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4.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5"/>
  </p:notesMasterIdLst>
  <p:handoutMasterIdLst>
    <p:handoutMasterId r:id="rId116"/>
  </p:handoutMasterIdLst>
  <p:sldIdLst>
    <p:sldId id="256" r:id="rId2"/>
    <p:sldId id="443" r:id="rId3"/>
    <p:sldId id="508" r:id="rId4"/>
    <p:sldId id="346" r:id="rId5"/>
    <p:sldId id="347" r:id="rId6"/>
    <p:sldId id="348" r:id="rId7"/>
    <p:sldId id="358" r:id="rId8"/>
    <p:sldId id="359" r:id="rId9"/>
    <p:sldId id="360" r:id="rId10"/>
    <p:sldId id="361" r:id="rId11"/>
    <p:sldId id="362" r:id="rId12"/>
    <p:sldId id="363" r:id="rId13"/>
    <p:sldId id="364" r:id="rId14"/>
    <p:sldId id="365" r:id="rId15"/>
    <p:sldId id="259" r:id="rId16"/>
    <p:sldId id="260" r:id="rId17"/>
    <p:sldId id="262" r:id="rId18"/>
    <p:sldId id="264" r:id="rId19"/>
    <p:sldId id="265" r:id="rId20"/>
    <p:sldId id="267" r:id="rId21"/>
    <p:sldId id="269" r:id="rId22"/>
    <p:sldId id="271" r:id="rId23"/>
    <p:sldId id="275" r:id="rId24"/>
    <p:sldId id="276" r:id="rId25"/>
    <p:sldId id="278" r:id="rId26"/>
    <p:sldId id="367" r:id="rId27"/>
    <p:sldId id="477" r:id="rId28"/>
    <p:sldId id="368" r:id="rId29"/>
    <p:sldId id="369" r:id="rId30"/>
    <p:sldId id="370" r:id="rId31"/>
    <p:sldId id="371" r:id="rId32"/>
    <p:sldId id="372" r:id="rId33"/>
    <p:sldId id="373" r:id="rId34"/>
    <p:sldId id="374" r:id="rId35"/>
    <p:sldId id="375" r:id="rId36"/>
    <p:sldId id="376" r:id="rId37"/>
    <p:sldId id="509" r:id="rId38"/>
    <p:sldId id="380" r:id="rId39"/>
    <p:sldId id="417" r:id="rId40"/>
    <p:sldId id="322" r:id="rId41"/>
    <p:sldId id="326" r:id="rId42"/>
    <p:sldId id="327" r:id="rId43"/>
    <p:sldId id="382" r:id="rId44"/>
    <p:sldId id="383" r:id="rId45"/>
    <p:sldId id="384" r:id="rId46"/>
    <p:sldId id="510" r:id="rId47"/>
    <p:sldId id="423" r:id="rId48"/>
    <p:sldId id="424" r:id="rId49"/>
    <p:sldId id="425" r:id="rId50"/>
    <p:sldId id="285" r:id="rId51"/>
    <p:sldId id="479" r:id="rId52"/>
    <p:sldId id="481"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11" r:id="rId72"/>
    <p:sldId id="403" r:id="rId73"/>
    <p:sldId id="404" r:id="rId74"/>
    <p:sldId id="406" r:id="rId75"/>
    <p:sldId id="409" r:id="rId76"/>
    <p:sldId id="410" r:id="rId77"/>
    <p:sldId id="434" r:id="rId78"/>
    <p:sldId id="435" r:id="rId79"/>
    <p:sldId id="450" r:id="rId80"/>
    <p:sldId id="451" r:id="rId81"/>
    <p:sldId id="452" r:id="rId82"/>
    <p:sldId id="453" r:id="rId83"/>
    <p:sldId id="456" r:id="rId84"/>
    <p:sldId id="457" r:id="rId85"/>
    <p:sldId id="458" r:id="rId86"/>
    <p:sldId id="478" r:id="rId87"/>
    <p:sldId id="466" r:id="rId88"/>
    <p:sldId id="468" r:id="rId89"/>
    <p:sldId id="469" r:id="rId90"/>
    <p:sldId id="470" r:id="rId91"/>
    <p:sldId id="471" r:id="rId92"/>
    <p:sldId id="472" r:id="rId93"/>
    <p:sldId id="473" r:id="rId94"/>
    <p:sldId id="475" r:id="rId95"/>
    <p:sldId id="476" r:id="rId96"/>
    <p:sldId id="512" r:id="rId97"/>
    <p:sldId id="513" r:id="rId98"/>
    <p:sldId id="514" r:id="rId99"/>
    <p:sldId id="515" r:id="rId100"/>
    <p:sldId id="503" r:id="rId101"/>
    <p:sldId id="517" r:id="rId102"/>
    <p:sldId id="504" r:id="rId103"/>
    <p:sldId id="518" r:id="rId104"/>
    <p:sldId id="519" r:id="rId105"/>
    <p:sldId id="506" r:id="rId106"/>
    <p:sldId id="507" r:id="rId107"/>
    <p:sldId id="522" r:id="rId108"/>
    <p:sldId id="520" r:id="rId109"/>
    <p:sldId id="523" r:id="rId110"/>
    <p:sldId id="524" r:id="rId111"/>
    <p:sldId id="525" r:id="rId112"/>
    <p:sldId id="526" r:id="rId113"/>
    <p:sldId id="516" r:id="rId114"/>
  </p:sldIdLst>
  <p:sldSz cx="9144000" cy="5143500" type="screen16x9"/>
  <p:notesSz cx="6858000" cy="9144000"/>
  <p:custDataLst>
    <p:tags r:id="rId1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90">
          <p15:clr>
            <a:srgbClr val="A4A3A4"/>
          </p15:clr>
        </p15:guide>
        <p15:guide id="2" orient="horz" pos="827">
          <p15:clr>
            <a:srgbClr val="A4A3A4"/>
          </p15:clr>
        </p15:guide>
        <p15:guide id="3" pos="199">
          <p15:clr>
            <a:srgbClr val="A4A3A4"/>
          </p15:clr>
        </p15:guide>
        <p15:guide id="4" pos="556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6092" autoAdjust="0"/>
  </p:normalViewPr>
  <p:slideViewPr>
    <p:cSldViewPr snapToGrid="0" snapToObjects="1">
      <p:cViewPr>
        <p:scale>
          <a:sx n="100" d="100"/>
          <a:sy n="100" d="100"/>
        </p:scale>
        <p:origin x="-1920" y="-1248"/>
      </p:cViewPr>
      <p:guideLst>
        <p:guide orient="horz" pos="2690"/>
        <p:guide orient="horz" pos="827"/>
        <p:guide orient="horz" pos="3045"/>
        <p:guide pos="199"/>
        <p:guide pos="5561"/>
      </p:guideLst>
    </p:cSldViewPr>
  </p:slideViewPr>
  <p:notesTextViewPr>
    <p:cViewPr>
      <p:scale>
        <a:sx n="1" d="1"/>
        <a:sy n="1" d="1"/>
      </p:scale>
      <p:origin x="0" y="0"/>
    </p:cViewPr>
  </p:notesTextViewPr>
  <p:notesViewPr>
    <p:cSldViewPr snapToGrid="0" snapToObjects="1">
      <p:cViewPr varScale="1">
        <p:scale>
          <a:sx n="95" d="100"/>
          <a:sy n="95" d="100"/>
        </p:scale>
        <p:origin x="35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gs" Target="tags/tag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D94D2-4889-4DCA-AEE5-7BD0C7BD90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F21A217-392A-43C1-977B-DCEBB9DE857A}">
      <dgm:prSet custT="1"/>
      <dgm:spPr/>
      <dgm:t>
        <a:bodyPr/>
        <a:lstStyle/>
        <a:p>
          <a:pPr rtl="0"/>
          <a:r>
            <a:rPr lang="en-GB" sz="1800" dirty="0" err="1" smtClean="0"/>
            <a:t>Voordeel</a:t>
          </a:r>
          <a:r>
            <a:rPr lang="en-GB" sz="1800" dirty="0" smtClean="0"/>
            <a:t>: de patiënt </a:t>
          </a:r>
          <a:r>
            <a:rPr lang="en-GB" sz="1800" dirty="0" err="1" smtClean="0"/>
            <a:t>krijgt</a:t>
          </a:r>
          <a:r>
            <a:rPr lang="en-GB" sz="1800" dirty="0" smtClean="0"/>
            <a:t> met </a:t>
          </a:r>
          <a:r>
            <a:rPr lang="en-GB" sz="1800" dirty="0" err="1" smtClean="0"/>
            <a:t>één</a:t>
          </a:r>
          <a:r>
            <a:rPr lang="en-GB" sz="1800" dirty="0" smtClean="0"/>
            <a:t> tablet twee </a:t>
          </a:r>
          <a:r>
            <a:rPr lang="en-GB" sz="1800" dirty="0" err="1" smtClean="0"/>
            <a:t>soorten</a:t>
          </a:r>
          <a:r>
            <a:rPr lang="en-GB" sz="1800" dirty="0" smtClean="0"/>
            <a:t> </a:t>
          </a:r>
          <a:r>
            <a:rPr lang="en-GB" sz="1800" dirty="0" err="1" smtClean="0"/>
            <a:t>medicijnen</a:t>
          </a:r>
          <a:r>
            <a:rPr lang="en-GB" sz="1800" dirty="0" smtClean="0"/>
            <a:t> </a:t>
          </a:r>
          <a:r>
            <a:rPr lang="en-GB" sz="1800" dirty="0" err="1" smtClean="0"/>
            <a:t>binnen</a:t>
          </a:r>
          <a:r>
            <a:rPr lang="en-GB" sz="1800" dirty="0" smtClean="0"/>
            <a:t>.</a:t>
          </a:r>
          <a:endParaRPr lang="en-GB" sz="1800" dirty="0"/>
        </a:p>
      </dgm:t>
    </dgm:pt>
    <dgm:pt modelId="{EFB42DA8-7D6B-45A3-AA82-96E12C2A827A}" type="parTrans" cxnId="{0DE90378-9006-466D-8304-CB5DB9E8B5D5}">
      <dgm:prSet/>
      <dgm:spPr/>
      <dgm:t>
        <a:bodyPr/>
        <a:lstStyle/>
        <a:p>
          <a:endParaRPr lang="en-GB"/>
        </a:p>
      </dgm:t>
    </dgm:pt>
    <dgm:pt modelId="{4E5898AB-E28F-4DB3-AC07-F19C08D39372}" type="sibTrans" cxnId="{0DE90378-9006-466D-8304-CB5DB9E8B5D5}">
      <dgm:prSet/>
      <dgm:spPr/>
      <dgm:t>
        <a:bodyPr/>
        <a:lstStyle/>
        <a:p>
          <a:endParaRPr lang="en-GB"/>
        </a:p>
      </dgm:t>
    </dgm:pt>
    <dgm:pt modelId="{F726BA37-73FE-4B29-B80B-939CBD969B4A}">
      <dgm:prSet custT="1"/>
      <dgm:spPr/>
      <dgm:t>
        <a:bodyPr/>
        <a:lstStyle/>
        <a:p>
          <a:pPr rtl="0"/>
          <a:r>
            <a:rPr lang="en-GB" sz="1800" dirty="0" err="1" smtClean="0"/>
            <a:t>Nadeel</a:t>
          </a:r>
          <a:r>
            <a:rPr lang="en-GB" sz="1800" dirty="0" smtClean="0"/>
            <a:t>: de </a:t>
          </a:r>
          <a:r>
            <a:rPr lang="en-GB" sz="1800" dirty="0" err="1" smtClean="0"/>
            <a:t>individuele</a:t>
          </a:r>
          <a:r>
            <a:rPr lang="en-GB" sz="1800" dirty="0" smtClean="0"/>
            <a:t> </a:t>
          </a:r>
          <a:r>
            <a:rPr lang="en-GB" sz="1800" dirty="0" err="1" smtClean="0"/>
            <a:t>gevoeligheid</a:t>
          </a:r>
          <a:r>
            <a:rPr lang="en-GB" sz="1800" dirty="0" smtClean="0"/>
            <a:t> </a:t>
          </a:r>
          <a:r>
            <a:rPr lang="en-GB" sz="1800" dirty="0" err="1" smtClean="0"/>
            <a:t>voor</a:t>
          </a:r>
          <a:r>
            <a:rPr lang="en-GB" sz="1800" dirty="0" smtClean="0"/>
            <a:t> de </a:t>
          </a:r>
          <a:r>
            <a:rPr lang="en-GB" sz="1800" dirty="0" err="1" smtClean="0"/>
            <a:t>afzondelijke</a:t>
          </a:r>
          <a:r>
            <a:rPr lang="en-GB" sz="1800" dirty="0" smtClean="0"/>
            <a:t> </a:t>
          </a:r>
          <a:r>
            <a:rPr lang="en-GB" sz="1800" dirty="0" err="1" smtClean="0"/>
            <a:t>bestanddelen</a:t>
          </a:r>
          <a:r>
            <a:rPr lang="en-GB" sz="1800" dirty="0" smtClean="0"/>
            <a:t> </a:t>
          </a:r>
          <a:r>
            <a:rPr lang="en-GB" sz="1800" dirty="0" err="1" smtClean="0"/>
            <a:t>kan</a:t>
          </a:r>
          <a:r>
            <a:rPr lang="en-GB" sz="1800" dirty="0" smtClean="0"/>
            <a:t> </a:t>
          </a:r>
          <a:r>
            <a:rPr lang="en-GB" sz="1800" dirty="0" err="1" smtClean="0"/>
            <a:t>sterk</a:t>
          </a:r>
          <a:r>
            <a:rPr lang="en-GB" sz="1800" dirty="0" smtClean="0"/>
            <a:t> </a:t>
          </a:r>
          <a:r>
            <a:rPr lang="en-GB" sz="1800" dirty="0" err="1" smtClean="0"/>
            <a:t>uiteenlopen</a:t>
          </a:r>
          <a:r>
            <a:rPr lang="en-GB" sz="1800" dirty="0" smtClean="0"/>
            <a:t>.</a:t>
          </a:r>
          <a:endParaRPr lang="en-GB" sz="1800" dirty="0"/>
        </a:p>
      </dgm:t>
    </dgm:pt>
    <dgm:pt modelId="{76732784-AB3B-4E39-A452-213EBE19C206}" type="parTrans" cxnId="{E69A28EF-6FA7-41C9-A5C8-551E358477A2}">
      <dgm:prSet/>
      <dgm:spPr/>
      <dgm:t>
        <a:bodyPr/>
        <a:lstStyle/>
        <a:p>
          <a:endParaRPr lang="en-GB"/>
        </a:p>
      </dgm:t>
    </dgm:pt>
    <dgm:pt modelId="{640C833B-3E4F-4FC1-9EDF-BEBFF9D4FD00}" type="sibTrans" cxnId="{E69A28EF-6FA7-41C9-A5C8-551E358477A2}">
      <dgm:prSet/>
      <dgm:spPr/>
      <dgm:t>
        <a:bodyPr/>
        <a:lstStyle/>
        <a:p>
          <a:endParaRPr lang="en-GB"/>
        </a:p>
      </dgm:t>
    </dgm:pt>
    <dgm:pt modelId="{A2732EB7-B386-4D95-8767-55EDB23621DD}" type="pres">
      <dgm:prSet presAssocID="{D93D94D2-4889-4DCA-AEE5-7BD0C7BD906A}" presName="linear" presStyleCnt="0">
        <dgm:presLayoutVars>
          <dgm:animLvl val="lvl"/>
          <dgm:resizeHandles val="exact"/>
        </dgm:presLayoutVars>
      </dgm:prSet>
      <dgm:spPr/>
      <dgm:t>
        <a:bodyPr/>
        <a:lstStyle/>
        <a:p>
          <a:endParaRPr lang="en-GB"/>
        </a:p>
      </dgm:t>
    </dgm:pt>
    <dgm:pt modelId="{E5A749EE-5CB1-426D-9958-071EF605A55F}" type="pres">
      <dgm:prSet presAssocID="{9F21A217-392A-43C1-977B-DCEBB9DE857A}" presName="parentText" presStyleLbl="node1" presStyleIdx="0" presStyleCnt="2">
        <dgm:presLayoutVars>
          <dgm:chMax val="0"/>
          <dgm:bulletEnabled val="1"/>
        </dgm:presLayoutVars>
      </dgm:prSet>
      <dgm:spPr/>
      <dgm:t>
        <a:bodyPr/>
        <a:lstStyle/>
        <a:p>
          <a:endParaRPr lang="en-GB"/>
        </a:p>
      </dgm:t>
    </dgm:pt>
    <dgm:pt modelId="{80E998FA-8FFD-423F-BFC2-39E3D6817D7D}" type="pres">
      <dgm:prSet presAssocID="{4E5898AB-E28F-4DB3-AC07-F19C08D39372}" presName="spacer" presStyleCnt="0"/>
      <dgm:spPr/>
    </dgm:pt>
    <dgm:pt modelId="{A81F3637-8E44-4881-B385-A4D8F62643CA}" type="pres">
      <dgm:prSet presAssocID="{F726BA37-73FE-4B29-B80B-939CBD969B4A}" presName="parentText" presStyleLbl="node1" presStyleIdx="1" presStyleCnt="2">
        <dgm:presLayoutVars>
          <dgm:chMax val="0"/>
          <dgm:bulletEnabled val="1"/>
        </dgm:presLayoutVars>
      </dgm:prSet>
      <dgm:spPr/>
      <dgm:t>
        <a:bodyPr/>
        <a:lstStyle/>
        <a:p>
          <a:endParaRPr lang="en-GB"/>
        </a:p>
      </dgm:t>
    </dgm:pt>
  </dgm:ptLst>
  <dgm:cxnLst>
    <dgm:cxn modelId="{EEEA18F1-6F5B-402B-AF6B-E12734D59A0B}" type="presOf" srcId="{9F21A217-392A-43C1-977B-DCEBB9DE857A}" destId="{E5A749EE-5CB1-426D-9958-071EF605A55F}" srcOrd="0" destOrd="0" presId="urn:microsoft.com/office/officeart/2005/8/layout/vList2"/>
    <dgm:cxn modelId="{C61396D0-A254-4CB3-B621-F3E4850F765E}" type="presOf" srcId="{D93D94D2-4889-4DCA-AEE5-7BD0C7BD906A}" destId="{A2732EB7-B386-4D95-8767-55EDB23621DD}" srcOrd="0" destOrd="0" presId="urn:microsoft.com/office/officeart/2005/8/layout/vList2"/>
    <dgm:cxn modelId="{0DE90378-9006-466D-8304-CB5DB9E8B5D5}" srcId="{D93D94D2-4889-4DCA-AEE5-7BD0C7BD906A}" destId="{9F21A217-392A-43C1-977B-DCEBB9DE857A}" srcOrd="0" destOrd="0" parTransId="{EFB42DA8-7D6B-45A3-AA82-96E12C2A827A}" sibTransId="{4E5898AB-E28F-4DB3-AC07-F19C08D39372}"/>
    <dgm:cxn modelId="{6CF466DA-E02A-4C50-8314-643EB8FA20C8}" type="presOf" srcId="{F726BA37-73FE-4B29-B80B-939CBD969B4A}" destId="{A81F3637-8E44-4881-B385-A4D8F62643CA}" srcOrd="0" destOrd="0" presId="urn:microsoft.com/office/officeart/2005/8/layout/vList2"/>
    <dgm:cxn modelId="{E69A28EF-6FA7-41C9-A5C8-551E358477A2}" srcId="{D93D94D2-4889-4DCA-AEE5-7BD0C7BD906A}" destId="{F726BA37-73FE-4B29-B80B-939CBD969B4A}" srcOrd="1" destOrd="0" parTransId="{76732784-AB3B-4E39-A452-213EBE19C206}" sibTransId="{640C833B-3E4F-4FC1-9EDF-BEBFF9D4FD00}"/>
    <dgm:cxn modelId="{A111027F-AAD0-43FA-8AF7-A0575B462199}" type="presParOf" srcId="{A2732EB7-B386-4D95-8767-55EDB23621DD}" destId="{E5A749EE-5CB1-426D-9958-071EF605A55F}" srcOrd="0" destOrd="0" presId="urn:microsoft.com/office/officeart/2005/8/layout/vList2"/>
    <dgm:cxn modelId="{8FC13E72-B922-4145-8B8E-A7E3E1C7D1E3}" type="presParOf" srcId="{A2732EB7-B386-4D95-8767-55EDB23621DD}" destId="{80E998FA-8FFD-423F-BFC2-39E3D6817D7D}" srcOrd="1" destOrd="0" presId="urn:microsoft.com/office/officeart/2005/8/layout/vList2"/>
    <dgm:cxn modelId="{8E6C1B16-1FA6-4A3A-A9F4-79B68C48EC47}" type="presParOf" srcId="{A2732EB7-B386-4D95-8767-55EDB23621DD}" destId="{A81F3637-8E44-4881-B385-A4D8F62643C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4F3BA-0665-4CFD-BD75-F49BD97CB02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72EA9AFA-B20E-4006-BBEE-63C98E8F98DB}">
      <dgm:prSet/>
      <dgm:spPr/>
      <dgm:t>
        <a:bodyPr/>
        <a:lstStyle/>
        <a:p>
          <a:pPr rtl="0"/>
          <a:r>
            <a:rPr lang="nl-NL" dirty="0" smtClean="0"/>
            <a:t>Doseer op gemiddelde van 3 nuchtere en vóór avondeten bloedglucose waarden </a:t>
          </a:r>
          <a:endParaRPr lang="en-GB" dirty="0"/>
        </a:p>
      </dgm:t>
    </dgm:pt>
    <dgm:pt modelId="{A1EE089C-3902-46CC-9275-B11416631499}" type="parTrans" cxnId="{31728D40-8431-4232-900C-D56440F903BF}">
      <dgm:prSet/>
      <dgm:spPr/>
      <dgm:t>
        <a:bodyPr/>
        <a:lstStyle/>
        <a:p>
          <a:endParaRPr lang="en-GB"/>
        </a:p>
      </dgm:t>
    </dgm:pt>
    <dgm:pt modelId="{BB8949B3-AFFE-4B1E-81BB-4195E403902A}" type="sibTrans" cxnId="{31728D40-8431-4232-900C-D56440F903BF}">
      <dgm:prSet/>
      <dgm:spPr/>
      <dgm:t>
        <a:bodyPr/>
        <a:lstStyle/>
        <a:p>
          <a:endParaRPr lang="en-GB"/>
        </a:p>
      </dgm:t>
    </dgm:pt>
    <dgm:pt modelId="{C4CD4647-4EE0-4819-A656-14A55075636E}">
      <dgm:prSet/>
      <dgm:spPr/>
      <dgm:t>
        <a:bodyPr/>
        <a:lstStyle/>
        <a:p>
          <a:pPr rtl="0"/>
          <a:r>
            <a:rPr lang="nl-NL" dirty="0" smtClean="0"/>
            <a:t>Reguleer eerst de nuchtere glucosewaarde door de dosis mix-insuline voor het avondeten aan te passen.</a:t>
          </a:r>
          <a:endParaRPr lang="en-GB" dirty="0"/>
        </a:p>
      </dgm:t>
    </dgm:pt>
    <dgm:pt modelId="{39CC1A29-3C1A-49A3-8D26-8C9D4A4FA6E4}" type="parTrans" cxnId="{E0D5602B-7B66-4EB2-BDB0-8F637615C771}">
      <dgm:prSet/>
      <dgm:spPr/>
      <dgm:t>
        <a:bodyPr/>
        <a:lstStyle/>
        <a:p>
          <a:endParaRPr lang="en-GB"/>
        </a:p>
      </dgm:t>
    </dgm:pt>
    <dgm:pt modelId="{E554EC2B-EAA0-467D-B8E4-BD7BAA1456E5}" type="sibTrans" cxnId="{E0D5602B-7B66-4EB2-BDB0-8F637615C771}">
      <dgm:prSet/>
      <dgm:spPr/>
      <dgm:t>
        <a:bodyPr/>
        <a:lstStyle/>
        <a:p>
          <a:endParaRPr lang="en-GB"/>
        </a:p>
      </dgm:t>
    </dgm:pt>
    <dgm:pt modelId="{DA7D81D5-50E8-4A3D-A39C-82B400C01232}">
      <dgm:prSet/>
      <dgm:spPr/>
      <dgm:t>
        <a:bodyPr/>
        <a:lstStyle/>
        <a:p>
          <a:pPr rtl="0"/>
          <a:r>
            <a:rPr lang="nl-NL" smtClean="0"/>
            <a:t>Daarna de ochtenddosering aanpassen op geleide van de bloedglucose voor het avondeten.</a:t>
          </a:r>
          <a:endParaRPr lang="en-GB"/>
        </a:p>
      </dgm:t>
    </dgm:pt>
    <dgm:pt modelId="{33FF003D-5DBB-485C-AEBF-ABF9077057FF}" type="parTrans" cxnId="{5F4FBCC4-D5FF-4BBD-8239-2E891A9208F5}">
      <dgm:prSet/>
      <dgm:spPr/>
      <dgm:t>
        <a:bodyPr/>
        <a:lstStyle/>
        <a:p>
          <a:endParaRPr lang="en-GB"/>
        </a:p>
      </dgm:t>
    </dgm:pt>
    <dgm:pt modelId="{FEAE8485-00D7-4B10-937D-41123836AA56}" type="sibTrans" cxnId="{5F4FBCC4-D5FF-4BBD-8239-2E891A9208F5}">
      <dgm:prSet/>
      <dgm:spPr/>
      <dgm:t>
        <a:bodyPr/>
        <a:lstStyle/>
        <a:p>
          <a:endParaRPr lang="en-GB"/>
        </a:p>
      </dgm:t>
    </dgm:pt>
    <dgm:pt modelId="{02035900-AD4E-49EE-BBD7-FE65F56F0D10}" type="pres">
      <dgm:prSet presAssocID="{3AE4F3BA-0665-4CFD-BD75-F49BD97CB028}" presName="CompostProcess" presStyleCnt="0">
        <dgm:presLayoutVars>
          <dgm:dir/>
          <dgm:resizeHandles val="exact"/>
        </dgm:presLayoutVars>
      </dgm:prSet>
      <dgm:spPr/>
      <dgm:t>
        <a:bodyPr/>
        <a:lstStyle/>
        <a:p>
          <a:endParaRPr lang="en-GB"/>
        </a:p>
      </dgm:t>
    </dgm:pt>
    <dgm:pt modelId="{E538AD8E-AC4D-4354-A5F8-0CFE5D15E3DA}" type="pres">
      <dgm:prSet presAssocID="{3AE4F3BA-0665-4CFD-BD75-F49BD97CB028}" presName="arrow" presStyleLbl="bgShp" presStyleIdx="0" presStyleCnt="1"/>
      <dgm:spPr/>
    </dgm:pt>
    <dgm:pt modelId="{D1059377-A47A-48BE-8506-AE4A9ED08426}" type="pres">
      <dgm:prSet presAssocID="{3AE4F3BA-0665-4CFD-BD75-F49BD97CB028}" presName="linearProcess" presStyleCnt="0"/>
      <dgm:spPr/>
    </dgm:pt>
    <dgm:pt modelId="{B0503A53-E97D-4A08-B9D2-A38D27138FF2}" type="pres">
      <dgm:prSet presAssocID="{72EA9AFA-B20E-4006-BBEE-63C98E8F98DB}" presName="textNode" presStyleLbl="node1" presStyleIdx="0" presStyleCnt="3">
        <dgm:presLayoutVars>
          <dgm:bulletEnabled val="1"/>
        </dgm:presLayoutVars>
      </dgm:prSet>
      <dgm:spPr/>
      <dgm:t>
        <a:bodyPr/>
        <a:lstStyle/>
        <a:p>
          <a:endParaRPr lang="en-GB"/>
        </a:p>
      </dgm:t>
    </dgm:pt>
    <dgm:pt modelId="{07531A26-92C3-4C52-BB42-626B9674C8CD}" type="pres">
      <dgm:prSet presAssocID="{BB8949B3-AFFE-4B1E-81BB-4195E403902A}" presName="sibTrans" presStyleCnt="0"/>
      <dgm:spPr/>
    </dgm:pt>
    <dgm:pt modelId="{76242F34-EEEB-45E1-BF15-474026E114B6}" type="pres">
      <dgm:prSet presAssocID="{C4CD4647-4EE0-4819-A656-14A55075636E}" presName="textNode" presStyleLbl="node1" presStyleIdx="1" presStyleCnt="3">
        <dgm:presLayoutVars>
          <dgm:bulletEnabled val="1"/>
        </dgm:presLayoutVars>
      </dgm:prSet>
      <dgm:spPr/>
      <dgm:t>
        <a:bodyPr/>
        <a:lstStyle/>
        <a:p>
          <a:endParaRPr lang="en-GB"/>
        </a:p>
      </dgm:t>
    </dgm:pt>
    <dgm:pt modelId="{5A3B2BFC-DC69-4CEC-A539-F515738B442F}" type="pres">
      <dgm:prSet presAssocID="{E554EC2B-EAA0-467D-B8E4-BD7BAA1456E5}" presName="sibTrans" presStyleCnt="0"/>
      <dgm:spPr/>
    </dgm:pt>
    <dgm:pt modelId="{6E99052B-C3BF-4298-BF55-E849ED5E8F03}" type="pres">
      <dgm:prSet presAssocID="{DA7D81D5-50E8-4A3D-A39C-82B400C01232}" presName="textNode" presStyleLbl="node1" presStyleIdx="2" presStyleCnt="3">
        <dgm:presLayoutVars>
          <dgm:bulletEnabled val="1"/>
        </dgm:presLayoutVars>
      </dgm:prSet>
      <dgm:spPr/>
      <dgm:t>
        <a:bodyPr/>
        <a:lstStyle/>
        <a:p>
          <a:endParaRPr lang="en-GB"/>
        </a:p>
      </dgm:t>
    </dgm:pt>
  </dgm:ptLst>
  <dgm:cxnLst>
    <dgm:cxn modelId="{0F0A9BA7-DDB0-4729-8E22-A9FFDACD9F0A}" type="presOf" srcId="{3AE4F3BA-0665-4CFD-BD75-F49BD97CB028}" destId="{02035900-AD4E-49EE-BBD7-FE65F56F0D10}" srcOrd="0" destOrd="0" presId="urn:microsoft.com/office/officeart/2005/8/layout/hProcess9"/>
    <dgm:cxn modelId="{E0D5602B-7B66-4EB2-BDB0-8F637615C771}" srcId="{3AE4F3BA-0665-4CFD-BD75-F49BD97CB028}" destId="{C4CD4647-4EE0-4819-A656-14A55075636E}" srcOrd="1" destOrd="0" parTransId="{39CC1A29-3C1A-49A3-8D26-8C9D4A4FA6E4}" sibTransId="{E554EC2B-EAA0-467D-B8E4-BD7BAA1456E5}"/>
    <dgm:cxn modelId="{95D97F40-02E7-4B53-9736-879584976350}" type="presOf" srcId="{72EA9AFA-B20E-4006-BBEE-63C98E8F98DB}" destId="{B0503A53-E97D-4A08-B9D2-A38D27138FF2}" srcOrd="0" destOrd="0" presId="urn:microsoft.com/office/officeart/2005/8/layout/hProcess9"/>
    <dgm:cxn modelId="{6559CB41-7778-4133-A739-9031EE364780}" type="presOf" srcId="{C4CD4647-4EE0-4819-A656-14A55075636E}" destId="{76242F34-EEEB-45E1-BF15-474026E114B6}" srcOrd="0" destOrd="0" presId="urn:microsoft.com/office/officeart/2005/8/layout/hProcess9"/>
    <dgm:cxn modelId="{434FF739-52C3-4148-984E-552437526B7F}" type="presOf" srcId="{DA7D81D5-50E8-4A3D-A39C-82B400C01232}" destId="{6E99052B-C3BF-4298-BF55-E849ED5E8F03}" srcOrd="0" destOrd="0" presId="urn:microsoft.com/office/officeart/2005/8/layout/hProcess9"/>
    <dgm:cxn modelId="{31728D40-8431-4232-900C-D56440F903BF}" srcId="{3AE4F3BA-0665-4CFD-BD75-F49BD97CB028}" destId="{72EA9AFA-B20E-4006-BBEE-63C98E8F98DB}" srcOrd="0" destOrd="0" parTransId="{A1EE089C-3902-46CC-9275-B11416631499}" sibTransId="{BB8949B3-AFFE-4B1E-81BB-4195E403902A}"/>
    <dgm:cxn modelId="{5F4FBCC4-D5FF-4BBD-8239-2E891A9208F5}" srcId="{3AE4F3BA-0665-4CFD-BD75-F49BD97CB028}" destId="{DA7D81D5-50E8-4A3D-A39C-82B400C01232}" srcOrd="2" destOrd="0" parTransId="{33FF003D-5DBB-485C-AEBF-ABF9077057FF}" sibTransId="{FEAE8485-00D7-4B10-937D-41123836AA56}"/>
    <dgm:cxn modelId="{58CF7AEC-B516-42C8-BCF8-C7E863A7581E}" type="presParOf" srcId="{02035900-AD4E-49EE-BBD7-FE65F56F0D10}" destId="{E538AD8E-AC4D-4354-A5F8-0CFE5D15E3DA}" srcOrd="0" destOrd="0" presId="urn:microsoft.com/office/officeart/2005/8/layout/hProcess9"/>
    <dgm:cxn modelId="{A472E7E3-9CB3-4588-B041-D94C485E2C05}" type="presParOf" srcId="{02035900-AD4E-49EE-BBD7-FE65F56F0D10}" destId="{D1059377-A47A-48BE-8506-AE4A9ED08426}" srcOrd="1" destOrd="0" presId="urn:microsoft.com/office/officeart/2005/8/layout/hProcess9"/>
    <dgm:cxn modelId="{6F7C7618-E1D2-465A-8F59-9598F0F868C7}" type="presParOf" srcId="{D1059377-A47A-48BE-8506-AE4A9ED08426}" destId="{B0503A53-E97D-4A08-B9D2-A38D27138FF2}" srcOrd="0" destOrd="0" presId="urn:microsoft.com/office/officeart/2005/8/layout/hProcess9"/>
    <dgm:cxn modelId="{338E953B-F5D9-46B0-A6BA-B51E95D4C4AB}" type="presParOf" srcId="{D1059377-A47A-48BE-8506-AE4A9ED08426}" destId="{07531A26-92C3-4C52-BB42-626B9674C8CD}" srcOrd="1" destOrd="0" presId="urn:microsoft.com/office/officeart/2005/8/layout/hProcess9"/>
    <dgm:cxn modelId="{904397D5-9133-4F09-B258-CDB49EAB9705}" type="presParOf" srcId="{D1059377-A47A-48BE-8506-AE4A9ED08426}" destId="{76242F34-EEEB-45E1-BF15-474026E114B6}" srcOrd="2" destOrd="0" presId="urn:microsoft.com/office/officeart/2005/8/layout/hProcess9"/>
    <dgm:cxn modelId="{7FD1F0ED-4393-454B-B9DF-8C4FD7E716AA}" type="presParOf" srcId="{D1059377-A47A-48BE-8506-AE4A9ED08426}" destId="{5A3B2BFC-DC69-4CEC-A539-F515738B442F}" srcOrd="3" destOrd="0" presId="urn:microsoft.com/office/officeart/2005/8/layout/hProcess9"/>
    <dgm:cxn modelId="{782AEE08-10BA-4A79-BDE1-8D6EB941130E}" type="presParOf" srcId="{D1059377-A47A-48BE-8506-AE4A9ED08426}" destId="{6E99052B-C3BF-4298-BF55-E849ED5E8F0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E380C-2C53-45EE-B31E-954ED49CDD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10F11B64-4AD1-4D38-BCAA-B44B4F9F0E97}">
      <dgm:prSet/>
      <dgm:spPr/>
      <dgm:t>
        <a:bodyPr/>
        <a:lstStyle/>
        <a:p>
          <a:pPr rtl="0"/>
          <a:r>
            <a:rPr lang="nl-NL" dirty="0" smtClean="0"/>
            <a:t>Wanneer geen goede bloedglucoseregulatie wordt verkregen met basaal-orale therapie of mix-insuline.</a:t>
          </a:r>
          <a:endParaRPr lang="en-GB" dirty="0"/>
        </a:p>
      </dgm:t>
    </dgm:pt>
    <dgm:pt modelId="{A61E37E5-DFE6-4907-A21E-ADF061A3DA22}" type="parTrans" cxnId="{4EFB241C-BEB4-45A4-B845-6566B8A89111}">
      <dgm:prSet/>
      <dgm:spPr/>
      <dgm:t>
        <a:bodyPr/>
        <a:lstStyle/>
        <a:p>
          <a:endParaRPr lang="nl-NL"/>
        </a:p>
      </dgm:t>
    </dgm:pt>
    <dgm:pt modelId="{67F228CE-AC6B-4A02-B19A-FA7007906660}" type="sibTrans" cxnId="{4EFB241C-BEB4-45A4-B845-6566B8A89111}">
      <dgm:prSet/>
      <dgm:spPr/>
      <dgm:t>
        <a:bodyPr/>
        <a:lstStyle/>
        <a:p>
          <a:endParaRPr lang="nl-NL"/>
        </a:p>
      </dgm:t>
    </dgm:pt>
    <dgm:pt modelId="{E6D293B0-C2A3-4A6E-BAB1-F9291DA7A250}">
      <dgm:prSet/>
      <dgm:spPr/>
      <dgm:t>
        <a:bodyPr/>
        <a:lstStyle/>
        <a:p>
          <a:pPr rtl="0"/>
          <a:r>
            <a:rPr lang="nl-NL" noProof="0" dirty="0" smtClean="0"/>
            <a:t>Indien hoge post-prandiale glucose blijven bestaan</a:t>
          </a:r>
          <a:endParaRPr lang="nl-NL" noProof="0" dirty="0"/>
        </a:p>
      </dgm:t>
    </dgm:pt>
    <dgm:pt modelId="{4E8E201D-6DD1-4D84-B849-978F81D79F5B}" type="parTrans" cxnId="{65E3E9A7-2110-462A-8307-D69C4AF148B8}">
      <dgm:prSet/>
      <dgm:spPr/>
      <dgm:t>
        <a:bodyPr/>
        <a:lstStyle/>
        <a:p>
          <a:endParaRPr lang="nl-NL"/>
        </a:p>
      </dgm:t>
    </dgm:pt>
    <dgm:pt modelId="{F61CBF9A-2DD8-4725-9A80-49974284A077}" type="sibTrans" cxnId="{65E3E9A7-2110-462A-8307-D69C4AF148B8}">
      <dgm:prSet/>
      <dgm:spPr/>
      <dgm:t>
        <a:bodyPr/>
        <a:lstStyle/>
        <a:p>
          <a:endParaRPr lang="nl-NL"/>
        </a:p>
      </dgm:t>
    </dgm:pt>
    <dgm:pt modelId="{FEDC3A34-E389-41CD-B12D-EDB307341A7E}">
      <dgm:prSet/>
      <dgm:spPr/>
      <dgm:t>
        <a:bodyPr/>
        <a:lstStyle/>
        <a:p>
          <a:pPr rtl="0"/>
          <a:r>
            <a:rPr lang="nl-NL" dirty="0" smtClean="0"/>
            <a:t>Bij een flexibele levensstijl</a:t>
          </a:r>
          <a:endParaRPr lang="en-GB" dirty="0"/>
        </a:p>
      </dgm:t>
    </dgm:pt>
    <dgm:pt modelId="{13154383-5FEC-4265-90FD-6C95250BE836}" type="parTrans" cxnId="{671BCDD9-DC81-4176-8946-BA0900B65029}">
      <dgm:prSet/>
      <dgm:spPr/>
      <dgm:t>
        <a:bodyPr/>
        <a:lstStyle/>
        <a:p>
          <a:endParaRPr lang="nl-NL"/>
        </a:p>
      </dgm:t>
    </dgm:pt>
    <dgm:pt modelId="{69333E0C-B1AF-4360-84E1-55A61C85CE77}" type="sibTrans" cxnId="{671BCDD9-DC81-4176-8946-BA0900B65029}">
      <dgm:prSet/>
      <dgm:spPr/>
      <dgm:t>
        <a:bodyPr/>
        <a:lstStyle/>
        <a:p>
          <a:endParaRPr lang="nl-NL"/>
        </a:p>
      </dgm:t>
    </dgm:pt>
    <dgm:pt modelId="{7504E512-3C06-46DE-8C55-982992D59EB3}">
      <dgm:prSet/>
      <dgm:spPr/>
      <dgm:t>
        <a:bodyPr/>
        <a:lstStyle/>
        <a:p>
          <a:pPr rtl="0"/>
          <a:r>
            <a:rPr lang="en-GB" dirty="0" smtClean="0"/>
            <a:t>Op verzoek van de pati</a:t>
          </a:r>
          <a:r>
            <a:rPr lang="en-GB" dirty="0" smtClean="0">
              <a:latin typeface="Verdana"/>
              <a:ea typeface="Verdana"/>
              <a:cs typeface="Verdana"/>
            </a:rPr>
            <a:t>ë</a:t>
          </a:r>
          <a:r>
            <a:rPr lang="en-GB" dirty="0" smtClean="0"/>
            <a:t>nt </a:t>
          </a:r>
          <a:endParaRPr lang="en-GB" dirty="0"/>
        </a:p>
      </dgm:t>
    </dgm:pt>
    <dgm:pt modelId="{52E2D344-A18F-495E-8A10-E2771FAFD7BF}" type="parTrans" cxnId="{3183F373-A98B-4369-ABDF-A4669F2A8733}">
      <dgm:prSet/>
      <dgm:spPr/>
      <dgm:t>
        <a:bodyPr/>
        <a:lstStyle/>
        <a:p>
          <a:endParaRPr lang="nl-NL"/>
        </a:p>
      </dgm:t>
    </dgm:pt>
    <dgm:pt modelId="{1FF2CB49-110E-482D-AF88-F27AFDE7C0D1}" type="sibTrans" cxnId="{3183F373-A98B-4369-ABDF-A4669F2A8733}">
      <dgm:prSet/>
      <dgm:spPr/>
      <dgm:t>
        <a:bodyPr/>
        <a:lstStyle/>
        <a:p>
          <a:endParaRPr lang="nl-NL"/>
        </a:p>
      </dgm:t>
    </dgm:pt>
    <dgm:pt modelId="{6CA25E5F-EC8A-498E-897D-CACDF6146C5E}" type="pres">
      <dgm:prSet presAssocID="{5FBE380C-2C53-45EE-B31E-954ED49CDDC3}" presName="linear" presStyleCnt="0">
        <dgm:presLayoutVars>
          <dgm:animLvl val="lvl"/>
          <dgm:resizeHandles val="exact"/>
        </dgm:presLayoutVars>
      </dgm:prSet>
      <dgm:spPr/>
      <dgm:t>
        <a:bodyPr/>
        <a:lstStyle/>
        <a:p>
          <a:endParaRPr lang="nl-NL"/>
        </a:p>
      </dgm:t>
    </dgm:pt>
    <dgm:pt modelId="{C5CA8141-BB95-4251-9464-3B9718F6E7C7}" type="pres">
      <dgm:prSet presAssocID="{10F11B64-4AD1-4D38-BCAA-B44B4F9F0E97}" presName="parentText" presStyleLbl="node1" presStyleIdx="0" presStyleCnt="4">
        <dgm:presLayoutVars>
          <dgm:chMax val="0"/>
          <dgm:bulletEnabled val="1"/>
        </dgm:presLayoutVars>
      </dgm:prSet>
      <dgm:spPr/>
      <dgm:t>
        <a:bodyPr/>
        <a:lstStyle/>
        <a:p>
          <a:endParaRPr lang="nl-NL"/>
        </a:p>
      </dgm:t>
    </dgm:pt>
    <dgm:pt modelId="{34C22410-8D3B-4878-8AFF-C5F8EBEDD9B7}" type="pres">
      <dgm:prSet presAssocID="{67F228CE-AC6B-4A02-B19A-FA7007906660}" presName="spacer" presStyleCnt="0"/>
      <dgm:spPr/>
    </dgm:pt>
    <dgm:pt modelId="{AE87B406-8584-4706-8197-E1B3B615D7A2}" type="pres">
      <dgm:prSet presAssocID="{E6D293B0-C2A3-4A6E-BAB1-F9291DA7A250}" presName="parentText" presStyleLbl="node1" presStyleIdx="1" presStyleCnt="4">
        <dgm:presLayoutVars>
          <dgm:chMax val="0"/>
          <dgm:bulletEnabled val="1"/>
        </dgm:presLayoutVars>
      </dgm:prSet>
      <dgm:spPr/>
      <dgm:t>
        <a:bodyPr/>
        <a:lstStyle/>
        <a:p>
          <a:endParaRPr lang="nl-NL"/>
        </a:p>
      </dgm:t>
    </dgm:pt>
    <dgm:pt modelId="{64E0B80D-3B1A-42F7-BD50-E43F3F69FEE6}" type="pres">
      <dgm:prSet presAssocID="{F61CBF9A-2DD8-4725-9A80-49974284A077}" presName="spacer" presStyleCnt="0"/>
      <dgm:spPr/>
    </dgm:pt>
    <dgm:pt modelId="{3F70F921-D9EF-499D-A974-880F5376F027}" type="pres">
      <dgm:prSet presAssocID="{FEDC3A34-E389-41CD-B12D-EDB307341A7E}" presName="parentText" presStyleLbl="node1" presStyleIdx="2" presStyleCnt="4" custLinFactNeighborX="773" custLinFactNeighborY="-32814">
        <dgm:presLayoutVars>
          <dgm:chMax val="0"/>
          <dgm:bulletEnabled val="1"/>
        </dgm:presLayoutVars>
      </dgm:prSet>
      <dgm:spPr/>
      <dgm:t>
        <a:bodyPr/>
        <a:lstStyle/>
        <a:p>
          <a:endParaRPr lang="nl-NL"/>
        </a:p>
      </dgm:t>
    </dgm:pt>
    <dgm:pt modelId="{62560251-43FF-405A-A673-BB6096322B62}" type="pres">
      <dgm:prSet presAssocID="{69333E0C-B1AF-4360-84E1-55A61C85CE77}" presName="spacer" presStyleCnt="0"/>
      <dgm:spPr/>
    </dgm:pt>
    <dgm:pt modelId="{397BC05B-3651-4169-A3C1-427838F35407}" type="pres">
      <dgm:prSet presAssocID="{7504E512-3C06-46DE-8C55-982992D59EB3}" presName="parentText" presStyleLbl="node1" presStyleIdx="3" presStyleCnt="4">
        <dgm:presLayoutVars>
          <dgm:chMax val="0"/>
          <dgm:bulletEnabled val="1"/>
        </dgm:presLayoutVars>
      </dgm:prSet>
      <dgm:spPr/>
      <dgm:t>
        <a:bodyPr/>
        <a:lstStyle/>
        <a:p>
          <a:endParaRPr lang="nl-NL"/>
        </a:p>
      </dgm:t>
    </dgm:pt>
  </dgm:ptLst>
  <dgm:cxnLst>
    <dgm:cxn modelId="{0EB3041B-441F-40FE-9BDE-5E22DD8FCA00}" type="presOf" srcId="{5FBE380C-2C53-45EE-B31E-954ED49CDDC3}" destId="{6CA25E5F-EC8A-498E-897D-CACDF6146C5E}" srcOrd="0" destOrd="0" presId="urn:microsoft.com/office/officeart/2005/8/layout/vList2"/>
    <dgm:cxn modelId="{671BCDD9-DC81-4176-8946-BA0900B65029}" srcId="{5FBE380C-2C53-45EE-B31E-954ED49CDDC3}" destId="{FEDC3A34-E389-41CD-B12D-EDB307341A7E}" srcOrd="2" destOrd="0" parTransId="{13154383-5FEC-4265-90FD-6C95250BE836}" sibTransId="{69333E0C-B1AF-4360-84E1-55A61C85CE77}"/>
    <dgm:cxn modelId="{82ECF700-6825-4EA8-B652-733B34AC19EA}" type="presOf" srcId="{FEDC3A34-E389-41CD-B12D-EDB307341A7E}" destId="{3F70F921-D9EF-499D-A974-880F5376F027}" srcOrd="0" destOrd="0" presId="urn:microsoft.com/office/officeart/2005/8/layout/vList2"/>
    <dgm:cxn modelId="{490E6AF6-591E-468F-8ABB-0984B067ACB0}" type="presOf" srcId="{E6D293B0-C2A3-4A6E-BAB1-F9291DA7A250}" destId="{AE87B406-8584-4706-8197-E1B3B615D7A2}" srcOrd="0" destOrd="0" presId="urn:microsoft.com/office/officeart/2005/8/layout/vList2"/>
    <dgm:cxn modelId="{C80362CF-E365-4EEA-9753-D5449C5955DA}" type="presOf" srcId="{10F11B64-4AD1-4D38-BCAA-B44B4F9F0E97}" destId="{C5CA8141-BB95-4251-9464-3B9718F6E7C7}" srcOrd="0" destOrd="0" presId="urn:microsoft.com/office/officeart/2005/8/layout/vList2"/>
    <dgm:cxn modelId="{3183F373-A98B-4369-ABDF-A4669F2A8733}" srcId="{5FBE380C-2C53-45EE-B31E-954ED49CDDC3}" destId="{7504E512-3C06-46DE-8C55-982992D59EB3}" srcOrd="3" destOrd="0" parTransId="{52E2D344-A18F-495E-8A10-E2771FAFD7BF}" sibTransId="{1FF2CB49-110E-482D-AF88-F27AFDE7C0D1}"/>
    <dgm:cxn modelId="{A91928F9-3202-48D5-AB89-446BA08DCFD3}" type="presOf" srcId="{7504E512-3C06-46DE-8C55-982992D59EB3}" destId="{397BC05B-3651-4169-A3C1-427838F35407}" srcOrd="0" destOrd="0" presId="urn:microsoft.com/office/officeart/2005/8/layout/vList2"/>
    <dgm:cxn modelId="{65E3E9A7-2110-462A-8307-D69C4AF148B8}" srcId="{5FBE380C-2C53-45EE-B31E-954ED49CDDC3}" destId="{E6D293B0-C2A3-4A6E-BAB1-F9291DA7A250}" srcOrd="1" destOrd="0" parTransId="{4E8E201D-6DD1-4D84-B849-978F81D79F5B}" sibTransId="{F61CBF9A-2DD8-4725-9A80-49974284A077}"/>
    <dgm:cxn modelId="{4EFB241C-BEB4-45A4-B845-6566B8A89111}" srcId="{5FBE380C-2C53-45EE-B31E-954ED49CDDC3}" destId="{10F11B64-4AD1-4D38-BCAA-B44B4F9F0E97}" srcOrd="0" destOrd="0" parTransId="{A61E37E5-DFE6-4907-A21E-ADF061A3DA22}" sibTransId="{67F228CE-AC6B-4A02-B19A-FA7007906660}"/>
    <dgm:cxn modelId="{73D14886-F254-44C9-A0B0-9C01626210D5}" type="presParOf" srcId="{6CA25E5F-EC8A-498E-897D-CACDF6146C5E}" destId="{C5CA8141-BB95-4251-9464-3B9718F6E7C7}" srcOrd="0" destOrd="0" presId="urn:microsoft.com/office/officeart/2005/8/layout/vList2"/>
    <dgm:cxn modelId="{4CD3A720-41A6-4D4F-BB3D-ED9D3468FAB5}" type="presParOf" srcId="{6CA25E5F-EC8A-498E-897D-CACDF6146C5E}" destId="{34C22410-8D3B-4878-8AFF-C5F8EBEDD9B7}" srcOrd="1" destOrd="0" presId="urn:microsoft.com/office/officeart/2005/8/layout/vList2"/>
    <dgm:cxn modelId="{F9FB6321-B9CF-4058-BFF6-4E8901C8EDEA}" type="presParOf" srcId="{6CA25E5F-EC8A-498E-897D-CACDF6146C5E}" destId="{AE87B406-8584-4706-8197-E1B3B615D7A2}" srcOrd="2" destOrd="0" presId="urn:microsoft.com/office/officeart/2005/8/layout/vList2"/>
    <dgm:cxn modelId="{180E8620-281E-42D6-BE4E-72A4D326BA9D}" type="presParOf" srcId="{6CA25E5F-EC8A-498E-897D-CACDF6146C5E}" destId="{64E0B80D-3B1A-42F7-BD50-E43F3F69FEE6}" srcOrd="3" destOrd="0" presId="urn:microsoft.com/office/officeart/2005/8/layout/vList2"/>
    <dgm:cxn modelId="{84089103-73D5-4697-9F06-E40C2C489459}" type="presParOf" srcId="{6CA25E5F-EC8A-498E-897D-CACDF6146C5E}" destId="{3F70F921-D9EF-499D-A974-880F5376F027}" srcOrd="4" destOrd="0" presId="urn:microsoft.com/office/officeart/2005/8/layout/vList2"/>
    <dgm:cxn modelId="{72F0F56B-C331-40EE-8FD6-0099E2042F56}" type="presParOf" srcId="{6CA25E5F-EC8A-498E-897D-CACDF6146C5E}" destId="{62560251-43FF-405A-A673-BB6096322B62}" srcOrd="5" destOrd="0" presId="urn:microsoft.com/office/officeart/2005/8/layout/vList2"/>
    <dgm:cxn modelId="{0EEB1A1F-399A-4FAF-A355-2E93B05BF0D4}" type="presParOf" srcId="{6CA25E5F-EC8A-498E-897D-CACDF6146C5E}" destId="{397BC05B-3651-4169-A3C1-427838F3540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0F5EF4-D970-4847-984C-E1A33AA12E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66D4A73C-8DE2-440D-A6F5-D2276A18E7AB}">
      <dgm:prSet/>
      <dgm:spPr/>
      <dgm:t>
        <a:bodyPr/>
        <a:lstStyle/>
        <a:p>
          <a:pPr rtl="0"/>
          <a:r>
            <a:rPr lang="nl-NL" smtClean="0"/>
            <a:t>Het belang van toevoegen maaltijdinsuline</a:t>
          </a:r>
          <a:endParaRPr lang="en-GB"/>
        </a:p>
      </dgm:t>
    </dgm:pt>
    <dgm:pt modelId="{A5C737F9-C2D4-4965-B365-5D5A7D9962B1}" type="parTrans" cxnId="{4CC62AE0-CA09-4854-8F6F-2D3ECE8EE98D}">
      <dgm:prSet/>
      <dgm:spPr/>
      <dgm:t>
        <a:bodyPr/>
        <a:lstStyle/>
        <a:p>
          <a:endParaRPr lang="nl-NL"/>
        </a:p>
      </dgm:t>
    </dgm:pt>
    <dgm:pt modelId="{0817FF83-8725-4AC8-A600-1041B5C5519A}" type="sibTrans" cxnId="{4CC62AE0-CA09-4854-8F6F-2D3ECE8EE98D}">
      <dgm:prSet/>
      <dgm:spPr/>
      <dgm:t>
        <a:bodyPr/>
        <a:lstStyle/>
        <a:p>
          <a:endParaRPr lang="nl-NL"/>
        </a:p>
      </dgm:t>
    </dgm:pt>
    <dgm:pt modelId="{0D46886C-47C3-43C0-8EB1-9B4C0769BE17}">
      <dgm:prSet/>
      <dgm:spPr/>
      <dgm:t>
        <a:bodyPr/>
        <a:lstStyle/>
        <a:p>
          <a:pPr rtl="0"/>
          <a:r>
            <a:rPr lang="nl-NL" dirty="0" smtClean="0"/>
            <a:t>Ziekte-inzicht</a:t>
          </a:r>
          <a:endParaRPr lang="en-GB" dirty="0"/>
        </a:p>
      </dgm:t>
    </dgm:pt>
    <dgm:pt modelId="{98312CA2-9427-435C-9FF3-2337E9E50B4B}" type="parTrans" cxnId="{7BA9844F-9AAF-4ED7-A96E-2FB5ED96FB59}">
      <dgm:prSet/>
      <dgm:spPr/>
      <dgm:t>
        <a:bodyPr/>
        <a:lstStyle/>
        <a:p>
          <a:endParaRPr lang="nl-NL"/>
        </a:p>
      </dgm:t>
    </dgm:pt>
    <dgm:pt modelId="{CB12130B-B55D-4B4C-9D91-DF46BCA16EAD}" type="sibTrans" cxnId="{7BA9844F-9AAF-4ED7-A96E-2FB5ED96FB59}">
      <dgm:prSet/>
      <dgm:spPr/>
      <dgm:t>
        <a:bodyPr/>
        <a:lstStyle/>
        <a:p>
          <a:endParaRPr lang="nl-NL"/>
        </a:p>
      </dgm:t>
    </dgm:pt>
    <dgm:pt modelId="{A529094B-C936-4087-BC5F-D2AF48984D57}">
      <dgm:prSet/>
      <dgm:spPr/>
      <dgm:t>
        <a:bodyPr/>
        <a:lstStyle/>
        <a:p>
          <a:pPr rtl="0"/>
          <a:r>
            <a:rPr lang="nl-NL" smtClean="0"/>
            <a:t>Controle van vaardigheden: zelfcontrole en injecteren</a:t>
          </a:r>
          <a:endParaRPr lang="en-GB"/>
        </a:p>
      </dgm:t>
    </dgm:pt>
    <dgm:pt modelId="{24340A80-B15A-4D4A-840F-EBF65612AEC3}" type="parTrans" cxnId="{F0554C28-4547-476F-B1EA-C08DBB0E35DE}">
      <dgm:prSet/>
      <dgm:spPr/>
      <dgm:t>
        <a:bodyPr/>
        <a:lstStyle/>
        <a:p>
          <a:endParaRPr lang="nl-NL"/>
        </a:p>
      </dgm:t>
    </dgm:pt>
    <dgm:pt modelId="{19FDE762-2B97-4BE8-B18B-710D1AB0005A}" type="sibTrans" cxnId="{F0554C28-4547-476F-B1EA-C08DBB0E35DE}">
      <dgm:prSet/>
      <dgm:spPr/>
      <dgm:t>
        <a:bodyPr/>
        <a:lstStyle/>
        <a:p>
          <a:endParaRPr lang="nl-NL"/>
        </a:p>
      </dgm:t>
    </dgm:pt>
    <dgm:pt modelId="{E663AA1F-BD80-4978-B0B6-ADB4F3AC86EF}">
      <dgm:prSet/>
      <dgm:spPr/>
      <dgm:t>
        <a:bodyPr/>
        <a:lstStyle/>
        <a:p>
          <a:pPr rtl="0"/>
          <a:r>
            <a:rPr lang="nl-NL" dirty="0" smtClean="0"/>
            <a:t>Het handelen bij hyper- en hypoglykemie</a:t>
          </a:r>
          <a:endParaRPr lang="en-GB" dirty="0"/>
        </a:p>
      </dgm:t>
    </dgm:pt>
    <dgm:pt modelId="{1043B2B7-4AF5-415D-9BF4-2B96C5C1B3EE}" type="parTrans" cxnId="{A371E2DB-E247-480D-98D6-63CAA8E70BD0}">
      <dgm:prSet/>
      <dgm:spPr/>
      <dgm:t>
        <a:bodyPr/>
        <a:lstStyle/>
        <a:p>
          <a:endParaRPr lang="nl-NL"/>
        </a:p>
      </dgm:t>
    </dgm:pt>
    <dgm:pt modelId="{758A1852-91EE-4570-8318-D1B54F6AC646}" type="sibTrans" cxnId="{A371E2DB-E247-480D-98D6-63CAA8E70BD0}">
      <dgm:prSet/>
      <dgm:spPr/>
      <dgm:t>
        <a:bodyPr/>
        <a:lstStyle/>
        <a:p>
          <a:endParaRPr lang="nl-NL"/>
        </a:p>
      </dgm:t>
    </dgm:pt>
    <dgm:pt modelId="{5DA83E5F-B0CE-4BA0-B692-2E89B3AFFCC6}">
      <dgm:prSet/>
      <dgm:spPr/>
      <dgm:t>
        <a:bodyPr/>
        <a:lstStyle/>
        <a:p>
          <a:pPr rtl="0"/>
          <a:r>
            <a:rPr lang="nl-NL" noProof="0" dirty="0" smtClean="0"/>
            <a:t>Bloedglucose</a:t>
          </a:r>
          <a:r>
            <a:rPr lang="nl-NL" dirty="0" smtClean="0"/>
            <a:t> beïnvloedende factoren </a:t>
          </a:r>
          <a:endParaRPr lang="en-GB" dirty="0"/>
        </a:p>
      </dgm:t>
    </dgm:pt>
    <dgm:pt modelId="{CDA0F351-9FAC-45AC-B3FD-7231C9AA630A}" type="parTrans" cxnId="{D976E838-B9C4-4530-9C6E-D9FFD288511D}">
      <dgm:prSet/>
      <dgm:spPr/>
      <dgm:t>
        <a:bodyPr/>
        <a:lstStyle/>
        <a:p>
          <a:endParaRPr lang="nl-NL"/>
        </a:p>
      </dgm:t>
    </dgm:pt>
    <dgm:pt modelId="{9278370B-C3F5-49B0-9B68-C74496BF19E0}" type="sibTrans" cxnId="{D976E838-B9C4-4530-9C6E-D9FFD288511D}">
      <dgm:prSet/>
      <dgm:spPr/>
      <dgm:t>
        <a:bodyPr/>
        <a:lstStyle/>
        <a:p>
          <a:endParaRPr lang="nl-NL"/>
        </a:p>
      </dgm:t>
    </dgm:pt>
    <dgm:pt modelId="{E54F3443-61CD-4B7F-87F6-8FD55F63B7BC}">
      <dgm:prSet/>
      <dgm:spPr/>
      <dgm:t>
        <a:bodyPr/>
        <a:lstStyle/>
        <a:p>
          <a:pPr rtl="0"/>
          <a:r>
            <a:rPr lang="nl-NL" dirty="0" smtClean="0"/>
            <a:t>Zelfregulatie</a:t>
          </a:r>
          <a:endParaRPr lang="en-GB" dirty="0"/>
        </a:p>
      </dgm:t>
    </dgm:pt>
    <dgm:pt modelId="{3A11FD75-5FBD-4A57-BE1F-D419706E7A3B}" type="parTrans" cxnId="{78EF36E3-FA87-4936-B2F1-F458314C1A5B}">
      <dgm:prSet/>
      <dgm:spPr/>
      <dgm:t>
        <a:bodyPr/>
        <a:lstStyle/>
        <a:p>
          <a:endParaRPr lang="nl-NL"/>
        </a:p>
      </dgm:t>
    </dgm:pt>
    <dgm:pt modelId="{22034745-FFBD-49F9-BCF6-ECB804E435DB}" type="sibTrans" cxnId="{78EF36E3-FA87-4936-B2F1-F458314C1A5B}">
      <dgm:prSet/>
      <dgm:spPr/>
      <dgm:t>
        <a:bodyPr/>
        <a:lstStyle/>
        <a:p>
          <a:endParaRPr lang="nl-NL"/>
        </a:p>
      </dgm:t>
    </dgm:pt>
    <dgm:pt modelId="{265B19E0-8F49-4789-B403-D7B02D2AB799}">
      <dgm:prSet/>
      <dgm:spPr/>
      <dgm:t>
        <a:bodyPr/>
        <a:lstStyle/>
        <a:p>
          <a:pPr rtl="0"/>
          <a:r>
            <a:rPr lang="nl-NL" noProof="0" dirty="0" smtClean="0"/>
            <a:t>Injectieplaatsen en lipodystrofie</a:t>
          </a:r>
          <a:endParaRPr lang="nl-NL" noProof="0" dirty="0"/>
        </a:p>
      </dgm:t>
    </dgm:pt>
    <dgm:pt modelId="{408A9B9E-3D0F-4426-B195-D521F61A551F}" type="parTrans" cxnId="{B7E56B8D-26BB-4B70-B56D-0BABB04BD964}">
      <dgm:prSet/>
      <dgm:spPr/>
      <dgm:t>
        <a:bodyPr/>
        <a:lstStyle/>
        <a:p>
          <a:endParaRPr lang="nl-NL"/>
        </a:p>
      </dgm:t>
    </dgm:pt>
    <dgm:pt modelId="{3AB6586A-CBC4-460D-A23E-E05E5B273953}" type="sibTrans" cxnId="{B7E56B8D-26BB-4B70-B56D-0BABB04BD964}">
      <dgm:prSet/>
      <dgm:spPr/>
      <dgm:t>
        <a:bodyPr/>
        <a:lstStyle/>
        <a:p>
          <a:endParaRPr lang="nl-NL"/>
        </a:p>
      </dgm:t>
    </dgm:pt>
    <dgm:pt modelId="{752A0FCF-CA68-463A-B0DE-E8540EDBE2E2}">
      <dgm:prSet/>
      <dgm:spPr/>
      <dgm:t>
        <a:bodyPr/>
        <a:lstStyle/>
        <a:p>
          <a:pPr rtl="0"/>
          <a:r>
            <a:rPr lang="nl-NL" noProof="0" dirty="0" smtClean="0"/>
            <a:t>Invloed van voeding (koolhydraten)</a:t>
          </a:r>
          <a:endParaRPr lang="nl-NL" noProof="0" dirty="0"/>
        </a:p>
      </dgm:t>
    </dgm:pt>
    <dgm:pt modelId="{08AC9083-814A-4854-947F-E5F2D2410A98}" type="parTrans" cxnId="{0C149928-1638-4ACE-BA40-260BA6B53882}">
      <dgm:prSet/>
      <dgm:spPr/>
      <dgm:t>
        <a:bodyPr/>
        <a:lstStyle/>
        <a:p>
          <a:endParaRPr lang="nl-NL"/>
        </a:p>
      </dgm:t>
    </dgm:pt>
    <dgm:pt modelId="{545C3706-43F0-4B77-A7D7-AD396F9DA0FA}" type="sibTrans" cxnId="{0C149928-1638-4ACE-BA40-260BA6B53882}">
      <dgm:prSet/>
      <dgm:spPr/>
      <dgm:t>
        <a:bodyPr/>
        <a:lstStyle/>
        <a:p>
          <a:endParaRPr lang="nl-NL"/>
        </a:p>
      </dgm:t>
    </dgm:pt>
    <dgm:pt modelId="{1F4B74DF-BFA2-48E1-B8C7-18AFB6E08FEC}" type="pres">
      <dgm:prSet presAssocID="{6F0F5EF4-D970-4847-984C-E1A33AA12E50}" presName="linear" presStyleCnt="0">
        <dgm:presLayoutVars>
          <dgm:animLvl val="lvl"/>
          <dgm:resizeHandles val="exact"/>
        </dgm:presLayoutVars>
      </dgm:prSet>
      <dgm:spPr/>
      <dgm:t>
        <a:bodyPr/>
        <a:lstStyle/>
        <a:p>
          <a:endParaRPr lang="en-GB"/>
        </a:p>
      </dgm:t>
    </dgm:pt>
    <dgm:pt modelId="{DBA086A8-1165-4330-8487-B7A1218F47E4}" type="pres">
      <dgm:prSet presAssocID="{66D4A73C-8DE2-440D-A6F5-D2276A18E7AB}" presName="parentText" presStyleLbl="node1" presStyleIdx="0" presStyleCnt="8">
        <dgm:presLayoutVars>
          <dgm:chMax val="0"/>
          <dgm:bulletEnabled val="1"/>
        </dgm:presLayoutVars>
      </dgm:prSet>
      <dgm:spPr/>
      <dgm:t>
        <a:bodyPr/>
        <a:lstStyle/>
        <a:p>
          <a:endParaRPr lang="en-GB"/>
        </a:p>
      </dgm:t>
    </dgm:pt>
    <dgm:pt modelId="{ED17167D-4807-416F-AE96-C7CC4198270C}" type="pres">
      <dgm:prSet presAssocID="{0817FF83-8725-4AC8-A600-1041B5C5519A}" presName="spacer" presStyleCnt="0"/>
      <dgm:spPr/>
    </dgm:pt>
    <dgm:pt modelId="{7C4ADAB6-C956-4F42-B9A7-B1441BB53727}" type="pres">
      <dgm:prSet presAssocID="{0D46886C-47C3-43C0-8EB1-9B4C0769BE17}" presName="parentText" presStyleLbl="node1" presStyleIdx="1" presStyleCnt="8">
        <dgm:presLayoutVars>
          <dgm:chMax val="0"/>
          <dgm:bulletEnabled val="1"/>
        </dgm:presLayoutVars>
      </dgm:prSet>
      <dgm:spPr/>
      <dgm:t>
        <a:bodyPr/>
        <a:lstStyle/>
        <a:p>
          <a:endParaRPr lang="en-GB"/>
        </a:p>
      </dgm:t>
    </dgm:pt>
    <dgm:pt modelId="{9B412743-2111-4F54-B1BB-09DE3CA4A673}" type="pres">
      <dgm:prSet presAssocID="{CB12130B-B55D-4B4C-9D91-DF46BCA16EAD}" presName="spacer" presStyleCnt="0"/>
      <dgm:spPr/>
    </dgm:pt>
    <dgm:pt modelId="{C6C0BE44-E02C-4E86-8752-A4398DD9B7C7}" type="pres">
      <dgm:prSet presAssocID="{A529094B-C936-4087-BC5F-D2AF48984D57}" presName="parentText" presStyleLbl="node1" presStyleIdx="2" presStyleCnt="8">
        <dgm:presLayoutVars>
          <dgm:chMax val="0"/>
          <dgm:bulletEnabled val="1"/>
        </dgm:presLayoutVars>
      </dgm:prSet>
      <dgm:spPr/>
      <dgm:t>
        <a:bodyPr/>
        <a:lstStyle/>
        <a:p>
          <a:endParaRPr lang="en-GB"/>
        </a:p>
      </dgm:t>
    </dgm:pt>
    <dgm:pt modelId="{6CAAD3CA-25EB-424D-8A13-117C994CAE9B}" type="pres">
      <dgm:prSet presAssocID="{19FDE762-2B97-4BE8-B18B-710D1AB0005A}" presName="spacer" presStyleCnt="0"/>
      <dgm:spPr/>
    </dgm:pt>
    <dgm:pt modelId="{75F17C72-2A27-4DF4-B931-E22D7BE25D88}" type="pres">
      <dgm:prSet presAssocID="{E663AA1F-BD80-4978-B0B6-ADB4F3AC86EF}" presName="parentText" presStyleLbl="node1" presStyleIdx="3" presStyleCnt="8" custLinFactNeighborX="-106" custLinFactNeighborY="60269">
        <dgm:presLayoutVars>
          <dgm:chMax val="0"/>
          <dgm:bulletEnabled val="1"/>
        </dgm:presLayoutVars>
      </dgm:prSet>
      <dgm:spPr/>
      <dgm:t>
        <a:bodyPr/>
        <a:lstStyle/>
        <a:p>
          <a:endParaRPr lang="nl-NL"/>
        </a:p>
      </dgm:t>
    </dgm:pt>
    <dgm:pt modelId="{7D280E02-011F-459D-BF43-D6D41766A704}" type="pres">
      <dgm:prSet presAssocID="{758A1852-91EE-4570-8318-D1B54F6AC646}" presName="spacer" presStyleCnt="0"/>
      <dgm:spPr/>
    </dgm:pt>
    <dgm:pt modelId="{90D93B2B-6882-401F-897D-DC408EBC901C}" type="pres">
      <dgm:prSet presAssocID="{752A0FCF-CA68-463A-B0DE-E8540EDBE2E2}" presName="parentText" presStyleLbl="node1" presStyleIdx="4" presStyleCnt="8">
        <dgm:presLayoutVars>
          <dgm:chMax val="0"/>
          <dgm:bulletEnabled val="1"/>
        </dgm:presLayoutVars>
      </dgm:prSet>
      <dgm:spPr/>
      <dgm:t>
        <a:bodyPr/>
        <a:lstStyle/>
        <a:p>
          <a:endParaRPr lang="en-GB"/>
        </a:p>
      </dgm:t>
    </dgm:pt>
    <dgm:pt modelId="{A33730AD-5409-4751-8CC7-235ECD22BEA4}" type="pres">
      <dgm:prSet presAssocID="{545C3706-43F0-4B77-A7D7-AD396F9DA0FA}" presName="spacer" presStyleCnt="0"/>
      <dgm:spPr/>
    </dgm:pt>
    <dgm:pt modelId="{A82A503E-9F2D-42A8-9D7A-25BA569ABA01}" type="pres">
      <dgm:prSet presAssocID="{265B19E0-8F49-4789-B403-D7B02D2AB799}" presName="parentText" presStyleLbl="node1" presStyleIdx="5" presStyleCnt="8">
        <dgm:presLayoutVars>
          <dgm:chMax val="0"/>
          <dgm:bulletEnabled val="1"/>
        </dgm:presLayoutVars>
      </dgm:prSet>
      <dgm:spPr/>
      <dgm:t>
        <a:bodyPr/>
        <a:lstStyle/>
        <a:p>
          <a:endParaRPr lang="en-GB"/>
        </a:p>
      </dgm:t>
    </dgm:pt>
    <dgm:pt modelId="{CA9783C1-D145-4BD1-8799-D9FF8337A8ED}" type="pres">
      <dgm:prSet presAssocID="{3AB6586A-CBC4-460D-A23E-E05E5B273953}" presName="spacer" presStyleCnt="0"/>
      <dgm:spPr/>
    </dgm:pt>
    <dgm:pt modelId="{2B6F30FC-2B66-4726-94FA-75DB403456D0}" type="pres">
      <dgm:prSet presAssocID="{5DA83E5F-B0CE-4BA0-B692-2E89B3AFFCC6}" presName="parentText" presStyleLbl="node1" presStyleIdx="6" presStyleCnt="8">
        <dgm:presLayoutVars>
          <dgm:chMax val="0"/>
          <dgm:bulletEnabled val="1"/>
        </dgm:presLayoutVars>
      </dgm:prSet>
      <dgm:spPr/>
      <dgm:t>
        <a:bodyPr/>
        <a:lstStyle/>
        <a:p>
          <a:endParaRPr lang="en-GB"/>
        </a:p>
      </dgm:t>
    </dgm:pt>
    <dgm:pt modelId="{72BA54E2-FBA6-448F-B13B-DA73D6C4F770}" type="pres">
      <dgm:prSet presAssocID="{9278370B-C3F5-49B0-9B68-C74496BF19E0}" presName="spacer" presStyleCnt="0"/>
      <dgm:spPr/>
    </dgm:pt>
    <dgm:pt modelId="{FB39A13C-FACA-43C4-B64F-E69ED0E726E5}" type="pres">
      <dgm:prSet presAssocID="{E54F3443-61CD-4B7F-87F6-8FD55F63B7BC}" presName="parentText" presStyleLbl="node1" presStyleIdx="7" presStyleCnt="8">
        <dgm:presLayoutVars>
          <dgm:chMax val="0"/>
          <dgm:bulletEnabled val="1"/>
        </dgm:presLayoutVars>
      </dgm:prSet>
      <dgm:spPr/>
      <dgm:t>
        <a:bodyPr/>
        <a:lstStyle/>
        <a:p>
          <a:endParaRPr lang="en-GB"/>
        </a:p>
      </dgm:t>
    </dgm:pt>
  </dgm:ptLst>
  <dgm:cxnLst>
    <dgm:cxn modelId="{4AF63427-AD8D-4E46-A67F-87FDC0953E5F}" type="presOf" srcId="{0D46886C-47C3-43C0-8EB1-9B4C0769BE17}" destId="{7C4ADAB6-C956-4F42-B9A7-B1441BB53727}" srcOrd="0" destOrd="0" presId="urn:microsoft.com/office/officeart/2005/8/layout/vList2"/>
    <dgm:cxn modelId="{D976E838-B9C4-4530-9C6E-D9FFD288511D}" srcId="{6F0F5EF4-D970-4847-984C-E1A33AA12E50}" destId="{5DA83E5F-B0CE-4BA0-B692-2E89B3AFFCC6}" srcOrd="6" destOrd="0" parTransId="{CDA0F351-9FAC-45AC-B3FD-7231C9AA630A}" sibTransId="{9278370B-C3F5-49B0-9B68-C74496BF19E0}"/>
    <dgm:cxn modelId="{FAB71DAA-BBAC-4E5E-A49A-7CD4F3A89668}" type="presOf" srcId="{752A0FCF-CA68-463A-B0DE-E8540EDBE2E2}" destId="{90D93B2B-6882-401F-897D-DC408EBC901C}" srcOrd="0" destOrd="0" presId="urn:microsoft.com/office/officeart/2005/8/layout/vList2"/>
    <dgm:cxn modelId="{0C149928-1638-4ACE-BA40-260BA6B53882}" srcId="{6F0F5EF4-D970-4847-984C-E1A33AA12E50}" destId="{752A0FCF-CA68-463A-B0DE-E8540EDBE2E2}" srcOrd="4" destOrd="0" parTransId="{08AC9083-814A-4854-947F-E5F2D2410A98}" sibTransId="{545C3706-43F0-4B77-A7D7-AD396F9DA0FA}"/>
    <dgm:cxn modelId="{4CC62AE0-CA09-4854-8F6F-2D3ECE8EE98D}" srcId="{6F0F5EF4-D970-4847-984C-E1A33AA12E50}" destId="{66D4A73C-8DE2-440D-A6F5-D2276A18E7AB}" srcOrd="0" destOrd="0" parTransId="{A5C737F9-C2D4-4965-B365-5D5A7D9962B1}" sibTransId="{0817FF83-8725-4AC8-A600-1041B5C5519A}"/>
    <dgm:cxn modelId="{B7E56B8D-26BB-4B70-B56D-0BABB04BD964}" srcId="{6F0F5EF4-D970-4847-984C-E1A33AA12E50}" destId="{265B19E0-8F49-4789-B403-D7B02D2AB799}" srcOrd="5" destOrd="0" parTransId="{408A9B9E-3D0F-4426-B195-D521F61A551F}" sibTransId="{3AB6586A-CBC4-460D-A23E-E05E5B273953}"/>
    <dgm:cxn modelId="{A371E2DB-E247-480D-98D6-63CAA8E70BD0}" srcId="{6F0F5EF4-D970-4847-984C-E1A33AA12E50}" destId="{E663AA1F-BD80-4978-B0B6-ADB4F3AC86EF}" srcOrd="3" destOrd="0" parTransId="{1043B2B7-4AF5-415D-9BF4-2B96C5C1B3EE}" sibTransId="{758A1852-91EE-4570-8318-D1B54F6AC646}"/>
    <dgm:cxn modelId="{13D1EE5F-ABCC-47B4-A53C-B6EDB960B067}" type="presOf" srcId="{E54F3443-61CD-4B7F-87F6-8FD55F63B7BC}" destId="{FB39A13C-FACA-43C4-B64F-E69ED0E726E5}" srcOrd="0" destOrd="0" presId="urn:microsoft.com/office/officeart/2005/8/layout/vList2"/>
    <dgm:cxn modelId="{3F7A9492-9217-4766-9518-1C75EE03ACBC}" type="presOf" srcId="{6F0F5EF4-D970-4847-984C-E1A33AA12E50}" destId="{1F4B74DF-BFA2-48E1-B8C7-18AFB6E08FEC}" srcOrd="0" destOrd="0" presId="urn:microsoft.com/office/officeart/2005/8/layout/vList2"/>
    <dgm:cxn modelId="{5C0281FF-3CA4-4233-9813-9ECD0F63A613}" type="presOf" srcId="{E663AA1F-BD80-4978-B0B6-ADB4F3AC86EF}" destId="{75F17C72-2A27-4DF4-B931-E22D7BE25D88}" srcOrd="0" destOrd="0" presId="urn:microsoft.com/office/officeart/2005/8/layout/vList2"/>
    <dgm:cxn modelId="{7BA9844F-9AAF-4ED7-A96E-2FB5ED96FB59}" srcId="{6F0F5EF4-D970-4847-984C-E1A33AA12E50}" destId="{0D46886C-47C3-43C0-8EB1-9B4C0769BE17}" srcOrd="1" destOrd="0" parTransId="{98312CA2-9427-435C-9FF3-2337E9E50B4B}" sibTransId="{CB12130B-B55D-4B4C-9D91-DF46BCA16EAD}"/>
    <dgm:cxn modelId="{F0554C28-4547-476F-B1EA-C08DBB0E35DE}" srcId="{6F0F5EF4-D970-4847-984C-E1A33AA12E50}" destId="{A529094B-C936-4087-BC5F-D2AF48984D57}" srcOrd="2" destOrd="0" parTransId="{24340A80-B15A-4D4A-840F-EBF65612AEC3}" sibTransId="{19FDE762-2B97-4BE8-B18B-710D1AB0005A}"/>
    <dgm:cxn modelId="{23FF0EFB-47EE-4CD3-88A1-FECF434CCD20}" type="presOf" srcId="{A529094B-C936-4087-BC5F-D2AF48984D57}" destId="{C6C0BE44-E02C-4E86-8752-A4398DD9B7C7}" srcOrd="0" destOrd="0" presId="urn:microsoft.com/office/officeart/2005/8/layout/vList2"/>
    <dgm:cxn modelId="{32547531-259E-4200-9160-8DC3097A6BE1}" type="presOf" srcId="{265B19E0-8F49-4789-B403-D7B02D2AB799}" destId="{A82A503E-9F2D-42A8-9D7A-25BA569ABA01}" srcOrd="0" destOrd="0" presId="urn:microsoft.com/office/officeart/2005/8/layout/vList2"/>
    <dgm:cxn modelId="{88ED20F5-8856-4604-B7A2-7CA3E506F91A}" type="presOf" srcId="{5DA83E5F-B0CE-4BA0-B692-2E89B3AFFCC6}" destId="{2B6F30FC-2B66-4726-94FA-75DB403456D0}" srcOrd="0" destOrd="0" presId="urn:microsoft.com/office/officeart/2005/8/layout/vList2"/>
    <dgm:cxn modelId="{D543E887-FE5A-4A5F-8754-2A66E6D403C0}" type="presOf" srcId="{66D4A73C-8DE2-440D-A6F5-D2276A18E7AB}" destId="{DBA086A8-1165-4330-8487-B7A1218F47E4}" srcOrd="0" destOrd="0" presId="urn:microsoft.com/office/officeart/2005/8/layout/vList2"/>
    <dgm:cxn modelId="{78EF36E3-FA87-4936-B2F1-F458314C1A5B}" srcId="{6F0F5EF4-D970-4847-984C-E1A33AA12E50}" destId="{E54F3443-61CD-4B7F-87F6-8FD55F63B7BC}" srcOrd="7" destOrd="0" parTransId="{3A11FD75-5FBD-4A57-BE1F-D419706E7A3B}" sibTransId="{22034745-FFBD-49F9-BCF6-ECB804E435DB}"/>
    <dgm:cxn modelId="{FB3D0A18-92CE-4DB0-9A14-F4C823673323}" type="presParOf" srcId="{1F4B74DF-BFA2-48E1-B8C7-18AFB6E08FEC}" destId="{DBA086A8-1165-4330-8487-B7A1218F47E4}" srcOrd="0" destOrd="0" presId="urn:microsoft.com/office/officeart/2005/8/layout/vList2"/>
    <dgm:cxn modelId="{0DAA97F5-3D6D-40D1-9EDC-4440459A4EEB}" type="presParOf" srcId="{1F4B74DF-BFA2-48E1-B8C7-18AFB6E08FEC}" destId="{ED17167D-4807-416F-AE96-C7CC4198270C}" srcOrd="1" destOrd="0" presId="urn:microsoft.com/office/officeart/2005/8/layout/vList2"/>
    <dgm:cxn modelId="{4BE5807E-4CFF-4DAD-9A03-1C586BF809B3}" type="presParOf" srcId="{1F4B74DF-BFA2-48E1-B8C7-18AFB6E08FEC}" destId="{7C4ADAB6-C956-4F42-B9A7-B1441BB53727}" srcOrd="2" destOrd="0" presId="urn:microsoft.com/office/officeart/2005/8/layout/vList2"/>
    <dgm:cxn modelId="{0DFD0557-58DE-402A-82C5-E19E8DC15393}" type="presParOf" srcId="{1F4B74DF-BFA2-48E1-B8C7-18AFB6E08FEC}" destId="{9B412743-2111-4F54-B1BB-09DE3CA4A673}" srcOrd="3" destOrd="0" presId="urn:microsoft.com/office/officeart/2005/8/layout/vList2"/>
    <dgm:cxn modelId="{B7BCFE5A-4C76-44CE-9E25-1FE27BB89B5C}" type="presParOf" srcId="{1F4B74DF-BFA2-48E1-B8C7-18AFB6E08FEC}" destId="{C6C0BE44-E02C-4E86-8752-A4398DD9B7C7}" srcOrd="4" destOrd="0" presId="urn:microsoft.com/office/officeart/2005/8/layout/vList2"/>
    <dgm:cxn modelId="{1784F9C4-CD5B-4737-9978-E4059482815F}" type="presParOf" srcId="{1F4B74DF-BFA2-48E1-B8C7-18AFB6E08FEC}" destId="{6CAAD3CA-25EB-424D-8A13-117C994CAE9B}" srcOrd="5" destOrd="0" presId="urn:microsoft.com/office/officeart/2005/8/layout/vList2"/>
    <dgm:cxn modelId="{A4A99CFE-3B8B-4F5A-8BC6-C1FE04B37F8E}" type="presParOf" srcId="{1F4B74DF-BFA2-48E1-B8C7-18AFB6E08FEC}" destId="{75F17C72-2A27-4DF4-B931-E22D7BE25D88}" srcOrd="6" destOrd="0" presId="urn:microsoft.com/office/officeart/2005/8/layout/vList2"/>
    <dgm:cxn modelId="{2C746B38-47BD-48EF-8B9D-5CFE0B0E90A0}" type="presParOf" srcId="{1F4B74DF-BFA2-48E1-B8C7-18AFB6E08FEC}" destId="{7D280E02-011F-459D-BF43-D6D41766A704}" srcOrd="7" destOrd="0" presId="urn:microsoft.com/office/officeart/2005/8/layout/vList2"/>
    <dgm:cxn modelId="{2EC21762-B80D-4F80-8DCC-CBCF05A1E48A}" type="presParOf" srcId="{1F4B74DF-BFA2-48E1-B8C7-18AFB6E08FEC}" destId="{90D93B2B-6882-401F-897D-DC408EBC901C}" srcOrd="8" destOrd="0" presId="urn:microsoft.com/office/officeart/2005/8/layout/vList2"/>
    <dgm:cxn modelId="{B58587A4-4C96-4574-BB38-8B3AB61FFFEF}" type="presParOf" srcId="{1F4B74DF-BFA2-48E1-B8C7-18AFB6E08FEC}" destId="{A33730AD-5409-4751-8CC7-235ECD22BEA4}" srcOrd="9" destOrd="0" presId="urn:microsoft.com/office/officeart/2005/8/layout/vList2"/>
    <dgm:cxn modelId="{A663941D-74D4-42D9-B943-79831D53ED82}" type="presParOf" srcId="{1F4B74DF-BFA2-48E1-B8C7-18AFB6E08FEC}" destId="{A82A503E-9F2D-42A8-9D7A-25BA569ABA01}" srcOrd="10" destOrd="0" presId="urn:microsoft.com/office/officeart/2005/8/layout/vList2"/>
    <dgm:cxn modelId="{481D12CC-0F7F-4447-81AD-9C8B0A74ED96}" type="presParOf" srcId="{1F4B74DF-BFA2-48E1-B8C7-18AFB6E08FEC}" destId="{CA9783C1-D145-4BD1-8799-D9FF8337A8ED}" srcOrd="11" destOrd="0" presId="urn:microsoft.com/office/officeart/2005/8/layout/vList2"/>
    <dgm:cxn modelId="{3552173A-E4BC-4A76-A038-CB60E889B205}" type="presParOf" srcId="{1F4B74DF-BFA2-48E1-B8C7-18AFB6E08FEC}" destId="{2B6F30FC-2B66-4726-94FA-75DB403456D0}" srcOrd="12" destOrd="0" presId="urn:microsoft.com/office/officeart/2005/8/layout/vList2"/>
    <dgm:cxn modelId="{00649200-AA77-40E4-8443-CDF99E8CF13D}" type="presParOf" srcId="{1F4B74DF-BFA2-48E1-B8C7-18AFB6E08FEC}" destId="{72BA54E2-FBA6-448F-B13B-DA73D6C4F770}" srcOrd="13" destOrd="0" presId="urn:microsoft.com/office/officeart/2005/8/layout/vList2"/>
    <dgm:cxn modelId="{338B047C-AA03-459D-B520-C725807D9FDF}" type="presParOf" srcId="{1F4B74DF-BFA2-48E1-B8C7-18AFB6E08FEC}" destId="{FB39A13C-FACA-43C4-B64F-E69ED0E726E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664"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482321" y="216000"/>
            <a:ext cx="2926582" cy="136800"/>
          </a:xfrm>
          <a:prstGeom prst="rect">
            <a:avLst/>
          </a:prstGeom>
        </p:spPr>
        <p:txBody>
          <a:bodyPr vert="horz" lIns="0" tIns="0" rIns="0" bIns="0" rtlCol="0" anchor="ctr" anchorCtr="0"/>
          <a:lstStyle>
            <a:lvl1pPr algn="l">
              <a:defRPr sz="1200"/>
            </a:lvl1pPr>
          </a:lstStyle>
          <a:p>
            <a:endParaRPr lang="en-GB" sz="900" dirty="0"/>
          </a:p>
        </p:txBody>
      </p:sp>
      <p:sp>
        <p:nvSpPr>
          <p:cNvPr id="3" name="Date Placeholder 2"/>
          <p:cNvSpPr>
            <a:spLocks noGrp="1"/>
          </p:cNvSpPr>
          <p:nvPr>
            <p:ph type="dt" sz="quarter" idx="1"/>
          </p:nvPr>
        </p:nvSpPr>
        <p:spPr>
          <a:xfrm>
            <a:off x="3408903" y="216000"/>
            <a:ext cx="2971800" cy="136800"/>
          </a:xfrm>
          <a:prstGeom prst="rect">
            <a:avLst/>
          </a:prstGeom>
        </p:spPr>
        <p:txBody>
          <a:bodyPr vert="horz" lIns="0" tIns="0" rIns="0" bIns="0" rtlCol="0" anchor="ctr" anchorCtr="0"/>
          <a:lstStyle>
            <a:lvl1pPr algn="r">
              <a:defRPr sz="1200"/>
            </a:lvl1pPr>
          </a:lstStyle>
          <a:p>
            <a:fld id="{FD51D3D3-FD18-4681-9F4D-FACA76A9F716}" type="datetimeFigureOut">
              <a:rPr lang="en-GB" sz="900" smtClean="0"/>
              <a:t>03/07/2017</a:t>
            </a:fld>
            <a:endParaRPr lang="en-GB" sz="900"/>
          </a:p>
        </p:txBody>
      </p:sp>
      <p:sp>
        <p:nvSpPr>
          <p:cNvPr id="4" name="Footer Placeholder 3"/>
          <p:cNvSpPr>
            <a:spLocks noGrp="1"/>
          </p:cNvSpPr>
          <p:nvPr>
            <p:ph type="ftr" sz="quarter" idx="2"/>
          </p:nvPr>
        </p:nvSpPr>
        <p:spPr>
          <a:xfrm>
            <a:off x="482321" y="356989"/>
            <a:ext cx="2926582" cy="136800"/>
          </a:xfrm>
          <a:prstGeom prst="rect">
            <a:avLst/>
          </a:prstGeom>
        </p:spPr>
        <p:txBody>
          <a:bodyPr vert="horz" lIns="0" tIns="0" rIns="0" bIns="0" rtlCol="0" anchor="ctr" anchorCtr="0"/>
          <a:lstStyle>
            <a:lvl1pPr algn="l">
              <a:defRPr sz="1200"/>
            </a:lvl1pPr>
          </a:lstStyle>
          <a:p>
            <a:endParaRPr lang="en-GB" sz="900"/>
          </a:p>
        </p:txBody>
      </p:sp>
      <p:sp>
        <p:nvSpPr>
          <p:cNvPr id="5" name="Slide Number Placeholder 4"/>
          <p:cNvSpPr>
            <a:spLocks noGrp="1"/>
          </p:cNvSpPr>
          <p:nvPr>
            <p:ph type="sldNum" sz="quarter" idx="3"/>
          </p:nvPr>
        </p:nvSpPr>
        <p:spPr>
          <a:xfrm>
            <a:off x="3408903" y="356989"/>
            <a:ext cx="2971800" cy="136800"/>
          </a:xfrm>
          <a:prstGeom prst="rect">
            <a:avLst/>
          </a:prstGeom>
        </p:spPr>
        <p:txBody>
          <a:bodyPr vert="horz" lIns="0" tIns="0" rIns="0" bIns="0" rtlCol="0" anchor="ctr" anchorCtr="0"/>
          <a:lstStyle>
            <a:lvl1pPr algn="r">
              <a:defRPr sz="1200"/>
            </a:lvl1pPr>
          </a:lstStyle>
          <a:p>
            <a:fld id="{4E4F0B25-6B6C-417F-8A5F-3AB6073F7C55}" type="slidenum">
              <a:rPr lang="en-GB" sz="900" smtClean="0"/>
              <a:t>‹#›</a:t>
            </a:fld>
            <a:endParaRPr lang="en-GB" sz="90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2321" y="215607"/>
            <a:ext cx="2926582" cy="136800"/>
          </a:xfrm>
          <a:prstGeom prst="rect">
            <a:avLst/>
          </a:prstGeom>
        </p:spPr>
        <p:txBody>
          <a:bodyPr vert="horz" lIns="0" tIns="0" rIns="0" bIns="0" rtlCol="0" anchor="ctr" anchorCtr="0"/>
          <a:lstStyle>
            <a:lvl1pPr algn="l">
              <a:defRPr sz="900"/>
            </a:lvl1pPr>
          </a:lstStyle>
          <a:p>
            <a:endParaRPr lang="en-GB" dirty="0"/>
          </a:p>
        </p:txBody>
      </p:sp>
      <p:sp>
        <p:nvSpPr>
          <p:cNvPr id="3" name="Date Placeholder 2"/>
          <p:cNvSpPr>
            <a:spLocks noGrp="1"/>
          </p:cNvSpPr>
          <p:nvPr>
            <p:ph type="dt" idx="1"/>
          </p:nvPr>
        </p:nvSpPr>
        <p:spPr>
          <a:xfrm>
            <a:off x="3408903" y="215607"/>
            <a:ext cx="2971800" cy="136800"/>
          </a:xfrm>
          <a:prstGeom prst="rect">
            <a:avLst/>
          </a:prstGeom>
        </p:spPr>
        <p:txBody>
          <a:bodyPr vert="horz" lIns="0" tIns="0" rIns="0" bIns="0" rtlCol="0" anchor="ctr" anchorCtr="0"/>
          <a:lstStyle>
            <a:lvl1pPr algn="r">
              <a:defRPr sz="900"/>
            </a:lvl1pPr>
          </a:lstStyle>
          <a:p>
            <a:fld id="{6B8772CB-E7B8-41C1-95DC-B7BED37C05AE}" type="datetimeFigureOut">
              <a:rPr lang="en-GB" smtClean="0"/>
              <a:pPr/>
              <a:t>03/07/2017</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81000" y="4343400"/>
            <a:ext cx="6096000" cy="393644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82321" y="364760"/>
            <a:ext cx="2926582" cy="136800"/>
          </a:xfrm>
          <a:prstGeom prst="rect">
            <a:avLst/>
          </a:prstGeom>
        </p:spPr>
        <p:txBody>
          <a:bodyPr vert="horz" lIns="0" tIns="0" rIns="0" bIns="0" rtlCol="0" anchor="ctr" anchorCtr="0"/>
          <a:lstStyle>
            <a:lvl1pPr algn="l">
              <a:defRPr sz="900"/>
            </a:lvl1pPr>
          </a:lstStyle>
          <a:p>
            <a:endParaRPr lang="en-GB" dirty="0"/>
          </a:p>
        </p:txBody>
      </p:sp>
      <p:sp>
        <p:nvSpPr>
          <p:cNvPr id="7" name="Slide Number Placeholder 6"/>
          <p:cNvSpPr>
            <a:spLocks noGrp="1"/>
          </p:cNvSpPr>
          <p:nvPr>
            <p:ph type="sldNum" sz="quarter" idx="5"/>
          </p:nvPr>
        </p:nvSpPr>
        <p:spPr>
          <a:xfrm>
            <a:off x="3408903" y="364760"/>
            <a:ext cx="2971800" cy="136800"/>
          </a:xfrm>
          <a:prstGeom prst="rect">
            <a:avLst/>
          </a:prstGeom>
        </p:spPr>
        <p:txBody>
          <a:bodyPr vert="horz" lIns="0" tIns="0" rIns="0" bIns="0" rtlCol="0" anchor="ctr" anchorCtr="0"/>
          <a:lstStyle>
            <a:lvl1pPr algn="r">
              <a:defRPr sz="900"/>
            </a:lvl1pPr>
          </a:lstStyle>
          <a:p>
            <a:fld id="{576E89B1-B476-4C59-A1AE-E6F2A1941AB8}" type="slidenum">
              <a:rPr lang="en-GB" smtClean="0"/>
              <a:pPr/>
              <a:t>‹#›</a:t>
            </a:fld>
            <a:endParaRPr lang="en-GB"/>
          </a:p>
        </p:txBody>
      </p:sp>
      <p:pic>
        <p:nvPicPr>
          <p:cNvPr id="9"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351"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zorgatlas.nl/gezondheid-en-ziekte/ziekten-en-aandoeningen/endocriene-voedings-en-stofwisselingsziekten-en-immuniteitsstoornissen/diabetes-mellitus-significantie/" TargetMode="External"/><Relationship Id="rId7" Type="http://schemas.openxmlformats.org/officeDocument/2006/relationships/hyperlink" Target="http://www.zorgatlas.nl/gezondheid-en-ziekte/ziekten-en-aandoeningen/endocriene-voedings-en-stofwisselingsziekten-en-immuniteitsstoornissen/diabetes-mellitu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ationaalkompas.nl/gezondheid-en-ziekte/ziekten-en-aandoeningen/endocriene-voedings-en-stofwisselingsziekten-en-immuniteitsstoornissen/diabetes-mellitus" TargetMode="External"/><Relationship Id="rId5" Type="http://schemas.openxmlformats.org/officeDocument/2006/relationships/hyperlink" Target="http://www.zorgatlas.nl/gezondheid-en-ziekte/ziekten-en-aandoeningen/endocriene-voedings-en-stofwisselingsziekten-en-immuniteitsstoornissen/diabetes-mellitius-type-2/" TargetMode="External"/><Relationship Id="rId4" Type="http://schemas.openxmlformats.org/officeDocument/2006/relationships/hyperlink" Target="http://www.zorgatlas.nl/gezondheid-en-ziekte/ziekten-en-aandoeningen/endocriene-voedings-en-stofwisselingsziekten-en-immuniteitsstoornissen/diabetes-mellitus-type-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smtClean="0">
                <a:solidFill>
                  <a:schemeClr val="tx1"/>
                </a:solidFill>
                <a:latin typeface="+mn-lt"/>
                <a:ea typeface="+mn-ea"/>
                <a:cs typeface="+mn-cs"/>
              </a:rPr>
              <a:t>De medicamenteuze behandeling is in </a:t>
            </a:r>
            <a:r>
              <a:rPr lang="nl-NL" sz="1200" b="0" i="1" u="none" strike="noStrike" kern="1200" baseline="0" smtClean="0">
                <a:solidFill>
                  <a:schemeClr val="tx1"/>
                </a:solidFill>
                <a:latin typeface="+mn-lt"/>
                <a:ea typeface="+mn-ea"/>
                <a:cs typeface="+mn-cs"/>
              </a:rPr>
              <a:t>tabel 5 </a:t>
            </a:r>
            <a:r>
              <a:rPr lang="nl-NL" sz="1200" b="0" i="0" u="none" strike="noStrike" kern="1200" baseline="0" smtClean="0">
                <a:solidFill>
                  <a:schemeClr val="tx1"/>
                </a:solidFill>
                <a:latin typeface="+mn-lt"/>
                <a:ea typeface="+mn-ea"/>
                <a:cs typeface="+mn-cs"/>
              </a:rPr>
              <a:t>samengevat.</a:t>
            </a:r>
          </a:p>
          <a:p>
            <a:r>
              <a:rPr lang="nl-NL" sz="1200" b="0" i="0" u="none" strike="noStrike" kern="1200" baseline="0" smtClean="0">
                <a:solidFill>
                  <a:schemeClr val="tx1"/>
                </a:solidFill>
                <a:latin typeface="+mn-lt"/>
                <a:ea typeface="+mn-ea"/>
                <a:cs typeface="+mn-cs"/>
              </a:rPr>
              <a:t>- Start bij de orale bloedglucoseverlagende middelen met 440 een lage dosering.</a:t>
            </a:r>
          </a:p>
          <a:p>
            <a:r>
              <a:rPr lang="nl-NL" sz="1200" b="0" i="0" u="none" strike="noStrike" kern="1200" baseline="0" smtClean="0">
                <a:solidFill>
                  <a:schemeClr val="tx1"/>
                </a:solidFill>
                <a:latin typeface="+mn-lt"/>
                <a:ea typeface="+mn-ea"/>
                <a:cs typeface="+mn-cs"/>
              </a:rPr>
              <a:t>- Verhoog de dosering elke twee tot vier weken.</a:t>
            </a:r>
          </a:p>
          <a:p>
            <a:r>
              <a:rPr lang="nl-NL" sz="1200" b="0" i="0" u="none" strike="noStrike" kern="1200" baseline="0" smtClean="0">
                <a:solidFill>
                  <a:schemeClr val="tx1"/>
                </a:solidFill>
                <a:latin typeface="+mn-lt"/>
                <a:ea typeface="+mn-ea"/>
                <a:cs typeface="+mn-cs"/>
              </a:rPr>
              <a:t>- Gaover naar de volgende stap als ophoging van de dosis door bijwerkingen of door het bereiken</a:t>
            </a:r>
          </a:p>
          <a:p>
            <a:r>
              <a:rPr lang="nl-NL" sz="1200" b="0" i="0" u="none" strike="noStrike" kern="1200" baseline="0" smtClean="0">
                <a:solidFill>
                  <a:schemeClr val="tx1"/>
                </a:solidFill>
                <a:latin typeface="+mn-lt"/>
                <a:ea typeface="+mn-ea"/>
                <a:cs typeface="+mn-cs"/>
              </a:rPr>
              <a:t>van de maximale dagdosis niet meer mogelijk is én de glykemische instelling vastgesteld met het</a:t>
            </a:r>
          </a:p>
          <a:p>
            <a:r>
              <a:rPr lang="nl-NL" sz="1200" b="0" i="0" u="none" strike="noStrike" kern="1200" baseline="0" smtClean="0">
                <a:solidFill>
                  <a:schemeClr val="tx1"/>
                </a:solidFill>
                <a:latin typeface="+mn-lt"/>
                <a:ea typeface="+mn-ea"/>
                <a:cs typeface="+mn-cs"/>
              </a:rPr>
              <a:t>HbA1c onvoldoende is.</a:t>
            </a:r>
            <a:endParaRPr lang="nl-NL"/>
          </a:p>
        </p:txBody>
      </p:sp>
      <p:sp>
        <p:nvSpPr>
          <p:cNvPr id="4" name="Slide Number Placeholder 3"/>
          <p:cNvSpPr>
            <a:spLocks noGrp="1"/>
          </p:cNvSpPr>
          <p:nvPr>
            <p:ph type="sldNum" sz="quarter" idx="10"/>
          </p:nvPr>
        </p:nvSpPr>
        <p:spPr/>
        <p:txBody>
          <a:bodyPr/>
          <a:lstStyle/>
          <a:p>
            <a:fld id="{576E89B1-B476-4C59-A1AE-E6F2A1941AB8}" type="slidenum">
              <a:rPr lang="en-GB" smtClean="0"/>
              <a:pPr/>
              <a:t>11</a:t>
            </a:fld>
            <a:endParaRPr lang="en-GB"/>
          </a:p>
        </p:txBody>
      </p:sp>
    </p:spTree>
    <p:extLst>
      <p:ext uri="{BB962C8B-B14F-4D97-AF65-F5344CB8AC3E}">
        <p14:creationId xmlns:p14="http://schemas.microsoft.com/office/powerpoint/2010/main" val="42748609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NL" sz="1200" b="0" i="0" u="none" strike="noStrike" kern="1200" baseline="0" dirty="0" smtClean="0">
                <a:solidFill>
                  <a:schemeClr val="tx1"/>
                </a:solidFill>
              </a:rPr>
              <a:t>Indien het met voorlichting, educatie, aanpassing van de voeding en stimulering van lichamelijke activiteiten niet lukt de streefwaarden voor de bloedglucosewaarde te bereiken, wordt gestart met orale medicatie die wordt getitreerd op basis van de nuchtere glucosewaarde. </a:t>
            </a:r>
            <a:r>
              <a:rPr lang="nl-NL" sz="1200" b="0" i="0" u="none" strike="noStrike" kern="1200" baseline="0" dirty="0" err="1" smtClean="0">
                <a:solidFill>
                  <a:schemeClr val="tx1"/>
                </a:solidFill>
              </a:rPr>
              <a:t>Metformine</a:t>
            </a:r>
            <a:r>
              <a:rPr lang="nl-NL" sz="1200" b="0" i="0" u="none" strike="noStrike" kern="1200" baseline="0" dirty="0" smtClean="0">
                <a:solidFill>
                  <a:schemeClr val="tx1"/>
                </a:solidFill>
              </a:rPr>
              <a:t> is het middel van eerste keus gevolgd door </a:t>
            </a:r>
            <a:r>
              <a:rPr lang="nl-NL" sz="1200" b="0" i="0" u="none" strike="noStrike" kern="1200" baseline="0" dirty="0" err="1" smtClean="0">
                <a:solidFill>
                  <a:schemeClr val="tx1"/>
                </a:solidFill>
              </a:rPr>
              <a:t>gliclazide</a:t>
            </a:r>
            <a:r>
              <a:rPr lang="nl-NL" sz="1200" b="0" i="0" u="none" strike="noStrike" kern="1200" baseline="0" dirty="0" smtClean="0">
                <a:solidFill>
                  <a:schemeClr val="tx1"/>
                </a:solidFill>
              </a:rPr>
              <a:t>. De derde stap is insulinetherapie (zie </a:t>
            </a:r>
            <a:r>
              <a:rPr lang="nl-NL" sz="1200" b="0" i="1" u="none" strike="noStrike" kern="1200" baseline="0" dirty="0" smtClean="0">
                <a:solidFill>
                  <a:schemeClr val="tx1"/>
                </a:solidFill>
              </a:rPr>
              <a:t>Stappenplan </a:t>
            </a:r>
            <a:r>
              <a:rPr lang="nl-NL" sz="1200" b="0" i="1" u="none" strike="noStrike" kern="1200" baseline="0" dirty="0" err="1" smtClean="0">
                <a:solidFill>
                  <a:schemeClr val="tx1"/>
                </a:solidFill>
              </a:rPr>
              <a:t>bloedglucoseverlagende</a:t>
            </a:r>
            <a:r>
              <a:rPr lang="nl-NL" sz="1200" b="0" i="1" u="none" strike="noStrike" kern="1200" baseline="0" dirty="0" smtClean="0">
                <a:solidFill>
                  <a:schemeClr val="tx1"/>
                </a:solidFill>
              </a:rPr>
              <a:t> middelen</a:t>
            </a:r>
            <a:r>
              <a:rPr lang="nl-NL" sz="1200" b="0" i="0" u="none" strike="noStrike" kern="1200" baseline="0" dirty="0" smtClean="0">
                <a:solidFill>
                  <a:schemeClr val="tx1"/>
                </a:solidFill>
              </a:rPr>
              <a:t>). Indien het vanwege contra-indicaties of bijwerkingen niet mogelijk is dit stappenplan te volgen, kan worden uitgeweken naar de andere middelen uit dit stappenplan. Als bij de diagnosestelling hoge glucosewaarden én </a:t>
            </a:r>
            <a:r>
              <a:rPr lang="nl-NL" sz="1200" b="0" i="0" u="none" strike="noStrike" kern="1200" baseline="0" dirty="0" err="1" smtClean="0">
                <a:solidFill>
                  <a:schemeClr val="tx1"/>
                </a:solidFill>
              </a:rPr>
              <a:t>hyperglykemische</a:t>
            </a:r>
            <a:r>
              <a:rPr lang="nl-NL" sz="1200" b="0" i="0" u="none" strike="noStrike" kern="1200" baseline="0" dirty="0" smtClean="0">
                <a:solidFill>
                  <a:schemeClr val="tx1"/>
                </a:solidFill>
              </a:rPr>
              <a:t> klachten bestaan, dient de patiënt tweemaal per week gezien te worden en zorgvuldig te worden gemonitord (dehydratie, </a:t>
            </a:r>
            <a:r>
              <a:rPr lang="nl-NL" sz="1200" b="0" i="0" u="none" strike="noStrike" kern="1200" baseline="0" dirty="0" err="1" smtClean="0">
                <a:solidFill>
                  <a:schemeClr val="tx1"/>
                </a:solidFill>
              </a:rPr>
              <a:t>polyurie</a:t>
            </a:r>
            <a:r>
              <a:rPr lang="nl-NL" sz="1200" b="0" i="0" u="none" strike="noStrike" kern="1200" baseline="0" dirty="0" smtClean="0">
                <a:solidFill>
                  <a:schemeClr val="tx1"/>
                </a:solidFill>
              </a:rPr>
              <a:t>, respons op ingestelde behandeling). Afhankelijk van de bereikte behandeleffecten moet de medicatie frequent worden opgehoogd en mogelijk moet insulinebehandeling snel worden gestart. Andere Typen diabetes (Type-1-diabetes, LADA) moeten worden overwogen.</a:t>
            </a:r>
            <a:endParaRPr lang="nl-NL" dirty="0" smtClean="0"/>
          </a:p>
          <a:p>
            <a:pPr eaLnBrk="1" hangingPunct="1">
              <a:spcBef>
                <a:spcPct val="0"/>
              </a:spcBef>
            </a:pPr>
            <a:endParaRPr lang="nl-NL"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nl-NL" smtClean="0">
                <a:solidFill>
                  <a:prstClr val="black"/>
                </a:solidFill>
              </a:rPr>
              <a:pPr>
                <a:defRPr/>
              </a:pPr>
              <a:t>110</a:t>
            </a:fld>
            <a:endParaRPr lang="nl-NL" dirty="0" smtClean="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b="0" i="0" u="none" strike="noStrike" kern="1200" baseline="0" dirty="0" smtClean="0">
                <a:solidFill>
                  <a:schemeClr val="tx1"/>
                </a:solidFill>
                <a:latin typeface="+mn-lt"/>
                <a:ea typeface="+mn-ea"/>
                <a:cs typeface="+mn-cs"/>
              </a:rPr>
              <a:t>De streefwaarde van het HbA1cwordt individueel bepaald en loopt voor verschillende categorieën diabetespatiënten uiteen. De leeftijd van de patiënt, de intensiteit van de diabetesbehandeling en de diabetesduur zijn de belangrijkste factoren die van invloed zijn op de HbA1c-streefwaarde. Verder zijn de aanwezigheid van </a:t>
            </a:r>
            <a:r>
              <a:rPr lang="nl-NL" sz="1200" b="0" i="0" u="none" strike="noStrike" kern="1200" baseline="0" dirty="0" err="1" smtClean="0">
                <a:solidFill>
                  <a:schemeClr val="tx1"/>
                </a:solidFill>
                <a:latin typeface="+mn-lt"/>
                <a:ea typeface="+mn-ea"/>
                <a:cs typeface="+mn-cs"/>
              </a:rPr>
              <a:t>comorbiditeit</a:t>
            </a:r>
            <a:r>
              <a:rPr lang="nl-NL" sz="1200" b="0" i="0" u="none" strike="noStrike" kern="1200" baseline="0" dirty="0" smtClean="0">
                <a:solidFill>
                  <a:schemeClr val="tx1"/>
                </a:solidFill>
                <a:latin typeface="+mn-lt"/>
                <a:ea typeface="+mn-ea"/>
                <a:cs typeface="+mn-cs"/>
              </a:rPr>
              <a:t> en complicaties en de ernst daarvan van belang, alsook de wens van de patiënt met het oog op de haalbaarheid.</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Het algoritme (</a:t>
            </a:r>
            <a:r>
              <a:rPr lang="nl-NL" sz="1200" b="0" i="1" u="none" strike="noStrike" kern="1200" baseline="0" dirty="0" smtClean="0">
                <a:solidFill>
                  <a:schemeClr val="tx1"/>
                </a:solidFill>
                <a:latin typeface="+mn-lt"/>
                <a:ea typeface="+mn-ea"/>
                <a:cs typeface="+mn-cs"/>
              </a:rPr>
              <a:t>figuur 1</a:t>
            </a:r>
            <a:r>
              <a:rPr lang="nl-NL" sz="1200" b="0" i="0" u="none" strike="noStrike" kern="1200" baseline="0" dirty="0" smtClean="0">
                <a:solidFill>
                  <a:schemeClr val="tx1"/>
                </a:solidFill>
                <a:latin typeface="+mn-lt"/>
                <a:ea typeface="+mn-ea"/>
                <a:cs typeface="+mn-cs"/>
              </a:rPr>
              <a:t>) kan worden gebruikt als hulpmiddel om in samenspraak met de patiënt de HbA1c-streefwaarde vast te stellen én om te bepalen wanneer de therapie moet worden aangepast. Bij kwetsbare ouderen en mensen met een verkorte levensverwachting met Diabetes Mellitus Type2 is het belangrijkste doel van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regulering het voorkómen van symptomatische hypo- of </a:t>
            </a:r>
            <a:r>
              <a:rPr lang="nl-NL" sz="1200" b="0" i="0" u="none" strike="noStrike" kern="1200" baseline="0" dirty="0" err="1" smtClean="0">
                <a:solidFill>
                  <a:schemeClr val="tx1"/>
                </a:solidFill>
                <a:latin typeface="+mn-lt"/>
                <a:ea typeface="+mn-ea"/>
                <a:cs typeface="+mn-cs"/>
              </a:rPr>
              <a:t>hyperglykemieën</a:t>
            </a:r>
            <a:r>
              <a:rPr lang="nl-NL" sz="1200" b="0" i="0" u="none" strike="noStrike" kern="1200" baseline="0" dirty="0" smtClean="0">
                <a:solidFill>
                  <a:schemeClr val="tx1"/>
                </a:solidFill>
                <a:latin typeface="+mn-lt"/>
                <a:ea typeface="+mn-ea"/>
                <a:cs typeface="+mn-cs"/>
              </a:rPr>
              <a:t>. Er is geen bewijs dat intensieve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behandeling bij kwetsbare ouderen met Diabetes Mellitus Type 2 zinvol is. Bovendien verhoogt dit het risico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a:t>
            </a:r>
            <a:endParaRPr lang="en-GB" dirty="0" smtClean="0"/>
          </a:p>
          <a:p>
            <a:pPr eaLnBrk="1" hangingPunct="1">
              <a:spcBef>
                <a:spcPct val="0"/>
              </a:spcBef>
            </a:pPr>
            <a:endParaRPr lang="en-GB"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111</a:t>
            </a:fld>
            <a:endParaRPr lang="en-GB" smtClean="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112</a:t>
            </a:fld>
            <a:endParaRPr lang="en-GB" dirty="0"/>
          </a:p>
        </p:txBody>
      </p:sp>
    </p:spTree>
    <p:extLst>
      <p:ext uri="{BB962C8B-B14F-4D97-AF65-F5344CB8AC3E}">
        <p14:creationId xmlns:p14="http://schemas.microsoft.com/office/powerpoint/2010/main" val="3502396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113</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1" u="none" strike="noStrike" kern="1200" baseline="0" dirty="0" smtClean="0">
                <a:solidFill>
                  <a:schemeClr val="tx1"/>
                </a:solidFill>
                <a:latin typeface="+mn-lt"/>
                <a:ea typeface="+mn-ea"/>
                <a:cs typeface="+mn-cs"/>
              </a:rPr>
              <a:t>Behandeling met insuline</a:t>
            </a:r>
          </a:p>
          <a:p>
            <a:r>
              <a:rPr lang="nl-NL" sz="1200" b="0" i="0" u="none" strike="noStrike" kern="1200" baseline="0" dirty="0" smtClean="0">
                <a:solidFill>
                  <a:schemeClr val="tx1"/>
                </a:solidFill>
                <a:latin typeface="+mn-lt"/>
                <a:ea typeface="+mn-ea"/>
                <a:cs typeface="+mn-cs"/>
              </a:rPr>
              <a:t>Insuline is de meest effectieve manier om de glucosespiegel te verlagen. In tegenstelling tot andere </a:t>
            </a:r>
            <a:r>
              <a:rPr lang="nl-NL" sz="1200" b="0" i="0" u="none" strike="noStrike" kern="1200" baseline="0" dirty="0" err="1" smtClean="0">
                <a:solidFill>
                  <a:schemeClr val="tx1"/>
                </a:solidFill>
                <a:latin typeface="+mn-lt"/>
                <a:ea typeface="+mn-ea"/>
                <a:cs typeface="+mn-cs"/>
              </a:rPr>
              <a:t>bloedglucoseverlagende</a:t>
            </a:r>
            <a:r>
              <a:rPr lang="nl-NL" sz="1200" b="0" i="0" u="none" strike="noStrike" kern="1200" baseline="0" dirty="0" smtClean="0">
                <a:solidFill>
                  <a:schemeClr val="tx1"/>
                </a:solidFill>
                <a:latin typeface="+mn-lt"/>
                <a:ea typeface="+mn-ea"/>
                <a:cs typeface="+mn-cs"/>
              </a:rPr>
              <a:t> middelen bestaat er geen maximale dosering waarboven geen effect meer bestaat. Toch kent iedere behandelaar patiënten met Type-2-diabetes die ondanks hoge doseringen insuline geen goede diabetesregulering bereiken. Het is nauwelijks te voorspellen hoeveel het HbA1c zal dalen bij intensivering van de insulinebehandeling. Dit betekent niet dat de insulinedosering steeds moet worden opgehoogd zolang de HbA1c-streefwaarde nog niet is bereikt. In dat geval moet dikwijls een ander insulineregime worden gevolgd. Insulinetherapie gaat doorgaans gepaard met een gewichtstoename van circa 2 tot 4 kg, afhankelijk van de insulinedosering. Met het intensiveren van de insulinetherapie (van eenmaal daags naar vier maal daags) neemt de kans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 toe.</a:t>
            </a:r>
          </a:p>
          <a:p>
            <a:r>
              <a:rPr lang="nl-NL" sz="1200" b="0" i="0" u="none" strike="noStrike" kern="1200" baseline="0" dirty="0" smtClean="0">
                <a:solidFill>
                  <a:schemeClr val="tx1"/>
                </a:solidFill>
                <a:latin typeface="+mn-lt"/>
                <a:ea typeface="+mn-ea"/>
                <a:cs typeface="+mn-cs"/>
              </a:rPr>
              <a:t>Uit bovenstaande wordt duidelijk dat zowel de start als intensivering van de insulinebehandeling</a:t>
            </a:r>
          </a:p>
          <a:p>
            <a:r>
              <a:rPr lang="nl-NL" sz="1200" b="0" i="0" u="none" strike="noStrike" kern="1200" baseline="0" dirty="0" smtClean="0">
                <a:solidFill>
                  <a:schemeClr val="tx1"/>
                </a:solidFill>
                <a:latin typeface="+mn-lt"/>
                <a:ea typeface="+mn-ea"/>
                <a:cs typeface="+mn-cs"/>
              </a:rPr>
              <a:t>zorgvuldig afgewogen moeten worden.</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Behandeling met insuline is geïndiceerd als met educatie en een maximaal haalbare of maximaal toegestane dosis van combinatietherapie van </a:t>
            </a:r>
            <a:r>
              <a:rPr lang="nl-NL" sz="1200" b="0" i="0" u="none" strike="noStrike" kern="1200" baseline="0" dirty="0" err="1" smtClean="0">
                <a:solidFill>
                  <a:schemeClr val="tx1"/>
                </a:solidFill>
                <a:latin typeface="+mn-lt"/>
                <a:ea typeface="+mn-ea"/>
                <a:cs typeface="+mn-cs"/>
              </a:rPr>
              <a:t>metformine</a:t>
            </a:r>
            <a:r>
              <a:rPr lang="nl-NL" sz="1200" b="0" i="0" u="none" strike="noStrike" kern="1200" baseline="0" dirty="0" smtClean="0">
                <a:solidFill>
                  <a:schemeClr val="tx1"/>
                </a:solidFill>
                <a:latin typeface="+mn-lt"/>
                <a:ea typeface="+mn-ea"/>
                <a:cs typeface="+mn-cs"/>
              </a:rPr>
              <a:t> en een </a:t>
            </a:r>
            <a:r>
              <a:rPr lang="nl-NL" sz="1200" b="0" i="0" u="none" strike="noStrike" kern="1200" baseline="0" dirty="0" err="1" smtClean="0">
                <a:solidFill>
                  <a:schemeClr val="tx1"/>
                </a:solidFill>
                <a:latin typeface="+mn-lt"/>
                <a:ea typeface="+mn-ea"/>
                <a:cs typeface="+mn-cs"/>
              </a:rPr>
              <a:t>sulfonylureumderivaat</a:t>
            </a:r>
            <a:r>
              <a:rPr lang="nl-NL" sz="1200" b="0" i="0" u="none" strike="noStrike" kern="1200" baseline="0" dirty="0" smtClean="0">
                <a:solidFill>
                  <a:schemeClr val="tx1"/>
                </a:solidFill>
                <a:latin typeface="+mn-lt"/>
                <a:ea typeface="+mn-ea"/>
                <a:cs typeface="+mn-cs"/>
              </a:rPr>
              <a:t> de individuele streefwaarden voor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instelling niet worden gehaald (zie </a:t>
            </a:r>
            <a:r>
              <a:rPr lang="nl-NL" sz="1200" b="0" i="1" u="none" strike="noStrike" kern="1200" baseline="0" dirty="0" smtClean="0">
                <a:solidFill>
                  <a:schemeClr val="tx1"/>
                </a:solidFill>
                <a:latin typeface="+mn-lt"/>
                <a:ea typeface="+mn-ea"/>
                <a:cs typeface="+mn-cs"/>
              </a:rPr>
              <a:t>tabel </a:t>
            </a:r>
            <a:r>
              <a:rPr lang="nl-NL" sz="1200" b="0" i="0" u="none" strike="noStrike" kern="1200" baseline="0" dirty="0" smtClean="0">
                <a:solidFill>
                  <a:schemeClr val="tx1"/>
                </a:solidFill>
                <a:latin typeface="+mn-lt"/>
                <a:ea typeface="+mn-ea"/>
                <a:cs typeface="+mn-cs"/>
              </a:rPr>
              <a:t>475 </a:t>
            </a:r>
            <a:r>
              <a:rPr lang="nl-NL" sz="1200" b="0" i="1" u="none" strike="noStrike" kern="1200" baseline="0" dirty="0" smtClean="0">
                <a:solidFill>
                  <a:schemeClr val="tx1"/>
                </a:solidFill>
                <a:latin typeface="+mn-lt"/>
                <a:ea typeface="+mn-ea"/>
                <a:cs typeface="+mn-cs"/>
              </a:rPr>
              <a:t>3 </a:t>
            </a:r>
            <a:r>
              <a:rPr lang="nl-NL" sz="1200" b="0" i="0" u="none" strike="noStrike" kern="1200" baseline="0" dirty="0" smtClean="0">
                <a:solidFill>
                  <a:schemeClr val="tx1"/>
                </a:solidFill>
                <a:latin typeface="+mn-lt"/>
                <a:ea typeface="+mn-ea"/>
                <a:cs typeface="+mn-cs"/>
              </a:rPr>
              <a:t>en </a:t>
            </a:r>
            <a:r>
              <a:rPr lang="nl-NL" sz="1200" b="0" i="1" u="none" strike="noStrike" kern="1200" baseline="0" dirty="0" smtClean="0">
                <a:solidFill>
                  <a:schemeClr val="tx1"/>
                </a:solidFill>
                <a:latin typeface="+mn-lt"/>
                <a:ea typeface="+mn-ea"/>
                <a:cs typeface="+mn-cs"/>
              </a:rPr>
              <a:t>figuur 1</a:t>
            </a:r>
            <a:r>
              <a:rPr lang="nl-NL" sz="1200" b="0" i="0" u="none" strike="noStrike" kern="1200" baseline="0" dirty="0" smtClean="0">
                <a:solidFill>
                  <a:schemeClr val="tx1"/>
                </a:solidFill>
                <a:latin typeface="+mn-lt"/>
                <a:ea typeface="+mn-ea"/>
                <a:cs typeface="+mn-cs"/>
              </a:rPr>
              <a:t>). Soms kan tijdelijk gebruik van insuline noodzakelijk zijn, bijvoorbeeld bij gebruik van corticosteroïden of tijdens een koortsende ziekte.</a:t>
            </a:r>
          </a:p>
          <a:p>
            <a:endParaRPr lang="nl-NL" sz="1200" b="1" i="0" u="none" strike="noStrike" kern="1200" baseline="0" dirty="0" smtClean="0">
              <a:solidFill>
                <a:schemeClr val="tx1"/>
              </a:solidFill>
              <a:latin typeface="+mn-lt"/>
              <a:ea typeface="+mn-ea"/>
              <a:cs typeface="+mn-cs"/>
            </a:endParaRPr>
          </a:p>
          <a:p>
            <a:r>
              <a:rPr lang="nl-NL" sz="1200" b="1" i="0" u="none" strike="noStrike" kern="1200" baseline="0" dirty="0" smtClean="0">
                <a:solidFill>
                  <a:schemeClr val="tx1"/>
                </a:solidFill>
                <a:latin typeface="+mn-lt"/>
                <a:ea typeface="+mn-ea"/>
                <a:cs typeface="+mn-cs"/>
              </a:rPr>
              <a:t>Insulinetherapie: randvoorwaarden en taken</a:t>
            </a:r>
          </a:p>
          <a:p>
            <a:r>
              <a:rPr lang="nl-NL" sz="1200" b="0" i="0" u="none" strike="noStrike" kern="1200" baseline="0" dirty="0" smtClean="0">
                <a:solidFill>
                  <a:schemeClr val="tx1"/>
                </a:solidFill>
                <a:latin typeface="+mn-lt"/>
                <a:ea typeface="+mn-ea"/>
                <a:cs typeface="+mn-cs"/>
              </a:rPr>
              <a:t>Insulinetherapie kan in de eerste lijn verantwoord worden toegepast mits de hulpverleners specifiek deskundig zijn en goede afspraken maken over taakverdeling en samenwerking. Hierbij moet de continuïteit en 24-uurs bereikbaarheid van zorgverleners gegarandeerd zijn.</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Huisarts</a:t>
            </a:r>
            <a:r>
              <a:rPr lang="nl-NL" sz="1200" b="0" i="0" u="none" strike="noStrike" kern="1200" baseline="0" dirty="0" smtClean="0">
                <a:solidFill>
                  <a:schemeClr val="tx1"/>
                </a:solidFill>
                <a:latin typeface="+mn-lt"/>
                <a:ea typeface="+mn-ea"/>
                <a:cs typeface="+mn-cs"/>
              </a:rPr>
              <a:t>: stelt indicatie, delegeert en superviseert, past insulinedosering aan, doet periodieke controles, is eindverantwoordelijk.</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Diabetesverpleegkundige of praktijkondersteuner</a:t>
            </a:r>
            <a:r>
              <a:rPr lang="nl-NL" sz="1200" b="0" i="0" u="none" strike="noStrike" kern="1200" baseline="0" dirty="0" smtClean="0">
                <a:solidFill>
                  <a:schemeClr val="tx1"/>
                </a:solidFill>
                <a:latin typeface="+mn-lt"/>
                <a:ea typeface="+mn-ea"/>
                <a:cs typeface="+mn-cs"/>
              </a:rPr>
              <a:t>: geeft educatie (leefstijladviezen, hypo- en hyperglykemie), instructie zelfmeting bloedglucose (maken en documenteren 4-puntsdagcurven), gebruik insulinepen en zelfaanpassing insulinedosering (mits de patiënt daartoe in staat is), past insulinedosering aan (protocol), doet periodieke controles.</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Diëtist</a:t>
            </a:r>
            <a:r>
              <a:rPr lang="nl-NL" sz="1200" b="0" i="0" u="none" strike="noStrike" kern="1200" baseline="0" dirty="0" smtClean="0">
                <a:solidFill>
                  <a:schemeClr val="tx1"/>
                </a:solidFill>
                <a:latin typeface="+mn-lt"/>
                <a:ea typeface="+mn-ea"/>
                <a:cs typeface="+mn-cs"/>
              </a:rPr>
              <a:t>: geeft voedings- en leefstijlvoorlichting passend bij insulinegebruik.</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Internist (of kaderhuisarts)</a:t>
            </a:r>
            <a:r>
              <a:rPr lang="nl-NL" sz="1200" b="0" i="0" u="none" strike="noStrike" kern="1200" baseline="0" dirty="0" smtClean="0">
                <a:solidFill>
                  <a:schemeClr val="tx1"/>
                </a:solidFill>
                <a:latin typeface="+mn-lt"/>
                <a:ea typeface="+mn-ea"/>
                <a:cs typeface="+mn-cs"/>
              </a:rPr>
              <a:t>: is beschikbaar voor (telefonische) consultatie en verwijzing, verwijst terug zodra een zo goed mogelijk behandelingsresultaat is bereikt en de huisarts de</a:t>
            </a:r>
          </a:p>
          <a:p>
            <a:r>
              <a:rPr lang="nl-NL" sz="1200" b="0" i="0" u="none" strike="noStrike" kern="1200" baseline="0" dirty="0" smtClean="0">
                <a:solidFill>
                  <a:schemeClr val="tx1"/>
                </a:solidFill>
                <a:latin typeface="+mn-lt"/>
                <a:ea typeface="+mn-ea"/>
                <a:cs typeface="+mn-cs"/>
              </a:rPr>
              <a:t>ingestelde behandeling en controles kan voortzetten, of volgens tevoren gemaakte ketenzorgafspraken (zie </a:t>
            </a:r>
            <a:r>
              <a:rPr lang="nl-NL" sz="1200" b="0" i="1" u="none" strike="noStrike" kern="1200" baseline="0" dirty="0" smtClean="0">
                <a:solidFill>
                  <a:schemeClr val="tx1"/>
                </a:solidFill>
                <a:latin typeface="+mn-lt"/>
                <a:ea typeface="+mn-ea"/>
                <a:cs typeface="+mn-cs"/>
              </a:rPr>
              <a:t>Consultatie en verwijzing</a:t>
            </a:r>
            <a:r>
              <a:rPr lang="nl-NL" sz="1200" b="0" i="0" u="none" strike="noStrike" kern="1200" baseline="0" dirty="0" smtClean="0">
                <a:solidFill>
                  <a:schemeClr val="tx1"/>
                </a:solidFill>
                <a:latin typeface="+mn-lt"/>
                <a:ea typeface="+mn-ea"/>
                <a:cs typeface="+mn-cs"/>
              </a:rPr>
              <a:t>).</a:t>
            </a:r>
          </a:p>
          <a:p>
            <a:r>
              <a:rPr lang="nl-NL" sz="1200" b="0" i="0" u="none" strike="noStrike" kern="1200" baseline="0" dirty="0" smtClean="0">
                <a:solidFill>
                  <a:schemeClr val="tx1"/>
                </a:solidFill>
                <a:latin typeface="+mn-lt"/>
                <a:ea typeface="+mn-ea"/>
                <a:cs typeface="+mn-cs"/>
              </a:rPr>
              <a:t>Voor de toepassing van intensieve insulinetherapie in combinatie met zelfregulatie dient een behandelteam aanwezig te zijn dat, naast de hierin geschoolde huisarts, bestaat uit een eveneens hierin geschoolde diabetesverpleegkundige of POH en een diëtist. Binnen dit team zijn een behandelprotocol, samenwerkingsafspraken en regelmatig overleg noodzakelijk (zie LTA Diabetes</a:t>
            </a:r>
          </a:p>
          <a:p>
            <a:r>
              <a:rPr lang="nl-NL" sz="1200" b="0" i="0" u="none" strike="noStrike" kern="1200" baseline="0" dirty="0" smtClean="0">
                <a:solidFill>
                  <a:schemeClr val="tx1"/>
                </a:solidFill>
                <a:latin typeface="+mn-lt"/>
                <a:ea typeface="+mn-ea"/>
                <a:cs typeface="+mn-cs"/>
              </a:rPr>
              <a:t>Mellitus Type 2). In de aanloopfase naar insulinegebruik neemt educatie van de patiënt opnieuw een belangrijke plaats</a:t>
            </a:r>
          </a:p>
          <a:p>
            <a:r>
              <a:rPr lang="nl-NL" sz="1200" b="0" i="0" u="none" strike="noStrike" kern="1200" baseline="0" dirty="0" smtClean="0">
                <a:solidFill>
                  <a:schemeClr val="tx1"/>
                </a:solidFill>
                <a:latin typeface="+mn-lt"/>
                <a:ea typeface="+mn-ea"/>
                <a:cs typeface="+mn-cs"/>
              </a:rPr>
              <a:t>in. Belangrijke aandachtspunten zijn: voeding, lichaamsbeweging, gewichtsreductie, therapietrouw, leren meten van de bloedglucosewaarde (zelfcontrole), maken van </a:t>
            </a:r>
            <a:r>
              <a:rPr lang="nl-NL" sz="1200" b="0" i="0" u="none" strike="noStrike" kern="1200" baseline="0" dirty="0" err="1" smtClean="0">
                <a:solidFill>
                  <a:schemeClr val="tx1"/>
                </a:solidFill>
                <a:latin typeface="+mn-lt"/>
                <a:ea typeface="+mn-ea"/>
                <a:cs typeface="+mn-cs"/>
              </a:rPr>
              <a:t>glucosedagcurven</a:t>
            </a:r>
            <a:r>
              <a:rPr lang="nl-NL" sz="1200" b="0" i="0" u="none" strike="noStrike" kern="1200" baseline="0" dirty="0" smtClean="0">
                <a:solidFill>
                  <a:schemeClr val="tx1"/>
                </a:solidFill>
                <a:latin typeface="+mn-lt"/>
                <a:ea typeface="+mn-ea"/>
                <a:cs typeface="+mn-cs"/>
              </a:rPr>
              <a:t>, spuitinstructie en zo nodig het bespreken van belemmeringen om met insuline te starten. De huisarts wijst de patiënt daarnaast op het belang van jaarlijkse controle van de bloedglucosemeters en regelmatige instructie over het gebruik ervan. Bij (mogelijk) langdurig bestaande sterk verhoogde bloedglucosewaarden (HbA1c&gt;85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/mol) moet de huisarts vóór eventuele instelling op insuline op de hoogte zijn van reeds aanwezige retinopathie en deze zo nodig laten behandelen.</a:t>
            </a:r>
          </a:p>
          <a:p>
            <a:endParaRPr lang="nl-NL" sz="1200" b="0" i="0" u="none" strike="noStrike" kern="1200" baseline="0" dirty="0" smtClean="0">
              <a:solidFill>
                <a:schemeClr val="tx1"/>
              </a:solidFill>
              <a:latin typeface="+mn-lt"/>
              <a:ea typeface="+mn-ea"/>
              <a:cs typeface="+mn-cs"/>
            </a:endParaRPr>
          </a:p>
          <a:p>
            <a:r>
              <a:rPr lang="nl-NL" sz="1200" b="1" i="0" u="none" strike="noStrike" kern="1200" baseline="0" dirty="0" smtClean="0">
                <a:solidFill>
                  <a:schemeClr val="tx1"/>
                </a:solidFill>
                <a:latin typeface="+mn-lt"/>
                <a:ea typeface="+mn-ea"/>
                <a:cs typeface="+mn-cs"/>
              </a:rPr>
              <a:t>Starten met insuline</a:t>
            </a:r>
          </a:p>
          <a:p>
            <a:r>
              <a:rPr lang="nl-NL" sz="1200" b="0" i="0" u="none" strike="noStrike" kern="1200" baseline="0" dirty="0" smtClean="0">
                <a:solidFill>
                  <a:schemeClr val="tx1"/>
                </a:solidFill>
                <a:latin typeface="+mn-lt"/>
                <a:ea typeface="+mn-ea"/>
                <a:cs typeface="+mn-cs"/>
              </a:rPr>
              <a:t>Insuline kan één- of </a:t>
            </a:r>
            <a:r>
              <a:rPr lang="nl-NL" sz="1200" b="0" i="0" u="none" strike="noStrike" kern="1200" baseline="0" dirty="0" err="1" smtClean="0">
                <a:solidFill>
                  <a:schemeClr val="tx1"/>
                </a:solidFill>
                <a:latin typeface="+mn-lt"/>
                <a:ea typeface="+mn-ea"/>
                <a:cs typeface="+mn-cs"/>
              </a:rPr>
              <a:t>meermaal</a:t>
            </a:r>
            <a:r>
              <a:rPr lang="nl-NL" sz="1200" b="0" i="0" u="none" strike="noStrike" kern="1200" baseline="0" dirty="0" smtClean="0">
                <a:solidFill>
                  <a:schemeClr val="tx1"/>
                </a:solidFill>
                <a:latin typeface="+mn-lt"/>
                <a:ea typeface="+mn-ea"/>
                <a:cs typeface="+mn-cs"/>
              </a:rPr>
              <a:t> daags worden toegediend, al of niet in combinatie met orale </a:t>
            </a:r>
            <a:r>
              <a:rPr lang="nl-NL" sz="1200" b="0" i="0" u="none" strike="noStrike" kern="1200" baseline="0" dirty="0" err="1" smtClean="0">
                <a:solidFill>
                  <a:schemeClr val="tx1"/>
                </a:solidFill>
                <a:latin typeface="+mn-lt"/>
                <a:ea typeface="+mn-ea"/>
                <a:cs typeface="+mn-cs"/>
              </a:rPr>
              <a:t>bloedglucoseverlagende</a:t>
            </a:r>
            <a:r>
              <a:rPr lang="nl-NL" sz="1200" b="0" i="0" u="none" strike="noStrike" kern="1200" baseline="0" dirty="0" smtClean="0">
                <a:solidFill>
                  <a:schemeClr val="tx1"/>
                </a:solidFill>
                <a:latin typeface="+mn-lt"/>
                <a:ea typeface="+mn-ea"/>
                <a:cs typeface="+mn-cs"/>
              </a:rPr>
              <a:t> middelen. Aanbevolen wordt te starten met het schema eenmaal daags </a:t>
            </a:r>
            <a:r>
              <a:rPr lang="nl-NL" sz="1200" b="0" i="0" u="none" strike="noStrike" kern="1200" baseline="0" dirty="0" err="1" smtClean="0">
                <a:solidFill>
                  <a:schemeClr val="tx1"/>
                </a:solidFill>
                <a:latin typeface="+mn-lt"/>
                <a:ea typeface="+mn-ea"/>
                <a:cs typeface="+mn-cs"/>
              </a:rPr>
              <a:t>NPHinsuline</a:t>
            </a:r>
            <a:r>
              <a:rPr lang="nl-NL" sz="1200" b="0" i="0" u="none" strike="noStrike" kern="1200" baseline="0" dirty="0" smtClean="0">
                <a:solidFill>
                  <a:schemeClr val="tx1"/>
                </a:solidFill>
                <a:latin typeface="+mn-lt"/>
                <a:ea typeface="+mn-ea"/>
                <a:cs typeface="+mn-cs"/>
              </a:rPr>
              <a:t> toegevoegd aan orale bloedglucose verlagende middelen.</a:t>
            </a:r>
          </a:p>
          <a:p>
            <a:r>
              <a:rPr lang="nl-NL" sz="1200" b="1" i="0" u="none" strike="noStrike" kern="1200" baseline="0" dirty="0" smtClean="0">
                <a:solidFill>
                  <a:schemeClr val="tx1"/>
                </a:solidFill>
                <a:latin typeface="+mn-lt"/>
                <a:ea typeface="+mn-ea"/>
                <a:cs typeface="+mn-cs"/>
              </a:rPr>
              <a:t>Eenmaal daags insuline toevoegen aan orale </a:t>
            </a:r>
            <a:r>
              <a:rPr lang="nl-NL" sz="1200" b="1" i="0" u="none" strike="noStrike" kern="1200" baseline="0" dirty="0" err="1" smtClean="0">
                <a:solidFill>
                  <a:schemeClr val="tx1"/>
                </a:solidFill>
                <a:latin typeface="+mn-lt"/>
                <a:ea typeface="+mn-ea"/>
                <a:cs typeface="+mn-cs"/>
              </a:rPr>
              <a:t>bloedglucoseverlagende</a:t>
            </a:r>
            <a:r>
              <a:rPr lang="nl-NL" sz="1200" b="1" i="0" u="none" strike="noStrike" kern="1200" baseline="0" dirty="0" smtClean="0">
                <a:solidFill>
                  <a:schemeClr val="tx1"/>
                </a:solidFill>
                <a:latin typeface="+mn-lt"/>
                <a:ea typeface="+mn-ea"/>
                <a:cs typeface="+mn-cs"/>
              </a:rPr>
              <a:t> middelen</a:t>
            </a:r>
          </a:p>
          <a:p>
            <a:r>
              <a:rPr lang="nl-NL" sz="1200" b="0" i="0" u="none" strike="noStrike" kern="1200" baseline="0" dirty="0" smtClean="0">
                <a:solidFill>
                  <a:schemeClr val="tx1"/>
                </a:solidFill>
                <a:latin typeface="+mn-lt"/>
                <a:ea typeface="+mn-ea"/>
                <a:cs typeface="+mn-cs"/>
              </a:rPr>
              <a:t>Voeg een avonddosering </a:t>
            </a:r>
            <a:r>
              <a:rPr lang="nl-NL" sz="1200" b="0" i="0" u="none" strike="noStrike" kern="1200" baseline="0" dirty="0" err="1" smtClean="0">
                <a:solidFill>
                  <a:schemeClr val="tx1"/>
                </a:solidFill>
                <a:latin typeface="+mn-lt"/>
                <a:ea typeface="+mn-ea"/>
                <a:cs typeface="+mn-cs"/>
              </a:rPr>
              <a:t>middellangwerkende</a:t>
            </a:r>
            <a:r>
              <a:rPr lang="nl-NL" sz="1200" b="0" i="0" u="none" strike="noStrike" kern="1200" baseline="0" dirty="0" smtClean="0">
                <a:solidFill>
                  <a:schemeClr val="tx1"/>
                </a:solidFill>
                <a:latin typeface="+mn-lt"/>
                <a:ea typeface="+mn-ea"/>
                <a:cs typeface="+mn-cs"/>
              </a:rPr>
              <a:t> NPH-insuline toe. Bij ongeveer driekwart van de patiënten lukt het om een bevredigende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regulatie te bereiken met 515 een eenmaal daags insulineregime. De instelling op eenmaal daags insuline gebeurt met behulp van de nuchtere glucoseconcentratie; </a:t>
            </a:r>
            <a:r>
              <a:rPr lang="nl-NL" sz="1200" b="0" i="0" u="none" strike="noStrike" kern="1200" baseline="0" dirty="0" err="1" smtClean="0">
                <a:solidFill>
                  <a:schemeClr val="tx1"/>
                </a:solidFill>
                <a:latin typeface="+mn-lt"/>
                <a:ea typeface="+mn-ea"/>
                <a:cs typeface="+mn-cs"/>
              </a:rPr>
              <a:t>dagcurven</a:t>
            </a:r>
            <a:r>
              <a:rPr lang="nl-NL" sz="1200" b="0" i="0" u="none" strike="noStrike" kern="1200" baseline="0" dirty="0" smtClean="0">
                <a:solidFill>
                  <a:schemeClr val="tx1"/>
                </a:solidFill>
                <a:latin typeface="+mn-lt"/>
                <a:ea typeface="+mn-ea"/>
                <a:cs typeface="+mn-cs"/>
              </a:rPr>
              <a:t> zijn alleen nodig bij een discrepantie tussen de nuchtere waarde en het HbA1c. Als een goede en/of stabiele nuchtere glucosewaarde is bereikt, bepaalt de huisarts ter controle hiervan twee maanden later het HbA1c. Daarna bepaalt hij, afhankelijk van de stabiliteit van de nuchtere waarden, om de drie maanden de nuchtere glucosewaarde en om de drie of zes maanden het HbA1c. Het eenmaal daags schema is eenvoudig toe te passen en leidt tot een relatief geringe gewichtstoename en weinig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a:t>
            </a:r>
          </a:p>
          <a:p>
            <a:r>
              <a:rPr lang="nl-NL" sz="1200" b="0" i="0" u="none" strike="noStrike" kern="1200" baseline="0" dirty="0" smtClean="0">
                <a:solidFill>
                  <a:schemeClr val="tx1"/>
                </a:solidFill>
                <a:latin typeface="+mn-lt"/>
                <a:ea typeface="+mn-ea"/>
                <a:cs typeface="+mn-cs"/>
              </a:rPr>
              <a:t>Handel als volgt:</a:t>
            </a:r>
          </a:p>
          <a:p>
            <a:r>
              <a:rPr lang="nl-NL" sz="1200" b="0" i="0" u="none" strike="noStrike" kern="1200" baseline="0" dirty="0" smtClean="0">
                <a:solidFill>
                  <a:schemeClr val="tx1"/>
                </a:solidFill>
                <a:latin typeface="+mn-lt"/>
                <a:ea typeface="+mn-ea"/>
                <a:cs typeface="+mn-cs"/>
              </a:rPr>
              <a:t> continueer </a:t>
            </a:r>
            <a:r>
              <a:rPr lang="nl-NL" sz="1200" b="0" i="0" u="none" strike="noStrike" kern="1200" baseline="0" dirty="0" err="1" smtClean="0">
                <a:solidFill>
                  <a:schemeClr val="tx1"/>
                </a:solidFill>
                <a:latin typeface="+mn-lt"/>
                <a:ea typeface="+mn-ea"/>
                <a:cs typeface="+mn-cs"/>
              </a:rPr>
              <a:t>metformine</a:t>
            </a:r>
            <a:r>
              <a:rPr lang="nl-NL" sz="1200" b="0" i="0" u="none" strike="noStrike" kern="1200" baseline="0" dirty="0" smtClean="0">
                <a:solidFill>
                  <a:schemeClr val="tx1"/>
                </a:solidFill>
                <a:latin typeface="+mn-lt"/>
                <a:ea typeface="+mn-ea"/>
                <a:cs typeface="+mn-cs"/>
              </a:rPr>
              <a:t> en eventueel het </a:t>
            </a:r>
            <a:r>
              <a:rPr lang="nl-NL" sz="1200" b="0" i="0" u="none" strike="noStrike" kern="1200" baseline="0" dirty="0" err="1" smtClean="0">
                <a:solidFill>
                  <a:schemeClr val="tx1"/>
                </a:solidFill>
                <a:latin typeface="+mn-lt"/>
                <a:ea typeface="+mn-ea"/>
                <a:cs typeface="+mn-cs"/>
              </a:rPr>
              <a:t>sulfonylureumderivaat</a:t>
            </a:r>
            <a:r>
              <a:rPr lang="nl-NL" sz="1200" b="0" i="0" u="none" strike="noStrike" kern="1200" baseline="0" dirty="0" smtClean="0">
                <a:solidFill>
                  <a:schemeClr val="tx1"/>
                </a:solidFill>
                <a:latin typeface="+mn-lt"/>
                <a:ea typeface="+mn-ea"/>
                <a:cs typeface="+mn-cs"/>
              </a:rPr>
              <a:t>;</a:t>
            </a:r>
          </a:p>
          <a:p>
            <a:r>
              <a:rPr lang="nl-NL" sz="1200" b="0" i="0" u="none" strike="noStrike" kern="1200" baseline="0" dirty="0" smtClean="0">
                <a:solidFill>
                  <a:schemeClr val="tx1"/>
                </a:solidFill>
                <a:latin typeface="+mn-lt"/>
                <a:ea typeface="+mn-ea"/>
                <a:cs typeface="+mn-cs"/>
              </a:rPr>
              <a:t> start met 10 E NPH-insuline tussen het avondeten en bedtijd;</a:t>
            </a:r>
          </a:p>
          <a:p>
            <a:r>
              <a:rPr lang="nl-NL" sz="1200" b="0" i="0" u="none" strike="noStrike" kern="1200" baseline="0" dirty="0" smtClean="0">
                <a:solidFill>
                  <a:schemeClr val="tx1"/>
                </a:solidFill>
                <a:latin typeface="+mn-lt"/>
                <a:ea typeface="+mn-ea"/>
                <a:cs typeface="+mn-cs"/>
              </a:rPr>
              <a:t> bepaal dagelijks de nuchtere glucose en pas bij een (herhaald) verhoogde nuchtere</a:t>
            </a:r>
          </a:p>
          <a:p>
            <a:r>
              <a:rPr lang="nl-NL" sz="1200" b="0" i="0" u="none" strike="noStrike" kern="1200" baseline="0" dirty="0" smtClean="0">
                <a:solidFill>
                  <a:schemeClr val="tx1"/>
                </a:solidFill>
                <a:latin typeface="+mn-lt"/>
                <a:ea typeface="+mn-ea"/>
                <a:cs typeface="+mn-cs"/>
              </a:rPr>
              <a:t>bloedglucosewaarde de insulinedosering aan tot een waarde van 4,5-8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/l is bereikt.</a:t>
            </a:r>
          </a:p>
          <a:p>
            <a:r>
              <a:rPr lang="nl-NL" sz="1200" b="0" i="0" u="none" strike="noStrike" kern="1200" baseline="0" dirty="0" smtClean="0">
                <a:solidFill>
                  <a:schemeClr val="tx1"/>
                </a:solidFill>
                <a:latin typeface="+mn-lt"/>
                <a:ea typeface="+mn-ea"/>
                <a:cs typeface="+mn-cs"/>
              </a:rPr>
              <a:t>Wijzig de dosering elke twee tot drie dagen op basis van het volgende schema:</a:t>
            </a:r>
          </a:p>
          <a:p>
            <a:r>
              <a:rPr lang="nl-NL" sz="1200" b="0" i="0" u="none" strike="noStrike" kern="1200" baseline="0" dirty="0" smtClean="0">
                <a:solidFill>
                  <a:schemeClr val="tx1"/>
                </a:solidFill>
                <a:latin typeface="+mn-lt"/>
                <a:ea typeface="+mn-ea"/>
                <a:cs typeface="+mn-cs"/>
              </a:rPr>
              <a:t> nuchtere bloedglucose &gt;10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/l: verhoog met 4 E;</a:t>
            </a:r>
          </a:p>
          <a:p>
            <a:r>
              <a:rPr lang="nl-NL" sz="1200" b="0" i="0" u="none" strike="noStrike" kern="1200" baseline="0" dirty="0" smtClean="0">
                <a:solidFill>
                  <a:schemeClr val="tx1"/>
                </a:solidFill>
                <a:latin typeface="+mn-lt"/>
                <a:ea typeface="+mn-ea"/>
                <a:cs typeface="+mn-cs"/>
              </a:rPr>
              <a:t> nuchtere bloedglucose 8-10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/l: verhoog met 2-4 E;</a:t>
            </a:r>
          </a:p>
          <a:p>
            <a:r>
              <a:rPr lang="nl-NL" sz="1200" b="0" i="0" u="none" strike="noStrike" kern="1200" baseline="0" dirty="0" smtClean="0">
                <a:solidFill>
                  <a:schemeClr val="tx1"/>
                </a:solidFill>
                <a:latin typeface="+mn-lt"/>
                <a:ea typeface="+mn-ea"/>
                <a:cs typeface="+mn-cs"/>
              </a:rPr>
              <a:t> nuchtere bloedglucose 4,5-8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/l: continueer dezelfde dosering;</a:t>
            </a:r>
          </a:p>
          <a:p>
            <a:r>
              <a:rPr lang="nl-NL" sz="1200" b="0" i="0" u="none" strike="noStrike" kern="1200" baseline="0" dirty="0" smtClean="0">
                <a:solidFill>
                  <a:schemeClr val="tx1"/>
                </a:solidFill>
                <a:latin typeface="+mn-lt"/>
                <a:ea typeface="+mn-ea"/>
                <a:cs typeface="+mn-cs"/>
              </a:rPr>
              <a:t> nuchtere bloedglucose &lt;4,5 </a:t>
            </a:r>
            <a:r>
              <a:rPr lang="nl-NL" sz="1200" b="0" i="0" u="none" strike="noStrike" kern="1200" baseline="0" dirty="0" err="1" smtClean="0">
                <a:solidFill>
                  <a:schemeClr val="tx1"/>
                </a:solidFill>
                <a:latin typeface="+mn-lt"/>
                <a:ea typeface="+mn-ea"/>
                <a:cs typeface="+mn-cs"/>
              </a:rPr>
              <a:t>mmol</a:t>
            </a:r>
            <a:r>
              <a:rPr lang="nl-NL" sz="1200" b="0" i="0" u="none" strike="noStrike" kern="1200" baseline="0" dirty="0" smtClean="0">
                <a:solidFill>
                  <a:schemeClr val="tx1"/>
                </a:solidFill>
                <a:latin typeface="+mn-lt"/>
                <a:ea typeface="+mn-ea"/>
                <a:cs typeface="+mn-cs"/>
              </a:rPr>
              <a:t>/l of nachtelijke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 verlaag met 2-4 E.</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Als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instelling </a:t>
            </a:r>
            <a:r>
              <a:rPr lang="nl-NL" sz="1200" b="0" i="0" u="none" strike="noStrike" kern="1200" baseline="0" dirty="0" err="1" smtClean="0">
                <a:solidFill>
                  <a:schemeClr val="tx1"/>
                </a:solidFill>
                <a:latin typeface="+mn-lt"/>
                <a:ea typeface="+mn-ea"/>
                <a:cs typeface="+mn-cs"/>
              </a:rPr>
              <a:t>onvoldoendeblijft</a:t>
            </a:r>
            <a:r>
              <a:rPr lang="nl-NL" sz="1200" b="0" i="0" u="none" strike="noStrike" kern="1200" baseline="0" dirty="0" smtClean="0">
                <a:solidFill>
                  <a:schemeClr val="tx1"/>
                </a:solidFill>
                <a:latin typeface="+mn-lt"/>
                <a:ea typeface="+mn-ea"/>
                <a:cs typeface="+mn-cs"/>
              </a:rPr>
              <a:t>, kan men overschakelen op een tweemaal daags schema mix-insuline of een schema met snel/kortwerkende insuline vóór de hoofdmaaltijd(en)</a:t>
            </a:r>
          </a:p>
          <a:p>
            <a:r>
              <a:rPr lang="nl-NL" sz="1200" b="0" i="0" u="none" strike="noStrike" kern="1200" baseline="0" dirty="0" smtClean="0">
                <a:solidFill>
                  <a:schemeClr val="tx1"/>
                </a:solidFill>
                <a:latin typeface="+mn-lt"/>
                <a:ea typeface="+mn-ea"/>
                <a:cs typeface="+mn-cs"/>
              </a:rPr>
              <a:t>gecombineerd met </a:t>
            </a:r>
            <a:r>
              <a:rPr lang="nl-NL" sz="1200" b="0" i="0" u="none" strike="noStrike" kern="1200" baseline="0" dirty="0" err="1" smtClean="0">
                <a:solidFill>
                  <a:schemeClr val="tx1"/>
                </a:solidFill>
                <a:latin typeface="+mn-lt"/>
                <a:ea typeface="+mn-ea"/>
                <a:cs typeface="+mn-cs"/>
              </a:rPr>
              <a:t>middellangwerkende</a:t>
            </a:r>
            <a:r>
              <a:rPr lang="nl-NL" sz="1200" b="0" i="0" u="none" strike="noStrike" kern="1200" baseline="0" dirty="0" smtClean="0">
                <a:solidFill>
                  <a:schemeClr val="tx1"/>
                </a:solidFill>
                <a:latin typeface="+mn-lt"/>
                <a:ea typeface="+mn-ea"/>
                <a:cs typeface="+mn-cs"/>
              </a:rPr>
              <a:t> insuline voor de nacht. De keuze voor een tweemaal </a:t>
            </a:r>
            <a:r>
              <a:rPr lang="nl-NL" sz="1200" b="0" i="0" u="none" strike="noStrike" kern="1200" baseline="0" dirty="0" err="1" smtClean="0">
                <a:solidFill>
                  <a:schemeClr val="tx1"/>
                </a:solidFill>
                <a:latin typeface="+mn-lt"/>
                <a:ea typeface="+mn-ea"/>
                <a:cs typeface="+mn-cs"/>
              </a:rPr>
              <a:t>daagsschema</a:t>
            </a:r>
            <a:r>
              <a:rPr lang="nl-NL" sz="1200" b="0" i="0" u="none" strike="noStrike" kern="1200" baseline="0" dirty="0" smtClean="0">
                <a:solidFill>
                  <a:schemeClr val="tx1"/>
                </a:solidFill>
                <a:latin typeface="+mn-lt"/>
                <a:ea typeface="+mn-ea"/>
                <a:cs typeface="+mn-cs"/>
              </a:rPr>
              <a:t> met mix-insuline of een basaal-bolusregime bij het falen van een eenmaal daags regime heeft vooral te maken met de mogelijkheid tot zelfcontrole en zelftoediening van insuline en de motivatie van de patiënt. Omdat de mix-</a:t>
            </a:r>
            <a:r>
              <a:rPr lang="nl-NL" sz="1200" b="0" i="0" u="none" strike="noStrike" kern="1200" baseline="0" dirty="0" err="1" smtClean="0">
                <a:solidFill>
                  <a:schemeClr val="tx1"/>
                </a:solidFill>
                <a:latin typeface="+mn-lt"/>
                <a:ea typeface="+mn-ea"/>
                <a:cs typeface="+mn-cs"/>
              </a:rPr>
              <a:t>insulines</a:t>
            </a:r>
            <a:r>
              <a:rPr lang="nl-NL" sz="1200" b="0" i="0" u="none" strike="noStrike" kern="1200" baseline="0" dirty="0" smtClean="0">
                <a:solidFill>
                  <a:schemeClr val="tx1"/>
                </a:solidFill>
                <a:latin typeface="+mn-lt"/>
                <a:ea typeface="+mn-ea"/>
                <a:cs typeface="+mn-cs"/>
              </a:rPr>
              <a:t> een combinatie bevatten van kort- en langwerkende insuline is het regime minder flexibel dan een </a:t>
            </a:r>
            <a:r>
              <a:rPr lang="nl-NL" sz="1200" b="0" i="0" u="none" strike="noStrike" kern="1200" baseline="0" dirty="0" err="1" smtClean="0">
                <a:solidFill>
                  <a:schemeClr val="tx1"/>
                </a:solidFill>
                <a:latin typeface="+mn-lt"/>
                <a:ea typeface="+mn-ea"/>
                <a:cs typeface="+mn-cs"/>
              </a:rPr>
              <a:t>basaalbolusregime</a:t>
            </a:r>
            <a:r>
              <a:rPr lang="nl-NL" sz="1200" b="0" i="0" u="none" strike="noStrike" kern="1200" baseline="0" dirty="0" smtClean="0">
                <a:solidFill>
                  <a:schemeClr val="tx1"/>
                </a:solidFill>
                <a:latin typeface="+mn-lt"/>
                <a:ea typeface="+mn-ea"/>
                <a:cs typeface="+mn-cs"/>
              </a:rPr>
              <a:t>. Maar voor diabetespatiënten met een regelmatig eetpatroon die gebaat zijn met een simpeler schema dan een basaal-bolusregime kan het een goede oplossing vormen. Op lokaal niveau kan men hier verder invulling aan geven. Indien wordt overgeschakeld op tweemaal daags mixinsuline</a:t>
            </a:r>
          </a:p>
          <a:p>
            <a:r>
              <a:rPr lang="nl-NL" sz="1200" b="0" i="0" u="none" strike="noStrike" kern="1200" baseline="0" dirty="0" smtClean="0">
                <a:solidFill>
                  <a:schemeClr val="tx1"/>
                </a:solidFill>
                <a:latin typeface="+mn-lt"/>
                <a:ea typeface="+mn-ea"/>
                <a:cs typeface="+mn-cs"/>
              </a:rPr>
              <a:t>of basaal-bolusregime, is een - soms aanzienlijke - gewichtstoename te verwachten. De huisarts of praktijkondersteuner moet de patiënt hierop voorbereiden om demotivatie te voorkómen.</a:t>
            </a:r>
          </a:p>
          <a:p>
            <a:endParaRPr lang="nl-NL"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6E89B1-B476-4C59-A1AE-E6F2A1941AB8}" type="slidenum">
              <a:rPr lang="en-GB" smtClean="0"/>
              <a:pPr/>
              <a:t>12</a:t>
            </a:fld>
            <a:endParaRPr lang="en-GB"/>
          </a:p>
        </p:txBody>
      </p:sp>
    </p:spTree>
    <p:extLst>
      <p:ext uri="{BB962C8B-B14F-4D97-AF65-F5344CB8AC3E}">
        <p14:creationId xmlns:p14="http://schemas.microsoft.com/office/powerpoint/2010/main" val="285604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u="none" strike="noStrike" kern="1200" baseline="0" smtClean="0">
                <a:solidFill>
                  <a:schemeClr val="tx1"/>
                </a:solidFill>
                <a:latin typeface="+mn-lt"/>
                <a:ea typeface="+mn-ea"/>
                <a:cs typeface="+mn-cs"/>
              </a:rPr>
              <a:t>Tweemaal daags mix-insuline</a:t>
            </a:r>
          </a:p>
          <a:p>
            <a:r>
              <a:rPr lang="nl-NL" sz="1200" b="0" i="0" u="none" strike="noStrike" kern="1200" baseline="0" smtClean="0">
                <a:solidFill>
                  <a:schemeClr val="tx1"/>
                </a:solidFill>
                <a:latin typeface="+mn-lt"/>
                <a:ea typeface="+mn-ea"/>
                <a:cs typeface="+mn-cs"/>
              </a:rPr>
              <a:t>Handel als volgt:</a:t>
            </a:r>
          </a:p>
          <a:p>
            <a:r>
              <a:rPr lang="nl-NL" sz="1200" b="0" i="0" u="none" strike="noStrike" kern="1200" baseline="0" smtClean="0">
                <a:solidFill>
                  <a:schemeClr val="tx1"/>
                </a:solidFill>
                <a:latin typeface="+mn-lt"/>
                <a:ea typeface="+mn-ea"/>
                <a:cs typeface="+mn-cs"/>
              </a:rPr>
              <a:t> continueer metformine en eventueel sulfonylureumderivaat;</a:t>
            </a:r>
          </a:p>
          <a:p>
            <a:r>
              <a:rPr lang="nl-NL" sz="1200" b="0" i="0" u="none" strike="noStrike" kern="1200" baseline="0" smtClean="0">
                <a:solidFill>
                  <a:schemeClr val="tx1"/>
                </a:solidFill>
                <a:latin typeface="+mn-lt"/>
                <a:ea typeface="+mn-ea"/>
                <a:cs typeface="+mn-cs"/>
              </a:rPr>
              <a:t> neem 80% van de totale dagdosis insuline tijdens het eenmaal daagse regime en verdeel deze hoeveelheid in twee delen: geef twee derde van het aantal E vóór het ontbijt en een derde van</a:t>
            </a:r>
          </a:p>
          <a:p>
            <a:r>
              <a:rPr lang="nl-NL" sz="1200" b="0" i="0" u="none" strike="noStrike" kern="1200" baseline="0" smtClean="0">
                <a:solidFill>
                  <a:schemeClr val="tx1"/>
                </a:solidFill>
                <a:latin typeface="+mn-lt"/>
                <a:ea typeface="+mn-ea"/>
                <a:cs typeface="+mn-cs"/>
              </a:rPr>
              <a:t>het aantal E vóór het avondeten;</a:t>
            </a:r>
          </a:p>
          <a:p>
            <a:r>
              <a:rPr lang="nl-NL" sz="1200" b="0" i="0" u="none" strike="noStrike" kern="1200" baseline="0" smtClean="0">
                <a:solidFill>
                  <a:schemeClr val="tx1"/>
                </a:solidFill>
                <a:latin typeface="+mn-lt"/>
                <a:ea typeface="+mn-ea"/>
                <a:cs typeface="+mn-cs"/>
              </a:rPr>
              <a:t> pas de dosering aan tot een nuchtere bloedglucose 4,5-8 mmol/l en postprandiale glucose &lt;10 mmol/l.</a:t>
            </a:r>
          </a:p>
          <a:p>
            <a:endParaRPr lang="nl-NL" sz="1200" b="0" i="0" u="none" strike="noStrike" kern="1200" baseline="0" smtClean="0">
              <a:solidFill>
                <a:schemeClr val="tx1"/>
              </a:solidFill>
              <a:latin typeface="+mn-lt"/>
              <a:ea typeface="+mn-ea"/>
              <a:cs typeface="+mn-cs"/>
            </a:endParaRPr>
          </a:p>
          <a:p>
            <a:r>
              <a:rPr lang="nl-NL" sz="1200" b="1" i="0" u="none" strike="noStrike" kern="1200" baseline="0" smtClean="0">
                <a:solidFill>
                  <a:schemeClr val="tx1"/>
                </a:solidFill>
                <a:latin typeface="+mn-lt"/>
                <a:ea typeface="+mn-ea"/>
                <a:cs typeface="+mn-cs"/>
              </a:rPr>
              <a:t>Basaal-bolusregime</a:t>
            </a:r>
          </a:p>
          <a:p>
            <a:r>
              <a:rPr lang="nl-NL" sz="1200" b="0" i="0" u="none" strike="noStrike" kern="1200" baseline="0" smtClean="0">
                <a:solidFill>
                  <a:schemeClr val="tx1"/>
                </a:solidFill>
                <a:latin typeface="+mn-lt"/>
                <a:ea typeface="+mn-ea"/>
                <a:cs typeface="+mn-cs"/>
              </a:rPr>
              <a:t>Voor dit schema is ruime ervaring met insulinetherapie nodig.</a:t>
            </a:r>
          </a:p>
          <a:p>
            <a:r>
              <a:rPr lang="nl-NL" sz="1200" b="0" i="0" u="none" strike="noStrike" kern="1200" baseline="0" smtClean="0">
                <a:solidFill>
                  <a:schemeClr val="tx1"/>
                </a:solidFill>
                <a:latin typeface="+mn-lt"/>
                <a:ea typeface="+mn-ea"/>
                <a:cs typeface="+mn-cs"/>
              </a:rPr>
              <a:t>Indien met de bovenbeschreven insulineschema’s geen goede glucoseregulatie wordt verkregen en indien er hoge postprandiale glucosewaarden blijven bestaan, wordt een basaal-bolusregime</a:t>
            </a:r>
          </a:p>
          <a:p>
            <a:r>
              <a:rPr lang="nl-NL" sz="1200" b="0" i="0" u="none" strike="noStrike" kern="1200" baseline="0" smtClean="0">
                <a:solidFill>
                  <a:schemeClr val="tx1"/>
                </a:solidFill>
                <a:latin typeface="+mn-lt"/>
                <a:ea typeface="+mn-ea"/>
                <a:cs typeface="+mn-cs"/>
              </a:rPr>
              <a:t>geïnitieerd. Snelwerkend maaltijdinsuline is bedoeld om de postprandiale glucosepieken af te vlakken. Het is niet altijd nodig om bij alle hoofdmaaltijden insuline te geven. Een basaal-bolusregime kan betekenen dat naast het (middel)langwerkende insuline voor de nacht (= basaal) bij één, twee of drie hoofdmaaltijden (= bolus) een snelwerkend insuline wordt gegeven. Een geleidelijke aanpak is om eerst alleen een snelwerkend insuline te gebruiken voor de hoogst gemeten piek na de meest koolhydraatrijke maaltijd, meestal de avondmaaltijd.</a:t>
            </a:r>
          </a:p>
          <a:p>
            <a:r>
              <a:rPr lang="nl-NL" sz="1200" b="0" i="0" u="none" strike="noStrike" kern="1200" baseline="0" smtClean="0">
                <a:solidFill>
                  <a:schemeClr val="tx1"/>
                </a:solidFill>
                <a:latin typeface="+mn-lt"/>
                <a:ea typeface="+mn-ea"/>
                <a:cs typeface="+mn-cs"/>
              </a:rPr>
              <a:t>Handel als volgt:</a:t>
            </a:r>
          </a:p>
          <a:p>
            <a:r>
              <a:rPr lang="nl-NL" sz="1200" b="0" i="0" u="none" strike="noStrike" kern="1200" baseline="0" smtClean="0">
                <a:solidFill>
                  <a:schemeClr val="tx1"/>
                </a:solidFill>
                <a:latin typeface="+mn-lt"/>
                <a:ea typeface="+mn-ea"/>
                <a:cs typeface="+mn-cs"/>
              </a:rPr>
              <a:t> neem 80% van de totale dagdosis insuline en verdeel deze hoeveelheid in driemaal 20% kort/snelwerkende insuline voor de maaltijden en eenmaal 40% (middel)langwerkendeinsuline voor de nacht (bij omzetting naar viermaal daags basaal-bolusregime);</a:t>
            </a:r>
          </a:p>
          <a:p>
            <a:r>
              <a:rPr lang="nl-NL" sz="1200" b="0" i="0" u="none" strike="noStrike" kern="1200" baseline="0" smtClean="0">
                <a:solidFill>
                  <a:schemeClr val="tx1"/>
                </a:solidFill>
                <a:latin typeface="+mn-lt"/>
                <a:ea typeface="+mn-ea"/>
                <a:cs typeface="+mn-cs"/>
              </a:rPr>
              <a:t> pas de dosering aan tot een nuchtere bloedglucose 4,5-8 mmol/l en postprandiale glucose &lt;10</a:t>
            </a:r>
          </a:p>
          <a:p>
            <a:r>
              <a:rPr lang="nl-NL" sz="1200" b="0" i="0" u="none" strike="noStrike" kern="1200" baseline="0" smtClean="0">
                <a:solidFill>
                  <a:schemeClr val="tx1"/>
                </a:solidFill>
                <a:latin typeface="+mn-lt"/>
                <a:ea typeface="+mn-ea"/>
                <a:cs typeface="+mn-cs"/>
              </a:rPr>
              <a:t>mmol/l.</a:t>
            </a:r>
          </a:p>
          <a:p>
            <a:r>
              <a:rPr lang="nl-NL" sz="1200" b="1" i="0" u="none" strike="noStrike" kern="1200" baseline="0" smtClean="0">
                <a:solidFill>
                  <a:schemeClr val="tx1"/>
                </a:solidFill>
                <a:latin typeface="+mn-lt"/>
                <a:ea typeface="+mn-ea"/>
                <a:cs typeface="+mn-cs"/>
              </a:rPr>
              <a:t>Stabiele fase</a:t>
            </a:r>
          </a:p>
          <a:p>
            <a:r>
              <a:rPr lang="nl-NL" sz="1200" b="0" i="0" u="none" strike="noStrike" kern="1200" baseline="0" smtClean="0">
                <a:solidFill>
                  <a:schemeClr val="tx1"/>
                </a:solidFill>
                <a:latin typeface="+mn-lt"/>
                <a:ea typeface="+mn-ea"/>
                <a:cs typeface="+mn-cs"/>
              </a:rPr>
              <a:t>Als de patiënt de streefwaarden heeft bereikt, kan met minder frequente (zelf)controles worden volstaan. Vaste schema’s zijn daarvoor niet te geven, de frequentie zal afhangen van de fysieke</a:t>
            </a:r>
          </a:p>
          <a:p>
            <a:r>
              <a:rPr lang="nl-NL" sz="1200" b="0" i="0" u="none" strike="noStrike" kern="1200" baseline="0" smtClean="0">
                <a:solidFill>
                  <a:schemeClr val="tx1"/>
                </a:solidFill>
                <a:latin typeface="+mn-lt"/>
                <a:ea typeface="+mn-ea"/>
                <a:cs typeface="+mn-cs"/>
              </a:rPr>
              <a:t>activiteit van de patiënt en het aantal ervaren hypoglykemieën. Ook werk-gerelateerde factoren (bijvoorbeeld ploegendienst) kunnen hierop van invloed zijn. Tenminste eenmaal per maand wordt een glucosedagcurve gemaakt. Het HbA1c wordt om de drie of zes maanden bepaald. Als deglykemische regulatie onvoldoende blijft, is mogelijk consultatie van of verwijzing naar een internist geïndiceerd (zie </a:t>
            </a:r>
            <a:r>
              <a:rPr lang="nl-NL" sz="1200" b="0" i="1" u="none" strike="noStrike" kern="1200" baseline="0" smtClean="0">
                <a:solidFill>
                  <a:schemeClr val="tx1"/>
                </a:solidFill>
                <a:latin typeface="+mn-lt"/>
                <a:ea typeface="+mn-ea"/>
                <a:cs typeface="+mn-cs"/>
              </a:rPr>
              <a:t>Consultatie en verwijzing</a:t>
            </a:r>
            <a:r>
              <a:rPr lang="nl-NL" sz="1200" b="0" i="0" u="none" strike="noStrike" kern="1200" baseline="0" smtClean="0">
                <a:solidFill>
                  <a:schemeClr val="tx1"/>
                </a:solidFill>
                <a:latin typeface="+mn-lt"/>
                <a:ea typeface="+mn-ea"/>
                <a:cs typeface="+mn-cs"/>
              </a:rPr>
              <a:t>).</a:t>
            </a:r>
            <a:endParaRPr lang="nl-NL" smtClean="0"/>
          </a:p>
          <a:p>
            <a:endParaRPr lang="nl-NL"/>
          </a:p>
        </p:txBody>
      </p:sp>
      <p:sp>
        <p:nvSpPr>
          <p:cNvPr id="4" name="Slide Number Placeholder 3"/>
          <p:cNvSpPr>
            <a:spLocks noGrp="1"/>
          </p:cNvSpPr>
          <p:nvPr>
            <p:ph type="sldNum" sz="quarter" idx="10"/>
          </p:nvPr>
        </p:nvSpPr>
        <p:spPr/>
        <p:txBody>
          <a:bodyPr/>
          <a:lstStyle/>
          <a:p>
            <a:fld id="{576E89B1-B476-4C59-A1AE-E6F2A1941AB8}" type="slidenum">
              <a:rPr lang="en-GB" smtClean="0"/>
              <a:pPr/>
              <a:t>13</a:t>
            </a:fld>
            <a:endParaRPr lang="en-GB"/>
          </a:p>
        </p:txBody>
      </p:sp>
    </p:spTree>
    <p:extLst>
      <p:ext uri="{BB962C8B-B14F-4D97-AF65-F5344CB8AC3E}">
        <p14:creationId xmlns:p14="http://schemas.microsoft.com/office/powerpoint/2010/main" val="286459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Indien één van bovenstaande middelen (</a:t>
            </a:r>
            <a:r>
              <a:rPr lang="nl-NL" sz="1200" b="0" i="0" u="none" strike="noStrike" kern="1200" baseline="0" dirty="0" err="1" smtClean="0">
                <a:solidFill>
                  <a:schemeClr val="tx1"/>
                </a:solidFill>
                <a:latin typeface="+mn-lt"/>
                <a:ea typeface="+mn-ea"/>
                <a:cs typeface="+mn-cs"/>
              </a:rPr>
              <a:t>metformine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sulfonylureumderivaat</a:t>
            </a:r>
            <a:r>
              <a:rPr lang="nl-NL" sz="1200" b="0" i="0" u="none" strike="noStrike" kern="1200" baseline="0" dirty="0" smtClean="0">
                <a:solidFill>
                  <a:schemeClr val="tx1"/>
                </a:solidFill>
                <a:latin typeface="+mn-lt"/>
                <a:ea typeface="+mn-ea"/>
                <a:cs typeface="+mn-cs"/>
              </a:rPr>
              <a:t>, insuline) op bezwaren (bijwerkingen, contra-indicaties) stuit, dan dienen eerst de andere twee genoemde middelen uit het stappenplan te worden ingezet. Blijven er daarna desondanks dwingende redenen bestaan om één van de overige middelen voor te schrijven, dan kunnen bij het maken van de keuze de gegevens in </a:t>
            </a:r>
            <a:r>
              <a:rPr lang="nl-NL" sz="1200" b="0" i="1" u="none" strike="noStrike" kern="1200" baseline="0" dirty="0" smtClean="0">
                <a:solidFill>
                  <a:schemeClr val="tx1"/>
                </a:solidFill>
                <a:latin typeface="+mn-lt"/>
                <a:ea typeface="+mn-ea"/>
                <a:cs typeface="+mn-cs"/>
              </a:rPr>
              <a:t>tabel 4 </a:t>
            </a:r>
            <a:r>
              <a:rPr lang="nl-NL" sz="1200" b="0" i="0" u="none" strike="noStrike" kern="1200" baseline="0" dirty="0" smtClean="0">
                <a:solidFill>
                  <a:schemeClr val="tx1"/>
                </a:solidFill>
                <a:latin typeface="+mn-lt"/>
                <a:ea typeface="+mn-ea"/>
                <a:cs typeface="+mn-cs"/>
              </a:rPr>
              <a:t>worden gebruikt. Bij het maken van een keuze zijn de volgende factoren van belang: de mate van HbA1c-daling, het  risico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 eventuele gewichtstoename, veiligheid op langere termijn en het kostenaspect. Onderstaand schema kan hierbij als hulpmiddel dienen (zie kader ‘Beknopte weergave</a:t>
            </a:r>
          </a:p>
          <a:p>
            <a:r>
              <a:rPr lang="nl-NL" sz="1200" b="0" i="0" u="none" strike="noStrike" kern="1200" baseline="0" dirty="0" smtClean="0">
                <a:solidFill>
                  <a:schemeClr val="tx1"/>
                </a:solidFill>
                <a:latin typeface="+mn-lt"/>
                <a:ea typeface="+mn-ea"/>
                <a:cs typeface="+mn-cs"/>
              </a:rPr>
              <a:t>kenmerken overige middelen’).</a:t>
            </a:r>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14</a:t>
            </a:fld>
            <a:endParaRPr lang="en-GB"/>
          </a:p>
        </p:txBody>
      </p:sp>
    </p:spTree>
    <p:extLst>
      <p:ext uri="{BB962C8B-B14F-4D97-AF65-F5344CB8AC3E}">
        <p14:creationId xmlns:p14="http://schemas.microsoft.com/office/powerpoint/2010/main" val="108485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15</a:t>
            </a:fld>
            <a:endParaRPr lang="en-GB" dirty="0"/>
          </a:p>
        </p:txBody>
      </p:sp>
    </p:spTree>
    <p:extLst>
      <p:ext uri="{BB962C8B-B14F-4D97-AF65-F5344CB8AC3E}">
        <p14:creationId xmlns:p14="http://schemas.microsoft.com/office/powerpoint/2010/main" val="179570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16</a:t>
            </a:fld>
            <a:endParaRPr lang="en-GB" dirty="0"/>
          </a:p>
        </p:txBody>
      </p:sp>
    </p:spTree>
    <p:extLst>
      <p:ext uri="{BB962C8B-B14F-4D97-AF65-F5344CB8AC3E}">
        <p14:creationId xmlns:p14="http://schemas.microsoft.com/office/powerpoint/2010/main" val="274074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Stimuleert</a:t>
            </a:r>
            <a:r>
              <a:rPr lang="en-GB" dirty="0" smtClean="0"/>
              <a:t> de </a:t>
            </a:r>
            <a:r>
              <a:rPr lang="en-GB" dirty="0" err="1" smtClean="0"/>
              <a:t>insulineproductie</a:t>
            </a:r>
            <a:r>
              <a:rPr lang="en-GB" dirty="0" smtClean="0"/>
              <a:t> </a:t>
            </a:r>
            <a:r>
              <a:rPr lang="en-GB" dirty="0" err="1" smtClean="0"/>
              <a:t>niet</a:t>
            </a:r>
            <a:r>
              <a:rPr lang="en-GB" dirty="0" smtClean="0"/>
              <a:t> </a:t>
            </a:r>
            <a:r>
              <a:rPr lang="en-GB" dirty="0" err="1" smtClean="0"/>
              <a:t>waardoor</a:t>
            </a:r>
            <a:r>
              <a:rPr lang="en-GB" dirty="0" smtClean="0"/>
              <a:t> </a:t>
            </a:r>
            <a:r>
              <a:rPr lang="en-GB" dirty="0" err="1" smtClean="0"/>
              <a:t>geen</a:t>
            </a:r>
            <a:r>
              <a:rPr lang="en-GB" dirty="0" smtClean="0"/>
              <a:t> </a:t>
            </a:r>
            <a:r>
              <a:rPr lang="en-GB" dirty="0" err="1" smtClean="0"/>
              <a:t>aanwezigheid</a:t>
            </a:r>
            <a:r>
              <a:rPr lang="en-GB" baseline="0" dirty="0" smtClean="0"/>
              <a:t> van </a:t>
            </a:r>
            <a:r>
              <a:rPr lang="en-GB" baseline="0" dirty="0" err="1" smtClean="0"/>
              <a:t>hypoglykemie</a:t>
            </a:r>
            <a:r>
              <a:rPr lang="en-GB" baseline="0" dirty="0" smtClean="0"/>
              <a:t>. </a:t>
            </a:r>
            <a:r>
              <a:rPr lang="en-GB" baseline="0" dirty="0" err="1" smtClean="0"/>
              <a:t>Gewichtsneutraal</a:t>
            </a:r>
            <a:r>
              <a:rPr lang="en-GB" baseline="0" dirty="0" smtClean="0"/>
              <a:t>. </a:t>
            </a:r>
            <a:r>
              <a:rPr lang="en-GB" baseline="0" dirty="0" err="1" smtClean="0"/>
              <a:t>Geringe</a:t>
            </a:r>
            <a:r>
              <a:rPr lang="en-GB" baseline="0" dirty="0" smtClean="0"/>
              <a:t> </a:t>
            </a:r>
            <a:r>
              <a:rPr lang="en-GB" baseline="0" dirty="0" err="1" smtClean="0"/>
              <a:t>gunstige</a:t>
            </a:r>
            <a:r>
              <a:rPr lang="en-GB" baseline="0" dirty="0" smtClean="0"/>
              <a:t> </a:t>
            </a:r>
            <a:r>
              <a:rPr lang="en-GB" baseline="0" dirty="0" err="1" smtClean="0"/>
              <a:t>invloed</a:t>
            </a:r>
            <a:r>
              <a:rPr lang="en-GB" baseline="0" dirty="0" smtClean="0"/>
              <a:t> op </a:t>
            </a:r>
            <a:r>
              <a:rPr lang="en-GB" baseline="0" dirty="0" err="1" smtClean="0"/>
              <a:t>lipiden</a:t>
            </a:r>
            <a:r>
              <a:rPr lang="en-GB" baseline="0" dirty="0" smtClean="0"/>
              <a:t>. </a:t>
            </a:r>
            <a:r>
              <a:rPr lang="en-GB" baseline="0" dirty="0" err="1" smtClean="0"/>
              <a:t>Metformine</a:t>
            </a:r>
            <a:r>
              <a:rPr lang="en-GB" baseline="0" dirty="0" smtClean="0"/>
              <a:t> </a:t>
            </a:r>
            <a:r>
              <a:rPr lang="en-GB" baseline="0" dirty="0" err="1" smtClean="0"/>
              <a:t>wordt</a:t>
            </a:r>
            <a:r>
              <a:rPr lang="en-GB" baseline="0" dirty="0" smtClean="0"/>
              <a:t> in </a:t>
            </a:r>
            <a:r>
              <a:rPr lang="en-GB" baseline="0" dirty="0" err="1" smtClean="0"/>
              <a:t>zijn</a:t>
            </a:r>
            <a:r>
              <a:rPr lang="en-GB" baseline="0" dirty="0" smtClean="0"/>
              <a:t> </a:t>
            </a:r>
            <a:r>
              <a:rPr lang="en-GB" baseline="0" dirty="0" err="1" smtClean="0"/>
              <a:t>geheel</a:t>
            </a:r>
            <a:r>
              <a:rPr lang="en-GB" baseline="0" dirty="0" smtClean="0"/>
              <a:t> </a:t>
            </a:r>
            <a:r>
              <a:rPr lang="en-GB" baseline="0" dirty="0" err="1" smtClean="0"/>
              <a:t>uitgescheiden</a:t>
            </a:r>
            <a:r>
              <a:rPr lang="en-GB" baseline="0" dirty="0" smtClean="0"/>
              <a:t> door de </a:t>
            </a:r>
            <a:r>
              <a:rPr lang="en-GB" baseline="0" dirty="0" err="1" smtClean="0"/>
              <a:t>nieren</a:t>
            </a:r>
            <a:r>
              <a:rPr lang="en-GB" baseline="0" dirty="0" smtClean="0"/>
              <a:t>.</a:t>
            </a:r>
          </a:p>
          <a:p>
            <a:r>
              <a:rPr lang="en-GB" baseline="0" dirty="0" err="1" smtClean="0"/>
              <a:t>Lactaatacidose</a:t>
            </a:r>
            <a:r>
              <a:rPr lang="en-GB" baseline="0" dirty="0" smtClean="0"/>
              <a:t>: </a:t>
            </a:r>
            <a:r>
              <a:rPr lang="en-GB" baseline="0" dirty="0" err="1" smtClean="0"/>
              <a:t>wanneer</a:t>
            </a:r>
            <a:r>
              <a:rPr lang="en-GB" baseline="0" dirty="0" smtClean="0"/>
              <a:t> de </a:t>
            </a:r>
            <a:r>
              <a:rPr lang="en-GB" baseline="0" dirty="0" err="1" smtClean="0"/>
              <a:t>melkzuurklaring</a:t>
            </a:r>
            <a:r>
              <a:rPr lang="en-GB" baseline="0" dirty="0" smtClean="0"/>
              <a:t> </a:t>
            </a:r>
            <a:r>
              <a:rPr lang="en-GB" baseline="0" dirty="0" err="1" smtClean="0"/>
              <a:t>gestoord</a:t>
            </a:r>
            <a:r>
              <a:rPr lang="en-GB" baseline="0" dirty="0" smtClean="0"/>
              <a:t> is, </a:t>
            </a:r>
            <a:r>
              <a:rPr lang="en-GB" baseline="0" dirty="0" err="1" smtClean="0"/>
              <a:t>bestaat</a:t>
            </a:r>
            <a:r>
              <a:rPr lang="en-GB" baseline="0" dirty="0" smtClean="0"/>
              <a:t> </a:t>
            </a:r>
            <a:r>
              <a:rPr lang="en-GB" baseline="0" dirty="0" err="1" smtClean="0"/>
              <a:t>er</a:t>
            </a:r>
            <a:r>
              <a:rPr lang="en-GB" baseline="0" dirty="0" smtClean="0"/>
              <a:t> </a:t>
            </a:r>
            <a:r>
              <a:rPr lang="en-GB" baseline="0" dirty="0" err="1" smtClean="0"/>
              <a:t>een</a:t>
            </a:r>
            <a:r>
              <a:rPr lang="en-GB" baseline="0" dirty="0" smtClean="0"/>
              <a:t> </a:t>
            </a:r>
            <a:r>
              <a:rPr lang="en-GB" baseline="0" dirty="0" err="1" smtClean="0"/>
              <a:t>verhoogd</a:t>
            </a:r>
            <a:r>
              <a:rPr lang="en-GB" baseline="0" dirty="0" smtClean="0"/>
              <a:t> </a:t>
            </a:r>
            <a:r>
              <a:rPr lang="en-GB" baseline="0" dirty="0" err="1" smtClean="0"/>
              <a:t>risico</a:t>
            </a:r>
            <a:r>
              <a:rPr lang="en-GB" baseline="0" dirty="0" smtClean="0"/>
              <a:t> op </a:t>
            </a:r>
            <a:r>
              <a:rPr lang="en-GB" baseline="0" dirty="0" err="1" smtClean="0"/>
              <a:t>lactaatacidose</a:t>
            </a:r>
            <a:r>
              <a:rPr lang="en-GB" baseline="0" dirty="0" smtClean="0"/>
              <a:t>. </a:t>
            </a:r>
            <a:r>
              <a:rPr lang="en-GB" baseline="0" dirty="0" err="1" smtClean="0"/>
              <a:t>Metformine</a:t>
            </a:r>
            <a:r>
              <a:rPr lang="en-GB" baseline="0" dirty="0" smtClean="0"/>
              <a:t> </a:t>
            </a:r>
            <a:r>
              <a:rPr lang="en-GB" baseline="0" dirty="0" err="1" smtClean="0"/>
              <a:t>remt</a:t>
            </a:r>
            <a:r>
              <a:rPr lang="en-GB" baseline="0" dirty="0" smtClean="0"/>
              <a:t> de </a:t>
            </a:r>
            <a:r>
              <a:rPr lang="en-GB" baseline="0" dirty="0" err="1" smtClean="0"/>
              <a:t>omzetting</a:t>
            </a:r>
            <a:r>
              <a:rPr lang="en-GB" baseline="0" dirty="0" smtClean="0"/>
              <a:t> van </a:t>
            </a:r>
            <a:r>
              <a:rPr lang="en-GB" baseline="0" dirty="0" err="1" smtClean="0"/>
              <a:t>lactaat</a:t>
            </a:r>
            <a:r>
              <a:rPr lang="en-GB" baseline="0" dirty="0" smtClean="0"/>
              <a:t> in </a:t>
            </a:r>
            <a:r>
              <a:rPr lang="en-GB" baseline="0" dirty="0" err="1" smtClean="0"/>
              <a:t>bicarbonaat</a:t>
            </a:r>
            <a:r>
              <a:rPr lang="en-GB" baseline="0" dirty="0" smtClean="0"/>
              <a:t>. </a:t>
            </a:r>
            <a:r>
              <a:rPr lang="en-GB" baseline="0" dirty="0" err="1" smtClean="0"/>
              <a:t>Deze</a:t>
            </a:r>
            <a:r>
              <a:rPr lang="en-GB" baseline="0" dirty="0" smtClean="0"/>
              <a:t> </a:t>
            </a:r>
            <a:r>
              <a:rPr lang="en-GB" baseline="0" dirty="0" err="1" smtClean="0"/>
              <a:t>complicatie</a:t>
            </a:r>
            <a:r>
              <a:rPr lang="en-GB" baseline="0" dirty="0" smtClean="0"/>
              <a:t> </a:t>
            </a:r>
            <a:r>
              <a:rPr lang="en-GB" baseline="0" dirty="0" err="1" smtClean="0"/>
              <a:t>treedt</a:t>
            </a:r>
            <a:r>
              <a:rPr lang="en-GB" baseline="0" dirty="0" smtClean="0"/>
              <a:t> </a:t>
            </a:r>
            <a:r>
              <a:rPr lang="en-GB" baseline="0" dirty="0" err="1" smtClean="0"/>
              <a:t>bijna</a:t>
            </a:r>
            <a:r>
              <a:rPr lang="en-GB" baseline="0" dirty="0" smtClean="0"/>
              <a:t> </a:t>
            </a:r>
            <a:r>
              <a:rPr lang="en-GB" baseline="0" dirty="0" err="1" smtClean="0"/>
              <a:t>uitsluitend</a:t>
            </a:r>
            <a:r>
              <a:rPr lang="en-GB" baseline="0" dirty="0" smtClean="0"/>
              <a:t> op bij </a:t>
            </a:r>
            <a:r>
              <a:rPr lang="en-GB" baseline="0" dirty="0" err="1" smtClean="0"/>
              <a:t>mensen</a:t>
            </a:r>
            <a:r>
              <a:rPr lang="en-GB" baseline="0" dirty="0" smtClean="0"/>
              <a:t> die al </a:t>
            </a:r>
            <a:r>
              <a:rPr lang="en-GB" baseline="0" dirty="0" err="1" smtClean="0"/>
              <a:t>een</a:t>
            </a:r>
            <a:r>
              <a:rPr lang="en-GB" baseline="0" dirty="0" smtClean="0"/>
              <a:t> </a:t>
            </a:r>
            <a:r>
              <a:rPr lang="en-GB" baseline="0" dirty="0" err="1" smtClean="0"/>
              <a:t>verhoogd</a:t>
            </a:r>
            <a:r>
              <a:rPr lang="en-GB" baseline="0" dirty="0" smtClean="0"/>
              <a:t> </a:t>
            </a:r>
            <a:r>
              <a:rPr lang="en-GB" baseline="0" dirty="0" err="1" smtClean="0"/>
              <a:t>risico</a:t>
            </a:r>
            <a:r>
              <a:rPr lang="en-GB" baseline="0" dirty="0" smtClean="0"/>
              <a:t> </a:t>
            </a:r>
            <a:r>
              <a:rPr lang="en-GB" baseline="0" dirty="0" err="1" smtClean="0"/>
              <a:t>hebben</a:t>
            </a:r>
            <a:r>
              <a:rPr lang="en-GB" baseline="0" dirty="0" smtClean="0"/>
              <a:t> op </a:t>
            </a:r>
            <a:r>
              <a:rPr lang="en-GB" baseline="0" dirty="0" err="1" smtClean="0"/>
              <a:t>een</a:t>
            </a:r>
            <a:r>
              <a:rPr lang="en-GB" baseline="0" dirty="0" smtClean="0"/>
              <a:t> </a:t>
            </a:r>
            <a:r>
              <a:rPr lang="en-GB" baseline="0" dirty="0" err="1" smtClean="0"/>
              <a:t>hoge</a:t>
            </a:r>
            <a:r>
              <a:rPr lang="en-GB" baseline="0" dirty="0" smtClean="0"/>
              <a:t> </a:t>
            </a:r>
            <a:r>
              <a:rPr lang="en-GB" baseline="0" dirty="0" err="1" smtClean="0"/>
              <a:t>lactaatspiegel</a:t>
            </a:r>
            <a:r>
              <a:rPr lang="en-GB" baseline="0" dirty="0" smtClean="0"/>
              <a:t> in het </a:t>
            </a:r>
            <a:r>
              <a:rPr lang="en-GB" baseline="0" dirty="0" err="1" smtClean="0"/>
              <a:t>bloed</a:t>
            </a:r>
            <a:r>
              <a:rPr lang="en-GB" baseline="0" dirty="0" smtClean="0"/>
              <a:t> (</a:t>
            </a:r>
            <a:r>
              <a:rPr lang="en-GB" baseline="0" dirty="0" err="1" smtClean="0"/>
              <a:t>bv</a:t>
            </a:r>
            <a:r>
              <a:rPr lang="en-GB" baseline="0" dirty="0" smtClean="0"/>
              <a:t> bij </a:t>
            </a:r>
            <a:r>
              <a:rPr lang="en-GB" baseline="0" dirty="0" err="1" smtClean="0"/>
              <a:t>ernstig</a:t>
            </a:r>
            <a:r>
              <a:rPr lang="en-GB" baseline="0" dirty="0" smtClean="0"/>
              <a:t> </a:t>
            </a:r>
            <a:r>
              <a:rPr lang="en-GB" baseline="0" dirty="0" err="1" smtClean="0"/>
              <a:t>hartfalen</a:t>
            </a:r>
            <a:r>
              <a:rPr lang="en-GB" baseline="0" dirty="0" smtClean="0"/>
              <a:t>, sepsis of </a:t>
            </a:r>
            <a:r>
              <a:rPr lang="en-GB" baseline="0" dirty="0" err="1" smtClean="0"/>
              <a:t>ernstig</a:t>
            </a:r>
            <a:r>
              <a:rPr lang="en-GB" baseline="0" dirty="0" smtClean="0"/>
              <a:t> COPD door </a:t>
            </a:r>
            <a:r>
              <a:rPr lang="en-GB" baseline="0" dirty="0" err="1" smtClean="0"/>
              <a:t>verminderd</a:t>
            </a:r>
            <a:r>
              <a:rPr lang="en-GB" baseline="0" dirty="0" smtClean="0"/>
              <a:t> </a:t>
            </a:r>
            <a:r>
              <a:rPr lang="en-GB" baseline="0" dirty="0" err="1" smtClean="0"/>
              <a:t>zuurstofgehalte</a:t>
            </a:r>
            <a:r>
              <a:rPr lang="en-GB" baseline="0" dirty="0" smtClean="0"/>
              <a:t> in de </a:t>
            </a:r>
            <a:r>
              <a:rPr lang="en-GB" baseline="0" dirty="0" err="1" smtClean="0"/>
              <a:t>weefsels</a:t>
            </a:r>
            <a:r>
              <a:rPr lang="en-GB" baseline="0" dirty="0" smtClean="0"/>
              <a:t>. </a:t>
            </a:r>
            <a:r>
              <a:rPr lang="en-GB" baseline="0" dirty="0" err="1" smtClean="0"/>
              <a:t>Ook</a:t>
            </a:r>
            <a:r>
              <a:rPr lang="en-GB" baseline="0" dirty="0" smtClean="0"/>
              <a:t> bij </a:t>
            </a:r>
            <a:r>
              <a:rPr lang="en-GB" baseline="0" dirty="0" err="1" smtClean="0"/>
              <a:t>ernstige</a:t>
            </a:r>
            <a:r>
              <a:rPr lang="en-GB" baseline="0" dirty="0" smtClean="0"/>
              <a:t> </a:t>
            </a:r>
            <a:r>
              <a:rPr lang="en-GB" baseline="0" dirty="0" err="1" smtClean="0"/>
              <a:t>nier-en</a:t>
            </a:r>
            <a:r>
              <a:rPr lang="en-GB" baseline="0" dirty="0" smtClean="0"/>
              <a:t> </a:t>
            </a:r>
            <a:r>
              <a:rPr lang="en-GB" baseline="0" dirty="0" err="1" smtClean="0"/>
              <a:t>leverfunctiestoornissen</a:t>
            </a:r>
            <a:r>
              <a:rPr lang="en-GB" baseline="0" dirty="0" smtClean="0"/>
              <a:t> en </a:t>
            </a:r>
            <a:r>
              <a:rPr lang="en-GB" baseline="0" dirty="0" err="1" smtClean="0"/>
              <a:t>ernstige</a:t>
            </a:r>
            <a:r>
              <a:rPr lang="en-GB" baseline="0" dirty="0" smtClean="0"/>
              <a:t> </a:t>
            </a:r>
            <a:r>
              <a:rPr lang="en-GB" baseline="0" dirty="0" err="1" smtClean="0"/>
              <a:t>alcoholisme</a:t>
            </a:r>
            <a:r>
              <a:rPr lang="en-GB" baseline="0" dirty="0" smtClean="0"/>
              <a:t> is </a:t>
            </a:r>
            <a:r>
              <a:rPr lang="en-GB" baseline="0" dirty="0" err="1" smtClean="0"/>
              <a:t>er</a:t>
            </a:r>
            <a:r>
              <a:rPr lang="en-GB" baseline="0" dirty="0" smtClean="0"/>
              <a:t> </a:t>
            </a:r>
            <a:r>
              <a:rPr lang="en-GB" baseline="0" dirty="0" err="1" smtClean="0"/>
              <a:t>ook</a:t>
            </a:r>
            <a:r>
              <a:rPr lang="en-GB" baseline="0" dirty="0" smtClean="0"/>
              <a:t> </a:t>
            </a:r>
            <a:r>
              <a:rPr lang="en-GB" baseline="0" dirty="0" err="1" smtClean="0"/>
              <a:t>sprake</a:t>
            </a:r>
            <a:r>
              <a:rPr lang="en-GB" baseline="0" dirty="0" smtClean="0"/>
              <a:t> van minder </a:t>
            </a:r>
            <a:r>
              <a:rPr lang="en-GB" baseline="0" dirty="0" err="1" smtClean="0"/>
              <a:t>uitscheiding</a:t>
            </a:r>
            <a:r>
              <a:rPr lang="en-GB" baseline="0" dirty="0" smtClean="0"/>
              <a:t>/</a:t>
            </a:r>
            <a:r>
              <a:rPr lang="en-GB" baseline="0" dirty="0" err="1" smtClean="0"/>
              <a:t>omzetting</a:t>
            </a:r>
            <a:r>
              <a:rPr lang="en-GB" baseline="0" dirty="0" smtClean="0"/>
              <a:t> van </a:t>
            </a:r>
            <a:r>
              <a:rPr lang="en-GB" baseline="0" dirty="0" err="1" smtClean="0"/>
              <a:t>lactaat</a:t>
            </a:r>
            <a:r>
              <a:rPr lang="en-GB" baseline="0" dirty="0" smtClean="0"/>
              <a:t> </a:t>
            </a:r>
            <a:r>
              <a:rPr lang="en-GB" baseline="0" dirty="0" err="1" smtClean="0"/>
              <a:t>naar</a:t>
            </a:r>
            <a:r>
              <a:rPr lang="en-GB" baseline="0" dirty="0" smtClean="0"/>
              <a:t> </a:t>
            </a:r>
            <a:r>
              <a:rPr lang="en-GB" baseline="0" dirty="0" err="1" smtClean="0"/>
              <a:t>bicarbonaat</a:t>
            </a:r>
            <a:r>
              <a:rPr lang="en-GB" baseline="0" dirty="0" smtClean="0"/>
              <a:t>. </a:t>
            </a:r>
            <a:r>
              <a:rPr lang="en-GB" baseline="0" dirty="0" err="1" smtClean="0"/>
              <a:t>Sommige</a:t>
            </a:r>
            <a:r>
              <a:rPr lang="en-GB" baseline="0" dirty="0" smtClean="0"/>
              <a:t> </a:t>
            </a:r>
            <a:r>
              <a:rPr lang="en-GB" baseline="0" dirty="0" err="1" smtClean="0"/>
              <a:t>aandoeningen</a:t>
            </a:r>
            <a:r>
              <a:rPr lang="en-GB" baseline="0" dirty="0" smtClean="0"/>
              <a:t> </a:t>
            </a:r>
            <a:r>
              <a:rPr lang="en-GB" baseline="0" dirty="0" err="1" smtClean="0"/>
              <a:t>kunnen</a:t>
            </a:r>
            <a:r>
              <a:rPr lang="en-GB" baseline="0" dirty="0" smtClean="0"/>
              <a:t> </a:t>
            </a:r>
            <a:r>
              <a:rPr lang="en-GB" baseline="0" dirty="0" err="1" smtClean="0"/>
              <a:t>leiden</a:t>
            </a:r>
            <a:r>
              <a:rPr lang="en-GB" baseline="0" dirty="0" smtClean="0"/>
              <a:t> tot </a:t>
            </a:r>
            <a:r>
              <a:rPr lang="en-GB" baseline="0" dirty="0" err="1" smtClean="0"/>
              <a:t>verandering</a:t>
            </a:r>
            <a:r>
              <a:rPr lang="en-GB" baseline="0" dirty="0" smtClean="0"/>
              <a:t> van </a:t>
            </a:r>
            <a:r>
              <a:rPr lang="en-GB" baseline="0" dirty="0" err="1" smtClean="0"/>
              <a:t>nierfunctie</a:t>
            </a:r>
            <a:r>
              <a:rPr lang="en-GB" baseline="0" dirty="0" smtClean="0"/>
              <a:t> (</a:t>
            </a:r>
            <a:r>
              <a:rPr lang="en-GB" baseline="0" dirty="0" err="1" smtClean="0"/>
              <a:t>dehydratie</a:t>
            </a:r>
            <a:r>
              <a:rPr lang="en-GB" baseline="0" dirty="0" smtClean="0"/>
              <a:t>, </a:t>
            </a:r>
            <a:r>
              <a:rPr lang="en-GB" baseline="0" dirty="0" err="1" smtClean="0"/>
              <a:t>diarree</a:t>
            </a:r>
            <a:r>
              <a:rPr lang="en-GB" baseline="0" dirty="0" smtClean="0"/>
              <a:t>, </a:t>
            </a:r>
            <a:r>
              <a:rPr lang="en-GB" baseline="0" dirty="0" err="1" smtClean="0"/>
              <a:t>koorts</a:t>
            </a:r>
            <a:r>
              <a:rPr lang="en-GB" baseline="0" dirty="0" smtClean="0"/>
              <a:t>, sepsis of </a:t>
            </a:r>
            <a:r>
              <a:rPr lang="en-GB" baseline="0" dirty="0" err="1" smtClean="0"/>
              <a:t>onverwachte</a:t>
            </a:r>
            <a:r>
              <a:rPr lang="en-GB" baseline="0" dirty="0" smtClean="0"/>
              <a:t> </a:t>
            </a:r>
            <a:r>
              <a:rPr lang="en-GB" baseline="0" dirty="0" err="1" smtClean="0"/>
              <a:t>reactie</a:t>
            </a:r>
            <a:r>
              <a:rPr lang="en-GB" baseline="0" dirty="0" smtClean="0"/>
              <a:t> op </a:t>
            </a:r>
            <a:r>
              <a:rPr lang="en-GB" baseline="0" dirty="0" err="1" smtClean="0"/>
              <a:t>contrastvloeistof</a:t>
            </a:r>
            <a:r>
              <a:rPr lang="en-GB" baseline="0" dirty="0" smtClean="0"/>
              <a:t>) en </a:t>
            </a:r>
            <a:r>
              <a:rPr lang="en-GB" baseline="0" dirty="0" err="1" smtClean="0"/>
              <a:t>moet</a:t>
            </a:r>
            <a:r>
              <a:rPr lang="en-GB" baseline="0" dirty="0" smtClean="0"/>
              <a:t> de </a:t>
            </a:r>
            <a:r>
              <a:rPr lang="en-GB" baseline="0" dirty="0" err="1" smtClean="0"/>
              <a:t>metformine</a:t>
            </a:r>
            <a:r>
              <a:rPr lang="en-GB" baseline="0" dirty="0" smtClean="0"/>
              <a:t> (</a:t>
            </a:r>
            <a:r>
              <a:rPr lang="en-GB" baseline="0" dirty="0" err="1" smtClean="0"/>
              <a:t>tijdelijk</a:t>
            </a:r>
            <a:r>
              <a:rPr lang="en-GB" baseline="0" dirty="0" smtClean="0"/>
              <a:t>) </a:t>
            </a:r>
            <a:r>
              <a:rPr lang="en-GB" baseline="0" dirty="0" err="1" smtClean="0"/>
              <a:t>gestaakt</a:t>
            </a:r>
            <a:r>
              <a:rPr lang="en-GB" baseline="0" dirty="0" smtClean="0"/>
              <a:t> </a:t>
            </a:r>
            <a:r>
              <a:rPr lang="en-GB" baseline="0" dirty="0" err="1" smtClean="0"/>
              <a:t>worden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17</a:t>
            </a:fld>
            <a:endParaRPr lang="en-GB" dirty="0"/>
          </a:p>
        </p:txBody>
      </p:sp>
    </p:spTree>
    <p:extLst>
      <p:ext uri="{BB962C8B-B14F-4D97-AF65-F5344CB8AC3E}">
        <p14:creationId xmlns:p14="http://schemas.microsoft.com/office/powerpoint/2010/main" val="2795645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a:t>
            </a:r>
            <a:r>
              <a:rPr lang="en-GB" dirty="0" err="1" smtClean="0"/>
              <a:t>derivaten</a:t>
            </a:r>
            <a:r>
              <a:rPr lang="en-GB" dirty="0" smtClean="0"/>
              <a:t> </a:t>
            </a:r>
            <a:r>
              <a:rPr lang="en-GB" dirty="0" err="1" smtClean="0"/>
              <a:t>binden</a:t>
            </a:r>
            <a:r>
              <a:rPr lang="en-GB" dirty="0" smtClean="0"/>
              <a:t> </a:t>
            </a:r>
            <a:r>
              <a:rPr lang="en-GB" dirty="0" err="1" smtClean="0"/>
              <a:t>zich</a:t>
            </a:r>
            <a:r>
              <a:rPr lang="en-GB" baseline="0" dirty="0" smtClean="0"/>
              <a:t> </a:t>
            </a:r>
            <a:r>
              <a:rPr lang="en-GB" baseline="0" dirty="0" err="1" smtClean="0"/>
              <a:t>aan</a:t>
            </a:r>
            <a:r>
              <a:rPr lang="en-GB" baseline="0" dirty="0" smtClean="0"/>
              <a:t> </a:t>
            </a:r>
            <a:r>
              <a:rPr lang="en-GB" baseline="0" dirty="0" err="1" smtClean="0"/>
              <a:t>receptoren</a:t>
            </a:r>
            <a:r>
              <a:rPr lang="en-GB" baseline="0" dirty="0" smtClean="0"/>
              <a:t> op de </a:t>
            </a:r>
            <a:r>
              <a:rPr lang="en-GB" baseline="0" dirty="0" err="1" smtClean="0"/>
              <a:t>membraan</a:t>
            </a:r>
            <a:r>
              <a:rPr lang="en-GB" baseline="0" dirty="0" smtClean="0"/>
              <a:t> van de </a:t>
            </a:r>
            <a:r>
              <a:rPr lang="en-GB" baseline="0" dirty="0" err="1" smtClean="0"/>
              <a:t>betacel</a:t>
            </a:r>
            <a:r>
              <a:rPr lang="en-GB" baseline="0" dirty="0" smtClean="0"/>
              <a:t> </a:t>
            </a:r>
            <a:r>
              <a:rPr lang="en-GB" baseline="0" dirty="0" err="1" smtClean="0"/>
              <a:t>waardoor</a:t>
            </a:r>
            <a:r>
              <a:rPr lang="en-GB" baseline="0" dirty="0" smtClean="0"/>
              <a:t> </a:t>
            </a:r>
            <a:r>
              <a:rPr lang="en-GB" baseline="0" dirty="0" err="1" smtClean="0"/>
              <a:t>een</a:t>
            </a:r>
            <a:r>
              <a:rPr lang="en-GB" baseline="0" dirty="0" smtClean="0"/>
              <a:t> </a:t>
            </a:r>
            <a:r>
              <a:rPr lang="en-GB" baseline="0" dirty="0" err="1" smtClean="0"/>
              <a:t>chemische</a:t>
            </a:r>
            <a:r>
              <a:rPr lang="en-GB" baseline="0" dirty="0" smtClean="0"/>
              <a:t> </a:t>
            </a:r>
            <a:r>
              <a:rPr lang="en-GB" baseline="0" dirty="0" err="1" smtClean="0"/>
              <a:t>reactie</a:t>
            </a:r>
            <a:r>
              <a:rPr lang="en-GB" baseline="0" dirty="0" smtClean="0"/>
              <a:t> op gang </a:t>
            </a:r>
            <a:r>
              <a:rPr lang="en-GB" baseline="0" dirty="0" err="1" smtClean="0"/>
              <a:t>gebracht</a:t>
            </a:r>
            <a:r>
              <a:rPr lang="en-GB" baseline="0" dirty="0" smtClean="0"/>
              <a:t> </a:t>
            </a:r>
            <a:r>
              <a:rPr lang="en-GB" baseline="0" dirty="0" err="1" smtClean="0"/>
              <a:t>wordt</a:t>
            </a:r>
            <a:r>
              <a:rPr lang="en-GB" baseline="0" dirty="0" smtClean="0"/>
              <a:t> die </a:t>
            </a:r>
            <a:r>
              <a:rPr lang="en-GB" baseline="0" dirty="0" err="1" smtClean="0"/>
              <a:t>leidt</a:t>
            </a:r>
            <a:r>
              <a:rPr lang="en-GB" baseline="0" dirty="0" smtClean="0"/>
              <a:t> tot de </a:t>
            </a:r>
            <a:r>
              <a:rPr lang="en-GB" baseline="0" dirty="0" err="1" smtClean="0"/>
              <a:t>afgifte</a:t>
            </a:r>
            <a:r>
              <a:rPr lang="en-GB" baseline="0" dirty="0" smtClean="0"/>
              <a:t> van </a:t>
            </a:r>
            <a:r>
              <a:rPr lang="en-GB" baseline="0" dirty="0" err="1" smtClean="0"/>
              <a:t>insuline</a:t>
            </a:r>
            <a:r>
              <a:rPr lang="en-GB" baseline="0" dirty="0" smtClean="0"/>
              <a:t> (glucose-</a:t>
            </a:r>
            <a:r>
              <a:rPr lang="en-GB" baseline="0" dirty="0" err="1" smtClean="0"/>
              <a:t>onafhankelijk</a:t>
            </a:r>
            <a:r>
              <a:rPr lang="en-GB" baseline="0" dirty="0" smtClean="0"/>
              <a:t>). </a:t>
            </a:r>
            <a:r>
              <a:rPr lang="en-GB" baseline="0" dirty="0" err="1" smtClean="0"/>
              <a:t>Grootste</a:t>
            </a:r>
            <a:r>
              <a:rPr lang="en-GB" baseline="0" dirty="0" smtClean="0"/>
              <a:t> </a:t>
            </a:r>
            <a:r>
              <a:rPr lang="en-GB" baseline="0" dirty="0" err="1" smtClean="0"/>
              <a:t>verschil</a:t>
            </a:r>
            <a:r>
              <a:rPr lang="en-GB" baseline="0" dirty="0" smtClean="0"/>
              <a:t> van diverse SU-</a:t>
            </a:r>
            <a:r>
              <a:rPr lang="en-GB" baseline="0" dirty="0" err="1" smtClean="0"/>
              <a:t>derivaten</a:t>
            </a:r>
            <a:r>
              <a:rPr lang="en-GB" baseline="0" dirty="0" smtClean="0"/>
              <a:t> zit hem in de </a:t>
            </a:r>
            <a:r>
              <a:rPr lang="en-GB" baseline="0" dirty="0" err="1" smtClean="0"/>
              <a:t>werkingsduur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18</a:t>
            </a:fld>
            <a:endParaRPr lang="en-GB" dirty="0"/>
          </a:p>
        </p:txBody>
      </p:sp>
    </p:spTree>
    <p:extLst>
      <p:ext uri="{BB962C8B-B14F-4D97-AF65-F5344CB8AC3E}">
        <p14:creationId xmlns:p14="http://schemas.microsoft.com/office/powerpoint/2010/main" val="284841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19</a:t>
            </a:fld>
            <a:endParaRPr lang="en-GB" dirty="0"/>
          </a:p>
        </p:txBody>
      </p:sp>
    </p:spTree>
    <p:extLst>
      <p:ext uri="{BB962C8B-B14F-4D97-AF65-F5344CB8AC3E}">
        <p14:creationId xmlns:p14="http://schemas.microsoft.com/office/powerpoint/2010/main" val="400440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20</a:t>
            </a:fld>
            <a:endParaRPr lang="en-GB" dirty="0"/>
          </a:p>
        </p:txBody>
      </p:sp>
    </p:spTree>
    <p:extLst>
      <p:ext uri="{BB962C8B-B14F-4D97-AF65-F5344CB8AC3E}">
        <p14:creationId xmlns:p14="http://schemas.microsoft.com/office/powerpoint/2010/main" val="218983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TZD op de </a:t>
            </a:r>
            <a:r>
              <a:rPr lang="en-GB" dirty="0" err="1" smtClean="0"/>
              <a:t>markt</a:t>
            </a:r>
            <a:r>
              <a:rPr lang="en-GB" dirty="0" smtClean="0"/>
              <a:t> in NL.</a:t>
            </a:r>
          </a:p>
          <a:p>
            <a:r>
              <a:rPr lang="en-GB" dirty="0" err="1" smtClean="0"/>
              <a:t>NSAID:</a:t>
            </a:r>
            <a:r>
              <a:rPr lang="en-GB" sz="1200" b="0" i="0" kern="1200" dirty="0" err="1" smtClean="0">
                <a:solidFill>
                  <a:schemeClr val="tx1"/>
                </a:solidFill>
                <a:effectLst/>
              </a:rPr>
              <a:t>non-steroidal</a:t>
            </a:r>
            <a:r>
              <a:rPr lang="en-GB" sz="1200" b="0" i="0" kern="1200" dirty="0" smtClean="0">
                <a:solidFill>
                  <a:schemeClr val="tx1"/>
                </a:solidFill>
                <a:effectLst/>
              </a:rPr>
              <a:t> anti-inflammatory drugs</a:t>
            </a:r>
            <a:endParaRPr lang="en-GB" b="0" i="0"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21</a:t>
            </a:fld>
            <a:endParaRPr lang="en-GB" dirty="0"/>
          </a:p>
        </p:txBody>
      </p:sp>
    </p:spTree>
    <p:extLst>
      <p:ext uri="{BB962C8B-B14F-4D97-AF65-F5344CB8AC3E}">
        <p14:creationId xmlns:p14="http://schemas.microsoft.com/office/powerpoint/2010/main" val="229223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31-08-2015: FDA </a:t>
            </a:r>
            <a:r>
              <a:rPr lang="en-GB" dirty="0" err="1" smtClean="0"/>
              <a:t>waarschuwing</a:t>
            </a:r>
            <a:r>
              <a:rPr lang="en-GB" dirty="0" smtClean="0"/>
              <a:t>: </a:t>
            </a:r>
            <a:r>
              <a:rPr lang="en-GB" dirty="0" err="1" smtClean="0"/>
              <a:t>Gewrichtspijn</a:t>
            </a:r>
            <a:r>
              <a:rPr lang="en-GB" baseline="0" dirty="0" smtClean="0"/>
              <a:t> bij </a:t>
            </a:r>
            <a:r>
              <a:rPr lang="en-GB" baseline="0" dirty="0" err="1" smtClean="0"/>
              <a:t>gebruik</a:t>
            </a:r>
            <a:r>
              <a:rPr lang="en-GB" baseline="0" dirty="0" smtClean="0"/>
              <a:t> van DPP-4 </a:t>
            </a:r>
            <a:r>
              <a:rPr lang="en-GB" baseline="0" dirty="0" err="1" smtClean="0"/>
              <a:t>remmers</a:t>
            </a:r>
            <a:r>
              <a:rPr lang="en-GB" baseline="0" dirty="0" smtClean="0"/>
              <a:t>: </a:t>
            </a:r>
            <a:r>
              <a:rPr lang="en-GB" sz="1200" b="0" i="0" kern="1200" dirty="0" smtClean="0">
                <a:solidFill>
                  <a:schemeClr val="tx1"/>
                </a:solidFill>
                <a:effectLst/>
              </a:rPr>
              <a:t>Dipeptidylpeptidase-4-remmers (DPP-4-remmers) </a:t>
            </a:r>
            <a:r>
              <a:rPr lang="en-GB" sz="1200" b="0" i="0" kern="1200" dirty="0" err="1" smtClean="0">
                <a:solidFill>
                  <a:schemeClr val="tx1"/>
                </a:solidFill>
                <a:effectLst/>
              </a:rPr>
              <a:t>alogliptine</a:t>
            </a:r>
            <a:r>
              <a:rPr lang="en-GB" sz="1200" b="0" i="0" kern="1200" dirty="0" smtClean="0">
                <a:solidFill>
                  <a:schemeClr val="tx1"/>
                </a:solidFill>
                <a:effectLst/>
              </a:rPr>
              <a:t> (</a:t>
            </a:r>
            <a:r>
              <a:rPr lang="en-GB" sz="1200" b="0" i="0" kern="1200" dirty="0" err="1" smtClean="0">
                <a:solidFill>
                  <a:schemeClr val="tx1"/>
                </a:solidFill>
                <a:effectLst/>
              </a:rPr>
              <a:t>Vipidia</a:t>
            </a:r>
            <a:r>
              <a:rPr lang="en-GB" sz="1200" b="0" i="0" kern="1200" dirty="0" smtClean="0">
                <a:solidFill>
                  <a:schemeClr val="tx1"/>
                </a:solidFill>
                <a:effectLst/>
              </a:rPr>
              <a:t>®), </a:t>
            </a:r>
            <a:r>
              <a:rPr lang="en-GB" sz="1200" b="0" i="0" kern="1200" dirty="0" err="1" smtClean="0">
                <a:solidFill>
                  <a:schemeClr val="tx1"/>
                </a:solidFill>
                <a:effectLst/>
              </a:rPr>
              <a:t>linagliptine</a:t>
            </a:r>
            <a:r>
              <a:rPr lang="en-GB" sz="1200" b="0" i="0" kern="1200" dirty="0" smtClean="0">
                <a:solidFill>
                  <a:schemeClr val="tx1"/>
                </a:solidFill>
                <a:effectLst/>
              </a:rPr>
              <a:t> (</a:t>
            </a:r>
            <a:r>
              <a:rPr lang="en-GB" sz="1200" b="0" i="0" kern="1200" dirty="0" err="1" smtClean="0">
                <a:solidFill>
                  <a:schemeClr val="tx1"/>
                </a:solidFill>
                <a:effectLst/>
              </a:rPr>
              <a:t>Trajenta</a:t>
            </a:r>
            <a:r>
              <a:rPr lang="en-GB" sz="1200" b="0" i="0" kern="1200" dirty="0" smtClean="0">
                <a:solidFill>
                  <a:schemeClr val="tx1"/>
                </a:solidFill>
                <a:effectLst/>
              </a:rPr>
              <a:t>®), </a:t>
            </a:r>
            <a:r>
              <a:rPr lang="en-GB" sz="1200" b="0" i="0" kern="1200" dirty="0" err="1" smtClean="0">
                <a:solidFill>
                  <a:schemeClr val="tx1"/>
                </a:solidFill>
                <a:effectLst/>
              </a:rPr>
              <a:t>saxagliptine</a:t>
            </a:r>
            <a:r>
              <a:rPr lang="en-GB" sz="1200" b="0" i="0" kern="1200" dirty="0" smtClean="0">
                <a:solidFill>
                  <a:schemeClr val="tx1"/>
                </a:solidFill>
                <a:effectLst/>
              </a:rPr>
              <a:t> (</a:t>
            </a:r>
            <a:r>
              <a:rPr lang="en-GB" sz="1200" b="0" i="0" kern="1200" dirty="0" err="1" smtClean="0">
                <a:solidFill>
                  <a:schemeClr val="tx1"/>
                </a:solidFill>
                <a:effectLst/>
              </a:rPr>
              <a:t>Onglyza</a:t>
            </a:r>
            <a:r>
              <a:rPr lang="en-GB" sz="1200" b="0" i="0" kern="1200" dirty="0" smtClean="0">
                <a:solidFill>
                  <a:schemeClr val="tx1"/>
                </a:solidFill>
                <a:effectLst/>
              </a:rPr>
              <a:t>®) en </a:t>
            </a:r>
            <a:r>
              <a:rPr lang="en-GB" sz="1200" b="0" i="0" kern="1200" dirty="0" err="1" smtClean="0">
                <a:solidFill>
                  <a:schemeClr val="tx1"/>
                </a:solidFill>
                <a:effectLst/>
              </a:rPr>
              <a:t>sitagliptine</a:t>
            </a:r>
            <a:r>
              <a:rPr lang="en-GB" sz="1200" b="0" i="0" kern="1200" dirty="0" smtClean="0">
                <a:solidFill>
                  <a:schemeClr val="tx1"/>
                </a:solidFill>
                <a:effectLst/>
              </a:rPr>
              <a:t> (</a:t>
            </a:r>
            <a:r>
              <a:rPr lang="en-GB" sz="1200" b="0" i="0" kern="1200" dirty="0" err="1" smtClean="0">
                <a:solidFill>
                  <a:schemeClr val="tx1"/>
                </a:solidFill>
                <a:effectLst/>
              </a:rPr>
              <a:t>Januvia</a:t>
            </a:r>
            <a:r>
              <a:rPr lang="en-GB" sz="1200" b="0" i="0" kern="1200" dirty="0" smtClean="0">
                <a:solidFill>
                  <a:schemeClr val="tx1"/>
                </a:solidFill>
                <a:effectLst/>
              </a:rPr>
              <a:t>®) </a:t>
            </a:r>
            <a:r>
              <a:rPr lang="en-GB" sz="1200" b="0" i="0" kern="1200" dirty="0" err="1" smtClean="0">
                <a:solidFill>
                  <a:schemeClr val="tx1"/>
                </a:solidFill>
                <a:effectLst/>
              </a:rPr>
              <a:t>kunnen</a:t>
            </a:r>
            <a:r>
              <a:rPr lang="en-GB" sz="1200" b="0" i="0" kern="1200" dirty="0" smtClean="0">
                <a:solidFill>
                  <a:schemeClr val="tx1"/>
                </a:solidFill>
                <a:effectLst/>
              </a:rPr>
              <a:t> </a:t>
            </a:r>
            <a:r>
              <a:rPr lang="en-GB" sz="1200" b="0" i="0" kern="1200" dirty="0" err="1" smtClean="0">
                <a:solidFill>
                  <a:schemeClr val="tx1"/>
                </a:solidFill>
                <a:effectLst/>
              </a:rPr>
              <a:t>leiden</a:t>
            </a:r>
            <a:r>
              <a:rPr lang="en-GB" sz="1200" b="0" i="0" kern="1200" dirty="0" smtClean="0">
                <a:solidFill>
                  <a:schemeClr val="tx1"/>
                </a:solidFill>
                <a:effectLst/>
              </a:rPr>
              <a:t> tot </a:t>
            </a:r>
            <a:r>
              <a:rPr lang="en-GB" sz="1200" b="0" i="0" kern="1200" dirty="0" err="1" smtClean="0">
                <a:solidFill>
                  <a:schemeClr val="tx1"/>
                </a:solidFill>
                <a:effectLst/>
              </a:rPr>
              <a:t>ernstige</a:t>
            </a:r>
            <a:r>
              <a:rPr lang="en-GB" sz="1200" b="0" i="0" kern="1200" dirty="0" smtClean="0">
                <a:solidFill>
                  <a:schemeClr val="tx1"/>
                </a:solidFill>
                <a:effectLst/>
              </a:rPr>
              <a:t> </a:t>
            </a:r>
            <a:r>
              <a:rPr lang="en-GB" sz="1200" b="0" i="0" kern="1200" dirty="0" err="1" smtClean="0">
                <a:solidFill>
                  <a:schemeClr val="tx1"/>
                </a:solidFill>
                <a:effectLst/>
              </a:rPr>
              <a:t>gewrichtspijn</a:t>
            </a:r>
            <a:r>
              <a:rPr lang="en-GB" sz="1200" b="0" i="0" kern="1200" dirty="0" smtClean="0">
                <a:solidFill>
                  <a:schemeClr val="tx1"/>
                </a:solidFill>
                <a:effectLst/>
              </a:rPr>
              <a:t>. </a:t>
            </a:r>
            <a:r>
              <a:rPr lang="en-GB" sz="1200" b="0" i="0" kern="1200" dirty="0" err="1" smtClean="0">
                <a:solidFill>
                  <a:schemeClr val="tx1"/>
                </a:solidFill>
                <a:effectLst/>
              </a:rPr>
              <a:t>Daarvoor</a:t>
            </a:r>
            <a:r>
              <a:rPr lang="en-GB" sz="1200" b="0" i="0" kern="1200" dirty="0" smtClean="0">
                <a:solidFill>
                  <a:schemeClr val="tx1"/>
                </a:solidFill>
                <a:effectLst/>
              </a:rPr>
              <a:t> </a:t>
            </a:r>
            <a:r>
              <a:rPr lang="en-GB" sz="1200" b="0" i="0" kern="1200" dirty="0" err="1" smtClean="0">
                <a:solidFill>
                  <a:schemeClr val="tx1"/>
                </a:solidFill>
                <a:effectLst/>
              </a:rPr>
              <a:t>waarschuwt</a:t>
            </a:r>
            <a:r>
              <a:rPr lang="en-GB" sz="1200" b="0" i="0" kern="1200" dirty="0" smtClean="0">
                <a:solidFill>
                  <a:schemeClr val="tx1"/>
                </a:solidFill>
                <a:effectLst/>
              </a:rPr>
              <a:t> de </a:t>
            </a:r>
            <a:r>
              <a:rPr lang="en-GB" sz="1200" b="0" i="0" kern="1200" dirty="0" err="1" smtClean="0">
                <a:solidFill>
                  <a:schemeClr val="tx1"/>
                </a:solidFill>
                <a:effectLst/>
              </a:rPr>
              <a:t>Amerikaanse</a:t>
            </a:r>
            <a:r>
              <a:rPr lang="en-GB" sz="1200" b="0" i="0" kern="1200" dirty="0" smtClean="0">
                <a:solidFill>
                  <a:schemeClr val="tx1"/>
                </a:solidFill>
                <a:effectLst/>
              </a:rPr>
              <a:t> </a:t>
            </a:r>
            <a:r>
              <a:rPr lang="en-GB" sz="1200" b="0" i="0" kern="1200" dirty="0" err="1" smtClean="0">
                <a:solidFill>
                  <a:schemeClr val="tx1"/>
                </a:solidFill>
                <a:effectLst/>
              </a:rPr>
              <a:t>registratie-autoriteit</a:t>
            </a:r>
            <a:r>
              <a:rPr lang="en-GB" sz="1200" b="0" i="0" kern="1200" dirty="0" smtClean="0">
                <a:solidFill>
                  <a:schemeClr val="tx1"/>
                </a:solidFill>
                <a:effectLst/>
              </a:rPr>
              <a:t>, de Food and Drug Administration (FDA). DPP-4-remmer </a:t>
            </a:r>
            <a:r>
              <a:rPr lang="en-GB" sz="1200" b="0" i="0" kern="1200" dirty="0" err="1" smtClean="0">
                <a:solidFill>
                  <a:schemeClr val="tx1"/>
                </a:solidFill>
                <a:effectLst/>
              </a:rPr>
              <a:t>vildagliptine</a:t>
            </a:r>
            <a:r>
              <a:rPr lang="en-GB" sz="1200" b="0" i="0" kern="1200" dirty="0" smtClean="0">
                <a:solidFill>
                  <a:schemeClr val="tx1"/>
                </a:solidFill>
                <a:effectLst/>
              </a:rPr>
              <a:t> (</a:t>
            </a:r>
            <a:r>
              <a:rPr lang="en-GB" sz="1200" b="0" i="0" kern="1200" dirty="0" err="1" smtClean="0">
                <a:solidFill>
                  <a:schemeClr val="tx1"/>
                </a:solidFill>
                <a:effectLst/>
              </a:rPr>
              <a:t>Galvus</a:t>
            </a:r>
            <a:r>
              <a:rPr lang="en-GB" sz="1200" b="0" i="0" kern="1200" dirty="0" smtClean="0">
                <a:solidFill>
                  <a:schemeClr val="tx1"/>
                </a:solidFill>
                <a:effectLst/>
              </a:rPr>
              <a:t>®) is </a:t>
            </a:r>
            <a:r>
              <a:rPr lang="en-GB" sz="1200" b="0" i="0" kern="1200" dirty="0" err="1" smtClean="0">
                <a:solidFill>
                  <a:schemeClr val="tx1"/>
                </a:solidFill>
                <a:effectLst/>
              </a:rPr>
              <a:t>niet</a:t>
            </a:r>
            <a:r>
              <a:rPr lang="en-GB" sz="1200" b="0" i="0" kern="1200" dirty="0" smtClean="0">
                <a:solidFill>
                  <a:schemeClr val="tx1"/>
                </a:solidFill>
                <a:effectLst/>
              </a:rPr>
              <a:t> </a:t>
            </a:r>
            <a:r>
              <a:rPr lang="en-GB" sz="1200" b="0" i="0" kern="1200" dirty="0" err="1" smtClean="0">
                <a:solidFill>
                  <a:schemeClr val="tx1"/>
                </a:solidFill>
                <a:effectLst/>
              </a:rPr>
              <a:t>geregistreerd</a:t>
            </a:r>
            <a:r>
              <a:rPr lang="en-GB" sz="1200" b="0" i="0" kern="1200" dirty="0" smtClean="0">
                <a:solidFill>
                  <a:schemeClr val="tx1"/>
                </a:solidFill>
                <a:effectLst/>
              </a:rPr>
              <a:t> in Amerika. - See more at: http://www.medicijnbalans.nl/medicijngroepen/dpp-4-remmers/nieuws/50671</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22</a:t>
            </a:fld>
            <a:endParaRPr lang="en-GB" dirty="0"/>
          </a:p>
        </p:txBody>
      </p:sp>
    </p:spTree>
    <p:extLst>
      <p:ext uri="{BB962C8B-B14F-4D97-AF65-F5344CB8AC3E}">
        <p14:creationId xmlns:p14="http://schemas.microsoft.com/office/powerpoint/2010/main" val="3865983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Melding CBG van </a:t>
            </a:r>
            <a:r>
              <a:rPr lang="en-GB" dirty="0" err="1" smtClean="0"/>
              <a:t>euglykemisch</a:t>
            </a:r>
            <a:r>
              <a:rPr lang="en-GB" dirty="0" smtClean="0"/>
              <a:t> </a:t>
            </a:r>
            <a:r>
              <a:rPr lang="en-GB" dirty="0" err="1" smtClean="0"/>
              <a:t>keto-acidose</a:t>
            </a:r>
            <a:r>
              <a:rPr lang="en-GB" dirty="0" smtClean="0"/>
              <a:t> (</a:t>
            </a:r>
            <a:r>
              <a:rPr lang="en-GB" dirty="0" err="1" smtClean="0"/>
              <a:t>juli</a:t>
            </a:r>
            <a:r>
              <a:rPr lang="en-GB" dirty="0" smtClean="0"/>
              <a:t> 2015)</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23</a:t>
            </a:fld>
            <a:endParaRPr lang="en-GB" dirty="0"/>
          </a:p>
        </p:txBody>
      </p:sp>
    </p:spTree>
    <p:extLst>
      <p:ext uri="{BB962C8B-B14F-4D97-AF65-F5344CB8AC3E}">
        <p14:creationId xmlns:p14="http://schemas.microsoft.com/office/powerpoint/2010/main" val="260216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0275" fontAlgn="base">
              <a:spcBef>
                <a:spcPct val="0"/>
              </a:spcBef>
              <a:spcAft>
                <a:spcPct val="0"/>
              </a:spcAft>
              <a:defRPr/>
            </a:pPr>
            <a:fld id="{2DAA4791-A7C1-4488-898F-0B89E5A0F555}" type="slidenum">
              <a:rPr lang="en-GB" smtClean="0">
                <a:ea typeface="MS PGothic" pitchFamily="34" charset="-128"/>
              </a:rPr>
              <a:pPr defTabSz="930275" fontAlgn="base">
                <a:spcBef>
                  <a:spcPct val="0"/>
                </a:spcBef>
                <a:spcAft>
                  <a:spcPct val="0"/>
                </a:spcAft>
                <a:defRPr/>
              </a:pPr>
              <a:t>24</a:t>
            </a:fld>
            <a:endParaRPr lang="en-GB" dirty="0" smtClean="0">
              <a:ea typeface="MS PGothic" pitchFamily="34"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buFontTx/>
              <a:buChar char="•"/>
            </a:pPr>
            <a:r>
              <a:rPr lang="en-GB" altLang="en-US" dirty="0" smtClean="0"/>
              <a:t>SGLT2 inhibition reduces glucose reabsorption, resulting in the excretion of excess glucose in the urine</a:t>
            </a:r>
            <a:endParaRPr lang="en-GB" altLang="en-US" baseline="30000" dirty="0" smtClean="0"/>
          </a:p>
          <a:p>
            <a:pPr marL="169863" indent="-169863" eaLnBrk="1" hangingPunct="1">
              <a:spcBef>
                <a:spcPct val="0"/>
              </a:spcBef>
            </a:pPr>
            <a:endParaRPr lang="en-GB" altLang="en-US" baseline="30000" dirty="0" smtClean="0"/>
          </a:p>
          <a:p>
            <a:pPr marL="169863" indent="-169863" eaLnBrk="1" hangingPunct="1">
              <a:spcBef>
                <a:spcPct val="0"/>
              </a:spcBef>
            </a:pPr>
            <a:r>
              <a:rPr lang="en-GB" altLang="en-US" b="1" dirty="0" smtClean="0"/>
              <a:t>Reference:</a:t>
            </a:r>
          </a:p>
          <a:p>
            <a:pPr marL="169863" indent="-169863" eaLnBrk="1" hangingPunct="1">
              <a:spcBef>
                <a:spcPct val="0"/>
              </a:spcBef>
            </a:pPr>
            <a:r>
              <a:rPr lang="en-GB" altLang="en-US" dirty="0" smtClean="0"/>
              <a:t>Han S. </a:t>
            </a:r>
            <a:r>
              <a:rPr lang="en-GB" altLang="en-US" i="1" dirty="0" smtClean="0"/>
              <a:t>Diabetes</a:t>
            </a:r>
            <a:r>
              <a:rPr lang="en-GB" altLang="en-US" dirty="0" smtClean="0"/>
              <a:t> 2008;57:1723–9.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25</a:t>
            </a:fld>
            <a:endParaRPr lang="en-GB" dirty="0"/>
          </a:p>
        </p:txBody>
      </p:sp>
    </p:spTree>
    <p:extLst>
      <p:ext uri="{BB962C8B-B14F-4D97-AF65-F5344CB8AC3E}">
        <p14:creationId xmlns:p14="http://schemas.microsoft.com/office/powerpoint/2010/main" val="204503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27</a:t>
            </a:fld>
            <a:endParaRPr lang="en-GB"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b="0" i="0" u="none" strike="noStrike" kern="1200" baseline="0" dirty="0" smtClean="0">
                <a:solidFill>
                  <a:schemeClr val="tx1"/>
                </a:solidFill>
                <a:latin typeface="+mn-lt"/>
                <a:ea typeface="+mn-ea"/>
                <a:cs typeface="+mn-cs"/>
              </a:rPr>
              <a:t>De streefwaarde van het HbA1cwordt individueel bepaald en loopt voor verschillende categorieën diabetespatiënten uiteen. De leeftijd van de patiënt, de intensiteit van de diabetesbehandeling en de diabetesduur zijn de belangrijkste factoren die van invloed zijn op de HbA1c-streefwaarde. Verder zijn de aanwezigheid van </a:t>
            </a:r>
            <a:r>
              <a:rPr lang="nl-NL" sz="1200" b="0" i="0" u="none" strike="noStrike" kern="1200" baseline="0" dirty="0" err="1" smtClean="0">
                <a:solidFill>
                  <a:schemeClr val="tx1"/>
                </a:solidFill>
                <a:latin typeface="+mn-lt"/>
                <a:ea typeface="+mn-ea"/>
                <a:cs typeface="+mn-cs"/>
              </a:rPr>
              <a:t>comorbiditeit</a:t>
            </a:r>
            <a:r>
              <a:rPr lang="nl-NL" sz="1200" b="0" i="0" u="none" strike="noStrike" kern="1200" baseline="0" dirty="0" smtClean="0">
                <a:solidFill>
                  <a:schemeClr val="tx1"/>
                </a:solidFill>
                <a:latin typeface="+mn-lt"/>
                <a:ea typeface="+mn-ea"/>
                <a:cs typeface="+mn-cs"/>
              </a:rPr>
              <a:t> en complicaties en de ernst daarvan van belang, alsook de wens van de patiënt met het oog op de haalbaarheid.</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Het algoritme (</a:t>
            </a:r>
            <a:r>
              <a:rPr lang="nl-NL" sz="1200" b="0" i="1" u="none" strike="noStrike" kern="1200" baseline="0" dirty="0" smtClean="0">
                <a:solidFill>
                  <a:schemeClr val="tx1"/>
                </a:solidFill>
                <a:latin typeface="+mn-lt"/>
                <a:ea typeface="+mn-ea"/>
                <a:cs typeface="+mn-cs"/>
              </a:rPr>
              <a:t>figuur 1</a:t>
            </a:r>
            <a:r>
              <a:rPr lang="nl-NL" sz="1200" b="0" i="0" u="none" strike="noStrike" kern="1200" baseline="0" dirty="0" smtClean="0">
                <a:solidFill>
                  <a:schemeClr val="tx1"/>
                </a:solidFill>
                <a:latin typeface="+mn-lt"/>
                <a:ea typeface="+mn-ea"/>
                <a:cs typeface="+mn-cs"/>
              </a:rPr>
              <a:t>) kan worden gebruikt als hulpmiddel om in samenspraak met de patiënt de HbA1c-streefwaarde vast te stellen én om te bepalen wanneer de therapie moet worden aangepast. Bij kwetsbare ouderen en mensen met een verkorte levensverwachting met Diabetes Mellitus Type2 is het belangrijkste doel van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regulering het voorkómen van symptomatische hypo- of </a:t>
            </a:r>
            <a:r>
              <a:rPr lang="nl-NL" sz="1200" b="0" i="0" u="none" strike="noStrike" kern="1200" baseline="0" dirty="0" err="1" smtClean="0">
                <a:solidFill>
                  <a:schemeClr val="tx1"/>
                </a:solidFill>
                <a:latin typeface="+mn-lt"/>
                <a:ea typeface="+mn-ea"/>
                <a:cs typeface="+mn-cs"/>
              </a:rPr>
              <a:t>hyperglykemieën</a:t>
            </a:r>
            <a:r>
              <a:rPr lang="nl-NL" sz="1200" b="0" i="0" u="none" strike="noStrike" kern="1200" baseline="0" dirty="0" smtClean="0">
                <a:solidFill>
                  <a:schemeClr val="tx1"/>
                </a:solidFill>
                <a:latin typeface="+mn-lt"/>
                <a:ea typeface="+mn-ea"/>
                <a:cs typeface="+mn-cs"/>
              </a:rPr>
              <a:t>. Er is geen bewijs dat intensieve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behandeling bij kwetsbare ouderen met Diabetes Mellitus Type 2 zinvol is. Bovendien verhoogt dit het risico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a:t>
            </a:r>
            <a:endParaRPr lang="en-GB" dirty="0" smtClean="0"/>
          </a:p>
          <a:p>
            <a:pPr eaLnBrk="1" hangingPunct="1">
              <a:spcBef>
                <a:spcPct val="0"/>
              </a:spcBef>
            </a:pPr>
            <a:endParaRPr lang="en-GB"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28</a:t>
            </a:fld>
            <a:endParaRPr lang="en-GB"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29</a:t>
            </a:fld>
            <a:endParaRPr lang="en-GB"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30</a:t>
            </a:fld>
            <a:endParaRPr lang="en-GB" dirty="0"/>
          </a:p>
        </p:txBody>
      </p:sp>
    </p:spTree>
    <p:extLst>
      <p:ext uri="{BB962C8B-B14F-4D97-AF65-F5344CB8AC3E}">
        <p14:creationId xmlns:p14="http://schemas.microsoft.com/office/powerpoint/2010/main" val="227399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DM2</a:t>
            </a:r>
            <a:r>
              <a:rPr lang="en-GB" baseline="0" dirty="0" smtClean="0"/>
              <a:t> </a:t>
            </a:r>
            <a:r>
              <a:rPr lang="en-GB" baseline="0" dirty="0" err="1" smtClean="0"/>
              <a:t>lastig</a:t>
            </a:r>
            <a:r>
              <a:rPr lang="en-GB" baseline="0" dirty="0" smtClean="0"/>
              <a:t> </a:t>
            </a:r>
            <a:r>
              <a:rPr lang="en-GB" baseline="0" dirty="0" err="1" smtClean="0"/>
              <a:t>te</a:t>
            </a:r>
            <a:r>
              <a:rPr lang="en-GB" baseline="0" dirty="0" smtClean="0"/>
              <a:t> behandelen, </a:t>
            </a:r>
            <a:r>
              <a:rPr lang="en-GB" baseline="0" dirty="0" err="1" smtClean="0"/>
              <a:t>verschillende</a:t>
            </a:r>
            <a:r>
              <a:rPr lang="en-GB" baseline="0" dirty="0" smtClean="0"/>
              <a:t> </a:t>
            </a:r>
            <a:r>
              <a:rPr lang="en-GB" baseline="0" dirty="0" err="1" smtClean="0"/>
              <a:t>drempels</a:t>
            </a:r>
            <a:r>
              <a:rPr lang="en-GB" baseline="0" dirty="0" smtClean="0"/>
              <a:t> bij </a:t>
            </a:r>
            <a:r>
              <a:rPr lang="en-GB" baseline="0" dirty="0" err="1" smtClean="0"/>
              <a:t>intensiveren</a:t>
            </a:r>
            <a:r>
              <a:rPr lang="en-GB" baseline="0" dirty="0" smtClean="0"/>
              <a:t> van </a:t>
            </a:r>
            <a:r>
              <a:rPr lang="en-GB" baseline="0" dirty="0" err="1" smtClean="0"/>
              <a:t>therapie</a:t>
            </a:r>
            <a:r>
              <a:rPr lang="en-GB" baseline="0" dirty="0" smtClean="0"/>
              <a:t>, </a:t>
            </a:r>
            <a:r>
              <a:rPr lang="en-GB" baseline="0" dirty="0" err="1" smtClean="0"/>
              <a:t>zowel</a:t>
            </a:r>
            <a:r>
              <a:rPr lang="en-GB" baseline="0" dirty="0" smtClean="0"/>
              <a:t> bij </a:t>
            </a:r>
            <a:r>
              <a:rPr lang="en-GB" baseline="0" dirty="0" err="1" smtClean="0"/>
              <a:t>behandelaar</a:t>
            </a:r>
            <a:r>
              <a:rPr lang="en-GB" baseline="0" dirty="0" smtClean="0"/>
              <a:t> </a:t>
            </a:r>
            <a:r>
              <a:rPr lang="en-GB" baseline="0" dirty="0" err="1" smtClean="0"/>
              <a:t>als</a:t>
            </a:r>
            <a:r>
              <a:rPr lang="en-GB" baseline="0" dirty="0" smtClean="0"/>
              <a:t> patiënt.</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31</a:t>
            </a:fld>
            <a:endParaRPr lang="en-GB" dirty="0"/>
          </a:p>
        </p:txBody>
      </p:sp>
    </p:spTree>
    <p:extLst>
      <p:ext uri="{BB962C8B-B14F-4D97-AF65-F5344CB8AC3E}">
        <p14:creationId xmlns:p14="http://schemas.microsoft.com/office/powerpoint/2010/main" val="97674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234857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smtClean="0">
                <a:solidFill>
                  <a:schemeClr val="tx1"/>
                </a:solidFill>
                <a:latin typeface="+mn-lt"/>
                <a:ea typeface="+mn-ea"/>
                <a:cs typeface="+mn-cs"/>
              </a:rPr>
              <a:t>Handel als volgt bij </a:t>
            </a:r>
            <a:r>
              <a:rPr lang="nl-NL" sz="1200" b="0" i="1" u="none" strike="noStrike" kern="1200" baseline="0" smtClean="0">
                <a:solidFill>
                  <a:schemeClr val="tx1"/>
                </a:solidFill>
                <a:latin typeface="+mn-lt"/>
                <a:ea typeface="+mn-ea"/>
                <a:cs typeface="+mn-cs"/>
              </a:rPr>
              <a:t>hypoglykemieën </a:t>
            </a:r>
            <a:r>
              <a:rPr lang="nl-NL" sz="1200" b="0" i="0" u="none" strike="noStrike" kern="1200" baseline="0" smtClean="0">
                <a:solidFill>
                  <a:schemeClr val="tx1"/>
                </a:solidFill>
                <a:latin typeface="+mn-lt"/>
                <a:ea typeface="+mn-ea"/>
                <a:cs typeface="+mn-cs"/>
              </a:rPr>
              <a:t>(bij voorkeur gedocumenteerd):</a:t>
            </a:r>
          </a:p>
          <a:p>
            <a:r>
              <a:rPr lang="nl-NL" sz="1200" b="0" i="0" u="none" strike="noStrike" kern="1200" baseline="0" smtClean="0">
                <a:solidFill>
                  <a:schemeClr val="tx1"/>
                </a:solidFill>
                <a:latin typeface="+mn-lt"/>
                <a:ea typeface="+mn-ea"/>
                <a:cs typeface="+mn-cs"/>
              </a:rPr>
              <a:t> probeer de oorzaak te achterhalen (gewijzigd inspannings- of eetpatroon; soms: te diep</a:t>
            </a:r>
          </a:p>
          <a:p>
            <a:r>
              <a:rPr lang="nl-NL" sz="1200" b="0" i="0" u="none" strike="noStrike" kern="1200" baseline="0" smtClean="0">
                <a:solidFill>
                  <a:schemeClr val="tx1"/>
                </a:solidFill>
                <a:latin typeface="+mn-lt"/>
                <a:ea typeface="+mn-ea"/>
                <a:cs typeface="+mn-cs"/>
              </a:rPr>
              <a:t>540 spuiten, lipodystrofie bij de injectieplaatsen, doseringsfouten, overmatig alcoholgebruik) en</a:t>
            </a:r>
          </a:p>
          <a:p>
            <a:r>
              <a:rPr lang="nl-NL" sz="1200" b="0" i="0" u="none" strike="noStrike" kern="1200" baseline="0" smtClean="0">
                <a:solidFill>
                  <a:schemeClr val="tx1"/>
                </a:solidFill>
                <a:latin typeface="+mn-lt"/>
                <a:ea typeface="+mn-ea"/>
                <a:cs typeface="+mn-cs"/>
              </a:rPr>
              <a:t>corrigeer deze om herhaling te voorkómen;</a:t>
            </a:r>
          </a:p>
          <a:p>
            <a:r>
              <a:rPr lang="nl-NL" sz="1200" b="0" i="0" u="none" strike="noStrike" kern="1200" baseline="0" smtClean="0">
                <a:solidFill>
                  <a:schemeClr val="tx1"/>
                </a:solidFill>
                <a:latin typeface="+mn-lt"/>
                <a:ea typeface="+mn-ea"/>
                <a:cs typeface="+mn-cs"/>
              </a:rPr>
              <a:t> verlaag bij gecombineerd gebruik van insuline met een sulfonylureumderivaat allereerst de</a:t>
            </a:r>
          </a:p>
          <a:p>
            <a:r>
              <a:rPr lang="nl-NL" sz="1200" b="0" i="0" u="none" strike="noStrike" kern="1200" baseline="0" smtClean="0">
                <a:solidFill>
                  <a:schemeClr val="tx1"/>
                </a:solidFill>
                <a:latin typeface="+mn-lt"/>
                <a:ea typeface="+mn-ea"/>
                <a:cs typeface="+mn-cs"/>
              </a:rPr>
              <a:t>dosering van dit sulfonylureumderivaat. Zo nodig wordt de insulinedosering aangepast. Bij</a:t>
            </a:r>
          </a:p>
          <a:p>
            <a:r>
              <a:rPr lang="nl-NL" sz="1200" b="0" i="0" u="none" strike="noStrike" kern="1200" baseline="0" smtClean="0">
                <a:solidFill>
                  <a:schemeClr val="tx1"/>
                </a:solidFill>
                <a:latin typeface="+mn-lt"/>
                <a:ea typeface="+mn-ea"/>
                <a:cs typeface="+mn-cs"/>
              </a:rPr>
              <a:t>nachtelijke hypoglykemieën geldt als vuistregel dat de bloedglucose voor de nacht niet lager</a:t>
            </a:r>
          </a:p>
          <a:p>
            <a:r>
              <a:rPr lang="nl-NL" sz="1200" b="0" i="0" u="none" strike="noStrike" kern="1200" baseline="0" smtClean="0">
                <a:solidFill>
                  <a:schemeClr val="tx1"/>
                </a:solidFill>
                <a:latin typeface="+mn-lt"/>
                <a:ea typeface="+mn-ea"/>
                <a:cs typeface="+mn-cs"/>
              </a:rPr>
              <a:t>545 mag zijn dan 8 mmol/l;</a:t>
            </a:r>
          </a:p>
          <a:p>
            <a:r>
              <a:rPr lang="nl-NL" sz="1200" b="0" i="0" u="none" strike="noStrike" kern="1200" baseline="0" smtClean="0">
                <a:solidFill>
                  <a:schemeClr val="tx1"/>
                </a:solidFill>
                <a:latin typeface="+mn-lt"/>
                <a:ea typeface="+mn-ea"/>
                <a:cs typeface="+mn-cs"/>
              </a:rPr>
              <a:t> overweeg bij onvoldoende effect van deze maatregelen bij personen die frequent ernstige</a:t>
            </a:r>
          </a:p>
          <a:p>
            <a:r>
              <a:rPr lang="nl-NL" sz="1200" b="0" i="0" u="none" strike="noStrike" kern="1200" baseline="0" smtClean="0">
                <a:solidFill>
                  <a:schemeClr val="tx1"/>
                </a:solidFill>
                <a:latin typeface="+mn-lt"/>
                <a:ea typeface="+mn-ea"/>
                <a:cs typeface="+mn-cs"/>
              </a:rPr>
              <a:t>nachtelijke hypoglykemieën hebben, een langwerkend insulineanaloog (insuline glargine,</a:t>
            </a:r>
          </a:p>
          <a:p>
            <a:r>
              <a:rPr lang="nl-NL" sz="1200" b="0" i="0" u="none" strike="noStrike" kern="1200" baseline="0" smtClean="0">
                <a:solidFill>
                  <a:schemeClr val="tx1"/>
                </a:solidFill>
                <a:latin typeface="+mn-lt"/>
                <a:ea typeface="+mn-ea"/>
                <a:cs typeface="+mn-cs"/>
              </a:rPr>
              <a:t>insuline detemir).78, 79</a:t>
            </a:r>
            <a:endParaRPr lang="nl-NL"/>
          </a:p>
        </p:txBody>
      </p:sp>
      <p:sp>
        <p:nvSpPr>
          <p:cNvPr id="4" name="Slide Number Placeholder 3"/>
          <p:cNvSpPr>
            <a:spLocks noGrp="1"/>
          </p:cNvSpPr>
          <p:nvPr>
            <p:ph type="sldNum" sz="quarter" idx="10"/>
          </p:nvPr>
        </p:nvSpPr>
        <p:spPr/>
        <p:txBody>
          <a:bodyPr/>
          <a:lstStyle/>
          <a:p>
            <a:fld id="{576E89B1-B476-4C59-A1AE-E6F2A1941AB8}" type="slidenum">
              <a:rPr lang="en-GB" smtClean="0"/>
              <a:pPr/>
              <a:t>32</a:t>
            </a:fld>
            <a:endParaRPr lang="en-GB"/>
          </a:p>
        </p:txBody>
      </p:sp>
    </p:spTree>
    <p:extLst>
      <p:ext uri="{BB962C8B-B14F-4D97-AF65-F5344CB8AC3E}">
        <p14:creationId xmlns:p14="http://schemas.microsoft.com/office/powerpoint/2010/main" val="2864599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33</a:t>
            </a:fld>
            <a:endParaRPr lang="en-GB" dirty="0"/>
          </a:p>
        </p:txBody>
      </p:sp>
    </p:spTree>
    <p:extLst>
      <p:ext uri="{BB962C8B-B14F-4D97-AF65-F5344CB8AC3E}">
        <p14:creationId xmlns:p14="http://schemas.microsoft.com/office/powerpoint/2010/main" val="2273996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nl-NL" dirty="0" smtClean="0"/>
          </a:p>
        </p:txBody>
      </p:sp>
      <p:sp>
        <p:nvSpPr>
          <p:cNvPr id="51204" name="Slide Number Placeholder 3"/>
          <p:cNvSpPr>
            <a:spLocks noGrp="1"/>
          </p:cNvSpPr>
          <p:nvPr>
            <p:ph type="sldNum" sz="quarter" idx="5"/>
          </p:nvPr>
        </p:nvSpPr>
        <p:spPr/>
        <p:txBody>
          <a:bodyPr/>
          <a:lstStyle>
            <a:lvl1pPr eaLnBrk="0" hangingPunct="0">
              <a:defRPr sz="1600" b="1">
                <a:solidFill>
                  <a:srgbClr val="001965"/>
                </a:solidFill>
                <a:latin typeface="Verdana" pitchFamily="34" charset="0"/>
              </a:defRPr>
            </a:lvl1pPr>
            <a:lvl2pPr marL="742877" indent="-285722" eaLnBrk="0" hangingPunct="0">
              <a:defRPr sz="1600" b="1">
                <a:solidFill>
                  <a:srgbClr val="001965"/>
                </a:solidFill>
                <a:latin typeface="Verdana" pitchFamily="34" charset="0"/>
              </a:defRPr>
            </a:lvl2pPr>
            <a:lvl3pPr marL="1142888" indent="-228578" eaLnBrk="0" hangingPunct="0">
              <a:defRPr sz="1600" b="1">
                <a:solidFill>
                  <a:srgbClr val="001965"/>
                </a:solidFill>
                <a:latin typeface="Verdana" pitchFamily="34" charset="0"/>
              </a:defRPr>
            </a:lvl3pPr>
            <a:lvl4pPr marL="1600043" indent="-228578" eaLnBrk="0" hangingPunct="0">
              <a:defRPr sz="1600" b="1">
                <a:solidFill>
                  <a:srgbClr val="001965"/>
                </a:solidFill>
                <a:latin typeface="Verdana" pitchFamily="34" charset="0"/>
              </a:defRPr>
            </a:lvl4pPr>
            <a:lvl5pPr marL="2057199" indent="-228578" eaLnBrk="0" hangingPunct="0">
              <a:defRPr sz="1600" b="1">
                <a:solidFill>
                  <a:srgbClr val="001965"/>
                </a:solidFill>
                <a:latin typeface="Verdana" pitchFamily="34" charset="0"/>
              </a:defRPr>
            </a:lvl5pPr>
            <a:lvl6pPr marL="2514354" indent="-228578" algn="ctr" eaLnBrk="0" fontAlgn="base" hangingPunct="0">
              <a:spcBef>
                <a:spcPct val="50000"/>
              </a:spcBef>
              <a:spcAft>
                <a:spcPct val="0"/>
              </a:spcAft>
              <a:defRPr sz="1600" b="1">
                <a:solidFill>
                  <a:srgbClr val="001965"/>
                </a:solidFill>
                <a:latin typeface="Verdana" pitchFamily="34" charset="0"/>
              </a:defRPr>
            </a:lvl6pPr>
            <a:lvl7pPr marL="2971509" indent="-228578" algn="ctr" eaLnBrk="0" fontAlgn="base" hangingPunct="0">
              <a:spcBef>
                <a:spcPct val="50000"/>
              </a:spcBef>
              <a:spcAft>
                <a:spcPct val="0"/>
              </a:spcAft>
              <a:defRPr sz="1600" b="1">
                <a:solidFill>
                  <a:srgbClr val="001965"/>
                </a:solidFill>
                <a:latin typeface="Verdana" pitchFamily="34" charset="0"/>
              </a:defRPr>
            </a:lvl7pPr>
            <a:lvl8pPr marL="3428664" indent="-228578" algn="ctr" eaLnBrk="0" fontAlgn="base" hangingPunct="0">
              <a:spcBef>
                <a:spcPct val="50000"/>
              </a:spcBef>
              <a:spcAft>
                <a:spcPct val="0"/>
              </a:spcAft>
              <a:defRPr sz="1600" b="1">
                <a:solidFill>
                  <a:srgbClr val="001965"/>
                </a:solidFill>
                <a:latin typeface="Verdana" pitchFamily="34" charset="0"/>
              </a:defRPr>
            </a:lvl8pPr>
            <a:lvl9pPr marL="3885819" indent="-228578" algn="ctr" eaLnBrk="0" fontAlgn="base" hangingPunct="0">
              <a:spcBef>
                <a:spcPct val="50000"/>
              </a:spcBef>
              <a:spcAft>
                <a:spcPct val="0"/>
              </a:spcAft>
              <a:defRPr sz="1600" b="1">
                <a:solidFill>
                  <a:srgbClr val="001965"/>
                </a:solidFill>
                <a:latin typeface="Verdana" pitchFamily="34" charset="0"/>
              </a:defRPr>
            </a:lvl9pPr>
          </a:lstStyle>
          <a:p>
            <a:pPr eaLnBrk="1" hangingPunct="1">
              <a:defRPr/>
            </a:pPr>
            <a:fld id="{EE3BD8B8-B5AC-4F92-9F20-7C69149A121D}" type="slidenum">
              <a:rPr lang="en-US" sz="900" b="0" smtClean="0">
                <a:solidFill>
                  <a:srgbClr val="0000FF"/>
                </a:solidFill>
              </a:rPr>
              <a:pPr eaLnBrk="1" hangingPunct="1">
                <a:defRPr/>
              </a:pPr>
              <a:t>34</a:t>
            </a:fld>
            <a:endParaRPr lang="en-US" sz="900" b="0" dirty="0">
              <a:solidFill>
                <a:srgbClr val="0000FF"/>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35</a:t>
            </a:fld>
            <a:endParaRPr lang="en-GB" dirty="0"/>
          </a:p>
        </p:txBody>
      </p:sp>
    </p:spTree>
    <p:extLst>
      <p:ext uri="{BB962C8B-B14F-4D97-AF65-F5344CB8AC3E}">
        <p14:creationId xmlns:p14="http://schemas.microsoft.com/office/powerpoint/2010/main" val="2273996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D21BAE-4E01-40D3-A618-4773C5E945D7}" type="slidenum">
              <a:rPr lang="en-GB">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372331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200" b="0" i="0" u="none" strike="noStrike" kern="1200" baseline="0" dirty="0" err="1" smtClean="0">
                <a:solidFill>
                  <a:schemeClr val="tx1"/>
                </a:solidFill>
              </a:rPr>
              <a:t>Indien</a:t>
            </a:r>
            <a:r>
              <a:rPr lang="en-GB" sz="1200" b="0" i="0" u="none" strike="noStrike" kern="1200" baseline="0" dirty="0" smtClean="0">
                <a:solidFill>
                  <a:schemeClr val="tx1"/>
                </a:solidFill>
              </a:rPr>
              <a:t> het met </a:t>
            </a:r>
            <a:r>
              <a:rPr lang="en-GB" sz="1200" b="0" i="0" u="none" strike="noStrike" kern="1200" baseline="0" dirty="0" err="1" smtClean="0">
                <a:solidFill>
                  <a:schemeClr val="tx1"/>
                </a:solidFill>
              </a:rPr>
              <a:t>voorlichting</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educatie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aanpassing</a:t>
            </a:r>
            <a:r>
              <a:rPr lang="en-GB" sz="1200" b="0" i="0" u="none" strike="noStrike" kern="1200" baseline="0" dirty="0" smtClean="0">
                <a:solidFill>
                  <a:schemeClr val="tx1"/>
                </a:solidFill>
              </a:rPr>
              <a:t> van de </a:t>
            </a:r>
            <a:r>
              <a:rPr lang="en-GB" sz="1200" b="0" i="0" u="none" strike="noStrike" kern="1200" baseline="0" dirty="0" err="1" smtClean="0">
                <a:solidFill>
                  <a:schemeClr val="tx1"/>
                </a:solidFill>
              </a:rPr>
              <a:t>voeding</a:t>
            </a:r>
            <a:r>
              <a:rPr lang="en-GB" sz="1200" b="0" i="0" u="none" strike="noStrike" kern="1200" baseline="0" dirty="0" smtClean="0">
                <a:solidFill>
                  <a:schemeClr val="tx1"/>
                </a:solidFill>
              </a:rPr>
              <a:t> en </a:t>
            </a:r>
            <a:r>
              <a:rPr lang="en-GB" sz="1200" b="0" i="0" u="none" strike="noStrike" kern="1200" baseline="0" dirty="0" err="1" smtClean="0">
                <a:solidFill>
                  <a:schemeClr val="tx1"/>
                </a:solidFill>
              </a:rPr>
              <a:t>stimulering</a:t>
            </a:r>
            <a:r>
              <a:rPr lang="en-GB" sz="1200" b="0" i="0" u="none" strike="noStrike" kern="1200" baseline="0" dirty="0" smtClean="0">
                <a:solidFill>
                  <a:schemeClr val="tx1"/>
                </a:solidFill>
              </a:rPr>
              <a:t> van </a:t>
            </a:r>
            <a:r>
              <a:rPr lang="en-GB" sz="1200" b="0" i="0" u="none" strike="noStrike" kern="1200" baseline="0" dirty="0" err="1" smtClean="0">
                <a:solidFill>
                  <a:schemeClr val="tx1"/>
                </a:solidFill>
              </a:rPr>
              <a:t>lichamelijke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activiteiten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niet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lukt</a:t>
            </a:r>
            <a:r>
              <a:rPr lang="en-GB" sz="1200" b="0" i="0" u="none" strike="noStrike" kern="1200" baseline="0" dirty="0" smtClean="0">
                <a:solidFill>
                  <a:schemeClr val="tx1"/>
                </a:solidFill>
              </a:rPr>
              <a:t> de </a:t>
            </a:r>
            <a:r>
              <a:rPr lang="en-GB" sz="1200" b="0" i="0" u="none" strike="noStrike" kern="1200" baseline="0" dirty="0" err="1" smtClean="0">
                <a:solidFill>
                  <a:schemeClr val="tx1"/>
                </a:solidFill>
              </a:rPr>
              <a:t>streefwaarden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voor</a:t>
            </a:r>
            <a:r>
              <a:rPr lang="en-GB" sz="1200" b="0" i="0" u="none" strike="noStrike" kern="1200" baseline="0" dirty="0" smtClean="0">
                <a:solidFill>
                  <a:schemeClr val="tx1"/>
                </a:solidFill>
              </a:rPr>
              <a:t> de </a:t>
            </a:r>
            <a:r>
              <a:rPr lang="en-GB" sz="1200" b="0" i="0" u="none" strike="noStrike" kern="1200" baseline="0" dirty="0" err="1" smtClean="0">
                <a:solidFill>
                  <a:schemeClr val="tx1"/>
                </a:solidFill>
              </a:rPr>
              <a:t>bloedglucosewaarde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bereiken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gestart</a:t>
            </a:r>
            <a:r>
              <a:rPr lang="en-GB" sz="1200" b="0" i="0" u="none" strike="noStrike" kern="1200" baseline="0" dirty="0" smtClean="0">
                <a:solidFill>
                  <a:schemeClr val="tx1"/>
                </a:solidFill>
              </a:rPr>
              <a:t> met </a:t>
            </a:r>
            <a:r>
              <a:rPr lang="en-GB" sz="1200" b="0" i="0" u="none" strike="noStrike" kern="1200" baseline="0" dirty="0" err="1" smtClean="0">
                <a:solidFill>
                  <a:schemeClr val="tx1"/>
                </a:solidFill>
              </a:rPr>
              <a:t>orale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medicatie</a:t>
            </a:r>
            <a:r>
              <a:rPr lang="en-GB" sz="1200" b="0" i="0" u="none" strike="noStrike" kern="1200" baseline="0" dirty="0" smtClean="0">
                <a:solidFill>
                  <a:schemeClr val="tx1"/>
                </a:solidFill>
              </a:rPr>
              <a:t> die </a:t>
            </a:r>
            <a:r>
              <a:rPr lang="en-GB" sz="1200" b="0" i="0" u="none" strike="noStrike" kern="1200" baseline="0" dirty="0" err="1" smtClean="0">
                <a:solidFill>
                  <a:schemeClr val="tx1"/>
                </a:solidFill>
              </a:rPr>
              <a:t>wordt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getitreerd</a:t>
            </a:r>
            <a:r>
              <a:rPr lang="en-GB" sz="1200" b="0" i="0" u="none" strike="noStrike" kern="1200" baseline="0" dirty="0" smtClean="0">
                <a:solidFill>
                  <a:schemeClr val="tx1"/>
                </a:solidFill>
              </a:rPr>
              <a:t> op basis van de </a:t>
            </a:r>
            <a:r>
              <a:rPr lang="en-GB" sz="1200" b="0" i="0" u="none" strike="noStrike" kern="1200" baseline="0" dirty="0" err="1" smtClean="0">
                <a:solidFill>
                  <a:schemeClr val="tx1"/>
                </a:solidFill>
              </a:rPr>
              <a:t>nuchtere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glucosewaarde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Metformine</a:t>
            </a:r>
            <a:r>
              <a:rPr lang="en-GB" sz="1200" b="0" i="0" u="none" strike="noStrike" kern="1200" baseline="0" dirty="0" smtClean="0">
                <a:solidFill>
                  <a:schemeClr val="tx1"/>
                </a:solidFill>
              </a:rPr>
              <a:t> is het </a:t>
            </a:r>
            <a:r>
              <a:rPr lang="en-GB" sz="1200" b="0" i="0" u="none" strike="noStrike" kern="1200" baseline="0" dirty="0" err="1" smtClean="0">
                <a:solidFill>
                  <a:schemeClr val="tx1"/>
                </a:solidFill>
              </a:rPr>
              <a:t>middel</a:t>
            </a:r>
            <a:r>
              <a:rPr lang="en-GB" sz="1200" b="0" i="0" u="none" strike="noStrike" kern="1200" baseline="0" dirty="0" smtClean="0">
                <a:solidFill>
                  <a:schemeClr val="tx1"/>
                </a:solidFill>
              </a:rPr>
              <a:t> van </a:t>
            </a:r>
            <a:r>
              <a:rPr lang="en-GB" sz="1200" b="0" i="0" u="none" strike="noStrike" kern="1200" baseline="0" dirty="0" err="1" smtClean="0">
                <a:solidFill>
                  <a:schemeClr val="tx1"/>
                </a:solidFill>
              </a:rPr>
              <a:t>eerste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keus</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gevolgd</a:t>
            </a:r>
            <a:r>
              <a:rPr lang="en-GB" sz="1200" b="0" i="0" u="none" strike="noStrike" kern="1200" baseline="0" dirty="0" smtClean="0">
                <a:solidFill>
                  <a:schemeClr val="tx1"/>
                </a:solidFill>
              </a:rPr>
              <a:t> door </a:t>
            </a:r>
            <a:r>
              <a:rPr lang="en-GB" sz="1200" b="0" i="0" u="none" strike="noStrike" kern="1200" baseline="0" dirty="0" err="1" smtClean="0">
                <a:solidFill>
                  <a:schemeClr val="tx1"/>
                </a:solidFill>
              </a:rPr>
              <a:t>gliclazide</a:t>
            </a:r>
            <a:r>
              <a:rPr lang="en-GB" sz="1200" b="0" i="0" u="none" strike="noStrike" kern="1200" baseline="0" dirty="0" smtClean="0">
                <a:solidFill>
                  <a:schemeClr val="tx1"/>
                </a:solidFill>
              </a:rPr>
              <a:t>. De </a:t>
            </a:r>
            <a:r>
              <a:rPr lang="en-GB" sz="1200" b="0" i="0" u="none" strike="noStrike" kern="1200" baseline="0" dirty="0" err="1" smtClean="0">
                <a:solidFill>
                  <a:schemeClr val="tx1"/>
                </a:solidFill>
              </a:rPr>
              <a:t>derde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stap</a:t>
            </a:r>
            <a:r>
              <a:rPr lang="en-GB" sz="1200" b="0" i="0" u="none" strike="noStrike" kern="1200" baseline="0" dirty="0" smtClean="0">
                <a:solidFill>
                  <a:schemeClr val="tx1"/>
                </a:solidFill>
              </a:rPr>
              <a:t> is </a:t>
            </a:r>
            <a:r>
              <a:rPr lang="en-GB" sz="1200" b="0" i="0" u="none" strike="noStrike" kern="1200" baseline="0" dirty="0" err="1" smtClean="0">
                <a:solidFill>
                  <a:schemeClr val="tx1"/>
                </a:solidFill>
              </a:rPr>
              <a:t>insulinetherapie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zie</a:t>
            </a:r>
            <a:r>
              <a:rPr lang="en-GB" sz="1200" b="0" i="0" u="none" strike="noStrike" kern="1200" baseline="0" dirty="0" smtClean="0">
                <a:solidFill>
                  <a:schemeClr val="tx1"/>
                </a:solidFill>
              </a:rPr>
              <a:t> </a:t>
            </a:r>
            <a:r>
              <a:rPr lang="en-GB" sz="1200" b="0" i="1" u="none" strike="noStrike" kern="1200" baseline="0" dirty="0" err="1" smtClean="0">
                <a:solidFill>
                  <a:schemeClr val="tx1"/>
                </a:solidFill>
              </a:rPr>
              <a:t>Stappenplan</a:t>
            </a:r>
            <a:r>
              <a:rPr lang="en-GB" sz="1200" b="0" i="1" u="none" strike="noStrike" kern="1200" baseline="0" dirty="0" smtClean="0">
                <a:solidFill>
                  <a:schemeClr val="tx1"/>
                </a:solidFill>
              </a:rPr>
              <a:t> </a:t>
            </a:r>
            <a:r>
              <a:rPr lang="en-GB" sz="1200" b="0" i="1" u="none" strike="noStrike" kern="1200" baseline="0" dirty="0" err="1" smtClean="0">
                <a:solidFill>
                  <a:schemeClr val="tx1"/>
                </a:solidFill>
              </a:rPr>
              <a:t>bloedglucoseverlagende</a:t>
            </a:r>
            <a:r>
              <a:rPr lang="en-GB" sz="1200" b="0" i="1" u="none" strike="noStrike" kern="1200" baseline="0" dirty="0" smtClean="0">
                <a:solidFill>
                  <a:schemeClr val="tx1"/>
                </a:solidFill>
              </a:rPr>
              <a:t> </a:t>
            </a:r>
            <a:r>
              <a:rPr lang="en-GB" sz="1200" b="0" i="1" u="none" strike="noStrike" kern="1200" baseline="0" dirty="0" err="1" smtClean="0">
                <a:solidFill>
                  <a:schemeClr val="tx1"/>
                </a:solidFill>
              </a:rPr>
              <a:t>middelen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Indien</a:t>
            </a:r>
            <a:r>
              <a:rPr lang="en-GB" sz="1200" b="0" i="0" u="none" strike="noStrike" kern="1200" baseline="0" dirty="0" smtClean="0">
                <a:solidFill>
                  <a:schemeClr val="tx1"/>
                </a:solidFill>
              </a:rPr>
              <a:t> het </a:t>
            </a:r>
            <a:r>
              <a:rPr lang="en-GB" sz="1200" b="0" i="0" u="none" strike="noStrike" kern="1200" baseline="0" dirty="0" err="1" smtClean="0">
                <a:solidFill>
                  <a:schemeClr val="tx1"/>
                </a:solidFill>
              </a:rPr>
              <a:t>vanwege</a:t>
            </a:r>
            <a:r>
              <a:rPr lang="en-GB" sz="1200" b="0" i="0" u="none" strike="noStrike" kern="1200" baseline="0" dirty="0" smtClean="0">
                <a:solidFill>
                  <a:schemeClr val="tx1"/>
                </a:solidFill>
              </a:rPr>
              <a:t> contra-</a:t>
            </a:r>
            <a:r>
              <a:rPr lang="en-GB" sz="1200" b="0" i="0" u="none" strike="noStrike" kern="1200" baseline="0" dirty="0" err="1" smtClean="0">
                <a:solidFill>
                  <a:schemeClr val="tx1"/>
                </a:solidFill>
              </a:rPr>
              <a:t>indicaties</a:t>
            </a:r>
            <a:r>
              <a:rPr lang="en-GB" sz="1200" b="0" i="0" u="none" strike="noStrike" kern="1200" baseline="0" dirty="0" smtClean="0">
                <a:solidFill>
                  <a:schemeClr val="tx1"/>
                </a:solidFill>
              </a:rPr>
              <a:t> of </a:t>
            </a:r>
            <a:r>
              <a:rPr lang="en-GB" sz="1200" b="0" i="0" u="none" strike="noStrike" kern="1200" baseline="0" dirty="0" err="1" smtClean="0">
                <a:solidFill>
                  <a:schemeClr val="tx1"/>
                </a:solidFill>
              </a:rPr>
              <a:t>bijwerkingen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niet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mogelijk</a:t>
            </a:r>
            <a:r>
              <a:rPr lang="en-GB" sz="1200" b="0" i="0" u="none" strike="noStrike" kern="1200" baseline="0" dirty="0" smtClean="0">
                <a:solidFill>
                  <a:schemeClr val="tx1"/>
                </a:solidFill>
              </a:rPr>
              <a:t> is </a:t>
            </a:r>
            <a:r>
              <a:rPr lang="en-GB" sz="1200" b="0" i="0" u="none" strike="noStrike" kern="1200" baseline="0" dirty="0" err="1" smtClean="0">
                <a:solidFill>
                  <a:schemeClr val="tx1"/>
                </a:solidFill>
              </a:rPr>
              <a:t>dit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stappenplan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volgen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kan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uitgeweken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naar</a:t>
            </a:r>
            <a:r>
              <a:rPr lang="en-GB" sz="1200" b="0" i="0" u="none" strike="noStrike" kern="1200" baseline="0" dirty="0" smtClean="0">
                <a:solidFill>
                  <a:schemeClr val="tx1"/>
                </a:solidFill>
              </a:rPr>
              <a:t> de </a:t>
            </a:r>
            <a:r>
              <a:rPr lang="en-GB" sz="1200" b="0" i="0" u="none" strike="noStrike" kern="1200" baseline="0" dirty="0" err="1" smtClean="0">
                <a:solidFill>
                  <a:schemeClr val="tx1"/>
                </a:solidFill>
              </a:rPr>
              <a:t>andere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middelen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uit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dit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stappenplan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Als</a:t>
            </a:r>
            <a:r>
              <a:rPr lang="en-GB" sz="1200" b="0" i="0" u="none" strike="noStrike" kern="1200" baseline="0" dirty="0" smtClean="0">
                <a:solidFill>
                  <a:schemeClr val="tx1"/>
                </a:solidFill>
              </a:rPr>
              <a:t> bij de </a:t>
            </a:r>
            <a:r>
              <a:rPr lang="en-GB" sz="1200" b="0" i="0" u="none" strike="noStrike" kern="1200" baseline="0" dirty="0" err="1" smtClean="0">
                <a:solidFill>
                  <a:schemeClr val="tx1"/>
                </a:solidFill>
              </a:rPr>
              <a:t>diagnosestelling</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hoge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glucosewaarden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én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hyperglykemische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klachten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bestaan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dient</a:t>
            </a:r>
            <a:r>
              <a:rPr lang="en-GB" sz="1200" b="0" i="0" u="none" strike="noStrike" kern="1200" baseline="0" dirty="0" smtClean="0">
                <a:solidFill>
                  <a:schemeClr val="tx1"/>
                </a:solidFill>
              </a:rPr>
              <a:t> de patiënt </a:t>
            </a:r>
            <a:r>
              <a:rPr lang="en-GB" sz="1200" b="0" i="0" u="none" strike="noStrike" kern="1200" baseline="0" dirty="0" err="1" smtClean="0">
                <a:solidFill>
                  <a:schemeClr val="tx1"/>
                </a:solidFill>
              </a:rPr>
              <a:t>tweemaal</a:t>
            </a:r>
            <a:r>
              <a:rPr lang="en-GB" sz="1200" b="0" i="0" u="none" strike="noStrike" kern="1200" baseline="0" dirty="0" smtClean="0">
                <a:solidFill>
                  <a:schemeClr val="tx1"/>
                </a:solidFill>
              </a:rPr>
              <a:t> per week </a:t>
            </a:r>
            <a:r>
              <a:rPr lang="en-GB" sz="1200" b="0" i="0" u="none" strike="noStrike" kern="1200" baseline="0" dirty="0" err="1" smtClean="0">
                <a:solidFill>
                  <a:schemeClr val="tx1"/>
                </a:solidFill>
              </a:rPr>
              <a:t>gezien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en </a:t>
            </a:r>
            <a:r>
              <a:rPr lang="en-GB" sz="1200" b="0" i="0" u="none" strike="noStrike" kern="1200" baseline="0" dirty="0" err="1" smtClean="0">
                <a:solidFill>
                  <a:schemeClr val="tx1"/>
                </a:solidFill>
              </a:rPr>
              <a:t>zorgvuldig</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gemonitord</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dehydratie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polyurie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respons</a:t>
            </a:r>
            <a:r>
              <a:rPr lang="en-GB" sz="1200" b="0" i="0" u="none" strike="noStrike" kern="1200" baseline="0" dirty="0" smtClean="0">
                <a:solidFill>
                  <a:schemeClr val="tx1"/>
                </a:solidFill>
              </a:rPr>
              <a:t> op </a:t>
            </a:r>
            <a:r>
              <a:rPr lang="en-GB" sz="1200" b="0" i="0" u="none" strike="noStrike" kern="1200" baseline="0" dirty="0" err="1" smtClean="0">
                <a:solidFill>
                  <a:schemeClr val="tx1"/>
                </a:solidFill>
              </a:rPr>
              <a:t>ingestelde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behandeling</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Afhankelijk</a:t>
            </a:r>
            <a:r>
              <a:rPr lang="en-GB" sz="1200" b="0" i="0" u="none" strike="noStrike" kern="1200" baseline="0" dirty="0" smtClean="0">
                <a:solidFill>
                  <a:schemeClr val="tx1"/>
                </a:solidFill>
              </a:rPr>
              <a:t> van de </a:t>
            </a:r>
            <a:r>
              <a:rPr lang="en-GB" sz="1200" b="0" i="0" u="none" strike="noStrike" kern="1200" baseline="0" dirty="0" err="1" smtClean="0">
                <a:solidFill>
                  <a:schemeClr val="tx1"/>
                </a:solidFill>
              </a:rPr>
              <a:t>bereikte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behandeleffecten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moet</a:t>
            </a:r>
            <a:r>
              <a:rPr lang="en-GB" sz="1200" b="0" i="0" u="none" strike="noStrike" kern="1200" baseline="0" dirty="0" smtClean="0">
                <a:solidFill>
                  <a:schemeClr val="tx1"/>
                </a:solidFill>
              </a:rPr>
              <a:t> de </a:t>
            </a:r>
            <a:r>
              <a:rPr lang="en-GB" sz="1200" b="0" i="0" u="none" strike="noStrike" kern="1200" baseline="0" dirty="0" err="1" smtClean="0">
                <a:solidFill>
                  <a:schemeClr val="tx1"/>
                </a:solidFill>
              </a:rPr>
              <a:t>medicatie</a:t>
            </a:r>
            <a:r>
              <a:rPr lang="en-GB" sz="1200" b="0" i="0" u="none" strike="noStrike" kern="1200" baseline="0" dirty="0" smtClean="0">
                <a:solidFill>
                  <a:schemeClr val="tx1"/>
                </a:solidFill>
              </a:rPr>
              <a:t> frequent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opgehoogd</a:t>
            </a:r>
            <a:r>
              <a:rPr lang="en-GB" sz="1200" b="0" i="0" u="none" strike="noStrike" kern="1200" baseline="0" dirty="0" smtClean="0">
                <a:solidFill>
                  <a:schemeClr val="tx1"/>
                </a:solidFill>
              </a:rPr>
              <a:t> en </a:t>
            </a:r>
            <a:r>
              <a:rPr lang="en-GB" sz="1200" b="0" i="0" u="none" strike="noStrike" kern="1200" baseline="0" dirty="0" err="1" smtClean="0">
                <a:solidFill>
                  <a:schemeClr val="tx1"/>
                </a:solidFill>
              </a:rPr>
              <a:t>mogelijk</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moet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insulinebehandeling</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snel</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gestart</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Andere</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Typen</a:t>
            </a:r>
            <a:r>
              <a:rPr lang="en-GB" sz="1200" b="0" i="0" u="none" strike="noStrike" kern="1200" baseline="0" dirty="0" smtClean="0">
                <a:solidFill>
                  <a:schemeClr val="tx1"/>
                </a:solidFill>
              </a:rPr>
              <a:t> diabetes (Type-1-diabetes, LADA) </a:t>
            </a:r>
            <a:r>
              <a:rPr lang="en-GB" sz="1200" b="0" i="0" u="none" strike="noStrike" kern="1200" baseline="0" dirty="0" err="1" smtClean="0">
                <a:solidFill>
                  <a:schemeClr val="tx1"/>
                </a:solidFill>
              </a:rPr>
              <a:t>moeten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worden</a:t>
            </a:r>
            <a:r>
              <a:rPr lang="en-GB" sz="1200" b="0" i="0" u="none" strike="noStrike" kern="1200" baseline="0" dirty="0" smtClean="0">
                <a:solidFill>
                  <a:schemeClr val="tx1"/>
                </a:solidFill>
              </a:rPr>
              <a:t> </a:t>
            </a:r>
            <a:r>
              <a:rPr lang="en-GB" sz="1200" b="0" i="0" u="none" strike="noStrike" kern="1200" baseline="0" dirty="0" err="1" smtClean="0">
                <a:solidFill>
                  <a:schemeClr val="tx1"/>
                </a:solidFill>
              </a:rPr>
              <a:t>overwogen</a:t>
            </a:r>
            <a:r>
              <a:rPr lang="en-GB" sz="1200" b="0" i="0" u="none" strike="noStrike" kern="1200" baseline="0" dirty="0" smtClean="0">
                <a:solidFill>
                  <a:schemeClr val="tx1"/>
                </a:solidFill>
              </a:rPr>
              <a:t>.</a:t>
            </a:r>
            <a:endParaRPr lang="en-GB" dirty="0" smtClean="0"/>
          </a:p>
          <a:p>
            <a:pPr eaLnBrk="1" hangingPunct="1">
              <a:spcBef>
                <a:spcPct val="0"/>
              </a:spcBef>
            </a:pPr>
            <a:endParaRPr lang="en-GB"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38</a:t>
            </a:fld>
            <a:endParaRPr lang="en-GB" dirty="0"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p:spPr>
        <p:txBody>
          <a:bodyPr/>
          <a:lstStyle/>
          <a:p>
            <a:pPr eaLnBrk="1" hangingPunct="1">
              <a:lnSpc>
                <a:spcPct val="90000"/>
              </a:lnSpc>
              <a:spcBef>
                <a:spcPct val="10000"/>
              </a:spcBef>
              <a:spcAft>
                <a:spcPct val="30000"/>
              </a:spcAft>
            </a:pPr>
            <a:r>
              <a:rPr lang="en-GB" dirty="0" err="1" smtClean="0">
                <a:solidFill>
                  <a:srgbClr val="FF0000"/>
                </a:solidFill>
                <a:latin typeface="TrueFrutiger" pitchFamily="2" charset="0"/>
              </a:rPr>
              <a:t>Incretine</a:t>
            </a:r>
            <a:r>
              <a:rPr lang="en-GB" dirty="0" smtClean="0">
                <a:solidFill>
                  <a:srgbClr val="FF0000"/>
                </a:solidFill>
                <a:latin typeface="TrueFrutiger" pitchFamily="2" charset="0"/>
              </a:rPr>
              <a:t>-effect: </a:t>
            </a:r>
            <a:r>
              <a:rPr lang="en-GB" dirty="0" err="1" smtClean="0">
                <a:solidFill>
                  <a:srgbClr val="FF0000"/>
                </a:solidFill>
                <a:latin typeface="TrueFrutiger" pitchFamily="2" charset="0"/>
              </a:rPr>
              <a:t>Orale</a:t>
            </a:r>
            <a:r>
              <a:rPr lang="en-GB" dirty="0" smtClean="0">
                <a:solidFill>
                  <a:srgbClr val="FF0000"/>
                </a:solidFill>
                <a:latin typeface="TrueFrutiger" pitchFamily="2" charset="0"/>
              </a:rPr>
              <a:t> glucose </a:t>
            </a:r>
            <a:r>
              <a:rPr lang="en-GB" dirty="0" err="1" smtClean="0">
                <a:solidFill>
                  <a:srgbClr val="FF0000"/>
                </a:solidFill>
                <a:latin typeface="TrueFrutiger" pitchFamily="2" charset="0"/>
              </a:rPr>
              <a:t>toediening</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leidt</a:t>
            </a:r>
            <a:r>
              <a:rPr lang="en-GB" dirty="0" smtClean="0">
                <a:solidFill>
                  <a:srgbClr val="FF0000"/>
                </a:solidFill>
                <a:latin typeface="TrueFrutiger" pitchFamily="2" charset="0"/>
              </a:rPr>
              <a:t> tot </a:t>
            </a:r>
            <a:r>
              <a:rPr lang="en-GB" dirty="0" err="1" smtClean="0">
                <a:solidFill>
                  <a:srgbClr val="FF0000"/>
                </a:solidFill>
                <a:latin typeface="TrueFrutiger" pitchFamily="2" charset="0"/>
              </a:rPr>
              <a:t>hogere</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insulinesecretie</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dan</a:t>
            </a:r>
            <a:r>
              <a:rPr lang="en-GB" dirty="0" smtClean="0">
                <a:solidFill>
                  <a:srgbClr val="FF0000"/>
                </a:solidFill>
                <a:latin typeface="TrueFrutiger" pitchFamily="2" charset="0"/>
              </a:rPr>
              <a:t> IV </a:t>
            </a:r>
            <a:r>
              <a:rPr lang="en-GB" dirty="0" err="1" smtClean="0">
                <a:solidFill>
                  <a:srgbClr val="FF0000"/>
                </a:solidFill>
                <a:latin typeface="TrueFrutiger" pitchFamily="2" charset="0"/>
              </a:rPr>
              <a:t>toediening</a:t>
            </a:r>
            <a:r>
              <a:rPr lang="en-GB" dirty="0" smtClean="0">
                <a:solidFill>
                  <a:srgbClr val="FF0000"/>
                </a:solidFill>
                <a:latin typeface="TrueFrutiger" pitchFamily="2" charset="0"/>
              </a:rPr>
              <a:t>.</a:t>
            </a:r>
          </a:p>
          <a:p>
            <a:pPr eaLnBrk="1" hangingPunct="1">
              <a:lnSpc>
                <a:spcPct val="90000"/>
              </a:lnSpc>
              <a:spcBef>
                <a:spcPct val="10000"/>
              </a:spcBef>
              <a:spcAft>
                <a:spcPct val="30000"/>
              </a:spcAft>
            </a:pPr>
            <a:r>
              <a:rPr lang="en-GB" dirty="0" err="1" smtClean="0">
                <a:solidFill>
                  <a:srgbClr val="FF0000"/>
                </a:solidFill>
                <a:latin typeface="TrueFrutiger" pitchFamily="2" charset="0"/>
              </a:rPr>
              <a:t>Patienten</a:t>
            </a:r>
            <a:r>
              <a:rPr lang="en-GB" dirty="0" smtClean="0">
                <a:solidFill>
                  <a:srgbClr val="FF0000"/>
                </a:solidFill>
                <a:latin typeface="TrueFrutiger" pitchFamily="2" charset="0"/>
              </a:rPr>
              <a:t> met dm2 </a:t>
            </a:r>
            <a:r>
              <a:rPr lang="en-GB" dirty="0" err="1" smtClean="0">
                <a:solidFill>
                  <a:srgbClr val="FF0000"/>
                </a:solidFill>
                <a:latin typeface="TrueFrutiger" pitchFamily="2" charset="0"/>
              </a:rPr>
              <a:t>hebben</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én</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verminderd</a:t>
            </a:r>
            <a:r>
              <a:rPr lang="en-GB" dirty="0" smtClean="0">
                <a:solidFill>
                  <a:srgbClr val="FF0000"/>
                </a:solidFill>
                <a:latin typeface="TrueFrutiger" pitchFamily="2" charset="0"/>
              </a:rPr>
              <a:t> </a:t>
            </a:r>
            <a:r>
              <a:rPr lang="en-GB" dirty="0" err="1" smtClean="0">
                <a:solidFill>
                  <a:srgbClr val="FF0000"/>
                </a:solidFill>
                <a:latin typeface="TrueFrutiger" pitchFamily="2" charset="0"/>
              </a:rPr>
              <a:t>incretine</a:t>
            </a:r>
            <a:r>
              <a:rPr lang="en-GB" dirty="0" smtClean="0">
                <a:solidFill>
                  <a:srgbClr val="FF0000"/>
                </a:solidFill>
                <a:latin typeface="TrueFrutiger" pitchFamily="2" charset="0"/>
              </a:rPr>
              <a:t>-effect</a:t>
            </a:r>
          </a:p>
          <a:p>
            <a:endParaRPr lang="en-GB" dirty="0" smtClean="0"/>
          </a:p>
        </p:txBody>
      </p:sp>
      <p:sp>
        <p:nvSpPr>
          <p:cNvPr id="24580"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10BDDBB0-6291-43DE-BA2E-C5C10EA9CEF7}" type="slidenum">
              <a:rPr lang="en-GB" sz="900" b="0" smtClean="0">
                <a:solidFill>
                  <a:srgbClr val="0000FF"/>
                </a:solidFill>
              </a:rPr>
              <a:pPr eaLnBrk="1" hangingPunct="1"/>
              <a:t>40</a:t>
            </a:fld>
            <a:endParaRPr lang="en-GB" sz="900" b="0" dirty="0" smtClean="0">
              <a:solidFill>
                <a:srgbClr val="0000FF"/>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41</a:t>
            </a:fld>
            <a:endParaRPr lang="en-GB" dirty="0"/>
          </a:p>
        </p:txBody>
      </p:sp>
    </p:spTree>
    <p:extLst>
      <p:ext uri="{BB962C8B-B14F-4D97-AF65-F5344CB8AC3E}">
        <p14:creationId xmlns:p14="http://schemas.microsoft.com/office/powerpoint/2010/main" val="3945504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p:spPr>
        <p:txBody>
          <a:bodyPr/>
          <a:lstStyle/>
          <a:p>
            <a:endParaRPr lang="en-GB" dirty="0" smtClean="0"/>
          </a:p>
        </p:txBody>
      </p:sp>
      <p:sp>
        <p:nvSpPr>
          <p:cNvPr id="26628"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5357F5BE-8F9D-4CCB-B2BD-1B45CEB0ED06}" type="slidenum">
              <a:rPr lang="en-GB" sz="900" b="0" smtClean="0">
                <a:solidFill>
                  <a:srgbClr val="0000FF"/>
                </a:solidFill>
              </a:rPr>
              <a:pPr eaLnBrk="1" hangingPunct="1"/>
              <a:t>42</a:t>
            </a:fld>
            <a:endParaRPr lang="en-GB" sz="900" b="0" dirty="0" smtClean="0">
              <a:solidFill>
                <a:srgbClr val="00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b="1" dirty="0" smtClean="0"/>
              <a:t>Ruim 830.000 Nederlanders hebben Diabetes Mellitus</a:t>
            </a:r>
            <a:r>
              <a:rPr lang="nl-NL" dirty="0" smtClean="0"/>
              <a:t/>
            </a:r>
            <a:br>
              <a:rPr lang="nl-NL" dirty="0" smtClean="0"/>
            </a:br>
            <a:r>
              <a:rPr lang="nl-NL" dirty="0" smtClean="0"/>
              <a:t>Op 1 januari 2011 hadden ruim 830.000 mensen diabetes. In de loop van 2011 kwamen daar ongeveer 52.000 nieuwe patiënten met diabetes bij. Hoewel internationaal vergelijkbare cijfers over het aantal mensen met diabetes schaars zijn, lijkt de prevalentie in Nederland niet af te wijken van die in andere EU-landen.</a:t>
            </a:r>
            <a:br>
              <a:rPr lang="nl-NL" dirty="0" smtClean="0"/>
            </a:br>
            <a:r>
              <a:rPr lang="nl-NL" dirty="0" smtClean="0"/>
              <a:t/>
            </a:r>
            <a:br>
              <a:rPr lang="nl-NL" dirty="0" smtClean="0"/>
            </a:br>
            <a:r>
              <a:rPr lang="nl-NL" b="1" dirty="0" smtClean="0"/>
              <a:t>Meeste diabetespatiënten hebben Type 2 diabetes</a:t>
            </a:r>
            <a:r>
              <a:rPr lang="nl-NL" dirty="0" smtClean="0"/>
              <a:t/>
            </a:r>
            <a:br>
              <a:rPr lang="nl-NL" dirty="0" smtClean="0"/>
            </a:br>
            <a:r>
              <a:rPr lang="nl-NL" dirty="0" smtClean="0"/>
              <a:t>Van de personen met diabetes heeft ongeveer 90% Type 2 diabetes. Het voorkomen van Type 2 diabetes neemt toe met de leeftijd. Type 1 diabetes is een vorm van diabetes die vaak al op jonge leeftijd wordt gediagnosticeerd.</a:t>
            </a:r>
            <a:br>
              <a:rPr lang="nl-NL" dirty="0" smtClean="0"/>
            </a:br>
            <a:r>
              <a:rPr lang="nl-NL" dirty="0" smtClean="0"/>
              <a:t/>
            </a:r>
            <a:br>
              <a:rPr lang="nl-NL" dirty="0" smtClean="0"/>
            </a:br>
            <a:r>
              <a:rPr lang="nl-NL" b="1" dirty="0" smtClean="0"/>
              <a:t>Aantal patiënten met Diabetes Mellitus gestegen</a:t>
            </a:r>
            <a:r>
              <a:rPr lang="nl-NL" dirty="0" smtClean="0"/>
              <a:t/>
            </a:r>
            <a:br>
              <a:rPr lang="nl-NL" dirty="0" smtClean="0"/>
            </a:br>
            <a:r>
              <a:rPr lang="nl-NL" dirty="0" smtClean="0"/>
              <a:t>Het aantal patiënten met diabetes is sinds de tweede helft van de jaren negentig sterk gestegen, dit geldt zowel voor Type 1 als voor Type 2 diabetes. De stijging was het grootst vanaf ongeveer 2000. Tot in de jaren 90 kwam Type 2 diabetes vrijwel uitsluitend voor bij volwassenen, maar de laatste jaren neemt ook het aantal adolescenten met Type 2 toe. Precieze aantallen zijn lastig vast te stellen.</a:t>
            </a:r>
            <a:br>
              <a:rPr lang="nl-NL" dirty="0" smtClean="0"/>
            </a:br>
            <a:r>
              <a:rPr lang="nl-NL" dirty="0" smtClean="0"/>
              <a:t/>
            </a:r>
            <a:br>
              <a:rPr lang="nl-NL" dirty="0" smtClean="0"/>
            </a:br>
            <a:r>
              <a:rPr lang="nl-NL" b="1" dirty="0" smtClean="0"/>
              <a:t>Huisarts diagnosticeert meer 'onbekende' diabetespatiënten</a:t>
            </a:r>
            <a:r>
              <a:rPr lang="nl-NL" dirty="0" smtClean="0"/>
              <a:t/>
            </a:r>
            <a:br>
              <a:rPr lang="nl-NL" dirty="0" smtClean="0"/>
            </a:br>
            <a:r>
              <a:rPr lang="nl-NL" dirty="0" smtClean="0"/>
              <a:t>De werkelijke prevalentie ligt hoger dan het aantal dat hierboven genoemd is. In het begin van de jaren negentig was een groot deel van de patiënten met diabetes niet bekend bij de huisarts. Door de toegenomen aandacht voor deze 'onbekende' diabetespatiënten, doen steeds meer huisartsen aan gerichte vroege opsporing van diabetes. Daardoor is het aantal gediagnosticeerde diabetespatiënten gestegen. In het meest recente bevolkingsonderzoek Nederland de Maat Genomen (2009-2010) bleek ongeveer 25% van de mensen met diabetes niet gediagnosticeerd te zijn.</a:t>
            </a:r>
          </a:p>
          <a:p>
            <a:endParaRPr lang="nl-NL" dirty="0" smtClean="0"/>
          </a:p>
          <a:p>
            <a:r>
              <a:rPr lang="nl-NL" b="1" dirty="0" smtClean="0"/>
              <a:t>In Utrecht meeste Diabetes Mellitus</a:t>
            </a:r>
          </a:p>
          <a:p>
            <a:r>
              <a:rPr lang="nl-NL" dirty="0" smtClean="0"/>
              <a:t>In Nederland heeft gemiddeld 4,3% van de bevolking Diabetes Mellitus ofwel suikerziekte.</a:t>
            </a:r>
          </a:p>
          <a:p>
            <a:r>
              <a:rPr lang="nl-NL" dirty="0" smtClean="0"/>
              <a:t>In de regio's Utrecht (8,6%) en Den Haag (6,8%) zijn de hoogste percentages van mensen met Diabetes Mellitus te vinden. Beide regio's scoren  </a:t>
            </a:r>
            <a:r>
              <a:rPr lang="nl-NL" dirty="0" smtClean="0">
                <a:hlinkClick r:id="rId3" tooltip="Diabetes mellitus 2008-2011 (significantie)"/>
              </a:rPr>
              <a:t>significant</a:t>
            </a:r>
            <a:r>
              <a:rPr lang="nl-NL" dirty="0" smtClean="0"/>
              <a:t> boven het landelijk gemiddelde.</a:t>
            </a:r>
          </a:p>
          <a:p>
            <a:r>
              <a:rPr lang="nl-NL" dirty="0" smtClean="0"/>
              <a:t>In de regio Midden-Nederland (3,1%) en Rivierenland (3,2%) komt het minst vaak Diabetes Mellitus voor. Van deze twee regio's scoort alleen Midden-Nederland ook  </a:t>
            </a:r>
            <a:r>
              <a:rPr lang="nl-NL" dirty="0" smtClean="0">
                <a:hlinkClick r:id="rId3" tooltip="Diabetes mellitus 2008-2011 (significantie)"/>
              </a:rPr>
              <a:t>significant</a:t>
            </a:r>
            <a:r>
              <a:rPr lang="nl-NL" dirty="0" smtClean="0"/>
              <a:t> lager dan het landelijk gemiddelde. </a:t>
            </a:r>
          </a:p>
          <a:p>
            <a:r>
              <a:rPr lang="nl-NL" dirty="0" smtClean="0"/>
              <a:t>Diabetes Mellitus is een chronische stofwisselingsziekte die gepaard gaat met een te hoog glucosegehalte in het bloed. Diabetes Mellitus </a:t>
            </a:r>
            <a:r>
              <a:rPr lang="nl-NL" dirty="0" smtClean="0">
                <a:hlinkClick r:id="rId4" tooltip="Diabetes mellitus type 1 2008-2011"/>
              </a:rPr>
              <a:t>Type 1</a:t>
            </a:r>
            <a:r>
              <a:rPr lang="nl-NL" dirty="0" smtClean="0"/>
              <a:t> en </a:t>
            </a:r>
            <a:r>
              <a:rPr lang="nl-NL" dirty="0" smtClean="0">
                <a:hlinkClick r:id="rId5" tooltip="Diabetes mellitius type 2 2008-2011"/>
              </a:rPr>
              <a:t>Type 2</a:t>
            </a:r>
            <a:r>
              <a:rPr lang="nl-NL" dirty="0" smtClean="0"/>
              <a:t> zijn de twee meest voorkomende vormen van Diabetes Mellitus. Voor meer informatie over Diabetes Mellitus verwijzen we naar het </a:t>
            </a:r>
            <a:r>
              <a:rPr lang="nl-NL" dirty="0" smtClean="0">
                <a:hlinkClick r:id="rId6" tooltip="Diabetes mellitus"/>
              </a:rPr>
              <a:t>Nationaal Kompas Volksgezondheid</a:t>
            </a:r>
            <a:r>
              <a:rPr lang="nl-NL" dirty="0" smtClean="0"/>
              <a:t>.</a:t>
            </a:r>
          </a:p>
          <a:p>
            <a:r>
              <a:rPr lang="nl-NL" dirty="0" smtClean="0"/>
              <a:t>In de kaart is informatie weergegeven afkomstig uit enquêtes van het </a:t>
            </a:r>
            <a:r>
              <a:rPr lang="nl-NL" dirty="0" smtClean="0">
                <a:hlinkClick r:id="rId7"/>
              </a:rPr>
              <a:t>CBS</a:t>
            </a:r>
            <a:r>
              <a:rPr lang="nl-NL" dirty="0" smtClean="0"/>
              <a:t>. Het CBS heeft mensen gevraagd of ze suikerziekte hebben.</a:t>
            </a:r>
          </a:p>
          <a:p>
            <a:r>
              <a:rPr lang="nl-NL" dirty="0" smtClean="0"/>
              <a:t>De regionale verschillen worden niet verklaard door regionale variaties in leeftijd en geslacht, omdat voor deze factoren is gecorrigeerd. </a:t>
            </a:r>
          </a:p>
          <a:p>
            <a:endParaRPr lang="nl-NL" dirty="0" smtClean="0"/>
          </a:p>
          <a:p>
            <a:r>
              <a:rPr lang="nl-NL" b="1" dirty="0" smtClean="0"/>
              <a:t>Uit tekst NHG</a:t>
            </a:r>
          </a:p>
          <a:p>
            <a:endParaRPr lang="nl-NL" sz="1200" b="0" i="1" u="none" strike="noStrike" kern="1200" baseline="0" dirty="0" smtClean="0">
              <a:solidFill>
                <a:schemeClr val="tx1"/>
              </a:solidFill>
              <a:latin typeface="+mn-lt"/>
              <a:ea typeface="+mn-ea"/>
              <a:cs typeface="+mn-cs"/>
            </a:endParaRPr>
          </a:p>
          <a:p>
            <a:r>
              <a:rPr lang="nl-NL" sz="1200" b="0" i="1" u="none" strike="noStrike" kern="1200" baseline="0" dirty="0" smtClean="0">
                <a:solidFill>
                  <a:schemeClr val="tx1"/>
                </a:solidFill>
                <a:latin typeface="+mn-lt"/>
                <a:ea typeface="+mn-ea"/>
                <a:cs typeface="+mn-cs"/>
              </a:rPr>
              <a:t>Epidemiologie</a:t>
            </a:r>
          </a:p>
          <a:p>
            <a:r>
              <a:rPr lang="nl-NL" sz="1200" b="0" i="0" u="none" strike="noStrike" kern="1200" baseline="0" dirty="0" smtClean="0">
                <a:solidFill>
                  <a:schemeClr val="tx1"/>
                </a:solidFill>
                <a:latin typeface="+mn-lt"/>
                <a:ea typeface="+mn-ea"/>
                <a:cs typeface="+mn-cs"/>
              </a:rPr>
              <a:t>Naar schatting waren er in 2007 in Nederland 740.000 mensen met gediagnosticeerde diabetes. De prevalentie bedroeg 40 per 1000 mannen en 41 per 1000 vrouwen. In de leeftijdsgroep 40 tot 70 jaar komt diabetes meer bij mannen voor dan bij vrouwen. In de groep 75 jaar en ouder komt diabetes meer bij vrouwen voor.15 In Nederland komt Diabetes Mellitus beduidend vaker voor bij personen van Turkse, Marokkaanse en Surinaamse afkomst dan bij de autochtone bevolking. De prevalentie is het hoogst onder personen van Hindoestaans-Surinaamse afkomst, vooral in de hogere leeftijdsgroep.  Diabetes Mellitus Type 2 heeft in Nederland een hogere prevalentie onder mensen met een lagere </a:t>
            </a:r>
            <a:r>
              <a:rPr lang="nl-NL" sz="1200" b="0" i="0" u="none" strike="noStrike" kern="1200" baseline="0" dirty="0" err="1" smtClean="0">
                <a:solidFill>
                  <a:schemeClr val="tx1"/>
                </a:solidFill>
                <a:latin typeface="+mn-lt"/>
                <a:ea typeface="+mn-ea"/>
                <a:cs typeface="+mn-cs"/>
              </a:rPr>
              <a:t>sociaal-economische</a:t>
            </a:r>
            <a:r>
              <a:rPr lang="nl-NL" sz="1200" b="0" i="0" u="none" strike="noStrike" kern="1200" baseline="0" dirty="0" smtClean="0">
                <a:solidFill>
                  <a:schemeClr val="tx1"/>
                </a:solidFill>
                <a:latin typeface="+mn-lt"/>
                <a:ea typeface="+mn-ea"/>
                <a:cs typeface="+mn-cs"/>
              </a:rPr>
              <a:t> status.</a:t>
            </a:r>
            <a:endParaRPr lang="nl-NL" dirty="0" smtClean="0"/>
          </a:p>
          <a:p>
            <a:r>
              <a:rPr lang="nl-NL" dirty="0" smtClean="0"/>
              <a:t/>
            </a:r>
            <a:br>
              <a:rPr lang="nl-NL" dirty="0" smtClean="0"/>
            </a:br>
            <a:r>
              <a:rPr lang="nl-NL" dirty="0" smtClean="0"/>
              <a:t/>
            </a:r>
            <a:br>
              <a:rPr lang="nl-NL" dirty="0" smtClean="0"/>
            </a:b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5</a:t>
            </a:fld>
            <a:endParaRPr lang="en-GB"/>
          </a:p>
        </p:txBody>
      </p:sp>
    </p:spTree>
    <p:extLst>
      <p:ext uri="{BB962C8B-B14F-4D97-AF65-F5344CB8AC3E}">
        <p14:creationId xmlns:p14="http://schemas.microsoft.com/office/powerpoint/2010/main" val="2422852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43</a:t>
            </a:fld>
            <a:endParaRPr lang="en-GB"/>
          </a:p>
        </p:txBody>
      </p:sp>
    </p:spTree>
    <p:extLst>
      <p:ext uri="{BB962C8B-B14F-4D97-AF65-F5344CB8AC3E}">
        <p14:creationId xmlns:p14="http://schemas.microsoft.com/office/powerpoint/2010/main" val="895831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381000" y="685800"/>
            <a:ext cx="6096000" cy="3429000"/>
          </a:xfrm>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b="1" dirty="0">
                <a:latin typeface="Verdana" pitchFamily="34" charset="0"/>
                <a:ea typeface="Verdana" pitchFamily="34" charset="0"/>
                <a:cs typeface="Verdana" pitchFamily="34" charset="0"/>
              </a:rPr>
              <a:t>GLP-1 in pharmacological doses: Effects beyond glycaemic control</a:t>
            </a:r>
          </a:p>
          <a:p>
            <a:pPr marL="171450" indent="-171450" defTabSz="918149">
              <a:buFont typeface="Arial" pitchFamily="34" charset="0"/>
              <a:buChar char="•"/>
              <a:defRPr/>
            </a:pPr>
            <a:r>
              <a:rPr lang="en-GB" sz="1000" dirty="0" smtClean="0">
                <a:latin typeface="Verdana" pitchFamily="34" charset="0"/>
                <a:ea typeface="Verdana" pitchFamily="34" charset="0"/>
                <a:cs typeface="Verdana" pitchFamily="34" charset="0"/>
              </a:rPr>
              <a:t>Additional </a:t>
            </a:r>
            <a:r>
              <a:rPr lang="en-GB" sz="1000" dirty="0">
                <a:latin typeface="Verdana" pitchFamily="34" charset="0"/>
                <a:ea typeface="Verdana" pitchFamily="34" charset="0"/>
                <a:cs typeface="Verdana" pitchFamily="34" charset="0"/>
              </a:rPr>
              <a:t>physiological benefits are observed at pharmacological levels of GLP-1 (these are not obtained at physiological levels with DPP-4 inhibition</a:t>
            </a:r>
            <a:r>
              <a:rPr lang="en-AU" sz="1000" dirty="0" smtClean="0">
                <a:latin typeface="Verdana" pitchFamily="34" charset="0"/>
                <a:ea typeface="Verdana" pitchFamily="34" charset="0"/>
                <a:cs typeface="Verdana" pitchFamily="34" charset="0"/>
              </a:rPr>
              <a:t>)</a:t>
            </a:r>
          </a:p>
          <a:p>
            <a:pPr defTabSz="918149">
              <a:defRPr/>
            </a:pPr>
            <a:endParaRPr lang="en-AU" sz="1000" dirty="0">
              <a:latin typeface="Verdana" pitchFamily="34" charset="0"/>
              <a:ea typeface="Verdana" pitchFamily="34" charset="0"/>
              <a:cs typeface="Verdana" pitchFamily="34" charset="0"/>
            </a:endParaRPr>
          </a:p>
          <a:p>
            <a:pPr defTabSz="918149">
              <a:defRPr/>
            </a:pPr>
            <a:r>
              <a:rPr lang="en-US" sz="800" dirty="0" smtClean="0">
                <a:latin typeface="Verdana" pitchFamily="34" charset="0"/>
                <a:ea typeface="Verdana" pitchFamily="34" charset="0"/>
                <a:cs typeface="Verdana" pitchFamily="34" charset="0"/>
              </a:rPr>
              <a:t>DPP-4, </a:t>
            </a:r>
            <a:r>
              <a:rPr lang="en-US" sz="800" dirty="0" err="1">
                <a:latin typeface="Verdana" pitchFamily="34" charset="0"/>
                <a:ea typeface="Verdana" pitchFamily="34" charset="0"/>
                <a:cs typeface="Verdana" pitchFamily="34" charset="0"/>
              </a:rPr>
              <a:t>dipeptidyl</a:t>
            </a:r>
            <a:r>
              <a:rPr lang="en-US" sz="800" dirty="0">
                <a:latin typeface="Verdana" pitchFamily="34" charset="0"/>
                <a:ea typeface="Verdana" pitchFamily="34" charset="0"/>
                <a:cs typeface="Verdana" pitchFamily="34" charset="0"/>
              </a:rPr>
              <a:t> </a:t>
            </a:r>
            <a:r>
              <a:rPr lang="en-US" sz="800" dirty="0" smtClean="0">
                <a:latin typeface="Verdana" pitchFamily="34" charset="0"/>
                <a:ea typeface="Verdana" pitchFamily="34" charset="0"/>
                <a:cs typeface="Verdana" pitchFamily="34" charset="0"/>
              </a:rPr>
              <a:t>peptidase-4; </a:t>
            </a:r>
            <a:r>
              <a:rPr lang="en-US" sz="800" dirty="0">
                <a:latin typeface="Verdana" pitchFamily="34" charset="0"/>
                <a:ea typeface="Verdana" pitchFamily="34" charset="0"/>
                <a:cs typeface="Verdana" pitchFamily="34" charset="0"/>
              </a:rPr>
              <a:t>GLP-1, glucagon-like peptide </a:t>
            </a:r>
            <a:r>
              <a:rPr lang="en-US" sz="800" dirty="0" smtClean="0">
                <a:latin typeface="Verdana" pitchFamily="34" charset="0"/>
                <a:ea typeface="Verdana" pitchFamily="34" charset="0"/>
                <a:cs typeface="Verdana" pitchFamily="34" charset="0"/>
              </a:rPr>
              <a:t>1</a:t>
            </a:r>
          </a:p>
          <a:p>
            <a:pPr defTabSz="918149">
              <a:defRPr/>
            </a:pPr>
            <a:endParaRPr lang="en-US" sz="800" dirty="0" smtClean="0">
              <a:latin typeface="Verdana" pitchFamily="34" charset="0"/>
              <a:ea typeface="Verdana" pitchFamily="34" charset="0"/>
              <a:cs typeface="Verdana" pitchFamily="34" charset="0"/>
            </a:endParaRPr>
          </a:p>
          <a:p>
            <a:pPr defTabSz="918149">
              <a:defRPr/>
            </a:pPr>
            <a:r>
              <a:rPr lang="en-US" sz="800" b="1" dirty="0" smtClean="0">
                <a:latin typeface="Verdana" pitchFamily="34" charset="0"/>
                <a:ea typeface="Verdana" pitchFamily="34" charset="0"/>
                <a:cs typeface="Verdana" pitchFamily="34" charset="0"/>
              </a:rPr>
              <a:t>Reference</a:t>
            </a:r>
          </a:p>
          <a:p>
            <a:pPr defTabSz="918149">
              <a:defRPr/>
            </a:pPr>
            <a:r>
              <a:rPr lang="en-US" sz="800" dirty="0" smtClean="0">
                <a:latin typeface="Verdana" pitchFamily="34" charset="0"/>
                <a:ea typeface="Verdana" pitchFamily="34" charset="0"/>
                <a:cs typeface="Verdana" pitchFamily="34" charset="0"/>
              </a:rPr>
              <a:t>1. Holst</a:t>
            </a:r>
            <a:r>
              <a:rPr lang="en-US" sz="800" baseline="0" dirty="0" smtClean="0">
                <a:latin typeface="Verdana" pitchFamily="34" charset="0"/>
                <a:ea typeface="Verdana" pitchFamily="34" charset="0"/>
                <a:cs typeface="Verdana" pitchFamily="34" charset="0"/>
              </a:rPr>
              <a:t> JJ et al. </a:t>
            </a:r>
            <a:r>
              <a:rPr lang="en-US" sz="800" i="1" baseline="0" dirty="0" smtClean="0">
                <a:latin typeface="Verdana" pitchFamily="34" charset="0"/>
                <a:ea typeface="Verdana" pitchFamily="34" charset="0"/>
                <a:cs typeface="Verdana" pitchFamily="34" charset="0"/>
              </a:rPr>
              <a:t>Trends </a:t>
            </a:r>
            <a:r>
              <a:rPr lang="en-US" sz="800" i="1" baseline="0" dirty="0" err="1" smtClean="0">
                <a:latin typeface="Verdana" pitchFamily="34" charset="0"/>
                <a:ea typeface="Verdana" pitchFamily="34" charset="0"/>
                <a:cs typeface="Verdana" pitchFamily="34" charset="0"/>
              </a:rPr>
              <a:t>Mol</a:t>
            </a:r>
            <a:r>
              <a:rPr lang="en-US" sz="800" i="1" baseline="0" dirty="0" smtClean="0">
                <a:latin typeface="Verdana" pitchFamily="34" charset="0"/>
                <a:ea typeface="Verdana" pitchFamily="34" charset="0"/>
                <a:cs typeface="Verdana" pitchFamily="34" charset="0"/>
              </a:rPr>
              <a:t> Med</a:t>
            </a:r>
            <a:r>
              <a:rPr lang="en-US" sz="800" baseline="0" dirty="0" smtClean="0">
                <a:latin typeface="Verdana" pitchFamily="34" charset="0"/>
                <a:ea typeface="Verdana" pitchFamily="34" charset="0"/>
                <a:cs typeface="Verdana" pitchFamily="34" charset="0"/>
              </a:rPr>
              <a:t> 2008;14:161-168.</a:t>
            </a:r>
            <a:endParaRPr lang="en-US" sz="800" dirty="0">
              <a:latin typeface="Verdana" pitchFamily="34" charset="0"/>
              <a:ea typeface="Verdana" pitchFamily="34" charset="0"/>
              <a:cs typeface="Verdana" pitchFamily="34" charset="0"/>
            </a:endParaRPr>
          </a:p>
        </p:txBody>
      </p:sp>
      <p:sp>
        <p:nvSpPr>
          <p:cNvPr id="5" name="Slide Number Placeholder 3"/>
          <p:cNvSpPr>
            <a:spLocks noGrp="1"/>
          </p:cNvSpPr>
          <p:nvPr>
            <p:ph type="sldNum" sz="quarter" idx="5"/>
          </p:nvPr>
        </p:nvSpPr>
        <p:spPr>
          <a:xfrm>
            <a:off x="4365654" y="1"/>
            <a:ext cx="1663181" cy="213336"/>
          </a:xfrm>
        </p:spPr>
        <p:txBody>
          <a:bodyPr/>
          <a:lstStyle/>
          <a:p>
            <a:pPr>
              <a:defRPr/>
            </a:pPr>
            <a:fld id="{49D00D1D-FEBF-4D28-9B82-1D2304128DA2}" type="slidenum">
              <a:rPr lang="en-GB" smtClean="0"/>
              <a:pPr>
                <a:defRPr/>
              </a:pPr>
              <a:t>44</a:t>
            </a:fld>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45</a:t>
            </a:fld>
            <a:endParaRPr lang="en-GB" dirty="0"/>
          </a:p>
        </p:txBody>
      </p:sp>
    </p:spTree>
    <p:extLst>
      <p:ext uri="{BB962C8B-B14F-4D97-AF65-F5344CB8AC3E}">
        <p14:creationId xmlns:p14="http://schemas.microsoft.com/office/powerpoint/2010/main" val="678972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NL" sz="1200" b="0" i="0" u="none" strike="noStrike" kern="1200" baseline="0" dirty="0" smtClean="0">
                <a:solidFill>
                  <a:schemeClr val="tx1"/>
                </a:solidFill>
              </a:rPr>
              <a:t>Indien het met voorlichting, educatie, aanpassing van de voeding en stimulering van lichamelijke activiteiten niet lukt de streefwaarden voor de bloedglucosewaarde te bereiken, wordt gestart met orale medicatie die wordt getitreerd op basis van de nuchtere glucosewaarde. </a:t>
            </a:r>
            <a:r>
              <a:rPr lang="nl-NL" sz="1200" b="0" i="0" u="none" strike="noStrike" kern="1200" baseline="0" dirty="0" err="1" smtClean="0">
                <a:solidFill>
                  <a:schemeClr val="tx1"/>
                </a:solidFill>
              </a:rPr>
              <a:t>Metformine</a:t>
            </a:r>
            <a:r>
              <a:rPr lang="nl-NL" sz="1200" b="0" i="0" u="none" strike="noStrike" kern="1200" baseline="0" dirty="0" smtClean="0">
                <a:solidFill>
                  <a:schemeClr val="tx1"/>
                </a:solidFill>
              </a:rPr>
              <a:t> is het middel van eerste keus gevolgd door </a:t>
            </a:r>
            <a:r>
              <a:rPr lang="nl-NL" sz="1200" b="0" i="0" u="none" strike="noStrike" kern="1200" baseline="0" dirty="0" err="1" smtClean="0">
                <a:solidFill>
                  <a:schemeClr val="tx1"/>
                </a:solidFill>
              </a:rPr>
              <a:t>gliclazide</a:t>
            </a:r>
            <a:r>
              <a:rPr lang="nl-NL" sz="1200" b="0" i="0" u="none" strike="noStrike" kern="1200" baseline="0" dirty="0" smtClean="0">
                <a:solidFill>
                  <a:schemeClr val="tx1"/>
                </a:solidFill>
              </a:rPr>
              <a:t>. De derde stap is insulinetherapie (zie </a:t>
            </a:r>
            <a:r>
              <a:rPr lang="nl-NL" sz="1200" b="0" i="1" u="none" strike="noStrike" kern="1200" baseline="0" dirty="0" smtClean="0">
                <a:solidFill>
                  <a:schemeClr val="tx1"/>
                </a:solidFill>
              </a:rPr>
              <a:t>Stappenplan </a:t>
            </a:r>
            <a:r>
              <a:rPr lang="nl-NL" sz="1200" b="0" i="1" u="none" strike="noStrike" kern="1200" baseline="0" dirty="0" err="1" smtClean="0">
                <a:solidFill>
                  <a:schemeClr val="tx1"/>
                </a:solidFill>
              </a:rPr>
              <a:t>bloedglucoseverlagende</a:t>
            </a:r>
            <a:r>
              <a:rPr lang="nl-NL" sz="1200" b="0" i="1" u="none" strike="noStrike" kern="1200" baseline="0" dirty="0" smtClean="0">
                <a:solidFill>
                  <a:schemeClr val="tx1"/>
                </a:solidFill>
              </a:rPr>
              <a:t> middelen</a:t>
            </a:r>
            <a:r>
              <a:rPr lang="nl-NL" sz="1200" b="0" i="0" u="none" strike="noStrike" kern="1200" baseline="0" dirty="0" smtClean="0">
                <a:solidFill>
                  <a:schemeClr val="tx1"/>
                </a:solidFill>
              </a:rPr>
              <a:t>). Indien het vanwege contra-indicaties of bijwerkingen niet mogelijk is dit stappenplan te volgen, kan worden uitgeweken naar de andere middelen uit dit stappenplan. Als bij de diagnosestelling hoge glucosewaarden én </a:t>
            </a:r>
            <a:r>
              <a:rPr lang="nl-NL" sz="1200" b="0" i="0" u="none" strike="noStrike" kern="1200" baseline="0" dirty="0" err="1" smtClean="0">
                <a:solidFill>
                  <a:schemeClr val="tx1"/>
                </a:solidFill>
              </a:rPr>
              <a:t>hyperglykemische</a:t>
            </a:r>
            <a:r>
              <a:rPr lang="nl-NL" sz="1200" b="0" i="0" u="none" strike="noStrike" kern="1200" baseline="0" dirty="0" smtClean="0">
                <a:solidFill>
                  <a:schemeClr val="tx1"/>
                </a:solidFill>
              </a:rPr>
              <a:t> klachten bestaan, dient de patiënt tweemaal per week gezien te worden en zorgvuldig te worden gemonitord (dehydratie, </a:t>
            </a:r>
            <a:r>
              <a:rPr lang="nl-NL" sz="1200" b="0" i="0" u="none" strike="noStrike" kern="1200" baseline="0" dirty="0" err="1" smtClean="0">
                <a:solidFill>
                  <a:schemeClr val="tx1"/>
                </a:solidFill>
              </a:rPr>
              <a:t>polyurie</a:t>
            </a:r>
            <a:r>
              <a:rPr lang="nl-NL" sz="1200" b="0" i="0" u="none" strike="noStrike" kern="1200" baseline="0" dirty="0" smtClean="0">
                <a:solidFill>
                  <a:schemeClr val="tx1"/>
                </a:solidFill>
              </a:rPr>
              <a:t>, respons op ingestelde behandeling). Afhankelijk van de bereikte behandeleffecten moet de medicatie frequent worden opgehoogd en mogelijk moet insulinebehandeling snel worden gestart. Andere Typen diabetes (Type-1-diabetes, LADA) moeten worden overwogen.</a:t>
            </a:r>
            <a:endParaRPr lang="nl-NL" dirty="0" smtClean="0"/>
          </a:p>
          <a:p>
            <a:pPr eaLnBrk="1" hangingPunct="1">
              <a:spcBef>
                <a:spcPct val="0"/>
              </a:spcBef>
            </a:pPr>
            <a:endParaRPr lang="nl-NL"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nl-NL" smtClean="0">
                <a:solidFill>
                  <a:prstClr val="black"/>
                </a:solidFill>
              </a:rPr>
              <a:pPr>
                <a:defRPr/>
              </a:pPr>
              <a:t>47</a:t>
            </a:fld>
            <a:endParaRPr lang="nl-NL"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48</a:t>
            </a:fld>
            <a:endParaRPr lang="en-GB" dirty="0"/>
          </a:p>
        </p:txBody>
      </p:sp>
    </p:spTree>
    <p:extLst>
      <p:ext uri="{BB962C8B-B14F-4D97-AF65-F5344CB8AC3E}">
        <p14:creationId xmlns:p14="http://schemas.microsoft.com/office/powerpoint/2010/main" val="3826916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4763" y="715963"/>
            <a:ext cx="6889751" cy="387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a:xfrm>
            <a:off x="685800" y="4908550"/>
            <a:ext cx="5505450" cy="3814763"/>
          </a:xfrm>
          <a:ln/>
        </p:spPr>
        <p:txBody>
          <a:bodyPr/>
          <a:lstStyle/>
          <a:p>
            <a:pPr eaLnBrk="1" hangingPunct="1">
              <a:defRPr/>
            </a:pPr>
            <a:r>
              <a:rPr lang="en-GB" smtClean="0">
                <a:ea typeface="MS PGothic" pitchFamily="34" charset="-128"/>
                <a:cs typeface="MS PGothic"/>
              </a:rPr>
              <a:t>The graph demonstrates the 24-hour time–action profile of insulin in healthy subjects. The physiological insulin pattern has two components:</a:t>
            </a:r>
          </a:p>
          <a:p>
            <a:pPr marL="228600" indent="-228600" eaLnBrk="1" hangingPunct="1">
              <a:defRPr/>
            </a:pPr>
            <a:r>
              <a:rPr lang="en-GB" smtClean="0">
                <a:ea typeface="MS PGothic" pitchFamily="34" charset="-128"/>
                <a:cs typeface="MS PGothic"/>
              </a:rPr>
              <a:t>1. sharp meal-related increases in serum insulin; and </a:t>
            </a:r>
          </a:p>
          <a:p>
            <a:pPr marL="228600" indent="-228600" eaLnBrk="1" hangingPunct="1">
              <a:defRPr/>
            </a:pPr>
            <a:r>
              <a:rPr lang="en-GB" smtClean="0">
                <a:ea typeface="MS PGothic" pitchFamily="34" charset="-128"/>
                <a:cs typeface="MS PGothic"/>
              </a:rPr>
              <a:t>2. basal secretion, which then remains relatively constant at night approximately between 02:00 and 07:00 hours.  </a:t>
            </a:r>
          </a:p>
          <a:p>
            <a:pPr eaLnBrk="1" hangingPunct="1">
              <a:defRPr/>
            </a:pPr>
            <a:endParaRPr lang="en-GB" smtClean="0">
              <a:ea typeface="MS PGothic" pitchFamily="34" charset="-128"/>
              <a:cs typeface="MS PGothic"/>
            </a:endParaRPr>
          </a:p>
          <a:p>
            <a:pPr eaLnBrk="1" hangingPunct="1">
              <a:defRPr/>
            </a:pPr>
            <a:r>
              <a:rPr lang="en-GB" smtClean="0">
                <a:ea typeface="Verdana" pitchFamily="34" charset="0"/>
                <a:cs typeface="Verdana" pitchFamily="34" charset="0"/>
              </a:rPr>
              <a:t>The goal of insulin therapy is to mimic the physiological insulin secretion pattern in people with diabetes. The three main strategies to accomplish  this are basal only, fixed-dose combinations or basal–bolus treatment.</a:t>
            </a:r>
          </a:p>
          <a:p>
            <a:pPr eaLnBrk="1" hangingPunct="1">
              <a:defRPr/>
            </a:pPr>
            <a:endParaRPr lang="en-GB" dirty="0" smtClean="0">
              <a:ea typeface="Verdana" pitchFamily="34" charset="0"/>
              <a:cs typeface="Verdan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nl-NL" smtClean="0"/>
              <a:pPr/>
              <a:t>54</a:t>
            </a:fld>
            <a:endParaRPr lang="nl-NL" dirty="0"/>
          </a:p>
        </p:txBody>
      </p:sp>
    </p:spTree>
    <p:extLst>
      <p:ext uri="{BB962C8B-B14F-4D97-AF65-F5344CB8AC3E}">
        <p14:creationId xmlns:p14="http://schemas.microsoft.com/office/powerpoint/2010/main" val="1279810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5316F9BC-86A7-4C67-BA12-069E07671B73}" type="slidenum">
              <a:rPr lang="da-DK" sz="900" b="0" smtClean="0">
                <a:solidFill>
                  <a:srgbClr val="0000FF"/>
                </a:solidFill>
              </a:rPr>
              <a:pPr eaLnBrk="1" hangingPunct="1"/>
              <a:t>55</a:t>
            </a:fld>
            <a:endParaRPr lang="da-DK" sz="900" b="0" smtClean="0">
              <a:solidFill>
                <a:srgbClr val="0000FF"/>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nl-NL" dirty="0" smtClean="0"/>
              <a:t>NPH insuline (</a:t>
            </a:r>
            <a:r>
              <a:rPr lang="nl-NL" dirty="0" err="1" smtClean="0"/>
              <a:t>Insulatard</a:t>
            </a:r>
            <a:r>
              <a:rPr lang="nl-NL" dirty="0" smtClean="0"/>
              <a:t>®, </a:t>
            </a:r>
            <a:r>
              <a:rPr lang="nl-NL" dirty="0" err="1" smtClean="0"/>
              <a:t>Insuman</a:t>
            </a:r>
            <a:r>
              <a:rPr lang="nl-NL" baseline="30000" dirty="0" smtClean="0"/>
              <a:t>®</a:t>
            </a:r>
            <a:r>
              <a:rPr lang="nl-NL" dirty="0" smtClean="0"/>
              <a:t>, </a:t>
            </a:r>
            <a:r>
              <a:rPr lang="nl-NL" dirty="0" err="1" smtClean="0"/>
              <a:t>Humuline</a:t>
            </a:r>
            <a:r>
              <a:rPr lang="nl-NL" dirty="0" smtClean="0"/>
              <a:t> NPH</a:t>
            </a:r>
            <a:r>
              <a:rPr lang="nl-NL" baseline="30000" dirty="0" smtClean="0"/>
              <a:t>®</a:t>
            </a:r>
            <a:r>
              <a:rPr lang="nl-NL" dirty="0" smtClean="0"/>
              <a:t>) is een langwerkende insuline die zijn verlengde werking ontleent aan de binding aan protamine.</a:t>
            </a:r>
          </a:p>
          <a:p>
            <a:pPr eaLnBrk="1" hangingPunct="1"/>
            <a:r>
              <a:rPr lang="nl-NL" dirty="0" smtClean="0"/>
              <a:t>Insulinemoleculen zijn gebonden aan protamine, wat leidt tot de vorming van een subcutaan depot. De absorptie uit dit subcutane depot is erg variabel, leidend tot een grote variatie in werking.</a:t>
            </a:r>
          </a:p>
          <a:p>
            <a:pPr eaLnBrk="1" hangingPunct="1"/>
            <a:r>
              <a:rPr lang="nl-NL" dirty="0" smtClean="0"/>
              <a:t>De registratietekst van NPH vermeldt een werkingsduur van ongeveer 24 uur</a:t>
            </a:r>
            <a:r>
              <a:rPr lang="nl-NL" baseline="0" dirty="0" smtClean="0"/>
              <a:t> maar is variabel en afhankelijk van de dosering</a:t>
            </a:r>
          </a:p>
          <a:p>
            <a:pPr eaLnBrk="1" hangingPunct="1"/>
            <a:endParaRPr lang="nl-NL" baseline="0" dirty="0" smtClean="0"/>
          </a:p>
          <a:p>
            <a:pPr eaLnBrk="1" hangingPunct="1"/>
            <a:r>
              <a:rPr lang="nl-NL" baseline="0" dirty="0" smtClean="0"/>
              <a:t>Geen vermelding over het injecteren op een vast tijdstip van de dag. Bij 1 injectie per dag wel een vast tijdstip, bij 2 injecties per dag 2 vaste </a:t>
            </a:r>
            <a:r>
              <a:rPr lang="nl-NL" baseline="0" dirty="0" err="1" smtClean="0"/>
              <a:t>tijstippen</a:t>
            </a:r>
            <a:r>
              <a:rPr lang="nl-NL" baseline="0" dirty="0" smtClean="0"/>
              <a:t>.</a:t>
            </a:r>
            <a:endParaRPr lang="nl-NL" dirty="0" smtClean="0"/>
          </a:p>
          <a:p>
            <a:pPr eaLnBrk="1" hangingPunct="1"/>
            <a:endParaRPr lang="en-GB" dirty="0" smtClean="0"/>
          </a:p>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l-NL" b="1" dirty="0" smtClean="0"/>
              <a:t>Stijging Type 2 diabetes door toename overgewicht, vergrijzing en gerichte vroege opsporing</a:t>
            </a:r>
            <a:r>
              <a:rPr lang="nl-NL" dirty="0" smtClean="0"/>
              <a:t/>
            </a:r>
            <a:br>
              <a:rPr lang="nl-NL" dirty="0" smtClean="0"/>
            </a:br>
            <a:r>
              <a:rPr lang="nl-NL" dirty="0" smtClean="0"/>
              <a:t>Belangrijke risicofactoren voor het ontwikkelen van Type 2 diabetes zijn ernstig overgewicht, een abdominale vetverdeling, gebrek aan lichamelijke activiteit en voedingsfactoren. Ook genetische aanleg speelt een rol. De toename van het aantal patiënten met Type 2 diabetes is het gevolg van vergrijzing, de sterke toename van het aantal mensen met ernstig overgewicht en een gerichte vroege opsporing van onbekende diabetespatiënten.</a:t>
            </a:r>
            <a:br>
              <a:rPr lang="nl-NL" dirty="0" smtClean="0"/>
            </a:br>
            <a:r>
              <a:rPr lang="nl-NL" dirty="0" smtClean="0"/>
              <a:t/>
            </a:r>
            <a:br>
              <a:rPr lang="nl-NL" dirty="0" smtClean="0"/>
            </a:br>
            <a:r>
              <a:rPr lang="nl-NL" b="1" dirty="0" smtClean="0"/>
              <a:t>Risicofactoren voor Type 1 diabetes onbekend</a:t>
            </a:r>
            <a:r>
              <a:rPr lang="nl-NL" dirty="0" smtClean="0"/>
              <a:t/>
            </a:r>
            <a:br>
              <a:rPr lang="nl-NL" dirty="0" smtClean="0"/>
            </a:br>
            <a:r>
              <a:rPr lang="nl-NL" dirty="0" smtClean="0"/>
              <a:t>Risicofactoren voor het ontwikkelen van Type 1 diabetes zijn naast een genetische aanleg niet bekend, maar waarschijnlijk spelen virussen en voeding ook een rol. Het is dan ook onduidelijk waarom Type 1 diabetes is toegenomen.</a:t>
            </a:r>
            <a:br>
              <a:rPr lang="nl-NL" dirty="0" smtClean="0"/>
            </a:br>
            <a:r>
              <a:rPr lang="nl-NL" dirty="0" smtClean="0"/>
              <a:t/>
            </a:r>
            <a:br>
              <a:rPr lang="nl-NL" dirty="0" smtClean="0"/>
            </a:br>
            <a:r>
              <a:rPr lang="nl-NL" b="1" dirty="0" smtClean="0"/>
              <a:t>Preventie richt zich vooral op leefstijlfactoren</a:t>
            </a:r>
            <a:r>
              <a:rPr lang="nl-NL" dirty="0" smtClean="0"/>
              <a:t/>
            </a:r>
            <a:br>
              <a:rPr lang="nl-NL" dirty="0" smtClean="0"/>
            </a:br>
            <a:r>
              <a:rPr lang="nl-NL" dirty="0" smtClean="0"/>
              <a:t>Preventie van diabetes richt zich vooral op leefstijlfactoren. Er bestaan vele initiatieven die zich richten op een gezonde leefstijl. Het aanbod van interventies expliciet gericht op het voorkómen van diabetes is zeer beperkt. Deze initiatieven zijn voornamelijk op </a:t>
            </a:r>
            <a:r>
              <a:rPr lang="nl-NL" dirty="0" err="1" smtClean="0"/>
              <a:t>hoogrisicogroepen</a:t>
            </a:r>
            <a:r>
              <a:rPr lang="nl-NL" dirty="0" smtClean="0"/>
              <a:t> toegespitst zoals mensen met </a:t>
            </a:r>
            <a:r>
              <a:rPr lang="nl-NL" dirty="0" err="1" smtClean="0"/>
              <a:t>prediabetes</a:t>
            </a:r>
            <a:r>
              <a:rPr lang="nl-NL" dirty="0" smtClean="0"/>
              <a:t>, mensen met een hoog risico op hart- en vaatziekten of mensen met overgewicht.</a:t>
            </a:r>
            <a:br>
              <a:rPr lang="nl-NL" dirty="0" smtClean="0"/>
            </a:br>
            <a:r>
              <a:rPr lang="nl-NL" dirty="0" smtClean="0"/>
              <a:t/>
            </a:r>
            <a:br>
              <a:rPr lang="nl-NL" dirty="0" smtClean="0"/>
            </a:br>
            <a:r>
              <a:rPr lang="nl-NL" b="1" dirty="0" smtClean="0"/>
              <a:t>Een miljard euro voor zorg aan diabetespatiënten</a:t>
            </a:r>
            <a:r>
              <a:rPr lang="nl-NL" dirty="0" smtClean="0"/>
              <a:t/>
            </a:r>
            <a:br>
              <a:rPr lang="nl-NL" dirty="0" smtClean="0"/>
            </a:br>
            <a:r>
              <a:rPr lang="nl-NL" dirty="0" smtClean="0"/>
              <a:t>De kosten voor zorg aan diabetespatiënten bedroegen 1,0 miljard euro in 2007. Dat komt neer op 1,4% van de totale kosten voor de gezondheidszorg in Nederland. Het grootste aandeel van de kosten (58%) wordt besteed aan genees- en hulpmiddelen. Van alle kosten voor diabetes in 2007 ging 53% naar de zorg voor vrouwen en 47% naar de zorg voor mannen.</a:t>
            </a:r>
            <a:br>
              <a:rPr lang="nl-NL" dirty="0" smtClean="0"/>
            </a:br>
            <a:r>
              <a:rPr lang="nl-NL" dirty="0" smtClean="0"/>
              <a:t/>
            </a:r>
            <a:br>
              <a:rPr lang="nl-NL" dirty="0" smtClean="0"/>
            </a:br>
            <a:r>
              <a:rPr lang="nl-NL" b="1" dirty="0" smtClean="0"/>
              <a:t>Aantal patiënten met Diabetes Mellitus zal verder toenemen</a:t>
            </a:r>
            <a:r>
              <a:rPr lang="nl-NL" dirty="0" smtClean="0"/>
              <a:t/>
            </a:r>
            <a:br>
              <a:rPr lang="nl-NL" dirty="0" smtClean="0"/>
            </a:br>
            <a:r>
              <a:rPr lang="nl-NL" dirty="0" smtClean="0"/>
              <a:t>Rekening houdend met de groei en vergrijzing van de Nederlandse bevolking, zal de prevalentie van diabetes in de periode 2011-2030 naar verwachting verder stijgen, met 35% voor mannen en 32% voor vrouwen. De invloed van epidemiologische ontwikkelingen (bijvoorbeeld trend in overgewicht) is hierbij niet meegenomen.</a:t>
            </a:r>
          </a:p>
        </p:txBody>
      </p:sp>
      <p:sp>
        <p:nvSpPr>
          <p:cNvPr id="4" name="Slide Number Placeholder 3"/>
          <p:cNvSpPr>
            <a:spLocks noGrp="1"/>
          </p:cNvSpPr>
          <p:nvPr>
            <p:ph type="sldNum" sz="quarter" idx="10"/>
          </p:nvPr>
        </p:nvSpPr>
        <p:spPr/>
        <p:txBody>
          <a:bodyPr/>
          <a:lstStyle/>
          <a:p>
            <a:fld id="{576E89B1-B476-4C59-A1AE-E6F2A1941AB8}" type="slidenum">
              <a:rPr lang="en-GB" smtClean="0"/>
              <a:pPr/>
              <a:t>6</a:t>
            </a:fld>
            <a:endParaRPr lang="en-GB"/>
          </a:p>
        </p:txBody>
      </p:sp>
    </p:spTree>
    <p:extLst>
      <p:ext uri="{BB962C8B-B14F-4D97-AF65-F5344CB8AC3E}">
        <p14:creationId xmlns:p14="http://schemas.microsoft.com/office/powerpoint/2010/main" val="24228529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p:spPr>
        <p:txBody>
          <a:bodyPr/>
          <a:lstStyle/>
          <a:p>
            <a:r>
              <a:rPr lang="en-GB" altLang="en-US" dirty="0" err="1" smtClean="0"/>
              <a:t>Enige</a:t>
            </a:r>
            <a:r>
              <a:rPr lang="en-GB" altLang="en-US" baseline="0" dirty="0" smtClean="0"/>
              <a:t> </a:t>
            </a:r>
            <a:r>
              <a:rPr lang="en-GB" altLang="en-US" baseline="0" dirty="0" err="1" smtClean="0"/>
              <a:t>insulatard</a:t>
            </a:r>
            <a:r>
              <a:rPr lang="en-GB" altLang="en-US" baseline="0" dirty="0" smtClean="0"/>
              <a:t> GIR </a:t>
            </a:r>
            <a:r>
              <a:rPr lang="en-GB" altLang="en-US" baseline="0" dirty="0" err="1" smtClean="0"/>
              <a:t>profiel</a:t>
            </a:r>
            <a:r>
              <a:rPr lang="en-GB" altLang="en-US" baseline="0" dirty="0" smtClean="0"/>
              <a:t> </a:t>
            </a:r>
            <a:r>
              <a:rPr lang="en-GB" altLang="en-US" baseline="0" dirty="0" err="1" smtClean="0"/>
              <a:t>dat</a:t>
            </a:r>
            <a:r>
              <a:rPr lang="en-GB" altLang="en-US" baseline="0" dirty="0" smtClean="0"/>
              <a:t> met ref </a:t>
            </a:r>
            <a:r>
              <a:rPr lang="en-GB" altLang="en-US" baseline="0" dirty="0" err="1" smtClean="0"/>
              <a:t>te</a:t>
            </a:r>
            <a:r>
              <a:rPr lang="en-GB" altLang="en-US" baseline="0" dirty="0" smtClean="0"/>
              <a:t> </a:t>
            </a:r>
            <a:r>
              <a:rPr lang="en-GB" altLang="en-US" baseline="0" dirty="0" err="1" smtClean="0"/>
              <a:t>vinden</a:t>
            </a:r>
            <a:r>
              <a:rPr lang="en-GB" altLang="en-US" baseline="0" dirty="0" smtClean="0"/>
              <a:t> is. SPC </a:t>
            </a:r>
            <a:r>
              <a:rPr lang="en-GB" altLang="en-US" baseline="0" dirty="0" err="1" smtClean="0"/>
              <a:t>bevat</a:t>
            </a:r>
            <a:r>
              <a:rPr lang="en-GB" altLang="en-US" baseline="0" dirty="0" smtClean="0"/>
              <a:t> </a:t>
            </a:r>
            <a:r>
              <a:rPr lang="en-GB" altLang="en-US" baseline="0" dirty="0" err="1" smtClean="0"/>
              <a:t>geen</a:t>
            </a:r>
            <a:r>
              <a:rPr lang="en-GB" altLang="en-US" baseline="0" dirty="0" smtClean="0"/>
              <a:t> GIR….</a:t>
            </a:r>
            <a:endParaRPr lang="en-GB" altLang="en-US" dirty="0" smtClean="0"/>
          </a:p>
        </p:txBody>
      </p:sp>
      <p:sp>
        <p:nvSpPr>
          <p:cNvPr id="29700" name="Slide Number Placeholder 3"/>
          <p:cNvSpPr>
            <a:spLocks noGrp="1"/>
          </p:cNvSpPr>
          <p:nvPr>
            <p:ph type="sldNum" sz="quarter" idx="5"/>
          </p:nvPr>
        </p:nvSpPr>
        <p:spPr/>
        <p:txBody>
          <a:bodyPr/>
          <a:lstStyle>
            <a:lvl1pPr algn="ctr" eaLnBrk="0" hangingPunct="0">
              <a:spcBef>
                <a:spcPct val="50000"/>
              </a:spcBef>
              <a:defRPr b="1">
                <a:solidFill>
                  <a:srgbClr val="001965"/>
                </a:solidFill>
                <a:latin typeface="Verdana" pitchFamily="34" charset="0"/>
              </a:defRPr>
            </a:lvl1pPr>
            <a:lvl2pPr marL="742950" indent="-285750" algn="ctr" eaLnBrk="0" hangingPunct="0">
              <a:spcBef>
                <a:spcPct val="50000"/>
              </a:spcBef>
              <a:defRPr b="1">
                <a:solidFill>
                  <a:srgbClr val="001965"/>
                </a:solidFill>
                <a:latin typeface="Verdana" pitchFamily="34" charset="0"/>
              </a:defRPr>
            </a:lvl2pPr>
            <a:lvl3pPr marL="1143000" indent="-228600" algn="ctr" eaLnBrk="0" hangingPunct="0">
              <a:spcBef>
                <a:spcPct val="50000"/>
              </a:spcBef>
              <a:defRPr b="1">
                <a:solidFill>
                  <a:srgbClr val="001965"/>
                </a:solidFill>
                <a:latin typeface="Verdana" pitchFamily="34" charset="0"/>
              </a:defRPr>
            </a:lvl3pPr>
            <a:lvl4pPr marL="1600200" indent="-228600" algn="ctr" eaLnBrk="0" hangingPunct="0">
              <a:spcBef>
                <a:spcPct val="50000"/>
              </a:spcBef>
              <a:defRPr b="1">
                <a:solidFill>
                  <a:srgbClr val="001965"/>
                </a:solidFill>
                <a:latin typeface="Verdana" pitchFamily="34" charset="0"/>
              </a:defRPr>
            </a:lvl4pPr>
            <a:lvl5pPr marL="2057400" indent="-228600" algn="ctr" eaLnBrk="0" hangingPunct="0">
              <a:spcBef>
                <a:spcPct val="50000"/>
              </a:spcBef>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spcBef>
                <a:spcPct val="0"/>
              </a:spcBef>
              <a:defRPr/>
            </a:pPr>
            <a:fld id="{54EA4C2A-3098-44A8-894E-DA699424046D}" type="slidenum">
              <a:rPr lang="da-DK" b="0" smtClean="0">
                <a:solidFill>
                  <a:srgbClr val="0000FF"/>
                </a:solidFill>
              </a:rPr>
              <a:pPr algn="r" eaLnBrk="1" hangingPunct="1">
                <a:spcBef>
                  <a:spcPct val="0"/>
                </a:spcBef>
                <a:defRPr/>
              </a:pPr>
              <a:t>56</a:t>
            </a:fld>
            <a:endParaRPr lang="da-DK" b="0" smtClean="0">
              <a:solidFill>
                <a:srgbClr val="0000FF"/>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65FEFE52-631E-48BC-AF2C-5CDEE5D04B9D}" type="slidenum">
              <a:rPr lang="da-DK" sz="900" b="0" smtClean="0">
                <a:solidFill>
                  <a:srgbClr val="0000FF"/>
                </a:solidFill>
              </a:rPr>
              <a:pPr eaLnBrk="1" hangingPunct="1"/>
              <a:t>57</a:t>
            </a:fld>
            <a:endParaRPr lang="da-DK" sz="900" b="0" smtClean="0">
              <a:solidFill>
                <a:srgbClr val="0000FF"/>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nl-NL" dirty="0" smtClean="0"/>
              <a:t>Insuline </a:t>
            </a:r>
            <a:r>
              <a:rPr lang="nl-NL" dirty="0" err="1" smtClean="0"/>
              <a:t>glargine</a:t>
            </a:r>
            <a:r>
              <a:rPr lang="nl-NL" dirty="0" smtClean="0"/>
              <a:t> (</a:t>
            </a:r>
            <a:r>
              <a:rPr lang="nl-NL" dirty="0" err="1" smtClean="0"/>
              <a:t>Lantus</a:t>
            </a:r>
            <a:r>
              <a:rPr lang="nl-NL" dirty="0" smtClean="0"/>
              <a:t>®) is een insuline-analoog die bij de zure pH in de injectie-oplossing (pH 4) volledig oplosbaar is. Na injectie in het pH-neutrale subcutane weefsel wordt de zure oplossing </a:t>
            </a:r>
          </a:p>
          <a:p>
            <a:pPr eaLnBrk="1" hangingPunct="1"/>
            <a:r>
              <a:rPr lang="nl-NL" dirty="0" smtClean="0"/>
              <a:t>geneutraliseerd hetgeen leidt tot de vorming van </a:t>
            </a:r>
            <a:r>
              <a:rPr lang="nl-NL" dirty="0" err="1" smtClean="0"/>
              <a:t>microprecipitaten</a:t>
            </a:r>
            <a:r>
              <a:rPr lang="nl-NL" dirty="0" smtClean="0"/>
              <a:t> waaruit voortdurend kleine hoeveelheden insuline vrijkomen. Deze langzame afgifte uit het subcutaan depot leidt tot een langdurige werking en een gelijkmatig profiel.</a:t>
            </a:r>
          </a:p>
          <a:p>
            <a:pPr eaLnBrk="1" hangingPunct="1"/>
            <a:endParaRPr lang="nl-NL" dirty="0" smtClean="0"/>
          </a:p>
          <a:p>
            <a:pPr eaLnBrk="1" hangingPunct="1"/>
            <a:r>
              <a:rPr lang="nl-NL" dirty="0" smtClean="0"/>
              <a:t>De registratietekst van </a:t>
            </a:r>
            <a:r>
              <a:rPr lang="nl-NL" dirty="0" err="1" smtClean="0"/>
              <a:t>glargine</a:t>
            </a:r>
            <a:r>
              <a:rPr lang="nl-NL" dirty="0" smtClean="0"/>
              <a:t> vermeldt geen werkingsduur, slechts dat het “eenmaal daags” toegediend kan worden.</a:t>
            </a:r>
          </a:p>
          <a:p>
            <a:pPr eaLnBrk="1" hangingPunct="1"/>
            <a:endParaRPr lang="en-GB" dirty="0" smtClean="0"/>
          </a:p>
          <a:p>
            <a:pPr eaLnBrk="1" hangingPunct="1"/>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p>
        </p:txBody>
      </p:sp>
      <p:sp>
        <p:nvSpPr>
          <p:cNvPr id="4" name="Slide Number Placeholder 3"/>
          <p:cNvSpPr>
            <a:spLocks noGrp="1"/>
          </p:cNvSpPr>
          <p:nvPr>
            <p:ph type="sldNum" sz="quarter" idx="5"/>
          </p:nvPr>
        </p:nvSpPr>
        <p:spPr/>
        <p:txBody>
          <a:bodyPr/>
          <a:lstStyle/>
          <a:p>
            <a:pPr>
              <a:defRPr/>
            </a:pPr>
            <a:fld id="{4242E136-51C6-4C01-91FD-FA5B7C6DEF5E}" type="slidenum">
              <a:rPr lang="nl-NL" smtClean="0">
                <a:solidFill>
                  <a:prstClr val="black"/>
                </a:solidFill>
                <a:latin typeface="Calibri"/>
              </a:rPr>
              <a:pPr>
                <a:defRPr/>
              </a:pPr>
              <a:t>61</a:t>
            </a:fld>
            <a:endParaRPr lang="nl-NL" dirty="0">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62</a:t>
            </a:fld>
            <a:endParaRPr lang="en-GB" dirty="0">
              <a:solidFill>
                <a:prstClr val="black"/>
              </a:solidFill>
              <a:latin typeface="Calibri"/>
            </a:endParaRPr>
          </a:p>
        </p:txBody>
      </p:sp>
    </p:spTree>
    <p:extLst>
      <p:ext uri="{BB962C8B-B14F-4D97-AF65-F5344CB8AC3E}">
        <p14:creationId xmlns:p14="http://schemas.microsoft.com/office/powerpoint/2010/main" val="3534862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63</a:t>
            </a:fld>
            <a:endParaRPr lang="en-GB" dirty="0">
              <a:solidFill>
                <a:prstClr val="black"/>
              </a:solidFill>
              <a:latin typeface="Calibri"/>
            </a:endParaRPr>
          </a:p>
        </p:txBody>
      </p:sp>
    </p:spTree>
    <p:extLst>
      <p:ext uri="{BB962C8B-B14F-4D97-AF65-F5344CB8AC3E}">
        <p14:creationId xmlns:p14="http://schemas.microsoft.com/office/powerpoint/2010/main" val="3846137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Dus</a:t>
            </a:r>
            <a:r>
              <a:rPr lang="en-GB" dirty="0" smtClean="0"/>
              <a:t>:</a:t>
            </a:r>
            <a:r>
              <a:rPr lang="en-GB" baseline="0" dirty="0" smtClean="0"/>
              <a:t> </a:t>
            </a:r>
            <a:r>
              <a:rPr lang="en-GB" baseline="0" dirty="0" err="1" smtClean="0"/>
              <a:t>bij</a:t>
            </a:r>
            <a:r>
              <a:rPr lang="en-GB" baseline="0" dirty="0" smtClean="0"/>
              <a:t> </a:t>
            </a:r>
            <a:r>
              <a:rPr lang="en-GB" baseline="0" dirty="0" err="1" smtClean="0"/>
              <a:t>ptn</a:t>
            </a:r>
            <a:r>
              <a:rPr lang="en-GB" baseline="0" dirty="0" smtClean="0"/>
              <a:t> die </a:t>
            </a:r>
            <a:r>
              <a:rPr lang="en-GB" baseline="0" dirty="0" err="1" smtClean="0"/>
              <a:t>meer</a:t>
            </a:r>
            <a:r>
              <a:rPr lang="en-GB" baseline="0" dirty="0" smtClean="0"/>
              <a:t> </a:t>
            </a:r>
            <a:r>
              <a:rPr lang="en-GB" baseline="0" dirty="0" err="1" smtClean="0"/>
              <a:t>dan</a:t>
            </a:r>
            <a:r>
              <a:rPr lang="en-GB" baseline="0" dirty="0" smtClean="0"/>
              <a:t> 80 </a:t>
            </a:r>
            <a:r>
              <a:rPr lang="en-GB" baseline="0" dirty="0" err="1" smtClean="0"/>
              <a:t>eenheden</a:t>
            </a:r>
            <a:r>
              <a:rPr lang="en-GB" baseline="0" dirty="0" smtClean="0"/>
              <a:t> </a:t>
            </a:r>
            <a:r>
              <a:rPr lang="en-GB" baseline="0" dirty="0" err="1" smtClean="0"/>
              <a:t>nodig</a:t>
            </a:r>
            <a:r>
              <a:rPr lang="en-GB" baseline="0" dirty="0" smtClean="0"/>
              <a:t> </a:t>
            </a:r>
            <a:r>
              <a:rPr lang="en-GB" baseline="0" dirty="0" err="1" smtClean="0"/>
              <a:t>hebben</a:t>
            </a:r>
            <a:r>
              <a:rPr lang="en-GB" baseline="0" dirty="0" smtClean="0"/>
              <a:t> </a:t>
            </a:r>
            <a:r>
              <a:rPr lang="en-GB" baseline="0" dirty="0" err="1" smtClean="0"/>
              <a:t>moet</a:t>
            </a:r>
            <a:r>
              <a:rPr lang="en-GB" baseline="0" dirty="0" smtClean="0"/>
              <a:t> je nog steeds </a:t>
            </a:r>
            <a:r>
              <a:rPr lang="en-GB" baseline="0" dirty="0" err="1" smtClean="0"/>
              <a:t>meer</a:t>
            </a:r>
            <a:r>
              <a:rPr lang="en-GB" baseline="0" dirty="0" smtClean="0"/>
              <a:t> </a:t>
            </a:r>
            <a:r>
              <a:rPr lang="en-GB" baseline="0" dirty="0" err="1" smtClean="0"/>
              <a:t>dan</a:t>
            </a:r>
            <a:r>
              <a:rPr lang="en-GB" baseline="0" dirty="0" smtClean="0"/>
              <a:t> 1x </a:t>
            </a:r>
            <a:r>
              <a:rPr lang="en-GB" baseline="0" dirty="0" err="1" smtClean="0"/>
              <a:t>injecteren</a:t>
            </a:r>
            <a:r>
              <a:rPr lang="en-GB" baseline="0" dirty="0" smtClean="0"/>
              <a:t>. </a:t>
            </a:r>
            <a:r>
              <a:rPr lang="en-GB" baseline="0" dirty="0" err="1" smtClean="0"/>
              <a:t>Bij</a:t>
            </a:r>
            <a:r>
              <a:rPr lang="en-GB" baseline="0" dirty="0" smtClean="0"/>
              <a:t> </a:t>
            </a:r>
            <a:r>
              <a:rPr lang="en-GB" baseline="0" dirty="0" err="1" smtClean="0"/>
              <a:t>Tresiba</a:t>
            </a:r>
            <a:r>
              <a:rPr lang="en-GB" baseline="0" dirty="0" smtClean="0"/>
              <a:t> </a:t>
            </a:r>
            <a:r>
              <a:rPr lang="en-GB" baseline="0" dirty="0" err="1" smtClean="0"/>
              <a:t>kan</a:t>
            </a:r>
            <a:r>
              <a:rPr lang="en-GB" baseline="0" dirty="0" smtClean="0"/>
              <a:t> je tot </a:t>
            </a:r>
            <a:r>
              <a:rPr lang="en-GB" baseline="0" dirty="0" err="1" smtClean="0"/>
              <a:t>maximaal</a:t>
            </a:r>
            <a:r>
              <a:rPr lang="en-GB" baseline="0" dirty="0" smtClean="0"/>
              <a:t> 160 </a:t>
            </a:r>
            <a:r>
              <a:rPr lang="en-GB" baseline="0" dirty="0" err="1" smtClean="0"/>
              <a:t>eenheden</a:t>
            </a:r>
            <a:r>
              <a:rPr lang="en-GB" baseline="0" dirty="0" smtClean="0"/>
              <a:t> in 1 </a:t>
            </a:r>
            <a:r>
              <a:rPr lang="en-GB" baseline="0" dirty="0" err="1" smtClean="0"/>
              <a:t>injectie</a:t>
            </a:r>
            <a:r>
              <a:rPr lang="en-GB" baseline="0" dirty="0" smtClean="0"/>
              <a:t> </a:t>
            </a:r>
            <a:r>
              <a:rPr lang="en-GB" baseline="0" dirty="0" err="1" smtClean="0"/>
              <a:t>zetten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64</a:t>
            </a:fld>
            <a:endParaRPr lang="en-GB" dirty="0">
              <a:solidFill>
                <a:prstClr val="black"/>
              </a:solidFill>
              <a:latin typeface="Calibri"/>
            </a:endParaRPr>
          </a:p>
        </p:txBody>
      </p:sp>
    </p:spTree>
    <p:extLst>
      <p:ext uri="{BB962C8B-B14F-4D97-AF65-F5344CB8AC3E}">
        <p14:creationId xmlns:p14="http://schemas.microsoft.com/office/powerpoint/2010/main" val="1850461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90C27024-D4E4-4870-AB2E-2FA9EB429E93}" type="slidenum">
              <a:rPr lang="da-DK" sz="900" b="0" smtClean="0">
                <a:solidFill>
                  <a:srgbClr val="0000FF"/>
                </a:solidFill>
              </a:rPr>
              <a:pPr eaLnBrk="1" hangingPunct="1"/>
              <a:t>65</a:t>
            </a:fld>
            <a:endParaRPr lang="da-DK" sz="900" b="0" smtClean="0">
              <a:solidFill>
                <a:srgbClr val="0000FF"/>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lnSpc>
                <a:spcPct val="90000"/>
              </a:lnSpc>
            </a:pPr>
            <a:r>
              <a:rPr lang="nl-NL" dirty="0" smtClean="0"/>
              <a:t>Het toevoegen van een C14 vetzuurketen aan het molecuul van </a:t>
            </a:r>
            <a:r>
              <a:rPr lang="nl-NL" dirty="0" err="1" smtClean="0"/>
              <a:t>Levemir</a:t>
            </a:r>
            <a:r>
              <a:rPr lang="nl-NL" dirty="0" smtClean="0"/>
              <a:t>® zorgt ervoor dat de individuele </a:t>
            </a:r>
            <a:r>
              <a:rPr lang="nl-NL" dirty="0" err="1" smtClean="0"/>
              <a:t>Levemir</a:t>
            </a:r>
            <a:r>
              <a:rPr lang="nl-NL" dirty="0" smtClean="0"/>
              <a:t>®-monomeren korte ketens vormen na injectie en zich binden aan albumine. De albumine laat de insulinemoleculen geleidelijk los en zorgt zo voor een vertraagde opname. Het vormen van ketens vertraagt ook de opname van </a:t>
            </a:r>
            <a:r>
              <a:rPr lang="nl-NL" dirty="0" err="1" smtClean="0"/>
              <a:t>Levemir</a:t>
            </a:r>
            <a:r>
              <a:rPr lang="nl-NL" dirty="0" smtClean="0"/>
              <a:t>® in het plasma, aangezien met name monomeren de overgang naar het plasma kunnen maken.</a:t>
            </a:r>
          </a:p>
          <a:p>
            <a:pPr eaLnBrk="1" hangingPunct="1">
              <a:lnSpc>
                <a:spcPct val="90000"/>
              </a:lnSpc>
            </a:pPr>
            <a:endParaRPr lang="nl-NL" dirty="0" smtClean="0"/>
          </a:p>
          <a:p>
            <a:pPr eaLnBrk="1" hangingPunct="1">
              <a:lnSpc>
                <a:spcPct val="90000"/>
              </a:lnSpc>
            </a:pPr>
            <a:r>
              <a:rPr lang="nl-NL" dirty="0" smtClean="0"/>
              <a:t>Eenmaal in het plasma binden de </a:t>
            </a:r>
            <a:r>
              <a:rPr lang="nl-NL" dirty="0" err="1" smtClean="0"/>
              <a:t>Levemir</a:t>
            </a:r>
            <a:r>
              <a:rPr lang="nl-NL" dirty="0" smtClean="0"/>
              <a:t>®-moleculen zich opnieuw aan albumine, dat zorgt voor een tweede buffer.</a:t>
            </a:r>
          </a:p>
          <a:p>
            <a:pPr eaLnBrk="1" hangingPunct="1">
              <a:lnSpc>
                <a:spcPct val="90000"/>
              </a:lnSpc>
            </a:pPr>
            <a:r>
              <a:rPr lang="nl-NL" dirty="0" smtClean="0"/>
              <a:t>Beide bindingen zorgen ervoor dat </a:t>
            </a:r>
            <a:r>
              <a:rPr lang="nl-NL" dirty="0" err="1" smtClean="0"/>
              <a:t>Levemir</a:t>
            </a:r>
            <a:r>
              <a:rPr lang="nl-NL" dirty="0" smtClean="0"/>
              <a:t>®, afhankelijk van de dosering, tot 24 uur werkt.</a:t>
            </a:r>
          </a:p>
          <a:p>
            <a:pPr eaLnBrk="1" hangingPunct="1">
              <a:lnSpc>
                <a:spcPct val="90000"/>
              </a:lnSpc>
            </a:pPr>
            <a:r>
              <a:rPr lang="nl-NL" dirty="0" smtClean="0"/>
              <a:t>Door de verlengde werking kan </a:t>
            </a:r>
            <a:r>
              <a:rPr lang="nl-NL" dirty="0" err="1" smtClean="0"/>
              <a:t>Levemir</a:t>
            </a:r>
            <a:r>
              <a:rPr lang="nl-NL" dirty="0" smtClean="0"/>
              <a:t>®, in combinatie met orale bloedglucose verlagende middelen, eenmaal daags gedoseerd worden.</a:t>
            </a:r>
          </a:p>
          <a:p>
            <a:pPr eaLnBrk="1" hangingPunct="1">
              <a:lnSpc>
                <a:spcPct val="90000"/>
              </a:lnSpc>
            </a:pPr>
            <a:endParaRPr lang="nl-NL" dirty="0" smtClean="0"/>
          </a:p>
          <a:p>
            <a:pPr eaLnBrk="1" hangingPunct="1">
              <a:lnSpc>
                <a:spcPct val="90000"/>
              </a:lnSpc>
            </a:pPr>
            <a:r>
              <a:rPr lang="nl-NL" dirty="0" err="1" smtClean="0"/>
              <a:t>Levemir</a:t>
            </a:r>
            <a:r>
              <a:rPr lang="nl-NL" dirty="0" smtClean="0"/>
              <a:t>® heeft een neutrale pH, vergelijkbaar met het subcutane weefsel op de injectieplaats.</a:t>
            </a:r>
          </a:p>
          <a:p>
            <a:pPr eaLnBrk="1" hangingPunct="1">
              <a:lnSpc>
                <a:spcPct val="90000"/>
              </a:lnSpc>
            </a:pPr>
            <a:endParaRPr lang="en-GB" dirty="0" smtClean="0"/>
          </a:p>
          <a:p>
            <a:pPr eaLnBrk="1" hangingPunct="1">
              <a:lnSpc>
                <a:spcPct val="90000"/>
              </a:lnSpc>
            </a:pPr>
            <a:endParaRPr lang="en-GB"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Dus</a:t>
            </a:r>
            <a:r>
              <a:rPr lang="en-GB" dirty="0" smtClean="0"/>
              <a:t>:</a:t>
            </a:r>
            <a:r>
              <a:rPr lang="en-GB" baseline="0" dirty="0" smtClean="0"/>
              <a:t> </a:t>
            </a:r>
            <a:r>
              <a:rPr lang="en-GB" baseline="0" dirty="0" err="1" smtClean="0"/>
              <a:t>bij</a:t>
            </a:r>
            <a:r>
              <a:rPr lang="en-GB" baseline="0" dirty="0" smtClean="0"/>
              <a:t> </a:t>
            </a:r>
            <a:r>
              <a:rPr lang="en-GB" baseline="0" dirty="0" err="1" smtClean="0"/>
              <a:t>ptn</a:t>
            </a:r>
            <a:r>
              <a:rPr lang="en-GB" baseline="0" dirty="0" smtClean="0"/>
              <a:t> die </a:t>
            </a:r>
            <a:r>
              <a:rPr lang="en-GB" baseline="0" dirty="0" err="1" smtClean="0"/>
              <a:t>meer</a:t>
            </a:r>
            <a:r>
              <a:rPr lang="en-GB" baseline="0" dirty="0" smtClean="0"/>
              <a:t> </a:t>
            </a:r>
            <a:r>
              <a:rPr lang="en-GB" baseline="0" dirty="0" err="1" smtClean="0"/>
              <a:t>dan</a:t>
            </a:r>
            <a:r>
              <a:rPr lang="en-GB" baseline="0" dirty="0" smtClean="0"/>
              <a:t> 80 </a:t>
            </a:r>
            <a:r>
              <a:rPr lang="en-GB" baseline="0" dirty="0" err="1" smtClean="0"/>
              <a:t>eenheden</a:t>
            </a:r>
            <a:r>
              <a:rPr lang="en-GB" baseline="0" dirty="0" smtClean="0"/>
              <a:t> </a:t>
            </a:r>
            <a:r>
              <a:rPr lang="en-GB" baseline="0" dirty="0" err="1" smtClean="0"/>
              <a:t>nodig</a:t>
            </a:r>
            <a:r>
              <a:rPr lang="en-GB" baseline="0" dirty="0" smtClean="0"/>
              <a:t> </a:t>
            </a:r>
            <a:r>
              <a:rPr lang="en-GB" baseline="0" dirty="0" err="1" smtClean="0"/>
              <a:t>hebben</a:t>
            </a:r>
            <a:r>
              <a:rPr lang="en-GB" baseline="0" dirty="0" smtClean="0"/>
              <a:t> </a:t>
            </a:r>
            <a:r>
              <a:rPr lang="en-GB" baseline="0" dirty="0" err="1" smtClean="0"/>
              <a:t>moet</a:t>
            </a:r>
            <a:r>
              <a:rPr lang="en-GB" baseline="0" dirty="0" smtClean="0"/>
              <a:t> je nog steeds </a:t>
            </a:r>
            <a:r>
              <a:rPr lang="en-GB" baseline="0" dirty="0" err="1" smtClean="0"/>
              <a:t>meer</a:t>
            </a:r>
            <a:r>
              <a:rPr lang="en-GB" baseline="0" dirty="0" smtClean="0"/>
              <a:t> </a:t>
            </a:r>
            <a:r>
              <a:rPr lang="en-GB" baseline="0" dirty="0" err="1" smtClean="0"/>
              <a:t>dan</a:t>
            </a:r>
            <a:r>
              <a:rPr lang="en-GB" baseline="0" dirty="0" smtClean="0"/>
              <a:t> 1x </a:t>
            </a:r>
            <a:r>
              <a:rPr lang="en-GB" baseline="0" dirty="0" err="1" smtClean="0"/>
              <a:t>injecteren</a:t>
            </a:r>
            <a:r>
              <a:rPr lang="en-GB" baseline="0" dirty="0" smtClean="0"/>
              <a:t>. </a:t>
            </a:r>
            <a:r>
              <a:rPr lang="en-GB" baseline="0" dirty="0" err="1" smtClean="0"/>
              <a:t>Bij</a:t>
            </a:r>
            <a:r>
              <a:rPr lang="en-GB" baseline="0" dirty="0" smtClean="0"/>
              <a:t> </a:t>
            </a:r>
            <a:r>
              <a:rPr lang="en-GB" baseline="0" dirty="0" err="1" smtClean="0"/>
              <a:t>Tresiba</a:t>
            </a:r>
            <a:r>
              <a:rPr lang="en-GB" baseline="0" dirty="0" smtClean="0"/>
              <a:t> </a:t>
            </a:r>
            <a:r>
              <a:rPr lang="en-GB" baseline="0" dirty="0" err="1" smtClean="0"/>
              <a:t>kan</a:t>
            </a:r>
            <a:r>
              <a:rPr lang="en-GB" baseline="0" dirty="0" smtClean="0"/>
              <a:t> je tot </a:t>
            </a:r>
            <a:r>
              <a:rPr lang="en-GB" baseline="0" dirty="0" err="1" smtClean="0"/>
              <a:t>maximaal</a:t>
            </a:r>
            <a:r>
              <a:rPr lang="en-GB" baseline="0" dirty="0" smtClean="0"/>
              <a:t> 160 </a:t>
            </a:r>
            <a:r>
              <a:rPr lang="en-GB" baseline="0" dirty="0" err="1" smtClean="0"/>
              <a:t>eenheden</a:t>
            </a:r>
            <a:r>
              <a:rPr lang="en-GB" baseline="0" dirty="0" smtClean="0"/>
              <a:t> in 1 </a:t>
            </a:r>
            <a:r>
              <a:rPr lang="en-GB" baseline="0" dirty="0" err="1" smtClean="0"/>
              <a:t>injectie</a:t>
            </a:r>
            <a:r>
              <a:rPr lang="en-GB" baseline="0" dirty="0" smtClean="0"/>
              <a:t> </a:t>
            </a:r>
            <a:r>
              <a:rPr lang="en-GB" baseline="0" dirty="0" err="1" smtClean="0"/>
              <a:t>zetten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67</a:t>
            </a:fld>
            <a:endParaRPr lang="en-GB" dirty="0">
              <a:solidFill>
                <a:prstClr val="black"/>
              </a:solidFill>
              <a:latin typeface="Calibri"/>
            </a:endParaRPr>
          </a:p>
        </p:txBody>
      </p:sp>
    </p:spTree>
    <p:extLst>
      <p:ext uri="{BB962C8B-B14F-4D97-AF65-F5344CB8AC3E}">
        <p14:creationId xmlns:p14="http://schemas.microsoft.com/office/powerpoint/2010/main" val="18504611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90C27024-D4E4-4870-AB2E-2FA9EB429E93}" type="slidenum">
              <a:rPr lang="da-DK" sz="900" b="0" smtClean="0">
                <a:solidFill>
                  <a:srgbClr val="0000FF"/>
                </a:solidFill>
              </a:rPr>
              <a:pPr eaLnBrk="1" hangingPunct="1"/>
              <a:t>68</a:t>
            </a:fld>
            <a:endParaRPr lang="da-DK" sz="900" b="0" smtClean="0">
              <a:solidFill>
                <a:srgbClr val="0000FF"/>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lnSpc>
                <a:spcPct val="90000"/>
              </a:lnSpc>
            </a:pPr>
            <a:endParaRPr lang="en-GB" dirty="0" smtClean="0"/>
          </a:p>
          <a:p>
            <a:pPr eaLnBrk="1" hangingPunct="1">
              <a:lnSpc>
                <a:spcPct val="90000"/>
              </a:lnSpc>
            </a:pPr>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p:spPr>
        <p:txBody>
          <a:bodyPr/>
          <a:lstStyle/>
          <a:p>
            <a:endParaRPr lang="en-GB" altLang="en-US" smtClean="0"/>
          </a:p>
        </p:txBody>
      </p:sp>
      <p:sp>
        <p:nvSpPr>
          <p:cNvPr id="4" name="Slide Number Placeholder 3"/>
          <p:cNvSpPr>
            <a:spLocks noGrp="1"/>
          </p:cNvSpPr>
          <p:nvPr>
            <p:ph type="sldNum" sz="quarter" idx="5"/>
          </p:nvPr>
        </p:nvSpPr>
        <p:spPr/>
        <p:txBody>
          <a:bodyPr/>
          <a:lstStyle/>
          <a:p>
            <a:pPr>
              <a:defRPr/>
            </a:pPr>
            <a:fld id="{DEA20B65-D491-4A5B-9AA9-53EFA72B778E}" type="slidenum">
              <a:rPr lang="en-GB">
                <a:solidFill>
                  <a:prstClr val="black"/>
                </a:solidFill>
                <a:latin typeface="Calibri"/>
              </a:rPr>
              <a:pPr>
                <a:defRPr/>
              </a:pPr>
              <a:t>69</a:t>
            </a:fld>
            <a:endParaRPr lang="en-GB" dirty="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4F621685-ED0C-43B8-AF59-3E6338D2E131}" type="slidenum">
              <a:rPr lang="en-US" sz="900" smtClean="0">
                <a:solidFill>
                  <a:srgbClr val="FF0000"/>
                </a:solidFill>
                <a:latin typeface="Verdana" pitchFamily="34" charset="0"/>
                <a:ea typeface="Verdana" pitchFamily="34" charset="0"/>
                <a:cs typeface="Verdana" pitchFamily="34" charset="0"/>
              </a:rPr>
              <a:pPr eaLnBrk="1" hangingPunct="1"/>
              <a:t>7</a:t>
            </a:fld>
            <a:endParaRPr lang="en-US" sz="900" dirty="0" smtClean="0">
              <a:solidFill>
                <a:srgbClr val="FF0000"/>
              </a:solidFill>
              <a:latin typeface="Verdana" pitchFamily="34" charset="0"/>
              <a:ea typeface="Verdana" pitchFamily="34" charset="0"/>
              <a:cs typeface="Verdana" pitchFamily="34" charset="0"/>
            </a:endParaRPr>
          </a:p>
        </p:txBody>
      </p:sp>
      <p:sp>
        <p:nvSpPr>
          <p:cNvPr id="254979" name="Rectangle 2"/>
          <p:cNvSpPr>
            <a:spLocks noGrp="1" noRot="1" noChangeAspect="1" noChangeArrowheads="1" noTextEdit="1"/>
          </p:cNvSpPr>
          <p:nvPr>
            <p:ph type="sldImg"/>
          </p:nvPr>
        </p:nvSpPr>
        <p:spPr>
          <a:xfrm>
            <a:off x="381000" y="685800"/>
            <a:ext cx="6096000" cy="3429000"/>
          </a:xfrm>
          <a:ln/>
        </p:spPr>
      </p:sp>
      <p:sp>
        <p:nvSpPr>
          <p:cNvPr id="254980" name="Rectangle 3"/>
          <p:cNvSpPr>
            <a:spLocks noGrp="1" noChangeArrowheads="1"/>
          </p:cNvSpPr>
          <p:nvPr>
            <p:ph type="body" idx="1"/>
          </p:nvPr>
        </p:nvSpPr>
        <p:spPr>
          <a:xfrm>
            <a:off x="561569" y="4728447"/>
            <a:ext cx="5765878" cy="42349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0"/>
              </a:spcBef>
              <a:spcAft>
                <a:spcPts val="600"/>
              </a:spcAft>
            </a:pPr>
            <a:r>
              <a:rPr lang="it-IT" sz="1000" b="1" dirty="0" smtClean="0">
                <a:latin typeface="Verdana" pitchFamily="34" charset="0"/>
                <a:ea typeface="Verdana" pitchFamily="34" charset="0"/>
                <a:cs typeface="Verdana" pitchFamily="34" charset="0"/>
              </a:rPr>
              <a:t>Development and Progression of </a:t>
            </a:r>
            <a:r>
              <a:rPr lang="it-IT" sz="1000" b="1" dirty="0" err="1" smtClean="0">
                <a:latin typeface="Verdana" pitchFamily="34" charset="0"/>
                <a:ea typeface="Verdana" pitchFamily="34" charset="0"/>
                <a:cs typeface="Verdana" pitchFamily="34" charset="0"/>
              </a:rPr>
              <a:t>Type</a:t>
            </a:r>
            <a:r>
              <a:rPr lang="it-IT" sz="1000" b="1" dirty="0" smtClean="0">
                <a:latin typeface="Verdana" pitchFamily="34" charset="0"/>
                <a:ea typeface="Verdana" pitchFamily="34" charset="0"/>
                <a:cs typeface="Verdana" pitchFamily="34" charset="0"/>
              </a:rPr>
              <a:t> 2 </a:t>
            </a:r>
            <a:r>
              <a:rPr lang="it-IT" sz="1000" b="1" dirty="0" err="1" smtClean="0">
                <a:latin typeface="Verdana" pitchFamily="34" charset="0"/>
                <a:ea typeface="Verdana" pitchFamily="34" charset="0"/>
                <a:cs typeface="Verdana" pitchFamily="34" charset="0"/>
              </a:rPr>
              <a:t>Diabetes</a:t>
            </a:r>
            <a:r>
              <a:rPr lang="it-IT" sz="1000" b="1" dirty="0" smtClean="0">
                <a:latin typeface="Verdana" pitchFamily="34" charset="0"/>
                <a:ea typeface="Verdana" pitchFamily="34" charset="0"/>
                <a:cs typeface="Verdana" pitchFamily="34" charset="0"/>
              </a:rPr>
              <a:t> </a:t>
            </a:r>
            <a:r>
              <a:rPr lang="en-US" sz="1000" b="1" dirty="0" smtClean="0">
                <a:latin typeface="Verdana" pitchFamily="34" charset="0"/>
                <a:ea typeface="Verdana" pitchFamily="34" charset="0"/>
                <a:cs typeface="Verdana" pitchFamily="34" charset="0"/>
              </a:rPr>
              <a:t>and Related Complications</a:t>
            </a:r>
            <a:endParaRPr lang="it-IT" sz="1000" b="1" dirty="0" smtClean="0">
              <a:latin typeface="Verdana" pitchFamily="34" charset="0"/>
              <a:ea typeface="Verdana" pitchFamily="34" charset="0"/>
              <a:cs typeface="Verdana" pitchFamily="34" charset="0"/>
            </a:endParaRP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Both </a:t>
            </a:r>
            <a:r>
              <a:rPr lang="en-US" sz="1000" dirty="0">
                <a:latin typeface="Verdana" pitchFamily="34" charset="0"/>
                <a:ea typeface="Verdana" pitchFamily="34" charset="0"/>
                <a:cs typeface="Verdana" pitchFamily="34" charset="0"/>
              </a:rPr>
              <a:t>insulin resistance and </a:t>
            </a:r>
            <a:r>
              <a:rPr lang="el-GR" sz="1000" dirty="0">
                <a:latin typeface="Verdana" pitchFamily="34" charset="0"/>
                <a:ea typeface="Verdana" pitchFamily="34" charset="0"/>
                <a:cs typeface="Verdana" pitchFamily="34" charset="0"/>
              </a:rPr>
              <a:t>β</a:t>
            </a:r>
            <a:r>
              <a:rPr lang="en-US" sz="1000" dirty="0">
                <a:latin typeface="Verdana" pitchFamily="34" charset="0"/>
                <a:ea typeface="Verdana" pitchFamily="34" charset="0"/>
                <a:cs typeface="Verdana" pitchFamily="34" charset="0"/>
              </a:rPr>
              <a:t>-cell dysfunction start </a:t>
            </a:r>
            <a:r>
              <a:rPr lang="en-US" sz="1000" dirty="0" smtClean="0">
                <a:latin typeface="Verdana" pitchFamily="34" charset="0"/>
                <a:ea typeface="Verdana" pitchFamily="34" charset="0"/>
                <a:cs typeface="Verdana" pitchFamily="34" charset="0"/>
              </a:rPr>
              <a:t>early – and </a:t>
            </a:r>
            <a:r>
              <a:rPr lang="en-US" sz="1000" dirty="0">
                <a:latin typeface="Verdana" pitchFamily="34" charset="0"/>
                <a:ea typeface="Verdana" pitchFamily="34" charset="0"/>
                <a:cs typeface="Verdana" pitchFamily="34" charset="0"/>
              </a:rPr>
              <a:t>well before </a:t>
            </a:r>
            <a:r>
              <a:rPr lang="en-US" sz="1000" dirty="0" smtClean="0">
                <a:latin typeface="Verdana" pitchFamily="34" charset="0"/>
                <a:ea typeface="Verdana" pitchFamily="34" charset="0"/>
                <a:cs typeface="Verdana" pitchFamily="34" charset="0"/>
              </a:rPr>
              <a:t>Diabetes </a:t>
            </a:r>
            <a:r>
              <a:rPr lang="en-US" sz="1000" dirty="0">
                <a:latin typeface="Verdana" pitchFamily="34" charset="0"/>
                <a:ea typeface="Verdana" pitchFamily="34" charset="0"/>
                <a:cs typeface="Verdana" pitchFamily="34" charset="0"/>
              </a:rPr>
              <a:t>is </a:t>
            </a:r>
            <a:r>
              <a:rPr lang="en-US" sz="1000" dirty="0" smtClean="0">
                <a:latin typeface="Verdana" pitchFamily="34" charset="0"/>
                <a:ea typeface="Verdana" pitchFamily="34" charset="0"/>
                <a:cs typeface="Verdana" pitchFamily="34" charset="0"/>
              </a:rPr>
              <a:t>diagnosed – leading </a:t>
            </a:r>
            <a:r>
              <a:rPr lang="en-US" sz="1000" dirty="0">
                <a:latin typeface="Verdana" pitchFamily="34" charset="0"/>
                <a:ea typeface="Verdana" pitchFamily="34" charset="0"/>
                <a:cs typeface="Verdana" pitchFamily="34" charset="0"/>
              </a:rPr>
              <a:t>to rises in fasting plasma glucose (FPG) and postprandial glucose (PPG) </a:t>
            </a:r>
            <a:r>
              <a:rPr lang="en-US" sz="1000" dirty="0" smtClean="0">
                <a:latin typeface="Verdana" pitchFamily="34" charset="0"/>
                <a:ea typeface="Verdana" pitchFamily="34" charset="0"/>
                <a:cs typeface="Verdana" pitchFamily="34" charset="0"/>
              </a:rPr>
              <a:t>levels</a:t>
            </a:r>
            <a:endParaRPr lang="en-US" sz="1000" dirty="0">
              <a:latin typeface="Verdana" pitchFamily="34" charset="0"/>
              <a:ea typeface="Verdana" pitchFamily="34" charset="0"/>
              <a:cs typeface="Verdana" pitchFamily="34" charset="0"/>
            </a:endParaRP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This conceptual diagram shows a proposed paradigm on the development and progression of pathophysiology in Type 2 Diabetes</a:t>
            </a:r>
            <a:r>
              <a:rPr lang="en-US" sz="1000" baseline="30000" dirty="0" smtClean="0">
                <a:latin typeface="Verdana" pitchFamily="34" charset="0"/>
                <a:ea typeface="Verdana" pitchFamily="34" charset="0"/>
                <a:cs typeface="Verdana" pitchFamily="34" charset="0"/>
              </a:rPr>
              <a:t>1</a:t>
            </a: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The horizontal axis in the figure shows the years before and after diagnosis of Diabetes </a:t>
            </a: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Insulin resistance begins years before diagnosis. Insulin resistance rises during disease development and continues to rise during impaired glucose tolerance (IGT). </a:t>
            </a:r>
            <a:r>
              <a:rPr lang="it-IT" sz="1000" dirty="0" smtClean="0">
                <a:latin typeface="Verdana" pitchFamily="34" charset="0"/>
                <a:ea typeface="Verdana" pitchFamily="34" charset="0"/>
                <a:cs typeface="Verdana" pitchFamily="34" charset="0"/>
              </a:rPr>
              <a:t>Over time, insulin resistance remains stable during the progression of </a:t>
            </a:r>
            <a:r>
              <a:rPr lang="it-IT" sz="1000" dirty="0" err="1" smtClean="0">
                <a:latin typeface="Verdana" pitchFamily="34" charset="0"/>
                <a:ea typeface="Verdana" pitchFamily="34" charset="0"/>
                <a:cs typeface="Verdana" pitchFamily="34" charset="0"/>
              </a:rPr>
              <a:t>Type</a:t>
            </a:r>
            <a:r>
              <a:rPr lang="it-IT" sz="1000" dirty="0" smtClean="0">
                <a:latin typeface="Verdana" pitchFamily="34" charset="0"/>
                <a:ea typeface="Verdana" pitchFamily="34" charset="0"/>
                <a:cs typeface="Verdana" pitchFamily="34" charset="0"/>
              </a:rPr>
              <a:t> 2 Diabetes</a:t>
            </a:r>
            <a:r>
              <a:rPr lang="it-IT" sz="1000" baseline="30000" dirty="0" smtClean="0">
                <a:latin typeface="Verdana" pitchFamily="34" charset="0"/>
                <a:ea typeface="Verdana" pitchFamily="34" charset="0"/>
                <a:cs typeface="Verdana" pitchFamily="34" charset="0"/>
              </a:rPr>
              <a:t>1</a:t>
            </a:r>
          </a:p>
          <a:p>
            <a:pPr marL="171450" indent="-171450" eaLnBrk="1" hangingPunct="1">
              <a:lnSpc>
                <a:spcPct val="80000"/>
              </a:lnSpc>
              <a:spcBef>
                <a:spcPts val="0"/>
              </a:spcBef>
              <a:buFont typeface="Arial" pitchFamily="34" charset="0"/>
              <a:buChar char="•"/>
            </a:pPr>
            <a:r>
              <a:rPr lang="it-IT" sz="1000" dirty="0" smtClean="0">
                <a:latin typeface="Verdana" pitchFamily="34" charset="0"/>
                <a:ea typeface="Verdana" pitchFamily="34" charset="0"/>
                <a:cs typeface="Verdana" pitchFamily="34" charset="0"/>
              </a:rPr>
              <a:t>The insulin secretion rate</a:t>
            </a:r>
            <a:r>
              <a:rPr lang="en-US" sz="1000" dirty="0" smtClean="0">
                <a:latin typeface="Verdana" pitchFamily="34" charset="0"/>
                <a:ea typeface="Verdana" pitchFamily="34" charset="0"/>
                <a:cs typeface="Verdana" pitchFamily="34" charset="0"/>
              </a:rPr>
              <a:t> </a:t>
            </a:r>
            <a:r>
              <a:rPr lang="it-IT" sz="1000" dirty="0" smtClean="0">
                <a:latin typeface="Verdana" pitchFamily="34" charset="0"/>
                <a:ea typeface="Verdana" pitchFamily="34" charset="0"/>
                <a:cs typeface="Verdana" pitchFamily="34" charset="0"/>
              </a:rPr>
              <a:t>increases to compensate for the decrease in insulin effectiveness due to insulin resistance. </a:t>
            </a:r>
            <a:r>
              <a:rPr lang="el-GR" sz="1000" dirty="0" smtClean="0">
                <a:latin typeface="Verdana" pitchFamily="34" charset="0"/>
                <a:ea typeface="Verdana" pitchFamily="34" charset="0"/>
                <a:cs typeface="Verdana" pitchFamily="34" charset="0"/>
              </a:rPr>
              <a:t>β</a:t>
            </a:r>
            <a:r>
              <a:rPr lang="it-IT" sz="1000" dirty="0" smtClean="0">
                <a:latin typeface="Verdana" pitchFamily="34" charset="0"/>
                <a:ea typeface="Verdana" pitchFamily="34" charset="0"/>
                <a:cs typeface="Verdana" pitchFamily="34" charset="0"/>
              </a:rPr>
              <a:t>-cell function can decrease even as insulin secretion increases. </a:t>
            </a:r>
            <a:r>
              <a:rPr lang="en-US" sz="1000" dirty="0" smtClean="0">
                <a:latin typeface="Verdana" pitchFamily="34" charset="0"/>
                <a:ea typeface="Verdana" pitchFamily="34" charset="0"/>
                <a:cs typeface="Verdana" pitchFamily="34" charset="0"/>
              </a:rPr>
              <a:t>At the time of diagnosis of Type 2 Diabetes and 6 years afterward about 50% and 73% of </a:t>
            </a:r>
            <a:r>
              <a:rPr lang="el-GR" sz="1000" dirty="0" smtClean="0">
                <a:latin typeface="Verdana" pitchFamily="34" charset="0"/>
                <a:ea typeface="Verdana" pitchFamily="34" charset="0"/>
                <a:cs typeface="Verdana" pitchFamily="34" charset="0"/>
              </a:rPr>
              <a:t>β</a:t>
            </a:r>
            <a:r>
              <a:rPr lang="it-IT" sz="1000" dirty="0" smtClean="0">
                <a:latin typeface="Verdana" pitchFamily="34" charset="0"/>
                <a:ea typeface="Verdana" pitchFamily="34" charset="0"/>
                <a:cs typeface="Verdana" pitchFamily="34" charset="0"/>
              </a:rPr>
              <a:t>-cell</a:t>
            </a:r>
            <a:r>
              <a:rPr lang="en-US" sz="1000" dirty="0" smtClean="0">
                <a:latin typeface="Verdana" pitchFamily="34" charset="0"/>
                <a:ea typeface="Verdana" pitchFamily="34" charset="0"/>
                <a:cs typeface="Verdana" pitchFamily="34" charset="0"/>
              </a:rPr>
              <a:t> function have been lost, respectively.</a:t>
            </a:r>
            <a:r>
              <a:rPr lang="en-US" sz="1000" baseline="30000" dirty="0" smtClean="0">
                <a:latin typeface="Verdana" pitchFamily="34" charset="0"/>
                <a:ea typeface="Verdana" pitchFamily="34" charset="0"/>
                <a:cs typeface="Verdana" pitchFamily="34" charset="0"/>
              </a:rPr>
              <a:t>2</a:t>
            </a:r>
            <a:r>
              <a:rPr lang="en-US" sz="1000" dirty="0" smtClean="0">
                <a:latin typeface="Verdana" pitchFamily="34" charset="0"/>
                <a:ea typeface="Verdana" pitchFamily="34" charset="0"/>
                <a:cs typeface="Verdana" pitchFamily="34" charset="0"/>
              </a:rPr>
              <a:t> </a:t>
            </a:r>
            <a:r>
              <a:rPr lang="it-IT" sz="1000" dirty="0" smtClean="0">
                <a:latin typeface="Verdana" pitchFamily="34" charset="0"/>
                <a:ea typeface="Verdana" pitchFamily="34" charset="0"/>
                <a:cs typeface="Verdana" pitchFamily="34" charset="0"/>
              </a:rPr>
              <a:t>Over time, </a:t>
            </a:r>
            <a:r>
              <a:rPr lang="el-GR" sz="1000" dirty="0" smtClean="0">
                <a:latin typeface="Verdana" pitchFamily="34" charset="0"/>
                <a:ea typeface="Verdana" pitchFamily="34" charset="0"/>
                <a:cs typeface="Verdana" pitchFamily="34" charset="0"/>
              </a:rPr>
              <a:t>β</a:t>
            </a:r>
            <a:r>
              <a:rPr lang="it-IT" sz="1000" dirty="0" smtClean="0">
                <a:latin typeface="Verdana" pitchFamily="34" charset="0"/>
                <a:ea typeface="Verdana" pitchFamily="34" charset="0"/>
                <a:cs typeface="Verdana" pitchFamily="34" charset="0"/>
              </a:rPr>
              <a:t>-cell compensatory function deteriorates and insulin secretion decreases</a:t>
            </a:r>
            <a:r>
              <a:rPr lang="en-US" sz="1000" dirty="0" smtClean="0">
                <a:latin typeface="Verdana" pitchFamily="34" charset="0"/>
                <a:ea typeface="Verdana" pitchFamily="34" charset="0"/>
                <a:cs typeface="Verdana" pitchFamily="34" charset="0"/>
              </a:rPr>
              <a:t>.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-cell function progressively fails</a:t>
            </a:r>
            <a:r>
              <a:rPr lang="en-US" sz="1000" baseline="30000" dirty="0" smtClean="0">
                <a:latin typeface="Verdana" pitchFamily="34" charset="0"/>
                <a:ea typeface="Verdana" pitchFamily="34" charset="0"/>
                <a:cs typeface="Verdana" pitchFamily="34" charset="0"/>
              </a:rPr>
              <a:t>1,2</a:t>
            </a: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Initially, FPG is maintained in near-normal ranges. The pancreatic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 cells compensate by increasing insulin levels, leading to </a:t>
            </a:r>
            <a:r>
              <a:rPr lang="en-US" sz="1000" dirty="0" err="1" smtClean="0">
                <a:latin typeface="Verdana" pitchFamily="34" charset="0"/>
                <a:ea typeface="Verdana" pitchFamily="34" charset="0"/>
                <a:cs typeface="Verdana" pitchFamily="34" charset="0"/>
              </a:rPr>
              <a:t>hyperinsulinaemia</a:t>
            </a:r>
            <a:r>
              <a:rPr lang="en-US" sz="1000" dirty="0" smtClean="0">
                <a:latin typeface="Verdana" pitchFamily="34" charset="0"/>
                <a:ea typeface="Verdana" pitchFamily="34" charset="0"/>
                <a:cs typeface="Verdana" pitchFamily="34" charset="0"/>
              </a:rPr>
              <a:t>. This compensation keeps glucose levels </a:t>
            </a:r>
            <a:r>
              <a:rPr lang="en-US" sz="1000" dirty="0" err="1" smtClean="0">
                <a:latin typeface="Verdana" pitchFamily="34" charset="0"/>
                <a:ea typeface="Verdana" pitchFamily="34" charset="0"/>
                <a:cs typeface="Verdana" pitchFamily="34" charset="0"/>
              </a:rPr>
              <a:t>normalised</a:t>
            </a:r>
            <a:r>
              <a:rPr lang="en-US" sz="1000" dirty="0" smtClean="0">
                <a:latin typeface="Verdana" pitchFamily="34" charset="0"/>
                <a:ea typeface="Verdana" pitchFamily="34" charset="0"/>
                <a:cs typeface="Verdana" pitchFamily="34" charset="0"/>
              </a:rPr>
              <a:t> for a time, but as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 cells begin to fail, IGT develops with mild post-prandial </a:t>
            </a:r>
            <a:r>
              <a:rPr lang="en-US" sz="1000" dirty="0" err="1" smtClean="0">
                <a:latin typeface="Verdana" pitchFamily="34" charset="0"/>
                <a:ea typeface="Verdana" pitchFamily="34" charset="0"/>
                <a:cs typeface="Verdana" pitchFamily="34" charset="0"/>
              </a:rPr>
              <a:t>hyperglycaemia</a:t>
            </a:r>
            <a:r>
              <a:rPr lang="en-US" sz="1000" dirty="0" smtClean="0">
                <a:latin typeface="Verdana" pitchFamily="34" charset="0"/>
                <a:ea typeface="Verdana" pitchFamily="34" charset="0"/>
                <a:cs typeface="Verdana" pitchFamily="34" charset="0"/>
              </a:rPr>
              <a:t>. As the disease progresses, the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 cells continue to fail, resulting in higher PPG levels. With continued loss of insulin secretory capacity, fasting glucose and hepatic glucose production increase</a:t>
            </a:r>
            <a:r>
              <a:rPr lang="it-IT" sz="1000" baseline="30000" dirty="0" smtClean="0">
                <a:latin typeface="Verdana" pitchFamily="34" charset="0"/>
                <a:ea typeface="Verdana" pitchFamily="34" charset="0"/>
                <a:cs typeface="Verdana" pitchFamily="34" charset="0"/>
              </a:rPr>
              <a:t>1</a:t>
            </a:r>
            <a:endParaRPr lang="en-US" sz="1000" baseline="30000" dirty="0" smtClean="0">
              <a:latin typeface="Verdana" pitchFamily="34" charset="0"/>
              <a:ea typeface="Verdana" pitchFamily="34" charset="0"/>
              <a:cs typeface="Verdana" pitchFamily="34" charset="0"/>
            </a:endParaRPr>
          </a:p>
          <a:p>
            <a:pPr marL="171450" indent="-171450" eaLnBrk="1" hangingPunct="1">
              <a:lnSpc>
                <a:spcPct val="80000"/>
              </a:lnSpc>
              <a:spcBef>
                <a:spcPts val="0"/>
              </a:spcBef>
              <a:buFont typeface="Arial" pitchFamily="34" charset="0"/>
              <a:buChar char="•"/>
            </a:pPr>
            <a:r>
              <a:rPr lang="it-IT" sz="1000" dirty="0" smtClean="0">
                <a:latin typeface="Verdana" pitchFamily="34" charset="0"/>
                <a:ea typeface="Verdana" pitchFamily="34" charset="0"/>
                <a:cs typeface="Verdana" pitchFamily="34" charset="0"/>
              </a:rPr>
              <a:t>Once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 cells cannot secrete sufficient insulin to maintain normal glycaemia at the fasting or post-prandial stage, Type 2 Diabetes (</a:t>
            </a:r>
            <a:r>
              <a:rPr lang="en-US" sz="1000" dirty="0" err="1" smtClean="0">
                <a:latin typeface="Verdana" pitchFamily="34" charset="0"/>
                <a:ea typeface="Verdana" pitchFamily="34" charset="0"/>
                <a:cs typeface="Verdana" pitchFamily="34" charset="0"/>
              </a:rPr>
              <a:t>hyperglycaemia</a:t>
            </a:r>
            <a:r>
              <a:rPr lang="en-US" sz="1000" dirty="0" smtClean="0">
                <a:latin typeface="Verdana" pitchFamily="34" charset="0"/>
                <a:ea typeface="Verdana" pitchFamily="34" charset="0"/>
                <a:cs typeface="Verdana" pitchFamily="34" charset="0"/>
              </a:rPr>
              <a:t>) becomes evident</a:t>
            </a:r>
          </a:p>
          <a:p>
            <a:pPr marL="171450" indent="-171450" eaLnBrk="1" hangingPunct="1">
              <a:lnSpc>
                <a:spcPct val="80000"/>
              </a:lnSpc>
              <a:spcBef>
                <a:spcPts val="0"/>
              </a:spcBef>
              <a:buFont typeface="Arial" pitchFamily="34" charset="0"/>
              <a:buChar char="•"/>
            </a:pPr>
            <a:r>
              <a:rPr lang="en-US" sz="1000" dirty="0" smtClean="0">
                <a:latin typeface="Verdana" pitchFamily="34" charset="0"/>
                <a:ea typeface="Verdana" pitchFamily="34" charset="0"/>
                <a:cs typeface="Verdana" pitchFamily="34" charset="0"/>
              </a:rPr>
              <a:t>Insulin resistance and </a:t>
            </a:r>
            <a:r>
              <a:rPr lang="el-GR" sz="1000" dirty="0" smtClean="0">
                <a:latin typeface="Verdana" pitchFamily="34" charset="0"/>
                <a:ea typeface="Verdana" pitchFamily="34" charset="0"/>
                <a:cs typeface="Verdana" pitchFamily="34" charset="0"/>
              </a:rPr>
              <a:t>β</a:t>
            </a:r>
            <a:r>
              <a:rPr lang="en-US" sz="1000" dirty="0" smtClean="0">
                <a:latin typeface="Verdana" pitchFamily="34" charset="0"/>
                <a:ea typeface="Verdana" pitchFamily="34" charset="0"/>
                <a:cs typeface="Verdana" pitchFamily="34" charset="0"/>
              </a:rPr>
              <a:t>-cell dysfunction are established well before </a:t>
            </a:r>
            <a:r>
              <a:rPr lang="it-IT" sz="1000" dirty="0" err="1" smtClean="0">
                <a:latin typeface="Verdana" pitchFamily="34" charset="0"/>
                <a:ea typeface="Verdana" pitchFamily="34" charset="0"/>
                <a:cs typeface="Verdana" pitchFamily="34" charset="0"/>
              </a:rPr>
              <a:t>Type</a:t>
            </a:r>
            <a:r>
              <a:rPr lang="it-IT" sz="1000" dirty="0" smtClean="0">
                <a:latin typeface="Verdana" pitchFamily="34" charset="0"/>
                <a:ea typeface="Verdana" pitchFamily="34" charset="0"/>
                <a:cs typeface="Verdana" pitchFamily="34" charset="0"/>
              </a:rPr>
              <a:t> 2 </a:t>
            </a:r>
            <a:r>
              <a:rPr lang="it-IT" sz="1000" dirty="0" err="1" smtClean="0">
                <a:latin typeface="Verdana" pitchFamily="34" charset="0"/>
                <a:ea typeface="Verdana" pitchFamily="34" charset="0"/>
                <a:cs typeface="Verdana" pitchFamily="34" charset="0"/>
              </a:rPr>
              <a:t>Diabetes</a:t>
            </a:r>
            <a:r>
              <a:rPr lang="it-IT" sz="1000" dirty="0" smtClean="0">
                <a:latin typeface="Verdana" pitchFamily="34" charset="0"/>
                <a:ea typeface="Verdana" pitchFamily="34" charset="0"/>
                <a:cs typeface="Verdana" pitchFamily="34" charset="0"/>
              </a:rPr>
              <a:t> is diagnosed</a:t>
            </a:r>
            <a:r>
              <a:rPr lang="it-IT" sz="1000" baseline="30000" dirty="0" smtClean="0">
                <a:latin typeface="Verdana" pitchFamily="34" charset="0"/>
                <a:ea typeface="Verdana" pitchFamily="34" charset="0"/>
                <a:cs typeface="Verdana" pitchFamily="34" charset="0"/>
              </a:rPr>
              <a:t>1</a:t>
            </a:r>
          </a:p>
          <a:p>
            <a:pPr marL="171450" indent="-171450" eaLnBrk="1" hangingPunct="1">
              <a:lnSpc>
                <a:spcPct val="90000"/>
              </a:lnSpc>
              <a:spcBef>
                <a:spcPts val="0"/>
              </a:spcBef>
              <a:buClr>
                <a:schemeClr val="tx1"/>
              </a:buClr>
            </a:pPr>
            <a:endParaRPr lang="en-US" sz="1000" b="1" dirty="0" smtClean="0">
              <a:latin typeface="Verdana" pitchFamily="34" charset="0"/>
              <a:ea typeface="Verdana" pitchFamily="34" charset="0"/>
              <a:cs typeface="Verdana" pitchFamily="34" charset="0"/>
            </a:endParaRPr>
          </a:p>
          <a:p>
            <a:pPr marL="171450" indent="-171450" eaLnBrk="1" hangingPunct="1">
              <a:lnSpc>
                <a:spcPct val="90000"/>
              </a:lnSpc>
              <a:spcBef>
                <a:spcPts val="0"/>
              </a:spcBef>
              <a:spcAft>
                <a:spcPts val="600"/>
              </a:spcAft>
              <a:buClr>
                <a:schemeClr val="tx1"/>
              </a:buClr>
            </a:pPr>
            <a:r>
              <a:rPr lang="en-US" sz="1000" b="1" dirty="0" smtClean="0">
                <a:latin typeface="Verdana" pitchFamily="34" charset="0"/>
                <a:ea typeface="Verdana" pitchFamily="34" charset="0"/>
                <a:cs typeface="Verdana" pitchFamily="34" charset="0"/>
              </a:rPr>
              <a:t>References</a:t>
            </a:r>
          </a:p>
          <a:p>
            <a:pPr marL="228600" indent="-228600" eaLnBrk="1" hangingPunct="1">
              <a:lnSpc>
                <a:spcPct val="90000"/>
              </a:lnSpc>
              <a:spcBef>
                <a:spcPts val="0"/>
              </a:spcBef>
              <a:buClr>
                <a:schemeClr val="tx1"/>
              </a:buClr>
              <a:buAutoNum type="arabicPeriod"/>
            </a:pPr>
            <a:r>
              <a:rPr lang="en-US" sz="1000" dirty="0" err="1" smtClean="0">
                <a:latin typeface="Verdana" pitchFamily="34" charset="0"/>
                <a:ea typeface="Verdana" pitchFamily="34" charset="0"/>
                <a:cs typeface="Verdana" pitchFamily="34" charset="0"/>
              </a:rPr>
              <a:t>Ramlo</a:t>
            </a:r>
            <a:r>
              <a:rPr lang="en-US" sz="1000" dirty="0" smtClean="0">
                <a:latin typeface="Verdana" pitchFamily="34" charset="0"/>
                <a:ea typeface="Verdana" pitchFamily="34" charset="0"/>
                <a:cs typeface="Verdana" pitchFamily="34" charset="0"/>
              </a:rPr>
              <a:t>-Halsted </a:t>
            </a:r>
            <a:r>
              <a:rPr lang="en-US" sz="1000" dirty="0">
                <a:latin typeface="Verdana" pitchFamily="34" charset="0"/>
                <a:ea typeface="Verdana" pitchFamily="34" charset="0"/>
                <a:cs typeface="Verdana" pitchFamily="34" charset="0"/>
              </a:rPr>
              <a:t>BA et al. </a:t>
            </a:r>
            <a:r>
              <a:rPr lang="en-US" sz="1000" i="1" dirty="0">
                <a:latin typeface="Verdana" pitchFamily="34" charset="0"/>
                <a:ea typeface="Verdana" pitchFamily="34" charset="0"/>
                <a:cs typeface="Verdana" pitchFamily="34" charset="0"/>
              </a:rPr>
              <a:t>Prim </a:t>
            </a:r>
            <a:r>
              <a:rPr lang="en-US" sz="1000" i="1" dirty="0" smtClean="0">
                <a:latin typeface="Verdana" pitchFamily="34" charset="0"/>
                <a:ea typeface="Verdana" pitchFamily="34" charset="0"/>
                <a:cs typeface="Verdana" pitchFamily="34" charset="0"/>
              </a:rPr>
              <a:t>Care</a:t>
            </a:r>
            <a:r>
              <a:rPr lang="en-US" sz="1000" dirty="0" smtClean="0">
                <a:latin typeface="Verdana" pitchFamily="34" charset="0"/>
                <a:ea typeface="Verdana" pitchFamily="34" charset="0"/>
                <a:cs typeface="Verdana" pitchFamily="34" charset="0"/>
              </a:rPr>
              <a:t> 1999;26:771–789</a:t>
            </a:r>
          </a:p>
          <a:p>
            <a:pPr marL="228600" indent="-228600" eaLnBrk="1" hangingPunct="1">
              <a:lnSpc>
                <a:spcPct val="90000"/>
              </a:lnSpc>
              <a:spcBef>
                <a:spcPts val="0"/>
              </a:spcBef>
              <a:buClr>
                <a:schemeClr val="tx1"/>
              </a:buClr>
              <a:buAutoNum type="arabicPeriod"/>
            </a:pPr>
            <a:r>
              <a:rPr lang="en-US" sz="1000" dirty="0" smtClean="0">
                <a:latin typeface="Verdana" pitchFamily="34" charset="0"/>
                <a:ea typeface="Verdana" pitchFamily="34" charset="0"/>
                <a:cs typeface="Verdana" pitchFamily="34" charset="0"/>
              </a:rPr>
              <a:t>Bell </a:t>
            </a:r>
            <a:r>
              <a:rPr lang="en-US" sz="1000" dirty="0">
                <a:latin typeface="Verdana" pitchFamily="34" charset="0"/>
                <a:ea typeface="Verdana" pitchFamily="34" charset="0"/>
                <a:cs typeface="Verdana" pitchFamily="34" charset="0"/>
              </a:rPr>
              <a:t>DS. </a:t>
            </a:r>
            <a:r>
              <a:rPr lang="en-US" sz="1000" i="1" dirty="0">
                <a:latin typeface="Verdana" pitchFamily="34" charset="0"/>
                <a:ea typeface="Verdana" pitchFamily="34" charset="0"/>
                <a:cs typeface="Verdana" pitchFamily="34" charset="0"/>
              </a:rPr>
              <a:t>Treat </a:t>
            </a:r>
            <a:r>
              <a:rPr lang="en-US" sz="1000" i="1" dirty="0" err="1" smtClean="0">
                <a:latin typeface="Verdana" pitchFamily="34" charset="0"/>
                <a:ea typeface="Verdana" pitchFamily="34" charset="0"/>
                <a:cs typeface="Verdana" pitchFamily="34" charset="0"/>
              </a:rPr>
              <a:t>Endocrinol</a:t>
            </a:r>
            <a:r>
              <a:rPr lang="en-US" sz="1000" dirty="0" smtClean="0">
                <a:latin typeface="Verdana" pitchFamily="34" charset="0"/>
                <a:ea typeface="Verdana" pitchFamily="34" charset="0"/>
                <a:cs typeface="Verdana" pitchFamily="34" charset="0"/>
              </a:rPr>
              <a:t> 2006;5:131–137</a:t>
            </a:r>
            <a:endParaRPr lang="en-US" sz="1000" dirty="0">
              <a:latin typeface="Verdana" pitchFamily="34" charset="0"/>
              <a:ea typeface="Verdana" pitchFamily="34" charset="0"/>
              <a:cs typeface="Verdana"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dirty="0" smtClean="0"/>
          </a:p>
        </p:txBody>
      </p:sp>
      <p:sp>
        <p:nvSpPr>
          <p:cNvPr id="4" name="Slide Number Placeholder 3"/>
          <p:cNvSpPr>
            <a:spLocks noGrp="1"/>
          </p:cNvSpPr>
          <p:nvPr>
            <p:ph type="sldNum" sz="quarter" idx="5"/>
          </p:nvPr>
        </p:nvSpPr>
        <p:spPr/>
        <p:txBody>
          <a:bodyPr/>
          <a:lstStyle/>
          <a:p>
            <a:pPr>
              <a:defRPr/>
            </a:pPr>
            <a:fld id="{4242E136-51C6-4C01-91FD-FA5B7C6DEF5E}" type="slidenum">
              <a:rPr lang="en-GB" smtClean="0">
                <a:solidFill>
                  <a:prstClr val="black"/>
                </a:solidFill>
                <a:latin typeface="Calibri"/>
              </a:rPr>
              <a:pPr>
                <a:defRPr/>
              </a:pPr>
              <a:t>70</a:t>
            </a:fld>
            <a:endParaRPr lang="en-GB" dirty="0">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NL" sz="1200" b="0" i="0" u="none" strike="noStrike" kern="1200" baseline="0" dirty="0" smtClean="0">
                <a:solidFill>
                  <a:schemeClr val="tx1"/>
                </a:solidFill>
              </a:rPr>
              <a:t>Indien het met voorlichting, educatie, aanpassing van de voeding en stimulering van lichamelijke activiteiten niet lukt de streefwaarden voor de bloedglucosewaarde te bereiken, wordt gestart met orale medicatie die wordt getitreerd op basis van de nuchtere glucosewaarde. </a:t>
            </a:r>
            <a:r>
              <a:rPr lang="nl-NL" sz="1200" b="0" i="0" u="none" strike="noStrike" kern="1200" baseline="0" dirty="0" err="1" smtClean="0">
                <a:solidFill>
                  <a:schemeClr val="tx1"/>
                </a:solidFill>
              </a:rPr>
              <a:t>Metformine</a:t>
            </a:r>
            <a:r>
              <a:rPr lang="nl-NL" sz="1200" b="0" i="0" u="none" strike="noStrike" kern="1200" baseline="0" dirty="0" smtClean="0">
                <a:solidFill>
                  <a:schemeClr val="tx1"/>
                </a:solidFill>
              </a:rPr>
              <a:t> is het middel van eerste keus gevolgd door </a:t>
            </a:r>
            <a:r>
              <a:rPr lang="nl-NL" sz="1200" b="0" i="0" u="none" strike="noStrike" kern="1200" baseline="0" dirty="0" err="1" smtClean="0">
                <a:solidFill>
                  <a:schemeClr val="tx1"/>
                </a:solidFill>
              </a:rPr>
              <a:t>gliclazide</a:t>
            </a:r>
            <a:r>
              <a:rPr lang="nl-NL" sz="1200" b="0" i="0" u="none" strike="noStrike" kern="1200" baseline="0" dirty="0" smtClean="0">
                <a:solidFill>
                  <a:schemeClr val="tx1"/>
                </a:solidFill>
              </a:rPr>
              <a:t>. De derde stap is insulinetherapie (zie </a:t>
            </a:r>
            <a:r>
              <a:rPr lang="nl-NL" sz="1200" b="0" i="1" u="none" strike="noStrike" kern="1200" baseline="0" dirty="0" smtClean="0">
                <a:solidFill>
                  <a:schemeClr val="tx1"/>
                </a:solidFill>
              </a:rPr>
              <a:t>Stappenplan </a:t>
            </a:r>
            <a:r>
              <a:rPr lang="nl-NL" sz="1200" b="0" i="1" u="none" strike="noStrike" kern="1200" baseline="0" dirty="0" err="1" smtClean="0">
                <a:solidFill>
                  <a:schemeClr val="tx1"/>
                </a:solidFill>
              </a:rPr>
              <a:t>bloedglucoseverlagende</a:t>
            </a:r>
            <a:r>
              <a:rPr lang="nl-NL" sz="1200" b="0" i="1" u="none" strike="noStrike" kern="1200" baseline="0" dirty="0" smtClean="0">
                <a:solidFill>
                  <a:schemeClr val="tx1"/>
                </a:solidFill>
              </a:rPr>
              <a:t> middelen</a:t>
            </a:r>
            <a:r>
              <a:rPr lang="nl-NL" sz="1200" b="0" i="0" u="none" strike="noStrike" kern="1200" baseline="0" dirty="0" smtClean="0">
                <a:solidFill>
                  <a:schemeClr val="tx1"/>
                </a:solidFill>
              </a:rPr>
              <a:t>). Indien het vanwege contra-indicaties of bijwerkingen niet mogelijk is dit stappenplan te volgen, kan worden uitgeweken naar de andere middelen uit dit stappenplan. Als bij de diagnosestelling hoge glucosewaarden én </a:t>
            </a:r>
            <a:r>
              <a:rPr lang="nl-NL" sz="1200" b="0" i="0" u="none" strike="noStrike" kern="1200" baseline="0" dirty="0" err="1" smtClean="0">
                <a:solidFill>
                  <a:schemeClr val="tx1"/>
                </a:solidFill>
              </a:rPr>
              <a:t>hyperglykemische</a:t>
            </a:r>
            <a:r>
              <a:rPr lang="nl-NL" sz="1200" b="0" i="0" u="none" strike="noStrike" kern="1200" baseline="0" dirty="0" smtClean="0">
                <a:solidFill>
                  <a:schemeClr val="tx1"/>
                </a:solidFill>
              </a:rPr>
              <a:t> klachten bestaan, dient de patiënt tweemaal per week gezien te worden en zorgvuldig te worden gemonitord (dehydratie, </a:t>
            </a:r>
            <a:r>
              <a:rPr lang="nl-NL" sz="1200" b="0" i="0" u="none" strike="noStrike" kern="1200" baseline="0" dirty="0" err="1" smtClean="0">
                <a:solidFill>
                  <a:schemeClr val="tx1"/>
                </a:solidFill>
              </a:rPr>
              <a:t>polyurie</a:t>
            </a:r>
            <a:r>
              <a:rPr lang="nl-NL" sz="1200" b="0" i="0" u="none" strike="noStrike" kern="1200" baseline="0" dirty="0" smtClean="0">
                <a:solidFill>
                  <a:schemeClr val="tx1"/>
                </a:solidFill>
              </a:rPr>
              <a:t>, respons op ingestelde behandeling). Afhankelijk van de bereikte behandeleffecten moet de medicatie frequent worden opgehoogd en mogelijk moet insulinebehandeling snel worden gestart. Andere Typen diabetes (Type-1-diabetes, LADA) moeten worden overwogen.</a:t>
            </a:r>
            <a:endParaRPr lang="nl-NL" dirty="0" smtClean="0"/>
          </a:p>
          <a:p>
            <a:pPr eaLnBrk="1" hangingPunct="1">
              <a:spcBef>
                <a:spcPct val="0"/>
              </a:spcBef>
            </a:pPr>
            <a:endParaRPr lang="nl-NL"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nl-NL" smtClean="0">
                <a:solidFill>
                  <a:prstClr val="black"/>
                </a:solidFill>
              </a:rPr>
              <a:pPr>
                <a:defRPr/>
              </a:pPr>
              <a:t>72</a:t>
            </a:fld>
            <a:endParaRPr lang="nl-NL" dirty="0" smtClean="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E6810E-435A-4070-BA1E-7DCDF5E7B9EC}"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2989621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NHG </a:t>
            </a:r>
          </a:p>
          <a:p>
            <a:r>
              <a:rPr lang="nl-NL" dirty="0"/>
              <a:t>Start met leefstijlinterventies</a:t>
            </a:r>
          </a:p>
          <a:p>
            <a:r>
              <a:rPr lang="nl-NL" dirty="0"/>
              <a:t>Medicamenteus </a:t>
            </a:r>
          </a:p>
          <a:p>
            <a:r>
              <a:rPr lang="nl-NL" dirty="0"/>
              <a:t>MET</a:t>
            </a:r>
          </a:p>
          <a:p>
            <a:r>
              <a:rPr lang="nl-NL" dirty="0"/>
              <a:t>MET + SU</a:t>
            </a:r>
          </a:p>
          <a:p>
            <a:r>
              <a:rPr lang="nl-NL" dirty="0"/>
              <a:t>NPH </a:t>
            </a:r>
            <a:r>
              <a:rPr lang="nl-NL" dirty="0" err="1"/>
              <a:t>eenmaaldaags</a:t>
            </a:r>
            <a:r>
              <a:rPr lang="nl-NL" dirty="0"/>
              <a:t> (indien nachtelijke </a:t>
            </a:r>
            <a:r>
              <a:rPr lang="nl-NL" dirty="0" err="1"/>
              <a:t>hypo´s</a:t>
            </a:r>
            <a:r>
              <a:rPr lang="nl-NL" dirty="0"/>
              <a:t>– langwerkend analoog</a:t>
            </a:r>
            <a:r>
              <a:rPr lang="nl-NL" dirty="0" smtClean="0"/>
              <a:t>)</a:t>
            </a:r>
          </a:p>
          <a:p>
            <a:r>
              <a:rPr lang="nl-NL" b="1" dirty="0" smtClean="0"/>
              <a:t>Wat doe je indien basaal onvoldoende </a:t>
            </a:r>
            <a:r>
              <a:rPr lang="nl-NL" b="1" dirty="0" err="1" smtClean="0"/>
              <a:t>glykemische</a:t>
            </a:r>
            <a:r>
              <a:rPr lang="nl-NL" b="1" baseline="0" dirty="0" smtClean="0"/>
              <a:t> controle</a:t>
            </a:r>
            <a:endParaRPr lang="nl-NL" b="1" dirty="0"/>
          </a:p>
          <a:p>
            <a:r>
              <a:rPr lang="nl-NL" dirty="0"/>
              <a:t>Indien dan nog onvoldoende </a:t>
            </a:r>
            <a:r>
              <a:rPr lang="nl-NL" dirty="0" err="1"/>
              <a:t>glykemische</a:t>
            </a:r>
            <a:r>
              <a:rPr lang="nl-NL" dirty="0"/>
              <a:t> controle: insuline intensiveren door bolus toevoegen, of tweemaal daags mix, keuze hangt af van zelfcontrole en zelftoediening en de motivatie van de </a:t>
            </a:r>
            <a:r>
              <a:rPr lang="nl-NL" dirty="0" err="1"/>
              <a:t>patient</a:t>
            </a:r>
            <a:endParaRPr lang="nl-NL" dirty="0"/>
          </a:p>
          <a:p>
            <a:endParaRPr lang="nl-NL" dirty="0"/>
          </a:p>
          <a:p>
            <a:r>
              <a:rPr lang="nl-NL" dirty="0"/>
              <a:t>NB</a:t>
            </a:r>
          </a:p>
          <a:p>
            <a:r>
              <a:rPr lang="nl-NL" dirty="0"/>
              <a:t>Er is geen vaste bovengrens van het aantal eenheden insuline dat kan worden toegediend. Vanaf 40 E kan worden overwogen de dosering te splitsen en op 2 plaatsen te injecteren.</a:t>
            </a:r>
          </a:p>
          <a:p>
            <a:r>
              <a:rPr lang="nl-NL" dirty="0"/>
              <a:t> </a:t>
            </a:r>
          </a:p>
          <a:p>
            <a:r>
              <a:rPr lang="nl-NL" dirty="0"/>
              <a:t>Als de </a:t>
            </a:r>
            <a:r>
              <a:rPr lang="nl-NL" dirty="0" err="1"/>
              <a:t>glykemische</a:t>
            </a:r>
            <a:r>
              <a:rPr lang="nl-NL" dirty="0"/>
              <a:t> instelling onvoldoende blijft, kan men overschakelen op een tweemaal daags schema mix-insuline of een schema met snel/kortwerkende insuline vóór de hoofdmaaltijd(en) gecombineerd met </a:t>
            </a:r>
            <a:r>
              <a:rPr lang="nl-NL" dirty="0" err="1"/>
              <a:t>middellangwerkende</a:t>
            </a:r>
            <a:r>
              <a:rPr lang="nl-NL" dirty="0"/>
              <a:t> insuline voor de nacht. </a:t>
            </a:r>
          </a:p>
          <a:p>
            <a:r>
              <a:rPr lang="nl-NL" dirty="0"/>
              <a:t> </a:t>
            </a:r>
          </a:p>
          <a:p>
            <a:r>
              <a:rPr lang="nl-NL" dirty="0"/>
              <a:t>Indien wordt overgeschakeld op tweemaal daags mixinsuline of basaal-bolusregime, is een – soms aanzienlijke – gewichtstoename te verwachten. De huisarts of praktijkondersteuner moet de patiënt hierop voorbereiden om demotivatie te </a:t>
            </a:r>
            <a:r>
              <a:rPr lang="nl-NL" dirty="0" err="1"/>
              <a:t>voorkó</a:t>
            </a:r>
            <a:r>
              <a:rPr lang="nl-NL" dirty="0"/>
              <a:t>- men.</a:t>
            </a:r>
          </a:p>
          <a:p>
            <a:r>
              <a:rPr lang="nl-NL" dirty="0"/>
              <a:t> </a:t>
            </a:r>
          </a:p>
          <a:p>
            <a:r>
              <a:rPr lang="nl-NL" dirty="0"/>
              <a:t>Mix: Omdat mix-</a:t>
            </a:r>
            <a:r>
              <a:rPr lang="nl-NL" dirty="0" err="1"/>
              <a:t>insulines</a:t>
            </a:r>
            <a:r>
              <a:rPr lang="nl-NL" dirty="0"/>
              <a:t> een combinatie bevatten van kort- en langwerkende insuline is het regime minder flexibel dan een basaal-bolusregime. Maar voor diabetespatiënten met een regelmatig eetpatroon die gebaat zijn met een simpeler schema dan een basaal-bolusregime kan het een goede oplossing vormen. </a:t>
            </a:r>
          </a:p>
          <a:p>
            <a:r>
              <a:rPr lang="nl-NL" dirty="0"/>
              <a:t> </a:t>
            </a:r>
          </a:p>
          <a:p>
            <a:r>
              <a:rPr lang="nl-NL" dirty="0"/>
              <a:t>BB: Voor dit schema is ruime ervaring met insulinetherapie nodig.</a:t>
            </a:r>
          </a:p>
          <a:p>
            <a:endParaRPr lang="nl-NL" dirty="0"/>
          </a:p>
          <a:p>
            <a:endParaRPr lang="nl-NL" baseline="0" dirty="0" smtClean="0"/>
          </a:p>
        </p:txBody>
      </p:sp>
      <p:sp>
        <p:nvSpPr>
          <p:cNvPr id="4" name="Slide Number Placeholder 3"/>
          <p:cNvSpPr>
            <a:spLocks noGrp="1"/>
          </p:cNvSpPr>
          <p:nvPr>
            <p:ph type="sldNum" sz="quarter" idx="10"/>
          </p:nvPr>
        </p:nvSpPr>
        <p:spPr/>
        <p:txBody>
          <a:bodyPr/>
          <a:lstStyle/>
          <a:p>
            <a:fld id="{576E89B1-B476-4C59-A1AE-E6F2A1941AB8}" type="slidenum">
              <a:rPr lang="nl-NL" smtClean="0">
                <a:solidFill>
                  <a:prstClr val="black"/>
                </a:solidFill>
                <a:latin typeface="Calibri"/>
              </a:rPr>
              <a:pPr/>
              <a:t>74</a:t>
            </a:fld>
            <a:endParaRPr lang="nl-NL" dirty="0">
              <a:solidFill>
                <a:prstClr val="black"/>
              </a:solidFill>
              <a:latin typeface="Calibri"/>
            </a:endParaRPr>
          </a:p>
        </p:txBody>
      </p:sp>
    </p:spTree>
    <p:extLst>
      <p:ext uri="{BB962C8B-B14F-4D97-AF65-F5344CB8AC3E}">
        <p14:creationId xmlns:p14="http://schemas.microsoft.com/office/powerpoint/2010/main" val="2314140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It is pertinent to discuss some of the barriers associated with intensive glycaemic control therapies. The UKPDS demonstrated that even though intensive therapy with either SU or insulin did yield greater improvements in </a:t>
            </a:r>
            <a:r>
              <a:rPr lang="en-US" dirty="0"/>
              <a:t>HbA</a:t>
            </a:r>
            <a:r>
              <a:rPr lang="en-US" baseline="-25000" dirty="0"/>
              <a:t>1c</a:t>
            </a:r>
            <a:r>
              <a:rPr lang="en-US" dirty="0" smtClean="0"/>
              <a:t>, it was also associated with increase in body weight compared to conventional therapy with diet. </a:t>
            </a:r>
          </a:p>
          <a:p>
            <a:pPr fontAlgn="auto">
              <a:spcBef>
                <a:spcPts val="0"/>
              </a:spcBef>
              <a:spcAft>
                <a:spcPts val="0"/>
              </a:spcAft>
              <a:defRPr/>
            </a:pPr>
            <a:endParaRPr lang="en-US" dirty="0" smtClean="0"/>
          </a:p>
          <a:p>
            <a:pPr fontAlgn="auto">
              <a:spcBef>
                <a:spcPts val="0"/>
              </a:spcBef>
              <a:spcAft>
                <a:spcPts val="0"/>
              </a:spcAft>
              <a:defRPr/>
            </a:pPr>
            <a:r>
              <a:rPr lang="en-US" b="1" dirty="0" smtClean="0"/>
              <a:t>Background</a:t>
            </a:r>
          </a:p>
          <a:p>
            <a:pPr fontAlgn="auto">
              <a:spcBef>
                <a:spcPts val="0"/>
              </a:spcBef>
              <a:spcAft>
                <a:spcPts val="0"/>
              </a:spcAft>
              <a:defRPr/>
            </a:pPr>
            <a:r>
              <a:rPr lang="en-US" dirty="0" smtClean="0"/>
              <a:t>Subjects:</a:t>
            </a:r>
          </a:p>
          <a:p>
            <a:pPr marL="172897" indent="-172897" fontAlgn="auto">
              <a:spcBef>
                <a:spcPts val="0"/>
              </a:spcBef>
              <a:spcAft>
                <a:spcPts val="0"/>
              </a:spcAft>
              <a:buFont typeface="Arial" pitchFamily="34" charset="0"/>
              <a:buChar char="•"/>
              <a:defRPr/>
            </a:pPr>
            <a:r>
              <a:rPr lang="en-US" dirty="0" smtClean="0"/>
              <a:t>3,867 newly diagnosed patients with type 2 diabetes </a:t>
            </a:r>
          </a:p>
          <a:p>
            <a:pPr marL="172897" indent="-172897" fontAlgn="auto">
              <a:spcBef>
                <a:spcPts val="0"/>
              </a:spcBef>
              <a:spcAft>
                <a:spcPts val="0"/>
              </a:spcAft>
              <a:buFont typeface="Arial" pitchFamily="34" charset="0"/>
              <a:buChar char="•"/>
              <a:defRPr/>
            </a:pPr>
            <a:r>
              <a:rPr lang="en-US" dirty="0" smtClean="0"/>
              <a:t>Asymptomatic after 3 months' diet </a:t>
            </a:r>
          </a:p>
          <a:p>
            <a:pPr marL="172897" indent="-172897" fontAlgn="auto">
              <a:spcBef>
                <a:spcPts val="0"/>
              </a:spcBef>
              <a:spcAft>
                <a:spcPts val="0"/>
              </a:spcAft>
              <a:buFont typeface="Arial" pitchFamily="34" charset="0"/>
              <a:buChar char="•"/>
              <a:defRPr/>
            </a:pPr>
            <a:r>
              <a:rPr lang="en-US" dirty="0" smtClean="0"/>
              <a:t>(FPG) 6.0-15.0 mmol/L</a:t>
            </a:r>
          </a:p>
          <a:p>
            <a:pPr marL="172897" indent="-172897" fontAlgn="auto">
              <a:spcBef>
                <a:spcPts val="0"/>
              </a:spcBef>
              <a:spcAft>
                <a:spcPts val="0"/>
              </a:spcAft>
              <a:buFont typeface="Arial" pitchFamily="34" charset="0"/>
              <a:buChar char="•"/>
              <a:defRPr/>
            </a:pPr>
            <a:r>
              <a:rPr lang="en-US" dirty="0" smtClean="0"/>
              <a:t>randomised to either intensive treatment group (insulin or sulphonylurea) or conventional diet treatment group</a:t>
            </a:r>
          </a:p>
          <a:p>
            <a:pPr fontAlgn="auto">
              <a:spcBef>
                <a:spcPts val="0"/>
              </a:spcBef>
              <a:spcAft>
                <a:spcPts val="0"/>
              </a:spcAft>
              <a:defRPr/>
            </a:pPr>
            <a:endParaRPr lang="en-US" dirty="0" smtClean="0"/>
          </a:p>
          <a:p>
            <a:pPr fontAlgn="auto">
              <a:spcBef>
                <a:spcPts val="0"/>
              </a:spcBef>
              <a:spcAft>
                <a:spcPts val="0"/>
              </a:spcAft>
              <a:defRPr/>
            </a:pPr>
            <a:r>
              <a:rPr lang="en-US" dirty="0" smtClean="0"/>
              <a:t>Aggregate endpoints measured:</a:t>
            </a:r>
          </a:p>
          <a:p>
            <a:pPr marL="172897" indent="-172897" fontAlgn="auto">
              <a:spcBef>
                <a:spcPts val="0"/>
              </a:spcBef>
              <a:spcAft>
                <a:spcPts val="0"/>
              </a:spcAft>
              <a:buFont typeface="Arial" pitchFamily="34" charset="0"/>
              <a:buChar char="•"/>
              <a:defRPr/>
            </a:pPr>
            <a:r>
              <a:rPr lang="en-US" dirty="0" smtClean="0"/>
              <a:t>Any diabetes-related endpoint (sudden death, death from hyperglycaemia or hypoglycaemia, fatal or non-fatal myocardial infarction, angina, heart failure, stroke, renal failure, amputation [of at least one digit], vitreous haemorrhage, retinopathy requiring photocoagulation, blindness in one eye, or cataract extraction) </a:t>
            </a:r>
          </a:p>
          <a:p>
            <a:pPr marL="172897" indent="-172897" fontAlgn="auto">
              <a:spcBef>
                <a:spcPts val="0"/>
              </a:spcBef>
              <a:spcAft>
                <a:spcPts val="0"/>
              </a:spcAft>
              <a:buFont typeface="Arial" pitchFamily="34" charset="0"/>
              <a:buChar char="•"/>
              <a:defRPr/>
            </a:pPr>
            <a:r>
              <a:rPr lang="en-US" dirty="0" smtClean="0"/>
              <a:t>Diabetes-related death (death from myocardial infarction, stroke, peripheral vascular disease, renal disease, hyperglycaemia or hypoglycaemia, and sudden death)</a:t>
            </a:r>
          </a:p>
          <a:p>
            <a:pPr marL="172897" indent="-172897" fontAlgn="auto">
              <a:spcBef>
                <a:spcPts val="0"/>
              </a:spcBef>
              <a:spcAft>
                <a:spcPts val="0"/>
              </a:spcAft>
              <a:buFont typeface="Arial" pitchFamily="34" charset="0"/>
              <a:buChar char="•"/>
              <a:defRPr/>
            </a:pPr>
            <a:r>
              <a:rPr lang="en-US" dirty="0" smtClean="0"/>
              <a:t>All-cause mortality</a:t>
            </a:r>
          </a:p>
          <a:p>
            <a:pPr fontAlgn="auto">
              <a:spcBef>
                <a:spcPts val="0"/>
              </a:spcBef>
              <a:spcAft>
                <a:spcPts val="0"/>
              </a:spcAft>
              <a:defRPr/>
            </a:pPr>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fld id="{BCAC41E9-EBE5-4AA0-BB38-ED00E50D2517}" type="slidenum">
              <a:rPr lang="en-GB" altLang="en-US">
                <a:solidFill>
                  <a:prstClr val="black"/>
                </a:solidFill>
              </a:rPr>
              <a:pPr/>
              <a:t>75</a:t>
            </a:fld>
            <a:endParaRPr lang="en-GB" altLang="en-US">
              <a:solidFill>
                <a:prstClr val="black"/>
              </a:solidFill>
            </a:endParaRPr>
          </a:p>
        </p:txBody>
      </p:sp>
    </p:spTree>
    <p:extLst>
      <p:ext uri="{BB962C8B-B14F-4D97-AF65-F5344CB8AC3E}">
        <p14:creationId xmlns:p14="http://schemas.microsoft.com/office/powerpoint/2010/main" val="3594780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u="sng" dirty="0" smtClean="0"/>
              <a:t>Key </a:t>
            </a:r>
            <a:r>
              <a:rPr lang="de-DE" u="sng" dirty="0" err="1" smtClean="0"/>
              <a:t>point</a:t>
            </a:r>
            <a:endParaRPr lang="de-DE" u="sng" dirty="0" smtClean="0"/>
          </a:p>
          <a:p>
            <a:r>
              <a:rPr lang="en-US" dirty="0" smtClean="0"/>
              <a:t>The burden of diabetes-related treatments may be a source of suboptimal glucose control seen in many care settings.</a:t>
            </a:r>
          </a:p>
          <a:p>
            <a:endParaRPr lang="en-US" dirty="0" smtClean="0"/>
          </a:p>
          <a:p>
            <a:r>
              <a:rPr lang="en-US" u="sng" dirty="0" smtClean="0"/>
              <a:t>Background information</a:t>
            </a:r>
            <a:endParaRPr lang="de-DE" u="sng" dirty="0" smtClean="0"/>
          </a:p>
          <a:p>
            <a:r>
              <a:rPr lang="de-DE" dirty="0" smtClean="0"/>
              <a:t>A survey evaluated </a:t>
            </a:r>
            <a:r>
              <a:rPr lang="de-DE" baseline="0" dirty="0" smtClean="0"/>
              <a:t>patients‘ view of various hypoglycaemic treatments</a:t>
            </a:r>
          </a:p>
          <a:p>
            <a:pPr marL="171450" indent="-171450">
              <a:buFont typeface="Arial" panose="020B0604020202020204" pitchFamily="34" charset="0"/>
              <a:buChar char="•"/>
            </a:pPr>
            <a:r>
              <a:rPr lang="de-DE" baseline="0" dirty="0" err="1" smtClean="0"/>
              <a:t>Injected</a:t>
            </a:r>
            <a:r>
              <a:rPr lang="de-DE" baseline="0" dirty="0" smtClean="0"/>
              <a:t> </a:t>
            </a:r>
            <a:r>
              <a:rPr lang="de-DE" baseline="0" dirty="0" err="1" smtClean="0"/>
              <a:t>insulin</a:t>
            </a:r>
            <a:r>
              <a:rPr lang="de-DE" baseline="0" dirty="0" smtClean="0"/>
              <a:t> </a:t>
            </a:r>
            <a:r>
              <a:rPr lang="de-DE" baseline="0" dirty="0" err="1" smtClean="0"/>
              <a:t>regimens</a:t>
            </a:r>
            <a:r>
              <a:rPr lang="de-DE" baseline="0" dirty="0" smtClean="0"/>
              <a:t> </a:t>
            </a:r>
            <a:r>
              <a:rPr lang="de-DE" baseline="0" dirty="0" err="1" smtClean="0"/>
              <a:t>were</a:t>
            </a:r>
            <a:r>
              <a:rPr lang="de-DE" baseline="0" dirty="0" smtClean="0"/>
              <a:t> </a:t>
            </a:r>
            <a:r>
              <a:rPr lang="de-DE" baseline="0" dirty="0" err="1" smtClean="0"/>
              <a:t>viewed</a:t>
            </a:r>
            <a:r>
              <a:rPr lang="de-DE" baseline="0" dirty="0" smtClean="0"/>
              <a:t> </a:t>
            </a:r>
            <a:r>
              <a:rPr lang="de-DE" baseline="0" dirty="0" err="1" smtClean="0"/>
              <a:t>as</a:t>
            </a:r>
            <a:r>
              <a:rPr lang="de-DE" baseline="0" dirty="0" smtClean="0"/>
              <a:t> </a:t>
            </a:r>
            <a:r>
              <a:rPr lang="de-DE" baseline="0" dirty="0" err="1" smtClean="0"/>
              <a:t>highly</a:t>
            </a:r>
            <a:r>
              <a:rPr lang="de-DE" baseline="0" dirty="0" smtClean="0"/>
              <a:t> </a:t>
            </a:r>
            <a:r>
              <a:rPr lang="de-DE" baseline="0" dirty="0" err="1" smtClean="0"/>
              <a:t>burdensome</a:t>
            </a:r>
            <a:r>
              <a:rPr lang="de-DE" baseline="0" dirty="0" smtClean="0"/>
              <a:t> </a:t>
            </a:r>
          </a:p>
          <a:p>
            <a:pPr marL="171450" indent="-171450">
              <a:buFont typeface="Arial" panose="020B0604020202020204" pitchFamily="34" charset="0"/>
              <a:buChar char="•"/>
            </a:pPr>
            <a:r>
              <a:rPr lang="de-DE" baseline="0" dirty="0" smtClean="0"/>
              <a:t>The </a:t>
            </a:r>
            <a:r>
              <a:rPr lang="de-DE" baseline="0" dirty="0" err="1" smtClean="0"/>
              <a:t>burden</a:t>
            </a:r>
            <a:r>
              <a:rPr lang="de-DE" baseline="0" dirty="0" smtClean="0"/>
              <a:t> </a:t>
            </a:r>
            <a:r>
              <a:rPr lang="de-DE" baseline="0" dirty="0" err="1" smtClean="0"/>
              <a:t>of</a:t>
            </a:r>
            <a:r>
              <a:rPr lang="de-DE" baseline="0" dirty="0" smtClean="0"/>
              <a:t> </a:t>
            </a:r>
            <a:r>
              <a:rPr lang="de-DE" baseline="0" dirty="0" err="1" smtClean="0"/>
              <a:t>insulin</a:t>
            </a:r>
            <a:r>
              <a:rPr lang="de-DE" baseline="0" dirty="0" smtClean="0"/>
              <a:t> </a:t>
            </a:r>
            <a:r>
              <a:rPr lang="de-DE" baseline="0" dirty="0" err="1" smtClean="0"/>
              <a:t>regimens</a:t>
            </a:r>
            <a:r>
              <a:rPr lang="de-DE" baseline="0" dirty="0" smtClean="0"/>
              <a:t> </a:t>
            </a:r>
            <a:r>
              <a:rPr lang="de-DE" baseline="0" dirty="0" err="1" smtClean="0"/>
              <a:t>increased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frequency</a:t>
            </a:r>
            <a:r>
              <a:rPr lang="de-DE" baseline="0" dirty="0" smtClean="0"/>
              <a:t> </a:t>
            </a:r>
            <a:r>
              <a:rPr lang="de-DE" baseline="0" dirty="0" err="1" smtClean="0"/>
              <a:t>of</a:t>
            </a:r>
            <a:r>
              <a:rPr lang="de-DE" baseline="0" dirty="0" smtClean="0"/>
              <a:t> </a:t>
            </a:r>
            <a:r>
              <a:rPr lang="de-DE" baseline="0" dirty="0" err="1" smtClean="0"/>
              <a:t>administration</a:t>
            </a:r>
            <a:r>
              <a:rPr lang="de-DE" baseline="0" dirty="0" smtClean="0"/>
              <a:t> </a:t>
            </a:r>
            <a:endParaRPr lang="de-DE" dirty="0" smtClean="0"/>
          </a:p>
          <a:p>
            <a:endParaRPr lang="de-DE" dirty="0" smtClean="0"/>
          </a:p>
          <a:p>
            <a:r>
              <a:rPr lang="de-DE" u="sng" dirty="0" smtClean="0"/>
              <a:t>Reference</a:t>
            </a:r>
          </a:p>
          <a:p>
            <a:r>
              <a:rPr lang="de-DE" dirty="0" err="1" smtClean="0"/>
              <a:t>Vijan</a:t>
            </a:r>
            <a:r>
              <a:rPr lang="de-DE" dirty="0" smtClean="0"/>
              <a:t> S, Hayward RA, </a:t>
            </a:r>
            <a:r>
              <a:rPr lang="de-DE" dirty="0" err="1" smtClean="0"/>
              <a:t>Ronis</a:t>
            </a:r>
            <a:r>
              <a:rPr lang="de-DE" dirty="0" smtClean="0"/>
              <a:t> DL, Hofer TP. </a:t>
            </a:r>
            <a:r>
              <a:rPr lang="en-US" dirty="0" smtClean="0"/>
              <a:t>Brief report: the burden of diabetes therapy: implications for the design of effective patient-centered treatment regimens. </a:t>
            </a:r>
            <a:r>
              <a:rPr lang="sv-SE" dirty="0" smtClean="0"/>
              <a:t>J Gen Intern Med. 2005 May;20(5):479-82. </a:t>
            </a:r>
            <a:endParaRPr lang="de-DE" dirty="0" smtClean="0"/>
          </a:p>
          <a:p>
            <a:endParaRPr lang="de-DE" dirty="0" smtClean="0"/>
          </a:p>
        </p:txBody>
      </p:sp>
      <p:sp>
        <p:nvSpPr>
          <p:cNvPr id="4689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8963" indent="-280370" eaLnBrk="0" hangingPunct="0">
              <a:defRPr>
                <a:solidFill>
                  <a:schemeClr val="tx1"/>
                </a:solidFill>
                <a:latin typeface="Arial" pitchFamily="34" charset="0"/>
              </a:defRPr>
            </a:lvl2pPr>
            <a:lvl3pPr marL="1121481" indent="-224296" eaLnBrk="0" hangingPunct="0">
              <a:defRPr>
                <a:solidFill>
                  <a:schemeClr val="tx1"/>
                </a:solidFill>
                <a:latin typeface="Arial" pitchFamily="34" charset="0"/>
              </a:defRPr>
            </a:lvl3pPr>
            <a:lvl4pPr marL="1570074" indent="-224296" eaLnBrk="0" hangingPunct="0">
              <a:defRPr>
                <a:solidFill>
                  <a:schemeClr val="tx1"/>
                </a:solidFill>
                <a:latin typeface="Arial" pitchFamily="34" charset="0"/>
              </a:defRPr>
            </a:lvl4pPr>
            <a:lvl5pPr marL="2018667" indent="-224296" eaLnBrk="0" hangingPunct="0">
              <a:defRPr>
                <a:solidFill>
                  <a:schemeClr val="tx1"/>
                </a:solidFill>
                <a:latin typeface="Arial" pitchFamily="34" charset="0"/>
              </a:defRPr>
            </a:lvl5pPr>
            <a:lvl6pPr marL="2467259" indent="-224296" eaLnBrk="0" fontAlgn="base" hangingPunct="0">
              <a:spcBef>
                <a:spcPct val="0"/>
              </a:spcBef>
              <a:spcAft>
                <a:spcPct val="0"/>
              </a:spcAft>
              <a:defRPr>
                <a:solidFill>
                  <a:schemeClr val="tx1"/>
                </a:solidFill>
                <a:latin typeface="Arial" pitchFamily="34" charset="0"/>
              </a:defRPr>
            </a:lvl6pPr>
            <a:lvl7pPr marL="2915851" indent="-224296" eaLnBrk="0" fontAlgn="base" hangingPunct="0">
              <a:spcBef>
                <a:spcPct val="0"/>
              </a:spcBef>
              <a:spcAft>
                <a:spcPct val="0"/>
              </a:spcAft>
              <a:defRPr>
                <a:solidFill>
                  <a:schemeClr val="tx1"/>
                </a:solidFill>
                <a:latin typeface="Arial" pitchFamily="34" charset="0"/>
              </a:defRPr>
            </a:lvl7pPr>
            <a:lvl8pPr marL="3364444" indent="-224296" eaLnBrk="0" fontAlgn="base" hangingPunct="0">
              <a:spcBef>
                <a:spcPct val="0"/>
              </a:spcBef>
              <a:spcAft>
                <a:spcPct val="0"/>
              </a:spcAft>
              <a:defRPr>
                <a:solidFill>
                  <a:schemeClr val="tx1"/>
                </a:solidFill>
                <a:latin typeface="Arial" pitchFamily="34" charset="0"/>
              </a:defRPr>
            </a:lvl8pPr>
            <a:lvl9pPr marL="3813036" indent="-224296" eaLnBrk="0" fontAlgn="base" hangingPunct="0">
              <a:spcBef>
                <a:spcPct val="0"/>
              </a:spcBef>
              <a:spcAft>
                <a:spcPct val="0"/>
              </a:spcAft>
              <a:defRPr>
                <a:solidFill>
                  <a:schemeClr val="tx1"/>
                </a:solidFill>
                <a:latin typeface="Arial" pitchFamily="34" charset="0"/>
              </a:defRPr>
            </a:lvl9pPr>
          </a:lstStyle>
          <a:p>
            <a:pPr eaLnBrk="1" hangingPunct="1"/>
            <a:fld id="{236CB72A-FF1D-4CF6-B527-578876CEAE32}" type="slidenum">
              <a:rPr lang="en-CA">
                <a:solidFill>
                  <a:prstClr val="black"/>
                </a:solidFill>
              </a:rPr>
              <a:pPr eaLnBrk="1" hangingPunct="1"/>
              <a:t>76</a:t>
            </a:fld>
            <a:endParaRPr lang="en-CA" dirty="0">
              <a:solidFill>
                <a:prstClr val="black"/>
              </a:solidFill>
            </a:endParaRPr>
          </a:p>
        </p:txBody>
      </p:sp>
    </p:spTree>
    <p:extLst>
      <p:ext uri="{BB962C8B-B14F-4D97-AF65-F5344CB8AC3E}">
        <p14:creationId xmlns:p14="http://schemas.microsoft.com/office/powerpoint/2010/main" val="3990774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379413" y="685800"/>
            <a:ext cx="6099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Notes Placeholder 2"/>
          <p:cNvSpPr>
            <a:spLocks noGrp="1"/>
          </p:cNvSpPr>
          <p:nvPr>
            <p:ph type="body" idx="1"/>
          </p:nvPr>
        </p:nvSpPr>
        <p:spPr bwMode="auto"/>
        <p:txBody>
          <a:bodyPr/>
          <a:lstStyle/>
          <a:p>
            <a:pPr>
              <a:defRPr/>
            </a:pPr>
            <a:r>
              <a:rPr lang="nl-NL" dirty="0" err="1" smtClean="0"/>
              <a:t>Hypo’s</a:t>
            </a:r>
            <a:r>
              <a:rPr lang="nl-NL" dirty="0" smtClean="0"/>
              <a:t>: prevalentie stijgt als je intensiveert</a:t>
            </a:r>
            <a:r>
              <a:rPr lang="nl-NL" baseline="0" dirty="0" smtClean="0"/>
              <a:t> met basaal bolus, consequenties voor kosten</a:t>
            </a:r>
          </a:p>
          <a:p>
            <a:pPr>
              <a:defRPr/>
            </a:pPr>
            <a:r>
              <a:rPr lang="nl-NL" baseline="0" dirty="0" smtClean="0"/>
              <a:t>Gewicht: intensiveren met insuline leidt tot gewichtstoename</a:t>
            </a:r>
          </a:p>
          <a:p>
            <a:pPr>
              <a:defRPr/>
            </a:pPr>
            <a:r>
              <a:rPr lang="nl-NL" baseline="0" dirty="0" smtClean="0"/>
              <a:t>Complexiteit: 2 pennen, 4 injecties per dag, zelfcontroles; therapie ontrouw (hoge aantal injecties en strenge doseringseisen)</a:t>
            </a:r>
            <a:endParaRPr lang="nl-NL" dirty="0"/>
          </a:p>
        </p:txBody>
      </p:sp>
      <p:sp>
        <p:nvSpPr>
          <p:cNvPr id="151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15697" indent="-275269">
              <a:defRPr>
                <a:solidFill>
                  <a:schemeClr val="tx1"/>
                </a:solidFill>
                <a:latin typeface="Calibri" pitchFamily="34" charset="0"/>
              </a:defRPr>
            </a:lvl2pPr>
            <a:lvl3pPr marL="1101071" indent="-220214">
              <a:defRPr>
                <a:solidFill>
                  <a:schemeClr val="tx1"/>
                </a:solidFill>
                <a:latin typeface="Calibri" pitchFamily="34" charset="0"/>
              </a:defRPr>
            </a:lvl3pPr>
            <a:lvl4pPr marL="1541498" indent="-220214">
              <a:defRPr>
                <a:solidFill>
                  <a:schemeClr val="tx1"/>
                </a:solidFill>
                <a:latin typeface="Calibri" pitchFamily="34" charset="0"/>
              </a:defRPr>
            </a:lvl4pPr>
            <a:lvl5pPr marL="1981927" indent="-220214">
              <a:defRPr>
                <a:solidFill>
                  <a:schemeClr val="tx1"/>
                </a:solidFill>
                <a:latin typeface="Calibri" pitchFamily="34" charset="0"/>
              </a:defRPr>
            </a:lvl5pPr>
            <a:lvl6pPr marL="2422357" indent="-220214" fontAlgn="base">
              <a:spcBef>
                <a:spcPct val="0"/>
              </a:spcBef>
              <a:spcAft>
                <a:spcPct val="0"/>
              </a:spcAft>
              <a:defRPr>
                <a:solidFill>
                  <a:schemeClr val="tx1"/>
                </a:solidFill>
                <a:latin typeface="Calibri" pitchFamily="34" charset="0"/>
              </a:defRPr>
            </a:lvl6pPr>
            <a:lvl7pPr marL="2862784" indent="-220214" fontAlgn="base">
              <a:spcBef>
                <a:spcPct val="0"/>
              </a:spcBef>
              <a:spcAft>
                <a:spcPct val="0"/>
              </a:spcAft>
              <a:defRPr>
                <a:solidFill>
                  <a:schemeClr val="tx1"/>
                </a:solidFill>
                <a:latin typeface="Calibri" pitchFamily="34" charset="0"/>
              </a:defRPr>
            </a:lvl7pPr>
            <a:lvl8pPr marL="3303213" indent="-220214" fontAlgn="base">
              <a:spcBef>
                <a:spcPct val="0"/>
              </a:spcBef>
              <a:spcAft>
                <a:spcPct val="0"/>
              </a:spcAft>
              <a:defRPr>
                <a:solidFill>
                  <a:schemeClr val="tx1"/>
                </a:solidFill>
                <a:latin typeface="Calibri" pitchFamily="34" charset="0"/>
              </a:defRPr>
            </a:lvl8pPr>
            <a:lvl9pPr marL="3743639" indent="-220214" fontAlgn="base">
              <a:spcBef>
                <a:spcPct val="0"/>
              </a:spcBef>
              <a:spcAft>
                <a:spcPct val="0"/>
              </a:spcAft>
              <a:defRPr>
                <a:solidFill>
                  <a:schemeClr val="tx1"/>
                </a:solidFill>
                <a:latin typeface="Calibri" pitchFamily="34" charset="0"/>
              </a:defRPr>
            </a:lvl9pPr>
          </a:lstStyle>
          <a:p>
            <a:pPr>
              <a:defRPr/>
            </a:pPr>
            <a:fld id="{AD358903-6DC6-48BE-B4C5-E2E4F4C15EE3}" type="slidenum">
              <a:rPr lang="nl-NL" altLang="en-US" smtClean="0">
                <a:solidFill>
                  <a:srgbClr val="000000"/>
                </a:solidFill>
              </a:rPr>
              <a:pPr>
                <a:defRPr/>
              </a:pPr>
              <a:t>77</a:t>
            </a:fld>
            <a:endParaRPr lang="nl-NL" altLang="en-US" dirty="0">
              <a:solidFill>
                <a:srgbClr val="000000"/>
              </a:solidFill>
            </a:endParaRPr>
          </a:p>
        </p:txBody>
      </p:sp>
    </p:spTree>
    <p:extLst>
      <p:ext uri="{BB962C8B-B14F-4D97-AF65-F5344CB8AC3E}">
        <p14:creationId xmlns:p14="http://schemas.microsoft.com/office/powerpoint/2010/main" val="388079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GB" altLang="en-US" dirty="0" smtClean="0"/>
          </a:p>
        </p:txBody>
      </p:sp>
      <p:sp>
        <p:nvSpPr>
          <p:cNvPr id="983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3794" indent="-286075">
              <a:defRPr>
                <a:solidFill>
                  <a:schemeClr val="tx1"/>
                </a:solidFill>
                <a:latin typeface="Calibri" pitchFamily="34" charset="0"/>
              </a:defRPr>
            </a:lvl2pPr>
            <a:lvl3pPr marL="1144296" indent="-228860">
              <a:defRPr>
                <a:solidFill>
                  <a:schemeClr val="tx1"/>
                </a:solidFill>
                <a:latin typeface="Calibri" pitchFamily="34" charset="0"/>
              </a:defRPr>
            </a:lvl3pPr>
            <a:lvl4pPr marL="1602014" indent="-228860">
              <a:defRPr>
                <a:solidFill>
                  <a:schemeClr val="tx1"/>
                </a:solidFill>
                <a:latin typeface="Calibri" pitchFamily="34" charset="0"/>
              </a:defRPr>
            </a:lvl4pPr>
            <a:lvl5pPr marL="2059734" indent="-228860">
              <a:defRPr>
                <a:solidFill>
                  <a:schemeClr val="tx1"/>
                </a:solidFill>
                <a:latin typeface="Calibri" pitchFamily="34" charset="0"/>
              </a:defRPr>
            </a:lvl5pPr>
            <a:lvl6pPr marL="2517452" indent="-228860" fontAlgn="base">
              <a:spcBef>
                <a:spcPct val="0"/>
              </a:spcBef>
              <a:spcAft>
                <a:spcPct val="0"/>
              </a:spcAft>
              <a:defRPr>
                <a:solidFill>
                  <a:schemeClr val="tx1"/>
                </a:solidFill>
                <a:latin typeface="Calibri" pitchFamily="34" charset="0"/>
              </a:defRPr>
            </a:lvl6pPr>
            <a:lvl7pPr marL="2975170" indent="-228860" fontAlgn="base">
              <a:spcBef>
                <a:spcPct val="0"/>
              </a:spcBef>
              <a:spcAft>
                <a:spcPct val="0"/>
              </a:spcAft>
              <a:defRPr>
                <a:solidFill>
                  <a:schemeClr val="tx1"/>
                </a:solidFill>
                <a:latin typeface="Calibri" pitchFamily="34" charset="0"/>
              </a:defRPr>
            </a:lvl7pPr>
            <a:lvl8pPr marL="3432890" indent="-228860" fontAlgn="base">
              <a:spcBef>
                <a:spcPct val="0"/>
              </a:spcBef>
              <a:spcAft>
                <a:spcPct val="0"/>
              </a:spcAft>
              <a:defRPr>
                <a:solidFill>
                  <a:schemeClr val="tx1"/>
                </a:solidFill>
                <a:latin typeface="Calibri" pitchFamily="34" charset="0"/>
              </a:defRPr>
            </a:lvl8pPr>
            <a:lvl9pPr marL="3890608" indent="-228860" fontAlgn="base">
              <a:spcBef>
                <a:spcPct val="0"/>
              </a:spcBef>
              <a:spcAft>
                <a:spcPct val="0"/>
              </a:spcAft>
              <a:defRPr>
                <a:solidFill>
                  <a:schemeClr val="tx1"/>
                </a:solidFill>
                <a:latin typeface="Calibri" pitchFamily="34" charset="0"/>
              </a:defRPr>
            </a:lvl9pPr>
          </a:lstStyle>
          <a:p>
            <a:pPr>
              <a:defRPr/>
            </a:pPr>
            <a:fld id="{E703F301-41BE-40F7-A085-8A8156D45DA9}" type="slidenum">
              <a:rPr lang="en-GB" altLang="en-US">
                <a:solidFill>
                  <a:srgbClr val="000000"/>
                </a:solidFill>
              </a:rPr>
              <a:pPr>
                <a:defRPr/>
              </a:pPr>
              <a:t>78</a:t>
            </a:fld>
            <a:endParaRPr lang="en-GB" altLang="en-US" dirty="0">
              <a:solidFill>
                <a:srgbClr val="000000"/>
              </a:solidFill>
            </a:endParaRPr>
          </a:p>
        </p:txBody>
      </p:sp>
    </p:spTree>
    <p:extLst>
      <p:ext uri="{BB962C8B-B14F-4D97-AF65-F5344CB8AC3E}">
        <p14:creationId xmlns:p14="http://schemas.microsoft.com/office/powerpoint/2010/main" val="1444655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GB" altLang="en-US" dirty="0" smtClean="0"/>
          </a:p>
        </p:txBody>
      </p:sp>
      <p:sp>
        <p:nvSpPr>
          <p:cNvPr id="20484"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339CD200-3C62-4C6A-B1FB-9522CA484CF3}" type="slidenum">
              <a:rPr lang="en-GB" altLang="en-US" sz="900" b="0" smtClean="0">
                <a:solidFill>
                  <a:schemeClr val="hlink"/>
                </a:solidFill>
              </a:rPr>
              <a:pPr eaLnBrk="1" hangingPunct="1"/>
              <a:t>79</a:t>
            </a:fld>
            <a:endParaRPr lang="en-GB" altLang="en-US" sz="900" b="0" dirty="0" smtClean="0">
              <a:solidFill>
                <a:schemeClr val="hlin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De huisarts stelt in overleg met de patiënt het beleid vast. Naast voorlichting is het van essentieel belang de diabetespatiënt educatie te geven, zodat hij zo goed mogelijk weet welke 265 bijdrage hij zelf aan de behandeling kan leveren en hoeveel verantwoordelijkheid hij kan nemen, waaronder eventueel het beheer van het eigen (elektronisch) dossier.</a:t>
            </a:r>
          </a:p>
          <a:p>
            <a:r>
              <a:rPr lang="nl-NL" sz="1200" b="0" i="1" u="none" strike="noStrike" kern="1200" baseline="0" dirty="0" smtClean="0">
                <a:solidFill>
                  <a:schemeClr val="tx1"/>
                </a:solidFill>
                <a:latin typeface="+mn-lt"/>
                <a:ea typeface="+mn-ea"/>
                <a:cs typeface="+mn-cs"/>
              </a:rPr>
              <a:t>Voorlichting en educatie</a:t>
            </a:r>
          </a:p>
          <a:p>
            <a:r>
              <a:rPr lang="nl-NL" sz="1200" b="0" i="0" u="none" strike="noStrike" kern="1200" baseline="0" dirty="0" smtClean="0">
                <a:solidFill>
                  <a:schemeClr val="tx1"/>
                </a:solidFill>
                <a:latin typeface="+mn-lt"/>
                <a:ea typeface="+mn-ea"/>
                <a:cs typeface="+mn-cs"/>
              </a:rPr>
              <a:t>De huisarts en praktijkondersteuner geven de patiënt uitleg over de aard van de ziekte, de daaruit voortvloeiende noodzaak van periodiek onderzoek en de mogelijke behandelingen. Aspecten die bij de voorlichting onder meer aan bod komen zijn: achtergronden van de ziekte, niet-medicamenteuze adviezen, behandeling en controlebeleid, complicaties van de ziekte en factoren die de prognose bepalen. Een goede taakverdeling en afstemming tussen huisarts en praktijkondersteuner zijn daarbij vereist om tegenstrijdige adviezen te voorkomen. Om de gewenste streefwaarden te halen en complicaties te voorkómen, is naast kennis ook gedragsverandering nodig. Educatie is daarvoor essentieel. De educatie moet aansluiten op de individuele behoeften, mogelijkheden en gewoonten van de patiënt. In het ideale geval formuleert de patiënt zelf heldere, haalbare doelen, waarbij de huisarts de patiënt helpt goede keuzes te maken.</a:t>
            </a:r>
          </a:p>
          <a:p>
            <a:r>
              <a:rPr lang="nl-NL" sz="1200" b="0" i="0" u="none" strike="noStrike" kern="1200" baseline="0" dirty="0" smtClean="0">
                <a:solidFill>
                  <a:schemeClr val="tx1"/>
                </a:solidFill>
                <a:latin typeface="+mn-lt"/>
                <a:ea typeface="+mn-ea"/>
                <a:cs typeface="+mn-cs"/>
              </a:rPr>
              <a:t>Behalve individuele patiënteducatie kan ook groepseducatie worden gegeven of een combinatie daarvan. Bij het organiseren van educatie(cursussen) moet onderscheid worden gemaakt tussen</a:t>
            </a:r>
          </a:p>
          <a:p>
            <a:r>
              <a:rPr lang="nl-NL" sz="1200" b="0" i="0" u="none" strike="noStrike" kern="1200" baseline="0" dirty="0" smtClean="0">
                <a:solidFill>
                  <a:schemeClr val="tx1"/>
                </a:solidFill>
                <a:latin typeface="+mn-lt"/>
                <a:ea typeface="+mn-ea"/>
                <a:cs typeface="+mn-cs"/>
              </a:rPr>
              <a:t>mensen die pas kort of al lang diabetes hebben en ook moet rekening worden gehouden met het opleidingsniveau van de deelnemers. In sommige gevallen kan men programma’s voor specifieke doelgroepen, bijvoorbeeld allochtonen, gebruiken. </a:t>
            </a:r>
            <a:r>
              <a:rPr lang="nl-NL" sz="1200" b="0" i="1" u="none" strike="noStrike" kern="1200" baseline="0" dirty="0" smtClean="0">
                <a:solidFill>
                  <a:schemeClr val="tx1"/>
                </a:solidFill>
                <a:latin typeface="+mn-lt"/>
                <a:ea typeface="+mn-ea"/>
                <a:cs typeface="+mn-cs"/>
              </a:rPr>
              <a:t>Tabel 2 </a:t>
            </a:r>
            <a:r>
              <a:rPr lang="nl-NL" sz="1200" b="0" i="0" u="none" strike="noStrike" kern="1200" baseline="0" dirty="0" smtClean="0">
                <a:solidFill>
                  <a:schemeClr val="tx1"/>
                </a:solidFill>
                <a:latin typeface="+mn-lt"/>
                <a:ea typeface="+mn-ea"/>
                <a:cs typeface="+mn-cs"/>
              </a:rPr>
              <a:t>bevat een korte checklist van de punten die aan de orde behoren te komen.</a:t>
            </a:r>
          </a:p>
          <a:p>
            <a:r>
              <a:rPr lang="nl-NL" sz="1200" b="0" i="0" u="none" strike="noStrike" kern="1200" baseline="0" dirty="0" smtClean="0">
                <a:solidFill>
                  <a:schemeClr val="tx1"/>
                </a:solidFill>
                <a:latin typeface="+mn-lt"/>
                <a:ea typeface="+mn-ea"/>
                <a:cs typeface="+mn-cs"/>
              </a:rPr>
              <a:t>Influenzavaccinatie wordt geadviseerd (zie NHG-Standaard Influenza en influenzavaccinatie). Influenzavaccinatie van diabetespatiënten leidt tot een forse vermindering van complicaties</a:t>
            </a:r>
          </a:p>
          <a:p>
            <a:r>
              <a:rPr lang="nl-NL" sz="1200" b="0" i="0" u="none" strike="noStrike" kern="1200" baseline="0" dirty="0" smtClean="0">
                <a:solidFill>
                  <a:schemeClr val="tx1"/>
                </a:solidFill>
                <a:latin typeface="+mn-lt"/>
                <a:ea typeface="+mn-ea"/>
                <a:cs typeface="+mn-cs"/>
              </a:rPr>
              <a:t>(pneumonie, exacerbatie COPD, myocardinfarct, acute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ontregeling, hartfalen) en daarmee gepaard gaande ziekenhuisopnames en ook tot verlaging van mortaliteit.</a:t>
            </a:r>
          </a:p>
          <a:p>
            <a:r>
              <a:rPr lang="nl-NL" sz="1200" b="0" i="0" u="none" strike="noStrike" kern="1200" baseline="0" dirty="0" smtClean="0">
                <a:solidFill>
                  <a:schemeClr val="tx1"/>
                </a:solidFill>
                <a:latin typeface="+mn-lt"/>
                <a:ea typeface="+mn-ea"/>
                <a:cs typeface="+mn-cs"/>
              </a:rPr>
              <a:t>De huisarts informeert de diabetespatiënt dat er in beginsel geen beletsel bestaat voor verkeersdeelname en het uitoefenen van een beroep.</a:t>
            </a:r>
          </a:p>
          <a:p>
            <a:endParaRPr lang="nl-NL" sz="1200" b="0" i="0" u="none" strike="noStrike" kern="1200" baseline="0" dirty="0" smtClean="0">
              <a:solidFill>
                <a:schemeClr val="tx1"/>
              </a:solidFill>
              <a:latin typeface="+mn-lt"/>
              <a:ea typeface="+mn-ea"/>
              <a:cs typeface="+mn-cs"/>
            </a:endParaRPr>
          </a:p>
          <a:p>
            <a:r>
              <a:rPr lang="nl-NL" sz="1200" b="0" i="1" u="none" strike="noStrike" kern="1200" baseline="0" dirty="0" smtClean="0">
                <a:solidFill>
                  <a:schemeClr val="tx1"/>
                </a:solidFill>
                <a:latin typeface="+mn-lt"/>
                <a:ea typeface="+mn-ea"/>
                <a:cs typeface="+mn-cs"/>
              </a:rPr>
              <a:t>Kwaliteit van leven</a:t>
            </a:r>
          </a:p>
          <a:p>
            <a:r>
              <a:rPr lang="nl-NL" sz="1200" b="0" i="0" u="none" strike="noStrike" kern="1200" baseline="0" dirty="0" smtClean="0">
                <a:solidFill>
                  <a:schemeClr val="tx1"/>
                </a:solidFill>
                <a:latin typeface="+mn-lt"/>
                <a:ea typeface="+mn-ea"/>
                <a:cs typeface="+mn-cs"/>
              </a:rPr>
              <a:t>Het doel van de diabetesbehandeling dient een zo lang mogelijk </a:t>
            </a:r>
            <a:r>
              <a:rPr lang="nl-NL" sz="1200" b="0" i="0" u="none" strike="noStrike" kern="1200" baseline="0" dirty="0" err="1" smtClean="0">
                <a:solidFill>
                  <a:schemeClr val="tx1"/>
                </a:solidFill>
                <a:latin typeface="+mn-lt"/>
                <a:ea typeface="+mn-ea"/>
                <a:cs typeface="+mn-cs"/>
              </a:rPr>
              <a:t>levenmet</a:t>
            </a:r>
            <a:r>
              <a:rPr lang="nl-NL" sz="1200" b="0" i="0" u="none" strike="noStrike" kern="1200" baseline="0" dirty="0" smtClean="0">
                <a:solidFill>
                  <a:schemeClr val="tx1"/>
                </a:solidFill>
                <a:latin typeface="+mn-lt"/>
                <a:ea typeface="+mn-ea"/>
                <a:cs typeface="+mn-cs"/>
              </a:rPr>
              <a:t> behoud van zoveel mogelijk ‘met de gezondheid samenhangende kwaliteit van leven’ te zijn. In toenemende mate wordt dat ook internationaal erkend. Aandacht voor de kwaliteit van leven is onderdeel van goede diabeteszorg. Lagere fysieke en mentale kwaliteit van leven is geassocieerd met hogere</a:t>
            </a:r>
          </a:p>
          <a:p>
            <a:r>
              <a:rPr lang="nl-NL" sz="1200" b="0" i="0" u="none" strike="noStrike" kern="1200" baseline="0" dirty="0" smtClean="0">
                <a:solidFill>
                  <a:schemeClr val="tx1"/>
                </a:solidFill>
                <a:latin typeface="+mn-lt"/>
                <a:ea typeface="+mn-ea"/>
                <a:cs typeface="+mn-cs"/>
              </a:rPr>
              <a:t>cardiovasculaire en totale mortaliteit.  Om een zo goed mogelijke kwaliteit van leven te handhaven, probeert de huisarts niet alleen complicaties te voorkomen, maar ook de belasting van de behandeling zoveel mogelijk te beperken en rekening te houden met de voorkeuren en wensen van patiënten. Intensivering van de behandeling leidt niet tot een slechter functioneren van patiënten, maar over het algemeen juist tot iets meer tevredenheid over de verleende zorg. Overigens willen lang niet alle patiënten per se alle streefwaarden voor glucose, bloeddruk en lipiden halen. En ook ten aanzien van zelfzorg hebben Nederlandse diabetespatiënten onderling sterk verschillende voorkeuren, waarmee huisarts en praktijkondersteuner rekening moeten houden. Uiteindelijk is de patiënt zelf verantwoordelijk voor het halen van de behandeldoelen die hij belangrijk vindt; de huisarts en praktijkondersteuner trachten de patiënt hierbij zo goed mogelijk te ondersteunen.</a:t>
            </a:r>
          </a:p>
          <a:p>
            <a:endParaRPr lang="nl-NL" sz="1200" b="0" i="0" u="none" strike="noStrike" kern="1200" baseline="0" dirty="0" smtClean="0">
              <a:solidFill>
                <a:schemeClr val="tx1"/>
              </a:solidFill>
              <a:latin typeface="+mn-lt"/>
              <a:ea typeface="+mn-ea"/>
              <a:cs typeface="+mn-cs"/>
            </a:endParaRPr>
          </a:p>
          <a:p>
            <a:r>
              <a:rPr lang="nl-NL" sz="1200" b="0" i="1" u="none" strike="noStrike" kern="1200" baseline="0" dirty="0" smtClean="0">
                <a:solidFill>
                  <a:schemeClr val="tx1"/>
                </a:solidFill>
                <a:latin typeface="+mn-lt"/>
                <a:ea typeface="+mn-ea"/>
                <a:cs typeface="+mn-cs"/>
              </a:rPr>
              <a:t>Niet-medicamenteuze adviezen</a:t>
            </a:r>
          </a:p>
          <a:p>
            <a:r>
              <a:rPr lang="nl-NL" sz="1200" b="0" i="0" u="none" strike="noStrike" kern="1200" baseline="0" dirty="0" smtClean="0">
                <a:solidFill>
                  <a:schemeClr val="tx1"/>
                </a:solidFill>
                <a:latin typeface="+mn-lt"/>
                <a:ea typeface="+mn-ea"/>
                <a:cs typeface="+mn-cs"/>
              </a:rPr>
              <a:t>Leefstijlfactoren als overgewicht en te weinig lichaamsbeweging spelen een belangrijke rol in het ontstaan en de progressie van Type-2-diabetes. Het nastreven van een betere leefstijl is dan ook de basis van de behandeling en blijft belangrijk gedurende het hele ziektebeloop.</a:t>
            </a:r>
          </a:p>
          <a:p>
            <a:r>
              <a:rPr lang="nl-NL" sz="1200" b="0" i="0" u="none" strike="noStrike" kern="1200" baseline="0" dirty="0" smtClean="0">
                <a:solidFill>
                  <a:schemeClr val="tx1"/>
                </a:solidFill>
                <a:latin typeface="+mn-lt"/>
                <a:ea typeface="+mn-ea"/>
                <a:cs typeface="+mn-cs"/>
              </a:rPr>
              <a:t>Centrale thema’s zijn:</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Stoppen met </a:t>
            </a:r>
            <a:r>
              <a:rPr lang="nl-NL" sz="1200" b="0" i="1" u="none" strike="noStrike" kern="1200" baseline="0" dirty="0" err="1" smtClean="0">
                <a:solidFill>
                  <a:schemeClr val="tx1"/>
                </a:solidFill>
                <a:latin typeface="+mn-lt"/>
                <a:ea typeface="+mn-ea"/>
                <a:cs typeface="+mn-cs"/>
              </a:rPr>
              <a:t>roken</a:t>
            </a:r>
            <a:r>
              <a:rPr lang="nl-NL" sz="1200" b="0" i="0" u="none" strike="noStrike" kern="1200" baseline="0" dirty="0" err="1" smtClean="0">
                <a:solidFill>
                  <a:schemeClr val="tx1"/>
                </a:solidFill>
                <a:latin typeface="+mn-lt"/>
                <a:ea typeface="+mn-ea"/>
                <a:cs typeface="+mn-cs"/>
              </a:rPr>
              <a:t>.Roken</a:t>
            </a:r>
            <a:r>
              <a:rPr lang="nl-NL" sz="1200" b="0" i="0" u="none" strike="noStrike" kern="1200" baseline="0" dirty="0" smtClean="0">
                <a:solidFill>
                  <a:schemeClr val="tx1"/>
                </a:solidFill>
                <a:latin typeface="+mn-lt"/>
                <a:ea typeface="+mn-ea"/>
                <a:cs typeface="+mn-cs"/>
              </a:rPr>
              <a:t> is de belangrijkste risicofactor voor hart- en vaatziekten én een</a:t>
            </a:r>
          </a:p>
          <a:p>
            <a:r>
              <a:rPr lang="nl-NL" sz="1200" b="0" i="0" u="none" strike="noStrike" kern="1200" baseline="0" dirty="0" smtClean="0">
                <a:solidFill>
                  <a:schemeClr val="tx1"/>
                </a:solidFill>
                <a:latin typeface="+mn-lt"/>
                <a:ea typeface="+mn-ea"/>
                <a:cs typeface="+mn-cs"/>
              </a:rPr>
              <a:t>risicofactor voor het ontstaan van Diabetes Mellitus Type 2.</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Voldoende bewegen. </a:t>
            </a:r>
            <a:r>
              <a:rPr lang="nl-NL" sz="1200" b="0" i="0" u="none" strike="noStrike" kern="1200" baseline="0" dirty="0" smtClean="0">
                <a:solidFill>
                  <a:schemeClr val="tx1"/>
                </a:solidFill>
                <a:latin typeface="+mn-lt"/>
                <a:ea typeface="+mn-ea"/>
                <a:cs typeface="+mn-cs"/>
              </a:rPr>
              <a:t>De huisarts stimuleert de patiënt voldoende (een half uur per dag en bij overgewicht een uur per dag) te bewegen en te werken aan conditieverbetering. Het streven is</a:t>
            </a:r>
          </a:p>
          <a:p>
            <a:r>
              <a:rPr lang="nl-NL" sz="1200" b="0" i="0" u="none" strike="noStrike" kern="1200" baseline="0" dirty="0" smtClean="0">
                <a:solidFill>
                  <a:schemeClr val="tx1"/>
                </a:solidFill>
                <a:latin typeface="+mn-lt"/>
                <a:ea typeface="+mn-ea"/>
                <a:cs typeface="+mn-cs"/>
              </a:rPr>
              <a:t>om minstens 2,5 uur per week matig-intensief te bewegen. Ook zonder gewichtsverlies heeft dit een gunstig effect op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instelling en op (sterfte aan) hart- en vaatziekten.53</a:t>
            </a:r>
          </a:p>
          <a:p>
            <a:r>
              <a:rPr lang="nl-NL" sz="1200" b="0" i="0" u="none" strike="noStrike" kern="1200" baseline="0" dirty="0" smtClean="0">
                <a:solidFill>
                  <a:schemeClr val="tx1"/>
                </a:solidFill>
                <a:latin typeface="+mn-lt"/>
                <a:ea typeface="+mn-ea"/>
                <a:cs typeface="+mn-cs"/>
              </a:rPr>
              <a:t>Een kleine toename van lichamelijke activiteit is al gunstig. De huisarts adviseert een lichamelijk actieve levensstijl die aansluit op de mogelijkheden, motivatie en dagelijkse routine van de patiënt. Voor de meeste patiënten met overgewicht en voor veel ouderen zal stevig wandelen, fietsen of zwemmen het gemakkelijkst haalbaar zijn.</a:t>
            </a:r>
          </a:p>
          <a:p>
            <a:r>
              <a:rPr lang="nl-NL" sz="1200" b="0" i="0" u="none" strike="noStrike" kern="1200" baseline="0" dirty="0" smtClean="0">
                <a:solidFill>
                  <a:schemeClr val="tx1"/>
                </a:solidFill>
                <a:latin typeface="+mn-lt"/>
                <a:ea typeface="+mn-ea"/>
                <a:cs typeface="+mn-cs"/>
              </a:rPr>
              <a:t>- De huisarts adviseert patiënten met overgewicht om af te vallen. Bij patiënten met een BMI &gt;25 kg/m2 leidt 5 tot 10% gewichtsverlies tot lagere glucosewaarden, een betere</a:t>
            </a:r>
          </a:p>
          <a:p>
            <a:r>
              <a:rPr lang="nl-NL" sz="1200" b="0" i="0" u="none" strike="noStrike" kern="1200" baseline="0" dirty="0" smtClean="0">
                <a:solidFill>
                  <a:schemeClr val="tx1"/>
                </a:solidFill>
                <a:latin typeface="+mn-lt"/>
                <a:ea typeface="+mn-ea"/>
                <a:cs typeface="+mn-cs"/>
              </a:rPr>
              <a:t>vetstofwisseling en een lagere bloeddruk; gewichtsverlies van deze omvang is tevens een realistische doelstelling. Bij nieuw ontdekte diabetes kan men met alleen energierestrictie bij</a:t>
            </a:r>
          </a:p>
          <a:p>
            <a:r>
              <a:rPr lang="nl-NL" sz="1200" b="0" i="0" u="none" strike="noStrike" kern="1200" baseline="0" dirty="0" smtClean="0">
                <a:solidFill>
                  <a:schemeClr val="tx1"/>
                </a:solidFill>
                <a:latin typeface="+mn-lt"/>
                <a:ea typeface="+mn-ea"/>
                <a:cs typeface="+mn-cs"/>
              </a:rPr>
              <a:t>10 tot 20% van de patiënten een adequate glucoseregulering bereiken.</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Gezonde voeding. </a:t>
            </a:r>
            <a:r>
              <a:rPr lang="nl-NL" sz="1200" b="0" i="0" u="none" strike="noStrike" kern="1200" baseline="0" dirty="0" smtClean="0">
                <a:solidFill>
                  <a:schemeClr val="tx1"/>
                </a:solidFill>
                <a:latin typeface="+mn-lt"/>
                <a:ea typeface="+mn-ea"/>
                <a:cs typeface="+mn-cs"/>
              </a:rPr>
              <a:t>De basis van het dieetadvies bij patiënten met Diabetes Mellitus Type 2 is een voedingsadvies, gebaseerd op de Richtlijnen Goede Voeding. Dit betekent vooral</a:t>
            </a:r>
          </a:p>
          <a:p>
            <a:r>
              <a:rPr lang="nl-NL" sz="1200" b="0" i="0" u="none" strike="noStrike" kern="1200" baseline="0" dirty="0" smtClean="0">
                <a:solidFill>
                  <a:schemeClr val="tx1"/>
                </a:solidFill>
                <a:latin typeface="+mn-lt"/>
                <a:ea typeface="+mn-ea"/>
                <a:cs typeface="+mn-cs"/>
              </a:rPr>
              <a:t>minder gebruik van verzadigd vet en meer onverzadigd vet en vezelrijke koolhydraten (vooral in groente en fruit), en matiging met alcoholconsumptie tot maximaal twee eenheden per dag.</a:t>
            </a:r>
          </a:p>
          <a:p>
            <a:r>
              <a:rPr lang="nl-NL" sz="1200" b="0" i="0" u="none" strike="noStrike" kern="1200" baseline="0" dirty="0" smtClean="0">
                <a:solidFill>
                  <a:schemeClr val="tx1"/>
                </a:solidFill>
                <a:latin typeface="+mn-lt"/>
                <a:ea typeface="+mn-ea"/>
                <a:cs typeface="+mn-cs"/>
              </a:rPr>
              <a:t>Gebruik van (extra) omega-3-vetzuren, vitamine D, vitamine E, zink, vanadium, chroom of kaneel wordt niet aangeraden.</a:t>
            </a:r>
          </a:p>
          <a:p>
            <a:r>
              <a:rPr lang="nl-NL" sz="1200" b="0" i="0" u="none" strike="noStrike" kern="1200" baseline="0" dirty="0" smtClean="0">
                <a:solidFill>
                  <a:schemeClr val="tx1"/>
                </a:solidFill>
                <a:latin typeface="+mn-lt"/>
                <a:ea typeface="+mn-ea"/>
                <a:cs typeface="+mn-cs"/>
              </a:rPr>
              <a:t>- De huisarts verwijst de patiënt voor advies en begeleiding naar een diëtist. De diëtist werkt samen met de patiënt de doelstellingen verder uit. Aandachtspunten zijn: afvallen door het</a:t>
            </a:r>
          </a:p>
          <a:p>
            <a:r>
              <a:rPr lang="nl-NL" sz="1200" b="0" i="0" u="none" strike="noStrike" kern="1200" baseline="0" dirty="0" smtClean="0">
                <a:solidFill>
                  <a:schemeClr val="tx1"/>
                </a:solidFill>
                <a:latin typeface="+mn-lt"/>
                <a:ea typeface="+mn-ea"/>
                <a:cs typeface="+mn-cs"/>
              </a:rPr>
              <a:t>samenstellen van haalbare calorierestrictie, het inpassen van gezonde voeding in de individuele situatie van patiënt. Bij patiënten die insuline gebruiken, is er speciale aandacht nodig voor afstemming insuline, koolhydraatinname en koolhydraatverbranding (fysieke activiteit). Soms is het zinvol een patiënt naar een psycholoog te sturen om het eetgedrag in</a:t>
            </a:r>
          </a:p>
          <a:p>
            <a:r>
              <a:rPr lang="nl-NL" sz="1200" b="0" i="0" u="none" strike="noStrike" kern="1200" baseline="0" dirty="0" smtClean="0">
                <a:solidFill>
                  <a:schemeClr val="tx1"/>
                </a:solidFill>
                <a:latin typeface="+mn-lt"/>
                <a:ea typeface="+mn-ea"/>
                <a:cs typeface="+mn-cs"/>
              </a:rPr>
              <a:t>gunstige zin te beïnvloeden.</a:t>
            </a:r>
          </a:p>
        </p:txBody>
      </p:sp>
      <p:sp>
        <p:nvSpPr>
          <p:cNvPr id="4" name="Slide Number Placeholder 3"/>
          <p:cNvSpPr>
            <a:spLocks noGrp="1"/>
          </p:cNvSpPr>
          <p:nvPr>
            <p:ph type="sldNum" sz="quarter" idx="10"/>
          </p:nvPr>
        </p:nvSpPr>
        <p:spPr/>
        <p:txBody>
          <a:bodyPr/>
          <a:lstStyle/>
          <a:p>
            <a:fld id="{576E89B1-B476-4C59-A1AE-E6F2A1941AB8}" type="slidenum">
              <a:rPr lang="en-GB" smtClean="0"/>
              <a:pPr/>
              <a:t>8</a:t>
            </a:fld>
            <a:endParaRPr lang="en-GB"/>
          </a:p>
        </p:txBody>
      </p:sp>
    </p:spTree>
    <p:extLst>
      <p:ext uri="{BB962C8B-B14F-4D97-AF65-F5344CB8AC3E}">
        <p14:creationId xmlns:p14="http://schemas.microsoft.com/office/powerpoint/2010/main" val="13268730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smtClean="0"/>
              <a:t>NHG </a:t>
            </a:r>
          </a:p>
          <a:p>
            <a:r>
              <a:rPr lang="en-GB" dirty="0" smtClean="0"/>
              <a:t>Start met </a:t>
            </a:r>
            <a:r>
              <a:rPr lang="en-GB" dirty="0" err="1" smtClean="0"/>
              <a:t>leefstijl</a:t>
            </a:r>
            <a:r>
              <a:rPr lang="en-GB" baseline="0" dirty="0" err="1" smtClean="0"/>
              <a:t>interventies</a:t>
            </a:r>
            <a:endParaRPr lang="en-GB" baseline="0" dirty="0" smtClean="0"/>
          </a:p>
          <a:p>
            <a:r>
              <a:rPr lang="en-GB" i="1" baseline="0" dirty="0" err="1" smtClean="0"/>
              <a:t>Medicamenteus</a:t>
            </a:r>
            <a:r>
              <a:rPr lang="en-GB" i="1" baseline="0" dirty="0" smtClean="0"/>
              <a:t> </a:t>
            </a:r>
          </a:p>
          <a:p>
            <a:r>
              <a:rPr lang="en-GB" baseline="0" dirty="0" smtClean="0"/>
              <a:t>MET</a:t>
            </a:r>
          </a:p>
          <a:p>
            <a:r>
              <a:rPr lang="en-GB" baseline="0" dirty="0" smtClean="0"/>
              <a:t>MET + SU</a:t>
            </a:r>
          </a:p>
          <a:p>
            <a:r>
              <a:rPr lang="en-GB" baseline="0" dirty="0" smtClean="0"/>
              <a:t>NPH </a:t>
            </a:r>
            <a:r>
              <a:rPr lang="en-GB" baseline="0" dirty="0" err="1" smtClean="0"/>
              <a:t>eenmaaldaags</a:t>
            </a:r>
            <a:r>
              <a:rPr lang="en-GB" baseline="0" dirty="0" smtClean="0"/>
              <a:t> (</a:t>
            </a:r>
            <a:r>
              <a:rPr lang="en-GB" baseline="0" dirty="0" err="1" smtClean="0"/>
              <a:t>indien</a:t>
            </a:r>
            <a:r>
              <a:rPr lang="en-GB" baseline="0" dirty="0" smtClean="0"/>
              <a:t> </a:t>
            </a:r>
            <a:r>
              <a:rPr lang="en-GB" baseline="0" dirty="0" err="1" smtClean="0"/>
              <a:t>nachtelijke</a:t>
            </a:r>
            <a:r>
              <a:rPr lang="en-GB" baseline="0" dirty="0" smtClean="0"/>
              <a:t> hypo´s– </a:t>
            </a:r>
            <a:r>
              <a:rPr lang="en-GB" baseline="0" dirty="0" err="1" smtClean="0"/>
              <a:t>langwerkend</a:t>
            </a:r>
            <a:r>
              <a:rPr lang="en-GB" baseline="0" dirty="0" smtClean="0"/>
              <a:t> </a:t>
            </a:r>
            <a:r>
              <a:rPr lang="en-GB" baseline="0" dirty="0" err="1" smtClean="0"/>
              <a:t>analoog</a:t>
            </a:r>
            <a:r>
              <a:rPr lang="en-GB" baseline="0" dirty="0" smtClean="0"/>
              <a:t>)</a:t>
            </a:r>
          </a:p>
          <a:p>
            <a:r>
              <a:rPr lang="en-GB" baseline="0" dirty="0" err="1" smtClean="0"/>
              <a:t>Indien</a:t>
            </a:r>
            <a:r>
              <a:rPr lang="en-GB" baseline="0" dirty="0" smtClean="0"/>
              <a:t> </a:t>
            </a:r>
            <a:r>
              <a:rPr lang="en-GB" baseline="0" dirty="0" err="1" smtClean="0"/>
              <a:t>dan</a:t>
            </a:r>
            <a:r>
              <a:rPr lang="en-GB" baseline="0" dirty="0" smtClean="0"/>
              <a:t> nog </a:t>
            </a:r>
            <a:r>
              <a:rPr lang="en-GB" baseline="0" dirty="0" err="1" smtClean="0"/>
              <a:t>onvoldoende</a:t>
            </a:r>
            <a:r>
              <a:rPr lang="en-GB" baseline="0" dirty="0" smtClean="0"/>
              <a:t> </a:t>
            </a:r>
            <a:r>
              <a:rPr lang="en-GB" baseline="0" dirty="0" err="1" smtClean="0"/>
              <a:t>glykemische</a:t>
            </a:r>
            <a:r>
              <a:rPr lang="en-GB" baseline="0" dirty="0" smtClean="0"/>
              <a:t> </a:t>
            </a:r>
            <a:r>
              <a:rPr lang="en-GB" baseline="0" dirty="0" err="1" smtClean="0"/>
              <a:t>controle</a:t>
            </a:r>
            <a:r>
              <a:rPr lang="en-GB" baseline="0" dirty="0" smtClean="0"/>
              <a:t>: insuline intensiveren door bolus </a:t>
            </a:r>
            <a:r>
              <a:rPr lang="en-GB" baseline="0" dirty="0" err="1" smtClean="0"/>
              <a:t>toevoegen</a:t>
            </a:r>
            <a:r>
              <a:rPr lang="en-GB" baseline="0" dirty="0" smtClean="0"/>
              <a:t>, of </a:t>
            </a:r>
            <a:r>
              <a:rPr lang="en-GB" baseline="0" dirty="0" err="1" smtClean="0"/>
              <a:t>tweemaal</a:t>
            </a:r>
            <a:r>
              <a:rPr lang="en-GB" baseline="0" dirty="0" smtClean="0"/>
              <a:t> daags mix, </a:t>
            </a:r>
            <a:r>
              <a:rPr lang="en-GB" baseline="0" dirty="0" err="1" smtClean="0"/>
              <a:t>keuze</a:t>
            </a:r>
            <a:r>
              <a:rPr lang="en-GB" baseline="0" dirty="0" smtClean="0"/>
              <a:t> </a:t>
            </a:r>
            <a:r>
              <a:rPr lang="en-GB" baseline="0" dirty="0" err="1" smtClean="0"/>
              <a:t>hangt</a:t>
            </a:r>
            <a:r>
              <a:rPr lang="en-GB" baseline="0" dirty="0" smtClean="0"/>
              <a:t> </a:t>
            </a:r>
            <a:r>
              <a:rPr lang="en-GB" baseline="0" dirty="0" err="1" smtClean="0"/>
              <a:t>af</a:t>
            </a:r>
            <a:r>
              <a:rPr lang="en-GB" baseline="0" dirty="0" smtClean="0"/>
              <a:t> van </a:t>
            </a:r>
            <a:r>
              <a:rPr lang="en-GB" baseline="0" dirty="0" err="1" smtClean="0"/>
              <a:t>zelfcontrole</a:t>
            </a:r>
            <a:r>
              <a:rPr lang="en-GB" baseline="0" dirty="0" smtClean="0"/>
              <a:t> en </a:t>
            </a:r>
            <a:r>
              <a:rPr lang="en-GB" baseline="0" dirty="0" err="1" smtClean="0"/>
              <a:t>zelftoediening</a:t>
            </a:r>
            <a:r>
              <a:rPr lang="en-GB" baseline="0" dirty="0" smtClean="0"/>
              <a:t> en de </a:t>
            </a:r>
            <a:r>
              <a:rPr lang="en-GB" baseline="0" dirty="0" err="1" smtClean="0"/>
              <a:t>motivatie</a:t>
            </a:r>
            <a:r>
              <a:rPr lang="en-GB" baseline="0" dirty="0" smtClean="0"/>
              <a:t> van de patient</a:t>
            </a:r>
          </a:p>
          <a:p>
            <a:endParaRPr lang="en-GB" baseline="0" dirty="0" smtClean="0"/>
          </a:p>
          <a:p>
            <a:r>
              <a:rPr lang="en-GB" baseline="0" dirty="0" smtClean="0"/>
              <a:t>NB</a:t>
            </a:r>
          </a:p>
          <a:p>
            <a:r>
              <a:rPr lang="en-GB" dirty="0" err="1" smtClean="0"/>
              <a:t>Er</a:t>
            </a:r>
            <a:r>
              <a:rPr lang="en-GB" dirty="0" smtClean="0"/>
              <a:t> is </a:t>
            </a:r>
            <a:r>
              <a:rPr lang="en-GB" dirty="0" err="1" smtClean="0"/>
              <a:t>geen</a:t>
            </a:r>
            <a:r>
              <a:rPr lang="en-GB" dirty="0" smtClean="0"/>
              <a:t> </a:t>
            </a:r>
            <a:r>
              <a:rPr lang="en-GB" dirty="0" err="1" smtClean="0"/>
              <a:t>vaste</a:t>
            </a:r>
            <a:r>
              <a:rPr lang="en-GB" dirty="0" smtClean="0"/>
              <a:t> </a:t>
            </a:r>
            <a:r>
              <a:rPr lang="en-GB" dirty="0" err="1" smtClean="0"/>
              <a:t>bovengrens</a:t>
            </a:r>
            <a:r>
              <a:rPr lang="en-GB" dirty="0" smtClean="0"/>
              <a:t> van het </a:t>
            </a:r>
            <a:r>
              <a:rPr lang="en-GB" dirty="0" err="1" smtClean="0"/>
              <a:t>aantal</a:t>
            </a:r>
            <a:r>
              <a:rPr lang="en-GB" dirty="0" smtClean="0"/>
              <a:t> </a:t>
            </a:r>
            <a:r>
              <a:rPr lang="en-GB" dirty="0" err="1" smtClean="0"/>
              <a:t>eenheden</a:t>
            </a:r>
            <a:r>
              <a:rPr lang="en-GB" dirty="0" smtClean="0"/>
              <a:t> </a:t>
            </a:r>
            <a:r>
              <a:rPr lang="en-GB" dirty="0" err="1" smtClean="0"/>
              <a:t>insuline</a:t>
            </a:r>
            <a:r>
              <a:rPr lang="en-GB" dirty="0" smtClean="0"/>
              <a:t> </a:t>
            </a:r>
            <a:r>
              <a:rPr lang="en-GB" dirty="0" err="1" smtClean="0"/>
              <a:t>dat</a:t>
            </a:r>
            <a:r>
              <a:rPr lang="en-GB" dirty="0" smtClean="0"/>
              <a:t> </a:t>
            </a:r>
            <a:r>
              <a:rPr lang="en-GB" dirty="0" err="1" smtClean="0"/>
              <a:t>kan</a:t>
            </a:r>
            <a:r>
              <a:rPr lang="en-GB" dirty="0" smtClean="0"/>
              <a:t> </a:t>
            </a:r>
            <a:r>
              <a:rPr lang="en-GB" dirty="0" err="1" smtClean="0"/>
              <a:t>worden</a:t>
            </a:r>
            <a:r>
              <a:rPr lang="en-GB" dirty="0" smtClean="0"/>
              <a:t> </a:t>
            </a:r>
            <a:r>
              <a:rPr lang="en-GB" dirty="0" err="1" smtClean="0"/>
              <a:t>toegediend</a:t>
            </a:r>
            <a:r>
              <a:rPr lang="en-GB" dirty="0" smtClean="0"/>
              <a:t>. </a:t>
            </a:r>
            <a:r>
              <a:rPr lang="en-GB" dirty="0" err="1" smtClean="0"/>
              <a:t>Vanaf</a:t>
            </a:r>
            <a:r>
              <a:rPr lang="en-GB" dirty="0" smtClean="0"/>
              <a:t> 40 E </a:t>
            </a:r>
            <a:r>
              <a:rPr lang="en-GB" dirty="0" err="1" smtClean="0"/>
              <a:t>kan</a:t>
            </a:r>
            <a:r>
              <a:rPr lang="en-GB" dirty="0" smtClean="0"/>
              <a:t> </a:t>
            </a:r>
            <a:r>
              <a:rPr lang="en-GB" dirty="0" err="1" smtClean="0"/>
              <a:t>worden</a:t>
            </a:r>
            <a:r>
              <a:rPr lang="en-GB" dirty="0" smtClean="0"/>
              <a:t> </a:t>
            </a:r>
            <a:r>
              <a:rPr lang="en-GB" dirty="0" err="1" smtClean="0"/>
              <a:t>overwogen</a:t>
            </a:r>
            <a:r>
              <a:rPr lang="en-GB" dirty="0" smtClean="0"/>
              <a:t> de </a:t>
            </a:r>
            <a:r>
              <a:rPr lang="en-GB" dirty="0" err="1" smtClean="0"/>
              <a:t>dosering</a:t>
            </a:r>
            <a:r>
              <a:rPr lang="en-GB" dirty="0" smtClean="0"/>
              <a:t> </a:t>
            </a:r>
            <a:r>
              <a:rPr lang="en-GB" dirty="0" err="1" smtClean="0"/>
              <a:t>te</a:t>
            </a:r>
            <a:r>
              <a:rPr lang="en-GB" dirty="0" smtClean="0"/>
              <a:t> </a:t>
            </a:r>
            <a:r>
              <a:rPr lang="en-GB" dirty="0" err="1" smtClean="0"/>
              <a:t>splitsen</a:t>
            </a:r>
            <a:r>
              <a:rPr lang="en-GB" dirty="0" smtClean="0"/>
              <a:t> en op 2 </a:t>
            </a:r>
            <a:r>
              <a:rPr lang="en-GB" dirty="0" err="1" smtClean="0"/>
              <a:t>plaatsen</a:t>
            </a:r>
            <a:r>
              <a:rPr lang="en-GB" dirty="0" smtClean="0"/>
              <a:t> </a:t>
            </a:r>
            <a:r>
              <a:rPr lang="en-GB" dirty="0" err="1" smtClean="0"/>
              <a:t>te</a:t>
            </a:r>
            <a:r>
              <a:rPr lang="en-GB" dirty="0" smtClean="0"/>
              <a:t> </a:t>
            </a:r>
            <a:r>
              <a:rPr lang="en-GB" dirty="0" err="1" smtClean="0"/>
              <a:t>injecteren</a:t>
            </a:r>
            <a:r>
              <a:rPr lang="en-GB" dirty="0" smtClean="0"/>
              <a:t>.</a:t>
            </a:r>
          </a:p>
          <a:p>
            <a:endParaRPr lang="en-GB" baseline="0" dirty="0" smtClean="0"/>
          </a:p>
          <a:p>
            <a:r>
              <a:rPr lang="en-GB" dirty="0" err="1" smtClean="0"/>
              <a:t>Als</a:t>
            </a:r>
            <a:r>
              <a:rPr lang="en-GB" dirty="0" smtClean="0"/>
              <a:t> de </a:t>
            </a:r>
            <a:r>
              <a:rPr lang="en-GB" dirty="0" err="1" smtClean="0"/>
              <a:t>glykemische</a:t>
            </a:r>
            <a:r>
              <a:rPr lang="en-GB" dirty="0" smtClean="0"/>
              <a:t> </a:t>
            </a:r>
            <a:r>
              <a:rPr lang="en-GB" dirty="0" err="1" smtClean="0"/>
              <a:t>instelling</a:t>
            </a:r>
            <a:r>
              <a:rPr lang="en-GB" dirty="0" smtClean="0"/>
              <a:t> </a:t>
            </a:r>
            <a:r>
              <a:rPr lang="en-GB" dirty="0" err="1" smtClean="0"/>
              <a:t>onvoldoende</a:t>
            </a:r>
            <a:r>
              <a:rPr lang="en-GB" dirty="0" smtClean="0"/>
              <a:t> </a:t>
            </a:r>
            <a:r>
              <a:rPr lang="en-GB" dirty="0" err="1" smtClean="0"/>
              <a:t>blijft</a:t>
            </a:r>
            <a:r>
              <a:rPr lang="en-GB" dirty="0" smtClean="0"/>
              <a:t>, </a:t>
            </a:r>
            <a:r>
              <a:rPr lang="en-GB" dirty="0" err="1" smtClean="0"/>
              <a:t>kan</a:t>
            </a:r>
            <a:r>
              <a:rPr lang="en-GB" dirty="0" smtClean="0"/>
              <a:t> men </a:t>
            </a:r>
            <a:r>
              <a:rPr lang="en-GB" dirty="0" err="1" smtClean="0"/>
              <a:t>overschakelen</a:t>
            </a:r>
            <a:r>
              <a:rPr lang="en-GB" dirty="0" smtClean="0"/>
              <a:t> op </a:t>
            </a:r>
            <a:r>
              <a:rPr lang="en-GB" dirty="0" err="1" smtClean="0"/>
              <a:t>een</a:t>
            </a:r>
            <a:r>
              <a:rPr lang="en-GB" dirty="0" smtClean="0"/>
              <a:t> </a:t>
            </a:r>
            <a:r>
              <a:rPr lang="en-GB" dirty="0" err="1" smtClean="0"/>
              <a:t>tweemaal</a:t>
            </a:r>
            <a:r>
              <a:rPr lang="en-GB" dirty="0" smtClean="0"/>
              <a:t> daags schema mix-insuline of </a:t>
            </a:r>
            <a:r>
              <a:rPr lang="en-GB" dirty="0" err="1" smtClean="0"/>
              <a:t>een</a:t>
            </a:r>
            <a:r>
              <a:rPr lang="en-GB" dirty="0" smtClean="0"/>
              <a:t> schema met </a:t>
            </a:r>
            <a:r>
              <a:rPr lang="en-GB" dirty="0" err="1" smtClean="0"/>
              <a:t>snel</a:t>
            </a:r>
            <a:r>
              <a:rPr lang="en-GB" dirty="0" smtClean="0"/>
              <a:t>/</a:t>
            </a:r>
            <a:r>
              <a:rPr lang="en-GB" dirty="0" err="1" smtClean="0"/>
              <a:t>kortwerkende</a:t>
            </a:r>
            <a:r>
              <a:rPr lang="en-GB" dirty="0" smtClean="0"/>
              <a:t> insuline </a:t>
            </a:r>
            <a:r>
              <a:rPr lang="en-GB" dirty="0" err="1" smtClean="0"/>
              <a:t>vóór</a:t>
            </a:r>
            <a:r>
              <a:rPr lang="en-GB" dirty="0" smtClean="0"/>
              <a:t> de </a:t>
            </a:r>
            <a:r>
              <a:rPr lang="en-GB" dirty="0" err="1" smtClean="0"/>
              <a:t>hoofdmaaltijd</a:t>
            </a:r>
            <a:r>
              <a:rPr lang="en-GB" dirty="0" smtClean="0"/>
              <a:t>(</a:t>
            </a:r>
            <a:r>
              <a:rPr lang="en-GB" dirty="0" err="1" smtClean="0"/>
              <a:t>en</a:t>
            </a:r>
            <a:r>
              <a:rPr lang="en-GB" dirty="0" smtClean="0"/>
              <a:t>) </a:t>
            </a:r>
            <a:r>
              <a:rPr lang="en-GB" dirty="0" err="1" smtClean="0"/>
              <a:t>gecombineerd</a:t>
            </a:r>
            <a:r>
              <a:rPr lang="en-GB" dirty="0" smtClean="0"/>
              <a:t> met </a:t>
            </a:r>
            <a:r>
              <a:rPr lang="en-GB" dirty="0" err="1" smtClean="0"/>
              <a:t>middellangwerkende</a:t>
            </a:r>
            <a:r>
              <a:rPr lang="en-GB" dirty="0" smtClean="0"/>
              <a:t> insuline voor de </a:t>
            </a:r>
            <a:r>
              <a:rPr lang="en-GB" dirty="0" err="1" smtClean="0"/>
              <a:t>nacht</a:t>
            </a:r>
            <a:r>
              <a:rPr lang="en-GB" dirty="0" smtClean="0"/>
              <a:t>. </a:t>
            </a:r>
          </a:p>
          <a:p>
            <a:endParaRPr lang="en-GB" dirty="0" smtClean="0"/>
          </a:p>
          <a:p>
            <a:r>
              <a:rPr lang="en-GB" dirty="0" err="1" smtClean="0"/>
              <a:t>Indien</a:t>
            </a:r>
            <a:r>
              <a:rPr lang="en-GB" dirty="0" smtClean="0"/>
              <a:t> </a:t>
            </a:r>
            <a:r>
              <a:rPr lang="en-GB" dirty="0" err="1" smtClean="0"/>
              <a:t>wordt</a:t>
            </a:r>
            <a:r>
              <a:rPr lang="en-GB" dirty="0" smtClean="0"/>
              <a:t> </a:t>
            </a:r>
            <a:r>
              <a:rPr lang="en-GB" dirty="0" err="1" smtClean="0"/>
              <a:t>overgeschakeld</a:t>
            </a:r>
            <a:r>
              <a:rPr lang="en-GB" dirty="0" smtClean="0"/>
              <a:t> op </a:t>
            </a:r>
            <a:r>
              <a:rPr lang="en-GB" dirty="0" err="1" smtClean="0"/>
              <a:t>tweemaal</a:t>
            </a:r>
            <a:r>
              <a:rPr lang="en-GB" dirty="0" smtClean="0"/>
              <a:t> daags </a:t>
            </a:r>
            <a:r>
              <a:rPr lang="en-GB" dirty="0" err="1" smtClean="0"/>
              <a:t>mixinsuline</a:t>
            </a:r>
            <a:r>
              <a:rPr lang="en-GB" dirty="0" smtClean="0"/>
              <a:t> of </a:t>
            </a:r>
            <a:r>
              <a:rPr lang="en-GB" dirty="0" err="1" smtClean="0"/>
              <a:t>basaal-bolusregime</a:t>
            </a:r>
            <a:r>
              <a:rPr lang="en-GB" dirty="0" smtClean="0"/>
              <a:t>, is </a:t>
            </a:r>
            <a:r>
              <a:rPr lang="en-GB" dirty="0" err="1" smtClean="0"/>
              <a:t>een</a:t>
            </a:r>
            <a:r>
              <a:rPr lang="en-GB" dirty="0" smtClean="0"/>
              <a:t> – </a:t>
            </a:r>
            <a:r>
              <a:rPr lang="en-GB" dirty="0" err="1" smtClean="0"/>
              <a:t>soms</a:t>
            </a:r>
            <a:r>
              <a:rPr lang="en-GB" dirty="0" smtClean="0"/>
              <a:t> </a:t>
            </a:r>
            <a:r>
              <a:rPr lang="en-GB" dirty="0" err="1" smtClean="0"/>
              <a:t>aanzienlijke</a:t>
            </a:r>
            <a:r>
              <a:rPr lang="en-GB" dirty="0" smtClean="0"/>
              <a:t> – </a:t>
            </a:r>
            <a:r>
              <a:rPr lang="en-GB" dirty="0" err="1" smtClean="0"/>
              <a:t>gewichtstoename</a:t>
            </a:r>
            <a:r>
              <a:rPr lang="en-GB" dirty="0" smtClean="0"/>
              <a:t> </a:t>
            </a:r>
            <a:r>
              <a:rPr lang="en-GB" dirty="0" err="1" smtClean="0"/>
              <a:t>te</a:t>
            </a:r>
            <a:r>
              <a:rPr lang="en-GB" dirty="0" smtClean="0"/>
              <a:t> </a:t>
            </a:r>
            <a:r>
              <a:rPr lang="en-GB" dirty="0" err="1" smtClean="0"/>
              <a:t>verwachten</a:t>
            </a:r>
            <a:r>
              <a:rPr lang="en-GB" dirty="0" smtClean="0"/>
              <a:t>. De </a:t>
            </a:r>
            <a:r>
              <a:rPr lang="en-GB" dirty="0" err="1" smtClean="0"/>
              <a:t>huisarts</a:t>
            </a:r>
            <a:r>
              <a:rPr lang="en-GB" dirty="0" smtClean="0"/>
              <a:t> of </a:t>
            </a:r>
            <a:r>
              <a:rPr lang="en-GB" dirty="0" err="1" smtClean="0"/>
              <a:t>praktijkondersteuner</a:t>
            </a:r>
            <a:r>
              <a:rPr lang="en-GB" dirty="0" smtClean="0"/>
              <a:t> </a:t>
            </a:r>
            <a:r>
              <a:rPr lang="en-GB" dirty="0" err="1" smtClean="0"/>
              <a:t>moet</a:t>
            </a:r>
            <a:r>
              <a:rPr lang="en-GB" dirty="0" smtClean="0"/>
              <a:t> de patiënt </a:t>
            </a:r>
            <a:r>
              <a:rPr lang="en-GB" dirty="0" err="1" smtClean="0"/>
              <a:t>hierop</a:t>
            </a:r>
            <a:r>
              <a:rPr lang="en-GB" dirty="0" smtClean="0"/>
              <a:t> </a:t>
            </a:r>
            <a:r>
              <a:rPr lang="en-GB" dirty="0" err="1" smtClean="0"/>
              <a:t>voorbereiden</a:t>
            </a:r>
            <a:r>
              <a:rPr lang="en-GB" dirty="0" smtClean="0"/>
              <a:t> om </a:t>
            </a:r>
            <a:r>
              <a:rPr lang="en-GB" dirty="0" err="1" smtClean="0"/>
              <a:t>demotivatie</a:t>
            </a:r>
            <a:r>
              <a:rPr lang="en-GB" dirty="0" smtClean="0"/>
              <a:t> </a:t>
            </a:r>
            <a:r>
              <a:rPr lang="en-GB" dirty="0" err="1" smtClean="0"/>
              <a:t>te</a:t>
            </a:r>
            <a:r>
              <a:rPr lang="en-GB" dirty="0" smtClean="0"/>
              <a:t> </a:t>
            </a:r>
            <a:r>
              <a:rPr lang="en-GB" dirty="0" err="1" smtClean="0"/>
              <a:t>voorkó</a:t>
            </a:r>
            <a:r>
              <a:rPr lang="en-GB" dirty="0" smtClean="0"/>
              <a:t>- men.</a:t>
            </a:r>
          </a:p>
          <a:p>
            <a:endParaRPr lang="en-GB" baseline="0" dirty="0" smtClean="0"/>
          </a:p>
          <a:p>
            <a:r>
              <a:rPr lang="en-GB" baseline="0" dirty="0" smtClean="0"/>
              <a:t>Mix: </a:t>
            </a:r>
            <a:r>
              <a:rPr lang="en-GB" baseline="0" dirty="0" err="1" smtClean="0"/>
              <a:t>Omdat</a:t>
            </a:r>
            <a:r>
              <a:rPr lang="en-GB" baseline="0" dirty="0" smtClean="0"/>
              <a:t> </a:t>
            </a:r>
            <a:r>
              <a:rPr lang="en-GB" dirty="0" smtClean="0"/>
              <a:t>mix-</a:t>
            </a:r>
            <a:r>
              <a:rPr lang="en-GB" dirty="0" err="1" smtClean="0"/>
              <a:t>insulines</a:t>
            </a:r>
            <a:r>
              <a:rPr lang="en-GB" dirty="0" smtClean="0"/>
              <a:t> </a:t>
            </a:r>
            <a:r>
              <a:rPr lang="en-GB" dirty="0" err="1" smtClean="0"/>
              <a:t>een</a:t>
            </a:r>
            <a:r>
              <a:rPr lang="en-GB" dirty="0" smtClean="0"/>
              <a:t> </a:t>
            </a:r>
            <a:r>
              <a:rPr lang="en-GB" dirty="0" err="1" smtClean="0"/>
              <a:t>combinatie</a:t>
            </a:r>
            <a:r>
              <a:rPr lang="en-GB" dirty="0" smtClean="0"/>
              <a:t> </a:t>
            </a:r>
            <a:r>
              <a:rPr lang="en-GB" dirty="0" err="1" smtClean="0"/>
              <a:t>bevatten</a:t>
            </a:r>
            <a:r>
              <a:rPr lang="en-GB" dirty="0" smtClean="0"/>
              <a:t> van </a:t>
            </a:r>
            <a:r>
              <a:rPr lang="en-GB" dirty="0" err="1" smtClean="0"/>
              <a:t>kort</a:t>
            </a:r>
            <a:r>
              <a:rPr lang="en-GB" dirty="0" smtClean="0"/>
              <a:t>- en </a:t>
            </a:r>
            <a:r>
              <a:rPr lang="en-GB" dirty="0" err="1" smtClean="0"/>
              <a:t>langwerkende</a:t>
            </a:r>
            <a:r>
              <a:rPr lang="en-GB" dirty="0" smtClean="0"/>
              <a:t> insuline is het regime minder </a:t>
            </a:r>
            <a:r>
              <a:rPr lang="en-GB" dirty="0" err="1" smtClean="0"/>
              <a:t>flexibel</a:t>
            </a:r>
            <a:r>
              <a:rPr lang="en-GB" dirty="0" smtClean="0"/>
              <a:t> </a:t>
            </a:r>
            <a:r>
              <a:rPr lang="en-GB" dirty="0" err="1" smtClean="0"/>
              <a:t>dan</a:t>
            </a:r>
            <a:r>
              <a:rPr lang="en-GB" dirty="0" smtClean="0"/>
              <a:t> </a:t>
            </a:r>
            <a:r>
              <a:rPr lang="en-GB" dirty="0" err="1" smtClean="0"/>
              <a:t>een</a:t>
            </a:r>
            <a:r>
              <a:rPr lang="en-GB" dirty="0" smtClean="0"/>
              <a:t> </a:t>
            </a:r>
            <a:r>
              <a:rPr lang="en-GB" dirty="0" err="1" smtClean="0"/>
              <a:t>basaal-bolusregime</a:t>
            </a:r>
            <a:r>
              <a:rPr lang="en-GB" dirty="0" smtClean="0"/>
              <a:t>. Maar </a:t>
            </a:r>
            <a:r>
              <a:rPr lang="en-GB" dirty="0" err="1" smtClean="0"/>
              <a:t>voor</a:t>
            </a:r>
            <a:r>
              <a:rPr lang="en-GB" dirty="0" smtClean="0"/>
              <a:t> </a:t>
            </a:r>
            <a:r>
              <a:rPr lang="en-GB" dirty="0" err="1" smtClean="0"/>
              <a:t>diabetespatiënten</a:t>
            </a:r>
            <a:r>
              <a:rPr lang="en-GB" dirty="0" smtClean="0"/>
              <a:t> met </a:t>
            </a:r>
            <a:r>
              <a:rPr lang="en-GB" dirty="0" err="1" smtClean="0"/>
              <a:t>een</a:t>
            </a:r>
            <a:r>
              <a:rPr lang="en-GB" dirty="0" smtClean="0"/>
              <a:t> </a:t>
            </a:r>
            <a:r>
              <a:rPr lang="en-GB" dirty="0" err="1" smtClean="0"/>
              <a:t>regelmatig</a:t>
            </a:r>
            <a:r>
              <a:rPr lang="en-GB" dirty="0" smtClean="0"/>
              <a:t> </a:t>
            </a:r>
            <a:r>
              <a:rPr lang="en-GB" dirty="0" err="1" smtClean="0"/>
              <a:t>eetpatroon</a:t>
            </a:r>
            <a:r>
              <a:rPr lang="en-GB" dirty="0" smtClean="0"/>
              <a:t> die </a:t>
            </a:r>
            <a:r>
              <a:rPr lang="en-GB" dirty="0" err="1" smtClean="0"/>
              <a:t>gebaat</a:t>
            </a:r>
            <a:r>
              <a:rPr lang="en-GB" dirty="0" smtClean="0"/>
              <a:t> </a:t>
            </a:r>
            <a:r>
              <a:rPr lang="en-GB" dirty="0" err="1" smtClean="0"/>
              <a:t>zijn</a:t>
            </a:r>
            <a:r>
              <a:rPr lang="en-GB" dirty="0" smtClean="0"/>
              <a:t> met </a:t>
            </a:r>
            <a:r>
              <a:rPr lang="en-GB" dirty="0" err="1" smtClean="0"/>
              <a:t>een</a:t>
            </a:r>
            <a:r>
              <a:rPr lang="en-GB" dirty="0" smtClean="0"/>
              <a:t> </a:t>
            </a:r>
            <a:r>
              <a:rPr lang="en-GB" dirty="0" err="1" smtClean="0"/>
              <a:t>simpeler</a:t>
            </a:r>
            <a:r>
              <a:rPr lang="en-GB" dirty="0" smtClean="0"/>
              <a:t> schema </a:t>
            </a:r>
            <a:r>
              <a:rPr lang="en-GB" dirty="0" err="1" smtClean="0"/>
              <a:t>dan</a:t>
            </a:r>
            <a:r>
              <a:rPr lang="en-GB" dirty="0" smtClean="0"/>
              <a:t> </a:t>
            </a:r>
            <a:r>
              <a:rPr lang="en-GB" dirty="0" err="1" smtClean="0"/>
              <a:t>een</a:t>
            </a:r>
            <a:r>
              <a:rPr lang="en-GB" dirty="0" smtClean="0"/>
              <a:t> </a:t>
            </a:r>
            <a:r>
              <a:rPr lang="en-GB" dirty="0" err="1" smtClean="0"/>
              <a:t>basaal-bolusregime</a:t>
            </a:r>
            <a:r>
              <a:rPr lang="en-GB" dirty="0" smtClean="0"/>
              <a:t> </a:t>
            </a:r>
            <a:r>
              <a:rPr lang="en-GB" dirty="0" err="1" smtClean="0"/>
              <a:t>kan</a:t>
            </a:r>
            <a:r>
              <a:rPr lang="en-GB" dirty="0" smtClean="0"/>
              <a:t> het </a:t>
            </a:r>
            <a:r>
              <a:rPr lang="en-GB" dirty="0" err="1" smtClean="0"/>
              <a:t>een</a:t>
            </a:r>
            <a:r>
              <a:rPr lang="en-GB" dirty="0" smtClean="0"/>
              <a:t> </a:t>
            </a:r>
            <a:r>
              <a:rPr lang="en-GB" dirty="0" err="1" smtClean="0"/>
              <a:t>goede</a:t>
            </a:r>
            <a:r>
              <a:rPr lang="en-GB" dirty="0" smtClean="0"/>
              <a:t> </a:t>
            </a:r>
            <a:r>
              <a:rPr lang="en-GB" dirty="0" err="1" smtClean="0"/>
              <a:t>oplossing</a:t>
            </a:r>
            <a:r>
              <a:rPr lang="en-GB" dirty="0" smtClean="0"/>
              <a:t> </a:t>
            </a:r>
            <a:r>
              <a:rPr lang="en-GB" dirty="0" err="1" smtClean="0"/>
              <a:t>vormen</a:t>
            </a:r>
            <a:r>
              <a:rPr lang="en-GB" dirty="0" smtClean="0"/>
              <a:t>. </a:t>
            </a:r>
          </a:p>
          <a:p>
            <a:endParaRPr lang="en-GB" baseline="0" dirty="0" smtClean="0"/>
          </a:p>
          <a:p>
            <a:r>
              <a:rPr lang="en-GB" baseline="0" dirty="0" smtClean="0"/>
              <a:t>BB: </a:t>
            </a:r>
            <a:r>
              <a:rPr lang="en-GB" dirty="0" err="1" smtClean="0"/>
              <a:t>Voor</a:t>
            </a:r>
            <a:r>
              <a:rPr lang="en-GB" dirty="0" smtClean="0"/>
              <a:t> </a:t>
            </a:r>
            <a:r>
              <a:rPr lang="en-GB" dirty="0" err="1" smtClean="0"/>
              <a:t>dit</a:t>
            </a:r>
            <a:r>
              <a:rPr lang="en-GB" dirty="0" smtClean="0"/>
              <a:t> schema is </a:t>
            </a:r>
            <a:r>
              <a:rPr lang="en-GB" dirty="0" err="1" smtClean="0"/>
              <a:t>ruime</a:t>
            </a:r>
            <a:r>
              <a:rPr lang="en-GB" dirty="0" smtClean="0"/>
              <a:t> </a:t>
            </a:r>
            <a:r>
              <a:rPr lang="en-GB" dirty="0" err="1" smtClean="0"/>
              <a:t>ervaring</a:t>
            </a:r>
            <a:r>
              <a:rPr lang="en-GB" dirty="0" smtClean="0"/>
              <a:t> met </a:t>
            </a:r>
            <a:r>
              <a:rPr lang="en-GB" dirty="0" err="1" smtClean="0"/>
              <a:t>insulinetherapie</a:t>
            </a:r>
            <a:r>
              <a:rPr lang="en-GB" dirty="0" smtClean="0"/>
              <a:t> </a:t>
            </a:r>
            <a:r>
              <a:rPr lang="en-GB" dirty="0" err="1" smtClean="0"/>
              <a:t>nodig</a:t>
            </a:r>
            <a:r>
              <a:rPr lang="en-GB" dirty="0" smtClean="0"/>
              <a:t>.</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rPr>
              <a:pPr/>
              <a:t>80</a:t>
            </a:fld>
            <a:endParaRPr lang="en-GB" dirty="0">
              <a:solidFill>
                <a:prstClr val="black"/>
              </a:solidFill>
            </a:endParaRPr>
          </a:p>
        </p:txBody>
      </p:sp>
    </p:spTree>
    <p:extLst>
      <p:ext uri="{BB962C8B-B14F-4D97-AF65-F5344CB8AC3E}">
        <p14:creationId xmlns:p14="http://schemas.microsoft.com/office/powerpoint/2010/main" val="23141404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nl-NL" smtClean="0"/>
              <a:pPr/>
              <a:t>81</a:t>
            </a:fld>
            <a:endParaRPr lang="nl-NL" dirty="0"/>
          </a:p>
        </p:txBody>
      </p:sp>
    </p:spTree>
    <p:extLst>
      <p:ext uri="{BB962C8B-B14F-4D97-AF65-F5344CB8AC3E}">
        <p14:creationId xmlns:p14="http://schemas.microsoft.com/office/powerpoint/2010/main" val="12798107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82</a:t>
            </a:fld>
            <a:endParaRPr lang="en-GB" dirty="0"/>
          </a:p>
        </p:txBody>
      </p:sp>
    </p:spTree>
    <p:extLst>
      <p:ext uri="{BB962C8B-B14F-4D97-AF65-F5344CB8AC3E}">
        <p14:creationId xmlns:p14="http://schemas.microsoft.com/office/powerpoint/2010/main" val="871846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altLang="en-US" dirty="0" smtClean="0"/>
          </a:p>
        </p:txBody>
      </p:sp>
      <p:sp>
        <p:nvSpPr>
          <p:cNvPr id="24580"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41A8AE69-5C83-4741-A3EA-B751F30FB679}" type="slidenum">
              <a:rPr lang="en-GB" altLang="en-US" sz="900" b="0" smtClean="0">
                <a:solidFill>
                  <a:schemeClr val="hlink"/>
                </a:solidFill>
              </a:rPr>
              <a:pPr eaLnBrk="1" hangingPunct="1"/>
              <a:t>83</a:t>
            </a:fld>
            <a:endParaRPr lang="en-GB" altLang="en-US" sz="900" b="0" dirty="0" smtClean="0">
              <a:solidFill>
                <a:schemeClr val="hlin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84</a:t>
            </a:fld>
            <a:endParaRPr lang="en-GB" dirty="0"/>
          </a:p>
        </p:txBody>
      </p:sp>
    </p:spTree>
    <p:extLst>
      <p:ext uri="{BB962C8B-B14F-4D97-AF65-F5344CB8AC3E}">
        <p14:creationId xmlns:p14="http://schemas.microsoft.com/office/powerpoint/2010/main" val="24663062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GB" altLang="en-US" dirty="0" smtClean="0"/>
          </a:p>
        </p:txBody>
      </p:sp>
      <p:sp>
        <p:nvSpPr>
          <p:cNvPr id="27652"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6FCC0516-86C3-4795-963B-3AF310D712B6}" type="slidenum">
              <a:rPr lang="en-GB" altLang="en-US" sz="900" b="0" smtClean="0">
                <a:solidFill>
                  <a:schemeClr val="hlink"/>
                </a:solidFill>
              </a:rPr>
              <a:pPr eaLnBrk="1" hangingPunct="1"/>
              <a:t>85</a:t>
            </a:fld>
            <a:endParaRPr lang="en-GB" altLang="en-US" sz="900" b="0" dirty="0" smtClean="0">
              <a:solidFill>
                <a:schemeClr val="hlin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NHG </a:t>
            </a:r>
          </a:p>
          <a:p>
            <a:r>
              <a:rPr lang="nl-NL" dirty="0" smtClean="0"/>
              <a:t>Start met leefstijlinterventies</a:t>
            </a:r>
          </a:p>
          <a:p>
            <a:r>
              <a:rPr lang="nl-NL" dirty="0" smtClean="0"/>
              <a:t>Medicamenteus </a:t>
            </a:r>
          </a:p>
          <a:p>
            <a:r>
              <a:rPr lang="nl-NL" dirty="0" smtClean="0"/>
              <a:t>MET</a:t>
            </a:r>
          </a:p>
          <a:p>
            <a:r>
              <a:rPr lang="nl-NL" dirty="0" smtClean="0"/>
              <a:t>MET + SU</a:t>
            </a:r>
          </a:p>
          <a:p>
            <a:r>
              <a:rPr lang="nl-NL" dirty="0" smtClean="0"/>
              <a:t>NPH </a:t>
            </a:r>
            <a:r>
              <a:rPr lang="nl-NL" dirty="0" err="1" smtClean="0"/>
              <a:t>eenmaaldaags</a:t>
            </a:r>
            <a:r>
              <a:rPr lang="nl-NL" dirty="0" smtClean="0"/>
              <a:t> (indien nachtelijke </a:t>
            </a:r>
            <a:r>
              <a:rPr lang="nl-NL" dirty="0" err="1" smtClean="0"/>
              <a:t>hypo´s</a:t>
            </a:r>
            <a:r>
              <a:rPr lang="nl-NL" dirty="0" smtClean="0"/>
              <a:t>– langwerkend analoog)</a:t>
            </a:r>
          </a:p>
          <a:p>
            <a:r>
              <a:rPr lang="nl-NL" b="1" dirty="0" smtClean="0"/>
              <a:t>Wat doe je indien basaal onvoldoende </a:t>
            </a:r>
            <a:r>
              <a:rPr lang="nl-NL" b="1" dirty="0" err="1" smtClean="0"/>
              <a:t>glykemische</a:t>
            </a:r>
            <a:r>
              <a:rPr lang="nl-NL" b="1" baseline="0" dirty="0" smtClean="0"/>
              <a:t> controle</a:t>
            </a:r>
            <a:endParaRPr lang="nl-NL" b="1" dirty="0" smtClean="0"/>
          </a:p>
          <a:p>
            <a:r>
              <a:rPr lang="nl-NL" dirty="0" smtClean="0"/>
              <a:t>Indien dan nog onvoldoende </a:t>
            </a:r>
            <a:r>
              <a:rPr lang="nl-NL" dirty="0" err="1" smtClean="0"/>
              <a:t>glykemische</a:t>
            </a:r>
            <a:r>
              <a:rPr lang="nl-NL" dirty="0" smtClean="0"/>
              <a:t> controle: insuline intensiveren door bolus toevoegen, of tweemaal daags mix, keuze hangt af van zelfcontrole en zelftoediening en de motivatie van de </a:t>
            </a:r>
            <a:r>
              <a:rPr lang="nl-NL" dirty="0" err="1" smtClean="0"/>
              <a:t>patient</a:t>
            </a:r>
            <a:endParaRPr lang="nl-NL" dirty="0" smtClean="0"/>
          </a:p>
          <a:p>
            <a:endParaRPr lang="nl-NL" dirty="0" smtClean="0"/>
          </a:p>
          <a:p>
            <a:r>
              <a:rPr lang="nl-NL" dirty="0" smtClean="0"/>
              <a:t>NB</a:t>
            </a:r>
          </a:p>
          <a:p>
            <a:r>
              <a:rPr lang="nl-NL" dirty="0" smtClean="0"/>
              <a:t>Er is geen vaste bovengrens van het aantal eenheden insuline dat kan worden toegediend. Vanaf 40 E kan worden overwogen de dosering te splitsen en op 2 plaatsen te injecteren.</a:t>
            </a:r>
          </a:p>
          <a:p>
            <a:r>
              <a:rPr lang="nl-NL" dirty="0" smtClean="0"/>
              <a:t> </a:t>
            </a:r>
          </a:p>
          <a:p>
            <a:r>
              <a:rPr lang="nl-NL" dirty="0" smtClean="0"/>
              <a:t>Als de </a:t>
            </a:r>
            <a:r>
              <a:rPr lang="nl-NL" dirty="0" err="1" smtClean="0"/>
              <a:t>glykemische</a:t>
            </a:r>
            <a:r>
              <a:rPr lang="nl-NL" dirty="0" smtClean="0"/>
              <a:t> instelling onvoldoende blijft, kan men overschakelen op een tweemaal daags schema mix-insuline of een schema met snel/kortwerkende insuline vóór de hoofdmaaltijd(en) gecombineerd met </a:t>
            </a:r>
            <a:r>
              <a:rPr lang="nl-NL" dirty="0" err="1" smtClean="0"/>
              <a:t>middellangwerkende</a:t>
            </a:r>
            <a:r>
              <a:rPr lang="nl-NL" dirty="0" smtClean="0"/>
              <a:t> insuline voor de nacht. </a:t>
            </a:r>
          </a:p>
          <a:p>
            <a:r>
              <a:rPr lang="nl-NL" dirty="0" smtClean="0"/>
              <a:t> </a:t>
            </a:r>
          </a:p>
          <a:p>
            <a:r>
              <a:rPr lang="nl-NL" dirty="0" smtClean="0"/>
              <a:t>Indien wordt overgeschakeld op tweemaal daags mixinsuline of basaal-bolusregime, is een – soms aanzienlijke – gewichtstoename te verwachten. De huisarts of praktijkondersteuner moet de patiënt hierop voorbereiden om demotivatie te </a:t>
            </a:r>
            <a:r>
              <a:rPr lang="nl-NL" dirty="0" err="1" smtClean="0"/>
              <a:t>voorkó</a:t>
            </a:r>
            <a:r>
              <a:rPr lang="nl-NL" dirty="0" smtClean="0"/>
              <a:t>- men.</a:t>
            </a:r>
          </a:p>
          <a:p>
            <a:r>
              <a:rPr lang="nl-NL" dirty="0" smtClean="0"/>
              <a:t> </a:t>
            </a:r>
          </a:p>
          <a:p>
            <a:r>
              <a:rPr lang="nl-NL" dirty="0" smtClean="0"/>
              <a:t>Mix: Omdat mix-</a:t>
            </a:r>
            <a:r>
              <a:rPr lang="nl-NL" dirty="0" err="1" smtClean="0"/>
              <a:t>insulines</a:t>
            </a:r>
            <a:r>
              <a:rPr lang="nl-NL" dirty="0" smtClean="0"/>
              <a:t> een combinatie bevatten van kort- en langwerkende insuline is het regime minder flexibel dan een basaal-bolusregime. Maar voor diabetespatiënten met een regelmatig eetpatroon die gebaat zijn met een simpeler schema dan een basaal-bolusregime kan het een goede oplossing vormen. </a:t>
            </a:r>
          </a:p>
          <a:p>
            <a:r>
              <a:rPr lang="nl-NL" dirty="0" smtClean="0"/>
              <a:t> </a:t>
            </a:r>
          </a:p>
          <a:p>
            <a:r>
              <a:rPr lang="nl-NL" dirty="0" smtClean="0"/>
              <a:t>BB: Voor dit schema is ruime ervaring met insulinetherapie nodig.</a:t>
            </a:r>
          </a:p>
          <a:p>
            <a:endParaRPr lang="nl-NL" dirty="0" smtClean="0"/>
          </a:p>
          <a:p>
            <a:endParaRPr lang="nl-NL" baseline="0" dirty="0" smtClean="0"/>
          </a:p>
        </p:txBody>
      </p:sp>
      <p:sp>
        <p:nvSpPr>
          <p:cNvPr id="4" name="Slide Number Placeholder 3"/>
          <p:cNvSpPr>
            <a:spLocks noGrp="1"/>
          </p:cNvSpPr>
          <p:nvPr>
            <p:ph type="sldNum" sz="quarter" idx="10"/>
          </p:nvPr>
        </p:nvSpPr>
        <p:spPr/>
        <p:txBody>
          <a:bodyPr/>
          <a:lstStyle/>
          <a:p>
            <a:fld id="{576E89B1-B476-4C59-A1AE-E6F2A1941AB8}" type="slidenum">
              <a:rPr lang="nl-NL" smtClean="0">
                <a:solidFill>
                  <a:prstClr val="black"/>
                </a:solidFill>
                <a:latin typeface="Calibri"/>
              </a:rPr>
              <a:pPr/>
              <a:t>86</a:t>
            </a:fld>
            <a:endParaRPr lang="nl-NL" dirty="0">
              <a:solidFill>
                <a:prstClr val="black"/>
              </a:solidFill>
              <a:latin typeface="Calibri"/>
            </a:endParaRPr>
          </a:p>
        </p:txBody>
      </p:sp>
    </p:spTree>
    <p:extLst>
      <p:ext uri="{BB962C8B-B14F-4D97-AF65-F5344CB8AC3E}">
        <p14:creationId xmlns:p14="http://schemas.microsoft.com/office/powerpoint/2010/main" val="23141404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smtClean="0"/>
          </a:p>
        </p:txBody>
      </p:sp>
      <p:sp>
        <p:nvSpPr>
          <p:cNvPr id="22532"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8F2780C5-DF10-4F8D-B431-F63EF037B9AE}" type="slidenum">
              <a:rPr lang="en-GB" sz="900" b="0" smtClean="0">
                <a:solidFill>
                  <a:schemeClr val="hlink"/>
                </a:solidFill>
              </a:rPr>
              <a:pPr eaLnBrk="1" hangingPunct="1"/>
              <a:t>87</a:t>
            </a:fld>
            <a:endParaRPr lang="en-GB" sz="900" b="0" smtClean="0">
              <a:solidFill>
                <a:schemeClr val="hlin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nl-NL" smtClean="0"/>
              <a:pPr/>
              <a:t>88</a:t>
            </a:fld>
            <a:endParaRPr lang="nl-NL" dirty="0"/>
          </a:p>
        </p:txBody>
      </p:sp>
    </p:spTree>
    <p:extLst>
      <p:ext uri="{BB962C8B-B14F-4D97-AF65-F5344CB8AC3E}">
        <p14:creationId xmlns:p14="http://schemas.microsoft.com/office/powerpoint/2010/main" val="1279810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smtClean="0"/>
          </a:p>
        </p:txBody>
      </p:sp>
      <p:sp>
        <p:nvSpPr>
          <p:cNvPr id="24580"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D1AD9973-9E2F-4164-8DC6-B524AC40FF18}" type="slidenum">
              <a:rPr lang="en-GB" sz="900" b="0" smtClean="0">
                <a:solidFill>
                  <a:schemeClr val="hlink"/>
                </a:solidFill>
              </a:rPr>
              <a:pPr eaLnBrk="1" hangingPunct="1"/>
              <a:t>89</a:t>
            </a:fld>
            <a:endParaRPr lang="en-GB" sz="900" b="0" smtClean="0">
              <a:solidFill>
                <a:schemeClr va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NL" sz="1200" b="0" i="0" u="none" strike="noStrike" kern="1200" baseline="0" dirty="0" smtClean="0">
                <a:solidFill>
                  <a:schemeClr val="tx1"/>
                </a:solidFill>
              </a:rPr>
              <a:t>Indien het met voorlichting, educatie, aanpassing van de voeding en stimulering van lichamelijke activiteiten niet lukt de streefwaarden voor de bloedglucosewaarde te bereiken, wordt gestart met orale medicatie die wordt getitreerd op basis van de nuchtere glucosewaarde. </a:t>
            </a:r>
            <a:r>
              <a:rPr lang="nl-NL" sz="1200" b="0" i="0" u="none" strike="noStrike" kern="1200" baseline="0" dirty="0" err="1" smtClean="0">
                <a:solidFill>
                  <a:schemeClr val="tx1"/>
                </a:solidFill>
              </a:rPr>
              <a:t>Metformine</a:t>
            </a:r>
            <a:r>
              <a:rPr lang="nl-NL" sz="1200" b="0" i="0" u="none" strike="noStrike" kern="1200" baseline="0" dirty="0" smtClean="0">
                <a:solidFill>
                  <a:schemeClr val="tx1"/>
                </a:solidFill>
              </a:rPr>
              <a:t> is het middel van eerste keus gevolgd door </a:t>
            </a:r>
            <a:r>
              <a:rPr lang="nl-NL" sz="1200" b="0" i="0" u="none" strike="noStrike" kern="1200" baseline="0" dirty="0" err="1" smtClean="0">
                <a:solidFill>
                  <a:schemeClr val="tx1"/>
                </a:solidFill>
              </a:rPr>
              <a:t>gliclazide</a:t>
            </a:r>
            <a:r>
              <a:rPr lang="nl-NL" sz="1200" b="0" i="0" u="none" strike="noStrike" kern="1200" baseline="0" dirty="0" smtClean="0">
                <a:solidFill>
                  <a:schemeClr val="tx1"/>
                </a:solidFill>
              </a:rPr>
              <a:t>. De derde stap is insulinetherapie (zie </a:t>
            </a:r>
            <a:r>
              <a:rPr lang="nl-NL" sz="1200" b="0" i="1" u="none" strike="noStrike" kern="1200" baseline="0" dirty="0" smtClean="0">
                <a:solidFill>
                  <a:schemeClr val="tx1"/>
                </a:solidFill>
              </a:rPr>
              <a:t>Stappenplan </a:t>
            </a:r>
            <a:r>
              <a:rPr lang="nl-NL" sz="1200" b="0" i="1" u="none" strike="noStrike" kern="1200" baseline="0" dirty="0" err="1" smtClean="0">
                <a:solidFill>
                  <a:schemeClr val="tx1"/>
                </a:solidFill>
              </a:rPr>
              <a:t>bloedglucoseverlagende</a:t>
            </a:r>
            <a:r>
              <a:rPr lang="nl-NL" sz="1200" b="0" i="1" u="none" strike="noStrike" kern="1200" baseline="0" dirty="0" smtClean="0">
                <a:solidFill>
                  <a:schemeClr val="tx1"/>
                </a:solidFill>
              </a:rPr>
              <a:t> middelen</a:t>
            </a:r>
            <a:r>
              <a:rPr lang="nl-NL" sz="1200" b="0" i="0" u="none" strike="noStrike" kern="1200" baseline="0" dirty="0" smtClean="0">
                <a:solidFill>
                  <a:schemeClr val="tx1"/>
                </a:solidFill>
              </a:rPr>
              <a:t>). Indien het vanwege contra-indicaties of bijwerkingen niet mogelijk is dit stappenplan te volgen, kan worden uitgeweken naar de andere middelen uit dit stappenplan. Als bij de diagnosestelling hoge glucosewaarden én </a:t>
            </a:r>
            <a:r>
              <a:rPr lang="nl-NL" sz="1200" b="0" i="0" u="none" strike="noStrike" kern="1200" baseline="0" dirty="0" err="1" smtClean="0">
                <a:solidFill>
                  <a:schemeClr val="tx1"/>
                </a:solidFill>
              </a:rPr>
              <a:t>hyperglykemische</a:t>
            </a:r>
            <a:r>
              <a:rPr lang="nl-NL" sz="1200" b="0" i="0" u="none" strike="noStrike" kern="1200" baseline="0" dirty="0" smtClean="0">
                <a:solidFill>
                  <a:schemeClr val="tx1"/>
                </a:solidFill>
              </a:rPr>
              <a:t> klachten bestaan, dient de patiënt tweemaal per week gezien te worden en zorgvuldig te worden gemonitord (dehydratie, </a:t>
            </a:r>
            <a:r>
              <a:rPr lang="nl-NL" sz="1200" b="0" i="0" u="none" strike="noStrike" kern="1200" baseline="0" dirty="0" err="1" smtClean="0">
                <a:solidFill>
                  <a:schemeClr val="tx1"/>
                </a:solidFill>
              </a:rPr>
              <a:t>polyurie</a:t>
            </a:r>
            <a:r>
              <a:rPr lang="nl-NL" sz="1200" b="0" i="0" u="none" strike="noStrike" kern="1200" baseline="0" dirty="0" smtClean="0">
                <a:solidFill>
                  <a:schemeClr val="tx1"/>
                </a:solidFill>
              </a:rPr>
              <a:t>, respons op ingestelde behandeling). Afhankelijk van de bereikte behandeleffecten moet de medicatie frequent worden opgehoogd en mogelijk moet insulinebehandeling snel worden gestart. Andere Typen diabetes (Type-1-diabetes, LADA) moeten worden overwogen.</a:t>
            </a:r>
            <a:endParaRPr lang="nl-NL" dirty="0" smtClean="0"/>
          </a:p>
          <a:p>
            <a:pPr eaLnBrk="1" hangingPunct="1">
              <a:spcBef>
                <a:spcPct val="0"/>
              </a:spcBef>
            </a:pPr>
            <a:endParaRPr lang="nl-NL"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nl-NL" smtClean="0">
                <a:solidFill>
                  <a:prstClr val="black"/>
                </a:solidFill>
              </a:rPr>
              <a:pPr>
                <a:defRPr/>
              </a:pPr>
              <a:t>9</a:t>
            </a:fld>
            <a:endParaRPr lang="nl-NL" dirty="0" smtClean="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GB" smtClean="0"/>
          </a:p>
        </p:txBody>
      </p:sp>
      <p:sp>
        <p:nvSpPr>
          <p:cNvPr id="25604"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9BB340F6-0009-4784-9B81-9F08F61E8AAC}" type="slidenum">
              <a:rPr lang="en-GB" sz="900" b="0" smtClean="0">
                <a:solidFill>
                  <a:schemeClr val="hlink"/>
                </a:solidFill>
              </a:rPr>
              <a:pPr eaLnBrk="1" hangingPunct="1"/>
              <a:t>90</a:t>
            </a:fld>
            <a:endParaRPr lang="en-GB" sz="900" b="0" smtClean="0">
              <a:solidFill>
                <a:schemeClr val="hlin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GB" smtClean="0"/>
          </a:p>
        </p:txBody>
      </p:sp>
      <p:sp>
        <p:nvSpPr>
          <p:cNvPr id="27652"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62B45B74-E987-4BD3-BDBA-1A3DB72CB2B3}" type="slidenum">
              <a:rPr lang="en-GB" sz="900" b="0" smtClean="0">
                <a:solidFill>
                  <a:schemeClr val="hlink"/>
                </a:solidFill>
              </a:rPr>
              <a:pPr eaLnBrk="1" hangingPunct="1"/>
              <a:t>91</a:t>
            </a:fld>
            <a:endParaRPr lang="en-GB" sz="900" b="0" smtClean="0">
              <a:solidFill>
                <a:schemeClr val="hlin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GB" smtClean="0"/>
          </a:p>
        </p:txBody>
      </p:sp>
      <p:sp>
        <p:nvSpPr>
          <p:cNvPr id="28676"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F63B39DF-E9E1-4B6D-B9A5-2EC6F6101454}" type="slidenum">
              <a:rPr lang="en-GB" sz="900" b="0" smtClean="0">
                <a:solidFill>
                  <a:schemeClr val="hlink"/>
                </a:solidFill>
              </a:rPr>
              <a:pPr eaLnBrk="1" hangingPunct="1"/>
              <a:t>92</a:t>
            </a:fld>
            <a:endParaRPr lang="en-GB" sz="900" b="0" smtClean="0">
              <a:solidFill>
                <a:schemeClr val="hlin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GB" smtClean="0"/>
          </a:p>
        </p:txBody>
      </p:sp>
      <p:sp>
        <p:nvSpPr>
          <p:cNvPr id="31748"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EF1507E2-8050-4BC9-AF6D-FC40C68EB2AC}" type="slidenum">
              <a:rPr lang="en-GB" sz="900" b="0" smtClean="0">
                <a:solidFill>
                  <a:schemeClr val="hlink"/>
                </a:solidFill>
              </a:rPr>
              <a:pPr eaLnBrk="1" hangingPunct="1"/>
              <a:t>93</a:t>
            </a:fld>
            <a:endParaRPr lang="en-GB" sz="900" b="0" smtClean="0">
              <a:solidFill>
                <a:schemeClr val="hlin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6E89B1-B476-4C59-A1AE-E6F2A1941AB8}" type="slidenum">
              <a:rPr lang="en-GB" smtClean="0"/>
              <a:pPr/>
              <a:t>94</a:t>
            </a:fld>
            <a:endParaRPr lang="en-GB"/>
          </a:p>
        </p:txBody>
      </p:sp>
    </p:spTree>
    <p:extLst>
      <p:ext uri="{BB962C8B-B14F-4D97-AF65-F5344CB8AC3E}">
        <p14:creationId xmlns:p14="http://schemas.microsoft.com/office/powerpoint/2010/main" val="21509975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95</a:t>
            </a:fld>
            <a:endParaRPr lang="en-GB" dirty="0"/>
          </a:p>
        </p:txBody>
      </p:sp>
    </p:spTree>
    <p:extLst>
      <p:ext uri="{BB962C8B-B14F-4D97-AF65-F5344CB8AC3E}">
        <p14:creationId xmlns:p14="http://schemas.microsoft.com/office/powerpoint/2010/main" val="199110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96</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97</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D85E82-4F08-40B3-A470-1CF01579869F}" type="slidenum">
              <a:rPr lang="en-GB">
                <a:solidFill>
                  <a:prstClr val="black"/>
                </a:solidFill>
              </a:rPr>
              <a:pPr/>
              <a:t>98</a:t>
            </a:fld>
            <a:endParaRPr lang="en-GB" dirty="0">
              <a:solidFill>
                <a:prstClr val="black"/>
              </a:solidFill>
            </a:endParaRPr>
          </a:p>
        </p:txBody>
      </p:sp>
    </p:spTree>
    <p:extLst>
      <p:ext uri="{BB962C8B-B14F-4D97-AF65-F5344CB8AC3E}">
        <p14:creationId xmlns:p14="http://schemas.microsoft.com/office/powerpoint/2010/main" val="2127971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99</a:t>
            </a:fld>
            <a:endParaRPr lang="en-GB" dirty="0"/>
          </a:p>
        </p:txBody>
      </p:sp>
    </p:spTree>
    <p:extLst>
      <p:ext uri="{BB962C8B-B14F-4D97-AF65-F5344CB8AC3E}">
        <p14:creationId xmlns:p14="http://schemas.microsoft.com/office/powerpoint/2010/main" val="185162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Bij patiënten die vanaf de diagnose </a:t>
            </a:r>
            <a:r>
              <a:rPr lang="nl-NL" sz="1200" b="0" i="1" u="none" strike="noStrike" kern="1200" baseline="0" dirty="0" err="1" smtClean="0">
                <a:solidFill>
                  <a:schemeClr val="tx1"/>
                </a:solidFill>
                <a:latin typeface="+mn-lt"/>
                <a:ea typeface="+mn-ea"/>
                <a:cs typeface="+mn-cs"/>
              </a:rPr>
              <a:t>metformine</a:t>
            </a:r>
            <a:r>
              <a:rPr lang="nl-NL" sz="1200" b="0" i="1" u="none" strike="noStrike" kern="1200" baseline="0" dirty="0" smtClean="0">
                <a:solidFill>
                  <a:schemeClr val="tx1"/>
                </a:solidFill>
                <a:latin typeface="+mn-lt"/>
                <a:ea typeface="+mn-ea"/>
                <a:cs typeface="+mn-cs"/>
              </a:rPr>
              <a:t> </a:t>
            </a:r>
            <a:r>
              <a:rPr lang="nl-NL" sz="1200" b="0" i="0" u="none" strike="noStrike" kern="1200" baseline="0" dirty="0" smtClean="0">
                <a:solidFill>
                  <a:schemeClr val="tx1"/>
                </a:solidFill>
                <a:latin typeface="+mn-lt"/>
                <a:ea typeface="+mn-ea"/>
                <a:cs typeface="+mn-cs"/>
              </a:rPr>
              <a:t>gebruiken is een verlaging van de mortaliteit en van </a:t>
            </a:r>
            <a:r>
              <a:rPr lang="nl-NL" sz="1200" b="0" i="0" u="none" strike="noStrike" kern="1200" baseline="0" dirty="0" err="1" smtClean="0">
                <a:solidFill>
                  <a:schemeClr val="tx1"/>
                </a:solidFill>
                <a:latin typeface="+mn-lt"/>
                <a:ea typeface="+mn-ea"/>
                <a:cs typeface="+mn-cs"/>
              </a:rPr>
              <a:t>macrovasculaire</a:t>
            </a:r>
            <a:r>
              <a:rPr lang="nl-NL" sz="1200" b="0" i="0" u="none" strike="noStrike" kern="1200" baseline="0" dirty="0" smtClean="0">
                <a:solidFill>
                  <a:schemeClr val="tx1"/>
                </a:solidFill>
                <a:latin typeface="+mn-lt"/>
                <a:ea typeface="+mn-ea"/>
                <a:cs typeface="+mn-cs"/>
              </a:rPr>
              <a:t> en </a:t>
            </a:r>
            <a:r>
              <a:rPr lang="nl-NL" sz="1200" b="0" i="0" u="none" strike="noStrike" kern="1200" baseline="0" dirty="0" err="1" smtClean="0">
                <a:solidFill>
                  <a:schemeClr val="tx1"/>
                </a:solidFill>
                <a:latin typeface="+mn-lt"/>
                <a:ea typeface="+mn-ea"/>
                <a:cs typeface="+mn-cs"/>
              </a:rPr>
              <a:t>diabetesgerelateerde</a:t>
            </a:r>
            <a:r>
              <a:rPr lang="nl-NL" sz="1200" b="0" i="0" u="none" strike="noStrike" kern="1200" baseline="0" dirty="0" smtClean="0">
                <a:solidFill>
                  <a:schemeClr val="tx1"/>
                </a:solidFill>
                <a:latin typeface="+mn-lt"/>
                <a:ea typeface="+mn-ea"/>
                <a:cs typeface="+mn-cs"/>
              </a:rPr>
              <a:t> eindpunten aangetoond. Daarom is </a:t>
            </a:r>
            <a:r>
              <a:rPr lang="nl-NL" sz="1200" b="0" i="0" u="none" strike="noStrike" kern="1200" baseline="0" dirty="0" err="1" smtClean="0">
                <a:solidFill>
                  <a:schemeClr val="tx1"/>
                </a:solidFill>
                <a:latin typeface="+mn-lt"/>
                <a:ea typeface="+mn-ea"/>
                <a:cs typeface="+mn-cs"/>
              </a:rPr>
              <a:t>metformine</a:t>
            </a:r>
            <a:r>
              <a:rPr lang="nl-NL" sz="1200" b="0" i="0" u="none" strike="noStrike" kern="1200" baseline="0" dirty="0" smtClean="0">
                <a:solidFill>
                  <a:schemeClr val="tx1"/>
                </a:solidFill>
                <a:latin typeface="+mn-lt"/>
                <a:ea typeface="+mn-ea"/>
                <a:cs typeface="+mn-cs"/>
              </a:rPr>
              <a:t> het orale </a:t>
            </a:r>
            <a:r>
              <a:rPr lang="nl-NL" sz="1200" b="0" i="0" u="none" strike="noStrike" kern="1200" baseline="0" dirty="0" err="1" smtClean="0">
                <a:solidFill>
                  <a:schemeClr val="tx1"/>
                </a:solidFill>
                <a:latin typeface="+mn-lt"/>
                <a:ea typeface="+mn-ea"/>
                <a:cs typeface="+mn-cs"/>
              </a:rPr>
              <a:t>bloedglucoseverlagende</a:t>
            </a:r>
            <a:r>
              <a:rPr lang="nl-NL" sz="1200" b="0" i="0" u="none" strike="noStrike" kern="1200" baseline="0" dirty="0" smtClean="0">
                <a:solidFill>
                  <a:schemeClr val="tx1"/>
                </a:solidFill>
                <a:latin typeface="+mn-lt"/>
                <a:ea typeface="+mn-ea"/>
                <a:cs typeface="+mn-cs"/>
              </a:rPr>
              <a:t> middel van eerste keuze.</a:t>
            </a:r>
          </a:p>
          <a:p>
            <a:r>
              <a:rPr lang="nl-NL" sz="1200" b="0" i="0" u="none" strike="noStrike" kern="1200" baseline="0" dirty="0" smtClean="0">
                <a:solidFill>
                  <a:schemeClr val="tx1"/>
                </a:solidFill>
                <a:latin typeface="+mn-lt"/>
                <a:ea typeface="+mn-ea"/>
                <a:cs typeface="+mn-cs"/>
              </a:rPr>
              <a:t>Van </a:t>
            </a:r>
            <a:r>
              <a:rPr lang="nl-NL" sz="1200" b="0" i="1" u="none" strike="noStrike" kern="1200" baseline="0" dirty="0" err="1" smtClean="0">
                <a:solidFill>
                  <a:schemeClr val="tx1"/>
                </a:solidFill>
                <a:latin typeface="+mn-lt"/>
                <a:ea typeface="+mn-ea"/>
                <a:cs typeface="+mn-cs"/>
              </a:rPr>
              <a:t>sulfonylureumderivaten</a:t>
            </a:r>
            <a:r>
              <a:rPr lang="nl-NL" sz="1200" b="0" i="1" u="none" strike="noStrike" kern="1200" baseline="0" dirty="0" smtClean="0">
                <a:solidFill>
                  <a:schemeClr val="tx1"/>
                </a:solidFill>
                <a:latin typeface="+mn-lt"/>
                <a:ea typeface="+mn-ea"/>
                <a:cs typeface="+mn-cs"/>
              </a:rPr>
              <a:t> </a:t>
            </a:r>
            <a:r>
              <a:rPr lang="nl-NL" sz="1200" b="0" i="0" u="none" strike="noStrike" kern="1200" baseline="0" dirty="0" smtClean="0">
                <a:solidFill>
                  <a:schemeClr val="tx1"/>
                </a:solidFill>
                <a:latin typeface="+mn-lt"/>
                <a:ea typeface="+mn-ea"/>
                <a:cs typeface="+mn-cs"/>
              </a:rPr>
              <a:t>is aangetoond dat ze het optreden van </a:t>
            </a:r>
            <a:r>
              <a:rPr lang="nl-NL" sz="1200" b="0" i="0" u="none" strike="noStrike" kern="1200" baseline="0" dirty="0" err="1" smtClean="0">
                <a:solidFill>
                  <a:schemeClr val="tx1"/>
                </a:solidFill>
                <a:latin typeface="+mn-lt"/>
                <a:ea typeface="+mn-ea"/>
                <a:cs typeface="+mn-cs"/>
              </a:rPr>
              <a:t>microvasculaire</a:t>
            </a:r>
            <a:r>
              <a:rPr lang="nl-NL" sz="1200" b="0" i="0" u="none" strike="noStrike" kern="1200" baseline="0" dirty="0" smtClean="0">
                <a:solidFill>
                  <a:schemeClr val="tx1"/>
                </a:solidFill>
                <a:latin typeface="+mn-lt"/>
                <a:ea typeface="+mn-ea"/>
                <a:cs typeface="+mn-cs"/>
              </a:rPr>
              <a:t> complicaties verminderen</a:t>
            </a:r>
            <a:r>
              <a:rPr lang="nl-NL" sz="1200" b="0" i="1" u="none" strike="noStrike" kern="1200" baseline="0" dirty="0" smtClean="0">
                <a:solidFill>
                  <a:schemeClr val="tx1"/>
                </a:solidFill>
                <a:latin typeface="+mn-lt"/>
                <a:ea typeface="+mn-ea"/>
                <a:cs typeface="+mn-cs"/>
              </a:rPr>
              <a:t>. </a:t>
            </a:r>
            <a:r>
              <a:rPr lang="nl-NL" sz="1200" b="0" i="1" u="none" strike="noStrike" kern="1200" baseline="0" dirty="0" err="1" smtClean="0">
                <a:solidFill>
                  <a:schemeClr val="tx1"/>
                </a:solidFill>
                <a:latin typeface="+mn-lt"/>
                <a:ea typeface="+mn-ea"/>
                <a:cs typeface="+mn-cs"/>
              </a:rPr>
              <a:t>Gliclazide</a:t>
            </a:r>
            <a:r>
              <a:rPr lang="nl-NL" sz="1200" b="0" i="1" u="none" strike="noStrike" kern="1200" baseline="0" dirty="0" smtClean="0">
                <a:solidFill>
                  <a:schemeClr val="tx1"/>
                </a:solidFill>
                <a:latin typeface="+mn-lt"/>
                <a:ea typeface="+mn-ea"/>
                <a:cs typeface="+mn-cs"/>
              </a:rPr>
              <a:t> </a:t>
            </a:r>
            <a:r>
              <a:rPr lang="nl-NL" sz="1200" b="0" i="0" u="none" strike="noStrike" kern="1200" baseline="0" dirty="0" smtClean="0">
                <a:solidFill>
                  <a:schemeClr val="tx1"/>
                </a:solidFill>
                <a:latin typeface="+mn-lt"/>
                <a:ea typeface="+mn-ea"/>
                <a:cs typeface="+mn-cs"/>
              </a:rPr>
              <a:t>is geassocieerd met een lager risico op cardiovasculaire mortaliteit en sterfte door alle oorzaken dan de overige </a:t>
            </a:r>
            <a:r>
              <a:rPr lang="nl-NL" sz="1200" b="0" i="0" u="none" strike="noStrike" kern="1200" baseline="0" dirty="0" err="1" smtClean="0">
                <a:solidFill>
                  <a:schemeClr val="tx1"/>
                </a:solidFill>
                <a:latin typeface="+mn-lt"/>
                <a:ea typeface="+mn-ea"/>
                <a:cs typeface="+mn-cs"/>
              </a:rPr>
              <a:t>sulfonylureumderivaten</a:t>
            </a:r>
            <a:r>
              <a:rPr lang="nl-NL" sz="1200" b="0" i="0" u="none" strike="noStrike" kern="1200" baseline="0" dirty="0" smtClean="0">
                <a:solidFill>
                  <a:schemeClr val="tx1"/>
                </a:solidFill>
                <a:latin typeface="+mn-lt"/>
                <a:ea typeface="+mn-ea"/>
                <a:cs typeface="+mn-cs"/>
              </a:rPr>
              <a:t>. Voorts is voor </a:t>
            </a:r>
            <a:r>
              <a:rPr lang="nl-NL" sz="1200" b="0" i="0" u="none" strike="noStrike" kern="1200" baseline="0" dirty="0" err="1" smtClean="0">
                <a:solidFill>
                  <a:schemeClr val="tx1"/>
                </a:solidFill>
                <a:latin typeface="+mn-lt"/>
                <a:ea typeface="+mn-ea"/>
                <a:cs typeface="+mn-cs"/>
              </a:rPr>
              <a:t>gliclazide</a:t>
            </a:r>
            <a:r>
              <a:rPr lang="nl-NL" sz="1200" b="0" i="0" u="none" strike="noStrike" kern="1200" baseline="0" dirty="0" smtClean="0">
                <a:solidFill>
                  <a:schemeClr val="tx1"/>
                </a:solidFill>
                <a:latin typeface="+mn-lt"/>
                <a:ea typeface="+mn-ea"/>
                <a:cs typeface="+mn-cs"/>
              </a:rPr>
              <a:t> geen dosisaanpassing nodig bij verslechterende nierfunctie en is het risico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 laag.</a:t>
            </a:r>
          </a:p>
          <a:p>
            <a:r>
              <a:rPr lang="nl-NL" sz="1200" b="0" i="0" u="none" strike="noStrike" kern="1200" baseline="0" dirty="0" smtClean="0">
                <a:solidFill>
                  <a:schemeClr val="tx1"/>
                </a:solidFill>
                <a:latin typeface="+mn-lt"/>
                <a:ea typeface="+mn-ea"/>
                <a:cs typeface="+mn-cs"/>
              </a:rPr>
              <a:t>Daarom heeft </a:t>
            </a:r>
            <a:r>
              <a:rPr lang="nl-NL" sz="1200" b="0" i="0" u="none" strike="noStrike" kern="1200" baseline="0" dirty="0" err="1" smtClean="0">
                <a:solidFill>
                  <a:schemeClr val="tx1"/>
                </a:solidFill>
                <a:latin typeface="+mn-lt"/>
                <a:ea typeface="+mn-ea"/>
                <a:cs typeface="+mn-cs"/>
              </a:rPr>
              <a:t>gliclazide</a:t>
            </a:r>
            <a:r>
              <a:rPr lang="nl-NL" sz="1200" b="0" i="0" u="none" strike="noStrike" kern="1200" baseline="0" dirty="0" smtClean="0">
                <a:solidFill>
                  <a:schemeClr val="tx1"/>
                </a:solidFill>
                <a:latin typeface="+mn-lt"/>
                <a:ea typeface="+mn-ea"/>
                <a:cs typeface="+mn-cs"/>
              </a:rPr>
              <a:t> als tweede stap in de behandeling de voorkeur. Bij patiënten die reeds een ander </a:t>
            </a:r>
            <a:r>
              <a:rPr lang="nl-NL" sz="1200" b="0" i="0" u="none" strike="noStrike" kern="1200" baseline="0" dirty="0" err="1" smtClean="0">
                <a:solidFill>
                  <a:schemeClr val="tx1"/>
                </a:solidFill>
                <a:latin typeface="+mn-lt"/>
                <a:ea typeface="+mn-ea"/>
                <a:cs typeface="+mn-cs"/>
              </a:rPr>
              <a:t>sulfonylureumderivaat</a:t>
            </a:r>
            <a:r>
              <a:rPr lang="nl-NL" sz="1200" b="0" i="0" u="none" strike="noStrike" kern="1200" baseline="0" dirty="0" smtClean="0">
                <a:solidFill>
                  <a:schemeClr val="tx1"/>
                </a:solidFill>
                <a:latin typeface="+mn-lt"/>
                <a:ea typeface="+mn-ea"/>
                <a:cs typeface="+mn-cs"/>
              </a:rPr>
              <a:t> gebruiken en een goede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regulering hebben, wordt dit </a:t>
            </a:r>
            <a:r>
              <a:rPr lang="nl-NL" sz="1200" b="0" i="0" u="none" strike="noStrike" kern="1200" baseline="0" dirty="0" err="1" smtClean="0">
                <a:solidFill>
                  <a:schemeClr val="tx1"/>
                </a:solidFill>
                <a:latin typeface="+mn-lt"/>
                <a:ea typeface="+mn-ea"/>
                <a:cs typeface="+mn-cs"/>
              </a:rPr>
              <a:t>sulfonylureumderivaat</a:t>
            </a:r>
            <a:r>
              <a:rPr lang="nl-NL" sz="1200" b="0" i="0" u="none" strike="noStrike" kern="1200" baseline="0" dirty="0" smtClean="0">
                <a:solidFill>
                  <a:schemeClr val="tx1"/>
                </a:solidFill>
                <a:latin typeface="+mn-lt"/>
                <a:ea typeface="+mn-ea"/>
                <a:cs typeface="+mn-cs"/>
              </a:rPr>
              <a:t> gecontinueerd. Van de overige middelen ontbreekt direct bewijs voor effectiviteit op (diabetes gerelateerde) mortaliteit en morbiditeit.</a:t>
            </a:r>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a:t>
            </a:fld>
            <a:endParaRPr lang="en-GB"/>
          </a:p>
        </p:txBody>
      </p:sp>
    </p:spTree>
    <p:extLst>
      <p:ext uri="{BB962C8B-B14F-4D97-AF65-F5344CB8AC3E}">
        <p14:creationId xmlns:p14="http://schemas.microsoft.com/office/powerpoint/2010/main" val="24808770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100</a:t>
            </a:fld>
            <a:endParaRPr lang="en-GB" dirty="0"/>
          </a:p>
        </p:txBody>
      </p:sp>
    </p:spTree>
    <p:extLst>
      <p:ext uri="{BB962C8B-B14F-4D97-AF65-F5344CB8AC3E}">
        <p14:creationId xmlns:p14="http://schemas.microsoft.com/office/powerpoint/2010/main" val="27016018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101</a:t>
            </a:fld>
            <a:endParaRPr lang="en-GB" dirty="0"/>
          </a:p>
        </p:txBody>
      </p:sp>
    </p:spTree>
    <p:extLst>
      <p:ext uri="{BB962C8B-B14F-4D97-AF65-F5344CB8AC3E}">
        <p14:creationId xmlns:p14="http://schemas.microsoft.com/office/powerpoint/2010/main" val="11398132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102</a:t>
            </a:fld>
            <a:endParaRPr lang="en-GB" dirty="0"/>
          </a:p>
        </p:txBody>
      </p:sp>
    </p:spTree>
    <p:extLst>
      <p:ext uri="{BB962C8B-B14F-4D97-AF65-F5344CB8AC3E}">
        <p14:creationId xmlns:p14="http://schemas.microsoft.com/office/powerpoint/2010/main" val="17154826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nl-NL" sz="1200" b="0" i="0" u="none" strike="noStrike" kern="1200" baseline="0" dirty="0" smtClean="0">
                <a:solidFill>
                  <a:schemeClr val="tx1"/>
                </a:solidFill>
              </a:rPr>
              <a:t>Indien het met voorlichting, educatie, aanpassing van de voeding en stimulering van lichamelijke activiteiten niet lukt de streefwaarden voor de bloedglucosewaarde te bereiken, wordt gestart met orale medicatie die wordt getitreerd op basis van de nuchtere glucosewaarde. </a:t>
            </a:r>
            <a:r>
              <a:rPr lang="nl-NL" sz="1200" b="0" i="0" u="none" strike="noStrike" kern="1200" baseline="0" dirty="0" err="1" smtClean="0">
                <a:solidFill>
                  <a:schemeClr val="tx1"/>
                </a:solidFill>
              </a:rPr>
              <a:t>Metformine</a:t>
            </a:r>
            <a:r>
              <a:rPr lang="nl-NL" sz="1200" b="0" i="0" u="none" strike="noStrike" kern="1200" baseline="0" dirty="0" smtClean="0">
                <a:solidFill>
                  <a:schemeClr val="tx1"/>
                </a:solidFill>
              </a:rPr>
              <a:t> is het middel van eerste keus gevolgd door </a:t>
            </a:r>
            <a:r>
              <a:rPr lang="nl-NL" sz="1200" b="0" i="0" u="none" strike="noStrike" kern="1200" baseline="0" dirty="0" err="1" smtClean="0">
                <a:solidFill>
                  <a:schemeClr val="tx1"/>
                </a:solidFill>
              </a:rPr>
              <a:t>gliclazide</a:t>
            </a:r>
            <a:r>
              <a:rPr lang="nl-NL" sz="1200" b="0" i="0" u="none" strike="noStrike" kern="1200" baseline="0" dirty="0" smtClean="0">
                <a:solidFill>
                  <a:schemeClr val="tx1"/>
                </a:solidFill>
              </a:rPr>
              <a:t>. De derde stap is insulinetherapie (zie </a:t>
            </a:r>
            <a:r>
              <a:rPr lang="nl-NL" sz="1200" b="0" i="1" u="none" strike="noStrike" kern="1200" baseline="0" dirty="0" smtClean="0">
                <a:solidFill>
                  <a:schemeClr val="tx1"/>
                </a:solidFill>
              </a:rPr>
              <a:t>Stappenplan </a:t>
            </a:r>
            <a:r>
              <a:rPr lang="nl-NL" sz="1200" b="0" i="1" u="none" strike="noStrike" kern="1200" baseline="0" dirty="0" err="1" smtClean="0">
                <a:solidFill>
                  <a:schemeClr val="tx1"/>
                </a:solidFill>
              </a:rPr>
              <a:t>bloedglucoseverlagende</a:t>
            </a:r>
            <a:r>
              <a:rPr lang="nl-NL" sz="1200" b="0" i="1" u="none" strike="noStrike" kern="1200" baseline="0" dirty="0" smtClean="0">
                <a:solidFill>
                  <a:schemeClr val="tx1"/>
                </a:solidFill>
              </a:rPr>
              <a:t> middelen</a:t>
            </a:r>
            <a:r>
              <a:rPr lang="nl-NL" sz="1200" b="0" i="0" u="none" strike="noStrike" kern="1200" baseline="0" dirty="0" smtClean="0">
                <a:solidFill>
                  <a:schemeClr val="tx1"/>
                </a:solidFill>
              </a:rPr>
              <a:t>). Indien het vanwege contra-indicaties of bijwerkingen niet mogelijk is dit stappenplan te volgen, kan worden uitgeweken naar de andere middelen uit dit stappenplan. Als bij de diagnosestelling hoge glucosewaarden én </a:t>
            </a:r>
            <a:r>
              <a:rPr lang="nl-NL" sz="1200" b="0" i="0" u="none" strike="noStrike" kern="1200" baseline="0" dirty="0" err="1" smtClean="0">
                <a:solidFill>
                  <a:schemeClr val="tx1"/>
                </a:solidFill>
              </a:rPr>
              <a:t>hyperglykemische</a:t>
            </a:r>
            <a:r>
              <a:rPr lang="nl-NL" sz="1200" b="0" i="0" u="none" strike="noStrike" kern="1200" baseline="0" dirty="0" smtClean="0">
                <a:solidFill>
                  <a:schemeClr val="tx1"/>
                </a:solidFill>
              </a:rPr>
              <a:t> klachten bestaan, dient de patiënt tweemaal per week gezien te worden en zorgvuldig te worden gemonitord (dehydratie, </a:t>
            </a:r>
            <a:r>
              <a:rPr lang="nl-NL" sz="1200" b="0" i="0" u="none" strike="noStrike" kern="1200" baseline="0" dirty="0" err="1" smtClean="0">
                <a:solidFill>
                  <a:schemeClr val="tx1"/>
                </a:solidFill>
              </a:rPr>
              <a:t>polyurie</a:t>
            </a:r>
            <a:r>
              <a:rPr lang="nl-NL" sz="1200" b="0" i="0" u="none" strike="noStrike" kern="1200" baseline="0" dirty="0" smtClean="0">
                <a:solidFill>
                  <a:schemeClr val="tx1"/>
                </a:solidFill>
              </a:rPr>
              <a:t>, respons op ingestelde behandeling). Afhankelijk van de bereikte behandeleffecten moet de medicatie frequent worden opgehoogd en mogelijk moet insulinebehandeling snel worden gestart. Andere Typen diabetes (Type-1-diabetes, LADA) moeten worden overwogen.</a:t>
            </a:r>
            <a:endParaRPr lang="nl-NL" dirty="0" smtClean="0"/>
          </a:p>
          <a:p>
            <a:pPr eaLnBrk="1" hangingPunct="1">
              <a:spcBef>
                <a:spcPct val="0"/>
              </a:spcBef>
            </a:pPr>
            <a:endParaRPr lang="nl-NL"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nl-NL" smtClean="0">
                <a:solidFill>
                  <a:prstClr val="black"/>
                </a:solidFill>
              </a:rPr>
              <a:pPr>
                <a:defRPr/>
              </a:pPr>
              <a:t>103</a:t>
            </a:fld>
            <a:endParaRPr lang="nl-NL" dirty="0" smtClean="0">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b="0" i="0" u="none" strike="noStrike" kern="1200" baseline="0" dirty="0" smtClean="0">
                <a:solidFill>
                  <a:schemeClr val="tx1"/>
                </a:solidFill>
                <a:latin typeface="+mn-lt"/>
                <a:ea typeface="+mn-ea"/>
                <a:cs typeface="+mn-cs"/>
              </a:rPr>
              <a:t>De streefwaarde van het HbA1cwordt individueel bepaald en loopt voor verschillende categorieën diabetespatiënten uiteen. De leeftijd van de patiënt, de intensiteit van de diabetesbehandeling en de diabetesduur zijn de belangrijkste factoren die van invloed zijn op de HbA1c-streefwaarde. Verder zijn de aanwezigheid van </a:t>
            </a:r>
            <a:r>
              <a:rPr lang="nl-NL" sz="1200" b="0" i="0" u="none" strike="noStrike" kern="1200" baseline="0" dirty="0" err="1" smtClean="0">
                <a:solidFill>
                  <a:schemeClr val="tx1"/>
                </a:solidFill>
                <a:latin typeface="+mn-lt"/>
                <a:ea typeface="+mn-ea"/>
                <a:cs typeface="+mn-cs"/>
              </a:rPr>
              <a:t>comorbiditeit</a:t>
            </a:r>
            <a:r>
              <a:rPr lang="nl-NL" sz="1200" b="0" i="0" u="none" strike="noStrike" kern="1200" baseline="0" dirty="0" smtClean="0">
                <a:solidFill>
                  <a:schemeClr val="tx1"/>
                </a:solidFill>
                <a:latin typeface="+mn-lt"/>
                <a:ea typeface="+mn-ea"/>
                <a:cs typeface="+mn-cs"/>
              </a:rPr>
              <a:t> en complicaties en de ernst daarvan van belang, alsook de wens van de patiënt met het oog op de haalbaarheid.</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Het algoritme (</a:t>
            </a:r>
            <a:r>
              <a:rPr lang="nl-NL" sz="1200" b="0" i="1" u="none" strike="noStrike" kern="1200" baseline="0" dirty="0" smtClean="0">
                <a:solidFill>
                  <a:schemeClr val="tx1"/>
                </a:solidFill>
                <a:latin typeface="+mn-lt"/>
                <a:ea typeface="+mn-ea"/>
                <a:cs typeface="+mn-cs"/>
              </a:rPr>
              <a:t>figuur 1</a:t>
            </a:r>
            <a:r>
              <a:rPr lang="nl-NL" sz="1200" b="0" i="0" u="none" strike="noStrike" kern="1200" baseline="0" dirty="0" smtClean="0">
                <a:solidFill>
                  <a:schemeClr val="tx1"/>
                </a:solidFill>
                <a:latin typeface="+mn-lt"/>
                <a:ea typeface="+mn-ea"/>
                <a:cs typeface="+mn-cs"/>
              </a:rPr>
              <a:t>) kan worden gebruikt als hulpmiddel om in samenspraak met de patiënt de HbA1c-streefwaarde vast te stellen én om te bepalen wanneer de therapie moet worden aangepast. Bij kwetsbare ouderen en mensen met een verkorte levensverwachting met Diabetes Mellitus Type2 is het belangrijkste doel van de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regulering het voorkómen van symptomatische hypo- of </a:t>
            </a:r>
            <a:r>
              <a:rPr lang="nl-NL" sz="1200" b="0" i="0" u="none" strike="noStrike" kern="1200" baseline="0" dirty="0" err="1" smtClean="0">
                <a:solidFill>
                  <a:schemeClr val="tx1"/>
                </a:solidFill>
                <a:latin typeface="+mn-lt"/>
                <a:ea typeface="+mn-ea"/>
                <a:cs typeface="+mn-cs"/>
              </a:rPr>
              <a:t>hyperglykemieën</a:t>
            </a:r>
            <a:r>
              <a:rPr lang="nl-NL" sz="1200" b="0" i="0" u="none" strike="noStrike" kern="1200" baseline="0" dirty="0" smtClean="0">
                <a:solidFill>
                  <a:schemeClr val="tx1"/>
                </a:solidFill>
                <a:latin typeface="+mn-lt"/>
                <a:ea typeface="+mn-ea"/>
                <a:cs typeface="+mn-cs"/>
              </a:rPr>
              <a:t>. Er is geen bewijs dat intensieve </a:t>
            </a:r>
            <a:r>
              <a:rPr lang="nl-NL" sz="1200" b="0" i="0" u="none" strike="noStrike" kern="1200" baseline="0" dirty="0" err="1" smtClean="0">
                <a:solidFill>
                  <a:schemeClr val="tx1"/>
                </a:solidFill>
                <a:latin typeface="+mn-lt"/>
                <a:ea typeface="+mn-ea"/>
                <a:cs typeface="+mn-cs"/>
              </a:rPr>
              <a:t>glykemische</a:t>
            </a:r>
            <a:r>
              <a:rPr lang="nl-NL" sz="1200" b="0" i="0" u="none" strike="noStrike" kern="1200" baseline="0" dirty="0" smtClean="0">
                <a:solidFill>
                  <a:schemeClr val="tx1"/>
                </a:solidFill>
                <a:latin typeface="+mn-lt"/>
                <a:ea typeface="+mn-ea"/>
                <a:cs typeface="+mn-cs"/>
              </a:rPr>
              <a:t> behandeling bij kwetsbare ouderen met Diabetes Mellitus Type 2 zinvol is. Bovendien verhoogt dit het risico op </a:t>
            </a:r>
            <a:r>
              <a:rPr lang="nl-NL" sz="1200" b="0" i="0" u="none" strike="noStrike" kern="1200" baseline="0" dirty="0" err="1" smtClean="0">
                <a:solidFill>
                  <a:schemeClr val="tx1"/>
                </a:solidFill>
                <a:latin typeface="+mn-lt"/>
                <a:ea typeface="+mn-ea"/>
                <a:cs typeface="+mn-cs"/>
              </a:rPr>
              <a:t>hypoglykemieën</a:t>
            </a:r>
            <a:r>
              <a:rPr lang="nl-NL" sz="1200" b="0" i="0" u="none" strike="noStrike" kern="1200" baseline="0" dirty="0" smtClean="0">
                <a:solidFill>
                  <a:schemeClr val="tx1"/>
                </a:solidFill>
                <a:latin typeface="+mn-lt"/>
                <a:ea typeface="+mn-ea"/>
                <a:cs typeface="+mn-cs"/>
              </a:rPr>
              <a:t>.</a:t>
            </a:r>
            <a:endParaRPr lang="en-GB" dirty="0" smtClean="0"/>
          </a:p>
          <a:p>
            <a:pPr eaLnBrk="1" hangingPunct="1">
              <a:spcBef>
                <a:spcPct val="0"/>
              </a:spcBef>
            </a:pPr>
            <a:endParaRPr lang="en-GB" dirty="0"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5FD8ED14-6699-4566-BC39-FEAA26C5E531}" type="slidenum">
              <a:rPr lang="en-GB" smtClean="0">
                <a:solidFill>
                  <a:prstClr val="black"/>
                </a:solidFill>
              </a:rPr>
              <a:pPr>
                <a:defRPr/>
              </a:pPr>
              <a:t>104</a:t>
            </a:fld>
            <a:endParaRPr lang="en-GB" smtClean="0">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105</a:t>
            </a:fld>
            <a:endParaRPr lang="en-GB" dirty="0"/>
          </a:p>
        </p:txBody>
      </p:sp>
    </p:spTree>
    <p:extLst>
      <p:ext uri="{BB962C8B-B14F-4D97-AF65-F5344CB8AC3E}">
        <p14:creationId xmlns:p14="http://schemas.microsoft.com/office/powerpoint/2010/main" val="35023960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106</a:t>
            </a:fld>
            <a:endParaRPr lang="en-GB" dirty="0"/>
          </a:p>
        </p:txBody>
      </p:sp>
    </p:spTree>
    <p:extLst>
      <p:ext uri="{BB962C8B-B14F-4D97-AF65-F5344CB8AC3E}">
        <p14:creationId xmlns:p14="http://schemas.microsoft.com/office/powerpoint/2010/main" val="10929768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GB" altLang="en-US" dirty="0" smtClean="0"/>
          </a:p>
        </p:txBody>
      </p:sp>
      <p:sp>
        <p:nvSpPr>
          <p:cNvPr id="15364" name="Slide Number Placeholder 3"/>
          <p:cNvSpPr>
            <a:spLocks noGrp="1"/>
          </p:cNvSpPr>
          <p:nvPr>
            <p:ph type="sldNum" sz="quarter" idx="5"/>
          </p:nvPr>
        </p:nvSpPr>
        <p:spPr>
          <a:noFill/>
        </p:spPr>
        <p:txBody>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fld id="{248FF91A-5CDE-43A2-9C4C-9E42A893D6E6}" type="slidenum">
              <a:rPr lang="en-GB" altLang="en-US" sz="900" b="0" smtClean="0">
                <a:solidFill>
                  <a:schemeClr val="hlink"/>
                </a:solidFill>
              </a:rPr>
              <a:pPr eaLnBrk="1" hangingPunct="1"/>
              <a:t>107</a:t>
            </a:fld>
            <a:endParaRPr lang="en-GB" altLang="en-US" sz="900" b="0" dirty="0" smtClean="0">
              <a:solidFill>
                <a:schemeClr val="hlin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108</a:t>
            </a:fld>
            <a:endParaRPr lang="en-GB" dirty="0"/>
          </a:p>
        </p:txBody>
      </p:sp>
    </p:spTree>
    <p:extLst>
      <p:ext uri="{BB962C8B-B14F-4D97-AF65-F5344CB8AC3E}">
        <p14:creationId xmlns:p14="http://schemas.microsoft.com/office/powerpoint/2010/main" val="10199901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pPr/>
              <a:t>109</a:t>
            </a:fld>
            <a:endParaRPr lang="en-GB" dirty="0"/>
          </a:p>
        </p:txBody>
      </p:sp>
    </p:spTree>
    <p:extLst>
      <p:ext uri="{BB962C8B-B14F-4D97-AF65-F5344CB8AC3E}">
        <p14:creationId xmlns:p14="http://schemas.microsoft.com/office/powerpoint/2010/main" val="171548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3"/>
            <a:ext cx="3542400" cy="1531543"/>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1"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1952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9"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Content Placeholder 2"/>
          <p:cNvSpPr>
            <a:spLocks noGrp="1"/>
          </p:cNvSpPr>
          <p:nvPr>
            <p:ph idx="10"/>
          </p:nvPr>
        </p:nvSpPr>
        <p:spPr>
          <a:xfrm>
            <a:off x="4730400"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11236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5"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5"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6"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7"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98416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nl-NL" smtClean="0"/>
              <a:t>Maatwerk bij Diabetes</a:t>
            </a:r>
            <a:endParaRPr lang="en-GB"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Date</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5935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8"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nl-NL" smtClean="0"/>
              <a:t>Maatwerk bij Diabetes</a:t>
            </a:r>
            <a:endParaRPr lang="en-GB"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Date</a:t>
            </a:r>
            <a:endParaRPr lang="en-GB"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69426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4"/>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1742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5" name="Title 1"/>
          <p:cNvSpPr>
            <a:spLocks noGrp="1"/>
          </p:cNvSpPr>
          <p:nvPr>
            <p:ph type="title"/>
          </p:nvPr>
        </p:nvSpPr>
        <p:spPr>
          <a:xfrm>
            <a:off x="4873445" y="515420"/>
            <a:ext cx="3953755" cy="391412"/>
          </a:xfrm>
        </p:spPr>
        <p:txBody>
          <a:bodyPr anchor="ctr" anchorCtr="0"/>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5"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873445" y="103907"/>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769725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4"/>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77804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4"/>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595665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2" y="1312224"/>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3167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4" name="Content Placeholder 2"/>
          <p:cNvSpPr>
            <a:spLocks noGrp="1"/>
          </p:cNvSpPr>
          <p:nvPr>
            <p:ph idx="18"/>
          </p:nvPr>
        </p:nvSpPr>
        <p:spPr>
          <a:xfrm>
            <a:off x="318821"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41131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181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1"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8361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8047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hasCustomPrompt="1"/>
          </p:nvPr>
        </p:nvSpPr>
        <p:spPr>
          <a:xfrm>
            <a:off x="3578125" y="1309927"/>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111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309927"/>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smtClean="0"/>
              <a:t>Click to add media size 4/3</a:t>
            </a:r>
            <a:endParaRPr lang="en-GB" noProof="0"/>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61520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nl-NL" smtClean="0"/>
              <a:t>Maatwerk bij Diabetes</a:t>
            </a:r>
            <a:endParaRPr lang="en-GB" dirty="0"/>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smtClean="0"/>
              <a:t>Date</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1226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nl-NL" noProof="0" smtClean="0"/>
              <a:t>Maatwerk bij Diabetes</a:t>
            </a:r>
            <a:endParaRPr lang="en-GB" noProof="0" dirty="0"/>
          </a:p>
        </p:txBody>
      </p:sp>
      <p:sp>
        <p:nvSpPr>
          <p:cNvPr id="5" name="Date Placeholder 4"/>
          <p:cNvSpPr>
            <a:spLocks noGrp="1"/>
          </p:cNvSpPr>
          <p:nvPr>
            <p:ph type="dt" sz="half" idx="12"/>
          </p:nvPr>
        </p:nvSpPr>
        <p:spPr/>
        <p:txBody>
          <a:bodyPr/>
          <a:lstStyle/>
          <a:p>
            <a:pPr>
              <a:defRPr/>
            </a:pPr>
            <a:r>
              <a:rPr lang="en-US" noProof="0" smtClean="0"/>
              <a:t>Date</a:t>
            </a:r>
            <a:endParaRPr lang="en-GB" noProof="0" dirty="0"/>
          </a:p>
        </p:txBody>
      </p:sp>
    </p:spTree>
    <p:extLst>
      <p:ext uri="{BB962C8B-B14F-4D97-AF65-F5344CB8AC3E}">
        <p14:creationId xmlns:p14="http://schemas.microsoft.com/office/powerpoint/2010/main" val="2925702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nl-NL" noProof="0" smtClean="0"/>
              <a:t>Maatwerk bij Diabetes</a:t>
            </a:r>
            <a:endParaRPr lang="en-GB" noProof="0" dirty="0"/>
          </a:p>
        </p:txBody>
      </p:sp>
      <p:sp>
        <p:nvSpPr>
          <p:cNvPr id="5" name="Date Placeholder 4"/>
          <p:cNvSpPr>
            <a:spLocks noGrp="1"/>
          </p:cNvSpPr>
          <p:nvPr>
            <p:ph type="dt" sz="half" idx="12"/>
          </p:nvPr>
        </p:nvSpPr>
        <p:spPr/>
        <p:txBody>
          <a:bodyPr/>
          <a:lstStyle/>
          <a:p>
            <a:pPr>
              <a:defRPr/>
            </a:pPr>
            <a:r>
              <a:rPr lang="en-US" noProof="0" smtClean="0"/>
              <a:t>Date</a:t>
            </a:r>
            <a:endParaRPr lang="en-GB" noProof="0" dirty="0"/>
          </a:p>
        </p:txBody>
      </p:sp>
    </p:spTree>
    <p:extLst>
      <p:ext uri="{BB962C8B-B14F-4D97-AF65-F5344CB8AC3E}">
        <p14:creationId xmlns:p14="http://schemas.microsoft.com/office/powerpoint/2010/main" val="380668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309039"/>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bodyPr>
          <a:lstStyle/>
          <a:p>
            <a:pPr marL="0" marR="0" indent="0" algn="ctr" defTabSz="12192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noProof="0" smtClean="0">
              <a:ln>
                <a:noFill/>
              </a:ln>
              <a:solidFill>
                <a:srgbClr val="001965"/>
              </a:solidFill>
              <a:effectLst/>
              <a:latin typeface="Verdana" pitchFamily="34" charset="0"/>
            </a:endParaRPr>
          </a:p>
        </p:txBody>
      </p:sp>
      <p:sp>
        <p:nvSpPr>
          <p:cNvPr id="21" name="Title 6"/>
          <p:cNvSpPr txBox="1">
            <a:spLocks/>
          </p:cNvSpPr>
          <p:nvPr userDrawn="1"/>
        </p:nvSpPr>
        <p:spPr bwMode="auto">
          <a:xfrm>
            <a:off x="318821"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noProof="0" dirty="0" smtClean="0"/>
              <a:t>Title</a:t>
            </a:r>
            <a:endParaRPr lang="en-GB" noProof="0" dirty="0"/>
          </a:p>
        </p:txBody>
      </p:sp>
      <p:sp>
        <p:nvSpPr>
          <p:cNvPr id="15" name="TextBox 14"/>
          <p:cNvSpPr txBox="1"/>
          <p:nvPr userDrawn="1"/>
        </p:nvSpPr>
        <p:spPr>
          <a:xfrm>
            <a:off x="2748809" y="2524536"/>
            <a:ext cx="3633374" cy="276999"/>
          </a:xfrm>
          <a:prstGeom prst="rect">
            <a:avLst/>
          </a:prstGeom>
          <a:noFill/>
        </p:spPr>
        <p:txBody>
          <a:bodyPr wrap="square" rtlCol="0">
            <a:spAutoFit/>
          </a:bodyPr>
          <a:lstStyle/>
          <a:p>
            <a:pPr algn="ctr"/>
            <a:r>
              <a:rPr lang="en-GB" sz="1200" b="0" noProof="0" dirty="0" smtClean="0">
                <a:solidFill>
                  <a:schemeClr val="accent5"/>
                </a:solidFill>
              </a:rPr>
              <a:t>Keep all content in this area</a:t>
            </a:r>
            <a:endParaRPr lang="en-GB" sz="1200" b="0" noProof="0" dirty="0">
              <a:solidFill>
                <a:schemeClr val="accent5"/>
              </a:solidFill>
            </a:endParaRPr>
          </a:p>
        </p:txBody>
      </p:sp>
      <p:sp>
        <p:nvSpPr>
          <p:cNvPr id="28" name="TextBox 27"/>
          <p:cNvSpPr txBox="1"/>
          <p:nvPr userDrawn="1"/>
        </p:nvSpPr>
        <p:spPr>
          <a:xfrm>
            <a:off x="318820" y="1312223"/>
            <a:ext cx="8518125" cy="369332"/>
          </a:xfrm>
          <a:prstGeom prst="rect">
            <a:avLst/>
          </a:prstGeom>
          <a:noFill/>
        </p:spPr>
        <p:txBody>
          <a:bodyPr wrap="square" rtlCol="0">
            <a:spAutoFit/>
          </a:bodyPr>
          <a:lstStyle/>
          <a:p>
            <a:endParaRPr lang="en-GB" noProof="0"/>
          </a:p>
        </p:txBody>
      </p:sp>
      <p:sp>
        <p:nvSpPr>
          <p:cNvPr id="30" name="Rectangle 29"/>
          <p:cNvSpPr/>
          <p:nvPr userDrawn="1"/>
        </p:nvSpPr>
        <p:spPr bwMode="auto">
          <a:xfrm>
            <a:off x="316800" y="1312222"/>
            <a:ext cx="8510401" cy="2955789"/>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875" marR="0" indent="-269875" algn="l" defTabSz="12192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GB" sz="1800" b="0" i="0" u="none" strike="noStrike" cap="none" normalizeH="0" baseline="0" noProof="0" dirty="0" smtClean="0">
                <a:ln>
                  <a:noFill/>
                </a:ln>
                <a:solidFill>
                  <a:srgbClr val="001965"/>
                </a:solidFill>
                <a:effectLst/>
                <a:latin typeface="Verdana" pitchFamily="34" charset="0"/>
              </a:rPr>
              <a:t>Content area</a:t>
            </a:r>
          </a:p>
        </p:txBody>
      </p:sp>
      <p:sp>
        <p:nvSpPr>
          <p:cNvPr id="31" name="TextBox 30"/>
          <p:cNvSpPr txBox="1"/>
          <p:nvPr userDrawn="1"/>
        </p:nvSpPr>
        <p:spPr>
          <a:xfrm>
            <a:off x="316800" y="964459"/>
            <a:ext cx="4572008" cy="276999"/>
          </a:xfrm>
          <a:prstGeom prst="rect">
            <a:avLst/>
          </a:prstGeom>
          <a:noFill/>
        </p:spPr>
        <p:txBody>
          <a:bodyPr wrap="square" rtlCol="0">
            <a:spAutoFit/>
          </a:bodyPr>
          <a:lstStyle/>
          <a:p>
            <a:pPr algn="l"/>
            <a:r>
              <a:rPr lang="en-GB" sz="1200" b="0" noProof="0" dirty="0" smtClean="0">
                <a:solidFill>
                  <a:schemeClr val="accent5"/>
                </a:solidFill>
              </a:rPr>
              <a:t>Keep</a:t>
            </a:r>
            <a:r>
              <a:rPr lang="en-GB" sz="1200" b="0" baseline="0" noProof="0" dirty="0" smtClean="0">
                <a:solidFill>
                  <a:schemeClr val="accent5"/>
                </a:solidFill>
              </a:rPr>
              <a:t> all titles, </a:t>
            </a:r>
            <a:r>
              <a:rPr lang="en-GB" sz="1200" b="0" baseline="0" noProof="0" dirty="0" err="1" smtClean="0">
                <a:solidFill>
                  <a:schemeClr val="accent5"/>
                </a:solidFill>
              </a:rPr>
              <a:t>trompets</a:t>
            </a:r>
            <a:r>
              <a:rPr lang="en-GB" sz="1200" b="0" baseline="0" noProof="0" dirty="0" smtClean="0">
                <a:solidFill>
                  <a:schemeClr val="accent5"/>
                </a:solidFill>
              </a:rPr>
              <a:t> and subtitles in this area</a:t>
            </a:r>
            <a:endParaRPr lang="en-GB" sz="1200" b="0" noProof="0" dirty="0">
              <a:solidFill>
                <a:schemeClr val="accent5"/>
              </a:solidFill>
            </a:endParaRPr>
          </a:p>
        </p:txBody>
      </p:sp>
      <p:sp>
        <p:nvSpPr>
          <p:cNvPr id="32" name="TextBox 31"/>
          <p:cNvSpPr txBox="1"/>
          <p:nvPr userDrawn="1"/>
        </p:nvSpPr>
        <p:spPr>
          <a:xfrm>
            <a:off x="4919812" y="329740"/>
            <a:ext cx="3909190" cy="276999"/>
          </a:xfrm>
          <a:prstGeom prst="rect">
            <a:avLst/>
          </a:prstGeom>
          <a:noFill/>
        </p:spPr>
        <p:txBody>
          <a:bodyPr wrap="square" rtlCol="0">
            <a:spAutoFit/>
          </a:bodyPr>
          <a:lstStyle/>
          <a:p>
            <a:pPr algn="r"/>
            <a:r>
              <a:rPr lang="en-GB" sz="1200" b="0" noProof="0" smtClean="0">
                <a:solidFill>
                  <a:schemeClr val="accent5"/>
                </a:solidFill>
              </a:rPr>
              <a:t>Never</a:t>
            </a:r>
            <a:r>
              <a:rPr lang="en-GB" sz="1200" b="0" baseline="0" noProof="0" smtClean="0">
                <a:solidFill>
                  <a:schemeClr val="accent5"/>
                </a:solidFill>
              </a:rPr>
              <a:t> move Footer, Date and No placeholders</a:t>
            </a:r>
            <a:endParaRPr lang="en-GB" sz="1200" b="0" noProof="0">
              <a:solidFill>
                <a:schemeClr val="accent5"/>
              </a:solidFill>
            </a:endParaRPr>
          </a:p>
        </p:txBody>
      </p:sp>
      <p:sp>
        <p:nvSpPr>
          <p:cNvPr id="16"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7"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8"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454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Date</a:t>
            </a:r>
            <a:endParaRPr lang="nl-NL">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nl-NL" smtClean="0">
                <a:solidFill>
                  <a:prstClr val="black">
                    <a:tint val="75000"/>
                  </a:prstClr>
                </a:solidFill>
              </a:rPr>
              <a:t>Maatwerk bij Diabetes</a:t>
            </a:r>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90393-43C7-45E3-80BB-7C4C8DA94630}" type="slidenum">
              <a:rPr lang="nl-NL">
                <a:solidFill>
                  <a:prstClr val="black">
                    <a:tint val="75000"/>
                  </a:prstClr>
                </a:solidFill>
              </a:rPr>
              <a:pPr>
                <a:defRPr/>
              </a:pPr>
              <a:t>‹#›</a:t>
            </a:fld>
            <a:endParaRPr lang="nl-NL">
              <a:solidFill>
                <a:prstClr val="black">
                  <a:tint val="75000"/>
                </a:prstClr>
              </a:solidFill>
            </a:endParaRPr>
          </a:p>
        </p:txBody>
      </p:sp>
    </p:spTree>
    <p:extLst>
      <p:ext uri="{BB962C8B-B14F-4D97-AF65-F5344CB8AC3E}">
        <p14:creationId xmlns:p14="http://schemas.microsoft.com/office/powerpoint/2010/main" val="7247414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20" name="Content Placeholder 19"/>
          <p:cNvSpPr>
            <a:spLocks noGrp="1"/>
          </p:cNvSpPr>
          <p:nvPr>
            <p:ph sz="quarter" idx="11"/>
          </p:nvPr>
        </p:nvSpPr>
        <p:spPr>
          <a:xfrm>
            <a:off x="486000" y="1076411"/>
            <a:ext cx="8229600" cy="2955925"/>
          </a:xfrm>
          <a:prstGeom prst="rect">
            <a:avLst/>
          </a:prstGeom>
        </p:spPr>
        <p:txBody>
          <a:bodyPr/>
          <a:lstStyle>
            <a:lvl4pPr marL="914355" indent="-230177">
              <a:defRPr/>
            </a:lvl4pPr>
            <a:lvl5pPr marL="1257238" indent="-22700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2"/>
          </p:nvPr>
        </p:nvSpPr>
        <p:spPr>
          <a:xfrm>
            <a:off x="479430" y="4781550"/>
            <a:ext cx="6073775" cy="76200"/>
          </a:xfrm>
        </p:spPr>
        <p:txBody>
          <a:bodyPr/>
          <a:lstStyle>
            <a:lvl1pPr>
              <a:buFontTx/>
              <a:buNone/>
              <a:defRPr sz="500"/>
            </a:lvl1pPr>
            <a:lvl2pPr marL="93658" indent="0">
              <a:buFontTx/>
              <a:buNone/>
              <a:defRPr sz="500"/>
            </a:lvl2pPr>
            <a:lvl3pPr marL="400030" indent="0">
              <a:buFontTx/>
              <a:buNone/>
              <a:defRPr sz="500"/>
            </a:lvl3pPr>
            <a:lvl4pPr marL="684178" indent="0">
              <a:buFontTx/>
              <a:buNone/>
              <a:defRPr sz="500"/>
            </a:lvl4pPr>
            <a:lvl5pPr marL="1030236" indent="0">
              <a:buFontTx/>
              <a:buNone/>
              <a:defRPr sz="500"/>
            </a:lvl5pPr>
          </a:lstStyle>
          <a:p>
            <a:pPr lvl="0"/>
            <a:r>
              <a:rPr lang="en-US" smtClean="0"/>
              <a:t>Click to edit Master text styles</a:t>
            </a:r>
          </a:p>
        </p:txBody>
      </p:sp>
      <p:sp>
        <p:nvSpPr>
          <p:cNvPr id="5" name="Slide Number Placeholder 2"/>
          <p:cNvSpPr>
            <a:spLocks noGrp="1"/>
          </p:cNvSpPr>
          <p:nvPr>
            <p:ph type="sldNum" sz="quarter" idx="13"/>
          </p:nvPr>
        </p:nvSpPr>
        <p:spPr>
          <a:xfrm>
            <a:off x="8514822" y="105052"/>
            <a:ext cx="312378" cy="101600"/>
          </a:xfrm>
          <a:prstGeom prst="rect">
            <a:avLst/>
          </a:prstGeom>
        </p:spPr>
        <p:txBody>
          <a:bodyPr/>
          <a:lstStyle>
            <a:lvl1pPr>
              <a:defRPr/>
            </a:lvl1pPr>
          </a:lstStyle>
          <a:p>
            <a:pPr>
              <a:defRPr/>
            </a:pPr>
            <a:fld id="{6483B7CB-78CF-4FF0-86EA-2C986BE2D993}" type="slidenum">
              <a:rPr lang="en-GB">
                <a:solidFill>
                  <a:srgbClr val="82786F"/>
                </a:solidFill>
              </a:rPr>
              <a:pPr>
                <a:defRPr/>
              </a:pPr>
              <a:t>‹#›</a:t>
            </a:fld>
            <a:endParaRPr lang="en-GB" dirty="0">
              <a:solidFill>
                <a:srgbClr val="82786F"/>
              </a:solidFill>
            </a:endParaRPr>
          </a:p>
        </p:txBody>
      </p:sp>
      <p:sp>
        <p:nvSpPr>
          <p:cNvPr id="6" name="Footer Placeholder 3"/>
          <p:cNvSpPr>
            <a:spLocks noGrp="1"/>
          </p:cNvSpPr>
          <p:nvPr>
            <p:ph type="ftr" sz="quarter" idx="14"/>
          </p:nvPr>
        </p:nvSpPr>
        <p:spPr>
          <a:xfrm>
            <a:off x="4172958" y="103909"/>
            <a:ext cx="2900363" cy="101600"/>
          </a:xfrm>
          <a:prstGeom prst="rect">
            <a:avLst/>
          </a:prstGeom>
        </p:spPr>
        <p:txBody>
          <a:bodyPr/>
          <a:lstStyle>
            <a:lvl1pPr>
              <a:defRPr/>
            </a:lvl1pPr>
          </a:lstStyle>
          <a:p>
            <a:pPr>
              <a:defRPr/>
            </a:pPr>
            <a:r>
              <a:rPr lang="nl-NL" smtClean="0">
                <a:solidFill>
                  <a:srgbClr val="82786F"/>
                </a:solidFill>
              </a:rPr>
              <a:t>Maatwerk bij Diabetes</a:t>
            </a:r>
            <a:endParaRPr lang="en-GB">
              <a:solidFill>
                <a:srgbClr val="82786F"/>
              </a:solidFill>
            </a:endParaRPr>
          </a:p>
        </p:txBody>
      </p:sp>
      <p:sp>
        <p:nvSpPr>
          <p:cNvPr id="7" name="Date Placeholder 4"/>
          <p:cNvSpPr>
            <a:spLocks noGrp="1"/>
          </p:cNvSpPr>
          <p:nvPr>
            <p:ph type="dt" sz="half" idx="15"/>
          </p:nvPr>
        </p:nvSpPr>
        <p:spPr>
          <a:xfrm>
            <a:off x="7187154" y="103909"/>
            <a:ext cx="1201738" cy="101600"/>
          </a:xfrm>
          <a:prstGeom prst="rect">
            <a:avLst/>
          </a:prstGeom>
        </p:spPr>
        <p:txBody>
          <a:bodyPr/>
          <a:lstStyle>
            <a:lvl1pPr>
              <a:defRPr/>
            </a:lvl1pPr>
          </a:lstStyle>
          <a:p>
            <a:pPr>
              <a:defRPr/>
            </a:pPr>
            <a:r>
              <a:rPr lang="en-US" smtClean="0">
                <a:solidFill>
                  <a:srgbClr val="82786F"/>
                </a:solidFill>
              </a:rPr>
              <a:t>Date</a:t>
            </a:r>
            <a:endParaRPr lang="en-GB">
              <a:solidFill>
                <a:srgbClr val="82786F"/>
              </a:solidFill>
            </a:endParaRPr>
          </a:p>
        </p:txBody>
      </p:sp>
    </p:spTree>
    <p:extLst>
      <p:ext uri="{BB962C8B-B14F-4D97-AF65-F5344CB8AC3E}">
        <p14:creationId xmlns:p14="http://schemas.microsoft.com/office/powerpoint/2010/main" val="336938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100" baseline="0"/>
            </a:lvl1pPr>
          </a:lstStyle>
          <a:p>
            <a:pPr lvl="0"/>
            <a:r>
              <a:rPr lang="en-GB" noProof="0" dirty="0" smtClean="0"/>
              <a:t>Insert </a:t>
            </a:r>
            <a:r>
              <a:rPr lang="en-GB" noProof="0" dirty="0" err="1" smtClean="0"/>
              <a:t>trompet</a:t>
            </a:r>
            <a:endParaRPr lang="en-GB" noProof="0" dirty="0" smtClean="0"/>
          </a:p>
        </p:txBody>
      </p:sp>
      <p:sp>
        <p:nvSpPr>
          <p:cNvPr id="10"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32310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69746507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61064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7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4"/>
            <a:ext cx="8510400" cy="312299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2"/>
          <p:cNvSpPr>
            <a:spLocks noGrp="1"/>
          </p:cNvSpPr>
          <p:nvPr>
            <p:ph type="body" sz="quarter" idx="13"/>
          </p:nvPr>
        </p:nvSpPr>
        <p:spPr>
          <a:xfrm>
            <a:off x="316800" y="4540542"/>
            <a:ext cx="8510400" cy="488009"/>
          </a:xfrm>
        </p:spPr>
        <p:txBody>
          <a:bodyPr rIns="72000" anchor="b" anchorCtr="0">
            <a:noAutofit/>
          </a:bodyPr>
          <a:lstStyle>
            <a:lvl1pPr marL="0" indent="0" algn="l" defTabSz="685800" rtl="0" eaLnBrk="1" latinLnBrk="0" hangingPunct="1">
              <a:buNone/>
              <a:defRPr lang="en-GB" sz="800" kern="1200" dirty="0">
                <a:solidFill>
                  <a:srgbClr val="82786F"/>
                </a:solidFill>
                <a:latin typeface="+mn-lt"/>
                <a:ea typeface="+mn-ea"/>
                <a:cs typeface="+mn-cs"/>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95991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2"/>
          <p:cNvSpPr>
            <a:spLocks noGrp="1"/>
          </p:cNvSpPr>
          <p:nvPr>
            <p:ph type="body" sz="quarter" idx="13"/>
          </p:nvPr>
        </p:nvSpPr>
        <p:spPr>
          <a:xfrm>
            <a:off x="316800" y="4540542"/>
            <a:ext cx="8510400" cy="488009"/>
          </a:xfrm>
        </p:spPr>
        <p:txBody>
          <a:bodyPr rIns="72000" anchor="b" anchorCtr="0">
            <a:noAutofit/>
          </a:bodyPr>
          <a:lstStyle>
            <a:lvl1pPr marL="0" indent="0" algn="l" defTabSz="685800" rtl="0" eaLnBrk="1" latinLnBrk="0" hangingPunct="1">
              <a:buNone/>
              <a:defRPr lang="en-GB" sz="800" kern="1200" dirty="0">
                <a:solidFill>
                  <a:srgbClr val="82786F"/>
                </a:solidFill>
                <a:latin typeface="+mn-lt"/>
                <a:ea typeface="+mn-ea"/>
                <a:cs typeface="+mn-cs"/>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97575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0" name="Content Placeholder 19"/>
          <p:cNvSpPr>
            <a:spLocks noGrp="1"/>
          </p:cNvSpPr>
          <p:nvPr>
            <p:ph sz="quarter" idx="11"/>
          </p:nvPr>
        </p:nvSpPr>
        <p:spPr>
          <a:xfrm>
            <a:off x="486000" y="1076400"/>
            <a:ext cx="8229600" cy="2955925"/>
          </a:xfrm>
          <a:prstGeom prst="rect">
            <a:avLst/>
          </a:prstGeom>
        </p:spPr>
        <p:txBody>
          <a:bodyPr/>
          <a:lstStyle>
            <a:lvl4pPr marL="914400" indent="-230188">
              <a:defRPr/>
            </a:lvl4pPr>
            <a:lvl5pPr marL="12573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quarter" idx="12"/>
          </p:nvPr>
        </p:nvSpPr>
        <p:spPr>
          <a:xfrm>
            <a:off x="465777" y="4795198"/>
            <a:ext cx="6073775" cy="76200"/>
          </a:xfrm>
        </p:spPr>
        <p:txBody>
          <a:bodyPr/>
          <a:lstStyle>
            <a:lvl1pPr>
              <a:buFontTx/>
              <a:buNone/>
              <a:defRPr sz="500"/>
            </a:lvl1pPr>
            <a:lvl2pPr marL="93662" indent="0">
              <a:buFontTx/>
              <a:buNone/>
              <a:defRPr sz="500"/>
            </a:lvl2pPr>
            <a:lvl3pPr marL="400050" indent="0">
              <a:buFontTx/>
              <a:buNone/>
              <a:defRPr sz="500"/>
            </a:lvl3pPr>
            <a:lvl4pPr marL="684212" indent="0">
              <a:buFontTx/>
              <a:buNone/>
              <a:defRPr sz="500"/>
            </a:lvl4pPr>
            <a:lvl5pPr marL="1030287" indent="0">
              <a:buFontTx/>
              <a:buNone/>
              <a:defRPr sz="500"/>
            </a:lvl5pPr>
          </a:lstStyle>
          <a:p>
            <a:pPr lvl="0"/>
            <a:r>
              <a:rPr lang="en-US" smtClean="0"/>
              <a:t>Click to edit Master text styles</a:t>
            </a:r>
          </a:p>
        </p:txBody>
      </p:sp>
      <p:sp>
        <p:nvSpPr>
          <p:cNvPr id="5" name="Slide Number Placeholder 2"/>
          <p:cNvSpPr>
            <a:spLocks noGrp="1"/>
          </p:cNvSpPr>
          <p:nvPr>
            <p:ph type="sldNum" sz="quarter" idx="13"/>
          </p:nvPr>
        </p:nvSpPr>
        <p:spPr/>
        <p:txBody>
          <a:bodyPr/>
          <a:lstStyle>
            <a:lvl1pPr>
              <a:defRPr/>
            </a:lvl1pPr>
          </a:lstStyle>
          <a:p>
            <a:pPr>
              <a:defRPr/>
            </a:pPr>
            <a:fld id="{B5495F87-B3E7-47A4-8831-3E92085BCB40}" type="slidenum">
              <a:rPr lang="en-GB" smtClean="0">
                <a:solidFill>
                  <a:srgbClr val="82786F"/>
                </a:solidFill>
              </a:rPr>
              <a:pPr>
                <a:defRPr/>
              </a:pPr>
              <a:t>‹#›</a:t>
            </a:fld>
            <a:endParaRPr lang="en-GB" dirty="0">
              <a:solidFill>
                <a:srgbClr val="82786F"/>
              </a:solidFill>
            </a:endParaRPr>
          </a:p>
        </p:txBody>
      </p:sp>
      <p:sp>
        <p:nvSpPr>
          <p:cNvPr id="6" name="Footer Placeholder 3"/>
          <p:cNvSpPr>
            <a:spLocks noGrp="1"/>
          </p:cNvSpPr>
          <p:nvPr>
            <p:ph type="ftr" sz="quarter" idx="14"/>
          </p:nvPr>
        </p:nvSpPr>
        <p:spPr/>
        <p:txBody>
          <a:bodyPr/>
          <a:lstStyle>
            <a:lvl1pPr>
              <a:defRPr/>
            </a:lvl1pPr>
          </a:lstStyle>
          <a:p>
            <a:pPr>
              <a:defRPr/>
            </a:pPr>
            <a:r>
              <a:rPr lang="nl-NL" smtClean="0">
                <a:solidFill>
                  <a:srgbClr val="82786F"/>
                </a:solidFill>
              </a:rPr>
              <a:t>Maatwerk bij Diabetes</a:t>
            </a:r>
            <a:endParaRPr lang="en-GB">
              <a:solidFill>
                <a:srgbClr val="82786F"/>
              </a:solidFill>
            </a:endParaRPr>
          </a:p>
        </p:txBody>
      </p:sp>
      <p:sp>
        <p:nvSpPr>
          <p:cNvPr id="7" name="Date Placeholder 4"/>
          <p:cNvSpPr>
            <a:spLocks noGrp="1"/>
          </p:cNvSpPr>
          <p:nvPr>
            <p:ph type="dt" sz="half" idx="15"/>
          </p:nvPr>
        </p:nvSpPr>
        <p:spPr/>
        <p:txBody>
          <a:bodyPr/>
          <a:lstStyle>
            <a:lvl1pPr>
              <a:defRPr/>
            </a:lvl1pPr>
          </a:lstStyle>
          <a:p>
            <a:pPr>
              <a:defRPr/>
            </a:pPr>
            <a:r>
              <a:rPr lang="en-US" smtClean="0">
                <a:solidFill>
                  <a:srgbClr val="82786F"/>
                </a:solidFill>
              </a:rPr>
              <a:t>Date</a:t>
            </a:r>
            <a:endParaRPr lang="en-GB">
              <a:solidFill>
                <a:srgbClr val="82786F"/>
              </a:solidFill>
            </a:endParaRPr>
          </a:p>
        </p:txBody>
      </p:sp>
    </p:spTree>
    <p:extLst>
      <p:ext uri="{BB962C8B-B14F-4D97-AF65-F5344CB8AC3E}">
        <p14:creationId xmlns:p14="http://schemas.microsoft.com/office/powerpoint/2010/main" val="11746273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0865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1" y="515420"/>
            <a:ext cx="6692499" cy="3754955"/>
          </a:xfrm>
        </p:spPr>
        <p:txBody>
          <a:bodyPr tIns="57600" anchor="t"/>
          <a:lstStyle>
            <a:lvl1pPr>
              <a:lnSpc>
                <a:spcPct val="90000"/>
              </a:lnSpc>
              <a:defRPr sz="6000" spc="-150"/>
            </a:lvl1pPr>
          </a:lstStyle>
          <a:p>
            <a:r>
              <a:rPr lang="en-US" noProof="0" smtClean="0"/>
              <a:t>Click to edit Master title style</a:t>
            </a:r>
            <a:endParaRPr lang="en-GB" noProof="0" dirty="0"/>
          </a:p>
        </p:txBody>
      </p:sp>
      <p:sp>
        <p:nvSpPr>
          <p:cNvPr id="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4694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1"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3"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4342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312223"/>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3078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2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2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90875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0"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4"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3"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0066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2395067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 name="think-cell Slide" r:id="rId38" imgW="270" imgH="270" progId="TCLayout.ActiveDocument.1">
                  <p:embed/>
                </p:oleObj>
              </mc:Choice>
              <mc:Fallback>
                <p:oleObj name="think-cell Slide" r:id="rId38" imgW="270" imgH="270" progId="TCLayout.ActiveDocument.1">
                  <p:embed/>
                  <p:pic>
                    <p:nvPicPr>
                      <p:cNvPr id="0" name=""/>
                      <p:cNvPicPr/>
                      <p:nvPr/>
                    </p:nvPicPr>
                    <p:blipFill>
                      <a:blip r:embed="rId39"/>
                      <a:stretch>
                        <a:fillRect/>
                      </a:stretch>
                    </p:blipFill>
                    <p:spPr>
                      <a:xfrm>
                        <a:off x="1588" y="1588"/>
                        <a:ext cx="1587" cy="1587"/>
                      </a:xfrm>
                      <a:prstGeom prst="rect">
                        <a:avLst/>
                      </a:prstGeom>
                    </p:spPr>
                  </p:pic>
                </p:oleObj>
              </mc:Fallback>
            </mc:AlternateContent>
          </a:graphicData>
        </a:graphic>
      </p:graphicFrame>
      <p:sp>
        <p:nvSpPr>
          <p:cNvPr id="14" name="Rectangle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3" name="Text Placeholder 2"/>
          <p:cNvSpPr>
            <a:spLocks noGrp="1"/>
          </p:cNvSpPr>
          <p:nvPr>
            <p:ph type="body" idx="1"/>
          </p:nvPr>
        </p:nvSpPr>
        <p:spPr>
          <a:xfrm>
            <a:off x="316800" y="1312222"/>
            <a:ext cx="8510400" cy="2955790"/>
          </a:xfrm>
          <a:prstGeom prst="rect">
            <a:avLst/>
          </a:prstGeom>
        </p:spPr>
        <p:txBody>
          <a:bodyPr vert="horz" lIns="0" tIns="0" rIns="21600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Placeholder 1"/>
          <p:cNvSpPr>
            <a:spLocks noGrp="1"/>
          </p:cNvSpPr>
          <p:nvPr>
            <p:ph type="title"/>
          </p:nvPr>
        </p:nvSpPr>
        <p:spPr>
          <a:xfrm>
            <a:off x="316800" y="515420"/>
            <a:ext cx="8510400" cy="391412"/>
          </a:xfrm>
          <a:prstGeom prst="rect">
            <a:avLst/>
          </a:prstGeom>
        </p:spPr>
        <p:txBody>
          <a:bodyPr vert="horz" lIns="0" tIns="0" rIns="0" bIns="0" rtlCol="0" anchor="ctr" anchorCtr="0">
            <a:noAutofit/>
          </a:body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nl-NL" noProof="0" smtClean="0"/>
              <a:t>Maatwerk bij Diabetes</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smtClean="0"/>
              <a:t>Date</a:t>
            </a:r>
            <a:endParaRPr lang="en-GB" noProof="0" dirty="0"/>
          </a:p>
        </p:txBody>
      </p:sp>
    </p:spTree>
    <p:extLst>
      <p:ext uri="{BB962C8B-B14F-4D97-AF65-F5344CB8AC3E}">
        <p14:creationId xmlns:p14="http://schemas.microsoft.com/office/powerpoint/2010/main" val="2047633198"/>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86" r:id="rId3"/>
    <p:sldLayoutId id="2147483687" r:id="rId4"/>
    <p:sldLayoutId id="2147483665" r:id="rId5"/>
    <p:sldLayoutId id="2147483666" r:id="rId6"/>
    <p:sldLayoutId id="2147483667" r:id="rId7"/>
    <p:sldLayoutId id="2147483685" r:id="rId8"/>
    <p:sldLayoutId id="2147483670"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8" r:id="rId25"/>
    <p:sldLayoutId id="2147483689" r:id="rId26"/>
    <p:sldLayoutId id="2147483684" r:id="rId27"/>
    <p:sldLayoutId id="2147483692" r:id="rId28"/>
    <p:sldLayoutId id="2147483696" r:id="rId29"/>
    <p:sldLayoutId id="2147483697" r:id="rId30"/>
    <p:sldLayoutId id="2147483698" r:id="rId31"/>
    <p:sldLayoutId id="2147483699" r:id="rId32"/>
    <p:sldLayoutId id="2147483700" r:id="rId33"/>
    <p:sldLayoutId id="2147483701" r:id="rId34"/>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nl/url?sa=i&amp;rct=j&amp;q=&amp;esrc=s&amp;source=images&amp;cd=&amp;cad=rja&amp;uact=8&amp;ved=0ahUKEwiIwo-nvsvQAhWFNJoKHXz9DJsQjRwIBw&amp;url=http://www.wdhtwente.nl/thoon.html&amp;psig=AFQjCNFA05ecgv8Se6RrZ9GLpx4AFZUxZQ&amp;ust=148042372189704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0.xml"/><Relationship Id="rId5" Type="http://schemas.openxmlformats.org/officeDocument/2006/relationships/image" Target="../media/image21.jpe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8.xml"/><Relationship Id="rId5" Type="http://schemas.openxmlformats.org/officeDocument/2006/relationships/image" Target="../media/image28.emf"/><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7.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0.xml"/><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5449" y="1888134"/>
            <a:ext cx="9160575" cy="1531543"/>
          </a:xfrm>
        </p:spPr>
        <p:txBody>
          <a:bodyPr/>
          <a:lstStyle/>
          <a:p>
            <a:pPr algn="ctr"/>
            <a:r>
              <a:rPr lang="en-GB" sz="3600" dirty="0" smtClean="0"/>
              <a:t>“Maatwerk bij Diabetes” </a:t>
            </a:r>
            <a:br>
              <a:rPr lang="en-GB" sz="3600" dirty="0" smtClean="0"/>
            </a:br>
            <a:r>
              <a:rPr lang="en-GB" sz="3600" dirty="0" smtClean="0"/>
              <a:t>update anno 2017</a:t>
            </a:r>
            <a:endParaRPr lang="en-GB" sz="3600" dirty="0"/>
          </a:p>
        </p:txBody>
      </p:sp>
      <p:sp>
        <p:nvSpPr>
          <p:cNvPr id="5" name="Subtitle 4"/>
          <p:cNvSpPr>
            <a:spLocks noGrp="1"/>
          </p:cNvSpPr>
          <p:nvPr>
            <p:ph type="subTitle" idx="1"/>
          </p:nvPr>
        </p:nvSpPr>
        <p:spPr>
          <a:xfrm>
            <a:off x="4731451" y="3852923"/>
            <a:ext cx="4179000" cy="684586"/>
          </a:xfrm>
        </p:spPr>
        <p:txBody>
          <a:bodyPr>
            <a:normAutofit/>
          </a:bodyPr>
          <a:lstStyle/>
          <a:p>
            <a:r>
              <a:rPr lang="en-GB" sz="1200" i="1" dirty="0" smtClean="0"/>
              <a:t>Hengelo 2017</a:t>
            </a:r>
          </a:p>
          <a:p>
            <a:r>
              <a:rPr lang="en-GB" sz="1200" i="1" dirty="0" smtClean="0"/>
              <a:t>Karin Schoenmaker, Diabetes Care Advisor</a:t>
            </a:r>
            <a:endParaRPr lang="en-GB" sz="1200" i="1" dirty="0"/>
          </a:p>
        </p:txBody>
      </p:sp>
      <p:sp>
        <p:nvSpPr>
          <p:cNvPr id="6" name="AutoShape 2" descr="Afbeeldingsresultaat voor thoon hengelo">
            <a:hlinkClick r:id="rId2"/>
          </p:cNvPr>
          <p:cNvSpPr>
            <a:spLocks noChangeAspect="1" noChangeArrowheads="1"/>
          </p:cNvSpPr>
          <p:nvPr/>
        </p:nvSpPr>
        <p:spPr bwMode="auto">
          <a:xfrm>
            <a:off x="53975" y="-411163"/>
            <a:ext cx="3238500"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descr="https://www.zorgselect.nl/download/download/215/organisation_logo/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33" y="514343"/>
            <a:ext cx="3581517" cy="13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3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dirty="0" smtClean="0"/>
              <a:t>Toelichting bij stappenplan (1)  </a:t>
            </a:r>
            <a:endParaRPr lang="nl-NL" sz="1800" dirty="0"/>
          </a:p>
        </p:txBody>
      </p:sp>
      <p:sp>
        <p:nvSpPr>
          <p:cNvPr id="8" name="TextBox 7"/>
          <p:cNvSpPr txBox="1"/>
          <p:nvPr/>
        </p:nvSpPr>
        <p:spPr>
          <a:xfrm>
            <a:off x="316800" y="1105174"/>
            <a:ext cx="8610030" cy="3323987"/>
          </a:xfrm>
          <a:prstGeom prst="rect">
            <a:avLst/>
          </a:prstGeom>
          <a:noFill/>
        </p:spPr>
        <p:txBody>
          <a:bodyPr wrap="square" rtlCol="0">
            <a:spAutoFit/>
          </a:bodyPr>
          <a:lstStyle/>
          <a:p>
            <a:r>
              <a:rPr lang="nl-NL" sz="1400" b="1" dirty="0" smtClean="0"/>
              <a:t>Stap 1: 	</a:t>
            </a:r>
            <a:r>
              <a:rPr lang="nl-NL" sz="1400" b="1" dirty="0" err="1" smtClean="0"/>
              <a:t>metformine</a:t>
            </a:r>
            <a:r>
              <a:rPr lang="nl-NL" sz="1400" b="1" dirty="0" smtClean="0"/>
              <a:t> </a:t>
            </a:r>
            <a:r>
              <a:rPr lang="nl-NL" sz="800" dirty="0" smtClean="0"/>
              <a:t>(500 mg 1dd, max. 1000 mg 3 </a:t>
            </a:r>
            <a:r>
              <a:rPr lang="nl-NL" sz="800" dirty="0" err="1" smtClean="0"/>
              <a:t>dd</a:t>
            </a:r>
            <a:r>
              <a:rPr lang="nl-NL" sz="800" dirty="0" smtClean="0"/>
              <a:t>)</a:t>
            </a:r>
          </a:p>
          <a:p>
            <a:pPr marL="285750" indent="-285750">
              <a:buFontTx/>
              <a:buChar char="-"/>
            </a:pPr>
            <a:r>
              <a:rPr lang="nl-NL" sz="1400" dirty="0" smtClean="0"/>
              <a:t>Verlaging mortaliteit en van </a:t>
            </a:r>
            <a:r>
              <a:rPr lang="nl-NL" sz="1400" dirty="0" err="1" smtClean="0"/>
              <a:t>macrovasculair</a:t>
            </a:r>
            <a:r>
              <a:rPr lang="nl-NL" sz="1400" dirty="0" smtClean="0"/>
              <a:t> en </a:t>
            </a:r>
            <a:r>
              <a:rPr lang="nl-NL" sz="1400" dirty="0" err="1"/>
              <a:t>d</a:t>
            </a:r>
            <a:r>
              <a:rPr lang="nl-NL" sz="1400" dirty="0" err="1" smtClean="0"/>
              <a:t>iabetesgerelateerde</a:t>
            </a:r>
            <a:r>
              <a:rPr lang="nl-NL" sz="1400" dirty="0" smtClean="0"/>
              <a:t> eindpunten</a:t>
            </a:r>
          </a:p>
          <a:p>
            <a:endParaRPr lang="nl-NL" sz="1400" dirty="0" smtClean="0"/>
          </a:p>
          <a:p>
            <a:endParaRPr lang="nl-NL" sz="1400" dirty="0"/>
          </a:p>
          <a:p>
            <a:r>
              <a:rPr lang="nl-NL" sz="1400" b="1" dirty="0" smtClean="0"/>
              <a:t>Stap 2: 	Voeg </a:t>
            </a:r>
            <a:r>
              <a:rPr lang="nl-NL" sz="1400" b="1" dirty="0" err="1" smtClean="0"/>
              <a:t>sulfonylureumderivaat</a:t>
            </a:r>
            <a:r>
              <a:rPr lang="nl-NL" sz="1400" b="1" dirty="0" smtClean="0"/>
              <a:t> toe</a:t>
            </a:r>
          </a:p>
          <a:p>
            <a:pPr marL="285750" indent="-285750">
              <a:buFontTx/>
              <a:buChar char="-"/>
            </a:pPr>
            <a:r>
              <a:rPr lang="nl-NL" sz="1400" dirty="0" smtClean="0"/>
              <a:t>Reductie in optreden </a:t>
            </a:r>
            <a:r>
              <a:rPr lang="nl-NL" sz="1400" dirty="0" err="1" smtClean="0"/>
              <a:t>microvasculaire</a:t>
            </a:r>
            <a:r>
              <a:rPr lang="nl-NL" sz="1400" dirty="0" smtClean="0"/>
              <a:t> complicaties</a:t>
            </a:r>
          </a:p>
          <a:p>
            <a:endParaRPr lang="nl-NL" sz="1400" dirty="0"/>
          </a:p>
          <a:p>
            <a:r>
              <a:rPr lang="nl-NL" sz="1400" b="1" dirty="0"/>
              <a:t>	v</a:t>
            </a:r>
            <a:r>
              <a:rPr lang="nl-NL" sz="1400" b="1" dirty="0" smtClean="0"/>
              <a:t>oorkeur </a:t>
            </a:r>
            <a:r>
              <a:rPr lang="nl-NL" sz="1400" b="1" dirty="0" err="1" smtClean="0"/>
              <a:t>gliclazide</a:t>
            </a:r>
            <a:r>
              <a:rPr lang="nl-NL" sz="1400" b="1" dirty="0" smtClean="0"/>
              <a:t> </a:t>
            </a:r>
            <a:r>
              <a:rPr lang="nl-NL" sz="800" dirty="0" smtClean="0"/>
              <a:t>(30 mg 1 </a:t>
            </a:r>
            <a:r>
              <a:rPr lang="nl-NL" sz="800" dirty="0" err="1" smtClean="0"/>
              <a:t>dd</a:t>
            </a:r>
            <a:r>
              <a:rPr lang="nl-NL" sz="800" dirty="0" smtClean="0"/>
              <a:t>, max 120 mg 1dd, of </a:t>
            </a:r>
            <a:r>
              <a:rPr lang="nl-NL" sz="800" dirty="0" err="1" smtClean="0"/>
              <a:t>gliclazide</a:t>
            </a:r>
            <a:r>
              <a:rPr lang="nl-NL" sz="800" dirty="0" smtClean="0"/>
              <a:t> 80 mg 1dd, max 240 mg 3dd)</a:t>
            </a:r>
          </a:p>
          <a:p>
            <a:pPr marL="285750" indent="-285750">
              <a:buFontTx/>
              <a:buChar char="-"/>
            </a:pPr>
            <a:r>
              <a:rPr lang="nl-NL" sz="1400" dirty="0" smtClean="0"/>
              <a:t>Lager risico op cardiovasculaire mortaliteit en sterfte door alle oorzaken dan andere </a:t>
            </a:r>
            <a:r>
              <a:rPr lang="nl-NL" sz="1400" dirty="0" err="1" smtClean="0"/>
              <a:t>SU’s</a:t>
            </a:r>
            <a:r>
              <a:rPr lang="nl-NL" sz="1400" dirty="0" smtClean="0"/>
              <a:t> </a:t>
            </a:r>
          </a:p>
          <a:p>
            <a:pPr marL="285750" indent="-285750">
              <a:buFontTx/>
              <a:buChar char="-"/>
            </a:pPr>
            <a:r>
              <a:rPr lang="nl-NL" sz="1400" dirty="0" smtClean="0"/>
              <a:t>Geen dosisaanpassing bij verslechterde nierfunctie</a:t>
            </a:r>
          </a:p>
          <a:p>
            <a:pPr marL="285750" indent="-285750">
              <a:buFontTx/>
              <a:buChar char="-"/>
            </a:pPr>
            <a:r>
              <a:rPr lang="nl-NL" sz="1400" dirty="0" smtClean="0"/>
              <a:t>Laag risico op </a:t>
            </a:r>
            <a:r>
              <a:rPr lang="nl-NL" sz="1400" dirty="0" err="1" smtClean="0"/>
              <a:t>hypoglykemieën</a:t>
            </a:r>
            <a:endParaRPr lang="nl-NL" sz="1400" dirty="0" smtClean="0"/>
          </a:p>
          <a:p>
            <a:pPr marL="285750" indent="-285750">
              <a:buFontTx/>
              <a:buChar char="-"/>
            </a:pPr>
            <a:endParaRPr lang="nl-NL" sz="1400" dirty="0" smtClean="0"/>
          </a:p>
          <a:p>
            <a:pPr marL="285750" indent="-285750">
              <a:buFontTx/>
              <a:buChar char="-"/>
            </a:pPr>
            <a:endParaRPr lang="nl-NL" sz="1400" dirty="0" smtClean="0"/>
          </a:p>
          <a:p>
            <a:r>
              <a:rPr lang="nl-NL" sz="1400" b="1" dirty="0" smtClean="0"/>
              <a:t>NB</a:t>
            </a:r>
            <a:r>
              <a:rPr lang="nl-NL" sz="1400" dirty="0" smtClean="0"/>
              <a:t> Bij patiënten die reeds een ander SU gebruiken en een goede </a:t>
            </a:r>
            <a:r>
              <a:rPr lang="nl-NL" sz="1400" dirty="0" err="1" smtClean="0"/>
              <a:t>glykemische</a:t>
            </a:r>
            <a:r>
              <a:rPr lang="nl-NL" sz="1400" dirty="0" smtClean="0"/>
              <a:t> regulering hebben wordt dit SU gecontinueerd.</a:t>
            </a:r>
            <a:endParaRPr lang="nl-NL" sz="1400" dirty="0"/>
          </a:p>
        </p:txBody>
      </p:sp>
      <p:sp>
        <p:nvSpPr>
          <p:cNvPr id="9" name="TextBox 8"/>
          <p:cNvSpPr txBox="1"/>
          <p:nvPr/>
        </p:nvSpPr>
        <p:spPr>
          <a:xfrm>
            <a:off x="192157" y="4820982"/>
            <a:ext cx="8951843"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71689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Casus 1</a:t>
            </a:r>
            <a:endParaRPr lang="en-GB" dirty="0"/>
          </a:p>
        </p:txBody>
      </p:sp>
      <p:sp>
        <p:nvSpPr>
          <p:cNvPr id="3" name="Content Placeholder 2"/>
          <p:cNvSpPr>
            <a:spLocks noGrp="1"/>
          </p:cNvSpPr>
          <p:nvPr>
            <p:ph idx="1"/>
          </p:nvPr>
        </p:nvSpPr>
        <p:spPr/>
        <p:txBody>
          <a:bodyPr>
            <a:normAutofit fontScale="92500" lnSpcReduction="20000"/>
          </a:bodyPr>
          <a:lstStyle/>
          <a:p>
            <a:r>
              <a:rPr lang="nl-NL" dirty="0"/>
              <a:t>Vrouw </a:t>
            </a:r>
            <a:r>
              <a:rPr lang="nl-NL" dirty="0" smtClean="0"/>
              <a:t>- 58 </a:t>
            </a:r>
            <a:r>
              <a:rPr lang="nl-NL" dirty="0"/>
              <a:t>jaar </a:t>
            </a:r>
            <a:r>
              <a:rPr lang="nl-NL" dirty="0" smtClean="0"/>
              <a:t>oud</a:t>
            </a:r>
          </a:p>
          <a:p>
            <a:endParaRPr lang="nl-NL" dirty="0"/>
          </a:p>
          <a:p>
            <a:r>
              <a:rPr lang="nl-NL" dirty="0" smtClean="0"/>
              <a:t>Diabetes type 2 sinds 2009 </a:t>
            </a:r>
          </a:p>
          <a:p>
            <a:endParaRPr lang="en-GB" dirty="0"/>
          </a:p>
          <a:p>
            <a:r>
              <a:rPr lang="nl-NL" dirty="0" smtClean="0"/>
              <a:t>BMI: 28 kg/m</a:t>
            </a:r>
            <a:r>
              <a:rPr lang="nl-NL" baseline="30000" dirty="0" smtClean="0"/>
              <a:t>2</a:t>
            </a:r>
          </a:p>
          <a:p>
            <a:endParaRPr lang="nl-NL" baseline="30000" dirty="0"/>
          </a:p>
          <a:p>
            <a:r>
              <a:rPr lang="nl-NL" dirty="0" smtClean="0"/>
              <a:t>HbA1c: 63 </a:t>
            </a:r>
            <a:r>
              <a:rPr lang="nl-NL" dirty="0" err="1" smtClean="0"/>
              <a:t>mmol</a:t>
            </a:r>
            <a:r>
              <a:rPr lang="nl-NL" dirty="0" smtClean="0"/>
              <a:t>/mol</a:t>
            </a:r>
          </a:p>
          <a:p>
            <a:endParaRPr lang="en-GB" dirty="0"/>
          </a:p>
          <a:p>
            <a:r>
              <a:rPr lang="nl-NL" dirty="0" smtClean="0"/>
              <a:t>GFR: 68</a:t>
            </a:r>
          </a:p>
          <a:p>
            <a:pPr marL="0" indent="0">
              <a:buNone/>
            </a:pPr>
            <a:endParaRPr lang="en-GB" dirty="0"/>
          </a:p>
          <a:p>
            <a:r>
              <a:rPr lang="nl-NL" dirty="0" smtClean="0"/>
              <a:t>Bloeddruk: 145/85 </a:t>
            </a:r>
            <a:r>
              <a:rPr lang="nl-NL" dirty="0" err="1" smtClean="0"/>
              <a:t>mmHg</a:t>
            </a:r>
            <a:endParaRPr lang="en-GB" dirty="0"/>
          </a:p>
          <a:p>
            <a:endParaRPr lang="en-GB" dirty="0"/>
          </a:p>
          <a:p>
            <a:endParaRPr lang="en-GB" dirty="0"/>
          </a:p>
          <a:p>
            <a:endParaRPr lang="en-GB"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28401204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Overige</a:t>
            </a:r>
            <a:r>
              <a:rPr lang="en-GB" dirty="0" smtClean="0"/>
              <a:t> </a:t>
            </a:r>
            <a:r>
              <a:rPr lang="en-GB" dirty="0" err="1" smtClean="0"/>
              <a:t>informatie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u="sng" dirty="0" err="1" smtClean="0"/>
              <a:t>Medicatie</a:t>
            </a:r>
            <a:endParaRPr lang="en-GB" u="sng" dirty="0" smtClean="0"/>
          </a:p>
          <a:p>
            <a:r>
              <a:rPr lang="nl-NL" dirty="0" err="1"/>
              <a:t>Metformine</a:t>
            </a:r>
            <a:r>
              <a:rPr lang="nl-NL" dirty="0"/>
              <a:t> 3x500 mg max. verdraagbaar</a:t>
            </a:r>
            <a:endParaRPr lang="en-GB" dirty="0"/>
          </a:p>
          <a:p>
            <a:r>
              <a:rPr lang="nl-NL" dirty="0"/>
              <a:t>Hypoklachten op gebruik 1x </a:t>
            </a:r>
            <a:r>
              <a:rPr lang="nl-NL" dirty="0" err="1"/>
              <a:t>dgs</a:t>
            </a:r>
            <a:r>
              <a:rPr lang="nl-NL" dirty="0"/>
              <a:t> </a:t>
            </a:r>
            <a:r>
              <a:rPr lang="nl-NL" dirty="0" err="1"/>
              <a:t>gliclazide</a:t>
            </a:r>
            <a:r>
              <a:rPr lang="nl-NL" dirty="0"/>
              <a:t> 30 </a:t>
            </a:r>
            <a:r>
              <a:rPr lang="nl-NL" dirty="0" smtClean="0"/>
              <a:t>mg</a:t>
            </a:r>
          </a:p>
          <a:p>
            <a:endParaRPr lang="nl-NL" dirty="0"/>
          </a:p>
          <a:p>
            <a:pPr marL="0" indent="0">
              <a:buNone/>
            </a:pPr>
            <a:r>
              <a:rPr lang="nl-NL" u="sng" dirty="0" smtClean="0"/>
              <a:t>Leefstijl</a:t>
            </a:r>
          </a:p>
          <a:p>
            <a:r>
              <a:rPr lang="nl-NL" dirty="0"/>
              <a:t>Roken sinds ½ jaar gestopt</a:t>
            </a:r>
            <a:endParaRPr lang="en-GB" dirty="0"/>
          </a:p>
          <a:p>
            <a:r>
              <a:rPr lang="nl-NL" dirty="0" smtClean="0"/>
              <a:t>Nuttigt geen alcohol </a:t>
            </a:r>
            <a:endParaRPr lang="en-GB" dirty="0"/>
          </a:p>
          <a:p>
            <a:r>
              <a:rPr lang="nl-NL" dirty="0" smtClean="0"/>
              <a:t>Werkt </a:t>
            </a:r>
            <a:r>
              <a:rPr lang="nl-NL" dirty="0"/>
              <a:t>onregelmatig in de zorg</a:t>
            </a:r>
            <a:endParaRPr lang="en-GB" dirty="0"/>
          </a:p>
          <a:p>
            <a:r>
              <a:rPr lang="nl-NL" dirty="0"/>
              <a:t>Ervaart stress  </a:t>
            </a:r>
            <a:endParaRPr lang="en-GB" dirty="0"/>
          </a:p>
          <a:p>
            <a:r>
              <a:rPr lang="nl-NL" dirty="0" smtClean="0"/>
              <a:t>Voedingsintake is wisselend </a:t>
            </a:r>
            <a:endParaRPr lang="en-GB" dirty="0"/>
          </a:p>
          <a:p>
            <a:r>
              <a:rPr lang="nl-NL" dirty="0"/>
              <a:t>Beweging 2x per week sporten 1 uur</a:t>
            </a:r>
            <a:endParaRPr lang="en-GB" dirty="0"/>
          </a:p>
          <a:p>
            <a:endParaRPr lang="en-GB" dirty="0"/>
          </a:p>
          <a:p>
            <a:endParaRPr lang="en-GB" dirty="0" smtClean="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31279424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Plenair</a:t>
            </a:r>
            <a:endParaRPr lang="en-GB" dirty="0"/>
          </a:p>
        </p:txBody>
      </p:sp>
      <p:sp>
        <p:nvSpPr>
          <p:cNvPr id="3" name="Content Placeholder 2"/>
          <p:cNvSpPr>
            <a:spLocks noGrp="1"/>
          </p:cNvSpPr>
          <p:nvPr>
            <p:ph idx="1"/>
          </p:nvPr>
        </p:nvSpPr>
        <p:spPr/>
        <p:txBody>
          <a:bodyPr/>
          <a:lstStyle/>
          <a:p>
            <a:pPr>
              <a:defRPr/>
            </a:pPr>
            <a:r>
              <a:rPr lang="en-GB" dirty="0" err="1"/>
              <a:t>Heb</a:t>
            </a:r>
            <a:r>
              <a:rPr lang="en-GB" dirty="0"/>
              <a:t> je nog </a:t>
            </a:r>
            <a:r>
              <a:rPr lang="en-GB" dirty="0" err="1"/>
              <a:t>meer</a:t>
            </a:r>
            <a:r>
              <a:rPr lang="en-GB" dirty="0"/>
              <a:t> </a:t>
            </a:r>
            <a:r>
              <a:rPr lang="en-GB" dirty="0" err="1"/>
              <a:t>informatie</a:t>
            </a:r>
            <a:r>
              <a:rPr lang="en-GB" dirty="0"/>
              <a:t> </a:t>
            </a:r>
            <a:r>
              <a:rPr lang="en-GB" dirty="0" err="1"/>
              <a:t>nodig</a:t>
            </a:r>
            <a:r>
              <a:rPr lang="en-GB" dirty="0"/>
              <a:t>?</a:t>
            </a:r>
          </a:p>
          <a:p>
            <a:pPr marL="0" indent="0">
              <a:buNone/>
            </a:pPr>
            <a:endParaRPr lang="en-GB" dirty="0" smtClean="0"/>
          </a:p>
          <a:p>
            <a:r>
              <a:rPr lang="en-GB" dirty="0" err="1" smtClean="0"/>
              <a:t>Wat</a:t>
            </a:r>
            <a:r>
              <a:rPr lang="en-GB" dirty="0" smtClean="0"/>
              <a:t> </a:t>
            </a:r>
            <a:r>
              <a:rPr lang="en-GB" dirty="0"/>
              <a:t>is de </a:t>
            </a:r>
            <a:r>
              <a:rPr lang="en-GB" dirty="0" err="1"/>
              <a:t>streefwaarde</a:t>
            </a:r>
            <a:r>
              <a:rPr lang="en-GB" dirty="0"/>
              <a:t> van het HbA1c in </a:t>
            </a:r>
            <a:r>
              <a:rPr lang="en-GB" dirty="0" err="1"/>
              <a:t>deze</a:t>
            </a:r>
            <a:r>
              <a:rPr lang="en-GB" dirty="0"/>
              <a:t> casus</a:t>
            </a:r>
            <a:r>
              <a:rPr lang="en-GB" dirty="0" smtClean="0"/>
              <a:t>?</a:t>
            </a:r>
          </a:p>
          <a:p>
            <a:endParaRPr lang="en-GB" dirty="0"/>
          </a:p>
          <a:p>
            <a:r>
              <a:rPr lang="en-GB" dirty="0" err="1" smtClean="0"/>
              <a:t>Wat</a:t>
            </a:r>
            <a:r>
              <a:rPr lang="en-GB" dirty="0" smtClean="0"/>
              <a:t> </a:t>
            </a:r>
            <a:r>
              <a:rPr lang="en-GB" dirty="0" err="1" smtClean="0"/>
              <a:t>zijn</a:t>
            </a:r>
            <a:r>
              <a:rPr lang="en-GB" dirty="0" smtClean="0"/>
              <a:t> de </a:t>
            </a:r>
            <a:r>
              <a:rPr lang="en-GB" dirty="0" err="1" smtClean="0"/>
              <a:t>behandelopties</a:t>
            </a:r>
            <a:r>
              <a:rPr lang="en-GB" dirty="0" smtClean="0"/>
              <a:t> in </a:t>
            </a:r>
            <a:r>
              <a:rPr lang="en-GB" dirty="0" err="1" smtClean="0"/>
              <a:t>deze</a:t>
            </a:r>
            <a:r>
              <a:rPr lang="en-GB" dirty="0" smtClean="0"/>
              <a:t> casus?</a:t>
            </a:r>
          </a:p>
          <a:p>
            <a:endParaRPr lang="en-GB"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17314247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Medicamenteuze behandeling </a:t>
            </a:r>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2</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een SU toe*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3</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NPH-insuline eenmaaldaags toe </a:t>
            </a:r>
            <a:r>
              <a:rPr lang="nl-NL" sz="1100" baseline="30000" noProof="1" smtClean="0">
                <a:solidFill>
                  <a:srgbClr val="FFFFFF"/>
                </a:solidFill>
                <a:ea typeface="MS PGothic" pitchFamily="34" charset="-128"/>
              </a:rPr>
              <a:t>†</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4b</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2" name="TextBox 1"/>
          <p:cNvSpPr txBox="1"/>
          <p:nvPr/>
        </p:nvSpPr>
        <p:spPr>
          <a:xfrm>
            <a:off x="192157" y="4820982"/>
            <a:ext cx="8476867"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nl-NL" sz="800" dirty="0" smtClean="0">
                <a:solidFill>
                  <a:srgbClr val="001965"/>
                </a:solidFill>
              </a:rPr>
              <a:t>SU: Sulfonylureumderivaat</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Stappenplan medicamenteuze behandeling</a:t>
            </a:r>
            <a:endParaRPr lang="nl-NL"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nl-NL" sz="900" dirty="0" smtClean="0"/>
              <a:t>* Van de </a:t>
            </a:r>
            <a:r>
              <a:rPr lang="nl-NL" sz="900" dirty="0" err="1" smtClean="0"/>
              <a:t>sulfonylureumderivaten</a:t>
            </a:r>
            <a:r>
              <a:rPr lang="nl-NL" sz="900" dirty="0" smtClean="0"/>
              <a:t> gaat de voorkeur uit naar </a:t>
            </a:r>
            <a:r>
              <a:rPr lang="nl-NL" sz="900" dirty="0" err="1" smtClean="0"/>
              <a:t>gliclazide</a:t>
            </a:r>
            <a:endParaRPr lang="nl-NL" sz="900" dirty="0" smtClean="0"/>
          </a:p>
          <a:p>
            <a:r>
              <a:rPr lang="nl-NL" sz="900" dirty="0" smtClean="0">
                <a:solidFill>
                  <a:srgbClr val="001965"/>
                </a:solidFill>
              </a:rPr>
              <a:t> </a:t>
            </a:r>
            <a:r>
              <a:rPr lang="nl-NL" sz="900" baseline="30000" noProof="1" smtClean="0">
                <a:solidFill>
                  <a:srgbClr val="001965"/>
                </a:solidFill>
                <a:ea typeface="MS PGothic" pitchFamily="34" charset="-128"/>
              </a:rPr>
              <a:t>† </a:t>
            </a:r>
            <a:r>
              <a:rPr lang="nl-NL" sz="900" noProof="1" smtClean="0">
                <a:solidFill>
                  <a:srgbClr val="001965"/>
                </a:solidFill>
                <a:ea typeface="MS PGothic" pitchFamily="34" charset="-128"/>
              </a:rPr>
              <a:t>Bij nachtelijke </a:t>
            </a:r>
            <a:r>
              <a:rPr lang="nl-NL" sz="900" dirty="0" err="1" smtClean="0"/>
              <a:t>hypoglykemieën</a:t>
            </a:r>
            <a:r>
              <a:rPr lang="nl-NL" sz="900" noProof="1" smtClean="0">
                <a:solidFill>
                  <a:srgbClr val="001965"/>
                </a:solidFill>
                <a:ea typeface="MS PGothic" pitchFamily="34" charset="-128"/>
              </a:rPr>
              <a:t> kan worden overgestapt op een langwerkend analoog</a:t>
            </a:r>
            <a:endParaRPr lang="nl-NL" sz="900" noProof="1">
              <a:solidFill>
                <a:srgbClr val="001965"/>
              </a:solidFill>
              <a:ea typeface="MS PGothic" pitchFamily="34" charset="-128"/>
            </a:endParaRPr>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8175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463934"/>
            <a:ext cx="8515350" cy="390525"/>
          </a:xfrm>
        </p:spPr>
        <p:txBody>
          <a:bodyPr/>
          <a:lstStyle/>
          <a:p>
            <a:r>
              <a:rPr lang="nl-NL" sz="1800" dirty="0" smtClean="0"/>
              <a:t>Streefwaarden (2)</a:t>
            </a:r>
            <a:endParaRPr lang="en-GB" sz="1800" dirty="0" smtClean="0"/>
          </a:p>
        </p:txBody>
      </p:sp>
      <p:sp>
        <p:nvSpPr>
          <p:cNvPr id="18" name="Text Box 52"/>
          <p:cNvSpPr txBox="1">
            <a:spLocks noChangeArrowheads="1"/>
          </p:cNvSpPr>
          <p:nvPr/>
        </p:nvSpPr>
        <p:spPr bwMode="gray">
          <a:xfrm>
            <a:off x="5552660" y="1769165"/>
            <a:ext cx="1393581" cy="1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4a</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Tweemaal daags</a:t>
            </a:r>
          </a:p>
          <a:p>
            <a:pPr eaLnBrk="1" fontAlgn="base" hangingPunct="1">
              <a:spcBef>
                <a:spcPct val="20000"/>
              </a:spcBef>
              <a:spcAft>
                <a:spcPct val="0"/>
              </a:spcAft>
            </a:pPr>
            <a:r>
              <a:rPr lang="en-GB" sz="1100" noProof="1" smtClean="0">
                <a:solidFill>
                  <a:srgbClr val="FFFFFF"/>
                </a:solidFill>
                <a:ea typeface="MS PGothic" pitchFamily="34" charset="-128"/>
              </a:rPr>
              <a:t>NPH-insuline of mix insuline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018393" cy="338554"/>
          </a:xfrm>
          <a:prstGeom prst="rect">
            <a:avLst/>
          </a:prstGeom>
          <a:noFill/>
        </p:spPr>
        <p:txBody>
          <a:bodyPr wrap="square" rtlCol="0">
            <a:spAutoFit/>
          </a:bodyPr>
          <a:lstStyle/>
          <a:p>
            <a:r>
              <a:rPr lang="nl-NL" sz="800" dirty="0" smtClean="0">
                <a:solidFill>
                  <a:srgbClr val="001965"/>
                </a:solidFill>
              </a:rPr>
              <a:t>1 NHG-Standaard Diabetes Mellitus Type </a:t>
            </a:r>
            <a:r>
              <a:rPr lang="nl-NL" sz="800" dirty="0">
                <a:solidFill>
                  <a:srgbClr val="001965"/>
                </a:solidFill>
              </a:rPr>
              <a:t>2, Derde herziening. Rutten, G.E.H.M., de Grauw. W.J.C., Nijpels, G., Houweling, S.T., Van De Laar, F.A., Bilo, H.J., Holleman, F., Burgers, J.S., Wiersma, T.J., Janssen, P.G.H. Huisarts &amp; Wetenschap 2013: 56 (10): </a:t>
            </a:r>
            <a:r>
              <a:rPr lang="nl-NL" sz="800" dirty="0" smtClean="0">
                <a:solidFill>
                  <a:srgbClr val="001965"/>
                </a:solidFill>
              </a:rPr>
              <a:t>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4" name="TextBox 3"/>
          <p:cNvSpPr txBox="1"/>
          <p:nvPr/>
        </p:nvSpPr>
        <p:spPr>
          <a:xfrm>
            <a:off x="291291" y="854459"/>
            <a:ext cx="8202612" cy="738664"/>
          </a:xfrm>
          <a:prstGeom prst="rect">
            <a:avLst/>
          </a:prstGeom>
          <a:noFill/>
        </p:spPr>
        <p:txBody>
          <a:bodyPr wrap="square" rtlCol="0">
            <a:spAutoFit/>
          </a:bodyPr>
          <a:lstStyle/>
          <a:p>
            <a:endParaRPr lang="nl-NL" sz="1400" b="1" dirty="0"/>
          </a:p>
          <a:p>
            <a:r>
              <a:rPr lang="nl-NL" sz="1400" b="1" dirty="0" smtClean="0"/>
              <a:t>2. HbA</a:t>
            </a:r>
            <a:r>
              <a:rPr lang="nl-NL" sz="1400" b="1" baseline="-25000" dirty="0" smtClean="0"/>
              <a:t>1c</a:t>
            </a:r>
            <a:r>
              <a:rPr lang="nl-NL" sz="1400" b="1" dirty="0" smtClean="0"/>
              <a:t>: Individueel bepaald, afhankelijk van leeftijd, intensiteit diabetesbehandeling en diabetesduur: Patiënt centraal</a:t>
            </a:r>
            <a:endParaRPr lang="nl-NL" sz="1400" b="1" dirty="0"/>
          </a:p>
        </p:txBody>
      </p:sp>
      <p:sp>
        <p:nvSpPr>
          <p:cNvPr id="8" name="TextBox 7"/>
          <p:cNvSpPr txBox="1"/>
          <p:nvPr/>
        </p:nvSpPr>
        <p:spPr>
          <a:xfrm>
            <a:off x="496601" y="2772565"/>
            <a:ext cx="2289287" cy="646331"/>
          </a:xfrm>
          <a:prstGeom prst="rect">
            <a:avLst/>
          </a:prstGeom>
          <a:noFill/>
        </p:spPr>
        <p:txBody>
          <a:bodyPr wrap="square" rtlCol="0">
            <a:spAutoFit/>
          </a:bodyPr>
          <a:lstStyle/>
          <a:p>
            <a:r>
              <a:rPr lang="nl-NL" sz="1200" dirty="0" smtClean="0">
                <a:solidFill>
                  <a:schemeClr val="bg1"/>
                </a:solidFill>
              </a:rPr>
              <a:t>Capillair volbloed: 4-7</a:t>
            </a:r>
          </a:p>
          <a:p>
            <a:endParaRPr lang="nl-NL" sz="1200" dirty="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53" name="TextBox 52"/>
          <p:cNvSpPr txBox="1"/>
          <p:nvPr/>
        </p:nvSpPr>
        <p:spPr>
          <a:xfrm>
            <a:off x="3247954" y="2772565"/>
            <a:ext cx="2289287" cy="646331"/>
          </a:xfrm>
          <a:prstGeom prst="rect">
            <a:avLst/>
          </a:prstGeom>
          <a:noFill/>
        </p:spPr>
        <p:txBody>
          <a:bodyPr wrap="square" rtlCol="0">
            <a:spAutoFit/>
          </a:bodyPr>
          <a:lstStyle/>
          <a:p>
            <a:r>
              <a:rPr lang="nl-NL" sz="1200" dirty="0" smtClean="0">
                <a:solidFill>
                  <a:schemeClr val="bg1"/>
                </a:solidFill>
              </a:rPr>
              <a:t>Capillair volbloed: &lt; 9</a:t>
            </a:r>
          </a:p>
          <a:p>
            <a:endParaRPr lang="nl-NL" sz="1200" dirty="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54" name="TextBox 53"/>
          <p:cNvSpPr txBox="1"/>
          <p:nvPr/>
        </p:nvSpPr>
        <p:spPr>
          <a:xfrm>
            <a:off x="6041969" y="2772565"/>
            <a:ext cx="2289287" cy="276999"/>
          </a:xfrm>
          <a:prstGeom prst="rect">
            <a:avLst/>
          </a:prstGeom>
          <a:noFill/>
        </p:spPr>
        <p:txBody>
          <a:bodyPr wrap="square" rtlCol="0">
            <a:spAutoFit/>
          </a:bodyPr>
          <a:lstStyle/>
          <a:p>
            <a:r>
              <a:rPr lang="nl-NL" sz="1200" dirty="0" smtClean="0">
                <a:solidFill>
                  <a:schemeClr val="bg1"/>
                </a:solidFill>
              </a:rPr>
              <a:t>&lt; 7</a:t>
            </a:r>
            <a:endParaRPr lang="nl-NL" sz="1200" dirty="0">
              <a:solidFill>
                <a:schemeClr val="bg1"/>
              </a:solidFill>
            </a:endParaRPr>
          </a:p>
        </p:txBody>
      </p:sp>
      <p:sp>
        <p:nvSpPr>
          <p:cNvPr id="3" name="TextBox 2"/>
          <p:cNvSpPr txBox="1"/>
          <p:nvPr/>
        </p:nvSpPr>
        <p:spPr>
          <a:xfrm>
            <a:off x="1470991" y="2246243"/>
            <a:ext cx="1835426" cy="1200329"/>
          </a:xfrm>
          <a:prstGeom prst="rect">
            <a:avLst/>
          </a:prstGeom>
          <a:noFill/>
        </p:spPr>
        <p:txBody>
          <a:bodyPr wrap="square" rtlCol="0">
            <a:spAutoFit/>
          </a:bodyPr>
          <a:lstStyle/>
          <a:p>
            <a:r>
              <a:rPr lang="nl-NL" sz="1200" b="1" dirty="0" smtClean="0">
                <a:solidFill>
                  <a:schemeClr val="bg1"/>
                </a:solidFill>
              </a:rPr>
              <a:t>Nuchtere glucose (mmol /l)</a:t>
            </a:r>
          </a:p>
          <a:p>
            <a:endParaRPr lang="nl-NL" sz="1200" dirty="0">
              <a:solidFill>
                <a:schemeClr val="bg1"/>
              </a:solidFill>
            </a:endParaRPr>
          </a:p>
          <a:p>
            <a:endParaRPr lang="nl-NL" sz="1200" dirty="0" smtClean="0">
              <a:solidFill>
                <a:schemeClr val="bg1"/>
              </a:solidFill>
            </a:endParaRPr>
          </a:p>
          <a:p>
            <a:endParaRPr lang="nl-NL" sz="1200" dirty="0" smtClean="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33" name="TextBox 32"/>
          <p:cNvSpPr txBox="1"/>
          <p:nvPr/>
        </p:nvSpPr>
        <p:spPr>
          <a:xfrm>
            <a:off x="4228731" y="2246242"/>
            <a:ext cx="1835426" cy="1200329"/>
          </a:xfrm>
          <a:prstGeom prst="rect">
            <a:avLst/>
          </a:prstGeom>
          <a:noFill/>
        </p:spPr>
        <p:txBody>
          <a:bodyPr wrap="square" rtlCol="0">
            <a:spAutoFit/>
          </a:bodyPr>
          <a:lstStyle/>
          <a:p>
            <a:r>
              <a:rPr lang="nl-NL" sz="1200" b="1" dirty="0" smtClean="0">
                <a:solidFill>
                  <a:schemeClr val="bg1"/>
                </a:solidFill>
              </a:rPr>
              <a:t>Glucose 2 uur postprandiaal (mmol/l)</a:t>
            </a:r>
          </a:p>
          <a:p>
            <a:endParaRPr lang="nl-NL" sz="1200" dirty="0">
              <a:solidFill>
                <a:schemeClr val="bg1"/>
              </a:solidFill>
            </a:endParaRPr>
          </a:p>
          <a:p>
            <a:endParaRPr lang="nl-NL" sz="1200" dirty="0" smtClean="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14" name="Rounded Rectangle 13"/>
          <p:cNvSpPr/>
          <p:nvPr/>
        </p:nvSpPr>
        <p:spPr>
          <a:xfrm>
            <a:off x="789947" y="1834772"/>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Leeftijd</a:t>
            </a:r>
            <a:r>
              <a:rPr lang="en-GB" sz="1400" dirty="0" smtClean="0"/>
              <a:t> &lt; 70 </a:t>
            </a:r>
            <a:r>
              <a:rPr lang="en-GB" sz="1400" dirty="0" err="1" smtClean="0"/>
              <a:t>jaar</a:t>
            </a:r>
            <a:endParaRPr lang="en-GB" sz="1400" dirty="0"/>
          </a:p>
        </p:txBody>
      </p:sp>
      <p:sp>
        <p:nvSpPr>
          <p:cNvPr id="15" name="Rounded Rectangle 14"/>
          <p:cNvSpPr/>
          <p:nvPr/>
        </p:nvSpPr>
        <p:spPr>
          <a:xfrm>
            <a:off x="5026267" y="1834771"/>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16" name="Rounded Rectangle 15"/>
          <p:cNvSpPr/>
          <p:nvPr/>
        </p:nvSpPr>
        <p:spPr>
          <a:xfrm>
            <a:off x="789947" y="2677855"/>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Alleen</a:t>
            </a:r>
            <a:r>
              <a:rPr lang="en-GB" sz="1400" dirty="0" smtClean="0"/>
              <a:t> </a:t>
            </a:r>
            <a:r>
              <a:rPr lang="en-GB" sz="1400" dirty="0" err="1" smtClean="0"/>
              <a:t>leefstijladviezen</a:t>
            </a:r>
            <a:r>
              <a:rPr lang="en-GB" sz="1400" dirty="0" smtClean="0"/>
              <a:t> OF </a:t>
            </a:r>
            <a:r>
              <a:rPr lang="en-GB" sz="1400" dirty="0" err="1" smtClean="0"/>
              <a:t>metformine</a:t>
            </a:r>
            <a:r>
              <a:rPr lang="en-GB" sz="1400" dirty="0" smtClean="0"/>
              <a:t> </a:t>
            </a:r>
            <a:r>
              <a:rPr lang="en-GB" sz="1400" dirty="0" err="1" smtClean="0"/>
              <a:t>monotherapie</a:t>
            </a:r>
            <a:endParaRPr lang="en-GB" sz="1400" dirty="0"/>
          </a:p>
        </p:txBody>
      </p:sp>
      <p:sp>
        <p:nvSpPr>
          <p:cNvPr id="17" name="Rounded Rectangle 16"/>
          <p:cNvSpPr/>
          <p:nvPr/>
        </p:nvSpPr>
        <p:spPr>
          <a:xfrm>
            <a:off x="5026267" y="2677855"/>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20" name="Rounded Rectangle 19"/>
          <p:cNvSpPr/>
          <p:nvPr/>
        </p:nvSpPr>
        <p:spPr>
          <a:xfrm>
            <a:off x="5026280" y="4310499"/>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 64 </a:t>
            </a:r>
            <a:r>
              <a:rPr lang="en-GB" sz="1400" dirty="0" err="1" smtClean="0"/>
              <a:t>mmol</a:t>
            </a:r>
            <a:r>
              <a:rPr lang="en-GB" sz="1400" dirty="0" smtClean="0"/>
              <a:t>/</a:t>
            </a:r>
            <a:r>
              <a:rPr lang="en-GB" sz="1400" dirty="0" err="1" smtClean="0"/>
              <a:t>mol</a:t>
            </a:r>
            <a:endParaRPr lang="en-GB" sz="1400" dirty="0"/>
          </a:p>
        </p:txBody>
      </p:sp>
      <p:sp>
        <p:nvSpPr>
          <p:cNvPr id="21" name="Rounded Rectangle 20"/>
          <p:cNvSpPr/>
          <p:nvPr/>
        </p:nvSpPr>
        <p:spPr>
          <a:xfrm>
            <a:off x="5026267" y="3520938"/>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58 </a:t>
            </a:r>
            <a:r>
              <a:rPr lang="en-GB" sz="1400" dirty="0" err="1" smtClean="0"/>
              <a:t>mmol</a:t>
            </a:r>
            <a:r>
              <a:rPr lang="en-GB" sz="1400" dirty="0" smtClean="0"/>
              <a:t>/</a:t>
            </a:r>
            <a:r>
              <a:rPr lang="en-GB" sz="1400" dirty="0" err="1" smtClean="0"/>
              <a:t>mol</a:t>
            </a:r>
            <a:endParaRPr lang="en-GB" sz="1400" dirty="0"/>
          </a:p>
        </p:txBody>
      </p:sp>
      <p:sp>
        <p:nvSpPr>
          <p:cNvPr id="22" name="Rounded Rectangle 21"/>
          <p:cNvSpPr/>
          <p:nvPr/>
        </p:nvSpPr>
        <p:spPr>
          <a:xfrm>
            <a:off x="789947" y="3520938"/>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Diabetesduur</a:t>
            </a:r>
            <a:r>
              <a:rPr lang="en-GB" sz="1400" dirty="0" smtClean="0"/>
              <a:t> &lt; </a:t>
            </a:r>
            <a:r>
              <a:rPr lang="en-GB" sz="1400" dirty="0"/>
              <a:t>1</a:t>
            </a:r>
            <a:r>
              <a:rPr lang="en-GB" sz="1400" dirty="0" smtClean="0"/>
              <a:t>0 </a:t>
            </a:r>
            <a:r>
              <a:rPr lang="en-GB" sz="1400" dirty="0" err="1" smtClean="0"/>
              <a:t>jaar</a:t>
            </a:r>
            <a:endParaRPr lang="en-GB" sz="1400" dirty="0"/>
          </a:p>
        </p:txBody>
      </p:sp>
      <p:cxnSp>
        <p:nvCxnSpPr>
          <p:cNvPr id="23" name="Straight Arrow Connector 22"/>
          <p:cNvCxnSpPr>
            <a:stCxn id="14" idx="3"/>
            <a:endCxn id="15" idx="1"/>
          </p:cNvCxnSpPr>
          <p:nvPr/>
        </p:nvCxnSpPr>
        <p:spPr>
          <a:xfrm flipV="1">
            <a:off x="3706767" y="2048903"/>
            <a:ext cx="1319500" cy="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17" idx="1"/>
          </p:cNvCxnSpPr>
          <p:nvPr/>
        </p:nvCxnSpPr>
        <p:spPr>
          <a:xfrm>
            <a:off x="3706767" y="2891987"/>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a:endCxn id="21" idx="1"/>
          </p:cNvCxnSpPr>
          <p:nvPr/>
        </p:nvCxnSpPr>
        <p:spPr>
          <a:xfrm>
            <a:off x="3706767" y="3735070"/>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2"/>
            <a:endCxn id="16" idx="0"/>
          </p:cNvCxnSpPr>
          <p:nvPr/>
        </p:nvCxnSpPr>
        <p:spPr>
          <a:xfrm>
            <a:off x="2248357" y="2263035"/>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22" idx="0"/>
          </p:cNvCxnSpPr>
          <p:nvPr/>
        </p:nvCxnSpPr>
        <p:spPr>
          <a:xfrm>
            <a:off x="2248357" y="3106118"/>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9225" y="2048904"/>
            <a:ext cx="354584" cy="307777"/>
          </a:xfrm>
          <a:prstGeom prst="rect">
            <a:avLst/>
          </a:prstGeom>
          <a:noFill/>
        </p:spPr>
        <p:txBody>
          <a:bodyPr wrap="none" rtlCol="0">
            <a:spAutoFit/>
          </a:bodyPr>
          <a:lstStyle/>
          <a:p>
            <a:r>
              <a:rPr lang="en-GB" sz="1400" dirty="0" err="1" smtClean="0"/>
              <a:t>ja</a:t>
            </a:r>
            <a:endParaRPr lang="en-GB" sz="1400" dirty="0"/>
          </a:p>
        </p:txBody>
      </p:sp>
      <p:sp>
        <p:nvSpPr>
          <p:cNvPr id="29" name="TextBox 28"/>
          <p:cNvSpPr txBox="1"/>
          <p:nvPr/>
        </p:nvSpPr>
        <p:spPr>
          <a:xfrm>
            <a:off x="4189225" y="2891987"/>
            <a:ext cx="354584" cy="307777"/>
          </a:xfrm>
          <a:prstGeom prst="rect">
            <a:avLst/>
          </a:prstGeom>
          <a:noFill/>
        </p:spPr>
        <p:txBody>
          <a:bodyPr wrap="none" rtlCol="0">
            <a:spAutoFit/>
          </a:bodyPr>
          <a:lstStyle/>
          <a:p>
            <a:r>
              <a:rPr lang="en-GB" sz="1400" dirty="0" err="1" smtClean="0"/>
              <a:t>ja</a:t>
            </a:r>
            <a:endParaRPr lang="en-GB" sz="1400" dirty="0"/>
          </a:p>
        </p:txBody>
      </p:sp>
      <p:sp>
        <p:nvSpPr>
          <p:cNvPr id="30" name="TextBox 29"/>
          <p:cNvSpPr txBox="1"/>
          <p:nvPr/>
        </p:nvSpPr>
        <p:spPr>
          <a:xfrm>
            <a:off x="4189225" y="3762321"/>
            <a:ext cx="354584" cy="307777"/>
          </a:xfrm>
          <a:prstGeom prst="rect">
            <a:avLst/>
          </a:prstGeom>
          <a:noFill/>
        </p:spPr>
        <p:txBody>
          <a:bodyPr wrap="none" rtlCol="0">
            <a:spAutoFit/>
          </a:bodyPr>
          <a:lstStyle/>
          <a:p>
            <a:r>
              <a:rPr lang="en-GB" sz="1400" dirty="0" err="1" smtClean="0"/>
              <a:t>ja</a:t>
            </a:r>
            <a:endParaRPr lang="en-GB" sz="1400" dirty="0"/>
          </a:p>
        </p:txBody>
      </p:sp>
      <p:sp>
        <p:nvSpPr>
          <p:cNvPr id="31" name="TextBox 30"/>
          <p:cNvSpPr txBox="1"/>
          <p:nvPr/>
        </p:nvSpPr>
        <p:spPr>
          <a:xfrm>
            <a:off x="2248357" y="2316556"/>
            <a:ext cx="513282" cy="307777"/>
          </a:xfrm>
          <a:prstGeom prst="rect">
            <a:avLst/>
          </a:prstGeom>
          <a:noFill/>
        </p:spPr>
        <p:txBody>
          <a:bodyPr wrap="none" rtlCol="0">
            <a:spAutoFit/>
          </a:bodyPr>
          <a:lstStyle/>
          <a:p>
            <a:r>
              <a:rPr lang="en-GB" sz="1400" dirty="0" smtClean="0"/>
              <a:t>nee</a:t>
            </a:r>
            <a:endParaRPr lang="en-GB" sz="1400" dirty="0"/>
          </a:p>
        </p:txBody>
      </p:sp>
      <p:sp>
        <p:nvSpPr>
          <p:cNvPr id="32" name="TextBox 31"/>
          <p:cNvSpPr txBox="1"/>
          <p:nvPr/>
        </p:nvSpPr>
        <p:spPr>
          <a:xfrm>
            <a:off x="2248357" y="3159639"/>
            <a:ext cx="513282" cy="307777"/>
          </a:xfrm>
          <a:prstGeom prst="rect">
            <a:avLst/>
          </a:prstGeom>
          <a:noFill/>
        </p:spPr>
        <p:txBody>
          <a:bodyPr wrap="none" rtlCol="0">
            <a:spAutoFit/>
          </a:bodyPr>
          <a:lstStyle/>
          <a:p>
            <a:r>
              <a:rPr lang="en-GB" sz="1400" dirty="0" smtClean="0"/>
              <a:t>nee</a:t>
            </a:r>
            <a:endParaRPr lang="en-GB" sz="1400" dirty="0"/>
          </a:p>
        </p:txBody>
      </p:sp>
      <p:sp>
        <p:nvSpPr>
          <p:cNvPr id="34" name="TextBox 33"/>
          <p:cNvSpPr txBox="1"/>
          <p:nvPr/>
        </p:nvSpPr>
        <p:spPr>
          <a:xfrm>
            <a:off x="2248357" y="4002722"/>
            <a:ext cx="513282" cy="307777"/>
          </a:xfrm>
          <a:prstGeom prst="rect">
            <a:avLst/>
          </a:prstGeom>
          <a:noFill/>
        </p:spPr>
        <p:txBody>
          <a:bodyPr wrap="none" rtlCol="0">
            <a:spAutoFit/>
          </a:bodyPr>
          <a:lstStyle/>
          <a:p>
            <a:r>
              <a:rPr lang="en-GB" sz="1400" dirty="0" smtClean="0"/>
              <a:t>nee</a:t>
            </a:r>
            <a:endParaRPr lang="en-GB" sz="1400" dirty="0"/>
          </a:p>
        </p:txBody>
      </p:sp>
      <p:cxnSp>
        <p:nvCxnSpPr>
          <p:cNvPr id="35" name="Elbow Connector 34"/>
          <p:cNvCxnSpPr>
            <a:stCxn id="22" idx="2"/>
            <a:endCxn id="20" idx="1"/>
          </p:cNvCxnSpPr>
          <p:nvPr/>
        </p:nvCxnSpPr>
        <p:spPr>
          <a:xfrm rot="16200000" flipH="1">
            <a:off x="3349603" y="2847954"/>
            <a:ext cx="575430" cy="2777923"/>
          </a:xfrm>
          <a:prstGeom prst="bentConnector2">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4172559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
        <p:nvSpPr>
          <p:cNvPr id="5" name="Flowchart: Alternate Process 4"/>
          <p:cNvSpPr/>
          <p:nvPr/>
        </p:nvSpPr>
        <p:spPr>
          <a:xfrm>
            <a:off x="1000125" y="1552575"/>
            <a:ext cx="7172325" cy="1790700"/>
          </a:xfrm>
          <a:prstGeom prst="flowChartAlternateProcess">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Discussie </a:t>
            </a:r>
            <a:endParaRPr lang="en-GB" sz="6000" dirty="0"/>
          </a:p>
        </p:txBody>
      </p:sp>
    </p:spTree>
    <p:extLst>
      <p:ext uri="{BB962C8B-B14F-4D97-AF65-F5344CB8AC3E}">
        <p14:creationId xmlns:p14="http://schemas.microsoft.com/office/powerpoint/2010/main" val="37954089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Casus 2</a:t>
            </a:r>
            <a:endParaRPr lang="en-GB" dirty="0"/>
          </a:p>
        </p:txBody>
      </p:sp>
      <p:sp>
        <p:nvSpPr>
          <p:cNvPr id="3" name="Content Placeholder 2"/>
          <p:cNvSpPr>
            <a:spLocks noGrp="1"/>
          </p:cNvSpPr>
          <p:nvPr>
            <p:ph idx="1"/>
          </p:nvPr>
        </p:nvSpPr>
        <p:spPr/>
        <p:txBody>
          <a:bodyPr>
            <a:normAutofit fontScale="85000" lnSpcReduction="20000"/>
          </a:bodyPr>
          <a:lstStyle/>
          <a:p>
            <a:r>
              <a:rPr lang="nl-NL" dirty="0" smtClean="0"/>
              <a:t>Man - 42 jaar</a:t>
            </a:r>
          </a:p>
          <a:p>
            <a:r>
              <a:rPr lang="nl-NL" dirty="0" smtClean="0"/>
              <a:t>Diabetes mellitus type 2 sinds 2013</a:t>
            </a:r>
            <a:endParaRPr lang="en-GB" dirty="0"/>
          </a:p>
          <a:p>
            <a:r>
              <a:rPr lang="nl-NL" dirty="0" smtClean="0"/>
              <a:t>BMI: 32 </a:t>
            </a:r>
            <a:r>
              <a:rPr lang="nl-NL" dirty="0"/>
              <a:t>kg/m</a:t>
            </a:r>
            <a:r>
              <a:rPr lang="nl-NL" baseline="30000" dirty="0"/>
              <a:t>2</a:t>
            </a:r>
          </a:p>
          <a:p>
            <a:r>
              <a:rPr lang="nl-NL" dirty="0" smtClean="0"/>
              <a:t>HbA1c: 68 </a:t>
            </a:r>
            <a:r>
              <a:rPr lang="nl-NL" dirty="0" err="1" smtClean="0"/>
              <a:t>mmol</a:t>
            </a:r>
            <a:r>
              <a:rPr lang="nl-NL" dirty="0" smtClean="0"/>
              <a:t>/mol</a:t>
            </a:r>
            <a:endParaRPr lang="en-GB" dirty="0"/>
          </a:p>
          <a:p>
            <a:r>
              <a:rPr lang="nl-NL" dirty="0" smtClean="0"/>
              <a:t>Bloeddruk: 140/80 </a:t>
            </a:r>
            <a:r>
              <a:rPr lang="nl-NL" dirty="0" err="1" smtClean="0"/>
              <a:t>mmHg</a:t>
            </a:r>
            <a:endParaRPr lang="en-GB" dirty="0" smtClean="0"/>
          </a:p>
          <a:p>
            <a:r>
              <a:rPr lang="nl-NL" dirty="0" smtClean="0"/>
              <a:t>GFR: 78</a:t>
            </a:r>
            <a:r>
              <a:rPr lang="nl-NL" u="sng" dirty="0" smtClean="0"/>
              <a:t> </a:t>
            </a:r>
          </a:p>
          <a:p>
            <a:pPr marL="0" indent="0">
              <a:buNone/>
            </a:pPr>
            <a:endParaRPr lang="nl-NL" u="sng" dirty="0" smtClean="0"/>
          </a:p>
          <a:p>
            <a:pPr marL="0" indent="0">
              <a:buNone/>
            </a:pPr>
            <a:r>
              <a:rPr lang="nl-NL" u="sng" dirty="0" smtClean="0"/>
              <a:t>Medicatie</a:t>
            </a:r>
            <a:endParaRPr lang="nl-NL" u="sng" dirty="0"/>
          </a:p>
          <a:p>
            <a:r>
              <a:rPr lang="nl-NL" dirty="0" err="1"/>
              <a:t>Metformine</a:t>
            </a:r>
            <a:r>
              <a:rPr lang="nl-NL" dirty="0"/>
              <a:t> 2x 1000 mg</a:t>
            </a:r>
            <a:endParaRPr lang="en-GB" dirty="0"/>
          </a:p>
          <a:p>
            <a:r>
              <a:rPr lang="nl-NL" dirty="0" err="1"/>
              <a:t>Gliclazide</a:t>
            </a:r>
            <a:r>
              <a:rPr lang="nl-NL" dirty="0"/>
              <a:t> 4x 30 mg</a:t>
            </a:r>
          </a:p>
          <a:p>
            <a:pPr marL="0" indent="0">
              <a:buNone/>
            </a:pPr>
            <a:endParaRPr lang="en-GB" dirty="0"/>
          </a:p>
          <a:p>
            <a:r>
              <a:rPr lang="nl-NL" dirty="0"/>
              <a:t>Langwerkend insuline analoog: 38 eenheden voor het slapen</a:t>
            </a:r>
            <a:endParaRPr lang="nl-NL" dirty="0" smtClean="0"/>
          </a:p>
          <a:p>
            <a:endParaRPr lang="nl-NL" dirty="0"/>
          </a:p>
          <a:p>
            <a:endParaRPr lang="en-GB" dirty="0"/>
          </a:p>
          <a:p>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9995754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2638496"/>
              </p:ext>
            </p:extLst>
          </p:nvPr>
        </p:nvGraphicFramePr>
        <p:xfrm>
          <a:off x="307975" y="1869281"/>
          <a:ext cx="8508994" cy="2216945"/>
        </p:xfrm>
        <a:graphic>
          <a:graphicData uri="http://schemas.openxmlformats.org/drawingml/2006/table">
            <a:tbl>
              <a:tblPr firstRow="1" bandRow="1">
                <a:tableStyleId>{5C22544A-7EE6-4342-B048-85BDC9FD1C3A}</a:tableStyleId>
              </a:tblPr>
              <a:tblGrid>
                <a:gridCol w="654538"/>
                <a:gridCol w="654538"/>
                <a:gridCol w="654538"/>
                <a:gridCol w="654538"/>
                <a:gridCol w="654538"/>
                <a:gridCol w="654538"/>
                <a:gridCol w="654538"/>
                <a:gridCol w="654538"/>
                <a:gridCol w="654538"/>
                <a:gridCol w="654538"/>
                <a:gridCol w="654538"/>
                <a:gridCol w="654538"/>
                <a:gridCol w="654538"/>
              </a:tblGrid>
              <a:tr h="443389">
                <a:tc>
                  <a:txBody>
                    <a:bodyPr/>
                    <a:lstStyle/>
                    <a:p>
                      <a:pPr algn="ctr"/>
                      <a:endParaRPr lang="en-GB" sz="1400" dirty="0"/>
                    </a:p>
                  </a:txBody>
                  <a:tcPr marT="34307" marB="34307"/>
                </a:tc>
                <a:tc>
                  <a:txBody>
                    <a:bodyPr/>
                    <a:lstStyle/>
                    <a:p>
                      <a:pPr algn="ctr"/>
                      <a:r>
                        <a:rPr lang="en-GB" sz="1400" dirty="0" smtClean="0"/>
                        <a:t>N</a:t>
                      </a:r>
                      <a:endParaRPr lang="en-GB" sz="1400" dirty="0"/>
                    </a:p>
                  </a:txBody>
                  <a:tcPr marT="34307" marB="34307"/>
                </a:tc>
                <a:tc>
                  <a:txBody>
                    <a:bodyPr/>
                    <a:lstStyle/>
                    <a:p>
                      <a:pPr algn="ctr"/>
                      <a:r>
                        <a:rPr lang="en-GB" sz="1400" dirty="0" smtClean="0"/>
                        <a:t>NO</a:t>
                      </a:r>
                      <a:endParaRPr lang="en-GB" sz="1400" dirty="0"/>
                    </a:p>
                  </a:txBody>
                  <a:tcPr marT="34307" marB="34307"/>
                </a:tc>
                <a:tc>
                  <a:txBody>
                    <a:bodyPr/>
                    <a:lstStyle/>
                    <a:p>
                      <a:pPr algn="ctr"/>
                      <a:r>
                        <a:rPr lang="en-GB" sz="1400" dirty="0" smtClean="0"/>
                        <a:t>VL</a:t>
                      </a:r>
                      <a:endParaRPr lang="en-GB" sz="1400" dirty="0"/>
                    </a:p>
                  </a:txBody>
                  <a:tcPr marT="34307" marB="34307"/>
                </a:tc>
                <a:tc>
                  <a:txBody>
                    <a:bodyPr/>
                    <a:lstStyle/>
                    <a:p>
                      <a:pPr algn="ctr"/>
                      <a:r>
                        <a:rPr lang="en-GB" sz="1400" dirty="0" smtClean="0"/>
                        <a:t>NL</a:t>
                      </a:r>
                      <a:endParaRPr lang="en-GB" sz="1400" dirty="0"/>
                    </a:p>
                  </a:txBody>
                  <a:tcPr marT="34307" marB="34307"/>
                </a:tc>
                <a:tc>
                  <a:txBody>
                    <a:bodyPr/>
                    <a:lstStyle/>
                    <a:p>
                      <a:pPr algn="ctr"/>
                      <a:r>
                        <a:rPr lang="en-GB" sz="1400" dirty="0" smtClean="0"/>
                        <a:t>VA</a:t>
                      </a:r>
                      <a:endParaRPr lang="en-GB" sz="1400" dirty="0"/>
                    </a:p>
                  </a:txBody>
                  <a:tcPr marT="34307" marB="34307"/>
                </a:tc>
                <a:tc>
                  <a:txBody>
                    <a:bodyPr/>
                    <a:lstStyle/>
                    <a:p>
                      <a:pPr algn="ctr"/>
                      <a:r>
                        <a:rPr lang="en-GB" sz="1400" dirty="0" smtClean="0"/>
                        <a:t>NA</a:t>
                      </a:r>
                      <a:endParaRPr lang="en-GB" sz="1400" dirty="0"/>
                    </a:p>
                  </a:txBody>
                  <a:tcPr marT="34307" marB="34307"/>
                </a:tc>
                <a:tc>
                  <a:txBody>
                    <a:bodyPr/>
                    <a:lstStyle/>
                    <a:p>
                      <a:pPr algn="ctr"/>
                      <a:r>
                        <a:rPr lang="en-GB" sz="1400" dirty="0" smtClean="0"/>
                        <a:t>VS</a:t>
                      </a:r>
                      <a:endParaRPr lang="en-GB" sz="1400" dirty="0"/>
                    </a:p>
                  </a:txBody>
                  <a:tcPr marT="34307" marB="34307"/>
                </a:tc>
                <a:tc>
                  <a:txBody>
                    <a:bodyPr/>
                    <a:lstStyle/>
                    <a:p>
                      <a:pPr algn="ctr"/>
                      <a:r>
                        <a:rPr lang="en-GB" sz="1400" dirty="0" smtClean="0"/>
                        <a:t>N</a:t>
                      </a:r>
                      <a:endParaRPr lang="en-GB" sz="1400" dirty="0"/>
                    </a:p>
                  </a:txBody>
                  <a:tcPr marT="34307" marB="34307"/>
                </a:tc>
                <a:tc>
                  <a:txBody>
                    <a:bodyPr/>
                    <a:lstStyle/>
                    <a:p>
                      <a:pPr algn="ctr"/>
                      <a:r>
                        <a:rPr lang="en-GB" sz="1400" dirty="0" smtClean="0"/>
                        <a:t>VO</a:t>
                      </a:r>
                      <a:endParaRPr lang="en-GB" sz="1400" dirty="0"/>
                    </a:p>
                  </a:txBody>
                  <a:tcPr marT="34307" marB="34307"/>
                </a:tc>
                <a:tc>
                  <a:txBody>
                    <a:bodyPr/>
                    <a:lstStyle/>
                    <a:p>
                      <a:pPr algn="ctr"/>
                      <a:r>
                        <a:rPr lang="en-GB" sz="1400" dirty="0" smtClean="0"/>
                        <a:t>VL</a:t>
                      </a:r>
                      <a:endParaRPr lang="en-GB" sz="1400" dirty="0"/>
                    </a:p>
                  </a:txBody>
                  <a:tcPr marT="34307" marB="34307"/>
                </a:tc>
                <a:tc>
                  <a:txBody>
                    <a:bodyPr/>
                    <a:lstStyle/>
                    <a:p>
                      <a:pPr algn="ctr"/>
                      <a:r>
                        <a:rPr lang="en-GB" sz="1400" dirty="0" smtClean="0"/>
                        <a:t>VA</a:t>
                      </a:r>
                      <a:endParaRPr lang="en-GB" sz="1400" dirty="0"/>
                    </a:p>
                  </a:txBody>
                  <a:tcPr marT="34307" marB="34307"/>
                </a:tc>
                <a:tc>
                  <a:txBody>
                    <a:bodyPr/>
                    <a:lstStyle/>
                    <a:p>
                      <a:pPr algn="ctr"/>
                      <a:r>
                        <a:rPr lang="en-GB" sz="1400" dirty="0" smtClean="0"/>
                        <a:t>VS</a:t>
                      </a:r>
                      <a:endParaRPr lang="en-GB" sz="1400" dirty="0"/>
                    </a:p>
                  </a:txBody>
                  <a:tcPr marT="34307" marB="34307"/>
                </a:tc>
              </a:tr>
              <a:tr h="443389">
                <a:tc>
                  <a:txBody>
                    <a:bodyPr/>
                    <a:lstStyle/>
                    <a:p>
                      <a:r>
                        <a:rPr lang="en-GB" sz="1200" b="1" dirty="0" smtClean="0"/>
                        <a:t>5/2</a:t>
                      </a:r>
                      <a:endParaRPr lang="en-GB" sz="1200" b="1" dirty="0"/>
                    </a:p>
                  </a:txBody>
                  <a:tcPr marT="34307" marB="34307"/>
                </a:tc>
                <a:tc>
                  <a:txBody>
                    <a:bodyPr/>
                    <a:lstStyle/>
                    <a:p>
                      <a:r>
                        <a:rPr lang="en-GB" sz="1200" b="1" dirty="0" smtClean="0"/>
                        <a:t>9,0</a:t>
                      </a:r>
                      <a:endParaRPr lang="en-GB" sz="1200" b="1" dirty="0"/>
                    </a:p>
                  </a:txBody>
                  <a:tcPr marT="34307" marB="34307"/>
                </a:tc>
                <a:tc>
                  <a:txBody>
                    <a:bodyPr/>
                    <a:lstStyle/>
                    <a:p>
                      <a:r>
                        <a:rPr lang="en-GB" sz="1200" b="1" dirty="0" smtClean="0"/>
                        <a:t>3,4</a:t>
                      </a:r>
                      <a:endParaRPr lang="en-GB" sz="1200" b="1" dirty="0"/>
                    </a:p>
                  </a:txBody>
                  <a:tcPr marT="34307" marB="34307"/>
                </a:tc>
                <a:tc>
                  <a:txBody>
                    <a:bodyPr/>
                    <a:lstStyle/>
                    <a:p>
                      <a:r>
                        <a:rPr lang="en-GB" sz="1200" b="1" dirty="0" smtClean="0"/>
                        <a:t>13</a:t>
                      </a:r>
                      <a:endParaRPr lang="en-GB" sz="1200" b="1" dirty="0"/>
                    </a:p>
                  </a:txBody>
                  <a:tcPr marT="34307" marB="34307"/>
                </a:tc>
                <a:tc>
                  <a:txBody>
                    <a:bodyPr/>
                    <a:lstStyle/>
                    <a:p>
                      <a:r>
                        <a:rPr lang="en-GB" sz="1200" b="1" dirty="0" smtClean="0"/>
                        <a:t>10,4</a:t>
                      </a:r>
                      <a:endParaRPr lang="en-GB" sz="1200" b="1" dirty="0"/>
                    </a:p>
                  </a:txBody>
                  <a:tcPr marT="34307" marB="34307"/>
                </a:tc>
                <a:tc>
                  <a:txBody>
                    <a:bodyPr/>
                    <a:lstStyle/>
                    <a:p>
                      <a:r>
                        <a:rPr lang="en-GB" sz="1200" b="1" dirty="0" smtClean="0"/>
                        <a:t>11</a:t>
                      </a:r>
                      <a:endParaRPr lang="en-GB" sz="1200" b="1" dirty="0"/>
                    </a:p>
                  </a:txBody>
                  <a:tcPr marT="34307" marB="34307"/>
                </a:tc>
                <a:tc>
                  <a:txBody>
                    <a:bodyPr/>
                    <a:lstStyle/>
                    <a:p>
                      <a:r>
                        <a:rPr lang="en-GB" sz="1200" b="1" dirty="0" smtClean="0"/>
                        <a:t>13,2</a:t>
                      </a:r>
                      <a:endParaRPr lang="en-GB" sz="1200" b="1" dirty="0"/>
                    </a:p>
                  </a:txBody>
                  <a:tcPr marT="34307" marB="34307"/>
                </a:tc>
                <a:tc>
                  <a:txBody>
                    <a:bodyPr/>
                    <a:lstStyle/>
                    <a:p>
                      <a:r>
                        <a:rPr lang="en-GB" sz="1200" b="1" dirty="0" smtClean="0"/>
                        <a:t>16</a:t>
                      </a:r>
                      <a:endParaRPr lang="en-GB" sz="1200" b="1" dirty="0"/>
                    </a:p>
                  </a:txBody>
                  <a:tcPr marT="34307" marB="34307"/>
                </a:tc>
                <a:tc>
                  <a:txBody>
                    <a:bodyPr/>
                    <a:lstStyle/>
                    <a:p>
                      <a:endParaRPr lang="en-GB" sz="1200" b="1" dirty="0"/>
                    </a:p>
                  </a:txBody>
                  <a:tcPr marT="34307" marB="34307"/>
                </a:tc>
                <a:tc>
                  <a:txBody>
                    <a:bodyPr/>
                    <a:lstStyle/>
                    <a:p>
                      <a:pPr algn="ctr"/>
                      <a:endParaRPr lang="en-GB" sz="1200" b="1" dirty="0"/>
                    </a:p>
                  </a:txBody>
                  <a:tcPr marT="34307" marB="34307"/>
                </a:tc>
                <a:tc>
                  <a:txBody>
                    <a:bodyPr/>
                    <a:lstStyle/>
                    <a:p>
                      <a:pPr algn="ctr"/>
                      <a:endParaRPr lang="en-GB" sz="900" dirty="0"/>
                    </a:p>
                  </a:txBody>
                  <a:tcPr marT="34307" marB="34307"/>
                </a:tc>
                <a:tc>
                  <a:txBody>
                    <a:bodyPr/>
                    <a:lstStyle/>
                    <a:p>
                      <a:pPr algn="ctr"/>
                      <a:endParaRPr lang="en-GB" sz="900" dirty="0"/>
                    </a:p>
                  </a:txBody>
                  <a:tcPr marT="34307" marB="34307"/>
                </a:tc>
                <a:tc>
                  <a:txBody>
                    <a:bodyPr/>
                    <a:lstStyle/>
                    <a:p>
                      <a:pPr algn="ctr"/>
                      <a:r>
                        <a:rPr lang="en-GB" sz="1200" b="1" dirty="0" smtClean="0"/>
                        <a:t>38</a:t>
                      </a:r>
                      <a:endParaRPr lang="en-GB" sz="1200" b="1" dirty="0"/>
                    </a:p>
                  </a:txBody>
                  <a:tcPr marT="34307" marB="34307"/>
                </a:tc>
              </a:tr>
              <a:tr h="443389">
                <a:tc>
                  <a:txBody>
                    <a:bodyPr/>
                    <a:lstStyle/>
                    <a:p>
                      <a:r>
                        <a:rPr lang="en-GB" sz="1200" b="1" dirty="0" smtClean="0"/>
                        <a:t>7/2</a:t>
                      </a:r>
                      <a:endParaRPr lang="en-GB" sz="1200" b="1" dirty="0"/>
                    </a:p>
                  </a:txBody>
                  <a:tcPr marT="34307" marB="34307"/>
                </a:tc>
                <a:tc>
                  <a:txBody>
                    <a:bodyPr/>
                    <a:lstStyle/>
                    <a:p>
                      <a:r>
                        <a:rPr lang="en-GB" sz="1200" b="1" dirty="0" smtClean="0"/>
                        <a:t>8,9</a:t>
                      </a:r>
                      <a:endParaRPr lang="en-GB" sz="1200" b="1" dirty="0"/>
                    </a:p>
                  </a:txBody>
                  <a:tcPr marT="34307" marB="34307"/>
                </a:tc>
                <a:tc>
                  <a:txBody>
                    <a:bodyPr/>
                    <a:lstStyle/>
                    <a:p>
                      <a:r>
                        <a:rPr lang="en-GB" sz="1200" b="1" dirty="0" smtClean="0"/>
                        <a:t>10,1</a:t>
                      </a:r>
                      <a:endParaRPr lang="en-GB" sz="1200" b="1" dirty="0"/>
                    </a:p>
                  </a:txBody>
                  <a:tcPr marT="34307" marB="34307"/>
                </a:tc>
                <a:tc>
                  <a:txBody>
                    <a:bodyPr/>
                    <a:lstStyle/>
                    <a:p>
                      <a:endParaRPr lang="en-GB" sz="1200" b="1" dirty="0"/>
                    </a:p>
                  </a:txBody>
                  <a:tcPr marT="34307" marB="34307"/>
                </a:tc>
                <a:tc>
                  <a:txBody>
                    <a:bodyPr/>
                    <a:lstStyle/>
                    <a:p>
                      <a:r>
                        <a:rPr lang="en-GB" sz="1200" b="1" dirty="0" smtClean="0"/>
                        <a:t>9,3</a:t>
                      </a:r>
                      <a:endParaRPr lang="en-GB" sz="1200" b="1" dirty="0"/>
                    </a:p>
                  </a:txBody>
                  <a:tcPr marT="34307" marB="34307"/>
                </a:tc>
                <a:tc>
                  <a:txBody>
                    <a:bodyPr/>
                    <a:lstStyle/>
                    <a:p>
                      <a:endParaRPr lang="en-GB" sz="1200" b="1" dirty="0"/>
                    </a:p>
                  </a:txBody>
                  <a:tcPr marT="34307" marB="34307"/>
                </a:tc>
                <a:tc>
                  <a:txBody>
                    <a:bodyPr/>
                    <a:lstStyle/>
                    <a:p>
                      <a:r>
                        <a:rPr lang="en-GB" sz="1200" b="1" dirty="0" smtClean="0"/>
                        <a:t>11,4</a:t>
                      </a:r>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pPr algn="ctr"/>
                      <a:endParaRPr lang="en-GB" sz="1200" b="1" dirty="0"/>
                    </a:p>
                  </a:txBody>
                  <a:tcPr marT="34307" marB="343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smtClean="0"/>
                    </a:p>
                  </a:txBody>
                  <a:tcPr marT="34307" marB="34307"/>
                </a:tc>
                <a:tc>
                  <a:txBody>
                    <a:bodyPr/>
                    <a:lstStyle/>
                    <a:p>
                      <a:pPr algn="ctr"/>
                      <a:endParaRPr lang="en-GB" sz="900" dirty="0"/>
                    </a:p>
                  </a:txBody>
                  <a:tcPr marT="34307" marB="34307"/>
                </a:tc>
                <a:tc>
                  <a:txBody>
                    <a:bodyPr/>
                    <a:lstStyle/>
                    <a:p>
                      <a:pPr algn="ctr"/>
                      <a:r>
                        <a:rPr lang="en-GB" sz="1200" b="1" dirty="0" smtClean="0"/>
                        <a:t>38</a:t>
                      </a:r>
                      <a:endParaRPr lang="en-GB" sz="1200" b="1" dirty="0"/>
                    </a:p>
                  </a:txBody>
                  <a:tcPr marT="34307" marB="34307"/>
                </a:tc>
              </a:tr>
              <a:tr h="443389">
                <a:tc>
                  <a:txBody>
                    <a:bodyPr/>
                    <a:lstStyle/>
                    <a:p>
                      <a:r>
                        <a:rPr lang="en-GB" sz="1200" b="1" dirty="0" smtClean="0"/>
                        <a:t>9/2</a:t>
                      </a:r>
                      <a:endParaRPr lang="en-GB" sz="1200" b="1" dirty="0"/>
                    </a:p>
                  </a:txBody>
                  <a:tcPr marT="34307" marB="34307"/>
                </a:tc>
                <a:tc>
                  <a:txBody>
                    <a:bodyPr/>
                    <a:lstStyle/>
                    <a:p>
                      <a:r>
                        <a:rPr lang="en-GB" sz="1200" b="1" dirty="0" smtClean="0"/>
                        <a:t>9,1</a:t>
                      </a:r>
                      <a:endParaRPr lang="en-GB" sz="1200" b="1" dirty="0"/>
                    </a:p>
                  </a:txBody>
                  <a:tcPr marT="34307" marB="34307"/>
                </a:tc>
                <a:tc>
                  <a:txBody>
                    <a:bodyPr/>
                    <a:lstStyle/>
                    <a:p>
                      <a:endParaRPr lang="en-GB" sz="1200" b="1" dirty="0"/>
                    </a:p>
                  </a:txBody>
                  <a:tcPr marT="34307" marB="34307"/>
                </a:tc>
                <a:tc>
                  <a:txBody>
                    <a:bodyPr/>
                    <a:lstStyle/>
                    <a:p>
                      <a:r>
                        <a:rPr lang="en-GB" sz="1200" b="1" dirty="0" smtClean="0"/>
                        <a:t>11,1</a:t>
                      </a:r>
                      <a:endParaRPr lang="en-GB" sz="1200" b="1" dirty="0"/>
                    </a:p>
                  </a:txBody>
                  <a:tcPr marT="34307" marB="34307"/>
                </a:tc>
                <a:tc>
                  <a:txBody>
                    <a:bodyPr/>
                    <a:lstStyle/>
                    <a:p>
                      <a:endParaRPr lang="en-GB" sz="1200" b="1" dirty="0"/>
                    </a:p>
                  </a:txBody>
                  <a:tcPr marT="34307" marB="34307"/>
                </a:tc>
                <a:tc>
                  <a:txBody>
                    <a:bodyPr/>
                    <a:lstStyle/>
                    <a:p>
                      <a:r>
                        <a:rPr lang="en-GB" sz="1200" b="1" dirty="0" smtClean="0"/>
                        <a:t>4,1</a:t>
                      </a:r>
                      <a:endParaRPr lang="en-GB" sz="1200" b="1" dirty="0"/>
                    </a:p>
                  </a:txBody>
                  <a:tcPr marT="34307" marB="34307"/>
                </a:tc>
                <a:tc>
                  <a:txBody>
                    <a:bodyPr/>
                    <a:lstStyle/>
                    <a:p>
                      <a:r>
                        <a:rPr lang="en-GB" sz="1200" b="1" dirty="0" smtClean="0"/>
                        <a:t>12,3</a:t>
                      </a:r>
                      <a:endParaRPr lang="en-GB" sz="1200" b="1" dirty="0"/>
                    </a:p>
                  </a:txBody>
                  <a:tcPr marT="34307" marB="34307"/>
                </a:tc>
                <a:tc>
                  <a:txBody>
                    <a:bodyPr/>
                    <a:lstStyle/>
                    <a:p>
                      <a:r>
                        <a:rPr lang="en-GB" sz="1200" b="1" dirty="0" smtClean="0"/>
                        <a:t>11.9</a:t>
                      </a:r>
                      <a:endParaRPr lang="en-GB" sz="1200" b="1" dirty="0"/>
                    </a:p>
                  </a:txBody>
                  <a:tcPr marT="34307" marB="34307"/>
                </a:tc>
                <a:tc>
                  <a:txBody>
                    <a:bodyPr/>
                    <a:lstStyle/>
                    <a:p>
                      <a:endParaRPr lang="en-GB" sz="1200" b="1" dirty="0"/>
                    </a:p>
                  </a:txBody>
                  <a:tcPr marT="34307" marB="34307"/>
                </a:tc>
                <a:tc>
                  <a:txBody>
                    <a:bodyPr/>
                    <a:lstStyle/>
                    <a:p>
                      <a:pPr algn="ctr"/>
                      <a:endParaRPr lang="en-GB" sz="1200" b="1" dirty="0"/>
                    </a:p>
                  </a:txBody>
                  <a:tcPr marT="34307" marB="343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smtClean="0"/>
                    </a:p>
                  </a:txBody>
                  <a:tcPr marT="34307" marB="34307"/>
                </a:tc>
                <a:tc>
                  <a:txBody>
                    <a:bodyPr/>
                    <a:lstStyle/>
                    <a:p>
                      <a:pPr algn="ctr"/>
                      <a:endParaRPr lang="en-GB" sz="900" dirty="0"/>
                    </a:p>
                  </a:txBody>
                  <a:tcPr marT="34307" marB="34307"/>
                </a:tc>
                <a:tc>
                  <a:txBody>
                    <a:bodyPr/>
                    <a:lstStyle/>
                    <a:p>
                      <a:pPr algn="ctr"/>
                      <a:r>
                        <a:rPr lang="en-GB" sz="1200" b="1" dirty="0" smtClean="0"/>
                        <a:t>38</a:t>
                      </a:r>
                      <a:endParaRPr lang="en-GB" sz="1200" b="1" dirty="0"/>
                    </a:p>
                  </a:txBody>
                  <a:tcPr marT="34307" marB="34307"/>
                </a:tc>
              </a:tr>
              <a:tr h="443389">
                <a:tc>
                  <a:txBody>
                    <a:bodyPr/>
                    <a:lstStyle/>
                    <a:p>
                      <a:r>
                        <a:rPr lang="en-GB" sz="1200" b="1" dirty="0" smtClean="0"/>
                        <a:t>10/2</a:t>
                      </a:r>
                      <a:endParaRPr lang="en-GB" sz="1200" b="1" dirty="0"/>
                    </a:p>
                  </a:txBody>
                  <a:tcPr marT="34307" marB="34307"/>
                </a:tc>
                <a:tc>
                  <a:txBody>
                    <a:bodyPr/>
                    <a:lstStyle/>
                    <a:p>
                      <a:r>
                        <a:rPr lang="en-GB" sz="1200" b="1" dirty="0" smtClean="0"/>
                        <a:t>9,3</a:t>
                      </a:r>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endParaRPr lang="en-GB" sz="1200" b="1" dirty="0"/>
                    </a:p>
                  </a:txBody>
                  <a:tcPr marT="34307" marB="34307"/>
                </a:tc>
                <a:tc>
                  <a:txBody>
                    <a:bodyPr/>
                    <a:lstStyle/>
                    <a:p>
                      <a:pPr algn="ctr"/>
                      <a:endParaRPr lang="en-GB" sz="1200" b="1" dirty="0"/>
                    </a:p>
                  </a:txBody>
                  <a:tcPr marT="34307" marB="343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smtClean="0"/>
                    </a:p>
                  </a:txBody>
                  <a:tcPr marT="34307" marB="34307"/>
                </a:tc>
                <a:tc>
                  <a:txBody>
                    <a:bodyPr/>
                    <a:lstStyle/>
                    <a:p>
                      <a:pPr algn="ctr"/>
                      <a:endParaRPr lang="en-GB" sz="900" dirty="0"/>
                    </a:p>
                  </a:txBody>
                  <a:tcPr marT="34307" marB="34307"/>
                </a:tc>
                <a:tc>
                  <a:txBody>
                    <a:bodyPr/>
                    <a:lstStyle/>
                    <a:p>
                      <a:pPr algn="ctr"/>
                      <a:r>
                        <a:rPr lang="en-GB" sz="1200" b="1" dirty="0" smtClean="0"/>
                        <a:t>38</a:t>
                      </a:r>
                      <a:endParaRPr lang="en-GB" sz="1200" b="1" dirty="0"/>
                    </a:p>
                  </a:txBody>
                  <a:tcPr marT="34307" marB="34307"/>
                </a:tc>
              </a:tr>
            </a:tbl>
          </a:graphicData>
        </a:graphic>
      </p:graphicFrame>
      <p:sp>
        <p:nvSpPr>
          <p:cNvPr id="9304" name="Title 2"/>
          <p:cNvSpPr>
            <a:spLocks noGrp="1"/>
          </p:cNvSpPr>
          <p:nvPr>
            <p:ph type="title"/>
          </p:nvPr>
        </p:nvSpPr>
        <p:spPr>
          <a:xfrm>
            <a:off x="317500" y="515542"/>
            <a:ext cx="8509000" cy="391715"/>
          </a:xfrm>
        </p:spPr>
        <p:txBody>
          <a:bodyPr/>
          <a:lstStyle/>
          <a:p>
            <a:r>
              <a:rPr lang="en-GB" altLang="en-US" dirty="0" err="1" smtClean="0"/>
              <a:t>Dagcurve</a:t>
            </a:r>
            <a:endParaRPr lang="en-GB" altLang="en-US" dirty="0" smtClean="0"/>
          </a:p>
        </p:txBody>
      </p:sp>
      <p:sp>
        <p:nvSpPr>
          <p:cNvPr id="9307" name="TextBox 6"/>
          <p:cNvSpPr txBox="1">
            <a:spLocks noChangeArrowheads="1"/>
          </p:cNvSpPr>
          <p:nvPr/>
        </p:nvSpPr>
        <p:spPr bwMode="auto">
          <a:xfrm>
            <a:off x="323851" y="1437085"/>
            <a:ext cx="8424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en-GB" altLang="en-US" dirty="0"/>
              <a:t>Glucoses in </a:t>
            </a:r>
            <a:r>
              <a:rPr lang="en-GB" altLang="en-US" dirty="0" err="1"/>
              <a:t>mmol</a:t>
            </a:r>
            <a:r>
              <a:rPr lang="en-GB" altLang="en-US" dirty="0"/>
              <a:t>/l				      </a:t>
            </a:r>
            <a:r>
              <a:rPr lang="en-GB" altLang="en-US" dirty="0" err="1"/>
              <a:t>Insuline</a:t>
            </a:r>
            <a:r>
              <a:rPr lang="en-GB" altLang="en-US" dirty="0"/>
              <a:t> in IE</a:t>
            </a:r>
          </a:p>
        </p:txBody>
      </p:sp>
      <p:cxnSp>
        <p:nvCxnSpPr>
          <p:cNvPr id="9308" name="Straight Connector 8"/>
          <p:cNvCxnSpPr>
            <a:cxnSpLocks noChangeShapeType="1"/>
          </p:cNvCxnSpPr>
          <p:nvPr/>
        </p:nvCxnSpPr>
        <p:spPr bwMode="auto">
          <a:xfrm flipH="1">
            <a:off x="5559426" y="1869281"/>
            <a:ext cx="1" cy="2216945"/>
          </a:xfrm>
          <a:prstGeom prst="line">
            <a:avLst/>
          </a:prstGeom>
          <a:noFill/>
          <a:ln w="57150" algn="ctr">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303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Overige</a:t>
            </a:r>
            <a:r>
              <a:rPr lang="en-GB" dirty="0" smtClean="0"/>
              <a:t> </a:t>
            </a:r>
            <a:r>
              <a:rPr lang="en-GB" dirty="0" err="1" smtClean="0"/>
              <a:t>informatie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endParaRPr lang="en-GB" dirty="0"/>
          </a:p>
          <a:p>
            <a:r>
              <a:rPr lang="nl-NL" sz="2100" dirty="0" smtClean="0"/>
              <a:t>Werk: ambtenaar </a:t>
            </a:r>
            <a:r>
              <a:rPr lang="nl-NL" sz="2100" dirty="0"/>
              <a:t>bij de </a:t>
            </a:r>
            <a:r>
              <a:rPr lang="nl-NL" sz="2100" dirty="0" smtClean="0"/>
              <a:t>gemeente, 5 dagen per week</a:t>
            </a:r>
          </a:p>
          <a:p>
            <a:endParaRPr lang="en-GB" sz="2100" dirty="0"/>
          </a:p>
          <a:p>
            <a:r>
              <a:rPr lang="nl-NL" sz="2100" dirty="0" smtClean="0"/>
              <a:t>Roken: –</a:t>
            </a:r>
          </a:p>
          <a:p>
            <a:endParaRPr lang="en-GB" sz="2100" dirty="0"/>
          </a:p>
          <a:p>
            <a:r>
              <a:rPr lang="nl-NL" sz="2100" dirty="0" smtClean="0"/>
              <a:t>Alcohol: 2 </a:t>
            </a:r>
            <a:r>
              <a:rPr lang="nl-NL" sz="2100" dirty="0"/>
              <a:t>glazen per </a:t>
            </a:r>
            <a:r>
              <a:rPr lang="nl-NL" sz="2100" dirty="0" smtClean="0"/>
              <a:t>dag</a:t>
            </a:r>
          </a:p>
          <a:p>
            <a:endParaRPr lang="en-GB" sz="2100" dirty="0"/>
          </a:p>
          <a:p>
            <a:r>
              <a:rPr lang="nl-NL" sz="2100" dirty="0" smtClean="0"/>
              <a:t>Voeding: door </a:t>
            </a:r>
            <a:r>
              <a:rPr lang="nl-NL" sz="2100" dirty="0"/>
              <a:t>de </a:t>
            </a:r>
            <a:r>
              <a:rPr lang="nl-NL" sz="2100" dirty="0" smtClean="0"/>
              <a:t>week regelmatig, in het weekend </a:t>
            </a:r>
            <a:r>
              <a:rPr lang="nl-NL" sz="2100" dirty="0"/>
              <a:t>veel </a:t>
            </a:r>
            <a:r>
              <a:rPr lang="nl-NL" sz="2100" dirty="0" smtClean="0"/>
              <a:t>feestjes</a:t>
            </a:r>
          </a:p>
          <a:p>
            <a:endParaRPr lang="nl-NL" sz="2100" dirty="0" smtClean="0"/>
          </a:p>
          <a:p>
            <a:r>
              <a:rPr lang="nl-NL" sz="2100" dirty="0" smtClean="0"/>
              <a:t>Ziet </a:t>
            </a:r>
            <a:r>
              <a:rPr lang="nl-NL" sz="2100" dirty="0"/>
              <a:t>erg op tegen een 4 x daags insuline schema </a:t>
            </a:r>
            <a:endParaRPr lang="nl-NL" sz="2100" dirty="0" smtClean="0"/>
          </a:p>
          <a:p>
            <a:pPr marL="0" indent="0">
              <a:buNone/>
            </a:pPr>
            <a:endParaRPr lang="en-GB" sz="2100" dirty="0"/>
          </a:p>
          <a:p>
            <a:r>
              <a:rPr lang="nl-NL" sz="2100" dirty="0"/>
              <a:t>Beweging: Fietst naar werk, afstand  op 20 minuten</a:t>
            </a:r>
            <a:endParaRPr lang="en-GB" sz="2100" dirty="0"/>
          </a:p>
          <a:p>
            <a:pPr marL="0" indent="0">
              <a:buNone/>
            </a:pPr>
            <a:endParaRPr lang="en-GB" sz="2100" u="sng"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21036783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Plenair</a:t>
            </a:r>
            <a:endParaRPr lang="en-GB" dirty="0"/>
          </a:p>
        </p:txBody>
      </p:sp>
      <p:sp>
        <p:nvSpPr>
          <p:cNvPr id="3" name="Content Placeholder 2"/>
          <p:cNvSpPr>
            <a:spLocks noGrp="1"/>
          </p:cNvSpPr>
          <p:nvPr>
            <p:ph idx="1"/>
          </p:nvPr>
        </p:nvSpPr>
        <p:spPr/>
        <p:txBody>
          <a:bodyPr/>
          <a:lstStyle/>
          <a:p>
            <a:pPr>
              <a:defRPr/>
            </a:pPr>
            <a:r>
              <a:rPr lang="en-GB" dirty="0" err="1"/>
              <a:t>Heb</a:t>
            </a:r>
            <a:r>
              <a:rPr lang="en-GB" dirty="0"/>
              <a:t> je nog </a:t>
            </a:r>
            <a:r>
              <a:rPr lang="en-GB" dirty="0" err="1"/>
              <a:t>meer</a:t>
            </a:r>
            <a:r>
              <a:rPr lang="en-GB" dirty="0"/>
              <a:t> </a:t>
            </a:r>
            <a:r>
              <a:rPr lang="en-GB" dirty="0" err="1"/>
              <a:t>informatie</a:t>
            </a:r>
            <a:r>
              <a:rPr lang="en-GB" dirty="0"/>
              <a:t> </a:t>
            </a:r>
            <a:r>
              <a:rPr lang="en-GB" dirty="0" err="1"/>
              <a:t>nodig</a:t>
            </a:r>
            <a:r>
              <a:rPr lang="en-GB" dirty="0"/>
              <a:t>?</a:t>
            </a:r>
          </a:p>
          <a:p>
            <a:pPr marL="0" indent="0">
              <a:buNone/>
            </a:pPr>
            <a:endParaRPr lang="en-GB" dirty="0" smtClean="0"/>
          </a:p>
          <a:p>
            <a:r>
              <a:rPr lang="en-GB" dirty="0" err="1" smtClean="0"/>
              <a:t>Wat</a:t>
            </a:r>
            <a:r>
              <a:rPr lang="en-GB" dirty="0" smtClean="0"/>
              <a:t> </a:t>
            </a:r>
            <a:r>
              <a:rPr lang="en-GB" dirty="0"/>
              <a:t>is de </a:t>
            </a:r>
            <a:r>
              <a:rPr lang="en-GB" dirty="0" err="1"/>
              <a:t>streefwaarde</a:t>
            </a:r>
            <a:r>
              <a:rPr lang="en-GB" dirty="0"/>
              <a:t> van het HbA1c in </a:t>
            </a:r>
            <a:r>
              <a:rPr lang="en-GB" dirty="0" err="1"/>
              <a:t>deze</a:t>
            </a:r>
            <a:r>
              <a:rPr lang="en-GB" dirty="0"/>
              <a:t> casus</a:t>
            </a:r>
            <a:r>
              <a:rPr lang="en-GB" dirty="0" smtClean="0"/>
              <a:t>?</a:t>
            </a:r>
          </a:p>
          <a:p>
            <a:endParaRPr lang="en-GB" dirty="0"/>
          </a:p>
          <a:p>
            <a:r>
              <a:rPr lang="en-GB" dirty="0" err="1" smtClean="0"/>
              <a:t>Wat</a:t>
            </a:r>
            <a:r>
              <a:rPr lang="en-GB" dirty="0" smtClean="0"/>
              <a:t> </a:t>
            </a:r>
            <a:r>
              <a:rPr lang="en-GB" dirty="0" err="1" smtClean="0"/>
              <a:t>zijn</a:t>
            </a:r>
            <a:r>
              <a:rPr lang="en-GB" dirty="0" smtClean="0"/>
              <a:t> de </a:t>
            </a:r>
            <a:r>
              <a:rPr lang="en-GB" dirty="0" err="1" smtClean="0"/>
              <a:t>behandelopties</a:t>
            </a:r>
            <a:r>
              <a:rPr lang="en-GB" dirty="0" smtClean="0"/>
              <a:t> in </a:t>
            </a:r>
            <a:r>
              <a:rPr lang="en-GB" dirty="0" err="1" smtClean="0"/>
              <a:t>deze</a:t>
            </a:r>
            <a:r>
              <a:rPr lang="en-GB" dirty="0" smtClean="0"/>
              <a:t> casus?</a:t>
            </a:r>
          </a:p>
          <a:p>
            <a:endParaRPr lang="en-GB"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Tree>
    <p:extLst>
      <p:ext uri="{BB962C8B-B14F-4D97-AF65-F5344CB8AC3E}">
        <p14:creationId xmlns:p14="http://schemas.microsoft.com/office/powerpoint/2010/main" val="3005811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dirty="0" smtClean="0"/>
              <a:t>Toelichting bij stappenplan (2) </a:t>
            </a:r>
            <a:endParaRPr lang="nl-NL" sz="1800" dirty="0"/>
          </a:p>
        </p:txBody>
      </p:sp>
      <p:sp>
        <p:nvSpPr>
          <p:cNvPr id="8" name="TextBox 7"/>
          <p:cNvSpPr txBox="1"/>
          <p:nvPr/>
        </p:nvSpPr>
        <p:spPr>
          <a:xfrm>
            <a:off x="316801" y="1105174"/>
            <a:ext cx="7547230" cy="2831544"/>
          </a:xfrm>
          <a:prstGeom prst="rect">
            <a:avLst/>
          </a:prstGeom>
          <a:noFill/>
        </p:spPr>
        <p:txBody>
          <a:bodyPr wrap="square" rtlCol="0">
            <a:spAutoFit/>
          </a:bodyPr>
          <a:lstStyle/>
          <a:p>
            <a:r>
              <a:rPr lang="nl-NL" sz="1400" b="1" dirty="0" smtClean="0">
                <a:solidFill>
                  <a:srgbClr val="001965"/>
                </a:solidFill>
              </a:rPr>
              <a:t>Bij stap 1 en 2: </a:t>
            </a:r>
          </a:p>
          <a:p>
            <a:endParaRPr lang="nl-NL" sz="1400" dirty="0">
              <a:solidFill>
                <a:srgbClr val="001965"/>
              </a:solidFill>
            </a:endParaRPr>
          </a:p>
          <a:p>
            <a:r>
              <a:rPr lang="nl-NL" sz="1400" dirty="0" smtClean="0">
                <a:solidFill>
                  <a:srgbClr val="001965"/>
                </a:solidFill>
              </a:rPr>
              <a:t>Start met lage dosering</a:t>
            </a:r>
          </a:p>
          <a:p>
            <a:endParaRPr lang="nl-NL" sz="1400" dirty="0">
              <a:solidFill>
                <a:srgbClr val="001965"/>
              </a:solidFill>
            </a:endParaRPr>
          </a:p>
          <a:p>
            <a:r>
              <a:rPr lang="nl-NL" sz="1400" dirty="0" smtClean="0">
                <a:solidFill>
                  <a:srgbClr val="001965"/>
                </a:solidFill>
              </a:rPr>
              <a:t>Verhoog </a:t>
            </a:r>
            <a:r>
              <a:rPr lang="nl-NL" sz="1400" dirty="0">
                <a:solidFill>
                  <a:srgbClr val="001965"/>
                </a:solidFill>
              </a:rPr>
              <a:t>de dosering </a:t>
            </a:r>
            <a:r>
              <a:rPr lang="nl-NL" sz="1400" dirty="0" smtClean="0">
                <a:solidFill>
                  <a:srgbClr val="001965"/>
                </a:solidFill>
              </a:rPr>
              <a:t>zo nodig elke </a:t>
            </a:r>
            <a:r>
              <a:rPr lang="nl-NL" sz="1400" dirty="0">
                <a:solidFill>
                  <a:srgbClr val="001965"/>
                </a:solidFill>
              </a:rPr>
              <a:t>twee tot vier weken. </a:t>
            </a:r>
            <a:endParaRPr lang="nl-NL" sz="1400" dirty="0" smtClean="0">
              <a:solidFill>
                <a:srgbClr val="001965"/>
              </a:solidFill>
            </a:endParaRPr>
          </a:p>
          <a:p>
            <a:endParaRPr lang="nl-NL" sz="1400" dirty="0">
              <a:solidFill>
                <a:srgbClr val="001965"/>
              </a:solidFill>
            </a:endParaRPr>
          </a:p>
          <a:p>
            <a:r>
              <a:rPr lang="nl-NL" sz="1400" dirty="0" smtClean="0">
                <a:solidFill>
                  <a:srgbClr val="001965"/>
                </a:solidFill>
              </a:rPr>
              <a:t>Ga </a:t>
            </a:r>
            <a:r>
              <a:rPr lang="nl-NL" sz="1400" dirty="0">
                <a:solidFill>
                  <a:srgbClr val="001965"/>
                </a:solidFill>
              </a:rPr>
              <a:t>naar volgende stap als </a:t>
            </a:r>
            <a:r>
              <a:rPr lang="nl-NL" sz="1400" dirty="0" smtClean="0">
                <a:solidFill>
                  <a:srgbClr val="001965"/>
                </a:solidFill>
              </a:rPr>
              <a:t>HbA</a:t>
            </a:r>
            <a:r>
              <a:rPr lang="nl-NL" sz="1400" baseline="-25000" dirty="0" smtClean="0">
                <a:solidFill>
                  <a:srgbClr val="001965"/>
                </a:solidFill>
              </a:rPr>
              <a:t>1c</a:t>
            </a:r>
            <a:r>
              <a:rPr lang="nl-NL" sz="1400" dirty="0" smtClean="0">
                <a:solidFill>
                  <a:srgbClr val="001965"/>
                </a:solidFill>
              </a:rPr>
              <a:t> daling onvoldoende is en dosisverhoging </a:t>
            </a:r>
            <a:r>
              <a:rPr lang="nl-NL" sz="1400" dirty="0">
                <a:solidFill>
                  <a:srgbClr val="001965"/>
                </a:solidFill>
              </a:rPr>
              <a:t>niet meer mogelijk </a:t>
            </a:r>
            <a:r>
              <a:rPr lang="nl-NL" sz="1400" dirty="0" smtClean="0">
                <a:solidFill>
                  <a:srgbClr val="001965"/>
                </a:solidFill>
              </a:rPr>
              <a:t>(door </a:t>
            </a:r>
            <a:r>
              <a:rPr lang="nl-NL" sz="1400" dirty="0">
                <a:solidFill>
                  <a:srgbClr val="001965"/>
                </a:solidFill>
              </a:rPr>
              <a:t>bijwerkingen of bereiken van maximale dagdosis)</a:t>
            </a:r>
          </a:p>
          <a:p>
            <a:endParaRPr lang="nl-NL" sz="1400" dirty="0">
              <a:solidFill>
                <a:srgbClr val="001965"/>
              </a:solidFill>
            </a:endParaRPr>
          </a:p>
          <a:p>
            <a:endParaRPr lang="nl-NL" sz="1400" dirty="0">
              <a:solidFill>
                <a:srgbClr val="001965"/>
              </a:solidFill>
            </a:endParaRPr>
          </a:p>
          <a:p>
            <a:pPr marL="171450" indent="-171450">
              <a:buFontTx/>
              <a:buChar char="-"/>
            </a:pPr>
            <a:endParaRPr lang="nl-NL" sz="1400" dirty="0">
              <a:solidFill>
                <a:srgbClr val="001965"/>
              </a:solidFill>
            </a:endParaRPr>
          </a:p>
          <a:p>
            <a:endParaRPr lang="nl-NL" sz="1200" dirty="0"/>
          </a:p>
          <a:p>
            <a:endParaRPr lang="nl-NL" sz="1200" dirty="0"/>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62190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Medicamenteuze behandeling </a:t>
            </a:r>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2</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een SU toe*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3</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NPH-insuline eenmaaldaags toe </a:t>
            </a:r>
            <a:r>
              <a:rPr lang="nl-NL" sz="1100" baseline="30000" noProof="1" smtClean="0">
                <a:solidFill>
                  <a:srgbClr val="FFFFFF"/>
                </a:solidFill>
                <a:ea typeface="MS PGothic" pitchFamily="34" charset="-128"/>
              </a:rPr>
              <a:t>†</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4b</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2" name="TextBox 1"/>
          <p:cNvSpPr txBox="1"/>
          <p:nvPr/>
        </p:nvSpPr>
        <p:spPr>
          <a:xfrm>
            <a:off x="192157" y="4820982"/>
            <a:ext cx="8123168"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nl-NL" sz="800" dirty="0" smtClean="0">
                <a:solidFill>
                  <a:srgbClr val="001965"/>
                </a:solidFill>
              </a:rPr>
              <a:t>SU: Sulfonylureumderivaat</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Stappenplan medicamenteuze behandeling</a:t>
            </a:r>
            <a:endParaRPr lang="nl-NL"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nl-NL" sz="900" dirty="0" smtClean="0"/>
              <a:t>* Van de </a:t>
            </a:r>
            <a:r>
              <a:rPr lang="nl-NL" sz="900" dirty="0" err="1" smtClean="0"/>
              <a:t>sulfonylureumderivaten</a:t>
            </a:r>
            <a:r>
              <a:rPr lang="nl-NL" sz="900" dirty="0" smtClean="0"/>
              <a:t> gaat de voorkeur uit naar </a:t>
            </a:r>
            <a:r>
              <a:rPr lang="nl-NL" sz="900" dirty="0" err="1" smtClean="0"/>
              <a:t>gliclazide</a:t>
            </a:r>
            <a:endParaRPr lang="nl-NL" sz="900" dirty="0" smtClean="0"/>
          </a:p>
          <a:p>
            <a:r>
              <a:rPr lang="nl-NL" sz="900" dirty="0" smtClean="0">
                <a:solidFill>
                  <a:srgbClr val="001965"/>
                </a:solidFill>
              </a:rPr>
              <a:t> </a:t>
            </a:r>
            <a:r>
              <a:rPr lang="nl-NL" sz="900" baseline="30000" noProof="1" smtClean="0">
                <a:solidFill>
                  <a:srgbClr val="001965"/>
                </a:solidFill>
                <a:ea typeface="MS PGothic" pitchFamily="34" charset="-128"/>
              </a:rPr>
              <a:t>† </a:t>
            </a:r>
            <a:r>
              <a:rPr lang="nl-NL" sz="900" noProof="1" smtClean="0">
                <a:solidFill>
                  <a:srgbClr val="001965"/>
                </a:solidFill>
                <a:ea typeface="MS PGothic" pitchFamily="34" charset="-128"/>
              </a:rPr>
              <a:t>Bij nachtelijke </a:t>
            </a:r>
            <a:r>
              <a:rPr lang="nl-NL" sz="900" dirty="0" err="1" smtClean="0"/>
              <a:t>hypoglykemieën</a:t>
            </a:r>
            <a:r>
              <a:rPr lang="nl-NL" sz="900" noProof="1" smtClean="0">
                <a:solidFill>
                  <a:srgbClr val="001965"/>
                </a:solidFill>
                <a:ea typeface="MS PGothic" pitchFamily="34" charset="-128"/>
              </a:rPr>
              <a:t> kan worden overgestapt op een langwerkend analoog</a:t>
            </a:r>
            <a:endParaRPr lang="nl-NL" sz="900" noProof="1">
              <a:solidFill>
                <a:srgbClr val="001965"/>
              </a:solidFill>
              <a:ea typeface="MS PGothic" pitchFamily="34" charset="-128"/>
            </a:endParaRPr>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63829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463934"/>
            <a:ext cx="8515350" cy="390525"/>
          </a:xfrm>
        </p:spPr>
        <p:txBody>
          <a:bodyPr/>
          <a:lstStyle/>
          <a:p>
            <a:r>
              <a:rPr lang="nl-NL" sz="1800" dirty="0" smtClean="0"/>
              <a:t>Streefwaarden (2)</a:t>
            </a:r>
            <a:endParaRPr lang="en-GB" sz="1800" dirty="0" smtClean="0"/>
          </a:p>
        </p:txBody>
      </p:sp>
      <p:sp>
        <p:nvSpPr>
          <p:cNvPr id="18" name="Text Box 52"/>
          <p:cNvSpPr txBox="1">
            <a:spLocks noChangeArrowheads="1"/>
          </p:cNvSpPr>
          <p:nvPr/>
        </p:nvSpPr>
        <p:spPr bwMode="gray">
          <a:xfrm>
            <a:off x="5552660" y="1769165"/>
            <a:ext cx="1393581" cy="1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4a</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Tweemaal daags</a:t>
            </a:r>
          </a:p>
          <a:p>
            <a:pPr eaLnBrk="1" fontAlgn="base" hangingPunct="1">
              <a:spcBef>
                <a:spcPct val="20000"/>
              </a:spcBef>
              <a:spcAft>
                <a:spcPct val="0"/>
              </a:spcAft>
            </a:pPr>
            <a:r>
              <a:rPr lang="en-GB" sz="1100" noProof="1" smtClean="0">
                <a:solidFill>
                  <a:srgbClr val="FFFFFF"/>
                </a:solidFill>
                <a:ea typeface="MS PGothic" pitchFamily="34" charset="-128"/>
              </a:rPr>
              <a:t>NPH-insuline of mix insuline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380343" cy="338554"/>
          </a:xfrm>
          <a:prstGeom prst="rect">
            <a:avLst/>
          </a:prstGeom>
          <a:noFill/>
        </p:spPr>
        <p:txBody>
          <a:bodyPr wrap="square" rtlCol="0">
            <a:spAutoFit/>
          </a:bodyPr>
          <a:lstStyle/>
          <a:p>
            <a:r>
              <a:rPr lang="nl-NL" sz="800" dirty="0" smtClean="0">
                <a:solidFill>
                  <a:srgbClr val="001965"/>
                </a:solidFill>
              </a:rPr>
              <a:t>1 NHG-Standaard Diabetes Mellitus Type </a:t>
            </a:r>
            <a:r>
              <a:rPr lang="nl-NL" sz="800" dirty="0">
                <a:solidFill>
                  <a:srgbClr val="001965"/>
                </a:solidFill>
              </a:rPr>
              <a:t>2, Derde herziening. Rutten, G.E.H.M., de Grauw. W.J.C., Nijpels, G., Houweling, S.T., Van De Laar, F.A., Bilo, H.J., Holleman, F., Burgers, J.S., Wiersma, T.J., Janssen, P.G.H. Huisarts &amp; Wetenschap 2013: 56 (10): </a:t>
            </a:r>
            <a:r>
              <a:rPr lang="nl-NL" sz="800" dirty="0" smtClean="0">
                <a:solidFill>
                  <a:srgbClr val="001965"/>
                </a:solidFill>
              </a:rPr>
              <a:t>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4" name="TextBox 3"/>
          <p:cNvSpPr txBox="1"/>
          <p:nvPr/>
        </p:nvSpPr>
        <p:spPr>
          <a:xfrm>
            <a:off x="291291" y="854459"/>
            <a:ext cx="8202612" cy="738664"/>
          </a:xfrm>
          <a:prstGeom prst="rect">
            <a:avLst/>
          </a:prstGeom>
          <a:noFill/>
        </p:spPr>
        <p:txBody>
          <a:bodyPr wrap="square" rtlCol="0">
            <a:spAutoFit/>
          </a:bodyPr>
          <a:lstStyle/>
          <a:p>
            <a:endParaRPr lang="nl-NL" sz="1400" b="1" dirty="0"/>
          </a:p>
          <a:p>
            <a:r>
              <a:rPr lang="nl-NL" sz="1400" b="1" dirty="0" smtClean="0"/>
              <a:t>2. HbA</a:t>
            </a:r>
            <a:r>
              <a:rPr lang="nl-NL" sz="1400" b="1" baseline="-25000" dirty="0" smtClean="0"/>
              <a:t>1c</a:t>
            </a:r>
            <a:r>
              <a:rPr lang="nl-NL" sz="1400" b="1" dirty="0" smtClean="0"/>
              <a:t>: Individueel bepaald, afhankelijk van leeftijd, intensiteit diabetesbehandeling en diabetesduur: Patiënt centraal</a:t>
            </a:r>
            <a:endParaRPr lang="nl-NL" sz="1400" b="1" dirty="0"/>
          </a:p>
        </p:txBody>
      </p:sp>
      <p:sp>
        <p:nvSpPr>
          <p:cNvPr id="8" name="TextBox 7"/>
          <p:cNvSpPr txBox="1"/>
          <p:nvPr/>
        </p:nvSpPr>
        <p:spPr>
          <a:xfrm>
            <a:off x="496601" y="2772565"/>
            <a:ext cx="2289287" cy="646331"/>
          </a:xfrm>
          <a:prstGeom prst="rect">
            <a:avLst/>
          </a:prstGeom>
          <a:noFill/>
        </p:spPr>
        <p:txBody>
          <a:bodyPr wrap="square" rtlCol="0">
            <a:spAutoFit/>
          </a:bodyPr>
          <a:lstStyle/>
          <a:p>
            <a:r>
              <a:rPr lang="nl-NL" sz="1200" dirty="0" smtClean="0">
                <a:solidFill>
                  <a:schemeClr val="bg1"/>
                </a:solidFill>
              </a:rPr>
              <a:t>Capillair volbloed: 4-7</a:t>
            </a:r>
          </a:p>
          <a:p>
            <a:endParaRPr lang="nl-NL" sz="1200" dirty="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53" name="TextBox 52"/>
          <p:cNvSpPr txBox="1"/>
          <p:nvPr/>
        </p:nvSpPr>
        <p:spPr>
          <a:xfrm>
            <a:off x="3247954" y="2772565"/>
            <a:ext cx="2289287" cy="646331"/>
          </a:xfrm>
          <a:prstGeom prst="rect">
            <a:avLst/>
          </a:prstGeom>
          <a:noFill/>
        </p:spPr>
        <p:txBody>
          <a:bodyPr wrap="square" rtlCol="0">
            <a:spAutoFit/>
          </a:bodyPr>
          <a:lstStyle/>
          <a:p>
            <a:r>
              <a:rPr lang="nl-NL" sz="1200" dirty="0" smtClean="0">
                <a:solidFill>
                  <a:schemeClr val="bg1"/>
                </a:solidFill>
              </a:rPr>
              <a:t>Capillair volbloed: &lt; 9</a:t>
            </a:r>
          </a:p>
          <a:p>
            <a:endParaRPr lang="nl-NL" sz="1200" dirty="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54" name="TextBox 53"/>
          <p:cNvSpPr txBox="1"/>
          <p:nvPr/>
        </p:nvSpPr>
        <p:spPr>
          <a:xfrm>
            <a:off x="6041969" y="2772565"/>
            <a:ext cx="2289287" cy="276999"/>
          </a:xfrm>
          <a:prstGeom prst="rect">
            <a:avLst/>
          </a:prstGeom>
          <a:noFill/>
        </p:spPr>
        <p:txBody>
          <a:bodyPr wrap="square" rtlCol="0">
            <a:spAutoFit/>
          </a:bodyPr>
          <a:lstStyle/>
          <a:p>
            <a:r>
              <a:rPr lang="nl-NL" sz="1200" dirty="0" smtClean="0">
                <a:solidFill>
                  <a:schemeClr val="bg1"/>
                </a:solidFill>
              </a:rPr>
              <a:t>&lt; 7</a:t>
            </a:r>
            <a:endParaRPr lang="nl-NL" sz="1200" dirty="0">
              <a:solidFill>
                <a:schemeClr val="bg1"/>
              </a:solidFill>
            </a:endParaRPr>
          </a:p>
        </p:txBody>
      </p:sp>
      <p:sp>
        <p:nvSpPr>
          <p:cNvPr id="3" name="TextBox 2"/>
          <p:cNvSpPr txBox="1"/>
          <p:nvPr/>
        </p:nvSpPr>
        <p:spPr>
          <a:xfrm>
            <a:off x="1470991" y="2246243"/>
            <a:ext cx="1835426" cy="1200329"/>
          </a:xfrm>
          <a:prstGeom prst="rect">
            <a:avLst/>
          </a:prstGeom>
          <a:noFill/>
        </p:spPr>
        <p:txBody>
          <a:bodyPr wrap="square" rtlCol="0">
            <a:spAutoFit/>
          </a:bodyPr>
          <a:lstStyle/>
          <a:p>
            <a:r>
              <a:rPr lang="nl-NL" sz="1200" b="1" dirty="0" smtClean="0">
                <a:solidFill>
                  <a:schemeClr val="bg1"/>
                </a:solidFill>
              </a:rPr>
              <a:t>Nuchtere glucose (mmol /l)</a:t>
            </a:r>
          </a:p>
          <a:p>
            <a:endParaRPr lang="nl-NL" sz="1200" dirty="0">
              <a:solidFill>
                <a:schemeClr val="bg1"/>
              </a:solidFill>
            </a:endParaRPr>
          </a:p>
          <a:p>
            <a:endParaRPr lang="nl-NL" sz="1200" dirty="0" smtClean="0">
              <a:solidFill>
                <a:schemeClr val="bg1"/>
              </a:solidFill>
            </a:endParaRPr>
          </a:p>
          <a:p>
            <a:endParaRPr lang="nl-NL" sz="1200" dirty="0" smtClean="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33" name="TextBox 32"/>
          <p:cNvSpPr txBox="1"/>
          <p:nvPr/>
        </p:nvSpPr>
        <p:spPr>
          <a:xfrm>
            <a:off x="4228731" y="2246242"/>
            <a:ext cx="1835426" cy="1200329"/>
          </a:xfrm>
          <a:prstGeom prst="rect">
            <a:avLst/>
          </a:prstGeom>
          <a:noFill/>
        </p:spPr>
        <p:txBody>
          <a:bodyPr wrap="square" rtlCol="0">
            <a:spAutoFit/>
          </a:bodyPr>
          <a:lstStyle/>
          <a:p>
            <a:r>
              <a:rPr lang="nl-NL" sz="1200" b="1" dirty="0" smtClean="0">
                <a:solidFill>
                  <a:schemeClr val="bg1"/>
                </a:solidFill>
              </a:rPr>
              <a:t>Glucose 2 uur postprandiaal (mmol/l)</a:t>
            </a:r>
          </a:p>
          <a:p>
            <a:endParaRPr lang="nl-NL" sz="1200" dirty="0">
              <a:solidFill>
                <a:schemeClr val="bg1"/>
              </a:solidFill>
            </a:endParaRPr>
          </a:p>
          <a:p>
            <a:endParaRPr lang="nl-NL" sz="1200" dirty="0" smtClean="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14" name="Rounded Rectangle 13"/>
          <p:cNvSpPr/>
          <p:nvPr/>
        </p:nvSpPr>
        <p:spPr>
          <a:xfrm>
            <a:off x="789947" y="1834772"/>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Leeftijd</a:t>
            </a:r>
            <a:r>
              <a:rPr lang="en-GB" sz="1400" dirty="0" smtClean="0"/>
              <a:t> &lt; 70 </a:t>
            </a:r>
            <a:r>
              <a:rPr lang="en-GB" sz="1400" dirty="0" err="1" smtClean="0"/>
              <a:t>jaar</a:t>
            </a:r>
            <a:endParaRPr lang="en-GB" sz="1400" dirty="0"/>
          </a:p>
        </p:txBody>
      </p:sp>
      <p:sp>
        <p:nvSpPr>
          <p:cNvPr id="15" name="Rounded Rectangle 14"/>
          <p:cNvSpPr/>
          <p:nvPr/>
        </p:nvSpPr>
        <p:spPr>
          <a:xfrm>
            <a:off x="5026267" y="1834771"/>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16" name="Rounded Rectangle 15"/>
          <p:cNvSpPr/>
          <p:nvPr/>
        </p:nvSpPr>
        <p:spPr>
          <a:xfrm>
            <a:off x="789947" y="2677855"/>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Alleen</a:t>
            </a:r>
            <a:r>
              <a:rPr lang="en-GB" sz="1400" dirty="0" smtClean="0"/>
              <a:t> </a:t>
            </a:r>
            <a:r>
              <a:rPr lang="en-GB" sz="1400" dirty="0" err="1" smtClean="0"/>
              <a:t>leefstijladviezen</a:t>
            </a:r>
            <a:r>
              <a:rPr lang="en-GB" sz="1400" dirty="0" smtClean="0"/>
              <a:t> OF </a:t>
            </a:r>
            <a:r>
              <a:rPr lang="en-GB" sz="1400" dirty="0" err="1" smtClean="0"/>
              <a:t>metformine</a:t>
            </a:r>
            <a:r>
              <a:rPr lang="en-GB" sz="1400" dirty="0" smtClean="0"/>
              <a:t> </a:t>
            </a:r>
            <a:r>
              <a:rPr lang="en-GB" sz="1400" dirty="0" err="1" smtClean="0"/>
              <a:t>monotherapie</a:t>
            </a:r>
            <a:endParaRPr lang="en-GB" sz="1400" dirty="0"/>
          </a:p>
        </p:txBody>
      </p:sp>
      <p:sp>
        <p:nvSpPr>
          <p:cNvPr id="17" name="Rounded Rectangle 16"/>
          <p:cNvSpPr/>
          <p:nvPr/>
        </p:nvSpPr>
        <p:spPr>
          <a:xfrm>
            <a:off x="5026267" y="2677855"/>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20" name="Rounded Rectangle 19"/>
          <p:cNvSpPr/>
          <p:nvPr/>
        </p:nvSpPr>
        <p:spPr>
          <a:xfrm>
            <a:off x="5026280" y="4310499"/>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 64 </a:t>
            </a:r>
            <a:r>
              <a:rPr lang="en-GB" sz="1400" dirty="0" err="1" smtClean="0"/>
              <a:t>mmol</a:t>
            </a:r>
            <a:r>
              <a:rPr lang="en-GB" sz="1400" dirty="0" smtClean="0"/>
              <a:t>/</a:t>
            </a:r>
            <a:r>
              <a:rPr lang="en-GB" sz="1400" dirty="0" err="1" smtClean="0"/>
              <a:t>mol</a:t>
            </a:r>
            <a:endParaRPr lang="en-GB" sz="1400" dirty="0"/>
          </a:p>
        </p:txBody>
      </p:sp>
      <p:sp>
        <p:nvSpPr>
          <p:cNvPr id="21" name="Rounded Rectangle 20"/>
          <p:cNvSpPr/>
          <p:nvPr/>
        </p:nvSpPr>
        <p:spPr>
          <a:xfrm>
            <a:off x="5026267" y="3520938"/>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58 </a:t>
            </a:r>
            <a:r>
              <a:rPr lang="en-GB" sz="1400" dirty="0" err="1" smtClean="0"/>
              <a:t>mmol</a:t>
            </a:r>
            <a:r>
              <a:rPr lang="en-GB" sz="1400" dirty="0" smtClean="0"/>
              <a:t>/</a:t>
            </a:r>
            <a:r>
              <a:rPr lang="en-GB" sz="1400" dirty="0" err="1" smtClean="0"/>
              <a:t>mol</a:t>
            </a:r>
            <a:endParaRPr lang="en-GB" sz="1400" dirty="0"/>
          </a:p>
        </p:txBody>
      </p:sp>
      <p:sp>
        <p:nvSpPr>
          <p:cNvPr id="22" name="Rounded Rectangle 21"/>
          <p:cNvSpPr/>
          <p:nvPr/>
        </p:nvSpPr>
        <p:spPr>
          <a:xfrm>
            <a:off x="789947" y="3520938"/>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Diabetesduur</a:t>
            </a:r>
            <a:r>
              <a:rPr lang="en-GB" sz="1400" dirty="0" smtClean="0"/>
              <a:t> &lt; </a:t>
            </a:r>
            <a:r>
              <a:rPr lang="en-GB" sz="1400" dirty="0"/>
              <a:t>1</a:t>
            </a:r>
            <a:r>
              <a:rPr lang="en-GB" sz="1400" dirty="0" smtClean="0"/>
              <a:t>0 </a:t>
            </a:r>
            <a:r>
              <a:rPr lang="en-GB" sz="1400" dirty="0" err="1" smtClean="0"/>
              <a:t>jaar</a:t>
            </a:r>
            <a:endParaRPr lang="en-GB" sz="1400" dirty="0"/>
          </a:p>
        </p:txBody>
      </p:sp>
      <p:cxnSp>
        <p:nvCxnSpPr>
          <p:cNvPr id="23" name="Straight Arrow Connector 22"/>
          <p:cNvCxnSpPr>
            <a:stCxn id="14" idx="3"/>
            <a:endCxn id="15" idx="1"/>
          </p:cNvCxnSpPr>
          <p:nvPr/>
        </p:nvCxnSpPr>
        <p:spPr>
          <a:xfrm flipV="1">
            <a:off x="3706767" y="2048903"/>
            <a:ext cx="1319500" cy="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17" idx="1"/>
          </p:cNvCxnSpPr>
          <p:nvPr/>
        </p:nvCxnSpPr>
        <p:spPr>
          <a:xfrm>
            <a:off x="3706767" y="2891987"/>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a:endCxn id="21" idx="1"/>
          </p:cNvCxnSpPr>
          <p:nvPr/>
        </p:nvCxnSpPr>
        <p:spPr>
          <a:xfrm>
            <a:off x="3706767" y="3735070"/>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2"/>
            <a:endCxn id="16" idx="0"/>
          </p:cNvCxnSpPr>
          <p:nvPr/>
        </p:nvCxnSpPr>
        <p:spPr>
          <a:xfrm>
            <a:off x="2248357" y="2263035"/>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22" idx="0"/>
          </p:cNvCxnSpPr>
          <p:nvPr/>
        </p:nvCxnSpPr>
        <p:spPr>
          <a:xfrm>
            <a:off x="2248357" y="3106118"/>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9225" y="2048904"/>
            <a:ext cx="354584" cy="307777"/>
          </a:xfrm>
          <a:prstGeom prst="rect">
            <a:avLst/>
          </a:prstGeom>
          <a:noFill/>
        </p:spPr>
        <p:txBody>
          <a:bodyPr wrap="none" rtlCol="0">
            <a:spAutoFit/>
          </a:bodyPr>
          <a:lstStyle/>
          <a:p>
            <a:r>
              <a:rPr lang="en-GB" sz="1400" dirty="0" err="1" smtClean="0"/>
              <a:t>ja</a:t>
            </a:r>
            <a:endParaRPr lang="en-GB" sz="1400" dirty="0"/>
          </a:p>
        </p:txBody>
      </p:sp>
      <p:sp>
        <p:nvSpPr>
          <p:cNvPr id="29" name="TextBox 28"/>
          <p:cNvSpPr txBox="1"/>
          <p:nvPr/>
        </p:nvSpPr>
        <p:spPr>
          <a:xfrm>
            <a:off x="4189225" y="2891987"/>
            <a:ext cx="354584" cy="307777"/>
          </a:xfrm>
          <a:prstGeom prst="rect">
            <a:avLst/>
          </a:prstGeom>
          <a:noFill/>
        </p:spPr>
        <p:txBody>
          <a:bodyPr wrap="none" rtlCol="0">
            <a:spAutoFit/>
          </a:bodyPr>
          <a:lstStyle/>
          <a:p>
            <a:r>
              <a:rPr lang="en-GB" sz="1400" dirty="0" err="1" smtClean="0"/>
              <a:t>ja</a:t>
            </a:r>
            <a:endParaRPr lang="en-GB" sz="1400" dirty="0"/>
          </a:p>
        </p:txBody>
      </p:sp>
      <p:sp>
        <p:nvSpPr>
          <p:cNvPr id="30" name="TextBox 29"/>
          <p:cNvSpPr txBox="1"/>
          <p:nvPr/>
        </p:nvSpPr>
        <p:spPr>
          <a:xfrm>
            <a:off x="4189225" y="3762321"/>
            <a:ext cx="354584" cy="307777"/>
          </a:xfrm>
          <a:prstGeom prst="rect">
            <a:avLst/>
          </a:prstGeom>
          <a:noFill/>
        </p:spPr>
        <p:txBody>
          <a:bodyPr wrap="none" rtlCol="0">
            <a:spAutoFit/>
          </a:bodyPr>
          <a:lstStyle/>
          <a:p>
            <a:r>
              <a:rPr lang="en-GB" sz="1400" dirty="0" err="1" smtClean="0"/>
              <a:t>ja</a:t>
            </a:r>
            <a:endParaRPr lang="en-GB" sz="1400" dirty="0"/>
          </a:p>
        </p:txBody>
      </p:sp>
      <p:sp>
        <p:nvSpPr>
          <p:cNvPr id="31" name="TextBox 30"/>
          <p:cNvSpPr txBox="1"/>
          <p:nvPr/>
        </p:nvSpPr>
        <p:spPr>
          <a:xfrm>
            <a:off x="2248357" y="2316556"/>
            <a:ext cx="513282" cy="307777"/>
          </a:xfrm>
          <a:prstGeom prst="rect">
            <a:avLst/>
          </a:prstGeom>
          <a:noFill/>
        </p:spPr>
        <p:txBody>
          <a:bodyPr wrap="none" rtlCol="0">
            <a:spAutoFit/>
          </a:bodyPr>
          <a:lstStyle/>
          <a:p>
            <a:r>
              <a:rPr lang="en-GB" sz="1400" dirty="0" smtClean="0"/>
              <a:t>nee</a:t>
            </a:r>
            <a:endParaRPr lang="en-GB" sz="1400" dirty="0"/>
          </a:p>
        </p:txBody>
      </p:sp>
      <p:sp>
        <p:nvSpPr>
          <p:cNvPr id="32" name="TextBox 31"/>
          <p:cNvSpPr txBox="1"/>
          <p:nvPr/>
        </p:nvSpPr>
        <p:spPr>
          <a:xfrm>
            <a:off x="2248357" y="3159639"/>
            <a:ext cx="513282" cy="307777"/>
          </a:xfrm>
          <a:prstGeom prst="rect">
            <a:avLst/>
          </a:prstGeom>
          <a:noFill/>
        </p:spPr>
        <p:txBody>
          <a:bodyPr wrap="none" rtlCol="0">
            <a:spAutoFit/>
          </a:bodyPr>
          <a:lstStyle/>
          <a:p>
            <a:r>
              <a:rPr lang="en-GB" sz="1400" dirty="0" smtClean="0"/>
              <a:t>nee</a:t>
            </a:r>
            <a:endParaRPr lang="en-GB" sz="1400" dirty="0"/>
          </a:p>
        </p:txBody>
      </p:sp>
      <p:sp>
        <p:nvSpPr>
          <p:cNvPr id="34" name="TextBox 33"/>
          <p:cNvSpPr txBox="1"/>
          <p:nvPr/>
        </p:nvSpPr>
        <p:spPr>
          <a:xfrm>
            <a:off x="2248357" y="4002722"/>
            <a:ext cx="513282" cy="307777"/>
          </a:xfrm>
          <a:prstGeom prst="rect">
            <a:avLst/>
          </a:prstGeom>
          <a:noFill/>
        </p:spPr>
        <p:txBody>
          <a:bodyPr wrap="none" rtlCol="0">
            <a:spAutoFit/>
          </a:bodyPr>
          <a:lstStyle/>
          <a:p>
            <a:r>
              <a:rPr lang="en-GB" sz="1400" dirty="0" smtClean="0"/>
              <a:t>nee</a:t>
            </a:r>
            <a:endParaRPr lang="en-GB" sz="1400" dirty="0"/>
          </a:p>
        </p:txBody>
      </p:sp>
      <p:cxnSp>
        <p:nvCxnSpPr>
          <p:cNvPr id="35" name="Elbow Connector 34"/>
          <p:cNvCxnSpPr>
            <a:stCxn id="22" idx="2"/>
            <a:endCxn id="20" idx="1"/>
          </p:cNvCxnSpPr>
          <p:nvPr/>
        </p:nvCxnSpPr>
        <p:spPr>
          <a:xfrm rot="16200000" flipH="1">
            <a:off x="3349603" y="2847954"/>
            <a:ext cx="575430" cy="2777923"/>
          </a:xfrm>
          <a:prstGeom prst="bentConnector2">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5169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
        <p:nvSpPr>
          <p:cNvPr id="5" name="Flowchart: Alternate Process 4"/>
          <p:cNvSpPr/>
          <p:nvPr/>
        </p:nvSpPr>
        <p:spPr>
          <a:xfrm>
            <a:off x="1000125" y="1552575"/>
            <a:ext cx="7172325" cy="1790700"/>
          </a:xfrm>
          <a:prstGeom prst="flowChartAlternateProcess">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smtClean="0"/>
              <a:t>Discussie </a:t>
            </a:r>
            <a:endParaRPr lang="en-GB" sz="6000" dirty="0"/>
          </a:p>
        </p:txBody>
      </p:sp>
    </p:spTree>
    <p:extLst>
      <p:ext uri="{BB962C8B-B14F-4D97-AF65-F5344CB8AC3E}">
        <p14:creationId xmlns:p14="http://schemas.microsoft.com/office/powerpoint/2010/main" val="19425591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t>	</a:t>
            </a:r>
            <a:endParaRPr lang="en-GB" b="1" dirty="0"/>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p>
          <a:p>
            <a:pPr>
              <a:defRPr/>
            </a:pPr>
            <a:r>
              <a:rPr lang="en-GB" sz="1800" b="1" dirty="0" smtClean="0"/>
              <a:t>21:00-21:15	Plenaire afsluiting</a:t>
            </a:r>
            <a:r>
              <a:rPr lang="en-GB" b="1" dirty="0"/>
              <a:t> </a:t>
            </a:r>
            <a:r>
              <a:rPr lang="en-GB" b="1" dirty="0" smtClean="0"/>
              <a:t>&amp; </a:t>
            </a:r>
            <a:r>
              <a:rPr lang="en-GB" sz="1800" b="1" dirty="0" smtClean="0"/>
              <a:t>behandelen kennistoets</a:t>
            </a:r>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2014206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dirty="0" smtClean="0"/>
              <a:t>Toelichting bij stappenplan  (3) </a:t>
            </a:r>
            <a:endParaRPr lang="nl-NL" sz="1800" dirty="0"/>
          </a:p>
        </p:txBody>
      </p:sp>
      <p:sp>
        <p:nvSpPr>
          <p:cNvPr id="8" name="TextBox 7"/>
          <p:cNvSpPr txBox="1"/>
          <p:nvPr/>
        </p:nvSpPr>
        <p:spPr>
          <a:xfrm>
            <a:off x="316801" y="1105174"/>
            <a:ext cx="7547230" cy="4052391"/>
          </a:xfrm>
          <a:prstGeom prst="rect">
            <a:avLst/>
          </a:prstGeom>
          <a:noFill/>
        </p:spPr>
        <p:txBody>
          <a:bodyPr wrap="square" rtlCol="0">
            <a:spAutoFit/>
          </a:bodyPr>
          <a:lstStyle/>
          <a:p>
            <a:r>
              <a:rPr lang="nl-NL" sz="1400" b="1" dirty="0">
                <a:solidFill>
                  <a:srgbClr val="001965"/>
                </a:solidFill>
              </a:rPr>
              <a:t>Stap 3: Voeg NPH insuline </a:t>
            </a:r>
            <a:r>
              <a:rPr lang="nl-NL" sz="1400" b="1" dirty="0" err="1">
                <a:solidFill>
                  <a:srgbClr val="001965"/>
                </a:solidFill>
              </a:rPr>
              <a:t>eenmaaldaags</a:t>
            </a:r>
            <a:r>
              <a:rPr lang="nl-NL" sz="1400" b="1" dirty="0">
                <a:solidFill>
                  <a:srgbClr val="001965"/>
                </a:solidFill>
              </a:rPr>
              <a:t> </a:t>
            </a:r>
            <a:r>
              <a:rPr lang="nl-NL" sz="1400" b="1" dirty="0" smtClean="0">
                <a:solidFill>
                  <a:srgbClr val="001965"/>
                </a:solidFill>
              </a:rPr>
              <a:t>toe</a:t>
            </a:r>
          </a:p>
          <a:p>
            <a:pPr marL="285750" indent="-285750">
              <a:buFontTx/>
              <a:buChar char="-"/>
            </a:pPr>
            <a:r>
              <a:rPr lang="nl-NL" sz="1400" dirty="0" smtClean="0">
                <a:solidFill>
                  <a:srgbClr val="001965"/>
                </a:solidFill>
              </a:rPr>
              <a:t>Behandeling met insuline is geïndiceerd als met medicatie en maximaal haalbare of maximaal toegestane dosis van </a:t>
            </a:r>
            <a:r>
              <a:rPr lang="nl-NL" sz="1400" dirty="0" err="1" smtClean="0">
                <a:solidFill>
                  <a:srgbClr val="001965"/>
                </a:solidFill>
              </a:rPr>
              <a:t>metformine</a:t>
            </a:r>
            <a:r>
              <a:rPr lang="nl-NL" sz="1400" dirty="0" smtClean="0">
                <a:solidFill>
                  <a:srgbClr val="001965"/>
                </a:solidFill>
              </a:rPr>
              <a:t> / SU de individuele HbA</a:t>
            </a:r>
            <a:r>
              <a:rPr lang="nl-NL" sz="1400" baseline="-25000" dirty="0" smtClean="0">
                <a:solidFill>
                  <a:srgbClr val="001965"/>
                </a:solidFill>
              </a:rPr>
              <a:t>1c</a:t>
            </a:r>
            <a:r>
              <a:rPr lang="nl-NL" sz="1400" dirty="0" smtClean="0">
                <a:solidFill>
                  <a:srgbClr val="001965"/>
                </a:solidFill>
              </a:rPr>
              <a:t> streefwaarden niet worden bereikt</a:t>
            </a:r>
          </a:p>
          <a:p>
            <a:pPr marL="285750" indent="-285750">
              <a:buFontTx/>
              <a:buChar char="-"/>
            </a:pPr>
            <a:endParaRPr lang="nl-NL" sz="1400" b="1" baseline="-25000" dirty="0">
              <a:solidFill>
                <a:srgbClr val="001965"/>
              </a:solidFill>
            </a:endParaRPr>
          </a:p>
          <a:p>
            <a:pPr marL="171450" indent="-171450">
              <a:buFontTx/>
              <a:buChar char="-"/>
            </a:pPr>
            <a:r>
              <a:rPr lang="nl-NL" sz="1400" dirty="0">
                <a:solidFill>
                  <a:srgbClr val="001965"/>
                </a:solidFill>
              </a:rPr>
              <a:t>Start met 10 E NPH insuline tussen avondeten en </a:t>
            </a:r>
            <a:r>
              <a:rPr lang="nl-NL" sz="1400" dirty="0" smtClean="0">
                <a:solidFill>
                  <a:srgbClr val="001965"/>
                </a:solidFill>
              </a:rPr>
              <a:t>bedtijd</a:t>
            </a:r>
          </a:p>
          <a:p>
            <a:pPr marL="171450" indent="-171450">
              <a:buFontTx/>
              <a:buChar char="-"/>
            </a:pPr>
            <a:endParaRPr lang="nl-NL" sz="1400" dirty="0">
              <a:solidFill>
                <a:srgbClr val="001965"/>
              </a:solidFill>
            </a:endParaRPr>
          </a:p>
          <a:p>
            <a:pPr marL="171450" indent="-171450">
              <a:buFontTx/>
              <a:buChar char="-"/>
            </a:pPr>
            <a:r>
              <a:rPr lang="nl-NL" sz="1400" dirty="0">
                <a:solidFill>
                  <a:srgbClr val="001965"/>
                </a:solidFill>
              </a:rPr>
              <a:t>Bepaal dagelijks de nuchtere glucose en pas bij (herhaald) verhoogd nuchtere bloedglucosewaarde zo nodig elke 2 tot 3 dagen de insulinedosering aan tot een waarde van 4,5 </a:t>
            </a:r>
            <a:r>
              <a:rPr lang="nl-NL" sz="1400" dirty="0" smtClean="0">
                <a:solidFill>
                  <a:srgbClr val="001965"/>
                </a:solidFill>
              </a:rPr>
              <a:t>tot </a:t>
            </a:r>
            <a:r>
              <a:rPr lang="nl-NL" sz="1400" dirty="0">
                <a:solidFill>
                  <a:srgbClr val="001965"/>
                </a:solidFill>
              </a:rPr>
              <a:t>8 </a:t>
            </a:r>
            <a:r>
              <a:rPr lang="nl-NL" sz="1400" dirty="0" err="1">
                <a:solidFill>
                  <a:srgbClr val="001965"/>
                </a:solidFill>
              </a:rPr>
              <a:t>mmol</a:t>
            </a:r>
            <a:r>
              <a:rPr lang="nl-NL" sz="1400" dirty="0">
                <a:solidFill>
                  <a:srgbClr val="001965"/>
                </a:solidFill>
              </a:rPr>
              <a:t>/l</a:t>
            </a:r>
          </a:p>
          <a:p>
            <a:pPr marL="171450" indent="-171450">
              <a:buFontTx/>
              <a:buChar char="-"/>
            </a:pPr>
            <a:endParaRPr lang="nl-NL" sz="1400" dirty="0">
              <a:solidFill>
                <a:srgbClr val="001965"/>
              </a:solidFill>
            </a:endParaRPr>
          </a:p>
          <a:p>
            <a:r>
              <a:rPr lang="nl-NL" sz="1400" i="1" dirty="0"/>
              <a:t>“Als de </a:t>
            </a:r>
            <a:r>
              <a:rPr lang="nl-NL" sz="1400" i="1" dirty="0" err="1"/>
              <a:t>glykemische</a:t>
            </a:r>
            <a:r>
              <a:rPr lang="nl-NL" sz="1400" i="1" dirty="0"/>
              <a:t> instelling [met </a:t>
            </a:r>
            <a:r>
              <a:rPr lang="nl-NL" sz="1400" i="1" dirty="0" err="1"/>
              <a:t>eenmaaldaags</a:t>
            </a:r>
            <a:r>
              <a:rPr lang="nl-NL" sz="1400" i="1" dirty="0"/>
              <a:t> insuline] onvoldoende blijft, kan men overschakelen op een tweemaal daags schema mix-insuline of een schema met snel/kortwerkende insuline vóór de hoofdmaaltijd(en) gecombineerd met </a:t>
            </a:r>
            <a:r>
              <a:rPr lang="nl-NL" sz="1400" i="1" dirty="0" err="1"/>
              <a:t>middellangwerkende</a:t>
            </a:r>
            <a:r>
              <a:rPr lang="nl-NL" sz="1400" i="1" dirty="0"/>
              <a:t> insuline voor de nacht”</a:t>
            </a:r>
            <a:endParaRPr lang="en-GB" sz="1400" i="1" dirty="0"/>
          </a:p>
          <a:p>
            <a:endParaRPr lang="nl-NL" sz="1400" dirty="0">
              <a:solidFill>
                <a:srgbClr val="001965"/>
              </a:solidFill>
            </a:endParaRPr>
          </a:p>
          <a:p>
            <a:pPr marL="171450" indent="-171450">
              <a:buFontTx/>
              <a:buChar char="-"/>
            </a:pPr>
            <a:endParaRPr lang="nl-NL" sz="1400" dirty="0">
              <a:solidFill>
                <a:srgbClr val="001965"/>
              </a:solidFill>
            </a:endParaRPr>
          </a:p>
          <a:p>
            <a:endParaRPr lang="nl-NL" sz="1200" dirty="0"/>
          </a:p>
          <a:p>
            <a:endParaRPr lang="nl-NL" sz="1200" dirty="0"/>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871922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smtClean="0"/>
              <a:t>Behandeling </a:t>
            </a:r>
            <a:r>
              <a:rPr lang="nl-NL" sz="1800" dirty="0" smtClean="0"/>
              <a:t>met insuline</a:t>
            </a:r>
            <a:r>
              <a:rPr lang="nl-NL" sz="1800" baseline="30000" dirty="0" smtClean="0"/>
              <a:t>1</a:t>
            </a:r>
            <a:endParaRPr lang="nl-NL" sz="1800" baseline="30000" dirty="0"/>
          </a:p>
        </p:txBody>
      </p:sp>
      <p:sp>
        <p:nvSpPr>
          <p:cNvPr id="8" name="TextBox 7"/>
          <p:cNvSpPr txBox="1"/>
          <p:nvPr/>
        </p:nvSpPr>
        <p:spPr>
          <a:xfrm>
            <a:off x="434176" y="1144645"/>
            <a:ext cx="7696748" cy="3108543"/>
          </a:xfrm>
          <a:prstGeom prst="rect">
            <a:avLst/>
          </a:prstGeom>
          <a:noFill/>
        </p:spPr>
        <p:txBody>
          <a:bodyPr wrap="square" rtlCol="0">
            <a:spAutoFit/>
          </a:bodyPr>
          <a:lstStyle/>
          <a:p>
            <a:r>
              <a:rPr lang="nl-NL" sz="1400" b="1" dirty="0" smtClean="0"/>
              <a:t>Tweemaal daags mixinsuline</a:t>
            </a:r>
          </a:p>
          <a:p>
            <a:pPr marL="171450" indent="-171450">
              <a:buFontTx/>
              <a:buChar char="-"/>
            </a:pPr>
            <a:r>
              <a:rPr lang="nl-NL" sz="1400" dirty="0" smtClean="0"/>
              <a:t>Neem 80% van de totale dagdosis insuline tijdens het </a:t>
            </a:r>
            <a:r>
              <a:rPr lang="nl-NL" sz="1400" dirty="0" err="1" smtClean="0"/>
              <a:t>eenmaaldaagse</a:t>
            </a:r>
            <a:r>
              <a:rPr lang="nl-NL" sz="1400" dirty="0" smtClean="0"/>
              <a:t> regime en verdeel deze hoeveelheid: </a:t>
            </a:r>
            <a:r>
              <a:rPr lang="nl-NL" sz="1400" dirty="0" err="1" smtClean="0"/>
              <a:t>tweederde</a:t>
            </a:r>
            <a:r>
              <a:rPr lang="nl-NL" sz="1400" dirty="0" smtClean="0"/>
              <a:t> van het aantal E vóór het ontbijt en </a:t>
            </a:r>
            <a:r>
              <a:rPr lang="nl-NL" sz="1400" dirty="0" err="1" smtClean="0"/>
              <a:t>eenderde</a:t>
            </a:r>
            <a:r>
              <a:rPr lang="nl-NL" sz="1400" dirty="0" smtClean="0"/>
              <a:t> van het aantal E vóór het avondeten</a:t>
            </a:r>
          </a:p>
          <a:p>
            <a:pPr marL="171450" indent="-171450">
              <a:buFontTx/>
              <a:buChar char="-"/>
            </a:pPr>
            <a:r>
              <a:rPr lang="nl-NL" sz="1400" dirty="0" smtClean="0"/>
              <a:t>Pas de dosering aan tot nuchtere bloedglucose 4,5 tot 8 </a:t>
            </a:r>
            <a:r>
              <a:rPr lang="nl-NL" sz="1400" dirty="0" err="1" smtClean="0"/>
              <a:t>mmol</a:t>
            </a:r>
            <a:r>
              <a:rPr lang="nl-NL" sz="1400" dirty="0" smtClean="0"/>
              <a:t>/l en postprandiale glucose &lt;10 </a:t>
            </a:r>
            <a:r>
              <a:rPr lang="nl-NL" sz="1400" dirty="0" err="1" smtClean="0"/>
              <a:t>mmol</a:t>
            </a:r>
            <a:r>
              <a:rPr lang="nl-NL" sz="1400" dirty="0" smtClean="0"/>
              <a:t>/l</a:t>
            </a:r>
          </a:p>
          <a:p>
            <a:pPr marL="171450" indent="-171450">
              <a:buFontTx/>
              <a:buChar char="-"/>
            </a:pPr>
            <a:endParaRPr lang="nl-NL" sz="1400" dirty="0"/>
          </a:p>
          <a:p>
            <a:r>
              <a:rPr lang="nl-NL" sz="1400" b="1" dirty="0" err="1" smtClean="0"/>
              <a:t>Basaalbolusregime</a:t>
            </a:r>
            <a:endParaRPr lang="nl-NL" sz="1400" dirty="0" smtClean="0"/>
          </a:p>
          <a:p>
            <a:pPr marL="171450" indent="-171450">
              <a:buFontTx/>
              <a:buChar char="-"/>
            </a:pPr>
            <a:r>
              <a:rPr lang="nl-NL" sz="1400" dirty="0" smtClean="0"/>
              <a:t>Neem 80% van de totale dagdosis insuline en verdeel deze hoeveelheid in 3 maal 20% kort/snelwerkende insuline vóór de maaltijden en 1 maal 40% (middel) langwerkende insuline voor de nacht (bij omzetting naar 4 maal daags </a:t>
            </a:r>
            <a:r>
              <a:rPr lang="nl-NL" sz="1400" dirty="0" err="1" smtClean="0"/>
              <a:t>basaalbolusregime</a:t>
            </a:r>
            <a:r>
              <a:rPr lang="nl-NL" sz="1400" dirty="0" smtClean="0"/>
              <a:t>)</a:t>
            </a:r>
          </a:p>
          <a:p>
            <a:pPr marL="171450" indent="-171450">
              <a:buFontTx/>
              <a:buChar char="-"/>
            </a:pPr>
            <a:r>
              <a:rPr lang="nl-NL" sz="1400" dirty="0" smtClean="0"/>
              <a:t>Pas de dosering aan tot een nuchtere bloedglucose 4,5 tot 8 </a:t>
            </a:r>
            <a:r>
              <a:rPr lang="nl-NL" sz="1400" dirty="0" err="1" smtClean="0"/>
              <a:t>mmol</a:t>
            </a:r>
            <a:r>
              <a:rPr lang="nl-NL" sz="1400" dirty="0" smtClean="0"/>
              <a:t>/l en postprandiale glucose &lt;10 </a:t>
            </a:r>
            <a:r>
              <a:rPr lang="nl-NL" sz="1400" dirty="0" err="1" smtClean="0"/>
              <a:t>mmol</a:t>
            </a:r>
            <a:r>
              <a:rPr lang="nl-NL" sz="1400" dirty="0" smtClean="0"/>
              <a:t>/l</a:t>
            </a:r>
            <a:endParaRPr lang="nl-NL" sz="1400" dirty="0"/>
          </a:p>
        </p:txBody>
      </p:sp>
      <p:sp>
        <p:nvSpPr>
          <p:cNvPr id="9" name="TextBox 8"/>
          <p:cNvSpPr txBox="1"/>
          <p:nvPr/>
        </p:nvSpPr>
        <p:spPr>
          <a:xfrm>
            <a:off x="192157" y="4820982"/>
            <a:ext cx="7282069"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a:t>
            </a:r>
            <a:endParaRPr lang="nl-NL" sz="800" dirty="0">
              <a:solidFill>
                <a:srgbClr val="001965"/>
              </a:solidFill>
            </a:endParaRPr>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44322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smtClean="0"/>
              <a:t>Als </a:t>
            </a:r>
            <a:r>
              <a:rPr lang="nl-NL" sz="1800" dirty="0" smtClean="0"/>
              <a:t>volgen van stappenplan niet beoogde resultaat geeft...</a:t>
            </a:r>
            <a:endParaRPr lang="nl-NL" sz="1800" dirty="0"/>
          </a:p>
        </p:txBody>
      </p:sp>
      <p:sp>
        <p:nvSpPr>
          <p:cNvPr id="8" name="TextBox 7"/>
          <p:cNvSpPr txBox="1"/>
          <p:nvPr/>
        </p:nvSpPr>
        <p:spPr>
          <a:xfrm>
            <a:off x="374970" y="1078860"/>
            <a:ext cx="8140380" cy="2739211"/>
          </a:xfrm>
          <a:prstGeom prst="rect">
            <a:avLst/>
          </a:prstGeom>
          <a:noFill/>
        </p:spPr>
        <p:txBody>
          <a:bodyPr wrap="square" rtlCol="0">
            <a:spAutoFit/>
          </a:bodyPr>
          <a:lstStyle/>
          <a:p>
            <a:r>
              <a:rPr lang="nl-NL" sz="1400" dirty="0" smtClean="0"/>
              <a:t>...door onvoldoende </a:t>
            </a:r>
            <a:r>
              <a:rPr lang="nl-NL" sz="1400" dirty="0" err="1" smtClean="0"/>
              <a:t>glykemische</a:t>
            </a:r>
            <a:r>
              <a:rPr lang="nl-NL" sz="1400" dirty="0" smtClean="0"/>
              <a:t> controle, aanwezigheid contra-indicaties, optreden bijwerkingen, dan…</a:t>
            </a:r>
          </a:p>
          <a:p>
            <a:endParaRPr lang="nl-NL" sz="1400" dirty="0" smtClean="0"/>
          </a:p>
          <a:p>
            <a:pPr marL="342900" indent="-342900">
              <a:buAutoNum type="arabicPeriod"/>
            </a:pPr>
            <a:r>
              <a:rPr lang="nl-NL" sz="1400" dirty="0" smtClean="0"/>
              <a:t>Kies één van de andere middelen uit het stappenplan</a:t>
            </a:r>
          </a:p>
          <a:p>
            <a:pPr marL="342900" indent="-342900">
              <a:buAutoNum type="arabicPeriod"/>
            </a:pPr>
            <a:endParaRPr lang="nl-NL" sz="1400" dirty="0" smtClean="0"/>
          </a:p>
          <a:p>
            <a:pPr marL="342900" indent="-342900">
              <a:buAutoNum type="arabicPeriod"/>
            </a:pPr>
            <a:r>
              <a:rPr lang="nl-NL" sz="1400" dirty="0" smtClean="0"/>
              <a:t>Blijven er daarna nog dwingende redenen om af te wijken van het stappenplan, zet dan een middel uit de categorie ´overige middelen´ in. Neem daarbij de factoren mate van HbA</a:t>
            </a:r>
            <a:r>
              <a:rPr lang="nl-NL" sz="1400" baseline="-25000" dirty="0" smtClean="0"/>
              <a:t>1c</a:t>
            </a:r>
            <a:r>
              <a:rPr lang="nl-NL" sz="1400" dirty="0" smtClean="0"/>
              <a:t> daling, risico op </a:t>
            </a:r>
            <a:r>
              <a:rPr lang="nl-NL" sz="1400" dirty="0" err="1" smtClean="0"/>
              <a:t>hypo’s</a:t>
            </a:r>
            <a:r>
              <a:rPr lang="nl-NL" sz="1400" dirty="0" smtClean="0"/>
              <a:t>, effecten op gewicht, lange termijn veiligheid en kosten in overweging</a:t>
            </a:r>
          </a:p>
          <a:p>
            <a:endParaRPr lang="nl-NL" sz="1400" dirty="0"/>
          </a:p>
          <a:p>
            <a:endParaRPr lang="nl-NL" sz="1400" dirty="0"/>
          </a:p>
          <a:p>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978" y="3213483"/>
            <a:ext cx="3105532" cy="120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2157" y="4820982"/>
            <a:ext cx="7282069"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a:t>
            </a:r>
            <a:endParaRPr lang="nl-NL" sz="800" dirty="0">
              <a:solidFill>
                <a:srgbClr val="001965"/>
              </a:solidFill>
            </a:endParaRPr>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3488173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2843213" y="1329929"/>
            <a:ext cx="5829300" cy="1514475"/>
          </a:xfrm>
        </p:spPr>
        <p:txBody>
          <a:bodyPr/>
          <a:lstStyle/>
          <a:p>
            <a:r>
              <a:rPr lang="en-GB" altLang="en-US" dirty="0" err="1" smtClean="0"/>
              <a:t>Orale</a:t>
            </a:r>
            <a:r>
              <a:rPr lang="en-GB" altLang="en-US" dirty="0" smtClean="0"/>
              <a:t> </a:t>
            </a:r>
            <a:r>
              <a:rPr lang="en-GB" altLang="en-US" dirty="0" err="1" smtClean="0"/>
              <a:t>medicatie</a:t>
            </a:r>
            <a:r>
              <a:rPr lang="en-GB" altLang="en-US" dirty="0" smtClean="0"/>
              <a:t/>
            </a:r>
            <a:br>
              <a:rPr lang="en-GB" altLang="en-US" dirty="0" smtClean="0"/>
            </a:br>
            <a:r>
              <a:rPr lang="en-GB" altLang="en-US" dirty="0" smtClean="0"/>
              <a:t>bij de </a:t>
            </a:r>
            <a:r>
              <a:rPr lang="en-GB" altLang="en-US" dirty="0" err="1" smtClean="0"/>
              <a:t>behandeling</a:t>
            </a:r>
            <a:r>
              <a:rPr lang="en-GB" altLang="en-US" dirty="0" smtClean="0"/>
              <a:t> </a:t>
            </a:r>
            <a:br>
              <a:rPr lang="en-GB" altLang="en-US" dirty="0" smtClean="0"/>
            </a:br>
            <a:r>
              <a:rPr lang="en-GB" altLang="en-US" dirty="0" smtClean="0"/>
              <a:t>diabetes type 2</a:t>
            </a:r>
            <a:endParaRPr lang="en-GB" altLang="en-US" dirty="0"/>
          </a:p>
        </p:txBody>
      </p:sp>
    </p:spTree>
    <p:extLst>
      <p:ext uri="{BB962C8B-B14F-4D97-AF65-F5344CB8AC3E}">
        <p14:creationId xmlns:p14="http://schemas.microsoft.com/office/powerpoint/2010/main" val="2026590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784" y="1312223"/>
            <a:ext cx="8510400" cy="2955789"/>
          </a:xfrm>
        </p:spPr>
        <p:txBody>
          <a:bodyPr/>
          <a:lstStyle/>
          <a:p>
            <a:r>
              <a:rPr lang="en-GB" dirty="0" err="1" smtClean="0"/>
              <a:t>Biguanide</a:t>
            </a:r>
            <a:endParaRPr lang="en-GB" dirty="0" smtClean="0"/>
          </a:p>
          <a:p>
            <a:r>
              <a:rPr lang="en-GB" dirty="0" err="1" smtClean="0"/>
              <a:t>Sulfonylureumderivaten</a:t>
            </a:r>
            <a:r>
              <a:rPr lang="en-GB" dirty="0" smtClean="0"/>
              <a:t> en </a:t>
            </a:r>
            <a:r>
              <a:rPr lang="en-GB" dirty="0" err="1" smtClean="0"/>
              <a:t>meglitiniden</a:t>
            </a:r>
            <a:endParaRPr lang="en-GB" dirty="0" smtClean="0"/>
          </a:p>
          <a:p>
            <a:r>
              <a:rPr lang="en-GB" dirty="0" smtClean="0"/>
              <a:t>Alfa-</a:t>
            </a:r>
            <a:r>
              <a:rPr lang="en-GB" dirty="0" err="1" smtClean="0"/>
              <a:t>glucosidaseremmers</a:t>
            </a:r>
            <a:endParaRPr lang="en-GB" dirty="0" smtClean="0"/>
          </a:p>
          <a:p>
            <a:r>
              <a:rPr lang="en-GB" dirty="0" err="1" smtClean="0"/>
              <a:t>Thiazolidinedionen</a:t>
            </a:r>
            <a:endParaRPr lang="en-GB" dirty="0" smtClean="0"/>
          </a:p>
          <a:p>
            <a:r>
              <a:rPr lang="en-GB" dirty="0" err="1"/>
              <a:t>Dipeptidylpeptidase</a:t>
            </a:r>
            <a:r>
              <a:rPr lang="en-GB" dirty="0"/>
              <a:t> 4 </a:t>
            </a:r>
            <a:r>
              <a:rPr lang="en-GB" dirty="0" err="1" smtClean="0"/>
              <a:t>remmers</a:t>
            </a:r>
            <a:endParaRPr lang="en-GB" dirty="0" smtClean="0"/>
          </a:p>
          <a:p>
            <a:r>
              <a:rPr lang="en-GB" dirty="0" smtClean="0"/>
              <a:t>Sodium glucose </a:t>
            </a:r>
            <a:r>
              <a:rPr lang="en-GB" dirty="0"/>
              <a:t>co-transporter 2 </a:t>
            </a:r>
            <a:r>
              <a:rPr lang="en-GB" dirty="0" err="1" smtClean="0"/>
              <a:t>remmers</a:t>
            </a:r>
            <a:endParaRPr lang="en-GB" dirty="0" smtClean="0"/>
          </a:p>
          <a:p>
            <a:r>
              <a:rPr lang="en-GB" dirty="0" err="1"/>
              <a:t>Bloedglucoseverlagende</a:t>
            </a:r>
            <a:r>
              <a:rPr lang="en-GB" dirty="0"/>
              <a:t> </a:t>
            </a:r>
            <a:r>
              <a:rPr lang="en-GB" dirty="0" err="1"/>
              <a:t>combinatiepreparaten</a:t>
            </a:r>
            <a:r>
              <a:rPr lang="en-GB" dirty="0"/>
              <a:t> </a:t>
            </a:r>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Agenda</a:t>
            </a:r>
            <a:endParaRPr lang="en-GB" dirty="0"/>
          </a:p>
        </p:txBody>
      </p:sp>
      <p:sp>
        <p:nvSpPr>
          <p:cNvPr id="7" name="TextBox 6"/>
          <p:cNvSpPr txBox="1"/>
          <p:nvPr/>
        </p:nvSpPr>
        <p:spPr>
          <a:xfrm>
            <a:off x="5894308" y="1109447"/>
            <a:ext cx="3061699" cy="1815882"/>
          </a:xfrm>
          <a:prstGeom prst="rect">
            <a:avLst/>
          </a:prstGeom>
          <a:noFill/>
          <a:ln w="19050">
            <a:solidFill>
              <a:schemeClr val="accent1"/>
            </a:solidFill>
          </a:ln>
        </p:spPr>
        <p:txBody>
          <a:bodyPr wrap="square" rtlCol="0">
            <a:spAutoFit/>
          </a:bodyPr>
          <a:lstStyle/>
          <a:p>
            <a:r>
              <a:rPr lang="en-GB" sz="1400" dirty="0" err="1" smtClean="0"/>
              <a:t>Een</a:t>
            </a:r>
            <a:r>
              <a:rPr lang="en-GB" sz="1400" dirty="0" smtClean="0"/>
              <a:t> </a:t>
            </a:r>
            <a:r>
              <a:rPr lang="en-GB" sz="1400" dirty="0" err="1" smtClean="0"/>
              <a:t>volledig</a:t>
            </a:r>
            <a:r>
              <a:rPr lang="en-GB" sz="1400" dirty="0" smtClean="0"/>
              <a:t> overzicht van </a:t>
            </a:r>
            <a:r>
              <a:rPr lang="en-GB" sz="1400" dirty="0" err="1" smtClean="0"/>
              <a:t>indicaties</a:t>
            </a:r>
            <a:r>
              <a:rPr lang="en-GB" sz="1400" dirty="0" smtClean="0"/>
              <a:t>, contra-</a:t>
            </a:r>
            <a:r>
              <a:rPr lang="en-GB" sz="1400" dirty="0" err="1" smtClean="0"/>
              <a:t>indicaties</a:t>
            </a:r>
            <a:r>
              <a:rPr lang="en-GB" sz="1400" dirty="0" smtClean="0"/>
              <a:t>, </a:t>
            </a:r>
            <a:r>
              <a:rPr lang="en-GB" sz="1400" dirty="0" err="1" smtClean="0"/>
              <a:t>bijwerkingen</a:t>
            </a:r>
            <a:r>
              <a:rPr lang="en-GB" sz="1400" dirty="0" smtClean="0"/>
              <a:t> en </a:t>
            </a:r>
            <a:r>
              <a:rPr lang="en-GB" sz="1400" dirty="0" err="1" smtClean="0"/>
              <a:t>interacties</a:t>
            </a:r>
            <a:r>
              <a:rPr lang="en-GB" sz="1400" dirty="0" smtClean="0"/>
              <a:t> </a:t>
            </a:r>
            <a:r>
              <a:rPr lang="en-GB" sz="1400" dirty="0" err="1" smtClean="0"/>
              <a:t>kunt</a:t>
            </a:r>
            <a:r>
              <a:rPr lang="en-GB" sz="1400" dirty="0" smtClean="0"/>
              <a:t> u </a:t>
            </a:r>
            <a:r>
              <a:rPr lang="en-GB" sz="1400" dirty="0" err="1" smtClean="0"/>
              <a:t>vinden</a:t>
            </a:r>
            <a:r>
              <a:rPr lang="en-GB" sz="1400" dirty="0" smtClean="0"/>
              <a:t> in de </a:t>
            </a:r>
            <a:r>
              <a:rPr lang="en-GB" sz="1400" dirty="0" err="1" smtClean="0"/>
              <a:t>registratieteksten</a:t>
            </a:r>
            <a:r>
              <a:rPr lang="en-GB" sz="1400" dirty="0" smtClean="0"/>
              <a:t> van de </a:t>
            </a:r>
            <a:r>
              <a:rPr lang="en-GB" sz="1400" dirty="0" err="1" smtClean="0"/>
              <a:t>desbetreffende</a:t>
            </a:r>
            <a:r>
              <a:rPr lang="en-GB" sz="1400" dirty="0" smtClean="0"/>
              <a:t> </a:t>
            </a:r>
            <a:r>
              <a:rPr lang="en-GB" sz="1400" dirty="0" err="1" smtClean="0"/>
              <a:t>producten</a:t>
            </a:r>
            <a:r>
              <a:rPr lang="en-GB" sz="1400" dirty="0" smtClean="0"/>
              <a:t>. </a:t>
            </a:r>
            <a:r>
              <a:rPr lang="en-GB" sz="1400" dirty="0" err="1" smtClean="0"/>
              <a:t>Deze</a:t>
            </a:r>
            <a:r>
              <a:rPr lang="en-GB" sz="1400" dirty="0" smtClean="0"/>
              <a:t> </a:t>
            </a:r>
            <a:r>
              <a:rPr lang="en-GB" sz="1400" dirty="0" err="1" smtClean="0"/>
              <a:t>zijn</a:t>
            </a:r>
            <a:r>
              <a:rPr lang="en-GB" sz="1400" dirty="0" smtClean="0"/>
              <a:t> </a:t>
            </a:r>
            <a:r>
              <a:rPr lang="en-GB" sz="1400" dirty="0" err="1" smtClean="0"/>
              <a:t>na</a:t>
            </a:r>
            <a:r>
              <a:rPr lang="en-GB" sz="1400" dirty="0" smtClean="0"/>
              <a:t> </a:t>
            </a:r>
            <a:r>
              <a:rPr lang="en-GB" sz="1400" dirty="0" err="1" smtClean="0"/>
              <a:t>te</a:t>
            </a:r>
            <a:r>
              <a:rPr lang="en-GB" sz="1400" dirty="0" smtClean="0"/>
              <a:t> </a:t>
            </a:r>
            <a:r>
              <a:rPr lang="en-GB" sz="1400" dirty="0" err="1" smtClean="0"/>
              <a:t>lezen</a:t>
            </a:r>
            <a:r>
              <a:rPr lang="en-GB" sz="1400" dirty="0" smtClean="0"/>
              <a:t> op http://www.cbg-meb.nl</a:t>
            </a:r>
            <a:endParaRPr lang="en-GB" sz="1400" dirty="0"/>
          </a:p>
        </p:txBody>
      </p:sp>
      <p:sp>
        <p:nvSpPr>
          <p:cNvPr id="9" name="Footer Placeholder 8"/>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476365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1460438"/>
            <a:ext cx="8510400" cy="2772515"/>
          </a:xfrm>
        </p:spPr>
        <p:txBody>
          <a:bodyPr/>
          <a:lstStyle/>
          <a:p>
            <a:r>
              <a:rPr lang="en-GB" sz="1600" b="1" dirty="0" err="1" smtClean="0"/>
              <a:t>Metformine</a:t>
            </a:r>
            <a:r>
              <a:rPr lang="en-GB" sz="1600" b="1" dirty="0" smtClean="0"/>
              <a:t>:</a:t>
            </a:r>
          </a:p>
          <a:p>
            <a:pPr>
              <a:buFontTx/>
              <a:buChar char="-"/>
            </a:pPr>
            <a:r>
              <a:rPr lang="en-GB" sz="1400" dirty="0" err="1" smtClean="0"/>
              <a:t>Remt</a:t>
            </a:r>
            <a:r>
              <a:rPr lang="en-GB" sz="1400" dirty="0" smtClean="0"/>
              <a:t> de </a:t>
            </a:r>
            <a:r>
              <a:rPr lang="en-GB" sz="1400" dirty="0" err="1" smtClean="0"/>
              <a:t>productie</a:t>
            </a:r>
            <a:r>
              <a:rPr lang="en-GB" sz="1400" dirty="0" smtClean="0"/>
              <a:t> en </a:t>
            </a:r>
            <a:r>
              <a:rPr lang="en-GB" sz="1400" dirty="0" err="1" smtClean="0"/>
              <a:t>afgifte</a:t>
            </a:r>
            <a:r>
              <a:rPr lang="en-GB" sz="1400" dirty="0" smtClean="0"/>
              <a:t> van glucose door de lever en de </a:t>
            </a:r>
            <a:r>
              <a:rPr lang="en-GB" sz="1400" dirty="0" err="1" smtClean="0"/>
              <a:t>spieren</a:t>
            </a:r>
            <a:r>
              <a:rPr lang="en-GB" sz="1400" dirty="0" smtClean="0"/>
              <a:t>.</a:t>
            </a:r>
          </a:p>
          <a:p>
            <a:pPr>
              <a:buFontTx/>
              <a:buChar char="-"/>
            </a:pPr>
            <a:r>
              <a:rPr lang="en-GB" sz="1400" dirty="0" err="1" smtClean="0"/>
              <a:t>Verhoogt</a:t>
            </a:r>
            <a:r>
              <a:rPr lang="en-GB" sz="1400" dirty="0" smtClean="0"/>
              <a:t> de </a:t>
            </a:r>
            <a:r>
              <a:rPr lang="en-GB" sz="1400" dirty="0" err="1" smtClean="0"/>
              <a:t>perifere</a:t>
            </a:r>
            <a:r>
              <a:rPr lang="en-GB" sz="1400" dirty="0" smtClean="0"/>
              <a:t> </a:t>
            </a:r>
            <a:r>
              <a:rPr lang="en-GB" sz="1400" dirty="0" err="1" smtClean="0"/>
              <a:t>gevoeligheid</a:t>
            </a:r>
            <a:r>
              <a:rPr lang="en-GB" sz="1400" dirty="0" smtClean="0"/>
              <a:t> </a:t>
            </a:r>
            <a:r>
              <a:rPr lang="en-GB" sz="1400" dirty="0" err="1" smtClean="0"/>
              <a:t>voor</a:t>
            </a:r>
            <a:r>
              <a:rPr lang="en-GB" sz="1400" dirty="0" smtClean="0"/>
              <a:t> </a:t>
            </a:r>
            <a:r>
              <a:rPr lang="en-GB" sz="1400" dirty="0" err="1" smtClean="0"/>
              <a:t>insuline</a:t>
            </a:r>
            <a:r>
              <a:rPr lang="en-GB" sz="1400" dirty="0" smtClean="0"/>
              <a:t>.</a:t>
            </a:r>
          </a:p>
          <a:p>
            <a:r>
              <a:rPr lang="en-GB" sz="1600" b="1" dirty="0" smtClean="0"/>
              <a:t>Contra-</a:t>
            </a:r>
            <a:r>
              <a:rPr lang="en-GB" sz="1600" b="1" dirty="0" err="1" smtClean="0"/>
              <a:t>indicaties</a:t>
            </a:r>
            <a:r>
              <a:rPr lang="en-GB" sz="1600" b="1" dirty="0" smtClean="0"/>
              <a:t>:</a:t>
            </a:r>
          </a:p>
          <a:p>
            <a:pPr>
              <a:buFontTx/>
              <a:buChar char="-"/>
            </a:pPr>
            <a:r>
              <a:rPr lang="en-GB" sz="1400" dirty="0" smtClean="0"/>
              <a:t>Bij </a:t>
            </a:r>
            <a:r>
              <a:rPr lang="en-GB" sz="1400" dirty="0" err="1" smtClean="0"/>
              <a:t>onvoldoende</a:t>
            </a:r>
            <a:r>
              <a:rPr lang="en-GB" sz="1400" dirty="0" smtClean="0"/>
              <a:t> </a:t>
            </a:r>
            <a:r>
              <a:rPr lang="en-GB" sz="1400" dirty="0" err="1" smtClean="0"/>
              <a:t>werking</a:t>
            </a:r>
            <a:r>
              <a:rPr lang="en-GB" sz="1400" dirty="0" smtClean="0"/>
              <a:t> van de </a:t>
            </a:r>
            <a:r>
              <a:rPr lang="en-GB" sz="1400" dirty="0" err="1" smtClean="0"/>
              <a:t>nieren</a:t>
            </a:r>
            <a:r>
              <a:rPr lang="en-GB" sz="1400" dirty="0" smtClean="0"/>
              <a:t> </a:t>
            </a:r>
            <a:r>
              <a:rPr lang="en-GB" sz="1400" dirty="0" err="1" smtClean="0"/>
              <a:t>gaat</a:t>
            </a:r>
            <a:r>
              <a:rPr lang="en-GB" sz="1400" dirty="0" smtClean="0"/>
              <a:t> </a:t>
            </a:r>
            <a:r>
              <a:rPr lang="en-GB" sz="1400" dirty="0" err="1" smtClean="0"/>
              <a:t>metformine</a:t>
            </a:r>
            <a:r>
              <a:rPr lang="en-GB" sz="1400" dirty="0" smtClean="0"/>
              <a:t> </a:t>
            </a:r>
            <a:r>
              <a:rPr lang="en-GB" sz="1400" dirty="0" err="1" smtClean="0"/>
              <a:t>zich</a:t>
            </a:r>
            <a:r>
              <a:rPr lang="en-GB" sz="1400" dirty="0" smtClean="0"/>
              <a:t> </a:t>
            </a:r>
            <a:r>
              <a:rPr lang="en-GB" sz="1400" dirty="0" err="1" smtClean="0"/>
              <a:t>stapelen</a:t>
            </a:r>
            <a:r>
              <a:rPr lang="en-GB" sz="1400" dirty="0" smtClean="0"/>
              <a:t> in het </a:t>
            </a:r>
            <a:r>
              <a:rPr lang="en-GB" sz="1400" dirty="0" err="1" smtClean="0"/>
              <a:t>lichaam</a:t>
            </a:r>
            <a:r>
              <a:rPr lang="en-GB" sz="1400" dirty="0" smtClean="0"/>
              <a:t>.</a:t>
            </a:r>
          </a:p>
          <a:p>
            <a:r>
              <a:rPr lang="en-GB" sz="1600" b="1" dirty="0" err="1" smtClean="0"/>
              <a:t>Bijwerking</a:t>
            </a:r>
            <a:r>
              <a:rPr lang="en-GB" sz="1600" b="1" dirty="0" smtClean="0"/>
              <a:t>:</a:t>
            </a:r>
          </a:p>
          <a:p>
            <a:pPr>
              <a:buFontTx/>
              <a:buChar char="-"/>
            </a:pPr>
            <a:r>
              <a:rPr lang="en-GB" sz="1400" dirty="0" err="1" smtClean="0"/>
              <a:t>Maagdarmstoornissen</a:t>
            </a:r>
            <a:r>
              <a:rPr lang="en-GB" sz="1400" dirty="0" smtClean="0"/>
              <a:t> </a:t>
            </a:r>
            <a:r>
              <a:rPr lang="en-GB" sz="1400" dirty="0" err="1" smtClean="0"/>
              <a:t>zoals</a:t>
            </a:r>
            <a:r>
              <a:rPr lang="en-GB" sz="1400" dirty="0" smtClean="0"/>
              <a:t> </a:t>
            </a:r>
            <a:r>
              <a:rPr lang="en-GB" sz="1400" dirty="0" err="1" smtClean="0"/>
              <a:t>misselijkheid</a:t>
            </a:r>
            <a:r>
              <a:rPr lang="en-GB" sz="1400" dirty="0" smtClean="0"/>
              <a:t> en </a:t>
            </a:r>
            <a:r>
              <a:rPr lang="en-GB" sz="1400" dirty="0" err="1" smtClean="0"/>
              <a:t>diarree</a:t>
            </a:r>
            <a:r>
              <a:rPr lang="en-GB" sz="1400" dirty="0" smtClean="0"/>
              <a:t>.</a:t>
            </a:r>
          </a:p>
          <a:p>
            <a:pPr>
              <a:buFontTx/>
              <a:buChar char="-"/>
            </a:pPr>
            <a:r>
              <a:rPr lang="en-GB" sz="1400" dirty="0" err="1" smtClean="0"/>
              <a:t>Zeldzame</a:t>
            </a:r>
            <a:r>
              <a:rPr lang="en-GB" sz="1400" dirty="0" smtClean="0"/>
              <a:t> </a:t>
            </a:r>
            <a:r>
              <a:rPr lang="en-GB" sz="1400" dirty="0" err="1" smtClean="0"/>
              <a:t>bijwerking</a:t>
            </a:r>
            <a:r>
              <a:rPr lang="en-GB" sz="1400" dirty="0" smtClean="0"/>
              <a:t> is </a:t>
            </a:r>
            <a:r>
              <a:rPr lang="en-GB" sz="1400" dirty="0" err="1" smtClean="0"/>
              <a:t>een</a:t>
            </a:r>
            <a:r>
              <a:rPr lang="en-GB" sz="1400" dirty="0" smtClean="0"/>
              <a:t> </a:t>
            </a:r>
            <a:r>
              <a:rPr lang="en-GB" sz="1400" dirty="0" err="1" smtClean="0"/>
              <a:t>metaalsmaak</a:t>
            </a:r>
            <a:r>
              <a:rPr lang="en-GB" sz="1400" dirty="0" smtClean="0"/>
              <a:t>.</a:t>
            </a:r>
          </a:p>
          <a:p>
            <a:pPr>
              <a:buFontTx/>
              <a:buChar char="-"/>
            </a:pPr>
            <a:r>
              <a:rPr lang="en-GB" sz="1400" dirty="0" err="1"/>
              <a:t>Zeldzaam</a:t>
            </a:r>
            <a:r>
              <a:rPr lang="en-GB" sz="1400" dirty="0"/>
              <a:t> – maar </a:t>
            </a:r>
            <a:r>
              <a:rPr lang="en-GB" sz="1400" dirty="0" err="1"/>
              <a:t>zeer</a:t>
            </a:r>
            <a:r>
              <a:rPr lang="en-GB" sz="1400" dirty="0"/>
              <a:t> </a:t>
            </a:r>
            <a:r>
              <a:rPr lang="en-GB" sz="1400" dirty="0" err="1"/>
              <a:t>gevaarlijk</a:t>
            </a:r>
            <a:r>
              <a:rPr lang="en-GB" sz="1400" dirty="0"/>
              <a:t> – is de </a:t>
            </a:r>
            <a:r>
              <a:rPr lang="en-GB" sz="1400" dirty="0" err="1" smtClean="0"/>
              <a:t>lactaatacidose</a:t>
            </a:r>
            <a:r>
              <a:rPr lang="en-GB" sz="1400" dirty="0" smtClean="0"/>
              <a:t>.</a:t>
            </a:r>
            <a:endParaRPr lang="en-GB" dirty="0" smtClean="0"/>
          </a:p>
          <a:p>
            <a:pPr>
              <a:buFontTx/>
              <a:buChar char="-"/>
            </a:pPr>
            <a:endParaRPr lang="en-GB" dirty="0" smtClean="0"/>
          </a:p>
          <a:p>
            <a:pPr marL="0" indent="0">
              <a:buNone/>
            </a:pPr>
            <a:endParaRPr lang="en-GB" dirty="0"/>
          </a:p>
        </p:txBody>
      </p:sp>
      <p:sp>
        <p:nvSpPr>
          <p:cNvPr id="3" name="Title 2"/>
          <p:cNvSpPr>
            <a:spLocks noGrp="1"/>
          </p:cNvSpPr>
          <p:nvPr>
            <p:ph type="title"/>
          </p:nvPr>
        </p:nvSpPr>
        <p:spPr/>
        <p:txBody>
          <a:bodyPr/>
          <a:lstStyle/>
          <a:p>
            <a:r>
              <a:rPr lang="en-GB" dirty="0" err="1" smtClean="0"/>
              <a:t>Biguanide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333" y="379183"/>
            <a:ext cx="2156558" cy="108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sp>
        <p:nvSpPr>
          <p:cNvPr id="9" name="Footer Placeholder 8"/>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3055387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9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15" y="362297"/>
            <a:ext cx="1540786" cy="65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Content Placeholder 1"/>
          <p:cNvSpPr>
            <a:spLocks noGrp="1"/>
          </p:cNvSpPr>
          <p:nvPr>
            <p:ph idx="1"/>
          </p:nvPr>
        </p:nvSpPr>
        <p:spPr>
          <a:xfrm>
            <a:off x="316800" y="1404691"/>
            <a:ext cx="8510400" cy="2955789"/>
          </a:xfrm>
        </p:spPr>
        <p:txBody>
          <a:bodyPr>
            <a:normAutofit lnSpcReduction="10000"/>
          </a:bodyPr>
          <a:lstStyle/>
          <a:p>
            <a:r>
              <a:rPr lang="en-GB" sz="1600" b="1" dirty="0" smtClean="0"/>
              <a:t>SU-</a:t>
            </a:r>
            <a:r>
              <a:rPr lang="en-GB" sz="1600" b="1" dirty="0" err="1" smtClean="0"/>
              <a:t>derivaten</a:t>
            </a:r>
            <a:r>
              <a:rPr lang="en-GB" sz="1600" b="1" dirty="0" smtClean="0"/>
              <a:t>: </a:t>
            </a:r>
            <a:r>
              <a:rPr lang="en-GB" sz="1600" b="1" dirty="0" err="1" smtClean="0"/>
              <a:t>tolbutamide</a:t>
            </a:r>
            <a:r>
              <a:rPr lang="en-GB" sz="1600" b="1" dirty="0" smtClean="0"/>
              <a:t>, </a:t>
            </a:r>
            <a:r>
              <a:rPr lang="en-GB" sz="1600" b="1" dirty="0" err="1" smtClean="0"/>
              <a:t>glibenclamide</a:t>
            </a:r>
            <a:r>
              <a:rPr lang="en-GB" sz="1600" b="1" dirty="0" smtClean="0"/>
              <a:t>, </a:t>
            </a:r>
            <a:r>
              <a:rPr lang="en-GB" sz="1600" b="1" dirty="0" err="1" smtClean="0"/>
              <a:t>gliclazide</a:t>
            </a:r>
            <a:r>
              <a:rPr lang="en-GB" sz="1600" b="1" dirty="0" smtClean="0"/>
              <a:t> en glimepiride.</a:t>
            </a:r>
          </a:p>
          <a:p>
            <a:pPr>
              <a:buFontTx/>
              <a:buChar char="-"/>
            </a:pPr>
            <a:r>
              <a:rPr lang="en-GB" sz="1400" dirty="0" err="1" smtClean="0"/>
              <a:t>Stimuleren</a:t>
            </a:r>
            <a:r>
              <a:rPr lang="en-GB" sz="1400" dirty="0" smtClean="0"/>
              <a:t> de </a:t>
            </a:r>
            <a:r>
              <a:rPr lang="en-GB" sz="1400" dirty="0" err="1" smtClean="0"/>
              <a:t>afgifte</a:t>
            </a:r>
            <a:r>
              <a:rPr lang="en-GB" sz="1400" dirty="0" smtClean="0"/>
              <a:t> van insuline door de </a:t>
            </a:r>
            <a:r>
              <a:rPr lang="en-GB" sz="1400" dirty="0" err="1" smtClean="0"/>
              <a:t>b</a:t>
            </a:r>
            <a:r>
              <a:rPr lang="en-GB" sz="1400" dirty="0" err="1" smtClean="0">
                <a:latin typeface="Verdana"/>
                <a:ea typeface="Verdana"/>
                <a:cs typeface="Verdana"/>
              </a:rPr>
              <a:t>ètacellen</a:t>
            </a:r>
            <a:r>
              <a:rPr lang="en-GB" sz="1400" dirty="0" smtClean="0">
                <a:latin typeface="Verdana"/>
                <a:ea typeface="Verdana"/>
                <a:cs typeface="Verdana"/>
              </a:rPr>
              <a:t> van de </a:t>
            </a:r>
            <a:r>
              <a:rPr lang="en-GB" sz="1400" dirty="0" err="1" smtClean="0">
                <a:latin typeface="Verdana"/>
                <a:ea typeface="Verdana"/>
                <a:cs typeface="Verdana"/>
              </a:rPr>
              <a:t>eilandjes</a:t>
            </a:r>
            <a:r>
              <a:rPr lang="en-GB" sz="1400" dirty="0" smtClean="0">
                <a:latin typeface="Verdana"/>
                <a:ea typeface="Verdana"/>
                <a:cs typeface="Verdana"/>
              </a:rPr>
              <a:t> van Langerhans en </a:t>
            </a:r>
            <a:r>
              <a:rPr lang="en-GB" sz="1400" dirty="0" err="1" smtClean="0">
                <a:latin typeface="Verdana"/>
                <a:ea typeface="Verdana"/>
                <a:cs typeface="Verdana"/>
              </a:rPr>
              <a:t>verhogen</a:t>
            </a:r>
            <a:r>
              <a:rPr lang="en-GB" sz="1400" dirty="0" smtClean="0">
                <a:latin typeface="Verdana"/>
                <a:ea typeface="Verdana"/>
                <a:cs typeface="Verdana"/>
              </a:rPr>
              <a:t> de </a:t>
            </a:r>
            <a:r>
              <a:rPr lang="en-GB" sz="1400" dirty="0" err="1" smtClean="0">
                <a:latin typeface="Verdana"/>
                <a:ea typeface="Verdana"/>
                <a:cs typeface="Verdana"/>
              </a:rPr>
              <a:t>gevoeligheid</a:t>
            </a:r>
            <a:r>
              <a:rPr lang="en-GB" sz="1400" dirty="0" smtClean="0">
                <a:latin typeface="Verdana"/>
                <a:ea typeface="Verdana"/>
                <a:cs typeface="Verdana"/>
              </a:rPr>
              <a:t> van de </a:t>
            </a:r>
            <a:r>
              <a:rPr lang="en-GB" sz="1400" dirty="0" err="1" smtClean="0">
                <a:latin typeface="Verdana"/>
                <a:ea typeface="Verdana"/>
                <a:cs typeface="Verdana"/>
              </a:rPr>
              <a:t>bètacellen</a:t>
            </a:r>
            <a:r>
              <a:rPr lang="en-GB" sz="1400" dirty="0" smtClean="0">
                <a:latin typeface="Verdana"/>
                <a:ea typeface="Verdana"/>
                <a:cs typeface="Verdana"/>
              </a:rPr>
              <a:t> </a:t>
            </a:r>
            <a:r>
              <a:rPr lang="en-GB" sz="1400" dirty="0" err="1" smtClean="0">
                <a:latin typeface="Verdana"/>
                <a:ea typeface="Verdana"/>
                <a:cs typeface="Verdana"/>
              </a:rPr>
              <a:t>voor</a:t>
            </a:r>
            <a:r>
              <a:rPr lang="en-GB" sz="1400" dirty="0" smtClean="0">
                <a:latin typeface="Verdana"/>
                <a:ea typeface="Verdana"/>
                <a:cs typeface="Verdana"/>
              </a:rPr>
              <a:t> de </a:t>
            </a:r>
            <a:r>
              <a:rPr lang="en-GB" sz="1400" dirty="0" err="1" smtClean="0">
                <a:latin typeface="Verdana"/>
                <a:ea typeface="Verdana"/>
                <a:cs typeface="Verdana"/>
              </a:rPr>
              <a:t>veranderingen</a:t>
            </a:r>
            <a:r>
              <a:rPr lang="en-GB" sz="1400" dirty="0" smtClean="0">
                <a:latin typeface="Verdana"/>
                <a:ea typeface="Verdana"/>
                <a:cs typeface="Verdana"/>
              </a:rPr>
              <a:t> in de </a:t>
            </a:r>
            <a:r>
              <a:rPr lang="en-GB" sz="1400" dirty="0" err="1" smtClean="0">
                <a:latin typeface="Verdana"/>
                <a:ea typeface="Verdana"/>
                <a:cs typeface="Verdana"/>
              </a:rPr>
              <a:t>glucoseconcentratie</a:t>
            </a:r>
            <a:r>
              <a:rPr lang="en-GB" sz="1400" dirty="0" smtClean="0">
                <a:latin typeface="Verdana"/>
                <a:ea typeface="Verdana"/>
                <a:cs typeface="Verdana"/>
              </a:rPr>
              <a:t>.</a:t>
            </a:r>
          </a:p>
          <a:p>
            <a:pPr>
              <a:buFontTx/>
              <a:buChar char="-"/>
            </a:pPr>
            <a:r>
              <a:rPr lang="en-GB" sz="1400" dirty="0" err="1" smtClean="0">
                <a:latin typeface="Verdana"/>
                <a:ea typeface="Verdana"/>
                <a:cs typeface="Verdana"/>
              </a:rPr>
              <a:t>Functionerende</a:t>
            </a:r>
            <a:r>
              <a:rPr lang="en-GB" sz="1400" dirty="0" smtClean="0">
                <a:latin typeface="Verdana"/>
                <a:ea typeface="Verdana"/>
                <a:cs typeface="Verdana"/>
              </a:rPr>
              <a:t> </a:t>
            </a:r>
            <a:r>
              <a:rPr lang="en-GB" sz="1400" dirty="0" err="1" smtClean="0"/>
              <a:t>b</a:t>
            </a:r>
            <a:r>
              <a:rPr lang="en-GB" sz="1400" dirty="0" err="1" smtClean="0">
                <a:ea typeface="Verdana"/>
                <a:cs typeface="Verdana"/>
              </a:rPr>
              <a:t>ètacellen</a:t>
            </a:r>
            <a:r>
              <a:rPr lang="en-GB" sz="1400" dirty="0" smtClean="0">
                <a:ea typeface="Verdana"/>
                <a:cs typeface="Verdana"/>
              </a:rPr>
              <a:t> </a:t>
            </a:r>
            <a:r>
              <a:rPr lang="en-GB" sz="1400" dirty="0" err="1" smtClean="0">
                <a:ea typeface="Verdana"/>
                <a:cs typeface="Verdana"/>
              </a:rPr>
              <a:t>zijn</a:t>
            </a:r>
            <a:r>
              <a:rPr lang="en-GB" sz="1400" dirty="0" smtClean="0">
                <a:ea typeface="Verdana"/>
                <a:cs typeface="Verdana"/>
              </a:rPr>
              <a:t> </a:t>
            </a:r>
            <a:r>
              <a:rPr lang="en-GB" sz="1400" dirty="0" err="1" smtClean="0">
                <a:ea typeface="Verdana"/>
                <a:cs typeface="Verdana"/>
              </a:rPr>
              <a:t>essentieel</a:t>
            </a:r>
            <a:r>
              <a:rPr lang="en-GB" sz="1400" dirty="0">
                <a:ea typeface="Verdana"/>
                <a:cs typeface="Verdana"/>
              </a:rPr>
              <a:t>.</a:t>
            </a:r>
            <a:endParaRPr lang="en-GB" sz="1400" dirty="0" smtClean="0">
              <a:latin typeface="Verdana"/>
              <a:ea typeface="Verdana"/>
              <a:cs typeface="Verdana"/>
            </a:endParaRPr>
          </a:p>
          <a:p>
            <a:pPr>
              <a:buFontTx/>
              <a:buChar char="-"/>
            </a:pPr>
            <a:r>
              <a:rPr lang="en-GB" sz="1400" dirty="0" err="1" smtClean="0">
                <a:latin typeface="Verdana"/>
                <a:ea typeface="Verdana"/>
                <a:cs typeface="Verdana"/>
              </a:rPr>
              <a:t>Volgens</a:t>
            </a:r>
            <a:r>
              <a:rPr lang="en-GB" sz="1400" dirty="0" smtClean="0">
                <a:latin typeface="Verdana"/>
                <a:ea typeface="Verdana"/>
                <a:cs typeface="Verdana"/>
              </a:rPr>
              <a:t> de NHG is </a:t>
            </a:r>
            <a:r>
              <a:rPr lang="en-GB" sz="1400" dirty="0" err="1" smtClean="0">
                <a:latin typeface="Verdana"/>
                <a:ea typeface="Verdana"/>
                <a:cs typeface="Verdana"/>
              </a:rPr>
              <a:t>gliclazide</a:t>
            </a:r>
            <a:r>
              <a:rPr lang="en-GB" sz="1400" dirty="0" smtClean="0">
                <a:latin typeface="Verdana"/>
                <a:ea typeface="Verdana"/>
                <a:cs typeface="Verdana"/>
              </a:rPr>
              <a:t> de 1</a:t>
            </a:r>
            <a:r>
              <a:rPr lang="en-GB" sz="1400" baseline="30000" dirty="0" smtClean="0">
                <a:latin typeface="Verdana"/>
                <a:ea typeface="Verdana"/>
                <a:cs typeface="Verdana"/>
              </a:rPr>
              <a:t>e</a:t>
            </a:r>
            <a:r>
              <a:rPr lang="en-GB" sz="1400" dirty="0" smtClean="0">
                <a:latin typeface="Verdana"/>
                <a:ea typeface="Verdana"/>
                <a:cs typeface="Verdana"/>
              </a:rPr>
              <a:t> </a:t>
            </a:r>
            <a:r>
              <a:rPr lang="en-GB" sz="1400" dirty="0" err="1" smtClean="0">
                <a:latin typeface="Verdana"/>
                <a:ea typeface="Verdana"/>
                <a:cs typeface="Verdana"/>
              </a:rPr>
              <a:t>keus</a:t>
            </a:r>
            <a:r>
              <a:rPr lang="en-GB" sz="1400" dirty="0" smtClean="0">
                <a:latin typeface="Verdana"/>
                <a:ea typeface="Verdana"/>
                <a:cs typeface="Verdana"/>
              </a:rPr>
              <a:t> door </a:t>
            </a:r>
            <a:r>
              <a:rPr lang="en-GB" sz="1400" dirty="0" err="1" smtClean="0">
                <a:latin typeface="Verdana"/>
                <a:ea typeface="Verdana"/>
                <a:cs typeface="Verdana"/>
              </a:rPr>
              <a:t>verminderd</a:t>
            </a:r>
            <a:r>
              <a:rPr lang="en-GB" sz="1400" dirty="0" smtClean="0">
                <a:latin typeface="Verdana"/>
                <a:ea typeface="Verdana"/>
                <a:cs typeface="Verdana"/>
              </a:rPr>
              <a:t> </a:t>
            </a:r>
            <a:r>
              <a:rPr lang="en-GB" sz="1400" dirty="0" err="1" smtClean="0">
                <a:latin typeface="Verdana"/>
                <a:ea typeface="Verdana"/>
                <a:cs typeface="Verdana"/>
              </a:rPr>
              <a:t>risico</a:t>
            </a:r>
            <a:r>
              <a:rPr lang="en-GB" sz="1400" dirty="0" smtClean="0">
                <a:latin typeface="Verdana"/>
                <a:ea typeface="Verdana"/>
                <a:cs typeface="Verdana"/>
              </a:rPr>
              <a:t> op </a:t>
            </a:r>
            <a:r>
              <a:rPr lang="en-GB" sz="1400" dirty="0" err="1" smtClean="0">
                <a:latin typeface="Verdana"/>
                <a:ea typeface="Verdana"/>
                <a:cs typeface="Verdana"/>
              </a:rPr>
              <a:t>cardiovasculaire</a:t>
            </a:r>
            <a:r>
              <a:rPr lang="en-GB" sz="1400" dirty="0" smtClean="0">
                <a:latin typeface="Verdana"/>
                <a:ea typeface="Verdana"/>
                <a:cs typeface="Verdana"/>
              </a:rPr>
              <a:t> </a:t>
            </a:r>
            <a:r>
              <a:rPr lang="en-GB" sz="1400" dirty="0" err="1" smtClean="0">
                <a:latin typeface="Verdana"/>
                <a:ea typeface="Verdana"/>
                <a:cs typeface="Verdana"/>
              </a:rPr>
              <a:t>sterfte</a:t>
            </a:r>
            <a:r>
              <a:rPr lang="en-GB" sz="1400" dirty="0" smtClean="0">
                <a:latin typeface="Verdana"/>
                <a:ea typeface="Verdana"/>
                <a:cs typeface="Verdana"/>
              </a:rPr>
              <a:t>, minder </a:t>
            </a:r>
            <a:r>
              <a:rPr lang="en-GB" sz="1400" dirty="0" err="1" smtClean="0">
                <a:latin typeface="Verdana"/>
                <a:ea typeface="Verdana"/>
                <a:cs typeface="Verdana"/>
              </a:rPr>
              <a:t>hypoglykemieën</a:t>
            </a:r>
            <a:r>
              <a:rPr lang="en-GB" sz="1400" dirty="0" smtClean="0">
                <a:latin typeface="Verdana"/>
                <a:ea typeface="Verdana"/>
                <a:cs typeface="Verdana"/>
              </a:rPr>
              <a:t> en </a:t>
            </a:r>
            <a:r>
              <a:rPr lang="en-GB" sz="1400" dirty="0" err="1" smtClean="0">
                <a:latin typeface="Verdana"/>
                <a:ea typeface="Verdana"/>
                <a:cs typeface="Verdana"/>
              </a:rPr>
              <a:t>geen</a:t>
            </a:r>
            <a:r>
              <a:rPr lang="en-GB" sz="1400" dirty="0" smtClean="0">
                <a:latin typeface="Verdana"/>
                <a:ea typeface="Verdana"/>
                <a:cs typeface="Verdana"/>
              </a:rPr>
              <a:t> </a:t>
            </a:r>
            <a:r>
              <a:rPr lang="en-GB" sz="1400" dirty="0" err="1" smtClean="0">
                <a:latin typeface="Verdana"/>
                <a:ea typeface="Verdana"/>
                <a:cs typeface="Verdana"/>
              </a:rPr>
              <a:t>dosisaanpassing</a:t>
            </a:r>
            <a:r>
              <a:rPr lang="en-GB" sz="1400" dirty="0" smtClean="0">
                <a:latin typeface="Verdana"/>
                <a:ea typeface="Verdana"/>
                <a:cs typeface="Verdana"/>
              </a:rPr>
              <a:t> bij </a:t>
            </a:r>
            <a:r>
              <a:rPr lang="en-GB" sz="1400" dirty="0" err="1" smtClean="0">
                <a:latin typeface="Verdana"/>
                <a:ea typeface="Verdana"/>
                <a:cs typeface="Verdana"/>
              </a:rPr>
              <a:t>verslechtering</a:t>
            </a:r>
            <a:r>
              <a:rPr lang="en-GB" sz="1400" dirty="0" smtClean="0">
                <a:latin typeface="Verdana"/>
                <a:ea typeface="Verdana"/>
                <a:cs typeface="Verdana"/>
              </a:rPr>
              <a:t> van </a:t>
            </a:r>
            <a:r>
              <a:rPr lang="en-GB" sz="1400" dirty="0" err="1" smtClean="0">
                <a:latin typeface="Verdana"/>
                <a:ea typeface="Verdana"/>
                <a:cs typeface="Verdana"/>
              </a:rPr>
              <a:t>nierfunctie</a:t>
            </a:r>
            <a:r>
              <a:rPr lang="en-GB" sz="1400" dirty="0" smtClean="0">
                <a:latin typeface="Verdana"/>
                <a:ea typeface="Verdana"/>
                <a:cs typeface="Verdana"/>
              </a:rPr>
              <a:t>.</a:t>
            </a:r>
          </a:p>
          <a:p>
            <a:pPr marL="0" indent="0">
              <a:buNone/>
            </a:pPr>
            <a:endParaRPr lang="en-GB" sz="1400" dirty="0" smtClean="0">
              <a:latin typeface="Verdana"/>
              <a:ea typeface="Verdana"/>
              <a:cs typeface="Verdana"/>
            </a:endParaRPr>
          </a:p>
          <a:p>
            <a:r>
              <a:rPr lang="en-GB" sz="1600" b="1" dirty="0" err="1" smtClean="0">
                <a:latin typeface="Verdana"/>
                <a:ea typeface="Verdana"/>
                <a:cs typeface="Verdana"/>
              </a:rPr>
              <a:t>Meglitiniden</a:t>
            </a:r>
            <a:r>
              <a:rPr lang="en-GB" sz="1600" b="1" dirty="0" smtClean="0">
                <a:latin typeface="Verdana"/>
                <a:ea typeface="Verdana"/>
                <a:cs typeface="Verdana"/>
              </a:rPr>
              <a:t>: </a:t>
            </a:r>
            <a:r>
              <a:rPr lang="en-GB" sz="1600" b="1" dirty="0" err="1" smtClean="0">
                <a:latin typeface="Verdana"/>
                <a:ea typeface="Verdana"/>
                <a:cs typeface="Verdana"/>
              </a:rPr>
              <a:t>repaglinide</a:t>
            </a:r>
            <a:r>
              <a:rPr lang="en-GB" sz="1600" b="1" dirty="0" smtClean="0">
                <a:latin typeface="Verdana"/>
                <a:ea typeface="Verdana"/>
                <a:cs typeface="Verdana"/>
              </a:rPr>
              <a:t>.</a:t>
            </a:r>
          </a:p>
          <a:p>
            <a:pPr>
              <a:buFontTx/>
              <a:buChar char="-"/>
            </a:pPr>
            <a:r>
              <a:rPr lang="en-GB" sz="1400" dirty="0" err="1" smtClean="0">
                <a:latin typeface="Verdana"/>
                <a:ea typeface="Verdana"/>
                <a:cs typeface="Verdana"/>
              </a:rPr>
              <a:t>Werking</a:t>
            </a:r>
            <a:r>
              <a:rPr lang="en-GB" sz="1400" dirty="0" smtClean="0">
                <a:latin typeface="Verdana"/>
                <a:ea typeface="Verdana"/>
                <a:cs typeface="Verdana"/>
              </a:rPr>
              <a:t> </a:t>
            </a:r>
            <a:r>
              <a:rPr lang="en-GB" sz="1400" dirty="0" err="1" smtClean="0">
                <a:latin typeface="Verdana"/>
                <a:ea typeface="Verdana"/>
                <a:cs typeface="Verdana"/>
              </a:rPr>
              <a:t>komt</a:t>
            </a:r>
            <a:r>
              <a:rPr lang="en-GB" sz="1400" dirty="0" smtClean="0">
                <a:latin typeface="Verdana"/>
                <a:ea typeface="Verdana"/>
                <a:cs typeface="Verdana"/>
              </a:rPr>
              <a:t> </a:t>
            </a:r>
            <a:r>
              <a:rPr lang="en-GB" sz="1400" dirty="0" err="1" smtClean="0">
                <a:latin typeface="Verdana"/>
                <a:ea typeface="Verdana"/>
                <a:cs typeface="Verdana"/>
              </a:rPr>
              <a:t>overeen</a:t>
            </a:r>
            <a:r>
              <a:rPr lang="en-GB" sz="1400" dirty="0" smtClean="0">
                <a:latin typeface="Verdana"/>
                <a:ea typeface="Verdana"/>
                <a:cs typeface="Verdana"/>
              </a:rPr>
              <a:t> met </a:t>
            </a:r>
            <a:r>
              <a:rPr lang="en-GB" sz="1400" dirty="0" err="1" smtClean="0">
                <a:latin typeface="Verdana"/>
                <a:ea typeface="Verdana"/>
                <a:cs typeface="Verdana"/>
              </a:rPr>
              <a:t>dat</a:t>
            </a:r>
            <a:r>
              <a:rPr lang="en-GB" sz="1400" dirty="0" smtClean="0">
                <a:latin typeface="Verdana"/>
                <a:ea typeface="Verdana"/>
                <a:cs typeface="Verdana"/>
              </a:rPr>
              <a:t> van SU-</a:t>
            </a:r>
            <a:r>
              <a:rPr lang="en-GB" sz="1400" dirty="0" err="1" smtClean="0">
                <a:latin typeface="Verdana"/>
                <a:ea typeface="Verdana"/>
                <a:cs typeface="Verdana"/>
              </a:rPr>
              <a:t>derivaten</a:t>
            </a:r>
            <a:endParaRPr lang="en-GB" sz="1400" dirty="0" smtClean="0">
              <a:latin typeface="Verdana"/>
              <a:ea typeface="Verdana"/>
              <a:cs typeface="Verdana"/>
            </a:endParaRPr>
          </a:p>
          <a:p>
            <a:pPr>
              <a:buFontTx/>
              <a:buChar char="-"/>
            </a:pPr>
            <a:r>
              <a:rPr lang="en-GB" sz="1400" dirty="0" err="1" smtClean="0">
                <a:latin typeface="Verdana"/>
                <a:ea typeface="Verdana"/>
                <a:cs typeface="Verdana"/>
              </a:rPr>
              <a:t>Hebben</a:t>
            </a:r>
            <a:r>
              <a:rPr lang="en-GB" sz="1400" dirty="0" smtClean="0">
                <a:latin typeface="Verdana"/>
                <a:ea typeface="Verdana"/>
                <a:cs typeface="Verdana"/>
              </a:rPr>
              <a:t> </a:t>
            </a:r>
            <a:r>
              <a:rPr lang="en-GB" sz="1400" dirty="0" err="1" smtClean="0">
                <a:latin typeface="Verdana"/>
                <a:ea typeface="Verdana"/>
                <a:cs typeface="Verdana"/>
              </a:rPr>
              <a:t>een</a:t>
            </a:r>
            <a:r>
              <a:rPr lang="en-GB" sz="1400" dirty="0" smtClean="0">
                <a:latin typeface="Verdana"/>
                <a:ea typeface="Verdana"/>
                <a:cs typeface="Verdana"/>
              </a:rPr>
              <a:t> </a:t>
            </a:r>
            <a:r>
              <a:rPr lang="en-GB" sz="1400" dirty="0" err="1" smtClean="0">
                <a:latin typeface="Verdana"/>
                <a:ea typeface="Verdana"/>
                <a:cs typeface="Verdana"/>
              </a:rPr>
              <a:t>kortere</a:t>
            </a:r>
            <a:r>
              <a:rPr lang="en-GB" sz="1400" dirty="0" smtClean="0">
                <a:latin typeface="Verdana"/>
                <a:ea typeface="Verdana"/>
                <a:cs typeface="Verdana"/>
              </a:rPr>
              <a:t> </a:t>
            </a:r>
            <a:r>
              <a:rPr lang="en-GB" sz="1400" dirty="0" err="1" smtClean="0">
                <a:latin typeface="Verdana"/>
                <a:ea typeface="Verdana"/>
                <a:cs typeface="Verdana"/>
              </a:rPr>
              <a:t>werkingsduur</a:t>
            </a:r>
            <a:r>
              <a:rPr lang="en-GB" sz="1400" dirty="0" smtClean="0">
                <a:latin typeface="Verdana"/>
                <a:ea typeface="Verdana"/>
                <a:cs typeface="Verdana"/>
              </a:rPr>
              <a:t>.</a:t>
            </a:r>
          </a:p>
          <a:p>
            <a:pPr>
              <a:buFontTx/>
              <a:buChar char="-"/>
            </a:pPr>
            <a:r>
              <a:rPr lang="en-GB" sz="1400" dirty="0" err="1" smtClean="0">
                <a:latin typeface="Verdana"/>
                <a:ea typeface="Verdana"/>
                <a:cs typeface="Verdana"/>
              </a:rPr>
              <a:t>Dosering</a:t>
            </a:r>
            <a:r>
              <a:rPr lang="en-GB" sz="1400" dirty="0" smtClean="0">
                <a:latin typeface="Verdana"/>
                <a:ea typeface="Verdana"/>
                <a:cs typeface="Verdana"/>
              </a:rPr>
              <a:t> </a:t>
            </a:r>
            <a:r>
              <a:rPr lang="en-GB" sz="1400" dirty="0" err="1" smtClean="0">
                <a:latin typeface="Verdana"/>
                <a:ea typeface="Verdana"/>
                <a:cs typeface="Verdana"/>
              </a:rPr>
              <a:t>voor</a:t>
            </a:r>
            <a:r>
              <a:rPr lang="en-GB" sz="1400" dirty="0" smtClean="0">
                <a:latin typeface="Verdana"/>
                <a:ea typeface="Verdana"/>
                <a:cs typeface="Verdana"/>
              </a:rPr>
              <a:t> </a:t>
            </a:r>
            <a:r>
              <a:rPr lang="en-GB" sz="1400" dirty="0" err="1" smtClean="0">
                <a:latin typeface="Verdana"/>
                <a:ea typeface="Verdana"/>
                <a:cs typeface="Verdana"/>
              </a:rPr>
              <a:t>elke</a:t>
            </a:r>
            <a:r>
              <a:rPr lang="en-GB" sz="1400" dirty="0" smtClean="0">
                <a:latin typeface="Verdana"/>
                <a:ea typeface="Verdana"/>
                <a:cs typeface="Verdana"/>
              </a:rPr>
              <a:t> </a:t>
            </a:r>
            <a:r>
              <a:rPr lang="en-GB" sz="1400" dirty="0" err="1" smtClean="0">
                <a:latin typeface="Verdana"/>
                <a:ea typeface="Verdana"/>
                <a:cs typeface="Verdana"/>
              </a:rPr>
              <a:t>maaltijd</a:t>
            </a:r>
            <a:r>
              <a:rPr lang="en-GB" sz="1400" dirty="0" smtClean="0">
                <a:latin typeface="Verdana"/>
                <a:ea typeface="Verdana"/>
                <a:cs typeface="Verdana"/>
              </a:rPr>
              <a:t> met </a:t>
            </a:r>
            <a:r>
              <a:rPr lang="en-GB" sz="1400" dirty="0" err="1" smtClean="0">
                <a:latin typeface="Verdana"/>
                <a:ea typeface="Verdana"/>
                <a:cs typeface="Verdana"/>
              </a:rPr>
              <a:t>als</a:t>
            </a:r>
            <a:r>
              <a:rPr lang="en-GB" sz="1400" dirty="0" smtClean="0">
                <a:latin typeface="Verdana"/>
                <a:ea typeface="Verdana"/>
                <a:cs typeface="Verdana"/>
              </a:rPr>
              <a:t> </a:t>
            </a:r>
            <a:r>
              <a:rPr lang="en-GB" sz="1400" dirty="0" err="1" smtClean="0">
                <a:latin typeface="Verdana"/>
                <a:ea typeface="Verdana"/>
                <a:cs typeface="Verdana"/>
              </a:rPr>
              <a:t>doel</a:t>
            </a:r>
            <a:r>
              <a:rPr lang="en-GB" sz="1400" dirty="0" smtClean="0">
                <a:latin typeface="Verdana"/>
                <a:ea typeface="Verdana"/>
                <a:cs typeface="Verdana"/>
              </a:rPr>
              <a:t> de </a:t>
            </a:r>
            <a:r>
              <a:rPr lang="en-GB" sz="1400" dirty="0" err="1" smtClean="0">
                <a:latin typeface="Verdana"/>
                <a:ea typeface="Verdana"/>
                <a:cs typeface="Verdana"/>
              </a:rPr>
              <a:t>postprandiale</a:t>
            </a:r>
            <a:r>
              <a:rPr lang="en-GB" sz="1400" dirty="0" smtClean="0">
                <a:latin typeface="Verdana"/>
                <a:ea typeface="Verdana"/>
                <a:cs typeface="Verdana"/>
              </a:rPr>
              <a:t> </a:t>
            </a:r>
            <a:r>
              <a:rPr lang="en-GB" sz="1400" dirty="0" err="1" smtClean="0">
                <a:latin typeface="Verdana"/>
                <a:ea typeface="Verdana"/>
                <a:cs typeface="Verdana"/>
              </a:rPr>
              <a:t>insulinesecretie</a:t>
            </a:r>
            <a:r>
              <a:rPr lang="en-GB" sz="1400" dirty="0" smtClean="0">
                <a:latin typeface="Verdana"/>
                <a:ea typeface="Verdana"/>
                <a:cs typeface="Verdana"/>
              </a:rPr>
              <a:t> </a:t>
            </a:r>
            <a:r>
              <a:rPr lang="en-GB" sz="1400" dirty="0" err="1" smtClean="0">
                <a:latin typeface="Verdana"/>
                <a:ea typeface="Verdana"/>
                <a:cs typeface="Verdana"/>
              </a:rPr>
              <a:t>te</a:t>
            </a:r>
            <a:r>
              <a:rPr lang="en-GB" sz="1400" dirty="0" smtClean="0">
                <a:latin typeface="Verdana"/>
                <a:ea typeface="Verdana"/>
                <a:cs typeface="Verdana"/>
              </a:rPr>
              <a:t> </a:t>
            </a:r>
            <a:r>
              <a:rPr lang="en-GB" sz="1400" dirty="0" err="1" smtClean="0">
                <a:latin typeface="Verdana"/>
                <a:ea typeface="Verdana"/>
                <a:cs typeface="Verdana"/>
              </a:rPr>
              <a:t>stimuleren</a:t>
            </a:r>
            <a:r>
              <a:rPr lang="en-GB" sz="1400" dirty="0" smtClean="0">
                <a:latin typeface="Verdana"/>
                <a:ea typeface="Verdana"/>
                <a:cs typeface="Verdana"/>
              </a:rPr>
              <a:t>.</a:t>
            </a:r>
          </a:p>
          <a:p>
            <a:pPr marL="0" indent="0">
              <a:buNone/>
            </a:pPr>
            <a:endParaRPr lang="en-GB" sz="1400" dirty="0" smtClean="0">
              <a:latin typeface="Verdana"/>
              <a:ea typeface="Verdana"/>
              <a:cs typeface="Verdana"/>
            </a:endParaRPr>
          </a:p>
          <a:p>
            <a:endParaRPr lang="en-GB" sz="1600" dirty="0" smtClean="0">
              <a:latin typeface="Verdana"/>
              <a:ea typeface="Verdana"/>
              <a:cs typeface="Verdana"/>
            </a:endParaRPr>
          </a:p>
          <a:p>
            <a:pPr marL="0" indent="0">
              <a:buNone/>
            </a:pPr>
            <a:endParaRPr lang="en-GB" sz="1400" dirty="0" smtClean="0">
              <a:latin typeface="Verdana"/>
              <a:ea typeface="Verdana"/>
              <a:cs typeface="Verdana"/>
            </a:endParaRPr>
          </a:p>
          <a:p>
            <a:pPr marL="0" indent="0">
              <a:buNone/>
            </a:pPr>
            <a:endParaRPr lang="en-GB" sz="1600" dirty="0"/>
          </a:p>
        </p:txBody>
      </p:sp>
      <p:sp>
        <p:nvSpPr>
          <p:cNvPr id="3" name="Title 2"/>
          <p:cNvSpPr>
            <a:spLocks noGrp="1"/>
          </p:cNvSpPr>
          <p:nvPr>
            <p:ph type="title"/>
          </p:nvPr>
        </p:nvSpPr>
        <p:spPr/>
        <p:txBody>
          <a:bodyPr/>
          <a:lstStyle/>
          <a:p>
            <a:r>
              <a:rPr lang="en-GB" dirty="0" err="1" smtClean="0"/>
              <a:t>Sulfonylureumderivaten</a:t>
            </a:r>
            <a:r>
              <a:rPr lang="en-GB" dirty="0" smtClean="0"/>
              <a:t> en </a:t>
            </a:r>
            <a:r>
              <a:rPr lang="en-GB" dirty="0" err="1" smtClean="0"/>
              <a:t>meglitiniden</a:t>
            </a:r>
            <a:r>
              <a:rPr lang="en-GB" dirty="0" smtClean="0"/>
              <a:t> </a:t>
            </a:r>
            <a:endParaRPr lang="en-GB" dirty="0"/>
          </a:p>
        </p:txBody>
      </p:sp>
      <p:sp>
        <p:nvSpPr>
          <p:cNvPr id="8" name="TextBox 7"/>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83738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1327519"/>
            <a:ext cx="8510400" cy="3209774"/>
          </a:xfrm>
        </p:spPr>
        <p:txBody>
          <a:bodyPr/>
          <a:lstStyle/>
          <a:p>
            <a:r>
              <a:rPr lang="en-GB" sz="1600" b="1" dirty="0">
                <a:ea typeface="Verdana"/>
                <a:cs typeface="Verdana"/>
              </a:rPr>
              <a:t>Contra-</a:t>
            </a:r>
            <a:r>
              <a:rPr lang="en-GB" sz="1600" b="1" dirty="0" err="1">
                <a:ea typeface="Verdana"/>
                <a:cs typeface="Verdana"/>
              </a:rPr>
              <a:t>indicaties</a:t>
            </a:r>
            <a:r>
              <a:rPr lang="en-GB" sz="1600" b="1" dirty="0">
                <a:ea typeface="Verdana"/>
                <a:cs typeface="Verdana"/>
              </a:rPr>
              <a:t>: </a:t>
            </a:r>
            <a:endParaRPr lang="en-GB" sz="1600" dirty="0">
              <a:ea typeface="Verdana"/>
              <a:cs typeface="Verdana"/>
            </a:endParaRPr>
          </a:p>
          <a:p>
            <a:pPr>
              <a:buFontTx/>
              <a:buChar char="-"/>
            </a:pPr>
            <a:r>
              <a:rPr lang="en-GB" sz="1400" dirty="0" err="1">
                <a:ea typeface="Verdana"/>
                <a:cs typeface="Verdana"/>
              </a:rPr>
              <a:t>Nierfunctiestoornissen</a:t>
            </a:r>
            <a:r>
              <a:rPr lang="en-GB" sz="1400" dirty="0">
                <a:ea typeface="Verdana"/>
                <a:cs typeface="Verdana"/>
              </a:rPr>
              <a:t> – </a:t>
            </a:r>
            <a:r>
              <a:rPr lang="en-GB" sz="1400" dirty="0" err="1">
                <a:ea typeface="Verdana"/>
                <a:cs typeface="Verdana"/>
              </a:rPr>
              <a:t>geldt</a:t>
            </a:r>
            <a:r>
              <a:rPr lang="en-GB" sz="1400" dirty="0">
                <a:ea typeface="Verdana"/>
                <a:cs typeface="Verdana"/>
              </a:rPr>
              <a:t> </a:t>
            </a:r>
            <a:r>
              <a:rPr lang="en-GB" sz="1400" dirty="0" err="1">
                <a:ea typeface="Verdana"/>
                <a:cs typeface="Verdana"/>
              </a:rPr>
              <a:t>niet</a:t>
            </a:r>
            <a:r>
              <a:rPr lang="en-GB" sz="1400" dirty="0">
                <a:ea typeface="Verdana"/>
                <a:cs typeface="Verdana"/>
              </a:rPr>
              <a:t> </a:t>
            </a:r>
            <a:r>
              <a:rPr lang="en-GB" sz="1400" dirty="0" err="1">
                <a:ea typeface="Verdana"/>
                <a:cs typeface="Verdana"/>
              </a:rPr>
              <a:t>voor</a:t>
            </a:r>
            <a:r>
              <a:rPr lang="en-GB" sz="1400" dirty="0">
                <a:ea typeface="Verdana"/>
                <a:cs typeface="Verdana"/>
              </a:rPr>
              <a:t> </a:t>
            </a:r>
            <a:r>
              <a:rPr lang="en-GB" sz="1400" dirty="0" err="1">
                <a:ea typeface="Verdana"/>
                <a:cs typeface="Verdana"/>
              </a:rPr>
              <a:t>glicazide</a:t>
            </a:r>
            <a:r>
              <a:rPr lang="en-GB" sz="1400" dirty="0">
                <a:ea typeface="Verdana"/>
                <a:cs typeface="Verdana"/>
              </a:rPr>
              <a:t>.</a:t>
            </a:r>
          </a:p>
          <a:p>
            <a:pPr>
              <a:buFontTx/>
              <a:buChar char="-"/>
            </a:pPr>
            <a:r>
              <a:rPr lang="en-GB" sz="1400" dirty="0" err="1">
                <a:ea typeface="Verdana"/>
                <a:cs typeface="Verdana"/>
              </a:rPr>
              <a:t>Leverfunctiestoornissen</a:t>
            </a:r>
            <a:r>
              <a:rPr lang="en-GB" sz="1400" dirty="0">
                <a:ea typeface="Verdana"/>
                <a:cs typeface="Verdana"/>
              </a:rPr>
              <a:t>.</a:t>
            </a:r>
          </a:p>
          <a:p>
            <a:pPr>
              <a:buFontTx/>
              <a:buChar char="-"/>
            </a:pPr>
            <a:r>
              <a:rPr lang="en-GB" sz="1400" dirty="0" err="1">
                <a:ea typeface="Verdana"/>
                <a:cs typeface="Verdana"/>
              </a:rPr>
              <a:t>Overgevoeligheid</a:t>
            </a:r>
            <a:r>
              <a:rPr lang="en-GB" sz="1400" dirty="0" smtClean="0">
                <a:ea typeface="Verdana"/>
                <a:cs typeface="Verdana"/>
              </a:rPr>
              <a:t>.</a:t>
            </a:r>
          </a:p>
          <a:p>
            <a:r>
              <a:rPr lang="en-GB" sz="1600" b="1" dirty="0" err="1" smtClean="0">
                <a:ea typeface="Verdana"/>
                <a:cs typeface="Verdana"/>
              </a:rPr>
              <a:t>Belangrijkste</a:t>
            </a:r>
            <a:r>
              <a:rPr lang="en-GB" sz="1600" b="1" dirty="0" smtClean="0">
                <a:ea typeface="Verdana"/>
                <a:cs typeface="Verdana"/>
              </a:rPr>
              <a:t> </a:t>
            </a:r>
            <a:r>
              <a:rPr lang="en-GB" sz="1600" b="1" dirty="0" err="1" smtClean="0">
                <a:ea typeface="Verdana"/>
                <a:cs typeface="Verdana"/>
              </a:rPr>
              <a:t>interacties</a:t>
            </a:r>
            <a:r>
              <a:rPr lang="en-GB" sz="1600" b="1" dirty="0" smtClean="0">
                <a:ea typeface="Verdana"/>
                <a:cs typeface="Verdana"/>
              </a:rPr>
              <a:t>:</a:t>
            </a:r>
          </a:p>
          <a:p>
            <a:pPr>
              <a:buFontTx/>
              <a:buChar char="-"/>
            </a:pPr>
            <a:r>
              <a:rPr lang="en-GB" sz="1400" dirty="0" err="1" smtClean="0">
                <a:ea typeface="Verdana"/>
                <a:cs typeface="Verdana"/>
              </a:rPr>
              <a:t>Vertraging</a:t>
            </a:r>
            <a:r>
              <a:rPr lang="en-GB" sz="1400" dirty="0" smtClean="0">
                <a:ea typeface="Verdana"/>
                <a:cs typeface="Verdana"/>
              </a:rPr>
              <a:t> van de </a:t>
            </a:r>
            <a:r>
              <a:rPr lang="en-GB" sz="1400" dirty="0" err="1" smtClean="0">
                <a:ea typeface="Verdana"/>
                <a:cs typeface="Verdana"/>
              </a:rPr>
              <a:t>eliminatie</a:t>
            </a:r>
            <a:r>
              <a:rPr lang="en-GB" sz="1400" dirty="0" smtClean="0">
                <a:ea typeface="Verdana"/>
                <a:cs typeface="Verdana"/>
              </a:rPr>
              <a:t> van </a:t>
            </a:r>
            <a:r>
              <a:rPr lang="en-GB" sz="1400" dirty="0" err="1" smtClean="0">
                <a:ea typeface="Verdana"/>
                <a:cs typeface="Verdana"/>
              </a:rPr>
              <a:t>coumarinederivaten</a:t>
            </a:r>
            <a:r>
              <a:rPr lang="en-GB" sz="1400" dirty="0" smtClean="0">
                <a:ea typeface="Verdana"/>
                <a:cs typeface="Verdana"/>
              </a:rPr>
              <a:t> </a:t>
            </a:r>
            <a:r>
              <a:rPr lang="en-GB" sz="1400" dirty="0" err="1" smtClean="0">
                <a:ea typeface="Verdana"/>
                <a:cs typeface="Verdana"/>
              </a:rPr>
              <a:t>waardoor</a:t>
            </a:r>
            <a:r>
              <a:rPr lang="en-GB" sz="1400" dirty="0" smtClean="0">
                <a:ea typeface="Verdana"/>
                <a:cs typeface="Verdana"/>
              </a:rPr>
              <a:t> de </a:t>
            </a:r>
            <a:r>
              <a:rPr lang="en-GB" sz="1400" dirty="0" err="1" smtClean="0">
                <a:ea typeface="Verdana"/>
                <a:cs typeface="Verdana"/>
              </a:rPr>
              <a:t>stollingstijd</a:t>
            </a:r>
            <a:r>
              <a:rPr lang="en-GB" sz="1400" dirty="0" smtClean="0">
                <a:ea typeface="Verdana"/>
                <a:cs typeface="Verdana"/>
              </a:rPr>
              <a:t> </a:t>
            </a:r>
            <a:r>
              <a:rPr lang="en-GB" sz="1400" dirty="0" err="1" smtClean="0">
                <a:ea typeface="Verdana"/>
                <a:cs typeface="Verdana"/>
              </a:rPr>
              <a:t>verlengd</a:t>
            </a:r>
            <a:r>
              <a:rPr lang="en-GB" sz="1400" dirty="0" smtClean="0">
                <a:ea typeface="Verdana"/>
                <a:cs typeface="Verdana"/>
              </a:rPr>
              <a:t> </a:t>
            </a:r>
            <a:r>
              <a:rPr lang="en-GB" sz="1400" dirty="0" err="1" smtClean="0">
                <a:ea typeface="Verdana"/>
                <a:cs typeface="Verdana"/>
              </a:rPr>
              <a:t>wordt</a:t>
            </a:r>
            <a:r>
              <a:rPr lang="en-GB" sz="1400" dirty="0" smtClean="0">
                <a:ea typeface="Verdana"/>
                <a:cs typeface="Verdana"/>
              </a:rPr>
              <a:t>. </a:t>
            </a:r>
            <a:r>
              <a:rPr lang="en-GB" sz="1400" dirty="0" err="1" smtClean="0">
                <a:ea typeface="Verdana"/>
                <a:cs typeface="Verdana"/>
              </a:rPr>
              <a:t>Starten</a:t>
            </a:r>
            <a:r>
              <a:rPr lang="en-GB" sz="1400" dirty="0" smtClean="0">
                <a:ea typeface="Verdana"/>
                <a:cs typeface="Verdana"/>
              </a:rPr>
              <a:t> en </a:t>
            </a:r>
            <a:r>
              <a:rPr lang="en-GB" sz="1400" dirty="0" err="1" smtClean="0">
                <a:ea typeface="Verdana"/>
                <a:cs typeface="Verdana"/>
              </a:rPr>
              <a:t>stoppen</a:t>
            </a:r>
            <a:r>
              <a:rPr lang="en-GB" sz="1400" dirty="0" smtClean="0">
                <a:ea typeface="Verdana"/>
                <a:cs typeface="Verdana"/>
              </a:rPr>
              <a:t> van </a:t>
            </a:r>
            <a:r>
              <a:rPr lang="en-GB" sz="1400" dirty="0" err="1" smtClean="0">
                <a:ea typeface="Verdana"/>
                <a:cs typeface="Verdana"/>
              </a:rPr>
              <a:t>een</a:t>
            </a:r>
            <a:r>
              <a:rPr lang="en-GB" sz="1400" dirty="0" smtClean="0">
                <a:ea typeface="Verdana"/>
                <a:cs typeface="Verdana"/>
              </a:rPr>
              <a:t> SU-</a:t>
            </a:r>
            <a:r>
              <a:rPr lang="en-GB" sz="1400" dirty="0" err="1" smtClean="0">
                <a:ea typeface="Verdana"/>
                <a:cs typeface="Verdana"/>
              </a:rPr>
              <a:t>derivaat</a:t>
            </a:r>
            <a:r>
              <a:rPr lang="en-GB" sz="1400" dirty="0" smtClean="0">
                <a:ea typeface="Verdana"/>
                <a:cs typeface="Verdana"/>
              </a:rPr>
              <a:t> </a:t>
            </a:r>
            <a:r>
              <a:rPr lang="en-GB" sz="1400" dirty="0" err="1" smtClean="0">
                <a:ea typeface="Verdana"/>
                <a:cs typeface="Verdana"/>
              </a:rPr>
              <a:t>dient</a:t>
            </a:r>
            <a:r>
              <a:rPr lang="en-GB" sz="1400" dirty="0" smtClean="0">
                <a:ea typeface="Verdana"/>
                <a:cs typeface="Verdana"/>
              </a:rPr>
              <a:t> </a:t>
            </a:r>
            <a:r>
              <a:rPr lang="en-GB" sz="1400" dirty="0" err="1" smtClean="0">
                <a:ea typeface="Verdana"/>
                <a:cs typeface="Verdana"/>
              </a:rPr>
              <a:t>gemeld</a:t>
            </a:r>
            <a:r>
              <a:rPr lang="en-GB" sz="1400" dirty="0" smtClean="0">
                <a:ea typeface="Verdana"/>
                <a:cs typeface="Verdana"/>
              </a:rPr>
              <a:t> </a:t>
            </a:r>
            <a:r>
              <a:rPr lang="en-GB" sz="1400" dirty="0" err="1" smtClean="0">
                <a:ea typeface="Verdana"/>
                <a:cs typeface="Verdana"/>
              </a:rPr>
              <a:t>te</a:t>
            </a:r>
            <a:r>
              <a:rPr lang="en-GB" sz="1400" dirty="0" smtClean="0">
                <a:ea typeface="Verdana"/>
                <a:cs typeface="Verdana"/>
              </a:rPr>
              <a:t> </a:t>
            </a:r>
            <a:r>
              <a:rPr lang="en-GB" sz="1400" dirty="0" err="1" smtClean="0">
                <a:ea typeface="Verdana"/>
                <a:cs typeface="Verdana"/>
              </a:rPr>
              <a:t>worden</a:t>
            </a:r>
            <a:r>
              <a:rPr lang="en-GB" sz="1400" dirty="0" smtClean="0">
                <a:ea typeface="Verdana"/>
                <a:cs typeface="Verdana"/>
              </a:rPr>
              <a:t> bij de </a:t>
            </a:r>
            <a:r>
              <a:rPr lang="en-GB" sz="1400" dirty="0" err="1" smtClean="0">
                <a:ea typeface="Verdana"/>
                <a:cs typeface="Verdana"/>
              </a:rPr>
              <a:t>trombosedienst</a:t>
            </a:r>
            <a:r>
              <a:rPr lang="en-GB" sz="1400" dirty="0" smtClean="0">
                <a:ea typeface="Verdana"/>
                <a:cs typeface="Verdana"/>
              </a:rPr>
              <a:t>.</a:t>
            </a:r>
          </a:p>
          <a:p>
            <a:pPr>
              <a:buFontTx/>
              <a:buChar char="-"/>
            </a:pPr>
            <a:r>
              <a:rPr lang="en-GB" sz="1400" dirty="0" err="1" smtClean="0">
                <a:ea typeface="Verdana"/>
                <a:cs typeface="Verdana"/>
              </a:rPr>
              <a:t>Combinatie</a:t>
            </a:r>
            <a:r>
              <a:rPr lang="en-GB" sz="1400" dirty="0" smtClean="0">
                <a:ea typeface="Verdana"/>
                <a:cs typeface="Verdana"/>
              </a:rPr>
              <a:t> met </a:t>
            </a:r>
            <a:r>
              <a:rPr lang="en-GB" sz="1400" dirty="0" err="1" smtClean="0">
                <a:ea typeface="Verdana"/>
                <a:cs typeface="Verdana"/>
              </a:rPr>
              <a:t>miconazol</a:t>
            </a:r>
            <a:r>
              <a:rPr lang="en-GB" sz="1400" dirty="0" smtClean="0">
                <a:ea typeface="Verdana"/>
                <a:cs typeface="Verdana"/>
              </a:rPr>
              <a:t> is </a:t>
            </a:r>
            <a:r>
              <a:rPr lang="en-GB" sz="1400" dirty="0" err="1" smtClean="0">
                <a:ea typeface="Verdana"/>
                <a:cs typeface="Verdana"/>
              </a:rPr>
              <a:t>gecontraïndiceerd</a:t>
            </a:r>
            <a:r>
              <a:rPr lang="en-GB" sz="1400" dirty="0">
                <a:ea typeface="Verdana"/>
                <a:cs typeface="Verdana"/>
              </a:rPr>
              <a:t> </a:t>
            </a:r>
            <a:r>
              <a:rPr lang="en-GB" sz="1400" dirty="0" smtClean="0">
                <a:ea typeface="Verdana"/>
                <a:cs typeface="Verdana"/>
              </a:rPr>
              <a:t>(</a:t>
            </a:r>
            <a:r>
              <a:rPr lang="en-GB" sz="1400" dirty="0" err="1" smtClean="0">
                <a:ea typeface="Verdana"/>
                <a:cs typeface="Verdana"/>
              </a:rPr>
              <a:t>versterkt</a:t>
            </a:r>
            <a:r>
              <a:rPr lang="en-GB" sz="1400" dirty="0" smtClean="0">
                <a:ea typeface="Verdana"/>
                <a:cs typeface="Verdana"/>
              </a:rPr>
              <a:t> de </a:t>
            </a:r>
            <a:r>
              <a:rPr lang="en-GB" sz="1400" dirty="0" err="1" smtClean="0">
                <a:ea typeface="Verdana"/>
                <a:cs typeface="Verdana"/>
              </a:rPr>
              <a:t>werking</a:t>
            </a:r>
            <a:r>
              <a:rPr lang="en-GB" sz="1400" dirty="0" smtClean="0">
                <a:ea typeface="Verdana"/>
                <a:cs typeface="Verdana"/>
              </a:rPr>
              <a:t> van SU-</a:t>
            </a:r>
            <a:r>
              <a:rPr lang="en-GB" sz="1400" dirty="0" err="1" smtClean="0">
                <a:ea typeface="Verdana"/>
                <a:cs typeface="Verdana"/>
              </a:rPr>
              <a:t>derivaat</a:t>
            </a:r>
            <a:r>
              <a:rPr lang="en-GB" sz="1400" dirty="0" smtClean="0">
                <a:ea typeface="Verdana"/>
                <a:cs typeface="Verdana"/>
              </a:rPr>
              <a:t>).</a:t>
            </a:r>
          </a:p>
          <a:p>
            <a:r>
              <a:rPr lang="en-GB" sz="1600" b="1" dirty="0" err="1" smtClean="0">
                <a:ea typeface="Verdana"/>
                <a:cs typeface="Verdana"/>
              </a:rPr>
              <a:t>Mogelijke</a:t>
            </a:r>
            <a:r>
              <a:rPr lang="en-GB" sz="1600" b="1" dirty="0" smtClean="0">
                <a:ea typeface="Verdana"/>
                <a:cs typeface="Verdana"/>
              </a:rPr>
              <a:t> </a:t>
            </a:r>
            <a:r>
              <a:rPr lang="en-GB" sz="1600" b="1" dirty="0" err="1">
                <a:ea typeface="Verdana"/>
                <a:cs typeface="Verdana"/>
              </a:rPr>
              <a:t>b</a:t>
            </a:r>
            <a:r>
              <a:rPr lang="en-GB" sz="1600" b="1" dirty="0" err="1" smtClean="0">
                <a:ea typeface="Verdana"/>
                <a:cs typeface="Verdana"/>
              </a:rPr>
              <a:t>ijwerking</a:t>
            </a:r>
            <a:r>
              <a:rPr lang="en-GB" sz="1600" b="1" dirty="0" smtClean="0">
                <a:ea typeface="Verdana"/>
                <a:cs typeface="Verdana"/>
              </a:rPr>
              <a:t>:</a:t>
            </a:r>
          </a:p>
          <a:p>
            <a:pPr>
              <a:buFontTx/>
              <a:buChar char="-"/>
            </a:pPr>
            <a:r>
              <a:rPr lang="en-GB" sz="1400" dirty="0" err="1" smtClean="0">
                <a:ea typeface="Verdana"/>
                <a:cs typeface="Verdana"/>
              </a:rPr>
              <a:t>Hypoglykemie</a:t>
            </a:r>
            <a:endParaRPr lang="en-GB" sz="1400" dirty="0" smtClean="0">
              <a:ea typeface="Verdana"/>
              <a:cs typeface="Verdana"/>
            </a:endParaRPr>
          </a:p>
          <a:p>
            <a:pPr>
              <a:buFontTx/>
              <a:buChar char="-"/>
            </a:pPr>
            <a:r>
              <a:rPr lang="en-GB" sz="1400" dirty="0" err="1" smtClean="0">
                <a:ea typeface="Verdana"/>
                <a:cs typeface="Verdana"/>
              </a:rPr>
              <a:t>Maagdarmstoornissen</a:t>
            </a:r>
            <a:r>
              <a:rPr lang="en-GB" sz="1400" dirty="0" smtClean="0">
                <a:ea typeface="Verdana"/>
                <a:cs typeface="Verdana"/>
              </a:rPr>
              <a:t>, </a:t>
            </a:r>
            <a:r>
              <a:rPr lang="en-GB" sz="1400" dirty="0" err="1" smtClean="0">
                <a:ea typeface="Verdana"/>
                <a:cs typeface="Verdana"/>
              </a:rPr>
              <a:t>huidreacties</a:t>
            </a:r>
            <a:r>
              <a:rPr lang="en-GB" sz="1400" dirty="0" smtClean="0">
                <a:ea typeface="Verdana"/>
                <a:cs typeface="Verdana"/>
              </a:rPr>
              <a:t>, </a:t>
            </a:r>
            <a:r>
              <a:rPr lang="en-GB" sz="1400" dirty="0" err="1" smtClean="0">
                <a:ea typeface="Verdana"/>
                <a:cs typeface="Verdana"/>
              </a:rPr>
              <a:t>overgevoeligheid</a:t>
            </a:r>
            <a:endParaRPr lang="en-GB" sz="1400" dirty="0" smtClean="0">
              <a:ea typeface="Verdana"/>
              <a:cs typeface="Verdana"/>
            </a:endParaRPr>
          </a:p>
          <a:p>
            <a:pPr>
              <a:buFontTx/>
              <a:buChar char="-"/>
            </a:pPr>
            <a:endParaRPr lang="en-GB" sz="1400" dirty="0" smtClean="0">
              <a:ea typeface="Verdana"/>
              <a:cs typeface="Verdana"/>
            </a:endParaRPr>
          </a:p>
          <a:p>
            <a:pPr marL="0" indent="0">
              <a:buNone/>
            </a:pPr>
            <a:endParaRPr lang="en-GB" sz="1600" dirty="0">
              <a:ea typeface="Verdana"/>
              <a:cs typeface="Verdana"/>
            </a:endParaRPr>
          </a:p>
          <a:p>
            <a:endParaRPr lang="en-GB" dirty="0"/>
          </a:p>
        </p:txBody>
      </p:sp>
      <p:sp>
        <p:nvSpPr>
          <p:cNvPr id="3" name="Title 2"/>
          <p:cNvSpPr>
            <a:spLocks noGrp="1"/>
          </p:cNvSpPr>
          <p:nvPr>
            <p:ph type="title"/>
          </p:nvPr>
        </p:nvSpPr>
        <p:spPr/>
        <p:txBody>
          <a:bodyPr/>
          <a:lstStyle/>
          <a:p>
            <a:r>
              <a:rPr lang="en-GB" dirty="0" err="1"/>
              <a:t>Sulfonylureumderivaten</a:t>
            </a:r>
            <a:r>
              <a:rPr lang="en-GB" dirty="0"/>
              <a:t> en </a:t>
            </a:r>
            <a:r>
              <a:rPr lang="en-GB" dirty="0" err="1"/>
              <a:t>meglitiniden</a:t>
            </a:r>
            <a:r>
              <a:rPr lang="en-GB" dirty="0"/>
              <a:t> </a:t>
            </a:r>
          </a:p>
        </p:txBody>
      </p:sp>
      <p:sp>
        <p:nvSpPr>
          <p:cNvPr id="7" name="TextBox 6"/>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pic>
        <p:nvPicPr>
          <p:cNvPr id="9" name="Picture 59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215" y="448355"/>
            <a:ext cx="1540786" cy="65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4016551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t>17:45-18:00	Ontvangst en kennistoets</a:t>
            </a:r>
          </a:p>
          <a:p>
            <a:endParaRPr lang="en-GB" b="1" dirty="0" smtClean="0"/>
          </a:p>
          <a:p>
            <a:r>
              <a:rPr lang="en-GB" b="1" dirty="0" smtClean="0"/>
              <a:t>18:00-18:20	Diabetes NHG en orale behandeling</a:t>
            </a:r>
          </a:p>
          <a:p>
            <a:endParaRPr lang="en-GB" b="1" dirty="0"/>
          </a:p>
          <a:p>
            <a:r>
              <a:rPr lang="en-GB" b="1" dirty="0" smtClean="0"/>
              <a:t>18:20-18:40	Diabetes NHG overig, SGLT2/ GLP-receptoragonisten</a:t>
            </a:r>
          </a:p>
          <a:p>
            <a:endParaRPr lang="en-GB" b="1" dirty="0"/>
          </a:p>
          <a:p>
            <a:r>
              <a:rPr lang="en-GB" b="1" dirty="0" smtClean="0"/>
              <a:t>18:40-19:00	NHG BOT behandeling</a:t>
            </a:r>
          </a:p>
          <a:p>
            <a:endParaRPr lang="en-GB" b="1" dirty="0" smtClean="0"/>
          </a:p>
          <a:p>
            <a:r>
              <a:rPr lang="en-GB" b="1" dirty="0" smtClean="0"/>
              <a:t>19:00-19:30	NHG intensiveren: optimaliseren, intensiveren 2 of 4 x daags schema</a:t>
            </a:r>
          </a:p>
          <a:p>
            <a:endParaRPr lang="en-GB" b="1" dirty="0"/>
          </a:p>
          <a:p>
            <a:r>
              <a:rPr lang="en-GB" b="1" dirty="0" smtClean="0"/>
              <a:t>19:30-19:45	Pauze</a:t>
            </a:r>
          </a:p>
          <a:p>
            <a:endParaRPr lang="en-GB" b="1" dirty="0"/>
          </a:p>
          <a:p>
            <a:r>
              <a:rPr lang="en-GB" b="1" dirty="0" smtClean="0"/>
              <a:t>19:45-20:30	</a:t>
            </a:r>
            <a:r>
              <a:rPr lang="en-GB" b="1" dirty="0" err="1" smtClean="0"/>
              <a:t>Glucosemeters</a:t>
            </a:r>
            <a:endParaRPr lang="en-GB" b="1" dirty="0" smtClean="0"/>
          </a:p>
          <a:p>
            <a:pPr marL="0" indent="0">
              <a:buNone/>
            </a:pPr>
            <a:r>
              <a:rPr lang="en-GB" b="1" dirty="0" smtClean="0"/>
              <a:t>	</a:t>
            </a:r>
            <a:endParaRPr lang="en-GB" b="1" dirty="0"/>
          </a:p>
          <a:p>
            <a:r>
              <a:rPr lang="en-GB" b="1" dirty="0" smtClean="0"/>
              <a:t>20:30-21:00	Praktijkondersteuners: </a:t>
            </a:r>
            <a:r>
              <a:rPr lang="en-GB" b="1" dirty="0" err="1" smtClean="0"/>
              <a:t>Glucosemeting</a:t>
            </a:r>
            <a:r>
              <a:rPr lang="en-GB" b="1" dirty="0" smtClean="0"/>
              <a:t> in de praktijk</a:t>
            </a:r>
          </a:p>
          <a:p>
            <a:pPr marL="0" indent="0">
              <a:buNone/>
            </a:pPr>
            <a:r>
              <a:rPr lang="en-GB" b="1" dirty="0"/>
              <a:t>	 </a:t>
            </a:r>
            <a:r>
              <a:rPr lang="en-GB" b="1" dirty="0" smtClean="0"/>
              <a:t>                  Huisartsen: </a:t>
            </a:r>
            <a:r>
              <a:rPr lang="en-GB" b="1" dirty="0" err="1" smtClean="0"/>
              <a:t>Dagelijkse</a:t>
            </a:r>
            <a:r>
              <a:rPr lang="en-GB" b="1" dirty="0" smtClean="0"/>
              <a:t> </a:t>
            </a:r>
            <a:r>
              <a:rPr lang="en-GB" b="1" dirty="0" err="1" smtClean="0"/>
              <a:t>diabetesvraagstukken</a:t>
            </a:r>
            <a:r>
              <a:rPr lang="en-GB" b="1" dirty="0" smtClean="0"/>
              <a:t> </a:t>
            </a:r>
            <a:r>
              <a:rPr lang="en-GB" b="1" dirty="0" err="1" smtClean="0"/>
              <a:t>o.l.v</a:t>
            </a:r>
            <a:r>
              <a:rPr lang="en-GB" b="1" dirty="0" smtClean="0"/>
              <a:t>. kaderarts Andrew </a:t>
            </a:r>
            <a:r>
              <a:rPr lang="en-GB" b="1" dirty="0" err="1" smtClean="0"/>
              <a:t>Oostindjer</a:t>
            </a:r>
            <a:r>
              <a:rPr lang="en-GB" b="1" dirty="0" smtClean="0"/>
              <a:t/>
            </a:r>
            <a:br>
              <a:rPr lang="en-GB" b="1" dirty="0" smtClean="0"/>
            </a:br>
            <a:r>
              <a:rPr lang="en-GB" b="1" dirty="0" smtClean="0"/>
              <a:t/>
            </a:r>
            <a:br>
              <a:rPr lang="en-GB" b="1" dirty="0" smtClean="0"/>
            </a:br>
            <a:endParaRPr lang="en-GB" sz="1300" dirty="0" smtClean="0"/>
          </a:p>
          <a:p>
            <a:pPr>
              <a:defRPr/>
            </a:pPr>
            <a:r>
              <a:rPr lang="en-GB" sz="1800" b="1" dirty="0" smtClean="0"/>
              <a:t>21:00-21:15	</a:t>
            </a:r>
            <a:r>
              <a:rPr lang="en-GB" sz="1800" b="1" dirty="0" err="1" smtClean="0"/>
              <a:t>Plenaire</a:t>
            </a:r>
            <a:r>
              <a:rPr lang="en-GB" sz="1800" b="1" dirty="0" smtClean="0"/>
              <a:t> </a:t>
            </a:r>
            <a:r>
              <a:rPr lang="en-GB" sz="1800" b="1" dirty="0" err="1" smtClean="0"/>
              <a:t>afsluiting</a:t>
            </a:r>
            <a:r>
              <a:rPr lang="en-GB" b="1" dirty="0" smtClean="0"/>
              <a:t> &amp; </a:t>
            </a:r>
            <a:r>
              <a:rPr lang="en-GB" sz="1800" b="1" dirty="0" err="1" smtClean="0"/>
              <a:t>behandelen</a:t>
            </a:r>
            <a:r>
              <a:rPr lang="en-GB" sz="1800" b="1" dirty="0" smtClean="0"/>
              <a:t> </a:t>
            </a:r>
            <a:r>
              <a:rPr lang="en-GB" sz="1800" b="1" dirty="0" err="1" smtClean="0"/>
              <a:t>toetsvragen</a:t>
            </a:r>
            <a:endParaRPr lang="en-GB" sz="1800" b="1" dirty="0" smtClean="0"/>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347479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93"/>
          <p:cNvPicPr>
            <a:picLocks noChangeArrowheads="1"/>
          </p:cNvPicPr>
          <p:nvPr/>
        </p:nvPicPr>
        <p:blipFill rotWithShape="1">
          <a:blip r:embed="rId3">
            <a:extLst>
              <a:ext uri="{28A0092B-C50C-407E-A947-70E740481C1C}">
                <a14:useLocalDpi xmlns:a14="http://schemas.microsoft.com/office/drawing/2010/main" val="0"/>
              </a:ext>
            </a:extLst>
          </a:blip>
          <a:srcRect t="20020" r="40601"/>
          <a:stretch/>
        </p:blipFill>
        <p:spPr bwMode="auto">
          <a:xfrm>
            <a:off x="7199250" y="205507"/>
            <a:ext cx="1315572" cy="133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Content Placeholder 1"/>
          <p:cNvSpPr>
            <a:spLocks noGrp="1"/>
          </p:cNvSpPr>
          <p:nvPr>
            <p:ph idx="1"/>
          </p:nvPr>
        </p:nvSpPr>
        <p:spPr>
          <a:xfrm>
            <a:off x="316800" y="1312223"/>
            <a:ext cx="8510400" cy="3115939"/>
          </a:xfrm>
        </p:spPr>
        <p:txBody>
          <a:bodyPr>
            <a:normAutofit/>
          </a:bodyPr>
          <a:lstStyle/>
          <a:p>
            <a:r>
              <a:rPr lang="en-GB" sz="1600" b="1" dirty="0" err="1" smtClean="0"/>
              <a:t>Acarbose</a:t>
            </a:r>
            <a:r>
              <a:rPr lang="en-GB" sz="1600" b="1" dirty="0" smtClean="0"/>
              <a:t>:</a:t>
            </a:r>
          </a:p>
          <a:p>
            <a:pPr>
              <a:buFontTx/>
              <a:buChar char="-"/>
            </a:pPr>
            <a:r>
              <a:rPr lang="en-GB" sz="1400" dirty="0" err="1" smtClean="0"/>
              <a:t>Remming</a:t>
            </a:r>
            <a:r>
              <a:rPr lang="en-GB" sz="1400" dirty="0" smtClean="0"/>
              <a:t> van het </a:t>
            </a:r>
            <a:r>
              <a:rPr lang="en-GB" sz="1400" dirty="0" err="1" smtClean="0"/>
              <a:t>enzym</a:t>
            </a:r>
            <a:r>
              <a:rPr lang="en-GB" sz="1400" dirty="0" smtClean="0"/>
              <a:t> </a:t>
            </a:r>
            <a:r>
              <a:rPr lang="en-GB" sz="1400" dirty="0" err="1" smtClean="0"/>
              <a:t>alfa</a:t>
            </a:r>
            <a:r>
              <a:rPr lang="en-GB" sz="1400" dirty="0" smtClean="0"/>
              <a:t>-glucosidase in het </a:t>
            </a:r>
            <a:r>
              <a:rPr lang="en-GB" sz="1400" dirty="0" err="1" smtClean="0"/>
              <a:t>slijmvlies</a:t>
            </a:r>
            <a:r>
              <a:rPr lang="en-GB" sz="1400" dirty="0" smtClean="0"/>
              <a:t> van de </a:t>
            </a:r>
            <a:r>
              <a:rPr lang="en-GB" sz="1400" dirty="0" err="1" smtClean="0"/>
              <a:t>dunne</a:t>
            </a:r>
            <a:r>
              <a:rPr lang="en-GB" sz="1400" dirty="0" smtClean="0"/>
              <a:t> </a:t>
            </a:r>
            <a:r>
              <a:rPr lang="en-GB" sz="1400" dirty="0" err="1" smtClean="0"/>
              <a:t>darm</a:t>
            </a:r>
            <a:r>
              <a:rPr lang="en-GB" sz="1400" dirty="0"/>
              <a:t> </a:t>
            </a:r>
            <a:r>
              <a:rPr lang="en-GB" sz="1400" dirty="0" err="1" smtClean="0"/>
              <a:t>waardoor</a:t>
            </a:r>
            <a:r>
              <a:rPr lang="en-GB" sz="1400" dirty="0" smtClean="0"/>
              <a:t> </a:t>
            </a:r>
            <a:r>
              <a:rPr lang="en-GB" sz="1400" dirty="0" err="1" smtClean="0"/>
              <a:t>omzetting</a:t>
            </a:r>
            <a:r>
              <a:rPr lang="en-GB" sz="1400" dirty="0" smtClean="0"/>
              <a:t> van </a:t>
            </a:r>
            <a:r>
              <a:rPr lang="en-GB" sz="1400" dirty="0" err="1" smtClean="0"/>
              <a:t>koolhydraten</a:t>
            </a:r>
            <a:r>
              <a:rPr lang="en-GB" sz="1400" dirty="0" smtClean="0"/>
              <a:t> tot </a:t>
            </a:r>
            <a:r>
              <a:rPr lang="en-GB" sz="1400" dirty="0" err="1" smtClean="0"/>
              <a:t>monosacchariden</a:t>
            </a:r>
            <a:r>
              <a:rPr lang="en-GB" sz="1400" dirty="0" smtClean="0"/>
              <a:t> (glucose) </a:t>
            </a:r>
            <a:r>
              <a:rPr lang="en-GB" sz="1400" dirty="0" err="1" smtClean="0"/>
              <a:t>wordt</a:t>
            </a:r>
            <a:r>
              <a:rPr lang="en-GB" sz="1400" dirty="0" smtClean="0"/>
              <a:t> </a:t>
            </a:r>
            <a:r>
              <a:rPr lang="en-GB" sz="1400" dirty="0" err="1" smtClean="0"/>
              <a:t>geremd</a:t>
            </a:r>
            <a:r>
              <a:rPr lang="en-GB" sz="1400" dirty="0" smtClean="0"/>
              <a:t>.</a:t>
            </a:r>
          </a:p>
          <a:p>
            <a:pPr>
              <a:buFontTx/>
              <a:buChar char="-"/>
            </a:pPr>
            <a:r>
              <a:rPr lang="en-GB" sz="1400" dirty="0" err="1" smtClean="0"/>
              <a:t>Opname</a:t>
            </a:r>
            <a:r>
              <a:rPr lang="en-GB" sz="1400" dirty="0" smtClean="0"/>
              <a:t> van glucose </a:t>
            </a:r>
            <a:r>
              <a:rPr lang="en-GB" sz="1400" dirty="0" err="1" smtClean="0"/>
              <a:t>uit</a:t>
            </a:r>
            <a:r>
              <a:rPr lang="en-GB" sz="1400" dirty="0" smtClean="0"/>
              <a:t> de </a:t>
            </a:r>
            <a:r>
              <a:rPr lang="en-GB" sz="1400" dirty="0" err="1" smtClean="0"/>
              <a:t>dunne</a:t>
            </a:r>
            <a:r>
              <a:rPr lang="en-GB" sz="1400" dirty="0" smtClean="0"/>
              <a:t> </a:t>
            </a:r>
            <a:r>
              <a:rPr lang="en-GB" sz="1400" dirty="0" err="1" smtClean="0"/>
              <a:t>darm</a:t>
            </a:r>
            <a:r>
              <a:rPr lang="en-GB" sz="1400" dirty="0" smtClean="0"/>
              <a:t> </a:t>
            </a:r>
            <a:r>
              <a:rPr lang="en-GB" sz="1400" dirty="0" err="1" smtClean="0"/>
              <a:t>wordt</a:t>
            </a:r>
            <a:r>
              <a:rPr lang="en-GB" sz="1400" dirty="0" smtClean="0"/>
              <a:t> </a:t>
            </a:r>
            <a:r>
              <a:rPr lang="en-GB" sz="1400" dirty="0" err="1" smtClean="0"/>
              <a:t>hierdoor</a:t>
            </a:r>
            <a:r>
              <a:rPr lang="en-GB" sz="1400" dirty="0" smtClean="0"/>
              <a:t> </a:t>
            </a:r>
            <a:r>
              <a:rPr lang="en-GB" sz="1400" dirty="0" err="1" smtClean="0"/>
              <a:t>vertraagd</a:t>
            </a:r>
            <a:r>
              <a:rPr lang="en-GB" sz="1400" dirty="0" smtClean="0"/>
              <a:t> </a:t>
            </a:r>
            <a:r>
              <a:rPr lang="en-GB" sz="1400" dirty="0" err="1" smtClean="0"/>
              <a:t>waardoor</a:t>
            </a:r>
            <a:r>
              <a:rPr lang="en-GB" sz="1400" dirty="0" smtClean="0"/>
              <a:t> </a:t>
            </a:r>
            <a:r>
              <a:rPr lang="en-GB" sz="1400" dirty="0" err="1" smtClean="0"/>
              <a:t>postprandiale</a:t>
            </a:r>
            <a:r>
              <a:rPr lang="en-GB" sz="1400" dirty="0" smtClean="0"/>
              <a:t> </a:t>
            </a:r>
            <a:r>
              <a:rPr lang="en-GB" sz="1400" dirty="0" err="1" smtClean="0"/>
              <a:t>pieken</a:t>
            </a:r>
            <a:r>
              <a:rPr lang="en-GB" sz="1400" dirty="0" smtClean="0"/>
              <a:t> </a:t>
            </a:r>
            <a:r>
              <a:rPr lang="en-GB" sz="1400" dirty="0" err="1" smtClean="0"/>
              <a:t>worden</a:t>
            </a:r>
            <a:r>
              <a:rPr lang="en-GB" sz="1400" dirty="0" smtClean="0"/>
              <a:t> </a:t>
            </a:r>
            <a:r>
              <a:rPr lang="en-GB" sz="1400" dirty="0" err="1" smtClean="0"/>
              <a:t>voorkómen</a:t>
            </a:r>
            <a:r>
              <a:rPr lang="en-GB" sz="1400" dirty="0" smtClean="0"/>
              <a:t>.</a:t>
            </a:r>
          </a:p>
          <a:p>
            <a:r>
              <a:rPr lang="en-GB" sz="1600" b="1" dirty="0" smtClean="0"/>
              <a:t>Contra-</a:t>
            </a:r>
            <a:r>
              <a:rPr lang="en-GB" sz="1600" b="1" dirty="0" err="1" smtClean="0"/>
              <a:t>indicaties</a:t>
            </a:r>
            <a:r>
              <a:rPr lang="en-GB" sz="1600" b="1" dirty="0" smtClean="0"/>
              <a:t>: </a:t>
            </a:r>
          </a:p>
          <a:p>
            <a:pPr>
              <a:buFontTx/>
              <a:buChar char="-"/>
            </a:pPr>
            <a:r>
              <a:rPr lang="en-GB" sz="1400" dirty="0" err="1" smtClean="0"/>
              <a:t>Nierfunctiestoornissen</a:t>
            </a:r>
            <a:r>
              <a:rPr lang="en-GB" sz="1400" dirty="0" smtClean="0"/>
              <a:t>, </a:t>
            </a:r>
            <a:r>
              <a:rPr lang="en-GB" sz="1400" dirty="0" err="1" smtClean="0"/>
              <a:t>leverfunctiestoornissen</a:t>
            </a:r>
            <a:r>
              <a:rPr lang="en-GB" sz="1400" dirty="0" smtClean="0"/>
              <a:t>, </a:t>
            </a:r>
            <a:r>
              <a:rPr lang="en-GB" sz="1400" dirty="0" err="1" smtClean="0"/>
              <a:t>darmziekten</a:t>
            </a:r>
            <a:r>
              <a:rPr lang="en-GB" sz="1400" dirty="0" smtClean="0"/>
              <a:t>. </a:t>
            </a:r>
          </a:p>
          <a:p>
            <a:r>
              <a:rPr lang="en-GB" sz="1600" b="1" dirty="0" err="1" smtClean="0"/>
              <a:t>Interacties</a:t>
            </a:r>
            <a:r>
              <a:rPr lang="en-GB" sz="1600" b="1" dirty="0" smtClean="0"/>
              <a:t>:</a:t>
            </a:r>
          </a:p>
          <a:p>
            <a:pPr>
              <a:buFontTx/>
              <a:buChar char="-"/>
            </a:pPr>
            <a:r>
              <a:rPr lang="en-GB" sz="1400" dirty="0" err="1" smtClean="0"/>
              <a:t>Geneesmiddelen</a:t>
            </a:r>
            <a:r>
              <a:rPr lang="en-GB" sz="1400" dirty="0" smtClean="0"/>
              <a:t> die </a:t>
            </a:r>
            <a:r>
              <a:rPr lang="en-GB" sz="1400" dirty="0" err="1" smtClean="0"/>
              <a:t>ook</a:t>
            </a:r>
            <a:r>
              <a:rPr lang="en-GB" sz="1400" dirty="0" smtClean="0"/>
              <a:t> </a:t>
            </a:r>
            <a:r>
              <a:rPr lang="en-GB" sz="1400" dirty="0" err="1" smtClean="0"/>
              <a:t>werkzaam</a:t>
            </a:r>
            <a:r>
              <a:rPr lang="en-GB" sz="1400" dirty="0" smtClean="0"/>
              <a:t> </a:t>
            </a:r>
            <a:r>
              <a:rPr lang="en-GB" sz="1400" dirty="0" err="1" smtClean="0"/>
              <a:t>zijn</a:t>
            </a:r>
            <a:r>
              <a:rPr lang="en-GB" sz="1400" dirty="0" smtClean="0"/>
              <a:t> op de </a:t>
            </a:r>
            <a:r>
              <a:rPr lang="en-GB" sz="1400" dirty="0" err="1" smtClean="0"/>
              <a:t>darmen</a:t>
            </a:r>
            <a:r>
              <a:rPr lang="en-GB" sz="1400" dirty="0" smtClean="0"/>
              <a:t>, </a:t>
            </a:r>
            <a:r>
              <a:rPr lang="en-GB" sz="1400" dirty="0" err="1" smtClean="0"/>
              <a:t>waaronder</a:t>
            </a:r>
            <a:r>
              <a:rPr lang="en-GB" sz="1400" dirty="0" smtClean="0"/>
              <a:t> </a:t>
            </a:r>
            <a:r>
              <a:rPr lang="en-GB" sz="1400" dirty="0" err="1" smtClean="0"/>
              <a:t>laxantia</a:t>
            </a:r>
            <a:r>
              <a:rPr lang="en-GB" sz="1400" dirty="0" smtClean="0"/>
              <a:t>.</a:t>
            </a:r>
          </a:p>
          <a:p>
            <a:r>
              <a:rPr lang="en-GB" sz="1600" b="1" dirty="0" err="1" smtClean="0"/>
              <a:t>Bijwerkingen</a:t>
            </a:r>
            <a:r>
              <a:rPr lang="en-GB" sz="1600" b="1" dirty="0" smtClean="0"/>
              <a:t>:</a:t>
            </a:r>
          </a:p>
          <a:p>
            <a:pPr>
              <a:buFontTx/>
              <a:buChar char="-"/>
            </a:pPr>
            <a:r>
              <a:rPr lang="en-GB" sz="1400" dirty="0" err="1" smtClean="0"/>
              <a:t>Flatulentie</a:t>
            </a:r>
            <a:r>
              <a:rPr lang="en-GB" sz="1400" dirty="0" smtClean="0"/>
              <a:t>/</a:t>
            </a:r>
            <a:r>
              <a:rPr lang="en-GB" sz="1400" dirty="0" err="1" smtClean="0"/>
              <a:t>meteorisme</a:t>
            </a:r>
            <a:endParaRPr lang="en-GB" sz="1400" dirty="0" smtClean="0"/>
          </a:p>
          <a:p>
            <a:pPr>
              <a:buFontTx/>
              <a:buChar char="-"/>
            </a:pPr>
            <a:r>
              <a:rPr lang="en-GB" sz="1400" dirty="0" err="1" smtClean="0"/>
              <a:t>Darmkrampen</a:t>
            </a:r>
            <a:r>
              <a:rPr lang="en-GB" sz="1400" dirty="0" smtClean="0"/>
              <a:t>, </a:t>
            </a:r>
            <a:r>
              <a:rPr lang="en-GB" sz="1400" dirty="0" err="1" smtClean="0"/>
              <a:t>buikpijn</a:t>
            </a:r>
            <a:r>
              <a:rPr lang="en-GB" sz="1400" dirty="0" smtClean="0"/>
              <a:t>, </a:t>
            </a:r>
            <a:r>
              <a:rPr lang="en-GB" sz="1400" dirty="0" err="1" smtClean="0"/>
              <a:t>diarree</a:t>
            </a:r>
            <a:endParaRPr lang="en-GB" sz="1400" dirty="0" smtClean="0"/>
          </a:p>
          <a:p>
            <a:pPr>
              <a:buFontTx/>
              <a:buChar char="-"/>
            </a:pPr>
            <a:endParaRPr lang="en-GB" sz="1400" dirty="0" smtClean="0"/>
          </a:p>
          <a:p>
            <a:pPr>
              <a:buFontTx/>
              <a:buChar char="-"/>
            </a:pPr>
            <a:endParaRPr lang="en-GB" sz="1400" dirty="0"/>
          </a:p>
        </p:txBody>
      </p:sp>
      <p:sp>
        <p:nvSpPr>
          <p:cNvPr id="3" name="Title 2"/>
          <p:cNvSpPr>
            <a:spLocks noGrp="1"/>
          </p:cNvSpPr>
          <p:nvPr>
            <p:ph type="title"/>
          </p:nvPr>
        </p:nvSpPr>
        <p:spPr/>
        <p:txBody>
          <a:bodyPr/>
          <a:lstStyle/>
          <a:p>
            <a:r>
              <a:rPr lang="en-GB" dirty="0" smtClean="0"/>
              <a:t>Alfa-</a:t>
            </a:r>
            <a:r>
              <a:rPr lang="en-GB" dirty="0" err="1" smtClean="0"/>
              <a:t>glucosidaseremmers</a:t>
            </a:r>
            <a:endParaRPr lang="en-GB" dirty="0"/>
          </a:p>
        </p:txBody>
      </p:sp>
      <p:sp>
        <p:nvSpPr>
          <p:cNvPr id="7" name="TextBox 6"/>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58829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305" y="624347"/>
            <a:ext cx="1439968" cy="66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Content Placeholder 1"/>
          <p:cNvSpPr>
            <a:spLocks noGrp="1"/>
          </p:cNvSpPr>
          <p:nvPr>
            <p:ph idx="1"/>
          </p:nvPr>
        </p:nvSpPr>
        <p:spPr/>
        <p:txBody>
          <a:bodyPr>
            <a:normAutofit/>
          </a:bodyPr>
          <a:lstStyle/>
          <a:p>
            <a:r>
              <a:rPr lang="en-GB" sz="1600" b="1" dirty="0" err="1" smtClean="0"/>
              <a:t>Pioglitazon</a:t>
            </a:r>
            <a:r>
              <a:rPr lang="en-GB" sz="1600" b="1" dirty="0" smtClean="0"/>
              <a:t>: </a:t>
            </a:r>
            <a:endParaRPr lang="en-GB" sz="1600" dirty="0" smtClean="0"/>
          </a:p>
          <a:p>
            <a:pPr>
              <a:buFontTx/>
              <a:buChar char="-"/>
            </a:pPr>
            <a:r>
              <a:rPr lang="en-GB" sz="1400" dirty="0" err="1" smtClean="0"/>
              <a:t>Bevordering</a:t>
            </a:r>
            <a:r>
              <a:rPr lang="en-GB" sz="1400" dirty="0" smtClean="0"/>
              <a:t> van de </a:t>
            </a:r>
            <a:r>
              <a:rPr lang="en-GB" sz="1400" dirty="0" err="1" smtClean="0"/>
              <a:t>werking</a:t>
            </a:r>
            <a:r>
              <a:rPr lang="en-GB" sz="1400" dirty="0" smtClean="0"/>
              <a:t> van insuline door </a:t>
            </a:r>
            <a:r>
              <a:rPr lang="en-GB" sz="1400" dirty="0" err="1" smtClean="0"/>
              <a:t>toename</a:t>
            </a:r>
            <a:r>
              <a:rPr lang="en-GB" sz="1400" dirty="0" smtClean="0"/>
              <a:t> van de </a:t>
            </a:r>
            <a:r>
              <a:rPr lang="en-GB" sz="1400" dirty="0" err="1" smtClean="0"/>
              <a:t>gevoeligheid</a:t>
            </a:r>
            <a:r>
              <a:rPr lang="en-GB" sz="1400" dirty="0" smtClean="0"/>
              <a:t> </a:t>
            </a:r>
            <a:r>
              <a:rPr lang="en-GB" sz="1400" dirty="0" err="1" smtClean="0"/>
              <a:t>voor</a:t>
            </a:r>
            <a:r>
              <a:rPr lang="en-GB" sz="1400" dirty="0" smtClean="0"/>
              <a:t> insuline in </a:t>
            </a:r>
            <a:r>
              <a:rPr lang="en-GB" sz="1400" dirty="0" err="1" smtClean="0"/>
              <a:t>vetweefsel</a:t>
            </a:r>
            <a:r>
              <a:rPr lang="en-GB" sz="1400" dirty="0" smtClean="0"/>
              <a:t>, </a:t>
            </a:r>
            <a:r>
              <a:rPr lang="en-GB" sz="1400" dirty="0" err="1" smtClean="0"/>
              <a:t>skeletspieren</a:t>
            </a:r>
            <a:r>
              <a:rPr lang="en-GB" sz="1400" dirty="0" smtClean="0"/>
              <a:t> en de lever.</a:t>
            </a:r>
          </a:p>
          <a:p>
            <a:r>
              <a:rPr lang="en-GB" sz="1600" b="1" dirty="0" smtClean="0"/>
              <a:t>Contra-</a:t>
            </a:r>
            <a:r>
              <a:rPr lang="en-GB" sz="1600" b="1" dirty="0" err="1" smtClean="0"/>
              <a:t>indicaties</a:t>
            </a:r>
            <a:r>
              <a:rPr lang="en-GB" sz="1600" b="1" dirty="0" smtClean="0"/>
              <a:t>:</a:t>
            </a:r>
          </a:p>
          <a:p>
            <a:pPr>
              <a:buFontTx/>
              <a:buChar char="-"/>
            </a:pPr>
            <a:r>
              <a:rPr lang="en-GB" sz="1400" dirty="0" err="1" smtClean="0"/>
              <a:t>Hartfalen</a:t>
            </a:r>
            <a:r>
              <a:rPr lang="en-GB" sz="1400" dirty="0" smtClean="0"/>
              <a:t>, </a:t>
            </a:r>
            <a:r>
              <a:rPr lang="en-GB" sz="1400" dirty="0" err="1" smtClean="0"/>
              <a:t>leverfunctiestoornissen</a:t>
            </a:r>
            <a:r>
              <a:rPr lang="en-GB" sz="1400" dirty="0" smtClean="0"/>
              <a:t>, </a:t>
            </a:r>
            <a:r>
              <a:rPr lang="en-GB" sz="1400" dirty="0" err="1" smtClean="0"/>
              <a:t>blaaskanker</a:t>
            </a:r>
            <a:r>
              <a:rPr lang="en-GB" sz="1400" dirty="0" smtClean="0"/>
              <a:t>/</a:t>
            </a:r>
            <a:r>
              <a:rPr lang="en-GB" sz="1400" dirty="0" err="1" smtClean="0"/>
              <a:t>onverklaarde</a:t>
            </a:r>
            <a:r>
              <a:rPr lang="en-GB" sz="1400" dirty="0" smtClean="0"/>
              <a:t> </a:t>
            </a:r>
            <a:r>
              <a:rPr lang="en-GB" sz="1400" dirty="0" err="1" smtClean="0"/>
              <a:t>hematurie</a:t>
            </a:r>
            <a:r>
              <a:rPr lang="en-GB" sz="1400" dirty="0" smtClean="0"/>
              <a:t>.</a:t>
            </a:r>
          </a:p>
          <a:p>
            <a:r>
              <a:rPr lang="en-GB" sz="1600" b="1" dirty="0" err="1" smtClean="0"/>
              <a:t>Interactie</a:t>
            </a:r>
            <a:r>
              <a:rPr lang="en-GB" sz="1600" b="1" dirty="0" smtClean="0"/>
              <a:t>:</a:t>
            </a:r>
          </a:p>
          <a:p>
            <a:pPr>
              <a:buFontTx/>
              <a:buChar char="-"/>
            </a:pPr>
            <a:r>
              <a:rPr lang="en-GB" sz="1400" dirty="0" err="1" smtClean="0"/>
              <a:t>Insuline</a:t>
            </a:r>
            <a:r>
              <a:rPr lang="en-GB" sz="1400" dirty="0" smtClean="0"/>
              <a:t>, </a:t>
            </a:r>
            <a:r>
              <a:rPr lang="en-GB" sz="1400" dirty="0" err="1" smtClean="0"/>
              <a:t>ivm</a:t>
            </a:r>
            <a:r>
              <a:rPr lang="en-GB" sz="1400" dirty="0" smtClean="0"/>
              <a:t> </a:t>
            </a:r>
            <a:r>
              <a:rPr lang="en-GB" sz="1400" dirty="0" err="1" smtClean="0"/>
              <a:t>mogelijk</a:t>
            </a:r>
            <a:r>
              <a:rPr lang="en-GB" sz="1400" dirty="0" smtClean="0"/>
              <a:t> </a:t>
            </a:r>
            <a:r>
              <a:rPr lang="en-GB" sz="1400" dirty="0" err="1" smtClean="0"/>
              <a:t>verhoogd</a:t>
            </a:r>
            <a:r>
              <a:rPr lang="en-GB" sz="1400" dirty="0" smtClean="0"/>
              <a:t> </a:t>
            </a:r>
            <a:r>
              <a:rPr lang="en-GB" sz="1400" dirty="0" err="1" smtClean="0"/>
              <a:t>risico</a:t>
            </a:r>
            <a:r>
              <a:rPr lang="en-GB" sz="1400" dirty="0" smtClean="0"/>
              <a:t> op </a:t>
            </a:r>
            <a:r>
              <a:rPr lang="en-GB" sz="1400" dirty="0" err="1" smtClean="0"/>
              <a:t>hartfalen</a:t>
            </a:r>
            <a:r>
              <a:rPr lang="en-GB" sz="1400" dirty="0" smtClean="0"/>
              <a:t>.</a:t>
            </a:r>
          </a:p>
          <a:p>
            <a:pPr>
              <a:buFontTx/>
              <a:buChar char="-"/>
            </a:pPr>
            <a:r>
              <a:rPr lang="en-GB" sz="1400" dirty="0" smtClean="0"/>
              <a:t>NSAID’s.</a:t>
            </a:r>
          </a:p>
          <a:p>
            <a:r>
              <a:rPr lang="en-GB" sz="1600" b="1" dirty="0" err="1" smtClean="0"/>
              <a:t>Bijwerkingen</a:t>
            </a:r>
            <a:r>
              <a:rPr lang="en-GB" sz="1600" b="1" dirty="0" smtClean="0"/>
              <a:t>:</a:t>
            </a:r>
          </a:p>
          <a:p>
            <a:pPr>
              <a:buFontTx/>
              <a:buChar char="-"/>
            </a:pPr>
            <a:r>
              <a:rPr lang="en-GB" sz="1400" dirty="0" err="1" smtClean="0"/>
              <a:t>o.a</a:t>
            </a:r>
            <a:r>
              <a:rPr lang="en-GB" sz="1400" dirty="0"/>
              <a:t>. </a:t>
            </a:r>
            <a:r>
              <a:rPr lang="en-GB" sz="1400" dirty="0" err="1"/>
              <a:t>hoofdpijn</a:t>
            </a:r>
            <a:r>
              <a:rPr lang="en-GB" sz="1400" dirty="0"/>
              <a:t>, </a:t>
            </a:r>
            <a:r>
              <a:rPr lang="en-GB" sz="1400" dirty="0" err="1"/>
              <a:t>visusstoornissen</a:t>
            </a:r>
            <a:r>
              <a:rPr lang="en-GB" sz="1400" dirty="0" smtClean="0"/>
              <a:t>,</a:t>
            </a:r>
            <a:r>
              <a:rPr lang="en-GB" sz="1400" dirty="0"/>
              <a:t> </a:t>
            </a:r>
            <a:r>
              <a:rPr lang="en-GB" sz="1400" dirty="0" err="1"/>
              <a:t>oedeem</a:t>
            </a:r>
            <a:r>
              <a:rPr lang="en-GB" sz="1400" dirty="0"/>
              <a:t>,</a:t>
            </a:r>
            <a:r>
              <a:rPr lang="en-GB" sz="1400" dirty="0" smtClean="0"/>
              <a:t> </a:t>
            </a:r>
            <a:r>
              <a:rPr lang="en-GB" sz="1400" dirty="0" err="1" smtClean="0"/>
              <a:t>dyspneu</a:t>
            </a:r>
            <a:r>
              <a:rPr lang="en-GB" sz="1400" dirty="0" smtClean="0"/>
              <a:t>, </a:t>
            </a:r>
            <a:r>
              <a:rPr lang="en-GB" sz="1400" dirty="0" err="1" smtClean="0"/>
              <a:t>ernstig</a:t>
            </a:r>
            <a:r>
              <a:rPr lang="en-GB" sz="1400" dirty="0" smtClean="0"/>
              <a:t> </a:t>
            </a:r>
            <a:r>
              <a:rPr lang="en-GB" sz="1400" dirty="0" err="1" smtClean="0"/>
              <a:t>hartfalen</a:t>
            </a:r>
            <a:r>
              <a:rPr lang="en-GB" sz="1400" dirty="0" smtClean="0"/>
              <a:t>, </a:t>
            </a:r>
            <a:r>
              <a:rPr lang="en-GB" sz="1400" dirty="0" err="1"/>
              <a:t>botfracturen</a:t>
            </a:r>
            <a:r>
              <a:rPr lang="en-GB" sz="1400" dirty="0"/>
              <a:t> </a:t>
            </a:r>
            <a:r>
              <a:rPr lang="en-GB" sz="1400" dirty="0" smtClean="0"/>
              <a:t>bij </a:t>
            </a:r>
            <a:r>
              <a:rPr lang="en-GB" sz="1400" dirty="0" err="1" smtClean="0"/>
              <a:t>vrouwen</a:t>
            </a:r>
            <a:r>
              <a:rPr lang="en-GB" sz="1400" dirty="0" smtClean="0"/>
              <a:t>, </a:t>
            </a:r>
            <a:r>
              <a:rPr lang="en-GB" sz="1400" dirty="0" err="1"/>
              <a:t>v</a:t>
            </a:r>
            <a:r>
              <a:rPr lang="en-GB" sz="1400" dirty="0" err="1" smtClean="0"/>
              <a:t>erhoogd</a:t>
            </a:r>
            <a:r>
              <a:rPr lang="en-GB" sz="1400" dirty="0" smtClean="0"/>
              <a:t> </a:t>
            </a:r>
            <a:r>
              <a:rPr lang="en-GB" sz="1400" dirty="0" err="1" smtClean="0"/>
              <a:t>risico</a:t>
            </a:r>
            <a:r>
              <a:rPr lang="en-GB" sz="1400" dirty="0" smtClean="0"/>
              <a:t> op </a:t>
            </a:r>
            <a:r>
              <a:rPr lang="en-GB" sz="1400" dirty="0" err="1" smtClean="0"/>
              <a:t>blaascarcinoom</a:t>
            </a:r>
            <a:r>
              <a:rPr lang="en-GB" sz="1400" dirty="0" smtClean="0"/>
              <a:t> (</a:t>
            </a:r>
            <a:r>
              <a:rPr lang="en-GB" sz="1400" dirty="0" err="1" smtClean="0"/>
              <a:t>zeldzaam</a:t>
            </a:r>
            <a:r>
              <a:rPr lang="en-GB" sz="1400" dirty="0" smtClean="0"/>
              <a:t>).</a:t>
            </a:r>
            <a:endParaRPr lang="en-GB" sz="1400" dirty="0"/>
          </a:p>
        </p:txBody>
      </p:sp>
      <p:sp>
        <p:nvSpPr>
          <p:cNvPr id="3" name="Title 2"/>
          <p:cNvSpPr>
            <a:spLocks noGrp="1"/>
          </p:cNvSpPr>
          <p:nvPr>
            <p:ph type="title"/>
          </p:nvPr>
        </p:nvSpPr>
        <p:spPr>
          <a:xfrm>
            <a:off x="316800" y="484532"/>
            <a:ext cx="8510400" cy="391412"/>
          </a:xfrm>
        </p:spPr>
        <p:txBody>
          <a:bodyPr/>
          <a:lstStyle/>
          <a:p>
            <a:r>
              <a:rPr lang="en-GB" dirty="0" err="1" smtClean="0"/>
              <a:t>Thiazolidinedionen</a:t>
            </a:r>
            <a:endParaRPr lang="en-GB" dirty="0"/>
          </a:p>
        </p:txBody>
      </p:sp>
      <p:grpSp>
        <p:nvGrpSpPr>
          <p:cNvPr id="8" name="Group 2"/>
          <p:cNvGrpSpPr>
            <a:grpSpLocks/>
          </p:cNvGrpSpPr>
          <p:nvPr/>
        </p:nvGrpSpPr>
        <p:grpSpPr bwMode="auto">
          <a:xfrm>
            <a:off x="5467000" y="621710"/>
            <a:ext cx="1159540" cy="714190"/>
            <a:chOff x="1356" y="2854"/>
            <a:chExt cx="1313" cy="964"/>
          </a:xfrm>
        </p:grpSpPr>
        <p:sp>
          <p:nvSpPr>
            <p:cNvPr id="9" name="Freeform 3"/>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4"/>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5"/>
            <p:cNvSpPr>
              <a:spLocks/>
            </p:cNvSpPr>
            <p:nvPr/>
          </p:nvSpPr>
          <p:spPr bwMode="auto">
            <a:xfrm>
              <a:off x="1356" y="2897"/>
              <a:ext cx="1248" cy="921"/>
            </a:xfrm>
            <a:custGeom>
              <a:avLst/>
              <a:gdLst>
                <a:gd name="T0" fmla="*/ 49 w 1248"/>
                <a:gd name="T1" fmla="*/ 186 h 921"/>
                <a:gd name="T2" fmla="*/ 25 w 1248"/>
                <a:gd name="T3" fmla="*/ 249 h 921"/>
                <a:gd name="T4" fmla="*/ 9 w 1248"/>
                <a:gd name="T5" fmla="*/ 310 h 921"/>
                <a:gd name="T6" fmla="*/ 0 w 1248"/>
                <a:gd name="T7" fmla="*/ 413 h 921"/>
                <a:gd name="T8" fmla="*/ 10 w 1248"/>
                <a:gd name="T9" fmla="*/ 537 h 921"/>
                <a:gd name="T10" fmla="*/ 40 w 1248"/>
                <a:gd name="T11" fmla="*/ 658 h 921"/>
                <a:gd name="T12" fmla="*/ 102 w 1248"/>
                <a:gd name="T13" fmla="*/ 832 h 921"/>
                <a:gd name="T14" fmla="*/ 145 w 1248"/>
                <a:gd name="T15" fmla="*/ 890 h 921"/>
                <a:gd name="T16" fmla="*/ 183 w 1248"/>
                <a:gd name="T17" fmla="*/ 920 h 921"/>
                <a:gd name="T18" fmla="*/ 202 w 1248"/>
                <a:gd name="T19" fmla="*/ 920 h 921"/>
                <a:gd name="T20" fmla="*/ 210 w 1248"/>
                <a:gd name="T21" fmla="*/ 903 h 921"/>
                <a:gd name="T22" fmla="*/ 246 w 1248"/>
                <a:gd name="T23" fmla="*/ 862 h 921"/>
                <a:gd name="T24" fmla="*/ 306 w 1248"/>
                <a:gd name="T25" fmla="*/ 815 h 921"/>
                <a:gd name="T26" fmla="*/ 334 w 1248"/>
                <a:gd name="T27" fmla="*/ 784 h 921"/>
                <a:gd name="T28" fmla="*/ 373 w 1248"/>
                <a:gd name="T29" fmla="*/ 752 h 921"/>
                <a:gd name="T30" fmla="*/ 432 w 1248"/>
                <a:gd name="T31" fmla="*/ 726 h 921"/>
                <a:gd name="T32" fmla="*/ 489 w 1248"/>
                <a:gd name="T33" fmla="*/ 703 h 921"/>
                <a:gd name="T34" fmla="*/ 549 w 1248"/>
                <a:gd name="T35" fmla="*/ 670 h 921"/>
                <a:gd name="T36" fmla="*/ 617 w 1248"/>
                <a:gd name="T37" fmla="*/ 625 h 921"/>
                <a:gd name="T38" fmla="*/ 662 w 1248"/>
                <a:gd name="T39" fmla="*/ 585 h 921"/>
                <a:gd name="T40" fmla="*/ 685 w 1248"/>
                <a:gd name="T41" fmla="*/ 554 h 921"/>
                <a:gd name="T42" fmla="*/ 690 w 1248"/>
                <a:gd name="T43" fmla="*/ 517 h 921"/>
                <a:gd name="T44" fmla="*/ 695 w 1248"/>
                <a:gd name="T45" fmla="*/ 537 h 921"/>
                <a:gd name="T46" fmla="*/ 710 w 1248"/>
                <a:gd name="T47" fmla="*/ 547 h 921"/>
                <a:gd name="T48" fmla="*/ 743 w 1248"/>
                <a:gd name="T49" fmla="*/ 547 h 921"/>
                <a:gd name="T50" fmla="*/ 818 w 1248"/>
                <a:gd name="T51" fmla="*/ 522 h 921"/>
                <a:gd name="T52" fmla="*/ 999 w 1248"/>
                <a:gd name="T53" fmla="*/ 431 h 921"/>
                <a:gd name="T54" fmla="*/ 1105 w 1248"/>
                <a:gd name="T55" fmla="*/ 366 h 921"/>
                <a:gd name="T56" fmla="*/ 1170 w 1248"/>
                <a:gd name="T57" fmla="*/ 297 h 921"/>
                <a:gd name="T58" fmla="*/ 1217 w 1248"/>
                <a:gd name="T59" fmla="*/ 220 h 921"/>
                <a:gd name="T60" fmla="*/ 1245 w 1248"/>
                <a:gd name="T61" fmla="*/ 148 h 921"/>
                <a:gd name="T62" fmla="*/ 1247 w 1248"/>
                <a:gd name="T63" fmla="*/ 94 h 921"/>
                <a:gd name="T64" fmla="*/ 1237 w 1248"/>
                <a:gd name="T65" fmla="*/ 78 h 921"/>
                <a:gd name="T66" fmla="*/ 1172 w 1248"/>
                <a:gd name="T67" fmla="*/ 66 h 921"/>
                <a:gd name="T68" fmla="*/ 1082 w 1248"/>
                <a:gd name="T69" fmla="*/ 63 h 921"/>
                <a:gd name="T70" fmla="*/ 971 w 1248"/>
                <a:gd name="T71" fmla="*/ 78 h 921"/>
                <a:gd name="T72" fmla="*/ 846 w 1248"/>
                <a:gd name="T73" fmla="*/ 85 h 921"/>
                <a:gd name="T74" fmla="*/ 758 w 1248"/>
                <a:gd name="T75" fmla="*/ 76 h 921"/>
                <a:gd name="T76" fmla="*/ 700 w 1248"/>
                <a:gd name="T77" fmla="*/ 78 h 921"/>
                <a:gd name="T78" fmla="*/ 682 w 1248"/>
                <a:gd name="T79" fmla="*/ 91 h 921"/>
                <a:gd name="T80" fmla="*/ 678 w 1248"/>
                <a:gd name="T81" fmla="*/ 98 h 921"/>
                <a:gd name="T82" fmla="*/ 670 w 1248"/>
                <a:gd name="T83" fmla="*/ 76 h 921"/>
                <a:gd name="T84" fmla="*/ 652 w 1248"/>
                <a:gd name="T85" fmla="*/ 61 h 921"/>
                <a:gd name="T86" fmla="*/ 617 w 1248"/>
                <a:gd name="T87" fmla="*/ 45 h 921"/>
                <a:gd name="T88" fmla="*/ 574 w 1248"/>
                <a:gd name="T89" fmla="*/ 28 h 921"/>
                <a:gd name="T90" fmla="*/ 535 w 1248"/>
                <a:gd name="T91" fmla="*/ 17 h 921"/>
                <a:gd name="T92" fmla="*/ 454 w 1248"/>
                <a:gd name="T93" fmla="*/ 3 h 921"/>
                <a:gd name="T94" fmla="*/ 369 w 1248"/>
                <a:gd name="T95" fmla="*/ 2 h 921"/>
                <a:gd name="T96" fmla="*/ 286 w 1248"/>
                <a:gd name="T97" fmla="*/ 13 h 921"/>
                <a:gd name="T98" fmla="*/ 205 w 1248"/>
                <a:gd name="T99" fmla="*/ 41 h 921"/>
                <a:gd name="T100" fmla="*/ 125 w 1248"/>
                <a:gd name="T101" fmla="*/ 88 h 9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8"/>
                <a:gd name="T154" fmla="*/ 0 h 921"/>
                <a:gd name="T155" fmla="*/ 1248 w 1248"/>
                <a:gd name="T156" fmla="*/ 921 h 9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8" h="921">
                  <a:moveTo>
                    <a:pt x="72" y="148"/>
                  </a:moveTo>
                  <a:lnTo>
                    <a:pt x="59" y="166"/>
                  </a:lnTo>
                  <a:lnTo>
                    <a:pt x="49" y="186"/>
                  </a:lnTo>
                  <a:lnTo>
                    <a:pt x="40" y="207"/>
                  </a:lnTo>
                  <a:lnTo>
                    <a:pt x="32" y="227"/>
                  </a:lnTo>
                  <a:lnTo>
                    <a:pt x="25" y="249"/>
                  </a:lnTo>
                  <a:lnTo>
                    <a:pt x="19" y="269"/>
                  </a:lnTo>
                  <a:lnTo>
                    <a:pt x="14" y="288"/>
                  </a:lnTo>
                  <a:lnTo>
                    <a:pt x="9" y="310"/>
                  </a:lnTo>
                  <a:lnTo>
                    <a:pt x="5" y="330"/>
                  </a:lnTo>
                  <a:lnTo>
                    <a:pt x="2" y="371"/>
                  </a:lnTo>
                  <a:lnTo>
                    <a:pt x="0" y="413"/>
                  </a:lnTo>
                  <a:lnTo>
                    <a:pt x="2" y="454"/>
                  </a:lnTo>
                  <a:lnTo>
                    <a:pt x="5" y="496"/>
                  </a:lnTo>
                  <a:lnTo>
                    <a:pt x="10" y="537"/>
                  </a:lnTo>
                  <a:lnTo>
                    <a:pt x="19" y="577"/>
                  </a:lnTo>
                  <a:lnTo>
                    <a:pt x="29" y="618"/>
                  </a:lnTo>
                  <a:lnTo>
                    <a:pt x="40" y="658"/>
                  </a:lnTo>
                  <a:lnTo>
                    <a:pt x="65" y="738"/>
                  </a:lnTo>
                  <a:lnTo>
                    <a:pt x="94" y="814"/>
                  </a:lnTo>
                  <a:lnTo>
                    <a:pt x="102" y="832"/>
                  </a:lnTo>
                  <a:lnTo>
                    <a:pt x="115" y="852"/>
                  </a:lnTo>
                  <a:lnTo>
                    <a:pt x="128" y="872"/>
                  </a:lnTo>
                  <a:lnTo>
                    <a:pt x="145" y="890"/>
                  </a:lnTo>
                  <a:lnTo>
                    <a:pt x="162" y="905"/>
                  </a:lnTo>
                  <a:lnTo>
                    <a:pt x="177" y="916"/>
                  </a:lnTo>
                  <a:lnTo>
                    <a:pt x="183" y="920"/>
                  </a:lnTo>
                  <a:lnTo>
                    <a:pt x="190" y="921"/>
                  </a:lnTo>
                  <a:lnTo>
                    <a:pt x="197" y="921"/>
                  </a:lnTo>
                  <a:lnTo>
                    <a:pt x="202" y="920"/>
                  </a:lnTo>
                  <a:lnTo>
                    <a:pt x="203" y="916"/>
                  </a:lnTo>
                  <a:lnTo>
                    <a:pt x="205" y="912"/>
                  </a:lnTo>
                  <a:lnTo>
                    <a:pt x="210" y="903"/>
                  </a:lnTo>
                  <a:lnTo>
                    <a:pt x="218" y="892"/>
                  </a:lnTo>
                  <a:lnTo>
                    <a:pt x="230" y="878"/>
                  </a:lnTo>
                  <a:lnTo>
                    <a:pt x="246" y="862"/>
                  </a:lnTo>
                  <a:lnTo>
                    <a:pt x="268" y="842"/>
                  </a:lnTo>
                  <a:lnTo>
                    <a:pt x="298" y="822"/>
                  </a:lnTo>
                  <a:lnTo>
                    <a:pt x="306" y="815"/>
                  </a:lnTo>
                  <a:lnTo>
                    <a:pt x="314" y="805"/>
                  </a:lnTo>
                  <a:lnTo>
                    <a:pt x="323" y="796"/>
                  </a:lnTo>
                  <a:lnTo>
                    <a:pt x="334" y="784"/>
                  </a:lnTo>
                  <a:lnTo>
                    <a:pt x="344" y="774"/>
                  </a:lnTo>
                  <a:lnTo>
                    <a:pt x="358" y="762"/>
                  </a:lnTo>
                  <a:lnTo>
                    <a:pt x="373" y="752"/>
                  </a:lnTo>
                  <a:lnTo>
                    <a:pt x="389" y="742"/>
                  </a:lnTo>
                  <a:lnTo>
                    <a:pt x="411" y="734"/>
                  </a:lnTo>
                  <a:lnTo>
                    <a:pt x="432" y="726"/>
                  </a:lnTo>
                  <a:lnTo>
                    <a:pt x="451" y="719"/>
                  </a:lnTo>
                  <a:lnTo>
                    <a:pt x="471" y="711"/>
                  </a:lnTo>
                  <a:lnTo>
                    <a:pt x="489" y="703"/>
                  </a:lnTo>
                  <a:lnTo>
                    <a:pt x="507" y="693"/>
                  </a:lnTo>
                  <a:lnTo>
                    <a:pt x="527" y="683"/>
                  </a:lnTo>
                  <a:lnTo>
                    <a:pt x="549" y="670"/>
                  </a:lnTo>
                  <a:lnTo>
                    <a:pt x="569" y="656"/>
                  </a:lnTo>
                  <a:lnTo>
                    <a:pt x="592" y="641"/>
                  </a:lnTo>
                  <a:lnTo>
                    <a:pt x="617" y="625"/>
                  </a:lnTo>
                  <a:lnTo>
                    <a:pt x="642" y="605"/>
                  </a:lnTo>
                  <a:lnTo>
                    <a:pt x="652" y="597"/>
                  </a:lnTo>
                  <a:lnTo>
                    <a:pt x="662" y="585"/>
                  </a:lnTo>
                  <a:lnTo>
                    <a:pt x="672" y="575"/>
                  </a:lnTo>
                  <a:lnTo>
                    <a:pt x="678" y="563"/>
                  </a:lnTo>
                  <a:lnTo>
                    <a:pt x="685" y="554"/>
                  </a:lnTo>
                  <a:lnTo>
                    <a:pt x="688" y="542"/>
                  </a:lnTo>
                  <a:lnTo>
                    <a:pt x="690" y="530"/>
                  </a:lnTo>
                  <a:lnTo>
                    <a:pt x="690" y="517"/>
                  </a:lnTo>
                  <a:lnTo>
                    <a:pt x="690" y="525"/>
                  </a:lnTo>
                  <a:lnTo>
                    <a:pt x="692" y="532"/>
                  </a:lnTo>
                  <a:lnTo>
                    <a:pt x="695" y="537"/>
                  </a:lnTo>
                  <a:lnTo>
                    <a:pt x="698" y="542"/>
                  </a:lnTo>
                  <a:lnTo>
                    <a:pt x="703" y="545"/>
                  </a:lnTo>
                  <a:lnTo>
                    <a:pt x="710" y="547"/>
                  </a:lnTo>
                  <a:lnTo>
                    <a:pt x="717" y="549"/>
                  </a:lnTo>
                  <a:lnTo>
                    <a:pt x="725" y="549"/>
                  </a:lnTo>
                  <a:lnTo>
                    <a:pt x="743" y="547"/>
                  </a:lnTo>
                  <a:lnTo>
                    <a:pt x="766" y="540"/>
                  </a:lnTo>
                  <a:lnTo>
                    <a:pt x="790" y="532"/>
                  </a:lnTo>
                  <a:lnTo>
                    <a:pt x="818" y="522"/>
                  </a:lnTo>
                  <a:lnTo>
                    <a:pt x="876" y="496"/>
                  </a:lnTo>
                  <a:lnTo>
                    <a:pt x="938" y="464"/>
                  </a:lnTo>
                  <a:lnTo>
                    <a:pt x="999" y="431"/>
                  </a:lnTo>
                  <a:lnTo>
                    <a:pt x="1056" y="399"/>
                  </a:lnTo>
                  <a:lnTo>
                    <a:pt x="1082" y="385"/>
                  </a:lnTo>
                  <a:lnTo>
                    <a:pt x="1105" y="366"/>
                  </a:lnTo>
                  <a:lnTo>
                    <a:pt x="1129" y="345"/>
                  </a:lnTo>
                  <a:lnTo>
                    <a:pt x="1150" y="322"/>
                  </a:lnTo>
                  <a:lnTo>
                    <a:pt x="1170" y="297"/>
                  </a:lnTo>
                  <a:lnTo>
                    <a:pt x="1187" y="272"/>
                  </a:lnTo>
                  <a:lnTo>
                    <a:pt x="1203" y="245"/>
                  </a:lnTo>
                  <a:lnTo>
                    <a:pt x="1217" y="220"/>
                  </a:lnTo>
                  <a:lnTo>
                    <a:pt x="1228" y="194"/>
                  </a:lnTo>
                  <a:lnTo>
                    <a:pt x="1238" y="171"/>
                  </a:lnTo>
                  <a:lnTo>
                    <a:pt x="1245" y="148"/>
                  </a:lnTo>
                  <a:lnTo>
                    <a:pt x="1248" y="128"/>
                  </a:lnTo>
                  <a:lnTo>
                    <a:pt x="1248" y="109"/>
                  </a:lnTo>
                  <a:lnTo>
                    <a:pt x="1247" y="94"/>
                  </a:lnTo>
                  <a:lnTo>
                    <a:pt x="1245" y="88"/>
                  </a:lnTo>
                  <a:lnTo>
                    <a:pt x="1242" y="83"/>
                  </a:lnTo>
                  <a:lnTo>
                    <a:pt x="1237" y="78"/>
                  </a:lnTo>
                  <a:lnTo>
                    <a:pt x="1233" y="75"/>
                  </a:lnTo>
                  <a:lnTo>
                    <a:pt x="1200" y="70"/>
                  </a:lnTo>
                  <a:lnTo>
                    <a:pt x="1172" y="66"/>
                  </a:lnTo>
                  <a:lnTo>
                    <a:pt x="1147" y="63"/>
                  </a:lnTo>
                  <a:lnTo>
                    <a:pt x="1124" y="61"/>
                  </a:lnTo>
                  <a:lnTo>
                    <a:pt x="1082" y="63"/>
                  </a:lnTo>
                  <a:lnTo>
                    <a:pt x="1046" y="66"/>
                  </a:lnTo>
                  <a:lnTo>
                    <a:pt x="1009" y="71"/>
                  </a:lnTo>
                  <a:lnTo>
                    <a:pt x="971" y="78"/>
                  </a:lnTo>
                  <a:lnTo>
                    <a:pt x="926" y="83"/>
                  </a:lnTo>
                  <a:lnTo>
                    <a:pt x="873" y="86"/>
                  </a:lnTo>
                  <a:lnTo>
                    <a:pt x="846" y="85"/>
                  </a:lnTo>
                  <a:lnTo>
                    <a:pt x="816" y="83"/>
                  </a:lnTo>
                  <a:lnTo>
                    <a:pt x="788" y="80"/>
                  </a:lnTo>
                  <a:lnTo>
                    <a:pt x="758" y="76"/>
                  </a:lnTo>
                  <a:lnTo>
                    <a:pt x="732" y="75"/>
                  </a:lnTo>
                  <a:lnTo>
                    <a:pt x="710" y="75"/>
                  </a:lnTo>
                  <a:lnTo>
                    <a:pt x="700" y="78"/>
                  </a:lnTo>
                  <a:lnTo>
                    <a:pt x="692" y="81"/>
                  </a:lnTo>
                  <a:lnTo>
                    <a:pt x="687" y="85"/>
                  </a:lnTo>
                  <a:lnTo>
                    <a:pt x="682" y="91"/>
                  </a:lnTo>
                  <a:lnTo>
                    <a:pt x="678" y="98"/>
                  </a:lnTo>
                  <a:lnTo>
                    <a:pt x="678" y="99"/>
                  </a:lnTo>
                  <a:lnTo>
                    <a:pt x="678" y="98"/>
                  </a:lnTo>
                  <a:lnTo>
                    <a:pt x="677" y="93"/>
                  </a:lnTo>
                  <a:lnTo>
                    <a:pt x="675" y="85"/>
                  </a:lnTo>
                  <a:lnTo>
                    <a:pt x="670" y="76"/>
                  </a:lnTo>
                  <a:lnTo>
                    <a:pt x="665" y="71"/>
                  </a:lnTo>
                  <a:lnTo>
                    <a:pt x="660" y="66"/>
                  </a:lnTo>
                  <a:lnTo>
                    <a:pt x="652" y="61"/>
                  </a:lnTo>
                  <a:lnTo>
                    <a:pt x="643" y="58"/>
                  </a:lnTo>
                  <a:lnTo>
                    <a:pt x="630" y="51"/>
                  </a:lnTo>
                  <a:lnTo>
                    <a:pt x="617" y="45"/>
                  </a:lnTo>
                  <a:lnTo>
                    <a:pt x="602" y="40"/>
                  </a:lnTo>
                  <a:lnTo>
                    <a:pt x="589" y="33"/>
                  </a:lnTo>
                  <a:lnTo>
                    <a:pt x="574" y="28"/>
                  </a:lnTo>
                  <a:lnTo>
                    <a:pt x="560" y="23"/>
                  </a:lnTo>
                  <a:lnTo>
                    <a:pt x="547" y="18"/>
                  </a:lnTo>
                  <a:lnTo>
                    <a:pt x="535" y="17"/>
                  </a:lnTo>
                  <a:lnTo>
                    <a:pt x="509" y="10"/>
                  </a:lnTo>
                  <a:lnTo>
                    <a:pt x="481" y="7"/>
                  </a:lnTo>
                  <a:lnTo>
                    <a:pt x="454" y="3"/>
                  </a:lnTo>
                  <a:lnTo>
                    <a:pt x="426" y="2"/>
                  </a:lnTo>
                  <a:lnTo>
                    <a:pt x="398" y="0"/>
                  </a:lnTo>
                  <a:lnTo>
                    <a:pt x="369" y="2"/>
                  </a:lnTo>
                  <a:lnTo>
                    <a:pt x="343" y="3"/>
                  </a:lnTo>
                  <a:lnTo>
                    <a:pt x="314" y="7"/>
                  </a:lnTo>
                  <a:lnTo>
                    <a:pt x="286" y="13"/>
                  </a:lnTo>
                  <a:lnTo>
                    <a:pt x="260" y="20"/>
                  </a:lnTo>
                  <a:lnTo>
                    <a:pt x="231" y="30"/>
                  </a:lnTo>
                  <a:lnTo>
                    <a:pt x="205" y="41"/>
                  </a:lnTo>
                  <a:lnTo>
                    <a:pt x="178" y="55"/>
                  </a:lnTo>
                  <a:lnTo>
                    <a:pt x="152" y="70"/>
                  </a:lnTo>
                  <a:lnTo>
                    <a:pt x="125" y="88"/>
                  </a:lnTo>
                  <a:lnTo>
                    <a:pt x="100" y="108"/>
                  </a:lnTo>
                  <a:lnTo>
                    <a:pt x="72" y="148"/>
                  </a:lnTo>
                </a:path>
              </a:pathLst>
            </a:custGeom>
            <a:noFill/>
            <a:ln w="7938">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p:cNvSpPr>
              <a:spLocks/>
            </p:cNvSpPr>
            <p:nvPr/>
          </p:nvSpPr>
          <p:spPr bwMode="auto">
            <a:xfrm>
              <a:off x="1398" y="3011"/>
              <a:ext cx="3" cy="2"/>
            </a:xfrm>
            <a:custGeom>
              <a:avLst/>
              <a:gdLst>
                <a:gd name="T0" fmla="*/ 3 w 3"/>
                <a:gd name="T1" fmla="*/ 0 h 2"/>
                <a:gd name="T2" fmla="*/ 3 w 3"/>
                <a:gd name="T3" fmla="*/ 2 h 2"/>
                <a:gd name="T4" fmla="*/ 3 w 3"/>
                <a:gd name="T5" fmla="*/ 2 h 2"/>
                <a:gd name="T6" fmla="*/ 3 w 3"/>
                <a:gd name="T7" fmla="*/ 2 h 2"/>
                <a:gd name="T8" fmla="*/ 2 w 3"/>
                <a:gd name="T9" fmla="*/ 2 h 2"/>
                <a:gd name="T10" fmla="*/ 2 w 3"/>
                <a:gd name="T11" fmla="*/ 2 h 2"/>
                <a:gd name="T12" fmla="*/ 2 w 3"/>
                <a:gd name="T13" fmla="*/ 2 h 2"/>
                <a:gd name="T14" fmla="*/ 2 w 3"/>
                <a:gd name="T15" fmla="*/ 2 h 2"/>
                <a:gd name="T16" fmla="*/ 2 w 3"/>
                <a:gd name="T17" fmla="*/ 2 h 2"/>
                <a:gd name="T18" fmla="*/ 0 w 3"/>
                <a:gd name="T19" fmla="*/ 2 h 2"/>
                <a:gd name="T20" fmla="*/ 2 w 3"/>
                <a:gd name="T21" fmla="*/ 2 h 2"/>
                <a:gd name="T22" fmla="*/ 2 w 3"/>
                <a:gd name="T23" fmla="*/ 2 h 2"/>
                <a:gd name="T24" fmla="*/ 2 w 3"/>
                <a:gd name="T25" fmla="*/ 2 h 2"/>
                <a:gd name="T26" fmla="*/ 2 w 3"/>
                <a:gd name="T27" fmla="*/ 2 h 2"/>
                <a:gd name="T28" fmla="*/ 2 w 3"/>
                <a:gd name="T29" fmla="*/ 2 h 2"/>
                <a:gd name="T30" fmla="*/ 3 w 3"/>
                <a:gd name="T31" fmla="*/ 2 h 2"/>
                <a:gd name="T32" fmla="*/ 3 w 3"/>
                <a:gd name="T33" fmla="*/ 0 h 2"/>
                <a:gd name="T34" fmla="*/ 3 w 3"/>
                <a:gd name="T35" fmla="*/ 0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2"/>
                <a:gd name="T56" fmla="*/ 3 w 3"/>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2">
                  <a:moveTo>
                    <a:pt x="3" y="0"/>
                  </a:moveTo>
                  <a:lnTo>
                    <a:pt x="3" y="2"/>
                  </a:lnTo>
                  <a:lnTo>
                    <a:pt x="2" y="2"/>
                  </a:lnTo>
                  <a:lnTo>
                    <a:pt x="0" y="2"/>
                  </a:lnTo>
                  <a:lnTo>
                    <a:pt x="2" y="2"/>
                  </a:lnTo>
                  <a:lnTo>
                    <a:pt x="3" y="2"/>
                  </a:lnTo>
                  <a:lnTo>
                    <a:pt x="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7"/>
            <p:cNvSpPr>
              <a:spLocks noEditPoints="1"/>
            </p:cNvSpPr>
            <p:nvPr/>
          </p:nvSpPr>
          <p:spPr bwMode="auto">
            <a:xfrm>
              <a:off x="1400" y="2943"/>
              <a:ext cx="1264" cy="70"/>
            </a:xfrm>
            <a:custGeom>
              <a:avLst/>
              <a:gdLst>
                <a:gd name="T0" fmla="*/ 0 w 1264"/>
                <a:gd name="T1" fmla="*/ 70 h 70"/>
                <a:gd name="T2" fmla="*/ 0 w 1264"/>
                <a:gd name="T3" fmla="*/ 70 h 70"/>
                <a:gd name="T4" fmla="*/ 0 w 1264"/>
                <a:gd name="T5" fmla="*/ 70 h 70"/>
                <a:gd name="T6" fmla="*/ 0 w 1264"/>
                <a:gd name="T7" fmla="*/ 70 h 70"/>
                <a:gd name="T8" fmla="*/ 1 w 1264"/>
                <a:gd name="T9" fmla="*/ 70 h 70"/>
                <a:gd name="T10" fmla="*/ 1 w 1264"/>
                <a:gd name="T11" fmla="*/ 70 h 70"/>
                <a:gd name="T12" fmla="*/ 1 w 1264"/>
                <a:gd name="T13" fmla="*/ 70 h 70"/>
                <a:gd name="T14" fmla="*/ 3 w 1264"/>
                <a:gd name="T15" fmla="*/ 68 h 70"/>
                <a:gd name="T16" fmla="*/ 3 w 1264"/>
                <a:gd name="T17" fmla="*/ 68 h 70"/>
                <a:gd name="T18" fmla="*/ 3 w 1264"/>
                <a:gd name="T19" fmla="*/ 68 h 70"/>
                <a:gd name="T20" fmla="*/ 3 w 1264"/>
                <a:gd name="T21" fmla="*/ 67 h 70"/>
                <a:gd name="T22" fmla="*/ 3 w 1264"/>
                <a:gd name="T23" fmla="*/ 68 h 70"/>
                <a:gd name="T24" fmla="*/ 3 w 1264"/>
                <a:gd name="T25" fmla="*/ 68 h 70"/>
                <a:gd name="T26" fmla="*/ 1 w 1264"/>
                <a:gd name="T27" fmla="*/ 68 h 70"/>
                <a:gd name="T28" fmla="*/ 1 w 1264"/>
                <a:gd name="T29" fmla="*/ 68 h 70"/>
                <a:gd name="T30" fmla="*/ 1 w 1264"/>
                <a:gd name="T31" fmla="*/ 70 h 70"/>
                <a:gd name="T32" fmla="*/ 0 w 1264"/>
                <a:gd name="T33" fmla="*/ 70 h 70"/>
                <a:gd name="T34" fmla="*/ 0 w 1264"/>
                <a:gd name="T35" fmla="*/ 70 h 70"/>
                <a:gd name="T36" fmla="*/ 0 w 1264"/>
                <a:gd name="T37" fmla="*/ 70 h 70"/>
                <a:gd name="T38" fmla="*/ 1262 w 1264"/>
                <a:gd name="T39" fmla="*/ 2 h 70"/>
                <a:gd name="T40" fmla="*/ 1262 w 1264"/>
                <a:gd name="T41" fmla="*/ 0 h 70"/>
                <a:gd name="T42" fmla="*/ 1264 w 1264"/>
                <a:gd name="T43" fmla="*/ 0 h 70"/>
                <a:gd name="T44" fmla="*/ 1264 w 1264"/>
                <a:gd name="T45" fmla="*/ 0 h 70"/>
                <a:gd name="T46" fmla="*/ 1264 w 1264"/>
                <a:gd name="T47" fmla="*/ 0 h 70"/>
                <a:gd name="T48" fmla="*/ 1264 w 1264"/>
                <a:gd name="T49" fmla="*/ 0 h 70"/>
                <a:gd name="T50" fmla="*/ 1264 w 1264"/>
                <a:gd name="T51" fmla="*/ 0 h 70"/>
                <a:gd name="T52" fmla="*/ 1264 w 1264"/>
                <a:gd name="T53" fmla="*/ 0 h 70"/>
                <a:gd name="T54" fmla="*/ 1264 w 1264"/>
                <a:gd name="T55" fmla="*/ 0 h 70"/>
                <a:gd name="T56" fmla="*/ 1264 w 1264"/>
                <a:gd name="T57" fmla="*/ 0 h 70"/>
                <a:gd name="T58" fmla="*/ 1264 w 1264"/>
                <a:gd name="T59" fmla="*/ 0 h 70"/>
                <a:gd name="T60" fmla="*/ 1264 w 1264"/>
                <a:gd name="T61" fmla="*/ 0 h 70"/>
                <a:gd name="T62" fmla="*/ 1264 w 1264"/>
                <a:gd name="T63" fmla="*/ 0 h 70"/>
                <a:gd name="T64" fmla="*/ 1264 w 1264"/>
                <a:gd name="T65" fmla="*/ 0 h 70"/>
                <a:gd name="T66" fmla="*/ 1264 w 1264"/>
                <a:gd name="T67" fmla="*/ 2 h 70"/>
                <a:gd name="T68" fmla="*/ 1264 w 1264"/>
                <a:gd name="T69" fmla="*/ 2 h 70"/>
                <a:gd name="T70" fmla="*/ 1264 w 1264"/>
                <a:gd name="T71" fmla="*/ 2 h 70"/>
                <a:gd name="T72" fmla="*/ 1262 w 1264"/>
                <a:gd name="T73" fmla="*/ 2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4"/>
                <a:gd name="T112" fmla="*/ 0 h 70"/>
                <a:gd name="T113" fmla="*/ 1264 w 126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4" h="70">
                  <a:moveTo>
                    <a:pt x="0" y="70"/>
                  </a:moveTo>
                  <a:lnTo>
                    <a:pt x="0" y="70"/>
                  </a:lnTo>
                  <a:lnTo>
                    <a:pt x="1" y="70"/>
                  </a:lnTo>
                  <a:lnTo>
                    <a:pt x="3" y="68"/>
                  </a:lnTo>
                  <a:lnTo>
                    <a:pt x="3" y="67"/>
                  </a:lnTo>
                  <a:lnTo>
                    <a:pt x="3" y="68"/>
                  </a:lnTo>
                  <a:lnTo>
                    <a:pt x="1" y="68"/>
                  </a:lnTo>
                  <a:lnTo>
                    <a:pt x="1" y="70"/>
                  </a:lnTo>
                  <a:lnTo>
                    <a:pt x="0" y="70"/>
                  </a:lnTo>
                  <a:close/>
                  <a:moveTo>
                    <a:pt x="1262" y="2"/>
                  </a:moveTo>
                  <a:lnTo>
                    <a:pt x="1262" y="0"/>
                  </a:lnTo>
                  <a:lnTo>
                    <a:pt x="1264" y="0"/>
                  </a:lnTo>
                  <a:lnTo>
                    <a:pt x="1264" y="2"/>
                  </a:lnTo>
                  <a:lnTo>
                    <a:pt x="1262"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8"/>
            <p:cNvSpPr>
              <a:spLocks noEditPoints="1"/>
            </p:cNvSpPr>
            <p:nvPr/>
          </p:nvSpPr>
          <p:spPr bwMode="auto">
            <a:xfrm>
              <a:off x="1401" y="2943"/>
              <a:ext cx="1263" cy="70"/>
            </a:xfrm>
            <a:custGeom>
              <a:avLst/>
              <a:gdLst>
                <a:gd name="T0" fmla="*/ 0 w 1263"/>
                <a:gd name="T1" fmla="*/ 68 h 70"/>
                <a:gd name="T2" fmla="*/ 0 w 1263"/>
                <a:gd name="T3" fmla="*/ 70 h 70"/>
                <a:gd name="T4" fmla="*/ 0 w 1263"/>
                <a:gd name="T5" fmla="*/ 70 h 70"/>
                <a:gd name="T6" fmla="*/ 2 w 1263"/>
                <a:gd name="T7" fmla="*/ 68 h 70"/>
                <a:gd name="T8" fmla="*/ 2 w 1263"/>
                <a:gd name="T9" fmla="*/ 68 h 70"/>
                <a:gd name="T10" fmla="*/ 2 w 1263"/>
                <a:gd name="T11" fmla="*/ 68 h 70"/>
                <a:gd name="T12" fmla="*/ 4 w 1263"/>
                <a:gd name="T13" fmla="*/ 68 h 70"/>
                <a:gd name="T14" fmla="*/ 4 w 1263"/>
                <a:gd name="T15" fmla="*/ 68 h 70"/>
                <a:gd name="T16" fmla="*/ 5 w 1263"/>
                <a:gd name="T17" fmla="*/ 68 h 70"/>
                <a:gd name="T18" fmla="*/ 5 w 1263"/>
                <a:gd name="T19" fmla="*/ 68 h 70"/>
                <a:gd name="T20" fmla="*/ 5 w 1263"/>
                <a:gd name="T21" fmla="*/ 67 h 70"/>
                <a:gd name="T22" fmla="*/ 5 w 1263"/>
                <a:gd name="T23" fmla="*/ 65 h 70"/>
                <a:gd name="T24" fmla="*/ 4 w 1263"/>
                <a:gd name="T25" fmla="*/ 67 h 70"/>
                <a:gd name="T26" fmla="*/ 4 w 1263"/>
                <a:gd name="T27" fmla="*/ 67 h 70"/>
                <a:gd name="T28" fmla="*/ 4 w 1263"/>
                <a:gd name="T29" fmla="*/ 67 h 70"/>
                <a:gd name="T30" fmla="*/ 2 w 1263"/>
                <a:gd name="T31" fmla="*/ 67 h 70"/>
                <a:gd name="T32" fmla="*/ 2 w 1263"/>
                <a:gd name="T33" fmla="*/ 68 h 70"/>
                <a:gd name="T34" fmla="*/ 2 w 1263"/>
                <a:gd name="T35" fmla="*/ 68 h 70"/>
                <a:gd name="T36" fmla="*/ 0 w 1263"/>
                <a:gd name="T37" fmla="*/ 68 h 70"/>
                <a:gd name="T38" fmla="*/ 0 w 1263"/>
                <a:gd name="T39" fmla="*/ 68 h 70"/>
                <a:gd name="T40" fmla="*/ 1260 w 1263"/>
                <a:gd name="T41" fmla="*/ 2 h 70"/>
                <a:gd name="T42" fmla="*/ 1260 w 1263"/>
                <a:gd name="T43" fmla="*/ 0 h 70"/>
                <a:gd name="T44" fmla="*/ 1260 w 1263"/>
                <a:gd name="T45" fmla="*/ 0 h 70"/>
                <a:gd name="T46" fmla="*/ 1261 w 1263"/>
                <a:gd name="T47" fmla="*/ 0 h 70"/>
                <a:gd name="T48" fmla="*/ 1261 w 1263"/>
                <a:gd name="T49" fmla="*/ 0 h 70"/>
                <a:gd name="T50" fmla="*/ 1261 w 1263"/>
                <a:gd name="T51" fmla="*/ 0 h 70"/>
                <a:gd name="T52" fmla="*/ 1263 w 1263"/>
                <a:gd name="T53" fmla="*/ 0 h 70"/>
                <a:gd name="T54" fmla="*/ 1263 w 1263"/>
                <a:gd name="T55" fmla="*/ 0 h 70"/>
                <a:gd name="T56" fmla="*/ 1263 w 1263"/>
                <a:gd name="T57" fmla="*/ 0 h 70"/>
                <a:gd name="T58" fmla="*/ 1263 w 1263"/>
                <a:gd name="T59" fmla="*/ 0 h 70"/>
                <a:gd name="T60" fmla="*/ 1263 w 1263"/>
                <a:gd name="T61" fmla="*/ 0 h 70"/>
                <a:gd name="T62" fmla="*/ 1263 w 1263"/>
                <a:gd name="T63" fmla="*/ 2 h 70"/>
                <a:gd name="T64" fmla="*/ 1263 w 1263"/>
                <a:gd name="T65" fmla="*/ 2 h 70"/>
                <a:gd name="T66" fmla="*/ 1261 w 1263"/>
                <a:gd name="T67" fmla="*/ 2 h 70"/>
                <a:gd name="T68" fmla="*/ 1261 w 1263"/>
                <a:gd name="T69" fmla="*/ 2 h 70"/>
                <a:gd name="T70" fmla="*/ 1261 w 1263"/>
                <a:gd name="T71" fmla="*/ 2 h 70"/>
                <a:gd name="T72" fmla="*/ 1260 w 1263"/>
                <a:gd name="T73" fmla="*/ 2 h 70"/>
                <a:gd name="T74" fmla="*/ 1260 w 1263"/>
                <a:gd name="T75" fmla="*/ 2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3"/>
                <a:gd name="T115" fmla="*/ 0 h 70"/>
                <a:gd name="T116" fmla="*/ 1263 w 1263"/>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3" h="70">
                  <a:moveTo>
                    <a:pt x="0" y="68"/>
                  </a:moveTo>
                  <a:lnTo>
                    <a:pt x="0" y="70"/>
                  </a:lnTo>
                  <a:lnTo>
                    <a:pt x="2" y="68"/>
                  </a:lnTo>
                  <a:lnTo>
                    <a:pt x="4" y="68"/>
                  </a:lnTo>
                  <a:lnTo>
                    <a:pt x="5" y="68"/>
                  </a:lnTo>
                  <a:lnTo>
                    <a:pt x="5" y="67"/>
                  </a:lnTo>
                  <a:lnTo>
                    <a:pt x="5" y="65"/>
                  </a:lnTo>
                  <a:lnTo>
                    <a:pt x="4" y="67"/>
                  </a:lnTo>
                  <a:lnTo>
                    <a:pt x="2" y="67"/>
                  </a:lnTo>
                  <a:lnTo>
                    <a:pt x="2" y="68"/>
                  </a:lnTo>
                  <a:lnTo>
                    <a:pt x="0" y="68"/>
                  </a:lnTo>
                  <a:close/>
                  <a:moveTo>
                    <a:pt x="1260" y="2"/>
                  </a:moveTo>
                  <a:lnTo>
                    <a:pt x="1260" y="0"/>
                  </a:lnTo>
                  <a:lnTo>
                    <a:pt x="1261" y="0"/>
                  </a:lnTo>
                  <a:lnTo>
                    <a:pt x="1263" y="0"/>
                  </a:lnTo>
                  <a:lnTo>
                    <a:pt x="1263" y="2"/>
                  </a:lnTo>
                  <a:lnTo>
                    <a:pt x="1261" y="2"/>
                  </a:lnTo>
                  <a:lnTo>
                    <a:pt x="126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9"/>
            <p:cNvSpPr>
              <a:spLocks noEditPoints="1"/>
            </p:cNvSpPr>
            <p:nvPr/>
          </p:nvSpPr>
          <p:spPr bwMode="auto">
            <a:xfrm>
              <a:off x="1403" y="2942"/>
              <a:ext cx="1259" cy="69"/>
            </a:xfrm>
            <a:custGeom>
              <a:avLst/>
              <a:gdLst>
                <a:gd name="T0" fmla="*/ 1259 w 1259"/>
                <a:gd name="T1" fmla="*/ 3 h 69"/>
                <a:gd name="T2" fmla="*/ 1259 w 1259"/>
                <a:gd name="T3" fmla="*/ 1 h 69"/>
                <a:gd name="T4" fmla="*/ 1259 w 1259"/>
                <a:gd name="T5" fmla="*/ 1 h 69"/>
                <a:gd name="T6" fmla="*/ 1259 w 1259"/>
                <a:gd name="T7" fmla="*/ 1 h 69"/>
                <a:gd name="T8" fmla="*/ 1258 w 1259"/>
                <a:gd name="T9" fmla="*/ 1 h 69"/>
                <a:gd name="T10" fmla="*/ 1258 w 1259"/>
                <a:gd name="T11" fmla="*/ 1 h 69"/>
                <a:gd name="T12" fmla="*/ 1258 w 1259"/>
                <a:gd name="T13" fmla="*/ 1 h 69"/>
                <a:gd name="T14" fmla="*/ 1256 w 1259"/>
                <a:gd name="T15" fmla="*/ 0 h 69"/>
                <a:gd name="T16" fmla="*/ 1256 w 1259"/>
                <a:gd name="T17" fmla="*/ 0 h 69"/>
                <a:gd name="T18" fmla="*/ 1254 w 1259"/>
                <a:gd name="T19" fmla="*/ 0 h 69"/>
                <a:gd name="T20" fmla="*/ 1254 w 1259"/>
                <a:gd name="T21" fmla="*/ 3 h 69"/>
                <a:gd name="T22" fmla="*/ 1256 w 1259"/>
                <a:gd name="T23" fmla="*/ 3 h 69"/>
                <a:gd name="T24" fmla="*/ 1256 w 1259"/>
                <a:gd name="T25" fmla="*/ 3 h 69"/>
                <a:gd name="T26" fmla="*/ 1258 w 1259"/>
                <a:gd name="T27" fmla="*/ 3 h 69"/>
                <a:gd name="T28" fmla="*/ 1258 w 1259"/>
                <a:gd name="T29" fmla="*/ 3 h 69"/>
                <a:gd name="T30" fmla="*/ 1258 w 1259"/>
                <a:gd name="T31" fmla="*/ 3 h 69"/>
                <a:gd name="T32" fmla="*/ 1259 w 1259"/>
                <a:gd name="T33" fmla="*/ 3 h 69"/>
                <a:gd name="T34" fmla="*/ 1259 w 1259"/>
                <a:gd name="T35" fmla="*/ 3 h 69"/>
                <a:gd name="T36" fmla="*/ 1259 w 1259"/>
                <a:gd name="T37" fmla="*/ 3 h 69"/>
                <a:gd name="T38" fmla="*/ 0 w 1259"/>
                <a:gd name="T39" fmla="*/ 68 h 69"/>
                <a:gd name="T40" fmla="*/ 0 w 1259"/>
                <a:gd name="T41" fmla="*/ 69 h 69"/>
                <a:gd name="T42" fmla="*/ 2 w 1259"/>
                <a:gd name="T43" fmla="*/ 69 h 69"/>
                <a:gd name="T44" fmla="*/ 2 w 1259"/>
                <a:gd name="T45" fmla="*/ 69 h 69"/>
                <a:gd name="T46" fmla="*/ 3 w 1259"/>
                <a:gd name="T47" fmla="*/ 69 h 69"/>
                <a:gd name="T48" fmla="*/ 3 w 1259"/>
                <a:gd name="T49" fmla="*/ 69 h 69"/>
                <a:gd name="T50" fmla="*/ 3 w 1259"/>
                <a:gd name="T51" fmla="*/ 69 h 69"/>
                <a:gd name="T52" fmla="*/ 5 w 1259"/>
                <a:gd name="T53" fmla="*/ 69 h 69"/>
                <a:gd name="T54" fmla="*/ 5 w 1259"/>
                <a:gd name="T55" fmla="*/ 69 h 69"/>
                <a:gd name="T56" fmla="*/ 5 w 1259"/>
                <a:gd name="T57" fmla="*/ 69 h 69"/>
                <a:gd name="T58" fmla="*/ 5 w 1259"/>
                <a:gd name="T59" fmla="*/ 68 h 69"/>
                <a:gd name="T60" fmla="*/ 5 w 1259"/>
                <a:gd name="T61" fmla="*/ 64 h 69"/>
                <a:gd name="T62" fmla="*/ 5 w 1259"/>
                <a:gd name="T63" fmla="*/ 66 h 69"/>
                <a:gd name="T64" fmla="*/ 3 w 1259"/>
                <a:gd name="T65" fmla="*/ 66 h 69"/>
                <a:gd name="T66" fmla="*/ 3 w 1259"/>
                <a:gd name="T67" fmla="*/ 66 h 69"/>
                <a:gd name="T68" fmla="*/ 3 w 1259"/>
                <a:gd name="T69" fmla="*/ 66 h 69"/>
                <a:gd name="T70" fmla="*/ 2 w 1259"/>
                <a:gd name="T71" fmla="*/ 68 h 69"/>
                <a:gd name="T72" fmla="*/ 2 w 1259"/>
                <a:gd name="T73" fmla="*/ 68 h 69"/>
                <a:gd name="T74" fmla="*/ 2 w 1259"/>
                <a:gd name="T75" fmla="*/ 68 h 69"/>
                <a:gd name="T76" fmla="*/ 0 w 1259"/>
                <a:gd name="T77" fmla="*/ 6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9"/>
                <a:gd name="T118" fmla="*/ 0 h 69"/>
                <a:gd name="T119" fmla="*/ 1259 w 1259"/>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9" h="69">
                  <a:moveTo>
                    <a:pt x="1259" y="3"/>
                  </a:moveTo>
                  <a:lnTo>
                    <a:pt x="1259" y="1"/>
                  </a:lnTo>
                  <a:lnTo>
                    <a:pt x="1258" y="1"/>
                  </a:lnTo>
                  <a:lnTo>
                    <a:pt x="1256" y="0"/>
                  </a:lnTo>
                  <a:lnTo>
                    <a:pt x="1254" y="0"/>
                  </a:lnTo>
                  <a:lnTo>
                    <a:pt x="1254" y="3"/>
                  </a:lnTo>
                  <a:lnTo>
                    <a:pt x="1256" y="3"/>
                  </a:lnTo>
                  <a:lnTo>
                    <a:pt x="1258" y="3"/>
                  </a:lnTo>
                  <a:lnTo>
                    <a:pt x="1259" y="3"/>
                  </a:lnTo>
                  <a:close/>
                  <a:moveTo>
                    <a:pt x="0" y="68"/>
                  </a:moveTo>
                  <a:lnTo>
                    <a:pt x="0" y="69"/>
                  </a:lnTo>
                  <a:lnTo>
                    <a:pt x="2" y="69"/>
                  </a:lnTo>
                  <a:lnTo>
                    <a:pt x="3" y="69"/>
                  </a:lnTo>
                  <a:lnTo>
                    <a:pt x="5" y="69"/>
                  </a:lnTo>
                  <a:lnTo>
                    <a:pt x="5" y="68"/>
                  </a:lnTo>
                  <a:lnTo>
                    <a:pt x="5" y="64"/>
                  </a:lnTo>
                  <a:lnTo>
                    <a:pt x="5" y="66"/>
                  </a:lnTo>
                  <a:lnTo>
                    <a:pt x="3" y="66"/>
                  </a:lnTo>
                  <a:lnTo>
                    <a:pt x="2" y="68"/>
                  </a:lnTo>
                  <a:lnTo>
                    <a:pt x="0" y="6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0"/>
            <p:cNvSpPr>
              <a:spLocks noEditPoints="1"/>
            </p:cNvSpPr>
            <p:nvPr/>
          </p:nvSpPr>
          <p:spPr bwMode="auto">
            <a:xfrm>
              <a:off x="1406" y="2942"/>
              <a:ext cx="1255" cy="69"/>
            </a:xfrm>
            <a:custGeom>
              <a:avLst/>
              <a:gdLst>
                <a:gd name="T0" fmla="*/ 1255 w 1255"/>
                <a:gd name="T1" fmla="*/ 3 h 69"/>
                <a:gd name="T2" fmla="*/ 1255 w 1255"/>
                <a:gd name="T3" fmla="*/ 1 h 69"/>
                <a:gd name="T4" fmla="*/ 1255 w 1255"/>
                <a:gd name="T5" fmla="*/ 1 h 69"/>
                <a:gd name="T6" fmla="*/ 1253 w 1255"/>
                <a:gd name="T7" fmla="*/ 0 h 69"/>
                <a:gd name="T8" fmla="*/ 1253 w 1255"/>
                <a:gd name="T9" fmla="*/ 0 h 69"/>
                <a:gd name="T10" fmla="*/ 1251 w 1255"/>
                <a:gd name="T11" fmla="*/ 0 h 69"/>
                <a:gd name="T12" fmla="*/ 1251 w 1255"/>
                <a:gd name="T13" fmla="*/ 0 h 69"/>
                <a:gd name="T14" fmla="*/ 1251 w 1255"/>
                <a:gd name="T15" fmla="*/ 0 h 69"/>
                <a:gd name="T16" fmla="*/ 1250 w 1255"/>
                <a:gd name="T17" fmla="*/ 0 h 69"/>
                <a:gd name="T18" fmla="*/ 1250 w 1255"/>
                <a:gd name="T19" fmla="*/ 0 h 69"/>
                <a:gd name="T20" fmla="*/ 1250 w 1255"/>
                <a:gd name="T21" fmla="*/ 3 h 69"/>
                <a:gd name="T22" fmla="*/ 1251 w 1255"/>
                <a:gd name="T23" fmla="*/ 3 h 69"/>
                <a:gd name="T24" fmla="*/ 1251 w 1255"/>
                <a:gd name="T25" fmla="*/ 3 h 69"/>
                <a:gd name="T26" fmla="*/ 1251 w 1255"/>
                <a:gd name="T27" fmla="*/ 5 h 69"/>
                <a:gd name="T28" fmla="*/ 1251 w 1255"/>
                <a:gd name="T29" fmla="*/ 5 h 69"/>
                <a:gd name="T30" fmla="*/ 1251 w 1255"/>
                <a:gd name="T31" fmla="*/ 5 h 69"/>
                <a:gd name="T32" fmla="*/ 1250 w 1255"/>
                <a:gd name="T33" fmla="*/ 5 h 69"/>
                <a:gd name="T34" fmla="*/ 1250 w 1255"/>
                <a:gd name="T35" fmla="*/ 5 h 69"/>
                <a:gd name="T36" fmla="*/ 1250 w 1255"/>
                <a:gd name="T37" fmla="*/ 5 h 69"/>
                <a:gd name="T38" fmla="*/ 1250 w 1255"/>
                <a:gd name="T39" fmla="*/ 5 h 69"/>
                <a:gd name="T40" fmla="*/ 1250 w 1255"/>
                <a:gd name="T41" fmla="*/ 3 h 69"/>
                <a:gd name="T42" fmla="*/ 1251 w 1255"/>
                <a:gd name="T43" fmla="*/ 3 h 69"/>
                <a:gd name="T44" fmla="*/ 1251 w 1255"/>
                <a:gd name="T45" fmla="*/ 3 h 69"/>
                <a:gd name="T46" fmla="*/ 1253 w 1255"/>
                <a:gd name="T47" fmla="*/ 3 h 69"/>
                <a:gd name="T48" fmla="*/ 1253 w 1255"/>
                <a:gd name="T49" fmla="*/ 3 h 69"/>
                <a:gd name="T50" fmla="*/ 1253 w 1255"/>
                <a:gd name="T51" fmla="*/ 3 h 69"/>
                <a:gd name="T52" fmla="*/ 1253 w 1255"/>
                <a:gd name="T53" fmla="*/ 3 h 69"/>
                <a:gd name="T54" fmla="*/ 1255 w 1255"/>
                <a:gd name="T55" fmla="*/ 3 h 69"/>
                <a:gd name="T56" fmla="*/ 1255 w 1255"/>
                <a:gd name="T57" fmla="*/ 3 h 69"/>
                <a:gd name="T58" fmla="*/ 1255 w 1255"/>
                <a:gd name="T59" fmla="*/ 3 h 69"/>
                <a:gd name="T60" fmla="*/ 0 w 1255"/>
                <a:gd name="T61" fmla="*/ 66 h 69"/>
                <a:gd name="T62" fmla="*/ 0 w 1255"/>
                <a:gd name="T63" fmla="*/ 68 h 69"/>
                <a:gd name="T64" fmla="*/ 0 w 1255"/>
                <a:gd name="T65" fmla="*/ 69 h 69"/>
                <a:gd name="T66" fmla="*/ 0 w 1255"/>
                <a:gd name="T67" fmla="*/ 69 h 69"/>
                <a:gd name="T68" fmla="*/ 2 w 1255"/>
                <a:gd name="T69" fmla="*/ 69 h 69"/>
                <a:gd name="T70" fmla="*/ 2 w 1255"/>
                <a:gd name="T71" fmla="*/ 69 h 69"/>
                <a:gd name="T72" fmla="*/ 2 w 1255"/>
                <a:gd name="T73" fmla="*/ 69 h 69"/>
                <a:gd name="T74" fmla="*/ 4 w 1255"/>
                <a:gd name="T75" fmla="*/ 69 h 69"/>
                <a:gd name="T76" fmla="*/ 4 w 1255"/>
                <a:gd name="T77" fmla="*/ 69 h 69"/>
                <a:gd name="T78" fmla="*/ 5 w 1255"/>
                <a:gd name="T79" fmla="*/ 68 h 69"/>
                <a:gd name="T80" fmla="*/ 5 w 1255"/>
                <a:gd name="T81" fmla="*/ 68 h 69"/>
                <a:gd name="T82" fmla="*/ 5 w 1255"/>
                <a:gd name="T83" fmla="*/ 68 h 69"/>
                <a:gd name="T84" fmla="*/ 5 w 1255"/>
                <a:gd name="T85" fmla="*/ 63 h 69"/>
                <a:gd name="T86" fmla="*/ 4 w 1255"/>
                <a:gd name="T87" fmla="*/ 64 h 69"/>
                <a:gd name="T88" fmla="*/ 4 w 1255"/>
                <a:gd name="T89" fmla="*/ 64 h 69"/>
                <a:gd name="T90" fmla="*/ 4 w 1255"/>
                <a:gd name="T91" fmla="*/ 64 h 69"/>
                <a:gd name="T92" fmla="*/ 2 w 1255"/>
                <a:gd name="T93" fmla="*/ 64 h 69"/>
                <a:gd name="T94" fmla="*/ 2 w 1255"/>
                <a:gd name="T95" fmla="*/ 66 h 69"/>
                <a:gd name="T96" fmla="*/ 0 w 1255"/>
                <a:gd name="T97" fmla="*/ 66 h 69"/>
                <a:gd name="T98" fmla="*/ 0 w 1255"/>
                <a:gd name="T99" fmla="*/ 66 h 69"/>
                <a:gd name="T100" fmla="*/ 0 w 1255"/>
                <a:gd name="T101" fmla="*/ 66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5"/>
                <a:gd name="T154" fmla="*/ 0 h 69"/>
                <a:gd name="T155" fmla="*/ 1255 w 1255"/>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5" h="69">
                  <a:moveTo>
                    <a:pt x="1255" y="3"/>
                  </a:moveTo>
                  <a:lnTo>
                    <a:pt x="1255" y="1"/>
                  </a:lnTo>
                  <a:lnTo>
                    <a:pt x="1253" y="0"/>
                  </a:lnTo>
                  <a:lnTo>
                    <a:pt x="1251" y="0"/>
                  </a:lnTo>
                  <a:lnTo>
                    <a:pt x="1250" y="0"/>
                  </a:lnTo>
                  <a:lnTo>
                    <a:pt x="1250" y="3"/>
                  </a:lnTo>
                  <a:lnTo>
                    <a:pt x="1251" y="3"/>
                  </a:lnTo>
                  <a:lnTo>
                    <a:pt x="1251" y="5"/>
                  </a:lnTo>
                  <a:lnTo>
                    <a:pt x="1250" y="5"/>
                  </a:lnTo>
                  <a:lnTo>
                    <a:pt x="1250" y="3"/>
                  </a:lnTo>
                  <a:lnTo>
                    <a:pt x="1251" y="3"/>
                  </a:lnTo>
                  <a:lnTo>
                    <a:pt x="1253" y="3"/>
                  </a:lnTo>
                  <a:lnTo>
                    <a:pt x="1255" y="3"/>
                  </a:lnTo>
                  <a:close/>
                  <a:moveTo>
                    <a:pt x="0" y="66"/>
                  </a:moveTo>
                  <a:lnTo>
                    <a:pt x="0" y="68"/>
                  </a:lnTo>
                  <a:lnTo>
                    <a:pt x="0" y="69"/>
                  </a:lnTo>
                  <a:lnTo>
                    <a:pt x="2" y="69"/>
                  </a:lnTo>
                  <a:lnTo>
                    <a:pt x="4" y="69"/>
                  </a:lnTo>
                  <a:lnTo>
                    <a:pt x="5" y="68"/>
                  </a:lnTo>
                  <a:lnTo>
                    <a:pt x="5" y="63"/>
                  </a:lnTo>
                  <a:lnTo>
                    <a:pt x="4" y="64"/>
                  </a:lnTo>
                  <a:lnTo>
                    <a:pt x="2" y="64"/>
                  </a:lnTo>
                  <a:lnTo>
                    <a:pt x="2" y="66"/>
                  </a:lnTo>
                  <a:lnTo>
                    <a:pt x="0" y="6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1"/>
            <p:cNvSpPr>
              <a:spLocks noEditPoints="1"/>
            </p:cNvSpPr>
            <p:nvPr/>
          </p:nvSpPr>
          <p:spPr bwMode="auto">
            <a:xfrm>
              <a:off x="1408" y="2940"/>
              <a:ext cx="1249" cy="71"/>
            </a:xfrm>
            <a:custGeom>
              <a:avLst/>
              <a:gdLst>
                <a:gd name="T0" fmla="*/ 1249 w 1249"/>
                <a:gd name="T1" fmla="*/ 5 h 71"/>
                <a:gd name="T2" fmla="*/ 1249 w 1249"/>
                <a:gd name="T3" fmla="*/ 2 h 71"/>
                <a:gd name="T4" fmla="*/ 1249 w 1249"/>
                <a:gd name="T5" fmla="*/ 2 h 71"/>
                <a:gd name="T6" fmla="*/ 1249 w 1249"/>
                <a:gd name="T7" fmla="*/ 2 h 71"/>
                <a:gd name="T8" fmla="*/ 1248 w 1249"/>
                <a:gd name="T9" fmla="*/ 2 h 71"/>
                <a:gd name="T10" fmla="*/ 1248 w 1249"/>
                <a:gd name="T11" fmla="*/ 2 h 71"/>
                <a:gd name="T12" fmla="*/ 1248 w 1249"/>
                <a:gd name="T13" fmla="*/ 2 h 71"/>
                <a:gd name="T14" fmla="*/ 1246 w 1249"/>
                <a:gd name="T15" fmla="*/ 0 h 71"/>
                <a:gd name="T16" fmla="*/ 1246 w 1249"/>
                <a:gd name="T17" fmla="*/ 0 h 71"/>
                <a:gd name="T18" fmla="*/ 1244 w 1249"/>
                <a:gd name="T19" fmla="*/ 0 h 71"/>
                <a:gd name="T20" fmla="*/ 1244 w 1249"/>
                <a:gd name="T21" fmla="*/ 5 h 71"/>
                <a:gd name="T22" fmla="*/ 1249 w 1249"/>
                <a:gd name="T23" fmla="*/ 5 h 71"/>
                <a:gd name="T24" fmla="*/ 1249 w 1249"/>
                <a:gd name="T25" fmla="*/ 7 h 71"/>
                <a:gd name="T26" fmla="*/ 1249 w 1249"/>
                <a:gd name="T27" fmla="*/ 7 h 71"/>
                <a:gd name="T28" fmla="*/ 1248 w 1249"/>
                <a:gd name="T29" fmla="*/ 7 h 71"/>
                <a:gd name="T30" fmla="*/ 1248 w 1249"/>
                <a:gd name="T31" fmla="*/ 7 h 71"/>
                <a:gd name="T32" fmla="*/ 1248 w 1249"/>
                <a:gd name="T33" fmla="*/ 7 h 71"/>
                <a:gd name="T34" fmla="*/ 1246 w 1249"/>
                <a:gd name="T35" fmla="*/ 7 h 71"/>
                <a:gd name="T36" fmla="*/ 1246 w 1249"/>
                <a:gd name="T37" fmla="*/ 7 h 71"/>
                <a:gd name="T38" fmla="*/ 1244 w 1249"/>
                <a:gd name="T39" fmla="*/ 7 h 71"/>
                <a:gd name="T40" fmla="*/ 1244 w 1249"/>
                <a:gd name="T41" fmla="*/ 5 h 71"/>
                <a:gd name="T42" fmla="*/ 1249 w 1249"/>
                <a:gd name="T43" fmla="*/ 5 h 71"/>
                <a:gd name="T44" fmla="*/ 1249 w 1249"/>
                <a:gd name="T45" fmla="*/ 5 h 71"/>
                <a:gd name="T46" fmla="*/ 1249 w 1249"/>
                <a:gd name="T47" fmla="*/ 5 h 71"/>
                <a:gd name="T48" fmla="*/ 1249 w 1249"/>
                <a:gd name="T49" fmla="*/ 5 h 71"/>
                <a:gd name="T50" fmla="*/ 1249 w 1249"/>
                <a:gd name="T51" fmla="*/ 5 h 71"/>
                <a:gd name="T52" fmla="*/ 1249 w 1249"/>
                <a:gd name="T53" fmla="*/ 5 h 71"/>
                <a:gd name="T54" fmla="*/ 1249 w 1249"/>
                <a:gd name="T55" fmla="*/ 5 h 71"/>
                <a:gd name="T56" fmla="*/ 1249 w 1249"/>
                <a:gd name="T57" fmla="*/ 5 h 71"/>
                <a:gd name="T58" fmla="*/ 1249 w 1249"/>
                <a:gd name="T59" fmla="*/ 5 h 71"/>
                <a:gd name="T60" fmla="*/ 0 w 1249"/>
                <a:gd name="T61" fmla="*/ 66 h 71"/>
                <a:gd name="T62" fmla="*/ 0 w 1249"/>
                <a:gd name="T63" fmla="*/ 70 h 71"/>
                <a:gd name="T64" fmla="*/ 0 w 1249"/>
                <a:gd name="T65" fmla="*/ 71 h 71"/>
                <a:gd name="T66" fmla="*/ 2 w 1249"/>
                <a:gd name="T67" fmla="*/ 71 h 71"/>
                <a:gd name="T68" fmla="*/ 2 w 1249"/>
                <a:gd name="T69" fmla="*/ 71 h 71"/>
                <a:gd name="T70" fmla="*/ 3 w 1249"/>
                <a:gd name="T71" fmla="*/ 70 h 71"/>
                <a:gd name="T72" fmla="*/ 3 w 1249"/>
                <a:gd name="T73" fmla="*/ 70 h 71"/>
                <a:gd name="T74" fmla="*/ 3 w 1249"/>
                <a:gd name="T75" fmla="*/ 70 h 71"/>
                <a:gd name="T76" fmla="*/ 5 w 1249"/>
                <a:gd name="T77" fmla="*/ 70 h 71"/>
                <a:gd name="T78" fmla="*/ 5 w 1249"/>
                <a:gd name="T79" fmla="*/ 70 h 71"/>
                <a:gd name="T80" fmla="*/ 5 w 1249"/>
                <a:gd name="T81" fmla="*/ 70 h 71"/>
                <a:gd name="T82" fmla="*/ 5 w 1249"/>
                <a:gd name="T83" fmla="*/ 70 h 71"/>
                <a:gd name="T84" fmla="*/ 5 w 1249"/>
                <a:gd name="T85" fmla="*/ 63 h 71"/>
                <a:gd name="T86" fmla="*/ 5 w 1249"/>
                <a:gd name="T87" fmla="*/ 65 h 71"/>
                <a:gd name="T88" fmla="*/ 3 w 1249"/>
                <a:gd name="T89" fmla="*/ 65 h 71"/>
                <a:gd name="T90" fmla="*/ 3 w 1249"/>
                <a:gd name="T91" fmla="*/ 65 h 71"/>
                <a:gd name="T92" fmla="*/ 3 w 1249"/>
                <a:gd name="T93" fmla="*/ 65 h 71"/>
                <a:gd name="T94" fmla="*/ 2 w 1249"/>
                <a:gd name="T95" fmla="*/ 66 h 71"/>
                <a:gd name="T96" fmla="*/ 2 w 1249"/>
                <a:gd name="T97" fmla="*/ 66 h 71"/>
                <a:gd name="T98" fmla="*/ 2 w 1249"/>
                <a:gd name="T99" fmla="*/ 66 h 71"/>
                <a:gd name="T100" fmla="*/ 0 w 1249"/>
                <a:gd name="T101" fmla="*/ 66 h 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49"/>
                <a:gd name="T154" fmla="*/ 0 h 71"/>
                <a:gd name="T155" fmla="*/ 1249 w 1249"/>
                <a:gd name="T156" fmla="*/ 71 h 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49" h="71">
                  <a:moveTo>
                    <a:pt x="1249" y="5"/>
                  </a:moveTo>
                  <a:lnTo>
                    <a:pt x="1249" y="2"/>
                  </a:lnTo>
                  <a:lnTo>
                    <a:pt x="1248" y="2"/>
                  </a:lnTo>
                  <a:lnTo>
                    <a:pt x="1246" y="0"/>
                  </a:lnTo>
                  <a:lnTo>
                    <a:pt x="1244" y="0"/>
                  </a:lnTo>
                  <a:lnTo>
                    <a:pt x="1244" y="5"/>
                  </a:lnTo>
                  <a:lnTo>
                    <a:pt x="1249" y="5"/>
                  </a:lnTo>
                  <a:lnTo>
                    <a:pt x="1249" y="7"/>
                  </a:lnTo>
                  <a:lnTo>
                    <a:pt x="1248" y="7"/>
                  </a:lnTo>
                  <a:lnTo>
                    <a:pt x="1246" y="7"/>
                  </a:lnTo>
                  <a:lnTo>
                    <a:pt x="1244" y="7"/>
                  </a:lnTo>
                  <a:lnTo>
                    <a:pt x="1244" y="5"/>
                  </a:lnTo>
                  <a:lnTo>
                    <a:pt x="1249" y="5"/>
                  </a:lnTo>
                  <a:close/>
                  <a:moveTo>
                    <a:pt x="0" y="66"/>
                  </a:moveTo>
                  <a:lnTo>
                    <a:pt x="0" y="70"/>
                  </a:lnTo>
                  <a:lnTo>
                    <a:pt x="0" y="71"/>
                  </a:lnTo>
                  <a:lnTo>
                    <a:pt x="2" y="71"/>
                  </a:lnTo>
                  <a:lnTo>
                    <a:pt x="3" y="70"/>
                  </a:lnTo>
                  <a:lnTo>
                    <a:pt x="5" y="70"/>
                  </a:lnTo>
                  <a:lnTo>
                    <a:pt x="5" y="63"/>
                  </a:lnTo>
                  <a:lnTo>
                    <a:pt x="5" y="65"/>
                  </a:lnTo>
                  <a:lnTo>
                    <a:pt x="3" y="65"/>
                  </a:lnTo>
                  <a:lnTo>
                    <a:pt x="2" y="66"/>
                  </a:lnTo>
                  <a:lnTo>
                    <a:pt x="0" y="66"/>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
            <p:cNvSpPr>
              <a:spLocks noEditPoints="1"/>
            </p:cNvSpPr>
            <p:nvPr/>
          </p:nvSpPr>
          <p:spPr bwMode="auto">
            <a:xfrm>
              <a:off x="1411" y="2940"/>
              <a:ext cx="1245" cy="70"/>
            </a:xfrm>
            <a:custGeom>
              <a:avLst/>
              <a:gdLst>
                <a:gd name="T0" fmla="*/ 1245 w 1245"/>
                <a:gd name="T1" fmla="*/ 5 h 70"/>
                <a:gd name="T2" fmla="*/ 1245 w 1245"/>
                <a:gd name="T3" fmla="*/ 2 h 70"/>
                <a:gd name="T4" fmla="*/ 1245 w 1245"/>
                <a:gd name="T5" fmla="*/ 2 h 70"/>
                <a:gd name="T6" fmla="*/ 1243 w 1245"/>
                <a:gd name="T7" fmla="*/ 0 h 70"/>
                <a:gd name="T8" fmla="*/ 1243 w 1245"/>
                <a:gd name="T9" fmla="*/ 0 h 70"/>
                <a:gd name="T10" fmla="*/ 1241 w 1245"/>
                <a:gd name="T11" fmla="*/ 0 h 70"/>
                <a:gd name="T12" fmla="*/ 1241 w 1245"/>
                <a:gd name="T13" fmla="*/ 0 h 70"/>
                <a:gd name="T14" fmla="*/ 1241 w 1245"/>
                <a:gd name="T15" fmla="*/ 0 h 70"/>
                <a:gd name="T16" fmla="*/ 1240 w 1245"/>
                <a:gd name="T17" fmla="*/ 0 h 70"/>
                <a:gd name="T18" fmla="*/ 1240 w 1245"/>
                <a:gd name="T19" fmla="*/ 0 h 70"/>
                <a:gd name="T20" fmla="*/ 1240 w 1245"/>
                <a:gd name="T21" fmla="*/ 5 h 70"/>
                <a:gd name="T22" fmla="*/ 1245 w 1245"/>
                <a:gd name="T23" fmla="*/ 5 h 70"/>
                <a:gd name="T24" fmla="*/ 1245 w 1245"/>
                <a:gd name="T25" fmla="*/ 7 h 70"/>
                <a:gd name="T26" fmla="*/ 1245 w 1245"/>
                <a:gd name="T27" fmla="*/ 7 h 70"/>
                <a:gd name="T28" fmla="*/ 1243 w 1245"/>
                <a:gd name="T29" fmla="*/ 7 h 70"/>
                <a:gd name="T30" fmla="*/ 1243 w 1245"/>
                <a:gd name="T31" fmla="*/ 7 h 70"/>
                <a:gd name="T32" fmla="*/ 1241 w 1245"/>
                <a:gd name="T33" fmla="*/ 7 h 70"/>
                <a:gd name="T34" fmla="*/ 1241 w 1245"/>
                <a:gd name="T35" fmla="*/ 7 h 70"/>
                <a:gd name="T36" fmla="*/ 1241 w 1245"/>
                <a:gd name="T37" fmla="*/ 7 h 70"/>
                <a:gd name="T38" fmla="*/ 1240 w 1245"/>
                <a:gd name="T39" fmla="*/ 8 h 70"/>
                <a:gd name="T40" fmla="*/ 1240 w 1245"/>
                <a:gd name="T41" fmla="*/ 8 h 70"/>
                <a:gd name="T42" fmla="*/ 1240 w 1245"/>
                <a:gd name="T43" fmla="*/ 5 h 70"/>
                <a:gd name="T44" fmla="*/ 1245 w 1245"/>
                <a:gd name="T45" fmla="*/ 5 h 70"/>
                <a:gd name="T46" fmla="*/ 0 w 1245"/>
                <a:gd name="T47" fmla="*/ 65 h 70"/>
                <a:gd name="T48" fmla="*/ 0 w 1245"/>
                <a:gd name="T49" fmla="*/ 70 h 70"/>
                <a:gd name="T50" fmla="*/ 0 w 1245"/>
                <a:gd name="T51" fmla="*/ 70 h 70"/>
                <a:gd name="T52" fmla="*/ 0 w 1245"/>
                <a:gd name="T53" fmla="*/ 70 h 70"/>
                <a:gd name="T54" fmla="*/ 2 w 1245"/>
                <a:gd name="T55" fmla="*/ 70 h 70"/>
                <a:gd name="T56" fmla="*/ 2 w 1245"/>
                <a:gd name="T57" fmla="*/ 70 h 70"/>
                <a:gd name="T58" fmla="*/ 2 w 1245"/>
                <a:gd name="T59" fmla="*/ 70 h 70"/>
                <a:gd name="T60" fmla="*/ 4 w 1245"/>
                <a:gd name="T61" fmla="*/ 70 h 70"/>
                <a:gd name="T62" fmla="*/ 4 w 1245"/>
                <a:gd name="T63" fmla="*/ 70 h 70"/>
                <a:gd name="T64" fmla="*/ 5 w 1245"/>
                <a:gd name="T65" fmla="*/ 70 h 70"/>
                <a:gd name="T66" fmla="*/ 5 w 1245"/>
                <a:gd name="T67" fmla="*/ 70 h 70"/>
                <a:gd name="T68" fmla="*/ 5 w 1245"/>
                <a:gd name="T69" fmla="*/ 70 h 70"/>
                <a:gd name="T70" fmla="*/ 4 w 1245"/>
                <a:gd name="T71" fmla="*/ 61 h 70"/>
                <a:gd name="T72" fmla="*/ 4 w 1245"/>
                <a:gd name="T73" fmla="*/ 63 h 70"/>
                <a:gd name="T74" fmla="*/ 4 w 1245"/>
                <a:gd name="T75" fmla="*/ 63 h 70"/>
                <a:gd name="T76" fmla="*/ 2 w 1245"/>
                <a:gd name="T77" fmla="*/ 63 h 70"/>
                <a:gd name="T78" fmla="*/ 2 w 1245"/>
                <a:gd name="T79" fmla="*/ 63 h 70"/>
                <a:gd name="T80" fmla="*/ 2 w 1245"/>
                <a:gd name="T81" fmla="*/ 65 h 70"/>
                <a:gd name="T82" fmla="*/ 0 w 1245"/>
                <a:gd name="T83" fmla="*/ 65 h 70"/>
                <a:gd name="T84" fmla="*/ 0 w 1245"/>
                <a:gd name="T85" fmla="*/ 65 h 70"/>
                <a:gd name="T86" fmla="*/ 0 w 1245"/>
                <a:gd name="T87" fmla="*/ 65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5"/>
                <a:gd name="T133" fmla="*/ 0 h 70"/>
                <a:gd name="T134" fmla="*/ 1245 w 1245"/>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5" h="70">
                  <a:moveTo>
                    <a:pt x="1245" y="5"/>
                  </a:moveTo>
                  <a:lnTo>
                    <a:pt x="1245" y="2"/>
                  </a:lnTo>
                  <a:lnTo>
                    <a:pt x="1243" y="0"/>
                  </a:lnTo>
                  <a:lnTo>
                    <a:pt x="1241" y="0"/>
                  </a:lnTo>
                  <a:lnTo>
                    <a:pt x="1240" y="0"/>
                  </a:lnTo>
                  <a:lnTo>
                    <a:pt x="1240" y="5"/>
                  </a:lnTo>
                  <a:lnTo>
                    <a:pt x="1245" y="5"/>
                  </a:lnTo>
                  <a:lnTo>
                    <a:pt x="1245" y="7"/>
                  </a:lnTo>
                  <a:lnTo>
                    <a:pt x="1243" y="7"/>
                  </a:lnTo>
                  <a:lnTo>
                    <a:pt x="1241" y="7"/>
                  </a:lnTo>
                  <a:lnTo>
                    <a:pt x="1240" y="8"/>
                  </a:lnTo>
                  <a:lnTo>
                    <a:pt x="1240" y="5"/>
                  </a:lnTo>
                  <a:lnTo>
                    <a:pt x="1245" y="5"/>
                  </a:lnTo>
                  <a:close/>
                  <a:moveTo>
                    <a:pt x="0" y="65"/>
                  </a:moveTo>
                  <a:lnTo>
                    <a:pt x="0" y="70"/>
                  </a:lnTo>
                  <a:lnTo>
                    <a:pt x="2" y="70"/>
                  </a:lnTo>
                  <a:lnTo>
                    <a:pt x="4" y="70"/>
                  </a:lnTo>
                  <a:lnTo>
                    <a:pt x="5" y="70"/>
                  </a:lnTo>
                  <a:lnTo>
                    <a:pt x="4" y="61"/>
                  </a:lnTo>
                  <a:lnTo>
                    <a:pt x="4" y="63"/>
                  </a:lnTo>
                  <a:lnTo>
                    <a:pt x="2" y="63"/>
                  </a:lnTo>
                  <a:lnTo>
                    <a:pt x="2" y="65"/>
                  </a:lnTo>
                  <a:lnTo>
                    <a:pt x="0" y="65"/>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3"/>
            <p:cNvSpPr>
              <a:spLocks noEditPoints="1"/>
            </p:cNvSpPr>
            <p:nvPr/>
          </p:nvSpPr>
          <p:spPr bwMode="auto">
            <a:xfrm>
              <a:off x="1413" y="2938"/>
              <a:ext cx="1239" cy="73"/>
            </a:xfrm>
            <a:custGeom>
              <a:avLst/>
              <a:gdLst>
                <a:gd name="T0" fmla="*/ 1239 w 1239"/>
                <a:gd name="T1" fmla="*/ 7 h 73"/>
                <a:gd name="T2" fmla="*/ 1239 w 1239"/>
                <a:gd name="T3" fmla="*/ 2 h 73"/>
                <a:gd name="T4" fmla="*/ 1239 w 1239"/>
                <a:gd name="T5" fmla="*/ 2 h 73"/>
                <a:gd name="T6" fmla="*/ 1239 w 1239"/>
                <a:gd name="T7" fmla="*/ 2 h 73"/>
                <a:gd name="T8" fmla="*/ 1238 w 1239"/>
                <a:gd name="T9" fmla="*/ 2 h 73"/>
                <a:gd name="T10" fmla="*/ 1238 w 1239"/>
                <a:gd name="T11" fmla="*/ 2 h 73"/>
                <a:gd name="T12" fmla="*/ 1238 w 1239"/>
                <a:gd name="T13" fmla="*/ 2 h 73"/>
                <a:gd name="T14" fmla="*/ 1236 w 1239"/>
                <a:gd name="T15" fmla="*/ 0 h 73"/>
                <a:gd name="T16" fmla="*/ 1236 w 1239"/>
                <a:gd name="T17" fmla="*/ 0 h 73"/>
                <a:gd name="T18" fmla="*/ 1234 w 1239"/>
                <a:gd name="T19" fmla="*/ 0 h 73"/>
                <a:gd name="T20" fmla="*/ 1234 w 1239"/>
                <a:gd name="T21" fmla="*/ 7 h 73"/>
                <a:gd name="T22" fmla="*/ 1239 w 1239"/>
                <a:gd name="T23" fmla="*/ 7 h 73"/>
                <a:gd name="T24" fmla="*/ 1239 w 1239"/>
                <a:gd name="T25" fmla="*/ 9 h 73"/>
                <a:gd name="T26" fmla="*/ 1239 w 1239"/>
                <a:gd name="T27" fmla="*/ 9 h 73"/>
                <a:gd name="T28" fmla="*/ 1239 w 1239"/>
                <a:gd name="T29" fmla="*/ 9 h 73"/>
                <a:gd name="T30" fmla="*/ 1238 w 1239"/>
                <a:gd name="T31" fmla="*/ 10 h 73"/>
                <a:gd name="T32" fmla="*/ 1238 w 1239"/>
                <a:gd name="T33" fmla="*/ 10 h 73"/>
                <a:gd name="T34" fmla="*/ 1238 w 1239"/>
                <a:gd name="T35" fmla="*/ 10 h 73"/>
                <a:gd name="T36" fmla="*/ 1236 w 1239"/>
                <a:gd name="T37" fmla="*/ 10 h 73"/>
                <a:gd name="T38" fmla="*/ 1236 w 1239"/>
                <a:gd name="T39" fmla="*/ 10 h 73"/>
                <a:gd name="T40" fmla="*/ 1234 w 1239"/>
                <a:gd name="T41" fmla="*/ 10 h 73"/>
                <a:gd name="T42" fmla="*/ 1234 w 1239"/>
                <a:gd name="T43" fmla="*/ 7 h 73"/>
                <a:gd name="T44" fmla="*/ 1239 w 1239"/>
                <a:gd name="T45" fmla="*/ 7 h 73"/>
                <a:gd name="T46" fmla="*/ 0 w 1239"/>
                <a:gd name="T47" fmla="*/ 65 h 73"/>
                <a:gd name="T48" fmla="*/ 0 w 1239"/>
                <a:gd name="T49" fmla="*/ 72 h 73"/>
                <a:gd name="T50" fmla="*/ 0 w 1239"/>
                <a:gd name="T51" fmla="*/ 72 h 73"/>
                <a:gd name="T52" fmla="*/ 2 w 1239"/>
                <a:gd name="T53" fmla="*/ 72 h 73"/>
                <a:gd name="T54" fmla="*/ 2 w 1239"/>
                <a:gd name="T55" fmla="*/ 72 h 73"/>
                <a:gd name="T56" fmla="*/ 3 w 1239"/>
                <a:gd name="T57" fmla="*/ 72 h 73"/>
                <a:gd name="T58" fmla="*/ 3 w 1239"/>
                <a:gd name="T59" fmla="*/ 72 h 73"/>
                <a:gd name="T60" fmla="*/ 3 w 1239"/>
                <a:gd name="T61" fmla="*/ 72 h 73"/>
                <a:gd name="T62" fmla="*/ 5 w 1239"/>
                <a:gd name="T63" fmla="*/ 73 h 73"/>
                <a:gd name="T64" fmla="*/ 5 w 1239"/>
                <a:gd name="T65" fmla="*/ 73 h 73"/>
                <a:gd name="T66" fmla="*/ 5 w 1239"/>
                <a:gd name="T67" fmla="*/ 73 h 73"/>
                <a:gd name="T68" fmla="*/ 5 w 1239"/>
                <a:gd name="T69" fmla="*/ 70 h 73"/>
                <a:gd name="T70" fmla="*/ 5 w 1239"/>
                <a:gd name="T71" fmla="*/ 62 h 73"/>
                <a:gd name="T72" fmla="*/ 5 w 1239"/>
                <a:gd name="T73" fmla="*/ 63 h 73"/>
                <a:gd name="T74" fmla="*/ 3 w 1239"/>
                <a:gd name="T75" fmla="*/ 63 h 73"/>
                <a:gd name="T76" fmla="*/ 3 w 1239"/>
                <a:gd name="T77" fmla="*/ 63 h 73"/>
                <a:gd name="T78" fmla="*/ 2 w 1239"/>
                <a:gd name="T79" fmla="*/ 63 h 73"/>
                <a:gd name="T80" fmla="*/ 2 w 1239"/>
                <a:gd name="T81" fmla="*/ 65 h 73"/>
                <a:gd name="T82" fmla="*/ 2 w 1239"/>
                <a:gd name="T83" fmla="*/ 65 h 73"/>
                <a:gd name="T84" fmla="*/ 0 w 1239"/>
                <a:gd name="T85" fmla="*/ 65 h 73"/>
                <a:gd name="T86" fmla="*/ 0 w 1239"/>
                <a:gd name="T87" fmla="*/ 65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9"/>
                <a:gd name="T133" fmla="*/ 0 h 73"/>
                <a:gd name="T134" fmla="*/ 1239 w 1239"/>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9" h="73">
                  <a:moveTo>
                    <a:pt x="1239" y="7"/>
                  </a:moveTo>
                  <a:lnTo>
                    <a:pt x="1239" y="2"/>
                  </a:lnTo>
                  <a:lnTo>
                    <a:pt x="1238" y="2"/>
                  </a:lnTo>
                  <a:lnTo>
                    <a:pt x="1236" y="0"/>
                  </a:lnTo>
                  <a:lnTo>
                    <a:pt x="1234" y="0"/>
                  </a:lnTo>
                  <a:lnTo>
                    <a:pt x="1234" y="7"/>
                  </a:lnTo>
                  <a:lnTo>
                    <a:pt x="1239" y="7"/>
                  </a:lnTo>
                  <a:lnTo>
                    <a:pt x="1239" y="9"/>
                  </a:lnTo>
                  <a:lnTo>
                    <a:pt x="1238" y="10"/>
                  </a:lnTo>
                  <a:lnTo>
                    <a:pt x="1236" y="10"/>
                  </a:lnTo>
                  <a:lnTo>
                    <a:pt x="1234" y="10"/>
                  </a:lnTo>
                  <a:lnTo>
                    <a:pt x="1234" y="7"/>
                  </a:lnTo>
                  <a:lnTo>
                    <a:pt x="1239" y="7"/>
                  </a:lnTo>
                  <a:close/>
                  <a:moveTo>
                    <a:pt x="0" y="65"/>
                  </a:moveTo>
                  <a:lnTo>
                    <a:pt x="0" y="72"/>
                  </a:lnTo>
                  <a:lnTo>
                    <a:pt x="2" y="72"/>
                  </a:lnTo>
                  <a:lnTo>
                    <a:pt x="3" y="72"/>
                  </a:lnTo>
                  <a:lnTo>
                    <a:pt x="5" y="73"/>
                  </a:lnTo>
                  <a:lnTo>
                    <a:pt x="5" y="70"/>
                  </a:lnTo>
                  <a:lnTo>
                    <a:pt x="5" y="62"/>
                  </a:lnTo>
                  <a:lnTo>
                    <a:pt x="5" y="63"/>
                  </a:lnTo>
                  <a:lnTo>
                    <a:pt x="3" y="63"/>
                  </a:lnTo>
                  <a:lnTo>
                    <a:pt x="2" y="63"/>
                  </a:lnTo>
                  <a:lnTo>
                    <a:pt x="2" y="65"/>
                  </a:lnTo>
                  <a:lnTo>
                    <a:pt x="0" y="65"/>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4"/>
            <p:cNvSpPr>
              <a:spLocks noEditPoints="1"/>
            </p:cNvSpPr>
            <p:nvPr/>
          </p:nvSpPr>
          <p:spPr bwMode="auto">
            <a:xfrm>
              <a:off x="1415" y="2938"/>
              <a:ext cx="1236" cy="73"/>
            </a:xfrm>
            <a:custGeom>
              <a:avLst/>
              <a:gdLst>
                <a:gd name="T0" fmla="*/ 1236 w 1236"/>
                <a:gd name="T1" fmla="*/ 7 h 73"/>
                <a:gd name="T2" fmla="*/ 1236 w 1236"/>
                <a:gd name="T3" fmla="*/ 2 h 73"/>
                <a:gd name="T4" fmla="*/ 1236 w 1236"/>
                <a:gd name="T5" fmla="*/ 2 h 73"/>
                <a:gd name="T6" fmla="*/ 1234 w 1236"/>
                <a:gd name="T7" fmla="*/ 0 h 73"/>
                <a:gd name="T8" fmla="*/ 1234 w 1236"/>
                <a:gd name="T9" fmla="*/ 0 h 73"/>
                <a:gd name="T10" fmla="*/ 1232 w 1236"/>
                <a:gd name="T11" fmla="*/ 0 h 73"/>
                <a:gd name="T12" fmla="*/ 1232 w 1236"/>
                <a:gd name="T13" fmla="*/ 0 h 73"/>
                <a:gd name="T14" fmla="*/ 1232 w 1236"/>
                <a:gd name="T15" fmla="*/ 0 h 73"/>
                <a:gd name="T16" fmla="*/ 1231 w 1236"/>
                <a:gd name="T17" fmla="*/ 0 h 73"/>
                <a:gd name="T18" fmla="*/ 1231 w 1236"/>
                <a:gd name="T19" fmla="*/ 0 h 73"/>
                <a:gd name="T20" fmla="*/ 1231 w 1236"/>
                <a:gd name="T21" fmla="*/ 7 h 73"/>
                <a:gd name="T22" fmla="*/ 1236 w 1236"/>
                <a:gd name="T23" fmla="*/ 7 h 73"/>
                <a:gd name="T24" fmla="*/ 1236 w 1236"/>
                <a:gd name="T25" fmla="*/ 10 h 73"/>
                <a:gd name="T26" fmla="*/ 1236 w 1236"/>
                <a:gd name="T27" fmla="*/ 10 h 73"/>
                <a:gd name="T28" fmla="*/ 1234 w 1236"/>
                <a:gd name="T29" fmla="*/ 10 h 73"/>
                <a:gd name="T30" fmla="*/ 1234 w 1236"/>
                <a:gd name="T31" fmla="*/ 10 h 73"/>
                <a:gd name="T32" fmla="*/ 1232 w 1236"/>
                <a:gd name="T33" fmla="*/ 10 h 73"/>
                <a:gd name="T34" fmla="*/ 1232 w 1236"/>
                <a:gd name="T35" fmla="*/ 10 h 73"/>
                <a:gd name="T36" fmla="*/ 1232 w 1236"/>
                <a:gd name="T37" fmla="*/ 10 h 73"/>
                <a:gd name="T38" fmla="*/ 1231 w 1236"/>
                <a:gd name="T39" fmla="*/ 10 h 73"/>
                <a:gd name="T40" fmla="*/ 1231 w 1236"/>
                <a:gd name="T41" fmla="*/ 12 h 73"/>
                <a:gd name="T42" fmla="*/ 1231 w 1236"/>
                <a:gd name="T43" fmla="*/ 7 h 73"/>
                <a:gd name="T44" fmla="*/ 1236 w 1236"/>
                <a:gd name="T45" fmla="*/ 7 h 73"/>
                <a:gd name="T46" fmla="*/ 0 w 1236"/>
                <a:gd name="T47" fmla="*/ 63 h 73"/>
                <a:gd name="T48" fmla="*/ 1 w 1236"/>
                <a:gd name="T49" fmla="*/ 72 h 73"/>
                <a:gd name="T50" fmla="*/ 1 w 1236"/>
                <a:gd name="T51" fmla="*/ 72 h 73"/>
                <a:gd name="T52" fmla="*/ 1 w 1236"/>
                <a:gd name="T53" fmla="*/ 72 h 73"/>
                <a:gd name="T54" fmla="*/ 3 w 1236"/>
                <a:gd name="T55" fmla="*/ 73 h 73"/>
                <a:gd name="T56" fmla="*/ 3 w 1236"/>
                <a:gd name="T57" fmla="*/ 73 h 73"/>
                <a:gd name="T58" fmla="*/ 3 w 1236"/>
                <a:gd name="T59" fmla="*/ 73 h 73"/>
                <a:gd name="T60" fmla="*/ 5 w 1236"/>
                <a:gd name="T61" fmla="*/ 73 h 73"/>
                <a:gd name="T62" fmla="*/ 5 w 1236"/>
                <a:gd name="T63" fmla="*/ 73 h 73"/>
                <a:gd name="T64" fmla="*/ 6 w 1236"/>
                <a:gd name="T65" fmla="*/ 73 h 73"/>
                <a:gd name="T66" fmla="*/ 6 w 1236"/>
                <a:gd name="T67" fmla="*/ 73 h 73"/>
                <a:gd name="T68" fmla="*/ 6 w 1236"/>
                <a:gd name="T69" fmla="*/ 70 h 73"/>
                <a:gd name="T70" fmla="*/ 5 w 1236"/>
                <a:gd name="T71" fmla="*/ 62 h 73"/>
                <a:gd name="T72" fmla="*/ 5 w 1236"/>
                <a:gd name="T73" fmla="*/ 62 h 73"/>
                <a:gd name="T74" fmla="*/ 5 w 1236"/>
                <a:gd name="T75" fmla="*/ 62 h 73"/>
                <a:gd name="T76" fmla="*/ 3 w 1236"/>
                <a:gd name="T77" fmla="*/ 62 h 73"/>
                <a:gd name="T78" fmla="*/ 3 w 1236"/>
                <a:gd name="T79" fmla="*/ 62 h 73"/>
                <a:gd name="T80" fmla="*/ 3 w 1236"/>
                <a:gd name="T81" fmla="*/ 63 h 73"/>
                <a:gd name="T82" fmla="*/ 1 w 1236"/>
                <a:gd name="T83" fmla="*/ 63 h 73"/>
                <a:gd name="T84" fmla="*/ 1 w 1236"/>
                <a:gd name="T85" fmla="*/ 63 h 73"/>
                <a:gd name="T86" fmla="*/ 0 w 1236"/>
                <a:gd name="T87" fmla="*/ 63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36"/>
                <a:gd name="T133" fmla="*/ 0 h 73"/>
                <a:gd name="T134" fmla="*/ 1236 w 1236"/>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36" h="73">
                  <a:moveTo>
                    <a:pt x="1236" y="7"/>
                  </a:moveTo>
                  <a:lnTo>
                    <a:pt x="1236" y="2"/>
                  </a:lnTo>
                  <a:lnTo>
                    <a:pt x="1234" y="0"/>
                  </a:lnTo>
                  <a:lnTo>
                    <a:pt x="1232" y="0"/>
                  </a:lnTo>
                  <a:lnTo>
                    <a:pt x="1231" y="0"/>
                  </a:lnTo>
                  <a:lnTo>
                    <a:pt x="1231" y="7"/>
                  </a:lnTo>
                  <a:lnTo>
                    <a:pt x="1236" y="7"/>
                  </a:lnTo>
                  <a:lnTo>
                    <a:pt x="1236" y="10"/>
                  </a:lnTo>
                  <a:lnTo>
                    <a:pt x="1234" y="10"/>
                  </a:lnTo>
                  <a:lnTo>
                    <a:pt x="1232" y="10"/>
                  </a:lnTo>
                  <a:lnTo>
                    <a:pt x="1231" y="10"/>
                  </a:lnTo>
                  <a:lnTo>
                    <a:pt x="1231" y="12"/>
                  </a:lnTo>
                  <a:lnTo>
                    <a:pt x="1231" y="7"/>
                  </a:lnTo>
                  <a:lnTo>
                    <a:pt x="1236" y="7"/>
                  </a:lnTo>
                  <a:close/>
                  <a:moveTo>
                    <a:pt x="0" y="63"/>
                  </a:moveTo>
                  <a:lnTo>
                    <a:pt x="1" y="72"/>
                  </a:lnTo>
                  <a:lnTo>
                    <a:pt x="3" y="73"/>
                  </a:lnTo>
                  <a:lnTo>
                    <a:pt x="5" y="73"/>
                  </a:lnTo>
                  <a:lnTo>
                    <a:pt x="6" y="73"/>
                  </a:lnTo>
                  <a:lnTo>
                    <a:pt x="6" y="70"/>
                  </a:lnTo>
                  <a:lnTo>
                    <a:pt x="5" y="62"/>
                  </a:lnTo>
                  <a:lnTo>
                    <a:pt x="3" y="62"/>
                  </a:lnTo>
                  <a:lnTo>
                    <a:pt x="3" y="63"/>
                  </a:lnTo>
                  <a:lnTo>
                    <a:pt x="1" y="63"/>
                  </a:lnTo>
                  <a:lnTo>
                    <a:pt x="0" y="63"/>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5"/>
            <p:cNvSpPr>
              <a:spLocks noEditPoints="1"/>
            </p:cNvSpPr>
            <p:nvPr/>
          </p:nvSpPr>
          <p:spPr bwMode="auto">
            <a:xfrm>
              <a:off x="1418" y="2937"/>
              <a:ext cx="1229" cy="74"/>
            </a:xfrm>
            <a:custGeom>
              <a:avLst/>
              <a:gdLst>
                <a:gd name="T0" fmla="*/ 1229 w 1229"/>
                <a:gd name="T1" fmla="*/ 8 h 74"/>
                <a:gd name="T2" fmla="*/ 1229 w 1229"/>
                <a:gd name="T3" fmla="*/ 1 h 74"/>
                <a:gd name="T4" fmla="*/ 1229 w 1229"/>
                <a:gd name="T5" fmla="*/ 1 h 74"/>
                <a:gd name="T6" fmla="*/ 1229 w 1229"/>
                <a:gd name="T7" fmla="*/ 1 h 74"/>
                <a:gd name="T8" fmla="*/ 1228 w 1229"/>
                <a:gd name="T9" fmla="*/ 1 h 74"/>
                <a:gd name="T10" fmla="*/ 1228 w 1229"/>
                <a:gd name="T11" fmla="*/ 1 h 74"/>
                <a:gd name="T12" fmla="*/ 1226 w 1229"/>
                <a:gd name="T13" fmla="*/ 1 h 74"/>
                <a:gd name="T14" fmla="*/ 1226 w 1229"/>
                <a:gd name="T15" fmla="*/ 0 h 74"/>
                <a:gd name="T16" fmla="*/ 1226 w 1229"/>
                <a:gd name="T17" fmla="*/ 0 h 74"/>
                <a:gd name="T18" fmla="*/ 1224 w 1229"/>
                <a:gd name="T19" fmla="*/ 0 h 74"/>
                <a:gd name="T20" fmla="*/ 1224 w 1229"/>
                <a:gd name="T21" fmla="*/ 8 h 74"/>
                <a:gd name="T22" fmla="*/ 1229 w 1229"/>
                <a:gd name="T23" fmla="*/ 8 h 74"/>
                <a:gd name="T24" fmla="*/ 1229 w 1229"/>
                <a:gd name="T25" fmla="*/ 11 h 74"/>
                <a:gd name="T26" fmla="*/ 1229 w 1229"/>
                <a:gd name="T27" fmla="*/ 11 h 74"/>
                <a:gd name="T28" fmla="*/ 1229 w 1229"/>
                <a:gd name="T29" fmla="*/ 11 h 74"/>
                <a:gd name="T30" fmla="*/ 1228 w 1229"/>
                <a:gd name="T31" fmla="*/ 11 h 74"/>
                <a:gd name="T32" fmla="*/ 1228 w 1229"/>
                <a:gd name="T33" fmla="*/ 13 h 74"/>
                <a:gd name="T34" fmla="*/ 1228 w 1229"/>
                <a:gd name="T35" fmla="*/ 13 h 74"/>
                <a:gd name="T36" fmla="*/ 1226 w 1229"/>
                <a:gd name="T37" fmla="*/ 13 h 74"/>
                <a:gd name="T38" fmla="*/ 1226 w 1229"/>
                <a:gd name="T39" fmla="*/ 13 h 74"/>
                <a:gd name="T40" fmla="*/ 1224 w 1229"/>
                <a:gd name="T41" fmla="*/ 13 h 74"/>
                <a:gd name="T42" fmla="*/ 1224 w 1229"/>
                <a:gd name="T43" fmla="*/ 8 h 74"/>
                <a:gd name="T44" fmla="*/ 1229 w 1229"/>
                <a:gd name="T45" fmla="*/ 8 h 74"/>
                <a:gd name="T46" fmla="*/ 0 w 1229"/>
                <a:gd name="T47" fmla="*/ 63 h 74"/>
                <a:gd name="T48" fmla="*/ 0 w 1229"/>
                <a:gd name="T49" fmla="*/ 71 h 74"/>
                <a:gd name="T50" fmla="*/ 0 w 1229"/>
                <a:gd name="T51" fmla="*/ 74 h 74"/>
                <a:gd name="T52" fmla="*/ 2 w 1229"/>
                <a:gd name="T53" fmla="*/ 74 h 74"/>
                <a:gd name="T54" fmla="*/ 2 w 1229"/>
                <a:gd name="T55" fmla="*/ 74 h 74"/>
                <a:gd name="T56" fmla="*/ 3 w 1229"/>
                <a:gd name="T57" fmla="*/ 74 h 74"/>
                <a:gd name="T58" fmla="*/ 3 w 1229"/>
                <a:gd name="T59" fmla="*/ 74 h 74"/>
                <a:gd name="T60" fmla="*/ 3 w 1229"/>
                <a:gd name="T61" fmla="*/ 74 h 74"/>
                <a:gd name="T62" fmla="*/ 5 w 1229"/>
                <a:gd name="T63" fmla="*/ 74 h 74"/>
                <a:gd name="T64" fmla="*/ 5 w 1229"/>
                <a:gd name="T65" fmla="*/ 74 h 74"/>
                <a:gd name="T66" fmla="*/ 7 w 1229"/>
                <a:gd name="T67" fmla="*/ 74 h 74"/>
                <a:gd name="T68" fmla="*/ 5 w 1229"/>
                <a:gd name="T69" fmla="*/ 71 h 74"/>
                <a:gd name="T70" fmla="*/ 5 w 1229"/>
                <a:gd name="T71" fmla="*/ 61 h 74"/>
                <a:gd name="T72" fmla="*/ 3 w 1229"/>
                <a:gd name="T73" fmla="*/ 61 h 74"/>
                <a:gd name="T74" fmla="*/ 3 w 1229"/>
                <a:gd name="T75" fmla="*/ 61 h 74"/>
                <a:gd name="T76" fmla="*/ 3 w 1229"/>
                <a:gd name="T77" fmla="*/ 61 h 74"/>
                <a:gd name="T78" fmla="*/ 2 w 1229"/>
                <a:gd name="T79" fmla="*/ 63 h 74"/>
                <a:gd name="T80" fmla="*/ 2 w 1229"/>
                <a:gd name="T81" fmla="*/ 63 h 74"/>
                <a:gd name="T82" fmla="*/ 2 w 1229"/>
                <a:gd name="T83" fmla="*/ 63 h 74"/>
                <a:gd name="T84" fmla="*/ 0 w 1229"/>
                <a:gd name="T85" fmla="*/ 63 h 74"/>
                <a:gd name="T86" fmla="*/ 0 w 1229"/>
                <a:gd name="T87" fmla="*/ 6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9"/>
                <a:gd name="T133" fmla="*/ 0 h 74"/>
                <a:gd name="T134" fmla="*/ 1229 w 1229"/>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9" h="74">
                  <a:moveTo>
                    <a:pt x="1229" y="8"/>
                  </a:moveTo>
                  <a:lnTo>
                    <a:pt x="1229" y="1"/>
                  </a:lnTo>
                  <a:lnTo>
                    <a:pt x="1228" y="1"/>
                  </a:lnTo>
                  <a:lnTo>
                    <a:pt x="1226" y="1"/>
                  </a:lnTo>
                  <a:lnTo>
                    <a:pt x="1226" y="0"/>
                  </a:lnTo>
                  <a:lnTo>
                    <a:pt x="1224" y="0"/>
                  </a:lnTo>
                  <a:lnTo>
                    <a:pt x="1224" y="8"/>
                  </a:lnTo>
                  <a:lnTo>
                    <a:pt x="1229" y="8"/>
                  </a:lnTo>
                  <a:lnTo>
                    <a:pt x="1229" y="11"/>
                  </a:lnTo>
                  <a:lnTo>
                    <a:pt x="1228" y="11"/>
                  </a:lnTo>
                  <a:lnTo>
                    <a:pt x="1228" y="13"/>
                  </a:lnTo>
                  <a:lnTo>
                    <a:pt x="1226" y="13"/>
                  </a:lnTo>
                  <a:lnTo>
                    <a:pt x="1224" y="13"/>
                  </a:lnTo>
                  <a:lnTo>
                    <a:pt x="1224" y="8"/>
                  </a:lnTo>
                  <a:lnTo>
                    <a:pt x="1229" y="8"/>
                  </a:lnTo>
                  <a:close/>
                  <a:moveTo>
                    <a:pt x="0" y="63"/>
                  </a:moveTo>
                  <a:lnTo>
                    <a:pt x="0" y="71"/>
                  </a:lnTo>
                  <a:lnTo>
                    <a:pt x="0" y="74"/>
                  </a:lnTo>
                  <a:lnTo>
                    <a:pt x="2" y="74"/>
                  </a:lnTo>
                  <a:lnTo>
                    <a:pt x="3" y="74"/>
                  </a:lnTo>
                  <a:lnTo>
                    <a:pt x="5" y="74"/>
                  </a:lnTo>
                  <a:lnTo>
                    <a:pt x="7" y="74"/>
                  </a:lnTo>
                  <a:lnTo>
                    <a:pt x="5" y="71"/>
                  </a:lnTo>
                  <a:lnTo>
                    <a:pt x="5" y="61"/>
                  </a:lnTo>
                  <a:lnTo>
                    <a:pt x="3" y="61"/>
                  </a:lnTo>
                  <a:lnTo>
                    <a:pt x="2" y="63"/>
                  </a:lnTo>
                  <a:lnTo>
                    <a:pt x="0" y="6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6"/>
            <p:cNvSpPr>
              <a:spLocks noEditPoints="1"/>
            </p:cNvSpPr>
            <p:nvPr/>
          </p:nvSpPr>
          <p:spPr bwMode="auto">
            <a:xfrm>
              <a:off x="1420" y="2937"/>
              <a:ext cx="1226" cy="76"/>
            </a:xfrm>
            <a:custGeom>
              <a:avLst/>
              <a:gdLst>
                <a:gd name="T0" fmla="*/ 1226 w 1226"/>
                <a:gd name="T1" fmla="*/ 8 h 76"/>
                <a:gd name="T2" fmla="*/ 1226 w 1226"/>
                <a:gd name="T3" fmla="*/ 1 h 76"/>
                <a:gd name="T4" fmla="*/ 1224 w 1226"/>
                <a:gd name="T5" fmla="*/ 1 h 76"/>
                <a:gd name="T6" fmla="*/ 1224 w 1226"/>
                <a:gd name="T7" fmla="*/ 0 h 76"/>
                <a:gd name="T8" fmla="*/ 1224 w 1226"/>
                <a:gd name="T9" fmla="*/ 0 h 76"/>
                <a:gd name="T10" fmla="*/ 1222 w 1226"/>
                <a:gd name="T11" fmla="*/ 0 h 76"/>
                <a:gd name="T12" fmla="*/ 1222 w 1226"/>
                <a:gd name="T13" fmla="*/ 0 h 76"/>
                <a:gd name="T14" fmla="*/ 1222 w 1226"/>
                <a:gd name="T15" fmla="*/ 0 h 76"/>
                <a:gd name="T16" fmla="*/ 1221 w 1226"/>
                <a:gd name="T17" fmla="*/ 0 h 76"/>
                <a:gd name="T18" fmla="*/ 1221 w 1226"/>
                <a:gd name="T19" fmla="*/ 0 h 76"/>
                <a:gd name="T20" fmla="*/ 1221 w 1226"/>
                <a:gd name="T21" fmla="*/ 8 h 76"/>
                <a:gd name="T22" fmla="*/ 1226 w 1226"/>
                <a:gd name="T23" fmla="*/ 8 h 76"/>
                <a:gd name="T24" fmla="*/ 1226 w 1226"/>
                <a:gd name="T25" fmla="*/ 13 h 76"/>
                <a:gd name="T26" fmla="*/ 1226 w 1226"/>
                <a:gd name="T27" fmla="*/ 13 h 76"/>
                <a:gd name="T28" fmla="*/ 1224 w 1226"/>
                <a:gd name="T29" fmla="*/ 13 h 76"/>
                <a:gd name="T30" fmla="*/ 1224 w 1226"/>
                <a:gd name="T31" fmla="*/ 13 h 76"/>
                <a:gd name="T32" fmla="*/ 1222 w 1226"/>
                <a:gd name="T33" fmla="*/ 13 h 76"/>
                <a:gd name="T34" fmla="*/ 1222 w 1226"/>
                <a:gd name="T35" fmla="*/ 13 h 76"/>
                <a:gd name="T36" fmla="*/ 1222 w 1226"/>
                <a:gd name="T37" fmla="*/ 13 h 76"/>
                <a:gd name="T38" fmla="*/ 1221 w 1226"/>
                <a:gd name="T39" fmla="*/ 13 h 76"/>
                <a:gd name="T40" fmla="*/ 1221 w 1226"/>
                <a:gd name="T41" fmla="*/ 15 h 76"/>
                <a:gd name="T42" fmla="*/ 1221 w 1226"/>
                <a:gd name="T43" fmla="*/ 8 h 76"/>
                <a:gd name="T44" fmla="*/ 1226 w 1226"/>
                <a:gd name="T45" fmla="*/ 8 h 76"/>
                <a:gd name="T46" fmla="*/ 0 w 1226"/>
                <a:gd name="T47" fmla="*/ 63 h 76"/>
                <a:gd name="T48" fmla="*/ 1 w 1226"/>
                <a:gd name="T49" fmla="*/ 71 h 76"/>
                <a:gd name="T50" fmla="*/ 1 w 1226"/>
                <a:gd name="T51" fmla="*/ 74 h 76"/>
                <a:gd name="T52" fmla="*/ 1 w 1226"/>
                <a:gd name="T53" fmla="*/ 74 h 76"/>
                <a:gd name="T54" fmla="*/ 3 w 1226"/>
                <a:gd name="T55" fmla="*/ 74 h 76"/>
                <a:gd name="T56" fmla="*/ 3 w 1226"/>
                <a:gd name="T57" fmla="*/ 74 h 76"/>
                <a:gd name="T58" fmla="*/ 5 w 1226"/>
                <a:gd name="T59" fmla="*/ 74 h 76"/>
                <a:gd name="T60" fmla="*/ 5 w 1226"/>
                <a:gd name="T61" fmla="*/ 74 h 76"/>
                <a:gd name="T62" fmla="*/ 5 w 1226"/>
                <a:gd name="T63" fmla="*/ 76 h 76"/>
                <a:gd name="T64" fmla="*/ 6 w 1226"/>
                <a:gd name="T65" fmla="*/ 76 h 76"/>
                <a:gd name="T66" fmla="*/ 6 w 1226"/>
                <a:gd name="T67" fmla="*/ 76 h 76"/>
                <a:gd name="T68" fmla="*/ 6 w 1226"/>
                <a:gd name="T69" fmla="*/ 71 h 76"/>
                <a:gd name="T70" fmla="*/ 5 w 1226"/>
                <a:gd name="T71" fmla="*/ 59 h 76"/>
                <a:gd name="T72" fmla="*/ 5 w 1226"/>
                <a:gd name="T73" fmla="*/ 59 h 76"/>
                <a:gd name="T74" fmla="*/ 3 w 1226"/>
                <a:gd name="T75" fmla="*/ 59 h 76"/>
                <a:gd name="T76" fmla="*/ 3 w 1226"/>
                <a:gd name="T77" fmla="*/ 59 h 76"/>
                <a:gd name="T78" fmla="*/ 3 w 1226"/>
                <a:gd name="T79" fmla="*/ 61 h 76"/>
                <a:gd name="T80" fmla="*/ 1 w 1226"/>
                <a:gd name="T81" fmla="*/ 61 h 76"/>
                <a:gd name="T82" fmla="*/ 1 w 1226"/>
                <a:gd name="T83" fmla="*/ 61 h 76"/>
                <a:gd name="T84" fmla="*/ 1 w 1226"/>
                <a:gd name="T85" fmla="*/ 61 h 76"/>
                <a:gd name="T86" fmla="*/ 0 w 1226"/>
                <a:gd name="T87" fmla="*/ 63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26"/>
                <a:gd name="T133" fmla="*/ 0 h 76"/>
                <a:gd name="T134" fmla="*/ 1226 w 1226"/>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26" h="76">
                  <a:moveTo>
                    <a:pt x="1226" y="8"/>
                  </a:moveTo>
                  <a:lnTo>
                    <a:pt x="1226" y="1"/>
                  </a:lnTo>
                  <a:lnTo>
                    <a:pt x="1224" y="1"/>
                  </a:lnTo>
                  <a:lnTo>
                    <a:pt x="1224" y="0"/>
                  </a:lnTo>
                  <a:lnTo>
                    <a:pt x="1222" y="0"/>
                  </a:lnTo>
                  <a:lnTo>
                    <a:pt x="1221" y="0"/>
                  </a:lnTo>
                  <a:lnTo>
                    <a:pt x="1221" y="8"/>
                  </a:lnTo>
                  <a:lnTo>
                    <a:pt x="1226" y="8"/>
                  </a:lnTo>
                  <a:lnTo>
                    <a:pt x="1226" y="13"/>
                  </a:lnTo>
                  <a:lnTo>
                    <a:pt x="1224" y="13"/>
                  </a:lnTo>
                  <a:lnTo>
                    <a:pt x="1222" y="13"/>
                  </a:lnTo>
                  <a:lnTo>
                    <a:pt x="1221" y="13"/>
                  </a:lnTo>
                  <a:lnTo>
                    <a:pt x="1221" y="15"/>
                  </a:lnTo>
                  <a:lnTo>
                    <a:pt x="1221" y="8"/>
                  </a:lnTo>
                  <a:lnTo>
                    <a:pt x="1226" y="8"/>
                  </a:lnTo>
                  <a:close/>
                  <a:moveTo>
                    <a:pt x="0" y="63"/>
                  </a:moveTo>
                  <a:lnTo>
                    <a:pt x="1" y="71"/>
                  </a:lnTo>
                  <a:lnTo>
                    <a:pt x="1" y="74"/>
                  </a:lnTo>
                  <a:lnTo>
                    <a:pt x="3" y="74"/>
                  </a:lnTo>
                  <a:lnTo>
                    <a:pt x="5" y="74"/>
                  </a:lnTo>
                  <a:lnTo>
                    <a:pt x="5" y="76"/>
                  </a:lnTo>
                  <a:lnTo>
                    <a:pt x="6" y="76"/>
                  </a:lnTo>
                  <a:lnTo>
                    <a:pt x="6" y="71"/>
                  </a:lnTo>
                  <a:lnTo>
                    <a:pt x="5" y="59"/>
                  </a:lnTo>
                  <a:lnTo>
                    <a:pt x="3" y="59"/>
                  </a:lnTo>
                  <a:lnTo>
                    <a:pt x="3" y="61"/>
                  </a:lnTo>
                  <a:lnTo>
                    <a:pt x="1" y="61"/>
                  </a:lnTo>
                  <a:lnTo>
                    <a:pt x="0" y="6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
            <p:cNvSpPr>
              <a:spLocks noEditPoints="1"/>
            </p:cNvSpPr>
            <p:nvPr/>
          </p:nvSpPr>
          <p:spPr bwMode="auto">
            <a:xfrm>
              <a:off x="1423" y="2935"/>
              <a:ext cx="1219" cy="80"/>
            </a:xfrm>
            <a:custGeom>
              <a:avLst/>
              <a:gdLst>
                <a:gd name="T0" fmla="*/ 1219 w 1219"/>
                <a:gd name="T1" fmla="*/ 10 h 80"/>
                <a:gd name="T2" fmla="*/ 1219 w 1219"/>
                <a:gd name="T3" fmla="*/ 2 h 80"/>
                <a:gd name="T4" fmla="*/ 1219 w 1219"/>
                <a:gd name="T5" fmla="*/ 2 h 80"/>
                <a:gd name="T6" fmla="*/ 1219 w 1219"/>
                <a:gd name="T7" fmla="*/ 2 h 80"/>
                <a:gd name="T8" fmla="*/ 1218 w 1219"/>
                <a:gd name="T9" fmla="*/ 2 h 80"/>
                <a:gd name="T10" fmla="*/ 1218 w 1219"/>
                <a:gd name="T11" fmla="*/ 2 h 80"/>
                <a:gd name="T12" fmla="*/ 1216 w 1219"/>
                <a:gd name="T13" fmla="*/ 0 h 80"/>
                <a:gd name="T14" fmla="*/ 1216 w 1219"/>
                <a:gd name="T15" fmla="*/ 0 h 80"/>
                <a:gd name="T16" fmla="*/ 1216 w 1219"/>
                <a:gd name="T17" fmla="*/ 0 h 80"/>
                <a:gd name="T18" fmla="*/ 1214 w 1219"/>
                <a:gd name="T19" fmla="*/ 0 h 80"/>
                <a:gd name="T20" fmla="*/ 1214 w 1219"/>
                <a:gd name="T21" fmla="*/ 10 h 80"/>
                <a:gd name="T22" fmla="*/ 1219 w 1219"/>
                <a:gd name="T23" fmla="*/ 10 h 80"/>
                <a:gd name="T24" fmla="*/ 1219 w 1219"/>
                <a:gd name="T25" fmla="*/ 15 h 80"/>
                <a:gd name="T26" fmla="*/ 1219 w 1219"/>
                <a:gd name="T27" fmla="*/ 15 h 80"/>
                <a:gd name="T28" fmla="*/ 1219 w 1219"/>
                <a:gd name="T29" fmla="*/ 15 h 80"/>
                <a:gd name="T30" fmla="*/ 1218 w 1219"/>
                <a:gd name="T31" fmla="*/ 15 h 80"/>
                <a:gd name="T32" fmla="*/ 1218 w 1219"/>
                <a:gd name="T33" fmla="*/ 17 h 80"/>
                <a:gd name="T34" fmla="*/ 1218 w 1219"/>
                <a:gd name="T35" fmla="*/ 17 h 80"/>
                <a:gd name="T36" fmla="*/ 1216 w 1219"/>
                <a:gd name="T37" fmla="*/ 17 h 80"/>
                <a:gd name="T38" fmla="*/ 1216 w 1219"/>
                <a:gd name="T39" fmla="*/ 17 h 80"/>
                <a:gd name="T40" fmla="*/ 1214 w 1219"/>
                <a:gd name="T41" fmla="*/ 17 h 80"/>
                <a:gd name="T42" fmla="*/ 1214 w 1219"/>
                <a:gd name="T43" fmla="*/ 10 h 80"/>
                <a:gd name="T44" fmla="*/ 1219 w 1219"/>
                <a:gd name="T45" fmla="*/ 10 h 80"/>
                <a:gd name="T46" fmla="*/ 0 w 1219"/>
                <a:gd name="T47" fmla="*/ 63 h 80"/>
                <a:gd name="T48" fmla="*/ 0 w 1219"/>
                <a:gd name="T49" fmla="*/ 73 h 80"/>
                <a:gd name="T50" fmla="*/ 2 w 1219"/>
                <a:gd name="T51" fmla="*/ 76 h 80"/>
                <a:gd name="T52" fmla="*/ 2 w 1219"/>
                <a:gd name="T53" fmla="*/ 76 h 80"/>
                <a:gd name="T54" fmla="*/ 2 w 1219"/>
                <a:gd name="T55" fmla="*/ 78 h 80"/>
                <a:gd name="T56" fmla="*/ 3 w 1219"/>
                <a:gd name="T57" fmla="*/ 78 h 80"/>
                <a:gd name="T58" fmla="*/ 3 w 1219"/>
                <a:gd name="T59" fmla="*/ 78 h 80"/>
                <a:gd name="T60" fmla="*/ 5 w 1219"/>
                <a:gd name="T61" fmla="*/ 78 h 80"/>
                <a:gd name="T62" fmla="*/ 5 w 1219"/>
                <a:gd name="T63" fmla="*/ 78 h 80"/>
                <a:gd name="T64" fmla="*/ 5 w 1219"/>
                <a:gd name="T65" fmla="*/ 78 h 80"/>
                <a:gd name="T66" fmla="*/ 7 w 1219"/>
                <a:gd name="T67" fmla="*/ 80 h 80"/>
                <a:gd name="T68" fmla="*/ 5 w 1219"/>
                <a:gd name="T69" fmla="*/ 73 h 80"/>
                <a:gd name="T70" fmla="*/ 5 w 1219"/>
                <a:gd name="T71" fmla="*/ 60 h 80"/>
                <a:gd name="T72" fmla="*/ 3 w 1219"/>
                <a:gd name="T73" fmla="*/ 60 h 80"/>
                <a:gd name="T74" fmla="*/ 3 w 1219"/>
                <a:gd name="T75" fmla="*/ 60 h 80"/>
                <a:gd name="T76" fmla="*/ 3 w 1219"/>
                <a:gd name="T77" fmla="*/ 60 h 80"/>
                <a:gd name="T78" fmla="*/ 2 w 1219"/>
                <a:gd name="T79" fmla="*/ 61 h 80"/>
                <a:gd name="T80" fmla="*/ 2 w 1219"/>
                <a:gd name="T81" fmla="*/ 61 h 80"/>
                <a:gd name="T82" fmla="*/ 0 w 1219"/>
                <a:gd name="T83" fmla="*/ 61 h 80"/>
                <a:gd name="T84" fmla="*/ 0 w 1219"/>
                <a:gd name="T85" fmla="*/ 61 h 80"/>
                <a:gd name="T86" fmla="*/ 0 w 1219"/>
                <a:gd name="T87" fmla="*/ 6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9"/>
                <a:gd name="T133" fmla="*/ 0 h 80"/>
                <a:gd name="T134" fmla="*/ 1219 w 1219"/>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9" h="80">
                  <a:moveTo>
                    <a:pt x="1219" y="10"/>
                  </a:moveTo>
                  <a:lnTo>
                    <a:pt x="1219" y="2"/>
                  </a:lnTo>
                  <a:lnTo>
                    <a:pt x="1218" y="2"/>
                  </a:lnTo>
                  <a:lnTo>
                    <a:pt x="1216" y="0"/>
                  </a:lnTo>
                  <a:lnTo>
                    <a:pt x="1214" y="0"/>
                  </a:lnTo>
                  <a:lnTo>
                    <a:pt x="1214" y="10"/>
                  </a:lnTo>
                  <a:lnTo>
                    <a:pt x="1219" y="10"/>
                  </a:lnTo>
                  <a:lnTo>
                    <a:pt x="1219" y="15"/>
                  </a:lnTo>
                  <a:lnTo>
                    <a:pt x="1218" y="15"/>
                  </a:lnTo>
                  <a:lnTo>
                    <a:pt x="1218" y="17"/>
                  </a:lnTo>
                  <a:lnTo>
                    <a:pt x="1216" y="17"/>
                  </a:lnTo>
                  <a:lnTo>
                    <a:pt x="1214" y="17"/>
                  </a:lnTo>
                  <a:lnTo>
                    <a:pt x="1214" y="10"/>
                  </a:lnTo>
                  <a:lnTo>
                    <a:pt x="1219" y="10"/>
                  </a:lnTo>
                  <a:close/>
                  <a:moveTo>
                    <a:pt x="0" y="63"/>
                  </a:moveTo>
                  <a:lnTo>
                    <a:pt x="0" y="73"/>
                  </a:lnTo>
                  <a:lnTo>
                    <a:pt x="2" y="76"/>
                  </a:lnTo>
                  <a:lnTo>
                    <a:pt x="2" y="78"/>
                  </a:lnTo>
                  <a:lnTo>
                    <a:pt x="3" y="78"/>
                  </a:lnTo>
                  <a:lnTo>
                    <a:pt x="5" y="78"/>
                  </a:lnTo>
                  <a:lnTo>
                    <a:pt x="7" y="80"/>
                  </a:lnTo>
                  <a:lnTo>
                    <a:pt x="5" y="73"/>
                  </a:lnTo>
                  <a:lnTo>
                    <a:pt x="5" y="60"/>
                  </a:lnTo>
                  <a:lnTo>
                    <a:pt x="3" y="60"/>
                  </a:lnTo>
                  <a:lnTo>
                    <a:pt x="2" y="61"/>
                  </a:lnTo>
                  <a:lnTo>
                    <a:pt x="0" y="61"/>
                  </a:lnTo>
                  <a:lnTo>
                    <a:pt x="0" y="6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8"/>
            <p:cNvSpPr>
              <a:spLocks noEditPoints="1"/>
            </p:cNvSpPr>
            <p:nvPr/>
          </p:nvSpPr>
          <p:spPr bwMode="auto">
            <a:xfrm>
              <a:off x="1425" y="2933"/>
              <a:ext cx="1216" cy="83"/>
            </a:xfrm>
            <a:custGeom>
              <a:avLst/>
              <a:gdLst>
                <a:gd name="T0" fmla="*/ 1216 w 1216"/>
                <a:gd name="T1" fmla="*/ 12 h 83"/>
                <a:gd name="T2" fmla="*/ 1216 w 1216"/>
                <a:gd name="T3" fmla="*/ 4 h 83"/>
                <a:gd name="T4" fmla="*/ 1214 w 1216"/>
                <a:gd name="T5" fmla="*/ 2 h 83"/>
                <a:gd name="T6" fmla="*/ 1214 w 1216"/>
                <a:gd name="T7" fmla="*/ 2 h 83"/>
                <a:gd name="T8" fmla="*/ 1214 w 1216"/>
                <a:gd name="T9" fmla="*/ 2 h 83"/>
                <a:gd name="T10" fmla="*/ 1212 w 1216"/>
                <a:gd name="T11" fmla="*/ 2 h 83"/>
                <a:gd name="T12" fmla="*/ 1212 w 1216"/>
                <a:gd name="T13" fmla="*/ 2 h 83"/>
                <a:gd name="T14" fmla="*/ 1212 w 1216"/>
                <a:gd name="T15" fmla="*/ 2 h 83"/>
                <a:gd name="T16" fmla="*/ 1211 w 1216"/>
                <a:gd name="T17" fmla="*/ 2 h 83"/>
                <a:gd name="T18" fmla="*/ 1211 w 1216"/>
                <a:gd name="T19" fmla="*/ 0 h 83"/>
                <a:gd name="T20" fmla="*/ 1211 w 1216"/>
                <a:gd name="T21" fmla="*/ 12 h 83"/>
                <a:gd name="T22" fmla="*/ 1216 w 1216"/>
                <a:gd name="T23" fmla="*/ 12 h 83"/>
                <a:gd name="T24" fmla="*/ 1216 w 1216"/>
                <a:gd name="T25" fmla="*/ 19 h 83"/>
                <a:gd name="T26" fmla="*/ 1216 w 1216"/>
                <a:gd name="T27" fmla="*/ 19 h 83"/>
                <a:gd name="T28" fmla="*/ 1214 w 1216"/>
                <a:gd name="T29" fmla="*/ 19 h 83"/>
                <a:gd name="T30" fmla="*/ 1214 w 1216"/>
                <a:gd name="T31" fmla="*/ 19 h 83"/>
                <a:gd name="T32" fmla="*/ 1212 w 1216"/>
                <a:gd name="T33" fmla="*/ 19 h 83"/>
                <a:gd name="T34" fmla="*/ 1212 w 1216"/>
                <a:gd name="T35" fmla="*/ 19 h 83"/>
                <a:gd name="T36" fmla="*/ 1212 w 1216"/>
                <a:gd name="T37" fmla="*/ 19 h 83"/>
                <a:gd name="T38" fmla="*/ 1211 w 1216"/>
                <a:gd name="T39" fmla="*/ 20 h 83"/>
                <a:gd name="T40" fmla="*/ 1211 w 1216"/>
                <a:gd name="T41" fmla="*/ 20 h 83"/>
                <a:gd name="T42" fmla="*/ 1211 w 1216"/>
                <a:gd name="T43" fmla="*/ 12 h 83"/>
                <a:gd name="T44" fmla="*/ 1216 w 1216"/>
                <a:gd name="T45" fmla="*/ 12 h 83"/>
                <a:gd name="T46" fmla="*/ 0 w 1216"/>
                <a:gd name="T47" fmla="*/ 63 h 83"/>
                <a:gd name="T48" fmla="*/ 1 w 1216"/>
                <a:gd name="T49" fmla="*/ 75 h 83"/>
                <a:gd name="T50" fmla="*/ 1 w 1216"/>
                <a:gd name="T51" fmla="*/ 80 h 83"/>
                <a:gd name="T52" fmla="*/ 3 w 1216"/>
                <a:gd name="T53" fmla="*/ 80 h 83"/>
                <a:gd name="T54" fmla="*/ 3 w 1216"/>
                <a:gd name="T55" fmla="*/ 80 h 83"/>
                <a:gd name="T56" fmla="*/ 3 w 1216"/>
                <a:gd name="T57" fmla="*/ 80 h 83"/>
                <a:gd name="T58" fmla="*/ 5 w 1216"/>
                <a:gd name="T59" fmla="*/ 82 h 83"/>
                <a:gd name="T60" fmla="*/ 5 w 1216"/>
                <a:gd name="T61" fmla="*/ 82 h 83"/>
                <a:gd name="T62" fmla="*/ 6 w 1216"/>
                <a:gd name="T63" fmla="*/ 82 h 83"/>
                <a:gd name="T64" fmla="*/ 6 w 1216"/>
                <a:gd name="T65" fmla="*/ 82 h 83"/>
                <a:gd name="T66" fmla="*/ 6 w 1216"/>
                <a:gd name="T67" fmla="*/ 83 h 83"/>
                <a:gd name="T68" fmla="*/ 6 w 1216"/>
                <a:gd name="T69" fmla="*/ 75 h 83"/>
                <a:gd name="T70" fmla="*/ 5 w 1216"/>
                <a:gd name="T71" fmla="*/ 60 h 83"/>
                <a:gd name="T72" fmla="*/ 5 w 1216"/>
                <a:gd name="T73" fmla="*/ 60 h 83"/>
                <a:gd name="T74" fmla="*/ 3 w 1216"/>
                <a:gd name="T75" fmla="*/ 60 h 83"/>
                <a:gd name="T76" fmla="*/ 3 w 1216"/>
                <a:gd name="T77" fmla="*/ 60 h 83"/>
                <a:gd name="T78" fmla="*/ 3 w 1216"/>
                <a:gd name="T79" fmla="*/ 62 h 83"/>
                <a:gd name="T80" fmla="*/ 1 w 1216"/>
                <a:gd name="T81" fmla="*/ 62 h 83"/>
                <a:gd name="T82" fmla="*/ 1 w 1216"/>
                <a:gd name="T83" fmla="*/ 62 h 83"/>
                <a:gd name="T84" fmla="*/ 1 w 1216"/>
                <a:gd name="T85" fmla="*/ 62 h 83"/>
                <a:gd name="T86" fmla="*/ 0 w 1216"/>
                <a:gd name="T87" fmla="*/ 63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6"/>
                <a:gd name="T133" fmla="*/ 0 h 83"/>
                <a:gd name="T134" fmla="*/ 1216 w 1216"/>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6" h="83">
                  <a:moveTo>
                    <a:pt x="1216" y="12"/>
                  </a:moveTo>
                  <a:lnTo>
                    <a:pt x="1216" y="4"/>
                  </a:lnTo>
                  <a:lnTo>
                    <a:pt x="1214" y="2"/>
                  </a:lnTo>
                  <a:lnTo>
                    <a:pt x="1212" y="2"/>
                  </a:lnTo>
                  <a:lnTo>
                    <a:pt x="1211" y="2"/>
                  </a:lnTo>
                  <a:lnTo>
                    <a:pt x="1211" y="0"/>
                  </a:lnTo>
                  <a:lnTo>
                    <a:pt x="1211" y="12"/>
                  </a:lnTo>
                  <a:lnTo>
                    <a:pt x="1216" y="12"/>
                  </a:lnTo>
                  <a:lnTo>
                    <a:pt x="1216" y="19"/>
                  </a:lnTo>
                  <a:lnTo>
                    <a:pt x="1214" y="19"/>
                  </a:lnTo>
                  <a:lnTo>
                    <a:pt x="1212" y="19"/>
                  </a:lnTo>
                  <a:lnTo>
                    <a:pt x="1211" y="20"/>
                  </a:lnTo>
                  <a:lnTo>
                    <a:pt x="1211" y="12"/>
                  </a:lnTo>
                  <a:lnTo>
                    <a:pt x="1216" y="12"/>
                  </a:lnTo>
                  <a:close/>
                  <a:moveTo>
                    <a:pt x="0" y="63"/>
                  </a:moveTo>
                  <a:lnTo>
                    <a:pt x="1" y="75"/>
                  </a:lnTo>
                  <a:lnTo>
                    <a:pt x="1" y="80"/>
                  </a:lnTo>
                  <a:lnTo>
                    <a:pt x="3" y="80"/>
                  </a:lnTo>
                  <a:lnTo>
                    <a:pt x="5" y="82"/>
                  </a:lnTo>
                  <a:lnTo>
                    <a:pt x="6" y="82"/>
                  </a:lnTo>
                  <a:lnTo>
                    <a:pt x="6" y="83"/>
                  </a:lnTo>
                  <a:lnTo>
                    <a:pt x="6" y="75"/>
                  </a:lnTo>
                  <a:lnTo>
                    <a:pt x="5" y="60"/>
                  </a:lnTo>
                  <a:lnTo>
                    <a:pt x="3" y="60"/>
                  </a:lnTo>
                  <a:lnTo>
                    <a:pt x="3" y="62"/>
                  </a:lnTo>
                  <a:lnTo>
                    <a:pt x="1" y="62"/>
                  </a:lnTo>
                  <a:lnTo>
                    <a:pt x="0" y="6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9"/>
            <p:cNvSpPr>
              <a:spLocks noEditPoints="1"/>
            </p:cNvSpPr>
            <p:nvPr/>
          </p:nvSpPr>
          <p:spPr bwMode="auto">
            <a:xfrm>
              <a:off x="1428" y="2933"/>
              <a:ext cx="1209" cy="85"/>
            </a:xfrm>
            <a:custGeom>
              <a:avLst/>
              <a:gdLst>
                <a:gd name="T0" fmla="*/ 1209 w 1209"/>
                <a:gd name="T1" fmla="*/ 12 h 85"/>
                <a:gd name="T2" fmla="*/ 1209 w 1209"/>
                <a:gd name="T3" fmla="*/ 2 h 85"/>
                <a:gd name="T4" fmla="*/ 1209 w 1209"/>
                <a:gd name="T5" fmla="*/ 2 h 85"/>
                <a:gd name="T6" fmla="*/ 1209 w 1209"/>
                <a:gd name="T7" fmla="*/ 2 h 85"/>
                <a:gd name="T8" fmla="*/ 1208 w 1209"/>
                <a:gd name="T9" fmla="*/ 2 h 85"/>
                <a:gd name="T10" fmla="*/ 1208 w 1209"/>
                <a:gd name="T11" fmla="*/ 0 h 85"/>
                <a:gd name="T12" fmla="*/ 1206 w 1209"/>
                <a:gd name="T13" fmla="*/ 0 h 85"/>
                <a:gd name="T14" fmla="*/ 1206 w 1209"/>
                <a:gd name="T15" fmla="*/ 0 h 85"/>
                <a:gd name="T16" fmla="*/ 1206 w 1209"/>
                <a:gd name="T17" fmla="*/ 0 h 85"/>
                <a:gd name="T18" fmla="*/ 1204 w 1209"/>
                <a:gd name="T19" fmla="*/ 0 h 85"/>
                <a:gd name="T20" fmla="*/ 1204 w 1209"/>
                <a:gd name="T21" fmla="*/ 12 h 85"/>
                <a:gd name="T22" fmla="*/ 1209 w 1209"/>
                <a:gd name="T23" fmla="*/ 12 h 85"/>
                <a:gd name="T24" fmla="*/ 1209 w 1209"/>
                <a:gd name="T25" fmla="*/ 19 h 85"/>
                <a:gd name="T26" fmla="*/ 1209 w 1209"/>
                <a:gd name="T27" fmla="*/ 19 h 85"/>
                <a:gd name="T28" fmla="*/ 1209 w 1209"/>
                <a:gd name="T29" fmla="*/ 19 h 85"/>
                <a:gd name="T30" fmla="*/ 1208 w 1209"/>
                <a:gd name="T31" fmla="*/ 20 h 85"/>
                <a:gd name="T32" fmla="*/ 1208 w 1209"/>
                <a:gd name="T33" fmla="*/ 20 h 85"/>
                <a:gd name="T34" fmla="*/ 1206 w 1209"/>
                <a:gd name="T35" fmla="*/ 20 h 85"/>
                <a:gd name="T36" fmla="*/ 1206 w 1209"/>
                <a:gd name="T37" fmla="*/ 20 h 85"/>
                <a:gd name="T38" fmla="*/ 1206 w 1209"/>
                <a:gd name="T39" fmla="*/ 20 h 85"/>
                <a:gd name="T40" fmla="*/ 1204 w 1209"/>
                <a:gd name="T41" fmla="*/ 20 h 85"/>
                <a:gd name="T42" fmla="*/ 1204 w 1209"/>
                <a:gd name="T43" fmla="*/ 12 h 85"/>
                <a:gd name="T44" fmla="*/ 1209 w 1209"/>
                <a:gd name="T45" fmla="*/ 12 h 85"/>
                <a:gd name="T46" fmla="*/ 0 w 1209"/>
                <a:gd name="T47" fmla="*/ 62 h 85"/>
                <a:gd name="T48" fmla="*/ 0 w 1209"/>
                <a:gd name="T49" fmla="*/ 75 h 85"/>
                <a:gd name="T50" fmla="*/ 2 w 1209"/>
                <a:gd name="T51" fmla="*/ 82 h 85"/>
                <a:gd name="T52" fmla="*/ 2 w 1209"/>
                <a:gd name="T53" fmla="*/ 82 h 85"/>
                <a:gd name="T54" fmla="*/ 3 w 1209"/>
                <a:gd name="T55" fmla="*/ 82 h 85"/>
                <a:gd name="T56" fmla="*/ 3 w 1209"/>
                <a:gd name="T57" fmla="*/ 83 h 85"/>
                <a:gd name="T58" fmla="*/ 5 w 1209"/>
                <a:gd name="T59" fmla="*/ 83 h 85"/>
                <a:gd name="T60" fmla="*/ 5 w 1209"/>
                <a:gd name="T61" fmla="*/ 83 h 85"/>
                <a:gd name="T62" fmla="*/ 5 w 1209"/>
                <a:gd name="T63" fmla="*/ 85 h 85"/>
                <a:gd name="T64" fmla="*/ 7 w 1209"/>
                <a:gd name="T65" fmla="*/ 85 h 85"/>
                <a:gd name="T66" fmla="*/ 7 w 1209"/>
                <a:gd name="T67" fmla="*/ 85 h 85"/>
                <a:gd name="T68" fmla="*/ 5 w 1209"/>
                <a:gd name="T69" fmla="*/ 73 h 85"/>
                <a:gd name="T70" fmla="*/ 3 w 1209"/>
                <a:gd name="T71" fmla="*/ 58 h 85"/>
                <a:gd name="T72" fmla="*/ 3 w 1209"/>
                <a:gd name="T73" fmla="*/ 58 h 85"/>
                <a:gd name="T74" fmla="*/ 3 w 1209"/>
                <a:gd name="T75" fmla="*/ 58 h 85"/>
                <a:gd name="T76" fmla="*/ 2 w 1209"/>
                <a:gd name="T77" fmla="*/ 58 h 85"/>
                <a:gd name="T78" fmla="*/ 2 w 1209"/>
                <a:gd name="T79" fmla="*/ 60 h 85"/>
                <a:gd name="T80" fmla="*/ 2 w 1209"/>
                <a:gd name="T81" fmla="*/ 60 h 85"/>
                <a:gd name="T82" fmla="*/ 0 w 1209"/>
                <a:gd name="T83" fmla="*/ 60 h 85"/>
                <a:gd name="T84" fmla="*/ 0 w 1209"/>
                <a:gd name="T85" fmla="*/ 60 h 85"/>
                <a:gd name="T86" fmla="*/ 0 w 1209"/>
                <a:gd name="T87" fmla="*/ 6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9"/>
                <a:gd name="T133" fmla="*/ 0 h 85"/>
                <a:gd name="T134" fmla="*/ 1209 w 1209"/>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9" h="85">
                  <a:moveTo>
                    <a:pt x="1209" y="12"/>
                  </a:moveTo>
                  <a:lnTo>
                    <a:pt x="1209" y="2"/>
                  </a:lnTo>
                  <a:lnTo>
                    <a:pt x="1208" y="2"/>
                  </a:lnTo>
                  <a:lnTo>
                    <a:pt x="1208" y="0"/>
                  </a:lnTo>
                  <a:lnTo>
                    <a:pt x="1206" y="0"/>
                  </a:lnTo>
                  <a:lnTo>
                    <a:pt x="1204" y="0"/>
                  </a:lnTo>
                  <a:lnTo>
                    <a:pt x="1204" y="12"/>
                  </a:lnTo>
                  <a:lnTo>
                    <a:pt x="1209" y="12"/>
                  </a:lnTo>
                  <a:lnTo>
                    <a:pt x="1209" y="19"/>
                  </a:lnTo>
                  <a:lnTo>
                    <a:pt x="1208" y="20"/>
                  </a:lnTo>
                  <a:lnTo>
                    <a:pt x="1206" y="20"/>
                  </a:lnTo>
                  <a:lnTo>
                    <a:pt x="1204" y="20"/>
                  </a:lnTo>
                  <a:lnTo>
                    <a:pt x="1204" y="12"/>
                  </a:lnTo>
                  <a:lnTo>
                    <a:pt x="1209" y="12"/>
                  </a:lnTo>
                  <a:close/>
                  <a:moveTo>
                    <a:pt x="0" y="62"/>
                  </a:moveTo>
                  <a:lnTo>
                    <a:pt x="0" y="75"/>
                  </a:lnTo>
                  <a:lnTo>
                    <a:pt x="2" y="82"/>
                  </a:lnTo>
                  <a:lnTo>
                    <a:pt x="3" y="82"/>
                  </a:lnTo>
                  <a:lnTo>
                    <a:pt x="3" y="83"/>
                  </a:lnTo>
                  <a:lnTo>
                    <a:pt x="5" y="83"/>
                  </a:lnTo>
                  <a:lnTo>
                    <a:pt x="5" y="85"/>
                  </a:lnTo>
                  <a:lnTo>
                    <a:pt x="7" y="85"/>
                  </a:lnTo>
                  <a:lnTo>
                    <a:pt x="5" y="73"/>
                  </a:lnTo>
                  <a:lnTo>
                    <a:pt x="3" y="58"/>
                  </a:lnTo>
                  <a:lnTo>
                    <a:pt x="2" y="58"/>
                  </a:lnTo>
                  <a:lnTo>
                    <a:pt x="2" y="60"/>
                  </a:lnTo>
                  <a:lnTo>
                    <a:pt x="0" y="60"/>
                  </a:lnTo>
                  <a:lnTo>
                    <a:pt x="0" y="6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0"/>
            <p:cNvSpPr>
              <a:spLocks noEditPoints="1"/>
            </p:cNvSpPr>
            <p:nvPr/>
          </p:nvSpPr>
          <p:spPr bwMode="auto">
            <a:xfrm>
              <a:off x="1430" y="2932"/>
              <a:ext cx="1206" cy="99"/>
            </a:xfrm>
            <a:custGeom>
              <a:avLst/>
              <a:gdLst>
                <a:gd name="T0" fmla="*/ 1206 w 1206"/>
                <a:gd name="T1" fmla="*/ 13 h 99"/>
                <a:gd name="T2" fmla="*/ 1206 w 1206"/>
                <a:gd name="T3" fmla="*/ 1 h 99"/>
                <a:gd name="T4" fmla="*/ 1204 w 1206"/>
                <a:gd name="T5" fmla="*/ 1 h 99"/>
                <a:gd name="T6" fmla="*/ 1204 w 1206"/>
                <a:gd name="T7" fmla="*/ 1 h 99"/>
                <a:gd name="T8" fmla="*/ 1204 w 1206"/>
                <a:gd name="T9" fmla="*/ 1 h 99"/>
                <a:gd name="T10" fmla="*/ 1202 w 1206"/>
                <a:gd name="T11" fmla="*/ 1 h 99"/>
                <a:gd name="T12" fmla="*/ 1202 w 1206"/>
                <a:gd name="T13" fmla="*/ 1 h 99"/>
                <a:gd name="T14" fmla="*/ 1202 w 1206"/>
                <a:gd name="T15" fmla="*/ 1 h 99"/>
                <a:gd name="T16" fmla="*/ 1201 w 1206"/>
                <a:gd name="T17" fmla="*/ 0 h 99"/>
                <a:gd name="T18" fmla="*/ 1201 w 1206"/>
                <a:gd name="T19" fmla="*/ 0 h 99"/>
                <a:gd name="T20" fmla="*/ 1201 w 1206"/>
                <a:gd name="T21" fmla="*/ 13 h 99"/>
                <a:gd name="T22" fmla="*/ 1206 w 1206"/>
                <a:gd name="T23" fmla="*/ 13 h 99"/>
                <a:gd name="T24" fmla="*/ 1206 w 1206"/>
                <a:gd name="T25" fmla="*/ 21 h 99"/>
                <a:gd name="T26" fmla="*/ 1204 w 1206"/>
                <a:gd name="T27" fmla="*/ 21 h 99"/>
                <a:gd name="T28" fmla="*/ 1204 w 1206"/>
                <a:gd name="T29" fmla="*/ 21 h 99"/>
                <a:gd name="T30" fmla="*/ 1204 w 1206"/>
                <a:gd name="T31" fmla="*/ 21 h 99"/>
                <a:gd name="T32" fmla="*/ 1202 w 1206"/>
                <a:gd name="T33" fmla="*/ 21 h 99"/>
                <a:gd name="T34" fmla="*/ 1202 w 1206"/>
                <a:gd name="T35" fmla="*/ 23 h 99"/>
                <a:gd name="T36" fmla="*/ 1202 w 1206"/>
                <a:gd name="T37" fmla="*/ 23 h 99"/>
                <a:gd name="T38" fmla="*/ 1201 w 1206"/>
                <a:gd name="T39" fmla="*/ 23 h 99"/>
                <a:gd name="T40" fmla="*/ 1201 w 1206"/>
                <a:gd name="T41" fmla="*/ 23 h 99"/>
                <a:gd name="T42" fmla="*/ 1201 w 1206"/>
                <a:gd name="T43" fmla="*/ 13 h 99"/>
                <a:gd name="T44" fmla="*/ 1206 w 1206"/>
                <a:gd name="T45" fmla="*/ 13 h 99"/>
                <a:gd name="T46" fmla="*/ 0 w 1206"/>
                <a:gd name="T47" fmla="*/ 61 h 99"/>
                <a:gd name="T48" fmla="*/ 1 w 1206"/>
                <a:gd name="T49" fmla="*/ 76 h 99"/>
                <a:gd name="T50" fmla="*/ 1 w 1206"/>
                <a:gd name="T51" fmla="*/ 84 h 99"/>
                <a:gd name="T52" fmla="*/ 3 w 1206"/>
                <a:gd name="T53" fmla="*/ 84 h 99"/>
                <a:gd name="T54" fmla="*/ 5 w 1206"/>
                <a:gd name="T55" fmla="*/ 86 h 99"/>
                <a:gd name="T56" fmla="*/ 5 w 1206"/>
                <a:gd name="T57" fmla="*/ 86 h 99"/>
                <a:gd name="T58" fmla="*/ 6 w 1206"/>
                <a:gd name="T59" fmla="*/ 88 h 99"/>
                <a:gd name="T60" fmla="*/ 6 w 1206"/>
                <a:gd name="T61" fmla="*/ 89 h 99"/>
                <a:gd name="T62" fmla="*/ 8 w 1206"/>
                <a:gd name="T63" fmla="*/ 91 h 99"/>
                <a:gd name="T64" fmla="*/ 8 w 1206"/>
                <a:gd name="T65" fmla="*/ 91 h 99"/>
                <a:gd name="T66" fmla="*/ 8 w 1206"/>
                <a:gd name="T67" fmla="*/ 93 h 99"/>
                <a:gd name="T68" fmla="*/ 6 w 1206"/>
                <a:gd name="T69" fmla="*/ 74 h 99"/>
                <a:gd name="T70" fmla="*/ 5 w 1206"/>
                <a:gd name="T71" fmla="*/ 58 h 99"/>
                <a:gd name="T72" fmla="*/ 5 w 1206"/>
                <a:gd name="T73" fmla="*/ 58 h 99"/>
                <a:gd name="T74" fmla="*/ 3 w 1206"/>
                <a:gd name="T75" fmla="*/ 58 h 99"/>
                <a:gd name="T76" fmla="*/ 3 w 1206"/>
                <a:gd name="T77" fmla="*/ 58 h 99"/>
                <a:gd name="T78" fmla="*/ 1 w 1206"/>
                <a:gd name="T79" fmla="*/ 59 h 99"/>
                <a:gd name="T80" fmla="*/ 1 w 1206"/>
                <a:gd name="T81" fmla="*/ 59 h 99"/>
                <a:gd name="T82" fmla="*/ 1 w 1206"/>
                <a:gd name="T83" fmla="*/ 59 h 99"/>
                <a:gd name="T84" fmla="*/ 0 w 1206"/>
                <a:gd name="T85" fmla="*/ 59 h 99"/>
                <a:gd name="T86" fmla="*/ 0 w 1206"/>
                <a:gd name="T87" fmla="*/ 61 h 99"/>
                <a:gd name="T88" fmla="*/ 8 w 1206"/>
                <a:gd name="T89" fmla="*/ 98 h 99"/>
                <a:gd name="T90" fmla="*/ 10 w 1206"/>
                <a:gd name="T91" fmla="*/ 99 h 99"/>
                <a:gd name="T92" fmla="*/ 8 w 1206"/>
                <a:gd name="T93" fmla="*/ 99 h 99"/>
                <a:gd name="T94" fmla="*/ 8 w 1206"/>
                <a:gd name="T95" fmla="*/ 99 h 99"/>
                <a:gd name="T96" fmla="*/ 8 w 1206"/>
                <a:gd name="T97" fmla="*/ 99 h 99"/>
                <a:gd name="T98" fmla="*/ 8 w 1206"/>
                <a:gd name="T99" fmla="*/ 99 h 99"/>
                <a:gd name="T100" fmla="*/ 8 w 1206"/>
                <a:gd name="T101" fmla="*/ 99 h 99"/>
                <a:gd name="T102" fmla="*/ 8 w 1206"/>
                <a:gd name="T103" fmla="*/ 98 h 99"/>
                <a:gd name="T104" fmla="*/ 8 w 1206"/>
                <a:gd name="T105" fmla="*/ 98 h 99"/>
                <a:gd name="T106" fmla="*/ 8 w 1206"/>
                <a:gd name="T107" fmla="*/ 98 h 99"/>
                <a:gd name="T108" fmla="*/ 8 w 1206"/>
                <a:gd name="T109" fmla="*/ 98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6"/>
                <a:gd name="T166" fmla="*/ 0 h 99"/>
                <a:gd name="T167" fmla="*/ 1206 w 1206"/>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6" h="99">
                  <a:moveTo>
                    <a:pt x="1206" y="13"/>
                  </a:moveTo>
                  <a:lnTo>
                    <a:pt x="1206" y="1"/>
                  </a:lnTo>
                  <a:lnTo>
                    <a:pt x="1204" y="1"/>
                  </a:lnTo>
                  <a:lnTo>
                    <a:pt x="1202" y="1"/>
                  </a:lnTo>
                  <a:lnTo>
                    <a:pt x="1201" y="0"/>
                  </a:lnTo>
                  <a:lnTo>
                    <a:pt x="1201" y="13"/>
                  </a:lnTo>
                  <a:lnTo>
                    <a:pt x="1206" y="13"/>
                  </a:lnTo>
                  <a:lnTo>
                    <a:pt x="1206" y="21"/>
                  </a:lnTo>
                  <a:lnTo>
                    <a:pt x="1204" y="21"/>
                  </a:lnTo>
                  <a:lnTo>
                    <a:pt x="1202" y="21"/>
                  </a:lnTo>
                  <a:lnTo>
                    <a:pt x="1202" y="23"/>
                  </a:lnTo>
                  <a:lnTo>
                    <a:pt x="1201" y="23"/>
                  </a:lnTo>
                  <a:lnTo>
                    <a:pt x="1201" y="13"/>
                  </a:lnTo>
                  <a:lnTo>
                    <a:pt x="1206" y="13"/>
                  </a:lnTo>
                  <a:close/>
                  <a:moveTo>
                    <a:pt x="0" y="61"/>
                  </a:moveTo>
                  <a:lnTo>
                    <a:pt x="1" y="76"/>
                  </a:lnTo>
                  <a:lnTo>
                    <a:pt x="1" y="84"/>
                  </a:lnTo>
                  <a:lnTo>
                    <a:pt x="3" y="84"/>
                  </a:lnTo>
                  <a:lnTo>
                    <a:pt x="5" y="86"/>
                  </a:lnTo>
                  <a:lnTo>
                    <a:pt x="6" y="88"/>
                  </a:lnTo>
                  <a:lnTo>
                    <a:pt x="6" y="89"/>
                  </a:lnTo>
                  <a:lnTo>
                    <a:pt x="8" y="91"/>
                  </a:lnTo>
                  <a:lnTo>
                    <a:pt x="8" y="93"/>
                  </a:lnTo>
                  <a:lnTo>
                    <a:pt x="6" y="74"/>
                  </a:lnTo>
                  <a:lnTo>
                    <a:pt x="5" y="58"/>
                  </a:lnTo>
                  <a:lnTo>
                    <a:pt x="3" y="58"/>
                  </a:lnTo>
                  <a:lnTo>
                    <a:pt x="1" y="59"/>
                  </a:lnTo>
                  <a:lnTo>
                    <a:pt x="0" y="59"/>
                  </a:lnTo>
                  <a:lnTo>
                    <a:pt x="0" y="61"/>
                  </a:lnTo>
                  <a:close/>
                  <a:moveTo>
                    <a:pt x="8" y="98"/>
                  </a:moveTo>
                  <a:lnTo>
                    <a:pt x="10" y="99"/>
                  </a:lnTo>
                  <a:lnTo>
                    <a:pt x="8" y="99"/>
                  </a:lnTo>
                  <a:lnTo>
                    <a:pt x="8" y="98"/>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1"/>
            <p:cNvSpPr>
              <a:spLocks noEditPoints="1"/>
            </p:cNvSpPr>
            <p:nvPr/>
          </p:nvSpPr>
          <p:spPr bwMode="auto">
            <a:xfrm>
              <a:off x="1431" y="2932"/>
              <a:ext cx="1201" cy="99"/>
            </a:xfrm>
            <a:custGeom>
              <a:avLst/>
              <a:gdLst>
                <a:gd name="T0" fmla="*/ 1201 w 1201"/>
                <a:gd name="T1" fmla="*/ 13 h 99"/>
                <a:gd name="T2" fmla="*/ 1201 w 1201"/>
                <a:gd name="T3" fmla="*/ 1 h 99"/>
                <a:gd name="T4" fmla="*/ 1201 w 1201"/>
                <a:gd name="T5" fmla="*/ 1 h 99"/>
                <a:gd name="T6" fmla="*/ 1201 w 1201"/>
                <a:gd name="T7" fmla="*/ 1 h 99"/>
                <a:gd name="T8" fmla="*/ 1200 w 1201"/>
                <a:gd name="T9" fmla="*/ 0 h 99"/>
                <a:gd name="T10" fmla="*/ 1200 w 1201"/>
                <a:gd name="T11" fmla="*/ 0 h 99"/>
                <a:gd name="T12" fmla="*/ 1198 w 1201"/>
                <a:gd name="T13" fmla="*/ 0 h 99"/>
                <a:gd name="T14" fmla="*/ 1198 w 1201"/>
                <a:gd name="T15" fmla="*/ 0 h 99"/>
                <a:gd name="T16" fmla="*/ 1198 w 1201"/>
                <a:gd name="T17" fmla="*/ 0 h 99"/>
                <a:gd name="T18" fmla="*/ 1196 w 1201"/>
                <a:gd name="T19" fmla="*/ 0 h 99"/>
                <a:gd name="T20" fmla="*/ 1196 w 1201"/>
                <a:gd name="T21" fmla="*/ 13 h 99"/>
                <a:gd name="T22" fmla="*/ 1201 w 1201"/>
                <a:gd name="T23" fmla="*/ 13 h 99"/>
                <a:gd name="T24" fmla="*/ 1201 w 1201"/>
                <a:gd name="T25" fmla="*/ 21 h 99"/>
                <a:gd name="T26" fmla="*/ 1201 w 1201"/>
                <a:gd name="T27" fmla="*/ 23 h 99"/>
                <a:gd name="T28" fmla="*/ 1201 w 1201"/>
                <a:gd name="T29" fmla="*/ 23 h 99"/>
                <a:gd name="T30" fmla="*/ 1200 w 1201"/>
                <a:gd name="T31" fmla="*/ 23 h 99"/>
                <a:gd name="T32" fmla="*/ 1200 w 1201"/>
                <a:gd name="T33" fmla="*/ 23 h 99"/>
                <a:gd name="T34" fmla="*/ 1198 w 1201"/>
                <a:gd name="T35" fmla="*/ 23 h 99"/>
                <a:gd name="T36" fmla="*/ 1198 w 1201"/>
                <a:gd name="T37" fmla="*/ 23 h 99"/>
                <a:gd name="T38" fmla="*/ 1198 w 1201"/>
                <a:gd name="T39" fmla="*/ 25 h 99"/>
                <a:gd name="T40" fmla="*/ 1196 w 1201"/>
                <a:gd name="T41" fmla="*/ 25 h 99"/>
                <a:gd name="T42" fmla="*/ 1196 w 1201"/>
                <a:gd name="T43" fmla="*/ 13 h 99"/>
                <a:gd name="T44" fmla="*/ 1201 w 1201"/>
                <a:gd name="T45" fmla="*/ 13 h 99"/>
                <a:gd name="T46" fmla="*/ 0 w 1201"/>
                <a:gd name="T47" fmla="*/ 59 h 99"/>
                <a:gd name="T48" fmla="*/ 2 w 1201"/>
                <a:gd name="T49" fmla="*/ 74 h 99"/>
                <a:gd name="T50" fmla="*/ 4 w 1201"/>
                <a:gd name="T51" fmla="*/ 86 h 99"/>
                <a:gd name="T52" fmla="*/ 5 w 1201"/>
                <a:gd name="T53" fmla="*/ 88 h 99"/>
                <a:gd name="T54" fmla="*/ 5 w 1201"/>
                <a:gd name="T55" fmla="*/ 89 h 99"/>
                <a:gd name="T56" fmla="*/ 7 w 1201"/>
                <a:gd name="T57" fmla="*/ 91 h 99"/>
                <a:gd name="T58" fmla="*/ 7 w 1201"/>
                <a:gd name="T59" fmla="*/ 93 h 99"/>
                <a:gd name="T60" fmla="*/ 7 w 1201"/>
                <a:gd name="T61" fmla="*/ 94 h 99"/>
                <a:gd name="T62" fmla="*/ 7 w 1201"/>
                <a:gd name="T63" fmla="*/ 96 h 99"/>
                <a:gd name="T64" fmla="*/ 7 w 1201"/>
                <a:gd name="T65" fmla="*/ 98 h 99"/>
                <a:gd name="T66" fmla="*/ 7 w 1201"/>
                <a:gd name="T67" fmla="*/ 99 h 99"/>
                <a:gd name="T68" fmla="*/ 10 w 1201"/>
                <a:gd name="T69" fmla="*/ 99 h 99"/>
                <a:gd name="T70" fmla="*/ 7 w 1201"/>
                <a:gd name="T71" fmla="*/ 74 h 99"/>
                <a:gd name="T72" fmla="*/ 5 w 1201"/>
                <a:gd name="T73" fmla="*/ 56 h 99"/>
                <a:gd name="T74" fmla="*/ 5 w 1201"/>
                <a:gd name="T75" fmla="*/ 56 h 99"/>
                <a:gd name="T76" fmla="*/ 5 w 1201"/>
                <a:gd name="T77" fmla="*/ 56 h 99"/>
                <a:gd name="T78" fmla="*/ 4 w 1201"/>
                <a:gd name="T79" fmla="*/ 56 h 99"/>
                <a:gd name="T80" fmla="*/ 4 w 1201"/>
                <a:gd name="T81" fmla="*/ 58 h 99"/>
                <a:gd name="T82" fmla="*/ 4 w 1201"/>
                <a:gd name="T83" fmla="*/ 58 h 99"/>
                <a:gd name="T84" fmla="*/ 2 w 1201"/>
                <a:gd name="T85" fmla="*/ 58 h 99"/>
                <a:gd name="T86" fmla="*/ 2 w 1201"/>
                <a:gd name="T87" fmla="*/ 58 h 99"/>
                <a:gd name="T88" fmla="*/ 0 w 1201"/>
                <a:gd name="T89" fmla="*/ 59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1"/>
                <a:gd name="T136" fmla="*/ 0 h 99"/>
                <a:gd name="T137" fmla="*/ 1201 w 1201"/>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1" h="99">
                  <a:moveTo>
                    <a:pt x="1201" y="13"/>
                  </a:moveTo>
                  <a:lnTo>
                    <a:pt x="1201" y="1"/>
                  </a:lnTo>
                  <a:lnTo>
                    <a:pt x="1200" y="0"/>
                  </a:lnTo>
                  <a:lnTo>
                    <a:pt x="1198" y="0"/>
                  </a:lnTo>
                  <a:lnTo>
                    <a:pt x="1196" y="0"/>
                  </a:lnTo>
                  <a:lnTo>
                    <a:pt x="1196" y="13"/>
                  </a:lnTo>
                  <a:lnTo>
                    <a:pt x="1201" y="13"/>
                  </a:lnTo>
                  <a:lnTo>
                    <a:pt x="1201" y="21"/>
                  </a:lnTo>
                  <a:lnTo>
                    <a:pt x="1201" y="23"/>
                  </a:lnTo>
                  <a:lnTo>
                    <a:pt x="1200" y="23"/>
                  </a:lnTo>
                  <a:lnTo>
                    <a:pt x="1198" y="23"/>
                  </a:lnTo>
                  <a:lnTo>
                    <a:pt x="1198" y="25"/>
                  </a:lnTo>
                  <a:lnTo>
                    <a:pt x="1196" y="25"/>
                  </a:lnTo>
                  <a:lnTo>
                    <a:pt x="1196" y="13"/>
                  </a:lnTo>
                  <a:lnTo>
                    <a:pt x="1201" y="13"/>
                  </a:lnTo>
                  <a:close/>
                  <a:moveTo>
                    <a:pt x="0" y="59"/>
                  </a:moveTo>
                  <a:lnTo>
                    <a:pt x="2" y="74"/>
                  </a:lnTo>
                  <a:lnTo>
                    <a:pt x="4" y="86"/>
                  </a:lnTo>
                  <a:lnTo>
                    <a:pt x="5" y="88"/>
                  </a:lnTo>
                  <a:lnTo>
                    <a:pt x="5" y="89"/>
                  </a:lnTo>
                  <a:lnTo>
                    <a:pt x="7" y="91"/>
                  </a:lnTo>
                  <a:lnTo>
                    <a:pt x="7" y="93"/>
                  </a:lnTo>
                  <a:lnTo>
                    <a:pt x="7" y="94"/>
                  </a:lnTo>
                  <a:lnTo>
                    <a:pt x="7" y="96"/>
                  </a:lnTo>
                  <a:lnTo>
                    <a:pt x="7" y="98"/>
                  </a:lnTo>
                  <a:lnTo>
                    <a:pt x="7" y="99"/>
                  </a:lnTo>
                  <a:lnTo>
                    <a:pt x="10" y="99"/>
                  </a:lnTo>
                  <a:lnTo>
                    <a:pt x="7" y="74"/>
                  </a:lnTo>
                  <a:lnTo>
                    <a:pt x="5" y="56"/>
                  </a:lnTo>
                  <a:lnTo>
                    <a:pt x="4" y="56"/>
                  </a:lnTo>
                  <a:lnTo>
                    <a:pt x="4" y="58"/>
                  </a:lnTo>
                  <a:lnTo>
                    <a:pt x="2" y="58"/>
                  </a:lnTo>
                  <a:lnTo>
                    <a:pt x="0" y="59"/>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2"/>
            <p:cNvSpPr>
              <a:spLocks noEditPoints="1"/>
            </p:cNvSpPr>
            <p:nvPr/>
          </p:nvSpPr>
          <p:spPr bwMode="auto">
            <a:xfrm>
              <a:off x="1435" y="2930"/>
              <a:ext cx="1196" cy="101"/>
            </a:xfrm>
            <a:custGeom>
              <a:avLst/>
              <a:gdLst>
                <a:gd name="T0" fmla="*/ 1196 w 1196"/>
                <a:gd name="T1" fmla="*/ 15 h 101"/>
                <a:gd name="T2" fmla="*/ 1196 w 1196"/>
                <a:gd name="T3" fmla="*/ 2 h 101"/>
                <a:gd name="T4" fmla="*/ 1194 w 1196"/>
                <a:gd name="T5" fmla="*/ 2 h 101"/>
                <a:gd name="T6" fmla="*/ 1194 w 1196"/>
                <a:gd name="T7" fmla="*/ 2 h 101"/>
                <a:gd name="T8" fmla="*/ 1194 w 1196"/>
                <a:gd name="T9" fmla="*/ 2 h 101"/>
                <a:gd name="T10" fmla="*/ 1192 w 1196"/>
                <a:gd name="T11" fmla="*/ 2 h 101"/>
                <a:gd name="T12" fmla="*/ 1192 w 1196"/>
                <a:gd name="T13" fmla="*/ 2 h 101"/>
                <a:gd name="T14" fmla="*/ 1191 w 1196"/>
                <a:gd name="T15" fmla="*/ 2 h 101"/>
                <a:gd name="T16" fmla="*/ 1191 w 1196"/>
                <a:gd name="T17" fmla="*/ 0 h 101"/>
                <a:gd name="T18" fmla="*/ 1191 w 1196"/>
                <a:gd name="T19" fmla="*/ 0 h 101"/>
                <a:gd name="T20" fmla="*/ 1191 w 1196"/>
                <a:gd name="T21" fmla="*/ 15 h 101"/>
                <a:gd name="T22" fmla="*/ 1196 w 1196"/>
                <a:gd name="T23" fmla="*/ 15 h 101"/>
                <a:gd name="T24" fmla="*/ 1196 w 1196"/>
                <a:gd name="T25" fmla="*/ 25 h 101"/>
                <a:gd name="T26" fmla="*/ 1194 w 1196"/>
                <a:gd name="T27" fmla="*/ 25 h 101"/>
                <a:gd name="T28" fmla="*/ 1194 w 1196"/>
                <a:gd name="T29" fmla="*/ 25 h 101"/>
                <a:gd name="T30" fmla="*/ 1194 w 1196"/>
                <a:gd name="T31" fmla="*/ 27 h 101"/>
                <a:gd name="T32" fmla="*/ 1192 w 1196"/>
                <a:gd name="T33" fmla="*/ 27 h 101"/>
                <a:gd name="T34" fmla="*/ 1192 w 1196"/>
                <a:gd name="T35" fmla="*/ 27 h 101"/>
                <a:gd name="T36" fmla="*/ 1192 w 1196"/>
                <a:gd name="T37" fmla="*/ 27 h 101"/>
                <a:gd name="T38" fmla="*/ 1191 w 1196"/>
                <a:gd name="T39" fmla="*/ 27 h 101"/>
                <a:gd name="T40" fmla="*/ 1191 w 1196"/>
                <a:gd name="T41" fmla="*/ 28 h 101"/>
                <a:gd name="T42" fmla="*/ 1191 w 1196"/>
                <a:gd name="T43" fmla="*/ 15 h 101"/>
                <a:gd name="T44" fmla="*/ 1196 w 1196"/>
                <a:gd name="T45" fmla="*/ 15 h 101"/>
                <a:gd name="T46" fmla="*/ 0 w 1196"/>
                <a:gd name="T47" fmla="*/ 60 h 101"/>
                <a:gd name="T48" fmla="*/ 1 w 1196"/>
                <a:gd name="T49" fmla="*/ 76 h 101"/>
                <a:gd name="T50" fmla="*/ 3 w 1196"/>
                <a:gd name="T51" fmla="*/ 95 h 101"/>
                <a:gd name="T52" fmla="*/ 3 w 1196"/>
                <a:gd name="T53" fmla="*/ 95 h 101"/>
                <a:gd name="T54" fmla="*/ 3 w 1196"/>
                <a:gd name="T55" fmla="*/ 96 h 101"/>
                <a:gd name="T56" fmla="*/ 3 w 1196"/>
                <a:gd name="T57" fmla="*/ 96 h 101"/>
                <a:gd name="T58" fmla="*/ 3 w 1196"/>
                <a:gd name="T59" fmla="*/ 96 h 101"/>
                <a:gd name="T60" fmla="*/ 3 w 1196"/>
                <a:gd name="T61" fmla="*/ 98 h 101"/>
                <a:gd name="T62" fmla="*/ 3 w 1196"/>
                <a:gd name="T63" fmla="*/ 98 h 101"/>
                <a:gd name="T64" fmla="*/ 3 w 1196"/>
                <a:gd name="T65" fmla="*/ 100 h 101"/>
                <a:gd name="T66" fmla="*/ 3 w 1196"/>
                <a:gd name="T67" fmla="*/ 100 h 101"/>
                <a:gd name="T68" fmla="*/ 5 w 1196"/>
                <a:gd name="T69" fmla="*/ 101 h 101"/>
                <a:gd name="T70" fmla="*/ 10 w 1196"/>
                <a:gd name="T71" fmla="*/ 100 h 101"/>
                <a:gd name="T72" fmla="*/ 6 w 1196"/>
                <a:gd name="T73" fmla="*/ 76 h 101"/>
                <a:gd name="T74" fmla="*/ 5 w 1196"/>
                <a:gd name="T75" fmla="*/ 57 h 101"/>
                <a:gd name="T76" fmla="*/ 3 w 1196"/>
                <a:gd name="T77" fmla="*/ 57 h 101"/>
                <a:gd name="T78" fmla="*/ 3 w 1196"/>
                <a:gd name="T79" fmla="*/ 57 h 101"/>
                <a:gd name="T80" fmla="*/ 3 w 1196"/>
                <a:gd name="T81" fmla="*/ 57 h 101"/>
                <a:gd name="T82" fmla="*/ 1 w 1196"/>
                <a:gd name="T83" fmla="*/ 58 h 101"/>
                <a:gd name="T84" fmla="*/ 1 w 1196"/>
                <a:gd name="T85" fmla="*/ 58 h 101"/>
                <a:gd name="T86" fmla="*/ 1 w 1196"/>
                <a:gd name="T87" fmla="*/ 58 h 101"/>
                <a:gd name="T88" fmla="*/ 0 w 1196"/>
                <a:gd name="T89" fmla="*/ 58 h 101"/>
                <a:gd name="T90" fmla="*/ 0 w 1196"/>
                <a:gd name="T91" fmla="*/ 6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96"/>
                <a:gd name="T139" fmla="*/ 0 h 101"/>
                <a:gd name="T140" fmla="*/ 1196 w 1196"/>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96" h="101">
                  <a:moveTo>
                    <a:pt x="1196" y="15"/>
                  </a:moveTo>
                  <a:lnTo>
                    <a:pt x="1196" y="2"/>
                  </a:lnTo>
                  <a:lnTo>
                    <a:pt x="1194" y="2"/>
                  </a:lnTo>
                  <a:lnTo>
                    <a:pt x="1192" y="2"/>
                  </a:lnTo>
                  <a:lnTo>
                    <a:pt x="1191" y="2"/>
                  </a:lnTo>
                  <a:lnTo>
                    <a:pt x="1191" y="0"/>
                  </a:lnTo>
                  <a:lnTo>
                    <a:pt x="1191" y="15"/>
                  </a:lnTo>
                  <a:lnTo>
                    <a:pt x="1196" y="15"/>
                  </a:lnTo>
                  <a:lnTo>
                    <a:pt x="1196" y="25"/>
                  </a:lnTo>
                  <a:lnTo>
                    <a:pt x="1194" y="25"/>
                  </a:lnTo>
                  <a:lnTo>
                    <a:pt x="1194" y="27"/>
                  </a:lnTo>
                  <a:lnTo>
                    <a:pt x="1192" y="27"/>
                  </a:lnTo>
                  <a:lnTo>
                    <a:pt x="1191" y="27"/>
                  </a:lnTo>
                  <a:lnTo>
                    <a:pt x="1191" y="28"/>
                  </a:lnTo>
                  <a:lnTo>
                    <a:pt x="1191" y="15"/>
                  </a:lnTo>
                  <a:lnTo>
                    <a:pt x="1196" y="15"/>
                  </a:lnTo>
                  <a:close/>
                  <a:moveTo>
                    <a:pt x="0" y="60"/>
                  </a:moveTo>
                  <a:lnTo>
                    <a:pt x="1" y="76"/>
                  </a:lnTo>
                  <a:lnTo>
                    <a:pt x="3" y="95"/>
                  </a:lnTo>
                  <a:lnTo>
                    <a:pt x="3" y="96"/>
                  </a:lnTo>
                  <a:lnTo>
                    <a:pt x="3" y="98"/>
                  </a:lnTo>
                  <a:lnTo>
                    <a:pt x="3" y="100"/>
                  </a:lnTo>
                  <a:lnTo>
                    <a:pt x="5" y="101"/>
                  </a:lnTo>
                  <a:lnTo>
                    <a:pt x="10" y="100"/>
                  </a:lnTo>
                  <a:lnTo>
                    <a:pt x="6" y="76"/>
                  </a:lnTo>
                  <a:lnTo>
                    <a:pt x="5" y="57"/>
                  </a:lnTo>
                  <a:lnTo>
                    <a:pt x="3" y="57"/>
                  </a:lnTo>
                  <a:lnTo>
                    <a:pt x="1" y="58"/>
                  </a:lnTo>
                  <a:lnTo>
                    <a:pt x="0" y="58"/>
                  </a:lnTo>
                  <a:lnTo>
                    <a:pt x="0" y="6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23"/>
            <p:cNvSpPr>
              <a:spLocks noEditPoints="1"/>
            </p:cNvSpPr>
            <p:nvPr/>
          </p:nvSpPr>
          <p:spPr bwMode="auto">
            <a:xfrm>
              <a:off x="1436" y="2930"/>
              <a:ext cx="1191" cy="101"/>
            </a:xfrm>
            <a:custGeom>
              <a:avLst/>
              <a:gdLst>
                <a:gd name="T0" fmla="*/ 1191 w 1191"/>
                <a:gd name="T1" fmla="*/ 15 h 101"/>
                <a:gd name="T2" fmla="*/ 1191 w 1191"/>
                <a:gd name="T3" fmla="*/ 2 h 101"/>
                <a:gd name="T4" fmla="*/ 1191 w 1191"/>
                <a:gd name="T5" fmla="*/ 2 h 101"/>
                <a:gd name="T6" fmla="*/ 1190 w 1191"/>
                <a:gd name="T7" fmla="*/ 2 h 101"/>
                <a:gd name="T8" fmla="*/ 1190 w 1191"/>
                <a:gd name="T9" fmla="*/ 0 h 101"/>
                <a:gd name="T10" fmla="*/ 1190 w 1191"/>
                <a:gd name="T11" fmla="*/ 0 h 101"/>
                <a:gd name="T12" fmla="*/ 1188 w 1191"/>
                <a:gd name="T13" fmla="*/ 0 h 101"/>
                <a:gd name="T14" fmla="*/ 1188 w 1191"/>
                <a:gd name="T15" fmla="*/ 0 h 101"/>
                <a:gd name="T16" fmla="*/ 1188 w 1191"/>
                <a:gd name="T17" fmla="*/ 0 h 101"/>
                <a:gd name="T18" fmla="*/ 1187 w 1191"/>
                <a:gd name="T19" fmla="*/ 0 h 101"/>
                <a:gd name="T20" fmla="*/ 1187 w 1191"/>
                <a:gd name="T21" fmla="*/ 15 h 101"/>
                <a:gd name="T22" fmla="*/ 1191 w 1191"/>
                <a:gd name="T23" fmla="*/ 15 h 101"/>
                <a:gd name="T24" fmla="*/ 1191 w 1191"/>
                <a:gd name="T25" fmla="*/ 27 h 101"/>
                <a:gd name="T26" fmla="*/ 1191 w 1191"/>
                <a:gd name="T27" fmla="*/ 27 h 101"/>
                <a:gd name="T28" fmla="*/ 1191 w 1191"/>
                <a:gd name="T29" fmla="*/ 27 h 101"/>
                <a:gd name="T30" fmla="*/ 1190 w 1191"/>
                <a:gd name="T31" fmla="*/ 27 h 101"/>
                <a:gd name="T32" fmla="*/ 1190 w 1191"/>
                <a:gd name="T33" fmla="*/ 28 h 101"/>
                <a:gd name="T34" fmla="*/ 1188 w 1191"/>
                <a:gd name="T35" fmla="*/ 28 h 101"/>
                <a:gd name="T36" fmla="*/ 1188 w 1191"/>
                <a:gd name="T37" fmla="*/ 28 h 101"/>
                <a:gd name="T38" fmla="*/ 1188 w 1191"/>
                <a:gd name="T39" fmla="*/ 28 h 101"/>
                <a:gd name="T40" fmla="*/ 1187 w 1191"/>
                <a:gd name="T41" fmla="*/ 30 h 101"/>
                <a:gd name="T42" fmla="*/ 1187 w 1191"/>
                <a:gd name="T43" fmla="*/ 15 h 101"/>
                <a:gd name="T44" fmla="*/ 1191 w 1191"/>
                <a:gd name="T45" fmla="*/ 15 h 101"/>
                <a:gd name="T46" fmla="*/ 0 w 1191"/>
                <a:gd name="T47" fmla="*/ 58 h 101"/>
                <a:gd name="T48" fmla="*/ 2 w 1191"/>
                <a:gd name="T49" fmla="*/ 76 h 101"/>
                <a:gd name="T50" fmla="*/ 5 w 1191"/>
                <a:gd name="T51" fmla="*/ 101 h 101"/>
                <a:gd name="T52" fmla="*/ 10 w 1191"/>
                <a:gd name="T53" fmla="*/ 98 h 101"/>
                <a:gd name="T54" fmla="*/ 7 w 1191"/>
                <a:gd name="T55" fmla="*/ 76 h 101"/>
                <a:gd name="T56" fmla="*/ 5 w 1191"/>
                <a:gd name="T57" fmla="*/ 55 h 101"/>
                <a:gd name="T58" fmla="*/ 5 w 1191"/>
                <a:gd name="T59" fmla="*/ 55 h 101"/>
                <a:gd name="T60" fmla="*/ 5 w 1191"/>
                <a:gd name="T61" fmla="*/ 55 h 101"/>
                <a:gd name="T62" fmla="*/ 4 w 1191"/>
                <a:gd name="T63" fmla="*/ 55 h 101"/>
                <a:gd name="T64" fmla="*/ 4 w 1191"/>
                <a:gd name="T65" fmla="*/ 57 h 101"/>
                <a:gd name="T66" fmla="*/ 2 w 1191"/>
                <a:gd name="T67" fmla="*/ 57 h 101"/>
                <a:gd name="T68" fmla="*/ 2 w 1191"/>
                <a:gd name="T69" fmla="*/ 57 h 101"/>
                <a:gd name="T70" fmla="*/ 2 w 1191"/>
                <a:gd name="T71" fmla="*/ 57 h 101"/>
                <a:gd name="T72" fmla="*/ 0 w 1191"/>
                <a:gd name="T73" fmla="*/ 58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1"/>
                <a:gd name="T112" fmla="*/ 0 h 101"/>
                <a:gd name="T113" fmla="*/ 1191 w 1191"/>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1" h="101">
                  <a:moveTo>
                    <a:pt x="1191" y="15"/>
                  </a:moveTo>
                  <a:lnTo>
                    <a:pt x="1191" y="2"/>
                  </a:lnTo>
                  <a:lnTo>
                    <a:pt x="1190" y="2"/>
                  </a:lnTo>
                  <a:lnTo>
                    <a:pt x="1190" y="0"/>
                  </a:lnTo>
                  <a:lnTo>
                    <a:pt x="1188" y="0"/>
                  </a:lnTo>
                  <a:lnTo>
                    <a:pt x="1187" y="0"/>
                  </a:lnTo>
                  <a:lnTo>
                    <a:pt x="1187" y="15"/>
                  </a:lnTo>
                  <a:lnTo>
                    <a:pt x="1191" y="15"/>
                  </a:lnTo>
                  <a:lnTo>
                    <a:pt x="1191" y="27"/>
                  </a:lnTo>
                  <a:lnTo>
                    <a:pt x="1190" y="27"/>
                  </a:lnTo>
                  <a:lnTo>
                    <a:pt x="1190" y="28"/>
                  </a:lnTo>
                  <a:lnTo>
                    <a:pt x="1188" y="28"/>
                  </a:lnTo>
                  <a:lnTo>
                    <a:pt x="1187" y="30"/>
                  </a:lnTo>
                  <a:lnTo>
                    <a:pt x="1187" y="15"/>
                  </a:lnTo>
                  <a:lnTo>
                    <a:pt x="1191" y="15"/>
                  </a:lnTo>
                  <a:close/>
                  <a:moveTo>
                    <a:pt x="0" y="58"/>
                  </a:moveTo>
                  <a:lnTo>
                    <a:pt x="2" y="76"/>
                  </a:lnTo>
                  <a:lnTo>
                    <a:pt x="5" y="101"/>
                  </a:lnTo>
                  <a:lnTo>
                    <a:pt x="10" y="98"/>
                  </a:lnTo>
                  <a:lnTo>
                    <a:pt x="7" y="76"/>
                  </a:lnTo>
                  <a:lnTo>
                    <a:pt x="5" y="55"/>
                  </a:lnTo>
                  <a:lnTo>
                    <a:pt x="4" y="55"/>
                  </a:lnTo>
                  <a:lnTo>
                    <a:pt x="4" y="57"/>
                  </a:lnTo>
                  <a:lnTo>
                    <a:pt x="2" y="57"/>
                  </a:lnTo>
                  <a:lnTo>
                    <a:pt x="0" y="58"/>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24"/>
            <p:cNvSpPr>
              <a:spLocks noEditPoints="1"/>
            </p:cNvSpPr>
            <p:nvPr/>
          </p:nvSpPr>
          <p:spPr bwMode="auto">
            <a:xfrm>
              <a:off x="1440" y="2929"/>
              <a:ext cx="1186" cy="101"/>
            </a:xfrm>
            <a:custGeom>
              <a:avLst/>
              <a:gdLst>
                <a:gd name="T0" fmla="*/ 1186 w 1186"/>
                <a:gd name="T1" fmla="*/ 16 h 101"/>
                <a:gd name="T2" fmla="*/ 1186 w 1186"/>
                <a:gd name="T3" fmla="*/ 1 h 101"/>
                <a:gd name="T4" fmla="*/ 1184 w 1186"/>
                <a:gd name="T5" fmla="*/ 1 h 101"/>
                <a:gd name="T6" fmla="*/ 1184 w 1186"/>
                <a:gd name="T7" fmla="*/ 1 h 101"/>
                <a:gd name="T8" fmla="*/ 1184 w 1186"/>
                <a:gd name="T9" fmla="*/ 1 h 101"/>
                <a:gd name="T10" fmla="*/ 1183 w 1186"/>
                <a:gd name="T11" fmla="*/ 1 h 101"/>
                <a:gd name="T12" fmla="*/ 1183 w 1186"/>
                <a:gd name="T13" fmla="*/ 1 h 101"/>
                <a:gd name="T14" fmla="*/ 1181 w 1186"/>
                <a:gd name="T15" fmla="*/ 0 h 101"/>
                <a:gd name="T16" fmla="*/ 1181 w 1186"/>
                <a:gd name="T17" fmla="*/ 0 h 101"/>
                <a:gd name="T18" fmla="*/ 1181 w 1186"/>
                <a:gd name="T19" fmla="*/ 0 h 101"/>
                <a:gd name="T20" fmla="*/ 1181 w 1186"/>
                <a:gd name="T21" fmla="*/ 16 h 101"/>
                <a:gd name="T22" fmla="*/ 1186 w 1186"/>
                <a:gd name="T23" fmla="*/ 16 h 101"/>
                <a:gd name="T24" fmla="*/ 1186 w 1186"/>
                <a:gd name="T25" fmla="*/ 29 h 101"/>
                <a:gd name="T26" fmla="*/ 1184 w 1186"/>
                <a:gd name="T27" fmla="*/ 29 h 101"/>
                <a:gd name="T28" fmla="*/ 1184 w 1186"/>
                <a:gd name="T29" fmla="*/ 29 h 101"/>
                <a:gd name="T30" fmla="*/ 1184 w 1186"/>
                <a:gd name="T31" fmla="*/ 29 h 101"/>
                <a:gd name="T32" fmla="*/ 1183 w 1186"/>
                <a:gd name="T33" fmla="*/ 31 h 101"/>
                <a:gd name="T34" fmla="*/ 1183 w 1186"/>
                <a:gd name="T35" fmla="*/ 31 h 101"/>
                <a:gd name="T36" fmla="*/ 1181 w 1186"/>
                <a:gd name="T37" fmla="*/ 31 h 101"/>
                <a:gd name="T38" fmla="*/ 1181 w 1186"/>
                <a:gd name="T39" fmla="*/ 31 h 101"/>
                <a:gd name="T40" fmla="*/ 1181 w 1186"/>
                <a:gd name="T41" fmla="*/ 33 h 101"/>
                <a:gd name="T42" fmla="*/ 1181 w 1186"/>
                <a:gd name="T43" fmla="*/ 16 h 101"/>
                <a:gd name="T44" fmla="*/ 1186 w 1186"/>
                <a:gd name="T45" fmla="*/ 16 h 101"/>
                <a:gd name="T46" fmla="*/ 0 w 1186"/>
                <a:gd name="T47" fmla="*/ 58 h 101"/>
                <a:gd name="T48" fmla="*/ 1 w 1186"/>
                <a:gd name="T49" fmla="*/ 77 h 101"/>
                <a:gd name="T50" fmla="*/ 5 w 1186"/>
                <a:gd name="T51" fmla="*/ 101 h 101"/>
                <a:gd name="T52" fmla="*/ 8 w 1186"/>
                <a:gd name="T53" fmla="*/ 99 h 101"/>
                <a:gd name="T54" fmla="*/ 6 w 1186"/>
                <a:gd name="T55" fmla="*/ 77 h 101"/>
                <a:gd name="T56" fmla="*/ 5 w 1186"/>
                <a:gd name="T57" fmla="*/ 54 h 101"/>
                <a:gd name="T58" fmla="*/ 3 w 1186"/>
                <a:gd name="T59" fmla="*/ 54 h 101"/>
                <a:gd name="T60" fmla="*/ 3 w 1186"/>
                <a:gd name="T61" fmla="*/ 54 h 101"/>
                <a:gd name="T62" fmla="*/ 3 w 1186"/>
                <a:gd name="T63" fmla="*/ 54 h 101"/>
                <a:gd name="T64" fmla="*/ 1 w 1186"/>
                <a:gd name="T65" fmla="*/ 56 h 101"/>
                <a:gd name="T66" fmla="*/ 1 w 1186"/>
                <a:gd name="T67" fmla="*/ 56 h 101"/>
                <a:gd name="T68" fmla="*/ 1 w 1186"/>
                <a:gd name="T69" fmla="*/ 56 h 101"/>
                <a:gd name="T70" fmla="*/ 0 w 1186"/>
                <a:gd name="T71" fmla="*/ 56 h 101"/>
                <a:gd name="T72" fmla="*/ 0 w 1186"/>
                <a:gd name="T73" fmla="*/ 58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01"/>
                <a:gd name="T113" fmla="*/ 1186 w 118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01">
                  <a:moveTo>
                    <a:pt x="1186" y="16"/>
                  </a:moveTo>
                  <a:lnTo>
                    <a:pt x="1186" y="1"/>
                  </a:lnTo>
                  <a:lnTo>
                    <a:pt x="1184" y="1"/>
                  </a:lnTo>
                  <a:lnTo>
                    <a:pt x="1183" y="1"/>
                  </a:lnTo>
                  <a:lnTo>
                    <a:pt x="1181" y="0"/>
                  </a:lnTo>
                  <a:lnTo>
                    <a:pt x="1181" y="16"/>
                  </a:lnTo>
                  <a:lnTo>
                    <a:pt x="1186" y="16"/>
                  </a:lnTo>
                  <a:lnTo>
                    <a:pt x="1186" y="29"/>
                  </a:lnTo>
                  <a:lnTo>
                    <a:pt x="1184" y="29"/>
                  </a:lnTo>
                  <a:lnTo>
                    <a:pt x="1183" y="31"/>
                  </a:lnTo>
                  <a:lnTo>
                    <a:pt x="1181" y="31"/>
                  </a:lnTo>
                  <a:lnTo>
                    <a:pt x="1181" y="33"/>
                  </a:lnTo>
                  <a:lnTo>
                    <a:pt x="1181" y="16"/>
                  </a:lnTo>
                  <a:lnTo>
                    <a:pt x="1186" y="16"/>
                  </a:lnTo>
                  <a:close/>
                  <a:moveTo>
                    <a:pt x="0" y="58"/>
                  </a:moveTo>
                  <a:lnTo>
                    <a:pt x="1" y="77"/>
                  </a:lnTo>
                  <a:lnTo>
                    <a:pt x="5" y="101"/>
                  </a:lnTo>
                  <a:lnTo>
                    <a:pt x="8" y="99"/>
                  </a:lnTo>
                  <a:lnTo>
                    <a:pt x="6" y="77"/>
                  </a:lnTo>
                  <a:lnTo>
                    <a:pt x="5" y="54"/>
                  </a:lnTo>
                  <a:lnTo>
                    <a:pt x="3" y="54"/>
                  </a:lnTo>
                  <a:lnTo>
                    <a:pt x="1" y="56"/>
                  </a:lnTo>
                  <a:lnTo>
                    <a:pt x="0" y="56"/>
                  </a:lnTo>
                  <a:lnTo>
                    <a:pt x="0" y="58"/>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5"/>
            <p:cNvSpPr>
              <a:spLocks noEditPoints="1"/>
            </p:cNvSpPr>
            <p:nvPr/>
          </p:nvSpPr>
          <p:spPr bwMode="auto">
            <a:xfrm>
              <a:off x="1441" y="2929"/>
              <a:ext cx="1182" cy="99"/>
            </a:xfrm>
            <a:custGeom>
              <a:avLst/>
              <a:gdLst>
                <a:gd name="T0" fmla="*/ 1182 w 1182"/>
                <a:gd name="T1" fmla="*/ 16 h 99"/>
                <a:gd name="T2" fmla="*/ 1182 w 1182"/>
                <a:gd name="T3" fmla="*/ 1 h 99"/>
                <a:gd name="T4" fmla="*/ 1182 w 1182"/>
                <a:gd name="T5" fmla="*/ 1 h 99"/>
                <a:gd name="T6" fmla="*/ 1180 w 1182"/>
                <a:gd name="T7" fmla="*/ 0 h 99"/>
                <a:gd name="T8" fmla="*/ 1180 w 1182"/>
                <a:gd name="T9" fmla="*/ 0 h 99"/>
                <a:gd name="T10" fmla="*/ 1180 w 1182"/>
                <a:gd name="T11" fmla="*/ 0 h 99"/>
                <a:gd name="T12" fmla="*/ 1178 w 1182"/>
                <a:gd name="T13" fmla="*/ 0 h 99"/>
                <a:gd name="T14" fmla="*/ 1178 w 1182"/>
                <a:gd name="T15" fmla="*/ 0 h 99"/>
                <a:gd name="T16" fmla="*/ 1178 w 1182"/>
                <a:gd name="T17" fmla="*/ 0 h 99"/>
                <a:gd name="T18" fmla="*/ 1177 w 1182"/>
                <a:gd name="T19" fmla="*/ 0 h 99"/>
                <a:gd name="T20" fmla="*/ 1177 w 1182"/>
                <a:gd name="T21" fmla="*/ 16 h 99"/>
                <a:gd name="T22" fmla="*/ 1182 w 1182"/>
                <a:gd name="T23" fmla="*/ 16 h 99"/>
                <a:gd name="T24" fmla="*/ 1182 w 1182"/>
                <a:gd name="T25" fmla="*/ 31 h 99"/>
                <a:gd name="T26" fmla="*/ 1182 w 1182"/>
                <a:gd name="T27" fmla="*/ 31 h 99"/>
                <a:gd name="T28" fmla="*/ 1180 w 1182"/>
                <a:gd name="T29" fmla="*/ 31 h 99"/>
                <a:gd name="T30" fmla="*/ 1180 w 1182"/>
                <a:gd name="T31" fmla="*/ 31 h 99"/>
                <a:gd name="T32" fmla="*/ 1180 w 1182"/>
                <a:gd name="T33" fmla="*/ 33 h 99"/>
                <a:gd name="T34" fmla="*/ 1178 w 1182"/>
                <a:gd name="T35" fmla="*/ 33 h 99"/>
                <a:gd name="T36" fmla="*/ 1178 w 1182"/>
                <a:gd name="T37" fmla="*/ 33 h 99"/>
                <a:gd name="T38" fmla="*/ 1178 w 1182"/>
                <a:gd name="T39" fmla="*/ 33 h 99"/>
                <a:gd name="T40" fmla="*/ 1177 w 1182"/>
                <a:gd name="T41" fmla="*/ 34 h 99"/>
                <a:gd name="T42" fmla="*/ 1177 w 1182"/>
                <a:gd name="T43" fmla="*/ 16 h 99"/>
                <a:gd name="T44" fmla="*/ 1182 w 1182"/>
                <a:gd name="T45" fmla="*/ 16 h 99"/>
                <a:gd name="T46" fmla="*/ 0 w 1182"/>
                <a:gd name="T47" fmla="*/ 56 h 99"/>
                <a:gd name="T48" fmla="*/ 2 w 1182"/>
                <a:gd name="T49" fmla="*/ 77 h 99"/>
                <a:gd name="T50" fmla="*/ 5 w 1182"/>
                <a:gd name="T51" fmla="*/ 99 h 99"/>
                <a:gd name="T52" fmla="*/ 10 w 1182"/>
                <a:gd name="T53" fmla="*/ 97 h 99"/>
                <a:gd name="T54" fmla="*/ 7 w 1182"/>
                <a:gd name="T55" fmla="*/ 77 h 99"/>
                <a:gd name="T56" fmla="*/ 5 w 1182"/>
                <a:gd name="T57" fmla="*/ 53 h 99"/>
                <a:gd name="T58" fmla="*/ 5 w 1182"/>
                <a:gd name="T59" fmla="*/ 53 h 99"/>
                <a:gd name="T60" fmla="*/ 4 w 1182"/>
                <a:gd name="T61" fmla="*/ 53 h 99"/>
                <a:gd name="T62" fmla="*/ 4 w 1182"/>
                <a:gd name="T63" fmla="*/ 53 h 99"/>
                <a:gd name="T64" fmla="*/ 4 w 1182"/>
                <a:gd name="T65" fmla="*/ 54 h 99"/>
                <a:gd name="T66" fmla="*/ 2 w 1182"/>
                <a:gd name="T67" fmla="*/ 54 h 99"/>
                <a:gd name="T68" fmla="*/ 2 w 1182"/>
                <a:gd name="T69" fmla="*/ 54 h 99"/>
                <a:gd name="T70" fmla="*/ 2 w 1182"/>
                <a:gd name="T71" fmla="*/ 54 h 99"/>
                <a:gd name="T72" fmla="*/ 0 w 1182"/>
                <a:gd name="T73" fmla="*/ 56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2"/>
                <a:gd name="T112" fmla="*/ 0 h 99"/>
                <a:gd name="T113" fmla="*/ 1182 w 1182"/>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2" h="99">
                  <a:moveTo>
                    <a:pt x="1182" y="16"/>
                  </a:moveTo>
                  <a:lnTo>
                    <a:pt x="1182" y="1"/>
                  </a:lnTo>
                  <a:lnTo>
                    <a:pt x="1180" y="0"/>
                  </a:lnTo>
                  <a:lnTo>
                    <a:pt x="1178" y="0"/>
                  </a:lnTo>
                  <a:lnTo>
                    <a:pt x="1177" y="0"/>
                  </a:lnTo>
                  <a:lnTo>
                    <a:pt x="1177" y="16"/>
                  </a:lnTo>
                  <a:lnTo>
                    <a:pt x="1182" y="16"/>
                  </a:lnTo>
                  <a:lnTo>
                    <a:pt x="1182" y="31"/>
                  </a:lnTo>
                  <a:lnTo>
                    <a:pt x="1180" y="31"/>
                  </a:lnTo>
                  <a:lnTo>
                    <a:pt x="1180" y="33"/>
                  </a:lnTo>
                  <a:lnTo>
                    <a:pt x="1178" y="33"/>
                  </a:lnTo>
                  <a:lnTo>
                    <a:pt x="1177" y="34"/>
                  </a:lnTo>
                  <a:lnTo>
                    <a:pt x="1177" y="16"/>
                  </a:lnTo>
                  <a:lnTo>
                    <a:pt x="1182" y="16"/>
                  </a:lnTo>
                  <a:close/>
                  <a:moveTo>
                    <a:pt x="0" y="56"/>
                  </a:moveTo>
                  <a:lnTo>
                    <a:pt x="2" y="77"/>
                  </a:lnTo>
                  <a:lnTo>
                    <a:pt x="5" y="99"/>
                  </a:lnTo>
                  <a:lnTo>
                    <a:pt x="10" y="97"/>
                  </a:lnTo>
                  <a:lnTo>
                    <a:pt x="7" y="77"/>
                  </a:lnTo>
                  <a:lnTo>
                    <a:pt x="5" y="53"/>
                  </a:lnTo>
                  <a:lnTo>
                    <a:pt x="4" y="53"/>
                  </a:lnTo>
                  <a:lnTo>
                    <a:pt x="4" y="54"/>
                  </a:lnTo>
                  <a:lnTo>
                    <a:pt x="2" y="54"/>
                  </a:lnTo>
                  <a:lnTo>
                    <a:pt x="0" y="5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26"/>
            <p:cNvSpPr>
              <a:spLocks noEditPoints="1"/>
            </p:cNvSpPr>
            <p:nvPr/>
          </p:nvSpPr>
          <p:spPr bwMode="auto">
            <a:xfrm>
              <a:off x="1445" y="2927"/>
              <a:ext cx="1176" cy="101"/>
            </a:xfrm>
            <a:custGeom>
              <a:avLst/>
              <a:gdLst>
                <a:gd name="T0" fmla="*/ 1176 w 1176"/>
                <a:gd name="T1" fmla="*/ 18 h 101"/>
                <a:gd name="T2" fmla="*/ 1176 w 1176"/>
                <a:gd name="T3" fmla="*/ 2 h 101"/>
                <a:gd name="T4" fmla="*/ 1174 w 1176"/>
                <a:gd name="T5" fmla="*/ 2 h 101"/>
                <a:gd name="T6" fmla="*/ 1174 w 1176"/>
                <a:gd name="T7" fmla="*/ 2 h 101"/>
                <a:gd name="T8" fmla="*/ 1174 w 1176"/>
                <a:gd name="T9" fmla="*/ 2 h 101"/>
                <a:gd name="T10" fmla="*/ 1173 w 1176"/>
                <a:gd name="T11" fmla="*/ 2 h 101"/>
                <a:gd name="T12" fmla="*/ 1173 w 1176"/>
                <a:gd name="T13" fmla="*/ 0 h 101"/>
                <a:gd name="T14" fmla="*/ 1171 w 1176"/>
                <a:gd name="T15" fmla="*/ 0 h 101"/>
                <a:gd name="T16" fmla="*/ 1171 w 1176"/>
                <a:gd name="T17" fmla="*/ 0 h 101"/>
                <a:gd name="T18" fmla="*/ 1171 w 1176"/>
                <a:gd name="T19" fmla="*/ 0 h 101"/>
                <a:gd name="T20" fmla="*/ 1171 w 1176"/>
                <a:gd name="T21" fmla="*/ 18 h 101"/>
                <a:gd name="T22" fmla="*/ 1176 w 1176"/>
                <a:gd name="T23" fmla="*/ 18 h 101"/>
                <a:gd name="T24" fmla="*/ 1176 w 1176"/>
                <a:gd name="T25" fmla="*/ 35 h 101"/>
                <a:gd name="T26" fmla="*/ 1174 w 1176"/>
                <a:gd name="T27" fmla="*/ 35 h 101"/>
                <a:gd name="T28" fmla="*/ 1174 w 1176"/>
                <a:gd name="T29" fmla="*/ 35 h 101"/>
                <a:gd name="T30" fmla="*/ 1174 w 1176"/>
                <a:gd name="T31" fmla="*/ 35 h 101"/>
                <a:gd name="T32" fmla="*/ 1173 w 1176"/>
                <a:gd name="T33" fmla="*/ 36 h 101"/>
                <a:gd name="T34" fmla="*/ 1173 w 1176"/>
                <a:gd name="T35" fmla="*/ 36 h 101"/>
                <a:gd name="T36" fmla="*/ 1171 w 1176"/>
                <a:gd name="T37" fmla="*/ 36 h 101"/>
                <a:gd name="T38" fmla="*/ 1171 w 1176"/>
                <a:gd name="T39" fmla="*/ 36 h 101"/>
                <a:gd name="T40" fmla="*/ 1171 w 1176"/>
                <a:gd name="T41" fmla="*/ 38 h 101"/>
                <a:gd name="T42" fmla="*/ 1171 w 1176"/>
                <a:gd name="T43" fmla="*/ 18 h 101"/>
                <a:gd name="T44" fmla="*/ 1176 w 1176"/>
                <a:gd name="T45" fmla="*/ 18 h 101"/>
                <a:gd name="T46" fmla="*/ 0 w 1176"/>
                <a:gd name="T47" fmla="*/ 56 h 101"/>
                <a:gd name="T48" fmla="*/ 1 w 1176"/>
                <a:gd name="T49" fmla="*/ 79 h 101"/>
                <a:gd name="T50" fmla="*/ 3 w 1176"/>
                <a:gd name="T51" fmla="*/ 101 h 101"/>
                <a:gd name="T52" fmla="*/ 8 w 1176"/>
                <a:gd name="T53" fmla="*/ 99 h 101"/>
                <a:gd name="T54" fmla="*/ 6 w 1176"/>
                <a:gd name="T55" fmla="*/ 78 h 101"/>
                <a:gd name="T56" fmla="*/ 5 w 1176"/>
                <a:gd name="T57" fmla="*/ 53 h 101"/>
                <a:gd name="T58" fmla="*/ 3 w 1176"/>
                <a:gd name="T59" fmla="*/ 53 h 101"/>
                <a:gd name="T60" fmla="*/ 3 w 1176"/>
                <a:gd name="T61" fmla="*/ 53 h 101"/>
                <a:gd name="T62" fmla="*/ 1 w 1176"/>
                <a:gd name="T63" fmla="*/ 53 h 101"/>
                <a:gd name="T64" fmla="*/ 1 w 1176"/>
                <a:gd name="T65" fmla="*/ 55 h 101"/>
                <a:gd name="T66" fmla="*/ 1 w 1176"/>
                <a:gd name="T67" fmla="*/ 55 h 101"/>
                <a:gd name="T68" fmla="*/ 0 w 1176"/>
                <a:gd name="T69" fmla="*/ 55 h 101"/>
                <a:gd name="T70" fmla="*/ 0 w 1176"/>
                <a:gd name="T71" fmla="*/ 55 h 101"/>
                <a:gd name="T72" fmla="*/ 0 w 1176"/>
                <a:gd name="T73" fmla="*/ 56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6"/>
                <a:gd name="T112" fmla="*/ 0 h 101"/>
                <a:gd name="T113" fmla="*/ 1176 w 117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6" h="101">
                  <a:moveTo>
                    <a:pt x="1176" y="18"/>
                  </a:moveTo>
                  <a:lnTo>
                    <a:pt x="1176" y="2"/>
                  </a:lnTo>
                  <a:lnTo>
                    <a:pt x="1174" y="2"/>
                  </a:lnTo>
                  <a:lnTo>
                    <a:pt x="1173" y="2"/>
                  </a:lnTo>
                  <a:lnTo>
                    <a:pt x="1173" y="0"/>
                  </a:lnTo>
                  <a:lnTo>
                    <a:pt x="1171" y="0"/>
                  </a:lnTo>
                  <a:lnTo>
                    <a:pt x="1171" y="18"/>
                  </a:lnTo>
                  <a:lnTo>
                    <a:pt x="1176" y="18"/>
                  </a:lnTo>
                  <a:lnTo>
                    <a:pt x="1176" y="35"/>
                  </a:lnTo>
                  <a:lnTo>
                    <a:pt x="1174" y="35"/>
                  </a:lnTo>
                  <a:lnTo>
                    <a:pt x="1173" y="36"/>
                  </a:lnTo>
                  <a:lnTo>
                    <a:pt x="1171" y="36"/>
                  </a:lnTo>
                  <a:lnTo>
                    <a:pt x="1171" y="38"/>
                  </a:lnTo>
                  <a:lnTo>
                    <a:pt x="1171" y="18"/>
                  </a:lnTo>
                  <a:lnTo>
                    <a:pt x="1176" y="18"/>
                  </a:lnTo>
                  <a:close/>
                  <a:moveTo>
                    <a:pt x="0" y="56"/>
                  </a:moveTo>
                  <a:lnTo>
                    <a:pt x="1" y="79"/>
                  </a:lnTo>
                  <a:lnTo>
                    <a:pt x="3" y="101"/>
                  </a:lnTo>
                  <a:lnTo>
                    <a:pt x="8" y="99"/>
                  </a:lnTo>
                  <a:lnTo>
                    <a:pt x="6" y="78"/>
                  </a:lnTo>
                  <a:lnTo>
                    <a:pt x="5" y="53"/>
                  </a:lnTo>
                  <a:lnTo>
                    <a:pt x="3" y="53"/>
                  </a:lnTo>
                  <a:lnTo>
                    <a:pt x="1" y="53"/>
                  </a:lnTo>
                  <a:lnTo>
                    <a:pt x="1" y="55"/>
                  </a:lnTo>
                  <a:lnTo>
                    <a:pt x="0" y="55"/>
                  </a:lnTo>
                  <a:lnTo>
                    <a:pt x="0" y="56"/>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27"/>
            <p:cNvSpPr>
              <a:spLocks noEditPoints="1"/>
            </p:cNvSpPr>
            <p:nvPr/>
          </p:nvSpPr>
          <p:spPr bwMode="auto">
            <a:xfrm>
              <a:off x="1446" y="2925"/>
              <a:ext cx="1172" cy="101"/>
            </a:xfrm>
            <a:custGeom>
              <a:avLst/>
              <a:gdLst>
                <a:gd name="T0" fmla="*/ 1172 w 1172"/>
                <a:gd name="T1" fmla="*/ 20 h 101"/>
                <a:gd name="T2" fmla="*/ 1172 w 1172"/>
                <a:gd name="T3" fmla="*/ 4 h 101"/>
                <a:gd name="T4" fmla="*/ 1172 w 1172"/>
                <a:gd name="T5" fmla="*/ 2 h 101"/>
                <a:gd name="T6" fmla="*/ 1170 w 1172"/>
                <a:gd name="T7" fmla="*/ 2 h 101"/>
                <a:gd name="T8" fmla="*/ 1170 w 1172"/>
                <a:gd name="T9" fmla="*/ 2 h 101"/>
                <a:gd name="T10" fmla="*/ 1170 w 1172"/>
                <a:gd name="T11" fmla="*/ 2 h 101"/>
                <a:gd name="T12" fmla="*/ 1168 w 1172"/>
                <a:gd name="T13" fmla="*/ 2 h 101"/>
                <a:gd name="T14" fmla="*/ 1168 w 1172"/>
                <a:gd name="T15" fmla="*/ 2 h 101"/>
                <a:gd name="T16" fmla="*/ 1168 w 1172"/>
                <a:gd name="T17" fmla="*/ 2 h 101"/>
                <a:gd name="T18" fmla="*/ 1167 w 1172"/>
                <a:gd name="T19" fmla="*/ 0 h 101"/>
                <a:gd name="T20" fmla="*/ 1167 w 1172"/>
                <a:gd name="T21" fmla="*/ 20 h 101"/>
                <a:gd name="T22" fmla="*/ 1172 w 1172"/>
                <a:gd name="T23" fmla="*/ 20 h 101"/>
                <a:gd name="T24" fmla="*/ 1172 w 1172"/>
                <a:gd name="T25" fmla="*/ 38 h 101"/>
                <a:gd name="T26" fmla="*/ 1172 w 1172"/>
                <a:gd name="T27" fmla="*/ 38 h 101"/>
                <a:gd name="T28" fmla="*/ 1170 w 1172"/>
                <a:gd name="T29" fmla="*/ 38 h 101"/>
                <a:gd name="T30" fmla="*/ 1170 w 1172"/>
                <a:gd name="T31" fmla="*/ 38 h 101"/>
                <a:gd name="T32" fmla="*/ 1170 w 1172"/>
                <a:gd name="T33" fmla="*/ 40 h 101"/>
                <a:gd name="T34" fmla="*/ 1168 w 1172"/>
                <a:gd name="T35" fmla="*/ 40 h 101"/>
                <a:gd name="T36" fmla="*/ 1168 w 1172"/>
                <a:gd name="T37" fmla="*/ 40 h 101"/>
                <a:gd name="T38" fmla="*/ 1167 w 1172"/>
                <a:gd name="T39" fmla="*/ 42 h 101"/>
                <a:gd name="T40" fmla="*/ 1167 w 1172"/>
                <a:gd name="T41" fmla="*/ 42 h 101"/>
                <a:gd name="T42" fmla="*/ 1167 w 1172"/>
                <a:gd name="T43" fmla="*/ 20 h 101"/>
                <a:gd name="T44" fmla="*/ 1172 w 1172"/>
                <a:gd name="T45" fmla="*/ 20 h 101"/>
                <a:gd name="T46" fmla="*/ 0 w 1172"/>
                <a:gd name="T47" fmla="*/ 57 h 101"/>
                <a:gd name="T48" fmla="*/ 2 w 1172"/>
                <a:gd name="T49" fmla="*/ 81 h 101"/>
                <a:gd name="T50" fmla="*/ 5 w 1172"/>
                <a:gd name="T51" fmla="*/ 101 h 101"/>
                <a:gd name="T52" fmla="*/ 10 w 1172"/>
                <a:gd name="T53" fmla="*/ 100 h 101"/>
                <a:gd name="T54" fmla="*/ 7 w 1172"/>
                <a:gd name="T55" fmla="*/ 80 h 101"/>
                <a:gd name="T56" fmla="*/ 5 w 1172"/>
                <a:gd name="T57" fmla="*/ 53 h 101"/>
                <a:gd name="T58" fmla="*/ 5 w 1172"/>
                <a:gd name="T59" fmla="*/ 53 h 101"/>
                <a:gd name="T60" fmla="*/ 4 w 1172"/>
                <a:gd name="T61" fmla="*/ 53 h 101"/>
                <a:gd name="T62" fmla="*/ 4 w 1172"/>
                <a:gd name="T63" fmla="*/ 53 h 101"/>
                <a:gd name="T64" fmla="*/ 4 w 1172"/>
                <a:gd name="T65" fmla="*/ 55 h 101"/>
                <a:gd name="T66" fmla="*/ 2 w 1172"/>
                <a:gd name="T67" fmla="*/ 55 h 101"/>
                <a:gd name="T68" fmla="*/ 2 w 1172"/>
                <a:gd name="T69" fmla="*/ 55 h 101"/>
                <a:gd name="T70" fmla="*/ 0 w 1172"/>
                <a:gd name="T71" fmla="*/ 55 h 101"/>
                <a:gd name="T72" fmla="*/ 0 w 1172"/>
                <a:gd name="T73" fmla="*/ 57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2"/>
                <a:gd name="T112" fmla="*/ 0 h 101"/>
                <a:gd name="T113" fmla="*/ 1172 w 1172"/>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2" h="101">
                  <a:moveTo>
                    <a:pt x="1172" y="20"/>
                  </a:moveTo>
                  <a:lnTo>
                    <a:pt x="1172" y="4"/>
                  </a:lnTo>
                  <a:lnTo>
                    <a:pt x="1172" y="2"/>
                  </a:lnTo>
                  <a:lnTo>
                    <a:pt x="1170" y="2"/>
                  </a:lnTo>
                  <a:lnTo>
                    <a:pt x="1168" y="2"/>
                  </a:lnTo>
                  <a:lnTo>
                    <a:pt x="1167" y="0"/>
                  </a:lnTo>
                  <a:lnTo>
                    <a:pt x="1167" y="20"/>
                  </a:lnTo>
                  <a:lnTo>
                    <a:pt x="1172" y="20"/>
                  </a:lnTo>
                  <a:lnTo>
                    <a:pt x="1172" y="38"/>
                  </a:lnTo>
                  <a:lnTo>
                    <a:pt x="1170" y="38"/>
                  </a:lnTo>
                  <a:lnTo>
                    <a:pt x="1170" y="40"/>
                  </a:lnTo>
                  <a:lnTo>
                    <a:pt x="1168" y="40"/>
                  </a:lnTo>
                  <a:lnTo>
                    <a:pt x="1167" y="42"/>
                  </a:lnTo>
                  <a:lnTo>
                    <a:pt x="1167" y="20"/>
                  </a:lnTo>
                  <a:lnTo>
                    <a:pt x="1172" y="20"/>
                  </a:lnTo>
                  <a:close/>
                  <a:moveTo>
                    <a:pt x="0" y="57"/>
                  </a:moveTo>
                  <a:lnTo>
                    <a:pt x="2" y="81"/>
                  </a:lnTo>
                  <a:lnTo>
                    <a:pt x="5" y="101"/>
                  </a:lnTo>
                  <a:lnTo>
                    <a:pt x="10" y="100"/>
                  </a:lnTo>
                  <a:lnTo>
                    <a:pt x="7" y="80"/>
                  </a:lnTo>
                  <a:lnTo>
                    <a:pt x="5" y="53"/>
                  </a:lnTo>
                  <a:lnTo>
                    <a:pt x="4" y="53"/>
                  </a:lnTo>
                  <a:lnTo>
                    <a:pt x="4" y="55"/>
                  </a:lnTo>
                  <a:lnTo>
                    <a:pt x="2" y="55"/>
                  </a:lnTo>
                  <a:lnTo>
                    <a:pt x="0" y="55"/>
                  </a:lnTo>
                  <a:lnTo>
                    <a:pt x="0" y="57"/>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28"/>
            <p:cNvSpPr>
              <a:spLocks noEditPoints="1"/>
            </p:cNvSpPr>
            <p:nvPr/>
          </p:nvSpPr>
          <p:spPr bwMode="auto">
            <a:xfrm>
              <a:off x="1450" y="2925"/>
              <a:ext cx="1166" cy="101"/>
            </a:xfrm>
            <a:custGeom>
              <a:avLst/>
              <a:gdLst>
                <a:gd name="T0" fmla="*/ 1166 w 1166"/>
                <a:gd name="T1" fmla="*/ 20 h 101"/>
                <a:gd name="T2" fmla="*/ 1166 w 1166"/>
                <a:gd name="T3" fmla="*/ 2 h 101"/>
                <a:gd name="T4" fmla="*/ 1164 w 1166"/>
                <a:gd name="T5" fmla="*/ 2 h 101"/>
                <a:gd name="T6" fmla="*/ 1164 w 1166"/>
                <a:gd name="T7" fmla="*/ 2 h 101"/>
                <a:gd name="T8" fmla="*/ 1164 w 1166"/>
                <a:gd name="T9" fmla="*/ 2 h 101"/>
                <a:gd name="T10" fmla="*/ 1163 w 1166"/>
                <a:gd name="T11" fmla="*/ 0 h 101"/>
                <a:gd name="T12" fmla="*/ 1163 w 1166"/>
                <a:gd name="T13" fmla="*/ 0 h 101"/>
                <a:gd name="T14" fmla="*/ 1161 w 1166"/>
                <a:gd name="T15" fmla="*/ 0 h 101"/>
                <a:gd name="T16" fmla="*/ 1161 w 1166"/>
                <a:gd name="T17" fmla="*/ 0 h 101"/>
                <a:gd name="T18" fmla="*/ 1161 w 1166"/>
                <a:gd name="T19" fmla="*/ 0 h 101"/>
                <a:gd name="T20" fmla="*/ 1161 w 1166"/>
                <a:gd name="T21" fmla="*/ 20 h 101"/>
                <a:gd name="T22" fmla="*/ 1166 w 1166"/>
                <a:gd name="T23" fmla="*/ 20 h 101"/>
                <a:gd name="T24" fmla="*/ 1166 w 1166"/>
                <a:gd name="T25" fmla="*/ 40 h 101"/>
                <a:gd name="T26" fmla="*/ 1164 w 1166"/>
                <a:gd name="T27" fmla="*/ 40 h 101"/>
                <a:gd name="T28" fmla="*/ 1164 w 1166"/>
                <a:gd name="T29" fmla="*/ 40 h 101"/>
                <a:gd name="T30" fmla="*/ 1163 w 1166"/>
                <a:gd name="T31" fmla="*/ 42 h 101"/>
                <a:gd name="T32" fmla="*/ 1163 w 1166"/>
                <a:gd name="T33" fmla="*/ 42 h 101"/>
                <a:gd name="T34" fmla="*/ 1163 w 1166"/>
                <a:gd name="T35" fmla="*/ 42 h 101"/>
                <a:gd name="T36" fmla="*/ 1161 w 1166"/>
                <a:gd name="T37" fmla="*/ 43 h 101"/>
                <a:gd name="T38" fmla="*/ 1161 w 1166"/>
                <a:gd name="T39" fmla="*/ 43 h 101"/>
                <a:gd name="T40" fmla="*/ 1161 w 1166"/>
                <a:gd name="T41" fmla="*/ 45 h 101"/>
                <a:gd name="T42" fmla="*/ 1161 w 1166"/>
                <a:gd name="T43" fmla="*/ 20 h 101"/>
                <a:gd name="T44" fmla="*/ 1166 w 1166"/>
                <a:gd name="T45" fmla="*/ 20 h 101"/>
                <a:gd name="T46" fmla="*/ 0 w 1166"/>
                <a:gd name="T47" fmla="*/ 55 h 101"/>
                <a:gd name="T48" fmla="*/ 1 w 1166"/>
                <a:gd name="T49" fmla="*/ 80 h 101"/>
                <a:gd name="T50" fmla="*/ 3 w 1166"/>
                <a:gd name="T51" fmla="*/ 101 h 101"/>
                <a:gd name="T52" fmla="*/ 8 w 1166"/>
                <a:gd name="T53" fmla="*/ 98 h 101"/>
                <a:gd name="T54" fmla="*/ 6 w 1166"/>
                <a:gd name="T55" fmla="*/ 80 h 101"/>
                <a:gd name="T56" fmla="*/ 3 w 1166"/>
                <a:gd name="T57" fmla="*/ 52 h 101"/>
                <a:gd name="T58" fmla="*/ 3 w 1166"/>
                <a:gd name="T59" fmla="*/ 52 h 101"/>
                <a:gd name="T60" fmla="*/ 3 w 1166"/>
                <a:gd name="T61" fmla="*/ 52 h 101"/>
                <a:gd name="T62" fmla="*/ 1 w 1166"/>
                <a:gd name="T63" fmla="*/ 52 h 101"/>
                <a:gd name="T64" fmla="*/ 1 w 1166"/>
                <a:gd name="T65" fmla="*/ 53 h 101"/>
                <a:gd name="T66" fmla="*/ 1 w 1166"/>
                <a:gd name="T67" fmla="*/ 53 h 101"/>
                <a:gd name="T68" fmla="*/ 0 w 1166"/>
                <a:gd name="T69" fmla="*/ 53 h 101"/>
                <a:gd name="T70" fmla="*/ 0 w 1166"/>
                <a:gd name="T71" fmla="*/ 53 h 101"/>
                <a:gd name="T72" fmla="*/ 0 w 1166"/>
                <a:gd name="T73" fmla="*/ 55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6"/>
                <a:gd name="T112" fmla="*/ 0 h 101"/>
                <a:gd name="T113" fmla="*/ 1166 w 1166"/>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6" h="101">
                  <a:moveTo>
                    <a:pt x="1166" y="20"/>
                  </a:moveTo>
                  <a:lnTo>
                    <a:pt x="1166" y="2"/>
                  </a:lnTo>
                  <a:lnTo>
                    <a:pt x="1164" y="2"/>
                  </a:lnTo>
                  <a:lnTo>
                    <a:pt x="1163" y="0"/>
                  </a:lnTo>
                  <a:lnTo>
                    <a:pt x="1161" y="0"/>
                  </a:lnTo>
                  <a:lnTo>
                    <a:pt x="1161" y="20"/>
                  </a:lnTo>
                  <a:lnTo>
                    <a:pt x="1166" y="20"/>
                  </a:lnTo>
                  <a:lnTo>
                    <a:pt x="1166" y="40"/>
                  </a:lnTo>
                  <a:lnTo>
                    <a:pt x="1164" y="40"/>
                  </a:lnTo>
                  <a:lnTo>
                    <a:pt x="1163" y="42"/>
                  </a:lnTo>
                  <a:lnTo>
                    <a:pt x="1161" y="43"/>
                  </a:lnTo>
                  <a:lnTo>
                    <a:pt x="1161" y="45"/>
                  </a:lnTo>
                  <a:lnTo>
                    <a:pt x="1161" y="20"/>
                  </a:lnTo>
                  <a:lnTo>
                    <a:pt x="1166" y="20"/>
                  </a:lnTo>
                  <a:close/>
                  <a:moveTo>
                    <a:pt x="0" y="55"/>
                  </a:moveTo>
                  <a:lnTo>
                    <a:pt x="1" y="80"/>
                  </a:lnTo>
                  <a:lnTo>
                    <a:pt x="3" y="101"/>
                  </a:lnTo>
                  <a:lnTo>
                    <a:pt x="8" y="98"/>
                  </a:lnTo>
                  <a:lnTo>
                    <a:pt x="6" y="80"/>
                  </a:lnTo>
                  <a:lnTo>
                    <a:pt x="3" y="52"/>
                  </a:lnTo>
                  <a:lnTo>
                    <a:pt x="1" y="52"/>
                  </a:lnTo>
                  <a:lnTo>
                    <a:pt x="1" y="53"/>
                  </a:lnTo>
                  <a:lnTo>
                    <a:pt x="0" y="53"/>
                  </a:lnTo>
                  <a:lnTo>
                    <a:pt x="0" y="5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29"/>
            <p:cNvSpPr>
              <a:spLocks noEditPoints="1"/>
            </p:cNvSpPr>
            <p:nvPr/>
          </p:nvSpPr>
          <p:spPr bwMode="auto">
            <a:xfrm>
              <a:off x="1451" y="2924"/>
              <a:ext cx="1162" cy="101"/>
            </a:xfrm>
            <a:custGeom>
              <a:avLst/>
              <a:gdLst>
                <a:gd name="T0" fmla="*/ 1162 w 1162"/>
                <a:gd name="T1" fmla="*/ 21 h 101"/>
                <a:gd name="T2" fmla="*/ 1162 w 1162"/>
                <a:gd name="T3" fmla="*/ 1 h 101"/>
                <a:gd name="T4" fmla="*/ 1162 w 1162"/>
                <a:gd name="T5" fmla="*/ 1 h 101"/>
                <a:gd name="T6" fmla="*/ 1160 w 1162"/>
                <a:gd name="T7" fmla="*/ 1 h 101"/>
                <a:gd name="T8" fmla="*/ 1160 w 1162"/>
                <a:gd name="T9" fmla="*/ 1 h 101"/>
                <a:gd name="T10" fmla="*/ 1160 w 1162"/>
                <a:gd name="T11" fmla="*/ 1 h 101"/>
                <a:gd name="T12" fmla="*/ 1158 w 1162"/>
                <a:gd name="T13" fmla="*/ 1 h 101"/>
                <a:gd name="T14" fmla="*/ 1158 w 1162"/>
                <a:gd name="T15" fmla="*/ 1 h 101"/>
                <a:gd name="T16" fmla="*/ 1157 w 1162"/>
                <a:gd name="T17" fmla="*/ 0 h 101"/>
                <a:gd name="T18" fmla="*/ 1157 w 1162"/>
                <a:gd name="T19" fmla="*/ 0 h 101"/>
                <a:gd name="T20" fmla="*/ 1157 w 1162"/>
                <a:gd name="T21" fmla="*/ 21 h 101"/>
                <a:gd name="T22" fmla="*/ 1162 w 1162"/>
                <a:gd name="T23" fmla="*/ 21 h 101"/>
                <a:gd name="T24" fmla="*/ 1162 w 1162"/>
                <a:gd name="T25" fmla="*/ 43 h 101"/>
                <a:gd name="T26" fmla="*/ 1162 w 1162"/>
                <a:gd name="T27" fmla="*/ 43 h 101"/>
                <a:gd name="T28" fmla="*/ 1160 w 1162"/>
                <a:gd name="T29" fmla="*/ 44 h 101"/>
                <a:gd name="T30" fmla="*/ 1160 w 1162"/>
                <a:gd name="T31" fmla="*/ 44 h 101"/>
                <a:gd name="T32" fmla="*/ 1160 w 1162"/>
                <a:gd name="T33" fmla="*/ 46 h 101"/>
                <a:gd name="T34" fmla="*/ 1158 w 1162"/>
                <a:gd name="T35" fmla="*/ 46 h 101"/>
                <a:gd name="T36" fmla="*/ 1158 w 1162"/>
                <a:gd name="T37" fmla="*/ 46 h 101"/>
                <a:gd name="T38" fmla="*/ 1157 w 1162"/>
                <a:gd name="T39" fmla="*/ 48 h 101"/>
                <a:gd name="T40" fmla="*/ 1157 w 1162"/>
                <a:gd name="T41" fmla="*/ 48 h 101"/>
                <a:gd name="T42" fmla="*/ 1157 w 1162"/>
                <a:gd name="T43" fmla="*/ 21 h 101"/>
                <a:gd name="T44" fmla="*/ 1162 w 1162"/>
                <a:gd name="T45" fmla="*/ 21 h 101"/>
                <a:gd name="T46" fmla="*/ 0 w 1162"/>
                <a:gd name="T47" fmla="*/ 54 h 101"/>
                <a:gd name="T48" fmla="*/ 2 w 1162"/>
                <a:gd name="T49" fmla="*/ 81 h 101"/>
                <a:gd name="T50" fmla="*/ 5 w 1162"/>
                <a:gd name="T51" fmla="*/ 101 h 101"/>
                <a:gd name="T52" fmla="*/ 10 w 1162"/>
                <a:gd name="T53" fmla="*/ 99 h 101"/>
                <a:gd name="T54" fmla="*/ 7 w 1162"/>
                <a:gd name="T55" fmla="*/ 81 h 101"/>
                <a:gd name="T56" fmla="*/ 5 w 1162"/>
                <a:gd name="T57" fmla="*/ 51 h 101"/>
                <a:gd name="T58" fmla="*/ 5 w 1162"/>
                <a:gd name="T59" fmla="*/ 51 h 101"/>
                <a:gd name="T60" fmla="*/ 4 w 1162"/>
                <a:gd name="T61" fmla="*/ 51 h 101"/>
                <a:gd name="T62" fmla="*/ 4 w 1162"/>
                <a:gd name="T63" fmla="*/ 51 h 101"/>
                <a:gd name="T64" fmla="*/ 4 w 1162"/>
                <a:gd name="T65" fmla="*/ 51 h 101"/>
                <a:gd name="T66" fmla="*/ 2 w 1162"/>
                <a:gd name="T67" fmla="*/ 53 h 101"/>
                <a:gd name="T68" fmla="*/ 2 w 1162"/>
                <a:gd name="T69" fmla="*/ 53 h 101"/>
                <a:gd name="T70" fmla="*/ 2 w 1162"/>
                <a:gd name="T71" fmla="*/ 53 h 101"/>
                <a:gd name="T72" fmla="*/ 0 w 1162"/>
                <a:gd name="T73" fmla="*/ 53 h 101"/>
                <a:gd name="T74" fmla="*/ 0 w 1162"/>
                <a:gd name="T75" fmla="*/ 54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2"/>
                <a:gd name="T115" fmla="*/ 0 h 101"/>
                <a:gd name="T116" fmla="*/ 1162 w 1162"/>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2" h="101">
                  <a:moveTo>
                    <a:pt x="1162" y="21"/>
                  </a:moveTo>
                  <a:lnTo>
                    <a:pt x="1162" y="1"/>
                  </a:lnTo>
                  <a:lnTo>
                    <a:pt x="1160" y="1"/>
                  </a:lnTo>
                  <a:lnTo>
                    <a:pt x="1158" y="1"/>
                  </a:lnTo>
                  <a:lnTo>
                    <a:pt x="1157" y="0"/>
                  </a:lnTo>
                  <a:lnTo>
                    <a:pt x="1157" y="21"/>
                  </a:lnTo>
                  <a:lnTo>
                    <a:pt x="1162" y="21"/>
                  </a:lnTo>
                  <a:lnTo>
                    <a:pt x="1162" y="43"/>
                  </a:lnTo>
                  <a:lnTo>
                    <a:pt x="1160" y="44"/>
                  </a:lnTo>
                  <a:lnTo>
                    <a:pt x="1160" y="46"/>
                  </a:lnTo>
                  <a:lnTo>
                    <a:pt x="1158" y="46"/>
                  </a:lnTo>
                  <a:lnTo>
                    <a:pt x="1157" y="48"/>
                  </a:lnTo>
                  <a:lnTo>
                    <a:pt x="1157" y="21"/>
                  </a:lnTo>
                  <a:lnTo>
                    <a:pt x="1162" y="21"/>
                  </a:lnTo>
                  <a:close/>
                  <a:moveTo>
                    <a:pt x="0" y="54"/>
                  </a:moveTo>
                  <a:lnTo>
                    <a:pt x="2" y="81"/>
                  </a:lnTo>
                  <a:lnTo>
                    <a:pt x="5" y="101"/>
                  </a:lnTo>
                  <a:lnTo>
                    <a:pt x="10" y="99"/>
                  </a:lnTo>
                  <a:lnTo>
                    <a:pt x="7" y="81"/>
                  </a:lnTo>
                  <a:lnTo>
                    <a:pt x="5" y="51"/>
                  </a:lnTo>
                  <a:lnTo>
                    <a:pt x="4" y="51"/>
                  </a:lnTo>
                  <a:lnTo>
                    <a:pt x="2" y="53"/>
                  </a:lnTo>
                  <a:lnTo>
                    <a:pt x="0" y="53"/>
                  </a:lnTo>
                  <a:lnTo>
                    <a:pt x="0" y="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30"/>
            <p:cNvSpPr>
              <a:spLocks noEditPoints="1"/>
            </p:cNvSpPr>
            <p:nvPr/>
          </p:nvSpPr>
          <p:spPr bwMode="auto">
            <a:xfrm>
              <a:off x="1453" y="2924"/>
              <a:ext cx="1158" cy="99"/>
            </a:xfrm>
            <a:custGeom>
              <a:avLst/>
              <a:gdLst>
                <a:gd name="T0" fmla="*/ 1158 w 1158"/>
                <a:gd name="T1" fmla="*/ 21 h 99"/>
                <a:gd name="T2" fmla="*/ 1158 w 1158"/>
                <a:gd name="T3" fmla="*/ 1 h 99"/>
                <a:gd name="T4" fmla="*/ 1156 w 1158"/>
                <a:gd name="T5" fmla="*/ 1 h 99"/>
                <a:gd name="T6" fmla="*/ 1156 w 1158"/>
                <a:gd name="T7" fmla="*/ 1 h 99"/>
                <a:gd name="T8" fmla="*/ 1155 w 1158"/>
                <a:gd name="T9" fmla="*/ 0 h 99"/>
                <a:gd name="T10" fmla="*/ 1155 w 1158"/>
                <a:gd name="T11" fmla="*/ 0 h 99"/>
                <a:gd name="T12" fmla="*/ 1155 w 1158"/>
                <a:gd name="T13" fmla="*/ 0 h 99"/>
                <a:gd name="T14" fmla="*/ 1153 w 1158"/>
                <a:gd name="T15" fmla="*/ 0 h 99"/>
                <a:gd name="T16" fmla="*/ 1153 w 1158"/>
                <a:gd name="T17" fmla="*/ 0 h 99"/>
                <a:gd name="T18" fmla="*/ 1153 w 1158"/>
                <a:gd name="T19" fmla="*/ 0 h 99"/>
                <a:gd name="T20" fmla="*/ 1153 w 1158"/>
                <a:gd name="T21" fmla="*/ 21 h 99"/>
                <a:gd name="T22" fmla="*/ 1158 w 1158"/>
                <a:gd name="T23" fmla="*/ 21 h 99"/>
                <a:gd name="T24" fmla="*/ 1158 w 1158"/>
                <a:gd name="T25" fmla="*/ 46 h 99"/>
                <a:gd name="T26" fmla="*/ 1156 w 1158"/>
                <a:gd name="T27" fmla="*/ 46 h 99"/>
                <a:gd name="T28" fmla="*/ 1156 w 1158"/>
                <a:gd name="T29" fmla="*/ 48 h 99"/>
                <a:gd name="T30" fmla="*/ 1155 w 1158"/>
                <a:gd name="T31" fmla="*/ 48 h 99"/>
                <a:gd name="T32" fmla="*/ 1155 w 1158"/>
                <a:gd name="T33" fmla="*/ 48 h 99"/>
                <a:gd name="T34" fmla="*/ 1155 w 1158"/>
                <a:gd name="T35" fmla="*/ 49 h 99"/>
                <a:gd name="T36" fmla="*/ 1153 w 1158"/>
                <a:gd name="T37" fmla="*/ 49 h 99"/>
                <a:gd name="T38" fmla="*/ 1153 w 1158"/>
                <a:gd name="T39" fmla="*/ 51 h 99"/>
                <a:gd name="T40" fmla="*/ 1151 w 1158"/>
                <a:gd name="T41" fmla="*/ 53 h 99"/>
                <a:gd name="T42" fmla="*/ 1151 w 1158"/>
                <a:gd name="T43" fmla="*/ 51 h 99"/>
                <a:gd name="T44" fmla="*/ 1153 w 1158"/>
                <a:gd name="T45" fmla="*/ 21 h 99"/>
                <a:gd name="T46" fmla="*/ 1158 w 1158"/>
                <a:gd name="T47" fmla="*/ 21 h 99"/>
                <a:gd name="T48" fmla="*/ 0 w 1158"/>
                <a:gd name="T49" fmla="*/ 53 h 99"/>
                <a:gd name="T50" fmla="*/ 3 w 1158"/>
                <a:gd name="T51" fmla="*/ 81 h 99"/>
                <a:gd name="T52" fmla="*/ 5 w 1158"/>
                <a:gd name="T53" fmla="*/ 99 h 99"/>
                <a:gd name="T54" fmla="*/ 10 w 1158"/>
                <a:gd name="T55" fmla="*/ 97 h 99"/>
                <a:gd name="T56" fmla="*/ 8 w 1158"/>
                <a:gd name="T57" fmla="*/ 81 h 99"/>
                <a:gd name="T58" fmla="*/ 5 w 1158"/>
                <a:gd name="T59" fmla="*/ 51 h 99"/>
                <a:gd name="T60" fmla="*/ 5 w 1158"/>
                <a:gd name="T61" fmla="*/ 49 h 99"/>
                <a:gd name="T62" fmla="*/ 5 w 1158"/>
                <a:gd name="T63" fmla="*/ 49 h 99"/>
                <a:gd name="T64" fmla="*/ 5 w 1158"/>
                <a:gd name="T65" fmla="*/ 49 h 99"/>
                <a:gd name="T66" fmla="*/ 3 w 1158"/>
                <a:gd name="T67" fmla="*/ 49 h 99"/>
                <a:gd name="T68" fmla="*/ 3 w 1158"/>
                <a:gd name="T69" fmla="*/ 51 h 99"/>
                <a:gd name="T70" fmla="*/ 2 w 1158"/>
                <a:gd name="T71" fmla="*/ 51 h 99"/>
                <a:gd name="T72" fmla="*/ 2 w 1158"/>
                <a:gd name="T73" fmla="*/ 51 h 99"/>
                <a:gd name="T74" fmla="*/ 2 w 1158"/>
                <a:gd name="T75" fmla="*/ 51 h 99"/>
                <a:gd name="T76" fmla="*/ 0 w 1158"/>
                <a:gd name="T77" fmla="*/ 53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8"/>
                <a:gd name="T118" fmla="*/ 0 h 99"/>
                <a:gd name="T119" fmla="*/ 1158 w 1158"/>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8" h="99">
                  <a:moveTo>
                    <a:pt x="1158" y="21"/>
                  </a:moveTo>
                  <a:lnTo>
                    <a:pt x="1158" y="1"/>
                  </a:lnTo>
                  <a:lnTo>
                    <a:pt x="1156" y="1"/>
                  </a:lnTo>
                  <a:lnTo>
                    <a:pt x="1155" y="0"/>
                  </a:lnTo>
                  <a:lnTo>
                    <a:pt x="1153" y="0"/>
                  </a:lnTo>
                  <a:lnTo>
                    <a:pt x="1153" y="21"/>
                  </a:lnTo>
                  <a:lnTo>
                    <a:pt x="1158" y="21"/>
                  </a:lnTo>
                  <a:lnTo>
                    <a:pt x="1158" y="46"/>
                  </a:lnTo>
                  <a:lnTo>
                    <a:pt x="1156" y="46"/>
                  </a:lnTo>
                  <a:lnTo>
                    <a:pt x="1156" y="48"/>
                  </a:lnTo>
                  <a:lnTo>
                    <a:pt x="1155" y="48"/>
                  </a:lnTo>
                  <a:lnTo>
                    <a:pt x="1155" y="49"/>
                  </a:lnTo>
                  <a:lnTo>
                    <a:pt x="1153" y="49"/>
                  </a:lnTo>
                  <a:lnTo>
                    <a:pt x="1153" y="51"/>
                  </a:lnTo>
                  <a:lnTo>
                    <a:pt x="1151" y="53"/>
                  </a:lnTo>
                  <a:lnTo>
                    <a:pt x="1151" y="51"/>
                  </a:lnTo>
                  <a:lnTo>
                    <a:pt x="1153" y="21"/>
                  </a:lnTo>
                  <a:lnTo>
                    <a:pt x="1158" y="21"/>
                  </a:lnTo>
                  <a:close/>
                  <a:moveTo>
                    <a:pt x="0" y="53"/>
                  </a:moveTo>
                  <a:lnTo>
                    <a:pt x="3" y="81"/>
                  </a:lnTo>
                  <a:lnTo>
                    <a:pt x="5" y="99"/>
                  </a:lnTo>
                  <a:lnTo>
                    <a:pt x="10" y="97"/>
                  </a:lnTo>
                  <a:lnTo>
                    <a:pt x="8" y="81"/>
                  </a:lnTo>
                  <a:lnTo>
                    <a:pt x="5" y="51"/>
                  </a:lnTo>
                  <a:lnTo>
                    <a:pt x="5" y="49"/>
                  </a:lnTo>
                  <a:lnTo>
                    <a:pt x="3" y="49"/>
                  </a:lnTo>
                  <a:lnTo>
                    <a:pt x="3" y="51"/>
                  </a:lnTo>
                  <a:lnTo>
                    <a:pt x="2" y="51"/>
                  </a:lnTo>
                  <a:lnTo>
                    <a:pt x="0" y="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31"/>
            <p:cNvSpPr>
              <a:spLocks noEditPoints="1"/>
            </p:cNvSpPr>
            <p:nvPr/>
          </p:nvSpPr>
          <p:spPr bwMode="auto">
            <a:xfrm>
              <a:off x="1456" y="2922"/>
              <a:ext cx="1152" cy="101"/>
            </a:xfrm>
            <a:custGeom>
              <a:avLst/>
              <a:gdLst>
                <a:gd name="T0" fmla="*/ 1152 w 1152"/>
                <a:gd name="T1" fmla="*/ 23 h 101"/>
                <a:gd name="T2" fmla="*/ 1152 w 1152"/>
                <a:gd name="T3" fmla="*/ 2 h 101"/>
                <a:gd name="T4" fmla="*/ 1152 w 1152"/>
                <a:gd name="T5" fmla="*/ 2 h 101"/>
                <a:gd name="T6" fmla="*/ 1150 w 1152"/>
                <a:gd name="T7" fmla="*/ 2 h 101"/>
                <a:gd name="T8" fmla="*/ 1150 w 1152"/>
                <a:gd name="T9" fmla="*/ 2 h 101"/>
                <a:gd name="T10" fmla="*/ 1150 w 1152"/>
                <a:gd name="T11" fmla="*/ 2 h 101"/>
                <a:gd name="T12" fmla="*/ 1148 w 1152"/>
                <a:gd name="T13" fmla="*/ 2 h 101"/>
                <a:gd name="T14" fmla="*/ 1148 w 1152"/>
                <a:gd name="T15" fmla="*/ 0 h 101"/>
                <a:gd name="T16" fmla="*/ 1147 w 1152"/>
                <a:gd name="T17" fmla="*/ 0 h 101"/>
                <a:gd name="T18" fmla="*/ 1147 w 1152"/>
                <a:gd name="T19" fmla="*/ 0 h 101"/>
                <a:gd name="T20" fmla="*/ 1147 w 1152"/>
                <a:gd name="T21" fmla="*/ 23 h 101"/>
                <a:gd name="T22" fmla="*/ 1152 w 1152"/>
                <a:gd name="T23" fmla="*/ 23 h 101"/>
                <a:gd name="T24" fmla="*/ 1152 w 1152"/>
                <a:gd name="T25" fmla="*/ 50 h 101"/>
                <a:gd name="T26" fmla="*/ 1152 w 1152"/>
                <a:gd name="T27" fmla="*/ 51 h 101"/>
                <a:gd name="T28" fmla="*/ 1150 w 1152"/>
                <a:gd name="T29" fmla="*/ 53 h 101"/>
                <a:gd name="T30" fmla="*/ 1150 w 1152"/>
                <a:gd name="T31" fmla="*/ 53 h 101"/>
                <a:gd name="T32" fmla="*/ 1148 w 1152"/>
                <a:gd name="T33" fmla="*/ 55 h 101"/>
                <a:gd name="T34" fmla="*/ 1148 w 1152"/>
                <a:gd name="T35" fmla="*/ 56 h 101"/>
                <a:gd name="T36" fmla="*/ 1147 w 1152"/>
                <a:gd name="T37" fmla="*/ 56 h 101"/>
                <a:gd name="T38" fmla="*/ 1147 w 1152"/>
                <a:gd name="T39" fmla="*/ 58 h 101"/>
                <a:gd name="T40" fmla="*/ 1147 w 1152"/>
                <a:gd name="T41" fmla="*/ 60 h 101"/>
                <a:gd name="T42" fmla="*/ 1147 w 1152"/>
                <a:gd name="T43" fmla="*/ 53 h 101"/>
                <a:gd name="T44" fmla="*/ 1147 w 1152"/>
                <a:gd name="T45" fmla="*/ 23 h 101"/>
                <a:gd name="T46" fmla="*/ 1152 w 1152"/>
                <a:gd name="T47" fmla="*/ 23 h 101"/>
                <a:gd name="T48" fmla="*/ 0 w 1152"/>
                <a:gd name="T49" fmla="*/ 53 h 101"/>
                <a:gd name="T50" fmla="*/ 0 w 1152"/>
                <a:gd name="T51" fmla="*/ 53 h 101"/>
                <a:gd name="T52" fmla="*/ 2 w 1152"/>
                <a:gd name="T53" fmla="*/ 83 h 101"/>
                <a:gd name="T54" fmla="*/ 5 w 1152"/>
                <a:gd name="T55" fmla="*/ 101 h 101"/>
                <a:gd name="T56" fmla="*/ 8 w 1152"/>
                <a:gd name="T57" fmla="*/ 98 h 101"/>
                <a:gd name="T58" fmla="*/ 7 w 1152"/>
                <a:gd name="T59" fmla="*/ 83 h 101"/>
                <a:gd name="T60" fmla="*/ 5 w 1152"/>
                <a:gd name="T61" fmla="*/ 53 h 101"/>
                <a:gd name="T62" fmla="*/ 5 w 1152"/>
                <a:gd name="T63" fmla="*/ 50 h 101"/>
                <a:gd name="T64" fmla="*/ 3 w 1152"/>
                <a:gd name="T65" fmla="*/ 50 h 101"/>
                <a:gd name="T66" fmla="*/ 3 w 1152"/>
                <a:gd name="T67" fmla="*/ 50 h 101"/>
                <a:gd name="T68" fmla="*/ 3 w 1152"/>
                <a:gd name="T69" fmla="*/ 50 h 101"/>
                <a:gd name="T70" fmla="*/ 2 w 1152"/>
                <a:gd name="T71" fmla="*/ 51 h 101"/>
                <a:gd name="T72" fmla="*/ 2 w 1152"/>
                <a:gd name="T73" fmla="*/ 51 h 101"/>
                <a:gd name="T74" fmla="*/ 2 w 1152"/>
                <a:gd name="T75" fmla="*/ 51 h 101"/>
                <a:gd name="T76" fmla="*/ 0 w 1152"/>
                <a:gd name="T77" fmla="*/ 51 h 101"/>
                <a:gd name="T78" fmla="*/ 0 w 1152"/>
                <a:gd name="T79" fmla="*/ 53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2"/>
                <a:gd name="T121" fmla="*/ 0 h 101"/>
                <a:gd name="T122" fmla="*/ 1152 w 1152"/>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2" h="101">
                  <a:moveTo>
                    <a:pt x="1152" y="23"/>
                  </a:moveTo>
                  <a:lnTo>
                    <a:pt x="1152" y="2"/>
                  </a:lnTo>
                  <a:lnTo>
                    <a:pt x="1150" y="2"/>
                  </a:lnTo>
                  <a:lnTo>
                    <a:pt x="1148" y="2"/>
                  </a:lnTo>
                  <a:lnTo>
                    <a:pt x="1148" y="0"/>
                  </a:lnTo>
                  <a:lnTo>
                    <a:pt x="1147" y="0"/>
                  </a:lnTo>
                  <a:lnTo>
                    <a:pt x="1147" y="23"/>
                  </a:lnTo>
                  <a:lnTo>
                    <a:pt x="1152" y="23"/>
                  </a:lnTo>
                  <a:lnTo>
                    <a:pt x="1152" y="50"/>
                  </a:lnTo>
                  <a:lnTo>
                    <a:pt x="1152" y="51"/>
                  </a:lnTo>
                  <a:lnTo>
                    <a:pt x="1150" y="53"/>
                  </a:lnTo>
                  <a:lnTo>
                    <a:pt x="1148" y="55"/>
                  </a:lnTo>
                  <a:lnTo>
                    <a:pt x="1148" y="56"/>
                  </a:lnTo>
                  <a:lnTo>
                    <a:pt x="1147" y="56"/>
                  </a:lnTo>
                  <a:lnTo>
                    <a:pt x="1147" y="58"/>
                  </a:lnTo>
                  <a:lnTo>
                    <a:pt x="1147" y="60"/>
                  </a:lnTo>
                  <a:lnTo>
                    <a:pt x="1147" y="53"/>
                  </a:lnTo>
                  <a:lnTo>
                    <a:pt x="1147" y="23"/>
                  </a:lnTo>
                  <a:lnTo>
                    <a:pt x="1152" y="23"/>
                  </a:lnTo>
                  <a:close/>
                  <a:moveTo>
                    <a:pt x="0" y="53"/>
                  </a:moveTo>
                  <a:lnTo>
                    <a:pt x="0" y="53"/>
                  </a:lnTo>
                  <a:lnTo>
                    <a:pt x="2" y="83"/>
                  </a:lnTo>
                  <a:lnTo>
                    <a:pt x="5" y="101"/>
                  </a:lnTo>
                  <a:lnTo>
                    <a:pt x="8" y="98"/>
                  </a:lnTo>
                  <a:lnTo>
                    <a:pt x="7" y="83"/>
                  </a:lnTo>
                  <a:lnTo>
                    <a:pt x="5" y="53"/>
                  </a:lnTo>
                  <a:lnTo>
                    <a:pt x="5" y="50"/>
                  </a:lnTo>
                  <a:lnTo>
                    <a:pt x="3" y="50"/>
                  </a:lnTo>
                  <a:lnTo>
                    <a:pt x="2" y="51"/>
                  </a:lnTo>
                  <a:lnTo>
                    <a:pt x="0" y="51"/>
                  </a:lnTo>
                  <a:lnTo>
                    <a:pt x="0" y="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32"/>
            <p:cNvSpPr>
              <a:spLocks noEditPoints="1"/>
            </p:cNvSpPr>
            <p:nvPr/>
          </p:nvSpPr>
          <p:spPr bwMode="auto">
            <a:xfrm>
              <a:off x="1458" y="2922"/>
              <a:ext cx="1148" cy="99"/>
            </a:xfrm>
            <a:custGeom>
              <a:avLst/>
              <a:gdLst>
                <a:gd name="T0" fmla="*/ 1148 w 1148"/>
                <a:gd name="T1" fmla="*/ 23 h 99"/>
                <a:gd name="T2" fmla="*/ 1148 w 1148"/>
                <a:gd name="T3" fmla="*/ 2 h 99"/>
                <a:gd name="T4" fmla="*/ 1146 w 1148"/>
                <a:gd name="T5" fmla="*/ 2 h 99"/>
                <a:gd name="T6" fmla="*/ 1146 w 1148"/>
                <a:gd name="T7" fmla="*/ 0 h 99"/>
                <a:gd name="T8" fmla="*/ 1145 w 1148"/>
                <a:gd name="T9" fmla="*/ 0 h 99"/>
                <a:gd name="T10" fmla="*/ 1145 w 1148"/>
                <a:gd name="T11" fmla="*/ 0 h 99"/>
                <a:gd name="T12" fmla="*/ 1145 w 1148"/>
                <a:gd name="T13" fmla="*/ 0 h 99"/>
                <a:gd name="T14" fmla="*/ 1143 w 1148"/>
                <a:gd name="T15" fmla="*/ 0 h 99"/>
                <a:gd name="T16" fmla="*/ 1143 w 1148"/>
                <a:gd name="T17" fmla="*/ 0 h 99"/>
                <a:gd name="T18" fmla="*/ 1143 w 1148"/>
                <a:gd name="T19" fmla="*/ 0 h 99"/>
                <a:gd name="T20" fmla="*/ 1143 w 1148"/>
                <a:gd name="T21" fmla="*/ 23 h 99"/>
                <a:gd name="T22" fmla="*/ 1148 w 1148"/>
                <a:gd name="T23" fmla="*/ 23 h 99"/>
                <a:gd name="T24" fmla="*/ 1146 w 1148"/>
                <a:gd name="T25" fmla="*/ 53 h 99"/>
                <a:gd name="T26" fmla="*/ 1146 w 1148"/>
                <a:gd name="T27" fmla="*/ 55 h 99"/>
                <a:gd name="T28" fmla="*/ 1146 w 1148"/>
                <a:gd name="T29" fmla="*/ 55 h 99"/>
                <a:gd name="T30" fmla="*/ 1146 w 1148"/>
                <a:gd name="T31" fmla="*/ 56 h 99"/>
                <a:gd name="T32" fmla="*/ 1145 w 1148"/>
                <a:gd name="T33" fmla="*/ 58 h 99"/>
                <a:gd name="T34" fmla="*/ 1145 w 1148"/>
                <a:gd name="T35" fmla="*/ 60 h 99"/>
                <a:gd name="T36" fmla="*/ 1143 w 1148"/>
                <a:gd name="T37" fmla="*/ 60 h 99"/>
                <a:gd name="T38" fmla="*/ 1143 w 1148"/>
                <a:gd name="T39" fmla="*/ 61 h 99"/>
                <a:gd name="T40" fmla="*/ 1143 w 1148"/>
                <a:gd name="T41" fmla="*/ 63 h 99"/>
                <a:gd name="T42" fmla="*/ 1141 w 1148"/>
                <a:gd name="T43" fmla="*/ 65 h 99"/>
                <a:gd name="T44" fmla="*/ 1141 w 1148"/>
                <a:gd name="T45" fmla="*/ 65 h 99"/>
                <a:gd name="T46" fmla="*/ 1141 w 1148"/>
                <a:gd name="T47" fmla="*/ 65 h 99"/>
                <a:gd name="T48" fmla="*/ 1141 w 1148"/>
                <a:gd name="T49" fmla="*/ 65 h 99"/>
                <a:gd name="T50" fmla="*/ 1141 w 1148"/>
                <a:gd name="T51" fmla="*/ 65 h 99"/>
                <a:gd name="T52" fmla="*/ 1141 w 1148"/>
                <a:gd name="T53" fmla="*/ 65 h 99"/>
                <a:gd name="T54" fmla="*/ 1141 w 1148"/>
                <a:gd name="T55" fmla="*/ 65 h 99"/>
                <a:gd name="T56" fmla="*/ 1141 w 1148"/>
                <a:gd name="T57" fmla="*/ 65 h 99"/>
                <a:gd name="T58" fmla="*/ 1141 w 1148"/>
                <a:gd name="T59" fmla="*/ 65 h 99"/>
                <a:gd name="T60" fmla="*/ 1141 w 1148"/>
                <a:gd name="T61" fmla="*/ 53 h 99"/>
                <a:gd name="T62" fmla="*/ 1143 w 1148"/>
                <a:gd name="T63" fmla="*/ 23 h 99"/>
                <a:gd name="T64" fmla="*/ 1148 w 1148"/>
                <a:gd name="T65" fmla="*/ 23 h 99"/>
                <a:gd name="T66" fmla="*/ 0 w 1148"/>
                <a:gd name="T67" fmla="*/ 51 h 99"/>
                <a:gd name="T68" fmla="*/ 0 w 1148"/>
                <a:gd name="T69" fmla="*/ 53 h 99"/>
                <a:gd name="T70" fmla="*/ 3 w 1148"/>
                <a:gd name="T71" fmla="*/ 83 h 99"/>
                <a:gd name="T72" fmla="*/ 5 w 1148"/>
                <a:gd name="T73" fmla="*/ 99 h 99"/>
                <a:gd name="T74" fmla="*/ 10 w 1148"/>
                <a:gd name="T75" fmla="*/ 98 h 99"/>
                <a:gd name="T76" fmla="*/ 8 w 1148"/>
                <a:gd name="T77" fmla="*/ 81 h 99"/>
                <a:gd name="T78" fmla="*/ 5 w 1148"/>
                <a:gd name="T79" fmla="*/ 53 h 99"/>
                <a:gd name="T80" fmla="*/ 5 w 1148"/>
                <a:gd name="T81" fmla="*/ 48 h 99"/>
                <a:gd name="T82" fmla="*/ 5 w 1148"/>
                <a:gd name="T83" fmla="*/ 48 h 99"/>
                <a:gd name="T84" fmla="*/ 5 w 1148"/>
                <a:gd name="T85" fmla="*/ 48 h 99"/>
                <a:gd name="T86" fmla="*/ 3 w 1148"/>
                <a:gd name="T87" fmla="*/ 48 h 99"/>
                <a:gd name="T88" fmla="*/ 3 w 1148"/>
                <a:gd name="T89" fmla="*/ 50 h 99"/>
                <a:gd name="T90" fmla="*/ 1 w 1148"/>
                <a:gd name="T91" fmla="*/ 50 h 99"/>
                <a:gd name="T92" fmla="*/ 1 w 1148"/>
                <a:gd name="T93" fmla="*/ 50 h 99"/>
                <a:gd name="T94" fmla="*/ 1 w 1148"/>
                <a:gd name="T95" fmla="*/ 50 h 99"/>
                <a:gd name="T96" fmla="*/ 0 w 1148"/>
                <a:gd name="T97" fmla="*/ 51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8"/>
                <a:gd name="T148" fmla="*/ 0 h 99"/>
                <a:gd name="T149" fmla="*/ 1148 w 1148"/>
                <a:gd name="T150" fmla="*/ 99 h 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8" h="99">
                  <a:moveTo>
                    <a:pt x="1148" y="23"/>
                  </a:moveTo>
                  <a:lnTo>
                    <a:pt x="1148" y="2"/>
                  </a:lnTo>
                  <a:lnTo>
                    <a:pt x="1146" y="2"/>
                  </a:lnTo>
                  <a:lnTo>
                    <a:pt x="1146" y="0"/>
                  </a:lnTo>
                  <a:lnTo>
                    <a:pt x="1145" y="0"/>
                  </a:lnTo>
                  <a:lnTo>
                    <a:pt x="1143" y="0"/>
                  </a:lnTo>
                  <a:lnTo>
                    <a:pt x="1143" y="23"/>
                  </a:lnTo>
                  <a:lnTo>
                    <a:pt x="1148" y="23"/>
                  </a:lnTo>
                  <a:lnTo>
                    <a:pt x="1146" y="53"/>
                  </a:lnTo>
                  <a:lnTo>
                    <a:pt x="1146" y="55"/>
                  </a:lnTo>
                  <a:lnTo>
                    <a:pt x="1146" y="56"/>
                  </a:lnTo>
                  <a:lnTo>
                    <a:pt x="1145" y="58"/>
                  </a:lnTo>
                  <a:lnTo>
                    <a:pt x="1145" y="60"/>
                  </a:lnTo>
                  <a:lnTo>
                    <a:pt x="1143" y="60"/>
                  </a:lnTo>
                  <a:lnTo>
                    <a:pt x="1143" y="61"/>
                  </a:lnTo>
                  <a:lnTo>
                    <a:pt x="1143" y="63"/>
                  </a:lnTo>
                  <a:lnTo>
                    <a:pt x="1141" y="65"/>
                  </a:lnTo>
                  <a:lnTo>
                    <a:pt x="1141" y="53"/>
                  </a:lnTo>
                  <a:lnTo>
                    <a:pt x="1143" y="23"/>
                  </a:lnTo>
                  <a:lnTo>
                    <a:pt x="1148" y="23"/>
                  </a:lnTo>
                  <a:close/>
                  <a:moveTo>
                    <a:pt x="0" y="51"/>
                  </a:moveTo>
                  <a:lnTo>
                    <a:pt x="0" y="53"/>
                  </a:lnTo>
                  <a:lnTo>
                    <a:pt x="3" y="83"/>
                  </a:lnTo>
                  <a:lnTo>
                    <a:pt x="5" y="99"/>
                  </a:lnTo>
                  <a:lnTo>
                    <a:pt x="10" y="98"/>
                  </a:lnTo>
                  <a:lnTo>
                    <a:pt x="8" y="81"/>
                  </a:lnTo>
                  <a:lnTo>
                    <a:pt x="5" y="53"/>
                  </a:lnTo>
                  <a:lnTo>
                    <a:pt x="5" y="48"/>
                  </a:lnTo>
                  <a:lnTo>
                    <a:pt x="3" y="48"/>
                  </a:lnTo>
                  <a:lnTo>
                    <a:pt x="3" y="50"/>
                  </a:lnTo>
                  <a:lnTo>
                    <a:pt x="1" y="50"/>
                  </a:lnTo>
                  <a:lnTo>
                    <a:pt x="0" y="5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33"/>
            <p:cNvSpPr>
              <a:spLocks noEditPoints="1"/>
            </p:cNvSpPr>
            <p:nvPr/>
          </p:nvSpPr>
          <p:spPr bwMode="auto">
            <a:xfrm>
              <a:off x="1461" y="2920"/>
              <a:ext cx="1142" cy="100"/>
            </a:xfrm>
            <a:custGeom>
              <a:avLst/>
              <a:gdLst>
                <a:gd name="T0" fmla="*/ 1142 w 1142"/>
                <a:gd name="T1" fmla="*/ 25 h 100"/>
                <a:gd name="T2" fmla="*/ 1142 w 1142"/>
                <a:gd name="T3" fmla="*/ 2 h 100"/>
                <a:gd name="T4" fmla="*/ 1142 w 1142"/>
                <a:gd name="T5" fmla="*/ 2 h 100"/>
                <a:gd name="T6" fmla="*/ 1140 w 1142"/>
                <a:gd name="T7" fmla="*/ 2 h 100"/>
                <a:gd name="T8" fmla="*/ 1140 w 1142"/>
                <a:gd name="T9" fmla="*/ 2 h 100"/>
                <a:gd name="T10" fmla="*/ 1140 w 1142"/>
                <a:gd name="T11" fmla="*/ 2 h 100"/>
                <a:gd name="T12" fmla="*/ 1138 w 1142"/>
                <a:gd name="T13" fmla="*/ 0 h 100"/>
                <a:gd name="T14" fmla="*/ 1138 w 1142"/>
                <a:gd name="T15" fmla="*/ 0 h 100"/>
                <a:gd name="T16" fmla="*/ 1137 w 1142"/>
                <a:gd name="T17" fmla="*/ 0 h 100"/>
                <a:gd name="T18" fmla="*/ 1137 w 1142"/>
                <a:gd name="T19" fmla="*/ 0 h 100"/>
                <a:gd name="T20" fmla="*/ 1137 w 1142"/>
                <a:gd name="T21" fmla="*/ 25 h 100"/>
                <a:gd name="T22" fmla="*/ 1142 w 1142"/>
                <a:gd name="T23" fmla="*/ 25 h 100"/>
                <a:gd name="T24" fmla="*/ 1142 w 1142"/>
                <a:gd name="T25" fmla="*/ 55 h 100"/>
                <a:gd name="T26" fmla="*/ 1142 w 1142"/>
                <a:gd name="T27" fmla="*/ 62 h 100"/>
                <a:gd name="T28" fmla="*/ 1142 w 1142"/>
                <a:gd name="T29" fmla="*/ 62 h 100"/>
                <a:gd name="T30" fmla="*/ 1140 w 1142"/>
                <a:gd name="T31" fmla="*/ 62 h 100"/>
                <a:gd name="T32" fmla="*/ 1140 w 1142"/>
                <a:gd name="T33" fmla="*/ 63 h 100"/>
                <a:gd name="T34" fmla="*/ 1140 w 1142"/>
                <a:gd name="T35" fmla="*/ 63 h 100"/>
                <a:gd name="T36" fmla="*/ 1140 w 1142"/>
                <a:gd name="T37" fmla="*/ 65 h 100"/>
                <a:gd name="T38" fmla="*/ 1140 w 1142"/>
                <a:gd name="T39" fmla="*/ 65 h 100"/>
                <a:gd name="T40" fmla="*/ 1140 w 1142"/>
                <a:gd name="T41" fmla="*/ 65 h 100"/>
                <a:gd name="T42" fmla="*/ 1138 w 1142"/>
                <a:gd name="T43" fmla="*/ 67 h 100"/>
                <a:gd name="T44" fmla="*/ 1138 w 1142"/>
                <a:gd name="T45" fmla="*/ 67 h 100"/>
                <a:gd name="T46" fmla="*/ 1138 w 1142"/>
                <a:gd name="T47" fmla="*/ 67 h 100"/>
                <a:gd name="T48" fmla="*/ 1138 w 1142"/>
                <a:gd name="T49" fmla="*/ 67 h 100"/>
                <a:gd name="T50" fmla="*/ 1138 w 1142"/>
                <a:gd name="T51" fmla="*/ 67 h 100"/>
                <a:gd name="T52" fmla="*/ 1137 w 1142"/>
                <a:gd name="T53" fmla="*/ 65 h 100"/>
                <a:gd name="T54" fmla="*/ 1137 w 1142"/>
                <a:gd name="T55" fmla="*/ 65 h 100"/>
                <a:gd name="T56" fmla="*/ 1137 w 1142"/>
                <a:gd name="T57" fmla="*/ 65 h 100"/>
                <a:gd name="T58" fmla="*/ 1137 w 1142"/>
                <a:gd name="T59" fmla="*/ 65 h 100"/>
                <a:gd name="T60" fmla="*/ 1137 w 1142"/>
                <a:gd name="T61" fmla="*/ 55 h 100"/>
                <a:gd name="T62" fmla="*/ 1137 w 1142"/>
                <a:gd name="T63" fmla="*/ 25 h 100"/>
                <a:gd name="T64" fmla="*/ 1142 w 1142"/>
                <a:gd name="T65" fmla="*/ 25 h 100"/>
                <a:gd name="T66" fmla="*/ 0 w 1142"/>
                <a:gd name="T67" fmla="*/ 52 h 100"/>
                <a:gd name="T68" fmla="*/ 0 w 1142"/>
                <a:gd name="T69" fmla="*/ 55 h 100"/>
                <a:gd name="T70" fmla="*/ 2 w 1142"/>
                <a:gd name="T71" fmla="*/ 85 h 100"/>
                <a:gd name="T72" fmla="*/ 3 w 1142"/>
                <a:gd name="T73" fmla="*/ 100 h 100"/>
                <a:gd name="T74" fmla="*/ 8 w 1142"/>
                <a:gd name="T75" fmla="*/ 98 h 100"/>
                <a:gd name="T76" fmla="*/ 7 w 1142"/>
                <a:gd name="T77" fmla="*/ 83 h 100"/>
                <a:gd name="T78" fmla="*/ 5 w 1142"/>
                <a:gd name="T79" fmla="*/ 55 h 100"/>
                <a:gd name="T80" fmla="*/ 5 w 1142"/>
                <a:gd name="T81" fmla="*/ 48 h 100"/>
                <a:gd name="T82" fmla="*/ 3 w 1142"/>
                <a:gd name="T83" fmla="*/ 48 h 100"/>
                <a:gd name="T84" fmla="*/ 3 w 1142"/>
                <a:gd name="T85" fmla="*/ 48 h 100"/>
                <a:gd name="T86" fmla="*/ 3 w 1142"/>
                <a:gd name="T87" fmla="*/ 48 h 100"/>
                <a:gd name="T88" fmla="*/ 2 w 1142"/>
                <a:gd name="T89" fmla="*/ 50 h 100"/>
                <a:gd name="T90" fmla="*/ 2 w 1142"/>
                <a:gd name="T91" fmla="*/ 50 h 100"/>
                <a:gd name="T92" fmla="*/ 2 w 1142"/>
                <a:gd name="T93" fmla="*/ 50 h 100"/>
                <a:gd name="T94" fmla="*/ 0 w 1142"/>
                <a:gd name="T95" fmla="*/ 50 h 100"/>
                <a:gd name="T96" fmla="*/ 0 w 1142"/>
                <a:gd name="T97" fmla="*/ 52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0"/>
                <a:gd name="T149" fmla="*/ 1142 w 1142"/>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0">
                  <a:moveTo>
                    <a:pt x="1142" y="25"/>
                  </a:moveTo>
                  <a:lnTo>
                    <a:pt x="1142" y="2"/>
                  </a:lnTo>
                  <a:lnTo>
                    <a:pt x="1140" y="2"/>
                  </a:lnTo>
                  <a:lnTo>
                    <a:pt x="1138" y="0"/>
                  </a:lnTo>
                  <a:lnTo>
                    <a:pt x="1137" y="0"/>
                  </a:lnTo>
                  <a:lnTo>
                    <a:pt x="1137" y="25"/>
                  </a:lnTo>
                  <a:lnTo>
                    <a:pt x="1142" y="25"/>
                  </a:lnTo>
                  <a:lnTo>
                    <a:pt x="1142" y="55"/>
                  </a:lnTo>
                  <a:lnTo>
                    <a:pt x="1142" y="62"/>
                  </a:lnTo>
                  <a:lnTo>
                    <a:pt x="1140" y="62"/>
                  </a:lnTo>
                  <a:lnTo>
                    <a:pt x="1140" y="63"/>
                  </a:lnTo>
                  <a:lnTo>
                    <a:pt x="1140" y="65"/>
                  </a:lnTo>
                  <a:lnTo>
                    <a:pt x="1138" y="67"/>
                  </a:lnTo>
                  <a:lnTo>
                    <a:pt x="1137" y="65"/>
                  </a:lnTo>
                  <a:lnTo>
                    <a:pt x="1137" y="55"/>
                  </a:lnTo>
                  <a:lnTo>
                    <a:pt x="1137" y="25"/>
                  </a:lnTo>
                  <a:lnTo>
                    <a:pt x="1142" y="25"/>
                  </a:lnTo>
                  <a:close/>
                  <a:moveTo>
                    <a:pt x="0" y="52"/>
                  </a:moveTo>
                  <a:lnTo>
                    <a:pt x="0" y="55"/>
                  </a:lnTo>
                  <a:lnTo>
                    <a:pt x="2" y="85"/>
                  </a:lnTo>
                  <a:lnTo>
                    <a:pt x="3" y="100"/>
                  </a:lnTo>
                  <a:lnTo>
                    <a:pt x="8" y="98"/>
                  </a:lnTo>
                  <a:lnTo>
                    <a:pt x="7" y="83"/>
                  </a:lnTo>
                  <a:lnTo>
                    <a:pt x="5" y="55"/>
                  </a:lnTo>
                  <a:lnTo>
                    <a:pt x="5" y="48"/>
                  </a:lnTo>
                  <a:lnTo>
                    <a:pt x="3" y="48"/>
                  </a:lnTo>
                  <a:lnTo>
                    <a:pt x="2" y="50"/>
                  </a:lnTo>
                  <a:lnTo>
                    <a:pt x="0" y="50"/>
                  </a:lnTo>
                  <a:lnTo>
                    <a:pt x="0" y="52"/>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34"/>
            <p:cNvSpPr>
              <a:spLocks noEditPoints="1"/>
            </p:cNvSpPr>
            <p:nvPr/>
          </p:nvSpPr>
          <p:spPr bwMode="auto">
            <a:xfrm>
              <a:off x="1463" y="2919"/>
              <a:ext cx="1138" cy="101"/>
            </a:xfrm>
            <a:custGeom>
              <a:avLst/>
              <a:gdLst>
                <a:gd name="T0" fmla="*/ 1138 w 1138"/>
                <a:gd name="T1" fmla="*/ 26 h 101"/>
                <a:gd name="T2" fmla="*/ 1138 w 1138"/>
                <a:gd name="T3" fmla="*/ 3 h 101"/>
                <a:gd name="T4" fmla="*/ 1136 w 1138"/>
                <a:gd name="T5" fmla="*/ 1 h 101"/>
                <a:gd name="T6" fmla="*/ 1136 w 1138"/>
                <a:gd name="T7" fmla="*/ 1 h 101"/>
                <a:gd name="T8" fmla="*/ 1135 w 1138"/>
                <a:gd name="T9" fmla="*/ 1 h 101"/>
                <a:gd name="T10" fmla="*/ 1135 w 1138"/>
                <a:gd name="T11" fmla="*/ 1 h 101"/>
                <a:gd name="T12" fmla="*/ 1135 w 1138"/>
                <a:gd name="T13" fmla="*/ 1 h 101"/>
                <a:gd name="T14" fmla="*/ 1133 w 1138"/>
                <a:gd name="T15" fmla="*/ 1 h 101"/>
                <a:gd name="T16" fmla="*/ 1133 w 1138"/>
                <a:gd name="T17" fmla="*/ 1 h 101"/>
                <a:gd name="T18" fmla="*/ 1133 w 1138"/>
                <a:gd name="T19" fmla="*/ 0 h 101"/>
                <a:gd name="T20" fmla="*/ 1133 w 1138"/>
                <a:gd name="T21" fmla="*/ 26 h 101"/>
                <a:gd name="T22" fmla="*/ 1138 w 1138"/>
                <a:gd name="T23" fmla="*/ 26 h 101"/>
                <a:gd name="T24" fmla="*/ 1136 w 1138"/>
                <a:gd name="T25" fmla="*/ 56 h 101"/>
                <a:gd name="T26" fmla="*/ 1136 w 1138"/>
                <a:gd name="T27" fmla="*/ 68 h 101"/>
                <a:gd name="T28" fmla="*/ 1136 w 1138"/>
                <a:gd name="T29" fmla="*/ 68 h 101"/>
                <a:gd name="T30" fmla="*/ 1135 w 1138"/>
                <a:gd name="T31" fmla="*/ 66 h 101"/>
                <a:gd name="T32" fmla="*/ 1135 w 1138"/>
                <a:gd name="T33" fmla="*/ 66 h 101"/>
                <a:gd name="T34" fmla="*/ 1135 w 1138"/>
                <a:gd name="T35" fmla="*/ 66 h 101"/>
                <a:gd name="T36" fmla="*/ 1133 w 1138"/>
                <a:gd name="T37" fmla="*/ 66 h 101"/>
                <a:gd name="T38" fmla="*/ 1133 w 1138"/>
                <a:gd name="T39" fmla="*/ 66 h 101"/>
                <a:gd name="T40" fmla="*/ 1131 w 1138"/>
                <a:gd name="T41" fmla="*/ 66 h 101"/>
                <a:gd name="T42" fmla="*/ 1131 w 1138"/>
                <a:gd name="T43" fmla="*/ 66 h 101"/>
                <a:gd name="T44" fmla="*/ 1131 w 1138"/>
                <a:gd name="T45" fmla="*/ 56 h 101"/>
                <a:gd name="T46" fmla="*/ 1133 w 1138"/>
                <a:gd name="T47" fmla="*/ 26 h 101"/>
                <a:gd name="T48" fmla="*/ 1138 w 1138"/>
                <a:gd name="T49" fmla="*/ 26 h 101"/>
                <a:gd name="T50" fmla="*/ 0 w 1138"/>
                <a:gd name="T51" fmla="*/ 51 h 101"/>
                <a:gd name="T52" fmla="*/ 0 w 1138"/>
                <a:gd name="T53" fmla="*/ 56 h 101"/>
                <a:gd name="T54" fmla="*/ 3 w 1138"/>
                <a:gd name="T55" fmla="*/ 84 h 101"/>
                <a:gd name="T56" fmla="*/ 5 w 1138"/>
                <a:gd name="T57" fmla="*/ 101 h 101"/>
                <a:gd name="T58" fmla="*/ 10 w 1138"/>
                <a:gd name="T59" fmla="*/ 99 h 101"/>
                <a:gd name="T60" fmla="*/ 8 w 1138"/>
                <a:gd name="T61" fmla="*/ 84 h 101"/>
                <a:gd name="T62" fmla="*/ 5 w 1138"/>
                <a:gd name="T63" fmla="*/ 56 h 101"/>
                <a:gd name="T64" fmla="*/ 5 w 1138"/>
                <a:gd name="T65" fmla="*/ 48 h 101"/>
                <a:gd name="T66" fmla="*/ 5 w 1138"/>
                <a:gd name="T67" fmla="*/ 48 h 101"/>
                <a:gd name="T68" fmla="*/ 3 w 1138"/>
                <a:gd name="T69" fmla="*/ 48 h 101"/>
                <a:gd name="T70" fmla="*/ 3 w 1138"/>
                <a:gd name="T71" fmla="*/ 48 h 101"/>
                <a:gd name="T72" fmla="*/ 3 w 1138"/>
                <a:gd name="T73" fmla="*/ 49 h 101"/>
                <a:gd name="T74" fmla="*/ 1 w 1138"/>
                <a:gd name="T75" fmla="*/ 49 h 101"/>
                <a:gd name="T76" fmla="*/ 1 w 1138"/>
                <a:gd name="T77" fmla="*/ 49 h 101"/>
                <a:gd name="T78" fmla="*/ 1 w 1138"/>
                <a:gd name="T79" fmla="*/ 49 h 101"/>
                <a:gd name="T80" fmla="*/ 0 w 1138"/>
                <a:gd name="T81" fmla="*/ 51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8"/>
                <a:gd name="T124" fmla="*/ 0 h 101"/>
                <a:gd name="T125" fmla="*/ 1138 w 1138"/>
                <a:gd name="T126" fmla="*/ 101 h 1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8" h="101">
                  <a:moveTo>
                    <a:pt x="1138" y="26"/>
                  </a:moveTo>
                  <a:lnTo>
                    <a:pt x="1138" y="3"/>
                  </a:lnTo>
                  <a:lnTo>
                    <a:pt x="1136" y="1"/>
                  </a:lnTo>
                  <a:lnTo>
                    <a:pt x="1135" y="1"/>
                  </a:lnTo>
                  <a:lnTo>
                    <a:pt x="1133" y="1"/>
                  </a:lnTo>
                  <a:lnTo>
                    <a:pt x="1133" y="0"/>
                  </a:lnTo>
                  <a:lnTo>
                    <a:pt x="1133" y="26"/>
                  </a:lnTo>
                  <a:lnTo>
                    <a:pt x="1138" y="26"/>
                  </a:lnTo>
                  <a:lnTo>
                    <a:pt x="1136" y="56"/>
                  </a:lnTo>
                  <a:lnTo>
                    <a:pt x="1136" y="68"/>
                  </a:lnTo>
                  <a:lnTo>
                    <a:pt x="1135" y="66"/>
                  </a:lnTo>
                  <a:lnTo>
                    <a:pt x="1133" y="66"/>
                  </a:lnTo>
                  <a:lnTo>
                    <a:pt x="1131" y="66"/>
                  </a:lnTo>
                  <a:lnTo>
                    <a:pt x="1131" y="56"/>
                  </a:lnTo>
                  <a:lnTo>
                    <a:pt x="1133" y="26"/>
                  </a:lnTo>
                  <a:lnTo>
                    <a:pt x="1138" y="26"/>
                  </a:lnTo>
                  <a:close/>
                  <a:moveTo>
                    <a:pt x="0" y="51"/>
                  </a:moveTo>
                  <a:lnTo>
                    <a:pt x="0" y="56"/>
                  </a:lnTo>
                  <a:lnTo>
                    <a:pt x="3" y="84"/>
                  </a:lnTo>
                  <a:lnTo>
                    <a:pt x="5" y="101"/>
                  </a:lnTo>
                  <a:lnTo>
                    <a:pt x="10" y="99"/>
                  </a:lnTo>
                  <a:lnTo>
                    <a:pt x="8" y="84"/>
                  </a:lnTo>
                  <a:lnTo>
                    <a:pt x="5" y="56"/>
                  </a:lnTo>
                  <a:lnTo>
                    <a:pt x="5" y="48"/>
                  </a:lnTo>
                  <a:lnTo>
                    <a:pt x="3" y="48"/>
                  </a:lnTo>
                  <a:lnTo>
                    <a:pt x="3" y="49"/>
                  </a:lnTo>
                  <a:lnTo>
                    <a:pt x="1" y="49"/>
                  </a:lnTo>
                  <a:lnTo>
                    <a:pt x="0" y="51"/>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35"/>
            <p:cNvSpPr>
              <a:spLocks noEditPoints="1"/>
            </p:cNvSpPr>
            <p:nvPr/>
          </p:nvSpPr>
          <p:spPr bwMode="auto">
            <a:xfrm>
              <a:off x="1466" y="2919"/>
              <a:ext cx="1132" cy="99"/>
            </a:xfrm>
            <a:custGeom>
              <a:avLst/>
              <a:gdLst>
                <a:gd name="T0" fmla="*/ 1132 w 1132"/>
                <a:gd name="T1" fmla="*/ 26 h 99"/>
                <a:gd name="T2" fmla="*/ 1132 w 1132"/>
                <a:gd name="T3" fmla="*/ 1 h 99"/>
                <a:gd name="T4" fmla="*/ 1132 w 1132"/>
                <a:gd name="T5" fmla="*/ 1 h 99"/>
                <a:gd name="T6" fmla="*/ 1130 w 1132"/>
                <a:gd name="T7" fmla="*/ 1 h 99"/>
                <a:gd name="T8" fmla="*/ 1130 w 1132"/>
                <a:gd name="T9" fmla="*/ 1 h 99"/>
                <a:gd name="T10" fmla="*/ 1130 w 1132"/>
                <a:gd name="T11" fmla="*/ 0 h 99"/>
                <a:gd name="T12" fmla="*/ 1128 w 1132"/>
                <a:gd name="T13" fmla="*/ 0 h 99"/>
                <a:gd name="T14" fmla="*/ 1128 w 1132"/>
                <a:gd name="T15" fmla="*/ 0 h 99"/>
                <a:gd name="T16" fmla="*/ 1127 w 1132"/>
                <a:gd name="T17" fmla="*/ 0 h 99"/>
                <a:gd name="T18" fmla="*/ 1127 w 1132"/>
                <a:gd name="T19" fmla="*/ 0 h 99"/>
                <a:gd name="T20" fmla="*/ 1127 w 1132"/>
                <a:gd name="T21" fmla="*/ 26 h 99"/>
                <a:gd name="T22" fmla="*/ 1132 w 1132"/>
                <a:gd name="T23" fmla="*/ 26 h 99"/>
                <a:gd name="T24" fmla="*/ 1132 w 1132"/>
                <a:gd name="T25" fmla="*/ 56 h 99"/>
                <a:gd name="T26" fmla="*/ 1132 w 1132"/>
                <a:gd name="T27" fmla="*/ 66 h 99"/>
                <a:gd name="T28" fmla="*/ 1130 w 1132"/>
                <a:gd name="T29" fmla="*/ 66 h 99"/>
                <a:gd name="T30" fmla="*/ 1130 w 1132"/>
                <a:gd name="T31" fmla="*/ 66 h 99"/>
                <a:gd name="T32" fmla="*/ 1128 w 1132"/>
                <a:gd name="T33" fmla="*/ 66 h 99"/>
                <a:gd name="T34" fmla="*/ 1128 w 1132"/>
                <a:gd name="T35" fmla="*/ 66 h 99"/>
                <a:gd name="T36" fmla="*/ 1128 w 1132"/>
                <a:gd name="T37" fmla="*/ 66 h 99"/>
                <a:gd name="T38" fmla="*/ 1127 w 1132"/>
                <a:gd name="T39" fmla="*/ 64 h 99"/>
                <a:gd name="T40" fmla="*/ 1127 w 1132"/>
                <a:gd name="T41" fmla="*/ 64 h 99"/>
                <a:gd name="T42" fmla="*/ 1127 w 1132"/>
                <a:gd name="T43" fmla="*/ 64 h 99"/>
                <a:gd name="T44" fmla="*/ 1127 w 1132"/>
                <a:gd name="T45" fmla="*/ 56 h 99"/>
                <a:gd name="T46" fmla="*/ 1127 w 1132"/>
                <a:gd name="T47" fmla="*/ 26 h 99"/>
                <a:gd name="T48" fmla="*/ 1132 w 1132"/>
                <a:gd name="T49" fmla="*/ 26 h 99"/>
                <a:gd name="T50" fmla="*/ 0 w 1132"/>
                <a:gd name="T51" fmla="*/ 49 h 99"/>
                <a:gd name="T52" fmla="*/ 0 w 1132"/>
                <a:gd name="T53" fmla="*/ 56 h 99"/>
                <a:gd name="T54" fmla="*/ 2 w 1132"/>
                <a:gd name="T55" fmla="*/ 84 h 99"/>
                <a:gd name="T56" fmla="*/ 3 w 1132"/>
                <a:gd name="T57" fmla="*/ 99 h 99"/>
                <a:gd name="T58" fmla="*/ 8 w 1132"/>
                <a:gd name="T59" fmla="*/ 97 h 99"/>
                <a:gd name="T60" fmla="*/ 7 w 1132"/>
                <a:gd name="T61" fmla="*/ 84 h 99"/>
                <a:gd name="T62" fmla="*/ 5 w 1132"/>
                <a:gd name="T63" fmla="*/ 56 h 99"/>
                <a:gd name="T64" fmla="*/ 5 w 1132"/>
                <a:gd name="T65" fmla="*/ 46 h 99"/>
                <a:gd name="T66" fmla="*/ 3 w 1132"/>
                <a:gd name="T67" fmla="*/ 46 h 99"/>
                <a:gd name="T68" fmla="*/ 3 w 1132"/>
                <a:gd name="T69" fmla="*/ 46 h 99"/>
                <a:gd name="T70" fmla="*/ 3 w 1132"/>
                <a:gd name="T71" fmla="*/ 46 h 99"/>
                <a:gd name="T72" fmla="*/ 2 w 1132"/>
                <a:gd name="T73" fmla="*/ 48 h 99"/>
                <a:gd name="T74" fmla="*/ 2 w 1132"/>
                <a:gd name="T75" fmla="*/ 48 h 99"/>
                <a:gd name="T76" fmla="*/ 0 w 1132"/>
                <a:gd name="T77" fmla="*/ 48 h 99"/>
                <a:gd name="T78" fmla="*/ 0 w 1132"/>
                <a:gd name="T79" fmla="*/ 48 h 99"/>
                <a:gd name="T80" fmla="*/ 0 w 1132"/>
                <a:gd name="T81" fmla="*/ 49 h 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2"/>
                <a:gd name="T124" fmla="*/ 0 h 99"/>
                <a:gd name="T125" fmla="*/ 1132 w 1132"/>
                <a:gd name="T126" fmla="*/ 99 h 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2" h="99">
                  <a:moveTo>
                    <a:pt x="1132" y="26"/>
                  </a:moveTo>
                  <a:lnTo>
                    <a:pt x="1132" y="1"/>
                  </a:lnTo>
                  <a:lnTo>
                    <a:pt x="1130" y="1"/>
                  </a:lnTo>
                  <a:lnTo>
                    <a:pt x="1130" y="0"/>
                  </a:lnTo>
                  <a:lnTo>
                    <a:pt x="1128" y="0"/>
                  </a:lnTo>
                  <a:lnTo>
                    <a:pt x="1127" y="0"/>
                  </a:lnTo>
                  <a:lnTo>
                    <a:pt x="1127" y="26"/>
                  </a:lnTo>
                  <a:lnTo>
                    <a:pt x="1132" y="26"/>
                  </a:lnTo>
                  <a:lnTo>
                    <a:pt x="1132" y="56"/>
                  </a:lnTo>
                  <a:lnTo>
                    <a:pt x="1132" y="66"/>
                  </a:lnTo>
                  <a:lnTo>
                    <a:pt x="1130" y="66"/>
                  </a:lnTo>
                  <a:lnTo>
                    <a:pt x="1128" y="66"/>
                  </a:lnTo>
                  <a:lnTo>
                    <a:pt x="1127" y="64"/>
                  </a:lnTo>
                  <a:lnTo>
                    <a:pt x="1127" y="56"/>
                  </a:lnTo>
                  <a:lnTo>
                    <a:pt x="1127" y="26"/>
                  </a:lnTo>
                  <a:lnTo>
                    <a:pt x="1132" y="26"/>
                  </a:lnTo>
                  <a:close/>
                  <a:moveTo>
                    <a:pt x="0" y="49"/>
                  </a:moveTo>
                  <a:lnTo>
                    <a:pt x="0" y="56"/>
                  </a:lnTo>
                  <a:lnTo>
                    <a:pt x="2" y="84"/>
                  </a:lnTo>
                  <a:lnTo>
                    <a:pt x="3" y="99"/>
                  </a:lnTo>
                  <a:lnTo>
                    <a:pt x="8" y="97"/>
                  </a:lnTo>
                  <a:lnTo>
                    <a:pt x="7" y="84"/>
                  </a:lnTo>
                  <a:lnTo>
                    <a:pt x="5" y="56"/>
                  </a:lnTo>
                  <a:lnTo>
                    <a:pt x="5" y="46"/>
                  </a:lnTo>
                  <a:lnTo>
                    <a:pt x="3" y="46"/>
                  </a:lnTo>
                  <a:lnTo>
                    <a:pt x="2" y="48"/>
                  </a:lnTo>
                  <a:lnTo>
                    <a:pt x="0" y="48"/>
                  </a:lnTo>
                  <a:lnTo>
                    <a:pt x="0" y="49"/>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36"/>
            <p:cNvSpPr>
              <a:spLocks noEditPoints="1"/>
            </p:cNvSpPr>
            <p:nvPr/>
          </p:nvSpPr>
          <p:spPr bwMode="auto">
            <a:xfrm>
              <a:off x="1468" y="2917"/>
              <a:ext cx="1128" cy="101"/>
            </a:xfrm>
            <a:custGeom>
              <a:avLst/>
              <a:gdLst>
                <a:gd name="T0" fmla="*/ 1128 w 1128"/>
                <a:gd name="T1" fmla="*/ 28 h 101"/>
                <a:gd name="T2" fmla="*/ 1128 w 1128"/>
                <a:gd name="T3" fmla="*/ 2 h 101"/>
                <a:gd name="T4" fmla="*/ 1126 w 1128"/>
                <a:gd name="T5" fmla="*/ 2 h 101"/>
                <a:gd name="T6" fmla="*/ 1126 w 1128"/>
                <a:gd name="T7" fmla="*/ 2 h 101"/>
                <a:gd name="T8" fmla="*/ 1125 w 1128"/>
                <a:gd name="T9" fmla="*/ 2 h 101"/>
                <a:gd name="T10" fmla="*/ 1125 w 1128"/>
                <a:gd name="T11" fmla="*/ 2 h 101"/>
                <a:gd name="T12" fmla="*/ 1125 w 1128"/>
                <a:gd name="T13" fmla="*/ 2 h 101"/>
                <a:gd name="T14" fmla="*/ 1123 w 1128"/>
                <a:gd name="T15" fmla="*/ 2 h 101"/>
                <a:gd name="T16" fmla="*/ 1123 w 1128"/>
                <a:gd name="T17" fmla="*/ 2 h 101"/>
                <a:gd name="T18" fmla="*/ 1123 w 1128"/>
                <a:gd name="T19" fmla="*/ 0 h 101"/>
                <a:gd name="T20" fmla="*/ 1123 w 1128"/>
                <a:gd name="T21" fmla="*/ 28 h 101"/>
                <a:gd name="T22" fmla="*/ 1128 w 1128"/>
                <a:gd name="T23" fmla="*/ 28 h 101"/>
                <a:gd name="T24" fmla="*/ 1126 w 1128"/>
                <a:gd name="T25" fmla="*/ 58 h 101"/>
                <a:gd name="T26" fmla="*/ 1126 w 1128"/>
                <a:gd name="T27" fmla="*/ 68 h 101"/>
                <a:gd name="T28" fmla="*/ 1126 w 1128"/>
                <a:gd name="T29" fmla="*/ 68 h 101"/>
                <a:gd name="T30" fmla="*/ 1125 w 1128"/>
                <a:gd name="T31" fmla="*/ 66 h 101"/>
                <a:gd name="T32" fmla="*/ 1125 w 1128"/>
                <a:gd name="T33" fmla="*/ 66 h 101"/>
                <a:gd name="T34" fmla="*/ 1125 w 1128"/>
                <a:gd name="T35" fmla="*/ 66 h 101"/>
                <a:gd name="T36" fmla="*/ 1123 w 1128"/>
                <a:gd name="T37" fmla="*/ 66 h 101"/>
                <a:gd name="T38" fmla="*/ 1123 w 1128"/>
                <a:gd name="T39" fmla="*/ 66 h 101"/>
                <a:gd name="T40" fmla="*/ 1121 w 1128"/>
                <a:gd name="T41" fmla="*/ 66 h 101"/>
                <a:gd name="T42" fmla="*/ 1121 w 1128"/>
                <a:gd name="T43" fmla="*/ 66 h 101"/>
                <a:gd name="T44" fmla="*/ 1121 w 1128"/>
                <a:gd name="T45" fmla="*/ 58 h 101"/>
                <a:gd name="T46" fmla="*/ 1123 w 1128"/>
                <a:gd name="T47" fmla="*/ 28 h 101"/>
                <a:gd name="T48" fmla="*/ 1128 w 1128"/>
                <a:gd name="T49" fmla="*/ 28 h 101"/>
                <a:gd name="T50" fmla="*/ 0 w 1128"/>
                <a:gd name="T51" fmla="*/ 50 h 101"/>
                <a:gd name="T52" fmla="*/ 0 w 1128"/>
                <a:gd name="T53" fmla="*/ 58 h 101"/>
                <a:gd name="T54" fmla="*/ 3 w 1128"/>
                <a:gd name="T55" fmla="*/ 86 h 101"/>
                <a:gd name="T56" fmla="*/ 5 w 1128"/>
                <a:gd name="T57" fmla="*/ 101 h 101"/>
                <a:gd name="T58" fmla="*/ 10 w 1128"/>
                <a:gd name="T59" fmla="*/ 98 h 101"/>
                <a:gd name="T60" fmla="*/ 8 w 1128"/>
                <a:gd name="T61" fmla="*/ 86 h 101"/>
                <a:gd name="T62" fmla="*/ 5 w 1128"/>
                <a:gd name="T63" fmla="*/ 58 h 101"/>
                <a:gd name="T64" fmla="*/ 5 w 1128"/>
                <a:gd name="T65" fmla="*/ 46 h 101"/>
                <a:gd name="T66" fmla="*/ 5 w 1128"/>
                <a:gd name="T67" fmla="*/ 46 h 101"/>
                <a:gd name="T68" fmla="*/ 3 w 1128"/>
                <a:gd name="T69" fmla="*/ 46 h 101"/>
                <a:gd name="T70" fmla="*/ 3 w 1128"/>
                <a:gd name="T71" fmla="*/ 46 h 101"/>
                <a:gd name="T72" fmla="*/ 3 w 1128"/>
                <a:gd name="T73" fmla="*/ 48 h 101"/>
                <a:gd name="T74" fmla="*/ 1 w 1128"/>
                <a:gd name="T75" fmla="*/ 48 h 101"/>
                <a:gd name="T76" fmla="*/ 1 w 1128"/>
                <a:gd name="T77" fmla="*/ 48 h 101"/>
                <a:gd name="T78" fmla="*/ 1 w 1128"/>
                <a:gd name="T79" fmla="*/ 48 h 101"/>
                <a:gd name="T80" fmla="*/ 0 w 1128"/>
                <a:gd name="T81" fmla="*/ 50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8"/>
                <a:gd name="T124" fmla="*/ 0 h 101"/>
                <a:gd name="T125" fmla="*/ 1128 w 1128"/>
                <a:gd name="T126" fmla="*/ 101 h 1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8" h="101">
                  <a:moveTo>
                    <a:pt x="1128" y="28"/>
                  </a:moveTo>
                  <a:lnTo>
                    <a:pt x="1128" y="2"/>
                  </a:lnTo>
                  <a:lnTo>
                    <a:pt x="1126" y="2"/>
                  </a:lnTo>
                  <a:lnTo>
                    <a:pt x="1125" y="2"/>
                  </a:lnTo>
                  <a:lnTo>
                    <a:pt x="1123" y="2"/>
                  </a:lnTo>
                  <a:lnTo>
                    <a:pt x="1123" y="0"/>
                  </a:lnTo>
                  <a:lnTo>
                    <a:pt x="1123" y="28"/>
                  </a:lnTo>
                  <a:lnTo>
                    <a:pt x="1128" y="28"/>
                  </a:lnTo>
                  <a:lnTo>
                    <a:pt x="1126" y="58"/>
                  </a:lnTo>
                  <a:lnTo>
                    <a:pt x="1126" y="68"/>
                  </a:lnTo>
                  <a:lnTo>
                    <a:pt x="1125" y="66"/>
                  </a:lnTo>
                  <a:lnTo>
                    <a:pt x="1123" y="66"/>
                  </a:lnTo>
                  <a:lnTo>
                    <a:pt x="1121" y="66"/>
                  </a:lnTo>
                  <a:lnTo>
                    <a:pt x="1121" y="58"/>
                  </a:lnTo>
                  <a:lnTo>
                    <a:pt x="1123" y="28"/>
                  </a:lnTo>
                  <a:lnTo>
                    <a:pt x="1128" y="28"/>
                  </a:lnTo>
                  <a:close/>
                  <a:moveTo>
                    <a:pt x="0" y="50"/>
                  </a:moveTo>
                  <a:lnTo>
                    <a:pt x="0" y="58"/>
                  </a:lnTo>
                  <a:lnTo>
                    <a:pt x="3" y="86"/>
                  </a:lnTo>
                  <a:lnTo>
                    <a:pt x="5" y="101"/>
                  </a:lnTo>
                  <a:lnTo>
                    <a:pt x="10" y="98"/>
                  </a:lnTo>
                  <a:lnTo>
                    <a:pt x="8" y="86"/>
                  </a:lnTo>
                  <a:lnTo>
                    <a:pt x="5" y="58"/>
                  </a:lnTo>
                  <a:lnTo>
                    <a:pt x="5" y="46"/>
                  </a:lnTo>
                  <a:lnTo>
                    <a:pt x="3" y="46"/>
                  </a:lnTo>
                  <a:lnTo>
                    <a:pt x="3" y="48"/>
                  </a:lnTo>
                  <a:lnTo>
                    <a:pt x="1" y="48"/>
                  </a:lnTo>
                  <a:lnTo>
                    <a:pt x="0" y="50"/>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37"/>
            <p:cNvSpPr>
              <a:spLocks noEditPoints="1"/>
            </p:cNvSpPr>
            <p:nvPr/>
          </p:nvSpPr>
          <p:spPr bwMode="auto">
            <a:xfrm>
              <a:off x="1471" y="2917"/>
              <a:ext cx="1122" cy="99"/>
            </a:xfrm>
            <a:custGeom>
              <a:avLst/>
              <a:gdLst>
                <a:gd name="T0" fmla="*/ 1122 w 1122"/>
                <a:gd name="T1" fmla="*/ 28 h 99"/>
                <a:gd name="T2" fmla="*/ 1122 w 1122"/>
                <a:gd name="T3" fmla="*/ 2 h 99"/>
                <a:gd name="T4" fmla="*/ 1122 w 1122"/>
                <a:gd name="T5" fmla="*/ 2 h 99"/>
                <a:gd name="T6" fmla="*/ 1120 w 1122"/>
                <a:gd name="T7" fmla="*/ 2 h 99"/>
                <a:gd name="T8" fmla="*/ 1120 w 1122"/>
                <a:gd name="T9" fmla="*/ 2 h 99"/>
                <a:gd name="T10" fmla="*/ 1118 w 1122"/>
                <a:gd name="T11" fmla="*/ 0 h 99"/>
                <a:gd name="T12" fmla="*/ 1118 w 1122"/>
                <a:gd name="T13" fmla="*/ 0 h 99"/>
                <a:gd name="T14" fmla="*/ 1118 w 1122"/>
                <a:gd name="T15" fmla="*/ 0 h 99"/>
                <a:gd name="T16" fmla="*/ 1117 w 1122"/>
                <a:gd name="T17" fmla="*/ 0 h 99"/>
                <a:gd name="T18" fmla="*/ 1117 w 1122"/>
                <a:gd name="T19" fmla="*/ 0 h 99"/>
                <a:gd name="T20" fmla="*/ 1117 w 1122"/>
                <a:gd name="T21" fmla="*/ 0 h 99"/>
                <a:gd name="T22" fmla="*/ 1117 w 1122"/>
                <a:gd name="T23" fmla="*/ 28 h 99"/>
                <a:gd name="T24" fmla="*/ 1122 w 1122"/>
                <a:gd name="T25" fmla="*/ 28 h 99"/>
                <a:gd name="T26" fmla="*/ 1122 w 1122"/>
                <a:gd name="T27" fmla="*/ 58 h 99"/>
                <a:gd name="T28" fmla="*/ 1122 w 1122"/>
                <a:gd name="T29" fmla="*/ 66 h 99"/>
                <a:gd name="T30" fmla="*/ 1120 w 1122"/>
                <a:gd name="T31" fmla="*/ 66 h 99"/>
                <a:gd name="T32" fmla="*/ 1120 w 1122"/>
                <a:gd name="T33" fmla="*/ 66 h 99"/>
                <a:gd name="T34" fmla="*/ 1118 w 1122"/>
                <a:gd name="T35" fmla="*/ 66 h 99"/>
                <a:gd name="T36" fmla="*/ 1118 w 1122"/>
                <a:gd name="T37" fmla="*/ 66 h 99"/>
                <a:gd name="T38" fmla="*/ 1118 w 1122"/>
                <a:gd name="T39" fmla="*/ 66 h 99"/>
                <a:gd name="T40" fmla="*/ 1117 w 1122"/>
                <a:gd name="T41" fmla="*/ 65 h 99"/>
                <a:gd name="T42" fmla="*/ 1117 w 1122"/>
                <a:gd name="T43" fmla="*/ 65 h 99"/>
                <a:gd name="T44" fmla="*/ 1117 w 1122"/>
                <a:gd name="T45" fmla="*/ 65 h 99"/>
                <a:gd name="T46" fmla="*/ 1117 w 1122"/>
                <a:gd name="T47" fmla="*/ 58 h 99"/>
                <a:gd name="T48" fmla="*/ 1117 w 1122"/>
                <a:gd name="T49" fmla="*/ 28 h 99"/>
                <a:gd name="T50" fmla="*/ 1122 w 1122"/>
                <a:gd name="T51" fmla="*/ 28 h 99"/>
                <a:gd name="T52" fmla="*/ 0 w 1122"/>
                <a:gd name="T53" fmla="*/ 48 h 99"/>
                <a:gd name="T54" fmla="*/ 0 w 1122"/>
                <a:gd name="T55" fmla="*/ 58 h 99"/>
                <a:gd name="T56" fmla="*/ 2 w 1122"/>
                <a:gd name="T57" fmla="*/ 86 h 99"/>
                <a:gd name="T58" fmla="*/ 3 w 1122"/>
                <a:gd name="T59" fmla="*/ 99 h 99"/>
                <a:gd name="T60" fmla="*/ 8 w 1122"/>
                <a:gd name="T61" fmla="*/ 98 h 99"/>
                <a:gd name="T62" fmla="*/ 7 w 1122"/>
                <a:gd name="T63" fmla="*/ 86 h 99"/>
                <a:gd name="T64" fmla="*/ 5 w 1122"/>
                <a:gd name="T65" fmla="*/ 58 h 99"/>
                <a:gd name="T66" fmla="*/ 5 w 1122"/>
                <a:gd name="T67" fmla="*/ 45 h 99"/>
                <a:gd name="T68" fmla="*/ 3 w 1122"/>
                <a:gd name="T69" fmla="*/ 45 h 99"/>
                <a:gd name="T70" fmla="*/ 3 w 1122"/>
                <a:gd name="T71" fmla="*/ 45 h 99"/>
                <a:gd name="T72" fmla="*/ 3 w 1122"/>
                <a:gd name="T73" fmla="*/ 45 h 99"/>
                <a:gd name="T74" fmla="*/ 2 w 1122"/>
                <a:gd name="T75" fmla="*/ 46 h 99"/>
                <a:gd name="T76" fmla="*/ 2 w 1122"/>
                <a:gd name="T77" fmla="*/ 46 h 99"/>
                <a:gd name="T78" fmla="*/ 0 w 1122"/>
                <a:gd name="T79" fmla="*/ 46 h 99"/>
                <a:gd name="T80" fmla="*/ 0 w 1122"/>
                <a:gd name="T81" fmla="*/ 46 h 99"/>
                <a:gd name="T82" fmla="*/ 0 w 1122"/>
                <a:gd name="T83" fmla="*/ 48 h 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2"/>
                <a:gd name="T127" fmla="*/ 0 h 99"/>
                <a:gd name="T128" fmla="*/ 1122 w 1122"/>
                <a:gd name="T129" fmla="*/ 99 h 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2" h="99">
                  <a:moveTo>
                    <a:pt x="1122" y="28"/>
                  </a:moveTo>
                  <a:lnTo>
                    <a:pt x="1122" y="2"/>
                  </a:lnTo>
                  <a:lnTo>
                    <a:pt x="1120" y="2"/>
                  </a:lnTo>
                  <a:lnTo>
                    <a:pt x="1118" y="0"/>
                  </a:lnTo>
                  <a:lnTo>
                    <a:pt x="1117" y="0"/>
                  </a:lnTo>
                  <a:lnTo>
                    <a:pt x="1117" y="28"/>
                  </a:lnTo>
                  <a:lnTo>
                    <a:pt x="1122" y="28"/>
                  </a:lnTo>
                  <a:lnTo>
                    <a:pt x="1122" y="58"/>
                  </a:lnTo>
                  <a:lnTo>
                    <a:pt x="1122" y="66"/>
                  </a:lnTo>
                  <a:lnTo>
                    <a:pt x="1120" y="66"/>
                  </a:lnTo>
                  <a:lnTo>
                    <a:pt x="1118" y="66"/>
                  </a:lnTo>
                  <a:lnTo>
                    <a:pt x="1117" y="65"/>
                  </a:lnTo>
                  <a:lnTo>
                    <a:pt x="1117" y="58"/>
                  </a:lnTo>
                  <a:lnTo>
                    <a:pt x="1117" y="28"/>
                  </a:lnTo>
                  <a:lnTo>
                    <a:pt x="1122" y="28"/>
                  </a:lnTo>
                  <a:close/>
                  <a:moveTo>
                    <a:pt x="0" y="48"/>
                  </a:moveTo>
                  <a:lnTo>
                    <a:pt x="0" y="58"/>
                  </a:lnTo>
                  <a:lnTo>
                    <a:pt x="2" y="86"/>
                  </a:lnTo>
                  <a:lnTo>
                    <a:pt x="3" y="99"/>
                  </a:lnTo>
                  <a:lnTo>
                    <a:pt x="8" y="98"/>
                  </a:lnTo>
                  <a:lnTo>
                    <a:pt x="7" y="86"/>
                  </a:lnTo>
                  <a:lnTo>
                    <a:pt x="5" y="58"/>
                  </a:lnTo>
                  <a:lnTo>
                    <a:pt x="5" y="45"/>
                  </a:lnTo>
                  <a:lnTo>
                    <a:pt x="3" y="45"/>
                  </a:lnTo>
                  <a:lnTo>
                    <a:pt x="2" y="46"/>
                  </a:lnTo>
                  <a:lnTo>
                    <a:pt x="0" y="46"/>
                  </a:lnTo>
                  <a:lnTo>
                    <a:pt x="0" y="48"/>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38"/>
            <p:cNvSpPr>
              <a:spLocks noEditPoints="1"/>
            </p:cNvSpPr>
            <p:nvPr/>
          </p:nvSpPr>
          <p:spPr bwMode="auto">
            <a:xfrm>
              <a:off x="1473" y="2915"/>
              <a:ext cx="1118" cy="100"/>
            </a:xfrm>
            <a:custGeom>
              <a:avLst/>
              <a:gdLst>
                <a:gd name="T0" fmla="*/ 1118 w 1118"/>
                <a:gd name="T1" fmla="*/ 30 h 100"/>
                <a:gd name="T2" fmla="*/ 1118 w 1118"/>
                <a:gd name="T3" fmla="*/ 2 h 100"/>
                <a:gd name="T4" fmla="*/ 1116 w 1118"/>
                <a:gd name="T5" fmla="*/ 2 h 100"/>
                <a:gd name="T6" fmla="*/ 1116 w 1118"/>
                <a:gd name="T7" fmla="*/ 2 h 100"/>
                <a:gd name="T8" fmla="*/ 1115 w 1118"/>
                <a:gd name="T9" fmla="*/ 2 h 100"/>
                <a:gd name="T10" fmla="*/ 1115 w 1118"/>
                <a:gd name="T11" fmla="*/ 2 h 100"/>
                <a:gd name="T12" fmla="*/ 1115 w 1118"/>
                <a:gd name="T13" fmla="*/ 2 h 100"/>
                <a:gd name="T14" fmla="*/ 1113 w 1118"/>
                <a:gd name="T15" fmla="*/ 2 h 100"/>
                <a:gd name="T16" fmla="*/ 1113 w 1118"/>
                <a:gd name="T17" fmla="*/ 2 h 100"/>
                <a:gd name="T18" fmla="*/ 1111 w 1118"/>
                <a:gd name="T19" fmla="*/ 0 h 100"/>
                <a:gd name="T20" fmla="*/ 1111 w 1118"/>
                <a:gd name="T21" fmla="*/ 2 h 100"/>
                <a:gd name="T22" fmla="*/ 1113 w 1118"/>
                <a:gd name="T23" fmla="*/ 30 h 100"/>
                <a:gd name="T24" fmla="*/ 1118 w 1118"/>
                <a:gd name="T25" fmla="*/ 30 h 100"/>
                <a:gd name="T26" fmla="*/ 1116 w 1118"/>
                <a:gd name="T27" fmla="*/ 60 h 100"/>
                <a:gd name="T28" fmla="*/ 1116 w 1118"/>
                <a:gd name="T29" fmla="*/ 68 h 100"/>
                <a:gd name="T30" fmla="*/ 1116 w 1118"/>
                <a:gd name="T31" fmla="*/ 68 h 100"/>
                <a:gd name="T32" fmla="*/ 1115 w 1118"/>
                <a:gd name="T33" fmla="*/ 67 h 100"/>
                <a:gd name="T34" fmla="*/ 1115 w 1118"/>
                <a:gd name="T35" fmla="*/ 67 h 100"/>
                <a:gd name="T36" fmla="*/ 1115 w 1118"/>
                <a:gd name="T37" fmla="*/ 67 h 100"/>
                <a:gd name="T38" fmla="*/ 1113 w 1118"/>
                <a:gd name="T39" fmla="*/ 67 h 100"/>
                <a:gd name="T40" fmla="*/ 1113 w 1118"/>
                <a:gd name="T41" fmla="*/ 67 h 100"/>
                <a:gd name="T42" fmla="*/ 1113 w 1118"/>
                <a:gd name="T43" fmla="*/ 67 h 100"/>
                <a:gd name="T44" fmla="*/ 1111 w 1118"/>
                <a:gd name="T45" fmla="*/ 67 h 100"/>
                <a:gd name="T46" fmla="*/ 1111 w 1118"/>
                <a:gd name="T47" fmla="*/ 60 h 100"/>
                <a:gd name="T48" fmla="*/ 1113 w 1118"/>
                <a:gd name="T49" fmla="*/ 30 h 100"/>
                <a:gd name="T50" fmla="*/ 1118 w 1118"/>
                <a:gd name="T51" fmla="*/ 30 h 100"/>
                <a:gd name="T52" fmla="*/ 0 w 1118"/>
                <a:gd name="T53" fmla="*/ 48 h 100"/>
                <a:gd name="T54" fmla="*/ 0 w 1118"/>
                <a:gd name="T55" fmla="*/ 60 h 100"/>
                <a:gd name="T56" fmla="*/ 3 w 1118"/>
                <a:gd name="T57" fmla="*/ 88 h 100"/>
                <a:gd name="T58" fmla="*/ 5 w 1118"/>
                <a:gd name="T59" fmla="*/ 100 h 100"/>
                <a:gd name="T60" fmla="*/ 8 w 1118"/>
                <a:gd name="T61" fmla="*/ 98 h 100"/>
                <a:gd name="T62" fmla="*/ 8 w 1118"/>
                <a:gd name="T63" fmla="*/ 88 h 100"/>
                <a:gd name="T64" fmla="*/ 5 w 1118"/>
                <a:gd name="T65" fmla="*/ 60 h 100"/>
                <a:gd name="T66" fmla="*/ 5 w 1118"/>
                <a:gd name="T67" fmla="*/ 45 h 100"/>
                <a:gd name="T68" fmla="*/ 5 w 1118"/>
                <a:gd name="T69" fmla="*/ 45 h 100"/>
                <a:gd name="T70" fmla="*/ 3 w 1118"/>
                <a:gd name="T71" fmla="*/ 45 h 100"/>
                <a:gd name="T72" fmla="*/ 3 w 1118"/>
                <a:gd name="T73" fmla="*/ 45 h 100"/>
                <a:gd name="T74" fmla="*/ 3 w 1118"/>
                <a:gd name="T75" fmla="*/ 47 h 100"/>
                <a:gd name="T76" fmla="*/ 1 w 1118"/>
                <a:gd name="T77" fmla="*/ 47 h 100"/>
                <a:gd name="T78" fmla="*/ 1 w 1118"/>
                <a:gd name="T79" fmla="*/ 47 h 100"/>
                <a:gd name="T80" fmla="*/ 1 w 1118"/>
                <a:gd name="T81" fmla="*/ 47 h 100"/>
                <a:gd name="T82" fmla="*/ 0 w 1118"/>
                <a:gd name="T83" fmla="*/ 48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8"/>
                <a:gd name="T127" fmla="*/ 0 h 100"/>
                <a:gd name="T128" fmla="*/ 1118 w 1118"/>
                <a:gd name="T129" fmla="*/ 100 h 1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8" h="100">
                  <a:moveTo>
                    <a:pt x="1118" y="30"/>
                  </a:moveTo>
                  <a:lnTo>
                    <a:pt x="1118" y="2"/>
                  </a:lnTo>
                  <a:lnTo>
                    <a:pt x="1116" y="2"/>
                  </a:lnTo>
                  <a:lnTo>
                    <a:pt x="1115" y="2"/>
                  </a:lnTo>
                  <a:lnTo>
                    <a:pt x="1113" y="2"/>
                  </a:lnTo>
                  <a:lnTo>
                    <a:pt x="1111" y="0"/>
                  </a:lnTo>
                  <a:lnTo>
                    <a:pt x="1111" y="2"/>
                  </a:lnTo>
                  <a:lnTo>
                    <a:pt x="1113" y="30"/>
                  </a:lnTo>
                  <a:lnTo>
                    <a:pt x="1118" y="30"/>
                  </a:lnTo>
                  <a:lnTo>
                    <a:pt x="1116" y="60"/>
                  </a:lnTo>
                  <a:lnTo>
                    <a:pt x="1116" y="68"/>
                  </a:lnTo>
                  <a:lnTo>
                    <a:pt x="1115" y="67"/>
                  </a:lnTo>
                  <a:lnTo>
                    <a:pt x="1113" y="67"/>
                  </a:lnTo>
                  <a:lnTo>
                    <a:pt x="1111" y="67"/>
                  </a:lnTo>
                  <a:lnTo>
                    <a:pt x="1111" y="60"/>
                  </a:lnTo>
                  <a:lnTo>
                    <a:pt x="1113" y="30"/>
                  </a:lnTo>
                  <a:lnTo>
                    <a:pt x="1118" y="30"/>
                  </a:lnTo>
                  <a:close/>
                  <a:moveTo>
                    <a:pt x="0" y="48"/>
                  </a:moveTo>
                  <a:lnTo>
                    <a:pt x="0" y="60"/>
                  </a:lnTo>
                  <a:lnTo>
                    <a:pt x="3" y="88"/>
                  </a:lnTo>
                  <a:lnTo>
                    <a:pt x="5" y="100"/>
                  </a:lnTo>
                  <a:lnTo>
                    <a:pt x="8" y="98"/>
                  </a:lnTo>
                  <a:lnTo>
                    <a:pt x="8" y="88"/>
                  </a:lnTo>
                  <a:lnTo>
                    <a:pt x="5" y="60"/>
                  </a:lnTo>
                  <a:lnTo>
                    <a:pt x="5" y="45"/>
                  </a:lnTo>
                  <a:lnTo>
                    <a:pt x="3" y="45"/>
                  </a:lnTo>
                  <a:lnTo>
                    <a:pt x="3" y="47"/>
                  </a:lnTo>
                  <a:lnTo>
                    <a:pt x="1" y="47"/>
                  </a:lnTo>
                  <a:lnTo>
                    <a:pt x="0" y="48"/>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39"/>
            <p:cNvSpPr>
              <a:spLocks noEditPoints="1"/>
            </p:cNvSpPr>
            <p:nvPr/>
          </p:nvSpPr>
          <p:spPr bwMode="auto">
            <a:xfrm>
              <a:off x="1476" y="2915"/>
              <a:ext cx="1112" cy="100"/>
            </a:xfrm>
            <a:custGeom>
              <a:avLst/>
              <a:gdLst>
                <a:gd name="T0" fmla="*/ 1112 w 1112"/>
                <a:gd name="T1" fmla="*/ 30 h 100"/>
                <a:gd name="T2" fmla="*/ 1112 w 1112"/>
                <a:gd name="T3" fmla="*/ 2 h 100"/>
                <a:gd name="T4" fmla="*/ 1112 w 1112"/>
                <a:gd name="T5" fmla="*/ 2 h 100"/>
                <a:gd name="T6" fmla="*/ 1112 w 1112"/>
                <a:gd name="T7" fmla="*/ 2 h 100"/>
                <a:gd name="T8" fmla="*/ 1110 w 1112"/>
                <a:gd name="T9" fmla="*/ 2 h 100"/>
                <a:gd name="T10" fmla="*/ 1110 w 1112"/>
                <a:gd name="T11" fmla="*/ 2 h 100"/>
                <a:gd name="T12" fmla="*/ 1108 w 1112"/>
                <a:gd name="T13" fmla="*/ 0 h 100"/>
                <a:gd name="T14" fmla="*/ 1108 w 1112"/>
                <a:gd name="T15" fmla="*/ 0 h 100"/>
                <a:gd name="T16" fmla="*/ 1108 w 1112"/>
                <a:gd name="T17" fmla="*/ 0 h 100"/>
                <a:gd name="T18" fmla="*/ 1107 w 1112"/>
                <a:gd name="T19" fmla="*/ 0 h 100"/>
                <a:gd name="T20" fmla="*/ 1107 w 1112"/>
                <a:gd name="T21" fmla="*/ 0 h 100"/>
                <a:gd name="T22" fmla="*/ 1107 w 1112"/>
                <a:gd name="T23" fmla="*/ 2 h 100"/>
                <a:gd name="T24" fmla="*/ 1107 w 1112"/>
                <a:gd name="T25" fmla="*/ 30 h 100"/>
                <a:gd name="T26" fmla="*/ 1112 w 1112"/>
                <a:gd name="T27" fmla="*/ 30 h 100"/>
                <a:gd name="T28" fmla="*/ 1112 w 1112"/>
                <a:gd name="T29" fmla="*/ 60 h 100"/>
                <a:gd name="T30" fmla="*/ 1112 w 1112"/>
                <a:gd name="T31" fmla="*/ 67 h 100"/>
                <a:gd name="T32" fmla="*/ 1110 w 1112"/>
                <a:gd name="T33" fmla="*/ 67 h 100"/>
                <a:gd name="T34" fmla="*/ 1110 w 1112"/>
                <a:gd name="T35" fmla="*/ 67 h 100"/>
                <a:gd name="T36" fmla="*/ 1110 w 1112"/>
                <a:gd name="T37" fmla="*/ 67 h 100"/>
                <a:gd name="T38" fmla="*/ 1108 w 1112"/>
                <a:gd name="T39" fmla="*/ 67 h 100"/>
                <a:gd name="T40" fmla="*/ 1108 w 1112"/>
                <a:gd name="T41" fmla="*/ 67 h 100"/>
                <a:gd name="T42" fmla="*/ 1107 w 1112"/>
                <a:gd name="T43" fmla="*/ 67 h 100"/>
                <a:gd name="T44" fmla="*/ 1107 w 1112"/>
                <a:gd name="T45" fmla="*/ 65 h 100"/>
                <a:gd name="T46" fmla="*/ 1107 w 1112"/>
                <a:gd name="T47" fmla="*/ 65 h 100"/>
                <a:gd name="T48" fmla="*/ 1107 w 1112"/>
                <a:gd name="T49" fmla="*/ 60 h 100"/>
                <a:gd name="T50" fmla="*/ 1107 w 1112"/>
                <a:gd name="T51" fmla="*/ 30 h 100"/>
                <a:gd name="T52" fmla="*/ 1112 w 1112"/>
                <a:gd name="T53" fmla="*/ 30 h 100"/>
                <a:gd name="T54" fmla="*/ 0 w 1112"/>
                <a:gd name="T55" fmla="*/ 47 h 100"/>
                <a:gd name="T56" fmla="*/ 0 w 1112"/>
                <a:gd name="T57" fmla="*/ 60 h 100"/>
                <a:gd name="T58" fmla="*/ 2 w 1112"/>
                <a:gd name="T59" fmla="*/ 88 h 100"/>
                <a:gd name="T60" fmla="*/ 3 w 1112"/>
                <a:gd name="T61" fmla="*/ 100 h 100"/>
                <a:gd name="T62" fmla="*/ 8 w 1112"/>
                <a:gd name="T63" fmla="*/ 98 h 100"/>
                <a:gd name="T64" fmla="*/ 7 w 1112"/>
                <a:gd name="T65" fmla="*/ 86 h 100"/>
                <a:gd name="T66" fmla="*/ 5 w 1112"/>
                <a:gd name="T67" fmla="*/ 60 h 100"/>
                <a:gd name="T68" fmla="*/ 5 w 1112"/>
                <a:gd name="T69" fmla="*/ 43 h 100"/>
                <a:gd name="T70" fmla="*/ 3 w 1112"/>
                <a:gd name="T71" fmla="*/ 43 h 100"/>
                <a:gd name="T72" fmla="*/ 3 w 1112"/>
                <a:gd name="T73" fmla="*/ 43 h 100"/>
                <a:gd name="T74" fmla="*/ 3 w 1112"/>
                <a:gd name="T75" fmla="*/ 45 h 100"/>
                <a:gd name="T76" fmla="*/ 2 w 1112"/>
                <a:gd name="T77" fmla="*/ 45 h 100"/>
                <a:gd name="T78" fmla="*/ 2 w 1112"/>
                <a:gd name="T79" fmla="*/ 45 h 100"/>
                <a:gd name="T80" fmla="*/ 0 w 1112"/>
                <a:gd name="T81" fmla="*/ 45 h 100"/>
                <a:gd name="T82" fmla="*/ 0 w 1112"/>
                <a:gd name="T83" fmla="*/ 45 h 100"/>
                <a:gd name="T84" fmla="*/ 0 w 1112"/>
                <a:gd name="T85" fmla="*/ 47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2"/>
                <a:gd name="T130" fmla="*/ 0 h 100"/>
                <a:gd name="T131" fmla="*/ 1112 w 1112"/>
                <a:gd name="T132" fmla="*/ 100 h 1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2" h="100">
                  <a:moveTo>
                    <a:pt x="1112" y="30"/>
                  </a:moveTo>
                  <a:lnTo>
                    <a:pt x="1112" y="2"/>
                  </a:lnTo>
                  <a:lnTo>
                    <a:pt x="1110" y="2"/>
                  </a:lnTo>
                  <a:lnTo>
                    <a:pt x="1108" y="0"/>
                  </a:lnTo>
                  <a:lnTo>
                    <a:pt x="1107" y="0"/>
                  </a:lnTo>
                  <a:lnTo>
                    <a:pt x="1107" y="2"/>
                  </a:lnTo>
                  <a:lnTo>
                    <a:pt x="1107" y="30"/>
                  </a:lnTo>
                  <a:lnTo>
                    <a:pt x="1112" y="30"/>
                  </a:lnTo>
                  <a:lnTo>
                    <a:pt x="1112" y="60"/>
                  </a:lnTo>
                  <a:lnTo>
                    <a:pt x="1112" y="67"/>
                  </a:lnTo>
                  <a:lnTo>
                    <a:pt x="1110" y="67"/>
                  </a:lnTo>
                  <a:lnTo>
                    <a:pt x="1108" y="67"/>
                  </a:lnTo>
                  <a:lnTo>
                    <a:pt x="1107" y="67"/>
                  </a:lnTo>
                  <a:lnTo>
                    <a:pt x="1107" y="65"/>
                  </a:lnTo>
                  <a:lnTo>
                    <a:pt x="1107" y="60"/>
                  </a:lnTo>
                  <a:lnTo>
                    <a:pt x="1107" y="30"/>
                  </a:lnTo>
                  <a:lnTo>
                    <a:pt x="1112" y="30"/>
                  </a:lnTo>
                  <a:close/>
                  <a:moveTo>
                    <a:pt x="0" y="47"/>
                  </a:moveTo>
                  <a:lnTo>
                    <a:pt x="0" y="60"/>
                  </a:lnTo>
                  <a:lnTo>
                    <a:pt x="2" y="88"/>
                  </a:lnTo>
                  <a:lnTo>
                    <a:pt x="3" y="100"/>
                  </a:lnTo>
                  <a:lnTo>
                    <a:pt x="8" y="98"/>
                  </a:lnTo>
                  <a:lnTo>
                    <a:pt x="7" y="86"/>
                  </a:lnTo>
                  <a:lnTo>
                    <a:pt x="5" y="60"/>
                  </a:lnTo>
                  <a:lnTo>
                    <a:pt x="5" y="43"/>
                  </a:lnTo>
                  <a:lnTo>
                    <a:pt x="3" y="43"/>
                  </a:lnTo>
                  <a:lnTo>
                    <a:pt x="3" y="45"/>
                  </a:lnTo>
                  <a:lnTo>
                    <a:pt x="2" y="45"/>
                  </a:lnTo>
                  <a:lnTo>
                    <a:pt x="0" y="45"/>
                  </a:lnTo>
                  <a:lnTo>
                    <a:pt x="0" y="47"/>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40"/>
            <p:cNvSpPr>
              <a:spLocks noEditPoints="1"/>
            </p:cNvSpPr>
            <p:nvPr/>
          </p:nvSpPr>
          <p:spPr bwMode="auto">
            <a:xfrm>
              <a:off x="1478" y="2914"/>
              <a:ext cx="1108" cy="99"/>
            </a:xfrm>
            <a:custGeom>
              <a:avLst/>
              <a:gdLst>
                <a:gd name="T0" fmla="*/ 1108 w 1108"/>
                <a:gd name="T1" fmla="*/ 31 h 99"/>
                <a:gd name="T2" fmla="*/ 1106 w 1108"/>
                <a:gd name="T3" fmla="*/ 3 h 99"/>
                <a:gd name="T4" fmla="*/ 1106 w 1108"/>
                <a:gd name="T5" fmla="*/ 1 h 99"/>
                <a:gd name="T6" fmla="*/ 1106 w 1108"/>
                <a:gd name="T7" fmla="*/ 1 h 99"/>
                <a:gd name="T8" fmla="*/ 1106 w 1108"/>
                <a:gd name="T9" fmla="*/ 1 h 99"/>
                <a:gd name="T10" fmla="*/ 1105 w 1108"/>
                <a:gd name="T11" fmla="*/ 1 h 99"/>
                <a:gd name="T12" fmla="*/ 1105 w 1108"/>
                <a:gd name="T13" fmla="*/ 1 h 99"/>
                <a:gd name="T14" fmla="*/ 1103 w 1108"/>
                <a:gd name="T15" fmla="*/ 1 h 99"/>
                <a:gd name="T16" fmla="*/ 1103 w 1108"/>
                <a:gd name="T17" fmla="*/ 1 h 99"/>
                <a:gd name="T18" fmla="*/ 1103 w 1108"/>
                <a:gd name="T19" fmla="*/ 1 h 99"/>
                <a:gd name="T20" fmla="*/ 1101 w 1108"/>
                <a:gd name="T21" fmla="*/ 0 h 99"/>
                <a:gd name="T22" fmla="*/ 1101 w 1108"/>
                <a:gd name="T23" fmla="*/ 3 h 99"/>
                <a:gd name="T24" fmla="*/ 1103 w 1108"/>
                <a:gd name="T25" fmla="*/ 31 h 99"/>
                <a:gd name="T26" fmla="*/ 1108 w 1108"/>
                <a:gd name="T27" fmla="*/ 31 h 99"/>
                <a:gd name="T28" fmla="*/ 1106 w 1108"/>
                <a:gd name="T29" fmla="*/ 61 h 99"/>
                <a:gd name="T30" fmla="*/ 1106 w 1108"/>
                <a:gd name="T31" fmla="*/ 68 h 99"/>
                <a:gd name="T32" fmla="*/ 1106 w 1108"/>
                <a:gd name="T33" fmla="*/ 68 h 99"/>
                <a:gd name="T34" fmla="*/ 1105 w 1108"/>
                <a:gd name="T35" fmla="*/ 68 h 99"/>
                <a:gd name="T36" fmla="*/ 1105 w 1108"/>
                <a:gd name="T37" fmla="*/ 66 h 99"/>
                <a:gd name="T38" fmla="*/ 1105 w 1108"/>
                <a:gd name="T39" fmla="*/ 66 h 99"/>
                <a:gd name="T40" fmla="*/ 1103 w 1108"/>
                <a:gd name="T41" fmla="*/ 66 h 99"/>
                <a:gd name="T42" fmla="*/ 1103 w 1108"/>
                <a:gd name="T43" fmla="*/ 66 h 99"/>
                <a:gd name="T44" fmla="*/ 1103 w 1108"/>
                <a:gd name="T45" fmla="*/ 66 h 99"/>
                <a:gd name="T46" fmla="*/ 1101 w 1108"/>
                <a:gd name="T47" fmla="*/ 66 h 99"/>
                <a:gd name="T48" fmla="*/ 1101 w 1108"/>
                <a:gd name="T49" fmla="*/ 59 h 99"/>
                <a:gd name="T50" fmla="*/ 1103 w 1108"/>
                <a:gd name="T51" fmla="*/ 31 h 99"/>
                <a:gd name="T52" fmla="*/ 1108 w 1108"/>
                <a:gd name="T53" fmla="*/ 31 h 99"/>
                <a:gd name="T54" fmla="*/ 0 w 1108"/>
                <a:gd name="T55" fmla="*/ 46 h 99"/>
                <a:gd name="T56" fmla="*/ 0 w 1108"/>
                <a:gd name="T57" fmla="*/ 61 h 99"/>
                <a:gd name="T58" fmla="*/ 3 w 1108"/>
                <a:gd name="T59" fmla="*/ 89 h 99"/>
                <a:gd name="T60" fmla="*/ 3 w 1108"/>
                <a:gd name="T61" fmla="*/ 99 h 99"/>
                <a:gd name="T62" fmla="*/ 8 w 1108"/>
                <a:gd name="T63" fmla="*/ 97 h 99"/>
                <a:gd name="T64" fmla="*/ 8 w 1108"/>
                <a:gd name="T65" fmla="*/ 87 h 99"/>
                <a:gd name="T66" fmla="*/ 5 w 1108"/>
                <a:gd name="T67" fmla="*/ 59 h 99"/>
                <a:gd name="T68" fmla="*/ 5 w 1108"/>
                <a:gd name="T69" fmla="*/ 43 h 99"/>
                <a:gd name="T70" fmla="*/ 5 w 1108"/>
                <a:gd name="T71" fmla="*/ 43 h 99"/>
                <a:gd name="T72" fmla="*/ 3 w 1108"/>
                <a:gd name="T73" fmla="*/ 43 h 99"/>
                <a:gd name="T74" fmla="*/ 3 w 1108"/>
                <a:gd name="T75" fmla="*/ 44 h 99"/>
                <a:gd name="T76" fmla="*/ 3 w 1108"/>
                <a:gd name="T77" fmla="*/ 44 h 99"/>
                <a:gd name="T78" fmla="*/ 1 w 1108"/>
                <a:gd name="T79" fmla="*/ 44 h 99"/>
                <a:gd name="T80" fmla="*/ 1 w 1108"/>
                <a:gd name="T81" fmla="*/ 44 h 99"/>
                <a:gd name="T82" fmla="*/ 1 w 1108"/>
                <a:gd name="T83" fmla="*/ 46 h 99"/>
                <a:gd name="T84" fmla="*/ 0 w 1108"/>
                <a:gd name="T85" fmla="*/ 46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8"/>
                <a:gd name="T130" fmla="*/ 0 h 99"/>
                <a:gd name="T131" fmla="*/ 1108 w 1108"/>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8" h="99">
                  <a:moveTo>
                    <a:pt x="1108" y="31"/>
                  </a:moveTo>
                  <a:lnTo>
                    <a:pt x="1106" y="3"/>
                  </a:lnTo>
                  <a:lnTo>
                    <a:pt x="1106" y="1"/>
                  </a:lnTo>
                  <a:lnTo>
                    <a:pt x="1105" y="1"/>
                  </a:lnTo>
                  <a:lnTo>
                    <a:pt x="1103" y="1"/>
                  </a:lnTo>
                  <a:lnTo>
                    <a:pt x="1101" y="0"/>
                  </a:lnTo>
                  <a:lnTo>
                    <a:pt x="1101" y="3"/>
                  </a:lnTo>
                  <a:lnTo>
                    <a:pt x="1103" y="31"/>
                  </a:lnTo>
                  <a:lnTo>
                    <a:pt x="1108" y="31"/>
                  </a:lnTo>
                  <a:lnTo>
                    <a:pt x="1106" y="61"/>
                  </a:lnTo>
                  <a:lnTo>
                    <a:pt x="1106" y="68"/>
                  </a:lnTo>
                  <a:lnTo>
                    <a:pt x="1105" y="68"/>
                  </a:lnTo>
                  <a:lnTo>
                    <a:pt x="1105" y="66"/>
                  </a:lnTo>
                  <a:lnTo>
                    <a:pt x="1103" y="66"/>
                  </a:lnTo>
                  <a:lnTo>
                    <a:pt x="1101" y="66"/>
                  </a:lnTo>
                  <a:lnTo>
                    <a:pt x="1101" y="59"/>
                  </a:lnTo>
                  <a:lnTo>
                    <a:pt x="1103" y="31"/>
                  </a:lnTo>
                  <a:lnTo>
                    <a:pt x="1108" y="31"/>
                  </a:lnTo>
                  <a:close/>
                  <a:moveTo>
                    <a:pt x="0" y="46"/>
                  </a:moveTo>
                  <a:lnTo>
                    <a:pt x="0" y="61"/>
                  </a:lnTo>
                  <a:lnTo>
                    <a:pt x="3" y="89"/>
                  </a:lnTo>
                  <a:lnTo>
                    <a:pt x="3" y="99"/>
                  </a:lnTo>
                  <a:lnTo>
                    <a:pt x="8" y="97"/>
                  </a:lnTo>
                  <a:lnTo>
                    <a:pt x="8" y="87"/>
                  </a:lnTo>
                  <a:lnTo>
                    <a:pt x="5" y="59"/>
                  </a:lnTo>
                  <a:lnTo>
                    <a:pt x="5" y="43"/>
                  </a:lnTo>
                  <a:lnTo>
                    <a:pt x="3" y="43"/>
                  </a:lnTo>
                  <a:lnTo>
                    <a:pt x="3" y="44"/>
                  </a:lnTo>
                  <a:lnTo>
                    <a:pt x="1" y="44"/>
                  </a:lnTo>
                  <a:lnTo>
                    <a:pt x="1" y="46"/>
                  </a:lnTo>
                  <a:lnTo>
                    <a:pt x="0" y="46"/>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41"/>
            <p:cNvSpPr>
              <a:spLocks noEditPoints="1"/>
            </p:cNvSpPr>
            <p:nvPr/>
          </p:nvSpPr>
          <p:spPr bwMode="auto">
            <a:xfrm>
              <a:off x="1481" y="2914"/>
              <a:ext cx="1102" cy="99"/>
            </a:xfrm>
            <a:custGeom>
              <a:avLst/>
              <a:gdLst>
                <a:gd name="T0" fmla="*/ 1102 w 1102"/>
                <a:gd name="T1" fmla="*/ 31 h 99"/>
                <a:gd name="T2" fmla="*/ 1102 w 1102"/>
                <a:gd name="T3" fmla="*/ 3 h 99"/>
                <a:gd name="T4" fmla="*/ 1102 w 1102"/>
                <a:gd name="T5" fmla="*/ 1 h 99"/>
                <a:gd name="T6" fmla="*/ 1100 w 1102"/>
                <a:gd name="T7" fmla="*/ 1 h 99"/>
                <a:gd name="T8" fmla="*/ 1100 w 1102"/>
                <a:gd name="T9" fmla="*/ 1 h 99"/>
                <a:gd name="T10" fmla="*/ 1100 w 1102"/>
                <a:gd name="T11" fmla="*/ 1 h 99"/>
                <a:gd name="T12" fmla="*/ 1098 w 1102"/>
                <a:gd name="T13" fmla="*/ 0 h 99"/>
                <a:gd name="T14" fmla="*/ 1098 w 1102"/>
                <a:gd name="T15" fmla="*/ 0 h 99"/>
                <a:gd name="T16" fmla="*/ 1098 w 1102"/>
                <a:gd name="T17" fmla="*/ 0 h 99"/>
                <a:gd name="T18" fmla="*/ 1097 w 1102"/>
                <a:gd name="T19" fmla="*/ 0 h 99"/>
                <a:gd name="T20" fmla="*/ 1097 w 1102"/>
                <a:gd name="T21" fmla="*/ 0 h 99"/>
                <a:gd name="T22" fmla="*/ 1097 w 1102"/>
                <a:gd name="T23" fmla="*/ 5 h 99"/>
                <a:gd name="T24" fmla="*/ 1097 w 1102"/>
                <a:gd name="T25" fmla="*/ 31 h 99"/>
                <a:gd name="T26" fmla="*/ 1102 w 1102"/>
                <a:gd name="T27" fmla="*/ 31 h 99"/>
                <a:gd name="T28" fmla="*/ 1102 w 1102"/>
                <a:gd name="T29" fmla="*/ 61 h 99"/>
                <a:gd name="T30" fmla="*/ 1102 w 1102"/>
                <a:gd name="T31" fmla="*/ 66 h 99"/>
                <a:gd name="T32" fmla="*/ 1100 w 1102"/>
                <a:gd name="T33" fmla="*/ 66 h 99"/>
                <a:gd name="T34" fmla="*/ 1100 w 1102"/>
                <a:gd name="T35" fmla="*/ 66 h 99"/>
                <a:gd name="T36" fmla="*/ 1100 w 1102"/>
                <a:gd name="T37" fmla="*/ 66 h 99"/>
                <a:gd name="T38" fmla="*/ 1098 w 1102"/>
                <a:gd name="T39" fmla="*/ 66 h 99"/>
                <a:gd name="T40" fmla="*/ 1098 w 1102"/>
                <a:gd name="T41" fmla="*/ 66 h 99"/>
                <a:gd name="T42" fmla="*/ 1097 w 1102"/>
                <a:gd name="T43" fmla="*/ 66 h 99"/>
                <a:gd name="T44" fmla="*/ 1097 w 1102"/>
                <a:gd name="T45" fmla="*/ 66 h 99"/>
                <a:gd name="T46" fmla="*/ 1097 w 1102"/>
                <a:gd name="T47" fmla="*/ 64 h 99"/>
                <a:gd name="T48" fmla="*/ 1097 w 1102"/>
                <a:gd name="T49" fmla="*/ 59 h 99"/>
                <a:gd name="T50" fmla="*/ 1097 w 1102"/>
                <a:gd name="T51" fmla="*/ 31 h 99"/>
                <a:gd name="T52" fmla="*/ 1102 w 1102"/>
                <a:gd name="T53" fmla="*/ 31 h 99"/>
                <a:gd name="T54" fmla="*/ 0 w 1102"/>
                <a:gd name="T55" fmla="*/ 44 h 99"/>
                <a:gd name="T56" fmla="*/ 0 w 1102"/>
                <a:gd name="T57" fmla="*/ 61 h 99"/>
                <a:gd name="T58" fmla="*/ 2 w 1102"/>
                <a:gd name="T59" fmla="*/ 87 h 99"/>
                <a:gd name="T60" fmla="*/ 3 w 1102"/>
                <a:gd name="T61" fmla="*/ 99 h 99"/>
                <a:gd name="T62" fmla="*/ 8 w 1102"/>
                <a:gd name="T63" fmla="*/ 96 h 99"/>
                <a:gd name="T64" fmla="*/ 7 w 1102"/>
                <a:gd name="T65" fmla="*/ 87 h 99"/>
                <a:gd name="T66" fmla="*/ 5 w 1102"/>
                <a:gd name="T67" fmla="*/ 59 h 99"/>
                <a:gd name="T68" fmla="*/ 5 w 1102"/>
                <a:gd name="T69" fmla="*/ 41 h 99"/>
                <a:gd name="T70" fmla="*/ 3 w 1102"/>
                <a:gd name="T71" fmla="*/ 41 h 99"/>
                <a:gd name="T72" fmla="*/ 3 w 1102"/>
                <a:gd name="T73" fmla="*/ 41 h 99"/>
                <a:gd name="T74" fmla="*/ 2 w 1102"/>
                <a:gd name="T75" fmla="*/ 43 h 99"/>
                <a:gd name="T76" fmla="*/ 2 w 1102"/>
                <a:gd name="T77" fmla="*/ 43 h 99"/>
                <a:gd name="T78" fmla="*/ 2 w 1102"/>
                <a:gd name="T79" fmla="*/ 43 h 99"/>
                <a:gd name="T80" fmla="*/ 0 w 1102"/>
                <a:gd name="T81" fmla="*/ 43 h 99"/>
                <a:gd name="T82" fmla="*/ 0 w 1102"/>
                <a:gd name="T83" fmla="*/ 44 h 99"/>
                <a:gd name="T84" fmla="*/ 0 w 1102"/>
                <a:gd name="T85" fmla="*/ 44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2"/>
                <a:gd name="T130" fmla="*/ 0 h 99"/>
                <a:gd name="T131" fmla="*/ 1102 w 1102"/>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2" h="99">
                  <a:moveTo>
                    <a:pt x="1102" y="31"/>
                  </a:moveTo>
                  <a:lnTo>
                    <a:pt x="1102" y="3"/>
                  </a:lnTo>
                  <a:lnTo>
                    <a:pt x="1102" y="1"/>
                  </a:lnTo>
                  <a:lnTo>
                    <a:pt x="1100" y="1"/>
                  </a:lnTo>
                  <a:lnTo>
                    <a:pt x="1098" y="0"/>
                  </a:lnTo>
                  <a:lnTo>
                    <a:pt x="1097" y="0"/>
                  </a:lnTo>
                  <a:lnTo>
                    <a:pt x="1097" y="5"/>
                  </a:lnTo>
                  <a:lnTo>
                    <a:pt x="1097" y="31"/>
                  </a:lnTo>
                  <a:lnTo>
                    <a:pt x="1102" y="31"/>
                  </a:lnTo>
                  <a:lnTo>
                    <a:pt x="1102" y="61"/>
                  </a:lnTo>
                  <a:lnTo>
                    <a:pt x="1102" y="66"/>
                  </a:lnTo>
                  <a:lnTo>
                    <a:pt x="1100" y="66"/>
                  </a:lnTo>
                  <a:lnTo>
                    <a:pt x="1098" y="66"/>
                  </a:lnTo>
                  <a:lnTo>
                    <a:pt x="1097" y="66"/>
                  </a:lnTo>
                  <a:lnTo>
                    <a:pt x="1097" y="64"/>
                  </a:lnTo>
                  <a:lnTo>
                    <a:pt x="1097" y="59"/>
                  </a:lnTo>
                  <a:lnTo>
                    <a:pt x="1097" y="31"/>
                  </a:lnTo>
                  <a:lnTo>
                    <a:pt x="1102" y="31"/>
                  </a:lnTo>
                  <a:close/>
                  <a:moveTo>
                    <a:pt x="0" y="44"/>
                  </a:moveTo>
                  <a:lnTo>
                    <a:pt x="0" y="61"/>
                  </a:lnTo>
                  <a:lnTo>
                    <a:pt x="2" y="87"/>
                  </a:lnTo>
                  <a:lnTo>
                    <a:pt x="3" y="99"/>
                  </a:lnTo>
                  <a:lnTo>
                    <a:pt x="8" y="96"/>
                  </a:lnTo>
                  <a:lnTo>
                    <a:pt x="7" y="87"/>
                  </a:lnTo>
                  <a:lnTo>
                    <a:pt x="5" y="59"/>
                  </a:lnTo>
                  <a:lnTo>
                    <a:pt x="5" y="41"/>
                  </a:lnTo>
                  <a:lnTo>
                    <a:pt x="3" y="41"/>
                  </a:lnTo>
                  <a:lnTo>
                    <a:pt x="2" y="43"/>
                  </a:lnTo>
                  <a:lnTo>
                    <a:pt x="0" y="43"/>
                  </a:lnTo>
                  <a:lnTo>
                    <a:pt x="0" y="44"/>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42"/>
            <p:cNvSpPr>
              <a:spLocks noEditPoints="1"/>
            </p:cNvSpPr>
            <p:nvPr/>
          </p:nvSpPr>
          <p:spPr bwMode="auto">
            <a:xfrm>
              <a:off x="1483" y="2912"/>
              <a:ext cx="1098" cy="99"/>
            </a:xfrm>
            <a:custGeom>
              <a:avLst/>
              <a:gdLst>
                <a:gd name="T0" fmla="*/ 1098 w 1098"/>
                <a:gd name="T1" fmla="*/ 33 h 99"/>
                <a:gd name="T2" fmla="*/ 1096 w 1098"/>
                <a:gd name="T3" fmla="*/ 5 h 99"/>
                <a:gd name="T4" fmla="*/ 1096 w 1098"/>
                <a:gd name="T5" fmla="*/ 2 h 99"/>
                <a:gd name="T6" fmla="*/ 1096 w 1098"/>
                <a:gd name="T7" fmla="*/ 2 h 99"/>
                <a:gd name="T8" fmla="*/ 1096 w 1098"/>
                <a:gd name="T9" fmla="*/ 2 h 99"/>
                <a:gd name="T10" fmla="*/ 1095 w 1098"/>
                <a:gd name="T11" fmla="*/ 2 h 99"/>
                <a:gd name="T12" fmla="*/ 1095 w 1098"/>
                <a:gd name="T13" fmla="*/ 2 h 99"/>
                <a:gd name="T14" fmla="*/ 1093 w 1098"/>
                <a:gd name="T15" fmla="*/ 2 h 99"/>
                <a:gd name="T16" fmla="*/ 1093 w 1098"/>
                <a:gd name="T17" fmla="*/ 2 h 99"/>
                <a:gd name="T18" fmla="*/ 1093 w 1098"/>
                <a:gd name="T19" fmla="*/ 2 h 99"/>
                <a:gd name="T20" fmla="*/ 1091 w 1098"/>
                <a:gd name="T21" fmla="*/ 0 h 99"/>
                <a:gd name="T22" fmla="*/ 1091 w 1098"/>
                <a:gd name="T23" fmla="*/ 7 h 99"/>
                <a:gd name="T24" fmla="*/ 1093 w 1098"/>
                <a:gd name="T25" fmla="*/ 33 h 99"/>
                <a:gd name="T26" fmla="*/ 1098 w 1098"/>
                <a:gd name="T27" fmla="*/ 33 h 99"/>
                <a:gd name="T28" fmla="*/ 1096 w 1098"/>
                <a:gd name="T29" fmla="*/ 61 h 99"/>
                <a:gd name="T30" fmla="*/ 1096 w 1098"/>
                <a:gd name="T31" fmla="*/ 68 h 99"/>
                <a:gd name="T32" fmla="*/ 1096 w 1098"/>
                <a:gd name="T33" fmla="*/ 68 h 99"/>
                <a:gd name="T34" fmla="*/ 1095 w 1098"/>
                <a:gd name="T35" fmla="*/ 68 h 99"/>
                <a:gd name="T36" fmla="*/ 1095 w 1098"/>
                <a:gd name="T37" fmla="*/ 68 h 99"/>
                <a:gd name="T38" fmla="*/ 1095 w 1098"/>
                <a:gd name="T39" fmla="*/ 66 h 99"/>
                <a:gd name="T40" fmla="*/ 1093 w 1098"/>
                <a:gd name="T41" fmla="*/ 66 h 99"/>
                <a:gd name="T42" fmla="*/ 1093 w 1098"/>
                <a:gd name="T43" fmla="*/ 66 h 99"/>
                <a:gd name="T44" fmla="*/ 1093 w 1098"/>
                <a:gd name="T45" fmla="*/ 66 h 99"/>
                <a:gd name="T46" fmla="*/ 1091 w 1098"/>
                <a:gd name="T47" fmla="*/ 66 h 99"/>
                <a:gd name="T48" fmla="*/ 1091 w 1098"/>
                <a:gd name="T49" fmla="*/ 61 h 99"/>
                <a:gd name="T50" fmla="*/ 1093 w 1098"/>
                <a:gd name="T51" fmla="*/ 33 h 99"/>
                <a:gd name="T52" fmla="*/ 1098 w 1098"/>
                <a:gd name="T53" fmla="*/ 33 h 99"/>
                <a:gd name="T54" fmla="*/ 0 w 1098"/>
                <a:gd name="T55" fmla="*/ 45 h 99"/>
                <a:gd name="T56" fmla="*/ 0 w 1098"/>
                <a:gd name="T57" fmla="*/ 61 h 99"/>
                <a:gd name="T58" fmla="*/ 3 w 1098"/>
                <a:gd name="T59" fmla="*/ 89 h 99"/>
                <a:gd name="T60" fmla="*/ 3 w 1098"/>
                <a:gd name="T61" fmla="*/ 99 h 99"/>
                <a:gd name="T62" fmla="*/ 8 w 1098"/>
                <a:gd name="T63" fmla="*/ 98 h 99"/>
                <a:gd name="T64" fmla="*/ 8 w 1098"/>
                <a:gd name="T65" fmla="*/ 89 h 99"/>
                <a:gd name="T66" fmla="*/ 5 w 1098"/>
                <a:gd name="T67" fmla="*/ 61 h 99"/>
                <a:gd name="T68" fmla="*/ 5 w 1098"/>
                <a:gd name="T69" fmla="*/ 41 h 99"/>
                <a:gd name="T70" fmla="*/ 5 w 1098"/>
                <a:gd name="T71" fmla="*/ 41 h 99"/>
                <a:gd name="T72" fmla="*/ 3 w 1098"/>
                <a:gd name="T73" fmla="*/ 41 h 99"/>
                <a:gd name="T74" fmla="*/ 3 w 1098"/>
                <a:gd name="T75" fmla="*/ 43 h 99"/>
                <a:gd name="T76" fmla="*/ 3 w 1098"/>
                <a:gd name="T77" fmla="*/ 43 h 99"/>
                <a:gd name="T78" fmla="*/ 1 w 1098"/>
                <a:gd name="T79" fmla="*/ 43 h 99"/>
                <a:gd name="T80" fmla="*/ 1 w 1098"/>
                <a:gd name="T81" fmla="*/ 43 h 99"/>
                <a:gd name="T82" fmla="*/ 0 w 1098"/>
                <a:gd name="T83" fmla="*/ 45 h 99"/>
                <a:gd name="T84" fmla="*/ 0 w 1098"/>
                <a:gd name="T85" fmla="*/ 45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8"/>
                <a:gd name="T130" fmla="*/ 0 h 99"/>
                <a:gd name="T131" fmla="*/ 1098 w 1098"/>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8" h="99">
                  <a:moveTo>
                    <a:pt x="1098" y="33"/>
                  </a:moveTo>
                  <a:lnTo>
                    <a:pt x="1096" y="5"/>
                  </a:lnTo>
                  <a:lnTo>
                    <a:pt x="1096" y="2"/>
                  </a:lnTo>
                  <a:lnTo>
                    <a:pt x="1095" y="2"/>
                  </a:lnTo>
                  <a:lnTo>
                    <a:pt x="1093" y="2"/>
                  </a:lnTo>
                  <a:lnTo>
                    <a:pt x="1091" y="0"/>
                  </a:lnTo>
                  <a:lnTo>
                    <a:pt x="1091" y="7"/>
                  </a:lnTo>
                  <a:lnTo>
                    <a:pt x="1093" y="33"/>
                  </a:lnTo>
                  <a:lnTo>
                    <a:pt x="1098" y="33"/>
                  </a:lnTo>
                  <a:lnTo>
                    <a:pt x="1096" y="61"/>
                  </a:lnTo>
                  <a:lnTo>
                    <a:pt x="1096" y="68"/>
                  </a:lnTo>
                  <a:lnTo>
                    <a:pt x="1095" y="68"/>
                  </a:lnTo>
                  <a:lnTo>
                    <a:pt x="1095" y="66"/>
                  </a:lnTo>
                  <a:lnTo>
                    <a:pt x="1093" y="66"/>
                  </a:lnTo>
                  <a:lnTo>
                    <a:pt x="1091" y="66"/>
                  </a:lnTo>
                  <a:lnTo>
                    <a:pt x="1091" y="61"/>
                  </a:lnTo>
                  <a:lnTo>
                    <a:pt x="1093" y="33"/>
                  </a:lnTo>
                  <a:lnTo>
                    <a:pt x="1098" y="33"/>
                  </a:lnTo>
                  <a:close/>
                  <a:moveTo>
                    <a:pt x="0" y="45"/>
                  </a:moveTo>
                  <a:lnTo>
                    <a:pt x="0" y="61"/>
                  </a:lnTo>
                  <a:lnTo>
                    <a:pt x="3" y="89"/>
                  </a:lnTo>
                  <a:lnTo>
                    <a:pt x="3" y="99"/>
                  </a:lnTo>
                  <a:lnTo>
                    <a:pt x="8" y="98"/>
                  </a:lnTo>
                  <a:lnTo>
                    <a:pt x="8" y="89"/>
                  </a:lnTo>
                  <a:lnTo>
                    <a:pt x="5" y="61"/>
                  </a:lnTo>
                  <a:lnTo>
                    <a:pt x="5" y="41"/>
                  </a:lnTo>
                  <a:lnTo>
                    <a:pt x="3" y="41"/>
                  </a:lnTo>
                  <a:lnTo>
                    <a:pt x="3" y="43"/>
                  </a:lnTo>
                  <a:lnTo>
                    <a:pt x="1" y="43"/>
                  </a:lnTo>
                  <a:lnTo>
                    <a:pt x="0" y="45"/>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43"/>
            <p:cNvSpPr>
              <a:spLocks noEditPoints="1"/>
            </p:cNvSpPr>
            <p:nvPr/>
          </p:nvSpPr>
          <p:spPr bwMode="auto">
            <a:xfrm>
              <a:off x="1486" y="2912"/>
              <a:ext cx="1092" cy="98"/>
            </a:xfrm>
            <a:custGeom>
              <a:avLst/>
              <a:gdLst>
                <a:gd name="T0" fmla="*/ 1092 w 1092"/>
                <a:gd name="T1" fmla="*/ 33 h 98"/>
                <a:gd name="T2" fmla="*/ 1092 w 1092"/>
                <a:gd name="T3" fmla="*/ 7 h 98"/>
                <a:gd name="T4" fmla="*/ 1092 w 1092"/>
                <a:gd name="T5" fmla="*/ 2 h 98"/>
                <a:gd name="T6" fmla="*/ 1090 w 1092"/>
                <a:gd name="T7" fmla="*/ 2 h 98"/>
                <a:gd name="T8" fmla="*/ 1090 w 1092"/>
                <a:gd name="T9" fmla="*/ 2 h 98"/>
                <a:gd name="T10" fmla="*/ 1090 w 1092"/>
                <a:gd name="T11" fmla="*/ 2 h 98"/>
                <a:gd name="T12" fmla="*/ 1088 w 1092"/>
                <a:gd name="T13" fmla="*/ 0 h 98"/>
                <a:gd name="T14" fmla="*/ 1088 w 1092"/>
                <a:gd name="T15" fmla="*/ 0 h 98"/>
                <a:gd name="T16" fmla="*/ 1087 w 1092"/>
                <a:gd name="T17" fmla="*/ 0 h 98"/>
                <a:gd name="T18" fmla="*/ 1087 w 1092"/>
                <a:gd name="T19" fmla="*/ 0 h 98"/>
                <a:gd name="T20" fmla="*/ 1087 w 1092"/>
                <a:gd name="T21" fmla="*/ 0 h 98"/>
                <a:gd name="T22" fmla="*/ 1087 w 1092"/>
                <a:gd name="T23" fmla="*/ 7 h 98"/>
                <a:gd name="T24" fmla="*/ 1087 w 1092"/>
                <a:gd name="T25" fmla="*/ 33 h 98"/>
                <a:gd name="T26" fmla="*/ 1092 w 1092"/>
                <a:gd name="T27" fmla="*/ 33 h 98"/>
                <a:gd name="T28" fmla="*/ 1092 w 1092"/>
                <a:gd name="T29" fmla="*/ 61 h 98"/>
                <a:gd name="T30" fmla="*/ 1092 w 1092"/>
                <a:gd name="T31" fmla="*/ 66 h 98"/>
                <a:gd name="T32" fmla="*/ 1090 w 1092"/>
                <a:gd name="T33" fmla="*/ 66 h 98"/>
                <a:gd name="T34" fmla="*/ 1090 w 1092"/>
                <a:gd name="T35" fmla="*/ 66 h 98"/>
                <a:gd name="T36" fmla="*/ 1090 w 1092"/>
                <a:gd name="T37" fmla="*/ 66 h 98"/>
                <a:gd name="T38" fmla="*/ 1088 w 1092"/>
                <a:gd name="T39" fmla="*/ 66 h 98"/>
                <a:gd name="T40" fmla="*/ 1088 w 1092"/>
                <a:gd name="T41" fmla="*/ 66 h 98"/>
                <a:gd name="T42" fmla="*/ 1088 w 1092"/>
                <a:gd name="T43" fmla="*/ 66 h 98"/>
                <a:gd name="T44" fmla="*/ 1087 w 1092"/>
                <a:gd name="T45" fmla="*/ 66 h 98"/>
                <a:gd name="T46" fmla="*/ 1087 w 1092"/>
                <a:gd name="T47" fmla="*/ 66 h 98"/>
                <a:gd name="T48" fmla="*/ 1087 w 1092"/>
                <a:gd name="T49" fmla="*/ 61 h 98"/>
                <a:gd name="T50" fmla="*/ 1087 w 1092"/>
                <a:gd name="T51" fmla="*/ 33 h 98"/>
                <a:gd name="T52" fmla="*/ 1092 w 1092"/>
                <a:gd name="T53" fmla="*/ 33 h 98"/>
                <a:gd name="T54" fmla="*/ 0 w 1092"/>
                <a:gd name="T55" fmla="*/ 43 h 98"/>
                <a:gd name="T56" fmla="*/ 0 w 1092"/>
                <a:gd name="T57" fmla="*/ 61 h 98"/>
                <a:gd name="T58" fmla="*/ 2 w 1092"/>
                <a:gd name="T59" fmla="*/ 89 h 98"/>
                <a:gd name="T60" fmla="*/ 3 w 1092"/>
                <a:gd name="T61" fmla="*/ 98 h 98"/>
                <a:gd name="T62" fmla="*/ 8 w 1092"/>
                <a:gd name="T63" fmla="*/ 96 h 98"/>
                <a:gd name="T64" fmla="*/ 7 w 1092"/>
                <a:gd name="T65" fmla="*/ 89 h 98"/>
                <a:gd name="T66" fmla="*/ 5 w 1092"/>
                <a:gd name="T67" fmla="*/ 61 h 98"/>
                <a:gd name="T68" fmla="*/ 5 w 1092"/>
                <a:gd name="T69" fmla="*/ 40 h 98"/>
                <a:gd name="T70" fmla="*/ 3 w 1092"/>
                <a:gd name="T71" fmla="*/ 40 h 98"/>
                <a:gd name="T72" fmla="*/ 3 w 1092"/>
                <a:gd name="T73" fmla="*/ 41 h 98"/>
                <a:gd name="T74" fmla="*/ 2 w 1092"/>
                <a:gd name="T75" fmla="*/ 41 h 98"/>
                <a:gd name="T76" fmla="*/ 2 w 1092"/>
                <a:gd name="T77" fmla="*/ 41 h 98"/>
                <a:gd name="T78" fmla="*/ 2 w 1092"/>
                <a:gd name="T79" fmla="*/ 41 h 98"/>
                <a:gd name="T80" fmla="*/ 0 w 1092"/>
                <a:gd name="T81" fmla="*/ 41 h 98"/>
                <a:gd name="T82" fmla="*/ 0 w 1092"/>
                <a:gd name="T83" fmla="*/ 43 h 98"/>
                <a:gd name="T84" fmla="*/ 0 w 1092"/>
                <a:gd name="T85" fmla="*/ 43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2"/>
                <a:gd name="T130" fmla="*/ 0 h 98"/>
                <a:gd name="T131" fmla="*/ 1092 w 1092"/>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2" h="98">
                  <a:moveTo>
                    <a:pt x="1092" y="33"/>
                  </a:moveTo>
                  <a:lnTo>
                    <a:pt x="1092" y="7"/>
                  </a:lnTo>
                  <a:lnTo>
                    <a:pt x="1092" y="2"/>
                  </a:lnTo>
                  <a:lnTo>
                    <a:pt x="1090" y="2"/>
                  </a:lnTo>
                  <a:lnTo>
                    <a:pt x="1088" y="0"/>
                  </a:lnTo>
                  <a:lnTo>
                    <a:pt x="1087" y="0"/>
                  </a:lnTo>
                  <a:lnTo>
                    <a:pt x="1087" y="7"/>
                  </a:lnTo>
                  <a:lnTo>
                    <a:pt x="1087" y="33"/>
                  </a:lnTo>
                  <a:lnTo>
                    <a:pt x="1092" y="33"/>
                  </a:lnTo>
                  <a:lnTo>
                    <a:pt x="1092" y="61"/>
                  </a:lnTo>
                  <a:lnTo>
                    <a:pt x="1092" y="66"/>
                  </a:lnTo>
                  <a:lnTo>
                    <a:pt x="1090" y="66"/>
                  </a:lnTo>
                  <a:lnTo>
                    <a:pt x="1088" y="66"/>
                  </a:lnTo>
                  <a:lnTo>
                    <a:pt x="1087" y="66"/>
                  </a:lnTo>
                  <a:lnTo>
                    <a:pt x="1087" y="61"/>
                  </a:lnTo>
                  <a:lnTo>
                    <a:pt x="1087" y="33"/>
                  </a:lnTo>
                  <a:lnTo>
                    <a:pt x="1092" y="33"/>
                  </a:lnTo>
                  <a:close/>
                  <a:moveTo>
                    <a:pt x="0" y="43"/>
                  </a:moveTo>
                  <a:lnTo>
                    <a:pt x="0" y="61"/>
                  </a:lnTo>
                  <a:lnTo>
                    <a:pt x="2" y="89"/>
                  </a:lnTo>
                  <a:lnTo>
                    <a:pt x="3" y="98"/>
                  </a:lnTo>
                  <a:lnTo>
                    <a:pt x="8" y="96"/>
                  </a:lnTo>
                  <a:lnTo>
                    <a:pt x="7" y="89"/>
                  </a:lnTo>
                  <a:lnTo>
                    <a:pt x="5" y="61"/>
                  </a:lnTo>
                  <a:lnTo>
                    <a:pt x="5" y="40"/>
                  </a:lnTo>
                  <a:lnTo>
                    <a:pt x="3" y="40"/>
                  </a:lnTo>
                  <a:lnTo>
                    <a:pt x="3" y="41"/>
                  </a:lnTo>
                  <a:lnTo>
                    <a:pt x="2" y="41"/>
                  </a:lnTo>
                  <a:lnTo>
                    <a:pt x="0" y="41"/>
                  </a:lnTo>
                  <a:lnTo>
                    <a:pt x="0" y="43"/>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44"/>
            <p:cNvSpPr>
              <a:spLocks noEditPoints="1"/>
            </p:cNvSpPr>
            <p:nvPr/>
          </p:nvSpPr>
          <p:spPr bwMode="auto">
            <a:xfrm>
              <a:off x="1488" y="2912"/>
              <a:ext cx="1088" cy="98"/>
            </a:xfrm>
            <a:custGeom>
              <a:avLst/>
              <a:gdLst>
                <a:gd name="T0" fmla="*/ 1088 w 1088"/>
                <a:gd name="T1" fmla="*/ 33 h 98"/>
                <a:gd name="T2" fmla="*/ 1086 w 1088"/>
                <a:gd name="T3" fmla="*/ 7 h 98"/>
                <a:gd name="T4" fmla="*/ 1086 w 1088"/>
                <a:gd name="T5" fmla="*/ 0 h 98"/>
                <a:gd name="T6" fmla="*/ 1086 w 1088"/>
                <a:gd name="T7" fmla="*/ 0 h 98"/>
                <a:gd name="T8" fmla="*/ 1085 w 1088"/>
                <a:gd name="T9" fmla="*/ 0 h 98"/>
                <a:gd name="T10" fmla="*/ 1085 w 1088"/>
                <a:gd name="T11" fmla="*/ 0 h 98"/>
                <a:gd name="T12" fmla="*/ 1085 w 1088"/>
                <a:gd name="T13" fmla="*/ 0 h 98"/>
                <a:gd name="T14" fmla="*/ 1083 w 1088"/>
                <a:gd name="T15" fmla="*/ 0 h 98"/>
                <a:gd name="T16" fmla="*/ 1083 w 1088"/>
                <a:gd name="T17" fmla="*/ 0 h 98"/>
                <a:gd name="T18" fmla="*/ 1083 w 1088"/>
                <a:gd name="T19" fmla="*/ 0 h 98"/>
                <a:gd name="T20" fmla="*/ 1081 w 1088"/>
                <a:gd name="T21" fmla="*/ 0 h 98"/>
                <a:gd name="T22" fmla="*/ 1081 w 1088"/>
                <a:gd name="T23" fmla="*/ 7 h 98"/>
                <a:gd name="T24" fmla="*/ 1083 w 1088"/>
                <a:gd name="T25" fmla="*/ 33 h 98"/>
                <a:gd name="T26" fmla="*/ 1088 w 1088"/>
                <a:gd name="T27" fmla="*/ 33 h 98"/>
                <a:gd name="T28" fmla="*/ 1086 w 1088"/>
                <a:gd name="T29" fmla="*/ 61 h 98"/>
                <a:gd name="T30" fmla="*/ 1086 w 1088"/>
                <a:gd name="T31" fmla="*/ 66 h 98"/>
                <a:gd name="T32" fmla="*/ 1086 w 1088"/>
                <a:gd name="T33" fmla="*/ 66 h 98"/>
                <a:gd name="T34" fmla="*/ 1086 w 1088"/>
                <a:gd name="T35" fmla="*/ 66 h 98"/>
                <a:gd name="T36" fmla="*/ 1085 w 1088"/>
                <a:gd name="T37" fmla="*/ 66 h 98"/>
                <a:gd name="T38" fmla="*/ 1085 w 1088"/>
                <a:gd name="T39" fmla="*/ 66 h 98"/>
                <a:gd name="T40" fmla="*/ 1083 w 1088"/>
                <a:gd name="T41" fmla="*/ 66 h 98"/>
                <a:gd name="T42" fmla="*/ 1083 w 1088"/>
                <a:gd name="T43" fmla="*/ 66 h 98"/>
                <a:gd name="T44" fmla="*/ 1083 w 1088"/>
                <a:gd name="T45" fmla="*/ 65 h 98"/>
                <a:gd name="T46" fmla="*/ 1081 w 1088"/>
                <a:gd name="T47" fmla="*/ 65 h 98"/>
                <a:gd name="T48" fmla="*/ 1081 w 1088"/>
                <a:gd name="T49" fmla="*/ 61 h 98"/>
                <a:gd name="T50" fmla="*/ 1083 w 1088"/>
                <a:gd name="T51" fmla="*/ 33 h 98"/>
                <a:gd name="T52" fmla="*/ 1088 w 1088"/>
                <a:gd name="T53" fmla="*/ 33 h 98"/>
                <a:gd name="T54" fmla="*/ 0 w 1088"/>
                <a:gd name="T55" fmla="*/ 41 h 98"/>
                <a:gd name="T56" fmla="*/ 0 w 1088"/>
                <a:gd name="T57" fmla="*/ 61 h 98"/>
                <a:gd name="T58" fmla="*/ 3 w 1088"/>
                <a:gd name="T59" fmla="*/ 89 h 98"/>
                <a:gd name="T60" fmla="*/ 3 w 1088"/>
                <a:gd name="T61" fmla="*/ 98 h 98"/>
                <a:gd name="T62" fmla="*/ 8 w 1088"/>
                <a:gd name="T63" fmla="*/ 94 h 98"/>
                <a:gd name="T64" fmla="*/ 8 w 1088"/>
                <a:gd name="T65" fmla="*/ 89 h 98"/>
                <a:gd name="T66" fmla="*/ 5 w 1088"/>
                <a:gd name="T67" fmla="*/ 61 h 98"/>
                <a:gd name="T68" fmla="*/ 5 w 1088"/>
                <a:gd name="T69" fmla="*/ 38 h 98"/>
                <a:gd name="T70" fmla="*/ 5 w 1088"/>
                <a:gd name="T71" fmla="*/ 38 h 98"/>
                <a:gd name="T72" fmla="*/ 3 w 1088"/>
                <a:gd name="T73" fmla="*/ 40 h 98"/>
                <a:gd name="T74" fmla="*/ 3 w 1088"/>
                <a:gd name="T75" fmla="*/ 40 h 98"/>
                <a:gd name="T76" fmla="*/ 3 w 1088"/>
                <a:gd name="T77" fmla="*/ 40 h 98"/>
                <a:gd name="T78" fmla="*/ 1 w 1088"/>
                <a:gd name="T79" fmla="*/ 40 h 98"/>
                <a:gd name="T80" fmla="*/ 1 w 1088"/>
                <a:gd name="T81" fmla="*/ 41 h 98"/>
                <a:gd name="T82" fmla="*/ 0 w 1088"/>
                <a:gd name="T83" fmla="*/ 41 h 98"/>
                <a:gd name="T84" fmla="*/ 0 w 1088"/>
                <a:gd name="T85" fmla="*/ 41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8"/>
                <a:gd name="T130" fmla="*/ 0 h 98"/>
                <a:gd name="T131" fmla="*/ 1088 w 1088"/>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8" h="98">
                  <a:moveTo>
                    <a:pt x="1088" y="33"/>
                  </a:moveTo>
                  <a:lnTo>
                    <a:pt x="1086" y="7"/>
                  </a:lnTo>
                  <a:lnTo>
                    <a:pt x="1086" y="0"/>
                  </a:lnTo>
                  <a:lnTo>
                    <a:pt x="1085" y="0"/>
                  </a:lnTo>
                  <a:lnTo>
                    <a:pt x="1083" y="0"/>
                  </a:lnTo>
                  <a:lnTo>
                    <a:pt x="1081" y="0"/>
                  </a:lnTo>
                  <a:lnTo>
                    <a:pt x="1081" y="7"/>
                  </a:lnTo>
                  <a:lnTo>
                    <a:pt x="1083" y="33"/>
                  </a:lnTo>
                  <a:lnTo>
                    <a:pt x="1088" y="33"/>
                  </a:lnTo>
                  <a:lnTo>
                    <a:pt x="1086" y="61"/>
                  </a:lnTo>
                  <a:lnTo>
                    <a:pt x="1086" y="66"/>
                  </a:lnTo>
                  <a:lnTo>
                    <a:pt x="1085" y="66"/>
                  </a:lnTo>
                  <a:lnTo>
                    <a:pt x="1083" y="66"/>
                  </a:lnTo>
                  <a:lnTo>
                    <a:pt x="1083" y="65"/>
                  </a:lnTo>
                  <a:lnTo>
                    <a:pt x="1081" y="65"/>
                  </a:lnTo>
                  <a:lnTo>
                    <a:pt x="1081" y="61"/>
                  </a:lnTo>
                  <a:lnTo>
                    <a:pt x="1083" y="33"/>
                  </a:lnTo>
                  <a:lnTo>
                    <a:pt x="1088" y="33"/>
                  </a:lnTo>
                  <a:close/>
                  <a:moveTo>
                    <a:pt x="0" y="41"/>
                  </a:moveTo>
                  <a:lnTo>
                    <a:pt x="0" y="61"/>
                  </a:lnTo>
                  <a:lnTo>
                    <a:pt x="3" y="89"/>
                  </a:lnTo>
                  <a:lnTo>
                    <a:pt x="3" y="98"/>
                  </a:lnTo>
                  <a:lnTo>
                    <a:pt x="8" y="94"/>
                  </a:lnTo>
                  <a:lnTo>
                    <a:pt x="8" y="89"/>
                  </a:lnTo>
                  <a:lnTo>
                    <a:pt x="5" y="61"/>
                  </a:lnTo>
                  <a:lnTo>
                    <a:pt x="5" y="38"/>
                  </a:lnTo>
                  <a:lnTo>
                    <a:pt x="3" y="40"/>
                  </a:lnTo>
                  <a:lnTo>
                    <a:pt x="1" y="40"/>
                  </a:lnTo>
                  <a:lnTo>
                    <a:pt x="1" y="41"/>
                  </a:lnTo>
                  <a:lnTo>
                    <a:pt x="0" y="41"/>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45"/>
            <p:cNvSpPr>
              <a:spLocks noEditPoints="1"/>
            </p:cNvSpPr>
            <p:nvPr/>
          </p:nvSpPr>
          <p:spPr bwMode="auto">
            <a:xfrm>
              <a:off x="1491" y="2910"/>
              <a:ext cx="1082" cy="98"/>
            </a:xfrm>
            <a:custGeom>
              <a:avLst/>
              <a:gdLst>
                <a:gd name="T0" fmla="*/ 1082 w 1082"/>
                <a:gd name="T1" fmla="*/ 35 h 98"/>
                <a:gd name="T2" fmla="*/ 1082 w 1082"/>
                <a:gd name="T3" fmla="*/ 9 h 98"/>
                <a:gd name="T4" fmla="*/ 1082 w 1082"/>
                <a:gd name="T5" fmla="*/ 2 h 98"/>
                <a:gd name="T6" fmla="*/ 1080 w 1082"/>
                <a:gd name="T7" fmla="*/ 2 h 98"/>
                <a:gd name="T8" fmla="*/ 1080 w 1082"/>
                <a:gd name="T9" fmla="*/ 2 h 98"/>
                <a:gd name="T10" fmla="*/ 1080 w 1082"/>
                <a:gd name="T11" fmla="*/ 2 h 98"/>
                <a:gd name="T12" fmla="*/ 1078 w 1082"/>
                <a:gd name="T13" fmla="*/ 2 h 98"/>
                <a:gd name="T14" fmla="*/ 1078 w 1082"/>
                <a:gd name="T15" fmla="*/ 0 h 98"/>
                <a:gd name="T16" fmla="*/ 1077 w 1082"/>
                <a:gd name="T17" fmla="*/ 0 h 98"/>
                <a:gd name="T18" fmla="*/ 1077 w 1082"/>
                <a:gd name="T19" fmla="*/ 0 h 98"/>
                <a:gd name="T20" fmla="*/ 1077 w 1082"/>
                <a:gd name="T21" fmla="*/ 0 h 98"/>
                <a:gd name="T22" fmla="*/ 1077 w 1082"/>
                <a:gd name="T23" fmla="*/ 9 h 98"/>
                <a:gd name="T24" fmla="*/ 1077 w 1082"/>
                <a:gd name="T25" fmla="*/ 35 h 98"/>
                <a:gd name="T26" fmla="*/ 1082 w 1082"/>
                <a:gd name="T27" fmla="*/ 35 h 98"/>
                <a:gd name="T28" fmla="*/ 1082 w 1082"/>
                <a:gd name="T29" fmla="*/ 63 h 98"/>
                <a:gd name="T30" fmla="*/ 1082 w 1082"/>
                <a:gd name="T31" fmla="*/ 68 h 98"/>
                <a:gd name="T32" fmla="*/ 1080 w 1082"/>
                <a:gd name="T33" fmla="*/ 68 h 98"/>
                <a:gd name="T34" fmla="*/ 1080 w 1082"/>
                <a:gd name="T35" fmla="*/ 68 h 98"/>
                <a:gd name="T36" fmla="*/ 1080 w 1082"/>
                <a:gd name="T37" fmla="*/ 67 h 98"/>
                <a:gd name="T38" fmla="*/ 1078 w 1082"/>
                <a:gd name="T39" fmla="*/ 67 h 98"/>
                <a:gd name="T40" fmla="*/ 1078 w 1082"/>
                <a:gd name="T41" fmla="*/ 67 h 98"/>
                <a:gd name="T42" fmla="*/ 1078 w 1082"/>
                <a:gd name="T43" fmla="*/ 67 h 98"/>
                <a:gd name="T44" fmla="*/ 1077 w 1082"/>
                <a:gd name="T45" fmla="*/ 67 h 98"/>
                <a:gd name="T46" fmla="*/ 1077 w 1082"/>
                <a:gd name="T47" fmla="*/ 67 h 98"/>
                <a:gd name="T48" fmla="*/ 1077 w 1082"/>
                <a:gd name="T49" fmla="*/ 63 h 98"/>
                <a:gd name="T50" fmla="*/ 1077 w 1082"/>
                <a:gd name="T51" fmla="*/ 35 h 98"/>
                <a:gd name="T52" fmla="*/ 1082 w 1082"/>
                <a:gd name="T53" fmla="*/ 35 h 98"/>
                <a:gd name="T54" fmla="*/ 0 w 1082"/>
                <a:gd name="T55" fmla="*/ 42 h 98"/>
                <a:gd name="T56" fmla="*/ 0 w 1082"/>
                <a:gd name="T57" fmla="*/ 63 h 98"/>
                <a:gd name="T58" fmla="*/ 2 w 1082"/>
                <a:gd name="T59" fmla="*/ 91 h 98"/>
                <a:gd name="T60" fmla="*/ 3 w 1082"/>
                <a:gd name="T61" fmla="*/ 98 h 98"/>
                <a:gd name="T62" fmla="*/ 8 w 1082"/>
                <a:gd name="T63" fmla="*/ 96 h 98"/>
                <a:gd name="T64" fmla="*/ 7 w 1082"/>
                <a:gd name="T65" fmla="*/ 90 h 98"/>
                <a:gd name="T66" fmla="*/ 5 w 1082"/>
                <a:gd name="T67" fmla="*/ 63 h 98"/>
                <a:gd name="T68" fmla="*/ 3 w 1082"/>
                <a:gd name="T69" fmla="*/ 38 h 98"/>
                <a:gd name="T70" fmla="*/ 3 w 1082"/>
                <a:gd name="T71" fmla="*/ 38 h 98"/>
                <a:gd name="T72" fmla="*/ 3 w 1082"/>
                <a:gd name="T73" fmla="*/ 40 h 98"/>
                <a:gd name="T74" fmla="*/ 2 w 1082"/>
                <a:gd name="T75" fmla="*/ 40 h 98"/>
                <a:gd name="T76" fmla="*/ 2 w 1082"/>
                <a:gd name="T77" fmla="*/ 40 h 98"/>
                <a:gd name="T78" fmla="*/ 2 w 1082"/>
                <a:gd name="T79" fmla="*/ 40 h 98"/>
                <a:gd name="T80" fmla="*/ 0 w 1082"/>
                <a:gd name="T81" fmla="*/ 42 h 98"/>
                <a:gd name="T82" fmla="*/ 0 w 1082"/>
                <a:gd name="T83" fmla="*/ 42 h 98"/>
                <a:gd name="T84" fmla="*/ 0 w 1082"/>
                <a:gd name="T85" fmla="*/ 42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2"/>
                <a:gd name="T130" fmla="*/ 0 h 98"/>
                <a:gd name="T131" fmla="*/ 1082 w 1082"/>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2" h="98">
                  <a:moveTo>
                    <a:pt x="1082" y="35"/>
                  </a:moveTo>
                  <a:lnTo>
                    <a:pt x="1082" y="9"/>
                  </a:lnTo>
                  <a:lnTo>
                    <a:pt x="1082" y="2"/>
                  </a:lnTo>
                  <a:lnTo>
                    <a:pt x="1080" y="2"/>
                  </a:lnTo>
                  <a:lnTo>
                    <a:pt x="1078" y="2"/>
                  </a:lnTo>
                  <a:lnTo>
                    <a:pt x="1078" y="0"/>
                  </a:lnTo>
                  <a:lnTo>
                    <a:pt x="1077" y="0"/>
                  </a:lnTo>
                  <a:lnTo>
                    <a:pt x="1077" y="9"/>
                  </a:lnTo>
                  <a:lnTo>
                    <a:pt x="1077" y="35"/>
                  </a:lnTo>
                  <a:lnTo>
                    <a:pt x="1082" y="35"/>
                  </a:lnTo>
                  <a:lnTo>
                    <a:pt x="1082" y="63"/>
                  </a:lnTo>
                  <a:lnTo>
                    <a:pt x="1082" y="68"/>
                  </a:lnTo>
                  <a:lnTo>
                    <a:pt x="1080" y="68"/>
                  </a:lnTo>
                  <a:lnTo>
                    <a:pt x="1080" y="67"/>
                  </a:lnTo>
                  <a:lnTo>
                    <a:pt x="1078" y="67"/>
                  </a:lnTo>
                  <a:lnTo>
                    <a:pt x="1077" y="67"/>
                  </a:lnTo>
                  <a:lnTo>
                    <a:pt x="1077" y="63"/>
                  </a:lnTo>
                  <a:lnTo>
                    <a:pt x="1077" y="35"/>
                  </a:lnTo>
                  <a:lnTo>
                    <a:pt x="1082" y="35"/>
                  </a:lnTo>
                  <a:close/>
                  <a:moveTo>
                    <a:pt x="0" y="42"/>
                  </a:moveTo>
                  <a:lnTo>
                    <a:pt x="0" y="63"/>
                  </a:lnTo>
                  <a:lnTo>
                    <a:pt x="2" y="91"/>
                  </a:lnTo>
                  <a:lnTo>
                    <a:pt x="3" y="98"/>
                  </a:lnTo>
                  <a:lnTo>
                    <a:pt x="8" y="96"/>
                  </a:lnTo>
                  <a:lnTo>
                    <a:pt x="7" y="90"/>
                  </a:lnTo>
                  <a:lnTo>
                    <a:pt x="5" y="63"/>
                  </a:lnTo>
                  <a:lnTo>
                    <a:pt x="3" y="38"/>
                  </a:lnTo>
                  <a:lnTo>
                    <a:pt x="3" y="40"/>
                  </a:lnTo>
                  <a:lnTo>
                    <a:pt x="2" y="40"/>
                  </a:lnTo>
                  <a:lnTo>
                    <a:pt x="0" y="42"/>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46"/>
            <p:cNvSpPr>
              <a:spLocks noEditPoints="1"/>
            </p:cNvSpPr>
            <p:nvPr/>
          </p:nvSpPr>
          <p:spPr bwMode="auto">
            <a:xfrm>
              <a:off x="1493" y="2910"/>
              <a:ext cx="1078" cy="96"/>
            </a:xfrm>
            <a:custGeom>
              <a:avLst/>
              <a:gdLst>
                <a:gd name="T0" fmla="*/ 1078 w 1078"/>
                <a:gd name="T1" fmla="*/ 35 h 96"/>
                <a:gd name="T2" fmla="*/ 1076 w 1078"/>
                <a:gd name="T3" fmla="*/ 9 h 96"/>
                <a:gd name="T4" fmla="*/ 1076 w 1078"/>
                <a:gd name="T5" fmla="*/ 2 h 96"/>
                <a:gd name="T6" fmla="*/ 1076 w 1078"/>
                <a:gd name="T7" fmla="*/ 0 h 96"/>
                <a:gd name="T8" fmla="*/ 1075 w 1078"/>
                <a:gd name="T9" fmla="*/ 0 h 96"/>
                <a:gd name="T10" fmla="*/ 1075 w 1078"/>
                <a:gd name="T11" fmla="*/ 0 h 96"/>
                <a:gd name="T12" fmla="*/ 1075 w 1078"/>
                <a:gd name="T13" fmla="*/ 0 h 96"/>
                <a:gd name="T14" fmla="*/ 1073 w 1078"/>
                <a:gd name="T15" fmla="*/ 0 h 96"/>
                <a:gd name="T16" fmla="*/ 1073 w 1078"/>
                <a:gd name="T17" fmla="*/ 0 h 96"/>
                <a:gd name="T18" fmla="*/ 1071 w 1078"/>
                <a:gd name="T19" fmla="*/ 0 h 96"/>
                <a:gd name="T20" fmla="*/ 1071 w 1078"/>
                <a:gd name="T21" fmla="*/ 0 h 96"/>
                <a:gd name="T22" fmla="*/ 1071 w 1078"/>
                <a:gd name="T23" fmla="*/ 9 h 96"/>
                <a:gd name="T24" fmla="*/ 1073 w 1078"/>
                <a:gd name="T25" fmla="*/ 35 h 96"/>
                <a:gd name="T26" fmla="*/ 1078 w 1078"/>
                <a:gd name="T27" fmla="*/ 35 h 96"/>
                <a:gd name="T28" fmla="*/ 1076 w 1078"/>
                <a:gd name="T29" fmla="*/ 63 h 96"/>
                <a:gd name="T30" fmla="*/ 1076 w 1078"/>
                <a:gd name="T31" fmla="*/ 67 h 96"/>
                <a:gd name="T32" fmla="*/ 1076 w 1078"/>
                <a:gd name="T33" fmla="*/ 67 h 96"/>
                <a:gd name="T34" fmla="*/ 1076 w 1078"/>
                <a:gd name="T35" fmla="*/ 67 h 96"/>
                <a:gd name="T36" fmla="*/ 1075 w 1078"/>
                <a:gd name="T37" fmla="*/ 67 h 96"/>
                <a:gd name="T38" fmla="*/ 1075 w 1078"/>
                <a:gd name="T39" fmla="*/ 67 h 96"/>
                <a:gd name="T40" fmla="*/ 1073 w 1078"/>
                <a:gd name="T41" fmla="*/ 67 h 96"/>
                <a:gd name="T42" fmla="*/ 1073 w 1078"/>
                <a:gd name="T43" fmla="*/ 67 h 96"/>
                <a:gd name="T44" fmla="*/ 1073 w 1078"/>
                <a:gd name="T45" fmla="*/ 67 h 96"/>
                <a:gd name="T46" fmla="*/ 1071 w 1078"/>
                <a:gd name="T47" fmla="*/ 67 h 96"/>
                <a:gd name="T48" fmla="*/ 1071 w 1078"/>
                <a:gd name="T49" fmla="*/ 63 h 96"/>
                <a:gd name="T50" fmla="*/ 1073 w 1078"/>
                <a:gd name="T51" fmla="*/ 35 h 96"/>
                <a:gd name="T52" fmla="*/ 1078 w 1078"/>
                <a:gd name="T53" fmla="*/ 35 h 96"/>
                <a:gd name="T54" fmla="*/ 0 w 1078"/>
                <a:gd name="T55" fmla="*/ 40 h 96"/>
                <a:gd name="T56" fmla="*/ 0 w 1078"/>
                <a:gd name="T57" fmla="*/ 63 h 96"/>
                <a:gd name="T58" fmla="*/ 3 w 1078"/>
                <a:gd name="T59" fmla="*/ 91 h 96"/>
                <a:gd name="T60" fmla="*/ 3 w 1078"/>
                <a:gd name="T61" fmla="*/ 96 h 96"/>
                <a:gd name="T62" fmla="*/ 8 w 1078"/>
                <a:gd name="T63" fmla="*/ 95 h 96"/>
                <a:gd name="T64" fmla="*/ 8 w 1078"/>
                <a:gd name="T65" fmla="*/ 90 h 96"/>
                <a:gd name="T66" fmla="*/ 5 w 1078"/>
                <a:gd name="T67" fmla="*/ 63 h 96"/>
                <a:gd name="T68" fmla="*/ 5 w 1078"/>
                <a:gd name="T69" fmla="*/ 37 h 96"/>
                <a:gd name="T70" fmla="*/ 5 w 1078"/>
                <a:gd name="T71" fmla="*/ 38 h 96"/>
                <a:gd name="T72" fmla="*/ 3 w 1078"/>
                <a:gd name="T73" fmla="*/ 38 h 96"/>
                <a:gd name="T74" fmla="*/ 3 w 1078"/>
                <a:gd name="T75" fmla="*/ 38 h 96"/>
                <a:gd name="T76" fmla="*/ 1 w 1078"/>
                <a:gd name="T77" fmla="*/ 38 h 96"/>
                <a:gd name="T78" fmla="*/ 1 w 1078"/>
                <a:gd name="T79" fmla="*/ 38 h 96"/>
                <a:gd name="T80" fmla="*/ 1 w 1078"/>
                <a:gd name="T81" fmla="*/ 40 h 96"/>
                <a:gd name="T82" fmla="*/ 0 w 1078"/>
                <a:gd name="T83" fmla="*/ 40 h 96"/>
                <a:gd name="T84" fmla="*/ 0 w 1078"/>
                <a:gd name="T85" fmla="*/ 40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8"/>
                <a:gd name="T130" fmla="*/ 0 h 96"/>
                <a:gd name="T131" fmla="*/ 1078 w 1078"/>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8" h="96">
                  <a:moveTo>
                    <a:pt x="1078" y="35"/>
                  </a:moveTo>
                  <a:lnTo>
                    <a:pt x="1076" y="9"/>
                  </a:lnTo>
                  <a:lnTo>
                    <a:pt x="1076" y="2"/>
                  </a:lnTo>
                  <a:lnTo>
                    <a:pt x="1076" y="0"/>
                  </a:lnTo>
                  <a:lnTo>
                    <a:pt x="1075" y="0"/>
                  </a:lnTo>
                  <a:lnTo>
                    <a:pt x="1073" y="0"/>
                  </a:lnTo>
                  <a:lnTo>
                    <a:pt x="1071" y="0"/>
                  </a:lnTo>
                  <a:lnTo>
                    <a:pt x="1071" y="9"/>
                  </a:lnTo>
                  <a:lnTo>
                    <a:pt x="1073" y="35"/>
                  </a:lnTo>
                  <a:lnTo>
                    <a:pt x="1078" y="35"/>
                  </a:lnTo>
                  <a:lnTo>
                    <a:pt x="1076" y="63"/>
                  </a:lnTo>
                  <a:lnTo>
                    <a:pt x="1076" y="67"/>
                  </a:lnTo>
                  <a:lnTo>
                    <a:pt x="1075" y="67"/>
                  </a:lnTo>
                  <a:lnTo>
                    <a:pt x="1073" y="67"/>
                  </a:lnTo>
                  <a:lnTo>
                    <a:pt x="1071" y="67"/>
                  </a:lnTo>
                  <a:lnTo>
                    <a:pt x="1071" y="63"/>
                  </a:lnTo>
                  <a:lnTo>
                    <a:pt x="1073" y="35"/>
                  </a:lnTo>
                  <a:lnTo>
                    <a:pt x="1078" y="35"/>
                  </a:lnTo>
                  <a:close/>
                  <a:moveTo>
                    <a:pt x="0" y="40"/>
                  </a:moveTo>
                  <a:lnTo>
                    <a:pt x="0" y="63"/>
                  </a:lnTo>
                  <a:lnTo>
                    <a:pt x="3" y="91"/>
                  </a:lnTo>
                  <a:lnTo>
                    <a:pt x="3" y="96"/>
                  </a:lnTo>
                  <a:lnTo>
                    <a:pt x="8" y="95"/>
                  </a:lnTo>
                  <a:lnTo>
                    <a:pt x="8" y="90"/>
                  </a:lnTo>
                  <a:lnTo>
                    <a:pt x="5" y="63"/>
                  </a:lnTo>
                  <a:lnTo>
                    <a:pt x="5" y="37"/>
                  </a:lnTo>
                  <a:lnTo>
                    <a:pt x="5" y="38"/>
                  </a:lnTo>
                  <a:lnTo>
                    <a:pt x="3" y="38"/>
                  </a:lnTo>
                  <a:lnTo>
                    <a:pt x="1" y="38"/>
                  </a:lnTo>
                  <a:lnTo>
                    <a:pt x="1" y="40"/>
                  </a:lnTo>
                  <a:lnTo>
                    <a:pt x="0" y="4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47"/>
            <p:cNvSpPr>
              <a:spLocks noEditPoints="1"/>
            </p:cNvSpPr>
            <p:nvPr/>
          </p:nvSpPr>
          <p:spPr bwMode="auto">
            <a:xfrm>
              <a:off x="1494" y="2909"/>
              <a:ext cx="1074" cy="97"/>
            </a:xfrm>
            <a:custGeom>
              <a:avLst/>
              <a:gdLst>
                <a:gd name="T0" fmla="*/ 1074 w 1074"/>
                <a:gd name="T1" fmla="*/ 36 h 97"/>
                <a:gd name="T2" fmla="*/ 1074 w 1074"/>
                <a:gd name="T3" fmla="*/ 10 h 97"/>
                <a:gd name="T4" fmla="*/ 1074 w 1074"/>
                <a:gd name="T5" fmla="*/ 1 h 97"/>
                <a:gd name="T6" fmla="*/ 1072 w 1074"/>
                <a:gd name="T7" fmla="*/ 1 h 97"/>
                <a:gd name="T8" fmla="*/ 1072 w 1074"/>
                <a:gd name="T9" fmla="*/ 1 h 97"/>
                <a:gd name="T10" fmla="*/ 1070 w 1074"/>
                <a:gd name="T11" fmla="*/ 1 h 97"/>
                <a:gd name="T12" fmla="*/ 1070 w 1074"/>
                <a:gd name="T13" fmla="*/ 1 h 97"/>
                <a:gd name="T14" fmla="*/ 1070 w 1074"/>
                <a:gd name="T15" fmla="*/ 1 h 97"/>
                <a:gd name="T16" fmla="*/ 1069 w 1074"/>
                <a:gd name="T17" fmla="*/ 1 h 97"/>
                <a:gd name="T18" fmla="*/ 1069 w 1074"/>
                <a:gd name="T19" fmla="*/ 0 h 97"/>
                <a:gd name="T20" fmla="*/ 1069 w 1074"/>
                <a:gd name="T21" fmla="*/ 0 h 97"/>
                <a:gd name="T22" fmla="*/ 1069 w 1074"/>
                <a:gd name="T23" fmla="*/ 10 h 97"/>
                <a:gd name="T24" fmla="*/ 1069 w 1074"/>
                <a:gd name="T25" fmla="*/ 36 h 97"/>
                <a:gd name="T26" fmla="*/ 1074 w 1074"/>
                <a:gd name="T27" fmla="*/ 36 h 97"/>
                <a:gd name="T28" fmla="*/ 1074 w 1074"/>
                <a:gd name="T29" fmla="*/ 64 h 97"/>
                <a:gd name="T30" fmla="*/ 1074 w 1074"/>
                <a:gd name="T31" fmla="*/ 68 h 97"/>
                <a:gd name="T32" fmla="*/ 1072 w 1074"/>
                <a:gd name="T33" fmla="*/ 68 h 97"/>
                <a:gd name="T34" fmla="*/ 1072 w 1074"/>
                <a:gd name="T35" fmla="*/ 68 h 97"/>
                <a:gd name="T36" fmla="*/ 1072 w 1074"/>
                <a:gd name="T37" fmla="*/ 68 h 97"/>
                <a:gd name="T38" fmla="*/ 1070 w 1074"/>
                <a:gd name="T39" fmla="*/ 68 h 97"/>
                <a:gd name="T40" fmla="*/ 1070 w 1074"/>
                <a:gd name="T41" fmla="*/ 68 h 97"/>
                <a:gd name="T42" fmla="*/ 1070 w 1074"/>
                <a:gd name="T43" fmla="*/ 68 h 97"/>
                <a:gd name="T44" fmla="*/ 1069 w 1074"/>
                <a:gd name="T45" fmla="*/ 66 h 97"/>
                <a:gd name="T46" fmla="*/ 1069 w 1074"/>
                <a:gd name="T47" fmla="*/ 66 h 97"/>
                <a:gd name="T48" fmla="*/ 1069 w 1074"/>
                <a:gd name="T49" fmla="*/ 64 h 97"/>
                <a:gd name="T50" fmla="*/ 1069 w 1074"/>
                <a:gd name="T51" fmla="*/ 36 h 97"/>
                <a:gd name="T52" fmla="*/ 1074 w 1074"/>
                <a:gd name="T53" fmla="*/ 36 h 97"/>
                <a:gd name="T54" fmla="*/ 0 w 1074"/>
                <a:gd name="T55" fmla="*/ 39 h 97"/>
                <a:gd name="T56" fmla="*/ 2 w 1074"/>
                <a:gd name="T57" fmla="*/ 64 h 97"/>
                <a:gd name="T58" fmla="*/ 4 w 1074"/>
                <a:gd name="T59" fmla="*/ 91 h 97"/>
                <a:gd name="T60" fmla="*/ 5 w 1074"/>
                <a:gd name="T61" fmla="*/ 97 h 97"/>
                <a:gd name="T62" fmla="*/ 9 w 1074"/>
                <a:gd name="T63" fmla="*/ 96 h 97"/>
                <a:gd name="T64" fmla="*/ 9 w 1074"/>
                <a:gd name="T65" fmla="*/ 91 h 97"/>
                <a:gd name="T66" fmla="*/ 7 w 1074"/>
                <a:gd name="T67" fmla="*/ 64 h 97"/>
                <a:gd name="T68" fmla="*/ 5 w 1074"/>
                <a:gd name="T69" fmla="*/ 38 h 97"/>
                <a:gd name="T70" fmla="*/ 5 w 1074"/>
                <a:gd name="T71" fmla="*/ 38 h 97"/>
                <a:gd name="T72" fmla="*/ 5 w 1074"/>
                <a:gd name="T73" fmla="*/ 38 h 97"/>
                <a:gd name="T74" fmla="*/ 4 w 1074"/>
                <a:gd name="T75" fmla="*/ 38 h 97"/>
                <a:gd name="T76" fmla="*/ 4 w 1074"/>
                <a:gd name="T77" fmla="*/ 38 h 97"/>
                <a:gd name="T78" fmla="*/ 4 w 1074"/>
                <a:gd name="T79" fmla="*/ 39 h 97"/>
                <a:gd name="T80" fmla="*/ 2 w 1074"/>
                <a:gd name="T81" fmla="*/ 39 h 97"/>
                <a:gd name="T82" fmla="*/ 2 w 1074"/>
                <a:gd name="T83" fmla="*/ 39 h 97"/>
                <a:gd name="T84" fmla="*/ 0 w 1074"/>
                <a:gd name="T85" fmla="*/ 39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
                <a:gd name="T130" fmla="*/ 0 h 97"/>
                <a:gd name="T131" fmla="*/ 1074 w 1074"/>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 h="97">
                  <a:moveTo>
                    <a:pt x="1074" y="36"/>
                  </a:moveTo>
                  <a:lnTo>
                    <a:pt x="1074" y="10"/>
                  </a:lnTo>
                  <a:lnTo>
                    <a:pt x="1074" y="1"/>
                  </a:lnTo>
                  <a:lnTo>
                    <a:pt x="1072" y="1"/>
                  </a:lnTo>
                  <a:lnTo>
                    <a:pt x="1070" y="1"/>
                  </a:lnTo>
                  <a:lnTo>
                    <a:pt x="1069" y="1"/>
                  </a:lnTo>
                  <a:lnTo>
                    <a:pt x="1069" y="0"/>
                  </a:lnTo>
                  <a:lnTo>
                    <a:pt x="1069" y="10"/>
                  </a:lnTo>
                  <a:lnTo>
                    <a:pt x="1069" y="36"/>
                  </a:lnTo>
                  <a:lnTo>
                    <a:pt x="1074" y="36"/>
                  </a:lnTo>
                  <a:lnTo>
                    <a:pt x="1074" y="64"/>
                  </a:lnTo>
                  <a:lnTo>
                    <a:pt x="1074" y="68"/>
                  </a:lnTo>
                  <a:lnTo>
                    <a:pt x="1072" y="68"/>
                  </a:lnTo>
                  <a:lnTo>
                    <a:pt x="1070" y="68"/>
                  </a:lnTo>
                  <a:lnTo>
                    <a:pt x="1069" y="66"/>
                  </a:lnTo>
                  <a:lnTo>
                    <a:pt x="1069" y="64"/>
                  </a:lnTo>
                  <a:lnTo>
                    <a:pt x="1069" y="36"/>
                  </a:lnTo>
                  <a:lnTo>
                    <a:pt x="1074" y="36"/>
                  </a:lnTo>
                  <a:close/>
                  <a:moveTo>
                    <a:pt x="0" y="39"/>
                  </a:moveTo>
                  <a:lnTo>
                    <a:pt x="2" y="64"/>
                  </a:lnTo>
                  <a:lnTo>
                    <a:pt x="4" y="91"/>
                  </a:lnTo>
                  <a:lnTo>
                    <a:pt x="5" y="97"/>
                  </a:lnTo>
                  <a:lnTo>
                    <a:pt x="9" y="96"/>
                  </a:lnTo>
                  <a:lnTo>
                    <a:pt x="9" y="91"/>
                  </a:lnTo>
                  <a:lnTo>
                    <a:pt x="7" y="64"/>
                  </a:lnTo>
                  <a:lnTo>
                    <a:pt x="5" y="38"/>
                  </a:lnTo>
                  <a:lnTo>
                    <a:pt x="4" y="38"/>
                  </a:lnTo>
                  <a:lnTo>
                    <a:pt x="4" y="39"/>
                  </a:lnTo>
                  <a:lnTo>
                    <a:pt x="2" y="39"/>
                  </a:lnTo>
                  <a:lnTo>
                    <a:pt x="0" y="39"/>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48"/>
            <p:cNvSpPr>
              <a:spLocks noEditPoints="1"/>
            </p:cNvSpPr>
            <p:nvPr/>
          </p:nvSpPr>
          <p:spPr bwMode="auto">
            <a:xfrm>
              <a:off x="1498" y="2909"/>
              <a:ext cx="1068" cy="96"/>
            </a:xfrm>
            <a:custGeom>
              <a:avLst/>
              <a:gdLst>
                <a:gd name="T0" fmla="*/ 1068 w 1068"/>
                <a:gd name="T1" fmla="*/ 36 h 96"/>
                <a:gd name="T2" fmla="*/ 1066 w 1068"/>
                <a:gd name="T3" fmla="*/ 10 h 96"/>
                <a:gd name="T4" fmla="*/ 1066 w 1068"/>
                <a:gd name="T5" fmla="*/ 1 h 96"/>
                <a:gd name="T6" fmla="*/ 1066 w 1068"/>
                <a:gd name="T7" fmla="*/ 1 h 96"/>
                <a:gd name="T8" fmla="*/ 1065 w 1068"/>
                <a:gd name="T9" fmla="*/ 1 h 96"/>
                <a:gd name="T10" fmla="*/ 1065 w 1068"/>
                <a:gd name="T11" fmla="*/ 0 h 96"/>
                <a:gd name="T12" fmla="*/ 1065 w 1068"/>
                <a:gd name="T13" fmla="*/ 0 h 96"/>
                <a:gd name="T14" fmla="*/ 1063 w 1068"/>
                <a:gd name="T15" fmla="*/ 0 h 96"/>
                <a:gd name="T16" fmla="*/ 1063 w 1068"/>
                <a:gd name="T17" fmla="*/ 0 h 96"/>
                <a:gd name="T18" fmla="*/ 1061 w 1068"/>
                <a:gd name="T19" fmla="*/ 0 h 96"/>
                <a:gd name="T20" fmla="*/ 1061 w 1068"/>
                <a:gd name="T21" fmla="*/ 0 h 96"/>
                <a:gd name="T22" fmla="*/ 1061 w 1068"/>
                <a:gd name="T23" fmla="*/ 10 h 96"/>
                <a:gd name="T24" fmla="*/ 1063 w 1068"/>
                <a:gd name="T25" fmla="*/ 36 h 96"/>
                <a:gd name="T26" fmla="*/ 1068 w 1068"/>
                <a:gd name="T27" fmla="*/ 36 h 96"/>
                <a:gd name="T28" fmla="*/ 1066 w 1068"/>
                <a:gd name="T29" fmla="*/ 64 h 96"/>
                <a:gd name="T30" fmla="*/ 1066 w 1068"/>
                <a:gd name="T31" fmla="*/ 68 h 96"/>
                <a:gd name="T32" fmla="*/ 1066 w 1068"/>
                <a:gd name="T33" fmla="*/ 68 h 96"/>
                <a:gd name="T34" fmla="*/ 1066 w 1068"/>
                <a:gd name="T35" fmla="*/ 68 h 96"/>
                <a:gd name="T36" fmla="*/ 1065 w 1068"/>
                <a:gd name="T37" fmla="*/ 66 h 96"/>
                <a:gd name="T38" fmla="*/ 1065 w 1068"/>
                <a:gd name="T39" fmla="*/ 66 h 96"/>
                <a:gd name="T40" fmla="*/ 1065 w 1068"/>
                <a:gd name="T41" fmla="*/ 66 h 96"/>
                <a:gd name="T42" fmla="*/ 1063 w 1068"/>
                <a:gd name="T43" fmla="*/ 66 h 96"/>
                <a:gd name="T44" fmla="*/ 1063 w 1068"/>
                <a:gd name="T45" fmla="*/ 66 h 96"/>
                <a:gd name="T46" fmla="*/ 1061 w 1068"/>
                <a:gd name="T47" fmla="*/ 66 h 96"/>
                <a:gd name="T48" fmla="*/ 1061 w 1068"/>
                <a:gd name="T49" fmla="*/ 64 h 96"/>
                <a:gd name="T50" fmla="*/ 1063 w 1068"/>
                <a:gd name="T51" fmla="*/ 36 h 96"/>
                <a:gd name="T52" fmla="*/ 1068 w 1068"/>
                <a:gd name="T53" fmla="*/ 36 h 96"/>
                <a:gd name="T54" fmla="*/ 0 w 1068"/>
                <a:gd name="T55" fmla="*/ 38 h 96"/>
                <a:gd name="T56" fmla="*/ 0 w 1068"/>
                <a:gd name="T57" fmla="*/ 64 h 96"/>
                <a:gd name="T58" fmla="*/ 3 w 1068"/>
                <a:gd name="T59" fmla="*/ 91 h 96"/>
                <a:gd name="T60" fmla="*/ 3 w 1068"/>
                <a:gd name="T61" fmla="*/ 96 h 96"/>
                <a:gd name="T62" fmla="*/ 8 w 1068"/>
                <a:gd name="T63" fmla="*/ 94 h 96"/>
                <a:gd name="T64" fmla="*/ 8 w 1068"/>
                <a:gd name="T65" fmla="*/ 91 h 96"/>
                <a:gd name="T66" fmla="*/ 5 w 1068"/>
                <a:gd name="T67" fmla="*/ 64 h 96"/>
                <a:gd name="T68" fmla="*/ 5 w 1068"/>
                <a:gd name="T69" fmla="*/ 36 h 96"/>
                <a:gd name="T70" fmla="*/ 5 w 1068"/>
                <a:gd name="T71" fmla="*/ 36 h 96"/>
                <a:gd name="T72" fmla="*/ 5 w 1068"/>
                <a:gd name="T73" fmla="*/ 36 h 96"/>
                <a:gd name="T74" fmla="*/ 3 w 1068"/>
                <a:gd name="T75" fmla="*/ 36 h 96"/>
                <a:gd name="T76" fmla="*/ 3 w 1068"/>
                <a:gd name="T77" fmla="*/ 36 h 96"/>
                <a:gd name="T78" fmla="*/ 1 w 1068"/>
                <a:gd name="T79" fmla="*/ 36 h 96"/>
                <a:gd name="T80" fmla="*/ 1 w 1068"/>
                <a:gd name="T81" fmla="*/ 38 h 96"/>
                <a:gd name="T82" fmla="*/ 1 w 1068"/>
                <a:gd name="T83" fmla="*/ 38 h 96"/>
                <a:gd name="T84" fmla="*/ 0 w 1068"/>
                <a:gd name="T85" fmla="*/ 38 h 96"/>
                <a:gd name="T86" fmla="*/ 0 w 1068"/>
                <a:gd name="T87" fmla="*/ 38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8"/>
                <a:gd name="T133" fmla="*/ 0 h 96"/>
                <a:gd name="T134" fmla="*/ 1068 w 1068"/>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8" h="96">
                  <a:moveTo>
                    <a:pt x="1068" y="36"/>
                  </a:moveTo>
                  <a:lnTo>
                    <a:pt x="1066" y="10"/>
                  </a:lnTo>
                  <a:lnTo>
                    <a:pt x="1066" y="1"/>
                  </a:lnTo>
                  <a:lnTo>
                    <a:pt x="1065" y="1"/>
                  </a:lnTo>
                  <a:lnTo>
                    <a:pt x="1065" y="0"/>
                  </a:lnTo>
                  <a:lnTo>
                    <a:pt x="1063" y="0"/>
                  </a:lnTo>
                  <a:lnTo>
                    <a:pt x="1061" y="0"/>
                  </a:lnTo>
                  <a:lnTo>
                    <a:pt x="1061" y="10"/>
                  </a:lnTo>
                  <a:lnTo>
                    <a:pt x="1063" y="36"/>
                  </a:lnTo>
                  <a:lnTo>
                    <a:pt x="1068" y="36"/>
                  </a:lnTo>
                  <a:lnTo>
                    <a:pt x="1066" y="64"/>
                  </a:lnTo>
                  <a:lnTo>
                    <a:pt x="1066" y="68"/>
                  </a:lnTo>
                  <a:lnTo>
                    <a:pt x="1065" y="66"/>
                  </a:lnTo>
                  <a:lnTo>
                    <a:pt x="1063" y="66"/>
                  </a:lnTo>
                  <a:lnTo>
                    <a:pt x="1061" y="66"/>
                  </a:lnTo>
                  <a:lnTo>
                    <a:pt x="1061" y="64"/>
                  </a:lnTo>
                  <a:lnTo>
                    <a:pt x="1063" y="36"/>
                  </a:lnTo>
                  <a:lnTo>
                    <a:pt x="1068" y="36"/>
                  </a:lnTo>
                  <a:close/>
                  <a:moveTo>
                    <a:pt x="0" y="38"/>
                  </a:moveTo>
                  <a:lnTo>
                    <a:pt x="0" y="64"/>
                  </a:lnTo>
                  <a:lnTo>
                    <a:pt x="3" y="91"/>
                  </a:lnTo>
                  <a:lnTo>
                    <a:pt x="3" y="96"/>
                  </a:lnTo>
                  <a:lnTo>
                    <a:pt x="8" y="94"/>
                  </a:lnTo>
                  <a:lnTo>
                    <a:pt x="8" y="91"/>
                  </a:lnTo>
                  <a:lnTo>
                    <a:pt x="5" y="64"/>
                  </a:lnTo>
                  <a:lnTo>
                    <a:pt x="5" y="36"/>
                  </a:lnTo>
                  <a:lnTo>
                    <a:pt x="3" y="36"/>
                  </a:lnTo>
                  <a:lnTo>
                    <a:pt x="1" y="36"/>
                  </a:lnTo>
                  <a:lnTo>
                    <a:pt x="1" y="38"/>
                  </a:lnTo>
                  <a:lnTo>
                    <a:pt x="0" y="3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49"/>
            <p:cNvSpPr>
              <a:spLocks noEditPoints="1"/>
            </p:cNvSpPr>
            <p:nvPr/>
          </p:nvSpPr>
          <p:spPr bwMode="auto">
            <a:xfrm>
              <a:off x="1499" y="2909"/>
              <a:ext cx="1064" cy="96"/>
            </a:xfrm>
            <a:custGeom>
              <a:avLst/>
              <a:gdLst>
                <a:gd name="T0" fmla="*/ 1064 w 1064"/>
                <a:gd name="T1" fmla="*/ 36 h 96"/>
                <a:gd name="T2" fmla="*/ 1064 w 1064"/>
                <a:gd name="T3" fmla="*/ 10 h 96"/>
                <a:gd name="T4" fmla="*/ 1064 w 1064"/>
                <a:gd name="T5" fmla="*/ 0 h 96"/>
                <a:gd name="T6" fmla="*/ 1062 w 1064"/>
                <a:gd name="T7" fmla="*/ 0 h 96"/>
                <a:gd name="T8" fmla="*/ 1062 w 1064"/>
                <a:gd name="T9" fmla="*/ 0 h 96"/>
                <a:gd name="T10" fmla="*/ 1060 w 1064"/>
                <a:gd name="T11" fmla="*/ 0 h 96"/>
                <a:gd name="T12" fmla="*/ 1060 w 1064"/>
                <a:gd name="T13" fmla="*/ 0 h 96"/>
                <a:gd name="T14" fmla="*/ 1060 w 1064"/>
                <a:gd name="T15" fmla="*/ 0 h 96"/>
                <a:gd name="T16" fmla="*/ 1059 w 1064"/>
                <a:gd name="T17" fmla="*/ 0 h 96"/>
                <a:gd name="T18" fmla="*/ 1059 w 1064"/>
                <a:gd name="T19" fmla="*/ 0 h 96"/>
                <a:gd name="T20" fmla="*/ 1057 w 1064"/>
                <a:gd name="T21" fmla="*/ 0 h 96"/>
                <a:gd name="T22" fmla="*/ 1059 w 1064"/>
                <a:gd name="T23" fmla="*/ 10 h 96"/>
                <a:gd name="T24" fmla="*/ 1059 w 1064"/>
                <a:gd name="T25" fmla="*/ 36 h 96"/>
                <a:gd name="T26" fmla="*/ 1064 w 1064"/>
                <a:gd name="T27" fmla="*/ 36 h 96"/>
                <a:gd name="T28" fmla="*/ 1064 w 1064"/>
                <a:gd name="T29" fmla="*/ 64 h 96"/>
                <a:gd name="T30" fmla="*/ 1064 w 1064"/>
                <a:gd name="T31" fmla="*/ 66 h 96"/>
                <a:gd name="T32" fmla="*/ 1064 w 1064"/>
                <a:gd name="T33" fmla="*/ 66 h 96"/>
                <a:gd name="T34" fmla="*/ 1062 w 1064"/>
                <a:gd name="T35" fmla="*/ 66 h 96"/>
                <a:gd name="T36" fmla="*/ 1062 w 1064"/>
                <a:gd name="T37" fmla="*/ 66 h 96"/>
                <a:gd name="T38" fmla="*/ 1060 w 1064"/>
                <a:gd name="T39" fmla="*/ 66 h 96"/>
                <a:gd name="T40" fmla="*/ 1060 w 1064"/>
                <a:gd name="T41" fmla="*/ 66 h 96"/>
                <a:gd name="T42" fmla="*/ 1060 w 1064"/>
                <a:gd name="T43" fmla="*/ 66 h 96"/>
                <a:gd name="T44" fmla="*/ 1059 w 1064"/>
                <a:gd name="T45" fmla="*/ 66 h 96"/>
                <a:gd name="T46" fmla="*/ 1059 w 1064"/>
                <a:gd name="T47" fmla="*/ 66 h 96"/>
                <a:gd name="T48" fmla="*/ 1059 w 1064"/>
                <a:gd name="T49" fmla="*/ 64 h 96"/>
                <a:gd name="T50" fmla="*/ 1059 w 1064"/>
                <a:gd name="T51" fmla="*/ 36 h 96"/>
                <a:gd name="T52" fmla="*/ 1064 w 1064"/>
                <a:gd name="T53" fmla="*/ 36 h 96"/>
                <a:gd name="T54" fmla="*/ 0 w 1064"/>
                <a:gd name="T55" fmla="*/ 38 h 96"/>
                <a:gd name="T56" fmla="*/ 2 w 1064"/>
                <a:gd name="T57" fmla="*/ 64 h 96"/>
                <a:gd name="T58" fmla="*/ 4 w 1064"/>
                <a:gd name="T59" fmla="*/ 91 h 96"/>
                <a:gd name="T60" fmla="*/ 4 w 1064"/>
                <a:gd name="T61" fmla="*/ 96 h 96"/>
                <a:gd name="T62" fmla="*/ 9 w 1064"/>
                <a:gd name="T63" fmla="*/ 92 h 96"/>
                <a:gd name="T64" fmla="*/ 9 w 1064"/>
                <a:gd name="T65" fmla="*/ 91 h 96"/>
                <a:gd name="T66" fmla="*/ 7 w 1064"/>
                <a:gd name="T67" fmla="*/ 64 h 96"/>
                <a:gd name="T68" fmla="*/ 5 w 1064"/>
                <a:gd name="T69" fmla="*/ 36 h 96"/>
                <a:gd name="T70" fmla="*/ 5 w 1064"/>
                <a:gd name="T71" fmla="*/ 34 h 96"/>
                <a:gd name="T72" fmla="*/ 5 w 1064"/>
                <a:gd name="T73" fmla="*/ 34 h 96"/>
                <a:gd name="T74" fmla="*/ 5 w 1064"/>
                <a:gd name="T75" fmla="*/ 34 h 96"/>
                <a:gd name="T76" fmla="*/ 4 w 1064"/>
                <a:gd name="T77" fmla="*/ 34 h 96"/>
                <a:gd name="T78" fmla="*/ 4 w 1064"/>
                <a:gd name="T79" fmla="*/ 36 h 96"/>
                <a:gd name="T80" fmla="*/ 4 w 1064"/>
                <a:gd name="T81" fmla="*/ 36 h 96"/>
                <a:gd name="T82" fmla="*/ 2 w 1064"/>
                <a:gd name="T83" fmla="*/ 36 h 96"/>
                <a:gd name="T84" fmla="*/ 2 w 1064"/>
                <a:gd name="T85" fmla="*/ 36 h 96"/>
                <a:gd name="T86" fmla="*/ 0 w 1064"/>
                <a:gd name="T87" fmla="*/ 38 h 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4"/>
                <a:gd name="T133" fmla="*/ 0 h 96"/>
                <a:gd name="T134" fmla="*/ 1064 w 1064"/>
                <a:gd name="T135" fmla="*/ 96 h 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4" h="96">
                  <a:moveTo>
                    <a:pt x="1064" y="36"/>
                  </a:moveTo>
                  <a:lnTo>
                    <a:pt x="1064" y="10"/>
                  </a:lnTo>
                  <a:lnTo>
                    <a:pt x="1064" y="0"/>
                  </a:lnTo>
                  <a:lnTo>
                    <a:pt x="1062" y="0"/>
                  </a:lnTo>
                  <a:lnTo>
                    <a:pt x="1060" y="0"/>
                  </a:lnTo>
                  <a:lnTo>
                    <a:pt x="1059" y="0"/>
                  </a:lnTo>
                  <a:lnTo>
                    <a:pt x="1057" y="0"/>
                  </a:lnTo>
                  <a:lnTo>
                    <a:pt x="1059" y="10"/>
                  </a:lnTo>
                  <a:lnTo>
                    <a:pt x="1059" y="36"/>
                  </a:lnTo>
                  <a:lnTo>
                    <a:pt x="1064" y="36"/>
                  </a:lnTo>
                  <a:lnTo>
                    <a:pt x="1064" y="64"/>
                  </a:lnTo>
                  <a:lnTo>
                    <a:pt x="1064" y="66"/>
                  </a:lnTo>
                  <a:lnTo>
                    <a:pt x="1062" y="66"/>
                  </a:lnTo>
                  <a:lnTo>
                    <a:pt x="1060" y="66"/>
                  </a:lnTo>
                  <a:lnTo>
                    <a:pt x="1059" y="66"/>
                  </a:lnTo>
                  <a:lnTo>
                    <a:pt x="1059" y="64"/>
                  </a:lnTo>
                  <a:lnTo>
                    <a:pt x="1059" y="36"/>
                  </a:lnTo>
                  <a:lnTo>
                    <a:pt x="1064" y="36"/>
                  </a:lnTo>
                  <a:close/>
                  <a:moveTo>
                    <a:pt x="0" y="38"/>
                  </a:moveTo>
                  <a:lnTo>
                    <a:pt x="2" y="64"/>
                  </a:lnTo>
                  <a:lnTo>
                    <a:pt x="4" y="91"/>
                  </a:lnTo>
                  <a:lnTo>
                    <a:pt x="4" y="96"/>
                  </a:lnTo>
                  <a:lnTo>
                    <a:pt x="9" y="92"/>
                  </a:lnTo>
                  <a:lnTo>
                    <a:pt x="9" y="91"/>
                  </a:lnTo>
                  <a:lnTo>
                    <a:pt x="7" y="64"/>
                  </a:lnTo>
                  <a:lnTo>
                    <a:pt x="5" y="36"/>
                  </a:lnTo>
                  <a:lnTo>
                    <a:pt x="5" y="34"/>
                  </a:lnTo>
                  <a:lnTo>
                    <a:pt x="4" y="34"/>
                  </a:lnTo>
                  <a:lnTo>
                    <a:pt x="4" y="36"/>
                  </a:lnTo>
                  <a:lnTo>
                    <a:pt x="2" y="36"/>
                  </a:lnTo>
                  <a:lnTo>
                    <a:pt x="0"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0"/>
            <p:cNvSpPr>
              <a:spLocks noEditPoints="1"/>
            </p:cNvSpPr>
            <p:nvPr/>
          </p:nvSpPr>
          <p:spPr bwMode="auto">
            <a:xfrm>
              <a:off x="1503" y="2907"/>
              <a:ext cx="1058" cy="96"/>
            </a:xfrm>
            <a:custGeom>
              <a:avLst/>
              <a:gdLst>
                <a:gd name="T0" fmla="*/ 1058 w 1058"/>
                <a:gd name="T1" fmla="*/ 38 h 96"/>
                <a:gd name="T2" fmla="*/ 1056 w 1058"/>
                <a:gd name="T3" fmla="*/ 12 h 96"/>
                <a:gd name="T4" fmla="*/ 1056 w 1058"/>
                <a:gd name="T5" fmla="*/ 2 h 96"/>
                <a:gd name="T6" fmla="*/ 1056 w 1058"/>
                <a:gd name="T7" fmla="*/ 2 h 96"/>
                <a:gd name="T8" fmla="*/ 1055 w 1058"/>
                <a:gd name="T9" fmla="*/ 2 h 96"/>
                <a:gd name="T10" fmla="*/ 1055 w 1058"/>
                <a:gd name="T11" fmla="*/ 2 h 96"/>
                <a:gd name="T12" fmla="*/ 1053 w 1058"/>
                <a:gd name="T13" fmla="*/ 2 h 96"/>
                <a:gd name="T14" fmla="*/ 1053 w 1058"/>
                <a:gd name="T15" fmla="*/ 2 h 96"/>
                <a:gd name="T16" fmla="*/ 1053 w 1058"/>
                <a:gd name="T17" fmla="*/ 0 h 96"/>
                <a:gd name="T18" fmla="*/ 1051 w 1058"/>
                <a:gd name="T19" fmla="*/ 0 h 96"/>
                <a:gd name="T20" fmla="*/ 1051 w 1058"/>
                <a:gd name="T21" fmla="*/ 0 h 96"/>
                <a:gd name="T22" fmla="*/ 1051 w 1058"/>
                <a:gd name="T23" fmla="*/ 12 h 96"/>
                <a:gd name="T24" fmla="*/ 1053 w 1058"/>
                <a:gd name="T25" fmla="*/ 38 h 96"/>
                <a:gd name="T26" fmla="*/ 1058 w 1058"/>
                <a:gd name="T27" fmla="*/ 38 h 96"/>
                <a:gd name="T28" fmla="*/ 1056 w 1058"/>
                <a:gd name="T29" fmla="*/ 66 h 96"/>
                <a:gd name="T30" fmla="*/ 1056 w 1058"/>
                <a:gd name="T31" fmla="*/ 68 h 96"/>
                <a:gd name="T32" fmla="*/ 1056 w 1058"/>
                <a:gd name="T33" fmla="*/ 68 h 96"/>
                <a:gd name="T34" fmla="*/ 1056 w 1058"/>
                <a:gd name="T35" fmla="*/ 68 h 96"/>
                <a:gd name="T36" fmla="*/ 1055 w 1058"/>
                <a:gd name="T37" fmla="*/ 68 h 96"/>
                <a:gd name="T38" fmla="*/ 1055 w 1058"/>
                <a:gd name="T39" fmla="*/ 68 h 96"/>
                <a:gd name="T40" fmla="*/ 1055 w 1058"/>
                <a:gd name="T41" fmla="*/ 68 h 96"/>
                <a:gd name="T42" fmla="*/ 1053 w 1058"/>
                <a:gd name="T43" fmla="*/ 68 h 96"/>
                <a:gd name="T44" fmla="*/ 1053 w 1058"/>
                <a:gd name="T45" fmla="*/ 68 h 96"/>
                <a:gd name="T46" fmla="*/ 1051 w 1058"/>
                <a:gd name="T47" fmla="*/ 68 h 96"/>
                <a:gd name="T48" fmla="*/ 1051 w 1058"/>
                <a:gd name="T49" fmla="*/ 66 h 96"/>
                <a:gd name="T50" fmla="*/ 1053 w 1058"/>
                <a:gd name="T51" fmla="*/ 38 h 96"/>
                <a:gd name="T52" fmla="*/ 1058 w 1058"/>
                <a:gd name="T53" fmla="*/ 38 h 96"/>
                <a:gd name="T54" fmla="*/ 0 w 1058"/>
                <a:gd name="T55" fmla="*/ 38 h 96"/>
                <a:gd name="T56" fmla="*/ 0 w 1058"/>
                <a:gd name="T57" fmla="*/ 38 h 96"/>
                <a:gd name="T58" fmla="*/ 0 w 1058"/>
                <a:gd name="T59" fmla="*/ 66 h 96"/>
                <a:gd name="T60" fmla="*/ 3 w 1058"/>
                <a:gd name="T61" fmla="*/ 93 h 96"/>
                <a:gd name="T62" fmla="*/ 3 w 1058"/>
                <a:gd name="T63" fmla="*/ 96 h 96"/>
                <a:gd name="T64" fmla="*/ 8 w 1058"/>
                <a:gd name="T65" fmla="*/ 94 h 96"/>
                <a:gd name="T66" fmla="*/ 8 w 1058"/>
                <a:gd name="T67" fmla="*/ 93 h 96"/>
                <a:gd name="T68" fmla="*/ 5 w 1058"/>
                <a:gd name="T69" fmla="*/ 66 h 96"/>
                <a:gd name="T70" fmla="*/ 5 w 1058"/>
                <a:gd name="T71" fmla="*/ 38 h 96"/>
                <a:gd name="T72" fmla="*/ 5 w 1058"/>
                <a:gd name="T73" fmla="*/ 35 h 96"/>
                <a:gd name="T74" fmla="*/ 5 w 1058"/>
                <a:gd name="T75" fmla="*/ 35 h 96"/>
                <a:gd name="T76" fmla="*/ 3 w 1058"/>
                <a:gd name="T77" fmla="*/ 35 h 96"/>
                <a:gd name="T78" fmla="*/ 3 w 1058"/>
                <a:gd name="T79" fmla="*/ 36 h 96"/>
                <a:gd name="T80" fmla="*/ 1 w 1058"/>
                <a:gd name="T81" fmla="*/ 36 h 96"/>
                <a:gd name="T82" fmla="*/ 1 w 1058"/>
                <a:gd name="T83" fmla="*/ 36 h 96"/>
                <a:gd name="T84" fmla="*/ 1 w 1058"/>
                <a:gd name="T85" fmla="*/ 36 h 96"/>
                <a:gd name="T86" fmla="*/ 0 w 1058"/>
                <a:gd name="T87" fmla="*/ 36 h 96"/>
                <a:gd name="T88" fmla="*/ 0 w 1058"/>
                <a:gd name="T89" fmla="*/ 38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8"/>
                <a:gd name="T136" fmla="*/ 0 h 96"/>
                <a:gd name="T137" fmla="*/ 1058 w 1058"/>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8" h="96">
                  <a:moveTo>
                    <a:pt x="1058" y="38"/>
                  </a:moveTo>
                  <a:lnTo>
                    <a:pt x="1056" y="12"/>
                  </a:lnTo>
                  <a:lnTo>
                    <a:pt x="1056" y="2"/>
                  </a:lnTo>
                  <a:lnTo>
                    <a:pt x="1055" y="2"/>
                  </a:lnTo>
                  <a:lnTo>
                    <a:pt x="1053" y="2"/>
                  </a:lnTo>
                  <a:lnTo>
                    <a:pt x="1053" y="0"/>
                  </a:lnTo>
                  <a:lnTo>
                    <a:pt x="1051" y="0"/>
                  </a:lnTo>
                  <a:lnTo>
                    <a:pt x="1051" y="12"/>
                  </a:lnTo>
                  <a:lnTo>
                    <a:pt x="1053" y="38"/>
                  </a:lnTo>
                  <a:lnTo>
                    <a:pt x="1058" y="38"/>
                  </a:lnTo>
                  <a:lnTo>
                    <a:pt x="1056" y="66"/>
                  </a:lnTo>
                  <a:lnTo>
                    <a:pt x="1056" y="68"/>
                  </a:lnTo>
                  <a:lnTo>
                    <a:pt x="1055" y="68"/>
                  </a:lnTo>
                  <a:lnTo>
                    <a:pt x="1053" y="68"/>
                  </a:lnTo>
                  <a:lnTo>
                    <a:pt x="1051" y="68"/>
                  </a:lnTo>
                  <a:lnTo>
                    <a:pt x="1051" y="66"/>
                  </a:lnTo>
                  <a:lnTo>
                    <a:pt x="1053" y="38"/>
                  </a:lnTo>
                  <a:lnTo>
                    <a:pt x="1058" y="38"/>
                  </a:lnTo>
                  <a:close/>
                  <a:moveTo>
                    <a:pt x="0" y="38"/>
                  </a:moveTo>
                  <a:lnTo>
                    <a:pt x="0" y="38"/>
                  </a:lnTo>
                  <a:lnTo>
                    <a:pt x="0" y="66"/>
                  </a:lnTo>
                  <a:lnTo>
                    <a:pt x="3" y="93"/>
                  </a:lnTo>
                  <a:lnTo>
                    <a:pt x="3" y="96"/>
                  </a:lnTo>
                  <a:lnTo>
                    <a:pt x="8" y="94"/>
                  </a:lnTo>
                  <a:lnTo>
                    <a:pt x="8" y="93"/>
                  </a:lnTo>
                  <a:lnTo>
                    <a:pt x="5" y="66"/>
                  </a:lnTo>
                  <a:lnTo>
                    <a:pt x="5" y="38"/>
                  </a:lnTo>
                  <a:lnTo>
                    <a:pt x="5" y="35"/>
                  </a:lnTo>
                  <a:lnTo>
                    <a:pt x="3" y="35"/>
                  </a:lnTo>
                  <a:lnTo>
                    <a:pt x="3" y="36"/>
                  </a:lnTo>
                  <a:lnTo>
                    <a:pt x="1" y="36"/>
                  </a:lnTo>
                  <a:lnTo>
                    <a:pt x="0" y="36"/>
                  </a:lnTo>
                  <a:lnTo>
                    <a:pt x="0"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1"/>
            <p:cNvSpPr>
              <a:spLocks noEditPoints="1"/>
            </p:cNvSpPr>
            <p:nvPr/>
          </p:nvSpPr>
          <p:spPr bwMode="auto">
            <a:xfrm>
              <a:off x="1504" y="2907"/>
              <a:ext cx="1054" cy="94"/>
            </a:xfrm>
            <a:custGeom>
              <a:avLst/>
              <a:gdLst>
                <a:gd name="T0" fmla="*/ 1054 w 1054"/>
                <a:gd name="T1" fmla="*/ 38 h 94"/>
                <a:gd name="T2" fmla="*/ 1054 w 1054"/>
                <a:gd name="T3" fmla="*/ 12 h 94"/>
                <a:gd name="T4" fmla="*/ 1052 w 1054"/>
                <a:gd name="T5" fmla="*/ 2 h 94"/>
                <a:gd name="T6" fmla="*/ 1052 w 1054"/>
                <a:gd name="T7" fmla="*/ 2 h 94"/>
                <a:gd name="T8" fmla="*/ 1052 w 1054"/>
                <a:gd name="T9" fmla="*/ 0 h 94"/>
                <a:gd name="T10" fmla="*/ 1050 w 1054"/>
                <a:gd name="T11" fmla="*/ 0 h 94"/>
                <a:gd name="T12" fmla="*/ 1050 w 1054"/>
                <a:gd name="T13" fmla="*/ 0 h 94"/>
                <a:gd name="T14" fmla="*/ 1050 w 1054"/>
                <a:gd name="T15" fmla="*/ 0 h 94"/>
                <a:gd name="T16" fmla="*/ 1049 w 1054"/>
                <a:gd name="T17" fmla="*/ 0 h 94"/>
                <a:gd name="T18" fmla="*/ 1049 w 1054"/>
                <a:gd name="T19" fmla="*/ 0 h 94"/>
                <a:gd name="T20" fmla="*/ 1047 w 1054"/>
                <a:gd name="T21" fmla="*/ 0 h 94"/>
                <a:gd name="T22" fmla="*/ 1049 w 1054"/>
                <a:gd name="T23" fmla="*/ 12 h 94"/>
                <a:gd name="T24" fmla="*/ 1049 w 1054"/>
                <a:gd name="T25" fmla="*/ 38 h 94"/>
                <a:gd name="T26" fmla="*/ 1054 w 1054"/>
                <a:gd name="T27" fmla="*/ 38 h 94"/>
                <a:gd name="T28" fmla="*/ 1054 w 1054"/>
                <a:gd name="T29" fmla="*/ 66 h 94"/>
                <a:gd name="T30" fmla="*/ 1054 w 1054"/>
                <a:gd name="T31" fmla="*/ 68 h 94"/>
                <a:gd name="T32" fmla="*/ 1054 w 1054"/>
                <a:gd name="T33" fmla="*/ 68 h 94"/>
                <a:gd name="T34" fmla="*/ 1052 w 1054"/>
                <a:gd name="T35" fmla="*/ 68 h 94"/>
                <a:gd name="T36" fmla="*/ 1052 w 1054"/>
                <a:gd name="T37" fmla="*/ 68 h 94"/>
                <a:gd name="T38" fmla="*/ 1050 w 1054"/>
                <a:gd name="T39" fmla="*/ 68 h 94"/>
                <a:gd name="T40" fmla="*/ 1050 w 1054"/>
                <a:gd name="T41" fmla="*/ 68 h 94"/>
                <a:gd name="T42" fmla="*/ 1050 w 1054"/>
                <a:gd name="T43" fmla="*/ 66 h 94"/>
                <a:gd name="T44" fmla="*/ 1049 w 1054"/>
                <a:gd name="T45" fmla="*/ 66 h 94"/>
                <a:gd name="T46" fmla="*/ 1049 w 1054"/>
                <a:gd name="T47" fmla="*/ 66 h 94"/>
                <a:gd name="T48" fmla="*/ 1049 w 1054"/>
                <a:gd name="T49" fmla="*/ 66 h 94"/>
                <a:gd name="T50" fmla="*/ 1049 w 1054"/>
                <a:gd name="T51" fmla="*/ 38 h 94"/>
                <a:gd name="T52" fmla="*/ 1054 w 1054"/>
                <a:gd name="T53" fmla="*/ 38 h 94"/>
                <a:gd name="T54" fmla="*/ 0 w 1054"/>
                <a:gd name="T55" fmla="*/ 36 h 94"/>
                <a:gd name="T56" fmla="*/ 0 w 1054"/>
                <a:gd name="T57" fmla="*/ 38 h 94"/>
                <a:gd name="T58" fmla="*/ 2 w 1054"/>
                <a:gd name="T59" fmla="*/ 66 h 94"/>
                <a:gd name="T60" fmla="*/ 4 w 1054"/>
                <a:gd name="T61" fmla="*/ 93 h 94"/>
                <a:gd name="T62" fmla="*/ 4 w 1054"/>
                <a:gd name="T63" fmla="*/ 94 h 94"/>
                <a:gd name="T64" fmla="*/ 9 w 1054"/>
                <a:gd name="T65" fmla="*/ 93 h 94"/>
                <a:gd name="T66" fmla="*/ 9 w 1054"/>
                <a:gd name="T67" fmla="*/ 93 h 94"/>
                <a:gd name="T68" fmla="*/ 7 w 1054"/>
                <a:gd name="T69" fmla="*/ 66 h 94"/>
                <a:gd name="T70" fmla="*/ 5 w 1054"/>
                <a:gd name="T71" fmla="*/ 38 h 94"/>
                <a:gd name="T72" fmla="*/ 7 w 1054"/>
                <a:gd name="T73" fmla="*/ 33 h 94"/>
                <a:gd name="T74" fmla="*/ 5 w 1054"/>
                <a:gd name="T75" fmla="*/ 33 h 94"/>
                <a:gd name="T76" fmla="*/ 5 w 1054"/>
                <a:gd name="T77" fmla="*/ 33 h 94"/>
                <a:gd name="T78" fmla="*/ 4 w 1054"/>
                <a:gd name="T79" fmla="*/ 35 h 94"/>
                <a:gd name="T80" fmla="*/ 4 w 1054"/>
                <a:gd name="T81" fmla="*/ 35 h 94"/>
                <a:gd name="T82" fmla="*/ 4 w 1054"/>
                <a:gd name="T83" fmla="*/ 35 h 94"/>
                <a:gd name="T84" fmla="*/ 2 w 1054"/>
                <a:gd name="T85" fmla="*/ 35 h 94"/>
                <a:gd name="T86" fmla="*/ 2 w 1054"/>
                <a:gd name="T87" fmla="*/ 36 h 94"/>
                <a:gd name="T88" fmla="*/ 0 w 1054"/>
                <a:gd name="T89" fmla="*/ 36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4"/>
                <a:gd name="T136" fmla="*/ 0 h 94"/>
                <a:gd name="T137" fmla="*/ 1054 w 1054"/>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4" h="94">
                  <a:moveTo>
                    <a:pt x="1054" y="38"/>
                  </a:moveTo>
                  <a:lnTo>
                    <a:pt x="1054" y="12"/>
                  </a:lnTo>
                  <a:lnTo>
                    <a:pt x="1052" y="2"/>
                  </a:lnTo>
                  <a:lnTo>
                    <a:pt x="1052" y="0"/>
                  </a:lnTo>
                  <a:lnTo>
                    <a:pt x="1050" y="0"/>
                  </a:lnTo>
                  <a:lnTo>
                    <a:pt x="1049" y="0"/>
                  </a:lnTo>
                  <a:lnTo>
                    <a:pt x="1047" y="0"/>
                  </a:lnTo>
                  <a:lnTo>
                    <a:pt x="1049" y="12"/>
                  </a:lnTo>
                  <a:lnTo>
                    <a:pt x="1049" y="38"/>
                  </a:lnTo>
                  <a:lnTo>
                    <a:pt x="1054" y="38"/>
                  </a:lnTo>
                  <a:lnTo>
                    <a:pt x="1054" y="66"/>
                  </a:lnTo>
                  <a:lnTo>
                    <a:pt x="1054" y="68"/>
                  </a:lnTo>
                  <a:lnTo>
                    <a:pt x="1052" y="68"/>
                  </a:lnTo>
                  <a:lnTo>
                    <a:pt x="1050" y="68"/>
                  </a:lnTo>
                  <a:lnTo>
                    <a:pt x="1050" y="66"/>
                  </a:lnTo>
                  <a:lnTo>
                    <a:pt x="1049" y="66"/>
                  </a:lnTo>
                  <a:lnTo>
                    <a:pt x="1049" y="38"/>
                  </a:lnTo>
                  <a:lnTo>
                    <a:pt x="1054" y="38"/>
                  </a:lnTo>
                  <a:close/>
                  <a:moveTo>
                    <a:pt x="0" y="36"/>
                  </a:moveTo>
                  <a:lnTo>
                    <a:pt x="0" y="38"/>
                  </a:lnTo>
                  <a:lnTo>
                    <a:pt x="2" y="66"/>
                  </a:lnTo>
                  <a:lnTo>
                    <a:pt x="4" y="93"/>
                  </a:lnTo>
                  <a:lnTo>
                    <a:pt x="4" y="94"/>
                  </a:lnTo>
                  <a:lnTo>
                    <a:pt x="9" y="93"/>
                  </a:lnTo>
                  <a:lnTo>
                    <a:pt x="7" y="66"/>
                  </a:lnTo>
                  <a:lnTo>
                    <a:pt x="5" y="38"/>
                  </a:lnTo>
                  <a:lnTo>
                    <a:pt x="7" y="33"/>
                  </a:lnTo>
                  <a:lnTo>
                    <a:pt x="5" y="33"/>
                  </a:lnTo>
                  <a:lnTo>
                    <a:pt x="4" y="35"/>
                  </a:lnTo>
                  <a:lnTo>
                    <a:pt x="2" y="35"/>
                  </a:lnTo>
                  <a:lnTo>
                    <a:pt x="2" y="36"/>
                  </a:lnTo>
                  <a:lnTo>
                    <a:pt x="0" y="3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2"/>
            <p:cNvSpPr>
              <a:spLocks noEditPoints="1"/>
            </p:cNvSpPr>
            <p:nvPr/>
          </p:nvSpPr>
          <p:spPr bwMode="auto">
            <a:xfrm>
              <a:off x="1508" y="2907"/>
              <a:ext cx="1048" cy="94"/>
            </a:xfrm>
            <a:custGeom>
              <a:avLst/>
              <a:gdLst>
                <a:gd name="T0" fmla="*/ 1048 w 1048"/>
                <a:gd name="T1" fmla="*/ 38 h 94"/>
                <a:gd name="T2" fmla="*/ 1046 w 1048"/>
                <a:gd name="T3" fmla="*/ 12 h 94"/>
                <a:gd name="T4" fmla="*/ 1046 w 1048"/>
                <a:gd name="T5" fmla="*/ 0 h 94"/>
                <a:gd name="T6" fmla="*/ 1046 w 1048"/>
                <a:gd name="T7" fmla="*/ 0 h 94"/>
                <a:gd name="T8" fmla="*/ 1045 w 1048"/>
                <a:gd name="T9" fmla="*/ 0 h 94"/>
                <a:gd name="T10" fmla="*/ 1045 w 1048"/>
                <a:gd name="T11" fmla="*/ 0 h 94"/>
                <a:gd name="T12" fmla="*/ 1043 w 1048"/>
                <a:gd name="T13" fmla="*/ 0 h 94"/>
                <a:gd name="T14" fmla="*/ 1043 w 1048"/>
                <a:gd name="T15" fmla="*/ 0 h 94"/>
                <a:gd name="T16" fmla="*/ 1043 w 1048"/>
                <a:gd name="T17" fmla="*/ 0 h 94"/>
                <a:gd name="T18" fmla="*/ 1041 w 1048"/>
                <a:gd name="T19" fmla="*/ 0 h 94"/>
                <a:gd name="T20" fmla="*/ 1041 w 1048"/>
                <a:gd name="T21" fmla="*/ 0 h 94"/>
                <a:gd name="T22" fmla="*/ 1041 w 1048"/>
                <a:gd name="T23" fmla="*/ 12 h 94"/>
                <a:gd name="T24" fmla="*/ 1043 w 1048"/>
                <a:gd name="T25" fmla="*/ 38 h 94"/>
                <a:gd name="T26" fmla="*/ 1048 w 1048"/>
                <a:gd name="T27" fmla="*/ 38 h 94"/>
                <a:gd name="T28" fmla="*/ 1046 w 1048"/>
                <a:gd name="T29" fmla="*/ 66 h 94"/>
                <a:gd name="T30" fmla="*/ 1046 w 1048"/>
                <a:gd name="T31" fmla="*/ 68 h 94"/>
                <a:gd name="T32" fmla="*/ 1046 w 1048"/>
                <a:gd name="T33" fmla="*/ 66 h 94"/>
                <a:gd name="T34" fmla="*/ 1046 w 1048"/>
                <a:gd name="T35" fmla="*/ 66 h 94"/>
                <a:gd name="T36" fmla="*/ 1045 w 1048"/>
                <a:gd name="T37" fmla="*/ 66 h 94"/>
                <a:gd name="T38" fmla="*/ 1045 w 1048"/>
                <a:gd name="T39" fmla="*/ 66 h 94"/>
                <a:gd name="T40" fmla="*/ 1045 w 1048"/>
                <a:gd name="T41" fmla="*/ 66 h 94"/>
                <a:gd name="T42" fmla="*/ 1043 w 1048"/>
                <a:gd name="T43" fmla="*/ 66 h 94"/>
                <a:gd name="T44" fmla="*/ 1043 w 1048"/>
                <a:gd name="T45" fmla="*/ 66 h 94"/>
                <a:gd name="T46" fmla="*/ 1041 w 1048"/>
                <a:gd name="T47" fmla="*/ 66 h 94"/>
                <a:gd name="T48" fmla="*/ 1041 w 1048"/>
                <a:gd name="T49" fmla="*/ 66 h 94"/>
                <a:gd name="T50" fmla="*/ 1043 w 1048"/>
                <a:gd name="T51" fmla="*/ 38 h 94"/>
                <a:gd name="T52" fmla="*/ 1048 w 1048"/>
                <a:gd name="T53" fmla="*/ 38 h 94"/>
                <a:gd name="T54" fmla="*/ 0 w 1048"/>
                <a:gd name="T55" fmla="*/ 35 h 94"/>
                <a:gd name="T56" fmla="*/ 0 w 1048"/>
                <a:gd name="T57" fmla="*/ 38 h 94"/>
                <a:gd name="T58" fmla="*/ 0 w 1048"/>
                <a:gd name="T59" fmla="*/ 66 h 94"/>
                <a:gd name="T60" fmla="*/ 3 w 1048"/>
                <a:gd name="T61" fmla="*/ 93 h 94"/>
                <a:gd name="T62" fmla="*/ 3 w 1048"/>
                <a:gd name="T63" fmla="*/ 94 h 94"/>
                <a:gd name="T64" fmla="*/ 8 w 1048"/>
                <a:gd name="T65" fmla="*/ 91 h 94"/>
                <a:gd name="T66" fmla="*/ 8 w 1048"/>
                <a:gd name="T67" fmla="*/ 91 h 94"/>
                <a:gd name="T68" fmla="*/ 5 w 1048"/>
                <a:gd name="T69" fmla="*/ 66 h 94"/>
                <a:gd name="T70" fmla="*/ 5 w 1048"/>
                <a:gd name="T71" fmla="*/ 38 h 94"/>
                <a:gd name="T72" fmla="*/ 5 w 1048"/>
                <a:gd name="T73" fmla="*/ 31 h 94"/>
                <a:gd name="T74" fmla="*/ 5 w 1048"/>
                <a:gd name="T75" fmla="*/ 31 h 94"/>
                <a:gd name="T76" fmla="*/ 3 w 1048"/>
                <a:gd name="T77" fmla="*/ 33 h 94"/>
                <a:gd name="T78" fmla="*/ 3 w 1048"/>
                <a:gd name="T79" fmla="*/ 33 h 94"/>
                <a:gd name="T80" fmla="*/ 3 w 1048"/>
                <a:gd name="T81" fmla="*/ 33 h 94"/>
                <a:gd name="T82" fmla="*/ 1 w 1048"/>
                <a:gd name="T83" fmla="*/ 33 h 94"/>
                <a:gd name="T84" fmla="*/ 1 w 1048"/>
                <a:gd name="T85" fmla="*/ 33 h 94"/>
                <a:gd name="T86" fmla="*/ 0 w 1048"/>
                <a:gd name="T87" fmla="*/ 35 h 94"/>
                <a:gd name="T88" fmla="*/ 0 w 1048"/>
                <a:gd name="T89" fmla="*/ 35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8"/>
                <a:gd name="T136" fmla="*/ 0 h 94"/>
                <a:gd name="T137" fmla="*/ 1048 w 1048"/>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8" h="94">
                  <a:moveTo>
                    <a:pt x="1048" y="38"/>
                  </a:moveTo>
                  <a:lnTo>
                    <a:pt x="1046" y="12"/>
                  </a:lnTo>
                  <a:lnTo>
                    <a:pt x="1046" y="0"/>
                  </a:lnTo>
                  <a:lnTo>
                    <a:pt x="1045" y="0"/>
                  </a:lnTo>
                  <a:lnTo>
                    <a:pt x="1043" y="0"/>
                  </a:lnTo>
                  <a:lnTo>
                    <a:pt x="1041" y="0"/>
                  </a:lnTo>
                  <a:lnTo>
                    <a:pt x="1041" y="12"/>
                  </a:lnTo>
                  <a:lnTo>
                    <a:pt x="1043" y="38"/>
                  </a:lnTo>
                  <a:lnTo>
                    <a:pt x="1048" y="38"/>
                  </a:lnTo>
                  <a:lnTo>
                    <a:pt x="1046" y="66"/>
                  </a:lnTo>
                  <a:lnTo>
                    <a:pt x="1046" y="68"/>
                  </a:lnTo>
                  <a:lnTo>
                    <a:pt x="1046" y="66"/>
                  </a:lnTo>
                  <a:lnTo>
                    <a:pt x="1045" y="66"/>
                  </a:lnTo>
                  <a:lnTo>
                    <a:pt x="1043" y="66"/>
                  </a:lnTo>
                  <a:lnTo>
                    <a:pt x="1041" y="66"/>
                  </a:lnTo>
                  <a:lnTo>
                    <a:pt x="1043" y="38"/>
                  </a:lnTo>
                  <a:lnTo>
                    <a:pt x="1048" y="38"/>
                  </a:lnTo>
                  <a:close/>
                  <a:moveTo>
                    <a:pt x="0" y="35"/>
                  </a:moveTo>
                  <a:lnTo>
                    <a:pt x="0" y="38"/>
                  </a:lnTo>
                  <a:lnTo>
                    <a:pt x="0" y="66"/>
                  </a:lnTo>
                  <a:lnTo>
                    <a:pt x="3" y="93"/>
                  </a:lnTo>
                  <a:lnTo>
                    <a:pt x="3" y="94"/>
                  </a:lnTo>
                  <a:lnTo>
                    <a:pt x="8" y="91"/>
                  </a:lnTo>
                  <a:lnTo>
                    <a:pt x="5" y="66"/>
                  </a:lnTo>
                  <a:lnTo>
                    <a:pt x="5" y="38"/>
                  </a:lnTo>
                  <a:lnTo>
                    <a:pt x="5" y="31"/>
                  </a:lnTo>
                  <a:lnTo>
                    <a:pt x="3" y="33"/>
                  </a:lnTo>
                  <a:lnTo>
                    <a:pt x="1" y="33"/>
                  </a:lnTo>
                  <a:lnTo>
                    <a:pt x="0" y="3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53"/>
            <p:cNvSpPr>
              <a:spLocks noEditPoints="1"/>
            </p:cNvSpPr>
            <p:nvPr/>
          </p:nvSpPr>
          <p:spPr bwMode="auto">
            <a:xfrm>
              <a:off x="1509" y="2905"/>
              <a:ext cx="1044" cy="95"/>
            </a:xfrm>
            <a:custGeom>
              <a:avLst/>
              <a:gdLst>
                <a:gd name="T0" fmla="*/ 1044 w 1044"/>
                <a:gd name="T1" fmla="*/ 40 h 95"/>
                <a:gd name="T2" fmla="*/ 1044 w 1044"/>
                <a:gd name="T3" fmla="*/ 14 h 95"/>
                <a:gd name="T4" fmla="*/ 1042 w 1044"/>
                <a:gd name="T5" fmla="*/ 2 h 95"/>
                <a:gd name="T6" fmla="*/ 1042 w 1044"/>
                <a:gd name="T7" fmla="*/ 2 h 95"/>
                <a:gd name="T8" fmla="*/ 1042 w 1044"/>
                <a:gd name="T9" fmla="*/ 2 h 95"/>
                <a:gd name="T10" fmla="*/ 1040 w 1044"/>
                <a:gd name="T11" fmla="*/ 2 h 95"/>
                <a:gd name="T12" fmla="*/ 1040 w 1044"/>
                <a:gd name="T13" fmla="*/ 2 h 95"/>
                <a:gd name="T14" fmla="*/ 1040 w 1044"/>
                <a:gd name="T15" fmla="*/ 2 h 95"/>
                <a:gd name="T16" fmla="*/ 1039 w 1044"/>
                <a:gd name="T17" fmla="*/ 2 h 95"/>
                <a:gd name="T18" fmla="*/ 1039 w 1044"/>
                <a:gd name="T19" fmla="*/ 2 h 95"/>
                <a:gd name="T20" fmla="*/ 1037 w 1044"/>
                <a:gd name="T21" fmla="*/ 0 h 95"/>
                <a:gd name="T22" fmla="*/ 1039 w 1044"/>
                <a:gd name="T23" fmla="*/ 14 h 95"/>
                <a:gd name="T24" fmla="*/ 1039 w 1044"/>
                <a:gd name="T25" fmla="*/ 40 h 95"/>
                <a:gd name="T26" fmla="*/ 1044 w 1044"/>
                <a:gd name="T27" fmla="*/ 40 h 95"/>
                <a:gd name="T28" fmla="*/ 1044 w 1044"/>
                <a:gd name="T29" fmla="*/ 68 h 95"/>
                <a:gd name="T30" fmla="*/ 1044 w 1044"/>
                <a:gd name="T31" fmla="*/ 68 h 95"/>
                <a:gd name="T32" fmla="*/ 1044 w 1044"/>
                <a:gd name="T33" fmla="*/ 68 h 95"/>
                <a:gd name="T34" fmla="*/ 1042 w 1044"/>
                <a:gd name="T35" fmla="*/ 68 h 95"/>
                <a:gd name="T36" fmla="*/ 1042 w 1044"/>
                <a:gd name="T37" fmla="*/ 68 h 95"/>
                <a:gd name="T38" fmla="*/ 1040 w 1044"/>
                <a:gd name="T39" fmla="*/ 68 h 95"/>
                <a:gd name="T40" fmla="*/ 1040 w 1044"/>
                <a:gd name="T41" fmla="*/ 68 h 95"/>
                <a:gd name="T42" fmla="*/ 1040 w 1044"/>
                <a:gd name="T43" fmla="*/ 68 h 95"/>
                <a:gd name="T44" fmla="*/ 1039 w 1044"/>
                <a:gd name="T45" fmla="*/ 68 h 95"/>
                <a:gd name="T46" fmla="*/ 1039 w 1044"/>
                <a:gd name="T47" fmla="*/ 68 h 95"/>
                <a:gd name="T48" fmla="*/ 1039 w 1044"/>
                <a:gd name="T49" fmla="*/ 67 h 95"/>
                <a:gd name="T50" fmla="*/ 1039 w 1044"/>
                <a:gd name="T51" fmla="*/ 40 h 95"/>
                <a:gd name="T52" fmla="*/ 1044 w 1044"/>
                <a:gd name="T53" fmla="*/ 40 h 95"/>
                <a:gd name="T54" fmla="*/ 2 w 1044"/>
                <a:gd name="T55" fmla="*/ 35 h 95"/>
                <a:gd name="T56" fmla="*/ 0 w 1044"/>
                <a:gd name="T57" fmla="*/ 40 h 95"/>
                <a:gd name="T58" fmla="*/ 2 w 1044"/>
                <a:gd name="T59" fmla="*/ 68 h 95"/>
                <a:gd name="T60" fmla="*/ 4 w 1044"/>
                <a:gd name="T61" fmla="*/ 95 h 95"/>
                <a:gd name="T62" fmla="*/ 4 w 1044"/>
                <a:gd name="T63" fmla="*/ 95 h 95"/>
                <a:gd name="T64" fmla="*/ 9 w 1044"/>
                <a:gd name="T65" fmla="*/ 93 h 95"/>
                <a:gd name="T66" fmla="*/ 7 w 1044"/>
                <a:gd name="T67" fmla="*/ 67 h 95"/>
                <a:gd name="T68" fmla="*/ 5 w 1044"/>
                <a:gd name="T69" fmla="*/ 40 h 95"/>
                <a:gd name="T70" fmla="*/ 7 w 1044"/>
                <a:gd name="T71" fmla="*/ 32 h 95"/>
                <a:gd name="T72" fmla="*/ 5 w 1044"/>
                <a:gd name="T73" fmla="*/ 33 h 95"/>
                <a:gd name="T74" fmla="*/ 5 w 1044"/>
                <a:gd name="T75" fmla="*/ 33 h 95"/>
                <a:gd name="T76" fmla="*/ 4 w 1044"/>
                <a:gd name="T77" fmla="*/ 33 h 95"/>
                <a:gd name="T78" fmla="*/ 4 w 1044"/>
                <a:gd name="T79" fmla="*/ 33 h 95"/>
                <a:gd name="T80" fmla="*/ 4 w 1044"/>
                <a:gd name="T81" fmla="*/ 33 h 95"/>
                <a:gd name="T82" fmla="*/ 2 w 1044"/>
                <a:gd name="T83" fmla="*/ 35 h 95"/>
                <a:gd name="T84" fmla="*/ 2 w 1044"/>
                <a:gd name="T85" fmla="*/ 35 h 95"/>
                <a:gd name="T86" fmla="*/ 2 w 1044"/>
                <a:gd name="T87" fmla="*/ 35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4"/>
                <a:gd name="T133" fmla="*/ 0 h 95"/>
                <a:gd name="T134" fmla="*/ 1044 w 1044"/>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4" h="95">
                  <a:moveTo>
                    <a:pt x="1044" y="40"/>
                  </a:moveTo>
                  <a:lnTo>
                    <a:pt x="1044" y="14"/>
                  </a:lnTo>
                  <a:lnTo>
                    <a:pt x="1042" y="2"/>
                  </a:lnTo>
                  <a:lnTo>
                    <a:pt x="1040" y="2"/>
                  </a:lnTo>
                  <a:lnTo>
                    <a:pt x="1039" y="2"/>
                  </a:lnTo>
                  <a:lnTo>
                    <a:pt x="1037" y="0"/>
                  </a:lnTo>
                  <a:lnTo>
                    <a:pt x="1039" y="14"/>
                  </a:lnTo>
                  <a:lnTo>
                    <a:pt x="1039" y="40"/>
                  </a:lnTo>
                  <a:lnTo>
                    <a:pt x="1044" y="40"/>
                  </a:lnTo>
                  <a:lnTo>
                    <a:pt x="1044" y="68"/>
                  </a:lnTo>
                  <a:lnTo>
                    <a:pt x="1042" y="68"/>
                  </a:lnTo>
                  <a:lnTo>
                    <a:pt x="1040" y="68"/>
                  </a:lnTo>
                  <a:lnTo>
                    <a:pt x="1039" y="68"/>
                  </a:lnTo>
                  <a:lnTo>
                    <a:pt x="1039" y="67"/>
                  </a:lnTo>
                  <a:lnTo>
                    <a:pt x="1039" y="40"/>
                  </a:lnTo>
                  <a:lnTo>
                    <a:pt x="1044" y="40"/>
                  </a:lnTo>
                  <a:close/>
                  <a:moveTo>
                    <a:pt x="2" y="35"/>
                  </a:moveTo>
                  <a:lnTo>
                    <a:pt x="0" y="40"/>
                  </a:lnTo>
                  <a:lnTo>
                    <a:pt x="2" y="68"/>
                  </a:lnTo>
                  <a:lnTo>
                    <a:pt x="4" y="95"/>
                  </a:lnTo>
                  <a:lnTo>
                    <a:pt x="9" y="93"/>
                  </a:lnTo>
                  <a:lnTo>
                    <a:pt x="7" y="67"/>
                  </a:lnTo>
                  <a:lnTo>
                    <a:pt x="5" y="40"/>
                  </a:lnTo>
                  <a:lnTo>
                    <a:pt x="7" y="32"/>
                  </a:lnTo>
                  <a:lnTo>
                    <a:pt x="5" y="33"/>
                  </a:lnTo>
                  <a:lnTo>
                    <a:pt x="4" y="33"/>
                  </a:lnTo>
                  <a:lnTo>
                    <a:pt x="2" y="35"/>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54"/>
            <p:cNvSpPr>
              <a:spLocks noEditPoints="1"/>
            </p:cNvSpPr>
            <p:nvPr/>
          </p:nvSpPr>
          <p:spPr bwMode="auto">
            <a:xfrm>
              <a:off x="1513" y="2905"/>
              <a:ext cx="1038" cy="93"/>
            </a:xfrm>
            <a:custGeom>
              <a:avLst/>
              <a:gdLst>
                <a:gd name="T0" fmla="*/ 1038 w 1038"/>
                <a:gd name="T1" fmla="*/ 40 h 93"/>
                <a:gd name="T2" fmla="*/ 1036 w 1038"/>
                <a:gd name="T3" fmla="*/ 14 h 93"/>
                <a:gd name="T4" fmla="*/ 1036 w 1038"/>
                <a:gd name="T5" fmla="*/ 2 h 93"/>
                <a:gd name="T6" fmla="*/ 1036 w 1038"/>
                <a:gd name="T7" fmla="*/ 2 h 93"/>
                <a:gd name="T8" fmla="*/ 1035 w 1038"/>
                <a:gd name="T9" fmla="*/ 2 h 93"/>
                <a:gd name="T10" fmla="*/ 1035 w 1038"/>
                <a:gd name="T11" fmla="*/ 2 h 93"/>
                <a:gd name="T12" fmla="*/ 1033 w 1038"/>
                <a:gd name="T13" fmla="*/ 0 h 93"/>
                <a:gd name="T14" fmla="*/ 1033 w 1038"/>
                <a:gd name="T15" fmla="*/ 0 h 93"/>
                <a:gd name="T16" fmla="*/ 1033 w 1038"/>
                <a:gd name="T17" fmla="*/ 0 h 93"/>
                <a:gd name="T18" fmla="*/ 1031 w 1038"/>
                <a:gd name="T19" fmla="*/ 0 h 93"/>
                <a:gd name="T20" fmla="*/ 1031 w 1038"/>
                <a:gd name="T21" fmla="*/ 0 h 93"/>
                <a:gd name="T22" fmla="*/ 1031 w 1038"/>
                <a:gd name="T23" fmla="*/ 15 h 93"/>
                <a:gd name="T24" fmla="*/ 1033 w 1038"/>
                <a:gd name="T25" fmla="*/ 40 h 93"/>
                <a:gd name="T26" fmla="*/ 1038 w 1038"/>
                <a:gd name="T27" fmla="*/ 40 h 93"/>
                <a:gd name="T28" fmla="*/ 1036 w 1038"/>
                <a:gd name="T29" fmla="*/ 68 h 93"/>
                <a:gd name="T30" fmla="*/ 1036 w 1038"/>
                <a:gd name="T31" fmla="*/ 68 h 93"/>
                <a:gd name="T32" fmla="*/ 1036 w 1038"/>
                <a:gd name="T33" fmla="*/ 68 h 93"/>
                <a:gd name="T34" fmla="*/ 1036 w 1038"/>
                <a:gd name="T35" fmla="*/ 68 h 93"/>
                <a:gd name="T36" fmla="*/ 1035 w 1038"/>
                <a:gd name="T37" fmla="*/ 68 h 93"/>
                <a:gd name="T38" fmla="*/ 1035 w 1038"/>
                <a:gd name="T39" fmla="*/ 68 h 93"/>
                <a:gd name="T40" fmla="*/ 1035 w 1038"/>
                <a:gd name="T41" fmla="*/ 68 h 93"/>
                <a:gd name="T42" fmla="*/ 1033 w 1038"/>
                <a:gd name="T43" fmla="*/ 68 h 93"/>
                <a:gd name="T44" fmla="*/ 1033 w 1038"/>
                <a:gd name="T45" fmla="*/ 68 h 93"/>
                <a:gd name="T46" fmla="*/ 1031 w 1038"/>
                <a:gd name="T47" fmla="*/ 68 h 93"/>
                <a:gd name="T48" fmla="*/ 1031 w 1038"/>
                <a:gd name="T49" fmla="*/ 67 h 93"/>
                <a:gd name="T50" fmla="*/ 1033 w 1038"/>
                <a:gd name="T51" fmla="*/ 40 h 93"/>
                <a:gd name="T52" fmla="*/ 1038 w 1038"/>
                <a:gd name="T53" fmla="*/ 40 h 93"/>
                <a:gd name="T54" fmla="*/ 0 w 1038"/>
                <a:gd name="T55" fmla="*/ 33 h 93"/>
                <a:gd name="T56" fmla="*/ 0 w 1038"/>
                <a:gd name="T57" fmla="*/ 40 h 93"/>
                <a:gd name="T58" fmla="*/ 0 w 1038"/>
                <a:gd name="T59" fmla="*/ 68 h 93"/>
                <a:gd name="T60" fmla="*/ 3 w 1038"/>
                <a:gd name="T61" fmla="*/ 93 h 93"/>
                <a:gd name="T62" fmla="*/ 3 w 1038"/>
                <a:gd name="T63" fmla="*/ 93 h 93"/>
                <a:gd name="T64" fmla="*/ 6 w 1038"/>
                <a:gd name="T65" fmla="*/ 91 h 93"/>
                <a:gd name="T66" fmla="*/ 5 w 1038"/>
                <a:gd name="T67" fmla="*/ 67 h 93"/>
                <a:gd name="T68" fmla="*/ 5 w 1038"/>
                <a:gd name="T69" fmla="*/ 40 h 93"/>
                <a:gd name="T70" fmla="*/ 5 w 1038"/>
                <a:gd name="T71" fmla="*/ 32 h 93"/>
                <a:gd name="T72" fmla="*/ 5 w 1038"/>
                <a:gd name="T73" fmla="*/ 32 h 93"/>
                <a:gd name="T74" fmla="*/ 3 w 1038"/>
                <a:gd name="T75" fmla="*/ 32 h 93"/>
                <a:gd name="T76" fmla="*/ 3 w 1038"/>
                <a:gd name="T77" fmla="*/ 32 h 93"/>
                <a:gd name="T78" fmla="*/ 3 w 1038"/>
                <a:gd name="T79" fmla="*/ 32 h 93"/>
                <a:gd name="T80" fmla="*/ 1 w 1038"/>
                <a:gd name="T81" fmla="*/ 33 h 93"/>
                <a:gd name="T82" fmla="*/ 1 w 1038"/>
                <a:gd name="T83" fmla="*/ 33 h 93"/>
                <a:gd name="T84" fmla="*/ 0 w 1038"/>
                <a:gd name="T85" fmla="*/ 33 h 93"/>
                <a:gd name="T86" fmla="*/ 0 w 1038"/>
                <a:gd name="T87" fmla="*/ 33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8"/>
                <a:gd name="T133" fmla="*/ 0 h 93"/>
                <a:gd name="T134" fmla="*/ 1038 w 1038"/>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8" h="93">
                  <a:moveTo>
                    <a:pt x="1038" y="40"/>
                  </a:moveTo>
                  <a:lnTo>
                    <a:pt x="1036" y="14"/>
                  </a:lnTo>
                  <a:lnTo>
                    <a:pt x="1036" y="2"/>
                  </a:lnTo>
                  <a:lnTo>
                    <a:pt x="1035" y="2"/>
                  </a:lnTo>
                  <a:lnTo>
                    <a:pt x="1033" y="0"/>
                  </a:lnTo>
                  <a:lnTo>
                    <a:pt x="1031" y="0"/>
                  </a:lnTo>
                  <a:lnTo>
                    <a:pt x="1031" y="15"/>
                  </a:lnTo>
                  <a:lnTo>
                    <a:pt x="1033" y="40"/>
                  </a:lnTo>
                  <a:lnTo>
                    <a:pt x="1038" y="40"/>
                  </a:lnTo>
                  <a:lnTo>
                    <a:pt x="1036" y="68"/>
                  </a:lnTo>
                  <a:lnTo>
                    <a:pt x="1035" y="68"/>
                  </a:lnTo>
                  <a:lnTo>
                    <a:pt x="1033" y="68"/>
                  </a:lnTo>
                  <a:lnTo>
                    <a:pt x="1031" y="68"/>
                  </a:lnTo>
                  <a:lnTo>
                    <a:pt x="1031" y="67"/>
                  </a:lnTo>
                  <a:lnTo>
                    <a:pt x="1033" y="40"/>
                  </a:lnTo>
                  <a:lnTo>
                    <a:pt x="1038" y="40"/>
                  </a:lnTo>
                  <a:close/>
                  <a:moveTo>
                    <a:pt x="0" y="33"/>
                  </a:moveTo>
                  <a:lnTo>
                    <a:pt x="0" y="40"/>
                  </a:lnTo>
                  <a:lnTo>
                    <a:pt x="0" y="68"/>
                  </a:lnTo>
                  <a:lnTo>
                    <a:pt x="3" y="93"/>
                  </a:lnTo>
                  <a:lnTo>
                    <a:pt x="6" y="91"/>
                  </a:lnTo>
                  <a:lnTo>
                    <a:pt x="5" y="67"/>
                  </a:lnTo>
                  <a:lnTo>
                    <a:pt x="5" y="40"/>
                  </a:lnTo>
                  <a:lnTo>
                    <a:pt x="5" y="32"/>
                  </a:lnTo>
                  <a:lnTo>
                    <a:pt x="3" y="32"/>
                  </a:lnTo>
                  <a:lnTo>
                    <a:pt x="1" y="33"/>
                  </a:lnTo>
                  <a:lnTo>
                    <a:pt x="0" y="33"/>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55"/>
            <p:cNvSpPr>
              <a:spLocks noEditPoints="1"/>
            </p:cNvSpPr>
            <p:nvPr/>
          </p:nvSpPr>
          <p:spPr bwMode="auto">
            <a:xfrm>
              <a:off x="1514" y="2905"/>
              <a:ext cx="1034" cy="93"/>
            </a:xfrm>
            <a:custGeom>
              <a:avLst/>
              <a:gdLst>
                <a:gd name="T0" fmla="*/ 1034 w 1034"/>
                <a:gd name="T1" fmla="*/ 40 h 93"/>
                <a:gd name="T2" fmla="*/ 1034 w 1034"/>
                <a:gd name="T3" fmla="*/ 14 h 93"/>
                <a:gd name="T4" fmla="*/ 1032 w 1034"/>
                <a:gd name="T5" fmla="*/ 0 h 93"/>
                <a:gd name="T6" fmla="*/ 1032 w 1034"/>
                <a:gd name="T7" fmla="*/ 0 h 93"/>
                <a:gd name="T8" fmla="*/ 1032 w 1034"/>
                <a:gd name="T9" fmla="*/ 0 h 93"/>
                <a:gd name="T10" fmla="*/ 1030 w 1034"/>
                <a:gd name="T11" fmla="*/ 0 h 93"/>
                <a:gd name="T12" fmla="*/ 1030 w 1034"/>
                <a:gd name="T13" fmla="*/ 0 h 93"/>
                <a:gd name="T14" fmla="*/ 1029 w 1034"/>
                <a:gd name="T15" fmla="*/ 0 h 93"/>
                <a:gd name="T16" fmla="*/ 1029 w 1034"/>
                <a:gd name="T17" fmla="*/ 0 h 93"/>
                <a:gd name="T18" fmla="*/ 1029 w 1034"/>
                <a:gd name="T19" fmla="*/ 0 h 93"/>
                <a:gd name="T20" fmla="*/ 1027 w 1034"/>
                <a:gd name="T21" fmla="*/ 0 h 93"/>
                <a:gd name="T22" fmla="*/ 1029 w 1034"/>
                <a:gd name="T23" fmla="*/ 15 h 93"/>
                <a:gd name="T24" fmla="*/ 1029 w 1034"/>
                <a:gd name="T25" fmla="*/ 40 h 93"/>
                <a:gd name="T26" fmla="*/ 1034 w 1034"/>
                <a:gd name="T27" fmla="*/ 40 h 93"/>
                <a:gd name="T28" fmla="*/ 1034 w 1034"/>
                <a:gd name="T29" fmla="*/ 67 h 93"/>
                <a:gd name="T30" fmla="*/ 1034 w 1034"/>
                <a:gd name="T31" fmla="*/ 68 h 93"/>
                <a:gd name="T32" fmla="*/ 1034 w 1034"/>
                <a:gd name="T33" fmla="*/ 68 h 93"/>
                <a:gd name="T34" fmla="*/ 1032 w 1034"/>
                <a:gd name="T35" fmla="*/ 68 h 93"/>
                <a:gd name="T36" fmla="*/ 1032 w 1034"/>
                <a:gd name="T37" fmla="*/ 68 h 93"/>
                <a:gd name="T38" fmla="*/ 1030 w 1034"/>
                <a:gd name="T39" fmla="*/ 68 h 93"/>
                <a:gd name="T40" fmla="*/ 1030 w 1034"/>
                <a:gd name="T41" fmla="*/ 68 h 93"/>
                <a:gd name="T42" fmla="*/ 1030 w 1034"/>
                <a:gd name="T43" fmla="*/ 68 h 93"/>
                <a:gd name="T44" fmla="*/ 1029 w 1034"/>
                <a:gd name="T45" fmla="*/ 67 h 93"/>
                <a:gd name="T46" fmla="*/ 1029 w 1034"/>
                <a:gd name="T47" fmla="*/ 67 h 93"/>
                <a:gd name="T48" fmla="*/ 1029 w 1034"/>
                <a:gd name="T49" fmla="*/ 67 h 93"/>
                <a:gd name="T50" fmla="*/ 1029 w 1034"/>
                <a:gd name="T51" fmla="*/ 40 h 93"/>
                <a:gd name="T52" fmla="*/ 1034 w 1034"/>
                <a:gd name="T53" fmla="*/ 40 h 93"/>
                <a:gd name="T54" fmla="*/ 2 w 1034"/>
                <a:gd name="T55" fmla="*/ 32 h 93"/>
                <a:gd name="T56" fmla="*/ 0 w 1034"/>
                <a:gd name="T57" fmla="*/ 40 h 93"/>
                <a:gd name="T58" fmla="*/ 2 w 1034"/>
                <a:gd name="T59" fmla="*/ 67 h 93"/>
                <a:gd name="T60" fmla="*/ 4 w 1034"/>
                <a:gd name="T61" fmla="*/ 93 h 93"/>
                <a:gd name="T62" fmla="*/ 9 w 1034"/>
                <a:gd name="T63" fmla="*/ 91 h 93"/>
                <a:gd name="T64" fmla="*/ 7 w 1034"/>
                <a:gd name="T65" fmla="*/ 67 h 93"/>
                <a:gd name="T66" fmla="*/ 5 w 1034"/>
                <a:gd name="T67" fmla="*/ 40 h 93"/>
                <a:gd name="T68" fmla="*/ 7 w 1034"/>
                <a:gd name="T69" fmla="*/ 30 h 93"/>
                <a:gd name="T70" fmla="*/ 5 w 1034"/>
                <a:gd name="T71" fmla="*/ 30 h 93"/>
                <a:gd name="T72" fmla="*/ 5 w 1034"/>
                <a:gd name="T73" fmla="*/ 30 h 93"/>
                <a:gd name="T74" fmla="*/ 4 w 1034"/>
                <a:gd name="T75" fmla="*/ 30 h 93"/>
                <a:gd name="T76" fmla="*/ 4 w 1034"/>
                <a:gd name="T77" fmla="*/ 32 h 93"/>
                <a:gd name="T78" fmla="*/ 4 w 1034"/>
                <a:gd name="T79" fmla="*/ 32 h 93"/>
                <a:gd name="T80" fmla="*/ 2 w 1034"/>
                <a:gd name="T81" fmla="*/ 32 h 93"/>
                <a:gd name="T82" fmla="*/ 2 w 1034"/>
                <a:gd name="T83" fmla="*/ 32 h 93"/>
                <a:gd name="T84" fmla="*/ 2 w 1034"/>
                <a:gd name="T85" fmla="*/ 32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4"/>
                <a:gd name="T130" fmla="*/ 0 h 93"/>
                <a:gd name="T131" fmla="*/ 1034 w 1034"/>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4" h="93">
                  <a:moveTo>
                    <a:pt x="1034" y="40"/>
                  </a:moveTo>
                  <a:lnTo>
                    <a:pt x="1034" y="14"/>
                  </a:lnTo>
                  <a:lnTo>
                    <a:pt x="1032" y="0"/>
                  </a:lnTo>
                  <a:lnTo>
                    <a:pt x="1030" y="0"/>
                  </a:lnTo>
                  <a:lnTo>
                    <a:pt x="1029" y="0"/>
                  </a:lnTo>
                  <a:lnTo>
                    <a:pt x="1027" y="0"/>
                  </a:lnTo>
                  <a:lnTo>
                    <a:pt x="1029" y="15"/>
                  </a:lnTo>
                  <a:lnTo>
                    <a:pt x="1029" y="40"/>
                  </a:lnTo>
                  <a:lnTo>
                    <a:pt x="1034" y="40"/>
                  </a:lnTo>
                  <a:lnTo>
                    <a:pt x="1034" y="67"/>
                  </a:lnTo>
                  <a:lnTo>
                    <a:pt x="1034" y="68"/>
                  </a:lnTo>
                  <a:lnTo>
                    <a:pt x="1032" y="68"/>
                  </a:lnTo>
                  <a:lnTo>
                    <a:pt x="1030" y="68"/>
                  </a:lnTo>
                  <a:lnTo>
                    <a:pt x="1029" y="67"/>
                  </a:lnTo>
                  <a:lnTo>
                    <a:pt x="1029" y="40"/>
                  </a:lnTo>
                  <a:lnTo>
                    <a:pt x="1034" y="40"/>
                  </a:lnTo>
                  <a:close/>
                  <a:moveTo>
                    <a:pt x="2" y="32"/>
                  </a:moveTo>
                  <a:lnTo>
                    <a:pt x="0" y="40"/>
                  </a:lnTo>
                  <a:lnTo>
                    <a:pt x="2" y="67"/>
                  </a:lnTo>
                  <a:lnTo>
                    <a:pt x="4" y="93"/>
                  </a:lnTo>
                  <a:lnTo>
                    <a:pt x="9" y="91"/>
                  </a:lnTo>
                  <a:lnTo>
                    <a:pt x="7" y="67"/>
                  </a:lnTo>
                  <a:lnTo>
                    <a:pt x="5" y="40"/>
                  </a:lnTo>
                  <a:lnTo>
                    <a:pt x="7" y="30"/>
                  </a:lnTo>
                  <a:lnTo>
                    <a:pt x="5" y="30"/>
                  </a:lnTo>
                  <a:lnTo>
                    <a:pt x="4" y="30"/>
                  </a:lnTo>
                  <a:lnTo>
                    <a:pt x="4" y="32"/>
                  </a:lnTo>
                  <a:lnTo>
                    <a:pt x="2" y="3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56"/>
            <p:cNvSpPr>
              <a:spLocks noEditPoints="1"/>
            </p:cNvSpPr>
            <p:nvPr/>
          </p:nvSpPr>
          <p:spPr bwMode="auto">
            <a:xfrm>
              <a:off x="1518" y="2905"/>
              <a:ext cx="1028" cy="91"/>
            </a:xfrm>
            <a:custGeom>
              <a:avLst/>
              <a:gdLst>
                <a:gd name="T0" fmla="*/ 1028 w 1028"/>
                <a:gd name="T1" fmla="*/ 40 h 91"/>
                <a:gd name="T2" fmla="*/ 1026 w 1028"/>
                <a:gd name="T3" fmla="*/ 15 h 91"/>
                <a:gd name="T4" fmla="*/ 1026 w 1028"/>
                <a:gd name="T5" fmla="*/ 0 h 91"/>
                <a:gd name="T6" fmla="*/ 1025 w 1028"/>
                <a:gd name="T7" fmla="*/ 0 h 91"/>
                <a:gd name="T8" fmla="*/ 1025 w 1028"/>
                <a:gd name="T9" fmla="*/ 0 h 91"/>
                <a:gd name="T10" fmla="*/ 1025 w 1028"/>
                <a:gd name="T11" fmla="*/ 0 h 91"/>
                <a:gd name="T12" fmla="*/ 1023 w 1028"/>
                <a:gd name="T13" fmla="*/ 0 h 91"/>
                <a:gd name="T14" fmla="*/ 1023 w 1028"/>
                <a:gd name="T15" fmla="*/ 0 h 91"/>
                <a:gd name="T16" fmla="*/ 1023 w 1028"/>
                <a:gd name="T17" fmla="*/ 0 h 91"/>
                <a:gd name="T18" fmla="*/ 1021 w 1028"/>
                <a:gd name="T19" fmla="*/ 0 h 91"/>
                <a:gd name="T20" fmla="*/ 1021 w 1028"/>
                <a:gd name="T21" fmla="*/ 0 h 91"/>
                <a:gd name="T22" fmla="*/ 1021 w 1028"/>
                <a:gd name="T23" fmla="*/ 15 h 91"/>
                <a:gd name="T24" fmla="*/ 1023 w 1028"/>
                <a:gd name="T25" fmla="*/ 40 h 91"/>
                <a:gd name="T26" fmla="*/ 1028 w 1028"/>
                <a:gd name="T27" fmla="*/ 40 h 91"/>
                <a:gd name="T28" fmla="*/ 1026 w 1028"/>
                <a:gd name="T29" fmla="*/ 67 h 91"/>
                <a:gd name="T30" fmla="*/ 1026 w 1028"/>
                <a:gd name="T31" fmla="*/ 68 h 91"/>
                <a:gd name="T32" fmla="*/ 1026 w 1028"/>
                <a:gd name="T33" fmla="*/ 68 h 91"/>
                <a:gd name="T34" fmla="*/ 1026 w 1028"/>
                <a:gd name="T35" fmla="*/ 68 h 91"/>
                <a:gd name="T36" fmla="*/ 1025 w 1028"/>
                <a:gd name="T37" fmla="*/ 67 h 91"/>
                <a:gd name="T38" fmla="*/ 1025 w 1028"/>
                <a:gd name="T39" fmla="*/ 67 h 91"/>
                <a:gd name="T40" fmla="*/ 1025 w 1028"/>
                <a:gd name="T41" fmla="*/ 67 h 91"/>
                <a:gd name="T42" fmla="*/ 1023 w 1028"/>
                <a:gd name="T43" fmla="*/ 67 h 91"/>
                <a:gd name="T44" fmla="*/ 1023 w 1028"/>
                <a:gd name="T45" fmla="*/ 67 h 91"/>
                <a:gd name="T46" fmla="*/ 1021 w 1028"/>
                <a:gd name="T47" fmla="*/ 67 h 91"/>
                <a:gd name="T48" fmla="*/ 1021 w 1028"/>
                <a:gd name="T49" fmla="*/ 67 h 91"/>
                <a:gd name="T50" fmla="*/ 1023 w 1028"/>
                <a:gd name="T51" fmla="*/ 40 h 91"/>
                <a:gd name="T52" fmla="*/ 1028 w 1028"/>
                <a:gd name="T53" fmla="*/ 40 h 91"/>
                <a:gd name="T54" fmla="*/ 0 w 1028"/>
                <a:gd name="T55" fmla="*/ 32 h 91"/>
                <a:gd name="T56" fmla="*/ 0 w 1028"/>
                <a:gd name="T57" fmla="*/ 40 h 91"/>
                <a:gd name="T58" fmla="*/ 0 w 1028"/>
                <a:gd name="T59" fmla="*/ 67 h 91"/>
                <a:gd name="T60" fmla="*/ 1 w 1028"/>
                <a:gd name="T61" fmla="*/ 91 h 91"/>
                <a:gd name="T62" fmla="*/ 6 w 1028"/>
                <a:gd name="T63" fmla="*/ 90 h 91"/>
                <a:gd name="T64" fmla="*/ 5 w 1028"/>
                <a:gd name="T65" fmla="*/ 67 h 91"/>
                <a:gd name="T66" fmla="*/ 5 w 1028"/>
                <a:gd name="T67" fmla="*/ 40 h 91"/>
                <a:gd name="T68" fmla="*/ 5 w 1028"/>
                <a:gd name="T69" fmla="*/ 28 h 91"/>
                <a:gd name="T70" fmla="*/ 5 w 1028"/>
                <a:gd name="T71" fmla="*/ 28 h 91"/>
                <a:gd name="T72" fmla="*/ 3 w 1028"/>
                <a:gd name="T73" fmla="*/ 28 h 91"/>
                <a:gd name="T74" fmla="*/ 3 w 1028"/>
                <a:gd name="T75" fmla="*/ 30 h 91"/>
                <a:gd name="T76" fmla="*/ 3 w 1028"/>
                <a:gd name="T77" fmla="*/ 30 h 91"/>
                <a:gd name="T78" fmla="*/ 1 w 1028"/>
                <a:gd name="T79" fmla="*/ 30 h 91"/>
                <a:gd name="T80" fmla="*/ 1 w 1028"/>
                <a:gd name="T81" fmla="*/ 30 h 91"/>
                <a:gd name="T82" fmla="*/ 0 w 1028"/>
                <a:gd name="T83" fmla="*/ 30 h 91"/>
                <a:gd name="T84" fmla="*/ 0 w 1028"/>
                <a:gd name="T85" fmla="*/ 32 h 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8"/>
                <a:gd name="T130" fmla="*/ 0 h 91"/>
                <a:gd name="T131" fmla="*/ 1028 w 1028"/>
                <a:gd name="T132" fmla="*/ 91 h 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8" h="91">
                  <a:moveTo>
                    <a:pt x="1028" y="40"/>
                  </a:moveTo>
                  <a:lnTo>
                    <a:pt x="1026" y="15"/>
                  </a:lnTo>
                  <a:lnTo>
                    <a:pt x="1026" y="0"/>
                  </a:lnTo>
                  <a:lnTo>
                    <a:pt x="1025" y="0"/>
                  </a:lnTo>
                  <a:lnTo>
                    <a:pt x="1023" y="0"/>
                  </a:lnTo>
                  <a:lnTo>
                    <a:pt x="1021" y="0"/>
                  </a:lnTo>
                  <a:lnTo>
                    <a:pt x="1021" y="15"/>
                  </a:lnTo>
                  <a:lnTo>
                    <a:pt x="1023" y="40"/>
                  </a:lnTo>
                  <a:lnTo>
                    <a:pt x="1028" y="40"/>
                  </a:lnTo>
                  <a:lnTo>
                    <a:pt x="1026" y="67"/>
                  </a:lnTo>
                  <a:lnTo>
                    <a:pt x="1026" y="68"/>
                  </a:lnTo>
                  <a:lnTo>
                    <a:pt x="1025" y="67"/>
                  </a:lnTo>
                  <a:lnTo>
                    <a:pt x="1023" y="67"/>
                  </a:lnTo>
                  <a:lnTo>
                    <a:pt x="1021" y="67"/>
                  </a:lnTo>
                  <a:lnTo>
                    <a:pt x="1023" y="40"/>
                  </a:lnTo>
                  <a:lnTo>
                    <a:pt x="1028" y="40"/>
                  </a:lnTo>
                  <a:close/>
                  <a:moveTo>
                    <a:pt x="0" y="32"/>
                  </a:moveTo>
                  <a:lnTo>
                    <a:pt x="0" y="40"/>
                  </a:lnTo>
                  <a:lnTo>
                    <a:pt x="0" y="67"/>
                  </a:lnTo>
                  <a:lnTo>
                    <a:pt x="1" y="91"/>
                  </a:lnTo>
                  <a:lnTo>
                    <a:pt x="6" y="90"/>
                  </a:lnTo>
                  <a:lnTo>
                    <a:pt x="5" y="67"/>
                  </a:lnTo>
                  <a:lnTo>
                    <a:pt x="5" y="40"/>
                  </a:lnTo>
                  <a:lnTo>
                    <a:pt x="5" y="28"/>
                  </a:lnTo>
                  <a:lnTo>
                    <a:pt x="3" y="28"/>
                  </a:lnTo>
                  <a:lnTo>
                    <a:pt x="3" y="30"/>
                  </a:lnTo>
                  <a:lnTo>
                    <a:pt x="1" y="30"/>
                  </a:lnTo>
                  <a:lnTo>
                    <a:pt x="0" y="30"/>
                  </a:lnTo>
                  <a:lnTo>
                    <a:pt x="0" y="32"/>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57"/>
            <p:cNvSpPr>
              <a:spLocks noEditPoints="1"/>
            </p:cNvSpPr>
            <p:nvPr/>
          </p:nvSpPr>
          <p:spPr bwMode="auto">
            <a:xfrm>
              <a:off x="1519" y="2905"/>
              <a:ext cx="1024" cy="91"/>
            </a:xfrm>
            <a:custGeom>
              <a:avLst/>
              <a:gdLst>
                <a:gd name="T0" fmla="*/ 1024 w 1024"/>
                <a:gd name="T1" fmla="*/ 40 h 91"/>
                <a:gd name="T2" fmla="*/ 1024 w 1024"/>
                <a:gd name="T3" fmla="*/ 15 h 91"/>
                <a:gd name="T4" fmla="*/ 1022 w 1024"/>
                <a:gd name="T5" fmla="*/ 0 h 91"/>
                <a:gd name="T6" fmla="*/ 1022 w 1024"/>
                <a:gd name="T7" fmla="*/ 0 h 91"/>
                <a:gd name="T8" fmla="*/ 1022 w 1024"/>
                <a:gd name="T9" fmla="*/ 0 h 91"/>
                <a:gd name="T10" fmla="*/ 1020 w 1024"/>
                <a:gd name="T11" fmla="*/ 0 h 91"/>
                <a:gd name="T12" fmla="*/ 1020 w 1024"/>
                <a:gd name="T13" fmla="*/ 0 h 91"/>
                <a:gd name="T14" fmla="*/ 1019 w 1024"/>
                <a:gd name="T15" fmla="*/ 0 h 91"/>
                <a:gd name="T16" fmla="*/ 1019 w 1024"/>
                <a:gd name="T17" fmla="*/ 0 h 91"/>
                <a:gd name="T18" fmla="*/ 1019 w 1024"/>
                <a:gd name="T19" fmla="*/ 0 h 91"/>
                <a:gd name="T20" fmla="*/ 1017 w 1024"/>
                <a:gd name="T21" fmla="*/ 0 h 91"/>
                <a:gd name="T22" fmla="*/ 1019 w 1024"/>
                <a:gd name="T23" fmla="*/ 15 h 91"/>
                <a:gd name="T24" fmla="*/ 1019 w 1024"/>
                <a:gd name="T25" fmla="*/ 40 h 91"/>
                <a:gd name="T26" fmla="*/ 1024 w 1024"/>
                <a:gd name="T27" fmla="*/ 40 h 91"/>
                <a:gd name="T28" fmla="*/ 1024 w 1024"/>
                <a:gd name="T29" fmla="*/ 67 h 91"/>
                <a:gd name="T30" fmla="*/ 1024 w 1024"/>
                <a:gd name="T31" fmla="*/ 67 h 91"/>
                <a:gd name="T32" fmla="*/ 1024 w 1024"/>
                <a:gd name="T33" fmla="*/ 67 h 91"/>
                <a:gd name="T34" fmla="*/ 1022 w 1024"/>
                <a:gd name="T35" fmla="*/ 67 h 91"/>
                <a:gd name="T36" fmla="*/ 1022 w 1024"/>
                <a:gd name="T37" fmla="*/ 67 h 91"/>
                <a:gd name="T38" fmla="*/ 1020 w 1024"/>
                <a:gd name="T39" fmla="*/ 67 h 91"/>
                <a:gd name="T40" fmla="*/ 1020 w 1024"/>
                <a:gd name="T41" fmla="*/ 67 h 91"/>
                <a:gd name="T42" fmla="*/ 1020 w 1024"/>
                <a:gd name="T43" fmla="*/ 67 h 91"/>
                <a:gd name="T44" fmla="*/ 1019 w 1024"/>
                <a:gd name="T45" fmla="*/ 67 h 91"/>
                <a:gd name="T46" fmla="*/ 1019 w 1024"/>
                <a:gd name="T47" fmla="*/ 67 h 91"/>
                <a:gd name="T48" fmla="*/ 1019 w 1024"/>
                <a:gd name="T49" fmla="*/ 40 h 91"/>
                <a:gd name="T50" fmla="*/ 1024 w 1024"/>
                <a:gd name="T51" fmla="*/ 40 h 91"/>
                <a:gd name="T52" fmla="*/ 2 w 1024"/>
                <a:gd name="T53" fmla="*/ 30 h 91"/>
                <a:gd name="T54" fmla="*/ 0 w 1024"/>
                <a:gd name="T55" fmla="*/ 40 h 91"/>
                <a:gd name="T56" fmla="*/ 2 w 1024"/>
                <a:gd name="T57" fmla="*/ 67 h 91"/>
                <a:gd name="T58" fmla="*/ 4 w 1024"/>
                <a:gd name="T59" fmla="*/ 91 h 91"/>
                <a:gd name="T60" fmla="*/ 9 w 1024"/>
                <a:gd name="T61" fmla="*/ 88 h 91"/>
                <a:gd name="T62" fmla="*/ 7 w 1024"/>
                <a:gd name="T63" fmla="*/ 67 h 91"/>
                <a:gd name="T64" fmla="*/ 5 w 1024"/>
                <a:gd name="T65" fmla="*/ 40 h 91"/>
                <a:gd name="T66" fmla="*/ 7 w 1024"/>
                <a:gd name="T67" fmla="*/ 27 h 91"/>
                <a:gd name="T68" fmla="*/ 5 w 1024"/>
                <a:gd name="T69" fmla="*/ 27 h 91"/>
                <a:gd name="T70" fmla="*/ 5 w 1024"/>
                <a:gd name="T71" fmla="*/ 28 h 91"/>
                <a:gd name="T72" fmla="*/ 5 w 1024"/>
                <a:gd name="T73" fmla="*/ 28 h 91"/>
                <a:gd name="T74" fmla="*/ 4 w 1024"/>
                <a:gd name="T75" fmla="*/ 28 h 91"/>
                <a:gd name="T76" fmla="*/ 4 w 1024"/>
                <a:gd name="T77" fmla="*/ 28 h 91"/>
                <a:gd name="T78" fmla="*/ 2 w 1024"/>
                <a:gd name="T79" fmla="*/ 28 h 91"/>
                <a:gd name="T80" fmla="*/ 2 w 1024"/>
                <a:gd name="T81" fmla="*/ 30 h 91"/>
                <a:gd name="T82" fmla="*/ 2 w 1024"/>
                <a:gd name="T83" fmla="*/ 3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4"/>
                <a:gd name="T127" fmla="*/ 0 h 91"/>
                <a:gd name="T128" fmla="*/ 1024 w 1024"/>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4" h="91">
                  <a:moveTo>
                    <a:pt x="1024" y="40"/>
                  </a:moveTo>
                  <a:lnTo>
                    <a:pt x="1024" y="15"/>
                  </a:lnTo>
                  <a:lnTo>
                    <a:pt x="1022" y="0"/>
                  </a:lnTo>
                  <a:lnTo>
                    <a:pt x="1020" y="0"/>
                  </a:lnTo>
                  <a:lnTo>
                    <a:pt x="1019" y="0"/>
                  </a:lnTo>
                  <a:lnTo>
                    <a:pt x="1017" y="0"/>
                  </a:lnTo>
                  <a:lnTo>
                    <a:pt x="1019" y="15"/>
                  </a:lnTo>
                  <a:lnTo>
                    <a:pt x="1019" y="40"/>
                  </a:lnTo>
                  <a:lnTo>
                    <a:pt x="1024" y="40"/>
                  </a:lnTo>
                  <a:lnTo>
                    <a:pt x="1024" y="67"/>
                  </a:lnTo>
                  <a:lnTo>
                    <a:pt x="1022" y="67"/>
                  </a:lnTo>
                  <a:lnTo>
                    <a:pt x="1020" y="67"/>
                  </a:lnTo>
                  <a:lnTo>
                    <a:pt x="1019" y="67"/>
                  </a:lnTo>
                  <a:lnTo>
                    <a:pt x="1019" y="40"/>
                  </a:lnTo>
                  <a:lnTo>
                    <a:pt x="1024" y="40"/>
                  </a:lnTo>
                  <a:close/>
                  <a:moveTo>
                    <a:pt x="2" y="30"/>
                  </a:moveTo>
                  <a:lnTo>
                    <a:pt x="0" y="40"/>
                  </a:lnTo>
                  <a:lnTo>
                    <a:pt x="2" y="67"/>
                  </a:lnTo>
                  <a:lnTo>
                    <a:pt x="4" y="91"/>
                  </a:lnTo>
                  <a:lnTo>
                    <a:pt x="9" y="88"/>
                  </a:lnTo>
                  <a:lnTo>
                    <a:pt x="7" y="67"/>
                  </a:lnTo>
                  <a:lnTo>
                    <a:pt x="5" y="40"/>
                  </a:lnTo>
                  <a:lnTo>
                    <a:pt x="7" y="27"/>
                  </a:lnTo>
                  <a:lnTo>
                    <a:pt x="5" y="27"/>
                  </a:lnTo>
                  <a:lnTo>
                    <a:pt x="5" y="28"/>
                  </a:lnTo>
                  <a:lnTo>
                    <a:pt x="4" y="28"/>
                  </a:lnTo>
                  <a:lnTo>
                    <a:pt x="2" y="28"/>
                  </a:lnTo>
                  <a:lnTo>
                    <a:pt x="2" y="3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58"/>
            <p:cNvSpPr>
              <a:spLocks noEditPoints="1"/>
            </p:cNvSpPr>
            <p:nvPr/>
          </p:nvSpPr>
          <p:spPr bwMode="auto">
            <a:xfrm>
              <a:off x="1523" y="2904"/>
              <a:ext cx="1018" cy="91"/>
            </a:xfrm>
            <a:custGeom>
              <a:avLst/>
              <a:gdLst>
                <a:gd name="T0" fmla="*/ 1018 w 1018"/>
                <a:gd name="T1" fmla="*/ 41 h 91"/>
                <a:gd name="T2" fmla="*/ 1016 w 1018"/>
                <a:gd name="T3" fmla="*/ 16 h 91"/>
                <a:gd name="T4" fmla="*/ 1016 w 1018"/>
                <a:gd name="T5" fmla="*/ 1 h 91"/>
                <a:gd name="T6" fmla="*/ 1015 w 1018"/>
                <a:gd name="T7" fmla="*/ 1 h 91"/>
                <a:gd name="T8" fmla="*/ 1015 w 1018"/>
                <a:gd name="T9" fmla="*/ 1 h 91"/>
                <a:gd name="T10" fmla="*/ 1015 w 1018"/>
                <a:gd name="T11" fmla="*/ 1 h 91"/>
                <a:gd name="T12" fmla="*/ 1013 w 1018"/>
                <a:gd name="T13" fmla="*/ 1 h 91"/>
                <a:gd name="T14" fmla="*/ 1013 w 1018"/>
                <a:gd name="T15" fmla="*/ 1 h 91"/>
                <a:gd name="T16" fmla="*/ 1013 w 1018"/>
                <a:gd name="T17" fmla="*/ 1 h 91"/>
                <a:gd name="T18" fmla="*/ 1011 w 1018"/>
                <a:gd name="T19" fmla="*/ 1 h 91"/>
                <a:gd name="T20" fmla="*/ 1011 w 1018"/>
                <a:gd name="T21" fmla="*/ 0 h 91"/>
                <a:gd name="T22" fmla="*/ 1011 w 1018"/>
                <a:gd name="T23" fmla="*/ 16 h 91"/>
                <a:gd name="T24" fmla="*/ 1013 w 1018"/>
                <a:gd name="T25" fmla="*/ 41 h 91"/>
                <a:gd name="T26" fmla="*/ 1018 w 1018"/>
                <a:gd name="T27" fmla="*/ 41 h 91"/>
                <a:gd name="T28" fmla="*/ 1016 w 1018"/>
                <a:gd name="T29" fmla="*/ 68 h 91"/>
                <a:gd name="T30" fmla="*/ 1016 w 1018"/>
                <a:gd name="T31" fmla="*/ 68 h 91"/>
                <a:gd name="T32" fmla="*/ 1016 w 1018"/>
                <a:gd name="T33" fmla="*/ 68 h 91"/>
                <a:gd name="T34" fmla="*/ 1016 w 1018"/>
                <a:gd name="T35" fmla="*/ 68 h 91"/>
                <a:gd name="T36" fmla="*/ 1015 w 1018"/>
                <a:gd name="T37" fmla="*/ 68 h 91"/>
                <a:gd name="T38" fmla="*/ 1015 w 1018"/>
                <a:gd name="T39" fmla="*/ 68 h 91"/>
                <a:gd name="T40" fmla="*/ 1015 w 1018"/>
                <a:gd name="T41" fmla="*/ 68 h 91"/>
                <a:gd name="T42" fmla="*/ 1013 w 1018"/>
                <a:gd name="T43" fmla="*/ 68 h 91"/>
                <a:gd name="T44" fmla="*/ 1013 w 1018"/>
                <a:gd name="T45" fmla="*/ 68 h 91"/>
                <a:gd name="T46" fmla="*/ 1011 w 1018"/>
                <a:gd name="T47" fmla="*/ 68 h 91"/>
                <a:gd name="T48" fmla="*/ 1013 w 1018"/>
                <a:gd name="T49" fmla="*/ 41 h 91"/>
                <a:gd name="T50" fmla="*/ 1018 w 1018"/>
                <a:gd name="T51" fmla="*/ 41 h 91"/>
                <a:gd name="T52" fmla="*/ 0 w 1018"/>
                <a:gd name="T53" fmla="*/ 29 h 91"/>
                <a:gd name="T54" fmla="*/ 0 w 1018"/>
                <a:gd name="T55" fmla="*/ 41 h 91"/>
                <a:gd name="T56" fmla="*/ 0 w 1018"/>
                <a:gd name="T57" fmla="*/ 68 h 91"/>
                <a:gd name="T58" fmla="*/ 1 w 1018"/>
                <a:gd name="T59" fmla="*/ 91 h 91"/>
                <a:gd name="T60" fmla="*/ 6 w 1018"/>
                <a:gd name="T61" fmla="*/ 89 h 91"/>
                <a:gd name="T62" fmla="*/ 5 w 1018"/>
                <a:gd name="T63" fmla="*/ 68 h 91"/>
                <a:gd name="T64" fmla="*/ 5 w 1018"/>
                <a:gd name="T65" fmla="*/ 41 h 91"/>
                <a:gd name="T66" fmla="*/ 5 w 1018"/>
                <a:gd name="T67" fmla="*/ 26 h 91"/>
                <a:gd name="T68" fmla="*/ 5 w 1018"/>
                <a:gd name="T69" fmla="*/ 28 h 91"/>
                <a:gd name="T70" fmla="*/ 3 w 1018"/>
                <a:gd name="T71" fmla="*/ 28 h 91"/>
                <a:gd name="T72" fmla="*/ 3 w 1018"/>
                <a:gd name="T73" fmla="*/ 28 h 91"/>
                <a:gd name="T74" fmla="*/ 3 w 1018"/>
                <a:gd name="T75" fmla="*/ 28 h 91"/>
                <a:gd name="T76" fmla="*/ 1 w 1018"/>
                <a:gd name="T77" fmla="*/ 28 h 91"/>
                <a:gd name="T78" fmla="*/ 1 w 1018"/>
                <a:gd name="T79" fmla="*/ 29 h 91"/>
                <a:gd name="T80" fmla="*/ 1 w 1018"/>
                <a:gd name="T81" fmla="*/ 29 h 91"/>
                <a:gd name="T82" fmla="*/ 0 w 1018"/>
                <a:gd name="T83" fmla="*/ 29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8"/>
                <a:gd name="T127" fmla="*/ 0 h 91"/>
                <a:gd name="T128" fmla="*/ 1018 w 1018"/>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8" h="91">
                  <a:moveTo>
                    <a:pt x="1018" y="41"/>
                  </a:moveTo>
                  <a:lnTo>
                    <a:pt x="1016" y="16"/>
                  </a:lnTo>
                  <a:lnTo>
                    <a:pt x="1016" y="1"/>
                  </a:lnTo>
                  <a:lnTo>
                    <a:pt x="1015" y="1"/>
                  </a:lnTo>
                  <a:lnTo>
                    <a:pt x="1013" y="1"/>
                  </a:lnTo>
                  <a:lnTo>
                    <a:pt x="1011" y="1"/>
                  </a:lnTo>
                  <a:lnTo>
                    <a:pt x="1011" y="0"/>
                  </a:lnTo>
                  <a:lnTo>
                    <a:pt x="1011" y="16"/>
                  </a:lnTo>
                  <a:lnTo>
                    <a:pt x="1013" y="41"/>
                  </a:lnTo>
                  <a:lnTo>
                    <a:pt x="1018" y="41"/>
                  </a:lnTo>
                  <a:lnTo>
                    <a:pt x="1016" y="68"/>
                  </a:lnTo>
                  <a:lnTo>
                    <a:pt x="1015" y="68"/>
                  </a:lnTo>
                  <a:lnTo>
                    <a:pt x="1013" y="68"/>
                  </a:lnTo>
                  <a:lnTo>
                    <a:pt x="1011" y="68"/>
                  </a:lnTo>
                  <a:lnTo>
                    <a:pt x="1013" y="41"/>
                  </a:lnTo>
                  <a:lnTo>
                    <a:pt x="1018" y="41"/>
                  </a:lnTo>
                  <a:close/>
                  <a:moveTo>
                    <a:pt x="0" y="29"/>
                  </a:moveTo>
                  <a:lnTo>
                    <a:pt x="0" y="41"/>
                  </a:lnTo>
                  <a:lnTo>
                    <a:pt x="0" y="68"/>
                  </a:lnTo>
                  <a:lnTo>
                    <a:pt x="1" y="91"/>
                  </a:lnTo>
                  <a:lnTo>
                    <a:pt x="6" y="89"/>
                  </a:lnTo>
                  <a:lnTo>
                    <a:pt x="5" y="68"/>
                  </a:lnTo>
                  <a:lnTo>
                    <a:pt x="5" y="41"/>
                  </a:lnTo>
                  <a:lnTo>
                    <a:pt x="5" y="26"/>
                  </a:lnTo>
                  <a:lnTo>
                    <a:pt x="5" y="28"/>
                  </a:lnTo>
                  <a:lnTo>
                    <a:pt x="3" y="28"/>
                  </a:lnTo>
                  <a:lnTo>
                    <a:pt x="1" y="28"/>
                  </a:lnTo>
                  <a:lnTo>
                    <a:pt x="1" y="29"/>
                  </a:lnTo>
                  <a:lnTo>
                    <a:pt x="0" y="29"/>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59"/>
            <p:cNvSpPr>
              <a:spLocks noEditPoints="1"/>
            </p:cNvSpPr>
            <p:nvPr/>
          </p:nvSpPr>
          <p:spPr bwMode="auto">
            <a:xfrm>
              <a:off x="1524" y="2904"/>
              <a:ext cx="1014" cy="89"/>
            </a:xfrm>
            <a:custGeom>
              <a:avLst/>
              <a:gdLst>
                <a:gd name="T0" fmla="*/ 1014 w 1014"/>
                <a:gd name="T1" fmla="*/ 41 h 89"/>
                <a:gd name="T2" fmla="*/ 1014 w 1014"/>
                <a:gd name="T3" fmla="*/ 16 h 89"/>
                <a:gd name="T4" fmla="*/ 1012 w 1014"/>
                <a:gd name="T5" fmla="*/ 1 h 89"/>
                <a:gd name="T6" fmla="*/ 1012 w 1014"/>
                <a:gd name="T7" fmla="*/ 1 h 89"/>
                <a:gd name="T8" fmla="*/ 1012 w 1014"/>
                <a:gd name="T9" fmla="*/ 1 h 89"/>
                <a:gd name="T10" fmla="*/ 1010 w 1014"/>
                <a:gd name="T11" fmla="*/ 1 h 89"/>
                <a:gd name="T12" fmla="*/ 1010 w 1014"/>
                <a:gd name="T13" fmla="*/ 0 h 89"/>
                <a:gd name="T14" fmla="*/ 1009 w 1014"/>
                <a:gd name="T15" fmla="*/ 0 h 89"/>
                <a:gd name="T16" fmla="*/ 1009 w 1014"/>
                <a:gd name="T17" fmla="*/ 0 h 89"/>
                <a:gd name="T18" fmla="*/ 1009 w 1014"/>
                <a:gd name="T19" fmla="*/ 0 h 89"/>
                <a:gd name="T20" fmla="*/ 1007 w 1014"/>
                <a:gd name="T21" fmla="*/ 0 h 89"/>
                <a:gd name="T22" fmla="*/ 1009 w 1014"/>
                <a:gd name="T23" fmla="*/ 16 h 89"/>
                <a:gd name="T24" fmla="*/ 1009 w 1014"/>
                <a:gd name="T25" fmla="*/ 41 h 89"/>
                <a:gd name="T26" fmla="*/ 1014 w 1014"/>
                <a:gd name="T27" fmla="*/ 41 h 89"/>
                <a:gd name="T28" fmla="*/ 1014 w 1014"/>
                <a:gd name="T29" fmla="*/ 68 h 89"/>
                <a:gd name="T30" fmla="*/ 1014 w 1014"/>
                <a:gd name="T31" fmla="*/ 68 h 89"/>
                <a:gd name="T32" fmla="*/ 1012 w 1014"/>
                <a:gd name="T33" fmla="*/ 68 h 89"/>
                <a:gd name="T34" fmla="*/ 1012 w 1014"/>
                <a:gd name="T35" fmla="*/ 68 h 89"/>
                <a:gd name="T36" fmla="*/ 1010 w 1014"/>
                <a:gd name="T37" fmla="*/ 68 h 89"/>
                <a:gd name="T38" fmla="*/ 1010 w 1014"/>
                <a:gd name="T39" fmla="*/ 68 h 89"/>
                <a:gd name="T40" fmla="*/ 1010 w 1014"/>
                <a:gd name="T41" fmla="*/ 68 h 89"/>
                <a:gd name="T42" fmla="*/ 1009 w 1014"/>
                <a:gd name="T43" fmla="*/ 68 h 89"/>
                <a:gd name="T44" fmla="*/ 1009 w 1014"/>
                <a:gd name="T45" fmla="*/ 68 h 89"/>
                <a:gd name="T46" fmla="*/ 1009 w 1014"/>
                <a:gd name="T47" fmla="*/ 41 h 89"/>
                <a:gd name="T48" fmla="*/ 1014 w 1014"/>
                <a:gd name="T49" fmla="*/ 41 h 89"/>
                <a:gd name="T50" fmla="*/ 2 w 1014"/>
                <a:gd name="T51" fmla="*/ 28 h 89"/>
                <a:gd name="T52" fmla="*/ 0 w 1014"/>
                <a:gd name="T53" fmla="*/ 41 h 89"/>
                <a:gd name="T54" fmla="*/ 2 w 1014"/>
                <a:gd name="T55" fmla="*/ 68 h 89"/>
                <a:gd name="T56" fmla="*/ 4 w 1014"/>
                <a:gd name="T57" fmla="*/ 89 h 89"/>
                <a:gd name="T58" fmla="*/ 9 w 1014"/>
                <a:gd name="T59" fmla="*/ 87 h 89"/>
                <a:gd name="T60" fmla="*/ 7 w 1014"/>
                <a:gd name="T61" fmla="*/ 68 h 89"/>
                <a:gd name="T62" fmla="*/ 5 w 1014"/>
                <a:gd name="T63" fmla="*/ 41 h 89"/>
                <a:gd name="T64" fmla="*/ 7 w 1014"/>
                <a:gd name="T65" fmla="*/ 26 h 89"/>
                <a:gd name="T66" fmla="*/ 5 w 1014"/>
                <a:gd name="T67" fmla="*/ 26 h 89"/>
                <a:gd name="T68" fmla="*/ 5 w 1014"/>
                <a:gd name="T69" fmla="*/ 26 h 89"/>
                <a:gd name="T70" fmla="*/ 5 w 1014"/>
                <a:gd name="T71" fmla="*/ 26 h 89"/>
                <a:gd name="T72" fmla="*/ 4 w 1014"/>
                <a:gd name="T73" fmla="*/ 26 h 89"/>
                <a:gd name="T74" fmla="*/ 4 w 1014"/>
                <a:gd name="T75" fmla="*/ 28 h 89"/>
                <a:gd name="T76" fmla="*/ 2 w 1014"/>
                <a:gd name="T77" fmla="*/ 28 h 89"/>
                <a:gd name="T78" fmla="*/ 2 w 1014"/>
                <a:gd name="T79" fmla="*/ 28 h 89"/>
                <a:gd name="T80" fmla="*/ 2 w 1014"/>
                <a:gd name="T81" fmla="*/ 28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4"/>
                <a:gd name="T124" fmla="*/ 0 h 89"/>
                <a:gd name="T125" fmla="*/ 1014 w 1014"/>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4" h="89">
                  <a:moveTo>
                    <a:pt x="1014" y="41"/>
                  </a:moveTo>
                  <a:lnTo>
                    <a:pt x="1014" y="16"/>
                  </a:lnTo>
                  <a:lnTo>
                    <a:pt x="1012" y="1"/>
                  </a:lnTo>
                  <a:lnTo>
                    <a:pt x="1010" y="1"/>
                  </a:lnTo>
                  <a:lnTo>
                    <a:pt x="1010" y="0"/>
                  </a:lnTo>
                  <a:lnTo>
                    <a:pt x="1009" y="0"/>
                  </a:lnTo>
                  <a:lnTo>
                    <a:pt x="1007" y="0"/>
                  </a:lnTo>
                  <a:lnTo>
                    <a:pt x="1009" y="16"/>
                  </a:lnTo>
                  <a:lnTo>
                    <a:pt x="1009" y="41"/>
                  </a:lnTo>
                  <a:lnTo>
                    <a:pt x="1014" y="41"/>
                  </a:lnTo>
                  <a:lnTo>
                    <a:pt x="1014" y="68"/>
                  </a:lnTo>
                  <a:lnTo>
                    <a:pt x="1012" y="68"/>
                  </a:lnTo>
                  <a:lnTo>
                    <a:pt x="1010" y="68"/>
                  </a:lnTo>
                  <a:lnTo>
                    <a:pt x="1009" y="68"/>
                  </a:lnTo>
                  <a:lnTo>
                    <a:pt x="1009" y="41"/>
                  </a:lnTo>
                  <a:lnTo>
                    <a:pt x="1014" y="41"/>
                  </a:lnTo>
                  <a:close/>
                  <a:moveTo>
                    <a:pt x="2" y="28"/>
                  </a:moveTo>
                  <a:lnTo>
                    <a:pt x="0" y="41"/>
                  </a:lnTo>
                  <a:lnTo>
                    <a:pt x="2" y="68"/>
                  </a:lnTo>
                  <a:lnTo>
                    <a:pt x="4" y="89"/>
                  </a:lnTo>
                  <a:lnTo>
                    <a:pt x="9" y="87"/>
                  </a:lnTo>
                  <a:lnTo>
                    <a:pt x="7" y="68"/>
                  </a:lnTo>
                  <a:lnTo>
                    <a:pt x="5" y="41"/>
                  </a:lnTo>
                  <a:lnTo>
                    <a:pt x="7" y="26"/>
                  </a:lnTo>
                  <a:lnTo>
                    <a:pt x="5" y="26"/>
                  </a:lnTo>
                  <a:lnTo>
                    <a:pt x="4" y="26"/>
                  </a:lnTo>
                  <a:lnTo>
                    <a:pt x="4" y="28"/>
                  </a:lnTo>
                  <a:lnTo>
                    <a:pt x="2" y="2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0"/>
            <p:cNvSpPr>
              <a:spLocks noEditPoints="1"/>
            </p:cNvSpPr>
            <p:nvPr/>
          </p:nvSpPr>
          <p:spPr bwMode="auto">
            <a:xfrm>
              <a:off x="1528" y="2904"/>
              <a:ext cx="1008" cy="89"/>
            </a:xfrm>
            <a:custGeom>
              <a:avLst/>
              <a:gdLst>
                <a:gd name="T0" fmla="*/ 1008 w 1008"/>
                <a:gd name="T1" fmla="*/ 41 h 89"/>
                <a:gd name="T2" fmla="*/ 1006 w 1008"/>
                <a:gd name="T3" fmla="*/ 16 h 89"/>
                <a:gd name="T4" fmla="*/ 1006 w 1008"/>
                <a:gd name="T5" fmla="*/ 0 h 89"/>
                <a:gd name="T6" fmla="*/ 1005 w 1008"/>
                <a:gd name="T7" fmla="*/ 0 h 89"/>
                <a:gd name="T8" fmla="*/ 1005 w 1008"/>
                <a:gd name="T9" fmla="*/ 0 h 89"/>
                <a:gd name="T10" fmla="*/ 1005 w 1008"/>
                <a:gd name="T11" fmla="*/ 0 h 89"/>
                <a:gd name="T12" fmla="*/ 1003 w 1008"/>
                <a:gd name="T13" fmla="*/ 0 h 89"/>
                <a:gd name="T14" fmla="*/ 1003 w 1008"/>
                <a:gd name="T15" fmla="*/ 0 h 89"/>
                <a:gd name="T16" fmla="*/ 1003 w 1008"/>
                <a:gd name="T17" fmla="*/ 0 h 89"/>
                <a:gd name="T18" fmla="*/ 1001 w 1008"/>
                <a:gd name="T19" fmla="*/ 0 h 89"/>
                <a:gd name="T20" fmla="*/ 1001 w 1008"/>
                <a:gd name="T21" fmla="*/ 0 h 89"/>
                <a:gd name="T22" fmla="*/ 1001 w 1008"/>
                <a:gd name="T23" fmla="*/ 16 h 89"/>
                <a:gd name="T24" fmla="*/ 1003 w 1008"/>
                <a:gd name="T25" fmla="*/ 41 h 89"/>
                <a:gd name="T26" fmla="*/ 1008 w 1008"/>
                <a:gd name="T27" fmla="*/ 41 h 89"/>
                <a:gd name="T28" fmla="*/ 1006 w 1008"/>
                <a:gd name="T29" fmla="*/ 68 h 89"/>
                <a:gd name="T30" fmla="*/ 1006 w 1008"/>
                <a:gd name="T31" fmla="*/ 68 h 89"/>
                <a:gd name="T32" fmla="*/ 1006 w 1008"/>
                <a:gd name="T33" fmla="*/ 68 h 89"/>
                <a:gd name="T34" fmla="*/ 1005 w 1008"/>
                <a:gd name="T35" fmla="*/ 68 h 89"/>
                <a:gd name="T36" fmla="*/ 1005 w 1008"/>
                <a:gd name="T37" fmla="*/ 68 h 89"/>
                <a:gd name="T38" fmla="*/ 1005 w 1008"/>
                <a:gd name="T39" fmla="*/ 68 h 89"/>
                <a:gd name="T40" fmla="*/ 1003 w 1008"/>
                <a:gd name="T41" fmla="*/ 68 h 89"/>
                <a:gd name="T42" fmla="*/ 1003 w 1008"/>
                <a:gd name="T43" fmla="*/ 68 h 89"/>
                <a:gd name="T44" fmla="*/ 1001 w 1008"/>
                <a:gd name="T45" fmla="*/ 68 h 89"/>
                <a:gd name="T46" fmla="*/ 1003 w 1008"/>
                <a:gd name="T47" fmla="*/ 41 h 89"/>
                <a:gd name="T48" fmla="*/ 1008 w 1008"/>
                <a:gd name="T49" fmla="*/ 41 h 89"/>
                <a:gd name="T50" fmla="*/ 0 w 1008"/>
                <a:gd name="T51" fmla="*/ 26 h 89"/>
                <a:gd name="T52" fmla="*/ 0 w 1008"/>
                <a:gd name="T53" fmla="*/ 41 h 89"/>
                <a:gd name="T54" fmla="*/ 0 w 1008"/>
                <a:gd name="T55" fmla="*/ 68 h 89"/>
                <a:gd name="T56" fmla="*/ 1 w 1008"/>
                <a:gd name="T57" fmla="*/ 89 h 89"/>
                <a:gd name="T58" fmla="*/ 6 w 1008"/>
                <a:gd name="T59" fmla="*/ 86 h 89"/>
                <a:gd name="T60" fmla="*/ 5 w 1008"/>
                <a:gd name="T61" fmla="*/ 68 h 89"/>
                <a:gd name="T62" fmla="*/ 5 w 1008"/>
                <a:gd name="T63" fmla="*/ 41 h 89"/>
                <a:gd name="T64" fmla="*/ 5 w 1008"/>
                <a:gd name="T65" fmla="*/ 25 h 89"/>
                <a:gd name="T66" fmla="*/ 5 w 1008"/>
                <a:gd name="T67" fmla="*/ 25 h 89"/>
                <a:gd name="T68" fmla="*/ 3 w 1008"/>
                <a:gd name="T69" fmla="*/ 25 h 89"/>
                <a:gd name="T70" fmla="*/ 3 w 1008"/>
                <a:gd name="T71" fmla="*/ 25 h 89"/>
                <a:gd name="T72" fmla="*/ 3 w 1008"/>
                <a:gd name="T73" fmla="*/ 26 h 89"/>
                <a:gd name="T74" fmla="*/ 1 w 1008"/>
                <a:gd name="T75" fmla="*/ 26 h 89"/>
                <a:gd name="T76" fmla="*/ 1 w 1008"/>
                <a:gd name="T77" fmla="*/ 26 h 89"/>
                <a:gd name="T78" fmla="*/ 1 w 1008"/>
                <a:gd name="T79" fmla="*/ 26 h 89"/>
                <a:gd name="T80" fmla="*/ 0 w 1008"/>
                <a:gd name="T81" fmla="*/ 26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8"/>
                <a:gd name="T124" fmla="*/ 0 h 89"/>
                <a:gd name="T125" fmla="*/ 1008 w 1008"/>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8" h="89">
                  <a:moveTo>
                    <a:pt x="1008" y="41"/>
                  </a:moveTo>
                  <a:lnTo>
                    <a:pt x="1006" y="16"/>
                  </a:lnTo>
                  <a:lnTo>
                    <a:pt x="1006" y="0"/>
                  </a:lnTo>
                  <a:lnTo>
                    <a:pt x="1005" y="0"/>
                  </a:lnTo>
                  <a:lnTo>
                    <a:pt x="1003" y="0"/>
                  </a:lnTo>
                  <a:lnTo>
                    <a:pt x="1001" y="0"/>
                  </a:lnTo>
                  <a:lnTo>
                    <a:pt x="1001" y="16"/>
                  </a:lnTo>
                  <a:lnTo>
                    <a:pt x="1003" y="41"/>
                  </a:lnTo>
                  <a:lnTo>
                    <a:pt x="1008" y="41"/>
                  </a:lnTo>
                  <a:lnTo>
                    <a:pt x="1006" y="68"/>
                  </a:lnTo>
                  <a:lnTo>
                    <a:pt x="1005" y="68"/>
                  </a:lnTo>
                  <a:lnTo>
                    <a:pt x="1003" y="68"/>
                  </a:lnTo>
                  <a:lnTo>
                    <a:pt x="1001" y="68"/>
                  </a:lnTo>
                  <a:lnTo>
                    <a:pt x="1003" y="41"/>
                  </a:lnTo>
                  <a:lnTo>
                    <a:pt x="1008" y="41"/>
                  </a:lnTo>
                  <a:close/>
                  <a:moveTo>
                    <a:pt x="0" y="26"/>
                  </a:moveTo>
                  <a:lnTo>
                    <a:pt x="0" y="41"/>
                  </a:lnTo>
                  <a:lnTo>
                    <a:pt x="0" y="68"/>
                  </a:lnTo>
                  <a:lnTo>
                    <a:pt x="1" y="89"/>
                  </a:lnTo>
                  <a:lnTo>
                    <a:pt x="6" y="86"/>
                  </a:lnTo>
                  <a:lnTo>
                    <a:pt x="5" y="68"/>
                  </a:lnTo>
                  <a:lnTo>
                    <a:pt x="5" y="41"/>
                  </a:lnTo>
                  <a:lnTo>
                    <a:pt x="5" y="25"/>
                  </a:lnTo>
                  <a:lnTo>
                    <a:pt x="3" y="25"/>
                  </a:lnTo>
                  <a:lnTo>
                    <a:pt x="3" y="26"/>
                  </a:lnTo>
                  <a:lnTo>
                    <a:pt x="1" y="26"/>
                  </a:lnTo>
                  <a:lnTo>
                    <a:pt x="0" y="26"/>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1"/>
            <p:cNvSpPr>
              <a:spLocks noEditPoints="1"/>
            </p:cNvSpPr>
            <p:nvPr/>
          </p:nvSpPr>
          <p:spPr bwMode="auto">
            <a:xfrm>
              <a:off x="1529" y="2904"/>
              <a:ext cx="1004" cy="87"/>
            </a:xfrm>
            <a:custGeom>
              <a:avLst/>
              <a:gdLst>
                <a:gd name="T0" fmla="*/ 1004 w 1004"/>
                <a:gd name="T1" fmla="*/ 41 h 87"/>
                <a:gd name="T2" fmla="*/ 1004 w 1004"/>
                <a:gd name="T3" fmla="*/ 16 h 87"/>
                <a:gd name="T4" fmla="*/ 1002 w 1004"/>
                <a:gd name="T5" fmla="*/ 0 h 87"/>
                <a:gd name="T6" fmla="*/ 1002 w 1004"/>
                <a:gd name="T7" fmla="*/ 0 h 87"/>
                <a:gd name="T8" fmla="*/ 1002 w 1004"/>
                <a:gd name="T9" fmla="*/ 0 h 87"/>
                <a:gd name="T10" fmla="*/ 1000 w 1004"/>
                <a:gd name="T11" fmla="*/ 0 h 87"/>
                <a:gd name="T12" fmla="*/ 1000 w 1004"/>
                <a:gd name="T13" fmla="*/ 0 h 87"/>
                <a:gd name="T14" fmla="*/ 999 w 1004"/>
                <a:gd name="T15" fmla="*/ 0 h 87"/>
                <a:gd name="T16" fmla="*/ 999 w 1004"/>
                <a:gd name="T17" fmla="*/ 0 h 87"/>
                <a:gd name="T18" fmla="*/ 999 w 1004"/>
                <a:gd name="T19" fmla="*/ 0 h 87"/>
                <a:gd name="T20" fmla="*/ 997 w 1004"/>
                <a:gd name="T21" fmla="*/ 0 h 87"/>
                <a:gd name="T22" fmla="*/ 999 w 1004"/>
                <a:gd name="T23" fmla="*/ 16 h 87"/>
                <a:gd name="T24" fmla="*/ 999 w 1004"/>
                <a:gd name="T25" fmla="*/ 41 h 87"/>
                <a:gd name="T26" fmla="*/ 1004 w 1004"/>
                <a:gd name="T27" fmla="*/ 41 h 87"/>
                <a:gd name="T28" fmla="*/ 1004 w 1004"/>
                <a:gd name="T29" fmla="*/ 68 h 87"/>
                <a:gd name="T30" fmla="*/ 1004 w 1004"/>
                <a:gd name="T31" fmla="*/ 68 h 87"/>
                <a:gd name="T32" fmla="*/ 1002 w 1004"/>
                <a:gd name="T33" fmla="*/ 68 h 87"/>
                <a:gd name="T34" fmla="*/ 1002 w 1004"/>
                <a:gd name="T35" fmla="*/ 68 h 87"/>
                <a:gd name="T36" fmla="*/ 1000 w 1004"/>
                <a:gd name="T37" fmla="*/ 68 h 87"/>
                <a:gd name="T38" fmla="*/ 1000 w 1004"/>
                <a:gd name="T39" fmla="*/ 68 h 87"/>
                <a:gd name="T40" fmla="*/ 1000 w 1004"/>
                <a:gd name="T41" fmla="*/ 68 h 87"/>
                <a:gd name="T42" fmla="*/ 999 w 1004"/>
                <a:gd name="T43" fmla="*/ 68 h 87"/>
                <a:gd name="T44" fmla="*/ 999 w 1004"/>
                <a:gd name="T45" fmla="*/ 66 h 87"/>
                <a:gd name="T46" fmla="*/ 999 w 1004"/>
                <a:gd name="T47" fmla="*/ 41 h 87"/>
                <a:gd name="T48" fmla="*/ 1004 w 1004"/>
                <a:gd name="T49" fmla="*/ 41 h 87"/>
                <a:gd name="T50" fmla="*/ 2 w 1004"/>
                <a:gd name="T51" fmla="*/ 26 h 87"/>
                <a:gd name="T52" fmla="*/ 0 w 1004"/>
                <a:gd name="T53" fmla="*/ 41 h 87"/>
                <a:gd name="T54" fmla="*/ 2 w 1004"/>
                <a:gd name="T55" fmla="*/ 68 h 87"/>
                <a:gd name="T56" fmla="*/ 4 w 1004"/>
                <a:gd name="T57" fmla="*/ 87 h 87"/>
                <a:gd name="T58" fmla="*/ 9 w 1004"/>
                <a:gd name="T59" fmla="*/ 86 h 87"/>
                <a:gd name="T60" fmla="*/ 7 w 1004"/>
                <a:gd name="T61" fmla="*/ 68 h 87"/>
                <a:gd name="T62" fmla="*/ 5 w 1004"/>
                <a:gd name="T63" fmla="*/ 41 h 87"/>
                <a:gd name="T64" fmla="*/ 7 w 1004"/>
                <a:gd name="T65" fmla="*/ 23 h 87"/>
                <a:gd name="T66" fmla="*/ 5 w 1004"/>
                <a:gd name="T67" fmla="*/ 23 h 87"/>
                <a:gd name="T68" fmla="*/ 5 w 1004"/>
                <a:gd name="T69" fmla="*/ 25 h 87"/>
                <a:gd name="T70" fmla="*/ 5 w 1004"/>
                <a:gd name="T71" fmla="*/ 25 h 87"/>
                <a:gd name="T72" fmla="*/ 4 w 1004"/>
                <a:gd name="T73" fmla="*/ 25 h 87"/>
                <a:gd name="T74" fmla="*/ 4 w 1004"/>
                <a:gd name="T75" fmla="*/ 25 h 87"/>
                <a:gd name="T76" fmla="*/ 2 w 1004"/>
                <a:gd name="T77" fmla="*/ 25 h 87"/>
                <a:gd name="T78" fmla="*/ 2 w 1004"/>
                <a:gd name="T79" fmla="*/ 25 h 87"/>
                <a:gd name="T80" fmla="*/ 2 w 1004"/>
                <a:gd name="T81" fmla="*/ 26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4"/>
                <a:gd name="T124" fmla="*/ 0 h 87"/>
                <a:gd name="T125" fmla="*/ 1004 w 1004"/>
                <a:gd name="T126" fmla="*/ 87 h 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4" h="87">
                  <a:moveTo>
                    <a:pt x="1004" y="41"/>
                  </a:moveTo>
                  <a:lnTo>
                    <a:pt x="1004" y="16"/>
                  </a:lnTo>
                  <a:lnTo>
                    <a:pt x="1002" y="0"/>
                  </a:lnTo>
                  <a:lnTo>
                    <a:pt x="1000" y="0"/>
                  </a:lnTo>
                  <a:lnTo>
                    <a:pt x="999" y="0"/>
                  </a:lnTo>
                  <a:lnTo>
                    <a:pt x="997" y="0"/>
                  </a:lnTo>
                  <a:lnTo>
                    <a:pt x="999" y="16"/>
                  </a:lnTo>
                  <a:lnTo>
                    <a:pt x="999" y="41"/>
                  </a:lnTo>
                  <a:lnTo>
                    <a:pt x="1004" y="41"/>
                  </a:lnTo>
                  <a:lnTo>
                    <a:pt x="1004" y="68"/>
                  </a:lnTo>
                  <a:lnTo>
                    <a:pt x="1002" y="68"/>
                  </a:lnTo>
                  <a:lnTo>
                    <a:pt x="1000" y="68"/>
                  </a:lnTo>
                  <a:lnTo>
                    <a:pt x="999" y="68"/>
                  </a:lnTo>
                  <a:lnTo>
                    <a:pt x="999" y="66"/>
                  </a:lnTo>
                  <a:lnTo>
                    <a:pt x="999" y="41"/>
                  </a:lnTo>
                  <a:lnTo>
                    <a:pt x="1004" y="41"/>
                  </a:lnTo>
                  <a:close/>
                  <a:moveTo>
                    <a:pt x="2" y="26"/>
                  </a:moveTo>
                  <a:lnTo>
                    <a:pt x="0" y="41"/>
                  </a:lnTo>
                  <a:lnTo>
                    <a:pt x="2" y="68"/>
                  </a:lnTo>
                  <a:lnTo>
                    <a:pt x="4" y="87"/>
                  </a:lnTo>
                  <a:lnTo>
                    <a:pt x="9" y="86"/>
                  </a:lnTo>
                  <a:lnTo>
                    <a:pt x="7" y="68"/>
                  </a:lnTo>
                  <a:lnTo>
                    <a:pt x="5" y="41"/>
                  </a:lnTo>
                  <a:lnTo>
                    <a:pt x="7" y="23"/>
                  </a:lnTo>
                  <a:lnTo>
                    <a:pt x="5" y="23"/>
                  </a:lnTo>
                  <a:lnTo>
                    <a:pt x="5" y="25"/>
                  </a:lnTo>
                  <a:lnTo>
                    <a:pt x="4" y="25"/>
                  </a:lnTo>
                  <a:lnTo>
                    <a:pt x="2" y="25"/>
                  </a:lnTo>
                  <a:lnTo>
                    <a:pt x="2" y="26"/>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2"/>
            <p:cNvSpPr>
              <a:spLocks noEditPoints="1"/>
            </p:cNvSpPr>
            <p:nvPr/>
          </p:nvSpPr>
          <p:spPr bwMode="auto">
            <a:xfrm>
              <a:off x="1533" y="2904"/>
              <a:ext cx="998" cy="86"/>
            </a:xfrm>
            <a:custGeom>
              <a:avLst/>
              <a:gdLst>
                <a:gd name="T0" fmla="*/ 998 w 998"/>
                <a:gd name="T1" fmla="*/ 41 h 86"/>
                <a:gd name="T2" fmla="*/ 996 w 998"/>
                <a:gd name="T3" fmla="*/ 16 h 86"/>
                <a:gd name="T4" fmla="*/ 996 w 998"/>
                <a:gd name="T5" fmla="*/ 0 h 86"/>
                <a:gd name="T6" fmla="*/ 995 w 998"/>
                <a:gd name="T7" fmla="*/ 0 h 86"/>
                <a:gd name="T8" fmla="*/ 995 w 998"/>
                <a:gd name="T9" fmla="*/ 0 h 86"/>
                <a:gd name="T10" fmla="*/ 995 w 998"/>
                <a:gd name="T11" fmla="*/ 0 h 86"/>
                <a:gd name="T12" fmla="*/ 993 w 998"/>
                <a:gd name="T13" fmla="*/ 0 h 86"/>
                <a:gd name="T14" fmla="*/ 993 w 998"/>
                <a:gd name="T15" fmla="*/ 0 h 86"/>
                <a:gd name="T16" fmla="*/ 991 w 998"/>
                <a:gd name="T17" fmla="*/ 0 h 86"/>
                <a:gd name="T18" fmla="*/ 991 w 998"/>
                <a:gd name="T19" fmla="*/ 0 h 86"/>
                <a:gd name="T20" fmla="*/ 991 w 998"/>
                <a:gd name="T21" fmla="*/ 0 h 86"/>
                <a:gd name="T22" fmla="*/ 991 w 998"/>
                <a:gd name="T23" fmla="*/ 16 h 86"/>
                <a:gd name="T24" fmla="*/ 993 w 998"/>
                <a:gd name="T25" fmla="*/ 41 h 86"/>
                <a:gd name="T26" fmla="*/ 998 w 998"/>
                <a:gd name="T27" fmla="*/ 41 h 86"/>
                <a:gd name="T28" fmla="*/ 996 w 998"/>
                <a:gd name="T29" fmla="*/ 68 h 86"/>
                <a:gd name="T30" fmla="*/ 996 w 998"/>
                <a:gd name="T31" fmla="*/ 68 h 86"/>
                <a:gd name="T32" fmla="*/ 996 w 998"/>
                <a:gd name="T33" fmla="*/ 68 h 86"/>
                <a:gd name="T34" fmla="*/ 995 w 998"/>
                <a:gd name="T35" fmla="*/ 68 h 86"/>
                <a:gd name="T36" fmla="*/ 995 w 998"/>
                <a:gd name="T37" fmla="*/ 66 h 86"/>
                <a:gd name="T38" fmla="*/ 995 w 998"/>
                <a:gd name="T39" fmla="*/ 66 h 86"/>
                <a:gd name="T40" fmla="*/ 993 w 998"/>
                <a:gd name="T41" fmla="*/ 66 h 86"/>
                <a:gd name="T42" fmla="*/ 993 w 998"/>
                <a:gd name="T43" fmla="*/ 66 h 86"/>
                <a:gd name="T44" fmla="*/ 991 w 998"/>
                <a:gd name="T45" fmla="*/ 66 h 86"/>
                <a:gd name="T46" fmla="*/ 993 w 998"/>
                <a:gd name="T47" fmla="*/ 41 h 86"/>
                <a:gd name="T48" fmla="*/ 998 w 998"/>
                <a:gd name="T49" fmla="*/ 41 h 86"/>
                <a:gd name="T50" fmla="*/ 0 w 998"/>
                <a:gd name="T51" fmla="*/ 25 h 86"/>
                <a:gd name="T52" fmla="*/ 0 w 998"/>
                <a:gd name="T53" fmla="*/ 41 h 86"/>
                <a:gd name="T54" fmla="*/ 0 w 998"/>
                <a:gd name="T55" fmla="*/ 68 h 86"/>
                <a:gd name="T56" fmla="*/ 1 w 998"/>
                <a:gd name="T57" fmla="*/ 86 h 86"/>
                <a:gd name="T58" fmla="*/ 6 w 998"/>
                <a:gd name="T59" fmla="*/ 84 h 86"/>
                <a:gd name="T60" fmla="*/ 5 w 998"/>
                <a:gd name="T61" fmla="*/ 68 h 86"/>
                <a:gd name="T62" fmla="*/ 5 w 998"/>
                <a:gd name="T63" fmla="*/ 41 h 86"/>
                <a:gd name="T64" fmla="*/ 5 w 998"/>
                <a:gd name="T65" fmla="*/ 21 h 86"/>
                <a:gd name="T66" fmla="*/ 5 w 998"/>
                <a:gd name="T67" fmla="*/ 23 h 86"/>
                <a:gd name="T68" fmla="*/ 5 w 998"/>
                <a:gd name="T69" fmla="*/ 23 h 86"/>
                <a:gd name="T70" fmla="*/ 3 w 998"/>
                <a:gd name="T71" fmla="*/ 23 h 86"/>
                <a:gd name="T72" fmla="*/ 3 w 998"/>
                <a:gd name="T73" fmla="*/ 23 h 86"/>
                <a:gd name="T74" fmla="*/ 1 w 998"/>
                <a:gd name="T75" fmla="*/ 23 h 86"/>
                <a:gd name="T76" fmla="*/ 1 w 998"/>
                <a:gd name="T77" fmla="*/ 25 h 86"/>
                <a:gd name="T78" fmla="*/ 1 w 998"/>
                <a:gd name="T79" fmla="*/ 25 h 86"/>
                <a:gd name="T80" fmla="*/ 0 w 998"/>
                <a:gd name="T81" fmla="*/ 2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8"/>
                <a:gd name="T124" fmla="*/ 0 h 86"/>
                <a:gd name="T125" fmla="*/ 998 w 998"/>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8" h="86">
                  <a:moveTo>
                    <a:pt x="998" y="41"/>
                  </a:moveTo>
                  <a:lnTo>
                    <a:pt x="996" y="16"/>
                  </a:lnTo>
                  <a:lnTo>
                    <a:pt x="996" y="0"/>
                  </a:lnTo>
                  <a:lnTo>
                    <a:pt x="995" y="0"/>
                  </a:lnTo>
                  <a:lnTo>
                    <a:pt x="993" y="0"/>
                  </a:lnTo>
                  <a:lnTo>
                    <a:pt x="991" y="0"/>
                  </a:lnTo>
                  <a:lnTo>
                    <a:pt x="991" y="16"/>
                  </a:lnTo>
                  <a:lnTo>
                    <a:pt x="993" y="41"/>
                  </a:lnTo>
                  <a:lnTo>
                    <a:pt x="998" y="41"/>
                  </a:lnTo>
                  <a:lnTo>
                    <a:pt x="996" y="68"/>
                  </a:lnTo>
                  <a:lnTo>
                    <a:pt x="995" y="68"/>
                  </a:lnTo>
                  <a:lnTo>
                    <a:pt x="995" y="66"/>
                  </a:lnTo>
                  <a:lnTo>
                    <a:pt x="993" y="66"/>
                  </a:lnTo>
                  <a:lnTo>
                    <a:pt x="991" y="66"/>
                  </a:lnTo>
                  <a:lnTo>
                    <a:pt x="993" y="41"/>
                  </a:lnTo>
                  <a:lnTo>
                    <a:pt x="998" y="41"/>
                  </a:lnTo>
                  <a:close/>
                  <a:moveTo>
                    <a:pt x="0" y="25"/>
                  </a:moveTo>
                  <a:lnTo>
                    <a:pt x="0" y="41"/>
                  </a:lnTo>
                  <a:lnTo>
                    <a:pt x="0" y="68"/>
                  </a:lnTo>
                  <a:lnTo>
                    <a:pt x="1" y="86"/>
                  </a:lnTo>
                  <a:lnTo>
                    <a:pt x="6" y="84"/>
                  </a:lnTo>
                  <a:lnTo>
                    <a:pt x="5" y="68"/>
                  </a:lnTo>
                  <a:lnTo>
                    <a:pt x="5" y="41"/>
                  </a:lnTo>
                  <a:lnTo>
                    <a:pt x="5" y="21"/>
                  </a:lnTo>
                  <a:lnTo>
                    <a:pt x="5" y="23"/>
                  </a:lnTo>
                  <a:lnTo>
                    <a:pt x="3" y="23"/>
                  </a:lnTo>
                  <a:lnTo>
                    <a:pt x="1" y="23"/>
                  </a:lnTo>
                  <a:lnTo>
                    <a:pt x="1" y="25"/>
                  </a:lnTo>
                  <a:lnTo>
                    <a:pt x="0" y="25"/>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63"/>
            <p:cNvSpPr>
              <a:spLocks noEditPoints="1"/>
            </p:cNvSpPr>
            <p:nvPr/>
          </p:nvSpPr>
          <p:spPr bwMode="auto">
            <a:xfrm>
              <a:off x="1534" y="2904"/>
              <a:ext cx="994" cy="86"/>
            </a:xfrm>
            <a:custGeom>
              <a:avLst/>
              <a:gdLst>
                <a:gd name="T0" fmla="*/ 994 w 994"/>
                <a:gd name="T1" fmla="*/ 41 h 86"/>
                <a:gd name="T2" fmla="*/ 994 w 994"/>
                <a:gd name="T3" fmla="*/ 16 h 86"/>
                <a:gd name="T4" fmla="*/ 992 w 994"/>
                <a:gd name="T5" fmla="*/ 0 h 86"/>
                <a:gd name="T6" fmla="*/ 992 w 994"/>
                <a:gd name="T7" fmla="*/ 0 h 86"/>
                <a:gd name="T8" fmla="*/ 990 w 994"/>
                <a:gd name="T9" fmla="*/ 0 h 86"/>
                <a:gd name="T10" fmla="*/ 990 w 994"/>
                <a:gd name="T11" fmla="*/ 0 h 86"/>
                <a:gd name="T12" fmla="*/ 990 w 994"/>
                <a:gd name="T13" fmla="*/ 0 h 86"/>
                <a:gd name="T14" fmla="*/ 989 w 994"/>
                <a:gd name="T15" fmla="*/ 0 h 86"/>
                <a:gd name="T16" fmla="*/ 989 w 994"/>
                <a:gd name="T17" fmla="*/ 0 h 86"/>
                <a:gd name="T18" fmla="*/ 989 w 994"/>
                <a:gd name="T19" fmla="*/ 0 h 86"/>
                <a:gd name="T20" fmla="*/ 987 w 994"/>
                <a:gd name="T21" fmla="*/ 0 h 86"/>
                <a:gd name="T22" fmla="*/ 989 w 994"/>
                <a:gd name="T23" fmla="*/ 16 h 86"/>
                <a:gd name="T24" fmla="*/ 989 w 994"/>
                <a:gd name="T25" fmla="*/ 41 h 86"/>
                <a:gd name="T26" fmla="*/ 994 w 994"/>
                <a:gd name="T27" fmla="*/ 41 h 86"/>
                <a:gd name="T28" fmla="*/ 994 w 994"/>
                <a:gd name="T29" fmla="*/ 66 h 86"/>
                <a:gd name="T30" fmla="*/ 994 w 994"/>
                <a:gd name="T31" fmla="*/ 66 h 86"/>
                <a:gd name="T32" fmla="*/ 992 w 994"/>
                <a:gd name="T33" fmla="*/ 66 h 86"/>
                <a:gd name="T34" fmla="*/ 992 w 994"/>
                <a:gd name="T35" fmla="*/ 66 h 86"/>
                <a:gd name="T36" fmla="*/ 990 w 994"/>
                <a:gd name="T37" fmla="*/ 66 h 86"/>
                <a:gd name="T38" fmla="*/ 990 w 994"/>
                <a:gd name="T39" fmla="*/ 66 h 86"/>
                <a:gd name="T40" fmla="*/ 990 w 994"/>
                <a:gd name="T41" fmla="*/ 66 h 86"/>
                <a:gd name="T42" fmla="*/ 989 w 994"/>
                <a:gd name="T43" fmla="*/ 66 h 86"/>
                <a:gd name="T44" fmla="*/ 989 w 994"/>
                <a:gd name="T45" fmla="*/ 66 h 86"/>
                <a:gd name="T46" fmla="*/ 989 w 994"/>
                <a:gd name="T47" fmla="*/ 41 h 86"/>
                <a:gd name="T48" fmla="*/ 994 w 994"/>
                <a:gd name="T49" fmla="*/ 41 h 86"/>
                <a:gd name="T50" fmla="*/ 2 w 994"/>
                <a:gd name="T51" fmla="*/ 23 h 86"/>
                <a:gd name="T52" fmla="*/ 0 w 994"/>
                <a:gd name="T53" fmla="*/ 41 h 86"/>
                <a:gd name="T54" fmla="*/ 2 w 994"/>
                <a:gd name="T55" fmla="*/ 68 h 86"/>
                <a:gd name="T56" fmla="*/ 4 w 994"/>
                <a:gd name="T57" fmla="*/ 86 h 86"/>
                <a:gd name="T58" fmla="*/ 9 w 994"/>
                <a:gd name="T59" fmla="*/ 83 h 86"/>
                <a:gd name="T60" fmla="*/ 7 w 994"/>
                <a:gd name="T61" fmla="*/ 68 h 86"/>
                <a:gd name="T62" fmla="*/ 5 w 994"/>
                <a:gd name="T63" fmla="*/ 41 h 86"/>
                <a:gd name="T64" fmla="*/ 7 w 994"/>
                <a:gd name="T65" fmla="*/ 21 h 86"/>
                <a:gd name="T66" fmla="*/ 5 w 994"/>
                <a:gd name="T67" fmla="*/ 21 h 86"/>
                <a:gd name="T68" fmla="*/ 5 w 994"/>
                <a:gd name="T69" fmla="*/ 21 h 86"/>
                <a:gd name="T70" fmla="*/ 5 w 994"/>
                <a:gd name="T71" fmla="*/ 21 h 86"/>
                <a:gd name="T72" fmla="*/ 4 w 994"/>
                <a:gd name="T73" fmla="*/ 21 h 86"/>
                <a:gd name="T74" fmla="*/ 4 w 994"/>
                <a:gd name="T75" fmla="*/ 23 h 86"/>
                <a:gd name="T76" fmla="*/ 4 w 994"/>
                <a:gd name="T77" fmla="*/ 23 h 86"/>
                <a:gd name="T78" fmla="*/ 2 w 994"/>
                <a:gd name="T79" fmla="*/ 23 h 86"/>
                <a:gd name="T80" fmla="*/ 2 w 994"/>
                <a:gd name="T81" fmla="*/ 23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86"/>
                <a:gd name="T125" fmla="*/ 994 w 994"/>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86">
                  <a:moveTo>
                    <a:pt x="994" y="41"/>
                  </a:moveTo>
                  <a:lnTo>
                    <a:pt x="994" y="16"/>
                  </a:lnTo>
                  <a:lnTo>
                    <a:pt x="992" y="0"/>
                  </a:lnTo>
                  <a:lnTo>
                    <a:pt x="990" y="0"/>
                  </a:lnTo>
                  <a:lnTo>
                    <a:pt x="989" y="0"/>
                  </a:lnTo>
                  <a:lnTo>
                    <a:pt x="987" y="0"/>
                  </a:lnTo>
                  <a:lnTo>
                    <a:pt x="989" y="16"/>
                  </a:lnTo>
                  <a:lnTo>
                    <a:pt x="989" y="41"/>
                  </a:lnTo>
                  <a:lnTo>
                    <a:pt x="994" y="41"/>
                  </a:lnTo>
                  <a:lnTo>
                    <a:pt x="994" y="66"/>
                  </a:lnTo>
                  <a:lnTo>
                    <a:pt x="992" y="66"/>
                  </a:lnTo>
                  <a:lnTo>
                    <a:pt x="990" y="66"/>
                  </a:lnTo>
                  <a:lnTo>
                    <a:pt x="989" y="66"/>
                  </a:lnTo>
                  <a:lnTo>
                    <a:pt x="989" y="41"/>
                  </a:lnTo>
                  <a:lnTo>
                    <a:pt x="994" y="41"/>
                  </a:lnTo>
                  <a:close/>
                  <a:moveTo>
                    <a:pt x="2" y="23"/>
                  </a:moveTo>
                  <a:lnTo>
                    <a:pt x="0" y="41"/>
                  </a:lnTo>
                  <a:lnTo>
                    <a:pt x="2" y="68"/>
                  </a:lnTo>
                  <a:lnTo>
                    <a:pt x="4" y="86"/>
                  </a:lnTo>
                  <a:lnTo>
                    <a:pt x="9" y="83"/>
                  </a:lnTo>
                  <a:lnTo>
                    <a:pt x="7" y="68"/>
                  </a:lnTo>
                  <a:lnTo>
                    <a:pt x="5" y="41"/>
                  </a:lnTo>
                  <a:lnTo>
                    <a:pt x="7" y="21"/>
                  </a:lnTo>
                  <a:lnTo>
                    <a:pt x="5" y="21"/>
                  </a:lnTo>
                  <a:lnTo>
                    <a:pt x="4" y="21"/>
                  </a:lnTo>
                  <a:lnTo>
                    <a:pt x="4" y="23"/>
                  </a:lnTo>
                  <a:lnTo>
                    <a:pt x="2" y="23"/>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64"/>
            <p:cNvSpPr>
              <a:spLocks noEditPoints="1"/>
            </p:cNvSpPr>
            <p:nvPr/>
          </p:nvSpPr>
          <p:spPr bwMode="auto">
            <a:xfrm>
              <a:off x="1538" y="2904"/>
              <a:ext cx="988" cy="84"/>
            </a:xfrm>
            <a:custGeom>
              <a:avLst/>
              <a:gdLst>
                <a:gd name="T0" fmla="*/ 988 w 988"/>
                <a:gd name="T1" fmla="*/ 41 h 84"/>
                <a:gd name="T2" fmla="*/ 986 w 988"/>
                <a:gd name="T3" fmla="*/ 16 h 84"/>
                <a:gd name="T4" fmla="*/ 986 w 988"/>
                <a:gd name="T5" fmla="*/ 0 h 84"/>
                <a:gd name="T6" fmla="*/ 985 w 988"/>
                <a:gd name="T7" fmla="*/ 0 h 84"/>
                <a:gd name="T8" fmla="*/ 985 w 988"/>
                <a:gd name="T9" fmla="*/ 0 h 84"/>
                <a:gd name="T10" fmla="*/ 985 w 988"/>
                <a:gd name="T11" fmla="*/ 0 h 84"/>
                <a:gd name="T12" fmla="*/ 983 w 988"/>
                <a:gd name="T13" fmla="*/ 0 h 84"/>
                <a:gd name="T14" fmla="*/ 983 w 988"/>
                <a:gd name="T15" fmla="*/ 0 h 84"/>
                <a:gd name="T16" fmla="*/ 981 w 988"/>
                <a:gd name="T17" fmla="*/ 0 h 84"/>
                <a:gd name="T18" fmla="*/ 981 w 988"/>
                <a:gd name="T19" fmla="*/ 0 h 84"/>
                <a:gd name="T20" fmla="*/ 981 w 988"/>
                <a:gd name="T21" fmla="*/ 0 h 84"/>
                <a:gd name="T22" fmla="*/ 981 w 988"/>
                <a:gd name="T23" fmla="*/ 16 h 84"/>
                <a:gd name="T24" fmla="*/ 983 w 988"/>
                <a:gd name="T25" fmla="*/ 41 h 84"/>
                <a:gd name="T26" fmla="*/ 988 w 988"/>
                <a:gd name="T27" fmla="*/ 41 h 84"/>
                <a:gd name="T28" fmla="*/ 986 w 988"/>
                <a:gd name="T29" fmla="*/ 66 h 84"/>
                <a:gd name="T30" fmla="*/ 986 w 988"/>
                <a:gd name="T31" fmla="*/ 66 h 84"/>
                <a:gd name="T32" fmla="*/ 986 w 988"/>
                <a:gd name="T33" fmla="*/ 66 h 84"/>
                <a:gd name="T34" fmla="*/ 985 w 988"/>
                <a:gd name="T35" fmla="*/ 66 h 84"/>
                <a:gd name="T36" fmla="*/ 985 w 988"/>
                <a:gd name="T37" fmla="*/ 66 h 84"/>
                <a:gd name="T38" fmla="*/ 985 w 988"/>
                <a:gd name="T39" fmla="*/ 66 h 84"/>
                <a:gd name="T40" fmla="*/ 983 w 988"/>
                <a:gd name="T41" fmla="*/ 66 h 84"/>
                <a:gd name="T42" fmla="*/ 983 w 988"/>
                <a:gd name="T43" fmla="*/ 66 h 84"/>
                <a:gd name="T44" fmla="*/ 981 w 988"/>
                <a:gd name="T45" fmla="*/ 66 h 84"/>
                <a:gd name="T46" fmla="*/ 983 w 988"/>
                <a:gd name="T47" fmla="*/ 41 h 84"/>
                <a:gd name="T48" fmla="*/ 988 w 988"/>
                <a:gd name="T49" fmla="*/ 41 h 84"/>
                <a:gd name="T50" fmla="*/ 0 w 988"/>
                <a:gd name="T51" fmla="*/ 21 h 84"/>
                <a:gd name="T52" fmla="*/ 0 w 988"/>
                <a:gd name="T53" fmla="*/ 41 h 84"/>
                <a:gd name="T54" fmla="*/ 0 w 988"/>
                <a:gd name="T55" fmla="*/ 68 h 84"/>
                <a:gd name="T56" fmla="*/ 1 w 988"/>
                <a:gd name="T57" fmla="*/ 84 h 84"/>
                <a:gd name="T58" fmla="*/ 6 w 988"/>
                <a:gd name="T59" fmla="*/ 83 h 84"/>
                <a:gd name="T60" fmla="*/ 5 w 988"/>
                <a:gd name="T61" fmla="*/ 68 h 84"/>
                <a:gd name="T62" fmla="*/ 5 w 988"/>
                <a:gd name="T63" fmla="*/ 41 h 84"/>
                <a:gd name="T64" fmla="*/ 5 w 988"/>
                <a:gd name="T65" fmla="*/ 20 h 84"/>
                <a:gd name="T66" fmla="*/ 5 w 988"/>
                <a:gd name="T67" fmla="*/ 20 h 84"/>
                <a:gd name="T68" fmla="*/ 5 w 988"/>
                <a:gd name="T69" fmla="*/ 20 h 84"/>
                <a:gd name="T70" fmla="*/ 3 w 988"/>
                <a:gd name="T71" fmla="*/ 21 h 84"/>
                <a:gd name="T72" fmla="*/ 3 w 988"/>
                <a:gd name="T73" fmla="*/ 21 h 84"/>
                <a:gd name="T74" fmla="*/ 1 w 988"/>
                <a:gd name="T75" fmla="*/ 21 h 84"/>
                <a:gd name="T76" fmla="*/ 1 w 988"/>
                <a:gd name="T77" fmla="*/ 21 h 84"/>
                <a:gd name="T78" fmla="*/ 1 w 988"/>
                <a:gd name="T79" fmla="*/ 21 h 84"/>
                <a:gd name="T80" fmla="*/ 0 w 988"/>
                <a:gd name="T81" fmla="*/ 21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8"/>
                <a:gd name="T124" fmla="*/ 0 h 84"/>
                <a:gd name="T125" fmla="*/ 988 w 988"/>
                <a:gd name="T126" fmla="*/ 84 h 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8" h="84">
                  <a:moveTo>
                    <a:pt x="988" y="41"/>
                  </a:moveTo>
                  <a:lnTo>
                    <a:pt x="986" y="16"/>
                  </a:lnTo>
                  <a:lnTo>
                    <a:pt x="986" y="0"/>
                  </a:lnTo>
                  <a:lnTo>
                    <a:pt x="985" y="0"/>
                  </a:lnTo>
                  <a:lnTo>
                    <a:pt x="983" y="0"/>
                  </a:lnTo>
                  <a:lnTo>
                    <a:pt x="981" y="0"/>
                  </a:lnTo>
                  <a:lnTo>
                    <a:pt x="981" y="16"/>
                  </a:lnTo>
                  <a:lnTo>
                    <a:pt x="983" y="41"/>
                  </a:lnTo>
                  <a:lnTo>
                    <a:pt x="988" y="41"/>
                  </a:lnTo>
                  <a:lnTo>
                    <a:pt x="986" y="66"/>
                  </a:lnTo>
                  <a:lnTo>
                    <a:pt x="985" y="66"/>
                  </a:lnTo>
                  <a:lnTo>
                    <a:pt x="983" y="66"/>
                  </a:lnTo>
                  <a:lnTo>
                    <a:pt x="981" y="66"/>
                  </a:lnTo>
                  <a:lnTo>
                    <a:pt x="983" y="41"/>
                  </a:lnTo>
                  <a:lnTo>
                    <a:pt x="988" y="41"/>
                  </a:lnTo>
                  <a:close/>
                  <a:moveTo>
                    <a:pt x="0" y="21"/>
                  </a:moveTo>
                  <a:lnTo>
                    <a:pt x="0" y="41"/>
                  </a:lnTo>
                  <a:lnTo>
                    <a:pt x="0" y="68"/>
                  </a:lnTo>
                  <a:lnTo>
                    <a:pt x="1" y="84"/>
                  </a:lnTo>
                  <a:lnTo>
                    <a:pt x="6" y="83"/>
                  </a:lnTo>
                  <a:lnTo>
                    <a:pt x="5" y="68"/>
                  </a:lnTo>
                  <a:lnTo>
                    <a:pt x="5" y="41"/>
                  </a:lnTo>
                  <a:lnTo>
                    <a:pt x="5" y="20"/>
                  </a:lnTo>
                  <a:lnTo>
                    <a:pt x="3" y="21"/>
                  </a:lnTo>
                  <a:lnTo>
                    <a:pt x="1" y="21"/>
                  </a:lnTo>
                  <a:lnTo>
                    <a:pt x="0" y="21"/>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65"/>
            <p:cNvSpPr>
              <a:spLocks noEditPoints="1"/>
            </p:cNvSpPr>
            <p:nvPr/>
          </p:nvSpPr>
          <p:spPr bwMode="auto">
            <a:xfrm>
              <a:off x="1539" y="2904"/>
              <a:ext cx="984" cy="83"/>
            </a:xfrm>
            <a:custGeom>
              <a:avLst/>
              <a:gdLst>
                <a:gd name="T0" fmla="*/ 984 w 984"/>
                <a:gd name="T1" fmla="*/ 41 h 83"/>
                <a:gd name="T2" fmla="*/ 984 w 984"/>
                <a:gd name="T3" fmla="*/ 16 h 83"/>
                <a:gd name="T4" fmla="*/ 982 w 984"/>
                <a:gd name="T5" fmla="*/ 0 h 83"/>
                <a:gd name="T6" fmla="*/ 982 w 984"/>
                <a:gd name="T7" fmla="*/ 0 h 83"/>
                <a:gd name="T8" fmla="*/ 980 w 984"/>
                <a:gd name="T9" fmla="*/ 0 h 83"/>
                <a:gd name="T10" fmla="*/ 980 w 984"/>
                <a:gd name="T11" fmla="*/ 0 h 83"/>
                <a:gd name="T12" fmla="*/ 980 w 984"/>
                <a:gd name="T13" fmla="*/ 0 h 83"/>
                <a:gd name="T14" fmla="*/ 979 w 984"/>
                <a:gd name="T15" fmla="*/ 0 h 83"/>
                <a:gd name="T16" fmla="*/ 979 w 984"/>
                <a:gd name="T17" fmla="*/ 0 h 83"/>
                <a:gd name="T18" fmla="*/ 979 w 984"/>
                <a:gd name="T19" fmla="*/ 0 h 83"/>
                <a:gd name="T20" fmla="*/ 977 w 984"/>
                <a:gd name="T21" fmla="*/ 0 h 83"/>
                <a:gd name="T22" fmla="*/ 979 w 984"/>
                <a:gd name="T23" fmla="*/ 16 h 83"/>
                <a:gd name="T24" fmla="*/ 979 w 984"/>
                <a:gd name="T25" fmla="*/ 41 h 83"/>
                <a:gd name="T26" fmla="*/ 984 w 984"/>
                <a:gd name="T27" fmla="*/ 41 h 83"/>
                <a:gd name="T28" fmla="*/ 984 w 984"/>
                <a:gd name="T29" fmla="*/ 66 h 83"/>
                <a:gd name="T30" fmla="*/ 984 w 984"/>
                <a:gd name="T31" fmla="*/ 66 h 83"/>
                <a:gd name="T32" fmla="*/ 982 w 984"/>
                <a:gd name="T33" fmla="*/ 66 h 83"/>
                <a:gd name="T34" fmla="*/ 982 w 984"/>
                <a:gd name="T35" fmla="*/ 66 h 83"/>
                <a:gd name="T36" fmla="*/ 980 w 984"/>
                <a:gd name="T37" fmla="*/ 66 h 83"/>
                <a:gd name="T38" fmla="*/ 980 w 984"/>
                <a:gd name="T39" fmla="*/ 66 h 83"/>
                <a:gd name="T40" fmla="*/ 980 w 984"/>
                <a:gd name="T41" fmla="*/ 66 h 83"/>
                <a:gd name="T42" fmla="*/ 979 w 984"/>
                <a:gd name="T43" fmla="*/ 66 h 83"/>
                <a:gd name="T44" fmla="*/ 979 w 984"/>
                <a:gd name="T45" fmla="*/ 66 h 83"/>
                <a:gd name="T46" fmla="*/ 979 w 984"/>
                <a:gd name="T47" fmla="*/ 41 h 83"/>
                <a:gd name="T48" fmla="*/ 984 w 984"/>
                <a:gd name="T49" fmla="*/ 41 h 83"/>
                <a:gd name="T50" fmla="*/ 2 w 984"/>
                <a:gd name="T51" fmla="*/ 21 h 83"/>
                <a:gd name="T52" fmla="*/ 0 w 984"/>
                <a:gd name="T53" fmla="*/ 41 h 83"/>
                <a:gd name="T54" fmla="*/ 2 w 984"/>
                <a:gd name="T55" fmla="*/ 68 h 83"/>
                <a:gd name="T56" fmla="*/ 4 w 984"/>
                <a:gd name="T57" fmla="*/ 83 h 83"/>
                <a:gd name="T58" fmla="*/ 9 w 984"/>
                <a:gd name="T59" fmla="*/ 81 h 83"/>
                <a:gd name="T60" fmla="*/ 7 w 984"/>
                <a:gd name="T61" fmla="*/ 66 h 83"/>
                <a:gd name="T62" fmla="*/ 5 w 984"/>
                <a:gd name="T63" fmla="*/ 41 h 83"/>
                <a:gd name="T64" fmla="*/ 7 w 984"/>
                <a:gd name="T65" fmla="*/ 18 h 83"/>
                <a:gd name="T66" fmla="*/ 5 w 984"/>
                <a:gd name="T67" fmla="*/ 20 h 83"/>
                <a:gd name="T68" fmla="*/ 5 w 984"/>
                <a:gd name="T69" fmla="*/ 20 h 83"/>
                <a:gd name="T70" fmla="*/ 5 w 984"/>
                <a:gd name="T71" fmla="*/ 20 h 83"/>
                <a:gd name="T72" fmla="*/ 4 w 984"/>
                <a:gd name="T73" fmla="*/ 20 h 83"/>
                <a:gd name="T74" fmla="*/ 4 w 984"/>
                <a:gd name="T75" fmla="*/ 20 h 83"/>
                <a:gd name="T76" fmla="*/ 4 w 984"/>
                <a:gd name="T77" fmla="*/ 20 h 83"/>
                <a:gd name="T78" fmla="*/ 2 w 984"/>
                <a:gd name="T79" fmla="*/ 21 h 83"/>
                <a:gd name="T80" fmla="*/ 2 w 984"/>
                <a:gd name="T81" fmla="*/ 21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4"/>
                <a:gd name="T124" fmla="*/ 0 h 83"/>
                <a:gd name="T125" fmla="*/ 984 w 984"/>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4" h="83">
                  <a:moveTo>
                    <a:pt x="984" y="41"/>
                  </a:moveTo>
                  <a:lnTo>
                    <a:pt x="984" y="16"/>
                  </a:lnTo>
                  <a:lnTo>
                    <a:pt x="982" y="0"/>
                  </a:lnTo>
                  <a:lnTo>
                    <a:pt x="980" y="0"/>
                  </a:lnTo>
                  <a:lnTo>
                    <a:pt x="979" y="0"/>
                  </a:lnTo>
                  <a:lnTo>
                    <a:pt x="977" y="0"/>
                  </a:lnTo>
                  <a:lnTo>
                    <a:pt x="979" y="16"/>
                  </a:lnTo>
                  <a:lnTo>
                    <a:pt x="979" y="41"/>
                  </a:lnTo>
                  <a:lnTo>
                    <a:pt x="984" y="41"/>
                  </a:lnTo>
                  <a:lnTo>
                    <a:pt x="984" y="66"/>
                  </a:lnTo>
                  <a:lnTo>
                    <a:pt x="982" y="66"/>
                  </a:lnTo>
                  <a:lnTo>
                    <a:pt x="980" y="66"/>
                  </a:lnTo>
                  <a:lnTo>
                    <a:pt x="979" y="66"/>
                  </a:lnTo>
                  <a:lnTo>
                    <a:pt x="979" y="41"/>
                  </a:lnTo>
                  <a:lnTo>
                    <a:pt x="984" y="41"/>
                  </a:lnTo>
                  <a:close/>
                  <a:moveTo>
                    <a:pt x="2" y="21"/>
                  </a:moveTo>
                  <a:lnTo>
                    <a:pt x="0" y="41"/>
                  </a:lnTo>
                  <a:lnTo>
                    <a:pt x="2" y="68"/>
                  </a:lnTo>
                  <a:lnTo>
                    <a:pt x="4" y="83"/>
                  </a:lnTo>
                  <a:lnTo>
                    <a:pt x="9" y="81"/>
                  </a:lnTo>
                  <a:lnTo>
                    <a:pt x="7" y="66"/>
                  </a:lnTo>
                  <a:lnTo>
                    <a:pt x="5" y="41"/>
                  </a:lnTo>
                  <a:lnTo>
                    <a:pt x="7" y="18"/>
                  </a:lnTo>
                  <a:lnTo>
                    <a:pt x="5" y="20"/>
                  </a:lnTo>
                  <a:lnTo>
                    <a:pt x="4" y="20"/>
                  </a:lnTo>
                  <a:lnTo>
                    <a:pt x="2" y="21"/>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66"/>
            <p:cNvSpPr>
              <a:spLocks noEditPoints="1"/>
            </p:cNvSpPr>
            <p:nvPr/>
          </p:nvSpPr>
          <p:spPr bwMode="auto">
            <a:xfrm>
              <a:off x="1543" y="2904"/>
              <a:ext cx="978" cy="83"/>
            </a:xfrm>
            <a:custGeom>
              <a:avLst/>
              <a:gdLst>
                <a:gd name="T0" fmla="*/ 978 w 978"/>
                <a:gd name="T1" fmla="*/ 41 h 83"/>
                <a:gd name="T2" fmla="*/ 976 w 978"/>
                <a:gd name="T3" fmla="*/ 16 h 83"/>
                <a:gd name="T4" fmla="*/ 976 w 978"/>
                <a:gd name="T5" fmla="*/ 0 h 83"/>
                <a:gd name="T6" fmla="*/ 975 w 978"/>
                <a:gd name="T7" fmla="*/ 0 h 83"/>
                <a:gd name="T8" fmla="*/ 975 w 978"/>
                <a:gd name="T9" fmla="*/ 0 h 83"/>
                <a:gd name="T10" fmla="*/ 975 w 978"/>
                <a:gd name="T11" fmla="*/ 0 h 83"/>
                <a:gd name="T12" fmla="*/ 973 w 978"/>
                <a:gd name="T13" fmla="*/ 0 h 83"/>
                <a:gd name="T14" fmla="*/ 973 w 978"/>
                <a:gd name="T15" fmla="*/ 0 h 83"/>
                <a:gd name="T16" fmla="*/ 972 w 978"/>
                <a:gd name="T17" fmla="*/ 0 h 83"/>
                <a:gd name="T18" fmla="*/ 972 w 978"/>
                <a:gd name="T19" fmla="*/ 0 h 83"/>
                <a:gd name="T20" fmla="*/ 972 w 978"/>
                <a:gd name="T21" fmla="*/ 0 h 83"/>
                <a:gd name="T22" fmla="*/ 972 w 978"/>
                <a:gd name="T23" fmla="*/ 16 h 83"/>
                <a:gd name="T24" fmla="*/ 973 w 978"/>
                <a:gd name="T25" fmla="*/ 41 h 83"/>
                <a:gd name="T26" fmla="*/ 978 w 978"/>
                <a:gd name="T27" fmla="*/ 41 h 83"/>
                <a:gd name="T28" fmla="*/ 976 w 978"/>
                <a:gd name="T29" fmla="*/ 66 h 83"/>
                <a:gd name="T30" fmla="*/ 976 w 978"/>
                <a:gd name="T31" fmla="*/ 66 h 83"/>
                <a:gd name="T32" fmla="*/ 976 w 978"/>
                <a:gd name="T33" fmla="*/ 66 h 83"/>
                <a:gd name="T34" fmla="*/ 975 w 978"/>
                <a:gd name="T35" fmla="*/ 66 h 83"/>
                <a:gd name="T36" fmla="*/ 975 w 978"/>
                <a:gd name="T37" fmla="*/ 66 h 83"/>
                <a:gd name="T38" fmla="*/ 975 w 978"/>
                <a:gd name="T39" fmla="*/ 66 h 83"/>
                <a:gd name="T40" fmla="*/ 973 w 978"/>
                <a:gd name="T41" fmla="*/ 66 h 83"/>
                <a:gd name="T42" fmla="*/ 973 w 978"/>
                <a:gd name="T43" fmla="*/ 66 h 83"/>
                <a:gd name="T44" fmla="*/ 972 w 978"/>
                <a:gd name="T45" fmla="*/ 66 h 83"/>
                <a:gd name="T46" fmla="*/ 973 w 978"/>
                <a:gd name="T47" fmla="*/ 41 h 83"/>
                <a:gd name="T48" fmla="*/ 978 w 978"/>
                <a:gd name="T49" fmla="*/ 41 h 83"/>
                <a:gd name="T50" fmla="*/ 0 w 978"/>
                <a:gd name="T51" fmla="*/ 20 h 83"/>
                <a:gd name="T52" fmla="*/ 0 w 978"/>
                <a:gd name="T53" fmla="*/ 41 h 83"/>
                <a:gd name="T54" fmla="*/ 0 w 978"/>
                <a:gd name="T55" fmla="*/ 68 h 83"/>
                <a:gd name="T56" fmla="*/ 1 w 978"/>
                <a:gd name="T57" fmla="*/ 83 h 83"/>
                <a:gd name="T58" fmla="*/ 6 w 978"/>
                <a:gd name="T59" fmla="*/ 81 h 83"/>
                <a:gd name="T60" fmla="*/ 5 w 978"/>
                <a:gd name="T61" fmla="*/ 66 h 83"/>
                <a:gd name="T62" fmla="*/ 5 w 978"/>
                <a:gd name="T63" fmla="*/ 41 h 83"/>
                <a:gd name="T64" fmla="*/ 5 w 978"/>
                <a:gd name="T65" fmla="*/ 18 h 83"/>
                <a:gd name="T66" fmla="*/ 5 w 978"/>
                <a:gd name="T67" fmla="*/ 18 h 83"/>
                <a:gd name="T68" fmla="*/ 5 w 978"/>
                <a:gd name="T69" fmla="*/ 18 h 83"/>
                <a:gd name="T70" fmla="*/ 3 w 978"/>
                <a:gd name="T71" fmla="*/ 18 h 83"/>
                <a:gd name="T72" fmla="*/ 3 w 978"/>
                <a:gd name="T73" fmla="*/ 18 h 83"/>
                <a:gd name="T74" fmla="*/ 1 w 978"/>
                <a:gd name="T75" fmla="*/ 20 h 83"/>
                <a:gd name="T76" fmla="*/ 1 w 978"/>
                <a:gd name="T77" fmla="*/ 20 h 83"/>
                <a:gd name="T78" fmla="*/ 1 w 978"/>
                <a:gd name="T79" fmla="*/ 20 h 83"/>
                <a:gd name="T80" fmla="*/ 0 w 978"/>
                <a:gd name="T81" fmla="*/ 20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8"/>
                <a:gd name="T124" fmla="*/ 0 h 83"/>
                <a:gd name="T125" fmla="*/ 978 w 978"/>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8" h="83">
                  <a:moveTo>
                    <a:pt x="978" y="41"/>
                  </a:moveTo>
                  <a:lnTo>
                    <a:pt x="976" y="16"/>
                  </a:lnTo>
                  <a:lnTo>
                    <a:pt x="976" y="0"/>
                  </a:lnTo>
                  <a:lnTo>
                    <a:pt x="975" y="0"/>
                  </a:lnTo>
                  <a:lnTo>
                    <a:pt x="973" y="0"/>
                  </a:lnTo>
                  <a:lnTo>
                    <a:pt x="972" y="0"/>
                  </a:lnTo>
                  <a:lnTo>
                    <a:pt x="972" y="16"/>
                  </a:lnTo>
                  <a:lnTo>
                    <a:pt x="973" y="41"/>
                  </a:lnTo>
                  <a:lnTo>
                    <a:pt x="978" y="41"/>
                  </a:lnTo>
                  <a:lnTo>
                    <a:pt x="976" y="66"/>
                  </a:lnTo>
                  <a:lnTo>
                    <a:pt x="975" y="66"/>
                  </a:lnTo>
                  <a:lnTo>
                    <a:pt x="973" y="66"/>
                  </a:lnTo>
                  <a:lnTo>
                    <a:pt x="972" y="66"/>
                  </a:lnTo>
                  <a:lnTo>
                    <a:pt x="973" y="41"/>
                  </a:lnTo>
                  <a:lnTo>
                    <a:pt x="978" y="41"/>
                  </a:lnTo>
                  <a:close/>
                  <a:moveTo>
                    <a:pt x="0" y="20"/>
                  </a:moveTo>
                  <a:lnTo>
                    <a:pt x="0" y="41"/>
                  </a:lnTo>
                  <a:lnTo>
                    <a:pt x="0" y="68"/>
                  </a:lnTo>
                  <a:lnTo>
                    <a:pt x="1" y="83"/>
                  </a:lnTo>
                  <a:lnTo>
                    <a:pt x="6" y="81"/>
                  </a:lnTo>
                  <a:lnTo>
                    <a:pt x="5" y="66"/>
                  </a:lnTo>
                  <a:lnTo>
                    <a:pt x="5" y="41"/>
                  </a:lnTo>
                  <a:lnTo>
                    <a:pt x="5" y="18"/>
                  </a:lnTo>
                  <a:lnTo>
                    <a:pt x="3" y="18"/>
                  </a:lnTo>
                  <a:lnTo>
                    <a:pt x="1" y="20"/>
                  </a:lnTo>
                  <a:lnTo>
                    <a:pt x="0" y="20"/>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67"/>
            <p:cNvSpPr>
              <a:spLocks noEditPoints="1"/>
            </p:cNvSpPr>
            <p:nvPr/>
          </p:nvSpPr>
          <p:spPr bwMode="auto">
            <a:xfrm>
              <a:off x="1544" y="2904"/>
              <a:ext cx="974" cy="81"/>
            </a:xfrm>
            <a:custGeom>
              <a:avLst/>
              <a:gdLst>
                <a:gd name="T0" fmla="*/ 974 w 974"/>
                <a:gd name="T1" fmla="*/ 41 h 81"/>
                <a:gd name="T2" fmla="*/ 974 w 974"/>
                <a:gd name="T3" fmla="*/ 16 h 81"/>
                <a:gd name="T4" fmla="*/ 972 w 974"/>
                <a:gd name="T5" fmla="*/ 0 h 81"/>
                <a:gd name="T6" fmla="*/ 972 w 974"/>
                <a:gd name="T7" fmla="*/ 0 h 81"/>
                <a:gd name="T8" fmla="*/ 971 w 974"/>
                <a:gd name="T9" fmla="*/ 0 h 81"/>
                <a:gd name="T10" fmla="*/ 971 w 974"/>
                <a:gd name="T11" fmla="*/ 0 h 81"/>
                <a:gd name="T12" fmla="*/ 971 w 974"/>
                <a:gd name="T13" fmla="*/ 0 h 81"/>
                <a:gd name="T14" fmla="*/ 969 w 974"/>
                <a:gd name="T15" fmla="*/ 0 h 81"/>
                <a:gd name="T16" fmla="*/ 969 w 974"/>
                <a:gd name="T17" fmla="*/ 0 h 81"/>
                <a:gd name="T18" fmla="*/ 969 w 974"/>
                <a:gd name="T19" fmla="*/ 0 h 81"/>
                <a:gd name="T20" fmla="*/ 967 w 974"/>
                <a:gd name="T21" fmla="*/ 0 h 81"/>
                <a:gd name="T22" fmla="*/ 969 w 974"/>
                <a:gd name="T23" fmla="*/ 18 h 81"/>
                <a:gd name="T24" fmla="*/ 969 w 974"/>
                <a:gd name="T25" fmla="*/ 41 h 81"/>
                <a:gd name="T26" fmla="*/ 974 w 974"/>
                <a:gd name="T27" fmla="*/ 41 h 81"/>
                <a:gd name="T28" fmla="*/ 974 w 974"/>
                <a:gd name="T29" fmla="*/ 66 h 81"/>
                <a:gd name="T30" fmla="*/ 974 w 974"/>
                <a:gd name="T31" fmla="*/ 66 h 81"/>
                <a:gd name="T32" fmla="*/ 972 w 974"/>
                <a:gd name="T33" fmla="*/ 66 h 81"/>
                <a:gd name="T34" fmla="*/ 972 w 974"/>
                <a:gd name="T35" fmla="*/ 66 h 81"/>
                <a:gd name="T36" fmla="*/ 971 w 974"/>
                <a:gd name="T37" fmla="*/ 66 h 81"/>
                <a:gd name="T38" fmla="*/ 971 w 974"/>
                <a:gd name="T39" fmla="*/ 66 h 81"/>
                <a:gd name="T40" fmla="*/ 971 w 974"/>
                <a:gd name="T41" fmla="*/ 66 h 81"/>
                <a:gd name="T42" fmla="*/ 969 w 974"/>
                <a:gd name="T43" fmla="*/ 66 h 81"/>
                <a:gd name="T44" fmla="*/ 969 w 974"/>
                <a:gd name="T45" fmla="*/ 66 h 81"/>
                <a:gd name="T46" fmla="*/ 969 w 974"/>
                <a:gd name="T47" fmla="*/ 41 h 81"/>
                <a:gd name="T48" fmla="*/ 974 w 974"/>
                <a:gd name="T49" fmla="*/ 41 h 81"/>
                <a:gd name="T50" fmla="*/ 2 w 974"/>
                <a:gd name="T51" fmla="*/ 18 h 81"/>
                <a:gd name="T52" fmla="*/ 0 w 974"/>
                <a:gd name="T53" fmla="*/ 41 h 81"/>
                <a:gd name="T54" fmla="*/ 2 w 974"/>
                <a:gd name="T55" fmla="*/ 66 h 81"/>
                <a:gd name="T56" fmla="*/ 4 w 974"/>
                <a:gd name="T57" fmla="*/ 81 h 81"/>
                <a:gd name="T58" fmla="*/ 7 w 974"/>
                <a:gd name="T59" fmla="*/ 79 h 81"/>
                <a:gd name="T60" fmla="*/ 7 w 974"/>
                <a:gd name="T61" fmla="*/ 66 h 81"/>
                <a:gd name="T62" fmla="*/ 5 w 974"/>
                <a:gd name="T63" fmla="*/ 41 h 81"/>
                <a:gd name="T64" fmla="*/ 7 w 974"/>
                <a:gd name="T65" fmla="*/ 18 h 81"/>
                <a:gd name="T66" fmla="*/ 7 w 974"/>
                <a:gd name="T67" fmla="*/ 16 h 81"/>
                <a:gd name="T68" fmla="*/ 7 w 974"/>
                <a:gd name="T69" fmla="*/ 16 h 81"/>
                <a:gd name="T70" fmla="*/ 5 w 974"/>
                <a:gd name="T71" fmla="*/ 16 h 81"/>
                <a:gd name="T72" fmla="*/ 5 w 974"/>
                <a:gd name="T73" fmla="*/ 18 h 81"/>
                <a:gd name="T74" fmla="*/ 4 w 974"/>
                <a:gd name="T75" fmla="*/ 18 h 81"/>
                <a:gd name="T76" fmla="*/ 4 w 974"/>
                <a:gd name="T77" fmla="*/ 18 h 81"/>
                <a:gd name="T78" fmla="*/ 4 w 974"/>
                <a:gd name="T79" fmla="*/ 18 h 81"/>
                <a:gd name="T80" fmla="*/ 2 w 974"/>
                <a:gd name="T81" fmla="*/ 18 h 81"/>
                <a:gd name="T82" fmla="*/ 2 w 974"/>
                <a:gd name="T83" fmla="*/ 18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4"/>
                <a:gd name="T127" fmla="*/ 0 h 81"/>
                <a:gd name="T128" fmla="*/ 974 w 974"/>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4" h="81">
                  <a:moveTo>
                    <a:pt x="974" y="41"/>
                  </a:moveTo>
                  <a:lnTo>
                    <a:pt x="974" y="16"/>
                  </a:lnTo>
                  <a:lnTo>
                    <a:pt x="972" y="0"/>
                  </a:lnTo>
                  <a:lnTo>
                    <a:pt x="971" y="0"/>
                  </a:lnTo>
                  <a:lnTo>
                    <a:pt x="969" y="0"/>
                  </a:lnTo>
                  <a:lnTo>
                    <a:pt x="967" y="0"/>
                  </a:lnTo>
                  <a:lnTo>
                    <a:pt x="969" y="18"/>
                  </a:lnTo>
                  <a:lnTo>
                    <a:pt x="969" y="41"/>
                  </a:lnTo>
                  <a:lnTo>
                    <a:pt x="974" y="41"/>
                  </a:lnTo>
                  <a:lnTo>
                    <a:pt x="974" y="66"/>
                  </a:lnTo>
                  <a:lnTo>
                    <a:pt x="972" y="66"/>
                  </a:lnTo>
                  <a:lnTo>
                    <a:pt x="971" y="66"/>
                  </a:lnTo>
                  <a:lnTo>
                    <a:pt x="969" y="66"/>
                  </a:lnTo>
                  <a:lnTo>
                    <a:pt x="969" y="41"/>
                  </a:lnTo>
                  <a:lnTo>
                    <a:pt x="974" y="41"/>
                  </a:lnTo>
                  <a:close/>
                  <a:moveTo>
                    <a:pt x="2" y="18"/>
                  </a:moveTo>
                  <a:lnTo>
                    <a:pt x="0" y="41"/>
                  </a:lnTo>
                  <a:lnTo>
                    <a:pt x="2" y="66"/>
                  </a:lnTo>
                  <a:lnTo>
                    <a:pt x="4" y="81"/>
                  </a:lnTo>
                  <a:lnTo>
                    <a:pt x="7" y="79"/>
                  </a:lnTo>
                  <a:lnTo>
                    <a:pt x="7" y="66"/>
                  </a:lnTo>
                  <a:lnTo>
                    <a:pt x="5" y="41"/>
                  </a:lnTo>
                  <a:lnTo>
                    <a:pt x="7" y="18"/>
                  </a:lnTo>
                  <a:lnTo>
                    <a:pt x="7" y="16"/>
                  </a:lnTo>
                  <a:lnTo>
                    <a:pt x="5" y="16"/>
                  </a:lnTo>
                  <a:lnTo>
                    <a:pt x="5" y="18"/>
                  </a:lnTo>
                  <a:lnTo>
                    <a:pt x="4" y="18"/>
                  </a:lnTo>
                  <a:lnTo>
                    <a:pt x="2" y="1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68"/>
            <p:cNvSpPr>
              <a:spLocks noEditPoints="1"/>
            </p:cNvSpPr>
            <p:nvPr/>
          </p:nvSpPr>
          <p:spPr bwMode="auto">
            <a:xfrm>
              <a:off x="1548" y="2904"/>
              <a:ext cx="968" cy="81"/>
            </a:xfrm>
            <a:custGeom>
              <a:avLst/>
              <a:gdLst>
                <a:gd name="T0" fmla="*/ 968 w 968"/>
                <a:gd name="T1" fmla="*/ 41 h 81"/>
                <a:gd name="T2" fmla="*/ 967 w 968"/>
                <a:gd name="T3" fmla="*/ 16 h 81"/>
                <a:gd name="T4" fmla="*/ 967 w 968"/>
                <a:gd name="T5" fmla="*/ 0 h 81"/>
                <a:gd name="T6" fmla="*/ 965 w 968"/>
                <a:gd name="T7" fmla="*/ 0 h 81"/>
                <a:gd name="T8" fmla="*/ 965 w 968"/>
                <a:gd name="T9" fmla="*/ 0 h 81"/>
                <a:gd name="T10" fmla="*/ 965 w 968"/>
                <a:gd name="T11" fmla="*/ 0 h 81"/>
                <a:gd name="T12" fmla="*/ 963 w 968"/>
                <a:gd name="T13" fmla="*/ 0 h 81"/>
                <a:gd name="T14" fmla="*/ 963 w 968"/>
                <a:gd name="T15" fmla="*/ 0 h 81"/>
                <a:gd name="T16" fmla="*/ 962 w 968"/>
                <a:gd name="T17" fmla="*/ 0 h 81"/>
                <a:gd name="T18" fmla="*/ 962 w 968"/>
                <a:gd name="T19" fmla="*/ 0 h 81"/>
                <a:gd name="T20" fmla="*/ 962 w 968"/>
                <a:gd name="T21" fmla="*/ 0 h 81"/>
                <a:gd name="T22" fmla="*/ 962 w 968"/>
                <a:gd name="T23" fmla="*/ 18 h 81"/>
                <a:gd name="T24" fmla="*/ 963 w 968"/>
                <a:gd name="T25" fmla="*/ 41 h 81"/>
                <a:gd name="T26" fmla="*/ 968 w 968"/>
                <a:gd name="T27" fmla="*/ 41 h 81"/>
                <a:gd name="T28" fmla="*/ 967 w 968"/>
                <a:gd name="T29" fmla="*/ 66 h 81"/>
                <a:gd name="T30" fmla="*/ 967 w 968"/>
                <a:gd name="T31" fmla="*/ 66 h 81"/>
                <a:gd name="T32" fmla="*/ 967 w 968"/>
                <a:gd name="T33" fmla="*/ 66 h 81"/>
                <a:gd name="T34" fmla="*/ 965 w 968"/>
                <a:gd name="T35" fmla="*/ 66 h 81"/>
                <a:gd name="T36" fmla="*/ 965 w 968"/>
                <a:gd name="T37" fmla="*/ 66 h 81"/>
                <a:gd name="T38" fmla="*/ 965 w 968"/>
                <a:gd name="T39" fmla="*/ 66 h 81"/>
                <a:gd name="T40" fmla="*/ 963 w 968"/>
                <a:gd name="T41" fmla="*/ 66 h 81"/>
                <a:gd name="T42" fmla="*/ 963 w 968"/>
                <a:gd name="T43" fmla="*/ 66 h 81"/>
                <a:gd name="T44" fmla="*/ 962 w 968"/>
                <a:gd name="T45" fmla="*/ 66 h 81"/>
                <a:gd name="T46" fmla="*/ 963 w 968"/>
                <a:gd name="T47" fmla="*/ 41 h 81"/>
                <a:gd name="T48" fmla="*/ 968 w 968"/>
                <a:gd name="T49" fmla="*/ 41 h 81"/>
                <a:gd name="T50" fmla="*/ 0 w 968"/>
                <a:gd name="T51" fmla="*/ 18 h 81"/>
                <a:gd name="T52" fmla="*/ 0 w 968"/>
                <a:gd name="T53" fmla="*/ 41 h 81"/>
                <a:gd name="T54" fmla="*/ 0 w 968"/>
                <a:gd name="T55" fmla="*/ 66 h 81"/>
                <a:gd name="T56" fmla="*/ 1 w 968"/>
                <a:gd name="T57" fmla="*/ 81 h 81"/>
                <a:gd name="T58" fmla="*/ 6 w 968"/>
                <a:gd name="T59" fmla="*/ 78 h 81"/>
                <a:gd name="T60" fmla="*/ 5 w 968"/>
                <a:gd name="T61" fmla="*/ 66 h 81"/>
                <a:gd name="T62" fmla="*/ 5 w 968"/>
                <a:gd name="T63" fmla="*/ 41 h 81"/>
                <a:gd name="T64" fmla="*/ 5 w 968"/>
                <a:gd name="T65" fmla="*/ 18 h 81"/>
                <a:gd name="T66" fmla="*/ 5 w 968"/>
                <a:gd name="T67" fmla="*/ 16 h 81"/>
                <a:gd name="T68" fmla="*/ 5 w 968"/>
                <a:gd name="T69" fmla="*/ 16 h 81"/>
                <a:gd name="T70" fmla="*/ 5 w 968"/>
                <a:gd name="T71" fmla="*/ 16 h 81"/>
                <a:gd name="T72" fmla="*/ 3 w 968"/>
                <a:gd name="T73" fmla="*/ 16 h 81"/>
                <a:gd name="T74" fmla="*/ 3 w 968"/>
                <a:gd name="T75" fmla="*/ 16 h 81"/>
                <a:gd name="T76" fmla="*/ 3 w 968"/>
                <a:gd name="T77" fmla="*/ 16 h 81"/>
                <a:gd name="T78" fmla="*/ 1 w 968"/>
                <a:gd name="T79" fmla="*/ 16 h 81"/>
                <a:gd name="T80" fmla="*/ 1 w 968"/>
                <a:gd name="T81" fmla="*/ 18 h 81"/>
                <a:gd name="T82" fmla="*/ 0 w 968"/>
                <a:gd name="T83" fmla="*/ 18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8"/>
                <a:gd name="T127" fmla="*/ 0 h 81"/>
                <a:gd name="T128" fmla="*/ 968 w 96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8" h="81">
                  <a:moveTo>
                    <a:pt x="968" y="41"/>
                  </a:moveTo>
                  <a:lnTo>
                    <a:pt x="967" y="16"/>
                  </a:lnTo>
                  <a:lnTo>
                    <a:pt x="967" y="0"/>
                  </a:lnTo>
                  <a:lnTo>
                    <a:pt x="965" y="0"/>
                  </a:lnTo>
                  <a:lnTo>
                    <a:pt x="963" y="0"/>
                  </a:lnTo>
                  <a:lnTo>
                    <a:pt x="962" y="0"/>
                  </a:lnTo>
                  <a:lnTo>
                    <a:pt x="962" y="18"/>
                  </a:lnTo>
                  <a:lnTo>
                    <a:pt x="963" y="41"/>
                  </a:lnTo>
                  <a:lnTo>
                    <a:pt x="968" y="41"/>
                  </a:lnTo>
                  <a:lnTo>
                    <a:pt x="967" y="66"/>
                  </a:lnTo>
                  <a:lnTo>
                    <a:pt x="965" y="66"/>
                  </a:lnTo>
                  <a:lnTo>
                    <a:pt x="963" y="66"/>
                  </a:lnTo>
                  <a:lnTo>
                    <a:pt x="962" y="66"/>
                  </a:lnTo>
                  <a:lnTo>
                    <a:pt x="963" y="41"/>
                  </a:lnTo>
                  <a:lnTo>
                    <a:pt x="968" y="41"/>
                  </a:lnTo>
                  <a:close/>
                  <a:moveTo>
                    <a:pt x="0" y="18"/>
                  </a:moveTo>
                  <a:lnTo>
                    <a:pt x="0" y="41"/>
                  </a:lnTo>
                  <a:lnTo>
                    <a:pt x="0" y="66"/>
                  </a:lnTo>
                  <a:lnTo>
                    <a:pt x="1" y="81"/>
                  </a:lnTo>
                  <a:lnTo>
                    <a:pt x="6" y="78"/>
                  </a:lnTo>
                  <a:lnTo>
                    <a:pt x="5" y="66"/>
                  </a:lnTo>
                  <a:lnTo>
                    <a:pt x="5" y="41"/>
                  </a:lnTo>
                  <a:lnTo>
                    <a:pt x="5" y="18"/>
                  </a:lnTo>
                  <a:lnTo>
                    <a:pt x="5" y="16"/>
                  </a:lnTo>
                  <a:lnTo>
                    <a:pt x="3" y="16"/>
                  </a:lnTo>
                  <a:lnTo>
                    <a:pt x="1" y="16"/>
                  </a:lnTo>
                  <a:lnTo>
                    <a:pt x="1" y="18"/>
                  </a:lnTo>
                  <a:lnTo>
                    <a:pt x="0" y="18"/>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69"/>
            <p:cNvSpPr>
              <a:spLocks noEditPoints="1"/>
            </p:cNvSpPr>
            <p:nvPr/>
          </p:nvSpPr>
          <p:spPr bwMode="auto">
            <a:xfrm>
              <a:off x="1549" y="2904"/>
              <a:ext cx="964" cy="79"/>
            </a:xfrm>
            <a:custGeom>
              <a:avLst/>
              <a:gdLst>
                <a:gd name="T0" fmla="*/ 964 w 964"/>
                <a:gd name="T1" fmla="*/ 41 h 79"/>
                <a:gd name="T2" fmla="*/ 964 w 964"/>
                <a:gd name="T3" fmla="*/ 18 h 79"/>
                <a:gd name="T4" fmla="*/ 962 w 964"/>
                <a:gd name="T5" fmla="*/ 0 h 79"/>
                <a:gd name="T6" fmla="*/ 962 w 964"/>
                <a:gd name="T7" fmla="*/ 0 h 79"/>
                <a:gd name="T8" fmla="*/ 961 w 964"/>
                <a:gd name="T9" fmla="*/ 0 h 79"/>
                <a:gd name="T10" fmla="*/ 961 w 964"/>
                <a:gd name="T11" fmla="*/ 0 h 79"/>
                <a:gd name="T12" fmla="*/ 961 w 964"/>
                <a:gd name="T13" fmla="*/ 0 h 79"/>
                <a:gd name="T14" fmla="*/ 959 w 964"/>
                <a:gd name="T15" fmla="*/ 1 h 79"/>
                <a:gd name="T16" fmla="*/ 959 w 964"/>
                <a:gd name="T17" fmla="*/ 1 h 79"/>
                <a:gd name="T18" fmla="*/ 959 w 964"/>
                <a:gd name="T19" fmla="*/ 1 h 79"/>
                <a:gd name="T20" fmla="*/ 957 w 964"/>
                <a:gd name="T21" fmla="*/ 1 h 79"/>
                <a:gd name="T22" fmla="*/ 959 w 964"/>
                <a:gd name="T23" fmla="*/ 18 h 79"/>
                <a:gd name="T24" fmla="*/ 959 w 964"/>
                <a:gd name="T25" fmla="*/ 41 h 79"/>
                <a:gd name="T26" fmla="*/ 964 w 964"/>
                <a:gd name="T27" fmla="*/ 41 h 79"/>
                <a:gd name="T28" fmla="*/ 964 w 964"/>
                <a:gd name="T29" fmla="*/ 66 h 79"/>
                <a:gd name="T30" fmla="*/ 964 w 964"/>
                <a:gd name="T31" fmla="*/ 66 h 79"/>
                <a:gd name="T32" fmla="*/ 962 w 964"/>
                <a:gd name="T33" fmla="*/ 66 h 79"/>
                <a:gd name="T34" fmla="*/ 962 w 964"/>
                <a:gd name="T35" fmla="*/ 66 h 79"/>
                <a:gd name="T36" fmla="*/ 961 w 964"/>
                <a:gd name="T37" fmla="*/ 66 h 79"/>
                <a:gd name="T38" fmla="*/ 961 w 964"/>
                <a:gd name="T39" fmla="*/ 66 h 79"/>
                <a:gd name="T40" fmla="*/ 961 w 964"/>
                <a:gd name="T41" fmla="*/ 66 h 79"/>
                <a:gd name="T42" fmla="*/ 959 w 964"/>
                <a:gd name="T43" fmla="*/ 66 h 79"/>
                <a:gd name="T44" fmla="*/ 959 w 964"/>
                <a:gd name="T45" fmla="*/ 66 h 79"/>
                <a:gd name="T46" fmla="*/ 959 w 964"/>
                <a:gd name="T47" fmla="*/ 41 h 79"/>
                <a:gd name="T48" fmla="*/ 964 w 964"/>
                <a:gd name="T49" fmla="*/ 41 h 79"/>
                <a:gd name="T50" fmla="*/ 2 w 964"/>
                <a:gd name="T51" fmla="*/ 16 h 79"/>
                <a:gd name="T52" fmla="*/ 2 w 964"/>
                <a:gd name="T53" fmla="*/ 18 h 79"/>
                <a:gd name="T54" fmla="*/ 0 w 964"/>
                <a:gd name="T55" fmla="*/ 41 h 79"/>
                <a:gd name="T56" fmla="*/ 2 w 964"/>
                <a:gd name="T57" fmla="*/ 66 h 79"/>
                <a:gd name="T58" fmla="*/ 2 w 964"/>
                <a:gd name="T59" fmla="*/ 79 h 79"/>
                <a:gd name="T60" fmla="*/ 7 w 964"/>
                <a:gd name="T61" fmla="*/ 78 h 79"/>
                <a:gd name="T62" fmla="*/ 7 w 964"/>
                <a:gd name="T63" fmla="*/ 66 h 79"/>
                <a:gd name="T64" fmla="*/ 5 w 964"/>
                <a:gd name="T65" fmla="*/ 41 h 79"/>
                <a:gd name="T66" fmla="*/ 7 w 964"/>
                <a:gd name="T67" fmla="*/ 18 h 79"/>
                <a:gd name="T68" fmla="*/ 7 w 964"/>
                <a:gd name="T69" fmla="*/ 15 h 79"/>
                <a:gd name="T70" fmla="*/ 7 w 964"/>
                <a:gd name="T71" fmla="*/ 15 h 79"/>
                <a:gd name="T72" fmla="*/ 5 w 964"/>
                <a:gd name="T73" fmla="*/ 15 h 79"/>
                <a:gd name="T74" fmla="*/ 5 w 964"/>
                <a:gd name="T75" fmla="*/ 15 h 79"/>
                <a:gd name="T76" fmla="*/ 4 w 964"/>
                <a:gd name="T77" fmla="*/ 16 h 79"/>
                <a:gd name="T78" fmla="*/ 4 w 964"/>
                <a:gd name="T79" fmla="*/ 16 h 79"/>
                <a:gd name="T80" fmla="*/ 4 w 964"/>
                <a:gd name="T81" fmla="*/ 16 h 79"/>
                <a:gd name="T82" fmla="*/ 2 w 964"/>
                <a:gd name="T83" fmla="*/ 16 h 79"/>
                <a:gd name="T84" fmla="*/ 2 w 964"/>
                <a:gd name="T85" fmla="*/ 16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4"/>
                <a:gd name="T130" fmla="*/ 0 h 79"/>
                <a:gd name="T131" fmla="*/ 964 w 964"/>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4" h="79">
                  <a:moveTo>
                    <a:pt x="964" y="41"/>
                  </a:moveTo>
                  <a:lnTo>
                    <a:pt x="964" y="18"/>
                  </a:lnTo>
                  <a:lnTo>
                    <a:pt x="962" y="0"/>
                  </a:lnTo>
                  <a:lnTo>
                    <a:pt x="961" y="0"/>
                  </a:lnTo>
                  <a:lnTo>
                    <a:pt x="959" y="1"/>
                  </a:lnTo>
                  <a:lnTo>
                    <a:pt x="957" y="1"/>
                  </a:lnTo>
                  <a:lnTo>
                    <a:pt x="959" y="18"/>
                  </a:lnTo>
                  <a:lnTo>
                    <a:pt x="959" y="41"/>
                  </a:lnTo>
                  <a:lnTo>
                    <a:pt x="964" y="41"/>
                  </a:lnTo>
                  <a:lnTo>
                    <a:pt x="964" y="66"/>
                  </a:lnTo>
                  <a:lnTo>
                    <a:pt x="962" y="66"/>
                  </a:lnTo>
                  <a:lnTo>
                    <a:pt x="961" y="66"/>
                  </a:lnTo>
                  <a:lnTo>
                    <a:pt x="959" y="66"/>
                  </a:lnTo>
                  <a:lnTo>
                    <a:pt x="959" y="41"/>
                  </a:lnTo>
                  <a:lnTo>
                    <a:pt x="964" y="41"/>
                  </a:lnTo>
                  <a:close/>
                  <a:moveTo>
                    <a:pt x="2" y="16"/>
                  </a:moveTo>
                  <a:lnTo>
                    <a:pt x="2" y="18"/>
                  </a:lnTo>
                  <a:lnTo>
                    <a:pt x="0" y="41"/>
                  </a:lnTo>
                  <a:lnTo>
                    <a:pt x="2" y="66"/>
                  </a:lnTo>
                  <a:lnTo>
                    <a:pt x="2" y="79"/>
                  </a:lnTo>
                  <a:lnTo>
                    <a:pt x="7" y="78"/>
                  </a:lnTo>
                  <a:lnTo>
                    <a:pt x="7" y="66"/>
                  </a:lnTo>
                  <a:lnTo>
                    <a:pt x="5" y="41"/>
                  </a:lnTo>
                  <a:lnTo>
                    <a:pt x="7" y="18"/>
                  </a:lnTo>
                  <a:lnTo>
                    <a:pt x="7" y="15"/>
                  </a:lnTo>
                  <a:lnTo>
                    <a:pt x="5" y="15"/>
                  </a:lnTo>
                  <a:lnTo>
                    <a:pt x="4" y="16"/>
                  </a:lnTo>
                  <a:lnTo>
                    <a:pt x="2" y="1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0"/>
            <p:cNvSpPr>
              <a:spLocks noEditPoints="1"/>
            </p:cNvSpPr>
            <p:nvPr/>
          </p:nvSpPr>
          <p:spPr bwMode="auto">
            <a:xfrm>
              <a:off x="1553" y="2904"/>
              <a:ext cx="958" cy="78"/>
            </a:xfrm>
            <a:custGeom>
              <a:avLst/>
              <a:gdLst>
                <a:gd name="T0" fmla="*/ 958 w 958"/>
                <a:gd name="T1" fmla="*/ 41 h 78"/>
                <a:gd name="T2" fmla="*/ 957 w 958"/>
                <a:gd name="T3" fmla="*/ 18 h 78"/>
                <a:gd name="T4" fmla="*/ 957 w 958"/>
                <a:gd name="T5" fmla="*/ 0 h 78"/>
                <a:gd name="T6" fmla="*/ 955 w 958"/>
                <a:gd name="T7" fmla="*/ 1 h 78"/>
                <a:gd name="T8" fmla="*/ 955 w 958"/>
                <a:gd name="T9" fmla="*/ 1 h 78"/>
                <a:gd name="T10" fmla="*/ 955 w 958"/>
                <a:gd name="T11" fmla="*/ 1 h 78"/>
                <a:gd name="T12" fmla="*/ 953 w 958"/>
                <a:gd name="T13" fmla="*/ 1 h 78"/>
                <a:gd name="T14" fmla="*/ 953 w 958"/>
                <a:gd name="T15" fmla="*/ 1 h 78"/>
                <a:gd name="T16" fmla="*/ 952 w 958"/>
                <a:gd name="T17" fmla="*/ 1 h 78"/>
                <a:gd name="T18" fmla="*/ 952 w 958"/>
                <a:gd name="T19" fmla="*/ 1 h 78"/>
                <a:gd name="T20" fmla="*/ 952 w 958"/>
                <a:gd name="T21" fmla="*/ 1 h 78"/>
                <a:gd name="T22" fmla="*/ 952 w 958"/>
                <a:gd name="T23" fmla="*/ 18 h 78"/>
                <a:gd name="T24" fmla="*/ 953 w 958"/>
                <a:gd name="T25" fmla="*/ 41 h 78"/>
                <a:gd name="T26" fmla="*/ 958 w 958"/>
                <a:gd name="T27" fmla="*/ 41 h 78"/>
                <a:gd name="T28" fmla="*/ 957 w 958"/>
                <a:gd name="T29" fmla="*/ 66 h 78"/>
                <a:gd name="T30" fmla="*/ 957 w 958"/>
                <a:gd name="T31" fmla="*/ 66 h 78"/>
                <a:gd name="T32" fmla="*/ 957 w 958"/>
                <a:gd name="T33" fmla="*/ 66 h 78"/>
                <a:gd name="T34" fmla="*/ 955 w 958"/>
                <a:gd name="T35" fmla="*/ 66 h 78"/>
                <a:gd name="T36" fmla="*/ 955 w 958"/>
                <a:gd name="T37" fmla="*/ 66 h 78"/>
                <a:gd name="T38" fmla="*/ 955 w 958"/>
                <a:gd name="T39" fmla="*/ 66 h 78"/>
                <a:gd name="T40" fmla="*/ 953 w 958"/>
                <a:gd name="T41" fmla="*/ 66 h 78"/>
                <a:gd name="T42" fmla="*/ 953 w 958"/>
                <a:gd name="T43" fmla="*/ 66 h 78"/>
                <a:gd name="T44" fmla="*/ 952 w 958"/>
                <a:gd name="T45" fmla="*/ 66 h 78"/>
                <a:gd name="T46" fmla="*/ 953 w 958"/>
                <a:gd name="T47" fmla="*/ 41 h 78"/>
                <a:gd name="T48" fmla="*/ 958 w 958"/>
                <a:gd name="T49" fmla="*/ 41 h 78"/>
                <a:gd name="T50" fmla="*/ 0 w 958"/>
                <a:gd name="T51" fmla="*/ 16 h 78"/>
                <a:gd name="T52" fmla="*/ 0 w 958"/>
                <a:gd name="T53" fmla="*/ 18 h 78"/>
                <a:gd name="T54" fmla="*/ 0 w 958"/>
                <a:gd name="T55" fmla="*/ 41 h 78"/>
                <a:gd name="T56" fmla="*/ 0 w 958"/>
                <a:gd name="T57" fmla="*/ 66 h 78"/>
                <a:gd name="T58" fmla="*/ 1 w 958"/>
                <a:gd name="T59" fmla="*/ 78 h 78"/>
                <a:gd name="T60" fmla="*/ 6 w 958"/>
                <a:gd name="T61" fmla="*/ 76 h 78"/>
                <a:gd name="T62" fmla="*/ 5 w 958"/>
                <a:gd name="T63" fmla="*/ 66 h 78"/>
                <a:gd name="T64" fmla="*/ 5 w 958"/>
                <a:gd name="T65" fmla="*/ 41 h 78"/>
                <a:gd name="T66" fmla="*/ 5 w 958"/>
                <a:gd name="T67" fmla="*/ 18 h 78"/>
                <a:gd name="T68" fmla="*/ 6 w 958"/>
                <a:gd name="T69" fmla="*/ 13 h 78"/>
                <a:gd name="T70" fmla="*/ 5 w 958"/>
                <a:gd name="T71" fmla="*/ 13 h 78"/>
                <a:gd name="T72" fmla="*/ 5 w 958"/>
                <a:gd name="T73" fmla="*/ 15 h 78"/>
                <a:gd name="T74" fmla="*/ 3 w 958"/>
                <a:gd name="T75" fmla="*/ 15 h 78"/>
                <a:gd name="T76" fmla="*/ 3 w 958"/>
                <a:gd name="T77" fmla="*/ 15 h 78"/>
                <a:gd name="T78" fmla="*/ 3 w 958"/>
                <a:gd name="T79" fmla="*/ 15 h 78"/>
                <a:gd name="T80" fmla="*/ 1 w 958"/>
                <a:gd name="T81" fmla="*/ 15 h 78"/>
                <a:gd name="T82" fmla="*/ 1 w 958"/>
                <a:gd name="T83" fmla="*/ 15 h 78"/>
                <a:gd name="T84" fmla="*/ 0 w 958"/>
                <a:gd name="T85" fmla="*/ 16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8"/>
                <a:gd name="T130" fmla="*/ 0 h 78"/>
                <a:gd name="T131" fmla="*/ 958 w 958"/>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8" h="78">
                  <a:moveTo>
                    <a:pt x="958" y="41"/>
                  </a:moveTo>
                  <a:lnTo>
                    <a:pt x="957" y="18"/>
                  </a:lnTo>
                  <a:lnTo>
                    <a:pt x="957" y="0"/>
                  </a:lnTo>
                  <a:lnTo>
                    <a:pt x="955" y="1"/>
                  </a:lnTo>
                  <a:lnTo>
                    <a:pt x="953" y="1"/>
                  </a:lnTo>
                  <a:lnTo>
                    <a:pt x="952" y="1"/>
                  </a:lnTo>
                  <a:lnTo>
                    <a:pt x="952" y="18"/>
                  </a:lnTo>
                  <a:lnTo>
                    <a:pt x="953" y="41"/>
                  </a:lnTo>
                  <a:lnTo>
                    <a:pt x="958" y="41"/>
                  </a:lnTo>
                  <a:lnTo>
                    <a:pt x="957" y="66"/>
                  </a:lnTo>
                  <a:lnTo>
                    <a:pt x="955" y="66"/>
                  </a:lnTo>
                  <a:lnTo>
                    <a:pt x="953" y="66"/>
                  </a:lnTo>
                  <a:lnTo>
                    <a:pt x="952" y="66"/>
                  </a:lnTo>
                  <a:lnTo>
                    <a:pt x="953" y="41"/>
                  </a:lnTo>
                  <a:lnTo>
                    <a:pt x="958" y="41"/>
                  </a:lnTo>
                  <a:close/>
                  <a:moveTo>
                    <a:pt x="0" y="16"/>
                  </a:moveTo>
                  <a:lnTo>
                    <a:pt x="0" y="18"/>
                  </a:lnTo>
                  <a:lnTo>
                    <a:pt x="0" y="41"/>
                  </a:lnTo>
                  <a:lnTo>
                    <a:pt x="0" y="66"/>
                  </a:lnTo>
                  <a:lnTo>
                    <a:pt x="1" y="78"/>
                  </a:lnTo>
                  <a:lnTo>
                    <a:pt x="6" y="76"/>
                  </a:lnTo>
                  <a:lnTo>
                    <a:pt x="5" y="66"/>
                  </a:lnTo>
                  <a:lnTo>
                    <a:pt x="5" y="41"/>
                  </a:lnTo>
                  <a:lnTo>
                    <a:pt x="5" y="18"/>
                  </a:lnTo>
                  <a:lnTo>
                    <a:pt x="6" y="13"/>
                  </a:lnTo>
                  <a:lnTo>
                    <a:pt x="5" y="13"/>
                  </a:lnTo>
                  <a:lnTo>
                    <a:pt x="5" y="15"/>
                  </a:lnTo>
                  <a:lnTo>
                    <a:pt x="3" y="15"/>
                  </a:lnTo>
                  <a:lnTo>
                    <a:pt x="1" y="15"/>
                  </a:lnTo>
                  <a:lnTo>
                    <a:pt x="0" y="16"/>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1"/>
            <p:cNvSpPr>
              <a:spLocks noEditPoints="1"/>
            </p:cNvSpPr>
            <p:nvPr/>
          </p:nvSpPr>
          <p:spPr bwMode="auto">
            <a:xfrm>
              <a:off x="1554" y="2905"/>
              <a:ext cx="954" cy="77"/>
            </a:xfrm>
            <a:custGeom>
              <a:avLst/>
              <a:gdLst>
                <a:gd name="T0" fmla="*/ 954 w 954"/>
                <a:gd name="T1" fmla="*/ 40 h 77"/>
                <a:gd name="T2" fmla="*/ 954 w 954"/>
                <a:gd name="T3" fmla="*/ 17 h 77"/>
                <a:gd name="T4" fmla="*/ 952 w 954"/>
                <a:gd name="T5" fmla="*/ 0 h 77"/>
                <a:gd name="T6" fmla="*/ 952 w 954"/>
                <a:gd name="T7" fmla="*/ 0 h 77"/>
                <a:gd name="T8" fmla="*/ 951 w 954"/>
                <a:gd name="T9" fmla="*/ 0 h 77"/>
                <a:gd name="T10" fmla="*/ 951 w 954"/>
                <a:gd name="T11" fmla="*/ 0 h 77"/>
                <a:gd name="T12" fmla="*/ 951 w 954"/>
                <a:gd name="T13" fmla="*/ 0 h 77"/>
                <a:gd name="T14" fmla="*/ 949 w 954"/>
                <a:gd name="T15" fmla="*/ 0 h 77"/>
                <a:gd name="T16" fmla="*/ 949 w 954"/>
                <a:gd name="T17" fmla="*/ 0 h 77"/>
                <a:gd name="T18" fmla="*/ 949 w 954"/>
                <a:gd name="T19" fmla="*/ 0 h 77"/>
                <a:gd name="T20" fmla="*/ 947 w 954"/>
                <a:gd name="T21" fmla="*/ 0 h 77"/>
                <a:gd name="T22" fmla="*/ 949 w 954"/>
                <a:gd name="T23" fmla="*/ 17 h 77"/>
                <a:gd name="T24" fmla="*/ 949 w 954"/>
                <a:gd name="T25" fmla="*/ 40 h 77"/>
                <a:gd name="T26" fmla="*/ 954 w 954"/>
                <a:gd name="T27" fmla="*/ 40 h 77"/>
                <a:gd name="T28" fmla="*/ 954 w 954"/>
                <a:gd name="T29" fmla="*/ 65 h 77"/>
                <a:gd name="T30" fmla="*/ 954 w 954"/>
                <a:gd name="T31" fmla="*/ 65 h 77"/>
                <a:gd name="T32" fmla="*/ 952 w 954"/>
                <a:gd name="T33" fmla="*/ 65 h 77"/>
                <a:gd name="T34" fmla="*/ 952 w 954"/>
                <a:gd name="T35" fmla="*/ 65 h 77"/>
                <a:gd name="T36" fmla="*/ 951 w 954"/>
                <a:gd name="T37" fmla="*/ 65 h 77"/>
                <a:gd name="T38" fmla="*/ 951 w 954"/>
                <a:gd name="T39" fmla="*/ 65 h 77"/>
                <a:gd name="T40" fmla="*/ 951 w 954"/>
                <a:gd name="T41" fmla="*/ 65 h 77"/>
                <a:gd name="T42" fmla="*/ 949 w 954"/>
                <a:gd name="T43" fmla="*/ 65 h 77"/>
                <a:gd name="T44" fmla="*/ 949 w 954"/>
                <a:gd name="T45" fmla="*/ 65 h 77"/>
                <a:gd name="T46" fmla="*/ 949 w 954"/>
                <a:gd name="T47" fmla="*/ 40 h 77"/>
                <a:gd name="T48" fmla="*/ 954 w 954"/>
                <a:gd name="T49" fmla="*/ 40 h 77"/>
                <a:gd name="T50" fmla="*/ 2 w 954"/>
                <a:gd name="T51" fmla="*/ 14 h 77"/>
                <a:gd name="T52" fmla="*/ 2 w 954"/>
                <a:gd name="T53" fmla="*/ 17 h 77"/>
                <a:gd name="T54" fmla="*/ 0 w 954"/>
                <a:gd name="T55" fmla="*/ 40 h 77"/>
                <a:gd name="T56" fmla="*/ 2 w 954"/>
                <a:gd name="T57" fmla="*/ 65 h 77"/>
                <a:gd name="T58" fmla="*/ 2 w 954"/>
                <a:gd name="T59" fmla="*/ 77 h 77"/>
                <a:gd name="T60" fmla="*/ 7 w 954"/>
                <a:gd name="T61" fmla="*/ 73 h 77"/>
                <a:gd name="T62" fmla="*/ 7 w 954"/>
                <a:gd name="T63" fmla="*/ 65 h 77"/>
                <a:gd name="T64" fmla="*/ 7 w 954"/>
                <a:gd name="T65" fmla="*/ 40 h 77"/>
                <a:gd name="T66" fmla="*/ 7 w 954"/>
                <a:gd name="T67" fmla="*/ 17 h 77"/>
                <a:gd name="T68" fmla="*/ 7 w 954"/>
                <a:gd name="T69" fmla="*/ 12 h 77"/>
                <a:gd name="T70" fmla="*/ 7 w 954"/>
                <a:gd name="T71" fmla="*/ 12 h 77"/>
                <a:gd name="T72" fmla="*/ 5 w 954"/>
                <a:gd name="T73" fmla="*/ 12 h 77"/>
                <a:gd name="T74" fmla="*/ 5 w 954"/>
                <a:gd name="T75" fmla="*/ 12 h 77"/>
                <a:gd name="T76" fmla="*/ 5 w 954"/>
                <a:gd name="T77" fmla="*/ 12 h 77"/>
                <a:gd name="T78" fmla="*/ 4 w 954"/>
                <a:gd name="T79" fmla="*/ 12 h 77"/>
                <a:gd name="T80" fmla="*/ 4 w 954"/>
                <a:gd name="T81" fmla="*/ 14 h 77"/>
                <a:gd name="T82" fmla="*/ 2 w 954"/>
                <a:gd name="T83" fmla="*/ 14 h 77"/>
                <a:gd name="T84" fmla="*/ 2 w 954"/>
                <a:gd name="T85" fmla="*/ 1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4"/>
                <a:gd name="T130" fmla="*/ 0 h 77"/>
                <a:gd name="T131" fmla="*/ 954 w 954"/>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4" h="77">
                  <a:moveTo>
                    <a:pt x="954" y="40"/>
                  </a:moveTo>
                  <a:lnTo>
                    <a:pt x="954" y="17"/>
                  </a:lnTo>
                  <a:lnTo>
                    <a:pt x="952" y="0"/>
                  </a:lnTo>
                  <a:lnTo>
                    <a:pt x="951" y="0"/>
                  </a:lnTo>
                  <a:lnTo>
                    <a:pt x="949" y="0"/>
                  </a:lnTo>
                  <a:lnTo>
                    <a:pt x="947" y="0"/>
                  </a:lnTo>
                  <a:lnTo>
                    <a:pt x="949" y="17"/>
                  </a:lnTo>
                  <a:lnTo>
                    <a:pt x="949" y="40"/>
                  </a:lnTo>
                  <a:lnTo>
                    <a:pt x="954" y="40"/>
                  </a:lnTo>
                  <a:lnTo>
                    <a:pt x="954" y="65"/>
                  </a:lnTo>
                  <a:lnTo>
                    <a:pt x="952" y="65"/>
                  </a:lnTo>
                  <a:lnTo>
                    <a:pt x="951" y="65"/>
                  </a:lnTo>
                  <a:lnTo>
                    <a:pt x="949" y="65"/>
                  </a:lnTo>
                  <a:lnTo>
                    <a:pt x="949" y="40"/>
                  </a:lnTo>
                  <a:lnTo>
                    <a:pt x="954" y="40"/>
                  </a:lnTo>
                  <a:close/>
                  <a:moveTo>
                    <a:pt x="2" y="14"/>
                  </a:moveTo>
                  <a:lnTo>
                    <a:pt x="2" y="17"/>
                  </a:lnTo>
                  <a:lnTo>
                    <a:pt x="0" y="40"/>
                  </a:lnTo>
                  <a:lnTo>
                    <a:pt x="2" y="65"/>
                  </a:lnTo>
                  <a:lnTo>
                    <a:pt x="2" y="77"/>
                  </a:lnTo>
                  <a:lnTo>
                    <a:pt x="7" y="73"/>
                  </a:lnTo>
                  <a:lnTo>
                    <a:pt x="7" y="65"/>
                  </a:lnTo>
                  <a:lnTo>
                    <a:pt x="7" y="40"/>
                  </a:lnTo>
                  <a:lnTo>
                    <a:pt x="7" y="17"/>
                  </a:lnTo>
                  <a:lnTo>
                    <a:pt x="7" y="12"/>
                  </a:lnTo>
                  <a:lnTo>
                    <a:pt x="5" y="12"/>
                  </a:lnTo>
                  <a:lnTo>
                    <a:pt x="4" y="12"/>
                  </a:lnTo>
                  <a:lnTo>
                    <a:pt x="4" y="14"/>
                  </a:lnTo>
                  <a:lnTo>
                    <a:pt x="2" y="1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2"/>
            <p:cNvSpPr>
              <a:spLocks noEditPoints="1"/>
            </p:cNvSpPr>
            <p:nvPr/>
          </p:nvSpPr>
          <p:spPr bwMode="auto">
            <a:xfrm>
              <a:off x="1558" y="2905"/>
              <a:ext cx="948" cy="75"/>
            </a:xfrm>
            <a:custGeom>
              <a:avLst/>
              <a:gdLst>
                <a:gd name="T0" fmla="*/ 948 w 948"/>
                <a:gd name="T1" fmla="*/ 40 h 75"/>
                <a:gd name="T2" fmla="*/ 947 w 948"/>
                <a:gd name="T3" fmla="*/ 17 h 75"/>
                <a:gd name="T4" fmla="*/ 947 w 948"/>
                <a:gd name="T5" fmla="*/ 0 h 75"/>
                <a:gd name="T6" fmla="*/ 945 w 948"/>
                <a:gd name="T7" fmla="*/ 0 h 75"/>
                <a:gd name="T8" fmla="*/ 945 w 948"/>
                <a:gd name="T9" fmla="*/ 0 h 75"/>
                <a:gd name="T10" fmla="*/ 945 w 948"/>
                <a:gd name="T11" fmla="*/ 0 h 75"/>
                <a:gd name="T12" fmla="*/ 943 w 948"/>
                <a:gd name="T13" fmla="*/ 0 h 75"/>
                <a:gd name="T14" fmla="*/ 943 w 948"/>
                <a:gd name="T15" fmla="*/ 0 h 75"/>
                <a:gd name="T16" fmla="*/ 942 w 948"/>
                <a:gd name="T17" fmla="*/ 0 h 75"/>
                <a:gd name="T18" fmla="*/ 942 w 948"/>
                <a:gd name="T19" fmla="*/ 0 h 75"/>
                <a:gd name="T20" fmla="*/ 942 w 948"/>
                <a:gd name="T21" fmla="*/ 0 h 75"/>
                <a:gd name="T22" fmla="*/ 942 w 948"/>
                <a:gd name="T23" fmla="*/ 17 h 75"/>
                <a:gd name="T24" fmla="*/ 943 w 948"/>
                <a:gd name="T25" fmla="*/ 40 h 75"/>
                <a:gd name="T26" fmla="*/ 948 w 948"/>
                <a:gd name="T27" fmla="*/ 40 h 75"/>
                <a:gd name="T28" fmla="*/ 947 w 948"/>
                <a:gd name="T29" fmla="*/ 65 h 75"/>
                <a:gd name="T30" fmla="*/ 947 w 948"/>
                <a:gd name="T31" fmla="*/ 65 h 75"/>
                <a:gd name="T32" fmla="*/ 947 w 948"/>
                <a:gd name="T33" fmla="*/ 65 h 75"/>
                <a:gd name="T34" fmla="*/ 945 w 948"/>
                <a:gd name="T35" fmla="*/ 65 h 75"/>
                <a:gd name="T36" fmla="*/ 945 w 948"/>
                <a:gd name="T37" fmla="*/ 65 h 75"/>
                <a:gd name="T38" fmla="*/ 945 w 948"/>
                <a:gd name="T39" fmla="*/ 65 h 75"/>
                <a:gd name="T40" fmla="*/ 943 w 948"/>
                <a:gd name="T41" fmla="*/ 65 h 75"/>
                <a:gd name="T42" fmla="*/ 943 w 948"/>
                <a:gd name="T43" fmla="*/ 65 h 75"/>
                <a:gd name="T44" fmla="*/ 942 w 948"/>
                <a:gd name="T45" fmla="*/ 65 h 75"/>
                <a:gd name="T46" fmla="*/ 943 w 948"/>
                <a:gd name="T47" fmla="*/ 40 h 75"/>
                <a:gd name="T48" fmla="*/ 948 w 948"/>
                <a:gd name="T49" fmla="*/ 40 h 75"/>
                <a:gd name="T50" fmla="*/ 1 w 948"/>
                <a:gd name="T51" fmla="*/ 12 h 75"/>
                <a:gd name="T52" fmla="*/ 0 w 948"/>
                <a:gd name="T53" fmla="*/ 17 h 75"/>
                <a:gd name="T54" fmla="*/ 0 w 948"/>
                <a:gd name="T55" fmla="*/ 40 h 75"/>
                <a:gd name="T56" fmla="*/ 0 w 948"/>
                <a:gd name="T57" fmla="*/ 65 h 75"/>
                <a:gd name="T58" fmla="*/ 1 w 948"/>
                <a:gd name="T59" fmla="*/ 75 h 75"/>
                <a:gd name="T60" fmla="*/ 6 w 948"/>
                <a:gd name="T61" fmla="*/ 73 h 75"/>
                <a:gd name="T62" fmla="*/ 4 w 948"/>
                <a:gd name="T63" fmla="*/ 65 h 75"/>
                <a:gd name="T64" fmla="*/ 4 w 948"/>
                <a:gd name="T65" fmla="*/ 40 h 75"/>
                <a:gd name="T66" fmla="*/ 4 w 948"/>
                <a:gd name="T67" fmla="*/ 17 h 75"/>
                <a:gd name="T68" fmla="*/ 6 w 948"/>
                <a:gd name="T69" fmla="*/ 10 h 75"/>
                <a:gd name="T70" fmla="*/ 4 w 948"/>
                <a:gd name="T71" fmla="*/ 10 h 75"/>
                <a:gd name="T72" fmla="*/ 4 w 948"/>
                <a:gd name="T73" fmla="*/ 10 h 75"/>
                <a:gd name="T74" fmla="*/ 4 w 948"/>
                <a:gd name="T75" fmla="*/ 10 h 75"/>
                <a:gd name="T76" fmla="*/ 4 w 948"/>
                <a:gd name="T77" fmla="*/ 10 h 75"/>
                <a:gd name="T78" fmla="*/ 4 w 948"/>
                <a:gd name="T79" fmla="*/ 10 h 75"/>
                <a:gd name="T80" fmla="*/ 4 w 948"/>
                <a:gd name="T81" fmla="*/ 10 h 75"/>
                <a:gd name="T82" fmla="*/ 4 w 948"/>
                <a:gd name="T83" fmla="*/ 12 h 75"/>
                <a:gd name="T84" fmla="*/ 3 w 948"/>
                <a:gd name="T85" fmla="*/ 12 h 75"/>
                <a:gd name="T86" fmla="*/ 3 w 948"/>
                <a:gd name="T87" fmla="*/ 12 h 75"/>
                <a:gd name="T88" fmla="*/ 3 w 948"/>
                <a:gd name="T89" fmla="*/ 12 h 75"/>
                <a:gd name="T90" fmla="*/ 3 w 948"/>
                <a:gd name="T91" fmla="*/ 12 h 75"/>
                <a:gd name="T92" fmla="*/ 3 w 948"/>
                <a:gd name="T93" fmla="*/ 12 h 75"/>
                <a:gd name="T94" fmla="*/ 1 w 948"/>
                <a:gd name="T95" fmla="*/ 12 h 75"/>
                <a:gd name="T96" fmla="*/ 1 w 948"/>
                <a:gd name="T97" fmla="*/ 12 h 75"/>
                <a:gd name="T98" fmla="*/ 1 w 948"/>
                <a:gd name="T99" fmla="*/ 12 h 75"/>
                <a:gd name="T100" fmla="*/ 1 w 948"/>
                <a:gd name="T101" fmla="*/ 12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8"/>
                <a:gd name="T154" fmla="*/ 0 h 75"/>
                <a:gd name="T155" fmla="*/ 948 w 948"/>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8" h="75">
                  <a:moveTo>
                    <a:pt x="948" y="40"/>
                  </a:moveTo>
                  <a:lnTo>
                    <a:pt x="947" y="17"/>
                  </a:lnTo>
                  <a:lnTo>
                    <a:pt x="947" y="0"/>
                  </a:lnTo>
                  <a:lnTo>
                    <a:pt x="945" y="0"/>
                  </a:lnTo>
                  <a:lnTo>
                    <a:pt x="943" y="0"/>
                  </a:lnTo>
                  <a:lnTo>
                    <a:pt x="942" y="0"/>
                  </a:lnTo>
                  <a:lnTo>
                    <a:pt x="942" y="17"/>
                  </a:lnTo>
                  <a:lnTo>
                    <a:pt x="943" y="40"/>
                  </a:lnTo>
                  <a:lnTo>
                    <a:pt x="948" y="40"/>
                  </a:lnTo>
                  <a:lnTo>
                    <a:pt x="947" y="65"/>
                  </a:lnTo>
                  <a:lnTo>
                    <a:pt x="945" y="65"/>
                  </a:lnTo>
                  <a:lnTo>
                    <a:pt x="943" y="65"/>
                  </a:lnTo>
                  <a:lnTo>
                    <a:pt x="942" y="65"/>
                  </a:lnTo>
                  <a:lnTo>
                    <a:pt x="943" y="40"/>
                  </a:lnTo>
                  <a:lnTo>
                    <a:pt x="948" y="40"/>
                  </a:lnTo>
                  <a:close/>
                  <a:moveTo>
                    <a:pt x="1" y="12"/>
                  </a:moveTo>
                  <a:lnTo>
                    <a:pt x="0" y="17"/>
                  </a:lnTo>
                  <a:lnTo>
                    <a:pt x="0" y="40"/>
                  </a:lnTo>
                  <a:lnTo>
                    <a:pt x="0" y="65"/>
                  </a:lnTo>
                  <a:lnTo>
                    <a:pt x="1" y="75"/>
                  </a:lnTo>
                  <a:lnTo>
                    <a:pt x="6" y="73"/>
                  </a:lnTo>
                  <a:lnTo>
                    <a:pt x="4" y="65"/>
                  </a:lnTo>
                  <a:lnTo>
                    <a:pt x="4" y="40"/>
                  </a:lnTo>
                  <a:lnTo>
                    <a:pt x="4" y="17"/>
                  </a:lnTo>
                  <a:lnTo>
                    <a:pt x="6" y="10"/>
                  </a:lnTo>
                  <a:lnTo>
                    <a:pt x="4" y="10"/>
                  </a:lnTo>
                  <a:lnTo>
                    <a:pt x="4" y="12"/>
                  </a:lnTo>
                  <a:lnTo>
                    <a:pt x="3" y="12"/>
                  </a:lnTo>
                  <a:lnTo>
                    <a:pt x="1" y="12"/>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73"/>
            <p:cNvSpPr>
              <a:spLocks noEditPoints="1"/>
            </p:cNvSpPr>
            <p:nvPr/>
          </p:nvSpPr>
          <p:spPr bwMode="auto">
            <a:xfrm>
              <a:off x="1559" y="2905"/>
              <a:ext cx="944" cy="73"/>
            </a:xfrm>
            <a:custGeom>
              <a:avLst/>
              <a:gdLst>
                <a:gd name="T0" fmla="*/ 944 w 944"/>
                <a:gd name="T1" fmla="*/ 40 h 73"/>
                <a:gd name="T2" fmla="*/ 944 w 944"/>
                <a:gd name="T3" fmla="*/ 17 h 73"/>
                <a:gd name="T4" fmla="*/ 942 w 944"/>
                <a:gd name="T5" fmla="*/ 0 h 73"/>
                <a:gd name="T6" fmla="*/ 942 w 944"/>
                <a:gd name="T7" fmla="*/ 0 h 73"/>
                <a:gd name="T8" fmla="*/ 941 w 944"/>
                <a:gd name="T9" fmla="*/ 0 h 73"/>
                <a:gd name="T10" fmla="*/ 941 w 944"/>
                <a:gd name="T11" fmla="*/ 0 h 73"/>
                <a:gd name="T12" fmla="*/ 941 w 944"/>
                <a:gd name="T13" fmla="*/ 0 h 73"/>
                <a:gd name="T14" fmla="*/ 939 w 944"/>
                <a:gd name="T15" fmla="*/ 0 h 73"/>
                <a:gd name="T16" fmla="*/ 939 w 944"/>
                <a:gd name="T17" fmla="*/ 0 h 73"/>
                <a:gd name="T18" fmla="*/ 939 w 944"/>
                <a:gd name="T19" fmla="*/ 2 h 73"/>
                <a:gd name="T20" fmla="*/ 937 w 944"/>
                <a:gd name="T21" fmla="*/ 2 h 73"/>
                <a:gd name="T22" fmla="*/ 939 w 944"/>
                <a:gd name="T23" fmla="*/ 17 h 73"/>
                <a:gd name="T24" fmla="*/ 939 w 944"/>
                <a:gd name="T25" fmla="*/ 40 h 73"/>
                <a:gd name="T26" fmla="*/ 944 w 944"/>
                <a:gd name="T27" fmla="*/ 40 h 73"/>
                <a:gd name="T28" fmla="*/ 944 w 944"/>
                <a:gd name="T29" fmla="*/ 65 h 73"/>
                <a:gd name="T30" fmla="*/ 944 w 944"/>
                <a:gd name="T31" fmla="*/ 65 h 73"/>
                <a:gd name="T32" fmla="*/ 942 w 944"/>
                <a:gd name="T33" fmla="*/ 65 h 73"/>
                <a:gd name="T34" fmla="*/ 942 w 944"/>
                <a:gd name="T35" fmla="*/ 65 h 73"/>
                <a:gd name="T36" fmla="*/ 941 w 944"/>
                <a:gd name="T37" fmla="*/ 65 h 73"/>
                <a:gd name="T38" fmla="*/ 941 w 944"/>
                <a:gd name="T39" fmla="*/ 65 h 73"/>
                <a:gd name="T40" fmla="*/ 941 w 944"/>
                <a:gd name="T41" fmla="*/ 65 h 73"/>
                <a:gd name="T42" fmla="*/ 939 w 944"/>
                <a:gd name="T43" fmla="*/ 65 h 73"/>
                <a:gd name="T44" fmla="*/ 939 w 944"/>
                <a:gd name="T45" fmla="*/ 65 h 73"/>
                <a:gd name="T46" fmla="*/ 939 w 944"/>
                <a:gd name="T47" fmla="*/ 40 h 73"/>
                <a:gd name="T48" fmla="*/ 944 w 944"/>
                <a:gd name="T49" fmla="*/ 40 h 73"/>
                <a:gd name="T50" fmla="*/ 2 w 944"/>
                <a:gd name="T51" fmla="*/ 12 h 73"/>
                <a:gd name="T52" fmla="*/ 2 w 944"/>
                <a:gd name="T53" fmla="*/ 17 h 73"/>
                <a:gd name="T54" fmla="*/ 0 w 944"/>
                <a:gd name="T55" fmla="*/ 40 h 73"/>
                <a:gd name="T56" fmla="*/ 2 w 944"/>
                <a:gd name="T57" fmla="*/ 65 h 73"/>
                <a:gd name="T58" fmla="*/ 2 w 944"/>
                <a:gd name="T59" fmla="*/ 73 h 73"/>
                <a:gd name="T60" fmla="*/ 7 w 944"/>
                <a:gd name="T61" fmla="*/ 72 h 73"/>
                <a:gd name="T62" fmla="*/ 7 w 944"/>
                <a:gd name="T63" fmla="*/ 65 h 73"/>
                <a:gd name="T64" fmla="*/ 7 w 944"/>
                <a:gd name="T65" fmla="*/ 40 h 73"/>
                <a:gd name="T66" fmla="*/ 7 w 944"/>
                <a:gd name="T67" fmla="*/ 17 h 73"/>
                <a:gd name="T68" fmla="*/ 7 w 944"/>
                <a:gd name="T69" fmla="*/ 10 h 73"/>
                <a:gd name="T70" fmla="*/ 7 w 944"/>
                <a:gd name="T71" fmla="*/ 10 h 73"/>
                <a:gd name="T72" fmla="*/ 5 w 944"/>
                <a:gd name="T73" fmla="*/ 10 h 73"/>
                <a:gd name="T74" fmla="*/ 5 w 944"/>
                <a:gd name="T75" fmla="*/ 10 h 73"/>
                <a:gd name="T76" fmla="*/ 5 w 944"/>
                <a:gd name="T77" fmla="*/ 10 h 73"/>
                <a:gd name="T78" fmla="*/ 3 w 944"/>
                <a:gd name="T79" fmla="*/ 10 h 73"/>
                <a:gd name="T80" fmla="*/ 3 w 944"/>
                <a:gd name="T81" fmla="*/ 10 h 73"/>
                <a:gd name="T82" fmla="*/ 3 w 944"/>
                <a:gd name="T83" fmla="*/ 10 h 73"/>
                <a:gd name="T84" fmla="*/ 2 w 944"/>
                <a:gd name="T85" fmla="*/ 12 h 73"/>
                <a:gd name="T86" fmla="*/ 2 w 944"/>
                <a:gd name="T87" fmla="*/ 12 h 73"/>
                <a:gd name="T88" fmla="*/ 2 w 944"/>
                <a:gd name="T89" fmla="*/ 12 h 73"/>
                <a:gd name="T90" fmla="*/ 2 w 944"/>
                <a:gd name="T91" fmla="*/ 12 h 73"/>
                <a:gd name="T92" fmla="*/ 2 w 944"/>
                <a:gd name="T93" fmla="*/ 12 h 73"/>
                <a:gd name="T94" fmla="*/ 2 w 944"/>
                <a:gd name="T95" fmla="*/ 12 h 73"/>
                <a:gd name="T96" fmla="*/ 2 w 944"/>
                <a:gd name="T97" fmla="*/ 12 h 73"/>
                <a:gd name="T98" fmla="*/ 2 w 944"/>
                <a:gd name="T99" fmla="*/ 12 h 73"/>
                <a:gd name="T100" fmla="*/ 2 w 944"/>
                <a:gd name="T101" fmla="*/ 12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4"/>
                <a:gd name="T154" fmla="*/ 0 h 73"/>
                <a:gd name="T155" fmla="*/ 944 w 944"/>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4" h="73">
                  <a:moveTo>
                    <a:pt x="944" y="40"/>
                  </a:moveTo>
                  <a:lnTo>
                    <a:pt x="944" y="17"/>
                  </a:lnTo>
                  <a:lnTo>
                    <a:pt x="942" y="0"/>
                  </a:lnTo>
                  <a:lnTo>
                    <a:pt x="941" y="0"/>
                  </a:lnTo>
                  <a:lnTo>
                    <a:pt x="939" y="0"/>
                  </a:lnTo>
                  <a:lnTo>
                    <a:pt x="939" y="2"/>
                  </a:lnTo>
                  <a:lnTo>
                    <a:pt x="937" y="2"/>
                  </a:lnTo>
                  <a:lnTo>
                    <a:pt x="939" y="17"/>
                  </a:lnTo>
                  <a:lnTo>
                    <a:pt x="939" y="40"/>
                  </a:lnTo>
                  <a:lnTo>
                    <a:pt x="944" y="40"/>
                  </a:lnTo>
                  <a:lnTo>
                    <a:pt x="944" y="65"/>
                  </a:lnTo>
                  <a:lnTo>
                    <a:pt x="942" y="65"/>
                  </a:lnTo>
                  <a:lnTo>
                    <a:pt x="941" y="65"/>
                  </a:lnTo>
                  <a:lnTo>
                    <a:pt x="939" y="65"/>
                  </a:lnTo>
                  <a:lnTo>
                    <a:pt x="939" y="40"/>
                  </a:lnTo>
                  <a:lnTo>
                    <a:pt x="944" y="40"/>
                  </a:lnTo>
                  <a:close/>
                  <a:moveTo>
                    <a:pt x="2" y="12"/>
                  </a:moveTo>
                  <a:lnTo>
                    <a:pt x="2" y="17"/>
                  </a:lnTo>
                  <a:lnTo>
                    <a:pt x="0" y="40"/>
                  </a:lnTo>
                  <a:lnTo>
                    <a:pt x="2" y="65"/>
                  </a:lnTo>
                  <a:lnTo>
                    <a:pt x="2" y="73"/>
                  </a:lnTo>
                  <a:lnTo>
                    <a:pt x="7" y="72"/>
                  </a:lnTo>
                  <a:lnTo>
                    <a:pt x="7" y="65"/>
                  </a:lnTo>
                  <a:lnTo>
                    <a:pt x="7" y="40"/>
                  </a:lnTo>
                  <a:lnTo>
                    <a:pt x="7" y="17"/>
                  </a:lnTo>
                  <a:lnTo>
                    <a:pt x="7" y="10"/>
                  </a:lnTo>
                  <a:lnTo>
                    <a:pt x="5" y="10"/>
                  </a:lnTo>
                  <a:lnTo>
                    <a:pt x="3" y="10"/>
                  </a:lnTo>
                  <a:lnTo>
                    <a:pt x="2" y="12"/>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74"/>
            <p:cNvSpPr>
              <a:spLocks noEditPoints="1"/>
            </p:cNvSpPr>
            <p:nvPr/>
          </p:nvSpPr>
          <p:spPr bwMode="auto">
            <a:xfrm>
              <a:off x="1562" y="2905"/>
              <a:ext cx="939" cy="73"/>
            </a:xfrm>
            <a:custGeom>
              <a:avLst/>
              <a:gdLst>
                <a:gd name="T0" fmla="*/ 939 w 939"/>
                <a:gd name="T1" fmla="*/ 40 h 73"/>
                <a:gd name="T2" fmla="*/ 938 w 939"/>
                <a:gd name="T3" fmla="*/ 17 h 73"/>
                <a:gd name="T4" fmla="*/ 938 w 939"/>
                <a:gd name="T5" fmla="*/ 0 h 73"/>
                <a:gd name="T6" fmla="*/ 936 w 939"/>
                <a:gd name="T7" fmla="*/ 0 h 73"/>
                <a:gd name="T8" fmla="*/ 936 w 939"/>
                <a:gd name="T9" fmla="*/ 0 h 73"/>
                <a:gd name="T10" fmla="*/ 936 w 939"/>
                <a:gd name="T11" fmla="*/ 2 h 73"/>
                <a:gd name="T12" fmla="*/ 934 w 939"/>
                <a:gd name="T13" fmla="*/ 2 h 73"/>
                <a:gd name="T14" fmla="*/ 934 w 939"/>
                <a:gd name="T15" fmla="*/ 2 h 73"/>
                <a:gd name="T16" fmla="*/ 934 w 939"/>
                <a:gd name="T17" fmla="*/ 2 h 73"/>
                <a:gd name="T18" fmla="*/ 933 w 939"/>
                <a:gd name="T19" fmla="*/ 2 h 73"/>
                <a:gd name="T20" fmla="*/ 933 w 939"/>
                <a:gd name="T21" fmla="*/ 2 h 73"/>
                <a:gd name="T22" fmla="*/ 933 w 939"/>
                <a:gd name="T23" fmla="*/ 17 h 73"/>
                <a:gd name="T24" fmla="*/ 934 w 939"/>
                <a:gd name="T25" fmla="*/ 40 h 73"/>
                <a:gd name="T26" fmla="*/ 939 w 939"/>
                <a:gd name="T27" fmla="*/ 40 h 73"/>
                <a:gd name="T28" fmla="*/ 938 w 939"/>
                <a:gd name="T29" fmla="*/ 65 h 73"/>
                <a:gd name="T30" fmla="*/ 938 w 939"/>
                <a:gd name="T31" fmla="*/ 65 h 73"/>
                <a:gd name="T32" fmla="*/ 938 w 939"/>
                <a:gd name="T33" fmla="*/ 65 h 73"/>
                <a:gd name="T34" fmla="*/ 936 w 939"/>
                <a:gd name="T35" fmla="*/ 65 h 73"/>
                <a:gd name="T36" fmla="*/ 936 w 939"/>
                <a:gd name="T37" fmla="*/ 65 h 73"/>
                <a:gd name="T38" fmla="*/ 936 w 939"/>
                <a:gd name="T39" fmla="*/ 65 h 73"/>
                <a:gd name="T40" fmla="*/ 934 w 939"/>
                <a:gd name="T41" fmla="*/ 65 h 73"/>
                <a:gd name="T42" fmla="*/ 934 w 939"/>
                <a:gd name="T43" fmla="*/ 65 h 73"/>
                <a:gd name="T44" fmla="*/ 933 w 939"/>
                <a:gd name="T45" fmla="*/ 65 h 73"/>
                <a:gd name="T46" fmla="*/ 933 w 939"/>
                <a:gd name="T47" fmla="*/ 65 h 73"/>
                <a:gd name="T48" fmla="*/ 934 w 939"/>
                <a:gd name="T49" fmla="*/ 40 h 73"/>
                <a:gd name="T50" fmla="*/ 939 w 939"/>
                <a:gd name="T51" fmla="*/ 40 h 73"/>
                <a:gd name="T52" fmla="*/ 2 w 939"/>
                <a:gd name="T53" fmla="*/ 10 h 73"/>
                <a:gd name="T54" fmla="*/ 0 w 939"/>
                <a:gd name="T55" fmla="*/ 17 h 73"/>
                <a:gd name="T56" fmla="*/ 0 w 939"/>
                <a:gd name="T57" fmla="*/ 40 h 73"/>
                <a:gd name="T58" fmla="*/ 0 w 939"/>
                <a:gd name="T59" fmla="*/ 65 h 73"/>
                <a:gd name="T60" fmla="*/ 2 w 939"/>
                <a:gd name="T61" fmla="*/ 73 h 73"/>
                <a:gd name="T62" fmla="*/ 7 w 939"/>
                <a:gd name="T63" fmla="*/ 72 h 73"/>
                <a:gd name="T64" fmla="*/ 5 w 939"/>
                <a:gd name="T65" fmla="*/ 65 h 73"/>
                <a:gd name="T66" fmla="*/ 5 w 939"/>
                <a:gd name="T67" fmla="*/ 40 h 73"/>
                <a:gd name="T68" fmla="*/ 5 w 939"/>
                <a:gd name="T69" fmla="*/ 17 h 73"/>
                <a:gd name="T70" fmla="*/ 7 w 939"/>
                <a:gd name="T71" fmla="*/ 9 h 73"/>
                <a:gd name="T72" fmla="*/ 5 w 939"/>
                <a:gd name="T73" fmla="*/ 9 h 73"/>
                <a:gd name="T74" fmla="*/ 5 w 939"/>
                <a:gd name="T75" fmla="*/ 9 h 73"/>
                <a:gd name="T76" fmla="*/ 5 w 939"/>
                <a:gd name="T77" fmla="*/ 9 h 73"/>
                <a:gd name="T78" fmla="*/ 4 w 939"/>
                <a:gd name="T79" fmla="*/ 10 h 73"/>
                <a:gd name="T80" fmla="*/ 4 w 939"/>
                <a:gd name="T81" fmla="*/ 10 h 73"/>
                <a:gd name="T82" fmla="*/ 2 w 939"/>
                <a:gd name="T83" fmla="*/ 10 h 73"/>
                <a:gd name="T84" fmla="*/ 2 w 939"/>
                <a:gd name="T85" fmla="*/ 10 h 73"/>
                <a:gd name="T86" fmla="*/ 2 w 939"/>
                <a:gd name="T87" fmla="*/ 10 h 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9"/>
                <a:gd name="T133" fmla="*/ 0 h 73"/>
                <a:gd name="T134" fmla="*/ 939 w 939"/>
                <a:gd name="T135" fmla="*/ 73 h 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9" h="73">
                  <a:moveTo>
                    <a:pt x="939" y="40"/>
                  </a:moveTo>
                  <a:lnTo>
                    <a:pt x="938" y="17"/>
                  </a:lnTo>
                  <a:lnTo>
                    <a:pt x="938" y="0"/>
                  </a:lnTo>
                  <a:lnTo>
                    <a:pt x="936" y="0"/>
                  </a:lnTo>
                  <a:lnTo>
                    <a:pt x="936" y="2"/>
                  </a:lnTo>
                  <a:lnTo>
                    <a:pt x="934" y="2"/>
                  </a:lnTo>
                  <a:lnTo>
                    <a:pt x="933" y="2"/>
                  </a:lnTo>
                  <a:lnTo>
                    <a:pt x="933" y="17"/>
                  </a:lnTo>
                  <a:lnTo>
                    <a:pt x="934" y="40"/>
                  </a:lnTo>
                  <a:lnTo>
                    <a:pt x="939" y="40"/>
                  </a:lnTo>
                  <a:lnTo>
                    <a:pt x="938" y="65"/>
                  </a:lnTo>
                  <a:lnTo>
                    <a:pt x="936" y="65"/>
                  </a:lnTo>
                  <a:lnTo>
                    <a:pt x="934" y="65"/>
                  </a:lnTo>
                  <a:lnTo>
                    <a:pt x="933" y="65"/>
                  </a:lnTo>
                  <a:lnTo>
                    <a:pt x="934" y="40"/>
                  </a:lnTo>
                  <a:lnTo>
                    <a:pt x="939" y="40"/>
                  </a:lnTo>
                  <a:close/>
                  <a:moveTo>
                    <a:pt x="2" y="10"/>
                  </a:moveTo>
                  <a:lnTo>
                    <a:pt x="0" y="17"/>
                  </a:lnTo>
                  <a:lnTo>
                    <a:pt x="0" y="40"/>
                  </a:lnTo>
                  <a:lnTo>
                    <a:pt x="0" y="65"/>
                  </a:lnTo>
                  <a:lnTo>
                    <a:pt x="2" y="73"/>
                  </a:lnTo>
                  <a:lnTo>
                    <a:pt x="7" y="72"/>
                  </a:lnTo>
                  <a:lnTo>
                    <a:pt x="5" y="65"/>
                  </a:lnTo>
                  <a:lnTo>
                    <a:pt x="5" y="40"/>
                  </a:lnTo>
                  <a:lnTo>
                    <a:pt x="5" y="17"/>
                  </a:lnTo>
                  <a:lnTo>
                    <a:pt x="7" y="9"/>
                  </a:lnTo>
                  <a:lnTo>
                    <a:pt x="5" y="9"/>
                  </a:lnTo>
                  <a:lnTo>
                    <a:pt x="4" y="10"/>
                  </a:lnTo>
                  <a:lnTo>
                    <a:pt x="2" y="10"/>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75"/>
            <p:cNvSpPr>
              <a:spLocks noEditPoints="1"/>
            </p:cNvSpPr>
            <p:nvPr/>
          </p:nvSpPr>
          <p:spPr bwMode="auto">
            <a:xfrm>
              <a:off x="1566" y="2907"/>
              <a:ext cx="932" cy="70"/>
            </a:xfrm>
            <a:custGeom>
              <a:avLst/>
              <a:gdLst>
                <a:gd name="T0" fmla="*/ 932 w 932"/>
                <a:gd name="T1" fmla="*/ 38 h 70"/>
                <a:gd name="T2" fmla="*/ 932 w 932"/>
                <a:gd name="T3" fmla="*/ 15 h 70"/>
                <a:gd name="T4" fmla="*/ 930 w 932"/>
                <a:gd name="T5" fmla="*/ 0 h 70"/>
                <a:gd name="T6" fmla="*/ 930 w 932"/>
                <a:gd name="T7" fmla="*/ 0 h 70"/>
                <a:gd name="T8" fmla="*/ 930 w 932"/>
                <a:gd name="T9" fmla="*/ 0 h 70"/>
                <a:gd name="T10" fmla="*/ 929 w 932"/>
                <a:gd name="T11" fmla="*/ 0 h 70"/>
                <a:gd name="T12" fmla="*/ 929 w 932"/>
                <a:gd name="T13" fmla="*/ 0 h 70"/>
                <a:gd name="T14" fmla="*/ 927 w 932"/>
                <a:gd name="T15" fmla="*/ 0 h 70"/>
                <a:gd name="T16" fmla="*/ 927 w 932"/>
                <a:gd name="T17" fmla="*/ 0 h 70"/>
                <a:gd name="T18" fmla="*/ 927 w 932"/>
                <a:gd name="T19" fmla="*/ 0 h 70"/>
                <a:gd name="T20" fmla="*/ 925 w 932"/>
                <a:gd name="T21" fmla="*/ 0 h 70"/>
                <a:gd name="T22" fmla="*/ 927 w 932"/>
                <a:gd name="T23" fmla="*/ 15 h 70"/>
                <a:gd name="T24" fmla="*/ 927 w 932"/>
                <a:gd name="T25" fmla="*/ 38 h 70"/>
                <a:gd name="T26" fmla="*/ 932 w 932"/>
                <a:gd name="T27" fmla="*/ 38 h 70"/>
                <a:gd name="T28" fmla="*/ 932 w 932"/>
                <a:gd name="T29" fmla="*/ 63 h 70"/>
                <a:gd name="T30" fmla="*/ 932 w 932"/>
                <a:gd name="T31" fmla="*/ 63 h 70"/>
                <a:gd name="T32" fmla="*/ 930 w 932"/>
                <a:gd name="T33" fmla="*/ 63 h 70"/>
                <a:gd name="T34" fmla="*/ 930 w 932"/>
                <a:gd name="T35" fmla="*/ 63 h 70"/>
                <a:gd name="T36" fmla="*/ 929 w 932"/>
                <a:gd name="T37" fmla="*/ 63 h 70"/>
                <a:gd name="T38" fmla="*/ 929 w 932"/>
                <a:gd name="T39" fmla="*/ 63 h 70"/>
                <a:gd name="T40" fmla="*/ 929 w 932"/>
                <a:gd name="T41" fmla="*/ 63 h 70"/>
                <a:gd name="T42" fmla="*/ 927 w 932"/>
                <a:gd name="T43" fmla="*/ 63 h 70"/>
                <a:gd name="T44" fmla="*/ 927 w 932"/>
                <a:gd name="T45" fmla="*/ 63 h 70"/>
                <a:gd name="T46" fmla="*/ 927 w 932"/>
                <a:gd name="T47" fmla="*/ 63 h 70"/>
                <a:gd name="T48" fmla="*/ 927 w 932"/>
                <a:gd name="T49" fmla="*/ 38 h 70"/>
                <a:gd name="T50" fmla="*/ 932 w 932"/>
                <a:gd name="T51" fmla="*/ 38 h 70"/>
                <a:gd name="T52" fmla="*/ 0 w 932"/>
                <a:gd name="T53" fmla="*/ 8 h 70"/>
                <a:gd name="T54" fmla="*/ 0 w 932"/>
                <a:gd name="T55" fmla="*/ 15 h 70"/>
                <a:gd name="T56" fmla="*/ 0 w 932"/>
                <a:gd name="T57" fmla="*/ 38 h 70"/>
                <a:gd name="T58" fmla="*/ 0 w 932"/>
                <a:gd name="T59" fmla="*/ 63 h 70"/>
                <a:gd name="T60" fmla="*/ 0 w 932"/>
                <a:gd name="T61" fmla="*/ 70 h 70"/>
                <a:gd name="T62" fmla="*/ 5 w 932"/>
                <a:gd name="T63" fmla="*/ 68 h 70"/>
                <a:gd name="T64" fmla="*/ 5 w 932"/>
                <a:gd name="T65" fmla="*/ 63 h 70"/>
                <a:gd name="T66" fmla="*/ 5 w 932"/>
                <a:gd name="T67" fmla="*/ 38 h 70"/>
                <a:gd name="T68" fmla="*/ 5 w 932"/>
                <a:gd name="T69" fmla="*/ 15 h 70"/>
                <a:gd name="T70" fmla="*/ 5 w 932"/>
                <a:gd name="T71" fmla="*/ 5 h 70"/>
                <a:gd name="T72" fmla="*/ 5 w 932"/>
                <a:gd name="T73" fmla="*/ 7 h 70"/>
                <a:gd name="T74" fmla="*/ 3 w 932"/>
                <a:gd name="T75" fmla="*/ 7 h 70"/>
                <a:gd name="T76" fmla="*/ 3 w 932"/>
                <a:gd name="T77" fmla="*/ 7 h 70"/>
                <a:gd name="T78" fmla="*/ 3 w 932"/>
                <a:gd name="T79" fmla="*/ 7 h 70"/>
                <a:gd name="T80" fmla="*/ 1 w 932"/>
                <a:gd name="T81" fmla="*/ 7 h 70"/>
                <a:gd name="T82" fmla="*/ 1 w 932"/>
                <a:gd name="T83" fmla="*/ 7 h 70"/>
                <a:gd name="T84" fmla="*/ 1 w 932"/>
                <a:gd name="T85" fmla="*/ 7 h 70"/>
                <a:gd name="T86" fmla="*/ 0 w 932"/>
                <a:gd name="T87" fmla="*/ 8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2"/>
                <a:gd name="T133" fmla="*/ 0 h 70"/>
                <a:gd name="T134" fmla="*/ 932 w 932"/>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2" h="70">
                  <a:moveTo>
                    <a:pt x="932" y="38"/>
                  </a:moveTo>
                  <a:lnTo>
                    <a:pt x="932" y="15"/>
                  </a:lnTo>
                  <a:lnTo>
                    <a:pt x="930" y="0"/>
                  </a:lnTo>
                  <a:lnTo>
                    <a:pt x="929" y="0"/>
                  </a:lnTo>
                  <a:lnTo>
                    <a:pt x="927" y="0"/>
                  </a:lnTo>
                  <a:lnTo>
                    <a:pt x="925" y="0"/>
                  </a:lnTo>
                  <a:lnTo>
                    <a:pt x="927" y="15"/>
                  </a:lnTo>
                  <a:lnTo>
                    <a:pt x="927" y="38"/>
                  </a:lnTo>
                  <a:lnTo>
                    <a:pt x="932" y="38"/>
                  </a:lnTo>
                  <a:lnTo>
                    <a:pt x="932" y="63"/>
                  </a:lnTo>
                  <a:lnTo>
                    <a:pt x="930" y="63"/>
                  </a:lnTo>
                  <a:lnTo>
                    <a:pt x="929" y="63"/>
                  </a:lnTo>
                  <a:lnTo>
                    <a:pt x="927" y="63"/>
                  </a:lnTo>
                  <a:lnTo>
                    <a:pt x="927" y="38"/>
                  </a:lnTo>
                  <a:lnTo>
                    <a:pt x="932" y="38"/>
                  </a:lnTo>
                  <a:close/>
                  <a:moveTo>
                    <a:pt x="0" y="8"/>
                  </a:moveTo>
                  <a:lnTo>
                    <a:pt x="0" y="15"/>
                  </a:lnTo>
                  <a:lnTo>
                    <a:pt x="0" y="38"/>
                  </a:lnTo>
                  <a:lnTo>
                    <a:pt x="0" y="63"/>
                  </a:lnTo>
                  <a:lnTo>
                    <a:pt x="0" y="70"/>
                  </a:lnTo>
                  <a:lnTo>
                    <a:pt x="5" y="68"/>
                  </a:lnTo>
                  <a:lnTo>
                    <a:pt x="5" y="63"/>
                  </a:lnTo>
                  <a:lnTo>
                    <a:pt x="5" y="38"/>
                  </a:lnTo>
                  <a:lnTo>
                    <a:pt x="5" y="15"/>
                  </a:lnTo>
                  <a:lnTo>
                    <a:pt x="5" y="5"/>
                  </a:lnTo>
                  <a:lnTo>
                    <a:pt x="5" y="7"/>
                  </a:lnTo>
                  <a:lnTo>
                    <a:pt x="3" y="7"/>
                  </a:lnTo>
                  <a:lnTo>
                    <a:pt x="1" y="7"/>
                  </a:lnTo>
                  <a:lnTo>
                    <a:pt x="0" y="8"/>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76"/>
            <p:cNvSpPr>
              <a:spLocks noEditPoints="1"/>
            </p:cNvSpPr>
            <p:nvPr/>
          </p:nvSpPr>
          <p:spPr bwMode="auto">
            <a:xfrm>
              <a:off x="1567" y="2907"/>
              <a:ext cx="929" cy="70"/>
            </a:xfrm>
            <a:custGeom>
              <a:avLst/>
              <a:gdLst>
                <a:gd name="T0" fmla="*/ 929 w 929"/>
                <a:gd name="T1" fmla="*/ 38 h 70"/>
                <a:gd name="T2" fmla="*/ 928 w 929"/>
                <a:gd name="T3" fmla="*/ 15 h 70"/>
                <a:gd name="T4" fmla="*/ 928 w 929"/>
                <a:gd name="T5" fmla="*/ 0 h 70"/>
                <a:gd name="T6" fmla="*/ 926 w 929"/>
                <a:gd name="T7" fmla="*/ 0 h 70"/>
                <a:gd name="T8" fmla="*/ 926 w 929"/>
                <a:gd name="T9" fmla="*/ 0 h 70"/>
                <a:gd name="T10" fmla="*/ 926 w 929"/>
                <a:gd name="T11" fmla="*/ 0 h 70"/>
                <a:gd name="T12" fmla="*/ 924 w 929"/>
                <a:gd name="T13" fmla="*/ 0 h 70"/>
                <a:gd name="T14" fmla="*/ 924 w 929"/>
                <a:gd name="T15" fmla="*/ 0 h 70"/>
                <a:gd name="T16" fmla="*/ 924 w 929"/>
                <a:gd name="T17" fmla="*/ 0 h 70"/>
                <a:gd name="T18" fmla="*/ 923 w 929"/>
                <a:gd name="T19" fmla="*/ 2 h 70"/>
                <a:gd name="T20" fmla="*/ 923 w 929"/>
                <a:gd name="T21" fmla="*/ 2 h 70"/>
                <a:gd name="T22" fmla="*/ 923 w 929"/>
                <a:gd name="T23" fmla="*/ 15 h 70"/>
                <a:gd name="T24" fmla="*/ 924 w 929"/>
                <a:gd name="T25" fmla="*/ 38 h 70"/>
                <a:gd name="T26" fmla="*/ 929 w 929"/>
                <a:gd name="T27" fmla="*/ 38 h 70"/>
                <a:gd name="T28" fmla="*/ 928 w 929"/>
                <a:gd name="T29" fmla="*/ 63 h 70"/>
                <a:gd name="T30" fmla="*/ 928 w 929"/>
                <a:gd name="T31" fmla="*/ 63 h 70"/>
                <a:gd name="T32" fmla="*/ 928 w 929"/>
                <a:gd name="T33" fmla="*/ 63 h 70"/>
                <a:gd name="T34" fmla="*/ 928 w 929"/>
                <a:gd name="T35" fmla="*/ 63 h 70"/>
                <a:gd name="T36" fmla="*/ 926 w 929"/>
                <a:gd name="T37" fmla="*/ 63 h 70"/>
                <a:gd name="T38" fmla="*/ 926 w 929"/>
                <a:gd name="T39" fmla="*/ 63 h 70"/>
                <a:gd name="T40" fmla="*/ 926 w 929"/>
                <a:gd name="T41" fmla="*/ 63 h 70"/>
                <a:gd name="T42" fmla="*/ 924 w 929"/>
                <a:gd name="T43" fmla="*/ 63 h 70"/>
                <a:gd name="T44" fmla="*/ 924 w 929"/>
                <a:gd name="T45" fmla="*/ 63 h 70"/>
                <a:gd name="T46" fmla="*/ 923 w 929"/>
                <a:gd name="T47" fmla="*/ 63 h 70"/>
                <a:gd name="T48" fmla="*/ 923 w 929"/>
                <a:gd name="T49" fmla="*/ 63 h 70"/>
                <a:gd name="T50" fmla="*/ 924 w 929"/>
                <a:gd name="T51" fmla="*/ 38 h 70"/>
                <a:gd name="T52" fmla="*/ 929 w 929"/>
                <a:gd name="T53" fmla="*/ 38 h 70"/>
                <a:gd name="T54" fmla="*/ 2 w 929"/>
                <a:gd name="T55" fmla="*/ 7 h 70"/>
                <a:gd name="T56" fmla="*/ 0 w 929"/>
                <a:gd name="T57" fmla="*/ 15 h 70"/>
                <a:gd name="T58" fmla="*/ 0 w 929"/>
                <a:gd name="T59" fmla="*/ 38 h 70"/>
                <a:gd name="T60" fmla="*/ 0 w 929"/>
                <a:gd name="T61" fmla="*/ 63 h 70"/>
                <a:gd name="T62" fmla="*/ 2 w 929"/>
                <a:gd name="T63" fmla="*/ 70 h 70"/>
                <a:gd name="T64" fmla="*/ 7 w 929"/>
                <a:gd name="T65" fmla="*/ 66 h 70"/>
                <a:gd name="T66" fmla="*/ 5 w 929"/>
                <a:gd name="T67" fmla="*/ 63 h 70"/>
                <a:gd name="T68" fmla="*/ 5 w 929"/>
                <a:gd name="T69" fmla="*/ 38 h 70"/>
                <a:gd name="T70" fmla="*/ 5 w 929"/>
                <a:gd name="T71" fmla="*/ 15 h 70"/>
                <a:gd name="T72" fmla="*/ 7 w 929"/>
                <a:gd name="T73" fmla="*/ 5 h 70"/>
                <a:gd name="T74" fmla="*/ 5 w 929"/>
                <a:gd name="T75" fmla="*/ 5 h 70"/>
                <a:gd name="T76" fmla="*/ 5 w 929"/>
                <a:gd name="T77" fmla="*/ 5 h 70"/>
                <a:gd name="T78" fmla="*/ 5 w 929"/>
                <a:gd name="T79" fmla="*/ 5 h 70"/>
                <a:gd name="T80" fmla="*/ 4 w 929"/>
                <a:gd name="T81" fmla="*/ 5 h 70"/>
                <a:gd name="T82" fmla="*/ 4 w 929"/>
                <a:gd name="T83" fmla="*/ 7 h 70"/>
                <a:gd name="T84" fmla="*/ 2 w 929"/>
                <a:gd name="T85" fmla="*/ 7 h 70"/>
                <a:gd name="T86" fmla="*/ 2 w 929"/>
                <a:gd name="T87" fmla="*/ 7 h 70"/>
                <a:gd name="T88" fmla="*/ 2 w 929"/>
                <a:gd name="T89" fmla="*/ 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9"/>
                <a:gd name="T136" fmla="*/ 0 h 70"/>
                <a:gd name="T137" fmla="*/ 929 w 929"/>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9" h="70">
                  <a:moveTo>
                    <a:pt x="929" y="38"/>
                  </a:moveTo>
                  <a:lnTo>
                    <a:pt x="928" y="15"/>
                  </a:lnTo>
                  <a:lnTo>
                    <a:pt x="928" y="0"/>
                  </a:lnTo>
                  <a:lnTo>
                    <a:pt x="926" y="0"/>
                  </a:lnTo>
                  <a:lnTo>
                    <a:pt x="924" y="0"/>
                  </a:lnTo>
                  <a:lnTo>
                    <a:pt x="923" y="2"/>
                  </a:lnTo>
                  <a:lnTo>
                    <a:pt x="923" y="15"/>
                  </a:lnTo>
                  <a:lnTo>
                    <a:pt x="924" y="38"/>
                  </a:lnTo>
                  <a:lnTo>
                    <a:pt x="929" y="38"/>
                  </a:lnTo>
                  <a:lnTo>
                    <a:pt x="928" y="63"/>
                  </a:lnTo>
                  <a:lnTo>
                    <a:pt x="926" y="63"/>
                  </a:lnTo>
                  <a:lnTo>
                    <a:pt x="924" y="63"/>
                  </a:lnTo>
                  <a:lnTo>
                    <a:pt x="923" y="63"/>
                  </a:lnTo>
                  <a:lnTo>
                    <a:pt x="924" y="38"/>
                  </a:lnTo>
                  <a:lnTo>
                    <a:pt x="929" y="38"/>
                  </a:lnTo>
                  <a:close/>
                  <a:moveTo>
                    <a:pt x="2" y="7"/>
                  </a:moveTo>
                  <a:lnTo>
                    <a:pt x="0" y="15"/>
                  </a:lnTo>
                  <a:lnTo>
                    <a:pt x="0" y="38"/>
                  </a:lnTo>
                  <a:lnTo>
                    <a:pt x="0" y="63"/>
                  </a:lnTo>
                  <a:lnTo>
                    <a:pt x="2" y="70"/>
                  </a:lnTo>
                  <a:lnTo>
                    <a:pt x="7" y="66"/>
                  </a:lnTo>
                  <a:lnTo>
                    <a:pt x="5" y="63"/>
                  </a:lnTo>
                  <a:lnTo>
                    <a:pt x="5" y="38"/>
                  </a:lnTo>
                  <a:lnTo>
                    <a:pt x="5" y="15"/>
                  </a:lnTo>
                  <a:lnTo>
                    <a:pt x="7" y="5"/>
                  </a:lnTo>
                  <a:lnTo>
                    <a:pt x="5" y="5"/>
                  </a:lnTo>
                  <a:lnTo>
                    <a:pt x="4" y="5"/>
                  </a:lnTo>
                  <a:lnTo>
                    <a:pt x="4" y="7"/>
                  </a:lnTo>
                  <a:lnTo>
                    <a:pt x="2" y="7"/>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77"/>
            <p:cNvSpPr>
              <a:spLocks noEditPoints="1"/>
            </p:cNvSpPr>
            <p:nvPr/>
          </p:nvSpPr>
          <p:spPr bwMode="auto">
            <a:xfrm>
              <a:off x="1571" y="2907"/>
              <a:ext cx="922" cy="68"/>
            </a:xfrm>
            <a:custGeom>
              <a:avLst/>
              <a:gdLst>
                <a:gd name="T0" fmla="*/ 922 w 922"/>
                <a:gd name="T1" fmla="*/ 38 h 68"/>
                <a:gd name="T2" fmla="*/ 922 w 922"/>
                <a:gd name="T3" fmla="*/ 15 h 68"/>
                <a:gd name="T4" fmla="*/ 920 w 922"/>
                <a:gd name="T5" fmla="*/ 0 h 68"/>
                <a:gd name="T6" fmla="*/ 920 w 922"/>
                <a:gd name="T7" fmla="*/ 0 h 68"/>
                <a:gd name="T8" fmla="*/ 920 w 922"/>
                <a:gd name="T9" fmla="*/ 0 h 68"/>
                <a:gd name="T10" fmla="*/ 920 w 922"/>
                <a:gd name="T11" fmla="*/ 0 h 68"/>
                <a:gd name="T12" fmla="*/ 919 w 922"/>
                <a:gd name="T13" fmla="*/ 2 h 68"/>
                <a:gd name="T14" fmla="*/ 919 w 922"/>
                <a:gd name="T15" fmla="*/ 2 h 68"/>
                <a:gd name="T16" fmla="*/ 919 w 922"/>
                <a:gd name="T17" fmla="*/ 2 h 68"/>
                <a:gd name="T18" fmla="*/ 919 w 922"/>
                <a:gd name="T19" fmla="*/ 2 h 68"/>
                <a:gd name="T20" fmla="*/ 917 w 922"/>
                <a:gd name="T21" fmla="*/ 2 h 68"/>
                <a:gd name="T22" fmla="*/ 917 w 922"/>
                <a:gd name="T23" fmla="*/ 2 h 68"/>
                <a:gd name="T24" fmla="*/ 917 w 922"/>
                <a:gd name="T25" fmla="*/ 2 h 68"/>
                <a:gd name="T26" fmla="*/ 917 w 922"/>
                <a:gd name="T27" fmla="*/ 2 h 68"/>
                <a:gd name="T28" fmla="*/ 917 w 922"/>
                <a:gd name="T29" fmla="*/ 2 h 68"/>
                <a:gd name="T30" fmla="*/ 917 w 922"/>
                <a:gd name="T31" fmla="*/ 2 h 68"/>
                <a:gd name="T32" fmla="*/ 917 w 922"/>
                <a:gd name="T33" fmla="*/ 2 h 68"/>
                <a:gd name="T34" fmla="*/ 915 w 922"/>
                <a:gd name="T35" fmla="*/ 2 h 68"/>
                <a:gd name="T36" fmla="*/ 915 w 922"/>
                <a:gd name="T37" fmla="*/ 2 h 68"/>
                <a:gd name="T38" fmla="*/ 917 w 922"/>
                <a:gd name="T39" fmla="*/ 15 h 68"/>
                <a:gd name="T40" fmla="*/ 917 w 922"/>
                <a:gd name="T41" fmla="*/ 38 h 68"/>
                <a:gd name="T42" fmla="*/ 922 w 922"/>
                <a:gd name="T43" fmla="*/ 38 h 68"/>
                <a:gd name="T44" fmla="*/ 922 w 922"/>
                <a:gd name="T45" fmla="*/ 63 h 68"/>
                <a:gd name="T46" fmla="*/ 922 w 922"/>
                <a:gd name="T47" fmla="*/ 63 h 68"/>
                <a:gd name="T48" fmla="*/ 922 w 922"/>
                <a:gd name="T49" fmla="*/ 63 h 68"/>
                <a:gd name="T50" fmla="*/ 920 w 922"/>
                <a:gd name="T51" fmla="*/ 63 h 68"/>
                <a:gd name="T52" fmla="*/ 920 w 922"/>
                <a:gd name="T53" fmla="*/ 63 h 68"/>
                <a:gd name="T54" fmla="*/ 919 w 922"/>
                <a:gd name="T55" fmla="*/ 63 h 68"/>
                <a:gd name="T56" fmla="*/ 919 w 922"/>
                <a:gd name="T57" fmla="*/ 63 h 68"/>
                <a:gd name="T58" fmla="*/ 919 w 922"/>
                <a:gd name="T59" fmla="*/ 63 h 68"/>
                <a:gd name="T60" fmla="*/ 917 w 922"/>
                <a:gd name="T61" fmla="*/ 63 h 68"/>
                <a:gd name="T62" fmla="*/ 917 w 922"/>
                <a:gd name="T63" fmla="*/ 63 h 68"/>
                <a:gd name="T64" fmla="*/ 917 w 922"/>
                <a:gd name="T65" fmla="*/ 63 h 68"/>
                <a:gd name="T66" fmla="*/ 917 w 922"/>
                <a:gd name="T67" fmla="*/ 38 h 68"/>
                <a:gd name="T68" fmla="*/ 922 w 922"/>
                <a:gd name="T69" fmla="*/ 38 h 68"/>
                <a:gd name="T70" fmla="*/ 0 w 922"/>
                <a:gd name="T71" fmla="*/ 5 h 68"/>
                <a:gd name="T72" fmla="*/ 0 w 922"/>
                <a:gd name="T73" fmla="*/ 15 h 68"/>
                <a:gd name="T74" fmla="*/ 0 w 922"/>
                <a:gd name="T75" fmla="*/ 38 h 68"/>
                <a:gd name="T76" fmla="*/ 0 w 922"/>
                <a:gd name="T77" fmla="*/ 63 h 68"/>
                <a:gd name="T78" fmla="*/ 0 w 922"/>
                <a:gd name="T79" fmla="*/ 68 h 68"/>
                <a:gd name="T80" fmla="*/ 5 w 922"/>
                <a:gd name="T81" fmla="*/ 66 h 68"/>
                <a:gd name="T82" fmla="*/ 5 w 922"/>
                <a:gd name="T83" fmla="*/ 63 h 68"/>
                <a:gd name="T84" fmla="*/ 5 w 922"/>
                <a:gd name="T85" fmla="*/ 38 h 68"/>
                <a:gd name="T86" fmla="*/ 5 w 922"/>
                <a:gd name="T87" fmla="*/ 15 h 68"/>
                <a:gd name="T88" fmla="*/ 5 w 922"/>
                <a:gd name="T89" fmla="*/ 3 h 68"/>
                <a:gd name="T90" fmla="*/ 5 w 922"/>
                <a:gd name="T91" fmla="*/ 3 h 68"/>
                <a:gd name="T92" fmla="*/ 5 w 922"/>
                <a:gd name="T93" fmla="*/ 5 h 68"/>
                <a:gd name="T94" fmla="*/ 3 w 922"/>
                <a:gd name="T95" fmla="*/ 5 h 68"/>
                <a:gd name="T96" fmla="*/ 3 w 922"/>
                <a:gd name="T97" fmla="*/ 5 h 68"/>
                <a:gd name="T98" fmla="*/ 1 w 922"/>
                <a:gd name="T99" fmla="*/ 5 h 68"/>
                <a:gd name="T100" fmla="*/ 1 w 922"/>
                <a:gd name="T101" fmla="*/ 5 h 68"/>
                <a:gd name="T102" fmla="*/ 1 w 922"/>
                <a:gd name="T103" fmla="*/ 5 h 68"/>
                <a:gd name="T104" fmla="*/ 0 w 922"/>
                <a:gd name="T105" fmla="*/ 5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2"/>
                <a:gd name="T160" fmla="*/ 0 h 68"/>
                <a:gd name="T161" fmla="*/ 922 w 922"/>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2" h="68">
                  <a:moveTo>
                    <a:pt x="922" y="38"/>
                  </a:moveTo>
                  <a:lnTo>
                    <a:pt x="922" y="15"/>
                  </a:lnTo>
                  <a:lnTo>
                    <a:pt x="920" y="0"/>
                  </a:lnTo>
                  <a:lnTo>
                    <a:pt x="919" y="2"/>
                  </a:lnTo>
                  <a:lnTo>
                    <a:pt x="917" y="2"/>
                  </a:lnTo>
                  <a:lnTo>
                    <a:pt x="915" y="2"/>
                  </a:lnTo>
                  <a:lnTo>
                    <a:pt x="917" y="15"/>
                  </a:lnTo>
                  <a:lnTo>
                    <a:pt x="917" y="38"/>
                  </a:lnTo>
                  <a:lnTo>
                    <a:pt x="922" y="38"/>
                  </a:lnTo>
                  <a:lnTo>
                    <a:pt x="922" y="63"/>
                  </a:lnTo>
                  <a:lnTo>
                    <a:pt x="920" y="63"/>
                  </a:lnTo>
                  <a:lnTo>
                    <a:pt x="919" y="63"/>
                  </a:lnTo>
                  <a:lnTo>
                    <a:pt x="917" y="63"/>
                  </a:lnTo>
                  <a:lnTo>
                    <a:pt x="917" y="38"/>
                  </a:lnTo>
                  <a:lnTo>
                    <a:pt x="922" y="38"/>
                  </a:lnTo>
                  <a:close/>
                  <a:moveTo>
                    <a:pt x="0" y="5"/>
                  </a:moveTo>
                  <a:lnTo>
                    <a:pt x="0" y="15"/>
                  </a:lnTo>
                  <a:lnTo>
                    <a:pt x="0" y="38"/>
                  </a:lnTo>
                  <a:lnTo>
                    <a:pt x="0" y="63"/>
                  </a:lnTo>
                  <a:lnTo>
                    <a:pt x="0" y="68"/>
                  </a:lnTo>
                  <a:lnTo>
                    <a:pt x="5" y="66"/>
                  </a:lnTo>
                  <a:lnTo>
                    <a:pt x="5" y="63"/>
                  </a:lnTo>
                  <a:lnTo>
                    <a:pt x="5" y="38"/>
                  </a:lnTo>
                  <a:lnTo>
                    <a:pt x="5" y="15"/>
                  </a:lnTo>
                  <a:lnTo>
                    <a:pt x="5" y="3"/>
                  </a:lnTo>
                  <a:lnTo>
                    <a:pt x="5" y="5"/>
                  </a:lnTo>
                  <a:lnTo>
                    <a:pt x="3" y="5"/>
                  </a:lnTo>
                  <a:lnTo>
                    <a:pt x="1" y="5"/>
                  </a:lnTo>
                  <a:lnTo>
                    <a:pt x="0" y="5"/>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78"/>
            <p:cNvSpPr>
              <a:spLocks noEditPoints="1"/>
            </p:cNvSpPr>
            <p:nvPr/>
          </p:nvSpPr>
          <p:spPr bwMode="auto">
            <a:xfrm>
              <a:off x="1572" y="2909"/>
              <a:ext cx="919" cy="64"/>
            </a:xfrm>
            <a:custGeom>
              <a:avLst/>
              <a:gdLst>
                <a:gd name="T0" fmla="*/ 919 w 919"/>
                <a:gd name="T1" fmla="*/ 36 h 64"/>
                <a:gd name="T2" fmla="*/ 918 w 919"/>
                <a:gd name="T3" fmla="*/ 13 h 64"/>
                <a:gd name="T4" fmla="*/ 918 w 919"/>
                <a:gd name="T5" fmla="*/ 0 h 64"/>
                <a:gd name="T6" fmla="*/ 918 w 919"/>
                <a:gd name="T7" fmla="*/ 0 h 64"/>
                <a:gd name="T8" fmla="*/ 918 w 919"/>
                <a:gd name="T9" fmla="*/ 0 h 64"/>
                <a:gd name="T10" fmla="*/ 918 w 919"/>
                <a:gd name="T11" fmla="*/ 0 h 64"/>
                <a:gd name="T12" fmla="*/ 918 w 919"/>
                <a:gd name="T13" fmla="*/ 0 h 64"/>
                <a:gd name="T14" fmla="*/ 916 w 919"/>
                <a:gd name="T15" fmla="*/ 0 h 64"/>
                <a:gd name="T16" fmla="*/ 916 w 919"/>
                <a:gd name="T17" fmla="*/ 0 h 64"/>
                <a:gd name="T18" fmla="*/ 916 w 919"/>
                <a:gd name="T19" fmla="*/ 0 h 64"/>
                <a:gd name="T20" fmla="*/ 916 w 919"/>
                <a:gd name="T21" fmla="*/ 0 h 64"/>
                <a:gd name="T22" fmla="*/ 916 w 919"/>
                <a:gd name="T23" fmla="*/ 0 h 64"/>
                <a:gd name="T24" fmla="*/ 916 w 919"/>
                <a:gd name="T25" fmla="*/ 0 h 64"/>
                <a:gd name="T26" fmla="*/ 914 w 919"/>
                <a:gd name="T27" fmla="*/ 0 h 64"/>
                <a:gd name="T28" fmla="*/ 914 w 919"/>
                <a:gd name="T29" fmla="*/ 0 h 64"/>
                <a:gd name="T30" fmla="*/ 914 w 919"/>
                <a:gd name="T31" fmla="*/ 0 h 64"/>
                <a:gd name="T32" fmla="*/ 913 w 919"/>
                <a:gd name="T33" fmla="*/ 0 h 64"/>
                <a:gd name="T34" fmla="*/ 913 w 919"/>
                <a:gd name="T35" fmla="*/ 0 h 64"/>
                <a:gd name="T36" fmla="*/ 913 w 919"/>
                <a:gd name="T37" fmla="*/ 0 h 64"/>
                <a:gd name="T38" fmla="*/ 913 w 919"/>
                <a:gd name="T39" fmla="*/ 13 h 64"/>
                <a:gd name="T40" fmla="*/ 914 w 919"/>
                <a:gd name="T41" fmla="*/ 36 h 64"/>
                <a:gd name="T42" fmla="*/ 919 w 919"/>
                <a:gd name="T43" fmla="*/ 36 h 64"/>
                <a:gd name="T44" fmla="*/ 918 w 919"/>
                <a:gd name="T45" fmla="*/ 61 h 64"/>
                <a:gd name="T46" fmla="*/ 918 w 919"/>
                <a:gd name="T47" fmla="*/ 61 h 64"/>
                <a:gd name="T48" fmla="*/ 918 w 919"/>
                <a:gd name="T49" fmla="*/ 61 h 64"/>
                <a:gd name="T50" fmla="*/ 918 w 919"/>
                <a:gd name="T51" fmla="*/ 61 h 64"/>
                <a:gd name="T52" fmla="*/ 916 w 919"/>
                <a:gd name="T53" fmla="*/ 61 h 64"/>
                <a:gd name="T54" fmla="*/ 916 w 919"/>
                <a:gd name="T55" fmla="*/ 61 h 64"/>
                <a:gd name="T56" fmla="*/ 916 w 919"/>
                <a:gd name="T57" fmla="*/ 61 h 64"/>
                <a:gd name="T58" fmla="*/ 914 w 919"/>
                <a:gd name="T59" fmla="*/ 61 h 64"/>
                <a:gd name="T60" fmla="*/ 914 w 919"/>
                <a:gd name="T61" fmla="*/ 61 h 64"/>
                <a:gd name="T62" fmla="*/ 913 w 919"/>
                <a:gd name="T63" fmla="*/ 61 h 64"/>
                <a:gd name="T64" fmla="*/ 913 w 919"/>
                <a:gd name="T65" fmla="*/ 59 h 64"/>
                <a:gd name="T66" fmla="*/ 914 w 919"/>
                <a:gd name="T67" fmla="*/ 36 h 64"/>
                <a:gd name="T68" fmla="*/ 919 w 919"/>
                <a:gd name="T69" fmla="*/ 36 h 64"/>
                <a:gd name="T70" fmla="*/ 2 w 919"/>
                <a:gd name="T71" fmla="*/ 3 h 64"/>
                <a:gd name="T72" fmla="*/ 0 w 919"/>
                <a:gd name="T73" fmla="*/ 13 h 64"/>
                <a:gd name="T74" fmla="*/ 0 w 919"/>
                <a:gd name="T75" fmla="*/ 36 h 64"/>
                <a:gd name="T76" fmla="*/ 0 w 919"/>
                <a:gd name="T77" fmla="*/ 61 h 64"/>
                <a:gd name="T78" fmla="*/ 2 w 919"/>
                <a:gd name="T79" fmla="*/ 64 h 64"/>
                <a:gd name="T80" fmla="*/ 5 w 919"/>
                <a:gd name="T81" fmla="*/ 63 h 64"/>
                <a:gd name="T82" fmla="*/ 5 w 919"/>
                <a:gd name="T83" fmla="*/ 59 h 64"/>
                <a:gd name="T84" fmla="*/ 5 w 919"/>
                <a:gd name="T85" fmla="*/ 36 h 64"/>
                <a:gd name="T86" fmla="*/ 5 w 919"/>
                <a:gd name="T87" fmla="*/ 13 h 64"/>
                <a:gd name="T88" fmla="*/ 7 w 919"/>
                <a:gd name="T89" fmla="*/ 1 h 64"/>
                <a:gd name="T90" fmla="*/ 7 w 919"/>
                <a:gd name="T91" fmla="*/ 1 h 64"/>
                <a:gd name="T92" fmla="*/ 5 w 919"/>
                <a:gd name="T93" fmla="*/ 1 h 64"/>
                <a:gd name="T94" fmla="*/ 5 w 919"/>
                <a:gd name="T95" fmla="*/ 1 h 64"/>
                <a:gd name="T96" fmla="*/ 4 w 919"/>
                <a:gd name="T97" fmla="*/ 1 h 64"/>
                <a:gd name="T98" fmla="*/ 4 w 919"/>
                <a:gd name="T99" fmla="*/ 1 h 64"/>
                <a:gd name="T100" fmla="*/ 4 w 919"/>
                <a:gd name="T101" fmla="*/ 3 h 64"/>
                <a:gd name="T102" fmla="*/ 2 w 919"/>
                <a:gd name="T103" fmla="*/ 3 h 64"/>
                <a:gd name="T104" fmla="*/ 2 w 919"/>
                <a:gd name="T105" fmla="*/ 3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9"/>
                <a:gd name="T160" fmla="*/ 0 h 64"/>
                <a:gd name="T161" fmla="*/ 919 w 919"/>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9" h="64">
                  <a:moveTo>
                    <a:pt x="919" y="36"/>
                  </a:moveTo>
                  <a:lnTo>
                    <a:pt x="918" y="13"/>
                  </a:lnTo>
                  <a:lnTo>
                    <a:pt x="918" y="0"/>
                  </a:lnTo>
                  <a:lnTo>
                    <a:pt x="916" y="0"/>
                  </a:lnTo>
                  <a:lnTo>
                    <a:pt x="914" y="0"/>
                  </a:lnTo>
                  <a:lnTo>
                    <a:pt x="913" y="0"/>
                  </a:lnTo>
                  <a:lnTo>
                    <a:pt x="913" y="13"/>
                  </a:lnTo>
                  <a:lnTo>
                    <a:pt x="914" y="36"/>
                  </a:lnTo>
                  <a:lnTo>
                    <a:pt x="919" y="36"/>
                  </a:lnTo>
                  <a:lnTo>
                    <a:pt x="918" y="61"/>
                  </a:lnTo>
                  <a:lnTo>
                    <a:pt x="916" y="61"/>
                  </a:lnTo>
                  <a:lnTo>
                    <a:pt x="914" y="61"/>
                  </a:lnTo>
                  <a:lnTo>
                    <a:pt x="913" y="61"/>
                  </a:lnTo>
                  <a:lnTo>
                    <a:pt x="913" y="59"/>
                  </a:lnTo>
                  <a:lnTo>
                    <a:pt x="914" y="36"/>
                  </a:lnTo>
                  <a:lnTo>
                    <a:pt x="919" y="36"/>
                  </a:lnTo>
                  <a:close/>
                  <a:moveTo>
                    <a:pt x="2" y="3"/>
                  </a:moveTo>
                  <a:lnTo>
                    <a:pt x="0" y="13"/>
                  </a:lnTo>
                  <a:lnTo>
                    <a:pt x="0" y="36"/>
                  </a:lnTo>
                  <a:lnTo>
                    <a:pt x="0" y="61"/>
                  </a:lnTo>
                  <a:lnTo>
                    <a:pt x="2" y="64"/>
                  </a:lnTo>
                  <a:lnTo>
                    <a:pt x="5" y="63"/>
                  </a:lnTo>
                  <a:lnTo>
                    <a:pt x="5" y="59"/>
                  </a:lnTo>
                  <a:lnTo>
                    <a:pt x="5" y="36"/>
                  </a:lnTo>
                  <a:lnTo>
                    <a:pt x="5" y="13"/>
                  </a:lnTo>
                  <a:lnTo>
                    <a:pt x="7" y="1"/>
                  </a:lnTo>
                  <a:lnTo>
                    <a:pt x="5" y="1"/>
                  </a:lnTo>
                  <a:lnTo>
                    <a:pt x="4" y="1"/>
                  </a:lnTo>
                  <a:lnTo>
                    <a:pt x="4" y="3"/>
                  </a:lnTo>
                  <a:lnTo>
                    <a:pt x="2" y="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79"/>
            <p:cNvSpPr>
              <a:spLocks noEditPoints="1"/>
            </p:cNvSpPr>
            <p:nvPr/>
          </p:nvSpPr>
          <p:spPr bwMode="auto">
            <a:xfrm>
              <a:off x="1576" y="2909"/>
              <a:ext cx="912" cy="64"/>
            </a:xfrm>
            <a:custGeom>
              <a:avLst/>
              <a:gdLst>
                <a:gd name="T0" fmla="*/ 912 w 912"/>
                <a:gd name="T1" fmla="*/ 36 h 64"/>
                <a:gd name="T2" fmla="*/ 912 w 912"/>
                <a:gd name="T3" fmla="*/ 13 h 64"/>
                <a:gd name="T4" fmla="*/ 910 w 912"/>
                <a:gd name="T5" fmla="*/ 0 h 64"/>
                <a:gd name="T6" fmla="*/ 910 w 912"/>
                <a:gd name="T7" fmla="*/ 0 h 64"/>
                <a:gd name="T8" fmla="*/ 910 w 912"/>
                <a:gd name="T9" fmla="*/ 0 h 64"/>
                <a:gd name="T10" fmla="*/ 909 w 912"/>
                <a:gd name="T11" fmla="*/ 0 h 64"/>
                <a:gd name="T12" fmla="*/ 909 w 912"/>
                <a:gd name="T13" fmla="*/ 0 h 64"/>
                <a:gd name="T14" fmla="*/ 909 w 912"/>
                <a:gd name="T15" fmla="*/ 1 h 64"/>
                <a:gd name="T16" fmla="*/ 907 w 912"/>
                <a:gd name="T17" fmla="*/ 1 h 64"/>
                <a:gd name="T18" fmla="*/ 907 w 912"/>
                <a:gd name="T19" fmla="*/ 1 h 64"/>
                <a:gd name="T20" fmla="*/ 905 w 912"/>
                <a:gd name="T21" fmla="*/ 1 h 64"/>
                <a:gd name="T22" fmla="*/ 907 w 912"/>
                <a:gd name="T23" fmla="*/ 13 h 64"/>
                <a:gd name="T24" fmla="*/ 907 w 912"/>
                <a:gd name="T25" fmla="*/ 36 h 64"/>
                <a:gd name="T26" fmla="*/ 912 w 912"/>
                <a:gd name="T27" fmla="*/ 36 h 64"/>
                <a:gd name="T28" fmla="*/ 912 w 912"/>
                <a:gd name="T29" fmla="*/ 61 h 64"/>
                <a:gd name="T30" fmla="*/ 912 w 912"/>
                <a:gd name="T31" fmla="*/ 61 h 64"/>
                <a:gd name="T32" fmla="*/ 912 w 912"/>
                <a:gd name="T33" fmla="*/ 61 h 64"/>
                <a:gd name="T34" fmla="*/ 910 w 912"/>
                <a:gd name="T35" fmla="*/ 61 h 64"/>
                <a:gd name="T36" fmla="*/ 910 w 912"/>
                <a:gd name="T37" fmla="*/ 61 h 64"/>
                <a:gd name="T38" fmla="*/ 909 w 912"/>
                <a:gd name="T39" fmla="*/ 61 h 64"/>
                <a:gd name="T40" fmla="*/ 909 w 912"/>
                <a:gd name="T41" fmla="*/ 61 h 64"/>
                <a:gd name="T42" fmla="*/ 909 w 912"/>
                <a:gd name="T43" fmla="*/ 61 h 64"/>
                <a:gd name="T44" fmla="*/ 907 w 912"/>
                <a:gd name="T45" fmla="*/ 61 h 64"/>
                <a:gd name="T46" fmla="*/ 907 w 912"/>
                <a:gd name="T47" fmla="*/ 61 h 64"/>
                <a:gd name="T48" fmla="*/ 907 w 912"/>
                <a:gd name="T49" fmla="*/ 59 h 64"/>
                <a:gd name="T50" fmla="*/ 907 w 912"/>
                <a:gd name="T51" fmla="*/ 36 h 64"/>
                <a:gd name="T52" fmla="*/ 912 w 912"/>
                <a:gd name="T53" fmla="*/ 36 h 64"/>
                <a:gd name="T54" fmla="*/ 0 w 912"/>
                <a:gd name="T55" fmla="*/ 1 h 64"/>
                <a:gd name="T56" fmla="*/ 0 w 912"/>
                <a:gd name="T57" fmla="*/ 13 h 64"/>
                <a:gd name="T58" fmla="*/ 0 w 912"/>
                <a:gd name="T59" fmla="*/ 36 h 64"/>
                <a:gd name="T60" fmla="*/ 0 w 912"/>
                <a:gd name="T61" fmla="*/ 61 h 64"/>
                <a:gd name="T62" fmla="*/ 0 w 912"/>
                <a:gd name="T63" fmla="*/ 64 h 64"/>
                <a:gd name="T64" fmla="*/ 5 w 912"/>
                <a:gd name="T65" fmla="*/ 61 h 64"/>
                <a:gd name="T66" fmla="*/ 5 w 912"/>
                <a:gd name="T67" fmla="*/ 59 h 64"/>
                <a:gd name="T68" fmla="*/ 5 w 912"/>
                <a:gd name="T69" fmla="*/ 36 h 64"/>
                <a:gd name="T70" fmla="*/ 5 w 912"/>
                <a:gd name="T71" fmla="*/ 13 h 64"/>
                <a:gd name="T72" fmla="*/ 6 w 912"/>
                <a:gd name="T73" fmla="*/ 0 h 64"/>
                <a:gd name="T74" fmla="*/ 5 w 912"/>
                <a:gd name="T75" fmla="*/ 0 h 64"/>
                <a:gd name="T76" fmla="*/ 5 w 912"/>
                <a:gd name="T77" fmla="*/ 0 h 64"/>
                <a:gd name="T78" fmla="*/ 3 w 912"/>
                <a:gd name="T79" fmla="*/ 0 h 64"/>
                <a:gd name="T80" fmla="*/ 3 w 912"/>
                <a:gd name="T81" fmla="*/ 1 h 64"/>
                <a:gd name="T82" fmla="*/ 3 w 912"/>
                <a:gd name="T83" fmla="*/ 1 h 64"/>
                <a:gd name="T84" fmla="*/ 1 w 912"/>
                <a:gd name="T85" fmla="*/ 1 h 64"/>
                <a:gd name="T86" fmla="*/ 1 w 912"/>
                <a:gd name="T87" fmla="*/ 1 h 64"/>
                <a:gd name="T88" fmla="*/ 0 w 912"/>
                <a:gd name="T89" fmla="*/ 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2"/>
                <a:gd name="T136" fmla="*/ 0 h 64"/>
                <a:gd name="T137" fmla="*/ 912 w 912"/>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2" h="64">
                  <a:moveTo>
                    <a:pt x="912" y="36"/>
                  </a:moveTo>
                  <a:lnTo>
                    <a:pt x="912" y="13"/>
                  </a:lnTo>
                  <a:lnTo>
                    <a:pt x="910" y="0"/>
                  </a:lnTo>
                  <a:lnTo>
                    <a:pt x="909" y="0"/>
                  </a:lnTo>
                  <a:lnTo>
                    <a:pt x="909" y="1"/>
                  </a:lnTo>
                  <a:lnTo>
                    <a:pt x="907" y="1"/>
                  </a:lnTo>
                  <a:lnTo>
                    <a:pt x="905" y="1"/>
                  </a:lnTo>
                  <a:lnTo>
                    <a:pt x="907" y="13"/>
                  </a:lnTo>
                  <a:lnTo>
                    <a:pt x="907" y="36"/>
                  </a:lnTo>
                  <a:lnTo>
                    <a:pt x="912" y="36"/>
                  </a:lnTo>
                  <a:lnTo>
                    <a:pt x="912" y="61"/>
                  </a:lnTo>
                  <a:lnTo>
                    <a:pt x="910" y="61"/>
                  </a:lnTo>
                  <a:lnTo>
                    <a:pt x="909" y="61"/>
                  </a:lnTo>
                  <a:lnTo>
                    <a:pt x="907" y="61"/>
                  </a:lnTo>
                  <a:lnTo>
                    <a:pt x="907" y="59"/>
                  </a:lnTo>
                  <a:lnTo>
                    <a:pt x="907" y="36"/>
                  </a:lnTo>
                  <a:lnTo>
                    <a:pt x="912" y="36"/>
                  </a:lnTo>
                  <a:close/>
                  <a:moveTo>
                    <a:pt x="0" y="1"/>
                  </a:moveTo>
                  <a:lnTo>
                    <a:pt x="0" y="13"/>
                  </a:lnTo>
                  <a:lnTo>
                    <a:pt x="0" y="36"/>
                  </a:lnTo>
                  <a:lnTo>
                    <a:pt x="0" y="61"/>
                  </a:lnTo>
                  <a:lnTo>
                    <a:pt x="0" y="64"/>
                  </a:lnTo>
                  <a:lnTo>
                    <a:pt x="5" y="61"/>
                  </a:lnTo>
                  <a:lnTo>
                    <a:pt x="5" y="59"/>
                  </a:lnTo>
                  <a:lnTo>
                    <a:pt x="5" y="36"/>
                  </a:lnTo>
                  <a:lnTo>
                    <a:pt x="5" y="13"/>
                  </a:lnTo>
                  <a:lnTo>
                    <a:pt x="6" y="0"/>
                  </a:lnTo>
                  <a:lnTo>
                    <a:pt x="5" y="0"/>
                  </a:lnTo>
                  <a:lnTo>
                    <a:pt x="3" y="0"/>
                  </a:lnTo>
                  <a:lnTo>
                    <a:pt x="3" y="1"/>
                  </a:lnTo>
                  <a:lnTo>
                    <a:pt x="1" y="1"/>
                  </a:lnTo>
                  <a:lnTo>
                    <a:pt x="0" y="1"/>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0"/>
            <p:cNvSpPr>
              <a:spLocks noEditPoints="1"/>
            </p:cNvSpPr>
            <p:nvPr/>
          </p:nvSpPr>
          <p:spPr bwMode="auto">
            <a:xfrm>
              <a:off x="1577" y="2907"/>
              <a:ext cx="909" cy="65"/>
            </a:xfrm>
            <a:custGeom>
              <a:avLst/>
              <a:gdLst>
                <a:gd name="T0" fmla="*/ 909 w 909"/>
                <a:gd name="T1" fmla="*/ 38 h 65"/>
                <a:gd name="T2" fmla="*/ 908 w 909"/>
                <a:gd name="T3" fmla="*/ 15 h 65"/>
                <a:gd name="T4" fmla="*/ 908 w 909"/>
                <a:gd name="T5" fmla="*/ 2 h 65"/>
                <a:gd name="T6" fmla="*/ 908 w 909"/>
                <a:gd name="T7" fmla="*/ 3 h 65"/>
                <a:gd name="T8" fmla="*/ 906 w 909"/>
                <a:gd name="T9" fmla="*/ 3 h 65"/>
                <a:gd name="T10" fmla="*/ 906 w 909"/>
                <a:gd name="T11" fmla="*/ 3 h 65"/>
                <a:gd name="T12" fmla="*/ 904 w 909"/>
                <a:gd name="T13" fmla="*/ 3 h 65"/>
                <a:gd name="T14" fmla="*/ 904 w 909"/>
                <a:gd name="T15" fmla="*/ 3 h 65"/>
                <a:gd name="T16" fmla="*/ 904 w 909"/>
                <a:gd name="T17" fmla="*/ 3 h 65"/>
                <a:gd name="T18" fmla="*/ 903 w 909"/>
                <a:gd name="T19" fmla="*/ 3 h 65"/>
                <a:gd name="T20" fmla="*/ 903 w 909"/>
                <a:gd name="T21" fmla="*/ 3 h 65"/>
                <a:gd name="T22" fmla="*/ 903 w 909"/>
                <a:gd name="T23" fmla="*/ 17 h 65"/>
                <a:gd name="T24" fmla="*/ 904 w 909"/>
                <a:gd name="T25" fmla="*/ 38 h 65"/>
                <a:gd name="T26" fmla="*/ 909 w 909"/>
                <a:gd name="T27" fmla="*/ 38 h 65"/>
                <a:gd name="T28" fmla="*/ 908 w 909"/>
                <a:gd name="T29" fmla="*/ 61 h 65"/>
                <a:gd name="T30" fmla="*/ 908 w 909"/>
                <a:gd name="T31" fmla="*/ 63 h 65"/>
                <a:gd name="T32" fmla="*/ 908 w 909"/>
                <a:gd name="T33" fmla="*/ 63 h 65"/>
                <a:gd name="T34" fmla="*/ 908 w 909"/>
                <a:gd name="T35" fmla="*/ 63 h 65"/>
                <a:gd name="T36" fmla="*/ 906 w 909"/>
                <a:gd name="T37" fmla="*/ 63 h 65"/>
                <a:gd name="T38" fmla="*/ 906 w 909"/>
                <a:gd name="T39" fmla="*/ 63 h 65"/>
                <a:gd name="T40" fmla="*/ 906 w 909"/>
                <a:gd name="T41" fmla="*/ 63 h 65"/>
                <a:gd name="T42" fmla="*/ 904 w 909"/>
                <a:gd name="T43" fmla="*/ 63 h 65"/>
                <a:gd name="T44" fmla="*/ 904 w 909"/>
                <a:gd name="T45" fmla="*/ 63 h 65"/>
                <a:gd name="T46" fmla="*/ 903 w 909"/>
                <a:gd name="T47" fmla="*/ 63 h 65"/>
                <a:gd name="T48" fmla="*/ 903 w 909"/>
                <a:gd name="T49" fmla="*/ 61 h 65"/>
                <a:gd name="T50" fmla="*/ 904 w 909"/>
                <a:gd name="T51" fmla="*/ 38 h 65"/>
                <a:gd name="T52" fmla="*/ 909 w 909"/>
                <a:gd name="T53" fmla="*/ 38 h 65"/>
                <a:gd name="T54" fmla="*/ 2 w 909"/>
                <a:gd name="T55" fmla="*/ 3 h 65"/>
                <a:gd name="T56" fmla="*/ 0 w 909"/>
                <a:gd name="T57" fmla="*/ 15 h 65"/>
                <a:gd name="T58" fmla="*/ 0 w 909"/>
                <a:gd name="T59" fmla="*/ 38 h 65"/>
                <a:gd name="T60" fmla="*/ 0 w 909"/>
                <a:gd name="T61" fmla="*/ 61 h 65"/>
                <a:gd name="T62" fmla="*/ 0 w 909"/>
                <a:gd name="T63" fmla="*/ 65 h 65"/>
                <a:gd name="T64" fmla="*/ 5 w 909"/>
                <a:gd name="T65" fmla="*/ 63 h 65"/>
                <a:gd name="T66" fmla="*/ 5 w 909"/>
                <a:gd name="T67" fmla="*/ 61 h 65"/>
                <a:gd name="T68" fmla="*/ 5 w 909"/>
                <a:gd name="T69" fmla="*/ 38 h 65"/>
                <a:gd name="T70" fmla="*/ 5 w 909"/>
                <a:gd name="T71" fmla="*/ 17 h 65"/>
                <a:gd name="T72" fmla="*/ 7 w 909"/>
                <a:gd name="T73" fmla="*/ 0 h 65"/>
                <a:gd name="T74" fmla="*/ 7 w 909"/>
                <a:gd name="T75" fmla="*/ 0 h 65"/>
                <a:gd name="T76" fmla="*/ 5 w 909"/>
                <a:gd name="T77" fmla="*/ 2 h 65"/>
                <a:gd name="T78" fmla="*/ 5 w 909"/>
                <a:gd name="T79" fmla="*/ 2 h 65"/>
                <a:gd name="T80" fmla="*/ 5 w 909"/>
                <a:gd name="T81" fmla="*/ 2 h 65"/>
                <a:gd name="T82" fmla="*/ 4 w 909"/>
                <a:gd name="T83" fmla="*/ 2 h 65"/>
                <a:gd name="T84" fmla="*/ 4 w 909"/>
                <a:gd name="T85" fmla="*/ 2 h 65"/>
                <a:gd name="T86" fmla="*/ 2 w 909"/>
                <a:gd name="T87" fmla="*/ 2 h 65"/>
                <a:gd name="T88" fmla="*/ 2 w 909"/>
                <a:gd name="T89" fmla="*/ 3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9"/>
                <a:gd name="T136" fmla="*/ 0 h 65"/>
                <a:gd name="T137" fmla="*/ 909 w 909"/>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9" h="65">
                  <a:moveTo>
                    <a:pt x="909" y="38"/>
                  </a:moveTo>
                  <a:lnTo>
                    <a:pt x="908" y="15"/>
                  </a:lnTo>
                  <a:lnTo>
                    <a:pt x="908" y="2"/>
                  </a:lnTo>
                  <a:lnTo>
                    <a:pt x="908" y="3"/>
                  </a:lnTo>
                  <a:lnTo>
                    <a:pt x="906" y="3"/>
                  </a:lnTo>
                  <a:lnTo>
                    <a:pt x="904" y="3"/>
                  </a:lnTo>
                  <a:lnTo>
                    <a:pt x="903" y="3"/>
                  </a:lnTo>
                  <a:lnTo>
                    <a:pt x="903" y="17"/>
                  </a:lnTo>
                  <a:lnTo>
                    <a:pt x="904" y="38"/>
                  </a:lnTo>
                  <a:lnTo>
                    <a:pt x="909" y="38"/>
                  </a:lnTo>
                  <a:lnTo>
                    <a:pt x="908" y="61"/>
                  </a:lnTo>
                  <a:lnTo>
                    <a:pt x="908" y="63"/>
                  </a:lnTo>
                  <a:lnTo>
                    <a:pt x="906" y="63"/>
                  </a:lnTo>
                  <a:lnTo>
                    <a:pt x="904" y="63"/>
                  </a:lnTo>
                  <a:lnTo>
                    <a:pt x="903" y="63"/>
                  </a:lnTo>
                  <a:lnTo>
                    <a:pt x="903" y="61"/>
                  </a:lnTo>
                  <a:lnTo>
                    <a:pt x="904" y="38"/>
                  </a:lnTo>
                  <a:lnTo>
                    <a:pt x="909" y="38"/>
                  </a:lnTo>
                  <a:close/>
                  <a:moveTo>
                    <a:pt x="2" y="3"/>
                  </a:moveTo>
                  <a:lnTo>
                    <a:pt x="0" y="15"/>
                  </a:lnTo>
                  <a:lnTo>
                    <a:pt x="0" y="38"/>
                  </a:lnTo>
                  <a:lnTo>
                    <a:pt x="0" y="61"/>
                  </a:lnTo>
                  <a:lnTo>
                    <a:pt x="0" y="65"/>
                  </a:lnTo>
                  <a:lnTo>
                    <a:pt x="5" y="63"/>
                  </a:lnTo>
                  <a:lnTo>
                    <a:pt x="5" y="61"/>
                  </a:lnTo>
                  <a:lnTo>
                    <a:pt x="5" y="38"/>
                  </a:lnTo>
                  <a:lnTo>
                    <a:pt x="5" y="17"/>
                  </a:lnTo>
                  <a:lnTo>
                    <a:pt x="7" y="0"/>
                  </a:lnTo>
                  <a:lnTo>
                    <a:pt x="5" y="2"/>
                  </a:lnTo>
                  <a:lnTo>
                    <a:pt x="4" y="2"/>
                  </a:lnTo>
                  <a:lnTo>
                    <a:pt x="2" y="2"/>
                  </a:lnTo>
                  <a:lnTo>
                    <a:pt x="2" y="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1"/>
            <p:cNvSpPr>
              <a:spLocks noEditPoints="1"/>
            </p:cNvSpPr>
            <p:nvPr/>
          </p:nvSpPr>
          <p:spPr bwMode="auto">
            <a:xfrm>
              <a:off x="1581" y="2907"/>
              <a:ext cx="902" cy="63"/>
            </a:xfrm>
            <a:custGeom>
              <a:avLst/>
              <a:gdLst>
                <a:gd name="T0" fmla="*/ 902 w 902"/>
                <a:gd name="T1" fmla="*/ 38 h 63"/>
                <a:gd name="T2" fmla="*/ 902 w 902"/>
                <a:gd name="T3" fmla="*/ 15 h 63"/>
                <a:gd name="T4" fmla="*/ 900 w 902"/>
                <a:gd name="T5" fmla="*/ 3 h 63"/>
                <a:gd name="T6" fmla="*/ 900 w 902"/>
                <a:gd name="T7" fmla="*/ 3 h 63"/>
                <a:gd name="T8" fmla="*/ 900 w 902"/>
                <a:gd name="T9" fmla="*/ 3 h 63"/>
                <a:gd name="T10" fmla="*/ 899 w 902"/>
                <a:gd name="T11" fmla="*/ 3 h 63"/>
                <a:gd name="T12" fmla="*/ 899 w 902"/>
                <a:gd name="T13" fmla="*/ 3 h 63"/>
                <a:gd name="T14" fmla="*/ 899 w 902"/>
                <a:gd name="T15" fmla="*/ 3 h 63"/>
                <a:gd name="T16" fmla="*/ 897 w 902"/>
                <a:gd name="T17" fmla="*/ 3 h 63"/>
                <a:gd name="T18" fmla="*/ 897 w 902"/>
                <a:gd name="T19" fmla="*/ 5 h 63"/>
                <a:gd name="T20" fmla="*/ 895 w 902"/>
                <a:gd name="T21" fmla="*/ 5 h 63"/>
                <a:gd name="T22" fmla="*/ 897 w 902"/>
                <a:gd name="T23" fmla="*/ 17 h 63"/>
                <a:gd name="T24" fmla="*/ 897 w 902"/>
                <a:gd name="T25" fmla="*/ 38 h 63"/>
                <a:gd name="T26" fmla="*/ 902 w 902"/>
                <a:gd name="T27" fmla="*/ 38 h 63"/>
                <a:gd name="T28" fmla="*/ 902 w 902"/>
                <a:gd name="T29" fmla="*/ 61 h 63"/>
                <a:gd name="T30" fmla="*/ 902 w 902"/>
                <a:gd name="T31" fmla="*/ 63 h 63"/>
                <a:gd name="T32" fmla="*/ 902 w 902"/>
                <a:gd name="T33" fmla="*/ 63 h 63"/>
                <a:gd name="T34" fmla="*/ 900 w 902"/>
                <a:gd name="T35" fmla="*/ 63 h 63"/>
                <a:gd name="T36" fmla="*/ 900 w 902"/>
                <a:gd name="T37" fmla="*/ 63 h 63"/>
                <a:gd name="T38" fmla="*/ 899 w 902"/>
                <a:gd name="T39" fmla="*/ 63 h 63"/>
                <a:gd name="T40" fmla="*/ 899 w 902"/>
                <a:gd name="T41" fmla="*/ 63 h 63"/>
                <a:gd name="T42" fmla="*/ 899 w 902"/>
                <a:gd name="T43" fmla="*/ 63 h 63"/>
                <a:gd name="T44" fmla="*/ 897 w 902"/>
                <a:gd name="T45" fmla="*/ 63 h 63"/>
                <a:gd name="T46" fmla="*/ 897 w 902"/>
                <a:gd name="T47" fmla="*/ 63 h 63"/>
                <a:gd name="T48" fmla="*/ 897 w 902"/>
                <a:gd name="T49" fmla="*/ 61 h 63"/>
                <a:gd name="T50" fmla="*/ 897 w 902"/>
                <a:gd name="T51" fmla="*/ 38 h 63"/>
                <a:gd name="T52" fmla="*/ 902 w 902"/>
                <a:gd name="T53" fmla="*/ 38 h 63"/>
                <a:gd name="T54" fmla="*/ 1 w 902"/>
                <a:gd name="T55" fmla="*/ 2 h 63"/>
                <a:gd name="T56" fmla="*/ 0 w 902"/>
                <a:gd name="T57" fmla="*/ 15 h 63"/>
                <a:gd name="T58" fmla="*/ 0 w 902"/>
                <a:gd name="T59" fmla="*/ 38 h 63"/>
                <a:gd name="T60" fmla="*/ 0 w 902"/>
                <a:gd name="T61" fmla="*/ 61 h 63"/>
                <a:gd name="T62" fmla="*/ 0 w 902"/>
                <a:gd name="T63" fmla="*/ 63 h 63"/>
                <a:gd name="T64" fmla="*/ 5 w 902"/>
                <a:gd name="T65" fmla="*/ 61 h 63"/>
                <a:gd name="T66" fmla="*/ 5 w 902"/>
                <a:gd name="T67" fmla="*/ 38 h 63"/>
                <a:gd name="T68" fmla="*/ 5 w 902"/>
                <a:gd name="T69" fmla="*/ 17 h 63"/>
                <a:gd name="T70" fmla="*/ 6 w 902"/>
                <a:gd name="T71" fmla="*/ 0 h 63"/>
                <a:gd name="T72" fmla="*/ 5 w 902"/>
                <a:gd name="T73" fmla="*/ 0 h 63"/>
                <a:gd name="T74" fmla="*/ 5 w 902"/>
                <a:gd name="T75" fmla="*/ 0 h 63"/>
                <a:gd name="T76" fmla="*/ 3 w 902"/>
                <a:gd name="T77" fmla="*/ 0 h 63"/>
                <a:gd name="T78" fmla="*/ 3 w 902"/>
                <a:gd name="T79" fmla="*/ 0 h 63"/>
                <a:gd name="T80" fmla="*/ 3 w 902"/>
                <a:gd name="T81" fmla="*/ 0 h 63"/>
                <a:gd name="T82" fmla="*/ 1 w 902"/>
                <a:gd name="T83" fmla="*/ 2 h 63"/>
                <a:gd name="T84" fmla="*/ 1 w 902"/>
                <a:gd name="T85" fmla="*/ 2 h 63"/>
                <a:gd name="T86" fmla="*/ 1 w 902"/>
                <a:gd name="T87" fmla="*/ 2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2"/>
                <a:gd name="T133" fmla="*/ 0 h 63"/>
                <a:gd name="T134" fmla="*/ 902 w 902"/>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2" h="63">
                  <a:moveTo>
                    <a:pt x="902" y="38"/>
                  </a:moveTo>
                  <a:lnTo>
                    <a:pt x="902" y="15"/>
                  </a:lnTo>
                  <a:lnTo>
                    <a:pt x="900" y="3"/>
                  </a:lnTo>
                  <a:lnTo>
                    <a:pt x="899" y="3"/>
                  </a:lnTo>
                  <a:lnTo>
                    <a:pt x="897" y="3"/>
                  </a:lnTo>
                  <a:lnTo>
                    <a:pt x="897" y="5"/>
                  </a:lnTo>
                  <a:lnTo>
                    <a:pt x="895" y="5"/>
                  </a:lnTo>
                  <a:lnTo>
                    <a:pt x="897" y="17"/>
                  </a:lnTo>
                  <a:lnTo>
                    <a:pt x="897" y="38"/>
                  </a:lnTo>
                  <a:lnTo>
                    <a:pt x="902" y="38"/>
                  </a:lnTo>
                  <a:lnTo>
                    <a:pt x="902" y="61"/>
                  </a:lnTo>
                  <a:lnTo>
                    <a:pt x="902" y="63"/>
                  </a:lnTo>
                  <a:lnTo>
                    <a:pt x="900" y="63"/>
                  </a:lnTo>
                  <a:lnTo>
                    <a:pt x="899" y="63"/>
                  </a:lnTo>
                  <a:lnTo>
                    <a:pt x="897" y="63"/>
                  </a:lnTo>
                  <a:lnTo>
                    <a:pt x="897" y="61"/>
                  </a:lnTo>
                  <a:lnTo>
                    <a:pt x="897" y="38"/>
                  </a:lnTo>
                  <a:lnTo>
                    <a:pt x="902" y="38"/>
                  </a:lnTo>
                  <a:close/>
                  <a:moveTo>
                    <a:pt x="1" y="2"/>
                  </a:moveTo>
                  <a:lnTo>
                    <a:pt x="0" y="15"/>
                  </a:lnTo>
                  <a:lnTo>
                    <a:pt x="0" y="38"/>
                  </a:lnTo>
                  <a:lnTo>
                    <a:pt x="0" y="61"/>
                  </a:lnTo>
                  <a:lnTo>
                    <a:pt x="0" y="63"/>
                  </a:lnTo>
                  <a:lnTo>
                    <a:pt x="5" y="61"/>
                  </a:lnTo>
                  <a:lnTo>
                    <a:pt x="5" y="38"/>
                  </a:lnTo>
                  <a:lnTo>
                    <a:pt x="5" y="17"/>
                  </a:lnTo>
                  <a:lnTo>
                    <a:pt x="6" y="0"/>
                  </a:lnTo>
                  <a:lnTo>
                    <a:pt x="5" y="0"/>
                  </a:lnTo>
                  <a:lnTo>
                    <a:pt x="3" y="0"/>
                  </a:lnTo>
                  <a:lnTo>
                    <a:pt x="1" y="2"/>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2"/>
            <p:cNvSpPr>
              <a:spLocks noEditPoints="1"/>
            </p:cNvSpPr>
            <p:nvPr/>
          </p:nvSpPr>
          <p:spPr bwMode="auto">
            <a:xfrm>
              <a:off x="1582" y="2905"/>
              <a:ext cx="899" cy="65"/>
            </a:xfrm>
            <a:custGeom>
              <a:avLst/>
              <a:gdLst>
                <a:gd name="T0" fmla="*/ 899 w 899"/>
                <a:gd name="T1" fmla="*/ 40 h 65"/>
                <a:gd name="T2" fmla="*/ 898 w 899"/>
                <a:gd name="T3" fmla="*/ 19 h 65"/>
                <a:gd name="T4" fmla="*/ 898 w 899"/>
                <a:gd name="T5" fmla="*/ 5 h 65"/>
                <a:gd name="T6" fmla="*/ 898 w 899"/>
                <a:gd name="T7" fmla="*/ 5 h 65"/>
                <a:gd name="T8" fmla="*/ 896 w 899"/>
                <a:gd name="T9" fmla="*/ 5 h 65"/>
                <a:gd name="T10" fmla="*/ 896 w 899"/>
                <a:gd name="T11" fmla="*/ 7 h 65"/>
                <a:gd name="T12" fmla="*/ 894 w 899"/>
                <a:gd name="T13" fmla="*/ 7 h 65"/>
                <a:gd name="T14" fmla="*/ 894 w 899"/>
                <a:gd name="T15" fmla="*/ 7 h 65"/>
                <a:gd name="T16" fmla="*/ 894 w 899"/>
                <a:gd name="T17" fmla="*/ 7 h 65"/>
                <a:gd name="T18" fmla="*/ 893 w 899"/>
                <a:gd name="T19" fmla="*/ 7 h 65"/>
                <a:gd name="T20" fmla="*/ 893 w 899"/>
                <a:gd name="T21" fmla="*/ 7 h 65"/>
                <a:gd name="T22" fmla="*/ 893 w 899"/>
                <a:gd name="T23" fmla="*/ 19 h 65"/>
                <a:gd name="T24" fmla="*/ 894 w 899"/>
                <a:gd name="T25" fmla="*/ 40 h 65"/>
                <a:gd name="T26" fmla="*/ 899 w 899"/>
                <a:gd name="T27" fmla="*/ 40 h 65"/>
                <a:gd name="T28" fmla="*/ 898 w 899"/>
                <a:gd name="T29" fmla="*/ 63 h 65"/>
                <a:gd name="T30" fmla="*/ 898 w 899"/>
                <a:gd name="T31" fmla="*/ 65 h 65"/>
                <a:gd name="T32" fmla="*/ 898 w 899"/>
                <a:gd name="T33" fmla="*/ 65 h 65"/>
                <a:gd name="T34" fmla="*/ 898 w 899"/>
                <a:gd name="T35" fmla="*/ 65 h 65"/>
                <a:gd name="T36" fmla="*/ 896 w 899"/>
                <a:gd name="T37" fmla="*/ 65 h 65"/>
                <a:gd name="T38" fmla="*/ 896 w 899"/>
                <a:gd name="T39" fmla="*/ 65 h 65"/>
                <a:gd name="T40" fmla="*/ 896 w 899"/>
                <a:gd name="T41" fmla="*/ 65 h 65"/>
                <a:gd name="T42" fmla="*/ 894 w 899"/>
                <a:gd name="T43" fmla="*/ 65 h 65"/>
                <a:gd name="T44" fmla="*/ 894 w 899"/>
                <a:gd name="T45" fmla="*/ 65 h 65"/>
                <a:gd name="T46" fmla="*/ 893 w 899"/>
                <a:gd name="T47" fmla="*/ 65 h 65"/>
                <a:gd name="T48" fmla="*/ 893 w 899"/>
                <a:gd name="T49" fmla="*/ 63 h 65"/>
                <a:gd name="T50" fmla="*/ 894 w 899"/>
                <a:gd name="T51" fmla="*/ 40 h 65"/>
                <a:gd name="T52" fmla="*/ 899 w 899"/>
                <a:gd name="T53" fmla="*/ 40 h 65"/>
                <a:gd name="T54" fmla="*/ 2 w 899"/>
                <a:gd name="T55" fmla="*/ 2 h 65"/>
                <a:gd name="T56" fmla="*/ 0 w 899"/>
                <a:gd name="T57" fmla="*/ 19 h 65"/>
                <a:gd name="T58" fmla="*/ 0 w 899"/>
                <a:gd name="T59" fmla="*/ 40 h 65"/>
                <a:gd name="T60" fmla="*/ 0 w 899"/>
                <a:gd name="T61" fmla="*/ 63 h 65"/>
                <a:gd name="T62" fmla="*/ 0 w 899"/>
                <a:gd name="T63" fmla="*/ 65 h 65"/>
                <a:gd name="T64" fmla="*/ 5 w 899"/>
                <a:gd name="T65" fmla="*/ 62 h 65"/>
                <a:gd name="T66" fmla="*/ 5 w 899"/>
                <a:gd name="T67" fmla="*/ 40 h 65"/>
                <a:gd name="T68" fmla="*/ 5 w 899"/>
                <a:gd name="T69" fmla="*/ 19 h 65"/>
                <a:gd name="T70" fmla="*/ 7 w 899"/>
                <a:gd name="T71" fmla="*/ 0 h 65"/>
                <a:gd name="T72" fmla="*/ 7 w 899"/>
                <a:gd name="T73" fmla="*/ 0 h 65"/>
                <a:gd name="T74" fmla="*/ 5 w 899"/>
                <a:gd name="T75" fmla="*/ 0 h 65"/>
                <a:gd name="T76" fmla="*/ 5 w 899"/>
                <a:gd name="T77" fmla="*/ 2 h 65"/>
                <a:gd name="T78" fmla="*/ 5 w 899"/>
                <a:gd name="T79" fmla="*/ 2 h 65"/>
                <a:gd name="T80" fmla="*/ 4 w 899"/>
                <a:gd name="T81" fmla="*/ 2 h 65"/>
                <a:gd name="T82" fmla="*/ 4 w 899"/>
                <a:gd name="T83" fmla="*/ 2 h 65"/>
                <a:gd name="T84" fmla="*/ 2 w 899"/>
                <a:gd name="T85" fmla="*/ 2 h 65"/>
                <a:gd name="T86" fmla="*/ 2 w 899"/>
                <a:gd name="T87" fmla="*/ 2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9"/>
                <a:gd name="T133" fmla="*/ 0 h 65"/>
                <a:gd name="T134" fmla="*/ 899 w 899"/>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9" h="65">
                  <a:moveTo>
                    <a:pt x="899" y="40"/>
                  </a:moveTo>
                  <a:lnTo>
                    <a:pt x="898" y="19"/>
                  </a:lnTo>
                  <a:lnTo>
                    <a:pt x="898" y="5"/>
                  </a:lnTo>
                  <a:lnTo>
                    <a:pt x="896" y="5"/>
                  </a:lnTo>
                  <a:lnTo>
                    <a:pt x="896" y="7"/>
                  </a:lnTo>
                  <a:lnTo>
                    <a:pt x="894" y="7"/>
                  </a:lnTo>
                  <a:lnTo>
                    <a:pt x="893" y="7"/>
                  </a:lnTo>
                  <a:lnTo>
                    <a:pt x="893" y="19"/>
                  </a:lnTo>
                  <a:lnTo>
                    <a:pt x="894" y="40"/>
                  </a:lnTo>
                  <a:lnTo>
                    <a:pt x="899" y="40"/>
                  </a:lnTo>
                  <a:lnTo>
                    <a:pt x="898" y="63"/>
                  </a:lnTo>
                  <a:lnTo>
                    <a:pt x="898" y="65"/>
                  </a:lnTo>
                  <a:lnTo>
                    <a:pt x="896" y="65"/>
                  </a:lnTo>
                  <a:lnTo>
                    <a:pt x="894" y="65"/>
                  </a:lnTo>
                  <a:lnTo>
                    <a:pt x="893" y="65"/>
                  </a:lnTo>
                  <a:lnTo>
                    <a:pt x="893" y="63"/>
                  </a:lnTo>
                  <a:lnTo>
                    <a:pt x="894" y="40"/>
                  </a:lnTo>
                  <a:lnTo>
                    <a:pt x="899" y="40"/>
                  </a:lnTo>
                  <a:close/>
                  <a:moveTo>
                    <a:pt x="2" y="2"/>
                  </a:moveTo>
                  <a:lnTo>
                    <a:pt x="0" y="19"/>
                  </a:lnTo>
                  <a:lnTo>
                    <a:pt x="0" y="40"/>
                  </a:lnTo>
                  <a:lnTo>
                    <a:pt x="0" y="63"/>
                  </a:lnTo>
                  <a:lnTo>
                    <a:pt x="0" y="65"/>
                  </a:lnTo>
                  <a:lnTo>
                    <a:pt x="5" y="62"/>
                  </a:lnTo>
                  <a:lnTo>
                    <a:pt x="5" y="40"/>
                  </a:lnTo>
                  <a:lnTo>
                    <a:pt x="5" y="19"/>
                  </a:lnTo>
                  <a:lnTo>
                    <a:pt x="7" y="0"/>
                  </a:lnTo>
                  <a:lnTo>
                    <a:pt x="5" y="0"/>
                  </a:lnTo>
                  <a:lnTo>
                    <a:pt x="5" y="2"/>
                  </a:lnTo>
                  <a:lnTo>
                    <a:pt x="4" y="2"/>
                  </a:lnTo>
                  <a:lnTo>
                    <a:pt x="2" y="2"/>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83"/>
            <p:cNvSpPr>
              <a:spLocks noEditPoints="1"/>
            </p:cNvSpPr>
            <p:nvPr/>
          </p:nvSpPr>
          <p:spPr bwMode="auto">
            <a:xfrm>
              <a:off x="1586" y="2904"/>
              <a:ext cx="892" cy="66"/>
            </a:xfrm>
            <a:custGeom>
              <a:avLst/>
              <a:gdLst>
                <a:gd name="T0" fmla="*/ 892 w 892"/>
                <a:gd name="T1" fmla="*/ 41 h 66"/>
                <a:gd name="T2" fmla="*/ 892 w 892"/>
                <a:gd name="T3" fmla="*/ 20 h 66"/>
                <a:gd name="T4" fmla="*/ 890 w 892"/>
                <a:gd name="T5" fmla="*/ 8 h 66"/>
                <a:gd name="T6" fmla="*/ 890 w 892"/>
                <a:gd name="T7" fmla="*/ 8 h 66"/>
                <a:gd name="T8" fmla="*/ 890 w 892"/>
                <a:gd name="T9" fmla="*/ 8 h 66"/>
                <a:gd name="T10" fmla="*/ 889 w 892"/>
                <a:gd name="T11" fmla="*/ 8 h 66"/>
                <a:gd name="T12" fmla="*/ 889 w 892"/>
                <a:gd name="T13" fmla="*/ 8 h 66"/>
                <a:gd name="T14" fmla="*/ 889 w 892"/>
                <a:gd name="T15" fmla="*/ 8 h 66"/>
                <a:gd name="T16" fmla="*/ 887 w 892"/>
                <a:gd name="T17" fmla="*/ 8 h 66"/>
                <a:gd name="T18" fmla="*/ 887 w 892"/>
                <a:gd name="T19" fmla="*/ 8 h 66"/>
                <a:gd name="T20" fmla="*/ 885 w 892"/>
                <a:gd name="T21" fmla="*/ 8 h 66"/>
                <a:gd name="T22" fmla="*/ 887 w 892"/>
                <a:gd name="T23" fmla="*/ 20 h 66"/>
                <a:gd name="T24" fmla="*/ 887 w 892"/>
                <a:gd name="T25" fmla="*/ 41 h 66"/>
                <a:gd name="T26" fmla="*/ 892 w 892"/>
                <a:gd name="T27" fmla="*/ 41 h 66"/>
                <a:gd name="T28" fmla="*/ 892 w 892"/>
                <a:gd name="T29" fmla="*/ 64 h 66"/>
                <a:gd name="T30" fmla="*/ 892 w 892"/>
                <a:gd name="T31" fmla="*/ 66 h 66"/>
                <a:gd name="T32" fmla="*/ 892 w 892"/>
                <a:gd name="T33" fmla="*/ 66 h 66"/>
                <a:gd name="T34" fmla="*/ 890 w 892"/>
                <a:gd name="T35" fmla="*/ 66 h 66"/>
                <a:gd name="T36" fmla="*/ 890 w 892"/>
                <a:gd name="T37" fmla="*/ 66 h 66"/>
                <a:gd name="T38" fmla="*/ 889 w 892"/>
                <a:gd name="T39" fmla="*/ 66 h 66"/>
                <a:gd name="T40" fmla="*/ 889 w 892"/>
                <a:gd name="T41" fmla="*/ 66 h 66"/>
                <a:gd name="T42" fmla="*/ 889 w 892"/>
                <a:gd name="T43" fmla="*/ 66 h 66"/>
                <a:gd name="T44" fmla="*/ 887 w 892"/>
                <a:gd name="T45" fmla="*/ 66 h 66"/>
                <a:gd name="T46" fmla="*/ 887 w 892"/>
                <a:gd name="T47" fmla="*/ 66 h 66"/>
                <a:gd name="T48" fmla="*/ 887 w 892"/>
                <a:gd name="T49" fmla="*/ 64 h 66"/>
                <a:gd name="T50" fmla="*/ 887 w 892"/>
                <a:gd name="T51" fmla="*/ 41 h 66"/>
                <a:gd name="T52" fmla="*/ 892 w 892"/>
                <a:gd name="T53" fmla="*/ 41 h 66"/>
                <a:gd name="T54" fmla="*/ 1 w 892"/>
                <a:gd name="T55" fmla="*/ 3 h 66"/>
                <a:gd name="T56" fmla="*/ 0 w 892"/>
                <a:gd name="T57" fmla="*/ 20 h 66"/>
                <a:gd name="T58" fmla="*/ 0 w 892"/>
                <a:gd name="T59" fmla="*/ 41 h 66"/>
                <a:gd name="T60" fmla="*/ 0 w 892"/>
                <a:gd name="T61" fmla="*/ 64 h 66"/>
                <a:gd name="T62" fmla="*/ 5 w 892"/>
                <a:gd name="T63" fmla="*/ 63 h 66"/>
                <a:gd name="T64" fmla="*/ 5 w 892"/>
                <a:gd name="T65" fmla="*/ 41 h 66"/>
                <a:gd name="T66" fmla="*/ 5 w 892"/>
                <a:gd name="T67" fmla="*/ 20 h 66"/>
                <a:gd name="T68" fmla="*/ 6 w 892"/>
                <a:gd name="T69" fmla="*/ 0 h 66"/>
                <a:gd name="T70" fmla="*/ 5 w 892"/>
                <a:gd name="T71" fmla="*/ 1 h 66"/>
                <a:gd name="T72" fmla="*/ 5 w 892"/>
                <a:gd name="T73" fmla="*/ 1 h 66"/>
                <a:gd name="T74" fmla="*/ 5 w 892"/>
                <a:gd name="T75" fmla="*/ 1 h 66"/>
                <a:gd name="T76" fmla="*/ 3 w 892"/>
                <a:gd name="T77" fmla="*/ 1 h 66"/>
                <a:gd name="T78" fmla="*/ 3 w 892"/>
                <a:gd name="T79" fmla="*/ 1 h 66"/>
                <a:gd name="T80" fmla="*/ 1 w 892"/>
                <a:gd name="T81" fmla="*/ 1 h 66"/>
                <a:gd name="T82" fmla="*/ 1 w 892"/>
                <a:gd name="T83" fmla="*/ 3 h 66"/>
                <a:gd name="T84" fmla="*/ 1 w 892"/>
                <a:gd name="T85" fmla="*/ 3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2"/>
                <a:gd name="T130" fmla="*/ 0 h 66"/>
                <a:gd name="T131" fmla="*/ 892 w 892"/>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2" h="66">
                  <a:moveTo>
                    <a:pt x="892" y="41"/>
                  </a:moveTo>
                  <a:lnTo>
                    <a:pt x="892" y="20"/>
                  </a:lnTo>
                  <a:lnTo>
                    <a:pt x="890" y="8"/>
                  </a:lnTo>
                  <a:lnTo>
                    <a:pt x="889" y="8"/>
                  </a:lnTo>
                  <a:lnTo>
                    <a:pt x="887" y="8"/>
                  </a:lnTo>
                  <a:lnTo>
                    <a:pt x="885" y="8"/>
                  </a:lnTo>
                  <a:lnTo>
                    <a:pt x="887" y="20"/>
                  </a:lnTo>
                  <a:lnTo>
                    <a:pt x="887" y="41"/>
                  </a:lnTo>
                  <a:lnTo>
                    <a:pt x="892" y="41"/>
                  </a:lnTo>
                  <a:lnTo>
                    <a:pt x="892" y="64"/>
                  </a:lnTo>
                  <a:lnTo>
                    <a:pt x="892" y="66"/>
                  </a:lnTo>
                  <a:lnTo>
                    <a:pt x="890" y="66"/>
                  </a:lnTo>
                  <a:lnTo>
                    <a:pt x="889" y="66"/>
                  </a:lnTo>
                  <a:lnTo>
                    <a:pt x="887" y="66"/>
                  </a:lnTo>
                  <a:lnTo>
                    <a:pt x="887" y="64"/>
                  </a:lnTo>
                  <a:lnTo>
                    <a:pt x="887" y="41"/>
                  </a:lnTo>
                  <a:lnTo>
                    <a:pt x="892" y="41"/>
                  </a:lnTo>
                  <a:close/>
                  <a:moveTo>
                    <a:pt x="1" y="3"/>
                  </a:moveTo>
                  <a:lnTo>
                    <a:pt x="0" y="20"/>
                  </a:lnTo>
                  <a:lnTo>
                    <a:pt x="0" y="41"/>
                  </a:lnTo>
                  <a:lnTo>
                    <a:pt x="0" y="64"/>
                  </a:lnTo>
                  <a:lnTo>
                    <a:pt x="5" y="63"/>
                  </a:lnTo>
                  <a:lnTo>
                    <a:pt x="5" y="41"/>
                  </a:lnTo>
                  <a:lnTo>
                    <a:pt x="5" y="20"/>
                  </a:lnTo>
                  <a:lnTo>
                    <a:pt x="6" y="0"/>
                  </a:lnTo>
                  <a:lnTo>
                    <a:pt x="5" y="1"/>
                  </a:lnTo>
                  <a:lnTo>
                    <a:pt x="3" y="1"/>
                  </a:lnTo>
                  <a:lnTo>
                    <a:pt x="1" y="1"/>
                  </a:lnTo>
                  <a:lnTo>
                    <a:pt x="1" y="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84"/>
            <p:cNvSpPr>
              <a:spLocks noEditPoints="1"/>
            </p:cNvSpPr>
            <p:nvPr/>
          </p:nvSpPr>
          <p:spPr bwMode="auto">
            <a:xfrm>
              <a:off x="1587" y="2904"/>
              <a:ext cx="889" cy="66"/>
            </a:xfrm>
            <a:custGeom>
              <a:avLst/>
              <a:gdLst>
                <a:gd name="T0" fmla="*/ 889 w 889"/>
                <a:gd name="T1" fmla="*/ 41 h 66"/>
                <a:gd name="T2" fmla="*/ 888 w 889"/>
                <a:gd name="T3" fmla="*/ 20 h 66"/>
                <a:gd name="T4" fmla="*/ 888 w 889"/>
                <a:gd name="T5" fmla="*/ 8 h 66"/>
                <a:gd name="T6" fmla="*/ 888 w 889"/>
                <a:gd name="T7" fmla="*/ 8 h 66"/>
                <a:gd name="T8" fmla="*/ 886 w 889"/>
                <a:gd name="T9" fmla="*/ 8 h 66"/>
                <a:gd name="T10" fmla="*/ 886 w 889"/>
                <a:gd name="T11" fmla="*/ 8 h 66"/>
                <a:gd name="T12" fmla="*/ 884 w 889"/>
                <a:gd name="T13" fmla="*/ 8 h 66"/>
                <a:gd name="T14" fmla="*/ 884 w 889"/>
                <a:gd name="T15" fmla="*/ 8 h 66"/>
                <a:gd name="T16" fmla="*/ 884 w 889"/>
                <a:gd name="T17" fmla="*/ 10 h 66"/>
                <a:gd name="T18" fmla="*/ 883 w 889"/>
                <a:gd name="T19" fmla="*/ 10 h 66"/>
                <a:gd name="T20" fmla="*/ 883 w 889"/>
                <a:gd name="T21" fmla="*/ 10 h 66"/>
                <a:gd name="T22" fmla="*/ 883 w 889"/>
                <a:gd name="T23" fmla="*/ 20 h 66"/>
                <a:gd name="T24" fmla="*/ 884 w 889"/>
                <a:gd name="T25" fmla="*/ 41 h 66"/>
                <a:gd name="T26" fmla="*/ 889 w 889"/>
                <a:gd name="T27" fmla="*/ 41 h 66"/>
                <a:gd name="T28" fmla="*/ 888 w 889"/>
                <a:gd name="T29" fmla="*/ 64 h 66"/>
                <a:gd name="T30" fmla="*/ 888 w 889"/>
                <a:gd name="T31" fmla="*/ 66 h 66"/>
                <a:gd name="T32" fmla="*/ 888 w 889"/>
                <a:gd name="T33" fmla="*/ 66 h 66"/>
                <a:gd name="T34" fmla="*/ 888 w 889"/>
                <a:gd name="T35" fmla="*/ 66 h 66"/>
                <a:gd name="T36" fmla="*/ 886 w 889"/>
                <a:gd name="T37" fmla="*/ 66 h 66"/>
                <a:gd name="T38" fmla="*/ 886 w 889"/>
                <a:gd name="T39" fmla="*/ 66 h 66"/>
                <a:gd name="T40" fmla="*/ 886 w 889"/>
                <a:gd name="T41" fmla="*/ 66 h 66"/>
                <a:gd name="T42" fmla="*/ 884 w 889"/>
                <a:gd name="T43" fmla="*/ 66 h 66"/>
                <a:gd name="T44" fmla="*/ 884 w 889"/>
                <a:gd name="T45" fmla="*/ 66 h 66"/>
                <a:gd name="T46" fmla="*/ 883 w 889"/>
                <a:gd name="T47" fmla="*/ 66 h 66"/>
                <a:gd name="T48" fmla="*/ 883 w 889"/>
                <a:gd name="T49" fmla="*/ 64 h 66"/>
                <a:gd name="T50" fmla="*/ 884 w 889"/>
                <a:gd name="T51" fmla="*/ 41 h 66"/>
                <a:gd name="T52" fmla="*/ 889 w 889"/>
                <a:gd name="T53" fmla="*/ 41 h 66"/>
                <a:gd name="T54" fmla="*/ 2 w 889"/>
                <a:gd name="T55" fmla="*/ 1 h 66"/>
                <a:gd name="T56" fmla="*/ 0 w 889"/>
                <a:gd name="T57" fmla="*/ 20 h 66"/>
                <a:gd name="T58" fmla="*/ 0 w 889"/>
                <a:gd name="T59" fmla="*/ 41 h 66"/>
                <a:gd name="T60" fmla="*/ 0 w 889"/>
                <a:gd name="T61" fmla="*/ 63 h 66"/>
                <a:gd name="T62" fmla="*/ 5 w 889"/>
                <a:gd name="T63" fmla="*/ 61 h 66"/>
                <a:gd name="T64" fmla="*/ 5 w 889"/>
                <a:gd name="T65" fmla="*/ 41 h 66"/>
                <a:gd name="T66" fmla="*/ 5 w 889"/>
                <a:gd name="T67" fmla="*/ 20 h 66"/>
                <a:gd name="T68" fmla="*/ 7 w 889"/>
                <a:gd name="T69" fmla="*/ 0 h 66"/>
                <a:gd name="T70" fmla="*/ 7 w 889"/>
                <a:gd name="T71" fmla="*/ 0 h 66"/>
                <a:gd name="T72" fmla="*/ 7 w 889"/>
                <a:gd name="T73" fmla="*/ 0 h 66"/>
                <a:gd name="T74" fmla="*/ 5 w 889"/>
                <a:gd name="T75" fmla="*/ 0 h 66"/>
                <a:gd name="T76" fmla="*/ 5 w 889"/>
                <a:gd name="T77" fmla="*/ 0 h 66"/>
                <a:gd name="T78" fmla="*/ 4 w 889"/>
                <a:gd name="T79" fmla="*/ 1 h 66"/>
                <a:gd name="T80" fmla="*/ 4 w 889"/>
                <a:gd name="T81" fmla="*/ 1 h 66"/>
                <a:gd name="T82" fmla="*/ 4 w 889"/>
                <a:gd name="T83" fmla="*/ 1 h 66"/>
                <a:gd name="T84" fmla="*/ 2 w 889"/>
                <a:gd name="T85" fmla="*/ 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9"/>
                <a:gd name="T130" fmla="*/ 0 h 66"/>
                <a:gd name="T131" fmla="*/ 889 w 889"/>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9" h="66">
                  <a:moveTo>
                    <a:pt x="889" y="41"/>
                  </a:moveTo>
                  <a:lnTo>
                    <a:pt x="888" y="20"/>
                  </a:lnTo>
                  <a:lnTo>
                    <a:pt x="888" y="8"/>
                  </a:lnTo>
                  <a:lnTo>
                    <a:pt x="886" y="8"/>
                  </a:lnTo>
                  <a:lnTo>
                    <a:pt x="884" y="8"/>
                  </a:lnTo>
                  <a:lnTo>
                    <a:pt x="884" y="10"/>
                  </a:lnTo>
                  <a:lnTo>
                    <a:pt x="883" y="10"/>
                  </a:lnTo>
                  <a:lnTo>
                    <a:pt x="883" y="20"/>
                  </a:lnTo>
                  <a:lnTo>
                    <a:pt x="884" y="41"/>
                  </a:lnTo>
                  <a:lnTo>
                    <a:pt x="889" y="41"/>
                  </a:lnTo>
                  <a:lnTo>
                    <a:pt x="888" y="64"/>
                  </a:lnTo>
                  <a:lnTo>
                    <a:pt x="888" y="66"/>
                  </a:lnTo>
                  <a:lnTo>
                    <a:pt x="886" y="66"/>
                  </a:lnTo>
                  <a:lnTo>
                    <a:pt x="884" y="66"/>
                  </a:lnTo>
                  <a:lnTo>
                    <a:pt x="883" y="66"/>
                  </a:lnTo>
                  <a:lnTo>
                    <a:pt x="883" y="64"/>
                  </a:lnTo>
                  <a:lnTo>
                    <a:pt x="884" y="41"/>
                  </a:lnTo>
                  <a:lnTo>
                    <a:pt x="889" y="41"/>
                  </a:lnTo>
                  <a:close/>
                  <a:moveTo>
                    <a:pt x="2" y="1"/>
                  </a:moveTo>
                  <a:lnTo>
                    <a:pt x="0" y="20"/>
                  </a:lnTo>
                  <a:lnTo>
                    <a:pt x="0" y="41"/>
                  </a:lnTo>
                  <a:lnTo>
                    <a:pt x="0" y="63"/>
                  </a:lnTo>
                  <a:lnTo>
                    <a:pt x="5" y="61"/>
                  </a:lnTo>
                  <a:lnTo>
                    <a:pt x="5" y="41"/>
                  </a:lnTo>
                  <a:lnTo>
                    <a:pt x="5" y="20"/>
                  </a:lnTo>
                  <a:lnTo>
                    <a:pt x="7" y="0"/>
                  </a:lnTo>
                  <a:lnTo>
                    <a:pt x="5" y="0"/>
                  </a:lnTo>
                  <a:lnTo>
                    <a:pt x="4" y="1"/>
                  </a:lnTo>
                  <a:lnTo>
                    <a:pt x="2" y="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85"/>
            <p:cNvSpPr>
              <a:spLocks noEditPoints="1"/>
            </p:cNvSpPr>
            <p:nvPr/>
          </p:nvSpPr>
          <p:spPr bwMode="auto">
            <a:xfrm>
              <a:off x="1591" y="2902"/>
              <a:ext cx="882" cy="68"/>
            </a:xfrm>
            <a:custGeom>
              <a:avLst/>
              <a:gdLst>
                <a:gd name="T0" fmla="*/ 882 w 882"/>
                <a:gd name="T1" fmla="*/ 43 h 68"/>
                <a:gd name="T2" fmla="*/ 882 w 882"/>
                <a:gd name="T3" fmla="*/ 22 h 68"/>
                <a:gd name="T4" fmla="*/ 880 w 882"/>
                <a:gd name="T5" fmla="*/ 10 h 68"/>
                <a:gd name="T6" fmla="*/ 880 w 882"/>
                <a:gd name="T7" fmla="*/ 10 h 68"/>
                <a:gd name="T8" fmla="*/ 880 w 882"/>
                <a:gd name="T9" fmla="*/ 12 h 68"/>
                <a:gd name="T10" fmla="*/ 879 w 882"/>
                <a:gd name="T11" fmla="*/ 12 h 68"/>
                <a:gd name="T12" fmla="*/ 879 w 882"/>
                <a:gd name="T13" fmla="*/ 12 h 68"/>
                <a:gd name="T14" fmla="*/ 879 w 882"/>
                <a:gd name="T15" fmla="*/ 12 h 68"/>
                <a:gd name="T16" fmla="*/ 877 w 882"/>
                <a:gd name="T17" fmla="*/ 12 h 68"/>
                <a:gd name="T18" fmla="*/ 877 w 882"/>
                <a:gd name="T19" fmla="*/ 12 h 68"/>
                <a:gd name="T20" fmla="*/ 877 w 882"/>
                <a:gd name="T21" fmla="*/ 12 h 68"/>
                <a:gd name="T22" fmla="*/ 877 w 882"/>
                <a:gd name="T23" fmla="*/ 22 h 68"/>
                <a:gd name="T24" fmla="*/ 877 w 882"/>
                <a:gd name="T25" fmla="*/ 43 h 68"/>
                <a:gd name="T26" fmla="*/ 882 w 882"/>
                <a:gd name="T27" fmla="*/ 43 h 68"/>
                <a:gd name="T28" fmla="*/ 882 w 882"/>
                <a:gd name="T29" fmla="*/ 66 h 68"/>
                <a:gd name="T30" fmla="*/ 882 w 882"/>
                <a:gd name="T31" fmla="*/ 68 h 68"/>
                <a:gd name="T32" fmla="*/ 882 w 882"/>
                <a:gd name="T33" fmla="*/ 68 h 68"/>
                <a:gd name="T34" fmla="*/ 880 w 882"/>
                <a:gd name="T35" fmla="*/ 68 h 68"/>
                <a:gd name="T36" fmla="*/ 880 w 882"/>
                <a:gd name="T37" fmla="*/ 68 h 68"/>
                <a:gd name="T38" fmla="*/ 879 w 882"/>
                <a:gd name="T39" fmla="*/ 68 h 68"/>
                <a:gd name="T40" fmla="*/ 879 w 882"/>
                <a:gd name="T41" fmla="*/ 68 h 68"/>
                <a:gd name="T42" fmla="*/ 879 w 882"/>
                <a:gd name="T43" fmla="*/ 68 h 68"/>
                <a:gd name="T44" fmla="*/ 877 w 882"/>
                <a:gd name="T45" fmla="*/ 68 h 68"/>
                <a:gd name="T46" fmla="*/ 877 w 882"/>
                <a:gd name="T47" fmla="*/ 68 h 68"/>
                <a:gd name="T48" fmla="*/ 877 w 882"/>
                <a:gd name="T49" fmla="*/ 66 h 68"/>
                <a:gd name="T50" fmla="*/ 877 w 882"/>
                <a:gd name="T51" fmla="*/ 43 h 68"/>
                <a:gd name="T52" fmla="*/ 882 w 882"/>
                <a:gd name="T53" fmla="*/ 43 h 68"/>
                <a:gd name="T54" fmla="*/ 1 w 882"/>
                <a:gd name="T55" fmla="*/ 2 h 68"/>
                <a:gd name="T56" fmla="*/ 0 w 882"/>
                <a:gd name="T57" fmla="*/ 22 h 68"/>
                <a:gd name="T58" fmla="*/ 0 w 882"/>
                <a:gd name="T59" fmla="*/ 43 h 68"/>
                <a:gd name="T60" fmla="*/ 0 w 882"/>
                <a:gd name="T61" fmla="*/ 65 h 68"/>
                <a:gd name="T62" fmla="*/ 5 w 882"/>
                <a:gd name="T63" fmla="*/ 63 h 68"/>
                <a:gd name="T64" fmla="*/ 5 w 882"/>
                <a:gd name="T65" fmla="*/ 43 h 68"/>
                <a:gd name="T66" fmla="*/ 5 w 882"/>
                <a:gd name="T67" fmla="*/ 22 h 68"/>
                <a:gd name="T68" fmla="*/ 6 w 882"/>
                <a:gd name="T69" fmla="*/ 0 h 68"/>
                <a:gd name="T70" fmla="*/ 5 w 882"/>
                <a:gd name="T71" fmla="*/ 0 h 68"/>
                <a:gd name="T72" fmla="*/ 5 w 882"/>
                <a:gd name="T73" fmla="*/ 0 h 68"/>
                <a:gd name="T74" fmla="*/ 5 w 882"/>
                <a:gd name="T75" fmla="*/ 2 h 68"/>
                <a:gd name="T76" fmla="*/ 3 w 882"/>
                <a:gd name="T77" fmla="*/ 2 h 68"/>
                <a:gd name="T78" fmla="*/ 3 w 882"/>
                <a:gd name="T79" fmla="*/ 2 h 68"/>
                <a:gd name="T80" fmla="*/ 3 w 882"/>
                <a:gd name="T81" fmla="*/ 2 h 68"/>
                <a:gd name="T82" fmla="*/ 1 w 882"/>
                <a:gd name="T83" fmla="*/ 2 h 68"/>
                <a:gd name="T84" fmla="*/ 1 w 882"/>
                <a:gd name="T85" fmla="*/ 2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2"/>
                <a:gd name="T130" fmla="*/ 0 h 68"/>
                <a:gd name="T131" fmla="*/ 882 w 882"/>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2" h="68">
                  <a:moveTo>
                    <a:pt x="882" y="43"/>
                  </a:moveTo>
                  <a:lnTo>
                    <a:pt x="882" y="22"/>
                  </a:lnTo>
                  <a:lnTo>
                    <a:pt x="880" y="10"/>
                  </a:lnTo>
                  <a:lnTo>
                    <a:pt x="880" y="12"/>
                  </a:lnTo>
                  <a:lnTo>
                    <a:pt x="879" y="12"/>
                  </a:lnTo>
                  <a:lnTo>
                    <a:pt x="877" y="12"/>
                  </a:lnTo>
                  <a:lnTo>
                    <a:pt x="877" y="22"/>
                  </a:lnTo>
                  <a:lnTo>
                    <a:pt x="877" y="43"/>
                  </a:lnTo>
                  <a:lnTo>
                    <a:pt x="882" y="43"/>
                  </a:lnTo>
                  <a:lnTo>
                    <a:pt x="882" y="66"/>
                  </a:lnTo>
                  <a:lnTo>
                    <a:pt x="882" y="68"/>
                  </a:lnTo>
                  <a:lnTo>
                    <a:pt x="880" y="68"/>
                  </a:lnTo>
                  <a:lnTo>
                    <a:pt x="879" y="68"/>
                  </a:lnTo>
                  <a:lnTo>
                    <a:pt x="877" y="68"/>
                  </a:lnTo>
                  <a:lnTo>
                    <a:pt x="877" y="66"/>
                  </a:lnTo>
                  <a:lnTo>
                    <a:pt x="877" y="43"/>
                  </a:lnTo>
                  <a:lnTo>
                    <a:pt x="882" y="43"/>
                  </a:lnTo>
                  <a:close/>
                  <a:moveTo>
                    <a:pt x="1" y="2"/>
                  </a:moveTo>
                  <a:lnTo>
                    <a:pt x="0" y="22"/>
                  </a:lnTo>
                  <a:lnTo>
                    <a:pt x="0" y="43"/>
                  </a:lnTo>
                  <a:lnTo>
                    <a:pt x="0" y="65"/>
                  </a:lnTo>
                  <a:lnTo>
                    <a:pt x="5" y="63"/>
                  </a:lnTo>
                  <a:lnTo>
                    <a:pt x="5" y="43"/>
                  </a:lnTo>
                  <a:lnTo>
                    <a:pt x="5" y="22"/>
                  </a:lnTo>
                  <a:lnTo>
                    <a:pt x="6" y="0"/>
                  </a:lnTo>
                  <a:lnTo>
                    <a:pt x="5" y="0"/>
                  </a:lnTo>
                  <a:lnTo>
                    <a:pt x="5" y="2"/>
                  </a:lnTo>
                  <a:lnTo>
                    <a:pt x="3" y="2"/>
                  </a:lnTo>
                  <a:lnTo>
                    <a:pt x="1" y="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86"/>
            <p:cNvSpPr>
              <a:spLocks noEditPoints="1"/>
            </p:cNvSpPr>
            <p:nvPr/>
          </p:nvSpPr>
          <p:spPr bwMode="auto">
            <a:xfrm>
              <a:off x="1592" y="2900"/>
              <a:ext cx="879" cy="72"/>
            </a:xfrm>
            <a:custGeom>
              <a:avLst/>
              <a:gdLst>
                <a:gd name="T0" fmla="*/ 879 w 879"/>
                <a:gd name="T1" fmla="*/ 45 h 72"/>
                <a:gd name="T2" fmla="*/ 878 w 879"/>
                <a:gd name="T3" fmla="*/ 24 h 72"/>
                <a:gd name="T4" fmla="*/ 878 w 879"/>
                <a:gd name="T5" fmla="*/ 14 h 72"/>
                <a:gd name="T6" fmla="*/ 878 w 879"/>
                <a:gd name="T7" fmla="*/ 14 h 72"/>
                <a:gd name="T8" fmla="*/ 876 w 879"/>
                <a:gd name="T9" fmla="*/ 14 h 72"/>
                <a:gd name="T10" fmla="*/ 876 w 879"/>
                <a:gd name="T11" fmla="*/ 14 h 72"/>
                <a:gd name="T12" fmla="*/ 876 w 879"/>
                <a:gd name="T13" fmla="*/ 14 h 72"/>
                <a:gd name="T14" fmla="*/ 874 w 879"/>
                <a:gd name="T15" fmla="*/ 14 h 72"/>
                <a:gd name="T16" fmla="*/ 874 w 879"/>
                <a:gd name="T17" fmla="*/ 14 h 72"/>
                <a:gd name="T18" fmla="*/ 873 w 879"/>
                <a:gd name="T19" fmla="*/ 14 h 72"/>
                <a:gd name="T20" fmla="*/ 873 w 879"/>
                <a:gd name="T21" fmla="*/ 14 h 72"/>
                <a:gd name="T22" fmla="*/ 873 w 879"/>
                <a:gd name="T23" fmla="*/ 24 h 72"/>
                <a:gd name="T24" fmla="*/ 874 w 879"/>
                <a:gd name="T25" fmla="*/ 45 h 72"/>
                <a:gd name="T26" fmla="*/ 879 w 879"/>
                <a:gd name="T27" fmla="*/ 45 h 72"/>
                <a:gd name="T28" fmla="*/ 878 w 879"/>
                <a:gd name="T29" fmla="*/ 68 h 72"/>
                <a:gd name="T30" fmla="*/ 878 w 879"/>
                <a:gd name="T31" fmla="*/ 70 h 72"/>
                <a:gd name="T32" fmla="*/ 878 w 879"/>
                <a:gd name="T33" fmla="*/ 70 h 72"/>
                <a:gd name="T34" fmla="*/ 878 w 879"/>
                <a:gd name="T35" fmla="*/ 70 h 72"/>
                <a:gd name="T36" fmla="*/ 876 w 879"/>
                <a:gd name="T37" fmla="*/ 70 h 72"/>
                <a:gd name="T38" fmla="*/ 876 w 879"/>
                <a:gd name="T39" fmla="*/ 70 h 72"/>
                <a:gd name="T40" fmla="*/ 874 w 879"/>
                <a:gd name="T41" fmla="*/ 72 h 72"/>
                <a:gd name="T42" fmla="*/ 874 w 879"/>
                <a:gd name="T43" fmla="*/ 72 h 72"/>
                <a:gd name="T44" fmla="*/ 874 w 879"/>
                <a:gd name="T45" fmla="*/ 72 h 72"/>
                <a:gd name="T46" fmla="*/ 873 w 879"/>
                <a:gd name="T47" fmla="*/ 72 h 72"/>
                <a:gd name="T48" fmla="*/ 873 w 879"/>
                <a:gd name="T49" fmla="*/ 68 h 72"/>
                <a:gd name="T50" fmla="*/ 874 w 879"/>
                <a:gd name="T51" fmla="*/ 45 h 72"/>
                <a:gd name="T52" fmla="*/ 879 w 879"/>
                <a:gd name="T53" fmla="*/ 45 h 72"/>
                <a:gd name="T54" fmla="*/ 2 w 879"/>
                <a:gd name="T55" fmla="*/ 4 h 72"/>
                <a:gd name="T56" fmla="*/ 0 w 879"/>
                <a:gd name="T57" fmla="*/ 24 h 72"/>
                <a:gd name="T58" fmla="*/ 0 w 879"/>
                <a:gd name="T59" fmla="*/ 45 h 72"/>
                <a:gd name="T60" fmla="*/ 0 w 879"/>
                <a:gd name="T61" fmla="*/ 65 h 72"/>
                <a:gd name="T62" fmla="*/ 5 w 879"/>
                <a:gd name="T63" fmla="*/ 63 h 72"/>
                <a:gd name="T64" fmla="*/ 5 w 879"/>
                <a:gd name="T65" fmla="*/ 45 h 72"/>
                <a:gd name="T66" fmla="*/ 5 w 879"/>
                <a:gd name="T67" fmla="*/ 24 h 72"/>
                <a:gd name="T68" fmla="*/ 7 w 879"/>
                <a:gd name="T69" fmla="*/ 2 h 72"/>
                <a:gd name="T70" fmla="*/ 7 w 879"/>
                <a:gd name="T71" fmla="*/ 0 h 72"/>
                <a:gd name="T72" fmla="*/ 7 w 879"/>
                <a:gd name="T73" fmla="*/ 2 h 72"/>
                <a:gd name="T74" fmla="*/ 7 w 879"/>
                <a:gd name="T75" fmla="*/ 2 h 72"/>
                <a:gd name="T76" fmla="*/ 5 w 879"/>
                <a:gd name="T77" fmla="*/ 2 h 72"/>
                <a:gd name="T78" fmla="*/ 5 w 879"/>
                <a:gd name="T79" fmla="*/ 2 h 72"/>
                <a:gd name="T80" fmla="*/ 4 w 879"/>
                <a:gd name="T81" fmla="*/ 2 h 72"/>
                <a:gd name="T82" fmla="*/ 4 w 879"/>
                <a:gd name="T83" fmla="*/ 2 h 72"/>
                <a:gd name="T84" fmla="*/ 4 w 879"/>
                <a:gd name="T85" fmla="*/ 4 h 72"/>
                <a:gd name="T86" fmla="*/ 2 w 879"/>
                <a:gd name="T87" fmla="*/ 4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9"/>
                <a:gd name="T133" fmla="*/ 0 h 72"/>
                <a:gd name="T134" fmla="*/ 879 w 879"/>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9" h="72">
                  <a:moveTo>
                    <a:pt x="879" y="45"/>
                  </a:moveTo>
                  <a:lnTo>
                    <a:pt x="878" y="24"/>
                  </a:lnTo>
                  <a:lnTo>
                    <a:pt x="878" y="14"/>
                  </a:lnTo>
                  <a:lnTo>
                    <a:pt x="876" y="14"/>
                  </a:lnTo>
                  <a:lnTo>
                    <a:pt x="874" y="14"/>
                  </a:lnTo>
                  <a:lnTo>
                    <a:pt x="873" y="14"/>
                  </a:lnTo>
                  <a:lnTo>
                    <a:pt x="873" y="24"/>
                  </a:lnTo>
                  <a:lnTo>
                    <a:pt x="874" y="45"/>
                  </a:lnTo>
                  <a:lnTo>
                    <a:pt x="879" y="45"/>
                  </a:lnTo>
                  <a:lnTo>
                    <a:pt x="878" y="68"/>
                  </a:lnTo>
                  <a:lnTo>
                    <a:pt x="878" y="70"/>
                  </a:lnTo>
                  <a:lnTo>
                    <a:pt x="876" y="70"/>
                  </a:lnTo>
                  <a:lnTo>
                    <a:pt x="874" y="72"/>
                  </a:lnTo>
                  <a:lnTo>
                    <a:pt x="873" y="72"/>
                  </a:lnTo>
                  <a:lnTo>
                    <a:pt x="873" y="68"/>
                  </a:lnTo>
                  <a:lnTo>
                    <a:pt x="874" y="45"/>
                  </a:lnTo>
                  <a:lnTo>
                    <a:pt x="879" y="45"/>
                  </a:lnTo>
                  <a:close/>
                  <a:moveTo>
                    <a:pt x="2" y="4"/>
                  </a:moveTo>
                  <a:lnTo>
                    <a:pt x="0" y="24"/>
                  </a:lnTo>
                  <a:lnTo>
                    <a:pt x="0" y="45"/>
                  </a:lnTo>
                  <a:lnTo>
                    <a:pt x="0" y="65"/>
                  </a:lnTo>
                  <a:lnTo>
                    <a:pt x="5" y="63"/>
                  </a:lnTo>
                  <a:lnTo>
                    <a:pt x="5" y="45"/>
                  </a:lnTo>
                  <a:lnTo>
                    <a:pt x="5" y="24"/>
                  </a:lnTo>
                  <a:lnTo>
                    <a:pt x="7" y="2"/>
                  </a:lnTo>
                  <a:lnTo>
                    <a:pt x="7" y="0"/>
                  </a:lnTo>
                  <a:lnTo>
                    <a:pt x="7" y="2"/>
                  </a:lnTo>
                  <a:lnTo>
                    <a:pt x="5" y="2"/>
                  </a:lnTo>
                  <a:lnTo>
                    <a:pt x="4" y="2"/>
                  </a:lnTo>
                  <a:lnTo>
                    <a:pt x="4" y="4"/>
                  </a:lnTo>
                  <a:lnTo>
                    <a:pt x="2" y="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87"/>
            <p:cNvSpPr>
              <a:spLocks noEditPoints="1"/>
            </p:cNvSpPr>
            <p:nvPr/>
          </p:nvSpPr>
          <p:spPr bwMode="auto">
            <a:xfrm>
              <a:off x="1596" y="2900"/>
              <a:ext cx="872" cy="72"/>
            </a:xfrm>
            <a:custGeom>
              <a:avLst/>
              <a:gdLst>
                <a:gd name="T0" fmla="*/ 872 w 872"/>
                <a:gd name="T1" fmla="*/ 45 h 72"/>
                <a:gd name="T2" fmla="*/ 872 w 872"/>
                <a:gd name="T3" fmla="*/ 24 h 72"/>
                <a:gd name="T4" fmla="*/ 872 w 872"/>
                <a:gd name="T5" fmla="*/ 14 h 72"/>
                <a:gd name="T6" fmla="*/ 870 w 872"/>
                <a:gd name="T7" fmla="*/ 14 h 72"/>
                <a:gd name="T8" fmla="*/ 870 w 872"/>
                <a:gd name="T9" fmla="*/ 14 h 72"/>
                <a:gd name="T10" fmla="*/ 869 w 872"/>
                <a:gd name="T11" fmla="*/ 14 h 72"/>
                <a:gd name="T12" fmla="*/ 869 w 872"/>
                <a:gd name="T13" fmla="*/ 14 h 72"/>
                <a:gd name="T14" fmla="*/ 869 w 872"/>
                <a:gd name="T15" fmla="*/ 15 h 72"/>
                <a:gd name="T16" fmla="*/ 867 w 872"/>
                <a:gd name="T17" fmla="*/ 15 h 72"/>
                <a:gd name="T18" fmla="*/ 867 w 872"/>
                <a:gd name="T19" fmla="*/ 15 h 72"/>
                <a:gd name="T20" fmla="*/ 867 w 872"/>
                <a:gd name="T21" fmla="*/ 15 h 72"/>
                <a:gd name="T22" fmla="*/ 867 w 872"/>
                <a:gd name="T23" fmla="*/ 24 h 72"/>
                <a:gd name="T24" fmla="*/ 867 w 872"/>
                <a:gd name="T25" fmla="*/ 45 h 72"/>
                <a:gd name="T26" fmla="*/ 872 w 872"/>
                <a:gd name="T27" fmla="*/ 45 h 72"/>
                <a:gd name="T28" fmla="*/ 872 w 872"/>
                <a:gd name="T29" fmla="*/ 68 h 72"/>
                <a:gd name="T30" fmla="*/ 872 w 872"/>
                <a:gd name="T31" fmla="*/ 70 h 72"/>
                <a:gd name="T32" fmla="*/ 870 w 872"/>
                <a:gd name="T33" fmla="*/ 72 h 72"/>
                <a:gd name="T34" fmla="*/ 870 w 872"/>
                <a:gd name="T35" fmla="*/ 72 h 72"/>
                <a:gd name="T36" fmla="*/ 870 w 872"/>
                <a:gd name="T37" fmla="*/ 72 h 72"/>
                <a:gd name="T38" fmla="*/ 869 w 872"/>
                <a:gd name="T39" fmla="*/ 72 h 72"/>
                <a:gd name="T40" fmla="*/ 869 w 872"/>
                <a:gd name="T41" fmla="*/ 72 h 72"/>
                <a:gd name="T42" fmla="*/ 869 w 872"/>
                <a:gd name="T43" fmla="*/ 72 h 72"/>
                <a:gd name="T44" fmla="*/ 867 w 872"/>
                <a:gd name="T45" fmla="*/ 72 h 72"/>
                <a:gd name="T46" fmla="*/ 867 w 872"/>
                <a:gd name="T47" fmla="*/ 72 h 72"/>
                <a:gd name="T48" fmla="*/ 867 w 872"/>
                <a:gd name="T49" fmla="*/ 68 h 72"/>
                <a:gd name="T50" fmla="*/ 867 w 872"/>
                <a:gd name="T51" fmla="*/ 45 h 72"/>
                <a:gd name="T52" fmla="*/ 872 w 872"/>
                <a:gd name="T53" fmla="*/ 45 h 72"/>
                <a:gd name="T54" fmla="*/ 1 w 872"/>
                <a:gd name="T55" fmla="*/ 2 h 72"/>
                <a:gd name="T56" fmla="*/ 0 w 872"/>
                <a:gd name="T57" fmla="*/ 24 h 72"/>
                <a:gd name="T58" fmla="*/ 0 w 872"/>
                <a:gd name="T59" fmla="*/ 45 h 72"/>
                <a:gd name="T60" fmla="*/ 0 w 872"/>
                <a:gd name="T61" fmla="*/ 65 h 72"/>
                <a:gd name="T62" fmla="*/ 5 w 872"/>
                <a:gd name="T63" fmla="*/ 62 h 72"/>
                <a:gd name="T64" fmla="*/ 5 w 872"/>
                <a:gd name="T65" fmla="*/ 45 h 72"/>
                <a:gd name="T66" fmla="*/ 5 w 872"/>
                <a:gd name="T67" fmla="*/ 24 h 72"/>
                <a:gd name="T68" fmla="*/ 6 w 872"/>
                <a:gd name="T69" fmla="*/ 2 h 72"/>
                <a:gd name="T70" fmla="*/ 6 w 872"/>
                <a:gd name="T71" fmla="*/ 0 h 72"/>
                <a:gd name="T72" fmla="*/ 6 w 872"/>
                <a:gd name="T73" fmla="*/ 0 h 72"/>
                <a:gd name="T74" fmla="*/ 5 w 872"/>
                <a:gd name="T75" fmla="*/ 0 h 72"/>
                <a:gd name="T76" fmla="*/ 5 w 872"/>
                <a:gd name="T77" fmla="*/ 0 h 72"/>
                <a:gd name="T78" fmla="*/ 3 w 872"/>
                <a:gd name="T79" fmla="*/ 0 h 72"/>
                <a:gd name="T80" fmla="*/ 3 w 872"/>
                <a:gd name="T81" fmla="*/ 2 h 72"/>
                <a:gd name="T82" fmla="*/ 3 w 872"/>
                <a:gd name="T83" fmla="*/ 2 h 72"/>
                <a:gd name="T84" fmla="*/ 1 w 872"/>
                <a:gd name="T85" fmla="*/ 2 h 72"/>
                <a:gd name="T86" fmla="*/ 1 w 872"/>
                <a:gd name="T87" fmla="*/ 2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2"/>
                <a:gd name="T133" fmla="*/ 0 h 72"/>
                <a:gd name="T134" fmla="*/ 872 w 872"/>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2" h="72">
                  <a:moveTo>
                    <a:pt x="872" y="45"/>
                  </a:moveTo>
                  <a:lnTo>
                    <a:pt x="872" y="24"/>
                  </a:lnTo>
                  <a:lnTo>
                    <a:pt x="872" y="14"/>
                  </a:lnTo>
                  <a:lnTo>
                    <a:pt x="870" y="14"/>
                  </a:lnTo>
                  <a:lnTo>
                    <a:pt x="869" y="14"/>
                  </a:lnTo>
                  <a:lnTo>
                    <a:pt x="869" y="15"/>
                  </a:lnTo>
                  <a:lnTo>
                    <a:pt x="867" y="15"/>
                  </a:lnTo>
                  <a:lnTo>
                    <a:pt x="867" y="24"/>
                  </a:lnTo>
                  <a:lnTo>
                    <a:pt x="867" y="45"/>
                  </a:lnTo>
                  <a:lnTo>
                    <a:pt x="872" y="45"/>
                  </a:lnTo>
                  <a:lnTo>
                    <a:pt x="872" y="68"/>
                  </a:lnTo>
                  <a:lnTo>
                    <a:pt x="872" y="70"/>
                  </a:lnTo>
                  <a:lnTo>
                    <a:pt x="870" y="72"/>
                  </a:lnTo>
                  <a:lnTo>
                    <a:pt x="869" y="72"/>
                  </a:lnTo>
                  <a:lnTo>
                    <a:pt x="867" y="72"/>
                  </a:lnTo>
                  <a:lnTo>
                    <a:pt x="867" y="68"/>
                  </a:lnTo>
                  <a:lnTo>
                    <a:pt x="867" y="45"/>
                  </a:lnTo>
                  <a:lnTo>
                    <a:pt x="872" y="45"/>
                  </a:lnTo>
                  <a:close/>
                  <a:moveTo>
                    <a:pt x="1" y="2"/>
                  </a:moveTo>
                  <a:lnTo>
                    <a:pt x="0" y="24"/>
                  </a:lnTo>
                  <a:lnTo>
                    <a:pt x="0" y="45"/>
                  </a:lnTo>
                  <a:lnTo>
                    <a:pt x="0" y="65"/>
                  </a:lnTo>
                  <a:lnTo>
                    <a:pt x="5" y="62"/>
                  </a:lnTo>
                  <a:lnTo>
                    <a:pt x="5" y="45"/>
                  </a:lnTo>
                  <a:lnTo>
                    <a:pt x="5" y="24"/>
                  </a:lnTo>
                  <a:lnTo>
                    <a:pt x="6" y="2"/>
                  </a:lnTo>
                  <a:lnTo>
                    <a:pt x="6" y="0"/>
                  </a:lnTo>
                  <a:lnTo>
                    <a:pt x="5" y="0"/>
                  </a:lnTo>
                  <a:lnTo>
                    <a:pt x="3" y="0"/>
                  </a:lnTo>
                  <a:lnTo>
                    <a:pt x="3" y="2"/>
                  </a:lnTo>
                  <a:lnTo>
                    <a:pt x="1"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88"/>
            <p:cNvSpPr>
              <a:spLocks noEditPoints="1"/>
            </p:cNvSpPr>
            <p:nvPr/>
          </p:nvSpPr>
          <p:spPr bwMode="auto">
            <a:xfrm>
              <a:off x="1597" y="2899"/>
              <a:ext cx="869" cy="73"/>
            </a:xfrm>
            <a:custGeom>
              <a:avLst/>
              <a:gdLst>
                <a:gd name="T0" fmla="*/ 869 w 869"/>
                <a:gd name="T1" fmla="*/ 46 h 73"/>
                <a:gd name="T2" fmla="*/ 868 w 869"/>
                <a:gd name="T3" fmla="*/ 25 h 73"/>
                <a:gd name="T4" fmla="*/ 868 w 869"/>
                <a:gd name="T5" fmla="*/ 15 h 73"/>
                <a:gd name="T6" fmla="*/ 868 w 869"/>
                <a:gd name="T7" fmla="*/ 16 h 73"/>
                <a:gd name="T8" fmla="*/ 866 w 869"/>
                <a:gd name="T9" fmla="*/ 16 h 73"/>
                <a:gd name="T10" fmla="*/ 866 w 869"/>
                <a:gd name="T11" fmla="*/ 16 h 73"/>
                <a:gd name="T12" fmla="*/ 866 w 869"/>
                <a:gd name="T13" fmla="*/ 16 h 73"/>
                <a:gd name="T14" fmla="*/ 864 w 869"/>
                <a:gd name="T15" fmla="*/ 16 h 73"/>
                <a:gd name="T16" fmla="*/ 864 w 869"/>
                <a:gd name="T17" fmla="*/ 16 h 73"/>
                <a:gd name="T18" fmla="*/ 863 w 869"/>
                <a:gd name="T19" fmla="*/ 16 h 73"/>
                <a:gd name="T20" fmla="*/ 863 w 869"/>
                <a:gd name="T21" fmla="*/ 16 h 73"/>
                <a:gd name="T22" fmla="*/ 863 w 869"/>
                <a:gd name="T23" fmla="*/ 25 h 73"/>
                <a:gd name="T24" fmla="*/ 864 w 869"/>
                <a:gd name="T25" fmla="*/ 46 h 73"/>
                <a:gd name="T26" fmla="*/ 869 w 869"/>
                <a:gd name="T27" fmla="*/ 46 h 73"/>
                <a:gd name="T28" fmla="*/ 868 w 869"/>
                <a:gd name="T29" fmla="*/ 69 h 73"/>
                <a:gd name="T30" fmla="*/ 868 w 869"/>
                <a:gd name="T31" fmla="*/ 73 h 73"/>
                <a:gd name="T32" fmla="*/ 868 w 869"/>
                <a:gd name="T33" fmla="*/ 73 h 73"/>
                <a:gd name="T34" fmla="*/ 868 w 869"/>
                <a:gd name="T35" fmla="*/ 73 h 73"/>
                <a:gd name="T36" fmla="*/ 866 w 869"/>
                <a:gd name="T37" fmla="*/ 73 h 73"/>
                <a:gd name="T38" fmla="*/ 866 w 869"/>
                <a:gd name="T39" fmla="*/ 73 h 73"/>
                <a:gd name="T40" fmla="*/ 864 w 869"/>
                <a:gd name="T41" fmla="*/ 73 h 73"/>
                <a:gd name="T42" fmla="*/ 864 w 869"/>
                <a:gd name="T43" fmla="*/ 73 h 73"/>
                <a:gd name="T44" fmla="*/ 864 w 869"/>
                <a:gd name="T45" fmla="*/ 73 h 73"/>
                <a:gd name="T46" fmla="*/ 863 w 869"/>
                <a:gd name="T47" fmla="*/ 73 h 73"/>
                <a:gd name="T48" fmla="*/ 863 w 869"/>
                <a:gd name="T49" fmla="*/ 69 h 73"/>
                <a:gd name="T50" fmla="*/ 864 w 869"/>
                <a:gd name="T51" fmla="*/ 46 h 73"/>
                <a:gd name="T52" fmla="*/ 869 w 869"/>
                <a:gd name="T53" fmla="*/ 46 h 73"/>
                <a:gd name="T54" fmla="*/ 2 w 869"/>
                <a:gd name="T55" fmla="*/ 1 h 73"/>
                <a:gd name="T56" fmla="*/ 2 w 869"/>
                <a:gd name="T57" fmla="*/ 3 h 73"/>
                <a:gd name="T58" fmla="*/ 0 w 869"/>
                <a:gd name="T59" fmla="*/ 25 h 73"/>
                <a:gd name="T60" fmla="*/ 0 w 869"/>
                <a:gd name="T61" fmla="*/ 46 h 73"/>
                <a:gd name="T62" fmla="*/ 0 w 869"/>
                <a:gd name="T63" fmla="*/ 64 h 73"/>
                <a:gd name="T64" fmla="*/ 5 w 869"/>
                <a:gd name="T65" fmla="*/ 63 h 73"/>
                <a:gd name="T66" fmla="*/ 5 w 869"/>
                <a:gd name="T67" fmla="*/ 46 h 73"/>
                <a:gd name="T68" fmla="*/ 5 w 869"/>
                <a:gd name="T69" fmla="*/ 25 h 73"/>
                <a:gd name="T70" fmla="*/ 7 w 869"/>
                <a:gd name="T71" fmla="*/ 3 h 73"/>
                <a:gd name="T72" fmla="*/ 9 w 869"/>
                <a:gd name="T73" fmla="*/ 0 h 73"/>
                <a:gd name="T74" fmla="*/ 7 w 869"/>
                <a:gd name="T75" fmla="*/ 0 h 73"/>
                <a:gd name="T76" fmla="*/ 7 w 869"/>
                <a:gd name="T77" fmla="*/ 1 h 73"/>
                <a:gd name="T78" fmla="*/ 5 w 869"/>
                <a:gd name="T79" fmla="*/ 1 h 73"/>
                <a:gd name="T80" fmla="*/ 5 w 869"/>
                <a:gd name="T81" fmla="*/ 1 h 73"/>
                <a:gd name="T82" fmla="*/ 5 w 869"/>
                <a:gd name="T83" fmla="*/ 1 h 73"/>
                <a:gd name="T84" fmla="*/ 4 w 869"/>
                <a:gd name="T85" fmla="*/ 1 h 73"/>
                <a:gd name="T86" fmla="*/ 4 w 869"/>
                <a:gd name="T87" fmla="*/ 1 h 73"/>
                <a:gd name="T88" fmla="*/ 2 w 869"/>
                <a:gd name="T89" fmla="*/ 1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9"/>
                <a:gd name="T136" fmla="*/ 0 h 73"/>
                <a:gd name="T137" fmla="*/ 869 w 869"/>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9" h="73">
                  <a:moveTo>
                    <a:pt x="869" y="46"/>
                  </a:moveTo>
                  <a:lnTo>
                    <a:pt x="868" y="25"/>
                  </a:lnTo>
                  <a:lnTo>
                    <a:pt x="868" y="15"/>
                  </a:lnTo>
                  <a:lnTo>
                    <a:pt x="868" y="16"/>
                  </a:lnTo>
                  <a:lnTo>
                    <a:pt x="866" y="16"/>
                  </a:lnTo>
                  <a:lnTo>
                    <a:pt x="864" y="16"/>
                  </a:lnTo>
                  <a:lnTo>
                    <a:pt x="863" y="16"/>
                  </a:lnTo>
                  <a:lnTo>
                    <a:pt x="863" y="25"/>
                  </a:lnTo>
                  <a:lnTo>
                    <a:pt x="864" y="46"/>
                  </a:lnTo>
                  <a:lnTo>
                    <a:pt x="869" y="46"/>
                  </a:lnTo>
                  <a:lnTo>
                    <a:pt x="868" y="69"/>
                  </a:lnTo>
                  <a:lnTo>
                    <a:pt x="868" y="73"/>
                  </a:lnTo>
                  <a:lnTo>
                    <a:pt x="866" y="73"/>
                  </a:lnTo>
                  <a:lnTo>
                    <a:pt x="864" y="73"/>
                  </a:lnTo>
                  <a:lnTo>
                    <a:pt x="863" y="73"/>
                  </a:lnTo>
                  <a:lnTo>
                    <a:pt x="863" y="69"/>
                  </a:lnTo>
                  <a:lnTo>
                    <a:pt x="864" y="46"/>
                  </a:lnTo>
                  <a:lnTo>
                    <a:pt x="869" y="46"/>
                  </a:lnTo>
                  <a:close/>
                  <a:moveTo>
                    <a:pt x="2" y="1"/>
                  </a:moveTo>
                  <a:lnTo>
                    <a:pt x="2" y="3"/>
                  </a:lnTo>
                  <a:lnTo>
                    <a:pt x="0" y="25"/>
                  </a:lnTo>
                  <a:lnTo>
                    <a:pt x="0" y="46"/>
                  </a:lnTo>
                  <a:lnTo>
                    <a:pt x="0" y="64"/>
                  </a:lnTo>
                  <a:lnTo>
                    <a:pt x="5" y="63"/>
                  </a:lnTo>
                  <a:lnTo>
                    <a:pt x="5" y="46"/>
                  </a:lnTo>
                  <a:lnTo>
                    <a:pt x="5" y="25"/>
                  </a:lnTo>
                  <a:lnTo>
                    <a:pt x="7" y="3"/>
                  </a:lnTo>
                  <a:lnTo>
                    <a:pt x="9" y="0"/>
                  </a:lnTo>
                  <a:lnTo>
                    <a:pt x="7" y="0"/>
                  </a:lnTo>
                  <a:lnTo>
                    <a:pt x="7" y="1"/>
                  </a:lnTo>
                  <a:lnTo>
                    <a:pt x="5" y="1"/>
                  </a:lnTo>
                  <a:lnTo>
                    <a:pt x="4" y="1"/>
                  </a:lnTo>
                  <a:lnTo>
                    <a:pt x="2" y="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89"/>
            <p:cNvSpPr>
              <a:spLocks noEditPoints="1"/>
            </p:cNvSpPr>
            <p:nvPr/>
          </p:nvSpPr>
          <p:spPr bwMode="auto">
            <a:xfrm>
              <a:off x="1601" y="2899"/>
              <a:ext cx="862" cy="73"/>
            </a:xfrm>
            <a:custGeom>
              <a:avLst/>
              <a:gdLst>
                <a:gd name="T0" fmla="*/ 862 w 862"/>
                <a:gd name="T1" fmla="*/ 46 h 73"/>
                <a:gd name="T2" fmla="*/ 862 w 862"/>
                <a:gd name="T3" fmla="*/ 25 h 73"/>
                <a:gd name="T4" fmla="*/ 862 w 862"/>
                <a:gd name="T5" fmla="*/ 16 h 73"/>
                <a:gd name="T6" fmla="*/ 860 w 862"/>
                <a:gd name="T7" fmla="*/ 16 h 73"/>
                <a:gd name="T8" fmla="*/ 860 w 862"/>
                <a:gd name="T9" fmla="*/ 16 h 73"/>
                <a:gd name="T10" fmla="*/ 859 w 862"/>
                <a:gd name="T11" fmla="*/ 16 h 73"/>
                <a:gd name="T12" fmla="*/ 859 w 862"/>
                <a:gd name="T13" fmla="*/ 16 h 73"/>
                <a:gd name="T14" fmla="*/ 859 w 862"/>
                <a:gd name="T15" fmla="*/ 16 h 73"/>
                <a:gd name="T16" fmla="*/ 857 w 862"/>
                <a:gd name="T17" fmla="*/ 16 h 73"/>
                <a:gd name="T18" fmla="*/ 857 w 862"/>
                <a:gd name="T19" fmla="*/ 16 h 73"/>
                <a:gd name="T20" fmla="*/ 857 w 862"/>
                <a:gd name="T21" fmla="*/ 16 h 73"/>
                <a:gd name="T22" fmla="*/ 857 w 862"/>
                <a:gd name="T23" fmla="*/ 25 h 73"/>
                <a:gd name="T24" fmla="*/ 857 w 862"/>
                <a:gd name="T25" fmla="*/ 46 h 73"/>
                <a:gd name="T26" fmla="*/ 862 w 862"/>
                <a:gd name="T27" fmla="*/ 46 h 73"/>
                <a:gd name="T28" fmla="*/ 862 w 862"/>
                <a:gd name="T29" fmla="*/ 69 h 73"/>
                <a:gd name="T30" fmla="*/ 862 w 862"/>
                <a:gd name="T31" fmla="*/ 73 h 73"/>
                <a:gd name="T32" fmla="*/ 860 w 862"/>
                <a:gd name="T33" fmla="*/ 73 h 73"/>
                <a:gd name="T34" fmla="*/ 860 w 862"/>
                <a:gd name="T35" fmla="*/ 73 h 73"/>
                <a:gd name="T36" fmla="*/ 860 w 862"/>
                <a:gd name="T37" fmla="*/ 73 h 73"/>
                <a:gd name="T38" fmla="*/ 859 w 862"/>
                <a:gd name="T39" fmla="*/ 73 h 73"/>
                <a:gd name="T40" fmla="*/ 859 w 862"/>
                <a:gd name="T41" fmla="*/ 73 h 73"/>
                <a:gd name="T42" fmla="*/ 859 w 862"/>
                <a:gd name="T43" fmla="*/ 73 h 73"/>
                <a:gd name="T44" fmla="*/ 857 w 862"/>
                <a:gd name="T45" fmla="*/ 73 h 73"/>
                <a:gd name="T46" fmla="*/ 857 w 862"/>
                <a:gd name="T47" fmla="*/ 73 h 73"/>
                <a:gd name="T48" fmla="*/ 857 w 862"/>
                <a:gd name="T49" fmla="*/ 69 h 73"/>
                <a:gd name="T50" fmla="*/ 857 w 862"/>
                <a:gd name="T51" fmla="*/ 46 h 73"/>
                <a:gd name="T52" fmla="*/ 862 w 862"/>
                <a:gd name="T53" fmla="*/ 46 h 73"/>
                <a:gd name="T54" fmla="*/ 1 w 862"/>
                <a:gd name="T55" fmla="*/ 1 h 73"/>
                <a:gd name="T56" fmla="*/ 1 w 862"/>
                <a:gd name="T57" fmla="*/ 3 h 73"/>
                <a:gd name="T58" fmla="*/ 0 w 862"/>
                <a:gd name="T59" fmla="*/ 25 h 73"/>
                <a:gd name="T60" fmla="*/ 0 w 862"/>
                <a:gd name="T61" fmla="*/ 46 h 73"/>
                <a:gd name="T62" fmla="*/ 0 w 862"/>
                <a:gd name="T63" fmla="*/ 63 h 73"/>
                <a:gd name="T64" fmla="*/ 5 w 862"/>
                <a:gd name="T65" fmla="*/ 61 h 73"/>
                <a:gd name="T66" fmla="*/ 5 w 862"/>
                <a:gd name="T67" fmla="*/ 46 h 73"/>
                <a:gd name="T68" fmla="*/ 5 w 862"/>
                <a:gd name="T69" fmla="*/ 25 h 73"/>
                <a:gd name="T70" fmla="*/ 6 w 862"/>
                <a:gd name="T71" fmla="*/ 3 h 73"/>
                <a:gd name="T72" fmla="*/ 6 w 862"/>
                <a:gd name="T73" fmla="*/ 0 h 73"/>
                <a:gd name="T74" fmla="*/ 6 w 862"/>
                <a:gd name="T75" fmla="*/ 0 h 73"/>
                <a:gd name="T76" fmla="*/ 5 w 862"/>
                <a:gd name="T77" fmla="*/ 0 h 73"/>
                <a:gd name="T78" fmla="*/ 5 w 862"/>
                <a:gd name="T79" fmla="*/ 0 h 73"/>
                <a:gd name="T80" fmla="*/ 5 w 862"/>
                <a:gd name="T81" fmla="*/ 0 h 73"/>
                <a:gd name="T82" fmla="*/ 3 w 862"/>
                <a:gd name="T83" fmla="*/ 0 h 73"/>
                <a:gd name="T84" fmla="*/ 3 w 862"/>
                <a:gd name="T85" fmla="*/ 1 h 73"/>
                <a:gd name="T86" fmla="*/ 1 w 862"/>
                <a:gd name="T87" fmla="*/ 1 h 73"/>
                <a:gd name="T88" fmla="*/ 1 w 862"/>
                <a:gd name="T89" fmla="*/ 1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2"/>
                <a:gd name="T136" fmla="*/ 0 h 73"/>
                <a:gd name="T137" fmla="*/ 862 w 862"/>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2" h="73">
                  <a:moveTo>
                    <a:pt x="862" y="46"/>
                  </a:moveTo>
                  <a:lnTo>
                    <a:pt x="862" y="25"/>
                  </a:lnTo>
                  <a:lnTo>
                    <a:pt x="862" y="16"/>
                  </a:lnTo>
                  <a:lnTo>
                    <a:pt x="860" y="16"/>
                  </a:lnTo>
                  <a:lnTo>
                    <a:pt x="859" y="16"/>
                  </a:lnTo>
                  <a:lnTo>
                    <a:pt x="857" y="16"/>
                  </a:lnTo>
                  <a:lnTo>
                    <a:pt x="857" y="25"/>
                  </a:lnTo>
                  <a:lnTo>
                    <a:pt x="857" y="46"/>
                  </a:lnTo>
                  <a:lnTo>
                    <a:pt x="862" y="46"/>
                  </a:lnTo>
                  <a:lnTo>
                    <a:pt x="862" y="69"/>
                  </a:lnTo>
                  <a:lnTo>
                    <a:pt x="862" y="73"/>
                  </a:lnTo>
                  <a:lnTo>
                    <a:pt x="860" y="73"/>
                  </a:lnTo>
                  <a:lnTo>
                    <a:pt x="859" y="73"/>
                  </a:lnTo>
                  <a:lnTo>
                    <a:pt x="857" y="73"/>
                  </a:lnTo>
                  <a:lnTo>
                    <a:pt x="857" y="69"/>
                  </a:lnTo>
                  <a:lnTo>
                    <a:pt x="857" y="46"/>
                  </a:lnTo>
                  <a:lnTo>
                    <a:pt x="862" y="46"/>
                  </a:lnTo>
                  <a:close/>
                  <a:moveTo>
                    <a:pt x="1" y="1"/>
                  </a:moveTo>
                  <a:lnTo>
                    <a:pt x="1" y="3"/>
                  </a:lnTo>
                  <a:lnTo>
                    <a:pt x="0" y="25"/>
                  </a:lnTo>
                  <a:lnTo>
                    <a:pt x="0" y="46"/>
                  </a:lnTo>
                  <a:lnTo>
                    <a:pt x="0" y="63"/>
                  </a:lnTo>
                  <a:lnTo>
                    <a:pt x="5" y="61"/>
                  </a:lnTo>
                  <a:lnTo>
                    <a:pt x="5" y="46"/>
                  </a:lnTo>
                  <a:lnTo>
                    <a:pt x="5" y="25"/>
                  </a:lnTo>
                  <a:lnTo>
                    <a:pt x="6" y="3"/>
                  </a:lnTo>
                  <a:lnTo>
                    <a:pt x="6" y="0"/>
                  </a:lnTo>
                  <a:lnTo>
                    <a:pt x="5" y="0"/>
                  </a:lnTo>
                  <a:lnTo>
                    <a:pt x="3" y="0"/>
                  </a:lnTo>
                  <a:lnTo>
                    <a:pt x="3" y="1"/>
                  </a:lnTo>
                  <a:lnTo>
                    <a:pt x="1" y="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90"/>
            <p:cNvSpPr>
              <a:spLocks noEditPoints="1"/>
            </p:cNvSpPr>
            <p:nvPr/>
          </p:nvSpPr>
          <p:spPr bwMode="auto">
            <a:xfrm>
              <a:off x="1602" y="2897"/>
              <a:ext cx="859" cy="75"/>
            </a:xfrm>
            <a:custGeom>
              <a:avLst/>
              <a:gdLst>
                <a:gd name="T0" fmla="*/ 859 w 859"/>
                <a:gd name="T1" fmla="*/ 48 h 75"/>
                <a:gd name="T2" fmla="*/ 858 w 859"/>
                <a:gd name="T3" fmla="*/ 27 h 75"/>
                <a:gd name="T4" fmla="*/ 858 w 859"/>
                <a:gd name="T5" fmla="*/ 18 h 75"/>
                <a:gd name="T6" fmla="*/ 858 w 859"/>
                <a:gd name="T7" fmla="*/ 18 h 75"/>
                <a:gd name="T8" fmla="*/ 856 w 859"/>
                <a:gd name="T9" fmla="*/ 18 h 75"/>
                <a:gd name="T10" fmla="*/ 856 w 859"/>
                <a:gd name="T11" fmla="*/ 18 h 75"/>
                <a:gd name="T12" fmla="*/ 856 w 859"/>
                <a:gd name="T13" fmla="*/ 18 h 75"/>
                <a:gd name="T14" fmla="*/ 854 w 859"/>
                <a:gd name="T15" fmla="*/ 20 h 75"/>
                <a:gd name="T16" fmla="*/ 854 w 859"/>
                <a:gd name="T17" fmla="*/ 20 h 75"/>
                <a:gd name="T18" fmla="*/ 854 w 859"/>
                <a:gd name="T19" fmla="*/ 20 h 75"/>
                <a:gd name="T20" fmla="*/ 853 w 859"/>
                <a:gd name="T21" fmla="*/ 20 h 75"/>
                <a:gd name="T22" fmla="*/ 853 w 859"/>
                <a:gd name="T23" fmla="*/ 27 h 75"/>
                <a:gd name="T24" fmla="*/ 854 w 859"/>
                <a:gd name="T25" fmla="*/ 48 h 75"/>
                <a:gd name="T26" fmla="*/ 859 w 859"/>
                <a:gd name="T27" fmla="*/ 48 h 75"/>
                <a:gd name="T28" fmla="*/ 858 w 859"/>
                <a:gd name="T29" fmla="*/ 71 h 75"/>
                <a:gd name="T30" fmla="*/ 858 w 859"/>
                <a:gd name="T31" fmla="*/ 75 h 75"/>
                <a:gd name="T32" fmla="*/ 858 w 859"/>
                <a:gd name="T33" fmla="*/ 75 h 75"/>
                <a:gd name="T34" fmla="*/ 858 w 859"/>
                <a:gd name="T35" fmla="*/ 75 h 75"/>
                <a:gd name="T36" fmla="*/ 856 w 859"/>
                <a:gd name="T37" fmla="*/ 75 h 75"/>
                <a:gd name="T38" fmla="*/ 856 w 859"/>
                <a:gd name="T39" fmla="*/ 75 h 75"/>
                <a:gd name="T40" fmla="*/ 854 w 859"/>
                <a:gd name="T41" fmla="*/ 75 h 75"/>
                <a:gd name="T42" fmla="*/ 854 w 859"/>
                <a:gd name="T43" fmla="*/ 75 h 75"/>
                <a:gd name="T44" fmla="*/ 854 w 859"/>
                <a:gd name="T45" fmla="*/ 75 h 75"/>
                <a:gd name="T46" fmla="*/ 853 w 859"/>
                <a:gd name="T47" fmla="*/ 75 h 75"/>
                <a:gd name="T48" fmla="*/ 853 w 859"/>
                <a:gd name="T49" fmla="*/ 71 h 75"/>
                <a:gd name="T50" fmla="*/ 854 w 859"/>
                <a:gd name="T51" fmla="*/ 48 h 75"/>
                <a:gd name="T52" fmla="*/ 859 w 859"/>
                <a:gd name="T53" fmla="*/ 48 h 75"/>
                <a:gd name="T54" fmla="*/ 4 w 859"/>
                <a:gd name="T55" fmla="*/ 2 h 75"/>
                <a:gd name="T56" fmla="*/ 2 w 859"/>
                <a:gd name="T57" fmla="*/ 5 h 75"/>
                <a:gd name="T58" fmla="*/ 0 w 859"/>
                <a:gd name="T59" fmla="*/ 27 h 75"/>
                <a:gd name="T60" fmla="*/ 0 w 859"/>
                <a:gd name="T61" fmla="*/ 48 h 75"/>
                <a:gd name="T62" fmla="*/ 0 w 859"/>
                <a:gd name="T63" fmla="*/ 65 h 75"/>
                <a:gd name="T64" fmla="*/ 5 w 859"/>
                <a:gd name="T65" fmla="*/ 61 h 75"/>
                <a:gd name="T66" fmla="*/ 5 w 859"/>
                <a:gd name="T67" fmla="*/ 48 h 75"/>
                <a:gd name="T68" fmla="*/ 5 w 859"/>
                <a:gd name="T69" fmla="*/ 27 h 75"/>
                <a:gd name="T70" fmla="*/ 7 w 859"/>
                <a:gd name="T71" fmla="*/ 5 h 75"/>
                <a:gd name="T72" fmla="*/ 9 w 859"/>
                <a:gd name="T73" fmla="*/ 0 h 75"/>
                <a:gd name="T74" fmla="*/ 7 w 859"/>
                <a:gd name="T75" fmla="*/ 0 h 75"/>
                <a:gd name="T76" fmla="*/ 7 w 859"/>
                <a:gd name="T77" fmla="*/ 0 h 75"/>
                <a:gd name="T78" fmla="*/ 7 w 859"/>
                <a:gd name="T79" fmla="*/ 0 h 75"/>
                <a:gd name="T80" fmla="*/ 5 w 859"/>
                <a:gd name="T81" fmla="*/ 2 h 75"/>
                <a:gd name="T82" fmla="*/ 5 w 859"/>
                <a:gd name="T83" fmla="*/ 2 h 75"/>
                <a:gd name="T84" fmla="*/ 4 w 859"/>
                <a:gd name="T85" fmla="*/ 2 h 75"/>
                <a:gd name="T86" fmla="*/ 4 w 859"/>
                <a:gd name="T87" fmla="*/ 2 h 75"/>
                <a:gd name="T88" fmla="*/ 4 w 859"/>
                <a:gd name="T89" fmla="*/ 2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9"/>
                <a:gd name="T136" fmla="*/ 0 h 75"/>
                <a:gd name="T137" fmla="*/ 859 w 859"/>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9" h="75">
                  <a:moveTo>
                    <a:pt x="859" y="48"/>
                  </a:moveTo>
                  <a:lnTo>
                    <a:pt x="858" y="27"/>
                  </a:lnTo>
                  <a:lnTo>
                    <a:pt x="858" y="18"/>
                  </a:lnTo>
                  <a:lnTo>
                    <a:pt x="856" y="18"/>
                  </a:lnTo>
                  <a:lnTo>
                    <a:pt x="854" y="20"/>
                  </a:lnTo>
                  <a:lnTo>
                    <a:pt x="853" y="20"/>
                  </a:lnTo>
                  <a:lnTo>
                    <a:pt x="853" y="27"/>
                  </a:lnTo>
                  <a:lnTo>
                    <a:pt x="854" y="48"/>
                  </a:lnTo>
                  <a:lnTo>
                    <a:pt x="859" y="48"/>
                  </a:lnTo>
                  <a:lnTo>
                    <a:pt x="858" y="71"/>
                  </a:lnTo>
                  <a:lnTo>
                    <a:pt x="858" y="75"/>
                  </a:lnTo>
                  <a:lnTo>
                    <a:pt x="856" y="75"/>
                  </a:lnTo>
                  <a:lnTo>
                    <a:pt x="854" y="75"/>
                  </a:lnTo>
                  <a:lnTo>
                    <a:pt x="853" y="75"/>
                  </a:lnTo>
                  <a:lnTo>
                    <a:pt x="853" y="71"/>
                  </a:lnTo>
                  <a:lnTo>
                    <a:pt x="854" y="48"/>
                  </a:lnTo>
                  <a:lnTo>
                    <a:pt x="859" y="48"/>
                  </a:lnTo>
                  <a:close/>
                  <a:moveTo>
                    <a:pt x="4" y="2"/>
                  </a:moveTo>
                  <a:lnTo>
                    <a:pt x="2" y="5"/>
                  </a:lnTo>
                  <a:lnTo>
                    <a:pt x="0" y="27"/>
                  </a:lnTo>
                  <a:lnTo>
                    <a:pt x="0" y="48"/>
                  </a:lnTo>
                  <a:lnTo>
                    <a:pt x="0" y="65"/>
                  </a:lnTo>
                  <a:lnTo>
                    <a:pt x="5" y="61"/>
                  </a:lnTo>
                  <a:lnTo>
                    <a:pt x="5" y="48"/>
                  </a:lnTo>
                  <a:lnTo>
                    <a:pt x="5" y="27"/>
                  </a:lnTo>
                  <a:lnTo>
                    <a:pt x="7" y="5"/>
                  </a:lnTo>
                  <a:lnTo>
                    <a:pt x="9" y="0"/>
                  </a:lnTo>
                  <a:lnTo>
                    <a:pt x="7" y="0"/>
                  </a:lnTo>
                  <a:lnTo>
                    <a:pt x="5" y="2"/>
                  </a:lnTo>
                  <a:lnTo>
                    <a:pt x="4" y="2"/>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91"/>
            <p:cNvSpPr>
              <a:spLocks noEditPoints="1"/>
            </p:cNvSpPr>
            <p:nvPr/>
          </p:nvSpPr>
          <p:spPr bwMode="auto">
            <a:xfrm>
              <a:off x="1606" y="2895"/>
              <a:ext cx="852" cy="77"/>
            </a:xfrm>
            <a:custGeom>
              <a:avLst/>
              <a:gdLst>
                <a:gd name="T0" fmla="*/ 852 w 852"/>
                <a:gd name="T1" fmla="*/ 50 h 77"/>
                <a:gd name="T2" fmla="*/ 852 w 852"/>
                <a:gd name="T3" fmla="*/ 29 h 77"/>
                <a:gd name="T4" fmla="*/ 852 w 852"/>
                <a:gd name="T5" fmla="*/ 20 h 77"/>
                <a:gd name="T6" fmla="*/ 850 w 852"/>
                <a:gd name="T7" fmla="*/ 22 h 77"/>
                <a:gd name="T8" fmla="*/ 850 w 852"/>
                <a:gd name="T9" fmla="*/ 22 h 77"/>
                <a:gd name="T10" fmla="*/ 850 w 852"/>
                <a:gd name="T11" fmla="*/ 22 h 77"/>
                <a:gd name="T12" fmla="*/ 849 w 852"/>
                <a:gd name="T13" fmla="*/ 22 h 77"/>
                <a:gd name="T14" fmla="*/ 849 w 852"/>
                <a:gd name="T15" fmla="*/ 22 h 77"/>
                <a:gd name="T16" fmla="*/ 847 w 852"/>
                <a:gd name="T17" fmla="*/ 22 h 77"/>
                <a:gd name="T18" fmla="*/ 847 w 852"/>
                <a:gd name="T19" fmla="*/ 22 h 77"/>
                <a:gd name="T20" fmla="*/ 847 w 852"/>
                <a:gd name="T21" fmla="*/ 22 h 77"/>
                <a:gd name="T22" fmla="*/ 847 w 852"/>
                <a:gd name="T23" fmla="*/ 29 h 77"/>
                <a:gd name="T24" fmla="*/ 847 w 852"/>
                <a:gd name="T25" fmla="*/ 50 h 77"/>
                <a:gd name="T26" fmla="*/ 852 w 852"/>
                <a:gd name="T27" fmla="*/ 50 h 77"/>
                <a:gd name="T28" fmla="*/ 852 w 852"/>
                <a:gd name="T29" fmla="*/ 73 h 77"/>
                <a:gd name="T30" fmla="*/ 852 w 852"/>
                <a:gd name="T31" fmla="*/ 77 h 77"/>
                <a:gd name="T32" fmla="*/ 850 w 852"/>
                <a:gd name="T33" fmla="*/ 77 h 77"/>
                <a:gd name="T34" fmla="*/ 850 w 852"/>
                <a:gd name="T35" fmla="*/ 77 h 77"/>
                <a:gd name="T36" fmla="*/ 850 w 852"/>
                <a:gd name="T37" fmla="*/ 77 h 77"/>
                <a:gd name="T38" fmla="*/ 849 w 852"/>
                <a:gd name="T39" fmla="*/ 77 h 77"/>
                <a:gd name="T40" fmla="*/ 849 w 852"/>
                <a:gd name="T41" fmla="*/ 77 h 77"/>
                <a:gd name="T42" fmla="*/ 849 w 852"/>
                <a:gd name="T43" fmla="*/ 77 h 77"/>
                <a:gd name="T44" fmla="*/ 847 w 852"/>
                <a:gd name="T45" fmla="*/ 77 h 77"/>
                <a:gd name="T46" fmla="*/ 847 w 852"/>
                <a:gd name="T47" fmla="*/ 77 h 77"/>
                <a:gd name="T48" fmla="*/ 847 w 852"/>
                <a:gd name="T49" fmla="*/ 72 h 77"/>
                <a:gd name="T50" fmla="*/ 847 w 852"/>
                <a:gd name="T51" fmla="*/ 50 h 77"/>
                <a:gd name="T52" fmla="*/ 852 w 852"/>
                <a:gd name="T53" fmla="*/ 50 h 77"/>
                <a:gd name="T54" fmla="*/ 1 w 852"/>
                <a:gd name="T55" fmla="*/ 4 h 77"/>
                <a:gd name="T56" fmla="*/ 1 w 852"/>
                <a:gd name="T57" fmla="*/ 7 h 77"/>
                <a:gd name="T58" fmla="*/ 0 w 852"/>
                <a:gd name="T59" fmla="*/ 29 h 77"/>
                <a:gd name="T60" fmla="*/ 0 w 852"/>
                <a:gd name="T61" fmla="*/ 50 h 77"/>
                <a:gd name="T62" fmla="*/ 0 w 852"/>
                <a:gd name="T63" fmla="*/ 65 h 77"/>
                <a:gd name="T64" fmla="*/ 5 w 852"/>
                <a:gd name="T65" fmla="*/ 63 h 77"/>
                <a:gd name="T66" fmla="*/ 5 w 852"/>
                <a:gd name="T67" fmla="*/ 50 h 77"/>
                <a:gd name="T68" fmla="*/ 5 w 852"/>
                <a:gd name="T69" fmla="*/ 29 h 77"/>
                <a:gd name="T70" fmla="*/ 6 w 852"/>
                <a:gd name="T71" fmla="*/ 7 h 77"/>
                <a:gd name="T72" fmla="*/ 6 w 852"/>
                <a:gd name="T73" fmla="*/ 0 h 77"/>
                <a:gd name="T74" fmla="*/ 6 w 852"/>
                <a:gd name="T75" fmla="*/ 0 h 77"/>
                <a:gd name="T76" fmla="*/ 6 w 852"/>
                <a:gd name="T77" fmla="*/ 2 h 77"/>
                <a:gd name="T78" fmla="*/ 5 w 852"/>
                <a:gd name="T79" fmla="*/ 2 h 77"/>
                <a:gd name="T80" fmla="*/ 5 w 852"/>
                <a:gd name="T81" fmla="*/ 2 h 77"/>
                <a:gd name="T82" fmla="*/ 3 w 852"/>
                <a:gd name="T83" fmla="*/ 2 h 77"/>
                <a:gd name="T84" fmla="*/ 3 w 852"/>
                <a:gd name="T85" fmla="*/ 2 h 77"/>
                <a:gd name="T86" fmla="*/ 3 w 852"/>
                <a:gd name="T87" fmla="*/ 2 h 77"/>
                <a:gd name="T88" fmla="*/ 1 w 852"/>
                <a:gd name="T89" fmla="*/ 4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2"/>
                <a:gd name="T136" fmla="*/ 0 h 77"/>
                <a:gd name="T137" fmla="*/ 852 w 852"/>
                <a:gd name="T138" fmla="*/ 77 h 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2" h="77">
                  <a:moveTo>
                    <a:pt x="852" y="50"/>
                  </a:moveTo>
                  <a:lnTo>
                    <a:pt x="852" y="29"/>
                  </a:lnTo>
                  <a:lnTo>
                    <a:pt x="852" y="20"/>
                  </a:lnTo>
                  <a:lnTo>
                    <a:pt x="850" y="22"/>
                  </a:lnTo>
                  <a:lnTo>
                    <a:pt x="849" y="22"/>
                  </a:lnTo>
                  <a:lnTo>
                    <a:pt x="847" y="22"/>
                  </a:lnTo>
                  <a:lnTo>
                    <a:pt x="847" y="29"/>
                  </a:lnTo>
                  <a:lnTo>
                    <a:pt x="847" y="50"/>
                  </a:lnTo>
                  <a:lnTo>
                    <a:pt x="852" y="50"/>
                  </a:lnTo>
                  <a:lnTo>
                    <a:pt x="852" y="73"/>
                  </a:lnTo>
                  <a:lnTo>
                    <a:pt x="852" y="77"/>
                  </a:lnTo>
                  <a:lnTo>
                    <a:pt x="850" y="77"/>
                  </a:lnTo>
                  <a:lnTo>
                    <a:pt x="849" y="77"/>
                  </a:lnTo>
                  <a:lnTo>
                    <a:pt x="847" y="77"/>
                  </a:lnTo>
                  <a:lnTo>
                    <a:pt x="847" y="72"/>
                  </a:lnTo>
                  <a:lnTo>
                    <a:pt x="847" y="50"/>
                  </a:lnTo>
                  <a:lnTo>
                    <a:pt x="852" y="50"/>
                  </a:lnTo>
                  <a:close/>
                  <a:moveTo>
                    <a:pt x="1" y="4"/>
                  </a:moveTo>
                  <a:lnTo>
                    <a:pt x="1" y="7"/>
                  </a:lnTo>
                  <a:lnTo>
                    <a:pt x="0" y="29"/>
                  </a:lnTo>
                  <a:lnTo>
                    <a:pt x="0" y="50"/>
                  </a:lnTo>
                  <a:lnTo>
                    <a:pt x="0" y="65"/>
                  </a:lnTo>
                  <a:lnTo>
                    <a:pt x="5" y="63"/>
                  </a:lnTo>
                  <a:lnTo>
                    <a:pt x="5" y="50"/>
                  </a:lnTo>
                  <a:lnTo>
                    <a:pt x="5" y="29"/>
                  </a:lnTo>
                  <a:lnTo>
                    <a:pt x="6" y="7"/>
                  </a:lnTo>
                  <a:lnTo>
                    <a:pt x="6" y="0"/>
                  </a:lnTo>
                  <a:lnTo>
                    <a:pt x="6" y="2"/>
                  </a:lnTo>
                  <a:lnTo>
                    <a:pt x="5" y="2"/>
                  </a:lnTo>
                  <a:lnTo>
                    <a:pt x="3" y="2"/>
                  </a:lnTo>
                  <a:lnTo>
                    <a:pt x="1"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92"/>
            <p:cNvSpPr>
              <a:spLocks noEditPoints="1"/>
            </p:cNvSpPr>
            <p:nvPr/>
          </p:nvSpPr>
          <p:spPr bwMode="auto">
            <a:xfrm>
              <a:off x="1607" y="2895"/>
              <a:ext cx="849" cy="77"/>
            </a:xfrm>
            <a:custGeom>
              <a:avLst/>
              <a:gdLst>
                <a:gd name="T0" fmla="*/ 849 w 849"/>
                <a:gd name="T1" fmla="*/ 50 h 77"/>
                <a:gd name="T2" fmla="*/ 848 w 849"/>
                <a:gd name="T3" fmla="*/ 29 h 77"/>
                <a:gd name="T4" fmla="*/ 848 w 849"/>
                <a:gd name="T5" fmla="*/ 22 h 77"/>
                <a:gd name="T6" fmla="*/ 848 w 849"/>
                <a:gd name="T7" fmla="*/ 22 h 77"/>
                <a:gd name="T8" fmla="*/ 846 w 849"/>
                <a:gd name="T9" fmla="*/ 22 h 77"/>
                <a:gd name="T10" fmla="*/ 846 w 849"/>
                <a:gd name="T11" fmla="*/ 22 h 77"/>
                <a:gd name="T12" fmla="*/ 846 w 849"/>
                <a:gd name="T13" fmla="*/ 22 h 77"/>
                <a:gd name="T14" fmla="*/ 844 w 849"/>
                <a:gd name="T15" fmla="*/ 22 h 77"/>
                <a:gd name="T16" fmla="*/ 844 w 849"/>
                <a:gd name="T17" fmla="*/ 22 h 77"/>
                <a:gd name="T18" fmla="*/ 844 w 849"/>
                <a:gd name="T19" fmla="*/ 22 h 77"/>
                <a:gd name="T20" fmla="*/ 843 w 849"/>
                <a:gd name="T21" fmla="*/ 22 h 77"/>
                <a:gd name="T22" fmla="*/ 843 w 849"/>
                <a:gd name="T23" fmla="*/ 29 h 77"/>
                <a:gd name="T24" fmla="*/ 844 w 849"/>
                <a:gd name="T25" fmla="*/ 50 h 77"/>
                <a:gd name="T26" fmla="*/ 849 w 849"/>
                <a:gd name="T27" fmla="*/ 50 h 77"/>
                <a:gd name="T28" fmla="*/ 848 w 849"/>
                <a:gd name="T29" fmla="*/ 73 h 77"/>
                <a:gd name="T30" fmla="*/ 848 w 849"/>
                <a:gd name="T31" fmla="*/ 77 h 77"/>
                <a:gd name="T32" fmla="*/ 848 w 849"/>
                <a:gd name="T33" fmla="*/ 77 h 77"/>
                <a:gd name="T34" fmla="*/ 848 w 849"/>
                <a:gd name="T35" fmla="*/ 77 h 77"/>
                <a:gd name="T36" fmla="*/ 846 w 849"/>
                <a:gd name="T37" fmla="*/ 77 h 77"/>
                <a:gd name="T38" fmla="*/ 846 w 849"/>
                <a:gd name="T39" fmla="*/ 77 h 77"/>
                <a:gd name="T40" fmla="*/ 844 w 849"/>
                <a:gd name="T41" fmla="*/ 77 h 77"/>
                <a:gd name="T42" fmla="*/ 844 w 849"/>
                <a:gd name="T43" fmla="*/ 77 h 77"/>
                <a:gd name="T44" fmla="*/ 844 w 849"/>
                <a:gd name="T45" fmla="*/ 77 h 77"/>
                <a:gd name="T46" fmla="*/ 843 w 849"/>
                <a:gd name="T47" fmla="*/ 77 h 77"/>
                <a:gd name="T48" fmla="*/ 843 w 849"/>
                <a:gd name="T49" fmla="*/ 72 h 77"/>
                <a:gd name="T50" fmla="*/ 844 w 849"/>
                <a:gd name="T51" fmla="*/ 50 h 77"/>
                <a:gd name="T52" fmla="*/ 849 w 849"/>
                <a:gd name="T53" fmla="*/ 50 h 77"/>
                <a:gd name="T54" fmla="*/ 4 w 849"/>
                <a:gd name="T55" fmla="*/ 2 h 77"/>
                <a:gd name="T56" fmla="*/ 2 w 849"/>
                <a:gd name="T57" fmla="*/ 7 h 77"/>
                <a:gd name="T58" fmla="*/ 0 w 849"/>
                <a:gd name="T59" fmla="*/ 29 h 77"/>
                <a:gd name="T60" fmla="*/ 0 w 849"/>
                <a:gd name="T61" fmla="*/ 50 h 77"/>
                <a:gd name="T62" fmla="*/ 0 w 849"/>
                <a:gd name="T63" fmla="*/ 63 h 77"/>
                <a:gd name="T64" fmla="*/ 5 w 849"/>
                <a:gd name="T65" fmla="*/ 62 h 77"/>
                <a:gd name="T66" fmla="*/ 5 w 849"/>
                <a:gd name="T67" fmla="*/ 50 h 77"/>
                <a:gd name="T68" fmla="*/ 5 w 849"/>
                <a:gd name="T69" fmla="*/ 29 h 77"/>
                <a:gd name="T70" fmla="*/ 7 w 849"/>
                <a:gd name="T71" fmla="*/ 9 h 77"/>
                <a:gd name="T72" fmla="*/ 9 w 849"/>
                <a:gd name="T73" fmla="*/ 0 h 77"/>
                <a:gd name="T74" fmla="*/ 9 w 849"/>
                <a:gd name="T75" fmla="*/ 0 h 77"/>
                <a:gd name="T76" fmla="*/ 7 w 849"/>
                <a:gd name="T77" fmla="*/ 0 h 77"/>
                <a:gd name="T78" fmla="*/ 7 w 849"/>
                <a:gd name="T79" fmla="*/ 0 h 77"/>
                <a:gd name="T80" fmla="*/ 5 w 849"/>
                <a:gd name="T81" fmla="*/ 0 h 77"/>
                <a:gd name="T82" fmla="*/ 5 w 849"/>
                <a:gd name="T83" fmla="*/ 0 h 77"/>
                <a:gd name="T84" fmla="*/ 5 w 849"/>
                <a:gd name="T85" fmla="*/ 2 h 77"/>
                <a:gd name="T86" fmla="*/ 4 w 849"/>
                <a:gd name="T87" fmla="*/ 2 h 77"/>
                <a:gd name="T88" fmla="*/ 4 w 849"/>
                <a:gd name="T89" fmla="*/ 2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9"/>
                <a:gd name="T136" fmla="*/ 0 h 77"/>
                <a:gd name="T137" fmla="*/ 849 w 849"/>
                <a:gd name="T138" fmla="*/ 77 h 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9" h="77">
                  <a:moveTo>
                    <a:pt x="849" y="50"/>
                  </a:moveTo>
                  <a:lnTo>
                    <a:pt x="848" y="29"/>
                  </a:lnTo>
                  <a:lnTo>
                    <a:pt x="848" y="22"/>
                  </a:lnTo>
                  <a:lnTo>
                    <a:pt x="846" y="22"/>
                  </a:lnTo>
                  <a:lnTo>
                    <a:pt x="844" y="22"/>
                  </a:lnTo>
                  <a:lnTo>
                    <a:pt x="843" y="22"/>
                  </a:lnTo>
                  <a:lnTo>
                    <a:pt x="843" y="29"/>
                  </a:lnTo>
                  <a:lnTo>
                    <a:pt x="844" y="50"/>
                  </a:lnTo>
                  <a:lnTo>
                    <a:pt x="849" y="50"/>
                  </a:lnTo>
                  <a:lnTo>
                    <a:pt x="848" y="73"/>
                  </a:lnTo>
                  <a:lnTo>
                    <a:pt x="848" y="77"/>
                  </a:lnTo>
                  <a:lnTo>
                    <a:pt x="846" y="77"/>
                  </a:lnTo>
                  <a:lnTo>
                    <a:pt x="844" y="77"/>
                  </a:lnTo>
                  <a:lnTo>
                    <a:pt x="843" y="77"/>
                  </a:lnTo>
                  <a:lnTo>
                    <a:pt x="843" y="72"/>
                  </a:lnTo>
                  <a:lnTo>
                    <a:pt x="844" y="50"/>
                  </a:lnTo>
                  <a:lnTo>
                    <a:pt x="849" y="50"/>
                  </a:lnTo>
                  <a:close/>
                  <a:moveTo>
                    <a:pt x="4" y="2"/>
                  </a:moveTo>
                  <a:lnTo>
                    <a:pt x="2" y="7"/>
                  </a:lnTo>
                  <a:lnTo>
                    <a:pt x="0" y="29"/>
                  </a:lnTo>
                  <a:lnTo>
                    <a:pt x="0" y="50"/>
                  </a:lnTo>
                  <a:lnTo>
                    <a:pt x="0" y="63"/>
                  </a:lnTo>
                  <a:lnTo>
                    <a:pt x="5" y="62"/>
                  </a:lnTo>
                  <a:lnTo>
                    <a:pt x="5" y="50"/>
                  </a:lnTo>
                  <a:lnTo>
                    <a:pt x="5" y="29"/>
                  </a:lnTo>
                  <a:lnTo>
                    <a:pt x="7" y="9"/>
                  </a:lnTo>
                  <a:lnTo>
                    <a:pt x="9" y="0"/>
                  </a:lnTo>
                  <a:lnTo>
                    <a:pt x="7" y="0"/>
                  </a:lnTo>
                  <a:lnTo>
                    <a:pt x="5" y="0"/>
                  </a:lnTo>
                  <a:lnTo>
                    <a:pt x="5" y="2"/>
                  </a:lnTo>
                  <a:lnTo>
                    <a:pt x="4"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93"/>
            <p:cNvSpPr>
              <a:spLocks noEditPoints="1"/>
            </p:cNvSpPr>
            <p:nvPr/>
          </p:nvSpPr>
          <p:spPr bwMode="auto">
            <a:xfrm>
              <a:off x="1611" y="2894"/>
              <a:ext cx="842" cy="78"/>
            </a:xfrm>
            <a:custGeom>
              <a:avLst/>
              <a:gdLst>
                <a:gd name="T0" fmla="*/ 842 w 842"/>
                <a:gd name="T1" fmla="*/ 51 h 78"/>
                <a:gd name="T2" fmla="*/ 842 w 842"/>
                <a:gd name="T3" fmla="*/ 30 h 78"/>
                <a:gd name="T4" fmla="*/ 842 w 842"/>
                <a:gd name="T5" fmla="*/ 23 h 78"/>
                <a:gd name="T6" fmla="*/ 840 w 842"/>
                <a:gd name="T7" fmla="*/ 23 h 78"/>
                <a:gd name="T8" fmla="*/ 840 w 842"/>
                <a:gd name="T9" fmla="*/ 23 h 78"/>
                <a:gd name="T10" fmla="*/ 840 w 842"/>
                <a:gd name="T11" fmla="*/ 23 h 78"/>
                <a:gd name="T12" fmla="*/ 839 w 842"/>
                <a:gd name="T13" fmla="*/ 23 h 78"/>
                <a:gd name="T14" fmla="*/ 839 w 842"/>
                <a:gd name="T15" fmla="*/ 25 h 78"/>
                <a:gd name="T16" fmla="*/ 837 w 842"/>
                <a:gd name="T17" fmla="*/ 25 h 78"/>
                <a:gd name="T18" fmla="*/ 837 w 842"/>
                <a:gd name="T19" fmla="*/ 25 h 78"/>
                <a:gd name="T20" fmla="*/ 837 w 842"/>
                <a:gd name="T21" fmla="*/ 25 h 78"/>
                <a:gd name="T22" fmla="*/ 837 w 842"/>
                <a:gd name="T23" fmla="*/ 31 h 78"/>
                <a:gd name="T24" fmla="*/ 837 w 842"/>
                <a:gd name="T25" fmla="*/ 51 h 78"/>
                <a:gd name="T26" fmla="*/ 842 w 842"/>
                <a:gd name="T27" fmla="*/ 51 h 78"/>
                <a:gd name="T28" fmla="*/ 842 w 842"/>
                <a:gd name="T29" fmla="*/ 73 h 78"/>
                <a:gd name="T30" fmla="*/ 842 w 842"/>
                <a:gd name="T31" fmla="*/ 78 h 78"/>
                <a:gd name="T32" fmla="*/ 840 w 842"/>
                <a:gd name="T33" fmla="*/ 78 h 78"/>
                <a:gd name="T34" fmla="*/ 840 w 842"/>
                <a:gd name="T35" fmla="*/ 78 h 78"/>
                <a:gd name="T36" fmla="*/ 840 w 842"/>
                <a:gd name="T37" fmla="*/ 78 h 78"/>
                <a:gd name="T38" fmla="*/ 839 w 842"/>
                <a:gd name="T39" fmla="*/ 78 h 78"/>
                <a:gd name="T40" fmla="*/ 839 w 842"/>
                <a:gd name="T41" fmla="*/ 78 h 78"/>
                <a:gd name="T42" fmla="*/ 837 w 842"/>
                <a:gd name="T43" fmla="*/ 78 h 78"/>
                <a:gd name="T44" fmla="*/ 837 w 842"/>
                <a:gd name="T45" fmla="*/ 78 h 78"/>
                <a:gd name="T46" fmla="*/ 837 w 842"/>
                <a:gd name="T47" fmla="*/ 78 h 78"/>
                <a:gd name="T48" fmla="*/ 837 w 842"/>
                <a:gd name="T49" fmla="*/ 73 h 78"/>
                <a:gd name="T50" fmla="*/ 837 w 842"/>
                <a:gd name="T51" fmla="*/ 51 h 78"/>
                <a:gd name="T52" fmla="*/ 842 w 842"/>
                <a:gd name="T53" fmla="*/ 51 h 78"/>
                <a:gd name="T54" fmla="*/ 1 w 842"/>
                <a:gd name="T55" fmla="*/ 1 h 78"/>
                <a:gd name="T56" fmla="*/ 1 w 842"/>
                <a:gd name="T57" fmla="*/ 8 h 78"/>
                <a:gd name="T58" fmla="*/ 0 w 842"/>
                <a:gd name="T59" fmla="*/ 30 h 78"/>
                <a:gd name="T60" fmla="*/ 0 w 842"/>
                <a:gd name="T61" fmla="*/ 51 h 78"/>
                <a:gd name="T62" fmla="*/ 0 w 842"/>
                <a:gd name="T63" fmla="*/ 64 h 78"/>
                <a:gd name="T64" fmla="*/ 5 w 842"/>
                <a:gd name="T65" fmla="*/ 61 h 78"/>
                <a:gd name="T66" fmla="*/ 5 w 842"/>
                <a:gd name="T67" fmla="*/ 51 h 78"/>
                <a:gd name="T68" fmla="*/ 5 w 842"/>
                <a:gd name="T69" fmla="*/ 31 h 78"/>
                <a:gd name="T70" fmla="*/ 6 w 842"/>
                <a:gd name="T71" fmla="*/ 10 h 78"/>
                <a:gd name="T72" fmla="*/ 8 w 842"/>
                <a:gd name="T73" fmla="*/ 0 h 78"/>
                <a:gd name="T74" fmla="*/ 6 w 842"/>
                <a:gd name="T75" fmla="*/ 0 h 78"/>
                <a:gd name="T76" fmla="*/ 6 w 842"/>
                <a:gd name="T77" fmla="*/ 0 h 78"/>
                <a:gd name="T78" fmla="*/ 5 w 842"/>
                <a:gd name="T79" fmla="*/ 1 h 78"/>
                <a:gd name="T80" fmla="*/ 5 w 842"/>
                <a:gd name="T81" fmla="*/ 1 h 78"/>
                <a:gd name="T82" fmla="*/ 5 w 842"/>
                <a:gd name="T83" fmla="*/ 1 h 78"/>
                <a:gd name="T84" fmla="*/ 3 w 842"/>
                <a:gd name="T85" fmla="*/ 1 h 78"/>
                <a:gd name="T86" fmla="*/ 3 w 842"/>
                <a:gd name="T87" fmla="*/ 1 h 78"/>
                <a:gd name="T88" fmla="*/ 1 w 842"/>
                <a:gd name="T89" fmla="*/ 1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2"/>
                <a:gd name="T136" fmla="*/ 0 h 78"/>
                <a:gd name="T137" fmla="*/ 842 w 84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2" h="78">
                  <a:moveTo>
                    <a:pt x="842" y="51"/>
                  </a:moveTo>
                  <a:lnTo>
                    <a:pt x="842" y="30"/>
                  </a:lnTo>
                  <a:lnTo>
                    <a:pt x="842" y="23"/>
                  </a:lnTo>
                  <a:lnTo>
                    <a:pt x="840" y="23"/>
                  </a:lnTo>
                  <a:lnTo>
                    <a:pt x="839" y="23"/>
                  </a:lnTo>
                  <a:lnTo>
                    <a:pt x="839" y="25"/>
                  </a:lnTo>
                  <a:lnTo>
                    <a:pt x="837" y="25"/>
                  </a:lnTo>
                  <a:lnTo>
                    <a:pt x="837" y="31"/>
                  </a:lnTo>
                  <a:lnTo>
                    <a:pt x="837" y="51"/>
                  </a:lnTo>
                  <a:lnTo>
                    <a:pt x="842" y="51"/>
                  </a:lnTo>
                  <a:lnTo>
                    <a:pt x="842" y="73"/>
                  </a:lnTo>
                  <a:lnTo>
                    <a:pt x="842" y="78"/>
                  </a:lnTo>
                  <a:lnTo>
                    <a:pt x="840" y="78"/>
                  </a:lnTo>
                  <a:lnTo>
                    <a:pt x="839" y="78"/>
                  </a:lnTo>
                  <a:lnTo>
                    <a:pt x="837" y="78"/>
                  </a:lnTo>
                  <a:lnTo>
                    <a:pt x="837" y="73"/>
                  </a:lnTo>
                  <a:lnTo>
                    <a:pt x="837" y="51"/>
                  </a:lnTo>
                  <a:lnTo>
                    <a:pt x="842" y="51"/>
                  </a:lnTo>
                  <a:close/>
                  <a:moveTo>
                    <a:pt x="1" y="1"/>
                  </a:moveTo>
                  <a:lnTo>
                    <a:pt x="1" y="8"/>
                  </a:lnTo>
                  <a:lnTo>
                    <a:pt x="0" y="30"/>
                  </a:lnTo>
                  <a:lnTo>
                    <a:pt x="0" y="51"/>
                  </a:lnTo>
                  <a:lnTo>
                    <a:pt x="0" y="64"/>
                  </a:lnTo>
                  <a:lnTo>
                    <a:pt x="5" y="61"/>
                  </a:lnTo>
                  <a:lnTo>
                    <a:pt x="5" y="51"/>
                  </a:lnTo>
                  <a:lnTo>
                    <a:pt x="5" y="31"/>
                  </a:lnTo>
                  <a:lnTo>
                    <a:pt x="6" y="10"/>
                  </a:lnTo>
                  <a:lnTo>
                    <a:pt x="8" y="0"/>
                  </a:lnTo>
                  <a:lnTo>
                    <a:pt x="6" y="0"/>
                  </a:lnTo>
                  <a:lnTo>
                    <a:pt x="5" y="1"/>
                  </a:lnTo>
                  <a:lnTo>
                    <a:pt x="3" y="1"/>
                  </a:lnTo>
                  <a:lnTo>
                    <a:pt x="1"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94"/>
            <p:cNvSpPr>
              <a:spLocks noEditPoints="1"/>
            </p:cNvSpPr>
            <p:nvPr/>
          </p:nvSpPr>
          <p:spPr bwMode="auto">
            <a:xfrm>
              <a:off x="1612" y="2894"/>
              <a:ext cx="839" cy="79"/>
            </a:xfrm>
            <a:custGeom>
              <a:avLst/>
              <a:gdLst>
                <a:gd name="T0" fmla="*/ 839 w 839"/>
                <a:gd name="T1" fmla="*/ 51 h 79"/>
                <a:gd name="T2" fmla="*/ 838 w 839"/>
                <a:gd name="T3" fmla="*/ 30 h 79"/>
                <a:gd name="T4" fmla="*/ 838 w 839"/>
                <a:gd name="T5" fmla="*/ 23 h 79"/>
                <a:gd name="T6" fmla="*/ 838 w 839"/>
                <a:gd name="T7" fmla="*/ 25 h 79"/>
                <a:gd name="T8" fmla="*/ 836 w 839"/>
                <a:gd name="T9" fmla="*/ 25 h 79"/>
                <a:gd name="T10" fmla="*/ 836 w 839"/>
                <a:gd name="T11" fmla="*/ 25 h 79"/>
                <a:gd name="T12" fmla="*/ 836 w 839"/>
                <a:gd name="T13" fmla="*/ 25 h 79"/>
                <a:gd name="T14" fmla="*/ 834 w 839"/>
                <a:gd name="T15" fmla="*/ 25 h 79"/>
                <a:gd name="T16" fmla="*/ 834 w 839"/>
                <a:gd name="T17" fmla="*/ 25 h 79"/>
                <a:gd name="T18" fmla="*/ 834 w 839"/>
                <a:gd name="T19" fmla="*/ 25 h 79"/>
                <a:gd name="T20" fmla="*/ 833 w 839"/>
                <a:gd name="T21" fmla="*/ 25 h 79"/>
                <a:gd name="T22" fmla="*/ 833 w 839"/>
                <a:gd name="T23" fmla="*/ 31 h 79"/>
                <a:gd name="T24" fmla="*/ 834 w 839"/>
                <a:gd name="T25" fmla="*/ 51 h 79"/>
                <a:gd name="T26" fmla="*/ 839 w 839"/>
                <a:gd name="T27" fmla="*/ 51 h 79"/>
                <a:gd name="T28" fmla="*/ 838 w 839"/>
                <a:gd name="T29" fmla="*/ 73 h 79"/>
                <a:gd name="T30" fmla="*/ 838 w 839"/>
                <a:gd name="T31" fmla="*/ 78 h 79"/>
                <a:gd name="T32" fmla="*/ 838 w 839"/>
                <a:gd name="T33" fmla="*/ 78 h 79"/>
                <a:gd name="T34" fmla="*/ 836 w 839"/>
                <a:gd name="T35" fmla="*/ 78 h 79"/>
                <a:gd name="T36" fmla="*/ 836 w 839"/>
                <a:gd name="T37" fmla="*/ 78 h 79"/>
                <a:gd name="T38" fmla="*/ 836 w 839"/>
                <a:gd name="T39" fmla="*/ 78 h 79"/>
                <a:gd name="T40" fmla="*/ 834 w 839"/>
                <a:gd name="T41" fmla="*/ 79 h 79"/>
                <a:gd name="T42" fmla="*/ 834 w 839"/>
                <a:gd name="T43" fmla="*/ 79 h 79"/>
                <a:gd name="T44" fmla="*/ 834 w 839"/>
                <a:gd name="T45" fmla="*/ 79 h 79"/>
                <a:gd name="T46" fmla="*/ 833 w 839"/>
                <a:gd name="T47" fmla="*/ 79 h 79"/>
                <a:gd name="T48" fmla="*/ 833 w 839"/>
                <a:gd name="T49" fmla="*/ 73 h 79"/>
                <a:gd name="T50" fmla="*/ 834 w 839"/>
                <a:gd name="T51" fmla="*/ 51 h 79"/>
                <a:gd name="T52" fmla="*/ 839 w 839"/>
                <a:gd name="T53" fmla="*/ 51 h 79"/>
                <a:gd name="T54" fmla="*/ 4 w 839"/>
                <a:gd name="T55" fmla="*/ 1 h 79"/>
                <a:gd name="T56" fmla="*/ 2 w 839"/>
                <a:gd name="T57" fmla="*/ 10 h 79"/>
                <a:gd name="T58" fmla="*/ 0 w 839"/>
                <a:gd name="T59" fmla="*/ 30 h 79"/>
                <a:gd name="T60" fmla="*/ 0 w 839"/>
                <a:gd name="T61" fmla="*/ 51 h 79"/>
                <a:gd name="T62" fmla="*/ 0 w 839"/>
                <a:gd name="T63" fmla="*/ 63 h 79"/>
                <a:gd name="T64" fmla="*/ 5 w 839"/>
                <a:gd name="T65" fmla="*/ 61 h 79"/>
                <a:gd name="T66" fmla="*/ 5 w 839"/>
                <a:gd name="T67" fmla="*/ 51 h 79"/>
                <a:gd name="T68" fmla="*/ 5 w 839"/>
                <a:gd name="T69" fmla="*/ 31 h 79"/>
                <a:gd name="T70" fmla="*/ 7 w 839"/>
                <a:gd name="T71" fmla="*/ 10 h 79"/>
                <a:gd name="T72" fmla="*/ 9 w 839"/>
                <a:gd name="T73" fmla="*/ 0 h 79"/>
                <a:gd name="T74" fmla="*/ 9 w 839"/>
                <a:gd name="T75" fmla="*/ 0 h 79"/>
                <a:gd name="T76" fmla="*/ 7 w 839"/>
                <a:gd name="T77" fmla="*/ 0 h 79"/>
                <a:gd name="T78" fmla="*/ 7 w 839"/>
                <a:gd name="T79" fmla="*/ 0 h 79"/>
                <a:gd name="T80" fmla="*/ 7 w 839"/>
                <a:gd name="T81" fmla="*/ 0 h 79"/>
                <a:gd name="T82" fmla="*/ 5 w 839"/>
                <a:gd name="T83" fmla="*/ 0 h 79"/>
                <a:gd name="T84" fmla="*/ 5 w 839"/>
                <a:gd name="T85" fmla="*/ 0 h 79"/>
                <a:gd name="T86" fmla="*/ 4 w 839"/>
                <a:gd name="T87" fmla="*/ 1 h 79"/>
                <a:gd name="T88" fmla="*/ 4 w 839"/>
                <a:gd name="T89" fmla="*/ 1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9"/>
                <a:gd name="T136" fmla="*/ 0 h 79"/>
                <a:gd name="T137" fmla="*/ 839 w 839"/>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9" h="79">
                  <a:moveTo>
                    <a:pt x="839" y="51"/>
                  </a:moveTo>
                  <a:lnTo>
                    <a:pt x="838" y="30"/>
                  </a:lnTo>
                  <a:lnTo>
                    <a:pt x="838" y="23"/>
                  </a:lnTo>
                  <a:lnTo>
                    <a:pt x="838" y="25"/>
                  </a:lnTo>
                  <a:lnTo>
                    <a:pt x="836" y="25"/>
                  </a:lnTo>
                  <a:lnTo>
                    <a:pt x="834" y="25"/>
                  </a:lnTo>
                  <a:lnTo>
                    <a:pt x="833" y="25"/>
                  </a:lnTo>
                  <a:lnTo>
                    <a:pt x="833" y="31"/>
                  </a:lnTo>
                  <a:lnTo>
                    <a:pt x="834" y="51"/>
                  </a:lnTo>
                  <a:lnTo>
                    <a:pt x="839" y="51"/>
                  </a:lnTo>
                  <a:lnTo>
                    <a:pt x="838" y="73"/>
                  </a:lnTo>
                  <a:lnTo>
                    <a:pt x="838" y="78"/>
                  </a:lnTo>
                  <a:lnTo>
                    <a:pt x="836" y="78"/>
                  </a:lnTo>
                  <a:lnTo>
                    <a:pt x="834" y="79"/>
                  </a:lnTo>
                  <a:lnTo>
                    <a:pt x="833" y="79"/>
                  </a:lnTo>
                  <a:lnTo>
                    <a:pt x="833" y="73"/>
                  </a:lnTo>
                  <a:lnTo>
                    <a:pt x="834" y="51"/>
                  </a:lnTo>
                  <a:lnTo>
                    <a:pt x="839" y="51"/>
                  </a:lnTo>
                  <a:close/>
                  <a:moveTo>
                    <a:pt x="4" y="1"/>
                  </a:moveTo>
                  <a:lnTo>
                    <a:pt x="2" y="10"/>
                  </a:lnTo>
                  <a:lnTo>
                    <a:pt x="0" y="30"/>
                  </a:lnTo>
                  <a:lnTo>
                    <a:pt x="0" y="51"/>
                  </a:lnTo>
                  <a:lnTo>
                    <a:pt x="0" y="63"/>
                  </a:lnTo>
                  <a:lnTo>
                    <a:pt x="5" y="61"/>
                  </a:lnTo>
                  <a:lnTo>
                    <a:pt x="5" y="51"/>
                  </a:lnTo>
                  <a:lnTo>
                    <a:pt x="5" y="31"/>
                  </a:lnTo>
                  <a:lnTo>
                    <a:pt x="7" y="10"/>
                  </a:lnTo>
                  <a:lnTo>
                    <a:pt x="9" y="0"/>
                  </a:lnTo>
                  <a:lnTo>
                    <a:pt x="7" y="0"/>
                  </a:lnTo>
                  <a:lnTo>
                    <a:pt x="5" y="0"/>
                  </a:lnTo>
                  <a:lnTo>
                    <a:pt x="4"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95"/>
            <p:cNvSpPr>
              <a:spLocks noEditPoints="1"/>
            </p:cNvSpPr>
            <p:nvPr/>
          </p:nvSpPr>
          <p:spPr bwMode="auto">
            <a:xfrm>
              <a:off x="1616" y="2892"/>
              <a:ext cx="832" cy="81"/>
            </a:xfrm>
            <a:custGeom>
              <a:avLst/>
              <a:gdLst>
                <a:gd name="T0" fmla="*/ 832 w 832"/>
                <a:gd name="T1" fmla="*/ 53 h 81"/>
                <a:gd name="T2" fmla="*/ 832 w 832"/>
                <a:gd name="T3" fmla="*/ 33 h 81"/>
                <a:gd name="T4" fmla="*/ 832 w 832"/>
                <a:gd name="T5" fmla="*/ 27 h 81"/>
                <a:gd name="T6" fmla="*/ 830 w 832"/>
                <a:gd name="T7" fmla="*/ 27 h 81"/>
                <a:gd name="T8" fmla="*/ 830 w 832"/>
                <a:gd name="T9" fmla="*/ 27 h 81"/>
                <a:gd name="T10" fmla="*/ 830 w 832"/>
                <a:gd name="T11" fmla="*/ 27 h 81"/>
                <a:gd name="T12" fmla="*/ 829 w 832"/>
                <a:gd name="T13" fmla="*/ 27 h 81"/>
                <a:gd name="T14" fmla="*/ 829 w 832"/>
                <a:gd name="T15" fmla="*/ 27 h 81"/>
                <a:gd name="T16" fmla="*/ 827 w 832"/>
                <a:gd name="T17" fmla="*/ 27 h 81"/>
                <a:gd name="T18" fmla="*/ 827 w 832"/>
                <a:gd name="T19" fmla="*/ 27 h 81"/>
                <a:gd name="T20" fmla="*/ 827 w 832"/>
                <a:gd name="T21" fmla="*/ 27 h 81"/>
                <a:gd name="T22" fmla="*/ 827 w 832"/>
                <a:gd name="T23" fmla="*/ 33 h 81"/>
                <a:gd name="T24" fmla="*/ 827 w 832"/>
                <a:gd name="T25" fmla="*/ 53 h 81"/>
                <a:gd name="T26" fmla="*/ 832 w 832"/>
                <a:gd name="T27" fmla="*/ 53 h 81"/>
                <a:gd name="T28" fmla="*/ 832 w 832"/>
                <a:gd name="T29" fmla="*/ 75 h 81"/>
                <a:gd name="T30" fmla="*/ 832 w 832"/>
                <a:gd name="T31" fmla="*/ 80 h 81"/>
                <a:gd name="T32" fmla="*/ 830 w 832"/>
                <a:gd name="T33" fmla="*/ 81 h 81"/>
                <a:gd name="T34" fmla="*/ 830 w 832"/>
                <a:gd name="T35" fmla="*/ 81 h 81"/>
                <a:gd name="T36" fmla="*/ 830 w 832"/>
                <a:gd name="T37" fmla="*/ 81 h 81"/>
                <a:gd name="T38" fmla="*/ 829 w 832"/>
                <a:gd name="T39" fmla="*/ 81 h 81"/>
                <a:gd name="T40" fmla="*/ 829 w 832"/>
                <a:gd name="T41" fmla="*/ 81 h 81"/>
                <a:gd name="T42" fmla="*/ 827 w 832"/>
                <a:gd name="T43" fmla="*/ 81 h 81"/>
                <a:gd name="T44" fmla="*/ 827 w 832"/>
                <a:gd name="T45" fmla="*/ 81 h 81"/>
                <a:gd name="T46" fmla="*/ 827 w 832"/>
                <a:gd name="T47" fmla="*/ 81 h 81"/>
                <a:gd name="T48" fmla="*/ 827 w 832"/>
                <a:gd name="T49" fmla="*/ 75 h 81"/>
                <a:gd name="T50" fmla="*/ 827 w 832"/>
                <a:gd name="T51" fmla="*/ 53 h 81"/>
                <a:gd name="T52" fmla="*/ 832 w 832"/>
                <a:gd name="T53" fmla="*/ 53 h 81"/>
                <a:gd name="T54" fmla="*/ 3 w 832"/>
                <a:gd name="T55" fmla="*/ 2 h 81"/>
                <a:gd name="T56" fmla="*/ 1 w 832"/>
                <a:gd name="T57" fmla="*/ 12 h 81"/>
                <a:gd name="T58" fmla="*/ 0 w 832"/>
                <a:gd name="T59" fmla="*/ 33 h 81"/>
                <a:gd name="T60" fmla="*/ 0 w 832"/>
                <a:gd name="T61" fmla="*/ 53 h 81"/>
                <a:gd name="T62" fmla="*/ 0 w 832"/>
                <a:gd name="T63" fmla="*/ 63 h 81"/>
                <a:gd name="T64" fmla="*/ 5 w 832"/>
                <a:gd name="T65" fmla="*/ 61 h 81"/>
                <a:gd name="T66" fmla="*/ 5 w 832"/>
                <a:gd name="T67" fmla="*/ 53 h 81"/>
                <a:gd name="T68" fmla="*/ 5 w 832"/>
                <a:gd name="T69" fmla="*/ 33 h 81"/>
                <a:gd name="T70" fmla="*/ 6 w 832"/>
                <a:gd name="T71" fmla="*/ 12 h 81"/>
                <a:gd name="T72" fmla="*/ 8 w 832"/>
                <a:gd name="T73" fmla="*/ 0 h 81"/>
                <a:gd name="T74" fmla="*/ 8 w 832"/>
                <a:gd name="T75" fmla="*/ 0 h 81"/>
                <a:gd name="T76" fmla="*/ 8 w 832"/>
                <a:gd name="T77" fmla="*/ 0 h 81"/>
                <a:gd name="T78" fmla="*/ 8 w 832"/>
                <a:gd name="T79" fmla="*/ 0 h 81"/>
                <a:gd name="T80" fmla="*/ 8 w 832"/>
                <a:gd name="T81" fmla="*/ 0 h 81"/>
                <a:gd name="T82" fmla="*/ 6 w 832"/>
                <a:gd name="T83" fmla="*/ 0 h 81"/>
                <a:gd name="T84" fmla="*/ 6 w 832"/>
                <a:gd name="T85" fmla="*/ 0 h 81"/>
                <a:gd name="T86" fmla="*/ 6 w 832"/>
                <a:gd name="T87" fmla="*/ 0 h 81"/>
                <a:gd name="T88" fmla="*/ 6 w 832"/>
                <a:gd name="T89" fmla="*/ 0 h 81"/>
                <a:gd name="T90" fmla="*/ 6 w 832"/>
                <a:gd name="T91" fmla="*/ 0 h 81"/>
                <a:gd name="T92" fmla="*/ 6 w 832"/>
                <a:gd name="T93" fmla="*/ 0 h 81"/>
                <a:gd name="T94" fmla="*/ 5 w 832"/>
                <a:gd name="T95" fmla="*/ 2 h 81"/>
                <a:gd name="T96" fmla="*/ 5 w 832"/>
                <a:gd name="T97" fmla="*/ 2 h 81"/>
                <a:gd name="T98" fmla="*/ 5 w 832"/>
                <a:gd name="T99" fmla="*/ 2 h 81"/>
                <a:gd name="T100" fmla="*/ 3 w 832"/>
                <a:gd name="T101" fmla="*/ 2 h 81"/>
                <a:gd name="T102" fmla="*/ 3 w 832"/>
                <a:gd name="T103" fmla="*/ 2 h 81"/>
                <a:gd name="T104" fmla="*/ 3 w 832"/>
                <a:gd name="T105" fmla="*/ 2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2"/>
                <a:gd name="T160" fmla="*/ 0 h 81"/>
                <a:gd name="T161" fmla="*/ 832 w 832"/>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2" h="81">
                  <a:moveTo>
                    <a:pt x="832" y="53"/>
                  </a:moveTo>
                  <a:lnTo>
                    <a:pt x="832" y="33"/>
                  </a:lnTo>
                  <a:lnTo>
                    <a:pt x="832" y="27"/>
                  </a:lnTo>
                  <a:lnTo>
                    <a:pt x="830" y="27"/>
                  </a:lnTo>
                  <a:lnTo>
                    <a:pt x="829" y="27"/>
                  </a:lnTo>
                  <a:lnTo>
                    <a:pt x="827" y="27"/>
                  </a:lnTo>
                  <a:lnTo>
                    <a:pt x="827" y="33"/>
                  </a:lnTo>
                  <a:lnTo>
                    <a:pt x="827" y="53"/>
                  </a:lnTo>
                  <a:lnTo>
                    <a:pt x="832" y="53"/>
                  </a:lnTo>
                  <a:lnTo>
                    <a:pt x="832" y="75"/>
                  </a:lnTo>
                  <a:lnTo>
                    <a:pt x="832" y="80"/>
                  </a:lnTo>
                  <a:lnTo>
                    <a:pt x="830" y="81"/>
                  </a:lnTo>
                  <a:lnTo>
                    <a:pt x="829" y="81"/>
                  </a:lnTo>
                  <a:lnTo>
                    <a:pt x="827" y="81"/>
                  </a:lnTo>
                  <a:lnTo>
                    <a:pt x="827" y="75"/>
                  </a:lnTo>
                  <a:lnTo>
                    <a:pt x="827" y="53"/>
                  </a:lnTo>
                  <a:lnTo>
                    <a:pt x="832" y="53"/>
                  </a:lnTo>
                  <a:close/>
                  <a:moveTo>
                    <a:pt x="3" y="2"/>
                  </a:moveTo>
                  <a:lnTo>
                    <a:pt x="1" y="12"/>
                  </a:lnTo>
                  <a:lnTo>
                    <a:pt x="0" y="33"/>
                  </a:lnTo>
                  <a:lnTo>
                    <a:pt x="0" y="53"/>
                  </a:lnTo>
                  <a:lnTo>
                    <a:pt x="0" y="63"/>
                  </a:lnTo>
                  <a:lnTo>
                    <a:pt x="5" y="61"/>
                  </a:lnTo>
                  <a:lnTo>
                    <a:pt x="5" y="53"/>
                  </a:lnTo>
                  <a:lnTo>
                    <a:pt x="5" y="33"/>
                  </a:lnTo>
                  <a:lnTo>
                    <a:pt x="6" y="12"/>
                  </a:lnTo>
                  <a:lnTo>
                    <a:pt x="8" y="0"/>
                  </a:lnTo>
                  <a:lnTo>
                    <a:pt x="6" y="0"/>
                  </a:lnTo>
                  <a:lnTo>
                    <a:pt x="5" y="2"/>
                  </a:lnTo>
                  <a:lnTo>
                    <a:pt x="3"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96"/>
            <p:cNvSpPr>
              <a:spLocks noEditPoints="1"/>
            </p:cNvSpPr>
            <p:nvPr/>
          </p:nvSpPr>
          <p:spPr bwMode="auto">
            <a:xfrm>
              <a:off x="1617" y="2892"/>
              <a:ext cx="829" cy="81"/>
            </a:xfrm>
            <a:custGeom>
              <a:avLst/>
              <a:gdLst>
                <a:gd name="T0" fmla="*/ 829 w 829"/>
                <a:gd name="T1" fmla="*/ 53 h 81"/>
                <a:gd name="T2" fmla="*/ 828 w 829"/>
                <a:gd name="T3" fmla="*/ 33 h 81"/>
                <a:gd name="T4" fmla="*/ 828 w 829"/>
                <a:gd name="T5" fmla="*/ 27 h 81"/>
                <a:gd name="T6" fmla="*/ 828 w 829"/>
                <a:gd name="T7" fmla="*/ 27 h 81"/>
                <a:gd name="T8" fmla="*/ 826 w 829"/>
                <a:gd name="T9" fmla="*/ 27 h 81"/>
                <a:gd name="T10" fmla="*/ 826 w 829"/>
                <a:gd name="T11" fmla="*/ 27 h 81"/>
                <a:gd name="T12" fmla="*/ 826 w 829"/>
                <a:gd name="T13" fmla="*/ 27 h 81"/>
                <a:gd name="T14" fmla="*/ 824 w 829"/>
                <a:gd name="T15" fmla="*/ 27 h 81"/>
                <a:gd name="T16" fmla="*/ 824 w 829"/>
                <a:gd name="T17" fmla="*/ 28 h 81"/>
                <a:gd name="T18" fmla="*/ 824 w 829"/>
                <a:gd name="T19" fmla="*/ 28 h 81"/>
                <a:gd name="T20" fmla="*/ 823 w 829"/>
                <a:gd name="T21" fmla="*/ 28 h 81"/>
                <a:gd name="T22" fmla="*/ 823 w 829"/>
                <a:gd name="T23" fmla="*/ 33 h 81"/>
                <a:gd name="T24" fmla="*/ 824 w 829"/>
                <a:gd name="T25" fmla="*/ 53 h 81"/>
                <a:gd name="T26" fmla="*/ 829 w 829"/>
                <a:gd name="T27" fmla="*/ 53 h 81"/>
                <a:gd name="T28" fmla="*/ 828 w 829"/>
                <a:gd name="T29" fmla="*/ 75 h 81"/>
                <a:gd name="T30" fmla="*/ 828 w 829"/>
                <a:gd name="T31" fmla="*/ 81 h 81"/>
                <a:gd name="T32" fmla="*/ 828 w 829"/>
                <a:gd name="T33" fmla="*/ 81 h 81"/>
                <a:gd name="T34" fmla="*/ 826 w 829"/>
                <a:gd name="T35" fmla="*/ 81 h 81"/>
                <a:gd name="T36" fmla="*/ 826 w 829"/>
                <a:gd name="T37" fmla="*/ 81 h 81"/>
                <a:gd name="T38" fmla="*/ 826 w 829"/>
                <a:gd name="T39" fmla="*/ 81 h 81"/>
                <a:gd name="T40" fmla="*/ 824 w 829"/>
                <a:gd name="T41" fmla="*/ 81 h 81"/>
                <a:gd name="T42" fmla="*/ 824 w 829"/>
                <a:gd name="T43" fmla="*/ 81 h 81"/>
                <a:gd name="T44" fmla="*/ 824 w 829"/>
                <a:gd name="T45" fmla="*/ 81 h 81"/>
                <a:gd name="T46" fmla="*/ 823 w 829"/>
                <a:gd name="T47" fmla="*/ 81 h 81"/>
                <a:gd name="T48" fmla="*/ 823 w 829"/>
                <a:gd name="T49" fmla="*/ 75 h 81"/>
                <a:gd name="T50" fmla="*/ 824 w 829"/>
                <a:gd name="T51" fmla="*/ 53 h 81"/>
                <a:gd name="T52" fmla="*/ 829 w 829"/>
                <a:gd name="T53" fmla="*/ 53 h 81"/>
                <a:gd name="T54" fmla="*/ 4 w 829"/>
                <a:gd name="T55" fmla="*/ 2 h 81"/>
                <a:gd name="T56" fmla="*/ 2 w 829"/>
                <a:gd name="T57" fmla="*/ 12 h 81"/>
                <a:gd name="T58" fmla="*/ 0 w 829"/>
                <a:gd name="T59" fmla="*/ 33 h 81"/>
                <a:gd name="T60" fmla="*/ 0 w 829"/>
                <a:gd name="T61" fmla="*/ 53 h 81"/>
                <a:gd name="T62" fmla="*/ 0 w 829"/>
                <a:gd name="T63" fmla="*/ 63 h 81"/>
                <a:gd name="T64" fmla="*/ 5 w 829"/>
                <a:gd name="T65" fmla="*/ 60 h 81"/>
                <a:gd name="T66" fmla="*/ 5 w 829"/>
                <a:gd name="T67" fmla="*/ 53 h 81"/>
                <a:gd name="T68" fmla="*/ 5 w 829"/>
                <a:gd name="T69" fmla="*/ 33 h 81"/>
                <a:gd name="T70" fmla="*/ 7 w 829"/>
                <a:gd name="T71" fmla="*/ 12 h 81"/>
                <a:gd name="T72" fmla="*/ 9 w 829"/>
                <a:gd name="T73" fmla="*/ 0 h 81"/>
                <a:gd name="T74" fmla="*/ 9 w 829"/>
                <a:gd name="T75" fmla="*/ 0 h 81"/>
                <a:gd name="T76" fmla="*/ 9 w 829"/>
                <a:gd name="T77" fmla="*/ 0 h 81"/>
                <a:gd name="T78" fmla="*/ 9 w 829"/>
                <a:gd name="T79" fmla="*/ 0 h 81"/>
                <a:gd name="T80" fmla="*/ 7 w 829"/>
                <a:gd name="T81" fmla="*/ 0 h 81"/>
                <a:gd name="T82" fmla="*/ 7 w 829"/>
                <a:gd name="T83" fmla="*/ 0 h 81"/>
                <a:gd name="T84" fmla="*/ 7 w 829"/>
                <a:gd name="T85" fmla="*/ 0 h 81"/>
                <a:gd name="T86" fmla="*/ 7 w 829"/>
                <a:gd name="T87" fmla="*/ 0 h 81"/>
                <a:gd name="T88" fmla="*/ 5 w 829"/>
                <a:gd name="T89" fmla="*/ 0 h 81"/>
                <a:gd name="T90" fmla="*/ 5 w 829"/>
                <a:gd name="T91" fmla="*/ 0 h 81"/>
                <a:gd name="T92" fmla="*/ 5 w 829"/>
                <a:gd name="T93" fmla="*/ 0 h 81"/>
                <a:gd name="T94" fmla="*/ 5 w 829"/>
                <a:gd name="T95" fmla="*/ 0 h 81"/>
                <a:gd name="T96" fmla="*/ 5 w 829"/>
                <a:gd name="T97" fmla="*/ 0 h 81"/>
                <a:gd name="T98" fmla="*/ 5 w 829"/>
                <a:gd name="T99" fmla="*/ 0 h 81"/>
                <a:gd name="T100" fmla="*/ 4 w 829"/>
                <a:gd name="T101" fmla="*/ 0 h 81"/>
                <a:gd name="T102" fmla="*/ 4 w 829"/>
                <a:gd name="T103" fmla="*/ 2 h 81"/>
                <a:gd name="T104" fmla="*/ 4 w 829"/>
                <a:gd name="T105" fmla="*/ 2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9"/>
                <a:gd name="T160" fmla="*/ 0 h 81"/>
                <a:gd name="T161" fmla="*/ 829 w 829"/>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9" h="81">
                  <a:moveTo>
                    <a:pt x="829" y="53"/>
                  </a:moveTo>
                  <a:lnTo>
                    <a:pt x="828" y="33"/>
                  </a:lnTo>
                  <a:lnTo>
                    <a:pt x="828" y="27"/>
                  </a:lnTo>
                  <a:lnTo>
                    <a:pt x="826" y="27"/>
                  </a:lnTo>
                  <a:lnTo>
                    <a:pt x="824" y="27"/>
                  </a:lnTo>
                  <a:lnTo>
                    <a:pt x="824" y="28"/>
                  </a:lnTo>
                  <a:lnTo>
                    <a:pt x="823" y="28"/>
                  </a:lnTo>
                  <a:lnTo>
                    <a:pt x="823" y="33"/>
                  </a:lnTo>
                  <a:lnTo>
                    <a:pt x="824" y="53"/>
                  </a:lnTo>
                  <a:lnTo>
                    <a:pt x="829" y="53"/>
                  </a:lnTo>
                  <a:lnTo>
                    <a:pt x="828" y="75"/>
                  </a:lnTo>
                  <a:lnTo>
                    <a:pt x="828" y="81"/>
                  </a:lnTo>
                  <a:lnTo>
                    <a:pt x="826" y="81"/>
                  </a:lnTo>
                  <a:lnTo>
                    <a:pt x="824" y="81"/>
                  </a:lnTo>
                  <a:lnTo>
                    <a:pt x="823" y="81"/>
                  </a:lnTo>
                  <a:lnTo>
                    <a:pt x="823" y="75"/>
                  </a:lnTo>
                  <a:lnTo>
                    <a:pt x="824" y="53"/>
                  </a:lnTo>
                  <a:lnTo>
                    <a:pt x="829" y="53"/>
                  </a:lnTo>
                  <a:close/>
                  <a:moveTo>
                    <a:pt x="4" y="2"/>
                  </a:moveTo>
                  <a:lnTo>
                    <a:pt x="2" y="12"/>
                  </a:lnTo>
                  <a:lnTo>
                    <a:pt x="0" y="33"/>
                  </a:lnTo>
                  <a:lnTo>
                    <a:pt x="0" y="53"/>
                  </a:lnTo>
                  <a:lnTo>
                    <a:pt x="0" y="63"/>
                  </a:lnTo>
                  <a:lnTo>
                    <a:pt x="5" y="60"/>
                  </a:lnTo>
                  <a:lnTo>
                    <a:pt x="5" y="53"/>
                  </a:lnTo>
                  <a:lnTo>
                    <a:pt x="5" y="33"/>
                  </a:lnTo>
                  <a:lnTo>
                    <a:pt x="7" y="12"/>
                  </a:lnTo>
                  <a:lnTo>
                    <a:pt x="9" y="0"/>
                  </a:lnTo>
                  <a:lnTo>
                    <a:pt x="7" y="0"/>
                  </a:lnTo>
                  <a:lnTo>
                    <a:pt x="5" y="0"/>
                  </a:lnTo>
                  <a:lnTo>
                    <a:pt x="4" y="0"/>
                  </a:lnTo>
                  <a:lnTo>
                    <a:pt x="4" y="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97"/>
            <p:cNvSpPr>
              <a:spLocks noEditPoints="1"/>
            </p:cNvSpPr>
            <p:nvPr/>
          </p:nvSpPr>
          <p:spPr bwMode="auto">
            <a:xfrm>
              <a:off x="1621" y="2890"/>
              <a:ext cx="822" cy="83"/>
            </a:xfrm>
            <a:custGeom>
              <a:avLst/>
              <a:gdLst>
                <a:gd name="T0" fmla="*/ 822 w 822"/>
                <a:gd name="T1" fmla="*/ 55 h 83"/>
                <a:gd name="T2" fmla="*/ 822 w 822"/>
                <a:gd name="T3" fmla="*/ 35 h 83"/>
                <a:gd name="T4" fmla="*/ 822 w 822"/>
                <a:gd name="T5" fmla="*/ 29 h 83"/>
                <a:gd name="T6" fmla="*/ 820 w 822"/>
                <a:gd name="T7" fmla="*/ 29 h 83"/>
                <a:gd name="T8" fmla="*/ 820 w 822"/>
                <a:gd name="T9" fmla="*/ 30 h 83"/>
                <a:gd name="T10" fmla="*/ 820 w 822"/>
                <a:gd name="T11" fmla="*/ 30 h 83"/>
                <a:gd name="T12" fmla="*/ 819 w 822"/>
                <a:gd name="T13" fmla="*/ 30 h 83"/>
                <a:gd name="T14" fmla="*/ 819 w 822"/>
                <a:gd name="T15" fmla="*/ 30 h 83"/>
                <a:gd name="T16" fmla="*/ 817 w 822"/>
                <a:gd name="T17" fmla="*/ 30 h 83"/>
                <a:gd name="T18" fmla="*/ 817 w 822"/>
                <a:gd name="T19" fmla="*/ 30 h 83"/>
                <a:gd name="T20" fmla="*/ 817 w 822"/>
                <a:gd name="T21" fmla="*/ 30 h 83"/>
                <a:gd name="T22" fmla="*/ 817 w 822"/>
                <a:gd name="T23" fmla="*/ 35 h 83"/>
                <a:gd name="T24" fmla="*/ 817 w 822"/>
                <a:gd name="T25" fmla="*/ 55 h 83"/>
                <a:gd name="T26" fmla="*/ 822 w 822"/>
                <a:gd name="T27" fmla="*/ 55 h 83"/>
                <a:gd name="T28" fmla="*/ 822 w 822"/>
                <a:gd name="T29" fmla="*/ 77 h 83"/>
                <a:gd name="T30" fmla="*/ 822 w 822"/>
                <a:gd name="T31" fmla="*/ 83 h 83"/>
                <a:gd name="T32" fmla="*/ 820 w 822"/>
                <a:gd name="T33" fmla="*/ 83 h 83"/>
                <a:gd name="T34" fmla="*/ 820 w 822"/>
                <a:gd name="T35" fmla="*/ 83 h 83"/>
                <a:gd name="T36" fmla="*/ 820 w 822"/>
                <a:gd name="T37" fmla="*/ 83 h 83"/>
                <a:gd name="T38" fmla="*/ 819 w 822"/>
                <a:gd name="T39" fmla="*/ 83 h 83"/>
                <a:gd name="T40" fmla="*/ 819 w 822"/>
                <a:gd name="T41" fmla="*/ 83 h 83"/>
                <a:gd name="T42" fmla="*/ 817 w 822"/>
                <a:gd name="T43" fmla="*/ 83 h 83"/>
                <a:gd name="T44" fmla="*/ 817 w 822"/>
                <a:gd name="T45" fmla="*/ 83 h 83"/>
                <a:gd name="T46" fmla="*/ 817 w 822"/>
                <a:gd name="T47" fmla="*/ 83 h 83"/>
                <a:gd name="T48" fmla="*/ 817 w 822"/>
                <a:gd name="T49" fmla="*/ 77 h 83"/>
                <a:gd name="T50" fmla="*/ 817 w 822"/>
                <a:gd name="T51" fmla="*/ 55 h 83"/>
                <a:gd name="T52" fmla="*/ 822 w 822"/>
                <a:gd name="T53" fmla="*/ 55 h 83"/>
                <a:gd name="T54" fmla="*/ 3 w 822"/>
                <a:gd name="T55" fmla="*/ 2 h 83"/>
                <a:gd name="T56" fmla="*/ 1 w 822"/>
                <a:gd name="T57" fmla="*/ 14 h 83"/>
                <a:gd name="T58" fmla="*/ 0 w 822"/>
                <a:gd name="T59" fmla="*/ 35 h 83"/>
                <a:gd name="T60" fmla="*/ 0 w 822"/>
                <a:gd name="T61" fmla="*/ 55 h 83"/>
                <a:gd name="T62" fmla="*/ 0 w 822"/>
                <a:gd name="T63" fmla="*/ 63 h 83"/>
                <a:gd name="T64" fmla="*/ 5 w 822"/>
                <a:gd name="T65" fmla="*/ 62 h 83"/>
                <a:gd name="T66" fmla="*/ 5 w 822"/>
                <a:gd name="T67" fmla="*/ 55 h 83"/>
                <a:gd name="T68" fmla="*/ 5 w 822"/>
                <a:gd name="T69" fmla="*/ 35 h 83"/>
                <a:gd name="T70" fmla="*/ 6 w 822"/>
                <a:gd name="T71" fmla="*/ 14 h 83"/>
                <a:gd name="T72" fmla="*/ 8 w 822"/>
                <a:gd name="T73" fmla="*/ 0 h 83"/>
                <a:gd name="T74" fmla="*/ 6 w 822"/>
                <a:gd name="T75" fmla="*/ 0 h 83"/>
                <a:gd name="T76" fmla="*/ 6 w 822"/>
                <a:gd name="T77" fmla="*/ 0 h 83"/>
                <a:gd name="T78" fmla="*/ 6 w 822"/>
                <a:gd name="T79" fmla="*/ 0 h 83"/>
                <a:gd name="T80" fmla="*/ 5 w 822"/>
                <a:gd name="T81" fmla="*/ 2 h 83"/>
                <a:gd name="T82" fmla="*/ 5 w 822"/>
                <a:gd name="T83" fmla="*/ 2 h 83"/>
                <a:gd name="T84" fmla="*/ 5 w 822"/>
                <a:gd name="T85" fmla="*/ 2 h 83"/>
                <a:gd name="T86" fmla="*/ 3 w 822"/>
                <a:gd name="T87" fmla="*/ 2 h 83"/>
                <a:gd name="T88" fmla="*/ 3 w 822"/>
                <a:gd name="T89" fmla="*/ 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2"/>
                <a:gd name="T136" fmla="*/ 0 h 83"/>
                <a:gd name="T137" fmla="*/ 822 w 822"/>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2" h="83">
                  <a:moveTo>
                    <a:pt x="822" y="55"/>
                  </a:moveTo>
                  <a:lnTo>
                    <a:pt x="822" y="35"/>
                  </a:lnTo>
                  <a:lnTo>
                    <a:pt x="822" y="29"/>
                  </a:lnTo>
                  <a:lnTo>
                    <a:pt x="820" y="29"/>
                  </a:lnTo>
                  <a:lnTo>
                    <a:pt x="820" y="30"/>
                  </a:lnTo>
                  <a:lnTo>
                    <a:pt x="819" y="30"/>
                  </a:lnTo>
                  <a:lnTo>
                    <a:pt x="817" y="30"/>
                  </a:lnTo>
                  <a:lnTo>
                    <a:pt x="817" y="35"/>
                  </a:lnTo>
                  <a:lnTo>
                    <a:pt x="817" y="55"/>
                  </a:lnTo>
                  <a:lnTo>
                    <a:pt x="822" y="55"/>
                  </a:lnTo>
                  <a:lnTo>
                    <a:pt x="822" y="77"/>
                  </a:lnTo>
                  <a:lnTo>
                    <a:pt x="822" y="83"/>
                  </a:lnTo>
                  <a:lnTo>
                    <a:pt x="820" y="83"/>
                  </a:lnTo>
                  <a:lnTo>
                    <a:pt x="819" y="83"/>
                  </a:lnTo>
                  <a:lnTo>
                    <a:pt x="817" y="83"/>
                  </a:lnTo>
                  <a:lnTo>
                    <a:pt x="817" y="77"/>
                  </a:lnTo>
                  <a:lnTo>
                    <a:pt x="817" y="55"/>
                  </a:lnTo>
                  <a:lnTo>
                    <a:pt x="822" y="55"/>
                  </a:lnTo>
                  <a:close/>
                  <a:moveTo>
                    <a:pt x="3" y="2"/>
                  </a:moveTo>
                  <a:lnTo>
                    <a:pt x="1" y="14"/>
                  </a:lnTo>
                  <a:lnTo>
                    <a:pt x="0" y="35"/>
                  </a:lnTo>
                  <a:lnTo>
                    <a:pt x="0" y="55"/>
                  </a:lnTo>
                  <a:lnTo>
                    <a:pt x="0" y="63"/>
                  </a:lnTo>
                  <a:lnTo>
                    <a:pt x="5" y="62"/>
                  </a:lnTo>
                  <a:lnTo>
                    <a:pt x="5" y="55"/>
                  </a:lnTo>
                  <a:lnTo>
                    <a:pt x="5" y="35"/>
                  </a:lnTo>
                  <a:lnTo>
                    <a:pt x="6" y="14"/>
                  </a:lnTo>
                  <a:lnTo>
                    <a:pt x="8" y="0"/>
                  </a:lnTo>
                  <a:lnTo>
                    <a:pt x="6" y="0"/>
                  </a:lnTo>
                  <a:lnTo>
                    <a:pt x="5" y="2"/>
                  </a:lnTo>
                  <a:lnTo>
                    <a:pt x="3" y="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98"/>
            <p:cNvSpPr>
              <a:spLocks noEditPoints="1"/>
            </p:cNvSpPr>
            <p:nvPr/>
          </p:nvSpPr>
          <p:spPr bwMode="auto">
            <a:xfrm>
              <a:off x="1622" y="2890"/>
              <a:ext cx="819" cy="83"/>
            </a:xfrm>
            <a:custGeom>
              <a:avLst/>
              <a:gdLst>
                <a:gd name="T0" fmla="*/ 819 w 819"/>
                <a:gd name="T1" fmla="*/ 55 h 83"/>
                <a:gd name="T2" fmla="*/ 818 w 819"/>
                <a:gd name="T3" fmla="*/ 35 h 83"/>
                <a:gd name="T4" fmla="*/ 818 w 819"/>
                <a:gd name="T5" fmla="*/ 30 h 83"/>
                <a:gd name="T6" fmla="*/ 818 w 819"/>
                <a:gd name="T7" fmla="*/ 30 h 83"/>
                <a:gd name="T8" fmla="*/ 816 w 819"/>
                <a:gd name="T9" fmla="*/ 30 h 83"/>
                <a:gd name="T10" fmla="*/ 816 w 819"/>
                <a:gd name="T11" fmla="*/ 30 h 83"/>
                <a:gd name="T12" fmla="*/ 816 w 819"/>
                <a:gd name="T13" fmla="*/ 30 h 83"/>
                <a:gd name="T14" fmla="*/ 814 w 819"/>
                <a:gd name="T15" fmla="*/ 30 h 83"/>
                <a:gd name="T16" fmla="*/ 814 w 819"/>
                <a:gd name="T17" fmla="*/ 30 h 83"/>
                <a:gd name="T18" fmla="*/ 814 w 819"/>
                <a:gd name="T19" fmla="*/ 30 h 83"/>
                <a:gd name="T20" fmla="*/ 813 w 819"/>
                <a:gd name="T21" fmla="*/ 30 h 83"/>
                <a:gd name="T22" fmla="*/ 813 w 819"/>
                <a:gd name="T23" fmla="*/ 35 h 83"/>
                <a:gd name="T24" fmla="*/ 814 w 819"/>
                <a:gd name="T25" fmla="*/ 55 h 83"/>
                <a:gd name="T26" fmla="*/ 819 w 819"/>
                <a:gd name="T27" fmla="*/ 55 h 83"/>
                <a:gd name="T28" fmla="*/ 818 w 819"/>
                <a:gd name="T29" fmla="*/ 77 h 83"/>
                <a:gd name="T30" fmla="*/ 818 w 819"/>
                <a:gd name="T31" fmla="*/ 83 h 83"/>
                <a:gd name="T32" fmla="*/ 818 w 819"/>
                <a:gd name="T33" fmla="*/ 83 h 83"/>
                <a:gd name="T34" fmla="*/ 816 w 819"/>
                <a:gd name="T35" fmla="*/ 83 h 83"/>
                <a:gd name="T36" fmla="*/ 816 w 819"/>
                <a:gd name="T37" fmla="*/ 83 h 83"/>
                <a:gd name="T38" fmla="*/ 816 w 819"/>
                <a:gd name="T39" fmla="*/ 83 h 83"/>
                <a:gd name="T40" fmla="*/ 814 w 819"/>
                <a:gd name="T41" fmla="*/ 83 h 83"/>
                <a:gd name="T42" fmla="*/ 814 w 819"/>
                <a:gd name="T43" fmla="*/ 83 h 83"/>
                <a:gd name="T44" fmla="*/ 814 w 819"/>
                <a:gd name="T45" fmla="*/ 83 h 83"/>
                <a:gd name="T46" fmla="*/ 813 w 819"/>
                <a:gd name="T47" fmla="*/ 83 h 83"/>
                <a:gd name="T48" fmla="*/ 813 w 819"/>
                <a:gd name="T49" fmla="*/ 77 h 83"/>
                <a:gd name="T50" fmla="*/ 814 w 819"/>
                <a:gd name="T51" fmla="*/ 55 h 83"/>
                <a:gd name="T52" fmla="*/ 819 w 819"/>
                <a:gd name="T53" fmla="*/ 55 h 83"/>
                <a:gd name="T54" fmla="*/ 4 w 819"/>
                <a:gd name="T55" fmla="*/ 2 h 83"/>
                <a:gd name="T56" fmla="*/ 2 w 819"/>
                <a:gd name="T57" fmla="*/ 14 h 83"/>
                <a:gd name="T58" fmla="*/ 0 w 819"/>
                <a:gd name="T59" fmla="*/ 35 h 83"/>
                <a:gd name="T60" fmla="*/ 0 w 819"/>
                <a:gd name="T61" fmla="*/ 55 h 83"/>
                <a:gd name="T62" fmla="*/ 0 w 819"/>
                <a:gd name="T63" fmla="*/ 62 h 83"/>
                <a:gd name="T64" fmla="*/ 5 w 819"/>
                <a:gd name="T65" fmla="*/ 60 h 83"/>
                <a:gd name="T66" fmla="*/ 5 w 819"/>
                <a:gd name="T67" fmla="*/ 55 h 83"/>
                <a:gd name="T68" fmla="*/ 5 w 819"/>
                <a:gd name="T69" fmla="*/ 35 h 83"/>
                <a:gd name="T70" fmla="*/ 7 w 819"/>
                <a:gd name="T71" fmla="*/ 15 h 83"/>
                <a:gd name="T72" fmla="*/ 9 w 819"/>
                <a:gd name="T73" fmla="*/ 0 h 83"/>
                <a:gd name="T74" fmla="*/ 9 w 819"/>
                <a:gd name="T75" fmla="*/ 0 h 83"/>
                <a:gd name="T76" fmla="*/ 9 w 819"/>
                <a:gd name="T77" fmla="*/ 0 h 83"/>
                <a:gd name="T78" fmla="*/ 7 w 819"/>
                <a:gd name="T79" fmla="*/ 0 h 83"/>
                <a:gd name="T80" fmla="*/ 7 w 819"/>
                <a:gd name="T81" fmla="*/ 0 h 83"/>
                <a:gd name="T82" fmla="*/ 5 w 819"/>
                <a:gd name="T83" fmla="*/ 0 h 83"/>
                <a:gd name="T84" fmla="*/ 5 w 819"/>
                <a:gd name="T85" fmla="*/ 0 h 83"/>
                <a:gd name="T86" fmla="*/ 5 w 819"/>
                <a:gd name="T87" fmla="*/ 0 h 83"/>
                <a:gd name="T88" fmla="*/ 4 w 819"/>
                <a:gd name="T89" fmla="*/ 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9"/>
                <a:gd name="T136" fmla="*/ 0 h 83"/>
                <a:gd name="T137" fmla="*/ 819 w 819"/>
                <a:gd name="T138" fmla="*/ 83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9" h="83">
                  <a:moveTo>
                    <a:pt x="819" y="55"/>
                  </a:moveTo>
                  <a:lnTo>
                    <a:pt x="818" y="35"/>
                  </a:lnTo>
                  <a:lnTo>
                    <a:pt x="818" y="30"/>
                  </a:lnTo>
                  <a:lnTo>
                    <a:pt x="816" y="30"/>
                  </a:lnTo>
                  <a:lnTo>
                    <a:pt x="814" y="30"/>
                  </a:lnTo>
                  <a:lnTo>
                    <a:pt x="813" y="30"/>
                  </a:lnTo>
                  <a:lnTo>
                    <a:pt x="813" y="35"/>
                  </a:lnTo>
                  <a:lnTo>
                    <a:pt x="814" y="55"/>
                  </a:lnTo>
                  <a:lnTo>
                    <a:pt x="819" y="55"/>
                  </a:lnTo>
                  <a:lnTo>
                    <a:pt x="818" y="77"/>
                  </a:lnTo>
                  <a:lnTo>
                    <a:pt x="818" y="83"/>
                  </a:lnTo>
                  <a:lnTo>
                    <a:pt x="816" y="83"/>
                  </a:lnTo>
                  <a:lnTo>
                    <a:pt x="814" y="83"/>
                  </a:lnTo>
                  <a:lnTo>
                    <a:pt x="813" y="83"/>
                  </a:lnTo>
                  <a:lnTo>
                    <a:pt x="813" y="77"/>
                  </a:lnTo>
                  <a:lnTo>
                    <a:pt x="814" y="55"/>
                  </a:lnTo>
                  <a:lnTo>
                    <a:pt x="819" y="55"/>
                  </a:lnTo>
                  <a:close/>
                  <a:moveTo>
                    <a:pt x="4" y="2"/>
                  </a:moveTo>
                  <a:lnTo>
                    <a:pt x="2" y="14"/>
                  </a:lnTo>
                  <a:lnTo>
                    <a:pt x="0" y="35"/>
                  </a:lnTo>
                  <a:lnTo>
                    <a:pt x="0" y="55"/>
                  </a:lnTo>
                  <a:lnTo>
                    <a:pt x="0" y="62"/>
                  </a:lnTo>
                  <a:lnTo>
                    <a:pt x="5" y="60"/>
                  </a:lnTo>
                  <a:lnTo>
                    <a:pt x="5" y="55"/>
                  </a:lnTo>
                  <a:lnTo>
                    <a:pt x="5" y="35"/>
                  </a:lnTo>
                  <a:lnTo>
                    <a:pt x="7" y="15"/>
                  </a:lnTo>
                  <a:lnTo>
                    <a:pt x="9" y="0"/>
                  </a:lnTo>
                  <a:lnTo>
                    <a:pt x="7" y="0"/>
                  </a:lnTo>
                  <a:lnTo>
                    <a:pt x="5" y="0"/>
                  </a:lnTo>
                  <a:lnTo>
                    <a:pt x="4" y="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99"/>
            <p:cNvSpPr>
              <a:spLocks noEditPoints="1"/>
            </p:cNvSpPr>
            <p:nvPr/>
          </p:nvSpPr>
          <p:spPr bwMode="auto">
            <a:xfrm>
              <a:off x="1626" y="2889"/>
              <a:ext cx="812" cy="84"/>
            </a:xfrm>
            <a:custGeom>
              <a:avLst/>
              <a:gdLst>
                <a:gd name="T0" fmla="*/ 812 w 812"/>
                <a:gd name="T1" fmla="*/ 56 h 84"/>
                <a:gd name="T2" fmla="*/ 812 w 812"/>
                <a:gd name="T3" fmla="*/ 36 h 84"/>
                <a:gd name="T4" fmla="*/ 812 w 812"/>
                <a:gd name="T5" fmla="*/ 31 h 84"/>
                <a:gd name="T6" fmla="*/ 810 w 812"/>
                <a:gd name="T7" fmla="*/ 31 h 84"/>
                <a:gd name="T8" fmla="*/ 810 w 812"/>
                <a:gd name="T9" fmla="*/ 31 h 84"/>
                <a:gd name="T10" fmla="*/ 810 w 812"/>
                <a:gd name="T11" fmla="*/ 31 h 84"/>
                <a:gd name="T12" fmla="*/ 809 w 812"/>
                <a:gd name="T13" fmla="*/ 31 h 84"/>
                <a:gd name="T14" fmla="*/ 809 w 812"/>
                <a:gd name="T15" fmla="*/ 31 h 84"/>
                <a:gd name="T16" fmla="*/ 809 w 812"/>
                <a:gd name="T17" fmla="*/ 31 h 84"/>
                <a:gd name="T18" fmla="*/ 807 w 812"/>
                <a:gd name="T19" fmla="*/ 31 h 84"/>
                <a:gd name="T20" fmla="*/ 807 w 812"/>
                <a:gd name="T21" fmla="*/ 33 h 84"/>
                <a:gd name="T22" fmla="*/ 807 w 812"/>
                <a:gd name="T23" fmla="*/ 36 h 84"/>
                <a:gd name="T24" fmla="*/ 807 w 812"/>
                <a:gd name="T25" fmla="*/ 56 h 84"/>
                <a:gd name="T26" fmla="*/ 812 w 812"/>
                <a:gd name="T27" fmla="*/ 56 h 84"/>
                <a:gd name="T28" fmla="*/ 812 w 812"/>
                <a:gd name="T29" fmla="*/ 78 h 84"/>
                <a:gd name="T30" fmla="*/ 812 w 812"/>
                <a:gd name="T31" fmla="*/ 84 h 84"/>
                <a:gd name="T32" fmla="*/ 810 w 812"/>
                <a:gd name="T33" fmla="*/ 84 h 84"/>
                <a:gd name="T34" fmla="*/ 810 w 812"/>
                <a:gd name="T35" fmla="*/ 84 h 84"/>
                <a:gd name="T36" fmla="*/ 810 w 812"/>
                <a:gd name="T37" fmla="*/ 84 h 84"/>
                <a:gd name="T38" fmla="*/ 809 w 812"/>
                <a:gd name="T39" fmla="*/ 84 h 84"/>
                <a:gd name="T40" fmla="*/ 809 w 812"/>
                <a:gd name="T41" fmla="*/ 84 h 84"/>
                <a:gd name="T42" fmla="*/ 807 w 812"/>
                <a:gd name="T43" fmla="*/ 84 h 84"/>
                <a:gd name="T44" fmla="*/ 807 w 812"/>
                <a:gd name="T45" fmla="*/ 84 h 84"/>
                <a:gd name="T46" fmla="*/ 807 w 812"/>
                <a:gd name="T47" fmla="*/ 84 h 84"/>
                <a:gd name="T48" fmla="*/ 807 w 812"/>
                <a:gd name="T49" fmla="*/ 78 h 84"/>
                <a:gd name="T50" fmla="*/ 807 w 812"/>
                <a:gd name="T51" fmla="*/ 56 h 84"/>
                <a:gd name="T52" fmla="*/ 812 w 812"/>
                <a:gd name="T53" fmla="*/ 56 h 84"/>
                <a:gd name="T54" fmla="*/ 3 w 812"/>
                <a:gd name="T55" fmla="*/ 1 h 84"/>
                <a:gd name="T56" fmla="*/ 1 w 812"/>
                <a:gd name="T57" fmla="*/ 15 h 84"/>
                <a:gd name="T58" fmla="*/ 0 w 812"/>
                <a:gd name="T59" fmla="*/ 36 h 84"/>
                <a:gd name="T60" fmla="*/ 0 w 812"/>
                <a:gd name="T61" fmla="*/ 56 h 84"/>
                <a:gd name="T62" fmla="*/ 0 w 812"/>
                <a:gd name="T63" fmla="*/ 63 h 84"/>
                <a:gd name="T64" fmla="*/ 5 w 812"/>
                <a:gd name="T65" fmla="*/ 59 h 84"/>
                <a:gd name="T66" fmla="*/ 5 w 812"/>
                <a:gd name="T67" fmla="*/ 56 h 84"/>
                <a:gd name="T68" fmla="*/ 5 w 812"/>
                <a:gd name="T69" fmla="*/ 36 h 84"/>
                <a:gd name="T70" fmla="*/ 6 w 812"/>
                <a:gd name="T71" fmla="*/ 16 h 84"/>
                <a:gd name="T72" fmla="*/ 8 w 812"/>
                <a:gd name="T73" fmla="*/ 0 h 84"/>
                <a:gd name="T74" fmla="*/ 8 w 812"/>
                <a:gd name="T75" fmla="*/ 0 h 84"/>
                <a:gd name="T76" fmla="*/ 6 w 812"/>
                <a:gd name="T77" fmla="*/ 0 h 84"/>
                <a:gd name="T78" fmla="*/ 6 w 812"/>
                <a:gd name="T79" fmla="*/ 0 h 84"/>
                <a:gd name="T80" fmla="*/ 5 w 812"/>
                <a:gd name="T81" fmla="*/ 1 h 84"/>
                <a:gd name="T82" fmla="*/ 5 w 812"/>
                <a:gd name="T83" fmla="*/ 1 h 84"/>
                <a:gd name="T84" fmla="*/ 5 w 812"/>
                <a:gd name="T85" fmla="*/ 1 h 84"/>
                <a:gd name="T86" fmla="*/ 3 w 812"/>
                <a:gd name="T87" fmla="*/ 1 h 84"/>
                <a:gd name="T88" fmla="*/ 3 w 812"/>
                <a:gd name="T89" fmla="*/ 1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2"/>
                <a:gd name="T136" fmla="*/ 0 h 84"/>
                <a:gd name="T137" fmla="*/ 812 w 812"/>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2" h="84">
                  <a:moveTo>
                    <a:pt x="812" y="56"/>
                  </a:moveTo>
                  <a:lnTo>
                    <a:pt x="812" y="36"/>
                  </a:lnTo>
                  <a:lnTo>
                    <a:pt x="812" y="31"/>
                  </a:lnTo>
                  <a:lnTo>
                    <a:pt x="810" y="31"/>
                  </a:lnTo>
                  <a:lnTo>
                    <a:pt x="809" y="31"/>
                  </a:lnTo>
                  <a:lnTo>
                    <a:pt x="807" y="31"/>
                  </a:lnTo>
                  <a:lnTo>
                    <a:pt x="807" y="33"/>
                  </a:lnTo>
                  <a:lnTo>
                    <a:pt x="807" y="36"/>
                  </a:lnTo>
                  <a:lnTo>
                    <a:pt x="807" y="56"/>
                  </a:lnTo>
                  <a:lnTo>
                    <a:pt x="812" y="56"/>
                  </a:lnTo>
                  <a:lnTo>
                    <a:pt x="812" y="78"/>
                  </a:lnTo>
                  <a:lnTo>
                    <a:pt x="812" y="84"/>
                  </a:lnTo>
                  <a:lnTo>
                    <a:pt x="810" y="84"/>
                  </a:lnTo>
                  <a:lnTo>
                    <a:pt x="809" y="84"/>
                  </a:lnTo>
                  <a:lnTo>
                    <a:pt x="807" y="84"/>
                  </a:lnTo>
                  <a:lnTo>
                    <a:pt x="807" y="78"/>
                  </a:lnTo>
                  <a:lnTo>
                    <a:pt x="807" y="56"/>
                  </a:lnTo>
                  <a:lnTo>
                    <a:pt x="812" y="56"/>
                  </a:lnTo>
                  <a:close/>
                  <a:moveTo>
                    <a:pt x="3" y="1"/>
                  </a:moveTo>
                  <a:lnTo>
                    <a:pt x="1" y="15"/>
                  </a:lnTo>
                  <a:lnTo>
                    <a:pt x="0" y="36"/>
                  </a:lnTo>
                  <a:lnTo>
                    <a:pt x="0" y="56"/>
                  </a:lnTo>
                  <a:lnTo>
                    <a:pt x="0" y="63"/>
                  </a:lnTo>
                  <a:lnTo>
                    <a:pt x="5" y="59"/>
                  </a:lnTo>
                  <a:lnTo>
                    <a:pt x="5" y="56"/>
                  </a:lnTo>
                  <a:lnTo>
                    <a:pt x="5" y="36"/>
                  </a:lnTo>
                  <a:lnTo>
                    <a:pt x="6" y="16"/>
                  </a:lnTo>
                  <a:lnTo>
                    <a:pt x="8" y="0"/>
                  </a:lnTo>
                  <a:lnTo>
                    <a:pt x="6" y="0"/>
                  </a:lnTo>
                  <a:lnTo>
                    <a:pt x="5" y="1"/>
                  </a:lnTo>
                  <a:lnTo>
                    <a:pt x="3" y="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00"/>
            <p:cNvSpPr>
              <a:spLocks noEditPoints="1"/>
            </p:cNvSpPr>
            <p:nvPr/>
          </p:nvSpPr>
          <p:spPr bwMode="auto">
            <a:xfrm>
              <a:off x="1627" y="2889"/>
              <a:ext cx="809" cy="86"/>
            </a:xfrm>
            <a:custGeom>
              <a:avLst/>
              <a:gdLst>
                <a:gd name="T0" fmla="*/ 809 w 809"/>
                <a:gd name="T1" fmla="*/ 56 h 86"/>
                <a:gd name="T2" fmla="*/ 808 w 809"/>
                <a:gd name="T3" fmla="*/ 36 h 86"/>
                <a:gd name="T4" fmla="*/ 808 w 809"/>
                <a:gd name="T5" fmla="*/ 31 h 86"/>
                <a:gd name="T6" fmla="*/ 808 w 809"/>
                <a:gd name="T7" fmla="*/ 31 h 86"/>
                <a:gd name="T8" fmla="*/ 808 w 809"/>
                <a:gd name="T9" fmla="*/ 31 h 86"/>
                <a:gd name="T10" fmla="*/ 806 w 809"/>
                <a:gd name="T11" fmla="*/ 31 h 86"/>
                <a:gd name="T12" fmla="*/ 806 w 809"/>
                <a:gd name="T13" fmla="*/ 33 h 86"/>
                <a:gd name="T14" fmla="*/ 804 w 809"/>
                <a:gd name="T15" fmla="*/ 33 h 86"/>
                <a:gd name="T16" fmla="*/ 804 w 809"/>
                <a:gd name="T17" fmla="*/ 33 h 86"/>
                <a:gd name="T18" fmla="*/ 804 w 809"/>
                <a:gd name="T19" fmla="*/ 33 h 86"/>
                <a:gd name="T20" fmla="*/ 803 w 809"/>
                <a:gd name="T21" fmla="*/ 33 h 86"/>
                <a:gd name="T22" fmla="*/ 803 w 809"/>
                <a:gd name="T23" fmla="*/ 36 h 86"/>
                <a:gd name="T24" fmla="*/ 804 w 809"/>
                <a:gd name="T25" fmla="*/ 56 h 86"/>
                <a:gd name="T26" fmla="*/ 809 w 809"/>
                <a:gd name="T27" fmla="*/ 56 h 86"/>
                <a:gd name="T28" fmla="*/ 808 w 809"/>
                <a:gd name="T29" fmla="*/ 78 h 86"/>
                <a:gd name="T30" fmla="*/ 808 w 809"/>
                <a:gd name="T31" fmla="*/ 84 h 86"/>
                <a:gd name="T32" fmla="*/ 808 w 809"/>
                <a:gd name="T33" fmla="*/ 84 h 86"/>
                <a:gd name="T34" fmla="*/ 806 w 809"/>
                <a:gd name="T35" fmla="*/ 84 h 86"/>
                <a:gd name="T36" fmla="*/ 806 w 809"/>
                <a:gd name="T37" fmla="*/ 84 h 86"/>
                <a:gd name="T38" fmla="*/ 806 w 809"/>
                <a:gd name="T39" fmla="*/ 84 h 86"/>
                <a:gd name="T40" fmla="*/ 804 w 809"/>
                <a:gd name="T41" fmla="*/ 86 h 86"/>
                <a:gd name="T42" fmla="*/ 804 w 809"/>
                <a:gd name="T43" fmla="*/ 86 h 86"/>
                <a:gd name="T44" fmla="*/ 803 w 809"/>
                <a:gd name="T45" fmla="*/ 86 h 86"/>
                <a:gd name="T46" fmla="*/ 803 w 809"/>
                <a:gd name="T47" fmla="*/ 86 h 86"/>
                <a:gd name="T48" fmla="*/ 803 w 809"/>
                <a:gd name="T49" fmla="*/ 78 h 86"/>
                <a:gd name="T50" fmla="*/ 804 w 809"/>
                <a:gd name="T51" fmla="*/ 56 h 86"/>
                <a:gd name="T52" fmla="*/ 809 w 809"/>
                <a:gd name="T53" fmla="*/ 56 h 86"/>
                <a:gd name="T54" fmla="*/ 4 w 809"/>
                <a:gd name="T55" fmla="*/ 1 h 86"/>
                <a:gd name="T56" fmla="*/ 2 w 809"/>
                <a:gd name="T57" fmla="*/ 16 h 86"/>
                <a:gd name="T58" fmla="*/ 0 w 809"/>
                <a:gd name="T59" fmla="*/ 36 h 86"/>
                <a:gd name="T60" fmla="*/ 0 w 809"/>
                <a:gd name="T61" fmla="*/ 56 h 86"/>
                <a:gd name="T62" fmla="*/ 0 w 809"/>
                <a:gd name="T63" fmla="*/ 61 h 86"/>
                <a:gd name="T64" fmla="*/ 5 w 809"/>
                <a:gd name="T65" fmla="*/ 59 h 86"/>
                <a:gd name="T66" fmla="*/ 5 w 809"/>
                <a:gd name="T67" fmla="*/ 56 h 86"/>
                <a:gd name="T68" fmla="*/ 5 w 809"/>
                <a:gd name="T69" fmla="*/ 36 h 86"/>
                <a:gd name="T70" fmla="*/ 7 w 809"/>
                <a:gd name="T71" fmla="*/ 16 h 86"/>
                <a:gd name="T72" fmla="*/ 10 w 809"/>
                <a:gd name="T73" fmla="*/ 0 h 86"/>
                <a:gd name="T74" fmla="*/ 9 w 809"/>
                <a:gd name="T75" fmla="*/ 0 h 86"/>
                <a:gd name="T76" fmla="*/ 9 w 809"/>
                <a:gd name="T77" fmla="*/ 0 h 86"/>
                <a:gd name="T78" fmla="*/ 7 w 809"/>
                <a:gd name="T79" fmla="*/ 0 h 86"/>
                <a:gd name="T80" fmla="*/ 7 w 809"/>
                <a:gd name="T81" fmla="*/ 0 h 86"/>
                <a:gd name="T82" fmla="*/ 7 w 809"/>
                <a:gd name="T83" fmla="*/ 0 h 86"/>
                <a:gd name="T84" fmla="*/ 5 w 809"/>
                <a:gd name="T85" fmla="*/ 0 h 86"/>
                <a:gd name="T86" fmla="*/ 5 w 809"/>
                <a:gd name="T87" fmla="*/ 0 h 86"/>
                <a:gd name="T88" fmla="*/ 4 w 809"/>
                <a:gd name="T89" fmla="*/ 1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9"/>
                <a:gd name="T136" fmla="*/ 0 h 86"/>
                <a:gd name="T137" fmla="*/ 809 w 809"/>
                <a:gd name="T138" fmla="*/ 86 h 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9" h="86">
                  <a:moveTo>
                    <a:pt x="809" y="56"/>
                  </a:moveTo>
                  <a:lnTo>
                    <a:pt x="808" y="36"/>
                  </a:lnTo>
                  <a:lnTo>
                    <a:pt x="808" y="31"/>
                  </a:lnTo>
                  <a:lnTo>
                    <a:pt x="806" y="31"/>
                  </a:lnTo>
                  <a:lnTo>
                    <a:pt x="806" y="33"/>
                  </a:lnTo>
                  <a:lnTo>
                    <a:pt x="804" y="33"/>
                  </a:lnTo>
                  <a:lnTo>
                    <a:pt x="803" y="33"/>
                  </a:lnTo>
                  <a:lnTo>
                    <a:pt x="803" y="36"/>
                  </a:lnTo>
                  <a:lnTo>
                    <a:pt x="804" y="56"/>
                  </a:lnTo>
                  <a:lnTo>
                    <a:pt x="809" y="56"/>
                  </a:lnTo>
                  <a:lnTo>
                    <a:pt x="808" y="78"/>
                  </a:lnTo>
                  <a:lnTo>
                    <a:pt x="808" y="84"/>
                  </a:lnTo>
                  <a:lnTo>
                    <a:pt x="806" y="84"/>
                  </a:lnTo>
                  <a:lnTo>
                    <a:pt x="804" y="86"/>
                  </a:lnTo>
                  <a:lnTo>
                    <a:pt x="803" y="86"/>
                  </a:lnTo>
                  <a:lnTo>
                    <a:pt x="803" y="78"/>
                  </a:lnTo>
                  <a:lnTo>
                    <a:pt x="804" y="56"/>
                  </a:lnTo>
                  <a:lnTo>
                    <a:pt x="809" y="56"/>
                  </a:lnTo>
                  <a:close/>
                  <a:moveTo>
                    <a:pt x="4" y="1"/>
                  </a:moveTo>
                  <a:lnTo>
                    <a:pt x="2" y="16"/>
                  </a:lnTo>
                  <a:lnTo>
                    <a:pt x="0" y="36"/>
                  </a:lnTo>
                  <a:lnTo>
                    <a:pt x="0" y="56"/>
                  </a:lnTo>
                  <a:lnTo>
                    <a:pt x="0" y="61"/>
                  </a:lnTo>
                  <a:lnTo>
                    <a:pt x="5" y="59"/>
                  </a:lnTo>
                  <a:lnTo>
                    <a:pt x="5" y="56"/>
                  </a:lnTo>
                  <a:lnTo>
                    <a:pt x="5" y="36"/>
                  </a:lnTo>
                  <a:lnTo>
                    <a:pt x="7" y="16"/>
                  </a:lnTo>
                  <a:lnTo>
                    <a:pt x="10" y="0"/>
                  </a:lnTo>
                  <a:lnTo>
                    <a:pt x="9" y="0"/>
                  </a:lnTo>
                  <a:lnTo>
                    <a:pt x="7" y="0"/>
                  </a:lnTo>
                  <a:lnTo>
                    <a:pt x="5" y="0"/>
                  </a:lnTo>
                  <a:lnTo>
                    <a:pt x="4" y="1"/>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01"/>
            <p:cNvSpPr>
              <a:spLocks noEditPoints="1"/>
            </p:cNvSpPr>
            <p:nvPr/>
          </p:nvSpPr>
          <p:spPr bwMode="auto">
            <a:xfrm>
              <a:off x="1631" y="2887"/>
              <a:ext cx="802" cy="88"/>
            </a:xfrm>
            <a:custGeom>
              <a:avLst/>
              <a:gdLst>
                <a:gd name="T0" fmla="*/ 802 w 802"/>
                <a:gd name="T1" fmla="*/ 58 h 88"/>
                <a:gd name="T2" fmla="*/ 802 w 802"/>
                <a:gd name="T3" fmla="*/ 38 h 88"/>
                <a:gd name="T4" fmla="*/ 802 w 802"/>
                <a:gd name="T5" fmla="*/ 35 h 88"/>
                <a:gd name="T6" fmla="*/ 800 w 802"/>
                <a:gd name="T7" fmla="*/ 35 h 88"/>
                <a:gd name="T8" fmla="*/ 800 w 802"/>
                <a:gd name="T9" fmla="*/ 35 h 88"/>
                <a:gd name="T10" fmla="*/ 800 w 802"/>
                <a:gd name="T11" fmla="*/ 35 h 88"/>
                <a:gd name="T12" fmla="*/ 799 w 802"/>
                <a:gd name="T13" fmla="*/ 35 h 88"/>
                <a:gd name="T14" fmla="*/ 799 w 802"/>
                <a:gd name="T15" fmla="*/ 35 h 88"/>
                <a:gd name="T16" fmla="*/ 799 w 802"/>
                <a:gd name="T17" fmla="*/ 35 h 88"/>
                <a:gd name="T18" fmla="*/ 797 w 802"/>
                <a:gd name="T19" fmla="*/ 35 h 88"/>
                <a:gd name="T20" fmla="*/ 797 w 802"/>
                <a:gd name="T21" fmla="*/ 35 h 88"/>
                <a:gd name="T22" fmla="*/ 797 w 802"/>
                <a:gd name="T23" fmla="*/ 38 h 88"/>
                <a:gd name="T24" fmla="*/ 797 w 802"/>
                <a:gd name="T25" fmla="*/ 58 h 88"/>
                <a:gd name="T26" fmla="*/ 802 w 802"/>
                <a:gd name="T27" fmla="*/ 58 h 88"/>
                <a:gd name="T28" fmla="*/ 802 w 802"/>
                <a:gd name="T29" fmla="*/ 80 h 88"/>
                <a:gd name="T30" fmla="*/ 802 w 802"/>
                <a:gd name="T31" fmla="*/ 86 h 88"/>
                <a:gd name="T32" fmla="*/ 800 w 802"/>
                <a:gd name="T33" fmla="*/ 88 h 88"/>
                <a:gd name="T34" fmla="*/ 800 w 802"/>
                <a:gd name="T35" fmla="*/ 88 h 88"/>
                <a:gd name="T36" fmla="*/ 799 w 802"/>
                <a:gd name="T37" fmla="*/ 88 h 88"/>
                <a:gd name="T38" fmla="*/ 799 w 802"/>
                <a:gd name="T39" fmla="*/ 88 h 88"/>
                <a:gd name="T40" fmla="*/ 799 w 802"/>
                <a:gd name="T41" fmla="*/ 88 h 88"/>
                <a:gd name="T42" fmla="*/ 797 w 802"/>
                <a:gd name="T43" fmla="*/ 88 h 88"/>
                <a:gd name="T44" fmla="*/ 797 w 802"/>
                <a:gd name="T45" fmla="*/ 88 h 88"/>
                <a:gd name="T46" fmla="*/ 797 w 802"/>
                <a:gd name="T47" fmla="*/ 88 h 88"/>
                <a:gd name="T48" fmla="*/ 797 w 802"/>
                <a:gd name="T49" fmla="*/ 80 h 88"/>
                <a:gd name="T50" fmla="*/ 797 w 802"/>
                <a:gd name="T51" fmla="*/ 58 h 88"/>
                <a:gd name="T52" fmla="*/ 802 w 802"/>
                <a:gd name="T53" fmla="*/ 58 h 88"/>
                <a:gd name="T54" fmla="*/ 3 w 802"/>
                <a:gd name="T55" fmla="*/ 2 h 88"/>
                <a:gd name="T56" fmla="*/ 1 w 802"/>
                <a:gd name="T57" fmla="*/ 18 h 88"/>
                <a:gd name="T58" fmla="*/ 0 w 802"/>
                <a:gd name="T59" fmla="*/ 38 h 88"/>
                <a:gd name="T60" fmla="*/ 0 w 802"/>
                <a:gd name="T61" fmla="*/ 58 h 88"/>
                <a:gd name="T62" fmla="*/ 0 w 802"/>
                <a:gd name="T63" fmla="*/ 61 h 88"/>
                <a:gd name="T64" fmla="*/ 5 w 802"/>
                <a:gd name="T65" fmla="*/ 60 h 88"/>
                <a:gd name="T66" fmla="*/ 5 w 802"/>
                <a:gd name="T67" fmla="*/ 58 h 88"/>
                <a:gd name="T68" fmla="*/ 5 w 802"/>
                <a:gd name="T69" fmla="*/ 38 h 88"/>
                <a:gd name="T70" fmla="*/ 6 w 802"/>
                <a:gd name="T71" fmla="*/ 18 h 88"/>
                <a:gd name="T72" fmla="*/ 8 w 802"/>
                <a:gd name="T73" fmla="*/ 0 h 88"/>
                <a:gd name="T74" fmla="*/ 8 w 802"/>
                <a:gd name="T75" fmla="*/ 0 h 88"/>
                <a:gd name="T76" fmla="*/ 6 w 802"/>
                <a:gd name="T77" fmla="*/ 0 h 88"/>
                <a:gd name="T78" fmla="*/ 6 w 802"/>
                <a:gd name="T79" fmla="*/ 0 h 88"/>
                <a:gd name="T80" fmla="*/ 6 w 802"/>
                <a:gd name="T81" fmla="*/ 2 h 88"/>
                <a:gd name="T82" fmla="*/ 5 w 802"/>
                <a:gd name="T83" fmla="*/ 2 h 88"/>
                <a:gd name="T84" fmla="*/ 5 w 802"/>
                <a:gd name="T85" fmla="*/ 2 h 88"/>
                <a:gd name="T86" fmla="*/ 3 w 802"/>
                <a:gd name="T87" fmla="*/ 2 h 88"/>
                <a:gd name="T88" fmla="*/ 3 w 802"/>
                <a:gd name="T89" fmla="*/ 2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2"/>
                <a:gd name="T136" fmla="*/ 0 h 88"/>
                <a:gd name="T137" fmla="*/ 802 w 802"/>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2" h="88">
                  <a:moveTo>
                    <a:pt x="802" y="58"/>
                  </a:moveTo>
                  <a:lnTo>
                    <a:pt x="802" y="38"/>
                  </a:lnTo>
                  <a:lnTo>
                    <a:pt x="802" y="35"/>
                  </a:lnTo>
                  <a:lnTo>
                    <a:pt x="800" y="35"/>
                  </a:lnTo>
                  <a:lnTo>
                    <a:pt x="799" y="35"/>
                  </a:lnTo>
                  <a:lnTo>
                    <a:pt x="797" y="35"/>
                  </a:lnTo>
                  <a:lnTo>
                    <a:pt x="797" y="38"/>
                  </a:lnTo>
                  <a:lnTo>
                    <a:pt x="797" y="58"/>
                  </a:lnTo>
                  <a:lnTo>
                    <a:pt x="802" y="58"/>
                  </a:lnTo>
                  <a:lnTo>
                    <a:pt x="802" y="80"/>
                  </a:lnTo>
                  <a:lnTo>
                    <a:pt x="802" y="86"/>
                  </a:lnTo>
                  <a:lnTo>
                    <a:pt x="800" y="88"/>
                  </a:lnTo>
                  <a:lnTo>
                    <a:pt x="799" y="88"/>
                  </a:lnTo>
                  <a:lnTo>
                    <a:pt x="797" y="88"/>
                  </a:lnTo>
                  <a:lnTo>
                    <a:pt x="797" y="80"/>
                  </a:lnTo>
                  <a:lnTo>
                    <a:pt x="797" y="58"/>
                  </a:lnTo>
                  <a:lnTo>
                    <a:pt x="802" y="58"/>
                  </a:lnTo>
                  <a:close/>
                  <a:moveTo>
                    <a:pt x="3" y="2"/>
                  </a:moveTo>
                  <a:lnTo>
                    <a:pt x="1" y="18"/>
                  </a:lnTo>
                  <a:lnTo>
                    <a:pt x="0" y="38"/>
                  </a:lnTo>
                  <a:lnTo>
                    <a:pt x="0" y="58"/>
                  </a:lnTo>
                  <a:lnTo>
                    <a:pt x="0" y="61"/>
                  </a:lnTo>
                  <a:lnTo>
                    <a:pt x="5" y="60"/>
                  </a:lnTo>
                  <a:lnTo>
                    <a:pt x="5" y="58"/>
                  </a:lnTo>
                  <a:lnTo>
                    <a:pt x="5" y="38"/>
                  </a:lnTo>
                  <a:lnTo>
                    <a:pt x="6" y="18"/>
                  </a:lnTo>
                  <a:lnTo>
                    <a:pt x="8" y="0"/>
                  </a:lnTo>
                  <a:lnTo>
                    <a:pt x="6" y="0"/>
                  </a:lnTo>
                  <a:lnTo>
                    <a:pt x="6" y="2"/>
                  </a:lnTo>
                  <a:lnTo>
                    <a:pt x="5" y="2"/>
                  </a:lnTo>
                  <a:lnTo>
                    <a:pt x="3" y="2"/>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02"/>
            <p:cNvSpPr>
              <a:spLocks noEditPoints="1"/>
            </p:cNvSpPr>
            <p:nvPr/>
          </p:nvSpPr>
          <p:spPr bwMode="auto">
            <a:xfrm>
              <a:off x="1632" y="2887"/>
              <a:ext cx="799" cy="88"/>
            </a:xfrm>
            <a:custGeom>
              <a:avLst/>
              <a:gdLst>
                <a:gd name="T0" fmla="*/ 799 w 799"/>
                <a:gd name="T1" fmla="*/ 58 h 88"/>
                <a:gd name="T2" fmla="*/ 798 w 799"/>
                <a:gd name="T3" fmla="*/ 38 h 88"/>
                <a:gd name="T4" fmla="*/ 798 w 799"/>
                <a:gd name="T5" fmla="*/ 35 h 88"/>
                <a:gd name="T6" fmla="*/ 798 w 799"/>
                <a:gd name="T7" fmla="*/ 35 h 88"/>
                <a:gd name="T8" fmla="*/ 798 w 799"/>
                <a:gd name="T9" fmla="*/ 35 h 88"/>
                <a:gd name="T10" fmla="*/ 796 w 799"/>
                <a:gd name="T11" fmla="*/ 35 h 88"/>
                <a:gd name="T12" fmla="*/ 796 w 799"/>
                <a:gd name="T13" fmla="*/ 35 h 88"/>
                <a:gd name="T14" fmla="*/ 794 w 799"/>
                <a:gd name="T15" fmla="*/ 35 h 88"/>
                <a:gd name="T16" fmla="*/ 794 w 799"/>
                <a:gd name="T17" fmla="*/ 35 h 88"/>
                <a:gd name="T18" fmla="*/ 794 w 799"/>
                <a:gd name="T19" fmla="*/ 35 h 88"/>
                <a:gd name="T20" fmla="*/ 793 w 799"/>
                <a:gd name="T21" fmla="*/ 35 h 88"/>
                <a:gd name="T22" fmla="*/ 793 w 799"/>
                <a:gd name="T23" fmla="*/ 38 h 88"/>
                <a:gd name="T24" fmla="*/ 794 w 799"/>
                <a:gd name="T25" fmla="*/ 58 h 88"/>
                <a:gd name="T26" fmla="*/ 799 w 799"/>
                <a:gd name="T27" fmla="*/ 58 h 88"/>
                <a:gd name="T28" fmla="*/ 798 w 799"/>
                <a:gd name="T29" fmla="*/ 80 h 88"/>
                <a:gd name="T30" fmla="*/ 798 w 799"/>
                <a:gd name="T31" fmla="*/ 88 h 88"/>
                <a:gd name="T32" fmla="*/ 798 w 799"/>
                <a:gd name="T33" fmla="*/ 88 h 88"/>
                <a:gd name="T34" fmla="*/ 796 w 799"/>
                <a:gd name="T35" fmla="*/ 88 h 88"/>
                <a:gd name="T36" fmla="*/ 796 w 799"/>
                <a:gd name="T37" fmla="*/ 88 h 88"/>
                <a:gd name="T38" fmla="*/ 796 w 799"/>
                <a:gd name="T39" fmla="*/ 88 h 88"/>
                <a:gd name="T40" fmla="*/ 794 w 799"/>
                <a:gd name="T41" fmla="*/ 88 h 88"/>
                <a:gd name="T42" fmla="*/ 794 w 799"/>
                <a:gd name="T43" fmla="*/ 88 h 88"/>
                <a:gd name="T44" fmla="*/ 793 w 799"/>
                <a:gd name="T45" fmla="*/ 88 h 88"/>
                <a:gd name="T46" fmla="*/ 793 w 799"/>
                <a:gd name="T47" fmla="*/ 88 h 88"/>
                <a:gd name="T48" fmla="*/ 793 w 799"/>
                <a:gd name="T49" fmla="*/ 80 h 88"/>
                <a:gd name="T50" fmla="*/ 794 w 799"/>
                <a:gd name="T51" fmla="*/ 58 h 88"/>
                <a:gd name="T52" fmla="*/ 799 w 799"/>
                <a:gd name="T53" fmla="*/ 58 h 88"/>
                <a:gd name="T54" fmla="*/ 5 w 799"/>
                <a:gd name="T55" fmla="*/ 2 h 88"/>
                <a:gd name="T56" fmla="*/ 2 w 799"/>
                <a:gd name="T57" fmla="*/ 18 h 88"/>
                <a:gd name="T58" fmla="*/ 0 w 799"/>
                <a:gd name="T59" fmla="*/ 38 h 88"/>
                <a:gd name="T60" fmla="*/ 0 w 799"/>
                <a:gd name="T61" fmla="*/ 58 h 88"/>
                <a:gd name="T62" fmla="*/ 0 w 799"/>
                <a:gd name="T63" fmla="*/ 61 h 88"/>
                <a:gd name="T64" fmla="*/ 5 w 799"/>
                <a:gd name="T65" fmla="*/ 60 h 88"/>
                <a:gd name="T66" fmla="*/ 5 w 799"/>
                <a:gd name="T67" fmla="*/ 58 h 88"/>
                <a:gd name="T68" fmla="*/ 5 w 799"/>
                <a:gd name="T69" fmla="*/ 38 h 88"/>
                <a:gd name="T70" fmla="*/ 7 w 799"/>
                <a:gd name="T71" fmla="*/ 18 h 88"/>
                <a:gd name="T72" fmla="*/ 10 w 799"/>
                <a:gd name="T73" fmla="*/ 0 h 88"/>
                <a:gd name="T74" fmla="*/ 9 w 799"/>
                <a:gd name="T75" fmla="*/ 0 h 88"/>
                <a:gd name="T76" fmla="*/ 9 w 799"/>
                <a:gd name="T77" fmla="*/ 0 h 88"/>
                <a:gd name="T78" fmla="*/ 9 w 799"/>
                <a:gd name="T79" fmla="*/ 0 h 88"/>
                <a:gd name="T80" fmla="*/ 7 w 799"/>
                <a:gd name="T81" fmla="*/ 0 h 88"/>
                <a:gd name="T82" fmla="*/ 7 w 799"/>
                <a:gd name="T83" fmla="*/ 0 h 88"/>
                <a:gd name="T84" fmla="*/ 5 w 799"/>
                <a:gd name="T85" fmla="*/ 0 h 88"/>
                <a:gd name="T86" fmla="*/ 5 w 799"/>
                <a:gd name="T87" fmla="*/ 0 h 88"/>
                <a:gd name="T88" fmla="*/ 5 w 799"/>
                <a:gd name="T89" fmla="*/ 2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9"/>
                <a:gd name="T136" fmla="*/ 0 h 88"/>
                <a:gd name="T137" fmla="*/ 799 w 799"/>
                <a:gd name="T138" fmla="*/ 88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9" h="88">
                  <a:moveTo>
                    <a:pt x="799" y="58"/>
                  </a:moveTo>
                  <a:lnTo>
                    <a:pt x="798" y="38"/>
                  </a:lnTo>
                  <a:lnTo>
                    <a:pt x="798" y="35"/>
                  </a:lnTo>
                  <a:lnTo>
                    <a:pt x="796" y="35"/>
                  </a:lnTo>
                  <a:lnTo>
                    <a:pt x="794" y="35"/>
                  </a:lnTo>
                  <a:lnTo>
                    <a:pt x="793" y="35"/>
                  </a:lnTo>
                  <a:lnTo>
                    <a:pt x="793" y="38"/>
                  </a:lnTo>
                  <a:lnTo>
                    <a:pt x="794" y="58"/>
                  </a:lnTo>
                  <a:lnTo>
                    <a:pt x="799" y="58"/>
                  </a:lnTo>
                  <a:lnTo>
                    <a:pt x="798" y="80"/>
                  </a:lnTo>
                  <a:lnTo>
                    <a:pt x="798" y="88"/>
                  </a:lnTo>
                  <a:lnTo>
                    <a:pt x="796" y="88"/>
                  </a:lnTo>
                  <a:lnTo>
                    <a:pt x="794" y="88"/>
                  </a:lnTo>
                  <a:lnTo>
                    <a:pt x="793" y="88"/>
                  </a:lnTo>
                  <a:lnTo>
                    <a:pt x="793" y="80"/>
                  </a:lnTo>
                  <a:lnTo>
                    <a:pt x="794" y="58"/>
                  </a:lnTo>
                  <a:lnTo>
                    <a:pt x="799" y="58"/>
                  </a:lnTo>
                  <a:close/>
                  <a:moveTo>
                    <a:pt x="5" y="2"/>
                  </a:moveTo>
                  <a:lnTo>
                    <a:pt x="2" y="18"/>
                  </a:lnTo>
                  <a:lnTo>
                    <a:pt x="0" y="38"/>
                  </a:lnTo>
                  <a:lnTo>
                    <a:pt x="0" y="58"/>
                  </a:lnTo>
                  <a:lnTo>
                    <a:pt x="0" y="61"/>
                  </a:lnTo>
                  <a:lnTo>
                    <a:pt x="5" y="60"/>
                  </a:lnTo>
                  <a:lnTo>
                    <a:pt x="5" y="58"/>
                  </a:lnTo>
                  <a:lnTo>
                    <a:pt x="5" y="38"/>
                  </a:lnTo>
                  <a:lnTo>
                    <a:pt x="7" y="18"/>
                  </a:lnTo>
                  <a:lnTo>
                    <a:pt x="10" y="0"/>
                  </a:lnTo>
                  <a:lnTo>
                    <a:pt x="9" y="0"/>
                  </a:lnTo>
                  <a:lnTo>
                    <a:pt x="7" y="0"/>
                  </a:lnTo>
                  <a:lnTo>
                    <a:pt x="5" y="0"/>
                  </a:lnTo>
                  <a:lnTo>
                    <a:pt x="5" y="2"/>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03"/>
            <p:cNvSpPr>
              <a:spLocks noEditPoints="1"/>
            </p:cNvSpPr>
            <p:nvPr/>
          </p:nvSpPr>
          <p:spPr bwMode="auto">
            <a:xfrm>
              <a:off x="1636" y="2885"/>
              <a:ext cx="792" cy="90"/>
            </a:xfrm>
            <a:custGeom>
              <a:avLst/>
              <a:gdLst>
                <a:gd name="T0" fmla="*/ 792 w 792"/>
                <a:gd name="T1" fmla="*/ 60 h 90"/>
                <a:gd name="T2" fmla="*/ 792 w 792"/>
                <a:gd name="T3" fmla="*/ 40 h 90"/>
                <a:gd name="T4" fmla="*/ 792 w 792"/>
                <a:gd name="T5" fmla="*/ 37 h 90"/>
                <a:gd name="T6" fmla="*/ 790 w 792"/>
                <a:gd name="T7" fmla="*/ 37 h 90"/>
                <a:gd name="T8" fmla="*/ 790 w 792"/>
                <a:gd name="T9" fmla="*/ 37 h 90"/>
                <a:gd name="T10" fmla="*/ 790 w 792"/>
                <a:gd name="T11" fmla="*/ 37 h 90"/>
                <a:gd name="T12" fmla="*/ 789 w 792"/>
                <a:gd name="T13" fmla="*/ 37 h 90"/>
                <a:gd name="T14" fmla="*/ 789 w 792"/>
                <a:gd name="T15" fmla="*/ 37 h 90"/>
                <a:gd name="T16" fmla="*/ 789 w 792"/>
                <a:gd name="T17" fmla="*/ 37 h 90"/>
                <a:gd name="T18" fmla="*/ 787 w 792"/>
                <a:gd name="T19" fmla="*/ 39 h 90"/>
                <a:gd name="T20" fmla="*/ 787 w 792"/>
                <a:gd name="T21" fmla="*/ 39 h 90"/>
                <a:gd name="T22" fmla="*/ 787 w 792"/>
                <a:gd name="T23" fmla="*/ 40 h 90"/>
                <a:gd name="T24" fmla="*/ 787 w 792"/>
                <a:gd name="T25" fmla="*/ 60 h 90"/>
                <a:gd name="T26" fmla="*/ 792 w 792"/>
                <a:gd name="T27" fmla="*/ 60 h 90"/>
                <a:gd name="T28" fmla="*/ 792 w 792"/>
                <a:gd name="T29" fmla="*/ 82 h 90"/>
                <a:gd name="T30" fmla="*/ 792 w 792"/>
                <a:gd name="T31" fmla="*/ 90 h 90"/>
                <a:gd name="T32" fmla="*/ 790 w 792"/>
                <a:gd name="T33" fmla="*/ 90 h 90"/>
                <a:gd name="T34" fmla="*/ 790 w 792"/>
                <a:gd name="T35" fmla="*/ 90 h 90"/>
                <a:gd name="T36" fmla="*/ 789 w 792"/>
                <a:gd name="T37" fmla="*/ 90 h 90"/>
                <a:gd name="T38" fmla="*/ 789 w 792"/>
                <a:gd name="T39" fmla="*/ 90 h 90"/>
                <a:gd name="T40" fmla="*/ 789 w 792"/>
                <a:gd name="T41" fmla="*/ 90 h 90"/>
                <a:gd name="T42" fmla="*/ 787 w 792"/>
                <a:gd name="T43" fmla="*/ 90 h 90"/>
                <a:gd name="T44" fmla="*/ 787 w 792"/>
                <a:gd name="T45" fmla="*/ 90 h 90"/>
                <a:gd name="T46" fmla="*/ 787 w 792"/>
                <a:gd name="T47" fmla="*/ 90 h 90"/>
                <a:gd name="T48" fmla="*/ 787 w 792"/>
                <a:gd name="T49" fmla="*/ 82 h 90"/>
                <a:gd name="T50" fmla="*/ 787 w 792"/>
                <a:gd name="T51" fmla="*/ 60 h 90"/>
                <a:gd name="T52" fmla="*/ 792 w 792"/>
                <a:gd name="T53" fmla="*/ 60 h 90"/>
                <a:gd name="T54" fmla="*/ 3 w 792"/>
                <a:gd name="T55" fmla="*/ 2 h 90"/>
                <a:gd name="T56" fmla="*/ 1 w 792"/>
                <a:gd name="T57" fmla="*/ 20 h 90"/>
                <a:gd name="T58" fmla="*/ 0 w 792"/>
                <a:gd name="T59" fmla="*/ 40 h 90"/>
                <a:gd name="T60" fmla="*/ 0 w 792"/>
                <a:gd name="T61" fmla="*/ 60 h 90"/>
                <a:gd name="T62" fmla="*/ 0 w 792"/>
                <a:gd name="T63" fmla="*/ 62 h 90"/>
                <a:gd name="T64" fmla="*/ 5 w 792"/>
                <a:gd name="T65" fmla="*/ 60 h 90"/>
                <a:gd name="T66" fmla="*/ 5 w 792"/>
                <a:gd name="T67" fmla="*/ 40 h 90"/>
                <a:gd name="T68" fmla="*/ 6 w 792"/>
                <a:gd name="T69" fmla="*/ 20 h 90"/>
                <a:gd name="T70" fmla="*/ 8 w 792"/>
                <a:gd name="T71" fmla="*/ 2 h 90"/>
                <a:gd name="T72" fmla="*/ 8 w 792"/>
                <a:gd name="T73" fmla="*/ 0 h 90"/>
                <a:gd name="T74" fmla="*/ 8 w 792"/>
                <a:gd name="T75" fmla="*/ 0 h 90"/>
                <a:gd name="T76" fmla="*/ 8 w 792"/>
                <a:gd name="T77" fmla="*/ 0 h 90"/>
                <a:gd name="T78" fmla="*/ 6 w 792"/>
                <a:gd name="T79" fmla="*/ 2 h 90"/>
                <a:gd name="T80" fmla="*/ 6 w 792"/>
                <a:gd name="T81" fmla="*/ 2 h 90"/>
                <a:gd name="T82" fmla="*/ 5 w 792"/>
                <a:gd name="T83" fmla="*/ 2 h 90"/>
                <a:gd name="T84" fmla="*/ 5 w 792"/>
                <a:gd name="T85" fmla="*/ 2 h 90"/>
                <a:gd name="T86" fmla="*/ 5 w 792"/>
                <a:gd name="T87" fmla="*/ 2 h 90"/>
                <a:gd name="T88" fmla="*/ 3 w 792"/>
                <a:gd name="T89" fmla="*/ 2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2"/>
                <a:gd name="T136" fmla="*/ 0 h 90"/>
                <a:gd name="T137" fmla="*/ 792 w 792"/>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2" h="90">
                  <a:moveTo>
                    <a:pt x="792" y="60"/>
                  </a:moveTo>
                  <a:lnTo>
                    <a:pt x="792" y="40"/>
                  </a:lnTo>
                  <a:lnTo>
                    <a:pt x="792" y="37"/>
                  </a:lnTo>
                  <a:lnTo>
                    <a:pt x="790" y="37"/>
                  </a:lnTo>
                  <a:lnTo>
                    <a:pt x="789" y="37"/>
                  </a:lnTo>
                  <a:lnTo>
                    <a:pt x="787" y="39"/>
                  </a:lnTo>
                  <a:lnTo>
                    <a:pt x="787" y="40"/>
                  </a:lnTo>
                  <a:lnTo>
                    <a:pt x="787" y="60"/>
                  </a:lnTo>
                  <a:lnTo>
                    <a:pt x="792" y="60"/>
                  </a:lnTo>
                  <a:lnTo>
                    <a:pt x="792" y="82"/>
                  </a:lnTo>
                  <a:lnTo>
                    <a:pt x="792" y="90"/>
                  </a:lnTo>
                  <a:lnTo>
                    <a:pt x="790" y="90"/>
                  </a:lnTo>
                  <a:lnTo>
                    <a:pt x="789" y="90"/>
                  </a:lnTo>
                  <a:lnTo>
                    <a:pt x="787" y="90"/>
                  </a:lnTo>
                  <a:lnTo>
                    <a:pt x="787" y="82"/>
                  </a:lnTo>
                  <a:lnTo>
                    <a:pt x="787" y="60"/>
                  </a:lnTo>
                  <a:lnTo>
                    <a:pt x="792" y="60"/>
                  </a:lnTo>
                  <a:close/>
                  <a:moveTo>
                    <a:pt x="3" y="2"/>
                  </a:moveTo>
                  <a:lnTo>
                    <a:pt x="1" y="20"/>
                  </a:lnTo>
                  <a:lnTo>
                    <a:pt x="0" y="40"/>
                  </a:lnTo>
                  <a:lnTo>
                    <a:pt x="0" y="60"/>
                  </a:lnTo>
                  <a:lnTo>
                    <a:pt x="0" y="62"/>
                  </a:lnTo>
                  <a:lnTo>
                    <a:pt x="5" y="60"/>
                  </a:lnTo>
                  <a:lnTo>
                    <a:pt x="5" y="40"/>
                  </a:lnTo>
                  <a:lnTo>
                    <a:pt x="6" y="20"/>
                  </a:lnTo>
                  <a:lnTo>
                    <a:pt x="8" y="2"/>
                  </a:lnTo>
                  <a:lnTo>
                    <a:pt x="8" y="0"/>
                  </a:lnTo>
                  <a:lnTo>
                    <a:pt x="6" y="2"/>
                  </a:lnTo>
                  <a:lnTo>
                    <a:pt x="5" y="2"/>
                  </a:lnTo>
                  <a:lnTo>
                    <a:pt x="3" y="2"/>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04"/>
            <p:cNvSpPr>
              <a:spLocks noEditPoints="1"/>
            </p:cNvSpPr>
            <p:nvPr/>
          </p:nvSpPr>
          <p:spPr bwMode="auto">
            <a:xfrm>
              <a:off x="1637" y="2885"/>
              <a:ext cx="789" cy="90"/>
            </a:xfrm>
            <a:custGeom>
              <a:avLst/>
              <a:gdLst>
                <a:gd name="T0" fmla="*/ 789 w 789"/>
                <a:gd name="T1" fmla="*/ 60 h 90"/>
                <a:gd name="T2" fmla="*/ 788 w 789"/>
                <a:gd name="T3" fmla="*/ 40 h 90"/>
                <a:gd name="T4" fmla="*/ 788 w 789"/>
                <a:gd name="T5" fmla="*/ 37 h 90"/>
                <a:gd name="T6" fmla="*/ 788 w 789"/>
                <a:gd name="T7" fmla="*/ 37 h 90"/>
                <a:gd name="T8" fmla="*/ 788 w 789"/>
                <a:gd name="T9" fmla="*/ 37 h 90"/>
                <a:gd name="T10" fmla="*/ 786 w 789"/>
                <a:gd name="T11" fmla="*/ 39 h 90"/>
                <a:gd name="T12" fmla="*/ 786 w 789"/>
                <a:gd name="T13" fmla="*/ 39 h 90"/>
                <a:gd name="T14" fmla="*/ 784 w 789"/>
                <a:gd name="T15" fmla="*/ 39 h 90"/>
                <a:gd name="T16" fmla="*/ 784 w 789"/>
                <a:gd name="T17" fmla="*/ 39 h 90"/>
                <a:gd name="T18" fmla="*/ 784 w 789"/>
                <a:gd name="T19" fmla="*/ 39 h 90"/>
                <a:gd name="T20" fmla="*/ 783 w 789"/>
                <a:gd name="T21" fmla="*/ 39 h 90"/>
                <a:gd name="T22" fmla="*/ 783 w 789"/>
                <a:gd name="T23" fmla="*/ 40 h 90"/>
                <a:gd name="T24" fmla="*/ 784 w 789"/>
                <a:gd name="T25" fmla="*/ 60 h 90"/>
                <a:gd name="T26" fmla="*/ 789 w 789"/>
                <a:gd name="T27" fmla="*/ 60 h 90"/>
                <a:gd name="T28" fmla="*/ 788 w 789"/>
                <a:gd name="T29" fmla="*/ 82 h 90"/>
                <a:gd name="T30" fmla="*/ 788 w 789"/>
                <a:gd name="T31" fmla="*/ 90 h 90"/>
                <a:gd name="T32" fmla="*/ 788 w 789"/>
                <a:gd name="T33" fmla="*/ 90 h 90"/>
                <a:gd name="T34" fmla="*/ 786 w 789"/>
                <a:gd name="T35" fmla="*/ 90 h 90"/>
                <a:gd name="T36" fmla="*/ 786 w 789"/>
                <a:gd name="T37" fmla="*/ 90 h 90"/>
                <a:gd name="T38" fmla="*/ 786 w 789"/>
                <a:gd name="T39" fmla="*/ 90 h 90"/>
                <a:gd name="T40" fmla="*/ 784 w 789"/>
                <a:gd name="T41" fmla="*/ 90 h 90"/>
                <a:gd name="T42" fmla="*/ 784 w 789"/>
                <a:gd name="T43" fmla="*/ 90 h 90"/>
                <a:gd name="T44" fmla="*/ 783 w 789"/>
                <a:gd name="T45" fmla="*/ 90 h 90"/>
                <a:gd name="T46" fmla="*/ 783 w 789"/>
                <a:gd name="T47" fmla="*/ 90 h 90"/>
                <a:gd name="T48" fmla="*/ 783 w 789"/>
                <a:gd name="T49" fmla="*/ 80 h 90"/>
                <a:gd name="T50" fmla="*/ 784 w 789"/>
                <a:gd name="T51" fmla="*/ 60 h 90"/>
                <a:gd name="T52" fmla="*/ 789 w 789"/>
                <a:gd name="T53" fmla="*/ 60 h 90"/>
                <a:gd name="T54" fmla="*/ 5 w 789"/>
                <a:gd name="T55" fmla="*/ 2 h 90"/>
                <a:gd name="T56" fmla="*/ 2 w 789"/>
                <a:gd name="T57" fmla="*/ 20 h 90"/>
                <a:gd name="T58" fmla="*/ 0 w 789"/>
                <a:gd name="T59" fmla="*/ 40 h 90"/>
                <a:gd name="T60" fmla="*/ 0 w 789"/>
                <a:gd name="T61" fmla="*/ 60 h 90"/>
                <a:gd name="T62" fmla="*/ 0 w 789"/>
                <a:gd name="T63" fmla="*/ 62 h 90"/>
                <a:gd name="T64" fmla="*/ 5 w 789"/>
                <a:gd name="T65" fmla="*/ 58 h 90"/>
                <a:gd name="T66" fmla="*/ 5 w 789"/>
                <a:gd name="T67" fmla="*/ 40 h 90"/>
                <a:gd name="T68" fmla="*/ 7 w 789"/>
                <a:gd name="T69" fmla="*/ 20 h 90"/>
                <a:gd name="T70" fmla="*/ 10 w 789"/>
                <a:gd name="T71" fmla="*/ 2 h 90"/>
                <a:gd name="T72" fmla="*/ 10 w 789"/>
                <a:gd name="T73" fmla="*/ 0 h 90"/>
                <a:gd name="T74" fmla="*/ 10 w 789"/>
                <a:gd name="T75" fmla="*/ 0 h 90"/>
                <a:gd name="T76" fmla="*/ 9 w 789"/>
                <a:gd name="T77" fmla="*/ 0 h 90"/>
                <a:gd name="T78" fmla="*/ 9 w 789"/>
                <a:gd name="T79" fmla="*/ 0 h 90"/>
                <a:gd name="T80" fmla="*/ 7 w 789"/>
                <a:gd name="T81" fmla="*/ 0 h 90"/>
                <a:gd name="T82" fmla="*/ 7 w 789"/>
                <a:gd name="T83" fmla="*/ 0 h 90"/>
                <a:gd name="T84" fmla="*/ 7 w 789"/>
                <a:gd name="T85" fmla="*/ 0 h 90"/>
                <a:gd name="T86" fmla="*/ 5 w 789"/>
                <a:gd name="T87" fmla="*/ 2 h 90"/>
                <a:gd name="T88" fmla="*/ 5 w 789"/>
                <a:gd name="T89" fmla="*/ 2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90"/>
                <a:gd name="T137" fmla="*/ 789 w 789"/>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90">
                  <a:moveTo>
                    <a:pt x="789" y="60"/>
                  </a:moveTo>
                  <a:lnTo>
                    <a:pt x="788" y="40"/>
                  </a:lnTo>
                  <a:lnTo>
                    <a:pt x="788" y="37"/>
                  </a:lnTo>
                  <a:lnTo>
                    <a:pt x="786" y="39"/>
                  </a:lnTo>
                  <a:lnTo>
                    <a:pt x="784" y="39"/>
                  </a:lnTo>
                  <a:lnTo>
                    <a:pt x="783" y="39"/>
                  </a:lnTo>
                  <a:lnTo>
                    <a:pt x="783" y="40"/>
                  </a:lnTo>
                  <a:lnTo>
                    <a:pt x="784" y="60"/>
                  </a:lnTo>
                  <a:lnTo>
                    <a:pt x="789" y="60"/>
                  </a:lnTo>
                  <a:lnTo>
                    <a:pt x="788" y="82"/>
                  </a:lnTo>
                  <a:lnTo>
                    <a:pt x="788" y="90"/>
                  </a:lnTo>
                  <a:lnTo>
                    <a:pt x="786" y="90"/>
                  </a:lnTo>
                  <a:lnTo>
                    <a:pt x="784" y="90"/>
                  </a:lnTo>
                  <a:lnTo>
                    <a:pt x="783" y="90"/>
                  </a:lnTo>
                  <a:lnTo>
                    <a:pt x="783" y="80"/>
                  </a:lnTo>
                  <a:lnTo>
                    <a:pt x="784" y="60"/>
                  </a:lnTo>
                  <a:lnTo>
                    <a:pt x="789" y="60"/>
                  </a:lnTo>
                  <a:close/>
                  <a:moveTo>
                    <a:pt x="5" y="2"/>
                  </a:moveTo>
                  <a:lnTo>
                    <a:pt x="2" y="20"/>
                  </a:lnTo>
                  <a:lnTo>
                    <a:pt x="0" y="40"/>
                  </a:lnTo>
                  <a:lnTo>
                    <a:pt x="0" y="60"/>
                  </a:lnTo>
                  <a:lnTo>
                    <a:pt x="0" y="62"/>
                  </a:lnTo>
                  <a:lnTo>
                    <a:pt x="5" y="58"/>
                  </a:lnTo>
                  <a:lnTo>
                    <a:pt x="5" y="40"/>
                  </a:lnTo>
                  <a:lnTo>
                    <a:pt x="7" y="20"/>
                  </a:lnTo>
                  <a:lnTo>
                    <a:pt x="10" y="2"/>
                  </a:lnTo>
                  <a:lnTo>
                    <a:pt x="10" y="0"/>
                  </a:lnTo>
                  <a:lnTo>
                    <a:pt x="9" y="0"/>
                  </a:lnTo>
                  <a:lnTo>
                    <a:pt x="7" y="0"/>
                  </a:lnTo>
                  <a:lnTo>
                    <a:pt x="5" y="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05"/>
            <p:cNvSpPr>
              <a:spLocks noEditPoints="1"/>
            </p:cNvSpPr>
            <p:nvPr/>
          </p:nvSpPr>
          <p:spPr bwMode="auto">
            <a:xfrm>
              <a:off x="1641" y="2884"/>
              <a:ext cx="782" cy="93"/>
            </a:xfrm>
            <a:custGeom>
              <a:avLst/>
              <a:gdLst>
                <a:gd name="T0" fmla="*/ 782 w 782"/>
                <a:gd name="T1" fmla="*/ 61 h 93"/>
                <a:gd name="T2" fmla="*/ 782 w 782"/>
                <a:gd name="T3" fmla="*/ 41 h 93"/>
                <a:gd name="T4" fmla="*/ 782 w 782"/>
                <a:gd name="T5" fmla="*/ 40 h 93"/>
                <a:gd name="T6" fmla="*/ 780 w 782"/>
                <a:gd name="T7" fmla="*/ 40 h 93"/>
                <a:gd name="T8" fmla="*/ 780 w 782"/>
                <a:gd name="T9" fmla="*/ 40 h 93"/>
                <a:gd name="T10" fmla="*/ 780 w 782"/>
                <a:gd name="T11" fmla="*/ 40 h 93"/>
                <a:gd name="T12" fmla="*/ 779 w 782"/>
                <a:gd name="T13" fmla="*/ 40 h 93"/>
                <a:gd name="T14" fmla="*/ 779 w 782"/>
                <a:gd name="T15" fmla="*/ 40 h 93"/>
                <a:gd name="T16" fmla="*/ 779 w 782"/>
                <a:gd name="T17" fmla="*/ 40 h 93"/>
                <a:gd name="T18" fmla="*/ 777 w 782"/>
                <a:gd name="T19" fmla="*/ 40 h 93"/>
                <a:gd name="T20" fmla="*/ 777 w 782"/>
                <a:gd name="T21" fmla="*/ 40 h 93"/>
                <a:gd name="T22" fmla="*/ 777 w 782"/>
                <a:gd name="T23" fmla="*/ 41 h 93"/>
                <a:gd name="T24" fmla="*/ 777 w 782"/>
                <a:gd name="T25" fmla="*/ 61 h 93"/>
                <a:gd name="T26" fmla="*/ 782 w 782"/>
                <a:gd name="T27" fmla="*/ 61 h 93"/>
                <a:gd name="T28" fmla="*/ 782 w 782"/>
                <a:gd name="T29" fmla="*/ 83 h 93"/>
                <a:gd name="T30" fmla="*/ 782 w 782"/>
                <a:gd name="T31" fmla="*/ 91 h 93"/>
                <a:gd name="T32" fmla="*/ 780 w 782"/>
                <a:gd name="T33" fmla="*/ 91 h 93"/>
                <a:gd name="T34" fmla="*/ 780 w 782"/>
                <a:gd name="T35" fmla="*/ 91 h 93"/>
                <a:gd name="T36" fmla="*/ 779 w 782"/>
                <a:gd name="T37" fmla="*/ 91 h 93"/>
                <a:gd name="T38" fmla="*/ 779 w 782"/>
                <a:gd name="T39" fmla="*/ 91 h 93"/>
                <a:gd name="T40" fmla="*/ 779 w 782"/>
                <a:gd name="T41" fmla="*/ 93 h 93"/>
                <a:gd name="T42" fmla="*/ 777 w 782"/>
                <a:gd name="T43" fmla="*/ 93 h 93"/>
                <a:gd name="T44" fmla="*/ 777 w 782"/>
                <a:gd name="T45" fmla="*/ 93 h 93"/>
                <a:gd name="T46" fmla="*/ 775 w 782"/>
                <a:gd name="T47" fmla="*/ 93 h 93"/>
                <a:gd name="T48" fmla="*/ 777 w 782"/>
                <a:gd name="T49" fmla="*/ 81 h 93"/>
                <a:gd name="T50" fmla="*/ 777 w 782"/>
                <a:gd name="T51" fmla="*/ 61 h 93"/>
                <a:gd name="T52" fmla="*/ 782 w 782"/>
                <a:gd name="T53" fmla="*/ 61 h 93"/>
                <a:gd name="T54" fmla="*/ 3 w 782"/>
                <a:gd name="T55" fmla="*/ 1 h 93"/>
                <a:gd name="T56" fmla="*/ 3 w 782"/>
                <a:gd name="T57" fmla="*/ 3 h 93"/>
                <a:gd name="T58" fmla="*/ 1 w 782"/>
                <a:gd name="T59" fmla="*/ 21 h 93"/>
                <a:gd name="T60" fmla="*/ 0 w 782"/>
                <a:gd name="T61" fmla="*/ 41 h 93"/>
                <a:gd name="T62" fmla="*/ 0 w 782"/>
                <a:gd name="T63" fmla="*/ 61 h 93"/>
                <a:gd name="T64" fmla="*/ 5 w 782"/>
                <a:gd name="T65" fmla="*/ 59 h 93"/>
                <a:gd name="T66" fmla="*/ 5 w 782"/>
                <a:gd name="T67" fmla="*/ 41 h 93"/>
                <a:gd name="T68" fmla="*/ 6 w 782"/>
                <a:gd name="T69" fmla="*/ 23 h 93"/>
                <a:gd name="T70" fmla="*/ 8 w 782"/>
                <a:gd name="T71" fmla="*/ 3 h 93"/>
                <a:gd name="T72" fmla="*/ 10 w 782"/>
                <a:gd name="T73" fmla="*/ 0 h 93"/>
                <a:gd name="T74" fmla="*/ 8 w 782"/>
                <a:gd name="T75" fmla="*/ 0 h 93"/>
                <a:gd name="T76" fmla="*/ 8 w 782"/>
                <a:gd name="T77" fmla="*/ 1 h 93"/>
                <a:gd name="T78" fmla="*/ 6 w 782"/>
                <a:gd name="T79" fmla="*/ 1 h 93"/>
                <a:gd name="T80" fmla="*/ 6 w 782"/>
                <a:gd name="T81" fmla="*/ 1 h 93"/>
                <a:gd name="T82" fmla="*/ 6 w 782"/>
                <a:gd name="T83" fmla="*/ 1 h 93"/>
                <a:gd name="T84" fmla="*/ 5 w 782"/>
                <a:gd name="T85" fmla="*/ 1 h 93"/>
                <a:gd name="T86" fmla="*/ 5 w 782"/>
                <a:gd name="T87" fmla="*/ 1 h 93"/>
                <a:gd name="T88" fmla="*/ 3 w 782"/>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2"/>
                <a:gd name="T136" fmla="*/ 0 h 93"/>
                <a:gd name="T137" fmla="*/ 782 w 782"/>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2" h="93">
                  <a:moveTo>
                    <a:pt x="782" y="61"/>
                  </a:moveTo>
                  <a:lnTo>
                    <a:pt x="782" y="41"/>
                  </a:lnTo>
                  <a:lnTo>
                    <a:pt x="782" y="40"/>
                  </a:lnTo>
                  <a:lnTo>
                    <a:pt x="780" y="40"/>
                  </a:lnTo>
                  <a:lnTo>
                    <a:pt x="779" y="40"/>
                  </a:lnTo>
                  <a:lnTo>
                    <a:pt x="777" y="40"/>
                  </a:lnTo>
                  <a:lnTo>
                    <a:pt x="777" y="41"/>
                  </a:lnTo>
                  <a:lnTo>
                    <a:pt x="777" y="61"/>
                  </a:lnTo>
                  <a:lnTo>
                    <a:pt x="782" y="61"/>
                  </a:lnTo>
                  <a:lnTo>
                    <a:pt x="782" y="83"/>
                  </a:lnTo>
                  <a:lnTo>
                    <a:pt x="782" y="91"/>
                  </a:lnTo>
                  <a:lnTo>
                    <a:pt x="780" y="91"/>
                  </a:lnTo>
                  <a:lnTo>
                    <a:pt x="779" y="91"/>
                  </a:lnTo>
                  <a:lnTo>
                    <a:pt x="779" y="93"/>
                  </a:lnTo>
                  <a:lnTo>
                    <a:pt x="777" y="93"/>
                  </a:lnTo>
                  <a:lnTo>
                    <a:pt x="775" y="93"/>
                  </a:lnTo>
                  <a:lnTo>
                    <a:pt x="777" y="81"/>
                  </a:lnTo>
                  <a:lnTo>
                    <a:pt x="777" y="61"/>
                  </a:lnTo>
                  <a:lnTo>
                    <a:pt x="782" y="61"/>
                  </a:lnTo>
                  <a:close/>
                  <a:moveTo>
                    <a:pt x="3" y="1"/>
                  </a:moveTo>
                  <a:lnTo>
                    <a:pt x="3" y="3"/>
                  </a:lnTo>
                  <a:lnTo>
                    <a:pt x="1" y="21"/>
                  </a:lnTo>
                  <a:lnTo>
                    <a:pt x="0" y="41"/>
                  </a:lnTo>
                  <a:lnTo>
                    <a:pt x="0" y="61"/>
                  </a:lnTo>
                  <a:lnTo>
                    <a:pt x="5" y="59"/>
                  </a:lnTo>
                  <a:lnTo>
                    <a:pt x="5" y="41"/>
                  </a:lnTo>
                  <a:lnTo>
                    <a:pt x="6" y="23"/>
                  </a:lnTo>
                  <a:lnTo>
                    <a:pt x="8" y="3"/>
                  </a:lnTo>
                  <a:lnTo>
                    <a:pt x="10" y="0"/>
                  </a:lnTo>
                  <a:lnTo>
                    <a:pt x="8" y="0"/>
                  </a:lnTo>
                  <a:lnTo>
                    <a:pt x="8" y="1"/>
                  </a:lnTo>
                  <a:lnTo>
                    <a:pt x="6" y="1"/>
                  </a:lnTo>
                  <a:lnTo>
                    <a:pt x="5" y="1"/>
                  </a:lnTo>
                  <a:lnTo>
                    <a:pt x="3" y="1"/>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06"/>
            <p:cNvSpPr>
              <a:spLocks noEditPoints="1"/>
            </p:cNvSpPr>
            <p:nvPr/>
          </p:nvSpPr>
          <p:spPr bwMode="auto">
            <a:xfrm>
              <a:off x="1642" y="2884"/>
              <a:ext cx="779" cy="93"/>
            </a:xfrm>
            <a:custGeom>
              <a:avLst/>
              <a:gdLst>
                <a:gd name="T0" fmla="*/ 779 w 779"/>
                <a:gd name="T1" fmla="*/ 61 h 93"/>
                <a:gd name="T2" fmla="*/ 778 w 779"/>
                <a:gd name="T3" fmla="*/ 41 h 93"/>
                <a:gd name="T4" fmla="*/ 778 w 779"/>
                <a:gd name="T5" fmla="*/ 40 h 93"/>
                <a:gd name="T6" fmla="*/ 778 w 779"/>
                <a:gd name="T7" fmla="*/ 40 h 93"/>
                <a:gd name="T8" fmla="*/ 778 w 779"/>
                <a:gd name="T9" fmla="*/ 40 h 93"/>
                <a:gd name="T10" fmla="*/ 776 w 779"/>
                <a:gd name="T11" fmla="*/ 40 h 93"/>
                <a:gd name="T12" fmla="*/ 776 w 779"/>
                <a:gd name="T13" fmla="*/ 40 h 93"/>
                <a:gd name="T14" fmla="*/ 774 w 779"/>
                <a:gd name="T15" fmla="*/ 40 h 93"/>
                <a:gd name="T16" fmla="*/ 774 w 779"/>
                <a:gd name="T17" fmla="*/ 40 h 93"/>
                <a:gd name="T18" fmla="*/ 774 w 779"/>
                <a:gd name="T19" fmla="*/ 40 h 93"/>
                <a:gd name="T20" fmla="*/ 773 w 779"/>
                <a:gd name="T21" fmla="*/ 40 h 93"/>
                <a:gd name="T22" fmla="*/ 773 w 779"/>
                <a:gd name="T23" fmla="*/ 43 h 93"/>
                <a:gd name="T24" fmla="*/ 774 w 779"/>
                <a:gd name="T25" fmla="*/ 61 h 93"/>
                <a:gd name="T26" fmla="*/ 779 w 779"/>
                <a:gd name="T27" fmla="*/ 61 h 93"/>
                <a:gd name="T28" fmla="*/ 778 w 779"/>
                <a:gd name="T29" fmla="*/ 81 h 93"/>
                <a:gd name="T30" fmla="*/ 778 w 779"/>
                <a:gd name="T31" fmla="*/ 91 h 93"/>
                <a:gd name="T32" fmla="*/ 778 w 779"/>
                <a:gd name="T33" fmla="*/ 93 h 93"/>
                <a:gd name="T34" fmla="*/ 776 w 779"/>
                <a:gd name="T35" fmla="*/ 93 h 93"/>
                <a:gd name="T36" fmla="*/ 776 w 779"/>
                <a:gd name="T37" fmla="*/ 93 h 93"/>
                <a:gd name="T38" fmla="*/ 774 w 779"/>
                <a:gd name="T39" fmla="*/ 93 h 93"/>
                <a:gd name="T40" fmla="*/ 774 w 779"/>
                <a:gd name="T41" fmla="*/ 93 h 93"/>
                <a:gd name="T42" fmla="*/ 774 w 779"/>
                <a:gd name="T43" fmla="*/ 93 h 93"/>
                <a:gd name="T44" fmla="*/ 773 w 779"/>
                <a:gd name="T45" fmla="*/ 93 h 93"/>
                <a:gd name="T46" fmla="*/ 773 w 779"/>
                <a:gd name="T47" fmla="*/ 93 h 93"/>
                <a:gd name="T48" fmla="*/ 773 w 779"/>
                <a:gd name="T49" fmla="*/ 81 h 93"/>
                <a:gd name="T50" fmla="*/ 774 w 779"/>
                <a:gd name="T51" fmla="*/ 61 h 93"/>
                <a:gd name="T52" fmla="*/ 779 w 779"/>
                <a:gd name="T53" fmla="*/ 61 h 93"/>
                <a:gd name="T54" fmla="*/ 5 w 779"/>
                <a:gd name="T55" fmla="*/ 1 h 93"/>
                <a:gd name="T56" fmla="*/ 5 w 779"/>
                <a:gd name="T57" fmla="*/ 3 h 93"/>
                <a:gd name="T58" fmla="*/ 2 w 779"/>
                <a:gd name="T59" fmla="*/ 21 h 93"/>
                <a:gd name="T60" fmla="*/ 0 w 779"/>
                <a:gd name="T61" fmla="*/ 41 h 93"/>
                <a:gd name="T62" fmla="*/ 0 w 779"/>
                <a:gd name="T63" fmla="*/ 59 h 93"/>
                <a:gd name="T64" fmla="*/ 5 w 779"/>
                <a:gd name="T65" fmla="*/ 58 h 93"/>
                <a:gd name="T66" fmla="*/ 5 w 779"/>
                <a:gd name="T67" fmla="*/ 43 h 93"/>
                <a:gd name="T68" fmla="*/ 7 w 779"/>
                <a:gd name="T69" fmla="*/ 23 h 93"/>
                <a:gd name="T70" fmla="*/ 10 w 779"/>
                <a:gd name="T71" fmla="*/ 3 h 93"/>
                <a:gd name="T72" fmla="*/ 10 w 779"/>
                <a:gd name="T73" fmla="*/ 0 h 93"/>
                <a:gd name="T74" fmla="*/ 10 w 779"/>
                <a:gd name="T75" fmla="*/ 0 h 93"/>
                <a:gd name="T76" fmla="*/ 9 w 779"/>
                <a:gd name="T77" fmla="*/ 0 h 93"/>
                <a:gd name="T78" fmla="*/ 9 w 779"/>
                <a:gd name="T79" fmla="*/ 0 h 93"/>
                <a:gd name="T80" fmla="*/ 9 w 779"/>
                <a:gd name="T81" fmla="*/ 0 h 93"/>
                <a:gd name="T82" fmla="*/ 7 w 779"/>
                <a:gd name="T83" fmla="*/ 0 h 93"/>
                <a:gd name="T84" fmla="*/ 7 w 779"/>
                <a:gd name="T85" fmla="*/ 1 h 93"/>
                <a:gd name="T86" fmla="*/ 5 w 779"/>
                <a:gd name="T87" fmla="*/ 1 h 93"/>
                <a:gd name="T88" fmla="*/ 5 w 779"/>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93"/>
                <a:gd name="T137" fmla="*/ 779 w 779"/>
                <a:gd name="T138" fmla="*/ 93 h 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93">
                  <a:moveTo>
                    <a:pt x="779" y="61"/>
                  </a:moveTo>
                  <a:lnTo>
                    <a:pt x="778" y="41"/>
                  </a:lnTo>
                  <a:lnTo>
                    <a:pt x="778" y="40"/>
                  </a:lnTo>
                  <a:lnTo>
                    <a:pt x="776" y="40"/>
                  </a:lnTo>
                  <a:lnTo>
                    <a:pt x="774" y="40"/>
                  </a:lnTo>
                  <a:lnTo>
                    <a:pt x="773" y="40"/>
                  </a:lnTo>
                  <a:lnTo>
                    <a:pt x="773" y="43"/>
                  </a:lnTo>
                  <a:lnTo>
                    <a:pt x="774" y="61"/>
                  </a:lnTo>
                  <a:lnTo>
                    <a:pt x="779" y="61"/>
                  </a:lnTo>
                  <a:lnTo>
                    <a:pt x="778" y="81"/>
                  </a:lnTo>
                  <a:lnTo>
                    <a:pt x="778" y="91"/>
                  </a:lnTo>
                  <a:lnTo>
                    <a:pt x="778" y="93"/>
                  </a:lnTo>
                  <a:lnTo>
                    <a:pt x="776" y="93"/>
                  </a:lnTo>
                  <a:lnTo>
                    <a:pt x="774" y="93"/>
                  </a:lnTo>
                  <a:lnTo>
                    <a:pt x="773" y="93"/>
                  </a:lnTo>
                  <a:lnTo>
                    <a:pt x="773" y="81"/>
                  </a:lnTo>
                  <a:lnTo>
                    <a:pt x="774" y="61"/>
                  </a:lnTo>
                  <a:lnTo>
                    <a:pt x="779" y="61"/>
                  </a:lnTo>
                  <a:close/>
                  <a:moveTo>
                    <a:pt x="5" y="1"/>
                  </a:moveTo>
                  <a:lnTo>
                    <a:pt x="5" y="3"/>
                  </a:lnTo>
                  <a:lnTo>
                    <a:pt x="2" y="21"/>
                  </a:lnTo>
                  <a:lnTo>
                    <a:pt x="0" y="41"/>
                  </a:lnTo>
                  <a:lnTo>
                    <a:pt x="0" y="59"/>
                  </a:lnTo>
                  <a:lnTo>
                    <a:pt x="5" y="58"/>
                  </a:lnTo>
                  <a:lnTo>
                    <a:pt x="5" y="43"/>
                  </a:lnTo>
                  <a:lnTo>
                    <a:pt x="7" y="23"/>
                  </a:lnTo>
                  <a:lnTo>
                    <a:pt x="10" y="3"/>
                  </a:lnTo>
                  <a:lnTo>
                    <a:pt x="10" y="0"/>
                  </a:lnTo>
                  <a:lnTo>
                    <a:pt x="9" y="0"/>
                  </a:lnTo>
                  <a:lnTo>
                    <a:pt x="7" y="0"/>
                  </a:lnTo>
                  <a:lnTo>
                    <a:pt x="7" y="1"/>
                  </a:lnTo>
                  <a:lnTo>
                    <a:pt x="5" y="1"/>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07"/>
            <p:cNvSpPr>
              <a:spLocks noEditPoints="1"/>
            </p:cNvSpPr>
            <p:nvPr/>
          </p:nvSpPr>
          <p:spPr bwMode="auto">
            <a:xfrm>
              <a:off x="1646" y="2882"/>
              <a:ext cx="772" cy="95"/>
            </a:xfrm>
            <a:custGeom>
              <a:avLst/>
              <a:gdLst>
                <a:gd name="T0" fmla="*/ 772 w 772"/>
                <a:gd name="T1" fmla="*/ 63 h 95"/>
                <a:gd name="T2" fmla="*/ 772 w 772"/>
                <a:gd name="T3" fmla="*/ 43 h 95"/>
                <a:gd name="T4" fmla="*/ 772 w 772"/>
                <a:gd name="T5" fmla="*/ 42 h 95"/>
                <a:gd name="T6" fmla="*/ 770 w 772"/>
                <a:gd name="T7" fmla="*/ 42 h 95"/>
                <a:gd name="T8" fmla="*/ 770 w 772"/>
                <a:gd name="T9" fmla="*/ 42 h 95"/>
                <a:gd name="T10" fmla="*/ 770 w 772"/>
                <a:gd name="T11" fmla="*/ 42 h 95"/>
                <a:gd name="T12" fmla="*/ 769 w 772"/>
                <a:gd name="T13" fmla="*/ 42 h 95"/>
                <a:gd name="T14" fmla="*/ 769 w 772"/>
                <a:gd name="T15" fmla="*/ 42 h 95"/>
                <a:gd name="T16" fmla="*/ 769 w 772"/>
                <a:gd name="T17" fmla="*/ 42 h 95"/>
                <a:gd name="T18" fmla="*/ 767 w 772"/>
                <a:gd name="T19" fmla="*/ 42 h 95"/>
                <a:gd name="T20" fmla="*/ 767 w 772"/>
                <a:gd name="T21" fmla="*/ 43 h 95"/>
                <a:gd name="T22" fmla="*/ 767 w 772"/>
                <a:gd name="T23" fmla="*/ 45 h 95"/>
                <a:gd name="T24" fmla="*/ 767 w 772"/>
                <a:gd name="T25" fmla="*/ 63 h 95"/>
                <a:gd name="T26" fmla="*/ 772 w 772"/>
                <a:gd name="T27" fmla="*/ 63 h 95"/>
                <a:gd name="T28" fmla="*/ 772 w 772"/>
                <a:gd name="T29" fmla="*/ 83 h 95"/>
                <a:gd name="T30" fmla="*/ 770 w 772"/>
                <a:gd name="T31" fmla="*/ 95 h 95"/>
                <a:gd name="T32" fmla="*/ 770 w 772"/>
                <a:gd name="T33" fmla="*/ 95 h 95"/>
                <a:gd name="T34" fmla="*/ 770 w 772"/>
                <a:gd name="T35" fmla="*/ 95 h 95"/>
                <a:gd name="T36" fmla="*/ 769 w 772"/>
                <a:gd name="T37" fmla="*/ 95 h 95"/>
                <a:gd name="T38" fmla="*/ 769 w 772"/>
                <a:gd name="T39" fmla="*/ 95 h 95"/>
                <a:gd name="T40" fmla="*/ 769 w 772"/>
                <a:gd name="T41" fmla="*/ 95 h 95"/>
                <a:gd name="T42" fmla="*/ 767 w 772"/>
                <a:gd name="T43" fmla="*/ 95 h 95"/>
                <a:gd name="T44" fmla="*/ 767 w 772"/>
                <a:gd name="T45" fmla="*/ 95 h 95"/>
                <a:gd name="T46" fmla="*/ 766 w 772"/>
                <a:gd name="T47" fmla="*/ 95 h 95"/>
                <a:gd name="T48" fmla="*/ 767 w 772"/>
                <a:gd name="T49" fmla="*/ 83 h 95"/>
                <a:gd name="T50" fmla="*/ 767 w 772"/>
                <a:gd name="T51" fmla="*/ 63 h 95"/>
                <a:gd name="T52" fmla="*/ 772 w 772"/>
                <a:gd name="T53" fmla="*/ 63 h 95"/>
                <a:gd name="T54" fmla="*/ 5 w 772"/>
                <a:gd name="T55" fmla="*/ 2 h 95"/>
                <a:gd name="T56" fmla="*/ 3 w 772"/>
                <a:gd name="T57" fmla="*/ 5 h 95"/>
                <a:gd name="T58" fmla="*/ 1 w 772"/>
                <a:gd name="T59" fmla="*/ 25 h 95"/>
                <a:gd name="T60" fmla="*/ 0 w 772"/>
                <a:gd name="T61" fmla="*/ 43 h 95"/>
                <a:gd name="T62" fmla="*/ 0 w 772"/>
                <a:gd name="T63" fmla="*/ 61 h 95"/>
                <a:gd name="T64" fmla="*/ 5 w 772"/>
                <a:gd name="T65" fmla="*/ 58 h 95"/>
                <a:gd name="T66" fmla="*/ 5 w 772"/>
                <a:gd name="T67" fmla="*/ 45 h 95"/>
                <a:gd name="T68" fmla="*/ 6 w 772"/>
                <a:gd name="T69" fmla="*/ 25 h 95"/>
                <a:gd name="T70" fmla="*/ 8 w 772"/>
                <a:gd name="T71" fmla="*/ 5 h 95"/>
                <a:gd name="T72" fmla="*/ 10 w 772"/>
                <a:gd name="T73" fmla="*/ 0 h 95"/>
                <a:gd name="T74" fmla="*/ 8 w 772"/>
                <a:gd name="T75" fmla="*/ 0 h 95"/>
                <a:gd name="T76" fmla="*/ 8 w 772"/>
                <a:gd name="T77" fmla="*/ 2 h 95"/>
                <a:gd name="T78" fmla="*/ 8 w 772"/>
                <a:gd name="T79" fmla="*/ 2 h 95"/>
                <a:gd name="T80" fmla="*/ 6 w 772"/>
                <a:gd name="T81" fmla="*/ 2 h 95"/>
                <a:gd name="T82" fmla="*/ 6 w 772"/>
                <a:gd name="T83" fmla="*/ 2 h 95"/>
                <a:gd name="T84" fmla="*/ 5 w 772"/>
                <a:gd name="T85" fmla="*/ 2 h 95"/>
                <a:gd name="T86" fmla="*/ 5 w 772"/>
                <a:gd name="T87" fmla="*/ 2 h 95"/>
                <a:gd name="T88" fmla="*/ 5 w 772"/>
                <a:gd name="T89" fmla="*/ 2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2"/>
                <a:gd name="T136" fmla="*/ 0 h 95"/>
                <a:gd name="T137" fmla="*/ 772 w 772"/>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2" h="95">
                  <a:moveTo>
                    <a:pt x="772" y="63"/>
                  </a:moveTo>
                  <a:lnTo>
                    <a:pt x="772" y="43"/>
                  </a:lnTo>
                  <a:lnTo>
                    <a:pt x="772" y="42"/>
                  </a:lnTo>
                  <a:lnTo>
                    <a:pt x="770" y="42"/>
                  </a:lnTo>
                  <a:lnTo>
                    <a:pt x="769" y="42"/>
                  </a:lnTo>
                  <a:lnTo>
                    <a:pt x="767" y="42"/>
                  </a:lnTo>
                  <a:lnTo>
                    <a:pt x="767" y="43"/>
                  </a:lnTo>
                  <a:lnTo>
                    <a:pt x="767" y="45"/>
                  </a:lnTo>
                  <a:lnTo>
                    <a:pt x="767" y="63"/>
                  </a:lnTo>
                  <a:lnTo>
                    <a:pt x="772" y="63"/>
                  </a:lnTo>
                  <a:lnTo>
                    <a:pt x="772" y="83"/>
                  </a:lnTo>
                  <a:lnTo>
                    <a:pt x="770" y="95"/>
                  </a:lnTo>
                  <a:lnTo>
                    <a:pt x="769" y="95"/>
                  </a:lnTo>
                  <a:lnTo>
                    <a:pt x="767" y="95"/>
                  </a:lnTo>
                  <a:lnTo>
                    <a:pt x="766" y="95"/>
                  </a:lnTo>
                  <a:lnTo>
                    <a:pt x="767" y="83"/>
                  </a:lnTo>
                  <a:lnTo>
                    <a:pt x="767" y="63"/>
                  </a:lnTo>
                  <a:lnTo>
                    <a:pt x="772" y="63"/>
                  </a:lnTo>
                  <a:close/>
                  <a:moveTo>
                    <a:pt x="5" y="2"/>
                  </a:moveTo>
                  <a:lnTo>
                    <a:pt x="3" y="5"/>
                  </a:lnTo>
                  <a:lnTo>
                    <a:pt x="1" y="25"/>
                  </a:lnTo>
                  <a:lnTo>
                    <a:pt x="0" y="43"/>
                  </a:lnTo>
                  <a:lnTo>
                    <a:pt x="0" y="61"/>
                  </a:lnTo>
                  <a:lnTo>
                    <a:pt x="5" y="58"/>
                  </a:lnTo>
                  <a:lnTo>
                    <a:pt x="5" y="45"/>
                  </a:lnTo>
                  <a:lnTo>
                    <a:pt x="6" y="25"/>
                  </a:lnTo>
                  <a:lnTo>
                    <a:pt x="8" y="5"/>
                  </a:lnTo>
                  <a:lnTo>
                    <a:pt x="10" y="0"/>
                  </a:lnTo>
                  <a:lnTo>
                    <a:pt x="8" y="0"/>
                  </a:lnTo>
                  <a:lnTo>
                    <a:pt x="8" y="2"/>
                  </a:lnTo>
                  <a:lnTo>
                    <a:pt x="6" y="2"/>
                  </a:lnTo>
                  <a:lnTo>
                    <a:pt x="5" y="2"/>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08"/>
            <p:cNvSpPr>
              <a:spLocks noEditPoints="1"/>
            </p:cNvSpPr>
            <p:nvPr/>
          </p:nvSpPr>
          <p:spPr bwMode="auto">
            <a:xfrm>
              <a:off x="1647" y="2882"/>
              <a:ext cx="769" cy="95"/>
            </a:xfrm>
            <a:custGeom>
              <a:avLst/>
              <a:gdLst>
                <a:gd name="T0" fmla="*/ 769 w 769"/>
                <a:gd name="T1" fmla="*/ 63 h 95"/>
                <a:gd name="T2" fmla="*/ 768 w 769"/>
                <a:gd name="T3" fmla="*/ 45 h 95"/>
                <a:gd name="T4" fmla="*/ 768 w 769"/>
                <a:gd name="T5" fmla="*/ 42 h 95"/>
                <a:gd name="T6" fmla="*/ 768 w 769"/>
                <a:gd name="T7" fmla="*/ 42 h 95"/>
                <a:gd name="T8" fmla="*/ 768 w 769"/>
                <a:gd name="T9" fmla="*/ 42 h 95"/>
                <a:gd name="T10" fmla="*/ 766 w 769"/>
                <a:gd name="T11" fmla="*/ 42 h 95"/>
                <a:gd name="T12" fmla="*/ 766 w 769"/>
                <a:gd name="T13" fmla="*/ 43 h 95"/>
                <a:gd name="T14" fmla="*/ 766 w 769"/>
                <a:gd name="T15" fmla="*/ 43 h 95"/>
                <a:gd name="T16" fmla="*/ 765 w 769"/>
                <a:gd name="T17" fmla="*/ 43 h 95"/>
                <a:gd name="T18" fmla="*/ 765 w 769"/>
                <a:gd name="T19" fmla="*/ 43 h 95"/>
                <a:gd name="T20" fmla="*/ 763 w 769"/>
                <a:gd name="T21" fmla="*/ 43 h 95"/>
                <a:gd name="T22" fmla="*/ 763 w 769"/>
                <a:gd name="T23" fmla="*/ 45 h 95"/>
                <a:gd name="T24" fmla="*/ 765 w 769"/>
                <a:gd name="T25" fmla="*/ 63 h 95"/>
                <a:gd name="T26" fmla="*/ 769 w 769"/>
                <a:gd name="T27" fmla="*/ 63 h 95"/>
                <a:gd name="T28" fmla="*/ 768 w 769"/>
                <a:gd name="T29" fmla="*/ 83 h 95"/>
                <a:gd name="T30" fmla="*/ 768 w 769"/>
                <a:gd name="T31" fmla="*/ 95 h 95"/>
                <a:gd name="T32" fmla="*/ 768 w 769"/>
                <a:gd name="T33" fmla="*/ 95 h 95"/>
                <a:gd name="T34" fmla="*/ 766 w 769"/>
                <a:gd name="T35" fmla="*/ 95 h 95"/>
                <a:gd name="T36" fmla="*/ 766 w 769"/>
                <a:gd name="T37" fmla="*/ 95 h 95"/>
                <a:gd name="T38" fmla="*/ 765 w 769"/>
                <a:gd name="T39" fmla="*/ 95 h 95"/>
                <a:gd name="T40" fmla="*/ 765 w 769"/>
                <a:gd name="T41" fmla="*/ 95 h 95"/>
                <a:gd name="T42" fmla="*/ 765 w 769"/>
                <a:gd name="T43" fmla="*/ 95 h 95"/>
                <a:gd name="T44" fmla="*/ 763 w 769"/>
                <a:gd name="T45" fmla="*/ 95 h 95"/>
                <a:gd name="T46" fmla="*/ 763 w 769"/>
                <a:gd name="T47" fmla="*/ 95 h 95"/>
                <a:gd name="T48" fmla="*/ 763 w 769"/>
                <a:gd name="T49" fmla="*/ 83 h 95"/>
                <a:gd name="T50" fmla="*/ 765 w 769"/>
                <a:gd name="T51" fmla="*/ 63 h 95"/>
                <a:gd name="T52" fmla="*/ 769 w 769"/>
                <a:gd name="T53" fmla="*/ 63 h 95"/>
                <a:gd name="T54" fmla="*/ 5 w 769"/>
                <a:gd name="T55" fmla="*/ 2 h 95"/>
                <a:gd name="T56" fmla="*/ 5 w 769"/>
                <a:gd name="T57" fmla="*/ 5 h 95"/>
                <a:gd name="T58" fmla="*/ 2 w 769"/>
                <a:gd name="T59" fmla="*/ 25 h 95"/>
                <a:gd name="T60" fmla="*/ 0 w 769"/>
                <a:gd name="T61" fmla="*/ 45 h 95"/>
                <a:gd name="T62" fmla="*/ 0 w 769"/>
                <a:gd name="T63" fmla="*/ 60 h 95"/>
                <a:gd name="T64" fmla="*/ 5 w 769"/>
                <a:gd name="T65" fmla="*/ 58 h 95"/>
                <a:gd name="T66" fmla="*/ 5 w 769"/>
                <a:gd name="T67" fmla="*/ 45 h 95"/>
                <a:gd name="T68" fmla="*/ 7 w 769"/>
                <a:gd name="T69" fmla="*/ 25 h 95"/>
                <a:gd name="T70" fmla="*/ 10 w 769"/>
                <a:gd name="T71" fmla="*/ 7 h 95"/>
                <a:gd name="T72" fmla="*/ 10 w 769"/>
                <a:gd name="T73" fmla="*/ 0 h 95"/>
                <a:gd name="T74" fmla="*/ 10 w 769"/>
                <a:gd name="T75" fmla="*/ 0 h 95"/>
                <a:gd name="T76" fmla="*/ 10 w 769"/>
                <a:gd name="T77" fmla="*/ 0 h 95"/>
                <a:gd name="T78" fmla="*/ 9 w 769"/>
                <a:gd name="T79" fmla="*/ 0 h 95"/>
                <a:gd name="T80" fmla="*/ 9 w 769"/>
                <a:gd name="T81" fmla="*/ 0 h 95"/>
                <a:gd name="T82" fmla="*/ 7 w 769"/>
                <a:gd name="T83" fmla="*/ 0 h 95"/>
                <a:gd name="T84" fmla="*/ 7 w 769"/>
                <a:gd name="T85" fmla="*/ 2 h 95"/>
                <a:gd name="T86" fmla="*/ 7 w 769"/>
                <a:gd name="T87" fmla="*/ 2 h 95"/>
                <a:gd name="T88" fmla="*/ 5 w 769"/>
                <a:gd name="T89" fmla="*/ 2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9"/>
                <a:gd name="T136" fmla="*/ 0 h 95"/>
                <a:gd name="T137" fmla="*/ 769 w 769"/>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9" h="95">
                  <a:moveTo>
                    <a:pt x="769" y="63"/>
                  </a:moveTo>
                  <a:lnTo>
                    <a:pt x="768" y="45"/>
                  </a:lnTo>
                  <a:lnTo>
                    <a:pt x="768" y="42"/>
                  </a:lnTo>
                  <a:lnTo>
                    <a:pt x="766" y="42"/>
                  </a:lnTo>
                  <a:lnTo>
                    <a:pt x="766" y="43"/>
                  </a:lnTo>
                  <a:lnTo>
                    <a:pt x="765" y="43"/>
                  </a:lnTo>
                  <a:lnTo>
                    <a:pt x="763" y="43"/>
                  </a:lnTo>
                  <a:lnTo>
                    <a:pt x="763" y="45"/>
                  </a:lnTo>
                  <a:lnTo>
                    <a:pt x="765" y="63"/>
                  </a:lnTo>
                  <a:lnTo>
                    <a:pt x="769" y="63"/>
                  </a:lnTo>
                  <a:lnTo>
                    <a:pt x="768" y="83"/>
                  </a:lnTo>
                  <a:lnTo>
                    <a:pt x="768" y="95"/>
                  </a:lnTo>
                  <a:lnTo>
                    <a:pt x="766" y="95"/>
                  </a:lnTo>
                  <a:lnTo>
                    <a:pt x="765" y="95"/>
                  </a:lnTo>
                  <a:lnTo>
                    <a:pt x="763" y="95"/>
                  </a:lnTo>
                  <a:lnTo>
                    <a:pt x="763" y="83"/>
                  </a:lnTo>
                  <a:lnTo>
                    <a:pt x="765" y="63"/>
                  </a:lnTo>
                  <a:lnTo>
                    <a:pt x="769" y="63"/>
                  </a:lnTo>
                  <a:close/>
                  <a:moveTo>
                    <a:pt x="5" y="2"/>
                  </a:moveTo>
                  <a:lnTo>
                    <a:pt x="5" y="5"/>
                  </a:lnTo>
                  <a:lnTo>
                    <a:pt x="2" y="25"/>
                  </a:lnTo>
                  <a:lnTo>
                    <a:pt x="0" y="45"/>
                  </a:lnTo>
                  <a:lnTo>
                    <a:pt x="0" y="60"/>
                  </a:lnTo>
                  <a:lnTo>
                    <a:pt x="5" y="58"/>
                  </a:lnTo>
                  <a:lnTo>
                    <a:pt x="5" y="45"/>
                  </a:lnTo>
                  <a:lnTo>
                    <a:pt x="7" y="25"/>
                  </a:lnTo>
                  <a:lnTo>
                    <a:pt x="10" y="7"/>
                  </a:lnTo>
                  <a:lnTo>
                    <a:pt x="10" y="0"/>
                  </a:lnTo>
                  <a:lnTo>
                    <a:pt x="9" y="0"/>
                  </a:lnTo>
                  <a:lnTo>
                    <a:pt x="7" y="0"/>
                  </a:lnTo>
                  <a:lnTo>
                    <a:pt x="7" y="2"/>
                  </a:lnTo>
                  <a:lnTo>
                    <a:pt x="5" y="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09"/>
            <p:cNvSpPr>
              <a:spLocks noEditPoints="1"/>
            </p:cNvSpPr>
            <p:nvPr/>
          </p:nvSpPr>
          <p:spPr bwMode="auto">
            <a:xfrm>
              <a:off x="1651" y="2882"/>
              <a:ext cx="762" cy="96"/>
            </a:xfrm>
            <a:custGeom>
              <a:avLst/>
              <a:gdLst>
                <a:gd name="T0" fmla="*/ 762 w 762"/>
                <a:gd name="T1" fmla="*/ 63 h 96"/>
                <a:gd name="T2" fmla="*/ 762 w 762"/>
                <a:gd name="T3" fmla="*/ 45 h 96"/>
                <a:gd name="T4" fmla="*/ 762 w 762"/>
                <a:gd name="T5" fmla="*/ 43 h 96"/>
                <a:gd name="T6" fmla="*/ 762 w 762"/>
                <a:gd name="T7" fmla="*/ 43 h 96"/>
                <a:gd name="T8" fmla="*/ 761 w 762"/>
                <a:gd name="T9" fmla="*/ 43 h 96"/>
                <a:gd name="T10" fmla="*/ 761 w 762"/>
                <a:gd name="T11" fmla="*/ 43 h 96"/>
                <a:gd name="T12" fmla="*/ 759 w 762"/>
                <a:gd name="T13" fmla="*/ 43 h 96"/>
                <a:gd name="T14" fmla="*/ 759 w 762"/>
                <a:gd name="T15" fmla="*/ 43 h 96"/>
                <a:gd name="T16" fmla="*/ 759 w 762"/>
                <a:gd name="T17" fmla="*/ 43 h 96"/>
                <a:gd name="T18" fmla="*/ 757 w 762"/>
                <a:gd name="T19" fmla="*/ 43 h 96"/>
                <a:gd name="T20" fmla="*/ 757 w 762"/>
                <a:gd name="T21" fmla="*/ 43 h 96"/>
                <a:gd name="T22" fmla="*/ 757 w 762"/>
                <a:gd name="T23" fmla="*/ 45 h 96"/>
                <a:gd name="T24" fmla="*/ 757 w 762"/>
                <a:gd name="T25" fmla="*/ 63 h 96"/>
                <a:gd name="T26" fmla="*/ 762 w 762"/>
                <a:gd name="T27" fmla="*/ 63 h 96"/>
                <a:gd name="T28" fmla="*/ 762 w 762"/>
                <a:gd name="T29" fmla="*/ 83 h 96"/>
                <a:gd name="T30" fmla="*/ 761 w 762"/>
                <a:gd name="T31" fmla="*/ 95 h 96"/>
                <a:gd name="T32" fmla="*/ 761 w 762"/>
                <a:gd name="T33" fmla="*/ 95 h 96"/>
                <a:gd name="T34" fmla="*/ 761 w 762"/>
                <a:gd name="T35" fmla="*/ 95 h 96"/>
                <a:gd name="T36" fmla="*/ 759 w 762"/>
                <a:gd name="T37" fmla="*/ 95 h 96"/>
                <a:gd name="T38" fmla="*/ 759 w 762"/>
                <a:gd name="T39" fmla="*/ 95 h 96"/>
                <a:gd name="T40" fmla="*/ 759 w 762"/>
                <a:gd name="T41" fmla="*/ 95 h 96"/>
                <a:gd name="T42" fmla="*/ 757 w 762"/>
                <a:gd name="T43" fmla="*/ 95 h 96"/>
                <a:gd name="T44" fmla="*/ 757 w 762"/>
                <a:gd name="T45" fmla="*/ 95 h 96"/>
                <a:gd name="T46" fmla="*/ 756 w 762"/>
                <a:gd name="T47" fmla="*/ 96 h 96"/>
                <a:gd name="T48" fmla="*/ 757 w 762"/>
                <a:gd name="T49" fmla="*/ 83 h 96"/>
                <a:gd name="T50" fmla="*/ 757 w 762"/>
                <a:gd name="T51" fmla="*/ 63 h 96"/>
                <a:gd name="T52" fmla="*/ 762 w 762"/>
                <a:gd name="T53" fmla="*/ 63 h 96"/>
                <a:gd name="T54" fmla="*/ 5 w 762"/>
                <a:gd name="T55" fmla="*/ 0 h 96"/>
                <a:gd name="T56" fmla="*/ 3 w 762"/>
                <a:gd name="T57" fmla="*/ 5 h 96"/>
                <a:gd name="T58" fmla="*/ 1 w 762"/>
                <a:gd name="T59" fmla="*/ 25 h 96"/>
                <a:gd name="T60" fmla="*/ 0 w 762"/>
                <a:gd name="T61" fmla="*/ 45 h 96"/>
                <a:gd name="T62" fmla="*/ 0 w 762"/>
                <a:gd name="T63" fmla="*/ 58 h 96"/>
                <a:gd name="T64" fmla="*/ 5 w 762"/>
                <a:gd name="T65" fmla="*/ 56 h 96"/>
                <a:gd name="T66" fmla="*/ 5 w 762"/>
                <a:gd name="T67" fmla="*/ 45 h 96"/>
                <a:gd name="T68" fmla="*/ 6 w 762"/>
                <a:gd name="T69" fmla="*/ 25 h 96"/>
                <a:gd name="T70" fmla="*/ 8 w 762"/>
                <a:gd name="T71" fmla="*/ 7 h 96"/>
                <a:gd name="T72" fmla="*/ 10 w 762"/>
                <a:gd name="T73" fmla="*/ 0 h 96"/>
                <a:gd name="T74" fmla="*/ 10 w 762"/>
                <a:gd name="T75" fmla="*/ 0 h 96"/>
                <a:gd name="T76" fmla="*/ 8 w 762"/>
                <a:gd name="T77" fmla="*/ 0 h 96"/>
                <a:gd name="T78" fmla="*/ 8 w 762"/>
                <a:gd name="T79" fmla="*/ 0 h 96"/>
                <a:gd name="T80" fmla="*/ 6 w 762"/>
                <a:gd name="T81" fmla="*/ 0 h 96"/>
                <a:gd name="T82" fmla="*/ 6 w 762"/>
                <a:gd name="T83" fmla="*/ 0 h 96"/>
                <a:gd name="T84" fmla="*/ 6 w 762"/>
                <a:gd name="T85" fmla="*/ 0 h 96"/>
                <a:gd name="T86" fmla="*/ 5 w 762"/>
                <a:gd name="T87" fmla="*/ 0 h 96"/>
                <a:gd name="T88" fmla="*/ 5 w 762"/>
                <a:gd name="T89" fmla="*/ 0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2"/>
                <a:gd name="T136" fmla="*/ 0 h 96"/>
                <a:gd name="T137" fmla="*/ 762 w 762"/>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2" h="96">
                  <a:moveTo>
                    <a:pt x="762" y="63"/>
                  </a:moveTo>
                  <a:lnTo>
                    <a:pt x="762" y="45"/>
                  </a:lnTo>
                  <a:lnTo>
                    <a:pt x="762" y="43"/>
                  </a:lnTo>
                  <a:lnTo>
                    <a:pt x="761" y="43"/>
                  </a:lnTo>
                  <a:lnTo>
                    <a:pt x="759" y="43"/>
                  </a:lnTo>
                  <a:lnTo>
                    <a:pt x="757" y="43"/>
                  </a:lnTo>
                  <a:lnTo>
                    <a:pt x="757" y="45"/>
                  </a:lnTo>
                  <a:lnTo>
                    <a:pt x="757" y="63"/>
                  </a:lnTo>
                  <a:lnTo>
                    <a:pt x="762" y="63"/>
                  </a:lnTo>
                  <a:lnTo>
                    <a:pt x="762" y="83"/>
                  </a:lnTo>
                  <a:lnTo>
                    <a:pt x="761" y="95"/>
                  </a:lnTo>
                  <a:lnTo>
                    <a:pt x="759" y="95"/>
                  </a:lnTo>
                  <a:lnTo>
                    <a:pt x="757" y="95"/>
                  </a:lnTo>
                  <a:lnTo>
                    <a:pt x="756" y="96"/>
                  </a:lnTo>
                  <a:lnTo>
                    <a:pt x="757" y="83"/>
                  </a:lnTo>
                  <a:lnTo>
                    <a:pt x="757" y="63"/>
                  </a:lnTo>
                  <a:lnTo>
                    <a:pt x="762" y="63"/>
                  </a:lnTo>
                  <a:close/>
                  <a:moveTo>
                    <a:pt x="5" y="0"/>
                  </a:moveTo>
                  <a:lnTo>
                    <a:pt x="3" y="5"/>
                  </a:lnTo>
                  <a:lnTo>
                    <a:pt x="1" y="25"/>
                  </a:lnTo>
                  <a:lnTo>
                    <a:pt x="0" y="45"/>
                  </a:lnTo>
                  <a:lnTo>
                    <a:pt x="0" y="58"/>
                  </a:lnTo>
                  <a:lnTo>
                    <a:pt x="5" y="56"/>
                  </a:lnTo>
                  <a:lnTo>
                    <a:pt x="5" y="45"/>
                  </a:lnTo>
                  <a:lnTo>
                    <a:pt x="6" y="25"/>
                  </a:lnTo>
                  <a:lnTo>
                    <a:pt x="8" y="7"/>
                  </a:lnTo>
                  <a:lnTo>
                    <a:pt x="10" y="0"/>
                  </a:lnTo>
                  <a:lnTo>
                    <a:pt x="8" y="0"/>
                  </a:lnTo>
                  <a:lnTo>
                    <a:pt x="6" y="0"/>
                  </a:lnTo>
                  <a:lnTo>
                    <a:pt x="5"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10"/>
            <p:cNvSpPr>
              <a:spLocks noEditPoints="1"/>
            </p:cNvSpPr>
            <p:nvPr/>
          </p:nvSpPr>
          <p:spPr bwMode="auto">
            <a:xfrm>
              <a:off x="1652" y="2880"/>
              <a:ext cx="760" cy="98"/>
            </a:xfrm>
            <a:custGeom>
              <a:avLst/>
              <a:gdLst>
                <a:gd name="T0" fmla="*/ 760 w 760"/>
                <a:gd name="T1" fmla="*/ 65 h 98"/>
                <a:gd name="T2" fmla="*/ 758 w 760"/>
                <a:gd name="T3" fmla="*/ 47 h 98"/>
                <a:gd name="T4" fmla="*/ 758 w 760"/>
                <a:gd name="T5" fmla="*/ 45 h 98"/>
                <a:gd name="T6" fmla="*/ 758 w 760"/>
                <a:gd name="T7" fmla="*/ 45 h 98"/>
                <a:gd name="T8" fmla="*/ 758 w 760"/>
                <a:gd name="T9" fmla="*/ 45 h 98"/>
                <a:gd name="T10" fmla="*/ 756 w 760"/>
                <a:gd name="T11" fmla="*/ 45 h 98"/>
                <a:gd name="T12" fmla="*/ 756 w 760"/>
                <a:gd name="T13" fmla="*/ 45 h 98"/>
                <a:gd name="T14" fmla="*/ 756 w 760"/>
                <a:gd name="T15" fmla="*/ 45 h 98"/>
                <a:gd name="T16" fmla="*/ 755 w 760"/>
                <a:gd name="T17" fmla="*/ 45 h 98"/>
                <a:gd name="T18" fmla="*/ 755 w 760"/>
                <a:gd name="T19" fmla="*/ 45 h 98"/>
                <a:gd name="T20" fmla="*/ 753 w 760"/>
                <a:gd name="T21" fmla="*/ 45 h 98"/>
                <a:gd name="T22" fmla="*/ 753 w 760"/>
                <a:gd name="T23" fmla="*/ 47 h 98"/>
                <a:gd name="T24" fmla="*/ 755 w 760"/>
                <a:gd name="T25" fmla="*/ 65 h 98"/>
                <a:gd name="T26" fmla="*/ 760 w 760"/>
                <a:gd name="T27" fmla="*/ 65 h 98"/>
                <a:gd name="T28" fmla="*/ 758 w 760"/>
                <a:gd name="T29" fmla="*/ 85 h 98"/>
                <a:gd name="T30" fmla="*/ 758 w 760"/>
                <a:gd name="T31" fmla="*/ 97 h 98"/>
                <a:gd name="T32" fmla="*/ 758 w 760"/>
                <a:gd name="T33" fmla="*/ 97 h 98"/>
                <a:gd name="T34" fmla="*/ 756 w 760"/>
                <a:gd name="T35" fmla="*/ 97 h 98"/>
                <a:gd name="T36" fmla="*/ 756 w 760"/>
                <a:gd name="T37" fmla="*/ 97 h 98"/>
                <a:gd name="T38" fmla="*/ 755 w 760"/>
                <a:gd name="T39" fmla="*/ 98 h 98"/>
                <a:gd name="T40" fmla="*/ 755 w 760"/>
                <a:gd name="T41" fmla="*/ 98 h 98"/>
                <a:gd name="T42" fmla="*/ 755 w 760"/>
                <a:gd name="T43" fmla="*/ 98 h 98"/>
                <a:gd name="T44" fmla="*/ 753 w 760"/>
                <a:gd name="T45" fmla="*/ 98 h 98"/>
                <a:gd name="T46" fmla="*/ 753 w 760"/>
                <a:gd name="T47" fmla="*/ 98 h 98"/>
                <a:gd name="T48" fmla="*/ 753 w 760"/>
                <a:gd name="T49" fmla="*/ 85 h 98"/>
                <a:gd name="T50" fmla="*/ 755 w 760"/>
                <a:gd name="T51" fmla="*/ 65 h 98"/>
                <a:gd name="T52" fmla="*/ 760 w 760"/>
                <a:gd name="T53" fmla="*/ 65 h 98"/>
                <a:gd name="T54" fmla="*/ 5 w 760"/>
                <a:gd name="T55" fmla="*/ 2 h 98"/>
                <a:gd name="T56" fmla="*/ 5 w 760"/>
                <a:gd name="T57" fmla="*/ 9 h 98"/>
                <a:gd name="T58" fmla="*/ 2 w 760"/>
                <a:gd name="T59" fmla="*/ 27 h 98"/>
                <a:gd name="T60" fmla="*/ 0 w 760"/>
                <a:gd name="T61" fmla="*/ 47 h 98"/>
                <a:gd name="T62" fmla="*/ 0 w 760"/>
                <a:gd name="T63" fmla="*/ 60 h 98"/>
                <a:gd name="T64" fmla="*/ 5 w 760"/>
                <a:gd name="T65" fmla="*/ 57 h 98"/>
                <a:gd name="T66" fmla="*/ 5 w 760"/>
                <a:gd name="T67" fmla="*/ 47 h 98"/>
                <a:gd name="T68" fmla="*/ 7 w 760"/>
                <a:gd name="T69" fmla="*/ 27 h 98"/>
                <a:gd name="T70" fmla="*/ 10 w 760"/>
                <a:gd name="T71" fmla="*/ 9 h 98"/>
                <a:gd name="T72" fmla="*/ 12 w 760"/>
                <a:gd name="T73" fmla="*/ 0 h 98"/>
                <a:gd name="T74" fmla="*/ 10 w 760"/>
                <a:gd name="T75" fmla="*/ 0 h 98"/>
                <a:gd name="T76" fmla="*/ 10 w 760"/>
                <a:gd name="T77" fmla="*/ 0 h 98"/>
                <a:gd name="T78" fmla="*/ 9 w 760"/>
                <a:gd name="T79" fmla="*/ 0 h 98"/>
                <a:gd name="T80" fmla="*/ 9 w 760"/>
                <a:gd name="T81" fmla="*/ 2 h 98"/>
                <a:gd name="T82" fmla="*/ 9 w 760"/>
                <a:gd name="T83" fmla="*/ 2 h 98"/>
                <a:gd name="T84" fmla="*/ 7 w 760"/>
                <a:gd name="T85" fmla="*/ 2 h 98"/>
                <a:gd name="T86" fmla="*/ 7 w 760"/>
                <a:gd name="T87" fmla="*/ 2 h 98"/>
                <a:gd name="T88" fmla="*/ 5 w 760"/>
                <a:gd name="T89" fmla="*/ 2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0"/>
                <a:gd name="T136" fmla="*/ 0 h 98"/>
                <a:gd name="T137" fmla="*/ 760 w 760"/>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0" h="98">
                  <a:moveTo>
                    <a:pt x="760" y="65"/>
                  </a:moveTo>
                  <a:lnTo>
                    <a:pt x="758" y="47"/>
                  </a:lnTo>
                  <a:lnTo>
                    <a:pt x="758" y="45"/>
                  </a:lnTo>
                  <a:lnTo>
                    <a:pt x="756" y="45"/>
                  </a:lnTo>
                  <a:lnTo>
                    <a:pt x="755" y="45"/>
                  </a:lnTo>
                  <a:lnTo>
                    <a:pt x="753" y="45"/>
                  </a:lnTo>
                  <a:lnTo>
                    <a:pt x="753" y="47"/>
                  </a:lnTo>
                  <a:lnTo>
                    <a:pt x="755" y="65"/>
                  </a:lnTo>
                  <a:lnTo>
                    <a:pt x="760" y="65"/>
                  </a:lnTo>
                  <a:lnTo>
                    <a:pt x="758" y="85"/>
                  </a:lnTo>
                  <a:lnTo>
                    <a:pt x="758" y="97"/>
                  </a:lnTo>
                  <a:lnTo>
                    <a:pt x="756" y="97"/>
                  </a:lnTo>
                  <a:lnTo>
                    <a:pt x="755" y="98"/>
                  </a:lnTo>
                  <a:lnTo>
                    <a:pt x="753" y="98"/>
                  </a:lnTo>
                  <a:lnTo>
                    <a:pt x="753" y="85"/>
                  </a:lnTo>
                  <a:lnTo>
                    <a:pt x="755" y="65"/>
                  </a:lnTo>
                  <a:lnTo>
                    <a:pt x="760" y="65"/>
                  </a:lnTo>
                  <a:close/>
                  <a:moveTo>
                    <a:pt x="5" y="2"/>
                  </a:moveTo>
                  <a:lnTo>
                    <a:pt x="5" y="9"/>
                  </a:lnTo>
                  <a:lnTo>
                    <a:pt x="2" y="27"/>
                  </a:lnTo>
                  <a:lnTo>
                    <a:pt x="0" y="47"/>
                  </a:lnTo>
                  <a:lnTo>
                    <a:pt x="0" y="60"/>
                  </a:lnTo>
                  <a:lnTo>
                    <a:pt x="5" y="57"/>
                  </a:lnTo>
                  <a:lnTo>
                    <a:pt x="5" y="47"/>
                  </a:lnTo>
                  <a:lnTo>
                    <a:pt x="7" y="27"/>
                  </a:lnTo>
                  <a:lnTo>
                    <a:pt x="10" y="9"/>
                  </a:lnTo>
                  <a:lnTo>
                    <a:pt x="12" y="0"/>
                  </a:lnTo>
                  <a:lnTo>
                    <a:pt x="10" y="0"/>
                  </a:lnTo>
                  <a:lnTo>
                    <a:pt x="9" y="0"/>
                  </a:lnTo>
                  <a:lnTo>
                    <a:pt x="9" y="2"/>
                  </a:lnTo>
                  <a:lnTo>
                    <a:pt x="7" y="2"/>
                  </a:lnTo>
                  <a:lnTo>
                    <a:pt x="5" y="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11"/>
            <p:cNvSpPr>
              <a:spLocks noEditPoints="1"/>
            </p:cNvSpPr>
            <p:nvPr/>
          </p:nvSpPr>
          <p:spPr bwMode="auto">
            <a:xfrm>
              <a:off x="1656" y="2880"/>
              <a:ext cx="752" cy="98"/>
            </a:xfrm>
            <a:custGeom>
              <a:avLst/>
              <a:gdLst>
                <a:gd name="T0" fmla="*/ 752 w 752"/>
                <a:gd name="T1" fmla="*/ 65 h 98"/>
                <a:gd name="T2" fmla="*/ 752 w 752"/>
                <a:gd name="T3" fmla="*/ 47 h 98"/>
                <a:gd name="T4" fmla="*/ 752 w 752"/>
                <a:gd name="T5" fmla="*/ 45 h 98"/>
                <a:gd name="T6" fmla="*/ 752 w 752"/>
                <a:gd name="T7" fmla="*/ 45 h 98"/>
                <a:gd name="T8" fmla="*/ 751 w 752"/>
                <a:gd name="T9" fmla="*/ 45 h 98"/>
                <a:gd name="T10" fmla="*/ 751 w 752"/>
                <a:gd name="T11" fmla="*/ 45 h 98"/>
                <a:gd name="T12" fmla="*/ 749 w 752"/>
                <a:gd name="T13" fmla="*/ 45 h 98"/>
                <a:gd name="T14" fmla="*/ 749 w 752"/>
                <a:gd name="T15" fmla="*/ 45 h 98"/>
                <a:gd name="T16" fmla="*/ 749 w 752"/>
                <a:gd name="T17" fmla="*/ 45 h 98"/>
                <a:gd name="T18" fmla="*/ 747 w 752"/>
                <a:gd name="T19" fmla="*/ 45 h 98"/>
                <a:gd name="T20" fmla="*/ 747 w 752"/>
                <a:gd name="T21" fmla="*/ 45 h 98"/>
                <a:gd name="T22" fmla="*/ 747 w 752"/>
                <a:gd name="T23" fmla="*/ 47 h 98"/>
                <a:gd name="T24" fmla="*/ 747 w 752"/>
                <a:gd name="T25" fmla="*/ 65 h 98"/>
                <a:gd name="T26" fmla="*/ 752 w 752"/>
                <a:gd name="T27" fmla="*/ 65 h 98"/>
                <a:gd name="T28" fmla="*/ 752 w 752"/>
                <a:gd name="T29" fmla="*/ 85 h 98"/>
                <a:gd name="T30" fmla="*/ 751 w 752"/>
                <a:gd name="T31" fmla="*/ 98 h 98"/>
                <a:gd name="T32" fmla="*/ 751 w 752"/>
                <a:gd name="T33" fmla="*/ 98 h 98"/>
                <a:gd name="T34" fmla="*/ 751 w 752"/>
                <a:gd name="T35" fmla="*/ 98 h 98"/>
                <a:gd name="T36" fmla="*/ 749 w 752"/>
                <a:gd name="T37" fmla="*/ 98 h 98"/>
                <a:gd name="T38" fmla="*/ 749 w 752"/>
                <a:gd name="T39" fmla="*/ 98 h 98"/>
                <a:gd name="T40" fmla="*/ 749 w 752"/>
                <a:gd name="T41" fmla="*/ 98 h 98"/>
                <a:gd name="T42" fmla="*/ 747 w 752"/>
                <a:gd name="T43" fmla="*/ 98 h 98"/>
                <a:gd name="T44" fmla="*/ 747 w 752"/>
                <a:gd name="T45" fmla="*/ 98 h 98"/>
                <a:gd name="T46" fmla="*/ 746 w 752"/>
                <a:gd name="T47" fmla="*/ 98 h 98"/>
                <a:gd name="T48" fmla="*/ 747 w 752"/>
                <a:gd name="T49" fmla="*/ 85 h 98"/>
                <a:gd name="T50" fmla="*/ 747 w 752"/>
                <a:gd name="T51" fmla="*/ 65 h 98"/>
                <a:gd name="T52" fmla="*/ 752 w 752"/>
                <a:gd name="T53" fmla="*/ 65 h 98"/>
                <a:gd name="T54" fmla="*/ 5 w 752"/>
                <a:gd name="T55" fmla="*/ 2 h 98"/>
                <a:gd name="T56" fmla="*/ 3 w 752"/>
                <a:gd name="T57" fmla="*/ 9 h 98"/>
                <a:gd name="T58" fmla="*/ 1 w 752"/>
                <a:gd name="T59" fmla="*/ 27 h 98"/>
                <a:gd name="T60" fmla="*/ 0 w 752"/>
                <a:gd name="T61" fmla="*/ 47 h 98"/>
                <a:gd name="T62" fmla="*/ 0 w 752"/>
                <a:gd name="T63" fmla="*/ 58 h 98"/>
                <a:gd name="T64" fmla="*/ 5 w 752"/>
                <a:gd name="T65" fmla="*/ 57 h 98"/>
                <a:gd name="T66" fmla="*/ 5 w 752"/>
                <a:gd name="T67" fmla="*/ 47 h 98"/>
                <a:gd name="T68" fmla="*/ 6 w 752"/>
                <a:gd name="T69" fmla="*/ 29 h 98"/>
                <a:gd name="T70" fmla="*/ 8 w 752"/>
                <a:gd name="T71" fmla="*/ 9 h 98"/>
                <a:gd name="T72" fmla="*/ 10 w 752"/>
                <a:gd name="T73" fmla="*/ 0 h 98"/>
                <a:gd name="T74" fmla="*/ 10 w 752"/>
                <a:gd name="T75" fmla="*/ 0 h 98"/>
                <a:gd name="T76" fmla="*/ 8 w 752"/>
                <a:gd name="T77" fmla="*/ 0 h 98"/>
                <a:gd name="T78" fmla="*/ 8 w 752"/>
                <a:gd name="T79" fmla="*/ 0 h 98"/>
                <a:gd name="T80" fmla="*/ 8 w 752"/>
                <a:gd name="T81" fmla="*/ 0 h 98"/>
                <a:gd name="T82" fmla="*/ 6 w 752"/>
                <a:gd name="T83" fmla="*/ 0 h 98"/>
                <a:gd name="T84" fmla="*/ 6 w 752"/>
                <a:gd name="T85" fmla="*/ 0 h 98"/>
                <a:gd name="T86" fmla="*/ 5 w 752"/>
                <a:gd name="T87" fmla="*/ 0 h 98"/>
                <a:gd name="T88" fmla="*/ 5 w 752"/>
                <a:gd name="T89" fmla="*/ 2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2"/>
                <a:gd name="T136" fmla="*/ 0 h 98"/>
                <a:gd name="T137" fmla="*/ 752 w 752"/>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2" h="98">
                  <a:moveTo>
                    <a:pt x="752" y="65"/>
                  </a:moveTo>
                  <a:lnTo>
                    <a:pt x="752" y="47"/>
                  </a:lnTo>
                  <a:lnTo>
                    <a:pt x="752" y="45"/>
                  </a:lnTo>
                  <a:lnTo>
                    <a:pt x="751" y="45"/>
                  </a:lnTo>
                  <a:lnTo>
                    <a:pt x="749" y="45"/>
                  </a:lnTo>
                  <a:lnTo>
                    <a:pt x="747" y="45"/>
                  </a:lnTo>
                  <a:lnTo>
                    <a:pt x="747" y="47"/>
                  </a:lnTo>
                  <a:lnTo>
                    <a:pt x="747" y="65"/>
                  </a:lnTo>
                  <a:lnTo>
                    <a:pt x="752" y="65"/>
                  </a:lnTo>
                  <a:lnTo>
                    <a:pt x="752" y="85"/>
                  </a:lnTo>
                  <a:lnTo>
                    <a:pt x="751" y="98"/>
                  </a:lnTo>
                  <a:lnTo>
                    <a:pt x="749" y="98"/>
                  </a:lnTo>
                  <a:lnTo>
                    <a:pt x="747" y="98"/>
                  </a:lnTo>
                  <a:lnTo>
                    <a:pt x="746" y="98"/>
                  </a:lnTo>
                  <a:lnTo>
                    <a:pt x="747" y="85"/>
                  </a:lnTo>
                  <a:lnTo>
                    <a:pt x="747" y="65"/>
                  </a:lnTo>
                  <a:lnTo>
                    <a:pt x="752" y="65"/>
                  </a:lnTo>
                  <a:close/>
                  <a:moveTo>
                    <a:pt x="5" y="2"/>
                  </a:moveTo>
                  <a:lnTo>
                    <a:pt x="3" y="9"/>
                  </a:lnTo>
                  <a:lnTo>
                    <a:pt x="1" y="27"/>
                  </a:lnTo>
                  <a:lnTo>
                    <a:pt x="0" y="47"/>
                  </a:lnTo>
                  <a:lnTo>
                    <a:pt x="0" y="58"/>
                  </a:lnTo>
                  <a:lnTo>
                    <a:pt x="5" y="57"/>
                  </a:lnTo>
                  <a:lnTo>
                    <a:pt x="5" y="47"/>
                  </a:lnTo>
                  <a:lnTo>
                    <a:pt x="6" y="29"/>
                  </a:lnTo>
                  <a:lnTo>
                    <a:pt x="8" y="9"/>
                  </a:lnTo>
                  <a:lnTo>
                    <a:pt x="10" y="0"/>
                  </a:lnTo>
                  <a:lnTo>
                    <a:pt x="8" y="0"/>
                  </a:lnTo>
                  <a:lnTo>
                    <a:pt x="6" y="0"/>
                  </a:lnTo>
                  <a:lnTo>
                    <a:pt x="5" y="0"/>
                  </a:lnTo>
                  <a:lnTo>
                    <a:pt x="5" y="2"/>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12"/>
            <p:cNvSpPr>
              <a:spLocks noEditPoints="1"/>
            </p:cNvSpPr>
            <p:nvPr/>
          </p:nvSpPr>
          <p:spPr bwMode="auto">
            <a:xfrm>
              <a:off x="1657" y="2879"/>
              <a:ext cx="750" cy="99"/>
            </a:xfrm>
            <a:custGeom>
              <a:avLst/>
              <a:gdLst>
                <a:gd name="T0" fmla="*/ 750 w 750"/>
                <a:gd name="T1" fmla="*/ 66 h 99"/>
                <a:gd name="T2" fmla="*/ 748 w 750"/>
                <a:gd name="T3" fmla="*/ 48 h 99"/>
                <a:gd name="T4" fmla="*/ 748 w 750"/>
                <a:gd name="T5" fmla="*/ 46 h 99"/>
                <a:gd name="T6" fmla="*/ 748 w 750"/>
                <a:gd name="T7" fmla="*/ 46 h 99"/>
                <a:gd name="T8" fmla="*/ 748 w 750"/>
                <a:gd name="T9" fmla="*/ 46 h 99"/>
                <a:gd name="T10" fmla="*/ 746 w 750"/>
                <a:gd name="T11" fmla="*/ 46 h 99"/>
                <a:gd name="T12" fmla="*/ 746 w 750"/>
                <a:gd name="T13" fmla="*/ 46 h 99"/>
                <a:gd name="T14" fmla="*/ 746 w 750"/>
                <a:gd name="T15" fmla="*/ 46 h 99"/>
                <a:gd name="T16" fmla="*/ 745 w 750"/>
                <a:gd name="T17" fmla="*/ 48 h 99"/>
                <a:gd name="T18" fmla="*/ 745 w 750"/>
                <a:gd name="T19" fmla="*/ 48 h 99"/>
                <a:gd name="T20" fmla="*/ 743 w 750"/>
                <a:gd name="T21" fmla="*/ 48 h 99"/>
                <a:gd name="T22" fmla="*/ 743 w 750"/>
                <a:gd name="T23" fmla="*/ 48 h 99"/>
                <a:gd name="T24" fmla="*/ 745 w 750"/>
                <a:gd name="T25" fmla="*/ 66 h 99"/>
                <a:gd name="T26" fmla="*/ 750 w 750"/>
                <a:gd name="T27" fmla="*/ 66 h 99"/>
                <a:gd name="T28" fmla="*/ 748 w 750"/>
                <a:gd name="T29" fmla="*/ 86 h 99"/>
                <a:gd name="T30" fmla="*/ 748 w 750"/>
                <a:gd name="T31" fmla="*/ 99 h 99"/>
                <a:gd name="T32" fmla="*/ 748 w 750"/>
                <a:gd name="T33" fmla="*/ 99 h 99"/>
                <a:gd name="T34" fmla="*/ 746 w 750"/>
                <a:gd name="T35" fmla="*/ 99 h 99"/>
                <a:gd name="T36" fmla="*/ 746 w 750"/>
                <a:gd name="T37" fmla="*/ 99 h 99"/>
                <a:gd name="T38" fmla="*/ 745 w 750"/>
                <a:gd name="T39" fmla="*/ 99 h 99"/>
                <a:gd name="T40" fmla="*/ 745 w 750"/>
                <a:gd name="T41" fmla="*/ 99 h 99"/>
                <a:gd name="T42" fmla="*/ 745 w 750"/>
                <a:gd name="T43" fmla="*/ 99 h 99"/>
                <a:gd name="T44" fmla="*/ 743 w 750"/>
                <a:gd name="T45" fmla="*/ 99 h 99"/>
                <a:gd name="T46" fmla="*/ 743 w 750"/>
                <a:gd name="T47" fmla="*/ 99 h 99"/>
                <a:gd name="T48" fmla="*/ 743 w 750"/>
                <a:gd name="T49" fmla="*/ 86 h 99"/>
                <a:gd name="T50" fmla="*/ 745 w 750"/>
                <a:gd name="T51" fmla="*/ 66 h 99"/>
                <a:gd name="T52" fmla="*/ 750 w 750"/>
                <a:gd name="T53" fmla="*/ 66 h 99"/>
                <a:gd name="T54" fmla="*/ 7 w 750"/>
                <a:gd name="T55" fmla="*/ 1 h 99"/>
                <a:gd name="T56" fmla="*/ 5 w 750"/>
                <a:gd name="T57" fmla="*/ 10 h 99"/>
                <a:gd name="T58" fmla="*/ 2 w 750"/>
                <a:gd name="T59" fmla="*/ 28 h 99"/>
                <a:gd name="T60" fmla="*/ 0 w 750"/>
                <a:gd name="T61" fmla="*/ 48 h 99"/>
                <a:gd name="T62" fmla="*/ 0 w 750"/>
                <a:gd name="T63" fmla="*/ 58 h 99"/>
                <a:gd name="T64" fmla="*/ 5 w 750"/>
                <a:gd name="T65" fmla="*/ 56 h 99"/>
                <a:gd name="T66" fmla="*/ 5 w 750"/>
                <a:gd name="T67" fmla="*/ 48 h 99"/>
                <a:gd name="T68" fmla="*/ 7 w 750"/>
                <a:gd name="T69" fmla="*/ 30 h 99"/>
                <a:gd name="T70" fmla="*/ 10 w 750"/>
                <a:gd name="T71" fmla="*/ 11 h 99"/>
                <a:gd name="T72" fmla="*/ 12 w 750"/>
                <a:gd name="T73" fmla="*/ 0 h 99"/>
                <a:gd name="T74" fmla="*/ 10 w 750"/>
                <a:gd name="T75" fmla="*/ 0 h 99"/>
                <a:gd name="T76" fmla="*/ 10 w 750"/>
                <a:gd name="T77" fmla="*/ 0 h 99"/>
                <a:gd name="T78" fmla="*/ 10 w 750"/>
                <a:gd name="T79" fmla="*/ 1 h 99"/>
                <a:gd name="T80" fmla="*/ 9 w 750"/>
                <a:gd name="T81" fmla="*/ 1 h 99"/>
                <a:gd name="T82" fmla="*/ 9 w 750"/>
                <a:gd name="T83" fmla="*/ 1 h 99"/>
                <a:gd name="T84" fmla="*/ 7 w 750"/>
                <a:gd name="T85" fmla="*/ 1 h 99"/>
                <a:gd name="T86" fmla="*/ 7 w 750"/>
                <a:gd name="T87" fmla="*/ 1 h 99"/>
                <a:gd name="T88" fmla="*/ 7 w 750"/>
                <a:gd name="T89" fmla="*/ 1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50"/>
                <a:gd name="T136" fmla="*/ 0 h 99"/>
                <a:gd name="T137" fmla="*/ 750 w 750"/>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50" h="99">
                  <a:moveTo>
                    <a:pt x="750" y="66"/>
                  </a:moveTo>
                  <a:lnTo>
                    <a:pt x="748" y="48"/>
                  </a:lnTo>
                  <a:lnTo>
                    <a:pt x="748" y="46"/>
                  </a:lnTo>
                  <a:lnTo>
                    <a:pt x="746" y="46"/>
                  </a:lnTo>
                  <a:lnTo>
                    <a:pt x="745" y="48"/>
                  </a:lnTo>
                  <a:lnTo>
                    <a:pt x="743" y="48"/>
                  </a:lnTo>
                  <a:lnTo>
                    <a:pt x="745" y="66"/>
                  </a:lnTo>
                  <a:lnTo>
                    <a:pt x="750" y="66"/>
                  </a:lnTo>
                  <a:lnTo>
                    <a:pt x="748" y="86"/>
                  </a:lnTo>
                  <a:lnTo>
                    <a:pt x="748" y="99"/>
                  </a:lnTo>
                  <a:lnTo>
                    <a:pt x="746" y="99"/>
                  </a:lnTo>
                  <a:lnTo>
                    <a:pt x="745" y="99"/>
                  </a:lnTo>
                  <a:lnTo>
                    <a:pt x="743" y="99"/>
                  </a:lnTo>
                  <a:lnTo>
                    <a:pt x="743" y="86"/>
                  </a:lnTo>
                  <a:lnTo>
                    <a:pt x="745" y="66"/>
                  </a:lnTo>
                  <a:lnTo>
                    <a:pt x="750" y="66"/>
                  </a:lnTo>
                  <a:close/>
                  <a:moveTo>
                    <a:pt x="7" y="1"/>
                  </a:moveTo>
                  <a:lnTo>
                    <a:pt x="5" y="10"/>
                  </a:lnTo>
                  <a:lnTo>
                    <a:pt x="2" y="28"/>
                  </a:lnTo>
                  <a:lnTo>
                    <a:pt x="0" y="48"/>
                  </a:lnTo>
                  <a:lnTo>
                    <a:pt x="0" y="58"/>
                  </a:lnTo>
                  <a:lnTo>
                    <a:pt x="5" y="56"/>
                  </a:lnTo>
                  <a:lnTo>
                    <a:pt x="5" y="48"/>
                  </a:lnTo>
                  <a:lnTo>
                    <a:pt x="7" y="30"/>
                  </a:lnTo>
                  <a:lnTo>
                    <a:pt x="10" y="11"/>
                  </a:lnTo>
                  <a:lnTo>
                    <a:pt x="12" y="0"/>
                  </a:lnTo>
                  <a:lnTo>
                    <a:pt x="10" y="0"/>
                  </a:lnTo>
                  <a:lnTo>
                    <a:pt x="10" y="1"/>
                  </a:lnTo>
                  <a:lnTo>
                    <a:pt x="9" y="1"/>
                  </a:lnTo>
                  <a:lnTo>
                    <a:pt x="7" y="1"/>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13"/>
            <p:cNvSpPr>
              <a:spLocks noEditPoints="1"/>
            </p:cNvSpPr>
            <p:nvPr/>
          </p:nvSpPr>
          <p:spPr bwMode="auto">
            <a:xfrm>
              <a:off x="1661" y="2879"/>
              <a:ext cx="742" cy="99"/>
            </a:xfrm>
            <a:custGeom>
              <a:avLst/>
              <a:gdLst>
                <a:gd name="T0" fmla="*/ 742 w 742"/>
                <a:gd name="T1" fmla="*/ 66 h 99"/>
                <a:gd name="T2" fmla="*/ 742 w 742"/>
                <a:gd name="T3" fmla="*/ 48 h 99"/>
                <a:gd name="T4" fmla="*/ 742 w 742"/>
                <a:gd name="T5" fmla="*/ 46 h 99"/>
                <a:gd name="T6" fmla="*/ 742 w 742"/>
                <a:gd name="T7" fmla="*/ 46 h 99"/>
                <a:gd name="T8" fmla="*/ 741 w 742"/>
                <a:gd name="T9" fmla="*/ 48 h 99"/>
                <a:gd name="T10" fmla="*/ 741 w 742"/>
                <a:gd name="T11" fmla="*/ 48 h 99"/>
                <a:gd name="T12" fmla="*/ 739 w 742"/>
                <a:gd name="T13" fmla="*/ 48 h 99"/>
                <a:gd name="T14" fmla="*/ 739 w 742"/>
                <a:gd name="T15" fmla="*/ 48 h 99"/>
                <a:gd name="T16" fmla="*/ 739 w 742"/>
                <a:gd name="T17" fmla="*/ 48 h 99"/>
                <a:gd name="T18" fmla="*/ 737 w 742"/>
                <a:gd name="T19" fmla="*/ 48 h 99"/>
                <a:gd name="T20" fmla="*/ 737 w 742"/>
                <a:gd name="T21" fmla="*/ 48 h 99"/>
                <a:gd name="T22" fmla="*/ 737 w 742"/>
                <a:gd name="T23" fmla="*/ 48 h 99"/>
                <a:gd name="T24" fmla="*/ 737 w 742"/>
                <a:gd name="T25" fmla="*/ 66 h 99"/>
                <a:gd name="T26" fmla="*/ 742 w 742"/>
                <a:gd name="T27" fmla="*/ 66 h 99"/>
                <a:gd name="T28" fmla="*/ 742 w 742"/>
                <a:gd name="T29" fmla="*/ 86 h 99"/>
                <a:gd name="T30" fmla="*/ 741 w 742"/>
                <a:gd name="T31" fmla="*/ 99 h 99"/>
                <a:gd name="T32" fmla="*/ 741 w 742"/>
                <a:gd name="T33" fmla="*/ 99 h 99"/>
                <a:gd name="T34" fmla="*/ 741 w 742"/>
                <a:gd name="T35" fmla="*/ 99 h 99"/>
                <a:gd name="T36" fmla="*/ 739 w 742"/>
                <a:gd name="T37" fmla="*/ 99 h 99"/>
                <a:gd name="T38" fmla="*/ 739 w 742"/>
                <a:gd name="T39" fmla="*/ 99 h 99"/>
                <a:gd name="T40" fmla="*/ 737 w 742"/>
                <a:gd name="T41" fmla="*/ 99 h 99"/>
                <a:gd name="T42" fmla="*/ 737 w 742"/>
                <a:gd name="T43" fmla="*/ 99 h 99"/>
                <a:gd name="T44" fmla="*/ 737 w 742"/>
                <a:gd name="T45" fmla="*/ 99 h 99"/>
                <a:gd name="T46" fmla="*/ 736 w 742"/>
                <a:gd name="T47" fmla="*/ 99 h 99"/>
                <a:gd name="T48" fmla="*/ 737 w 742"/>
                <a:gd name="T49" fmla="*/ 86 h 99"/>
                <a:gd name="T50" fmla="*/ 737 w 742"/>
                <a:gd name="T51" fmla="*/ 66 h 99"/>
                <a:gd name="T52" fmla="*/ 742 w 742"/>
                <a:gd name="T53" fmla="*/ 66 h 99"/>
                <a:gd name="T54" fmla="*/ 5 w 742"/>
                <a:gd name="T55" fmla="*/ 1 h 99"/>
                <a:gd name="T56" fmla="*/ 3 w 742"/>
                <a:gd name="T57" fmla="*/ 10 h 99"/>
                <a:gd name="T58" fmla="*/ 1 w 742"/>
                <a:gd name="T59" fmla="*/ 30 h 99"/>
                <a:gd name="T60" fmla="*/ 0 w 742"/>
                <a:gd name="T61" fmla="*/ 48 h 99"/>
                <a:gd name="T62" fmla="*/ 0 w 742"/>
                <a:gd name="T63" fmla="*/ 58 h 99"/>
                <a:gd name="T64" fmla="*/ 5 w 742"/>
                <a:gd name="T65" fmla="*/ 54 h 99"/>
                <a:gd name="T66" fmla="*/ 5 w 742"/>
                <a:gd name="T67" fmla="*/ 48 h 99"/>
                <a:gd name="T68" fmla="*/ 6 w 742"/>
                <a:gd name="T69" fmla="*/ 30 h 99"/>
                <a:gd name="T70" fmla="*/ 8 w 742"/>
                <a:gd name="T71" fmla="*/ 11 h 99"/>
                <a:gd name="T72" fmla="*/ 9 w 742"/>
                <a:gd name="T73" fmla="*/ 0 h 99"/>
                <a:gd name="T74" fmla="*/ 9 w 742"/>
                <a:gd name="T75" fmla="*/ 0 h 99"/>
                <a:gd name="T76" fmla="*/ 9 w 742"/>
                <a:gd name="T77" fmla="*/ 0 h 99"/>
                <a:gd name="T78" fmla="*/ 8 w 742"/>
                <a:gd name="T79" fmla="*/ 0 h 99"/>
                <a:gd name="T80" fmla="*/ 8 w 742"/>
                <a:gd name="T81" fmla="*/ 0 h 99"/>
                <a:gd name="T82" fmla="*/ 6 w 742"/>
                <a:gd name="T83" fmla="*/ 0 h 99"/>
                <a:gd name="T84" fmla="*/ 6 w 742"/>
                <a:gd name="T85" fmla="*/ 0 h 99"/>
                <a:gd name="T86" fmla="*/ 6 w 742"/>
                <a:gd name="T87" fmla="*/ 1 h 99"/>
                <a:gd name="T88" fmla="*/ 5 w 742"/>
                <a:gd name="T89" fmla="*/ 1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2"/>
                <a:gd name="T136" fmla="*/ 0 h 99"/>
                <a:gd name="T137" fmla="*/ 742 w 742"/>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2" h="99">
                  <a:moveTo>
                    <a:pt x="742" y="66"/>
                  </a:moveTo>
                  <a:lnTo>
                    <a:pt x="742" y="48"/>
                  </a:lnTo>
                  <a:lnTo>
                    <a:pt x="742" y="46"/>
                  </a:lnTo>
                  <a:lnTo>
                    <a:pt x="741" y="48"/>
                  </a:lnTo>
                  <a:lnTo>
                    <a:pt x="739" y="48"/>
                  </a:lnTo>
                  <a:lnTo>
                    <a:pt x="737" y="48"/>
                  </a:lnTo>
                  <a:lnTo>
                    <a:pt x="737" y="66"/>
                  </a:lnTo>
                  <a:lnTo>
                    <a:pt x="742" y="66"/>
                  </a:lnTo>
                  <a:lnTo>
                    <a:pt x="742" y="86"/>
                  </a:lnTo>
                  <a:lnTo>
                    <a:pt x="741" y="99"/>
                  </a:lnTo>
                  <a:lnTo>
                    <a:pt x="739" y="99"/>
                  </a:lnTo>
                  <a:lnTo>
                    <a:pt x="737" y="99"/>
                  </a:lnTo>
                  <a:lnTo>
                    <a:pt x="736" y="99"/>
                  </a:lnTo>
                  <a:lnTo>
                    <a:pt x="737" y="86"/>
                  </a:lnTo>
                  <a:lnTo>
                    <a:pt x="737" y="66"/>
                  </a:lnTo>
                  <a:lnTo>
                    <a:pt x="742" y="66"/>
                  </a:lnTo>
                  <a:close/>
                  <a:moveTo>
                    <a:pt x="5" y="1"/>
                  </a:moveTo>
                  <a:lnTo>
                    <a:pt x="3" y="10"/>
                  </a:lnTo>
                  <a:lnTo>
                    <a:pt x="1" y="30"/>
                  </a:lnTo>
                  <a:lnTo>
                    <a:pt x="0" y="48"/>
                  </a:lnTo>
                  <a:lnTo>
                    <a:pt x="0" y="58"/>
                  </a:lnTo>
                  <a:lnTo>
                    <a:pt x="5" y="54"/>
                  </a:lnTo>
                  <a:lnTo>
                    <a:pt x="5" y="48"/>
                  </a:lnTo>
                  <a:lnTo>
                    <a:pt x="6" y="30"/>
                  </a:lnTo>
                  <a:lnTo>
                    <a:pt x="8" y="11"/>
                  </a:lnTo>
                  <a:lnTo>
                    <a:pt x="9" y="0"/>
                  </a:lnTo>
                  <a:lnTo>
                    <a:pt x="8" y="0"/>
                  </a:lnTo>
                  <a:lnTo>
                    <a:pt x="6" y="0"/>
                  </a:lnTo>
                  <a:lnTo>
                    <a:pt x="6" y="1"/>
                  </a:lnTo>
                  <a:lnTo>
                    <a:pt x="5" y="1"/>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14"/>
            <p:cNvSpPr>
              <a:spLocks noEditPoints="1"/>
            </p:cNvSpPr>
            <p:nvPr/>
          </p:nvSpPr>
          <p:spPr bwMode="auto">
            <a:xfrm>
              <a:off x="1662" y="2877"/>
              <a:ext cx="740" cy="103"/>
            </a:xfrm>
            <a:custGeom>
              <a:avLst/>
              <a:gdLst>
                <a:gd name="T0" fmla="*/ 740 w 740"/>
                <a:gd name="T1" fmla="*/ 68 h 103"/>
                <a:gd name="T2" fmla="*/ 738 w 740"/>
                <a:gd name="T3" fmla="*/ 50 h 103"/>
                <a:gd name="T4" fmla="*/ 738 w 740"/>
                <a:gd name="T5" fmla="*/ 50 h 103"/>
                <a:gd name="T6" fmla="*/ 738 w 740"/>
                <a:gd name="T7" fmla="*/ 50 h 103"/>
                <a:gd name="T8" fmla="*/ 738 w 740"/>
                <a:gd name="T9" fmla="*/ 50 h 103"/>
                <a:gd name="T10" fmla="*/ 736 w 740"/>
                <a:gd name="T11" fmla="*/ 50 h 103"/>
                <a:gd name="T12" fmla="*/ 736 w 740"/>
                <a:gd name="T13" fmla="*/ 50 h 103"/>
                <a:gd name="T14" fmla="*/ 736 w 740"/>
                <a:gd name="T15" fmla="*/ 50 h 103"/>
                <a:gd name="T16" fmla="*/ 735 w 740"/>
                <a:gd name="T17" fmla="*/ 50 h 103"/>
                <a:gd name="T18" fmla="*/ 735 w 740"/>
                <a:gd name="T19" fmla="*/ 50 h 103"/>
                <a:gd name="T20" fmla="*/ 733 w 740"/>
                <a:gd name="T21" fmla="*/ 50 h 103"/>
                <a:gd name="T22" fmla="*/ 733 w 740"/>
                <a:gd name="T23" fmla="*/ 50 h 103"/>
                <a:gd name="T24" fmla="*/ 735 w 740"/>
                <a:gd name="T25" fmla="*/ 68 h 103"/>
                <a:gd name="T26" fmla="*/ 740 w 740"/>
                <a:gd name="T27" fmla="*/ 68 h 103"/>
                <a:gd name="T28" fmla="*/ 738 w 740"/>
                <a:gd name="T29" fmla="*/ 88 h 103"/>
                <a:gd name="T30" fmla="*/ 738 w 740"/>
                <a:gd name="T31" fmla="*/ 101 h 103"/>
                <a:gd name="T32" fmla="*/ 736 w 740"/>
                <a:gd name="T33" fmla="*/ 101 h 103"/>
                <a:gd name="T34" fmla="*/ 736 w 740"/>
                <a:gd name="T35" fmla="*/ 101 h 103"/>
                <a:gd name="T36" fmla="*/ 736 w 740"/>
                <a:gd name="T37" fmla="*/ 101 h 103"/>
                <a:gd name="T38" fmla="*/ 735 w 740"/>
                <a:gd name="T39" fmla="*/ 101 h 103"/>
                <a:gd name="T40" fmla="*/ 735 w 740"/>
                <a:gd name="T41" fmla="*/ 101 h 103"/>
                <a:gd name="T42" fmla="*/ 735 w 740"/>
                <a:gd name="T43" fmla="*/ 101 h 103"/>
                <a:gd name="T44" fmla="*/ 733 w 740"/>
                <a:gd name="T45" fmla="*/ 103 h 103"/>
                <a:gd name="T46" fmla="*/ 733 w 740"/>
                <a:gd name="T47" fmla="*/ 103 h 103"/>
                <a:gd name="T48" fmla="*/ 733 w 740"/>
                <a:gd name="T49" fmla="*/ 88 h 103"/>
                <a:gd name="T50" fmla="*/ 735 w 740"/>
                <a:gd name="T51" fmla="*/ 68 h 103"/>
                <a:gd name="T52" fmla="*/ 740 w 740"/>
                <a:gd name="T53" fmla="*/ 68 h 103"/>
                <a:gd name="T54" fmla="*/ 7 w 740"/>
                <a:gd name="T55" fmla="*/ 2 h 103"/>
                <a:gd name="T56" fmla="*/ 5 w 740"/>
                <a:gd name="T57" fmla="*/ 13 h 103"/>
                <a:gd name="T58" fmla="*/ 2 w 740"/>
                <a:gd name="T59" fmla="*/ 32 h 103"/>
                <a:gd name="T60" fmla="*/ 0 w 740"/>
                <a:gd name="T61" fmla="*/ 50 h 103"/>
                <a:gd name="T62" fmla="*/ 0 w 740"/>
                <a:gd name="T63" fmla="*/ 58 h 103"/>
                <a:gd name="T64" fmla="*/ 5 w 740"/>
                <a:gd name="T65" fmla="*/ 56 h 103"/>
                <a:gd name="T66" fmla="*/ 5 w 740"/>
                <a:gd name="T67" fmla="*/ 50 h 103"/>
                <a:gd name="T68" fmla="*/ 7 w 740"/>
                <a:gd name="T69" fmla="*/ 32 h 103"/>
                <a:gd name="T70" fmla="*/ 10 w 740"/>
                <a:gd name="T71" fmla="*/ 13 h 103"/>
                <a:gd name="T72" fmla="*/ 12 w 740"/>
                <a:gd name="T73" fmla="*/ 0 h 103"/>
                <a:gd name="T74" fmla="*/ 12 w 740"/>
                <a:gd name="T75" fmla="*/ 2 h 103"/>
                <a:gd name="T76" fmla="*/ 10 w 740"/>
                <a:gd name="T77" fmla="*/ 2 h 103"/>
                <a:gd name="T78" fmla="*/ 10 w 740"/>
                <a:gd name="T79" fmla="*/ 2 h 103"/>
                <a:gd name="T80" fmla="*/ 8 w 740"/>
                <a:gd name="T81" fmla="*/ 2 h 103"/>
                <a:gd name="T82" fmla="*/ 8 w 740"/>
                <a:gd name="T83" fmla="*/ 2 h 103"/>
                <a:gd name="T84" fmla="*/ 8 w 740"/>
                <a:gd name="T85" fmla="*/ 2 h 103"/>
                <a:gd name="T86" fmla="*/ 7 w 740"/>
                <a:gd name="T87" fmla="*/ 2 h 103"/>
                <a:gd name="T88" fmla="*/ 7 w 740"/>
                <a:gd name="T89" fmla="*/ 2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0"/>
                <a:gd name="T136" fmla="*/ 0 h 103"/>
                <a:gd name="T137" fmla="*/ 740 w 740"/>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0" h="103">
                  <a:moveTo>
                    <a:pt x="740" y="68"/>
                  </a:moveTo>
                  <a:lnTo>
                    <a:pt x="738" y="50"/>
                  </a:lnTo>
                  <a:lnTo>
                    <a:pt x="736" y="50"/>
                  </a:lnTo>
                  <a:lnTo>
                    <a:pt x="735" y="50"/>
                  </a:lnTo>
                  <a:lnTo>
                    <a:pt x="733" y="50"/>
                  </a:lnTo>
                  <a:lnTo>
                    <a:pt x="735" y="68"/>
                  </a:lnTo>
                  <a:lnTo>
                    <a:pt x="740" y="68"/>
                  </a:lnTo>
                  <a:lnTo>
                    <a:pt x="738" y="88"/>
                  </a:lnTo>
                  <a:lnTo>
                    <a:pt x="738" y="101"/>
                  </a:lnTo>
                  <a:lnTo>
                    <a:pt x="736" y="101"/>
                  </a:lnTo>
                  <a:lnTo>
                    <a:pt x="735" y="101"/>
                  </a:lnTo>
                  <a:lnTo>
                    <a:pt x="733" y="103"/>
                  </a:lnTo>
                  <a:lnTo>
                    <a:pt x="733" y="88"/>
                  </a:lnTo>
                  <a:lnTo>
                    <a:pt x="735" y="68"/>
                  </a:lnTo>
                  <a:lnTo>
                    <a:pt x="740" y="68"/>
                  </a:lnTo>
                  <a:close/>
                  <a:moveTo>
                    <a:pt x="7" y="2"/>
                  </a:moveTo>
                  <a:lnTo>
                    <a:pt x="5" y="13"/>
                  </a:lnTo>
                  <a:lnTo>
                    <a:pt x="2" y="32"/>
                  </a:lnTo>
                  <a:lnTo>
                    <a:pt x="0" y="50"/>
                  </a:lnTo>
                  <a:lnTo>
                    <a:pt x="0" y="58"/>
                  </a:lnTo>
                  <a:lnTo>
                    <a:pt x="5" y="56"/>
                  </a:lnTo>
                  <a:lnTo>
                    <a:pt x="5" y="50"/>
                  </a:lnTo>
                  <a:lnTo>
                    <a:pt x="7" y="32"/>
                  </a:lnTo>
                  <a:lnTo>
                    <a:pt x="10" y="13"/>
                  </a:lnTo>
                  <a:lnTo>
                    <a:pt x="12" y="0"/>
                  </a:lnTo>
                  <a:lnTo>
                    <a:pt x="12" y="2"/>
                  </a:lnTo>
                  <a:lnTo>
                    <a:pt x="10" y="2"/>
                  </a:lnTo>
                  <a:lnTo>
                    <a:pt x="8" y="2"/>
                  </a:lnTo>
                  <a:lnTo>
                    <a:pt x="7" y="2"/>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15"/>
            <p:cNvSpPr>
              <a:spLocks noEditPoints="1"/>
            </p:cNvSpPr>
            <p:nvPr/>
          </p:nvSpPr>
          <p:spPr bwMode="auto">
            <a:xfrm>
              <a:off x="1666" y="2877"/>
              <a:ext cx="732" cy="103"/>
            </a:xfrm>
            <a:custGeom>
              <a:avLst/>
              <a:gdLst>
                <a:gd name="T0" fmla="*/ 732 w 732"/>
                <a:gd name="T1" fmla="*/ 68 h 103"/>
                <a:gd name="T2" fmla="*/ 732 w 732"/>
                <a:gd name="T3" fmla="*/ 50 h 103"/>
                <a:gd name="T4" fmla="*/ 732 w 732"/>
                <a:gd name="T5" fmla="*/ 50 h 103"/>
                <a:gd name="T6" fmla="*/ 732 w 732"/>
                <a:gd name="T7" fmla="*/ 50 h 103"/>
                <a:gd name="T8" fmla="*/ 731 w 732"/>
                <a:gd name="T9" fmla="*/ 50 h 103"/>
                <a:gd name="T10" fmla="*/ 731 w 732"/>
                <a:gd name="T11" fmla="*/ 50 h 103"/>
                <a:gd name="T12" fmla="*/ 729 w 732"/>
                <a:gd name="T13" fmla="*/ 50 h 103"/>
                <a:gd name="T14" fmla="*/ 729 w 732"/>
                <a:gd name="T15" fmla="*/ 50 h 103"/>
                <a:gd name="T16" fmla="*/ 729 w 732"/>
                <a:gd name="T17" fmla="*/ 50 h 103"/>
                <a:gd name="T18" fmla="*/ 727 w 732"/>
                <a:gd name="T19" fmla="*/ 50 h 103"/>
                <a:gd name="T20" fmla="*/ 727 w 732"/>
                <a:gd name="T21" fmla="*/ 50 h 103"/>
                <a:gd name="T22" fmla="*/ 727 w 732"/>
                <a:gd name="T23" fmla="*/ 50 h 103"/>
                <a:gd name="T24" fmla="*/ 727 w 732"/>
                <a:gd name="T25" fmla="*/ 68 h 103"/>
                <a:gd name="T26" fmla="*/ 732 w 732"/>
                <a:gd name="T27" fmla="*/ 68 h 103"/>
                <a:gd name="T28" fmla="*/ 732 w 732"/>
                <a:gd name="T29" fmla="*/ 88 h 103"/>
                <a:gd name="T30" fmla="*/ 731 w 732"/>
                <a:gd name="T31" fmla="*/ 101 h 103"/>
                <a:gd name="T32" fmla="*/ 731 w 732"/>
                <a:gd name="T33" fmla="*/ 101 h 103"/>
                <a:gd name="T34" fmla="*/ 731 w 732"/>
                <a:gd name="T35" fmla="*/ 101 h 103"/>
                <a:gd name="T36" fmla="*/ 729 w 732"/>
                <a:gd name="T37" fmla="*/ 103 h 103"/>
                <a:gd name="T38" fmla="*/ 729 w 732"/>
                <a:gd name="T39" fmla="*/ 103 h 103"/>
                <a:gd name="T40" fmla="*/ 727 w 732"/>
                <a:gd name="T41" fmla="*/ 103 h 103"/>
                <a:gd name="T42" fmla="*/ 727 w 732"/>
                <a:gd name="T43" fmla="*/ 103 h 103"/>
                <a:gd name="T44" fmla="*/ 727 w 732"/>
                <a:gd name="T45" fmla="*/ 103 h 103"/>
                <a:gd name="T46" fmla="*/ 726 w 732"/>
                <a:gd name="T47" fmla="*/ 103 h 103"/>
                <a:gd name="T48" fmla="*/ 727 w 732"/>
                <a:gd name="T49" fmla="*/ 88 h 103"/>
                <a:gd name="T50" fmla="*/ 727 w 732"/>
                <a:gd name="T51" fmla="*/ 68 h 103"/>
                <a:gd name="T52" fmla="*/ 732 w 732"/>
                <a:gd name="T53" fmla="*/ 68 h 103"/>
                <a:gd name="T54" fmla="*/ 4 w 732"/>
                <a:gd name="T55" fmla="*/ 2 h 103"/>
                <a:gd name="T56" fmla="*/ 3 w 732"/>
                <a:gd name="T57" fmla="*/ 13 h 103"/>
                <a:gd name="T58" fmla="*/ 1 w 732"/>
                <a:gd name="T59" fmla="*/ 32 h 103"/>
                <a:gd name="T60" fmla="*/ 0 w 732"/>
                <a:gd name="T61" fmla="*/ 50 h 103"/>
                <a:gd name="T62" fmla="*/ 0 w 732"/>
                <a:gd name="T63" fmla="*/ 56 h 103"/>
                <a:gd name="T64" fmla="*/ 4 w 732"/>
                <a:gd name="T65" fmla="*/ 55 h 103"/>
                <a:gd name="T66" fmla="*/ 4 w 732"/>
                <a:gd name="T67" fmla="*/ 50 h 103"/>
                <a:gd name="T68" fmla="*/ 6 w 732"/>
                <a:gd name="T69" fmla="*/ 32 h 103"/>
                <a:gd name="T70" fmla="*/ 8 w 732"/>
                <a:gd name="T71" fmla="*/ 13 h 103"/>
                <a:gd name="T72" fmla="*/ 11 w 732"/>
                <a:gd name="T73" fmla="*/ 0 h 103"/>
                <a:gd name="T74" fmla="*/ 9 w 732"/>
                <a:gd name="T75" fmla="*/ 0 h 103"/>
                <a:gd name="T76" fmla="*/ 9 w 732"/>
                <a:gd name="T77" fmla="*/ 0 h 103"/>
                <a:gd name="T78" fmla="*/ 8 w 732"/>
                <a:gd name="T79" fmla="*/ 0 h 103"/>
                <a:gd name="T80" fmla="*/ 8 w 732"/>
                <a:gd name="T81" fmla="*/ 0 h 103"/>
                <a:gd name="T82" fmla="*/ 8 w 732"/>
                <a:gd name="T83" fmla="*/ 2 h 103"/>
                <a:gd name="T84" fmla="*/ 6 w 732"/>
                <a:gd name="T85" fmla="*/ 2 h 103"/>
                <a:gd name="T86" fmla="*/ 6 w 732"/>
                <a:gd name="T87" fmla="*/ 2 h 103"/>
                <a:gd name="T88" fmla="*/ 4 w 732"/>
                <a:gd name="T89" fmla="*/ 2 h 1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2"/>
                <a:gd name="T136" fmla="*/ 0 h 103"/>
                <a:gd name="T137" fmla="*/ 732 w 732"/>
                <a:gd name="T138" fmla="*/ 103 h 1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2" h="103">
                  <a:moveTo>
                    <a:pt x="732" y="68"/>
                  </a:moveTo>
                  <a:lnTo>
                    <a:pt x="732" y="50"/>
                  </a:lnTo>
                  <a:lnTo>
                    <a:pt x="731" y="50"/>
                  </a:lnTo>
                  <a:lnTo>
                    <a:pt x="729" y="50"/>
                  </a:lnTo>
                  <a:lnTo>
                    <a:pt x="727" y="50"/>
                  </a:lnTo>
                  <a:lnTo>
                    <a:pt x="727" y="68"/>
                  </a:lnTo>
                  <a:lnTo>
                    <a:pt x="732" y="68"/>
                  </a:lnTo>
                  <a:lnTo>
                    <a:pt x="732" y="88"/>
                  </a:lnTo>
                  <a:lnTo>
                    <a:pt x="731" y="101"/>
                  </a:lnTo>
                  <a:lnTo>
                    <a:pt x="729" y="103"/>
                  </a:lnTo>
                  <a:lnTo>
                    <a:pt x="727" y="103"/>
                  </a:lnTo>
                  <a:lnTo>
                    <a:pt x="726" y="103"/>
                  </a:lnTo>
                  <a:lnTo>
                    <a:pt x="727" y="88"/>
                  </a:lnTo>
                  <a:lnTo>
                    <a:pt x="727" y="68"/>
                  </a:lnTo>
                  <a:lnTo>
                    <a:pt x="732" y="68"/>
                  </a:lnTo>
                  <a:close/>
                  <a:moveTo>
                    <a:pt x="4" y="2"/>
                  </a:moveTo>
                  <a:lnTo>
                    <a:pt x="3" y="13"/>
                  </a:lnTo>
                  <a:lnTo>
                    <a:pt x="1" y="32"/>
                  </a:lnTo>
                  <a:lnTo>
                    <a:pt x="0" y="50"/>
                  </a:lnTo>
                  <a:lnTo>
                    <a:pt x="0" y="56"/>
                  </a:lnTo>
                  <a:lnTo>
                    <a:pt x="4" y="55"/>
                  </a:lnTo>
                  <a:lnTo>
                    <a:pt x="4" y="50"/>
                  </a:lnTo>
                  <a:lnTo>
                    <a:pt x="6" y="32"/>
                  </a:lnTo>
                  <a:lnTo>
                    <a:pt x="8" y="13"/>
                  </a:lnTo>
                  <a:lnTo>
                    <a:pt x="11" y="0"/>
                  </a:lnTo>
                  <a:lnTo>
                    <a:pt x="9" y="0"/>
                  </a:lnTo>
                  <a:lnTo>
                    <a:pt x="8" y="0"/>
                  </a:lnTo>
                  <a:lnTo>
                    <a:pt x="8" y="2"/>
                  </a:lnTo>
                  <a:lnTo>
                    <a:pt x="6" y="2"/>
                  </a:lnTo>
                  <a:lnTo>
                    <a:pt x="4" y="2"/>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16"/>
            <p:cNvSpPr>
              <a:spLocks noEditPoints="1"/>
            </p:cNvSpPr>
            <p:nvPr/>
          </p:nvSpPr>
          <p:spPr bwMode="auto">
            <a:xfrm>
              <a:off x="1667" y="2877"/>
              <a:ext cx="730" cy="103"/>
            </a:xfrm>
            <a:custGeom>
              <a:avLst/>
              <a:gdLst>
                <a:gd name="T0" fmla="*/ 730 w 730"/>
                <a:gd name="T1" fmla="*/ 68 h 103"/>
                <a:gd name="T2" fmla="*/ 728 w 730"/>
                <a:gd name="T3" fmla="*/ 50 h 103"/>
                <a:gd name="T4" fmla="*/ 728 w 730"/>
                <a:gd name="T5" fmla="*/ 50 h 103"/>
                <a:gd name="T6" fmla="*/ 728 w 730"/>
                <a:gd name="T7" fmla="*/ 50 h 103"/>
                <a:gd name="T8" fmla="*/ 728 w 730"/>
                <a:gd name="T9" fmla="*/ 50 h 103"/>
                <a:gd name="T10" fmla="*/ 726 w 730"/>
                <a:gd name="T11" fmla="*/ 50 h 103"/>
                <a:gd name="T12" fmla="*/ 726 w 730"/>
                <a:gd name="T13" fmla="*/ 50 h 103"/>
                <a:gd name="T14" fmla="*/ 726 w 730"/>
                <a:gd name="T15" fmla="*/ 50 h 103"/>
                <a:gd name="T16" fmla="*/ 725 w 730"/>
                <a:gd name="T17" fmla="*/ 50 h 103"/>
                <a:gd name="T18" fmla="*/ 725 w 730"/>
                <a:gd name="T19" fmla="*/ 50 h 103"/>
                <a:gd name="T20" fmla="*/ 723 w 730"/>
                <a:gd name="T21" fmla="*/ 50 h 103"/>
                <a:gd name="T22" fmla="*/ 725 w 730"/>
                <a:gd name="T23" fmla="*/ 68 h 103"/>
                <a:gd name="T24" fmla="*/ 730 w 730"/>
                <a:gd name="T25" fmla="*/ 68 h 103"/>
                <a:gd name="T26" fmla="*/ 728 w 730"/>
                <a:gd name="T27" fmla="*/ 88 h 103"/>
                <a:gd name="T28" fmla="*/ 728 w 730"/>
                <a:gd name="T29" fmla="*/ 103 h 103"/>
                <a:gd name="T30" fmla="*/ 726 w 730"/>
                <a:gd name="T31" fmla="*/ 103 h 103"/>
                <a:gd name="T32" fmla="*/ 726 w 730"/>
                <a:gd name="T33" fmla="*/ 103 h 103"/>
                <a:gd name="T34" fmla="*/ 726 w 730"/>
                <a:gd name="T35" fmla="*/ 103 h 103"/>
                <a:gd name="T36" fmla="*/ 725 w 730"/>
                <a:gd name="T37" fmla="*/ 103 h 103"/>
                <a:gd name="T38" fmla="*/ 725 w 730"/>
                <a:gd name="T39" fmla="*/ 103 h 103"/>
                <a:gd name="T40" fmla="*/ 725 w 730"/>
                <a:gd name="T41" fmla="*/ 103 h 103"/>
                <a:gd name="T42" fmla="*/ 723 w 730"/>
                <a:gd name="T43" fmla="*/ 103 h 103"/>
                <a:gd name="T44" fmla="*/ 723 w 730"/>
                <a:gd name="T45" fmla="*/ 103 h 103"/>
                <a:gd name="T46" fmla="*/ 723 w 730"/>
                <a:gd name="T47" fmla="*/ 88 h 103"/>
                <a:gd name="T48" fmla="*/ 725 w 730"/>
                <a:gd name="T49" fmla="*/ 68 h 103"/>
                <a:gd name="T50" fmla="*/ 730 w 730"/>
                <a:gd name="T51" fmla="*/ 68 h 103"/>
                <a:gd name="T52" fmla="*/ 7 w 730"/>
                <a:gd name="T53" fmla="*/ 0 h 103"/>
                <a:gd name="T54" fmla="*/ 5 w 730"/>
                <a:gd name="T55" fmla="*/ 13 h 103"/>
                <a:gd name="T56" fmla="*/ 2 w 730"/>
                <a:gd name="T57" fmla="*/ 32 h 103"/>
                <a:gd name="T58" fmla="*/ 0 w 730"/>
                <a:gd name="T59" fmla="*/ 50 h 103"/>
                <a:gd name="T60" fmla="*/ 0 w 730"/>
                <a:gd name="T61" fmla="*/ 56 h 103"/>
                <a:gd name="T62" fmla="*/ 5 w 730"/>
                <a:gd name="T63" fmla="*/ 53 h 103"/>
                <a:gd name="T64" fmla="*/ 5 w 730"/>
                <a:gd name="T65" fmla="*/ 50 h 103"/>
                <a:gd name="T66" fmla="*/ 7 w 730"/>
                <a:gd name="T67" fmla="*/ 32 h 103"/>
                <a:gd name="T68" fmla="*/ 10 w 730"/>
                <a:gd name="T69" fmla="*/ 13 h 103"/>
                <a:gd name="T70" fmla="*/ 12 w 730"/>
                <a:gd name="T71" fmla="*/ 0 h 103"/>
                <a:gd name="T72" fmla="*/ 12 w 730"/>
                <a:gd name="T73" fmla="*/ 0 h 103"/>
                <a:gd name="T74" fmla="*/ 10 w 730"/>
                <a:gd name="T75" fmla="*/ 0 h 103"/>
                <a:gd name="T76" fmla="*/ 10 w 730"/>
                <a:gd name="T77" fmla="*/ 0 h 103"/>
                <a:gd name="T78" fmla="*/ 10 w 730"/>
                <a:gd name="T79" fmla="*/ 0 h 103"/>
                <a:gd name="T80" fmla="*/ 8 w 730"/>
                <a:gd name="T81" fmla="*/ 0 h 103"/>
                <a:gd name="T82" fmla="*/ 8 w 730"/>
                <a:gd name="T83" fmla="*/ 0 h 103"/>
                <a:gd name="T84" fmla="*/ 7 w 730"/>
                <a:gd name="T85" fmla="*/ 0 h 103"/>
                <a:gd name="T86" fmla="*/ 7 w 730"/>
                <a:gd name="T87" fmla="*/ 0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0"/>
                <a:gd name="T133" fmla="*/ 0 h 103"/>
                <a:gd name="T134" fmla="*/ 730 w 730"/>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0" h="103">
                  <a:moveTo>
                    <a:pt x="730" y="68"/>
                  </a:moveTo>
                  <a:lnTo>
                    <a:pt x="728" y="50"/>
                  </a:lnTo>
                  <a:lnTo>
                    <a:pt x="726" y="50"/>
                  </a:lnTo>
                  <a:lnTo>
                    <a:pt x="725" y="50"/>
                  </a:lnTo>
                  <a:lnTo>
                    <a:pt x="723" y="50"/>
                  </a:lnTo>
                  <a:lnTo>
                    <a:pt x="725" y="68"/>
                  </a:lnTo>
                  <a:lnTo>
                    <a:pt x="730" y="68"/>
                  </a:lnTo>
                  <a:lnTo>
                    <a:pt x="728" y="88"/>
                  </a:lnTo>
                  <a:lnTo>
                    <a:pt x="728" y="103"/>
                  </a:lnTo>
                  <a:lnTo>
                    <a:pt x="726" y="103"/>
                  </a:lnTo>
                  <a:lnTo>
                    <a:pt x="725" y="103"/>
                  </a:lnTo>
                  <a:lnTo>
                    <a:pt x="723" y="103"/>
                  </a:lnTo>
                  <a:lnTo>
                    <a:pt x="723" y="88"/>
                  </a:lnTo>
                  <a:lnTo>
                    <a:pt x="725" y="68"/>
                  </a:lnTo>
                  <a:lnTo>
                    <a:pt x="730" y="68"/>
                  </a:lnTo>
                  <a:close/>
                  <a:moveTo>
                    <a:pt x="7" y="0"/>
                  </a:moveTo>
                  <a:lnTo>
                    <a:pt x="5" y="13"/>
                  </a:lnTo>
                  <a:lnTo>
                    <a:pt x="2" y="32"/>
                  </a:lnTo>
                  <a:lnTo>
                    <a:pt x="0" y="50"/>
                  </a:lnTo>
                  <a:lnTo>
                    <a:pt x="0" y="56"/>
                  </a:lnTo>
                  <a:lnTo>
                    <a:pt x="5" y="53"/>
                  </a:lnTo>
                  <a:lnTo>
                    <a:pt x="5" y="50"/>
                  </a:lnTo>
                  <a:lnTo>
                    <a:pt x="7" y="32"/>
                  </a:lnTo>
                  <a:lnTo>
                    <a:pt x="10" y="13"/>
                  </a:lnTo>
                  <a:lnTo>
                    <a:pt x="12" y="0"/>
                  </a:lnTo>
                  <a:lnTo>
                    <a:pt x="10" y="0"/>
                  </a:lnTo>
                  <a:lnTo>
                    <a:pt x="8" y="0"/>
                  </a:lnTo>
                  <a:lnTo>
                    <a:pt x="7"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17"/>
            <p:cNvSpPr>
              <a:spLocks noEditPoints="1"/>
            </p:cNvSpPr>
            <p:nvPr/>
          </p:nvSpPr>
          <p:spPr bwMode="auto">
            <a:xfrm>
              <a:off x="1670" y="2875"/>
              <a:ext cx="723" cy="105"/>
            </a:xfrm>
            <a:custGeom>
              <a:avLst/>
              <a:gdLst>
                <a:gd name="T0" fmla="*/ 723 w 723"/>
                <a:gd name="T1" fmla="*/ 70 h 105"/>
                <a:gd name="T2" fmla="*/ 723 w 723"/>
                <a:gd name="T3" fmla="*/ 52 h 105"/>
                <a:gd name="T4" fmla="*/ 723 w 723"/>
                <a:gd name="T5" fmla="*/ 52 h 105"/>
                <a:gd name="T6" fmla="*/ 723 w 723"/>
                <a:gd name="T7" fmla="*/ 52 h 105"/>
                <a:gd name="T8" fmla="*/ 722 w 723"/>
                <a:gd name="T9" fmla="*/ 52 h 105"/>
                <a:gd name="T10" fmla="*/ 722 w 723"/>
                <a:gd name="T11" fmla="*/ 52 h 105"/>
                <a:gd name="T12" fmla="*/ 720 w 723"/>
                <a:gd name="T13" fmla="*/ 52 h 105"/>
                <a:gd name="T14" fmla="*/ 720 w 723"/>
                <a:gd name="T15" fmla="*/ 52 h 105"/>
                <a:gd name="T16" fmla="*/ 720 w 723"/>
                <a:gd name="T17" fmla="*/ 52 h 105"/>
                <a:gd name="T18" fmla="*/ 718 w 723"/>
                <a:gd name="T19" fmla="*/ 54 h 105"/>
                <a:gd name="T20" fmla="*/ 718 w 723"/>
                <a:gd name="T21" fmla="*/ 54 h 105"/>
                <a:gd name="T22" fmla="*/ 718 w 723"/>
                <a:gd name="T23" fmla="*/ 70 h 105"/>
                <a:gd name="T24" fmla="*/ 723 w 723"/>
                <a:gd name="T25" fmla="*/ 70 h 105"/>
                <a:gd name="T26" fmla="*/ 723 w 723"/>
                <a:gd name="T27" fmla="*/ 90 h 105"/>
                <a:gd name="T28" fmla="*/ 722 w 723"/>
                <a:gd name="T29" fmla="*/ 105 h 105"/>
                <a:gd name="T30" fmla="*/ 722 w 723"/>
                <a:gd name="T31" fmla="*/ 105 h 105"/>
                <a:gd name="T32" fmla="*/ 722 w 723"/>
                <a:gd name="T33" fmla="*/ 105 h 105"/>
                <a:gd name="T34" fmla="*/ 720 w 723"/>
                <a:gd name="T35" fmla="*/ 105 h 105"/>
                <a:gd name="T36" fmla="*/ 720 w 723"/>
                <a:gd name="T37" fmla="*/ 105 h 105"/>
                <a:gd name="T38" fmla="*/ 718 w 723"/>
                <a:gd name="T39" fmla="*/ 105 h 105"/>
                <a:gd name="T40" fmla="*/ 718 w 723"/>
                <a:gd name="T41" fmla="*/ 105 h 105"/>
                <a:gd name="T42" fmla="*/ 718 w 723"/>
                <a:gd name="T43" fmla="*/ 105 h 105"/>
                <a:gd name="T44" fmla="*/ 717 w 723"/>
                <a:gd name="T45" fmla="*/ 105 h 105"/>
                <a:gd name="T46" fmla="*/ 718 w 723"/>
                <a:gd name="T47" fmla="*/ 88 h 105"/>
                <a:gd name="T48" fmla="*/ 718 w 723"/>
                <a:gd name="T49" fmla="*/ 70 h 105"/>
                <a:gd name="T50" fmla="*/ 723 w 723"/>
                <a:gd name="T51" fmla="*/ 70 h 105"/>
                <a:gd name="T52" fmla="*/ 7 w 723"/>
                <a:gd name="T53" fmla="*/ 2 h 105"/>
                <a:gd name="T54" fmla="*/ 4 w 723"/>
                <a:gd name="T55" fmla="*/ 15 h 105"/>
                <a:gd name="T56" fmla="*/ 2 w 723"/>
                <a:gd name="T57" fmla="*/ 34 h 105"/>
                <a:gd name="T58" fmla="*/ 0 w 723"/>
                <a:gd name="T59" fmla="*/ 52 h 105"/>
                <a:gd name="T60" fmla="*/ 0 w 723"/>
                <a:gd name="T61" fmla="*/ 57 h 105"/>
                <a:gd name="T62" fmla="*/ 5 w 723"/>
                <a:gd name="T63" fmla="*/ 55 h 105"/>
                <a:gd name="T64" fmla="*/ 5 w 723"/>
                <a:gd name="T65" fmla="*/ 52 h 105"/>
                <a:gd name="T66" fmla="*/ 7 w 723"/>
                <a:gd name="T67" fmla="*/ 34 h 105"/>
                <a:gd name="T68" fmla="*/ 9 w 723"/>
                <a:gd name="T69" fmla="*/ 17 h 105"/>
                <a:gd name="T70" fmla="*/ 12 w 723"/>
                <a:gd name="T71" fmla="*/ 0 h 105"/>
                <a:gd name="T72" fmla="*/ 10 w 723"/>
                <a:gd name="T73" fmla="*/ 0 h 105"/>
                <a:gd name="T74" fmla="*/ 10 w 723"/>
                <a:gd name="T75" fmla="*/ 2 h 105"/>
                <a:gd name="T76" fmla="*/ 10 w 723"/>
                <a:gd name="T77" fmla="*/ 2 h 105"/>
                <a:gd name="T78" fmla="*/ 9 w 723"/>
                <a:gd name="T79" fmla="*/ 2 h 105"/>
                <a:gd name="T80" fmla="*/ 9 w 723"/>
                <a:gd name="T81" fmla="*/ 2 h 105"/>
                <a:gd name="T82" fmla="*/ 7 w 723"/>
                <a:gd name="T83" fmla="*/ 2 h 105"/>
                <a:gd name="T84" fmla="*/ 7 w 723"/>
                <a:gd name="T85" fmla="*/ 2 h 105"/>
                <a:gd name="T86" fmla="*/ 7 w 723"/>
                <a:gd name="T87" fmla="*/ 2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3"/>
                <a:gd name="T133" fmla="*/ 0 h 105"/>
                <a:gd name="T134" fmla="*/ 723 w 723"/>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3" h="105">
                  <a:moveTo>
                    <a:pt x="723" y="70"/>
                  </a:moveTo>
                  <a:lnTo>
                    <a:pt x="723" y="52"/>
                  </a:lnTo>
                  <a:lnTo>
                    <a:pt x="722" y="52"/>
                  </a:lnTo>
                  <a:lnTo>
                    <a:pt x="720" y="52"/>
                  </a:lnTo>
                  <a:lnTo>
                    <a:pt x="718" y="54"/>
                  </a:lnTo>
                  <a:lnTo>
                    <a:pt x="718" y="70"/>
                  </a:lnTo>
                  <a:lnTo>
                    <a:pt x="723" y="70"/>
                  </a:lnTo>
                  <a:lnTo>
                    <a:pt x="723" y="90"/>
                  </a:lnTo>
                  <a:lnTo>
                    <a:pt x="722" y="105"/>
                  </a:lnTo>
                  <a:lnTo>
                    <a:pt x="720" y="105"/>
                  </a:lnTo>
                  <a:lnTo>
                    <a:pt x="718" y="105"/>
                  </a:lnTo>
                  <a:lnTo>
                    <a:pt x="717" y="105"/>
                  </a:lnTo>
                  <a:lnTo>
                    <a:pt x="718" y="88"/>
                  </a:lnTo>
                  <a:lnTo>
                    <a:pt x="718" y="70"/>
                  </a:lnTo>
                  <a:lnTo>
                    <a:pt x="723" y="70"/>
                  </a:lnTo>
                  <a:close/>
                  <a:moveTo>
                    <a:pt x="7" y="2"/>
                  </a:moveTo>
                  <a:lnTo>
                    <a:pt x="4" y="15"/>
                  </a:lnTo>
                  <a:lnTo>
                    <a:pt x="2" y="34"/>
                  </a:lnTo>
                  <a:lnTo>
                    <a:pt x="0" y="52"/>
                  </a:lnTo>
                  <a:lnTo>
                    <a:pt x="0" y="57"/>
                  </a:lnTo>
                  <a:lnTo>
                    <a:pt x="5" y="55"/>
                  </a:lnTo>
                  <a:lnTo>
                    <a:pt x="5" y="52"/>
                  </a:lnTo>
                  <a:lnTo>
                    <a:pt x="7" y="34"/>
                  </a:lnTo>
                  <a:lnTo>
                    <a:pt x="9" y="17"/>
                  </a:lnTo>
                  <a:lnTo>
                    <a:pt x="12" y="0"/>
                  </a:lnTo>
                  <a:lnTo>
                    <a:pt x="10" y="0"/>
                  </a:lnTo>
                  <a:lnTo>
                    <a:pt x="10" y="2"/>
                  </a:lnTo>
                  <a:lnTo>
                    <a:pt x="9" y="2"/>
                  </a:lnTo>
                  <a:lnTo>
                    <a:pt x="7" y="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18"/>
            <p:cNvSpPr>
              <a:spLocks noEditPoints="1"/>
            </p:cNvSpPr>
            <p:nvPr/>
          </p:nvSpPr>
          <p:spPr bwMode="auto">
            <a:xfrm>
              <a:off x="1672" y="2875"/>
              <a:ext cx="720" cy="107"/>
            </a:xfrm>
            <a:custGeom>
              <a:avLst/>
              <a:gdLst>
                <a:gd name="T0" fmla="*/ 720 w 720"/>
                <a:gd name="T1" fmla="*/ 70 h 107"/>
                <a:gd name="T2" fmla="*/ 718 w 720"/>
                <a:gd name="T3" fmla="*/ 52 h 107"/>
                <a:gd name="T4" fmla="*/ 718 w 720"/>
                <a:gd name="T5" fmla="*/ 52 h 107"/>
                <a:gd name="T6" fmla="*/ 718 w 720"/>
                <a:gd name="T7" fmla="*/ 52 h 107"/>
                <a:gd name="T8" fmla="*/ 716 w 720"/>
                <a:gd name="T9" fmla="*/ 54 h 107"/>
                <a:gd name="T10" fmla="*/ 716 w 720"/>
                <a:gd name="T11" fmla="*/ 54 h 107"/>
                <a:gd name="T12" fmla="*/ 716 w 720"/>
                <a:gd name="T13" fmla="*/ 54 h 107"/>
                <a:gd name="T14" fmla="*/ 715 w 720"/>
                <a:gd name="T15" fmla="*/ 54 h 107"/>
                <a:gd name="T16" fmla="*/ 715 w 720"/>
                <a:gd name="T17" fmla="*/ 54 h 107"/>
                <a:gd name="T18" fmla="*/ 713 w 720"/>
                <a:gd name="T19" fmla="*/ 54 h 107"/>
                <a:gd name="T20" fmla="*/ 715 w 720"/>
                <a:gd name="T21" fmla="*/ 70 h 107"/>
                <a:gd name="T22" fmla="*/ 720 w 720"/>
                <a:gd name="T23" fmla="*/ 70 h 107"/>
                <a:gd name="T24" fmla="*/ 718 w 720"/>
                <a:gd name="T25" fmla="*/ 90 h 107"/>
                <a:gd name="T26" fmla="*/ 718 w 720"/>
                <a:gd name="T27" fmla="*/ 105 h 107"/>
                <a:gd name="T28" fmla="*/ 716 w 720"/>
                <a:gd name="T29" fmla="*/ 105 h 107"/>
                <a:gd name="T30" fmla="*/ 716 w 720"/>
                <a:gd name="T31" fmla="*/ 105 h 107"/>
                <a:gd name="T32" fmla="*/ 716 w 720"/>
                <a:gd name="T33" fmla="*/ 105 h 107"/>
                <a:gd name="T34" fmla="*/ 715 w 720"/>
                <a:gd name="T35" fmla="*/ 105 h 107"/>
                <a:gd name="T36" fmla="*/ 715 w 720"/>
                <a:gd name="T37" fmla="*/ 105 h 107"/>
                <a:gd name="T38" fmla="*/ 713 w 720"/>
                <a:gd name="T39" fmla="*/ 105 h 107"/>
                <a:gd name="T40" fmla="*/ 713 w 720"/>
                <a:gd name="T41" fmla="*/ 105 h 107"/>
                <a:gd name="T42" fmla="*/ 713 w 720"/>
                <a:gd name="T43" fmla="*/ 107 h 107"/>
                <a:gd name="T44" fmla="*/ 713 w 720"/>
                <a:gd name="T45" fmla="*/ 88 h 107"/>
                <a:gd name="T46" fmla="*/ 715 w 720"/>
                <a:gd name="T47" fmla="*/ 70 h 107"/>
                <a:gd name="T48" fmla="*/ 720 w 720"/>
                <a:gd name="T49" fmla="*/ 70 h 107"/>
                <a:gd name="T50" fmla="*/ 7 w 720"/>
                <a:gd name="T51" fmla="*/ 2 h 107"/>
                <a:gd name="T52" fmla="*/ 5 w 720"/>
                <a:gd name="T53" fmla="*/ 15 h 107"/>
                <a:gd name="T54" fmla="*/ 2 w 720"/>
                <a:gd name="T55" fmla="*/ 34 h 107"/>
                <a:gd name="T56" fmla="*/ 0 w 720"/>
                <a:gd name="T57" fmla="*/ 52 h 107"/>
                <a:gd name="T58" fmla="*/ 0 w 720"/>
                <a:gd name="T59" fmla="*/ 55 h 107"/>
                <a:gd name="T60" fmla="*/ 5 w 720"/>
                <a:gd name="T61" fmla="*/ 54 h 107"/>
                <a:gd name="T62" fmla="*/ 5 w 720"/>
                <a:gd name="T63" fmla="*/ 52 h 107"/>
                <a:gd name="T64" fmla="*/ 7 w 720"/>
                <a:gd name="T65" fmla="*/ 35 h 107"/>
                <a:gd name="T66" fmla="*/ 10 w 720"/>
                <a:gd name="T67" fmla="*/ 17 h 107"/>
                <a:gd name="T68" fmla="*/ 12 w 720"/>
                <a:gd name="T69" fmla="*/ 0 h 107"/>
                <a:gd name="T70" fmla="*/ 12 w 720"/>
                <a:gd name="T71" fmla="*/ 0 h 107"/>
                <a:gd name="T72" fmla="*/ 12 w 720"/>
                <a:gd name="T73" fmla="*/ 0 h 107"/>
                <a:gd name="T74" fmla="*/ 10 w 720"/>
                <a:gd name="T75" fmla="*/ 0 h 107"/>
                <a:gd name="T76" fmla="*/ 10 w 720"/>
                <a:gd name="T77" fmla="*/ 0 h 107"/>
                <a:gd name="T78" fmla="*/ 8 w 720"/>
                <a:gd name="T79" fmla="*/ 0 h 107"/>
                <a:gd name="T80" fmla="*/ 8 w 720"/>
                <a:gd name="T81" fmla="*/ 2 h 107"/>
                <a:gd name="T82" fmla="*/ 8 w 720"/>
                <a:gd name="T83" fmla="*/ 2 h 107"/>
                <a:gd name="T84" fmla="*/ 7 w 720"/>
                <a:gd name="T85" fmla="*/ 2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0"/>
                <a:gd name="T130" fmla="*/ 0 h 107"/>
                <a:gd name="T131" fmla="*/ 720 w 720"/>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0" h="107">
                  <a:moveTo>
                    <a:pt x="720" y="70"/>
                  </a:moveTo>
                  <a:lnTo>
                    <a:pt x="718" y="52"/>
                  </a:lnTo>
                  <a:lnTo>
                    <a:pt x="716" y="54"/>
                  </a:lnTo>
                  <a:lnTo>
                    <a:pt x="715" y="54"/>
                  </a:lnTo>
                  <a:lnTo>
                    <a:pt x="713" y="54"/>
                  </a:lnTo>
                  <a:lnTo>
                    <a:pt x="715" y="70"/>
                  </a:lnTo>
                  <a:lnTo>
                    <a:pt x="720" y="70"/>
                  </a:lnTo>
                  <a:lnTo>
                    <a:pt x="718" y="90"/>
                  </a:lnTo>
                  <a:lnTo>
                    <a:pt x="718" y="105"/>
                  </a:lnTo>
                  <a:lnTo>
                    <a:pt x="716" y="105"/>
                  </a:lnTo>
                  <a:lnTo>
                    <a:pt x="715" y="105"/>
                  </a:lnTo>
                  <a:lnTo>
                    <a:pt x="713" y="105"/>
                  </a:lnTo>
                  <a:lnTo>
                    <a:pt x="713" y="107"/>
                  </a:lnTo>
                  <a:lnTo>
                    <a:pt x="713" y="88"/>
                  </a:lnTo>
                  <a:lnTo>
                    <a:pt x="715" y="70"/>
                  </a:lnTo>
                  <a:lnTo>
                    <a:pt x="720" y="70"/>
                  </a:lnTo>
                  <a:close/>
                  <a:moveTo>
                    <a:pt x="7" y="2"/>
                  </a:moveTo>
                  <a:lnTo>
                    <a:pt x="5" y="15"/>
                  </a:lnTo>
                  <a:lnTo>
                    <a:pt x="2" y="34"/>
                  </a:lnTo>
                  <a:lnTo>
                    <a:pt x="0" y="52"/>
                  </a:lnTo>
                  <a:lnTo>
                    <a:pt x="0" y="55"/>
                  </a:lnTo>
                  <a:lnTo>
                    <a:pt x="5" y="54"/>
                  </a:lnTo>
                  <a:lnTo>
                    <a:pt x="5" y="52"/>
                  </a:lnTo>
                  <a:lnTo>
                    <a:pt x="7" y="35"/>
                  </a:lnTo>
                  <a:lnTo>
                    <a:pt x="10" y="17"/>
                  </a:lnTo>
                  <a:lnTo>
                    <a:pt x="12" y="0"/>
                  </a:lnTo>
                  <a:lnTo>
                    <a:pt x="10" y="0"/>
                  </a:lnTo>
                  <a:lnTo>
                    <a:pt x="8" y="0"/>
                  </a:lnTo>
                  <a:lnTo>
                    <a:pt x="8" y="2"/>
                  </a:lnTo>
                  <a:lnTo>
                    <a:pt x="7" y="2"/>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19"/>
            <p:cNvSpPr>
              <a:spLocks noEditPoints="1"/>
            </p:cNvSpPr>
            <p:nvPr/>
          </p:nvSpPr>
          <p:spPr bwMode="auto">
            <a:xfrm>
              <a:off x="1675" y="2875"/>
              <a:ext cx="713" cy="107"/>
            </a:xfrm>
            <a:custGeom>
              <a:avLst/>
              <a:gdLst>
                <a:gd name="T0" fmla="*/ 713 w 713"/>
                <a:gd name="T1" fmla="*/ 70 h 107"/>
                <a:gd name="T2" fmla="*/ 713 w 713"/>
                <a:gd name="T3" fmla="*/ 54 h 107"/>
                <a:gd name="T4" fmla="*/ 713 w 713"/>
                <a:gd name="T5" fmla="*/ 54 h 107"/>
                <a:gd name="T6" fmla="*/ 712 w 713"/>
                <a:gd name="T7" fmla="*/ 54 h 107"/>
                <a:gd name="T8" fmla="*/ 712 w 713"/>
                <a:gd name="T9" fmla="*/ 54 h 107"/>
                <a:gd name="T10" fmla="*/ 710 w 713"/>
                <a:gd name="T11" fmla="*/ 54 h 107"/>
                <a:gd name="T12" fmla="*/ 710 w 713"/>
                <a:gd name="T13" fmla="*/ 54 h 107"/>
                <a:gd name="T14" fmla="*/ 710 w 713"/>
                <a:gd name="T15" fmla="*/ 54 h 107"/>
                <a:gd name="T16" fmla="*/ 708 w 713"/>
                <a:gd name="T17" fmla="*/ 54 h 107"/>
                <a:gd name="T18" fmla="*/ 708 w 713"/>
                <a:gd name="T19" fmla="*/ 54 h 107"/>
                <a:gd name="T20" fmla="*/ 708 w 713"/>
                <a:gd name="T21" fmla="*/ 70 h 107"/>
                <a:gd name="T22" fmla="*/ 713 w 713"/>
                <a:gd name="T23" fmla="*/ 70 h 107"/>
                <a:gd name="T24" fmla="*/ 713 w 713"/>
                <a:gd name="T25" fmla="*/ 88 h 107"/>
                <a:gd name="T26" fmla="*/ 712 w 713"/>
                <a:gd name="T27" fmla="*/ 105 h 107"/>
                <a:gd name="T28" fmla="*/ 712 w 713"/>
                <a:gd name="T29" fmla="*/ 105 h 107"/>
                <a:gd name="T30" fmla="*/ 710 w 713"/>
                <a:gd name="T31" fmla="*/ 105 h 107"/>
                <a:gd name="T32" fmla="*/ 710 w 713"/>
                <a:gd name="T33" fmla="*/ 105 h 107"/>
                <a:gd name="T34" fmla="*/ 710 w 713"/>
                <a:gd name="T35" fmla="*/ 107 h 107"/>
                <a:gd name="T36" fmla="*/ 708 w 713"/>
                <a:gd name="T37" fmla="*/ 107 h 107"/>
                <a:gd name="T38" fmla="*/ 708 w 713"/>
                <a:gd name="T39" fmla="*/ 107 h 107"/>
                <a:gd name="T40" fmla="*/ 708 w 713"/>
                <a:gd name="T41" fmla="*/ 107 h 107"/>
                <a:gd name="T42" fmla="*/ 707 w 713"/>
                <a:gd name="T43" fmla="*/ 107 h 107"/>
                <a:gd name="T44" fmla="*/ 708 w 713"/>
                <a:gd name="T45" fmla="*/ 88 h 107"/>
                <a:gd name="T46" fmla="*/ 708 w 713"/>
                <a:gd name="T47" fmla="*/ 70 h 107"/>
                <a:gd name="T48" fmla="*/ 713 w 713"/>
                <a:gd name="T49" fmla="*/ 70 h 107"/>
                <a:gd name="T50" fmla="*/ 7 w 713"/>
                <a:gd name="T51" fmla="*/ 0 h 107"/>
                <a:gd name="T52" fmla="*/ 4 w 713"/>
                <a:gd name="T53" fmla="*/ 17 h 107"/>
                <a:gd name="T54" fmla="*/ 2 w 713"/>
                <a:gd name="T55" fmla="*/ 34 h 107"/>
                <a:gd name="T56" fmla="*/ 0 w 713"/>
                <a:gd name="T57" fmla="*/ 52 h 107"/>
                <a:gd name="T58" fmla="*/ 0 w 713"/>
                <a:gd name="T59" fmla="*/ 55 h 107"/>
                <a:gd name="T60" fmla="*/ 5 w 713"/>
                <a:gd name="T61" fmla="*/ 52 h 107"/>
                <a:gd name="T62" fmla="*/ 7 w 713"/>
                <a:gd name="T63" fmla="*/ 35 h 107"/>
                <a:gd name="T64" fmla="*/ 9 w 713"/>
                <a:gd name="T65" fmla="*/ 17 h 107"/>
                <a:gd name="T66" fmla="*/ 12 w 713"/>
                <a:gd name="T67" fmla="*/ 0 h 107"/>
                <a:gd name="T68" fmla="*/ 12 w 713"/>
                <a:gd name="T69" fmla="*/ 0 h 107"/>
                <a:gd name="T70" fmla="*/ 12 w 713"/>
                <a:gd name="T71" fmla="*/ 0 h 107"/>
                <a:gd name="T72" fmla="*/ 10 w 713"/>
                <a:gd name="T73" fmla="*/ 0 h 107"/>
                <a:gd name="T74" fmla="*/ 10 w 713"/>
                <a:gd name="T75" fmla="*/ 0 h 107"/>
                <a:gd name="T76" fmla="*/ 9 w 713"/>
                <a:gd name="T77" fmla="*/ 0 h 107"/>
                <a:gd name="T78" fmla="*/ 9 w 713"/>
                <a:gd name="T79" fmla="*/ 0 h 107"/>
                <a:gd name="T80" fmla="*/ 9 w 713"/>
                <a:gd name="T81" fmla="*/ 0 h 107"/>
                <a:gd name="T82" fmla="*/ 7 w 713"/>
                <a:gd name="T83" fmla="*/ 0 h 107"/>
                <a:gd name="T84" fmla="*/ 7 w 713"/>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3"/>
                <a:gd name="T130" fmla="*/ 0 h 107"/>
                <a:gd name="T131" fmla="*/ 713 w 713"/>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3" h="107">
                  <a:moveTo>
                    <a:pt x="713" y="70"/>
                  </a:moveTo>
                  <a:lnTo>
                    <a:pt x="713" y="54"/>
                  </a:lnTo>
                  <a:lnTo>
                    <a:pt x="712" y="54"/>
                  </a:lnTo>
                  <a:lnTo>
                    <a:pt x="710" y="54"/>
                  </a:lnTo>
                  <a:lnTo>
                    <a:pt x="708" y="54"/>
                  </a:lnTo>
                  <a:lnTo>
                    <a:pt x="708" y="70"/>
                  </a:lnTo>
                  <a:lnTo>
                    <a:pt x="713" y="70"/>
                  </a:lnTo>
                  <a:lnTo>
                    <a:pt x="713" y="88"/>
                  </a:lnTo>
                  <a:lnTo>
                    <a:pt x="712" y="105"/>
                  </a:lnTo>
                  <a:lnTo>
                    <a:pt x="710" y="105"/>
                  </a:lnTo>
                  <a:lnTo>
                    <a:pt x="710" y="107"/>
                  </a:lnTo>
                  <a:lnTo>
                    <a:pt x="708" y="107"/>
                  </a:lnTo>
                  <a:lnTo>
                    <a:pt x="707" y="107"/>
                  </a:lnTo>
                  <a:lnTo>
                    <a:pt x="708" y="88"/>
                  </a:lnTo>
                  <a:lnTo>
                    <a:pt x="708" y="70"/>
                  </a:lnTo>
                  <a:lnTo>
                    <a:pt x="713" y="70"/>
                  </a:lnTo>
                  <a:close/>
                  <a:moveTo>
                    <a:pt x="7" y="0"/>
                  </a:moveTo>
                  <a:lnTo>
                    <a:pt x="4" y="17"/>
                  </a:lnTo>
                  <a:lnTo>
                    <a:pt x="2" y="34"/>
                  </a:lnTo>
                  <a:lnTo>
                    <a:pt x="0" y="52"/>
                  </a:lnTo>
                  <a:lnTo>
                    <a:pt x="0" y="55"/>
                  </a:lnTo>
                  <a:lnTo>
                    <a:pt x="5" y="52"/>
                  </a:lnTo>
                  <a:lnTo>
                    <a:pt x="7" y="35"/>
                  </a:lnTo>
                  <a:lnTo>
                    <a:pt x="9" y="17"/>
                  </a:lnTo>
                  <a:lnTo>
                    <a:pt x="12" y="0"/>
                  </a:lnTo>
                  <a:lnTo>
                    <a:pt x="10" y="0"/>
                  </a:lnTo>
                  <a:lnTo>
                    <a:pt x="9" y="0"/>
                  </a:lnTo>
                  <a:lnTo>
                    <a:pt x="7" y="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20"/>
            <p:cNvSpPr>
              <a:spLocks noEditPoints="1"/>
            </p:cNvSpPr>
            <p:nvPr/>
          </p:nvSpPr>
          <p:spPr bwMode="auto">
            <a:xfrm>
              <a:off x="1677" y="2874"/>
              <a:ext cx="710" cy="108"/>
            </a:xfrm>
            <a:custGeom>
              <a:avLst/>
              <a:gdLst>
                <a:gd name="T0" fmla="*/ 710 w 710"/>
                <a:gd name="T1" fmla="*/ 71 h 108"/>
                <a:gd name="T2" fmla="*/ 708 w 710"/>
                <a:gd name="T3" fmla="*/ 55 h 108"/>
                <a:gd name="T4" fmla="*/ 708 w 710"/>
                <a:gd name="T5" fmla="*/ 55 h 108"/>
                <a:gd name="T6" fmla="*/ 708 w 710"/>
                <a:gd name="T7" fmla="*/ 55 h 108"/>
                <a:gd name="T8" fmla="*/ 706 w 710"/>
                <a:gd name="T9" fmla="*/ 55 h 108"/>
                <a:gd name="T10" fmla="*/ 706 w 710"/>
                <a:gd name="T11" fmla="*/ 55 h 108"/>
                <a:gd name="T12" fmla="*/ 706 w 710"/>
                <a:gd name="T13" fmla="*/ 55 h 108"/>
                <a:gd name="T14" fmla="*/ 705 w 710"/>
                <a:gd name="T15" fmla="*/ 55 h 108"/>
                <a:gd name="T16" fmla="*/ 705 w 710"/>
                <a:gd name="T17" fmla="*/ 55 h 108"/>
                <a:gd name="T18" fmla="*/ 703 w 710"/>
                <a:gd name="T19" fmla="*/ 55 h 108"/>
                <a:gd name="T20" fmla="*/ 705 w 710"/>
                <a:gd name="T21" fmla="*/ 71 h 108"/>
                <a:gd name="T22" fmla="*/ 710 w 710"/>
                <a:gd name="T23" fmla="*/ 71 h 108"/>
                <a:gd name="T24" fmla="*/ 708 w 710"/>
                <a:gd name="T25" fmla="*/ 89 h 108"/>
                <a:gd name="T26" fmla="*/ 708 w 710"/>
                <a:gd name="T27" fmla="*/ 108 h 108"/>
                <a:gd name="T28" fmla="*/ 706 w 710"/>
                <a:gd name="T29" fmla="*/ 108 h 108"/>
                <a:gd name="T30" fmla="*/ 706 w 710"/>
                <a:gd name="T31" fmla="*/ 108 h 108"/>
                <a:gd name="T32" fmla="*/ 706 w 710"/>
                <a:gd name="T33" fmla="*/ 108 h 108"/>
                <a:gd name="T34" fmla="*/ 705 w 710"/>
                <a:gd name="T35" fmla="*/ 108 h 108"/>
                <a:gd name="T36" fmla="*/ 705 w 710"/>
                <a:gd name="T37" fmla="*/ 108 h 108"/>
                <a:gd name="T38" fmla="*/ 703 w 710"/>
                <a:gd name="T39" fmla="*/ 108 h 108"/>
                <a:gd name="T40" fmla="*/ 703 w 710"/>
                <a:gd name="T41" fmla="*/ 108 h 108"/>
                <a:gd name="T42" fmla="*/ 703 w 710"/>
                <a:gd name="T43" fmla="*/ 108 h 108"/>
                <a:gd name="T44" fmla="*/ 703 w 710"/>
                <a:gd name="T45" fmla="*/ 108 h 108"/>
                <a:gd name="T46" fmla="*/ 703 w 710"/>
                <a:gd name="T47" fmla="*/ 89 h 108"/>
                <a:gd name="T48" fmla="*/ 705 w 710"/>
                <a:gd name="T49" fmla="*/ 71 h 108"/>
                <a:gd name="T50" fmla="*/ 710 w 710"/>
                <a:gd name="T51" fmla="*/ 71 h 108"/>
                <a:gd name="T52" fmla="*/ 7 w 710"/>
                <a:gd name="T53" fmla="*/ 1 h 108"/>
                <a:gd name="T54" fmla="*/ 5 w 710"/>
                <a:gd name="T55" fmla="*/ 18 h 108"/>
                <a:gd name="T56" fmla="*/ 2 w 710"/>
                <a:gd name="T57" fmla="*/ 36 h 108"/>
                <a:gd name="T58" fmla="*/ 0 w 710"/>
                <a:gd name="T59" fmla="*/ 53 h 108"/>
                <a:gd name="T60" fmla="*/ 0 w 710"/>
                <a:gd name="T61" fmla="*/ 55 h 108"/>
                <a:gd name="T62" fmla="*/ 5 w 710"/>
                <a:gd name="T63" fmla="*/ 53 h 108"/>
                <a:gd name="T64" fmla="*/ 7 w 710"/>
                <a:gd name="T65" fmla="*/ 36 h 108"/>
                <a:gd name="T66" fmla="*/ 10 w 710"/>
                <a:gd name="T67" fmla="*/ 18 h 108"/>
                <a:gd name="T68" fmla="*/ 12 w 710"/>
                <a:gd name="T69" fmla="*/ 1 h 108"/>
                <a:gd name="T70" fmla="*/ 13 w 710"/>
                <a:gd name="T71" fmla="*/ 0 h 108"/>
                <a:gd name="T72" fmla="*/ 12 w 710"/>
                <a:gd name="T73" fmla="*/ 0 h 108"/>
                <a:gd name="T74" fmla="*/ 12 w 710"/>
                <a:gd name="T75" fmla="*/ 1 h 108"/>
                <a:gd name="T76" fmla="*/ 10 w 710"/>
                <a:gd name="T77" fmla="*/ 1 h 108"/>
                <a:gd name="T78" fmla="*/ 10 w 710"/>
                <a:gd name="T79" fmla="*/ 1 h 108"/>
                <a:gd name="T80" fmla="*/ 10 w 710"/>
                <a:gd name="T81" fmla="*/ 1 h 108"/>
                <a:gd name="T82" fmla="*/ 8 w 710"/>
                <a:gd name="T83" fmla="*/ 1 h 108"/>
                <a:gd name="T84" fmla="*/ 8 w 710"/>
                <a:gd name="T85" fmla="*/ 1 h 108"/>
                <a:gd name="T86" fmla="*/ 7 w 710"/>
                <a:gd name="T87" fmla="*/ 1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0"/>
                <a:gd name="T133" fmla="*/ 0 h 108"/>
                <a:gd name="T134" fmla="*/ 710 w 710"/>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0" h="108">
                  <a:moveTo>
                    <a:pt x="710" y="71"/>
                  </a:moveTo>
                  <a:lnTo>
                    <a:pt x="708" y="55"/>
                  </a:lnTo>
                  <a:lnTo>
                    <a:pt x="706" y="55"/>
                  </a:lnTo>
                  <a:lnTo>
                    <a:pt x="705" y="55"/>
                  </a:lnTo>
                  <a:lnTo>
                    <a:pt x="703" y="55"/>
                  </a:lnTo>
                  <a:lnTo>
                    <a:pt x="705" y="71"/>
                  </a:lnTo>
                  <a:lnTo>
                    <a:pt x="710" y="71"/>
                  </a:lnTo>
                  <a:lnTo>
                    <a:pt x="708" y="89"/>
                  </a:lnTo>
                  <a:lnTo>
                    <a:pt x="708" y="108"/>
                  </a:lnTo>
                  <a:lnTo>
                    <a:pt x="706" y="108"/>
                  </a:lnTo>
                  <a:lnTo>
                    <a:pt x="705" y="108"/>
                  </a:lnTo>
                  <a:lnTo>
                    <a:pt x="703" y="108"/>
                  </a:lnTo>
                  <a:lnTo>
                    <a:pt x="703" y="89"/>
                  </a:lnTo>
                  <a:lnTo>
                    <a:pt x="705" y="71"/>
                  </a:lnTo>
                  <a:lnTo>
                    <a:pt x="710" y="71"/>
                  </a:lnTo>
                  <a:close/>
                  <a:moveTo>
                    <a:pt x="7" y="1"/>
                  </a:moveTo>
                  <a:lnTo>
                    <a:pt x="5" y="18"/>
                  </a:lnTo>
                  <a:lnTo>
                    <a:pt x="2" y="36"/>
                  </a:lnTo>
                  <a:lnTo>
                    <a:pt x="0" y="53"/>
                  </a:lnTo>
                  <a:lnTo>
                    <a:pt x="0" y="55"/>
                  </a:lnTo>
                  <a:lnTo>
                    <a:pt x="5" y="53"/>
                  </a:lnTo>
                  <a:lnTo>
                    <a:pt x="7" y="36"/>
                  </a:lnTo>
                  <a:lnTo>
                    <a:pt x="10" y="18"/>
                  </a:lnTo>
                  <a:lnTo>
                    <a:pt x="12" y="1"/>
                  </a:lnTo>
                  <a:lnTo>
                    <a:pt x="13" y="0"/>
                  </a:lnTo>
                  <a:lnTo>
                    <a:pt x="12" y="0"/>
                  </a:lnTo>
                  <a:lnTo>
                    <a:pt x="12" y="1"/>
                  </a:lnTo>
                  <a:lnTo>
                    <a:pt x="10" y="1"/>
                  </a:lnTo>
                  <a:lnTo>
                    <a:pt x="8" y="1"/>
                  </a:lnTo>
                  <a:lnTo>
                    <a:pt x="7" y="1"/>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21"/>
            <p:cNvSpPr>
              <a:spLocks noEditPoints="1"/>
            </p:cNvSpPr>
            <p:nvPr/>
          </p:nvSpPr>
          <p:spPr bwMode="auto">
            <a:xfrm>
              <a:off x="1680" y="2874"/>
              <a:ext cx="703" cy="108"/>
            </a:xfrm>
            <a:custGeom>
              <a:avLst/>
              <a:gdLst>
                <a:gd name="T0" fmla="*/ 703 w 703"/>
                <a:gd name="T1" fmla="*/ 71 h 108"/>
                <a:gd name="T2" fmla="*/ 703 w 703"/>
                <a:gd name="T3" fmla="*/ 55 h 108"/>
                <a:gd name="T4" fmla="*/ 703 w 703"/>
                <a:gd name="T5" fmla="*/ 55 h 108"/>
                <a:gd name="T6" fmla="*/ 702 w 703"/>
                <a:gd name="T7" fmla="*/ 55 h 108"/>
                <a:gd name="T8" fmla="*/ 702 w 703"/>
                <a:gd name="T9" fmla="*/ 55 h 108"/>
                <a:gd name="T10" fmla="*/ 700 w 703"/>
                <a:gd name="T11" fmla="*/ 55 h 108"/>
                <a:gd name="T12" fmla="*/ 700 w 703"/>
                <a:gd name="T13" fmla="*/ 55 h 108"/>
                <a:gd name="T14" fmla="*/ 700 w 703"/>
                <a:gd name="T15" fmla="*/ 55 h 108"/>
                <a:gd name="T16" fmla="*/ 698 w 703"/>
                <a:gd name="T17" fmla="*/ 55 h 108"/>
                <a:gd name="T18" fmla="*/ 698 w 703"/>
                <a:gd name="T19" fmla="*/ 55 h 108"/>
                <a:gd name="T20" fmla="*/ 698 w 703"/>
                <a:gd name="T21" fmla="*/ 71 h 108"/>
                <a:gd name="T22" fmla="*/ 703 w 703"/>
                <a:gd name="T23" fmla="*/ 71 h 108"/>
                <a:gd name="T24" fmla="*/ 703 w 703"/>
                <a:gd name="T25" fmla="*/ 89 h 108"/>
                <a:gd name="T26" fmla="*/ 702 w 703"/>
                <a:gd name="T27" fmla="*/ 108 h 108"/>
                <a:gd name="T28" fmla="*/ 702 w 703"/>
                <a:gd name="T29" fmla="*/ 108 h 108"/>
                <a:gd name="T30" fmla="*/ 700 w 703"/>
                <a:gd name="T31" fmla="*/ 108 h 108"/>
                <a:gd name="T32" fmla="*/ 700 w 703"/>
                <a:gd name="T33" fmla="*/ 108 h 108"/>
                <a:gd name="T34" fmla="*/ 700 w 703"/>
                <a:gd name="T35" fmla="*/ 108 h 108"/>
                <a:gd name="T36" fmla="*/ 698 w 703"/>
                <a:gd name="T37" fmla="*/ 108 h 108"/>
                <a:gd name="T38" fmla="*/ 698 w 703"/>
                <a:gd name="T39" fmla="*/ 108 h 108"/>
                <a:gd name="T40" fmla="*/ 697 w 703"/>
                <a:gd name="T41" fmla="*/ 108 h 108"/>
                <a:gd name="T42" fmla="*/ 697 w 703"/>
                <a:gd name="T43" fmla="*/ 108 h 108"/>
                <a:gd name="T44" fmla="*/ 697 w 703"/>
                <a:gd name="T45" fmla="*/ 108 h 108"/>
                <a:gd name="T46" fmla="*/ 698 w 703"/>
                <a:gd name="T47" fmla="*/ 89 h 108"/>
                <a:gd name="T48" fmla="*/ 698 w 703"/>
                <a:gd name="T49" fmla="*/ 71 h 108"/>
                <a:gd name="T50" fmla="*/ 703 w 703"/>
                <a:gd name="T51" fmla="*/ 71 h 108"/>
                <a:gd name="T52" fmla="*/ 7 w 703"/>
                <a:gd name="T53" fmla="*/ 1 h 108"/>
                <a:gd name="T54" fmla="*/ 7 w 703"/>
                <a:gd name="T55" fmla="*/ 1 h 108"/>
                <a:gd name="T56" fmla="*/ 4 w 703"/>
                <a:gd name="T57" fmla="*/ 18 h 108"/>
                <a:gd name="T58" fmla="*/ 2 w 703"/>
                <a:gd name="T59" fmla="*/ 36 h 108"/>
                <a:gd name="T60" fmla="*/ 0 w 703"/>
                <a:gd name="T61" fmla="*/ 53 h 108"/>
                <a:gd name="T62" fmla="*/ 5 w 703"/>
                <a:gd name="T63" fmla="*/ 51 h 108"/>
                <a:gd name="T64" fmla="*/ 7 w 703"/>
                <a:gd name="T65" fmla="*/ 36 h 108"/>
                <a:gd name="T66" fmla="*/ 9 w 703"/>
                <a:gd name="T67" fmla="*/ 20 h 108"/>
                <a:gd name="T68" fmla="*/ 12 w 703"/>
                <a:gd name="T69" fmla="*/ 1 h 108"/>
                <a:gd name="T70" fmla="*/ 12 w 703"/>
                <a:gd name="T71" fmla="*/ 0 h 108"/>
                <a:gd name="T72" fmla="*/ 12 w 703"/>
                <a:gd name="T73" fmla="*/ 0 h 108"/>
                <a:gd name="T74" fmla="*/ 10 w 703"/>
                <a:gd name="T75" fmla="*/ 0 h 108"/>
                <a:gd name="T76" fmla="*/ 10 w 703"/>
                <a:gd name="T77" fmla="*/ 0 h 108"/>
                <a:gd name="T78" fmla="*/ 10 w 703"/>
                <a:gd name="T79" fmla="*/ 0 h 108"/>
                <a:gd name="T80" fmla="*/ 9 w 703"/>
                <a:gd name="T81" fmla="*/ 0 h 108"/>
                <a:gd name="T82" fmla="*/ 9 w 703"/>
                <a:gd name="T83" fmla="*/ 1 h 108"/>
                <a:gd name="T84" fmla="*/ 7 w 703"/>
                <a:gd name="T85" fmla="*/ 1 h 108"/>
                <a:gd name="T86" fmla="*/ 7 w 703"/>
                <a:gd name="T87" fmla="*/ 1 h 1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3"/>
                <a:gd name="T133" fmla="*/ 0 h 108"/>
                <a:gd name="T134" fmla="*/ 703 w 703"/>
                <a:gd name="T135" fmla="*/ 108 h 1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3" h="108">
                  <a:moveTo>
                    <a:pt x="703" y="71"/>
                  </a:moveTo>
                  <a:lnTo>
                    <a:pt x="703" y="55"/>
                  </a:lnTo>
                  <a:lnTo>
                    <a:pt x="702" y="55"/>
                  </a:lnTo>
                  <a:lnTo>
                    <a:pt x="700" y="55"/>
                  </a:lnTo>
                  <a:lnTo>
                    <a:pt x="698" y="55"/>
                  </a:lnTo>
                  <a:lnTo>
                    <a:pt x="698" y="71"/>
                  </a:lnTo>
                  <a:lnTo>
                    <a:pt x="703" y="71"/>
                  </a:lnTo>
                  <a:lnTo>
                    <a:pt x="703" y="89"/>
                  </a:lnTo>
                  <a:lnTo>
                    <a:pt x="702" y="108"/>
                  </a:lnTo>
                  <a:lnTo>
                    <a:pt x="700" y="108"/>
                  </a:lnTo>
                  <a:lnTo>
                    <a:pt x="698" y="108"/>
                  </a:lnTo>
                  <a:lnTo>
                    <a:pt x="697" y="108"/>
                  </a:lnTo>
                  <a:lnTo>
                    <a:pt x="698" y="89"/>
                  </a:lnTo>
                  <a:lnTo>
                    <a:pt x="698" y="71"/>
                  </a:lnTo>
                  <a:lnTo>
                    <a:pt x="703" y="71"/>
                  </a:lnTo>
                  <a:close/>
                  <a:moveTo>
                    <a:pt x="7" y="1"/>
                  </a:moveTo>
                  <a:lnTo>
                    <a:pt x="7" y="1"/>
                  </a:lnTo>
                  <a:lnTo>
                    <a:pt x="4" y="18"/>
                  </a:lnTo>
                  <a:lnTo>
                    <a:pt x="2" y="36"/>
                  </a:lnTo>
                  <a:lnTo>
                    <a:pt x="0" y="53"/>
                  </a:lnTo>
                  <a:lnTo>
                    <a:pt x="5" y="51"/>
                  </a:lnTo>
                  <a:lnTo>
                    <a:pt x="7" y="36"/>
                  </a:lnTo>
                  <a:lnTo>
                    <a:pt x="9" y="20"/>
                  </a:lnTo>
                  <a:lnTo>
                    <a:pt x="12" y="1"/>
                  </a:lnTo>
                  <a:lnTo>
                    <a:pt x="12" y="0"/>
                  </a:lnTo>
                  <a:lnTo>
                    <a:pt x="10" y="0"/>
                  </a:lnTo>
                  <a:lnTo>
                    <a:pt x="9" y="0"/>
                  </a:lnTo>
                  <a:lnTo>
                    <a:pt x="9" y="1"/>
                  </a:lnTo>
                  <a:lnTo>
                    <a:pt x="7" y="1"/>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22"/>
            <p:cNvSpPr>
              <a:spLocks noEditPoints="1"/>
            </p:cNvSpPr>
            <p:nvPr/>
          </p:nvSpPr>
          <p:spPr bwMode="auto">
            <a:xfrm>
              <a:off x="1682" y="2874"/>
              <a:ext cx="700" cy="108"/>
            </a:xfrm>
            <a:custGeom>
              <a:avLst/>
              <a:gdLst>
                <a:gd name="T0" fmla="*/ 700 w 700"/>
                <a:gd name="T1" fmla="*/ 71 h 108"/>
                <a:gd name="T2" fmla="*/ 698 w 700"/>
                <a:gd name="T3" fmla="*/ 55 h 108"/>
                <a:gd name="T4" fmla="*/ 698 w 700"/>
                <a:gd name="T5" fmla="*/ 55 h 108"/>
                <a:gd name="T6" fmla="*/ 698 w 700"/>
                <a:gd name="T7" fmla="*/ 55 h 108"/>
                <a:gd name="T8" fmla="*/ 696 w 700"/>
                <a:gd name="T9" fmla="*/ 55 h 108"/>
                <a:gd name="T10" fmla="*/ 696 w 700"/>
                <a:gd name="T11" fmla="*/ 55 h 108"/>
                <a:gd name="T12" fmla="*/ 696 w 700"/>
                <a:gd name="T13" fmla="*/ 55 h 108"/>
                <a:gd name="T14" fmla="*/ 695 w 700"/>
                <a:gd name="T15" fmla="*/ 55 h 108"/>
                <a:gd name="T16" fmla="*/ 695 w 700"/>
                <a:gd name="T17" fmla="*/ 55 h 108"/>
                <a:gd name="T18" fmla="*/ 693 w 700"/>
                <a:gd name="T19" fmla="*/ 55 h 108"/>
                <a:gd name="T20" fmla="*/ 695 w 700"/>
                <a:gd name="T21" fmla="*/ 71 h 108"/>
                <a:gd name="T22" fmla="*/ 700 w 700"/>
                <a:gd name="T23" fmla="*/ 71 h 108"/>
                <a:gd name="T24" fmla="*/ 698 w 700"/>
                <a:gd name="T25" fmla="*/ 89 h 108"/>
                <a:gd name="T26" fmla="*/ 698 w 700"/>
                <a:gd name="T27" fmla="*/ 108 h 108"/>
                <a:gd name="T28" fmla="*/ 698 w 700"/>
                <a:gd name="T29" fmla="*/ 108 h 108"/>
                <a:gd name="T30" fmla="*/ 696 w 700"/>
                <a:gd name="T31" fmla="*/ 108 h 108"/>
                <a:gd name="T32" fmla="*/ 696 w 700"/>
                <a:gd name="T33" fmla="*/ 108 h 108"/>
                <a:gd name="T34" fmla="*/ 695 w 700"/>
                <a:gd name="T35" fmla="*/ 108 h 108"/>
                <a:gd name="T36" fmla="*/ 695 w 700"/>
                <a:gd name="T37" fmla="*/ 108 h 108"/>
                <a:gd name="T38" fmla="*/ 695 w 700"/>
                <a:gd name="T39" fmla="*/ 108 h 108"/>
                <a:gd name="T40" fmla="*/ 693 w 700"/>
                <a:gd name="T41" fmla="*/ 108 h 108"/>
                <a:gd name="T42" fmla="*/ 693 w 700"/>
                <a:gd name="T43" fmla="*/ 108 h 108"/>
                <a:gd name="T44" fmla="*/ 693 w 700"/>
                <a:gd name="T45" fmla="*/ 108 h 108"/>
                <a:gd name="T46" fmla="*/ 693 w 700"/>
                <a:gd name="T47" fmla="*/ 108 h 108"/>
                <a:gd name="T48" fmla="*/ 693 w 700"/>
                <a:gd name="T49" fmla="*/ 89 h 108"/>
                <a:gd name="T50" fmla="*/ 695 w 700"/>
                <a:gd name="T51" fmla="*/ 71 h 108"/>
                <a:gd name="T52" fmla="*/ 700 w 700"/>
                <a:gd name="T53" fmla="*/ 71 h 108"/>
                <a:gd name="T54" fmla="*/ 8 w 700"/>
                <a:gd name="T55" fmla="*/ 0 h 108"/>
                <a:gd name="T56" fmla="*/ 7 w 700"/>
                <a:gd name="T57" fmla="*/ 1 h 108"/>
                <a:gd name="T58" fmla="*/ 5 w 700"/>
                <a:gd name="T59" fmla="*/ 18 h 108"/>
                <a:gd name="T60" fmla="*/ 2 w 700"/>
                <a:gd name="T61" fmla="*/ 36 h 108"/>
                <a:gd name="T62" fmla="*/ 0 w 700"/>
                <a:gd name="T63" fmla="*/ 53 h 108"/>
                <a:gd name="T64" fmla="*/ 7 w 700"/>
                <a:gd name="T65" fmla="*/ 50 h 108"/>
                <a:gd name="T66" fmla="*/ 7 w 700"/>
                <a:gd name="T67" fmla="*/ 36 h 108"/>
                <a:gd name="T68" fmla="*/ 10 w 700"/>
                <a:gd name="T69" fmla="*/ 20 h 108"/>
                <a:gd name="T70" fmla="*/ 12 w 700"/>
                <a:gd name="T71" fmla="*/ 3 h 108"/>
                <a:gd name="T72" fmla="*/ 13 w 700"/>
                <a:gd name="T73" fmla="*/ 0 h 108"/>
                <a:gd name="T74" fmla="*/ 12 w 700"/>
                <a:gd name="T75" fmla="*/ 0 h 108"/>
                <a:gd name="T76" fmla="*/ 12 w 700"/>
                <a:gd name="T77" fmla="*/ 0 h 108"/>
                <a:gd name="T78" fmla="*/ 12 w 700"/>
                <a:gd name="T79" fmla="*/ 0 h 108"/>
                <a:gd name="T80" fmla="*/ 10 w 700"/>
                <a:gd name="T81" fmla="*/ 0 h 108"/>
                <a:gd name="T82" fmla="*/ 10 w 700"/>
                <a:gd name="T83" fmla="*/ 0 h 108"/>
                <a:gd name="T84" fmla="*/ 8 w 700"/>
                <a:gd name="T85" fmla="*/ 0 h 108"/>
                <a:gd name="T86" fmla="*/ 8 w 700"/>
                <a:gd name="T87" fmla="*/ 0 h 108"/>
                <a:gd name="T88" fmla="*/ 8 w 700"/>
                <a:gd name="T89" fmla="*/ 0 h 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00"/>
                <a:gd name="T136" fmla="*/ 0 h 108"/>
                <a:gd name="T137" fmla="*/ 700 w 700"/>
                <a:gd name="T138" fmla="*/ 108 h 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00" h="108">
                  <a:moveTo>
                    <a:pt x="700" y="71"/>
                  </a:moveTo>
                  <a:lnTo>
                    <a:pt x="698" y="55"/>
                  </a:lnTo>
                  <a:lnTo>
                    <a:pt x="696" y="55"/>
                  </a:lnTo>
                  <a:lnTo>
                    <a:pt x="695" y="55"/>
                  </a:lnTo>
                  <a:lnTo>
                    <a:pt x="693" y="55"/>
                  </a:lnTo>
                  <a:lnTo>
                    <a:pt x="695" y="71"/>
                  </a:lnTo>
                  <a:lnTo>
                    <a:pt x="700" y="71"/>
                  </a:lnTo>
                  <a:lnTo>
                    <a:pt x="698" y="89"/>
                  </a:lnTo>
                  <a:lnTo>
                    <a:pt x="698" y="108"/>
                  </a:lnTo>
                  <a:lnTo>
                    <a:pt x="696" y="108"/>
                  </a:lnTo>
                  <a:lnTo>
                    <a:pt x="695" y="108"/>
                  </a:lnTo>
                  <a:lnTo>
                    <a:pt x="693" y="108"/>
                  </a:lnTo>
                  <a:lnTo>
                    <a:pt x="693" y="89"/>
                  </a:lnTo>
                  <a:lnTo>
                    <a:pt x="695" y="71"/>
                  </a:lnTo>
                  <a:lnTo>
                    <a:pt x="700" y="71"/>
                  </a:lnTo>
                  <a:close/>
                  <a:moveTo>
                    <a:pt x="8" y="0"/>
                  </a:moveTo>
                  <a:lnTo>
                    <a:pt x="7" y="1"/>
                  </a:lnTo>
                  <a:lnTo>
                    <a:pt x="5" y="18"/>
                  </a:lnTo>
                  <a:lnTo>
                    <a:pt x="2" y="36"/>
                  </a:lnTo>
                  <a:lnTo>
                    <a:pt x="0" y="53"/>
                  </a:lnTo>
                  <a:lnTo>
                    <a:pt x="7" y="50"/>
                  </a:lnTo>
                  <a:lnTo>
                    <a:pt x="7" y="36"/>
                  </a:lnTo>
                  <a:lnTo>
                    <a:pt x="10" y="20"/>
                  </a:lnTo>
                  <a:lnTo>
                    <a:pt x="12" y="3"/>
                  </a:lnTo>
                  <a:lnTo>
                    <a:pt x="13" y="0"/>
                  </a:lnTo>
                  <a:lnTo>
                    <a:pt x="12" y="0"/>
                  </a:lnTo>
                  <a:lnTo>
                    <a:pt x="10" y="0"/>
                  </a:lnTo>
                  <a:lnTo>
                    <a:pt x="8" y="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23"/>
            <p:cNvSpPr>
              <a:spLocks noEditPoints="1"/>
            </p:cNvSpPr>
            <p:nvPr/>
          </p:nvSpPr>
          <p:spPr bwMode="auto">
            <a:xfrm>
              <a:off x="1685" y="2872"/>
              <a:ext cx="693" cy="111"/>
            </a:xfrm>
            <a:custGeom>
              <a:avLst/>
              <a:gdLst>
                <a:gd name="T0" fmla="*/ 693 w 693"/>
                <a:gd name="T1" fmla="*/ 73 h 111"/>
                <a:gd name="T2" fmla="*/ 693 w 693"/>
                <a:gd name="T3" fmla="*/ 57 h 111"/>
                <a:gd name="T4" fmla="*/ 693 w 693"/>
                <a:gd name="T5" fmla="*/ 57 h 111"/>
                <a:gd name="T6" fmla="*/ 692 w 693"/>
                <a:gd name="T7" fmla="*/ 57 h 111"/>
                <a:gd name="T8" fmla="*/ 692 w 693"/>
                <a:gd name="T9" fmla="*/ 57 h 111"/>
                <a:gd name="T10" fmla="*/ 690 w 693"/>
                <a:gd name="T11" fmla="*/ 57 h 111"/>
                <a:gd name="T12" fmla="*/ 690 w 693"/>
                <a:gd name="T13" fmla="*/ 57 h 111"/>
                <a:gd name="T14" fmla="*/ 690 w 693"/>
                <a:gd name="T15" fmla="*/ 58 h 111"/>
                <a:gd name="T16" fmla="*/ 688 w 693"/>
                <a:gd name="T17" fmla="*/ 58 h 111"/>
                <a:gd name="T18" fmla="*/ 688 w 693"/>
                <a:gd name="T19" fmla="*/ 58 h 111"/>
                <a:gd name="T20" fmla="*/ 688 w 693"/>
                <a:gd name="T21" fmla="*/ 73 h 111"/>
                <a:gd name="T22" fmla="*/ 693 w 693"/>
                <a:gd name="T23" fmla="*/ 73 h 111"/>
                <a:gd name="T24" fmla="*/ 693 w 693"/>
                <a:gd name="T25" fmla="*/ 91 h 111"/>
                <a:gd name="T26" fmla="*/ 692 w 693"/>
                <a:gd name="T27" fmla="*/ 110 h 111"/>
                <a:gd name="T28" fmla="*/ 692 w 693"/>
                <a:gd name="T29" fmla="*/ 110 h 111"/>
                <a:gd name="T30" fmla="*/ 692 w 693"/>
                <a:gd name="T31" fmla="*/ 110 h 111"/>
                <a:gd name="T32" fmla="*/ 690 w 693"/>
                <a:gd name="T33" fmla="*/ 110 h 111"/>
                <a:gd name="T34" fmla="*/ 690 w 693"/>
                <a:gd name="T35" fmla="*/ 110 h 111"/>
                <a:gd name="T36" fmla="*/ 690 w 693"/>
                <a:gd name="T37" fmla="*/ 110 h 111"/>
                <a:gd name="T38" fmla="*/ 688 w 693"/>
                <a:gd name="T39" fmla="*/ 111 h 111"/>
                <a:gd name="T40" fmla="*/ 688 w 693"/>
                <a:gd name="T41" fmla="*/ 111 h 111"/>
                <a:gd name="T42" fmla="*/ 687 w 693"/>
                <a:gd name="T43" fmla="*/ 111 h 111"/>
                <a:gd name="T44" fmla="*/ 687 w 693"/>
                <a:gd name="T45" fmla="*/ 111 h 111"/>
                <a:gd name="T46" fmla="*/ 687 w 693"/>
                <a:gd name="T47" fmla="*/ 108 h 111"/>
                <a:gd name="T48" fmla="*/ 688 w 693"/>
                <a:gd name="T49" fmla="*/ 91 h 111"/>
                <a:gd name="T50" fmla="*/ 688 w 693"/>
                <a:gd name="T51" fmla="*/ 73 h 111"/>
                <a:gd name="T52" fmla="*/ 693 w 693"/>
                <a:gd name="T53" fmla="*/ 73 h 111"/>
                <a:gd name="T54" fmla="*/ 7 w 693"/>
                <a:gd name="T55" fmla="*/ 2 h 111"/>
                <a:gd name="T56" fmla="*/ 7 w 693"/>
                <a:gd name="T57" fmla="*/ 3 h 111"/>
                <a:gd name="T58" fmla="*/ 4 w 693"/>
                <a:gd name="T59" fmla="*/ 22 h 111"/>
                <a:gd name="T60" fmla="*/ 2 w 693"/>
                <a:gd name="T61" fmla="*/ 38 h 111"/>
                <a:gd name="T62" fmla="*/ 0 w 693"/>
                <a:gd name="T63" fmla="*/ 53 h 111"/>
                <a:gd name="T64" fmla="*/ 5 w 693"/>
                <a:gd name="T65" fmla="*/ 52 h 111"/>
                <a:gd name="T66" fmla="*/ 7 w 693"/>
                <a:gd name="T67" fmla="*/ 38 h 111"/>
                <a:gd name="T68" fmla="*/ 9 w 693"/>
                <a:gd name="T69" fmla="*/ 22 h 111"/>
                <a:gd name="T70" fmla="*/ 12 w 693"/>
                <a:gd name="T71" fmla="*/ 5 h 111"/>
                <a:gd name="T72" fmla="*/ 12 w 693"/>
                <a:gd name="T73" fmla="*/ 0 h 111"/>
                <a:gd name="T74" fmla="*/ 12 w 693"/>
                <a:gd name="T75" fmla="*/ 0 h 111"/>
                <a:gd name="T76" fmla="*/ 12 w 693"/>
                <a:gd name="T77" fmla="*/ 2 h 111"/>
                <a:gd name="T78" fmla="*/ 10 w 693"/>
                <a:gd name="T79" fmla="*/ 2 h 111"/>
                <a:gd name="T80" fmla="*/ 10 w 693"/>
                <a:gd name="T81" fmla="*/ 2 h 111"/>
                <a:gd name="T82" fmla="*/ 9 w 693"/>
                <a:gd name="T83" fmla="*/ 2 h 111"/>
                <a:gd name="T84" fmla="*/ 9 w 693"/>
                <a:gd name="T85" fmla="*/ 2 h 111"/>
                <a:gd name="T86" fmla="*/ 9 w 693"/>
                <a:gd name="T87" fmla="*/ 2 h 111"/>
                <a:gd name="T88" fmla="*/ 7 w 693"/>
                <a:gd name="T89" fmla="*/ 2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3"/>
                <a:gd name="T136" fmla="*/ 0 h 111"/>
                <a:gd name="T137" fmla="*/ 693 w 693"/>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3" h="111">
                  <a:moveTo>
                    <a:pt x="693" y="73"/>
                  </a:moveTo>
                  <a:lnTo>
                    <a:pt x="693" y="57"/>
                  </a:lnTo>
                  <a:lnTo>
                    <a:pt x="692" y="57"/>
                  </a:lnTo>
                  <a:lnTo>
                    <a:pt x="690" y="57"/>
                  </a:lnTo>
                  <a:lnTo>
                    <a:pt x="690" y="58"/>
                  </a:lnTo>
                  <a:lnTo>
                    <a:pt x="688" y="58"/>
                  </a:lnTo>
                  <a:lnTo>
                    <a:pt x="688" y="73"/>
                  </a:lnTo>
                  <a:lnTo>
                    <a:pt x="693" y="73"/>
                  </a:lnTo>
                  <a:lnTo>
                    <a:pt x="693" y="91"/>
                  </a:lnTo>
                  <a:lnTo>
                    <a:pt x="692" y="110"/>
                  </a:lnTo>
                  <a:lnTo>
                    <a:pt x="690" y="110"/>
                  </a:lnTo>
                  <a:lnTo>
                    <a:pt x="688" y="111"/>
                  </a:lnTo>
                  <a:lnTo>
                    <a:pt x="687" y="111"/>
                  </a:lnTo>
                  <a:lnTo>
                    <a:pt x="687" y="108"/>
                  </a:lnTo>
                  <a:lnTo>
                    <a:pt x="688" y="91"/>
                  </a:lnTo>
                  <a:lnTo>
                    <a:pt x="688" y="73"/>
                  </a:lnTo>
                  <a:lnTo>
                    <a:pt x="693" y="73"/>
                  </a:lnTo>
                  <a:close/>
                  <a:moveTo>
                    <a:pt x="7" y="2"/>
                  </a:moveTo>
                  <a:lnTo>
                    <a:pt x="7" y="3"/>
                  </a:lnTo>
                  <a:lnTo>
                    <a:pt x="4" y="22"/>
                  </a:lnTo>
                  <a:lnTo>
                    <a:pt x="2" y="38"/>
                  </a:lnTo>
                  <a:lnTo>
                    <a:pt x="0" y="53"/>
                  </a:lnTo>
                  <a:lnTo>
                    <a:pt x="5" y="52"/>
                  </a:lnTo>
                  <a:lnTo>
                    <a:pt x="7" y="38"/>
                  </a:lnTo>
                  <a:lnTo>
                    <a:pt x="9" y="22"/>
                  </a:lnTo>
                  <a:lnTo>
                    <a:pt x="12" y="5"/>
                  </a:lnTo>
                  <a:lnTo>
                    <a:pt x="12" y="0"/>
                  </a:lnTo>
                  <a:lnTo>
                    <a:pt x="12" y="2"/>
                  </a:lnTo>
                  <a:lnTo>
                    <a:pt x="10" y="2"/>
                  </a:lnTo>
                  <a:lnTo>
                    <a:pt x="9" y="2"/>
                  </a:lnTo>
                  <a:lnTo>
                    <a:pt x="7" y="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24"/>
            <p:cNvSpPr>
              <a:spLocks noEditPoints="1"/>
            </p:cNvSpPr>
            <p:nvPr/>
          </p:nvSpPr>
          <p:spPr bwMode="auto">
            <a:xfrm>
              <a:off x="1689" y="2872"/>
              <a:ext cx="688" cy="111"/>
            </a:xfrm>
            <a:custGeom>
              <a:avLst/>
              <a:gdLst>
                <a:gd name="T0" fmla="*/ 688 w 688"/>
                <a:gd name="T1" fmla="*/ 73 h 111"/>
                <a:gd name="T2" fmla="*/ 686 w 688"/>
                <a:gd name="T3" fmla="*/ 57 h 111"/>
                <a:gd name="T4" fmla="*/ 686 w 688"/>
                <a:gd name="T5" fmla="*/ 57 h 111"/>
                <a:gd name="T6" fmla="*/ 686 w 688"/>
                <a:gd name="T7" fmla="*/ 58 h 111"/>
                <a:gd name="T8" fmla="*/ 684 w 688"/>
                <a:gd name="T9" fmla="*/ 58 h 111"/>
                <a:gd name="T10" fmla="*/ 684 w 688"/>
                <a:gd name="T11" fmla="*/ 58 h 111"/>
                <a:gd name="T12" fmla="*/ 684 w 688"/>
                <a:gd name="T13" fmla="*/ 58 h 111"/>
                <a:gd name="T14" fmla="*/ 683 w 688"/>
                <a:gd name="T15" fmla="*/ 58 h 111"/>
                <a:gd name="T16" fmla="*/ 683 w 688"/>
                <a:gd name="T17" fmla="*/ 58 h 111"/>
                <a:gd name="T18" fmla="*/ 681 w 688"/>
                <a:gd name="T19" fmla="*/ 58 h 111"/>
                <a:gd name="T20" fmla="*/ 683 w 688"/>
                <a:gd name="T21" fmla="*/ 73 h 111"/>
                <a:gd name="T22" fmla="*/ 688 w 688"/>
                <a:gd name="T23" fmla="*/ 73 h 111"/>
                <a:gd name="T24" fmla="*/ 686 w 688"/>
                <a:gd name="T25" fmla="*/ 91 h 111"/>
                <a:gd name="T26" fmla="*/ 686 w 688"/>
                <a:gd name="T27" fmla="*/ 110 h 111"/>
                <a:gd name="T28" fmla="*/ 686 w 688"/>
                <a:gd name="T29" fmla="*/ 110 h 111"/>
                <a:gd name="T30" fmla="*/ 684 w 688"/>
                <a:gd name="T31" fmla="*/ 111 h 111"/>
                <a:gd name="T32" fmla="*/ 684 w 688"/>
                <a:gd name="T33" fmla="*/ 111 h 111"/>
                <a:gd name="T34" fmla="*/ 683 w 688"/>
                <a:gd name="T35" fmla="*/ 111 h 111"/>
                <a:gd name="T36" fmla="*/ 683 w 688"/>
                <a:gd name="T37" fmla="*/ 111 h 111"/>
                <a:gd name="T38" fmla="*/ 683 w 688"/>
                <a:gd name="T39" fmla="*/ 111 h 111"/>
                <a:gd name="T40" fmla="*/ 681 w 688"/>
                <a:gd name="T41" fmla="*/ 111 h 111"/>
                <a:gd name="T42" fmla="*/ 681 w 688"/>
                <a:gd name="T43" fmla="*/ 111 h 111"/>
                <a:gd name="T44" fmla="*/ 679 w 688"/>
                <a:gd name="T45" fmla="*/ 111 h 111"/>
                <a:gd name="T46" fmla="*/ 681 w 688"/>
                <a:gd name="T47" fmla="*/ 108 h 111"/>
                <a:gd name="T48" fmla="*/ 681 w 688"/>
                <a:gd name="T49" fmla="*/ 91 h 111"/>
                <a:gd name="T50" fmla="*/ 683 w 688"/>
                <a:gd name="T51" fmla="*/ 73 h 111"/>
                <a:gd name="T52" fmla="*/ 688 w 688"/>
                <a:gd name="T53" fmla="*/ 73 h 111"/>
                <a:gd name="T54" fmla="*/ 6 w 688"/>
                <a:gd name="T55" fmla="*/ 2 h 111"/>
                <a:gd name="T56" fmla="*/ 5 w 688"/>
                <a:gd name="T57" fmla="*/ 5 h 111"/>
                <a:gd name="T58" fmla="*/ 3 w 688"/>
                <a:gd name="T59" fmla="*/ 22 h 111"/>
                <a:gd name="T60" fmla="*/ 0 w 688"/>
                <a:gd name="T61" fmla="*/ 38 h 111"/>
                <a:gd name="T62" fmla="*/ 0 w 688"/>
                <a:gd name="T63" fmla="*/ 52 h 111"/>
                <a:gd name="T64" fmla="*/ 5 w 688"/>
                <a:gd name="T65" fmla="*/ 50 h 111"/>
                <a:gd name="T66" fmla="*/ 5 w 688"/>
                <a:gd name="T67" fmla="*/ 40 h 111"/>
                <a:gd name="T68" fmla="*/ 6 w 688"/>
                <a:gd name="T69" fmla="*/ 22 h 111"/>
                <a:gd name="T70" fmla="*/ 10 w 688"/>
                <a:gd name="T71" fmla="*/ 5 h 111"/>
                <a:gd name="T72" fmla="*/ 11 w 688"/>
                <a:gd name="T73" fmla="*/ 0 h 111"/>
                <a:gd name="T74" fmla="*/ 11 w 688"/>
                <a:gd name="T75" fmla="*/ 0 h 111"/>
                <a:gd name="T76" fmla="*/ 10 w 688"/>
                <a:gd name="T77" fmla="*/ 0 h 111"/>
                <a:gd name="T78" fmla="*/ 10 w 688"/>
                <a:gd name="T79" fmla="*/ 0 h 111"/>
                <a:gd name="T80" fmla="*/ 8 w 688"/>
                <a:gd name="T81" fmla="*/ 0 h 111"/>
                <a:gd name="T82" fmla="*/ 8 w 688"/>
                <a:gd name="T83" fmla="*/ 0 h 111"/>
                <a:gd name="T84" fmla="*/ 8 w 688"/>
                <a:gd name="T85" fmla="*/ 2 h 111"/>
                <a:gd name="T86" fmla="*/ 6 w 688"/>
                <a:gd name="T87" fmla="*/ 2 h 111"/>
                <a:gd name="T88" fmla="*/ 6 w 688"/>
                <a:gd name="T89" fmla="*/ 2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8"/>
                <a:gd name="T136" fmla="*/ 0 h 111"/>
                <a:gd name="T137" fmla="*/ 688 w 688"/>
                <a:gd name="T138" fmla="*/ 111 h 1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8" h="111">
                  <a:moveTo>
                    <a:pt x="688" y="73"/>
                  </a:moveTo>
                  <a:lnTo>
                    <a:pt x="686" y="57"/>
                  </a:lnTo>
                  <a:lnTo>
                    <a:pt x="686" y="58"/>
                  </a:lnTo>
                  <a:lnTo>
                    <a:pt x="684" y="58"/>
                  </a:lnTo>
                  <a:lnTo>
                    <a:pt x="683" y="58"/>
                  </a:lnTo>
                  <a:lnTo>
                    <a:pt x="681" y="58"/>
                  </a:lnTo>
                  <a:lnTo>
                    <a:pt x="683" y="73"/>
                  </a:lnTo>
                  <a:lnTo>
                    <a:pt x="688" y="73"/>
                  </a:lnTo>
                  <a:lnTo>
                    <a:pt x="686" y="91"/>
                  </a:lnTo>
                  <a:lnTo>
                    <a:pt x="686" y="110"/>
                  </a:lnTo>
                  <a:lnTo>
                    <a:pt x="684" y="111"/>
                  </a:lnTo>
                  <a:lnTo>
                    <a:pt x="683" y="111"/>
                  </a:lnTo>
                  <a:lnTo>
                    <a:pt x="681" y="111"/>
                  </a:lnTo>
                  <a:lnTo>
                    <a:pt x="679" y="111"/>
                  </a:lnTo>
                  <a:lnTo>
                    <a:pt x="681" y="108"/>
                  </a:lnTo>
                  <a:lnTo>
                    <a:pt x="681" y="91"/>
                  </a:lnTo>
                  <a:lnTo>
                    <a:pt x="683" y="73"/>
                  </a:lnTo>
                  <a:lnTo>
                    <a:pt x="688" y="73"/>
                  </a:lnTo>
                  <a:close/>
                  <a:moveTo>
                    <a:pt x="6" y="2"/>
                  </a:moveTo>
                  <a:lnTo>
                    <a:pt x="5" y="5"/>
                  </a:lnTo>
                  <a:lnTo>
                    <a:pt x="3" y="22"/>
                  </a:lnTo>
                  <a:lnTo>
                    <a:pt x="0" y="38"/>
                  </a:lnTo>
                  <a:lnTo>
                    <a:pt x="0" y="52"/>
                  </a:lnTo>
                  <a:lnTo>
                    <a:pt x="5" y="50"/>
                  </a:lnTo>
                  <a:lnTo>
                    <a:pt x="5" y="40"/>
                  </a:lnTo>
                  <a:lnTo>
                    <a:pt x="6" y="22"/>
                  </a:lnTo>
                  <a:lnTo>
                    <a:pt x="10" y="5"/>
                  </a:lnTo>
                  <a:lnTo>
                    <a:pt x="11" y="0"/>
                  </a:lnTo>
                  <a:lnTo>
                    <a:pt x="10" y="0"/>
                  </a:lnTo>
                  <a:lnTo>
                    <a:pt x="8" y="0"/>
                  </a:lnTo>
                  <a:lnTo>
                    <a:pt x="8" y="2"/>
                  </a:lnTo>
                  <a:lnTo>
                    <a:pt x="6" y="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25"/>
            <p:cNvSpPr>
              <a:spLocks noEditPoints="1"/>
            </p:cNvSpPr>
            <p:nvPr/>
          </p:nvSpPr>
          <p:spPr bwMode="auto">
            <a:xfrm>
              <a:off x="1690" y="2872"/>
              <a:ext cx="683" cy="111"/>
            </a:xfrm>
            <a:custGeom>
              <a:avLst/>
              <a:gdLst>
                <a:gd name="T0" fmla="*/ 683 w 683"/>
                <a:gd name="T1" fmla="*/ 73 h 111"/>
                <a:gd name="T2" fmla="*/ 683 w 683"/>
                <a:gd name="T3" fmla="*/ 58 h 111"/>
                <a:gd name="T4" fmla="*/ 683 w 683"/>
                <a:gd name="T5" fmla="*/ 58 h 111"/>
                <a:gd name="T6" fmla="*/ 682 w 683"/>
                <a:gd name="T7" fmla="*/ 58 h 111"/>
                <a:gd name="T8" fmla="*/ 682 w 683"/>
                <a:gd name="T9" fmla="*/ 58 h 111"/>
                <a:gd name="T10" fmla="*/ 680 w 683"/>
                <a:gd name="T11" fmla="*/ 58 h 111"/>
                <a:gd name="T12" fmla="*/ 680 w 683"/>
                <a:gd name="T13" fmla="*/ 58 h 111"/>
                <a:gd name="T14" fmla="*/ 680 w 683"/>
                <a:gd name="T15" fmla="*/ 58 h 111"/>
                <a:gd name="T16" fmla="*/ 678 w 683"/>
                <a:gd name="T17" fmla="*/ 58 h 111"/>
                <a:gd name="T18" fmla="*/ 678 w 683"/>
                <a:gd name="T19" fmla="*/ 58 h 111"/>
                <a:gd name="T20" fmla="*/ 678 w 683"/>
                <a:gd name="T21" fmla="*/ 73 h 111"/>
                <a:gd name="T22" fmla="*/ 683 w 683"/>
                <a:gd name="T23" fmla="*/ 73 h 111"/>
                <a:gd name="T24" fmla="*/ 683 w 683"/>
                <a:gd name="T25" fmla="*/ 91 h 111"/>
                <a:gd name="T26" fmla="*/ 682 w 683"/>
                <a:gd name="T27" fmla="*/ 108 h 111"/>
                <a:gd name="T28" fmla="*/ 682 w 683"/>
                <a:gd name="T29" fmla="*/ 111 h 111"/>
                <a:gd name="T30" fmla="*/ 682 w 683"/>
                <a:gd name="T31" fmla="*/ 111 h 111"/>
                <a:gd name="T32" fmla="*/ 680 w 683"/>
                <a:gd name="T33" fmla="*/ 111 h 111"/>
                <a:gd name="T34" fmla="*/ 680 w 683"/>
                <a:gd name="T35" fmla="*/ 111 h 111"/>
                <a:gd name="T36" fmla="*/ 678 w 683"/>
                <a:gd name="T37" fmla="*/ 111 h 111"/>
                <a:gd name="T38" fmla="*/ 678 w 683"/>
                <a:gd name="T39" fmla="*/ 111 h 111"/>
                <a:gd name="T40" fmla="*/ 678 w 683"/>
                <a:gd name="T41" fmla="*/ 111 h 111"/>
                <a:gd name="T42" fmla="*/ 677 w 683"/>
                <a:gd name="T43" fmla="*/ 111 h 111"/>
                <a:gd name="T44" fmla="*/ 677 w 683"/>
                <a:gd name="T45" fmla="*/ 111 h 111"/>
                <a:gd name="T46" fmla="*/ 677 w 683"/>
                <a:gd name="T47" fmla="*/ 108 h 111"/>
                <a:gd name="T48" fmla="*/ 678 w 683"/>
                <a:gd name="T49" fmla="*/ 91 h 111"/>
                <a:gd name="T50" fmla="*/ 678 w 683"/>
                <a:gd name="T51" fmla="*/ 73 h 111"/>
                <a:gd name="T52" fmla="*/ 683 w 683"/>
                <a:gd name="T53" fmla="*/ 73 h 111"/>
                <a:gd name="T54" fmla="*/ 7 w 683"/>
                <a:gd name="T55" fmla="*/ 0 h 111"/>
                <a:gd name="T56" fmla="*/ 7 w 683"/>
                <a:gd name="T57" fmla="*/ 5 h 111"/>
                <a:gd name="T58" fmla="*/ 4 w 683"/>
                <a:gd name="T59" fmla="*/ 22 h 111"/>
                <a:gd name="T60" fmla="*/ 2 w 683"/>
                <a:gd name="T61" fmla="*/ 38 h 111"/>
                <a:gd name="T62" fmla="*/ 0 w 683"/>
                <a:gd name="T63" fmla="*/ 52 h 111"/>
                <a:gd name="T64" fmla="*/ 4 w 683"/>
                <a:gd name="T65" fmla="*/ 50 h 111"/>
                <a:gd name="T66" fmla="*/ 4 w 683"/>
                <a:gd name="T67" fmla="*/ 50 h 111"/>
                <a:gd name="T68" fmla="*/ 4 w 683"/>
                <a:gd name="T69" fmla="*/ 50 h 111"/>
                <a:gd name="T70" fmla="*/ 4 w 683"/>
                <a:gd name="T71" fmla="*/ 50 h 111"/>
                <a:gd name="T72" fmla="*/ 5 w 683"/>
                <a:gd name="T73" fmla="*/ 50 h 111"/>
                <a:gd name="T74" fmla="*/ 5 w 683"/>
                <a:gd name="T75" fmla="*/ 50 h 111"/>
                <a:gd name="T76" fmla="*/ 5 w 683"/>
                <a:gd name="T77" fmla="*/ 50 h 111"/>
                <a:gd name="T78" fmla="*/ 5 w 683"/>
                <a:gd name="T79" fmla="*/ 50 h 111"/>
                <a:gd name="T80" fmla="*/ 5 w 683"/>
                <a:gd name="T81" fmla="*/ 50 h 111"/>
                <a:gd name="T82" fmla="*/ 7 w 683"/>
                <a:gd name="T83" fmla="*/ 40 h 111"/>
                <a:gd name="T84" fmla="*/ 9 w 683"/>
                <a:gd name="T85" fmla="*/ 23 h 111"/>
                <a:gd name="T86" fmla="*/ 12 w 683"/>
                <a:gd name="T87" fmla="*/ 7 h 111"/>
                <a:gd name="T88" fmla="*/ 14 w 683"/>
                <a:gd name="T89" fmla="*/ 0 h 111"/>
                <a:gd name="T90" fmla="*/ 12 w 683"/>
                <a:gd name="T91" fmla="*/ 0 h 111"/>
                <a:gd name="T92" fmla="*/ 12 w 683"/>
                <a:gd name="T93" fmla="*/ 0 h 111"/>
                <a:gd name="T94" fmla="*/ 10 w 683"/>
                <a:gd name="T95" fmla="*/ 0 h 111"/>
                <a:gd name="T96" fmla="*/ 10 w 683"/>
                <a:gd name="T97" fmla="*/ 0 h 111"/>
                <a:gd name="T98" fmla="*/ 10 w 683"/>
                <a:gd name="T99" fmla="*/ 0 h 111"/>
                <a:gd name="T100" fmla="*/ 9 w 683"/>
                <a:gd name="T101" fmla="*/ 0 h 111"/>
                <a:gd name="T102" fmla="*/ 9 w 683"/>
                <a:gd name="T103" fmla="*/ 0 h 111"/>
                <a:gd name="T104" fmla="*/ 7 w 683"/>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3"/>
                <a:gd name="T160" fmla="*/ 0 h 111"/>
                <a:gd name="T161" fmla="*/ 683 w 683"/>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3" h="111">
                  <a:moveTo>
                    <a:pt x="683" y="73"/>
                  </a:moveTo>
                  <a:lnTo>
                    <a:pt x="683" y="58"/>
                  </a:lnTo>
                  <a:lnTo>
                    <a:pt x="682" y="58"/>
                  </a:lnTo>
                  <a:lnTo>
                    <a:pt x="680" y="58"/>
                  </a:lnTo>
                  <a:lnTo>
                    <a:pt x="678" y="58"/>
                  </a:lnTo>
                  <a:lnTo>
                    <a:pt x="678" y="73"/>
                  </a:lnTo>
                  <a:lnTo>
                    <a:pt x="683" y="73"/>
                  </a:lnTo>
                  <a:lnTo>
                    <a:pt x="683" y="91"/>
                  </a:lnTo>
                  <a:lnTo>
                    <a:pt x="682" y="108"/>
                  </a:lnTo>
                  <a:lnTo>
                    <a:pt x="682" y="111"/>
                  </a:lnTo>
                  <a:lnTo>
                    <a:pt x="680" y="111"/>
                  </a:lnTo>
                  <a:lnTo>
                    <a:pt x="678" y="111"/>
                  </a:lnTo>
                  <a:lnTo>
                    <a:pt x="677" y="111"/>
                  </a:lnTo>
                  <a:lnTo>
                    <a:pt x="677" y="108"/>
                  </a:lnTo>
                  <a:lnTo>
                    <a:pt x="678" y="91"/>
                  </a:lnTo>
                  <a:lnTo>
                    <a:pt x="678" y="73"/>
                  </a:lnTo>
                  <a:lnTo>
                    <a:pt x="683" y="73"/>
                  </a:lnTo>
                  <a:close/>
                  <a:moveTo>
                    <a:pt x="7" y="0"/>
                  </a:moveTo>
                  <a:lnTo>
                    <a:pt x="7" y="5"/>
                  </a:lnTo>
                  <a:lnTo>
                    <a:pt x="4" y="22"/>
                  </a:lnTo>
                  <a:lnTo>
                    <a:pt x="2" y="38"/>
                  </a:lnTo>
                  <a:lnTo>
                    <a:pt x="0" y="52"/>
                  </a:lnTo>
                  <a:lnTo>
                    <a:pt x="4" y="50"/>
                  </a:lnTo>
                  <a:lnTo>
                    <a:pt x="5" y="50"/>
                  </a:lnTo>
                  <a:lnTo>
                    <a:pt x="7" y="40"/>
                  </a:lnTo>
                  <a:lnTo>
                    <a:pt x="9" y="23"/>
                  </a:lnTo>
                  <a:lnTo>
                    <a:pt x="12" y="7"/>
                  </a:lnTo>
                  <a:lnTo>
                    <a:pt x="14" y="0"/>
                  </a:lnTo>
                  <a:lnTo>
                    <a:pt x="12" y="0"/>
                  </a:lnTo>
                  <a:lnTo>
                    <a:pt x="10" y="0"/>
                  </a:lnTo>
                  <a:lnTo>
                    <a:pt x="9" y="0"/>
                  </a:lnTo>
                  <a:lnTo>
                    <a:pt x="7"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26"/>
            <p:cNvSpPr>
              <a:spLocks noEditPoints="1"/>
            </p:cNvSpPr>
            <p:nvPr/>
          </p:nvSpPr>
          <p:spPr bwMode="auto">
            <a:xfrm>
              <a:off x="1694" y="2872"/>
              <a:ext cx="678" cy="111"/>
            </a:xfrm>
            <a:custGeom>
              <a:avLst/>
              <a:gdLst>
                <a:gd name="T0" fmla="*/ 678 w 678"/>
                <a:gd name="T1" fmla="*/ 73 h 111"/>
                <a:gd name="T2" fmla="*/ 676 w 678"/>
                <a:gd name="T3" fmla="*/ 58 h 111"/>
                <a:gd name="T4" fmla="*/ 676 w 678"/>
                <a:gd name="T5" fmla="*/ 58 h 111"/>
                <a:gd name="T6" fmla="*/ 676 w 678"/>
                <a:gd name="T7" fmla="*/ 58 h 111"/>
                <a:gd name="T8" fmla="*/ 674 w 678"/>
                <a:gd name="T9" fmla="*/ 58 h 111"/>
                <a:gd name="T10" fmla="*/ 674 w 678"/>
                <a:gd name="T11" fmla="*/ 58 h 111"/>
                <a:gd name="T12" fmla="*/ 674 w 678"/>
                <a:gd name="T13" fmla="*/ 58 h 111"/>
                <a:gd name="T14" fmla="*/ 673 w 678"/>
                <a:gd name="T15" fmla="*/ 58 h 111"/>
                <a:gd name="T16" fmla="*/ 673 w 678"/>
                <a:gd name="T17" fmla="*/ 58 h 111"/>
                <a:gd name="T18" fmla="*/ 671 w 678"/>
                <a:gd name="T19" fmla="*/ 58 h 111"/>
                <a:gd name="T20" fmla="*/ 673 w 678"/>
                <a:gd name="T21" fmla="*/ 73 h 111"/>
                <a:gd name="T22" fmla="*/ 678 w 678"/>
                <a:gd name="T23" fmla="*/ 73 h 111"/>
                <a:gd name="T24" fmla="*/ 676 w 678"/>
                <a:gd name="T25" fmla="*/ 91 h 111"/>
                <a:gd name="T26" fmla="*/ 676 w 678"/>
                <a:gd name="T27" fmla="*/ 108 h 111"/>
                <a:gd name="T28" fmla="*/ 674 w 678"/>
                <a:gd name="T29" fmla="*/ 111 h 111"/>
                <a:gd name="T30" fmla="*/ 674 w 678"/>
                <a:gd name="T31" fmla="*/ 111 h 111"/>
                <a:gd name="T32" fmla="*/ 674 w 678"/>
                <a:gd name="T33" fmla="*/ 111 h 111"/>
                <a:gd name="T34" fmla="*/ 673 w 678"/>
                <a:gd name="T35" fmla="*/ 111 h 111"/>
                <a:gd name="T36" fmla="*/ 673 w 678"/>
                <a:gd name="T37" fmla="*/ 111 h 111"/>
                <a:gd name="T38" fmla="*/ 673 w 678"/>
                <a:gd name="T39" fmla="*/ 111 h 111"/>
                <a:gd name="T40" fmla="*/ 671 w 678"/>
                <a:gd name="T41" fmla="*/ 111 h 111"/>
                <a:gd name="T42" fmla="*/ 671 w 678"/>
                <a:gd name="T43" fmla="*/ 111 h 111"/>
                <a:gd name="T44" fmla="*/ 669 w 678"/>
                <a:gd name="T45" fmla="*/ 111 h 111"/>
                <a:gd name="T46" fmla="*/ 671 w 678"/>
                <a:gd name="T47" fmla="*/ 108 h 111"/>
                <a:gd name="T48" fmla="*/ 671 w 678"/>
                <a:gd name="T49" fmla="*/ 91 h 111"/>
                <a:gd name="T50" fmla="*/ 673 w 678"/>
                <a:gd name="T51" fmla="*/ 73 h 111"/>
                <a:gd name="T52" fmla="*/ 678 w 678"/>
                <a:gd name="T53" fmla="*/ 73 h 111"/>
                <a:gd name="T54" fmla="*/ 6 w 678"/>
                <a:gd name="T55" fmla="*/ 0 h 111"/>
                <a:gd name="T56" fmla="*/ 5 w 678"/>
                <a:gd name="T57" fmla="*/ 5 h 111"/>
                <a:gd name="T58" fmla="*/ 1 w 678"/>
                <a:gd name="T59" fmla="*/ 22 h 111"/>
                <a:gd name="T60" fmla="*/ 0 w 678"/>
                <a:gd name="T61" fmla="*/ 40 h 111"/>
                <a:gd name="T62" fmla="*/ 0 w 678"/>
                <a:gd name="T63" fmla="*/ 50 h 111"/>
                <a:gd name="T64" fmla="*/ 0 w 678"/>
                <a:gd name="T65" fmla="*/ 50 h 111"/>
                <a:gd name="T66" fmla="*/ 0 w 678"/>
                <a:gd name="T67" fmla="*/ 50 h 111"/>
                <a:gd name="T68" fmla="*/ 1 w 678"/>
                <a:gd name="T69" fmla="*/ 50 h 111"/>
                <a:gd name="T70" fmla="*/ 1 w 678"/>
                <a:gd name="T71" fmla="*/ 50 h 111"/>
                <a:gd name="T72" fmla="*/ 1 w 678"/>
                <a:gd name="T73" fmla="*/ 50 h 111"/>
                <a:gd name="T74" fmla="*/ 3 w 678"/>
                <a:gd name="T75" fmla="*/ 50 h 111"/>
                <a:gd name="T76" fmla="*/ 3 w 678"/>
                <a:gd name="T77" fmla="*/ 50 h 111"/>
                <a:gd name="T78" fmla="*/ 3 w 678"/>
                <a:gd name="T79" fmla="*/ 50 h 111"/>
                <a:gd name="T80" fmla="*/ 5 w 678"/>
                <a:gd name="T81" fmla="*/ 48 h 111"/>
                <a:gd name="T82" fmla="*/ 5 w 678"/>
                <a:gd name="T83" fmla="*/ 40 h 111"/>
                <a:gd name="T84" fmla="*/ 6 w 678"/>
                <a:gd name="T85" fmla="*/ 23 h 111"/>
                <a:gd name="T86" fmla="*/ 10 w 678"/>
                <a:gd name="T87" fmla="*/ 7 h 111"/>
                <a:gd name="T88" fmla="*/ 11 w 678"/>
                <a:gd name="T89" fmla="*/ 0 h 111"/>
                <a:gd name="T90" fmla="*/ 11 w 678"/>
                <a:gd name="T91" fmla="*/ 0 h 111"/>
                <a:gd name="T92" fmla="*/ 11 w 678"/>
                <a:gd name="T93" fmla="*/ 0 h 111"/>
                <a:gd name="T94" fmla="*/ 10 w 678"/>
                <a:gd name="T95" fmla="*/ 0 h 111"/>
                <a:gd name="T96" fmla="*/ 10 w 678"/>
                <a:gd name="T97" fmla="*/ 0 h 111"/>
                <a:gd name="T98" fmla="*/ 8 w 678"/>
                <a:gd name="T99" fmla="*/ 0 h 111"/>
                <a:gd name="T100" fmla="*/ 8 w 678"/>
                <a:gd name="T101" fmla="*/ 0 h 111"/>
                <a:gd name="T102" fmla="*/ 6 w 678"/>
                <a:gd name="T103" fmla="*/ 0 h 111"/>
                <a:gd name="T104" fmla="*/ 6 w 67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8"/>
                <a:gd name="T160" fmla="*/ 0 h 111"/>
                <a:gd name="T161" fmla="*/ 678 w 678"/>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8" h="111">
                  <a:moveTo>
                    <a:pt x="678" y="73"/>
                  </a:moveTo>
                  <a:lnTo>
                    <a:pt x="676" y="58"/>
                  </a:lnTo>
                  <a:lnTo>
                    <a:pt x="674" y="58"/>
                  </a:lnTo>
                  <a:lnTo>
                    <a:pt x="673" y="58"/>
                  </a:lnTo>
                  <a:lnTo>
                    <a:pt x="671" y="58"/>
                  </a:lnTo>
                  <a:lnTo>
                    <a:pt x="673" y="73"/>
                  </a:lnTo>
                  <a:lnTo>
                    <a:pt x="678" y="73"/>
                  </a:lnTo>
                  <a:lnTo>
                    <a:pt x="676" y="91"/>
                  </a:lnTo>
                  <a:lnTo>
                    <a:pt x="676" y="108"/>
                  </a:lnTo>
                  <a:lnTo>
                    <a:pt x="674" y="111"/>
                  </a:lnTo>
                  <a:lnTo>
                    <a:pt x="673" y="111"/>
                  </a:lnTo>
                  <a:lnTo>
                    <a:pt x="671" y="111"/>
                  </a:lnTo>
                  <a:lnTo>
                    <a:pt x="669" y="111"/>
                  </a:lnTo>
                  <a:lnTo>
                    <a:pt x="671" y="108"/>
                  </a:lnTo>
                  <a:lnTo>
                    <a:pt x="671" y="91"/>
                  </a:lnTo>
                  <a:lnTo>
                    <a:pt x="673" y="73"/>
                  </a:lnTo>
                  <a:lnTo>
                    <a:pt x="678" y="73"/>
                  </a:lnTo>
                  <a:close/>
                  <a:moveTo>
                    <a:pt x="6" y="0"/>
                  </a:moveTo>
                  <a:lnTo>
                    <a:pt x="5" y="5"/>
                  </a:lnTo>
                  <a:lnTo>
                    <a:pt x="1" y="22"/>
                  </a:lnTo>
                  <a:lnTo>
                    <a:pt x="0" y="40"/>
                  </a:lnTo>
                  <a:lnTo>
                    <a:pt x="0" y="50"/>
                  </a:lnTo>
                  <a:lnTo>
                    <a:pt x="1" y="50"/>
                  </a:lnTo>
                  <a:lnTo>
                    <a:pt x="3" y="50"/>
                  </a:lnTo>
                  <a:lnTo>
                    <a:pt x="5" y="48"/>
                  </a:lnTo>
                  <a:lnTo>
                    <a:pt x="5" y="40"/>
                  </a:lnTo>
                  <a:lnTo>
                    <a:pt x="6" y="23"/>
                  </a:lnTo>
                  <a:lnTo>
                    <a:pt x="10" y="7"/>
                  </a:lnTo>
                  <a:lnTo>
                    <a:pt x="11" y="0"/>
                  </a:lnTo>
                  <a:lnTo>
                    <a:pt x="10" y="0"/>
                  </a:lnTo>
                  <a:lnTo>
                    <a:pt x="8" y="0"/>
                  </a:lnTo>
                  <a:lnTo>
                    <a:pt x="6"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27"/>
            <p:cNvSpPr>
              <a:spLocks noEditPoints="1"/>
            </p:cNvSpPr>
            <p:nvPr/>
          </p:nvSpPr>
          <p:spPr bwMode="auto">
            <a:xfrm>
              <a:off x="1695" y="2871"/>
              <a:ext cx="673" cy="114"/>
            </a:xfrm>
            <a:custGeom>
              <a:avLst/>
              <a:gdLst>
                <a:gd name="T0" fmla="*/ 673 w 673"/>
                <a:gd name="T1" fmla="*/ 74 h 114"/>
                <a:gd name="T2" fmla="*/ 673 w 673"/>
                <a:gd name="T3" fmla="*/ 59 h 114"/>
                <a:gd name="T4" fmla="*/ 673 w 673"/>
                <a:gd name="T5" fmla="*/ 59 h 114"/>
                <a:gd name="T6" fmla="*/ 672 w 673"/>
                <a:gd name="T7" fmla="*/ 59 h 114"/>
                <a:gd name="T8" fmla="*/ 672 w 673"/>
                <a:gd name="T9" fmla="*/ 59 h 114"/>
                <a:gd name="T10" fmla="*/ 670 w 673"/>
                <a:gd name="T11" fmla="*/ 59 h 114"/>
                <a:gd name="T12" fmla="*/ 670 w 673"/>
                <a:gd name="T13" fmla="*/ 59 h 114"/>
                <a:gd name="T14" fmla="*/ 670 w 673"/>
                <a:gd name="T15" fmla="*/ 59 h 114"/>
                <a:gd name="T16" fmla="*/ 668 w 673"/>
                <a:gd name="T17" fmla="*/ 59 h 114"/>
                <a:gd name="T18" fmla="*/ 668 w 673"/>
                <a:gd name="T19" fmla="*/ 59 h 114"/>
                <a:gd name="T20" fmla="*/ 668 w 673"/>
                <a:gd name="T21" fmla="*/ 74 h 114"/>
                <a:gd name="T22" fmla="*/ 673 w 673"/>
                <a:gd name="T23" fmla="*/ 74 h 114"/>
                <a:gd name="T24" fmla="*/ 673 w 673"/>
                <a:gd name="T25" fmla="*/ 92 h 114"/>
                <a:gd name="T26" fmla="*/ 672 w 673"/>
                <a:gd name="T27" fmla="*/ 109 h 114"/>
                <a:gd name="T28" fmla="*/ 672 w 673"/>
                <a:gd name="T29" fmla="*/ 112 h 114"/>
                <a:gd name="T30" fmla="*/ 672 w 673"/>
                <a:gd name="T31" fmla="*/ 112 h 114"/>
                <a:gd name="T32" fmla="*/ 670 w 673"/>
                <a:gd name="T33" fmla="*/ 112 h 114"/>
                <a:gd name="T34" fmla="*/ 670 w 673"/>
                <a:gd name="T35" fmla="*/ 112 h 114"/>
                <a:gd name="T36" fmla="*/ 668 w 673"/>
                <a:gd name="T37" fmla="*/ 112 h 114"/>
                <a:gd name="T38" fmla="*/ 668 w 673"/>
                <a:gd name="T39" fmla="*/ 112 h 114"/>
                <a:gd name="T40" fmla="*/ 668 w 673"/>
                <a:gd name="T41" fmla="*/ 114 h 114"/>
                <a:gd name="T42" fmla="*/ 667 w 673"/>
                <a:gd name="T43" fmla="*/ 114 h 114"/>
                <a:gd name="T44" fmla="*/ 667 w 673"/>
                <a:gd name="T45" fmla="*/ 114 h 114"/>
                <a:gd name="T46" fmla="*/ 667 w 673"/>
                <a:gd name="T47" fmla="*/ 109 h 114"/>
                <a:gd name="T48" fmla="*/ 668 w 673"/>
                <a:gd name="T49" fmla="*/ 92 h 114"/>
                <a:gd name="T50" fmla="*/ 668 w 673"/>
                <a:gd name="T51" fmla="*/ 74 h 114"/>
                <a:gd name="T52" fmla="*/ 673 w 673"/>
                <a:gd name="T53" fmla="*/ 74 h 114"/>
                <a:gd name="T54" fmla="*/ 9 w 673"/>
                <a:gd name="T55" fmla="*/ 1 h 114"/>
                <a:gd name="T56" fmla="*/ 7 w 673"/>
                <a:gd name="T57" fmla="*/ 8 h 114"/>
                <a:gd name="T58" fmla="*/ 4 w 673"/>
                <a:gd name="T59" fmla="*/ 24 h 114"/>
                <a:gd name="T60" fmla="*/ 2 w 673"/>
                <a:gd name="T61" fmla="*/ 41 h 114"/>
                <a:gd name="T62" fmla="*/ 0 w 673"/>
                <a:gd name="T63" fmla="*/ 51 h 114"/>
                <a:gd name="T64" fmla="*/ 2 w 673"/>
                <a:gd name="T65" fmla="*/ 51 h 114"/>
                <a:gd name="T66" fmla="*/ 2 w 673"/>
                <a:gd name="T67" fmla="*/ 51 h 114"/>
                <a:gd name="T68" fmla="*/ 2 w 673"/>
                <a:gd name="T69" fmla="*/ 51 h 114"/>
                <a:gd name="T70" fmla="*/ 4 w 673"/>
                <a:gd name="T71" fmla="*/ 49 h 114"/>
                <a:gd name="T72" fmla="*/ 4 w 673"/>
                <a:gd name="T73" fmla="*/ 49 h 114"/>
                <a:gd name="T74" fmla="*/ 4 w 673"/>
                <a:gd name="T75" fmla="*/ 49 h 114"/>
                <a:gd name="T76" fmla="*/ 5 w 673"/>
                <a:gd name="T77" fmla="*/ 49 h 114"/>
                <a:gd name="T78" fmla="*/ 5 w 673"/>
                <a:gd name="T79" fmla="*/ 49 h 114"/>
                <a:gd name="T80" fmla="*/ 7 w 673"/>
                <a:gd name="T81" fmla="*/ 41 h 114"/>
                <a:gd name="T82" fmla="*/ 9 w 673"/>
                <a:gd name="T83" fmla="*/ 24 h 114"/>
                <a:gd name="T84" fmla="*/ 12 w 673"/>
                <a:gd name="T85" fmla="*/ 8 h 114"/>
                <a:gd name="T86" fmla="*/ 14 w 673"/>
                <a:gd name="T87" fmla="*/ 0 h 114"/>
                <a:gd name="T88" fmla="*/ 14 w 673"/>
                <a:gd name="T89" fmla="*/ 0 h 114"/>
                <a:gd name="T90" fmla="*/ 12 w 673"/>
                <a:gd name="T91" fmla="*/ 0 h 114"/>
                <a:gd name="T92" fmla="*/ 12 w 673"/>
                <a:gd name="T93" fmla="*/ 0 h 114"/>
                <a:gd name="T94" fmla="*/ 10 w 673"/>
                <a:gd name="T95" fmla="*/ 1 h 114"/>
                <a:gd name="T96" fmla="*/ 10 w 673"/>
                <a:gd name="T97" fmla="*/ 1 h 114"/>
                <a:gd name="T98" fmla="*/ 10 w 673"/>
                <a:gd name="T99" fmla="*/ 1 h 114"/>
                <a:gd name="T100" fmla="*/ 9 w 673"/>
                <a:gd name="T101" fmla="*/ 1 h 114"/>
                <a:gd name="T102" fmla="*/ 9 w 673"/>
                <a:gd name="T103" fmla="*/ 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3"/>
                <a:gd name="T157" fmla="*/ 0 h 114"/>
                <a:gd name="T158" fmla="*/ 673 w 673"/>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3" h="114">
                  <a:moveTo>
                    <a:pt x="673" y="74"/>
                  </a:moveTo>
                  <a:lnTo>
                    <a:pt x="673" y="59"/>
                  </a:lnTo>
                  <a:lnTo>
                    <a:pt x="672" y="59"/>
                  </a:lnTo>
                  <a:lnTo>
                    <a:pt x="670" y="59"/>
                  </a:lnTo>
                  <a:lnTo>
                    <a:pt x="668" y="59"/>
                  </a:lnTo>
                  <a:lnTo>
                    <a:pt x="668" y="74"/>
                  </a:lnTo>
                  <a:lnTo>
                    <a:pt x="673" y="74"/>
                  </a:lnTo>
                  <a:lnTo>
                    <a:pt x="673" y="92"/>
                  </a:lnTo>
                  <a:lnTo>
                    <a:pt x="672" y="109"/>
                  </a:lnTo>
                  <a:lnTo>
                    <a:pt x="672" y="112"/>
                  </a:lnTo>
                  <a:lnTo>
                    <a:pt x="670" y="112"/>
                  </a:lnTo>
                  <a:lnTo>
                    <a:pt x="668" y="112"/>
                  </a:lnTo>
                  <a:lnTo>
                    <a:pt x="668" y="114"/>
                  </a:lnTo>
                  <a:lnTo>
                    <a:pt x="667" y="114"/>
                  </a:lnTo>
                  <a:lnTo>
                    <a:pt x="667" y="109"/>
                  </a:lnTo>
                  <a:lnTo>
                    <a:pt x="668" y="92"/>
                  </a:lnTo>
                  <a:lnTo>
                    <a:pt x="668" y="74"/>
                  </a:lnTo>
                  <a:lnTo>
                    <a:pt x="673" y="74"/>
                  </a:lnTo>
                  <a:close/>
                  <a:moveTo>
                    <a:pt x="9" y="1"/>
                  </a:moveTo>
                  <a:lnTo>
                    <a:pt x="7" y="8"/>
                  </a:lnTo>
                  <a:lnTo>
                    <a:pt x="4" y="24"/>
                  </a:lnTo>
                  <a:lnTo>
                    <a:pt x="2" y="41"/>
                  </a:lnTo>
                  <a:lnTo>
                    <a:pt x="0" y="51"/>
                  </a:lnTo>
                  <a:lnTo>
                    <a:pt x="2" y="51"/>
                  </a:lnTo>
                  <a:lnTo>
                    <a:pt x="4" y="49"/>
                  </a:lnTo>
                  <a:lnTo>
                    <a:pt x="5" y="49"/>
                  </a:lnTo>
                  <a:lnTo>
                    <a:pt x="7" y="41"/>
                  </a:lnTo>
                  <a:lnTo>
                    <a:pt x="9" y="24"/>
                  </a:lnTo>
                  <a:lnTo>
                    <a:pt x="12" y="8"/>
                  </a:lnTo>
                  <a:lnTo>
                    <a:pt x="14" y="0"/>
                  </a:lnTo>
                  <a:lnTo>
                    <a:pt x="12" y="0"/>
                  </a:lnTo>
                  <a:lnTo>
                    <a:pt x="10" y="1"/>
                  </a:lnTo>
                  <a:lnTo>
                    <a:pt x="9" y="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28"/>
            <p:cNvSpPr>
              <a:spLocks noEditPoints="1"/>
            </p:cNvSpPr>
            <p:nvPr/>
          </p:nvSpPr>
          <p:spPr bwMode="auto">
            <a:xfrm>
              <a:off x="1699" y="2871"/>
              <a:ext cx="668" cy="114"/>
            </a:xfrm>
            <a:custGeom>
              <a:avLst/>
              <a:gdLst>
                <a:gd name="T0" fmla="*/ 668 w 668"/>
                <a:gd name="T1" fmla="*/ 74 h 114"/>
                <a:gd name="T2" fmla="*/ 666 w 668"/>
                <a:gd name="T3" fmla="*/ 59 h 114"/>
                <a:gd name="T4" fmla="*/ 666 w 668"/>
                <a:gd name="T5" fmla="*/ 59 h 114"/>
                <a:gd name="T6" fmla="*/ 666 w 668"/>
                <a:gd name="T7" fmla="*/ 59 h 114"/>
                <a:gd name="T8" fmla="*/ 664 w 668"/>
                <a:gd name="T9" fmla="*/ 59 h 114"/>
                <a:gd name="T10" fmla="*/ 664 w 668"/>
                <a:gd name="T11" fmla="*/ 59 h 114"/>
                <a:gd name="T12" fmla="*/ 664 w 668"/>
                <a:gd name="T13" fmla="*/ 59 h 114"/>
                <a:gd name="T14" fmla="*/ 663 w 668"/>
                <a:gd name="T15" fmla="*/ 59 h 114"/>
                <a:gd name="T16" fmla="*/ 663 w 668"/>
                <a:gd name="T17" fmla="*/ 59 h 114"/>
                <a:gd name="T18" fmla="*/ 661 w 668"/>
                <a:gd name="T19" fmla="*/ 59 h 114"/>
                <a:gd name="T20" fmla="*/ 663 w 668"/>
                <a:gd name="T21" fmla="*/ 74 h 114"/>
                <a:gd name="T22" fmla="*/ 668 w 668"/>
                <a:gd name="T23" fmla="*/ 74 h 114"/>
                <a:gd name="T24" fmla="*/ 666 w 668"/>
                <a:gd name="T25" fmla="*/ 92 h 114"/>
                <a:gd name="T26" fmla="*/ 666 w 668"/>
                <a:gd name="T27" fmla="*/ 109 h 114"/>
                <a:gd name="T28" fmla="*/ 664 w 668"/>
                <a:gd name="T29" fmla="*/ 112 h 114"/>
                <a:gd name="T30" fmla="*/ 664 w 668"/>
                <a:gd name="T31" fmla="*/ 112 h 114"/>
                <a:gd name="T32" fmla="*/ 664 w 668"/>
                <a:gd name="T33" fmla="*/ 114 h 114"/>
                <a:gd name="T34" fmla="*/ 663 w 668"/>
                <a:gd name="T35" fmla="*/ 114 h 114"/>
                <a:gd name="T36" fmla="*/ 663 w 668"/>
                <a:gd name="T37" fmla="*/ 114 h 114"/>
                <a:gd name="T38" fmla="*/ 661 w 668"/>
                <a:gd name="T39" fmla="*/ 114 h 114"/>
                <a:gd name="T40" fmla="*/ 661 w 668"/>
                <a:gd name="T41" fmla="*/ 114 h 114"/>
                <a:gd name="T42" fmla="*/ 661 w 668"/>
                <a:gd name="T43" fmla="*/ 114 h 114"/>
                <a:gd name="T44" fmla="*/ 659 w 668"/>
                <a:gd name="T45" fmla="*/ 114 h 114"/>
                <a:gd name="T46" fmla="*/ 661 w 668"/>
                <a:gd name="T47" fmla="*/ 109 h 114"/>
                <a:gd name="T48" fmla="*/ 661 w 668"/>
                <a:gd name="T49" fmla="*/ 92 h 114"/>
                <a:gd name="T50" fmla="*/ 663 w 668"/>
                <a:gd name="T51" fmla="*/ 74 h 114"/>
                <a:gd name="T52" fmla="*/ 668 w 668"/>
                <a:gd name="T53" fmla="*/ 74 h 114"/>
                <a:gd name="T54" fmla="*/ 6 w 668"/>
                <a:gd name="T55" fmla="*/ 1 h 114"/>
                <a:gd name="T56" fmla="*/ 5 w 668"/>
                <a:gd name="T57" fmla="*/ 8 h 114"/>
                <a:gd name="T58" fmla="*/ 1 w 668"/>
                <a:gd name="T59" fmla="*/ 24 h 114"/>
                <a:gd name="T60" fmla="*/ 0 w 668"/>
                <a:gd name="T61" fmla="*/ 41 h 114"/>
                <a:gd name="T62" fmla="*/ 0 w 668"/>
                <a:gd name="T63" fmla="*/ 49 h 114"/>
                <a:gd name="T64" fmla="*/ 0 w 668"/>
                <a:gd name="T65" fmla="*/ 49 h 114"/>
                <a:gd name="T66" fmla="*/ 0 w 668"/>
                <a:gd name="T67" fmla="*/ 49 h 114"/>
                <a:gd name="T68" fmla="*/ 1 w 668"/>
                <a:gd name="T69" fmla="*/ 49 h 114"/>
                <a:gd name="T70" fmla="*/ 1 w 668"/>
                <a:gd name="T71" fmla="*/ 49 h 114"/>
                <a:gd name="T72" fmla="*/ 3 w 668"/>
                <a:gd name="T73" fmla="*/ 49 h 114"/>
                <a:gd name="T74" fmla="*/ 3 w 668"/>
                <a:gd name="T75" fmla="*/ 49 h 114"/>
                <a:gd name="T76" fmla="*/ 3 w 668"/>
                <a:gd name="T77" fmla="*/ 49 h 114"/>
                <a:gd name="T78" fmla="*/ 5 w 668"/>
                <a:gd name="T79" fmla="*/ 49 h 114"/>
                <a:gd name="T80" fmla="*/ 5 w 668"/>
                <a:gd name="T81" fmla="*/ 41 h 114"/>
                <a:gd name="T82" fmla="*/ 6 w 668"/>
                <a:gd name="T83" fmla="*/ 24 h 114"/>
                <a:gd name="T84" fmla="*/ 10 w 668"/>
                <a:gd name="T85" fmla="*/ 8 h 114"/>
                <a:gd name="T86" fmla="*/ 13 w 668"/>
                <a:gd name="T87" fmla="*/ 0 h 114"/>
                <a:gd name="T88" fmla="*/ 11 w 668"/>
                <a:gd name="T89" fmla="*/ 0 h 114"/>
                <a:gd name="T90" fmla="*/ 11 w 668"/>
                <a:gd name="T91" fmla="*/ 0 h 114"/>
                <a:gd name="T92" fmla="*/ 10 w 668"/>
                <a:gd name="T93" fmla="*/ 0 h 114"/>
                <a:gd name="T94" fmla="*/ 10 w 668"/>
                <a:gd name="T95" fmla="*/ 0 h 114"/>
                <a:gd name="T96" fmla="*/ 10 w 668"/>
                <a:gd name="T97" fmla="*/ 0 h 114"/>
                <a:gd name="T98" fmla="*/ 8 w 668"/>
                <a:gd name="T99" fmla="*/ 0 h 114"/>
                <a:gd name="T100" fmla="*/ 8 w 668"/>
                <a:gd name="T101" fmla="*/ 0 h 114"/>
                <a:gd name="T102" fmla="*/ 6 w 668"/>
                <a:gd name="T103" fmla="*/ 1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8"/>
                <a:gd name="T157" fmla="*/ 0 h 114"/>
                <a:gd name="T158" fmla="*/ 668 w 668"/>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8" h="114">
                  <a:moveTo>
                    <a:pt x="668" y="74"/>
                  </a:moveTo>
                  <a:lnTo>
                    <a:pt x="666" y="59"/>
                  </a:lnTo>
                  <a:lnTo>
                    <a:pt x="664" y="59"/>
                  </a:lnTo>
                  <a:lnTo>
                    <a:pt x="663" y="59"/>
                  </a:lnTo>
                  <a:lnTo>
                    <a:pt x="661" y="59"/>
                  </a:lnTo>
                  <a:lnTo>
                    <a:pt x="663" y="74"/>
                  </a:lnTo>
                  <a:lnTo>
                    <a:pt x="668" y="74"/>
                  </a:lnTo>
                  <a:lnTo>
                    <a:pt x="666" y="92"/>
                  </a:lnTo>
                  <a:lnTo>
                    <a:pt x="666" y="109"/>
                  </a:lnTo>
                  <a:lnTo>
                    <a:pt x="664" y="112"/>
                  </a:lnTo>
                  <a:lnTo>
                    <a:pt x="664" y="114"/>
                  </a:lnTo>
                  <a:lnTo>
                    <a:pt x="663" y="114"/>
                  </a:lnTo>
                  <a:lnTo>
                    <a:pt x="661" y="114"/>
                  </a:lnTo>
                  <a:lnTo>
                    <a:pt x="659" y="114"/>
                  </a:lnTo>
                  <a:lnTo>
                    <a:pt x="661" y="109"/>
                  </a:lnTo>
                  <a:lnTo>
                    <a:pt x="661" y="92"/>
                  </a:lnTo>
                  <a:lnTo>
                    <a:pt x="663" y="74"/>
                  </a:lnTo>
                  <a:lnTo>
                    <a:pt x="668" y="74"/>
                  </a:lnTo>
                  <a:close/>
                  <a:moveTo>
                    <a:pt x="6" y="1"/>
                  </a:moveTo>
                  <a:lnTo>
                    <a:pt x="5" y="8"/>
                  </a:lnTo>
                  <a:lnTo>
                    <a:pt x="1" y="24"/>
                  </a:lnTo>
                  <a:lnTo>
                    <a:pt x="0" y="41"/>
                  </a:lnTo>
                  <a:lnTo>
                    <a:pt x="0" y="49"/>
                  </a:lnTo>
                  <a:lnTo>
                    <a:pt x="1" y="49"/>
                  </a:lnTo>
                  <a:lnTo>
                    <a:pt x="3" y="49"/>
                  </a:lnTo>
                  <a:lnTo>
                    <a:pt x="5" y="49"/>
                  </a:lnTo>
                  <a:lnTo>
                    <a:pt x="5" y="41"/>
                  </a:lnTo>
                  <a:lnTo>
                    <a:pt x="6" y="24"/>
                  </a:lnTo>
                  <a:lnTo>
                    <a:pt x="10" y="8"/>
                  </a:lnTo>
                  <a:lnTo>
                    <a:pt x="13" y="0"/>
                  </a:lnTo>
                  <a:lnTo>
                    <a:pt x="11" y="0"/>
                  </a:lnTo>
                  <a:lnTo>
                    <a:pt x="10" y="0"/>
                  </a:lnTo>
                  <a:lnTo>
                    <a:pt x="8" y="0"/>
                  </a:lnTo>
                  <a:lnTo>
                    <a:pt x="6" y="1"/>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29"/>
            <p:cNvSpPr>
              <a:spLocks noEditPoints="1"/>
            </p:cNvSpPr>
            <p:nvPr/>
          </p:nvSpPr>
          <p:spPr bwMode="auto">
            <a:xfrm>
              <a:off x="1700" y="2871"/>
              <a:ext cx="663" cy="114"/>
            </a:xfrm>
            <a:custGeom>
              <a:avLst/>
              <a:gdLst>
                <a:gd name="T0" fmla="*/ 663 w 663"/>
                <a:gd name="T1" fmla="*/ 74 h 114"/>
                <a:gd name="T2" fmla="*/ 663 w 663"/>
                <a:gd name="T3" fmla="*/ 59 h 114"/>
                <a:gd name="T4" fmla="*/ 663 w 663"/>
                <a:gd name="T5" fmla="*/ 59 h 114"/>
                <a:gd name="T6" fmla="*/ 662 w 663"/>
                <a:gd name="T7" fmla="*/ 59 h 114"/>
                <a:gd name="T8" fmla="*/ 662 w 663"/>
                <a:gd name="T9" fmla="*/ 59 h 114"/>
                <a:gd name="T10" fmla="*/ 660 w 663"/>
                <a:gd name="T11" fmla="*/ 59 h 114"/>
                <a:gd name="T12" fmla="*/ 660 w 663"/>
                <a:gd name="T13" fmla="*/ 59 h 114"/>
                <a:gd name="T14" fmla="*/ 660 w 663"/>
                <a:gd name="T15" fmla="*/ 59 h 114"/>
                <a:gd name="T16" fmla="*/ 658 w 663"/>
                <a:gd name="T17" fmla="*/ 59 h 114"/>
                <a:gd name="T18" fmla="*/ 658 w 663"/>
                <a:gd name="T19" fmla="*/ 59 h 114"/>
                <a:gd name="T20" fmla="*/ 658 w 663"/>
                <a:gd name="T21" fmla="*/ 74 h 114"/>
                <a:gd name="T22" fmla="*/ 663 w 663"/>
                <a:gd name="T23" fmla="*/ 74 h 114"/>
                <a:gd name="T24" fmla="*/ 663 w 663"/>
                <a:gd name="T25" fmla="*/ 92 h 114"/>
                <a:gd name="T26" fmla="*/ 662 w 663"/>
                <a:gd name="T27" fmla="*/ 109 h 114"/>
                <a:gd name="T28" fmla="*/ 662 w 663"/>
                <a:gd name="T29" fmla="*/ 114 h 114"/>
                <a:gd name="T30" fmla="*/ 660 w 663"/>
                <a:gd name="T31" fmla="*/ 114 h 114"/>
                <a:gd name="T32" fmla="*/ 660 w 663"/>
                <a:gd name="T33" fmla="*/ 114 h 114"/>
                <a:gd name="T34" fmla="*/ 660 w 663"/>
                <a:gd name="T35" fmla="*/ 114 h 114"/>
                <a:gd name="T36" fmla="*/ 658 w 663"/>
                <a:gd name="T37" fmla="*/ 114 h 114"/>
                <a:gd name="T38" fmla="*/ 658 w 663"/>
                <a:gd name="T39" fmla="*/ 114 h 114"/>
                <a:gd name="T40" fmla="*/ 658 w 663"/>
                <a:gd name="T41" fmla="*/ 114 h 114"/>
                <a:gd name="T42" fmla="*/ 657 w 663"/>
                <a:gd name="T43" fmla="*/ 114 h 114"/>
                <a:gd name="T44" fmla="*/ 657 w 663"/>
                <a:gd name="T45" fmla="*/ 114 h 114"/>
                <a:gd name="T46" fmla="*/ 657 w 663"/>
                <a:gd name="T47" fmla="*/ 109 h 114"/>
                <a:gd name="T48" fmla="*/ 658 w 663"/>
                <a:gd name="T49" fmla="*/ 92 h 114"/>
                <a:gd name="T50" fmla="*/ 658 w 663"/>
                <a:gd name="T51" fmla="*/ 74 h 114"/>
                <a:gd name="T52" fmla="*/ 663 w 663"/>
                <a:gd name="T53" fmla="*/ 74 h 114"/>
                <a:gd name="T54" fmla="*/ 9 w 663"/>
                <a:gd name="T55" fmla="*/ 0 h 114"/>
                <a:gd name="T56" fmla="*/ 7 w 663"/>
                <a:gd name="T57" fmla="*/ 8 h 114"/>
                <a:gd name="T58" fmla="*/ 4 w 663"/>
                <a:gd name="T59" fmla="*/ 24 h 114"/>
                <a:gd name="T60" fmla="*/ 2 w 663"/>
                <a:gd name="T61" fmla="*/ 41 h 114"/>
                <a:gd name="T62" fmla="*/ 0 w 663"/>
                <a:gd name="T63" fmla="*/ 49 h 114"/>
                <a:gd name="T64" fmla="*/ 2 w 663"/>
                <a:gd name="T65" fmla="*/ 49 h 114"/>
                <a:gd name="T66" fmla="*/ 2 w 663"/>
                <a:gd name="T67" fmla="*/ 49 h 114"/>
                <a:gd name="T68" fmla="*/ 2 w 663"/>
                <a:gd name="T69" fmla="*/ 49 h 114"/>
                <a:gd name="T70" fmla="*/ 4 w 663"/>
                <a:gd name="T71" fmla="*/ 49 h 114"/>
                <a:gd name="T72" fmla="*/ 4 w 663"/>
                <a:gd name="T73" fmla="*/ 49 h 114"/>
                <a:gd name="T74" fmla="*/ 5 w 663"/>
                <a:gd name="T75" fmla="*/ 49 h 114"/>
                <a:gd name="T76" fmla="*/ 5 w 663"/>
                <a:gd name="T77" fmla="*/ 49 h 114"/>
                <a:gd name="T78" fmla="*/ 5 w 663"/>
                <a:gd name="T79" fmla="*/ 49 h 114"/>
                <a:gd name="T80" fmla="*/ 7 w 663"/>
                <a:gd name="T81" fmla="*/ 41 h 114"/>
                <a:gd name="T82" fmla="*/ 9 w 663"/>
                <a:gd name="T83" fmla="*/ 24 h 114"/>
                <a:gd name="T84" fmla="*/ 12 w 663"/>
                <a:gd name="T85" fmla="*/ 9 h 114"/>
                <a:gd name="T86" fmla="*/ 14 w 663"/>
                <a:gd name="T87" fmla="*/ 0 h 114"/>
                <a:gd name="T88" fmla="*/ 14 w 663"/>
                <a:gd name="T89" fmla="*/ 0 h 114"/>
                <a:gd name="T90" fmla="*/ 12 w 663"/>
                <a:gd name="T91" fmla="*/ 0 h 114"/>
                <a:gd name="T92" fmla="*/ 12 w 663"/>
                <a:gd name="T93" fmla="*/ 0 h 114"/>
                <a:gd name="T94" fmla="*/ 12 w 663"/>
                <a:gd name="T95" fmla="*/ 0 h 114"/>
                <a:gd name="T96" fmla="*/ 10 w 663"/>
                <a:gd name="T97" fmla="*/ 0 h 114"/>
                <a:gd name="T98" fmla="*/ 10 w 663"/>
                <a:gd name="T99" fmla="*/ 0 h 114"/>
                <a:gd name="T100" fmla="*/ 9 w 663"/>
                <a:gd name="T101" fmla="*/ 0 h 114"/>
                <a:gd name="T102" fmla="*/ 9 w 663"/>
                <a:gd name="T103" fmla="*/ 0 h 1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114"/>
                <a:gd name="T158" fmla="*/ 663 w 663"/>
                <a:gd name="T159" fmla="*/ 114 h 1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114">
                  <a:moveTo>
                    <a:pt x="663" y="74"/>
                  </a:moveTo>
                  <a:lnTo>
                    <a:pt x="663" y="59"/>
                  </a:lnTo>
                  <a:lnTo>
                    <a:pt x="662" y="59"/>
                  </a:lnTo>
                  <a:lnTo>
                    <a:pt x="660" y="59"/>
                  </a:lnTo>
                  <a:lnTo>
                    <a:pt x="658" y="59"/>
                  </a:lnTo>
                  <a:lnTo>
                    <a:pt x="658" y="74"/>
                  </a:lnTo>
                  <a:lnTo>
                    <a:pt x="663" y="74"/>
                  </a:lnTo>
                  <a:lnTo>
                    <a:pt x="663" y="92"/>
                  </a:lnTo>
                  <a:lnTo>
                    <a:pt x="662" y="109"/>
                  </a:lnTo>
                  <a:lnTo>
                    <a:pt x="662" y="114"/>
                  </a:lnTo>
                  <a:lnTo>
                    <a:pt x="660" y="114"/>
                  </a:lnTo>
                  <a:lnTo>
                    <a:pt x="658" y="114"/>
                  </a:lnTo>
                  <a:lnTo>
                    <a:pt x="657" y="114"/>
                  </a:lnTo>
                  <a:lnTo>
                    <a:pt x="657" y="109"/>
                  </a:lnTo>
                  <a:lnTo>
                    <a:pt x="658" y="92"/>
                  </a:lnTo>
                  <a:lnTo>
                    <a:pt x="658" y="74"/>
                  </a:lnTo>
                  <a:lnTo>
                    <a:pt x="663" y="74"/>
                  </a:lnTo>
                  <a:close/>
                  <a:moveTo>
                    <a:pt x="9" y="0"/>
                  </a:moveTo>
                  <a:lnTo>
                    <a:pt x="7" y="8"/>
                  </a:lnTo>
                  <a:lnTo>
                    <a:pt x="4" y="24"/>
                  </a:lnTo>
                  <a:lnTo>
                    <a:pt x="2" y="41"/>
                  </a:lnTo>
                  <a:lnTo>
                    <a:pt x="0" y="49"/>
                  </a:lnTo>
                  <a:lnTo>
                    <a:pt x="2" y="49"/>
                  </a:lnTo>
                  <a:lnTo>
                    <a:pt x="4" y="49"/>
                  </a:lnTo>
                  <a:lnTo>
                    <a:pt x="5" y="49"/>
                  </a:lnTo>
                  <a:lnTo>
                    <a:pt x="7" y="41"/>
                  </a:lnTo>
                  <a:lnTo>
                    <a:pt x="9" y="24"/>
                  </a:lnTo>
                  <a:lnTo>
                    <a:pt x="12" y="9"/>
                  </a:lnTo>
                  <a:lnTo>
                    <a:pt x="14" y="0"/>
                  </a:lnTo>
                  <a:lnTo>
                    <a:pt x="12" y="0"/>
                  </a:lnTo>
                  <a:lnTo>
                    <a:pt x="10" y="0"/>
                  </a:lnTo>
                  <a:lnTo>
                    <a:pt x="9"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130"/>
            <p:cNvSpPr>
              <a:spLocks noEditPoints="1"/>
            </p:cNvSpPr>
            <p:nvPr/>
          </p:nvSpPr>
          <p:spPr bwMode="auto">
            <a:xfrm>
              <a:off x="1704" y="2871"/>
              <a:ext cx="658" cy="114"/>
            </a:xfrm>
            <a:custGeom>
              <a:avLst/>
              <a:gdLst>
                <a:gd name="T0" fmla="*/ 658 w 658"/>
                <a:gd name="T1" fmla="*/ 74 h 114"/>
                <a:gd name="T2" fmla="*/ 656 w 658"/>
                <a:gd name="T3" fmla="*/ 59 h 114"/>
                <a:gd name="T4" fmla="*/ 656 w 658"/>
                <a:gd name="T5" fmla="*/ 59 h 114"/>
                <a:gd name="T6" fmla="*/ 656 w 658"/>
                <a:gd name="T7" fmla="*/ 59 h 114"/>
                <a:gd name="T8" fmla="*/ 654 w 658"/>
                <a:gd name="T9" fmla="*/ 59 h 114"/>
                <a:gd name="T10" fmla="*/ 654 w 658"/>
                <a:gd name="T11" fmla="*/ 59 h 114"/>
                <a:gd name="T12" fmla="*/ 653 w 658"/>
                <a:gd name="T13" fmla="*/ 59 h 114"/>
                <a:gd name="T14" fmla="*/ 653 w 658"/>
                <a:gd name="T15" fmla="*/ 59 h 114"/>
                <a:gd name="T16" fmla="*/ 653 w 658"/>
                <a:gd name="T17" fmla="*/ 61 h 114"/>
                <a:gd name="T18" fmla="*/ 651 w 658"/>
                <a:gd name="T19" fmla="*/ 61 h 114"/>
                <a:gd name="T20" fmla="*/ 653 w 658"/>
                <a:gd name="T21" fmla="*/ 74 h 114"/>
                <a:gd name="T22" fmla="*/ 658 w 658"/>
                <a:gd name="T23" fmla="*/ 74 h 114"/>
                <a:gd name="T24" fmla="*/ 656 w 658"/>
                <a:gd name="T25" fmla="*/ 92 h 114"/>
                <a:gd name="T26" fmla="*/ 656 w 658"/>
                <a:gd name="T27" fmla="*/ 109 h 114"/>
                <a:gd name="T28" fmla="*/ 654 w 658"/>
                <a:gd name="T29" fmla="*/ 114 h 114"/>
                <a:gd name="T30" fmla="*/ 654 w 658"/>
                <a:gd name="T31" fmla="*/ 114 h 114"/>
                <a:gd name="T32" fmla="*/ 653 w 658"/>
                <a:gd name="T33" fmla="*/ 114 h 114"/>
                <a:gd name="T34" fmla="*/ 653 w 658"/>
                <a:gd name="T35" fmla="*/ 114 h 114"/>
                <a:gd name="T36" fmla="*/ 653 w 658"/>
                <a:gd name="T37" fmla="*/ 114 h 114"/>
                <a:gd name="T38" fmla="*/ 651 w 658"/>
                <a:gd name="T39" fmla="*/ 114 h 114"/>
                <a:gd name="T40" fmla="*/ 651 w 658"/>
                <a:gd name="T41" fmla="*/ 114 h 114"/>
                <a:gd name="T42" fmla="*/ 649 w 658"/>
                <a:gd name="T43" fmla="*/ 114 h 114"/>
                <a:gd name="T44" fmla="*/ 649 w 658"/>
                <a:gd name="T45" fmla="*/ 114 h 114"/>
                <a:gd name="T46" fmla="*/ 651 w 658"/>
                <a:gd name="T47" fmla="*/ 107 h 114"/>
                <a:gd name="T48" fmla="*/ 653 w 658"/>
                <a:gd name="T49" fmla="*/ 74 h 114"/>
                <a:gd name="T50" fmla="*/ 658 w 658"/>
                <a:gd name="T51" fmla="*/ 74 h 114"/>
                <a:gd name="T52" fmla="*/ 8 w 658"/>
                <a:gd name="T53" fmla="*/ 0 h 114"/>
                <a:gd name="T54" fmla="*/ 5 w 658"/>
                <a:gd name="T55" fmla="*/ 8 h 114"/>
                <a:gd name="T56" fmla="*/ 1 w 658"/>
                <a:gd name="T57" fmla="*/ 24 h 114"/>
                <a:gd name="T58" fmla="*/ 0 w 658"/>
                <a:gd name="T59" fmla="*/ 41 h 114"/>
                <a:gd name="T60" fmla="*/ 0 w 658"/>
                <a:gd name="T61" fmla="*/ 49 h 114"/>
                <a:gd name="T62" fmla="*/ 0 w 658"/>
                <a:gd name="T63" fmla="*/ 49 h 114"/>
                <a:gd name="T64" fmla="*/ 1 w 658"/>
                <a:gd name="T65" fmla="*/ 49 h 114"/>
                <a:gd name="T66" fmla="*/ 1 w 658"/>
                <a:gd name="T67" fmla="*/ 49 h 114"/>
                <a:gd name="T68" fmla="*/ 1 w 658"/>
                <a:gd name="T69" fmla="*/ 49 h 114"/>
                <a:gd name="T70" fmla="*/ 3 w 658"/>
                <a:gd name="T71" fmla="*/ 49 h 114"/>
                <a:gd name="T72" fmla="*/ 3 w 658"/>
                <a:gd name="T73" fmla="*/ 49 h 114"/>
                <a:gd name="T74" fmla="*/ 3 w 658"/>
                <a:gd name="T75" fmla="*/ 49 h 114"/>
                <a:gd name="T76" fmla="*/ 5 w 658"/>
                <a:gd name="T77" fmla="*/ 49 h 114"/>
                <a:gd name="T78" fmla="*/ 5 w 658"/>
                <a:gd name="T79" fmla="*/ 41 h 114"/>
                <a:gd name="T80" fmla="*/ 6 w 658"/>
                <a:gd name="T81" fmla="*/ 26 h 114"/>
                <a:gd name="T82" fmla="*/ 10 w 658"/>
                <a:gd name="T83" fmla="*/ 9 h 114"/>
                <a:gd name="T84" fmla="*/ 13 w 658"/>
                <a:gd name="T85" fmla="*/ 0 h 114"/>
                <a:gd name="T86" fmla="*/ 11 w 658"/>
                <a:gd name="T87" fmla="*/ 0 h 114"/>
                <a:gd name="T88" fmla="*/ 11 w 658"/>
                <a:gd name="T89" fmla="*/ 0 h 114"/>
                <a:gd name="T90" fmla="*/ 11 w 658"/>
                <a:gd name="T91" fmla="*/ 0 h 114"/>
                <a:gd name="T92" fmla="*/ 10 w 658"/>
                <a:gd name="T93" fmla="*/ 0 h 114"/>
                <a:gd name="T94" fmla="*/ 10 w 658"/>
                <a:gd name="T95" fmla="*/ 0 h 114"/>
                <a:gd name="T96" fmla="*/ 8 w 658"/>
                <a:gd name="T97" fmla="*/ 0 h 114"/>
                <a:gd name="T98" fmla="*/ 8 w 658"/>
                <a:gd name="T99" fmla="*/ 0 h 114"/>
                <a:gd name="T100" fmla="*/ 8 w 658"/>
                <a:gd name="T101" fmla="*/ 0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58"/>
                <a:gd name="T154" fmla="*/ 0 h 114"/>
                <a:gd name="T155" fmla="*/ 658 w 658"/>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58" h="114">
                  <a:moveTo>
                    <a:pt x="658" y="74"/>
                  </a:moveTo>
                  <a:lnTo>
                    <a:pt x="656" y="59"/>
                  </a:lnTo>
                  <a:lnTo>
                    <a:pt x="654" y="59"/>
                  </a:lnTo>
                  <a:lnTo>
                    <a:pt x="653" y="59"/>
                  </a:lnTo>
                  <a:lnTo>
                    <a:pt x="653" y="61"/>
                  </a:lnTo>
                  <a:lnTo>
                    <a:pt x="651" y="61"/>
                  </a:lnTo>
                  <a:lnTo>
                    <a:pt x="653" y="74"/>
                  </a:lnTo>
                  <a:lnTo>
                    <a:pt x="658" y="74"/>
                  </a:lnTo>
                  <a:lnTo>
                    <a:pt x="656" y="92"/>
                  </a:lnTo>
                  <a:lnTo>
                    <a:pt x="656" y="109"/>
                  </a:lnTo>
                  <a:lnTo>
                    <a:pt x="654" y="114"/>
                  </a:lnTo>
                  <a:lnTo>
                    <a:pt x="653" y="114"/>
                  </a:lnTo>
                  <a:lnTo>
                    <a:pt x="651" y="114"/>
                  </a:lnTo>
                  <a:lnTo>
                    <a:pt x="649" y="114"/>
                  </a:lnTo>
                  <a:lnTo>
                    <a:pt x="651" y="107"/>
                  </a:lnTo>
                  <a:lnTo>
                    <a:pt x="653" y="74"/>
                  </a:lnTo>
                  <a:lnTo>
                    <a:pt x="658" y="74"/>
                  </a:lnTo>
                  <a:close/>
                  <a:moveTo>
                    <a:pt x="8" y="0"/>
                  </a:moveTo>
                  <a:lnTo>
                    <a:pt x="5" y="8"/>
                  </a:lnTo>
                  <a:lnTo>
                    <a:pt x="1" y="24"/>
                  </a:lnTo>
                  <a:lnTo>
                    <a:pt x="0" y="41"/>
                  </a:lnTo>
                  <a:lnTo>
                    <a:pt x="0" y="49"/>
                  </a:lnTo>
                  <a:lnTo>
                    <a:pt x="1" y="49"/>
                  </a:lnTo>
                  <a:lnTo>
                    <a:pt x="3" y="49"/>
                  </a:lnTo>
                  <a:lnTo>
                    <a:pt x="5" y="49"/>
                  </a:lnTo>
                  <a:lnTo>
                    <a:pt x="5" y="41"/>
                  </a:lnTo>
                  <a:lnTo>
                    <a:pt x="6" y="26"/>
                  </a:lnTo>
                  <a:lnTo>
                    <a:pt x="10" y="9"/>
                  </a:lnTo>
                  <a:lnTo>
                    <a:pt x="13" y="0"/>
                  </a:lnTo>
                  <a:lnTo>
                    <a:pt x="11" y="0"/>
                  </a:lnTo>
                  <a:lnTo>
                    <a:pt x="10" y="0"/>
                  </a:lnTo>
                  <a:lnTo>
                    <a:pt x="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131"/>
            <p:cNvSpPr>
              <a:spLocks noEditPoints="1"/>
            </p:cNvSpPr>
            <p:nvPr/>
          </p:nvSpPr>
          <p:spPr bwMode="auto">
            <a:xfrm>
              <a:off x="1705" y="2869"/>
              <a:ext cx="653" cy="118"/>
            </a:xfrm>
            <a:custGeom>
              <a:avLst/>
              <a:gdLst>
                <a:gd name="T0" fmla="*/ 653 w 653"/>
                <a:gd name="T1" fmla="*/ 76 h 118"/>
                <a:gd name="T2" fmla="*/ 653 w 653"/>
                <a:gd name="T3" fmla="*/ 61 h 118"/>
                <a:gd name="T4" fmla="*/ 653 w 653"/>
                <a:gd name="T5" fmla="*/ 61 h 118"/>
                <a:gd name="T6" fmla="*/ 652 w 653"/>
                <a:gd name="T7" fmla="*/ 61 h 118"/>
                <a:gd name="T8" fmla="*/ 652 w 653"/>
                <a:gd name="T9" fmla="*/ 63 h 118"/>
                <a:gd name="T10" fmla="*/ 650 w 653"/>
                <a:gd name="T11" fmla="*/ 63 h 118"/>
                <a:gd name="T12" fmla="*/ 650 w 653"/>
                <a:gd name="T13" fmla="*/ 63 h 118"/>
                <a:gd name="T14" fmla="*/ 650 w 653"/>
                <a:gd name="T15" fmla="*/ 63 h 118"/>
                <a:gd name="T16" fmla="*/ 648 w 653"/>
                <a:gd name="T17" fmla="*/ 63 h 118"/>
                <a:gd name="T18" fmla="*/ 648 w 653"/>
                <a:gd name="T19" fmla="*/ 63 h 118"/>
                <a:gd name="T20" fmla="*/ 648 w 653"/>
                <a:gd name="T21" fmla="*/ 76 h 118"/>
                <a:gd name="T22" fmla="*/ 653 w 653"/>
                <a:gd name="T23" fmla="*/ 76 h 118"/>
                <a:gd name="T24" fmla="*/ 653 w 653"/>
                <a:gd name="T25" fmla="*/ 94 h 118"/>
                <a:gd name="T26" fmla="*/ 652 w 653"/>
                <a:gd name="T27" fmla="*/ 111 h 118"/>
                <a:gd name="T28" fmla="*/ 652 w 653"/>
                <a:gd name="T29" fmla="*/ 116 h 118"/>
                <a:gd name="T30" fmla="*/ 650 w 653"/>
                <a:gd name="T31" fmla="*/ 116 h 118"/>
                <a:gd name="T32" fmla="*/ 650 w 653"/>
                <a:gd name="T33" fmla="*/ 116 h 118"/>
                <a:gd name="T34" fmla="*/ 650 w 653"/>
                <a:gd name="T35" fmla="*/ 116 h 118"/>
                <a:gd name="T36" fmla="*/ 648 w 653"/>
                <a:gd name="T37" fmla="*/ 116 h 118"/>
                <a:gd name="T38" fmla="*/ 648 w 653"/>
                <a:gd name="T39" fmla="*/ 116 h 118"/>
                <a:gd name="T40" fmla="*/ 647 w 653"/>
                <a:gd name="T41" fmla="*/ 116 h 118"/>
                <a:gd name="T42" fmla="*/ 647 w 653"/>
                <a:gd name="T43" fmla="*/ 118 h 118"/>
                <a:gd name="T44" fmla="*/ 647 w 653"/>
                <a:gd name="T45" fmla="*/ 118 h 118"/>
                <a:gd name="T46" fmla="*/ 647 w 653"/>
                <a:gd name="T47" fmla="*/ 109 h 118"/>
                <a:gd name="T48" fmla="*/ 648 w 653"/>
                <a:gd name="T49" fmla="*/ 76 h 118"/>
                <a:gd name="T50" fmla="*/ 653 w 653"/>
                <a:gd name="T51" fmla="*/ 76 h 118"/>
                <a:gd name="T52" fmla="*/ 9 w 653"/>
                <a:gd name="T53" fmla="*/ 2 h 118"/>
                <a:gd name="T54" fmla="*/ 7 w 653"/>
                <a:gd name="T55" fmla="*/ 11 h 118"/>
                <a:gd name="T56" fmla="*/ 4 w 653"/>
                <a:gd name="T57" fmla="*/ 26 h 118"/>
                <a:gd name="T58" fmla="*/ 2 w 653"/>
                <a:gd name="T59" fmla="*/ 43 h 118"/>
                <a:gd name="T60" fmla="*/ 0 w 653"/>
                <a:gd name="T61" fmla="*/ 51 h 118"/>
                <a:gd name="T62" fmla="*/ 2 w 653"/>
                <a:gd name="T63" fmla="*/ 51 h 118"/>
                <a:gd name="T64" fmla="*/ 2 w 653"/>
                <a:gd name="T65" fmla="*/ 51 h 118"/>
                <a:gd name="T66" fmla="*/ 2 w 653"/>
                <a:gd name="T67" fmla="*/ 51 h 118"/>
                <a:gd name="T68" fmla="*/ 4 w 653"/>
                <a:gd name="T69" fmla="*/ 51 h 118"/>
                <a:gd name="T70" fmla="*/ 4 w 653"/>
                <a:gd name="T71" fmla="*/ 51 h 118"/>
                <a:gd name="T72" fmla="*/ 5 w 653"/>
                <a:gd name="T73" fmla="*/ 51 h 118"/>
                <a:gd name="T74" fmla="*/ 5 w 653"/>
                <a:gd name="T75" fmla="*/ 51 h 118"/>
                <a:gd name="T76" fmla="*/ 5 w 653"/>
                <a:gd name="T77" fmla="*/ 51 h 118"/>
                <a:gd name="T78" fmla="*/ 7 w 653"/>
                <a:gd name="T79" fmla="*/ 45 h 118"/>
                <a:gd name="T80" fmla="*/ 12 w 653"/>
                <a:gd name="T81" fmla="*/ 11 h 118"/>
                <a:gd name="T82" fmla="*/ 14 w 653"/>
                <a:gd name="T83" fmla="*/ 0 h 118"/>
                <a:gd name="T84" fmla="*/ 14 w 653"/>
                <a:gd name="T85" fmla="*/ 0 h 118"/>
                <a:gd name="T86" fmla="*/ 14 w 653"/>
                <a:gd name="T87" fmla="*/ 0 h 118"/>
                <a:gd name="T88" fmla="*/ 12 w 653"/>
                <a:gd name="T89" fmla="*/ 0 h 118"/>
                <a:gd name="T90" fmla="*/ 12 w 653"/>
                <a:gd name="T91" fmla="*/ 2 h 118"/>
                <a:gd name="T92" fmla="*/ 10 w 653"/>
                <a:gd name="T93" fmla="*/ 2 h 118"/>
                <a:gd name="T94" fmla="*/ 10 w 653"/>
                <a:gd name="T95" fmla="*/ 2 h 118"/>
                <a:gd name="T96" fmla="*/ 10 w 653"/>
                <a:gd name="T97" fmla="*/ 2 h 118"/>
                <a:gd name="T98" fmla="*/ 9 w 653"/>
                <a:gd name="T99" fmla="*/ 2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3"/>
                <a:gd name="T151" fmla="*/ 0 h 118"/>
                <a:gd name="T152" fmla="*/ 653 w 653"/>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3" h="118">
                  <a:moveTo>
                    <a:pt x="653" y="76"/>
                  </a:moveTo>
                  <a:lnTo>
                    <a:pt x="653" y="61"/>
                  </a:lnTo>
                  <a:lnTo>
                    <a:pt x="652" y="61"/>
                  </a:lnTo>
                  <a:lnTo>
                    <a:pt x="652" y="63"/>
                  </a:lnTo>
                  <a:lnTo>
                    <a:pt x="650" y="63"/>
                  </a:lnTo>
                  <a:lnTo>
                    <a:pt x="648" y="63"/>
                  </a:lnTo>
                  <a:lnTo>
                    <a:pt x="648" y="76"/>
                  </a:lnTo>
                  <a:lnTo>
                    <a:pt x="653" y="76"/>
                  </a:lnTo>
                  <a:lnTo>
                    <a:pt x="653" y="94"/>
                  </a:lnTo>
                  <a:lnTo>
                    <a:pt x="652" y="111"/>
                  </a:lnTo>
                  <a:lnTo>
                    <a:pt x="652" y="116"/>
                  </a:lnTo>
                  <a:lnTo>
                    <a:pt x="650" y="116"/>
                  </a:lnTo>
                  <a:lnTo>
                    <a:pt x="648" y="116"/>
                  </a:lnTo>
                  <a:lnTo>
                    <a:pt x="647" y="116"/>
                  </a:lnTo>
                  <a:lnTo>
                    <a:pt x="647" y="118"/>
                  </a:lnTo>
                  <a:lnTo>
                    <a:pt x="647" y="109"/>
                  </a:lnTo>
                  <a:lnTo>
                    <a:pt x="648" y="76"/>
                  </a:lnTo>
                  <a:lnTo>
                    <a:pt x="653" y="76"/>
                  </a:lnTo>
                  <a:close/>
                  <a:moveTo>
                    <a:pt x="9" y="2"/>
                  </a:moveTo>
                  <a:lnTo>
                    <a:pt x="7" y="11"/>
                  </a:lnTo>
                  <a:lnTo>
                    <a:pt x="4" y="26"/>
                  </a:lnTo>
                  <a:lnTo>
                    <a:pt x="2" y="43"/>
                  </a:lnTo>
                  <a:lnTo>
                    <a:pt x="0" y="51"/>
                  </a:lnTo>
                  <a:lnTo>
                    <a:pt x="2" y="51"/>
                  </a:lnTo>
                  <a:lnTo>
                    <a:pt x="4" y="51"/>
                  </a:lnTo>
                  <a:lnTo>
                    <a:pt x="5" y="51"/>
                  </a:lnTo>
                  <a:lnTo>
                    <a:pt x="7" y="45"/>
                  </a:lnTo>
                  <a:lnTo>
                    <a:pt x="12" y="11"/>
                  </a:lnTo>
                  <a:lnTo>
                    <a:pt x="14" y="0"/>
                  </a:lnTo>
                  <a:lnTo>
                    <a:pt x="12" y="0"/>
                  </a:lnTo>
                  <a:lnTo>
                    <a:pt x="12" y="2"/>
                  </a:lnTo>
                  <a:lnTo>
                    <a:pt x="10" y="2"/>
                  </a:lnTo>
                  <a:lnTo>
                    <a:pt x="9" y="2"/>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132"/>
            <p:cNvSpPr>
              <a:spLocks noEditPoints="1"/>
            </p:cNvSpPr>
            <p:nvPr/>
          </p:nvSpPr>
          <p:spPr bwMode="auto">
            <a:xfrm>
              <a:off x="1709" y="2869"/>
              <a:ext cx="648" cy="118"/>
            </a:xfrm>
            <a:custGeom>
              <a:avLst/>
              <a:gdLst>
                <a:gd name="T0" fmla="*/ 648 w 648"/>
                <a:gd name="T1" fmla="*/ 76 h 118"/>
                <a:gd name="T2" fmla="*/ 646 w 648"/>
                <a:gd name="T3" fmla="*/ 63 h 118"/>
                <a:gd name="T4" fmla="*/ 646 w 648"/>
                <a:gd name="T5" fmla="*/ 63 h 118"/>
                <a:gd name="T6" fmla="*/ 646 w 648"/>
                <a:gd name="T7" fmla="*/ 63 h 118"/>
                <a:gd name="T8" fmla="*/ 644 w 648"/>
                <a:gd name="T9" fmla="*/ 63 h 118"/>
                <a:gd name="T10" fmla="*/ 644 w 648"/>
                <a:gd name="T11" fmla="*/ 63 h 118"/>
                <a:gd name="T12" fmla="*/ 643 w 648"/>
                <a:gd name="T13" fmla="*/ 63 h 118"/>
                <a:gd name="T14" fmla="*/ 643 w 648"/>
                <a:gd name="T15" fmla="*/ 63 h 118"/>
                <a:gd name="T16" fmla="*/ 643 w 648"/>
                <a:gd name="T17" fmla="*/ 63 h 118"/>
                <a:gd name="T18" fmla="*/ 641 w 648"/>
                <a:gd name="T19" fmla="*/ 63 h 118"/>
                <a:gd name="T20" fmla="*/ 643 w 648"/>
                <a:gd name="T21" fmla="*/ 76 h 118"/>
                <a:gd name="T22" fmla="*/ 648 w 648"/>
                <a:gd name="T23" fmla="*/ 76 h 118"/>
                <a:gd name="T24" fmla="*/ 646 w 648"/>
                <a:gd name="T25" fmla="*/ 109 h 118"/>
                <a:gd name="T26" fmla="*/ 644 w 648"/>
                <a:gd name="T27" fmla="*/ 116 h 118"/>
                <a:gd name="T28" fmla="*/ 644 w 648"/>
                <a:gd name="T29" fmla="*/ 116 h 118"/>
                <a:gd name="T30" fmla="*/ 643 w 648"/>
                <a:gd name="T31" fmla="*/ 116 h 118"/>
                <a:gd name="T32" fmla="*/ 643 w 648"/>
                <a:gd name="T33" fmla="*/ 118 h 118"/>
                <a:gd name="T34" fmla="*/ 643 w 648"/>
                <a:gd name="T35" fmla="*/ 118 h 118"/>
                <a:gd name="T36" fmla="*/ 641 w 648"/>
                <a:gd name="T37" fmla="*/ 118 h 118"/>
                <a:gd name="T38" fmla="*/ 641 w 648"/>
                <a:gd name="T39" fmla="*/ 118 h 118"/>
                <a:gd name="T40" fmla="*/ 639 w 648"/>
                <a:gd name="T41" fmla="*/ 118 h 118"/>
                <a:gd name="T42" fmla="*/ 639 w 648"/>
                <a:gd name="T43" fmla="*/ 118 h 118"/>
                <a:gd name="T44" fmla="*/ 641 w 648"/>
                <a:gd name="T45" fmla="*/ 109 h 118"/>
                <a:gd name="T46" fmla="*/ 643 w 648"/>
                <a:gd name="T47" fmla="*/ 76 h 118"/>
                <a:gd name="T48" fmla="*/ 648 w 648"/>
                <a:gd name="T49" fmla="*/ 76 h 118"/>
                <a:gd name="T50" fmla="*/ 8 w 648"/>
                <a:gd name="T51" fmla="*/ 2 h 118"/>
                <a:gd name="T52" fmla="*/ 5 w 648"/>
                <a:gd name="T53" fmla="*/ 11 h 118"/>
                <a:gd name="T54" fmla="*/ 1 w 648"/>
                <a:gd name="T55" fmla="*/ 28 h 118"/>
                <a:gd name="T56" fmla="*/ 0 w 648"/>
                <a:gd name="T57" fmla="*/ 43 h 118"/>
                <a:gd name="T58" fmla="*/ 0 w 648"/>
                <a:gd name="T59" fmla="*/ 51 h 118"/>
                <a:gd name="T60" fmla="*/ 0 w 648"/>
                <a:gd name="T61" fmla="*/ 51 h 118"/>
                <a:gd name="T62" fmla="*/ 1 w 648"/>
                <a:gd name="T63" fmla="*/ 51 h 118"/>
                <a:gd name="T64" fmla="*/ 1 w 648"/>
                <a:gd name="T65" fmla="*/ 51 h 118"/>
                <a:gd name="T66" fmla="*/ 1 w 648"/>
                <a:gd name="T67" fmla="*/ 51 h 118"/>
                <a:gd name="T68" fmla="*/ 3 w 648"/>
                <a:gd name="T69" fmla="*/ 51 h 118"/>
                <a:gd name="T70" fmla="*/ 3 w 648"/>
                <a:gd name="T71" fmla="*/ 50 h 118"/>
                <a:gd name="T72" fmla="*/ 5 w 648"/>
                <a:gd name="T73" fmla="*/ 50 h 118"/>
                <a:gd name="T74" fmla="*/ 5 w 648"/>
                <a:gd name="T75" fmla="*/ 50 h 118"/>
                <a:gd name="T76" fmla="*/ 5 w 648"/>
                <a:gd name="T77" fmla="*/ 45 h 118"/>
                <a:gd name="T78" fmla="*/ 10 w 648"/>
                <a:gd name="T79" fmla="*/ 13 h 118"/>
                <a:gd name="T80" fmla="*/ 13 w 648"/>
                <a:gd name="T81" fmla="*/ 0 h 118"/>
                <a:gd name="T82" fmla="*/ 13 w 648"/>
                <a:gd name="T83" fmla="*/ 0 h 118"/>
                <a:gd name="T84" fmla="*/ 11 w 648"/>
                <a:gd name="T85" fmla="*/ 0 h 118"/>
                <a:gd name="T86" fmla="*/ 11 w 648"/>
                <a:gd name="T87" fmla="*/ 0 h 118"/>
                <a:gd name="T88" fmla="*/ 10 w 648"/>
                <a:gd name="T89" fmla="*/ 0 h 118"/>
                <a:gd name="T90" fmla="*/ 10 w 648"/>
                <a:gd name="T91" fmla="*/ 0 h 118"/>
                <a:gd name="T92" fmla="*/ 10 w 648"/>
                <a:gd name="T93" fmla="*/ 0 h 118"/>
                <a:gd name="T94" fmla="*/ 8 w 648"/>
                <a:gd name="T95" fmla="*/ 0 h 118"/>
                <a:gd name="T96" fmla="*/ 8 w 648"/>
                <a:gd name="T97" fmla="*/ 2 h 1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8"/>
                <a:gd name="T148" fmla="*/ 0 h 118"/>
                <a:gd name="T149" fmla="*/ 648 w 648"/>
                <a:gd name="T150" fmla="*/ 118 h 1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8" h="118">
                  <a:moveTo>
                    <a:pt x="648" y="76"/>
                  </a:moveTo>
                  <a:lnTo>
                    <a:pt x="646" y="63"/>
                  </a:lnTo>
                  <a:lnTo>
                    <a:pt x="644" y="63"/>
                  </a:lnTo>
                  <a:lnTo>
                    <a:pt x="643" y="63"/>
                  </a:lnTo>
                  <a:lnTo>
                    <a:pt x="641" y="63"/>
                  </a:lnTo>
                  <a:lnTo>
                    <a:pt x="643" y="76"/>
                  </a:lnTo>
                  <a:lnTo>
                    <a:pt x="648" y="76"/>
                  </a:lnTo>
                  <a:lnTo>
                    <a:pt x="646" y="109"/>
                  </a:lnTo>
                  <a:lnTo>
                    <a:pt x="644" y="116"/>
                  </a:lnTo>
                  <a:lnTo>
                    <a:pt x="643" y="116"/>
                  </a:lnTo>
                  <a:lnTo>
                    <a:pt x="643" y="118"/>
                  </a:lnTo>
                  <a:lnTo>
                    <a:pt x="641" y="118"/>
                  </a:lnTo>
                  <a:lnTo>
                    <a:pt x="639" y="118"/>
                  </a:lnTo>
                  <a:lnTo>
                    <a:pt x="641" y="109"/>
                  </a:lnTo>
                  <a:lnTo>
                    <a:pt x="643" y="76"/>
                  </a:lnTo>
                  <a:lnTo>
                    <a:pt x="648" y="76"/>
                  </a:lnTo>
                  <a:close/>
                  <a:moveTo>
                    <a:pt x="8" y="2"/>
                  </a:moveTo>
                  <a:lnTo>
                    <a:pt x="5" y="11"/>
                  </a:lnTo>
                  <a:lnTo>
                    <a:pt x="1" y="28"/>
                  </a:lnTo>
                  <a:lnTo>
                    <a:pt x="0" y="43"/>
                  </a:lnTo>
                  <a:lnTo>
                    <a:pt x="0" y="51"/>
                  </a:lnTo>
                  <a:lnTo>
                    <a:pt x="1" y="51"/>
                  </a:lnTo>
                  <a:lnTo>
                    <a:pt x="3" y="51"/>
                  </a:lnTo>
                  <a:lnTo>
                    <a:pt x="3" y="50"/>
                  </a:lnTo>
                  <a:lnTo>
                    <a:pt x="5" y="50"/>
                  </a:lnTo>
                  <a:lnTo>
                    <a:pt x="5" y="45"/>
                  </a:lnTo>
                  <a:lnTo>
                    <a:pt x="10" y="13"/>
                  </a:lnTo>
                  <a:lnTo>
                    <a:pt x="13" y="0"/>
                  </a:lnTo>
                  <a:lnTo>
                    <a:pt x="11" y="0"/>
                  </a:lnTo>
                  <a:lnTo>
                    <a:pt x="10" y="0"/>
                  </a:lnTo>
                  <a:lnTo>
                    <a:pt x="8" y="0"/>
                  </a:lnTo>
                  <a:lnTo>
                    <a:pt x="8" y="2"/>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133"/>
            <p:cNvSpPr>
              <a:spLocks noEditPoints="1"/>
            </p:cNvSpPr>
            <p:nvPr/>
          </p:nvSpPr>
          <p:spPr bwMode="auto">
            <a:xfrm>
              <a:off x="1710" y="2869"/>
              <a:ext cx="643" cy="118"/>
            </a:xfrm>
            <a:custGeom>
              <a:avLst/>
              <a:gdLst>
                <a:gd name="T0" fmla="*/ 643 w 643"/>
                <a:gd name="T1" fmla="*/ 76 h 118"/>
                <a:gd name="T2" fmla="*/ 643 w 643"/>
                <a:gd name="T3" fmla="*/ 63 h 118"/>
                <a:gd name="T4" fmla="*/ 642 w 643"/>
                <a:gd name="T5" fmla="*/ 63 h 118"/>
                <a:gd name="T6" fmla="*/ 642 w 643"/>
                <a:gd name="T7" fmla="*/ 63 h 118"/>
                <a:gd name="T8" fmla="*/ 642 w 643"/>
                <a:gd name="T9" fmla="*/ 63 h 118"/>
                <a:gd name="T10" fmla="*/ 640 w 643"/>
                <a:gd name="T11" fmla="*/ 63 h 118"/>
                <a:gd name="T12" fmla="*/ 640 w 643"/>
                <a:gd name="T13" fmla="*/ 63 h 118"/>
                <a:gd name="T14" fmla="*/ 640 w 643"/>
                <a:gd name="T15" fmla="*/ 63 h 118"/>
                <a:gd name="T16" fmla="*/ 638 w 643"/>
                <a:gd name="T17" fmla="*/ 63 h 118"/>
                <a:gd name="T18" fmla="*/ 638 w 643"/>
                <a:gd name="T19" fmla="*/ 63 h 118"/>
                <a:gd name="T20" fmla="*/ 638 w 643"/>
                <a:gd name="T21" fmla="*/ 76 h 118"/>
                <a:gd name="T22" fmla="*/ 643 w 643"/>
                <a:gd name="T23" fmla="*/ 76 h 118"/>
                <a:gd name="T24" fmla="*/ 642 w 643"/>
                <a:gd name="T25" fmla="*/ 109 h 118"/>
                <a:gd name="T26" fmla="*/ 642 w 643"/>
                <a:gd name="T27" fmla="*/ 118 h 118"/>
                <a:gd name="T28" fmla="*/ 640 w 643"/>
                <a:gd name="T29" fmla="*/ 118 h 118"/>
                <a:gd name="T30" fmla="*/ 640 w 643"/>
                <a:gd name="T31" fmla="*/ 118 h 118"/>
                <a:gd name="T32" fmla="*/ 638 w 643"/>
                <a:gd name="T33" fmla="*/ 118 h 118"/>
                <a:gd name="T34" fmla="*/ 638 w 643"/>
                <a:gd name="T35" fmla="*/ 118 h 118"/>
                <a:gd name="T36" fmla="*/ 638 w 643"/>
                <a:gd name="T37" fmla="*/ 118 h 118"/>
                <a:gd name="T38" fmla="*/ 637 w 643"/>
                <a:gd name="T39" fmla="*/ 118 h 118"/>
                <a:gd name="T40" fmla="*/ 637 w 643"/>
                <a:gd name="T41" fmla="*/ 118 h 118"/>
                <a:gd name="T42" fmla="*/ 635 w 643"/>
                <a:gd name="T43" fmla="*/ 118 h 118"/>
                <a:gd name="T44" fmla="*/ 637 w 643"/>
                <a:gd name="T45" fmla="*/ 109 h 118"/>
                <a:gd name="T46" fmla="*/ 638 w 643"/>
                <a:gd name="T47" fmla="*/ 76 h 118"/>
                <a:gd name="T48" fmla="*/ 643 w 643"/>
                <a:gd name="T49" fmla="*/ 76 h 118"/>
                <a:gd name="T50" fmla="*/ 9 w 643"/>
                <a:gd name="T51" fmla="*/ 0 h 118"/>
                <a:gd name="T52" fmla="*/ 7 w 643"/>
                <a:gd name="T53" fmla="*/ 11 h 118"/>
                <a:gd name="T54" fmla="*/ 2 w 643"/>
                <a:gd name="T55" fmla="*/ 45 h 118"/>
                <a:gd name="T56" fmla="*/ 0 w 643"/>
                <a:gd name="T57" fmla="*/ 51 h 118"/>
                <a:gd name="T58" fmla="*/ 2 w 643"/>
                <a:gd name="T59" fmla="*/ 50 h 118"/>
                <a:gd name="T60" fmla="*/ 2 w 643"/>
                <a:gd name="T61" fmla="*/ 50 h 118"/>
                <a:gd name="T62" fmla="*/ 4 w 643"/>
                <a:gd name="T63" fmla="*/ 50 h 118"/>
                <a:gd name="T64" fmla="*/ 4 w 643"/>
                <a:gd name="T65" fmla="*/ 50 h 118"/>
                <a:gd name="T66" fmla="*/ 4 w 643"/>
                <a:gd name="T67" fmla="*/ 50 h 118"/>
                <a:gd name="T68" fmla="*/ 5 w 643"/>
                <a:gd name="T69" fmla="*/ 50 h 118"/>
                <a:gd name="T70" fmla="*/ 5 w 643"/>
                <a:gd name="T71" fmla="*/ 50 h 118"/>
                <a:gd name="T72" fmla="*/ 5 w 643"/>
                <a:gd name="T73" fmla="*/ 50 h 118"/>
                <a:gd name="T74" fmla="*/ 7 w 643"/>
                <a:gd name="T75" fmla="*/ 45 h 118"/>
                <a:gd name="T76" fmla="*/ 12 w 643"/>
                <a:gd name="T77" fmla="*/ 13 h 118"/>
                <a:gd name="T78" fmla="*/ 15 w 643"/>
                <a:gd name="T79" fmla="*/ 0 h 118"/>
                <a:gd name="T80" fmla="*/ 14 w 643"/>
                <a:gd name="T81" fmla="*/ 0 h 118"/>
                <a:gd name="T82" fmla="*/ 14 w 643"/>
                <a:gd name="T83" fmla="*/ 0 h 118"/>
                <a:gd name="T84" fmla="*/ 12 w 643"/>
                <a:gd name="T85" fmla="*/ 0 h 118"/>
                <a:gd name="T86" fmla="*/ 12 w 643"/>
                <a:gd name="T87" fmla="*/ 0 h 118"/>
                <a:gd name="T88" fmla="*/ 12 w 643"/>
                <a:gd name="T89" fmla="*/ 0 h 118"/>
                <a:gd name="T90" fmla="*/ 10 w 643"/>
                <a:gd name="T91" fmla="*/ 0 h 118"/>
                <a:gd name="T92" fmla="*/ 10 w 643"/>
                <a:gd name="T93" fmla="*/ 0 h 118"/>
                <a:gd name="T94" fmla="*/ 9 w 643"/>
                <a:gd name="T95" fmla="*/ 0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3"/>
                <a:gd name="T145" fmla="*/ 0 h 118"/>
                <a:gd name="T146" fmla="*/ 643 w 643"/>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3" h="118">
                  <a:moveTo>
                    <a:pt x="643" y="76"/>
                  </a:moveTo>
                  <a:lnTo>
                    <a:pt x="643" y="63"/>
                  </a:lnTo>
                  <a:lnTo>
                    <a:pt x="642" y="63"/>
                  </a:lnTo>
                  <a:lnTo>
                    <a:pt x="640" y="63"/>
                  </a:lnTo>
                  <a:lnTo>
                    <a:pt x="638" y="63"/>
                  </a:lnTo>
                  <a:lnTo>
                    <a:pt x="638" y="76"/>
                  </a:lnTo>
                  <a:lnTo>
                    <a:pt x="643" y="76"/>
                  </a:lnTo>
                  <a:lnTo>
                    <a:pt x="642" y="109"/>
                  </a:lnTo>
                  <a:lnTo>
                    <a:pt x="642" y="118"/>
                  </a:lnTo>
                  <a:lnTo>
                    <a:pt x="640" y="118"/>
                  </a:lnTo>
                  <a:lnTo>
                    <a:pt x="638" y="118"/>
                  </a:lnTo>
                  <a:lnTo>
                    <a:pt x="637" y="118"/>
                  </a:lnTo>
                  <a:lnTo>
                    <a:pt x="635" y="118"/>
                  </a:lnTo>
                  <a:lnTo>
                    <a:pt x="637" y="109"/>
                  </a:lnTo>
                  <a:lnTo>
                    <a:pt x="638" y="76"/>
                  </a:lnTo>
                  <a:lnTo>
                    <a:pt x="643" y="76"/>
                  </a:lnTo>
                  <a:close/>
                  <a:moveTo>
                    <a:pt x="9" y="0"/>
                  </a:moveTo>
                  <a:lnTo>
                    <a:pt x="7" y="11"/>
                  </a:lnTo>
                  <a:lnTo>
                    <a:pt x="2" y="45"/>
                  </a:lnTo>
                  <a:lnTo>
                    <a:pt x="0" y="51"/>
                  </a:lnTo>
                  <a:lnTo>
                    <a:pt x="2" y="50"/>
                  </a:lnTo>
                  <a:lnTo>
                    <a:pt x="4" y="50"/>
                  </a:lnTo>
                  <a:lnTo>
                    <a:pt x="5" y="50"/>
                  </a:lnTo>
                  <a:lnTo>
                    <a:pt x="7" y="45"/>
                  </a:lnTo>
                  <a:lnTo>
                    <a:pt x="12" y="13"/>
                  </a:lnTo>
                  <a:lnTo>
                    <a:pt x="15" y="0"/>
                  </a:lnTo>
                  <a:lnTo>
                    <a:pt x="14" y="0"/>
                  </a:lnTo>
                  <a:lnTo>
                    <a:pt x="12" y="0"/>
                  </a:lnTo>
                  <a:lnTo>
                    <a:pt x="10" y="0"/>
                  </a:lnTo>
                  <a:lnTo>
                    <a:pt x="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134"/>
            <p:cNvSpPr>
              <a:spLocks noEditPoints="1"/>
            </p:cNvSpPr>
            <p:nvPr/>
          </p:nvSpPr>
          <p:spPr bwMode="auto">
            <a:xfrm>
              <a:off x="1714" y="2869"/>
              <a:ext cx="638" cy="118"/>
            </a:xfrm>
            <a:custGeom>
              <a:avLst/>
              <a:gdLst>
                <a:gd name="T0" fmla="*/ 638 w 638"/>
                <a:gd name="T1" fmla="*/ 76 h 118"/>
                <a:gd name="T2" fmla="*/ 636 w 638"/>
                <a:gd name="T3" fmla="*/ 63 h 118"/>
                <a:gd name="T4" fmla="*/ 636 w 638"/>
                <a:gd name="T5" fmla="*/ 63 h 118"/>
                <a:gd name="T6" fmla="*/ 636 w 638"/>
                <a:gd name="T7" fmla="*/ 63 h 118"/>
                <a:gd name="T8" fmla="*/ 634 w 638"/>
                <a:gd name="T9" fmla="*/ 63 h 118"/>
                <a:gd name="T10" fmla="*/ 634 w 638"/>
                <a:gd name="T11" fmla="*/ 63 h 118"/>
                <a:gd name="T12" fmla="*/ 633 w 638"/>
                <a:gd name="T13" fmla="*/ 63 h 118"/>
                <a:gd name="T14" fmla="*/ 633 w 638"/>
                <a:gd name="T15" fmla="*/ 63 h 118"/>
                <a:gd name="T16" fmla="*/ 633 w 638"/>
                <a:gd name="T17" fmla="*/ 63 h 118"/>
                <a:gd name="T18" fmla="*/ 631 w 638"/>
                <a:gd name="T19" fmla="*/ 63 h 118"/>
                <a:gd name="T20" fmla="*/ 633 w 638"/>
                <a:gd name="T21" fmla="*/ 76 h 118"/>
                <a:gd name="T22" fmla="*/ 638 w 638"/>
                <a:gd name="T23" fmla="*/ 76 h 118"/>
                <a:gd name="T24" fmla="*/ 636 w 638"/>
                <a:gd name="T25" fmla="*/ 109 h 118"/>
                <a:gd name="T26" fmla="*/ 634 w 638"/>
                <a:gd name="T27" fmla="*/ 118 h 118"/>
                <a:gd name="T28" fmla="*/ 634 w 638"/>
                <a:gd name="T29" fmla="*/ 118 h 118"/>
                <a:gd name="T30" fmla="*/ 633 w 638"/>
                <a:gd name="T31" fmla="*/ 118 h 118"/>
                <a:gd name="T32" fmla="*/ 633 w 638"/>
                <a:gd name="T33" fmla="*/ 118 h 118"/>
                <a:gd name="T34" fmla="*/ 631 w 638"/>
                <a:gd name="T35" fmla="*/ 118 h 118"/>
                <a:gd name="T36" fmla="*/ 631 w 638"/>
                <a:gd name="T37" fmla="*/ 118 h 118"/>
                <a:gd name="T38" fmla="*/ 631 w 638"/>
                <a:gd name="T39" fmla="*/ 118 h 118"/>
                <a:gd name="T40" fmla="*/ 629 w 638"/>
                <a:gd name="T41" fmla="*/ 118 h 118"/>
                <a:gd name="T42" fmla="*/ 629 w 638"/>
                <a:gd name="T43" fmla="*/ 118 h 118"/>
                <a:gd name="T44" fmla="*/ 631 w 638"/>
                <a:gd name="T45" fmla="*/ 109 h 118"/>
                <a:gd name="T46" fmla="*/ 633 w 638"/>
                <a:gd name="T47" fmla="*/ 76 h 118"/>
                <a:gd name="T48" fmla="*/ 638 w 638"/>
                <a:gd name="T49" fmla="*/ 76 h 118"/>
                <a:gd name="T50" fmla="*/ 8 w 638"/>
                <a:gd name="T51" fmla="*/ 0 h 118"/>
                <a:gd name="T52" fmla="*/ 5 w 638"/>
                <a:gd name="T53" fmla="*/ 13 h 118"/>
                <a:gd name="T54" fmla="*/ 0 w 638"/>
                <a:gd name="T55" fmla="*/ 45 h 118"/>
                <a:gd name="T56" fmla="*/ 0 w 638"/>
                <a:gd name="T57" fmla="*/ 50 h 118"/>
                <a:gd name="T58" fmla="*/ 0 w 638"/>
                <a:gd name="T59" fmla="*/ 50 h 118"/>
                <a:gd name="T60" fmla="*/ 1 w 638"/>
                <a:gd name="T61" fmla="*/ 50 h 118"/>
                <a:gd name="T62" fmla="*/ 1 w 638"/>
                <a:gd name="T63" fmla="*/ 50 h 118"/>
                <a:gd name="T64" fmla="*/ 1 w 638"/>
                <a:gd name="T65" fmla="*/ 50 h 118"/>
                <a:gd name="T66" fmla="*/ 3 w 638"/>
                <a:gd name="T67" fmla="*/ 50 h 118"/>
                <a:gd name="T68" fmla="*/ 3 w 638"/>
                <a:gd name="T69" fmla="*/ 50 h 118"/>
                <a:gd name="T70" fmla="*/ 5 w 638"/>
                <a:gd name="T71" fmla="*/ 50 h 118"/>
                <a:gd name="T72" fmla="*/ 5 w 638"/>
                <a:gd name="T73" fmla="*/ 50 h 118"/>
                <a:gd name="T74" fmla="*/ 5 w 638"/>
                <a:gd name="T75" fmla="*/ 45 h 118"/>
                <a:gd name="T76" fmla="*/ 10 w 638"/>
                <a:gd name="T77" fmla="*/ 13 h 118"/>
                <a:gd name="T78" fmla="*/ 13 w 638"/>
                <a:gd name="T79" fmla="*/ 0 h 118"/>
                <a:gd name="T80" fmla="*/ 13 w 638"/>
                <a:gd name="T81" fmla="*/ 0 h 118"/>
                <a:gd name="T82" fmla="*/ 11 w 638"/>
                <a:gd name="T83" fmla="*/ 0 h 118"/>
                <a:gd name="T84" fmla="*/ 11 w 638"/>
                <a:gd name="T85" fmla="*/ 0 h 118"/>
                <a:gd name="T86" fmla="*/ 11 w 638"/>
                <a:gd name="T87" fmla="*/ 0 h 118"/>
                <a:gd name="T88" fmla="*/ 10 w 638"/>
                <a:gd name="T89" fmla="*/ 0 h 118"/>
                <a:gd name="T90" fmla="*/ 10 w 638"/>
                <a:gd name="T91" fmla="*/ 0 h 118"/>
                <a:gd name="T92" fmla="*/ 8 w 638"/>
                <a:gd name="T93" fmla="*/ 0 h 118"/>
                <a:gd name="T94" fmla="*/ 8 w 638"/>
                <a:gd name="T95" fmla="*/ 0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8"/>
                <a:gd name="T145" fmla="*/ 0 h 118"/>
                <a:gd name="T146" fmla="*/ 638 w 638"/>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8" h="118">
                  <a:moveTo>
                    <a:pt x="638" y="76"/>
                  </a:moveTo>
                  <a:lnTo>
                    <a:pt x="636" y="63"/>
                  </a:lnTo>
                  <a:lnTo>
                    <a:pt x="634" y="63"/>
                  </a:lnTo>
                  <a:lnTo>
                    <a:pt x="633" y="63"/>
                  </a:lnTo>
                  <a:lnTo>
                    <a:pt x="631" y="63"/>
                  </a:lnTo>
                  <a:lnTo>
                    <a:pt x="633" y="76"/>
                  </a:lnTo>
                  <a:lnTo>
                    <a:pt x="638" y="76"/>
                  </a:lnTo>
                  <a:lnTo>
                    <a:pt x="636" y="109"/>
                  </a:lnTo>
                  <a:lnTo>
                    <a:pt x="634" y="118"/>
                  </a:lnTo>
                  <a:lnTo>
                    <a:pt x="633" y="118"/>
                  </a:lnTo>
                  <a:lnTo>
                    <a:pt x="631" y="118"/>
                  </a:lnTo>
                  <a:lnTo>
                    <a:pt x="629" y="118"/>
                  </a:lnTo>
                  <a:lnTo>
                    <a:pt x="631" y="109"/>
                  </a:lnTo>
                  <a:lnTo>
                    <a:pt x="633" y="76"/>
                  </a:lnTo>
                  <a:lnTo>
                    <a:pt x="638" y="76"/>
                  </a:lnTo>
                  <a:close/>
                  <a:moveTo>
                    <a:pt x="8" y="0"/>
                  </a:moveTo>
                  <a:lnTo>
                    <a:pt x="5" y="13"/>
                  </a:lnTo>
                  <a:lnTo>
                    <a:pt x="0" y="45"/>
                  </a:lnTo>
                  <a:lnTo>
                    <a:pt x="0" y="50"/>
                  </a:lnTo>
                  <a:lnTo>
                    <a:pt x="1" y="50"/>
                  </a:lnTo>
                  <a:lnTo>
                    <a:pt x="3" y="50"/>
                  </a:lnTo>
                  <a:lnTo>
                    <a:pt x="5" y="50"/>
                  </a:lnTo>
                  <a:lnTo>
                    <a:pt x="5" y="45"/>
                  </a:lnTo>
                  <a:lnTo>
                    <a:pt x="10" y="13"/>
                  </a:lnTo>
                  <a:lnTo>
                    <a:pt x="13" y="0"/>
                  </a:lnTo>
                  <a:lnTo>
                    <a:pt x="11" y="0"/>
                  </a:lnTo>
                  <a:lnTo>
                    <a:pt x="10" y="0"/>
                  </a:lnTo>
                  <a:lnTo>
                    <a:pt x="8"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135"/>
            <p:cNvSpPr>
              <a:spLocks noEditPoints="1"/>
            </p:cNvSpPr>
            <p:nvPr/>
          </p:nvSpPr>
          <p:spPr bwMode="auto">
            <a:xfrm>
              <a:off x="1715" y="2869"/>
              <a:ext cx="633" cy="119"/>
            </a:xfrm>
            <a:custGeom>
              <a:avLst/>
              <a:gdLst>
                <a:gd name="T0" fmla="*/ 633 w 633"/>
                <a:gd name="T1" fmla="*/ 76 h 119"/>
                <a:gd name="T2" fmla="*/ 633 w 633"/>
                <a:gd name="T3" fmla="*/ 63 h 119"/>
                <a:gd name="T4" fmla="*/ 632 w 633"/>
                <a:gd name="T5" fmla="*/ 63 h 119"/>
                <a:gd name="T6" fmla="*/ 632 w 633"/>
                <a:gd name="T7" fmla="*/ 63 h 119"/>
                <a:gd name="T8" fmla="*/ 632 w 633"/>
                <a:gd name="T9" fmla="*/ 63 h 119"/>
                <a:gd name="T10" fmla="*/ 630 w 633"/>
                <a:gd name="T11" fmla="*/ 63 h 119"/>
                <a:gd name="T12" fmla="*/ 630 w 633"/>
                <a:gd name="T13" fmla="*/ 63 h 119"/>
                <a:gd name="T14" fmla="*/ 630 w 633"/>
                <a:gd name="T15" fmla="*/ 63 h 119"/>
                <a:gd name="T16" fmla="*/ 628 w 633"/>
                <a:gd name="T17" fmla="*/ 63 h 119"/>
                <a:gd name="T18" fmla="*/ 628 w 633"/>
                <a:gd name="T19" fmla="*/ 63 h 119"/>
                <a:gd name="T20" fmla="*/ 628 w 633"/>
                <a:gd name="T21" fmla="*/ 76 h 119"/>
                <a:gd name="T22" fmla="*/ 633 w 633"/>
                <a:gd name="T23" fmla="*/ 76 h 119"/>
                <a:gd name="T24" fmla="*/ 632 w 633"/>
                <a:gd name="T25" fmla="*/ 109 h 119"/>
                <a:gd name="T26" fmla="*/ 630 w 633"/>
                <a:gd name="T27" fmla="*/ 118 h 119"/>
                <a:gd name="T28" fmla="*/ 630 w 633"/>
                <a:gd name="T29" fmla="*/ 118 h 119"/>
                <a:gd name="T30" fmla="*/ 630 w 633"/>
                <a:gd name="T31" fmla="*/ 118 h 119"/>
                <a:gd name="T32" fmla="*/ 628 w 633"/>
                <a:gd name="T33" fmla="*/ 118 h 119"/>
                <a:gd name="T34" fmla="*/ 628 w 633"/>
                <a:gd name="T35" fmla="*/ 118 h 119"/>
                <a:gd name="T36" fmla="*/ 628 w 633"/>
                <a:gd name="T37" fmla="*/ 118 h 119"/>
                <a:gd name="T38" fmla="*/ 627 w 633"/>
                <a:gd name="T39" fmla="*/ 118 h 119"/>
                <a:gd name="T40" fmla="*/ 627 w 633"/>
                <a:gd name="T41" fmla="*/ 118 h 119"/>
                <a:gd name="T42" fmla="*/ 625 w 633"/>
                <a:gd name="T43" fmla="*/ 119 h 119"/>
                <a:gd name="T44" fmla="*/ 627 w 633"/>
                <a:gd name="T45" fmla="*/ 109 h 119"/>
                <a:gd name="T46" fmla="*/ 628 w 633"/>
                <a:gd name="T47" fmla="*/ 76 h 119"/>
                <a:gd name="T48" fmla="*/ 633 w 633"/>
                <a:gd name="T49" fmla="*/ 76 h 119"/>
                <a:gd name="T50" fmla="*/ 10 w 633"/>
                <a:gd name="T51" fmla="*/ 0 h 119"/>
                <a:gd name="T52" fmla="*/ 7 w 633"/>
                <a:gd name="T53" fmla="*/ 13 h 119"/>
                <a:gd name="T54" fmla="*/ 2 w 633"/>
                <a:gd name="T55" fmla="*/ 45 h 119"/>
                <a:gd name="T56" fmla="*/ 0 w 633"/>
                <a:gd name="T57" fmla="*/ 50 h 119"/>
                <a:gd name="T58" fmla="*/ 2 w 633"/>
                <a:gd name="T59" fmla="*/ 50 h 119"/>
                <a:gd name="T60" fmla="*/ 2 w 633"/>
                <a:gd name="T61" fmla="*/ 50 h 119"/>
                <a:gd name="T62" fmla="*/ 4 w 633"/>
                <a:gd name="T63" fmla="*/ 50 h 119"/>
                <a:gd name="T64" fmla="*/ 4 w 633"/>
                <a:gd name="T65" fmla="*/ 50 h 119"/>
                <a:gd name="T66" fmla="*/ 4 w 633"/>
                <a:gd name="T67" fmla="*/ 50 h 119"/>
                <a:gd name="T68" fmla="*/ 5 w 633"/>
                <a:gd name="T69" fmla="*/ 50 h 119"/>
                <a:gd name="T70" fmla="*/ 5 w 633"/>
                <a:gd name="T71" fmla="*/ 50 h 119"/>
                <a:gd name="T72" fmla="*/ 5 w 633"/>
                <a:gd name="T73" fmla="*/ 50 h 119"/>
                <a:gd name="T74" fmla="*/ 7 w 633"/>
                <a:gd name="T75" fmla="*/ 45 h 119"/>
                <a:gd name="T76" fmla="*/ 10 w 633"/>
                <a:gd name="T77" fmla="*/ 15 h 119"/>
                <a:gd name="T78" fmla="*/ 15 w 633"/>
                <a:gd name="T79" fmla="*/ 0 h 119"/>
                <a:gd name="T80" fmla="*/ 14 w 633"/>
                <a:gd name="T81" fmla="*/ 0 h 119"/>
                <a:gd name="T82" fmla="*/ 14 w 633"/>
                <a:gd name="T83" fmla="*/ 0 h 119"/>
                <a:gd name="T84" fmla="*/ 14 w 633"/>
                <a:gd name="T85" fmla="*/ 0 h 119"/>
                <a:gd name="T86" fmla="*/ 12 w 633"/>
                <a:gd name="T87" fmla="*/ 0 h 119"/>
                <a:gd name="T88" fmla="*/ 12 w 633"/>
                <a:gd name="T89" fmla="*/ 0 h 119"/>
                <a:gd name="T90" fmla="*/ 10 w 633"/>
                <a:gd name="T91" fmla="*/ 0 h 119"/>
                <a:gd name="T92" fmla="*/ 10 w 633"/>
                <a:gd name="T93" fmla="*/ 0 h 119"/>
                <a:gd name="T94" fmla="*/ 10 w 633"/>
                <a:gd name="T95" fmla="*/ 0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119"/>
                <a:gd name="T146" fmla="*/ 633 w 63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119">
                  <a:moveTo>
                    <a:pt x="633" y="76"/>
                  </a:moveTo>
                  <a:lnTo>
                    <a:pt x="633" y="63"/>
                  </a:lnTo>
                  <a:lnTo>
                    <a:pt x="632" y="63"/>
                  </a:lnTo>
                  <a:lnTo>
                    <a:pt x="630" y="63"/>
                  </a:lnTo>
                  <a:lnTo>
                    <a:pt x="628" y="63"/>
                  </a:lnTo>
                  <a:lnTo>
                    <a:pt x="628" y="76"/>
                  </a:lnTo>
                  <a:lnTo>
                    <a:pt x="633" y="76"/>
                  </a:lnTo>
                  <a:lnTo>
                    <a:pt x="632" y="109"/>
                  </a:lnTo>
                  <a:lnTo>
                    <a:pt x="630" y="118"/>
                  </a:lnTo>
                  <a:lnTo>
                    <a:pt x="628" y="118"/>
                  </a:lnTo>
                  <a:lnTo>
                    <a:pt x="627" y="118"/>
                  </a:lnTo>
                  <a:lnTo>
                    <a:pt x="625" y="119"/>
                  </a:lnTo>
                  <a:lnTo>
                    <a:pt x="627" y="109"/>
                  </a:lnTo>
                  <a:lnTo>
                    <a:pt x="628" y="76"/>
                  </a:lnTo>
                  <a:lnTo>
                    <a:pt x="633" y="76"/>
                  </a:lnTo>
                  <a:close/>
                  <a:moveTo>
                    <a:pt x="10" y="0"/>
                  </a:moveTo>
                  <a:lnTo>
                    <a:pt x="7" y="13"/>
                  </a:lnTo>
                  <a:lnTo>
                    <a:pt x="2" y="45"/>
                  </a:lnTo>
                  <a:lnTo>
                    <a:pt x="0" y="50"/>
                  </a:lnTo>
                  <a:lnTo>
                    <a:pt x="2" y="50"/>
                  </a:lnTo>
                  <a:lnTo>
                    <a:pt x="4" y="50"/>
                  </a:lnTo>
                  <a:lnTo>
                    <a:pt x="5" y="50"/>
                  </a:lnTo>
                  <a:lnTo>
                    <a:pt x="7" y="45"/>
                  </a:lnTo>
                  <a:lnTo>
                    <a:pt x="10" y="15"/>
                  </a:lnTo>
                  <a:lnTo>
                    <a:pt x="15" y="0"/>
                  </a:lnTo>
                  <a:lnTo>
                    <a:pt x="14" y="0"/>
                  </a:lnTo>
                  <a:lnTo>
                    <a:pt x="12" y="0"/>
                  </a:lnTo>
                  <a:lnTo>
                    <a:pt x="1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136"/>
            <p:cNvSpPr>
              <a:spLocks noEditPoints="1"/>
            </p:cNvSpPr>
            <p:nvPr/>
          </p:nvSpPr>
          <p:spPr bwMode="auto">
            <a:xfrm>
              <a:off x="1719" y="2867"/>
              <a:ext cx="628" cy="121"/>
            </a:xfrm>
            <a:custGeom>
              <a:avLst/>
              <a:gdLst>
                <a:gd name="T0" fmla="*/ 628 w 628"/>
                <a:gd name="T1" fmla="*/ 78 h 121"/>
                <a:gd name="T2" fmla="*/ 626 w 628"/>
                <a:gd name="T3" fmla="*/ 65 h 121"/>
                <a:gd name="T4" fmla="*/ 626 w 628"/>
                <a:gd name="T5" fmla="*/ 65 h 121"/>
                <a:gd name="T6" fmla="*/ 626 w 628"/>
                <a:gd name="T7" fmla="*/ 65 h 121"/>
                <a:gd name="T8" fmla="*/ 624 w 628"/>
                <a:gd name="T9" fmla="*/ 65 h 121"/>
                <a:gd name="T10" fmla="*/ 624 w 628"/>
                <a:gd name="T11" fmla="*/ 65 h 121"/>
                <a:gd name="T12" fmla="*/ 623 w 628"/>
                <a:gd name="T13" fmla="*/ 65 h 121"/>
                <a:gd name="T14" fmla="*/ 623 w 628"/>
                <a:gd name="T15" fmla="*/ 65 h 121"/>
                <a:gd name="T16" fmla="*/ 623 w 628"/>
                <a:gd name="T17" fmla="*/ 65 h 121"/>
                <a:gd name="T18" fmla="*/ 621 w 628"/>
                <a:gd name="T19" fmla="*/ 65 h 121"/>
                <a:gd name="T20" fmla="*/ 623 w 628"/>
                <a:gd name="T21" fmla="*/ 78 h 121"/>
                <a:gd name="T22" fmla="*/ 628 w 628"/>
                <a:gd name="T23" fmla="*/ 78 h 121"/>
                <a:gd name="T24" fmla="*/ 626 w 628"/>
                <a:gd name="T25" fmla="*/ 111 h 121"/>
                <a:gd name="T26" fmla="*/ 624 w 628"/>
                <a:gd name="T27" fmla="*/ 120 h 121"/>
                <a:gd name="T28" fmla="*/ 624 w 628"/>
                <a:gd name="T29" fmla="*/ 120 h 121"/>
                <a:gd name="T30" fmla="*/ 623 w 628"/>
                <a:gd name="T31" fmla="*/ 120 h 121"/>
                <a:gd name="T32" fmla="*/ 623 w 628"/>
                <a:gd name="T33" fmla="*/ 120 h 121"/>
                <a:gd name="T34" fmla="*/ 621 w 628"/>
                <a:gd name="T35" fmla="*/ 121 h 121"/>
                <a:gd name="T36" fmla="*/ 621 w 628"/>
                <a:gd name="T37" fmla="*/ 121 h 121"/>
                <a:gd name="T38" fmla="*/ 621 w 628"/>
                <a:gd name="T39" fmla="*/ 121 h 121"/>
                <a:gd name="T40" fmla="*/ 619 w 628"/>
                <a:gd name="T41" fmla="*/ 121 h 121"/>
                <a:gd name="T42" fmla="*/ 619 w 628"/>
                <a:gd name="T43" fmla="*/ 121 h 121"/>
                <a:gd name="T44" fmla="*/ 621 w 628"/>
                <a:gd name="T45" fmla="*/ 110 h 121"/>
                <a:gd name="T46" fmla="*/ 623 w 628"/>
                <a:gd name="T47" fmla="*/ 78 h 121"/>
                <a:gd name="T48" fmla="*/ 628 w 628"/>
                <a:gd name="T49" fmla="*/ 78 h 121"/>
                <a:gd name="T50" fmla="*/ 8 w 628"/>
                <a:gd name="T51" fmla="*/ 2 h 121"/>
                <a:gd name="T52" fmla="*/ 5 w 628"/>
                <a:gd name="T53" fmla="*/ 15 h 121"/>
                <a:gd name="T54" fmla="*/ 0 w 628"/>
                <a:gd name="T55" fmla="*/ 47 h 121"/>
                <a:gd name="T56" fmla="*/ 0 w 628"/>
                <a:gd name="T57" fmla="*/ 52 h 121"/>
                <a:gd name="T58" fmla="*/ 0 w 628"/>
                <a:gd name="T59" fmla="*/ 52 h 121"/>
                <a:gd name="T60" fmla="*/ 1 w 628"/>
                <a:gd name="T61" fmla="*/ 52 h 121"/>
                <a:gd name="T62" fmla="*/ 1 w 628"/>
                <a:gd name="T63" fmla="*/ 52 h 121"/>
                <a:gd name="T64" fmla="*/ 1 w 628"/>
                <a:gd name="T65" fmla="*/ 52 h 121"/>
                <a:gd name="T66" fmla="*/ 3 w 628"/>
                <a:gd name="T67" fmla="*/ 52 h 121"/>
                <a:gd name="T68" fmla="*/ 3 w 628"/>
                <a:gd name="T69" fmla="*/ 52 h 121"/>
                <a:gd name="T70" fmla="*/ 5 w 628"/>
                <a:gd name="T71" fmla="*/ 52 h 121"/>
                <a:gd name="T72" fmla="*/ 5 w 628"/>
                <a:gd name="T73" fmla="*/ 52 h 121"/>
                <a:gd name="T74" fmla="*/ 5 w 628"/>
                <a:gd name="T75" fmla="*/ 47 h 121"/>
                <a:gd name="T76" fmla="*/ 10 w 628"/>
                <a:gd name="T77" fmla="*/ 17 h 121"/>
                <a:gd name="T78" fmla="*/ 13 w 628"/>
                <a:gd name="T79" fmla="*/ 0 h 121"/>
                <a:gd name="T80" fmla="*/ 13 w 628"/>
                <a:gd name="T81" fmla="*/ 0 h 121"/>
                <a:gd name="T82" fmla="*/ 13 w 628"/>
                <a:gd name="T83" fmla="*/ 0 h 121"/>
                <a:gd name="T84" fmla="*/ 11 w 628"/>
                <a:gd name="T85" fmla="*/ 2 h 121"/>
                <a:gd name="T86" fmla="*/ 11 w 628"/>
                <a:gd name="T87" fmla="*/ 2 h 121"/>
                <a:gd name="T88" fmla="*/ 10 w 628"/>
                <a:gd name="T89" fmla="*/ 2 h 121"/>
                <a:gd name="T90" fmla="*/ 10 w 628"/>
                <a:gd name="T91" fmla="*/ 2 h 121"/>
                <a:gd name="T92" fmla="*/ 10 w 628"/>
                <a:gd name="T93" fmla="*/ 2 h 121"/>
                <a:gd name="T94" fmla="*/ 8 w 628"/>
                <a:gd name="T95" fmla="*/ 2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8"/>
                <a:gd name="T145" fmla="*/ 0 h 121"/>
                <a:gd name="T146" fmla="*/ 628 w 628"/>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8" h="121">
                  <a:moveTo>
                    <a:pt x="628" y="78"/>
                  </a:moveTo>
                  <a:lnTo>
                    <a:pt x="626" y="65"/>
                  </a:lnTo>
                  <a:lnTo>
                    <a:pt x="624" y="65"/>
                  </a:lnTo>
                  <a:lnTo>
                    <a:pt x="623" y="65"/>
                  </a:lnTo>
                  <a:lnTo>
                    <a:pt x="621" y="65"/>
                  </a:lnTo>
                  <a:lnTo>
                    <a:pt x="623" y="78"/>
                  </a:lnTo>
                  <a:lnTo>
                    <a:pt x="628" y="78"/>
                  </a:lnTo>
                  <a:lnTo>
                    <a:pt x="626" y="111"/>
                  </a:lnTo>
                  <a:lnTo>
                    <a:pt x="624" y="120"/>
                  </a:lnTo>
                  <a:lnTo>
                    <a:pt x="623" y="120"/>
                  </a:lnTo>
                  <a:lnTo>
                    <a:pt x="621" y="121"/>
                  </a:lnTo>
                  <a:lnTo>
                    <a:pt x="619" y="121"/>
                  </a:lnTo>
                  <a:lnTo>
                    <a:pt x="621" y="110"/>
                  </a:lnTo>
                  <a:lnTo>
                    <a:pt x="623" y="78"/>
                  </a:lnTo>
                  <a:lnTo>
                    <a:pt x="628" y="78"/>
                  </a:lnTo>
                  <a:close/>
                  <a:moveTo>
                    <a:pt x="8" y="2"/>
                  </a:moveTo>
                  <a:lnTo>
                    <a:pt x="5" y="15"/>
                  </a:lnTo>
                  <a:lnTo>
                    <a:pt x="0" y="47"/>
                  </a:lnTo>
                  <a:lnTo>
                    <a:pt x="0" y="52"/>
                  </a:lnTo>
                  <a:lnTo>
                    <a:pt x="1" y="52"/>
                  </a:lnTo>
                  <a:lnTo>
                    <a:pt x="3" y="52"/>
                  </a:lnTo>
                  <a:lnTo>
                    <a:pt x="5" y="52"/>
                  </a:lnTo>
                  <a:lnTo>
                    <a:pt x="5" y="47"/>
                  </a:lnTo>
                  <a:lnTo>
                    <a:pt x="10" y="17"/>
                  </a:lnTo>
                  <a:lnTo>
                    <a:pt x="13" y="0"/>
                  </a:lnTo>
                  <a:lnTo>
                    <a:pt x="11" y="2"/>
                  </a:lnTo>
                  <a:lnTo>
                    <a:pt x="10" y="2"/>
                  </a:lnTo>
                  <a:lnTo>
                    <a:pt x="8"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137"/>
            <p:cNvSpPr>
              <a:spLocks noEditPoints="1"/>
            </p:cNvSpPr>
            <p:nvPr/>
          </p:nvSpPr>
          <p:spPr bwMode="auto">
            <a:xfrm>
              <a:off x="1720" y="2867"/>
              <a:ext cx="623" cy="121"/>
            </a:xfrm>
            <a:custGeom>
              <a:avLst/>
              <a:gdLst>
                <a:gd name="T0" fmla="*/ 623 w 623"/>
                <a:gd name="T1" fmla="*/ 78 h 121"/>
                <a:gd name="T2" fmla="*/ 623 w 623"/>
                <a:gd name="T3" fmla="*/ 65 h 121"/>
                <a:gd name="T4" fmla="*/ 622 w 623"/>
                <a:gd name="T5" fmla="*/ 65 h 121"/>
                <a:gd name="T6" fmla="*/ 622 w 623"/>
                <a:gd name="T7" fmla="*/ 65 h 121"/>
                <a:gd name="T8" fmla="*/ 622 w 623"/>
                <a:gd name="T9" fmla="*/ 65 h 121"/>
                <a:gd name="T10" fmla="*/ 620 w 623"/>
                <a:gd name="T11" fmla="*/ 65 h 121"/>
                <a:gd name="T12" fmla="*/ 620 w 623"/>
                <a:gd name="T13" fmla="*/ 65 h 121"/>
                <a:gd name="T14" fmla="*/ 620 w 623"/>
                <a:gd name="T15" fmla="*/ 65 h 121"/>
                <a:gd name="T16" fmla="*/ 618 w 623"/>
                <a:gd name="T17" fmla="*/ 65 h 121"/>
                <a:gd name="T18" fmla="*/ 618 w 623"/>
                <a:gd name="T19" fmla="*/ 65 h 121"/>
                <a:gd name="T20" fmla="*/ 618 w 623"/>
                <a:gd name="T21" fmla="*/ 78 h 121"/>
                <a:gd name="T22" fmla="*/ 623 w 623"/>
                <a:gd name="T23" fmla="*/ 78 h 121"/>
                <a:gd name="T24" fmla="*/ 622 w 623"/>
                <a:gd name="T25" fmla="*/ 111 h 121"/>
                <a:gd name="T26" fmla="*/ 620 w 623"/>
                <a:gd name="T27" fmla="*/ 121 h 121"/>
                <a:gd name="T28" fmla="*/ 620 w 623"/>
                <a:gd name="T29" fmla="*/ 121 h 121"/>
                <a:gd name="T30" fmla="*/ 620 w 623"/>
                <a:gd name="T31" fmla="*/ 121 h 121"/>
                <a:gd name="T32" fmla="*/ 618 w 623"/>
                <a:gd name="T33" fmla="*/ 121 h 121"/>
                <a:gd name="T34" fmla="*/ 618 w 623"/>
                <a:gd name="T35" fmla="*/ 121 h 121"/>
                <a:gd name="T36" fmla="*/ 617 w 623"/>
                <a:gd name="T37" fmla="*/ 121 h 121"/>
                <a:gd name="T38" fmla="*/ 617 w 623"/>
                <a:gd name="T39" fmla="*/ 121 h 121"/>
                <a:gd name="T40" fmla="*/ 617 w 623"/>
                <a:gd name="T41" fmla="*/ 121 h 121"/>
                <a:gd name="T42" fmla="*/ 615 w 623"/>
                <a:gd name="T43" fmla="*/ 121 h 121"/>
                <a:gd name="T44" fmla="*/ 617 w 623"/>
                <a:gd name="T45" fmla="*/ 110 h 121"/>
                <a:gd name="T46" fmla="*/ 618 w 623"/>
                <a:gd name="T47" fmla="*/ 78 h 121"/>
                <a:gd name="T48" fmla="*/ 623 w 623"/>
                <a:gd name="T49" fmla="*/ 78 h 121"/>
                <a:gd name="T50" fmla="*/ 10 w 623"/>
                <a:gd name="T51" fmla="*/ 2 h 121"/>
                <a:gd name="T52" fmla="*/ 5 w 623"/>
                <a:gd name="T53" fmla="*/ 17 h 121"/>
                <a:gd name="T54" fmla="*/ 2 w 623"/>
                <a:gd name="T55" fmla="*/ 47 h 121"/>
                <a:gd name="T56" fmla="*/ 0 w 623"/>
                <a:gd name="T57" fmla="*/ 52 h 121"/>
                <a:gd name="T58" fmla="*/ 2 w 623"/>
                <a:gd name="T59" fmla="*/ 52 h 121"/>
                <a:gd name="T60" fmla="*/ 2 w 623"/>
                <a:gd name="T61" fmla="*/ 52 h 121"/>
                <a:gd name="T62" fmla="*/ 4 w 623"/>
                <a:gd name="T63" fmla="*/ 52 h 121"/>
                <a:gd name="T64" fmla="*/ 4 w 623"/>
                <a:gd name="T65" fmla="*/ 52 h 121"/>
                <a:gd name="T66" fmla="*/ 4 w 623"/>
                <a:gd name="T67" fmla="*/ 52 h 121"/>
                <a:gd name="T68" fmla="*/ 5 w 623"/>
                <a:gd name="T69" fmla="*/ 52 h 121"/>
                <a:gd name="T70" fmla="*/ 5 w 623"/>
                <a:gd name="T71" fmla="*/ 52 h 121"/>
                <a:gd name="T72" fmla="*/ 5 w 623"/>
                <a:gd name="T73" fmla="*/ 52 h 121"/>
                <a:gd name="T74" fmla="*/ 7 w 623"/>
                <a:gd name="T75" fmla="*/ 48 h 121"/>
                <a:gd name="T76" fmla="*/ 10 w 623"/>
                <a:gd name="T77" fmla="*/ 17 h 121"/>
                <a:gd name="T78" fmla="*/ 15 w 623"/>
                <a:gd name="T79" fmla="*/ 0 h 121"/>
                <a:gd name="T80" fmla="*/ 15 w 623"/>
                <a:gd name="T81" fmla="*/ 0 h 121"/>
                <a:gd name="T82" fmla="*/ 14 w 623"/>
                <a:gd name="T83" fmla="*/ 0 h 121"/>
                <a:gd name="T84" fmla="*/ 14 w 623"/>
                <a:gd name="T85" fmla="*/ 0 h 121"/>
                <a:gd name="T86" fmla="*/ 12 w 623"/>
                <a:gd name="T87" fmla="*/ 0 h 121"/>
                <a:gd name="T88" fmla="*/ 12 w 623"/>
                <a:gd name="T89" fmla="*/ 0 h 121"/>
                <a:gd name="T90" fmla="*/ 12 w 623"/>
                <a:gd name="T91" fmla="*/ 0 h 121"/>
                <a:gd name="T92" fmla="*/ 10 w 623"/>
                <a:gd name="T93" fmla="*/ 2 h 121"/>
                <a:gd name="T94" fmla="*/ 10 w 623"/>
                <a:gd name="T95" fmla="*/ 2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3"/>
                <a:gd name="T145" fmla="*/ 0 h 121"/>
                <a:gd name="T146" fmla="*/ 623 w 623"/>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3" h="121">
                  <a:moveTo>
                    <a:pt x="623" y="78"/>
                  </a:moveTo>
                  <a:lnTo>
                    <a:pt x="623" y="65"/>
                  </a:lnTo>
                  <a:lnTo>
                    <a:pt x="622" y="65"/>
                  </a:lnTo>
                  <a:lnTo>
                    <a:pt x="620" y="65"/>
                  </a:lnTo>
                  <a:lnTo>
                    <a:pt x="618" y="65"/>
                  </a:lnTo>
                  <a:lnTo>
                    <a:pt x="618" y="78"/>
                  </a:lnTo>
                  <a:lnTo>
                    <a:pt x="623" y="78"/>
                  </a:lnTo>
                  <a:lnTo>
                    <a:pt x="622" y="111"/>
                  </a:lnTo>
                  <a:lnTo>
                    <a:pt x="620" y="121"/>
                  </a:lnTo>
                  <a:lnTo>
                    <a:pt x="618" y="121"/>
                  </a:lnTo>
                  <a:lnTo>
                    <a:pt x="617" y="121"/>
                  </a:lnTo>
                  <a:lnTo>
                    <a:pt x="615" y="121"/>
                  </a:lnTo>
                  <a:lnTo>
                    <a:pt x="617" y="110"/>
                  </a:lnTo>
                  <a:lnTo>
                    <a:pt x="618" y="78"/>
                  </a:lnTo>
                  <a:lnTo>
                    <a:pt x="623" y="78"/>
                  </a:lnTo>
                  <a:close/>
                  <a:moveTo>
                    <a:pt x="10" y="2"/>
                  </a:moveTo>
                  <a:lnTo>
                    <a:pt x="5" y="17"/>
                  </a:lnTo>
                  <a:lnTo>
                    <a:pt x="2" y="47"/>
                  </a:lnTo>
                  <a:lnTo>
                    <a:pt x="0" y="52"/>
                  </a:lnTo>
                  <a:lnTo>
                    <a:pt x="2" y="52"/>
                  </a:lnTo>
                  <a:lnTo>
                    <a:pt x="4" y="52"/>
                  </a:lnTo>
                  <a:lnTo>
                    <a:pt x="5" y="52"/>
                  </a:lnTo>
                  <a:lnTo>
                    <a:pt x="7" y="48"/>
                  </a:lnTo>
                  <a:lnTo>
                    <a:pt x="10" y="17"/>
                  </a:lnTo>
                  <a:lnTo>
                    <a:pt x="15" y="0"/>
                  </a:lnTo>
                  <a:lnTo>
                    <a:pt x="14" y="0"/>
                  </a:lnTo>
                  <a:lnTo>
                    <a:pt x="12" y="0"/>
                  </a:lnTo>
                  <a:lnTo>
                    <a:pt x="10"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138"/>
            <p:cNvSpPr>
              <a:spLocks noEditPoints="1"/>
            </p:cNvSpPr>
            <p:nvPr/>
          </p:nvSpPr>
          <p:spPr bwMode="auto">
            <a:xfrm>
              <a:off x="1724" y="2867"/>
              <a:ext cx="618" cy="121"/>
            </a:xfrm>
            <a:custGeom>
              <a:avLst/>
              <a:gdLst>
                <a:gd name="T0" fmla="*/ 618 w 618"/>
                <a:gd name="T1" fmla="*/ 78 h 121"/>
                <a:gd name="T2" fmla="*/ 616 w 618"/>
                <a:gd name="T3" fmla="*/ 65 h 121"/>
                <a:gd name="T4" fmla="*/ 616 w 618"/>
                <a:gd name="T5" fmla="*/ 65 h 121"/>
                <a:gd name="T6" fmla="*/ 616 w 618"/>
                <a:gd name="T7" fmla="*/ 65 h 121"/>
                <a:gd name="T8" fmla="*/ 614 w 618"/>
                <a:gd name="T9" fmla="*/ 65 h 121"/>
                <a:gd name="T10" fmla="*/ 614 w 618"/>
                <a:gd name="T11" fmla="*/ 65 h 121"/>
                <a:gd name="T12" fmla="*/ 613 w 618"/>
                <a:gd name="T13" fmla="*/ 65 h 121"/>
                <a:gd name="T14" fmla="*/ 613 w 618"/>
                <a:gd name="T15" fmla="*/ 65 h 121"/>
                <a:gd name="T16" fmla="*/ 613 w 618"/>
                <a:gd name="T17" fmla="*/ 65 h 121"/>
                <a:gd name="T18" fmla="*/ 611 w 618"/>
                <a:gd name="T19" fmla="*/ 65 h 121"/>
                <a:gd name="T20" fmla="*/ 613 w 618"/>
                <a:gd name="T21" fmla="*/ 78 h 121"/>
                <a:gd name="T22" fmla="*/ 618 w 618"/>
                <a:gd name="T23" fmla="*/ 78 h 121"/>
                <a:gd name="T24" fmla="*/ 616 w 618"/>
                <a:gd name="T25" fmla="*/ 110 h 121"/>
                <a:gd name="T26" fmla="*/ 614 w 618"/>
                <a:gd name="T27" fmla="*/ 121 h 121"/>
                <a:gd name="T28" fmla="*/ 613 w 618"/>
                <a:gd name="T29" fmla="*/ 121 h 121"/>
                <a:gd name="T30" fmla="*/ 613 w 618"/>
                <a:gd name="T31" fmla="*/ 121 h 121"/>
                <a:gd name="T32" fmla="*/ 613 w 618"/>
                <a:gd name="T33" fmla="*/ 121 h 121"/>
                <a:gd name="T34" fmla="*/ 611 w 618"/>
                <a:gd name="T35" fmla="*/ 121 h 121"/>
                <a:gd name="T36" fmla="*/ 611 w 618"/>
                <a:gd name="T37" fmla="*/ 121 h 121"/>
                <a:gd name="T38" fmla="*/ 609 w 618"/>
                <a:gd name="T39" fmla="*/ 121 h 121"/>
                <a:gd name="T40" fmla="*/ 609 w 618"/>
                <a:gd name="T41" fmla="*/ 121 h 121"/>
                <a:gd name="T42" fmla="*/ 609 w 618"/>
                <a:gd name="T43" fmla="*/ 121 h 121"/>
                <a:gd name="T44" fmla="*/ 611 w 618"/>
                <a:gd name="T45" fmla="*/ 110 h 121"/>
                <a:gd name="T46" fmla="*/ 613 w 618"/>
                <a:gd name="T47" fmla="*/ 78 h 121"/>
                <a:gd name="T48" fmla="*/ 618 w 618"/>
                <a:gd name="T49" fmla="*/ 78 h 121"/>
                <a:gd name="T50" fmla="*/ 8 w 618"/>
                <a:gd name="T51" fmla="*/ 0 h 121"/>
                <a:gd name="T52" fmla="*/ 5 w 618"/>
                <a:gd name="T53" fmla="*/ 17 h 121"/>
                <a:gd name="T54" fmla="*/ 0 w 618"/>
                <a:gd name="T55" fmla="*/ 47 h 121"/>
                <a:gd name="T56" fmla="*/ 0 w 618"/>
                <a:gd name="T57" fmla="*/ 52 h 121"/>
                <a:gd name="T58" fmla="*/ 0 w 618"/>
                <a:gd name="T59" fmla="*/ 52 h 121"/>
                <a:gd name="T60" fmla="*/ 1 w 618"/>
                <a:gd name="T61" fmla="*/ 52 h 121"/>
                <a:gd name="T62" fmla="*/ 1 w 618"/>
                <a:gd name="T63" fmla="*/ 52 h 121"/>
                <a:gd name="T64" fmla="*/ 1 w 618"/>
                <a:gd name="T65" fmla="*/ 52 h 121"/>
                <a:gd name="T66" fmla="*/ 3 w 618"/>
                <a:gd name="T67" fmla="*/ 52 h 121"/>
                <a:gd name="T68" fmla="*/ 3 w 618"/>
                <a:gd name="T69" fmla="*/ 52 h 121"/>
                <a:gd name="T70" fmla="*/ 5 w 618"/>
                <a:gd name="T71" fmla="*/ 52 h 121"/>
                <a:gd name="T72" fmla="*/ 5 w 618"/>
                <a:gd name="T73" fmla="*/ 52 h 121"/>
                <a:gd name="T74" fmla="*/ 5 w 618"/>
                <a:gd name="T75" fmla="*/ 48 h 121"/>
                <a:gd name="T76" fmla="*/ 10 w 618"/>
                <a:gd name="T77" fmla="*/ 18 h 121"/>
                <a:gd name="T78" fmla="*/ 15 w 618"/>
                <a:gd name="T79" fmla="*/ 0 h 121"/>
                <a:gd name="T80" fmla="*/ 13 w 618"/>
                <a:gd name="T81" fmla="*/ 0 h 121"/>
                <a:gd name="T82" fmla="*/ 13 w 618"/>
                <a:gd name="T83" fmla="*/ 0 h 121"/>
                <a:gd name="T84" fmla="*/ 11 w 618"/>
                <a:gd name="T85" fmla="*/ 0 h 121"/>
                <a:gd name="T86" fmla="*/ 11 w 618"/>
                <a:gd name="T87" fmla="*/ 0 h 121"/>
                <a:gd name="T88" fmla="*/ 11 w 618"/>
                <a:gd name="T89" fmla="*/ 0 h 121"/>
                <a:gd name="T90" fmla="*/ 10 w 618"/>
                <a:gd name="T91" fmla="*/ 0 h 121"/>
                <a:gd name="T92" fmla="*/ 10 w 618"/>
                <a:gd name="T93" fmla="*/ 0 h 121"/>
                <a:gd name="T94" fmla="*/ 8 w 618"/>
                <a:gd name="T95" fmla="*/ 0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8"/>
                <a:gd name="T145" fmla="*/ 0 h 121"/>
                <a:gd name="T146" fmla="*/ 618 w 618"/>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8" h="121">
                  <a:moveTo>
                    <a:pt x="618" y="78"/>
                  </a:moveTo>
                  <a:lnTo>
                    <a:pt x="616" y="65"/>
                  </a:lnTo>
                  <a:lnTo>
                    <a:pt x="614" y="65"/>
                  </a:lnTo>
                  <a:lnTo>
                    <a:pt x="613" y="65"/>
                  </a:lnTo>
                  <a:lnTo>
                    <a:pt x="611" y="65"/>
                  </a:lnTo>
                  <a:lnTo>
                    <a:pt x="613" y="78"/>
                  </a:lnTo>
                  <a:lnTo>
                    <a:pt x="618" y="78"/>
                  </a:lnTo>
                  <a:lnTo>
                    <a:pt x="616" y="110"/>
                  </a:lnTo>
                  <a:lnTo>
                    <a:pt x="614" y="121"/>
                  </a:lnTo>
                  <a:lnTo>
                    <a:pt x="613" y="121"/>
                  </a:lnTo>
                  <a:lnTo>
                    <a:pt x="611" y="121"/>
                  </a:lnTo>
                  <a:lnTo>
                    <a:pt x="609" y="121"/>
                  </a:lnTo>
                  <a:lnTo>
                    <a:pt x="611" y="110"/>
                  </a:lnTo>
                  <a:lnTo>
                    <a:pt x="613" y="78"/>
                  </a:lnTo>
                  <a:lnTo>
                    <a:pt x="618" y="78"/>
                  </a:lnTo>
                  <a:close/>
                  <a:moveTo>
                    <a:pt x="8" y="0"/>
                  </a:moveTo>
                  <a:lnTo>
                    <a:pt x="5" y="17"/>
                  </a:lnTo>
                  <a:lnTo>
                    <a:pt x="0" y="47"/>
                  </a:lnTo>
                  <a:lnTo>
                    <a:pt x="0" y="52"/>
                  </a:lnTo>
                  <a:lnTo>
                    <a:pt x="1" y="52"/>
                  </a:lnTo>
                  <a:lnTo>
                    <a:pt x="3" y="52"/>
                  </a:lnTo>
                  <a:lnTo>
                    <a:pt x="5" y="52"/>
                  </a:lnTo>
                  <a:lnTo>
                    <a:pt x="5" y="48"/>
                  </a:lnTo>
                  <a:lnTo>
                    <a:pt x="10" y="18"/>
                  </a:lnTo>
                  <a:lnTo>
                    <a:pt x="15" y="0"/>
                  </a:lnTo>
                  <a:lnTo>
                    <a:pt x="13" y="0"/>
                  </a:lnTo>
                  <a:lnTo>
                    <a:pt x="11" y="0"/>
                  </a:lnTo>
                  <a:lnTo>
                    <a:pt x="10" y="0"/>
                  </a:lnTo>
                  <a:lnTo>
                    <a:pt x="8" y="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139"/>
            <p:cNvSpPr>
              <a:spLocks noEditPoints="1"/>
            </p:cNvSpPr>
            <p:nvPr/>
          </p:nvSpPr>
          <p:spPr bwMode="auto">
            <a:xfrm>
              <a:off x="1725" y="2867"/>
              <a:ext cx="613" cy="121"/>
            </a:xfrm>
            <a:custGeom>
              <a:avLst/>
              <a:gdLst>
                <a:gd name="T0" fmla="*/ 613 w 613"/>
                <a:gd name="T1" fmla="*/ 78 h 121"/>
                <a:gd name="T2" fmla="*/ 613 w 613"/>
                <a:gd name="T3" fmla="*/ 65 h 121"/>
                <a:gd name="T4" fmla="*/ 612 w 613"/>
                <a:gd name="T5" fmla="*/ 65 h 121"/>
                <a:gd name="T6" fmla="*/ 612 w 613"/>
                <a:gd name="T7" fmla="*/ 65 h 121"/>
                <a:gd name="T8" fmla="*/ 612 w 613"/>
                <a:gd name="T9" fmla="*/ 65 h 121"/>
                <a:gd name="T10" fmla="*/ 610 w 613"/>
                <a:gd name="T11" fmla="*/ 65 h 121"/>
                <a:gd name="T12" fmla="*/ 610 w 613"/>
                <a:gd name="T13" fmla="*/ 65 h 121"/>
                <a:gd name="T14" fmla="*/ 610 w 613"/>
                <a:gd name="T15" fmla="*/ 65 h 121"/>
                <a:gd name="T16" fmla="*/ 608 w 613"/>
                <a:gd name="T17" fmla="*/ 65 h 121"/>
                <a:gd name="T18" fmla="*/ 608 w 613"/>
                <a:gd name="T19" fmla="*/ 65 h 121"/>
                <a:gd name="T20" fmla="*/ 608 w 613"/>
                <a:gd name="T21" fmla="*/ 78 h 121"/>
                <a:gd name="T22" fmla="*/ 613 w 613"/>
                <a:gd name="T23" fmla="*/ 78 h 121"/>
                <a:gd name="T24" fmla="*/ 612 w 613"/>
                <a:gd name="T25" fmla="*/ 110 h 121"/>
                <a:gd name="T26" fmla="*/ 610 w 613"/>
                <a:gd name="T27" fmla="*/ 121 h 121"/>
                <a:gd name="T28" fmla="*/ 610 w 613"/>
                <a:gd name="T29" fmla="*/ 121 h 121"/>
                <a:gd name="T30" fmla="*/ 608 w 613"/>
                <a:gd name="T31" fmla="*/ 121 h 121"/>
                <a:gd name="T32" fmla="*/ 608 w 613"/>
                <a:gd name="T33" fmla="*/ 121 h 121"/>
                <a:gd name="T34" fmla="*/ 608 w 613"/>
                <a:gd name="T35" fmla="*/ 121 h 121"/>
                <a:gd name="T36" fmla="*/ 607 w 613"/>
                <a:gd name="T37" fmla="*/ 121 h 121"/>
                <a:gd name="T38" fmla="*/ 607 w 613"/>
                <a:gd name="T39" fmla="*/ 121 h 121"/>
                <a:gd name="T40" fmla="*/ 607 w 613"/>
                <a:gd name="T41" fmla="*/ 121 h 121"/>
                <a:gd name="T42" fmla="*/ 605 w 613"/>
                <a:gd name="T43" fmla="*/ 121 h 121"/>
                <a:gd name="T44" fmla="*/ 607 w 613"/>
                <a:gd name="T45" fmla="*/ 110 h 121"/>
                <a:gd name="T46" fmla="*/ 608 w 613"/>
                <a:gd name="T47" fmla="*/ 78 h 121"/>
                <a:gd name="T48" fmla="*/ 613 w 613"/>
                <a:gd name="T49" fmla="*/ 78 h 121"/>
                <a:gd name="T50" fmla="*/ 10 w 613"/>
                <a:gd name="T51" fmla="*/ 0 h 121"/>
                <a:gd name="T52" fmla="*/ 5 w 613"/>
                <a:gd name="T53" fmla="*/ 17 h 121"/>
                <a:gd name="T54" fmla="*/ 2 w 613"/>
                <a:gd name="T55" fmla="*/ 48 h 121"/>
                <a:gd name="T56" fmla="*/ 0 w 613"/>
                <a:gd name="T57" fmla="*/ 52 h 121"/>
                <a:gd name="T58" fmla="*/ 2 w 613"/>
                <a:gd name="T59" fmla="*/ 52 h 121"/>
                <a:gd name="T60" fmla="*/ 2 w 613"/>
                <a:gd name="T61" fmla="*/ 52 h 121"/>
                <a:gd name="T62" fmla="*/ 4 w 613"/>
                <a:gd name="T63" fmla="*/ 52 h 121"/>
                <a:gd name="T64" fmla="*/ 4 w 613"/>
                <a:gd name="T65" fmla="*/ 52 h 121"/>
                <a:gd name="T66" fmla="*/ 4 w 613"/>
                <a:gd name="T67" fmla="*/ 52 h 121"/>
                <a:gd name="T68" fmla="*/ 5 w 613"/>
                <a:gd name="T69" fmla="*/ 52 h 121"/>
                <a:gd name="T70" fmla="*/ 5 w 613"/>
                <a:gd name="T71" fmla="*/ 52 h 121"/>
                <a:gd name="T72" fmla="*/ 5 w 613"/>
                <a:gd name="T73" fmla="*/ 52 h 121"/>
                <a:gd name="T74" fmla="*/ 7 w 613"/>
                <a:gd name="T75" fmla="*/ 48 h 121"/>
                <a:gd name="T76" fmla="*/ 10 w 613"/>
                <a:gd name="T77" fmla="*/ 18 h 121"/>
                <a:gd name="T78" fmla="*/ 15 w 613"/>
                <a:gd name="T79" fmla="*/ 0 h 121"/>
                <a:gd name="T80" fmla="*/ 15 w 613"/>
                <a:gd name="T81" fmla="*/ 0 h 121"/>
                <a:gd name="T82" fmla="*/ 14 w 613"/>
                <a:gd name="T83" fmla="*/ 0 h 121"/>
                <a:gd name="T84" fmla="*/ 14 w 613"/>
                <a:gd name="T85" fmla="*/ 0 h 121"/>
                <a:gd name="T86" fmla="*/ 14 w 613"/>
                <a:gd name="T87" fmla="*/ 0 h 121"/>
                <a:gd name="T88" fmla="*/ 12 w 613"/>
                <a:gd name="T89" fmla="*/ 0 h 121"/>
                <a:gd name="T90" fmla="*/ 12 w 613"/>
                <a:gd name="T91" fmla="*/ 0 h 121"/>
                <a:gd name="T92" fmla="*/ 10 w 613"/>
                <a:gd name="T93" fmla="*/ 0 h 121"/>
                <a:gd name="T94" fmla="*/ 10 w 613"/>
                <a:gd name="T95" fmla="*/ 0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3"/>
                <a:gd name="T145" fmla="*/ 0 h 121"/>
                <a:gd name="T146" fmla="*/ 613 w 613"/>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3" h="121">
                  <a:moveTo>
                    <a:pt x="613" y="78"/>
                  </a:moveTo>
                  <a:lnTo>
                    <a:pt x="613" y="65"/>
                  </a:lnTo>
                  <a:lnTo>
                    <a:pt x="612" y="65"/>
                  </a:lnTo>
                  <a:lnTo>
                    <a:pt x="610" y="65"/>
                  </a:lnTo>
                  <a:lnTo>
                    <a:pt x="608" y="65"/>
                  </a:lnTo>
                  <a:lnTo>
                    <a:pt x="608" y="78"/>
                  </a:lnTo>
                  <a:lnTo>
                    <a:pt x="613" y="78"/>
                  </a:lnTo>
                  <a:lnTo>
                    <a:pt x="612" y="110"/>
                  </a:lnTo>
                  <a:lnTo>
                    <a:pt x="610" y="121"/>
                  </a:lnTo>
                  <a:lnTo>
                    <a:pt x="608" y="121"/>
                  </a:lnTo>
                  <a:lnTo>
                    <a:pt x="607" y="121"/>
                  </a:lnTo>
                  <a:lnTo>
                    <a:pt x="605" y="121"/>
                  </a:lnTo>
                  <a:lnTo>
                    <a:pt x="607" y="110"/>
                  </a:lnTo>
                  <a:lnTo>
                    <a:pt x="608" y="78"/>
                  </a:lnTo>
                  <a:lnTo>
                    <a:pt x="613" y="78"/>
                  </a:lnTo>
                  <a:close/>
                  <a:moveTo>
                    <a:pt x="10" y="0"/>
                  </a:moveTo>
                  <a:lnTo>
                    <a:pt x="5" y="17"/>
                  </a:lnTo>
                  <a:lnTo>
                    <a:pt x="2" y="48"/>
                  </a:lnTo>
                  <a:lnTo>
                    <a:pt x="0" y="52"/>
                  </a:lnTo>
                  <a:lnTo>
                    <a:pt x="2" y="52"/>
                  </a:lnTo>
                  <a:lnTo>
                    <a:pt x="4" y="52"/>
                  </a:lnTo>
                  <a:lnTo>
                    <a:pt x="5" y="52"/>
                  </a:lnTo>
                  <a:lnTo>
                    <a:pt x="7" y="48"/>
                  </a:lnTo>
                  <a:lnTo>
                    <a:pt x="10" y="18"/>
                  </a:lnTo>
                  <a:lnTo>
                    <a:pt x="15" y="0"/>
                  </a:lnTo>
                  <a:lnTo>
                    <a:pt x="14" y="0"/>
                  </a:lnTo>
                  <a:lnTo>
                    <a:pt x="12" y="0"/>
                  </a:lnTo>
                  <a:lnTo>
                    <a:pt x="10" y="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140"/>
            <p:cNvSpPr>
              <a:spLocks noEditPoints="1"/>
            </p:cNvSpPr>
            <p:nvPr/>
          </p:nvSpPr>
          <p:spPr bwMode="auto">
            <a:xfrm>
              <a:off x="1729" y="2867"/>
              <a:ext cx="608" cy="123"/>
            </a:xfrm>
            <a:custGeom>
              <a:avLst/>
              <a:gdLst>
                <a:gd name="T0" fmla="*/ 608 w 608"/>
                <a:gd name="T1" fmla="*/ 78 h 123"/>
                <a:gd name="T2" fmla="*/ 606 w 608"/>
                <a:gd name="T3" fmla="*/ 65 h 123"/>
                <a:gd name="T4" fmla="*/ 606 w 608"/>
                <a:gd name="T5" fmla="*/ 65 h 123"/>
                <a:gd name="T6" fmla="*/ 606 w 608"/>
                <a:gd name="T7" fmla="*/ 65 h 123"/>
                <a:gd name="T8" fmla="*/ 604 w 608"/>
                <a:gd name="T9" fmla="*/ 65 h 123"/>
                <a:gd name="T10" fmla="*/ 604 w 608"/>
                <a:gd name="T11" fmla="*/ 65 h 123"/>
                <a:gd name="T12" fmla="*/ 603 w 608"/>
                <a:gd name="T13" fmla="*/ 66 h 123"/>
                <a:gd name="T14" fmla="*/ 603 w 608"/>
                <a:gd name="T15" fmla="*/ 66 h 123"/>
                <a:gd name="T16" fmla="*/ 603 w 608"/>
                <a:gd name="T17" fmla="*/ 66 h 123"/>
                <a:gd name="T18" fmla="*/ 601 w 608"/>
                <a:gd name="T19" fmla="*/ 66 h 123"/>
                <a:gd name="T20" fmla="*/ 603 w 608"/>
                <a:gd name="T21" fmla="*/ 78 h 123"/>
                <a:gd name="T22" fmla="*/ 608 w 608"/>
                <a:gd name="T23" fmla="*/ 78 h 123"/>
                <a:gd name="T24" fmla="*/ 606 w 608"/>
                <a:gd name="T25" fmla="*/ 110 h 123"/>
                <a:gd name="T26" fmla="*/ 604 w 608"/>
                <a:gd name="T27" fmla="*/ 121 h 123"/>
                <a:gd name="T28" fmla="*/ 603 w 608"/>
                <a:gd name="T29" fmla="*/ 121 h 123"/>
                <a:gd name="T30" fmla="*/ 603 w 608"/>
                <a:gd name="T31" fmla="*/ 121 h 123"/>
                <a:gd name="T32" fmla="*/ 603 w 608"/>
                <a:gd name="T33" fmla="*/ 121 h 123"/>
                <a:gd name="T34" fmla="*/ 601 w 608"/>
                <a:gd name="T35" fmla="*/ 121 h 123"/>
                <a:gd name="T36" fmla="*/ 601 w 608"/>
                <a:gd name="T37" fmla="*/ 121 h 123"/>
                <a:gd name="T38" fmla="*/ 599 w 608"/>
                <a:gd name="T39" fmla="*/ 123 h 123"/>
                <a:gd name="T40" fmla="*/ 599 w 608"/>
                <a:gd name="T41" fmla="*/ 123 h 123"/>
                <a:gd name="T42" fmla="*/ 599 w 608"/>
                <a:gd name="T43" fmla="*/ 123 h 123"/>
                <a:gd name="T44" fmla="*/ 601 w 608"/>
                <a:gd name="T45" fmla="*/ 110 h 123"/>
                <a:gd name="T46" fmla="*/ 603 w 608"/>
                <a:gd name="T47" fmla="*/ 78 h 123"/>
                <a:gd name="T48" fmla="*/ 608 w 608"/>
                <a:gd name="T49" fmla="*/ 78 h 123"/>
                <a:gd name="T50" fmla="*/ 10 w 608"/>
                <a:gd name="T51" fmla="*/ 0 h 123"/>
                <a:gd name="T52" fmla="*/ 5 w 608"/>
                <a:gd name="T53" fmla="*/ 18 h 123"/>
                <a:gd name="T54" fmla="*/ 0 w 608"/>
                <a:gd name="T55" fmla="*/ 48 h 123"/>
                <a:gd name="T56" fmla="*/ 0 w 608"/>
                <a:gd name="T57" fmla="*/ 52 h 123"/>
                <a:gd name="T58" fmla="*/ 0 w 608"/>
                <a:gd name="T59" fmla="*/ 52 h 123"/>
                <a:gd name="T60" fmla="*/ 1 w 608"/>
                <a:gd name="T61" fmla="*/ 52 h 123"/>
                <a:gd name="T62" fmla="*/ 1 w 608"/>
                <a:gd name="T63" fmla="*/ 52 h 123"/>
                <a:gd name="T64" fmla="*/ 1 w 608"/>
                <a:gd name="T65" fmla="*/ 52 h 123"/>
                <a:gd name="T66" fmla="*/ 3 w 608"/>
                <a:gd name="T67" fmla="*/ 52 h 123"/>
                <a:gd name="T68" fmla="*/ 3 w 608"/>
                <a:gd name="T69" fmla="*/ 52 h 123"/>
                <a:gd name="T70" fmla="*/ 5 w 608"/>
                <a:gd name="T71" fmla="*/ 52 h 123"/>
                <a:gd name="T72" fmla="*/ 5 w 608"/>
                <a:gd name="T73" fmla="*/ 52 h 123"/>
                <a:gd name="T74" fmla="*/ 5 w 608"/>
                <a:gd name="T75" fmla="*/ 48 h 123"/>
                <a:gd name="T76" fmla="*/ 10 w 608"/>
                <a:gd name="T77" fmla="*/ 18 h 123"/>
                <a:gd name="T78" fmla="*/ 15 w 608"/>
                <a:gd name="T79" fmla="*/ 0 h 123"/>
                <a:gd name="T80" fmla="*/ 13 w 608"/>
                <a:gd name="T81" fmla="*/ 0 h 123"/>
                <a:gd name="T82" fmla="*/ 13 w 608"/>
                <a:gd name="T83" fmla="*/ 0 h 123"/>
                <a:gd name="T84" fmla="*/ 13 w 608"/>
                <a:gd name="T85" fmla="*/ 0 h 123"/>
                <a:gd name="T86" fmla="*/ 11 w 608"/>
                <a:gd name="T87" fmla="*/ 0 h 123"/>
                <a:gd name="T88" fmla="*/ 11 w 608"/>
                <a:gd name="T89" fmla="*/ 0 h 123"/>
                <a:gd name="T90" fmla="*/ 10 w 608"/>
                <a:gd name="T91" fmla="*/ 0 h 123"/>
                <a:gd name="T92" fmla="*/ 10 w 608"/>
                <a:gd name="T93" fmla="*/ 0 h 123"/>
                <a:gd name="T94" fmla="*/ 10 w 60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8"/>
                <a:gd name="T145" fmla="*/ 0 h 123"/>
                <a:gd name="T146" fmla="*/ 608 w 60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8" h="123">
                  <a:moveTo>
                    <a:pt x="608" y="78"/>
                  </a:moveTo>
                  <a:lnTo>
                    <a:pt x="606" y="65"/>
                  </a:lnTo>
                  <a:lnTo>
                    <a:pt x="604" y="65"/>
                  </a:lnTo>
                  <a:lnTo>
                    <a:pt x="603" y="66"/>
                  </a:lnTo>
                  <a:lnTo>
                    <a:pt x="601" y="66"/>
                  </a:lnTo>
                  <a:lnTo>
                    <a:pt x="603" y="78"/>
                  </a:lnTo>
                  <a:lnTo>
                    <a:pt x="608" y="78"/>
                  </a:lnTo>
                  <a:lnTo>
                    <a:pt x="606" y="110"/>
                  </a:lnTo>
                  <a:lnTo>
                    <a:pt x="604" y="121"/>
                  </a:lnTo>
                  <a:lnTo>
                    <a:pt x="603" y="121"/>
                  </a:lnTo>
                  <a:lnTo>
                    <a:pt x="601" y="121"/>
                  </a:lnTo>
                  <a:lnTo>
                    <a:pt x="599" y="123"/>
                  </a:lnTo>
                  <a:lnTo>
                    <a:pt x="601" y="110"/>
                  </a:lnTo>
                  <a:lnTo>
                    <a:pt x="603" y="78"/>
                  </a:lnTo>
                  <a:lnTo>
                    <a:pt x="608" y="78"/>
                  </a:lnTo>
                  <a:close/>
                  <a:moveTo>
                    <a:pt x="10" y="0"/>
                  </a:moveTo>
                  <a:lnTo>
                    <a:pt x="5" y="18"/>
                  </a:lnTo>
                  <a:lnTo>
                    <a:pt x="0" y="48"/>
                  </a:lnTo>
                  <a:lnTo>
                    <a:pt x="0" y="52"/>
                  </a:lnTo>
                  <a:lnTo>
                    <a:pt x="1" y="52"/>
                  </a:lnTo>
                  <a:lnTo>
                    <a:pt x="3" y="52"/>
                  </a:lnTo>
                  <a:lnTo>
                    <a:pt x="5" y="52"/>
                  </a:lnTo>
                  <a:lnTo>
                    <a:pt x="5" y="48"/>
                  </a:lnTo>
                  <a:lnTo>
                    <a:pt x="10" y="18"/>
                  </a:lnTo>
                  <a:lnTo>
                    <a:pt x="15" y="0"/>
                  </a:lnTo>
                  <a:lnTo>
                    <a:pt x="13" y="0"/>
                  </a:lnTo>
                  <a:lnTo>
                    <a:pt x="11" y="0"/>
                  </a:lnTo>
                  <a:lnTo>
                    <a:pt x="10" y="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141"/>
            <p:cNvSpPr>
              <a:spLocks noEditPoints="1"/>
            </p:cNvSpPr>
            <p:nvPr/>
          </p:nvSpPr>
          <p:spPr bwMode="auto">
            <a:xfrm>
              <a:off x="1730" y="2867"/>
              <a:ext cx="603" cy="123"/>
            </a:xfrm>
            <a:custGeom>
              <a:avLst/>
              <a:gdLst>
                <a:gd name="T0" fmla="*/ 603 w 603"/>
                <a:gd name="T1" fmla="*/ 78 h 123"/>
                <a:gd name="T2" fmla="*/ 603 w 603"/>
                <a:gd name="T3" fmla="*/ 65 h 123"/>
                <a:gd name="T4" fmla="*/ 602 w 603"/>
                <a:gd name="T5" fmla="*/ 66 h 123"/>
                <a:gd name="T6" fmla="*/ 602 w 603"/>
                <a:gd name="T7" fmla="*/ 66 h 123"/>
                <a:gd name="T8" fmla="*/ 602 w 603"/>
                <a:gd name="T9" fmla="*/ 66 h 123"/>
                <a:gd name="T10" fmla="*/ 600 w 603"/>
                <a:gd name="T11" fmla="*/ 66 h 123"/>
                <a:gd name="T12" fmla="*/ 600 w 603"/>
                <a:gd name="T13" fmla="*/ 66 h 123"/>
                <a:gd name="T14" fmla="*/ 600 w 603"/>
                <a:gd name="T15" fmla="*/ 66 h 123"/>
                <a:gd name="T16" fmla="*/ 598 w 603"/>
                <a:gd name="T17" fmla="*/ 66 h 123"/>
                <a:gd name="T18" fmla="*/ 598 w 603"/>
                <a:gd name="T19" fmla="*/ 66 h 123"/>
                <a:gd name="T20" fmla="*/ 598 w 603"/>
                <a:gd name="T21" fmla="*/ 78 h 123"/>
                <a:gd name="T22" fmla="*/ 603 w 603"/>
                <a:gd name="T23" fmla="*/ 78 h 123"/>
                <a:gd name="T24" fmla="*/ 602 w 603"/>
                <a:gd name="T25" fmla="*/ 110 h 123"/>
                <a:gd name="T26" fmla="*/ 600 w 603"/>
                <a:gd name="T27" fmla="*/ 121 h 123"/>
                <a:gd name="T28" fmla="*/ 600 w 603"/>
                <a:gd name="T29" fmla="*/ 121 h 123"/>
                <a:gd name="T30" fmla="*/ 598 w 603"/>
                <a:gd name="T31" fmla="*/ 123 h 123"/>
                <a:gd name="T32" fmla="*/ 598 w 603"/>
                <a:gd name="T33" fmla="*/ 123 h 123"/>
                <a:gd name="T34" fmla="*/ 598 w 603"/>
                <a:gd name="T35" fmla="*/ 123 h 123"/>
                <a:gd name="T36" fmla="*/ 597 w 603"/>
                <a:gd name="T37" fmla="*/ 123 h 123"/>
                <a:gd name="T38" fmla="*/ 597 w 603"/>
                <a:gd name="T39" fmla="*/ 123 h 123"/>
                <a:gd name="T40" fmla="*/ 595 w 603"/>
                <a:gd name="T41" fmla="*/ 123 h 123"/>
                <a:gd name="T42" fmla="*/ 595 w 603"/>
                <a:gd name="T43" fmla="*/ 123 h 123"/>
                <a:gd name="T44" fmla="*/ 597 w 603"/>
                <a:gd name="T45" fmla="*/ 110 h 123"/>
                <a:gd name="T46" fmla="*/ 598 w 603"/>
                <a:gd name="T47" fmla="*/ 78 h 123"/>
                <a:gd name="T48" fmla="*/ 603 w 603"/>
                <a:gd name="T49" fmla="*/ 78 h 123"/>
                <a:gd name="T50" fmla="*/ 10 w 603"/>
                <a:gd name="T51" fmla="*/ 0 h 123"/>
                <a:gd name="T52" fmla="*/ 5 w 603"/>
                <a:gd name="T53" fmla="*/ 18 h 123"/>
                <a:gd name="T54" fmla="*/ 2 w 603"/>
                <a:gd name="T55" fmla="*/ 48 h 123"/>
                <a:gd name="T56" fmla="*/ 0 w 603"/>
                <a:gd name="T57" fmla="*/ 52 h 123"/>
                <a:gd name="T58" fmla="*/ 2 w 603"/>
                <a:gd name="T59" fmla="*/ 52 h 123"/>
                <a:gd name="T60" fmla="*/ 2 w 603"/>
                <a:gd name="T61" fmla="*/ 52 h 123"/>
                <a:gd name="T62" fmla="*/ 4 w 603"/>
                <a:gd name="T63" fmla="*/ 52 h 123"/>
                <a:gd name="T64" fmla="*/ 4 w 603"/>
                <a:gd name="T65" fmla="*/ 52 h 123"/>
                <a:gd name="T66" fmla="*/ 4 w 603"/>
                <a:gd name="T67" fmla="*/ 52 h 123"/>
                <a:gd name="T68" fmla="*/ 5 w 603"/>
                <a:gd name="T69" fmla="*/ 52 h 123"/>
                <a:gd name="T70" fmla="*/ 5 w 603"/>
                <a:gd name="T71" fmla="*/ 52 h 123"/>
                <a:gd name="T72" fmla="*/ 7 w 603"/>
                <a:gd name="T73" fmla="*/ 52 h 123"/>
                <a:gd name="T74" fmla="*/ 7 w 603"/>
                <a:gd name="T75" fmla="*/ 48 h 123"/>
                <a:gd name="T76" fmla="*/ 10 w 603"/>
                <a:gd name="T77" fmla="*/ 18 h 123"/>
                <a:gd name="T78" fmla="*/ 15 w 603"/>
                <a:gd name="T79" fmla="*/ 0 h 123"/>
                <a:gd name="T80" fmla="*/ 15 w 603"/>
                <a:gd name="T81" fmla="*/ 0 h 123"/>
                <a:gd name="T82" fmla="*/ 14 w 603"/>
                <a:gd name="T83" fmla="*/ 0 h 123"/>
                <a:gd name="T84" fmla="*/ 14 w 603"/>
                <a:gd name="T85" fmla="*/ 0 h 123"/>
                <a:gd name="T86" fmla="*/ 14 w 603"/>
                <a:gd name="T87" fmla="*/ 0 h 123"/>
                <a:gd name="T88" fmla="*/ 12 w 603"/>
                <a:gd name="T89" fmla="*/ 0 h 123"/>
                <a:gd name="T90" fmla="*/ 12 w 603"/>
                <a:gd name="T91" fmla="*/ 0 h 123"/>
                <a:gd name="T92" fmla="*/ 12 w 603"/>
                <a:gd name="T93" fmla="*/ 0 h 123"/>
                <a:gd name="T94" fmla="*/ 10 w 603"/>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3"/>
                <a:gd name="T145" fmla="*/ 0 h 123"/>
                <a:gd name="T146" fmla="*/ 603 w 603"/>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3" h="123">
                  <a:moveTo>
                    <a:pt x="603" y="78"/>
                  </a:moveTo>
                  <a:lnTo>
                    <a:pt x="603" y="65"/>
                  </a:lnTo>
                  <a:lnTo>
                    <a:pt x="602" y="66"/>
                  </a:lnTo>
                  <a:lnTo>
                    <a:pt x="600" y="66"/>
                  </a:lnTo>
                  <a:lnTo>
                    <a:pt x="598" y="66"/>
                  </a:lnTo>
                  <a:lnTo>
                    <a:pt x="598" y="78"/>
                  </a:lnTo>
                  <a:lnTo>
                    <a:pt x="603" y="78"/>
                  </a:lnTo>
                  <a:lnTo>
                    <a:pt x="602" y="110"/>
                  </a:lnTo>
                  <a:lnTo>
                    <a:pt x="600" y="121"/>
                  </a:lnTo>
                  <a:lnTo>
                    <a:pt x="598" y="123"/>
                  </a:lnTo>
                  <a:lnTo>
                    <a:pt x="597" y="123"/>
                  </a:lnTo>
                  <a:lnTo>
                    <a:pt x="595" y="123"/>
                  </a:lnTo>
                  <a:lnTo>
                    <a:pt x="597" y="110"/>
                  </a:lnTo>
                  <a:lnTo>
                    <a:pt x="598" y="78"/>
                  </a:lnTo>
                  <a:lnTo>
                    <a:pt x="603" y="78"/>
                  </a:lnTo>
                  <a:close/>
                  <a:moveTo>
                    <a:pt x="10" y="0"/>
                  </a:moveTo>
                  <a:lnTo>
                    <a:pt x="5" y="18"/>
                  </a:lnTo>
                  <a:lnTo>
                    <a:pt x="2" y="48"/>
                  </a:lnTo>
                  <a:lnTo>
                    <a:pt x="0" y="52"/>
                  </a:lnTo>
                  <a:lnTo>
                    <a:pt x="2" y="52"/>
                  </a:lnTo>
                  <a:lnTo>
                    <a:pt x="4" y="52"/>
                  </a:lnTo>
                  <a:lnTo>
                    <a:pt x="5" y="52"/>
                  </a:lnTo>
                  <a:lnTo>
                    <a:pt x="7" y="52"/>
                  </a:lnTo>
                  <a:lnTo>
                    <a:pt x="7" y="48"/>
                  </a:lnTo>
                  <a:lnTo>
                    <a:pt x="10" y="18"/>
                  </a:lnTo>
                  <a:lnTo>
                    <a:pt x="15" y="0"/>
                  </a:lnTo>
                  <a:lnTo>
                    <a:pt x="14" y="0"/>
                  </a:lnTo>
                  <a:lnTo>
                    <a:pt x="12" y="0"/>
                  </a:lnTo>
                  <a:lnTo>
                    <a:pt x="10" y="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142"/>
            <p:cNvSpPr>
              <a:spLocks noEditPoints="1"/>
            </p:cNvSpPr>
            <p:nvPr/>
          </p:nvSpPr>
          <p:spPr bwMode="auto">
            <a:xfrm>
              <a:off x="1734" y="2867"/>
              <a:ext cx="598" cy="123"/>
            </a:xfrm>
            <a:custGeom>
              <a:avLst/>
              <a:gdLst>
                <a:gd name="T0" fmla="*/ 598 w 598"/>
                <a:gd name="T1" fmla="*/ 78 h 123"/>
                <a:gd name="T2" fmla="*/ 596 w 598"/>
                <a:gd name="T3" fmla="*/ 66 h 123"/>
                <a:gd name="T4" fmla="*/ 596 w 598"/>
                <a:gd name="T5" fmla="*/ 66 h 123"/>
                <a:gd name="T6" fmla="*/ 596 w 598"/>
                <a:gd name="T7" fmla="*/ 66 h 123"/>
                <a:gd name="T8" fmla="*/ 594 w 598"/>
                <a:gd name="T9" fmla="*/ 66 h 123"/>
                <a:gd name="T10" fmla="*/ 594 w 598"/>
                <a:gd name="T11" fmla="*/ 66 h 123"/>
                <a:gd name="T12" fmla="*/ 593 w 598"/>
                <a:gd name="T13" fmla="*/ 66 h 123"/>
                <a:gd name="T14" fmla="*/ 593 w 598"/>
                <a:gd name="T15" fmla="*/ 66 h 123"/>
                <a:gd name="T16" fmla="*/ 593 w 598"/>
                <a:gd name="T17" fmla="*/ 66 h 123"/>
                <a:gd name="T18" fmla="*/ 591 w 598"/>
                <a:gd name="T19" fmla="*/ 66 h 123"/>
                <a:gd name="T20" fmla="*/ 593 w 598"/>
                <a:gd name="T21" fmla="*/ 78 h 123"/>
                <a:gd name="T22" fmla="*/ 598 w 598"/>
                <a:gd name="T23" fmla="*/ 78 h 123"/>
                <a:gd name="T24" fmla="*/ 596 w 598"/>
                <a:gd name="T25" fmla="*/ 110 h 123"/>
                <a:gd name="T26" fmla="*/ 594 w 598"/>
                <a:gd name="T27" fmla="*/ 123 h 123"/>
                <a:gd name="T28" fmla="*/ 593 w 598"/>
                <a:gd name="T29" fmla="*/ 123 h 123"/>
                <a:gd name="T30" fmla="*/ 593 w 598"/>
                <a:gd name="T31" fmla="*/ 123 h 123"/>
                <a:gd name="T32" fmla="*/ 591 w 598"/>
                <a:gd name="T33" fmla="*/ 123 h 123"/>
                <a:gd name="T34" fmla="*/ 591 w 598"/>
                <a:gd name="T35" fmla="*/ 123 h 123"/>
                <a:gd name="T36" fmla="*/ 591 w 598"/>
                <a:gd name="T37" fmla="*/ 123 h 123"/>
                <a:gd name="T38" fmla="*/ 589 w 598"/>
                <a:gd name="T39" fmla="*/ 123 h 123"/>
                <a:gd name="T40" fmla="*/ 589 w 598"/>
                <a:gd name="T41" fmla="*/ 123 h 123"/>
                <a:gd name="T42" fmla="*/ 588 w 598"/>
                <a:gd name="T43" fmla="*/ 123 h 123"/>
                <a:gd name="T44" fmla="*/ 591 w 598"/>
                <a:gd name="T45" fmla="*/ 110 h 123"/>
                <a:gd name="T46" fmla="*/ 593 w 598"/>
                <a:gd name="T47" fmla="*/ 78 h 123"/>
                <a:gd name="T48" fmla="*/ 598 w 598"/>
                <a:gd name="T49" fmla="*/ 78 h 123"/>
                <a:gd name="T50" fmla="*/ 10 w 598"/>
                <a:gd name="T51" fmla="*/ 0 h 123"/>
                <a:gd name="T52" fmla="*/ 5 w 598"/>
                <a:gd name="T53" fmla="*/ 18 h 123"/>
                <a:gd name="T54" fmla="*/ 0 w 598"/>
                <a:gd name="T55" fmla="*/ 48 h 123"/>
                <a:gd name="T56" fmla="*/ 0 w 598"/>
                <a:gd name="T57" fmla="*/ 52 h 123"/>
                <a:gd name="T58" fmla="*/ 0 w 598"/>
                <a:gd name="T59" fmla="*/ 52 h 123"/>
                <a:gd name="T60" fmla="*/ 1 w 598"/>
                <a:gd name="T61" fmla="*/ 52 h 123"/>
                <a:gd name="T62" fmla="*/ 1 w 598"/>
                <a:gd name="T63" fmla="*/ 52 h 123"/>
                <a:gd name="T64" fmla="*/ 3 w 598"/>
                <a:gd name="T65" fmla="*/ 52 h 123"/>
                <a:gd name="T66" fmla="*/ 3 w 598"/>
                <a:gd name="T67" fmla="*/ 52 h 123"/>
                <a:gd name="T68" fmla="*/ 3 w 598"/>
                <a:gd name="T69" fmla="*/ 52 h 123"/>
                <a:gd name="T70" fmla="*/ 5 w 598"/>
                <a:gd name="T71" fmla="*/ 52 h 123"/>
                <a:gd name="T72" fmla="*/ 5 w 598"/>
                <a:gd name="T73" fmla="*/ 52 h 123"/>
                <a:gd name="T74" fmla="*/ 5 w 598"/>
                <a:gd name="T75" fmla="*/ 48 h 123"/>
                <a:gd name="T76" fmla="*/ 10 w 598"/>
                <a:gd name="T77" fmla="*/ 20 h 123"/>
                <a:gd name="T78" fmla="*/ 15 w 598"/>
                <a:gd name="T79" fmla="*/ 0 h 123"/>
                <a:gd name="T80" fmla="*/ 13 w 598"/>
                <a:gd name="T81" fmla="*/ 0 h 123"/>
                <a:gd name="T82" fmla="*/ 13 w 598"/>
                <a:gd name="T83" fmla="*/ 0 h 123"/>
                <a:gd name="T84" fmla="*/ 13 w 598"/>
                <a:gd name="T85" fmla="*/ 0 h 123"/>
                <a:gd name="T86" fmla="*/ 11 w 598"/>
                <a:gd name="T87" fmla="*/ 0 h 123"/>
                <a:gd name="T88" fmla="*/ 11 w 598"/>
                <a:gd name="T89" fmla="*/ 0 h 123"/>
                <a:gd name="T90" fmla="*/ 10 w 598"/>
                <a:gd name="T91" fmla="*/ 0 h 123"/>
                <a:gd name="T92" fmla="*/ 10 w 598"/>
                <a:gd name="T93" fmla="*/ 0 h 123"/>
                <a:gd name="T94" fmla="*/ 10 w 59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123"/>
                <a:gd name="T146" fmla="*/ 598 w 59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123">
                  <a:moveTo>
                    <a:pt x="598" y="78"/>
                  </a:moveTo>
                  <a:lnTo>
                    <a:pt x="596" y="66"/>
                  </a:lnTo>
                  <a:lnTo>
                    <a:pt x="594" y="66"/>
                  </a:lnTo>
                  <a:lnTo>
                    <a:pt x="593" y="66"/>
                  </a:lnTo>
                  <a:lnTo>
                    <a:pt x="591" y="66"/>
                  </a:lnTo>
                  <a:lnTo>
                    <a:pt x="593" y="78"/>
                  </a:lnTo>
                  <a:lnTo>
                    <a:pt x="598" y="78"/>
                  </a:lnTo>
                  <a:lnTo>
                    <a:pt x="596" y="110"/>
                  </a:lnTo>
                  <a:lnTo>
                    <a:pt x="594" y="123"/>
                  </a:lnTo>
                  <a:lnTo>
                    <a:pt x="593" y="123"/>
                  </a:lnTo>
                  <a:lnTo>
                    <a:pt x="591" y="123"/>
                  </a:lnTo>
                  <a:lnTo>
                    <a:pt x="589" y="123"/>
                  </a:lnTo>
                  <a:lnTo>
                    <a:pt x="588" y="123"/>
                  </a:lnTo>
                  <a:lnTo>
                    <a:pt x="591" y="110"/>
                  </a:lnTo>
                  <a:lnTo>
                    <a:pt x="593" y="78"/>
                  </a:lnTo>
                  <a:lnTo>
                    <a:pt x="598" y="78"/>
                  </a:lnTo>
                  <a:close/>
                  <a:moveTo>
                    <a:pt x="10" y="0"/>
                  </a:moveTo>
                  <a:lnTo>
                    <a:pt x="5" y="18"/>
                  </a:lnTo>
                  <a:lnTo>
                    <a:pt x="0" y="48"/>
                  </a:lnTo>
                  <a:lnTo>
                    <a:pt x="0" y="52"/>
                  </a:lnTo>
                  <a:lnTo>
                    <a:pt x="1" y="52"/>
                  </a:lnTo>
                  <a:lnTo>
                    <a:pt x="3" y="52"/>
                  </a:lnTo>
                  <a:lnTo>
                    <a:pt x="5" y="52"/>
                  </a:lnTo>
                  <a:lnTo>
                    <a:pt x="5" y="48"/>
                  </a:lnTo>
                  <a:lnTo>
                    <a:pt x="10" y="20"/>
                  </a:lnTo>
                  <a:lnTo>
                    <a:pt x="15" y="0"/>
                  </a:lnTo>
                  <a:lnTo>
                    <a:pt x="13" y="0"/>
                  </a:lnTo>
                  <a:lnTo>
                    <a:pt x="11" y="0"/>
                  </a:lnTo>
                  <a:lnTo>
                    <a:pt x="10" y="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143"/>
            <p:cNvSpPr>
              <a:spLocks noEditPoints="1"/>
            </p:cNvSpPr>
            <p:nvPr/>
          </p:nvSpPr>
          <p:spPr bwMode="auto">
            <a:xfrm>
              <a:off x="1737" y="2867"/>
              <a:ext cx="591" cy="123"/>
            </a:xfrm>
            <a:custGeom>
              <a:avLst/>
              <a:gdLst>
                <a:gd name="T0" fmla="*/ 591 w 591"/>
                <a:gd name="T1" fmla="*/ 78 h 123"/>
                <a:gd name="T2" fmla="*/ 591 w 591"/>
                <a:gd name="T3" fmla="*/ 66 h 123"/>
                <a:gd name="T4" fmla="*/ 590 w 591"/>
                <a:gd name="T5" fmla="*/ 66 h 123"/>
                <a:gd name="T6" fmla="*/ 590 w 591"/>
                <a:gd name="T7" fmla="*/ 66 h 123"/>
                <a:gd name="T8" fmla="*/ 590 w 591"/>
                <a:gd name="T9" fmla="*/ 66 h 123"/>
                <a:gd name="T10" fmla="*/ 588 w 591"/>
                <a:gd name="T11" fmla="*/ 66 h 123"/>
                <a:gd name="T12" fmla="*/ 588 w 591"/>
                <a:gd name="T13" fmla="*/ 66 h 123"/>
                <a:gd name="T14" fmla="*/ 588 w 591"/>
                <a:gd name="T15" fmla="*/ 66 h 123"/>
                <a:gd name="T16" fmla="*/ 586 w 591"/>
                <a:gd name="T17" fmla="*/ 66 h 123"/>
                <a:gd name="T18" fmla="*/ 586 w 591"/>
                <a:gd name="T19" fmla="*/ 66 h 123"/>
                <a:gd name="T20" fmla="*/ 586 w 591"/>
                <a:gd name="T21" fmla="*/ 78 h 123"/>
                <a:gd name="T22" fmla="*/ 591 w 591"/>
                <a:gd name="T23" fmla="*/ 78 h 123"/>
                <a:gd name="T24" fmla="*/ 590 w 591"/>
                <a:gd name="T25" fmla="*/ 110 h 123"/>
                <a:gd name="T26" fmla="*/ 588 w 591"/>
                <a:gd name="T27" fmla="*/ 123 h 123"/>
                <a:gd name="T28" fmla="*/ 588 w 591"/>
                <a:gd name="T29" fmla="*/ 123 h 123"/>
                <a:gd name="T30" fmla="*/ 586 w 591"/>
                <a:gd name="T31" fmla="*/ 123 h 123"/>
                <a:gd name="T32" fmla="*/ 586 w 591"/>
                <a:gd name="T33" fmla="*/ 123 h 123"/>
                <a:gd name="T34" fmla="*/ 585 w 591"/>
                <a:gd name="T35" fmla="*/ 123 h 123"/>
                <a:gd name="T36" fmla="*/ 585 w 591"/>
                <a:gd name="T37" fmla="*/ 123 h 123"/>
                <a:gd name="T38" fmla="*/ 585 w 591"/>
                <a:gd name="T39" fmla="*/ 123 h 123"/>
                <a:gd name="T40" fmla="*/ 583 w 591"/>
                <a:gd name="T41" fmla="*/ 123 h 123"/>
                <a:gd name="T42" fmla="*/ 583 w 591"/>
                <a:gd name="T43" fmla="*/ 123 h 123"/>
                <a:gd name="T44" fmla="*/ 585 w 591"/>
                <a:gd name="T45" fmla="*/ 108 h 123"/>
                <a:gd name="T46" fmla="*/ 586 w 591"/>
                <a:gd name="T47" fmla="*/ 78 h 123"/>
                <a:gd name="T48" fmla="*/ 591 w 591"/>
                <a:gd name="T49" fmla="*/ 78 h 123"/>
                <a:gd name="T50" fmla="*/ 8 w 591"/>
                <a:gd name="T51" fmla="*/ 0 h 123"/>
                <a:gd name="T52" fmla="*/ 3 w 591"/>
                <a:gd name="T53" fmla="*/ 18 h 123"/>
                <a:gd name="T54" fmla="*/ 0 w 591"/>
                <a:gd name="T55" fmla="*/ 48 h 123"/>
                <a:gd name="T56" fmla="*/ 0 w 591"/>
                <a:gd name="T57" fmla="*/ 52 h 123"/>
                <a:gd name="T58" fmla="*/ 0 w 591"/>
                <a:gd name="T59" fmla="*/ 52 h 123"/>
                <a:gd name="T60" fmla="*/ 0 w 591"/>
                <a:gd name="T61" fmla="*/ 52 h 123"/>
                <a:gd name="T62" fmla="*/ 2 w 591"/>
                <a:gd name="T63" fmla="*/ 52 h 123"/>
                <a:gd name="T64" fmla="*/ 2 w 591"/>
                <a:gd name="T65" fmla="*/ 52 h 123"/>
                <a:gd name="T66" fmla="*/ 2 w 591"/>
                <a:gd name="T67" fmla="*/ 52 h 123"/>
                <a:gd name="T68" fmla="*/ 3 w 591"/>
                <a:gd name="T69" fmla="*/ 52 h 123"/>
                <a:gd name="T70" fmla="*/ 3 w 591"/>
                <a:gd name="T71" fmla="*/ 52 h 123"/>
                <a:gd name="T72" fmla="*/ 5 w 591"/>
                <a:gd name="T73" fmla="*/ 52 h 123"/>
                <a:gd name="T74" fmla="*/ 5 w 591"/>
                <a:gd name="T75" fmla="*/ 48 h 123"/>
                <a:gd name="T76" fmla="*/ 8 w 591"/>
                <a:gd name="T77" fmla="*/ 20 h 123"/>
                <a:gd name="T78" fmla="*/ 13 w 591"/>
                <a:gd name="T79" fmla="*/ 0 h 123"/>
                <a:gd name="T80" fmla="*/ 13 w 591"/>
                <a:gd name="T81" fmla="*/ 0 h 123"/>
                <a:gd name="T82" fmla="*/ 13 w 591"/>
                <a:gd name="T83" fmla="*/ 0 h 123"/>
                <a:gd name="T84" fmla="*/ 12 w 591"/>
                <a:gd name="T85" fmla="*/ 0 h 123"/>
                <a:gd name="T86" fmla="*/ 12 w 591"/>
                <a:gd name="T87" fmla="*/ 0 h 123"/>
                <a:gd name="T88" fmla="*/ 10 w 591"/>
                <a:gd name="T89" fmla="*/ 0 h 123"/>
                <a:gd name="T90" fmla="*/ 10 w 591"/>
                <a:gd name="T91" fmla="*/ 0 h 123"/>
                <a:gd name="T92" fmla="*/ 10 w 591"/>
                <a:gd name="T93" fmla="*/ 0 h 123"/>
                <a:gd name="T94" fmla="*/ 8 w 591"/>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23"/>
                <a:gd name="T146" fmla="*/ 591 w 591"/>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23">
                  <a:moveTo>
                    <a:pt x="591" y="78"/>
                  </a:moveTo>
                  <a:lnTo>
                    <a:pt x="591" y="66"/>
                  </a:lnTo>
                  <a:lnTo>
                    <a:pt x="590" y="66"/>
                  </a:lnTo>
                  <a:lnTo>
                    <a:pt x="588" y="66"/>
                  </a:lnTo>
                  <a:lnTo>
                    <a:pt x="586" y="66"/>
                  </a:lnTo>
                  <a:lnTo>
                    <a:pt x="586" y="78"/>
                  </a:lnTo>
                  <a:lnTo>
                    <a:pt x="591" y="78"/>
                  </a:lnTo>
                  <a:lnTo>
                    <a:pt x="590" y="110"/>
                  </a:lnTo>
                  <a:lnTo>
                    <a:pt x="588" y="123"/>
                  </a:lnTo>
                  <a:lnTo>
                    <a:pt x="586" y="123"/>
                  </a:lnTo>
                  <a:lnTo>
                    <a:pt x="585" y="123"/>
                  </a:lnTo>
                  <a:lnTo>
                    <a:pt x="583" y="123"/>
                  </a:lnTo>
                  <a:lnTo>
                    <a:pt x="585" y="108"/>
                  </a:lnTo>
                  <a:lnTo>
                    <a:pt x="586" y="78"/>
                  </a:lnTo>
                  <a:lnTo>
                    <a:pt x="591" y="78"/>
                  </a:lnTo>
                  <a:close/>
                  <a:moveTo>
                    <a:pt x="8" y="0"/>
                  </a:moveTo>
                  <a:lnTo>
                    <a:pt x="3" y="18"/>
                  </a:lnTo>
                  <a:lnTo>
                    <a:pt x="0" y="48"/>
                  </a:lnTo>
                  <a:lnTo>
                    <a:pt x="0" y="52"/>
                  </a:lnTo>
                  <a:lnTo>
                    <a:pt x="2" y="52"/>
                  </a:lnTo>
                  <a:lnTo>
                    <a:pt x="3" y="52"/>
                  </a:lnTo>
                  <a:lnTo>
                    <a:pt x="5" y="52"/>
                  </a:lnTo>
                  <a:lnTo>
                    <a:pt x="5" y="48"/>
                  </a:lnTo>
                  <a:lnTo>
                    <a:pt x="8" y="20"/>
                  </a:lnTo>
                  <a:lnTo>
                    <a:pt x="13" y="0"/>
                  </a:lnTo>
                  <a:lnTo>
                    <a:pt x="12" y="0"/>
                  </a:lnTo>
                  <a:lnTo>
                    <a:pt x="10" y="0"/>
                  </a:lnTo>
                  <a:lnTo>
                    <a:pt x="8" y="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144"/>
            <p:cNvSpPr>
              <a:spLocks noEditPoints="1"/>
            </p:cNvSpPr>
            <p:nvPr/>
          </p:nvSpPr>
          <p:spPr bwMode="auto">
            <a:xfrm>
              <a:off x="1739" y="2867"/>
              <a:ext cx="588" cy="123"/>
            </a:xfrm>
            <a:custGeom>
              <a:avLst/>
              <a:gdLst>
                <a:gd name="T0" fmla="*/ 588 w 588"/>
                <a:gd name="T1" fmla="*/ 78 h 123"/>
                <a:gd name="T2" fmla="*/ 586 w 588"/>
                <a:gd name="T3" fmla="*/ 66 h 123"/>
                <a:gd name="T4" fmla="*/ 586 w 588"/>
                <a:gd name="T5" fmla="*/ 66 h 123"/>
                <a:gd name="T6" fmla="*/ 586 w 588"/>
                <a:gd name="T7" fmla="*/ 66 h 123"/>
                <a:gd name="T8" fmla="*/ 584 w 588"/>
                <a:gd name="T9" fmla="*/ 66 h 123"/>
                <a:gd name="T10" fmla="*/ 584 w 588"/>
                <a:gd name="T11" fmla="*/ 66 h 123"/>
                <a:gd name="T12" fmla="*/ 583 w 588"/>
                <a:gd name="T13" fmla="*/ 66 h 123"/>
                <a:gd name="T14" fmla="*/ 583 w 588"/>
                <a:gd name="T15" fmla="*/ 66 h 123"/>
                <a:gd name="T16" fmla="*/ 583 w 588"/>
                <a:gd name="T17" fmla="*/ 66 h 123"/>
                <a:gd name="T18" fmla="*/ 581 w 588"/>
                <a:gd name="T19" fmla="*/ 66 h 123"/>
                <a:gd name="T20" fmla="*/ 583 w 588"/>
                <a:gd name="T21" fmla="*/ 78 h 123"/>
                <a:gd name="T22" fmla="*/ 588 w 588"/>
                <a:gd name="T23" fmla="*/ 78 h 123"/>
                <a:gd name="T24" fmla="*/ 586 w 588"/>
                <a:gd name="T25" fmla="*/ 110 h 123"/>
                <a:gd name="T26" fmla="*/ 583 w 588"/>
                <a:gd name="T27" fmla="*/ 123 h 123"/>
                <a:gd name="T28" fmla="*/ 583 w 588"/>
                <a:gd name="T29" fmla="*/ 123 h 123"/>
                <a:gd name="T30" fmla="*/ 583 w 588"/>
                <a:gd name="T31" fmla="*/ 123 h 123"/>
                <a:gd name="T32" fmla="*/ 581 w 588"/>
                <a:gd name="T33" fmla="*/ 123 h 123"/>
                <a:gd name="T34" fmla="*/ 581 w 588"/>
                <a:gd name="T35" fmla="*/ 123 h 123"/>
                <a:gd name="T36" fmla="*/ 581 w 588"/>
                <a:gd name="T37" fmla="*/ 123 h 123"/>
                <a:gd name="T38" fmla="*/ 579 w 588"/>
                <a:gd name="T39" fmla="*/ 123 h 123"/>
                <a:gd name="T40" fmla="*/ 579 w 588"/>
                <a:gd name="T41" fmla="*/ 123 h 123"/>
                <a:gd name="T42" fmla="*/ 578 w 588"/>
                <a:gd name="T43" fmla="*/ 123 h 123"/>
                <a:gd name="T44" fmla="*/ 581 w 588"/>
                <a:gd name="T45" fmla="*/ 108 h 123"/>
                <a:gd name="T46" fmla="*/ 583 w 588"/>
                <a:gd name="T47" fmla="*/ 78 h 123"/>
                <a:gd name="T48" fmla="*/ 588 w 588"/>
                <a:gd name="T49" fmla="*/ 78 h 123"/>
                <a:gd name="T50" fmla="*/ 10 w 588"/>
                <a:gd name="T51" fmla="*/ 0 h 123"/>
                <a:gd name="T52" fmla="*/ 5 w 588"/>
                <a:gd name="T53" fmla="*/ 20 h 123"/>
                <a:gd name="T54" fmla="*/ 0 w 588"/>
                <a:gd name="T55" fmla="*/ 48 h 123"/>
                <a:gd name="T56" fmla="*/ 0 w 588"/>
                <a:gd name="T57" fmla="*/ 52 h 123"/>
                <a:gd name="T58" fmla="*/ 0 w 588"/>
                <a:gd name="T59" fmla="*/ 52 h 123"/>
                <a:gd name="T60" fmla="*/ 1 w 588"/>
                <a:gd name="T61" fmla="*/ 52 h 123"/>
                <a:gd name="T62" fmla="*/ 1 w 588"/>
                <a:gd name="T63" fmla="*/ 52 h 123"/>
                <a:gd name="T64" fmla="*/ 3 w 588"/>
                <a:gd name="T65" fmla="*/ 52 h 123"/>
                <a:gd name="T66" fmla="*/ 3 w 588"/>
                <a:gd name="T67" fmla="*/ 52 h 123"/>
                <a:gd name="T68" fmla="*/ 3 w 588"/>
                <a:gd name="T69" fmla="*/ 52 h 123"/>
                <a:gd name="T70" fmla="*/ 5 w 588"/>
                <a:gd name="T71" fmla="*/ 52 h 123"/>
                <a:gd name="T72" fmla="*/ 5 w 588"/>
                <a:gd name="T73" fmla="*/ 52 h 123"/>
                <a:gd name="T74" fmla="*/ 5 w 588"/>
                <a:gd name="T75" fmla="*/ 50 h 123"/>
                <a:gd name="T76" fmla="*/ 10 w 588"/>
                <a:gd name="T77" fmla="*/ 20 h 123"/>
                <a:gd name="T78" fmla="*/ 15 w 588"/>
                <a:gd name="T79" fmla="*/ 0 h 123"/>
                <a:gd name="T80" fmla="*/ 15 w 588"/>
                <a:gd name="T81" fmla="*/ 0 h 123"/>
                <a:gd name="T82" fmla="*/ 13 w 588"/>
                <a:gd name="T83" fmla="*/ 0 h 123"/>
                <a:gd name="T84" fmla="*/ 13 w 588"/>
                <a:gd name="T85" fmla="*/ 0 h 123"/>
                <a:gd name="T86" fmla="*/ 11 w 588"/>
                <a:gd name="T87" fmla="*/ 0 h 123"/>
                <a:gd name="T88" fmla="*/ 11 w 588"/>
                <a:gd name="T89" fmla="*/ 0 h 123"/>
                <a:gd name="T90" fmla="*/ 11 w 588"/>
                <a:gd name="T91" fmla="*/ 0 h 123"/>
                <a:gd name="T92" fmla="*/ 10 w 588"/>
                <a:gd name="T93" fmla="*/ 0 h 123"/>
                <a:gd name="T94" fmla="*/ 10 w 588"/>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8"/>
                <a:gd name="T145" fmla="*/ 0 h 123"/>
                <a:gd name="T146" fmla="*/ 588 w 588"/>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8" h="123">
                  <a:moveTo>
                    <a:pt x="588" y="78"/>
                  </a:moveTo>
                  <a:lnTo>
                    <a:pt x="586" y="66"/>
                  </a:lnTo>
                  <a:lnTo>
                    <a:pt x="584" y="66"/>
                  </a:lnTo>
                  <a:lnTo>
                    <a:pt x="583" y="66"/>
                  </a:lnTo>
                  <a:lnTo>
                    <a:pt x="581" y="66"/>
                  </a:lnTo>
                  <a:lnTo>
                    <a:pt x="583" y="78"/>
                  </a:lnTo>
                  <a:lnTo>
                    <a:pt x="588" y="78"/>
                  </a:lnTo>
                  <a:lnTo>
                    <a:pt x="586" y="110"/>
                  </a:lnTo>
                  <a:lnTo>
                    <a:pt x="583" y="123"/>
                  </a:lnTo>
                  <a:lnTo>
                    <a:pt x="581" y="123"/>
                  </a:lnTo>
                  <a:lnTo>
                    <a:pt x="579" y="123"/>
                  </a:lnTo>
                  <a:lnTo>
                    <a:pt x="578" y="123"/>
                  </a:lnTo>
                  <a:lnTo>
                    <a:pt x="581" y="108"/>
                  </a:lnTo>
                  <a:lnTo>
                    <a:pt x="583" y="78"/>
                  </a:lnTo>
                  <a:lnTo>
                    <a:pt x="588" y="78"/>
                  </a:lnTo>
                  <a:close/>
                  <a:moveTo>
                    <a:pt x="10" y="0"/>
                  </a:moveTo>
                  <a:lnTo>
                    <a:pt x="5" y="20"/>
                  </a:lnTo>
                  <a:lnTo>
                    <a:pt x="0" y="48"/>
                  </a:lnTo>
                  <a:lnTo>
                    <a:pt x="0" y="52"/>
                  </a:lnTo>
                  <a:lnTo>
                    <a:pt x="1" y="52"/>
                  </a:lnTo>
                  <a:lnTo>
                    <a:pt x="3" y="52"/>
                  </a:lnTo>
                  <a:lnTo>
                    <a:pt x="5" y="52"/>
                  </a:lnTo>
                  <a:lnTo>
                    <a:pt x="5" y="50"/>
                  </a:lnTo>
                  <a:lnTo>
                    <a:pt x="10" y="20"/>
                  </a:lnTo>
                  <a:lnTo>
                    <a:pt x="15" y="0"/>
                  </a:lnTo>
                  <a:lnTo>
                    <a:pt x="13" y="0"/>
                  </a:lnTo>
                  <a:lnTo>
                    <a:pt x="11" y="0"/>
                  </a:lnTo>
                  <a:lnTo>
                    <a:pt x="10" y="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145"/>
            <p:cNvSpPr>
              <a:spLocks noEditPoints="1"/>
            </p:cNvSpPr>
            <p:nvPr/>
          </p:nvSpPr>
          <p:spPr bwMode="auto">
            <a:xfrm>
              <a:off x="1742" y="2866"/>
              <a:ext cx="581" cy="125"/>
            </a:xfrm>
            <a:custGeom>
              <a:avLst/>
              <a:gdLst>
                <a:gd name="T0" fmla="*/ 581 w 581"/>
                <a:gd name="T1" fmla="*/ 79 h 125"/>
                <a:gd name="T2" fmla="*/ 581 w 581"/>
                <a:gd name="T3" fmla="*/ 67 h 125"/>
                <a:gd name="T4" fmla="*/ 580 w 581"/>
                <a:gd name="T5" fmla="*/ 67 h 125"/>
                <a:gd name="T6" fmla="*/ 580 w 581"/>
                <a:gd name="T7" fmla="*/ 67 h 125"/>
                <a:gd name="T8" fmla="*/ 580 w 581"/>
                <a:gd name="T9" fmla="*/ 67 h 125"/>
                <a:gd name="T10" fmla="*/ 578 w 581"/>
                <a:gd name="T11" fmla="*/ 67 h 125"/>
                <a:gd name="T12" fmla="*/ 578 w 581"/>
                <a:gd name="T13" fmla="*/ 67 h 125"/>
                <a:gd name="T14" fmla="*/ 578 w 581"/>
                <a:gd name="T15" fmla="*/ 67 h 125"/>
                <a:gd name="T16" fmla="*/ 576 w 581"/>
                <a:gd name="T17" fmla="*/ 67 h 125"/>
                <a:gd name="T18" fmla="*/ 576 w 581"/>
                <a:gd name="T19" fmla="*/ 67 h 125"/>
                <a:gd name="T20" fmla="*/ 576 w 581"/>
                <a:gd name="T21" fmla="*/ 79 h 125"/>
                <a:gd name="T22" fmla="*/ 581 w 581"/>
                <a:gd name="T23" fmla="*/ 79 h 125"/>
                <a:gd name="T24" fmla="*/ 580 w 581"/>
                <a:gd name="T25" fmla="*/ 109 h 125"/>
                <a:gd name="T26" fmla="*/ 578 w 581"/>
                <a:gd name="T27" fmla="*/ 124 h 125"/>
                <a:gd name="T28" fmla="*/ 578 w 581"/>
                <a:gd name="T29" fmla="*/ 124 h 125"/>
                <a:gd name="T30" fmla="*/ 576 w 581"/>
                <a:gd name="T31" fmla="*/ 124 h 125"/>
                <a:gd name="T32" fmla="*/ 576 w 581"/>
                <a:gd name="T33" fmla="*/ 124 h 125"/>
                <a:gd name="T34" fmla="*/ 575 w 581"/>
                <a:gd name="T35" fmla="*/ 124 h 125"/>
                <a:gd name="T36" fmla="*/ 575 w 581"/>
                <a:gd name="T37" fmla="*/ 124 h 125"/>
                <a:gd name="T38" fmla="*/ 575 w 581"/>
                <a:gd name="T39" fmla="*/ 125 h 125"/>
                <a:gd name="T40" fmla="*/ 573 w 581"/>
                <a:gd name="T41" fmla="*/ 125 h 125"/>
                <a:gd name="T42" fmla="*/ 573 w 581"/>
                <a:gd name="T43" fmla="*/ 125 h 125"/>
                <a:gd name="T44" fmla="*/ 575 w 581"/>
                <a:gd name="T45" fmla="*/ 109 h 125"/>
                <a:gd name="T46" fmla="*/ 576 w 581"/>
                <a:gd name="T47" fmla="*/ 79 h 125"/>
                <a:gd name="T48" fmla="*/ 581 w 581"/>
                <a:gd name="T49" fmla="*/ 79 h 125"/>
                <a:gd name="T50" fmla="*/ 8 w 581"/>
                <a:gd name="T51" fmla="*/ 1 h 125"/>
                <a:gd name="T52" fmla="*/ 3 w 581"/>
                <a:gd name="T53" fmla="*/ 21 h 125"/>
                <a:gd name="T54" fmla="*/ 0 w 581"/>
                <a:gd name="T55" fmla="*/ 49 h 125"/>
                <a:gd name="T56" fmla="*/ 0 w 581"/>
                <a:gd name="T57" fmla="*/ 53 h 125"/>
                <a:gd name="T58" fmla="*/ 0 w 581"/>
                <a:gd name="T59" fmla="*/ 53 h 125"/>
                <a:gd name="T60" fmla="*/ 0 w 581"/>
                <a:gd name="T61" fmla="*/ 53 h 125"/>
                <a:gd name="T62" fmla="*/ 2 w 581"/>
                <a:gd name="T63" fmla="*/ 53 h 125"/>
                <a:gd name="T64" fmla="*/ 2 w 581"/>
                <a:gd name="T65" fmla="*/ 53 h 125"/>
                <a:gd name="T66" fmla="*/ 2 w 581"/>
                <a:gd name="T67" fmla="*/ 53 h 125"/>
                <a:gd name="T68" fmla="*/ 3 w 581"/>
                <a:gd name="T69" fmla="*/ 53 h 125"/>
                <a:gd name="T70" fmla="*/ 3 w 581"/>
                <a:gd name="T71" fmla="*/ 53 h 125"/>
                <a:gd name="T72" fmla="*/ 5 w 581"/>
                <a:gd name="T73" fmla="*/ 53 h 125"/>
                <a:gd name="T74" fmla="*/ 5 w 581"/>
                <a:gd name="T75" fmla="*/ 51 h 125"/>
                <a:gd name="T76" fmla="*/ 8 w 581"/>
                <a:gd name="T77" fmla="*/ 23 h 125"/>
                <a:gd name="T78" fmla="*/ 15 w 581"/>
                <a:gd name="T79" fmla="*/ 0 h 125"/>
                <a:gd name="T80" fmla="*/ 13 w 581"/>
                <a:gd name="T81" fmla="*/ 0 h 125"/>
                <a:gd name="T82" fmla="*/ 13 w 581"/>
                <a:gd name="T83" fmla="*/ 1 h 125"/>
                <a:gd name="T84" fmla="*/ 12 w 581"/>
                <a:gd name="T85" fmla="*/ 1 h 125"/>
                <a:gd name="T86" fmla="*/ 12 w 581"/>
                <a:gd name="T87" fmla="*/ 1 h 125"/>
                <a:gd name="T88" fmla="*/ 12 w 581"/>
                <a:gd name="T89" fmla="*/ 1 h 125"/>
                <a:gd name="T90" fmla="*/ 10 w 581"/>
                <a:gd name="T91" fmla="*/ 1 h 125"/>
                <a:gd name="T92" fmla="*/ 10 w 581"/>
                <a:gd name="T93" fmla="*/ 1 h 125"/>
                <a:gd name="T94" fmla="*/ 8 w 581"/>
                <a:gd name="T95" fmla="*/ 1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125"/>
                <a:gd name="T146" fmla="*/ 581 w 58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125">
                  <a:moveTo>
                    <a:pt x="581" y="79"/>
                  </a:moveTo>
                  <a:lnTo>
                    <a:pt x="581" y="67"/>
                  </a:lnTo>
                  <a:lnTo>
                    <a:pt x="580" y="67"/>
                  </a:lnTo>
                  <a:lnTo>
                    <a:pt x="578" y="67"/>
                  </a:lnTo>
                  <a:lnTo>
                    <a:pt x="576" y="67"/>
                  </a:lnTo>
                  <a:lnTo>
                    <a:pt x="576" y="79"/>
                  </a:lnTo>
                  <a:lnTo>
                    <a:pt x="581" y="79"/>
                  </a:lnTo>
                  <a:lnTo>
                    <a:pt x="580" y="109"/>
                  </a:lnTo>
                  <a:lnTo>
                    <a:pt x="578" y="124"/>
                  </a:lnTo>
                  <a:lnTo>
                    <a:pt x="576" y="124"/>
                  </a:lnTo>
                  <a:lnTo>
                    <a:pt x="575" y="124"/>
                  </a:lnTo>
                  <a:lnTo>
                    <a:pt x="575" y="125"/>
                  </a:lnTo>
                  <a:lnTo>
                    <a:pt x="573" y="125"/>
                  </a:lnTo>
                  <a:lnTo>
                    <a:pt x="575" y="109"/>
                  </a:lnTo>
                  <a:lnTo>
                    <a:pt x="576" y="79"/>
                  </a:lnTo>
                  <a:lnTo>
                    <a:pt x="581" y="79"/>
                  </a:lnTo>
                  <a:close/>
                  <a:moveTo>
                    <a:pt x="8" y="1"/>
                  </a:moveTo>
                  <a:lnTo>
                    <a:pt x="3" y="21"/>
                  </a:lnTo>
                  <a:lnTo>
                    <a:pt x="0" y="49"/>
                  </a:lnTo>
                  <a:lnTo>
                    <a:pt x="0" y="53"/>
                  </a:lnTo>
                  <a:lnTo>
                    <a:pt x="2" y="53"/>
                  </a:lnTo>
                  <a:lnTo>
                    <a:pt x="3" y="53"/>
                  </a:lnTo>
                  <a:lnTo>
                    <a:pt x="5" y="53"/>
                  </a:lnTo>
                  <a:lnTo>
                    <a:pt x="5" y="51"/>
                  </a:lnTo>
                  <a:lnTo>
                    <a:pt x="8" y="23"/>
                  </a:lnTo>
                  <a:lnTo>
                    <a:pt x="15" y="0"/>
                  </a:lnTo>
                  <a:lnTo>
                    <a:pt x="13" y="0"/>
                  </a:lnTo>
                  <a:lnTo>
                    <a:pt x="13" y="1"/>
                  </a:lnTo>
                  <a:lnTo>
                    <a:pt x="12" y="1"/>
                  </a:lnTo>
                  <a:lnTo>
                    <a:pt x="10" y="1"/>
                  </a:lnTo>
                  <a:lnTo>
                    <a:pt x="8" y="1"/>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146"/>
            <p:cNvSpPr>
              <a:spLocks noEditPoints="1"/>
            </p:cNvSpPr>
            <p:nvPr/>
          </p:nvSpPr>
          <p:spPr bwMode="auto">
            <a:xfrm>
              <a:off x="1744" y="2866"/>
              <a:ext cx="578" cy="125"/>
            </a:xfrm>
            <a:custGeom>
              <a:avLst/>
              <a:gdLst>
                <a:gd name="T0" fmla="*/ 578 w 578"/>
                <a:gd name="T1" fmla="*/ 79 h 125"/>
                <a:gd name="T2" fmla="*/ 576 w 578"/>
                <a:gd name="T3" fmla="*/ 67 h 125"/>
                <a:gd name="T4" fmla="*/ 576 w 578"/>
                <a:gd name="T5" fmla="*/ 67 h 125"/>
                <a:gd name="T6" fmla="*/ 576 w 578"/>
                <a:gd name="T7" fmla="*/ 67 h 125"/>
                <a:gd name="T8" fmla="*/ 574 w 578"/>
                <a:gd name="T9" fmla="*/ 67 h 125"/>
                <a:gd name="T10" fmla="*/ 574 w 578"/>
                <a:gd name="T11" fmla="*/ 67 h 125"/>
                <a:gd name="T12" fmla="*/ 573 w 578"/>
                <a:gd name="T13" fmla="*/ 67 h 125"/>
                <a:gd name="T14" fmla="*/ 573 w 578"/>
                <a:gd name="T15" fmla="*/ 67 h 125"/>
                <a:gd name="T16" fmla="*/ 573 w 578"/>
                <a:gd name="T17" fmla="*/ 67 h 125"/>
                <a:gd name="T18" fmla="*/ 571 w 578"/>
                <a:gd name="T19" fmla="*/ 67 h 125"/>
                <a:gd name="T20" fmla="*/ 573 w 578"/>
                <a:gd name="T21" fmla="*/ 79 h 125"/>
                <a:gd name="T22" fmla="*/ 578 w 578"/>
                <a:gd name="T23" fmla="*/ 79 h 125"/>
                <a:gd name="T24" fmla="*/ 576 w 578"/>
                <a:gd name="T25" fmla="*/ 109 h 125"/>
                <a:gd name="T26" fmla="*/ 573 w 578"/>
                <a:gd name="T27" fmla="*/ 124 h 125"/>
                <a:gd name="T28" fmla="*/ 573 w 578"/>
                <a:gd name="T29" fmla="*/ 124 h 125"/>
                <a:gd name="T30" fmla="*/ 573 w 578"/>
                <a:gd name="T31" fmla="*/ 125 h 125"/>
                <a:gd name="T32" fmla="*/ 571 w 578"/>
                <a:gd name="T33" fmla="*/ 125 h 125"/>
                <a:gd name="T34" fmla="*/ 571 w 578"/>
                <a:gd name="T35" fmla="*/ 125 h 125"/>
                <a:gd name="T36" fmla="*/ 569 w 578"/>
                <a:gd name="T37" fmla="*/ 125 h 125"/>
                <a:gd name="T38" fmla="*/ 569 w 578"/>
                <a:gd name="T39" fmla="*/ 125 h 125"/>
                <a:gd name="T40" fmla="*/ 569 w 578"/>
                <a:gd name="T41" fmla="*/ 125 h 125"/>
                <a:gd name="T42" fmla="*/ 568 w 578"/>
                <a:gd name="T43" fmla="*/ 125 h 125"/>
                <a:gd name="T44" fmla="*/ 571 w 578"/>
                <a:gd name="T45" fmla="*/ 109 h 125"/>
                <a:gd name="T46" fmla="*/ 573 w 578"/>
                <a:gd name="T47" fmla="*/ 79 h 125"/>
                <a:gd name="T48" fmla="*/ 578 w 578"/>
                <a:gd name="T49" fmla="*/ 79 h 125"/>
                <a:gd name="T50" fmla="*/ 10 w 578"/>
                <a:gd name="T51" fmla="*/ 1 h 125"/>
                <a:gd name="T52" fmla="*/ 5 w 578"/>
                <a:gd name="T53" fmla="*/ 21 h 125"/>
                <a:gd name="T54" fmla="*/ 0 w 578"/>
                <a:gd name="T55" fmla="*/ 51 h 125"/>
                <a:gd name="T56" fmla="*/ 0 w 578"/>
                <a:gd name="T57" fmla="*/ 53 h 125"/>
                <a:gd name="T58" fmla="*/ 0 w 578"/>
                <a:gd name="T59" fmla="*/ 53 h 125"/>
                <a:gd name="T60" fmla="*/ 1 w 578"/>
                <a:gd name="T61" fmla="*/ 53 h 125"/>
                <a:gd name="T62" fmla="*/ 1 w 578"/>
                <a:gd name="T63" fmla="*/ 53 h 125"/>
                <a:gd name="T64" fmla="*/ 3 w 578"/>
                <a:gd name="T65" fmla="*/ 53 h 125"/>
                <a:gd name="T66" fmla="*/ 3 w 578"/>
                <a:gd name="T67" fmla="*/ 53 h 125"/>
                <a:gd name="T68" fmla="*/ 3 w 578"/>
                <a:gd name="T69" fmla="*/ 53 h 125"/>
                <a:gd name="T70" fmla="*/ 5 w 578"/>
                <a:gd name="T71" fmla="*/ 53 h 125"/>
                <a:gd name="T72" fmla="*/ 5 w 578"/>
                <a:gd name="T73" fmla="*/ 53 h 125"/>
                <a:gd name="T74" fmla="*/ 5 w 578"/>
                <a:gd name="T75" fmla="*/ 51 h 125"/>
                <a:gd name="T76" fmla="*/ 10 w 578"/>
                <a:gd name="T77" fmla="*/ 23 h 125"/>
                <a:gd name="T78" fmla="*/ 15 w 578"/>
                <a:gd name="T79" fmla="*/ 0 h 125"/>
                <a:gd name="T80" fmla="*/ 15 w 578"/>
                <a:gd name="T81" fmla="*/ 0 h 125"/>
                <a:gd name="T82" fmla="*/ 13 w 578"/>
                <a:gd name="T83" fmla="*/ 0 h 125"/>
                <a:gd name="T84" fmla="*/ 13 w 578"/>
                <a:gd name="T85" fmla="*/ 0 h 125"/>
                <a:gd name="T86" fmla="*/ 13 w 578"/>
                <a:gd name="T87" fmla="*/ 0 h 125"/>
                <a:gd name="T88" fmla="*/ 11 w 578"/>
                <a:gd name="T89" fmla="*/ 0 h 125"/>
                <a:gd name="T90" fmla="*/ 11 w 578"/>
                <a:gd name="T91" fmla="*/ 1 h 125"/>
                <a:gd name="T92" fmla="*/ 10 w 578"/>
                <a:gd name="T93" fmla="*/ 1 h 125"/>
                <a:gd name="T94" fmla="*/ 10 w 578"/>
                <a:gd name="T95" fmla="*/ 1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25"/>
                <a:gd name="T146" fmla="*/ 578 w 57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25">
                  <a:moveTo>
                    <a:pt x="578" y="79"/>
                  </a:moveTo>
                  <a:lnTo>
                    <a:pt x="576" y="67"/>
                  </a:lnTo>
                  <a:lnTo>
                    <a:pt x="574" y="67"/>
                  </a:lnTo>
                  <a:lnTo>
                    <a:pt x="573" y="67"/>
                  </a:lnTo>
                  <a:lnTo>
                    <a:pt x="571" y="67"/>
                  </a:lnTo>
                  <a:lnTo>
                    <a:pt x="573" y="79"/>
                  </a:lnTo>
                  <a:lnTo>
                    <a:pt x="578" y="79"/>
                  </a:lnTo>
                  <a:lnTo>
                    <a:pt x="576" y="109"/>
                  </a:lnTo>
                  <a:lnTo>
                    <a:pt x="573" y="124"/>
                  </a:lnTo>
                  <a:lnTo>
                    <a:pt x="573" y="125"/>
                  </a:lnTo>
                  <a:lnTo>
                    <a:pt x="571" y="125"/>
                  </a:lnTo>
                  <a:lnTo>
                    <a:pt x="569" y="125"/>
                  </a:lnTo>
                  <a:lnTo>
                    <a:pt x="568" y="125"/>
                  </a:lnTo>
                  <a:lnTo>
                    <a:pt x="571" y="109"/>
                  </a:lnTo>
                  <a:lnTo>
                    <a:pt x="573" y="79"/>
                  </a:lnTo>
                  <a:lnTo>
                    <a:pt x="578" y="79"/>
                  </a:lnTo>
                  <a:close/>
                  <a:moveTo>
                    <a:pt x="10" y="1"/>
                  </a:moveTo>
                  <a:lnTo>
                    <a:pt x="5" y="21"/>
                  </a:lnTo>
                  <a:lnTo>
                    <a:pt x="0" y="51"/>
                  </a:lnTo>
                  <a:lnTo>
                    <a:pt x="0" y="53"/>
                  </a:lnTo>
                  <a:lnTo>
                    <a:pt x="1" y="53"/>
                  </a:lnTo>
                  <a:lnTo>
                    <a:pt x="3" y="53"/>
                  </a:lnTo>
                  <a:lnTo>
                    <a:pt x="5" y="53"/>
                  </a:lnTo>
                  <a:lnTo>
                    <a:pt x="5" y="51"/>
                  </a:lnTo>
                  <a:lnTo>
                    <a:pt x="10" y="23"/>
                  </a:lnTo>
                  <a:lnTo>
                    <a:pt x="15" y="0"/>
                  </a:lnTo>
                  <a:lnTo>
                    <a:pt x="13" y="0"/>
                  </a:lnTo>
                  <a:lnTo>
                    <a:pt x="11" y="0"/>
                  </a:lnTo>
                  <a:lnTo>
                    <a:pt x="11" y="1"/>
                  </a:lnTo>
                  <a:lnTo>
                    <a:pt x="10" y="1"/>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147"/>
            <p:cNvSpPr>
              <a:spLocks noEditPoints="1"/>
            </p:cNvSpPr>
            <p:nvPr/>
          </p:nvSpPr>
          <p:spPr bwMode="auto">
            <a:xfrm>
              <a:off x="1747" y="2866"/>
              <a:ext cx="571" cy="125"/>
            </a:xfrm>
            <a:custGeom>
              <a:avLst/>
              <a:gdLst>
                <a:gd name="T0" fmla="*/ 571 w 571"/>
                <a:gd name="T1" fmla="*/ 79 h 125"/>
                <a:gd name="T2" fmla="*/ 571 w 571"/>
                <a:gd name="T3" fmla="*/ 67 h 125"/>
                <a:gd name="T4" fmla="*/ 570 w 571"/>
                <a:gd name="T5" fmla="*/ 67 h 125"/>
                <a:gd name="T6" fmla="*/ 570 w 571"/>
                <a:gd name="T7" fmla="*/ 67 h 125"/>
                <a:gd name="T8" fmla="*/ 570 w 571"/>
                <a:gd name="T9" fmla="*/ 67 h 125"/>
                <a:gd name="T10" fmla="*/ 568 w 571"/>
                <a:gd name="T11" fmla="*/ 67 h 125"/>
                <a:gd name="T12" fmla="*/ 568 w 571"/>
                <a:gd name="T13" fmla="*/ 67 h 125"/>
                <a:gd name="T14" fmla="*/ 568 w 571"/>
                <a:gd name="T15" fmla="*/ 67 h 125"/>
                <a:gd name="T16" fmla="*/ 566 w 571"/>
                <a:gd name="T17" fmla="*/ 67 h 125"/>
                <a:gd name="T18" fmla="*/ 566 w 571"/>
                <a:gd name="T19" fmla="*/ 67 h 125"/>
                <a:gd name="T20" fmla="*/ 566 w 571"/>
                <a:gd name="T21" fmla="*/ 79 h 125"/>
                <a:gd name="T22" fmla="*/ 571 w 571"/>
                <a:gd name="T23" fmla="*/ 79 h 125"/>
                <a:gd name="T24" fmla="*/ 570 w 571"/>
                <a:gd name="T25" fmla="*/ 109 h 125"/>
                <a:gd name="T26" fmla="*/ 568 w 571"/>
                <a:gd name="T27" fmla="*/ 125 h 125"/>
                <a:gd name="T28" fmla="*/ 566 w 571"/>
                <a:gd name="T29" fmla="*/ 125 h 125"/>
                <a:gd name="T30" fmla="*/ 566 w 571"/>
                <a:gd name="T31" fmla="*/ 125 h 125"/>
                <a:gd name="T32" fmla="*/ 566 w 571"/>
                <a:gd name="T33" fmla="*/ 125 h 125"/>
                <a:gd name="T34" fmla="*/ 565 w 571"/>
                <a:gd name="T35" fmla="*/ 125 h 125"/>
                <a:gd name="T36" fmla="*/ 565 w 571"/>
                <a:gd name="T37" fmla="*/ 125 h 125"/>
                <a:gd name="T38" fmla="*/ 565 w 571"/>
                <a:gd name="T39" fmla="*/ 125 h 125"/>
                <a:gd name="T40" fmla="*/ 563 w 571"/>
                <a:gd name="T41" fmla="*/ 125 h 125"/>
                <a:gd name="T42" fmla="*/ 563 w 571"/>
                <a:gd name="T43" fmla="*/ 125 h 125"/>
                <a:gd name="T44" fmla="*/ 565 w 571"/>
                <a:gd name="T45" fmla="*/ 109 h 125"/>
                <a:gd name="T46" fmla="*/ 566 w 571"/>
                <a:gd name="T47" fmla="*/ 79 h 125"/>
                <a:gd name="T48" fmla="*/ 571 w 571"/>
                <a:gd name="T49" fmla="*/ 79 h 125"/>
                <a:gd name="T50" fmla="*/ 10 w 571"/>
                <a:gd name="T51" fmla="*/ 0 h 125"/>
                <a:gd name="T52" fmla="*/ 3 w 571"/>
                <a:gd name="T53" fmla="*/ 23 h 125"/>
                <a:gd name="T54" fmla="*/ 0 w 571"/>
                <a:gd name="T55" fmla="*/ 51 h 125"/>
                <a:gd name="T56" fmla="*/ 0 w 571"/>
                <a:gd name="T57" fmla="*/ 53 h 125"/>
                <a:gd name="T58" fmla="*/ 0 w 571"/>
                <a:gd name="T59" fmla="*/ 53 h 125"/>
                <a:gd name="T60" fmla="*/ 0 w 571"/>
                <a:gd name="T61" fmla="*/ 53 h 125"/>
                <a:gd name="T62" fmla="*/ 2 w 571"/>
                <a:gd name="T63" fmla="*/ 53 h 125"/>
                <a:gd name="T64" fmla="*/ 2 w 571"/>
                <a:gd name="T65" fmla="*/ 53 h 125"/>
                <a:gd name="T66" fmla="*/ 2 w 571"/>
                <a:gd name="T67" fmla="*/ 53 h 125"/>
                <a:gd name="T68" fmla="*/ 3 w 571"/>
                <a:gd name="T69" fmla="*/ 53 h 125"/>
                <a:gd name="T70" fmla="*/ 3 w 571"/>
                <a:gd name="T71" fmla="*/ 53 h 125"/>
                <a:gd name="T72" fmla="*/ 5 w 571"/>
                <a:gd name="T73" fmla="*/ 53 h 125"/>
                <a:gd name="T74" fmla="*/ 5 w 571"/>
                <a:gd name="T75" fmla="*/ 51 h 125"/>
                <a:gd name="T76" fmla="*/ 8 w 571"/>
                <a:gd name="T77" fmla="*/ 23 h 125"/>
                <a:gd name="T78" fmla="*/ 15 w 571"/>
                <a:gd name="T79" fmla="*/ 0 h 125"/>
                <a:gd name="T80" fmla="*/ 13 w 571"/>
                <a:gd name="T81" fmla="*/ 0 h 125"/>
                <a:gd name="T82" fmla="*/ 13 w 571"/>
                <a:gd name="T83" fmla="*/ 0 h 125"/>
                <a:gd name="T84" fmla="*/ 13 w 571"/>
                <a:gd name="T85" fmla="*/ 0 h 125"/>
                <a:gd name="T86" fmla="*/ 12 w 571"/>
                <a:gd name="T87" fmla="*/ 0 h 125"/>
                <a:gd name="T88" fmla="*/ 12 w 571"/>
                <a:gd name="T89" fmla="*/ 0 h 125"/>
                <a:gd name="T90" fmla="*/ 10 w 571"/>
                <a:gd name="T91" fmla="*/ 0 h 125"/>
                <a:gd name="T92" fmla="*/ 10 w 571"/>
                <a:gd name="T93" fmla="*/ 0 h 125"/>
                <a:gd name="T94" fmla="*/ 10 w 571"/>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1"/>
                <a:gd name="T145" fmla="*/ 0 h 125"/>
                <a:gd name="T146" fmla="*/ 571 w 57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1" h="125">
                  <a:moveTo>
                    <a:pt x="571" y="79"/>
                  </a:moveTo>
                  <a:lnTo>
                    <a:pt x="571" y="67"/>
                  </a:lnTo>
                  <a:lnTo>
                    <a:pt x="570" y="67"/>
                  </a:lnTo>
                  <a:lnTo>
                    <a:pt x="568" y="67"/>
                  </a:lnTo>
                  <a:lnTo>
                    <a:pt x="566" y="67"/>
                  </a:lnTo>
                  <a:lnTo>
                    <a:pt x="566" y="79"/>
                  </a:lnTo>
                  <a:lnTo>
                    <a:pt x="571" y="79"/>
                  </a:lnTo>
                  <a:lnTo>
                    <a:pt x="570" y="109"/>
                  </a:lnTo>
                  <a:lnTo>
                    <a:pt x="568" y="125"/>
                  </a:lnTo>
                  <a:lnTo>
                    <a:pt x="566" y="125"/>
                  </a:lnTo>
                  <a:lnTo>
                    <a:pt x="565" y="125"/>
                  </a:lnTo>
                  <a:lnTo>
                    <a:pt x="563" y="125"/>
                  </a:lnTo>
                  <a:lnTo>
                    <a:pt x="565" y="109"/>
                  </a:lnTo>
                  <a:lnTo>
                    <a:pt x="566" y="79"/>
                  </a:lnTo>
                  <a:lnTo>
                    <a:pt x="571" y="79"/>
                  </a:lnTo>
                  <a:close/>
                  <a:moveTo>
                    <a:pt x="10" y="0"/>
                  </a:moveTo>
                  <a:lnTo>
                    <a:pt x="3" y="23"/>
                  </a:lnTo>
                  <a:lnTo>
                    <a:pt x="0" y="51"/>
                  </a:lnTo>
                  <a:lnTo>
                    <a:pt x="0" y="53"/>
                  </a:lnTo>
                  <a:lnTo>
                    <a:pt x="2" y="53"/>
                  </a:lnTo>
                  <a:lnTo>
                    <a:pt x="3" y="53"/>
                  </a:lnTo>
                  <a:lnTo>
                    <a:pt x="5" y="53"/>
                  </a:lnTo>
                  <a:lnTo>
                    <a:pt x="5" y="51"/>
                  </a:lnTo>
                  <a:lnTo>
                    <a:pt x="8" y="23"/>
                  </a:lnTo>
                  <a:lnTo>
                    <a:pt x="15" y="0"/>
                  </a:lnTo>
                  <a:lnTo>
                    <a:pt x="13" y="0"/>
                  </a:lnTo>
                  <a:lnTo>
                    <a:pt x="12" y="0"/>
                  </a:lnTo>
                  <a:lnTo>
                    <a:pt x="10"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148"/>
            <p:cNvSpPr>
              <a:spLocks noEditPoints="1"/>
            </p:cNvSpPr>
            <p:nvPr/>
          </p:nvSpPr>
          <p:spPr bwMode="auto">
            <a:xfrm>
              <a:off x="1749" y="2866"/>
              <a:ext cx="568" cy="125"/>
            </a:xfrm>
            <a:custGeom>
              <a:avLst/>
              <a:gdLst>
                <a:gd name="T0" fmla="*/ 568 w 568"/>
                <a:gd name="T1" fmla="*/ 79 h 125"/>
                <a:gd name="T2" fmla="*/ 566 w 568"/>
                <a:gd name="T3" fmla="*/ 67 h 125"/>
                <a:gd name="T4" fmla="*/ 566 w 568"/>
                <a:gd name="T5" fmla="*/ 67 h 125"/>
                <a:gd name="T6" fmla="*/ 566 w 568"/>
                <a:gd name="T7" fmla="*/ 67 h 125"/>
                <a:gd name="T8" fmla="*/ 564 w 568"/>
                <a:gd name="T9" fmla="*/ 67 h 125"/>
                <a:gd name="T10" fmla="*/ 564 w 568"/>
                <a:gd name="T11" fmla="*/ 67 h 125"/>
                <a:gd name="T12" fmla="*/ 563 w 568"/>
                <a:gd name="T13" fmla="*/ 67 h 125"/>
                <a:gd name="T14" fmla="*/ 563 w 568"/>
                <a:gd name="T15" fmla="*/ 67 h 125"/>
                <a:gd name="T16" fmla="*/ 563 w 568"/>
                <a:gd name="T17" fmla="*/ 67 h 125"/>
                <a:gd name="T18" fmla="*/ 561 w 568"/>
                <a:gd name="T19" fmla="*/ 67 h 125"/>
                <a:gd name="T20" fmla="*/ 563 w 568"/>
                <a:gd name="T21" fmla="*/ 79 h 125"/>
                <a:gd name="T22" fmla="*/ 568 w 568"/>
                <a:gd name="T23" fmla="*/ 79 h 125"/>
                <a:gd name="T24" fmla="*/ 566 w 568"/>
                <a:gd name="T25" fmla="*/ 109 h 125"/>
                <a:gd name="T26" fmla="*/ 563 w 568"/>
                <a:gd name="T27" fmla="*/ 125 h 125"/>
                <a:gd name="T28" fmla="*/ 563 w 568"/>
                <a:gd name="T29" fmla="*/ 125 h 125"/>
                <a:gd name="T30" fmla="*/ 563 w 568"/>
                <a:gd name="T31" fmla="*/ 125 h 125"/>
                <a:gd name="T32" fmla="*/ 561 w 568"/>
                <a:gd name="T33" fmla="*/ 125 h 125"/>
                <a:gd name="T34" fmla="*/ 561 w 568"/>
                <a:gd name="T35" fmla="*/ 125 h 125"/>
                <a:gd name="T36" fmla="*/ 559 w 568"/>
                <a:gd name="T37" fmla="*/ 125 h 125"/>
                <a:gd name="T38" fmla="*/ 559 w 568"/>
                <a:gd name="T39" fmla="*/ 125 h 125"/>
                <a:gd name="T40" fmla="*/ 559 w 568"/>
                <a:gd name="T41" fmla="*/ 125 h 125"/>
                <a:gd name="T42" fmla="*/ 558 w 568"/>
                <a:gd name="T43" fmla="*/ 125 h 125"/>
                <a:gd name="T44" fmla="*/ 561 w 568"/>
                <a:gd name="T45" fmla="*/ 109 h 125"/>
                <a:gd name="T46" fmla="*/ 563 w 568"/>
                <a:gd name="T47" fmla="*/ 79 h 125"/>
                <a:gd name="T48" fmla="*/ 568 w 568"/>
                <a:gd name="T49" fmla="*/ 79 h 125"/>
                <a:gd name="T50" fmla="*/ 10 w 568"/>
                <a:gd name="T51" fmla="*/ 0 h 125"/>
                <a:gd name="T52" fmla="*/ 5 w 568"/>
                <a:gd name="T53" fmla="*/ 23 h 125"/>
                <a:gd name="T54" fmla="*/ 0 w 568"/>
                <a:gd name="T55" fmla="*/ 51 h 125"/>
                <a:gd name="T56" fmla="*/ 0 w 568"/>
                <a:gd name="T57" fmla="*/ 53 h 125"/>
                <a:gd name="T58" fmla="*/ 0 w 568"/>
                <a:gd name="T59" fmla="*/ 53 h 125"/>
                <a:gd name="T60" fmla="*/ 1 w 568"/>
                <a:gd name="T61" fmla="*/ 53 h 125"/>
                <a:gd name="T62" fmla="*/ 1 w 568"/>
                <a:gd name="T63" fmla="*/ 53 h 125"/>
                <a:gd name="T64" fmla="*/ 3 w 568"/>
                <a:gd name="T65" fmla="*/ 53 h 125"/>
                <a:gd name="T66" fmla="*/ 3 w 568"/>
                <a:gd name="T67" fmla="*/ 53 h 125"/>
                <a:gd name="T68" fmla="*/ 3 w 568"/>
                <a:gd name="T69" fmla="*/ 53 h 125"/>
                <a:gd name="T70" fmla="*/ 5 w 568"/>
                <a:gd name="T71" fmla="*/ 53 h 125"/>
                <a:gd name="T72" fmla="*/ 5 w 568"/>
                <a:gd name="T73" fmla="*/ 53 h 125"/>
                <a:gd name="T74" fmla="*/ 5 w 568"/>
                <a:gd name="T75" fmla="*/ 51 h 125"/>
                <a:gd name="T76" fmla="*/ 10 w 568"/>
                <a:gd name="T77" fmla="*/ 24 h 125"/>
                <a:gd name="T78" fmla="*/ 15 w 568"/>
                <a:gd name="T79" fmla="*/ 0 h 125"/>
                <a:gd name="T80" fmla="*/ 15 w 568"/>
                <a:gd name="T81" fmla="*/ 0 h 125"/>
                <a:gd name="T82" fmla="*/ 13 w 568"/>
                <a:gd name="T83" fmla="*/ 0 h 125"/>
                <a:gd name="T84" fmla="*/ 13 w 568"/>
                <a:gd name="T85" fmla="*/ 0 h 125"/>
                <a:gd name="T86" fmla="*/ 13 w 568"/>
                <a:gd name="T87" fmla="*/ 0 h 125"/>
                <a:gd name="T88" fmla="*/ 11 w 568"/>
                <a:gd name="T89" fmla="*/ 0 h 125"/>
                <a:gd name="T90" fmla="*/ 11 w 568"/>
                <a:gd name="T91" fmla="*/ 0 h 125"/>
                <a:gd name="T92" fmla="*/ 11 w 568"/>
                <a:gd name="T93" fmla="*/ 0 h 125"/>
                <a:gd name="T94" fmla="*/ 10 w 568"/>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125"/>
                <a:gd name="T146" fmla="*/ 568 w 56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125">
                  <a:moveTo>
                    <a:pt x="568" y="79"/>
                  </a:moveTo>
                  <a:lnTo>
                    <a:pt x="566" y="67"/>
                  </a:lnTo>
                  <a:lnTo>
                    <a:pt x="564" y="67"/>
                  </a:lnTo>
                  <a:lnTo>
                    <a:pt x="563" y="67"/>
                  </a:lnTo>
                  <a:lnTo>
                    <a:pt x="561" y="67"/>
                  </a:lnTo>
                  <a:lnTo>
                    <a:pt x="563" y="79"/>
                  </a:lnTo>
                  <a:lnTo>
                    <a:pt x="568" y="79"/>
                  </a:lnTo>
                  <a:lnTo>
                    <a:pt x="566" y="109"/>
                  </a:lnTo>
                  <a:lnTo>
                    <a:pt x="563" y="125"/>
                  </a:lnTo>
                  <a:lnTo>
                    <a:pt x="561" y="125"/>
                  </a:lnTo>
                  <a:lnTo>
                    <a:pt x="559" y="125"/>
                  </a:lnTo>
                  <a:lnTo>
                    <a:pt x="558" y="125"/>
                  </a:lnTo>
                  <a:lnTo>
                    <a:pt x="561" y="109"/>
                  </a:lnTo>
                  <a:lnTo>
                    <a:pt x="563" y="79"/>
                  </a:lnTo>
                  <a:lnTo>
                    <a:pt x="568" y="79"/>
                  </a:lnTo>
                  <a:close/>
                  <a:moveTo>
                    <a:pt x="10" y="0"/>
                  </a:moveTo>
                  <a:lnTo>
                    <a:pt x="5" y="23"/>
                  </a:lnTo>
                  <a:lnTo>
                    <a:pt x="0" y="51"/>
                  </a:lnTo>
                  <a:lnTo>
                    <a:pt x="0" y="53"/>
                  </a:lnTo>
                  <a:lnTo>
                    <a:pt x="1" y="53"/>
                  </a:lnTo>
                  <a:lnTo>
                    <a:pt x="3" y="53"/>
                  </a:lnTo>
                  <a:lnTo>
                    <a:pt x="5" y="53"/>
                  </a:lnTo>
                  <a:lnTo>
                    <a:pt x="5" y="51"/>
                  </a:lnTo>
                  <a:lnTo>
                    <a:pt x="10" y="24"/>
                  </a:lnTo>
                  <a:lnTo>
                    <a:pt x="15" y="0"/>
                  </a:lnTo>
                  <a:lnTo>
                    <a:pt x="13" y="0"/>
                  </a:lnTo>
                  <a:lnTo>
                    <a:pt x="11" y="0"/>
                  </a:lnTo>
                  <a:lnTo>
                    <a:pt x="10"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149"/>
            <p:cNvSpPr>
              <a:spLocks noEditPoints="1"/>
            </p:cNvSpPr>
            <p:nvPr/>
          </p:nvSpPr>
          <p:spPr bwMode="auto">
            <a:xfrm>
              <a:off x="1752" y="2866"/>
              <a:ext cx="561" cy="125"/>
            </a:xfrm>
            <a:custGeom>
              <a:avLst/>
              <a:gdLst>
                <a:gd name="T0" fmla="*/ 561 w 561"/>
                <a:gd name="T1" fmla="*/ 79 h 125"/>
                <a:gd name="T2" fmla="*/ 561 w 561"/>
                <a:gd name="T3" fmla="*/ 67 h 125"/>
                <a:gd name="T4" fmla="*/ 560 w 561"/>
                <a:gd name="T5" fmla="*/ 67 h 125"/>
                <a:gd name="T6" fmla="*/ 560 w 561"/>
                <a:gd name="T7" fmla="*/ 67 h 125"/>
                <a:gd name="T8" fmla="*/ 560 w 561"/>
                <a:gd name="T9" fmla="*/ 67 h 125"/>
                <a:gd name="T10" fmla="*/ 558 w 561"/>
                <a:gd name="T11" fmla="*/ 67 h 125"/>
                <a:gd name="T12" fmla="*/ 558 w 561"/>
                <a:gd name="T13" fmla="*/ 67 h 125"/>
                <a:gd name="T14" fmla="*/ 558 w 561"/>
                <a:gd name="T15" fmla="*/ 67 h 125"/>
                <a:gd name="T16" fmla="*/ 556 w 561"/>
                <a:gd name="T17" fmla="*/ 67 h 125"/>
                <a:gd name="T18" fmla="*/ 556 w 561"/>
                <a:gd name="T19" fmla="*/ 67 h 125"/>
                <a:gd name="T20" fmla="*/ 556 w 561"/>
                <a:gd name="T21" fmla="*/ 79 h 125"/>
                <a:gd name="T22" fmla="*/ 561 w 561"/>
                <a:gd name="T23" fmla="*/ 79 h 125"/>
                <a:gd name="T24" fmla="*/ 560 w 561"/>
                <a:gd name="T25" fmla="*/ 109 h 125"/>
                <a:gd name="T26" fmla="*/ 558 w 561"/>
                <a:gd name="T27" fmla="*/ 125 h 125"/>
                <a:gd name="T28" fmla="*/ 556 w 561"/>
                <a:gd name="T29" fmla="*/ 125 h 125"/>
                <a:gd name="T30" fmla="*/ 556 w 561"/>
                <a:gd name="T31" fmla="*/ 125 h 125"/>
                <a:gd name="T32" fmla="*/ 556 w 561"/>
                <a:gd name="T33" fmla="*/ 125 h 125"/>
                <a:gd name="T34" fmla="*/ 555 w 561"/>
                <a:gd name="T35" fmla="*/ 125 h 125"/>
                <a:gd name="T36" fmla="*/ 555 w 561"/>
                <a:gd name="T37" fmla="*/ 125 h 125"/>
                <a:gd name="T38" fmla="*/ 553 w 561"/>
                <a:gd name="T39" fmla="*/ 125 h 125"/>
                <a:gd name="T40" fmla="*/ 553 w 561"/>
                <a:gd name="T41" fmla="*/ 125 h 125"/>
                <a:gd name="T42" fmla="*/ 553 w 561"/>
                <a:gd name="T43" fmla="*/ 125 h 125"/>
                <a:gd name="T44" fmla="*/ 555 w 561"/>
                <a:gd name="T45" fmla="*/ 107 h 125"/>
                <a:gd name="T46" fmla="*/ 556 w 561"/>
                <a:gd name="T47" fmla="*/ 79 h 125"/>
                <a:gd name="T48" fmla="*/ 561 w 561"/>
                <a:gd name="T49" fmla="*/ 79 h 125"/>
                <a:gd name="T50" fmla="*/ 10 w 561"/>
                <a:gd name="T51" fmla="*/ 0 h 125"/>
                <a:gd name="T52" fmla="*/ 3 w 561"/>
                <a:gd name="T53" fmla="*/ 23 h 125"/>
                <a:gd name="T54" fmla="*/ 0 w 561"/>
                <a:gd name="T55" fmla="*/ 51 h 125"/>
                <a:gd name="T56" fmla="*/ 0 w 561"/>
                <a:gd name="T57" fmla="*/ 53 h 125"/>
                <a:gd name="T58" fmla="*/ 0 w 561"/>
                <a:gd name="T59" fmla="*/ 53 h 125"/>
                <a:gd name="T60" fmla="*/ 0 w 561"/>
                <a:gd name="T61" fmla="*/ 53 h 125"/>
                <a:gd name="T62" fmla="*/ 2 w 561"/>
                <a:gd name="T63" fmla="*/ 53 h 125"/>
                <a:gd name="T64" fmla="*/ 2 w 561"/>
                <a:gd name="T65" fmla="*/ 53 h 125"/>
                <a:gd name="T66" fmla="*/ 2 w 561"/>
                <a:gd name="T67" fmla="*/ 53 h 125"/>
                <a:gd name="T68" fmla="*/ 3 w 561"/>
                <a:gd name="T69" fmla="*/ 53 h 125"/>
                <a:gd name="T70" fmla="*/ 3 w 561"/>
                <a:gd name="T71" fmla="*/ 53 h 125"/>
                <a:gd name="T72" fmla="*/ 5 w 561"/>
                <a:gd name="T73" fmla="*/ 53 h 125"/>
                <a:gd name="T74" fmla="*/ 5 w 561"/>
                <a:gd name="T75" fmla="*/ 51 h 125"/>
                <a:gd name="T76" fmla="*/ 8 w 561"/>
                <a:gd name="T77" fmla="*/ 24 h 125"/>
                <a:gd name="T78" fmla="*/ 15 w 561"/>
                <a:gd name="T79" fmla="*/ 0 h 125"/>
                <a:gd name="T80" fmla="*/ 13 w 561"/>
                <a:gd name="T81" fmla="*/ 0 h 125"/>
                <a:gd name="T82" fmla="*/ 13 w 561"/>
                <a:gd name="T83" fmla="*/ 0 h 125"/>
                <a:gd name="T84" fmla="*/ 13 w 561"/>
                <a:gd name="T85" fmla="*/ 0 h 125"/>
                <a:gd name="T86" fmla="*/ 12 w 561"/>
                <a:gd name="T87" fmla="*/ 0 h 125"/>
                <a:gd name="T88" fmla="*/ 12 w 561"/>
                <a:gd name="T89" fmla="*/ 0 h 125"/>
                <a:gd name="T90" fmla="*/ 10 w 561"/>
                <a:gd name="T91" fmla="*/ 0 h 125"/>
                <a:gd name="T92" fmla="*/ 10 w 561"/>
                <a:gd name="T93" fmla="*/ 0 h 125"/>
                <a:gd name="T94" fmla="*/ 10 w 561"/>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1"/>
                <a:gd name="T145" fmla="*/ 0 h 125"/>
                <a:gd name="T146" fmla="*/ 561 w 561"/>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1" h="125">
                  <a:moveTo>
                    <a:pt x="561" y="79"/>
                  </a:moveTo>
                  <a:lnTo>
                    <a:pt x="561" y="67"/>
                  </a:lnTo>
                  <a:lnTo>
                    <a:pt x="560" y="67"/>
                  </a:lnTo>
                  <a:lnTo>
                    <a:pt x="558" y="67"/>
                  </a:lnTo>
                  <a:lnTo>
                    <a:pt x="556" y="67"/>
                  </a:lnTo>
                  <a:lnTo>
                    <a:pt x="556" y="79"/>
                  </a:lnTo>
                  <a:lnTo>
                    <a:pt x="561" y="79"/>
                  </a:lnTo>
                  <a:lnTo>
                    <a:pt x="560" y="109"/>
                  </a:lnTo>
                  <a:lnTo>
                    <a:pt x="558" y="125"/>
                  </a:lnTo>
                  <a:lnTo>
                    <a:pt x="556" y="125"/>
                  </a:lnTo>
                  <a:lnTo>
                    <a:pt x="555" y="125"/>
                  </a:lnTo>
                  <a:lnTo>
                    <a:pt x="553" y="125"/>
                  </a:lnTo>
                  <a:lnTo>
                    <a:pt x="555" y="107"/>
                  </a:lnTo>
                  <a:lnTo>
                    <a:pt x="556" y="79"/>
                  </a:lnTo>
                  <a:lnTo>
                    <a:pt x="561" y="79"/>
                  </a:lnTo>
                  <a:close/>
                  <a:moveTo>
                    <a:pt x="10" y="0"/>
                  </a:moveTo>
                  <a:lnTo>
                    <a:pt x="3" y="23"/>
                  </a:lnTo>
                  <a:lnTo>
                    <a:pt x="0" y="51"/>
                  </a:lnTo>
                  <a:lnTo>
                    <a:pt x="0" y="53"/>
                  </a:lnTo>
                  <a:lnTo>
                    <a:pt x="2" y="53"/>
                  </a:lnTo>
                  <a:lnTo>
                    <a:pt x="3" y="53"/>
                  </a:lnTo>
                  <a:lnTo>
                    <a:pt x="5" y="53"/>
                  </a:lnTo>
                  <a:lnTo>
                    <a:pt x="5" y="51"/>
                  </a:lnTo>
                  <a:lnTo>
                    <a:pt x="8" y="24"/>
                  </a:lnTo>
                  <a:lnTo>
                    <a:pt x="15" y="0"/>
                  </a:lnTo>
                  <a:lnTo>
                    <a:pt x="13" y="0"/>
                  </a:lnTo>
                  <a:lnTo>
                    <a:pt x="12" y="0"/>
                  </a:lnTo>
                  <a:lnTo>
                    <a:pt x="10"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150"/>
            <p:cNvSpPr>
              <a:spLocks noEditPoints="1"/>
            </p:cNvSpPr>
            <p:nvPr/>
          </p:nvSpPr>
          <p:spPr bwMode="auto">
            <a:xfrm>
              <a:off x="1754" y="2866"/>
              <a:ext cx="558" cy="125"/>
            </a:xfrm>
            <a:custGeom>
              <a:avLst/>
              <a:gdLst>
                <a:gd name="T0" fmla="*/ 558 w 558"/>
                <a:gd name="T1" fmla="*/ 79 h 125"/>
                <a:gd name="T2" fmla="*/ 556 w 558"/>
                <a:gd name="T3" fmla="*/ 67 h 125"/>
                <a:gd name="T4" fmla="*/ 556 w 558"/>
                <a:gd name="T5" fmla="*/ 67 h 125"/>
                <a:gd name="T6" fmla="*/ 556 w 558"/>
                <a:gd name="T7" fmla="*/ 67 h 125"/>
                <a:gd name="T8" fmla="*/ 554 w 558"/>
                <a:gd name="T9" fmla="*/ 67 h 125"/>
                <a:gd name="T10" fmla="*/ 554 w 558"/>
                <a:gd name="T11" fmla="*/ 67 h 125"/>
                <a:gd name="T12" fmla="*/ 553 w 558"/>
                <a:gd name="T13" fmla="*/ 67 h 125"/>
                <a:gd name="T14" fmla="*/ 553 w 558"/>
                <a:gd name="T15" fmla="*/ 67 h 125"/>
                <a:gd name="T16" fmla="*/ 553 w 558"/>
                <a:gd name="T17" fmla="*/ 67 h 125"/>
                <a:gd name="T18" fmla="*/ 551 w 558"/>
                <a:gd name="T19" fmla="*/ 67 h 125"/>
                <a:gd name="T20" fmla="*/ 553 w 558"/>
                <a:gd name="T21" fmla="*/ 79 h 125"/>
                <a:gd name="T22" fmla="*/ 558 w 558"/>
                <a:gd name="T23" fmla="*/ 79 h 125"/>
                <a:gd name="T24" fmla="*/ 556 w 558"/>
                <a:gd name="T25" fmla="*/ 109 h 125"/>
                <a:gd name="T26" fmla="*/ 553 w 558"/>
                <a:gd name="T27" fmla="*/ 125 h 125"/>
                <a:gd name="T28" fmla="*/ 553 w 558"/>
                <a:gd name="T29" fmla="*/ 125 h 125"/>
                <a:gd name="T30" fmla="*/ 551 w 558"/>
                <a:gd name="T31" fmla="*/ 125 h 125"/>
                <a:gd name="T32" fmla="*/ 551 w 558"/>
                <a:gd name="T33" fmla="*/ 125 h 125"/>
                <a:gd name="T34" fmla="*/ 551 w 558"/>
                <a:gd name="T35" fmla="*/ 125 h 125"/>
                <a:gd name="T36" fmla="*/ 550 w 558"/>
                <a:gd name="T37" fmla="*/ 125 h 125"/>
                <a:gd name="T38" fmla="*/ 550 w 558"/>
                <a:gd name="T39" fmla="*/ 125 h 125"/>
                <a:gd name="T40" fmla="*/ 550 w 558"/>
                <a:gd name="T41" fmla="*/ 125 h 125"/>
                <a:gd name="T42" fmla="*/ 548 w 558"/>
                <a:gd name="T43" fmla="*/ 125 h 125"/>
                <a:gd name="T44" fmla="*/ 551 w 558"/>
                <a:gd name="T45" fmla="*/ 107 h 125"/>
                <a:gd name="T46" fmla="*/ 553 w 558"/>
                <a:gd name="T47" fmla="*/ 79 h 125"/>
                <a:gd name="T48" fmla="*/ 558 w 558"/>
                <a:gd name="T49" fmla="*/ 79 h 125"/>
                <a:gd name="T50" fmla="*/ 10 w 558"/>
                <a:gd name="T51" fmla="*/ 0 h 125"/>
                <a:gd name="T52" fmla="*/ 5 w 558"/>
                <a:gd name="T53" fmla="*/ 24 h 125"/>
                <a:gd name="T54" fmla="*/ 0 w 558"/>
                <a:gd name="T55" fmla="*/ 51 h 125"/>
                <a:gd name="T56" fmla="*/ 0 w 558"/>
                <a:gd name="T57" fmla="*/ 53 h 125"/>
                <a:gd name="T58" fmla="*/ 0 w 558"/>
                <a:gd name="T59" fmla="*/ 53 h 125"/>
                <a:gd name="T60" fmla="*/ 1 w 558"/>
                <a:gd name="T61" fmla="*/ 53 h 125"/>
                <a:gd name="T62" fmla="*/ 1 w 558"/>
                <a:gd name="T63" fmla="*/ 53 h 125"/>
                <a:gd name="T64" fmla="*/ 3 w 558"/>
                <a:gd name="T65" fmla="*/ 53 h 125"/>
                <a:gd name="T66" fmla="*/ 3 w 558"/>
                <a:gd name="T67" fmla="*/ 53 h 125"/>
                <a:gd name="T68" fmla="*/ 3 w 558"/>
                <a:gd name="T69" fmla="*/ 53 h 125"/>
                <a:gd name="T70" fmla="*/ 5 w 558"/>
                <a:gd name="T71" fmla="*/ 53 h 125"/>
                <a:gd name="T72" fmla="*/ 5 w 558"/>
                <a:gd name="T73" fmla="*/ 53 h 125"/>
                <a:gd name="T74" fmla="*/ 5 w 558"/>
                <a:gd name="T75" fmla="*/ 53 h 125"/>
                <a:gd name="T76" fmla="*/ 10 w 558"/>
                <a:gd name="T77" fmla="*/ 24 h 125"/>
                <a:gd name="T78" fmla="*/ 15 w 558"/>
                <a:gd name="T79" fmla="*/ 0 h 125"/>
                <a:gd name="T80" fmla="*/ 15 w 558"/>
                <a:gd name="T81" fmla="*/ 0 h 125"/>
                <a:gd name="T82" fmla="*/ 15 w 558"/>
                <a:gd name="T83" fmla="*/ 0 h 125"/>
                <a:gd name="T84" fmla="*/ 13 w 558"/>
                <a:gd name="T85" fmla="*/ 0 h 125"/>
                <a:gd name="T86" fmla="*/ 13 w 558"/>
                <a:gd name="T87" fmla="*/ 0 h 125"/>
                <a:gd name="T88" fmla="*/ 11 w 558"/>
                <a:gd name="T89" fmla="*/ 0 h 125"/>
                <a:gd name="T90" fmla="*/ 11 w 558"/>
                <a:gd name="T91" fmla="*/ 0 h 125"/>
                <a:gd name="T92" fmla="*/ 11 w 558"/>
                <a:gd name="T93" fmla="*/ 0 h 125"/>
                <a:gd name="T94" fmla="*/ 10 w 558"/>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8"/>
                <a:gd name="T145" fmla="*/ 0 h 125"/>
                <a:gd name="T146" fmla="*/ 558 w 558"/>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8" h="125">
                  <a:moveTo>
                    <a:pt x="558" y="79"/>
                  </a:moveTo>
                  <a:lnTo>
                    <a:pt x="556" y="67"/>
                  </a:lnTo>
                  <a:lnTo>
                    <a:pt x="554" y="67"/>
                  </a:lnTo>
                  <a:lnTo>
                    <a:pt x="553" y="67"/>
                  </a:lnTo>
                  <a:lnTo>
                    <a:pt x="551" y="67"/>
                  </a:lnTo>
                  <a:lnTo>
                    <a:pt x="553" y="79"/>
                  </a:lnTo>
                  <a:lnTo>
                    <a:pt x="558" y="79"/>
                  </a:lnTo>
                  <a:lnTo>
                    <a:pt x="556" y="109"/>
                  </a:lnTo>
                  <a:lnTo>
                    <a:pt x="553" y="125"/>
                  </a:lnTo>
                  <a:lnTo>
                    <a:pt x="551" y="125"/>
                  </a:lnTo>
                  <a:lnTo>
                    <a:pt x="550" y="125"/>
                  </a:lnTo>
                  <a:lnTo>
                    <a:pt x="548" y="125"/>
                  </a:lnTo>
                  <a:lnTo>
                    <a:pt x="551" y="107"/>
                  </a:lnTo>
                  <a:lnTo>
                    <a:pt x="553" y="79"/>
                  </a:lnTo>
                  <a:lnTo>
                    <a:pt x="558" y="79"/>
                  </a:lnTo>
                  <a:close/>
                  <a:moveTo>
                    <a:pt x="10" y="0"/>
                  </a:moveTo>
                  <a:lnTo>
                    <a:pt x="5" y="24"/>
                  </a:lnTo>
                  <a:lnTo>
                    <a:pt x="0" y="51"/>
                  </a:lnTo>
                  <a:lnTo>
                    <a:pt x="0" y="53"/>
                  </a:lnTo>
                  <a:lnTo>
                    <a:pt x="1" y="53"/>
                  </a:lnTo>
                  <a:lnTo>
                    <a:pt x="3" y="53"/>
                  </a:lnTo>
                  <a:lnTo>
                    <a:pt x="5" y="53"/>
                  </a:lnTo>
                  <a:lnTo>
                    <a:pt x="10" y="24"/>
                  </a:lnTo>
                  <a:lnTo>
                    <a:pt x="15" y="0"/>
                  </a:lnTo>
                  <a:lnTo>
                    <a:pt x="13" y="0"/>
                  </a:lnTo>
                  <a:lnTo>
                    <a:pt x="11" y="0"/>
                  </a:lnTo>
                  <a:lnTo>
                    <a:pt x="10" y="0"/>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151"/>
            <p:cNvSpPr>
              <a:spLocks noEditPoints="1"/>
            </p:cNvSpPr>
            <p:nvPr/>
          </p:nvSpPr>
          <p:spPr bwMode="auto">
            <a:xfrm>
              <a:off x="1757" y="2866"/>
              <a:ext cx="551" cy="127"/>
            </a:xfrm>
            <a:custGeom>
              <a:avLst/>
              <a:gdLst>
                <a:gd name="T0" fmla="*/ 551 w 551"/>
                <a:gd name="T1" fmla="*/ 79 h 127"/>
                <a:gd name="T2" fmla="*/ 551 w 551"/>
                <a:gd name="T3" fmla="*/ 67 h 127"/>
                <a:gd name="T4" fmla="*/ 550 w 551"/>
                <a:gd name="T5" fmla="*/ 67 h 127"/>
                <a:gd name="T6" fmla="*/ 550 w 551"/>
                <a:gd name="T7" fmla="*/ 67 h 127"/>
                <a:gd name="T8" fmla="*/ 550 w 551"/>
                <a:gd name="T9" fmla="*/ 67 h 127"/>
                <a:gd name="T10" fmla="*/ 548 w 551"/>
                <a:gd name="T11" fmla="*/ 67 h 127"/>
                <a:gd name="T12" fmla="*/ 548 w 551"/>
                <a:gd name="T13" fmla="*/ 67 h 127"/>
                <a:gd name="T14" fmla="*/ 548 w 551"/>
                <a:gd name="T15" fmla="*/ 67 h 127"/>
                <a:gd name="T16" fmla="*/ 547 w 551"/>
                <a:gd name="T17" fmla="*/ 67 h 127"/>
                <a:gd name="T18" fmla="*/ 547 w 551"/>
                <a:gd name="T19" fmla="*/ 67 h 127"/>
                <a:gd name="T20" fmla="*/ 547 w 551"/>
                <a:gd name="T21" fmla="*/ 79 h 127"/>
                <a:gd name="T22" fmla="*/ 551 w 551"/>
                <a:gd name="T23" fmla="*/ 79 h 127"/>
                <a:gd name="T24" fmla="*/ 550 w 551"/>
                <a:gd name="T25" fmla="*/ 107 h 127"/>
                <a:gd name="T26" fmla="*/ 548 w 551"/>
                <a:gd name="T27" fmla="*/ 125 h 127"/>
                <a:gd name="T28" fmla="*/ 547 w 551"/>
                <a:gd name="T29" fmla="*/ 125 h 127"/>
                <a:gd name="T30" fmla="*/ 547 w 551"/>
                <a:gd name="T31" fmla="*/ 125 h 127"/>
                <a:gd name="T32" fmla="*/ 547 w 551"/>
                <a:gd name="T33" fmla="*/ 125 h 127"/>
                <a:gd name="T34" fmla="*/ 545 w 551"/>
                <a:gd name="T35" fmla="*/ 125 h 127"/>
                <a:gd name="T36" fmla="*/ 545 w 551"/>
                <a:gd name="T37" fmla="*/ 127 h 127"/>
                <a:gd name="T38" fmla="*/ 543 w 551"/>
                <a:gd name="T39" fmla="*/ 127 h 127"/>
                <a:gd name="T40" fmla="*/ 543 w 551"/>
                <a:gd name="T41" fmla="*/ 127 h 127"/>
                <a:gd name="T42" fmla="*/ 543 w 551"/>
                <a:gd name="T43" fmla="*/ 127 h 127"/>
                <a:gd name="T44" fmla="*/ 545 w 551"/>
                <a:gd name="T45" fmla="*/ 107 h 127"/>
                <a:gd name="T46" fmla="*/ 547 w 551"/>
                <a:gd name="T47" fmla="*/ 79 h 127"/>
                <a:gd name="T48" fmla="*/ 551 w 551"/>
                <a:gd name="T49" fmla="*/ 79 h 127"/>
                <a:gd name="T50" fmla="*/ 10 w 551"/>
                <a:gd name="T51" fmla="*/ 0 h 127"/>
                <a:gd name="T52" fmla="*/ 3 w 551"/>
                <a:gd name="T53" fmla="*/ 24 h 127"/>
                <a:gd name="T54" fmla="*/ 0 w 551"/>
                <a:gd name="T55" fmla="*/ 51 h 127"/>
                <a:gd name="T56" fmla="*/ 0 w 551"/>
                <a:gd name="T57" fmla="*/ 53 h 127"/>
                <a:gd name="T58" fmla="*/ 0 w 551"/>
                <a:gd name="T59" fmla="*/ 53 h 127"/>
                <a:gd name="T60" fmla="*/ 0 w 551"/>
                <a:gd name="T61" fmla="*/ 53 h 127"/>
                <a:gd name="T62" fmla="*/ 2 w 551"/>
                <a:gd name="T63" fmla="*/ 53 h 127"/>
                <a:gd name="T64" fmla="*/ 2 w 551"/>
                <a:gd name="T65" fmla="*/ 53 h 127"/>
                <a:gd name="T66" fmla="*/ 2 w 551"/>
                <a:gd name="T67" fmla="*/ 53 h 127"/>
                <a:gd name="T68" fmla="*/ 3 w 551"/>
                <a:gd name="T69" fmla="*/ 53 h 127"/>
                <a:gd name="T70" fmla="*/ 3 w 551"/>
                <a:gd name="T71" fmla="*/ 53 h 127"/>
                <a:gd name="T72" fmla="*/ 5 w 551"/>
                <a:gd name="T73" fmla="*/ 53 h 127"/>
                <a:gd name="T74" fmla="*/ 5 w 551"/>
                <a:gd name="T75" fmla="*/ 53 h 127"/>
                <a:gd name="T76" fmla="*/ 8 w 551"/>
                <a:gd name="T77" fmla="*/ 24 h 127"/>
                <a:gd name="T78" fmla="*/ 15 w 551"/>
                <a:gd name="T79" fmla="*/ 0 h 127"/>
                <a:gd name="T80" fmla="*/ 13 w 551"/>
                <a:gd name="T81" fmla="*/ 0 h 127"/>
                <a:gd name="T82" fmla="*/ 13 w 551"/>
                <a:gd name="T83" fmla="*/ 0 h 127"/>
                <a:gd name="T84" fmla="*/ 13 w 551"/>
                <a:gd name="T85" fmla="*/ 0 h 127"/>
                <a:gd name="T86" fmla="*/ 12 w 551"/>
                <a:gd name="T87" fmla="*/ 0 h 127"/>
                <a:gd name="T88" fmla="*/ 12 w 551"/>
                <a:gd name="T89" fmla="*/ 0 h 127"/>
                <a:gd name="T90" fmla="*/ 12 w 551"/>
                <a:gd name="T91" fmla="*/ 0 h 127"/>
                <a:gd name="T92" fmla="*/ 10 w 551"/>
                <a:gd name="T93" fmla="*/ 0 h 127"/>
                <a:gd name="T94" fmla="*/ 10 w 551"/>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1"/>
                <a:gd name="T145" fmla="*/ 0 h 127"/>
                <a:gd name="T146" fmla="*/ 551 w 551"/>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127">
                  <a:moveTo>
                    <a:pt x="551" y="79"/>
                  </a:moveTo>
                  <a:lnTo>
                    <a:pt x="551" y="67"/>
                  </a:lnTo>
                  <a:lnTo>
                    <a:pt x="550" y="67"/>
                  </a:lnTo>
                  <a:lnTo>
                    <a:pt x="548" y="67"/>
                  </a:lnTo>
                  <a:lnTo>
                    <a:pt x="547" y="67"/>
                  </a:lnTo>
                  <a:lnTo>
                    <a:pt x="547" y="79"/>
                  </a:lnTo>
                  <a:lnTo>
                    <a:pt x="551" y="79"/>
                  </a:lnTo>
                  <a:lnTo>
                    <a:pt x="550" y="107"/>
                  </a:lnTo>
                  <a:lnTo>
                    <a:pt x="548" y="125"/>
                  </a:lnTo>
                  <a:lnTo>
                    <a:pt x="547" y="125"/>
                  </a:lnTo>
                  <a:lnTo>
                    <a:pt x="545" y="125"/>
                  </a:lnTo>
                  <a:lnTo>
                    <a:pt x="545" y="127"/>
                  </a:lnTo>
                  <a:lnTo>
                    <a:pt x="543" y="127"/>
                  </a:lnTo>
                  <a:lnTo>
                    <a:pt x="545" y="107"/>
                  </a:lnTo>
                  <a:lnTo>
                    <a:pt x="547" y="79"/>
                  </a:lnTo>
                  <a:lnTo>
                    <a:pt x="551" y="79"/>
                  </a:lnTo>
                  <a:close/>
                  <a:moveTo>
                    <a:pt x="10" y="0"/>
                  </a:moveTo>
                  <a:lnTo>
                    <a:pt x="3" y="24"/>
                  </a:lnTo>
                  <a:lnTo>
                    <a:pt x="0" y="51"/>
                  </a:lnTo>
                  <a:lnTo>
                    <a:pt x="0" y="53"/>
                  </a:lnTo>
                  <a:lnTo>
                    <a:pt x="2" y="53"/>
                  </a:lnTo>
                  <a:lnTo>
                    <a:pt x="3" y="53"/>
                  </a:lnTo>
                  <a:lnTo>
                    <a:pt x="5" y="53"/>
                  </a:lnTo>
                  <a:lnTo>
                    <a:pt x="8" y="24"/>
                  </a:lnTo>
                  <a:lnTo>
                    <a:pt x="15" y="0"/>
                  </a:lnTo>
                  <a:lnTo>
                    <a:pt x="13" y="0"/>
                  </a:lnTo>
                  <a:lnTo>
                    <a:pt x="12" y="0"/>
                  </a:lnTo>
                  <a:lnTo>
                    <a:pt x="10" y="0"/>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152"/>
            <p:cNvSpPr>
              <a:spLocks noEditPoints="1"/>
            </p:cNvSpPr>
            <p:nvPr/>
          </p:nvSpPr>
          <p:spPr bwMode="auto">
            <a:xfrm>
              <a:off x="1759" y="2866"/>
              <a:ext cx="548" cy="127"/>
            </a:xfrm>
            <a:custGeom>
              <a:avLst/>
              <a:gdLst>
                <a:gd name="T0" fmla="*/ 548 w 548"/>
                <a:gd name="T1" fmla="*/ 79 h 127"/>
                <a:gd name="T2" fmla="*/ 546 w 548"/>
                <a:gd name="T3" fmla="*/ 67 h 127"/>
                <a:gd name="T4" fmla="*/ 546 w 548"/>
                <a:gd name="T5" fmla="*/ 67 h 127"/>
                <a:gd name="T6" fmla="*/ 546 w 548"/>
                <a:gd name="T7" fmla="*/ 67 h 127"/>
                <a:gd name="T8" fmla="*/ 545 w 548"/>
                <a:gd name="T9" fmla="*/ 67 h 127"/>
                <a:gd name="T10" fmla="*/ 545 w 548"/>
                <a:gd name="T11" fmla="*/ 67 h 127"/>
                <a:gd name="T12" fmla="*/ 543 w 548"/>
                <a:gd name="T13" fmla="*/ 67 h 127"/>
                <a:gd name="T14" fmla="*/ 543 w 548"/>
                <a:gd name="T15" fmla="*/ 67 h 127"/>
                <a:gd name="T16" fmla="*/ 543 w 548"/>
                <a:gd name="T17" fmla="*/ 67 h 127"/>
                <a:gd name="T18" fmla="*/ 541 w 548"/>
                <a:gd name="T19" fmla="*/ 67 h 127"/>
                <a:gd name="T20" fmla="*/ 543 w 548"/>
                <a:gd name="T21" fmla="*/ 79 h 127"/>
                <a:gd name="T22" fmla="*/ 548 w 548"/>
                <a:gd name="T23" fmla="*/ 79 h 127"/>
                <a:gd name="T24" fmla="*/ 546 w 548"/>
                <a:gd name="T25" fmla="*/ 107 h 127"/>
                <a:gd name="T26" fmla="*/ 543 w 548"/>
                <a:gd name="T27" fmla="*/ 125 h 127"/>
                <a:gd name="T28" fmla="*/ 543 w 548"/>
                <a:gd name="T29" fmla="*/ 127 h 127"/>
                <a:gd name="T30" fmla="*/ 541 w 548"/>
                <a:gd name="T31" fmla="*/ 127 h 127"/>
                <a:gd name="T32" fmla="*/ 541 w 548"/>
                <a:gd name="T33" fmla="*/ 127 h 127"/>
                <a:gd name="T34" fmla="*/ 541 w 548"/>
                <a:gd name="T35" fmla="*/ 127 h 127"/>
                <a:gd name="T36" fmla="*/ 540 w 548"/>
                <a:gd name="T37" fmla="*/ 127 h 127"/>
                <a:gd name="T38" fmla="*/ 540 w 548"/>
                <a:gd name="T39" fmla="*/ 127 h 127"/>
                <a:gd name="T40" fmla="*/ 540 w 548"/>
                <a:gd name="T41" fmla="*/ 127 h 127"/>
                <a:gd name="T42" fmla="*/ 538 w 548"/>
                <a:gd name="T43" fmla="*/ 127 h 127"/>
                <a:gd name="T44" fmla="*/ 538 w 548"/>
                <a:gd name="T45" fmla="*/ 127 h 127"/>
                <a:gd name="T46" fmla="*/ 538 w 548"/>
                <a:gd name="T47" fmla="*/ 127 h 127"/>
                <a:gd name="T48" fmla="*/ 538 w 548"/>
                <a:gd name="T49" fmla="*/ 127 h 127"/>
                <a:gd name="T50" fmla="*/ 538 w 548"/>
                <a:gd name="T51" fmla="*/ 127 h 127"/>
                <a:gd name="T52" fmla="*/ 538 w 548"/>
                <a:gd name="T53" fmla="*/ 127 h 127"/>
                <a:gd name="T54" fmla="*/ 538 w 548"/>
                <a:gd name="T55" fmla="*/ 127 h 127"/>
                <a:gd name="T56" fmla="*/ 538 w 548"/>
                <a:gd name="T57" fmla="*/ 127 h 127"/>
                <a:gd name="T58" fmla="*/ 538 w 548"/>
                <a:gd name="T59" fmla="*/ 127 h 127"/>
                <a:gd name="T60" fmla="*/ 541 w 548"/>
                <a:gd name="T61" fmla="*/ 107 h 127"/>
                <a:gd name="T62" fmla="*/ 543 w 548"/>
                <a:gd name="T63" fmla="*/ 79 h 127"/>
                <a:gd name="T64" fmla="*/ 548 w 548"/>
                <a:gd name="T65" fmla="*/ 79 h 127"/>
                <a:gd name="T66" fmla="*/ 10 w 548"/>
                <a:gd name="T67" fmla="*/ 0 h 127"/>
                <a:gd name="T68" fmla="*/ 5 w 548"/>
                <a:gd name="T69" fmla="*/ 24 h 127"/>
                <a:gd name="T70" fmla="*/ 0 w 548"/>
                <a:gd name="T71" fmla="*/ 53 h 127"/>
                <a:gd name="T72" fmla="*/ 0 w 548"/>
                <a:gd name="T73" fmla="*/ 53 h 127"/>
                <a:gd name="T74" fmla="*/ 0 w 548"/>
                <a:gd name="T75" fmla="*/ 53 h 127"/>
                <a:gd name="T76" fmla="*/ 1 w 548"/>
                <a:gd name="T77" fmla="*/ 53 h 127"/>
                <a:gd name="T78" fmla="*/ 1 w 548"/>
                <a:gd name="T79" fmla="*/ 53 h 127"/>
                <a:gd name="T80" fmla="*/ 3 w 548"/>
                <a:gd name="T81" fmla="*/ 53 h 127"/>
                <a:gd name="T82" fmla="*/ 3 w 548"/>
                <a:gd name="T83" fmla="*/ 53 h 127"/>
                <a:gd name="T84" fmla="*/ 3 w 548"/>
                <a:gd name="T85" fmla="*/ 53 h 127"/>
                <a:gd name="T86" fmla="*/ 5 w 548"/>
                <a:gd name="T87" fmla="*/ 53 h 127"/>
                <a:gd name="T88" fmla="*/ 5 w 548"/>
                <a:gd name="T89" fmla="*/ 53 h 127"/>
                <a:gd name="T90" fmla="*/ 8 w 548"/>
                <a:gd name="T91" fmla="*/ 26 h 127"/>
                <a:gd name="T92" fmla="*/ 15 w 548"/>
                <a:gd name="T93" fmla="*/ 0 h 127"/>
                <a:gd name="T94" fmla="*/ 15 w 548"/>
                <a:gd name="T95" fmla="*/ 0 h 127"/>
                <a:gd name="T96" fmla="*/ 15 w 548"/>
                <a:gd name="T97" fmla="*/ 0 h 127"/>
                <a:gd name="T98" fmla="*/ 13 w 548"/>
                <a:gd name="T99" fmla="*/ 0 h 127"/>
                <a:gd name="T100" fmla="*/ 13 w 548"/>
                <a:gd name="T101" fmla="*/ 0 h 127"/>
                <a:gd name="T102" fmla="*/ 11 w 548"/>
                <a:gd name="T103" fmla="*/ 0 h 127"/>
                <a:gd name="T104" fmla="*/ 11 w 548"/>
                <a:gd name="T105" fmla="*/ 0 h 127"/>
                <a:gd name="T106" fmla="*/ 11 w 548"/>
                <a:gd name="T107" fmla="*/ 0 h 127"/>
                <a:gd name="T108" fmla="*/ 10 w 548"/>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8"/>
                <a:gd name="T166" fmla="*/ 0 h 127"/>
                <a:gd name="T167" fmla="*/ 548 w 548"/>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8" h="127">
                  <a:moveTo>
                    <a:pt x="548" y="79"/>
                  </a:moveTo>
                  <a:lnTo>
                    <a:pt x="546" y="67"/>
                  </a:lnTo>
                  <a:lnTo>
                    <a:pt x="545" y="67"/>
                  </a:lnTo>
                  <a:lnTo>
                    <a:pt x="543" y="67"/>
                  </a:lnTo>
                  <a:lnTo>
                    <a:pt x="541" y="67"/>
                  </a:lnTo>
                  <a:lnTo>
                    <a:pt x="543" y="79"/>
                  </a:lnTo>
                  <a:lnTo>
                    <a:pt x="548" y="79"/>
                  </a:lnTo>
                  <a:lnTo>
                    <a:pt x="546" y="107"/>
                  </a:lnTo>
                  <a:lnTo>
                    <a:pt x="543" y="125"/>
                  </a:lnTo>
                  <a:lnTo>
                    <a:pt x="543" y="127"/>
                  </a:lnTo>
                  <a:lnTo>
                    <a:pt x="541" y="127"/>
                  </a:lnTo>
                  <a:lnTo>
                    <a:pt x="540" y="127"/>
                  </a:lnTo>
                  <a:lnTo>
                    <a:pt x="538" y="127"/>
                  </a:lnTo>
                  <a:lnTo>
                    <a:pt x="541" y="107"/>
                  </a:lnTo>
                  <a:lnTo>
                    <a:pt x="543" y="79"/>
                  </a:lnTo>
                  <a:lnTo>
                    <a:pt x="548" y="79"/>
                  </a:lnTo>
                  <a:close/>
                  <a:moveTo>
                    <a:pt x="10" y="0"/>
                  </a:moveTo>
                  <a:lnTo>
                    <a:pt x="5" y="24"/>
                  </a:lnTo>
                  <a:lnTo>
                    <a:pt x="0" y="53"/>
                  </a:lnTo>
                  <a:lnTo>
                    <a:pt x="1" y="53"/>
                  </a:lnTo>
                  <a:lnTo>
                    <a:pt x="3" y="53"/>
                  </a:lnTo>
                  <a:lnTo>
                    <a:pt x="5" y="53"/>
                  </a:lnTo>
                  <a:lnTo>
                    <a:pt x="8" y="26"/>
                  </a:lnTo>
                  <a:lnTo>
                    <a:pt x="15" y="0"/>
                  </a:lnTo>
                  <a:lnTo>
                    <a:pt x="13" y="0"/>
                  </a:lnTo>
                  <a:lnTo>
                    <a:pt x="11" y="0"/>
                  </a:lnTo>
                  <a:lnTo>
                    <a:pt x="10" y="0"/>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153"/>
            <p:cNvSpPr>
              <a:spLocks noEditPoints="1"/>
            </p:cNvSpPr>
            <p:nvPr/>
          </p:nvSpPr>
          <p:spPr bwMode="auto">
            <a:xfrm>
              <a:off x="1762" y="2866"/>
              <a:ext cx="542" cy="127"/>
            </a:xfrm>
            <a:custGeom>
              <a:avLst/>
              <a:gdLst>
                <a:gd name="T0" fmla="*/ 542 w 542"/>
                <a:gd name="T1" fmla="*/ 79 h 127"/>
                <a:gd name="T2" fmla="*/ 542 w 542"/>
                <a:gd name="T3" fmla="*/ 67 h 127"/>
                <a:gd name="T4" fmla="*/ 540 w 542"/>
                <a:gd name="T5" fmla="*/ 67 h 127"/>
                <a:gd name="T6" fmla="*/ 540 w 542"/>
                <a:gd name="T7" fmla="*/ 67 h 127"/>
                <a:gd name="T8" fmla="*/ 540 w 542"/>
                <a:gd name="T9" fmla="*/ 67 h 127"/>
                <a:gd name="T10" fmla="*/ 538 w 542"/>
                <a:gd name="T11" fmla="*/ 67 h 127"/>
                <a:gd name="T12" fmla="*/ 538 w 542"/>
                <a:gd name="T13" fmla="*/ 67 h 127"/>
                <a:gd name="T14" fmla="*/ 538 w 542"/>
                <a:gd name="T15" fmla="*/ 67 h 127"/>
                <a:gd name="T16" fmla="*/ 537 w 542"/>
                <a:gd name="T17" fmla="*/ 67 h 127"/>
                <a:gd name="T18" fmla="*/ 537 w 542"/>
                <a:gd name="T19" fmla="*/ 67 h 127"/>
                <a:gd name="T20" fmla="*/ 537 w 542"/>
                <a:gd name="T21" fmla="*/ 79 h 127"/>
                <a:gd name="T22" fmla="*/ 542 w 542"/>
                <a:gd name="T23" fmla="*/ 79 h 127"/>
                <a:gd name="T24" fmla="*/ 540 w 542"/>
                <a:gd name="T25" fmla="*/ 107 h 127"/>
                <a:gd name="T26" fmla="*/ 538 w 542"/>
                <a:gd name="T27" fmla="*/ 127 h 127"/>
                <a:gd name="T28" fmla="*/ 537 w 542"/>
                <a:gd name="T29" fmla="*/ 127 h 127"/>
                <a:gd name="T30" fmla="*/ 537 w 542"/>
                <a:gd name="T31" fmla="*/ 127 h 127"/>
                <a:gd name="T32" fmla="*/ 537 w 542"/>
                <a:gd name="T33" fmla="*/ 127 h 127"/>
                <a:gd name="T34" fmla="*/ 537 w 542"/>
                <a:gd name="T35" fmla="*/ 127 h 127"/>
                <a:gd name="T36" fmla="*/ 537 w 542"/>
                <a:gd name="T37" fmla="*/ 127 h 127"/>
                <a:gd name="T38" fmla="*/ 537 w 542"/>
                <a:gd name="T39" fmla="*/ 127 h 127"/>
                <a:gd name="T40" fmla="*/ 537 w 542"/>
                <a:gd name="T41" fmla="*/ 127 h 127"/>
                <a:gd name="T42" fmla="*/ 535 w 542"/>
                <a:gd name="T43" fmla="*/ 127 h 127"/>
                <a:gd name="T44" fmla="*/ 535 w 542"/>
                <a:gd name="T45" fmla="*/ 127 h 127"/>
                <a:gd name="T46" fmla="*/ 535 w 542"/>
                <a:gd name="T47" fmla="*/ 127 h 127"/>
                <a:gd name="T48" fmla="*/ 535 w 542"/>
                <a:gd name="T49" fmla="*/ 127 h 127"/>
                <a:gd name="T50" fmla="*/ 533 w 542"/>
                <a:gd name="T51" fmla="*/ 127 h 127"/>
                <a:gd name="T52" fmla="*/ 533 w 542"/>
                <a:gd name="T53" fmla="*/ 127 h 127"/>
                <a:gd name="T54" fmla="*/ 533 w 542"/>
                <a:gd name="T55" fmla="*/ 127 h 127"/>
                <a:gd name="T56" fmla="*/ 533 w 542"/>
                <a:gd name="T57" fmla="*/ 127 h 127"/>
                <a:gd name="T58" fmla="*/ 532 w 542"/>
                <a:gd name="T59" fmla="*/ 127 h 127"/>
                <a:gd name="T60" fmla="*/ 535 w 542"/>
                <a:gd name="T61" fmla="*/ 107 h 127"/>
                <a:gd name="T62" fmla="*/ 537 w 542"/>
                <a:gd name="T63" fmla="*/ 79 h 127"/>
                <a:gd name="T64" fmla="*/ 542 w 542"/>
                <a:gd name="T65" fmla="*/ 79 h 127"/>
                <a:gd name="T66" fmla="*/ 10 w 542"/>
                <a:gd name="T67" fmla="*/ 0 h 127"/>
                <a:gd name="T68" fmla="*/ 3 w 542"/>
                <a:gd name="T69" fmla="*/ 24 h 127"/>
                <a:gd name="T70" fmla="*/ 0 w 542"/>
                <a:gd name="T71" fmla="*/ 53 h 127"/>
                <a:gd name="T72" fmla="*/ 0 w 542"/>
                <a:gd name="T73" fmla="*/ 53 h 127"/>
                <a:gd name="T74" fmla="*/ 0 w 542"/>
                <a:gd name="T75" fmla="*/ 53 h 127"/>
                <a:gd name="T76" fmla="*/ 0 w 542"/>
                <a:gd name="T77" fmla="*/ 53 h 127"/>
                <a:gd name="T78" fmla="*/ 2 w 542"/>
                <a:gd name="T79" fmla="*/ 53 h 127"/>
                <a:gd name="T80" fmla="*/ 2 w 542"/>
                <a:gd name="T81" fmla="*/ 53 h 127"/>
                <a:gd name="T82" fmla="*/ 2 w 542"/>
                <a:gd name="T83" fmla="*/ 53 h 127"/>
                <a:gd name="T84" fmla="*/ 3 w 542"/>
                <a:gd name="T85" fmla="*/ 53 h 127"/>
                <a:gd name="T86" fmla="*/ 3 w 542"/>
                <a:gd name="T87" fmla="*/ 53 h 127"/>
                <a:gd name="T88" fmla="*/ 5 w 542"/>
                <a:gd name="T89" fmla="*/ 53 h 127"/>
                <a:gd name="T90" fmla="*/ 8 w 542"/>
                <a:gd name="T91" fmla="*/ 26 h 127"/>
                <a:gd name="T92" fmla="*/ 15 w 542"/>
                <a:gd name="T93" fmla="*/ 1 h 127"/>
                <a:gd name="T94" fmla="*/ 15 w 542"/>
                <a:gd name="T95" fmla="*/ 0 h 127"/>
                <a:gd name="T96" fmla="*/ 15 w 542"/>
                <a:gd name="T97" fmla="*/ 0 h 127"/>
                <a:gd name="T98" fmla="*/ 13 w 542"/>
                <a:gd name="T99" fmla="*/ 0 h 127"/>
                <a:gd name="T100" fmla="*/ 13 w 542"/>
                <a:gd name="T101" fmla="*/ 0 h 127"/>
                <a:gd name="T102" fmla="*/ 12 w 542"/>
                <a:gd name="T103" fmla="*/ 0 h 127"/>
                <a:gd name="T104" fmla="*/ 12 w 542"/>
                <a:gd name="T105" fmla="*/ 0 h 127"/>
                <a:gd name="T106" fmla="*/ 12 w 542"/>
                <a:gd name="T107" fmla="*/ 0 h 127"/>
                <a:gd name="T108" fmla="*/ 10 w 542"/>
                <a:gd name="T109" fmla="*/ 0 h 127"/>
                <a:gd name="T110" fmla="*/ 10 w 542"/>
                <a:gd name="T111" fmla="*/ 0 h 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2"/>
                <a:gd name="T169" fmla="*/ 0 h 127"/>
                <a:gd name="T170" fmla="*/ 542 w 542"/>
                <a:gd name="T171" fmla="*/ 127 h 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2" h="127">
                  <a:moveTo>
                    <a:pt x="542" y="79"/>
                  </a:moveTo>
                  <a:lnTo>
                    <a:pt x="542" y="67"/>
                  </a:lnTo>
                  <a:lnTo>
                    <a:pt x="540" y="67"/>
                  </a:lnTo>
                  <a:lnTo>
                    <a:pt x="538" y="67"/>
                  </a:lnTo>
                  <a:lnTo>
                    <a:pt x="537" y="67"/>
                  </a:lnTo>
                  <a:lnTo>
                    <a:pt x="537" y="79"/>
                  </a:lnTo>
                  <a:lnTo>
                    <a:pt x="542" y="79"/>
                  </a:lnTo>
                  <a:lnTo>
                    <a:pt x="540" y="107"/>
                  </a:lnTo>
                  <a:lnTo>
                    <a:pt x="538" y="127"/>
                  </a:lnTo>
                  <a:lnTo>
                    <a:pt x="537" y="127"/>
                  </a:lnTo>
                  <a:lnTo>
                    <a:pt x="535" y="127"/>
                  </a:lnTo>
                  <a:lnTo>
                    <a:pt x="533" y="127"/>
                  </a:lnTo>
                  <a:lnTo>
                    <a:pt x="532" y="127"/>
                  </a:lnTo>
                  <a:lnTo>
                    <a:pt x="535" y="107"/>
                  </a:lnTo>
                  <a:lnTo>
                    <a:pt x="537" y="79"/>
                  </a:lnTo>
                  <a:lnTo>
                    <a:pt x="542" y="79"/>
                  </a:lnTo>
                  <a:close/>
                  <a:moveTo>
                    <a:pt x="10" y="0"/>
                  </a:moveTo>
                  <a:lnTo>
                    <a:pt x="3" y="24"/>
                  </a:lnTo>
                  <a:lnTo>
                    <a:pt x="0" y="53"/>
                  </a:lnTo>
                  <a:lnTo>
                    <a:pt x="2" y="53"/>
                  </a:lnTo>
                  <a:lnTo>
                    <a:pt x="3" y="53"/>
                  </a:lnTo>
                  <a:lnTo>
                    <a:pt x="5" y="53"/>
                  </a:lnTo>
                  <a:lnTo>
                    <a:pt x="8" y="26"/>
                  </a:lnTo>
                  <a:lnTo>
                    <a:pt x="15" y="1"/>
                  </a:lnTo>
                  <a:lnTo>
                    <a:pt x="15" y="0"/>
                  </a:lnTo>
                  <a:lnTo>
                    <a:pt x="13" y="0"/>
                  </a:lnTo>
                  <a:lnTo>
                    <a:pt x="12" y="0"/>
                  </a:lnTo>
                  <a:lnTo>
                    <a:pt x="10" y="0"/>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154"/>
            <p:cNvSpPr>
              <a:spLocks noEditPoints="1"/>
            </p:cNvSpPr>
            <p:nvPr/>
          </p:nvSpPr>
          <p:spPr bwMode="auto">
            <a:xfrm>
              <a:off x="1764" y="2866"/>
              <a:ext cx="538" cy="127"/>
            </a:xfrm>
            <a:custGeom>
              <a:avLst/>
              <a:gdLst>
                <a:gd name="T0" fmla="*/ 538 w 538"/>
                <a:gd name="T1" fmla="*/ 79 h 127"/>
                <a:gd name="T2" fmla="*/ 536 w 538"/>
                <a:gd name="T3" fmla="*/ 67 h 127"/>
                <a:gd name="T4" fmla="*/ 536 w 538"/>
                <a:gd name="T5" fmla="*/ 67 h 127"/>
                <a:gd name="T6" fmla="*/ 536 w 538"/>
                <a:gd name="T7" fmla="*/ 67 h 127"/>
                <a:gd name="T8" fmla="*/ 535 w 538"/>
                <a:gd name="T9" fmla="*/ 67 h 127"/>
                <a:gd name="T10" fmla="*/ 535 w 538"/>
                <a:gd name="T11" fmla="*/ 67 h 127"/>
                <a:gd name="T12" fmla="*/ 533 w 538"/>
                <a:gd name="T13" fmla="*/ 67 h 127"/>
                <a:gd name="T14" fmla="*/ 533 w 538"/>
                <a:gd name="T15" fmla="*/ 67 h 127"/>
                <a:gd name="T16" fmla="*/ 533 w 538"/>
                <a:gd name="T17" fmla="*/ 67 h 127"/>
                <a:gd name="T18" fmla="*/ 531 w 538"/>
                <a:gd name="T19" fmla="*/ 67 h 127"/>
                <a:gd name="T20" fmla="*/ 533 w 538"/>
                <a:gd name="T21" fmla="*/ 79 h 127"/>
                <a:gd name="T22" fmla="*/ 538 w 538"/>
                <a:gd name="T23" fmla="*/ 79 h 127"/>
                <a:gd name="T24" fmla="*/ 536 w 538"/>
                <a:gd name="T25" fmla="*/ 107 h 127"/>
                <a:gd name="T26" fmla="*/ 533 w 538"/>
                <a:gd name="T27" fmla="*/ 127 h 127"/>
                <a:gd name="T28" fmla="*/ 533 w 538"/>
                <a:gd name="T29" fmla="*/ 127 h 127"/>
                <a:gd name="T30" fmla="*/ 531 w 538"/>
                <a:gd name="T31" fmla="*/ 127 h 127"/>
                <a:gd name="T32" fmla="*/ 531 w 538"/>
                <a:gd name="T33" fmla="*/ 127 h 127"/>
                <a:gd name="T34" fmla="*/ 530 w 538"/>
                <a:gd name="T35" fmla="*/ 127 h 127"/>
                <a:gd name="T36" fmla="*/ 530 w 538"/>
                <a:gd name="T37" fmla="*/ 127 h 127"/>
                <a:gd name="T38" fmla="*/ 530 w 538"/>
                <a:gd name="T39" fmla="*/ 127 h 127"/>
                <a:gd name="T40" fmla="*/ 528 w 538"/>
                <a:gd name="T41" fmla="*/ 127 h 127"/>
                <a:gd name="T42" fmla="*/ 528 w 538"/>
                <a:gd name="T43" fmla="*/ 127 h 127"/>
                <a:gd name="T44" fmla="*/ 531 w 538"/>
                <a:gd name="T45" fmla="*/ 107 h 127"/>
                <a:gd name="T46" fmla="*/ 533 w 538"/>
                <a:gd name="T47" fmla="*/ 79 h 127"/>
                <a:gd name="T48" fmla="*/ 538 w 538"/>
                <a:gd name="T49" fmla="*/ 79 h 127"/>
                <a:gd name="T50" fmla="*/ 10 w 538"/>
                <a:gd name="T51" fmla="*/ 0 h 127"/>
                <a:gd name="T52" fmla="*/ 3 w 538"/>
                <a:gd name="T53" fmla="*/ 26 h 127"/>
                <a:gd name="T54" fmla="*/ 0 w 538"/>
                <a:gd name="T55" fmla="*/ 53 h 127"/>
                <a:gd name="T56" fmla="*/ 0 w 538"/>
                <a:gd name="T57" fmla="*/ 53 h 127"/>
                <a:gd name="T58" fmla="*/ 1 w 538"/>
                <a:gd name="T59" fmla="*/ 53 h 127"/>
                <a:gd name="T60" fmla="*/ 1 w 538"/>
                <a:gd name="T61" fmla="*/ 53 h 127"/>
                <a:gd name="T62" fmla="*/ 3 w 538"/>
                <a:gd name="T63" fmla="*/ 53 h 127"/>
                <a:gd name="T64" fmla="*/ 3 w 538"/>
                <a:gd name="T65" fmla="*/ 53 h 127"/>
                <a:gd name="T66" fmla="*/ 3 w 538"/>
                <a:gd name="T67" fmla="*/ 53 h 127"/>
                <a:gd name="T68" fmla="*/ 5 w 538"/>
                <a:gd name="T69" fmla="*/ 53 h 127"/>
                <a:gd name="T70" fmla="*/ 5 w 538"/>
                <a:gd name="T71" fmla="*/ 53 h 127"/>
                <a:gd name="T72" fmla="*/ 8 w 538"/>
                <a:gd name="T73" fmla="*/ 26 h 127"/>
                <a:gd name="T74" fmla="*/ 14 w 538"/>
                <a:gd name="T75" fmla="*/ 1 h 127"/>
                <a:gd name="T76" fmla="*/ 16 w 538"/>
                <a:gd name="T77" fmla="*/ 0 h 127"/>
                <a:gd name="T78" fmla="*/ 14 w 538"/>
                <a:gd name="T79" fmla="*/ 0 h 127"/>
                <a:gd name="T80" fmla="*/ 14 w 538"/>
                <a:gd name="T81" fmla="*/ 0 h 127"/>
                <a:gd name="T82" fmla="*/ 13 w 538"/>
                <a:gd name="T83" fmla="*/ 0 h 127"/>
                <a:gd name="T84" fmla="*/ 13 w 538"/>
                <a:gd name="T85" fmla="*/ 0 h 127"/>
                <a:gd name="T86" fmla="*/ 13 w 538"/>
                <a:gd name="T87" fmla="*/ 0 h 127"/>
                <a:gd name="T88" fmla="*/ 11 w 538"/>
                <a:gd name="T89" fmla="*/ 0 h 127"/>
                <a:gd name="T90" fmla="*/ 11 w 538"/>
                <a:gd name="T91" fmla="*/ 0 h 127"/>
                <a:gd name="T92" fmla="*/ 10 w 538"/>
                <a:gd name="T93" fmla="*/ 0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8"/>
                <a:gd name="T142" fmla="*/ 0 h 127"/>
                <a:gd name="T143" fmla="*/ 538 w 53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8" h="127">
                  <a:moveTo>
                    <a:pt x="538" y="79"/>
                  </a:moveTo>
                  <a:lnTo>
                    <a:pt x="536" y="67"/>
                  </a:lnTo>
                  <a:lnTo>
                    <a:pt x="535" y="67"/>
                  </a:lnTo>
                  <a:lnTo>
                    <a:pt x="533" y="67"/>
                  </a:lnTo>
                  <a:lnTo>
                    <a:pt x="531" y="67"/>
                  </a:lnTo>
                  <a:lnTo>
                    <a:pt x="533" y="79"/>
                  </a:lnTo>
                  <a:lnTo>
                    <a:pt x="538" y="79"/>
                  </a:lnTo>
                  <a:lnTo>
                    <a:pt x="536" y="107"/>
                  </a:lnTo>
                  <a:lnTo>
                    <a:pt x="533" y="127"/>
                  </a:lnTo>
                  <a:lnTo>
                    <a:pt x="531" y="127"/>
                  </a:lnTo>
                  <a:lnTo>
                    <a:pt x="530" y="127"/>
                  </a:lnTo>
                  <a:lnTo>
                    <a:pt x="528" y="127"/>
                  </a:lnTo>
                  <a:lnTo>
                    <a:pt x="531" y="107"/>
                  </a:lnTo>
                  <a:lnTo>
                    <a:pt x="533" y="79"/>
                  </a:lnTo>
                  <a:lnTo>
                    <a:pt x="538" y="79"/>
                  </a:lnTo>
                  <a:close/>
                  <a:moveTo>
                    <a:pt x="10" y="0"/>
                  </a:moveTo>
                  <a:lnTo>
                    <a:pt x="3" y="26"/>
                  </a:lnTo>
                  <a:lnTo>
                    <a:pt x="0" y="53"/>
                  </a:lnTo>
                  <a:lnTo>
                    <a:pt x="1" y="53"/>
                  </a:lnTo>
                  <a:lnTo>
                    <a:pt x="3" y="53"/>
                  </a:lnTo>
                  <a:lnTo>
                    <a:pt x="5" y="53"/>
                  </a:lnTo>
                  <a:lnTo>
                    <a:pt x="8" y="26"/>
                  </a:lnTo>
                  <a:lnTo>
                    <a:pt x="14" y="1"/>
                  </a:lnTo>
                  <a:lnTo>
                    <a:pt x="16" y="0"/>
                  </a:lnTo>
                  <a:lnTo>
                    <a:pt x="14" y="0"/>
                  </a:lnTo>
                  <a:lnTo>
                    <a:pt x="13" y="0"/>
                  </a:lnTo>
                  <a:lnTo>
                    <a:pt x="11" y="0"/>
                  </a:lnTo>
                  <a:lnTo>
                    <a:pt x="10" y="0"/>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155"/>
            <p:cNvSpPr>
              <a:spLocks noEditPoints="1"/>
            </p:cNvSpPr>
            <p:nvPr/>
          </p:nvSpPr>
          <p:spPr bwMode="auto">
            <a:xfrm>
              <a:off x="1767" y="2866"/>
              <a:ext cx="532" cy="127"/>
            </a:xfrm>
            <a:custGeom>
              <a:avLst/>
              <a:gdLst>
                <a:gd name="T0" fmla="*/ 532 w 532"/>
                <a:gd name="T1" fmla="*/ 79 h 127"/>
                <a:gd name="T2" fmla="*/ 532 w 532"/>
                <a:gd name="T3" fmla="*/ 67 h 127"/>
                <a:gd name="T4" fmla="*/ 530 w 532"/>
                <a:gd name="T5" fmla="*/ 67 h 127"/>
                <a:gd name="T6" fmla="*/ 530 w 532"/>
                <a:gd name="T7" fmla="*/ 67 h 127"/>
                <a:gd name="T8" fmla="*/ 530 w 532"/>
                <a:gd name="T9" fmla="*/ 67 h 127"/>
                <a:gd name="T10" fmla="*/ 528 w 532"/>
                <a:gd name="T11" fmla="*/ 67 h 127"/>
                <a:gd name="T12" fmla="*/ 528 w 532"/>
                <a:gd name="T13" fmla="*/ 67 h 127"/>
                <a:gd name="T14" fmla="*/ 528 w 532"/>
                <a:gd name="T15" fmla="*/ 67 h 127"/>
                <a:gd name="T16" fmla="*/ 527 w 532"/>
                <a:gd name="T17" fmla="*/ 67 h 127"/>
                <a:gd name="T18" fmla="*/ 527 w 532"/>
                <a:gd name="T19" fmla="*/ 67 h 127"/>
                <a:gd name="T20" fmla="*/ 527 w 532"/>
                <a:gd name="T21" fmla="*/ 79 h 127"/>
                <a:gd name="T22" fmla="*/ 532 w 532"/>
                <a:gd name="T23" fmla="*/ 79 h 127"/>
                <a:gd name="T24" fmla="*/ 530 w 532"/>
                <a:gd name="T25" fmla="*/ 107 h 127"/>
                <a:gd name="T26" fmla="*/ 527 w 532"/>
                <a:gd name="T27" fmla="*/ 127 h 127"/>
                <a:gd name="T28" fmla="*/ 527 w 532"/>
                <a:gd name="T29" fmla="*/ 127 h 127"/>
                <a:gd name="T30" fmla="*/ 527 w 532"/>
                <a:gd name="T31" fmla="*/ 127 h 127"/>
                <a:gd name="T32" fmla="*/ 525 w 532"/>
                <a:gd name="T33" fmla="*/ 127 h 127"/>
                <a:gd name="T34" fmla="*/ 525 w 532"/>
                <a:gd name="T35" fmla="*/ 127 h 127"/>
                <a:gd name="T36" fmla="*/ 525 w 532"/>
                <a:gd name="T37" fmla="*/ 127 h 127"/>
                <a:gd name="T38" fmla="*/ 523 w 532"/>
                <a:gd name="T39" fmla="*/ 127 h 127"/>
                <a:gd name="T40" fmla="*/ 523 w 532"/>
                <a:gd name="T41" fmla="*/ 127 h 127"/>
                <a:gd name="T42" fmla="*/ 522 w 532"/>
                <a:gd name="T43" fmla="*/ 127 h 127"/>
                <a:gd name="T44" fmla="*/ 525 w 532"/>
                <a:gd name="T45" fmla="*/ 107 h 127"/>
                <a:gd name="T46" fmla="*/ 527 w 532"/>
                <a:gd name="T47" fmla="*/ 79 h 127"/>
                <a:gd name="T48" fmla="*/ 532 w 532"/>
                <a:gd name="T49" fmla="*/ 79 h 127"/>
                <a:gd name="T50" fmla="*/ 10 w 532"/>
                <a:gd name="T51" fmla="*/ 0 h 127"/>
                <a:gd name="T52" fmla="*/ 10 w 532"/>
                <a:gd name="T53" fmla="*/ 1 h 127"/>
                <a:gd name="T54" fmla="*/ 3 w 532"/>
                <a:gd name="T55" fmla="*/ 26 h 127"/>
                <a:gd name="T56" fmla="*/ 0 w 532"/>
                <a:gd name="T57" fmla="*/ 53 h 127"/>
                <a:gd name="T58" fmla="*/ 0 w 532"/>
                <a:gd name="T59" fmla="*/ 53 h 127"/>
                <a:gd name="T60" fmla="*/ 0 w 532"/>
                <a:gd name="T61" fmla="*/ 53 h 127"/>
                <a:gd name="T62" fmla="*/ 2 w 532"/>
                <a:gd name="T63" fmla="*/ 53 h 127"/>
                <a:gd name="T64" fmla="*/ 2 w 532"/>
                <a:gd name="T65" fmla="*/ 53 h 127"/>
                <a:gd name="T66" fmla="*/ 2 w 532"/>
                <a:gd name="T67" fmla="*/ 53 h 127"/>
                <a:gd name="T68" fmla="*/ 3 w 532"/>
                <a:gd name="T69" fmla="*/ 53 h 127"/>
                <a:gd name="T70" fmla="*/ 3 w 532"/>
                <a:gd name="T71" fmla="*/ 53 h 127"/>
                <a:gd name="T72" fmla="*/ 5 w 532"/>
                <a:gd name="T73" fmla="*/ 53 h 127"/>
                <a:gd name="T74" fmla="*/ 8 w 532"/>
                <a:gd name="T75" fmla="*/ 28 h 127"/>
                <a:gd name="T76" fmla="*/ 15 w 532"/>
                <a:gd name="T77" fmla="*/ 3 h 127"/>
                <a:gd name="T78" fmla="*/ 15 w 532"/>
                <a:gd name="T79" fmla="*/ 0 h 127"/>
                <a:gd name="T80" fmla="*/ 15 w 532"/>
                <a:gd name="T81" fmla="*/ 0 h 127"/>
                <a:gd name="T82" fmla="*/ 13 w 532"/>
                <a:gd name="T83" fmla="*/ 0 h 127"/>
                <a:gd name="T84" fmla="*/ 13 w 532"/>
                <a:gd name="T85" fmla="*/ 0 h 127"/>
                <a:gd name="T86" fmla="*/ 13 w 532"/>
                <a:gd name="T87" fmla="*/ 0 h 127"/>
                <a:gd name="T88" fmla="*/ 11 w 532"/>
                <a:gd name="T89" fmla="*/ 0 h 127"/>
                <a:gd name="T90" fmla="*/ 11 w 532"/>
                <a:gd name="T91" fmla="*/ 0 h 127"/>
                <a:gd name="T92" fmla="*/ 10 w 532"/>
                <a:gd name="T93" fmla="*/ 0 h 127"/>
                <a:gd name="T94" fmla="*/ 10 w 532"/>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2"/>
                <a:gd name="T145" fmla="*/ 0 h 127"/>
                <a:gd name="T146" fmla="*/ 532 w 532"/>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2" h="127">
                  <a:moveTo>
                    <a:pt x="532" y="79"/>
                  </a:moveTo>
                  <a:lnTo>
                    <a:pt x="532" y="67"/>
                  </a:lnTo>
                  <a:lnTo>
                    <a:pt x="530" y="67"/>
                  </a:lnTo>
                  <a:lnTo>
                    <a:pt x="528" y="67"/>
                  </a:lnTo>
                  <a:lnTo>
                    <a:pt x="527" y="67"/>
                  </a:lnTo>
                  <a:lnTo>
                    <a:pt x="527" y="79"/>
                  </a:lnTo>
                  <a:lnTo>
                    <a:pt x="532" y="79"/>
                  </a:lnTo>
                  <a:lnTo>
                    <a:pt x="530" y="107"/>
                  </a:lnTo>
                  <a:lnTo>
                    <a:pt x="527" y="127"/>
                  </a:lnTo>
                  <a:lnTo>
                    <a:pt x="525" y="127"/>
                  </a:lnTo>
                  <a:lnTo>
                    <a:pt x="523" y="127"/>
                  </a:lnTo>
                  <a:lnTo>
                    <a:pt x="522" y="127"/>
                  </a:lnTo>
                  <a:lnTo>
                    <a:pt x="525" y="107"/>
                  </a:lnTo>
                  <a:lnTo>
                    <a:pt x="527" y="79"/>
                  </a:lnTo>
                  <a:lnTo>
                    <a:pt x="532" y="79"/>
                  </a:lnTo>
                  <a:close/>
                  <a:moveTo>
                    <a:pt x="10" y="0"/>
                  </a:moveTo>
                  <a:lnTo>
                    <a:pt x="10" y="1"/>
                  </a:lnTo>
                  <a:lnTo>
                    <a:pt x="3" y="26"/>
                  </a:lnTo>
                  <a:lnTo>
                    <a:pt x="0" y="53"/>
                  </a:lnTo>
                  <a:lnTo>
                    <a:pt x="2" y="53"/>
                  </a:lnTo>
                  <a:lnTo>
                    <a:pt x="3" y="53"/>
                  </a:lnTo>
                  <a:lnTo>
                    <a:pt x="5" y="53"/>
                  </a:lnTo>
                  <a:lnTo>
                    <a:pt x="8" y="28"/>
                  </a:lnTo>
                  <a:lnTo>
                    <a:pt x="15" y="3"/>
                  </a:lnTo>
                  <a:lnTo>
                    <a:pt x="15" y="0"/>
                  </a:lnTo>
                  <a:lnTo>
                    <a:pt x="13" y="0"/>
                  </a:lnTo>
                  <a:lnTo>
                    <a:pt x="11" y="0"/>
                  </a:lnTo>
                  <a:lnTo>
                    <a:pt x="10"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156"/>
            <p:cNvSpPr>
              <a:spLocks noEditPoints="1"/>
            </p:cNvSpPr>
            <p:nvPr/>
          </p:nvSpPr>
          <p:spPr bwMode="auto">
            <a:xfrm>
              <a:off x="1769" y="2866"/>
              <a:ext cx="528" cy="127"/>
            </a:xfrm>
            <a:custGeom>
              <a:avLst/>
              <a:gdLst>
                <a:gd name="T0" fmla="*/ 528 w 528"/>
                <a:gd name="T1" fmla="*/ 79 h 127"/>
                <a:gd name="T2" fmla="*/ 526 w 528"/>
                <a:gd name="T3" fmla="*/ 67 h 127"/>
                <a:gd name="T4" fmla="*/ 526 w 528"/>
                <a:gd name="T5" fmla="*/ 67 h 127"/>
                <a:gd name="T6" fmla="*/ 526 w 528"/>
                <a:gd name="T7" fmla="*/ 67 h 127"/>
                <a:gd name="T8" fmla="*/ 525 w 528"/>
                <a:gd name="T9" fmla="*/ 67 h 127"/>
                <a:gd name="T10" fmla="*/ 525 w 528"/>
                <a:gd name="T11" fmla="*/ 67 h 127"/>
                <a:gd name="T12" fmla="*/ 523 w 528"/>
                <a:gd name="T13" fmla="*/ 67 h 127"/>
                <a:gd name="T14" fmla="*/ 523 w 528"/>
                <a:gd name="T15" fmla="*/ 67 h 127"/>
                <a:gd name="T16" fmla="*/ 523 w 528"/>
                <a:gd name="T17" fmla="*/ 67 h 127"/>
                <a:gd name="T18" fmla="*/ 521 w 528"/>
                <a:gd name="T19" fmla="*/ 67 h 127"/>
                <a:gd name="T20" fmla="*/ 523 w 528"/>
                <a:gd name="T21" fmla="*/ 79 h 127"/>
                <a:gd name="T22" fmla="*/ 528 w 528"/>
                <a:gd name="T23" fmla="*/ 79 h 127"/>
                <a:gd name="T24" fmla="*/ 526 w 528"/>
                <a:gd name="T25" fmla="*/ 107 h 127"/>
                <a:gd name="T26" fmla="*/ 523 w 528"/>
                <a:gd name="T27" fmla="*/ 127 h 127"/>
                <a:gd name="T28" fmla="*/ 523 w 528"/>
                <a:gd name="T29" fmla="*/ 127 h 127"/>
                <a:gd name="T30" fmla="*/ 521 w 528"/>
                <a:gd name="T31" fmla="*/ 127 h 127"/>
                <a:gd name="T32" fmla="*/ 521 w 528"/>
                <a:gd name="T33" fmla="*/ 127 h 127"/>
                <a:gd name="T34" fmla="*/ 520 w 528"/>
                <a:gd name="T35" fmla="*/ 127 h 127"/>
                <a:gd name="T36" fmla="*/ 520 w 528"/>
                <a:gd name="T37" fmla="*/ 127 h 127"/>
                <a:gd name="T38" fmla="*/ 520 w 528"/>
                <a:gd name="T39" fmla="*/ 127 h 127"/>
                <a:gd name="T40" fmla="*/ 518 w 528"/>
                <a:gd name="T41" fmla="*/ 127 h 127"/>
                <a:gd name="T42" fmla="*/ 518 w 528"/>
                <a:gd name="T43" fmla="*/ 127 h 127"/>
                <a:gd name="T44" fmla="*/ 521 w 528"/>
                <a:gd name="T45" fmla="*/ 106 h 127"/>
                <a:gd name="T46" fmla="*/ 523 w 528"/>
                <a:gd name="T47" fmla="*/ 79 h 127"/>
                <a:gd name="T48" fmla="*/ 528 w 528"/>
                <a:gd name="T49" fmla="*/ 79 h 127"/>
                <a:gd name="T50" fmla="*/ 11 w 528"/>
                <a:gd name="T51" fmla="*/ 0 h 127"/>
                <a:gd name="T52" fmla="*/ 9 w 528"/>
                <a:gd name="T53" fmla="*/ 1 h 127"/>
                <a:gd name="T54" fmla="*/ 3 w 528"/>
                <a:gd name="T55" fmla="*/ 26 h 127"/>
                <a:gd name="T56" fmla="*/ 0 w 528"/>
                <a:gd name="T57" fmla="*/ 53 h 127"/>
                <a:gd name="T58" fmla="*/ 0 w 528"/>
                <a:gd name="T59" fmla="*/ 53 h 127"/>
                <a:gd name="T60" fmla="*/ 1 w 528"/>
                <a:gd name="T61" fmla="*/ 53 h 127"/>
                <a:gd name="T62" fmla="*/ 1 w 528"/>
                <a:gd name="T63" fmla="*/ 53 h 127"/>
                <a:gd name="T64" fmla="*/ 3 w 528"/>
                <a:gd name="T65" fmla="*/ 53 h 127"/>
                <a:gd name="T66" fmla="*/ 3 w 528"/>
                <a:gd name="T67" fmla="*/ 53 h 127"/>
                <a:gd name="T68" fmla="*/ 3 w 528"/>
                <a:gd name="T69" fmla="*/ 53 h 127"/>
                <a:gd name="T70" fmla="*/ 5 w 528"/>
                <a:gd name="T71" fmla="*/ 53 h 127"/>
                <a:gd name="T72" fmla="*/ 5 w 528"/>
                <a:gd name="T73" fmla="*/ 53 h 127"/>
                <a:gd name="T74" fmla="*/ 8 w 528"/>
                <a:gd name="T75" fmla="*/ 28 h 127"/>
                <a:gd name="T76" fmla="*/ 14 w 528"/>
                <a:gd name="T77" fmla="*/ 3 h 127"/>
                <a:gd name="T78" fmla="*/ 16 w 528"/>
                <a:gd name="T79" fmla="*/ 1 h 127"/>
                <a:gd name="T80" fmla="*/ 14 w 528"/>
                <a:gd name="T81" fmla="*/ 1 h 127"/>
                <a:gd name="T82" fmla="*/ 14 w 528"/>
                <a:gd name="T83" fmla="*/ 1 h 127"/>
                <a:gd name="T84" fmla="*/ 14 w 528"/>
                <a:gd name="T85" fmla="*/ 0 h 127"/>
                <a:gd name="T86" fmla="*/ 13 w 528"/>
                <a:gd name="T87" fmla="*/ 0 h 127"/>
                <a:gd name="T88" fmla="*/ 13 w 528"/>
                <a:gd name="T89" fmla="*/ 0 h 127"/>
                <a:gd name="T90" fmla="*/ 11 w 528"/>
                <a:gd name="T91" fmla="*/ 0 h 127"/>
                <a:gd name="T92" fmla="*/ 11 w 528"/>
                <a:gd name="T93" fmla="*/ 0 h 127"/>
                <a:gd name="T94" fmla="*/ 11 w 528"/>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27"/>
                <a:gd name="T146" fmla="*/ 528 w 528"/>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27">
                  <a:moveTo>
                    <a:pt x="528" y="79"/>
                  </a:moveTo>
                  <a:lnTo>
                    <a:pt x="526" y="67"/>
                  </a:lnTo>
                  <a:lnTo>
                    <a:pt x="525" y="67"/>
                  </a:lnTo>
                  <a:lnTo>
                    <a:pt x="523" y="67"/>
                  </a:lnTo>
                  <a:lnTo>
                    <a:pt x="521" y="67"/>
                  </a:lnTo>
                  <a:lnTo>
                    <a:pt x="523" y="79"/>
                  </a:lnTo>
                  <a:lnTo>
                    <a:pt x="528" y="79"/>
                  </a:lnTo>
                  <a:lnTo>
                    <a:pt x="526" y="107"/>
                  </a:lnTo>
                  <a:lnTo>
                    <a:pt x="523" y="127"/>
                  </a:lnTo>
                  <a:lnTo>
                    <a:pt x="521" y="127"/>
                  </a:lnTo>
                  <a:lnTo>
                    <a:pt x="520" y="127"/>
                  </a:lnTo>
                  <a:lnTo>
                    <a:pt x="518" y="127"/>
                  </a:lnTo>
                  <a:lnTo>
                    <a:pt x="521" y="106"/>
                  </a:lnTo>
                  <a:lnTo>
                    <a:pt x="523" y="79"/>
                  </a:lnTo>
                  <a:lnTo>
                    <a:pt x="528" y="79"/>
                  </a:lnTo>
                  <a:close/>
                  <a:moveTo>
                    <a:pt x="11" y="0"/>
                  </a:moveTo>
                  <a:lnTo>
                    <a:pt x="9" y="1"/>
                  </a:lnTo>
                  <a:lnTo>
                    <a:pt x="3" y="26"/>
                  </a:lnTo>
                  <a:lnTo>
                    <a:pt x="0" y="53"/>
                  </a:lnTo>
                  <a:lnTo>
                    <a:pt x="1" y="53"/>
                  </a:lnTo>
                  <a:lnTo>
                    <a:pt x="3" y="53"/>
                  </a:lnTo>
                  <a:lnTo>
                    <a:pt x="5" y="53"/>
                  </a:lnTo>
                  <a:lnTo>
                    <a:pt x="8" y="28"/>
                  </a:lnTo>
                  <a:lnTo>
                    <a:pt x="14" y="3"/>
                  </a:lnTo>
                  <a:lnTo>
                    <a:pt x="16" y="1"/>
                  </a:lnTo>
                  <a:lnTo>
                    <a:pt x="14" y="1"/>
                  </a:lnTo>
                  <a:lnTo>
                    <a:pt x="14" y="0"/>
                  </a:lnTo>
                  <a:lnTo>
                    <a:pt x="13" y="0"/>
                  </a:lnTo>
                  <a:lnTo>
                    <a:pt x="11"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157"/>
            <p:cNvSpPr>
              <a:spLocks noEditPoints="1"/>
            </p:cNvSpPr>
            <p:nvPr/>
          </p:nvSpPr>
          <p:spPr bwMode="auto">
            <a:xfrm>
              <a:off x="1772" y="2866"/>
              <a:ext cx="522" cy="127"/>
            </a:xfrm>
            <a:custGeom>
              <a:avLst/>
              <a:gdLst>
                <a:gd name="T0" fmla="*/ 522 w 522"/>
                <a:gd name="T1" fmla="*/ 79 h 127"/>
                <a:gd name="T2" fmla="*/ 522 w 522"/>
                <a:gd name="T3" fmla="*/ 67 h 127"/>
                <a:gd name="T4" fmla="*/ 520 w 522"/>
                <a:gd name="T5" fmla="*/ 67 h 127"/>
                <a:gd name="T6" fmla="*/ 520 w 522"/>
                <a:gd name="T7" fmla="*/ 67 h 127"/>
                <a:gd name="T8" fmla="*/ 520 w 522"/>
                <a:gd name="T9" fmla="*/ 67 h 127"/>
                <a:gd name="T10" fmla="*/ 518 w 522"/>
                <a:gd name="T11" fmla="*/ 67 h 127"/>
                <a:gd name="T12" fmla="*/ 518 w 522"/>
                <a:gd name="T13" fmla="*/ 67 h 127"/>
                <a:gd name="T14" fmla="*/ 518 w 522"/>
                <a:gd name="T15" fmla="*/ 67 h 127"/>
                <a:gd name="T16" fmla="*/ 517 w 522"/>
                <a:gd name="T17" fmla="*/ 67 h 127"/>
                <a:gd name="T18" fmla="*/ 517 w 522"/>
                <a:gd name="T19" fmla="*/ 67 h 127"/>
                <a:gd name="T20" fmla="*/ 517 w 522"/>
                <a:gd name="T21" fmla="*/ 79 h 127"/>
                <a:gd name="T22" fmla="*/ 522 w 522"/>
                <a:gd name="T23" fmla="*/ 79 h 127"/>
                <a:gd name="T24" fmla="*/ 520 w 522"/>
                <a:gd name="T25" fmla="*/ 107 h 127"/>
                <a:gd name="T26" fmla="*/ 517 w 522"/>
                <a:gd name="T27" fmla="*/ 127 h 127"/>
                <a:gd name="T28" fmla="*/ 517 w 522"/>
                <a:gd name="T29" fmla="*/ 127 h 127"/>
                <a:gd name="T30" fmla="*/ 517 w 522"/>
                <a:gd name="T31" fmla="*/ 127 h 127"/>
                <a:gd name="T32" fmla="*/ 515 w 522"/>
                <a:gd name="T33" fmla="*/ 127 h 127"/>
                <a:gd name="T34" fmla="*/ 515 w 522"/>
                <a:gd name="T35" fmla="*/ 127 h 127"/>
                <a:gd name="T36" fmla="*/ 513 w 522"/>
                <a:gd name="T37" fmla="*/ 127 h 127"/>
                <a:gd name="T38" fmla="*/ 513 w 522"/>
                <a:gd name="T39" fmla="*/ 127 h 127"/>
                <a:gd name="T40" fmla="*/ 513 w 522"/>
                <a:gd name="T41" fmla="*/ 127 h 127"/>
                <a:gd name="T42" fmla="*/ 512 w 522"/>
                <a:gd name="T43" fmla="*/ 127 h 127"/>
                <a:gd name="T44" fmla="*/ 515 w 522"/>
                <a:gd name="T45" fmla="*/ 106 h 127"/>
                <a:gd name="T46" fmla="*/ 517 w 522"/>
                <a:gd name="T47" fmla="*/ 79 h 127"/>
                <a:gd name="T48" fmla="*/ 522 w 522"/>
                <a:gd name="T49" fmla="*/ 79 h 127"/>
                <a:gd name="T50" fmla="*/ 10 w 522"/>
                <a:gd name="T51" fmla="*/ 0 h 127"/>
                <a:gd name="T52" fmla="*/ 10 w 522"/>
                <a:gd name="T53" fmla="*/ 3 h 127"/>
                <a:gd name="T54" fmla="*/ 3 w 522"/>
                <a:gd name="T55" fmla="*/ 28 h 127"/>
                <a:gd name="T56" fmla="*/ 0 w 522"/>
                <a:gd name="T57" fmla="*/ 53 h 127"/>
                <a:gd name="T58" fmla="*/ 0 w 522"/>
                <a:gd name="T59" fmla="*/ 53 h 127"/>
                <a:gd name="T60" fmla="*/ 0 w 522"/>
                <a:gd name="T61" fmla="*/ 53 h 127"/>
                <a:gd name="T62" fmla="*/ 2 w 522"/>
                <a:gd name="T63" fmla="*/ 53 h 127"/>
                <a:gd name="T64" fmla="*/ 2 w 522"/>
                <a:gd name="T65" fmla="*/ 53 h 127"/>
                <a:gd name="T66" fmla="*/ 2 w 522"/>
                <a:gd name="T67" fmla="*/ 53 h 127"/>
                <a:gd name="T68" fmla="*/ 3 w 522"/>
                <a:gd name="T69" fmla="*/ 53 h 127"/>
                <a:gd name="T70" fmla="*/ 3 w 522"/>
                <a:gd name="T71" fmla="*/ 53 h 127"/>
                <a:gd name="T72" fmla="*/ 5 w 522"/>
                <a:gd name="T73" fmla="*/ 53 h 127"/>
                <a:gd name="T74" fmla="*/ 8 w 522"/>
                <a:gd name="T75" fmla="*/ 28 h 127"/>
                <a:gd name="T76" fmla="*/ 15 w 522"/>
                <a:gd name="T77" fmla="*/ 3 h 127"/>
                <a:gd name="T78" fmla="*/ 15 w 522"/>
                <a:gd name="T79" fmla="*/ 1 h 127"/>
                <a:gd name="T80" fmla="*/ 15 w 522"/>
                <a:gd name="T81" fmla="*/ 1 h 127"/>
                <a:gd name="T82" fmla="*/ 15 w 522"/>
                <a:gd name="T83" fmla="*/ 1 h 127"/>
                <a:gd name="T84" fmla="*/ 13 w 522"/>
                <a:gd name="T85" fmla="*/ 1 h 127"/>
                <a:gd name="T86" fmla="*/ 13 w 522"/>
                <a:gd name="T87" fmla="*/ 1 h 127"/>
                <a:gd name="T88" fmla="*/ 11 w 522"/>
                <a:gd name="T89" fmla="*/ 1 h 127"/>
                <a:gd name="T90" fmla="*/ 11 w 522"/>
                <a:gd name="T91" fmla="*/ 1 h 127"/>
                <a:gd name="T92" fmla="*/ 11 w 522"/>
                <a:gd name="T93" fmla="*/ 0 h 127"/>
                <a:gd name="T94" fmla="*/ 10 w 522"/>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2"/>
                <a:gd name="T145" fmla="*/ 0 h 127"/>
                <a:gd name="T146" fmla="*/ 522 w 522"/>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2" h="127">
                  <a:moveTo>
                    <a:pt x="522" y="79"/>
                  </a:moveTo>
                  <a:lnTo>
                    <a:pt x="522" y="67"/>
                  </a:lnTo>
                  <a:lnTo>
                    <a:pt x="520" y="67"/>
                  </a:lnTo>
                  <a:lnTo>
                    <a:pt x="518" y="67"/>
                  </a:lnTo>
                  <a:lnTo>
                    <a:pt x="517" y="67"/>
                  </a:lnTo>
                  <a:lnTo>
                    <a:pt x="517" y="79"/>
                  </a:lnTo>
                  <a:lnTo>
                    <a:pt x="522" y="79"/>
                  </a:lnTo>
                  <a:lnTo>
                    <a:pt x="520" y="107"/>
                  </a:lnTo>
                  <a:lnTo>
                    <a:pt x="517" y="127"/>
                  </a:lnTo>
                  <a:lnTo>
                    <a:pt x="515" y="127"/>
                  </a:lnTo>
                  <a:lnTo>
                    <a:pt x="513" y="127"/>
                  </a:lnTo>
                  <a:lnTo>
                    <a:pt x="512" y="127"/>
                  </a:lnTo>
                  <a:lnTo>
                    <a:pt x="515" y="106"/>
                  </a:lnTo>
                  <a:lnTo>
                    <a:pt x="517" y="79"/>
                  </a:lnTo>
                  <a:lnTo>
                    <a:pt x="522" y="79"/>
                  </a:lnTo>
                  <a:close/>
                  <a:moveTo>
                    <a:pt x="10" y="0"/>
                  </a:moveTo>
                  <a:lnTo>
                    <a:pt x="10" y="3"/>
                  </a:lnTo>
                  <a:lnTo>
                    <a:pt x="3" y="28"/>
                  </a:lnTo>
                  <a:lnTo>
                    <a:pt x="0" y="53"/>
                  </a:lnTo>
                  <a:lnTo>
                    <a:pt x="2" y="53"/>
                  </a:lnTo>
                  <a:lnTo>
                    <a:pt x="3" y="53"/>
                  </a:lnTo>
                  <a:lnTo>
                    <a:pt x="5" y="53"/>
                  </a:lnTo>
                  <a:lnTo>
                    <a:pt x="8" y="28"/>
                  </a:lnTo>
                  <a:lnTo>
                    <a:pt x="15" y="3"/>
                  </a:lnTo>
                  <a:lnTo>
                    <a:pt x="15" y="1"/>
                  </a:lnTo>
                  <a:lnTo>
                    <a:pt x="13" y="1"/>
                  </a:lnTo>
                  <a:lnTo>
                    <a:pt x="11" y="1"/>
                  </a:lnTo>
                  <a:lnTo>
                    <a:pt x="11" y="0"/>
                  </a:lnTo>
                  <a:lnTo>
                    <a:pt x="10"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158"/>
            <p:cNvSpPr>
              <a:spLocks noEditPoints="1"/>
            </p:cNvSpPr>
            <p:nvPr/>
          </p:nvSpPr>
          <p:spPr bwMode="auto">
            <a:xfrm>
              <a:off x="1774" y="2867"/>
              <a:ext cx="518" cy="128"/>
            </a:xfrm>
            <a:custGeom>
              <a:avLst/>
              <a:gdLst>
                <a:gd name="T0" fmla="*/ 518 w 518"/>
                <a:gd name="T1" fmla="*/ 78 h 128"/>
                <a:gd name="T2" fmla="*/ 516 w 518"/>
                <a:gd name="T3" fmla="*/ 66 h 128"/>
                <a:gd name="T4" fmla="*/ 516 w 518"/>
                <a:gd name="T5" fmla="*/ 66 h 128"/>
                <a:gd name="T6" fmla="*/ 516 w 518"/>
                <a:gd name="T7" fmla="*/ 66 h 128"/>
                <a:gd name="T8" fmla="*/ 515 w 518"/>
                <a:gd name="T9" fmla="*/ 66 h 128"/>
                <a:gd name="T10" fmla="*/ 515 w 518"/>
                <a:gd name="T11" fmla="*/ 66 h 128"/>
                <a:gd name="T12" fmla="*/ 513 w 518"/>
                <a:gd name="T13" fmla="*/ 66 h 128"/>
                <a:gd name="T14" fmla="*/ 513 w 518"/>
                <a:gd name="T15" fmla="*/ 68 h 128"/>
                <a:gd name="T16" fmla="*/ 513 w 518"/>
                <a:gd name="T17" fmla="*/ 68 h 128"/>
                <a:gd name="T18" fmla="*/ 511 w 518"/>
                <a:gd name="T19" fmla="*/ 68 h 128"/>
                <a:gd name="T20" fmla="*/ 513 w 518"/>
                <a:gd name="T21" fmla="*/ 78 h 128"/>
                <a:gd name="T22" fmla="*/ 518 w 518"/>
                <a:gd name="T23" fmla="*/ 78 h 128"/>
                <a:gd name="T24" fmla="*/ 516 w 518"/>
                <a:gd name="T25" fmla="*/ 105 h 128"/>
                <a:gd name="T26" fmla="*/ 513 w 518"/>
                <a:gd name="T27" fmla="*/ 126 h 128"/>
                <a:gd name="T28" fmla="*/ 511 w 518"/>
                <a:gd name="T29" fmla="*/ 126 h 128"/>
                <a:gd name="T30" fmla="*/ 511 w 518"/>
                <a:gd name="T31" fmla="*/ 126 h 128"/>
                <a:gd name="T32" fmla="*/ 511 w 518"/>
                <a:gd name="T33" fmla="*/ 126 h 128"/>
                <a:gd name="T34" fmla="*/ 510 w 518"/>
                <a:gd name="T35" fmla="*/ 126 h 128"/>
                <a:gd name="T36" fmla="*/ 510 w 518"/>
                <a:gd name="T37" fmla="*/ 128 h 128"/>
                <a:gd name="T38" fmla="*/ 510 w 518"/>
                <a:gd name="T39" fmla="*/ 128 h 128"/>
                <a:gd name="T40" fmla="*/ 508 w 518"/>
                <a:gd name="T41" fmla="*/ 128 h 128"/>
                <a:gd name="T42" fmla="*/ 508 w 518"/>
                <a:gd name="T43" fmla="*/ 128 h 128"/>
                <a:gd name="T44" fmla="*/ 511 w 518"/>
                <a:gd name="T45" fmla="*/ 105 h 128"/>
                <a:gd name="T46" fmla="*/ 513 w 518"/>
                <a:gd name="T47" fmla="*/ 78 h 128"/>
                <a:gd name="T48" fmla="*/ 518 w 518"/>
                <a:gd name="T49" fmla="*/ 78 h 128"/>
                <a:gd name="T50" fmla="*/ 11 w 518"/>
                <a:gd name="T51" fmla="*/ 0 h 128"/>
                <a:gd name="T52" fmla="*/ 9 w 518"/>
                <a:gd name="T53" fmla="*/ 2 h 128"/>
                <a:gd name="T54" fmla="*/ 3 w 518"/>
                <a:gd name="T55" fmla="*/ 27 h 128"/>
                <a:gd name="T56" fmla="*/ 0 w 518"/>
                <a:gd name="T57" fmla="*/ 52 h 128"/>
                <a:gd name="T58" fmla="*/ 0 w 518"/>
                <a:gd name="T59" fmla="*/ 52 h 128"/>
                <a:gd name="T60" fmla="*/ 1 w 518"/>
                <a:gd name="T61" fmla="*/ 52 h 128"/>
                <a:gd name="T62" fmla="*/ 1 w 518"/>
                <a:gd name="T63" fmla="*/ 52 h 128"/>
                <a:gd name="T64" fmla="*/ 3 w 518"/>
                <a:gd name="T65" fmla="*/ 52 h 128"/>
                <a:gd name="T66" fmla="*/ 3 w 518"/>
                <a:gd name="T67" fmla="*/ 52 h 128"/>
                <a:gd name="T68" fmla="*/ 3 w 518"/>
                <a:gd name="T69" fmla="*/ 52 h 128"/>
                <a:gd name="T70" fmla="*/ 4 w 518"/>
                <a:gd name="T71" fmla="*/ 52 h 128"/>
                <a:gd name="T72" fmla="*/ 4 w 518"/>
                <a:gd name="T73" fmla="*/ 52 h 128"/>
                <a:gd name="T74" fmla="*/ 8 w 518"/>
                <a:gd name="T75" fmla="*/ 28 h 128"/>
                <a:gd name="T76" fmla="*/ 14 w 518"/>
                <a:gd name="T77" fmla="*/ 4 h 128"/>
                <a:gd name="T78" fmla="*/ 16 w 518"/>
                <a:gd name="T79" fmla="*/ 0 h 128"/>
                <a:gd name="T80" fmla="*/ 14 w 518"/>
                <a:gd name="T81" fmla="*/ 0 h 128"/>
                <a:gd name="T82" fmla="*/ 14 w 518"/>
                <a:gd name="T83" fmla="*/ 0 h 128"/>
                <a:gd name="T84" fmla="*/ 14 w 518"/>
                <a:gd name="T85" fmla="*/ 0 h 128"/>
                <a:gd name="T86" fmla="*/ 13 w 518"/>
                <a:gd name="T87" fmla="*/ 0 h 128"/>
                <a:gd name="T88" fmla="*/ 13 w 518"/>
                <a:gd name="T89" fmla="*/ 0 h 128"/>
                <a:gd name="T90" fmla="*/ 13 w 518"/>
                <a:gd name="T91" fmla="*/ 0 h 128"/>
                <a:gd name="T92" fmla="*/ 11 w 518"/>
                <a:gd name="T93" fmla="*/ 0 h 128"/>
                <a:gd name="T94" fmla="*/ 11 w 518"/>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8"/>
                <a:gd name="T145" fmla="*/ 0 h 128"/>
                <a:gd name="T146" fmla="*/ 518 w 518"/>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8" h="128">
                  <a:moveTo>
                    <a:pt x="518" y="78"/>
                  </a:moveTo>
                  <a:lnTo>
                    <a:pt x="516" y="66"/>
                  </a:lnTo>
                  <a:lnTo>
                    <a:pt x="515" y="66"/>
                  </a:lnTo>
                  <a:lnTo>
                    <a:pt x="513" y="66"/>
                  </a:lnTo>
                  <a:lnTo>
                    <a:pt x="513" y="68"/>
                  </a:lnTo>
                  <a:lnTo>
                    <a:pt x="511" y="68"/>
                  </a:lnTo>
                  <a:lnTo>
                    <a:pt x="513" y="78"/>
                  </a:lnTo>
                  <a:lnTo>
                    <a:pt x="518" y="78"/>
                  </a:lnTo>
                  <a:lnTo>
                    <a:pt x="516" y="105"/>
                  </a:lnTo>
                  <a:lnTo>
                    <a:pt x="513" y="126"/>
                  </a:lnTo>
                  <a:lnTo>
                    <a:pt x="511" y="126"/>
                  </a:lnTo>
                  <a:lnTo>
                    <a:pt x="510" y="126"/>
                  </a:lnTo>
                  <a:lnTo>
                    <a:pt x="510" y="128"/>
                  </a:lnTo>
                  <a:lnTo>
                    <a:pt x="508" y="128"/>
                  </a:lnTo>
                  <a:lnTo>
                    <a:pt x="511" y="105"/>
                  </a:lnTo>
                  <a:lnTo>
                    <a:pt x="513" y="78"/>
                  </a:lnTo>
                  <a:lnTo>
                    <a:pt x="518" y="78"/>
                  </a:lnTo>
                  <a:close/>
                  <a:moveTo>
                    <a:pt x="11" y="0"/>
                  </a:moveTo>
                  <a:lnTo>
                    <a:pt x="9" y="2"/>
                  </a:lnTo>
                  <a:lnTo>
                    <a:pt x="3" y="27"/>
                  </a:lnTo>
                  <a:lnTo>
                    <a:pt x="0" y="52"/>
                  </a:lnTo>
                  <a:lnTo>
                    <a:pt x="1" y="52"/>
                  </a:lnTo>
                  <a:lnTo>
                    <a:pt x="3" y="52"/>
                  </a:lnTo>
                  <a:lnTo>
                    <a:pt x="4" y="52"/>
                  </a:lnTo>
                  <a:lnTo>
                    <a:pt x="8" y="28"/>
                  </a:lnTo>
                  <a:lnTo>
                    <a:pt x="14" y="4"/>
                  </a:lnTo>
                  <a:lnTo>
                    <a:pt x="16" y="0"/>
                  </a:lnTo>
                  <a:lnTo>
                    <a:pt x="14" y="0"/>
                  </a:lnTo>
                  <a:lnTo>
                    <a:pt x="13" y="0"/>
                  </a:lnTo>
                  <a:lnTo>
                    <a:pt x="11" y="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159"/>
            <p:cNvSpPr>
              <a:spLocks noEditPoints="1"/>
            </p:cNvSpPr>
            <p:nvPr/>
          </p:nvSpPr>
          <p:spPr bwMode="auto">
            <a:xfrm>
              <a:off x="1777" y="2867"/>
              <a:ext cx="512" cy="128"/>
            </a:xfrm>
            <a:custGeom>
              <a:avLst/>
              <a:gdLst>
                <a:gd name="T0" fmla="*/ 512 w 512"/>
                <a:gd name="T1" fmla="*/ 78 h 128"/>
                <a:gd name="T2" fmla="*/ 512 w 512"/>
                <a:gd name="T3" fmla="*/ 66 h 128"/>
                <a:gd name="T4" fmla="*/ 510 w 512"/>
                <a:gd name="T5" fmla="*/ 66 h 128"/>
                <a:gd name="T6" fmla="*/ 510 w 512"/>
                <a:gd name="T7" fmla="*/ 68 h 128"/>
                <a:gd name="T8" fmla="*/ 510 w 512"/>
                <a:gd name="T9" fmla="*/ 68 h 128"/>
                <a:gd name="T10" fmla="*/ 508 w 512"/>
                <a:gd name="T11" fmla="*/ 68 h 128"/>
                <a:gd name="T12" fmla="*/ 508 w 512"/>
                <a:gd name="T13" fmla="*/ 68 h 128"/>
                <a:gd name="T14" fmla="*/ 508 w 512"/>
                <a:gd name="T15" fmla="*/ 68 h 128"/>
                <a:gd name="T16" fmla="*/ 507 w 512"/>
                <a:gd name="T17" fmla="*/ 68 h 128"/>
                <a:gd name="T18" fmla="*/ 507 w 512"/>
                <a:gd name="T19" fmla="*/ 68 h 128"/>
                <a:gd name="T20" fmla="*/ 507 w 512"/>
                <a:gd name="T21" fmla="*/ 78 h 128"/>
                <a:gd name="T22" fmla="*/ 512 w 512"/>
                <a:gd name="T23" fmla="*/ 78 h 128"/>
                <a:gd name="T24" fmla="*/ 510 w 512"/>
                <a:gd name="T25" fmla="*/ 105 h 128"/>
                <a:gd name="T26" fmla="*/ 507 w 512"/>
                <a:gd name="T27" fmla="*/ 126 h 128"/>
                <a:gd name="T28" fmla="*/ 507 w 512"/>
                <a:gd name="T29" fmla="*/ 128 h 128"/>
                <a:gd name="T30" fmla="*/ 507 w 512"/>
                <a:gd name="T31" fmla="*/ 128 h 128"/>
                <a:gd name="T32" fmla="*/ 505 w 512"/>
                <a:gd name="T33" fmla="*/ 128 h 128"/>
                <a:gd name="T34" fmla="*/ 505 w 512"/>
                <a:gd name="T35" fmla="*/ 128 h 128"/>
                <a:gd name="T36" fmla="*/ 503 w 512"/>
                <a:gd name="T37" fmla="*/ 128 h 128"/>
                <a:gd name="T38" fmla="*/ 503 w 512"/>
                <a:gd name="T39" fmla="*/ 128 h 128"/>
                <a:gd name="T40" fmla="*/ 503 w 512"/>
                <a:gd name="T41" fmla="*/ 128 h 128"/>
                <a:gd name="T42" fmla="*/ 502 w 512"/>
                <a:gd name="T43" fmla="*/ 128 h 128"/>
                <a:gd name="T44" fmla="*/ 505 w 512"/>
                <a:gd name="T45" fmla="*/ 105 h 128"/>
                <a:gd name="T46" fmla="*/ 507 w 512"/>
                <a:gd name="T47" fmla="*/ 78 h 128"/>
                <a:gd name="T48" fmla="*/ 512 w 512"/>
                <a:gd name="T49" fmla="*/ 78 h 128"/>
                <a:gd name="T50" fmla="*/ 10 w 512"/>
                <a:gd name="T51" fmla="*/ 0 h 128"/>
                <a:gd name="T52" fmla="*/ 10 w 512"/>
                <a:gd name="T53" fmla="*/ 2 h 128"/>
                <a:gd name="T54" fmla="*/ 3 w 512"/>
                <a:gd name="T55" fmla="*/ 27 h 128"/>
                <a:gd name="T56" fmla="*/ 0 w 512"/>
                <a:gd name="T57" fmla="*/ 52 h 128"/>
                <a:gd name="T58" fmla="*/ 0 w 512"/>
                <a:gd name="T59" fmla="*/ 52 h 128"/>
                <a:gd name="T60" fmla="*/ 0 w 512"/>
                <a:gd name="T61" fmla="*/ 52 h 128"/>
                <a:gd name="T62" fmla="*/ 1 w 512"/>
                <a:gd name="T63" fmla="*/ 52 h 128"/>
                <a:gd name="T64" fmla="*/ 1 w 512"/>
                <a:gd name="T65" fmla="*/ 52 h 128"/>
                <a:gd name="T66" fmla="*/ 1 w 512"/>
                <a:gd name="T67" fmla="*/ 52 h 128"/>
                <a:gd name="T68" fmla="*/ 3 w 512"/>
                <a:gd name="T69" fmla="*/ 52 h 128"/>
                <a:gd name="T70" fmla="*/ 3 w 512"/>
                <a:gd name="T71" fmla="*/ 52 h 128"/>
                <a:gd name="T72" fmla="*/ 5 w 512"/>
                <a:gd name="T73" fmla="*/ 53 h 128"/>
                <a:gd name="T74" fmla="*/ 8 w 512"/>
                <a:gd name="T75" fmla="*/ 28 h 128"/>
                <a:gd name="T76" fmla="*/ 15 w 512"/>
                <a:gd name="T77" fmla="*/ 4 h 128"/>
                <a:gd name="T78" fmla="*/ 15 w 512"/>
                <a:gd name="T79" fmla="*/ 0 h 128"/>
                <a:gd name="T80" fmla="*/ 15 w 512"/>
                <a:gd name="T81" fmla="*/ 0 h 128"/>
                <a:gd name="T82" fmla="*/ 15 w 512"/>
                <a:gd name="T83" fmla="*/ 0 h 128"/>
                <a:gd name="T84" fmla="*/ 13 w 512"/>
                <a:gd name="T85" fmla="*/ 0 h 128"/>
                <a:gd name="T86" fmla="*/ 13 w 512"/>
                <a:gd name="T87" fmla="*/ 0 h 128"/>
                <a:gd name="T88" fmla="*/ 11 w 512"/>
                <a:gd name="T89" fmla="*/ 0 h 128"/>
                <a:gd name="T90" fmla="*/ 11 w 512"/>
                <a:gd name="T91" fmla="*/ 0 h 128"/>
                <a:gd name="T92" fmla="*/ 11 w 512"/>
                <a:gd name="T93" fmla="*/ 0 h 128"/>
                <a:gd name="T94" fmla="*/ 10 w 512"/>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128"/>
                <a:gd name="T146" fmla="*/ 512 w 51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128">
                  <a:moveTo>
                    <a:pt x="512" y="78"/>
                  </a:moveTo>
                  <a:lnTo>
                    <a:pt x="512" y="66"/>
                  </a:lnTo>
                  <a:lnTo>
                    <a:pt x="510" y="66"/>
                  </a:lnTo>
                  <a:lnTo>
                    <a:pt x="510" y="68"/>
                  </a:lnTo>
                  <a:lnTo>
                    <a:pt x="508" y="68"/>
                  </a:lnTo>
                  <a:lnTo>
                    <a:pt x="507" y="68"/>
                  </a:lnTo>
                  <a:lnTo>
                    <a:pt x="507" y="78"/>
                  </a:lnTo>
                  <a:lnTo>
                    <a:pt x="512" y="78"/>
                  </a:lnTo>
                  <a:lnTo>
                    <a:pt x="510" y="105"/>
                  </a:lnTo>
                  <a:lnTo>
                    <a:pt x="507" y="126"/>
                  </a:lnTo>
                  <a:lnTo>
                    <a:pt x="507" y="128"/>
                  </a:lnTo>
                  <a:lnTo>
                    <a:pt x="505" y="128"/>
                  </a:lnTo>
                  <a:lnTo>
                    <a:pt x="503" y="128"/>
                  </a:lnTo>
                  <a:lnTo>
                    <a:pt x="502" y="128"/>
                  </a:lnTo>
                  <a:lnTo>
                    <a:pt x="505" y="105"/>
                  </a:lnTo>
                  <a:lnTo>
                    <a:pt x="507" y="78"/>
                  </a:lnTo>
                  <a:lnTo>
                    <a:pt x="512" y="78"/>
                  </a:lnTo>
                  <a:close/>
                  <a:moveTo>
                    <a:pt x="10" y="0"/>
                  </a:moveTo>
                  <a:lnTo>
                    <a:pt x="10" y="2"/>
                  </a:lnTo>
                  <a:lnTo>
                    <a:pt x="3" y="27"/>
                  </a:lnTo>
                  <a:lnTo>
                    <a:pt x="0" y="52"/>
                  </a:lnTo>
                  <a:lnTo>
                    <a:pt x="1" y="52"/>
                  </a:lnTo>
                  <a:lnTo>
                    <a:pt x="3" y="52"/>
                  </a:lnTo>
                  <a:lnTo>
                    <a:pt x="5" y="53"/>
                  </a:lnTo>
                  <a:lnTo>
                    <a:pt x="8" y="28"/>
                  </a:lnTo>
                  <a:lnTo>
                    <a:pt x="15" y="4"/>
                  </a:lnTo>
                  <a:lnTo>
                    <a:pt x="15" y="0"/>
                  </a:lnTo>
                  <a:lnTo>
                    <a:pt x="13" y="0"/>
                  </a:lnTo>
                  <a:lnTo>
                    <a:pt x="11" y="0"/>
                  </a:lnTo>
                  <a:lnTo>
                    <a:pt x="10"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160"/>
            <p:cNvSpPr>
              <a:spLocks noEditPoints="1"/>
            </p:cNvSpPr>
            <p:nvPr/>
          </p:nvSpPr>
          <p:spPr bwMode="auto">
            <a:xfrm>
              <a:off x="1778" y="2867"/>
              <a:ext cx="509" cy="128"/>
            </a:xfrm>
            <a:custGeom>
              <a:avLst/>
              <a:gdLst>
                <a:gd name="T0" fmla="*/ 509 w 509"/>
                <a:gd name="T1" fmla="*/ 78 h 128"/>
                <a:gd name="T2" fmla="*/ 507 w 509"/>
                <a:gd name="T3" fmla="*/ 68 h 128"/>
                <a:gd name="T4" fmla="*/ 507 w 509"/>
                <a:gd name="T5" fmla="*/ 68 h 128"/>
                <a:gd name="T6" fmla="*/ 507 w 509"/>
                <a:gd name="T7" fmla="*/ 68 h 128"/>
                <a:gd name="T8" fmla="*/ 506 w 509"/>
                <a:gd name="T9" fmla="*/ 68 h 128"/>
                <a:gd name="T10" fmla="*/ 506 w 509"/>
                <a:gd name="T11" fmla="*/ 68 h 128"/>
                <a:gd name="T12" fmla="*/ 504 w 509"/>
                <a:gd name="T13" fmla="*/ 68 h 128"/>
                <a:gd name="T14" fmla="*/ 504 w 509"/>
                <a:gd name="T15" fmla="*/ 68 h 128"/>
                <a:gd name="T16" fmla="*/ 504 w 509"/>
                <a:gd name="T17" fmla="*/ 68 h 128"/>
                <a:gd name="T18" fmla="*/ 502 w 509"/>
                <a:gd name="T19" fmla="*/ 68 h 128"/>
                <a:gd name="T20" fmla="*/ 504 w 509"/>
                <a:gd name="T21" fmla="*/ 78 h 128"/>
                <a:gd name="T22" fmla="*/ 509 w 509"/>
                <a:gd name="T23" fmla="*/ 78 h 128"/>
                <a:gd name="T24" fmla="*/ 507 w 509"/>
                <a:gd name="T25" fmla="*/ 105 h 128"/>
                <a:gd name="T26" fmla="*/ 504 w 509"/>
                <a:gd name="T27" fmla="*/ 128 h 128"/>
                <a:gd name="T28" fmla="*/ 502 w 509"/>
                <a:gd name="T29" fmla="*/ 128 h 128"/>
                <a:gd name="T30" fmla="*/ 502 w 509"/>
                <a:gd name="T31" fmla="*/ 128 h 128"/>
                <a:gd name="T32" fmla="*/ 502 w 509"/>
                <a:gd name="T33" fmla="*/ 128 h 128"/>
                <a:gd name="T34" fmla="*/ 501 w 509"/>
                <a:gd name="T35" fmla="*/ 128 h 128"/>
                <a:gd name="T36" fmla="*/ 501 w 509"/>
                <a:gd name="T37" fmla="*/ 128 h 128"/>
                <a:gd name="T38" fmla="*/ 501 w 509"/>
                <a:gd name="T39" fmla="*/ 128 h 128"/>
                <a:gd name="T40" fmla="*/ 499 w 509"/>
                <a:gd name="T41" fmla="*/ 128 h 128"/>
                <a:gd name="T42" fmla="*/ 499 w 509"/>
                <a:gd name="T43" fmla="*/ 128 h 128"/>
                <a:gd name="T44" fmla="*/ 502 w 509"/>
                <a:gd name="T45" fmla="*/ 105 h 128"/>
                <a:gd name="T46" fmla="*/ 504 w 509"/>
                <a:gd name="T47" fmla="*/ 78 h 128"/>
                <a:gd name="T48" fmla="*/ 509 w 509"/>
                <a:gd name="T49" fmla="*/ 78 h 128"/>
                <a:gd name="T50" fmla="*/ 12 w 509"/>
                <a:gd name="T51" fmla="*/ 0 h 128"/>
                <a:gd name="T52" fmla="*/ 10 w 509"/>
                <a:gd name="T53" fmla="*/ 4 h 128"/>
                <a:gd name="T54" fmla="*/ 4 w 509"/>
                <a:gd name="T55" fmla="*/ 28 h 128"/>
                <a:gd name="T56" fmla="*/ 0 w 509"/>
                <a:gd name="T57" fmla="*/ 52 h 128"/>
                <a:gd name="T58" fmla="*/ 0 w 509"/>
                <a:gd name="T59" fmla="*/ 52 h 128"/>
                <a:gd name="T60" fmla="*/ 2 w 509"/>
                <a:gd name="T61" fmla="*/ 52 h 128"/>
                <a:gd name="T62" fmla="*/ 2 w 509"/>
                <a:gd name="T63" fmla="*/ 52 h 128"/>
                <a:gd name="T64" fmla="*/ 4 w 509"/>
                <a:gd name="T65" fmla="*/ 53 h 128"/>
                <a:gd name="T66" fmla="*/ 4 w 509"/>
                <a:gd name="T67" fmla="*/ 53 h 128"/>
                <a:gd name="T68" fmla="*/ 4 w 509"/>
                <a:gd name="T69" fmla="*/ 53 h 128"/>
                <a:gd name="T70" fmla="*/ 5 w 509"/>
                <a:gd name="T71" fmla="*/ 53 h 128"/>
                <a:gd name="T72" fmla="*/ 5 w 509"/>
                <a:gd name="T73" fmla="*/ 53 h 128"/>
                <a:gd name="T74" fmla="*/ 9 w 509"/>
                <a:gd name="T75" fmla="*/ 28 h 128"/>
                <a:gd name="T76" fmla="*/ 15 w 509"/>
                <a:gd name="T77" fmla="*/ 5 h 128"/>
                <a:gd name="T78" fmla="*/ 17 w 509"/>
                <a:gd name="T79" fmla="*/ 0 h 128"/>
                <a:gd name="T80" fmla="*/ 17 w 509"/>
                <a:gd name="T81" fmla="*/ 0 h 128"/>
                <a:gd name="T82" fmla="*/ 15 w 509"/>
                <a:gd name="T83" fmla="*/ 0 h 128"/>
                <a:gd name="T84" fmla="*/ 15 w 509"/>
                <a:gd name="T85" fmla="*/ 0 h 128"/>
                <a:gd name="T86" fmla="*/ 14 w 509"/>
                <a:gd name="T87" fmla="*/ 0 h 128"/>
                <a:gd name="T88" fmla="*/ 14 w 509"/>
                <a:gd name="T89" fmla="*/ 0 h 128"/>
                <a:gd name="T90" fmla="*/ 14 w 509"/>
                <a:gd name="T91" fmla="*/ 0 h 128"/>
                <a:gd name="T92" fmla="*/ 12 w 509"/>
                <a:gd name="T93" fmla="*/ 0 h 128"/>
                <a:gd name="T94" fmla="*/ 12 w 509"/>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9"/>
                <a:gd name="T145" fmla="*/ 0 h 128"/>
                <a:gd name="T146" fmla="*/ 509 w 509"/>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9" h="128">
                  <a:moveTo>
                    <a:pt x="509" y="78"/>
                  </a:moveTo>
                  <a:lnTo>
                    <a:pt x="507" y="68"/>
                  </a:lnTo>
                  <a:lnTo>
                    <a:pt x="506" y="68"/>
                  </a:lnTo>
                  <a:lnTo>
                    <a:pt x="504" y="68"/>
                  </a:lnTo>
                  <a:lnTo>
                    <a:pt x="502" y="68"/>
                  </a:lnTo>
                  <a:lnTo>
                    <a:pt x="504" y="78"/>
                  </a:lnTo>
                  <a:lnTo>
                    <a:pt x="509" y="78"/>
                  </a:lnTo>
                  <a:lnTo>
                    <a:pt x="507" y="105"/>
                  </a:lnTo>
                  <a:lnTo>
                    <a:pt x="504" y="128"/>
                  </a:lnTo>
                  <a:lnTo>
                    <a:pt x="502" y="128"/>
                  </a:lnTo>
                  <a:lnTo>
                    <a:pt x="501" y="128"/>
                  </a:lnTo>
                  <a:lnTo>
                    <a:pt x="499" y="128"/>
                  </a:lnTo>
                  <a:lnTo>
                    <a:pt x="502" y="105"/>
                  </a:lnTo>
                  <a:lnTo>
                    <a:pt x="504" y="78"/>
                  </a:lnTo>
                  <a:lnTo>
                    <a:pt x="509" y="78"/>
                  </a:lnTo>
                  <a:close/>
                  <a:moveTo>
                    <a:pt x="12" y="0"/>
                  </a:moveTo>
                  <a:lnTo>
                    <a:pt x="10" y="4"/>
                  </a:lnTo>
                  <a:lnTo>
                    <a:pt x="4" y="28"/>
                  </a:lnTo>
                  <a:lnTo>
                    <a:pt x="0" y="52"/>
                  </a:lnTo>
                  <a:lnTo>
                    <a:pt x="2" y="52"/>
                  </a:lnTo>
                  <a:lnTo>
                    <a:pt x="4" y="53"/>
                  </a:lnTo>
                  <a:lnTo>
                    <a:pt x="5" y="53"/>
                  </a:lnTo>
                  <a:lnTo>
                    <a:pt x="9" y="28"/>
                  </a:lnTo>
                  <a:lnTo>
                    <a:pt x="15" y="5"/>
                  </a:lnTo>
                  <a:lnTo>
                    <a:pt x="17" y="0"/>
                  </a:lnTo>
                  <a:lnTo>
                    <a:pt x="15" y="0"/>
                  </a:lnTo>
                  <a:lnTo>
                    <a:pt x="14" y="0"/>
                  </a:lnTo>
                  <a:lnTo>
                    <a:pt x="12"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161"/>
            <p:cNvSpPr>
              <a:spLocks noEditPoints="1"/>
            </p:cNvSpPr>
            <p:nvPr/>
          </p:nvSpPr>
          <p:spPr bwMode="auto">
            <a:xfrm>
              <a:off x="1782" y="2867"/>
              <a:ext cx="502" cy="128"/>
            </a:xfrm>
            <a:custGeom>
              <a:avLst/>
              <a:gdLst>
                <a:gd name="T0" fmla="*/ 502 w 502"/>
                <a:gd name="T1" fmla="*/ 78 h 128"/>
                <a:gd name="T2" fmla="*/ 502 w 502"/>
                <a:gd name="T3" fmla="*/ 68 h 128"/>
                <a:gd name="T4" fmla="*/ 500 w 502"/>
                <a:gd name="T5" fmla="*/ 68 h 128"/>
                <a:gd name="T6" fmla="*/ 500 w 502"/>
                <a:gd name="T7" fmla="*/ 68 h 128"/>
                <a:gd name="T8" fmla="*/ 500 w 502"/>
                <a:gd name="T9" fmla="*/ 68 h 128"/>
                <a:gd name="T10" fmla="*/ 498 w 502"/>
                <a:gd name="T11" fmla="*/ 68 h 128"/>
                <a:gd name="T12" fmla="*/ 498 w 502"/>
                <a:gd name="T13" fmla="*/ 68 h 128"/>
                <a:gd name="T14" fmla="*/ 498 w 502"/>
                <a:gd name="T15" fmla="*/ 68 h 128"/>
                <a:gd name="T16" fmla="*/ 497 w 502"/>
                <a:gd name="T17" fmla="*/ 68 h 128"/>
                <a:gd name="T18" fmla="*/ 497 w 502"/>
                <a:gd name="T19" fmla="*/ 68 h 128"/>
                <a:gd name="T20" fmla="*/ 497 w 502"/>
                <a:gd name="T21" fmla="*/ 78 h 128"/>
                <a:gd name="T22" fmla="*/ 502 w 502"/>
                <a:gd name="T23" fmla="*/ 78 h 128"/>
                <a:gd name="T24" fmla="*/ 500 w 502"/>
                <a:gd name="T25" fmla="*/ 105 h 128"/>
                <a:gd name="T26" fmla="*/ 497 w 502"/>
                <a:gd name="T27" fmla="*/ 128 h 128"/>
                <a:gd name="T28" fmla="*/ 497 w 502"/>
                <a:gd name="T29" fmla="*/ 128 h 128"/>
                <a:gd name="T30" fmla="*/ 497 w 502"/>
                <a:gd name="T31" fmla="*/ 128 h 128"/>
                <a:gd name="T32" fmla="*/ 495 w 502"/>
                <a:gd name="T33" fmla="*/ 128 h 128"/>
                <a:gd name="T34" fmla="*/ 495 w 502"/>
                <a:gd name="T35" fmla="*/ 128 h 128"/>
                <a:gd name="T36" fmla="*/ 493 w 502"/>
                <a:gd name="T37" fmla="*/ 128 h 128"/>
                <a:gd name="T38" fmla="*/ 493 w 502"/>
                <a:gd name="T39" fmla="*/ 128 h 128"/>
                <a:gd name="T40" fmla="*/ 493 w 502"/>
                <a:gd name="T41" fmla="*/ 128 h 128"/>
                <a:gd name="T42" fmla="*/ 492 w 502"/>
                <a:gd name="T43" fmla="*/ 128 h 128"/>
                <a:gd name="T44" fmla="*/ 495 w 502"/>
                <a:gd name="T45" fmla="*/ 105 h 128"/>
                <a:gd name="T46" fmla="*/ 497 w 502"/>
                <a:gd name="T47" fmla="*/ 78 h 128"/>
                <a:gd name="T48" fmla="*/ 502 w 502"/>
                <a:gd name="T49" fmla="*/ 78 h 128"/>
                <a:gd name="T50" fmla="*/ 10 w 502"/>
                <a:gd name="T51" fmla="*/ 0 h 128"/>
                <a:gd name="T52" fmla="*/ 10 w 502"/>
                <a:gd name="T53" fmla="*/ 4 h 128"/>
                <a:gd name="T54" fmla="*/ 3 w 502"/>
                <a:gd name="T55" fmla="*/ 28 h 128"/>
                <a:gd name="T56" fmla="*/ 0 w 502"/>
                <a:gd name="T57" fmla="*/ 53 h 128"/>
                <a:gd name="T58" fmla="*/ 0 w 502"/>
                <a:gd name="T59" fmla="*/ 53 h 128"/>
                <a:gd name="T60" fmla="*/ 0 w 502"/>
                <a:gd name="T61" fmla="*/ 53 h 128"/>
                <a:gd name="T62" fmla="*/ 1 w 502"/>
                <a:gd name="T63" fmla="*/ 53 h 128"/>
                <a:gd name="T64" fmla="*/ 1 w 502"/>
                <a:gd name="T65" fmla="*/ 53 h 128"/>
                <a:gd name="T66" fmla="*/ 1 w 502"/>
                <a:gd name="T67" fmla="*/ 53 h 128"/>
                <a:gd name="T68" fmla="*/ 3 w 502"/>
                <a:gd name="T69" fmla="*/ 53 h 128"/>
                <a:gd name="T70" fmla="*/ 3 w 502"/>
                <a:gd name="T71" fmla="*/ 53 h 128"/>
                <a:gd name="T72" fmla="*/ 5 w 502"/>
                <a:gd name="T73" fmla="*/ 53 h 128"/>
                <a:gd name="T74" fmla="*/ 8 w 502"/>
                <a:gd name="T75" fmla="*/ 28 h 128"/>
                <a:gd name="T76" fmla="*/ 13 w 502"/>
                <a:gd name="T77" fmla="*/ 5 h 128"/>
                <a:gd name="T78" fmla="*/ 16 w 502"/>
                <a:gd name="T79" fmla="*/ 0 h 128"/>
                <a:gd name="T80" fmla="*/ 15 w 502"/>
                <a:gd name="T81" fmla="*/ 0 h 128"/>
                <a:gd name="T82" fmla="*/ 15 w 502"/>
                <a:gd name="T83" fmla="*/ 0 h 128"/>
                <a:gd name="T84" fmla="*/ 13 w 502"/>
                <a:gd name="T85" fmla="*/ 0 h 128"/>
                <a:gd name="T86" fmla="*/ 13 w 502"/>
                <a:gd name="T87" fmla="*/ 0 h 128"/>
                <a:gd name="T88" fmla="*/ 13 w 502"/>
                <a:gd name="T89" fmla="*/ 0 h 128"/>
                <a:gd name="T90" fmla="*/ 11 w 502"/>
                <a:gd name="T91" fmla="*/ 0 h 128"/>
                <a:gd name="T92" fmla="*/ 11 w 502"/>
                <a:gd name="T93" fmla="*/ 0 h 128"/>
                <a:gd name="T94" fmla="*/ 10 w 502"/>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2"/>
                <a:gd name="T145" fmla="*/ 0 h 128"/>
                <a:gd name="T146" fmla="*/ 502 w 502"/>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2" h="128">
                  <a:moveTo>
                    <a:pt x="502" y="78"/>
                  </a:moveTo>
                  <a:lnTo>
                    <a:pt x="502" y="68"/>
                  </a:lnTo>
                  <a:lnTo>
                    <a:pt x="500" y="68"/>
                  </a:lnTo>
                  <a:lnTo>
                    <a:pt x="498" y="68"/>
                  </a:lnTo>
                  <a:lnTo>
                    <a:pt x="497" y="68"/>
                  </a:lnTo>
                  <a:lnTo>
                    <a:pt x="497" y="78"/>
                  </a:lnTo>
                  <a:lnTo>
                    <a:pt x="502" y="78"/>
                  </a:lnTo>
                  <a:lnTo>
                    <a:pt x="500" y="105"/>
                  </a:lnTo>
                  <a:lnTo>
                    <a:pt x="497" y="128"/>
                  </a:lnTo>
                  <a:lnTo>
                    <a:pt x="495" y="128"/>
                  </a:lnTo>
                  <a:lnTo>
                    <a:pt x="493" y="128"/>
                  </a:lnTo>
                  <a:lnTo>
                    <a:pt x="492" y="128"/>
                  </a:lnTo>
                  <a:lnTo>
                    <a:pt x="495" y="105"/>
                  </a:lnTo>
                  <a:lnTo>
                    <a:pt x="497" y="78"/>
                  </a:lnTo>
                  <a:lnTo>
                    <a:pt x="502" y="78"/>
                  </a:lnTo>
                  <a:close/>
                  <a:moveTo>
                    <a:pt x="10" y="0"/>
                  </a:moveTo>
                  <a:lnTo>
                    <a:pt x="10" y="4"/>
                  </a:lnTo>
                  <a:lnTo>
                    <a:pt x="3" y="28"/>
                  </a:lnTo>
                  <a:lnTo>
                    <a:pt x="0" y="53"/>
                  </a:lnTo>
                  <a:lnTo>
                    <a:pt x="1" y="53"/>
                  </a:lnTo>
                  <a:lnTo>
                    <a:pt x="3" y="53"/>
                  </a:lnTo>
                  <a:lnTo>
                    <a:pt x="5" y="53"/>
                  </a:lnTo>
                  <a:lnTo>
                    <a:pt x="8" y="28"/>
                  </a:lnTo>
                  <a:lnTo>
                    <a:pt x="13" y="5"/>
                  </a:lnTo>
                  <a:lnTo>
                    <a:pt x="16" y="0"/>
                  </a:lnTo>
                  <a:lnTo>
                    <a:pt x="15" y="0"/>
                  </a:lnTo>
                  <a:lnTo>
                    <a:pt x="13" y="0"/>
                  </a:lnTo>
                  <a:lnTo>
                    <a:pt x="11" y="0"/>
                  </a:lnTo>
                  <a:lnTo>
                    <a:pt x="10"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162"/>
            <p:cNvSpPr>
              <a:spLocks noEditPoints="1"/>
            </p:cNvSpPr>
            <p:nvPr/>
          </p:nvSpPr>
          <p:spPr bwMode="auto">
            <a:xfrm>
              <a:off x="1783" y="2867"/>
              <a:ext cx="499" cy="128"/>
            </a:xfrm>
            <a:custGeom>
              <a:avLst/>
              <a:gdLst>
                <a:gd name="T0" fmla="*/ 499 w 499"/>
                <a:gd name="T1" fmla="*/ 78 h 128"/>
                <a:gd name="T2" fmla="*/ 497 w 499"/>
                <a:gd name="T3" fmla="*/ 68 h 128"/>
                <a:gd name="T4" fmla="*/ 497 w 499"/>
                <a:gd name="T5" fmla="*/ 68 h 128"/>
                <a:gd name="T6" fmla="*/ 497 w 499"/>
                <a:gd name="T7" fmla="*/ 68 h 128"/>
                <a:gd name="T8" fmla="*/ 496 w 499"/>
                <a:gd name="T9" fmla="*/ 68 h 128"/>
                <a:gd name="T10" fmla="*/ 496 w 499"/>
                <a:gd name="T11" fmla="*/ 68 h 128"/>
                <a:gd name="T12" fmla="*/ 494 w 499"/>
                <a:gd name="T13" fmla="*/ 68 h 128"/>
                <a:gd name="T14" fmla="*/ 494 w 499"/>
                <a:gd name="T15" fmla="*/ 68 h 128"/>
                <a:gd name="T16" fmla="*/ 494 w 499"/>
                <a:gd name="T17" fmla="*/ 68 h 128"/>
                <a:gd name="T18" fmla="*/ 492 w 499"/>
                <a:gd name="T19" fmla="*/ 68 h 128"/>
                <a:gd name="T20" fmla="*/ 494 w 499"/>
                <a:gd name="T21" fmla="*/ 78 h 128"/>
                <a:gd name="T22" fmla="*/ 499 w 499"/>
                <a:gd name="T23" fmla="*/ 78 h 128"/>
                <a:gd name="T24" fmla="*/ 497 w 499"/>
                <a:gd name="T25" fmla="*/ 105 h 128"/>
                <a:gd name="T26" fmla="*/ 494 w 499"/>
                <a:gd name="T27" fmla="*/ 128 h 128"/>
                <a:gd name="T28" fmla="*/ 492 w 499"/>
                <a:gd name="T29" fmla="*/ 128 h 128"/>
                <a:gd name="T30" fmla="*/ 492 w 499"/>
                <a:gd name="T31" fmla="*/ 128 h 128"/>
                <a:gd name="T32" fmla="*/ 492 w 499"/>
                <a:gd name="T33" fmla="*/ 128 h 128"/>
                <a:gd name="T34" fmla="*/ 491 w 499"/>
                <a:gd name="T35" fmla="*/ 128 h 128"/>
                <a:gd name="T36" fmla="*/ 491 w 499"/>
                <a:gd name="T37" fmla="*/ 128 h 128"/>
                <a:gd name="T38" fmla="*/ 489 w 499"/>
                <a:gd name="T39" fmla="*/ 128 h 128"/>
                <a:gd name="T40" fmla="*/ 489 w 499"/>
                <a:gd name="T41" fmla="*/ 128 h 128"/>
                <a:gd name="T42" fmla="*/ 489 w 499"/>
                <a:gd name="T43" fmla="*/ 128 h 128"/>
                <a:gd name="T44" fmla="*/ 492 w 499"/>
                <a:gd name="T45" fmla="*/ 103 h 128"/>
                <a:gd name="T46" fmla="*/ 494 w 499"/>
                <a:gd name="T47" fmla="*/ 78 h 128"/>
                <a:gd name="T48" fmla="*/ 499 w 499"/>
                <a:gd name="T49" fmla="*/ 78 h 128"/>
                <a:gd name="T50" fmla="*/ 12 w 499"/>
                <a:gd name="T51" fmla="*/ 0 h 128"/>
                <a:gd name="T52" fmla="*/ 10 w 499"/>
                <a:gd name="T53" fmla="*/ 5 h 128"/>
                <a:gd name="T54" fmla="*/ 4 w 499"/>
                <a:gd name="T55" fmla="*/ 28 h 128"/>
                <a:gd name="T56" fmla="*/ 0 w 499"/>
                <a:gd name="T57" fmla="*/ 53 h 128"/>
                <a:gd name="T58" fmla="*/ 0 w 499"/>
                <a:gd name="T59" fmla="*/ 53 h 128"/>
                <a:gd name="T60" fmla="*/ 2 w 499"/>
                <a:gd name="T61" fmla="*/ 53 h 128"/>
                <a:gd name="T62" fmla="*/ 2 w 499"/>
                <a:gd name="T63" fmla="*/ 53 h 128"/>
                <a:gd name="T64" fmla="*/ 4 w 499"/>
                <a:gd name="T65" fmla="*/ 53 h 128"/>
                <a:gd name="T66" fmla="*/ 4 w 499"/>
                <a:gd name="T67" fmla="*/ 53 h 128"/>
                <a:gd name="T68" fmla="*/ 4 w 499"/>
                <a:gd name="T69" fmla="*/ 53 h 128"/>
                <a:gd name="T70" fmla="*/ 5 w 499"/>
                <a:gd name="T71" fmla="*/ 53 h 128"/>
                <a:gd name="T72" fmla="*/ 5 w 499"/>
                <a:gd name="T73" fmla="*/ 53 h 128"/>
                <a:gd name="T74" fmla="*/ 9 w 499"/>
                <a:gd name="T75" fmla="*/ 30 h 128"/>
                <a:gd name="T76" fmla="*/ 15 w 499"/>
                <a:gd name="T77" fmla="*/ 7 h 128"/>
                <a:gd name="T78" fmla="*/ 17 w 499"/>
                <a:gd name="T79" fmla="*/ 0 h 128"/>
                <a:gd name="T80" fmla="*/ 17 w 499"/>
                <a:gd name="T81" fmla="*/ 0 h 128"/>
                <a:gd name="T82" fmla="*/ 15 w 499"/>
                <a:gd name="T83" fmla="*/ 0 h 128"/>
                <a:gd name="T84" fmla="*/ 15 w 499"/>
                <a:gd name="T85" fmla="*/ 0 h 128"/>
                <a:gd name="T86" fmla="*/ 15 w 499"/>
                <a:gd name="T87" fmla="*/ 0 h 128"/>
                <a:gd name="T88" fmla="*/ 14 w 499"/>
                <a:gd name="T89" fmla="*/ 0 h 128"/>
                <a:gd name="T90" fmla="*/ 14 w 499"/>
                <a:gd name="T91" fmla="*/ 0 h 128"/>
                <a:gd name="T92" fmla="*/ 12 w 499"/>
                <a:gd name="T93" fmla="*/ 0 h 128"/>
                <a:gd name="T94" fmla="*/ 12 w 499"/>
                <a:gd name="T95" fmla="*/ 0 h 1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9"/>
                <a:gd name="T145" fmla="*/ 0 h 128"/>
                <a:gd name="T146" fmla="*/ 499 w 499"/>
                <a:gd name="T147" fmla="*/ 128 h 1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9" h="128">
                  <a:moveTo>
                    <a:pt x="499" y="78"/>
                  </a:moveTo>
                  <a:lnTo>
                    <a:pt x="497" y="68"/>
                  </a:lnTo>
                  <a:lnTo>
                    <a:pt x="496" y="68"/>
                  </a:lnTo>
                  <a:lnTo>
                    <a:pt x="494" y="68"/>
                  </a:lnTo>
                  <a:lnTo>
                    <a:pt x="492" y="68"/>
                  </a:lnTo>
                  <a:lnTo>
                    <a:pt x="494" y="78"/>
                  </a:lnTo>
                  <a:lnTo>
                    <a:pt x="499" y="78"/>
                  </a:lnTo>
                  <a:lnTo>
                    <a:pt x="497" y="105"/>
                  </a:lnTo>
                  <a:lnTo>
                    <a:pt x="494" y="128"/>
                  </a:lnTo>
                  <a:lnTo>
                    <a:pt x="492" y="128"/>
                  </a:lnTo>
                  <a:lnTo>
                    <a:pt x="491" y="128"/>
                  </a:lnTo>
                  <a:lnTo>
                    <a:pt x="489" y="128"/>
                  </a:lnTo>
                  <a:lnTo>
                    <a:pt x="492" y="103"/>
                  </a:lnTo>
                  <a:lnTo>
                    <a:pt x="494" y="78"/>
                  </a:lnTo>
                  <a:lnTo>
                    <a:pt x="499" y="78"/>
                  </a:lnTo>
                  <a:close/>
                  <a:moveTo>
                    <a:pt x="12" y="0"/>
                  </a:moveTo>
                  <a:lnTo>
                    <a:pt x="10" y="5"/>
                  </a:lnTo>
                  <a:lnTo>
                    <a:pt x="4" y="28"/>
                  </a:lnTo>
                  <a:lnTo>
                    <a:pt x="0" y="53"/>
                  </a:lnTo>
                  <a:lnTo>
                    <a:pt x="2" y="53"/>
                  </a:lnTo>
                  <a:lnTo>
                    <a:pt x="4" y="53"/>
                  </a:lnTo>
                  <a:lnTo>
                    <a:pt x="5" y="53"/>
                  </a:lnTo>
                  <a:lnTo>
                    <a:pt x="9" y="30"/>
                  </a:lnTo>
                  <a:lnTo>
                    <a:pt x="15" y="7"/>
                  </a:lnTo>
                  <a:lnTo>
                    <a:pt x="17" y="0"/>
                  </a:lnTo>
                  <a:lnTo>
                    <a:pt x="15" y="0"/>
                  </a:lnTo>
                  <a:lnTo>
                    <a:pt x="14" y="0"/>
                  </a:lnTo>
                  <a:lnTo>
                    <a:pt x="12"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163"/>
            <p:cNvSpPr>
              <a:spLocks noEditPoints="1"/>
            </p:cNvSpPr>
            <p:nvPr/>
          </p:nvSpPr>
          <p:spPr bwMode="auto">
            <a:xfrm>
              <a:off x="1787" y="2867"/>
              <a:ext cx="492" cy="128"/>
            </a:xfrm>
            <a:custGeom>
              <a:avLst/>
              <a:gdLst>
                <a:gd name="T0" fmla="*/ 492 w 492"/>
                <a:gd name="T1" fmla="*/ 78 h 128"/>
                <a:gd name="T2" fmla="*/ 492 w 492"/>
                <a:gd name="T3" fmla="*/ 68 h 128"/>
                <a:gd name="T4" fmla="*/ 490 w 492"/>
                <a:gd name="T5" fmla="*/ 68 h 128"/>
                <a:gd name="T6" fmla="*/ 490 w 492"/>
                <a:gd name="T7" fmla="*/ 68 h 128"/>
                <a:gd name="T8" fmla="*/ 490 w 492"/>
                <a:gd name="T9" fmla="*/ 68 h 128"/>
                <a:gd name="T10" fmla="*/ 488 w 492"/>
                <a:gd name="T11" fmla="*/ 68 h 128"/>
                <a:gd name="T12" fmla="*/ 488 w 492"/>
                <a:gd name="T13" fmla="*/ 68 h 128"/>
                <a:gd name="T14" fmla="*/ 488 w 492"/>
                <a:gd name="T15" fmla="*/ 68 h 128"/>
                <a:gd name="T16" fmla="*/ 487 w 492"/>
                <a:gd name="T17" fmla="*/ 68 h 128"/>
                <a:gd name="T18" fmla="*/ 487 w 492"/>
                <a:gd name="T19" fmla="*/ 68 h 128"/>
                <a:gd name="T20" fmla="*/ 487 w 492"/>
                <a:gd name="T21" fmla="*/ 78 h 128"/>
                <a:gd name="T22" fmla="*/ 492 w 492"/>
                <a:gd name="T23" fmla="*/ 78 h 128"/>
                <a:gd name="T24" fmla="*/ 490 w 492"/>
                <a:gd name="T25" fmla="*/ 105 h 128"/>
                <a:gd name="T26" fmla="*/ 487 w 492"/>
                <a:gd name="T27" fmla="*/ 128 h 128"/>
                <a:gd name="T28" fmla="*/ 487 w 492"/>
                <a:gd name="T29" fmla="*/ 128 h 128"/>
                <a:gd name="T30" fmla="*/ 485 w 492"/>
                <a:gd name="T31" fmla="*/ 128 h 128"/>
                <a:gd name="T32" fmla="*/ 485 w 492"/>
                <a:gd name="T33" fmla="*/ 128 h 128"/>
                <a:gd name="T34" fmla="*/ 485 w 492"/>
                <a:gd name="T35" fmla="*/ 128 h 128"/>
                <a:gd name="T36" fmla="*/ 483 w 492"/>
                <a:gd name="T37" fmla="*/ 128 h 128"/>
                <a:gd name="T38" fmla="*/ 483 w 492"/>
                <a:gd name="T39" fmla="*/ 128 h 128"/>
                <a:gd name="T40" fmla="*/ 483 w 492"/>
                <a:gd name="T41" fmla="*/ 128 h 128"/>
                <a:gd name="T42" fmla="*/ 482 w 492"/>
                <a:gd name="T43" fmla="*/ 128 h 128"/>
                <a:gd name="T44" fmla="*/ 482 w 492"/>
                <a:gd name="T45" fmla="*/ 128 h 128"/>
                <a:gd name="T46" fmla="*/ 485 w 492"/>
                <a:gd name="T47" fmla="*/ 103 h 128"/>
                <a:gd name="T48" fmla="*/ 487 w 492"/>
                <a:gd name="T49" fmla="*/ 78 h 128"/>
                <a:gd name="T50" fmla="*/ 492 w 492"/>
                <a:gd name="T51" fmla="*/ 78 h 128"/>
                <a:gd name="T52" fmla="*/ 11 w 492"/>
                <a:gd name="T53" fmla="*/ 0 h 128"/>
                <a:gd name="T54" fmla="*/ 8 w 492"/>
                <a:gd name="T55" fmla="*/ 5 h 128"/>
                <a:gd name="T56" fmla="*/ 3 w 492"/>
                <a:gd name="T57" fmla="*/ 28 h 128"/>
                <a:gd name="T58" fmla="*/ 0 w 492"/>
                <a:gd name="T59" fmla="*/ 53 h 128"/>
                <a:gd name="T60" fmla="*/ 0 w 492"/>
                <a:gd name="T61" fmla="*/ 53 h 128"/>
                <a:gd name="T62" fmla="*/ 0 w 492"/>
                <a:gd name="T63" fmla="*/ 53 h 128"/>
                <a:gd name="T64" fmla="*/ 1 w 492"/>
                <a:gd name="T65" fmla="*/ 53 h 128"/>
                <a:gd name="T66" fmla="*/ 1 w 492"/>
                <a:gd name="T67" fmla="*/ 53 h 128"/>
                <a:gd name="T68" fmla="*/ 1 w 492"/>
                <a:gd name="T69" fmla="*/ 53 h 128"/>
                <a:gd name="T70" fmla="*/ 3 w 492"/>
                <a:gd name="T71" fmla="*/ 53 h 128"/>
                <a:gd name="T72" fmla="*/ 3 w 492"/>
                <a:gd name="T73" fmla="*/ 53 h 128"/>
                <a:gd name="T74" fmla="*/ 5 w 492"/>
                <a:gd name="T75" fmla="*/ 53 h 128"/>
                <a:gd name="T76" fmla="*/ 8 w 492"/>
                <a:gd name="T77" fmla="*/ 30 h 128"/>
                <a:gd name="T78" fmla="*/ 13 w 492"/>
                <a:gd name="T79" fmla="*/ 7 h 128"/>
                <a:gd name="T80" fmla="*/ 16 w 492"/>
                <a:gd name="T81" fmla="*/ 0 h 128"/>
                <a:gd name="T82" fmla="*/ 15 w 492"/>
                <a:gd name="T83" fmla="*/ 0 h 128"/>
                <a:gd name="T84" fmla="*/ 15 w 492"/>
                <a:gd name="T85" fmla="*/ 0 h 128"/>
                <a:gd name="T86" fmla="*/ 15 w 492"/>
                <a:gd name="T87" fmla="*/ 0 h 128"/>
                <a:gd name="T88" fmla="*/ 13 w 492"/>
                <a:gd name="T89" fmla="*/ 0 h 128"/>
                <a:gd name="T90" fmla="*/ 13 w 492"/>
                <a:gd name="T91" fmla="*/ 0 h 128"/>
                <a:gd name="T92" fmla="*/ 11 w 492"/>
                <a:gd name="T93" fmla="*/ 0 h 128"/>
                <a:gd name="T94" fmla="*/ 11 w 492"/>
                <a:gd name="T95" fmla="*/ 0 h 128"/>
                <a:gd name="T96" fmla="*/ 11 w 492"/>
                <a:gd name="T97" fmla="*/ 0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2"/>
                <a:gd name="T148" fmla="*/ 0 h 128"/>
                <a:gd name="T149" fmla="*/ 492 w 492"/>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2" h="128">
                  <a:moveTo>
                    <a:pt x="492" y="78"/>
                  </a:moveTo>
                  <a:lnTo>
                    <a:pt x="492" y="68"/>
                  </a:lnTo>
                  <a:lnTo>
                    <a:pt x="490" y="68"/>
                  </a:lnTo>
                  <a:lnTo>
                    <a:pt x="488" y="68"/>
                  </a:lnTo>
                  <a:lnTo>
                    <a:pt x="487" y="68"/>
                  </a:lnTo>
                  <a:lnTo>
                    <a:pt x="487" y="78"/>
                  </a:lnTo>
                  <a:lnTo>
                    <a:pt x="492" y="78"/>
                  </a:lnTo>
                  <a:lnTo>
                    <a:pt x="490" y="105"/>
                  </a:lnTo>
                  <a:lnTo>
                    <a:pt x="487" y="128"/>
                  </a:lnTo>
                  <a:lnTo>
                    <a:pt x="485" y="128"/>
                  </a:lnTo>
                  <a:lnTo>
                    <a:pt x="483" y="128"/>
                  </a:lnTo>
                  <a:lnTo>
                    <a:pt x="482" y="128"/>
                  </a:lnTo>
                  <a:lnTo>
                    <a:pt x="485" y="103"/>
                  </a:lnTo>
                  <a:lnTo>
                    <a:pt x="487" y="78"/>
                  </a:lnTo>
                  <a:lnTo>
                    <a:pt x="492" y="78"/>
                  </a:lnTo>
                  <a:close/>
                  <a:moveTo>
                    <a:pt x="11" y="0"/>
                  </a:moveTo>
                  <a:lnTo>
                    <a:pt x="8" y="5"/>
                  </a:lnTo>
                  <a:lnTo>
                    <a:pt x="3" y="28"/>
                  </a:lnTo>
                  <a:lnTo>
                    <a:pt x="0" y="53"/>
                  </a:lnTo>
                  <a:lnTo>
                    <a:pt x="1" y="53"/>
                  </a:lnTo>
                  <a:lnTo>
                    <a:pt x="3" y="53"/>
                  </a:lnTo>
                  <a:lnTo>
                    <a:pt x="5" y="53"/>
                  </a:lnTo>
                  <a:lnTo>
                    <a:pt x="8" y="30"/>
                  </a:lnTo>
                  <a:lnTo>
                    <a:pt x="13" y="7"/>
                  </a:lnTo>
                  <a:lnTo>
                    <a:pt x="16" y="0"/>
                  </a:lnTo>
                  <a:lnTo>
                    <a:pt x="15" y="0"/>
                  </a:lnTo>
                  <a:lnTo>
                    <a:pt x="13" y="0"/>
                  </a:lnTo>
                  <a:lnTo>
                    <a:pt x="1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164"/>
            <p:cNvSpPr>
              <a:spLocks noEditPoints="1"/>
            </p:cNvSpPr>
            <p:nvPr/>
          </p:nvSpPr>
          <p:spPr bwMode="auto">
            <a:xfrm>
              <a:off x="1788" y="2867"/>
              <a:ext cx="489" cy="128"/>
            </a:xfrm>
            <a:custGeom>
              <a:avLst/>
              <a:gdLst>
                <a:gd name="T0" fmla="*/ 489 w 489"/>
                <a:gd name="T1" fmla="*/ 78 h 128"/>
                <a:gd name="T2" fmla="*/ 487 w 489"/>
                <a:gd name="T3" fmla="*/ 68 h 128"/>
                <a:gd name="T4" fmla="*/ 487 w 489"/>
                <a:gd name="T5" fmla="*/ 68 h 128"/>
                <a:gd name="T6" fmla="*/ 487 w 489"/>
                <a:gd name="T7" fmla="*/ 68 h 128"/>
                <a:gd name="T8" fmla="*/ 486 w 489"/>
                <a:gd name="T9" fmla="*/ 68 h 128"/>
                <a:gd name="T10" fmla="*/ 486 w 489"/>
                <a:gd name="T11" fmla="*/ 68 h 128"/>
                <a:gd name="T12" fmla="*/ 484 w 489"/>
                <a:gd name="T13" fmla="*/ 68 h 128"/>
                <a:gd name="T14" fmla="*/ 484 w 489"/>
                <a:gd name="T15" fmla="*/ 68 h 128"/>
                <a:gd name="T16" fmla="*/ 484 w 489"/>
                <a:gd name="T17" fmla="*/ 68 h 128"/>
                <a:gd name="T18" fmla="*/ 482 w 489"/>
                <a:gd name="T19" fmla="*/ 68 h 128"/>
                <a:gd name="T20" fmla="*/ 484 w 489"/>
                <a:gd name="T21" fmla="*/ 78 h 128"/>
                <a:gd name="T22" fmla="*/ 489 w 489"/>
                <a:gd name="T23" fmla="*/ 78 h 128"/>
                <a:gd name="T24" fmla="*/ 487 w 489"/>
                <a:gd name="T25" fmla="*/ 103 h 128"/>
                <a:gd name="T26" fmla="*/ 484 w 489"/>
                <a:gd name="T27" fmla="*/ 128 h 128"/>
                <a:gd name="T28" fmla="*/ 482 w 489"/>
                <a:gd name="T29" fmla="*/ 128 h 128"/>
                <a:gd name="T30" fmla="*/ 482 w 489"/>
                <a:gd name="T31" fmla="*/ 128 h 128"/>
                <a:gd name="T32" fmla="*/ 482 w 489"/>
                <a:gd name="T33" fmla="*/ 128 h 128"/>
                <a:gd name="T34" fmla="*/ 481 w 489"/>
                <a:gd name="T35" fmla="*/ 128 h 128"/>
                <a:gd name="T36" fmla="*/ 481 w 489"/>
                <a:gd name="T37" fmla="*/ 128 h 128"/>
                <a:gd name="T38" fmla="*/ 479 w 489"/>
                <a:gd name="T39" fmla="*/ 128 h 128"/>
                <a:gd name="T40" fmla="*/ 479 w 489"/>
                <a:gd name="T41" fmla="*/ 128 h 128"/>
                <a:gd name="T42" fmla="*/ 479 w 489"/>
                <a:gd name="T43" fmla="*/ 128 h 128"/>
                <a:gd name="T44" fmla="*/ 479 w 489"/>
                <a:gd name="T45" fmla="*/ 126 h 128"/>
                <a:gd name="T46" fmla="*/ 482 w 489"/>
                <a:gd name="T47" fmla="*/ 103 h 128"/>
                <a:gd name="T48" fmla="*/ 484 w 489"/>
                <a:gd name="T49" fmla="*/ 78 h 128"/>
                <a:gd name="T50" fmla="*/ 489 w 489"/>
                <a:gd name="T51" fmla="*/ 78 h 128"/>
                <a:gd name="T52" fmla="*/ 12 w 489"/>
                <a:gd name="T53" fmla="*/ 0 h 128"/>
                <a:gd name="T54" fmla="*/ 10 w 489"/>
                <a:gd name="T55" fmla="*/ 7 h 128"/>
                <a:gd name="T56" fmla="*/ 4 w 489"/>
                <a:gd name="T57" fmla="*/ 30 h 128"/>
                <a:gd name="T58" fmla="*/ 0 w 489"/>
                <a:gd name="T59" fmla="*/ 53 h 128"/>
                <a:gd name="T60" fmla="*/ 0 w 489"/>
                <a:gd name="T61" fmla="*/ 53 h 128"/>
                <a:gd name="T62" fmla="*/ 2 w 489"/>
                <a:gd name="T63" fmla="*/ 53 h 128"/>
                <a:gd name="T64" fmla="*/ 2 w 489"/>
                <a:gd name="T65" fmla="*/ 53 h 128"/>
                <a:gd name="T66" fmla="*/ 4 w 489"/>
                <a:gd name="T67" fmla="*/ 53 h 128"/>
                <a:gd name="T68" fmla="*/ 4 w 489"/>
                <a:gd name="T69" fmla="*/ 53 h 128"/>
                <a:gd name="T70" fmla="*/ 4 w 489"/>
                <a:gd name="T71" fmla="*/ 53 h 128"/>
                <a:gd name="T72" fmla="*/ 5 w 489"/>
                <a:gd name="T73" fmla="*/ 53 h 128"/>
                <a:gd name="T74" fmla="*/ 5 w 489"/>
                <a:gd name="T75" fmla="*/ 53 h 128"/>
                <a:gd name="T76" fmla="*/ 9 w 489"/>
                <a:gd name="T77" fmla="*/ 30 h 128"/>
                <a:gd name="T78" fmla="*/ 15 w 489"/>
                <a:gd name="T79" fmla="*/ 8 h 128"/>
                <a:gd name="T80" fmla="*/ 17 w 489"/>
                <a:gd name="T81" fmla="*/ 0 h 128"/>
                <a:gd name="T82" fmla="*/ 17 w 489"/>
                <a:gd name="T83" fmla="*/ 0 h 128"/>
                <a:gd name="T84" fmla="*/ 15 w 489"/>
                <a:gd name="T85" fmla="*/ 0 h 128"/>
                <a:gd name="T86" fmla="*/ 15 w 489"/>
                <a:gd name="T87" fmla="*/ 0 h 128"/>
                <a:gd name="T88" fmla="*/ 15 w 489"/>
                <a:gd name="T89" fmla="*/ 0 h 128"/>
                <a:gd name="T90" fmla="*/ 14 w 489"/>
                <a:gd name="T91" fmla="*/ 0 h 128"/>
                <a:gd name="T92" fmla="*/ 14 w 489"/>
                <a:gd name="T93" fmla="*/ 0 h 128"/>
                <a:gd name="T94" fmla="*/ 14 w 489"/>
                <a:gd name="T95" fmla="*/ 0 h 128"/>
                <a:gd name="T96" fmla="*/ 12 w 489"/>
                <a:gd name="T97" fmla="*/ 0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9"/>
                <a:gd name="T148" fmla="*/ 0 h 128"/>
                <a:gd name="T149" fmla="*/ 489 w 489"/>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9" h="128">
                  <a:moveTo>
                    <a:pt x="489" y="78"/>
                  </a:moveTo>
                  <a:lnTo>
                    <a:pt x="487" y="68"/>
                  </a:lnTo>
                  <a:lnTo>
                    <a:pt x="486" y="68"/>
                  </a:lnTo>
                  <a:lnTo>
                    <a:pt x="484" y="68"/>
                  </a:lnTo>
                  <a:lnTo>
                    <a:pt x="482" y="68"/>
                  </a:lnTo>
                  <a:lnTo>
                    <a:pt x="484" y="78"/>
                  </a:lnTo>
                  <a:lnTo>
                    <a:pt x="489" y="78"/>
                  </a:lnTo>
                  <a:lnTo>
                    <a:pt x="487" y="103"/>
                  </a:lnTo>
                  <a:lnTo>
                    <a:pt x="484" y="128"/>
                  </a:lnTo>
                  <a:lnTo>
                    <a:pt x="482" y="128"/>
                  </a:lnTo>
                  <a:lnTo>
                    <a:pt x="481" y="128"/>
                  </a:lnTo>
                  <a:lnTo>
                    <a:pt x="479" y="128"/>
                  </a:lnTo>
                  <a:lnTo>
                    <a:pt x="479" y="126"/>
                  </a:lnTo>
                  <a:lnTo>
                    <a:pt x="482" y="103"/>
                  </a:lnTo>
                  <a:lnTo>
                    <a:pt x="484" y="78"/>
                  </a:lnTo>
                  <a:lnTo>
                    <a:pt x="489" y="78"/>
                  </a:lnTo>
                  <a:close/>
                  <a:moveTo>
                    <a:pt x="12" y="0"/>
                  </a:moveTo>
                  <a:lnTo>
                    <a:pt x="10" y="7"/>
                  </a:lnTo>
                  <a:lnTo>
                    <a:pt x="4" y="30"/>
                  </a:lnTo>
                  <a:lnTo>
                    <a:pt x="0" y="53"/>
                  </a:lnTo>
                  <a:lnTo>
                    <a:pt x="2" y="53"/>
                  </a:lnTo>
                  <a:lnTo>
                    <a:pt x="4" y="53"/>
                  </a:lnTo>
                  <a:lnTo>
                    <a:pt x="5" y="53"/>
                  </a:lnTo>
                  <a:lnTo>
                    <a:pt x="9" y="30"/>
                  </a:lnTo>
                  <a:lnTo>
                    <a:pt x="15" y="8"/>
                  </a:lnTo>
                  <a:lnTo>
                    <a:pt x="17" y="0"/>
                  </a:lnTo>
                  <a:lnTo>
                    <a:pt x="15" y="0"/>
                  </a:lnTo>
                  <a:lnTo>
                    <a:pt x="14" y="0"/>
                  </a:lnTo>
                  <a:lnTo>
                    <a:pt x="12"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165"/>
            <p:cNvSpPr>
              <a:spLocks noEditPoints="1"/>
            </p:cNvSpPr>
            <p:nvPr/>
          </p:nvSpPr>
          <p:spPr bwMode="auto">
            <a:xfrm>
              <a:off x="1792" y="2867"/>
              <a:ext cx="482" cy="128"/>
            </a:xfrm>
            <a:custGeom>
              <a:avLst/>
              <a:gdLst>
                <a:gd name="T0" fmla="*/ 482 w 482"/>
                <a:gd name="T1" fmla="*/ 78 h 128"/>
                <a:gd name="T2" fmla="*/ 482 w 482"/>
                <a:gd name="T3" fmla="*/ 68 h 128"/>
                <a:gd name="T4" fmla="*/ 480 w 482"/>
                <a:gd name="T5" fmla="*/ 68 h 128"/>
                <a:gd name="T6" fmla="*/ 480 w 482"/>
                <a:gd name="T7" fmla="*/ 68 h 128"/>
                <a:gd name="T8" fmla="*/ 480 w 482"/>
                <a:gd name="T9" fmla="*/ 68 h 128"/>
                <a:gd name="T10" fmla="*/ 478 w 482"/>
                <a:gd name="T11" fmla="*/ 68 h 128"/>
                <a:gd name="T12" fmla="*/ 478 w 482"/>
                <a:gd name="T13" fmla="*/ 68 h 128"/>
                <a:gd name="T14" fmla="*/ 478 w 482"/>
                <a:gd name="T15" fmla="*/ 68 h 128"/>
                <a:gd name="T16" fmla="*/ 477 w 482"/>
                <a:gd name="T17" fmla="*/ 68 h 128"/>
                <a:gd name="T18" fmla="*/ 477 w 482"/>
                <a:gd name="T19" fmla="*/ 68 h 128"/>
                <a:gd name="T20" fmla="*/ 477 w 482"/>
                <a:gd name="T21" fmla="*/ 78 h 128"/>
                <a:gd name="T22" fmla="*/ 482 w 482"/>
                <a:gd name="T23" fmla="*/ 78 h 128"/>
                <a:gd name="T24" fmla="*/ 480 w 482"/>
                <a:gd name="T25" fmla="*/ 103 h 128"/>
                <a:gd name="T26" fmla="*/ 477 w 482"/>
                <a:gd name="T27" fmla="*/ 128 h 128"/>
                <a:gd name="T28" fmla="*/ 477 w 482"/>
                <a:gd name="T29" fmla="*/ 128 h 128"/>
                <a:gd name="T30" fmla="*/ 477 w 482"/>
                <a:gd name="T31" fmla="*/ 128 h 128"/>
                <a:gd name="T32" fmla="*/ 475 w 482"/>
                <a:gd name="T33" fmla="*/ 128 h 128"/>
                <a:gd name="T34" fmla="*/ 475 w 482"/>
                <a:gd name="T35" fmla="*/ 128 h 128"/>
                <a:gd name="T36" fmla="*/ 475 w 482"/>
                <a:gd name="T37" fmla="*/ 128 h 128"/>
                <a:gd name="T38" fmla="*/ 473 w 482"/>
                <a:gd name="T39" fmla="*/ 128 h 128"/>
                <a:gd name="T40" fmla="*/ 473 w 482"/>
                <a:gd name="T41" fmla="*/ 128 h 128"/>
                <a:gd name="T42" fmla="*/ 472 w 482"/>
                <a:gd name="T43" fmla="*/ 128 h 128"/>
                <a:gd name="T44" fmla="*/ 472 w 482"/>
                <a:gd name="T45" fmla="*/ 128 h 128"/>
                <a:gd name="T46" fmla="*/ 472 w 482"/>
                <a:gd name="T47" fmla="*/ 126 h 128"/>
                <a:gd name="T48" fmla="*/ 475 w 482"/>
                <a:gd name="T49" fmla="*/ 103 h 128"/>
                <a:gd name="T50" fmla="*/ 477 w 482"/>
                <a:gd name="T51" fmla="*/ 78 h 128"/>
                <a:gd name="T52" fmla="*/ 482 w 482"/>
                <a:gd name="T53" fmla="*/ 78 h 128"/>
                <a:gd name="T54" fmla="*/ 11 w 482"/>
                <a:gd name="T55" fmla="*/ 0 h 128"/>
                <a:gd name="T56" fmla="*/ 8 w 482"/>
                <a:gd name="T57" fmla="*/ 7 h 128"/>
                <a:gd name="T58" fmla="*/ 3 w 482"/>
                <a:gd name="T59" fmla="*/ 30 h 128"/>
                <a:gd name="T60" fmla="*/ 0 w 482"/>
                <a:gd name="T61" fmla="*/ 53 h 128"/>
                <a:gd name="T62" fmla="*/ 0 w 482"/>
                <a:gd name="T63" fmla="*/ 53 h 128"/>
                <a:gd name="T64" fmla="*/ 0 w 482"/>
                <a:gd name="T65" fmla="*/ 53 h 128"/>
                <a:gd name="T66" fmla="*/ 1 w 482"/>
                <a:gd name="T67" fmla="*/ 53 h 128"/>
                <a:gd name="T68" fmla="*/ 1 w 482"/>
                <a:gd name="T69" fmla="*/ 53 h 128"/>
                <a:gd name="T70" fmla="*/ 1 w 482"/>
                <a:gd name="T71" fmla="*/ 53 h 128"/>
                <a:gd name="T72" fmla="*/ 3 w 482"/>
                <a:gd name="T73" fmla="*/ 53 h 128"/>
                <a:gd name="T74" fmla="*/ 3 w 482"/>
                <a:gd name="T75" fmla="*/ 53 h 128"/>
                <a:gd name="T76" fmla="*/ 5 w 482"/>
                <a:gd name="T77" fmla="*/ 53 h 128"/>
                <a:gd name="T78" fmla="*/ 8 w 482"/>
                <a:gd name="T79" fmla="*/ 32 h 128"/>
                <a:gd name="T80" fmla="*/ 13 w 482"/>
                <a:gd name="T81" fmla="*/ 8 h 128"/>
                <a:gd name="T82" fmla="*/ 16 w 482"/>
                <a:gd name="T83" fmla="*/ 0 h 128"/>
                <a:gd name="T84" fmla="*/ 15 w 482"/>
                <a:gd name="T85" fmla="*/ 0 h 128"/>
                <a:gd name="T86" fmla="*/ 15 w 482"/>
                <a:gd name="T87" fmla="*/ 0 h 128"/>
                <a:gd name="T88" fmla="*/ 15 w 482"/>
                <a:gd name="T89" fmla="*/ 0 h 128"/>
                <a:gd name="T90" fmla="*/ 13 w 482"/>
                <a:gd name="T91" fmla="*/ 0 h 128"/>
                <a:gd name="T92" fmla="*/ 13 w 482"/>
                <a:gd name="T93" fmla="*/ 0 h 128"/>
                <a:gd name="T94" fmla="*/ 11 w 482"/>
                <a:gd name="T95" fmla="*/ 0 h 128"/>
                <a:gd name="T96" fmla="*/ 11 w 482"/>
                <a:gd name="T97" fmla="*/ 0 h 128"/>
                <a:gd name="T98" fmla="*/ 11 w 482"/>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2"/>
                <a:gd name="T151" fmla="*/ 0 h 128"/>
                <a:gd name="T152" fmla="*/ 482 w 482"/>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2" h="128">
                  <a:moveTo>
                    <a:pt x="482" y="78"/>
                  </a:moveTo>
                  <a:lnTo>
                    <a:pt x="482" y="68"/>
                  </a:lnTo>
                  <a:lnTo>
                    <a:pt x="480" y="68"/>
                  </a:lnTo>
                  <a:lnTo>
                    <a:pt x="478" y="68"/>
                  </a:lnTo>
                  <a:lnTo>
                    <a:pt x="477" y="68"/>
                  </a:lnTo>
                  <a:lnTo>
                    <a:pt x="477" y="78"/>
                  </a:lnTo>
                  <a:lnTo>
                    <a:pt x="482" y="78"/>
                  </a:lnTo>
                  <a:lnTo>
                    <a:pt x="480" y="103"/>
                  </a:lnTo>
                  <a:lnTo>
                    <a:pt x="477" y="128"/>
                  </a:lnTo>
                  <a:lnTo>
                    <a:pt x="475" y="128"/>
                  </a:lnTo>
                  <a:lnTo>
                    <a:pt x="473" y="128"/>
                  </a:lnTo>
                  <a:lnTo>
                    <a:pt x="472" y="128"/>
                  </a:lnTo>
                  <a:lnTo>
                    <a:pt x="472" y="126"/>
                  </a:lnTo>
                  <a:lnTo>
                    <a:pt x="475" y="103"/>
                  </a:lnTo>
                  <a:lnTo>
                    <a:pt x="477" y="78"/>
                  </a:lnTo>
                  <a:lnTo>
                    <a:pt x="482" y="78"/>
                  </a:lnTo>
                  <a:close/>
                  <a:moveTo>
                    <a:pt x="11" y="0"/>
                  </a:moveTo>
                  <a:lnTo>
                    <a:pt x="8" y="7"/>
                  </a:lnTo>
                  <a:lnTo>
                    <a:pt x="3" y="30"/>
                  </a:lnTo>
                  <a:lnTo>
                    <a:pt x="0" y="53"/>
                  </a:lnTo>
                  <a:lnTo>
                    <a:pt x="1" y="53"/>
                  </a:lnTo>
                  <a:lnTo>
                    <a:pt x="3" y="53"/>
                  </a:lnTo>
                  <a:lnTo>
                    <a:pt x="5" y="53"/>
                  </a:lnTo>
                  <a:lnTo>
                    <a:pt x="8" y="32"/>
                  </a:lnTo>
                  <a:lnTo>
                    <a:pt x="13" y="8"/>
                  </a:lnTo>
                  <a:lnTo>
                    <a:pt x="16" y="0"/>
                  </a:lnTo>
                  <a:lnTo>
                    <a:pt x="15" y="0"/>
                  </a:lnTo>
                  <a:lnTo>
                    <a:pt x="13" y="0"/>
                  </a:lnTo>
                  <a:lnTo>
                    <a:pt x="11"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166"/>
            <p:cNvSpPr>
              <a:spLocks noEditPoints="1"/>
            </p:cNvSpPr>
            <p:nvPr/>
          </p:nvSpPr>
          <p:spPr bwMode="auto">
            <a:xfrm>
              <a:off x="1793" y="2867"/>
              <a:ext cx="479" cy="128"/>
            </a:xfrm>
            <a:custGeom>
              <a:avLst/>
              <a:gdLst>
                <a:gd name="T0" fmla="*/ 479 w 479"/>
                <a:gd name="T1" fmla="*/ 78 h 128"/>
                <a:gd name="T2" fmla="*/ 477 w 479"/>
                <a:gd name="T3" fmla="*/ 68 h 128"/>
                <a:gd name="T4" fmla="*/ 477 w 479"/>
                <a:gd name="T5" fmla="*/ 68 h 128"/>
                <a:gd name="T6" fmla="*/ 477 w 479"/>
                <a:gd name="T7" fmla="*/ 68 h 128"/>
                <a:gd name="T8" fmla="*/ 476 w 479"/>
                <a:gd name="T9" fmla="*/ 68 h 128"/>
                <a:gd name="T10" fmla="*/ 476 w 479"/>
                <a:gd name="T11" fmla="*/ 68 h 128"/>
                <a:gd name="T12" fmla="*/ 474 w 479"/>
                <a:gd name="T13" fmla="*/ 68 h 128"/>
                <a:gd name="T14" fmla="*/ 474 w 479"/>
                <a:gd name="T15" fmla="*/ 68 h 128"/>
                <a:gd name="T16" fmla="*/ 474 w 479"/>
                <a:gd name="T17" fmla="*/ 68 h 128"/>
                <a:gd name="T18" fmla="*/ 472 w 479"/>
                <a:gd name="T19" fmla="*/ 68 h 128"/>
                <a:gd name="T20" fmla="*/ 474 w 479"/>
                <a:gd name="T21" fmla="*/ 78 h 128"/>
                <a:gd name="T22" fmla="*/ 479 w 479"/>
                <a:gd name="T23" fmla="*/ 78 h 128"/>
                <a:gd name="T24" fmla="*/ 477 w 479"/>
                <a:gd name="T25" fmla="*/ 103 h 128"/>
                <a:gd name="T26" fmla="*/ 474 w 479"/>
                <a:gd name="T27" fmla="*/ 126 h 128"/>
                <a:gd name="T28" fmla="*/ 474 w 479"/>
                <a:gd name="T29" fmla="*/ 128 h 128"/>
                <a:gd name="T30" fmla="*/ 472 w 479"/>
                <a:gd name="T31" fmla="*/ 128 h 128"/>
                <a:gd name="T32" fmla="*/ 472 w 479"/>
                <a:gd name="T33" fmla="*/ 128 h 128"/>
                <a:gd name="T34" fmla="*/ 471 w 479"/>
                <a:gd name="T35" fmla="*/ 128 h 128"/>
                <a:gd name="T36" fmla="*/ 471 w 479"/>
                <a:gd name="T37" fmla="*/ 128 h 128"/>
                <a:gd name="T38" fmla="*/ 471 w 479"/>
                <a:gd name="T39" fmla="*/ 128 h 128"/>
                <a:gd name="T40" fmla="*/ 469 w 479"/>
                <a:gd name="T41" fmla="*/ 128 h 128"/>
                <a:gd name="T42" fmla="*/ 469 w 479"/>
                <a:gd name="T43" fmla="*/ 128 h 128"/>
                <a:gd name="T44" fmla="*/ 467 w 479"/>
                <a:gd name="T45" fmla="*/ 128 h 128"/>
                <a:gd name="T46" fmla="*/ 469 w 479"/>
                <a:gd name="T47" fmla="*/ 126 h 128"/>
                <a:gd name="T48" fmla="*/ 472 w 479"/>
                <a:gd name="T49" fmla="*/ 103 h 128"/>
                <a:gd name="T50" fmla="*/ 474 w 479"/>
                <a:gd name="T51" fmla="*/ 78 h 128"/>
                <a:gd name="T52" fmla="*/ 479 w 479"/>
                <a:gd name="T53" fmla="*/ 78 h 128"/>
                <a:gd name="T54" fmla="*/ 12 w 479"/>
                <a:gd name="T55" fmla="*/ 0 h 128"/>
                <a:gd name="T56" fmla="*/ 10 w 479"/>
                <a:gd name="T57" fmla="*/ 8 h 128"/>
                <a:gd name="T58" fmla="*/ 4 w 479"/>
                <a:gd name="T59" fmla="*/ 30 h 128"/>
                <a:gd name="T60" fmla="*/ 0 w 479"/>
                <a:gd name="T61" fmla="*/ 53 h 128"/>
                <a:gd name="T62" fmla="*/ 0 w 479"/>
                <a:gd name="T63" fmla="*/ 53 h 128"/>
                <a:gd name="T64" fmla="*/ 2 w 479"/>
                <a:gd name="T65" fmla="*/ 53 h 128"/>
                <a:gd name="T66" fmla="*/ 2 w 479"/>
                <a:gd name="T67" fmla="*/ 53 h 128"/>
                <a:gd name="T68" fmla="*/ 4 w 479"/>
                <a:gd name="T69" fmla="*/ 53 h 128"/>
                <a:gd name="T70" fmla="*/ 4 w 479"/>
                <a:gd name="T71" fmla="*/ 55 h 128"/>
                <a:gd name="T72" fmla="*/ 4 w 479"/>
                <a:gd name="T73" fmla="*/ 55 h 128"/>
                <a:gd name="T74" fmla="*/ 5 w 479"/>
                <a:gd name="T75" fmla="*/ 55 h 128"/>
                <a:gd name="T76" fmla="*/ 5 w 479"/>
                <a:gd name="T77" fmla="*/ 55 h 128"/>
                <a:gd name="T78" fmla="*/ 9 w 479"/>
                <a:gd name="T79" fmla="*/ 32 h 128"/>
                <a:gd name="T80" fmla="*/ 15 w 479"/>
                <a:gd name="T81" fmla="*/ 8 h 128"/>
                <a:gd name="T82" fmla="*/ 17 w 479"/>
                <a:gd name="T83" fmla="*/ 2 h 128"/>
                <a:gd name="T84" fmla="*/ 17 w 479"/>
                <a:gd name="T85" fmla="*/ 2 h 128"/>
                <a:gd name="T86" fmla="*/ 17 w 479"/>
                <a:gd name="T87" fmla="*/ 2 h 128"/>
                <a:gd name="T88" fmla="*/ 15 w 479"/>
                <a:gd name="T89" fmla="*/ 0 h 128"/>
                <a:gd name="T90" fmla="*/ 15 w 479"/>
                <a:gd name="T91" fmla="*/ 0 h 128"/>
                <a:gd name="T92" fmla="*/ 14 w 479"/>
                <a:gd name="T93" fmla="*/ 0 h 128"/>
                <a:gd name="T94" fmla="*/ 14 w 479"/>
                <a:gd name="T95" fmla="*/ 0 h 128"/>
                <a:gd name="T96" fmla="*/ 14 w 479"/>
                <a:gd name="T97" fmla="*/ 0 h 128"/>
                <a:gd name="T98" fmla="*/ 12 w 479"/>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9"/>
                <a:gd name="T151" fmla="*/ 0 h 128"/>
                <a:gd name="T152" fmla="*/ 479 w 479"/>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9" h="128">
                  <a:moveTo>
                    <a:pt x="479" y="78"/>
                  </a:moveTo>
                  <a:lnTo>
                    <a:pt x="477" y="68"/>
                  </a:lnTo>
                  <a:lnTo>
                    <a:pt x="476" y="68"/>
                  </a:lnTo>
                  <a:lnTo>
                    <a:pt x="474" y="68"/>
                  </a:lnTo>
                  <a:lnTo>
                    <a:pt x="472" y="68"/>
                  </a:lnTo>
                  <a:lnTo>
                    <a:pt x="474" y="78"/>
                  </a:lnTo>
                  <a:lnTo>
                    <a:pt x="479" y="78"/>
                  </a:lnTo>
                  <a:lnTo>
                    <a:pt x="477" y="103"/>
                  </a:lnTo>
                  <a:lnTo>
                    <a:pt x="474" y="126"/>
                  </a:lnTo>
                  <a:lnTo>
                    <a:pt x="474" y="128"/>
                  </a:lnTo>
                  <a:lnTo>
                    <a:pt x="472" y="128"/>
                  </a:lnTo>
                  <a:lnTo>
                    <a:pt x="471" y="128"/>
                  </a:lnTo>
                  <a:lnTo>
                    <a:pt x="469" y="128"/>
                  </a:lnTo>
                  <a:lnTo>
                    <a:pt x="467" y="128"/>
                  </a:lnTo>
                  <a:lnTo>
                    <a:pt x="469" y="126"/>
                  </a:lnTo>
                  <a:lnTo>
                    <a:pt x="472" y="103"/>
                  </a:lnTo>
                  <a:lnTo>
                    <a:pt x="474" y="78"/>
                  </a:lnTo>
                  <a:lnTo>
                    <a:pt x="479" y="78"/>
                  </a:lnTo>
                  <a:close/>
                  <a:moveTo>
                    <a:pt x="12" y="0"/>
                  </a:moveTo>
                  <a:lnTo>
                    <a:pt x="10" y="8"/>
                  </a:lnTo>
                  <a:lnTo>
                    <a:pt x="4" y="30"/>
                  </a:lnTo>
                  <a:lnTo>
                    <a:pt x="0" y="53"/>
                  </a:lnTo>
                  <a:lnTo>
                    <a:pt x="2" y="53"/>
                  </a:lnTo>
                  <a:lnTo>
                    <a:pt x="4" y="53"/>
                  </a:lnTo>
                  <a:lnTo>
                    <a:pt x="4" y="55"/>
                  </a:lnTo>
                  <a:lnTo>
                    <a:pt x="5" y="55"/>
                  </a:lnTo>
                  <a:lnTo>
                    <a:pt x="9" y="32"/>
                  </a:lnTo>
                  <a:lnTo>
                    <a:pt x="15" y="8"/>
                  </a:lnTo>
                  <a:lnTo>
                    <a:pt x="17" y="2"/>
                  </a:lnTo>
                  <a:lnTo>
                    <a:pt x="15" y="0"/>
                  </a:lnTo>
                  <a:lnTo>
                    <a:pt x="14" y="0"/>
                  </a:lnTo>
                  <a:lnTo>
                    <a:pt x="12"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167"/>
            <p:cNvSpPr>
              <a:spLocks noEditPoints="1"/>
            </p:cNvSpPr>
            <p:nvPr/>
          </p:nvSpPr>
          <p:spPr bwMode="auto">
            <a:xfrm>
              <a:off x="1797" y="2867"/>
              <a:ext cx="472" cy="128"/>
            </a:xfrm>
            <a:custGeom>
              <a:avLst/>
              <a:gdLst>
                <a:gd name="T0" fmla="*/ 472 w 472"/>
                <a:gd name="T1" fmla="*/ 78 h 128"/>
                <a:gd name="T2" fmla="*/ 472 w 472"/>
                <a:gd name="T3" fmla="*/ 68 h 128"/>
                <a:gd name="T4" fmla="*/ 470 w 472"/>
                <a:gd name="T5" fmla="*/ 68 h 128"/>
                <a:gd name="T6" fmla="*/ 470 w 472"/>
                <a:gd name="T7" fmla="*/ 68 h 128"/>
                <a:gd name="T8" fmla="*/ 470 w 472"/>
                <a:gd name="T9" fmla="*/ 68 h 128"/>
                <a:gd name="T10" fmla="*/ 468 w 472"/>
                <a:gd name="T11" fmla="*/ 68 h 128"/>
                <a:gd name="T12" fmla="*/ 468 w 472"/>
                <a:gd name="T13" fmla="*/ 68 h 128"/>
                <a:gd name="T14" fmla="*/ 468 w 472"/>
                <a:gd name="T15" fmla="*/ 68 h 128"/>
                <a:gd name="T16" fmla="*/ 467 w 472"/>
                <a:gd name="T17" fmla="*/ 68 h 128"/>
                <a:gd name="T18" fmla="*/ 467 w 472"/>
                <a:gd name="T19" fmla="*/ 68 h 128"/>
                <a:gd name="T20" fmla="*/ 467 w 472"/>
                <a:gd name="T21" fmla="*/ 78 h 128"/>
                <a:gd name="T22" fmla="*/ 472 w 472"/>
                <a:gd name="T23" fmla="*/ 78 h 128"/>
                <a:gd name="T24" fmla="*/ 470 w 472"/>
                <a:gd name="T25" fmla="*/ 103 h 128"/>
                <a:gd name="T26" fmla="*/ 467 w 472"/>
                <a:gd name="T27" fmla="*/ 126 h 128"/>
                <a:gd name="T28" fmla="*/ 467 w 472"/>
                <a:gd name="T29" fmla="*/ 128 h 128"/>
                <a:gd name="T30" fmla="*/ 467 w 472"/>
                <a:gd name="T31" fmla="*/ 128 h 128"/>
                <a:gd name="T32" fmla="*/ 465 w 472"/>
                <a:gd name="T33" fmla="*/ 128 h 128"/>
                <a:gd name="T34" fmla="*/ 465 w 472"/>
                <a:gd name="T35" fmla="*/ 128 h 128"/>
                <a:gd name="T36" fmla="*/ 463 w 472"/>
                <a:gd name="T37" fmla="*/ 128 h 128"/>
                <a:gd name="T38" fmla="*/ 463 w 472"/>
                <a:gd name="T39" fmla="*/ 128 h 128"/>
                <a:gd name="T40" fmla="*/ 463 w 472"/>
                <a:gd name="T41" fmla="*/ 128 h 128"/>
                <a:gd name="T42" fmla="*/ 462 w 472"/>
                <a:gd name="T43" fmla="*/ 128 h 128"/>
                <a:gd name="T44" fmla="*/ 462 w 472"/>
                <a:gd name="T45" fmla="*/ 128 h 128"/>
                <a:gd name="T46" fmla="*/ 462 w 472"/>
                <a:gd name="T47" fmla="*/ 126 h 128"/>
                <a:gd name="T48" fmla="*/ 465 w 472"/>
                <a:gd name="T49" fmla="*/ 103 h 128"/>
                <a:gd name="T50" fmla="*/ 467 w 472"/>
                <a:gd name="T51" fmla="*/ 78 h 128"/>
                <a:gd name="T52" fmla="*/ 472 w 472"/>
                <a:gd name="T53" fmla="*/ 78 h 128"/>
                <a:gd name="T54" fmla="*/ 11 w 472"/>
                <a:gd name="T55" fmla="*/ 0 h 128"/>
                <a:gd name="T56" fmla="*/ 8 w 472"/>
                <a:gd name="T57" fmla="*/ 8 h 128"/>
                <a:gd name="T58" fmla="*/ 3 w 472"/>
                <a:gd name="T59" fmla="*/ 32 h 128"/>
                <a:gd name="T60" fmla="*/ 0 w 472"/>
                <a:gd name="T61" fmla="*/ 53 h 128"/>
                <a:gd name="T62" fmla="*/ 0 w 472"/>
                <a:gd name="T63" fmla="*/ 55 h 128"/>
                <a:gd name="T64" fmla="*/ 0 w 472"/>
                <a:gd name="T65" fmla="*/ 55 h 128"/>
                <a:gd name="T66" fmla="*/ 1 w 472"/>
                <a:gd name="T67" fmla="*/ 55 h 128"/>
                <a:gd name="T68" fmla="*/ 1 w 472"/>
                <a:gd name="T69" fmla="*/ 55 h 128"/>
                <a:gd name="T70" fmla="*/ 1 w 472"/>
                <a:gd name="T71" fmla="*/ 55 h 128"/>
                <a:gd name="T72" fmla="*/ 3 w 472"/>
                <a:gd name="T73" fmla="*/ 55 h 128"/>
                <a:gd name="T74" fmla="*/ 3 w 472"/>
                <a:gd name="T75" fmla="*/ 55 h 128"/>
                <a:gd name="T76" fmla="*/ 3 w 472"/>
                <a:gd name="T77" fmla="*/ 55 h 128"/>
                <a:gd name="T78" fmla="*/ 8 w 472"/>
                <a:gd name="T79" fmla="*/ 32 h 128"/>
                <a:gd name="T80" fmla="*/ 13 w 472"/>
                <a:gd name="T81" fmla="*/ 10 h 128"/>
                <a:gd name="T82" fmla="*/ 16 w 472"/>
                <a:gd name="T83" fmla="*/ 2 h 128"/>
                <a:gd name="T84" fmla="*/ 15 w 472"/>
                <a:gd name="T85" fmla="*/ 2 h 128"/>
                <a:gd name="T86" fmla="*/ 15 w 472"/>
                <a:gd name="T87" fmla="*/ 2 h 128"/>
                <a:gd name="T88" fmla="*/ 15 w 472"/>
                <a:gd name="T89" fmla="*/ 2 h 128"/>
                <a:gd name="T90" fmla="*/ 13 w 472"/>
                <a:gd name="T91" fmla="*/ 2 h 128"/>
                <a:gd name="T92" fmla="*/ 13 w 472"/>
                <a:gd name="T93" fmla="*/ 2 h 128"/>
                <a:gd name="T94" fmla="*/ 13 w 472"/>
                <a:gd name="T95" fmla="*/ 2 h 128"/>
                <a:gd name="T96" fmla="*/ 11 w 472"/>
                <a:gd name="T97" fmla="*/ 0 h 128"/>
                <a:gd name="T98" fmla="*/ 11 w 472"/>
                <a:gd name="T99" fmla="*/ 0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2"/>
                <a:gd name="T151" fmla="*/ 0 h 128"/>
                <a:gd name="T152" fmla="*/ 472 w 472"/>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2" h="128">
                  <a:moveTo>
                    <a:pt x="472" y="78"/>
                  </a:moveTo>
                  <a:lnTo>
                    <a:pt x="472" y="68"/>
                  </a:lnTo>
                  <a:lnTo>
                    <a:pt x="470" y="68"/>
                  </a:lnTo>
                  <a:lnTo>
                    <a:pt x="468" y="68"/>
                  </a:lnTo>
                  <a:lnTo>
                    <a:pt x="467" y="68"/>
                  </a:lnTo>
                  <a:lnTo>
                    <a:pt x="467" y="78"/>
                  </a:lnTo>
                  <a:lnTo>
                    <a:pt x="472" y="78"/>
                  </a:lnTo>
                  <a:lnTo>
                    <a:pt x="470" y="103"/>
                  </a:lnTo>
                  <a:lnTo>
                    <a:pt x="467" y="126"/>
                  </a:lnTo>
                  <a:lnTo>
                    <a:pt x="467" y="128"/>
                  </a:lnTo>
                  <a:lnTo>
                    <a:pt x="465" y="128"/>
                  </a:lnTo>
                  <a:lnTo>
                    <a:pt x="463" y="128"/>
                  </a:lnTo>
                  <a:lnTo>
                    <a:pt x="462" y="128"/>
                  </a:lnTo>
                  <a:lnTo>
                    <a:pt x="462" y="126"/>
                  </a:lnTo>
                  <a:lnTo>
                    <a:pt x="465" y="103"/>
                  </a:lnTo>
                  <a:lnTo>
                    <a:pt x="467" y="78"/>
                  </a:lnTo>
                  <a:lnTo>
                    <a:pt x="472" y="78"/>
                  </a:lnTo>
                  <a:close/>
                  <a:moveTo>
                    <a:pt x="11" y="0"/>
                  </a:moveTo>
                  <a:lnTo>
                    <a:pt x="8" y="8"/>
                  </a:lnTo>
                  <a:lnTo>
                    <a:pt x="3" y="32"/>
                  </a:lnTo>
                  <a:lnTo>
                    <a:pt x="0" y="53"/>
                  </a:lnTo>
                  <a:lnTo>
                    <a:pt x="0" y="55"/>
                  </a:lnTo>
                  <a:lnTo>
                    <a:pt x="1" y="55"/>
                  </a:lnTo>
                  <a:lnTo>
                    <a:pt x="3" y="55"/>
                  </a:lnTo>
                  <a:lnTo>
                    <a:pt x="8" y="32"/>
                  </a:lnTo>
                  <a:lnTo>
                    <a:pt x="13" y="10"/>
                  </a:lnTo>
                  <a:lnTo>
                    <a:pt x="16" y="2"/>
                  </a:lnTo>
                  <a:lnTo>
                    <a:pt x="15" y="2"/>
                  </a:lnTo>
                  <a:lnTo>
                    <a:pt x="13" y="2"/>
                  </a:lnTo>
                  <a:lnTo>
                    <a:pt x="11"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168"/>
            <p:cNvSpPr>
              <a:spLocks noEditPoints="1"/>
            </p:cNvSpPr>
            <p:nvPr/>
          </p:nvSpPr>
          <p:spPr bwMode="auto">
            <a:xfrm>
              <a:off x="1798" y="2869"/>
              <a:ext cx="469" cy="126"/>
            </a:xfrm>
            <a:custGeom>
              <a:avLst/>
              <a:gdLst>
                <a:gd name="T0" fmla="*/ 469 w 469"/>
                <a:gd name="T1" fmla="*/ 76 h 126"/>
                <a:gd name="T2" fmla="*/ 467 w 469"/>
                <a:gd name="T3" fmla="*/ 66 h 126"/>
                <a:gd name="T4" fmla="*/ 467 w 469"/>
                <a:gd name="T5" fmla="*/ 66 h 126"/>
                <a:gd name="T6" fmla="*/ 467 w 469"/>
                <a:gd name="T7" fmla="*/ 66 h 126"/>
                <a:gd name="T8" fmla="*/ 466 w 469"/>
                <a:gd name="T9" fmla="*/ 66 h 126"/>
                <a:gd name="T10" fmla="*/ 466 w 469"/>
                <a:gd name="T11" fmla="*/ 66 h 126"/>
                <a:gd name="T12" fmla="*/ 464 w 469"/>
                <a:gd name="T13" fmla="*/ 66 h 126"/>
                <a:gd name="T14" fmla="*/ 464 w 469"/>
                <a:gd name="T15" fmla="*/ 66 h 126"/>
                <a:gd name="T16" fmla="*/ 464 w 469"/>
                <a:gd name="T17" fmla="*/ 66 h 126"/>
                <a:gd name="T18" fmla="*/ 462 w 469"/>
                <a:gd name="T19" fmla="*/ 66 h 126"/>
                <a:gd name="T20" fmla="*/ 464 w 469"/>
                <a:gd name="T21" fmla="*/ 76 h 126"/>
                <a:gd name="T22" fmla="*/ 469 w 469"/>
                <a:gd name="T23" fmla="*/ 76 h 126"/>
                <a:gd name="T24" fmla="*/ 467 w 469"/>
                <a:gd name="T25" fmla="*/ 101 h 126"/>
                <a:gd name="T26" fmla="*/ 464 w 469"/>
                <a:gd name="T27" fmla="*/ 124 h 126"/>
                <a:gd name="T28" fmla="*/ 462 w 469"/>
                <a:gd name="T29" fmla="*/ 126 h 126"/>
                <a:gd name="T30" fmla="*/ 462 w 469"/>
                <a:gd name="T31" fmla="*/ 126 h 126"/>
                <a:gd name="T32" fmla="*/ 462 w 469"/>
                <a:gd name="T33" fmla="*/ 126 h 126"/>
                <a:gd name="T34" fmla="*/ 461 w 469"/>
                <a:gd name="T35" fmla="*/ 126 h 126"/>
                <a:gd name="T36" fmla="*/ 461 w 469"/>
                <a:gd name="T37" fmla="*/ 126 h 126"/>
                <a:gd name="T38" fmla="*/ 461 w 469"/>
                <a:gd name="T39" fmla="*/ 126 h 126"/>
                <a:gd name="T40" fmla="*/ 459 w 469"/>
                <a:gd name="T41" fmla="*/ 126 h 126"/>
                <a:gd name="T42" fmla="*/ 459 w 469"/>
                <a:gd name="T43" fmla="*/ 126 h 126"/>
                <a:gd name="T44" fmla="*/ 457 w 469"/>
                <a:gd name="T45" fmla="*/ 126 h 126"/>
                <a:gd name="T46" fmla="*/ 459 w 469"/>
                <a:gd name="T47" fmla="*/ 122 h 126"/>
                <a:gd name="T48" fmla="*/ 462 w 469"/>
                <a:gd name="T49" fmla="*/ 101 h 126"/>
                <a:gd name="T50" fmla="*/ 464 w 469"/>
                <a:gd name="T51" fmla="*/ 76 h 126"/>
                <a:gd name="T52" fmla="*/ 469 w 469"/>
                <a:gd name="T53" fmla="*/ 76 h 126"/>
                <a:gd name="T54" fmla="*/ 12 w 469"/>
                <a:gd name="T55" fmla="*/ 0 h 126"/>
                <a:gd name="T56" fmla="*/ 10 w 469"/>
                <a:gd name="T57" fmla="*/ 6 h 126"/>
                <a:gd name="T58" fmla="*/ 4 w 469"/>
                <a:gd name="T59" fmla="*/ 30 h 126"/>
                <a:gd name="T60" fmla="*/ 0 w 469"/>
                <a:gd name="T61" fmla="*/ 53 h 126"/>
                <a:gd name="T62" fmla="*/ 0 w 469"/>
                <a:gd name="T63" fmla="*/ 53 h 126"/>
                <a:gd name="T64" fmla="*/ 2 w 469"/>
                <a:gd name="T65" fmla="*/ 53 h 126"/>
                <a:gd name="T66" fmla="*/ 2 w 469"/>
                <a:gd name="T67" fmla="*/ 53 h 126"/>
                <a:gd name="T68" fmla="*/ 2 w 469"/>
                <a:gd name="T69" fmla="*/ 53 h 126"/>
                <a:gd name="T70" fmla="*/ 4 w 469"/>
                <a:gd name="T71" fmla="*/ 53 h 126"/>
                <a:gd name="T72" fmla="*/ 4 w 469"/>
                <a:gd name="T73" fmla="*/ 53 h 126"/>
                <a:gd name="T74" fmla="*/ 5 w 469"/>
                <a:gd name="T75" fmla="*/ 53 h 126"/>
                <a:gd name="T76" fmla="*/ 5 w 469"/>
                <a:gd name="T77" fmla="*/ 53 h 126"/>
                <a:gd name="T78" fmla="*/ 9 w 469"/>
                <a:gd name="T79" fmla="*/ 31 h 126"/>
                <a:gd name="T80" fmla="*/ 14 w 469"/>
                <a:gd name="T81" fmla="*/ 8 h 126"/>
                <a:gd name="T82" fmla="*/ 17 w 469"/>
                <a:gd name="T83" fmla="*/ 0 h 126"/>
                <a:gd name="T84" fmla="*/ 17 w 469"/>
                <a:gd name="T85" fmla="*/ 0 h 126"/>
                <a:gd name="T86" fmla="*/ 17 w 469"/>
                <a:gd name="T87" fmla="*/ 0 h 126"/>
                <a:gd name="T88" fmla="*/ 15 w 469"/>
                <a:gd name="T89" fmla="*/ 0 h 126"/>
                <a:gd name="T90" fmla="*/ 15 w 469"/>
                <a:gd name="T91" fmla="*/ 0 h 126"/>
                <a:gd name="T92" fmla="*/ 14 w 469"/>
                <a:gd name="T93" fmla="*/ 0 h 126"/>
                <a:gd name="T94" fmla="*/ 14 w 469"/>
                <a:gd name="T95" fmla="*/ 0 h 126"/>
                <a:gd name="T96" fmla="*/ 14 w 469"/>
                <a:gd name="T97" fmla="*/ 0 h 126"/>
                <a:gd name="T98" fmla="*/ 12 w 46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126"/>
                <a:gd name="T152" fmla="*/ 469 w 46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126">
                  <a:moveTo>
                    <a:pt x="469" y="76"/>
                  </a:moveTo>
                  <a:lnTo>
                    <a:pt x="467" y="66"/>
                  </a:lnTo>
                  <a:lnTo>
                    <a:pt x="466" y="66"/>
                  </a:lnTo>
                  <a:lnTo>
                    <a:pt x="464" y="66"/>
                  </a:lnTo>
                  <a:lnTo>
                    <a:pt x="462" y="66"/>
                  </a:lnTo>
                  <a:lnTo>
                    <a:pt x="464" y="76"/>
                  </a:lnTo>
                  <a:lnTo>
                    <a:pt x="469" y="76"/>
                  </a:lnTo>
                  <a:lnTo>
                    <a:pt x="467" y="101"/>
                  </a:lnTo>
                  <a:lnTo>
                    <a:pt x="464" y="124"/>
                  </a:lnTo>
                  <a:lnTo>
                    <a:pt x="462" y="126"/>
                  </a:lnTo>
                  <a:lnTo>
                    <a:pt x="461" y="126"/>
                  </a:lnTo>
                  <a:lnTo>
                    <a:pt x="459" y="126"/>
                  </a:lnTo>
                  <a:lnTo>
                    <a:pt x="457" y="126"/>
                  </a:lnTo>
                  <a:lnTo>
                    <a:pt x="459" y="122"/>
                  </a:lnTo>
                  <a:lnTo>
                    <a:pt x="462" y="101"/>
                  </a:lnTo>
                  <a:lnTo>
                    <a:pt x="464" y="76"/>
                  </a:lnTo>
                  <a:lnTo>
                    <a:pt x="469" y="76"/>
                  </a:lnTo>
                  <a:close/>
                  <a:moveTo>
                    <a:pt x="12" y="0"/>
                  </a:moveTo>
                  <a:lnTo>
                    <a:pt x="10" y="6"/>
                  </a:lnTo>
                  <a:lnTo>
                    <a:pt x="4" y="30"/>
                  </a:lnTo>
                  <a:lnTo>
                    <a:pt x="0" y="53"/>
                  </a:lnTo>
                  <a:lnTo>
                    <a:pt x="2" y="53"/>
                  </a:lnTo>
                  <a:lnTo>
                    <a:pt x="4" y="53"/>
                  </a:lnTo>
                  <a:lnTo>
                    <a:pt x="5" y="53"/>
                  </a:lnTo>
                  <a:lnTo>
                    <a:pt x="9" y="31"/>
                  </a:lnTo>
                  <a:lnTo>
                    <a:pt x="14" y="8"/>
                  </a:lnTo>
                  <a:lnTo>
                    <a:pt x="17" y="0"/>
                  </a:lnTo>
                  <a:lnTo>
                    <a:pt x="15" y="0"/>
                  </a:lnTo>
                  <a:lnTo>
                    <a:pt x="14" y="0"/>
                  </a:lnTo>
                  <a:lnTo>
                    <a:pt x="12"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169"/>
            <p:cNvSpPr>
              <a:spLocks noEditPoints="1"/>
            </p:cNvSpPr>
            <p:nvPr/>
          </p:nvSpPr>
          <p:spPr bwMode="auto">
            <a:xfrm>
              <a:off x="1800" y="2869"/>
              <a:ext cx="464" cy="126"/>
            </a:xfrm>
            <a:custGeom>
              <a:avLst/>
              <a:gdLst>
                <a:gd name="T0" fmla="*/ 464 w 464"/>
                <a:gd name="T1" fmla="*/ 76 h 126"/>
                <a:gd name="T2" fmla="*/ 464 w 464"/>
                <a:gd name="T3" fmla="*/ 66 h 126"/>
                <a:gd name="T4" fmla="*/ 462 w 464"/>
                <a:gd name="T5" fmla="*/ 66 h 126"/>
                <a:gd name="T6" fmla="*/ 462 w 464"/>
                <a:gd name="T7" fmla="*/ 66 h 126"/>
                <a:gd name="T8" fmla="*/ 462 w 464"/>
                <a:gd name="T9" fmla="*/ 66 h 126"/>
                <a:gd name="T10" fmla="*/ 460 w 464"/>
                <a:gd name="T11" fmla="*/ 66 h 126"/>
                <a:gd name="T12" fmla="*/ 460 w 464"/>
                <a:gd name="T13" fmla="*/ 66 h 126"/>
                <a:gd name="T14" fmla="*/ 460 w 464"/>
                <a:gd name="T15" fmla="*/ 66 h 126"/>
                <a:gd name="T16" fmla="*/ 459 w 464"/>
                <a:gd name="T17" fmla="*/ 66 h 126"/>
                <a:gd name="T18" fmla="*/ 459 w 464"/>
                <a:gd name="T19" fmla="*/ 66 h 126"/>
                <a:gd name="T20" fmla="*/ 459 w 464"/>
                <a:gd name="T21" fmla="*/ 76 h 126"/>
                <a:gd name="T22" fmla="*/ 464 w 464"/>
                <a:gd name="T23" fmla="*/ 76 h 126"/>
                <a:gd name="T24" fmla="*/ 462 w 464"/>
                <a:gd name="T25" fmla="*/ 101 h 126"/>
                <a:gd name="T26" fmla="*/ 459 w 464"/>
                <a:gd name="T27" fmla="*/ 124 h 126"/>
                <a:gd name="T28" fmla="*/ 459 w 464"/>
                <a:gd name="T29" fmla="*/ 126 h 126"/>
                <a:gd name="T30" fmla="*/ 459 w 464"/>
                <a:gd name="T31" fmla="*/ 126 h 126"/>
                <a:gd name="T32" fmla="*/ 457 w 464"/>
                <a:gd name="T33" fmla="*/ 126 h 126"/>
                <a:gd name="T34" fmla="*/ 457 w 464"/>
                <a:gd name="T35" fmla="*/ 126 h 126"/>
                <a:gd name="T36" fmla="*/ 455 w 464"/>
                <a:gd name="T37" fmla="*/ 126 h 126"/>
                <a:gd name="T38" fmla="*/ 455 w 464"/>
                <a:gd name="T39" fmla="*/ 126 h 126"/>
                <a:gd name="T40" fmla="*/ 455 w 464"/>
                <a:gd name="T41" fmla="*/ 126 h 126"/>
                <a:gd name="T42" fmla="*/ 454 w 464"/>
                <a:gd name="T43" fmla="*/ 126 h 126"/>
                <a:gd name="T44" fmla="*/ 454 w 464"/>
                <a:gd name="T45" fmla="*/ 126 h 126"/>
                <a:gd name="T46" fmla="*/ 454 w 464"/>
                <a:gd name="T47" fmla="*/ 122 h 126"/>
                <a:gd name="T48" fmla="*/ 457 w 464"/>
                <a:gd name="T49" fmla="*/ 99 h 126"/>
                <a:gd name="T50" fmla="*/ 459 w 464"/>
                <a:gd name="T51" fmla="*/ 76 h 126"/>
                <a:gd name="T52" fmla="*/ 464 w 464"/>
                <a:gd name="T53" fmla="*/ 76 h 126"/>
                <a:gd name="T54" fmla="*/ 13 w 464"/>
                <a:gd name="T55" fmla="*/ 0 h 126"/>
                <a:gd name="T56" fmla="*/ 10 w 464"/>
                <a:gd name="T57" fmla="*/ 8 h 126"/>
                <a:gd name="T58" fmla="*/ 5 w 464"/>
                <a:gd name="T59" fmla="*/ 30 h 126"/>
                <a:gd name="T60" fmla="*/ 0 w 464"/>
                <a:gd name="T61" fmla="*/ 53 h 126"/>
                <a:gd name="T62" fmla="*/ 2 w 464"/>
                <a:gd name="T63" fmla="*/ 53 h 126"/>
                <a:gd name="T64" fmla="*/ 2 w 464"/>
                <a:gd name="T65" fmla="*/ 53 h 126"/>
                <a:gd name="T66" fmla="*/ 3 w 464"/>
                <a:gd name="T67" fmla="*/ 53 h 126"/>
                <a:gd name="T68" fmla="*/ 3 w 464"/>
                <a:gd name="T69" fmla="*/ 53 h 126"/>
                <a:gd name="T70" fmla="*/ 3 w 464"/>
                <a:gd name="T71" fmla="*/ 53 h 126"/>
                <a:gd name="T72" fmla="*/ 5 w 464"/>
                <a:gd name="T73" fmla="*/ 53 h 126"/>
                <a:gd name="T74" fmla="*/ 5 w 464"/>
                <a:gd name="T75" fmla="*/ 53 h 126"/>
                <a:gd name="T76" fmla="*/ 5 w 464"/>
                <a:gd name="T77" fmla="*/ 53 h 126"/>
                <a:gd name="T78" fmla="*/ 8 w 464"/>
                <a:gd name="T79" fmla="*/ 31 h 126"/>
                <a:gd name="T80" fmla="*/ 15 w 464"/>
                <a:gd name="T81" fmla="*/ 10 h 126"/>
                <a:gd name="T82" fmla="*/ 18 w 464"/>
                <a:gd name="T83" fmla="*/ 0 h 126"/>
                <a:gd name="T84" fmla="*/ 18 w 464"/>
                <a:gd name="T85" fmla="*/ 0 h 126"/>
                <a:gd name="T86" fmla="*/ 17 w 464"/>
                <a:gd name="T87" fmla="*/ 0 h 126"/>
                <a:gd name="T88" fmla="*/ 17 w 464"/>
                <a:gd name="T89" fmla="*/ 0 h 126"/>
                <a:gd name="T90" fmla="*/ 15 w 464"/>
                <a:gd name="T91" fmla="*/ 0 h 126"/>
                <a:gd name="T92" fmla="*/ 15 w 464"/>
                <a:gd name="T93" fmla="*/ 0 h 126"/>
                <a:gd name="T94" fmla="*/ 15 w 464"/>
                <a:gd name="T95" fmla="*/ 0 h 126"/>
                <a:gd name="T96" fmla="*/ 13 w 464"/>
                <a:gd name="T97" fmla="*/ 0 h 126"/>
                <a:gd name="T98" fmla="*/ 13 w 464"/>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126"/>
                <a:gd name="T152" fmla="*/ 464 w 464"/>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126">
                  <a:moveTo>
                    <a:pt x="464" y="76"/>
                  </a:moveTo>
                  <a:lnTo>
                    <a:pt x="464" y="66"/>
                  </a:lnTo>
                  <a:lnTo>
                    <a:pt x="462" y="66"/>
                  </a:lnTo>
                  <a:lnTo>
                    <a:pt x="460" y="66"/>
                  </a:lnTo>
                  <a:lnTo>
                    <a:pt x="459" y="66"/>
                  </a:lnTo>
                  <a:lnTo>
                    <a:pt x="459" y="76"/>
                  </a:lnTo>
                  <a:lnTo>
                    <a:pt x="464" y="76"/>
                  </a:lnTo>
                  <a:lnTo>
                    <a:pt x="462" y="101"/>
                  </a:lnTo>
                  <a:lnTo>
                    <a:pt x="459" y="124"/>
                  </a:lnTo>
                  <a:lnTo>
                    <a:pt x="459" y="126"/>
                  </a:lnTo>
                  <a:lnTo>
                    <a:pt x="457" y="126"/>
                  </a:lnTo>
                  <a:lnTo>
                    <a:pt x="455" y="126"/>
                  </a:lnTo>
                  <a:lnTo>
                    <a:pt x="454" y="126"/>
                  </a:lnTo>
                  <a:lnTo>
                    <a:pt x="454" y="122"/>
                  </a:lnTo>
                  <a:lnTo>
                    <a:pt x="457" y="99"/>
                  </a:lnTo>
                  <a:lnTo>
                    <a:pt x="459" y="76"/>
                  </a:lnTo>
                  <a:lnTo>
                    <a:pt x="464" y="76"/>
                  </a:lnTo>
                  <a:close/>
                  <a:moveTo>
                    <a:pt x="13" y="0"/>
                  </a:moveTo>
                  <a:lnTo>
                    <a:pt x="10" y="8"/>
                  </a:lnTo>
                  <a:lnTo>
                    <a:pt x="5" y="30"/>
                  </a:lnTo>
                  <a:lnTo>
                    <a:pt x="0" y="53"/>
                  </a:lnTo>
                  <a:lnTo>
                    <a:pt x="2" y="53"/>
                  </a:lnTo>
                  <a:lnTo>
                    <a:pt x="3" y="53"/>
                  </a:lnTo>
                  <a:lnTo>
                    <a:pt x="5" y="53"/>
                  </a:lnTo>
                  <a:lnTo>
                    <a:pt x="8" y="31"/>
                  </a:lnTo>
                  <a:lnTo>
                    <a:pt x="15" y="10"/>
                  </a:lnTo>
                  <a:lnTo>
                    <a:pt x="18" y="0"/>
                  </a:lnTo>
                  <a:lnTo>
                    <a:pt x="17" y="0"/>
                  </a:lnTo>
                  <a:lnTo>
                    <a:pt x="15" y="0"/>
                  </a:lnTo>
                  <a:lnTo>
                    <a:pt x="13"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170"/>
            <p:cNvSpPr>
              <a:spLocks noEditPoints="1"/>
            </p:cNvSpPr>
            <p:nvPr/>
          </p:nvSpPr>
          <p:spPr bwMode="auto">
            <a:xfrm>
              <a:off x="1803" y="2869"/>
              <a:ext cx="459" cy="126"/>
            </a:xfrm>
            <a:custGeom>
              <a:avLst/>
              <a:gdLst>
                <a:gd name="T0" fmla="*/ 459 w 459"/>
                <a:gd name="T1" fmla="*/ 76 h 126"/>
                <a:gd name="T2" fmla="*/ 457 w 459"/>
                <a:gd name="T3" fmla="*/ 66 h 126"/>
                <a:gd name="T4" fmla="*/ 457 w 459"/>
                <a:gd name="T5" fmla="*/ 66 h 126"/>
                <a:gd name="T6" fmla="*/ 457 w 459"/>
                <a:gd name="T7" fmla="*/ 66 h 126"/>
                <a:gd name="T8" fmla="*/ 456 w 459"/>
                <a:gd name="T9" fmla="*/ 66 h 126"/>
                <a:gd name="T10" fmla="*/ 456 w 459"/>
                <a:gd name="T11" fmla="*/ 66 h 126"/>
                <a:gd name="T12" fmla="*/ 454 w 459"/>
                <a:gd name="T13" fmla="*/ 66 h 126"/>
                <a:gd name="T14" fmla="*/ 454 w 459"/>
                <a:gd name="T15" fmla="*/ 66 h 126"/>
                <a:gd name="T16" fmla="*/ 454 w 459"/>
                <a:gd name="T17" fmla="*/ 66 h 126"/>
                <a:gd name="T18" fmla="*/ 452 w 459"/>
                <a:gd name="T19" fmla="*/ 66 h 126"/>
                <a:gd name="T20" fmla="*/ 454 w 459"/>
                <a:gd name="T21" fmla="*/ 76 h 126"/>
                <a:gd name="T22" fmla="*/ 459 w 459"/>
                <a:gd name="T23" fmla="*/ 76 h 126"/>
                <a:gd name="T24" fmla="*/ 457 w 459"/>
                <a:gd name="T25" fmla="*/ 101 h 126"/>
                <a:gd name="T26" fmla="*/ 454 w 459"/>
                <a:gd name="T27" fmla="*/ 122 h 126"/>
                <a:gd name="T28" fmla="*/ 452 w 459"/>
                <a:gd name="T29" fmla="*/ 126 h 126"/>
                <a:gd name="T30" fmla="*/ 452 w 459"/>
                <a:gd name="T31" fmla="*/ 126 h 126"/>
                <a:gd name="T32" fmla="*/ 452 w 459"/>
                <a:gd name="T33" fmla="*/ 126 h 126"/>
                <a:gd name="T34" fmla="*/ 451 w 459"/>
                <a:gd name="T35" fmla="*/ 126 h 126"/>
                <a:gd name="T36" fmla="*/ 451 w 459"/>
                <a:gd name="T37" fmla="*/ 126 h 126"/>
                <a:gd name="T38" fmla="*/ 449 w 459"/>
                <a:gd name="T39" fmla="*/ 126 h 126"/>
                <a:gd name="T40" fmla="*/ 449 w 459"/>
                <a:gd name="T41" fmla="*/ 126 h 126"/>
                <a:gd name="T42" fmla="*/ 449 w 459"/>
                <a:gd name="T43" fmla="*/ 126 h 126"/>
                <a:gd name="T44" fmla="*/ 447 w 459"/>
                <a:gd name="T45" fmla="*/ 126 h 126"/>
                <a:gd name="T46" fmla="*/ 449 w 459"/>
                <a:gd name="T47" fmla="*/ 122 h 126"/>
                <a:gd name="T48" fmla="*/ 452 w 459"/>
                <a:gd name="T49" fmla="*/ 99 h 126"/>
                <a:gd name="T50" fmla="*/ 454 w 459"/>
                <a:gd name="T51" fmla="*/ 76 h 126"/>
                <a:gd name="T52" fmla="*/ 459 w 459"/>
                <a:gd name="T53" fmla="*/ 76 h 126"/>
                <a:gd name="T54" fmla="*/ 12 w 459"/>
                <a:gd name="T55" fmla="*/ 0 h 126"/>
                <a:gd name="T56" fmla="*/ 9 w 459"/>
                <a:gd name="T57" fmla="*/ 8 h 126"/>
                <a:gd name="T58" fmla="*/ 4 w 459"/>
                <a:gd name="T59" fmla="*/ 31 h 126"/>
                <a:gd name="T60" fmla="*/ 0 w 459"/>
                <a:gd name="T61" fmla="*/ 53 h 126"/>
                <a:gd name="T62" fmla="*/ 0 w 459"/>
                <a:gd name="T63" fmla="*/ 53 h 126"/>
                <a:gd name="T64" fmla="*/ 2 w 459"/>
                <a:gd name="T65" fmla="*/ 53 h 126"/>
                <a:gd name="T66" fmla="*/ 2 w 459"/>
                <a:gd name="T67" fmla="*/ 53 h 126"/>
                <a:gd name="T68" fmla="*/ 2 w 459"/>
                <a:gd name="T69" fmla="*/ 53 h 126"/>
                <a:gd name="T70" fmla="*/ 4 w 459"/>
                <a:gd name="T71" fmla="*/ 53 h 126"/>
                <a:gd name="T72" fmla="*/ 4 w 459"/>
                <a:gd name="T73" fmla="*/ 53 h 126"/>
                <a:gd name="T74" fmla="*/ 5 w 459"/>
                <a:gd name="T75" fmla="*/ 53 h 126"/>
                <a:gd name="T76" fmla="*/ 5 w 459"/>
                <a:gd name="T77" fmla="*/ 53 h 126"/>
                <a:gd name="T78" fmla="*/ 9 w 459"/>
                <a:gd name="T79" fmla="*/ 31 h 126"/>
                <a:gd name="T80" fmla="*/ 14 w 459"/>
                <a:gd name="T81" fmla="*/ 10 h 126"/>
                <a:gd name="T82" fmla="*/ 17 w 459"/>
                <a:gd name="T83" fmla="*/ 0 h 126"/>
                <a:gd name="T84" fmla="*/ 17 w 459"/>
                <a:gd name="T85" fmla="*/ 0 h 126"/>
                <a:gd name="T86" fmla="*/ 17 w 459"/>
                <a:gd name="T87" fmla="*/ 0 h 126"/>
                <a:gd name="T88" fmla="*/ 15 w 459"/>
                <a:gd name="T89" fmla="*/ 0 h 126"/>
                <a:gd name="T90" fmla="*/ 15 w 459"/>
                <a:gd name="T91" fmla="*/ 0 h 126"/>
                <a:gd name="T92" fmla="*/ 15 w 459"/>
                <a:gd name="T93" fmla="*/ 0 h 126"/>
                <a:gd name="T94" fmla="*/ 14 w 459"/>
                <a:gd name="T95" fmla="*/ 0 h 126"/>
                <a:gd name="T96" fmla="*/ 14 w 459"/>
                <a:gd name="T97" fmla="*/ 0 h 126"/>
                <a:gd name="T98" fmla="*/ 12 w 45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9"/>
                <a:gd name="T151" fmla="*/ 0 h 126"/>
                <a:gd name="T152" fmla="*/ 459 w 45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9" h="126">
                  <a:moveTo>
                    <a:pt x="459" y="76"/>
                  </a:moveTo>
                  <a:lnTo>
                    <a:pt x="457" y="66"/>
                  </a:lnTo>
                  <a:lnTo>
                    <a:pt x="456" y="66"/>
                  </a:lnTo>
                  <a:lnTo>
                    <a:pt x="454" y="66"/>
                  </a:lnTo>
                  <a:lnTo>
                    <a:pt x="452" y="66"/>
                  </a:lnTo>
                  <a:lnTo>
                    <a:pt x="454" y="76"/>
                  </a:lnTo>
                  <a:lnTo>
                    <a:pt x="459" y="76"/>
                  </a:lnTo>
                  <a:lnTo>
                    <a:pt x="457" y="101"/>
                  </a:lnTo>
                  <a:lnTo>
                    <a:pt x="454" y="122"/>
                  </a:lnTo>
                  <a:lnTo>
                    <a:pt x="452" y="126"/>
                  </a:lnTo>
                  <a:lnTo>
                    <a:pt x="451" y="126"/>
                  </a:lnTo>
                  <a:lnTo>
                    <a:pt x="449" y="126"/>
                  </a:lnTo>
                  <a:lnTo>
                    <a:pt x="447" y="126"/>
                  </a:lnTo>
                  <a:lnTo>
                    <a:pt x="449" y="122"/>
                  </a:lnTo>
                  <a:lnTo>
                    <a:pt x="452" y="99"/>
                  </a:lnTo>
                  <a:lnTo>
                    <a:pt x="454" y="76"/>
                  </a:lnTo>
                  <a:lnTo>
                    <a:pt x="459" y="76"/>
                  </a:lnTo>
                  <a:close/>
                  <a:moveTo>
                    <a:pt x="12" y="0"/>
                  </a:moveTo>
                  <a:lnTo>
                    <a:pt x="9" y="8"/>
                  </a:lnTo>
                  <a:lnTo>
                    <a:pt x="4" y="31"/>
                  </a:lnTo>
                  <a:lnTo>
                    <a:pt x="0" y="53"/>
                  </a:lnTo>
                  <a:lnTo>
                    <a:pt x="2" y="53"/>
                  </a:lnTo>
                  <a:lnTo>
                    <a:pt x="4" y="53"/>
                  </a:lnTo>
                  <a:lnTo>
                    <a:pt x="5" y="53"/>
                  </a:lnTo>
                  <a:lnTo>
                    <a:pt x="9" y="31"/>
                  </a:lnTo>
                  <a:lnTo>
                    <a:pt x="14" y="10"/>
                  </a:lnTo>
                  <a:lnTo>
                    <a:pt x="17" y="0"/>
                  </a:lnTo>
                  <a:lnTo>
                    <a:pt x="15" y="0"/>
                  </a:lnTo>
                  <a:lnTo>
                    <a:pt x="14" y="0"/>
                  </a:lnTo>
                  <a:lnTo>
                    <a:pt x="12"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171"/>
            <p:cNvSpPr>
              <a:spLocks noEditPoints="1"/>
            </p:cNvSpPr>
            <p:nvPr/>
          </p:nvSpPr>
          <p:spPr bwMode="auto">
            <a:xfrm>
              <a:off x="1805" y="2869"/>
              <a:ext cx="454" cy="126"/>
            </a:xfrm>
            <a:custGeom>
              <a:avLst/>
              <a:gdLst>
                <a:gd name="T0" fmla="*/ 454 w 454"/>
                <a:gd name="T1" fmla="*/ 76 h 126"/>
                <a:gd name="T2" fmla="*/ 454 w 454"/>
                <a:gd name="T3" fmla="*/ 66 h 126"/>
                <a:gd name="T4" fmla="*/ 452 w 454"/>
                <a:gd name="T5" fmla="*/ 66 h 126"/>
                <a:gd name="T6" fmla="*/ 452 w 454"/>
                <a:gd name="T7" fmla="*/ 66 h 126"/>
                <a:gd name="T8" fmla="*/ 452 w 454"/>
                <a:gd name="T9" fmla="*/ 66 h 126"/>
                <a:gd name="T10" fmla="*/ 450 w 454"/>
                <a:gd name="T11" fmla="*/ 66 h 126"/>
                <a:gd name="T12" fmla="*/ 450 w 454"/>
                <a:gd name="T13" fmla="*/ 66 h 126"/>
                <a:gd name="T14" fmla="*/ 450 w 454"/>
                <a:gd name="T15" fmla="*/ 66 h 126"/>
                <a:gd name="T16" fmla="*/ 449 w 454"/>
                <a:gd name="T17" fmla="*/ 66 h 126"/>
                <a:gd name="T18" fmla="*/ 449 w 454"/>
                <a:gd name="T19" fmla="*/ 66 h 126"/>
                <a:gd name="T20" fmla="*/ 449 w 454"/>
                <a:gd name="T21" fmla="*/ 76 h 126"/>
                <a:gd name="T22" fmla="*/ 454 w 454"/>
                <a:gd name="T23" fmla="*/ 76 h 126"/>
                <a:gd name="T24" fmla="*/ 452 w 454"/>
                <a:gd name="T25" fmla="*/ 99 h 126"/>
                <a:gd name="T26" fmla="*/ 449 w 454"/>
                <a:gd name="T27" fmla="*/ 122 h 126"/>
                <a:gd name="T28" fmla="*/ 449 w 454"/>
                <a:gd name="T29" fmla="*/ 126 h 126"/>
                <a:gd name="T30" fmla="*/ 447 w 454"/>
                <a:gd name="T31" fmla="*/ 126 h 126"/>
                <a:gd name="T32" fmla="*/ 447 w 454"/>
                <a:gd name="T33" fmla="*/ 126 h 126"/>
                <a:gd name="T34" fmla="*/ 447 w 454"/>
                <a:gd name="T35" fmla="*/ 126 h 126"/>
                <a:gd name="T36" fmla="*/ 445 w 454"/>
                <a:gd name="T37" fmla="*/ 126 h 126"/>
                <a:gd name="T38" fmla="*/ 445 w 454"/>
                <a:gd name="T39" fmla="*/ 126 h 126"/>
                <a:gd name="T40" fmla="*/ 444 w 454"/>
                <a:gd name="T41" fmla="*/ 126 h 126"/>
                <a:gd name="T42" fmla="*/ 444 w 454"/>
                <a:gd name="T43" fmla="*/ 126 h 126"/>
                <a:gd name="T44" fmla="*/ 444 w 454"/>
                <a:gd name="T45" fmla="*/ 126 h 126"/>
                <a:gd name="T46" fmla="*/ 444 w 454"/>
                <a:gd name="T47" fmla="*/ 121 h 126"/>
                <a:gd name="T48" fmla="*/ 447 w 454"/>
                <a:gd name="T49" fmla="*/ 99 h 126"/>
                <a:gd name="T50" fmla="*/ 449 w 454"/>
                <a:gd name="T51" fmla="*/ 76 h 126"/>
                <a:gd name="T52" fmla="*/ 454 w 454"/>
                <a:gd name="T53" fmla="*/ 76 h 126"/>
                <a:gd name="T54" fmla="*/ 13 w 454"/>
                <a:gd name="T55" fmla="*/ 0 h 126"/>
                <a:gd name="T56" fmla="*/ 10 w 454"/>
                <a:gd name="T57" fmla="*/ 10 h 126"/>
                <a:gd name="T58" fmla="*/ 3 w 454"/>
                <a:gd name="T59" fmla="*/ 31 h 126"/>
                <a:gd name="T60" fmla="*/ 0 w 454"/>
                <a:gd name="T61" fmla="*/ 53 h 126"/>
                <a:gd name="T62" fmla="*/ 2 w 454"/>
                <a:gd name="T63" fmla="*/ 53 h 126"/>
                <a:gd name="T64" fmla="*/ 2 w 454"/>
                <a:gd name="T65" fmla="*/ 53 h 126"/>
                <a:gd name="T66" fmla="*/ 3 w 454"/>
                <a:gd name="T67" fmla="*/ 53 h 126"/>
                <a:gd name="T68" fmla="*/ 3 w 454"/>
                <a:gd name="T69" fmla="*/ 53 h 126"/>
                <a:gd name="T70" fmla="*/ 3 w 454"/>
                <a:gd name="T71" fmla="*/ 55 h 126"/>
                <a:gd name="T72" fmla="*/ 5 w 454"/>
                <a:gd name="T73" fmla="*/ 55 h 126"/>
                <a:gd name="T74" fmla="*/ 5 w 454"/>
                <a:gd name="T75" fmla="*/ 55 h 126"/>
                <a:gd name="T76" fmla="*/ 5 w 454"/>
                <a:gd name="T77" fmla="*/ 55 h 126"/>
                <a:gd name="T78" fmla="*/ 8 w 454"/>
                <a:gd name="T79" fmla="*/ 31 h 126"/>
                <a:gd name="T80" fmla="*/ 15 w 454"/>
                <a:gd name="T81" fmla="*/ 11 h 126"/>
                <a:gd name="T82" fmla="*/ 18 w 454"/>
                <a:gd name="T83" fmla="*/ 0 h 126"/>
                <a:gd name="T84" fmla="*/ 18 w 454"/>
                <a:gd name="T85" fmla="*/ 0 h 126"/>
                <a:gd name="T86" fmla="*/ 17 w 454"/>
                <a:gd name="T87" fmla="*/ 0 h 126"/>
                <a:gd name="T88" fmla="*/ 17 w 454"/>
                <a:gd name="T89" fmla="*/ 0 h 126"/>
                <a:gd name="T90" fmla="*/ 15 w 454"/>
                <a:gd name="T91" fmla="*/ 0 h 126"/>
                <a:gd name="T92" fmla="*/ 15 w 454"/>
                <a:gd name="T93" fmla="*/ 0 h 126"/>
                <a:gd name="T94" fmla="*/ 15 w 454"/>
                <a:gd name="T95" fmla="*/ 0 h 126"/>
                <a:gd name="T96" fmla="*/ 13 w 454"/>
                <a:gd name="T97" fmla="*/ 0 h 126"/>
                <a:gd name="T98" fmla="*/ 13 w 454"/>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4"/>
                <a:gd name="T151" fmla="*/ 0 h 126"/>
                <a:gd name="T152" fmla="*/ 454 w 454"/>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4" h="126">
                  <a:moveTo>
                    <a:pt x="454" y="76"/>
                  </a:moveTo>
                  <a:lnTo>
                    <a:pt x="454" y="66"/>
                  </a:lnTo>
                  <a:lnTo>
                    <a:pt x="452" y="66"/>
                  </a:lnTo>
                  <a:lnTo>
                    <a:pt x="450" y="66"/>
                  </a:lnTo>
                  <a:lnTo>
                    <a:pt x="449" y="66"/>
                  </a:lnTo>
                  <a:lnTo>
                    <a:pt x="449" y="76"/>
                  </a:lnTo>
                  <a:lnTo>
                    <a:pt x="454" y="76"/>
                  </a:lnTo>
                  <a:lnTo>
                    <a:pt x="452" y="99"/>
                  </a:lnTo>
                  <a:lnTo>
                    <a:pt x="449" y="122"/>
                  </a:lnTo>
                  <a:lnTo>
                    <a:pt x="449" y="126"/>
                  </a:lnTo>
                  <a:lnTo>
                    <a:pt x="447" y="126"/>
                  </a:lnTo>
                  <a:lnTo>
                    <a:pt x="445" y="126"/>
                  </a:lnTo>
                  <a:lnTo>
                    <a:pt x="444" y="126"/>
                  </a:lnTo>
                  <a:lnTo>
                    <a:pt x="444" y="121"/>
                  </a:lnTo>
                  <a:lnTo>
                    <a:pt x="447" y="99"/>
                  </a:lnTo>
                  <a:lnTo>
                    <a:pt x="449" y="76"/>
                  </a:lnTo>
                  <a:lnTo>
                    <a:pt x="454" y="76"/>
                  </a:lnTo>
                  <a:close/>
                  <a:moveTo>
                    <a:pt x="13" y="0"/>
                  </a:moveTo>
                  <a:lnTo>
                    <a:pt x="10" y="10"/>
                  </a:lnTo>
                  <a:lnTo>
                    <a:pt x="3" y="31"/>
                  </a:lnTo>
                  <a:lnTo>
                    <a:pt x="0" y="53"/>
                  </a:lnTo>
                  <a:lnTo>
                    <a:pt x="2" y="53"/>
                  </a:lnTo>
                  <a:lnTo>
                    <a:pt x="3" y="53"/>
                  </a:lnTo>
                  <a:lnTo>
                    <a:pt x="3" y="55"/>
                  </a:lnTo>
                  <a:lnTo>
                    <a:pt x="5" y="55"/>
                  </a:lnTo>
                  <a:lnTo>
                    <a:pt x="8" y="31"/>
                  </a:lnTo>
                  <a:lnTo>
                    <a:pt x="15" y="11"/>
                  </a:lnTo>
                  <a:lnTo>
                    <a:pt x="18" y="0"/>
                  </a:lnTo>
                  <a:lnTo>
                    <a:pt x="17" y="0"/>
                  </a:lnTo>
                  <a:lnTo>
                    <a:pt x="15" y="0"/>
                  </a:lnTo>
                  <a:lnTo>
                    <a:pt x="13" y="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172"/>
            <p:cNvSpPr>
              <a:spLocks noEditPoints="1"/>
            </p:cNvSpPr>
            <p:nvPr/>
          </p:nvSpPr>
          <p:spPr bwMode="auto">
            <a:xfrm>
              <a:off x="1808" y="2869"/>
              <a:ext cx="449" cy="126"/>
            </a:xfrm>
            <a:custGeom>
              <a:avLst/>
              <a:gdLst>
                <a:gd name="T0" fmla="*/ 449 w 449"/>
                <a:gd name="T1" fmla="*/ 76 h 126"/>
                <a:gd name="T2" fmla="*/ 447 w 449"/>
                <a:gd name="T3" fmla="*/ 66 h 126"/>
                <a:gd name="T4" fmla="*/ 447 w 449"/>
                <a:gd name="T5" fmla="*/ 66 h 126"/>
                <a:gd name="T6" fmla="*/ 447 w 449"/>
                <a:gd name="T7" fmla="*/ 66 h 126"/>
                <a:gd name="T8" fmla="*/ 446 w 449"/>
                <a:gd name="T9" fmla="*/ 66 h 126"/>
                <a:gd name="T10" fmla="*/ 446 w 449"/>
                <a:gd name="T11" fmla="*/ 66 h 126"/>
                <a:gd name="T12" fmla="*/ 444 w 449"/>
                <a:gd name="T13" fmla="*/ 66 h 126"/>
                <a:gd name="T14" fmla="*/ 444 w 449"/>
                <a:gd name="T15" fmla="*/ 66 h 126"/>
                <a:gd name="T16" fmla="*/ 444 w 449"/>
                <a:gd name="T17" fmla="*/ 66 h 126"/>
                <a:gd name="T18" fmla="*/ 442 w 449"/>
                <a:gd name="T19" fmla="*/ 66 h 126"/>
                <a:gd name="T20" fmla="*/ 444 w 449"/>
                <a:gd name="T21" fmla="*/ 76 h 126"/>
                <a:gd name="T22" fmla="*/ 449 w 449"/>
                <a:gd name="T23" fmla="*/ 76 h 126"/>
                <a:gd name="T24" fmla="*/ 447 w 449"/>
                <a:gd name="T25" fmla="*/ 99 h 126"/>
                <a:gd name="T26" fmla="*/ 444 w 449"/>
                <a:gd name="T27" fmla="*/ 122 h 126"/>
                <a:gd name="T28" fmla="*/ 442 w 449"/>
                <a:gd name="T29" fmla="*/ 126 h 126"/>
                <a:gd name="T30" fmla="*/ 442 w 449"/>
                <a:gd name="T31" fmla="*/ 126 h 126"/>
                <a:gd name="T32" fmla="*/ 441 w 449"/>
                <a:gd name="T33" fmla="*/ 126 h 126"/>
                <a:gd name="T34" fmla="*/ 441 w 449"/>
                <a:gd name="T35" fmla="*/ 126 h 126"/>
                <a:gd name="T36" fmla="*/ 441 w 449"/>
                <a:gd name="T37" fmla="*/ 126 h 126"/>
                <a:gd name="T38" fmla="*/ 439 w 449"/>
                <a:gd name="T39" fmla="*/ 126 h 126"/>
                <a:gd name="T40" fmla="*/ 439 w 449"/>
                <a:gd name="T41" fmla="*/ 126 h 126"/>
                <a:gd name="T42" fmla="*/ 439 w 449"/>
                <a:gd name="T43" fmla="*/ 126 h 126"/>
                <a:gd name="T44" fmla="*/ 437 w 449"/>
                <a:gd name="T45" fmla="*/ 126 h 126"/>
                <a:gd name="T46" fmla="*/ 439 w 449"/>
                <a:gd name="T47" fmla="*/ 121 h 126"/>
                <a:gd name="T48" fmla="*/ 442 w 449"/>
                <a:gd name="T49" fmla="*/ 99 h 126"/>
                <a:gd name="T50" fmla="*/ 444 w 449"/>
                <a:gd name="T51" fmla="*/ 76 h 126"/>
                <a:gd name="T52" fmla="*/ 449 w 449"/>
                <a:gd name="T53" fmla="*/ 76 h 126"/>
                <a:gd name="T54" fmla="*/ 12 w 449"/>
                <a:gd name="T55" fmla="*/ 0 h 126"/>
                <a:gd name="T56" fmla="*/ 9 w 449"/>
                <a:gd name="T57" fmla="*/ 10 h 126"/>
                <a:gd name="T58" fmla="*/ 4 w 449"/>
                <a:gd name="T59" fmla="*/ 31 h 126"/>
                <a:gd name="T60" fmla="*/ 0 w 449"/>
                <a:gd name="T61" fmla="*/ 53 h 126"/>
                <a:gd name="T62" fmla="*/ 0 w 449"/>
                <a:gd name="T63" fmla="*/ 55 h 126"/>
                <a:gd name="T64" fmla="*/ 2 w 449"/>
                <a:gd name="T65" fmla="*/ 55 h 126"/>
                <a:gd name="T66" fmla="*/ 2 w 449"/>
                <a:gd name="T67" fmla="*/ 55 h 126"/>
                <a:gd name="T68" fmla="*/ 2 w 449"/>
                <a:gd name="T69" fmla="*/ 55 h 126"/>
                <a:gd name="T70" fmla="*/ 4 w 449"/>
                <a:gd name="T71" fmla="*/ 55 h 126"/>
                <a:gd name="T72" fmla="*/ 4 w 449"/>
                <a:gd name="T73" fmla="*/ 55 h 126"/>
                <a:gd name="T74" fmla="*/ 5 w 449"/>
                <a:gd name="T75" fmla="*/ 55 h 126"/>
                <a:gd name="T76" fmla="*/ 5 w 449"/>
                <a:gd name="T77" fmla="*/ 55 h 126"/>
                <a:gd name="T78" fmla="*/ 9 w 449"/>
                <a:gd name="T79" fmla="*/ 33 h 126"/>
                <a:gd name="T80" fmla="*/ 14 w 449"/>
                <a:gd name="T81" fmla="*/ 11 h 126"/>
                <a:gd name="T82" fmla="*/ 19 w 449"/>
                <a:gd name="T83" fmla="*/ 2 h 126"/>
                <a:gd name="T84" fmla="*/ 17 w 449"/>
                <a:gd name="T85" fmla="*/ 2 h 126"/>
                <a:gd name="T86" fmla="*/ 17 w 449"/>
                <a:gd name="T87" fmla="*/ 2 h 126"/>
                <a:gd name="T88" fmla="*/ 15 w 449"/>
                <a:gd name="T89" fmla="*/ 0 h 126"/>
                <a:gd name="T90" fmla="*/ 15 w 449"/>
                <a:gd name="T91" fmla="*/ 0 h 126"/>
                <a:gd name="T92" fmla="*/ 15 w 449"/>
                <a:gd name="T93" fmla="*/ 0 h 126"/>
                <a:gd name="T94" fmla="*/ 14 w 449"/>
                <a:gd name="T95" fmla="*/ 0 h 126"/>
                <a:gd name="T96" fmla="*/ 14 w 449"/>
                <a:gd name="T97" fmla="*/ 0 h 126"/>
                <a:gd name="T98" fmla="*/ 12 w 449"/>
                <a:gd name="T99" fmla="*/ 0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9"/>
                <a:gd name="T151" fmla="*/ 0 h 126"/>
                <a:gd name="T152" fmla="*/ 449 w 449"/>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9" h="126">
                  <a:moveTo>
                    <a:pt x="449" y="76"/>
                  </a:moveTo>
                  <a:lnTo>
                    <a:pt x="447" y="66"/>
                  </a:lnTo>
                  <a:lnTo>
                    <a:pt x="446" y="66"/>
                  </a:lnTo>
                  <a:lnTo>
                    <a:pt x="444" y="66"/>
                  </a:lnTo>
                  <a:lnTo>
                    <a:pt x="442" y="66"/>
                  </a:lnTo>
                  <a:lnTo>
                    <a:pt x="444" y="76"/>
                  </a:lnTo>
                  <a:lnTo>
                    <a:pt x="449" y="76"/>
                  </a:lnTo>
                  <a:lnTo>
                    <a:pt x="447" y="99"/>
                  </a:lnTo>
                  <a:lnTo>
                    <a:pt x="444" y="122"/>
                  </a:lnTo>
                  <a:lnTo>
                    <a:pt x="442" y="126"/>
                  </a:lnTo>
                  <a:lnTo>
                    <a:pt x="441" y="126"/>
                  </a:lnTo>
                  <a:lnTo>
                    <a:pt x="439" y="126"/>
                  </a:lnTo>
                  <a:lnTo>
                    <a:pt x="437" y="126"/>
                  </a:lnTo>
                  <a:lnTo>
                    <a:pt x="439" y="121"/>
                  </a:lnTo>
                  <a:lnTo>
                    <a:pt x="442" y="99"/>
                  </a:lnTo>
                  <a:lnTo>
                    <a:pt x="444" y="76"/>
                  </a:lnTo>
                  <a:lnTo>
                    <a:pt x="449" y="76"/>
                  </a:lnTo>
                  <a:close/>
                  <a:moveTo>
                    <a:pt x="12" y="0"/>
                  </a:moveTo>
                  <a:lnTo>
                    <a:pt x="9" y="10"/>
                  </a:lnTo>
                  <a:lnTo>
                    <a:pt x="4" y="31"/>
                  </a:lnTo>
                  <a:lnTo>
                    <a:pt x="0" y="53"/>
                  </a:lnTo>
                  <a:lnTo>
                    <a:pt x="0" y="55"/>
                  </a:lnTo>
                  <a:lnTo>
                    <a:pt x="2" y="55"/>
                  </a:lnTo>
                  <a:lnTo>
                    <a:pt x="4" y="55"/>
                  </a:lnTo>
                  <a:lnTo>
                    <a:pt x="5" y="55"/>
                  </a:lnTo>
                  <a:lnTo>
                    <a:pt x="9" y="33"/>
                  </a:lnTo>
                  <a:lnTo>
                    <a:pt x="14" y="11"/>
                  </a:lnTo>
                  <a:lnTo>
                    <a:pt x="19" y="2"/>
                  </a:lnTo>
                  <a:lnTo>
                    <a:pt x="17" y="2"/>
                  </a:lnTo>
                  <a:lnTo>
                    <a:pt x="15" y="0"/>
                  </a:lnTo>
                  <a:lnTo>
                    <a:pt x="14" y="0"/>
                  </a:lnTo>
                  <a:lnTo>
                    <a:pt x="12" y="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173"/>
            <p:cNvSpPr>
              <a:spLocks noEditPoints="1"/>
            </p:cNvSpPr>
            <p:nvPr/>
          </p:nvSpPr>
          <p:spPr bwMode="auto">
            <a:xfrm>
              <a:off x="1810" y="2869"/>
              <a:ext cx="444" cy="126"/>
            </a:xfrm>
            <a:custGeom>
              <a:avLst/>
              <a:gdLst>
                <a:gd name="T0" fmla="*/ 444 w 444"/>
                <a:gd name="T1" fmla="*/ 76 h 126"/>
                <a:gd name="T2" fmla="*/ 444 w 444"/>
                <a:gd name="T3" fmla="*/ 66 h 126"/>
                <a:gd name="T4" fmla="*/ 442 w 444"/>
                <a:gd name="T5" fmla="*/ 66 h 126"/>
                <a:gd name="T6" fmla="*/ 442 w 444"/>
                <a:gd name="T7" fmla="*/ 66 h 126"/>
                <a:gd name="T8" fmla="*/ 442 w 444"/>
                <a:gd name="T9" fmla="*/ 66 h 126"/>
                <a:gd name="T10" fmla="*/ 440 w 444"/>
                <a:gd name="T11" fmla="*/ 66 h 126"/>
                <a:gd name="T12" fmla="*/ 440 w 444"/>
                <a:gd name="T13" fmla="*/ 66 h 126"/>
                <a:gd name="T14" fmla="*/ 440 w 444"/>
                <a:gd name="T15" fmla="*/ 66 h 126"/>
                <a:gd name="T16" fmla="*/ 439 w 444"/>
                <a:gd name="T17" fmla="*/ 66 h 126"/>
                <a:gd name="T18" fmla="*/ 439 w 444"/>
                <a:gd name="T19" fmla="*/ 66 h 126"/>
                <a:gd name="T20" fmla="*/ 439 w 444"/>
                <a:gd name="T21" fmla="*/ 76 h 126"/>
                <a:gd name="T22" fmla="*/ 444 w 444"/>
                <a:gd name="T23" fmla="*/ 76 h 126"/>
                <a:gd name="T24" fmla="*/ 442 w 444"/>
                <a:gd name="T25" fmla="*/ 99 h 126"/>
                <a:gd name="T26" fmla="*/ 439 w 444"/>
                <a:gd name="T27" fmla="*/ 121 h 126"/>
                <a:gd name="T28" fmla="*/ 439 w 444"/>
                <a:gd name="T29" fmla="*/ 126 h 126"/>
                <a:gd name="T30" fmla="*/ 437 w 444"/>
                <a:gd name="T31" fmla="*/ 126 h 126"/>
                <a:gd name="T32" fmla="*/ 437 w 444"/>
                <a:gd name="T33" fmla="*/ 126 h 126"/>
                <a:gd name="T34" fmla="*/ 437 w 444"/>
                <a:gd name="T35" fmla="*/ 126 h 126"/>
                <a:gd name="T36" fmla="*/ 435 w 444"/>
                <a:gd name="T37" fmla="*/ 126 h 126"/>
                <a:gd name="T38" fmla="*/ 435 w 444"/>
                <a:gd name="T39" fmla="*/ 126 h 126"/>
                <a:gd name="T40" fmla="*/ 434 w 444"/>
                <a:gd name="T41" fmla="*/ 126 h 126"/>
                <a:gd name="T42" fmla="*/ 434 w 444"/>
                <a:gd name="T43" fmla="*/ 126 h 126"/>
                <a:gd name="T44" fmla="*/ 434 w 444"/>
                <a:gd name="T45" fmla="*/ 126 h 126"/>
                <a:gd name="T46" fmla="*/ 434 w 444"/>
                <a:gd name="T47" fmla="*/ 121 h 126"/>
                <a:gd name="T48" fmla="*/ 437 w 444"/>
                <a:gd name="T49" fmla="*/ 99 h 126"/>
                <a:gd name="T50" fmla="*/ 439 w 444"/>
                <a:gd name="T51" fmla="*/ 76 h 126"/>
                <a:gd name="T52" fmla="*/ 444 w 444"/>
                <a:gd name="T53" fmla="*/ 76 h 126"/>
                <a:gd name="T54" fmla="*/ 13 w 444"/>
                <a:gd name="T55" fmla="*/ 0 h 126"/>
                <a:gd name="T56" fmla="*/ 10 w 444"/>
                <a:gd name="T57" fmla="*/ 11 h 126"/>
                <a:gd name="T58" fmla="*/ 3 w 444"/>
                <a:gd name="T59" fmla="*/ 31 h 126"/>
                <a:gd name="T60" fmla="*/ 0 w 444"/>
                <a:gd name="T61" fmla="*/ 55 h 126"/>
                <a:gd name="T62" fmla="*/ 2 w 444"/>
                <a:gd name="T63" fmla="*/ 55 h 126"/>
                <a:gd name="T64" fmla="*/ 2 w 444"/>
                <a:gd name="T65" fmla="*/ 55 h 126"/>
                <a:gd name="T66" fmla="*/ 3 w 444"/>
                <a:gd name="T67" fmla="*/ 55 h 126"/>
                <a:gd name="T68" fmla="*/ 3 w 444"/>
                <a:gd name="T69" fmla="*/ 55 h 126"/>
                <a:gd name="T70" fmla="*/ 3 w 444"/>
                <a:gd name="T71" fmla="*/ 55 h 126"/>
                <a:gd name="T72" fmla="*/ 5 w 444"/>
                <a:gd name="T73" fmla="*/ 55 h 126"/>
                <a:gd name="T74" fmla="*/ 5 w 444"/>
                <a:gd name="T75" fmla="*/ 55 h 126"/>
                <a:gd name="T76" fmla="*/ 5 w 444"/>
                <a:gd name="T77" fmla="*/ 55 h 126"/>
                <a:gd name="T78" fmla="*/ 5 w 444"/>
                <a:gd name="T79" fmla="*/ 55 h 126"/>
                <a:gd name="T80" fmla="*/ 8 w 444"/>
                <a:gd name="T81" fmla="*/ 33 h 126"/>
                <a:gd name="T82" fmla="*/ 15 w 444"/>
                <a:gd name="T83" fmla="*/ 13 h 126"/>
                <a:gd name="T84" fmla="*/ 18 w 444"/>
                <a:gd name="T85" fmla="*/ 2 h 126"/>
                <a:gd name="T86" fmla="*/ 18 w 444"/>
                <a:gd name="T87" fmla="*/ 2 h 126"/>
                <a:gd name="T88" fmla="*/ 17 w 444"/>
                <a:gd name="T89" fmla="*/ 2 h 126"/>
                <a:gd name="T90" fmla="*/ 17 w 444"/>
                <a:gd name="T91" fmla="*/ 2 h 126"/>
                <a:gd name="T92" fmla="*/ 17 w 444"/>
                <a:gd name="T93" fmla="*/ 2 h 126"/>
                <a:gd name="T94" fmla="*/ 15 w 444"/>
                <a:gd name="T95" fmla="*/ 2 h 126"/>
                <a:gd name="T96" fmla="*/ 15 w 444"/>
                <a:gd name="T97" fmla="*/ 2 h 126"/>
                <a:gd name="T98" fmla="*/ 13 w 444"/>
                <a:gd name="T99" fmla="*/ 0 h 126"/>
                <a:gd name="T100" fmla="*/ 13 w 444"/>
                <a:gd name="T101" fmla="*/ 0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4"/>
                <a:gd name="T154" fmla="*/ 0 h 126"/>
                <a:gd name="T155" fmla="*/ 444 w 444"/>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4" h="126">
                  <a:moveTo>
                    <a:pt x="444" y="76"/>
                  </a:moveTo>
                  <a:lnTo>
                    <a:pt x="444" y="66"/>
                  </a:lnTo>
                  <a:lnTo>
                    <a:pt x="442" y="66"/>
                  </a:lnTo>
                  <a:lnTo>
                    <a:pt x="440" y="66"/>
                  </a:lnTo>
                  <a:lnTo>
                    <a:pt x="439" y="66"/>
                  </a:lnTo>
                  <a:lnTo>
                    <a:pt x="439" y="76"/>
                  </a:lnTo>
                  <a:lnTo>
                    <a:pt x="444" y="76"/>
                  </a:lnTo>
                  <a:lnTo>
                    <a:pt x="442" y="99"/>
                  </a:lnTo>
                  <a:lnTo>
                    <a:pt x="439" y="121"/>
                  </a:lnTo>
                  <a:lnTo>
                    <a:pt x="439" y="126"/>
                  </a:lnTo>
                  <a:lnTo>
                    <a:pt x="437" y="126"/>
                  </a:lnTo>
                  <a:lnTo>
                    <a:pt x="435" y="126"/>
                  </a:lnTo>
                  <a:lnTo>
                    <a:pt x="434" y="126"/>
                  </a:lnTo>
                  <a:lnTo>
                    <a:pt x="434" y="121"/>
                  </a:lnTo>
                  <a:lnTo>
                    <a:pt x="437" y="99"/>
                  </a:lnTo>
                  <a:lnTo>
                    <a:pt x="439" y="76"/>
                  </a:lnTo>
                  <a:lnTo>
                    <a:pt x="444" y="76"/>
                  </a:lnTo>
                  <a:close/>
                  <a:moveTo>
                    <a:pt x="13" y="0"/>
                  </a:moveTo>
                  <a:lnTo>
                    <a:pt x="10" y="11"/>
                  </a:lnTo>
                  <a:lnTo>
                    <a:pt x="3" y="31"/>
                  </a:lnTo>
                  <a:lnTo>
                    <a:pt x="0" y="55"/>
                  </a:lnTo>
                  <a:lnTo>
                    <a:pt x="2" y="55"/>
                  </a:lnTo>
                  <a:lnTo>
                    <a:pt x="3" y="55"/>
                  </a:lnTo>
                  <a:lnTo>
                    <a:pt x="5" y="55"/>
                  </a:lnTo>
                  <a:lnTo>
                    <a:pt x="8" y="33"/>
                  </a:lnTo>
                  <a:lnTo>
                    <a:pt x="15" y="13"/>
                  </a:lnTo>
                  <a:lnTo>
                    <a:pt x="18" y="2"/>
                  </a:lnTo>
                  <a:lnTo>
                    <a:pt x="17" y="2"/>
                  </a:lnTo>
                  <a:lnTo>
                    <a:pt x="15" y="2"/>
                  </a:lnTo>
                  <a:lnTo>
                    <a:pt x="13" y="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174"/>
            <p:cNvSpPr>
              <a:spLocks noEditPoints="1"/>
            </p:cNvSpPr>
            <p:nvPr/>
          </p:nvSpPr>
          <p:spPr bwMode="auto">
            <a:xfrm>
              <a:off x="1813" y="2871"/>
              <a:ext cx="439" cy="124"/>
            </a:xfrm>
            <a:custGeom>
              <a:avLst/>
              <a:gdLst>
                <a:gd name="T0" fmla="*/ 439 w 439"/>
                <a:gd name="T1" fmla="*/ 74 h 124"/>
                <a:gd name="T2" fmla="*/ 437 w 439"/>
                <a:gd name="T3" fmla="*/ 64 h 124"/>
                <a:gd name="T4" fmla="*/ 437 w 439"/>
                <a:gd name="T5" fmla="*/ 64 h 124"/>
                <a:gd name="T6" fmla="*/ 437 w 439"/>
                <a:gd name="T7" fmla="*/ 64 h 124"/>
                <a:gd name="T8" fmla="*/ 436 w 439"/>
                <a:gd name="T9" fmla="*/ 64 h 124"/>
                <a:gd name="T10" fmla="*/ 436 w 439"/>
                <a:gd name="T11" fmla="*/ 64 h 124"/>
                <a:gd name="T12" fmla="*/ 434 w 439"/>
                <a:gd name="T13" fmla="*/ 64 h 124"/>
                <a:gd name="T14" fmla="*/ 434 w 439"/>
                <a:gd name="T15" fmla="*/ 64 h 124"/>
                <a:gd name="T16" fmla="*/ 434 w 439"/>
                <a:gd name="T17" fmla="*/ 64 h 124"/>
                <a:gd name="T18" fmla="*/ 432 w 439"/>
                <a:gd name="T19" fmla="*/ 64 h 124"/>
                <a:gd name="T20" fmla="*/ 434 w 439"/>
                <a:gd name="T21" fmla="*/ 74 h 124"/>
                <a:gd name="T22" fmla="*/ 439 w 439"/>
                <a:gd name="T23" fmla="*/ 74 h 124"/>
                <a:gd name="T24" fmla="*/ 437 w 439"/>
                <a:gd name="T25" fmla="*/ 97 h 124"/>
                <a:gd name="T26" fmla="*/ 434 w 439"/>
                <a:gd name="T27" fmla="*/ 119 h 124"/>
                <a:gd name="T28" fmla="*/ 432 w 439"/>
                <a:gd name="T29" fmla="*/ 124 h 124"/>
                <a:gd name="T30" fmla="*/ 432 w 439"/>
                <a:gd name="T31" fmla="*/ 124 h 124"/>
                <a:gd name="T32" fmla="*/ 431 w 439"/>
                <a:gd name="T33" fmla="*/ 124 h 124"/>
                <a:gd name="T34" fmla="*/ 431 w 439"/>
                <a:gd name="T35" fmla="*/ 124 h 124"/>
                <a:gd name="T36" fmla="*/ 431 w 439"/>
                <a:gd name="T37" fmla="*/ 124 h 124"/>
                <a:gd name="T38" fmla="*/ 429 w 439"/>
                <a:gd name="T39" fmla="*/ 124 h 124"/>
                <a:gd name="T40" fmla="*/ 429 w 439"/>
                <a:gd name="T41" fmla="*/ 124 h 124"/>
                <a:gd name="T42" fmla="*/ 427 w 439"/>
                <a:gd name="T43" fmla="*/ 124 h 124"/>
                <a:gd name="T44" fmla="*/ 427 w 439"/>
                <a:gd name="T45" fmla="*/ 124 h 124"/>
                <a:gd name="T46" fmla="*/ 429 w 439"/>
                <a:gd name="T47" fmla="*/ 117 h 124"/>
                <a:gd name="T48" fmla="*/ 432 w 439"/>
                <a:gd name="T49" fmla="*/ 97 h 124"/>
                <a:gd name="T50" fmla="*/ 434 w 439"/>
                <a:gd name="T51" fmla="*/ 74 h 124"/>
                <a:gd name="T52" fmla="*/ 439 w 439"/>
                <a:gd name="T53" fmla="*/ 74 h 124"/>
                <a:gd name="T54" fmla="*/ 14 w 439"/>
                <a:gd name="T55" fmla="*/ 0 h 124"/>
                <a:gd name="T56" fmla="*/ 9 w 439"/>
                <a:gd name="T57" fmla="*/ 9 h 124"/>
                <a:gd name="T58" fmla="*/ 4 w 439"/>
                <a:gd name="T59" fmla="*/ 31 h 124"/>
                <a:gd name="T60" fmla="*/ 0 w 439"/>
                <a:gd name="T61" fmla="*/ 53 h 124"/>
                <a:gd name="T62" fmla="*/ 0 w 439"/>
                <a:gd name="T63" fmla="*/ 53 h 124"/>
                <a:gd name="T64" fmla="*/ 2 w 439"/>
                <a:gd name="T65" fmla="*/ 53 h 124"/>
                <a:gd name="T66" fmla="*/ 2 w 439"/>
                <a:gd name="T67" fmla="*/ 53 h 124"/>
                <a:gd name="T68" fmla="*/ 2 w 439"/>
                <a:gd name="T69" fmla="*/ 53 h 124"/>
                <a:gd name="T70" fmla="*/ 4 w 439"/>
                <a:gd name="T71" fmla="*/ 53 h 124"/>
                <a:gd name="T72" fmla="*/ 4 w 439"/>
                <a:gd name="T73" fmla="*/ 53 h 124"/>
                <a:gd name="T74" fmla="*/ 5 w 439"/>
                <a:gd name="T75" fmla="*/ 53 h 124"/>
                <a:gd name="T76" fmla="*/ 5 w 439"/>
                <a:gd name="T77" fmla="*/ 53 h 124"/>
                <a:gd name="T78" fmla="*/ 5 w 439"/>
                <a:gd name="T79" fmla="*/ 53 h 124"/>
                <a:gd name="T80" fmla="*/ 9 w 439"/>
                <a:gd name="T81" fmla="*/ 31 h 124"/>
                <a:gd name="T82" fmla="*/ 14 w 439"/>
                <a:gd name="T83" fmla="*/ 11 h 124"/>
                <a:gd name="T84" fmla="*/ 19 w 439"/>
                <a:gd name="T85" fmla="*/ 0 h 124"/>
                <a:gd name="T86" fmla="*/ 17 w 439"/>
                <a:gd name="T87" fmla="*/ 0 h 124"/>
                <a:gd name="T88" fmla="*/ 17 w 439"/>
                <a:gd name="T89" fmla="*/ 0 h 124"/>
                <a:gd name="T90" fmla="*/ 15 w 439"/>
                <a:gd name="T91" fmla="*/ 0 h 124"/>
                <a:gd name="T92" fmla="*/ 15 w 439"/>
                <a:gd name="T93" fmla="*/ 0 h 124"/>
                <a:gd name="T94" fmla="*/ 15 w 439"/>
                <a:gd name="T95" fmla="*/ 0 h 124"/>
                <a:gd name="T96" fmla="*/ 14 w 439"/>
                <a:gd name="T97" fmla="*/ 0 h 124"/>
                <a:gd name="T98" fmla="*/ 14 w 439"/>
                <a:gd name="T99" fmla="*/ 0 h 124"/>
                <a:gd name="T100" fmla="*/ 14 w 439"/>
                <a:gd name="T101" fmla="*/ 0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9"/>
                <a:gd name="T154" fmla="*/ 0 h 124"/>
                <a:gd name="T155" fmla="*/ 439 w 439"/>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9" h="124">
                  <a:moveTo>
                    <a:pt x="439" y="74"/>
                  </a:moveTo>
                  <a:lnTo>
                    <a:pt x="437" y="64"/>
                  </a:lnTo>
                  <a:lnTo>
                    <a:pt x="436" y="64"/>
                  </a:lnTo>
                  <a:lnTo>
                    <a:pt x="434" y="64"/>
                  </a:lnTo>
                  <a:lnTo>
                    <a:pt x="432" y="64"/>
                  </a:lnTo>
                  <a:lnTo>
                    <a:pt x="434" y="74"/>
                  </a:lnTo>
                  <a:lnTo>
                    <a:pt x="439" y="74"/>
                  </a:lnTo>
                  <a:lnTo>
                    <a:pt x="437" y="97"/>
                  </a:lnTo>
                  <a:lnTo>
                    <a:pt x="434" y="119"/>
                  </a:lnTo>
                  <a:lnTo>
                    <a:pt x="432" y="124"/>
                  </a:lnTo>
                  <a:lnTo>
                    <a:pt x="431" y="124"/>
                  </a:lnTo>
                  <a:lnTo>
                    <a:pt x="429" y="124"/>
                  </a:lnTo>
                  <a:lnTo>
                    <a:pt x="427" y="124"/>
                  </a:lnTo>
                  <a:lnTo>
                    <a:pt x="429" y="117"/>
                  </a:lnTo>
                  <a:lnTo>
                    <a:pt x="432" y="97"/>
                  </a:lnTo>
                  <a:lnTo>
                    <a:pt x="434" y="74"/>
                  </a:lnTo>
                  <a:lnTo>
                    <a:pt x="439" y="74"/>
                  </a:lnTo>
                  <a:close/>
                  <a:moveTo>
                    <a:pt x="14" y="0"/>
                  </a:moveTo>
                  <a:lnTo>
                    <a:pt x="9" y="9"/>
                  </a:lnTo>
                  <a:lnTo>
                    <a:pt x="4" y="31"/>
                  </a:lnTo>
                  <a:lnTo>
                    <a:pt x="0" y="53"/>
                  </a:lnTo>
                  <a:lnTo>
                    <a:pt x="2" y="53"/>
                  </a:lnTo>
                  <a:lnTo>
                    <a:pt x="4" y="53"/>
                  </a:lnTo>
                  <a:lnTo>
                    <a:pt x="5" y="53"/>
                  </a:lnTo>
                  <a:lnTo>
                    <a:pt x="9" y="31"/>
                  </a:lnTo>
                  <a:lnTo>
                    <a:pt x="14" y="11"/>
                  </a:lnTo>
                  <a:lnTo>
                    <a:pt x="19" y="0"/>
                  </a:lnTo>
                  <a:lnTo>
                    <a:pt x="17" y="0"/>
                  </a:lnTo>
                  <a:lnTo>
                    <a:pt x="15" y="0"/>
                  </a:lnTo>
                  <a:lnTo>
                    <a:pt x="14" y="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175"/>
            <p:cNvSpPr>
              <a:spLocks noEditPoints="1"/>
            </p:cNvSpPr>
            <p:nvPr/>
          </p:nvSpPr>
          <p:spPr bwMode="auto">
            <a:xfrm>
              <a:off x="1815" y="2871"/>
              <a:ext cx="434" cy="124"/>
            </a:xfrm>
            <a:custGeom>
              <a:avLst/>
              <a:gdLst>
                <a:gd name="T0" fmla="*/ 434 w 434"/>
                <a:gd name="T1" fmla="*/ 74 h 124"/>
                <a:gd name="T2" fmla="*/ 434 w 434"/>
                <a:gd name="T3" fmla="*/ 64 h 124"/>
                <a:gd name="T4" fmla="*/ 432 w 434"/>
                <a:gd name="T5" fmla="*/ 64 h 124"/>
                <a:gd name="T6" fmla="*/ 432 w 434"/>
                <a:gd name="T7" fmla="*/ 64 h 124"/>
                <a:gd name="T8" fmla="*/ 432 w 434"/>
                <a:gd name="T9" fmla="*/ 64 h 124"/>
                <a:gd name="T10" fmla="*/ 430 w 434"/>
                <a:gd name="T11" fmla="*/ 64 h 124"/>
                <a:gd name="T12" fmla="*/ 430 w 434"/>
                <a:gd name="T13" fmla="*/ 64 h 124"/>
                <a:gd name="T14" fmla="*/ 430 w 434"/>
                <a:gd name="T15" fmla="*/ 64 h 124"/>
                <a:gd name="T16" fmla="*/ 429 w 434"/>
                <a:gd name="T17" fmla="*/ 64 h 124"/>
                <a:gd name="T18" fmla="*/ 429 w 434"/>
                <a:gd name="T19" fmla="*/ 64 h 124"/>
                <a:gd name="T20" fmla="*/ 429 w 434"/>
                <a:gd name="T21" fmla="*/ 74 h 124"/>
                <a:gd name="T22" fmla="*/ 434 w 434"/>
                <a:gd name="T23" fmla="*/ 74 h 124"/>
                <a:gd name="T24" fmla="*/ 432 w 434"/>
                <a:gd name="T25" fmla="*/ 97 h 124"/>
                <a:gd name="T26" fmla="*/ 429 w 434"/>
                <a:gd name="T27" fmla="*/ 119 h 124"/>
                <a:gd name="T28" fmla="*/ 429 w 434"/>
                <a:gd name="T29" fmla="*/ 124 h 124"/>
                <a:gd name="T30" fmla="*/ 427 w 434"/>
                <a:gd name="T31" fmla="*/ 124 h 124"/>
                <a:gd name="T32" fmla="*/ 427 w 434"/>
                <a:gd name="T33" fmla="*/ 124 h 124"/>
                <a:gd name="T34" fmla="*/ 425 w 434"/>
                <a:gd name="T35" fmla="*/ 124 h 124"/>
                <a:gd name="T36" fmla="*/ 425 w 434"/>
                <a:gd name="T37" fmla="*/ 124 h 124"/>
                <a:gd name="T38" fmla="*/ 425 w 434"/>
                <a:gd name="T39" fmla="*/ 124 h 124"/>
                <a:gd name="T40" fmla="*/ 424 w 434"/>
                <a:gd name="T41" fmla="*/ 124 h 124"/>
                <a:gd name="T42" fmla="*/ 424 w 434"/>
                <a:gd name="T43" fmla="*/ 124 h 124"/>
                <a:gd name="T44" fmla="*/ 424 w 434"/>
                <a:gd name="T45" fmla="*/ 124 h 124"/>
                <a:gd name="T46" fmla="*/ 425 w 434"/>
                <a:gd name="T47" fmla="*/ 117 h 124"/>
                <a:gd name="T48" fmla="*/ 427 w 434"/>
                <a:gd name="T49" fmla="*/ 96 h 124"/>
                <a:gd name="T50" fmla="*/ 429 w 434"/>
                <a:gd name="T51" fmla="*/ 74 h 124"/>
                <a:gd name="T52" fmla="*/ 434 w 434"/>
                <a:gd name="T53" fmla="*/ 74 h 124"/>
                <a:gd name="T54" fmla="*/ 13 w 434"/>
                <a:gd name="T55" fmla="*/ 0 h 124"/>
                <a:gd name="T56" fmla="*/ 10 w 434"/>
                <a:gd name="T57" fmla="*/ 11 h 124"/>
                <a:gd name="T58" fmla="*/ 3 w 434"/>
                <a:gd name="T59" fmla="*/ 31 h 124"/>
                <a:gd name="T60" fmla="*/ 0 w 434"/>
                <a:gd name="T61" fmla="*/ 53 h 124"/>
                <a:gd name="T62" fmla="*/ 0 w 434"/>
                <a:gd name="T63" fmla="*/ 53 h 124"/>
                <a:gd name="T64" fmla="*/ 2 w 434"/>
                <a:gd name="T65" fmla="*/ 53 h 124"/>
                <a:gd name="T66" fmla="*/ 2 w 434"/>
                <a:gd name="T67" fmla="*/ 53 h 124"/>
                <a:gd name="T68" fmla="*/ 3 w 434"/>
                <a:gd name="T69" fmla="*/ 53 h 124"/>
                <a:gd name="T70" fmla="*/ 3 w 434"/>
                <a:gd name="T71" fmla="*/ 53 h 124"/>
                <a:gd name="T72" fmla="*/ 3 w 434"/>
                <a:gd name="T73" fmla="*/ 53 h 124"/>
                <a:gd name="T74" fmla="*/ 5 w 434"/>
                <a:gd name="T75" fmla="*/ 54 h 124"/>
                <a:gd name="T76" fmla="*/ 5 w 434"/>
                <a:gd name="T77" fmla="*/ 54 h 124"/>
                <a:gd name="T78" fmla="*/ 5 w 434"/>
                <a:gd name="T79" fmla="*/ 54 h 124"/>
                <a:gd name="T80" fmla="*/ 5 w 434"/>
                <a:gd name="T81" fmla="*/ 53 h 124"/>
                <a:gd name="T82" fmla="*/ 8 w 434"/>
                <a:gd name="T83" fmla="*/ 33 h 124"/>
                <a:gd name="T84" fmla="*/ 13 w 434"/>
                <a:gd name="T85" fmla="*/ 11 h 124"/>
                <a:gd name="T86" fmla="*/ 18 w 434"/>
                <a:gd name="T87" fmla="*/ 0 h 124"/>
                <a:gd name="T88" fmla="*/ 18 w 434"/>
                <a:gd name="T89" fmla="*/ 0 h 124"/>
                <a:gd name="T90" fmla="*/ 17 w 434"/>
                <a:gd name="T91" fmla="*/ 0 h 124"/>
                <a:gd name="T92" fmla="*/ 17 w 434"/>
                <a:gd name="T93" fmla="*/ 0 h 124"/>
                <a:gd name="T94" fmla="*/ 17 w 434"/>
                <a:gd name="T95" fmla="*/ 0 h 124"/>
                <a:gd name="T96" fmla="*/ 15 w 434"/>
                <a:gd name="T97" fmla="*/ 0 h 124"/>
                <a:gd name="T98" fmla="*/ 15 w 434"/>
                <a:gd name="T99" fmla="*/ 0 h 124"/>
                <a:gd name="T100" fmla="*/ 13 w 434"/>
                <a:gd name="T101" fmla="*/ 0 h 124"/>
                <a:gd name="T102" fmla="*/ 13 w 434"/>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4"/>
                <a:gd name="T157" fmla="*/ 0 h 124"/>
                <a:gd name="T158" fmla="*/ 434 w 434"/>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4" h="124">
                  <a:moveTo>
                    <a:pt x="434" y="74"/>
                  </a:moveTo>
                  <a:lnTo>
                    <a:pt x="434" y="64"/>
                  </a:lnTo>
                  <a:lnTo>
                    <a:pt x="432" y="64"/>
                  </a:lnTo>
                  <a:lnTo>
                    <a:pt x="430" y="64"/>
                  </a:lnTo>
                  <a:lnTo>
                    <a:pt x="429" y="64"/>
                  </a:lnTo>
                  <a:lnTo>
                    <a:pt x="429" y="74"/>
                  </a:lnTo>
                  <a:lnTo>
                    <a:pt x="434" y="74"/>
                  </a:lnTo>
                  <a:lnTo>
                    <a:pt x="432" y="97"/>
                  </a:lnTo>
                  <a:lnTo>
                    <a:pt x="429" y="119"/>
                  </a:lnTo>
                  <a:lnTo>
                    <a:pt x="429" y="124"/>
                  </a:lnTo>
                  <a:lnTo>
                    <a:pt x="427" y="124"/>
                  </a:lnTo>
                  <a:lnTo>
                    <a:pt x="425" y="124"/>
                  </a:lnTo>
                  <a:lnTo>
                    <a:pt x="424" y="124"/>
                  </a:lnTo>
                  <a:lnTo>
                    <a:pt x="425" y="117"/>
                  </a:lnTo>
                  <a:lnTo>
                    <a:pt x="427" y="96"/>
                  </a:lnTo>
                  <a:lnTo>
                    <a:pt x="429" y="74"/>
                  </a:lnTo>
                  <a:lnTo>
                    <a:pt x="434" y="74"/>
                  </a:lnTo>
                  <a:close/>
                  <a:moveTo>
                    <a:pt x="13" y="0"/>
                  </a:moveTo>
                  <a:lnTo>
                    <a:pt x="10" y="11"/>
                  </a:lnTo>
                  <a:lnTo>
                    <a:pt x="3" y="31"/>
                  </a:lnTo>
                  <a:lnTo>
                    <a:pt x="0" y="53"/>
                  </a:lnTo>
                  <a:lnTo>
                    <a:pt x="2" y="53"/>
                  </a:lnTo>
                  <a:lnTo>
                    <a:pt x="3" y="53"/>
                  </a:lnTo>
                  <a:lnTo>
                    <a:pt x="5" y="54"/>
                  </a:lnTo>
                  <a:lnTo>
                    <a:pt x="5" y="53"/>
                  </a:lnTo>
                  <a:lnTo>
                    <a:pt x="8" y="33"/>
                  </a:lnTo>
                  <a:lnTo>
                    <a:pt x="13" y="11"/>
                  </a:lnTo>
                  <a:lnTo>
                    <a:pt x="18" y="0"/>
                  </a:lnTo>
                  <a:lnTo>
                    <a:pt x="17" y="0"/>
                  </a:lnTo>
                  <a:lnTo>
                    <a:pt x="15" y="0"/>
                  </a:lnTo>
                  <a:lnTo>
                    <a:pt x="13" y="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176"/>
            <p:cNvSpPr>
              <a:spLocks noEditPoints="1"/>
            </p:cNvSpPr>
            <p:nvPr/>
          </p:nvSpPr>
          <p:spPr bwMode="auto">
            <a:xfrm>
              <a:off x="1818" y="2871"/>
              <a:ext cx="429" cy="124"/>
            </a:xfrm>
            <a:custGeom>
              <a:avLst/>
              <a:gdLst>
                <a:gd name="T0" fmla="*/ 429 w 429"/>
                <a:gd name="T1" fmla="*/ 74 h 124"/>
                <a:gd name="T2" fmla="*/ 427 w 429"/>
                <a:gd name="T3" fmla="*/ 64 h 124"/>
                <a:gd name="T4" fmla="*/ 427 w 429"/>
                <a:gd name="T5" fmla="*/ 64 h 124"/>
                <a:gd name="T6" fmla="*/ 427 w 429"/>
                <a:gd name="T7" fmla="*/ 64 h 124"/>
                <a:gd name="T8" fmla="*/ 426 w 429"/>
                <a:gd name="T9" fmla="*/ 64 h 124"/>
                <a:gd name="T10" fmla="*/ 426 w 429"/>
                <a:gd name="T11" fmla="*/ 64 h 124"/>
                <a:gd name="T12" fmla="*/ 424 w 429"/>
                <a:gd name="T13" fmla="*/ 64 h 124"/>
                <a:gd name="T14" fmla="*/ 424 w 429"/>
                <a:gd name="T15" fmla="*/ 64 h 124"/>
                <a:gd name="T16" fmla="*/ 424 w 429"/>
                <a:gd name="T17" fmla="*/ 64 h 124"/>
                <a:gd name="T18" fmla="*/ 422 w 429"/>
                <a:gd name="T19" fmla="*/ 64 h 124"/>
                <a:gd name="T20" fmla="*/ 424 w 429"/>
                <a:gd name="T21" fmla="*/ 74 h 124"/>
                <a:gd name="T22" fmla="*/ 429 w 429"/>
                <a:gd name="T23" fmla="*/ 74 h 124"/>
                <a:gd name="T24" fmla="*/ 427 w 429"/>
                <a:gd name="T25" fmla="*/ 97 h 124"/>
                <a:gd name="T26" fmla="*/ 424 w 429"/>
                <a:gd name="T27" fmla="*/ 117 h 124"/>
                <a:gd name="T28" fmla="*/ 422 w 429"/>
                <a:gd name="T29" fmla="*/ 124 h 124"/>
                <a:gd name="T30" fmla="*/ 422 w 429"/>
                <a:gd name="T31" fmla="*/ 124 h 124"/>
                <a:gd name="T32" fmla="*/ 421 w 429"/>
                <a:gd name="T33" fmla="*/ 124 h 124"/>
                <a:gd name="T34" fmla="*/ 421 w 429"/>
                <a:gd name="T35" fmla="*/ 124 h 124"/>
                <a:gd name="T36" fmla="*/ 421 w 429"/>
                <a:gd name="T37" fmla="*/ 124 h 124"/>
                <a:gd name="T38" fmla="*/ 419 w 429"/>
                <a:gd name="T39" fmla="*/ 124 h 124"/>
                <a:gd name="T40" fmla="*/ 419 w 429"/>
                <a:gd name="T41" fmla="*/ 124 h 124"/>
                <a:gd name="T42" fmla="*/ 417 w 429"/>
                <a:gd name="T43" fmla="*/ 124 h 124"/>
                <a:gd name="T44" fmla="*/ 417 w 429"/>
                <a:gd name="T45" fmla="*/ 124 h 124"/>
                <a:gd name="T46" fmla="*/ 419 w 429"/>
                <a:gd name="T47" fmla="*/ 117 h 124"/>
                <a:gd name="T48" fmla="*/ 422 w 429"/>
                <a:gd name="T49" fmla="*/ 96 h 124"/>
                <a:gd name="T50" fmla="*/ 424 w 429"/>
                <a:gd name="T51" fmla="*/ 74 h 124"/>
                <a:gd name="T52" fmla="*/ 429 w 429"/>
                <a:gd name="T53" fmla="*/ 74 h 124"/>
                <a:gd name="T54" fmla="*/ 14 w 429"/>
                <a:gd name="T55" fmla="*/ 0 h 124"/>
                <a:gd name="T56" fmla="*/ 9 w 429"/>
                <a:gd name="T57" fmla="*/ 11 h 124"/>
                <a:gd name="T58" fmla="*/ 4 w 429"/>
                <a:gd name="T59" fmla="*/ 31 h 124"/>
                <a:gd name="T60" fmla="*/ 0 w 429"/>
                <a:gd name="T61" fmla="*/ 53 h 124"/>
                <a:gd name="T62" fmla="*/ 0 w 429"/>
                <a:gd name="T63" fmla="*/ 53 h 124"/>
                <a:gd name="T64" fmla="*/ 0 w 429"/>
                <a:gd name="T65" fmla="*/ 53 h 124"/>
                <a:gd name="T66" fmla="*/ 2 w 429"/>
                <a:gd name="T67" fmla="*/ 54 h 124"/>
                <a:gd name="T68" fmla="*/ 2 w 429"/>
                <a:gd name="T69" fmla="*/ 54 h 124"/>
                <a:gd name="T70" fmla="*/ 2 w 429"/>
                <a:gd name="T71" fmla="*/ 54 h 124"/>
                <a:gd name="T72" fmla="*/ 4 w 429"/>
                <a:gd name="T73" fmla="*/ 54 h 124"/>
                <a:gd name="T74" fmla="*/ 4 w 429"/>
                <a:gd name="T75" fmla="*/ 54 h 124"/>
                <a:gd name="T76" fmla="*/ 4 w 429"/>
                <a:gd name="T77" fmla="*/ 54 h 124"/>
                <a:gd name="T78" fmla="*/ 5 w 429"/>
                <a:gd name="T79" fmla="*/ 54 h 124"/>
                <a:gd name="T80" fmla="*/ 5 w 429"/>
                <a:gd name="T81" fmla="*/ 54 h 124"/>
                <a:gd name="T82" fmla="*/ 9 w 429"/>
                <a:gd name="T83" fmla="*/ 33 h 124"/>
                <a:gd name="T84" fmla="*/ 14 w 429"/>
                <a:gd name="T85" fmla="*/ 13 h 124"/>
                <a:gd name="T86" fmla="*/ 19 w 429"/>
                <a:gd name="T87" fmla="*/ 0 h 124"/>
                <a:gd name="T88" fmla="*/ 17 w 429"/>
                <a:gd name="T89" fmla="*/ 0 h 124"/>
                <a:gd name="T90" fmla="*/ 17 w 429"/>
                <a:gd name="T91" fmla="*/ 0 h 124"/>
                <a:gd name="T92" fmla="*/ 15 w 429"/>
                <a:gd name="T93" fmla="*/ 0 h 124"/>
                <a:gd name="T94" fmla="*/ 15 w 429"/>
                <a:gd name="T95" fmla="*/ 0 h 124"/>
                <a:gd name="T96" fmla="*/ 15 w 429"/>
                <a:gd name="T97" fmla="*/ 0 h 124"/>
                <a:gd name="T98" fmla="*/ 14 w 429"/>
                <a:gd name="T99" fmla="*/ 0 h 124"/>
                <a:gd name="T100" fmla="*/ 14 w 429"/>
                <a:gd name="T101" fmla="*/ 0 h 124"/>
                <a:gd name="T102" fmla="*/ 14 w 429"/>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124"/>
                <a:gd name="T158" fmla="*/ 429 w 429"/>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124">
                  <a:moveTo>
                    <a:pt x="429" y="74"/>
                  </a:moveTo>
                  <a:lnTo>
                    <a:pt x="427" y="64"/>
                  </a:lnTo>
                  <a:lnTo>
                    <a:pt x="426" y="64"/>
                  </a:lnTo>
                  <a:lnTo>
                    <a:pt x="424" y="64"/>
                  </a:lnTo>
                  <a:lnTo>
                    <a:pt x="422" y="64"/>
                  </a:lnTo>
                  <a:lnTo>
                    <a:pt x="424" y="74"/>
                  </a:lnTo>
                  <a:lnTo>
                    <a:pt x="429" y="74"/>
                  </a:lnTo>
                  <a:lnTo>
                    <a:pt x="427" y="97"/>
                  </a:lnTo>
                  <a:lnTo>
                    <a:pt x="424" y="117"/>
                  </a:lnTo>
                  <a:lnTo>
                    <a:pt x="422" y="124"/>
                  </a:lnTo>
                  <a:lnTo>
                    <a:pt x="421" y="124"/>
                  </a:lnTo>
                  <a:lnTo>
                    <a:pt x="419" y="124"/>
                  </a:lnTo>
                  <a:lnTo>
                    <a:pt x="417" y="124"/>
                  </a:lnTo>
                  <a:lnTo>
                    <a:pt x="419" y="117"/>
                  </a:lnTo>
                  <a:lnTo>
                    <a:pt x="422" y="96"/>
                  </a:lnTo>
                  <a:lnTo>
                    <a:pt x="424" y="74"/>
                  </a:lnTo>
                  <a:lnTo>
                    <a:pt x="429" y="74"/>
                  </a:lnTo>
                  <a:close/>
                  <a:moveTo>
                    <a:pt x="14" y="0"/>
                  </a:moveTo>
                  <a:lnTo>
                    <a:pt x="9" y="11"/>
                  </a:lnTo>
                  <a:lnTo>
                    <a:pt x="4" y="31"/>
                  </a:lnTo>
                  <a:lnTo>
                    <a:pt x="0" y="53"/>
                  </a:lnTo>
                  <a:lnTo>
                    <a:pt x="2" y="54"/>
                  </a:lnTo>
                  <a:lnTo>
                    <a:pt x="4" y="54"/>
                  </a:lnTo>
                  <a:lnTo>
                    <a:pt x="5" y="54"/>
                  </a:lnTo>
                  <a:lnTo>
                    <a:pt x="9" y="33"/>
                  </a:lnTo>
                  <a:lnTo>
                    <a:pt x="14" y="13"/>
                  </a:lnTo>
                  <a:lnTo>
                    <a:pt x="19" y="0"/>
                  </a:lnTo>
                  <a:lnTo>
                    <a:pt x="17" y="0"/>
                  </a:lnTo>
                  <a:lnTo>
                    <a:pt x="15" y="0"/>
                  </a:lnTo>
                  <a:lnTo>
                    <a:pt x="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177"/>
            <p:cNvSpPr>
              <a:spLocks noEditPoints="1"/>
            </p:cNvSpPr>
            <p:nvPr/>
          </p:nvSpPr>
          <p:spPr bwMode="auto">
            <a:xfrm>
              <a:off x="1820" y="2871"/>
              <a:ext cx="424" cy="124"/>
            </a:xfrm>
            <a:custGeom>
              <a:avLst/>
              <a:gdLst>
                <a:gd name="T0" fmla="*/ 424 w 424"/>
                <a:gd name="T1" fmla="*/ 74 h 124"/>
                <a:gd name="T2" fmla="*/ 424 w 424"/>
                <a:gd name="T3" fmla="*/ 64 h 124"/>
                <a:gd name="T4" fmla="*/ 422 w 424"/>
                <a:gd name="T5" fmla="*/ 64 h 124"/>
                <a:gd name="T6" fmla="*/ 422 w 424"/>
                <a:gd name="T7" fmla="*/ 64 h 124"/>
                <a:gd name="T8" fmla="*/ 422 w 424"/>
                <a:gd name="T9" fmla="*/ 64 h 124"/>
                <a:gd name="T10" fmla="*/ 420 w 424"/>
                <a:gd name="T11" fmla="*/ 64 h 124"/>
                <a:gd name="T12" fmla="*/ 420 w 424"/>
                <a:gd name="T13" fmla="*/ 64 h 124"/>
                <a:gd name="T14" fmla="*/ 420 w 424"/>
                <a:gd name="T15" fmla="*/ 64 h 124"/>
                <a:gd name="T16" fmla="*/ 419 w 424"/>
                <a:gd name="T17" fmla="*/ 64 h 124"/>
                <a:gd name="T18" fmla="*/ 419 w 424"/>
                <a:gd name="T19" fmla="*/ 64 h 124"/>
                <a:gd name="T20" fmla="*/ 419 w 424"/>
                <a:gd name="T21" fmla="*/ 74 h 124"/>
                <a:gd name="T22" fmla="*/ 424 w 424"/>
                <a:gd name="T23" fmla="*/ 74 h 124"/>
                <a:gd name="T24" fmla="*/ 422 w 424"/>
                <a:gd name="T25" fmla="*/ 96 h 124"/>
                <a:gd name="T26" fmla="*/ 420 w 424"/>
                <a:gd name="T27" fmla="*/ 117 h 124"/>
                <a:gd name="T28" fmla="*/ 419 w 424"/>
                <a:gd name="T29" fmla="*/ 124 h 124"/>
                <a:gd name="T30" fmla="*/ 417 w 424"/>
                <a:gd name="T31" fmla="*/ 124 h 124"/>
                <a:gd name="T32" fmla="*/ 417 w 424"/>
                <a:gd name="T33" fmla="*/ 124 h 124"/>
                <a:gd name="T34" fmla="*/ 415 w 424"/>
                <a:gd name="T35" fmla="*/ 124 h 124"/>
                <a:gd name="T36" fmla="*/ 415 w 424"/>
                <a:gd name="T37" fmla="*/ 124 h 124"/>
                <a:gd name="T38" fmla="*/ 415 w 424"/>
                <a:gd name="T39" fmla="*/ 124 h 124"/>
                <a:gd name="T40" fmla="*/ 414 w 424"/>
                <a:gd name="T41" fmla="*/ 124 h 124"/>
                <a:gd name="T42" fmla="*/ 414 w 424"/>
                <a:gd name="T43" fmla="*/ 124 h 124"/>
                <a:gd name="T44" fmla="*/ 412 w 424"/>
                <a:gd name="T45" fmla="*/ 124 h 124"/>
                <a:gd name="T46" fmla="*/ 415 w 424"/>
                <a:gd name="T47" fmla="*/ 117 h 124"/>
                <a:gd name="T48" fmla="*/ 417 w 424"/>
                <a:gd name="T49" fmla="*/ 96 h 124"/>
                <a:gd name="T50" fmla="*/ 419 w 424"/>
                <a:gd name="T51" fmla="*/ 74 h 124"/>
                <a:gd name="T52" fmla="*/ 424 w 424"/>
                <a:gd name="T53" fmla="*/ 74 h 124"/>
                <a:gd name="T54" fmla="*/ 13 w 424"/>
                <a:gd name="T55" fmla="*/ 0 h 124"/>
                <a:gd name="T56" fmla="*/ 8 w 424"/>
                <a:gd name="T57" fmla="*/ 11 h 124"/>
                <a:gd name="T58" fmla="*/ 3 w 424"/>
                <a:gd name="T59" fmla="*/ 33 h 124"/>
                <a:gd name="T60" fmla="*/ 0 w 424"/>
                <a:gd name="T61" fmla="*/ 53 h 124"/>
                <a:gd name="T62" fmla="*/ 0 w 424"/>
                <a:gd name="T63" fmla="*/ 54 h 124"/>
                <a:gd name="T64" fmla="*/ 2 w 424"/>
                <a:gd name="T65" fmla="*/ 54 h 124"/>
                <a:gd name="T66" fmla="*/ 2 w 424"/>
                <a:gd name="T67" fmla="*/ 54 h 124"/>
                <a:gd name="T68" fmla="*/ 2 w 424"/>
                <a:gd name="T69" fmla="*/ 54 h 124"/>
                <a:gd name="T70" fmla="*/ 3 w 424"/>
                <a:gd name="T71" fmla="*/ 54 h 124"/>
                <a:gd name="T72" fmla="*/ 3 w 424"/>
                <a:gd name="T73" fmla="*/ 54 h 124"/>
                <a:gd name="T74" fmla="*/ 5 w 424"/>
                <a:gd name="T75" fmla="*/ 54 h 124"/>
                <a:gd name="T76" fmla="*/ 5 w 424"/>
                <a:gd name="T77" fmla="*/ 54 h 124"/>
                <a:gd name="T78" fmla="*/ 5 w 424"/>
                <a:gd name="T79" fmla="*/ 54 h 124"/>
                <a:gd name="T80" fmla="*/ 5 w 424"/>
                <a:gd name="T81" fmla="*/ 54 h 124"/>
                <a:gd name="T82" fmla="*/ 8 w 424"/>
                <a:gd name="T83" fmla="*/ 33 h 124"/>
                <a:gd name="T84" fmla="*/ 13 w 424"/>
                <a:gd name="T85" fmla="*/ 13 h 124"/>
                <a:gd name="T86" fmla="*/ 18 w 424"/>
                <a:gd name="T87" fmla="*/ 1 h 124"/>
                <a:gd name="T88" fmla="*/ 18 w 424"/>
                <a:gd name="T89" fmla="*/ 1 h 124"/>
                <a:gd name="T90" fmla="*/ 17 w 424"/>
                <a:gd name="T91" fmla="*/ 1 h 124"/>
                <a:gd name="T92" fmla="*/ 17 w 424"/>
                <a:gd name="T93" fmla="*/ 0 h 124"/>
                <a:gd name="T94" fmla="*/ 17 w 424"/>
                <a:gd name="T95" fmla="*/ 0 h 124"/>
                <a:gd name="T96" fmla="*/ 15 w 424"/>
                <a:gd name="T97" fmla="*/ 0 h 124"/>
                <a:gd name="T98" fmla="*/ 15 w 424"/>
                <a:gd name="T99" fmla="*/ 0 h 124"/>
                <a:gd name="T100" fmla="*/ 15 w 424"/>
                <a:gd name="T101" fmla="*/ 0 h 124"/>
                <a:gd name="T102" fmla="*/ 13 w 424"/>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124"/>
                <a:gd name="T158" fmla="*/ 424 w 424"/>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124">
                  <a:moveTo>
                    <a:pt x="424" y="74"/>
                  </a:moveTo>
                  <a:lnTo>
                    <a:pt x="424" y="64"/>
                  </a:lnTo>
                  <a:lnTo>
                    <a:pt x="422" y="64"/>
                  </a:lnTo>
                  <a:lnTo>
                    <a:pt x="420" y="64"/>
                  </a:lnTo>
                  <a:lnTo>
                    <a:pt x="419" y="64"/>
                  </a:lnTo>
                  <a:lnTo>
                    <a:pt x="419" y="74"/>
                  </a:lnTo>
                  <a:lnTo>
                    <a:pt x="424" y="74"/>
                  </a:lnTo>
                  <a:lnTo>
                    <a:pt x="422" y="96"/>
                  </a:lnTo>
                  <a:lnTo>
                    <a:pt x="420" y="117"/>
                  </a:lnTo>
                  <a:lnTo>
                    <a:pt x="419" y="124"/>
                  </a:lnTo>
                  <a:lnTo>
                    <a:pt x="417" y="124"/>
                  </a:lnTo>
                  <a:lnTo>
                    <a:pt x="415" y="124"/>
                  </a:lnTo>
                  <a:lnTo>
                    <a:pt x="414" y="124"/>
                  </a:lnTo>
                  <a:lnTo>
                    <a:pt x="412" y="124"/>
                  </a:lnTo>
                  <a:lnTo>
                    <a:pt x="415" y="117"/>
                  </a:lnTo>
                  <a:lnTo>
                    <a:pt x="417" y="96"/>
                  </a:lnTo>
                  <a:lnTo>
                    <a:pt x="419" y="74"/>
                  </a:lnTo>
                  <a:lnTo>
                    <a:pt x="424" y="74"/>
                  </a:lnTo>
                  <a:close/>
                  <a:moveTo>
                    <a:pt x="13" y="0"/>
                  </a:moveTo>
                  <a:lnTo>
                    <a:pt x="8" y="11"/>
                  </a:lnTo>
                  <a:lnTo>
                    <a:pt x="3" y="33"/>
                  </a:lnTo>
                  <a:lnTo>
                    <a:pt x="0" y="53"/>
                  </a:lnTo>
                  <a:lnTo>
                    <a:pt x="0" y="54"/>
                  </a:lnTo>
                  <a:lnTo>
                    <a:pt x="2" y="54"/>
                  </a:lnTo>
                  <a:lnTo>
                    <a:pt x="3" y="54"/>
                  </a:lnTo>
                  <a:lnTo>
                    <a:pt x="5" y="54"/>
                  </a:lnTo>
                  <a:lnTo>
                    <a:pt x="8" y="33"/>
                  </a:lnTo>
                  <a:lnTo>
                    <a:pt x="13" y="13"/>
                  </a:lnTo>
                  <a:lnTo>
                    <a:pt x="18" y="1"/>
                  </a:lnTo>
                  <a:lnTo>
                    <a:pt x="17" y="1"/>
                  </a:lnTo>
                  <a:lnTo>
                    <a:pt x="17" y="0"/>
                  </a:lnTo>
                  <a:lnTo>
                    <a:pt x="15" y="0"/>
                  </a:lnTo>
                  <a:lnTo>
                    <a:pt x="1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178"/>
            <p:cNvSpPr>
              <a:spLocks noEditPoints="1"/>
            </p:cNvSpPr>
            <p:nvPr/>
          </p:nvSpPr>
          <p:spPr bwMode="auto">
            <a:xfrm>
              <a:off x="1823" y="2871"/>
              <a:ext cx="419" cy="124"/>
            </a:xfrm>
            <a:custGeom>
              <a:avLst/>
              <a:gdLst>
                <a:gd name="T0" fmla="*/ 419 w 419"/>
                <a:gd name="T1" fmla="*/ 74 h 124"/>
                <a:gd name="T2" fmla="*/ 417 w 419"/>
                <a:gd name="T3" fmla="*/ 64 h 124"/>
                <a:gd name="T4" fmla="*/ 417 w 419"/>
                <a:gd name="T5" fmla="*/ 64 h 124"/>
                <a:gd name="T6" fmla="*/ 417 w 419"/>
                <a:gd name="T7" fmla="*/ 64 h 124"/>
                <a:gd name="T8" fmla="*/ 416 w 419"/>
                <a:gd name="T9" fmla="*/ 64 h 124"/>
                <a:gd name="T10" fmla="*/ 416 w 419"/>
                <a:gd name="T11" fmla="*/ 64 h 124"/>
                <a:gd name="T12" fmla="*/ 414 w 419"/>
                <a:gd name="T13" fmla="*/ 64 h 124"/>
                <a:gd name="T14" fmla="*/ 414 w 419"/>
                <a:gd name="T15" fmla="*/ 64 h 124"/>
                <a:gd name="T16" fmla="*/ 414 w 419"/>
                <a:gd name="T17" fmla="*/ 64 h 124"/>
                <a:gd name="T18" fmla="*/ 412 w 419"/>
                <a:gd name="T19" fmla="*/ 64 h 124"/>
                <a:gd name="T20" fmla="*/ 414 w 419"/>
                <a:gd name="T21" fmla="*/ 74 h 124"/>
                <a:gd name="T22" fmla="*/ 419 w 419"/>
                <a:gd name="T23" fmla="*/ 74 h 124"/>
                <a:gd name="T24" fmla="*/ 417 w 419"/>
                <a:gd name="T25" fmla="*/ 96 h 124"/>
                <a:gd name="T26" fmla="*/ 414 w 419"/>
                <a:gd name="T27" fmla="*/ 117 h 124"/>
                <a:gd name="T28" fmla="*/ 412 w 419"/>
                <a:gd name="T29" fmla="*/ 124 h 124"/>
                <a:gd name="T30" fmla="*/ 412 w 419"/>
                <a:gd name="T31" fmla="*/ 124 h 124"/>
                <a:gd name="T32" fmla="*/ 411 w 419"/>
                <a:gd name="T33" fmla="*/ 124 h 124"/>
                <a:gd name="T34" fmla="*/ 411 w 419"/>
                <a:gd name="T35" fmla="*/ 124 h 124"/>
                <a:gd name="T36" fmla="*/ 409 w 419"/>
                <a:gd name="T37" fmla="*/ 124 h 124"/>
                <a:gd name="T38" fmla="*/ 409 w 419"/>
                <a:gd name="T39" fmla="*/ 124 h 124"/>
                <a:gd name="T40" fmla="*/ 409 w 419"/>
                <a:gd name="T41" fmla="*/ 124 h 124"/>
                <a:gd name="T42" fmla="*/ 407 w 419"/>
                <a:gd name="T43" fmla="*/ 124 h 124"/>
                <a:gd name="T44" fmla="*/ 407 w 419"/>
                <a:gd name="T45" fmla="*/ 124 h 124"/>
                <a:gd name="T46" fmla="*/ 409 w 419"/>
                <a:gd name="T47" fmla="*/ 116 h 124"/>
                <a:gd name="T48" fmla="*/ 412 w 419"/>
                <a:gd name="T49" fmla="*/ 96 h 124"/>
                <a:gd name="T50" fmla="*/ 414 w 419"/>
                <a:gd name="T51" fmla="*/ 74 h 124"/>
                <a:gd name="T52" fmla="*/ 419 w 419"/>
                <a:gd name="T53" fmla="*/ 74 h 124"/>
                <a:gd name="T54" fmla="*/ 14 w 419"/>
                <a:gd name="T55" fmla="*/ 0 h 124"/>
                <a:gd name="T56" fmla="*/ 9 w 419"/>
                <a:gd name="T57" fmla="*/ 13 h 124"/>
                <a:gd name="T58" fmla="*/ 4 w 419"/>
                <a:gd name="T59" fmla="*/ 33 h 124"/>
                <a:gd name="T60" fmla="*/ 0 w 419"/>
                <a:gd name="T61" fmla="*/ 54 h 124"/>
                <a:gd name="T62" fmla="*/ 0 w 419"/>
                <a:gd name="T63" fmla="*/ 54 h 124"/>
                <a:gd name="T64" fmla="*/ 0 w 419"/>
                <a:gd name="T65" fmla="*/ 54 h 124"/>
                <a:gd name="T66" fmla="*/ 2 w 419"/>
                <a:gd name="T67" fmla="*/ 54 h 124"/>
                <a:gd name="T68" fmla="*/ 2 w 419"/>
                <a:gd name="T69" fmla="*/ 54 h 124"/>
                <a:gd name="T70" fmla="*/ 2 w 419"/>
                <a:gd name="T71" fmla="*/ 54 h 124"/>
                <a:gd name="T72" fmla="*/ 4 w 419"/>
                <a:gd name="T73" fmla="*/ 54 h 124"/>
                <a:gd name="T74" fmla="*/ 4 w 419"/>
                <a:gd name="T75" fmla="*/ 54 h 124"/>
                <a:gd name="T76" fmla="*/ 4 w 419"/>
                <a:gd name="T77" fmla="*/ 54 h 124"/>
                <a:gd name="T78" fmla="*/ 5 w 419"/>
                <a:gd name="T79" fmla="*/ 54 h 124"/>
                <a:gd name="T80" fmla="*/ 5 w 419"/>
                <a:gd name="T81" fmla="*/ 54 h 124"/>
                <a:gd name="T82" fmla="*/ 9 w 419"/>
                <a:gd name="T83" fmla="*/ 34 h 124"/>
                <a:gd name="T84" fmla="*/ 14 w 419"/>
                <a:gd name="T85" fmla="*/ 14 h 124"/>
                <a:gd name="T86" fmla="*/ 19 w 419"/>
                <a:gd name="T87" fmla="*/ 1 h 124"/>
                <a:gd name="T88" fmla="*/ 17 w 419"/>
                <a:gd name="T89" fmla="*/ 1 h 124"/>
                <a:gd name="T90" fmla="*/ 17 w 419"/>
                <a:gd name="T91" fmla="*/ 1 h 124"/>
                <a:gd name="T92" fmla="*/ 17 w 419"/>
                <a:gd name="T93" fmla="*/ 1 h 124"/>
                <a:gd name="T94" fmla="*/ 15 w 419"/>
                <a:gd name="T95" fmla="*/ 1 h 124"/>
                <a:gd name="T96" fmla="*/ 15 w 419"/>
                <a:gd name="T97" fmla="*/ 1 h 124"/>
                <a:gd name="T98" fmla="*/ 14 w 419"/>
                <a:gd name="T99" fmla="*/ 1 h 124"/>
                <a:gd name="T100" fmla="*/ 14 w 419"/>
                <a:gd name="T101" fmla="*/ 1 h 124"/>
                <a:gd name="T102" fmla="*/ 14 w 419"/>
                <a:gd name="T103" fmla="*/ 0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9"/>
                <a:gd name="T157" fmla="*/ 0 h 124"/>
                <a:gd name="T158" fmla="*/ 419 w 419"/>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9" h="124">
                  <a:moveTo>
                    <a:pt x="419" y="74"/>
                  </a:moveTo>
                  <a:lnTo>
                    <a:pt x="417" y="64"/>
                  </a:lnTo>
                  <a:lnTo>
                    <a:pt x="416" y="64"/>
                  </a:lnTo>
                  <a:lnTo>
                    <a:pt x="414" y="64"/>
                  </a:lnTo>
                  <a:lnTo>
                    <a:pt x="412" y="64"/>
                  </a:lnTo>
                  <a:lnTo>
                    <a:pt x="414" y="74"/>
                  </a:lnTo>
                  <a:lnTo>
                    <a:pt x="419" y="74"/>
                  </a:lnTo>
                  <a:lnTo>
                    <a:pt x="417" y="96"/>
                  </a:lnTo>
                  <a:lnTo>
                    <a:pt x="414" y="117"/>
                  </a:lnTo>
                  <a:lnTo>
                    <a:pt x="412" y="124"/>
                  </a:lnTo>
                  <a:lnTo>
                    <a:pt x="411" y="124"/>
                  </a:lnTo>
                  <a:lnTo>
                    <a:pt x="409" y="124"/>
                  </a:lnTo>
                  <a:lnTo>
                    <a:pt x="407" y="124"/>
                  </a:lnTo>
                  <a:lnTo>
                    <a:pt x="409" y="116"/>
                  </a:lnTo>
                  <a:lnTo>
                    <a:pt x="412" y="96"/>
                  </a:lnTo>
                  <a:lnTo>
                    <a:pt x="414" y="74"/>
                  </a:lnTo>
                  <a:lnTo>
                    <a:pt x="419" y="74"/>
                  </a:lnTo>
                  <a:close/>
                  <a:moveTo>
                    <a:pt x="14" y="0"/>
                  </a:moveTo>
                  <a:lnTo>
                    <a:pt x="9" y="13"/>
                  </a:lnTo>
                  <a:lnTo>
                    <a:pt x="4" y="33"/>
                  </a:lnTo>
                  <a:lnTo>
                    <a:pt x="0" y="54"/>
                  </a:lnTo>
                  <a:lnTo>
                    <a:pt x="2" y="54"/>
                  </a:lnTo>
                  <a:lnTo>
                    <a:pt x="4" y="54"/>
                  </a:lnTo>
                  <a:lnTo>
                    <a:pt x="5" y="54"/>
                  </a:lnTo>
                  <a:lnTo>
                    <a:pt x="9" y="34"/>
                  </a:lnTo>
                  <a:lnTo>
                    <a:pt x="14" y="14"/>
                  </a:lnTo>
                  <a:lnTo>
                    <a:pt x="19" y="1"/>
                  </a:lnTo>
                  <a:lnTo>
                    <a:pt x="17" y="1"/>
                  </a:lnTo>
                  <a:lnTo>
                    <a:pt x="15" y="1"/>
                  </a:lnTo>
                  <a:lnTo>
                    <a:pt x="14" y="1"/>
                  </a:lnTo>
                  <a:lnTo>
                    <a:pt x="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179"/>
            <p:cNvSpPr>
              <a:spLocks noEditPoints="1"/>
            </p:cNvSpPr>
            <p:nvPr/>
          </p:nvSpPr>
          <p:spPr bwMode="auto">
            <a:xfrm>
              <a:off x="1825" y="2872"/>
              <a:ext cx="414" cy="123"/>
            </a:xfrm>
            <a:custGeom>
              <a:avLst/>
              <a:gdLst>
                <a:gd name="T0" fmla="*/ 414 w 414"/>
                <a:gd name="T1" fmla="*/ 73 h 123"/>
                <a:gd name="T2" fmla="*/ 414 w 414"/>
                <a:gd name="T3" fmla="*/ 63 h 123"/>
                <a:gd name="T4" fmla="*/ 412 w 414"/>
                <a:gd name="T5" fmla="*/ 63 h 123"/>
                <a:gd name="T6" fmla="*/ 412 w 414"/>
                <a:gd name="T7" fmla="*/ 63 h 123"/>
                <a:gd name="T8" fmla="*/ 412 w 414"/>
                <a:gd name="T9" fmla="*/ 63 h 123"/>
                <a:gd name="T10" fmla="*/ 410 w 414"/>
                <a:gd name="T11" fmla="*/ 63 h 123"/>
                <a:gd name="T12" fmla="*/ 410 w 414"/>
                <a:gd name="T13" fmla="*/ 63 h 123"/>
                <a:gd name="T14" fmla="*/ 410 w 414"/>
                <a:gd name="T15" fmla="*/ 63 h 123"/>
                <a:gd name="T16" fmla="*/ 409 w 414"/>
                <a:gd name="T17" fmla="*/ 63 h 123"/>
                <a:gd name="T18" fmla="*/ 409 w 414"/>
                <a:gd name="T19" fmla="*/ 63 h 123"/>
                <a:gd name="T20" fmla="*/ 409 w 414"/>
                <a:gd name="T21" fmla="*/ 73 h 123"/>
                <a:gd name="T22" fmla="*/ 414 w 414"/>
                <a:gd name="T23" fmla="*/ 73 h 123"/>
                <a:gd name="T24" fmla="*/ 412 w 414"/>
                <a:gd name="T25" fmla="*/ 95 h 123"/>
                <a:gd name="T26" fmla="*/ 410 w 414"/>
                <a:gd name="T27" fmla="*/ 116 h 123"/>
                <a:gd name="T28" fmla="*/ 407 w 414"/>
                <a:gd name="T29" fmla="*/ 123 h 123"/>
                <a:gd name="T30" fmla="*/ 407 w 414"/>
                <a:gd name="T31" fmla="*/ 123 h 123"/>
                <a:gd name="T32" fmla="*/ 407 w 414"/>
                <a:gd name="T33" fmla="*/ 123 h 123"/>
                <a:gd name="T34" fmla="*/ 405 w 414"/>
                <a:gd name="T35" fmla="*/ 123 h 123"/>
                <a:gd name="T36" fmla="*/ 405 w 414"/>
                <a:gd name="T37" fmla="*/ 123 h 123"/>
                <a:gd name="T38" fmla="*/ 405 w 414"/>
                <a:gd name="T39" fmla="*/ 123 h 123"/>
                <a:gd name="T40" fmla="*/ 404 w 414"/>
                <a:gd name="T41" fmla="*/ 123 h 123"/>
                <a:gd name="T42" fmla="*/ 404 w 414"/>
                <a:gd name="T43" fmla="*/ 123 h 123"/>
                <a:gd name="T44" fmla="*/ 402 w 414"/>
                <a:gd name="T45" fmla="*/ 123 h 123"/>
                <a:gd name="T46" fmla="*/ 405 w 414"/>
                <a:gd name="T47" fmla="*/ 115 h 123"/>
                <a:gd name="T48" fmla="*/ 407 w 414"/>
                <a:gd name="T49" fmla="*/ 95 h 123"/>
                <a:gd name="T50" fmla="*/ 409 w 414"/>
                <a:gd name="T51" fmla="*/ 73 h 123"/>
                <a:gd name="T52" fmla="*/ 414 w 414"/>
                <a:gd name="T53" fmla="*/ 73 h 123"/>
                <a:gd name="T54" fmla="*/ 13 w 414"/>
                <a:gd name="T55" fmla="*/ 0 h 123"/>
                <a:gd name="T56" fmla="*/ 8 w 414"/>
                <a:gd name="T57" fmla="*/ 12 h 123"/>
                <a:gd name="T58" fmla="*/ 3 w 414"/>
                <a:gd name="T59" fmla="*/ 32 h 123"/>
                <a:gd name="T60" fmla="*/ 0 w 414"/>
                <a:gd name="T61" fmla="*/ 53 h 123"/>
                <a:gd name="T62" fmla="*/ 0 w 414"/>
                <a:gd name="T63" fmla="*/ 53 h 123"/>
                <a:gd name="T64" fmla="*/ 2 w 414"/>
                <a:gd name="T65" fmla="*/ 53 h 123"/>
                <a:gd name="T66" fmla="*/ 2 w 414"/>
                <a:gd name="T67" fmla="*/ 53 h 123"/>
                <a:gd name="T68" fmla="*/ 2 w 414"/>
                <a:gd name="T69" fmla="*/ 53 h 123"/>
                <a:gd name="T70" fmla="*/ 3 w 414"/>
                <a:gd name="T71" fmla="*/ 53 h 123"/>
                <a:gd name="T72" fmla="*/ 3 w 414"/>
                <a:gd name="T73" fmla="*/ 53 h 123"/>
                <a:gd name="T74" fmla="*/ 5 w 414"/>
                <a:gd name="T75" fmla="*/ 55 h 123"/>
                <a:gd name="T76" fmla="*/ 5 w 414"/>
                <a:gd name="T77" fmla="*/ 55 h 123"/>
                <a:gd name="T78" fmla="*/ 5 w 414"/>
                <a:gd name="T79" fmla="*/ 55 h 123"/>
                <a:gd name="T80" fmla="*/ 5 w 414"/>
                <a:gd name="T81" fmla="*/ 53 h 123"/>
                <a:gd name="T82" fmla="*/ 8 w 414"/>
                <a:gd name="T83" fmla="*/ 33 h 123"/>
                <a:gd name="T84" fmla="*/ 13 w 414"/>
                <a:gd name="T85" fmla="*/ 13 h 123"/>
                <a:gd name="T86" fmla="*/ 18 w 414"/>
                <a:gd name="T87" fmla="*/ 0 h 123"/>
                <a:gd name="T88" fmla="*/ 18 w 414"/>
                <a:gd name="T89" fmla="*/ 0 h 123"/>
                <a:gd name="T90" fmla="*/ 17 w 414"/>
                <a:gd name="T91" fmla="*/ 0 h 123"/>
                <a:gd name="T92" fmla="*/ 17 w 414"/>
                <a:gd name="T93" fmla="*/ 0 h 123"/>
                <a:gd name="T94" fmla="*/ 17 w 414"/>
                <a:gd name="T95" fmla="*/ 0 h 123"/>
                <a:gd name="T96" fmla="*/ 15 w 414"/>
                <a:gd name="T97" fmla="*/ 0 h 123"/>
                <a:gd name="T98" fmla="*/ 15 w 414"/>
                <a:gd name="T99" fmla="*/ 0 h 123"/>
                <a:gd name="T100" fmla="*/ 15 w 414"/>
                <a:gd name="T101" fmla="*/ 0 h 123"/>
                <a:gd name="T102" fmla="*/ 13 w 414"/>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4"/>
                <a:gd name="T157" fmla="*/ 0 h 123"/>
                <a:gd name="T158" fmla="*/ 414 w 414"/>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4" h="123">
                  <a:moveTo>
                    <a:pt x="414" y="73"/>
                  </a:moveTo>
                  <a:lnTo>
                    <a:pt x="414" y="63"/>
                  </a:lnTo>
                  <a:lnTo>
                    <a:pt x="412" y="63"/>
                  </a:lnTo>
                  <a:lnTo>
                    <a:pt x="410" y="63"/>
                  </a:lnTo>
                  <a:lnTo>
                    <a:pt x="409" y="63"/>
                  </a:lnTo>
                  <a:lnTo>
                    <a:pt x="409" y="73"/>
                  </a:lnTo>
                  <a:lnTo>
                    <a:pt x="414" y="73"/>
                  </a:lnTo>
                  <a:lnTo>
                    <a:pt x="412" y="95"/>
                  </a:lnTo>
                  <a:lnTo>
                    <a:pt x="410" y="116"/>
                  </a:lnTo>
                  <a:lnTo>
                    <a:pt x="407" y="123"/>
                  </a:lnTo>
                  <a:lnTo>
                    <a:pt x="405" y="123"/>
                  </a:lnTo>
                  <a:lnTo>
                    <a:pt x="404" y="123"/>
                  </a:lnTo>
                  <a:lnTo>
                    <a:pt x="402" y="123"/>
                  </a:lnTo>
                  <a:lnTo>
                    <a:pt x="405" y="115"/>
                  </a:lnTo>
                  <a:lnTo>
                    <a:pt x="407" y="95"/>
                  </a:lnTo>
                  <a:lnTo>
                    <a:pt x="409" y="73"/>
                  </a:lnTo>
                  <a:lnTo>
                    <a:pt x="414" y="73"/>
                  </a:lnTo>
                  <a:close/>
                  <a:moveTo>
                    <a:pt x="13" y="0"/>
                  </a:moveTo>
                  <a:lnTo>
                    <a:pt x="8" y="12"/>
                  </a:lnTo>
                  <a:lnTo>
                    <a:pt x="3" y="32"/>
                  </a:lnTo>
                  <a:lnTo>
                    <a:pt x="0" y="53"/>
                  </a:lnTo>
                  <a:lnTo>
                    <a:pt x="2" y="53"/>
                  </a:lnTo>
                  <a:lnTo>
                    <a:pt x="3" y="53"/>
                  </a:lnTo>
                  <a:lnTo>
                    <a:pt x="5" y="55"/>
                  </a:lnTo>
                  <a:lnTo>
                    <a:pt x="5" y="53"/>
                  </a:lnTo>
                  <a:lnTo>
                    <a:pt x="8" y="33"/>
                  </a:lnTo>
                  <a:lnTo>
                    <a:pt x="13" y="13"/>
                  </a:lnTo>
                  <a:lnTo>
                    <a:pt x="18" y="0"/>
                  </a:lnTo>
                  <a:lnTo>
                    <a:pt x="17" y="0"/>
                  </a:lnTo>
                  <a:lnTo>
                    <a:pt x="15" y="0"/>
                  </a:lnTo>
                  <a:lnTo>
                    <a:pt x="13"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 name="Freeform 180"/>
            <p:cNvSpPr>
              <a:spLocks noEditPoints="1"/>
            </p:cNvSpPr>
            <p:nvPr/>
          </p:nvSpPr>
          <p:spPr bwMode="auto">
            <a:xfrm>
              <a:off x="1828" y="2872"/>
              <a:ext cx="409" cy="123"/>
            </a:xfrm>
            <a:custGeom>
              <a:avLst/>
              <a:gdLst>
                <a:gd name="T0" fmla="*/ 409 w 409"/>
                <a:gd name="T1" fmla="*/ 73 h 123"/>
                <a:gd name="T2" fmla="*/ 407 w 409"/>
                <a:gd name="T3" fmla="*/ 63 h 123"/>
                <a:gd name="T4" fmla="*/ 407 w 409"/>
                <a:gd name="T5" fmla="*/ 63 h 123"/>
                <a:gd name="T6" fmla="*/ 407 w 409"/>
                <a:gd name="T7" fmla="*/ 63 h 123"/>
                <a:gd name="T8" fmla="*/ 406 w 409"/>
                <a:gd name="T9" fmla="*/ 63 h 123"/>
                <a:gd name="T10" fmla="*/ 406 w 409"/>
                <a:gd name="T11" fmla="*/ 63 h 123"/>
                <a:gd name="T12" fmla="*/ 404 w 409"/>
                <a:gd name="T13" fmla="*/ 63 h 123"/>
                <a:gd name="T14" fmla="*/ 404 w 409"/>
                <a:gd name="T15" fmla="*/ 63 h 123"/>
                <a:gd name="T16" fmla="*/ 404 w 409"/>
                <a:gd name="T17" fmla="*/ 63 h 123"/>
                <a:gd name="T18" fmla="*/ 402 w 409"/>
                <a:gd name="T19" fmla="*/ 63 h 123"/>
                <a:gd name="T20" fmla="*/ 404 w 409"/>
                <a:gd name="T21" fmla="*/ 73 h 123"/>
                <a:gd name="T22" fmla="*/ 409 w 409"/>
                <a:gd name="T23" fmla="*/ 73 h 123"/>
                <a:gd name="T24" fmla="*/ 407 w 409"/>
                <a:gd name="T25" fmla="*/ 95 h 123"/>
                <a:gd name="T26" fmla="*/ 404 w 409"/>
                <a:gd name="T27" fmla="*/ 115 h 123"/>
                <a:gd name="T28" fmla="*/ 402 w 409"/>
                <a:gd name="T29" fmla="*/ 123 h 123"/>
                <a:gd name="T30" fmla="*/ 402 w 409"/>
                <a:gd name="T31" fmla="*/ 123 h 123"/>
                <a:gd name="T32" fmla="*/ 401 w 409"/>
                <a:gd name="T33" fmla="*/ 123 h 123"/>
                <a:gd name="T34" fmla="*/ 401 w 409"/>
                <a:gd name="T35" fmla="*/ 123 h 123"/>
                <a:gd name="T36" fmla="*/ 399 w 409"/>
                <a:gd name="T37" fmla="*/ 123 h 123"/>
                <a:gd name="T38" fmla="*/ 399 w 409"/>
                <a:gd name="T39" fmla="*/ 123 h 123"/>
                <a:gd name="T40" fmla="*/ 399 w 409"/>
                <a:gd name="T41" fmla="*/ 123 h 123"/>
                <a:gd name="T42" fmla="*/ 397 w 409"/>
                <a:gd name="T43" fmla="*/ 123 h 123"/>
                <a:gd name="T44" fmla="*/ 397 w 409"/>
                <a:gd name="T45" fmla="*/ 123 h 123"/>
                <a:gd name="T46" fmla="*/ 399 w 409"/>
                <a:gd name="T47" fmla="*/ 115 h 123"/>
                <a:gd name="T48" fmla="*/ 402 w 409"/>
                <a:gd name="T49" fmla="*/ 95 h 123"/>
                <a:gd name="T50" fmla="*/ 404 w 409"/>
                <a:gd name="T51" fmla="*/ 73 h 123"/>
                <a:gd name="T52" fmla="*/ 409 w 409"/>
                <a:gd name="T53" fmla="*/ 73 h 123"/>
                <a:gd name="T54" fmla="*/ 14 w 409"/>
                <a:gd name="T55" fmla="*/ 0 h 123"/>
                <a:gd name="T56" fmla="*/ 9 w 409"/>
                <a:gd name="T57" fmla="*/ 13 h 123"/>
                <a:gd name="T58" fmla="*/ 4 w 409"/>
                <a:gd name="T59" fmla="*/ 33 h 123"/>
                <a:gd name="T60" fmla="*/ 0 w 409"/>
                <a:gd name="T61" fmla="*/ 53 h 123"/>
                <a:gd name="T62" fmla="*/ 0 w 409"/>
                <a:gd name="T63" fmla="*/ 53 h 123"/>
                <a:gd name="T64" fmla="*/ 0 w 409"/>
                <a:gd name="T65" fmla="*/ 53 h 123"/>
                <a:gd name="T66" fmla="*/ 2 w 409"/>
                <a:gd name="T67" fmla="*/ 55 h 123"/>
                <a:gd name="T68" fmla="*/ 2 w 409"/>
                <a:gd name="T69" fmla="*/ 55 h 123"/>
                <a:gd name="T70" fmla="*/ 2 w 409"/>
                <a:gd name="T71" fmla="*/ 55 h 123"/>
                <a:gd name="T72" fmla="*/ 4 w 409"/>
                <a:gd name="T73" fmla="*/ 55 h 123"/>
                <a:gd name="T74" fmla="*/ 4 w 409"/>
                <a:gd name="T75" fmla="*/ 55 h 123"/>
                <a:gd name="T76" fmla="*/ 4 w 409"/>
                <a:gd name="T77" fmla="*/ 55 h 123"/>
                <a:gd name="T78" fmla="*/ 5 w 409"/>
                <a:gd name="T79" fmla="*/ 55 h 123"/>
                <a:gd name="T80" fmla="*/ 5 w 409"/>
                <a:gd name="T81" fmla="*/ 53 h 123"/>
                <a:gd name="T82" fmla="*/ 9 w 409"/>
                <a:gd name="T83" fmla="*/ 33 h 123"/>
                <a:gd name="T84" fmla="*/ 14 w 409"/>
                <a:gd name="T85" fmla="*/ 15 h 123"/>
                <a:gd name="T86" fmla="*/ 19 w 409"/>
                <a:gd name="T87" fmla="*/ 0 h 123"/>
                <a:gd name="T88" fmla="*/ 17 w 409"/>
                <a:gd name="T89" fmla="*/ 0 h 123"/>
                <a:gd name="T90" fmla="*/ 17 w 409"/>
                <a:gd name="T91" fmla="*/ 0 h 123"/>
                <a:gd name="T92" fmla="*/ 17 w 409"/>
                <a:gd name="T93" fmla="*/ 0 h 123"/>
                <a:gd name="T94" fmla="*/ 15 w 409"/>
                <a:gd name="T95" fmla="*/ 0 h 123"/>
                <a:gd name="T96" fmla="*/ 15 w 409"/>
                <a:gd name="T97" fmla="*/ 0 h 123"/>
                <a:gd name="T98" fmla="*/ 14 w 409"/>
                <a:gd name="T99" fmla="*/ 0 h 123"/>
                <a:gd name="T100" fmla="*/ 14 w 409"/>
                <a:gd name="T101" fmla="*/ 0 h 123"/>
                <a:gd name="T102" fmla="*/ 14 w 409"/>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9"/>
                <a:gd name="T157" fmla="*/ 0 h 123"/>
                <a:gd name="T158" fmla="*/ 409 w 409"/>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9" h="123">
                  <a:moveTo>
                    <a:pt x="409" y="73"/>
                  </a:moveTo>
                  <a:lnTo>
                    <a:pt x="407" y="63"/>
                  </a:lnTo>
                  <a:lnTo>
                    <a:pt x="406" y="63"/>
                  </a:lnTo>
                  <a:lnTo>
                    <a:pt x="404" y="63"/>
                  </a:lnTo>
                  <a:lnTo>
                    <a:pt x="402" y="63"/>
                  </a:lnTo>
                  <a:lnTo>
                    <a:pt x="404" y="73"/>
                  </a:lnTo>
                  <a:lnTo>
                    <a:pt x="409" y="73"/>
                  </a:lnTo>
                  <a:lnTo>
                    <a:pt x="407" y="95"/>
                  </a:lnTo>
                  <a:lnTo>
                    <a:pt x="404" y="115"/>
                  </a:lnTo>
                  <a:lnTo>
                    <a:pt x="402" y="123"/>
                  </a:lnTo>
                  <a:lnTo>
                    <a:pt x="401" y="123"/>
                  </a:lnTo>
                  <a:lnTo>
                    <a:pt x="399" y="123"/>
                  </a:lnTo>
                  <a:lnTo>
                    <a:pt x="397" y="123"/>
                  </a:lnTo>
                  <a:lnTo>
                    <a:pt x="399" y="115"/>
                  </a:lnTo>
                  <a:lnTo>
                    <a:pt x="402" y="95"/>
                  </a:lnTo>
                  <a:lnTo>
                    <a:pt x="404" y="73"/>
                  </a:lnTo>
                  <a:lnTo>
                    <a:pt x="409" y="73"/>
                  </a:lnTo>
                  <a:close/>
                  <a:moveTo>
                    <a:pt x="14" y="0"/>
                  </a:moveTo>
                  <a:lnTo>
                    <a:pt x="9" y="13"/>
                  </a:lnTo>
                  <a:lnTo>
                    <a:pt x="4" y="33"/>
                  </a:lnTo>
                  <a:lnTo>
                    <a:pt x="0" y="53"/>
                  </a:lnTo>
                  <a:lnTo>
                    <a:pt x="2" y="55"/>
                  </a:lnTo>
                  <a:lnTo>
                    <a:pt x="4" y="55"/>
                  </a:lnTo>
                  <a:lnTo>
                    <a:pt x="5" y="55"/>
                  </a:lnTo>
                  <a:lnTo>
                    <a:pt x="5" y="53"/>
                  </a:lnTo>
                  <a:lnTo>
                    <a:pt x="9" y="33"/>
                  </a:lnTo>
                  <a:lnTo>
                    <a:pt x="14" y="15"/>
                  </a:lnTo>
                  <a:lnTo>
                    <a:pt x="19" y="0"/>
                  </a:lnTo>
                  <a:lnTo>
                    <a:pt x="17" y="0"/>
                  </a:lnTo>
                  <a:lnTo>
                    <a:pt x="15" y="0"/>
                  </a:lnTo>
                  <a:lnTo>
                    <a:pt x="1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 name="Freeform 181"/>
            <p:cNvSpPr>
              <a:spLocks noEditPoints="1"/>
            </p:cNvSpPr>
            <p:nvPr/>
          </p:nvSpPr>
          <p:spPr bwMode="auto">
            <a:xfrm>
              <a:off x="1830" y="2872"/>
              <a:ext cx="404" cy="123"/>
            </a:xfrm>
            <a:custGeom>
              <a:avLst/>
              <a:gdLst>
                <a:gd name="T0" fmla="*/ 404 w 404"/>
                <a:gd name="T1" fmla="*/ 73 h 123"/>
                <a:gd name="T2" fmla="*/ 404 w 404"/>
                <a:gd name="T3" fmla="*/ 63 h 123"/>
                <a:gd name="T4" fmla="*/ 402 w 404"/>
                <a:gd name="T5" fmla="*/ 63 h 123"/>
                <a:gd name="T6" fmla="*/ 402 w 404"/>
                <a:gd name="T7" fmla="*/ 63 h 123"/>
                <a:gd name="T8" fmla="*/ 402 w 404"/>
                <a:gd name="T9" fmla="*/ 63 h 123"/>
                <a:gd name="T10" fmla="*/ 400 w 404"/>
                <a:gd name="T11" fmla="*/ 63 h 123"/>
                <a:gd name="T12" fmla="*/ 400 w 404"/>
                <a:gd name="T13" fmla="*/ 63 h 123"/>
                <a:gd name="T14" fmla="*/ 400 w 404"/>
                <a:gd name="T15" fmla="*/ 63 h 123"/>
                <a:gd name="T16" fmla="*/ 399 w 404"/>
                <a:gd name="T17" fmla="*/ 63 h 123"/>
                <a:gd name="T18" fmla="*/ 399 w 404"/>
                <a:gd name="T19" fmla="*/ 63 h 123"/>
                <a:gd name="T20" fmla="*/ 399 w 404"/>
                <a:gd name="T21" fmla="*/ 73 h 123"/>
                <a:gd name="T22" fmla="*/ 404 w 404"/>
                <a:gd name="T23" fmla="*/ 73 h 123"/>
                <a:gd name="T24" fmla="*/ 402 w 404"/>
                <a:gd name="T25" fmla="*/ 95 h 123"/>
                <a:gd name="T26" fmla="*/ 400 w 404"/>
                <a:gd name="T27" fmla="*/ 115 h 123"/>
                <a:gd name="T28" fmla="*/ 397 w 404"/>
                <a:gd name="T29" fmla="*/ 123 h 123"/>
                <a:gd name="T30" fmla="*/ 397 w 404"/>
                <a:gd name="T31" fmla="*/ 123 h 123"/>
                <a:gd name="T32" fmla="*/ 397 w 404"/>
                <a:gd name="T33" fmla="*/ 123 h 123"/>
                <a:gd name="T34" fmla="*/ 395 w 404"/>
                <a:gd name="T35" fmla="*/ 123 h 123"/>
                <a:gd name="T36" fmla="*/ 395 w 404"/>
                <a:gd name="T37" fmla="*/ 123 h 123"/>
                <a:gd name="T38" fmla="*/ 394 w 404"/>
                <a:gd name="T39" fmla="*/ 123 h 123"/>
                <a:gd name="T40" fmla="*/ 394 w 404"/>
                <a:gd name="T41" fmla="*/ 123 h 123"/>
                <a:gd name="T42" fmla="*/ 394 w 404"/>
                <a:gd name="T43" fmla="*/ 123 h 123"/>
                <a:gd name="T44" fmla="*/ 392 w 404"/>
                <a:gd name="T45" fmla="*/ 123 h 123"/>
                <a:gd name="T46" fmla="*/ 395 w 404"/>
                <a:gd name="T47" fmla="*/ 113 h 123"/>
                <a:gd name="T48" fmla="*/ 397 w 404"/>
                <a:gd name="T49" fmla="*/ 95 h 123"/>
                <a:gd name="T50" fmla="*/ 399 w 404"/>
                <a:gd name="T51" fmla="*/ 73 h 123"/>
                <a:gd name="T52" fmla="*/ 404 w 404"/>
                <a:gd name="T53" fmla="*/ 73 h 123"/>
                <a:gd name="T54" fmla="*/ 13 w 404"/>
                <a:gd name="T55" fmla="*/ 0 h 123"/>
                <a:gd name="T56" fmla="*/ 8 w 404"/>
                <a:gd name="T57" fmla="*/ 13 h 123"/>
                <a:gd name="T58" fmla="*/ 3 w 404"/>
                <a:gd name="T59" fmla="*/ 33 h 123"/>
                <a:gd name="T60" fmla="*/ 0 w 404"/>
                <a:gd name="T61" fmla="*/ 53 h 123"/>
                <a:gd name="T62" fmla="*/ 0 w 404"/>
                <a:gd name="T63" fmla="*/ 55 h 123"/>
                <a:gd name="T64" fmla="*/ 2 w 404"/>
                <a:gd name="T65" fmla="*/ 55 h 123"/>
                <a:gd name="T66" fmla="*/ 2 w 404"/>
                <a:gd name="T67" fmla="*/ 55 h 123"/>
                <a:gd name="T68" fmla="*/ 2 w 404"/>
                <a:gd name="T69" fmla="*/ 55 h 123"/>
                <a:gd name="T70" fmla="*/ 3 w 404"/>
                <a:gd name="T71" fmla="*/ 55 h 123"/>
                <a:gd name="T72" fmla="*/ 3 w 404"/>
                <a:gd name="T73" fmla="*/ 55 h 123"/>
                <a:gd name="T74" fmla="*/ 5 w 404"/>
                <a:gd name="T75" fmla="*/ 55 h 123"/>
                <a:gd name="T76" fmla="*/ 5 w 404"/>
                <a:gd name="T77" fmla="*/ 55 h 123"/>
                <a:gd name="T78" fmla="*/ 5 w 404"/>
                <a:gd name="T79" fmla="*/ 55 h 123"/>
                <a:gd name="T80" fmla="*/ 5 w 404"/>
                <a:gd name="T81" fmla="*/ 53 h 123"/>
                <a:gd name="T82" fmla="*/ 8 w 404"/>
                <a:gd name="T83" fmla="*/ 35 h 123"/>
                <a:gd name="T84" fmla="*/ 13 w 404"/>
                <a:gd name="T85" fmla="*/ 15 h 123"/>
                <a:gd name="T86" fmla="*/ 18 w 404"/>
                <a:gd name="T87" fmla="*/ 2 h 123"/>
                <a:gd name="T88" fmla="*/ 18 w 404"/>
                <a:gd name="T89" fmla="*/ 2 h 123"/>
                <a:gd name="T90" fmla="*/ 17 w 404"/>
                <a:gd name="T91" fmla="*/ 0 h 123"/>
                <a:gd name="T92" fmla="*/ 17 w 404"/>
                <a:gd name="T93" fmla="*/ 0 h 123"/>
                <a:gd name="T94" fmla="*/ 17 w 404"/>
                <a:gd name="T95" fmla="*/ 0 h 123"/>
                <a:gd name="T96" fmla="*/ 15 w 404"/>
                <a:gd name="T97" fmla="*/ 0 h 123"/>
                <a:gd name="T98" fmla="*/ 15 w 404"/>
                <a:gd name="T99" fmla="*/ 0 h 123"/>
                <a:gd name="T100" fmla="*/ 15 w 404"/>
                <a:gd name="T101" fmla="*/ 0 h 123"/>
                <a:gd name="T102" fmla="*/ 13 w 404"/>
                <a:gd name="T103" fmla="*/ 0 h 1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123"/>
                <a:gd name="T158" fmla="*/ 404 w 404"/>
                <a:gd name="T159" fmla="*/ 123 h 1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123">
                  <a:moveTo>
                    <a:pt x="404" y="73"/>
                  </a:moveTo>
                  <a:lnTo>
                    <a:pt x="404" y="63"/>
                  </a:lnTo>
                  <a:lnTo>
                    <a:pt x="402" y="63"/>
                  </a:lnTo>
                  <a:lnTo>
                    <a:pt x="400" y="63"/>
                  </a:lnTo>
                  <a:lnTo>
                    <a:pt x="399" y="63"/>
                  </a:lnTo>
                  <a:lnTo>
                    <a:pt x="399" y="73"/>
                  </a:lnTo>
                  <a:lnTo>
                    <a:pt x="404" y="73"/>
                  </a:lnTo>
                  <a:lnTo>
                    <a:pt x="402" y="95"/>
                  </a:lnTo>
                  <a:lnTo>
                    <a:pt x="400" y="115"/>
                  </a:lnTo>
                  <a:lnTo>
                    <a:pt x="397" y="123"/>
                  </a:lnTo>
                  <a:lnTo>
                    <a:pt x="395" y="123"/>
                  </a:lnTo>
                  <a:lnTo>
                    <a:pt x="394" y="123"/>
                  </a:lnTo>
                  <a:lnTo>
                    <a:pt x="392" y="123"/>
                  </a:lnTo>
                  <a:lnTo>
                    <a:pt x="395" y="113"/>
                  </a:lnTo>
                  <a:lnTo>
                    <a:pt x="397" y="95"/>
                  </a:lnTo>
                  <a:lnTo>
                    <a:pt x="399" y="73"/>
                  </a:lnTo>
                  <a:lnTo>
                    <a:pt x="404" y="73"/>
                  </a:lnTo>
                  <a:close/>
                  <a:moveTo>
                    <a:pt x="13" y="0"/>
                  </a:moveTo>
                  <a:lnTo>
                    <a:pt x="8" y="13"/>
                  </a:lnTo>
                  <a:lnTo>
                    <a:pt x="3" y="33"/>
                  </a:lnTo>
                  <a:lnTo>
                    <a:pt x="0" y="53"/>
                  </a:lnTo>
                  <a:lnTo>
                    <a:pt x="0" y="55"/>
                  </a:lnTo>
                  <a:lnTo>
                    <a:pt x="2" y="55"/>
                  </a:lnTo>
                  <a:lnTo>
                    <a:pt x="3" y="55"/>
                  </a:lnTo>
                  <a:lnTo>
                    <a:pt x="5" y="55"/>
                  </a:lnTo>
                  <a:lnTo>
                    <a:pt x="5" y="53"/>
                  </a:lnTo>
                  <a:lnTo>
                    <a:pt x="8" y="35"/>
                  </a:lnTo>
                  <a:lnTo>
                    <a:pt x="13" y="15"/>
                  </a:lnTo>
                  <a:lnTo>
                    <a:pt x="18" y="2"/>
                  </a:lnTo>
                  <a:lnTo>
                    <a:pt x="17" y="0"/>
                  </a:lnTo>
                  <a:lnTo>
                    <a:pt x="15" y="0"/>
                  </a:lnTo>
                  <a:lnTo>
                    <a:pt x="13"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 name="Freeform 182"/>
            <p:cNvSpPr>
              <a:spLocks noEditPoints="1"/>
            </p:cNvSpPr>
            <p:nvPr/>
          </p:nvSpPr>
          <p:spPr bwMode="auto">
            <a:xfrm>
              <a:off x="1833" y="2872"/>
              <a:ext cx="399" cy="123"/>
            </a:xfrm>
            <a:custGeom>
              <a:avLst/>
              <a:gdLst>
                <a:gd name="T0" fmla="*/ 399 w 399"/>
                <a:gd name="T1" fmla="*/ 73 h 123"/>
                <a:gd name="T2" fmla="*/ 397 w 399"/>
                <a:gd name="T3" fmla="*/ 63 h 123"/>
                <a:gd name="T4" fmla="*/ 397 w 399"/>
                <a:gd name="T5" fmla="*/ 63 h 123"/>
                <a:gd name="T6" fmla="*/ 397 w 399"/>
                <a:gd name="T7" fmla="*/ 63 h 123"/>
                <a:gd name="T8" fmla="*/ 396 w 399"/>
                <a:gd name="T9" fmla="*/ 63 h 123"/>
                <a:gd name="T10" fmla="*/ 396 w 399"/>
                <a:gd name="T11" fmla="*/ 63 h 123"/>
                <a:gd name="T12" fmla="*/ 394 w 399"/>
                <a:gd name="T13" fmla="*/ 63 h 123"/>
                <a:gd name="T14" fmla="*/ 394 w 399"/>
                <a:gd name="T15" fmla="*/ 63 h 123"/>
                <a:gd name="T16" fmla="*/ 394 w 399"/>
                <a:gd name="T17" fmla="*/ 63 h 123"/>
                <a:gd name="T18" fmla="*/ 392 w 399"/>
                <a:gd name="T19" fmla="*/ 63 h 123"/>
                <a:gd name="T20" fmla="*/ 394 w 399"/>
                <a:gd name="T21" fmla="*/ 73 h 123"/>
                <a:gd name="T22" fmla="*/ 399 w 399"/>
                <a:gd name="T23" fmla="*/ 73 h 123"/>
                <a:gd name="T24" fmla="*/ 397 w 399"/>
                <a:gd name="T25" fmla="*/ 95 h 123"/>
                <a:gd name="T26" fmla="*/ 394 w 399"/>
                <a:gd name="T27" fmla="*/ 115 h 123"/>
                <a:gd name="T28" fmla="*/ 392 w 399"/>
                <a:gd name="T29" fmla="*/ 123 h 123"/>
                <a:gd name="T30" fmla="*/ 391 w 399"/>
                <a:gd name="T31" fmla="*/ 123 h 123"/>
                <a:gd name="T32" fmla="*/ 391 w 399"/>
                <a:gd name="T33" fmla="*/ 123 h 123"/>
                <a:gd name="T34" fmla="*/ 391 w 399"/>
                <a:gd name="T35" fmla="*/ 123 h 123"/>
                <a:gd name="T36" fmla="*/ 389 w 399"/>
                <a:gd name="T37" fmla="*/ 123 h 123"/>
                <a:gd name="T38" fmla="*/ 389 w 399"/>
                <a:gd name="T39" fmla="*/ 123 h 123"/>
                <a:gd name="T40" fmla="*/ 389 w 399"/>
                <a:gd name="T41" fmla="*/ 123 h 123"/>
                <a:gd name="T42" fmla="*/ 387 w 399"/>
                <a:gd name="T43" fmla="*/ 123 h 123"/>
                <a:gd name="T44" fmla="*/ 387 w 399"/>
                <a:gd name="T45" fmla="*/ 123 h 123"/>
                <a:gd name="T46" fmla="*/ 389 w 399"/>
                <a:gd name="T47" fmla="*/ 113 h 123"/>
                <a:gd name="T48" fmla="*/ 392 w 399"/>
                <a:gd name="T49" fmla="*/ 93 h 123"/>
                <a:gd name="T50" fmla="*/ 394 w 399"/>
                <a:gd name="T51" fmla="*/ 73 h 123"/>
                <a:gd name="T52" fmla="*/ 399 w 399"/>
                <a:gd name="T53" fmla="*/ 73 h 123"/>
                <a:gd name="T54" fmla="*/ 14 w 399"/>
                <a:gd name="T55" fmla="*/ 0 h 123"/>
                <a:gd name="T56" fmla="*/ 9 w 399"/>
                <a:gd name="T57" fmla="*/ 15 h 123"/>
                <a:gd name="T58" fmla="*/ 4 w 399"/>
                <a:gd name="T59" fmla="*/ 33 h 123"/>
                <a:gd name="T60" fmla="*/ 0 w 399"/>
                <a:gd name="T61" fmla="*/ 53 h 123"/>
                <a:gd name="T62" fmla="*/ 0 w 399"/>
                <a:gd name="T63" fmla="*/ 55 h 123"/>
                <a:gd name="T64" fmla="*/ 0 w 399"/>
                <a:gd name="T65" fmla="*/ 55 h 123"/>
                <a:gd name="T66" fmla="*/ 2 w 399"/>
                <a:gd name="T67" fmla="*/ 55 h 123"/>
                <a:gd name="T68" fmla="*/ 2 w 399"/>
                <a:gd name="T69" fmla="*/ 55 h 123"/>
                <a:gd name="T70" fmla="*/ 2 w 399"/>
                <a:gd name="T71" fmla="*/ 55 h 123"/>
                <a:gd name="T72" fmla="*/ 4 w 399"/>
                <a:gd name="T73" fmla="*/ 55 h 123"/>
                <a:gd name="T74" fmla="*/ 4 w 399"/>
                <a:gd name="T75" fmla="*/ 55 h 123"/>
                <a:gd name="T76" fmla="*/ 4 w 399"/>
                <a:gd name="T77" fmla="*/ 55 h 123"/>
                <a:gd name="T78" fmla="*/ 5 w 399"/>
                <a:gd name="T79" fmla="*/ 57 h 123"/>
                <a:gd name="T80" fmla="*/ 5 w 399"/>
                <a:gd name="T81" fmla="*/ 53 h 123"/>
                <a:gd name="T82" fmla="*/ 9 w 399"/>
                <a:gd name="T83" fmla="*/ 35 h 123"/>
                <a:gd name="T84" fmla="*/ 14 w 399"/>
                <a:gd name="T85" fmla="*/ 17 h 123"/>
                <a:gd name="T86" fmla="*/ 19 w 399"/>
                <a:gd name="T87" fmla="*/ 2 h 123"/>
                <a:gd name="T88" fmla="*/ 19 w 399"/>
                <a:gd name="T89" fmla="*/ 2 h 123"/>
                <a:gd name="T90" fmla="*/ 19 w 399"/>
                <a:gd name="T91" fmla="*/ 2 h 123"/>
                <a:gd name="T92" fmla="*/ 19 w 399"/>
                <a:gd name="T93" fmla="*/ 2 h 123"/>
                <a:gd name="T94" fmla="*/ 19 w 399"/>
                <a:gd name="T95" fmla="*/ 2 h 123"/>
                <a:gd name="T96" fmla="*/ 19 w 399"/>
                <a:gd name="T97" fmla="*/ 2 h 123"/>
                <a:gd name="T98" fmla="*/ 17 w 399"/>
                <a:gd name="T99" fmla="*/ 2 h 123"/>
                <a:gd name="T100" fmla="*/ 17 w 399"/>
                <a:gd name="T101" fmla="*/ 2 h 123"/>
                <a:gd name="T102" fmla="*/ 17 w 399"/>
                <a:gd name="T103" fmla="*/ 2 h 123"/>
                <a:gd name="T104" fmla="*/ 17 w 399"/>
                <a:gd name="T105" fmla="*/ 2 h 123"/>
                <a:gd name="T106" fmla="*/ 17 w 399"/>
                <a:gd name="T107" fmla="*/ 2 h 123"/>
                <a:gd name="T108" fmla="*/ 15 w 399"/>
                <a:gd name="T109" fmla="*/ 2 h 123"/>
                <a:gd name="T110" fmla="*/ 15 w 399"/>
                <a:gd name="T111" fmla="*/ 2 h 123"/>
                <a:gd name="T112" fmla="*/ 15 w 399"/>
                <a:gd name="T113" fmla="*/ 2 h 123"/>
                <a:gd name="T114" fmla="*/ 14 w 399"/>
                <a:gd name="T115" fmla="*/ 0 h 123"/>
                <a:gd name="T116" fmla="*/ 14 w 399"/>
                <a:gd name="T117" fmla="*/ 0 h 123"/>
                <a:gd name="T118" fmla="*/ 14 w 399"/>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9"/>
                <a:gd name="T181" fmla="*/ 0 h 123"/>
                <a:gd name="T182" fmla="*/ 399 w 399"/>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9" h="123">
                  <a:moveTo>
                    <a:pt x="399" y="73"/>
                  </a:moveTo>
                  <a:lnTo>
                    <a:pt x="397" y="63"/>
                  </a:lnTo>
                  <a:lnTo>
                    <a:pt x="396" y="63"/>
                  </a:lnTo>
                  <a:lnTo>
                    <a:pt x="394" y="63"/>
                  </a:lnTo>
                  <a:lnTo>
                    <a:pt x="392" y="63"/>
                  </a:lnTo>
                  <a:lnTo>
                    <a:pt x="394" y="73"/>
                  </a:lnTo>
                  <a:lnTo>
                    <a:pt x="399" y="73"/>
                  </a:lnTo>
                  <a:lnTo>
                    <a:pt x="397" y="95"/>
                  </a:lnTo>
                  <a:lnTo>
                    <a:pt x="394" y="115"/>
                  </a:lnTo>
                  <a:lnTo>
                    <a:pt x="392" y="123"/>
                  </a:lnTo>
                  <a:lnTo>
                    <a:pt x="391" y="123"/>
                  </a:lnTo>
                  <a:lnTo>
                    <a:pt x="389" y="123"/>
                  </a:lnTo>
                  <a:lnTo>
                    <a:pt x="387" y="123"/>
                  </a:lnTo>
                  <a:lnTo>
                    <a:pt x="389" y="113"/>
                  </a:lnTo>
                  <a:lnTo>
                    <a:pt x="392" y="93"/>
                  </a:lnTo>
                  <a:lnTo>
                    <a:pt x="394" y="73"/>
                  </a:lnTo>
                  <a:lnTo>
                    <a:pt x="399" y="73"/>
                  </a:lnTo>
                  <a:close/>
                  <a:moveTo>
                    <a:pt x="14" y="0"/>
                  </a:moveTo>
                  <a:lnTo>
                    <a:pt x="9" y="15"/>
                  </a:lnTo>
                  <a:lnTo>
                    <a:pt x="4" y="33"/>
                  </a:lnTo>
                  <a:lnTo>
                    <a:pt x="0" y="53"/>
                  </a:lnTo>
                  <a:lnTo>
                    <a:pt x="0" y="55"/>
                  </a:lnTo>
                  <a:lnTo>
                    <a:pt x="2" y="55"/>
                  </a:lnTo>
                  <a:lnTo>
                    <a:pt x="4" y="55"/>
                  </a:lnTo>
                  <a:lnTo>
                    <a:pt x="5" y="57"/>
                  </a:lnTo>
                  <a:lnTo>
                    <a:pt x="5" y="53"/>
                  </a:lnTo>
                  <a:lnTo>
                    <a:pt x="9" y="35"/>
                  </a:lnTo>
                  <a:lnTo>
                    <a:pt x="14" y="17"/>
                  </a:lnTo>
                  <a:lnTo>
                    <a:pt x="19" y="2"/>
                  </a:lnTo>
                  <a:lnTo>
                    <a:pt x="17" y="2"/>
                  </a:lnTo>
                  <a:lnTo>
                    <a:pt x="15" y="2"/>
                  </a:lnTo>
                  <a:lnTo>
                    <a:pt x="14"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 name="Freeform 183"/>
            <p:cNvSpPr>
              <a:spLocks noEditPoints="1"/>
            </p:cNvSpPr>
            <p:nvPr/>
          </p:nvSpPr>
          <p:spPr bwMode="auto">
            <a:xfrm>
              <a:off x="1835" y="2874"/>
              <a:ext cx="394" cy="121"/>
            </a:xfrm>
            <a:custGeom>
              <a:avLst/>
              <a:gdLst>
                <a:gd name="T0" fmla="*/ 394 w 394"/>
                <a:gd name="T1" fmla="*/ 71 h 121"/>
                <a:gd name="T2" fmla="*/ 394 w 394"/>
                <a:gd name="T3" fmla="*/ 61 h 121"/>
                <a:gd name="T4" fmla="*/ 392 w 394"/>
                <a:gd name="T5" fmla="*/ 61 h 121"/>
                <a:gd name="T6" fmla="*/ 392 w 394"/>
                <a:gd name="T7" fmla="*/ 61 h 121"/>
                <a:gd name="T8" fmla="*/ 392 w 394"/>
                <a:gd name="T9" fmla="*/ 61 h 121"/>
                <a:gd name="T10" fmla="*/ 390 w 394"/>
                <a:gd name="T11" fmla="*/ 61 h 121"/>
                <a:gd name="T12" fmla="*/ 390 w 394"/>
                <a:gd name="T13" fmla="*/ 61 h 121"/>
                <a:gd name="T14" fmla="*/ 390 w 394"/>
                <a:gd name="T15" fmla="*/ 61 h 121"/>
                <a:gd name="T16" fmla="*/ 389 w 394"/>
                <a:gd name="T17" fmla="*/ 61 h 121"/>
                <a:gd name="T18" fmla="*/ 389 w 394"/>
                <a:gd name="T19" fmla="*/ 59 h 121"/>
                <a:gd name="T20" fmla="*/ 389 w 394"/>
                <a:gd name="T21" fmla="*/ 71 h 121"/>
                <a:gd name="T22" fmla="*/ 394 w 394"/>
                <a:gd name="T23" fmla="*/ 71 h 121"/>
                <a:gd name="T24" fmla="*/ 392 w 394"/>
                <a:gd name="T25" fmla="*/ 93 h 121"/>
                <a:gd name="T26" fmla="*/ 390 w 394"/>
                <a:gd name="T27" fmla="*/ 111 h 121"/>
                <a:gd name="T28" fmla="*/ 387 w 394"/>
                <a:gd name="T29" fmla="*/ 121 h 121"/>
                <a:gd name="T30" fmla="*/ 387 w 394"/>
                <a:gd name="T31" fmla="*/ 121 h 121"/>
                <a:gd name="T32" fmla="*/ 387 w 394"/>
                <a:gd name="T33" fmla="*/ 121 h 121"/>
                <a:gd name="T34" fmla="*/ 385 w 394"/>
                <a:gd name="T35" fmla="*/ 121 h 121"/>
                <a:gd name="T36" fmla="*/ 385 w 394"/>
                <a:gd name="T37" fmla="*/ 121 h 121"/>
                <a:gd name="T38" fmla="*/ 384 w 394"/>
                <a:gd name="T39" fmla="*/ 121 h 121"/>
                <a:gd name="T40" fmla="*/ 384 w 394"/>
                <a:gd name="T41" fmla="*/ 121 h 121"/>
                <a:gd name="T42" fmla="*/ 384 w 394"/>
                <a:gd name="T43" fmla="*/ 121 h 121"/>
                <a:gd name="T44" fmla="*/ 382 w 394"/>
                <a:gd name="T45" fmla="*/ 121 h 121"/>
                <a:gd name="T46" fmla="*/ 385 w 394"/>
                <a:gd name="T47" fmla="*/ 111 h 121"/>
                <a:gd name="T48" fmla="*/ 389 w 394"/>
                <a:gd name="T49" fmla="*/ 91 h 121"/>
                <a:gd name="T50" fmla="*/ 389 w 394"/>
                <a:gd name="T51" fmla="*/ 71 h 121"/>
                <a:gd name="T52" fmla="*/ 394 w 394"/>
                <a:gd name="T53" fmla="*/ 71 h 121"/>
                <a:gd name="T54" fmla="*/ 13 w 394"/>
                <a:gd name="T55" fmla="*/ 0 h 121"/>
                <a:gd name="T56" fmla="*/ 8 w 394"/>
                <a:gd name="T57" fmla="*/ 13 h 121"/>
                <a:gd name="T58" fmla="*/ 3 w 394"/>
                <a:gd name="T59" fmla="*/ 33 h 121"/>
                <a:gd name="T60" fmla="*/ 0 w 394"/>
                <a:gd name="T61" fmla="*/ 51 h 121"/>
                <a:gd name="T62" fmla="*/ 0 w 394"/>
                <a:gd name="T63" fmla="*/ 53 h 121"/>
                <a:gd name="T64" fmla="*/ 2 w 394"/>
                <a:gd name="T65" fmla="*/ 53 h 121"/>
                <a:gd name="T66" fmla="*/ 2 w 394"/>
                <a:gd name="T67" fmla="*/ 53 h 121"/>
                <a:gd name="T68" fmla="*/ 2 w 394"/>
                <a:gd name="T69" fmla="*/ 53 h 121"/>
                <a:gd name="T70" fmla="*/ 3 w 394"/>
                <a:gd name="T71" fmla="*/ 55 h 121"/>
                <a:gd name="T72" fmla="*/ 3 w 394"/>
                <a:gd name="T73" fmla="*/ 55 h 121"/>
                <a:gd name="T74" fmla="*/ 5 w 394"/>
                <a:gd name="T75" fmla="*/ 55 h 121"/>
                <a:gd name="T76" fmla="*/ 5 w 394"/>
                <a:gd name="T77" fmla="*/ 55 h 121"/>
                <a:gd name="T78" fmla="*/ 5 w 394"/>
                <a:gd name="T79" fmla="*/ 55 h 121"/>
                <a:gd name="T80" fmla="*/ 5 w 394"/>
                <a:gd name="T81" fmla="*/ 53 h 121"/>
                <a:gd name="T82" fmla="*/ 8 w 394"/>
                <a:gd name="T83" fmla="*/ 33 h 121"/>
                <a:gd name="T84" fmla="*/ 13 w 394"/>
                <a:gd name="T85" fmla="*/ 15 h 121"/>
                <a:gd name="T86" fmla="*/ 18 w 394"/>
                <a:gd name="T87" fmla="*/ 0 h 121"/>
                <a:gd name="T88" fmla="*/ 18 w 394"/>
                <a:gd name="T89" fmla="*/ 0 h 121"/>
                <a:gd name="T90" fmla="*/ 18 w 394"/>
                <a:gd name="T91" fmla="*/ 0 h 121"/>
                <a:gd name="T92" fmla="*/ 18 w 394"/>
                <a:gd name="T93" fmla="*/ 0 h 121"/>
                <a:gd name="T94" fmla="*/ 17 w 394"/>
                <a:gd name="T95" fmla="*/ 0 h 121"/>
                <a:gd name="T96" fmla="*/ 17 w 394"/>
                <a:gd name="T97" fmla="*/ 0 h 121"/>
                <a:gd name="T98" fmla="*/ 17 w 394"/>
                <a:gd name="T99" fmla="*/ 0 h 121"/>
                <a:gd name="T100" fmla="*/ 17 w 394"/>
                <a:gd name="T101" fmla="*/ 0 h 121"/>
                <a:gd name="T102" fmla="*/ 15 w 394"/>
                <a:gd name="T103" fmla="*/ 0 h 121"/>
                <a:gd name="T104" fmla="*/ 15 w 394"/>
                <a:gd name="T105" fmla="*/ 0 h 121"/>
                <a:gd name="T106" fmla="*/ 15 w 394"/>
                <a:gd name="T107" fmla="*/ 0 h 121"/>
                <a:gd name="T108" fmla="*/ 15 w 394"/>
                <a:gd name="T109" fmla="*/ 0 h 121"/>
                <a:gd name="T110" fmla="*/ 15 w 394"/>
                <a:gd name="T111" fmla="*/ 0 h 121"/>
                <a:gd name="T112" fmla="*/ 15 w 394"/>
                <a:gd name="T113" fmla="*/ 0 h 121"/>
                <a:gd name="T114" fmla="*/ 15 w 394"/>
                <a:gd name="T115" fmla="*/ 0 h 121"/>
                <a:gd name="T116" fmla="*/ 13 w 394"/>
                <a:gd name="T117" fmla="*/ 0 h 121"/>
                <a:gd name="T118" fmla="*/ 13 w 394"/>
                <a:gd name="T119" fmla="*/ 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4"/>
                <a:gd name="T181" fmla="*/ 0 h 121"/>
                <a:gd name="T182" fmla="*/ 394 w 394"/>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4" h="121">
                  <a:moveTo>
                    <a:pt x="394" y="71"/>
                  </a:moveTo>
                  <a:lnTo>
                    <a:pt x="394" y="61"/>
                  </a:lnTo>
                  <a:lnTo>
                    <a:pt x="392" y="61"/>
                  </a:lnTo>
                  <a:lnTo>
                    <a:pt x="390" y="61"/>
                  </a:lnTo>
                  <a:lnTo>
                    <a:pt x="389" y="61"/>
                  </a:lnTo>
                  <a:lnTo>
                    <a:pt x="389" y="59"/>
                  </a:lnTo>
                  <a:lnTo>
                    <a:pt x="389" y="71"/>
                  </a:lnTo>
                  <a:lnTo>
                    <a:pt x="394" y="71"/>
                  </a:lnTo>
                  <a:lnTo>
                    <a:pt x="392" y="93"/>
                  </a:lnTo>
                  <a:lnTo>
                    <a:pt x="390" y="111"/>
                  </a:lnTo>
                  <a:lnTo>
                    <a:pt x="387" y="121"/>
                  </a:lnTo>
                  <a:lnTo>
                    <a:pt x="385" y="121"/>
                  </a:lnTo>
                  <a:lnTo>
                    <a:pt x="384" y="121"/>
                  </a:lnTo>
                  <a:lnTo>
                    <a:pt x="382" y="121"/>
                  </a:lnTo>
                  <a:lnTo>
                    <a:pt x="385" y="111"/>
                  </a:lnTo>
                  <a:lnTo>
                    <a:pt x="389" y="91"/>
                  </a:lnTo>
                  <a:lnTo>
                    <a:pt x="389" y="71"/>
                  </a:lnTo>
                  <a:lnTo>
                    <a:pt x="394" y="71"/>
                  </a:lnTo>
                  <a:close/>
                  <a:moveTo>
                    <a:pt x="13" y="0"/>
                  </a:moveTo>
                  <a:lnTo>
                    <a:pt x="8" y="13"/>
                  </a:lnTo>
                  <a:lnTo>
                    <a:pt x="3" y="33"/>
                  </a:lnTo>
                  <a:lnTo>
                    <a:pt x="0" y="51"/>
                  </a:lnTo>
                  <a:lnTo>
                    <a:pt x="0" y="53"/>
                  </a:lnTo>
                  <a:lnTo>
                    <a:pt x="2" y="53"/>
                  </a:lnTo>
                  <a:lnTo>
                    <a:pt x="3" y="55"/>
                  </a:lnTo>
                  <a:lnTo>
                    <a:pt x="5" y="55"/>
                  </a:lnTo>
                  <a:lnTo>
                    <a:pt x="5" y="53"/>
                  </a:lnTo>
                  <a:lnTo>
                    <a:pt x="8" y="33"/>
                  </a:lnTo>
                  <a:lnTo>
                    <a:pt x="13" y="15"/>
                  </a:lnTo>
                  <a:lnTo>
                    <a:pt x="18" y="0"/>
                  </a:lnTo>
                  <a:lnTo>
                    <a:pt x="17" y="0"/>
                  </a:lnTo>
                  <a:lnTo>
                    <a:pt x="15" y="0"/>
                  </a:lnTo>
                  <a:lnTo>
                    <a:pt x="13"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 name="Freeform 184"/>
            <p:cNvSpPr>
              <a:spLocks noEditPoints="1"/>
            </p:cNvSpPr>
            <p:nvPr/>
          </p:nvSpPr>
          <p:spPr bwMode="auto">
            <a:xfrm>
              <a:off x="1838" y="2874"/>
              <a:ext cx="389" cy="121"/>
            </a:xfrm>
            <a:custGeom>
              <a:avLst/>
              <a:gdLst>
                <a:gd name="T0" fmla="*/ 389 w 389"/>
                <a:gd name="T1" fmla="*/ 71 h 121"/>
                <a:gd name="T2" fmla="*/ 387 w 389"/>
                <a:gd name="T3" fmla="*/ 61 h 121"/>
                <a:gd name="T4" fmla="*/ 387 w 389"/>
                <a:gd name="T5" fmla="*/ 61 h 121"/>
                <a:gd name="T6" fmla="*/ 387 w 389"/>
                <a:gd name="T7" fmla="*/ 61 h 121"/>
                <a:gd name="T8" fmla="*/ 386 w 389"/>
                <a:gd name="T9" fmla="*/ 61 h 121"/>
                <a:gd name="T10" fmla="*/ 386 w 389"/>
                <a:gd name="T11" fmla="*/ 59 h 121"/>
                <a:gd name="T12" fmla="*/ 384 w 389"/>
                <a:gd name="T13" fmla="*/ 59 h 121"/>
                <a:gd name="T14" fmla="*/ 384 w 389"/>
                <a:gd name="T15" fmla="*/ 59 h 121"/>
                <a:gd name="T16" fmla="*/ 384 w 389"/>
                <a:gd name="T17" fmla="*/ 59 h 121"/>
                <a:gd name="T18" fmla="*/ 382 w 389"/>
                <a:gd name="T19" fmla="*/ 59 h 121"/>
                <a:gd name="T20" fmla="*/ 384 w 389"/>
                <a:gd name="T21" fmla="*/ 71 h 121"/>
                <a:gd name="T22" fmla="*/ 389 w 389"/>
                <a:gd name="T23" fmla="*/ 71 h 121"/>
                <a:gd name="T24" fmla="*/ 387 w 389"/>
                <a:gd name="T25" fmla="*/ 91 h 121"/>
                <a:gd name="T26" fmla="*/ 384 w 389"/>
                <a:gd name="T27" fmla="*/ 111 h 121"/>
                <a:gd name="T28" fmla="*/ 382 w 389"/>
                <a:gd name="T29" fmla="*/ 121 h 121"/>
                <a:gd name="T30" fmla="*/ 381 w 389"/>
                <a:gd name="T31" fmla="*/ 121 h 121"/>
                <a:gd name="T32" fmla="*/ 381 w 389"/>
                <a:gd name="T33" fmla="*/ 121 h 121"/>
                <a:gd name="T34" fmla="*/ 381 w 389"/>
                <a:gd name="T35" fmla="*/ 121 h 121"/>
                <a:gd name="T36" fmla="*/ 379 w 389"/>
                <a:gd name="T37" fmla="*/ 121 h 121"/>
                <a:gd name="T38" fmla="*/ 379 w 389"/>
                <a:gd name="T39" fmla="*/ 119 h 121"/>
                <a:gd name="T40" fmla="*/ 379 w 389"/>
                <a:gd name="T41" fmla="*/ 119 h 121"/>
                <a:gd name="T42" fmla="*/ 377 w 389"/>
                <a:gd name="T43" fmla="*/ 119 h 121"/>
                <a:gd name="T44" fmla="*/ 377 w 389"/>
                <a:gd name="T45" fmla="*/ 119 h 121"/>
                <a:gd name="T46" fmla="*/ 379 w 389"/>
                <a:gd name="T47" fmla="*/ 109 h 121"/>
                <a:gd name="T48" fmla="*/ 382 w 389"/>
                <a:gd name="T49" fmla="*/ 91 h 121"/>
                <a:gd name="T50" fmla="*/ 384 w 389"/>
                <a:gd name="T51" fmla="*/ 71 h 121"/>
                <a:gd name="T52" fmla="*/ 389 w 389"/>
                <a:gd name="T53" fmla="*/ 71 h 121"/>
                <a:gd name="T54" fmla="*/ 14 w 389"/>
                <a:gd name="T55" fmla="*/ 0 h 121"/>
                <a:gd name="T56" fmla="*/ 9 w 389"/>
                <a:gd name="T57" fmla="*/ 15 h 121"/>
                <a:gd name="T58" fmla="*/ 4 w 389"/>
                <a:gd name="T59" fmla="*/ 33 h 121"/>
                <a:gd name="T60" fmla="*/ 0 w 389"/>
                <a:gd name="T61" fmla="*/ 51 h 121"/>
                <a:gd name="T62" fmla="*/ 0 w 389"/>
                <a:gd name="T63" fmla="*/ 55 h 121"/>
                <a:gd name="T64" fmla="*/ 0 w 389"/>
                <a:gd name="T65" fmla="*/ 55 h 121"/>
                <a:gd name="T66" fmla="*/ 2 w 389"/>
                <a:gd name="T67" fmla="*/ 55 h 121"/>
                <a:gd name="T68" fmla="*/ 2 w 389"/>
                <a:gd name="T69" fmla="*/ 55 h 121"/>
                <a:gd name="T70" fmla="*/ 2 w 389"/>
                <a:gd name="T71" fmla="*/ 55 h 121"/>
                <a:gd name="T72" fmla="*/ 4 w 389"/>
                <a:gd name="T73" fmla="*/ 55 h 121"/>
                <a:gd name="T74" fmla="*/ 4 w 389"/>
                <a:gd name="T75" fmla="*/ 55 h 121"/>
                <a:gd name="T76" fmla="*/ 4 w 389"/>
                <a:gd name="T77" fmla="*/ 55 h 121"/>
                <a:gd name="T78" fmla="*/ 5 w 389"/>
                <a:gd name="T79" fmla="*/ 55 h 121"/>
                <a:gd name="T80" fmla="*/ 5 w 389"/>
                <a:gd name="T81" fmla="*/ 53 h 121"/>
                <a:gd name="T82" fmla="*/ 9 w 389"/>
                <a:gd name="T83" fmla="*/ 33 h 121"/>
                <a:gd name="T84" fmla="*/ 12 w 389"/>
                <a:gd name="T85" fmla="*/ 15 h 121"/>
                <a:gd name="T86" fmla="*/ 19 w 389"/>
                <a:gd name="T87" fmla="*/ 0 h 121"/>
                <a:gd name="T88" fmla="*/ 17 w 389"/>
                <a:gd name="T89" fmla="*/ 0 h 121"/>
                <a:gd name="T90" fmla="*/ 17 w 389"/>
                <a:gd name="T91" fmla="*/ 0 h 121"/>
                <a:gd name="T92" fmla="*/ 17 w 389"/>
                <a:gd name="T93" fmla="*/ 0 h 121"/>
                <a:gd name="T94" fmla="*/ 15 w 389"/>
                <a:gd name="T95" fmla="*/ 0 h 121"/>
                <a:gd name="T96" fmla="*/ 15 w 389"/>
                <a:gd name="T97" fmla="*/ 0 h 121"/>
                <a:gd name="T98" fmla="*/ 14 w 389"/>
                <a:gd name="T99" fmla="*/ 0 h 121"/>
                <a:gd name="T100" fmla="*/ 14 w 389"/>
                <a:gd name="T101" fmla="*/ 0 h 121"/>
                <a:gd name="T102" fmla="*/ 14 w 389"/>
                <a:gd name="T103" fmla="*/ 0 h 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9"/>
                <a:gd name="T157" fmla="*/ 0 h 121"/>
                <a:gd name="T158" fmla="*/ 389 w 389"/>
                <a:gd name="T159" fmla="*/ 121 h 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9" h="121">
                  <a:moveTo>
                    <a:pt x="389" y="71"/>
                  </a:moveTo>
                  <a:lnTo>
                    <a:pt x="387" y="61"/>
                  </a:lnTo>
                  <a:lnTo>
                    <a:pt x="386" y="61"/>
                  </a:lnTo>
                  <a:lnTo>
                    <a:pt x="386" y="59"/>
                  </a:lnTo>
                  <a:lnTo>
                    <a:pt x="384" y="59"/>
                  </a:lnTo>
                  <a:lnTo>
                    <a:pt x="382" y="59"/>
                  </a:lnTo>
                  <a:lnTo>
                    <a:pt x="384" y="71"/>
                  </a:lnTo>
                  <a:lnTo>
                    <a:pt x="389" y="71"/>
                  </a:lnTo>
                  <a:lnTo>
                    <a:pt x="387" y="91"/>
                  </a:lnTo>
                  <a:lnTo>
                    <a:pt x="384" y="111"/>
                  </a:lnTo>
                  <a:lnTo>
                    <a:pt x="382" y="121"/>
                  </a:lnTo>
                  <a:lnTo>
                    <a:pt x="381" y="121"/>
                  </a:lnTo>
                  <a:lnTo>
                    <a:pt x="379" y="121"/>
                  </a:lnTo>
                  <a:lnTo>
                    <a:pt x="379" y="119"/>
                  </a:lnTo>
                  <a:lnTo>
                    <a:pt x="377" y="119"/>
                  </a:lnTo>
                  <a:lnTo>
                    <a:pt x="379" y="109"/>
                  </a:lnTo>
                  <a:lnTo>
                    <a:pt x="382" y="91"/>
                  </a:lnTo>
                  <a:lnTo>
                    <a:pt x="384" y="71"/>
                  </a:lnTo>
                  <a:lnTo>
                    <a:pt x="389" y="71"/>
                  </a:lnTo>
                  <a:close/>
                  <a:moveTo>
                    <a:pt x="14" y="0"/>
                  </a:moveTo>
                  <a:lnTo>
                    <a:pt x="9" y="15"/>
                  </a:lnTo>
                  <a:lnTo>
                    <a:pt x="4" y="33"/>
                  </a:lnTo>
                  <a:lnTo>
                    <a:pt x="0" y="51"/>
                  </a:lnTo>
                  <a:lnTo>
                    <a:pt x="0" y="55"/>
                  </a:lnTo>
                  <a:lnTo>
                    <a:pt x="2" y="55"/>
                  </a:lnTo>
                  <a:lnTo>
                    <a:pt x="4" y="55"/>
                  </a:lnTo>
                  <a:lnTo>
                    <a:pt x="5" y="55"/>
                  </a:lnTo>
                  <a:lnTo>
                    <a:pt x="5" y="53"/>
                  </a:lnTo>
                  <a:lnTo>
                    <a:pt x="9" y="33"/>
                  </a:lnTo>
                  <a:lnTo>
                    <a:pt x="12" y="15"/>
                  </a:lnTo>
                  <a:lnTo>
                    <a:pt x="19" y="0"/>
                  </a:lnTo>
                  <a:lnTo>
                    <a:pt x="17" y="0"/>
                  </a:lnTo>
                  <a:lnTo>
                    <a:pt x="15" y="0"/>
                  </a:lnTo>
                  <a:lnTo>
                    <a:pt x="14" y="0"/>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 name="Freeform 185"/>
            <p:cNvSpPr>
              <a:spLocks noEditPoints="1"/>
            </p:cNvSpPr>
            <p:nvPr/>
          </p:nvSpPr>
          <p:spPr bwMode="auto">
            <a:xfrm>
              <a:off x="1840" y="2874"/>
              <a:ext cx="384" cy="121"/>
            </a:xfrm>
            <a:custGeom>
              <a:avLst/>
              <a:gdLst>
                <a:gd name="T0" fmla="*/ 384 w 384"/>
                <a:gd name="T1" fmla="*/ 71 h 121"/>
                <a:gd name="T2" fmla="*/ 384 w 384"/>
                <a:gd name="T3" fmla="*/ 59 h 121"/>
                <a:gd name="T4" fmla="*/ 382 w 384"/>
                <a:gd name="T5" fmla="*/ 59 h 121"/>
                <a:gd name="T6" fmla="*/ 382 w 384"/>
                <a:gd name="T7" fmla="*/ 59 h 121"/>
                <a:gd name="T8" fmla="*/ 382 w 384"/>
                <a:gd name="T9" fmla="*/ 59 h 121"/>
                <a:gd name="T10" fmla="*/ 380 w 384"/>
                <a:gd name="T11" fmla="*/ 59 h 121"/>
                <a:gd name="T12" fmla="*/ 380 w 384"/>
                <a:gd name="T13" fmla="*/ 59 h 121"/>
                <a:gd name="T14" fmla="*/ 379 w 384"/>
                <a:gd name="T15" fmla="*/ 59 h 121"/>
                <a:gd name="T16" fmla="*/ 379 w 384"/>
                <a:gd name="T17" fmla="*/ 59 h 121"/>
                <a:gd name="T18" fmla="*/ 379 w 384"/>
                <a:gd name="T19" fmla="*/ 59 h 121"/>
                <a:gd name="T20" fmla="*/ 379 w 384"/>
                <a:gd name="T21" fmla="*/ 71 h 121"/>
                <a:gd name="T22" fmla="*/ 384 w 384"/>
                <a:gd name="T23" fmla="*/ 71 h 121"/>
                <a:gd name="T24" fmla="*/ 384 w 384"/>
                <a:gd name="T25" fmla="*/ 91 h 121"/>
                <a:gd name="T26" fmla="*/ 380 w 384"/>
                <a:gd name="T27" fmla="*/ 111 h 121"/>
                <a:gd name="T28" fmla="*/ 377 w 384"/>
                <a:gd name="T29" fmla="*/ 121 h 121"/>
                <a:gd name="T30" fmla="*/ 377 w 384"/>
                <a:gd name="T31" fmla="*/ 119 h 121"/>
                <a:gd name="T32" fmla="*/ 377 w 384"/>
                <a:gd name="T33" fmla="*/ 119 h 121"/>
                <a:gd name="T34" fmla="*/ 375 w 384"/>
                <a:gd name="T35" fmla="*/ 119 h 121"/>
                <a:gd name="T36" fmla="*/ 375 w 384"/>
                <a:gd name="T37" fmla="*/ 119 h 121"/>
                <a:gd name="T38" fmla="*/ 374 w 384"/>
                <a:gd name="T39" fmla="*/ 119 h 121"/>
                <a:gd name="T40" fmla="*/ 374 w 384"/>
                <a:gd name="T41" fmla="*/ 119 h 121"/>
                <a:gd name="T42" fmla="*/ 374 w 384"/>
                <a:gd name="T43" fmla="*/ 119 h 121"/>
                <a:gd name="T44" fmla="*/ 372 w 384"/>
                <a:gd name="T45" fmla="*/ 119 h 121"/>
                <a:gd name="T46" fmla="*/ 375 w 384"/>
                <a:gd name="T47" fmla="*/ 109 h 121"/>
                <a:gd name="T48" fmla="*/ 379 w 384"/>
                <a:gd name="T49" fmla="*/ 91 h 121"/>
                <a:gd name="T50" fmla="*/ 379 w 384"/>
                <a:gd name="T51" fmla="*/ 71 h 121"/>
                <a:gd name="T52" fmla="*/ 384 w 384"/>
                <a:gd name="T53" fmla="*/ 71 h 121"/>
                <a:gd name="T54" fmla="*/ 13 w 384"/>
                <a:gd name="T55" fmla="*/ 0 h 121"/>
                <a:gd name="T56" fmla="*/ 8 w 384"/>
                <a:gd name="T57" fmla="*/ 15 h 121"/>
                <a:gd name="T58" fmla="*/ 3 w 384"/>
                <a:gd name="T59" fmla="*/ 33 h 121"/>
                <a:gd name="T60" fmla="*/ 0 w 384"/>
                <a:gd name="T61" fmla="*/ 53 h 121"/>
                <a:gd name="T62" fmla="*/ 0 w 384"/>
                <a:gd name="T63" fmla="*/ 55 h 121"/>
                <a:gd name="T64" fmla="*/ 2 w 384"/>
                <a:gd name="T65" fmla="*/ 55 h 121"/>
                <a:gd name="T66" fmla="*/ 2 w 384"/>
                <a:gd name="T67" fmla="*/ 55 h 121"/>
                <a:gd name="T68" fmla="*/ 2 w 384"/>
                <a:gd name="T69" fmla="*/ 55 h 121"/>
                <a:gd name="T70" fmla="*/ 3 w 384"/>
                <a:gd name="T71" fmla="*/ 55 h 121"/>
                <a:gd name="T72" fmla="*/ 3 w 384"/>
                <a:gd name="T73" fmla="*/ 55 h 121"/>
                <a:gd name="T74" fmla="*/ 3 w 384"/>
                <a:gd name="T75" fmla="*/ 55 h 121"/>
                <a:gd name="T76" fmla="*/ 5 w 384"/>
                <a:gd name="T77" fmla="*/ 55 h 121"/>
                <a:gd name="T78" fmla="*/ 5 w 384"/>
                <a:gd name="T79" fmla="*/ 55 h 121"/>
                <a:gd name="T80" fmla="*/ 5 w 384"/>
                <a:gd name="T81" fmla="*/ 55 h 121"/>
                <a:gd name="T82" fmla="*/ 5 w 384"/>
                <a:gd name="T83" fmla="*/ 55 h 121"/>
                <a:gd name="T84" fmla="*/ 5 w 384"/>
                <a:gd name="T85" fmla="*/ 55 h 121"/>
                <a:gd name="T86" fmla="*/ 5 w 384"/>
                <a:gd name="T87" fmla="*/ 55 h 121"/>
                <a:gd name="T88" fmla="*/ 5 w 384"/>
                <a:gd name="T89" fmla="*/ 55 h 121"/>
                <a:gd name="T90" fmla="*/ 5 w 384"/>
                <a:gd name="T91" fmla="*/ 55 h 121"/>
                <a:gd name="T92" fmla="*/ 5 w 384"/>
                <a:gd name="T93" fmla="*/ 55 h 121"/>
                <a:gd name="T94" fmla="*/ 5 w 384"/>
                <a:gd name="T95" fmla="*/ 55 h 121"/>
                <a:gd name="T96" fmla="*/ 5 w 384"/>
                <a:gd name="T97" fmla="*/ 53 h 121"/>
                <a:gd name="T98" fmla="*/ 8 w 384"/>
                <a:gd name="T99" fmla="*/ 35 h 121"/>
                <a:gd name="T100" fmla="*/ 13 w 384"/>
                <a:gd name="T101" fmla="*/ 16 h 121"/>
                <a:gd name="T102" fmla="*/ 18 w 384"/>
                <a:gd name="T103" fmla="*/ 1 h 121"/>
                <a:gd name="T104" fmla="*/ 18 w 384"/>
                <a:gd name="T105" fmla="*/ 1 h 121"/>
                <a:gd name="T106" fmla="*/ 17 w 384"/>
                <a:gd name="T107" fmla="*/ 1 h 121"/>
                <a:gd name="T108" fmla="*/ 17 w 384"/>
                <a:gd name="T109" fmla="*/ 0 h 121"/>
                <a:gd name="T110" fmla="*/ 17 w 384"/>
                <a:gd name="T111" fmla="*/ 0 h 121"/>
                <a:gd name="T112" fmla="*/ 15 w 384"/>
                <a:gd name="T113" fmla="*/ 0 h 121"/>
                <a:gd name="T114" fmla="*/ 15 w 384"/>
                <a:gd name="T115" fmla="*/ 0 h 121"/>
                <a:gd name="T116" fmla="*/ 15 w 384"/>
                <a:gd name="T117" fmla="*/ 0 h 121"/>
                <a:gd name="T118" fmla="*/ 13 w 384"/>
                <a:gd name="T119" fmla="*/ 0 h 1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4"/>
                <a:gd name="T181" fmla="*/ 0 h 121"/>
                <a:gd name="T182" fmla="*/ 384 w 384"/>
                <a:gd name="T183" fmla="*/ 121 h 1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4" h="121">
                  <a:moveTo>
                    <a:pt x="384" y="71"/>
                  </a:moveTo>
                  <a:lnTo>
                    <a:pt x="384" y="59"/>
                  </a:lnTo>
                  <a:lnTo>
                    <a:pt x="382" y="59"/>
                  </a:lnTo>
                  <a:lnTo>
                    <a:pt x="380" y="59"/>
                  </a:lnTo>
                  <a:lnTo>
                    <a:pt x="379" y="59"/>
                  </a:lnTo>
                  <a:lnTo>
                    <a:pt x="379" y="71"/>
                  </a:lnTo>
                  <a:lnTo>
                    <a:pt x="384" y="71"/>
                  </a:lnTo>
                  <a:lnTo>
                    <a:pt x="384" y="91"/>
                  </a:lnTo>
                  <a:lnTo>
                    <a:pt x="380" y="111"/>
                  </a:lnTo>
                  <a:lnTo>
                    <a:pt x="377" y="121"/>
                  </a:lnTo>
                  <a:lnTo>
                    <a:pt x="377" y="119"/>
                  </a:lnTo>
                  <a:lnTo>
                    <a:pt x="375" y="119"/>
                  </a:lnTo>
                  <a:lnTo>
                    <a:pt x="374" y="119"/>
                  </a:lnTo>
                  <a:lnTo>
                    <a:pt x="372" y="119"/>
                  </a:lnTo>
                  <a:lnTo>
                    <a:pt x="375" y="109"/>
                  </a:lnTo>
                  <a:lnTo>
                    <a:pt x="379" y="91"/>
                  </a:lnTo>
                  <a:lnTo>
                    <a:pt x="379" y="71"/>
                  </a:lnTo>
                  <a:lnTo>
                    <a:pt x="384" y="71"/>
                  </a:lnTo>
                  <a:close/>
                  <a:moveTo>
                    <a:pt x="13" y="0"/>
                  </a:moveTo>
                  <a:lnTo>
                    <a:pt x="8" y="15"/>
                  </a:lnTo>
                  <a:lnTo>
                    <a:pt x="3" y="33"/>
                  </a:lnTo>
                  <a:lnTo>
                    <a:pt x="0" y="53"/>
                  </a:lnTo>
                  <a:lnTo>
                    <a:pt x="0" y="55"/>
                  </a:lnTo>
                  <a:lnTo>
                    <a:pt x="2" y="55"/>
                  </a:lnTo>
                  <a:lnTo>
                    <a:pt x="3" y="55"/>
                  </a:lnTo>
                  <a:lnTo>
                    <a:pt x="5" y="55"/>
                  </a:lnTo>
                  <a:lnTo>
                    <a:pt x="5" y="53"/>
                  </a:lnTo>
                  <a:lnTo>
                    <a:pt x="8" y="35"/>
                  </a:lnTo>
                  <a:lnTo>
                    <a:pt x="13" y="16"/>
                  </a:lnTo>
                  <a:lnTo>
                    <a:pt x="18" y="1"/>
                  </a:lnTo>
                  <a:lnTo>
                    <a:pt x="17" y="1"/>
                  </a:lnTo>
                  <a:lnTo>
                    <a:pt x="17" y="0"/>
                  </a:lnTo>
                  <a:lnTo>
                    <a:pt x="15" y="0"/>
                  </a:lnTo>
                  <a:lnTo>
                    <a:pt x="13" y="0"/>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 name="Freeform 186"/>
            <p:cNvSpPr>
              <a:spLocks noEditPoints="1"/>
            </p:cNvSpPr>
            <p:nvPr/>
          </p:nvSpPr>
          <p:spPr bwMode="auto">
            <a:xfrm>
              <a:off x="1843" y="2874"/>
              <a:ext cx="379" cy="119"/>
            </a:xfrm>
            <a:custGeom>
              <a:avLst/>
              <a:gdLst>
                <a:gd name="T0" fmla="*/ 379 w 379"/>
                <a:gd name="T1" fmla="*/ 71 h 119"/>
                <a:gd name="T2" fmla="*/ 377 w 379"/>
                <a:gd name="T3" fmla="*/ 59 h 119"/>
                <a:gd name="T4" fmla="*/ 377 w 379"/>
                <a:gd name="T5" fmla="*/ 59 h 119"/>
                <a:gd name="T6" fmla="*/ 376 w 379"/>
                <a:gd name="T7" fmla="*/ 59 h 119"/>
                <a:gd name="T8" fmla="*/ 376 w 379"/>
                <a:gd name="T9" fmla="*/ 59 h 119"/>
                <a:gd name="T10" fmla="*/ 376 w 379"/>
                <a:gd name="T11" fmla="*/ 59 h 119"/>
                <a:gd name="T12" fmla="*/ 374 w 379"/>
                <a:gd name="T13" fmla="*/ 59 h 119"/>
                <a:gd name="T14" fmla="*/ 374 w 379"/>
                <a:gd name="T15" fmla="*/ 59 h 119"/>
                <a:gd name="T16" fmla="*/ 374 w 379"/>
                <a:gd name="T17" fmla="*/ 59 h 119"/>
                <a:gd name="T18" fmla="*/ 372 w 379"/>
                <a:gd name="T19" fmla="*/ 59 h 119"/>
                <a:gd name="T20" fmla="*/ 374 w 379"/>
                <a:gd name="T21" fmla="*/ 71 h 119"/>
                <a:gd name="T22" fmla="*/ 379 w 379"/>
                <a:gd name="T23" fmla="*/ 71 h 119"/>
                <a:gd name="T24" fmla="*/ 377 w 379"/>
                <a:gd name="T25" fmla="*/ 91 h 119"/>
                <a:gd name="T26" fmla="*/ 374 w 379"/>
                <a:gd name="T27" fmla="*/ 109 h 119"/>
                <a:gd name="T28" fmla="*/ 372 w 379"/>
                <a:gd name="T29" fmla="*/ 119 h 119"/>
                <a:gd name="T30" fmla="*/ 371 w 379"/>
                <a:gd name="T31" fmla="*/ 119 h 119"/>
                <a:gd name="T32" fmla="*/ 371 w 379"/>
                <a:gd name="T33" fmla="*/ 119 h 119"/>
                <a:gd name="T34" fmla="*/ 371 w 379"/>
                <a:gd name="T35" fmla="*/ 119 h 119"/>
                <a:gd name="T36" fmla="*/ 369 w 379"/>
                <a:gd name="T37" fmla="*/ 119 h 119"/>
                <a:gd name="T38" fmla="*/ 369 w 379"/>
                <a:gd name="T39" fmla="*/ 119 h 119"/>
                <a:gd name="T40" fmla="*/ 367 w 379"/>
                <a:gd name="T41" fmla="*/ 119 h 119"/>
                <a:gd name="T42" fmla="*/ 367 w 379"/>
                <a:gd name="T43" fmla="*/ 119 h 119"/>
                <a:gd name="T44" fmla="*/ 367 w 379"/>
                <a:gd name="T45" fmla="*/ 119 h 119"/>
                <a:gd name="T46" fmla="*/ 369 w 379"/>
                <a:gd name="T47" fmla="*/ 109 h 119"/>
                <a:gd name="T48" fmla="*/ 372 w 379"/>
                <a:gd name="T49" fmla="*/ 91 h 119"/>
                <a:gd name="T50" fmla="*/ 374 w 379"/>
                <a:gd name="T51" fmla="*/ 71 h 119"/>
                <a:gd name="T52" fmla="*/ 379 w 379"/>
                <a:gd name="T53" fmla="*/ 71 h 119"/>
                <a:gd name="T54" fmla="*/ 14 w 379"/>
                <a:gd name="T55" fmla="*/ 0 h 119"/>
                <a:gd name="T56" fmla="*/ 7 w 379"/>
                <a:gd name="T57" fmla="*/ 15 h 119"/>
                <a:gd name="T58" fmla="*/ 4 w 379"/>
                <a:gd name="T59" fmla="*/ 33 h 119"/>
                <a:gd name="T60" fmla="*/ 0 w 379"/>
                <a:gd name="T61" fmla="*/ 53 h 119"/>
                <a:gd name="T62" fmla="*/ 0 w 379"/>
                <a:gd name="T63" fmla="*/ 55 h 119"/>
                <a:gd name="T64" fmla="*/ 0 w 379"/>
                <a:gd name="T65" fmla="*/ 55 h 119"/>
                <a:gd name="T66" fmla="*/ 0 w 379"/>
                <a:gd name="T67" fmla="*/ 55 h 119"/>
                <a:gd name="T68" fmla="*/ 0 w 379"/>
                <a:gd name="T69" fmla="*/ 55 h 119"/>
                <a:gd name="T70" fmla="*/ 0 w 379"/>
                <a:gd name="T71" fmla="*/ 55 h 119"/>
                <a:gd name="T72" fmla="*/ 2 w 379"/>
                <a:gd name="T73" fmla="*/ 55 h 119"/>
                <a:gd name="T74" fmla="*/ 2 w 379"/>
                <a:gd name="T75" fmla="*/ 55 h 119"/>
                <a:gd name="T76" fmla="*/ 2 w 379"/>
                <a:gd name="T77" fmla="*/ 55 h 119"/>
                <a:gd name="T78" fmla="*/ 2 w 379"/>
                <a:gd name="T79" fmla="*/ 55 h 119"/>
                <a:gd name="T80" fmla="*/ 2 w 379"/>
                <a:gd name="T81" fmla="*/ 55 h 119"/>
                <a:gd name="T82" fmla="*/ 4 w 379"/>
                <a:gd name="T83" fmla="*/ 55 h 119"/>
                <a:gd name="T84" fmla="*/ 4 w 379"/>
                <a:gd name="T85" fmla="*/ 56 h 119"/>
                <a:gd name="T86" fmla="*/ 4 w 379"/>
                <a:gd name="T87" fmla="*/ 56 h 119"/>
                <a:gd name="T88" fmla="*/ 4 w 379"/>
                <a:gd name="T89" fmla="*/ 56 h 119"/>
                <a:gd name="T90" fmla="*/ 4 w 379"/>
                <a:gd name="T91" fmla="*/ 56 h 119"/>
                <a:gd name="T92" fmla="*/ 5 w 379"/>
                <a:gd name="T93" fmla="*/ 56 h 119"/>
                <a:gd name="T94" fmla="*/ 5 w 379"/>
                <a:gd name="T95" fmla="*/ 56 h 119"/>
                <a:gd name="T96" fmla="*/ 5 w 379"/>
                <a:gd name="T97" fmla="*/ 53 h 119"/>
                <a:gd name="T98" fmla="*/ 9 w 379"/>
                <a:gd name="T99" fmla="*/ 35 h 119"/>
                <a:gd name="T100" fmla="*/ 12 w 379"/>
                <a:gd name="T101" fmla="*/ 16 h 119"/>
                <a:gd name="T102" fmla="*/ 19 w 379"/>
                <a:gd name="T103" fmla="*/ 1 h 119"/>
                <a:gd name="T104" fmla="*/ 17 w 379"/>
                <a:gd name="T105" fmla="*/ 1 h 119"/>
                <a:gd name="T106" fmla="*/ 17 w 379"/>
                <a:gd name="T107" fmla="*/ 1 h 119"/>
                <a:gd name="T108" fmla="*/ 17 w 379"/>
                <a:gd name="T109" fmla="*/ 1 h 119"/>
                <a:gd name="T110" fmla="*/ 15 w 379"/>
                <a:gd name="T111" fmla="*/ 1 h 119"/>
                <a:gd name="T112" fmla="*/ 15 w 379"/>
                <a:gd name="T113" fmla="*/ 1 h 119"/>
                <a:gd name="T114" fmla="*/ 14 w 379"/>
                <a:gd name="T115" fmla="*/ 1 h 119"/>
                <a:gd name="T116" fmla="*/ 14 w 379"/>
                <a:gd name="T117" fmla="*/ 0 h 119"/>
                <a:gd name="T118" fmla="*/ 14 w 379"/>
                <a:gd name="T119" fmla="*/ 0 h 1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9"/>
                <a:gd name="T181" fmla="*/ 0 h 119"/>
                <a:gd name="T182" fmla="*/ 379 w 379"/>
                <a:gd name="T183" fmla="*/ 119 h 1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9" h="119">
                  <a:moveTo>
                    <a:pt x="379" y="71"/>
                  </a:moveTo>
                  <a:lnTo>
                    <a:pt x="377" y="59"/>
                  </a:lnTo>
                  <a:lnTo>
                    <a:pt x="376" y="59"/>
                  </a:lnTo>
                  <a:lnTo>
                    <a:pt x="374" y="59"/>
                  </a:lnTo>
                  <a:lnTo>
                    <a:pt x="372" y="59"/>
                  </a:lnTo>
                  <a:lnTo>
                    <a:pt x="374" y="71"/>
                  </a:lnTo>
                  <a:lnTo>
                    <a:pt x="379" y="71"/>
                  </a:lnTo>
                  <a:lnTo>
                    <a:pt x="377" y="91"/>
                  </a:lnTo>
                  <a:lnTo>
                    <a:pt x="374" y="109"/>
                  </a:lnTo>
                  <a:lnTo>
                    <a:pt x="372" y="119"/>
                  </a:lnTo>
                  <a:lnTo>
                    <a:pt x="371" y="119"/>
                  </a:lnTo>
                  <a:lnTo>
                    <a:pt x="369" y="119"/>
                  </a:lnTo>
                  <a:lnTo>
                    <a:pt x="367" y="119"/>
                  </a:lnTo>
                  <a:lnTo>
                    <a:pt x="369" y="109"/>
                  </a:lnTo>
                  <a:lnTo>
                    <a:pt x="372" y="91"/>
                  </a:lnTo>
                  <a:lnTo>
                    <a:pt x="374" y="71"/>
                  </a:lnTo>
                  <a:lnTo>
                    <a:pt x="379" y="71"/>
                  </a:lnTo>
                  <a:close/>
                  <a:moveTo>
                    <a:pt x="14" y="0"/>
                  </a:moveTo>
                  <a:lnTo>
                    <a:pt x="7" y="15"/>
                  </a:lnTo>
                  <a:lnTo>
                    <a:pt x="4" y="33"/>
                  </a:lnTo>
                  <a:lnTo>
                    <a:pt x="0" y="53"/>
                  </a:lnTo>
                  <a:lnTo>
                    <a:pt x="0" y="55"/>
                  </a:lnTo>
                  <a:lnTo>
                    <a:pt x="2" y="55"/>
                  </a:lnTo>
                  <a:lnTo>
                    <a:pt x="4" y="55"/>
                  </a:lnTo>
                  <a:lnTo>
                    <a:pt x="4" y="56"/>
                  </a:lnTo>
                  <a:lnTo>
                    <a:pt x="5" y="56"/>
                  </a:lnTo>
                  <a:lnTo>
                    <a:pt x="5" y="53"/>
                  </a:lnTo>
                  <a:lnTo>
                    <a:pt x="9" y="35"/>
                  </a:lnTo>
                  <a:lnTo>
                    <a:pt x="12" y="16"/>
                  </a:lnTo>
                  <a:lnTo>
                    <a:pt x="19" y="1"/>
                  </a:lnTo>
                  <a:lnTo>
                    <a:pt x="17" y="1"/>
                  </a:lnTo>
                  <a:lnTo>
                    <a:pt x="15" y="1"/>
                  </a:lnTo>
                  <a:lnTo>
                    <a:pt x="14" y="1"/>
                  </a:lnTo>
                  <a:lnTo>
                    <a:pt x="14" y="0"/>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 name="Freeform 187"/>
            <p:cNvSpPr>
              <a:spLocks noEditPoints="1"/>
            </p:cNvSpPr>
            <p:nvPr/>
          </p:nvSpPr>
          <p:spPr bwMode="auto">
            <a:xfrm>
              <a:off x="1845" y="2875"/>
              <a:ext cx="374" cy="118"/>
            </a:xfrm>
            <a:custGeom>
              <a:avLst/>
              <a:gdLst>
                <a:gd name="T0" fmla="*/ 374 w 374"/>
                <a:gd name="T1" fmla="*/ 70 h 118"/>
                <a:gd name="T2" fmla="*/ 374 w 374"/>
                <a:gd name="T3" fmla="*/ 58 h 118"/>
                <a:gd name="T4" fmla="*/ 372 w 374"/>
                <a:gd name="T5" fmla="*/ 58 h 118"/>
                <a:gd name="T6" fmla="*/ 372 w 374"/>
                <a:gd name="T7" fmla="*/ 58 h 118"/>
                <a:gd name="T8" fmla="*/ 372 w 374"/>
                <a:gd name="T9" fmla="*/ 58 h 118"/>
                <a:gd name="T10" fmla="*/ 370 w 374"/>
                <a:gd name="T11" fmla="*/ 58 h 118"/>
                <a:gd name="T12" fmla="*/ 370 w 374"/>
                <a:gd name="T13" fmla="*/ 58 h 118"/>
                <a:gd name="T14" fmla="*/ 369 w 374"/>
                <a:gd name="T15" fmla="*/ 58 h 118"/>
                <a:gd name="T16" fmla="*/ 369 w 374"/>
                <a:gd name="T17" fmla="*/ 58 h 118"/>
                <a:gd name="T18" fmla="*/ 369 w 374"/>
                <a:gd name="T19" fmla="*/ 58 h 118"/>
                <a:gd name="T20" fmla="*/ 369 w 374"/>
                <a:gd name="T21" fmla="*/ 70 h 118"/>
                <a:gd name="T22" fmla="*/ 374 w 374"/>
                <a:gd name="T23" fmla="*/ 70 h 118"/>
                <a:gd name="T24" fmla="*/ 374 w 374"/>
                <a:gd name="T25" fmla="*/ 90 h 118"/>
                <a:gd name="T26" fmla="*/ 370 w 374"/>
                <a:gd name="T27" fmla="*/ 108 h 118"/>
                <a:gd name="T28" fmla="*/ 367 w 374"/>
                <a:gd name="T29" fmla="*/ 118 h 118"/>
                <a:gd name="T30" fmla="*/ 367 w 374"/>
                <a:gd name="T31" fmla="*/ 118 h 118"/>
                <a:gd name="T32" fmla="*/ 365 w 374"/>
                <a:gd name="T33" fmla="*/ 118 h 118"/>
                <a:gd name="T34" fmla="*/ 365 w 374"/>
                <a:gd name="T35" fmla="*/ 118 h 118"/>
                <a:gd name="T36" fmla="*/ 365 w 374"/>
                <a:gd name="T37" fmla="*/ 118 h 118"/>
                <a:gd name="T38" fmla="*/ 364 w 374"/>
                <a:gd name="T39" fmla="*/ 118 h 118"/>
                <a:gd name="T40" fmla="*/ 364 w 374"/>
                <a:gd name="T41" fmla="*/ 118 h 118"/>
                <a:gd name="T42" fmla="*/ 364 w 374"/>
                <a:gd name="T43" fmla="*/ 118 h 118"/>
                <a:gd name="T44" fmla="*/ 362 w 374"/>
                <a:gd name="T45" fmla="*/ 118 h 118"/>
                <a:gd name="T46" fmla="*/ 365 w 374"/>
                <a:gd name="T47" fmla="*/ 108 h 118"/>
                <a:gd name="T48" fmla="*/ 369 w 374"/>
                <a:gd name="T49" fmla="*/ 90 h 118"/>
                <a:gd name="T50" fmla="*/ 369 w 374"/>
                <a:gd name="T51" fmla="*/ 70 h 118"/>
                <a:gd name="T52" fmla="*/ 374 w 374"/>
                <a:gd name="T53" fmla="*/ 70 h 118"/>
                <a:gd name="T54" fmla="*/ 13 w 374"/>
                <a:gd name="T55" fmla="*/ 0 h 118"/>
                <a:gd name="T56" fmla="*/ 8 w 374"/>
                <a:gd name="T57" fmla="*/ 15 h 118"/>
                <a:gd name="T58" fmla="*/ 3 w 374"/>
                <a:gd name="T59" fmla="*/ 34 h 118"/>
                <a:gd name="T60" fmla="*/ 0 w 374"/>
                <a:gd name="T61" fmla="*/ 52 h 118"/>
                <a:gd name="T62" fmla="*/ 0 w 374"/>
                <a:gd name="T63" fmla="*/ 54 h 118"/>
                <a:gd name="T64" fmla="*/ 2 w 374"/>
                <a:gd name="T65" fmla="*/ 54 h 118"/>
                <a:gd name="T66" fmla="*/ 2 w 374"/>
                <a:gd name="T67" fmla="*/ 55 h 118"/>
                <a:gd name="T68" fmla="*/ 2 w 374"/>
                <a:gd name="T69" fmla="*/ 55 h 118"/>
                <a:gd name="T70" fmla="*/ 3 w 374"/>
                <a:gd name="T71" fmla="*/ 55 h 118"/>
                <a:gd name="T72" fmla="*/ 3 w 374"/>
                <a:gd name="T73" fmla="*/ 55 h 118"/>
                <a:gd name="T74" fmla="*/ 3 w 374"/>
                <a:gd name="T75" fmla="*/ 55 h 118"/>
                <a:gd name="T76" fmla="*/ 5 w 374"/>
                <a:gd name="T77" fmla="*/ 55 h 118"/>
                <a:gd name="T78" fmla="*/ 5 w 374"/>
                <a:gd name="T79" fmla="*/ 55 h 118"/>
                <a:gd name="T80" fmla="*/ 5 w 374"/>
                <a:gd name="T81" fmla="*/ 52 h 118"/>
                <a:gd name="T82" fmla="*/ 8 w 374"/>
                <a:gd name="T83" fmla="*/ 34 h 118"/>
                <a:gd name="T84" fmla="*/ 13 w 374"/>
                <a:gd name="T85" fmla="*/ 17 h 118"/>
                <a:gd name="T86" fmla="*/ 18 w 374"/>
                <a:gd name="T87" fmla="*/ 0 h 118"/>
                <a:gd name="T88" fmla="*/ 18 w 374"/>
                <a:gd name="T89" fmla="*/ 0 h 118"/>
                <a:gd name="T90" fmla="*/ 17 w 374"/>
                <a:gd name="T91" fmla="*/ 0 h 118"/>
                <a:gd name="T92" fmla="*/ 17 w 374"/>
                <a:gd name="T93" fmla="*/ 0 h 118"/>
                <a:gd name="T94" fmla="*/ 17 w 374"/>
                <a:gd name="T95" fmla="*/ 0 h 118"/>
                <a:gd name="T96" fmla="*/ 15 w 374"/>
                <a:gd name="T97" fmla="*/ 0 h 118"/>
                <a:gd name="T98" fmla="*/ 15 w 374"/>
                <a:gd name="T99" fmla="*/ 0 h 118"/>
                <a:gd name="T100" fmla="*/ 15 w 374"/>
                <a:gd name="T101" fmla="*/ 0 h 118"/>
                <a:gd name="T102" fmla="*/ 13 w 374"/>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4"/>
                <a:gd name="T157" fmla="*/ 0 h 118"/>
                <a:gd name="T158" fmla="*/ 374 w 374"/>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4" h="118">
                  <a:moveTo>
                    <a:pt x="374" y="70"/>
                  </a:moveTo>
                  <a:lnTo>
                    <a:pt x="374" y="58"/>
                  </a:lnTo>
                  <a:lnTo>
                    <a:pt x="372" y="58"/>
                  </a:lnTo>
                  <a:lnTo>
                    <a:pt x="370" y="58"/>
                  </a:lnTo>
                  <a:lnTo>
                    <a:pt x="369" y="58"/>
                  </a:lnTo>
                  <a:lnTo>
                    <a:pt x="369" y="70"/>
                  </a:lnTo>
                  <a:lnTo>
                    <a:pt x="374" y="70"/>
                  </a:lnTo>
                  <a:lnTo>
                    <a:pt x="374" y="90"/>
                  </a:lnTo>
                  <a:lnTo>
                    <a:pt x="370" y="108"/>
                  </a:lnTo>
                  <a:lnTo>
                    <a:pt x="367" y="118"/>
                  </a:lnTo>
                  <a:lnTo>
                    <a:pt x="365" y="118"/>
                  </a:lnTo>
                  <a:lnTo>
                    <a:pt x="364" y="118"/>
                  </a:lnTo>
                  <a:lnTo>
                    <a:pt x="362" y="118"/>
                  </a:lnTo>
                  <a:lnTo>
                    <a:pt x="365" y="108"/>
                  </a:lnTo>
                  <a:lnTo>
                    <a:pt x="369" y="90"/>
                  </a:lnTo>
                  <a:lnTo>
                    <a:pt x="369" y="70"/>
                  </a:lnTo>
                  <a:lnTo>
                    <a:pt x="374" y="70"/>
                  </a:lnTo>
                  <a:close/>
                  <a:moveTo>
                    <a:pt x="13" y="0"/>
                  </a:moveTo>
                  <a:lnTo>
                    <a:pt x="8" y="15"/>
                  </a:lnTo>
                  <a:lnTo>
                    <a:pt x="3" y="34"/>
                  </a:lnTo>
                  <a:lnTo>
                    <a:pt x="0" y="52"/>
                  </a:lnTo>
                  <a:lnTo>
                    <a:pt x="0" y="54"/>
                  </a:lnTo>
                  <a:lnTo>
                    <a:pt x="2" y="54"/>
                  </a:lnTo>
                  <a:lnTo>
                    <a:pt x="2" y="55"/>
                  </a:lnTo>
                  <a:lnTo>
                    <a:pt x="3" y="55"/>
                  </a:lnTo>
                  <a:lnTo>
                    <a:pt x="5" y="55"/>
                  </a:lnTo>
                  <a:lnTo>
                    <a:pt x="5" y="52"/>
                  </a:lnTo>
                  <a:lnTo>
                    <a:pt x="8" y="34"/>
                  </a:lnTo>
                  <a:lnTo>
                    <a:pt x="13" y="17"/>
                  </a:lnTo>
                  <a:lnTo>
                    <a:pt x="18" y="0"/>
                  </a:lnTo>
                  <a:lnTo>
                    <a:pt x="17" y="0"/>
                  </a:lnTo>
                  <a:lnTo>
                    <a:pt x="15" y="0"/>
                  </a:lnTo>
                  <a:lnTo>
                    <a:pt x="13" y="0"/>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 name="Freeform 188"/>
            <p:cNvSpPr>
              <a:spLocks noEditPoints="1"/>
            </p:cNvSpPr>
            <p:nvPr/>
          </p:nvSpPr>
          <p:spPr bwMode="auto">
            <a:xfrm>
              <a:off x="1848" y="2875"/>
              <a:ext cx="369" cy="118"/>
            </a:xfrm>
            <a:custGeom>
              <a:avLst/>
              <a:gdLst>
                <a:gd name="T0" fmla="*/ 369 w 369"/>
                <a:gd name="T1" fmla="*/ 70 h 118"/>
                <a:gd name="T2" fmla="*/ 367 w 369"/>
                <a:gd name="T3" fmla="*/ 58 h 118"/>
                <a:gd name="T4" fmla="*/ 367 w 369"/>
                <a:gd name="T5" fmla="*/ 58 h 118"/>
                <a:gd name="T6" fmla="*/ 366 w 369"/>
                <a:gd name="T7" fmla="*/ 58 h 118"/>
                <a:gd name="T8" fmla="*/ 366 w 369"/>
                <a:gd name="T9" fmla="*/ 58 h 118"/>
                <a:gd name="T10" fmla="*/ 366 w 369"/>
                <a:gd name="T11" fmla="*/ 58 h 118"/>
                <a:gd name="T12" fmla="*/ 364 w 369"/>
                <a:gd name="T13" fmla="*/ 58 h 118"/>
                <a:gd name="T14" fmla="*/ 364 w 369"/>
                <a:gd name="T15" fmla="*/ 58 h 118"/>
                <a:gd name="T16" fmla="*/ 364 w 369"/>
                <a:gd name="T17" fmla="*/ 58 h 118"/>
                <a:gd name="T18" fmla="*/ 362 w 369"/>
                <a:gd name="T19" fmla="*/ 58 h 118"/>
                <a:gd name="T20" fmla="*/ 364 w 369"/>
                <a:gd name="T21" fmla="*/ 70 h 118"/>
                <a:gd name="T22" fmla="*/ 369 w 369"/>
                <a:gd name="T23" fmla="*/ 70 h 118"/>
                <a:gd name="T24" fmla="*/ 367 w 369"/>
                <a:gd name="T25" fmla="*/ 90 h 118"/>
                <a:gd name="T26" fmla="*/ 364 w 369"/>
                <a:gd name="T27" fmla="*/ 108 h 118"/>
                <a:gd name="T28" fmla="*/ 362 w 369"/>
                <a:gd name="T29" fmla="*/ 118 h 118"/>
                <a:gd name="T30" fmla="*/ 361 w 369"/>
                <a:gd name="T31" fmla="*/ 118 h 118"/>
                <a:gd name="T32" fmla="*/ 361 w 369"/>
                <a:gd name="T33" fmla="*/ 118 h 118"/>
                <a:gd name="T34" fmla="*/ 361 w 369"/>
                <a:gd name="T35" fmla="*/ 118 h 118"/>
                <a:gd name="T36" fmla="*/ 359 w 369"/>
                <a:gd name="T37" fmla="*/ 118 h 118"/>
                <a:gd name="T38" fmla="*/ 359 w 369"/>
                <a:gd name="T39" fmla="*/ 118 h 118"/>
                <a:gd name="T40" fmla="*/ 357 w 369"/>
                <a:gd name="T41" fmla="*/ 118 h 118"/>
                <a:gd name="T42" fmla="*/ 357 w 369"/>
                <a:gd name="T43" fmla="*/ 118 h 118"/>
                <a:gd name="T44" fmla="*/ 357 w 369"/>
                <a:gd name="T45" fmla="*/ 118 h 118"/>
                <a:gd name="T46" fmla="*/ 359 w 369"/>
                <a:gd name="T47" fmla="*/ 107 h 118"/>
                <a:gd name="T48" fmla="*/ 362 w 369"/>
                <a:gd name="T49" fmla="*/ 88 h 118"/>
                <a:gd name="T50" fmla="*/ 364 w 369"/>
                <a:gd name="T51" fmla="*/ 70 h 118"/>
                <a:gd name="T52" fmla="*/ 369 w 369"/>
                <a:gd name="T53" fmla="*/ 70 h 118"/>
                <a:gd name="T54" fmla="*/ 14 w 369"/>
                <a:gd name="T55" fmla="*/ 0 h 118"/>
                <a:gd name="T56" fmla="*/ 7 w 369"/>
                <a:gd name="T57" fmla="*/ 15 h 118"/>
                <a:gd name="T58" fmla="*/ 4 w 369"/>
                <a:gd name="T59" fmla="*/ 34 h 118"/>
                <a:gd name="T60" fmla="*/ 0 w 369"/>
                <a:gd name="T61" fmla="*/ 52 h 118"/>
                <a:gd name="T62" fmla="*/ 0 w 369"/>
                <a:gd name="T63" fmla="*/ 55 h 118"/>
                <a:gd name="T64" fmla="*/ 0 w 369"/>
                <a:gd name="T65" fmla="*/ 55 h 118"/>
                <a:gd name="T66" fmla="*/ 0 w 369"/>
                <a:gd name="T67" fmla="*/ 55 h 118"/>
                <a:gd name="T68" fmla="*/ 2 w 369"/>
                <a:gd name="T69" fmla="*/ 55 h 118"/>
                <a:gd name="T70" fmla="*/ 2 w 369"/>
                <a:gd name="T71" fmla="*/ 55 h 118"/>
                <a:gd name="T72" fmla="*/ 4 w 369"/>
                <a:gd name="T73" fmla="*/ 55 h 118"/>
                <a:gd name="T74" fmla="*/ 4 w 369"/>
                <a:gd name="T75" fmla="*/ 55 h 118"/>
                <a:gd name="T76" fmla="*/ 4 w 369"/>
                <a:gd name="T77" fmla="*/ 55 h 118"/>
                <a:gd name="T78" fmla="*/ 5 w 369"/>
                <a:gd name="T79" fmla="*/ 55 h 118"/>
                <a:gd name="T80" fmla="*/ 5 w 369"/>
                <a:gd name="T81" fmla="*/ 52 h 118"/>
                <a:gd name="T82" fmla="*/ 7 w 369"/>
                <a:gd name="T83" fmla="*/ 35 h 118"/>
                <a:gd name="T84" fmla="*/ 12 w 369"/>
                <a:gd name="T85" fmla="*/ 17 h 118"/>
                <a:gd name="T86" fmla="*/ 19 w 369"/>
                <a:gd name="T87" fmla="*/ 2 h 118"/>
                <a:gd name="T88" fmla="*/ 17 w 369"/>
                <a:gd name="T89" fmla="*/ 2 h 118"/>
                <a:gd name="T90" fmla="*/ 17 w 369"/>
                <a:gd name="T91" fmla="*/ 0 h 118"/>
                <a:gd name="T92" fmla="*/ 17 w 369"/>
                <a:gd name="T93" fmla="*/ 0 h 118"/>
                <a:gd name="T94" fmla="*/ 15 w 369"/>
                <a:gd name="T95" fmla="*/ 0 h 118"/>
                <a:gd name="T96" fmla="*/ 15 w 369"/>
                <a:gd name="T97" fmla="*/ 0 h 118"/>
                <a:gd name="T98" fmla="*/ 14 w 369"/>
                <a:gd name="T99" fmla="*/ 0 h 118"/>
                <a:gd name="T100" fmla="*/ 14 w 369"/>
                <a:gd name="T101" fmla="*/ 0 h 118"/>
                <a:gd name="T102" fmla="*/ 14 w 369"/>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9"/>
                <a:gd name="T157" fmla="*/ 0 h 118"/>
                <a:gd name="T158" fmla="*/ 369 w 369"/>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9" h="118">
                  <a:moveTo>
                    <a:pt x="369" y="70"/>
                  </a:moveTo>
                  <a:lnTo>
                    <a:pt x="367" y="58"/>
                  </a:lnTo>
                  <a:lnTo>
                    <a:pt x="366" y="58"/>
                  </a:lnTo>
                  <a:lnTo>
                    <a:pt x="364" y="58"/>
                  </a:lnTo>
                  <a:lnTo>
                    <a:pt x="362" y="58"/>
                  </a:lnTo>
                  <a:lnTo>
                    <a:pt x="364" y="70"/>
                  </a:lnTo>
                  <a:lnTo>
                    <a:pt x="369" y="70"/>
                  </a:lnTo>
                  <a:lnTo>
                    <a:pt x="367" y="90"/>
                  </a:lnTo>
                  <a:lnTo>
                    <a:pt x="364" y="108"/>
                  </a:lnTo>
                  <a:lnTo>
                    <a:pt x="362" y="118"/>
                  </a:lnTo>
                  <a:lnTo>
                    <a:pt x="361" y="118"/>
                  </a:lnTo>
                  <a:lnTo>
                    <a:pt x="359" y="118"/>
                  </a:lnTo>
                  <a:lnTo>
                    <a:pt x="357" y="118"/>
                  </a:lnTo>
                  <a:lnTo>
                    <a:pt x="359" y="107"/>
                  </a:lnTo>
                  <a:lnTo>
                    <a:pt x="362" y="88"/>
                  </a:lnTo>
                  <a:lnTo>
                    <a:pt x="364" y="70"/>
                  </a:lnTo>
                  <a:lnTo>
                    <a:pt x="369" y="70"/>
                  </a:lnTo>
                  <a:close/>
                  <a:moveTo>
                    <a:pt x="14" y="0"/>
                  </a:moveTo>
                  <a:lnTo>
                    <a:pt x="7" y="15"/>
                  </a:lnTo>
                  <a:lnTo>
                    <a:pt x="4" y="34"/>
                  </a:lnTo>
                  <a:lnTo>
                    <a:pt x="0" y="52"/>
                  </a:lnTo>
                  <a:lnTo>
                    <a:pt x="0" y="55"/>
                  </a:lnTo>
                  <a:lnTo>
                    <a:pt x="2" y="55"/>
                  </a:lnTo>
                  <a:lnTo>
                    <a:pt x="4" y="55"/>
                  </a:lnTo>
                  <a:lnTo>
                    <a:pt x="5" y="55"/>
                  </a:lnTo>
                  <a:lnTo>
                    <a:pt x="5" y="52"/>
                  </a:lnTo>
                  <a:lnTo>
                    <a:pt x="7" y="35"/>
                  </a:lnTo>
                  <a:lnTo>
                    <a:pt x="12" y="17"/>
                  </a:lnTo>
                  <a:lnTo>
                    <a:pt x="19" y="2"/>
                  </a:lnTo>
                  <a:lnTo>
                    <a:pt x="17" y="2"/>
                  </a:lnTo>
                  <a:lnTo>
                    <a:pt x="17" y="0"/>
                  </a:lnTo>
                  <a:lnTo>
                    <a:pt x="15" y="0"/>
                  </a:lnTo>
                  <a:lnTo>
                    <a:pt x="14" y="0"/>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 name="Freeform 189"/>
            <p:cNvSpPr>
              <a:spLocks noEditPoints="1"/>
            </p:cNvSpPr>
            <p:nvPr/>
          </p:nvSpPr>
          <p:spPr bwMode="auto">
            <a:xfrm>
              <a:off x="1850" y="2875"/>
              <a:ext cx="364" cy="118"/>
            </a:xfrm>
            <a:custGeom>
              <a:avLst/>
              <a:gdLst>
                <a:gd name="T0" fmla="*/ 364 w 364"/>
                <a:gd name="T1" fmla="*/ 70 h 118"/>
                <a:gd name="T2" fmla="*/ 364 w 364"/>
                <a:gd name="T3" fmla="*/ 58 h 118"/>
                <a:gd name="T4" fmla="*/ 362 w 364"/>
                <a:gd name="T5" fmla="*/ 58 h 118"/>
                <a:gd name="T6" fmla="*/ 362 w 364"/>
                <a:gd name="T7" fmla="*/ 58 h 118"/>
                <a:gd name="T8" fmla="*/ 362 w 364"/>
                <a:gd name="T9" fmla="*/ 58 h 118"/>
                <a:gd name="T10" fmla="*/ 360 w 364"/>
                <a:gd name="T11" fmla="*/ 58 h 118"/>
                <a:gd name="T12" fmla="*/ 360 w 364"/>
                <a:gd name="T13" fmla="*/ 58 h 118"/>
                <a:gd name="T14" fmla="*/ 359 w 364"/>
                <a:gd name="T15" fmla="*/ 58 h 118"/>
                <a:gd name="T16" fmla="*/ 359 w 364"/>
                <a:gd name="T17" fmla="*/ 58 h 118"/>
                <a:gd name="T18" fmla="*/ 359 w 364"/>
                <a:gd name="T19" fmla="*/ 58 h 118"/>
                <a:gd name="T20" fmla="*/ 359 w 364"/>
                <a:gd name="T21" fmla="*/ 70 h 118"/>
                <a:gd name="T22" fmla="*/ 364 w 364"/>
                <a:gd name="T23" fmla="*/ 70 h 118"/>
                <a:gd name="T24" fmla="*/ 364 w 364"/>
                <a:gd name="T25" fmla="*/ 90 h 118"/>
                <a:gd name="T26" fmla="*/ 360 w 364"/>
                <a:gd name="T27" fmla="*/ 108 h 118"/>
                <a:gd name="T28" fmla="*/ 357 w 364"/>
                <a:gd name="T29" fmla="*/ 118 h 118"/>
                <a:gd name="T30" fmla="*/ 357 w 364"/>
                <a:gd name="T31" fmla="*/ 118 h 118"/>
                <a:gd name="T32" fmla="*/ 355 w 364"/>
                <a:gd name="T33" fmla="*/ 118 h 118"/>
                <a:gd name="T34" fmla="*/ 355 w 364"/>
                <a:gd name="T35" fmla="*/ 118 h 118"/>
                <a:gd name="T36" fmla="*/ 355 w 364"/>
                <a:gd name="T37" fmla="*/ 118 h 118"/>
                <a:gd name="T38" fmla="*/ 354 w 364"/>
                <a:gd name="T39" fmla="*/ 118 h 118"/>
                <a:gd name="T40" fmla="*/ 354 w 364"/>
                <a:gd name="T41" fmla="*/ 118 h 118"/>
                <a:gd name="T42" fmla="*/ 352 w 364"/>
                <a:gd name="T43" fmla="*/ 118 h 118"/>
                <a:gd name="T44" fmla="*/ 352 w 364"/>
                <a:gd name="T45" fmla="*/ 118 h 118"/>
                <a:gd name="T46" fmla="*/ 355 w 364"/>
                <a:gd name="T47" fmla="*/ 107 h 118"/>
                <a:gd name="T48" fmla="*/ 359 w 364"/>
                <a:gd name="T49" fmla="*/ 88 h 118"/>
                <a:gd name="T50" fmla="*/ 359 w 364"/>
                <a:gd name="T51" fmla="*/ 70 h 118"/>
                <a:gd name="T52" fmla="*/ 364 w 364"/>
                <a:gd name="T53" fmla="*/ 70 h 118"/>
                <a:gd name="T54" fmla="*/ 13 w 364"/>
                <a:gd name="T55" fmla="*/ 0 h 118"/>
                <a:gd name="T56" fmla="*/ 8 w 364"/>
                <a:gd name="T57" fmla="*/ 17 h 118"/>
                <a:gd name="T58" fmla="*/ 3 w 364"/>
                <a:gd name="T59" fmla="*/ 34 h 118"/>
                <a:gd name="T60" fmla="*/ 0 w 364"/>
                <a:gd name="T61" fmla="*/ 52 h 118"/>
                <a:gd name="T62" fmla="*/ 0 w 364"/>
                <a:gd name="T63" fmla="*/ 55 h 118"/>
                <a:gd name="T64" fmla="*/ 2 w 364"/>
                <a:gd name="T65" fmla="*/ 55 h 118"/>
                <a:gd name="T66" fmla="*/ 2 w 364"/>
                <a:gd name="T67" fmla="*/ 55 h 118"/>
                <a:gd name="T68" fmla="*/ 2 w 364"/>
                <a:gd name="T69" fmla="*/ 55 h 118"/>
                <a:gd name="T70" fmla="*/ 3 w 364"/>
                <a:gd name="T71" fmla="*/ 55 h 118"/>
                <a:gd name="T72" fmla="*/ 3 w 364"/>
                <a:gd name="T73" fmla="*/ 55 h 118"/>
                <a:gd name="T74" fmla="*/ 3 w 364"/>
                <a:gd name="T75" fmla="*/ 55 h 118"/>
                <a:gd name="T76" fmla="*/ 5 w 364"/>
                <a:gd name="T77" fmla="*/ 57 h 118"/>
                <a:gd name="T78" fmla="*/ 5 w 364"/>
                <a:gd name="T79" fmla="*/ 57 h 118"/>
                <a:gd name="T80" fmla="*/ 5 w 364"/>
                <a:gd name="T81" fmla="*/ 54 h 118"/>
                <a:gd name="T82" fmla="*/ 8 w 364"/>
                <a:gd name="T83" fmla="*/ 35 h 118"/>
                <a:gd name="T84" fmla="*/ 13 w 364"/>
                <a:gd name="T85" fmla="*/ 19 h 118"/>
                <a:gd name="T86" fmla="*/ 18 w 364"/>
                <a:gd name="T87" fmla="*/ 2 h 118"/>
                <a:gd name="T88" fmla="*/ 18 w 364"/>
                <a:gd name="T89" fmla="*/ 2 h 118"/>
                <a:gd name="T90" fmla="*/ 17 w 364"/>
                <a:gd name="T91" fmla="*/ 2 h 118"/>
                <a:gd name="T92" fmla="*/ 17 w 364"/>
                <a:gd name="T93" fmla="*/ 2 h 118"/>
                <a:gd name="T94" fmla="*/ 17 w 364"/>
                <a:gd name="T95" fmla="*/ 2 h 118"/>
                <a:gd name="T96" fmla="*/ 15 w 364"/>
                <a:gd name="T97" fmla="*/ 2 h 118"/>
                <a:gd name="T98" fmla="*/ 15 w 364"/>
                <a:gd name="T99" fmla="*/ 0 h 118"/>
                <a:gd name="T100" fmla="*/ 15 w 364"/>
                <a:gd name="T101" fmla="*/ 0 h 118"/>
                <a:gd name="T102" fmla="*/ 13 w 364"/>
                <a:gd name="T103" fmla="*/ 0 h 1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4"/>
                <a:gd name="T157" fmla="*/ 0 h 118"/>
                <a:gd name="T158" fmla="*/ 364 w 364"/>
                <a:gd name="T159" fmla="*/ 118 h 1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4" h="118">
                  <a:moveTo>
                    <a:pt x="364" y="70"/>
                  </a:moveTo>
                  <a:lnTo>
                    <a:pt x="364" y="58"/>
                  </a:lnTo>
                  <a:lnTo>
                    <a:pt x="362" y="58"/>
                  </a:lnTo>
                  <a:lnTo>
                    <a:pt x="360" y="58"/>
                  </a:lnTo>
                  <a:lnTo>
                    <a:pt x="359" y="58"/>
                  </a:lnTo>
                  <a:lnTo>
                    <a:pt x="359" y="70"/>
                  </a:lnTo>
                  <a:lnTo>
                    <a:pt x="364" y="70"/>
                  </a:lnTo>
                  <a:lnTo>
                    <a:pt x="364" y="90"/>
                  </a:lnTo>
                  <a:lnTo>
                    <a:pt x="360" y="108"/>
                  </a:lnTo>
                  <a:lnTo>
                    <a:pt x="357" y="118"/>
                  </a:lnTo>
                  <a:lnTo>
                    <a:pt x="355" y="118"/>
                  </a:lnTo>
                  <a:lnTo>
                    <a:pt x="354" y="118"/>
                  </a:lnTo>
                  <a:lnTo>
                    <a:pt x="352" y="118"/>
                  </a:lnTo>
                  <a:lnTo>
                    <a:pt x="355" y="107"/>
                  </a:lnTo>
                  <a:lnTo>
                    <a:pt x="359" y="88"/>
                  </a:lnTo>
                  <a:lnTo>
                    <a:pt x="359" y="70"/>
                  </a:lnTo>
                  <a:lnTo>
                    <a:pt x="364" y="70"/>
                  </a:lnTo>
                  <a:close/>
                  <a:moveTo>
                    <a:pt x="13" y="0"/>
                  </a:moveTo>
                  <a:lnTo>
                    <a:pt x="8" y="17"/>
                  </a:lnTo>
                  <a:lnTo>
                    <a:pt x="3" y="34"/>
                  </a:lnTo>
                  <a:lnTo>
                    <a:pt x="0" y="52"/>
                  </a:lnTo>
                  <a:lnTo>
                    <a:pt x="0" y="55"/>
                  </a:lnTo>
                  <a:lnTo>
                    <a:pt x="2" y="55"/>
                  </a:lnTo>
                  <a:lnTo>
                    <a:pt x="3" y="55"/>
                  </a:lnTo>
                  <a:lnTo>
                    <a:pt x="5" y="57"/>
                  </a:lnTo>
                  <a:lnTo>
                    <a:pt x="5" y="54"/>
                  </a:lnTo>
                  <a:lnTo>
                    <a:pt x="8" y="35"/>
                  </a:lnTo>
                  <a:lnTo>
                    <a:pt x="13" y="19"/>
                  </a:lnTo>
                  <a:lnTo>
                    <a:pt x="18" y="2"/>
                  </a:lnTo>
                  <a:lnTo>
                    <a:pt x="17" y="2"/>
                  </a:lnTo>
                  <a:lnTo>
                    <a:pt x="15" y="2"/>
                  </a:lnTo>
                  <a:lnTo>
                    <a:pt x="15" y="0"/>
                  </a:lnTo>
                  <a:lnTo>
                    <a:pt x="13"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 name="Freeform 190"/>
            <p:cNvSpPr>
              <a:spLocks noEditPoints="1"/>
            </p:cNvSpPr>
            <p:nvPr/>
          </p:nvSpPr>
          <p:spPr bwMode="auto">
            <a:xfrm>
              <a:off x="1853" y="2877"/>
              <a:ext cx="359" cy="116"/>
            </a:xfrm>
            <a:custGeom>
              <a:avLst/>
              <a:gdLst>
                <a:gd name="T0" fmla="*/ 359 w 359"/>
                <a:gd name="T1" fmla="*/ 68 h 116"/>
                <a:gd name="T2" fmla="*/ 357 w 359"/>
                <a:gd name="T3" fmla="*/ 56 h 116"/>
                <a:gd name="T4" fmla="*/ 357 w 359"/>
                <a:gd name="T5" fmla="*/ 56 h 116"/>
                <a:gd name="T6" fmla="*/ 356 w 359"/>
                <a:gd name="T7" fmla="*/ 56 h 116"/>
                <a:gd name="T8" fmla="*/ 356 w 359"/>
                <a:gd name="T9" fmla="*/ 56 h 116"/>
                <a:gd name="T10" fmla="*/ 356 w 359"/>
                <a:gd name="T11" fmla="*/ 56 h 116"/>
                <a:gd name="T12" fmla="*/ 354 w 359"/>
                <a:gd name="T13" fmla="*/ 56 h 116"/>
                <a:gd name="T14" fmla="*/ 354 w 359"/>
                <a:gd name="T15" fmla="*/ 56 h 116"/>
                <a:gd name="T16" fmla="*/ 354 w 359"/>
                <a:gd name="T17" fmla="*/ 56 h 116"/>
                <a:gd name="T18" fmla="*/ 352 w 359"/>
                <a:gd name="T19" fmla="*/ 56 h 116"/>
                <a:gd name="T20" fmla="*/ 354 w 359"/>
                <a:gd name="T21" fmla="*/ 68 h 116"/>
                <a:gd name="T22" fmla="*/ 359 w 359"/>
                <a:gd name="T23" fmla="*/ 68 h 116"/>
                <a:gd name="T24" fmla="*/ 357 w 359"/>
                <a:gd name="T25" fmla="*/ 86 h 116"/>
                <a:gd name="T26" fmla="*/ 354 w 359"/>
                <a:gd name="T27" fmla="*/ 105 h 116"/>
                <a:gd name="T28" fmla="*/ 352 w 359"/>
                <a:gd name="T29" fmla="*/ 116 h 116"/>
                <a:gd name="T30" fmla="*/ 351 w 359"/>
                <a:gd name="T31" fmla="*/ 116 h 116"/>
                <a:gd name="T32" fmla="*/ 351 w 359"/>
                <a:gd name="T33" fmla="*/ 116 h 116"/>
                <a:gd name="T34" fmla="*/ 349 w 359"/>
                <a:gd name="T35" fmla="*/ 116 h 116"/>
                <a:gd name="T36" fmla="*/ 349 w 359"/>
                <a:gd name="T37" fmla="*/ 116 h 116"/>
                <a:gd name="T38" fmla="*/ 349 w 359"/>
                <a:gd name="T39" fmla="*/ 116 h 116"/>
                <a:gd name="T40" fmla="*/ 347 w 359"/>
                <a:gd name="T41" fmla="*/ 116 h 116"/>
                <a:gd name="T42" fmla="*/ 347 w 359"/>
                <a:gd name="T43" fmla="*/ 116 h 116"/>
                <a:gd name="T44" fmla="*/ 347 w 359"/>
                <a:gd name="T45" fmla="*/ 116 h 116"/>
                <a:gd name="T46" fmla="*/ 349 w 359"/>
                <a:gd name="T47" fmla="*/ 105 h 116"/>
                <a:gd name="T48" fmla="*/ 352 w 359"/>
                <a:gd name="T49" fmla="*/ 86 h 116"/>
                <a:gd name="T50" fmla="*/ 354 w 359"/>
                <a:gd name="T51" fmla="*/ 68 h 116"/>
                <a:gd name="T52" fmla="*/ 359 w 359"/>
                <a:gd name="T53" fmla="*/ 68 h 116"/>
                <a:gd name="T54" fmla="*/ 14 w 359"/>
                <a:gd name="T55" fmla="*/ 0 h 116"/>
                <a:gd name="T56" fmla="*/ 7 w 359"/>
                <a:gd name="T57" fmla="*/ 15 h 116"/>
                <a:gd name="T58" fmla="*/ 2 w 359"/>
                <a:gd name="T59" fmla="*/ 33 h 116"/>
                <a:gd name="T60" fmla="*/ 0 w 359"/>
                <a:gd name="T61" fmla="*/ 50 h 116"/>
                <a:gd name="T62" fmla="*/ 0 w 359"/>
                <a:gd name="T63" fmla="*/ 53 h 116"/>
                <a:gd name="T64" fmla="*/ 0 w 359"/>
                <a:gd name="T65" fmla="*/ 53 h 116"/>
                <a:gd name="T66" fmla="*/ 0 w 359"/>
                <a:gd name="T67" fmla="*/ 53 h 116"/>
                <a:gd name="T68" fmla="*/ 2 w 359"/>
                <a:gd name="T69" fmla="*/ 55 h 116"/>
                <a:gd name="T70" fmla="*/ 2 w 359"/>
                <a:gd name="T71" fmla="*/ 55 h 116"/>
                <a:gd name="T72" fmla="*/ 4 w 359"/>
                <a:gd name="T73" fmla="*/ 55 h 116"/>
                <a:gd name="T74" fmla="*/ 4 w 359"/>
                <a:gd name="T75" fmla="*/ 55 h 116"/>
                <a:gd name="T76" fmla="*/ 4 w 359"/>
                <a:gd name="T77" fmla="*/ 55 h 116"/>
                <a:gd name="T78" fmla="*/ 5 w 359"/>
                <a:gd name="T79" fmla="*/ 55 h 116"/>
                <a:gd name="T80" fmla="*/ 5 w 359"/>
                <a:gd name="T81" fmla="*/ 52 h 116"/>
                <a:gd name="T82" fmla="*/ 7 w 359"/>
                <a:gd name="T83" fmla="*/ 33 h 116"/>
                <a:gd name="T84" fmla="*/ 12 w 359"/>
                <a:gd name="T85" fmla="*/ 17 h 116"/>
                <a:gd name="T86" fmla="*/ 19 w 359"/>
                <a:gd name="T87" fmla="*/ 2 h 116"/>
                <a:gd name="T88" fmla="*/ 19 w 359"/>
                <a:gd name="T89" fmla="*/ 0 h 116"/>
                <a:gd name="T90" fmla="*/ 17 w 359"/>
                <a:gd name="T91" fmla="*/ 0 h 116"/>
                <a:gd name="T92" fmla="*/ 17 w 359"/>
                <a:gd name="T93" fmla="*/ 0 h 116"/>
                <a:gd name="T94" fmla="*/ 17 w 359"/>
                <a:gd name="T95" fmla="*/ 0 h 116"/>
                <a:gd name="T96" fmla="*/ 15 w 359"/>
                <a:gd name="T97" fmla="*/ 0 h 116"/>
                <a:gd name="T98" fmla="*/ 15 w 359"/>
                <a:gd name="T99" fmla="*/ 0 h 116"/>
                <a:gd name="T100" fmla="*/ 14 w 359"/>
                <a:gd name="T101" fmla="*/ 0 h 116"/>
                <a:gd name="T102" fmla="*/ 14 w 359"/>
                <a:gd name="T103" fmla="*/ 0 h 116"/>
                <a:gd name="T104" fmla="*/ 14 w 359"/>
                <a:gd name="T105" fmla="*/ 0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9"/>
                <a:gd name="T160" fmla="*/ 0 h 116"/>
                <a:gd name="T161" fmla="*/ 359 w 359"/>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9" h="116">
                  <a:moveTo>
                    <a:pt x="359" y="68"/>
                  </a:moveTo>
                  <a:lnTo>
                    <a:pt x="357" y="56"/>
                  </a:lnTo>
                  <a:lnTo>
                    <a:pt x="356" y="56"/>
                  </a:lnTo>
                  <a:lnTo>
                    <a:pt x="354" y="56"/>
                  </a:lnTo>
                  <a:lnTo>
                    <a:pt x="352" y="56"/>
                  </a:lnTo>
                  <a:lnTo>
                    <a:pt x="354" y="68"/>
                  </a:lnTo>
                  <a:lnTo>
                    <a:pt x="359" y="68"/>
                  </a:lnTo>
                  <a:lnTo>
                    <a:pt x="357" y="86"/>
                  </a:lnTo>
                  <a:lnTo>
                    <a:pt x="354" y="105"/>
                  </a:lnTo>
                  <a:lnTo>
                    <a:pt x="352" y="116"/>
                  </a:lnTo>
                  <a:lnTo>
                    <a:pt x="351" y="116"/>
                  </a:lnTo>
                  <a:lnTo>
                    <a:pt x="349" y="116"/>
                  </a:lnTo>
                  <a:lnTo>
                    <a:pt x="347" y="116"/>
                  </a:lnTo>
                  <a:lnTo>
                    <a:pt x="349" y="105"/>
                  </a:lnTo>
                  <a:lnTo>
                    <a:pt x="352" y="86"/>
                  </a:lnTo>
                  <a:lnTo>
                    <a:pt x="354" y="68"/>
                  </a:lnTo>
                  <a:lnTo>
                    <a:pt x="359" y="68"/>
                  </a:lnTo>
                  <a:close/>
                  <a:moveTo>
                    <a:pt x="14" y="0"/>
                  </a:moveTo>
                  <a:lnTo>
                    <a:pt x="7" y="15"/>
                  </a:lnTo>
                  <a:lnTo>
                    <a:pt x="2" y="33"/>
                  </a:lnTo>
                  <a:lnTo>
                    <a:pt x="0" y="50"/>
                  </a:lnTo>
                  <a:lnTo>
                    <a:pt x="0" y="53"/>
                  </a:lnTo>
                  <a:lnTo>
                    <a:pt x="2" y="55"/>
                  </a:lnTo>
                  <a:lnTo>
                    <a:pt x="4" y="55"/>
                  </a:lnTo>
                  <a:lnTo>
                    <a:pt x="5" y="55"/>
                  </a:lnTo>
                  <a:lnTo>
                    <a:pt x="5" y="52"/>
                  </a:lnTo>
                  <a:lnTo>
                    <a:pt x="7" y="33"/>
                  </a:lnTo>
                  <a:lnTo>
                    <a:pt x="12" y="17"/>
                  </a:lnTo>
                  <a:lnTo>
                    <a:pt x="19" y="2"/>
                  </a:lnTo>
                  <a:lnTo>
                    <a:pt x="19" y="0"/>
                  </a:lnTo>
                  <a:lnTo>
                    <a:pt x="17" y="0"/>
                  </a:lnTo>
                  <a:lnTo>
                    <a:pt x="15" y="0"/>
                  </a:lnTo>
                  <a:lnTo>
                    <a:pt x="14"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 name="Freeform 191"/>
            <p:cNvSpPr>
              <a:spLocks noEditPoints="1"/>
            </p:cNvSpPr>
            <p:nvPr/>
          </p:nvSpPr>
          <p:spPr bwMode="auto">
            <a:xfrm>
              <a:off x="1855" y="2877"/>
              <a:ext cx="354" cy="116"/>
            </a:xfrm>
            <a:custGeom>
              <a:avLst/>
              <a:gdLst>
                <a:gd name="T0" fmla="*/ 354 w 354"/>
                <a:gd name="T1" fmla="*/ 68 h 116"/>
                <a:gd name="T2" fmla="*/ 354 w 354"/>
                <a:gd name="T3" fmla="*/ 56 h 116"/>
                <a:gd name="T4" fmla="*/ 352 w 354"/>
                <a:gd name="T5" fmla="*/ 56 h 116"/>
                <a:gd name="T6" fmla="*/ 352 w 354"/>
                <a:gd name="T7" fmla="*/ 56 h 116"/>
                <a:gd name="T8" fmla="*/ 352 w 354"/>
                <a:gd name="T9" fmla="*/ 56 h 116"/>
                <a:gd name="T10" fmla="*/ 350 w 354"/>
                <a:gd name="T11" fmla="*/ 56 h 116"/>
                <a:gd name="T12" fmla="*/ 350 w 354"/>
                <a:gd name="T13" fmla="*/ 56 h 116"/>
                <a:gd name="T14" fmla="*/ 349 w 354"/>
                <a:gd name="T15" fmla="*/ 56 h 116"/>
                <a:gd name="T16" fmla="*/ 349 w 354"/>
                <a:gd name="T17" fmla="*/ 56 h 116"/>
                <a:gd name="T18" fmla="*/ 349 w 354"/>
                <a:gd name="T19" fmla="*/ 56 h 116"/>
                <a:gd name="T20" fmla="*/ 349 w 354"/>
                <a:gd name="T21" fmla="*/ 68 h 116"/>
                <a:gd name="T22" fmla="*/ 354 w 354"/>
                <a:gd name="T23" fmla="*/ 68 h 116"/>
                <a:gd name="T24" fmla="*/ 354 w 354"/>
                <a:gd name="T25" fmla="*/ 86 h 116"/>
                <a:gd name="T26" fmla="*/ 350 w 354"/>
                <a:gd name="T27" fmla="*/ 105 h 116"/>
                <a:gd name="T28" fmla="*/ 347 w 354"/>
                <a:gd name="T29" fmla="*/ 116 h 116"/>
                <a:gd name="T30" fmla="*/ 347 w 354"/>
                <a:gd name="T31" fmla="*/ 116 h 116"/>
                <a:gd name="T32" fmla="*/ 345 w 354"/>
                <a:gd name="T33" fmla="*/ 116 h 116"/>
                <a:gd name="T34" fmla="*/ 345 w 354"/>
                <a:gd name="T35" fmla="*/ 116 h 116"/>
                <a:gd name="T36" fmla="*/ 345 w 354"/>
                <a:gd name="T37" fmla="*/ 116 h 116"/>
                <a:gd name="T38" fmla="*/ 344 w 354"/>
                <a:gd name="T39" fmla="*/ 116 h 116"/>
                <a:gd name="T40" fmla="*/ 344 w 354"/>
                <a:gd name="T41" fmla="*/ 116 h 116"/>
                <a:gd name="T42" fmla="*/ 342 w 354"/>
                <a:gd name="T43" fmla="*/ 116 h 116"/>
                <a:gd name="T44" fmla="*/ 342 w 354"/>
                <a:gd name="T45" fmla="*/ 116 h 116"/>
                <a:gd name="T46" fmla="*/ 345 w 354"/>
                <a:gd name="T47" fmla="*/ 103 h 116"/>
                <a:gd name="T48" fmla="*/ 349 w 354"/>
                <a:gd name="T49" fmla="*/ 86 h 116"/>
                <a:gd name="T50" fmla="*/ 349 w 354"/>
                <a:gd name="T51" fmla="*/ 68 h 116"/>
                <a:gd name="T52" fmla="*/ 354 w 354"/>
                <a:gd name="T53" fmla="*/ 68 h 116"/>
                <a:gd name="T54" fmla="*/ 13 w 354"/>
                <a:gd name="T55" fmla="*/ 0 h 116"/>
                <a:gd name="T56" fmla="*/ 8 w 354"/>
                <a:gd name="T57" fmla="*/ 17 h 116"/>
                <a:gd name="T58" fmla="*/ 3 w 354"/>
                <a:gd name="T59" fmla="*/ 33 h 116"/>
                <a:gd name="T60" fmla="*/ 0 w 354"/>
                <a:gd name="T61" fmla="*/ 52 h 116"/>
                <a:gd name="T62" fmla="*/ 0 w 354"/>
                <a:gd name="T63" fmla="*/ 55 h 116"/>
                <a:gd name="T64" fmla="*/ 2 w 354"/>
                <a:gd name="T65" fmla="*/ 55 h 116"/>
                <a:gd name="T66" fmla="*/ 2 w 354"/>
                <a:gd name="T67" fmla="*/ 55 h 116"/>
                <a:gd name="T68" fmla="*/ 2 w 354"/>
                <a:gd name="T69" fmla="*/ 55 h 116"/>
                <a:gd name="T70" fmla="*/ 3 w 354"/>
                <a:gd name="T71" fmla="*/ 55 h 116"/>
                <a:gd name="T72" fmla="*/ 3 w 354"/>
                <a:gd name="T73" fmla="*/ 55 h 116"/>
                <a:gd name="T74" fmla="*/ 3 w 354"/>
                <a:gd name="T75" fmla="*/ 55 h 116"/>
                <a:gd name="T76" fmla="*/ 5 w 354"/>
                <a:gd name="T77" fmla="*/ 55 h 116"/>
                <a:gd name="T78" fmla="*/ 5 w 354"/>
                <a:gd name="T79" fmla="*/ 55 h 116"/>
                <a:gd name="T80" fmla="*/ 5 w 354"/>
                <a:gd name="T81" fmla="*/ 52 h 116"/>
                <a:gd name="T82" fmla="*/ 8 w 354"/>
                <a:gd name="T83" fmla="*/ 35 h 116"/>
                <a:gd name="T84" fmla="*/ 12 w 354"/>
                <a:gd name="T85" fmla="*/ 18 h 116"/>
                <a:gd name="T86" fmla="*/ 18 w 354"/>
                <a:gd name="T87" fmla="*/ 2 h 116"/>
                <a:gd name="T88" fmla="*/ 18 w 354"/>
                <a:gd name="T89" fmla="*/ 2 h 116"/>
                <a:gd name="T90" fmla="*/ 18 w 354"/>
                <a:gd name="T91" fmla="*/ 2 h 116"/>
                <a:gd name="T92" fmla="*/ 17 w 354"/>
                <a:gd name="T93" fmla="*/ 0 h 116"/>
                <a:gd name="T94" fmla="*/ 17 w 354"/>
                <a:gd name="T95" fmla="*/ 0 h 116"/>
                <a:gd name="T96" fmla="*/ 17 w 354"/>
                <a:gd name="T97" fmla="*/ 0 h 116"/>
                <a:gd name="T98" fmla="*/ 15 w 354"/>
                <a:gd name="T99" fmla="*/ 0 h 116"/>
                <a:gd name="T100" fmla="*/ 15 w 354"/>
                <a:gd name="T101" fmla="*/ 0 h 116"/>
                <a:gd name="T102" fmla="*/ 15 w 354"/>
                <a:gd name="T103" fmla="*/ 0 h 116"/>
                <a:gd name="T104" fmla="*/ 13 w 354"/>
                <a:gd name="T105" fmla="*/ 0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4"/>
                <a:gd name="T160" fmla="*/ 0 h 116"/>
                <a:gd name="T161" fmla="*/ 354 w 354"/>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4" h="116">
                  <a:moveTo>
                    <a:pt x="354" y="68"/>
                  </a:moveTo>
                  <a:lnTo>
                    <a:pt x="354" y="56"/>
                  </a:lnTo>
                  <a:lnTo>
                    <a:pt x="352" y="56"/>
                  </a:lnTo>
                  <a:lnTo>
                    <a:pt x="350" y="56"/>
                  </a:lnTo>
                  <a:lnTo>
                    <a:pt x="349" y="56"/>
                  </a:lnTo>
                  <a:lnTo>
                    <a:pt x="349" y="68"/>
                  </a:lnTo>
                  <a:lnTo>
                    <a:pt x="354" y="68"/>
                  </a:lnTo>
                  <a:lnTo>
                    <a:pt x="354" y="86"/>
                  </a:lnTo>
                  <a:lnTo>
                    <a:pt x="350" y="105"/>
                  </a:lnTo>
                  <a:lnTo>
                    <a:pt x="347" y="116"/>
                  </a:lnTo>
                  <a:lnTo>
                    <a:pt x="345" y="116"/>
                  </a:lnTo>
                  <a:lnTo>
                    <a:pt x="344" y="116"/>
                  </a:lnTo>
                  <a:lnTo>
                    <a:pt x="342" y="116"/>
                  </a:lnTo>
                  <a:lnTo>
                    <a:pt x="345" y="103"/>
                  </a:lnTo>
                  <a:lnTo>
                    <a:pt x="349" y="86"/>
                  </a:lnTo>
                  <a:lnTo>
                    <a:pt x="349" y="68"/>
                  </a:lnTo>
                  <a:lnTo>
                    <a:pt x="354" y="68"/>
                  </a:lnTo>
                  <a:close/>
                  <a:moveTo>
                    <a:pt x="13" y="0"/>
                  </a:moveTo>
                  <a:lnTo>
                    <a:pt x="8" y="17"/>
                  </a:lnTo>
                  <a:lnTo>
                    <a:pt x="3" y="33"/>
                  </a:lnTo>
                  <a:lnTo>
                    <a:pt x="0" y="52"/>
                  </a:lnTo>
                  <a:lnTo>
                    <a:pt x="0" y="55"/>
                  </a:lnTo>
                  <a:lnTo>
                    <a:pt x="2" y="55"/>
                  </a:lnTo>
                  <a:lnTo>
                    <a:pt x="3" y="55"/>
                  </a:lnTo>
                  <a:lnTo>
                    <a:pt x="5" y="55"/>
                  </a:lnTo>
                  <a:lnTo>
                    <a:pt x="5" y="52"/>
                  </a:lnTo>
                  <a:lnTo>
                    <a:pt x="8" y="35"/>
                  </a:lnTo>
                  <a:lnTo>
                    <a:pt x="12" y="18"/>
                  </a:lnTo>
                  <a:lnTo>
                    <a:pt x="18" y="2"/>
                  </a:lnTo>
                  <a:lnTo>
                    <a:pt x="17" y="0"/>
                  </a:lnTo>
                  <a:lnTo>
                    <a:pt x="15" y="0"/>
                  </a:lnTo>
                  <a:lnTo>
                    <a:pt x="13"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192"/>
            <p:cNvSpPr>
              <a:spLocks noEditPoints="1"/>
            </p:cNvSpPr>
            <p:nvPr/>
          </p:nvSpPr>
          <p:spPr bwMode="auto">
            <a:xfrm>
              <a:off x="1858" y="2877"/>
              <a:ext cx="349" cy="116"/>
            </a:xfrm>
            <a:custGeom>
              <a:avLst/>
              <a:gdLst>
                <a:gd name="T0" fmla="*/ 349 w 349"/>
                <a:gd name="T1" fmla="*/ 68 h 116"/>
                <a:gd name="T2" fmla="*/ 347 w 349"/>
                <a:gd name="T3" fmla="*/ 56 h 116"/>
                <a:gd name="T4" fmla="*/ 347 w 349"/>
                <a:gd name="T5" fmla="*/ 56 h 116"/>
                <a:gd name="T6" fmla="*/ 346 w 349"/>
                <a:gd name="T7" fmla="*/ 56 h 116"/>
                <a:gd name="T8" fmla="*/ 346 w 349"/>
                <a:gd name="T9" fmla="*/ 56 h 116"/>
                <a:gd name="T10" fmla="*/ 346 w 349"/>
                <a:gd name="T11" fmla="*/ 56 h 116"/>
                <a:gd name="T12" fmla="*/ 344 w 349"/>
                <a:gd name="T13" fmla="*/ 56 h 116"/>
                <a:gd name="T14" fmla="*/ 344 w 349"/>
                <a:gd name="T15" fmla="*/ 56 h 116"/>
                <a:gd name="T16" fmla="*/ 344 w 349"/>
                <a:gd name="T17" fmla="*/ 56 h 116"/>
                <a:gd name="T18" fmla="*/ 342 w 349"/>
                <a:gd name="T19" fmla="*/ 56 h 116"/>
                <a:gd name="T20" fmla="*/ 344 w 349"/>
                <a:gd name="T21" fmla="*/ 68 h 116"/>
                <a:gd name="T22" fmla="*/ 349 w 349"/>
                <a:gd name="T23" fmla="*/ 68 h 116"/>
                <a:gd name="T24" fmla="*/ 347 w 349"/>
                <a:gd name="T25" fmla="*/ 86 h 116"/>
                <a:gd name="T26" fmla="*/ 344 w 349"/>
                <a:gd name="T27" fmla="*/ 105 h 116"/>
                <a:gd name="T28" fmla="*/ 342 w 349"/>
                <a:gd name="T29" fmla="*/ 116 h 116"/>
                <a:gd name="T30" fmla="*/ 341 w 349"/>
                <a:gd name="T31" fmla="*/ 116 h 116"/>
                <a:gd name="T32" fmla="*/ 341 w 349"/>
                <a:gd name="T33" fmla="*/ 116 h 116"/>
                <a:gd name="T34" fmla="*/ 339 w 349"/>
                <a:gd name="T35" fmla="*/ 116 h 116"/>
                <a:gd name="T36" fmla="*/ 339 w 349"/>
                <a:gd name="T37" fmla="*/ 116 h 116"/>
                <a:gd name="T38" fmla="*/ 339 w 349"/>
                <a:gd name="T39" fmla="*/ 116 h 116"/>
                <a:gd name="T40" fmla="*/ 338 w 349"/>
                <a:gd name="T41" fmla="*/ 116 h 116"/>
                <a:gd name="T42" fmla="*/ 338 w 349"/>
                <a:gd name="T43" fmla="*/ 116 h 116"/>
                <a:gd name="T44" fmla="*/ 338 w 349"/>
                <a:gd name="T45" fmla="*/ 116 h 116"/>
                <a:gd name="T46" fmla="*/ 341 w 349"/>
                <a:gd name="T47" fmla="*/ 103 h 116"/>
                <a:gd name="T48" fmla="*/ 342 w 349"/>
                <a:gd name="T49" fmla="*/ 86 h 116"/>
                <a:gd name="T50" fmla="*/ 344 w 349"/>
                <a:gd name="T51" fmla="*/ 68 h 116"/>
                <a:gd name="T52" fmla="*/ 349 w 349"/>
                <a:gd name="T53" fmla="*/ 68 h 116"/>
                <a:gd name="T54" fmla="*/ 14 w 349"/>
                <a:gd name="T55" fmla="*/ 0 h 116"/>
                <a:gd name="T56" fmla="*/ 14 w 349"/>
                <a:gd name="T57" fmla="*/ 2 h 116"/>
                <a:gd name="T58" fmla="*/ 7 w 349"/>
                <a:gd name="T59" fmla="*/ 17 h 116"/>
                <a:gd name="T60" fmla="*/ 2 w 349"/>
                <a:gd name="T61" fmla="*/ 33 h 116"/>
                <a:gd name="T62" fmla="*/ 0 w 349"/>
                <a:gd name="T63" fmla="*/ 52 h 116"/>
                <a:gd name="T64" fmla="*/ 0 w 349"/>
                <a:gd name="T65" fmla="*/ 55 h 116"/>
                <a:gd name="T66" fmla="*/ 0 w 349"/>
                <a:gd name="T67" fmla="*/ 55 h 116"/>
                <a:gd name="T68" fmla="*/ 0 w 349"/>
                <a:gd name="T69" fmla="*/ 55 h 116"/>
                <a:gd name="T70" fmla="*/ 2 w 349"/>
                <a:gd name="T71" fmla="*/ 55 h 116"/>
                <a:gd name="T72" fmla="*/ 2 w 349"/>
                <a:gd name="T73" fmla="*/ 55 h 116"/>
                <a:gd name="T74" fmla="*/ 4 w 349"/>
                <a:gd name="T75" fmla="*/ 55 h 116"/>
                <a:gd name="T76" fmla="*/ 4 w 349"/>
                <a:gd name="T77" fmla="*/ 55 h 116"/>
                <a:gd name="T78" fmla="*/ 4 w 349"/>
                <a:gd name="T79" fmla="*/ 56 h 116"/>
                <a:gd name="T80" fmla="*/ 5 w 349"/>
                <a:gd name="T81" fmla="*/ 56 h 116"/>
                <a:gd name="T82" fmla="*/ 5 w 349"/>
                <a:gd name="T83" fmla="*/ 52 h 116"/>
                <a:gd name="T84" fmla="*/ 7 w 349"/>
                <a:gd name="T85" fmla="*/ 35 h 116"/>
                <a:gd name="T86" fmla="*/ 12 w 349"/>
                <a:gd name="T87" fmla="*/ 18 h 116"/>
                <a:gd name="T88" fmla="*/ 17 w 349"/>
                <a:gd name="T89" fmla="*/ 3 h 116"/>
                <a:gd name="T90" fmla="*/ 19 w 349"/>
                <a:gd name="T91" fmla="*/ 2 h 116"/>
                <a:gd name="T92" fmla="*/ 17 w 349"/>
                <a:gd name="T93" fmla="*/ 2 h 116"/>
                <a:gd name="T94" fmla="*/ 17 w 349"/>
                <a:gd name="T95" fmla="*/ 2 h 116"/>
                <a:gd name="T96" fmla="*/ 15 w 349"/>
                <a:gd name="T97" fmla="*/ 2 h 116"/>
                <a:gd name="T98" fmla="*/ 15 w 349"/>
                <a:gd name="T99" fmla="*/ 2 h 116"/>
                <a:gd name="T100" fmla="*/ 15 w 349"/>
                <a:gd name="T101" fmla="*/ 2 h 116"/>
                <a:gd name="T102" fmla="*/ 14 w 349"/>
                <a:gd name="T103" fmla="*/ 0 h 116"/>
                <a:gd name="T104" fmla="*/ 14 w 349"/>
                <a:gd name="T105" fmla="*/ 0 h 116"/>
                <a:gd name="T106" fmla="*/ 14 w 349"/>
                <a:gd name="T107" fmla="*/ 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9"/>
                <a:gd name="T163" fmla="*/ 0 h 116"/>
                <a:gd name="T164" fmla="*/ 349 w 349"/>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9" h="116">
                  <a:moveTo>
                    <a:pt x="349" y="68"/>
                  </a:moveTo>
                  <a:lnTo>
                    <a:pt x="347" y="56"/>
                  </a:lnTo>
                  <a:lnTo>
                    <a:pt x="346" y="56"/>
                  </a:lnTo>
                  <a:lnTo>
                    <a:pt x="344" y="56"/>
                  </a:lnTo>
                  <a:lnTo>
                    <a:pt x="342" y="56"/>
                  </a:lnTo>
                  <a:lnTo>
                    <a:pt x="344" y="68"/>
                  </a:lnTo>
                  <a:lnTo>
                    <a:pt x="349" y="68"/>
                  </a:lnTo>
                  <a:lnTo>
                    <a:pt x="347" y="86"/>
                  </a:lnTo>
                  <a:lnTo>
                    <a:pt x="344" y="105"/>
                  </a:lnTo>
                  <a:lnTo>
                    <a:pt x="342" y="116"/>
                  </a:lnTo>
                  <a:lnTo>
                    <a:pt x="341" y="116"/>
                  </a:lnTo>
                  <a:lnTo>
                    <a:pt x="339" y="116"/>
                  </a:lnTo>
                  <a:lnTo>
                    <a:pt x="338" y="116"/>
                  </a:lnTo>
                  <a:lnTo>
                    <a:pt x="341" y="103"/>
                  </a:lnTo>
                  <a:lnTo>
                    <a:pt x="342" y="86"/>
                  </a:lnTo>
                  <a:lnTo>
                    <a:pt x="344" y="68"/>
                  </a:lnTo>
                  <a:lnTo>
                    <a:pt x="349" y="68"/>
                  </a:lnTo>
                  <a:close/>
                  <a:moveTo>
                    <a:pt x="14" y="0"/>
                  </a:moveTo>
                  <a:lnTo>
                    <a:pt x="14" y="2"/>
                  </a:lnTo>
                  <a:lnTo>
                    <a:pt x="7" y="17"/>
                  </a:lnTo>
                  <a:lnTo>
                    <a:pt x="2" y="33"/>
                  </a:lnTo>
                  <a:lnTo>
                    <a:pt x="0" y="52"/>
                  </a:lnTo>
                  <a:lnTo>
                    <a:pt x="0" y="55"/>
                  </a:lnTo>
                  <a:lnTo>
                    <a:pt x="2" y="55"/>
                  </a:lnTo>
                  <a:lnTo>
                    <a:pt x="4" y="55"/>
                  </a:lnTo>
                  <a:lnTo>
                    <a:pt x="4" y="56"/>
                  </a:lnTo>
                  <a:lnTo>
                    <a:pt x="5" y="56"/>
                  </a:lnTo>
                  <a:lnTo>
                    <a:pt x="5" y="52"/>
                  </a:lnTo>
                  <a:lnTo>
                    <a:pt x="7" y="35"/>
                  </a:lnTo>
                  <a:lnTo>
                    <a:pt x="12" y="18"/>
                  </a:lnTo>
                  <a:lnTo>
                    <a:pt x="17" y="3"/>
                  </a:lnTo>
                  <a:lnTo>
                    <a:pt x="19" y="2"/>
                  </a:lnTo>
                  <a:lnTo>
                    <a:pt x="17" y="2"/>
                  </a:lnTo>
                  <a:lnTo>
                    <a:pt x="15" y="2"/>
                  </a:lnTo>
                  <a:lnTo>
                    <a:pt x="14" y="0"/>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 name="Freeform 193"/>
            <p:cNvSpPr>
              <a:spLocks noEditPoints="1"/>
            </p:cNvSpPr>
            <p:nvPr/>
          </p:nvSpPr>
          <p:spPr bwMode="auto">
            <a:xfrm>
              <a:off x="1860" y="2879"/>
              <a:ext cx="344" cy="114"/>
            </a:xfrm>
            <a:custGeom>
              <a:avLst/>
              <a:gdLst>
                <a:gd name="T0" fmla="*/ 344 w 344"/>
                <a:gd name="T1" fmla="*/ 66 h 114"/>
                <a:gd name="T2" fmla="*/ 344 w 344"/>
                <a:gd name="T3" fmla="*/ 54 h 114"/>
                <a:gd name="T4" fmla="*/ 342 w 344"/>
                <a:gd name="T5" fmla="*/ 54 h 114"/>
                <a:gd name="T6" fmla="*/ 342 w 344"/>
                <a:gd name="T7" fmla="*/ 54 h 114"/>
                <a:gd name="T8" fmla="*/ 342 w 344"/>
                <a:gd name="T9" fmla="*/ 54 h 114"/>
                <a:gd name="T10" fmla="*/ 340 w 344"/>
                <a:gd name="T11" fmla="*/ 54 h 114"/>
                <a:gd name="T12" fmla="*/ 340 w 344"/>
                <a:gd name="T13" fmla="*/ 54 h 114"/>
                <a:gd name="T14" fmla="*/ 339 w 344"/>
                <a:gd name="T15" fmla="*/ 54 h 114"/>
                <a:gd name="T16" fmla="*/ 339 w 344"/>
                <a:gd name="T17" fmla="*/ 54 h 114"/>
                <a:gd name="T18" fmla="*/ 339 w 344"/>
                <a:gd name="T19" fmla="*/ 54 h 114"/>
                <a:gd name="T20" fmla="*/ 339 w 344"/>
                <a:gd name="T21" fmla="*/ 66 h 114"/>
                <a:gd name="T22" fmla="*/ 344 w 344"/>
                <a:gd name="T23" fmla="*/ 66 h 114"/>
                <a:gd name="T24" fmla="*/ 344 w 344"/>
                <a:gd name="T25" fmla="*/ 84 h 114"/>
                <a:gd name="T26" fmla="*/ 340 w 344"/>
                <a:gd name="T27" fmla="*/ 101 h 114"/>
                <a:gd name="T28" fmla="*/ 337 w 344"/>
                <a:gd name="T29" fmla="*/ 114 h 114"/>
                <a:gd name="T30" fmla="*/ 337 w 344"/>
                <a:gd name="T31" fmla="*/ 114 h 114"/>
                <a:gd name="T32" fmla="*/ 336 w 344"/>
                <a:gd name="T33" fmla="*/ 114 h 114"/>
                <a:gd name="T34" fmla="*/ 336 w 344"/>
                <a:gd name="T35" fmla="*/ 114 h 114"/>
                <a:gd name="T36" fmla="*/ 336 w 344"/>
                <a:gd name="T37" fmla="*/ 114 h 114"/>
                <a:gd name="T38" fmla="*/ 334 w 344"/>
                <a:gd name="T39" fmla="*/ 114 h 114"/>
                <a:gd name="T40" fmla="*/ 334 w 344"/>
                <a:gd name="T41" fmla="*/ 114 h 114"/>
                <a:gd name="T42" fmla="*/ 332 w 344"/>
                <a:gd name="T43" fmla="*/ 114 h 114"/>
                <a:gd name="T44" fmla="*/ 332 w 344"/>
                <a:gd name="T45" fmla="*/ 114 h 114"/>
                <a:gd name="T46" fmla="*/ 336 w 344"/>
                <a:gd name="T47" fmla="*/ 101 h 114"/>
                <a:gd name="T48" fmla="*/ 339 w 344"/>
                <a:gd name="T49" fmla="*/ 84 h 114"/>
                <a:gd name="T50" fmla="*/ 339 w 344"/>
                <a:gd name="T51" fmla="*/ 66 h 114"/>
                <a:gd name="T52" fmla="*/ 344 w 344"/>
                <a:gd name="T53" fmla="*/ 66 h 114"/>
                <a:gd name="T54" fmla="*/ 13 w 344"/>
                <a:gd name="T55" fmla="*/ 0 h 114"/>
                <a:gd name="T56" fmla="*/ 13 w 344"/>
                <a:gd name="T57" fmla="*/ 0 h 114"/>
                <a:gd name="T58" fmla="*/ 7 w 344"/>
                <a:gd name="T59" fmla="*/ 16 h 114"/>
                <a:gd name="T60" fmla="*/ 3 w 344"/>
                <a:gd name="T61" fmla="*/ 33 h 114"/>
                <a:gd name="T62" fmla="*/ 0 w 344"/>
                <a:gd name="T63" fmla="*/ 50 h 114"/>
                <a:gd name="T64" fmla="*/ 0 w 344"/>
                <a:gd name="T65" fmla="*/ 53 h 114"/>
                <a:gd name="T66" fmla="*/ 2 w 344"/>
                <a:gd name="T67" fmla="*/ 53 h 114"/>
                <a:gd name="T68" fmla="*/ 2 w 344"/>
                <a:gd name="T69" fmla="*/ 53 h 114"/>
                <a:gd name="T70" fmla="*/ 2 w 344"/>
                <a:gd name="T71" fmla="*/ 54 h 114"/>
                <a:gd name="T72" fmla="*/ 3 w 344"/>
                <a:gd name="T73" fmla="*/ 54 h 114"/>
                <a:gd name="T74" fmla="*/ 3 w 344"/>
                <a:gd name="T75" fmla="*/ 54 h 114"/>
                <a:gd name="T76" fmla="*/ 3 w 344"/>
                <a:gd name="T77" fmla="*/ 54 h 114"/>
                <a:gd name="T78" fmla="*/ 5 w 344"/>
                <a:gd name="T79" fmla="*/ 54 h 114"/>
                <a:gd name="T80" fmla="*/ 5 w 344"/>
                <a:gd name="T81" fmla="*/ 54 h 114"/>
                <a:gd name="T82" fmla="*/ 5 w 344"/>
                <a:gd name="T83" fmla="*/ 50 h 114"/>
                <a:gd name="T84" fmla="*/ 8 w 344"/>
                <a:gd name="T85" fmla="*/ 33 h 114"/>
                <a:gd name="T86" fmla="*/ 12 w 344"/>
                <a:gd name="T87" fmla="*/ 18 h 114"/>
                <a:gd name="T88" fmla="*/ 18 w 344"/>
                <a:gd name="T89" fmla="*/ 1 h 114"/>
                <a:gd name="T90" fmla="*/ 18 w 344"/>
                <a:gd name="T91" fmla="*/ 0 h 114"/>
                <a:gd name="T92" fmla="*/ 18 w 344"/>
                <a:gd name="T93" fmla="*/ 0 h 114"/>
                <a:gd name="T94" fmla="*/ 17 w 344"/>
                <a:gd name="T95" fmla="*/ 0 h 114"/>
                <a:gd name="T96" fmla="*/ 17 w 344"/>
                <a:gd name="T97" fmla="*/ 0 h 114"/>
                <a:gd name="T98" fmla="*/ 17 w 344"/>
                <a:gd name="T99" fmla="*/ 0 h 114"/>
                <a:gd name="T100" fmla="*/ 15 w 344"/>
                <a:gd name="T101" fmla="*/ 0 h 114"/>
                <a:gd name="T102" fmla="*/ 15 w 344"/>
                <a:gd name="T103" fmla="*/ 0 h 114"/>
                <a:gd name="T104" fmla="*/ 13 w 344"/>
                <a:gd name="T105" fmla="*/ 0 h 114"/>
                <a:gd name="T106" fmla="*/ 13 w 344"/>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14"/>
                <a:gd name="T164" fmla="*/ 344 w 34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14">
                  <a:moveTo>
                    <a:pt x="344" y="66"/>
                  </a:moveTo>
                  <a:lnTo>
                    <a:pt x="344" y="54"/>
                  </a:lnTo>
                  <a:lnTo>
                    <a:pt x="342" y="54"/>
                  </a:lnTo>
                  <a:lnTo>
                    <a:pt x="340" y="54"/>
                  </a:lnTo>
                  <a:lnTo>
                    <a:pt x="339" y="54"/>
                  </a:lnTo>
                  <a:lnTo>
                    <a:pt x="339" y="66"/>
                  </a:lnTo>
                  <a:lnTo>
                    <a:pt x="344" y="66"/>
                  </a:lnTo>
                  <a:lnTo>
                    <a:pt x="344" y="84"/>
                  </a:lnTo>
                  <a:lnTo>
                    <a:pt x="340" y="101"/>
                  </a:lnTo>
                  <a:lnTo>
                    <a:pt x="337" y="114"/>
                  </a:lnTo>
                  <a:lnTo>
                    <a:pt x="336" y="114"/>
                  </a:lnTo>
                  <a:lnTo>
                    <a:pt x="334" y="114"/>
                  </a:lnTo>
                  <a:lnTo>
                    <a:pt x="332" y="114"/>
                  </a:lnTo>
                  <a:lnTo>
                    <a:pt x="336" y="101"/>
                  </a:lnTo>
                  <a:lnTo>
                    <a:pt x="339" y="84"/>
                  </a:lnTo>
                  <a:lnTo>
                    <a:pt x="339" y="66"/>
                  </a:lnTo>
                  <a:lnTo>
                    <a:pt x="344" y="66"/>
                  </a:lnTo>
                  <a:close/>
                  <a:moveTo>
                    <a:pt x="13" y="0"/>
                  </a:moveTo>
                  <a:lnTo>
                    <a:pt x="13" y="0"/>
                  </a:lnTo>
                  <a:lnTo>
                    <a:pt x="7" y="16"/>
                  </a:lnTo>
                  <a:lnTo>
                    <a:pt x="3" y="33"/>
                  </a:lnTo>
                  <a:lnTo>
                    <a:pt x="0" y="50"/>
                  </a:lnTo>
                  <a:lnTo>
                    <a:pt x="0" y="53"/>
                  </a:lnTo>
                  <a:lnTo>
                    <a:pt x="2" y="53"/>
                  </a:lnTo>
                  <a:lnTo>
                    <a:pt x="2" y="54"/>
                  </a:lnTo>
                  <a:lnTo>
                    <a:pt x="3" y="54"/>
                  </a:lnTo>
                  <a:lnTo>
                    <a:pt x="5" y="54"/>
                  </a:lnTo>
                  <a:lnTo>
                    <a:pt x="5" y="50"/>
                  </a:lnTo>
                  <a:lnTo>
                    <a:pt x="8" y="33"/>
                  </a:lnTo>
                  <a:lnTo>
                    <a:pt x="12" y="18"/>
                  </a:lnTo>
                  <a:lnTo>
                    <a:pt x="18" y="1"/>
                  </a:lnTo>
                  <a:lnTo>
                    <a:pt x="18" y="0"/>
                  </a:lnTo>
                  <a:lnTo>
                    <a:pt x="17" y="0"/>
                  </a:lnTo>
                  <a:lnTo>
                    <a:pt x="15" y="0"/>
                  </a:lnTo>
                  <a:lnTo>
                    <a:pt x="13"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194"/>
            <p:cNvSpPr>
              <a:spLocks noEditPoints="1"/>
            </p:cNvSpPr>
            <p:nvPr/>
          </p:nvSpPr>
          <p:spPr bwMode="auto">
            <a:xfrm>
              <a:off x="1863" y="2879"/>
              <a:ext cx="339" cy="114"/>
            </a:xfrm>
            <a:custGeom>
              <a:avLst/>
              <a:gdLst>
                <a:gd name="T0" fmla="*/ 339 w 339"/>
                <a:gd name="T1" fmla="*/ 66 h 114"/>
                <a:gd name="T2" fmla="*/ 337 w 339"/>
                <a:gd name="T3" fmla="*/ 54 h 114"/>
                <a:gd name="T4" fmla="*/ 337 w 339"/>
                <a:gd name="T5" fmla="*/ 54 h 114"/>
                <a:gd name="T6" fmla="*/ 336 w 339"/>
                <a:gd name="T7" fmla="*/ 54 h 114"/>
                <a:gd name="T8" fmla="*/ 336 w 339"/>
                <a:gd name="T9" fmla="*/ 54 h 114"/>
                <a:gd name="T10" fmla="*/ 336 w 339"/>
                <a:gd name="T11" fmla="*/ 54 h 114"/>
                <a:gd name="T12" fmla="*/ 334 w 339"/>
                <a:gd name="T13" fmla="*/ 54 h 114"/>
                <a:gd name="T14" fmla="*/ 334 w 339"/>
                <a:gd name="T15" fmla="*/ 54 h 114"/>
                <a:gd name="T16" fmla="*/ 334 w 339"/>
                <a:gd name="T17" fmla="*/ 54 h 114"/>
                <a:gd name="T18" fmla="*/ 333 w 339"/>
                <a:gd name="T19" fmla="*/ 54 h 114"/>
                <a:gd name="T20" fmla="*/ 334 w 339"/>
                <a:gd name="T21" fmla="*/ 66 h 114"/>
                <a:gd name="T22" fmla="*/ 339 w 339"/>
                <a:gd name="T23" fmla="*/ 66 h 114"/>
                <a:gd name="T24" fmla="*/ 337 w 339"/>
                <a:gd name="T25" fmla="*/ 84 h 114"/>
                <a:gd name="T26" fmla="*/ 336 w 339"/>
                <a:gd name="T27" fmla="*/ 101 h 114"/>
                <a:gd name="T28" fmla="*/ 333 w 339"/>
                <a:gd name="T29" fmla="*/ 114 h 114"/>
                <a:gd name="T30" fmla="*/ 331 w 339"/>
                <a:gd name="T31" fmla="*/ 114 h 114"/>
                <a:gd name="T32" fmla="*/ 331 w 339"/>
                <a:gd name="T33" fmla="*/ 114 h 114"/>
                <a:gd name="T34" fmla="*/ 329 w 339"/>
                <a:gd name="T35" fmla="*/ 114 h 114"/>
                <a:gd name="T36" fmla="*/ 329 w 339"/>
                <a:gd name="T37" fmla="*/ 114 h 114"/>
                <a:gd name="T38" fmla="*/ 329 w 339"/>
                <a:gd name="T39" fmla="*/ 114 h 114"/>
                <a:gd name="T40" fmla="*/ 328 w 339"/>
                <a:gd name="T41" fmla="*/ 114 h 114"/>
                <a:gd name="T42" fmla="*/ 328 w 339"/>
                <a:gd name="T43" fmla="*/ 114 h 114"/>
                <a:gd name="T44" fmla="*/ 326 w 339"/>
                <a:gd name="T45" fmla="*/ 114 h 114"/>
                <a:gd name="T46" fmla="*/ 331 w 339"/>
                <a:gd name="T47" fmla="*/ 99 h 114"/>
                <a:gd name="T48" fmla="*/ 333 w 339"/>
                <a:gd name="T49" fmla="*/ 84 h 114"/>
                <a:gd name="T50" fmla="*/ 334 w 339"/>
                <a:gd name="T51" fmla="*/ 66 h 114"/>
                <a:gd name="T52" fmla="*/ 339 w 339"/>
                <a:gd name="T53" fmla="*/ 66 h 114"/>
                <a:gd name="T54" fmla="*/ 14 w 339"/>
                <a:gd name="T55" fmla="*/ 0 h 114"/>
                <a:gd name="T56" fmla="*/ 12 w 339"/>
                <a:gd name="T57" fmla="*/ 1 h 114"/>
                <a:gd name="T58" fmla="*/ 7 w 339"/>
                <a:gd name="T59" fmla="*/ 16 h 114"/>
                <a:gd name="T60" fmla="*/ 2 w 339"/>
                <a:gd name="T61" fmla="*/ 33 h 114"/>
                <a:gd name="T62" fmla="*/ 0 w 339"/>
                <a:gd name="T63" fmla="*/ 50 h 114"/>
                <a:gd name="T64" fmla="*/ 0 w 339"/>
                <a:gd name="T65" fmla="*/ 54 h 114"/>
                <a:gd name="T66" fmla="*/ 0 w 339"/>
                <a:gd name="T67" fmla="*/ 54 h 114"/>
                <a:gd name="T68" fmla="*/ 0 w 339"/>
                <a:gd name="T69" fmla="*/ 54 h 114"/>
                <a:gd name="T70" fmla="*/ 2 w 339"/>
                <a:gd name="T71" fmla="*/ 54 h 114"/>
                <a:gd name="T72" fmla="*/ 2 w 339"/>
                <a:gd name="T73" fmla="*/ 54 h 114"/>
                <a:gd name="T74" fmla="*/ 4 w 339"/>
                <a:gd name="T75" fmla="*/ 54 h 114"/>
                <a:gd name="T76" fmla="*/ 4 w 339"/>
                <a:gd name="T77" fmla="*/ 54 h 114"/>
                <a:gd name="T78" fmla="*/ 4 w 339"/>
                <a:gd name="T79" fmla="*/ 54 h 114"/>
                <a:gd name="T80" fmla="*/ 5 w 339"/>
                <a:gd name="T81" fmla="*/ 54 h 114"/>
                <a:gd name="T82" fmla="*/ 5 w 339"/>
                <a:gd name="T83" fmla="*/ 50 h 114"/>
                <a:gd name="T84" fmla="*/ 7 w 339"/>
                <a:gd name="T85" fmla="*/ 33 h 114"/>
                <a:gd name="T86" fmla="*/ 12 w 339"/>
                <a:gd name="T87" fmla="*/ 18 h 114"/>
                <a:gd name="T88" fmla="*/ 17 w 339"/>
                <a:gd name="T89" fmla="*/ 3 h 114"/>
                <a:gd name="T90" fmla="*/ 18 w 339"/>
                <a:gd name="T91" fmla="*/ 1 h 114"/>
                <a:gd name="T92" fmla="*/ 17 w 339"/>
                <a:gd name="T93" fmla="*/ 1 h 114"/>
                <a:gd name="T94" fmla="*/ 17 w 339"/>
                <a:gd name="T95" fmla="*/ 1 h 114"/>
                <a:gd name="T96" fmla="*/ 15 w 339"/>
                <a:gd name="T97" fmla="*/ 1 h 114"/>
                <a:gd name="T98" fmla="*/ 15 w 339"/>
                <a:gd name="T99" fmla="*/ 0 h 114"/>
                <a:gd name="T100" fmla="*/ 15 w 339"/>
                <a:gd name="T101" fmla="*/ 0 h 114"/>
                <a:gd name="T102" fmla="*/ 14 w 339"/>
                <a:gd name="T103" fmla="*/ 0 h 114"/>
                <a:gd name="T104" fmla="*/ 14 w 339"/>
                <a:gd name="T105" fmla="*/ 0 h 114"/>
                <a:gd name="T106" fmla="*/ 14 w 339"/>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14"/>
                <a:gd name="T164" fmla="*/ 339 w 339"/>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14">
                  <a:moveTo>
                    <a:pt x="339" y="66"/>
                  </a:moveTo>
                  <a:lnTo>
                    <a:pt x="337" y="54"/>
                  </a:lnTo>
                  <a:lnTo>
                    <a:pt x="336" y="54"/>
                  </a:lnTo>
                  <a:lnTo>
                    <a:pt x="334" y="54"/>
                  </a:lnTo>
                  <a:lnTo>
                    <a:pt x="333" y="54"/>
                  </a:lnTo>
                  <a:lnTo>
                    <a:pt x="334" y="66"/>
                  </a:lnTo>
                  <a:lnTo>
                    <a:pt x="339" y="66"/>
                  </a:lnTo>
                  <a:lnTo>
                    <a:pt x="337" y="84"/>
                  </a:lnTo>
                  <a:lnTo>
                    <a:pt x="336" y="101"/>
                  </a:lnTo>
                  <a:lnTo>
                    <a:pt x="333" y="114"/>
                  </a:lnTo>
                  <a:lnTo>
                    <a:pt x="331" y="114"/>
                  </a:lnTo>
                  <a:lnTo>
                    <a:pt x="329" y="114"/>
                  </a:lnTo>
                  <a:lnTo>
                    <a:pt x="328" y="114"/>
                  </a:lnTo>
                  <a:lnTo>
                    <a:pt x="326" y="114"/>
                  </a:lnTo>
                  <a:lnTo>
                    <a:pt x="331" y="99"/>
                  </a:lnTo>
                  <a:lnTo>
                    <a:pt x="333" y="84"/>
                  </a:lnTo>
                  <a:lnTo>
                    <a:pt x="334" y="66"/>
                  </a:lnTo>
                  <a:lnTo>
                    <a:pt x="339" y="66"/>
                  </a:lnTo>
                  <a:close/>
                  <a:moveTo>
                    <a:pt x="14" y="0"/>
                  </a:moveTo>
                  <a:lnTo>
                    <a:pt x="12" y="1"/>
                  </a:lnTo>
                  <a:lnTo>
                    <a:pt x="7" y="16"/>
                  </a:lnTo>
                  <a:lnTo>
                    <a:pt x="2" y="33"/>
                  </a:lnTo>
                  <a:lnTo>
                    <a:pt x="0" y="50"/>
                  </a:lnTo>
                  <a:lnTo>
                    <a:pt x="0" y="54"/>
                  </a:lnTo>
                  <a:lnTo>
                    <a:pt x="2" y="54"/>
                  </a:lnTo>
                  <a:lnTo>
                    <a:pt x="4" y="54"/>
                  </a:lnTo>
                  <a:lnTo>
                    <a:pt x="5" y="54"/>
                  </a:lnTo>
                  <a:lnTo>
                    <a:pt x="5" y="50"/>
                  </a:lnTo>
                  <a:lnTo>
                    <a:pt x="7" y="33"/>
                  </a:lnTo>
                  <a:lnTo>
                    <a:pt x="12" y="18"/>
                  </a:lnTo>
                  <a:lnTo>
                    <a:pt x="17" y="3"/>
                  </a:lnTo>
                  <a:lnTo>
                    <a:pt x="18" y="1"/>
                  </a:lnTo>
                  <a:lnTo>
                    <a:pt x="17" y="1"/>
                  </a:lnTo>
                  <a:lnTo>
                    <a:pt x="15" y="1"/>
                  </a:lnTo>
                  <a:lnTo>
                    <a:pt x="15" y="0"/>
                  </a:lnTo>
                  <a:lnTo>
                    <a:pt x="14"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195"/>
            <p:cNvSpPr>
              <a:spLocks noEditPoints="1"/>
            </p:cNvSpPr>
            <p:nvPr/>
          </p:nvSpPr>
          <p:spPr bwMode="auto">
            <a:xfrm>
              <a:off x="1865" y="2879"/>
              <a:ext cx="334" cy="114"/>
            </a:xfrm>
            <a:custGeom>
              <a:avLst/>
              <a:gdLst>
                <a:gd name="T0" fmla="*/ 334 w 334"/>
                <a:gd name="T1" fmla="*/ 66 h 114"/>
                <a:gd name="T2" fmla="*/ 334 w 334"/>
                <a:gd name="T3" fmla="*/ 54 h 114"/>
                <a:gd name="T4" fmla="*/ 332 w 334"/>
                <a:gd name="T5" fmla="*/ 54 h 114"/>
                <a:gd name="T6" fmla="*/ 332 w 334"/>
                <a:gd name="T7" fmla="*/ 54 h 114"/>
                <a:gd name="T8" fmla="*/ 332 w 334"/>
                <a:gd name="T9" fmla="*/ 54 h 114"/>
                <a:gd name="T10" fmla="*/ 331 w 334"/>
                <a:gd name="T11" fmla="*/ 54 h 114"/>
                <a:gd name="T12" fmla="*/ 331 w 334"/>
                <a:gd name="T13" fmla="*/ 54 h 114"/>
                <a:gd name="T14" fmla="*/ 329 w 334"/>
                <a:gd name="T15" fmla="*/ 54 h 114"/>
                <a:gd name="T16" fmla="*/ 329 w 334"/>
                <a:gd name="T17" fmla="*/ 54 h 114"/>
                <a:gd name="T18" fmla="*/ 329 w 334"/>
                <a:gd name="T19" fmla="*/ 54 h 114"/>
                <a:gd name="T20" fmla="*/ 329 w 334"/>
                <a:gd name="T21" fmla="*/ 66 h 114"/>
                <a:gd name="T22" fmla="*/ 334 w 334"/>
                <a:gd name="T23" fmla="*/ 66 h 114"/>
                <a:gd name="T24" fmla="*/ 334 w 334"/>
                <a:gd name="T25" fmla="*/ 84 h 114"/>
                <a:gd name="T26" fmla="*/ 331 w 334"/>
                <a:gd name="T27" fmla="*/ 101 h 114"/>
                <a:gd name="T28" fmla="*/ 327 w 334"/>
                <a:gd name="T29" fmla="*/ 114 h 114"/>
                <a:gd name="T30" fmla="*/ 327 w 334"/>
                <a:gd name="T31" fmla="*/ 114 h 114"/>
                <a:gd name="T32" fmla="*/ 326 w 334"/>
                <a:gd name="T33" fmla="*/ 114 h 114"/>
                <a:gd name="T34" fmla="*/ 326 w 334"/>
                <a:gd name="T35" fmla="*/ 114 h 114"/>
                <a:gd name="T36" fmla="*/ 324 w 334"/>
                <a:gd name="T37" fmla="*/ 114 h 114"/>
                <a:gd name="T38" fmla="*/ 324 w 334"/>
                <a:gd name="T39" fmla="*/ 114 h 114"/>
                <a:gd name="T40" fmla="*/ 324 w 334"/>
                <a:gd name="T41" fmla="*/ 112 h 114"/>
                <a:gd name="T42" fmla="*/ 322 w 334"/>
                <a:gd name="T43" fmla="*/ 112 h 114"/>
                <a:gd name="T44" fmla="*/ 322 w 334"/>
                <a:gd name="T45" fmla="*/ 112 h 114"/>
                <a:gd name="T46" fmla="*/ 326 w 334"/>
                <a:gd name="T47" fmla="*/ 99 h 114"/>
                <a:gd name="T48" fmla="*/ 329 w 334"/>
                <a:gd name="T49" fmla="*/ 83 h 114"/>
                <a:gd name="T50" fmla="*/ 329 w 334"/>
                <a:gd name="T51" fmla="*/ 66 h 114"/>
                <a:gd name="T52" fmla="*/ 334 w 334"/>
                <a:gd name="T53" fmla="*/ 66 h 114"/>
                <a:gd name="T54" fmla="*/ 13 w 334"/>
                <a:gd name="T55" fmla="*/ 0 h 114"/>
                <a:gd name="T56" fmla="*/ 13 w 334"/>
                <a:gd name="T57" fmla="*/ 1 h 114"/>
                <a:gd name="T58" fmla="*/ 7 w 334"/>
                <a:gd name="T59" fmla="*/ 18 h 114"/>
                <a:gd name="T60" fmla="*/ 3 w 334"/>
                <a:gd name="T61" fmla="*/ 33 h 114"/>
                <a:gd name="T62" fmla="*/ 0 w 334"/>
                <a:gd name="T63" fmla="*/ 50 h 114"/>
                <a:gd name="T64" fmla="*/ 0 w 334"/>
                <a:gd name="T65" fmla="*/ 54 h 114"/>
                <a:gd name="T66" fmla="*/ 2 w 334"/>
                <a:gd name="T67" fmla="*/ 54 h 114"/>
                <a:gd name="T68" fmla="*/ 2 w 334"/>
                <a:gd name="T69" fmla="*/ 54 h 114"/>
                <a:gd name="T70" fmla="*/ 2 w 334"/>
                <a:gd name="T71" fmla="*/ 54 h 114"/>
                <a:gd name="T72" fmla="*/ 3 w 334"/>
                <a:gd name="T73" fmla="*/ 54 h 114"/>
                <a:gd name="T74" fmla="*/ 3 w 334"/>
                <a:gd name="T75" fmla="*/ 54 h 114"/>
                <a:gd name="T76" fmla="*/ 3 w 334"/>
                <a:gd name="T77" fmla="*/ 54 h 114"/>
                <a:gd name="T78" fmla="*/ 5 w 334"/>
                <a:gd name="T79" fmla="*/ 56 h 114"/>
                <a:gd name="T80" fmla="*/ 5 w 334"/>
                <a:gd name="T81" fmla="*/ 56 h 114"/>
                <a:gd name="T82" fmla="*/ 5 w 334"/>
                <a:gd name="T83" fmla="*/ 50 h 114"/>
                <a:gd name="T84" fmla="*/ 8 w 334"/>
                <a:gd name="T85" fmla="*/ 35 h 114"/>
                <a:gd name="T86" fmla="*/ 12 w 334"/>
                <a:gd name="T87" fmla="*/ 18 h 114"/>
                <a:gd name="T88" fmla="*/ 16 w 334"/>
                <a:gd name="T89" fmla="*/ 3 h 114"/>
                <a:gd name="T90" fmla="*/ 18 w 334"/>
                <a:gd name="T91" fmla="*/ 1 h 114"/>
                <a:gd name="T92" fmla="*/ 18 w 334"/>
                <a:gd name="T93" fmla="*/ 1 h 114"/>
                <a:gd name="T94" fmla="*/ 16 w 334"/>
                <a:gd name="T95" fmla="*/ 1 h 114"/>
                <a:gd name="T96" fmla="*/ 16 w 334"/>
                <a:gd name="T97" fmla="*/ 1 h 114"/>
                <a:gd name="T98" fmla="*/ 16 w 334"/>
                <a:gd name="T99" fmla="*/ 1 h 114"/>
                <a:gd name="T100" fmla="*/ 15 w 334"/>
                <a:gd name="T101" fmla="*/ 1 h 114"/>
                <a:gd name="T102" fmla="*/ 15 w 334"/>
                <a:gd name="T103" fmla="*/ 1 h 114"/>
                <a:gd name="T104" fmla="*/ 13 w 334"/>
                <a:gd name="T105" fmla="*/ 1 h 114"/>
                <a:gd name="T106" fmla="*/ 13 w 334"/>
                <a:gd name="T107" fmla="*/ 0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4"/>
                <a:gd name="T163" fmla="*/ 0 h 114"/>
                <a:gd name="T164" fmla="*/ 334 w 33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4" h="114">
                  <a:moveTo>
                    <a:pt x="334" y="66"/>
                  </a:moveTo>
                  <a:lnTo>
                    <a:pt x="334" y="54"/>
                  </a:lnTo>
                  <a:lnTo>
                    <a:pt x="332" y="54"/>
                  </a:lnTo>
                  <a:lnTo>
                    <a:pt x="331" y="54"/>
                  </a:lnTo>
                  <a:lnTo>
                    <a:pt x="329" y="54"/>
                  </a:lnTo>
                  <a:lnTo>
                    <a:pt x="329" y="66"/>
                  </a:lnTo>
                  <a:lnTo>
                    <a:pt x="334" y="66"/>
                  </a:lnTo>
                  <a:lnTo>
                    <a:pt x="334" y="84"/>
                  </a:lnTo>
                  <a:lnTo>
                    <a:pt x="331" y="101"/>
                  </a:lnTo>
                  <a:lnTo>
                    <a:pt x="327" y="114"/>
                  </a:lnTo>
                  <a:lnTo>
                    <a:pt x="326" y="114"/>
                  </a:lnTo>
                  <a:lnTo>
                    <a:pt x="324" y="114"/>
                  </a:lnTo>
                  <a:lnTo>
                    <a:pt x="324" y="112"/>
                  </a:lnTo>
                  <a:lnTo>
                    <a:pt x="322" y="112"/>
                  </a:lnTo>
                  <a:lnTo>
                    <a:pt x="326" y="99"/>
                  </a:lnTo>
                  <a:lnTo>
                    <a:pt x="329" y="83"/>
                  </a:lnTo>
                  <a:lnTo>
                    <a:pt x="329" y="66"/>
                  </a:lnTo>
                  <a:lnTo>
                    <a:pt x="334" y="66"/>
                  </a:lnTo>
                  <a:close/>
                  <a:moveTo>
                    <a:pt x="13" y="0"/>
                  </a:moveTo>
                  <a:lnTo>
                    <a:pt x="13" y="1"/>
                  </a:lnTo>
                  <a:lnTo>
                    <a:pt x="7" y="18"/>
                  </a:lnTo>
                  <a:lnTo>
                    <a:pt x="3" y="33"/>
                  </a:lnTo>
                  <a:lnTo>
                    <a:pt x="0" y="50"/>
                  </a:lnTo>
                  <a:lnTo>
                    <a:pt x="0" y="54"/>
                  </a:lnTo>
                  <a:lnTo>
                    <a:pt x="2" y="54"/>
                  </a:lnTo>
                  <a:lnTo>
                    <a:pt x="3" y="54"/>
                  </a:lnTo>
                  <a:lnTo>
                    <a:pt x="5" y="56"/>
                  </a:lnTo>
                  <a:lnTo>
                    <a:pt x="5" y="50"/>
                  </a:lnTo>
                  <a:lnTo>
                    <a:pt x="8" y="35"/>
                  </a:lnTo>
                  <a:lnTo>
                    <a:pt x="12" y="18"/>
                  </a:lnTo>
                  <a:lnTo>
                    <a:pt x="16" y="3"/>
                  </a:lnTo>
                  <a:lnTo>
                    <a:pt x="18" y="1"/>
                  </a:lnTo>
                  <a:lnTo>
                    <a:pt x="16" y="1"/>
                  </a:lnTo>
                  <a:lnTo>
                    <a:pt x="15" y="1"/>
                  </a:lnTo>
                  <a:lnTo>
                    <a:pt x="13" y="1"/>
                  </a:lnTo>
                  <a:lnTo>
                    <a:pt x="13"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196"/>
            <p:cNvSpPr>
              <a:spLocks noEditPoints="1"/>
            </p:cNvSpPr>
            <p:nvPr/>
          </p:nvSpPr>
          <p:spPr bwMode="auto">
            <a:xfrm>
              <a:off x="1868" y="2880"/>
              <a:ext cx="329" cy="113"/>
            </a:xfrm>
            <a:custGeom>
              <a:avLst/>
              <a:gdLst>
                <a:gd name="T0" fmla="*/ 329 w 329"/>
                <a:gd name="T1" fmla="*/ 65 h 113"/>
                <a:gd name="T2" fmla="*/ 328 w 329"/>
                <a:gd name="T3" fmla="*/ 53 h 113"/>
                <a:gd name="T4" fmla="*/ 328 w 329"/>
                <a:gd name="T5" fmla="*/ 53 h 113"/>
                <a:gd name="T6" fmla="*/ 326 w 329"/>
                <a:gd name="T7" fmla="*/ 53 h 113"/>
                <a:gd name="T8" fmla="*/ 326 w 329"/>
                <a:gd name="T9" fmla="*/ 53 h 113"/>
                <a:gd name="T10" fmla="*/ 326 w 329"/>
                <a:gd name="T11" fmla="*/ 53 h 113"/>
                <a:gd name="T12" fmla="*/ 324 w 329"/>
                <a:gd name="T13" fmla="*/ 53 h 113"/>
                <a:gd name="T14" fmla="*/ 324 w 329"/>
                <a:gd name="T15" fmla="*/ 53 h 113"/>
                <a:gd name="T16" fmla="*/ 324 w 329"/>
                <a:gd name="T17" fmla="*/ 53 h 113"/>
                <a:gd name="T18" fmla="*/ 323 w 329"/>
                <a:gd name="T19" fmla="*/ 53 h 113"/>
                <a:gd name="T20" fmla="*/ 324 w 329"/>
                <a:gd name="T21" fmla="*/ 65 h 113"/>
                <a:gd name="T22" fmla="*/ 329 w 329"/>
                <a:gd name="T23" fmla="*/ 65 h 113"/>
                <a:gd name="T24" fmla="*/ 328 w 329"/>
                <a:gd name="T25" fmla="*/ 83 h 113"/>
                <a:gd name="T26" fmla="*/ 326 w 329"/>
                <a:gd name="T27" fmla="*/ 98 h 113"/>
                <a:gd name="T28" fmla="*/ 321 w 329"/>
                <a:gd name="T29" fmla="*/ 113 h 113"/>
                <a:gd name="T30" fmla="*/ 321 w 329"/>
                <a:gd name="T31" fmla="*/ 113 h 113"/>
                <a:gd name="T32" fmla="*/ 321 w 329"/>
                <a:gd name="T33" fmla="*/ 111 h 113"/>
                <a:gd name="T34" fmla="*/ 319 w 329"/>
                <a:gd name="T35" fmla="*/ 111 h 113"/>
                <a:gd name="T36" fmla="*/ 319 w 329"/>
                <a:gd name="T37" fmla="*/ 111 h 113"/>
                <a:gd name="T38" fmla="*/ 319 w 329"/>
                <a:gd name="T39" fmla="*/ 111 h 113"/>
                <a:gd name="T40" fmla="*/ 318 w 329"/>
                <a:gd name="T41" fmla="*/ 111 h 113"/>
                <a:gd name="T42" fmla="*/ 318 w 329"/>
                <a:gd name="T43" fmla="*/ 111 h 113"/>
                <a:gd name="T44" fmla="*/ 316 w 329"/>
                <a:gd name="T45" fmla="*/ 111 h 113"/>
                <a:gd name="T46" fmla="*/ 321 w 329"/>
                <a:gd name="T47" fmla="*/ 98 h 113"/>
                <a:gd name="T48" fmla="*/ 323 w 329"/>
                <a:gd name="T49" fmla="*/ 82 h 113"/>
                <a:gd name="T50" fmla="*/ 324 w 329"/>
                <a:gd name="T51" fmla="*/ 65 h 113"/>
                <a:gd name="T52" fmla="*/ 329 w 329"/>
                <a:gd name="T53" fmla="*/ 65 h 113"/>
                <a:gd name="T54" fmla="*/ 13 w 329"/>
                <a:gd name="T55" fmla="*/ 0 h 113"/>
                <a:gd name="T56" fmla="*/ 12 w 329"/>
                <a:gd name="T57" fmla="*/ 2 h 113"/>
                <a:gd name="T58" fmla="*/ 7 w 329"/>
                <a:gd name="T59" fmla="*/ 17 h 113"/>
                <a:gd name="T60" fmla="*/ 2 w 329"/>
                <a:gd name="T61" fmla="*/ 32 h 113"/>
                <a:gd name="T62" fmla="*/ 0 w 329"/>
                <a:gd name="T63" fmla="*/ 49 h 113"/>
                <a:gd name="T64" fmla="*/ 0 w 329"/>
                <a:gd name="T65" fmla="*/ 53 h 113"/>
                <a:gd name="T66" fmla="*/ 0 w 329"/>
                <a:gd name="T67" fmla="*/ 53 h 113"/>
                <a:gd name="T68" fmla="*/ 0 w 329"/>
                <a:gd name="T69" fmla="*/ 53 h 113"/>
                <a:gd name="T70" fmla="*/ 2 w 329"/>
                <a:gd name="T71" fmla="*/ 55 h 113"/>
                <a:gd name="T72" fmla="*/ 2 w 329"/>
                <a:gd name="T73" fmla="*/ 55 h 113"/>
                <a:gd name="T74" fmla="*/ 2 w 329"/>
                <a:gd name="T75" fmla="*/ 55 h 113"/>
                <a:gd name="T76" fmla="*/ 4 w 329"/>
                <a:gd name="T77" fmla="*/ 55 h 113"/>
                <a:gd name="T78" fmla="*/ 4 w 329"/>
                <a:gd name="T79" fmla="*/ 55 h 113"/>
                <a:gd name="T80" fmla="*/ 5 w 329"/>
                <a:gd name="T81" fmla="*/ 55 h 113"/>
                <a:gd name="T82" fmla="*/ 5 w 329"/>
                <a:gd name="T83" fmla="*/ 50 h 113"/>
                <a:gd name="T84" fmla="*/ 7 w 329"/>
                <a:gd name="T85" fmla="*/ 34 h 113"/>
                <a:gd name="T86" fmla="*/ 12 w 329"/>
                <a:gd name="T87" fmla="*/ 19 h 113"/>
                <a:gd name="T88" fmla="*/ 17 w 329"/>
                <a:gd name="T89" fmla="*/ 4 h 113"/>
                <a:gd name="T90" fmla="*/ 17 w 329"/>
                <a:gd name="T91" fmla="*/ 2 h 113"/>
                <a:gd name="T92" fmla="*/ 17 w 329"/>
                <a:gd name="T93" fmla="*/ 2 h 113"/>
                <a:gd name="T94" fmla="*/ 17 w 329"/>
                <a:gd name="T95" fmla="*/ 2 h 113"/>
                <a:gd name="T96" fmla="*/ 15 w 329"/>
                <a:gd name="T97" fmla="*/ 0 h 113"/>
                <a:gd name="T98" fmla="*/ 15 w 329"/>
                <a:gd name="T99" fmla="*/ 0 h 113"/>
                <a:gd name="T100" fmla="*/ 15 w 329"/>
                <a:gd name="T101" fmla="*/ 0 h 113"/>
                <a:gd name="T102" fmla="*/ 13 w 329"/>
                <a:gd name="T103" fmla="*/ 0 h 113"/>
                <a:gd name="T104" fmla="*/ 13 w 329"/>
                <a:gd name="T105" fmla="*/ 0 h 113"/>
                <a:gd name="T106" fmla="*/ 13 w 329"/>
                <a:gd name="T107" fmla="*/ 0 h 1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113"/>
                <a:gd name="T164" fmla="*/ 329 w 329"/>
                <a:gd name="T165" fmla="*/ 113 h 1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113">
                  <a:moveTo>
                    <a:pt x="329" y="65"/>
                  </a:moveTo>
                  <a:lnTo>
                    <a:pt x="328" y="53"/>
                  </a:lnTo>
                  <a:lnTo>
                    <a:pt x="326" y="53"/>
                  </a:lnTo>
                  <a:lnTo>
                    <a:pt x="324" y="53"/>
                  </a:lnTo>
                  <a:lnTo>
                    <a:pt x="323" y="53"/>
                  </a:lnTo>
                  <a:lnTo>
                    <a:pt x="324" y="65"/>
                  </a:lnTo>
                  <a:lnTo>
                    <a:pt x="329" y="65"/>
                  </a:lnTo>
                  <a:lnTo>
                    <a:pt x="328" y="83"/>
                  </a:lnTo>
                  <a:lnTo>
                    <a:pt x="326" y="98"/>
                  </a:lnTo>
                  <a:lnTo>
                    <a:pt x="321" y="113"/>
                  </a:lnTo>
                  <a:lnTo>
                    <a:pt x="321" y="111"/>
                  </a:lnTo>
                  <a:lnTo>
                    <a:pt x="319" y="111"/>
                  </a:lnTo>
                  <a:lnTo>
                    <a:pt x="318" y="111"/>
                  </a:lnTo>
                  <a:lnTo>
                    <a:pt x="316" y="111"/>
                  </a:lnTo>
                  <a:lnTo>
                    <a:pt x="321" y="98"/>
                  </a:lnTo>
                  <a:lnTo>
                    <a:pt x="323" y="82"/>
                  </a:lnTo>
                  <a:lnTo>
                    <a:pt x="324" y="65"/>
                  </a:lnTo>
                  <a:lnTo>
                    <a:pt x="329" y="65"/>
                  </a:lnTo>
                  <a:close/>
                  <a:moveTo>
                    <a:pt x="13" y="0"/>
                  </a:moveTo>
                  <a:lnTo>
                    <a:pt x="12" y="2"/>
                  </a:lnTo>
                  <a:lnTo>
                    <a:pt x="7" y="17"/>
                  </a:lnTo>
                  <a:lnTo>
                    <a:pt x="2" y="32"/>
                  </a:lnTo>
                  <a:lnTo>
                    <a:pt x="0" y="49"/>
                  </a:lnTo>
                  <a:lnTo>
                    <a:pt x="0" y="53"/>
                  </a:lnTo>
                  <a:lnTo>
                    <a:pt x="2" y="55"/>
                  </a:lnTo>
                  <a:lnTo>
                    <a:pt x="4" y="55"/>
                  </a:lnTo>
                  <a:lnTo>
                    <a:pt x="5" y="55"/>
                  </a:lnTo>
                  <a:lnTo>
                    <a:pt x="5" y="50"/>
                  </a:lnTo>
                  <a:lnTo>
                    <a:pt x="7" y="34"/>
                  </a:lnTo>
                  <a:lnTo>
                    <a:pt x="12" y="19"/>
                  </a:lnTo>
                  <a:lnTo>
                    <a:pt x="17" y="4"/>
                  </a:lnTo>
                  <a:lnTo>
                    <a:pt x="17" y="2"/>
                  </a:lnTo>
                  <a:lnTo>
                    <a:pt x="15" y="0"/>
                  </a:lnTo>
                  <a:lnTo>
                    <a:pt x="13"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197"/>
            <p:cNvSpPr>
              <a:spLocks noEditPoints="1"/>
            </p:cNvSpPr>
            <p:nvPr/>
          </p:nvSpPr>
          <p:spPr bwMode="auto">
            <a:xfrm>
              <a:off x="1870" y="2880"/>
              <a:ext cx="324" cy="111"/>
            </a:xfrm>
            <a:custGeom>
              <a:avLst/>
              <a:gdLst>
                <a:gd name="T0" fmla="*/ 324 w 324"/>
                <a:gd name="T1" fmla="*/ 65 h 111"/>
                <a:gd name="T2" fmla="*/ 324 w 324"/>
                <a:gd name="T3" fmla="*/ 53 h 111"/>
                <a:gd name="T4" fmla="*/ 322 w 324"/>
                <a:gd name="T5" fmla="*/ 53 h 111"/>
                <a:gd name="T6" fmla="*/ 322 w 324"/>
                <a:gd name="T7" fmla="*/ 53 h 111"/>
                <a:gd name="T8" fmla="*/ 322 w 324"/>
                <a:gd name="T9" fmla="*/ 53 h 111"/>
                <a:gd name="T10" fmla="*/ 321 w 324"/>
                <a:gd name="T11" fmla="*/ 53 h 111"/>
                <a:gd name="T12" fmla="*/ 321 w 324"/>
                <a:gd name="T13" fmla="*/ 53 h 111"/>
                <a:gd name="T14" fmla="*/ 319 w 324"/>
                <a:gd name="T15" fmla="*/ 53 h 111"/>
                <a:gd name="T16" fmla="*/ 319 w 324"/>
                <a:gd name="T17" fmla="*/ 53 h 111"/>
                <a:gd name="T18" fmla="*/ 319 w 324"/>
                <a:gd name="T19" fmla="*/ 53 h 111"/>
                <a:gd name="T20" fmla="*/ 319 w 324"/>
                <a:gd name="T21" fmla="*/ 65 h 111"/>
                <a:gd name="T22" fmla="*/ 324 w 324"/>
                <a:gd name="T23" fmla="*/ 65 h 111"/>
                <a:gd name="T24" fmla="*/ 324 w 324"/>
                <a:gd name="T25" fmla="*/ 82 h 111"/>
                <a:gd name="T26" fmla="*/ 321 w 324"/>
                <a:gd name="T27" fmla="*/ 98 h 111"/>
                <a:gd name="T28" fmla="*/ 317 w 324"/>
                <a:gd name="T29" fmla="*/ 111 h 111"/>
                <a:gd name="T30" fmla="*/ 317 w 324"/>
                <a:gd name="T31" fmla="*/ 111 h 111"/>
                <a:gd name="T32" fmla="*/ 316 w 324"/>
                <a:gd name="T33" fmla="*/ 111 h 111"/>
                <a:gd name="T34" fmla="*/ 316 w 324"/>
                <a:gd name="T35" fmla="*/ 111 h 111"/>
                <a:gd name="T36" fmla="*/ 314 w 324"/>
                <a:gd name="T37" fmla="*/ 111 h 111"/>
                <a:gd name="T38" fmla="*/ 314 w 324"/>
                <a:gd name="T39" fmla="*/ 111 h 111"/>
                <a:gd name="T40" fmla="*/ 314 w 324"/>
                <a:gd name="T41" fmla="*/ 111 h 111"/>
                <a:gd name="T42" fmla="*/ 312 w 324"/>
                <a:gd name="T43" fmla="*/ 111 h 111"/>
                <a:gd name="T44" fmla="*/ 312 w 324"/>
                <a:gd name="T45" fmla="*/ 111 h 111"/>
                <a:gd name="T46" fmla="*/ 316 w 324"/>
                <a:gd name="T47" fmla="*/ 97 h 111"/>
                <a:gd name="T48" fmla="*/ 319 w 324"/>
                <a:gd name="T49" fmla="*/ 82 h 111"/>
                <a:gd name="T50" fmla="*/ 319 w 324"/>
                <a:gd name="T51" fmla="*/ 65 h 111"/>
                <a:gd name="T52" fmla="*/ 324 w 324"/>
                <a:gd name="T53" fmla="*/ 65 h 111"/>
                <a:gd name="T54" fmla="*/ 13 w 324"/>
                <a:gd name="T55" fmla="*/ 0 h 111"/>
                <a:gd name="T56" fmla="*/ 11 w 324"/>
                <a:gd name="T57" fmla="*/ 2 h 111"/>
                <a:gd name="T58" fmla="*/ 7 w 324"/>
                <a:gd name="T59" fmla="*/ 17 h 111"/>
                <a:gd name="T60" fmla="*/ 3 w 324"/>
                <a:gd name="T61" fmla="*/ 34 h 111"/>
                <a:gd name="T62" fmla="*/ 0 w 324"/>
                <a:gd name="T63" fmla="*/ 49 h 111"/>
                <a:gd name="T64" fmla="*/ 0 w 324"/>
                <a:gd name="T65" fmla="*/ 55 h 111"/>
                <a:gd name="T66" fmla="*/ 0 w 324"/>
                <a:gd name="T67" fmla="*/ 55 h 111"/>
                <a:gd name="T68" fmla="*/ 2 w 324"/>
                <a:gd name="T69" fmla="*/ 55 h 111"/>
                <a:gd name="T70" fmla="*/ 2 w 324"/>
                <a:gd name="T71" fmla="*/ 55 h 111"/>
                <a:gd name="T72" fmla="*/ 3 w 324"/>
                <a:gd name="T73" fmla="*/ 55 h 111"/>
                <a:gd name="T74" fmla="*/ 3 w 324"/>
                <a:gd name="T75" fmla="*/ 55 h 111"/>
                <a:gd name="T76" fmla="*/ 3 w 324"/>
                <a:gd name="T77" fmla="*/ 55 h 111"/>
                <a:gd name="T78" fmla="*/ 5 w 324"/>
                <a:gd name="T79" fmla="*/ 55 h 111"/>
                <a:gd name="T80" fmla="*/ 5 w 324"/>
                <a:gd name="T81" fmla="*/ 55 h 111"/>
                <a:gd name="T82" fmla="*/ 5 w 324"/>
                <a:gd name="T83" fmla="*/ 50 h 111"/>
                <a:gd name="T84" fmla="*/ 8 w 324"/>
                <a:gd name="T85" fmla="*/ 34 h 111"/>
                <a:gd name="T86" fmla="*/ 11 w 324"/>
                <a:gd name="T87" fmla="*/ 19 h 111"/>
                <a:gd name="T88" fmla="*/ 16 w 324"/>
                <a:gd name="T89" fmla="*/ 5 h 111"/>
                <a:gd name="T90" fmla="*/ 18 w 324"/>
                <a:gd name="T91" fmla="*/ 2 h 111"/>
                <a:gd name="T92" fmla="*/ 18 w 324"/>
                <a:gd name="T93" fmla="*/ 2 h 111"/>
                <a:gd name="T94" fmla="*/ 16 w 324"/>
                <a:gd name="T95" fmla="*/ 2 h 111"/>
                <a:gd name="T96" fmla="*/ 16 w 324"/>
                <a:gd name="T97" fmla="*/ 2 h 111"/>
                <a:gd name="T98" fmla="*/ 15 w 324"/>
                <a:gd name="T99" fmla="*/ 2 h 111"/>
                <a:gd name="T100" fmla="*/ 15 w 324"/>
                <a:gd name="T101" fmla="*/ 2 h 111"/>
                <a:gd name="T102" fmla="*/ 15 w 324"/>
                <a:gd name="T103" fmla="*/ 2 h 111"/>
                <a:gd name="T104" fmla="*/ 13 w 324"/>
                <a:gd name="T105" fmla="*/ 0 h 111"/>
                <a:gd name="T106" fmla="*/ 13 w 324"/>
                <a:gd name="T107" fmla="*/ 0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111"/>
                <a:gd name="T164" fmla="*/ 324 w 324"/>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111">
                  <a:moveTo>
                    <a:pt x="324" y="65"/>
                  </a:moveTo>
                  <a:lnTo>
                    <a:pt x="324" y="53"/>
                  </a:lnTo>
                  <a:lnTo>
                    <a:pt x="322" y="53"/>
                  </a:lnTo>
                  <a:lnTo>
                    <a:pt x="321" y="53"/>
                  </a:lnTo>
                  <a:lnTo>
                    <a:pt x="319" y="53"/>
                  </a:lnTo>
                  <a:lnTo>
                    <a:pt x="319" y="65"/>
                  </a:lnTo>
                  <a:lnTo>
                    <a:pt x="324" y="65"/>
                  </a:lnTo>
                  <a:lnTo>
                    <a:pt x="324" y="82"/>
                  </a:lnTo>
                  <a:lnTo>
                    <a:pt x="321" y="98"/>
                  </a:lnTo>
                  <a:lnTo>
                    <a:pt x="317" y="111"/>
                  </a:lnTo>
                  <a:lnTo>
                    <a:pt x="316" y="111"/>
                  </a:lnTo>
                  <a:lnTo>
                    <a:pt x="314" y="111"/>
                  </a:lnTo>
                  <a:lnTo>
                    <a:pt x="312" y="111"/>
                  </a:lnTo>
                  <a:lnTo>
                    <a:pt x="316" y="97"/>
                  </a:lnTo>
                  <a:lnTo>
                    <a:pt x="319" y="82"/>
                  </a:lnTo>
                  <a:lnTo>
                    <a:pt x="319" y="65"/>
                  </a:lnTo>
                  <a:lnTo>
                    <a:pt x="324" y="65"/>
                  </a:lnTo>
                  <a:close/>
                  <a:moveTo>
                    <a:pt x="13" y="0"/>
                  </a:moveTo>
                  <a:lnTo>
                    <a:pt x="11" y="2"/>
                  </a:lnTo>
                  <a:lnTo>
                    <a:pt x="7" y="17"/>
                  </a:lnTo>
                  <a:lnTo>
                    <a:pt x="3" y="34"/>
                  </a:lnTo>
                  <a:lnTo>
                    <a:pt x="0" y="49"/>
                  </a:lnTo>
                  <a:lnTo>
                    <a:pt x="0" y="55"/>
                  </a:lnTo>
                  <a:lnTo>
                    <a:pt x="2" y="55"/>
                  </a:lnTo>
                  <a:lnTo>
                    <a:pt x="3" y="55"/>
                  </a:lnTo>
                  <a:lnTo>
                    <a:pt x="5" y="55"/>
                  </a:lnTo>
                  <a:lnTo>
                    <a:pt x="5" y="50"/>
                  </a:lnTo>
                  <a:lnTo>
                    <a:pt x="8" y="34"/>
                  </a:lnTo>
                  <a:lnTo>
                    <a:pt x="11" y="19"/>
                  </a:lnTo>
                  <a:lnTo>
                    <a:pt x="16" y="5"/>
                  </a:lnTo>
                  <a:lnTo>
                    <a:pt x="18" y="2"/>
                  </a:lnTo>
                  <a:lnTo>
                    <a:pt x="16" y="2"/>
                  </a:lnTo>
                  <a:lnTo>
                    <a:pt x="15" y="2"/>
                  </a:lnTo>
                  <a:lnTo>
                    <a:pt x="13" y="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198"/>
            <p:cNvSpPr>
              <a:spLocks noEditPoints="1"/>
            </p:cNvSpPr>
            <p:nvPr/>
          </p:nvSpPr>
          <p:spPr bwMode="auto">
            <a:xfrm>
              <a:off x="1873" y="2882"/>
              <a:ext cx="319" cy="109"/>
            </a:xfrm>
            <a:custGeom>
              <a:avLst/>
              <a:gdLst>
                <a:gd name="T0" fmla="*/ 319 w 319"/>
                <a:gd name="T1" fmla="*/ 63 h 109"/>
                <a:gd name="T2" fmla="*/ 318 w 319"/>
                <a:gd name="T3" fmla="*/ 51 h 109"/>
                <a:gd name="T4" fmla="*/ 318 w 319"/>
                <a:gd name="T5" fmla="*/ 51 h 109"/>
                <a:gd name="T6" fmla="*/ 316 w 319"/>
                <a:gd name="T7" fmla="*/ 51 h 109"/>
                <a:gd name="T8" fmla="*/ 316 w 319"/>
                <a:gd name="T9" fmla="*/ 51 h 109"/>
                <a:gd name="T10" fmla="*/ 316 w 319"/>
                <a:gd name="T11" fmla="*/ 51 h 109"/>
                <a:gd name="T12" fmla="*/ 314 w 319"/>
                <a:gd name="T13" fmla="*/ 51 h 109"/>
                <a:gd name="T14" fmla="*/ 314 w 319"/>
                <a:gd name="T15" fmla="*/ 51 h 109"/>
                <a:gd name="T16" fmla="*/ 314 w 319"/>
                <a:gd name="T17" fmla="*/ 51 h 109"/>
                <a:gd name="T18" fmla="*/ 313 w 319"/>
                <a:gd name="T19" fmla="*/ 51 h 109"/>
                <a:gd name="T20" fmla="*/ 314 w 319"/>
                <a:gd name="T21" fmla="*/ 63 h 109"/>
                <a:gd name="T22" fmla="*/ 319 w 319"/>
                <a:gd name="T23" fmla="*/ 63 h 109"/>
                <a:gd name="T24" fmla="*/ 318 w 319"/>
                <a:gd name="T25" fmla="*/ 80 h 109"/>
                <a:gd name="T26" fmla="*/ 316 w 319"/>
                <a:gd name="T27" fmla="*/ 96 h 109"/>
                <a:gd name="T28" fmla="*/ 311 w 319"/>
                <a:gd name="T29" fmla="*/ 109 h 109"/>
                <a:gd name="T30" fmla="*/ 311 w 319"/>
                <a:gd name="T31" fmla="*/ 109 h 109"/>
                <a:gd name="T32" fmla="*/ 311 w 319"/>
                <a:gd name="T33" fmla="*/ 109 h 109"/>
                <a:gd name="T34" fmla="*/ 309 w 319"/>
                <a:gd name="T35" fmla="*/ 109 h 109"/>
                <a:gd name="T36" fmla="*/ 309 w 319"/>
                <a:gd name="T37" fmla="*/ 109 h 109"/>
                <a:gd name="T38" fmla="*/ 309 w 319"/>
                <a:gd name="T39" fmla="*/ 109 h 109"/>
                <a:gd name="T40" fmla="*/ 308 w 319"/>
                <a:gd name="T41" fmla="*/ 109 h 109"/>
                <a:gd name="T42" fmla="*/ 308 w 319"/>
                <a:gd name="T43" fmla="*/ 109 h 109"/>
                <a:gd name="T44" fmla="*/ 306 w 319"/>
                <a:gd name="T45" fmla="*/ 109 h 109"/>
                <a:gd name="T46" fmla="*/ 306 w 319"/>
                <a:gd name="T47" fmla="*/ 109 h 109"/>
                <a:gd name="T48" fmla="*/ 311 w 319"/>
                <a:gd name="T49" fmla="*/ 95 h 109"/>
                <a:gd name="T50" fmla="*/ 313 w 319"/>
                <a:gd name="T51" fmla="*/ 80 h 109"/>
                <a:gd name="T52" fmla="*/ 314 w 319"/>
                <a:gd name="T53" fmla="*/ 63 h 109"/>
                <a:gd name="T54" fmla="*/ 319 w 319"/>
                <a:gd name="T55" fmla="*/ 63 h 109"/>
                <a:gd name="T56" fmla="*/ 12 w 319"/>
                <a:gd name="T57" fmla="*/ 0 h 109"/>
                <a:gd name="T58" fmla="*/ 12 w 319"/>
                <a:gd name="T59" fmla="*/ 2 h 109"/>
                <a:gd name="T60" fmla="*/ 7 w 319"/>
                <a:gd name="T61" fmla="*/ 17 h 109"/>
                <a:gd name="T62" fmla="*/ 2 w 319"/>
                <a:gd name="T63" fmla="*/ 32 h 109"/>
                <a:gd name="T64" fmla="*/ 0 w 319"/>
                <a:gd name="T65" fmla="*/ 48 h 109"/>
                <a:gd name="T66" fmla="*/ 0 w 319"/>
                <a:gd name="T67" fmla="*/ 53 h 109"/>
                <a:gd name="T68" fmla="*/ 0 w 319"/>
                <a:gd name="T69" fmla="*/ 53 h 109"/>
                <a:gd name="T70" fmla="*/ 0 w 319"/>
                <a:gd name="T71" fmla="*/ 53 h 109"/>
                <a:gd name="T72" fmla="*/ 2 w 319"/>
                <a:gd name="T73" fmla="*/ 53 h 109"/>
                <a:gd name="T74" fmla="*/ 2 w 319"/>
                <a:gd name="T75" fmla="*/ 53 h 109"/>
                <a:gd name="T76" fmla="*/ 2 w 319"/>
                <a:gd name="T77" fmla="*/ 55 h 109"/>
                <a:gd name="T78" fmla="*/ 4 w 319"/>
                <a:gd name="T79" fmla="*/ 55 h 109"/>
                <a:gd name="T80" fmla="*/ 4 w 319"/>
                <a:gd name="T81" fmla="*/ 55 h 109"/>
                <a:gd name="T82" fmla="*/ 5 w 319"/>
                <a:gd name="T83" fmla="*/ 55 h 109"/>
                <a:gd name="T84" fmla="*/ 5 w 319"/>
                <a:gd name="T85" fmla="*/ 48 h 109"/>
                <a:gd name="T86" fmla="*/ 7 w 319"/>
                <a:gd name="T87" fmla="*/ 33 h 109"/>
                <a:gd name="T88" fmla="*/ 10 w 319"/>
                <a:gd name="T89" fmla="*/ 18 h 109"/>
                <a:gd name="T90" fmla="*/ 17 w 319"/>
                <a:gd name="T91" fmla="*/ 3 h 109"/>
                <a:gd name="T92" fmla="*/ 17 w 319"/>
                <a:gd name="T93" fmla="*/ 2 h 109"/>
                <a:gd name="T94" fmla="*/ 17 w 319"/>
                <a:gd name="T95" fmla="*/ 0 h 109"/>
                <a:gd name="T96" fmla="*/ 17 w 319"/>
                <a:gd name="T97" fmla="*/ 0 h 109"/>
                <a:gd name="T98" fmla="*/ 15 w 319"/>
                <a:gd name="T99" fmla="*/ 0 h 109"/>
                <a:gd name="T100" fmla="*/ 15 w 319"/>
                <a:gd name="T101" fmla="*/ 0 h 109"/>
                <a:gd name="T102" fmla="*/ 15 w 319"/>
                <a:gd name="T103" fmla="*/ 0 h 109"/>
                <a:gd name="T104" fmla="*/ 13 w 319"/>
                <a:gd name="T105" fmla="*/ 0 h 109"/>
                <a:gd name="T106" fmla="*/ 13 w 319"/>
                <a:gd name="T107" fmla="*/ 0 h 109"/>
                <a:gd name="T108" fmla="*/ 12 w 319"/>
                <a:gd name="T109" fmla="*/ 0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9"/>
                <a:gd name="T166" fmla="*/ 0 h 109"/>
                <a:gd name="T167" fmla="*/ 319 w 319"/>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9" h="109">
                  <a:moveTo>
                    <a:pt x="319" y="63"/>
                  </a:moveTo>
                  <a:lnTo>
                    <a:pt x="318" y="51"/>
                  </a:lnTo>
                  <a:lnTo>
                    <a:pt x="316" y="51"/>
                  </a:lnTo>
                  <a:lnTo>
                    <a:pt x="314" y="51"/>
                  </a:lnTo>
                  <a:lnTo>
                    <a:pt x="313" y="51"/>
                  </a:lnTo>
                  <a:lnTo>
                    <a:pt x="314" y="63"/>
                  </a:lnTo>
                  <a:lnTo>
                    <a:pt x="319" y="63"/>
                  </a:lnTo>
                  <a:lnTo>
                    <a:pt x="318" y="80"/>
                  </a:lnTo>
                  <a:lnTo>
                    <a:pt x="316" y="96"/>
                  </a:lnTo>
                  <a:lnTo>
                    <a:pt x="311" y="109"/>
                  </a:lnTo>
                  <a:lnTo>
                    <a:pt x="309" y="109"/>
                  </a:lnTo>
                  <a:lnTo>
                    <a:pt x="308" y="109"/>
                  </a:lnTo>
                  <a:lnTo>
                    <a:pt x="306" y="109"/>
                  </a:lnTo>
                  <a:lnTo>
                    <a:pt x="311" y="95"/>
                  </a:lnTo>
                  <a:lnTo>
                    <a:pt x="313" y="80"/>
                  </a:lnTo>
                  <a:lnTo>
                    <a:pt x="314" y="63"/>
                  </a:lnTo>
                  <a:lnTo>
                    <a:pt x="319" y="63"/>
                  </a:lnTo>
                  <a:close/>
                  <a:moveTo>
                    <a:pt x="12" y="0"/>
                  </a:moveTo>
                  <a:lnTo>
                    <a:pt x="12" y="2"/>
                  </a:lnTo>
                  <a:lnTo>
                    <a:pt x="7" y="17"/>
                  </a:lnTo>
                  <a:lnTo>
                    <a:pt x="2" y="32"/>
                  </a:lnTo>
                  <a:lnTo>
                    <a:pt x="0" y="48"/>
                  </a:lnTo>
                  <a:lnTo>
                    <a:pt x="0" y="53"/>
                  </a:lnTo>
                  <a:lnTo>
                    <a:pt x="2" y="53"/>
                  </a:lnTo>
                  <a:lnTo>
                    <a:pt x="2" y="55"/>
                  </a:lnTo>
                  <a:lnTo>
                    <a:pt x="4" y="55"/>
                  </a:lnTo>
                  <a:lnTo>
                    <a:pt x="5" y="55"/>
                  </a:lnTo>
                  <a:lnTo>
                    <a:pt x="5" y="48"/>
                  </a:lnTo>
                  <a:lnTo>
                    <a:pt x="7" y="33"/>
                  </a:lnTo>
                  <a:lnTo>
                    <a:pt x="10" y="18"/>
                  </a:lnTo>
                  <a:lnTo>
                    <a:pt x="17" y="3"/>
                  </a:lnTo>
                  <a:lnTo>
                    <a:pt x="17" y="2"/>
                  </a:lnTo>
                  <a:lnTo>
                    <a:pt x="17" y="0"/>
                  </a:lnTo>
                  <a:lnTo>
                    <a:pt x="15" y="0"/>
                  </a:lnTo>
                  <a:lnTo>
                    <a:pt x="13" y="0"/>
                  </a:lnTo>
                  <a:lnTo>
                    <a:pt x="1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199"/>
            <p:cNvSpPr>
              <a:spLocks noEditPoints="1"/>
            </p:cNvSpPr>
            <p:nvPr/>
          </p:nvSpPr>
          <p:spPr bwMode="auto">
            <a:xfrm>
              <a:off x="1875" y="2882"/>
              <a:ext cx="314" cy="109"/>
            </a:xfrm>
            <a:custGeom>
              <a:avLst/>
              <a:gdLst>
                <a:gd name="T0" fmla="*/ 314 w 314"/>
                <a:gd name="T1" fmla="*/ 63 h 109"/>
                <a:gd name="T2" fmla="*/ 314 w 314"/>
                <a:gd name="T3" fmla="*/ 51 h 109"/>
                <a:gd name="T4" fmla="*/ 312 w 314"/>
                <a:gd name="T5" fmla="*/ 51 h 109"/>
                <a:gd name="T6" fmla="*/ 312 w 314"/>
                <a:gd name="T7" fmla="*/ 51 h 109"/>
                <a:gd name="T8" fmla="*/ 312 w 314"/>
                <a:gd name="T9" fmla="*/ 51 h 109"/>
                <a:gd name="T10" fmla="*/ 311 w 314"/>
                <a:gd name="T11" fmla="*/ 51 h 109"/>
                <a:gd name="T12" fmla="*/ 311 w 314"/>
                <a:gd name="T13" fmla="*/ 51 h 109"/>
                <a:gd name="T14" fmla="*/ 309 w 314"/>
                <a:gd name="T15" fmla="*/ 51 h 109"/>
                <a:gd name="T16" fmla="*/ 309 w 314"/>
                <a:gd name="T17" fmla="*/ 51 h 109"/>
                <a:gd name="T18" fmla="*/ 309 w 314"/>
                <a:gd name="T19" fmla="*/ 51 h 109"/>
                <a:gd name="T20" fmla="*/ 309 w 314"/>
                <a:gd name="T21" fmla="*/ 63 h 109"/>
                <a:gd name="T22" fmla="*/ 314 w 314"/>
                <a:gd name="T23" fmla="*/ 63 h 109"/>
                <a:gd name="T24" fmla="*/ 314 w 314"/>
                <a:gd name="T25" fmla="*/ 80 h 109"/>
                <a:gd name="T26" fmla="*/ 311 w 314"/>
                <a:gd name="T27" fmla="*/ 95 h 109"/>
                <a:gd name="T28" fmla="*/ 307 w 314"/>
                <a:gd name="T29" fmla="*/ 109 h 109"/>
                <a:gd name="T30" fmla="*/ 307 w 314"/>
                <a:gd name="T31" fmla="*/ 109 h 109"/>
                <a:gd name="T32" fmla="*/ 306 w 314"/>
                <a:gd name="T33" fmla="*/ 109 h 109"/>
                <a:gd name="T34" fmla="*/ 306 w 314"/>
                <a:gd name="T35" fmla="*/ 109 h 109"/>
                <a:gd name="T36" fmla="*/ 304 w 314"/>
                <a:gd name="T37" fmla="*/ 109 h 109"/>
                <a:gd name="T38" fmla="*/ 304 w 314"/>
                <a:gd name="T39" fmla="*/ 109 h 109"/>
                <a:gd name="T40" fmla="*/ 304 w 314"/>
                <a:gd name="T41" fmla="*/ 109 h 109"/>
                <a:gd name="T42" fmla="*/ 302 w 314"/>
                <a:gd name="T43" fmla="*/ 109 h 109"/>
                <a:gd name="T44" fmla="*/ 302 w 314"/>
                <a:gd name="T45" fmla="*/ 109 h 109"/>
                <a:gd name="T46" fmla="*/ 302 w 314"/>
                <a:gd name="T47" fmla="*/ 109 h 109"/>
                <a:gd name="T48" fmla="*/ 306 w 314"/>
                <a:gd name="T49" fmla="*/ 95 h 109"/>
                <a:gd name="T50" fmla="*/ 309 w 314"/>
                <a:gd name="T51" fmla="*/ 80 h 109"/>
                <a:gd name="T52" fmla="*/ 309 w 314"/>
                <a:gd name="T53" fmla="*/ 63 h 109"/>
                <a:gd name="T54" fmla="*/ 314 w 314"/>
                <a:gd name="T55" fmla="*/ 63 h 109"/>
                <a:gd name="T56" fmla="*/ 13 w 314"/>
                <a:gd name="T57" fmla="*/ 0 h 109"/>
                <a:gd name="T58" fmla="*/ 11 w 314"/>
                <a:gd name="T59" fmla="*/ 3 h 109"/>
                <a:gd name="T60" fmla="*/ 6 w 314"/>
                <a:gd name="T61" fmla="*/ 17 h 109"/>
                <a:gd name="T62" fmla="*/ 3 w 314"/>
                <a:gd name="T63" fmla="*/ 32 h 109"/>
                <a:gd name="T64" fmla="*/ 0 w 314"/>
                <a:gd name="T65" fmla="*/ 48 h 109"/>
                <a:gd name="T66" fmla="*/ 0 w 314"/>
                <a:gd name="T67" fmla="*/ 53 h 109"/>
                <a:gd name="T68" fmla="*/ 0 w 314"/>
                <a:gd name="T69" fmla="*/ 53 h 109"/>
                <a:gd name="T70" fmla="*/ 2 w 314"/>
                <a:gd name="T71" fmla="*/ 55 h 109"/>
                <a:gd name="T72" fmla="*/ 2 w 314"/>
                <a:gd name="T73" fmla="*/ 55 h 109"/>
                <a:gd name="T74" fmla="*/ 3 w 314"/>
                <a:gd name="T75" fmla="*/ 55 h 109"/>
                <a:gd name="T76" fmla="*/ 3 w 314"/>
                <a:gd name="T77" fmla="*/ 55 h 109"/>
                <a:gd name="T78" fmla="*/ 3 w 314"/>
                <a:gd name="T79" fmla="*/ 55 h 109"/>
                <a:gd name="T80" fmla="*/ 5 w 314"/>
                <a:gd name="T81" fmla="*/ 55 h 109"/>
                <a:gd name="T82" fmla="*/ 5 w 314"/>
                <a:gd name="T83" fmla="*/ 55 h 109"/>
                <a:gd name="T84" fmla="*/ 5 w 314"/>
                <a:gd name="T85" fmla="*/ 48 h 109"/>
                <a:gd name="T86" fmla="*/ 8 w 314"/>
                <a:gd name="T87" fmla="*/ 33 h 109"/>
                <a:gd name="T88" fmla="*/ 11 w 314"/>
                <a:gd name="T89" fmla="*/ 18 h 109"/>
                <a:gd name="T90" fmla="*/ 16 w 314"/>
                <a:gd name="T91" fmla="*/ 5 h 109"/>
                <a:gd name="T92" fmla="*/ 18 w 314"/>
                <a:gd name="T93" fmla="*/ 2 h 109"/>
                <a:gd name="T94" fmla="*/ 16 w 314"/>
                <a:gd name="T95" fmla="*/ 2 h 109"/>
                <a:gd name="T96" fmla="*/ 16 w 314"/>
                <a:gd name="T97" fmla="*/ 2 h 109"/>
                <a:gd name="T98" fmla="*/ 16 w 314"/>
                <a:gd name="T99" fmla="*/ 2 h 109"/>
                <a:gd name="T100" fmla="*/ 15 w 314"/>
                <a:gd name="T101" fmla="*/ 2 h 109"/>
                <a:gd name="T102" fmla="*/ 15 w 314"/>
                <a:gd name="T103" fmla="*/ 0 h 109"/>
                <a:gd name="T104" fmla="*/ 15 w 314"/>
                <a:gd name="T105" fmla="*/ 0 h 109"/>
                <a:gd name="T106" fmla="*/ 13 w 314"/>
                <a:gd name="T107" fmla="*/ 0 h 109"/>
                <a:gd name="T108" fmla="*/ 13 w 314"/>
                <a:gd name="T109" fmla="*/ 0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4"/>
                <a:gd name="T166" fmla="*/ 0 h 109"/>
                <a:gd name="T167" fmla="*/ 314 w 314"/>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4" h="109">
                  <a:moveTo>
                    <a:pt x="314" y="63"/>
                  </a:moveTo>
                  <a:lnTo>
                    <a:pt x="314" y="51"/>
                  </a:lnTo>
                  <a:lnTo>
                    <a:pt x="312" y="51"/>
                  </a:lnTo>
                  <a:lnTo>
                    <a:pt x="311" y="51"/>
                  </a:lnTo>
                  <a:lnTo>
                    <a:pt x="309" y="51"/>
                  </a:lnTo>
                  <a:lnTo>
                    <a:pt x="309" y="63"/>
                  </a:lnTo>
                  <a:lnTo>
                    <a:pt x="314" y="63"/>
                  </a:lnTo>
                  <a:lnTo>
                    <a:pt x="314" y="80"/>
                  </a:lnTo>
                  <a:lnTo>
                    <a:pt x="311" y="95"/>
                  </a:lnTo>
                  <a:lnTo>
                    <a:pt x="307" y="109"/>
                  </a:lnTo>
                  <a:lnTo>
                    <a:pt x="306" y="109"/>
                  </a:lnTo>
                  <a:lnTo>
                    <a:pt x="304" y="109"/>
                  </a:lnTo>
                  <a:lnTo>
                    <a:pt x="302" y="109"/>
                  </a:lnTo>
                  <a:lnTo>
                    <a:pt x="306" y="95"/>
                  </a:lnTo>
                  <a:lnTo>
                    <a:pt x="309" y="80"/>
                  </a:lnTo>
                  <a:lnTo>
                    <a:pt x="309" y="63"/>
                  </a:lnTo>
                  <a:lnTo>
                    <a:pt x="314" y="63"/>
                  </a:lnTo>
                  <a:close/>
                  <a:moveTo>
                    <a:pt x="13" y="0"/>
                  </a:moveTo>
                  <a:lnTo>
                    <a:pt x="11" y="3"/>
                  </a:lnTo>
                  <a:lnTo>
                    <a:pt x="6" y="17"/>
                  </a:lnTo>
                  <a:lnTo>
                    <a:pt x="3" y="32"/>
                  </a:lnTo>
                  <a:lnTo>
                    <a:pt x="0" y="48"/>
                  </a:lnTo>
                  <a:lnTo>
                    <a:pt x="0" y="53"/>
                  </a:lnTo>
                  <a:lnTo>
                    <a:pt x="2" y="55"/>
                  </a:lnTo>
                  <a:lnTo>
                    <a:pt x="3" y="55"/>
                  </a:lnTo>
                  <a:lnTo>
                    <a:pt x="5" y="55"/>
                  </a:lnTo>
                  <a:lnTo>
                    <a:pt x="5" y="48"/>
                  </a:lnTo>
                  <a:lnTo>
                    <a:pt x="8" y="33"/>
                  </a:lnTo>
                  <a:lnTo>
                    <a:pt x="11" y="18"/>
                  </a:lnTo>
                  <a:lnTo>
                    <a:pt x="16" y="5"/>
                  </a:lnTo>
                  <a:lnTo>
                    <a:pt x="18" y="2"/>
                  </a:lnTo>
                  <a:lnTo>
                    <a:pt x="16" y="2"/>
                  </a:lnTo>
                  <a:lnTo>
                    <a:pt x="15" y="2"/>
                  </a:lnTo>
                  <a:lnTo>
                    <a:pt x="15" y="0"/>
                  </a:lnTo>
                  <a:lnTo>
                    <a:pt x="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200"/>
            <p:cNvSpPr>
              <a:spLocks noEditPoints="1"/>
            </p:cNvSpPr>
            <p:nvPr/>
          </p:nvSpPr>
          <p:spPr bwMode="auto">
            <a:xfrm>
              <a:off x="1878" y="2884"/>
              <a:ext cx="309" cy="107"/>
            </a:xfrm>
            <a:custGeom>
              <a:avLst/>
              <a:gdLst>
                <a:gd name="T0" fmla="*/ 309 w 309"/>
                <a:gd name="T1" fmla="*/ 61 h 107"/>
                <a:gd name="T2" fmla="*/ 308 w 309"/>
                <a:gd name="T3" fmla="*/ 49 h 107"/>
                <a:gd name="T4" fmla="*/ 308 w 309"/>
                <a:gd name="T5" fmla="*/ 49 h 107"/>
                <a:gd name="T6" fmla="*/ 306 w 309"/>
                <a:gd name="T7" fmla="*/ 49 h 107"/>
                <a:gd name="T8" fmla="*/ 306 w 309"/>
                <a:gd name="T9" fmla="*/ 49 h 107"/>
                <a:gd name="T10" fmla="*/ 306 w 309"/>
                <a:gd name="T11" fmla="*/ 49 h 107"/>
                <a:gd name="T12" fmla="*/ 304 w 309"/>
                <a:gd name="T13" fmla="*/ 49 h 107"/>
                <a:gd name="T14" fmla="*/ 304 w 309"/>
                <a:gd name="T15" fmla="*/ 49 h 107"/>
                <a:gd name="T16" fmla="*/ 304 w 309"/>
                <a:gd name="T17" fmla="*/ 49 h 107"/>
                <a:gd name="T18" fmla="*/ 303 w 309"/>
                <a:gd name="T19" fmla="*/ 49 h 107"/>
                <a:gd name="T20" fmla="*/ 304 w 309"/>
                <a:gd name="T21" fmla="*/ 61 h 107"/>
                <a:gd name="T22" fmla="*/ 309 w 309"/>
                <a:gd name="T23" fmla="*/ 61 h 107"/>
                <a:gd name="T24" fmla="*/ 308 w 309"/>
                <a:gd name="T25" fmla="*/ 78 h 107"/>
                <a:gd name="T26" fmla="*/ 306 w 309"/>
                <a:gd name="T27" fmla="*/ 93 h 107"/>
                <a:gd name="T28" fmla="*/ 301 w 309"/>
                <a:gd name="T29" fmla="*/ 107 h 107"/>
                <a:gd name="T30" fmla="*/ 301 w 309"/>
                <a:gd name="T31" fmla="*/ 107 h 107"/>
                <a:gd name="T32" fmla="*/ 301 w 309"/>
                <a:gd name="T33" fmla="*/ 107 h 107"/>
                <a:gd name="T34" fmla="*/ 301 w 309"/>
                <a:gd name="T35" fmla="*/ 107 h 107"/>
                <a:gd name="T36" fmla="*/ 299 w 309"/>
                <a:gd name="T37" fmla="*/ 107 h 107"/>
                <a:gd name="T38" fmla="*/ 299 w 309"/>
                <a:gd name="T39" fmla="*/ 107 h 107"/>
                <a:gd name="T40" fmla="*/ 298 w 309"/>
                <a:gd name="T41" fmla="*/ 107 h 107"/>
                <a:gd name="T42" fmla="*/ 298 w 309"/>
                <a:gd name="T43" fmla="*/ 107 h 107"/>
                <a:gd name="T44" fmla="*/ 298 w 309"/>
                <a:gd name="T45" fmla="*/ 107 h 107"/>
                <a:gd name="T46" fmla="*/ 296 w 309"/>
                <a:gd name="T47" fmla="*/ 107 h 107"/>
                <a:gd name="T48" fmla="*/ 298 w 309"/>
                <a:gd name="T49" fmla="*/ 106 h 107"/>
                <a:gd name="T50" fmla="*/ 301 w 309"/>
                <a:gd name="T51" fmla="*/ 93 h 107"/>
                <a:gd name="T52" fmla="*/ 303 w 309"/>
                <a:gd name="T53" fmla="*/ 78 h 107"/>
                <a:gd name="T54" fmla="*/ 304 w 309"/>
                <a:gd name="T55" fmla="*/ 61 h 107"/>
                <a:gd name="T56" fmla="*/ 309 w 309"/>
                <a:gd name="T57" fmla="*/ 61 h 107"/>
                <a:gd name="T58" fmla="*/ 12 w 309"/>
                <a:gd name="T59" fmla="*/ 0 h 107"/>
                <a:gd name="T60" fmla="*/ 12 w 309"/>
                <a:gd name="T61" fmla="*/ 1 h 107"/>
                <a:gd name="T62" fmla="*/ 5 w 309"/>
                <a:gd name="T63" fmla="*/ 16 h 107"/>
                <a:gd name="T64" fmla="*/ 2 w 309"/>
                <a:gd name="T65" fmla="*/ 31 h 107"/>
                <a:gd name="T66" fmla="*/ 0 w 309"/>
                <a:gd name="T67" fmla="*/ 46 h 107"/>
                <a:gd name="T68" fmla="*/ 0 w 309"/>
                <a:gd name="T69" fmla="*/ 53 h 107"/>
                <a:gd name="T70" fmla="*/ 0 w 309"/>
                <a:gd name="T71" fmla="*/ 53 h 107"/>
                <a:gd name="T72" fmla="*/ 0 w 309"/>
                <a:gd name="T73" fmla="*/ 53 h 107"/>
                <a:gd name="T74" fmla="*/ 2 w 309"/>
                <a:gd name="T75" fmla="*/ 53 h 107"/>
                <a:gd name="T76" fmla="*/ 2 w 309"/>
                <a:gd name="T77" fmla="*/ 53 h 107"/>
                <a:gd name="T78" fmla="*/ 2 w 309"/>
                <a:gd name="T79" fmla="*/ 53 h 107"/>
                <a:gd name="T80" fmla="*/ 3 w 309"/>
                <a:gd name="T81" fmla="*/ 53 h 107"/>
                <a:gd name="T82" fmla="*/ 3 w 309"/>
                <a:gd name="T83" fmla="*/ 53 h 107"/>
                <a:gd name="T84" fmla="*/ 5 w 309"/>
                <a:gd name="T85" fmla="*/ 54 h 107"/>
                <a:gd name="T86" fmla="*/ 5 w 309"/>
                <a:gd name="T87" fmla="*/ 46 h 107"/>
                <a:gd name="T88" fmla="*/ 7 w 309"/>
                <a:gd name="T89" fmla="*/ 31 h 107"/>
                <a:gd name="T90" fmla="*/ 10 w 309"/>
                <a:gd name="T91" fmla="*/ 18 h 107"/>
                <a:gd name="T92" fmla="*/ 15 w 309"/>
                <a:gd name="T93" fmla="*/ 3 h 107"/>
                <a:gd name="T94" fmla="*/ 17 w 309"/>
                <a:gd name="T95" fmla="*/ 1 h 107"/>
                <a:gd name="T96" fmla="*/ 17 w 309"/>
                <a:gd name="T97" fmla="*/ 0 h 107"/>
                <a:gd name="T98" fmla="*/ 17 w 309"/>
                <a:gd name="T99" fmla="*/ 0 h 107"/>
                <a:gd name="T100" fmla="*/ 15 w 309"/>
                <a:gd name="T101" fmla="*/ 0 h 107"/>
                <a:gd name="T102" fmla="*/ 15 w 309"/>
                <a:gd name="T103" fmla="*/ 0 h 107"/>
                <a:gd name="T104" fmla="*/ 13 w 309"/>
                <a:gd name="T105" fmla="*/ 0 h 107"/>
                <a:gd name="T106" fmla="*/ 13 w 309"/>
                <a:gd name="T107" fmla="*/ 0 h 107"/>
                <a:gd name="T108" fmla="*/ 13 w 309"/>
                <a:gd name="T109" fmla="*/ 0 h 107"/>
                <a:gd name="T110" fmla="*/ 12 w 309"/>
                <a:gd name="T111" fmla="*/ 0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9"/>
                <a:gd name="T169" fmla="*/ 0 h 107"/>
                <a:gd name="T170" fmla="*/ 309 w 309"/>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9" h="107">
                  <a:moveTo>
                    <a:pt x="309" y="61"/>
                  </a:moveTo>
                  <a:lnTo>
                    <a:pt x="308" y="49"/>
                  </a:lnTo>
                  <a:lnTo>
                    <a:pt x="306" y="49"/>
                  </a:lnTo>
                  <a:lnTo>
                    <a:pt x="304" y="49"/>
                  </a:lnTo>
                  <a:lnTo>
                    <a:pt x="303" y="49"/>
                  </a:lnTo>
                  <a:lnTo>
                    <a:pt x="304" y="61"/>
                  </a:lnTo>
                  <a:lnTo>
                    <a:pt x="309" y="61"/>
                  </a:lnTo>
                  <a:lnTo>
                    <a:pt x="308" y="78"/>
                  </a:lnTo>
                  <a:lnTo>
                    <a:pt x="306" y="93"/>
                  </a:lnTo>
                  <a:lnTo>
                    <a:pt x="301" y="107"/>
                  </a:lnTo>
                  <a:lnTo>
                    <a:pt x="299" y="107"/>
                  </a:lnTo>
                  <a:lnTo>
                    <a:pt x="298" y="107"/>
                  </a:lnTo>
                  <a:lnTo>
                    <a:pt x="296" y="107"/>
                  </a:lnTo>
                  <a:lnTo>
                    <a:pt x="298" y="106"/>
                  </a:lnTo>
                  <a:lnTo>
                    <a:pt x="301" y="93"/>
                  </a:lnTo>
                  <a:lnTo>
                    <a:pt x="303" y="78"/>
                  </a:lnTo>
                  <a:lnTo>
                    <a:pt x="304" y="61"/>
                  </a:lnTo>
                  <a:lnTo>
                    <a:pt x="309" y="61"/>
                  </a:lnTo>
                  <a:close/>
                  <a:moveTo>
                    <a:pt x="12" y="0"/>
                  </a:moveTo>
                  <a:lnTo>
                    <a:pt x="12" y="1"/>
                  </a:lnTo>
                  <a:lnTo>
                    <a:pt x="5" y="16"/>
                  </a:lnTo>
                  <a:lnTo>
                    <a:pt x="2" y="31"/>
                  </a:lnTo>
                  <a:lnTo>
                    <a:pt x="0" y="46"/>
                  </a:lnTo>
                  <a:lnTo>
                    <a:pt x="0" y="53"/>
                  </a:lnTo>
                  <a:lnTo>
                    <a:pt x="2" y="53"/>
                  </a:lnTo>
                  <a:lnTo>
                    <a:pt x="3" y="53"/>
                  </a:lnTo>
                  <a:lnTo>
                    <a:pt x="5" y="54"/>
                  </a:lnTo>
                  <a:lnTo>
                    <a:pt x="5" y="46"/>
                  </a:lnTo>
                  <a:lnTo>
                    <a:pt x="7" y="31"/>
                  </a:lnTo>
                  <a:lnTo>
                    <a:pt x="10" y="18"/>
                  </a:lnTo>
                  <a:lnTo>
                    <a:pt x="15" y="3"/>
                  </a:lnTo>
                  <a:lnTo>
                    <a:pt x="17" y="1"/>
                  </a:lnTo>
                  <a:lnTo>
                    <a:pt x="17" y="0"/>
                  </a:lnTo>
                  <a:lnTo>
                    <a:pt x="15" y="0"/>
                  </a:lnTo>
                  <a:lnTo>
                    <a:pt x="13" y="0"/>
                  </a:lnTo>
                  <a:lnTo>
                    <a:pt x="1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201"/>
            <p:cNvSpPr>
              <a:spLocks noEditPoints="1"/>
            </p:cNvSpPr>
            <p:nvPr/>
          </p:nvSpPr>
          <p:spPr bwMode="auto">
            <a:xfrm>
              <a:off x="1880" y="2884"/>
              <a:ext cx="304" cy="107"/>
            </a:xfrm>
            <a:custGeom>
              <a:avLst/>
              <a:gdLst>
                <a:gd name="T0" fmla="*/ 304 w 304"/>
                <a:gd name="T1" fmla="*/ 61 h 107"/>
                <a:gd name="T2" fmla="*/ 304 w 304"/>
                <a:gd name="T3" fmla="*/ 49 h 107"/>
                <a:gd name="T4" fmla="*/ 302 w 304"/>
                <a:gd name="T5" fmla="*/ 49 h 107"/>
                <a:gd name="T6" fmla="*/ 302 w 304"/>
                <a:gd name="T7" fmla="*/ 49 h 107"/>
                <a:gd name="T8" fmla="*/ 302 w 304"/>
                <a:gd name="T9" fmla="*/ 49 h 107"/>
                <a:gd name="T10" fmla="*/ 301 w 304"/>
                <a:gd name="T11" fmla="*/ 49 h 107"/>
                <a:gd name="T12" fmla="*/ 301 w 304"/>
                <a:gd name="T13" fmla="*/ 49 h 107"/>
                <a:gd name="T14" fmla="*/ 299 w 304"/>
                <a:gd name="T15" fmla="*/ 49 h 107"/>
                <a:gd name="T16" fmla="*/ 299 w 304"/>
                <a:gd name="T17" fmla="*/ 49 h 107"/>
                <a:gd name="T18" fmla="*/ 299 w 304"/>
                <a:gd name="T19" fmla="*/ 49 h 107"/>
                <a:gd name="T20" fmla="*/ 299 w 304"/>
                <a:gd name="T21" fmla="*/ 61 h 107"/>
                <a:gd name="T22" fmla="*/ 304 w 304"/>
                <a:gd name="T23" fmla="*/ 61 h 107"/>
                <a:gd name="T24" fmla="*/ 304 w 304"/>
                <a:gd name="T25" fmla="*/ 78 h 107"/>
                <a:gd name="T26" fmla="*/ 301 w 304"/>
                <a:gd name="T27" fmla="*/ 93 h 107"/>
                <a:gd name="T28" fmla="*/ 297 w 304"/>
                <a:gd name="T29" fmla="*/ 107 h 107"/>
                <a:gd name="T30" fmla="*/ 297 w 304"/>
                <a:gd name="T31" fmla="*/ 107 h 107"/>
                <a:gd name="T32" fmla="*/ 296 w 304"/>
                <a:gd name="T33" fmla="*/ 107 h 107"/>
                <a:gd name="T34" fmla="*/ 296 w 304"/>
                <a:gd name="T35" fmla="*/ 107 h 107"/>
                <a:gd name="T36" fmla="*/ 296 w 304"/>
                <a:gd name="T37" fmla="*/ 107 h 107"/>
                <a:gd name="T38" fmla="*/ 294 w 304"/>
                <a:gd name="T39" fmla="*/ 107 h 107"/>
                <a:gd name="T40" fmla="*/ 294 w 304"/>
                <a:gd name="T41" fmla="*/ 107 h 107"/>
                <a:gd name="T42" fmla="*/ 292 w 304"/>
                <a:gd name="T43" fmla="*/ 107 h 107"/>
                <a:gd name="T44" fmla="*/ 292 w 304"/>
                <a:gd name="T45" fmla="*/ 107 h 107"/>
                <a:gd name="T46" fmla="*/ 292 w 304"/>
                <a:gd name="T47" fmla="*/ 107 h 107"/>
                <a:gd name="T48" fmla="*/ 292 w 304"/>
                <a:gd name="T49" fmla="*/ 106 h 107"/>
                <a:gd name="T50" fmla="*/ 296 w 304"/>
                <a:gd name="T51" fmla="*/ 91 h 107"/>
                <a:gd name="T52" fmla="*/ 299 w 304"/>
                <a:gd name="T53" fmla="*/ 76 h 107"/>
                <a:gd name="T54" fmla="*/ 299 w 304"/>
                <a:gd name="T55" fmla="*/ 61 h 107"/>
                <a:gd name="T56" fmla="*/ 304 w 304"/>
                <a:gd name="T57" fmla="*/ 61 h 107"/>
                <a:gd name="T58" fmla="*/ 13 w 304"/>
                <a:gd name="T59" fmla="*/ 0 h 107"/>
                <a:gd name="T60" fmla="*/ 11 w 304"/>
                <a:gd name="T61" fmla="*/ 3 h 107"/>
                <a:gd name="T62" fmla="*/ 6 w 304"/>
                <a:gd name="T63" fmla="*/ 16 h 107"/>
                <a:gd name="T64" fmla="*/ 3 w 304"/>
                <a:gd name="T65" fmla="*/ 31 h 107"/>
                <a:gd name="T66" fmla="*/ 0 w 304"/>
                <a:gd name="T67" fmla="*/ 46 h 107"/>
                <a:gd name="T68" fmla="*/ 0 w 304"/>
                <a:gd name="T69" fmla="*/ 53 h 107"/>
                <a:gd name="T70" fmla="*/ 0 w 304"/>
                <a:gd name="T71" fmla="*/ 53 h 107"/>
                <a:gd name="T72" fmla="*/ 1 w 304"/>
                <a:gd name="T73" fmla="*/ 53 h 107"/>
                <a:gd name="T74" fmla="*/ 1 w 304"/>
                <a:gd name="T75" fmla="*/ 53 h 107"/>
                <a:gd name="T76" fmla="*/ 3 w 304"/>
                <a:gd name="T77" fmla="*/ 54 h 107"/>
                <a:gd name="T78" fmla="*/ 3 w 304"/>
                <a:gd name="T79" fmla="*/ 54 h 107"/>
                <a:gd name="T80" fmla="*/ 3 w 304"/>
                <a:gd name="T81" fmla="*/ 54 h 107"/>
                <a:gd name="T82" fmla="*/ 5 w 304"/>
                <a:gd name="T83" fmla="*/ 54 h 107"/>
                <a:gd name="T84" fmla="*/ 5 w 304"/>
                <a:gd name="T85" fmla="*/ 54 h 107"/>
                <a:gd name="T86" fmla="*/ 5 w 304"/>
                <a:gd name="T87" fmla="*/ 46 h 107"/>
                <a:gd name="T88" fmla="*/ 8 w 304"/>
                <a:gd name="T89" fmla="*/ 33 h 107"/>
                <a:gd name="T90" fmla="*/ 11 w 304"/>
                <a:gd name="T91" fmla="*/ 18 h 107"/>
                <a:gd name="T92" fmla="*/ 16 w 304"/>
                <a:gd name="T93" fmla="*/ 5 h 107"/>
                <a:gd name="T94" fmla="*/ 18 w 304"/>
                <a:gd name="T95" fmla="*/ 1 h 107"/>
                <a:gd name="T96" fmla="*/ 16 w 304"/>
                <a:gd name="T97" fmla="*/ 1 h 107"/>
                <a:gd name="T98" fmla="*/ 16 w 304"/>
                <a:gd name="T99" fmla="*/ 1 h 107"/>
                <a:gd name="T100" fmla="*/ 16 w 304"/>
                <a:gd name="T101" fmla="*/ 1 h 107"/>
                <a:gd name="T102" fmla="*/ 15 w 304"/>
                <a:gd name="T103" fmla="*/ 1 h 107"/>
                <a:gd name="T104" fmla="*/ 15 w 304"/>
                <a:gd name="T105" fmla="*/ 0 h 107"/>
                <a:gd name="T106" fmla="*/ 15 w 304"/>
                <a:gd name="T107" fmla="*/ 0 h 107"/>
                <a:gd name="T108" fmla="*/ 13 w 304"/>
                <a:gd name="T109" fmla="*/ 0 h 107"/>
                <a:gd name="T110" fmla="*/ 13 w 304"/>
                <a:gd name="T111" fmla="*/ 0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4"/>
                <a:gd name="T169" fmla="*/ 0 h 107"/>
                <a:gd name="T170" fmla="*/ 304 w 304"/>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4" h="107">
                  <a:moveTo>
                    <a:pt x="304" y="61"/>
                  </a:moveTo>
                  <a:lnTo>
                    <a:pt x="304" y="49"/>
                  </a:lnTo>
                  <a:lnTo>
                    <a:pt x="302" y="49"/>
                  </a:lnTo>
                  <a:lnTo>
                    <a:pt x="301" y="49"/>
                  </a:lnTo>
                  <a:lnTo>
                    <a:pt x="299" y="49"/>
                  </a:lnTo>
                  <a:lnTo>
                    <a:pt x="299" y="61"/>
                  </a:lnTo>
                  <a:lnTo>
                    <a:pt x="304" y="61"/>
                  </a:lnTo>
                  <a:lnTo>
                    <a:pt x="304" y="78"/>
                  </a:lnTo>
                  <a:lnTo>
                    <a:pt x="301" y="93"/>
                  </a:lnTo>
                  <a:lnTo>
                    <a:pt x="297" y="107"/>
                  </a:lnTo>
                  <a:lnTo>
                    <a:pt x="296" y="107"/>
                  </a:lnTo>
                  <a:lnTo>
                    <a:pt x="294" y="107"/>
                  </a:lnTo>
                  <a:lnTo>
                    <a:pt x="292" y="107"/>
                  </a:lnTo>
                  <a:lnTo>
                    <a:pt x="292" y="106"/>
                  </a:lnTo>
                  <a:lnTo>
                    <a:pt x="296" y="91"/>
                  </a:lnTo>
                  <a:lnTo>
                    <a:pt x="299" y="76"/>
                  </a:lnTo>
                  <a:lnTo>
                    <a:pt x="299" y="61"/>
                  </a:lnTo>
                  <a:lnTo>
                    <a:pt x="304" y="61"/>
                  </a:lnTo>
                  <a:close/>
                  <a:moveTo>
                    <a:pt x="13" y="0"/>
                  </a:moveTo>
                  <a:lnTo>
                    <a:pt x="11" y="3"/>
                  </a:lnTo>
                  <a:lnTo>
                    <a:pt x="6" y="16"/>
                  </a:lnTo>
                  <a:lnTo>
                    <a:pt x="3" y="31"/>
                  </a:lnTo>
                  <a:lnTo>
                    <a:pt x="0" y="46"/>
                  </a:lnTo>
                  <a:lnTo>
                    <a:pt x="0" y="53"/>
                  </a:lnTo>
                  <a:lnTo>
                    <a:pt x="1" y="53"/>
                  </a:lnTo>
                  <a:lnTo>
                    <a:pt x="3" y="54"/>
                  </a:lnTo>
                  <a:lnTo>
                    <a:pt x="5" y="54"/>
                  </a:lnTo>
                  <a:lnTo>
                    <a:pt x="5" y="46"/>
                  </a:lnTo>
                  <a:lnTo>
                    <a:pt x="8" y="33"/>
                  </a:lnTo>
                  <a:lnTo>
                    <a:pt x="11" y="18"/>
                  </a:lnTo>
                  <a:lnTo>
                    <a:pt x="16" y="5"/>
                  </a:lnTo>
                  <a:lnTo>
                    <a:pt x="18" y="1"/>
                  </a:lnTo>
                  <a:lnTo>
                    <a:pt x="16" y="1"/>
                  </a:lnTo>
                  <a:lnTo>
                    <a:pt x="15" y="1"/>
                  </a:lnTo>
                  <a:lnTo>
                    <a:pt x="15" y="0"/>
                  </a:lnTo>
                  <a:lnTo>
                    <a:pt x="13"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202"/>
            <p:cNvSpPr>
              <a:spLocks noEditPoints="1"/>
            </p:cNvSpPr>
            <p:nvPr/>
          </p:nvSpPr>
          <p:spPr bwMode="auto">
            <a:xfrm>
              <a:off x="1883" y="2885"/>
              <a:ext cx="299" cy="106"/>
            </a:xfrm>
            <a:custGeom>
              <a:avLst/>
              <a:gdLst>
                <a:gd name="T0" fmla="*/ 299 w 299"/>
                <a:gd name="T1" fmla="*/ 60 h 106"/>
                <a:gd name="T2" fmla="*/ 298 w 299"/>
                <a:gd name="T3" fmla="*/ 48 h 106"/>
                <a:gd name="T4" fmla="*/ 298 w 299"/>
                <a:gd name="T5" fmla="*/ 48 h 106"/>
                <a:gd name="T6" fmla="*/ 296 w 299"/>
                <a:gd name="T7" fmla="*/ 48 h 106"/>
                <a:gd name="T8" fmla="*/ 296 w 299"/>
                <a:gd name="T9" fmla="*/ 48 h 106"/>
                <a:gd name="T10" fmla="*/ 296 w 299"/>
                <a:gd name="T11" fmla="*/ 48 h 106"/>
                <a:gd name="T12" fmla="*/ 294 w 299"/>
                <a:gd name="T13" fmla="*/ 48 h 106"/>
                <a:gd name="T14" fmla="*/ 294 w 299"/>
                <a:gd name="T15" fmla="*/ 48 h 106"/>
                <a:gd name="T16" fmla="*/ 294 w 299"/>
                <a:gd name="T17" fmla="*/ 48 h 106"/>
                <a:gd name="T18" fmla="*/ 293 w 299"/>
                <a:gd name="T19" fmla="*/ 48 h 106"/>
                <a:gd name="T20" fmla="*/ 294 w 299"/>
                <a:gd name="T21" fmla="*/ 60 h 106"/>
                <a:gd name="T22" fmla="*/ 299 w 299"/>
                <a:gd name="T23" fmla="*/ 60 h 106"/>
                <a:gd name="T24" fmla="*/ 298 w 299"/>
                <a:gd name="T25" fmla="*/ 77 h 106"/>
                <a:gd name="T26" fmla="*/ 296 w 299"/>
                <a:gd name="T27" fmla="*/ 92 h 106"/>
                <a:gd name="T28" fmla="*/ 293 w 299"/>
                <a:gd name="T29" fmla="*/ 105 h 106"/>
                <a:gd name="T30" fmla="*/ 291 w 299"/>
                <a:gd name="T31" fmla="*/ 106 h 106"/>
                <a:gd name="T32" fmla="*/ 291 w 299"/>
                <a:gd name="T33" fmla="*/ 106 h 106"/>
                <a:gd name="T34" fmla="*/ 289 w 299"/>
                <a:gd name="T35" fmla="*/ 106 h 106"/>
                <a:gd name="T36" fmla="*/ 289 w 299"/>
                <a:gd name="T37" fmla="*/ 106 h 106"/>
                <a:gd name="T38" fmla="*/ 289 w 299"/>
                <a:gd name="T39" fmla="*/ 106 h 106"/>
                <a:gd name="T40" fmla="*/ 288 w 299"/>
                <a:gd name="T41" fmla="*/ 106 h 106"/>
                <a:gd name="T42" fmla="*/ 288 w 299"/>
                <a:gd name="T43" fmla="*/ 106 h 106"/>
                <a:gd name="T44" fmla="*/ 288 w 299"/>
                <a:gd name="T45" fmla="*/ 106 h 106"/>
                <a:gd name="T46" fmla="*/ 286 w 299"/>
                <a:gd name="T47" fmla="*/ 106 h 106"/>
                <a:gd name="T48" fmla="*/ 288 w 299"/>
                <a:gd name="T49" fmla="*/ 103 h 106"/>
                <a:gd name="T50" fmla="*/ 291 w 299"/>
                <a:gd name="T51" fmla="*/ 90 h 106"/>
                <a:gd name="T52" fmla="*/ 293 w 299"/>
                <a:gd name="T53" fmla="*/ 75 h 106"/>
                <a:gd name="T54" fmla="*/ 294 w 299"/>
                <a:gd name="T55" fmla="*/ 60 h 106"/>
                <a:gd name="T56" fmla="*/ 299 w 299"/>
                <a:gd name="T57" fmla="*/ 60 h 106"/>
                <a:gd name="T58" fmla="*/ 12 w 299"/>
                <a:gd name="T59" fmla="*/ 0 h 106"/>
                <a:gd name="T60" fmla="*/ 10 w 299"/>
                <a:gd name="T61" fmla="*/ 2 h 106"/>
                <a:gd name="T62" fmla="*/ 5 w 299"/>
                <a:gd name="T63" fmla="*/ 17 h 106"/>
                <a:gd name="T64" fmla="*/ 2 w 299"/>
                <a:gd name="T65" fmla="*/ 30 h 106"/>
                <a:gd name="T66" fmla="*/ 0 w 299"/>
                <a:gd name="T67" fmla="*/ 45 h 106"/>
                <a:gd name="T68" fmla="*/ 0 w 299"/>
                <a:gd name="T69" fmla="*/ 53 h 106"/>
                <a:gd name="T70" fmla="*/ 0 w 299"/>
                <a:gd name="T71" fmla="*/ 53 h 106"/>
                <a:gd name="T72" fmla="*/ 0 w 299"/>
                <a:gd name="T73" fmla="*/ 53 h 106"/>
                <a:gd name="T74" fmla="*/ 2 w 299"/>
                <a:gd name="T75" fmla="*/ 53 h 106"/>
                <a:gd name="T76" fmla="*/ 2 w 299"/>
                <a:gd name="T77" fmla="*/ 53 h 106"/>
                <a:gd name="T78" fmla="*/ 2 w 299"/>
                <a:gd name="T79" fmla="*/ 53 h 106"/>
                <a:gd name="T80" fmla="*/ 3 w 299"/>
                <a:gd name="T81" fmla="*/ 53 h 106"/>
                <a:gd name="T82" fmla="*/ 3 w 299"/>
                <a:gd name="T83" fmla="*/ 53 h 106"/>
                <a:gd name="T84" fmla="*/ 3 w 299"/>
                <a:gd name="T85" fmla="*/ 53 h 106"/>
                <a:gd name="T86" fmla="*/ 5 w 299"/>
                <a:gd name="T87" fmla="*/ 47 h 106"/>
                <a:gd name="T88" fmla="*/ 7 w 299"/>
                <a:gd name="T89" fmla="*/ 32 h 106"/>
                <a:gd name="T90" fmla="*/ 10 w 299"/>
                <a:gd name="T91" fmla="*/ 19 h 106"/>
                <a:gd name="T92" fmla="*/ 15 w 299"/>
                <a:gd name="T93" fmla="*/ 5 h 106"/>
                <a:gd name="T94" fmla="*/ 17 w 299"/>
                <a:gd name="T95" fmla="*/ 0 h 106"/>
                <a:gd name="T96" fmla="*/ 17 w 299"/>
                <a:gd name="T97" fmla="*/ 0 h 106"/>
                <a:gd name="T98" fmla="*/ 15 w 299"/>
                <a:gd name="T99" fmla="*/ 0 h 106"/>
                <a:gd name="T100" fmla="*/ 15 w 299"/>
                <a:gd name="T101" fmla="*/ 0 h 106"/>
                <a:gd name="T102" fmla="*/ 15 w 299"/>
                <a:gd name="T103" fmla="*/ 0 h 106"/>
                <a:gd name="T104" fmla="*/ 13 w 299"/>
                <a:gd name="T105" fmla="*/ 0 h 106"/>
                <a:gd name="T106" fmla="*/ 13 w 299"/>
                <a:gd name="T107" fmla="*/ 0 h 106"/>
                <a:gd name="T108" fmla="*/ 13 w 299"/>
                <a:gd name="T109" fmla="*/ 0 h 106"/>
                <a:gd name="T110" fmla="*/ 12 w 299"/>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106"/>
                <a:gd name="T170" fmla="*/ 299 w 299"/>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106">
                  <a:moveTo>
                    <a:pt x="299" y="60"/>
                  </a:moveTo>
                  <a:lnTo>
                    <a:pt x="298" y="48"/>
                  </a:lnTo>
                  <a:lnTo>
                    <a:pt x="296" y="48"/>
                  </a:lnTo>
                  <a:lnTo>
                    <a:pt x="294" y="48"/>
                  </a:lnTo>
                  <a:lnTo>
                    <a:pt x="293" y="48"/>
                  </a:lnTo>
                  <a:lnTo>
                    <a:pt x="294" y="60"/>
                  </a:lnTo>
                  <a:lnTo>
                    <a:pt x="299" y="60"/>
                  </a:lnTo>
                  <a:lnTo>
                    <a:pt x="298" y="77"/>
                  </a:lnTo>
                  <a:lnTo>
                    <a:pt x="296" y="92"/>
                  </a:lnTo>
                  <a:lnTo>
                    <a:pt x="293" y="105"/>
                  </a:lnTo>
                  <a:lnTo>
                    <a:pt x="291" y="106"/>
                  </a:lnTo>
                  <a:lnTo>
                    <a:pt x="289" y="106"/>
                  </a:lnTo>
                  <a:lnTo>
                    <a:pt x="288" y="106"/>
                  </a:lnTo>
                  <a:lnTo>
                    <a:pt x="286" y="106"/>
                  </a:lnTo>
                  <a:lnTo>
                    <a:pt x="288" y="103"/>
                  </a:lnTo>
                  <a:lnTo>
                    <a:pt x="291" y="90"/>
                  </a:lnTo>
                  <a:lnTo>
                    <a:pt x="293" y="75"/>
                  </a:lnTo>
                  <a:lnTo>
                    <a:pt x="294" y="60"/>
                  </a:lnTo>
                  <a:lnTo>
                    <a:pt x="299" y="60"/>
                  </a:lnTo>
                  <a:close/>
                  <a:moveTo>
                    <a:pt x="12" y="0"/>
                  </a:moveTo>
                  <a:lnTo>
                    <a:pt x="10" y="2"/>
                  </a:lnTo>
                  <a:lnTo>
                    <a:pt x="5" y="17"/>
                  </a:lnTo>
                  <a:lnTo>
                    <a:pt x="2" y="30"/>
                  </a:lnTo>
                  <a:lnTo>
                    <a:pt x="0" y="45"/>
                  </a:lnTo>
                  <a:lnTo>
                    <a:pt x="0" y="53"/>
                  </a:lnTo>
                  <a:lnTo>
                    <a:pt x="2" y="53"/>
                  </a:lnTo>
                  <a:lnTo>
                    <a:pt x="3" y="53"/>
                  </a:lnTo>
                  <a:lnTo>
                    <a:pt x="5" y="47"/>
                  </a:lnTo>
                  <a:lnTo>
                    <a:pt x="7" y="32"/>
                  </a:lnTo>
                  <a:lnTo>
                    <a:pt x="10" y="19"/>
                  </a:lnTo>
                  <a:lnTo>
                    <a:pt x="15" y="5"/>
                  </a:lnTo>
                  <a:lnTo>
                    <a:pt x="17" y="0"/>
                  </a:lnTo>
                  <a:lnTo>
                    <a:pt x="15" y="0"/>
                  </a:lnTo>
                  <a:lnTo>
                    <a:pt x="13" y="0"/>
                  </a:lnTo>
                  <a:lnTo>
                    <a:pt x="12" y="0"/>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09" name="Group 203"/>
            <p:cNvGrpSpPr>
              <a:grpSpLocks/>
            </p:cNvGrpSpPr>
            <p:nvPr/>
          </p:nvGrpSpPr>
          <p:grpSpPr bwMode="auto">
            <a:xfrm>
              <a:off x="1398" y="2854"/>
              <a:ext cx="1271" cy="558"/>
              <a:chOff x="1398" y="2854"/>
              <a:chExt cx="1271" cy="558"/>
            </a:xfrm>
          </p:grpSpPr>
          <p:sp>
            <p:nvSpPr>
              <p:cNvPr id="395" name="Freeform 204"/>
              <p:cNvSpPr>
                <a:spLocks noEditPoints="1"/>
              </p:cNvSpPr>
              <p:nvPr/>
            </p:nvSpPr>
            <p:spPr bwMode="auto">
              <a:xfrm>
                <a:off x="1885" y="2885"/>
                <a:ext cx="294" cy="106"/>
              </a:xfrm>
              <a:custGeom>
                <a:avLst/>
                <a:gdLst>
                  <a:gd name="T0" fmla="*/ 294 w 294"/>
                  <a:gd name="T1" fmla="*/ 60 h 106"/>
                  <a:gd name="T2" fmla="*/ 294 w 294"/>
                  <a:gd name="T3" fmla="*/ 48 h 106"/>
                  <a:gd name="T4" fmla="*/ 292 w 294"/>
                  <a:gd name="T5" fmla="*/ 48 h 106"/>
                  <a:gd name="T6" fmla="*/ 292 w 294"/>
                  <a:gd name="T7" fmla="*/ 48 h 106"/>
                  <a:gd name="T8" fmla="*/ 292 w 294"/>
                  <a:gd name="T9" fmla="*/ 48 h 106"/>
                  <a:gd name="T10" fmla="*/ 291 w 294"/>
                  <a:gd name="T11" fmla="*/ 48 h 106"/>
                  <a:gd name="T12" fmla="*/ 291 w 294"/>
                  <a:gd name="T13" fmla="*/ 48 h 106"/>
                  <a:gd name="T14" fmla="*/ 289 w 294"/>
                  <a:gd name="T15" fmla="*/ 48 h 106"/>
                  <a:gd name="T16" fmla="*/ 289 w 294"/>
                  <a:gd name="T17" fmla="*/ 48 h 106"/>
                  <a:gd name="T18" fmla="*/ 289 w 294"/>
                  <a:gd name="T19" fmla="*/ 48 h 106"/>
                  <a:gd name="T20" fmla="*/ 289 w 294"/>
                  <a:gd name="T21" fmla="*/ 60 h 106"/>
                  <a:gd name="T22" fmla="*/ 294 w 294"/>
                  <a:gd name="T23" fmla="*/ 60 h 106"/>
                  <a:gd name="T24" fmla="*/ 294 w 294"/>
                  <a:gd name="T25" fmla="*/ 75 h 106"/>
                  <a:gd name="T26" fmla="*/ 291 w 294"/>
                  <a:gd name="T27" fmla="*/ 90 h 106"/>
                  <a:gd name="T28" fmla="*/ 287 w 294"/>
                  <a:gd name="T29" fmla="*/ 105 h 106"/>
                  <a:gd name="T30" fmla="*/ 287 w 294"/>
                  <a:gd name="T31" fmla="*/ 106 h 106"/>
                  <a:gd name="T32" fmla="*/ 286 w 294"/>
                  <a:gd name="T33" fmla="*/ 106 h 106"/>
                  <a:gd name="T34" fmla="*/ 286 w 294"/>
                  <a:gd name="T35" fmla="*/ 106 h 106"/>
                  <a:gd name="T36" fmla="*/ 284 w 294"/>
                  <a:gd name="T37" fmla="*/ 106 h 106"/>
                  <a:gd name="T38" fmla="*/ 284 w 294"/>
                  <a:gd name="T39" fmla="*/ 106 h 106"/>
                  <a:gd name="T40" fmla="*/ 284 w 294"/>
                  <a:gd name="T41" fmla="*/ 106 h 106"/>
                  <a:gd name="T42" fmla="*/ 282 w 294"/>
                  <a:gd name="T43" fmla="*/ 106 h 106"/>
                  <a:gd name="T44" fmla="*/ 282 w 294"/>
                  <a:gd name="T45" fmla="*/ 106 h 106"/>
                  <a:gd name="T46" fmla="*/ 282 w 294"/>
                  <a:gd name="T47" fmla="*/ 106 h 106"/>
                  <a:gd name="T48" fmla="*/ 282 w 294"/>
                  <a:gd name="T49" fmla="*/ 103 h 106"/>
                  <a:gd name="T50" fmla="*/ 286 w 294"/>
                  <a:gd name="T51" fmla="*/ 90 h 106"/>
                  <a:gd name="T52" fmla="*/ 289 w 294"/>
                  <a:gd name="T53" fmla="*/ 75 h 106"/>
                  <a:gd name="T54" fmla="*/ 289 w 294"/>
                  <a:gd name="T55" fmla="*/ 60 h 106"/>
                  <a:gd name="T56" fmla="*/ 294 w 294"/>
                  <a:gd name="T57" fmla="*/ 60 h 106"/>
                  <a:gd name="T58" fmla="*/ 13 w 294"/>
                  <a:gd name="T59" fmla="*/ 0 h 106"/>
                  <a:gd name="T60" fmla="*/ 11 w 294"/>
                  <a:gd name="T61" fmla="*/ 4 h 106"/>
                  <a:gd name="T62" fmla="*/ 6 w 294"/>
                  <a:gd name="T63" fmla="*/ 17 h 106"/>
                  <a:gd name="T64" fmla="*/ 3 w 294"/>
                  <a:gd name="T65" fmla="*/ 32 h 106"/>
                  <a:gd name="T66" fmla="*/ 0 w 294"/>
                  <a:gd name="T67" fmla="*/ 45 h 106"/>
                  <a:gd name="T68" fmla="*/ 0 w 294"/>
                  <a:gd name="T69" fmla="*/ 53 h 106"/>
                  <a:gd name="T70" fmla="*/ 0 w 294"/>
                  <a:gd name="T71" fmla="*/ 53 h 106"/>
                  <a:gd name="T72" fmla="*/ 1 w 294"/>
                  <a:gd name="T73" fmla="*/ 53 h 106"/>
                  <a:gd name="T74" fmla="*/ 1 w 294"/>
                  <a:gd name="T75" fmla="*/ 53 h 106"/>
                  <a:gd name="T76" fmla="*/ 1 w 294"/>
                  <a:gd name="T77" fmla="*/ 53 h 106"/>
                  <a:gd name="T78" fmla="*/ 3 w 294"/>
                  <a:gd name="T79" fmla="*/ 55 h 106"/>
                  <a:gd name="T80" fmla="*/ 3 w 294"/>
                  <a:gd name="T81" fmla="*/ 55 h 106"/>
                  <a:gd name="T82" fmla="*/ 5 w 294"/>
                  <a:gd name="T83" fmla="*/ 55 h 106"/>
                  <a:gd name="T84" fmla="*/ 5 w 294"/>
                  <a:gd name="T85" fmla="*/ 55 h 106"/>
                  <a:gd name="T86" fmla="*/ 5 w 294"/>
                  <a:gd name="T87" fmla="*/ 47 h 106"/>
                  <a:gd name="T88" fmla="*/ 8 w 294"/>
                  <a:gd name="T89" fmla="*/ 32 h 106"/>
                  <a:gd name="T90" fmla="*/ 11 w 294"/>
                  <a:gd name="T91" fmla="*/ 19 h 106"/>
                  <a:gd name="T92" fmla="*/ 16 w 294"/>
                  <a:gd name="T93" fmla="*/ 5 h 106"/>
                  <a:gd name="T94" fmla="*/ 18 w 294"/>
                  <a:gd name="T95" fmla="*/ 2 h 106"/>
                  <a:gd name="T96" fmla="*/ 16 w 294"/>
                  <a:gd name="T97" fmla="*/ 2 h 106"/>
                  <a:gd name="T98" fmla="*/ 16 w 294"/>
                  <a:gd name="T99" fmla="*/ 2 h 106"/>
                  <a:gd name="T100" fmla="*/ 15 w 294"/>
                  <a:gd name="T101" fmla="*/ 2 h 106"/>
                  <a:gd name="T102" fmla="*/ 15 w 294"/>
                  <a:gd name="T103" fmla="*/ 0 h 106"/>
                  <a:gd name="T104" fmla="*/ 15 w 294"/>
                  <a:gd name="T105" fmla="*/ 0 h 106"/>
                  <a:gd name="T106" fmla="*/ 13 w 294"/>
                  <a:gd name="T107" fmla="*/ 0 h 106"/>
                  <a:gd name="T108" fmla="*/ 13 w 294"/>
                  <a:gd name="T109" fmla="*/ 0 h 106"/>
                  <a:gd name="T110" fmla="*/ 13 w 294"/>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
                  <a:gd name="T169" fmla="*/ 0 h 106"/>
                  <a:gd name="T170" fmla="*/ 294 w 294"/>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 h="106">
                    <a:moveTo>
                      <a:pt x="294" y="60"/>
                    </a:moveTo>
                    <a:lnTo>
                      <a:pt x="294" y="48"/>
                    </a:lnTo>
                    <a:lnTo>
                      <a:pt x="292" y="48"/>
                    </a:lnTo>
                    <a:lnTo>
                      <a:pt x="291" y="48"/>
                    </a:lnTo>
                    <a:lnTo>
                      <a:pt x="289" y="48"/>
                    </a:lnTo>
                    <a:lnTo>
                      <a:pt x="289" y="60"/>
                    </a:lnTo>
                    <a:lnTo>
                      <a:pt x="294" y="60"/>
                    </a:lnTo>
                    <a:lnTo>
                      <a:pt x="294" y="75"/>
                    </a:lnTo>
                    <a:lnTo>
                      <a:pt x="291" y="90"/>
                    </a:lnTo>
                    <a:lnTo>
                      <a:pt x="287" y="105"/>
                    </a:lnTo>
                    <a:lnTo>
                      <a:pt x="287" y="106"/>
                    </a:lnTo>
                    <a:lnTo>
                      <a:pt x="286" y="106"/>
                    </a:lnTo>
                    <a:lnTo>
                      <a:pt x="284" y="106"/>
                    </a:lnTo>
                    <a:lnTo>
                      <a:pt x="282" y="106"/>
                    </a:lnTo>
                    <a:lnTo>
                      <a:pt x="282" y="103"/>
                    </a:lnTo>
                    <a:lnTo>
                      <a:pt x="286" y="90"/>
                    </a:lnTo>
                    <a:lnTo>
                      <a:pt x="289" y="75"/>
                    </a:lnTo>
                    <a:lnTo>
                      <a:pt x="289" y="60"/>
                    </a:lnTo>
                    <a:lnTo>
                      <a:pt x="294" y="60"/>
                    </a:lnTo>
                    <a:close/>
                    <a:moveTo>
                      <a:pt x="13" y="0"/>
                    </a:moveTo>
                    <a:lnTo>
                      <a:pt x="11" y="4"/>
                    </a:lnTo>
                    <a:lnTo>
                      <a:pt x="6" y="17"/>
                    </a:lnTo>
                    <a:lnTo>
                      <a:pt x="3" y="32"/>
                    </a:lnTo>
                    <a:lnTo>
                      <a:pt x="0" y="45"/>
                    </a:lnTo>
                    <a:lnTo>
                      <a:pt x="0" y="53"/>
                    </a:lnTo>
                    <a:lnTo>
                      <a:pt x="1" y="53"/>
                    </a:lnTo>
                    <a:lnTo>
                      <a:pt x="3" y="55"/>
                    </a:lnTo>
                    <a:lnTo>
                      <a:pt x="5" y="55"/>
                    </a:lnTo>
                    <a:lnTo>
                      <a:pt x="5" y="47"/>
                    </a:lnTo>
                    <a:lnTo>
                      <a:pt x="8" y="32"/>
                    </a:lnTo>
                    <a:lnTo>
                      <a:pt x="11" y="19"/>
                    </a:lnTo>
                    <a:lnTo>
                      <a:pt x="16" y="5"/>
                    </a:lnTo>
                    <a:lnTo>
                      <a:pt x="18" y="2"/>
                    </a:lnTo>
                    <a:lnTo>
                      <a:pt x="16" y="2"/>
                    </a:lnTo>
                    <a:lnTo>
                      <a:pt x="15" y="2"/>
                    </a:lnTo>
                    <a:lnTo>
                      <a:pt x="15" y="0"/>
                    </a:lnTo>
                    <a:lnTo>
                      <a:pt x="13" y="0"/>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6" name="Freeform 205"/>
              <p:cNvSpPr>
                <a:spLocks noEditPoints="1"/>
              </p:cNvSpPr>
              <p:nvPr/>
            </p:nvSpPr>
            <p:spPr bwMode="auto">
              <a:xfrm>
                <a:off x="1886" y="2885"/>
                <a:ext cx="291" cy="106"/>
              </a:xfrm>
              <a:custGeom>
                <a:avLst/>
                <a:gdLst>
                  <a:gd name="T0" fmla="*/ 291 w 291"/>
                  <a:gd name="T1" fmla="*/ 60 h 106"/>
                  <a:gd name="T2" fmla="*/ 290 w 291"/>
                  <a:gd name="T3" fmla="*/ 48 h 106"/>
                  <a:gd name="T4" fmla="*/ 290 w 291"/>
                  <a:gd name="T5" fmla="*/ 48 h 106"/>
                  <a:gd name="T6" fmla="*/ 288 w 291"/>
                  <a:gd name="T7" fmla="*/ 48 h 106"/>
                  <a:gd name="T8" fmla="*/ 288 w 291"/>
                  <a:gd name="T9" fmla="*/ 48 h 106"/>
                  <a:gd name="T10" fmla="*/ 288 w 291"/>
                  <a:gd name="T11" fmla="*/ 48 h 106"/>
                  <a:gd name="T12" fmla="*/ 286 w 291"/>
                  <a:gd name="T13" fmla="*/ 48 h 106"/>
                  <a:gd name="T14" fmla="*/ 286 w 291"/>
                  <a:gd name="T15" fmla="*/ 48 h 106"/>
                  <a:gd name="T16" fmla="*/ 286 w 291"/>
                  <a:gd name="T17" fmla="*/ 48 h 106"/>
                  <a:gd name="T18" fmla="*/ 285 w 291"/>
                  <a:gd name="T19" fmla="*/ 48 h 106"/>
                  <a:gd name="T20" fmla="*/ 286 w 291"/>
                  <a:gd name="T21" fmla="*/ 60 h 106"/>
                  <a:gd name="T22" fmla="*/ 291 w 291"/>
                  <a:gd name="T23" fmla="*/ 60 h 106"/>
                  <a:gd name="T24" fmla="*/ 290 w 291"/>
                  <a:gd name="T25" fmla="*/ 75 h 106"/>
                  <a:gd name="T26" fmla="*/ 288 w 291"/>
                  <a:gd name="T27" fmla="*/ 90 h 106"/>
                  <a:gd name="T28" fmla="*/ 285 w 291"/>
                  <a:gd name="T29" fmla="*/ 103 h 106"/>
                  <a:gd name="T30" fmla="*/ 283 w 291"/>
                  <a:gd name="T31" fmla="*/ 106 h 106"/>
                  <a:gd name="T32" fmla="*/ 283 w 291"/>
                  <a:gd name="T33" fmla="*/ 106 h 106"/>
                  <a:gd name="T34" fmla="*/ 281 w 291"/>
                  <a:gd name="T35" fmla="*/ 106 h 106"/>
                  <a:gd name="T36" fmla="*/ 281 w 291"/>
                  <a:gd name="T37" fmla="*/ 106 h 106"/>
                  <a:gd name="T38" fmla="*/ 281 w 291"/>
                  <a:gd name="T39" fmla="*/ 106 h 106"/>
                  <a:gd name="T40" fmla="*/ 280 w 291"/>
                  <a:gd name="T41" fmla="*/ 106 h 106"/>
                  <a:gd name="T42" fmla="*/ 280 w 291"/>
                  <a:gd name="T43" fmla="*/ 106 h 106"/>
                  <a:gd name="T44" fmla="*/ 278 w 291"/>
                  <a:gd name="T45" fmla="*/ 106 h 106"/>
                  <a:gd name="T46" fmla="*/ 278 w 291"/>
                  <a:gd name="T47" fmla="*/ 106 h 106"/>
                  <a:gd name="T48" fmla="*/ 280 w 291"/>
                  <a:gd name="T49" fmla="*/ 102 h 106"/>
                  <a:gd name="T50" fmla="*/ 283 w 291"/>
                  <a:gd name="T51" fmla="*/ 88 h 106"/>
                  <a:gd name="T52" fmla="*/ 285 w 291"/>
                  <a:gd name="T53" fmla="*/ 75 h 106"/>
                  <a:gd name="T54" fmla="*/ 286 w 291"/>
                  <a:gd name="T55" fmla="*/ 60 h 106"/>
                  <a:gd name="T56" fmla="*/ 291 w 291"/>
                  <a:gd name="T57" fmla="*/ 60 h 106"/>
                  <a:gd name="T58" fmla="*/ 14 w 291"/>
                  <a:gd name="T59" fmla="*/ 0 h 106"/>
                  <a:gd name="T60" fmla="*/ 12 w 291"/>
                  <a:gd name="T61" fmla="*/ 5 h 106"/>
                  <a:gd name="T62" fmla="*/ 7 w 291"/>
                  <a:gd name="T63" fmla="*/ 19 h 106"/>
                  <a:gd name="T64" fmla="*/ 4 w 291"/>
                  <a:gd name="T65" fmla="*/ 32 h 106"/>
                  <a:gd name="T66" fmla="*/ 2 w 291"/>
                  <a:gd name="T67" fmla="*/ 47 h 106"/>
                  <a:gd name="T68" fmla="*/ 0 w 291"/>
                  <a:gd name="T69" fmla="*/ 53 h 106"/>
                  <a:gd name="T70" fmla="*/ 2 w 291"/>
                  <a:gd name="T71" fmla="*/ 55 h 106"/>
                  <a:gd name="T72" fmla="*/ 2 w 291"/>
                  <a:gd name="T73" fmla="*/ 55 h 106"/>
                  <a:gd name="T74" fmla="*/ 4 w 291"/>
                  <a:gd name="T75" fmla="*/ 55 h 106"/>
                  <a:gd name="T76" fmla="*/ 4 w 291"/>
                  <a:gd name="T77" fmla="*/ 55 h 106"/>
                  <a:gd name="T78" fmla="*/ 4 w 291"/>
                  <a:gd name="T79" fmla="*/ 55 h 106"/>
                  <a:gd name="T80" fmla="*/ 5 w 291"/>
                  <a:gd name="T81" fmla="*/ 55 h 106"/>
                  <a:gd name="T82" fmla="*/ 5 w 291"/>
                  <a:gd name="T83" fmla="*/ 55 h 106"/>
                  <a:gd name="T84" fmla="*/ 5 w 291"/>
                  <a:gd name="T85" fmla="*/ 55 h 106"/>
                  <a:gd name="T86" fmla="*/ 7 w 291"/>
                  <a:gd name="T87" fmla="*/ 47 h 106"/>
                  <a:gd name="T88" fmla="*/ 9 w 291"/>
                  <a:gd name="T89" fmla="*/ 32 h 106"/>
                  <a:gd name="T90" fmla="*/ 12 w 291"/>
                  <a:gd name="T91" fmla="*/ 19 h 106"/>
                  <a:gd name="T92" fmla="*/ 17 w 291"/>
                  <a:gd name="T93" fmla="*/ 7 h 106"/>
                  <a:gd name="T94" fmla="*/ 19 w 291"/>
                  <a:gd name="T95" fmla="*/ 2 h 106"/>
                  <a:gd name="T96" fmla="*/ 19 w 291"/>
                  <a:gd name="T97" fmla="*/ 2 h 106"/>
                  <a:gd name="T98" fmla="*/ 17 w 291"/>
                  <a:gd name="T99" fmla="*/ 2 h 106"/>
                  <a:gd name="T100" fmla="*/ 17 w 291"/>
                  <a:gd name="T101" fmla="*/ 2 h 106"/>
                  <a:gd name="T102" fmla="*/ 17 w 291"/>
                  <a:gd name="T103" fmla="*/ 2 h 106"/>
                  <a:gd name="T104" fmla="*/ 15 w 291"/>
                  <a:gd name="T105" fmla="*/ 2 h 106"/>
                  <a:gd name="T106" fmla="*/ 15 w 291"/>
                  <a:gd name="T107" fmla="*/ 2 h 106"/>
                  <a:gd name="T108" fmla="*/ 14 w 291"/>
                  <a:gd name="T109" fmla="*/ 2 h 106"/>
                  <a:gd name="T110" fmla="*/ 14 w 291"/>
                  <a:gd name="T111" fmla="*/ 0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1"/>
                  <a:gd name="T169" fmla="*/ 0 h 106"/>
                  <a:gd name="T170" fmla="*/ 291 w 291"/>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1" h="106">
                    <a:moveTo>
                      <a:pt x="291" y="60"/>
                    </a:moveTo>
                    <a:lnTo>
                      <a:pt x="290" y="48"/>
                    </a:lnTo>
                    <a:lnTo>
                      <a:pt x="288" y="48"/>
                    </a:lnTo>
                    <a:lnTo>
                      <a:pt x="286" y="48"/>
                    </a:lnTo>
                    <a:lnTo>
                      <a:pt x="285" y="48"/>
                    </a:lnTo>
                    <a:lnTo>
                      <a:pt x="286" y="60"/>
                    </a:lnTo>
                    <a:lnTo>
                      <a:pt x="291" y="60"/>
                    </a:lnTo>
                    <a:lnTo>
                      <a:pt x="290" y="75"/>
                    </a:lnTo>
                    <a:lnTo>
                      <a:pt x="288" y="90"/>
                    </a:lnTo>
                    <a:lnTo>
                      <a:pt x="285" y="103"/>
                    </a:lnTo>
                    <a:lnTo>
                      <a:pt x="283" y="106"/>
                    </a:lnTo>
                    <a:lnTo>
                      <a:pt x="281" y="106"/>
                    </a:lnTo>
                    <a:lnTo>
                      <a:pt x="280" y="106"/>
                    </a:lnTo>
                    <a:lnTo>
                      <a:pt x="278" y="106"/>
                    </a:lnTo>
                    <a:lnTo>
                      <a:pt x="280" y="102"/>
                    </a:lnTo>
                    <a:lnTo>
                      <a:pt x="283" y="88"/>
                    </a:lnTo>
                    <a:lnTo>
                      <a:pt x="285" y="75"/>
                    </a:lnTo>
                    <a:lnTo>
                      <a:pt x="286" y="60"/>
                    </a:lnTo>
                    <a:lnTo>
                      <a:pt x="291" y="60"/>
                    </a:lnTo>
                    <a:close/>
                    <a:moveTo>
                      <a:pt x="14" y="0"/>
                    </a:moveTo>
                    <a:lnTo>
                      <a:pt x="12" y="5"/>
                    </a:lnTo>
                    <a:lnTo>
                      <a:pt x="7" y="19"/>
                    </a:lnTo>
                    <a:lnTo>
                      <a:pt x="4" y="32"/>
                    </a:lnTo>
                    <a:lnTo>
                      <a:pt x="2" y="47"/>
                    </a:lnTo>
                    <a:lnTo>
                      <a:pt x="0" y="53"/>
                    </a:lnTo>
                    <a:lnTo>
                      <a:pt x="2" y="55"/>
                    </a:lnTo>
                    <a:lnTo>
                      <a:pt x="4" y="55"/>
                    </a:lnTo>
                    <a:lnTo>
                      <a:pt x="5" y="55"/>
                    </a:lnTo>
                    <a:lnTo>
                      <a:pt x="7" y="47"/>
                    </a:lnTo>
                    <a:lnTo>
                      <a:pt x="9" y="32"/>
                    </a:lnTo>
                    <a:lnTo>
                      <a:pt x="12" y="19"/>
                    </a:lnTo>
                    <a:lnTo>
                      <a:pt x="17" y="7"/>
                    </a:lnTo>
                    <a:lnTo>
                      <a:pt x="19" y="2"/>
                    </a:lnTo>
                    <a:lnTo>
                      <a:pt x="17" y="2"/>
                    </a:lnTo>
                    <a:lnTo>
                      <a:pt x="15" y="2"/>
                    </a:lnTo>
                    <a:lnTo>
                      <a:pt x="14" y="2"/>
                    </a:lnTo>
                    <a:lnTo>
                      <a:pt x="14" y="0"/>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7" name="Freeform 206"/>
              <p:cNvSpPr>
                <a:spLocks noEditPoints="1"/>
              </p:cNvSpPr>
              <p:nvPr/>
            </p:nvSpPr>
            <p:spPr bwMode="auto">
              <a:xfrm>
                <a:off x="1890" y="2887"/>
                <a:ext cx="284" cy="104"/>
              </a:xfrm>
              <a:custGeom>
                <a:avLst/>
                <a:gdLst>
                  <a:gd name="T0" fmla="*/ 284 w 284"/>
                  <a:gd name="T1" fmla="*/ 58 h 104"/>
                  <a:gd name="T2" fmla="*/ 284 w 284"/>
                  <a:gd name="T3" fmla="*/ 46 h 104"/>
                  <a:gd name="T4" fmla="*/ 282 w 284"/>
                  <a:gd name="T5" fmla="*/ 46 h 104"/>
                  <a:gd name="T6" fmla="*/ 282 w 284"/>
                  <a:gd name="T7" fmla="*/ 46 h 104"/>
                  <a:gd name="T8" fmla="*/ 282 w 284"/>
                  <a:gd name="T9" fmla="*/ 46 h 104"/>
                  <a:gd name="T10" fmla="*/ 281 w 284"/>
                  <a:gd name="T11" fmla="*/ 46 h 104"/>
                  <a:gd name="T12" fmla="*/ 281 w 284"/>
                  <a:gd name="T13" fmla="*/ 46 h 104"/>
                  <a:gd name="T14" fmla="*/ 279 w 284"/>
                  <a:gd name="T15" fmla="*/ 46 h 104"/>
                  <a:gd name="T16" fmla="*/ 279 w 284"/>
                  <a:gd name="T17" fmla="*/ 46 h 104"/>
                  <a:gd name="T18" fmla="*/ 279 w 284"/>
                  <a:gd name="T19" fmla="*/ 46 h 104"/>
                  <a:gd name="T20" fmla="*/ 279 w 284"/>
                  <a:gd name="T21" fmla="*/ 58 h 104"/>
                  <a:gd name="T22" fmla="*/ 284 w 284"/>
                  <a:gd name="T23" fmla="*/ 58 h 104"/>
                  <a:gd name="T24" fmla="*/ 284 w 284"/>
                  <a:gd name="T25" fmla="*/ 73 h 104"/>
                  <a:gd name="T26" fmla="*/ 281 w 284"/>
                  <a:gd name="T27" fmla="*/ 88 h 104"/>
                  <a:gd name="T28" fmla="*/ 277 w 284"/>
                  <a:gd name="T29" fmla="*/ 101 h 104"/>
                  <a:gd name="T30" fmla="*/ 277 w 284"/>
                  <a:gd name="T31" fmla="*/ 104 h 104"/>
                  <a:gd name="T32" fmla="*/ 276 w 284"/>
                  <a:gd name="T33" fmla="*/ 104 h 104"/>
                  <a:gd name="T34" fmla="*/ 276 w 284"/>
                  <a:gd name="T35" fmla="*/ 104 h 104"/>
                  <a:gd name="T36" fmla="*/ 274 w 284"/>
                  <a:gd name="T37" fmla="*/ 104 h 104"/>
                  <a:gd name="T38" fmla="*/ 274 w 284"/>
                  <a:gd name="T39" fmla="*/ 104 h 104"/>
                  <a:gd name="T40" fmla="*/ 274 w 284"/>
                  <a:gd name="T41" fmla="*/ 104 h 104"/>
                  <a:gd name="T42" fmla="*/ 272 w 284"/>
                  <a:gd name="T43" fmla="*/ 104 h 104"/>
                  <a:gd name="T44" fmla="*/ 272 w 284"/>
                  <a:gd name="T45" fmla="*/ 104 h 104"/>
                  <a:gd name="T46" fmla="*/ 271 w 284"/>
                  <a:gd name="T47" fmla="*/ 104 h 104"/>
                  <a:gd name="T48" fmla="*/ 272 w 284"/>
                  <a:gd name="T49" fmla="*/ 100 h 104"/>
                  <a:gd name="T50" fmla="*/ 276 w 284"/>
                  <a:gd name="T51" fmla="*/ 86 h 104"/>
                  <a:gd name="T52" fmla="*/ 279 w 284"/>
                  <a:gd name="T53" fmla="*/ 73 h 104"/>
                  <a:gd name="T54" fmla="*/ 279 w 284"/>
                  <a:gd name="T55" fmla="*/ 58 h 104"/>
                  <a:gd name="T56" fmla="*/ 284 w 284"/>
                  <a:gd name="T57" fmla="*/ 58 h 104"/>
                  <a:gd name="T58" fmla="*/ 13 w 284"/>
                  <a:gd name="T59" fmla="*/ 0 h 104"/>
                  <a:gd name="T60" fmla="*/ 11 w 284"/>
                  <a:gd name="T61" fmla="*/ 3 h 104"/>
                  <a:gd name="T62" fmla="*/ 6 w 284"/>
                  <a:gd name="T63" fmla="*/ 17 h 104"/>
                  <a:gd name="T64" fmla="*/ 3 w 284"/>
                  <a:gd name="T65" fmla="*/ 30 h 104"/>
                  <a:gd name="T66" fmla="*/ 0 w 284"/>
                  <a:gd name="T67" fmla="*/ 45 h 104"/>
                  <a:gd name="T68" fmla="*/ 0 w 284"/>
                  <a:gd name="T69" fmla="*/ 53 h 104"/>
                  <a:gd name="T70" fmla="*/ 0 w 284"/>
                  <a:gd name="T71" fmla="*/ 53 h 104"/>
                  <a:gd name="T72" fmla="*/ 1 w 284"/>
                  <a:gd name="T73" fmla="*/ 53 h 104"/>
                  <a:gd name="T74" fmla="*/ 1 w 284"/>
                  <a:gd name="T75" fmla="*/ 53 h 104"/>
                  <a:gd name="T76" fmla="*/ 1 w 284"/>
                  <a:gd name="T77" fmla="*/ 53 h 104"/>
                  <a:gd name="T78" fmla="*/ 3 w 284"/>
                  <a:gd name="T79" fmla="*/ 53 h 104"/>
                  <a:gd name="T80" fmla="*/ 3 w 284"/>
                  <a:gd name="T81" fmla="*/ 53 h 104"/>
                  <a:gd name="T82" fmla="*/ 5 w 284"/>
                  <a:gd name="T83" fmla="*/ 55 h 104"/>
                  <a:gd name="T84" fmla="*/ 5 w 284"/>
                  <a:gd name="T85" fmla="*/ 55 h 104"/>
                  <a:gd name="T86" fmla="*/ 5 w 284"/>
                  <a:gd name="T87" fmla="*/ 45 h 104"/>
                  <a:gd name="T88" fmla="*/ 6 w 284"/>
                  <a:gd name="T89" fmla="*/ 32 h 104"/>
                  <a:gd name="T90" fmla="*/ 11 w 284"/>
                  <a:gd name="T91" fmla="*/ 18 h 104"/>
                  <a:gd name="T92" fmla="*/ 15 w 284"/>
                  <a:gd name="T93" fmla="*/ 5 h 104"/>
                  <a:gd name="T94" fmla="*/ 16 w 284"/>
                  <a:gd name="T95" fmla="*/ 2 h 104"/>
                  <a:gd name="T96" fmla="*/ 16 w 284"/>
                  <a:gd name="T97" fmla="*/ 2 h 104"/>
                  <a:gd name="T98" fmla="*/ 16 w 284"/>
                  <a:gd name="T99" fmla="*/ 2 h 104"/>
                  <a:gd name="T100" fmla="*/ 15 w 284"/>
                  <a:gd name="T101" fmla="*/ 2 h 104"/>
                  <a:gd name="T102" fmla="*/ 15 w 284"/>
                  <a:gd name="T103" fmla="*/ 0 h 104"/>
                  <a:gd name="T104" fmla="*/ 15 w 284"/>
                  <a:gd name="T105" fmla="*/ 0 h 104"/>
                  <a:gd name="T106" fmla="*/ 13 w 284"/>
                  <a:gd name="T107" fmla="*/ 0 h 104"/>
                  <a:gd name="T108" fmla="*/ 13 w 284"/>
                  <a:gd name="T109" fmla="*/ 0 h 104"/>
                  <a:gd name="T110" fmla="*/ 13 w 284"/>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4"/>
                  <a:gd name="T169" fmla="*/ 0 h 104"/>
                  <a:gd name="T170" fmla="*/ 284 w 284"/>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4" h="104">
                    <a:moveTo>
                      <a:pt x="284" y="58"/>
                    </a:moveTo>
                    <a:lnTo>
                      <a:pt x="284" y="46"/>
                    </a:lnTo>
                    <a:lnTo>
                      <a:pt x="282" y="46"/>
                    </a:lnTo>
                    <a:lnTo>
                      <a:pt x="281" y="46"/>
                    </a:lnTo>
                    <a:lnTo>
                      <a:pt x="279" y="46"/>
                    </a:lnTo>
                    <a:lnTo>
                      <a:pt x="279" y="58"/>
                    </a:lnTo>
                    <a:lnTo>
                      <a:pt x="284" y="58"/>
                    </a:lnTo>
                    <a:lnTo>
                      <a:pt x="284" y="73"/>
                    </a:lnTo>
                    <a:lnTo>
                      <a:pt x="281" y="88"/>
                    </a:lnTo>
                    <a:lnTo>
                      <a:pt x="277" y="101"/>
                    </a:lnTo>
                    <a:lnTo>
                      <a:pt x="277" y="104"/>
                    </a:lnTo>
                    <a:lnTo>
                      <a:pt x="276" y="104"/>
                    </a:lnTo>
                    <a:lnTo>
                      <a:pt x="274" y="104"/>
                    </a:lnTo>
                    <a:lnTo>
                      <a:pt x="272" y="104"/>
                    </a:lnTo>
                    <a:lnTo>
                      <a:pt x="271" y="104"/>
                    </a:lnTo>
                    <a:lnTo>
                      <a:pt x="272" y="100"/>
                    </a:lnTo>
                    <a:lnTo>
                      <a:pt x="276" y="86"/>
                    </a:lnTo>
                    <a:lnTo>
                      <a:pt x="279" y="73"/>
                    </a:lnTo>
                    <a:lnTo>
                      <a:pt x="279" y="58"/>
                    </a:lnTo>
                    <a:lnTo>
                      <a:pt x="284" y="58"/>
                    </a:lnTo>
                    <a:close/>
                    <a:moveTo>
                      <a:pt x="13" y="0"/>
                    </a:moveTo>
                    <a:lnTo>
                      <a:pt x="11" y="3"/>
                    </a:lnTo>
                    <a:lnTo>
                      <a:pt x="6" y="17"/>
                    </a:lnTo>
                    <a:lnTo>
                      <a:pt x="3" y="30"/>
                    </a:lnTo>
                    <a:lnTo>
                      <a:pt x="0" y="45"/>
                    </a:lnTo>
                    <a:lnTo>
                      <a:pt x="0" y="53"/>
                    </a:lnTo>
                    <a:lnTo>
                      <a:pt x="1" y="53"/>
                    </a:lnTo>
                    <a:lnTo>
                      <a:pt x="3" y="53"/>
                    </a:lnTo>
                    <a:lnTo>
                      <a:pt x="5" y="55"/>
                    </a:lnTo>
                    <a:lnTo>
                      <a:pt x="5" y="45"/>
                    </a:lnTo>
                    <a:lnTo>
                      <a:pt x="6" y="32"/>
                    </a:lnTo>
                    <a:lnTo>
                      <a:pt x="11" y="18"/>
                    </a:lnTo>
                    <a:lnTo>
                      <a:pt x="15" y="5"/>
                    </a:lnTo>
                    <a:lnTo>
                      <a:pt x="16" y="2"/>
                    </a:lnTo>
                    <a:lnTo>
                      <a:pt x="15" y="2"/>
                    </a:lnTo>
                    <a:lnTo>
                      <a:pt x="15" y="0"/>
                    </a:lnTo>
                    <a:lnTo>
                      <a:pt x="13" y="0"/>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8" name="Freeform 207"/>
              <p:cNvSpPr>
                <a:spLocks noEditPoints="1"/>
              </p:cNvSpPr>
              <p:nvPr/>
            </p:nvSpPr>
            <p:spPr bwMode="auto">
              <a:xfrm>
                <a:off x="1891" y="2887"/>
                <a:ext cx="281" cy="104"/>
              </a:xfrm>
              <a:custGeom>
                <a:avLst/>
                <a:gdLst>
                  <a:gd name="T0" fmla="*/ 281 w 281"/>
                  <a:gd name="T1" fmla="*/ 58 h 104"/>
                  <a:gd name="T2" fmla="*/ 280 w 281"/>
                  <a:gd name="T3" fmla="*/ 46 h 104"/>
                  <a:gd name="T4" fmla="*/ 280 w 281"/>
                  <a:gd name="T5" fmla="*/ 46 h 104"/>
                  <a:gd name="T6" fmla="*/ 278 w 281"/>
                  <a:gd name="T7" fmla="*/ 46 h 104"/>
                  <a:gd name="T8" fmla="*/ 278 w 281"/>
                  <a:gd name="T9" fmla="*/ 46 h 104"/>
                  <a:gd name="T10" fmla="*/ 278 w 281"/>
                  <a:gd name="T11" fmla="*/ 46 h 104"/>
                  <a:gd name="T12" fmla="*/ 276 w 281"/>
                  <a:gd name="T13" fmla="*/ 46 h 104"/>
                  <a:gd name="T14" fmla="*/ 276 w 281"/>
                  <a:gd name="T15" fmla="*/ 46 h 104"/>
                  <a:gd name="T16" fmla="*/ 276 w 281"/>
                  <a:gd name="T17" fmla="*/ 46 h 104"/>
                  <a:gd name="T18" fmla="*/ 275 w 281"/>
                  <a:gd name="T19" fmla="*/ 46 h 104"/>
                  <a:gd name="T20" fmla="*/ 276 w 281"/>
                  <a:gd name="T21" fmla="*/ 58 h 104"/>
                  <a:gd name="T22" fmla="*/ 281 w 281"/>
                  <a:gd name="T23" fmla="*/ 58 h 104"/>
                  <a:gd name="T24" fmla="*/ 280 w 281"/>
                  <a:gd name="T25" fmla="*/ 73 h 104"/>
                  <a:gd name="T26" fmla="*/ 278 w 281"/>
                  <a:gd name="T27" fmla="*/ 86 h 104"/>
                  <a:gd name="T28" fmla="*/ 275 w 281"/>
                  <a:gd name="T29" fmla="*/ 100 h 104"/>
                  <a:gd name="T30" fmla="*/ 273 w 281"/>
                  <a:gd name="T31" fmla="*/ 104 h 104"/>
                  <a:gd name="T32" fmla="*/ 273 w 281"/>
                  <a:gd name="T33" fmla="*/ 104 h 104"/>
                  <a:gd name="T34" fmla="*/ 271 w 281"/>
                  <a:gd name="T35" fmla="*/ 104 h 104"/>
                  <a:gd name="T36" fmla="*/ 271 w 281"/>
                  <a:gd name="T37" fmla="*/ 104 h 104"/>
                  <a:gd name="T38" fmla="*/ 270 w 281"/>
                  <a:gd name="T39" fmla="*/ 104 h 104"/>
                  <a:gd name="T40" fmla="*/ 270 w 281"/>
                  <a:gd name="T41" fmla="*/ 103 h 104"/>
                  <a:gd name="T42" fmla="*/ 270 w 281"/>
                  <a:gd name="T43" fmla="*/ 103 h 104"/>
                  <a:gd name="T44" fmla="*/ 268 w 281"/>
                  <a:gd name="T45" fmla="*/ 103 h 104"/>
                  <a:gd name="T46" fmla="*/ 268 w 281"/>
                  <a:gd name="T47" fmla="*/ 103 h 104"/>
                  <a:gd name="T48" fmla="*/ 270 w 281"/>
                  <a:gd name="T49" fmla="*/ 100 h 104"/>
                  <a:gd name="T50" fmla="*/ 273 w 281"/>
                  <a:gd name="T51" fmla="*/ 86 h 104"/>
                  <a:gd name="T52" fmla="*/ 275 w 281"/>
                  <a:gd name="T53" fmla="*/ 73 h 104"/>
                  <a:gd name="T54" fmla="*/ 276 w 281"/>
                  <a:gd name="T55" fmla="*/ 58 h 104"/>
                  <a:gd name="T56" fmla="*/ 281 w 281"/>
                  <a:gd name="T57" fmla="*/ 58 h 104"/>
                  <a:gd name="T58" fmla="*/ 14 w 281"/>
                  <a:gd name="T59" fmla="*/ 0 h 104"/>
                  <a:gd name="T60" fmla="*/ 12 w 281"/>
                  <a:gd name="T61" fmla="*/ 5 h 104"/>
                  <a:gd name="T62" fmla="*/ 7 w 281"/>
                  <a:gd name="T63" fmla="*/ 17 h 104"/>
                  <a:gd name="T64" fmla="*/ 4 w 281"/>
                  <a:gd name="T65" fmla="*/ 30 h 104"/>
                  <a:gd name="T66" fmla="*/ 2 w 281"/>
                  <a:gd name="T67" fmla="*/ 45 h 104"/>
                  <a:gd name="T68" fmla="*/ 0 w 281"/>
                  <a:gd name="T69" fmla="*/ 53 h 104"/>
                  <a:gd name="T70" fmla="*/ 2 w 281"/>
                  <a:gd name="T71" fmla="*/ 53 h 104"/>
                  <a:gd name="T72" fmla="*/ 2 w 281"/>
                  <a:gd name="T73" fmla="*/ 53 h 104"/>
                  <a:gd name="T74" fmla="*/ 4 w 281"/>
                  <a:gd name="T75" fmla="*/ 55 h 104"/>
                  <a:gd name="T76" fmla="*/ 4 w 281"/>
                  <a:gd name="T77" fmla="*/ 55 h 104"/>
                  <a:gd name="T78" fmla="*/ 4 w 281"/>
                  <a:gd name="T79" fmla="*/ 55 h 104"/>
                  <a:gd name="T80" fmla="*/ 5 w 281"/>
                  <a:gd name="T81" fmla="*/ 55 h 104"/>
                  <a:gd name="T82" fmla="*/ 5 w 281"/>
                  <a:gd name="T83" fmla="*/ 55 h 104"/>
                  <a:gd name="T84" fmla="*/ 5 w 281"/>
                  <a:gd name="T85" fmla="*/ 55 h 104"/>
                  <a:gd name="T86" fmla="*/ 7 w 281"/>
                  <a:gd name="T87" fmla="*/ 45 h 104"/>
                  <a:gd name="T88" fmla="*/ 9 w 281"/>
                  <a:gd name="T89" fmla="*/ 32 h 104"/>
                  <a:gd name="T90" fmla="*/ 12 w 281"/>
                  <a:gd name="T91" fmla="*/ 18 h 104"/>
                  <a:gd name="T92" fmla="*/ 17 w 281"/>
                  <a:gd name="T93" fmla="*/ 7 h 104"/>
                  <a:gd name="T94" fmla="*/ 19 w 281"/>
                  <a:gd name="T95" fmla="*/ 2 h 104"/>
                  <a:gd name="T96" fmla="*/ 17 w 281"/>
                  <a:gd name="T97" fmla="*/ 2 h 104"/>
                  <a:gd name="T98" fmla="*/ 17 w 281"/>
                  <a:gd name="T99" fmla="*/ 2 h 104"/>
                  <a:gd name="T100" fmla="*/ 17 w 281"/>
                  <a:gd name="T101" fmla="*/ 2 h 104"/>
                  <a:gd name="T102" fmla="*/ 15 w 281"/>
                  <a:gd name="T103" fmla="*/ 2 h 104"/>
                  <a:gd name="T104" fmla="*/ 15 w 281"/>
                  <a:gd name="T105" fmla="*/ 2 h 104"/>
                  <a:gd name="T106" fmla="*/ 15 w 281"/>
                  <a:gd name="T107" fmla="*/ 2 h 104"/>
                  <a:gd name="T108" fmla="*/ 14 w 281"/>
                  <a:gd name="T109" fmla="*/ 2 h 104"/>
                  <a:gd name="T110" fmla="*/ 14 w 281"/>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1"/>
                  <a:gd name="T169" fmla="*/ 0 h 104"/>
                  <a:gd name="T170" fmla="*/ 281 w 281"/>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1" h="104">
                    <a:moveTo>
                      <a:pt x="281" y="58"/>
                    </a:moveTo>
                    <a:lnTo>
                      <a:pt x="280" y="46"/>
                    </a:lnTo>
                    <a:lnTo>
                      <a:pt x="278" y="46"/>
                    </a:lnTo>
                    <a:lnTo>
                      <a:pt x="276" y="46"/>
                    </a:lnTo>
                    <a:lnTo>
                      <a:pt x="275" y="46"/>
                    </a:lnTo>
                    <a:lnTo>
                      <a:pt x="276" y="58"/>
                    </a:lnTo>
                    <a:lnTo>
                      <a:pt x="281" y="58"/>
                    </a:lnTo>
                    <a:lnTo>
                      <a:pt x="280" y="73"/>
                    </a:lnTo>
                    <a:lnTo>
                      <a:pt x="278" y="86"/>
                    </a:lnTo>
                    <a:lnTo>
                      <a:pt x="275" y="100"/>
                    </a:lnTo>
                    <a:lnTo>
                      <a:pt x="273" y="104"/>
                    </a:lnTo>
                    <a:lnTo>
                      <a:pt x="271" y="104"/>
                    </a:lnTo>
                    <a:lnTo>
                      <a:pt x="270" y="104"/>
                    </a:lnTo>
                    <a:lnTo>
                      <a:pt x="270" y="103"/>
                    </a:lnTo>
                    <a:lnTo>
                      <a:pt x="268" y="103"/>
                    </a:lnTo>
                    <a:lnTo>
                      <a:pt x="270" y="100"/>
                    </a:lnTo>
                    <a:lnTo>
                      <a:pt x="273" y="86"/>
                    </a:lnTo>
                    <a:lnTo>
                      <a:pt x="275" y="73"/>
                    </a:lnTo>
                    <a:lnTo>
                      <a:pt x="276" y="58"/>
                    </a:lnTo>
                    <a:lnTo>
                      <a:pt x="281" y="58"/>
                    </a:lnTo>
                    <a:close/>
                    <a:moveTo>
                      <a:pt x="14" y="0"/>
                    </a:moveTo>
                    <a:lnTo>
                      <a:pt x="12" y="5"/>
                    </a:lnTo>
                    <a:lnTo>
                      <a:pt x="7" y="17"/>
                    </a:lnTo>
                    <a:lnTo>
                      <a:pt x="4" y="30"/>
                    </a:lnTo>
                    <a:lnTo>
                      <a:pt x="2" y="45"/>
                    </a:lnTo>
                    <a:lnTo>
                      <a:pt x="0" y="53"/>
                    </a:lnTo>
                    <a:lnTo>
                      <a:pt x="2" y="53"/>
                    </a:lnTo>
                    <a:lnTo>
                      <a:pt x="4" y="55"/>
                    </a:lnTo>
                    <a:lnTo>
                      <a:pt x="5" y="55"/>
                    </a:lnTo>
                    <a:lnTo>
                      <a:pt x="7" y="45"/>
                    </a:lnTo>
                    <a:lnTo>
                      <a:pt x="9" y="32"/>
                    </a:lnTo>
                    <a:lnTo>
                      <a:pt x="12" y="18"/>
                    </a:lnTo>
                    <a:lnTo>
                      <a:pt x="17" y="7"/>
                    </a:lnTo>
                    <a:lnTo>
                      <a:pt x="19" y="2"/>
                    </a:lnTo>
                    <a:lnTo>
                      <a:pt x="17" y="2"/>
                    </a:lnTo>
                    <a:lnTo>
                      <a:pt x="15" y="2"/>
                    </a:lnTo>
                    <a:lnTo>
                      <a:pt x="14" y="2"/>
                    </a:lnTo>
                    <a:lnTo>
                      <a:pt x="14" y="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9" name="Freeform 208"/>
              <p:cNvSpPr>
                <a:spLocks noEditPoints="1"/>
              </p:cNvSpPr>
              <p:nvPr/>
            </p:nvSpPr>
            <p:spPr bwMode="auto">
              <a:xfrm>
                <a:off x="1895" y="2889"/>
                <a:ext cx="274" cy="102"/>
              </a:xfrm>
              <a:custGeom>
                <a:avLst/>
                <a:gdLst>
                  <a:gd name="T0" fmla="*/ 274 w 274"/>
                  <a:gd name="T1" fmla="*/ 56 h 102"/>
                  <a:gd name="T2" fmla="*/ 274 w 274"/>
                  <a:gd name="T3" fmla="*/ 44 h 102"/>
                  <a:gd name="T4" fmla="*/ 272 w 274"/>
                  <a:gd name="T5" fmla="*/ 44 h 102"/>
                  <a:gd name="T6" fmla="*/ 272 w 274"/>
                  <a:gd name="T7" fmla="*/ 44 h 102"/>
                  <a:gd name="T8" fmla="*/ 272 w 274"/>
                  <a:gd name="T9" fmla="*/ 44 h 102"/>
                  <a:gd name="T10" fmla="*/ 271 w 274"/>
                  <a:gd name="T11" fmla="*/ 44 h 102"/>
                  <a:gd name="T12" fmla="*/ 271 w 274"/>
                  <a:gd name="T13" fmla="*/ 44 h 102"/>
                  <a:gd name="T14" fmla="*/ 269 w 274"/>
                  <a:gd name="T15" fmla="*/ 44 h 102"/>
                  <a:gd name="T16" fmla="*/ 269 w 274"/>
                  <a:gd name="T17" fmla="*/ 44 h 102"/>
                  <a:gd name="T18" fmla="*/ 269 w 274"/>
                  <a:gd name="T19" fmla="*/ 44 h 102"/>
                  <a:gd name="T20" fmla="*/ 269 w 274"/>
                  <a:gd name="T21" fmla="*/ 56 h 102"/>
                  <a:gd name="T22" fmla="*/ 274 w 274"/>
                  <a:gd name="T23" fmla="*/ 56 h 102"/>
                  <a:gd name="T24" fmla="*/ 274 w 274"/>
                  <a:gd name="T25" fmla="*/ 71 h 102"/>
                  <a:gd name="T26" fmla="*/ 271 w 274"/>
                  <a:gd name="T27" fmla="*/ 84 h 102"/>
                  <a:gd name="T28" fmla="*/ 267 w 274"/>
                  <a:gd name="T29" fmla="*/ 98 h 102"/>
                  <a:gd name="T30" fmla="*/ 266 w 274"/>
                  <a:gd name="T31" fmla="*/ 102 h 102"/>
                  <a:gd name="T32" fmla="*/ 266 w 274"/>
                  <a:gd name="T33" fmla="*/ 101 h 102"/>
                  <a:gd name="T34" fmla="*/ 266 w 274"/>
                  <a:gd name="T35" fmla="*/ 101 h 102"/>
                  <a:gd name="T36" fmla="*/ 264 w 274"/>
                  <a:gd name="T37" fmla="*/ 101 h 102"/>
                  <a:gd name="T38" fmla="*/ 264 w 274"/>
                  <a:gd name="T39" fmla="*/ 101 h 102"/>
                  <a:gd name="T40" fmla="*/ 262 w 274"/>
                  <a:gd name="T41" fmla="*/ 101 h 102"/>
                  <a:gd name="T42" fmla="*/ 262 w 274"/>
                  <a:gd name="T43" fmla="*/ 101 h 102"/>
                  <a:gd name="T44" fmla="*/ 262 w 274"/>
                  <a:gd name="T45" fmla="*/ 101 h 102"/>
                  <a:gd name="T46" fmla="*/ 261 w 274"/>
                  <a:gd name="T47" fmla="*/ 101 h 102"/>
                  <a:gd name="T48" fmla="*/ 262 w 274"/>
                  <a:gd name="T49" fmla="*/ 96 h 102"/>
                  <a:gd name="T50" fmla="*/ 266 w 274"/>
                  <a:gd name="T51" fmla="*/ 83 h 102"/>
                  <a:gd name="T52" fmla="*/ 269 w 274"/>
                  <a:gd name="T53" fmla="*/ 71 h 102"/>
                  <a:gd name="T54" fmla="*/ 269 w 274"/>
                  <a:gd name="T55" fmla="*/ 56 h 102"/>
                  <a:gd name="T56" fmla="*/ 274 w 274"/>
                  <a:gd name="T57" fmla="*/ 56 h 102"/>
                  <a:gd name="T58" fmla="*/ 11 w 274"/>
                  <a:gd name="T59" fmla="*/ 0 h 102"/>
                  <a:gd name="T60" fmla="*/ 10 w 274"/>
                  <a:gd name="T61" fmla="*/ 3 h 102"/>
                  <a:gd name="T62" fmla="*/ 6 w 274"/>
                  <a:gd name="T63" fmla="*/ 16 h 102"/>
                  <a:gd name="T64" fmla="*/ 1 w 274"/>
                  <a:gd name="T65" fmla="*/ 30 h 102"/>
                  <a:gd name="T66" fmla="*/ 0 w 274"/>
                  <a:gd name="T67" fmla="*/ 43 h 102"/>
                  <a:gd name="T68" fmla="*/ 0 w 274"/>
                  <a:gd name="T69" fmla="*/ 53 h 102"/>
                  <a:gd name="T70" fmla="*/ 0 w 274"/>
                  <a:gd name="T71" fmla="*/ 53 h 102"/>
                  <a:gd name="T72" fmla="*/ 1 w 274"/>
                  <a:gd name="T73" fmla="*/ 53 h 102"/>
                  <a:gd name="T74" fmla="*/ 1 w 274"/>
                  <a:gd name="T75" fmla="*/ 53 h 102"/>
                  <a:gd name="T76" fmla="*/ 1 w 274"/>
                  <a:gd name="T77" fmla="*/ 53 h 102"/>
                  <a:gd name="T78" fmla="*/ 3 w 274"/>
                  <a:gd name="T79" fmla="*/ 53 h 102"/>
                  <a:gd name="T80" fmla="*/ 3 w 274"/>
                  <a:gd name="T81" fmla="*/ 53 h 102"/>
                  <a:gd name="T82" fmla="*/ 5 w 274"/>
                  <a:gd name="T83" fmla="*/ 53 h 102"/>
                  <a:gd name="T84" fmla="*/ 5 w 274"/>
                  <a:gd name="T85" fmla="*/ 54 h 102"/>
                  <a:gd name="T86" fmla="*/ 5 w 274"/>
                  <a:gd name="T87" fmla="*/ 43 h 102"/>
                  <a:gd name="T88" fmla="*/ 6 w 274"/>
                  <a:gd name="T89" fmla="*/ 30 h 102"/>
                  <a:gd name="T90" fmla="*/ 10 w 274"/>
                  <a:gd name="T91" fmla="*/ 18 h 102"/>
                  <a:gd name="T92" fmla="*/ 15 w 274"/>
                  <a:gd name="T93" fmla="*/ 5 h 102"/>
                  <a:gd name="T94" fmla="*/ 16 w 274"/>
                  <a:gd name="T95" fmla="*/ 1 h 102"/>
                  <a:gd name="T96" fmla="*/ 16 w 274"/>
                  <a:gd name="T97" fmla="*/ 1 h 102"/>
                  <a:gd name="T98" fmla="*/ 16 w 274"/>
                  <a:gd name="T99" fmla="*/ 1 h 102"/>
                  <a:gd name="T100" fmla="*/ 15 w 274"/>
                  <a:gd name="T101" fmla="*/ 1 h 102"/>
                  <a:gd name="T102" fmla="*/ 15 w 274"/>
                  <a:gd name="T103" fmla="*/ 0 h 102"/>
                  <a:gd name="T104" fmla="*/ 13 w 274"/>
                  <a:gd name="T105" fmla="*/ 0 h 102"/>
                  <a:gd name="T106" fmla="*/ 13 w 274"/>
                  <a:gd name="T107" fmla="*/ 0 h 102"/>
                  <a:gd name="T108" fmla="*/ 13 w 274"/>
                  <a:gd name="T109" fmla="*/ 0 h 102"/>
                  <a:gd name="T110" fmla="*/ 11 w 274"/>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
                  <a:gd name="T169" fmla="*/ 0 h 102"/>
                  <a:gd name="T170" fmla="*/ 274 w 274"/>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 h="102">
                    <a:moveTo>
                      <a:pt x="274" y="56"/>
                    </a:moveTo>
                    <a:lnTo>
                      <a:pt x="274" y="44"/>
                    </a:lnTo>
                    <a:lnTo>
                      <a:pt x="272" y="44"/>
                    </a:lnTo>
                    <a:lnTo>
                      <a:pt x="271" y="44"/>
                    </a:lnTo>
                    <a:lnTo>
                      <a:pt x="269" y="44"/>
                    </a:lnTo>
                    <a:lnTo>
                      <a:pt x="269" y="56"/>
                    </a:lnTo>
                    <a:lnTo>
                      <a:pt x="274" y="56"/>
                    </a:lnTo>
                    <a:lnTo>
                      <a:pt x="274" y="71"/>
                    </a:lnTo>
                    <a:lnTo>
                      <a:pt x="271" y="84"/>
                    </a:lnTo>
                    <a:lnTo>
                      <a:pt x="267" y="98"/>
                    </a:lnTo>
                    <a:lnTo>
                      <a:pt x="266" y="102"/>
                    </a:lnTo>
                    <a:lnTo>
                      <a:pt x="266" y="101"/>
                    </a:lnTo>
                    <a:lnTo>
                      <a:pt x="264" y="101"/>
                    </a:lnTo>
                    <a:lnTo>
                      <a:pt x="262" y="101"/>
                    </a:lnTo>
                    <a:lnTo>
                      <a:pt x="261" y="101"/>
                    </a:lnTo>
                    <a:lnTo>
                      <a:pt x="262" y="96"/>
                    </a:lnTo>
                    <a:lnTo>
                      <a:pt x="266" y="83"/>
                    </a:lnTo>
                    <a:lnTo>
                      <a:pt x="269" y="71"/>
                    </a:lnTo>
                    <a:lnTo>
                      <a:pt x="269" y="56"/>
                    </a:lnTo>
                    <a:lnTo>
                      <a:pt x="274" y="56"/>
                    </a:lnTo>
                    <a:close/>
                    <a:moveTo>
                      <a:pt x="11" y="0"/>
                    </a:moveTo>
                    <a:lnTo>
                      <a:pt x="10" y="3"/>
                    </a:lnTo>
                    <a:lnTo>
                      <a:pt x="6" y="16"/>
                    </a:lnTo>
                    <a:lnTo>
                      <a:pt x="1" y="30"/>
                    </a:lnTo>
                    <a:lnTo>
                      <a:pt x="0" y="43"/>
                    </a:lnTo>
                    <a:lnTo>
                      <a:pt x="0" y="53"/>
                    </a:lnTo>
                    <a:lnTo>
                      <a:pt x="1" y="53"/>
                    </a:lnTo>
                    <a:lnTo>
                      <a:pt x="3" y="53"/>
                    </a:lnTo>
                    <a:lnTo>
                      <a:pt x="5" y="53"/>
                    </a:lnTo>
                    <a:lnTo>
                      <a:pt x="5" y="54"/>
                    </a:lnTo>
                    <a:lnTo>
                      <a:pt x="5" y="43"/>
                    </a:lnTo>
                    <a:lnTo>
                      <a:pt x="6" y="30"/>
                    </a:lnTo>
                    <a:lnTo>
                      <a:pt x="10" y="18"/>
                    </a:lnTo>
                    <a:lnTo>
                      <a:pt x="15" y="5"/>
                    </a:lnTo>
                    <a:lnTo>
                      <a:pt x="16" y="1"/>
                    </a:lnTo>
                    <a:lnTo>
                      <a:pt x="15" y="1"/>
                    </a:lnTo>
                    <a:lnTo>
                      <a:pt x="15" y="0"/>
                    </a:lnTo>
                    <a:lnTo>
                      <a:pt x="13" y="0"/>
                    </a:lnTo>
                    <a:lnTo>
                      <a:pt x="11" y="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 name="Freeform 209"/>
              <p:cNvSpPr>
                <a:spLocks noEditPoints="1"/>
              </p:cNvSpPr>
              <p:nvPr/>
            </p:nvSpPr>
            <p:spPr bwMode="auto">
              <a:xfrm>
                <a:off x="1896" y="2889"/>
                <a:ext cx="271" cy="101"/>
              </a:xfrm>
              <a:custGeom>
                <a:avLst/>
                <a:gdLst>
                  <a:gd name="T0" fmla="*/ 271 w 271"/>
                  <a:gd name="T1" fmla="*/ 56 h 101"/>
                  <a:gd name="T2" fmla="*/ 270 w 271"/>
                  <a:gd name="T3" fmla="*/ 44 h 101"/>
                  <a:gd name="T4" fmla="*/ 270 w 271"/>
                  <a:gd name="T5" fmla="*/ 44 h 101"/>
                  <a:gd name="T6" fmla="*/ 268 w 271"/>
                  <a:gd name="T7" fmla="*/ 44 h 101"/>
                  <a:gd name="T8" fmla="*/ 268 w 271"/>
                  <a:gd name="T9" fmla="*/ 44 h 101"/>
                  <a:gd name="T10" fmla="*/ 268 w 271"/>
                  <a:gd name="T11" fmla="*/ 44 h 101"/>
                  <a:gd name="T12" fmla="*/ 266 w 271"/>
                  <a:gd name="T13" fmla="*/ 44 h 101"/>
                  <a:gd name="T14" fmla="*/ 266 w 271"/>
                  <a:gd name="T15" fmla="*/ 44 h 101"/>
                  <a:gd name="T16" fmla="*/ 266 w 271"/>
                  <a:gd name="T17" fmla="*/ 44 h 101"/>
                  <a:gd name="T18" fmla="*/ 265 w 271"/>
                  <a:gd name="T19" fmla="*/ 44 h 101"/>
                  <a:gd name="T20" fmla="*/ 266 w 271"/>
                  <a:gd name="T21" fmla="*/ 56 h 101"/>
                  <a:gd name="T22" fmla="*/ 271 w 271"/>
                  <a:gd name="T23" fmla="*/ 56 h 101"/>
                  <a:gd name="T24" fmla="*/ 270 w 271"/>
                  <a:gd name="T25" fmla="*/ 71 h 101"/>
                  <a:gd name="T26" fmla="*/ 268 w 271"/>
                  <a:gd name="T27" fmla="*/ 84 h 101"/>
                  <a:gd name="T28" fmla="*/ 265 w 271"/>
                  <a:gd name="T29" fmla="*/ 98 h 101"/>
                  <a:gd name="T30" fmla="*/ 263 w 271"/>
                  <a:gd name="T31" fmla="*/ 101 h 101"/>
                  <a:gd name="T32" fmla="*/ 261 w 271"/>
                  <a:gd name="T33" fmla="*/ 101 h 101"/>
                  <a:gd name="T34" fmla="*/ 261 w 271"/>
                  <a:gd name="T35" fmla="*/ 101 h 101"/>
                  <a:gd name="T36" fmla="*/ 261 w 271"/>
                  <a:gd name="T37" fmla="*/ 101 h 101"/>
                  <a:gd name="T38" fmla="*/ 260 w 271"/>
                  <a:gd name="T39" fmla="*/ 101 h 101"/>
                  <a:gd name="T40" fmla="*/ 260 w 271"/>
                  <a:gd name="T41" fmla="*/ 101 h 101"/>
                  <a:gd name="T42" fmla="*/ 258 w 271"/>
                  <a:gd name="T43" fmla="*/ 101 h 101"/>
                  <a:gd name="T44" fmla="*/ 258 w 271"/>
                  <a:gd name="T45" fmla="*/ 101 h 101"/>
                  <a:gd name="T46" fmla="*/ 258 w 271"/>
                  <a:gd name="T47" fmla="*/ 101 h 101"/>
                  <a:gd name="T48" fmla="*/ 260 w 271"/>
                  <a:gd name="T49" fmla="*/ 96 h 101"/>
                  <a:gd name="T50" fmla="*/ 263 w 271"/>
                  <a:gd name="T51" fmla="*/ 83 h 101"/>
                  <a:gd name="T52" fmla="*/ 265 w 271"/>
                  <a:gd name="T53" fmla="*/ 69 h 101"/>
                  <a:gd name="T54" fmla="*/ 266 w 271"/>
                  <a:gd name="T55" fmla="*/ 56 h 101"/>
                  <a:gd name="T56" fmla="*/ 271 w 271"/>
                  <a:gd name="T57" fmla="*/ 56 h 101"/>
                  <a:gd name="T58" fmla="*/ 14 w 271"/>
                  <a:gd name="T59" fmla="*/ 0 h 101"/>
                  <a:gd name="T60" fmla="*/ 12 w 271"/>
                  <a:gd name="T61" fmla="*/ 5 h 101"/>
                  <a:gd name="T62" fmla="*/ 7 w 271"/>
                  <a:gd name="T63" fmla="*/ 16 h 101"/>
                  <a:gd name="T64" fmla="*/ 4 w 271"/>
                  <a:gd name="T65" fmla="*/ 30 h 101"/>
                  <a:gd name="T66" fmla="*/ 2 w 271"/>
                  <a:gd name="T67" fmla="*/ 43 h 101"/>
                  <a:gd name="T68" fmla="*/ 0 w 271"/>
                  <a:gd name="T69" fmla="*/ 53 h 101"/>
                  <a:gd name="T70" fmla="*/ 2 w 271"/>
                  <a:gd name="T71" fmla="*/ 53 h 101"/>
                  <a:gd name="T72" fmla="*/ 2 w 271"/>
                  <a:gd name="T73" fmla="*/ 53 h 101"/>
                  <a:gd name="T74" fmla="*/ 4 w 271"/>
                  <a:gd name="T75" fmla="*/ 53 h 101"/>
                  <a:gd name="T76" fmla="*/ 4 w 271"/>
                  <a:gd name="T77" fmla="*/ 54 h 101"/>
                  <a:gd name="T78" fmla="*/ 4 w 271"/>
                  <a:gd name="T79" fmla="*/ 54 h 101"/>
                  <a:gd name="T80" fmla="*/ 5 w 271"/>
                  <a:gd name="T81" fmla="*/ 54 h 101"/>
                  <a:gd name="T82" fmla="*/ 5 w 271"/>
                  <a:gd name="T83" fmla="*/ 54 h 101"/>
                  <a:gd name="T84" fmla="*/ 5 w 271"/>
                  <a:gd name="T85" fmla="*/ 54 h 101"/>
                  <a:gd name="T86" fmla="*/ 7 w 271"/>
                  <a:gd name="T87" fmla="*/ 43 h 101"/>
                  <a:gd name="T88" fmla="*/ 9 w 271"/>
                  <a:gd name="T89" fmla="*/ 31 h 101"/>
                  <a:gd name="T90" fmla="*/ 12 w 271"/>
                  <a:gd name="T91" fmla="*/ 18 h 101"/>
                  <a:gd name="T92" fmla="*/ 15 w 271"/>
                  <a:gd name="T93" fmla="*/ 6 h 101"/>
                  <a:gd name="T94" fmla="*/ 19 w 271"/>
                  <a:gd name="T95" fmla="*/ 3 h 101"/>
                  <a:gd name="T96" fmla="*/ 17 w 271"/>
                  <a:gd name="T97" fmla="*/ 1 h 101"/>
                  <a:gd name="T98" fmla="*/ 17 w 271"/>
                  <a:gd name="T99" fmla="*/ 1 h 101"/>
                  <a:gd name="T100" fmla="*/ 17 w 271"/>
                  <a:gd name="T101" fmla="*/ 1 h 101"/>
                  <a:gd name="T102" fmla="*/ 15 w 271"/>
                  <a:gd name="T103" fmla="*/ 1 h 101"/>
                  <a:gd name="T104" fmla="*/ 15 w 271"/>
                  <a:gd name="T105" fmla="*/ 1 h 101"/>
                  <a:gd name="T106" fmla="*/ 15 w 271"/>
                  <a:gd name="T107" fmla="*/ 1 h 101"/>
                  <a:gd name="T108" fmla="*/ 14 w 271"/>
                  <a:gd name="T109" fmla="*/ 1 h 101"/>
                  <a:gd name="T110" fmla="*/ 14 w 271"/>
                  <a:gd name="T111" fmla="*/ 0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101"/>
                  <a:gd name="T170" fmla="*/ 271 w 271"/>
                  <a:gd name="T171" fmla="*/ 101 h 1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101">
                    <a:moveTo>
                      <a:pt x="271" y="56"/>
                    </a:moveTo>
                    <a:lnTo>
                      <a:pt x="270" y="44"/>
                    </a:lnTo>
                    <a:lnTo>
                      <a:pt x="268" y="44"/>
                    </a:lnTo>
                    <a:lnTo>
                      <a:pt x="266" y="44"/>
                    </a:lnTo>
                    <a:lnTo>
                      <a:pt x="265" y="44"/>
                    </a:lnTo>
                    <a:lnTo>
                      <a:pt x="266" y="56"/>
                    </a:lnTo>
                    <a:lnTo>
                      <a:pt x="271" y="56"/>
                    </a:lnTo>
                    <a:lnTo>
                      <a:pt x="270" y="71"/>
                    </a:lnTo>
                    <a:lnTo>
                      <a:pt x="268" y="84"/>
                    </a:lnTo>
                    <a:lnTo>
                      <a:pt x="265" y="98"/>
                    </a:lnTo>
                    <a:lnTo>
                      <a:pt x="263" y="101"/>
                    </a:lnTo>
                    <a:lnTo>
                      <a:pt x="261" y="101"/>
                    </a:lnTo>
                    <a:lnTo>
                      <a:pt x="260" y="101"/>
                    </a:lnTo>
                    <a:lnTo>
                      <a:pt x="258" y="101"/>
                    </a:lnTo>
                    <a:lnTo>
                      <a:pt x="260" y="96"/>
                    </a:lnTo>
                    <a:lnTo>
                      <a:pt x="263" y="83"/>
                    </a:lnTo>
                    <a:lnTo>
                      <a:pt x="265" y="69"/>
                    </a:lnTo>
                    <a:lnTo>
                      <a:pt x="266" y="56"/>
                    </a:lnTo>
                    <a:lnTo>
                      <a:pt x="271" y="56"/>
                    </a:lnTo>
                    <a:close/>
                    <a:moveTo>
                      <a:pt x="14" y="0"/>
                    </a:moveTo>
                    <a:lnTo>
                      <a:pt x="12" y="5"/>
                    </a:lnTo>
                    <a:lnTo>
                      <a:pt x="7" y="16"/>
                    </a:lnTo>
                    <a:lnTo>
                      <a:pt x="4" y="30"/>
                    </a:lnTo>
                    <a:lnTo>
                      <a:pt x="2" y="43"/>
                    </a:lnTo>
                    <a:lnTo>
                      <a:pt x="0" y="53"/>
                    </a:lnTo>
                    <a:lnTo>
                      <a:pt x="2" y="53"/>
                    </a:lnTo>
                    <a:lnTo>
                      <a:pt x="4" y="53"/>
                    </a:lnTo>
                    <a:lnTo>
                      <a:pt x="4" y="54"/>
                    </a:lnTo>
                    <a:lnTo>
                      <a:pt x="5" y="54"/>
                    </a:lnTo>
                    <a:lnTo>
                      <a:pt x="7" y="43"/>
                    </a:lnTo>
                    <a:lnTo>
                      <a:pt x="9" y="31"/>
                    </a:lnTo>
                    <a:lnTo>
                      <a:pt x="12" y="18"/>
                    </a:lnTo>
                    <a:lnTo>
                      <a:pt x="15" y="6"/>
                    </a:lnTo>
                    <a:lnTo>
                      <a:pt x="19" y="3"/>
                    </a:lnTo>
                    <a:lnTo>
                      <a:pt x="17" y="1"/>
                    </a:lnTo>
                    <a:lnTo>
                      <a:pt x="15" y="1"/>
                    </a:lnTo>
                    <a:lnTo>
                      <a:pt x="14" y="1"/>
                    </a:lnTo>
                    <a:lnTo>
                      <a:pt x="14" y="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1" name="Freeform 210"/>
              <p:cNvSpPr>
                <a:spLocks noEditPoints="1"/>
              </p:cNvSpPr>
              <p:nvPr/>
            </p:nvSpPr>
            <p:spPr bwMode="auto">
              <a:xfrm>
                <a:off x="1900" y="2890"/>
                <a:ext cx="264" cy="100"/>
              </a:xfrm>
              <a:custGeom>
                <a:avLst/>
                <a:gdLst>
                  <a:gd name="T0" fmla="*/ 264 w 264"/>
                  <a:gd name="T1" fmla="*/ 55 h 100"/>
                  <a:gd name="T2" fmla="*/ 264 w 264"/>
                  <a:gd name="T3" fmla="*/ 43 h 100"/>
                  <a:gd name="T4" fmla="*/ 262 w 264"/>
                  <a:gd name="T5" fmla="*/ 43 h 100"/>
                  <a:gd name="T6" fmla="*/ 262 w 264"/>
                  <a:gd name="T7" fmla="*/ 43 h 100"/>
                  <a:gd name="T8" fmla="*/ 262 w 264"/>
                  <a:gd name="T9" fmla="*/ 43 h 100"/>
                  <a:gd name="T10" fmla="*/ 261 w 264"/>
                  <a:gd name="T11" fmla="*/ 43 h 100"/>
                  <a:gd name="T12" fmla="*/ 261 w 264"/>
                  <a:gd name="T13" fmla="*/ 43 h 100"/>
                  <a:gd name="T14" fmla="*/ 259 w 264"/>
                  <a:gd name="T15" fmla="*/ 43 h 100"/>
                  <a:gd name="T16" fmla="*/ 259 w 264"/>
                  <a:gd name="T17" fmla="*/ 43 h 100"/>
                  <a:gd name="T18" fmla="*/ 259 w 264"/>
                  <a:gd name="T19" fmla="*/ 43 h 100"/>
                  <a:gd name="T20" fmla="*/ 259 w 264"/>
                  <a:gd name="T21" fmla="*/ 55 h 100"/>
                  <a:gd name="T22" fmla="*/ 264 w 264"/>
                  <a:gd name="T23" fmla="*/ 55 h 100"/>
                  <a:gd name="T24" fmla="*/ 264 w 264"/>
                  <a:gd name="T25" fmla="*/ 70 h 100"/>
                  <a:gd name="T26" fmla="*/ 261 w 264"/>
                  <a:gd name="T27" fmla="*/ 82 h 100"/>
                  <a:gd name="T28" fmla="*/ 257 w 264"/>
                  <a:gd name="T29" fmla="*/ 95 h 100"/>
                  <a:gd name="T30" fmla="*/ 256 w 264"/>
                  <a:gd name="T31" fmla="*/ 100 h 100"/>
                  <a:gd name="T32" fmla="*/ 256 w 264"/>
                  <a:gd name="T33" fmla="*/ 100 h 100"/>
                  <a:gd name="T34" fmla="*/ 254 w 264"/>
                  <a:gd name="T35" fmla="*/ 100 h 100"/>
                  <a:gd name="T36" fmla="*/ 254 w 264"/>
                  <a:gd name="T37" fmla="*/ 100 h 100"/>
                  <a:gd name="T38" fmla="*/ 254 w 264"/>
                  <a:gd name="T39" fmla="*/ 100 h 100"/>
                  <a:gd name="T40" fmla="*/ 252 w 264"/>
                  <a:gd name="T41" fmla="*/ 100 h 100"/>
                  <a:gd name="T42" fmla="*/ 252 w 264"/>
                  <a:gd name="T43" fmla="*/ 100 h 100"/>
                  <a:gd name="T44" fmla="*/ 252 w 264"/>
                  <a:gd name="T45" fmla="*/ 100 h 100"/>
                  <a:gd name="T46" fmla="*/ 251 w 264"/>
                  <a:gd name="T47" fmla="*/ 100 h 100"/>
                  <a:gd name="T48" fmla="*/ 254 w 264"/>
                  <a:gd name="T49" fmla="*/ 93 h 100"/>
                  <a:gd name="T50" fmla="*/ 256 w 264"/>
                  <a:gd name="T51" fmla="*/ 82 h 100"/>
                  <a:gd name="T52" fmla="*/ 259 w 264"/>
                  <a:gd name="T53" fmla="*/ 68 h 100"/>
                  <a:gd name="T54" fmla="*/ 259 w 264"/>
                  <a:gd name="T55" fmla="*/ 55 h 100"/>
                  <a:gd name="T56" fmla="*/ 264 w 264"/>
                  <a:gd name="T57" fmla="*/ 55 h 100"/>
                  <a:gd name="T58" fmla="*/ 11 w 264"/>
                  <a:gd name="T59" fmla="*/ 0 h 100"/>
                  <a:gd name="T60" fmla="*/ 10 w 264"/>
                  <a:gd name="T61" fmla="*/ 4 h 100"/>
                  <a:gd name="T62" fmla="*/ 5 w 264"/>
                  <a:gd name="T63" fmla="*/ 17 h 100"/>
                  <a:gd name="T64" fmla="*/ 1 w 264"/>
                  <a:gd name="T65" fmla="*/ 29 h 100"/>
                  <a:gd name="T66" fmla="*/ 0 w 264"/>
                  <a:gd name="T67" fmla="*/ 42 h 100"/>
                  <a:gd name="T68" fmla="*/ 0 w 264"/>
                  <a:gd name="T69" fmla="*/ 53 h 100"/>
                  <a:gd name="T70" fmla="*/ 0 w 264"/>
                  <a:gd name="T71" fmla="*/ 53 h 100"/>
                  <a:gd name="T72" fmla="*/ 1 w 264"/>
                  <a:gd name="T73" fmla="*/ 53 h 100"/>
                  <a:gd name="T74" fmla="*/ 1 w 264"/>
                  <a:gd name="T75" fmla="*/ 53 h 100"/>
                  <a:gd name="T76" fmla="*/ 1 w 264"/>
                  <a:gd name="T77" fmla="*/ 53 h 100"/>
                  <a:gd name="T78" fmla="*/ 3 w 264"/>
                  <a:gd name="T79" fmla="*/ 53 h 100"/>
                  <a:gd name="T80" fmla="*/ 3 w 264"/>
                  <a:gd name="T81" fmla="*/ 53 h 100"/>
                  <a:gd name="T82" fmla="*/ 3 w 264"/>
                  <a:gd name="T83" fmla="*/ 53 h 100"/>
                  <a:gd name="T84" fmla="*/ 5 w 264"/>
                  <a:gd name="T85" fmla="*/ 53 h 100"/>
                  <a:gd name="T86" fmla="*/ 5 w 264"/>
                  <a:gd name="T87" fmla="*/ 43 h 100"/>
                  <a:gd name="T88" fmla="*/ 6 w 264"/>
                  <a:gd name="T89" fmla="*/ 30 h 100"/>
                  <a:gd name="T90" fmla="*/ 10 w 264"/>
                  <a:gd name="T91" fmla="*/ 19 h 100"/>
                  <a:gd name="T92" fmla="*/ 15 w 264"/>
                  <a:gd name="T93" fmla="*/ 7 h 100"/>
                  <a:gd name="T94" fmla="*/ 16 w 264"/>
                  <a:gd name="T95" fmla="*/ 2 h 100"/>
                  <a:gd name="T96" fmla="*/ 16 w 264"/>
                  <a:gd name="T97" fmla="*/ 2 h 100"/>
                  <a:gd name="T98" fmla="*/ 15 w 264"/>
                  <a:gd name="T99" fmla="*/ 2 h 100"/>
                  <a:gd name="T100" fmla="*/ 15 w 264"/>
                  <a:gd name="T101" fmla="*/ 2 h 100"/>
                  <a:gd name="T102" fmla="*/ 15 w 264"/>
                  <a:gd name="T103" fmla="*/ 2 h 100"/>
                  <a:gd name="T104" fmla="*/ 13 w 264"/>
                  <a:gd name="T105" fmla="*/ 0 h 100"/>
                  <a:gd name="T106" fmla="*/ 13 w 264"/>
                  <a:gd name="T107" fmla="*/ 0 h 100"/>
                  <a:gd name="T108" fmla="*/ 13 w 264"/>
                  <a:gd name="T109" fmla="*/ 0 h 100"/>
                  <a:gd name="T110" fmla="*/ 11 w 264"/>
                  <a:gd name="T111" fmla="*/ 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4"/>
                  <a:gd name="T169" fmla="*/ 0 h 100"/>
                  <a:gd name="T170" fmla="*/ 264 w 264"/>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4" h="100">
                    <a:moveTo>
                      <a:pt x="264" y="55"/>
                    </a:moveTo>
                    <a:lnTo>
                      <a:pt x="264" y="43"/>
                    </a:lnTo>
                    <a:lnTo>
                      <a:pt x="262" y="43"/>
                    </a:lnTo>
                    <a:lnTo>
                      <a:pt x="261" y="43"/>
                    </a:lnTo>
                    <a:lnTo>
                      <a:pt x="259" y="43"/>
                    </a:lnTo>
                    <a:lnTo>
                      <a:pt x="259" y="55"/>
                    </a:lnTo>
                    <a:lnTo>
                      <a:pt x="264" y="55"/>
                    </a:lnTo>
                    <a:lnTo>
                      <a:pt x="264" y="70"/>
                    </a:lnTo>
                    <a:lnTo>
                      <a:pt x="261" y="82"/>
                    </a:lnTo>
                    <a:lnTo>
                      <a:pt x="257" y="95"/>
                    </a:lnTo>
                    <a:lnTo>
                      <a:pt x="256" y="100"/>
                    </a:lnTo>
                    <a:lnTo>
                      <a:pt x="254" y="100"/>
                    </a:lnTo>
                    <a:lnTo>
                      <a:pt x="252" y="100"/>
                    </a:lnTo>
                    <a:lnTo>
                      <a:pt x="251" y="100"/>
                    </a:lnTo>
                    <a:lnTo>
                      <a:pt x="254" y="93"/>
                    </a:lnTo>
                    <a:lnTo>
                      <a:pt x="256" y="82"/>
                    </a:lnTo>
                    <a:lnTo>
                      <a:pt x="259" y="68"/>
                    </a:lnTo>
                    <a:lnTo>
                      <a:pt x="259" y="55"/>
                    </a:lnTo>
                    <a:lnTo>
                      <a:pt x="264" y="55"/>
                    </a:lnTo>
                    <a:close/>
                    <a:moveTo>
                      <a:pt x="11" y="0"/>
                    </a:moveTo>
                    <a:lnTo>
                      <a:pt x="10" y="4"/>
                    </a:lnTo>
                    <a:lnTo>
                      <a:pt x="5" y="17"/>
                    </a:lnTo>
                    <a:lnTo>
                      <a:pt x="1" y="29"/>
                    </a:lnTo>
                    <a:lnTo>
                      <a:pt x="0" y="42"/>
                    </a:lnTo>
                    <a:lnTo>
                      <a:pt x="0" y="53"/>
                    </a:lnTo>
                    <a:lnTo>
                      <a:pt x="1" y="53"/>
                    </a:lnTo>
                    <a:lnTo>
                      <a:pt x="3" y="53"/>
                    </a:lnTo>
                    <a:lnTo>
                      <a:pt x="5" y="53"/>
                    </a:lnTo>
                    <a:lnTo>
                      <a:pt x="5" y="43"/>
                    </a:lnTo>
                    <a:lnTo>
                      <a:pt x="6" y="30"/>
                    </a:lnTo>
                    <a:lnTo>
                      <a:pt x="10" y="19"/>
                    </a:lnTo>
                    <a:lnTo>
                      <a:pt x="15" y="7"/>
                    </a:lnTo>
                    <a:lnTo>
                      <a:pt x="16" y="2"/>
                    </a:lnTo>
                    <a:lnTo>
                      <a:pt x="15" y="2"/>
                    </a:lnTo>
                    <a:lnTo>
                      <a:pt x="13" y="0"/>
                    </a:lnTo>
                    <a:lnTo>
                      <a:pt x="11" y="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2" name="Freeform 211"/>
              <p:cNvSpPr>
                <a:spLocks noEditPoints="1"/>
              </p:cNvSpPr>
              <p:nvPr/>
            </p:nvSpPr>
            <p:spPr bwMode="auto">
              <a:xfrm>
                <a:off x="1901" y="2892"/>
                <a:ext cx="261" cy="98"/>
              </a:xfrm>
              <a:custGeom>
                <a:avLst/>
                <a:gdLst>
                  <a:gd name="T0" fmla="*/ 261 w 261"/>
                  <a:gd name="T1" fmla="*/ 53 h 98"/>
                  <a:gd name="T2" fmla="*/ 260 w 261"/>
                  <a:gd name="T3" fmla="*/ 41 h 98"/>
                  <a:gd name="T4" fmla="*/ 260 w 261"/>
                  <a:gd name="T5" fmla="*/ 41 h 98"/>
                  <a:gd name="T6" fmla="*/ 258 w 261"/>
                  <a:gd name="T7" fmla="*/ 41 h 98"/>
                  <a:gd name="T8" fmla="*/ 258 w 261"/>
                  <a:gd name="T9" fmla="*/ 41 h 98"/>
                  <a:gd name="T10" fmla="*/ 258 w 261"/>
                  <a:gd name="T11" fmla="*/ 41 h 98"/>
                  <a:gd name="T12" fmla="*/ 256 w 261"/>
                  <a:gd name="T13" fmla="*/ 41 h 98"/>
                  <a:gd name="T14" fmla="*/ 256 w 261"/>
                  <a:gd name="T15" fmla="*/ 41 h 98"/>
                  <a:gd name="T16" fmla="*/ 256 w 261"/>
                  <a:gd name="T17" fmla="*/ 41 h 98"/>
                  <a:gd name="T18" fmla="*/ 255 w 261"/>
                  <a:gd name="T19" fmla="*/ 41 h 98"/>
                  <a:gd name="T20" fmla="*/ 255 w 261"/>
                  <a:gd name="T21" fmla="*/ 41 h 98"/>
                  <a:gd name="T22" fmla="*/ 256 w 261"/>
                  <a:gd name="T23" fmla="*/ 53 h 98"/>
                  <a:gd name="T24" fmla="*/ 261 w 261"/>
                  <a:gd name="T25" fmla="*/ 53 h 98"/>
                  <a:gd name="T26" fmla="*/ 260 w 261"/>
                  <a:gd name="T27" fmla="*/ 66 h 98"/>
                  <a:gd name="T28" fmla="*/ 258 w 261"/>
                  <a:gd name="T29" fmla="*/ 80 h 98"/>
                  <a:gd name="T30" fmla="*/ 255 w 261"/>
                  <a:gd name="T31" fmla="*/ 93 h 98"/>
                  <a:gd name="T32" fmla="*/ 253 w 261"/>
                  <a:gd name="T33" fmla="*/ 98 h 98"/>
                  <a:gd name="T34" fmla="*/ 251 w 261"/>
                  <a:gd name="T35" fmla="*/ 98 h 98"/>
                  <a:gd name="T36" fmla="*/ 251 w 261"/>
                  <a:gd name="T37" fmla="*/ 98 h 98"/>
                  <a:gd name="T38" fmla="*/ 251 w 261"/>
                  <a:gd name="T39" fmla="*/ 98 h 98"/>
                  <a:gd name="T40" fmla="*/ 250 w 261"/>
                  <a:gd name="T41" fmla="*/ 98 h 98"/>
                  <a:gd name="T42" fmla="*/ 250 w 261"/>
                  <a:gd name="T43" fmla="*/ 98 h 98"/>
                  <a:gd name="T44" fmla="*/ 248 w 261"/>
                  <a:gd name="T45" fmla="*/ 98 h 98"/>
                  <a:gd name="T46" fmla="*/ 248 w 261"/>
                  <a:gd name="T47" fmla="*/ 98 h 98"/>
                  <a:gd name="T48" fmla="*/ 248 w 261"/>
                  <a:gd name="T49" fmla="*/ 98 h 98"/>
                  <a:gd name="T50" fmla="*/ 250 w 261"/>
                  <a:gd name="T51" fmla="*/ 91 h 98"/>
                  <a:gd name="T52" fmla="*/ 253 w 261"/>
                  <a:gd name="T53" fmla="*/ 80 h 98"/>
                  <a:gd name="T54" fmla="*/ 255 w 261"/>
                  <a:gd name="T55" fmla="*/ 66 h 98"/>
                  <a:gd name="T56" fmla="*/ 256 w 261"/>
                  <a:gd name="T57" fmla="*/ 53 h 98"/>
                  <a:gd name="T58" fmla="*/ 261 w 261"/>
                  <a:gd name="T59" fmla="*/ 53 h 98"/>
                  <a:gd name="T60" fmla="*/ 14 w 261"/>
                  <a:gd name="T61" fmla="*/ 0 h 98"/>
                  <a:gd name="T62" fmla="*/ 10 w 261"/>
                  <a:gd name="T63" fmla="*/ 3 h 98"/>
                  <a:gd name="T64" fmla="*/ 7 w 261"/>
                  <a:gd name="T65" fmla="*/ 15 h 98"/>
                  <a:gd name="T66" fmla="*/ 4 w 261"/>
                  <a:gd name="T67" fmla="*/ 28 h 98"/>
                  <a:gd name="T68" fmla="*/ 2 w 261"/>
                  <a:gd name="T69" fmla="*/ 40 h 98"/>
                  <a:gd name="T70" fmla="*/ 0 w 261"/>
                  <a:gd name="T71" fmla="*/ 51 h 98"/>
                  <a:gd name="T72" fmla="*/ 2 w 261"/>
                  <a:gd name="T73" fmla="*/ 51 h 98"/>
                  <a:gd name="T74" fmla="*/ 2 w 261"/>
                  <a:gd name="T75" fmla="*/ 51 h 98"/>
                  <a:gd name="T76" fmla="*/ 2 w 261"/>
                  <a:gd name="T77" fmla="*/ 51 h 98"/>
                  <a:gd name="T78" fmla="*/ 4 w 261"/>
                  <a:gd name="T79" fmla="*/ 51 h 98"/>
                  <a:gd name="T80" fmla="*/ 4 w 261"/>
                  <a:gd name="T81" fmla="*/ 53 h 98"/>
                  <a:gd name="T82" fmla="*/ 5 w 261"/>
                  <a:gd name="T83" fmla="*/ 53 h 98"/>
                  <a:gd name="T84" fmla="*/ 5 w 261"/>
                  <a:gd name="T85" fmla="*/ 53 h 98"/>
                  <a:gd name="T86" fmla="*/ 5 w 261"/>
                  <a:gd name="T87" fmla="*/ 53 h 98"/>
                  <a:gd name="T88" fmla="*/ 7 w 261"/>
                  <a:gd name="T89" fmla="*/ 41 h 98"/>
                  <a:gd name="T90" fmla="*/ 9 w 261"/>
                  <a:gd name="T91" fmla="*/ 28 h 98"/>
                  <a:gd name="T92" fmla="*/ 12 w 261"/>
                  <a:gd name="T93" fmla="*/ 17 h 98"/>
                  <a:gd name="T94" fmla="*/ 15 w 261"/>
                  <a:gd name="T95" fmla="*/ 5 h 98"/>
                  <a:gd name="T96" fmla="*/ 17 w 261"/>
                  <a:gd name="T97" fmla="*/ 2 h 98"/>
                  <a:gd name="T98" fmla="*/ 17 w 261"/>
                  <a:gd name="T99" fmla="*/ 0 h 98"/>
                  <a:gd name="T100" fmla="*/ 17 w 261"/>
                  <a:gd name="T101" fmla="*/ 0 h 98"/>
                  <a:gd name="T102" fmla="*/ 15 w 261"/>
                  <a:gd name="T103" fmla="*/ 0 h 98"/>
                  <a:gd name="T104" fmla="*/ 15 w 261"/>
                  <a:gd name="T105" fmla="*/ 0 h 98"/>
                  <a:gd name="T106" fmla="*/ 15 w 261"/>
                  <a:gd name="T107" fmla="*/ 0 h 98"/>
                  <a:gd name="T108" fmla="*/ 14 w 261"/>
                  <a:gd name="T109" fmla="*/ 0 h 98"/>
                  <a:gd name="T110" fmla="*/ 14 w 261"/>
                  <a:gd name="T111" fmla="*/ 0 h 98"/>
                  <a:gd name="T112" fmla="*/ 14 w 261"/>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1"/>
                  <a:gd name="T172" fmla="*/ 0 h 98"/>
                  <a:gd name="T173" fmla="*/ 261 w 261"/>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1" h="98">
                    <a:moveTo>
                      <a:pt x="261" y="53"/>
                    </a:moveTo>
                    <a:lnTo>
                      <a:pt x="260" y="41"/>
                    </a:lnTo>
                    <a:lnTo>
                      <a:pt x="258" y="41"/>
                    </a:lnTo>
                    <a:lnTo>
                      <a:pt x="256" y="41"/>
                    </a:lnTo>
                    <a:lnTo>
                      <a:pt x="255" y="41"/>
                    </a:lnTo>
                    <a:lnTo>
                      <a:pt x="256" y="53"/>
                    </a:lnTo>
                    <a:lnTo>
                      <a:pt x="261" y="53"/>
                    </a:lnTo>
                    <a:lnTo>
                      <a:pt x="260" y="66"/>
                    </a:lnTo>
                    <a:lnTo>
                      <a:pt x="258" y="80"/>
                    </a:lnTo>
                    <a:lnTo>
                      <a:pt x="255" y="93"/>
                    </a:lnTo>
                    <a:lnTo>
                      <a:pt x="253" y="98"/>
                    </a:lnTo>
                    <a:lnTo>
                      <a:pt x="251" y="98"/>
                    </a:lnTo>
                    <a:lnTo>
                      <a:pt x="250" y="98"/>
                    </a:lnTo>
                    <a:lnTo>
                      <a:pt x="248" y="98"/>
                    </a:lnTo>
                    <a:lnTo>
                      <a:pt x="250" y="91"/>
                    </a:lnTo>
                    <a:lnTo>
                      <a:pt x="253" y="80"/>
                    </a:lnTo>
                    <a:lnTo>
                      <a:pt x="255" y="66"/>
                    </a:lnTo>
                    <a:lnTo>
                      <a:pt x="256" y="53"/>
                    </a:lnTo>
                    <a:lnTo>
                      <a:pt x="261" y="53"/>
                    </a:lnTo>
                    <a:close/>
                    <a:moveTo>
                      <a:pt x="14" y="0"/>
                    </a:moveTo>
                    <a:lnTo>
                      <a:pt x="10" y="3"/>
                    </a:lnTo>
                    <a:lnTo>
                      <a:pt x="7" y="15"/>
                    </a:lnTo>
                    <a:lnTo>
                      <a:pt x="4" y="28"/>
                    </a:lnTo>
                    <a:lnTo>
                      <a:pt x="2" y="40"/>
                    </a:lnTo>
                    <a:lnTo>
                      <a:pt x="0" y="51"/>
                    </a:lnTo>
                    <a:lnTo>
                      <a:pt x="2" y="51"/>
                    </a:lnTo>
                    <a:lnTo>
                      <a:pt x="4" y="51"/>
                    </a:lnTo>
                    <a:lnTo>
                      <a:pt x="4" y="53"/>
                    </a:lnTo>
                    <a:lnTo>
                      <a:pt x="5" y="53"/>
                    </a:lnTo>
                    <a:lnTo>
                      <a:pt x="7" y="41"/>
                    </a:lnTo>
                    <a:lnTo>
                      <a:pt x="9" y="28"/>
                    </a:lnTo>
                    <a:lnTo>
                      <a:pt x="12" y="17"/>
                    </a:lnTo>
                    <a:lnTo>
                      <a:pt x="15" y="5"/>
                    </a:lnTo>
                    <a:lnTo>
                      <a:pt x="17" y="2"/>
                    </a:lnTo>
                    <a:lnTo>
                      <a:pt x="17" y="0"/>
                    </a:lnTo>
                    <a:lnTo>
                      <a:pt x="15" y="0"/>
                    </a:lnTo>
                    <a:lnTo>
                      <a:pt x="14" y="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3" name="Freeform 212"/>
              <p:cNvSpPr>
                <a:spLocks noEditPoints="1"/>
              </p:cNvSpPr>
              <p:nvPr/>
            </p:nvSpPr>
            <p:spPr bwMode="auto">
              <a:xfrm>
                <a:off x="1905" y="2892"/>
                <a:ext cx="254" cy="98"/>
              </a:xfrm>
              <a:custGeom>
                <a:avLst/>
                <a:gdLst>
                  <a:gd name="T0" fmla="*/ 254 w 254"/>
                  <a:gd name="T1" fmla="*/ 53 h 98"/>
                  <a:gd name="T2" fmla="*/ 254 w 254"/>
                  <a:gd name="T3" fmla="*/ 41 h 98"/>
                  <a:gd name="T4" fmla="*/ 252 w 254"/>
                  <a:gd name="T5" fmla="*/ 41 h 98"/>
                  <a:gd name="T6" fmla="*/ 252 w 254"/>
                  <a:gd name="T7" fmla="*/ 41 h 98"/>
                  <a:gd name="T8" fmla="*/ 252 w 254"/>
                  <a:gd name="T9" fmla="*/ 41 h 98"/>
                  <a:gd name="T10" fmla="*/ 251 w 254"/>
                  <a:gd name="T11" fmla="*/ 41 h 98"/>
                  <a:gd name="T12" fmla="*/ 251 w 254"/>
                  <a:gd name="T13" fmla="*/ 41 h 98"/>
                  <a:gd name="T14" fmla="*/ 249 w 254"/>
                  <a:gd name="T15" fmla="*/ 41 h 98"/>
                  <a:gd name="T16" fmla="*/ 249 w 254"/>
                  <a:gd name="T17" fmla="*/ 41 h 98"/>
                  <a:gd name="T18" fmla="*/ 249 w 254"/>
                  <a:gd name="T19" fmla="*/ 41 h 98"/>
                  <a:gd name="T20" fmla="*/ 249 w 254"/>
                  <a:gd name="T21" fmla="*/ 41 h 98"/>
                  <a:gd name="T22" fmla="*/ 249 w 254"/>
                  <a:gd name="T23" fmla="*/ 53 h 98"/>
                  <a:gd name="T24" fmla="*/ 254 w 254"/>
                  <a:gd name="T25" fmla="*/ 53 h 98"/>
                  <a:gd name="T26" fmla="*/ 254 w 254"/>
                  <a:gd name="T27" fmla="*/ 66 h 98"/>
                  <a:gd name="T28" fmla="*/ 251 w 254"/>
                  <a:gd name="T29" fmla="*/ 80 h 98"/>
                  <a:gd name="T30" fmla="*/ 249 w 254"/>
                  <a:gd name="T31" fmla="*/ 91 h 98"/>
                  <a:gd name="T32" fmla="*/ 246 w 254"/>
                  <a:gd name="T33" fmla="*/ 98 h 98"/>
                  <a:gd name="T34" fmla="*/ 246 w 254"/>
                  <a:gd name="T35" fmla="*/ 98 h 98"/>
                  <a:gd name="T36" fmla="*/ 244 w 254"/>
                  <a:gd name="T37" fmla="*/ 98 h 98"/>
                  <a:gd name="T38" fmla="*/ 244 w 254"/>
                  <a:gd name="T39" fmla="*/ 98 h 98"/>
                  <a:gd name="T40" fmla="*/ 244 w 254"/>
                  <a:gd name="T41" fmla="*/ 98 h 98"/>
                  <a:gd name="T42" fmla="*/ 242 w 254"/>
                  <a:gd name="T43" fmla="*/ 98 h 98"/>
                  <a:gd name="T44" fmla="*/ 242 w 254"/>
                  <a:gd name="T45" fmla="*/ 98 h 98"/>
                  <a:gd name="T46" fmla="*/ 241 w 254"/>
                  <a:gd name="T47" fmla="*/ 98 h 98"/>
                  <a:gd name="T48" fmla="*/ 241 w 254"/>
                  <a:gd name="T49" fmla="*/ 98 h 98"/>
                  <a:gd name="T50" fmla="*/ 244 w 254"/>
                  <a:gd name="T51" fmla="*/ 90 h 98"/>
                  <a:gd name="T52" fmla="*/ 247 w 254"/>
                  <a:gd name="T53" fmla="*/ 78 h 98"/>
                  <a:gd name="T54" fmla="*/ 249 w 254"/>
                  <a:gd name="T55" fmla="*/ 66 h 98"/>
                  <a:gd name="T56" fmla="*/ 249 w 254"/>
                  <a:gd name="T57" fmla="*/ 53 h 98"/>
                  <a:gd name="T58" fmla="*/ 254 w 254"/>
                  <a:gd name="T59" fmla="*/ 53 h 98"/>
                  <a:gd name="T60" fmla="*/ 11 w 254"/>
                  <a:gd name="T61" fmla="*/ 0 h 98"/>
                  <a:gd name="T62" fmla="*/ 10 w 254"/>
                  <a:gd name="T63" fmla="*/ 5 h 98"/>
                  <a:gd name="T64" fmla="*/ 5 w 254"/>
                  <a:gd name="T65" fmla="*/ 17 h 98"/>
                  <a:gd name="T66" fmla="*/ 1 w 254"/>
                  <a:gd name="T67" fmla="*/ 28 h 98"/>
                  <a:gd name="T68" fmla="*/ 0 w 254"/>
                  <a:gd name="T69" fmla="*/ 41 h 98"/>
                  <a:gd name="T70" fmla="*/ 0 w 254"/>
                  <a:gd name="T71" fmla="*/ 51 h 98"/>
                  <a:gd name="T72" fmla="*/ 0 w 254"/>
                  <a:gd name="T73" fmla="*/ 53 h 98"/>
                  <a:gd name="T74" fmla="*/ 1 w 254"/>
                  <a:gd name="T75" fmla="*/ 53 h 98"/>
                  <a:gd name="T76" fmla="*/ 1 w 254"/>
                  <a:gd name="T77" fmla="*/ 53 h 98"/>
                  <a:gd name="T78" fmla="*/ 1 w 254"/>
                  <a:gd name="T79" fmla="*/ 53 h 98"/>
                  <a:gd name="T80" fmla="*/ 3 w 254"/>
                  <a:gd name="T81" fmla="*/ 53 h 98"/>
                  <a:gd name="T82" fmla="*/ 3 w 254"/>
                  <a:gd name="T83" fmla="*/ 53 h 98"/>
                  <a:gd name="T84" fmla="*/ 3 w 254"/>
                  <a:gd name="T85" fmla="*/ 53 h 98"/>
                  <a:gd name="T86" fmla="*/ 5 w 254"/>
                  <a:gd name="T87" fmla="*/ 53 h 98"/>
                  <a:gd name="T88" fmla="*/ 5 w 254"/>
                  <a:gd name="T89" fmla="*/ 41 h 98"/>
                  <a:gd name="T90" fmla="*/ 6 w 254"/>
                  <a:gd name="T91" fmla="*/ 30 h 98"/>
                  <a:gd name="T92" fmla="*/ 10 w 254"/>
                  <a:gd name="T93" fmla="*/ 18 h 98"/>
                  <a:gd name="T94" fmla="*/ 15 w 254"/>
                  <a:gd name="T95" fmla="*/ 7 h 98"/>
                  <a:gd name="T96" fmla="*/ 16 w 254"/>
                  <a:gd name="T97" fmla="*/ 2 h 98"/>
                  <a:gd name="T98" fmla="*/ 16 w 254"/>
                  <a:gd name="T99" fmla="*/ 2 h 98"/>
                  <a:gd name="T100" fmla="*/ 15 w 254"/>
                  <a:gd name="T101" fmla="*/ 2 h 98"/>
                  <a:gd name="T102" fmla="*/ 15 w 254"/>
                  <a:gd name="T103" fmla="*/ 2 h 98"/>
                  <a:gd name="T104" fmla="*/ 13 w 254"/>
                  <a:gd name="T105" fmla="*/ 2 h 98"/>
                  <a:gd name="T106" fmla="*/ 13 w 254"/>
                  <a:gd name="T107" fmla="*/ 0 h 98"/>
                  <a:gd name="T108" fmla="*/ 13 w 254"/>
                  <a:gd name="T109" fmla="*/ 0 h 98"/>
                  <a:gd name="T110" fmla="*/ 11 w 254"/>
                  <a:gd name="T111" fmla="*/ 0 h 98"/>
                  <a:gd name="T112" fmla="*/ 11 w 254"/>
                  <a:gd name="T113" fmla="*/ 0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
                  <a:gd name="T172" fmla="*/ 0 h 98"/>
                  <a:gd name="T173" fmla="*/ 254 w 254"/>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 h="98">
                    <a:moveTo>
                      <a:pt x="254" y="53"/>
                    </a:moveTo>
                    <a:lnTo>
                      <a:pt x="254" y="41"/>
                    </a:lnTo>
                    <a:lnTo>
                      <a:pt x="252" y="41"/>
                    </a:lnTo>
                    <a:lnTo>
                      <a:pt x="251" y="41"/>
                    </a:lnTo>
                    <a:lnTo>
                      <a:pt x="249" y="41"/>
                    </a:lnTo>
                    <a:lnTo>
                      <a:pt x="249" y="53"/>
                    </a:lnTo>
                    <a:lnTo>
                      <a:pt x="254" y="53"/>
                    </a:lnTo>
                    <a:lnTo>
                      <a:pt x="254" y="66"/>
                    </a:lnTo>
                    <a:lnTo>
                      <a:pt x="251" y="80"/>
                    </a:lnTo>
                    <a:lnTo>
                      <a:pt x="249" y="91"/>
                    </a:lnTo>
                    <a:lnTo>
                      <a:pt x="246" y="98"/>
                    </a:lnTo>
                    <a:lnTo>
                      <a:pt x="244" y="98"/>
                    </a:lnTo>
                    <a:lnTo>
                      <a:pt x="242" y="98"/>
                    </a:lnTo>
                    <a:lnTo>
                      <a:pt x="241" y="98"/>
                    </a:lnTo>
                    <a:lnTo>
                      <a:pt x="244" y="90"/>
                    </a:lnTo>
                    <a:lnTo>
                      <a:pt x="247" y="78"/>
                    </a:lnTo>
                    <a:lnTo>
                      <a:pt x="249" y="66"/>
                    </a:lnTo>
                    <a:lnTo>
                      <a:pt x="249" y="53"/>
                    </a:lnTo>
                    <a:lnTo>
                      <a:pt x="254" y="53"/>
                    </a:lnTo>
                    <a:close/>
                    <a:moveTo>
                      <a:pt x="11" y="0"/>
                    </a:moveTo>
                    <a:lnTo>
                      <a:pt x="10" y="5"/>
                    </a:lnTo>
                    <a:lnTo>
                      <a:pt x="5" y="17"/>
                    </a:lnTo>
                    <a:lnTo>
                      <a:pt x="1" y="28"/>
                    </a:lnTo>
                    <a:lnTo>
                      <a:pt x="0" y="41"/>
                    </a:lnTo>
                    <a:lnTo>
                      <a:pt x="0" y="51"/>
                    </a:lnTo>
                    <a:lnTo>
                      <a:pt x="0" y="53"/>
                    </a:lnTo>
                    <a:lnTo>
                      <a:pt x="1" y="53"/>
                    </a:lnTo>
                    <a:lnTo>
                      <a:pt x="3" y="53"/>
                    </a:lnTo>
                    <a:lnTo>
                      <a:pt x="5" y="53"/>
                    </a:lnTo>
                    <a:lnTo>
                      <a:pt x="5" y="41"/>
                    </a:lnTo>
                    <a:lnTo>
                      <a:pt x="6" y="30"/>
                    </a:lnTo>
                    <a:lnTo>
                      <a:pt x="10" y="18"/>
                    </a:lnTo>
                    <a:lnTo>
                      <a:pt x="15" y="7"/>
                    </a:lnTo>
                    <a:lnTo>
                      <a:pt x="16" y="2"/>
                    </a:lnTo>
                    <a:lnTo>
                      <a:pt x="15" y="2"/>
                    </a:lnTo>
                    <a:lnTo>
                      <a:pt x="13" y="2"/>
                    </a:lnTo>
                    <a:lnTo>
                      <a:pt x="13" y="0"/>
                    </a:lnTo>
                    <a:lnTo>
                      <a:pt x="11" y="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4" name="Freeform 213"/>
              <p:cNvSpPr>
                <a:spLocks noEditPoints="1"/>
              </p:cNvSpPr>
              <p:nvPr/>
            </p:nvSpPr>
            <p:spPr bwMode="auto">
              <a:xfrm>
                <a:off x="1906" y="2894"/>
                <a:ext cx="251" cy="96"/>
              </a:xfrm>
              <a:custGeom>
                <a:avLst/>
                <a:gdLst>
                  <a:gd name="T0" fmla="*/ 251 w 251"/>
                  <a:gd name="T1" fmla="*/ 51 h 96"/>
                  <a:gd name="T2" fmla="*/ 250 w 251"/>
                  <a:gd name="T3" fmla="*/ 39 h 96"/>
                  <a:gd name="T4" fmla="*/ 250 w 251"/>
                  <a:gd name="T5" fmla="*/ 39 h 96"/>
                  <a:gd name="T6" fmla="*/ 250 w 251"/>
                  <a:gd name="T7" fmla="*/ 39 h 96"/>
                  <a:gd name="T8" fmla="*/ 248 w 251"/>
                  <a:gd name="T9" fmla="*/ 39 h 96"/>
                  <a:gd name="T10" fmla="*/ 248 w 251"/>
                  <a:gd name="T11" fmla="*/ 39 h 96"/>
                  <a:gd name="T12" fmla="*/ 248 w 251"/>
                  <a:gd name="T13" fmla="*/ 39 h 96"/>
                  <a:gd name="T14" fmla="*/ 246 w 251"/>
                  <a:gd name="T15" fmla="*/ 39 h 96"/>
                  <a:gd name="T16" fmla="*/ 246 w 251"/>
                  <a:gd name="T17" fmla="*/ 39 h 96"/>
                  <a:gd name="T18" fmla="*/ 245 w 251"/>
                  <a:gd name="T19" fmla="*/ 39 h 96"/>
                  <a:gd name="T20" fmla="*/ 245 w 251"/>
                  <a:gd name="T21" fmla="*/ 39 h 96"/>
                  <a:gd name="T22" fmla="*/ 245 w 251"/>
                  <a:gd name="T23" fmla="*/ 39 h 96"/>
                  <a:gd name="T24" fmla="*/ 246 w 251"/>
                  <a:gd name="T25" fmla="*/ 51 h 96"/>
                  <a:gd name="T26" fmla="*/ 251 w 251"/>
                  <a:gd name="T27" fmla="*/ 51 h 96"/>
                  <a:gd name="T28" fmla="*/ 250 w 251"/>
                  <a:gd name="T29" fmla="*/ 64 h 96"/>
                  <a:gd name="T30" fmla="*/ 248 w 251"/>
                  <a:gd name="T31" fmla="*/ 78 h 96"/>
                  <a:gd name="T32" fmla="*/ 245 w 251"/>
                  <a:gd name="T33" fmla="*/ 89 h 96"/>
                  <a:gd name="T34" fmla="*/ 243 w 251"/>
                  <a:gd name="T35" fmla="*/ 96 h 96"/>
                  <a:gd name="T36" fmla="*/ 241 w 251"/>
                  <a:gd name="T37" fmla="*/ 96 h 96"/>
                  <a:gd name="T38" fmla="*/ 241 w 251"/>
                  <a:gd name="T39" fmla="*/ 96 h 96"/>
                  <a:gd name="T40" fmla="*/ 240 w 251"/>
                  <a:gd name="T41" fmla="*/ 96 h 96"/>
                  <a:gd name="T42" fmla="*/ 240 w 251"/>
                  <a:gd name="T43" fmla="*/ 96 h 96"/>
                  <a:gd name="T44" fmla="*/ 240 w 251"/>
                  <a:gd name="T45" fmla="*/ 96 h 96"/>
                  <a:gd name="T46" fmla="*/ 238 w 251"/>
                  <a:gd name="T47" fmla="*/ 96 h 96"/>
                  <a:gd name="T48" fmla="*/ 238 w 251"/>
                  <a:gd name="T49" fmla="*/ 96 h 96"/>
                  <a:gd name="T50" fmla="*/ 236 w 251"/>
                  <a:gd name="T51" fmla="*/ 96 h 96"/>
                  <a:gd name="T52" fmla="*/ 240 w 251"/>
                  <a:gd name="T53" fmla="*/ 88 h 96"/>
                  <a:gd name="T54" fmla="*/ 243 w 251"/>
                  <a:gd name="T55" fmla="*/ 76 h 96"/>
                  <a:gd name="T56" fmla="*/ 245 w 251"/>
                  <a:gd name="T57" fmla="*/ 64 h 96"/>
                  <a:gd name="T58" fmla="*/ 246 w 251"/>
                  <a:gd name="T59" fmla="*/ 51 h 96"/>
                  <a:gd name="T60" fmla="*/ 251 w 251"/>
                  <a:gd name="T61" fmla="*/ 51 h 96"/>
                  <a:gd name="T62" fmla="*/ 12 w 251"/>
                  <a:gd name="T63" fmla="*/ 0 h 96"/>
                  <a:gd name="T64" fmla="*/ 10 w 251"/>
                  <a:gd name="T65" fmla="*/ 3 h 96"/>
                  <a:gd name="T66" fmla="*/ 7 w 251"/>
                  <a:gd name="T67" fmla="*/ 15 h 96"/>
                  <a:gd name="T68" fmla="*/ 4 w 251"/>
                  <a:gd name="T69" fmla="*/ 26 h 96"/>
                  <a:gd name="T70" fmla="*/ 2 w 251"/>
                  <a:gd name="T71" fmla="*/ 39 h 96"/>
                  <a:gd name="T72" fmla="*/ 0 w 251"/>
                  <a:gd name="T73" fmla="*/ 51 h 96"/>
                  <a:gd name="T74" fmla="*/ 2 w 251"/>
                  <a:gd name="T75" fmla="*/ 51 h 96"/>
                  <a:gd name="T76" fmla="*/ 2 w 251"/>
                  <a:gd name="T77" fmla="*/ 51 h 96"/>
                  <a:gd name="T78" fmla="*/ 2 w 251"/>
                  <a:gd name="T79" fmla="*/ 51 h 96"/>
                  <a:gd name="T80" fmla="*/ 4 w 251"/>
                  <a:gd name="T81" fmla="*/ 51 h 96"/>
                  <a:gd name="T82" fmla="*/ 4 w 251"/>
                  <a:gd name="T83" fmla="*/ 53 h 96"/>
                  <a:gd name="T84" fmla="*/ 5 w 251"/>
                  <a:gd name="T85" fmla="*/ 53 h 96"/>
                  <a:gd name="T86" fmla="*/ 5 w 251"/>
                  <a:gd name="T87" fmla="*/ 53 h 96"/>
                  <a:gd name="T88" fmla="*/ 5 w 251"/>
                  <a:gd name="T89" fmla="*/ 53 h 96"/>
                  <a:gd name="T90" fmla="*/ 5 w 251"/>
                  <a:gd name="T91" fmla="*/ 51 h 96"/>
                  <a:gd name="T92" fmla="*/ 7 w 251"/>
                  <a:gd name="T93" fmla="*/ 39 h 96"/>
                  <a:gd name="T94" fmla="*/ 9 w 251"/>
                  <a:gd name="T95" fmla="*/ 28 h 96"/>
                  <a:gd name="T96" fmla="*/ 12 w 251"/>
                  <a:gd name="T97" fmla="*/ 16 h 96"/>
                  <a:gd name="T98" fmla="*/ 15 w 251"/>
                  <a:gd name="T99" fmla="*/ 5 h 96"/>
                  <a:gd name="T100" fmla="*/ 17 w 251"/>
                  <a:gd name="T101" fmla="*/ 1 h 96"/>
                  <a:gd name="T102" fmla="*/ 17 w 251"/>
                  <a:gd name="T103" fmla="*/ 1 h 96"/>
                  <a:gd name="T104" fmla="*/ 17 w 251"/>
                  <a:gd name="T105" fmla="*/ 0 h 96"/>
                  <a:gd name="T106" fmla="*/ 15 w 251"/>
                  <a:gd name="T107" fmla="*/ 0 h 96"/>
                  <a:gd name="T108" fmla="*/ 15 w 251"/>
                  <a:gd name="T109" fmla="*/ 0 h 96"/>
                  <a:gd name="T110" fmla="*/ 15 w 251"/>
                  <a:gd name="T111" fmla="*/ 0 h 96"/>
                  <a:gd name="T112" fmla="*/ 14 w 251"/>
                  <a:gd name="T113" fmla="*/ 0 h 96"/>
                  <a:gd name="T114" fmla="*/ 14 w 251"/>
                  <a:gd name="T115" fmla="*/ 0 h 96"/>
                  <a:gd name="T116" fmla="*/ 12 w 251"/>
                  <a:gd name="T117" fmla="*/ 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96"/>
                  <a:gd name="T179" fmla="*/ 251 w 251"/>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96">
                    <a:moveTo>
                      <a:pt x="251" y="51"/>
                    </a:moveTo>
                    <a:lnTo>
                      <a:pt x="250" y="39"/>
                    </a:lnTo>
                    <a:lnTo>
                      <a:pt x="248" y="39"/>
                    </a:lnTo>
                    <a:lnTo>
                      <a:pt x="246" y="39"/>
                    </a:lnTo>
                    <a:lnTo>
                      <a:pt x="245" y="39"/>
                    </a:lnTo>
                    <a:lnTo>
                      <a:pt x="246" y="51"/>
                    </a:lnTo>
                    <a:lnTo>
                      <a:pt x="251" y="51"/>
                    </a:lnTo>
                    <a:lnTo>
                      <a:pt x="250" y="64"/>
                    </a:lnTo>
                    <a:lnTo>
                      <a:pt x="248" y="78"/>
                    </a:lnTo>
                    <a:lnTo>
                      <a:pt x="245" y="89"/>
                    </a:lnTo>
                    <a:lnTo>
                      <a:pt x="243" y="96"/>
                    </a:lnTo>
                    <a:lnTo>
                      <a:pt x="241" y="96"/>
                    </a:lnTo>
                    <a:lnTo>
                      <a:pt x="240" y="96"/>
                    </a:lnTo>
                    <a:lnTo>
                      <a:pt x="238" y="96"/>
                    </a:lnTo>
                    <a:lnTo>
                      <a:pt x="236" y="96"/>
                    </a:lnTo>
                    <a:lnTo>
                      <a:pt x="240" y="88"/>
                    </a:lnTo>
                    <a:lnTo>
                      <a:pt x="243" y="76"/>
                    </a:lnTo>
                    <a:lnTo>
                      <a:pt x="245" y="64"/>
                    </a:lnTo>
                    <a:lnTo>
                      <a:pt x="246" y="51"/>
                    </a:lnTo>
                    <a:lnTo>
                      <a:pt x="251" y="51"/>
                    </a:lnTo>
                    <a:close/>
                    <a:moveTo>
                      <a:pt x="12" y="0"/>
                    </a:moveTo>
                    <a:lnTo>
                      <a:pt x="10" y="3"/>
                    </a:lnTo>
                    <a:lnTo>
                      <a:pt x="7" y="15"/>
                    </a:lnTo>
                    <a:lnTo>
                      <a:pt x="4" y="26"/>
                    </a:lnTo>
                    <a:lnTo>
                      <a:pt x="2" y="39"/>
                    </a:lnTo>
                    <a:lnTo>
                      <a:pt x="0" y="51"/>
                    </a:lnTo>
                    <a:lnTo>
                      <a:pt x="2" y="51"/>
                    </a:lnTo>
                    <a:lnTo>
                      <a:pt x="4" y="51"/>
                    </a:lnTo>
                    <a:lnTo>
                      <a:pt x="4" y="53"/>
                    </a:lnTo>
                    <a:lnTo>
                      <a:pt x="5" y="53"/>
                    </a:lnTo>
                    <a:lnTo>
                      <a:pt x="5" y="51"/>
                    </a:lnTo>
                    <a:lnTo>
                      <a:pt x="7" y="39"/>
                    </a:lnTo>
                    <a:lnTo>
                      <a:pt x="9" y="28"/>
                    </a:lnTo>
                    <a:lnTo>
                      <a:pt x="12" y="16"/>
                    </a:lnTo>
                    <a:lnTo>
                      <a:pt x="15" y="5"/>
                    </a:lnTo>
                    <a:lnTo>
                      <a:pt x="17" y="1"/>
                    </a:lnTo>
                    <a:lnTo>
                      <a:pt x="17" y="0"/>
                    </a:lnTo>
                    <a:lnTo>
                      <a:pt x="15" y="0"/>
                    </a:lnTo>
                    <a:lnTo>
                      <a:pt x="14" y="0"/>
                    </a:lnTo>
                    <a:lnTo>
                      <a:pt x="12" y="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5" name="Freeform 214"/>
              <p:cNvSpPr>
                <a:spLocks noEditPoints="1"/>
              </p:cNvSpPr>
              <p:nvPr/>
            </p:nvSpPr>
            <p:spPr bwMode="auto">
              <a:xfrm>
                <a:off x="1910" y="2894"/>
                <a:ext cx="244" cy="96"/>
              </a:xfrm>
              <a:custGeom>
                <a:avLst/>
                <a:gdLst>
                  <a:gd name="T0" fmla="*/ 244 w 244"/>
                  <a:gd name="T1" fmla="*/ 51 h 96"/>
                  <a:gd name="T2" fmla="*/ 244 w 244"/>
                  <a:gd name="T3" fmla="*/ 39 h 96"/>
                  <a:gd name="T4" fmla="*/ 244 w 244"/>
                  <a:gd name="T5" fmla="*/ 39 h 96"/>
                  <a:gd name="T6" fmla="*/ 242 w 244"/>
                  <a:gd name="T7" fmla="*/ 39 h 96"/>
                  <a:gd name="T8" fmla="*/ 242 w 244"/>
                  <a:gd name="T9" fmla="*/ 39 h 96"/>
                  <a:gd name="T10" fmla="*/ 241 w 244"/>
                  <a:gd name="T11" fmla="*/ 39 h 96"/>
                  <a:gd name="T12" fmla="*/ 241 w 244"/>
                  <a:gd name="T13" fmla="*/ 39 h 96"/>
                  <a:gd name="T14" fmla="*/ 241 w 244"/>
                  <a:gd name="T15" fmla="*/ 39 h 96"/>
                  <a:gd name="T16" fmla="*/ 239 w 244"/>
                  <a:gd name="T17" fmla="*/ 39 h 96"/>
                  <a:gd name="T18" fmla="*/ 239 w 244"/>
                  <a:gd name="T19" fmla="*/ 39 h 96"/>
                  <a:gd name="T20" fmla="*/ 239 w 244"/>
                  <a:gd name="T21" fmla="*/ 39 h 96"/>
                  <a:gd name="T22" fmla="*/ 239 w 244"/>
                  <a:gd name="T23" fmla="*/ 39 h 96"/>
                  <a:gd name="T24" fmla="*/ 239 w 244"/>
                  <a:gd name="T25" fmla="*/ 51 h 96"/>
                  <a:gd name="T26" fmla="*/ 244 w 244"/>
                  <a:gd name="T27" fmla="*/ 51 h 96"/>
                  <a:gd name="T28" fmla="*/ 244 w 244"/>
                  <a:gd name="T29" fmla="*/ 64 h 96"/>
                  <a:gd name="T30" fmla="*/ 242 w 244"/>
                  <a:gd name="T31" fmla="*/ 76 h 96"/>
                  <a:gd name="T32" fmla="*/ 239 w 244"/>
                  <a:gd name="T33" fmla="*/ 88 h 96"/>
                  <a:gd name="T34" fmla="*/ 236 w 244"/>
                  <a:gd name="T35" fmla="*/ 96 h 96"/>
                  <a:gd name="T36" fmla="*/ 236 w 244"/>
                  <a:gd name="T37" fmla="*/ 96 h 96"/>
                  <a:gd name="T38" fmla="*/ 234 w 244"/>
                  <a:gd name="T39" fmla="*/ 96 h 96"/>
                  <a:gd name="T40" fmla="*/ 234 w 244"/>
                  <a:gd name="T41" fmla="*/ 96 h 96"/>
                  <a:gd name="T42" fmla="*/ 232 w 244"/>
                  <a:gd name="T43" fmla="*/ 96 h 96"/>
                  <a:gd name="T44" fmla="*/ 232 w 244"/>
                  <a:gd name="T45" fmla="*/ 96 h 96"/>
                  <a:gd name="T46" fmla="*/ 232 w 244"/>
                  <a:gd name="T47" fmla="*/ 96 h 96"/>
                  <a:gd name="T48" fmla="*/ 231 w 244"/>
                  <a:gd name="T49" fmla="*/ 96 h 96"/>
                  <a:gd name="T50" fmla="*/ 231 w 244"/>
                  <a:gd name="T51" fmla="*/ 96 h 96"/>
                  <a:gd name="T52" fmla="*/ 234 w 244"/>
                  <a:gd name="T53" fmla="*/ 86 h 96"/>
                  <a:gd name="T54" fmla="*/ 237 w 244"/>
                  <a:gd name="T55" fmla="*/ 76 h 96"/>
                  <a:gd name="T56" fmla="*/ 239 w 244"/>
                  <a:gd name="T57" fmla="*/ 64 h 96"/>
                  <a:gd name="T58" fmla="*/ 239 w 244"/>
                  <a:gd name="T59" fmla="*/ 51 h 96"/>
                  <a:gd name="T60" fmla="*/ 244 w 244"/>
                  <a:gd name="T61" fmla="*/ 51 h 96"/>
                  <a:gd name="T62" fmla="*/ 11 w 244"/>
                  <a:gd name="T63" fmla="*/ 0 h 96"/>
                  <a:gd name="T64" fmla="*/ 10 w 244"/>
                  <a:gd name="T65" fmla="*/ 5 h 96"/>
                  <a:gd name="T66" fmla="*/ 5 w 244"/>
                  <a:gd name="T67" fmla="*/ 16 h 96"/>
                  <a:gd name="T68" fmla="*/ 1 w 244"/>
                  <a:gd name="T69" fmla="*/ 28 h 96"/>
                  <a:gd name="T70" fmla="*/ 0 w 244"/>
                  <a:gd name="T71" fmla="*/ 39 h 96"/>
                  <a:gd name="T72" fmla="*/ 0 w 244"/>
                  <a:gd name="T73" fmla="*/ 51 h 96"/>
                  <a:gd name="T74" fmla="*/ 0 w 244"/>
                  <a:gd name="T75" fmla="*/ 51 h 96"/>
                  <a:gd name="T76" fmla="*/ 1 w 244"/>
                  <a:gd name="T77" fmla="*/ 53 h 96"/>
                  <a:gd name="T78" fmla="*/ 1 w 244"/>
                  <a:gd name="T79" fmla="*/ 53 h 96"/>
                  <a:gd name="T80" fmla="*/ 1 w 244"/>
                  <a:gd name="T81" fmla="*/ 53 h 96"/>
                  <a:gd name="T82" fmla="*/ 3 w 244"/>
                  <a:gd name="T83" fmla="*/ 53 h 96"/>
                  <a:gd name="T84" fmla="*/ 3 w 244"/>
                  <a:gd name="T85" fmla="*/ 53 h 96"/>
                  <a:gd name="T86" fmla="*/ 3 w 244"/>
                  <a:gd name="T87" fmla="*/ 53 h 96"/>
                  <a:gd name="T88" fmla="*/ 5 w 244"/>
                  <a:gd name="T89" fmla="*/ 53 h 96"/>
                  <a:gd name="T90" fmla="*/ 5 w 244"/>
                  <a:gd name="T91" fmla="*/ 51 h 96"/>
                  <a:gd name="T92" fmla="*/ 5 w 244"/>
                  <a:gd name="T93" fmla="*/ 39 h 96"/>
                  <a:gd name="T94" fmla="*/ 6 w 244"/>
                  <a:gd name="T95" fmla="*/ 28 h 96"/>
                  <a:gd name="T96" fmla="*/ 10 w 244"/>
                  <a:gd name="T97" fmla="*/ 16 h 96"/>
                  <a:gd name="T98" fmla="*/ 13 w 244"/>
                  <a:gd name="T99" fmla="*/ 6 h 96"/>
                  <a:gd name="T100" fmla="*/ 16 w 244"/>
                  <a:gd name="T101" fmla="*/ 1 h 96"/>
                  <a:gd name="T102" fmla="*/ 15 w 244"/>
                  <a:gd name="T103" fmla="*/ 1 h 96"/>
                  <a:gd name="T104" fmla="*/ 15 w 244"/>
                  <a:gd name="T105" fmla="*/ 1 h 96"/>
                  <a:gd name="T106" fmla="*/ 15 w 244"/>
                  <a:gd name="T107" fmla="*/ 1 h 96"/>
                  <a:gd name="T108" fmla="*/ 13 w 244"/>
                  <a:gd name="T109" fmla="*/ 1 h 96"/>
                  <a:gd name="T110" fmla="*/ 13 w 244"/>
                  <a:gd name="T111" fmla="*/ 1 h 96"/>
                  <a:gd name="T112" fmla="*/ 13 w 244"/>
                  <a:gd name="T113" fmla="*/ 0 h 96"/>
                  <a:gd name="T114" fmla="*/ 11 w 244"/>
                  <a:gd name="T115" fmla="*/ 0 h 96"/>
                  <a:gd name="T116" fmla="*/ 11 w 244"/>
                  <a:gd name="T117" fmla="*/ 0 h 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96"/>
                  <a:gd name="T179" fmla="*/ 244 w 244"/>
                  <a:gd name="T180" fmla="*/ 96 h 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96">
                    <a:moveTo>
                      <a:pt x="244" y="51"/>
                    </a:moveTo>
                    <a:lnTo>
                      <a:pt x="244" y="39"/>
                    </a:lnTo>
                    <a:lnTo>
                      <a:pt x="242" y="39"/>
                    </a:lnTo>
                    <a:lnTo>
                      <a:pt x="241" y="39"/>
                    </a:lnTo>
                    <a:lnTo>
                      <a:pt x="239" y="39"/>
                    </a:lnTo>
                    <a:lnTo>
                      <a:pt x="239" y="51"/>
                    </a:lnTo>
                    <a:lnTo>
                      <a:pt x="244" y="51"/>
                    </a:lnTo>
                    <a:lnTo>
                      <a:pt x="244" y="64"/>
                    </a:lnTo>
                    <a:lnTo>
                      <a:pt x="242" y="76"/>
                    </a:lnTo>
                    <a:lnTo>
                      <a:pt x="239" y="88"/>
                    </a:lnTo>
                    <a:lnTo>
                      <a:pt x="236" y="96"/>
                    </a:lnTo>
                    <a:lnTo>
                      <a:pt x="234" y="96"/>
                    </a:lnTo>
                    <a:lnTo>
                      <a:pt x="232" y="96"/>
                    </a:lnTo>
                    <a:lnTo>
                      <a:pt x="231" y="96"/>
                    </a:lnTo>
                    <a:lnTo>
                      <a:pt x="234" y="86"/>
                    </a:lnTo>
                    <a:lnTo>
                      <a:pt x="237" y="76"/>
                    </a:lnTo>
                    <a:lnTo>
                      <a:pt x="239" y="64"/>
                    </a:lnTo>
                    <a:lnTo>
                      <a:pt x="239" y="51"/>
                    </a:lnTo>
                    <a:lnTo>
                      <a:pt x="244" y="51"/>
                    </a:lnTo>
                    <a:close/>
                    <a:moveTo>
                      <a:pt x="11" y="0"/>
                    </a:moveTo>
                    <a:lnTo>
                      <a:pt x="10" y="5"/>
                    </a:lnTo>
                    <a:lnTo>
                      <a:pt x="5" y="16"/>
                    </a:lnTo>
                    <a:lnTo>
                      <a:pt x="1" y="28"/>
                    </a:lnTo>
                    <a:lnTo>
                      <a:pt x="0" y="39"/>
                    </a:lnTo>
                    <a:lnTo>
                      <a:pt x="0" y="51"/>
                    </a:lnTo>
                    <a:lnTo>
                      <a:pt x="1" y="53"/>
                    </a:lnTo>
                    <a:lnTo>
                      <a:pt x="3" y="53"/>
                    </a:lnTo>
                    <a:lnTo>
                      <a:pt x="5" y="53"/>
                    </a:lnTo>
                    <a:lnTo>
                      <a:pt x="5" y="51"/>
                    </a:lnTo>
                    <a:lnTo>
                      <a:pt x="5" y="39"/>
                    </a:lnTo>
                    <a:lnTo>
                      <a:pt x="6" y="28"/>
                    </a:lnTo>
                    <a:lnTo>
                      <a:pt x="10" y="16"/>
                    </a:lnTo>
                    <a:lnTo>
                      <a:pt x="13" y="6"/>
                    </a:lnTo>
                    <a:lnTo>
                      <a:pt x="16" y="1"/>
                    </a:lnTo>
                    <a:lnTo>
                      <a:pt x="15" y="1"/>
                    </a:lnTo>
                    <a:lnTo>
                      <a:pt x="13" y="1"/>
                    </a:lnTo>
                    <a:lnTo>
                      <a:pt x="13" y="0"/>
                    </a:lnTo>
                    <a:lnTo>
                      <a:pt x="11" y="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6" name="Freeform 215"/>
              <p:cNvSpPr>
                <a:spLocks noEditPoints="1"/>
              </p:cNvSpPr>
              <p:nvPr/>
            </p:nvSpPr>
            <p:spPr bwMode="auto">
              <a:xfrm>
                <a:off x="1911" y="2895"/>
                <a:ext cx="241" cy="95"/>
              </a:xfrm>
              <a:custGeom>
                <a:avLst/>
                <a:gdLst>
                  <a:gd name="T0" fmla="*/ 241 w 241"/>
                  <a:gd name="T1" fmla="*/ 50 h 95"/>
                  <a:gd name="T2" fmla="*/ 240 w 241"/>
                  <a:gd name="T3" fmla="*/ 38 h 95"/>
                  <a:gd name="T4" fmla="*/ 240 w 241"/>
                  <a:gd name="T5" fmla="*/ 38 h 95"/>
                  <a:gd name="T6" fmla="*/ 240 w 241"/>
                  <a:gd name="T7" fmla="*/ 38 h 95"/>
                  <a:gd name="T8" fmla="*/ 238 w 241"/>
                  <a:gd name="T9" fmla="*/ 38 h 95"/>
                  <a:gd name="T10" fmla="*/ 238 w 241"/>
                  <a:gd name="T11" fmla="*/ 38 h 95"/>
                  <a:gd name="T12" fmla="*/ 238 w 241"/>
                  <a:gd name="T13" fmla="*/ 38 h 95"/>
                  <a:gd name="T14" fmla="*/ 236 w 241"/>
                  <a:gd name="T15" fmla="*/ 37 h 95"/>
                  <a:gd name="T16" fmla="*/ 236 w 241"/>
                  <a:gd name="T17" fmla="*/ 37 h 95"/>
                  <a:gd name="T18" fmla="*/ 235 w 241"/>
                  <a:gd name="T19" fmla="*/ 37 h 95"/>
                  <a:gd name="T20" fmla="*/ 235 w 241"/>
                  <a:gd name="T21" fmla="*/ 37 h 95"/>
                  <a:gd name="T22" fmla="*/ 235 w 241"/>
                  <a:gd name="T23" fmla="*/ 38 h 95"/>
                  <a:gd name="T24" fmla="*/ 236 w 241"/>
                  <a:gd name="T25" fmla="*/ 50 h 95"/>
                  <a:gd name="T26" fmla="*/ 241 w 241"/>
                  <a:gd name="T27" fmla="*/ 50 h 95"/>
                  <a:gd name="T28" fmla="*/ 240 w 241"/>
                  <a:gd name="T29" fmla="*/ 63 h 95"/>
                  <a:gd name="T30" fmla="*/ 238 w 241"/>
                  <a:gd name="T31" fmla="*/ 75 h 95"/>
                  <a:gd name="T32" fmla="*/ 235 w 241"/>
                  <a:gd name="T33" fmla="*/ 87 h 95"/>
                  <a:gd name="T34" fmla="*/ 231 w 241"/>
                  <a:gd name="T35" fmla="*/ 95 h 95"/>
                  <a:gd name="T36" fmla="*/ 231 w 241"/>
                  <a:gd name="T37" fmla="*/ 95 h 95"/>
                  <a:gd name="T38" fmla="*/ 231 w 241"/>
                  <a:gd name="T39" fmla="*/ 95 h 95"/>
                  <a:gd name="T40" fmla="*/ 230 w 241"/>
                  <a:gd name="T41" fmla="*/ 95 h 95"/>
                  <a:gd name="T42" fmla="*/ 230 w 241"/>
                  <a:gd name="T43" fmla="*/ 95 h 95"/>
                  <a:gd name="T44" fmla="*/ 228 w 241"/>
                  <a:gd name="T45" fmla="*/ 95 h 95"/>
                  <a:gd name="T46" fmla="*/ 228 w 241"/>
                  <a:gd name="T47" fmla="*/ 95 h 95"/>
                  <a:gd name="T48" fmla="*/ 228 w 241"/>
                  <a:gd name="T49" fmla="*/ 95 h 95"/>
                  <a:gd name="T50" fmla="*/ 226 w 241"/>
                  <a:gd name="T51" fmla="*/ 95 h 95"/>
                  <a:gd name="T52" fmla="*/ 230 w 241"/>
                  <a:gd name="T53" fmla="*/ 85 h 95"/>
                  <a:gd name="T54" fmla="*/ 233 w 241"/>
                  <a:gd name="T55" fmla="*/ 73 h 95"/>
                  <a:gd name="T56" fmla="*/ 235 w 241"/>
                  <a:gd name="T57" fmla="*/ 62 h 95"/>
                  <a:gd name="T58" fmla="*/ 236 w 241"/>
                  <a:gd name="T59" fmla="*/ 50 h 95"/>
                  <a:gd name="T60" fmla="*/ 241 w 241"/>
                  <a:gd name="T61" fmla="*/ 50 h 95"/>
                  <a:gd name="T62" fmla="*/ 12 w 241"/>
                  <a:gd name="T63" fmla="*/ 0 h 95"/>
                  <a:gd name="T64" fmla="*/ 10 w 241"/>
                  <a:gd name="T65" fmla="*/ 4 h 95"/>
                  <a:gd name="T66" fmla="*/ 7 w 241"/>
                  <a:gd name="T67" fmla="*/ 15 h 95"/>
                  <a:gd name="T68" fmla="*/ 4 w 241"/>
                  <a:gd name="T69" fmla="*/ 27 h 95"/>
                  <a:gd name="T70" fmla="*/ 2 w 241"/>
                  <a:gd name="T71" fmla="*/ 38 h 95"/>
                  <a:gd name="T72" fmla="*/ 0 w 241"/>
                  <a:gd name="T73" fmla="*/ 50 h 95"/>
                  <a:gd name="T74" fmla="*/ 0 w 241"/>
                  <a:gd name="T75" fmla="*/ 52 h 95"/>
                  <a:gd name="T76" fmla="*/ 2 w 241"/>
                  <a:gd name="T77" fmla="*/ 52 h 95"/>
                  <a:gd name="T78" fmla="*/ 2 w 241"/>
                  <a:gd name="T79" fmla="*/ 52 h 95"/>
                  <a:gd name="T80" fmla="*/ 2 w 241"/>
                  <a:gd name="T81" fmla="*/ 52 h 95"/>
                  <a:gd name="T82" fmla="*/ 4 w 241"/>
                  <a:gd name="T83" fmla="*/ 52 h 95"/>
                  <a:gd name="T84" fmla="*/ 4 w 241"/>
                  <a:gd name="T85" fmla="*/ 52 h 95"/>
                  <a:gd name="T86" fmla="*/ 5 w 241"/>
                  <a:gd name="T87" fmla="*/ 53 h 95"/>
                  <a:gd name="T88" fmla="*/ 5 w 241"/>
                  <a:gd name="T89" fmla="*/ 53 h 95"/>
                  <a:gd name="T90" fmla="*/ 5 w 241"/>
                  <a:gd name="T91" fmla="*/ 53 h 95"/>
                  <a:gd name="T92" fmla="*/ 5 w 241"/>
                  <a:gd name="T93" fmla="*/ 50 h 95"/>
                  <a:gd name="T94" fmla="*/ 7 w 241"/>
                  <a:gd name="T95" fmla="*/ 38 h 95"/>
                  <a:gd name="T96" fmla="*/ 9 w 241"/>
                  <a:gd name="T97" fmla="*/ 29 h 95"/>
                  <a:gd name="T98" fmla="*/ 10 w 241"/>
                  <a:gd name="T99" fmla="*/ 17 h 95"/>
                  <a:gd name="T100" fmla="*/ 15 w 241"/>
                  <a:gd name="T101" fmla="*/ 7 h 95"/>
                  <a:gd name="T102" fmla="*/ 17 w 241"/>
                  <a:gd name="T103" fmla="*/ 2 h 95"/>
                  <a:gd name="T104" fmla="*/ 17 w 241"/>
                  <a:gd name="T105" fmla="*/ 2 h 95"/>
                  <a:gd name="T106" fmla="*/ 15 w 241"/>
                  <a:gd name="T107" fmla="*/ 0 h 95"/>
                  <a:gd name="T108" fmla="*/ 15 w 241"/>
                  <a:gd name="T109" fmla="*/ 0 h 95"/>
                  <a:gd name="T110" fmla="*/ 15 w 241"/>
                  <a:gd name="T111" fmla="*/ 0 h 95"/>
                  <a:gd name="T112" fmla="*/ 14 w 241"/>
                  <a:gd name="T113" fmla="*/ 0 h 95"/>
                  <a:gd name="T114" fmla="*/ 14 w 241"/>
                  <a:gd name="T115" fmla="*/ 0 h 95"/>
                  <a:gd name="T116" fmla="*/ 14 w 241"/>
                  <a:gd name="T117" fmla="*/ 0 h 95"/>
                  <a:gd name="T118" fmla="*/ 12 w 241"/>
                  <a:gd name="T119" fmla="*/ 0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1"/>
                  <a:gd name="T181" fmla="*/ 0 h 95"/>
                  <a:gd name="T182" fmla="*/ 241 w 241"/>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1" h="95">
                    <a:moveTo>
                      <a:pt x="241" y="50"/>
                    </a:moveTo>
                    <a:lnTo>
                      <a:pt x="240" y="38"/>
                    </a:lnTo>
                    <a:lnTo>
                      <a:pt x="238" y="38"/>
                    </a:lnTo>
                    <a:lnTo>
                      <a:pt x="236" y="37"/>
                    </a:lnTo>
                    <a:lnTo>
                      <a:pt x="235" y="37"/>
                    </a:lnTo>
                    <a:lnTo>
                      <a:pt x="235" y="38"/>
                    </a:lnTo>
                    <a:lnTo>
                      <a:pt x="236" y="50"/>
                    </a:lnTo>
                    <a:lnTo>
                      <a:pt x="241" y="50"/>
                    </a:lnTo>
                    <a:lnTo>
                      <a:pt x="240" y="63"/>
                    </a:lnTo>
                    <a:lnTo>
                      <a:pt x="238" y="75"/>
                    </a:lnTo>
                    <a:lnTo>
                      <a:pt x="235" y="87"/>
                    </a:lnTo>
                    <a:lnTo>
                      <a:pt x="231" y="95"/>
                    </a:lnTo>
                    <a:lnTo>
                      <a:pt x="230" y="95"/>
                    </a:lnTo>
                    <a:lnTo>
                      <a:pt x="228" y="95"/>
                    </a:lnTo>
                    <a:lnTo>
                      <a:pt x="226" y="95"/>
                    </a:lnTo>
                    <a:lnTo>
                      <a:pt x="230" y="85"/>
                    </a:lnTo>
                    <a:lnTo>
                      <a:pt x="233" y="73"/>
                    </a:lnTo>
                    <a:lnTo>
                      <a:pt x="235" y="62"/>
                    </a:lnTo>
                    <a:lnTo>
                      <a:pt x="236" y="50"/>
                    </a:lnTo>
                    <a:lnTo>
                      <a:pt x="241" y="50"/>
                    </a:lnTo>
                    <a:close/>
                    <a:moveTo>
                      <a:pt x="12" y="0"/>
                    </a:moveTo>
                    <a:lnTo>
                      <a:pt x="10" y="4"/>
                    </a:lnTo>
                    <a:lnTo>
                      <a:pt x="7" y="15"/>
                    </a:lnTo>
                    <a:lnTo>
                      <a:pt x="4" y="27"/>
                    </a:lnTo>
                    <a:lnTo>
                      <a:pt x="2" y="38"/>
                    </a:lnTo>
                    <a:lnTo>
                      <a:pt x="0" y="50"/>
                    </a:lnTo>
                    <a:lnTo>
                      <a:pt x="0" y="52"/>
                    </a:lnTo>
                    <a:lnTo>
                      <a:pt x="2" y="52"/>
                    </a:lnTo>
                    <a:lnTo>
                      <a:pt x="4" y="52"/>
                    </a:lnTo>
                    <a:lnTo>
                      <a:pt x="5" y="53"/>
                    </a:lnTo>
                    <a:lnTo>
                      <a:pt x="5" y="50"/>
                    </a:lnTo>
                    <a:lnTo>
                      <a:pt x="7" y="38"/>
                    </a:lnTo>
                    <a:lnTo>
                      <a:pt x="9" y="29"/>
                    </a:lnTo>
                    <a:lnTo>
                      <a:pt x="10" y="17"/>
                    </a:lnTo>
                    <a:lnTo>
                      <a:pt x="15" y="7"/>
                    </a:lnTo>
                    <a:lnTo>
                      <a:pt x="17" y="2"/>
                    </a:lnTo>
                    <a:lnTo>
                      <a:pt x="15" y="0"/>
                    </a:lnTo>
                    <a:lnTo>
                      <a:pt x="14" y="0"/>
                    </a:lnTo>
                    <a:lnTo>
                      <a:pt x="12" y="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7" name="Freeform 216"/>
              <p:cNvSpPr>
                <a:spLocks noEditPoints="1"/>
              </p:cNvSpPr>
              <p:nvPr/>
            </p:nvSpPr>
            <p:spPr bwMode="auto">
              <a:xfrm>
                <a:off x="1915" y="2895"/>
                <a:ext cx="234" cy="95"/>
              </a:xfrm>
              <a:custGeom>
                <a:avLst/>
                <a:gdLst>
                  <a:gd name="T0" fmla="*/ 234 w 234"/>
                  <a:gd name="T1" fmla="*/ 50 h 95"/>
                  <a:gd name="T2" fmla="*/ 234 w 234"/>
                  <a:gd name="T3" fmla="*/ 38 h 95"/>
                  <a:gd name="T4" fmla="*/ 234 w 234"/>
                  <a:gd name="T5" fmla="*/ 38 h 95"/>
                  <a:gd name="T6" fmla="*/ 232 w 234"/>
                  <a:gd name="T7" fmla="*/ 37 h 95"/>
                  <a:gd name="T8" fmla="*/ 232 w 234"/>
                  <a:gd name="T9" fmla="*/ 37 h 95"/>
                  <a:gd name="T10" fmla="*/ 231 w 234"/>
                  <a:gd name="T11" fmla="*/ 37 h 95"/>
                  <a:gd name="T12" fmla="*/ 231 w 234"/>
                  <a:gd name="T13" fmla="*/ 37 h 95"/>
                  <a:gd name="T14" fmla="*/ 231 w 234"/>
                  <a:gd name="T15" fmla="*/ 37 h 95"/>
                  <a:gd name="T16" fmla="*/ 229 w 234"/>
                  <a:gd name="T17" fmla="*/ 37 h 95"/>
                  <a:gd name="T18" fmla="*/ 229 w 234"/>
                  <a:gd name="T19" fmla="*/ 37 h 95"/>
                  <a:gd name="T20" fmla="*/ 229 w 234"/>
                  <a:gd name="T21" fmla="*/ 37 h 95"/>
                  <a:gd name="T22" fmla="*/ 229 w 234"/>
                  <a:gd name="T23" fmla="*/ 40 h 95"/>
                  <a:gd name="T24" fmla="*/ 229 w 234"/>
                  <a:gd name="T25" fmla="*/ 50 h 95"/>
                  <a:gd name="T26" fmla="*/ 234 w 234"/>
                  <a:gd name="T27" fmla="*/ 50 h 95"/>
                  <a:gd name="T28" fmla="*/ 234 w 234"/>
                  <a:gd name="T29" fmla="*/ 63 h 95"/>
                  <a:gd name="T30" fmla="*/ 232 w 234"/>
                  <a:gd name="T31" fmla="*/ 75 h 95"/>
                  <a:gd name="T32" fmla="*/ 229 w 234"/>
                  <a:gd name="T33" fmla="*/ 85 h 95"/>
                  <a:gd name="T34" fmla="*/ 226 w 234"/>
                  <a:gd name="T35" fmla="*/ 95 h 95"/>
                  <a:gd name="T36" fmla="*/ 224 w 234"/>
                  <a:gd name="T37" fmla="*/ 95 h 95"/>
                  <a:gd name="T38" fmla="*/ 224 w 234"/>
                  <a:gd name="T39" fmla="*/ 95 h 95"/>
                  <a:gd name="T40" fmla="*/ 224 w 234"/>
                  <a:gd name="T41" fmla="*/ 95 h 95"/>
                  <a:gd name="T42" fmla="*/ 222 w 234"/>
                  <a:gd name="T43" fmla="*/ 95 h 95"/>
                  <a:gd name="T44" fmla="*/ 222 w 234"/>
                  <a:gd name="T45" fmla="*/ 95 h 95"/>
                  <a:gd name="T46" fmla="*/ 221 w 234"/>
                  <a:gd name="T47" fmla="*/ 95 h 95"/>
                  <a:gd name="T48" fmla="*/ 221 w 234"/>
                  <a:gd name="T49" fmla="*/ 95 h 95"/>
                  <a:gd name="T50" fmla="*/ 221 w 234"/>
                  <a:gd name="T51" fmla="*/ 95 h 95"/>
                  <a:gd name="T52" fmla="*/ 221 w 234"/>
                  <a:gd name="T53" fmla="*/ 95 h 95"/>
                  <a:gd name="T54" fmla="*/ 224 w 234"/>
                  <a:gd name="T55" fmla="*/ 85 h 95"/>
                  <a:gd name="T56" fmla="*/ 227 w 234"/>
                  <a:gd name="T57" fmla="*/ 73 h 95"/>
                  <a:gd name="T58" fmla="*/ 229 w 234"/>
                  <a:gd name="T59" fmla="*/ 62 h 95"/>
                  <a:gd name="T60" fmla="*/ 229 w 234"/>
                  <a:gd name="T61" fmla="*/ 50 h 95"/>
                  <a:gd name="T62" fmla="*/ 234 w 234"/>
                  <a:gd name="T63" fmla="*/ 50 h 95"/>
                  <a:gd name="T64" fmla="*/ 11 w 234"/>
                  <a:gd name="T65" fmla="*/ 0 h 95"/>
                  <a:gd name="T66" fmla="*/ 8 w 234"/>
                  <a:gd name="T67" fmla="*/ 5 h 95"/>
                  <a:gd name="T68" fmla="*/ 5 w 234"/>
                  <a:gd name="T69" fmla="*/ 15 h 95"/>
                  <a:gd name="T70" fmla="*/ 1 w 234"/>
                  <a:gd name="T71" fmla="*/ 27 h 95"/>
                  <a:gd name="T72" fmla="*/ 0 w 234"/>
                  <a:gd name="T73" fmla="*/ 38 h 95"/>
                  <a:gd name="T74" fmla="*/ 0 w 234"/>
                  <a:gd name="T75" fmla="*/ 50 h 95"/>
                  <a:gd name="T76" fmla="*/ 0 w 234"/>
                  <a:gd name="T77" fmla="*/ 52 h 95"/>
                  <a:gd name="T78" fmla="*/ 0 w 234"/>
                  <a:gd name="T79" fmla="*/ 52 h 95"/>
                  <a:gd name="T80" fmla="*/ 1 w 234"/>
                  <a:gd name="T81" fmla="*/ 53 h 95"/>
                  <a:gd name="T82" fmla="*/ 1 w 234"/>
                  <a:gd name="T83" fmla="*/ 53 h 95"/>
                  <a:gd name="T84" fmla="*/ 1 w 234"/>
                  <a:gd name="T85" fmla="*/ 53 h 95"/>
                  <a:gd name="T86" fmla="*/ 3 w 234"/>
                  <a:gd name="T87" fmla="*/ 53 h 95"/>
                  <a:gd name="T88" fmla="*/ 3 w 234"/>
                  <a:gd name="T89" fmla="*/ 53 h 95"/>
                  <a:gd name="T90" fmla="*/ 5 w 234"/>
                  <a:gd name="T91" fmla="*/ 53 h 95"/>
                  <a:gd name="T92" fmla="*/ 5 w 234"/>
                  <a:gd name="T93" fmla="*/ 53 h 95"/>
                  <a:gd name="T94" fmla="*/ 5 w 234"/>
                  <a:gd name="T95" fmla="*/ 50 h 95"/>
                  <a:gd name="T96" fmla="*/ 5 w 234"/>
                  <a:gd name="T97" fmla="*/ 40 h 95"/>
                  <a:gd name="T98" fmla="*/ 6 w 234"/>
                  <a:gd name="T99" fmla="*/ 29 h 95"/>
                  <a:gd name="T100" fmla="*/ 10 w 234"/>
                  <a:gd name="T101" fmla="*/ 17 h 95"/>
                  <a:gd name="T102" fmla="*/ 13 w 234"/>
                  <a:gd name="T103" fmla="*/ 7 h 95"/>
                  <a:gd name="T104" fmla="*/ 15 w 234"/>
                  <a:gd name="T105" fmla="*/ 2 h 95"/>
                  <a:gd name="T106" fmla="*/ 15 w 234"/>
                  <a:gd name="T107" fmla="*/ 2 h 95"/>
                  <a:gd name="T108" fmla="*/ 15 w 234"/>
                  <a:gd name="T109" fmla="*/ 2 h 95"/>
                  <a:gd name="T110" fmla="*/ 13 w 234"/>
                  <a:gd name="T111" fmla="*/ 2 h 95"/>
                  <a:gd name="T112" fmla="*/ 13 w 234"/>
                  <a:gd name="T113" fmla="*/ 2 h 95"/>
                  <a:gd name="T114" fmla="*/ 13 w 234"/>
                  <a:gd name="T115" fmla="*/ 2 h 95"/>
                  <a:gd name="T116" fmla="*/ 11 w 234"/>
                  <a:gd name="T117" fmla="*/ 0 h 95"/>
                  <a:gd name="T118" fmla="*/ 11 w 234"/>
                  <a:gd name="T119" fmla="*/ 0 h 95"/>
                  <a:gd name="T120" fmla="*/ 11 w 234"/>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
                  <a:gd name="T184" fmla="*/ 0 h 95"/>
                  <a:gd name="T185" fmla="*/ 234 w 234"/>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 h="95">
                    <a:moveTo>
                      <a:pt x="234" y="50"/>
                    </a:moveTo>
                    <a:lnTo>
                      <a:pt x="234" y="38"/>
                    </a:lnTo>
                    <a:lnTo>
                      <a:pt x="232" y="37"/>
                    </a:lnTo>
                    <a:lnTo>
                      <a:pt x="231" y="37"/>
                    </a:lnTo>
                    <a:lnTo>
                      <a:pt x="229" y="37"/>
                    </a:lnTo>
                    <a:lnTo>
                      <a:pt x="229" y="40"/>
                    </a:lnTo>
                    <a:lnTo>
                      <a:pt x="229" y="50"/>
                    </a:lnTo>
                    <a:lnTo>
                      <a:pt x="234" y="50"/>
                    </a:lnTo>
                    <a:lnTo>
                      <a:pt x="234" y="63"/>
                    </a:lnTo>
                    <a:lnTo>
                      <a:pt x="232" y="75"/>
                    </a:lnTo>
                    <a:lnTo>
                      <a:pt x="229" y="85"/>
                    </a:lnTo>
                    <a:lnTo>
                      <a:pt x="226" y="95"/>
                    </a:lnTo>
                    <a:lnTo>
                      <a:pt x="224" y="95"/>
                    </a:lnTo>
                    <a:lnTo>
                      <a:pt x="222" y="95"/>
                    </a:lnTo>
                    <a:lnTo>
                      <a:pt x="221" y="95"/>
                    </a:lnTo>
                    <a:lnTo>
                      <a:pt x="224" y="85"/>
                    </a:lnTo>
                    <a:lnTo>
                      <a:pt x="227" y="73"/>
                    </a:lnTo>
                    <a:lnTo>
                      <a:pt x="229" y="62"/>
                    </a:lnTo>
                    <a:lnTo>
                      <a:pt x="229" y="50"/>
                    </a:lnTo>
                    <a:lnTo>
                      <a:pt x="234" y="50"/>
                    </a:lnTo>
                    <a:close/>
                    <a:moveTo>
                      <a:pt x="11" y="0"/>
                    </a:moveTo>
                    <a:lnTo>
                      <a:pt x="8" y="5"/>
                    </a:lnTo>
                    <a:lnTo>
                      <a:pt x="5" y="15"/>
                    </a:lnTo>
                    <a:lnTo>
                      <a:pt x="1" y="27"/>
                    </a:lnTo>
                    <a:lnTo>
                      <a:pt x="0" y="38"/>
                    </a:lnTo>
                    <a:lnTo>
                      <a:pt x="0" y="50"/>
                    </a:lnTo>
                    <a:lnTo>
                      <a:pt x="0" y="52"/>
                    </a:lnTo>
                    <a:lnTo>
                      <a:pt x="1" y="53"/>
                    </a:lnTo>
                    <a:lnTo>
                      <a:pt x="3" y="53"/>
                    </a:lnTo>
                    <a:lnTo>
                      <a:pt x="5" y="53"/>
                    </a:lnTo>
                    <a:lnTo>
                      <a:pt x="5" y="50"/>
                    </a:lnTo>
                    <a:lnTo>
                      <a:pt x="5" y="40"/>
                    </a:lnTo>
                    <a:lnTo>
                      <a:pt x="6" y="29"/>
                    </a:lnTo>
                    <a:lnTo>
                      <a:pt x="10" y="17"/>
                    </a:lnTo>
                    <a:lnTo>
                      <a:pt x="13" y="7"/>
                    </a:lnTo>
                    <a:lnTo>
                      <a:pt x="15" y="2"/>
                    </a:lnTo>
                    <a:lnTo>
                      <a:pt x="13" y="2"/>
                    </a:lnTo>
                    <a:lnTo>
                      <a:pt x="11" y="0"/>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8" name="Freeform 217"/>
              <p:cNvSpPr>
                <a:spLocks noEditPoints="1"/>
              </p:cNvSpPr>
              <p:nvPr/>
            </p:nvSpPr>
            <p:spPr bwMode="auto">
              <a:xfrm>
                <a:off x="1916" y="2897"/>
                <a:ext cx="231" cy="93"/>
              </a:xfrm>
              <a:custGeom>
                <a:avLst/>
                <a:gdLst>
                  <a:gd name="T0" fmla="*/ 231 w 231"/>
                  <a:gd name="T1" fmla="*/ 48 h 93"/>
                  <a:gd name="T2" fmla="*/ 230 w 231"/>
                  <a:gd name="T3" fmla="*/ 36 h 93"/>
                  <a:gd name="T4" fmla="*/ 230 w 231"/>
                  <a:gd name="T5" fmla="*/ 35 h 93"/>
                  <a:gd name="T6" fmla="*/ 230 w 231"/>
                  <a:gd name="T7" fmla="*/ 35 h 93"/>
                  <a:gd name="T8" fmla="*/ 228 w 231"/>
                  <a:gd name="T9" fmla="*/ 35 h 93"/>
                  <a:gd name="T10" fmla="*/ 228 w 231"/>
                  <a:gd name="T11" fmla="*/ 35 h 93"/>
                  <a:gd name="T12" fmla="*/ 228 w 231"/>
                  <a:gd name="T13" fmla="*/ 35 h 93"/>
                  <a:gd name="T14" fmla="*/ 226 w 231"/>
                  <a:gd name="T15" fmla="*/ 35 h 93"/>
                  <a:gd name="T16" fmla="*/ 226 w 231"/>
                  <a:gd name="T17" fmla="*/ 35 h 93"/>
                  <a:gd name="T18" fmla="*/ 225 w 231"/>
                  <a:gd name="T19" fmla="*/ 35 h 93"/>
                  <a:gd name="T20" fmla="*/ 225 w 231"/>
                  <a:gd name="T21" fmla="*/ 35 h 93"/>
                  <a:gd name="T22" fmla="*/ 225 w 231"/>
                  <a:gd name="T23" fmla="*/ 38 h 93"/>
                  <a:gd name="T24" fmla="*/ 226 w 231"/>
                  <a:gd name="T25" fmla="*/ 48 h 93"/>
                  <a:gd name="T26" fmla="*/ 231 w 231"/>
                  <a:gd name="T27" fmla="*/ 48 h 93"/>
                  <a:gd name="T28" fmla="*/ 230 w 231"/>
                  <a:gd name="T29" fmla="*/ 60 h 93"/>
                  <a:gd name="T30" fmla="*/ 228 w 231"/>
                  <a:gd name="T31" fmla="*/ 71 h 93"/>
                  <a:gd name="T32" fmla="*/ 225 w 231"/>
                  <a:gd name="T33" fmla="*/ 83 h 93"/>
                  <a:gd name="T34" fmla="*/ 221 w 231"/>
                  <a:gd name="T35" fmla="*/ 93 h 93"/>
                  <a:gd name="T36" fmla="*/ 221 w 231"/>
                  <a:gd name="T37" fmla="*/ 93 h 93"/>
                  <a:gd name="T38" fmla="*/ 220 w 231"/>
                  <a:gd name="T39" fmla="*/ 93 h 93"/>
                  <a:gd name="T40" fmla="*/ 220 w 231"/>
                  <a:gd name="T41" fmla="*/ 93 h 93"/>
                  <a:gd name="T42" fmla="*/ 220 w 231"/>
                  <a:gd name="T43" fmla="*/ 93 h 93"/>
                  <a:gd name="T44" fmla="*/ 218 w 231"/>
                  <a:gd name="T45" fmla="*/ 93 h 93"/>
                  <a:gd name="T46" fmla="*/ 218 w 231"/>
                  <a:gd name="T47" fmla="*/ 93 h 93"/>
                  <a:gd name="T48" fmla="*/ 216 w 231"/>
                  <a:gd name="T49" fmla="*/ 93 h 93"/>
                  <a:gd name="T50" fmla="*/ 216 w 231"/>
                  <a:gd name="T51" fmla="*/ 93 h 93"/>
                  <a:gd name="T52" fmla="*/ 216 w 231"/>
                  <a:gd name="T53" fmla="*/ 91 h 93"/>
                  <a:gd name="T54" fmla="*/ 221 w 231"/>
                  <a:gd name="T55" fmla="*/ 81 h 93"/>
                  <a:gd name="T56" fmla="*/ 223 w 231"/>
                  <a:gd name="T57" fmla="*/ 71 h 93"/>
                  <a:gd name="T58" fmla="*/ 225 w 231"/>
                  <a:gd name="T59" fmla="*/ 60 h 93"/>
                  <a:gd name="T60" fmla="*/ 226 w 231"/>
                  <a:gd name="T61" fmla="*/ 48 h 93"/>
                  <a:gd name="T62" fmla="*/ 231 w 231"/>
                  <a:gd name="T63" fmla="*/ 48 h 93"/>
                  <a:gd name="T64" fmla="*/ 12 w 231"/>
                  <a:gd name="T65" fmla="*/ 0 h 93"/>
                  <a:gd name="T66" fmla="*/ 10 w 231"/>
                  <a:gd name="T67" fmla="*/ 5 h 93"/>
                  <a:gd name="T68" fmla="*/ 5 w 231"/>
                  <a:gd name="T69" fmla="*/ 15 h 93"/>
                  <a:gd name="T70" fmla="*/ 4 w 231"/>
                  <a:gd name="T71" fmla="*/ 27 h 93"/>
                  <a:gd name="T72" fmla="*/ 2 w 231"/>
                  <a:gd name="T73" fmla="*/ 36 h 93"/>
                  <a:gd name="T74" fmla="*/ 0 w 231"/>
                  <a:gd name="T75" fmla="*/ 48 h 93"/>
                  <a:gd name="T76" fmla="*/ 0 w 231"/>
                  <a:gd name="T77" fmla="*/ 51 h 93"/>
                  <a:gd name="T78" fmla="*/ 2 w 231"/>
                  <a:gd name="T79" fmla="*/ 51 h 93"/>
                  <a:gd name="T80" fmla="*/ 2 w 231"/>
                  <a:gd name="T81" fmla="*/ 51 h 93"/>
                  <a:gd name="T82" fmla="*/ 4 w 231"/>
                  <a:gd name="T83" fmla="*/ 51 h 93"/>
                  <a:gd name="T84" fmla="*/ 4 w 231"/>
                  <a:gd name="T85" fmla="*/ 51 h 93"/>
                  <a:gd name="T86" fmla="*/ 4 w 231"/>
                  <a:gd name="T87" fmla="*/ 51 h 93"/>
                  <a:gd name="T88" fmla="*/ 5 w 231"/>
                  <a:gd name="T89" fmla="*/ 53 h 93"/>
                  <a:gd name="T90" fmla="*/ 5 w 231"/>
                  <a:gd name="T91" fmla="*/ 53 h 93"/>
                  <a:gd name="T92" fmla="*/ 5 w 231"/>
                  <a:gd name="T93" fmla="*/ 53 h 93"/>
                  <a:gd name="T94" fmla="*/ 5 w 231"/>
                  <a:gd name="T95" fmla="*/ 48 h 93"/>
                  <a:gd name="T96" fmla="*/ 7 w 231"/>
                  <a:gd name="T97" fmla="*/ 38 h 93"/>
                  <a:gd name="T98" fmla="*/ 9 w 231"/>
                  <a:gd name="T99" fmla="*/ 27 h 93"/>
                  <a:gd name="T100" fmla="*/ 10 w 231"/>
                  <a:gd name="T101" fmla="*/ 17 h 93"/>
                  <a:gd name="T102" fmla="*/ 15 w 231"/>
                  <a:gd name="T103" fmla="*/ 7 h 93"/>
                  <a:gd name="T104" fmla="*/ 17 w 231"/>
                  <a:gd name="T105" fmla="*/ 2 h 93"/>
                  <a:gd name="T106" fmla="*/ 17 w 231"/>
                  <a:gd name="T107" fmla="*/ 2 h 93"/>
                  <a:gd name="T108" fmla="*/ 15 w 231"/>
                  <a:gd name="T109" fmla="*/ 2 h 93"/>
                  <a:gd name="T110" fmla="*/ 15 w 231"/>
                  <a:gd name="T111" fmla="*/ 0 h 93"/>
                  <a:gd name="T112" fmla="*/ 14 w 231"/>
                  <a:gd name="T113" fmla="*/ 0 h 93"/>
                  <a:gd name="T114" fmla="*/ 14 w 231"/>
                  <a:gd name="T115" fmla="*/ 0 h 93"/>
                  <a:gd name="T116" fmla="*/ 14 w 231"/>
                  <a:gd name="T117" fmla="*/ 0 h 93"/>
                  <a:gd name="T118" fmla="*/ 12 w 231"/>
                  <a:gd name="T119" fmla="*/ 0 h 93"/>
                  <a:gd name="T120" fmla="*/ 12 w 231"/>
                  <a:gd name="T121" fmla="*/ 0 h 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1"/>
                  <a:gd name="T184" fmla="*/ 0 h 93"/>
                  <a:gd name="T185" fmla="*/ 231 w 231"/>
                  <a:gd name="T186" fmla="*/ 93 h 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1" h="93">
                    <a:moveTo>
                      <a:pt x="231" y="48"/>
                    </a:moveTo>
                    <a:lnTo>
                      <a:pt x="230" y="36"/>
                    </a:lnTo>
                    <a:lnTo>
                      <a:pt x="230" y="35"/>
                    </a:lnTo>
                    <a:lnTo>
                      <a:pt x="228" y="35"/>
                    </a:lnTo>
                    <a:lnTo>
                      <a:pt x="226" y="35"/>
                    </a:lnTo>
                    <a:lnTo>
                      <a:pt x="225" y="35"/>
                    </a:lnTo>
                    <a:lnTo>
                      <a:pt x="225" y="38"/>
                    </a:lnTo>
                    <a:lnTo>
                      <a:pt x="226" y="48"/>
                    </a:lnTo>
                    <a:lnTo>
                      <a:pt x="231" y="48"/>
                    </a:lnTo>
                    <a:lnTo>
                      <a:pt x="230" y="60"/>
                    </a:lnTo>
                    <a:lnTo>
                      <a:pt x="228" y="71"/>
                    </a:lnTo>
                    <a:lnTo>
                      <a:pt x="225" y="83"/>
                    </a:lnTo>
                    <a:lnTo>
                      <a:pt x="221" y="93"/>
                    </a:lnTo>
                    <a:lnTo>
                      <a:pt x="220" y="93"/>
                    </a:lnTo>
                    <a:lnTo>
                      <a:pt x="218" y="93"/>
                    </a:lnTo>
                    <a:lnTo>
                      <a:pt x="216" y="93"/>
                    </a:lnTo>
                    <a:lnTo>
                      <a:pt x="216" y="91"/>
                    </a:lnTo>
                    <a:lnTo>
                      <a:pt x="221" y="81"/>
                    </a:lnTo>
                    <a:lnTo>
                      <a:pt x="223" y="71"/>
                    </a:lnTo>
                    <a:lnTo>
                      <a:pt x="225" y="60"/>
                    </a:lnTo>
                    <a:lnTo>
                      <a:pt x="226" y="48"/>
                    </a:lnTo>
                    <a:lnTo>
                      <a:pt x="231" y="48"/>
                    </a:lnTo>
                    <a:close/>
                    <a:moveTo>
                      <a:pt x="12" y="0"/>
                    </a:moveTo>
                    <a:lnTo>
                      <a:pt x="10" y="5"/>
                    </a:lnTo>
                    <a:lnTo>
                      <a:pt x="5" y="15"/>
                    </a:lnTo>
                    <a:lnTo>
                      <a:pt x="4" y="27"/>
                    </a:lnTo>
                    <a:lnTo>
                      <a:pt x="2" y="36"/>
                    </a:lnTo>
                    <a:lnTo>
                      <a:pt x="0" y="48"/>
                    </a:lnTo>
                    <a:lnTo>
                      <a:pt x="0" y="51"/>
                    </a:lnTo>
                    <a:lnTo>
                      <a:pt x="2" y="51"/>
                    </a:lnTo>
                    <a:lnTo>
                      <a:pt x="4" y="51"/>
                    </a:lnTo>
                    <a:lnTo>
                      <a:pt x="5" y="53"/>
                    </a:lnTo>
                    <a:lnTo>
                      <a:pt x="5" y="48"/>
                    </a:lnTo>
                    <a:lnTo>
                      <a:pt x="7" y="38"/>
                    </a:lnTo>
                    <a:lnTo>
                      <a:pt x="9" y="27"/>
                    </a:lnTo>
                    <a:lnTo>
                      <a:pt x="10" y="17"/>
                    </a:lnTo>
                    <a:lnTo>
                      <a:pt x="15" y="7"/>
                    </a:lnTo>
                    <a:lnTo>
                      <a:pt x="17" y="2"/>
                    </a:lnTo>
                    <a:lnTo>
                      <a:pt x="15" y="2"/>
                    </a:lnTo>
                    <a:lnTo>
                      <a:pt x="15" y="0"/>
                    </a:lnTo>
                    <a:lnTo>
                      <a:pt x="14" y="0"/>
                    </a:lnTo>
                    <a:lnTo>
                      <a:pt x="12" y="0"/>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9" name="Freeform 218"/>
              <p:cNvSpPr>
                <a:spLocks noEditPoints="1"/>
              </p:cNvSpPr>
              <p:nvPr/>
            </p:nvSpPr>
            <p:spPr bwMode="auto">
              <a:xfrm>
                <a:off x="1920" y="2897"/>
                <a:ext cx="224" cy="93"/>
              </a:xfrm>
              <a:custGeom>
                <a:avLst/>
                <a:gdLst>
                  <a:gd name="T0" fmla="*/ 224 w 224"/>
                  <a:gd name="T1" fmla="*/ 48 h 93"/>
                  <a:gd name="T2" fmla="*/ 224 w 224"/>
                  <a:gd name="T3" fmla="*/ 38 h 93"/>
                  <a:gd name="T4" fmla="*/ 224 w 224"/>
                  <a:gd name="T5" fmla="*/ 35 h 93"/>
                  <a:gd name="T6" fmla="*/ 222 w 224"/>
                  <a:gd name="T7" fmla="*/ 35 h 93"/>
                  <a:gd name="T8" fmla="*/ 222 w 224"/>
                  <a:gd name="T9" fmla="*/ 35 h 93"/>
                  <a:gd name="T10" fmla="*/ 221 w 224"/>
                  <a:gd name="T11" fmla="*/ 35 h 93"/>
                  <a:gd name="T12" fmla="*/ 221 w 224"/>
                  <a:gd name="T13" fmla="*/ 35 h 93"/>
                  <a:gd name="T14" fmla="*/ 221 w 224"/>
                  <a:gd name="T15" fmla="*/ 35 h 93"/>
                  <a:gd name="T16" fmla="*/ 219 w 224"/>
                  <a:gd name="T17" fmla="*/ 35 h 93"/>
                  <a:gd name="T18" fmla="*/ 219 w 224"/>
                  <a:gd name="T19" fmla="*/ 35 h 93"/>
                  <a:gd name="T20" fmla="*/ 217 w 224"/>
                  <a:gd name="T21" fmla="*/ 35 h 93"/>
                  <a:gd name="T22" fmla="*/ 219 w 224"/>
                  <a:gd name="T23" fmla="*/ 38 h 93"/>
                  <a:gd name="T24" fmla="*/ 219 w 224"/>
                  <a:gd name="T25" fmla="*/ 48 h 93"/>
                  <a:gd name="T26" fmla="*/ 224 w 224"/>
                  <a:gd name="T27" fmla="*/ 48 h 93"/>
                  <a:gd name="T28" fmla="*/ 224 w 224"/>
                  <a:gd name="T29" fmla="*/ 60 h 93"/>
                  <a:gd name="T30" fmla="*/ 222 w 224"/>
                  <a:gd name="T31" fmla="*/ 71 h 93"/>
                  <a:gd name="T32" fmla="*/ 219 w 224"/>
                  <a:gd name="T33" fmla="*/ 83 h 93"/>
                  <a:gd name="T34" fmla="*/ 216 w 224"/>
                  <a:gd name="T35" fmla="*/ 93 h 93"/>
                  <a:gd name="T36" fmla="*/ 216 w 224"/>
                  <a:gd name="T37" fmla="*/ 93 h 93"/>
                  <a:gd name="T38" fmla="*/ 214 w 224"/>
                  <a:gd name="T39" fmla="*/ 93 h 93"/>
                  <a:gd name="T40" fmla="*/ 214 w 224"/>
                  <a:gd name="T41" fmla="*/ 93 h 93"/>
                  <a:gd name="T42" fmla="*/ 212 w 224"/>
                  <a:gd name="T43" fmla="*/ 93 h 93"/>
                  <a:gd name="T44" fmla="*/ 212 w 224"/>
                  <a:gd name="T45" fmla="*/ 93 h 93"/>
                  <a:gd name="T46" fmla="*/ 212 w 224"/>
                  <a:gd name="T47" fmla="*/ 93 h 93"/>
                  <a:gd name="T48" fmla="*/ 211 w 224"/>
                  <a:gd name="T49" fmla="*/ 93 h 93"/>
                  <a:gd name="T50" fmla="*/ 211 w 224"/>
                  <a:gd name="T51" fmla="*/ 93 h 93"/>
                  <a:gd name="T52" fmla="*/ 209 w 224"/>
                  <a:gd name="T53" fmla="*/ 93 h 93"/>
                  <a:gd name="T54" fmla="*/ 211 w 224"/>
                  <a:gd name="T55" fmla="*/ 91 h 93"/>
                  <a:gd name="T56" fmla="*/ 214 w 224"/>
                  <a:gd name="T57" fmla="*/ 81 h 93"/>
                  <a:gd name="T58" fmla="*/ 217 w 224"/>
                  <a:gd name="T59" fmla="*/ 70 h 93"/>
                  <a:gd name="T60" fmla="*/ 219 w 224"/>
                  <a:gd name="T61" fmla="*/ 60 h 93"/>
                  <a:gd name="T62" fmla="*/ 219 w 224"/>
                  <a:gd name="T63" fmla="*/ 48 h 93"/>
                  <a:gd name="T64" fmla="*/ 224 w 224"/>
                  <a:gd name="T65" fmla="*/ 48 h 93"/>
                  <a:gd name="T66" fmla="*/ 10 w 224"/>
                  <a:gd name="T67" fmla="*/ 0 h 93"/>
                  <a:gd name="T68" fmla="*/ 8 w 224"/>
                  <a:gd name="T69" fmla="*/ 5 h 93"/>
                  <a:gd name="T70" fmla="*/ 5 w 224"/>
                  <a:gd name="T71" fmla="*/ 15 h 93"/>
                  <a:gd name="T72" fmla="*/ 1 w 224"/>
                  <a:gd name="T73" fmla="*/ 27 h 93"/>
                  <a:gd name="T74" fmla="*/ 0 w 224"/>
                  <a:gd name="T75" fmla="*/ 38 h 93"/>
                  <a:gd name="T76" fmla="*/ 0 w 224"/>
                  <a:gd name="T77" fmla="*/ 48 h 93"/>
                  <a:gd name="T78" fmla="*/ 0 w 224"/>
                  <a:gd name="T79" fmla="*/ 51 h 93"/>
                  <a:gd name="T80" fmla="*/ 0 w 224"/>
                  <a:gd name="T81" fmla="*/ 51 h 93"/>
                  <a:gd name="T82" fmla="*/ 1 w 224"/>
                  <a:gd name="T83" fmla="*/ 53 h 93"/>
                  <a:gd name="T84" fmla="*/ 1 w 224"/>
                  <a:gd name="T85" fmla="*/ 53 h 93"/>
                  <a:gd name="T86" fmla="*/ 1 w 224"/>
                  <a:gd name="T87" fmla="*/ 53 h 93"/>
                  <a:gd name="T88" fmla="*/ 3 w 224"/>
                  <a:gd name="T89" fmla="*/ 53 h 93"/>
                  <a:gd name="T90" fmla="*/ 3 w 224"/>
                  <a:gd name="T91" fmla="*/ 53 h 93"/>
                  <a:gd name="T92" fmla="*/ 5 w 224"/>
                  <a:gd name="T93" fmla="*/ 53 h 93"/>
                  <a:gd name="T94" fmla="*/ 5 w 224"/>
                  <a:gd name="T95" fmla="*/ 53 h 93"/>
                  <a:gd name="T96" fmla="*/ 5 w 224"/>
                  <a:gd name="T97" fmla="*/ 48 h 93"/>
                  <a:gd name="T98" fmla="*/ 5 w 224"/>
                  <a:gd name="T99" fmla="*/ 38 h 93"/>
                  <a:gd name="T100" fmla="*/ 6 w 224"/>
                  <a:gd name="T101" fmla="*/ 27 h 93"/>
                  <a:gd name="T102" fmla="*/ 10 w 224"/>
                  <a:gd name="T103" fmla="*/ 17 h 93"/>
                  <a:gd name="T104" fmla="*/ 13 w 224"/>
                  <a:gd name="T105" fmla="*/ 7 h 93"/>
                  <a:gd name="T106" fmla="*/ 15 w 224"/>
                  <a:gd name="T107" fmla="*/ 2 h 93"/>
                  <a:gd name="T108" fmla="*/ 15 w 224"/>
                  <a:gd name="T109" fmla="*/ 2 h 93"/>
                  <a:gd name="T110" fmla="*/ 15 w 224"/>
                  <a:gd name="T111" fmla="*/ 2 h 93"/>
                  <a:gd name="T112" fmla="*/ 13 w 224"/>
                  <a:gd name="T113" fmla="*/ 2 h 93"/>
                  <a:gd name="T114" fmla="*/ 13 w 224"/>
                  <a:gd name="T115" fmla="*/ 2 h 93"/>
                  <a:gd name="T116" fmla="*/ 13 w 224"/>
                  <a:gd name="T117" fmla="*/ 2 h 93"/>
                  <a:gd name="T118" fmla="*/ 11 w 224"/>
                  <a:gd name="T119" fmla="*/ 2 h 93"/>
                  <a:gd name="T120" fmla="*/ 11 w 224"/>
                  <a:gd name="T121" fmla="*/ 0 h 93"/>
                  <a:gd name="T122" fmla="*/ 10 w 224"/>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4"/>
                  <a:gd name="T187" fmla="*/ 0 h 93"/>
                  <a:gd name="T188" fmla="*/ 224 w 224"/>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4" h="93">
                    <a:moveTo>
                      <a:pt x="224" y="48"/>
                    </a:moveTo>
                    <a:lnTo>
                      <a:pt x="224" y="38"/>
                    </a:lnTo>
                    <a:lnTo>
                      <a:pt x="224" y="35"/>
                    </a:lnTo>
                    <a:lnTo>
                      <a:pt x="222" y="35"/>
                    </a:lnTo>
                    <a:lnTo>
                      <a:pt x="221" y="35"/>
                    </a:lnTo>
                    <a:lnTo>
                      <a:pt x="219" y="35"/>
                    </a:lnTo>
                    <a:lnTo>
                      <a:pt x="217" y="35"/>
                    </a:lnTo>
                    <a:lnTo>
                      <a:pt x="219" y="38"/>
                    </a:lnTo>
                    <a:lnTo>
                      <a:pt x="219" y="48"/>
                    </a:lnTo>
                    <a:lnTo>
                      <a:pt x="224" y="48"/>
                    </a:lnTo>
                    <a:lnTo>
                      <a:pt x="224" y="60"/>
                    </a:lnTo>
                    <a:lnTo>
                      <a:pt x="222" y="71"/>
                    </a:lnTo>
                    <a:lnTo>
                      <a:pt x="219" y="83"/>
                    </a:lnTo>
                    <a:lnTo>
                      <a:pt x="216" y="93"/>
                    </a:lnTo>
                    <a:lnTo>
                      <a:pt x="214" y="93"/>
                    </a:lnTo>
                    <a:lnTo>
                      <a:pt x="212" y="93"/>
                    </a:lnTo>
                    <a:lnTo>
                      <a:pt x="211" y="93"/>
                    </a:lnTo>
                    <a:lnTo>
                      <a:pt x="209" y="93"/>
                    </a:lnTo>
                    <a:lnTo>
                      <a:pt x="211" y="91"/>
                    </a:lnTo>
                    <a:lnTo>
                      <a:pt x="214" y="81"/>
                    </a:lnTo>
                    <a:lnTo>
                      <a:pt x="217" y="70"/>
                    </a:lnTo>
                    <a:lnTo>
                      <a:pt x="219" y="60"/>
                    </a:lnTo>
                    <a:lnTo>
                      <a:pt x="219" y="48"/>
                    </a:lnTo>
                    <a:lnTo>
                      <a:pt x="224" y="48"/>
                    </a:lnTo>
                    <a:close/>
                    <a:moveTo>
                      <a:pt x="10" y="0"/>
                    </a:moveTo>
                    <a:lnTo>
                      <a:pt x="8" y="5"/>
                    </a:lnTo>
                    <a:lnTo>
                      <a:pt x="5" y="15"/>
                    </a:lnTo>
                    <a:lnTo>
                      <a:pt x="1" y="27"/>
                    </a:lnTo>
                    <a:lnTo>
                      <a:pt x="0" y="38"/>
                    </a:lnTo>
                    <a:lnTo>
                      <a:pt x="0" y="48"/>
                    </a:lnTo>
                    <a:lnTo>
                      <a:pt x="0" y="51"/>
                    </a:lnTo>
                    <a:lnTo>
                      <a:pt x="1" y="53"/>
                    </a:lnTo>
                    <a:lnTo>
                      <a:pt x="3" y="53"/>
                    </a:lnTo>
                    <a:lnTo>
                      <a:pt x="5" y="53"/>
                    </a:lnTo>
                    <a:lnTo>
                      <a:pt x="5" y="48"/>
                    </a:lnTo>
                    <a:lnTo>
                      <a:pt x="5" y="38"/>
                    </a:lnTo>
                    <a:lnTo>
                      <a:pt x="6" y="27"/>
                    </a:lnTo>
                    <a:lnTo>
                      <a:pt x="10" y="17"/>
                    </a:lnTo>
                    <a:lnTo>
                      <a:pt x="13" y="7"/>
                    </a:lnTo>
                    <a:lnTo>
                      <a:pt x="15" y="2"/>
                    </a:lnTo>
                    <a:lnTo>
                      <a:pt x="13" y="2"/>
                    </a:lnTo>
                    <a:lnTo>
                      <a:pt x="11" y="2"/>
                    </a:lnTo>
                    <a:lnTo>
                      <a:pt x="11" y="0"/>
                    </a:lnTo>
                    <a:lnTo>
                      <a:pt x="10" y="0"/>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0" name="Freeform 219"/>
              <p:cNvSpPr>
                <a:spLocks noEditPoints="1"/>
              </p:cNvSpPr>
              <p:nvPr/>
            </p:nvSpPr>
            <p:spPr bwMode="auto">
              <a:xfrm>
                <a:off x="1921" y="2899"/>
                <a:ext cx="221" cy="91"/>
              </a:xfrm>
              <a:custGeom>
                <a:avLst/>
                <a:gdLst>
                  <a:gd name="T0" fmla="*/ 221 w 221"/>
                  <a:gd name="T1" fmla="*/ 46 h 91"/>
                  <a:gd name="T2" fmla="*/ 220 w 221"/>
                  <a:gd name="T3" fmla="*/ 36 h 91"/>
                  <a:gd name="T4" fmla="*/ 220 w 221"/>
                  <a:gd name="T5" fmla="*/ 33 h 91"/>
                  <a:gd name="T6" fmla="*/ 220 w 221"/>
                  <a:gd name="T7" fmla="*/ 33 h 91"/>
                  <a:gd name="T8" fmla="*/ 218 w 221"/>
                  <a:gd name="T9" fmla="*/ 33 h 91"/>
                  <a:gd name="T10" fmla="*/ 218 w 221"/>
                  <a:gd name="T11" fmla="*/ 33 h 91"/>
                  <a:gd name="T12" fmla="*/ 216 w 221"/>
                  <a:gd name="T13" fmla="*/ 33 h 91"/>
                  <a:gd name="T14" fmla="*/ 216 w 221"/>
                  <a:gd name="T15" fmla="*/ 33 h 91"/>
                  <a:gd name="T16" fmla="*/ 216 w 221"/>
                  <a:gd name="T17" fmla="*/ 33 h 91"/>
                  <a:gd name="T18" fmla="*/ 215 w 221"/>
                  <a:gd name="T19" fmla="*/ 33 h 91"/>
                  <a:gd name="T20" fmla="*/ 215 w 221"/>
                  <a:gd name="T21" fmla="*/ 33 h 91"/>
                  <a:gd name="T22" fmla="*/ 215 w 221"/>
                  <a:gd name="T23" fmla="*/ 36 h 91"/>
                  <a:gd name="T24" fmla="*/ 216 w 221"/>
                  <a:gd name="T25" fmla="*/ 46 h 91"/>
                  <a:gd name="T26" fmla="*/ 221 w 221"/>
                  <a:gd name="T27" fmla="*/ 46 h 91"/>
                  <a:gd name="T28" fmla="*/ 220 w 221"/>
                  <a:gd name="T29" fmla="*/ 58 h 91"/>
                  <a:gd name="T30" fmla="*/ 218 w 221"/>
                  <a:gd name="T31" fmla="*/ 69 h 91"/>
                  <a:gd name="T32" fmla="*/ 216 w 221"/>
                  <a:gd name="T33" fmla="*/ 79 h 91"/>
                  <a:gd name="T34" fmla="*/ 211 w 221"/>
                  <a:gd name="T35" fmla="*/ 89 h 91"/>
                  <a:gd name="T36" fmla="*/ 211 w 221"/>
                  <a:gd name="T37" fmla="*/ 91 h 91"/>
                  <a:gd name="T38" fmla="*/ 211 w 221"/>
                  <a:gd name="T39" fmla="*/ 91 h 91"/>
                  <a:gd name="T40" fmla="*/ 210 w 221"/>
                  <a:gd name="T41" fmla="*/ 91 h 91"/>
                  <a:gd name="T42" fmla="*/ 210 w 221"/>
                  <a:gd name="T43" fmla="*/ 91 h 91"/>
                  <a:gd name="T44" fmla="*/ 208 w 221"/>
                  <a:gd name="T45" fmla="*/ 91 h 91"/>
                  <a:gd name="T46" fmla="*/ 208 w 221"/>
                  <a:gd name="T47" fmla="*/ 91 h 91"/>
                  <a:gd name="T48" fmla="*/ 208 w 221"/>
                  <a:gd name="T49" fmla="*/ 91 h 91"/>
                  <a:gd name="T50" fmla="*/ 206 w 221"/>
                  <a:gd name="T51" fmla="*/ 91 h 91"/>
                  <a:gd name="T52" fmla="*/ 206 w 221"/>
                  <a:gd name="T53" fmla="*/ 91 h 91"/>
                  <a:gd name="T54" fmla="*/ 208 w 221"/>
                  <a:gd name="T55" fmla="*/ 88 h 91"/>
                  <a:gd name="T56" fmla="*/ 211 w 221"/>
                  <a:gd name="T57" fmla="*/ 78 h 91"/>
                  <a:gd name="T58" fmla="*/ 213 w 221"/>
                  <a:gd name="T59" fmla="*/ 68 h 91"/>
                  <a:gd name="T60" fmla="*/ 215 w 221"/>
                  <a:gd name="T61" fmla="*/ 58 h 91"/>
                  <a:gd name="T62" fmla="*/ 216 w 221"/>
                  <a:gd name="T63" fmla="*/ 46 h 91"/>
                  <a:gd name="T64" fmla="*/ 221 w 221"/>
                  <a:gd name="T65" fmla="*/ 46 h 91"/>
                  <a:gd name="T66" fmla="*/ 12 w 221"/>
                  <a:gd name="T67" fmla="*/ 0 h 91"/>
                  <a:gd name="T68" fmla="*/ 10 w 221"/>
                  <a:gd name="T69" fmla="*/ 5 h 91"/>
                  <a:gd name="T70" fmla="*/ 5 w 221"/>
                  <a:gd name="T71" fmla="*/ 15 h 91"/>
                  <a:gd name="T72" fmla="*/ 4 w 221"/>
                  <a:gd name="T73" fmla="*/ 25 h 91"/>
                  <a:gd name="T74" fmla="*/ 2 w 221"/>
                  <a:gd name="T75" fmla="*/ 36 h 91"/>
                  <a:gd name="T76" fmla="*/ 0 w 221"/>
                  <a:gd name="T77" fmla="*/ 46 h 91"/>
                  <a:gd name="T78" fmla="*/ 0 w 221"/>
                  <a:gd name="T79" fmla="*/ 51 h 91"/>
                  <a:gd name="T80" fmla="*/ 2 w 221"/>
                  <a:gd name="T81" fmla="*/ 51 h 91"/>
                  <a:gd name="T82" fmla="*/ 2 w 221"/>
                  <a:gd name="T83" fmla="*/ 51 h 91"/>
                  <a:gd name="T84" fmla="*/ 4 w 221"/>
                  <a:gd name="T85" fmla="*/ 51 h 91"/>
                  <a:gd name="T86" fmla="*/ 4 w 221"/>
                  <a:gd name="T87" fmla="*/ 51 h 91"/>
                  <a:gd name="T88" fmla="*/ 4 w 221"/>
                  <a:gd name="T89" fmla="*/ 51 h 91"/>
                  <a:gd name="T90" fmla="*/ 5 w 221"/>
                  <a:gd name="T91" fmla="*/ 53 h 91"/>
                  <a:gd name="T92" fmla="*/ 5 w 221"/>
                  <a:gd name="T93" fmla="*/ 53 h 91"/>
                  <a:gd name="T94" fmla="*/ 7 w 221"/>
                  <a:gd name="T95" fmla="*/ 53 h 91"/>
                  <a:gd name="T96" fmla="*/ 5 w 221"/>
                  <a:gd name="T97" fmla="*/ 46 h 91"/>
                  <a:gd name="T98" fmla="*/ 7 w 221"/>
                  <a:gd name="T99" fmla="*/ 36 h 91"/>
                  <a:gd name="T100" fmla="*/ 9 w 221"/>
                  <a:gd name="T101" fmla="*/ 26 h 91"/>
                  <a:gd name="T102" fmla="*/ 10 w 221"/>
                  <a:gd name="T103" fmla="*/ 16 h 91"/>
                  <a:gd name="T104" fmla="*/ 14 w 221"/>
                  <a:gd name="T105" fmla="*/ 6 h 91"/>
                  <a:gd name="T106" fmla="*/ 17 w 221"/>
                  <a:gd name="T107" fmla="*/ 1 h 91"/>
                  <a:gd name="T108" fmla="*/ 15 w 221"/>
                  <a:gd name="T109" fmla="*/ 1 h 91"/>
                  <a:gd name="T110" fmla="*/ 15 w 221"/>
                  <a:gd name="T111" fmla="*/ 1 h 91"/>
                  <a:gd name="T112" fmla="*/ 15 w 221"/>
                  <a:gd name="T113" fmla="*/ 1 h 91"/>
                  <a:gd name="T114" fmla="*/ 14 w 221"/>
                  <a:gd name="T115" fmla="*/ 0 h 91"/>
                  <a:gd name="T116" fmla="*/ 14 w 221"/>
                  <a:gd name="T117" fmla="*/ 0 h 91"/>
                  <a:gd name="T118" fmla="*/ 14 w 221"/>
                  <a:gd name="T119" fmla="*/ 0 h 91"/>
                  <a:gd name="T120" fmla="*/ 12 w 221"/>
                  <a:gd name="T121" fmla="*/ 0 h 91"/>
                  <a:gd name="T122" fmla="*/ 12 w 221"/>
                  <a:gd name="T123" fmla="*/ 0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
                  <a:gd name="T187" fmla="*/ 0 h 91"/>
                  <a:gd name="T188" fmla="*/ 221 w 221"/>
                  <a:gd name="T189" fmla="*/ 91 h 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 h="91">
                    <a:moveTo>
                      <a:pt x="221" y="46"/>
                    </a:moveTo>
                    <a:lnTo>
                      <a:pt x="220" y="36"/>
                    </a:lnTo>
                    <a:lnTo>
                      <a:pt x="220" y="33"/>
                    </a:lnTo>
                    <a:lnTo>
                      <a:pt x="218" y="33"/>
                    </a:lnTo>
                    <a:lnTo>
                      <a:pt x="216" y="33"/>
                    </a:lnTo>
                    <a:lnTo>
                      <a:pt x="215" y="33"/>
                    </a:lnTo>
                    <a:lnTo>
                      <a:pt x="215" y="36"/>
                    </a:lnTo>
                    <a:lnTo>
                      <a:pt x="216" y="46"/>
                    </a:lnTo>
                    <a:lnTo>
                      <a:pt x="221" y="46"/>
                    </a:lnTo>
                    <a:lnTo>
                      <a:pt x="220" y="58"/>
                    </a:lnTo>
                    <a:lnTo>
                      <a:pt x="218" y="69"/>
                    </a:lnTo>
                    <a:lnTo>
                      <a:pt x="216" y="79"/>
                    </a:lnTo>
                    <a:lnTo>
                      <a:pt x="211" y="89"/>
                    </a:lnTo>
                    <a:lnTo>
                      <a:pt x="211" y="91"/>
                    </a:lnTo>
                    <a:lnTo>
                      <a:pt x="210" y="91"/>
                    </a:lnTo>
                    <a:lnTo>
                      <a:pt x="208" y="91"/>
                    </a:lnTo>
                    <a:lnTo>
                      <a:pt x="206" y="91"/>
                    </a:lnTo>
                    <a:lnTo>
                      <a:pt x="208" y="88"/>
                    </a:lnTo>
                    <a:lnTo>
                      <a:pt x="211" y="78"/>
                    </a:lnTo>
                    <a:lnTo>
                      <a:pt x="213" y="68"/>
                    </a:lnTo>
                    <a:lnTo>
                      <a:pt x="215" y="58"/>
                    </a:lnTo>
                    <a:lnTo>
                      <a:pt x="216" y="46"/>
                    </a:lnTo>
                    <a:lnTo>
                      <a:pt x="221" y="46"/>
                    </a:lnTo>
                    <a:close/>
                    <a:moveTo>
                      <a:pt x="12" y="0"/>
                    </a:moveTo>
                    <a:lnTo>
                      <a:pt x="10" y="5"/>
                    </a:lnTo>
                    <a:lnTo>
                      <a:pt x="5" y="15"/>
                    </a:lnTo>
                    <a:lnTo>
                      <a:pt x="4" y="25"/>
                    </a:lnTo>
                    <a:lnTo>
                      <a:pt x="2" y="36"/>
                    </a:lnTo>
                    <a:lnTo>
                      <a:pt x="0" y="46"/>
                    </a:lnTo>
                    <a:lnTo>
                      <a:pt x="0" y="51"/>
                    </a:lnTo>
                    <a:lnTo>
                      <a:pt x="2" y="51"/>
                    </a:lnTo>
                    <a:lnTo>
                      <a:pt x="4" y="51"/>
                    </a:lnTo>
                    <a:lnTo>
                      <a:pt x="5" y="53"/>
                    </a:lnTo>
                    <a:lnTo>
                      <a:pt x="7" y="53"/>
                    </a:lnTo>
                    <a:lnTo>
                      <a:pt x="5" y="46"/>
                    </a:lnTo>
                    <a:lnTo>
                      <a:pt x="7" y="36"/>
                    </a:lnTo>
                    <a:lnTo>
                      <a:pt x="9" y="26"/>
                    </a:lnTo>
                    <a:lnTo>
                      <a:pt x="10" y="16"/>
                    </a:lnTo>
                    <a:lnTo>
                      <a:pt x="14" y="6"/>
                    </a:lnTo>
                    <a:lnTo>
                      <a:pt x="17" y="1"/>
                    </a:lnTo>
                    <a:lnTo>
                      <a:pt x="15" y="1"/>
                    </a:lnTo>
                    <a:lnTo>
                      <a:pt x="14" y="0"/>
                    </a:lnTo>
                    <a:lnTo>
                      <a:pt x="12" y="0"/>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1" name="Freeform 220"/>
              <p:cNvSpPr>
                <a:spLocks noEditPoints="1"/>
              </p:cNvSpPr>
              <p:nvPr/>
            </p:nvSpPr>
            <p:spPr bwMode="auto">
              <a:xfrm>
                <a:off x="1925" y="2899"/>
                <a:ext cx="214" cy="91"/>
              </a:xfrm>
              <a:custGeom>
                <a:avLst/>
                <a:gdLst>
                  <a:gd name="T0" fmla="*/ 214 w 214"/>
                  <a:gd name="T1" fmla="*/ 36 h 91"/>
                  <a:gd name="T2" fmla="*/ 212 w 214"/>
                  <a:gd name="T3" fmla="*/ 33 h 91"/>
                  <a:gd name="T4" fmla="*/ 211 w 214"/>
                  <a:gd name="T5" fmla="*/ 33 h 91"/>
                  <a:gd name="T6" fmla="*/ 211 w 214"/>
                  <a:gd name="T7" fmla="*/ 33 h 91"/>
                  <a:gd name="T8" fmla="*/ 209 w 214"/>
                  <a:gd name="T9" fmla="*/ 33 h 91"/>
                  <a:gd name="T10" fmla="*/ 209 w 214"/>
                  <a:gd name="T11" fmla="*/ 36 h 91"/>
                  <a:gd name="T12" fmla="*/ 214 w 214"/>
                  <a:gd name="T13" fmla="*/ 46 h 91"/>
                  <a:gd name="T14" fmla="*/ 212 w 214"/>
                  <a:gd name="T15" fmla="*/ 68 h 91"/>
                  <a:gd name="T16" fmla="*/ 206 w 214"/>
                  <a:gd name="T17" fmla="*/ 89 h 91"/>
                  <a:gd name="T18" fmla="*/ 204 w 214"/>
                  <a:gd name="T19" fmla="*/ 91 h 91"/>
                  <a:gd name="T20" fmla="*/ 202 w 214"/>
                  <a:gd name="T21" fmla="*/ 91 h 91"/>
                  <a:gd name="T22" fmla="*/ 201 w 214"/>
                  <a:gd name="T23" fmla="*/ 91 h 91"/>
                  <a:gd name="T24" fmla="*/ 199 w 214"/>
                  <a:gd name="T25" fmla="*/ 91 h 91"/>
                  <a:gd name="T26" fmla="*/ 201 w 214"/>
                  <a:gd name="T27" fmla="*/ 86 h 91"/>
                  <a:gd name="T28" fmla="*/ 207 w 214"/>
                  <a:gd name="T29" fmla="*/ 68 h 91"/>
                  <a:gd name="T30" fmla="*/ 209 w 214"/>
                  <a:gd name="T31" fmla="*/ 46 h 91"/>
                  <a:gd name="T32" fmla="*/ 10 w 214"/>
                  <a:gd name="T33" fmla="*/ 0 h 91"/>
                  <a:gd name="T34" fmla="*/ 5 w 214"/>
                  <a:gd name="T35" fmla="*/ 15 h 91"/>
                  <a:gd name="T36" fmla="*/ 0 w 214"/>
                  <a:gd name="T37" fmla="*/ 36 h 91"/>
                  <a:gd name="T38" fmla="*/ 0 w 214"/>
                  <a:gd name="T39" fmla="*/ 51 h 91"/>
                  <a:gd name="T40" fmla="*/ 0 w 214"/>
                  <a:gd name="T41" fmla="*/ 51 h 91"/>
                  <a:gd name="T42" fmla="*/ 1 w 214"/>
                  <a:gd name="T43" fmla="*/ 53 h 91"/>
                  <a:gd name="T44" fmla="*/ 1 w 214"/>
                  <a:gd name="T45" fmla="*/ 53 h 91"/>
                  <a:gd name="T46" fmla="*/ 3 w 214"/>
                  <a:gd name="T47" fmla="*/ 53 h 91"/>
                  <a:gd name="T48" fmla="*/ 3 w 214"/>
                  <a:gd name="T49" fmla="*/ 53 h 91"/>
                  <a:gd name="T50" fmla="*/ 3 w 214"/>
                  <a:gd name="T51" fmla="*/ 53 h 91"/>
                  <a:gd name="T52" fmla="*/ 5 w 214"/>
                  <a:gd name="T53" fmla="*/ 53 h 91"/>
                  <a:gd name="T54" fmla="*/ 5 w 214"/>
                  <a:gd name="T55" fmla="*/ 53 h 91"/>
                  <a:gd name="T56" fmla="*/ 5 w 214"/>
                  <a:gd name="T57" fmla="*/ 36 h 91"/>
                  <a:gd name="T58" fmla="*/ 10 w 214"/>
                  <a:gd name="T59" fmla="*/ 16 h 91"/>
                  <a:gd name="T60" fmla="*/ 15 w 214"/>
                  <a:gd name="T61" fmla="*/ 3 h 91"/>
                  <a:gd name="T62" fmla="*/ 13 w 214"/>
                  <a:gd name="T63" fmla="*/ 1 h 91"/>
                  <a:gd name="T64" fmla="*/ 13 w 214"/>
                  <a:gd name="T65" fmla="*/ 1 h 91"/>
                  <a:gd name="T66" fmla="*/ 11 w 214"/>
                  <a:gd name="T67" fmla="*/ 1 h 91"/>
                  <a:gd name="T68" fmla="*/ 10 w 214"/>
                  <a:gd name="T69" fmla="*/ 0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91"/>
                  <a:gd name="T107" fmla="*/ 214 w 214"/>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91">
                    <a:moveTo>
                      <a:pt x="214" y="46"/>
                    </a:moveTo>
                    <a:lnTo>
                      <a:pt x="214" y="36"/>
                    </a:lnTo>
                    <a:lnTo>
                      <a:pt x="212" y="33"/>
                    </a:lnTo>
                    <a:lnTo>
                      <a:pt x="211" y="33"/>
                    </a:lnTo>
                    <a:lnTo>
                      <a:pt x="209" y="33"/>
                    </a:lnTo>
                    <a:lnTo>
                      <a:pt x="207" y="33"/>
                    </a:lnTo>
                    <a:lnTo>
                      <a:pt x="209" y="36"/>
                    </a:lnTo>
                    <a:lnTo>
                      <a:pt x="209" y="46"/>
                    </a:lnTo>
                    <a:lnTo>
                      <a:pt x="214" y="46"/>
                    </a:lnTo>
                    <a:lnTo>
                      <a:pt x="214" y="58"/>
                    </a:lnTo>
                    <a:lnTo>
                      <a:pt x="212" y="68"/>
                    </a:lnTo>
                    <a:lnTo>
                      <a:pt x="209" y="79"/>
                    </a:lnTo>
                    <a:lnTo>
                      <a:pt x="206" y="89"/>
                    </a:lnTo>
                    <a:lnTo>
                      <a:pt x="204" y="91"/>
                    </a:lnTo>
                    <a:lnTo>
                      <a:pt x="202" y="91"/>
                    </a:lnTo>
                    <a:lnTo>
                      <a:pt x="201" y="91"/>
                    </a:lnTo>
                    <a:lnTo>
                      <a:pt x="199" y="91"/>
                    </a:lnTo>
                    <a:lnTo>
                      <a:pt x="201" y="86"/>
                    </a:lnTo>
                    <a:lnTo>
                      <a:pt x="204" y="78"/>
                    </a:lnTo>
                    <a:lnTo>
                      <a:pt x="207" y="68"/>
                    </a:lnTo>
                    <a:lnTo>
                      <a:pt x="209" y="58"/>
                    </a:lnTo>
                    <a:lnTo>
                      <a:pt x="209" y="46"/>
                    </a:lnTo>
                    <a:lnTo>
                      <a:pt x="214" y="46"/>
                    </a:lnTo>
                    <a:close/>
                    <a:moveTo>
                      <a:pt x="10" y="0"/>
                    </a:moveTo>
                    <a:lnTo>
                      <a:pt x="8" y="5"/>
                    </a:lnTo>
                    <a:lnTo>
                      <a:pt x="5" y="15"/>
                    </a:lnTo>
                    <a:lnTo>
                      <a:pt x="1" y="25"/>
                    </a:lnTo>
                    <a:lnTo>
                      <a:pt x="0" y="36"/>
                    </a:lnTo>
                    <a:lnTo>
                      <a:pt x="0" y="46"/>
                    </a:lnTo>
                    <a:lnTo>
                      <a:pt x="0" y="51"/>
                    </a:lnTo>
                    <a:lnTo>
                      <a:pt x="1" y="53"/>
                    </a:lnTo>
                    <a:lnTo>
                      <a:pt x="3" y="53"/>
                    </a:lnTo>
                    <a:lnTo>
                      <a:pt x="5" y="53"/>
                    </a:lnTo>
                    <a:lnTo>
                      <a:pt x="5" y="46"/>
                    </a:lnTo>
                    <a:lnTo>
                      <a:pt x="5" y="36"/>
                    </a:lnTo>
                    <a:lnTo>
                      <a:pt x="6" y="26"/>
                    </a:lnTo>
                    <a:lnTo>
                      <a:pt x="10" y="16"/>
                    </a:lnTo>
                    <a:lnTo>
                      <a:pt x="13" y="6"/>
                    </a:lnTo>
                    <a:lnTo>
                      <a:pt x="15" y="3"/>
                    </a:lnTo>
                    <a:lnTo>
                      <a:pt x="15" y="1"/>
                    </a:lnTo>
                    <a:lnTo>
                      <a:pt x="13" y="1"/>
                    </a:lnTo>
                    <a:lnTo>
                      <a:pt x="11" y="1"/>
                    </a:lnTo>
                    <a:lnTo>
                      <a:pt x="1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2" name="Freeform 221"/>
              <p:cNvSpPr>
                <a:spLocks noEditPoints="1"/>
              </p:cNvSpPr>
              <p:nvPr/>
            </p:nvSpPr>
            <p:spPr bwMode="auto">
              <a:xfrm>
                <a:off x="1926" y="2900"/>
                <a:ext cx="211" cy="90"/>
              </a:xfrm>
              <a:custGeom>
                <a:avLst/>
                <a:gdLst>
                  <a:gd name="T0" fmla="*/ 210 w 211"/>
                  <a:gd name="T1" fmla="*/ 35 h 90"/>
                  <a:gd name="T2" fmla="*/ 210 w 211"/>
                  <a:gd name="T3" fmla="*/ 32 h 90"/>
                  <a:gd name="T4" fmla="*/ 208 w 211"/>
                  <a:gd name="T5" fmla="*/ 32 h 90"/>
                  <a:gd name="T6" fmla="*/ 206 w 211"/>
                  <a:gd name="T7" fmla="*/ 32 h 90"/>
                  <a:gd name="T8" fmla="*/ 205 w 211"/>
                  <a:gd name="T9" fmla="*/ 32 h 90"/>
                  <a:gd name="T10" fmla="*/ 205 w 211"/>
                  <a:gd name="T11" fmla="*/ 35 h 90"/>
                  <a:gd name="T12" fmla="*/ 211 w 211"/>
                  <a:gd name="T13" fmla="*/ 45 h 90"/>
                  <a:gd name="T14" fmla="*/ 208 w 211"/>
                  <a:gd name="T15" fmla="*/ 67 h 90"/>
                  <a:gd name="T16" fmla="*/ 203 w 211"/>
                  <a:gd name="T17" fmla="*/ 87 h 90"/>
                  <a:gd name="T18" fmla="*/ 200 w 211"/>
                  <a:gd name="T19" fmla="*/ 90 h 90"/>
                  <a:gd name="T20" fmla="*/ 198 w 211"/>
                  <a:gd name="T21" fmla="*/ 90 h 90"/>
                  <a:gd name="T22" fmla="*/ 198 w 211"/>
                  <a:gd name="T23" fmla="*/ 90 h 90"/>
                  <a:gd name="T24" fmla="*/ 196 w 211"/>
                  <a:gd name="T25" fmla="*/ 90 h 90"/>
                  <a:gd name="T26" fmla="*/ 198 w 211"/>
                  <a:gd name="T27" fmla="*/ 85 h 90"/>
                  <a:gd name="T28" fmla="*/ 203 w 211"/>
                  <a:gd name="T29" fmla="*/ 67 h 90"/>
                  <a:gd name="T30" fmla="*/ 206 w 211"/>
                  <a:gd name="T31" fmla="*/ 45 h 90"/>
                  <a:gd name="T32" fmla="*/ 12 w 211"/>
                  <a:gd name="T33" fmla="*/ 0 h 90"/>
                  <a:gd name="T34" fmla="*/ 5 w 211"/>
                  <a:gd name="T35" fmla="*/ 15 h 90"/>
                  <a:gd name="T36" fmla="*/ 2 w 211"/>
                  <a:gd name="T37" fmla="*/ 35 h 90"/>
                  <a:gd name="T38" fmla="*/ 2 w 211"/>
                  <a:gd name="T39" fmla="*/ 52 h 90"/>
                  <a:gd name="T40" fmla="*/ 2 w 211"/>
                  <a:gd name="T41" fmla="*/ 52 h 90"/>
                  <a:gd name="T42" fmla="*/ 2 w 211"/>
                  <a:gd name="T43" fmla="*/ 52 h 90"/>
                  <a:gd name="T44" fmla="*/ 2 w 211"/>
                  <a:gd name="T45" fmla="*/ 52 h 90"/>
                  <a:gd name="T46" fmla="*/ 2 w 211"/>
                  <a:gd name="T47" fmla="*/ 52 h 90"/>
                  <a:gd name="T48" fmla="*/ 2 w 211"/>
                  <a:gd name="T49" fmla="*/ 52 h 90"/>
                  <a:gd name="T50" fmla="*/ 4 w 211"/>
                  <a:gd name="T51" fmla="*/ 52 h 90"/>
                  <a:gd name="T52" fmla="*/ 5 w 211"/>
                  <a:gd name="T53" fmla="*/ 53 h 90"/>
                  <a:gd name="T54" fmla="*/ 7 w 211"/>
                  <a:gd name="T55" fmla="*/ 53 h 90"/>
                  <a:gd name="T56" fmla="*/ 7 w 211"/>
                  <a:gd name="T57" fmla="*/ 35 h 90"/>
                  <a:gd name="T58" fmla="*/ 10 w 211"/>
                  <a:gd name="T59" fmla="*/ 17 h 90"/>
                  <a:gd name="T60" fmla="*/ 15 w 211"/>
                  <a:gd name="T61" fmla="*/ 2 h 90"/>
                  <a:gd name="T62" fmla="*/ 15 w 211"/>
                  <a:gd name="T63" fmla="*/ 2 h 90"/>
                  <a:gd name="T64" fmla="*/ 14 w 211"/>
                  <a:gd name="T65" fmla="*/ 2 h 90"/>
                  <a:gd name="T66" fmla="*/ 12 w 211"/>
                  <a:gd name="T67" fmla="*/ 0 h 90"/>
                  <a:gd name="T68" fmla="*/ 12 w 21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
                  <a:gd name="T106" fmla="*/ 0 h 90"/>
                  <a:gd name="T107" fmla="*/ 211 w 21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 h="90">
                    <a:moveTo>
                      <a:pt x="211" y="45"/>
                    </a:moveTo>
                    <a:lnTo>
                      <a:pt x="210" y="35"/>
                    </a:lnTo>
                    <a:lnTo>
                      <a:pt x="210" y="32"/>
                    </a:lnTo>
                    <a:lnTo>
                      <a:pt x="208" y="32"/>
                    </a:lnTo>
                    <a:lnTo>
                      <a:pt x="206" y="32"/>
                    </a:lnTo>
                    <a:lnTo>
                      <a:pt x="205" y="32"/>
                    </a:lnTo>
                    <a:lnTo>
                      <a:pt x="205" y="35"/>
                    </a:lnTo>
                    <a:lnTo>
                      <a:pt x="206" y="45"/>
                    </a:lnTo>
                    <a:lnTo>
                      <a:pt x="211" y="45"/>
                    </a:lnTo>
                    <a:lnTo>
                      <a:pt x="210" y="57"/>
                    </a:lnTo>
                    <a:lnTo>
                      <a:pt x="208" y="67"/>
                    </a:lnTo>
                    <a:lnTo>
                      <a:pt x="206" y="77"/>
                    </a:lnTo>
                    <a:lnTo>
                      <a:pt x="203" y="87"/>
                    </a:lnTo>
                    <a:lnTo>
                      <a:pt x="201" y="90"/>
                    </a:lnTo>
                    <a:lnTo>
                      <a:pt x="200" y="90"/>
                    </a:lnTo>
                    <a:lnTo>
                      <a:pt x="198" y="90"/>
                    </a:lnTo>
                    <a:lnTo>
                      <a:pt x="196" y="90"/>
                    </a:lnTo>
                    <a:lnTo>
                      <a:pt x="195" y="90"/>
                    </a:lnTo>
                    <a:lnTo>
                      <a:pt x="198" y="85"/>
                    </a:lnTo>
                    <a:lnTo>
                      <a:pt x="201" y="75"/>
                    </a:lnTo>
                    <a:lnTo>
                      <a:pt x="203" y="67"/>
                    </a:lnTo>
                    <a:lnTo>
                      <a:pt x="205" y="57"/>
                    </a:lnTo>
                    <a:lnTo>
                      <a:pt x="206" y="45"/>
                    </a:lnTo>
                    <a:lnTo>
                      <a:pt x="211" y="45"/>
                    </a:lnTo>
                    <a:close/>
                    <a:moveTo>
                      <a:pt x="12" y="0"/>
                    </a:moveTo>
                    <a:lnTo>
                      <a:pt x="9" y="5"/>
                    </a:lnTo>
                    <a:lnTo>
                      <a:pt x="5" y="15"/>
                    </a:lnTo>
                    <a:lnTo>
                      <a:pt x="4" y="25"/>
                    </a:lnTo>
                    <a:lnTo>
                      <a:pt x="2" y="35"/>
                    </a:lnTo>
                    <a:lnTo>
                      <a:pt x="0" y="45"/>
                    </a:lnTo>
                    <a:lnTo>
                      <a:pt x="2" y="52"/>
                    </a:lnTo>
                    <a:lnTo>
                      <a:pt x="4" y="52"/>
                    </a:lnTo>
                    <a:lnTo>
                      <a:pt x="5" y="53"/>
                    </a:lnTo>
                    <a:lnTo>
                      <a:pt x="7" y="53"/>
                    </a:lnTo>
                    <a:lnTo>
                      <a:pt x="5" y="45"/>
                    </a:lnTo>
                    <a:lnTo>
                      <a:pt x="7" y="35"/>
                    </a:lnTo>
                    <a:lnTo>
                      <a:pt x="9" y="25"/>
                    </a:lnTo>
                    <a:lnTo>
                      <a:pt x="10" y="17"/>
                    </a:lnTo>
                    <a:lnTo>
                      <a:pt x="14" y="7"/>
                    </a:lnTo>
                    <a:lnTo>
                      <a:pt x="15" y="2"/>
                    </a:lnTo>
                    <a:lnTo>
                      <a:pt x="14" y="2"/>
                    </a:lnTo>
                    <a:lnTo>
                      <a:pt x="14" y="0"/>
                    </a:lnTo>
                    <a:lnTo>
                      <a:pt x="12"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3" name="Freeform 222"/>
              <p:cNvSpPr>
                <a:spLocks noEditPoints="1"/>
              </p:cNvSpPr>
              <p:nvPr/>
            </p:nvSpPr>
            <p:spPr bwMode="auto">
              <a:xfrm>
                <a:off x="1930" y="2902"/>
                <a:ext cx="204" cy="88"/>
              </a:xfrm>
              <a:custGeom>
                <a:avLst/>
                <a:gdLst>
                  <a:gd name="T0" fmla="*/ 204 w 204"/>
                  <a:gd name="T1" fmla="*/ 43 h 88"/>
                  <a:gd name="T2" fmla="*/ 204 w 204"/>
                  <a:gd name="T3" fmla="*/ 33 h 88"/>
                  <a:gd name="T4" fmla="*/ 202 w 204"/>
                  <a:gd name="T5" fmla="*/ 30 h 88"/>
                  <a:gd name="T6" fmla="*/ 202 w 204"/>
                  <a:gd name="T7" fmla="*/ 30 h 88"/>
                  <a:gd name="T8" fmla="*/ 202 w 204"/>
                  <a:gd name="T9" fmla="*/ 30 h 88"/>
                  <a:gd name="T10" fmla="*/ 201 w 204"/>
                  <a:gd name="T11" fmla="*/ 30 h 88"/>
                  <a:gd name="T12" fmla="*/ 201 w 204"/>
                  <a:gd name="T13" fmla="*/ 30 h 88"/>
                  <a:gd name="T14" fmla="*/ 201 w 204"/>
                  <a:gd name="T15" fmla="*/ 30 h 88"/>
                  <a:gd name="T16" fmla="*/ 199 w 204"/>
                  <a:gd name="T17" fmla="*/ 30 h 88"/>
                  <a:gd name="T18" fmla="*/ 199 w 204"/>
                  <a:gd name="T19" fmla="*/ 30 h 88"/>
                  <a:gd name="T20" fmla="*/ 197 w 204"/>
                  <a:gd name="T21" fmla="*/ 30 h 88"/>
                  <a:gd name="T22" fmla="*/ 199 w 204"/>
                  <a:gd name="T23" fmla="*/ 33 h 88"/>
                  <a:gd name="T24" fmla="*/ 199 w 204"/>
                  <a:gd name="T25" fmla="*/ 43 h 88"/>
                  <a:gd name="T26" fmla="*/ 204 w 204"/>
                  <a:gd name="T27" fmla="*/ 43 h 88"/>
                  <a:gd name="T28" fmla="*/ 204 w 204"/>
                  <a:gd name="T29" fmla="*/ 55 h 88"/>
                  <a:gd name="T30" fmla="*/ 202 w 204"/>
                  <a:gd name="T31" fmla="*/ 65 h 88"/>
                  <a:gd name="T32" fmla="*/ 199 w 204"/>
                  <a:gd name="T33" fmla="*/ 75 h 88"/>
                  <a:gd name="T34" fmla="*/ 196 w 204"/>
                  <a:gd name="T35" fmla="*/ 83 h 88"/>
                  <a:gd name="T36" fmla="*/ 194 w 204"/>
                  <a:gd name="T37" fmla="*/ 88 h 88"/>
                  <a:gd name="T38" fmla="*/ 194 w 204"/>
                  <a:gd name="T39" fmla="*/ 88 h 88"/>
                  <a:gd name="T40" fmla="*/ 192 w 204"/>
                  <a:gd name="T41" fmla="*/ 88 h 88"/>
                  <a:gd name="T42" fmla="*/ 192 w 204"/>
                  <a:gd name="T43" fmla="*/ 88 h 88"/>
                  <a:gd name="T44" fmla="*/ 191 w 204"/>
                  <a:gd name="T45" fmla="*/ 88 h 88"/>
                  <a:gd name="T46" fmla="*/ 191 w 204"/>
                  <a:gd name="T47" fmla="*/ 88 h 88"/>
                  <a:gd name="T48" fmla="*/ 191 w 204"/>
                  <a:gd name="T49" fmla="*/ 88 h 88"/>
                  <a:gd name="T50" fmla="*/ 189 w 204"/>
                  <a:gd name="T51" fmla="*/ 88 h 88"/>
                  <a:gd name="T52" fmla="*/ 189 w 204"/>
                  <a:gd name="T53" fmla="*/ 88 h 88"/>
                  <a:gd name="T54" fmla="*/ 191 w 204"/>
                  <a:gd name="T55" fmla="*/ 81 h 88"/>
                  <a:gd name="T56" fmla="*/ 194 w 204"/>
                  <a:gd name="T57" fmla="*/ 73 h 88"/>
                  <a:gd name="T58" fmla="*/ 197 w 204"/>
                  <a:gd name="T59" fmla="*/ 63 h 88"/>
                  <a:gd name="T60" fmla="*/ 199 w 204"/>
                  <a:gd name="T61" fmla="*/ 53 h 88"/>
                  <a:gd name="T62" fmla="*/ 199 w 204"/>
                  <a:gd name="T63" fmla="*/ 43 h 88"/>
                  <a:gd name="T64" fmla="*/ 204 w 204"/>
                  <a:gd name="T65" fmla="*/ 43 h 88"/>
                  <a:gd name="T66" fmla="*/ 10 w 204"/>
                  <a:gd name="T67" fmla="*/ 0 h 88"/>
                  <a:gd name="T68" fmla="*/ 8 w 204"/>
                  <a:gd name="T69" fmla="*/ 3 h 88"/>
                  <a:gd name="T70" fmla="*/ 5 w 204"/>
                  <a:gd name="T71" fmla="*/ 13 h 88"/>
                  <a:gd name="T72" fmla="*/ 1 w 204"/>
                  <a:gd name="T73" fmla="*/ 23 h 88"/>
                  <a:gd name="T74" fmla="*/ 0 w 204"/>
                  <a:gd name="T75" fmla="*/ 33 h 88"/>
                  <a:gd name="T76" fmla="*/ 0 w 204"/>
                  <a:gd name="T77" fmla="*/ 43 h 88"/>
                  <a:gd name="T78" fmla="*/ 0 w 204"/>
                  <a:gd name="T79" fmla="*/ 50 h 88"/>
                  <a:gd name="T80" fmla="*/ 0 w 204"/>
                  <a:gd name="T81" fmla="*/ 50 h 88"/>
                  <a:gd name="T82" fmla="*/ 1 w 204"/>
                  <a:gd name="T83" fmla="*/ 51 h 88"/>
                  <a:gd name="T84" fmla="*/ 1 w 204"/>
                  <a:gd name="T85" fmla="*/ 51 h 88"/>
                  <a:gd name="T86" fmla="*/ 3 w 204"/>
                  <a:gd name="T87" fmla="*/ 51 h 88"/>
                  <a:gd name="T88" fmla="*/ 3 w 204"/>
                  <a:gd name="T89" fmla="*/ 51 h 88"/>
                  <a:gd name="T90" fmla="*/ 3 w 204"/>
                  <a:gd name="T91" fmla="*/ 51 h 88"/>
                  <a:gd name="T92" fmla="*/ 5 w 204"/>
                  <a:gd name="T93" fmla="*/ 51 h 88"/>
                  <a:gd name="T94" fmla="*/ 5 w 204"/>
                  <a:gd name="T95" fmla="*/ 51 h 88"/>
                  <a:gd name="T96" fmla="*/ 5 w 204"/>
                  <a:gd name="T97" fmla="*/ 43 h 88"/>
                  <a:gd name="T98" fmla="*/ 5 w 204"/>
                  <a:gd name="T99" fmla="*/ 33 h 88"/>
                  <a:gd name="T100" fmla="*/ 6 w 204"/>
                  <a:gd name="T101" fmla="*/ 25 h 88"/>
                  <a:gd name="T102" fmla="*/ 8 w 204"/>
                  <a:gd name="T103" fmla="*/ 15 h 88"/>
                  <a:gd name="T104" fmla="*/ 11 w 204"/>
                  <a:gd name="T105" fmla="*/ 7 h 88"/>
                  <a:gd name="T106" fmla="*/ 15 w 204"/>
                  <a:gd name="T107" fmla="*/ 2 h 88"/>
                  <a:gd name="T108" fmla="*/ 15 w 204"/>
                  <a:gd name="T109" fmla="*/ 0 h 88"/>
                  <a:gd name="T110" fmla="*/ 13 w 204"/>
                  <a:gd name="T111" fmla="*/ 0 h 88"/>
                  <a:gd name="T112" fmla="*/ 13 w 204"/>
                  <a:gd name="T113" fmla="*/ 0 h 88"/>
                  <a:gd name="T114" fmla="*/ 11 w 204"/>
                  <a:gd name="T115" fmla="*/ 0 h 88"/>
                  <a:gd name="T116" fmla="*/ 11 w 204"/>
                  <a:gd name="T117" fmla="*/ 0 h 88"/>
                  <a:gd name="T118" fmla="*/ 11 w 204"/>
                  <a:gd name="T119" fmla="*/ 0 h 88"/>
                  <a:gd name="T120" fmla="*/ 10 w 204"/>
                  <a:gd name="T121" fmla="*/ 0 h 88"/>
                  <a:gd name="T122" fmla="*/ 10 w 204"/>
                  <a:gd name="T123" fmla="*/ 0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
                  <a:gd name="T187" fmla="*/ 0 h 88"/>
                  <a:gd name="T188" fmla="*/ 204 w 204"/>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 h="88">
                    <a:moveTo>
                      <a:pt x="204" y="43"/>
                    </a:moveTo>
                    <a:lnTo>
                      <a:pt x="204" y="33"/>
                    </a:lnTo>
                    <a:lnTo>
                      <a:pt x="202" y="30"/>
                    </a:lnTo>
                    <a:lnTo>
                      <a:pt x="201" y="30"/>
                    </a:lnTo>
                    <a:lnTo>
                      <a:pt x="199" y="30"/>
                    </a:lnTo>
                    <a:lnTo>
                      <a:pt x="197" y="30"/>
                    </a:lnTo>
                    <a:lnTo>
                      <a:pt x="199" y="33"/>
                    </a:lnTo>
                    <a:lnTo>
                      <a:pt x="199" y="43"/>
                    </a:lnTo>
                    <a:lnTo>
                      <a:pt x="204" y="43"/>
                    </a:lnTo>
                    <a:lnTo>
                      <a:pt x="204" y="55"/>
                    </a:lnTo>
                    <a:lnTo>
                      <a:pt x="202" y="65"/>
                    </a:lnTo>
                    <a:lnTo>
                      <a:pt x="199" y="75"/>
                    </a:lnTo>
                    <a:lnTo>
                      <a:pt x="196" y="83"/>
                    </a:lnTo>
                    <a:lnTo>
                      <a:pt x="194" y="88"/>
                    </a:lnTo>
                    <a:lnTo>
                      <a:pt x="192" y="88"/>
                    </a:lnTo>
                    <a:lnTo>
                      <a:pt x="191" y="88"/>
                    </a:lnTo>
                    <a:lnTo>
                      <a:pt x="189" y="88"/>
                    </a:lnTo>
                    <a:lnTo>
                      <a:pt x="191" y="81"/>
                    </a:lnTo>
                    <a:lnTo>
                      <a:pt x="194" y="73"/>
                    </a:lnTo>
                    <a:lnTo>
                      <a:pt x="197" y="63"/>
                    </a:lnTo>
                    <a:lnTo>
                      <a:pt x="199" y="53"/>
                    </a:lnTo>
                    <a:lnTo>
                      <a:pt x="199" y="43"/>
                    </a:lnTo>
                    <a:lnTo>
                      <a:pt x="204" y="43"/>
                    </a:lnTo>
                    <a:close/>
                    <a:moveTo>
                      <a:pt x="10" y="0"/>
                    </a:moveTo>
                    <a:lnTo>
                      <a:pt x="8" y="3"/>
                    </a:lnTo>
                    <a:lnTo>
                      <a:pt x="5" y="13"/>
                    </a:lnTo>
                    <a:lnTo>
                      <a:pt x="1" y="23"/>
                    </a:lnTo>
                    <a:lnTo>
                      <a:pt x="0" y="33"/>
                    </a:lnTo>
                    <a:lnTo>
                      <a:pt x="0" y="43"/>
                    </a:lnTo>
                    <a:lnTo>
                      <a:pt x="0" y="50"/>
                    </a:lnTo>
                    <a:lnTo>
                      <a:pt x="1" y="51"/>
                    </a:lnTo>
                    <a:lnTo>
                      <a:pt x="3" y="51"/>
                    </a:lnTo>
                    <a:lnTo>
                      <a:pt x="5" y="51"/>
                    </a:lnTo>
                    <a:lnTo>
                      <a:pt x="5" y="43"/>
                    </a:lnTo>
                    <a:lnTo>
                      <a:pt x="5" y="33"/>
                    </a:lnTo>
                    <a:lnTo>
                      <a:pt x="6" y="25"/>
                    </a:lnTo>
                    <a:lnTo>
                      <a:pt x="8" y="15"/>
                    </a:lnTo>
                    <a:lnTo>
                      <a:pt x="11" y="7"/>
                    </a:lnTo>
                    <a:lnTo>
                      <a:pt x="15" y="2"/>
                    </a:lnTo>
                    <a:lnTo>
                      <a:pt x="15" y="0"/>
                    </a:lnTo>
                    <a:lnTo>
                      <a:pt x="13" y="0"/>
                    </a:lnTo>
                    <a:lnTo>
                      <a:pt x="11" y="0"/>
                    </a:lnTo>
                    <a:lnTo>
                      <a:pt x="1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 name="Freeform 223"/>
              <p:cNvSpPr>
                <a:spLocks noEditPoints="1"/>
              </p:cNvSpPr>
              <p:nvPr/>
            </p:nvSpPr>
            <p:spPr bwMode="auto">
              <a:xfrm>
                <a:off x="1931" y="2902"/>
                <a:ext cx="201" cy="88"/>
              </a:xfrm>
              <a:custGeom>
                <a:avLst/>
                <a:gdLst>
                  <a:gd name="T0" fmla="*/ 201 w 201"/>
                  <a:gd name="T1" fmla="*/ 43 h 88"/>
                  <a:gd name="T2" fmla="*/ 200 w 201"/>
                  <a:gd name="T3" fmla="*/ 33 h 88"/>
                  <a:gd name="T4" fmla="*/ 200 w 201"/>
                  <a:gd name="T5" fmla="*/ 30 h 88"/>
                  <a:gd name="T6" fmla="*/ 200 w 201"/>
                  <a:gd name="T7" fmla="*/ 30 h 88"/>
                  <a:gd name="T8" fmla="*/ 198 w 201"/>
                  <a:gd name="T9" fmla="*/ 30 h 88"/>
                  <a:gd name="T10" fmla="*/ 198 w 201"/>
                  <a:gd name="T11" fmla="*/ 30 h 88"/>
                  <a:gd name="T12" fmla="*/ 196 w 201"/>
                  <a:gd name="T13" fmla="*/ 30 h 88"/>
                  <a:gd name="T14" fmla="*/ 196 w 201"/>
                  <a:gd name="T15" fmla="*/ 30 h 88"/>
                  <a:gd name="T16" fmla="*/ 196 w 201"/>
                  <a:gd name="T17" fmla="*/ 30 h 88"/>
                  <a:gd name="T18" fmla="*/ 195 w 201"/>
                  <a:gd name="T19" fmla="*/ 30 h 88"/>
                  <a:gd name="T20" fmla="*/ 195 w 201"/>
                  <a:gd name="T21" fmla="*/ 30 h 88"/>
                  <a:gd name="T22" fmla="*/ 195 w 201"/>
                  <a:gd name="T23" fmla="*/ 35 h 88"/>
                  <a:gd name="T24" fmla="*/ 196 w 201"/>
                  <a:gd name="T25" fmla="*/ 43 h 88"/>
                  <a:gd name="T26" fmla="*/ 201 w 201"/>
                  <a:gd name="T27" fmla="*/ 43 h 88"/>
                  <a:gd name="T28" fmla="*/ 200 w 201"/>
                  <a:gd name="T29" fmla="*/ 55 h 88"/>
                  <a:gd name="T30" fmla="*/ 198 w 201"/>
                  <a:gd name="T31" fmla="*/ 65 h 88"/>
                  <a:gd name="T32" fmla="*/ 196 w 201"/>
                  <a:gd name="T33" fmla="*/ 73 h 88"/>
                  <a:gd name="T34" fmla="*/ 193 w 201"/>
                  <a:gd name="T35" fmla="*/ 83 h 88"/>
                  <a:gd name="T36" fmla="*/ 190 w 201"/>
                  <a:gd name="T37" fmla="*/ 88 h 88"/>
                  <a:gd name="T38" fmla="*/ 190 w 201"/>
                  <a:gd name="T39" fmla="*/ 88 h 88"/>
                  <a:gd name="T40" fmla="*/ 190 w 201"/>
                  <a:gd name="T41" fmla="*/ 88 h 88"/>
                  <a:gd name="T42" fmla="*/ 188 w 201"/>
                  <a:gd name="T43" fmla="*/ 88 h 88"/>
                  <a:gd name="T44" fmla="*/ 188 w 201"/>
                  <a:gd name="T45" fmla="*/ 88 h 88"/>
                  <a:gd name="T46" fmla="*/ 186 w 201"/>
                  <a:gd name="T47" fmla="*/ 88 h 88"/>
                  <a:gd name="T48" fmla="*/ 186 w 201"/>
                  <a:gd name="T49" fmla="*/ 88 h 88"/>
                  <a:gd name="T50" fmla="*/ 185 w 201"/>
                  <a:gd name="T51" fmla="*/ 88 h 88"/>
                  <a:gd name="T52" fmla="*/ 185 w 201"/>
                  <a:gd name="T53" fmla="*/ 88 h 88"/>
                  <a:gd name="T54" fmla="*/ 188 w 201"/>
                  <a:gd name="T55" fmla="*/ 81 h 88"/>
                  <a:gd name="T56" fmla="*/ 191 w 201"/>
                  <a:gd name="T57" fmla="*/ 71 h 88"/>
                  <a:gd name="T58" fmla="*/ 193 w 201"/>
                  <a:gd name="T59" fmla="*/ 63 h 88"/>
                  <a:gd name="T60" fmla="*/ 195 w 201"/>
                  <a:gd name="T61" fmla="*/ 53 h 88"/>
                  <a:gd name="T62" fmla="*/ 196 w 201"/>
                  <a:gd name="T63" fmla="*/ 43 h 88"/>
                  <a:gd name="T64" fmla="*/ 201 w 201"/>
                  <a:gd name="T65" fmla="*/ 43 h 88"/>
                  <a:gd name="T66" fmla="*/ 10 w 201"/>
                  <a:gd name="T67" fmla="*/ 0 h 88"/>
                  <a:gd name="T68" fmla="*/ 9 w 201"/>
                  <a:gd name="T69" fmla="*/ 5 h 88"/>
                  <a:gd name="T70" fmla="*/ 5 w 201"/>
                  <a:gd name="T71" fmla="*/ 15 h 88"/>
                  <a:gd name="T72" fmla="*/ 4 w 201"/>
                  <a:gd name="T73" fmla="*/ 23 h 88"/>
                  <a:gd name="T74" fmla="*/ 2 w 201"/>
                  <a:gd name="T75" fmla="*/ 33 h 88"/>
                  <a:gd name="T76" fmla="*/ 0 w 201"/>
                  <a:gd name="T77" fmla="*/ 43 h 88"/>
                  <a:gd name="T78" fmla="*/ 2 w 201"/>
                  <a:gd name="T79" fmla="*/ 51 h 88"/>
                  <a:gd name="T80" fmla="*/ 2 w 201"/>
                  <a:gd name="T81" fmla="*/ 51 h 88"/>
                  <a:gd name="T82" fmla="*/ 2 w 201"/>
                  <a:gd name="T83" fmla="*/ 51 h 88"/>
                  <a:gd name="T84" fmla="*/ 4 w 201"/>
                  <a:gd name="T85" fmla="*/ 51 h 88"/>
                  <a:gd name="T86" fmla="*/ 4 w 201"/>
                  <a:gd name="T87" fmla="*/ 51 h 88"/>
                  <a:gd name="T88" fmla="*/ 4 w 201"/>
                  <a:gd name="T89" fmla="*/ 53 h 88"/>
                  <a:gd name="T90" fmla="*/ 5 w 201"/>
                  <a:gd name="T91" fmla="*/ 53 h 88"/>
                  <a:gd name="T92" fmla="*/ 5 w 201"/>
                  <a:gd name="T93" fmla="*/ 53 h 88"/>
                  <a:gd name="T94" fmla="*/ 7 w 201"/>
                  <a:gd name="T95" fmla="*/ 53 h 88"/>
                  <a:gd name="T96" fmla="*/ 5 w 201"/>
                  <a:gd name="T97" fmla="*/ 43 h 88"/>
                  <a:gd name="T98" fmla="*/ 7 w 201"/>
                  <a:gd name="T99" fmla="*/ 35 h 88"/>
                  <a:gd name="T100" fmla="*/ 9 w 201"/>
                  <a:gd name="T101" fmla="*/ 25 h 88"/>
                  <a:gd name="T102" fmla="*/ 10 w 201"/>
                  <a:gd name="T103" fmla="*/ 15 h 88"/>
                  <a:gd name="T104" fmla="*/ 14 w 201"/>
                  <a:gd name="T105" fmla="*/ 7 h 88"/>
                  <a:gd name="T106" fmla="*/ 15 w 201"/>
                  <a:gd name="T107" fmla="*/ 2 h 88"/>
                  <a:gd name="T108" fmla="*/ 15 w 201"/>
                  <a:gd name="T109" fmla="*/ 2 h 88"/>
                  <a:gd name="T110" fmla="*/ 15 w 201"/>
                  <a:gd name="T111" fmla="*/ 2 h 88"/>
                  <a:gd name="T112" fmla="*/ 14 w 201"/>
                  <a:gd name="T113" fmla="*/ 2 h 88"/>
                  <a:gd name="T114" fmla="*/ 14 w 201"/>
                  <a:gd name="T115" fmla="*/ 2 h 88"/>
                  <a:gd name="T116" fmla="*/ 14 w 201"/>
                  <a:gd name="T117" fmla="*/ 0 h 88"/>
                  <a:gd name="T118" fmla="*/ 12 w 201"/>
                  <a:gd name="T119" fmla="*/ 0 h 88"/>
                  <a:gd name="T120" fmla="*/ 12 w 201"/>
                  <a:gd name="T121" fmla="*/ 0 h 88"/>
                  <a:gd name="T122" fmla="*/ 10 w 201"/>
                  <a:gd name="T123" fmla="*/ 0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1"/>
                  <a:gd name="T187" fmla="*/ 0 h 88"/>
                  <a:gd name="T188" fmla="*/ 201 w 201"/>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1" h="88">
                    <a:moveTo>
                      <a:pt x="201" y="43"/>
                    </a:moveTo>
                    <a:lnTo>
                      <a:pt x="200" y="33"/>
                    </a:lnTo>
                    <a:lnTo>
                      <a:pt x="200" y="30"/>
                    </a:lnTo>
                    <a:lnTo>
                      <a:pt x="198" y="30"/>
                    </a:lnTo>
                    <a:lnTo>
                      <a:pt x="196" y="30"/>
                    </a:lnTo>
                    <a:lnTo>
                      <a:pt x="195" y="30"/>
                    </a:lnTo>
                    <a:lnTo>
                      <a:pt x="195" y="35"/>
                    </a:lnTo>
                    <a:lnTo>
                      <a:pt x="196" y="43"/>
                    </a:lnTo>
                    <a:lnTo>
                      <a:pt x="201" y="43"/>
                    </a:lnTo>
                    <a:lnTo>
                      <a:pt x="200" y="55"/>
                    </a:lnTo>
                    <a:lnTo>
                      <a:pt x="198" y="65"/>
                    </a:lnTo>
                    <a:lnTo>
                      <a:pt x="196" y="73"/>
                    </a:lnTo>
                    <a:lnTo>
                      <a:pt x="193" y="83"/>
                    </a:lnTo>
                    <a:lnTo>
                      <a:pt x="190" y="88"/>
                    </a:lnTo>
                    <a:lnTo>
                      <a:pt x="188" y="88"/>
                    </a:lnTo>
                    <a:lnTo>
                      <a:pt x="186" y="88"/>
                    </a:lnTo>
                    <a:lnTo>
                      <a:pt x="185" y="88"/>
                    </a:lnTo>
                    <a:lnTo>
                      <a:pt x="188" y="81"/>
                    </a:lnTo>
                    <a:lnTo>
                      <a:pt x="191" y="71"/>
                    </a:lnTo>
                    <a:lnTo>
                      <a:pt x="193" y="63"/>
                    </a:lnTo>
                    <a:lnTo>
                      <a:pt x="195" y="53"/>
                    </a:lnTo>
                    <a:lnTo>
                      <a:pt x="196" y="43"/>
                    </a:lnTo>
                    <a:lnTo>
                      <a:pt x="201" y="43"/>
                    </a:lnTo>
                    <a:close/>
                    <a:moveTo>
                      <a:pt x="10" y="0"/>
                    </a:moveTo>
                    <a:lnTo>
                      <a:pt x="9" y="5"/>
                    </a:lnTo>
                    <a:lnTo>
                      <a:pt x="5" y="15"/>
                    </a:lnTo>
                    <a:lnTo>
                      <a:pt x="4" y="23"/>
                    </a:lnTo>
                    <a:lnTo>
                      <a:pt x="2" y="33"/>
                    </a:lnTo>
                    <a:lnTo>
                      <a:pt x="0" y="43"/>
                    </a:lnTo>
                    <a:lnTo>
                      <a:pt x="2" y="51"/>
                    </a:lnTo>
                    <a:lnTo>
                      <a:pt x="4" y="51"/>
                    </a:lnTo>
                    <a:lnTo>
                      <a:pt x="4" y="53"/>
                    </a:lnTo>
                    <a:lnTo>
                      <a:pt x="5" y="53"/>
                    </a:lnTo>
                    <a:lnTo>
                      <a:pt x="7" y="53"/>
                    </a:lnTo>
                    <a:lnTo>
                      <a:pt x="5" y="43"/>
                    </a:lnTo>
                    <a:lnTo>
                      <a:pt x="7" y="35"/>
                    </a:lnTo>
                    <a:lnTo>
                      <a:pt x="9" y="25"/>
                    </a:lnTo>
                    <a:lnTo>
                      <a:pt x="10" y="15"/>
                    </a:lnTo>
                    <a:lnTo>
                      <a:pt x="14" y="7"/>
                    </a:lnTo>
                    <a:lnTo>
                      <a:pt x="15" y="2"/>
                    </a:lnTo>
                    <a:lnTo>
                      <a:pt x="14" y="2"/>
                    </a:lnTo>
                    <a:lnTo>
                      <a:pt x="14" y="0"/>
                    </a:lnTo>
                    <a:lnTo>
                      <a:pt x="12" y="0"/>
                    </a:lnTo>
                    <a:lnTo>
                      <a:pt x="10"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5" name="Freeform 224"/>
              <p:cNvSpPr>
                <a:spLocks noEditPoints="1"/>
              </p:cNvSpPr>
              <p:nvPr/>
            </p:nvSpPr>
            <p:spPr bwMode="auto">
              <a:xfrm>
                <a:off x="1935" y="2904"/>
                <a:ext cx="194" cy="86"/>
              </a:xfrm>
              <a:custGeom>
                <a:avLst/>
                <a:gdLst>
                  <a:gd name="T0" fmla="*/ 194 w 194"/>
                  <a:gd name="T1" fmla="*/ 41 h 86"/>
                  <a:gd name="T2" fmla="*/ 194 w 194"/>
                  <a:gd name="T3" fmla="*/ 31 h 86"/>
                  <a:gd name="T4" fmla="*/ 192 w 194"/>
                  <a:gd name="T5" fmla="*/ 28 h 86"/>
                  <a:gd name="T6" fmla="*/ 192 w 194"/>
                  <a:gd name="T7" fmla="*/ 28 h 86"/>
                  <a:gd name="T8" fmla="*/ 192 w 194"/>
                  <a:gd name="T9" fmla="*/ 28 h 86"/>
                  <a:gd name="T10" fmla="*/ 191 w 194"/>
                  <a:gd name="T11" fmla="*/ 28 h 86"/>
                  <a:gd name="T12" fmla="*/ 191 w 194"/>
                  <a:gd name="T13" fmla="*/ 28 h 86"/>
                  <a:gd name="T14" fmla="*/ 189 w 194"/>
                  <a:gd name="T15" fmla="*/ 28 h 86"/>
                  <a:gd name="T16" fmla="*/ 189 w 194"/>
                  <a:gd name="T17" fmla="*/ 28 h 86"/>
                  <a:gd name="T18" fmla="*/ 189 w 194"/>
                  <a:gd name="T19" fmla="*/ 28 h 86"/>
                  <a:gd name="T20" fmla="*/ 187 w 194"/>
                  <a:gd name="T21" fmla="*/ 28 h 86"/>
                  <a:gd name="T22" fmla="*/ 189 w 194"/>
                  <a:gd name="T23" fmla="*/ 33 h 86"/>
                  <a:gd name="T24" fmla="*/ 189 w 194"/>
                  <a:gd name="T25" fmla="*/ 41 h 86"/>
                  <a:gd name="T26" fmla="*/ 194 w 194"/>
                  <a:gd name="T27" fmla="*/ 41 h 86"/>
                  <a:gd name="T28" fmla="*/ 194 w 194"/>
                  <a:gd name="T29" fmla="*/ 51 h 86"/>
                  <a:gd name="T30" fmla="*/ 192 w 194"/>
                  <a:gd name="T31" fmla="*/ 61 h 86"/>
                  <a:gd name="T32" fmla="*/ 189 w 194"/>
                  <a:gd name="T33" fmla="*/ 71 h 86"/>
                  <a:gd name="T34" fmla="*/ 186 w 194"/>
                  <a:gd name="T35" fmla="*/ 79 h 86"/>
                  <a:gd name="T36" fmla="*/ 184 w 194"/>
                  <a:gd name="T37" fmla="*/ 86 h 86"/>
                  <a:gd name="T38" fmla="*/ 182 w 194"/>
                  <a:gd name="T39" fmla="*/ 86 h 86"/>
                  <a:gd name="T40" fmla="*/ 182 w 194"/>
                  <a:gd name="T41" fmla="*/ 86 h 86"/>
                  <a:gd name="T42" fmla="*/ 181 w 194"/>
                  <a:gd name="T43" fmla="*/ 86 h 86"/>
                  <a:gd name="T44" fmla="*/ 181 w 194"/>
                  <a:gd name="T45" fmla="*/ 86 h 86"/>
                  <a:gd name="T46" fmla="*/ 181 w 194"/>
                  <a:gd name="T47" fmla="*/ 86 h 86"/>
                  <a:gd name="T48" fmla="*/ 179 w 194"/>
                  <a:gd name="T49" fmla="*/ 86 h 86"/>
                  <a:gd name="T50" fmla="*/ 179 w 194"/>
                  <a:gd name="T51" fmla="*/ 86 h 86"/>
                  <a:gd name="T52" fmla="*/ 177 w 194"/>
                  <a:gd name="T53" fmla="*/ 86 h 86"/>
                  <a:gd name="T54" fmla="*/ 182 w 194"/>
                  <a:gd name="T55" fmla="*/ 78 h 86"/>
                  <a:gd name="T56" fmla="*/ 186 w 194"/>
                  <a:gd name="T57" fmla="*/ 69 h 86"/>
                  <a:gd name="T58" fmla="*/ 187 w 194"/>
                  <a:gd name="T59" fmla="*/ 61 h 86"/>
                  <a:gd name="T60" fmla="*/ 189 w 194"/>
                  <a:gd name="T61" fmla="*/ 51 h 86"/>
                  <a:gd name="T62" fmla="*/ 189 w 194"/>
                  <a:gd name="T63" fmla="*/ 41 h 86"/>
                  <a:gd name="T64" fmla="*/ 194 w 194"/>
                  <a:gd name="T65" fmla="*/ 41 h 86"/>
                  <a:gd name="T66" fmla="*/ 10 w 194"/>
                  <a:gd name="T67" fmla="*/ 0 h 86"/>
                  <a:gd name="T68" fmla="*/ 6 w 194"/>
                  <a:gd name="T69" fmla="*/ 5 h 86"/>
                  <a:gd name="T70" fmla="*/ 3 w 194"/>
                  <a:gd name="T71" fmla="*/ 13 h 86"/>
                  <a:gd name="T72" fmla="*/ 1 w 194"/>
                  <a:gd name="T73" fmla="*/ 23 h 86"/>
                  <a:gd name="T74" fmla="*/ 0 w 194"/>
                  <a:gd name="T75" fmla="*/ 31 h 86"/>
                  <a:gd name="T76" fmla="*/ 0 w 194"/>
                  <a:gd name="T77" fmla="*/ 41 h 86"/>
                  <a:gd name="T78" fmla="*/ 0 w 194"/>
                  <a:gd name="T79" fmla="*/ 49 h 86"/>
                  <a:gd name="T80" fmla="*/ 0 w 194"/>
                  <a:gd name="T81" fmla="*/ 51 h 86"/>
                  <a:gd name="T82" fmla="*/ 1 w 194"/>
                  <a:gd name="T83" fmla="*/ 51 h 86"/>
                  <a:gd name="T84" fmla="*/ 1 w 194"/>
                  <a:gd name="T85" fmla="*/ 51 h 86"/>
                  <a:gd name="T86" fmla="*/ 3 w 194"/>
                  <a:gd name="T87" fmla="*/ 51 h 86"/>
                  <a:gd name="T88" fmla="*/ 3 w 194"/>
                  <a:gd name="T89" fmla="*/ 51 h 86"/>
                  <a:gd name="T90" fmla="*/ 3 w 194"/>
                  <a:gd name="T91" fmla="*/ 51 h 86"/>
                  <a:gd name="T92" fmla="*/ 5 w 194"/>
                  <a:gd name="T93" fmla="*/ 51 h 86"/>
                  <a:gd name="T94" fmla="*/ 5 w 194"/>
                  <a:gd name="T95" fmla="*/ 53 h 86"/>
                  <a:gd name="T96" fmla="*/ 5 w 194"/>
                  <a:gd name="T97" fmla="*/ 51 h 86"/>
                  <a:gd name="T98" fmla="*/ 5 w 194"/>
                  <a:gd name="T99" fmla="*/ 41 h 86"/>
                  <a:gd name="T100" fmla="*/ 5 w 194"/>
                  <a:gd name="T101" fmla="*/ 33 h 86"/>
                  <a:gd name="T102" fmla="*/ 6 w 194"/>
                  <a:gd name="T103" fmla="*/ 23 h 86"/>
                  <a:gd name="T104" fmla="*/ 8 w 194"/>
                  <a:gd name="T105" fmla="*/ 15 h 86"/>
                  <a:gd name="T106" fmla="*/ 11 w 194"/>
                  <a:gd name="T107" fmla="*/ 6 h 86"/>
                  <a:gd name="T108" fmla="*/ 15 w 194"/>
                  <a:gd name="T109" fmla="*/ 1 h 86"/>
                  <a:gd name="T110" fmla="*/ 13 w 194"/>
                  <a:gd name="T111" fmla="*/ 1 h 86"/>
                  <a:gd name="T112" fmla="*/ 13 w 194"/>
                  <a:gd name="T113" fmla="*/ 0 h 86"/>
                  <a:gd name="T114" fmla="*/ 13 w 194"/>
                  <a:gd name="T115" fmla="*/ 0 h 86"/>
                  <a:gd name="T116" fmla="*/ 11 w 194"/>
                  <a:gd name="T117" fmla="*/ 0 h 86"/>
                  <a:gd name="T118" fmla="*/ 11 w 194"/>
                  <a:gd name="T119" fmla="*/ 0 h 86"/>
                  <a:gd name="T120" fmla="*/ 11 w 194"/>
                  <a:gd name="T121" fmla="*/ 0 h 86"/>
                  <a:gd name="T122" fmla="*/ 10 w 194"/>
                  <a:gd name="T123" fmla="*/ 0 h 86"/>
                  <a:gd name="T124" fmla="*/ 10 w 194"/>
                  <a:gd name="T125" fmla="*/ 0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86"/>
                  <a:gd name="T191" fmla="*/ 194 w 194"/>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86">
                    <a:moveTo>
                      <a:pt x="194" y="41"/>
                    </a:moveTo>
                    <a:lnTo>
                      <a:pt x="194" y="31"/>
                    </a:lnTo>
                    <a:lnTo>
                      <a:pt x="192" y="28"/>
                    </a:lnTo>
                    <a:lnTo>
                      <a:pt x="191" y="28"/>
                    </a:lnTo>
                    <a:lnTo>
                      <a:pt x="189" y="28"/>
                    </a:lnTo>
                    <a:lnTo>
                      <a:pt x="187" y="28"/>
                    </a:lnTo>
                    <a:lnTo>
                      <a:pt x="189" y="33"/>
                    </a:lnTo>
                    <a:lnTo>
                      <a:pt x="189" y="41"/>
                    </a:lnTo>
                    <a:lnTo>
                      <a:pt x="194" y="41"/>
                    </a:lnTo>
                    <a:lnTo>
                      <a:pt x="194" y="51"/>
                    </a:lnTo>
                    <a:lnTo>
                      <a:pt x="192" y="61"/>
                    </a:lnTo>
                    <a:lnTo>
                      <a:pt x="189" y="71"/>
                    </a:lnTo>
                    <a:lnTo>
                      <a:pt x="186" y="79"/>
                    </a:lnTo>
                    <a:lnTo>
                      <a:pt x="184" y="86"/>
                    </a:lnTo>
                    <a:lnTo>
                      <a:pt x="182" y="86"/>
                    </a:lnTo>
                    <a:lnTo>
                      <a:pt x="181" y="86"/>
                    </a:lnTo>
                    <a:lnTo>
                      <a:pt x="179" y="86"/>
                    </a:lnTo>
                    <a:lnTo>
                      <a:pt x="177" y="86"/>
                    </a:lnTo>
                    <a:lnTo>
                      <a:pt x="182" y="78"/>
                    </a:lnTo>
                    <a:lnTo>
                      <a:pt x="186" y="69"/>
                    </a:lnTo>
                    <a:lnTo>
                      <a:pt x="187" y="61"/>
                    </a:lnTo>
                    <a:lnTo>
                      <a:pt x="189" y="51"/>
                    </a:lnTo>
                    <a:lnTo>
                      <a:pt x="189" y="41"/>
                    </a:lnTo>
                    <a:lnTo>
                      <a:pt x="194" y="41"/>
                    </a:lnTo>
                    <a:close/>
                    <a:moveTo>
                      <a:pt x="10" y="0"/>
                    </a:moveTo>
                    <a:lnTo>
                      <a:pt x="6" y="5"/>
                    </a:lnTo>
                    <a:lnTo>
                      <a:pt x="3" y="13"/>
                    </a:lnTo>
                    <a:lnTo>
                      <a:pt x="1" y="23"/>
                    </a:lnTo>
                    <a:lnTo>
                      <a:pt x="0" y="31"/>
                    </a:lnTo>
                    <a:lnTo>
                      <a:pt x="0" y="41"/>
                    </a:lnTo>
                    <a:lnTo>
                      <a:pt x="0" y="49"/>
                    </a:lnTo>
                    <a:lnTo>
                      <a:pt x="0" y="51"/>
                    </a:lnTo>
                    <a:lnTo>
                      <a:pt x="1" y="51"/>
                    </a:lnTo>
                    <a:lnTo>
                      <a:pt x="3" y="51"/>
                    </a:lnTo>
                    <a:lnTo>
                      <a:pt x="5" y="51"/>
                    </a:lnTo>
                    <a:lnTo>
                      <a:pt x="5" y="53"/>
                    </a:lnTo>
                    <a:lnTo>
                      <a:pt x="5" y="51"/>
                    </a:lnTo>
                    <a:lnTo>
                      <a:pt x="5" y="41"/>
                    </a:lnTo>
                    <a:lnTo>
                      <a:pt x="5" y="33"/>
                    </a:lnTo>
                    <a:lnTo>
                      <a:pt x="6" y="23"/>
                    </a:lnTo>
                    <a:lnTo>
                      <a:pt x="8" y="15"/>
                    </a:lnTo>
                    <a:lnTo>
                      <a:pt x="11" y="6"/>
                    </a:lnTo>
                    <a:lnTo>
                      <a:pt x="15" y="1"/>
                    </a:lnTo>
                    <a:lnTo>
                      <a:pt x="13" y="1"/>
                    </a:lnTo>
                    <a:lnTo>
                      <a:pt x="13" y="0"/>
                    </a:lnTo>
                    <a:lnTo>
                      <a:pt x="11" y="0"/>
                    </a:lnTo>
                    <a:lnTo>
                      <a:pt x="10"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6" name="Freeform 225"/>
              <p:cNvSpPr>
                <a:spLocks noEditPoints="1"/>
              </p:cNvSpPr>
              <p:nvPr/>
            </p:nvSpPr>
            <p:spPr bwMode="auto">
              <a:xfrm>
                <a:off x="1936" y="2904"/>
                <a:ext cx="191" cy="86"/>
              </a:xfrm>
              <a:custGeom>
                <a:avLst/>
                <a:gdLst>
                  <a:gd name="T0" fmla="*/ 190 w 191"/>
                  <a:gd name="T1" fmla="*/ 33 h 86"/>
                  <a:gd name="T2" fmla="*/ 188 w 191"/>
                  <a:gd name="T3" fmla="*/ 28 h 86"/>
                  <a:gd name="T4" fmla="*/ 188 w 191"/>
                  <a:gd name="T5" fmla="*/ 28 h 86"/>
                  <a:gd name="T6" fmla="*/ 186 w 191"/>
                  <a:gd name="T7" fmla="*/ 28 h 86"/>
                  <a:gd name="T8" fmla="*/ 185 w 191"/>
                  <a:gd name="T9" fmla="*/ 28 h 86"/>
                  <a:gd name="T10" fmla="*/ 185 w 191"/>
                  <a:gd name="T11" fmla="*/ 33 h 86"/>
                  <a:gd name="T12" fmla="*/ 191 w 191"/>
                  <a:gd name="T13" fmla="*/ 41 h 86"/>
                  <a:gd name="T14" fmla="*/ 188 w 191"/>
                  <a:gd name="T15" fmla="*/ 61 h 86"/>
                  <a:gd name="T16" fmla="*/ 183 w 191"/>
                  <a:gd name="T17" fmla="*/ 79 h 86"/>
                  <a:gd name="T18" fmla="*/ 180 w 191"/>
                  <a:gd name="T19" fmla="*/ 86 h 86"/>
                  <a:gd name="T20" fmla="*/ 178 w 191"/>
                  <a:gd name="T21" fmla="*/ 86 h 86"/>
                  <a:gd name="T22" fmla="*/ 176 w 191"/>
                  <a:gd name="T23" fmla="*/ 86 h 86"/>
                  <a:gd name="T24" fmla="*/ 175 w 191"/>
                  <a:gd name="T25" fmla="*/ 86 h 86"/>
                  <a:gd name="T26" fmla="*/ 175 w 191"/>
                  <a:gd name="T27" fmla="*/ 84 h 86"/>
                  <a:gd name="T28" fmla="*/ 181 w 191"/>
                  <a:gd name="T29" fmla="*/ 69 h 86"/>
                  <a:gd name="T30" fmla="*/ 185 w 191"/>
                  <a:gd name="T31" fmla="*/ 51 h 86"/>
                  <a:gd name="T32" fmla="*/ 191 w 191"/>
                  <a:gd name="T33" fmla="*/ 41 h 86"/>
                  <a:gd name="T34" fmla="*/ 9 w 191"/>
                  <a:gd name="T35" fmla="*/ 5 h 86"/>
                  <a:gd name="T36" fmla="*/ 4 w 191"/>
                  <a:gd name="T37" fmla="*/ 23 h 86"/>
                  <a:gd name="T38" fmla="*/ 0 w 191"/>
                  <a:gd name="T39" fmla="*/ 41 h 86"/>
                  <a:gd name="T40" fmla="*/ 2 w 191"/>
                  <a:gd name="T41" fmla="*/ 51 h 86"/>
                  <a:gd name="T42" fmla="*/ 4 w 191"/>
                  <a:gd name="T43" fmla="*/ 51 h 86"/>
                  <a:gd name="T44" fmla="*/ 5 w 191"/>
                  <a:gd name="T45" fmla="*/ 53 h 86"/>
                  <a:gd name="T46" fmla="*/ 5 w 191"/>
                  <a:gd name="T47" fmla="*/ 53 h 86"/>
                  <a:gd name="T48" fmla="*/ 7 w 191"/>
                  <a:gd name="T49" fmla="*/ 51 h 86"/>
                  <a:gd name="T50" fmla="*/ 7 w 191"/>
                  <a:gd name="T51" fmla="*/ 33 h 86"/>
                  <a:gd name="T52" fmla="*/ 10 w 191"/>
                  <a:gd name="T53" fmla="*/ 15 h 86"/>
                  <a:gd name="T54" fmla="*/ 15 w 191"/>
                  <a:gd name="T55" fmla="*/ 1 h 86"/>
                  <a:gd name="T56" fmla="*/ 14 w 191"/>
                  <a:gd name="T57" fmla="*/ 1 h 86"/>
                  <a:gd name="T58" fmla="*/ 14 w 191"/>
                  <a:gd name="T59" fmla="*/ 1 h 86"/>
                  <a:gd name="T60" fmla="*/ 12 w 191"/>
                  <a:gd name="T61" fmla="*/ 0 h 86"/>
                  <a:gd name="T62" fmla="*/ 10 w 191"/>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
                  <a:gd name="T97" fmla="*/ 0 h 86"/>
                  <a:gd name="T98" fmla="*/ 191 w 191"/>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 h="86">
                    <a:moveTo>
                      <a:pt x="191" y="41"/>
                    </a:moveTo>
                    <a:lnTo>
                      <a:pt x="190" y="33"/>
                    </a:lnTo>
                    <a:lnTo>
                      <a:pt x="190" y="28"/>
                    </a:lnTo>
                    <a:lnTo>
                      <a:pt x="188" y="28"/>
                    </a:lnTo>
                    <a:lnTo>
                      <a:pt x="186" y="28"/>
                    </a:lnTo>
                    <a:lnTo>
                      <a:pt x="185" y="28"/>
                    </a:lnTo>
                    <a:lnTo>
                      <a:pt x="185" y="33"/>
                    </a:lnTo>
                    <a:lnTo>
                      <a:pt x="186" y="41"/>
                    </a:lnTo>
                    <a:lnTo>
                      <a:pt x="191" y="41"/>
                    </a:lnTo>
                    <a:lnTo>
                      <a:pt x="190" y="51"/>
                    </a:lnTo>
                    <a:lnTo>
                      <a:pt x="188" y="61"/>
                    </a:lnTo>
                    <a:lnTo>
                      <a:pt x="186" y="69"/>
                    </a:lnTo>
                    <a:lnTo>
                      <a:pt x="183" y="79"/>
                    </a:lnTo>
                    <a:lnTo>
                      <a:pt x="180" y="86"/>
                    </a:lnTo>
                    <a:lnTo>
                      <a:pt x="178" y="86"/>
                    </a:lnTo>
                    <a:lnTo>
                      <a:pt x="176" y="86"/>
                    </a:lnTo>
                    <a:lnTo>
                      <a:pt x="175" y="86"/>
                    </a:lnTo>
                    <a:lnTo>
                      <a:pt x="175" y="84"/>
                    </a:lnTo>
                    <a:lnTo>
                      <a:pt x="178" y="76"/>
                    </a:lnTo>
                    <a:lnTo>
                      <a:pt x="181" y="69"/>
                    </a:lnTo>
                    <a:lnTo>
                      <a:pt x="183" y="59"/>
                    </a:lnTo>
                    <a:lnTo>
                      <a:pt x="185" y="51"/>
                    </a:lnTo>
                    <a:lnTo>
                      <a:pt x="186" y="41"/>
                    </a:lnTo>
                    <a:lnTo>
                      <a:pt x="191" y="41"/>
                    </a:lnTo>
                    <a:close/>
                    <a:moveTo>
                      <a:pt x="10" y="0"/>
                    </a:moveTo>
                    <a:lnTo>
                      <a:pt x="9" y="5"/>
                    </a:lnTo>
                    <a:lnTo>
                      <a:pt x="5" y="13"/>
                    </a:lnTo>
                    <a:lnTo>
                      <a:pt x="4" y="23"/>
                    </a:lnTo>
                    <a:lnTo>
                      <a:pt x="2" y="33"/>
                    </a:lnTo>
                    <a:lnTo>
                      <a:pt x="0" y="41"/>
                    </a:lnTo>
                    <a:lnTo>
                      <a:pt x="2" y="51"/>
                    </a:lnTo>
                    <a:lnTo>
                      <a:pt x="4" y="51"/>
                    </a:lnTo>
                    <a:lnTo>
                      <a:pt x="4" y="53"/>
                    </a:lnTo>
                    <a:lnTo>
                      <a:pt x="5" y="53"/>
                    </a:lnTo>
                    <a:lnTo>
                      <a:pt x="7" y="53"/>
                    </a:lnTo>
                    <a:lnTo>
                      <a:pt x="7" y="51"/>
                    </a:lnTo>
                    <a:lnTo>
                      <a:pt x="5" y="41"/>
                    </a:lnTo>
                    <a:lnTo>
                      <a:pt x="7" y="33"/>
                    </a:lnTo>
                    <a:lnTo>
                      <a:pt x="7" y="25"/>
                    </a:lnTo>
                    <a:lnTo>
                      <a:pt x="10" y="15"/>
                    </a:lnTo>
                    <a:lnTo>
                      <a:pt x="14" y="6"/>
                    </a:lnTo>
                    <a:lnTo>
                      <a:pt x="15" y="1"/>
                    </a:lnTo>
                    <a:lnTo>
                      <a:pt x="14" y="1"/>
                    </a:lnTo>
                    <a:lnTo>
                      <a:pt x="12" y="1"/>
                    </a:lnTo>
                    <a:lnTo>
                      <a:pt x="12" y="0"/>
                    </a:lnTo>
                    <a:lnTo>
                      <a:pt x="10"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7" name="Freeform 226"/>
              <p:cNvSpPr>
                <a:spLocks noEditPoints="1"/>
              </p:cNvSpPr>
              <p:nvPr/>
            </p:nvSpPr>
            <p:spPr bwMode="auto">
              <a:xfrm>
                <a:off x="1940" y="2905"/>
                <a:ext cx="184" cy="85"/>
              </a:xfrm>
              <a:custGeom>
                <a:avLst/>
                <a:gdLst>
                  <a:gd name="T0" fmla="*/ 184 w 184"/>
                  <a:gd name="T1" fmla="*/ 32 h 85"/>
                  <a:gd name="T2" fmla="*/ 182 w 184"/>
                  <a:gd name="T3" fmla="*/ 27 h 85"/>
                  <a:gd name="T4" fmla="*/ 181 w 184"/>
                  <a:gd name="T5" fmla="*/ 27 h 85"/>
                  <a:gd name="T6" fmla="*/ 179 w 184"/>
                  <a:gd name="T7" fmla="*/ 27 h 85"/>
                  <a:gd name="T8" fmla="*/ 179 w 184"/>
                  <a:gd name="T9" fmla="*/ 27 h 85"/>
                  <a:gd name="T10" fmla="*/ 179 w 184"/>
                  <a:gd name="T11" fmla="*/ 32 h 85"/>
                  <a:gd name="T12" fmla="*/ 184 w 184"/>
                  <a:gd name="T13" fmla="*/ 40 h 85"/>
                  <a:gd name="T14" fmla="*/ 182 w 184"/>
                  <a:gd name="T15" fmla="*/ 60 h 85"/>
                  <a:gd name="T16" fmla="*/ 177 w 184"/>
                  <a:gd name="T17" fmla="*/ 77 h 85"/>
                  <a:gd name="T18" fmla="*/ 172 w 184"/>
                  <a:gd name="T19" fmla="*/ 85 h 85"/>
                  <a:gd name="T20" fmla="*/ 171 w 184"/>
                  <a:gd name="T21" fmla="*/ 85 h 85"/>
                  <a:gd name="T22" fmla="*/ 169 w 184"/>
                  <a:gd name="T23" fmla="*/ 85 h 85"/>
                  <a:gd name="T24" fmla="*/ 167 w 184"/>
                  <a:gd name="T25" fmla="*/ 85 h 85"/>
                  <a:gd name="T26" fmla="*/ 172 w 184"/>
                  <a:gd name="T27" fmla="*/ 75 h 85"/>
                  <a:gd name="T28" fmla="*/ 177 w 184"/>
                  <a:gd name="T29" fmla="*/ 58 h 85"/>
                  <a:gd name="T30" fmla="*/ 179 w 184"/>
                  <a:gd name="T31" fmla="*/ 40 h 85"/>
                  <a:gd name="T32" fmla="*/ 10 w 184"/>
                  <a:gd name="T33" fmla="*/ 0 h 85"/>
                  <a:gd name="T34" fmla="*/ 3 w 184"/>
                  <a:gd name="T35" fmla="*/ 14 h 85"/>
                  <a:gd name="T36" fmla="*/ 0 w 184"/>
                  <a:gd name="T37" fmla="*/ 32 h 85"/>
                  <a:gd name="T38" fmla="*/ 0 w 184"/>
                  <a:gd name="T39" fmla="*/ 50 h 85"/>
                  <a:gd name="T40" fmla="*/ 1 w 184"/>
                  <a:gd name="T41" fmla="*/ 52 h 85"/>
                  <a:gd name="T42" fmla="*/ 1 w 184"/>
                  <a:gd name="T43" fmla="*/ 52 h 85"/>
                  <a:gd name="T44" fmla="*/ 3 w 184"/>
                  <a:gd name="T45" fmla="*/ 52 h 85"/>
                  <a:gd name="T46" fmla="*/ 5 w 184"/>
                  <a:gd name="T47" fmla="*/ 53 h 85"/>
                  <a:gd name="T48" fmla="*/ 5 w 184"/>
                  <a:gd name="T49" fmla="*/ 50 h 85"/>
                  <a:gd name="T50" fmla="*/ 5 w 184"/>
                  <a:gd name="T51" fmla="*/ 32 h 85"/>
                  <a:gd name="T52" fmla="*/ 8 w 184"/>
                  <a:gd name="T53" fmla="*/ 15 h 85"/>
                  <a:gd name="T54" fmla="*/ 15 w 184"/>
                  <a:gd name="T55" fmla="*/ 2 h 85"/>
                  <a:gd name="T56" fmla="*/ 13 w 184"/>
                  <a:gd name="T57" fmla="*/ 2 h 85"/>
                  <a:gd name="T58" fmla="*/ 11 w 184"/>
                  <a:gd name="T59" fmla="*/ 0 h 85"/>
                  <a:gd name="T60" fmla="*/ 10 w 184"/>
                  <a:gd name="T61" fmla="*/ 0 h 85"/>
                  <a:gd name="T62" fmla="*/ 10 w 184"/>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85"/>
                  <a:gd name="T98" fmla="*/ 184 w 184"/>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85">
                    <a:moveTo>
                      <a:pt x="184" y="40"/>
                    </a:moveTo>
                    <a:lnTo>
                      <a:pt x="184" y="32"/>
                    </a:lnTo>
                    <a:lnTo>
                      <a:pt x="182" y="27"/>
                    </a:lnTo>
                    <a:lnTo>
                      <a:pt x="181" y="27"/>
                    </a:lnTo>
                    <a:lnTo>
                      <a:pt x="179" y="27"/>
                    </a:lnTo>
                    <a:lnTo>
                      <a:pt x="177" y="27"/>
                    </a:lnTo>
                    <a:lnTo>
                      <a:pt x="179" y="32"/>
                    </a:lnTo>
                    <a:lnTo>
                      <a:pt x="179" y="40"/>
                    </a:lnTo>
                    <a:lnTo>
                      <a:pt x="184" y="40"/>
                    </a:lnTo>
                    <a:lnTo>
                      <a:pt x="184" y="50"/>
                    </a:lnTo>
                    <a:lnTo>
                      <a:pt x="182" y="60"/>
                    </a:lnTo>
                    <a:lnTo>
                      <a:pt x="181" y="68"/>
                    </a:lnTo>
                    <a:lnTo>
                      <a:pt x="177" y="77"/>
                    </a:lnTo>
                    <a:lnTo>
                      <a:pt x="172" y="85"/>
                    </a:lnTo>
                    <a:lnTo>
                      <a:pt x="171" y="85"/>
                    </a:lnTo>
                    <a:lnTo>
                      <a:pt x="169" y="85"/>
                    </a:lnTo>
                    <a:lnTo>
                      <a:pt x="167" y="85"/>
                    </a:lnTo>
                    <a:lnTo>
                      <a:pt x="172" y="75"/>
                    </a:lnTo>
                    <a:lnTo>
                      <a:pt x="176" y="67"/>
                    </a:lnTo>
                    <a:lnTo>
                      <a:pt x="177" y="58"/>
                    </a:lnTo>
                    <a:lnTo>
                      <a:pt x="179" y="50"/>
                    </a:lnTo>
                    <a:lnTo>
                      <a:pt x="179" y="40"/>
                    </a:lnTo>
                    <a:lnTo>
                      <a:pt x="184" y="40"/>
                    </a:lnTo>
                    <a:close/>
                    <a:moveTo>
                      <a:pt x="10" y="0"/>
                    </a:moveTo>
                    <a:lnTo>
                      <a:pt x="6" y="5"/>
                    </a:lnTo>
                    <a:lnTo>
                      <a:pt x="3" y="14"/>
                    </a:lnTo>
                    <a:lnTo>
                      <a:pt x="1" y="22"/>
                    </a:lnTo>
                    <a:lnTo>
                      <a:pt x="0" y="32"/>
                    </a:lnTo>
                    <a:lnTo>
                      <a:pt x="0" y="40"/>
                    </a:lnTo>
                    <a:lnTo>
                      <a:pt x="0" y="50"/>
                    </a:lnTo>
                    <a:lnTo>
                      <a:pt x="0" y="52"/>
                    </a:lnTo>
                    <a:lnTo>
                      <a:pt x="1" y="52"/>
                    </a:lnTo>
                    <a:lnTo>
                      <a:pt x="3" y="52"/>
                    </a:lnTo>
                    <a:lnTo>
                      <a:pt x="5" y="53"/>
                    </a:lnTo>
                    <a:lnTo>
                      <a:pt x="5" y="50"/>
                    </a:lnTo>
                    <a:lnTo>
                      <a:pt x="5" y="40"/>
                    </a:lnTo>
                    <a:lnTo>
                      <a:pt x="5" y="32"/>
                    </a:lnTo>
                    <a:lnTo>
                      <a:pt x="6" y="24"/>
                    </a:lnTo>
                    <a:lnTo>
                      <a:pt x="8" y="15"/>
                    </a:lnTo>
                    <a:lnTo>
                      <a:pt x="11" y="7"/>
                    </a:lnTo>
                    <a:lnTo>
                      <a:pt x="15" y="2"/>
                    </a:lnTo>
                    <a:lnTo>
                      <a:pt x="13" y="2"/>
                    </a:lnTo>
                    <a:lnTo>
                      <a:pt x="13" y="0"/>
                    </a:lnTo>
                    <a:lnTo>
                      <a:pt x="11" y="0"/>
                    </a:lnTo>
                    <a:lnTo>
                      <a:pt x="10"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8" name="Freeform 227"/>
              <p:cNvSpPr>
                <a:spLocks noEditPoints="1"/>
              </p:cNvSpPr>
              <p:nvPr/>
            </p:nvSpPr>
            <p:spPr bwMode="auto">
              <a:xfrm>
                <a:off x="1941" y="2905"/>
                <a:ext cx="181" cy="85"/>
              </a:xfrm>
              <a:custGeom>
                <a:avLst/>
                <a:gdLst>
                  <a:gd name="T0" fmla="*/ 180 w 181"/>
                  <a:gd name="T1" fmla="*/ 32 h 85"/>
                  <a:gd name="T2" fmla="*/ 178 w 181"/>
                  <a:gd name="T3" fmla="*/ 27 h 85"/>
                  <a:gd name="T4" fmla="*/ 178 w 181"/>
                  <a:gd name="T5" fmla="*/ 27 h 85"/>
                  <a:gd name="T6" fmla="*/ 176 w 181"/>
                  <a:gd name="T7" fmla="*/ 27 h 85"/>
                  <a:gd name="T8" fmla="*/ 175 w 181"/>
                  <a:gd name="T9" fmla="*/ 27 h 85"/>
                  <a:gd name="T10" fmla="*/ 175 w 181"/>
                  <a:gd name="T11" fmla="*/ 32 h 85"/>
                  <a:gd name="T12" fmla="*/ 181 w 181"/>
                  <a:gd name="T13" fmla="*/ 40 h 85"/>
                  <a:gd name="T14" fmla="*/ 178 w 181"/>
                  <a:gd name="T15" fmla="*/ 58 h 85"/>
                  <a:gd name="T16" fmla="*/ 173 w 181"/>
                  <a:gd name="T17" fmla="*/ 75 h 85"/>
                  <a:gd name="T18" fmla="*/ 170 w 181"/>
                  <a:gd name="T19" fmla="*/ 85 h 85"/>
                  <a:gd name="T20" fmla="*/ 168 w 181"/>
                  <a:gd name="T21" fmla="*/ 85 h 85"/>
                  <a:gd name="T22" fmla="*/ 166 w 181"/>
                  <a:gd name="T23" fmla="*/ 85 h 85"/>
                  <a:gd name="T24" fmla="*/ 165 w 181"/>
                  <a:gd name="T25" fmla="*/ 85 h 85"/>
                  <a:gd name="T26" fmla="*/ 163 w 181"/>
                  <a:gd name="T27" fmla="*/ 85 h 85"/>
                  <a:gd name="T28" fmla="*/ 171 w 181"/>
                  <a:gd name="T29" fmla="*/ 67 h 85"/>
                  <a:gd name="T30" fmla="*/ 175 w 181"/>
                  <a:gd name="T31" fmla="*/ 50 h 85"/>
                  <a:gd name="T32" fmla="*/ 181 w 181"/>
                  <a:gd name="T33" fmla="*/ 40 h 85"/>
                  <a:gd name="T34" fmla="*/ 9 w 181"/>
                  <a:gd name="T35" fmla="*/ 5 h 85"/>
                  <a:gd name="T36" fmla="*/ 2 w 181"/>
                  <a:gd name="T37" fmla="*/ 24 h 85"/>
                  <a:gd name="T38" fmla="*/ 0 w 181"/>
                  <a:gd name="T39" fmla="*/ 40 h 85"/>
                  <a:gd name="T40" fmla="*/ 2 w 181"/>
                  <a:gd name="T41" fmla="*/ 52 h 85"/>
                  <a:gd name="T42" fmla="*/ 4 w 181"/>
                  <a:gd name="T43" fmla="*/ 53 h 85"/>
                  <a:gd name="T44" fmla="*/ 4 w 181"/>
                  <a:gd name="T45" fmla="*/ 53 h 85"/>
                  <a:gd name="T46" fmla="*/ 5 w 181"/>
                  <a:gd name="T47" fmla="*/ 53 h 85"/>
                  <a:gd name="T48" fmla="*/ 7 w 181"/>
                  <a:gd name="T49" fmla="*/ 53 h 85"/>
                  <a:gd name="T50" fmla="*/ 5 w 181"/>
                  <a:gd name="T51" fmla="*/ 40 h 85"/>
                  <a:gd name="T52" fmla="*/ 7 w 181"/>
                  <a:gd name="T53" fmla="*/ 24 h 85"/>
                  <a:gd name="T54" fmla="*/ 12 w 181"/>
                  <a:gd name="T55" fmla="*/ 9 h 85"/>
                  <a:gd name="T56" fmla="*/ 15 w 181"/>
                  <a:gd name="T57" fmla="*/ 2 h 85"/>
                  <a:gd name="T58" fmla="*/ 14 w 181"/>
                  <a:gd name="T59" fmla="*/ 2 h 85"/>
                  <a:gd name="T60" fmla="*/ 12 w 181"/>
                  <a:gd name="T61" fmla="*/ 2 h 85"/>
                  <a:gd name="T62" fmla="*/ 10 w 181"/>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85"/>
                  <a:gd name="T98" fmla="*/ 181 w 181"/>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85">
                    <a:moveTo>
                      <a:pt x="181" y="40"/>
                    </a:moveTo>
                    <a:lnTo>
                      <a:pt x="180" y="32"/>
                    </a:lnTo>
                    <a:lnTo>
                      <a:pt x="180" y="27"/>
                    </a:lnTo>
                    <a:lnTo>
                      <a:pt x="178" y="27"/>
                    </a:lnTo>
                    <a:lnTo>
                      <a:pt x="176" y="27"/>
                    </a:lnTo>
                    <a:lnTo>
                      <a:pt x="175" y="27"/>
                    </a:lnTo>
                    <a:lnTo>
                      <a:pt x="175" y="32"/>
                    </a:lnTo>
                    <a:lnTo>
                      <a:pt x="176" y="40"/>
                    </a:lnTo>
                    <a:lnTo>
                      <a:pt x="181" y="40"/>
                    </a:lnTo>
                    <a:lnTo>
                      <a:pt x="180" y="50"/>
                    </a:lnTo>
                    <a:lnTo>
                      <a:pt x="178" y="58"/>
                    </a:lnTo>
                    <a:lnTo>
                      <a:pt x="176" y="68"/>
                    </a:lnTo>
                    <a:lnTo>
                      <a:pt x="173" y="75"/>
                    </a:lnTo>
                    <a:lnTo>
                      <a:pt x="170" y="83"/>
                    </a:lnTo>
                    <a:lnTo>
                      <a:pt x="170" y="85"/>
                    </a:lnTo>
                    <a:lnTo>
                      <a:pt x="168" y="85"/>
                    </a:lnTo>
                    <a:lnTo>
                      <a:pt x="166" y="85"/>
                    </a:lnTo>
                    <a:lnTo>
                      <a:pt x="165" y="85"/>
                    </a:lnTo>
                    <a:lnTo>
                      <a:pt x="163" y="85"/>
                    </a:lnTo>
                    <a:lnTo>
                      <a:pt x="168" y="73"/>
                    </a:lnTo>
                    <a:lnTo>
                      <a:pt x="171" y="67"/>
                    </a:lnTo>
                    <a:lnTo>
                      <a:pt x="173" y="58"/>
                    </a:lnTo>
                    <a:lnTo>
                      <a:pt x="175" y="50"/>
                    </a:lnTo>
                    <a:lnTo>
                      <a:pt x="176" y="40"/>
                    </a:lnTo>
                    <a:lnTo>
                      <a:pt x="181" y="40"/>
                    </a:lnTo>
                    <a:close/>
                    <a:moveTo>
                      <a:pt x="10" y="0"/>
                    </a:moveTo>
                    <a:lnTo>
                      <a:pt x="9" y="5"/>
                    </a:lnTo>
                    <a:lnTo>
                      <a:pt x="5" y="14"/>
                    </a:lnTo>
                    <a:lnTo>
                      <a:pt x="2" y="24"/>
                    </a:lnTo>
                    <a:lnTo>
                      <a:pt x="2" y="32"/>
                    </a:lnTo>
                    <a:lnTo>
                      <a:pt x="0" y="40"/>
                    </a:lnTo>
                    <a:lnTo>
                      <a:pt x="2" y="50"/>
                    </a:lnTo>
                    <a:lnTo>
                      <a:pt x="2" y="52"/>
                    </a:lnTo>
                    <a:lnTo>
                      <a:pt x="4" y="53"/>
                    </a:lnTo>
                    <a:lnTo>
                      <a:pt x="5" y="53"/>
                    </a:lnTo>
                    <a:lnTo>
                      <a:pt x="7" y="53"/>
                    </a:lnTo>
                    <a:lnTo>
                      <a:pt x="7" y="50"/>
                    </a:lnTo>
                    <a:lnTo>
                      <a:pt x="5" y="40"/>
                    </a:lnTo>
                    <a:lnTo>
                      <a:pt x="7" y="32"/>
                    </a:lnTo>
                    <a:lnTo>
                      <a:pt x="7" y="24"/>
                    </a:lnTo>
                    <a:lnTo>
                      <a:pt x="10" y="15"/>
                    </a:lnTo>
                    <a:lnTo>
                      <a:pt x="12" y="9"/>
                    </a:lnTo>
                    <a:lnTo>
                      <a:pt x="15" y="2"/>
                    </a:lnTo>
                    <a:lnTo>
                      <a:pt x="14" y="2"/>
                    </a:lnTo>
                    <a:lnTo>
                      <a:pt x="12" y="2"/>
                    </a:lnTo>
                    <a:lnTo>
                      <a:pt x="10" y="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9" name="Freeform 228"/>
              <p:cNvSpPr>
                <a:spLocks noEditPoints="1"/>
              </p:cNvSpPr>
              <p:nvPr/>
            </p:nvSpPr>
            <p:spPr bwMode="auto">
              <a:xfrm>
                <a:off x="1945" y="2907"/>
                <a:ext cx="174" cy="83"/>
              </a:xfrm>
              <a:custGeom>
                <a:avLst/>
                <a:gdLst>
                  <a:gd name="T0" fmla="*/ 174 w 174"/>
                  <a:gd name="T1" fmla="*/ 38 h 83"/>
                  <a:gd name="T2" fmla="*/ 174 w 174"/>
                  <a:gd name="T3" fmla="*/ 30 h 83"/>
                  <a:gd name="T4" fmla="*/ 172 w 174"/>
                  <a:gd name="T5" fmla="*/ 25 h 83"/>
                  <a:gd name="T6" fmla="*/ 172 w 174"/>
                  <a:gd name="T7" fmla="*/ 25 h 83"/>
                  <a:gd name="T8" fmla="*/ 172 w 174"/>
                  <a:gd name="T9" fmla="*/ 25 h 83"/>
                  <a:gd name="T10" fmla="*/ 171 w 174"/>
                  <a:gd name="T11" fmla="*/ 25 h 83"/>
                  <a:gd name="T12" fmla="*/ 171 w 174"/>
                  <a:gd name="T13" fmla="*/ 25 h 83"/>
                  <a:gd name="T14" fmla="*/ 169 w 174"/>
                  <a:gd name="T15" fmla="*/ 25 h 83"/>
                  <a:gd name="T16" fmla="*/ 169 w 174"/>
                  <a:gd name="T17" fmla="*/ 25 h 83"/>
                  <a:gd name="T18" fmla="*/ 169 w 174"/>
                  <a:gd name="T19" fmla="*/ 25 h 83"/>
                  <a:gd name="T20" fmla="*/ 167 w 174"/>
                  <a:gd name="T21" fmla="*/ 25 h 83"/>
                  <a:gd name="T22" fmla="*/ 169 w 174"/>
                  <a:gd name="T23" fmla="*/ 38 h 83"/>
                  <a:gd name="T24" fmla="*/ 174 w 174"/>
                  <a:gd name="T25" fmla="*/ 38 h 83"/>
                  <a:gd name="T26" fmla="*/ 174 w 174"/>
                  <a:gd name="T27" fmla="*/ 48 h 83"/>
                  <a:gd name="T28" fmla="*/ 172 w 174"/>
                  <a:gd name="T29" fmla="*/ 56 h 83"/>
                  <a:gd name="T30" fmla="*/ 171 w 174"/>
                  <a:gd name="T31" fmla="*/ 65 h 83"/>
                  <a:gd name="T32" fmla="*/ 167 w 174"/>
                  <a:gd name="T33" fmla="*/ 73 h 83"/>
                  <a:gd name="T34" fmla="*/ 162 w 174"/>
                  <a:gd name="T35" fmla="*/ 83 h 83"/>
                  <a:gd name="T36" fmla="*/ 161 w 174"/>
                  <a:gd name="T37" fmla="*/ 83 h 83"/>
                  <a:gd name="T38" fmla="*/ 161 w 174"/>
                  <a:gd name="T39" fmla="*/ 83 h 83"/>
                  <a:gd name="T40" fmla="*/ 159 w 174"/>
                  <a:gd name="T41" fmla="*/ 83 h 83"/>
                  <a:gd name="T42" fmla="*/ 159 w 174"/>
                  <a:gd name="T43" fmla="*/ 83 h 83"/>
                  <a:gd name="T44" fmla="*/ 159 w 174"/>
                  <a:gd name="T45" fmla="*/ 83 h 83"/>
                  <a:gd name="T46" fmla="*/ 157 w 174"/>
                  <a:gd name="T47" fmla="*/ 83 h 83"/>
                  <a:gd name="T48" fmla="*/ 157 w 174"/>
                  <a:gd name="T49" fmla="*/ 83 h 83"/>
                  <a:gd name="T50" fmla="*/ 156 w 174"/>
                  <a:gd name="T51" fmla="*/ 83 h 83"/>
                  <a:gd name="T52" fmla="*/ 162 w 174"/>
                  <a:gd name="T53" fmla="*/ 71 h 83"/>
                  <a:gd name="T54" fmla="*/ 167 w 174"/>
                  <a:gd name="T55" fmla="*/ 55 h 83"/>
                  <a:gd name="T56" fmla="*/ 169 w 174"/>
                  <a:gd name="T57" fmla="*/ 38 h 83"/>
                  <a:gd name="T58" fmla="*/ 174 w 174"/>
                  <a:gd name="T59" fmla="*/ 38 h 83"/>
                  <a:gd name="T60" fmla="*/ 10 w 174"/>
                  <a:gd name="T61" fmla="*/ 0 h 83"/>
                  <a:gd name="T62" fmla="*/ 6 w 174"/>
                  <a:gd name="T63" fmla="*/ 5 h 83"/>
                  <a:gd name="T64" fmla="*/ 3 w 174"/>
                  <a:gd name="T65" fmla="*/ 13 h 83"/>
                  <a:gd name="T66" fmla="*/ 1 w 174"/>
                  <a:gd name="T67" fmla="*/ 22 h 83"/>
                  <a:gd name="T68" fmla="*/ 0 w 174"/>
                  <a:gd name="T69" fmla="*/ 30 h 83"/>
                  <a:gd name="T70" fmla="*/ 0 w 174"/>
                  <a:gd name="T71" fmla="*/ 38 h 83"/>
                  <a:gd name="T72" fmla="*/ 0 w 174"/>
                  <a:gd name="T73" fmla="*/ 48 h 83"/>
                  <a:gd name="T74" fmla="*/ 0 w 174"/>
                  <a:gd name="T75" fmla="*/ 51 h 83"/>
                  <a:gd name="T76" fmla="*/ 1 w 174"/>
                  <a:gd name="T77" fmla="*/ 51 h 83"/>
                  <a:gd name="T78" fmla="*/ 1 w 174"/>
                  <a:gd name="T79" fmla="*/ 51 h 83"/>
                  <a:gd name="T80" fmla="*/ 3 w 174"/>
                  <a:gd name="T81" fmla="*/ 51 h 83"/>
                  <a:gd name="T82" fmla="*/ 3 w 174"/>
                  <a:gd name="T83" fmla="*/ 53 h 83"/>
                  <a:gd name="T84" fmla="*/ 3 w 174"/>
                  <a:gd name="T85" fmla="*/ 53 h 83"/>
                  <a:gd name="T86" fmla="*/ 5 w 174"/>
                  <a:gd name="T87" fmla="*/ 53 h 83"/>
                  <a:gd name="T88" fmla="*/ 5 w 174"/>
                  <a:gd name="T89" fmla="*/ 53 h 83"/>
                  <a:gd name="T90" fmla="*/ 6 w 174"/>
                  <a:gd name="T91" fmla="*/ 53 h 83"/>
                  <a:gd name="T92" fmla="*/ 5 w 174"/>
                  <a:gd name="T93" fmla="*/ 38 h 83"/>
                  <a:gd name="T94" fmla="*/ 6 w 174"/>
                  <a:gd name="T95" fmla="*/ 22 h 83"/>
                  <a:gd name="T96" fmla="*/ 11 w 174"/>
                  <a:gd name="T97" fmla="*/ 7 h 83"/>
                  <a:gd name="T98" fmla="*/ 13 w 174"/>
                  <a:gd name="T99" fmla="*/ 2 h 83"/>
                  <a:gd name="T100" fmla="*/ 13 w 174"/>
                  <a:gd name="T101" fmla="*/ 2 h 83"/>
                  <a:gd name="T102" fmla="*/ 13 w 174"/>
                  <a:gd name="T103" fmla="*/ 2 h 83"/>
                  <a:gd name="T104" fmla="*/ 11 w 174"/>
                  <a:gd name="T105" fmla="*/ 2 h 83"/>
                  <a:gd name="T106" fmla="*/ 11 w 174"/>
                  <a:gd name="T107" fmla="*/ 0 h 83"/>
                  <a:gd name="T108" fmla="*/ 11 w 174"/>
                  <a:gd name="T109" fmla="*/ 0 h 83"/>
                  <a:gd name="T110" fmla="*/ 10 w 174"/>
                  <a:gd name="T111" fmla="*/ 0 h 83"/>
                  <a:gd name="T112" fmla="*/ 10 w 174"/>
                  <a:gd name="T113" fmla="*/ 0 h 83"/>
                  <a:gd name="T114" fmla="*/ 10 w 174"/>
                  <a:gd name="T115" fmla="*/ 0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83"/>
                  <a:gd name="T176" fmla="*/ 174 w 174"/>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83">
                    <a:moveTo>
                      <a:pt x="174" y="38"/>
                    </a:moveTo>
                    <a:lnTo>
                      <a:pt x="174" y="30"/>
                    </a:lnTo>
                    <a:lnTo>
                      <a:pt x="172" y="25"/>
                    </a:lnTo>
                    <a:lnTo>
                      <a:pt x="171" y="25"/>
                    </a:lnTo>
                    <a:lnTo>
                      <a:pt x="169" y="25"/>
                    </a:lnTo>
                    <a:lnTo>
                      <a:pt x="167" y="25"/>
                    </a:lnTo>
                    <a:lnTo>
                      <a:pt x="169" y="38"/>
                    </a:lnTo>
                    <a:lnTo>
                      <a:pt x="174" y="38"/>
                    </a:lnTo>
                    <a:lnTo>
                      <a:pt x="174" y="48"/>
                    </a:lnTo>
                    <a:lnTo>
                      <a:pt x="172" y="56"/>
                    </a:lnTo>
                    <a:lnTo>
                      <a:pt x="171" y="65"/>
                    </a:lnTo>
                    <a:lnTo>
                      <a:pt x="167" y="73"/>
                    </a:lnTo>
                    <a:lnTo>
                      <a:pt x="162" y="83"/>
                    </a:lnTo>
                    <a:lnTo>
                      <a:pt x="161" y="83"/>
                    </a:lnTo>
                    <a:lnTo>
                      <a:pt x="159" y="83"/>
                    </a:lnTo>
                    <a:lnTo>
                      <a:pt x="157" y="83"/>
                    </a:lnTo>
                    <a:lnTo>
                      <a:pt x="156" y="83"/>
                    </a:lnTo>
                    <a:lnTo>
                      <a:pt x="162" y="71"/>
                    </a:lnTo>
                    <a:lnTo>
                      <a:pt x="167" y="55"/>
                    </a:lnTo>
                    <a:lnTo>
                      <a:pt x="169" y="38"/>
                    </a:lnTo>
                    <a:lnTo>
                      <a:pt x="174" y="38"/>
                    </a:lnTo>
                    <a:close/>
                    <a:moveTo>
                      <a:pt x="10" y="0"/>
                    </a:moveTo>
                    <a:lnTo>
                      <a:pt x="6" y="5"/>
                    </a:lnTo>
                    <a:lnTo>
                      <a:pt x="3" y="13"/>
                    </a:lnTo>
                    <a:lnTo>
                      <a:pt x="1" y="22"/>
                    </a:lnTo>
                    <a:lnTo>
                      <a:pt x="0" y="30"/>
                    </a:lnTo>
                    <a:lnTo>
                      <a:pt x="0" y="38"/>
                    </a:lnTo>
                    <a:lnTo>
                      <a:pt x="0" y="48"/>
                    </a:lnTo>
                    <a:lnTo>
                      <a:pt x="0" y="51"/>
                    </a:lnTo>
                    <a:lnTo>
                      <a:pt x="1" y="51"/>
                    </a:lnTo>
                    <a:lnTo>
                      <a:pt x="3" y="51"/>
                    </a:lnTo>
                    <a:lnTo>
                      <a:pt x="3" y="53"/>
                    </a:lnTo>
                    <a:lnTo>
                      <a:pt x="5" y="53"/>
                    </a:lnTo>
                    <a:lnTo>
                      <a:pt x="6" y="53"/>
                    </a:lnTo>
                    <a:lnTo>
                      <a:pt x="5" y="38"/>
                    </a:lnTo>
                    <a:lnTo>
                      <a:pt x="6" y="22"/>
                    </a:lnTo>
                    <a:lnTo>
                      <a:pt x="11" y="7"/>
                    </a:lnTo>
                    <a:lnTo>
                      <a:pt x="13" y="2"/>
                    </a:lnTo>
                    <a:lnTo>
                      <a:pt x="11" y="2"/>
                    </a:lnTo>
                    <a:lnTo>
                      <a:pt x="11" y="0"/>
                    </a:lnTo>
                    <a:lnTo>
                      <a:pt x="10" y="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0" name="Freeform 229"/>
              <p:cNvSpPr>
                <a:spLocks noEditPoints="1"/>
              </p:cNvSpPr>
              <p:nvPr/>
            </p:nvSpPr>
            <p:spPr bwMode="auto">
              <a:xfrm>
                <a:off x="1946" y="2907"/>
                <a:ext cx="171" cy="83"/>
              </a:xfrm>
              <a:custGeom>
                <a:avLst/>
                <a:gdLst>
                  <a:gd name="T0" fmla="*/ 171 w 171"/>
                  <a:gd name="T1" fmla="*/ 38 h 83"/>
                  <a:gd name="T2" fmla="*/ 170 w 171"/>
                  <a:gd name="T3" fmla="*/ 30 h 83"/>
                  <a:gd name="T4" fmla="*/ 170 w 171"/>
                  <a:gd name="T5" fmla="*/ 25 h 83"/>
                  <a:gd name="T6" fmla="*/ 168 w 171"/>
                  <a:gd name="T7" fmla="*/ 25 h 83"/>
                  <a:gd name="T8" fmla="*/ 168 w 171"/>
                  <a:gd name="T9" fmla="*/ 25 h 83"/>
                  <a:gd name="T10" fmla="*/ 168 w 171"/>
                  <a:gd name="T11" fmla="*/ 25 h 83"/>
                  <a:gd name="T12" fmla="*/ 166 w 171"/>
                  <a:gd name="T13" fmla="*/ 25 h 83"/>
                  <a:gd name="T14" fmla="*/ 166 w 171"/>
                  <a:gd name="T15" fmla="*/ 25 h 83"/>
                  <a:gd name="T16" fmla="*/ 165 w 171"/>
                  <a:gd name="T17" fmla="*/ 25 h 83"/>
                  <a:gd name="T18" fmla="*/ 165 w 171"/>
                  <a:gd name="T19" fmla="*/ 25 h 83"/>
                  <a:gd name="T20" fmla="*/ 165 w 171"/>
                  <a:gd name="T21" fmla="*/ 25 h 83"/>
                  <a:gd name="T22" fmla="*/ 165 w 171"/>
                  <a:gd name="T23" fmla="*/ 38 h 83"/>
                  <a:gd name="T24" fmla="*/ 171 w 171"/>
                  <a:gd name="T25" fmla="*/ 38 h 83"/>
                  <a:gd name="T26" fmla="*/ 170 w 171"/>
                  <a:gd name="T27" fmla="*/ 48 h 83"/>
                  <a:gd name="T28" fmla="*/ 168 w 171"/>
                  <a:gd name="T29" fmla="*/ 56 h 83"/>
                  <a:gd name="T30" fmla="*/ 166 w 171"/>
                  <a:gd name="T31" fmla="*/ 65 h 83"/>
                  <a:gd name="T32" fmla="*/ 163 w 171"/>
                  <a:gd name="T33" fmla="*/ 71 h 83"/>
                  <a:gd name="T34" fmla="*/ 158 w 171"/>
                  <a:gd name="T35" fmla="*/ 83 h 83"/>
                  <a:gd name="T36" fmla="*/ 158 w 171"/>
                  <a:gd name="T37" fmla="*/ 83 h 83"/>
                  <a:gd name="T38" fmla="*/ 156 w 171"/>
                  <a:gd name="T39" fmla="*/ 83 h 83"/>
                  <a:gd name="T40" fmla="*/ 156 w 171"/>
                  <a:gd name="T41" fmla="*/ 83 h 83"/>
                  <a:gd name="T42" fmla="*/ 155 w 171"/>
                  <a:gd name="T43" fmla="*/ 83 h 83"/>
                  <a:gd name="T44" fmla="*/ 155 w 171"/>
                  <a:gd name="T45" fmla="*/ 83 h 83"/>
                  <a:gd name="T46" fmla="*/ 153 w 171"/>
                  <a:gd name="T47" fmla="*/ 83 h 83"/>
                  <a:gd name="T48" fmla="*/ 153 w 171"/>
                  <a:gd name="T49" fmla="*/ 83 h 83"/>
                  <a:gd name="T50" fmla="*/ 151 w 171"/>
                  <a:gd name="T51" fmla="*/ 83 h 83"/>
                  <a:gd name="T52" fmla="*/ 160 w 171"/>
                  <a:gd name="T53" fmla="*/ 70 h 83"/>
                  <a:gd name="T54" fmla="*/ 165 w 171"/>
                  <a:gd name="T55" fmla="*/ 55 h 83"/>
                  <a:gd name="T56" fmla="*/ 165 w 171"/>
                  <a:gd name="T57" fmla="*/ 38 h 83"/>
                  <a:gd name="T58" fmla="*/ 171 w 171"/>
                  <a:gd name="T59" fmla="*/ 38 h 83"/>
                  <a:gd name="T60" fmla="*/ 10 w 171"/>
                  <a:gd name="T61" fmla="*/ 0 h 83"/>
                  <a:gd name="T62" fmla="*/ 7 w 171"/>
                  <a:gd name="T63" fmla="*/ 7 h 83"/>
                  <a:gd name="T64" fmla="*/ 5 w 171"/>
                  <a:gd name="T65" fmla="*/ 13 h 83"/>
                  <a:gd name="T66" fmla="*/ 2 w 171"/>
                  <a:gd name="T67" fmla="*/ 22 h 83"/>
                  <a:gd name="T68" fmla="*/ 2 w 171"/>
                  <a:gd name="T69" fmla="*/ 30 h 83"/>
                  <a:gd name="T70" fmla="*/ 0 w 171"/>
                  <a:gd name="T71" fmla="*/ 38 h 83"/>
                  <a:gd name="T72" fmla="*/ 2 w 171"/>
                  <a:gd name="T73" fmla="*/ 48 h 83"/>
                  <a:gd name="T74" fmla="*/ 2 w 171"/>
                  <a:gd name="T75" fmla="*/ 51 h 83"/>
                  <a:gd name="T76" fmla="*/ 2 w 171"/>
                  <a:gd name="T77" fmla="*/ 53 h 83"/>
                  <a:gd name="T78" fmla="*/ 4 w 171"/>
                  <a:gd name="T79" fmla="*/ 53 h 83"/>
                  <a:gd name="T80" fmla="*/ 4 w 171"/>
                  <a:gd name="T81" fmla="*/ 53 h 83"/>
                  <a:gd name="T82" fmla="*/ 5 w 171"/>
                  <a:gd name="T83" fmla="*/ 53 h 83"/>
                  <a:gd name="T84" fmla="*/ 5 w 171"/>
                  <a:gd name="T85" fmla="*/ 53 h 83"/>
                  <a:gd name="T86" fmla="*/ 5 w 171"/>
                  <a:gd name="T87" fmla="*/ 55 h 83"/>
                  <a:gd name="T88" fmla="*/ 7 w 171"/>
                  <a:gd name="T89" fmla="*/ 55 h 83"/>
                  <a:gd name="T90" fmla="*/ 7 w 171"/>
                  <a:gd name="T91" fmla="*/ 55 h 83"/>
                  <a:gd name="T92" fmla="*/ 5 w 171"/>
                  <a:gd name="T93" fmla="*/ 38 h 83"/>
                  <a:gd name="T94" fmla="*/ 7 w 171"/>
                  <a:gd name="T95" fmla="*/ 23 h 83"/>
                  <a:gd name="T96" fmla="*/ 12 w 171"/>
                  <a:gd name="T97" fmla="*/ 8 h 83"/>
                  <a:gd name="T98" fmla="*/ 15 w 171"/>
                  <a:gd name="T99" fmla="*/ 3 h 83"/>
                  <a:gd name="T100" fmla="*/ 15 w 171"/>
                  <a:gd name="T101" fmla="*/ 2 h 83"/>
                  <a:gd name="T102" fmla="*/ 14 w 171"/>
                  <a:gd name="T103" fmla="*/ 2 h 83"/>
                  <a:gd name="T104" fmla="*/ 14 w 171"/>
                  <a:gd name="T105" fmla="*/ 2 h 83"/>
                  <a:gd name="T106" fmla="*/ 12 w 171"/>
                  <a:gd name="T107" fmla="*/ 2 h 83"/>
                  <a:gd name="T108" fmla="*/ 12 w 171"/>
                  <a:gd name="T109" fmla="*/ 2 h 83"/>
                  <a:gd name="T110" fmla="*/ 12 w 171"/>
                  <a:gd name="T111" fmla="*/ 2 h 83"/>
                  <a:gd name="T112" fmla="*/ 10 w 171"/>
                  <a:gd name="T113" fmla="*/ 2 h 83"/>
                  <a:gd name="T114" fmla="*/ 10 w 171"/>
                  <a:gd name="T115" fmla="*/ 0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1"/>
                  <a:gd name="T175" fmla="*/ 0 h 83"/>
                  <a:gd name="T176" fmla="*/ 171 w 171"/>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1" h="83">
                    <a:moveTo>
                      <a:pt x="171" y="38"/>
                    </a:moveTo>
                    <a:lnTo>
                      <a:pt x="170" y="30"/>
                    </a:lnTo>
                    <a:lnTo>
                      <a:pt x="170" y="25"/>
                    </a:lnTo>
                    <a:lnTo>
                      <a:pt x="168" y="25"/>
                    </a:lnTo>
                    <a:lnTo>
                      <a:pt x="166" y="25"/>
                    </a:lnTo>
                    <a:lnTo>
                      <a:pt x="165" y="25"/>
                    </a:lnTo>
                    <a:lnTo>
                      <a:pt x="165" y="38"/>
                    </a:lnTo>
                    <a:lnTo>
                      <a:pt x="171" y="38"/>
                    </a:lnTo>
                    <a:lnTo>
                      <a:pt x="170" y="48"/>
                    </a:lnTo>
                    <a:lnTo>
                      <a:pt x="168" y="56"/>
                    </a:lnTo>
                    <a:lnTo>
                      <a:pt x="166" y="65"/>
                    </a:lnTo>
                    <a:lnTo>
                      <a:pt x="163" y="71"/>
                    </a:lnTo>
                    <a:lnTo>
                      <a:pt x="158" y="83"/>
                    </a:lnTo>
                    <a:lnTo>
                      <a:pt x="156" y="83"/>
                    </a:lnTo>
                    <a:lnTo>
                      <a:pt x="155" y="83"/>
                    </a:lnTo>
                    <a:lnTo>
                      <a:pt x="153" y="83"/>
                    </a:lnTo>
                    <a:lnTo>
                      <a:pt x="151" y="83"/>
                    </a:lnTo>
                    <a:lnTo>
                      <a:pt x="160" y="70"/>
                    </a:lnTo>
                    <a:lnTo>
                      <a:pt x="165" y="55"/>
                    </a:lnTo>
                    <a:lnTo>
                      <a:pt x="165" y="38"/>
                    </a:lnTo>
                    <a:lnTo>
                      <a:pt x="171" y="38"/>
                    </a:lnTo>
                    <a:close/>
                    <a:moveTo>
                      <a:pt x="10" y="0"/>
                    </a:moveTo>
                    <a:lnTo>
                      <a:pt x="7" y="7"/>
                    </a:lnTo>
                    <a:lnTo>
                      <a:pt x="5" y="13"/>
                    </a:lnTo>
                    <a:lnTo>
                      <a:pt x="2" y="22"/>
                    </a:lnTo>
                    <a:lnTo>
                      <a:pt x="2" y="30"/>
                    </a:lnTo>
                    <a:lnTo>
                      <a:pt x="0" y="38"/>
                    </a:lnTo>
                    <a:lnTo>
                      <a:pt x="2" y="48"/>
                    </a:lnTo>
                    <a:lnTo>
                      <a:pt x="2" y="51"/>
                    </a:lnTo>
                    <a:lnTo>
                      <a:pt x="2" y="53"/>
                    </a:lnTo>
                    <a:lnTo>
                      <a:pt x="4" y="53"/>
                    </a:lnTo>
                    <a:lnTo>
                      <a:pt x="5" y="53"/>
                    </a:lnTo>
                    <a:lnTo>
                      <a:pt x="5" y="55"/>
                    </a:lnTo>
                    <a:lnTo>
                      <a:pt x="7" y="55"/>
                    </a:lnTo>
                    <a:lnTo>
                      <a:pt x="5" y="38"/>
                    </a:lnTo>
                    <a:lnTo>
                      <a:pt x="7" y="23"/>
                    </a:lnTo>
                    <a:lnTo>
                      <a:pt x="12" y="8"/>
                    </a:lnTo>
                    <a:lnTo>
                      <a:pt x="15" y="3"/>
                    </a:lnTo>
                    <a:lnTo>
                      <a:pt x="15" y="2"/>
                    </a:lnTo>
                    <a:lnTo>
                      <a:pt x="14" y="2"/>
                    </a:lnTo>
                    <a:lnTo>
                      <a:pt x="12" y="2"/>
                    </a:lnTo>
                    <a:lnTo>
                      <a:pt x="10" y="2"/>
                    </a:lnTo>
                    <a:lnTo>
                      <a:pt x="10" y="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1" name="Freeform 230"/>
              <p:cNvSpPr>
                <a:spLocks noEditPoints="1"/>
              </p:cNvSpPr>
              <p:nvPr/>
            </p:nvSpPr>
            <p:spPr bwMode="auto">
              <a:xfrm>
                <a:off x="1950" y="2909"/>
                <a:ext cx="164" cy="81"/>
              </a:xfrm>
              <a:custGeom>
                <a:avLst/>
                <a:gdLst>
                  <a:gd name="T0" fmla="*/ 164 w 164"/>
                  <a:gd name="T1" fmla="*/ 36 h 81"/>
                  <a:gd name="T2" fmla="*/ 162 w 164"/>
                  <a:gd name="T3" fmla="*/ 23 h 81"/>
                  <a:gd name="T4" fmla="*/ 162 w 164"/>
                  <a:gd name="T5" fmla="*/ 23 h 81"/>
                  <a:gd name="T6" fmla="*/ 161 w 164"/>
                  <a:gd name="T7" fmla="*/ 23 h 81"/>
                  <a:gd name="T8" fmla="*/ 161 w 164"/>
                  <a:gd name="T9" fmla="*/ 23 h 81"/>
                  <a:gd name="T10" fmla="*/ 161 w 164"/>
                  <a:gd name="T11" fmla="*/ 23 h 81"/>
                  <a:gd name="T12" fmla="*/ 159 w 164"/>
                  <a:gd name="T13" fmla="*/ 23 h 81"/>
                  <a:gd name="T14" fmla="*/ 159 w 164"/>
                  <a:gd name="T15" fmla="*/ 23 h 81"/>
                  <a:gd name="T16" fmla="*/ 159 w 164"/>
                  <a:gd name="T17" fmla="*/ 23 h 81"/>
                  <a:gd name="T18" fmla="*/ 157 w 164"/>
                  <a:gd name="T19" fmla="*/ 23 h 81"/>
                  <a:gd name="T20" fmla="*/ 159 w 164"/>
                  <a:gd name="T21" fmla="*/ 36 h 81"/>
                  <a:gd name="T22" fmla="*/ 164 w 164"/>
                  <a:gd name="T23" fmla="*/ 36 h 81"/>
                  <a:gd name="T24" fmla="*/ 162 w 164"/>
                  <a:gd name="T25" fmla="*/ 53 h 81"/>
                  <a:gd name="T26" fmla="*/ 157 w 164"/>
                  <a:gd name="T27" fmla="*/ 69 h 81"/>
                  <a:gd name="T28" fmla="*/ 151 w 164"/>
                  <a:gd name="T29" fmla="*/ 81 h 81"/>
                  <a:gd name="T30" fmla="*/ 151 w 164"/>
                  <a:gd name="T31" fmla="*/ 81 h 81"/>
                  <a:gd name="T32" fmla="*/ 149 w 164"/>
                  <a:gd name="T33" fmla="*/ 81 h 81"/>
                  <a:gd name="T34" fmla="*/ 149 w 164"/>
                  <a:gd name="T35" fmla="*/ 81 h 81"/>
                  <a:gd name="T36" fmla="*/ 147 w 164"/>
                  <a:gd name="T37" fmla="*/ 81 h 81"/>
                  <a:gd name="T38" fmla="*/ 147 w 164"/>
                  <a:gd name="T39" fmla="*/ 81 h 81"/>
                  <a:gd name="T40" fmla="*/ 146 w 164"/>
                  <a:gd name="T41" fmla="*/ 81 h 81"/>
                  <a:gd name="T42" fmla="*/ 146 w 164"/>
                  <a:gd name="T43" fmla="*/ 81 h 81"/>
                  <a:gd name="T44" fmla="*/ 146 w 164"/>
                  <a:gd name="T45" fmla="*/ 81 h 81"/>
                  <a:gd name="T46" fmla="*/ 146 w 164"/>
                  <a:gd name="T47" fmla="*/ 79 h 81"/>
                  <a:gd name="T48" fmla="*/ 152 w 164"/>
                  <a:gd name="T49" fmla="*/ 68 h 81"/>
                  <a:gd name="T50" fmla="*/ 157 w 164"/>
                  <a:gd name="T51" fmla="*/ 53 h 81"/>
                  <a:gd name="T52" fmla="*/ 159 w 164"/>
                  <a:gd name="T53" fmla="*/ 36 h 81"/>
                  <a:gd name="T54" fmla="*/ 164 w 164"/>
                  <a:gd name="T55" fmla="*/ 36 h 81"/>
                  <a:gd name="T56" fmla="*/ 8 w 164"/>
                  <a:gd name="T57" fmla="*/ 0 h 81"/>
                  <a:gd name="T58" fmla="*/ 6 w 164"/>
                  <a:gd name="T59" fmla="*/ 5 h 81"/>
                  <a:gd name="T60" fmla="*/ 1 w 164"/>
                  <a:gd name="T61" fmla="*/ 20 h 81"/>
                  <a:gd name="T62" fmla="*/ 0 w 164"/>
                  <a:gd name="T63" fmla="*/ 36 h 81"/>
                  <a:gd name="T64" fmla="*/ 1 w 164"/>
                  <a:gd name="T65" fmla="*/ 51 h 81"/>
                  <a:gd name="T66" fmla="*/ 1 w 164"/>
                  <a:gd name="T67" fmla="*/ 51 h 81"/>
                  <a:gd name="T68" fmla="*/ 3 w 164"/>
                  <a:gd name="T69" fmla="*/ 53 h 81"/>
                  <a:gd name="T70" fmla="*/ 3 w 164"/>
                  <a:gd name="T71" fmla="*/ 53 h 81"/>
                  <a:gd name="T72" fmla="*/ 3 w 164"/>
                  <a:gd name="T73" fmla="*/ 53 h 81"/>
                  <a:gd name="T74" fmla="*/ 5 w 164"/>
                  <a:gd name="T75" fmla="*/ 53 h 81"/>
                  <a:gd name="T76" fmla="*/ 5 w 164"/>
                  <a:gd name="T77" fmla="*/ 53 h 81"/>
                  <a:gd name="T78" fmla="*/ 6 w 164"/>
                  <a:gd name="T79" fmla="*/ 53 h 81"/>
                  <a:gd name="T80" fmla="*/ 6 w 164"/>
                  <a:gd name="T81" fmla="*/ 54 h 81"/>
                  <a:gd name="T82" fmla="*/ 6 w 164"/>
                  <a:gd name="T83" fmla="*/ 53 h 81"/>
                  <a:gd name="T84" fmla="*/ 5 w 164"/>
                  <a:gd name="T85" fmla="*/ 36 h 81"/>
                  <a:gd name="T86" fmla="*/ 6 w 164"/>
                  <a:gd name="T87" fmla="*/ 21 h 81"/>
                  <a:gd name="T88" fmla="*/ 11 w 164"/>
                  <a:gd name="T89" fmla="*/ 6 h 81"/>
                  <a:gd name="T90" fmla="*/ 13 w 164"/>
                  <a:gd name="T91" fmla="*/ 1 h 81"/>
                  <a:gd name="T92" fmla="*/ 13 w 164"/>
                  <a:gd name="T93" fmla="*/ 1 h 81"/>
                  <a:gd name="T94" fmla="*/ 13 w 164"/>
                  <a:gd name="T95" fmla="*/ 1 h 81"/>
                  <a:gd name="T96" fmla="*/ 11 w 164"/>
                  <a:gd name="T97" fmla="*/ 1 h 81"/>
                  <a:gd name="T98" fmla="*/ 11 w 164"/>
                  <a:gd name="T99" fmla="*/ 1 h 81"/>
                  <a:gd name="T100" fmla="*/ 11 w 164"/>
                  <a:gd name="T101" fmla="*/ 0 h 81"/>
                  <a:gd name="T102" fmla="*/ 10 w 164"/>
                  <a:gd name="T103" fmla="*/ 0 h 81"/>
                  <a:gd name="T104" fmla="*/ 10 w 164"/>
                  <a:gd name="T105" fmla="*/ 0 h 81"/>
                  <a:gd name="T106" fmla="*/ 8 w 164"/>
                  <a:gd name="T107" fmla="*/ 0 h 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81"/>
                  <a:gd name="T164" fmla="*/ 164 w 164"/>
                  <a:gd name="T165" fmla="*/ 81 h 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81">
                    <a:moveTo>
                      <a:pt x="164" y="36"/>
                    </a:moveTo>
                    <a:lnTo>
                      <a:pt x="162" y="23"/>
                    </a:lnTo>
                    <a:lnTo>
                      <a:pt x="161" y="23"/>
                    </a:lnTo>
                    <a:lnTo>
                      <a:pt x="159" y="23"/>
                    </a:lnTo>
                    <a:lnTo>
                      <a:pt x="157" y="23"/>
                    </a:lnTo>
                    <a:lnTo>
                      <a:pt x="159" y="36"/>
                    </a:lnTo>
                    <a:lnTo>
                      <a:pt x="164" y="36"/>
                    </a:lnTo>
                    <a:lnTo>
                      <a:pt x="162" y="53"/>
                    </a:lnTo>
                    <a:lnTo>
                      <a:pt x="157" y="69"/>
                    </a:lnTo>
                    <a:lnTo>
                      <a:pt x="151" y="81"/>
                    </a:lnTo>
                    <a:lnTo>
                      <a:pt x="149" y="81"/>
                    </a:lnTo>
                    <a:lnTo>
                      <a:pt x="147" y="81"/>
                    </a:lnTo>
                    <a:lnTo>
                      <a:pt x="146" y="81"/>
                    </a:lnTo>
                    <a:lnTo>
                      <a:pt x="146" y="79"/>
                    </a:lnTo>
                    <a:lnTo>
                      <a:pt x="152" y="68"/>
                    </a:lnTo>
                    <a:lnTo>
                      <a:pt x="157" y="53"/>
                    </a:lnTo>
                    <a:lnTo>
                      <a:pt x="159" y="36"/>
                    </a:lnTo>
                    <a:lnTo>
                      <a:pt x="164" y="36"/>
                    </a:lnTo>
                    <a:close/>
                    <a:moveTo>
                      <a:pt x="8" y="0"/>
                    </a:moveTo>
                    <a:lnTo>
                      <a:pt x="6" y="5"/>
                    </a:lnTo>
                    <a:lnTo>
                      <a:pt x="1" y="20"/>
                    </a:lnTo>
                    <a:lnTo>
                      <a:pt x="0" y="36"/>
                    </a:lnTo>
                    <a:lnTo>
                      <a:pt x="1" y="51"/>
                    </a:lnTo>
                    <a:lnTo>
                      <a:pt x="3" y="53"/>
                    </a:lnTo>
                    <a:lnTo>
                      <a:pt x="5" y="53"/>
                    </a:lnTo>
                    <a:lnTo>
                      <a:pt x="6" y="53"/>
                    </a:lnTo>
                    <a:lnTo>
                      <a:pt x="6" y="54"/>
                    </a:lnTo>
                    <a:lnTo>
                      <a:pt x="6" y="53"/>
                    </a:lnTo>
                    <a:lnTo>
                      <a:pt x="5" y="36"/>
                    </a:lnTo>
                    <a:lnTo>
                      <a:pt x="6" y="21"/>
                    </a:lnTo>
                    <a:lnTo>
                      <a:pt x="11" y="6"/>
                    </a:lnTo>
                    <a:lnTo>
                      <a:pt x="13" y="1"/>
                    </a:lnTo>
                    <a:lnTo>
                      <a:pt x="11" y="1"/>
                    </a:lnTo>
                    <a:lnTo>
                      <a:pt x="11" y="0"/>
                    </a:lnTo>
                    <a:lnTo>
                      <a:pt x="10" y="0"/>
                    </a:lnTo>
                    <a:lnTo>
                      <a:pt x="8" y="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2" name="Freeform 231"/>
              <p:cNvSpPr>
                <a:spLocks noEditPoints="1"/>
              </p:cNvSpPr>
              <p:nvPr/>
            </p:nvSpPr>
            <p:spPr bwMode="auto">
              <a:xfrm>
                <a:off x="1951" y="2910"/>
                <a:ext cx="160" cy="80"/>
              </a:xfrm>
              <a:custGeom>
                <a:avLst/>
                <a:gdLst>
                  <a:gd name="T0" fmla="*/ 160 w 160"/>
                  <a:gd name="T1" fmla="*/ 35 h 80"/>
                  <a:gd name="T2" fmla="*/ 160 w 160"/>
                  <a:gd name="T3" fmla="*/ 22 h 80"/>
                  <a:gd name="T4" fmla="*/ 158 w 160"/>
                  <a:gd name="T5" fmla="*/ 22 h 80"/>
                  <a:gd name="T6" fmla="*/ 158 w 160"/>
                  <a:gd name="T7" fmla="*/ 22 h 80"/>
                  <a:gd name="T8" fmla="*/ 158 w 160"/>
                  <a:gd name="T9" fmla="*/ 22 h 80"/>
                  <a:gd name="T10" fmla="*/ 156 w 160"/>
                  <a:gd name="T11" fmla="*/ 22 h 80"/>
                  <a:gd name="T12" fmla="*/ 156 w 160"/>
                  <a:gd name="T13" fmla="*/ 22 h 80"/>
                  <a:gd name="T14" fmla="*/ 155 w 160"/>
                  <a:gd name="T15" fmla="*/ 22 h 80"/>
                  <a:gd name="T16" fmla="*/ 155 w 160"/>
                  <a:gd name="T17" fmla="*/ 22 h 80"/>
                  <a:gd name="T18" fmla="*/ 155 w 160"/>
                  <a:gd name="T19" fmla="*/ 22 h 80"/>
                  <a:gd name="T20" fmla="*/ 155 w 160"/>
                  <a:gd name="T21" fmla="*/ 35 h 80"/>
                  <a:gd name="T22" fmla="*/ 160 w 160"/>
                  <a:gd name="T23" fmla="*/ 35 h 80"/>
                  <a:gd name="T24" fmla="*/ 160 w 160"/>
                  <a:gd name="T25" fmla="*/ 52 h 80"/>
                  <a:gd name="T26" fmla="*/ 155 w 160"/>
                  <a:gd name="T27" fmla="*/ 67 h 80"/>
                  <a:gd name="T28" fmla="*/ 146 w 160"/>
                  <a:gd name="T29" fmla="*/ 80 h 80"/>
                  <a:gd name="T30" fmla="*/ 146 w 160"/>
                  <a:gd name="T31" fmla="*/ 80 h 80"/>
                  <a:gd name="T32" fmla="*/ 146 w 160"/>
                  <a:gd name="T33" fmla="*/ 80 h 80"/>
                  <a:gd name="T34" fmla="*/ 145 w 160"/>
                  <a:gd name="T35" fmla="*/ 80 h 80"/>
                  <a:gd name="T36" fmla="*/ 145 w 160"/>
                  <a:gd name="T37" fmla="*/ 80 h 80"/>
                  <a:gd name="T38" fmla="*/ 143 w 160"/>
                  <a:gd name="T39" fmla="*/ 80 h 80"/>
                  <a:gd name="T40" fmla="*/ 143 w 160"/>
                  <a:gd name="T41" fmla="*/ 80 h 80"/>
                  <a:gd name="T42" fmla="*/ 142 w 160"/>
                  <a:gd name="T43" fmla="*/ 80 h 80"/>
                  <a:gd name="T44" fmla="*/ 142 w 160"/>
                  <a:gd name="T45" fmla="*/ 80 h 80"/>
                  <a:gd name="T46" fmla="*/ 143 w 160"/>
                  <a:gd name="T47" fmla="*/ 78 h 80"/>
                  <a:gd name="T48" fmla="*/ 150 w 160"/>
                  <a:gd name="T49" fmla="*/ 65 h 80"/>
                  <a:gd name="T50" fmla="*/ 155 w 160"/>
                  <a:gd name="T51" fmla="*/ 52 h 80"/>
                  <a:gd name="T52" fmla="*/ 155 w 160"/>
                  <a:gd name="T53" fmla="*/ 35 h 80"/>
                  <a:gd name="T54" fmla="*/ 160 w 160"/>
                  <a:gd name="T55" fmla="*/ 35 h 80"/>
                  <a:gd name="T56" fmla="*/ 10 w 160"/>
                  <a:gd name="T57" fmla="*/ 0 h 80"/>
                  <a:gd name="T58" fmla="*/ 7 w 160"/>
                  <a:gd name="T59" fmla="*/ 5 h 80"/>
                  <a:gd name="T60" fmla="*/ 2 w 160"/>
                  <a:gd name="T61" fmla="*/ 20 h 80"/>
                  <a:gd name="T62" fmla="*/ 0 w 160"/>
                  <a:gd name="T63" fmla="*/ 35 h 80"/>
                  <a:gd name="T64" fmla="*/ 2 w 160"/>
                  <a:gd name="T65" fmla="*/ 52 h 80"/>
                  <a:gd name="T66" fmla="*/ 4 w 160"/>
                  <a:gd name="T67" fmla="*/ 52 h 80"/>
                  <a:gd name="T68" fmla="*/ 4 w 160"/>
                  <a:gd name="T69" fmla="*/ 52 h 80"/>
                  <a:gd name="T70" fmla="*/ 5 w 160"/>
                  <a:gd name="T71" fmla="*/ 52 h 80"/>
                  <a:gd name="T72" fmla="*/ 5 w 160"/>
                  <a:gd name="T73" fmla="*/ 53 h 80"/>
                  <a:gd name="T74" fmla="*/ 7 w 160"/>
                  <a:gd name="T75" fmla="*/ 53 h 80"/>
                  <a:gd name="T76" fmla="*/ 7 w 160"/>
                  <a:gd name="T77" fmla="*/ 53 h 80"/>
                  <a:gd name="T78" fmla="*/ 7 w 160"/>
                  <a:gd name="T79" fmla="*/ 53 h 80"/>
                  <a:gd name="T80" fmla="*/ 9 w 160"/>
                  <a:gd name="T81" fmla="*/ 55 h 80"/>
                  <a:gd name="T82" fmla="*/ 7 w 160"/>
                  <a:gd name="T83" fmla="*/ 52 h 80"/>
                  <a:gd name="T84" fmla="*/ 5 w 160"/>
                  <a:gd name="T85" fmla="*/ 35 h 80"/>
                  <a:gd name="T86" fmla="*/ 7 w 160"/>
                  <a:gd name="T87" fmla="*/ 20 h 80"/>
                  <a:gd name="T88" fmla="*/ 12 w 160"/>
                  <a:gd name="T89" fmla="*/ 7 h 80"/>
                  <a:gd name="T90" fmla="*/ 15 w 160"/>
                  <a:gd name="T91" fmla="*/ 2 h 80"/>
                  <a:gd name="T92" fmla="*/ 14 w 160"/>
                  <a:gd name="T93" fmla="*/ 0 h 80"/>
                  <a:gd name="T94" fmla="*/ 14 w 160"/>
                  <a:gd name="T95" fmla="*/ 0 h 80"/>
                  <a:gd name="T96" fmla="*/ 14 w 160"/>
                  <a:gd name="T97" fmla="*/ 0 h 80"/>
                  <a:gd name="T98" fmla="*/ 12 w 160"/>
                  <a:gd name="T99" fmla="*/ 0 h 80"/>
                  <a:gd name="T100" fmla="*/ 12 w 160"/>
                  <a:gd name="T101" fmla="*/ 0 h 80"/>
                  <a:gd name="T102" fmla="*/ 12 w 160"/>
                  <a:gd name="T103" fmla="*/ 0 h 80"/>
                  <a:gd name="T104" fmla="*/ 10 w 160"/>
                  <a:gd name="T105" fmla="*/ 0 h 80"/>
                  <a:gd name="T106" fmla="*/ 10 w 160"/>
                  <a:gd name="T107" fmla="*/ 0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80"/>
                  <a:gd name="T164" fmla="*/ 160 w 160"/>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80">
                    <a:moveTo>
                      <a:pt x="160" y="35"/>
                    </a:moveTo>
                    <a:lnTo>
                      <a:pt x="160" y="22"/>
                    </a:lnTo>
                    <a:lnTo>
                      <a:pt x="158" y="22"/>
                    </a:lnTo>
                    <a:lnTo>
                      <a:pt x="156" y="22"/>
                    </a:lnTo>
                    <a:lnTo>
                      <a:pt x="155" y="22"/>
                    </a:lnTo>
                    <a:lnTo>
                      <a:pt x="155" y="35"/>
                    </a:lnTo>
                    <a:lnTo>
                      <a:pt x="160" y="35"/>
                    </a:lnTo>
                    <a:lnTo>
                      <a:pt x="160" y="52"/>
                    </a:lnTo>
                    <a:lnTo>
                      <a:pt x="155" y="67"/>
                    </a:lnTo>
                    <a:lnTo>
                      <a:pt x="146" y="80"/>
                    </a:lnTo>
                    <a:lnTo>
                      <a:pt x="145" y="80"/>
                    </a:lnTo>
                    <a:lnTo>
                      <a:pt x="143" y="80"/>
                    </a:lnTo>
                    <a:lnTo>
                      <a:pt x="142" y="80"/>
                    </a:lnTo>
                    <a:lnTo>
                      <a:pt x="143" y="78"/>
                    </a:lnTo>
                    <a:lnTo>
                      <a:pt x="150" y="65"/>
                    </a:lnTo>
                    <a:lnTo>
                      <a:pt x="155" y="52"/>
                    </a:lnTo>
                    <a:lnTo>
                      <a:pt x="155" y="35"/>
                    </a:lnTo>
                    <a:lnTo>
                      <a:pt x="160" y="35"/>
                    </a:lnTo>
                    <a:close/>
                    <a:moveTo>
                      <a:pt x="10" y="0"/>
                    </a:moveTo>
                    <a:lnTo>
                      <a:pt x="7" y="5"/>
                    </a:lnTo>
                    <a:lnTo>
                      <a:pt x="2" y="20"/>
                    </a:lnTo>
                    <a:lnTo>
                      <a:pt x="0" y="35"/>
                    </a:lnTo>
                    <a:lnTo>
                      <a:pt x="2" y="52"/>
                    </a:lnTo>
                    <a:lnTo>
                      <a:pt x="4" y="52"/>
                    </a:lnTo>
                    <a:lnTo>
                      <a:pt x="5" y="52"/>
                    </a:lnTo>
                    <a:lnTo>
                      <a:pt x="5" y="53"/>
                    </a:lnTo>
                    <a:lnTo>
                      <a:pt x="7" y="53"/>
                    </a:lnTo>
                    <a:lnTo>
                      <a:pt x="9" y="55"/>
                    </a:lnTo>
                    <a:lnTo>
                      <a:pt x="7" y="52"/>
                    </a:lnTo>
                    <a:lnTo>
                      <a:pt x="5" y="35"/>
                    </a:lnTo>
                    <a:lnTo>
                      <a:pt x="7" y="20"/>
                    </a:lnTo>
                    <a:lnTo>
                      <a:pt x="12" y="7"/>
                    </a:lnTo>
                    <a:lnTo>
                      <a:pt x="15" y="2"/>
                    </a:lnTo>
                    <a:lnTo>
                      <a:pt x="14" y="0"/>
                    </a:lnTo>
                    <a:lnTo>
                      <a:pt x="12" y="0"/>
                    </a:lnTo>
                    <a:lnTo>
                      <a:pt x="10" y="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3" name="Freeform 232"/>
              <p:cNvSpPr>
                <a:spLocks noEditPoints="1"/>
              </p:cNvSpPr>
              <p:nvPr/>
            </p:nvSpPr>
            <p:spPr bwMode="auto">
              <a:xfrm>
                <a:off x="1955" y="2910"/>
                <a:ext cx="154" cy="80"/>
              </a:xfrm>
              <a:custGeom>
                <a:avLst/>
                <a:gdLst>
                  <a:gd name="T0" fmla="*/ 154 w 154"/>
                  <a:gd name="T1" fmla="*/ 35 h 80"/>
                  <a:gd name="T2" fmla="*/ 152 w 154"/>
                  <a:gd name="T3" fmla="*/ 22 h 80"/>
                  <a:gd name="T4" fmla="*/ 152 w 154"/>
                  <a:gd name="T5" fmla="*/ 22 h 80"/>
                  <a:gd name="T6" fmla="*/ 151 w 154"/>
                  <a:gd name="T7" fmla="*/ 22 h 80"/>
                  <a:gd name="T8" fmla="*/ 151 w 154"/>
                  <a:gd name="T9" fmla="*/ 22 h 80"/>
                  <a:gd name="T10" fmla="*/ 151 w 154"/>
                  <a:gd name="T11" fmla="*/ 22 h 80"/>
                  <a:gd name="T12" fmla="*/ 149 w 154"/>
                  <a:gd name="T13" fmla="*/ 22 h 80"/>
                  <a:gd name="T14" fmla="*/ 149 w 154"/>
                  <a:gd name="T15" fmla="*/ 22 h 80"/>
                  <a:gd name="T16" fmla="*/ 149 w 154"/>
                  <a:gd name="T17" fmla="*/ 22 h 80"/>
                  <a:gd name="T18" fmla="*/ 147 w 154"/>
                  <a:gd name="T19" fmla="*/ 22 h 80"/>
                  <a:gd name="T20" fmla="*/ 149 w 154"/>
                  <a:gd name="T21" fmla="*/ 35 h 80"/>
                  <a:gd name="T22" fmla="*/ 154 w 154"/>
                  <a:gd name="T23" fmla="*/ 35 h 80"/>
                  <a:gd name="T24" fmla="*/ 152 w 154"/>
                  <a:gd name="T25" fmla="*/ 52 h 80"/>
                  <a:gd name="T26" fmla="*/ 147 w 154"/>
                  <a:gd name="T27" fmla="*/ 67 h 80"/>
                  <a:gd name="T28" fmla="*/ 141 w 154"/>
                  <a:gd name="T29" fmla="*/ 78 h 80"/>
                  <a:gd name="T30" fmla="*/ 141 w 154"/>
                  <a:gd name="T31" fmla="*/ 80 h 80"/>
                  <a:gd name="T32" fmla="*/ 139 w 154"/>
                  <a:gd name="T33" fmla="*/ 80 h 80"/>
                  <a:gd name="T34" fmla="*/ 139 w 154"/>
                  <a:gd name="T35" fmla="*/ 80 h 80"/>
                  <a:gd name="T36" fmla="*/ 138 w 154"/>
                  <a:gd name="T37" fmla="*/ 80 h 80"/>
                  <a:gd name="T38" fmla="*/ 138 w 154"/>
                  <a:gd name="T39" fmla="*/ 80 h 80"/>
                  <a:gd name="T40" fmla="*/ 136 w 154"/>
                  <a:gd name="T41" fmla="*/ 80 h 80"/>
                  <a:gd name="T42" fmla="*/ 136 w 154"/>
                  <a:gd name="T43" fmla="*/ 80 h 80"/>
                  <a:gd name="T44" fmla="*/ 134 w 154"/>
                  <a:gd name="T45" fmla="*/ 80 h 80"/>
                  <a:gd name="T46" fmla="*/ 134 w 154"/>
                  <a:gd name="T47" fmla="*/ 80 h 80"/>
                  <a:gd name="T48" fmla="*/ 138 w 154"/>
                  <a:gd name="T49" fmla="*/ 77 h 80"/>
                  <a:gd name="T50" fmla="*/ 144 w 154"/>
                  <a:gd name="T51" fmla="*/ 63 h 80"/>
                  <a:gd name="T52" fmla="*/ 147 w 154"/>
                  <a:gd name="T53" fmla="*/ 50 h 80"/>
                  <a:gd name="T54" fmla="*/ 149 w 154"/>
                  <a:gd name="T55" fmla="*/ 35 h 80"/>
                  <a:gd name="T56" fmla="*/ 154 w 154"/>
                  <a:gd name="T57" fmla="*/ 35 h 80"/>
                  <a:gd name="T58" fmla="*/ 8 w 154"/>
                  <a:gd name="T59" fmla="*/ 0 h 80"/>
                  <a:gd name="T60" fmla="*/ 6 w 154"/>
                  <a:gd name="T61" fmla="*/ 5 h 80"/>
                  <a:gd name="T62" fmla="*/ 1 w 154"/>
                  <a:gd name="T63" fmla="*/ 20 h 80"/>
                  <a:gd name="T64" fmla="*/ 0 w 154"/>
                  <a:gd name="T65" fmla="*/ 35 h 80"/>
                  <a:gd name="T66" fmla="*/ 1 w 154"/>
                  <a:gd name="T67" fmla="*/ 52 h 80"/>
                  <a:gd name="T68" fmla="*/ 1 w 154"/>
                  <a:gd name="T69" fmla="*/ 53 h 80"/>
                  <a:gd name="T70" fmla="*/ 3 w 154"/>
                  <a:gd name="T71" fmla="*/ 53 h 80"/>
                  <a:gd name="T72" fmla="*/ 3 w 154"/>
                  <a:gd name="T73" fmla="*/ 53 h 80"/>
                  <a:gd name="T74" fmla="*/ 3 w 154"/>
                  <a:gd name="T75" fmla="*/ 53 h 80"/>
                  <a:gd name="T76" fmla="*/ 5 w 154"/>
                  <a:gd name="T77" fmla="*/ 55 h 80"/>
                  <a:gd name="T78" fmla="*/ 5 w 154"/>
                  <a:gd name="T79" fmla="*/ 55 h 80"/>
                  <a:gd name="T80" fmla="*/ 6 w 154"/>
                  <a:gd name="T81" fmla="*/ 55 h 80"/>
                  <a:gd name="T82" fmla="*/ 6 w 154"/>
                  <a:gd name="T83" fmla="*/ 55 h 80"/>
                  <a:gd name="T84" fmla="*/ 8 w 154"/>
                  <a:gd name="T85" fmla="*/ 55 h 80"/>
                  <a:gd name="T86" fmla="*/ 6 w 154"/>
                  <a:gd name="T87" fmla="*/ 50 h 80"/>
                  <a:gd name="T88" fmla="*/ 5 w 154"/>
                  <a:gd name="T89" fmla="*/ 35 h 80"/>
                  <a:gd name="T90" fmla="*/ 6 w 154"/>
                  <a:gd name="T91" fmla="*/ 22 h 80"/>
                  <a:gd name="T92" fmla="*/ 10 w 154"/>
                  <a:gd name="T93" fmla="*/ 7 h 80"/>
                  <a:gd name="T94" fmla="*/ 13 w 154"/>
                  <a:gd name="T95" fmla="*/ 2 h 80"/>
                  <a:gd name="T96" fmla="*/ 13 w 154"/>
                  <a:gd name="T97" fmla="*/ 2 h 80"/>
                  <a:gd name="T98" fmla="*/ 11 w 154"/>
                  <a:gd name="T99" fmla="*/ 2 h 80"/>
                  <a:gd name="T100" fmla="*/ 11 w 154"/>
                  <a:gd name="T101" fmla="*/ 2 h 80"/>
                  <a:gd name="T102" fmla="*/ 11 w 154"/>
                  <a:gd name="T103" fmla="*/ 2 h 80"/>
                  <a:gd name="T104" fmla="*/ 10 w 154"/>
                  <a:gd name="T105" fmla="*/ 0 h 80"/>
                  <a:gd name="T106" fmla="*/ 10 w 154"/>
                  <a:gd name="T107" fmla="*/ 0 h 80"/>
                  <a:gd name="T108" fmla="*/ 10 w 154"/>
                  <a:gd name="T109" fmla="*/ 0 h 80"/>
                  <a:gd name="T110" fmla="*/ 8 w 154"/>
                  <a:gd name="T111" fmla="*/ 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
                  <a:gd name="T169" fmla="*/ 0 h 80"/>
                  <a:gd name="T170" fmla="*/ 154 w 15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 h="80">
                    <a:moveTo>
                      <a:pt x="154" y="35"/>
                    </a:moveTo>
                    <a:lnTo>
                      <a:pt x="152" y="22"/>
                    </a:lnTo>
                    <a:lnTo>
                      <a:pt x="151" y="22"/>
                    </a:lnTo>
                    <a:lnTo>
                      <a:pt x="149" y="22"/>
                    </a:lnTo>
                    <a:lnTo>
                      <a:pt x="147" y="22"/>
                    </a:lnTo>
                    <a:lnTo>
                      <a:pt x="149" y="35"/>
                    </a:lnTo>
                    <a:lnTo>
                      <a:pt x="154" y="35"/>
                    </a:lnTo>
                    <a:lnTo>
                      <a:pt x="152" y="52"/>
                    </a:lnTo>
                    <a:lnTo>
                      <a:pt x="147" y="67"/>
                    </a:lnTo>
                    <a:lnTo>
                      <a:pt x="141" y="78"/>
                    </a:lnTo>
                    <a:lnTo>
                      <a:pt x="141" y="80"/>
                    </a:lnTo>
                    <a:lnTo>
                      <a:pt x="139" y="80"/>
                    </a:lnTo>
                    <a:lnTo>
                      <a:pt x="138" y="80"/>
                    </a:lnTo>
                    <a:lnTo>
                      <a:pt x="136" y="80"/>
                    </a:lnTo>
                    <a:lnTo>
                      <a:pt x="134" y="80"/>
                    </a:lnTo>
                    <a:lnTo>
                      <a:pt x="138" y="77"/>
                    </a:lnTo>
                    <a:lnTo>
                      <a:pt x="144" y="63"/>
                    </a:lnTo>
                    <a:lnTo>
                      <a:pt x="147" y="50"/>
                    </a:lnTo>
                    <a:lnTo>
                      <a:pt x="149" y="35"/>
                    </a:lnTo>
                    <a:lnTo>
                      <a:pt x="154" y="35"/>
                    </a:lnTo>
                    <a:close/>
                    <a:moveTo>
                      <a:pt x="8" y="0"/>
                    </a:moveTo>
                    <a:lnTo>
                      <a:pt x="6" y="5"/>
                    </a:lnTo>
                    <a:lnTo>
                      <a:pt x="1" y="20"/>
                    </a:lnTo>
                    <a:lnTo>
                      <a:pt x="0" y="35"/>
                    </a:lnTo>
                    <a:lnTo>
                      <a:pt x="1" y="52"/>
                    </a:lnTo>
                    <a:lnTo>
                      <a:pt x="1" y="53"/>
                    </a:lnTo>
                    <a:lnTo>
                      <a:pt x="3" y="53"/>
                    </a:lnTo>
                    <a:lnTo>
                      <a:pt x="5" y="55"/>
                    </a:lnTo>
                    <a:lnTo>
                      <a:pt x="6" y="55"/>
                    </a:lnTo>
                    <a:lnTo>
                      <a:pt x="8" y="55"/>
                    </a:lnTo>
                    <a:lnTo>
                      <a:pt x="6" y="50"/>
                    </a:lnTo>
                    <a:lnTo>
                      <a:pt x="5" y="35"/>
                    </a:lnTo>
                    <a:lnTo>
                      <a:pt x="6" y="22"/>
                    </a:lnTo>
                    <a:lnTo>
                      <a:pt x="10" y="7"/>
                    </a:lnTo>
                    <a:lnTo>
                      <a:pt x="13" y="2"/>
                    </a:lnTo>
                    <a:lnTo>
                      <a:pt x="11" y="2"/>
                    </a:lnTo>
                    <a:lnTo>
                      <a:pt x="10" y="0"/>
                    </a:lnTo>
                    <a:lnTo>
                      <a:pt x="8" y="0"/>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4" name="Freeform 233"/>
              <p:cNvSpPr>
                <a:spLocks noEditPoints="1"/>
              </p:cNvSpPr>
              <p:nvPr/>
            </p:nvSpPr>
            <p:spPr bwMode="auto">
              <a:xfrm>
                <a:off x="1956" y="2912"/>
                <a:ext cx="150" cy="78"/>
              </a:xfrm>
              <a:custGeom>
                <a:avLst/>
                <a:gdLst>
                  <a:gd name="T0" fmla="*/ 150 w 150"/>
                  <a:gd name="T1" fmla="*/ 33 h 78"/>
                  <a:gd name="T2" fmla="*/ 150 w 150"/>
                  <a:gd name="T3" fmla="*/ 20 h 78"/>
                  <a:gd name="T4" fmla="*/ 148 w 150"/>
                  <a:gd name="T5" fmla="*/ 20 h 78"/>
                  <a:gd name="T6" fmla="*/ 148 w 150"/>
                  <a:gd name="T7" fmla="*/ 20 h 78"/>
                  <a:gd name="T8" fmla="*/ 148 w 150"/>
                  <a:gd name="T9" fmla="*/ 20 h 78"/>
                  <a:gd name="T10" fmla="*/ 146 w 150"/>
                  <a:gd name="T11" fmla="*/ 20 h 78"/>
                  <a:gd name="T12" fmla="*/ 146 w 150"/>
                  <a:gd name="T13" fmla="*/ 20 h 78"/>
                  <a:gd name="T14" fmla="*/ 145 w 150"/>
                  <a:gd name="T15" fmla="*/ 20 h 78"/>
                  <a:gd name="T16" fmla="*/ 145 w 150"/>
                  <a:gd name="T17" fmla="*/ 20 h 78"/>
                  <a:gd name="T18" fmla="*/ 145 w 150"/>
                  <a:gd name="T19" fmla="*/ 20 h 78"/>
                  <a:gd name="T20" fmla="*/ 145 w 150"/>
                  <a:gd name="T21" fmla="*/ 33 h 78"/>
                  <a:gd name="T22" fmla="*/ 150 w 150"/>
                  <a:gd name="T23" fmla="*/ 33 h 78"/>
                  <a:gd name="T24" fmla="*/ 150 w 150"/>
                  <a:gd name="T25" fmla="*/ 50 h 78"/>
                  <a:gd name="T26" fmla="*/ 145 w 150"/>
                  <a:gd name="T27" fmla="*/ 63 h 78"/>
                  <a:gd name="T28" fmla="*/ 138 w 150"/>
                  <a:gd name="T29" fmla="*/ 76 h 78"/>
                  <a:gd name="T30" fmla="*/ 137 w 150"/>
                  <a:gd name="T31" fmla="*/ 78 h 78"/>
                  <a:gd name="T32" fmla="*/ 135 w 150"/>
                  <a:gd name="T33" fmla="*/ 78 h 78"/>
                  <a:gd name="T34" fmla="*/ 135 w 150"/>
                  <a:gd name="T35" fmla="*/ 78 h 78"/>
                  <a:gd name="T36" fmla="*/ 133 w 150"/>
                  <a:gd name="T37" fmla="*/ 78 h 78"/>
                  <a:gd name="T38" fmla="*/ 133 w 150"/>
                  <a:gd name="T39" fmla="*/ 78 h 78"/>
                  <a:gd name="T40" fmla="*/ 132 w 150"/>
                  <a:gd name="T41" fmla="*/ 78 h 78"/>
                  <a:gd name="T42" fmla="*/ 130 w 150"/>
                  <a:gd name="T43" fmla="*/ 78 h 78"/>
                  <a:gd name="T44" fmla="*/ 130 w 150"/>
                  <a:gd name="T45" fmla="*/ 78 h 78"/>
                  <a:gd name="T46" fmla="*/ 128 w 150"/>
                  <a:gd name="T47" fmla="*/ 78 h 78"/>
                  <a:gd name="T48" fmla="*/ 133 w 150"/>
                  <a:gd name="T49" fmla="*/ 73 h 78"/>
                  <a:gd name="T50" fmla="*/ 140 w 150"/>
                  <a:gd name="T51" fmla="*/ 61 h 78"/>
                  <a:gd name="T52" fmla="*/ 145 w 150"/>
                  <a:gd name="T53" fmla="*/ 48 h 78"/>
                  <a:gd name="T54" fmla="*/ 145 w 150"/>
                  <a:gd name="T55" fmla="*/ 33 h 78"/>
                  <a:gd name="T56" fmla="*/ 150 w 150"/>
                  <a:gd name="T57" fmla="*/ 33 h 78"/>
                  <a:gd name="T58" fmla="*/ 10 w 150"/>
                  <a:gd name="T59" fmla="*/ 0 h 78"/>
                  <a:gd name="T60" fmla="*/ 7 w 150"/>
                  <a:gd name="T61" fmla="*/ 5 h 78"/>
                  <a:gd name="T62" fmla="*/ 2 w 150"/>
                  <a:gd name="T63" fmla="*/ 18 h 78"/>
                  <a:gd name="T64" fmla="*/ 0 w 150"/>
                  <a:gd name="T65" fmla="*/ 33 h 78"/>
                  <a:gd name="T66" fmla="*/ 2 w 150"/>
                  <a:gd name="T67" fmla="*/ 50 h 78"/>
                  <a:gd name="T68" fmla="*/ 4 w 150"/>
                  <a:gd name="T69" fmla="*/ 53 h 78"/>
                  <a:gd name="T70" fmla="*/ 4 w 150"/>
                  <a:gd name="T71" fmla="*/ 53 h 78"/>
                  <a:gd name="T72" fmla="*/ 5 w 150"/>
                  <a:gd name="T73" fmla="*/ 53 h 78"/>
                  <a:gd name="T74" fmla="*/ 5 w 150"/>
                  <a:gd name="T75" fmla="*/ 53 h 78"/>
                  <a:gd name="T76" fmla="*/ 7 w 150"/>
                  <a:gd name="T77" fmla="*/ 53 h 78"/>
                  <a:gd name="T78" fmla="*/ 7 w 150"/>
                  <a:gd name="T79" fmla="*/ 55 h 78"/>
                  <a:gd name="T80" fmla="*/ 9 w 150"/>
                  <a:gd name="T81" fmla="*/ 55 h 78"/>
                  <a:gd name="T82" fmla="*/ 9 w 150"/>
                  <a:gd name="T83" fmla="*/ 55 h 78"/>
                  <a:gd name="T84" fmla="*/ 10 w 150"/>
                  <a:gd name="T85" fmla="*/ 55 h 78"/>
                  <a:gd name="T86" fmla="*/ 7 w 150"/>
                  <a:gd name="T87" fmla="*/ 48 h 78"/>
                  <a:gd name="T88" fmla="*/ 5 w 150"/>
                  <a:gd name="T89" fmla="*/ 33 h 78"/>
                  <a:gd name="T90" fmla="*/ 7 w 150"/>
                  <a:gd name="T91" fmla="*/ 20 h 78"/>
                  <a:gd name="T92" fmla="*/ 12 w 150"/>
                  <a:gd name="T93" fmla="*/ 7 h 78"/>
                  <a:gd name="T94" fmla="*/ 15 w 150"/>
                  <a:gd name="T95" fmla="*/ 2 h 78"/>
                  <a:gd name="T96" fmla="*/ 14 w 150"/>
                  <a:gd name="T97" fmla="*/ 0 h 78"/>
                  <a:gd name="T98" fmla="*/ 14 w 150"/>
                  <a:gd name="T99" fmla="*/ 0 h 78"/>
                  <a:gd name="T100" fmla="*/ 12 w 150"/>
                  <a:gd name="T101" fmla="*/ 0 h 78"/>
                  <a:gd name="T102" fmla="*/ 12 w 150"/>
                  <a:gd name="T103" fmla="*/ 0 h 78"/>
                  <a:gd name="T104" fmla="*/ 12 w 150"/>
                  <a:gd name="T105" fmla="*/ 0 h 78"/>
                  <a:gd name="T106" fmla="*/ 10 w 150"/>
                  <a:gd name="T107" fmla="*/ 0 h 78"/>
                  <a:gd name="T108" fmla="*/ 10 w 150"/>
                  <a:gd name="T109" fmla="*/ 0 h 78"/>
                  <a:gd name="T110" fmla="*/ 10 w 150"/>
                  <a:gd name="T111" fmla="*/ 0 h 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
                  <a:gd name="T169" fmla="*/ 0 h 78"/>
                  <a:gd name="T170" fmla="*/ 150 w 150"/>
                  <a:gd name="T171" fmla="*/ 78 h 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 h="78">
                    <a:moveTo>
                      <a:pt x="150" y="33"/>
                    </a:moveTo>
                    <a:lnTo>
                      <a:pt x="150" y="20"/>
                    </a:lnTo>
                    <a:lnTo>
                      <a:pt x="148" y="20"/>
                    </a:lnTo>
                    <a:lnTo>
                      <a:pt x="146" y="20"/>
                    </a:lnTo>
                    <a:lnTo>
                      <a:pt x="145" y="20"/>
                    </a:lnTo>
                    <a:lnTo>
                      <a:pt x="145" y="33"/>
                    </a:lnTo>
                    <a:lnTo>
                      <a:pt x="150" y="33"/>
                    </a:lnTo>
                    <a:lnTo>
                      <a:pt x="150" y="50"/>
                    </a:lnTo>
                    <a:lnTo>
                      <a:pt x="145" y="63"/>
                    </a:lnTo>
                    <a:lnTo>
                      <a:pt x="138" y="76"/>
                    </a:lnTo>
                    <a:lnTo>
                      <a:pt x="137" y="78"/>
                    </a:lnTo>
                    <a:lnTo>
                      <a:pt x="135" y="78"/>
                    </a:lnTo>
                    <a:lnTo>
                      <a:pt x="133" y="78"/>
                    </a:lnTo>
                    <a:lnTo>
                      <a:pt x="132" y="78"/>
                    </a:lnTo>
                    <a:lnTo>
                      <a:pt x="130" y="78"/>
                    </a:lnTo>
                    <a:lnTo>
                      <a:pt x="128" y="78"/>
                    </a:lnTo>
                    <a:lnTo>
                      <a:pt x="133" y="73"/>
                    </a:lnTo>
                    <a:lnTo>
                      <a:pt x="140" y="61"/>
                    </a:lnTo>
                    <a:lnTo>
                      <a:pt x="145" y="48"/>
                    </a:lnTo>
                    <a:lnTo>
                      <a:pt x="145" y="33"/>
                    </a:lnTo>
                    <a:lnTo>
                      <a:pt x="150" y="33"/>
                    </a:lnTo>
                    <a:close/>
                    <a:moveTo>
                      <a:pt x="10" y="0"/>
                    </a:moveTo>
                    <a:lnTo>
                      <a:pt x="7" y="5"/>
                    </a:lnTo>
                    <a:lnTo>
                      <a:pt x="2" y="18"/>
                    </a:lnTo>
                    <a:lnTo>
                      <a:pt x="0" y="33"/>
                    </a:lnTo>
                    <a:lnTo>
                      <a:pt x="2" y="50"/>
                    </a:lnTo>
                    <a:lnTo>
                      <a:pt x="4" y="53"/>
                    </a:lnTo>
                    <a:lnTo>
                      <a:pt x="5" y="53"/>
                    </a:lnTo>
                    <a:lnTo>
                      <a:pt x="7" y="53"/>
                    </a:lnTo>
                    <a:lnTo>
                      <a:pt x="7" y="55"/>
                    </a:lnTo>
                    <a:lnTo>
                      <a:pt x="9" y="55"/>
                    </a:lnTo>
                    <a:lnTo>
                      <a:pt x="10" y="55"/>
                    </a:lnTo>
                    <a:lnTo>
                      <a:pt x="7" y="48"/>
                    </a:lnTo>
                    <a:lnTo>
                      <a:pt x="5" y="33"/>
                    </a:lnTo>
                    <a:lnTo>
                      <a:pt x="7" y="20"/>
                    </a:lnTo>
                    <a:lnTo>
                      <a:pt x="12" y="7"/>
                    </a:lnTo>
                    <a:lnTo>
                      <a:pt x="15" y="2"/>
                    </a:lnTo>
                    <a:lnTo>
                      <a:pt x="14" y="0"/>
                    </a:lnTo>
                    <a:lnTo>
                      <a:pt x="12" y="0"/>
                    </a:lnTo>
                    <a:lnTo>
                      <a:pt x="10" y="0"/>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5" name="Freeform 234"/>
              <p:cNvSpPr>
                <a:spLocks noEditPoints="1"/>
              </p:cNvSpPr>
              <p:nvPr/>
            </p:nvSpPr>
            <p:spPr bwMode="auto">
              <a:xfrm>
                <a:off x="1960" y="2912"/>
                <a:ext cx="144" cy="79"/>
              </a:xfrm>
              <a:custGeom>
                <a:avLst/>
                <a:gdLst>
                  <a:gd name="T0" fmla="*/ 144 w 144"/>
                  <a:gd name="T1" fmla="*/ 33 h 79"/>
                  <a:gd name="T2" fmla="*/ 142 w 144"/>
                  <a:gd name="T3" fmla="*/ 20 h 79"/>
                  <a:gd name="T4" fmla="*/ 142 w 144"/>
                  <a:gd name="T5" fmla="*/ 20 h 79"/>
                  <a:gd name="T6" fmla="*/ 141 w 144"/>
                  <a:gd name="T7" fmla="*/ 20 h 79"/>
                  <a:gd name="T8" fmla="*/ 141 w 144"/>
                  <a:gd name="T9" fmla="*/ 20 h 79"/>
                  <a:gd name="T10" fmla="*/ 141 w 144"/>
                  <a:gd name="T11" fmla="*/ 20 h 79"/>
                  <a:gd name="T12" fmla="*/ 139 w 144"/>
                  <a:gd name="T13" fmla="*/ 20 h 79"/>
                  <a:gd name="T14" fmla="*/ 139 w 144"/>
                  <a:gd name="T15" fmla="*/ 20 h 79"/>
                  <a:gd name="T16" fmla="*/ 137 w 144"/>
                  <a:gd name="T17" fmla="*/ 20 h 79"/>
                  <a:gd name="T18" fmla="*/ 137 w 144"/>
                  <a:gd name="T19" fmla="*/ 20 h 79"/>
                  <a:gd name="T20" fmla="*/ 137 w 144"/>
                  <a:gd name="T21" fmla="*/ 20 h 79"/>
                  <a:gd name="T22" fmla="*/ 139 w 144"/>
                  <a:gd name="T23" fmla="*/ 33 h 79"/>
                  <a:gd name="T24" fmla="*/ 144 w 144"/>
                  <a:gd name="T25" fmla="*/ 33 h 79"/>
                  <a:gd name="T26" fmla="*/ 142 w 144"/>
                  <a:gd name="T27" fmla="*/ 48 h 79"/>
                  <a:gd name="T28" fmla="*/ 139 w 144"/>
                  <a:gd name="T29" fmla="*/ 61 h 79"/>
                  <a:gd name="T30" fmla="*/ 133 w 144"/>
                  <a:gd name="T31" fmla="*/ 75 h 79"/>
                  <a:gd name="T32" fmla="*/ 129 w 144"/>
                  <a:gd name="T33" fmla="*/ 78 h 79"/>
                  <a:gd name="T34" fmla="*/ 128 w 144"/>
                  <a:gd name="T35" fmla="*/ 78 h 79"/>
                  <a:gd name="T36" fmla="*/ 126 w 144"/>
                  <a:gd name="T37" fmla="*/ 78 h 79"/>
                  <a:gd name="T38" fmla="*/ 126 w 144"/>
                  <a:gd name="T39" fmla="*/ 78 h 79"/>
                  <a:gd name="T40" fmla="*/ 124 w 144"/>
                  <a:gd name="T41" fmla="*/ 78 h 79"/>
                  <a:gd name="T42" fmla="*/ 124 w 144"/>
                  <a:gd name="T43" fmla="*/ 78 h 79"/>
                  <a:gd name="T44" fmla="*/ 123 w 144"/>
                  <a:gd name="T45" fmla="*/ 78 h 79"/>
                  <a:gd name="T46" fmla="*/ 123 w 144"/>
                  <a:gd name="T47" fmla="*/ 79 h 79"/>
                  <a:gd name="T48" fmla="*/ 121 w 144"/>
                  <a:gd name="T49" fmla="*/ 79 h 79"/>
                  <a:gd name="T50" fmla="*/ 128 w 144"/>
                  <a:gd name="T51" fmla="*/ 71 h 79"/>
                  <a:gd name="T52" fmla="*/ 134 w 144"/>
                  <a:gd name="T53" fmla="*/ 60 h 79"/>
                  <a:gd name="T54" fmla="*/ 137 w 144"/>
                  <a:gd name="T55" fmla="*/ 48 h 79"/>
                  <a:gd name="T56" fmla="*/ 139 w 144"/>
                  <a:gd name="T57" fmla="*/ 33 h 79"/>
                  <a:gd name="T58" fmla="*/ 144 w 144"/>
                  <a:gd name="T59" fmla="*/ 33 h 79"/>
                  <a:gd name="T60" fmla="*/ 8 w 144"/>
                  <a:gd name="T61" fmla="*/ 0 h 79"/>
                  <a:gd name="T62" fmla="*/ 5 w 144"/>
                  <a:gd name="T63" fmla="*/ 5 h 79"/>
                  <a:gd name="T64" fmla="*/ 1 w 144"/>
                  <a:gd name="T65" fmla="*/ 20 h 79"/>
                  <a:gd name="T66" fmla="*/ 0 w 144"/>
                  <a:gd name="T67" fmla="*/ 33 h 79"/>
                  <a:gd name="T68" fmla="*/ 1 w 144"/>
                  <a:gd name="T69" fmla="*/ 48 h 79"/>
                  <a:gd name="T70" fmla="*/ 3 w 144"/>
                  <a:gd name="T71" fmla="*/ 53 h 79"/>
                  <a:gd name="T72" fmla="*/ 3 w 144"/>
                  <a:gd name="T73" fmla="*/ 55 h 79"/>
                  <a:gd name="T74" fmla="*/ 5 w 144"/>
                  <a:gd name="T75" fmla="*/ 55 h 79"/>
                  <a:gd name="T76" fmla="*/ 5 w 144"/>
                  <a:gd name="T77" fmla="*/ 55 h 79"/>
                  <a:gd name="T78" fmla="*/ 6 w 144"/>
                  <a:gd name="T79" fmla="*/ 55 h 79"/>
                  <a:gd name="T80" fmla="*/ 6 w 144"/>
                  <a:gd name="T81" fmla="*/ 55 h 79"/>
                  <a:gd name="T82" fmla="*/ 6 w 144"/>
                  <a:gd name="T83" fmla="*/ 56 h 79"/>
                  <a:gd name="T84" fmla="*/ 8 w 144"/>
                  <a:gd name="T85" fmla="*/ 56 h 79"/>
                  <a:gd name="T86" fmla="*/ 8 w 144"/>
                  <a:gd name="T87" fmla="*/ 56 h 79"/>
                  <a:gd name="T88" fmla="*/ 6 w 144"/>
                  <a:gd name="T89" fmla="*/ 48 h 79"/>
                  <a:gd name="T90" fmla="*/ 5 w 144"/>
                  <a:gd name="T91" fmla="*/ 33 h 79"/>
                  <a:gd name="T92" fmla="*/ 6 w 144"/>
                  <a:gd name="T93" fmla="*/ 20 h 79"/>
                  <a:gd name="T94" fmla="*/ 10 w 144"/>
                  <a:gd name="T95" fmla="*/ 8 h 79"/>
                  <a:gd name="T96" fmla="*/ 13 w 144"/>
                  <a:gd name="T97" fmla="*/ 2 h 79"/>
                  <a:gd name="T98" fmla="*/ 13 w 144"/>
                  <a:gd name="T99" fmla="*/ 2 h 79"/>
                  <a:gd name="T100" fmla="*/ 11 w 144"/>
                  <a:gd name="T101" fmla="*/ 2 h 79"/>
                  <a:gd name="T102" fmla="*/ 11 w 144"/>
                  <a:gd name="T103" fmla="*/ 2 h 79"/>
                  <a:gd name="T104" fmla="*/ 11 w 144"/>
                  <a:gd name="T105" fmla="*/ 2 h 79"/>
                  <a:gd name="T106" fmla="*/ 10 w 144"/>
                  <a:gd name="T107" fmla="*/ 0 h 79"/>
                  <a:gd name="T108" fmla="*/ 10 w 144"/>
                  <a:gd name="T109" fmla="*/ 0 h 79"/>
                  <a:gd name="T110" fmla="*/ 8 w 144"/>
                  <a:gd name="T111" fmla="*/ 0 h 79"/>
                  <a:gd name="T112" fmla="*/ 8 w 144"/>
                  <a:gd name="T113" fmla="*/ 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
                  <a:gd name="T172" fmla="*/ 0 h 79"/>
                  <a:gd name="T173" fmla="*/ 144 w 144"/>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 h="79">
                    <a:moveTo>
                      <a:pt x="144" y="33"/>
                    </a:moveTo>
                    <a:lnTo>
                      <a:pt x="142" y="20"/>
                    </a:lnTo>
                    <a:lnTo>
                      <a:pt x="141" y="20"/>
                    </a:lnTo>
                    <a:lnTo>
                      <a:pt x="139" y="20"/>
                    </a:lnTo>
                    <a:lnTo>
                      <a:pt x="137" y="20"/>
                    </a:lnTo>
                    <a:lnTo>
                      <a:pt x="139" y="33"/>
                    </a:lnTo>
                    <a:lnTo>
                      <a:pt x="144" y="33"/>
                    </a:lnTo>
                    <a:lnTo>
                      <a:pt x="142" y="48"/>
                    </a:lnTo>
                    <a:lnTo>
                      <a:pt x="139" y="61"/>
                    </a:lnTo>
                    <a:lnTo>
                      <a:pt x="133" y="75"/>
                    </a:lnTo>
                    <a:lnTo>
                      <a:pt x="129" y="78"/>
                    </a:lnTo>
                    <a:lnTo>
                      <a:pt x="128" y="78"/>
                    </a:lnTo>
                    <a:lnTo>
                      <a:pt x="126" y="78"/>
                    </a:lnTo>
                    <a:lnTo>
                      <a:pt x="124" y="78"/>
                    </a:lnTo>
                    <a:lnTo>
                      <a:pt x="123" y="78"/>
                    </a:lnTo>
                    <a:lnTo>
                      <a:pt x="123" y="79"/>
                    </a:lnTo>
                    <a:lnTo>
                      <a:pt x="121" y="79"/>
                    </a:lnTo>
                    <a:lnTo>
                      <a:pt x="128" y="71"/>
                    </a:lnTo>
                    <a:lnTo>
                      <a:pt x="134" y="60"/>
                    </a:lnTo>
                    <a:lnTo>
                      <a:pt x="137" y="48"/>
                    </a:lnTo>
                    <a:lnTo>
                      <a:pt x="139" y="33"/>
                    </a:lnTo>
                    <a:lnTo>
                      <a:pt x="144" y="33"/>
                    </a:lnTo>
                    <a:close/>
                    <a:moveTo>
                      <a:pt x="8" y="0"/>
                    </a:moveTo>
                    <a:lnTo>
                      <a:pt x="5" y="5"/>
                    </a:lnTo>
                    <a:lnTo>
                      <a:pt x="1" y="20"/>
                    </a:lnTo>
                    <a:lnTo>
                      <a:pt x="0" y="33"/>
                    </a:lnTo>
                    <a:lnTo>
                      <a:pt x="1" y="48"/>
                    </a:lnTo>
                    <a:lnTo>
                      <a:pt x="3" y="53"/>
                    </a:lnTo>
                    <a:lnTo>
                      <a:pt x="3" y="55"/>
                    </a:lnTo>
                    <a:lnTo>
                      <a:pt x="5" y="55"/>
                    </a:lnTo>
                    <a:lnTo>
                      <a:pt x="6" y="55"/>
                    </a:lnTo>
                    <a:lnTo>
                      <a:pt x="6" y="56"/>
                    </a:lnTo>
                    <a:lnTo>
                      <a:pt x="8" y="56"/>
                    </a:lnTo>
                    <a:lnTo>
                      <a:pt x="6" y="48"/>
                    </a:lnTo>
                    <a:lnTo>
                      <a:pt x="5" y="33"/>
                    </a:lnTo>
                    <a:lnTo>
                      <a:pt x="6" y="20"/>
                    </a:lnTo>
                    <a:lnTo>
                      <a:pt x="10" y="8"/>
                    </a:lnTo>
                    <a:lnTo>
                      <a:pt x="13" y="2"/>
                    </a:lnTo>
                    <a:lnTo>
                      <a:pt x="11" y="2"/>
                    </a:lnTo>
                    <a:lnTo>
                      <a:pt x="10" y="0"/>
                    </a:lnTo>
                    <a:lnTo>
                      <a:pt x="8" y="0"/>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6" name="Freeform 235"/>
              <p:cNvSpPr>
                <a:spLocks noEditPoints="1"/>
              </p:cNvSpPr>
              <p:nvPr/>
            </p:nvSpPr>
            <p:spPr bwMode="auto">
              <a:xfrm>
                <a:off x="1961" y="2914"/>
                <a:ext cx="140" cy="77"/>
              </a:xfrm>
              <a:custGeom>
                <a:avLst/>
                <a:gdLst>
                  <a:gd name="T0" fmla="*/ 140 w 140"/>
                  <a:gd name="T1" fmla="*/ 31 h 77"/>
                  <a:gd name="T2" fmla="*/ 140 w 140"/>
                  <a:gd name="T3" fmla="*/ 18 h 77"/>
                  <a:gd name="T4" fmla="*/ 138 w 140"/>
                  <a:gd name="T5" fmla="*/ 18 h 77"/>
                  <a:gd name="T6" fmla="*/ 138 w 140"/>
                  <a:gd name="T7" fmla="*/ 18 h 77"/>
                  <a:gd name="T8" fmla="*/ 136 w 140"/>
                  <a:gd name="T9" fmla="*/ 18 h 77"/>
                  <a:gd name="T10" fmla="*/ 136 w 140"/>
                  <a:gd name="T11" fmla="*/ 18 h 77"/>
                  <a:gd name="T12" fmla="*/ 136 w 140"/>
                  <a:gd name="T13" fmla="*/ 18 h 77"/>
                  <a:gd name="T14" fmla="*/ 135 w 140"/>
                  <a:gd name="T15" fmla="*/ 18 h 77"/>
                  <a:gd name="T16" fmla="*/ 135 w 140"/>
                  <a:gd name="T17" fmla="*/ 18 h 77"/>
                  <a:gd name="T18" fmla="*/ 133 w 140"/>
                  <a:gd name="T19" fmla="*/ 18 h 77"/>
                  <a:gd name="T20" fmla="*/ 135 w 140"/>
                  <a:gd name="T21" fmla="*/ 19 h 77"/>
                  <a:gd name="T22" fmla="*/ 135 w 140"/>
                  <a:gd name="T23" fmla="*/ 31 h 77"/>
                  <a:gd name="T24" fmla="*/ 140 w 140"/>
                  <a:gd name="T25" fmla="*/ 31 h 77"/>
                  <a:gd name="T26" fmla="*/ 140 w 140"/>
                  <a:gd name="T27" fmla="*/ 46 h 77"/>
                  <a:gd name="T28" fmla="*/ 135 w 140"/>
                  <a:gd name="T29" fmla="*/ 59 h 77"/>
                  <a:gd name="T30" fmla="*/ 128 w 140"/>
                  <a:gd name="T31" fmla="*/ 71 h 77"/>
                  <a:gd name="T32" fmla="*/ 123 w 140"/>
                  <a:gd name="T33" fmla="*/ 76 h 77"/>
                  <a:gd name="T34" fmla="*/ 123 w 140"/>
                  <a:gd name="T35" fmla="*/ 76 h 77"/>
                  <a:gd name="T36" fmla="*/ 122 w 140"/>
                  <a:gd name="T37" fmla="*/ 76 h 77"/>
                  <a:gd name="T38" fmla="*/ 122 w 140"/>
                  <a:gd name="T39" fmla="*/ 77 h 77"/>
                  <a:gd name="T40" fmla="*/ 120 w 140"/>
                  <a:gd name="T41" fmla="*/ 77 h 77"/>
                  <a:gd name="T42" fmla="*/ 120 w 140"/>
                  <a:gd name="T43" fmla="*/ 77 h 77"/>
                  <a:gd name="T44" fmla="*/ 118 w 140"/>
                  <a:gd name="T45" fmla="*/ 77 h 77"/>
                  <a:gd name="T46" fmla="*/ 118 w 140"/>
                  <a:gd name="T47" fmla="*/ 77 h 77"/>
                  <a:gd name="T48" fmla="*/ 117 w 140"/>
                  <a:gd name="T49" fmla="*/ 77 h 77"/>
                  <a:gd name="T50" fmla="*/ 125 w 140"/>
                  <a:gd name="T51" fmla="*/ 68 h 77"/>
                  <a:gd name="T52" fmla="*/ 130 w 140"/>
                  <a:gd name="T53" fmla="*/ 58 h 77"/>
                  <a:gd name="T54" fmla="*/ 135 w 140"/>
                  <a:gd name="T55" fmla="*/ 44 h 77"/>
                  <a:gd name="T56" fmla="*/ 135 w 140"/>
                  <a:gd name="T57" fmla="*/ 31 h 77"/>
                  <a:gd name="T58" fmla="*/ 140 w 140"/>
                  <a:gd name="T59" fmla="*/ 31 h 77"/>
                  <a:gd name="T60" fmla="*/ 10 w 140"/>
                  <a:gd name="T61" fmla="*/ 0 h 77"/>
                  <a:gd name="T62" fmla="*/ 7 w 140"/>
                  <a:gd name="T63" fmla="*/ 5 h 77"/>
                  <a:gd name="T64" fmla="*/ 2 w 140"/>
                  <a:gd name="T65" fmla="*/ 18 h 77"/>
                  <a:gd name="T66" fmla="*/ 0 w 140"/>
                  <a:gd name="T67" fmla="*/ 31 h 77"/>
                  <a:gd name="T68" fmla="*/ 2 w 140"/>
                  <a:gd name="T69" fmla="*/ 46 h 77"/>
                  <a:gd name="T70" fmla="*/ 5 w 140"/>
                  <a:gd name="T71" fmla="*/ 53 h 77"/>
                  <a:gd name="T72" fmla="*/ 5 w 140"/>
                  <a:gd name="T73" fmla="*/ 53 h 77"/>
                  <a:gd name="T74" fmla="*/ 5 w 140"/>
                  <a:gd name="T75" fmla="*/ 54 h 77"/>
                  <a:gd name="T76" fmla="*/ 7 w 140"/>
                  <a:gd name="T77" fmla="*/ 54 h 77"/>
                  <a:gd name="T78" fmla="*/ 7 w 140"/>
                  <a:gd name="T79" fmla="*/ 54 h 77"/>
                  <a:gd name="T80" fmla="*/ 9 w 140"/>
                  <a:gd name="T81" fmla="*/ 54 h 77"/>
                  <a:gd name="T82" fmla="*/ 9 w 140"/>
                  <a:gd name="T83" fmla="*/ 56 h 77"/>
                  <a:gd name="T84" fmla="*/ 10 w 140"/>
                  <a:gd name="T85" fmla="*/ 56 h 77"/>
                  <a:gd name="T86" fmla="*/ 10 w 140"/>
                  <a:gd name="T87" fmla="*/ 56 h 77"/>
                  <a:gd name="T88" fmla="*/ 7 w 140"/>
                  <a:gd name="T89" fmla="*/ 44 h 77"/>
                  <a:gd name="T90" fmla="*/ 5 w 140"/>
                  <a:gd name="T91" fmla="*/ 31 h 77"/>
                  <a:gd name="T92" fmla="*/ 7 w 140"/>
                  <a:gd name="T93" fmla="*/ 19 h 77"/>
                  <a:gd name="T94" fmla="*/ 10 w 140"/>
                  <a:gd name="T95" fmla="*/ 6 h 77"/>
                  <a:gd name="T96" fmla="*/ 14 w 140"/>
                  <a:gd name="T97" fmla="*/ 1 h 77"/>
                  <a:gd name="T98" fmla="*/ 14 w 140"/>
                  <a:gd name="T99" fmla="*/ 1 h 77"/>
                  <a:gd name="T100" fmla="*/ 14 w 140"/>
                  <a:gd name="T101" fmla="*/ 0 h 77"/>
                  <a:gd name="T102" fmla="*/ 12 w 140"/>
                  <a:gd name="T103" fmla="*/ 0 h 77"/>
                  <a:gd name="T104" fmla="*/ 12 w 140"/>
                  <a:gd name="T105" fmla="*/ 0 h 77"/>
                  <a:gd name="T106" fmla="*/ 12 w 140"/>
                  <a:gd name="T107" fmla="*/ 0 h 77"/>
                  <a:gd name="T108" fmla="*/ 10 w 140"/>
                  <a:gd name="T109" fmla="*/ 0 h 77"/>
                  <a:gd name="T110" fmla="*/ 10 w 140"/>
                  <a:gd name="T111" fmla="*/ 0 h 77"/>
                  <a:gd name="T112" fmla="*/ 10 w 140"/>
                  <a:gd name="T113" fmla="*/ 0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77"/>
                  <a:gd name="T173" fmla="*/ 140 w 140"/>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77">
                    <a:moveTo>
                      <a:pt x="140" y="31"/>
                    </a:moveTo>
                    <a:lnTo>
                      <a:pt x="140" y="18"/>
                    </a:lnTo>
                    <a:lnTo>
                      <a:pt x="138" y="18"/>
                    </a:lnTo>
                    <a:lnTo>
                      <a:pt x="136" y="18"/>
                    </a:lnTo>
                    <a:lnTo>
                      <a:pt x="135" y="18"/>
                    </a:lnTo>
                    <a:lnTo>
                      <a:pt x="133" y="18"/>
                    </a:lnTo>
                    <a:lnTo>
                      <a:pt x="135" y="19"/>
                    </a:lnTo>
                    <a:lnTo>
                      <a:pt x="135" y="31"/>
                    </a:lnTo>
                    <a:lnTo>
                      <a:pt x="140" y="31"/>
                    </a:lnTo>
                    <a:lnTo>
                      <a:pt x="140" y="46"/>
                    </a:lnTo>
                    <a:lnTo>
                      <a:pt x="135" y="59"/>
                    </a:lnTo>
                    <a:lnTo>
                      <a:pt x="128" y="71"/>
                    </a:lnTo>
                    <a:lnTo>
                      <a:pt x="123" y="76"/>
                    </a:lnTo>
                    <a:lnTo>
                      <a:pt x="122" y="76"/>
                    </a:lnTo>
                    <a:lnTo>
                      <a:pt x="122" y="77"/>
                    </a:lnTo>
                    <a:lnTo>
                      <a:pt x="120" y="77"/>
                    </a:lnTo>
                    <a:lnTo>
                      <a:pt x="118" y="77"/>
                    </a:lnTo>
                    <a:lnTo>
                      <a:pt x="117" y="77"/>
                    </a:lnTo>
                    <a:lnTo>
                      <a:pt x="125" y="68"/>
                    </a:lnTo>
                    <a:lnTo>
                      <a:pt x="130" y="58"/>
                    </a:lnTo>
                    <a:lnTo>
                      <a:pt x="135" y="44"/>
                    </a:lnTo>
                    <a:lnTo>
                      <a:pt x="135" y="31"/>
                    </a:lnTo>
                    <a:lnTo>
                      <a:pt x="140" y="31"/>
                    </a:lnTo>
                    <a:close/>
                    <a:moveTo>
                      <a:pt x="10" y="0"/>
                    </a:moveTo>
                    <a:lnTo>
                      <a:pt x="7" y="5"/>
                    </a:lnTo>
                    <a:lnTo>
                      <a:pt x="2" y="18"/>
                    </a:lnTo>
                    <a:lnTo>
                      <a:pt x="0" y="31"/>
                    </a:lnTo>
                    <a:lnTo>
                      <a:pt x="2" y="46"/>
                    </a:lnTo>
                    <a:lnTo>
                      <a:pt x="5" y="53"/>
                    </a:lnTo>
                    <a:lnTo>
                      <a:pt x="5" y="54"/>
                    </a:lnTo>
                    <a:lnTo>
                      <a:pt x="7" y="54"/>
                    </a:lnTo>
                    <a:lnTo>
                      <a:pt x="9" y="54"/>
                    </a:lnTo>
                    <a:lnTo>
                      <a:pt x="9" y="56"/>
                    </a:lnTo>
                    <a:lnTo>
                      <a:pt x="10" y="56"/>
                    </a:lnTo>
                    <a:lnTo>
                      <a:pt x="7" y="44"/>
                    </a:lnTo>
                    <a:lnTo>
                      <a:pt x="5" y="31"/>
                    </a:lnTo>
                    <a:lnTo>
                      <a:pt x="7" y="19"/>
                    </a:lnTo>
                    <a:lnTo>
                      <a:pt x="10" y="6"/>
                    </a:lnTo>
                    <a:lnTo>
                      <a:pt x="14" y="1"/>
                    </a:lnTo>
                    <a:lnTo>
                      <a:pt x="14" y="0"/>
                    </a:lnTo>
                    <a:lnTo>
                      <a:pt x="12" y="0"/>
                    </a:lnTo>
                    <a:lnTo>
                      <a:pt x="10" y="0"/>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7" name="Freeform 236"/>
              <p:cNvSpPr>
                <a:spLocks noEditPoints="1"/>
              </p:cNvSpPr>
              <p:nvPr/>
            </p:nvSpPr>
            <p:spPr bwMode="auto">
              <a:xfrm>
                <a:off x="1965" y="2914"/>
                <a:ext cx="134" cy="77"/>
              </a:xfrm>
              <a:custGeom>
                <a:avLst/>
                <a:gdLst>
                  <a:gd name="T0" fmla="*/ 134 w 134"/>
                  <a:gd name="T1" fmla="*/ 31 h 77"/>
                  <a:gd name="T2" fmla="*/ 132 w 134"/>
                  <a:gd name="T3" fmla="*/ 18 h 77"/>
                  <a:gd name="T4" fmla="*/ 132 w 134"/>
                  <a:gd name="T5" fmla="*/ 18 h 77"/>
                  <a:gd name="T6" fmla="*/ 132 w 134"/>
                  <a:gd name="T7" fmla="*/ 18 h 77"/>
                  <a:gd name="T8" fmla="*/ 131 w 134"/>
                  <a:gd name="T9" fmla="*/ 18 h 77"/>
                  <a:gd name="T10" fmla="*/ 131 w 134"/>
                  <a:gd name="T11" fmla="*/ 18 h 77"/>
                  <a:gd name="T12" fmla="*/ 129 w 134"/>
                  <a:gd name="T13" fmla="*/ 18 h 77"/>
                  <a:gd name="T14" fmla="*/ 129 w 134"/>
                  <a:gd name="T15" fmla="*/ 18 h 77"/>
                  <a:gd name="T16" fmla="*/ 129 w 134"/>
                  <a:gd name="T17" fmla="*/ 18 h 77"/>
                  <a:gd name="T18" fmla="*/ 128 w 134"/>
                  <a:gd name="T19" fmla="*/ 18 h 77"/>
                  <a:gd name="T20" fmla="*/ 128 w 134"/>
                  <a:gd name="T21" fmla="*/ 18 h 77"/>
                  <a:gd name="T22" fmla="*/ 128 w 134"/>
                  <a:gd name="T23" fmla="*/ 19 h 77"/>
                  <a:gd name="T24" fmla="*/ 129 w 134"/>
                  <a:gd name="T25" fmla="*/ 31 h 77"/>
                  <a:gd name="T26" fmla="*/ 134 w 134"/>
                  <a:gd name="T27" fmla="*/ 31 h 77"/>
                  <a:gd name="T28" fmla="*/ 132 w 134"/>
                  <a:gd name="T29" fmla="*/ 46 h 77"/>
                  <a:gd name="T30" fmla="*/ 129 w 134"/>
                  <a:gd name="T31" fmla="*/ 58 h 77"/>
                  <a:gd name="T32" fmla="*/ 123 w 134"/>
                  <a:gd name="T33" fmla="*/ 69 h 77"/>
                  <a:gd name="T34" fmla="*/ 116 w 134"/>
                  <a:gd name="T35" fmla="*/ 77 h 77"/>
                  <a:gd name="T36" fmla="*/ 116 w 134"/>
                  <a:gd name="T37" fmla="*/ 77 h 77"/>
                  <a:gd name="T38" fmla="*/ 114 w 134"/>
                  <a:gd name="T39" fmla="*/ 77 h 77"/>
                  <a:gd name="T40" fmla="*/ 114 w 134"/>
                  <a:gd name="T41" fmla="*/ 77 h 77"/>
                  <a:gd name="T42" fmla="*/ 113 w 134"/>
                  <a:gd name="T43" fmla="*/ 77 h 77"/>
                  <a:gd name="T44" fmla="*/ 111 w 134"/>
                  <a:gd name="T45" fmla="*/ 77 h 77"/>
                  <a:gd name="T46" fmla="*/ 111 w 134"/>
                  <a:gd name="T47" fmla="*/ 77 h 77"/>
                  <a:gd name="T48" fmla="*/ 109 w 134"/>
                  <a:gd name="T49" fmla="*/ 77 h 77"/>
                  <a:gd name="T50" fmla="*/ 109 w 134"/>
                  <a:gd name="T51" fmla="*/ 77 h 77"/>
                  <a:gd name="T52" fmla="*/ 111 w 134"/>
                  <a:gd name="T53" fmla="*/ 76 h 77"/>
                  <a:gd name="T54" fmla="*/ 119 w 134"/>
                  <a:gd name="T55" fmla="*/ 66 h 77"/>
                  <a:gd name="T56" fmla="*/ 124 w 134"/>
                  <a:gd name="T57" fmla="*/ 56 h 77"/>
                  <a:gd name="T58" fmla="*/ 128 w 134"/>
                  <a:gd name="T59" fmla="*/ 44 h 77"/>
                  <a:gd name="T60" fmla="*/ 129 w 134"/>
                  <a:gd name="T61" fmla="*/ 31 h 77"/>
                  <a:gd name="T62" fmla="*/ 134 w 134"/>
                  <a:gd name="T63" fmla="*/ 31 h 77"/>
                  <a:gd name="T64" fmla="*/ 8 w 134"/>
                  <a:gd name="T65" fmla="*/ 0 h 77"/>
                  <a:gd name="T66" fmla="*/ 5 w 134"/>
                  <a:gd name="T67" fmla="*/ 6 h 77"/>
                  <a:gd name="T68" fmla="*/ 1 w 134"/>
                  <a:gd name="T69" fmla="*/ 18 h 77"/>
                  <a:gd name="T70" fmla="*/ 0 w 134"/>
                  <a:gd name="T71" fmla="*/ 31 h 77"/>
                  <a:gd name="T72" fmla="*/ 1 w 134"/>
                  <a:gd name="T73" fmla="*/ 46 h 77"/>
                  <a:gd name="T74" fmla="*/ 3 w 134"/>
                  <a:gd name="T75" fmla="*/ 54 h 77"/>
                  <a:gd name="T76" fmla="*/ 5 w 134"/>
                  <a:gd name="T77" fmla="*/ 54 h 77"/>
                  <a:gd name="T78" fmla="*/ 5 w 134"/>
                  <a:gd name="T79" fmla="*/ 56 h 77"/>
                  <a:gd name="T80" fmla="*/ 6 w 134"/>
                  <a:gd name="T81" fmla="*/ 56 h 77"/>
                  <a:gd name="T82" fmla="*/ 6 w 134"/>
                  <a:gd name="T83" fmla="*/ 56 h 77"/>
                  <a:gd name="T84" fmla="*/ 8 w 134"/>
                  <a:gd name="T85" fmla="*/ 56 h 77"/>
                  <a:gd name="T86" fmla="*/ 8 w 134"/>
                  <a:gd name="T87" fmla="*/ 58 h 77"/>
                  <a:gd name="T88" fmla="*/ 10 w 134"/>
                  <a:gd name="T89" fmla="*/ 58 h 77"/>
                  <a:gd name="T90" fmla="*/ 10 w 134"/>
                  <a:gd name="T91" fmla="*/ 58 h 77"/>
                  <a:gd name="T92" fmla="*/ 10 w 134"/>
                  <a:gd name="T93" fmla="*/ 56 h 77"/>
                  <a:gd name="T94" fmla="*/ 6 w 134"/>
                  <a:gd name="T95" fmla="*/ 44 h 77"/>
                  <a:gd name="T96" fmla="*/ 5 w 134"/>
                  <a:gd name="T97" fmla="*/ 31 h 77"/>
                  <a:gd name="T98" fmla="*/ 6 w 134"/>
                  <a:gd name="T99" fmla="*/ 19 h 77"/>
                  <a:gd name="T100" fmla="*/ 10 w 134"/>
                  <a:gd name="T101" fmla="*/ 8 h 77"/>
                  <a:gd name="T102" fmla="*/ 13 w 134"/>
                  <a:gd name="T103" fmla="*/ 1 h 77"/>
                  <a:gd name="T104" fmla="*/ 11 w 134"/>
                  <a:gd name="T105" fmla="*/ 1 h 77"/>
                  <a:gd name="T106" fmla="*/ 11 w 134"/>
                  <a:gd name="T107" fmla="*/ 1 h 77"/>
                  <a:gd name="T108" fmla="*/ 11 w 134"/>
                  <a:gd name="T109" fmla="*/ 1 h 77"/>
                  <a:gd name="T110" fmla="*/ 10 w 134"/>
                  <a:gd name="T111" fmla="*/ 1 h 77"/>
                  <a:gd name="T112" fmla="*/ 10 w 134"/>
                  <a:gd name="T113" fmla="*/ 1 h 77"/>
                  <a:gd name="T114" fmla="*/ 10 w 134"/>
                  <a:gd name="T115" fmla="*/ 0 h 77"/>
                  <a:gd name="T116" fmla="*/ 8 w 134"/>
                  <a:gd name="T117" fmla="*/ 0 h 77"/>
                  <a:gd name="T118" fmla="*/ 8 w 134"/>
                  <a:gd name="T119" fmla="*/ 0 h 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4"/>
                  <a:gd name="T181" fmla="*/ 0 h 77"/>
                  <a:gd name="T182" fmla="*/ 134 w 134"/>
                  <a:gd name="T183" fmla="*/ 77 h 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4" h="77">
                    <a:moveTo>
                      <a:pt x="134" y="31"/>
                    </a:moveTo>
                    <a:lnTo>
                      <a:pt x="132" y="18"/>
                    </a:lnTo>
                    <a:lnTo>
                      <a:pt x="131" y="18"/>
                    </a:lnTo>
                    <a:lnTo>
                      <a:pt x="129" y="18"/>
                    </a:lnTo>
                    <a:lnTo>
                      <a:pt x="128" y="18"/>
                    </a:lnTo>
                    <a:lnTo>
                      <a:pt x="128" y="19"/>
                    </a:lnTo>
                    <a:lnTo>
                      <a:pt x="129" y="31"/>
                    </a:lnTo>
                    <a:lnTo>
                      <a:pt x="134" y="31"/>
                    </a:lnTo>
                    <a:lnTo>
                      <a:pt x="132" y="46"/>
                    </a:lnTo>
                    <a:lnTo>
                      <a:pt x="129" y="58"/>
                    </a:lnTo>
                    <a:lnTo>
                      <a:pt x="123" y="69"/>
                    </a:lnTo>
                    <a:lnTo>
                      <a:pt x="116" y="77"/>
                    </a:lnTo>
                    <a:lnTo>
                      <a:pt x="114" y="77"/>
                    </a:lnTo>
                    <a:lnTo>
                      <a:pt x="113" y="77"/>
                    </a:lnTo>
                    <a:lnTo>
                      <a:pt x="111" y="77"/>
                    </a:lnTo>
                    <a:lnTo>
                      <a:pt x="109" y="77"/>
                    </a:lnTo>
                    <a:lnTo>
                      <a:pt x="111" y="76"/>
                    </a:lnTo>
                    <a:lnTo>
                      <a:pt x="119" y="66"/>
                    </a:lnTo>
                    <a:lnTo>
                      <a:pt x="124" y="56"/>
                    </a:lnTo>
                    <a:lnTo>
                      <a:pt x="128" y="44"/>
                    </a:lnTo>
                    <a:lnTo>
                      <a:pt x="129" y="31"/>
                    </a:lnTo>
                    <a:lnTo>
                      <a:pt x="134" y="31"/>
                    </a:lnTo>
                    <a:close/>
                    <a:moveTo>
                      <a:pt x="8" y="0"/>
                    </a:moveTo>
                    <a:lnTo>
                      <a:pt x="5" y="6"/>
                    </a:lnTo>
                    <a:lnTo>
                      <a:pt x="1" y="18"/>
                    </a:lnTo>
                    <a:lnTo>
                      <a:pt x="0" y="31"/>
                    </a:lnTo>
                    <a:lnTo>
                      <a:pt x="1" y="46"/>
                    </a:lnTo>
                    <a:lnTo>
                      <a:pt x="3" y="54"/>
                    </a:lnTo>
                    <a:lnTo>
                      <a:pt x="5" y="54"/>
                    </a:lnTo>
                    <a:lnTo>
                      <a:pt x="5" y="56"/>
                    </a:lnTo>
                    <a:lnTo>
                      <a:pt x="6" y="56"/>
                    </a:lnTo>
                    <a:lnTo>
                      <a:pt x="8" y="56"/>
                    </a:lnTo>
                    <a:lnTo>
                      <a:pt x="8" y="58"/>
                    </a:lnTo>
                    <a:lnTo>
                      <a:pt x="10" y="58"/>
                    </a:lnTo>
                    <a:lnTo>
                      <a:pt x="10" y="56"/>
                    </a:lnTo>
                    <a:lnTo>
                      <a:pt x="6" y="44"/>
                    </a:lnTo>
                    <a:lnTo>
                      <a:pt x="5" y="31"/>
                    </a:lnTo>
                    <a:lnTo>
                      <a:pt x="6" y="19"/>
                    </a:lnTo>
                    <a:lnTo>
                      <a:pt x="10" y="8"/>
                    </a:lnTo>
                    <a:lnTo>
                      <a:pt x="13" y="1"/>
                    </a:lnTo>
                    <a:lnTo>
                      <a:pt x="11" y="1"/>
                    </a:lnTo>
                    <a:lnTo>
                      <a:pt x="10" y="1"/>
                    </a:lnTo>
                    <a:lnTo>
                      <a:pt x="10" y="0"/>
                    </a:lnTo>
                    <a:lnTo>
                      <a:pt x="8" y="0"/>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8" name="Freeform 237"/>
              <p:cNvSpPr>
                <a:spLocks noEditPoints="1"/>
              </p:cNvSpPr>
              <p:nvPr/>
            </p:nvSpPr>
            <p:spPr bwMode="auto">
              <a:xfrm>
                <a:off x="1966" y="2915"/>
                <a:ext cx="130" cy="76"/>
              </a:xfrm>
              <a:custGeom>
                <a:avLst/>
                <a:gdLst>
                  <a:gd name="T0" fmla="*/ 130 w 130"/>
                  <a:gd name="T1" fmla="*/ 30 h 76"/>
                  <a:gd name="T2" fmla="*/ 130 w 130"/>
                  <a:gd name="T3" fmla="*/ 18 h 76"/>
                  <a:gd name="T4" fmla="*/ 128 w 130"/>
                  <a:gd name="T5" fmla="*/ 17 h 76"/>
                  <a:gd name="T6" fmla="*/ 128 w 130"/>
                  <a:gd name="T7" fmla="*/ 17 h 76"/>
                  <a:gd name="T8" fmla="*/ 128 w 130"/>
                  <a:gd name="T9" fmla="*/ 17 h 76"/>
                  <a:gd name="T10" fmla="*/ 127 w 130"/>
                  <a:gd name="T11" fmla="*/ 17 h 76"/>
                  <a:gd name="T12" fmla="*/ 127 w 130"/>
                  <a:gd name="T13" fmla="*/ 17 h 76"/>
                  <a:gd name="T14" fmla="*/ 127 w 130"/>
                  <a:gd name="T15" fmla="*/ 17 h 76"/>
                  <a:gd name="T16" fmla="*/ 125 w 130"/>
                  <a:gd name="T17" fmla="*/ 17 h 76"/>
                  <a:gd name="T18" fmla="*/ 125 w 130"/>
                  <a:gd name="T19" fmla="*/ 17 h 76"/>
                  <a:gd name="T20" fmla="*/ 123 w 130"/>
                  <a:gd name="T21" fmla="*/ 17 h 76"/>
                  <a:gd name="T22" fmla="*/ 125 w 130"/>
                  <a:gd name="T23" fmla="*/ 18 h 76"/>
                  <a:gd name="T24" fmla="*/ 125 w 130"/>
                  <a:gd name="T25" fmla="*/ 30 h 76"/>
                  <a:gd name="T26" fmla="*/ 130 w 130"/>
                  <a:gd name="T27" fmla="*/ 30 h 76"/>
                  <a:gd name="T28" fmla="*/ 130 w 130"/>
                  <a:gd name="T29" fmla="*/ 43 h 76"/>
                  <a:gd name="T30" fmla="*/ 125 w 130"/>
                  <a:gd name="T31" fmla="*/ 57 h 76"/>
                  <a:gd name="T32" fmla="*/ 120 w 130"/>
                  <a:gd name="T33" fmla="*/ 67 h 76"/>
                  <a:gd name="T34" fmla="*/ 112 w 130"/>
                  <a:gd name="T35" fmla="*/ 76 h 76"/>
                  <a:gd name="T36" fmla="*/ 112 w 130"/>
                  <a:gd name="T37" fmla="*/ 76 h 76"/>
                  <a:gd name="T38" fmla="*/ 110 w 130"/>
                  <a:gd name="T39" fmla="*/ 76 h 76"/>
                  <a:gd name="T40" fmla="*/ 108 w 130"/>
                  <a:gd name="T41" fmla="*/ 76 h 76"/>
                  <a:gd name="T42" fmla="*/ 108 w 130"/>
                  <a:gd name="T43" fmla="*/ 76 h 76"/>
                  <a:gd name="T44" fmla="*/ 107 w 130"/>
                  <a:gd name="T45" fmla="*/ 76 h 76"/>
                  <a:gd name="T46" fmla="*/ 105 w 130"/>
                  <a:gd name="T47" fmla="*/ 76 h 76"/>
                  <a:gd name="T48" fmla="*/ 105 w 130"/>
                  <a:gd name="T49" fmla="*/ 76 h 76"/>
                  <a:gd name="T50" fmla="*/ 103 w 130"/>
                  <a:gd name="T51" fmla="*/ 76 h 76"/>
                  <a:gd name="T52" fmla="*/ 108 w 130"/>
                  <a:gd name="T53" fmla="*/ 73 h 76"/>
                  <a:gd name="T54" fmla="*/ 115 w 130"/>
                  <a:gd name="T55" fmla="*/ 65 h 76"/>
                  <a:gd name="T56" fmla="*/ 122 w 130"/>
                  <a:gd name="T57" fmla="*/ 53 h 76"/>
                  <a:gd name="T58" fmla="*/ 125 w 130"/>
                  <a:gd name="T59" fmla="*/ 43 h 76"/>
                  <a:gd name="T60" fmla="*/ 125 w 130"/>
                  <a:gd name="T61" fmla="*/ 30 h 76"/>
                  <a:gd name="T62" fmla="*/ 130 w 130"/>
                  <a:gd name="T63" fmla="*/ 30 h 76"/>
                  <a:gd name="T64" fmla="*/ 9 w 130"/>
                  <a:gd name="T65" fmla="*/ 0 h 76"/>
                  <a:gd name="T66" fmla="*/ 5 w 130"/>
                  <a:gd name="T67" fmla="*/ 5 h 76"/>
                  <a:gd name="T68" fmla="*/ 2 w 130"/>
                  <a:gd name="T69" fmla="*/ 18 h 76"/>
                  <a:gd name="T70" fmla="*/ 0 w 130"/>
                  <a:gd name="T71" fmla="*/ 30 h 76"/>
                  <a:gd name="T72" fmla="*/ 2 w 130"/>
                  <a:gd name="T73" fmla="*/ 43 h 76"/>
                  <a:gd name="T74" fmla="*/ 5 w 130"/>
                  <a:gd name="T75" fmla="*/ 55 h 76"/>
                  <a:gd name="T76" fmla="*/ 7 w 130"/>
                  <a:gd name="T77" fmla="*/ 55 h 76"/>
                  <a:gd name="T78" fmla="*/ 7 w 130"/>
                  <a:gd name="T79" fmla="*/ 57 h 76"/>
                  <a:gd name="T80" fmla="*/ 9 w 130"/>
                  <a:gd name="T81" fmla="*/ 57 h 76"/>
                  <a:gd name="T82" fmla="*/ 10 w 130"/>
                  <a:gd name="T83" fmla="*/ 57 h 76"/>
                  <a:gd name="T84" fmla="*/ 10 w 130"/>
                  <a:gd name="T85" fmla="*/ 58 h 76"/>
                  <a:gd name="T86" fmla="*/ 12 w 130"/>
                  <a:gd name="T87" fmla="*/ 58 h 76"/>
                  <a:gd name="T88" fmla="*/ 12 w 130"/>
                  <a:gd name="T89" fmla="*/ 58 h 76"/>
                  <a:gd name="T90" fmla="*/ 14 w 130"/>
                  <a:gd name="T91" fmla="*/ 58 h 76"/>
                  <a:gd name="T92" fmla="*/ 10 w 130"/>
                  <a:gd name="T93" fmla="*/ 53 h 76"/>
                  <a:gd name="T94" fmla="*/ 7 w 130"/>
                  <a:gd name="T95" fmla="*/ 43 h 76"/>
                  <a:gd name="T96" fmla="*/ 5 w 130"/>
                  <a:gd name="T97" fmla="*/ 30 h 76"/>
                  <a:gd name="T98" fmla="*/ 7 w 130"/>
                  <a:gd name="T99" fmla="*/ 18 h 76"/>
                  <a:gd name="T100" fmla="*/ 10 w 130"/>
                  <a:gd name="T101" fmla="*/ 7 h 76"/>
                  <a:gd name="T102" fmla="*/ 14 w 130"/>
                  <a:gd name="T103" fmla="*/ 2 h 76"/>
                  <a:gd name="T104" fmla="*/ 14 w 130"/>
                  <a:gd name="T105" fmla="*/ 2 h 76"/>
                  <a:gd name="T106" fmla="*/ 14 w 130"/>
                  <a:gd name="T107" fmla="*/ 0 h 76"/>
                  <a:gd name="T108" fmla="*/ 12 w 130"/>
                  <a:gd name="T109" fmla="*/ 0 h 76"/>
                  <a:gd name="T110" fmla="*/ 12 w 130"/>
                  <a:gd name="T111" fmla="*/ 0 h 76"/>
                  <a:gd name="T112" fmla="*/ 10 w 130"/>
                  <a:gd name="T113" fmla="*/ 0 h 76"/>
                  <a:gd name="T114" fmla="*/ 10 w 130"/>
                  <a:gd name="T115" fmla="*/ 0 h 76"/>
                  <a:gd name="T116" fmla="*/ 10 w 130"/>
                  <a:gd name="T117" fmla="*/ 0 h 76"/>
                  <a:gd name="T118" fmla="*/ 9 w 130"/>
                  <a:gd name="T119" fmla="*/ 0 h 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
                  <a:gd name="T181" fmla="*/ 0 h 76"/>
                  <a:gd name="T182" fmla="*/ 130 w 130"/>
                  <a:gd name="T183" fmla="*/ 76 h 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 h="76">
                    <a:moveTo>
                      <a:pt x="130" y="30"/>
                    </a:moveTo>
                    <a:lnTo>
                      <a:pt x="130" y="18"/>
                    </a:lnTo>
                    <a:lnTo>
                      <a:pt x="128" y="17"/>
                    </a:lnTo>
                    <a:lnTo>
                      <a:pt x="127" y="17"/>
                    </a:lnTo>
                    <a:lnTo>
                      <a:pt x="125" y="17"/>
                    </a:lnTo>
                    <a:lnTo>
                      <a:pt x="123" y="17"/>
                    </a:lnTo>
                    <a:lnTo>
                      <a:pt x="125" y="18"/>
                    </a:lnTo>
                    <a:lnTo>
                      <a:pt x="125" y="30"/>
                    </a:lnTo>
                    <a:lnTo>
                      <a:pt x="130" y="30"/>
                    </a:lnTo>
                    <a:lnTo>
                      <a:pt x="130" y="43"/>
                    </a:lnTo>
                    <a:lnTo>
                      <a:pt x="125" y="57"/>
                    </a:lnTo>
                    <a:lnTo>
                      <a:pt x="120" y="67"/>
                    </a:lnTo>
                    <a:lnTo>
                      <a:pt x="112" y="76"/>
                    </a:lnTo>
                    <a:lnTo>
                      <a:pt x="110" y="76"/>
                    </a:lnTo>
                    <a:lnTo>
                      <a:pt x="108" y="76"/>
                    </a:lnTo>
                    <a:lnTo>
                      <a:pt x="107" y="76"/>
                    </a:lnTo>
                    <a:lnTo>
                      <a:pt x="105" y="76"/>
                    </a:lnTo>
                    <a:lnTo>
                      <a:pt x="103" y="76"/>
                    </a:lnTo>
                    <a:lnTo>
                      <a:pt x="108" y="73"/>
                    </a:lnTo>
                    <a:lnTo>
                      <a:pt x="115" y="65"/>
                    </a:lnTo>
                    <a:lnTo>
                      <a:pt x="122" y="53"/>
                    </a:lnTo>
                    <a:lnTo>
                      <a:pt x="125" y="43"/>
                    </a:lnTo>
                    <a:lnTo>
                      <a:pt x="125" y="30"/>
                    </a:lnTo>
                    <a:lnTo>
                      <a:pt x="130" y="30"/>
                    </a:lnTo>
                    <a:close/>
                    <a:moveTo>
                      <a:pt x="9" y="0"/>
                    </a:moveTo>
                    <a:lnTo>
                      <a:pt x="5" y="5"/>
                    </a:lnTo>
                    <a:lnTo>
                      <a:pt x="2" y="18"/>
                    </a:lnTo>
                    <a:lnTo>
                      <a:pt x="0" y="30"/>
                    </a:lnTo>
                    <a:lnTo>
                      <a:pt x="2" y="43"/>
                    </a:lnTo>
                    <a:lnTo>
                      <a:pt x="5" y="55"/>
                    </a:lnTo>
                    <a:lnTo>
                      <a:pt x="7" y="55"/>
                    </a:lnTo>
                    <a:lnTo>
                      <a:pt x="7" y="57"/>
                    </a:lnTo>
                    <a:lnTo>
                      <a:pt x="9" y="57"/>
                    </a:lnTo>
                    <a:lnTo>
                      <a:pt x="10" y="57"/>
                    </a:lnTo>
                    <a:lnTo>
                      <a:pt x="10" y="58"/>
                    </a:lnTo>
                    <a:lnTo>
                      <a:pt x="12" y="58"/>
                    </a:lnTo>
                    <a:lnTo>
                      <a:pt x="14" y="58"/>
                    </a:lnTo>
                    <a:lnTo>
                      <a:pt x="10" y="53"/>
                    </a:lnTo>
                    <a:lnTo>
                      <a:pt x="7" y="43"/>
                    </a:lnTo>
                    <a:lnTo>
                      <a:pt x="5" y="30"/>
                    </a:lnTo>
                    <a:lnTo>
                      <a:pt x="7" y="18"/>
                    </a:lnTo>
                    <a:lnTo>
                      <a:pt x="10" y="7"/>
                    </a:lnTo>
                    <a:lnTo>
                      <a:pt x="14" y="2"/>
                    </a:lnTo>
                    <a:lnTo>
                      <a:pt x="14" y="0"/>
                    </a:lnTo>
                    <a:lnTo>
                      <a:pt x="12" y="0"/>
                    </a:lnTo>
                    <a:lnTo>
                      <a:pt x="10" y="0"/>
                    </a:lnTo>
                    <a:lnTo>
                      <a:pt x="9"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9" name="Freeform 238"/>
              <p:cNvSpPr>
                <a:spLocks noEditPoints="1"/>
              </p:cNvSpPr>
              <p:nvPr/>
            </p:nvSpPr>
            <p:spPr bwMode="auto">
              <a:xfrm>
                <a:off x="1970" y="2915"/>
                <a:ext cx="124" cy="88"/>
              </a:xfrm>
              <a:custGeom>
                <a:avLst/>
                <a:gdLst>
                  <a:gd name="T0" fmla="*/ 123 w 124"/>
                  <a:gd name="T1" fmla="*/ 18 h 88"/>
                  <a:gd name="T2" fmla="*/ 123 w 124"/>
                  <a:gd name="T3" fmla="*/ 17 h 88"/>
                  <a:gd name="T4" fmla="*/ 121 w 124"/>
                  <a:gd name="T5" fmla="*/ 17 h 88"/>
                  <a:gd name="T6" fmla="*/ 119 w 124"/>
                  <a:gd name="T7" fmla="*/ 17 h 88"/>
                  <a:gd name="T8" fmla="*/ 118 w 124"/>
                  <a:gd name="T9" fmla="*/ 17 h 88"/>
                  <a:gd name="T10" fmla="*/ 118 w 124"/>
                  <a:gd name="T11" fmla="*/ 18 h 88"/>
                  <a:gd name="T12" fmla="*/ 124 w 124"/>
                  <a:gd name="T13" fmla="*/ 30 h 88"/>
                  <a:gd name="T14" fmla="*/ 119 w 124"/>
                  <a:gd name="T15" fmla="*/ 55 h 88"/>
                  <a:gd name="T16" fmla="*/ 106 w 124"/>
                  <a:gd name="T17" fmla="*/ 75 h 88"/>
                  <a:gd name="T18" fmla="*/ 103 w 124"/>
                  <a:gd name="T19" fmla="*/ 76 h 88"/>
                  <a:gd name="T20" fmla="*/ 101 w 124"/>
                  <a:gd name="T21" fmla="*/ 76 h 88"/>
                  <a:gd name="T22" fmla="*/ 98 w 124"/>
                  <a:gd name="T23" fmla="*/ 76 h 88"/>
                  <a:gd name="T24" fmla="*/ 96 w 124"/>
                  <a:gd name="T25" fmla="*/ 78 h 88"/>
                  <a:gd name="T26" fmla="*/ 103 w 124"/>
                  <a:gd name="T27" fmla="*/ 72 h 88"/>
                  <a:gd name="T28" fmla="*/ 114 w 124"/>
                  <a:gd name="T29" fmla="*/ 53 h 88"/>
                  <a:gd name="T30" fmla="*/ 119 w 124"/>
                  <a:gd name="T31" fmla="*/ 30 h 88"/>
                  <a:gd name="T32" fmla="*/ 8 w 124"/>
                  <a:gd name="T33" fmla="*/ 0 h 88"/>
                  <a:gd name="T34" fmla="*/ 1 w 124"/>
                  <a:gd name="T35" fmla="*/ 18 h 88"/>
                  <a:gd name="T36" fmla="*/ 1 w 124"/>
                  <a:gd name="T37" fmla="*/ 43 h 88"/>
                  <a:gd name="T38" fmla="*/ 5 w 124"/>
                  <a:gd name="T39" fmla="*/ 57 h 88"/>
                  <a:gd name="T40" fmla="*/ 8 w 124"/>
                  <a:gd name="T41" fmla="*/ 58 h 88"/>
                  <a:gd name="T42" fmla="*/ 10 w 124"/>
                  <a:gd name="T43" fmla="*/ 58 h 88"/>
                  <a:gd name="T44" fmla="*/ 11 w 124"/>
                  <a:gd name="T45" fmla="*/ 60 h 88"/>
                  <a:gd name="T46" fmla="*/ 13 w 124"/>
                  <a:gd name="T47" fmla="*/ 62 h 88"/>
                  <a:gd name="T48" fmla="*/ 6 w 124"/>
                  <a:gd name="T49" fmla="*/ 42 h 88"/>
                  <a:gd name="T50" fmla="*/ 6 w 124"/>
                  <a:gd name="T51" fmla="*/ 18 h 88"/>
                  <a:gd name="T52" fmla="*/ 13 w 124"/>
                  <a:gd name="T53" fmla="*/ 2 h 88"/>
                  <a:gd name="T54" fmla="*/ 11 w 124"/>
                  <a:gd name="T55" fmla="*/ 2 h 88"/>
                  <a:gd name="T56" fmla="*/ 10 w 124"/>
                  <a:gd name="T57" fmla="*/ 2 h 88"/>
                  <a:gd name="T58" fmla="*/ 10 w 124"/>
                  <a:gd name="T59" fmla="*/ 0 h 88"/>
                  <a:gd name="T60" fmla="*/ 8 w 124"/>
                  <a:gd name="T61" fmla="*/ 0 h 88"/>
                  <a:gd name="T62" fmla="*/ 61 w 124"/>
                  <a:gd name="T63" fmla="*/ 88 h 88"/>
                  <a:gd name="T64" fmla="*/ 66 w 124"/>
                  <a:gd name="T65" fmla="*/ 88 h 88"/>
                  <a:gd name="T66" fmla="*/ 64 w 124"/>
                  <a:gd name="T67" fmla="*/ 88 h 88"/>
                  <a:gd name="T68" fmla="*/ 63 w 124"/>
                  <a:gd name="T69" fmla="*/ 88 h 88"/>
                  <a:gd name="T70" fmla="*/ 61 w 124"/>
                  <a:gd name="T71" fmla="*/ 88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88"/>
                  <a:gd name="T110" fmla="*/ 124 w 124"/>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88">
                    <a:moveTo>
                      <a:pt x="124" y="30"/>
                    </a:moveTo>
                    <a:lnTo>
                      <a:pt x="123" y="18"/>
                    </a:lnTo>
                    <a:lnTo>
                      <a:pt x="123" y="17"/>
                    </a:lnTo>
                    <a:lnTo>
                      <a:pt x="121" y="17"/>
                    </a:lnTo>
                    <a:lnTo>
                      <a:pt x="119" y="17"/>
                    </a:lnTo>
                    <a:lnTo>
                      <a:pt x="118" y="17"/>
                    </a:lnTo>
                    <a:lnTo>
                      <a:pt x="118" y="18"/>
                    </a:lnTo>
                    <a:lnTo>
                      <a:pt x="119" y="30"/>
                    </a:lnTo>
                    <a:lnTo>
                      <a:pt x="124" y="30"/>
                    </a:lnTo>
                    <a:lnTo>
                      <a:pt x="123" y="43"/>
                    </a:lnTo>
                    <a:lnTo>
                      <a:pt x="119" y="55"/>
                    </a:lnTo>
                    <a:lnTo>
                      <a:pt x="114" y="65"/>
                    </a:lnTo>
                    <a:lnTo>
                      <a:pt x="106" y="75"/>
                    </a:lnTo>
                    <a:lnTo>
                      <a:pt x="104" y="76"/>
                    </a:lnTo>
                    <a:lnTo>
                      <a:pt x="103" y="76"/>
                    </a:lnTo>
                    <a:lnTo>
                      <a:pt x="101" y="76"/>
                    </a:lnTo>
                    <a:lnTo>
                      <a:pt x="99" y="76"/>
                    </a:lnTo>
                    <a:lnTo>
                      <a:pt x="98" y="76"/>
                    </a:lnTo>
                    <a:lnTo>
                      <a:pt x="96" y="78"/>
                    </a:lnTo>
                    <a:lnTo>
                      <a:pt x="94" y="78"/>
                    </a:lnTo>
                    <a:lnTo>
                      <a:pt x="103" y="72"/>
                    </a:lnTo>
                    <a:lnTo>
                      <a:pt x="109" y="63"/>
                    </a:lnTo>
                    <a:lnTo>
                      <a:pt x="114" y="53"/>
                    </a:lnTo>
                    <a:lnTo>
                      <a:pt x="118" y="42"/>
                    </a:lnTo>
                    <a:lnTo>
                      <a:pt x="119" y="30"/>
                    </a:lnTo>
                    <a:lnTo>
                      <a:pt x="124" y="30"/>
                    </a:lnTo>
                    <a:close/>
                    <a:moveTo>
                      <a:pt x="8" y="0"/>
                    </a:moveTo>
                    <a:lnTo>
                      <a:pt x="5" y="7"/>
                    </a:lnTo>
                    <a:lnTo>
                      <a:pt x="1" y="18"/>
                    </a:lnTo>
                    <a:lnTo>
                      <a:pt x="0" y="30"/>
                    </a:lnTo>
                    <a:lnTo>
                      <a:pt x="1" y="43"/>
                    </a:lnTo>
                    <a:lnTo>
                      <a:pt x="5" y="55"/>
                    </a:lnTo>
                    <a:lnTo>
                      <a:pt x="5" y="57"/>
                    </a:lnTo>
                    <a:lnTo>
                      <a:pt x="6" y="58"/>
                    </a:lnTo>
                    <a:lnTo>
                      <a:pt x="8" y="58"/>
                    </a:lnTo>
                    <a:lnTo>
                      <a:pt x="10" y="58"/>
                    </a:lnTo>
                    <a:lnTo>
                      <a:pt x="10" y="60"/>
                    </a:lnTo>
                    <a:lnTo>
                      <a:pt x="11" y="60"/>
                    </a:lnTo>
                    <a:lnTo>
                      <a:pt x="13" y="60"/>
                    </a:lnTo>
                    <a:lnTo>
                      <a:pt x="13" y="62"/>
                    </a:lnTo>
                    <a:lnTo>
                      <a:pt x="10" y="53"/>
                    </a:lnTo>
                    <a:lnTo>
                      <a:pt x="6" y="42"/>
                    </a:lnTo>
                    <a:lnTo>
                      <a:pt x="5" y="30"/>
                    </a:lnTo>
                    <a:lnTo>
                      <a:pt x="6" y="18"/>
                    </a:lnTo>
                    <a:lnTo>
                      <a:pt x="10" y="9"/>
                    </a:lnTo>
                    <a:lnTo>
                      <a:pt x="13" y="2"/>
                    </a:lnTo>
                    <a:lnTo>
                      <a:pt x="11" y="2"/>
                    </a:lnTo>
                    <a:lnTo>
                      <a:pt x="10" y="2"/>
                    </a:lnTo>
                    <a:lnTo>
                      <a:pt x="10" y="0"/>
                    </a:lnTo>
                    <a:lnTo>
                      <a:pt x="8" y="0"/>
                    </a:lnTo>
                    <a:close/>
                    <a:moveTo>
                      <a:pt x="61" y="88"/>
                    </a:moveTo>
                    <a:lnTo>
                      <a:pt x="61" y="88"/>
                    </a:lnTo>
                    <a:lnTo>
                      <a:pt x="66" y="88"/>
                    </a:lnTo>
                    <a:lnTo>
                      <a:pt x="64" y="88"/>
                    </a:lnTo>
                    <a:lnTo>
                      <a:pt x="63" y="88"/>
                    </a:lnTo>
                    <a:lnTo>
                      <a:pt x="61" y="8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0" name="Freeform 239"/>
              <p:cNvSpPr>
                <a:spLocks noEditPoints="1"/>
              </p:cNvSpPr>
              <p:nvPr/>
            </p:nvSpPr>
            <p:spPr bwMode="auto">
              <a:xfrm>
                <a:off x="1971" y="2917"/>
                <a:ext cx="120" cy="86"/>
              </a:xfrm>
              <a:custGeom>
                <a:avLst/>
                <a:gdLst>
                  <a:gd name="T0" fmla="*/ 120 w 120"/>
                  <a:gd name="T1" fmla="*/ 16 h 86"/>
                  <a:gd name="T2" fmla="*/ 118 w 120"/>
                  <a:gd name="T3" fmla="*/ 15 h 86"/>
                  <a:gd name="T4" fmla="*/ 117 w 120"/>
                  <a:gd name="T5" fmla="*/ 15 h 86"/>
                  <a:gd name="T6" fmla="*/ 115 w 120"/>
                  <a:gd name="T7" fmla="*/ 15 h 86"/>
                  <a:gd name="T8" fmla="*/ 115 w 120"/>
                  <a:gd name="T9" fmla="*/ 15 h 86"/>
                  <a:gd name="T10" fmla="*/ 115 w 120"/>
                  <a:gd name="T11" fmla="*/ 18 h 86"/>
                  <a:gd name="T12" fmla="*/ 120 w 120"/>
                  <a:gd name="T13" fmla="*/ 28 h 86"/>
                  <a:gd name="T14" fmla="*/ 117 w 120"/>
                  <a:gd name="T15" fmla="*/ 51 h 86"/>
                  <a:gd name="T16" fmla="*/ 103 w 120"/>
                  <a:gd name="T17" fmla="*/ 71 h 86"/>
                  <a:gd name="T18" fmla="*/ 98 w 120"/>
                  <a:gd name="T19" fmla="*/ 74 h 86"/>
                  <a:gd name="T20" fmla="*/ 97 w 120"/>
                  <a:gd name="T21" fmla="*/ 74 h 86"/>
                  <a:gd name="T22" fmla="*/ 95 w 120"/>
                  <a:gd name="T23" fmla="*/ 76 h 86"/>
                  <a:gd name="T24" fmla="*/ 93 w 120"/>
                  <a:gd name="T25" fmla="*/ 76 h 86"/>
                  <a:gd name="T26" fmla="*/ 92 w 120"/>
                  <a:gd name="T27" fmla="*/ 76 h 86"/>
                  <a:gd name="T28" fmla="*/ 90 w 120"/>
                  <a:gd name="T29" fmla="*/ 76 h 86"/>
                  <a:gd name="T30" fmla="*/ 87 w 120"/>
                  <a:gd name="T31" fmla="*/ 78 h 86"/>
                  <a:gd name="T32" fmla="*/ 85 w 120"/>
                  <a:gd name="T33" fmla="*/ 78 h 86"/>
                  <a:gd name="T34" fmla="*/ 92 w 120"/>
                  <a:gd name="T35" fmla="*/ 74 h 86"/>
                  <a:gd name="T36" fmla="*/ 107 w 120"/>
                  <a:gd name="T37" fmla="*/ 60 h 86"/>
                  <a:gd name="T38" fmla="*/ 115 w 120"/>
                  <a:gd name="T39" fmla="*/ 40 h 86"/>
                  <a:gd name="T40" fmla="*/ 120 w 120"/>
                  <a:gd name="T41" fmla="*/ 28 h 86"/>
                  <a:gd name="T42" fmla="*/ 5 w 120"/>
                  <a:gd name="T43" fmla="*/ 5 h 86"/>
                  <a:gd name="T44" fmla="*/ 0 w 120"/>
                  <a:gd name="T45" fmla="*/ 28 h 86"/>
                  <a:gd name="T46" fmla="*/ 5 w 120"/>
                  <a:gd name="T47" fmla="*/ 51 h 86"/>
                  <a:gd name="T48" fmla="*/ 10 w 120"/>
                  <a:gd name="T49" fmla="*/ 58 h 86"/>
                  <a:gd name="T50" fmla="*/ 12 w 120"/>
                  <a:gd name="T51" fmla="*/ 60 h 86"/>
                  <a:gd name="T52" fmla="*/ 14 w 120"/>
                  <a:gd name="T53" fmla="*/ 60 h 86"/>
                  <a:gd name="T54" fmla="*/ 17 w 120"/>
                  <a:gd name="T55" fmla="*/ 61 h 86"/>
                  <a:gd name="T56" fmla="*/ 15 w 120"/>
                  <a:gd name="T57" fmla="*/ 60 h 86"/>
                  <a:gd name="T58" fmla="*/ 7 w 120"/>
                  <a:gd name="T59" fmla="*/ 40 h 86"/>
                  <a:gd name="T60" fmla="*/ 7 w 120"/>
                  <a:gd name="T61" fmla="*/ 18 h 86"/>
                  <a:gd name="T62" fmla="*/ 14 w 120"/>
                  <a:gd name="T63" fmla="*/ 2 h 86"/>
                  <a:gd name="T64" fmla="*/ 12 w 120"/>
                  <a:gd name="T65" fmla="*/ 0 h 86"/>
                  <a:gd name="T66" fmla="*/ 12 w 120"/>
                  <a:gd name="T67" fmla="*/ 0 h 86"/>
                  <a:gd name="T68" fmla="*/ 10 w 120"/>
                  <a:gd name="T69" fmla="*/ 0 h 86"/>
                  <a:gd name="T70" fmla="*/ 9 w 120"/>
                  <a:gd name="T71" fmla="*/ 0 h 86"/>
                  <a:gd name="T72" fmla="*/ 60 w 120"/>
                  <a:gd name="T73" fmla="*/ 83 h 86"/>
                  <a:gd name="T74" fmla="*/ 80 w 120"/>
                  <a:gd name="T75" fmla="*/ 79 h 86"/>
                  <a:gd name="T76" fmla="*/ 73 w 120"/>
                  <a:gd name="T77" fmla="*/ 83 h 86"/>
                  <a:gd name="T78" fmla="*/ 67 w 120"/>
                  <a:gd name="T79" fmla="*/ 84 h 86"/>
                  <a:gd name="T80" fmla="*/ 62 w 120"/>
                  <a:gd name="T81" fmla="*/ 86 h 86"/>
                  <a:gd name="T82" fmla="*/ 57 w 120"/>
                  <a:gd name="T83" fmla="*/ 84 h 86"/>
                  <a:gd name="T84" fmla="*/ 55 w 120"/>
                  <a:gd name="T85" fmla="*/ 84 h 86"/>
                  <a:gd name="T86" fmla="*/ 55 w 120"/>
                  <a:gd name="T87" fmla="*/ 84 h 86"/>
                  <a:gd name="T88" fmla="*/ 53 w 120"/>
                  <a:gd name="T89" fmla="*/ 83 h 86"/>
                  <a:gd name="T90" fmla="*/ 53 w 120"/>
                  <a:gd name="T91" fmla="*/ 83 h 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86"/>
                  <a:gd name="T140" fmla="*/ 120 w 120"/>
                  <a:gd name="T141" fmla="*/ 86 h 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86">
                    <a:moveTo>
                      <a:pt x="120" y="28"/>
                    </a:moveTo>
                    <a:lnTo>
                      <a:pt x="120" y="16"/>
                    </a:lnTo>
                    <a:lnTo>
                      <a:pt x="118" y="15"/>
                    </a:lnTo>
                    <a:lnTo>
                      <a:pt x="117" y="15"/>
                    </a:lnTo>
                    <a:lnTo>
                      <a:pt x="115" y="15"/>
                    </a:lnTo>
                    <a:lnTo>
                      <a:pt x="113" y="15"/>
                    </a:lnTo>
                    <a:lnTo>
                      <a:pt x="115" y="18"/>
                    </a:lnTo>
                    <a:lnTo>
                      <a:pt x="115" y="28"/>
                    </a:lnTo>
                    <a:lnTo>
                      <a:pt x="120" y="28"/>
                    </a:lnTo>
                    <a:lnTo>
                      <a:pt x="120" y="41"/>
                    </a:lnTo>
                    <a:lnTo>
                      <a:pt x="117" y="51"/>
                    </a:lnTo>
                    <a:lnTo>
                      <a:pt x="110" y="63"/>
                    </a:lnTo>
                    <a:lnTo>
                      <a:pt x="103" y="71"/>
                    </a:lnTo>
                    <a:lnTo>
                      <a:pt x="98" y="74"/>
                    </a:lnTo>
                    <a:lnTo>
                      <a:pt x="97" y="74"/>
                    </a:lnTo>
                    <a:lnTo>
                      <a:pt x="95" y="76"/>
                    </a:lnTo>
                    <a:lnTo>
                      <a:pt x="93" y="76"/>
                    </a:lnTo>
                    <a:lnTo>
                      <a:pt x="92" y="76"/>
                    </a:lnTo>
                    <a:lnTo>
                      <a:pt x="90" y="76"/>
                    </a:lnTo>
                    <a:lnTo>
                      <a:pt x="88" y="76"/>
                    </a:lnTo>
                    <a:lnTo>
                      <a:pt x="87" y="78"/>
                    </a:lnTo>
                    <a:lnTo>
                      <a:pt x="85" y="78"/>
                    </a:lnTo>
                    <a:lnTo>
                      <a:pt x="83" y="78"/>
                    </a:lnTo>
                    <a:lnTo>
                      <a:pt x="92" y="74"/>
                    </a:lnTo>
                    <a:lnTo>
                      <a:pt x="100" y="68"/>
                    </a:lnTo>
                    <a:lnTo>
                      <a:pt x="107" y="60"/>
                    </a:lnTo>
                    <a:lnTo>
                      <a:pt x="112" y="50"/>
                    </a:lnTo>
                    <a:lnTo>
                      <a:pt x="115" y="40"/>
                    </a:lnTo>
                    <a:lnTo>
                      <a:pt x="115" y="28"/>
                    </a:lnTo>
                    <a:lnTo>
                      <a:pt x="120" y="28"/>
                    </a:lnTo>
                    <a:close/>
                    <a:moveTo>
                      <a:pt x="9" y="0"/>
                    </a:moveTo>
                    <a:lnTo>
                      <a:pt x="5" y="5"/>
                    </a:lnTo>
                    <a:lnTo>
                      <a:pt x="2" y="16"/>
                    </a:lnTo>
                    <a:lnTo>
                      <a:pt x="0" y="28"/>
                    </a:lnTo>
                    <a:lnTo>
                      <a:pt x="2" y="41"/>
                    </a:lnTo>
                    <a:lnTo>
                      <a:pt x="5" y="51"/>
                    </a:lnTo>
                    <a:lnTo>
                      <a:pt x="9" y="56"/>
                    </a:lnTo>
                    <a:lnTo>
                      <a:pt x="10" y="58"/>
                    </a:lnTo>
                    <a:lnTo>
                      <a:pt x="12" y="60"/>
                    </a:lnTo>
                    <a:lnTo>
                      <a:pt x="14" y="60"/>
                    </a:lnTo>
                    <a:lnTo>
                      <a:pt x="15" y="61"/>
                    </a:lnTo>
                    <a:lnTo>
                      <a:pt x="17" y="61"/>
                    </a:lnTo>
                    <a:lnTo>
                      <a:pt x="15" y="60"/>
                    </a:lnTo>
                    <a:lnTo>
                      <a:pt x="10" y="50"/>
                    </a:lnTo>
                    <a:lnTo>
                      <a:pt x="7" y="40"/>
                    </a:lnTo>
                    <a:lnTo>
                      <a:pt x="5" y="28"/>
                    </a:lnTo>
                    <a:lnTo>
                      <a:pt x="7" y="18"/>
                    </a:lnTo>
                    <a:lnTo>
                      <a:pt x="10" y="8"/>
                    </a:lnTo>
                    <a:lnTo>
                      <a:pt x="14" y="2"/>
                    </a:lnTo>
                    <a:lnTo>
                      <a:pt x="12" y="0"/>
                    </a:lnTo>
                    <a:lnTo>
                      <a:pt x="10" y="0"/>
                    </a:lnTo>
                    <a:lnTo>
                      <a:pt x="9" y="0"/>
                    </a:lnTo>
                    <a:close/>
                    <a:moveTo>
                      <a:pt x="53" y="83"/>
                    </a:moveTo>
                    <a:lnTo>
                      <a:pt x="60" y="83"/>
                    </a:lnTo>
                    <a:lnTo>
                      <a:pt x="72" y="83"/>
                    </a:lnTo>
                    <a:lnTo>
                      <a:pt x="80" y="79"/>
                    </a:lnTo>
                    <a:lnTo>
                      <a:pt x="77" y="81"/>
                    </a:lnTo>
                    <a:lnTo>
                      <a:pt x="73" y="83"/>
                    </a:lnTo>
                    <a:lnTo>
                      <a:pt x="70" y="84"/>
                    </a:lnTo>
                    <a:lnTo>
                      <a:pt x="67" y="84"/>
                    </a:lnTo>
                    <a:lnTo>
                      <a:pt x="65" y="86"/>
                    </a:lnTo>
                    <a:lnTo>
                      <a:pt x="62" y="86"/>
                    </a:lnTo>
                    <a:lnTo>
                      <a:pt x="58" y="86"/>
                    </a:lnTo>
                    <a:lnTo>
                      <a:pt x="57" y="84"/>
                    </a:lnTo>
                    <a:lnTo>
                      <a:pt x="55" y="84"/>
                    </a:lnTo>
                    <a:lnTo>
                      <a:pt x="53" y="83"/>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1" name="Freeform 240"/>
              <p:cNvSpPr>
                <a:spLocks noEditPoints="1"/>
              </p:cNvSpPr>
              <p:nvPr/>
            </p:nvSpPr>
            <p:spPr bwMode="auto">
              <a:xfrm>
                <a:off x="1975" y="2917"/>
                <a:ext cx="114" cy="86"/>
              </a:xfrm>
              <a:custGeom>
                <a:avLst/>
                <a:gdLst>
                  <a:gd name="T0" fmla="*/ 113 w 114"/>
                  <a:gd name="T1" fmla="*/ 16 h 86"/>
                  <a:gd name="T2" fmla="*/ 111 w 114"/>
                  <a:gd name="T3" fmla="*/ 15 h 86"/>
                  <a:gd name="T4" fmla="*/ 111 w 114"/>
                  <a:gd name="T5" fmla="*/ 15 h 86"/>
                  <a:gd name="T6" fmla="*/ 109 w 114"/>
                  <a:gd name="T7" fmla="*/ 15 h 86"/>
                  <a:gd name="T8" fmla="*/ 108 w 114"/>
                  <a:gd name="T9" fmla="*/ 15 h 86"/>
                  <a:gd name="T10" fmla="*/ 108 w 114"/>
                  <a:gd name="T11" fmla="*/ 18 h 86"/>
                  <a:gd name="T12" fmla="*/ 114 w 114"/>
                  <a:gd name="T13" fmla="*/ 28 h 86"/>
                  <a:gd name="T14" fmla="*/ 109 w 114"/>
                  <a:gd name="T15" fmla="*/ 51 h 86"/>
                  <a:gd name="T16" fmla="*/ 98 w 114"/>
                  <a:gd name="T17" fmla="*/ 70 h 86"/>
                  <a:gd name="T18" fmla="*/ 89 w 114"/>
                  <a:gd name="T19" fmla="*/ 76 h 86"/>
                  <a:gd name="T20" fmla="*/ 89 w 114"/>
                  <a:gd name="T21" fmla="*/ 76 h 86"/>
                  <a:gd name="T22" fmla="*/ 89 w 114"/>
                  <a:gd name="T23" fmla="*/ 76 h 86"/>
                  <a:gd name="T24" fmla="*/ 89 w 114"/>
                  <a:gd name="T25" fmla="*/ 76 h 86"/>
                  <a:gd name="T26" fmla="*/ 84 w 114"/>
                  <a:gd name="T27" fmla="*/ 76 h 86"/>
                  <a:gd name="T28" fmla="*/ 78 w 114"/>
                  <a:gd name="T29" fmla="*/ 79 h 86"/>
                  <a:gd name="T30" fmla="*/ 71 w 114"/>
                  <a:gd name="T31" fmla="*/ 83 h 86"/>
                  <a:gd name="T32" fmla="*/ 64 w 114"/>
                  <a:gd name="T33" fmla="*/ 84 h 86"/>
                  <a:gd name="T34" fmla="*/ 56 w 114"/>
                  <a:gd name="T35" fmla="*/ 86 h 86"/>
                  <a:gd name="T36" fmla="*/ 54 w 114"/>
                  <a:gd name="T37" fmla="*/ 86 h 86"/>
                  <a:gd name="T38" fmla="*/ 54 w 114"/>
                  <a:gd name="T39" fmla="*/ 86 h 86"/>
                  <a:gd name="T40" fmla="*/ 53 w 114"/>
                  <a:gd name="T41" fmla="*/ 86 h 86"/>
                  <a:gd name="T42" fmla="*/ 53 w 114"/>
                  <a:gd name="T43" fmla="*/ 84 h 86"/>
                  <a:gd name="T44" fmla="*/ 51 w 114"/>
                  <a:gd name="T45" fmla="*/ 84 h 86"/>
                  <a:gd name="T46" fmla="*/ 48 w 114"/>
                  <a:gd name="T47" fmla="*/ 83 h 86"/>
                  <a:gd name="T48" fmla="*/ 46 w 114"/>
                  <a:gd name="T49" fmla="*/ 81 h 86"/>
                  <a:gd name="T50" fmla="*/ 43 w 114"/>
                  <a:gd name="T51" fmla="*/ 79 h 86"/>
                  <a:gd name="T52" fmla="*/ 46 w 114"/>
                  <a:gd name="T53" fmla="*/ 79 h 86"/>
                  <a:gd name="T54" fmla="*/ 68 w 114"/>
                  <a:gd name="T55" fmla="*/ 79 h 86"/>
                  <a:gd name="T56" fmla="*/ 86 w 114"/>
                  <a:gd name="T57" fmla="*/ 73 h 86"/>
                  <a:gd name="T58" fmla="*/ 101 w 114"/>
                  <a:gd name="T59" fmla="*/ 58 h 86"/>
                  <a:gd name="T60" fmla="*/ 108 w 114"/>
                  <a:gd name="T61" fmla="*/ 40 h 86"/>
                  <a:gd name="T62" fmla="*/ 114 w 114"/>
                  <a:gd name="T63" fmla="*/ 28 h 86"/>
                  <a:gd name="T64" fmla="*/ 5 w 114"/>
                  <a:gd name="T65" fmla="*/ 7 h 86"/>
                  <a:gd name="T66" fmla="*/ 0 w 114"/>
                  <a:gd name="T67" fmla="*/ 28 h 86"/>
                  <a:gd name="T68" fmla="*/ 5 w 114"/>
                  <a:gd name="T69" fmla="*/ 51 h 86"/>
                  <a:gd name="T70" fmla="*/ 10 w 114"/>
                  <a:gd name="T71" fmla="*/ 60 h 86"/>
                  <a:gd name="T72" fmla="*/ 13 w 114"/>
                  <a:gd name="T73" fmla="*/ 61 h 86"/>
                  <a:gd name="T74" fmla="*/ 14 w 114"/>
                  <a:gd name="T75" fmla="*/ 63 h 86"/>
                  <a:gd name="T76" fmla="*/ 18 w 114"/>
                  <a:gd name="T77" fmla="*/ 65 h 86"/>
                  <a:gd name="T78" fmla="*/ 13 w 114"/>
                  <a:gd name="T79" fmla="*/ 58 h 86"/>
                  <a:gd name="T80" fmla="*/ 6 w 114"/>
                  <a:gd name="T81" fmla="*/ 40 h 86"/>
                  <a:gd name="T82" fmla="*/ 6 w 114"/>
                  <a:gd name="T83" fmla="*/ 18 h 86"/>
                  <a:gd name="T84" fmla="*/ 13 w 114"/>
                  <a:gd name="T85" fmla="*/ 2 h 86"/>
                  <a:gd name="T86" fmla="*/ 11 w 114"/>
                  <a:gd name="T87" fmla="*/ 2 h 86"/>
                  <a:gd name="T88" fmla="*/ 10 w 114"/>
                  <a:gd name="T89" fmla="*/ 2 h 86"/>
                  <a:gd name="T90" fmla="*/ 8 w 114"/>
                  <a:gd name="T91" fmla="*/ 0 h 86"/>
                  <a:gd name="T92" fmla="*/ 8 w 114"/>
                  <a:gd name="T93" fmla="*/ 0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4"/>
                  <a:gd name="T142" fmla="*/ 0 h 86"/>
                  <a:gd name="T143" fmla="*/ 114 w 114"/>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4" h="86">
                    <a:moveTo>
                      <a:pt x="114" y="28"/>
                    </a:moveTo>
                    <a:lnTo>
                      <a:pt x="113" y="16"/>
                    </a:lnTo>
                    <a:lnTo>
                      <a:pt x="113" y="15"/>
                    </a:lnTo>
                    <a:lnTo>
                      <a:pt x="111" y="15"/>
                    </a:lnTo>
                    <a:lnTo>
                      <a:pt x="109" y="15"/>
                    </a:lnTo>
                    <a:lnTo>
                      <a:pt x="108" y="15"/>
                    </a:lnTo>
                    <a:lnTo>
                      <a:pt x="108" y="18"/>
                    </a:lnTo>
                    <a:lnTo>
                      <a:pt x="109" y="28"/>
                    </a:lnTo>
                    <a:lnTo>
                      <a:pt x="114" y="28"/>
                    </a:lnTo>
                    <a:lnTo>
                      <a:pt x="113" y="40"/>
                    </a:lnTo>
                    <a:lnTo>
                      <a:pt x="109" y="51"/>
                    </a:lnTo>
                    <a:lnTo>
                      <a:pt x="104" y="61"/>
                    </a:lnTo>
                    <a:lnTo>
                      <a:pt x="98" y="70"/>
                    </a:lnTo>
                    <a:lnTo>
                      <a:pt x="89" y="76"/>
                    </a:lnTo>
                    <a:lnTo>
                      <a:pt x="88" y="76"/>
                    </a:lnTo>
                    <a:lnTo>
                      <a:pt x="84" y="76"/>
                    </a:lnTo>
                    <a:lnTo>
                      <a:pt x="81" y="78"/>
                    </a:lnTo>
                    <a:lnTo>
                      <a:pt x="78" y="79"/>
                    </a:lnTo>
                    <a:lnTo>
                      <a:pt x="74" y="81"/>
                    </a:lnTo>
                    <a:lnTo>
                      <a:pt x="71" y="83"/>
                    </a:lnTo>
                    <a:lnTo>
                      <a:pt x="68" y="83"/>
                    </a:lnTo>
                    <a:lnTo>
                      <a:pt x="64" y="84"/>
                    </a:lnTo>
                    <a:lnTo>
                      <a:pt x="61" y="86"/>
                    </a:lnTo>
                    <a:lnTo>
                      <a:pt x="56" y="86"/>
                    </a:lnTo>
                    <a:lnTo>
                      <a:pt x="54" y="86"/>
                    </a:lnTo>
                    <a:lnTo>
                      <a:pt x="53" y="86"/>
                    </a:lnTo>
                    <a:lnTo>
                      <a:pt x="53" y="84"/>
                    </a:lnTo>
                    <a:lnTo>
                      <a:pt x="51" y="84"/>
                    </a:lnTo>
                    <a:lnTo>
                      <a:pt x="49" y="83"/>
                    </a:lnTo>
                    <a:lnTo>
                      <a:pt x="48" y="83"/>
                    </a:lnTo>
                    <a:lnTo>
                      <a:pt x="48" y="81"/>
                    </a:lnTo>
                    <a:lnTo>
                      <a:pt x="46" y="81"/>
                    </a:lnTo>
                    <a:lnTo>
                      <a:pt x="44" y="79"/>
                    </a:lnTo>
                    <a:lnTo>
                      <a:pt x="43" y="79"/>
                    </a:lnTo>
                    <a:lnTo>
                      <a:pt x="46" y="79"/>
                    </a:lnTo>
                    <a:lnTo>
                      <a:pt x="56" y="81"/>
                    </a:lnTo>
                    <a:lnTo>
                      <a:pt x="68" y="79"/>
                    </a:lnTo>
                    <a:lnTo>
                      <a:pt x="78" y="76"/>
                    </a:lnTo>
                    <a:lnTo>
                      <a:pt x="86" y="73"/>
                    </a:lnTo>
                    <a:lnTo>
                      <a:pt x="94" y="66"/>
                    </a:lnTo>
                    <a:lnTo>
                      <a:pt x="101" y="58"/>
                    </a:lnTo>
                    <a:lnTo>
                      <a:pt x="104" y="50"/>
                    </a:lnTo>
                    <a:lnTo>
                      <a:pt x="108" y="40"/>
                    </a:lnTo>
                    <a:lnTo>
                      <a:pt x="109" y="28"/>
                    </a:lnTo>
                    <a:lnTo>
                      <a:pt x="114" y="28"/>
                    </a:lnTo>
                    <a:close/>
                    <a:moveTo>
                      <a:pt x="8" y="0"/>
                    </a:moveTo>
                    <a:lnTo>
                      <a:pt x="5" y="7"/>
                    </a:lnTo>
                    <a:lnTo>
                      <a:pt x="1" y="16"/>
                    </a:lnTo>
                    <a:lnTo>
                      <a:pt x="0" y="28"/>
                    </a:lnTo>
                    <a:lnTo>
                      <a:pt x="1" y="40"/>
                    </a:lnTo>
                    <a:lnTo>
                      <a:pt x="5" y="51"/>
                    </a:lnTo>
                    <a:lnTo>
                      <a:pt x="8" y="60"/>
                    </a:lnTo>
                    <a:lnTo>
                      <a:pt x="10" y="60"/>
                    </a:lnTo>
                    <a:lnTo>
                      <a:pt x="11" y="61"/>
                    </a:lnTo>
                    <a:lnTo>
                      <a:pt x="13" y="61"/>
                    </a:lnTo>
                    <a:lnTo>
                      <a:pt x="14" y="63"/>
                    </a:lnTo>
                    <a:lnTo>
                      <a:pt x="16" y="65"/>
                    </a:lnTo>
                    <a:lnTo>
                      <a:pt x="18" y="65"/>
                    </a:lnTo>
                    <a:lnTo>
                      <a:pt x="19" y="65"/>
                    </a:lnTo>
                    <a:lnTo>
                      <a:pt x="13" y="58"/>
                    </a:lnTo>
                    <a:lnTo>
                      <a:pt x="8" y="50"/>
                    </a:lnTo>
                    <a:lnTo>
                      <a:pt x="6" y="40"/>
                    </a:lnTo>
                    <a:lnTo>
                      <a:pt x="5" y="28"/>
                    </a:lnTo>
                    <a:lnTo>
                      <a:pt x="6" y="18"/>
                    </a:lnTo>
                    <a:lnTo>
                      <a:pt x="8" y="8"/>
                    </a:lnTo>
                    <a:lnTo>
                      <a:pt x="13" y="2"/>
                    </a:lnTo>
                    <a:lnTo>
                      <a:pt x="11" y="2"/>
                    </a:lnTo>
                    <a:lnTo>
                      <a:pt x="10" y="2"/>
                    </a:lnTo>
                    <a:lnTo>
                      <a:pt x="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2" name="Freeform 241"/>
              <p:cNvSpPr>
                <a:spLocks/>
              </p:cNvSpPr>
              <p:nvPr/>
            </p:nvSpPr>
            <p:spPr bwMode="auto">
              <a:xfrm>
                <a:off x="1976" y="2919"/>
                <a:ext cx="110" cy="81"/>
              </a:xfrm>
              <a:custGeom>
                <a:avLst/>
                <a:gdLst>
                  <a:gd name="T0" fmla="*/ 110 w 110"/>
                  <a:gd name="T1" fmla="*/ 16 h 81"/>
                  <a:gd name="T2" fmla="*/ 108 w 110"/>
                  <a:gd name="T3" fmla="*/ 13 h 81"/>
                  <a:gd name="T4" fmla="*/ 107 w 110"/>
                  <a:gd name="T5" fmla="*/ 13 h 81"/>
                  <a:gd name="T6" fmla="*/ 105 w 110"/>
                  <a:gd name="T7" fmla="*/ 13 h 81"/>
                  <a:gd name="T8" fmla="*/ 103 w 110"/>
                  <a:gd name="T9" fmla="*/ 13 h 81"/>
                  <a:gd name="T10" fmla="*/ 105 w 110"/>
                  <a:gd name="T11" fmla="*/ 16 h 81"/>
                  <a:gd name="T12" fmla="*/ 110 w 110"/>
                  <a:gd name="T13" fmla="*/ 26 h 81"/>
                  <a:gd name="T14" fmla="*/ 107 w 110"/>
                  <a:gd name="T15" fmla="*/ 48 h 81"/>
                  <a:gd name="T16" fmla="*/ 95 w 110"/>
                  <a:gd name="T17" fmla="*/ 66 h 81"/>
                  <a:gd name="T18" fmla="*/ 78 w 110"/>
                  <a:gd name="T19" fmla="*/ 76 h 81"/>
                  <a:gd name="T20" fmla="*/ 78 w 110"/>
                  <a:gd name="T21" fmla="*/ 77 h 81"/>
                  <a:gd name="T22" fmla="*/ 77 w 110"/>
                  <a:gd name="T23" fmla="*/ 77 h 81"/>
                  <a:gd name="T24" fmla="*/ 77 w 110"/>
                  <a:gd name="T25" fmla="*/ 77 h 81"/>
                  <a:gd name="T26" fmla="*/ 75 w 110"/>
                  <a:gd name="T27" fmla="*/ 77 h 81"/>
                  <a:gd name="T28" fmla="*/ 55 w 110"/>
                  <a:gd name="T29" fmla="*/ 81 h 81"/>
                  <a:gd name="T30" fmla="*/ 43 w 110"/>
                  <a:gd name="T31" fmla="*/ 77 h 81"/>
                  <a:gd name="T32" fmla="*/ 35 w 110"/>
                  <a:gd name="T33" fmla="*/ 72 h 81"/>
                  <a:gd name="T34" fmla="*/ 25 w 110"/>
                  <a:gd name="T35" fmla="*/ 68 h 81"/>
                  <a:gd name="T36" fmla="*/ 17 w 110"/>
                  <a:gd name="T37" fmla="*/ 63 h 81"/>
                  <a:gd name="T38" fmla="*/ 10 w 110"/>
                  <a:gd name="T39" fmla="*/ 58 h 81"/>
                  <a:gd name="T40" fmla="*/ 2 w 110"/>
                  <a:gd name="T41" fmla="*/ 38 h 81"/>
                  <a:gd name="T42" fmla="*/ 2 w 110"/>
                  <a:gd name="T43" fmla="*/ 16 h 81"/>
                  <a:gd name="T44" fmla="*/ 9 w 110"/>
                  <a:gd name="T45" fmla="*/ 0 h 81"/>
                  <a:gd name="T46" fmla="*/ 10 w 110"/>
                  <a:gd name="T47" fmla="*/ 0 h 81"/>
                  <a:gd name="T48" fmla="*/ 12 w 110"/>
                  <a:gd name="T49" fmla="*/ 0 h 81"/>
                  <a:gd name="T50" fmla="*/ 12 w 110"/>
                  <a:gd name="T51" fmla="*/ 0 h 81"/>
                  <a:gd name="T52" fmla="*/ 13 w 110"/>
                  <a:gd name="T53" fmla="*/ 1 h 81"/>
                  <a:gd name="T54" fmla="*/ 7 w 110"/>
                  <a:gd name="T55" fmla="*/ 16 h 81"/>
                  <a:gd name="T56" fmla="*/ 7 w 110"/>
                  <a:gd name="T57" fmla="*/ 36 h 81"/>
                  <a:gd name="T58" fmla="*/ 15 w 110"/>
                  <a:gd name="T59" fmla="*/ 54 h 81"/>
                  <a:gd name="T60" fmla="*/ 28 w 110"/>
                  <a:gd name="T61" fmla="*/ 68 h 81"/>
                  <a:gd name="T62" fmla="*/ 45 w 110"/>
                  <a:gd name="T63" fmla="*/ 76 h 81"/>
                  <a:gd name="T64" fmla="*/ 65 w 110"/>
                  <a:gd name="T65" fmla="*/ 76 h 81"/>
                  <a:gd name="T66" fmla="*/ 83 w 110"/>
                  <a:gd name="T67" fmla="*/ 68 h 81"/>
                  <a:gd name="T68" fmla="*/ 97 w 110"/>
                  <a:gd name="T69" fmla="*/ 54 h 81"/>
                  <a:gd name="T70" fmla="*/ 105 w 110"/>
                  <a:gd name="T71" fmla="*/ 36 h 81"/>
                  <a:gd name="T72" fmla="*/ 110 w 110"/>
                  <a:gd name="T73" fmla="*/ 26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81"/>
                  <a:gd name="T113" fmla="*/ 110 w 110"/>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81">
                    <a:moveTo>
                      <a:pt x="110" y="26"/>
                    </a:moveTo>
                    <a:lnTo>
                      <a:pt x="110" y="16"/>
                    </a:lnTo>
                    <a:lnTo>
                      <a:pt x="108" y="13"/>
                    </a:lnTo>
                    <a:lnTo>
                      <a:pt x="107" y="13"/>
                    </a:lnTo>
                    <a:lnTo>
                      <a:pt x="105" y="13"/>
                    </a:lnTo>
                    <a:lnTo>
                      <a:pt x="103" y="13"/>
                    </a:lnTo>
                    <a:lnTo>
                      <a:pt x="105" y="16"/>
                    </a:lnTo>
                    <a:lnTo>
                      <a:pt x="105" y="26"/>
                    </a:lnTo>
                    <a:lnTo>
                      <a:pt x="110" y="26"/>
                    </a:lnTo>
                    <a:lnTo>
                      <a:pt x="110" y="38"/>
                    </a:lnTo>
                    <a:lnTo>
                      <a:pt x="107" y="48"/>
                    </a:lnTo>
                    <a:lnTo>
                      <a:pt x="102" y="58"/>
                    </a:lnTo>
                    <a:lnTo>
                      <a:pt x="95" y="66"/>
                    </a:lnTo>
                    <a:lnTo>
                      <a:pt x="87" y="72"/>
                    </a:lnTo>
                    <a:lnTo>
                      <a:pt x="78" y="76"/>
                    </a:lnTo>
                    <a:lnTo>
                      <a:pt x="78" y="77"/>
                    </a:lnTo>
                    <a:lnTo>
                      <a:pt x="77" y="77"/>
                    </a:lnTo>
                    <a:lnTo>
                      <a:pt x="75" y="77"/>
                    </a:lnTo>
                    <a:lnTo>
                      <a:pt x="67" y="81"/>
                    </a:lnTo>
                    <a:lnTo>
                      <a:pt x="55" y="81"/>
                    </a:lnTo>
                    <a:lnTo>
                      <a:pt x="48" y="81"/>
                    </a:lnTo>
                    <a:lnTo>
                      <a:pt x="43" y="77"/>
                    </a:lnTo>
                    <a:lnTo>
                      <a:pt x="38" y="76"/>
                    </a:lnTo>
                    <a:lnTo>
                      <a:pt x="35" y="72"/>
                    </a:lnTo>
                    <a:lnTo>
                      <a:pt x="30" y="71"/>
                    </a:lnTo>
                    <a:lnTo>
                      <a:pt x="25" y="68"/>
                    </a:lnTo>
                    <a:lnTo>
                      <a:pt x="22" y="64"/>
                    </a:lnTo>
                    <a:lnTo>
                      <a:pt x="17" y="63"/>
                    </a:lnTo>
                    <a:lnTo>
                      <a:pt x="12" y="59"/>
                    </a:lnTo>
                    <a:lnTo>
                      <a:pt x="10" y="58"/>
                    </a:lnTo>
                    <a:lnTo>
                      <a:pt x="5" y="48"/>
                    </a:lnTo>
                    <a:lnTo>
                      <a:pt x="2" y="38"/>
                    </a:lnTo>
                    <a:lnTo>
                      <a:pt x="0" y="26"/>
                    </a:lnTo>
                    <a:lnTo>
                      <a:pt x="2" y="16"/>
                    </a:lnTo>
                    <a:lnTo>
                      <a:pt x="5" y="6"/>
                    </a:lnTo>
                    <a:lnTo>
                      <a:pt x="9" y="0"/>
                    </a:lnTo>
                    <a:lnTo>
                      <a:pt x="10" y="0"/>
                    </a:lnTo>
                    <a:lnTo>
                      <a:pt x="12" y="0"/>
                    </a:lnTo>
                    <a:lnTo>
                      <a:pt x="13" y="0"/>
                    </a:lnTo>
                    <a:lnTo>
                      <a:pt x="13" y="1"/>
                    </a:lnTo>
                    <a:lnTo>
                      <a:pt x="10" y="8"/>
                    </a:lnTo>
                    <a:lnTo>
                      <a:pt x="7" y="16"/>
                    </a:lnTo>
                    <a:lnTo>
                      <a:pt x="5" y="26"/>
                    </a:lnTo>
                    <a:lnTo>
                      <a:pt x="7" y="36"/>
                    </a:lnTo>
                    <a:lnTo>
                      <a:pt x="10" y="46"/>
                    </a:lnTo>
                    <a:lnTo>
                      <a:pt x="15" y="54"/>
                    </a:lnTo>
                    <a:lnTo>
                      <a:pt x="20" y="63"/>
                    </a:lnTo>
                    <a:lnTo>
                      <a:pt x="28" y="68"/>
                    </a:lnTo>
                    <a:lnTo>
                      <a:pt x="37" y="72"/>
                    </a:lnTo>
                    <a:lnTo>
                      <a:pt x="45" y="76"/>
                    </a:lnTo>
                    <a:lnTo>
                      <a:pt x="55" y="76"/>
                    </a:lnTo>
                    <a:lnTo>
                      <a:pt x="65" y="76"/>
                    </a:lnTo>
                    <a:lnTo>
                      <a:pt x="75" y="72"/>
                    </a:lnTo>
                    <a:lnTo>
                      <a:pt x="83" y="68"/>
                    </a:lnTo>
                    <a:lnTo>
                      <a:pt x="92" y="63"/>
                    </a:lnTo>
                    <a:lnTo>
                      <a:pt x="97" y="54"/>
                    </a:lnTo>
                    <a:lnTo>
                      <a:pt x="102" y="46"/>
                    </a:lnTo>
                    <a:lnTo>
                      <a:pt x="105" y="36"/>
                    </a:lnTo>
                    <a:lnTo>
                      <a:pt x="105" y="26"/>
                    </a:lnTo>
                    <a:lnTo>
                      <a:pt x="110"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3" name="Freeform 242"/>
              <p:cNvSpPr>
                <a:spLocks/>
              </p:cNvSpPr>
              <p:nvPr/>
            </p:nvSpPr>
            <p:spPr bwMode="auto">
              <a:xfrm>
                <a:off x="1980" y="2919"/>
                <a:ext cx="104" cy="79"/>
              </a:xfrm>
              <a:custGeom>
                <a:avLst/>
                <a:gdLst>
                  <a:gd name="T0" fmla="*/ 103 w 104"/>
                  <a:gd name="T1" fmla="*/ 16 h 79"/>
                  <a:gd name="T2" fmla="*/ 101 w 104"/>
                  <a:gd name="T3" fmla="*/ 13 h 79"/>
                  <a:gd name="T4" fmla="*/ 99 w 104"/>
                  <a:gd name="T5" fmla="*/ 13 h 79"/>
                  <a:gd name="T6" fmla="*/ 99 w 104"/>
                  <a:gd name="T7" fmla="*/ 13 h 79"/>
                  <a:gd name="T8" fmla="*/ 98 w 104"/>
                  <a:gd name="T9" fmla="*/ 13 h 79"/>
                  <a:gd name="T10" fmla="*/ 98 w 104"/>
                  <a:gd name="T11" fmla="*/ 18 h 79"/>
                  <a:gd name="T12" fmla="*/ 104 w 104"/>
                  <a:gd name="T13" fmla="*/ 26 h 79"/>
                  <a:gd name="T14" fmla="*/ 99 w 104"/>
                  <a:gd name="T15" fmla="*/ 48 h 79"/>
                  <a:gd name="T16" fmla="*/ 89 w 104"/>
                  <a:gd name="T17" fmla="*/ 64 h 79"/>
                  <a:gd name="T18" fmla="*/ 73 w 104"/>
                  <a:gd name="T19" fmla="*/ 74 h 79"/>
                  <a:gd name="T20" fmla="*/ 51 w 104"/>
                  <a:gd name="T21" fmla="*/ 79 h 79"/>
                  <a:gd name="T22" fmla="*/ 38 w 104"/>
                  <a:gd name="T23" fmla="*/ 77 h 79"/>
                  <a:gd name="T24" fmla="*/ 31 w 104"/>
                  <a:gd name="T25" fmla="*/ 74 h 79"/>
                  <a:gd name="T26" fmla="*/ 26 w 104"/>
                  <a:gd name="T27" fmla="*/ 69 h 79"/>
                  <a:gd name="T28" fmla="*/ 19 w 104"/>
                  <a:gd name="T29" fmla="*/ 66 h 79"/>
                  <a:gd name="T30" fmla="*/ 14 w 104"/>
                  <a:gd name="T31" fmla="*/ 63 h 79"/>
                  <a:gd name="T32" fmla="*/ 3 w 104"/>
                  <a:gd name="T33" fmla="*/ 48 h 79"/>
                  <a:gd name="T34" fmla="*/ 0 w 104"/>
                  <a:gd name="T35" fmla="*/ 26 h 79"/>
                  <a:gd name="T36" fmla="*/ 3 w 104"/>
                  <a:gd name="T37" fmla="*/ 6 h 79"/>
                  <a:gd name="T38" fmla="*/ 8 w 104"/>
                  <a:gd name="T39" fmla="*/ 0 h 79"/>
                  <a:gd name="T40" fmla="*/ 9 w 104"/>
                  <a:gd name="T41" fmla="*/ 0 h 79"/>
                  <a:gd name="T42" fmla="*/ 9 w 104"/>
                  <a:gd name="T43" fmla="*/ 1 h 79"/>
                  <a:gd name="T44" fmla="*/ 11 w 104"/>
                  <a:gd name="T45" fmla="*/ 1 h 79"/>
                  <a:gd name="T46" fmla="*/ 8 w 104"/>
                  <a:gd name="T47" fmla="*/ 8 h 79"/>
                  <a:gd name="T48" fmla="*/ 5 w 104"/>
                  <a:gd name="T49" fmla="*/ 26 h 79"/>
                  <a:gd name="T50" fmla="*/ 8 w 104"/>
                  <a:gd name="T51" fmla="*/ 46 h 79"/>
                  <a:gd name="T52" fmla="*/ 18 w 104"/>
                  <a:gd name="T53" fmla="*/ 61 h 79"/>
                  <a:gd name="T54" fmla="*/ 33 w 104"/>
                  <a:gd name="T55" fmla="*/ 71 h 79"/>
                  <a:gd name="T56" fmla="*/ 51 w 104"/>
                  <a:gd name="T57" fmla="*/ 74 h 79"/>
                  <a:gd name="T58" fmla="*/ 71 w 104"/>
                  <a:gd name="T59" fmla="*/ 71 h 79"/>
                  <a:gd name="T60" fmla="*/ 86 w 104"/>
                  <a:gd name="T61" fmla="*/ 61 h 79"/>
                  <a:gd name="T62" fmla="*/ 96 w 104"/>
                  <a:gd name="T63" fmla="*/ 46 h 79"/>
                  <a:gd name="T64" fmla="*/ 99 w 104"/>
                  <a:gd name="T65" fmla="*/ 2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79"/>
                  <a:gd name="T101" fmla="*/ 104 w 104"/>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79">
                    <a:moveTo>
                      <a:pt x="104" y="26"/>
                    </a:moveTo>
                    <a:lnTo>
                      <a:pt x="103" y="16"/>
                    </a:lnTo>
                    <a:lnTo>
                      <a:pt x="103" y="13"/>
                    </a:lnTo>
                    <a:lnTo>
                      <a:pt x="101" y="13"/>
                    </a:lnTo>
                    <a:lnTo>
                      <a:pt x="99" y="13"/>
                    </a:lnTo>
                    <a:lnTo>
                      <a:pt x="98" y="13"/>
                    </a:lnTo>
                    <a:lnTo>
                      <a:pt x="98" y="18"/>
                    </a:lnTo>
                    <a:lnTo>
                      <a:pt x="99" y="26"/>
                    </a:lnTo>
                    <a:lnTo>
                      <a:pt x="104" y="26"/>
                    </a:lnTo>
                    <a:lnTo>
                      <a:pt x="103" y="38"/>
                    </a:lnTo>
                    <a:lnTo>
                      <a:pt x="99" y="48"/>
                    </a:lnTo>
                    <a:lnTo>
                      <a:pt x="96" y="56"/>
                    </a:lnTo>
                    <a:lnTo>
                      <a:pt x="89" y="64"/>
                    </a:lnTo>
                    <a:lnTo>
                      <a:pt x="81" y="71"/>
                    </a:lnTo>
                    <a:lnTo>
                      <a:pt x="73" y="74"/>
                    </a:lnTo>
                    <a:lnTo>
                      <a:pt x="63" y="77"/>
                    </a:lnTo>
                    <a:lnTo>
                      <a:pt x="51" y="79"/>
                    </a:lnTo>
                    <a:lnTo>
                      <a:pt x="41" y="77"/>
                    </a:lnTo>
                    <a:lnTo>
                      <a:pt x="38" y="77"/>
                    </a:lnTo>
                    <a:lnTo>
                      <a:pt x="34" y="76"/>
                    </a:lnTo>
                    <a:lnTo>
                      <a:pt x="31" y="74"/>
                    </a:lnTo>
                    <a:lnTo>
                      <a:pt x="28" y="71"/>
                    </a:lnTo>
                    <a:lnTo>
                      <a:pt x="26" y="69"/>
                    </a:lnTo>
                    <a:lnTo>
                      <a:pt x="23" y="68"/>
                    </a:lnTo>
                    <a:lnTo>
                      <a:pt x="19" y="66"/>
                    </a:lnTo>
                    <a:lnTo>
                      <a:pt x="18" y="64"/>
                    </a:lnTo>
                    <a:lnTo>
                      <a:pt x="14" y="63"/>
                    </a:lnTo>
                    <a:lnTo>
                      <a:pt x="8" y="56"/>
                    </a:lnTo>
                    <a:lnTo>
                      <a:pt x="3" y="48"/>
                    </a:lnTo>
                    <a:lnTo>
                      <a:pt x="1" y="38"/>
                    </a:lnTo>
                    <a:lnTo>
                      <a:pt x="0" y="26"/>
                    </a:lnTo>
                    <a:lnTo>
                      <a:pt x="1" y="16"/>
                    </a:lnTo>
                    <a:lnTo>
                      <a:pt x="3" y="6"/>
                    </a:lnTo>
                    <a:lnTo>
                      <a:pt x="8" y="0"/>
                    </a:lnTo>
                    <a:lnTo>
                      <a:pt x="9" y="0"/>
                    </a:lnTo>
                    <a:lnTo>
                      <a:pt x="9" y="1"/>
                    </a:lnTo>
                    <a:lnTo>
                      <a:pt x="11" y="1"/>
                    </a:lnTo>
                    <a:lnTo>
                      <a:pt x="8" y="8"/>
                    </a:lnTo>
                    <a:lnTo>
                      <a:pt x="5" y="18"/>
                    </a:lnTo>
                    <a:lnTo>
                      <a:pt x="5" y="26"/>
                    </a:lnTo>
                    <a:lnTo>
                      <a:pt x="5" y="36"/>
                    </a:lnTo>
                    <a:lnTo>
                      <a:pt x="8" y="46"/>
                    </a:lnTo>
                    <a:lnTo>
                      <a:pt x="13" y="53"/>
                    </a:lnTo>
                    <a:lnTo>
                      <a:pt x="18" y="61"/>
                    </a:lnTo>
                    <a:lnTo>
                      <a:pt x="24" y="66"/>
                    </a:lnTo>
                    <a:lnTo>
                      <a:pt x="33" y="71"/>
                    </a:lnTo>
                    <a:lnTo>
                      <a:pt x="43" y="72"/>
                    </a:lnTo>
                    <a:lnTo>
                      <a:pt x="51" y="74"/>
                    </a:lnTo>
                    <a:lnTo>
                      <a:pt x="61" y="72"/>
                    </a:lnTo>
                    <a:lnTo>
                      <a:pt x="71" y="71"/>
                    </a:lnTo>
                    <a:lnTo>
                      <a:pt x="78" y="66"/>
                    </a:lnTo>
                    <a:lnTo>
                      <a:pt x="86" y="61"/>
                    </a:lnTo>
                    <a:lnTo>
                      <a:pt x="91" y="53"/>
                    </a:lnTo>
                    <a:lnTo>
                      <a:pt x="96" y="46"/>
                    </a:lnTo>
                    <a:lnTo>
                      <a:pt x="98" y="36"/>
                    </a:lnTo>
                    <a:lnTo>
                      <a:pt x="99" y="26"/>
                    </a:lnTo>
                    <a:lnTo>
                      <a:pt x="104" y="2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4" name="Freeform 243"/>
              <p:cNvSpPr>
                <a:spLocks/>
              </p:cNvSpPr>
              <p:nvPr/>
            </p:nvSpPr>
            <p:spPr bwMode="auto">
              <a:xfrm>
                <a:off x="1981" y="2920"/>
                <a:ext cx="100" cy="75"/>
              </a:xfrm>
              <a:custGeom>
                <a:avLst/>
                <a:gdLst>
                  <a:gd name="T0" fmla="*/ 100 w 100"/>
                  <a:gd name="T1" fmla="*/ 25 h 75"/>
                  <a:gd name="T2" fmla="*/ 100 w 100"/>
                  <a:gd name="T3" fmla="*/ 15 h 75"/>
                  <a:gd name="T4" fmla="*/ 98 w 100"/>
                  <a:gd name="T5" fmla="*/ 12 h 75"/>
                  <a:gd name="T6" fmla="*/ 98 w 100"/>
                  <a:gd name="T7" fmla="*/ 12 h 75"/>
                  <a:gd name="T8" fmla="*/ 97 w 100"/>
                  <a:gd name="T9" fmla="*/ 12 h 75"/>
                  <a:gd name="T10" fmla="*/ 97 w 100"/>
                  <a:gd name="T11" fmla="*/ 12 h 75"/>
                  <a:gd name="T12" fmla="*/ 97 w 100"/>
                  <a:gd name="T13" fmla="*/ 12 h 75"/>
                  <a:gd name="T14" fmla="*/ 95 w 100"/>
                  <a:gd name="T15" fmla="*/ 12 h 75"/>
                  <a:gd name="T16" fmla="*/ 95 w 100"/>
                  <a:gd name="T17" fmla="*/ 12 h 75"/>
                  <a:gd name="T18" fmla="*/ 93 w 100"/>
                  <a:gd name="T19" fmla="*/ 12 h 75"/>
                  <a:gd name="T20" fmla="*/ 93 w 100"/>
                  <a:gd name="T21" fmla="*/ 12 h 75"/>
                  <a:gd name="T22" fmla="*/ 95 w 100"/>
                  <a:gd name="T23" fmla="*/ 17 h 75"/>
                  <a:gd name="T24" fmla="*/ 95 w 100"/>
                  <a:gd name="T25" fmla="*/ 25 h 75"/>
                  <a:gd name="T26" fmla="*/ 100 w 100"/>
                  <a:gd name="T27" fmla="*/ 25 h 75"/>
                  <a:gd name="T28" fmla="*/ 100 w 100"/>
                  <a:gd name="T29" fmla="*/ 35 h 75"/>
                  <a:gd name="T30" fmla="*/ 97 w 100"/>
                  <a:gd name="T31" fmla="*/ 45 h 75"/>
                  <a:gd name="T32" fmla="*/ 92 w 100"/>
                  <a:gd name="T33" fmla="*/ 53 h 75"/>
                  <a:gd name="T34" fmla="*/ 87 w 100"/>
                  <a:gd name="T35" fmla="*/ 62 h 75"/>
                  <a:gd name="T36" fmla="*/ 78 w 100"/>
                  <a:gd name="T37" fmla="*/ 67 h 75"/>
                  <a:gd name="T38" fmla="*/ 70 w 100"/>
                  <a:gd name="T39" fmla="*/ 71 h 75"/>
                  <a:gd name="T40" fmla="*/ 60 w 100"/>
                  <a:gd name="T41" fmla="*/ 75 h 75"/>
                  <a:gd name="T42" fmla="*/ 50 w 100"/>
                  <a:gd name="T43" fmla="*/ 75 h 75"/>
                  <a:gd name="T44" fmla="*/ 40 w 100"/>
                  <a:gd name="T45" fmla="*/ 75 h 75"/>
                  <a:gd name="T46" fmla="*/ 32 w 100"/>
                  <a:gd name="T47" fmla="*/ 71 h 75"/>
                  <a:gd name="T48" fmla="*/ 23 w 100"/>
                  <a:gd name="T49" fmla="*/ 67 h 75"/>
                  <a:gd name="T50" fmla="*/ 15 w 100"/>
                  <a:gd name="T51" fmla="*/ 62 h 75"/>
                  <a:gd name="T52" fmla="*/ 10 w 100"/>
                  <a:gd name="T53" fmla="*/ 53 h 75"/>
                  <a:gd name="T54" fmla="*/ 5 w 100"/>
                  <a:gd name="T55" fmla="*/ 45 h 75"/>
                  <a:gd name="T56" fmla="*/ 2 w 100"/>
                  <a:gd name="T57" fmla="*/ 35 h 75"/>
                  <a:gd name="T58" fmla="*/ 0 w 100"/>
                  <a:gd name="T59" fmla="*/ 25 h 75"/>
                  <a:gd name="T60" fmla="*/ 2 w 100"/>
                  <a:gd name="T61" fmla="*/ 15 h 75"/>
                  <a:gd name="T62" fmla="*/ 5 w 100"/>
                  <a:gd name="T63" fmla="*/ 7 h 75"/>
                  <a:gd name="T64" fmla="*/ 8 w 100"/>
                  <a:gd name="T65" fmla="*/ 0 h 75"/>
                  <a:gd name="T66" fmla="*/ 8 w 100"/>
                  <a:gd name="T67" fmla="*/ 0 h 75"/>
                  <a:gd name="T68" fmla="*/ 10 w 100"/>
                  <a:gd name="T69" fmla="*/ 0 h 75"/>
                  <a:gd name="T70" fmla="*/ 10 w 100"/>
                  <a:gd name="T71" fmla="*/ 0 h 75"/>
                  <a:gd name="T72" fmla="*/ 10 w 100"/>
                  <a:gd name="T73" fmla="*/ 0 h 75"/>
                  <a:gd name="T74" fmla="*/ 12 w 100"/>
                  <a:gd name="T75" fmla="*/ 0 h 75"/>
                  <a:gd name="T76" fmla="*/ 12 w 100"/>
                  <a:gd name="T77" fmla="*/ 0 h 75"/>
                  <a:gd name="T78" fmla="*/ 13 w 100"/>
                  <a:gd name="T79" fmla="*/ 0 h 75"/>
                  <a:gd name="T80" fmla="*/ 13 w 100"/>
                  <a:gd name="T81" fmla="*/ 0 h 75"/>
                  <a:gd name="T82" fmla="*/ 10 w 100"/>
                  <a:gd name="T83" fmla="*/ 9 h 75"/>
                  <a:gd name="T84" fmla="*/ 7 w 100"/>
                  <a:gd name="T85" fmla="*/ 17 h 75"/>
                  <a:gd name="T86" fmla="*/ 5 w 100"/>
                  <a:gd name="T87" fmla="*/ 25 h 75"/>
                  <a:gd name="T88" fmla="*/ 7 w 100"/>
                  <a:gd name="T89" fmla="*/ 35 h 75"/>
                  <a:gd name="T90" fmla="*/ 10 w 100"/>
                  <a:gd name="T91" fmla="*/ 43 h 75"/>
                  <a:gd name="T92" fmla="*/ 13 w 100"/>
                  <a:gd name="T93" fmla="*/ 52 h 75"/>
                  <a:gd name="T94" fmla="*/ 18 w 100"/>
                  <a:gd name="T95" fmla="*/ 58 h 75"/>
                  <a:gd name="T96" fmla="*/ 25 w 100"/>
                  <a:gd name="T97" fmla="*/ 63 h 75"/>
                  <a:gd name="T98" fmla="*/ 33 w 100"/>
                  <a:gd name="T99" fmla="*/ 67 h 75"/>
                  <a:gd name="T100" fmla="*/ 42 w 100"/>
                  <a:gd name="T101" fmla="*/ 70 h 75"/>
                  <a:gd name="T102" fmla="*/ 50 w 100"/>
                  <a:gd name="T103" fmla="*/ 70 h 75"/>
                  <a:gd name="T104" fmla="*/ 60 w 100"/>
                  <a:gd name="T105" fmla="*/ 70 h 75"/>
                  <a:gd name="T106" fmla="*/ 68 w 100"/>
                  <a:gd name="T107" fmla="*/ 67 h 75"/>
                  <a:gd name="T108" fmla="*/ 77 w 100"/>
                  <a:gd name="T109" fmla="*/ 63 h 75"/>
                  <a:gd name="T110" fmla="*/ 83 w 100"/>
                  <a:gd name="T111" fmla="*/ 58 h 75"/>
                  <a:gd name="T112" fmla="*/ 88 w 100"/>
                  <a:gd name="T113" fmla="*/ 52 h 75"/>
                  <a:gd name="T114" fmla="*/ 92 w 100"/>
                  <a:gd name="T115" fmla="*/ 43 h 75"/>
                  <a:gd name="T116" fmla="*/ 95 w 100"/>
                  <a:gd name="T117" fmla="*/ 35 h 75"/>
                  <a:gd name="T118" fmla="*/ 95 w 100"/>
                  <a:gd name="T119" fmla="*/ 25 h 75"/>
                  <a:gd name="T120" fmla="*/ 100 w 100"/>
                  <a:gd name="T121" fmla="*/ 25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
                  <a:gd name="T184" fmla="*/ 0 h 75"/>
                  <a:gd name="T185" fmla="*/ 100 w 10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 h="75">
                    <a:moveTo>
                      <a:pt x="100" y="25"/>
                    </a:moveTo>
                    <a:lnTo>
                      <a:pt x="100" y="15"/>
                    </a:lnTo>
                    <a:lnTo>
                      <a:pt x="98" y="12"/>
                    </a:lnTo>
                    <a:lnTo>
                      <a:pt x="97" y="12"/>
                    </a:lnTo>
                    <a:lnTo>
                      <a:pt x="95" y="12"/>
                    </a:lnTo>
                    <a:lnTo>
                      <a:pt x="93" y="12"/>
                    </a:lnTo>
                    <a:lnTo>
                      <a:pt x="95" y="17"/>
                    </a:lnTo>
                    <a:lnTo>
                      <a:pt x="95" y="25"/>
                    </a:lnTo>
                    <a:lnTo>
                      <a:pt x="100" y="25"/>
                    </a:lnTo>
                    <a:lnTo>
                      <a:pt x="100" y="35"/>
                    </a:lnTo>
                    <a:lnTo>
                      <a:pt x="97" y="45"/>
                    </a:lnTo>
                    <a:lnTo>
                      <a:pt x="92" y="53"/>
                    </a:lnTo>
                    <a:lnTo>
                      <a:pt x="87" y="62"/>
                    </a:lnTo>
                    <a:lnTo>
                      <a:pt x="78" y="67"/>
                    </a:lnTo>
                    <a:lnTo>
                      <a:pt x="70" y="71"/>
                    </a:lnTo>
                    <a:lnTo>
                      <a:pt x="60" y="75"/>
                    </a:lnTo>
                    <a:lnTo>
                      <a:pt x="50" y="75"/>
                    </a:lnTo>
                    <a:lnTo>
                      <a:pt x="40" y="75"/>
                    </a:lnTo>
                    <a:lnTo>
                      <a:pt x="32" y="71"/>
                    </a:lnTo>
                    <a:lnTo>
                      <a:pt x="23" y="67"/>
                    </a:lnTo>
                    <a:lnTo>
                      <a:pt x="15" y="62"/>
                    </a:lnTo>
                    <a:lnTo>
                      <a:pt x="10" y="53"/>
                    </a:lnTo>
                    <a:lnTo>
                      <a:pt x="5" y="45"/>
                    </a:lnTo>
                    <a:lnTo>
                      <a:pt x="2" y="35"/>
                    </a:lnTo>
                    <a:lnTo>
                      <a:pt x="0" y="25"/>
                    </a:lnTo>
                    <a:lnTo>
                      <a:pt x="2" y="15"/>
                    </a:lnTo>
                    <a:lnTo>
                      <a:pt x="5" y="7"/>
                    </a:lnTo>
                    <a:lnTo>
                      <a:pt x="8" y="0"/>
                    </a:lnTo>
                    <a:lnTo>
                      <a:pt x="10" y="0"/>
                    </a:lnTo>
                    <a:lnTo>
                      <a:pt x="12" y="0"/>
                    </a:lnTo>
                    <a:lnTo>
                      <a:pt x="13" y="0"/>
                    </a:lnTo>
                    <a:lnTo>
                      <a:pt x="10" y="9"/>
                    </a:lnTo>
                    <a:lnTo>
                      <a:pt x="7" y="17"/>
                    </a:lnTo>
                    <a:lnTo>
                      <a:pt x="5" y="25"/>
                    </a:lnTo>
                    <a:lnTo>
                      <a:pt x="7" y="35"/>
                    </a:lnTo>
                    <a:lnTo>
                      <a:pt x="10" y="43"/>
                    </a:lnTo>
                    <a:lnTo>
                      <a:pt x="13" y="52"/>
                    </a:lnTo>
                    <a:lnTo>
                      <a:pt x="18" y="58"/>
                    </a:lnTo>
                    <a:lnTo>
                      <a:pt x="25" y="63"/>
                    </a:lnTo>
                    <a:lnTo>
                      <a:pt x="33" y="67"/>
                    </a:lnTo>
                    <a:lnTo>
                      <a:pt x="42" y="70"/>
                    </a:lnTo>
                    <a:lnTo>
                      <a:pt x="50" y="70"/>
                    </a:lnTo>
                    <a:lnTo>
                      <a:pt x="60" y="70"/>
                    </a:lnTo>
                    <a:lnTo>
                      <a:pt x="68" y="67"/>
                    </a:lnTo>
                    <a:lnTo>
                      <a:pt x="77" y="63"/>
                    </a:lnTo>
                    <a:lnTo>
                      <a:pt x="83" y="58"/>
                    </a:lnTo>
                    <a:lnTo>
                      <a:pt x="88" y="52"/>
                    </a:lnTo>
                    <a:lnTo>
                      <a:pt x="92" y="43"/>
                    </a:lnTo>
                    <a:lnTo>
                      <a:pt x="95" y="35"/>
                    </a:lnTo>
                    <a:lnTo>
                      <a:pt x="95" y="25"/>
                    </a:lnTo>
                    <a:lnTo>
                      <a:pt x="100" y="2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5" name="Freeform 244"/>
              <p:cNvSpPr>
                <a:spLocks/>
              </p:cNvSpPr>
              <p:nvPr/>
            </p:nvSpPr>
            <p:spPr bwMode="auto">
              <a:xfrm>
                <a:off x="1985" y="2920"/>
                <a:ext cx="94" cy="73"/>
              </a:xfrm>
              <a:custGeom>
                <a:avLst/>
                <a:gdLst>
                  <a:gd name="T0" fmla="*/ 94 w 94"/>
                  <a:gd name="T1" fmla="*/ 25 h 73"/>
                  <a:gd name="T2" fmla="*/ 93 w 94"/>
                  <a:gd name="T3" fmla="*/ 17 h 73"/>
                  <a:gd name="T4" fmla="*/ 93 w 94"/>
                  <a:gd name="T5" fmla="*/ 12 h 73"/>
                  <a:gd name="T6" fmla="*/ 91 w 94"/>
                  <a:gd name="T7" fmla="*/ 12 h 73"/>
                  <a:gd name="T8" fmla="*/ 91 w 94"/>
                  <a:gd name="T9" fmla="*/ 12 h 73"/>
                  <a:gd name="T10" fmla="*/ 89 w 94"/>
                  <a:gd name="T11" fmla="*/ 12 h 73"/>
                  <a:gd name="T12" fmla="*/ 89 w 94"/>
                  <a:gd name="T13" fmla="*/ 12 h 73"/>
                  <a:gd name="T14" fmla="*/ 89 w 94"/>
                  <a:gd name="T15" fmla="*/ 12 h 73"/>
                  <a:gd name="T16" fmla="*/ 88 w 94"/>
                  <a:gd name="T17" fmla="*/ 12 h 73"/>
                  <a:gd name="T18" fmla="*/ 88 w 94"/>
                  <a:gd name="T19" fmla="*/ 12 h 73"/>
                  <a:gd name="T20" fmla="*/ 86 w 94"/>
                  <a:gd name="T21" fmla="*/ 12 h 73"/>
                  <a:gd name="T22" fmla="*/ 88 w 94"/>
                  <a:gd name="T23" fmla="*/ 17 h 73"/>
                  <a:gd name="T24" fmla="*/ 89 w 94"/>
                  <a:gd name="T25" fmla="*/ 25 h 73"/>
                  <a:gd name="T26" fmla="*/ 94 w 94"/>
                  <a:gd name="T27" fmla="*/ 25 h 73"/>
                  <a:gd name="T28" fmla="*/ 93 w 94"/>
                  <a:gd name="T29" fmla="*/ 35 h 73"/>
                  <a:gd name="T30" fmla="*/ 91 w 94"/>
                  <a:gd name="T31" fmla="*/ 45 h 73"/>
                  <a:gd name="T32" fmla="*/ 86 w 94"/>
                  <a:gd name="T33" fmla="*/ 52 h 73"/>
                  <a:gd name="T34" fmla="*/ 81 w 94"/>
                  <a:gd name="T35" fmla="*/ 60 h 73"/>
                  <a:gd name="T36" fmla="*/ 73 w 94"/>
                  <a:gd name="T37" fmla="*/ 65 h 73"/>
                  <a:gd name="T38" fmla="*/ 66 w 94"/>
                  <a:gd name="T39" fmla="*/ 70 h 73"/>
                  <a:gd name="T40" fmla="*/ 56 w 94"/>
                  <a:gd name="T41" fmla="*/ 71 h 73"/>
                  <a:gd name="T42" fmla="*/ 46 w 94"/>
                  <a:gd name="T43" fmla="*/ 73 h 73"/>
                  <a:gd name="T44" fmla="*/ 38 w 94"/>
                  <a:gd name="T45" fmla="*/ 71 h 73"/>
                  <a:gd name="T46" fmla="*/ 28 w 94"/>
                  <a:gd name="T47" fmla="*/ 70 h 73"/>
                  <a:gd name="T48" fmla="*/ 19 w 94"/>
                  <a:gd name="T49" fmla="*/ 65 h 73"/>
                  <a:gd name="T50" fmla="*/ 13 w 94"/>
                  <a:gd name="T51" fmla="*/ 60 h 73"/>
                  <a:gd name="T52" fmla="*/ 8 w 94"/>
                  <a:gd name="T53" fmla="*/ 52 h 73"/>
                  <a:gd name="T54" fmla="*/ 3 w 94"/>
                  <a:gd name="T55" fmla="*/ 45 h 73"/>
                  <a:gd name="T56" fmla="*/ 0 w 94"/>
                  <a:gd name="T57" fmla="*/ 35 h 73"/>
                  <a:gd name="T58" fmla="*/ 0 w 94"/>
                  <a:gd name="T59" fmla="*/ 25 h 73"/>
                  <a:gd name="T60" fmla="*/ 0 w 94"/>
                  <a:gd name="T61" fmla="*/ 17 h 73"/>
                  <a:gd name="T62" fmla="*/ 3 w 94"/>
                  <a:gd name="T63" fmla="*/ 7 h 73"/>
                  <a:gd name="T64" fmla="*/ 6 w 94"/>
                  <a:gd name="T65" fmla="*/ 0 h 73"/>
                  <a:gd name="T66" fmla="*/ 8 w 94"/>
                  <a:gd name="T67" fmla="*/ 0 h 73"/>
                  <a:gd name="T68" fmla="*/ 8 w 94"/>
                  <a:gd name="T69" fmla="*/ 0 h 73"/>
                  <a:gd name="T70" fmla="*/ 9 w 94"/>
                  <a:gd name="T71" fmla="*/ 0 h 73"/>
                  <a:gd name="T72" fmla="*/ 9 w 94"/>
                  <a:gd name="T73" fmla="*/ 0 h 73"/>
                  <a:gd name="T74" fmla="*/ 9 w 94"/>
                  <a:gd name="T75" fmla="*/ 2 h 73"/>
                  <a:gd name="T76" fmla="*/ 11 w 94"/>
                  <a:gd name="T77" fmla="*/ 2 h 73"/>
                  <a:gd name="T78" fmla="*/ 11 w 94"/>
                  <a:gd name="T79" fmla="*/ 2 h 73"/>
                  <a:gd name="T80" fmla="*/ 11 w 94"/>
                  <a:gd name="T81" fmla="*/ 2 h 73"/>
                  <a:gd name="T82" fmla="*/ 11 w 94"/>
                  <a:gd name="T83" fmla="*/ 2 h 73"/>
                  <a:gd name="T84" fmla="*/ 8 w 94"/>
                  <a:gd name="T85" fmla="*/ 9 h 73"/>
                  <a:gd name="T86" fmla="*/ 4 w 94"/>
                  <a:gd name="T87" fmla="*/ 17 h 73"/>
                  <a:gd name="T88" fmla="*/ 4 w 94"/>
                  <a:gd name="T89" fmla="*/ 25 h 73"/>
                  <a:gd name="T90" fmla="*/ 4 w 94"/>
                  <a:gd name="T91" fmla="*/ 35 h 73"/>
                  <a:gd name="T92" fmla="*/ 8 w 94"/>
                  <a:gd name="T93" fmla="*/ 42 h 73"/>
                  <a:gd name="T94" fmla="*/ 11 w 94"/>
                  <a:gd name="T95" fmla="*/ 50 h 73"/>
                  <a:gd name="T96" fmla="*/ 16 w 94"/>
                  <a:gd name="T97" fmla="*/ 55 h 73"/>
                  <a:gd name="T98" fmla="*/ 23 w 94"/>
                  <a:gd name="T99" fmla="*/ 62 h 73"/>
                  <a:gd name="T100" fmla="*/ 29 w 94"/>
                  <a:gd name="T101" fmla="*/ 65 h 73"/>
                  <a:gd name="T102" fmla="*/ 38 w 94"/>
                  <a:gd name="T103" fmla="*/ 67 h 73"/>
                  <a:gd name="T104" fmla="*/ 46 w 94"/>
                  <a:gd name="T105" fmla="*/ 68 h 73"/>
                  <a:gd name="T106" fmla="*/ 56 w 94"/>
                  <a:gd name="T107" fmla="*/ 67 h 73"/>
                  <a:gd name="T108" fmla="*/ 63 w 94"/>
                  <a:gd name="T109" fmla="*/ 65 h 73"/>
                  <a:gd name="T110" fmla="*/ 71 w 94"/>
                  <a:gd name="T111" fmla="*/ 62 h 73"/>
                  <a:gd name="T112" fmla="*/ 76 w 94"/>
                  <a:gd name="T113" fmla="*/ 55 h 73"/>
                  <a:gd name="T114" fmla="*/ 83 w 94"/>
                  <a:gd name="T115" fmla="*/ 50 h 73"/>
                  <a:gd name="T116" fmla="*/ 86 w 94"/>
                  <a:gd name="T117" fmla="*/ 42 h 73"/>
                  <a:gd name="T118" fmla="*/ 88 w 94"/>
                  <a:gd name="T119" fmla="*/ 35 h 73"/>
                  <a:gd name="T120" fmla="*/ 89 w 94"/>
                  <a:gd name="T121" fmla="*/ 25 h 73"/>
                  <a:gd name="T122" fmla="*/ 94 w 94"/>
                  <a:gd name="T123" fmla="*/ 25 h 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4"/>
                  <a:gd name="T187" fmla="*/ 0 h 73"/>
                  <a:gd name="T188" fmla="*/ 94 w 94"/>
                  <a:gd name="T189" fmla="*/ 73 h 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4" h="73">
                    <a:moveTo>
                      <a:pt x="94" y="25"/>
                    </a:moveTo>
                    <a:lnTo>
                      <a:pt x="93" y="17"/>
                    </a:lnTo>
                    <a:lnTo>
                      <a:pt x="93" y="12"/>
                    </a:lnTo>
                    <a:lnTo>
                      <a:pt x="91" y="12"/>
                    </a:lnTo>
                    <a:lnTo>
                      <a:pt x="89" y="12"/>
                    </a:lnTo>
                    <a:lnTo>
                      <a:pt x="88" y="12"/>
                    </a:lnTo>
                    <a:lnTo>
                      <a:pt x="86" y="12"/>
                    </a:lnTo>
                    <a:lnTo>
                      <a:pt x="88" y="17"/>
                    </a:lnTo>
                    <a:lnTo>
                      <a:pt x="89" y="25"/>
                    </a:lnTo>
                    <a:lnTo>
                      <a:pt x="94" y="25"/>
                    </a:lnTo>
                    <a:lnTo>
                      <a:pt x="93" y="35"/>
                    </a:lnTo>
                    <a:lnTo>
                      <a:pt x="91" y="45"/>
                    </a:lnTo>
                    <a:lnTo>
                      <a:pt x="86" y="52"/>
                    </a:lnTo>
                    <a:lnTo>
                      <a:pt x="81" y="60"/>
                    </a:lnTo>
                    <a:lnTo>
                      <a:pt x="73" y="65"/>
                    </a:lnTo>
                    <a:lnTo>
                      <a:pt x="66" y="70"/>
                    </a:lnTo>
                    <a:lnTo>
                      <a:pt x="56" y="71"/>
                    </a:lnTo>
                    <a:lnTo>
                      <a:pt x="46" y="73"/>
                    </a:lnTo>
                    <a:lnTo>
                      <a:pt x="38" y="71"/>
                    </a:lnTo>
                    <a:lnTo>
                      <a:pt x="28" y="70"/>
                    </a:lnTo>
                    <a:lnTo>
                      <a:pt x="19" y="65"/>
                    </a:lnTo>
                    <a:lnTo>
                      <a:pt x="13" y="60"/>
                    </a:lnTo>
                    <a:lnTo>
                      <a:pt x="8" y="52"/>
                    </a:lnTo>
                    <a:lnTo>
                      <a:pt x="3" y="45"/>
                    </a:lnTo>
                    <a:lnTo>
                      <a:pt x="0" y="35"/>
                    </a:lnTo>
                    <a:lnTo>
                      <a:pt x="0" y="25"/>
                    </a:lnTo>
                    <a:lnTo>
                      <a:pt x="0" y="17"/>
                    </a:lnTo>
                    <a:lnTo>
                      <a:pt x="3" y="7"/>
                    </a:lnTo>
                    <a:lnTo>
                      <a:pt x="6" y="0"/>
                    </a:lnTo>
                    <a:lnTo>
                      <a:pt x="8" y="0"/>
                    </a:lnTo>
                    <a:lnTo>
                      <a:pt x="9" y="0"/>
                    </a:lnTo>
                    <a:lnTo>
                      <a:pt x="9" y="2"/>
                    </a:lnTo>
                    <a:lnTo>
                      <a:pt x="11" y="2"/>
                    </a:lnTo>
                    <a:lnTo>
                      <a:pt x="8" y="9"/>
                    </a:lnTo>
                    <a:lnTo>
                      <a:pt x="4" y="17"/>
                    </a:lnTo>
                    <a:lnTo>
                      <a:pt x="4" y="25"/>
                    </a:lnTo>
                    <a:lnTo>
                      <a:pt x="4" y="35"/>
                    </a:lnTo>
                    <a:lnTo>
                      <a:pt x="8" y="42"/>
                    </a:lnTo>
                    <a:lnTo>
                      <a:pt x="11" y="50"/>
                    </a:lnTo>
                    <a:lnTo>
                      <a:pt x="16" y="55"/>
                    </a:lnTo>
                    <a:lnTo>
                      <a:pt x="23" y="62"/>
                    </a:lnTo>
                    <a:lnTo>
                      <a:pt x="29" y="65"/>
                    </a:lnTo>
                    <a:lnTo>
                      <a:pt x="38" y="67"/>
                    </a:lnTo>
                    <a:lnTo>
                      <a:pt x="46" y="68"/>
                    </a:lnTo>
                    <a:lnTo>
                      <a:pt x="56" y="67"/>
                    </a:lnTo>
                    <a:lnTo>
                      <a:pt x="63" y="65"/>
                    </a:lnTo>
                    <a:lnTo>
                      <a:pt x="71" y="62"/>
                    </a:lnTo>
                    <a:lnTo>
                      <a:pt x="76" y="55"/>
                    </a:lnTo>
                    <a:lnTo>
                      <a:pt x="83" y="50"/>
                    </a:lnTo>
                    <a:lnTo>
                      <a:pt x="86" y="42"/>
                    </a:lnTo>
                    <a:lnTo>
                      <a:pt x="88" y="35"/>
                    </a:lnTo>
                    <a:lnTo>
                      <a:pt x="89" y="25"/>
                    </a:lnTo>
                    <a:lnTo>
                      <a:pt x="94" y="2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6" name="Freeform 245"/>
              <p:cNvSpPr>
                <a:spLocks/>
              </p:cNvSpPr>
              <p:nvPr/>
            </p:nvSpPr>
            <p:spPr bwMode="auto">
              <a:xfrm>
                <a:off x="1986" y="2920"/>
                <a:ext cx="90" cy="70"/>
              </a:xfrm>
              <a:custGeom>
                <a:avLst/>
                <a:gdLst>
                  <a:gd name="T0" fmla="*/ 90 w 90"/>
                  <a:gd name="T1" fmla="*/ 25 h 70"/>
                  <a:gd name="T2" fmla="*/ 90 w 90"/>
                  <a:gd name="T3" fmla="*/ 17 h 70"/>
                  <a:gd name="T4" fmla="*/ 88 w 90"/>
                  <a:gd name="T5" fmla="*/ 12 h 70"/>
                  <a:gd name="T6" fmla="*/ 88 w 90"/>
                  <a:gd name="T7" fmla="*/ 12 h 70"/>
                  <a:gd name="T8" fmla="*/ 87 w 90"/>
                  <a:gd name="T9" fmla="*/ 12 h 70"/>
                  <a:gd name="T10" fmla="*/ 87 w 90"/>
                  <a:gd name="T11" fmla="*/ 12 h 70"/>
                  <a:gd name="T12" fmla="*/ 85 w 90"/>
                  <a:gd name="T13" fmla="*/ 12 h 70"/>
                  <a:gd name="T14" fmla="*/ 85 w 90"/>
                  <a:gd name="T15" fmla="*/ 12 h 70"/>
                  <a:gd name="T16" fmla="*/ 85 w 90"/>
                  <a:gd name="T17" fmla="*/ 12 h 70"/>
                  <a:gd name="T18" fmla="*/ 83 w 90"/>
                  <a:gd name="T19" fmla="*/ 12 h 70"/>
                  <a:gd name="T20" fmla="*/ 83 w 90"/>
                  <a:gd name="T21" fmla="*/ 12 h 70"/>
                  <a:gd name="T22" fmla="*/ 85 w 90"/>
                  <a:gd name="T23" fmla="*/ 18 h 70"/>
                  <a:gd name="T24" fmla="*/ 85 w 90"/>
                  <a:gd name="T25" fmla="*/ 25 h 70"/>
                  <a:gd name="T26" fmla="*/ 90 w 90"/>
                  <a:gd name="T27" fmla="*/ 25 h 70"/>
                  <a:gd name="T28" fmla="*/ 90 w 90"/>
                  <a:gd name="T29" fmla="*/ 35 h 70"/>
                  <a:gd name="T30" fmla="*/ 87 w 90"/>
                  <a:gd name="T31" fmla="*/ 43 h 70"/>
                  <a:gd name="T32" fmla="*/ 83 w 90"/>
                  <a:gd name="T33" fmla="*/ 52 h 70"/>
                  <a:gd name="T34" fmla="*/ 78 w 90"/>
                  <a:gd name="T35" fmla="*/ 58 h 70"/>
                  <a:gd name="T36" fmla="*/ 72 w 90"/>
                  <a:gd name="T37" fmla="*/ 63 h 70"/>
                  <a:gd name="T38" fmla="*/ 63 w 90"/>
                  <a:gd name="T39" fmla="*/ 67 h 70"/>
                  <a:gd name="T40" fmla="*/ 55 w 90"/>
                  <a:gd name="T41" fmla="*/ 70 h 70"/>
                  <a:gd name="T42" fmla="*/ 45 w 90"/>
                  <a:gd name="T43" fmla="*/ 70 h 70"/>
                  <a:gd name="T44" fmla="*/ 37 w 90"/>
                  <a:gd name="T45" fmla="*/ 70 h 70"/>
                  <a:gd name="T46" fmla="*/ 28 w 90"/>
                  <a:gd name="T47" fmla="*/ 67 h 70"/>
                  <a:gd name="T48" fmla="*/ 20 w 90"/>
                  <a:gd name="T49" fmla="*/ 63 h 70"/>
                  <a:gd name="T50" fmla="*/ 13 w 90"/>
                  <a:gd name="T51" fmla="*/ 58 h 70"/>
                  <a:gd name="T52" fmla="*/ 8 w 90"/>
                  <a:gd name="T53" fmla="*/ 52 h 70"/>
                  <a:gd name="T54" fmla="*/ 5 w 90"/>
                  <a:gd name="T55" fmla="*/ 43 h 70"/>
                  <a:gd name="T56" fmla="*/ 2 w 90"/>
                  <a:gd name="T57" fmla="*/ 35 h 70"/>
                  <a:gd name="T58" fmla="*/ 0 w 90"/>
                  <a:gd name="T59" fmla="*/ 25 h 70"/>
                  <a:gd name="T60" fmla="*/ 2 w 90"/>
                  <a:gd name="T61" fmla="*/ 17 h 70"/>
                  <a:gd name="T62" fmla="*/ 5 w 90"/>
                  <a:gd name="T63" fmla="*/ 9 h 70"/>
                  <a:gd name="T64" fmla="*/ 8 w 90"/>
                  <a:gd name="T65" fmla="*/ 0 h 70"/>
                  <a:gd name="T66" fmla="*/ 8 w 90"/>
                  <a:gd name="T67" fmla="*/ 2 h 70"/>
                  <a:gd name="T68" fmla="*/ 10 w 90"/>
                  <a:gd name="T69" fmla="*/ 2 h 70"/>
                  <a:gd name="T70" fmla="*/ 10 w 90"/>
                  <a:gd name="T71" fmla="*/ 2 h 70"/>
                  <a:gd name="T72" fmla="*/ 10 w 90"/>
                  <a:gd name="T73" fmla="*/ 2 h 70"/>
                  <a:gd name="T74" fmla="*/ 12 w 90"/>
                  <a:gd name="T75" fmla="*/ 2 h 70"/>
                  <a:gd name="T76" fmla="*/ 12 w 90"/>
                  <a:gd name="T77" fmla="*/ 2 h 70"/>
                  <a:gd name="T78" fmla="*/ 13 w 90"/>
                  <a:gd name="T79" fmla="*/ 2 h 70"/>
                  <a:gd name="T80" fmla="*/ 13 w 90"/>
                  <a:gd name="T81" fmla="*/ 2 h 70"/>
                  <a:gd name="T82" fmla="*/ 12 w 90"/>
                  <a:gd name="T83" fmla="*/ 4 h 70"/>
                  <a:gd name="T84" fmla="*/ 8 w 90"/>
                  <a:gd name="T85" fmla="*/ 10 h 70"/>
                  <a:gd name="T86" fmla="*/ 7 w 90"/>
                  <a:gd name="T87" fmla="*/ 18 h 70"/>
                  <a:gd name="T88" fmla="*/ 5 w 90"/>
                  <a:gd name="T89" fmla="*/ 25 h 70"/>
                  <a:gd name="T90" fmla="*/ 7 w 90"/>
                  <a:gd name="T91" fmla="*/ 33 h 70"/>
                  <a:gd name="T92" fmla="*/ 8 w 90"/>
                  <a:gd name="T93" fmla="*/ 42 h 70"/>
                  <a:gd name="T94" fmla="*/ 12 w 90"/>
                  <a:gd name="T95" fmla="*/ 48 h 70"/>
                  <a:gd name="T96" fmla="*/ 17 w 90"/>
                  <a:gd name="T97" fmla="*/ 53 h 70"/>
                  <a:gd name="T98" fmla="*/ 23 w 90"/>
                  <a:gd name="T99" fmla="*/ 58 h 70"/>
                  <a:gd name="T100" fmla="*/ 30 w 90"/>
                  <a:gd name="T101" fmla="*/ 63 h 70"/>
                  <a:gd name="T102" fmla="*/ 38 w 90"/>
                  <a:gd name="T103" fmla="*/ 65 h 70"/>
                  <a:gd name="T104" fmla="*/ 45 w 90"/>
                  <a:gd name="T105" fmla="*/ 65 h 70"/>
                  <a:gd name="T106" fmla="*/ 53 w 90"/>
                  <a:gd name="T107" fmla="*/ 65 h 70"/>
                  <a:gd name="T108" fmla="*/ 62 w 90"/>
                  <a:gd name="T109" fmla="*/ 63 h 70"/>
                  <a:gd name="T110" fmla="*/ 68 w 90"/>
                  <a:gd name="T111" fmla="*/ 58 h 70"/>
                  <a:gd name="T112" fmla="*/ 73 w 90"/>
                  <a:gd name="T113" fmla="*/ 53 h 70"/>
                  <a:gd name="T114" fmla="*/ 78 w 90"/>
                  <a:gd name="T115" fmla="*/ 48 h 70"/>
                  <a:gd name="T116" fmla="*/ 83 w 90"/>
                  <a:gd name="T117" fmla="*/ 42 h 70"/>
                  <a:gd name="T118" fmla="*/ 85 w 90"/>
                  <a:gd name="T119" fmla="*/ 33 h 70"/>
                  <a:gd name="T120" fmla="*/ 85 w 90"/>
                  <a:gd name="T121" fmla="*/ 25 h 70"/>
                  <a:gd name="T122" fmla="*/ 90 w 90"/>
                  <a:gd name="T123" fmla="*/ 25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
                  <a:gd name="T187" fmla="*/ 0 h 70"/>
                  <a:gd name="T188" fmla="*/ 90 w 9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 h="70">
                    <a:moveTo>
                      <a:pt x="90" y="25"/>
                    </a:moveTo>
                    <a:lnTo>
                      <a:pt x="90" y="17"/>
                    </a:lnTo>
                    <a:lnTo>
                      <a:pt x="88" y="12"/>
                    </a:lnTo>
                    <a:lnTo>
                      <a:pt x="87" y="12"/>
                    </a:lnTo>
                    <a:lnTo>
                      <a:pt x="85" y="12"/>
                    </a:lnTo>
                    <a:lnTo>
                      <a:pt x="83" y="12"/>
                    </a:lnTo>
                    <a:lnTo>
                      <a:pt x="85" y="18"/>
                    </a:lnTo>
                    <a:lnTo>
                      <a:pt x="85" y="25"/>
                    </a:lnTo>
                    <a:lnTo>
                      <a:pt x="90" y="25"/>
                    </a:lnTo>
                    <a:lnTo>
                      <a:pt x="90" y="35"/>
                    </a:lnTo>
                    <a:lnTo>
                      <a:pt x="87" y="43"/>
                    </a:lnTo>
                    <a:lnTo>
                      <a:pt x="83" y="52"/>
                    </a:lnTo>
                    <a:lnTo>
                      <a:pt x="78" y="58"/>
                    </a:lnTo>
                    <a:lnTo>
                      <a:pt x="72" y="63"/>
                    </a:lnTo>
                    <a:lnTo>
                      <a:pt x="63" y="67"/>
                    </a:lnTo>
                    <a:lnTo>
                      <a:pt x="55" y="70"/>
                    </a:lnTo>
                    <a:lnTo>
                      <a:pt x="45" y="70"/>
                    </a:lnTo>
                    <a:lnTo>
                      <a:pt x="37" y="70"/>
                    </a:lnTo>
                    <a:lnTo>
                      <a:pt x="28" y="67"/>
                    </a:lnTo>
                    <a:lnTo>
                      <a:pt x="20" y="63"/>
                    </a:lnTo>
                    <a:lnTo>
                      <a:pt x="13" y="58"/>
                    </a:lnTo>
                    <a:lnTo>
                      <a:pt x="8" y="52"/>
                    </a:lnTo>
                    <a:lnTo>
                      <a:pt x="5" y="43"/>
                    </a:lnTo>
                    <a:lnTo>
                      <a:pt x="2" y="35"/>
                    </a:lnTo>
                    <a:lnTo>
                      <a:pt x="0" y="25"/>
                    </a:lnTo>
                    <a:lnTo>
                      <a:pt x="2" y="17"/>
                    </a:lnTo>
                    <a:lnTo>
                      <a:pt x="5" y="9"/>
                    </a:lnTo>
                    <a:lnTo>
                      <a:pt x="8" y="0"/>
                    </a:lnTo>
                    <a:lnTo>
                      <a:pt x="8" y="2"/>
                    </a:lnTo>
                    <a:lnTo>
                      <a:pt x="10" y="2"/>
                    </a:lnTo>
                    <a:lnTo>
                      <a:pt x="12" y="2"/>
                    </a:lnTo>
                    <a:lnTo>
                      <a:pt x="13" y="2"/>
                    </a:lnTo>
                    <a:lnTo>
                      <a:pt x="12" y="4"/>
                    </a:lnTo>
                    <a:lnTo>
                      <a:pt x="8" y="10"/>
                    </a:lnTo>
                    <a:lnTo>
                      <a:pt x="7" y="18"/>
                    </a:lnTo>
                    <a:lnTo>
                      <a:pt x="5" y="25"/>
                    </a:lnTo>
                    <a:lnTo>
                      <a:pt x="7" y="33"/>
                    </a:lnTo>
                    <a:lnTo>
                      <a:pt x="8" y="42"/>
                    </a:lnTo>
                    <a:lnTo>
                      <a:pt x="12" y="48"/>
                    </a:lnTo>
                    <a:lnTo>
                      <a:pt x="17" y="53"/>
                    </a:lnTo>
                    <a:lnTo>
                      <a:pt x="23" y="58"/>
                    </a:lnTo>
                    <a:lnTo>
                      <a:pt x="30" y="63"/>
                    </a:lnTo>
                    <a:lnTo>
                      <a:pt x="38" y="65"/>
                    </a:lnTo>
                    <a:lnTo>
                      <a:pt x="45" y="65"/>
                    </a:lnTo>
                    <a:lnTo>
                      <a:pt x="53" y="65"/>
                    </a:lnTo>
                    <a:lnTo>
                      <a:pt x="62" y="63"/>
                    </a:lnTo>
                    <a:lnTo>
                      <a:pt x="68" y="58"/>
                    </a:lnTo>
                    <a:lnTo>
                      <a:pt x="73" y="53"/>
                    </a:lnTo>
                    <a:lnTo>
                      <a:pt x="78" y="48"/>
                    </a:lnTo>
                    <a:lnTo>
                      <a:pt x="83" y="42"/>
                    </a:lnTo>
                    <a:lnTo>
                      <a:pt x="85" y="33"/>
                    </a:lnTo>
                    <a:lnTo>
                      <a:pt x="85" y="25"/>
                    </a:lnTo>
                    <a:lnTo>
                      <a:pt x="90" y="25"/>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7" name="Freeform 246"/>
              <p:cNvSpPr>
                <a:spLocks/>
              </p:cNvSpPr>
              <p:nvPr/>
            </p:nvSpPr>
            <p:spPr bwMode="auto">
              <a:xfrm>
                <a:off x="1989" y="2922"/>
                <a:ext cx="85" cy="66"/>
              </a:xfrm>
              <a:custGeom>
                <a:avLst/>
                <a:gdLst>
                  <a:gd name="T0" fmla="*/ 85 w 85"/>
                  <a:gd name="T1" fmla="*/ 23 h 66"/>
                  <a:gd name="T2" fmla="*/ 84 w 85"/>
                  <a:gd name="T3" fmla="*/ 15 h 66"/>
                  <a:gd name="T4" fmla="*/ 82 w 85"/>
                  <a:gd name="T5" fmla="*/ 10 h 66"/>
                  <a:gd name="T6" fmla="*/ 82 w 85"/>
                  <a:gd name="T7" fmla="*/ 10 h 66"/>
                  <a:gd name="T8" fmla="*/ 82 w 85"/>
                  <a:gd name="T9" fmla="*/ 10 h 66"/>
                  <a:gd name="T10" fmla="*/ 80 w 85"/>
                  <a:gd name="T11" fmla="*/ 10 h 66"/>
                  <a:gd name="T12" fmla="*/ 80 w 85"/>
                  <a:gd name="T13" fmla="*/ 10 h 66"/>
                  <a:gd name="T14" fmla="*/ 79 w 85"/>
                  <a:gd name="T15" fmla="*/ 10 h 66"/>
                  <a:gd name="T16" fmla="*/ 79 w 85"/>
                  <a:gd name="T17" fmla="*/ 10 h 66"/>
                  <a:gd name="T18" fmla="*/ 79 w 85"/>
                  <a:gd name="T19" fmla="*/ 10 h 66"/>
                  <a:gd name="T20" fmla="*/ 77 w 85"/>
                  <a:gd name="T21" fmla="*/ 10 h 66"/>
                  <a:gd name="T22" fmla="*/ 80 w 85"/>
                  <a:gd name="T23" fmla="*/ 16 h 66"/>
                  <a:gd name="T24" fmla="*/ 80 w 85"/>
                  <a:gd name="T25" fmla="*/ 23 h 66"/>
                  <a:gd name="T26" fmla="*/ 85 w 85"/>
                  <a:gd name="T27" fmla="*/ 23 h 66"/>
                  <a:gd name="T28" fmla="*/ 84 w 85"/>
                  <a:gd name="T29" fmla="*/ 33 h 66"/>
                  <a:gd name="T30" fmla="*/ 82 w 85"/>
                  <a:gd name="T31" fmla="*/ 40 h 66"/>
                  <a:gd name="T32" fmla="*/ 79 w 85"/>
                  <a:gd name="T33" fmla="*/ 48 h 66"/>
                  <a:gd name="T34" fmla="*/ 72 w 85"/>
                  <a:gd name="T35" fmla="*/ 53 h 66"/>
                  <a:gd name="T36" fmla="*/ 67 w 85"/>
                  <a:gd name="T37" fmla="*/ 60 h 66"/>
                  <a:gd name="T38" fmla="*/ 59 w 85"/>
                  <a:gd name="T39" fmla="*/ 63 h 66"/>
                  <a:gd name="T40" fmla="*/ 52 w 85"/>
                  <a:gd name="T41" fmla="*/ 65 h 66"/>
                  <a:gd name="T42" fmla="*/ 42 w 85"/>
                  <a:gd name="T43" fmla="*/ 66 h 66"/>
                  <a:gd name="T44" fmla="*/ 34 w 85"/>
                  <a:gd name="T45" fmla="*/ 65 h 66"/>
                  <a:gd name="T46" fmla="*/ 25 w 85"/>
                  <a:gd name="T47" fmla="*/ 63 h 66"/>
                  <a:gd name="T48" fmla="*/ 19 w 85"/>
                  <a:gd name="T49" fmla="*/ 60 h 66"/>
                  <a:gd name="T50" fmla="*/ 12 w 85"/>
                  <a:gd name="T51" fmla="*/ 53 h 66"/>
                  <a:gd name="T52" fmla="*/ 7 w 85"/>
                  <a:gd name="T53" fmla="*/ 48 h 66"/>
                  <a:gd name="T54" fmla="*/ 4 w 85"/>
                  <a:gd name="T55" fmla="*/ 40 h 66"/>
                  <a:gd name="T56" fmla="*/ 0 w 85"/>
                  <a:gd name="T57" fmla="*/ 33 h 66"/>
                  <a:gd name="T58" fmla="*/ 0 w 85"/>
                  <a:gd name="T59" fmla="*/ 23 h 66"/>
                  <a:gd name="T60" fmla="*/ 0 w 85"/>
                  <a:gd name="T61" fmla="*/ 15 h 66"/>
                  <a:gd name="T62" fmla="*/ 4 w 85"/>
                  <a:gd name="T63" fmla="*/ 7 h 66"/>
                  <a:gd name="T64" fmla="*/ 7 w 85"/>
                  <a:gd name="T65" fmla="*/ 0 h 66"/>
                  <a:gd name="T66" fmla="*/ 7 w 85"/>
                  <a:gd name="T67" fmla="*/ 0 h 66"/>
                  <a:gd name="T68" fmla="*/ 9 w 85"/>
                  <a:gd name="T69" fmla="*/ 0 h 66"/>
                  <a:gd name="T70" fmla="*/ 9 w 85"/>
                  <a:gd name="T71" fmla="*/ 0 h 66"/>
                  <a:gd name="T72" fmla="*/ 10 w 85"/>
                  <a:gd name="T73" fmla="*/ 0 h 66"/>
                  <a:gd name="T74" fmla="*/ 10 w 85"/>
                  <a:gd name="T75" fmla="*/ 0 h 66"/>
                  <a:gd name="T76" fmla="*/ 10 w 85"/>
                  <a:gd name="T77" fmla="*/ 0 h 66"/>
                  <a:gd name="T78" fmla="*/ 12 w 85"/>
                  <a:gd name="T79" fmla="*/ 2 h 66"/>
                  <a:gd name="T80" fmla="*/ 12 w 85"/>
                  <a:gd name="T81" fmla="*/ 2 h 66"/>
                  <a:gd name="T82" fmla="*/ 14 w 85"/>
                  <a:gd name="T83" fmla="*/ 2 h 66"/>
                  <a:gd name="T84" fmla="*/ 12 w 85"/>
                  <a:gd name="T85" fmla="*/ 3 h 66"/>
                  <a:gd name="T86" fmla="*/ 9 w 85"/>
                  <a:gd name="T87" fmla="*/ 10 h 66"/>
                  <a:gd name="T88" fmla="*/ 5 w 85"/>
                  <a:gd name="T89" fmla="*/ 16 h 66"/>
                  <a:gd name="T90" fmla="*/ 5 w 85"/>
                  <a:gd name="T91" fmla="*/ 23 h 66"/>
                  <a:gd name="T92" fmla="*/ 5 w 85"/>
                  <a:gd name="T93" fmla="*/ 31 h 66"/>
                  <a:gd name="T94" fmla="*/ 9 w 85"/>
                  <a:gd name="T95" fmla="*/ 38 h 66"/>
                  <a:gd name="T96" fmla="*/ 12 w 85"/>
                  <a:gd name="T97" fmla="*/ 45 h 66"/>
                  <a:gd name="T98" fmla="*/ 15 w 85"/>
                  <a:gd name="T99" fmla="*/ 50 h 66"/>
                  <a:gd name="T100" fmla="*/ 22 w 85"/>
                  <a:gd name="T101" fmla="*/ 55 h 66"/>
                  <a:gd name="T102" fmla="*/ 29 w 85"/>
                  <a:gd name="T103" fmla="*/ 58 h 66"/>
                  <a:gd name="T104" fmla="*/ 35 w 85"/>
                  <a:gd name="T105" fmla="*/ 60 h 66"/>
                  <a:gd name="T106" fmla="*/ 42 w 85"/>
                  <a:gd name="T107" fmla="*/ 61 h 66"/>
                  <a:gd name="T108" fmla="*/ 50 w 85"/>
                  <a:gd name="T109" fmla="*/ 60 h 66"/>
                  <a:gd name="T110" fmla="*/ 57 w 85"/>
                  <a:gd name="T111" fmla="*/ 58 h 66"/>
                  <a:gd name="T112" fmla="*/ 64 w 85"/>
                  <a:gd name="T113" fmla="*/ 55 h 66"/>
                  <a:gd name="T114" fmla="*/ 69 w 85"/>
                  <a:gd name="T115" fmla="*/ 50 h 66"/>
                  <a:gd name="T116" fmla="*/ 74 w 85"/>
                  <a:gd name="T117" fmla="*/ 45 h 66"/>
                  <a:gd name="T118" fmla="*/ 77 w 85"/>
                  <a:gd name="T119" fmla="*/ 38 h 66"/>
                  <a:gd name="T120" fmla="*/ 80 w 85"/>
                  <a:gd name="T121" fmla="*/ 31 h 66"/>
                  <a:gd name="T122" fmla="*/ 80 w 85"/>
                  <a:gd name="T123" fmla="*/ 23 h 66"/>
                  <a:gd name="T124" fmla="*/ 85 w 85"/>
                  <a:gd name="T125" fmla="*/ 23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66"/>
                  <a:gd name="T191" fmla="*/ 85 w 85"/>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66">
                    <a:moveTo>
                      <a:pt x="85" y="23"/>
                    </a:moveTo>
                    <a:lnTo>
                      <a:pt x="84" y="15"/>
                    </a:lnTo>
                    <a:lnTo>
                      <a:pt x="82" y="10"/>
                    </a:lnTo>
                    <a:lnTo>
                      <a:pt x="80" y="10"/>
                    </a:lnTo>
                    <a:lnTo>
                      <a:pt x="79" y="10"/>
                    </a:lnTo>
                    <a:lnTo>
                      <a:pt x="77" y="10"/>
                    </a:lnTo>
                    <a:lnTo>
                      <a:pt x="80" y="16"/>
                    </a:lnTo>
                    <a:lnTo>
                      <a:pt x="80" y="23"/>
                    </a:lnTo>
                    <a:lnTo>
                      <a:pt x="85" y="23"/>
                    </a:lnTo>
                    <a:lnTo>
                      <a:pt x="84" y="33"/>
                    </a:lnTo>
                    <a:lnTo>
                      <a:pt x="82" y="40"/>
                    </a:lnTo>
                    <a:lnTo>
                      <a:pt x="79" y="48"/>
                    </a:lnTo>
                    <a:lnTo>
                      <a:pt x="72" y="53"/>
                    </a:lnTo>
                    <a:lnTo>
                      <a:pt x="67" y="60"/>
                    </a:lnTo>
                    <a:lnTo>
                      <a:pt x="59" y="63"/>
                    </a:lnTo>
                    <a:lnTo>
                      <a:pt x="52" y="65"/>
                    </a:lnTo>
                    <a:lnTo>
                      <a:pt x="42" y="66"/>
                    </a:lnTo>
                    <a:lnTo>
                      <a:pt x="34" y="65"/>
                    </a:lnTo>
                    <a:lnTo>
                      <a:pt x="25" y="63"/>
                    </a:lnTo>
                    <a:lnTo>
                      <a:pt x="19" y="60"/>
                    </a:lnTo>
                    <a:lnTo>
                      <a:pt x="12" y="53"/>
                    </a:lnTo>
                    <a:lnTo>
                      <a:pt x="7" y="48"/>
                    </a:lnTo>
                    <a:lnTo>
                      <a:pt x="4" y="40"/>
                    </a:lnTo>
                    <a:lnTo>
                      <a:pt x="0" y="33"/>
                    </a:lnTo>
                    <a:lnTo>
                      <a:pt x="0" y="23"/>
                    </a:lnTo>
                    <a:lnTo>
                      <a:pt x="0" y="15"/>
                    </a:lnTo>
                    <a:lnTo>
                      <a:pt x="4" y="7"/>
                    </a:lnTo>
                    <a:lnTo>
                      <a:pt x="7" y="0"/>
                    </a:lnTo>
                    <a:lnTo>
                      <a:pt x="9" y="0"/>
                    </a:lnTo>
                    <a:lnTo>
                      <a:pt x="10" y="0"/>
                    </a:lnTo>
                    <a:lnTo>
                      <a:pt x="12" y="2"/>
                    </a:lnTo>
                    <a:lnTo>
                      <a:pt x="14" y="2"/>
                    </a:lnTo>
                    <a:lnTo>
                      <a:pt x="12" y="3"/>
                    </a:lnTo>
                    <a:lnTo>
                      <a:pt x="9" y="10"/>
                    </a:lnTo>
                    <a:lnTo>
                      <a:pt x="5" y="16"/>
                    </a:lnTo>
                    <a:lnTo>
                      <a:pt x="5" y="23"/>
                    </a:lnTo>
                    <a:lnTo>
                      <a:pt x="5" y="31"/>
                    </a:lnTo>
                    <a:lnTo>
                      <a:pt x="9" y="38"/>
                    </a:lnTo>
                    <a:lnTo>
                      <a:pt x="12" y="45"/>
                    </a:lnTo>
                    <a:lnTo>
                      <a:pt x="15" y="50"/>
                    </a:lnTo>
                    <a:lnTo>
                      <a:pt x="22" y="55"/>
                    </a:lnTo>
                    <a:lnTo>
                      <a:pt x="29" y="58"/>
                    </a:lnTo>
                    <a:lnTo>
                      <a:pt x="35" y="60"/>
                    </a:lnTo>
                    <a:lnTo>
                      <a:pt x="42" y="61"/>
                    </a:lnTo>
                    <a:lnTo>
                      <a:pt x="50" y="60"/>
                    </a:lnTo>
                    <a:lnTo>
                      <a:pt x="57" y="58"/>
                    </a:lnTo>
                    <a:lnTo>
                      <a:pt x="64" y="55"/>
                    </a:lnTo>
                    <a:lnTo>
                      <a:pt x="69" y="50"/>
                    </a:lnTo>
                    <a:lnTo>
                      <a:pt x="74" y="45"/>
                    </a:lnTo>
                    <a:lnTo>
                      <a:pt x="77" y="38"/>
                    </a:lnTo>
                    <a:lnTo>
                      <a:pt x="80" y="31"/>
                    </a:lnTo>
                    <a:lnTo>
                      <a:pt x="80" y="23"/>
                    </a:lnTo>
                    <a:lnTo>
                      <a:pt x="85" y="23"/>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8" name="Freeform 247"/>
              <p:cNvSpPr>
                <a:spLocks/>
              </p:cNvSpPr>
              <p:nvPr/>
            </p:nvSpPr>
            <p:spPr bwMode="auto">
              <a:xfrm>
                <a:off x="1991" y="2922"/>
                <a:ext cx="80" cy="63"/>
              </a:xfrm>
              <a:custGeom>
                <a:avLst/>
                <a:gdLst>
                  <a:gd name="T0" fmla="*/ 80 w 80"/>
                  <a:gd name="T1" fmla="*/ 16 h 63"/>
                  <a:gd name="T2" fmla="*/ 77 w 80"/>
                  <a:gd name="T3" fmla="*/ 10 h 63"/>
                  <a:gd name="T4" fmla="*/ 77 w 80"/>
                  <a:gd name="T5" fmla="*/ 10 h 63"/>
                  <a:gd name="T6" fmla="*/ 75 w 80"/>
                  <a:gd name="T7" fmla="*/ 10 h 63"/>
                  <a:gd name="T8" fmla="*/ 73 w 80"/>
                  <a:gd name="T9" fmla="*/ 10 h 63"/>
                  <a:gd name="T10" fmla="*/ 73 w 80"/>
                  <a:gd name="T11" fmla="*/ 10 h 63"/>
                  <a:gd name="T12" fmla="*/ 75 w 80"/>
                  <a:gd name="T13" fmla="*/ 23 h 63"/>
                  <a:gd name="T14" fmla="*/ 80 w 80"/>
                  <a:gd name="T15" fmla="*/ 31 h 63"/>
                  <a:gd name="T16" fmla="*/ 73 w 80"/>
                  <a:gd name="T17" fmla="*/ 46 h 63"/>
                  <a:gd name="T18" fmla="*/ 63 w 80"/>
                  <a:gd name="T19" fmla="*/ 56 h 63"/>
                  <a:gd name="T20" fmla="*/ 48 w 80"/>
                  <a:gd name="T21" fmla="*/ 63 h 63"/>
                  <a:gd name="T22" fmla="*/ 33 w 80"/>
                  <a:gd name="T23" fmla="*/ 63 h 63"/>
                  <a:gd name="T24" fmla="*/ 18 w 80"/>
                  <a:gd name="T25" fmla="*/ 56 h 63"/>
                  <a:gd name="T26" fmla="*/ 7 w 80"/>
                  <a:gd name="T27" fmla="*/ 46 h 63"/>
                  <a:gd name="T28" fmla="*/ 2 w 80"/>
                  <a:gd name="T29" fmla="*/ 31 h 63"/>
                  <a:gd name="T30" fmla="*/ 2 w 80"/>
                  <a:gd name="T31" fmla="*/ 16 h 63"/>
                  <a:gd name="T32" fmla="*/ 7 w 80"/>
                  <a:gd name="T33" fmla="*/ 2 h 63"/>
                  <a:gd name="T34" fmla="*/ 8 w 80"/>
                  <a:gd name="T35" fmla="*/ 0 h 63"/>
                  <a:gd name="T36" fmla="*/ 10 w 80"/>
                  <a:gd name="T37" fmla="*/ 2 h 63"/>
                  <a:gd name="T38" fmla="*/ 12 w 80"/>
                  <a:gd name="T39" fmla="*/ 2 h 63"/>
                  <a:gd name="T40" fmla="*/ 13 w 80"/>
                  <a:gd name="T41" fmla="*/ 2 h 63"/>
                  <a:gd name="T42" fmla="*/ 12 w 80"/>
                  <a:gd name="T43" fmla="*/ 5 h 63"/>
                  <a:gd name="T44" fmla="*/ 7 w 80"/>
                  <a:gd name="T45" fmla="*/ 16 h 63"/>
                  <a:gd name="T46" fmla="*/ 7 w 80"/>
                  <a:gd name="T47" fmla="*/ 31 h 63"/>
                  <a:gd name="T48" fmla="*/ 12 w 80"/>
                  <a:gd name="T49" fmla="*/ 43 h 63"/>
                  <a:gd name="T50" fmla="*/ 22 w 80"/>
                  <a:gd name="T51" fmla="*/ 53 h 63"/>
                  <a:gd name="T52" fmla="*/ 33 w 80"/>
                  <a:gd name="T53" fmla="*/ 58 h 63"/>
                  <a:gd name="T54" fmla="*/ 48 w 80"/>
                  <a:gd name="T55" fmla="*/ 58 h 63"/>
                  <a:gd name="T56" fmla="*/ 60 w 80"/>
                  <a:gd name="T57" fmla="*/ 53 h 63"/>
                  <a:gd name="T58" fmla="*/ 70 w 80"/>
                  <a:gd name="T59" fmla="*/ 43 h 63"/>
                  <a:gd name="T60" fmla="*/ 75 w 80"/>
                  <a:gd name="T61" fmla="*/ 31 h 63"/>
                  <a:gd name="T62" fmla="*/ 80 w 80"/>
                  <a:gd name="T63" fmla="*/ 23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63"/>
                  <a:gd name="T98" fmla="*/ 80 w 80"/>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63">
                    <a:moveTo>
                      <a:pt x="80" y="23"/>
                    </a:moveTo>
                    <a:lnTo>
                      <a:pt x="80" y="16"/>
                    </a:lnTo>
                    <a:lnTo>
                      <a:pt x="78" y="10"/>
                    </a:lnTo>
                    <a:lnTo>
                      <a:pt x="77" y="10"/>
                    </a:lnTo>
                    <a:lnTo>
                      <a:pt x="75" y="10"/>
                    </a:lnTo>
                    <a:lnTo>
                      <a:pt x="73" y="10"/>
                    </a:lnTo>
                    <a:lnTo>
                      <a:pt x="75" y="16"/>
                    </a:lnTo>
                    <a:lnTo>
                      <a:pt x="75" y="23"/>
                    </a:lnTo>
                    <a:lnTo>
                      <a:pt x="80" y="23"/>
                    </a:lnTo>
                    <a:lnTo>
                      <a:pt x="80" y="31"/>
                    </a:lnTo>
                    <a:lnTo>
                      <a:pt x="78" y="40"/>
                    </a:lnTo>
                    <a:lnTo>
                      <a:pt x="73" y="46"/>
                    </a:lnTo>
                    <a:lnTo>
                      <a:pt x="68" y="51"/>
                    </a:lnTo>
                    <a:lnTo>
                      <a:pt x="63" y="56"/>
                    </a:lnTo>
                    <a:lnTo>
                      <a:pt x="57" y="61"/>
                    </a:lnTo>
                    <a:lnTo>
                      <a:pt x="48" y="63"/>
                    </a:lnTo>
                    <a:lnTo>
                      <a:pt x="40" y="63"/>
                    </a:lnTo>
                    <a:lnTo>
                      <a:pt x="33" y="63"/>
                    </a:lnTo>
                    <a:lnTo>
                      <a:pt x="25" y="61"/>
                    </a:lnTo>
                    <a:lnTo>
                      <a:pt x="18" y="56"/>
                    </a:lnTo>
                    <a:lnTo>
                      <a:pt x="12" y="51"/>
                    </a:lnTo>
                    <a:lnTo>
                      <a:pt x="7" y="46"/>
                    </a:lnTo>
                    <a:lnTo>
                      <a:pt x="3" y="40"/>
                    </a:lnTo>
                    <a:lnTo>
                      <a:pt x="2" y="31"/>
                    </a:lnTo>
                    <a:lnTo>
                      <a:pt x="0" y="23"/>
                    </a:lnTo>
                    <a:lnTo>
                      <a:pt x="2" y="16"/>
                    </a:lnTo>
                    <a:lnTo>
                      <a:pt x="3" y="8"/>
                    </a:lnTo>
                    <a:lnTo>
                      <a:pt x="7" y="2"/>
                    </a:lnTo>
                    <a:lnTo>
                      <a:pt x="8" y="0"/>
                    </a:lnTo>
                    <a:lnTo>
                      <a:pt x="10" y="2"/>
                    </a:lnTo>
                    <a:lnTo>
                      <a:pt x="12" y="2"/>
                    </a:lnTo>
                    <a:lnTo>
                      <a:pt x="13" y="2"/>
                    </a:lnTo>
                    <a:lnTo>
                      <a:pt x="12" y="5"/>
                    </a:lnTo>
                    <a:lnTo>
                      <a:pt x="8" y="10"/>
                    </a:lnTo>
                    <a:lnTo>
                      <a:pt x="7" y="16"/>
                    </a:lnTo>
                    <a:lnTo>
                      <a:pt x="5" y="23"/>
                    </a:lnTo>
                    <a:lnTo>
                      <a:pt x="7" y="31"/>
                    </a:lnTo>
                    <a:lnTo>
                      <a:pt x="8" y="38"/>
                    </a:lnTo>
                    <a:lnTo>
                      <a:pt x="12" y="43"/>
                    </a:lnTo>
                    <a:lnTo>
                      <a:pt x="17" y="48"/>
                    </a:lnTo>
                    <a:lnTo>
                      <a:pt x="22" y="53"/>
                    </a:lnTo>
                    <a:lnTo>
                      <a:pt x="27" y="56"/>
                    </a:lnTo>
                    <a:lnTo>
                      <a:pt x="33" y="58"/>
                    </a:lnTo>
                    <a:lnTo>
                      <a:pt x="40" y="58"/>
                    </a:lnTo>
                    <a:lnTo>
                      <a:pt x="48" y="58"/>
                    </a:lnTo>
                    <a:lnTo>
                      <a:pt x="55" y="56"/>
                    </a:lnTo>
                    <a:lnTo>
                      <a:pt x="60" y="53"/>
                    </a:lnTo>
                    <a:lnTo>
                      <a:pt x="65" y="48"/>
                    </a:lnTo>
                    <a:lnTo>
                      <a:pt x="70" y="43"/>
                    </a:lnTo>
                    <a:lnTo>
                      <a:pt x="73" y="38"/>
                    </a:lnTo>
                    <a:lnTo>
                      <a:pt x="75" y="31"/>
                    </a:lnTo>
                    <a:lnTo>
                      <a:pt x="75" y="23"/>
                    </a:lnTo>
                    <a:lnTo>
                      <a:pt x="80" y="23"/>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9" name="Freeform 248"/>
              <p:cNvSpPr>
                <a:spLocks/>
              </p:cNvSpPr>
              <p:nvPr/>
            </p:nvSpPr>
            <p:spPr bwMode="auto">
              <a:xfrm>
                <a:off x="1994" y="2924"/>
                <a:ext cx="75" cy="59"/>
              </a:xfrm>
              <a:custGeom>
                <a:avLst/>
                <a:gdLst>
                  <a:gd name="T0" fmla="*/ 75 w 75"/>
                  <a:gd name="T1" fmla="*/ 14 h 59"/>
                  <a:gd name="T2" fmla="*/ 72 w 75"/>
                  <a:gd name="T3" fmla="*/ 8 h 59"/>
                  <a:gd name="T4" fmla="*/ 70 w 75"/>
                  <a:gd name="T5" fmla="*/ 8 h 59"/>
                  <a:gd name="T6" fmla="*/ 69 w 75"/>
                  <a:gd name="T7" fmla="*/ 8 h 59"/>
                  <a:gd name="T8" fmla="*/ 67 w 75"/>
                  <a:gd name="T9" fmla="*/ 8 h 59"/>
                  <a:gd name="T10" fmla="*/ 67 w 75"/>
                  <a:gd name="T11" fmla="*/ 8 h 59"/>
                  <a:gd name="T12" fmla="*/ 67 w 75"/>
                  <a:gd name="T13" fmla="*/ 8 h 59"/>
                  <a:gd name="T14" fmla="*/ 67 w 75"/>
                  <a:gd name="T15" fmla="*/ 8 h 59"/>
                  <a:gd name="T16" fmla="*/ 67 w 75"/>
                  <a:gd name="T17" fmla="*/ 8 h 59"/>
                  <a:gd name="T18" fmla="*/ 67 w 75"/>
                  <a:gd name="T19" fmla="*/ 9 h 59"/>
                  <a:gd name="T20" fmla="*/ 70 w 75"/>
                  <a:gd name="T21" fmla="*/ 21 h 59"/>
                  <a:gd name="T22" fmla="*/ 75 w 75"/>
                  <a:gd name="T23" fmla="*/ 29 h 59"/>
                  <a:gd name="T24" fmla="*/ 69 w 75"/>
                  <a:gd name="T25" fmla="*/ 43 h 59"/>
                  <a:gd name="T26" fmla="*/ 59 w 75"/>
                  <a:gd name="T27" fmla="*/ 53 h 59"/>
                  <a:gd name="T28" fmla="*/ 45 w 75"/>
                  <a:gd name="T29" fmla="*/ 58 h 59"/>
                  <a:gd name="T30" fmla="*/ 30 w 75"/>
                  <a:gd name="T31" fmla="*/ 58 h 59"/>
                  <a:gd name="T32" fmla="*/ 17 w 75"/>
                  <a:gd name="T33" fmla="*/ 53 h 59"/>
                  <a:gd name="T34" fmla="*/ 7 w 75"/>
                  <a:gd name="T35" fmla="*/ 43 h 59"/>
                  <a:gd name="T36" fmla="*/ 0 w 75"/>
                  <a:gd name="T37" fmla="*/ 29 h 59"/>
                  <a:gd name="T38" fmla="*/ 0 w 75"/>
                  <a:gd name="T39" fmla="*/ 14 h 59"/>
                  <a:gd name="T40" fmla="*/ 7 w 75"/>
                  <a:gd name="T41" fmla="*/ 1 h 59"/>
                  <a:gd name="T42" fmla="*/ 9 w 75"/>
                  <a:gd name="T43" fmla="*/ 0 h 59"/>
                  <a:gd name="T44" fmla="*/ 10 w 75"/>
                  <a:gd name="T45" fmla="*/ 0 h 59"/>
                  <a:gd name="T46" fmla="*/ 12 w 75"/>
                  <a:gd name="T47" fmla="*/ 0 h 59"/>
                  <a:gd name="T48" fmla="*/ 12 w 75"/>
                  <a:gd name="T49" fmla="*/ 1 h 59"/>
                  <a:gd name="T50" fmla="*/ 10 w 75"/>
                  <a:gd name="T51" fmla="*/ 5 h 59"/>
                  <a:gd name="T52" fmla="*/ 5 w 75"/>
                  <a:gd name="T53" fmla="*/ 14 h 59"/>
                  <a:gd name="T54" fmla="*/ 5 w 75"/>
                  <a:gd name="T55" fmla="*/ 28 h 59"/>
                  <a:gd name="T56" fmla="*/ 10 w 75"/>
                  <a:gd name="T57" fmla="*/ 39 h 59"/>
                  <a:gd name="T58" fmla="*/ 20 w 75"/>
                  <a:gd name="T59" fmla="*/ 49 h 59"/>
                  <a:gd name="T60" fmla="*/ 30 w 75"/>
                  <a:gd name="T61" fmla="*/ 54 h 59"/>
                  <a:gd name="T62" fmla="*/ 44 w 75"/>
                  <a:gd name="T63" fmla="*/ 54 h 59"/>
                  <a:gd name="T64" fmla="*/ 55 w 75"/>
                  <a:gd name="T65" fmla="*/ 49 h 59"/>
                  <a:gd name="T66" fmla="*/ 65 w 75"/>
                  <a:gd name="T67" fmla="*/ 39 h 59"/>
                  <a:gd name="T68" fmla="*/ 70 w 75"/>
                  <a:gd name="T69" fmla="*/ 28 h 59"/>
                  <a:gd name="T70" fmla="*/ 75 w 75"/>
                  <a:gd name="T71" fmla="*/ 21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59"/>
                  <a:gd name="T110" fmla="*/ 75 w 75"/>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59">
                    <a:moveTo>
                      <a:pt x="75" y="21"/>
                    </a:moveTo>
                    <a:lnTo>
                      <a:pt x="75" y="14"/>
                    </a:lnTo>
                    <a:lnTo>
                      <a:pt x="72" y="8"/>
                    </a:lnTo>
                    <a:lnTo>
                      <a:pt x="70" y="8"/>
                    </a:lnTo>
                    <a:lnTo>
                      <a:pt x="69" y="8"/>
                    </a:lnTo>
                    <a:lnTo>
                      <a:pt x="67" y="8"/>
                    </a:lnTo>
                    <a:lnTo>
                      <a:pt x="67" y="9"/>
                    </a:lnTo>
                    <a:lnTo>
                      <a:pt x="70" y="14"/>
                    </a:lnTo>
                    <a:lnTo>
                      <a:pt x="70" y="21"/>
                    </a:lnTo>
                    <a:lnTo>
                      <a:pt x="75" y="21"/>
                    </a:lnTo>
                    <a:lnTo>
                      <a:pt x="75" y="29"/>
                    </a:lnTo>
                    <a:lnTo>
                      <a:pt x="72" y="36"/>
                    </a:lnTo>
                    <a:lnTo>
                      <a:pt x="69" y="43"/>
                    </a:lnTo>
                    <a:lnTo>
                      <a:pt x="64" y="48"/>
                    </a:lnTo>
                    <a:lnTo>
                      <a:pt x="59" y="53"/>
                    </a:lnTo>
                    <a:lnTo>
                      <a:pt x="52" y="56"/>
                    </a:lnTo>
                    <a:lnTo>
                      <a:pt x="45" y="58"/>
                    </a:lnTo>
                    <a:lnTo>
                      <a:pt x="37" y="59"/>
                    </a:lnTo>
                    <a:lnTo>
                      <a:pt x="30" y="58"/>
                    </a:lnTo>
                    <a:lnTo>
                      <a:pt x="24" y="56"/>
                    </a:lnTo>
                    <a:lnTo>
                      <a:pt x="17" y="53"/>
                    </a:lnTo>
                    <a:lnTo>
                      <a:pt x="10" y="48"/>
                    </a:lnTo>
                    <a:lnTo>
                      <a:pt x="7" y="43"/>
                    </a:lnTo>
                    <a:lnTo>
                      <a:pt x="4" y="36"/>
                    </a:lnTo>
                    <a:lnTo>
                      <a:pt x="0" y="29"/>
                    </a:lnTo>
                    <a:lnTo>
                      <a:pt x="0" y="21"/>
                    </a:lnTo>
                    <a:lnTo>
                      <a:pt x="0" y="14"/>
                    </a:lnTo>
                    <a:lnTo>
                      <a:pt x="4" y="8"/>
                    </a:lnTo>
                    <a:lnTo>
                      <a:pt x="7" y="1"/>
                    </a:lnTo>
                    <a:lnTo>
                      <a:pt x="9" y="0"/>
                    </a:lnTo>
                    <a:lnTo>
                      <a:pt x="10" y="0"/>
                    </a:lnTo>
                    <a:lnTo>
                      <a:pt x="12" y="0"/>
                    </a:lnTo>
                    <a:lnTo>
                      <a:pt x="12" y="1"/>
                    </a:lnTo>
                    <a:lnTo>
                      <a:pt x="14" y="1"/>
                    </a:lnTo>
                    <a:lnTo>
                      <a:pt x="10" y="5"/>
                    </a:lnTo>
                    <a:lnTo>
                      <a:pt x="7" y="9"/>
                    </a:lnTo>
                    <a:lnTo>
                      <a:pt x="5" y="14"/>
                    </a:lnTo>
                    <a:lnTo>
                      <a:pt x="5" y="21"/>
                    </a:lnTo>
                    <a:lnTo>
                      <a:pt x="5" y="28"/>
                    </a:lnTo>
                    <a:lnTo>
                      <a:pt x="7" y="34"/>
                    </a:lnTo>
                    <a:lnTo>
                      <a:pt x="10" y="39"/>
                    </a:lnTo>
                    <a:lnTo>
                      <a:pt x="15" y="44"/>
                    </a:lnTo>
                    <a:lnTo>
                      <a:pt x="20" y="49"/>
                    </a:lnTo>
                    <a:lnTo>
                      <a:pt x="25" y="51"/>
                    </a:lnTo>
                    <a:lnTo>
                      <a:pt x="30" y="54"/>
                    </a:lnTo>
                    <a:lnTo>
                      <a:pt x="37" y="54"/>
                    </a:lnTo>
                    <a:lnTo>
                      <a:pt x="44" y="54"/>
                    </a:lnTo>
                    <a:lnTo>
                      <a:pt x="50" y="51"/>
                    </a:lnTo>
                    <a:lnTo>
                      <a:pt x="55" y="49"/>
                    </a:lnTo>
                    <a:lnTo>
                      <a:pt x="60" y="44"/>
                    </a:lnTo>
                    <a:lnTo>
                      <a:pt x="65" y="39"/>
                    </a:lnTo>
                    <a:lnTo>
                      <a:pt x="67" y="34"/>
                    </a:lnTo>
                    <a:lnTo>
                      <a:pt x="70" y="28"/>
                    </a:lnTo>
                    <a:lnTo>
                      <a:pt x="70" y="21"/>
                    </a:lnTo>
                    <a:lnTo>
                      <a:pt x="75" y="21"/>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0" name="Freeform 249"/>
              <p:cNvSpPr>
                <a:spLocks/>
              </p:cNvSpPr>
              <p:nvPr/>
            </p:nvSpPr>
            <p:spPr bwMode="auto">
              <a:xfrm>
                <a:off x="1996" y="2924"/>
                <a:ext cx="70" cy="56"/>
              </a:xfrm>
              <a:custGeom>
                <a:avLst/>
                <a:gdLst>
                  <a:gd name="T0" fmla="*/ 70 w 70"/>
                  <a:gd name="T1" fmla="*/ 14 h 56"/>
                  <a:gd name="T2" fmla="*/ 68 w 70"/>
                  <a:gd name="T3" fmla="*/ 8 h 56"/>
                  <a:gd name="T4" fmla="*/ 67 w 70"/>
                  <a:gd name="T5" fmla="*/ 8 h 56"/>
                  <a:gd name="T6" fmla="*/ 67 w 70"/>
                  <a:gd name="T7" fmla="*/ 8 h 56"/>
                  <a:gd name="T8" fmla="*/ 65 w 70"/>
                  <a:gd name="T9" fmla="*/ 8 h 56"/>
                  <a:gd name="T10" fmla="*/ 65 w 70"/>
                  <a:gd name="T11" fmla="*/ 8 h 56"/>
                  <a:gd name="T12" fmla="*/ 65 w 70"/>
                  <a:gd name="T13" fmla="*/ 8 h 56"/>
                  <a:gd name="T14" fmla="*/ 63 w 70"/>
                  <a:gd name="T15" fmla="*/ 8 h 56"/>
                  <a:gd name="T16" fmla="*/ 63 w 70"/>
                  <a:gd name="T17" fmla="*/ 8 h 56"/>
                  <a:gd name="T18" fmla="*/ 62 w 70"/>
                  <a:gd name="T19" fmla="*/ 8 h 56"/>
                  <a:gd name="T20" fmla="*/ 65 w 70"/>
                  <a:gd name="T21" fmla="*/ 16 h 56"/>
                  <a:gd name="T22" fmla="*/ 70 w 70"/>
                  <a:gd name="T23" fmla="*/ 21 h 56"/>
                  <a:gd name="T24" fmla="*/ 68 w 70"/>
                  <a:gd name="T25" fmla="*/ 36 h 56"/>
                  <a:gd name="T26" fmla="*/ 60 w 70"/>
                  <a:gd name="T27" fmla="*/ 46 h 56"/>
                  <a:gd name="T28" fmla="*/ 50 w 70"/>
                  <a:gd name="T29" fmla="*/ 54 h 56"/>
                  <a:gd name="T30" fmla="*/ 35 w 70"/>
                  <a:gd name="T31" fmla="*/ 56 h 56"/>
                  <a:gd name="T32" fmla="*/ 22 w 70"/>
                  <a:gd name="T33" fmla="*/ 54 h 56"/>
                  <a:gd name="T34" fmla="*/ 12 w 70"/>
                  <a:gd name="T35" fmla="*/ 46 h 56"/>
                  <a:gd name="T36" fmla="*/ 3 w 70"/>
                  <a:gd name="T37" fmla="*/ 36 h 56"/>
                  <a:gd name="T38" fmla="*/ 0 w 70"/>
                  <a:gd name="T39" fmla="*/ 21 h 56"/>
                  <a:gd name="T40" fmla="*/ 3 w 70"/>
                  <a:gd name="T41" fmla="*/ 8 h 56"/>
                  <a:gd name="T42" fmla="*/ 8 w 70"/>
                  <a:gd name="T43" fmla="*/ 0 h 56"/>
                  <a:gd name="T44" fmla="*/ 10 w 70"/>
                  <a:gd name="T45" fmla="*/ 0 h 56"/>
                  <a:gd name="T46" fmla="*/ 12 w 70"/>
                  <a:gd name="T47" fmla="*/ 1 h 56"/>
                  <a:gd name="T48" fmla="*/ 13 w 70"/>
                  <a:gd name="T49" fmla="*/ 1 h 56"/>
                  <a:gd name="T50" fmla="*/ 13 w 70"/>
                  <a:gd name="T51" fmla="*/ 1 h 56"/>
                  <a:gd name="T52" fmla="*/ 8 w 70"/>
                  <a:gd name="T53" fmla="*/ 9 h 56"/>
                  <a:gd name="T54" fmla="*/ 5 w 70"/>
                  <a:gd name="T55" fmla="*/ 21 h 56"/>
                  <a:gd name="T56" fmla="*/ 8 w 70"/>
                  <a:gd name="T57" fmla="*/ 33 h 56"/>
                  <a:gd name="T58" fmla="*/ 15 w 70"/>
                  <a:gd name="T59" fmla="*/ 43 h 56"/>
                  <a:gd name="T60" fmla="*/ 23 w 70"/>
                  <a:gd name="T61" fmla="*/ 49 h 56"/>
                  <a:gd name="T62" fmla="*/ 35 w 70"/>
                  <a:gd name="T63" fmla="*/ 51 h 56"/>
                  <a:gd name="T64" fmla="*/ 47 w 70"/>
                  <a:gd name="T65" fmla="*/ 49 h 56"/>
                  <a:gd name="T66" fmla="*/ 57 w 70"/>
                  <a:gd name="T67" fmla="*/ 43 h 56"/>
                  <a:gd name="T68" fmla="*/ 63 w 70"/>
                  <a:gd name="T69" fmla="*/ 33 h 56"/>
                  <a:gd name="T70" fmla="*/ 65 w 70"/>
                  <a:gd name="T71" fmla="*/ 21 h 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56"/>
                  <a:gd name="T110" fmla="*/ 70 w 70"/>
                  <a:gd name="T111" fmla="*/ 56 h 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56">
                    <a:moveTo>
                      <a:pt x="70" y="21"/>
                    </a:moveTo>
                    <a:lnTo>
                      <a:pt x="70" y="14"/>
                    </a:lnTo>
                    <a:lnTo>
                      <a:pt x="68" y="8"/>
                    </a:lnTo>
                    <a:lnTo>
                      <a:pt x="67" y="8"/>
                    </a:lnTo>
                    <a:lnTo>
                      <a:pt x="65" y="8"/>
                    </a:lnTo>
                    <a:lnTo>
                      <a:pt x="63" y="8"/>
                    </a:lnTo>
                    <a:lnTo>
                      <a:pt x="62" y="8"/>
                    </a:lnTo>
                    <a:lnTo>
                      <a:pt x="63" y="9"/>
                    </a:lnTo>
                    <a:lnTo>
                      <a:pt x="65" y="16"/>
                    </a:lnTo>
                    <a:lnTo>
                      <a:pt x="65" y="21"/>
                    </a:lnTo>
                    <a:lnTo>
                      <a:pt x="70" y="21"/>
                    </a:lnTo>
                    <a:lnTo>
                      <a:pt x="70" y="29"/>
                    </a:lnTo>
                    <a:lnTo>
                      <a:pt x="68" y="36"/>
                    </a:lnTo>
                    <a:lnTo>
                      <a:pt x="65" y="41"/>
                    </a:lnTo>
                    <a:lnTo>
                      <a:pt x="60" y="46"/>
                    </a:lnTo>
                    <a:lnTo>
                      <a:pt x="55" y="51"/>
                    </a:lnTo>
                    <a:lnTo>
                      <a:pt x="50" y="54"/>
                    </a:lnTo>
                    <a:lnTo>
                      <a:pt x="43" y="56"/>
                    </a:lnTo>
                    <a:lnTo>
                      <a:pt x="35" y="56"/>
                    </a:lnTo>
                    <a:lnTo>
                      <a:pt x="28" y="56"/>
                    </a:lnTo>
                    <a:lnTo>
                      <a:pt x="22" y="54"/>
                    </a:lnTo>
                    <a:lnTo>
                      <a:pt x="17" y="51"/>
                    </a:lnTo>
                    <a:lnTo>
                      <a:pt x="12" y="46"/>
                    </a:lnTo>
                    <a:lnTo>
                      <a:pt x="7" y="41"/>
                    </a:lnTo>
                    <a:lnTo>
                      <a:pt x="3" y="36"/>
                    </a:lnTo>
                    <a:lnTo>
                      <a:pt x="2" y="29"/>
                    </a:lnTo>
                    <a:lnTo>
                      <a:pt x="0" y="21"/>
                    </a:lnTo>
                    <a:lnTo>
                      <a:pt x="2" y="14"/>
                    </a:lnTo>
                    <a:lnTo>
                      <a:pt x="3" y="8"/>
                    </a:lnTo>
                    <a:lnTo>
                      <a:pt x="7" y="3"/>
                    </a:lnTo>
                    <a:lnTo>
                      <a:pt x="8" y="0"/>
                    </a:lnTo>
                    <a:lnTo>
                      <a:pt x="10" y="0"/>
                    </a:lnTo>
                    <a:lnTo>
                      <a:pt x="10" y="1"/>
                    </a:lnTo>
                    <a:lnTo>
                      <a:pt x="12" y="1"/>
                    </a:lnTo>
                    <a:lnTo>
                      <a:pt x="13" y="1"/>
                    </a:lnTo>
                    <a:lnTo>
                      <a:pt x="10" y="5"/>
                    </a:lnTo>
                    <a:lnTo>
                      <a:pt x="8" y="9"/>
                    </a:lnTo>
                    <a:lnTo>
                      <a:pt x="7" y="16"/>
                    </a:lnTo>
                    <a:lnTo>
                      <a:pt x="5" y="21"/>
                    </a:lnTo>
                    <a:lnTo>
                      <a:pt x="7" y="28"/>
                    </a:lnTo>
                    <a:lnTo>
                      <a:pt x="8" y="33"/>
                    </a:lnTo>
                    <a:lnTo>
                      <a:pt x="10" y="39"/>
                    </a:lnTo>
                    <a:lnTo>
                      <a:pt x="15" y="43"/>
                    </a:lnTo>
                    <a:lnTo>
                      <a:pt x="18" y="46"/>
                    </a:lnTo>
                    <a:lnTo>
                      <a:pt x="23" y="49"/>
                    </a:lnTo>
                    <a:lnTo>
                      <a:pt x="30" y="51"/>
                    </a:lnTo>
                    <a:lnTo>
                      <a:pt x="35" y="51"/>
                    </a:lnTo>
                    <a:lnTo>
                      <a:pt x="42" y="51"/>
                    </a:lnTo>
                    <a:lnTo>
                      <a:pt x="47" y="49"/>
                    </a:lnTo>
                    <a:lnTo>
                      <a:pt x="53" y="46"/>
                    </a:lnTo>
                    <a:lnTo>
                      <a:pt x="57" y="43"/>
                    </a:lnTo>
                    <a:lnTo>
                      <a:pt x="60" y="39"/>
                    </a:lnTo>
                    <a:lnTo>
                      <a:pt x="63" y="33"/>
                    </a:lnTo>
                    <a:lnTo>
                      <a:pt x="65" y="28"/>
                    </a:lnTo>
                    <a:lnTo>
                      <a:pt x="65" y="21"/>
                    </a:lnTo>
                    <a:lnTo>
                      <a:pt x="70" y="21"/>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1" name="Freeform 250"/>
              <p:cNvSpPr>
                <a:spLocks/>
              </p:cNvSpPr>
              <p:nvPr/>
            </p:nvSpPr>
            <p:spPr bwMode="auto">
              <a:xfrm>
                <a:off x="1999" y="2925"/>
                <a:ext cx="65" cy="53"/>
              </a:xfrm>
              <a:custGeom>
                <a:avLst/>
                <a:gdLst>
                  <a:gd name="T0" fmla="*/ 65 w 65"/>
                  <a:gd name="T1" fmla="*/ 13 h 53"/>
                  <a:gd name="T2" fmla="*/ 62 w 65"/>
                  <a:gd name="T3" fmla="*/ 7 h 53"/>
                  <a:gd name="T4" fmla="*/ 60 w 65"/>
                  <a:gd name="T5" fmla="*/ 7 h 53"/>
                  <a:gd name="T6" fmla="*/ 59 w 65"/>
                  <a:gd name="T7" fmla="*/ 7 h 53"/>
                  <a:gd name="T8" fmla="*/ 57 w 65"/>
                  <a:gd name="T9" fmla="*/ 7 h 53"/>
                  <a:gd name="T10" fmla="*/ 55 w 65"/>
                  <a:gd name="T11" fmla="*/ 7 h 53"/>
                  <a:gd name="T12" fmla="*/ 60 w 65"/>
                  <a:gd name="T13" fmla="*/ 15 h 53"/>
                  <a:gd name="T14" fmla="*/ 65 w 65"/>
                  <a:gd name="T15" fmla="*/ 20 h 53"/>
                  <a:gd name="T16" fmla="*/ 62 w 65"/>
                  <a:gd name="T17" fmla="*/ 33 h 53"/>
                  <a:gd name="T18" fmla="*/ 55 w 65"/>
                  <a:gd name="T19" fmla="*/ 43 h 53"/>
                  <a:gd name="T20" fmla="*/ 45 w 65"/>
                  <a:gd name="T21" fmla="*/ 50 h 53"/>
                  <a:gd name="T22" fmla="*/ 32 w 65"/>
                  <a:gd name="T23" fmla="*/ 53 h 53"/>
                  <a:gd name="T24" fmla="*/ 20 w 65"/>
                  <a:gd name="T25" fmla="*/ 50 h 53"/>
                  <a:gd name="T26" fmla="*/ 10 w 65"/>
                  <a:gd name="T27" fmla="*/ 43 h 53"/>
                  <a:gd name="T28" fmla="*/ 2 w 65"/>
                  <a:gd name="T29" fmla="*/ 33 h 53"/>
                  <a:gd name="T30" fmla="*/ 0 w 65"/>
                  <a:gd name="T31" fmla="*/ 20 h 53"/>
                  <a:gd name="T32" fmla="*/ 2 w 65"/>
                  <a:gd name="T33" fmla="*/ 8 h 53"/>
                  <a:gd name="T34" fmla="*/ 9 w 65"/>
                  <a:gd name="T35" fmla="*/ 0 h 53"/>
                  <a:gd name="T36" fmla="*/ 10 w 65"/>
                  <a:gd name="T37" fmla="*/ 0 h 53"/>
                  <a:gd name="T38" fmla="*/ 10 w 65"/>
                  <a:gd name="T39" fmla="*/ 0 h 53"/>
                  <a:gd name="T40" fmla="*/ 12 w 65"/>
                  <a:gd name="T41" fmla="*/ 0 h 53"/>
                  <a:gd name="T42" fmla="*/ 14 w 65"/>
                  <a:gd name="T43" fmla="*/ 0 h 53"/>
                  <a:gd name="T44" fmla="*/ 10 w 65"/>
                  <a:gd name="T45" fmla="*/ 5 h 53"/>
                  <a:gd name="T46" fmla="*/ 5 w 65"/>
                  <a:gd name="T47" fmla="*/ 15 h 53"/>
                  <a:gd name="T48" fmla="*/ 5 w 65"/>
                  <a:gd name="T49" fmla="*/ 27 h 53"/>
                  <a:gd name="T50" fmla="*/ 10 w 65"/>
                  <a:gd name="T51" fmla="*/ 37 h 53"/>
                  <a:gd name="T52" fmla="*/ 17 w 65"/>
                  <a:gd name="T53" fmla="*/ 43 h 53"/>
                  <a:gd name="T54" fmla="*/ 27 w 65"/>
                  <a:gd name="T55" fmla="*/ 48 h 53"/>
                  <a:gd name="T56" fmla="*/ 39 w 65"/>
                  <a:gd name="T57" fmla="*/ 48 h 53"/>
                  <a:gd name="T58" fmla="*/ 49 w 65"/>
                  <a:gd name="T59" fmla="*/ 43 h 53"/>
                  <a:gd name="T60" fmla="*/ 55 w 65"/>
                  <a:gd name="T61" fmla="*/ 37 h 53"/>
                  <a:gd name="T62" fmla="*/ 60 w 65"/>
                  <a:gd name="T63" fmla="*/ 27 h 53"/>
                  <a:gd name="T64" fmla="*/ 65 w 65"/>
                  <a:gd name="T65" fmla="*/ 2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53"/>
                  <a:gd name="T101" fmla="*/ 65 w 65"/>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53">
                    <a:moveTo>
                      <a:pt x="65" y="20"/>
                    </a:moveTo>
                    <a:lnTo>
                      <a:pt x="65" y="13"/>
                    </a:lnTo>
                    <a:lnTo>
                      <a:pt x="62" y="8"/>
                    </a:lnTo>
                    <a:lnTo>
                      <a:pt x="62" y="7"/>
                    </a:lnTo>
                    <a:lnTo>
                      <a:pt x="60" y="7"/>
                    </a:lnTo>
                    <a:lnTo>
                      <a:pt x="59" y="7"/>
                    </a:lnTo>
                    <a:lnTo>
                      <a:pt x="57" y="7"/>
                    </a:lnTo>
                    <a:lnTo>
                      <a:pt x="55" y="7"/>
                    </a:lnTo>
                    <a:lnTo>
                      <a:pt x="59" y="10"/>
                    </a:lnTo>
                    <a:lnTo>
                      <a:pt x="60" y="15"/>
                    </a:lnTo>
                    <a:lnTo>
                      <a:pt x="60" y="20"/>
                    </a:lnTo>
                    <a:lnTo>
                      <a:pt x="65" y="20"/>
                    </a:lnTo>
                    <a:lnTo>
                      <a:pt x="65" y="27"/>
                    </a:lnTo>
                    <a:lnTo>
                      <a:pt x="62" y="33"/>
                    </a:lnTo>
                    <a:lnTo>
                      <a:pt x="60" y="38"/>
                    </a:lnTo>
                    <a:lnTo>
                      <a:pt x="55" y="43"/>
                    </a:lnTo>
                    <a:lnTo>
                      <a:pt x="50" y="48"/>
                    </a:lnTo>
                    <a:lnTo>
                      <a:pt x="45" y="50"/>
                    </a:lnTo>
                    <a:lnTo>
                      <a:pt x="39" y="53"/>
                    </a:lnTo>
                    <a:lnTo>
                      <a:pt x="32" y="53"/>
                    </a:lnTo>
                    <a:lnTo>
                      <a:pt x="25" y="53"/>
                    </a:lnTo>
                    <a:lnTo>
                      <a:pt x="20" y="50"/>
                    </a:lnTo>
                    <a:lnTo>
                      <a:pt x="15" y="48"/>
                    </a:lnTo>
                    <a:lnTo>
                      <a:pt x="10" y="43"/>
                    </a:lnTo>
                    <a:lnTo>
                      <a:pt x="5" y="38"/>
                    </a:lnTo>
                    <a:lnTo>
                      <a:pt x="2" y="33"/>
                    </a:lnTo>
                    <a:lnTo>
                      <a:pt x="0" y="27"/>
                    </a:lnTo>
                    <a:lnTo>
                      <a:pt x="0" y="20"/>
                    </a:lnTo>
                    <a:lnTo>
                      <a:pt x="0" y="13"/>
                    </a:lnTo>
                    <a:lnTo>
                      <a:pt x="2" y="8"/>
                    </a:lnTo>
                    <a:lnTo>
                      <a:pt x="5" y="4"/>
                    </a:lnTo>
                    <a:lnTo>
                      <a:pt x="9" y="0"/>
                    </a:lnTo>
                    <a:lnTo>
                      <a:pt x="10" y="0"/>
                    </a:lnTo>
                    <a:lnTo>
                      <a:pt x="12" y="0"/>
                    </a:lnTo>
                    <a:lnTo>
                      <a:pt x="14" y="0"/>
                    </a:lnTo>
                    <a:lnTo>
                      <a:pt x="14" y="2"/>
                    </a:lnTo>
                    <a:lnTo>
                      <a:pt x="10" y="5"/>
                    </a:lnTo>
                    <a:lnTo>
                      <a:pt x="7" y="10"/>
                    </a:lnTo>
                    <a:lnTo>
                      <a:pt x="5" y="15"/>
                    </a:lnTo>
                    <a:lnTo>
                      <a:pt x="5" y="20"/>
                    </a:lnTo>
                    <a:lnTo>
                      <a:pt x="5" y="27"/>
                    </a:lnTo>
                    <a:lnTo>
                      <a:pt x="7" y="32"/>
                    </a:lnTo>
                    <a:lnTo>
                      <a:pt x="10" y="37"/>
                    </a:lnTo>
                    <a:lnTo>
                      <a:pt x="14" y="40"/>
                    </a:lnTo>
                    <a:lnTo>
                      <a:pt x="17" y="43"/>
                    </a:lnTo>
                    <a:lnTo>
                      <a:pt x="22" y="47"/>
                    </a:lnTo>
                    <a:lnTo>
                      <a:pt x="27" y="48"/>
                    </a:lnTo>
                    <a:lnTo>
                      <a:pt x="32" y="48"/>
                    </a:lnTo>
                    <a:lnTo>
                      <a:pt x="39" y="48"/>
                    </a:lnTo>
                    <a:lnTo>
                      <a:pt x="44" y="47"/>
                    </a:lnTo>
                    <a:lnTo>
                      <a:pt x="49" y="43"/>
                    </a:lnTo>
                    <a:lnTo>
                      <a:pt x="52" y="40"/>
                    </a:lnTo>
                    <a:lnTo>
                      <a:pt x="55" y="37"/>
                    </a:lnTo>
                    <a:lnTo>
                      <a:pt x="59" y="32"/>
                    </a:lnTo>
                    <a:lnTo>
                      <a:pt x="60" y="27"/>
                    </a:lnTo>
                    <a:lnTo>
                      <a:pt x="60" y="20"/>
                    </a:lnTo>
                    <a:lnTo>
                      <a:pt x="65" y="20"/>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2" name="Freeform 251"/>
              <p:cNvSpPr>
                <a:spLocks/>
              </p:cNvSpPr>
              <p:nvPr/>
            </p:nvSpPr>
            <p:spPr bwMode="auto">
              <a:xfrm>
                <a:off x="2001" y="2925"/>
                <a:ext cx="60" cy="50"/>
              </a:xfrm>
              <a:custGeom>
                <a:avLst/>
                <a:gdLst>
                  <a:gd name="T0" fmla="*/ 60 w 60"/>
                  <a:gd name="T1" fmla="*/ 15 h 50"/>
                  <a:gd name="T2" fmla="*/ 57 w 60"/>
                  <a:gd name="T3" fmla="*/ 7 h 50"/>
                  <a:gd name="T4" fmla="*/ 55 w 60"/>
                  <a:gd name="T5" fmla="*/ 7 h 50"/>
                  <a:gd name="T6" fmla="*/ 53 w 60"/>
                  <a:gd name="T7" fmla="*/ 7 h 50"/>
                  <a:gd name="T8" fmla="*/ 53 w 60"/>
                  <a:gd name="T9" fmla="*/ 7 h 50"/>
                  <a:gd name="T10" fmla="*/ 52 w 60"/>
                  <a:gd name="T11" fmla="*/ 7 h 50"/>
                  <a:gd name="T12" fmla="*/ 53 w 60"/>
                  <a:gd name="T13" fmla="*/ 12 h 50"/>
                  <a:gd name="T14" fmla="*/ 55 w 60"/>
                  <a:gd name="T15" fmla="*/ 20 h 50"/>
                  <a:gd name="T16" fmla="*/ 60 w 60"/>
                  <a:gd name="T17" fmla="*/ 27 h 50"/>
                  <a:gd name="T18" fmla="*/ 55 w 60"/>
                  <a:gd name="T19" fmla="*/ 38 h 50"/>
                  <a:gd name="T20" fmla="*/ 48 w 60"/>
                  <a:gd name="T21" fmla="*/ 45 h 50"/>
                  <a:gd name="T22" fmla="*/ 37 w 60"/>
                  <a:gd name="T23" fmla="*/ 50 h 50"/>
                  <a:gd name="T24" fmla="*/ 25 w 60"/>
                  <a:gd name="T25" fmla="*/ 50 h 50"/>
                  <a:gd name="T26" fmla="*/ 13 w 60"/>
                  <a:gd name="T27" fmla="*/ 45 h 50"/>
                  <a:gd name="T28" fmla="*/ 5 w 60"/>
                  <a:gd name="T29" fmla="*/ 38 h 50"/>
                  <a:gd name="T30" fmla="*/ 2 w 60"/>
                  <a:gd name="T31" fmla="*/ 27 h 50"/>
                  <a:gd name="T32" fmla="*/ 2 w 60"/>
                  <a:gd name="T33" fmla="*/ 15 h 50"/>
                  <a:gd name="T34" fmla="*/ 5 w 60"/>
                  <a:gd name="T35" fmla="*/ 4 h 50"/>
                  <a:gd name="T36" fmla="*/ 10 w 60"/>
                  <a:gd name="T37" fmla="*/ 0 h 50"/>
                  <a:gd name="T38" fmla="*/ 12 w 60"/>
                  <a:gd name="T39" fmla="*/ 0 h 50"/>
                  <a:gd name="T40" fmla="*/ 13 w 60"/>
                  <a:gd name="T41" fmla="*/ 2 h 50"/>
                  <a:gd name="T42" fmla="*/ 13 w 60"/>
                  <a:gd name="T43" fmla="*/ 2 h 50"/>
                  <a:gd name="T44" fmla="*/ 13 w 60"/>
                  <a:gd name="T45" fmla="*/ 4 h 50"/>
                  <a:gd name="T46" fmla="*/ 8 w 60"/>
                  <a:gd name="T47" fmla="*/ 12 h 50"/>
                  <a:gd name="T48" fmla="*/ 5 w 60"/>
                  <a:gd name="T49" fmla="*/ 20 h 50"/>
                  <a:gd name="T50" fmla="*/ 8 w 60"/>
                  <a:gd name="T51" fmla="*/ 30 h 50"/>
                  <a:gd name="T52" fmla="*/ 13 w 60"/>
                  <a:gd name="T53" fmla="*/ 38 h 50"/>
                  <a:gd name="T54" fmla="*/ 22 w 60"/>
                  <a:gd name="T55" fmla="*/ 43 h 50"/>
                  <a:gd name="T56" fmla="*/ 30 w 60"/>
                  <a:gd name="T57" fmla="*/ 45 h 50"/>
                  <a:gd name="T58" fmla="*/ 40 w 60"/>
                  <a:gd name="T59" fmla="*/ 43 h 50"/>
                  <a:gd name="T60" fmla="*/ 48 w 60"/>
                  <a:gd name="T61" fmla="*/ 38 h 50"/>
                  <a:gd name="T62" fmla="*/ 53 w 60"/>
                  <a:gd name="T63" fmla="*/ 30 h 50"/>
                  <a:gd name="T64" fmla="*/ 55 w 60"/>
                  <a:gd name="T65" fmla="*/ 2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50"/>
                  <a:gd name="T101" fmla="*/ 60 w 60"/>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50">
                    <a:moveTo>
                      <a:pt x="60" y="20"/>
                    </a:moveTo>
                    <a:lnTo>
                      <a:pt x="60" y="15"/>
                    </a:lnTo>
                    <a:lnTo>
                      <a:pt x="58" y="8"/>
                    </a:lnTo>
                    <a:lnTo>
                      <a:pt x="57" y="7"/>
                    </a:lnTo>
                    <a:lnTo>
                      <a:pt x="55" y="7"/>
                    </a:lnTo>
                    <a:lnTo>
                      <a:pt x="53" y="7"/>
                    </a:lnTo>
                    <a:lnTo>
                      <a:pt x="52" y="7"/>
                    </a:lnTo>
                    <a:lnTo>
                      <a:pt x="53" y="12"/>
                    </a:lnTo>
                    <a:lnTo>
                      <a:pt x="55" y="15"/>
                    </a:lnTo>
                    <a:lnTo>
                      <a:pt x="55" y="20"/>
                    </a:lnTo>
                    <a:lnTo>
                      <a:pt x="60" y="20"/>
                    </a:lnTo>
                    <a:lnTo>
                      <a:pt x="60" y="27"/>
                    </a:lnTo>
                    <a:lnTo>
                      <a:pt x="58" y="32"/>
                    </a:lnTo>
                    <a:lnTo>
                      <a:pt x="55" y="38"/>
                    </a:lnTo>
                    <a:lnTo>
                      <a:pt x="52" y="42"/>
                    </a:lnTo>
                    <a:lnTo>
                      <a:pt x="48" y="45"/>
                    </a:lnTo>
                    <a:lnTo>
                      <a:pt x="42" y="48"/>
                    </a:lnTo>
                    <a:lnTo>
                      <a:pt x="37" y="50"/>
                    </a:lnTo>
                    <a:lnTo>
                      <a:pt x="30" y="50"/>
                    </a:lnTo>
                    <a:lnTo>
                      <a:pt x="25" y="50"/>
                    </a:lnTo>
                    <a:lnTo>
                      <a:pt x="18" y="48"/>
                    </a:lnTo>
                    <a:lnTo>
                      <a:pt x="13" y="45"/>
                    </a:lnTo>
                    <a:lnTo>
                      <a:pt x="10" y="42"/>
                    </a:lnTo>
                    <a:lnTo>
                      <a:pt x="5" y="38"/>
                    </a:lnTo>
                    <a:lnTo>
                      <a:pt x="3" y="32"/>
                    </a:lnTo>
                    <a:lnTo>
                      <a:pt x="2" y="27"/>
                    </a:lnTo>
                    <a:lnTo>
                      <a:pt x="0" y="20"/>
                    </a:lnTo>
                    <a:lnTo>
                      <a:pt x="2" y="15"/>
                    </a:lnTo>
                    <a:lnTo>
                      <a:pt x="3" y="8"/>
                    </a:lnTo>
                    <a:lnTo>
                      <a:pt x="5" y="4"/>
                    </a:lnTo>
                    <a:lnTo>
                      <a:pt x="8" y="0"/>
                    </a:lnTo>
                    <a:lnTo>
                      <a:pt x="10" y="0"/>
                    </a:lnTo>
                    <a:lnTo>
                      <a:pt x="12" y="0"/>
                    </a:lnTo>
                    <a:lnTo>
                      <a:pt x="13" y="2"/>
                    </a:lnTo>
                    <a:lnTo>
                      <a:pt x="15" y="2"/>
                    </a:lnTo>
                    <a:lnTo>
                      <a:pt x="13" y="4"/>
                    </a:lnTo>
                    <a:lnTo>
                      <a:pt x="10" y="7"/>
                    </a:lnTo>
                    <a:lnTo>
                      <a:pt x="8" y="12"/>
                    </a:lnTo>
                    <a:lnTo>
                      <a:pt x="7" y="15"/>
                    </a:lnTo>
                    <a:lnTo>
                      <a:pt x="5" y="20"/>
                    </a:lnTo>
                    <a:lnTo>
                      <a:pt x="7" y="25"/>
                    </a:lnTo>
                    <a:lnTo>
                      <a:pt x="8" y="30"/>
                    </a:lnTo>
                    <a:lnTo>
                      <a:pt x="10" y="35"/>
                    </a:lnTo>
                    <a:lnTo>
                      <a:pt x="13" y="38"/>
                    </a:lnTo>
                    <a:lnTo>
                      <a:pt x="17" y="42"/>
                    </a:lnTo>
                    <a:lnTo>
                      <a:pt x="22" y="43"/>
                    </a:lnTo>
                    <a:lnTo>
                      <a:pt x="25" y="45"/>
                    </a:lnTo>
                    <a:lnTo>
                      <a:pt x="30" y="45"/>
                    </a:lnTo>
                    <a:lnTo>
                      <a:pt x="35" y="45"/>
                    </a:lnTo>
                    <a:lnTo>
                      <a:pt x="40" y="43"/>
                    </a:lnTo>
                    <a:lnTo>
                      <a:pt x="45" y="42"/>
                    </a:lnTo>
                    <a:lnTo>
                      <a:pt x="48" y="38"/>
                    </a:lnTo>
                    <a:lnTo>
                      <a:pt x="52" y="35"/>
                    </a:lnTo>
                    <a:lnTo>
                      <a:pt x="53" y="30"/>
                    </a:lnTo>
                    <a:lnTo>
                      <a:pt x="55" y="25"/>
                    </a:lnTo>
                    <a:lnTo>
                      <a:pt x="55" y="20"/>
                    </a:lnTo>
                    <a:lnTo>
                      <a:pt x="60" y="20"/>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3" name="Freeform 252"/>
              <p:cNvSpPr>
                <a:spLocks/>
              </p:cNvSpPr>
              <p:nvPr/>
            </p:nvSpPr>
            <p:spPr bwMode="auto">
              <a:xfrm>
                <a:off x="2004" y="2925"/>
                <a:ext cx="55" cy="48"/>
              </a:xfrm>
              <a:custGeom>
                <a:avLst/>
                <a:gdLst>
                  <a:gd name="T0" fmla="*/ 55 w 55"/>
                  <a:gd name="T1" fmla="*/ 15 h 48"/>
                  <a:gd name="T2" fmla="*/ 50 w 55"/>
                  <a:gd name="T3" fmla="*/ 7 h 48"/>
                  <a:gd name="T4" fmla="*/ 50 w 55"/>
                  <a:gd name="T5" fmla="*/ 7 h 48"/>
                  <a:gd name="T6" fmla="*/ 49 w 55"/>
                  <a:gd name="T7" fmla="*/ 7 h 48"/>
                  <a:gd name="T8" fmla="*/ 47 w 55"/>
                  <a:gd name="T9" fmla="*/ 7 h 48"/>
                  <a:gd name="T10" fmla="*/ 45 w 55"/>
                  <a:gd name="T11" fmla="*/ 7 h 48"/>
                  <a:gd name="T12" fmla="*/ 49 w 55"/>
                  <a:gd name="T13" fmla="*/ 12 h 48"/>
                  <a:gd name="T14" fmla="*/ 50 w 55"/>
                  <a:gd name="T15" fmla="*/ 20 h 48"/>
                  <a:gd name="T16" fmla="*/ 55 w 55"/>
                  <a:gd name="T17" fmla="*/ 27 h 48"/>
                  <a:gd name="T18" fmla="*/ 50 w 55"/>
                  <a:gd name="T19" fmla="*/ 37 h 48"/>
                  <a:gd name="T20" fmla="*/ 44 w 55"/>
                  <a:gd name="T21" fmla="*/ 43 h 48"/>
                  <a:gd name="T22" fmla="*/ 34 w 55"/>
                  <a:gd name="T23" fmla="*/ 48 h 48"/>
                  <a:gd name="T24" fmla="*/ 22 w 55"/>
                  <a:gd name="T25" fmla="*/ 48 h 48"/>
                  <a:gd name="T26" fmla="*/ 12 w 55"/>
                  <a:gd name="T27" fmla="*/ 43 h 48"/>
                  <a:gd name="T28" fmla="*/ 5 w 55"/>
                  <a:gd name="T29" fmla="*/ 37 h 48"/>
                  <a:gd name="T30" fmla="*/ 0 w 55"/>
                  <a:gd name="T31" fmla="*/ 27 h 48"/>
                  <a:gd name="T32" fmla="*/ 0 w 55"/>
                  <a:gd name="T33" fmla="*/ 15 h 48"/>
                  <a:gd name="T34" fmla="*/ 5 w 55"/>
                  <a:gd name="T35" fmla="*/ 5 h 48"/>
                  <a:gd name="T36" fmla="*/ 9 w 55"/>
                  <a:gd name="T37" fmla="*/ 0 h 48"/>
                  <a:gd name="T38" fmla="*/ 10 w 55"/>
                  <a:gd name="T39" fmla="*/ 2 h 48"/>
                  <a:gd name="T40" fmla="*/ 12 w 55"/>
                  <a:gd name="T41" fmla="*/ 2 h 48"/>
                  <a:gd name="T42" fmla="*/ 14 w 55"/>
                  <a:gd name="T43" fmla="*/ 2 h 48"/>
                  <a:gd name="T44" fmla="*/ 15 w 55"/>
                  <a:gd name="T45" fmla="*/ 2 h 48"/>
                  <a:gd name="T46" fmla="*/ 9 w 55"/>
                  <a:gd name="T47" fmla="*/ 8 h 48"/>
                  <a:gd name="T48" fmla="*/ 5 w 55"/>
                  <a:gd name="T49" fmla="*/ 17 h 48"/>
                  <a:gd name="T50" fmla="*/ 5 w 55"/>
                  <a:gd name="T51" fmla="*/ 25 h 48"/>
                  <a:gd name="T52" fmla="*/ 9 w 55"/>
                  <a:gd name="T53" fmla="*/ 33 h 48"/>
                  <a:gd name="T54" fmla="*/ 15 w 55"/>
                  <a:gd name="T55" fmla="*/ 40 h 48"/>
                  <a:gd name="T56" fmla="*/ 24 w 55"/>
                  <a:gd name="T57" fmla="*/ 43 h 48"/>
                  <a:gd name="T58" fmla="*/ 32 w 55"/>
                  <a:gd name="T59" fmla="*/ 43 h 48"/>
                  <a:gd name="T60" fmla="*/ 40 w 55"/>
                  <a:gd name="T61" fmla="*/ 40 h 48"/>
                  <a:gd name="T62" fmla="*/ 47 w 55"/>
                  <a:gd name="T63" fmla="*/ 33 h 48"/>
                  <a:gd name="T64" fmla="*/ 50 w 55"/>
                  <a:gd name="T65" fmla="*/ 25 h 48"/>
                  <a:gd name="T66" fmla="*/ 55 w 55"/>
                  <a:gd name="T67" fmla="*/ 2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48"/>
                  <a:gd name="T104" fmla="*/ 55 w 55"/>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48">
                    <a:moveTo>
                      <a:pt x="55" y="20"/>
                    </a:moveTo>
                    <a:lnTo>
                      <a:pt x="55" y="15"/>
                    </a:lnTo>
                    <a:lnTo>
                      <a:pt x="54" y="10"/>
                    </a:lnTo>
                    <a:lnTo>
                      <a:pt x="50" y="7"/>
                    </a:lnTo>
                    <a:lnTo>
                      <a:pt x="49" y="7"/>
                    </a:lnTo>
                    <a:lnTo>
                      <a:pt x="47" y="7"/>
                    </a:lnTo>
                    <a:lnTo>
                      <a:pt x="45" y="7"/>
                    </a:lnTo>
                    <a:lnTo>
                      <a:pt x="47" y="8"/>
                    </a:lnTo>
                    <a:lnTo>
                      <a:pt x="49" y="12"/>
                    </a:lnTo>
                    <a:lnTo>
                      <a:pt x="50" y="17"/>
                    </a:lnTo>
                    <a:lnTo>
                      <a:pt x="50" y="20"/>
                    </a:lnTo>
                    <a:lnTo>
                      <a:pt x="55" y="20"/>
                    </a:lnTo>
                    <a:lnTo>
                      <a:pt x="55" y="27"/>
                    </a:lnTo>
                    <a:lnTo>
                      <a:pt x="54" y="32"/>
                    </a:lnTo>
                    <a:lnTo>
                      <a:pt x="50" y="37"/>
                    </a:lnTo>
                    <a:lnTo>
                      <a:pt x="47" y="40"/>
                    </a:lnTo>
                    <a:lnTo>
                      <a:pt x="44" y="43"/>
                    </a:lnTo>
                    <a:lnTo>
                      <a:pt x="39" y="47"/>
                    </a:lnTo>
                    <a:lnTo>
                      <a:pt x="34" y="48"/>
                    </a:lnTo>
                    <a:lnTo>
                      <a:pt x="27" y="48"/>
                    </a:lnTo>
                    <a:lnTo>
                      <a:pt x="22" y="48"/>
                    </a:lnTo>
                    <a:lnTo>
                      <a:pt x="17" y="47"/>
                    </a:lnTo>
                    <a:lnTo>
                      <a:pt x="12" y="43"/>
                    </a:lnTo>
                    <a:lnTo>
                      <a:pt x="9" y="40"/>
                    </a:lnTo>
                    <a:lnTo>
                      <a:pt x="5" y="37"/>
                    </a:lnTo>
                    <a:lnTo>
                      <a:pt x="2" y="32"/>
                    </a:lnTo>
                    <a:lnTo>
                      <a:pt x="0" y="27"/>
                    </a:lnTo>
                    <a:lnTo>
                      <a:pt x="0" y="20"/>
                    </a:lnTo>
                    <a:lnTo>
                      <a:pt x="0" y="15"/>
                    </a:lnTo>
                    <a:lnTo>
                      <a:pt x="2" y="10"/>
                    </a:lnTo>
                    <a:lnTo>
                      <a:pt x="5" y="5"/>
                    </a:lnTo>
                    <a:lnTo>
                      <a:pt x="9" y="2"/>
                    </a:lnTo>
                    <a:lnTo>
                      <a:pt x="9" y="0"/>
                    </a:lnTo>
                    <a:lnTo>
                      <a:pt x="10" y="2"/>
                    </a:lnTo>
                    <a:lnTo>
                      <a:pt x="12" y="2"/>
                    </a:lnTo>
                    <a:lnTo>
                      <a:pt x="14" y="2"/>
                    </a:lnTo>
                    <a:lnTo>
                      <a:pt x="15" y="2"/>
                    </a:lnTo>
                    <a:lnTo>
                      <a:pt x="12" y="5"/>
                    </a:lnTo>
                    <a:lnTo>
                      <a:pt x="9" y="8"/>
                    </a:lnTo>
                    <a:lnTo>
                      <a:pt x="7" y="12"/>
                    </a:lnTo>
                    <a:lnTo>
                      <a:pt x="5" y="17"/>
                    </a:lnTo>
                    <a:lnTo>
                      <a:pt x="5" y="20"/>
                    </a:lnTo>
                    <a:lnTo>
                      <a:pt x="5" y="25"/>
                    </a:lnTo>
                    <a:lnTo>
                      <a:pt x="7" y="30"/>
                    </a:lnTo>
                    <a:lnTo>
                      <a:pt x="9" y="33"/>
                    </a:lnTo>
                    <a:lnTo>
                      <a:pt x="12" y="37"/>
                    </a:lnTo>
                    <a:lnTo>
                      <a:pt x="15" y="40"/>
                    </a:lnTo>
                    <a:lnTo>
                      <a:pt x="19" y="42"/>
                    </a:lnTo>
                    <a:lnTo>
                      <a:pt x="24" y="43"/>
                    </a:lnTo>
                    <a:lnTo>
                      <a:pt x="27" y="43"/>
                    </a:lnTo>
                    <a:lnTo>
                      <a:pt x="32" y="43"/>
                    </a:lnTo>
                    <a:lnTo>
                      <a:pt x="37" y="42"/>
                    </a:lnTo>
                    <a:lnTo>
                      <a:pt x="40" y="40"/>
                    </a:lnTo>
                    <a:lnTo>
                      <a:pt x="44" y="37"/>
                    </a:lnTo>
                    <a:lnTo>
                      <a:pt x="47" y="33"/>
                    </a:lnTo>
                    <a:lnTo>
                      <a:pt x="49" y="30"/>
                    </a:lnTo>
                    <a:lnTo>
                      <a:pt x="50" y="25"/>
                    </a:lnTo>
                    <a:lnTo>
                      <a:pt x="50" y="20"/>
                    </a:lnTo>
                    <a:lnTo>
                      <a:pt x="55" y="20"/>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4" name="Freeform 253"/>
              <p:cNvSpPr>
                <a:spLocks/>
              </p:cNvSpPr>
              <p:nvPr/>
            </p:nvSpPr>
            <p:spPr bwMode="auto">
              <a:xfrm>
                <a:off x="2006" y="2927"/>
                <a:ext cx="50" cy="43"/>
              </a:xfrm>
              <a:custGeom>
                <a:avLst/>
                <a:gdLst>
                  <a:gd name="T0" fmla="*/ 50 w 50"/>
                  <a:gd name="T1" fmla="*/ 13 h 43"/>
                  <a:gd name="T2" fmla="*/ 47 w 50"/>
                  <a:gd name="T3" fmla="*/ 5 h 43"/>
                  <a:gd name="T4" fmla="*/ 45 w 50"/>
                  <a:gd name="T5" fmla="*/ 5 h 43"/>
                  <a:gd name="T6" fmla="*/ 43 w 50"/>
                  <a:gd name="T7" fmla="*/ 5 h 43"/>
                  <a:gd name="T8" fmla="*/ 42 w 50"/>
                  <a:gd name="T9" fmla="*/ 5 h 43"/>
                  <a:gd name="T10" fmla="*/ 40 w 50"/>
                  <a:gd name="T11" fmla="*/ 5 h 43"/>
                  <a:gd name="T12" fmla="*/ 40 w 50"/>
                  <a:gd name="T13" fmla="*/ 5 h 43"/>
                  <a:gd name="T14" fmla="*/ 43 w 50"/>
                  <a:gd name="T15" fmla="*/ 11 h 43"/>
                  <a:gd name="T16" fmla="*/ 45 w 50"/>
                  <a:gd name="T17" fmla="*/ 18 h 43"/>
                  <a:gd name="T18" fmla="*/ 50 w 50"/>
                  <a:gd name="T19" fmla="*/ 23 h 43"/>
                  <a:gd name="T20" fmla="*/ 47 w 50"/>
                  <a:gd name="T21" fmla="*/ 33 h 43"/>
                  <a:gd name="T22" fmla="*/ 40 w 50"/>
                  <a:gd name="T23" fmla="*/ 40 h 43"/>
                  <a:gd name="T24" fmla="*/ 30 w 50"/>
                  <a:gd name="T25" fmla="*/ 43 h 43"/>
                  <a:gd name="T26" fmla="*/ 20 w 50"/>
                  <a:gd name="T27" fmla="*/ 43 h 43"/>
                  <a:gd name="T28" fmla="*/ 12 w 50"/>
                  <a:gd name="T29" fmla="*/ 40 h 43"/>
                  <a:gd name="T30" fmla="*/ 5 w 50"/>
                  <a:gd name="T31" fmla="*/ 33 h 43"/>
                  <a:gd name="T32" fmla="*/ 2 w 50"/>
                  <a:gd name="T33" fmla="*/ 23 h 43"/>
                  <a:gd name="T34" fmla="*/ 2 w 50"/>
                  <a:gd name="T35" fmla="*/ 13 h 43"/>
                  <a:gd name="T36" fmla="*/ 5 w 50"/>
                  <a:gd name="T37" fmla="*/ 5 h 43"/>
                  <a:gd name="T38" fmla="*/ 10 w 50"/>
                  <a:gd name="T39" fmla="*/ 0 h 43"/>
                  <a:gd name="T40" fmla="*/ 12 w 50"/>
                  <a:gd name="T41" fmla="*/ 0 h 43"/>
                  <a:gd name="T42" fmla="*/ 13 w 50"/>
                  <a:gd name="T43" fmla="*/ 0 h 43"/>
                  <a:gd name="T44" fmla="*/ 15 w 50"/>
                  <a:gd name="T45" fmla="*/ 2 h 43"/>
                  <a:gd name="T46" fmla="*/ 17 w 50"/>
                  <a:gd name="T47" fmla="*/ 2 h 43"/>
                  <a:gd name="T48" fmla="*/ 12 w 50"/>
                  <a:gd name="T49" fmla="*/ 5 h 43"/>
                  <a:gd name="T50" fmla="*/ 7 w 50"/>
                  <a:gd name="T51" fmla="*/ 11 h 43"/>
                  <a:gd name="T52" fmla="*/ 5 w 50"/>
                  <a:gd name="T53" fmla="*/ 18 h 43"/>
                  <a:gd name="T54" fmla="*/ 7 w 50"/>
                  <a:gd name="T55" fmla="*/ 26 h 43"/>
                  <a:gd name="T56" fmla="*/ 12 w 50"/>
                  <a:gd name="T57" fmla="*/ 33 h 43"/>
                  <a:gd name="T58" fmla="*/ 18 w 50"/>
                  <a:gd name="T59" fmla="*/ 38 h 43"/>
                  <a:gd name="T60" fmla="*/ 25 w 50"/>
                  <a:gd name="T61" fmla="*/ 38 h 43"/>
                  <a:gd name="T62" fmla="*/ 33 w 50"/>
                  <a:gd name="T63" fmla="*/ 38 h 43"/>
                  <a:gd name="T64" fmla="*/ 40 w 50"/>
                  <a:gd name="T65" fmla="*/ 33 h 43"/>
                  <a:gd name="T66" fmla="*/ 43 w 50"/>
                  <a:gd name="T67" fmla="*/ 26 h 43"/>
                  <a:gd name="T68" fmla="*/ 45 w 50"/>
                  <a:gd name="T69" fmla="*/ 18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43"/>
                  <a:gd name="T107" fmla="*/ 50 w 50"/>
                  <a:gd name="T108" fmla="*/ 43 h 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43">
                    <a:moveTo>
                      <a:pt x="50" y="18"/>
                    </a:moveTo>
                    <a:lnTo>
                      <a:pt x="50" y="13"/>
                    </a:lnTo>
                    <a:lnTo>
                      <a:pt x="48" y="10"/>
                    </a:lnTo>
                    <a:lnTo>
                      <a:pt x="47" y="5"/>
                    </a:lnTo>
                    <a:lnTo>
                      <a:pt x="45" y="5"/>
                    </a:lnTo>
                    <a:lnTo>
                      <a:pt x="43" y="5"/>
                    </a:lnTo>
                    <a:lnTo>
                      <a:pt x="42" y="5"/>
                    </a:lnTo>
                    <a:lnTo>
                      <a:pt x="40" y="5"/>
                    </a:lnTo>
                    <a:lnTo>
                      <a:pt x="38" y="5"/>
                    </a:lnTo>
                    <a:lnTo>
                      <a:pt x="40" y="5"/>
                    </a:lnTo>
                    <a:lnTo>
                      <a:pt x="42" y="8"/>
                    </a:lnTo>
                    <a:lnTo>
                      <a:pt x="43" y="11"/>
                    </a:lnTo>
                    <a:lnTo>
                      <a:pt x="45" y="15"/>
                    </a:lnTo>
                    <a:lnTo>
                      <a:pt x="45" y="18"/>
                    </a:lnTo>
                    <a:lnTo>
                      <a:pt x="50" y="18"/>
                    </a:lnTo>
                    <a:lnTo>
                      <a:pt x="50" y="23"/>
                    </a:lnTo>
                    <a:lnTo>
                      <a:pt x="48" y="28"/>
                    </a:lnTo>
                    <a:lnTo>
                      <a:pt x="47" y="33"/>
                    </a:lnTo>
                    <a:lnTo>
                      <a:pt x="43" y="36"/>
                    </a:lnTo>
                    <a:lnTo>
                      <a:pt x="40" y="40"/>
                    </a:lnTo>
                    <a:lnTo>
                      <a:pt x="35" y="41"/>
                    </a:lnTo>
                    <a:lnTo>
                      <a:pt x="30" y="43"/>
                    </a:lnTo>
                    <a:lnTo>
                      <a:pt x="25" y="43"/>
                    </a:lnTo>
                    <a:lnTo>
                      <a:pt x="20" y="43"/>
                    </a:lnTo>
                    <a:lnTo>
                      <a:pt x="17" y="41"/>
                    </a:lnTo>
                    <a:lnTo>
                      <a:pt x="12" y="40"/>
                    </a:lnTo>
                    <a:lnTo>
                      <a:pt x="8" y="36"/>
                    </a:lnTo>
                    <a:lnTo>
                      <a:pt x="5" y="33"/>
                    </a:lnTo>
                    <a:lnTo>
                      <a:pt x="3" y="28"/>
                    </a:lnTo>
                    <a:lnTo>
                      <a:pt x="2" y="23"/>
                    </a:lnTo>
                    <a:lnTo>
                      <a:pt x="0" y="18"/>
                    </a:lnTo>
                    <a:lnTo>
                      <a:pt x="2" y="13"/>
                    </a:lnTo>
                    <a:lnTo>
                      <a:pt x="3" y="10"/>
                    </a:lnTo>
                    <a:lnTo>
                      <a:pt x="5" y="5"/>
                    </a:lnTo>
                    <a:lnTo>
                      <a:pt x="8" y="2"/>
                    </a:lnTo>
                    <a:lnTo>
                      <a:pt x="10" y="0"/>
                    </a:lnTo>
                    <a:lnTo>
                      <a:pt x="12" y="0"/>
                    </a:lnTo>
                    <a:lnTo>
                      <a:pt x="13" y="0"/>
                    </a:lnTo>
                    <a:lnTo>
                      <a:pt x="15" y="0"/>
                    </a:lnTo>
                    <a:lnTo>
                      <a:pt x="15" y="2"/>
                    </a:lnTo>
                    <a:lnTo>
                      <a:pt x="17" y="2"/>
                    </a:lnTo>
                    <a:lnTo>
                      <a:pt x="15" y="2"/>
                    </a:lnTo>
                    <a:lnTo>
                      <a:pt x="12" y="5"/>
                    </a:lnTo>
                    <a:lnTo>
                      <a:pt x="8" y="8"/>
                    </a:lnTo>
                    <a:lnTo>
                      <a:pt x="7" y="11"/>
                    </a:lnTo>
                    <a:lnTo>
                      <a:pt x="7" y="15"/>
                    </a:lnTo>
                    <a:lnTo>
                      <a:pt x="5" y="18"/>
                    </a:lnTo>
                    <a:lnTo>
                      <a:pt x="7" y="23"/>
                    </a:lnTo>
                    <a:lnTo>
                      <a:pt x="7" y="26"/>
                    </a:lnTo>
                    <a:lnTo>
                      <a:pt x="8" y="30"/>
                    </a:lnTo>
                    <a:lnTo>
                      <a:pt x="12" y="33"/>
                    </a:lnTo>
                    <a:lnTo>
                      <a:pt x="15" y="35"/>
                    </a:lnTo>
                    <a:lnTo>
                      <a:pt x="18" y="38"/>
                    </a:lnTo>
                    <a:lnTo>
                      <a:pt x="22" y="38"/>
                    </a:lnTo>
                    <a:lnTo>
                      <a:pt x="25" y="38"/>
                    </a:lnTo>
                    <a:lnTo>
                      <a:pt x="30" y="38"/>
                    </a:lnTo>
                    <a:lnTo>
                      <a:pt x="33" y="38"/>
                    </a:lnTo>
                    <a:lnTo>
                      <a:pt x="37" y="35"/>
                    </a:lnTo>
                    <a:lnTo>
                      <a:pt x="40" y="33"/>
                    </a:lnTo>
                    <a:lnTo>
                      <a:pt x="42" y="30"/>
                    </a:lnTo>
                    <a:lnTo>
                      <a:pt x="43" y="26"/>
                    </a:lnTo>
                    <a:lnTo>
                      <a:pt x="45" y="23"/>
                    </a:lnTo>
                    <a:lnTo>
                      <a:pt x="45" y="18"/>
                    </a:lnTo>
                    <a:lnTo>
                      <a:pt x="50" y="18"/>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5" name="Freeform 254"/>
              <p:cNvSpPr>
                <a:spLocks/>
              </p:cNvSpPr>
              <p:nvPr/>
            </p:nvSpPr>
            <p:spPr bwMode="auto">
              <a:xfrm>
                <a:off x="2009" y="2927"/>
                <a:ext cx="45" cy="41"/>
              </a:xfrm>
              <a:custGeom>
                <a:avLst/>
                <a:gdLst>
                  <a:gd name="T0" fmla="*/ 45 w 45"/>
                  <a:gd name="T1" fmla="*/ 15 h 41"/>
                  <a:gd name="T2" fmla="*/ 42 w 45"/>
                  <a:gd name="T3" fmla="*/ 6 h 41"/>
                  <a:gd name="T4" fmla="*/ 39 w 45"/>
                  <a:gd name="T5" fmla="*/ 5 h 41"/>
                  <a:gd name="T6" fmla="*/ 37 w 45"/>
                  <a:gd name="T7" fmla="*/ 5 h 41"/>
                  <a:gd name="T8" fmla="*/ 34 w 45"/>
                  <a:gd name="T9" fmla="*/ 3 h 41"/>
                  <a:gd name="T10" fmla="*/ 32 w 45"/>
                  <a:gd name="T11" fmla="*/ 3 h 41"/>
                  <a:gd name="T12" fmla="*/ 32 w 45"/>
                  <a:gd name="T13" fmla="*/ 5 h 41"/>
                  <a:gd name="T14" fmla="*/ 37 w 45"/>
                  <a:gd name="T15" fmla="*/ 10 h 41"/>
                  <a:gd name="T16" fmla="*/ 40 w 45"/>
                  <a:gd name="T17" fmla="*/ 15 h 41"/>
                  <a:gd name="T18" fmla="*/ 45 w 45"/>
                  <a:gd name="T19" fmla="*/ 18 h 41"/>
                  <a:gd name="T20" fmla="*/ 44 w 45"/>
                  <a:gd name="T21" fmla="*/ 28 h 41"/>
                  <a:gd name="T22" fmla="*/ 39 w 45"/>
                  <a:gd name="T23" fmla="*/ 35 h 41"/>
                  <a:gd name="T24" fmla="*/ 32 w 45"/>
                  <a:gd name="T25" fmla="*/ 40 h 41"/>
                  <a:gd name="T26" fmla="*/ 22 w 45"/>
                  <a:gd name="T27" fmla="*/ 41 h 41"/>
                  <a:gd name="T28" fmla="*/ 14 w 45"/>
                  <a:gd name="T29" fmla="*/ 40 h 41"/>
                  <a:gd name="T30" fmla="*/ 7 w 45"/>
                  <a:gd name="T31" fmla="*/ 35 h 41"/>
                  <a:gd name="T32" fmla="*/ 2 w 45"/>
                  <a:gd name="T33" fmla="*/ 28 h 41"/>
                  <a:gd name="T34" fmla="*/ 0 w 45"/>
                  <a:gd name="T35" fmla="*/ 18 h 41"/>
                  <a:gd name="T36" fmla="*/ 2 w 45"/>
                  <a:gd name="T37" fmla="*/ 10 h 41"/>
                  <a:gd name="T38" fmla="*/ 7 w 45"/>
                  <a:gd name="T39" fmla="*/ 3 h 41"/>
                  <a:gd name="T40" fmla="*/ 10 w 45"/>
                  <a:gd name="T41" fmla="*/ 0 h 41"/>
                  <a:gd name="T42" fmla="*/ 14 w 45"/>
                  <a:gd name="T43" fmla="*/ 2 h 41"/>
                  <a:gd name="T44" fmla="*/ 15 w 45"/>
                  <a:gd name="T45" fmla="*/ 2 h 41"/>
                  <a:gd name="T46" fmla="*/ 17 w 45"/>
                  <a:gd name="T47" fmla="*/ 2 h 41"/>
                  <a:gd name="T48" fmla="*/ 15 w 45"/>
                  <a:gd name="T49" fmla="*/ 3 h 41"/>
                  <a:gd name="T50" fmla="*/ 10 w 45"/>
                  <a:gd name="T51" fmla="*/ 6 h 41"/>
                  <a:gd name="T52" fmla="*/ 7 w 45"/>
                  <a:gd name="T53" fmla="*/ 11 h 41"/>
                  <a:gd name="T54" fmla="*/ 5 w 45"/>
                  <a:gd name="T55" fmla="*/ 18 h 41"/>
                  <a:gd name="T56" fmla="*/ 7 w 45"/>
                  <a:gd name="T57" fmla="*/ 26 h 41"/>
                  <a:gd name="T58" fmla="*/ 10 w 45"/>
                  <a:gd name="T59" fmla="*/ 31 h 41"/>
                  <a:gd name="T60" fmla="*/ 15 w 45"/>
                  <a:gd name="T61" fmla="*/ 35 h 41"/>
                  <a:gd name="T62" fmla="*/ 22 w 45"/>
                  <a:gd name="T63" fmla="*/ 36 h 41"/>
                  <a:gd name="T64" fmla="*/ 30 w 45"/>
                  <a:gd name="T65" fmla="*/ 35 h 41"/>
                  <a:gd name="T66" fmla="*/ 35 w 45"/>
                  <a:gd name="T67" fmla="*/ 31 h 41"/>
                  <a:gd name="T68" fmla="*/ 39 w 45"/>
                  <a:gd name="T69" fmla="*/ 26 h 41"/>
                  <a:gd name="T70" fmla="*/ 40 w 45"/>
                  <a:gd name="T71" fmla="*/ 18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41"/>
                  <a:gd name="T110" fmla="*/ 45 w 45"/>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41">
                    <a:moveTo>
                      <a:pt x="45" y="18"/>
                    </a:moveTo>
                    <a:lnTo>
                      <a:pt x="45" y="15"/>
                    </a:lnTo>
                    <a:lnTo>
                      <a:pt x="44" y="10"/>
                    </a:lnTo>
                    <a:lnTo>
                      <a:pt x="42" y="6"/>
                    </a:lnTo>
                    <a:lnTo>
                      <a:pt x="40" y="5"/>
                    </a:lnTo>
                    <a:lnTo>
                      <a:pt x="39" y="5"/>
                    </a:lnTo>
                    <a:lnTo>
                      <a:pt x="37" y="5"/>
                    </a:lnTo>
                    <a:lnTo>
                      <a:pt x="35" y="5"/>
                    </a:lnTo>
                    <a:lnTo>
                      <a:pt x="34" y="3"/>
                    </a:lnTo>
                    <a:lnTo>
                      <a:pt x="32" y="3"/>
                    </a:lnTo>
                    <a:lnTo>
                      <a:pt x="30" y="3"/>
                    </a:lnTo>
                    <a:lnTo>
                      <a:pt x="32" y="5"/>
                    </a:lnTo>
                    <a:lnTo>
                      <a:pt x="35" y="6"/>
                    </a:lnTo>
                    <a:lnTo>
                      <a:pt x="37" y="10"/>
                    </a:lnTo>
                    <a:lnTo>
                      <a:pt x="39" y="11"/>
                    </a:lnTo>
                    <a:lnTo>
                      <a:pt x="40" y="15"/>
                    </a:lnTo>
                    <a:lnTo>
                      <a:pt x="40" y="18"/>
                    </a:lnTo>
                    <a:lnTo>
                      <a:pt x="45" y="18"/>
                    </a:lnTo>
                    <a:lnTo>
                      <a:pt x="45" y="23"/>
                    </a:lnTo>
                    <a:lnTo>
                      <a:pt x="44" y="28"/>
                    </a:lnTo>
                    <a:lnTo>
                      <a:pt x="42" y="31"/>
                    </a:lnTo>
                    <a:lnTo>
                      <a:pt x="39" y="35"/>
                    </a:lnTo>
                    <a:lnTo>
                      <a:pt x="35" y="38"/>
                    </a:lnTo>
                    <a:lnTo>
                      <a:pt x="32" y="40"/>
                    </a:lnTo>
                    <a:lnTo>
                      <a:pt x="27" y="41"/>
                    </a:lnTo>
                    <a:lnTo>
                      <a:pt x="22" y="41"/>
                    </a:lnTo>
                    <a:lnTo>
                      <a:pt x="19" y="41"/>
                    </a:lnTo>
                    <a:lnTo>
                      <a:pt x="14" y="40"/>
                    </a:lnTo>
                    <a:lnTo>
                      <a:pt x="10" y="38"/>
                    </a:lnTo>
                    <a:lnTo>
                      <a:pt x="7" y="35"/>
                    </a:lnTo>
                    <a:lnTo>
                      <a:pt x="4" y="31"/>
                    </a:lnTo>
                    <a:lnTo>
                      <a:pt x="2" y="28"/>
                    </a:lnTo>
                    <a:lnTo>
                      <a:pt x="0" y="23"/>
                    </a:lnTo>
                    <a:lnTo>
                      <a:pt x="0" y="18"/>
                    </a:lnTo>
                    <a:lnTo>
                      <a:pt x="0" y="15"/>
                    </a:lnTo>
                    <a:lnTo>
                      <a:pt x="2" y="10"/>
                    </a:lnTo>
                    <a:lnTo>
                      <a:pt x="4" y="6"/>
                    </a:lnTo>
                    <a:lnTo>
                      <a:pt x="7" y="3"/>
                    </a:lnTo>
                    <a:lnTo>
                      <a:pt x="10" y="0"/>
                    </a:lnTo>
                    <a:lnTo>
                      <a:pt x="12" y="2"/>
                    </a:lnTo>
                    <a:lnTo>
                      <a:pt x="14" y="2"/>
                    </a:lnTo>
                    <a:lnTo>
                      <a:pt x="15" y="2"/>
                    </a:lnTo>
                    <a:lnTo>
                      <a:pt x="17" y="2"/>
                    </a:lnTo>
                    <a:lnTo>
                      <a:pt x="19" y="2"/>
                    </a:lnTo>
                    <a:lnTo>
                      <a:pt x="15" y="3"/>
                    </a:lnTo>
                    <a:lnTo>
                      <a:pt x="14" y="5"/>
                    </a:lnTo>
                    <a:lnTo>
                      <a:pt x="10" y="6"/>
                    </a:lnTo>
                    <a:lnTo>
                      <a:pt x="9" y="10"/>
                    </a:lnTo>
                    <a:lnTo>
                      <a:pt x="7" y="11"/>
                    </a:lnTo>
                    <a:lnTo>
                      <a:pt x="5" y="15"/>
                    </a:lnTo>
                    <a:lnTo>
                      <a:pt x="5" y="18"/>
                    </a:lnTo>
                    <a:lnTo>
                      <a:pt x="5" y="23"/>
                    </a:lnTo>
                    <a:lnTo>
                      <a:pt x="7" y="26"/>
                    </a:lnTo>
                    <a:lnTo>
                      <a:pt x="9" y="28"/>
                    </a:lnTo>
                    <a:lnTo>
                      <a:pt x="10" y="31"/>
                    </a:lnTo>
                    <a:lnTo>
                      <a:pt x="14" y="33"/>
                    </a:lnTo>
                    <a:lnTo>
                      <a:pt x="15" y="35"/>
                    </a:lnTo>
                    <a:lnTo>
                      <a:pt x="19" y="36"/>
                    </a:lnTo>
                    <a:lnTo>
                      <a:pt x="22" y="36"/>
                    </a:lnTo>
                    <a:lnTo>
                      <a:pt x="27" y="36"/>
                    </a:lnTo>
                    <a:lnTo>
                      <a:pt x="30" y="35"/>
                    </a:lnTo>
                    <a:lnTo>
                      <a:pt x="32" y="33"/>
                    </a:lnTo>
                    <a:lnTo>
                      <a:pt x="35" y="31"/>
                    </a:lnTo>
                    <a:lnTo>
                      <a:pt x="37" y="28"/>
                    </a:lnTo>
                    <a:lnTo>
                      <a:pt x="39" y="26"/>
                    </a:lnTo>
                    <a:lnTo>
                      <a:pt x="40" y="23"/>
                    </a:lnTo>
                    <a:lnTo>
                      <a:pt x="40" y="18"/>
                    </a:lnTo>
                    <a:lnTo>
                      <a:pt x="45" y="18"/>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6" name="Freeform 255"/>
              <p:cNvSpPr>
                <a:spLocks/>
              </p:cNvSpPr>
              <p:nvPr/>
            </p:nvSpPr>
            <p:spPr bwMode="auto">
              <a:xfrm>
                <a:off x="2011" y="2929"/>
                <a:ext cx="40" cy="36"/>
              </a:xfrm>
              <a:custGeom>
                <a:avLst/>
                <a:gdLst>
                  <a:gd name="T0" fmla="*/ 40 w 40"/>
                  <a:gd name="T1" fmla="*/ 13 h 36"/>
                  <a:gd name="T2" fmla="*/ 37 w 40"/>
                  <a:gd name="T3" fmla="*/ 6 h 36"/>
                  <a:gd name="T4" fmla="*/ 33 w 40"/>
                  <a:gd name="T5" fmla="*/ 3 h 36"/>
                  <a:gd name="T6" fmla="*/ 28 w 40"/>
                  <a:gd name="T7" fmla="*/ 1 h 36"/>
                  <a:gd name="T8" fmla="*/ 23 w 40"/>
                  <a:gd name="T9" fmla="*/ 1 h 36"/>
                  <a:gd name="T10" fmla="*/ 17 w 40"/>
                  <a:gd name="T11" fmla="*/ 0 h 36"/>
                  <a:gd name="T12" fmla="*/ 12 w 40"/>
                  <a:gd name="T13" fmla="*/ 0 h 36"/>
                  <a:gd name="T14" fmla="*/ 7 w 40"/>
                  <a:gd name="T15" fmla="*/ 3 h 36"/>
                  <a:gd name="T16" fmla="*/ 2 w 40"/>
                  <a:gd name="T17" fmla="*/ 9 h 36"/>
                  <a:gd name="T18" fmla="*/ 0 w 40"/>
                  <a:gd name="T19" fmla="*/ 16 h 36"/>
                  <a:gd name="T20" fmla="*/ 2 w 40"/>
                  <a:gd name="T21" fmla="*/ 24 h 36"/>
                  <a:gd name="T22" fmla="*/ 7 w 40"/>
                  <a:gd name="T23" fmla="*/ 31 h 36"/>
                  <a:gd name="T24" fmla="*/ 13 w 40"/>
                  <a:gd name="T25" fmla="*/ 36 h 36"/>
                  <a:gd name="T26" fmla="*/ 20 w 40"/>
                  <a:gd name="T27" fmla="*/ 36 h 36"/>
                  <a:gd name="T28" fmla="*/ 28 w 40"/>
                  <a:gd name="T29" fmla="*/ 36 h 36"/>
                  <a:gd name="T30" fmla="*/ 35 w 40"/>
                  <a:gd name="T31" fmla="*/ 31 h 36"/>
                  <a:gd name="T32" fmla="*/ 38 w 40"/>
                  <a:gd name="T33" fmla="*/ 24 h 36"/>
                  <a:gd name="T34" fmla="*/ 40 w 40"/>
                  <a:gd name="T35" fmla="*/ 16 h 36"/>
                  <a:gd name="T36" fmla="*/ 35 w 40"/>
                  <a:gd name="T37" fmla="*/ 14 h 36"/>
                  <a:gd name="T38" fmla="*/ 33 w 40"/>
                  <a:gd name="T39" fmla="*/ 8 h 36"/>
                  <a:gd name="T40" fmla="*/ 28 w 40"/>
                  <a:gd name="T41" fmla="*/ 4 h 36"/>
                  <a:gd name="T42" fmla="*/ 23 w 40"/>
                  <a:gd name="T43" fmla="*/ 3 h 36"/>
                  <a:gd name="T44" fmla="*/ 18 w 40"/>
                  <a:gd name="T45" fmla="*/ 3 h 36"/>
                  <a:gd name="T46" fmla="*/ 12 w 40"/>
                  <a:gd name="T47" fmla="*/ 4 h 36"/>
                  <a:gd name="T48" fmla="*/ 8 w 40"/>
                  <a:gd name="T49" fmla="*/ 8 h 36"/>
                  <a:gd name="T50" fmla="*/ 7 w 40"/>
                  <a:gd name="T51" fmla="*/ 14 h 36"/>
                  <a:gd name="T52" fmla="*/ 7 w 40"/>
                  <a:gd name="T53" fmla="*/ 19 h 36"/>
                  <a:gd name="T54" fmla="*/ 8 w 40"/>
                  <a:gd name="T55" fmla="*/ 24 h 36"/>
                  <a:gd name="T56" fmla="*/ 12 w 40"/>
                  <a:gd name="T57" fmla="*/ 29 h 36"/>
                  <a:gd name="T58" fmla="*/ 18 w 40"/>
                  <a:gd name="T59" fmla="*/ 31 h 36"/>
                  <a:gd name="T60" fmla="*/ 23 w 40"/>
                  <a:gd name="T61" fmla="*/ 31 h 36"/>
                  <a:gd name="T62" fmla="*/ 28 w 40"/>
                  <a:gd name="T63" fmla="*/ 29 h 36"/>
                  <a:gd name="T64" fmla="*/ 33 w 40"/>
                  <a:gd name="T65" fmla="*/ 24 h 36"/>
                  <a:gd name="T66" fmla="*/ 35 w 40"/>
                  <a:gd name="T67" fmla="*/ 19 h 36"/>
                  <a:gd name="T68" fmla="*/ 40 w 40"/>
                  <a:gd name="T69" fmla="*/ 16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6"/>
                  <a:gd name="T107" fmla="*/ 40 w 40"/>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6">
                    <a:moveTo>
                      <a:pt x="40" y="16"/>
                    </a:moveTo>
                    <a:lnTo>
                      <a:pt x="40" y="13"/>
                    </a:lnTo>
                    <a:lnTo>
                      <a:pt x="38" y="9"/>
                    </a:lnTo>
                    <a:lnTo>
                      <a:pt x="37" y="6"/>
                    </a:lnTo>
                    <a:lnTo>
                      <a:pt x="35" y="3"/>
                    </a:lnTo>
                    <a:lnTo>
                      <a:pt x="33" y="3"/>
                    </a:lnTo>
                    <a:lnTo>
                      <a:pt x="32" y="1"/>
                    </a:lnTo>
                    <a:lnTo>
                      <a:pt x="28" y="1"/>
                    </a:lnTo>
                    <a:lnTo>
                      <a:pt x="25" y="1"/>
                    </a:lnTo>
                    <a:lnTo>
                      <a:pt x="23" y="1"/>
                    </a:lnTo>
                    <a:lnTo>
                      <a:pt x="20" y="1"/>
                    </a:lnTo>
                    <a:lnTo>
                      <a:pt x="17" y="0"/>
                    </a:lnTo>
                    <a:lnTo>
                      <a:pt x="15" y="0"/>
                    </a:lnTo>
                    <a:lnTo>
                      <a:pt x="12" y="0"/>
                    </a:lnTo>
                    <a:lnTo>
                      <a:pt x="10" y="0"/>
                    </a:lnTo>
                    <a:lnTo>
                      <a:pt x="7" y="3"/>
                    </a:lnTo>
                    <a:lnTo>
                      <a:pt x="3" y="6"/>
                    </a:lnTo>
                    <a:lnTo>
                      <a:pt x="2" y="9"/>
                    </a:lnTo>
                    <a:lnTo>
                      <a:pt x="2" y="13"/>
                    </a:lnTo>
                    <a:lnTo>
                      <a:pt x="0" y="16"/>
                    </a:lnTo>
                    <a:lnTo>
                      <a:pt x="2" y="21"/>
                    </a:lnTo>
                    <a:lnTo>
                      <a:pt x="2" y="24"/>
                    </a:lnTo>
                    <a:lnTo>
                      <a:pt x="3" y="28"/>
                    </a:lnTo>
                    <a:lnTo>
                      <a:pt x="7" y="31"/>
                    </a:lnTo>
                    <a:lnTo>
                      <a:pt x="10" y="33"/>
                    </a:lnTo>
                    <a:lnTo>
                      <a:pt x="13" y="36"/>
                    </a:lnTo>
                    <a:lnTo>
                      <a:pt x="17" y="36"/>
                    </a:lnTo>
                    <a:lnTo>
                      <a:pt x="20" y="36"/>
                    </a:lnTo>
                    <a:lnTo>
                      <a:pt x="25" y="36"/>
                    </a:lnTo>
                    <a:lnTo>
                      <a:pt x="28" y="36"/>
                    </a:lnTo>
                    <a:lnTo>
                      <a:pt x="32" y="33"/>
                    </a:lnTo>
                    <a:lnTo>
                      <a:pt x="35" y="31"/>
                    </a:lnTo>
                    <a:lnTo>
                      <a:pt x="37" y="28"/>
                    </a:lnTo>
                    <a:lnTo>
                      <a:pt x="38" y="24"/>
                    </a:lnTo>
                    <a:lnTo>
                      <a:pt x="40" y="21"/>
                    </a:lnTo>
                    <a:lnTo>
                      <a:pt x="40" y="16"/>
                    </a:lnTo>
                    <a:lnTo>
                      <a:pt x="35" y="16"/>
                    </a:lnTo>
                    <a:lnTo>
                      <a:pt x="35" y="14"/>
                    </a:lnTo>
                    <a:lnTo>
                      <a:pt x="35" y="11"/>
                    </a:lnTo>
                    <a:lnTo>
                      <a:pt x="33" y="8"/>
                    </a:lnTo>
                    <a:lnTo>
                      <a:pt x="32" y="6"/>
                    </a:lnTo>
                    <a:lnTo>
                      <a:pt x="28" y="4"/>
                    </a:lnTo>
                    <a:lnTo>
                      <a:pt x="27" y="3"/>
                    </a:lnTo>
                    <a:lnTo>
                      <a:pt x="23" y="3"/>
                    </a:lnTo>
                    <a:lnTo>
                      <a:pt x="20" y="1"/>
                    </a:lnTo>
                    <a:lnTo>
                      <a:pt x="18" y="3"/>
                    </a:lnTo>
                    <a:lnTo>
                      <a:pt x="15" y="3"/>
                    </a:lnTo>
                    <a:lnTo>
                      <a:pt x="12" y="4"/>
                    </a:lnTo>
                    <a:lnTo>
                      <a:pt x="10" y="6"/>
                    </a:lnTo>
                    <a:lnTo>
                      <a:pt x="8" y="8"/>
                    </a:lnTo>
                    <a:lnTo>
                      <a:pt x="7" y="11"/>
                    </a:lnTo>
                    <a:lnTo>
                      <a:pt x="7" y="14"/>
                    </a:lnTo>
                    <a:lnTo>
                      <a:pt x="5" y="16"/>
                    </a:lnTo>
                    <a:lnTo>
                      <a:pt x="7" y="19"/>
                    </a:lnTo>
                    <a:lnTo>
                      <a:pt x="7" y="23"/>
                    </a:lnTo>
                    <a:lnTo>
                      <a:pt x="8" y="24"/>
                    </a:lnTo>
                    <a:lnTo>
                      <a:pt x="10" y="28"/>
                    </a:lnTo>
                    <a:lnTo>
                      <a:pt x="12" y="29"/>
                    </a:lnTo>
                    <a:lnTo>
                      <a:pt x="15" y="31"/>
                    </a:lnTo>
                    <a:lnTo>
                      <a:pt x="18" y="31"/>
                    </a:lnTo>
                    <a:lnTo>
                      <a:pt x="20" y="31"/>
                    </a:lnTo>
                    <a:lnTo>
                      <a:pt x="23" y="31"/>
                    </a:lnTo>
                    <a:lnTo>
                      <a:pt x="27" y="31"/>
                    </a:lnTo>
                    <a:lnTo>
                      <a:pt x="28" y="29"/>
                    </a:lnTo>
                    <a:lnTo>
                      <a:pt x="32" y="28"/>
                    </a:lnTo>
                    <a:lnTo>
                      <a:pt x="33" y="24"/>
                    </a:lnTo>
                    <a:lnTo>
                      <a:pt x="35" y="23"/>
                    </a:lnTo>
                    <a:lnTo>
                      <a:pt x="35" y="19"/>
                    </a:lnTo>
                    <a:lnTo>
                      <a:pt x="35" y="16"/>
                    </a:lnTo>
                    <a:lnTo>
                      <a:pt x="40" y="16"/>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7" name="Freeform 256"/>
              <p:cNvSpPr>
                <a:spLocks/>
              </p:cNvSpPr>
              <p:nvPr/>
            </p:nvSpPr>
            <p:spPr bwMode="auto">
              <a:xfrm>
                <a:off x="2014" y="2929"/>
                <a:ext cx="35" cy="34"/>
              </a:xfrm>
              <a:custGeom>
                <a:avLst/>
                <a:gdLst>
                  <a:gd name="T0" fmla="*/ 35 w 35"/>
                  <a:gd name="T1" fmla="*/ 13 h 34"/>
                  <a:gd name="T2" fmla="*/ 32 w 35"/>
                  <a:gd name="T3" fmla="*/ 8 h 34"/>
                  <a:gd name="T4" fmla="*/ 27 w 35"/>
                  <a:gd name="T5" fmla="*/ 3 h 34"/>
                  <a:gd name="T6" fmla="*/ 25 w 35"/>
                  <a:gd name="T7" fmla="*/ 1 h 34"/>
                  <a:gd name="T8" fmla="*/ 22 w 35"/>
                  <a:gd name="T9" fmla="*/ 1 h 34"/>
                  <a:gd name="T10" fmla="*/ 19 w 35"/>
                  <a:gd name="T11" fmla="*/ 1 h 34"/>
                  <a:gd name="T12" fmla="*/ 15 w 35"/>
                  <a:gd name="T13" fmla="*/ 0 h 34"/>
                  <a:gd name="T14" fmla="*/ 10 w 35"/>
                  <a:gd name="T15" fmla="*/ 1 h 34"/>
                  <a:gd name="T16" fmla="*/ 5 w 35"/>
                  <a:gd name="T17" fmla="*/ 4 h 34"/>
                  <a:gd name="T18" fmla="*/ 2 w 35"/>
                  <a:gd name="T19" fmla="*/ 9 h 34"/>
                  <a:gd name="T20" fmla="*/ 0 w 35"/>
                  <a:gd name="T21" fmla="*/ 16 h 34"/>
                  <a:gd name="T22" fmla="*/ 2 w 35"/>
                  <a:gd name="T23" fmla="*/ 24 h 34"/>
                  <a:gd name="T24" fmla="*/ 5 w 35"/>
                  <a:gd name="T25" fmla="*/ 29 h 34"/>
                  <a:gd name="T26" fmla="*/ 10 w 35"/>
                  <a:gd name="T27" fmla="*/ 33 h 34"/>
                  <a:gd name="T28" fmla="*/ 17 w 35"/>
                  <a:gd name="T29" fmla="*/ 34 h 34"/>
                  <a:gd name="T30" fmla="*/ 25 w 35"/>
                  <a:gd name="T31" fmla="*/ 33 h 34"/>
                  <a:gd name="T32" fmla="*/ 30 w 35"/>
                  <a:gd name="T33" fmla="*/ 29 h 34"/>
                  <a:gd name="T34" fmla="*/ 34 w 35"/>
                  <a:gd name="T35" fmla="*/ 24 h 34"/>
                  <a:gd name="T36" fmla="*/ 35 w 35"/>
                  <a:gd name="T37" fmla="*/ 16 h 34"/>
                  <a:gd name="T38" fmla="*/ 30 w 35"/>
                  <a:gd name="T39" fmla="*/ 14 h 34"/>
                  <a:gd name="T40" fmla="*/ 29 w 35"/>
                  <a:gd name="T41" fmla="*/ 9 h 34"/>
                  <a:gd name="T42" fmla="*/ 25 w 35"/>
                  <a:gd name="T43" fmla="*/ 6 h 34"/>
                  <a:gd name="T44" fmla="*/ 20 w 35"/>
                  <a:gd name="T45" fmla="*/ 4 h 34"/>
                  <a:gd name="T46" fmla="*/ 15 w 35"/>
                  <a:gd name="T47" fmla="*/ 4 h 34"/>
                  <a:gd name="T48" fmla="*/ 10 w 35"/>
                  <a:gd name="T49" fmla="*/ 6 h 34"/>
                  <a:gd name="T50" fmla="*/ 7 w 35"/>
                  <a:gd name="T51" fmla="*/ 9 h 34"/>
                  <a:gd name="T52" fmla="*/ 5 w 35"/>
                  <a:gd name="T53" fmla="*/ 14 h 34"/>
                  <a:gd name="T54" fmla="*/ 5 w 35"/>
                  <a:gd name="T55" fmla="*/ 19 h 34"/>
                  <a:gd name="T56" fmla="*/ 7 w 35"/>
                  <a:gd name="T57" fmla="*/ 24 h 34"/>
                  <a:gd name="T58" fmla="*/ 10 w 35"/>
                  <a:gd name="T59" fmla="*/ 28 h 34"/>
                  <a:gd name="T60" fmla="*/ 15 w 35"/>
                  <a:gd name="T61" fmla="*/ 29 h 34"/>
                  <a:gd name="T62" fmla="*/ 20 w 35"/>
                  <a:gd name="T63" fmla="*/ 29 h 34"/>
                  <a:gd name="T64" fmla="*/ 25 w 35"/>
                  <a:gd name="T65" fmla="*/ 28 h 34"/>
                  <a:gd name="T66" fmla="*/ 29 w 35"/>
                  <a:gd name="T67" fmla="*/ 24 h 34"/>
                  <a:gd name="T68" fmla="*/ 30 w 35"/>
                  <a:gd name="T69" fmla="*/ 19 h 34"/>
                  <a:gd name="T70" fmla="*/ 35 w 35"/>
                  <a:gd name="T71" fmla="*/ 16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
                  <a:gd name="T109" fmla="*/ 0 h 34"/>
                  <a:gd name="T110" fmla="*/ 35 w 35"/>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 h="34">
                    <a:moveTo>
                      <a:pt x="35" y="16"/>
                    </a:moveTo>
                    <a:lnTo>
                      <a:pt x="35" y="13"/>
                    </a:lnTo>
                    <a:lnTo>
                      <a:pt x="34" y="9"/>
                    </a:lnTo>
                    <a:lnTo>
                      <a:pt x="32" y="8"/>
                    </a:lnTo>
                    <a:lnTo>
                      <a:pt x="30" y="4"/>
                    </a:lnTo>
                    <a:lnTo>
                      <a:pt x="27" y="3"/>
                    </a:lnTo>
                    <a:lnTo>
                      <a:pt x="25" y="1"/>
                    </a:lnTo>
                    <a:lnTo>
                      <a:pt x="24" y="1"/>
                    </a:lnTo>
                    <a:lnTo>
                      <a:pt x="22" y="1"/>
                    </a:lnTo>
                    <a:lnTo>
                      <a:pt x="20" y="1"/>
                    </a:lnTo>
                    <a:lnTo>
                      <a:pt x="19" y="1"/>
                    </a:lnTo>
                    <a:lnTo>
                      <a:pt x="17" y="1"/>
                    </a:lnTo>
                    <a:lnTo>
                      <a:pt x="15" y="0"/>
                    </a:lnTo>
                    <a:lnTo>
                      <a:pt x="14" y="0"/>
                    </a:lnTo>
                    <a:lnTo>
                      <a:pt x="10" y="1"/>
                    </a:lnTo>
                    <a:lnTo>
                      <a:pt x="9" y="3"/>
                    </a:lnTo>
                    <a:lnTo>
                      <a:pt x="5" y="4"/>
                    </a:lnTo>
                    <a:lnTo>
                      <a:pt x="4" y="8"/>
                    </a:lnTo>
                    <a:lnTo>
                      <a:pt x="2" y="9"/>
                    </a:lnTo>
                    <a:lnTo>
                      <a:pt x="0" y="13"/>
                    </a:lnTo>
                    <a:lnTo>
                      <a:pt x="0" y="16"/>
                    </a:lnTo>
                    <a:lnTo>
                      <a:pt x="0" y="21"/>
                    </a:lnTo>
                    <a:lnTo>
                      <a:pt x="2" y="24"/>
                    </a:lnTo>
                    <a:lnTo>
                      <a:pt x="4" y="26"/>
                    </a:lnTo>
                    <a:lnTo>
                      <a:pt x="5" y="29"/>
                    </a:lnTo>
                    <a:lnTo>
                      <a:pt x="9" y="31"/>
                    </a:lnTo>
                    <a:lnTo>
                      <a:pt x="10" y="33"/>
                    </a:lnTo>
                    <a:lnTo>
                      <a:pt x="14" y="34"/>
                    </a:lnTo>
                    <a:lnTo>
                      <a:pt x="17" y="34"/>
                    </a:lnTo>
                    <a:lnTo>
                      <a:pt x="22" y="34"/>
                    </a:lnTo>
                    <a:lnTo>
                      <a:pt x="25" y="33"/>
                    </a:lnTo>
                    <a:lnTo>
                      <a:pt x="27" y="31"/>
                    </a:lnTo>
                    <a:lnTo>
                      <a:pt x="30" y="29"/>
                    </a:lnTo>
                    <a:lnTo>
                      <a:pt x="32" y="26"/>
                    </a:lnTo>
                    <a:lnTo>
                      <a:pt x="34" y="24"/>
                    </a:lnTo>
                    <a:lnTo>
                      <a:pt x="35" y="21"/>
                    </a:lnTo>
                    <a:lnTo>
                      <a:pt x="35" y="16"/>
                    </a:lnTo>
                    <a:lnTo>
                      <a:pt x="30" y="16"/>
                    </a:lnTo>
                    <a:lnTo>
                      <a:pt x="30" y="14"/>
                    </a:lnTo>
                    <a:lnTo>
                      <a:pt x="29" y="13"/>
                    </a:lnTo>
                    <a:lnTo>
                      <a:pt x="29" y="9"/>
                    </a:lnTo>
                    <a:lnTo>
                      <a:pt x="27" y="8"/>
                    </a:lnTo>
                    <a:lnTo>
                      <a:pt x="25" y="6"/>
                    </a:lnTo>
                    <a:lnTo>
                      <a:pt x="22" y="6"/>
                    </a:lnTo>
                    <a:lnTo>
                      <a:pt x="20" y="4"/>
                    </a:lnTo>
                    <a:lnTo>
                      <a:pt x="17" y="4"/>
                    </a:lnTo>
                    <a:lnTo>
                      <a:pt x="15" y="4"/>
                    </a:lnTo>
                    <a:lnTo>
                      <a:pt x="14" y="6"/>
                    </a:lnTo>
                    <a:lnTo>
                      <a:pt x="10" y="6"/>
                    </a:lnTo>
                    <a:lnTo>
                      <a:pt x="9" y="8"/>
                    </a:lnTo>
                    <a:lnTo>
                      <a:pt x="7" y="9"/>
                    </a:lnTo>
                    <a:lnTo>
                      <a:pt x="7" y="13"/>
                    </a:lnTo>
                    <a:lnTo>
                      <a:pt x="5" y="14"/>
                    </a:lnTo>
                    <a:lnTo>
                      <a:pt x="5" y="16"/>
                    </a:lnTo>
                    <a:lnTo>
                      <a:pt x="5" y="19"/>
                    </a:lnTo>
                    <a:lnTo>
                      <a:pt x="7" y="21"/>
                    </a:lnTo>
                    <a:lnTo>
                      <a:pt x="7" y="24"/>
                    </a:lnTo>
                    <a:lnTo>
                      <a:pt x="9" y="26"/>
                    </a:lnTo>
                    <a:lnTo>
                      <a:pt x="10" y="28"/>
                    </a:lnTo>
                    <a:lnTo>
                      <a:pt x="14" y="28"/>
                    </a:lnTo>
                    <a:lnTo>
                      <a:pt x="15" y="29"/>
                    </a:lnTo>
                    <a:lnTo>
                      <a:pt x="17" y="29"/>
                    </a:lnTo>
                    <a:lnTo>
                      <a:pt x="20" y="29"/>
                    </a:lnTo>
                    <a:lnTo>
                      <a:pt x="22" y="28"/>
                    </a:lnTo>
                    <a:lnTo>
                      <a:pt x="25" y="28"/>
                    </a:lnTo>
                    <a:lnTo>
                      <a:pt x="27" y="26"/>
                    </a:lnTo>
                    <a:lnTo>
                      <a:pt x="29" y="24"/>
                    </a:lnTo>
                    <a:lnTo>
                      <a:pt x="29" y="21"/>
                    </a:lnTo>
                    <a:lnTo>
                      <a:pt x="30" y="19"/>
                    </a:lnTo>
                    <a:lnTo>
                      <a:pt x="30" y="16"/>
                    </a:lnTo>
                    <a:lnTo>
                      <a:pt x="35" y="16"/>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8" name="Freeform 257"/>
              <p:cNvSpPr>
                <a:spLocks/>
              </p:cNvSpPr>
              <p:nvPr/>
            </p:nvSpPr>
            <p:spPr bwMode="auto">
              <a:xfrm>
                <a:off x="2016" y="2930"/>
                <a:ext cx="30" cy="30"/>
              </a:xfrm>
              <a:custGeom>
                <a:avLst/>
                <a:gdLst>
                  <a:gd name="T0" fmla="*/ 30 w 30"/>
                  <a:gd name="T1" fmla="*/ 13 h 30"/>
                  <a:gd name="T2" fmla="*/ 28 w 30"/>
                  <a:gd name="T3" fmla="*/ 7 h 30"/>
                  <a:gd name="T4" fmla="*/ 23 w 30"/>
                  <a:gd name="T5" fmla="*/ 3 h 30"/>
                  <a:gd name="T6" fmla="*/ 18 w 30"/>
                  <a:gd name="T7" fmla="*/ 2 h 30"/>
                  <a:gd name="T8" fmla="*/ 13 w 30"/>
                  <a:gd name="T9" fmla="*/ 2 h 30"/>
                  <a:gd name="T10" fmla="*/ 7 w 30"/>
                  <a:gd name="T11" fmla="*/ 3 h 30"/>
                  <a:gd name="T12" fmla="*/ 3 w 30"/>
                  <a:gd name="T13" fmla="*/ 7 h 30"/>
                  <a:gd name="T14" fmla="*/ 2 w 30"/>
                  <a:gd name="T15" fmla="*/ 13 h 30"/>
                  <a:gd name="T16" fmla="*/ 2 w 30"/>
                  <a:gd name="T17" fmla="*/ 18 h 30"/>
                  <a:gd name="T18" fmla="*/ 3 w 30"/>
                  <a:gd name="T19" fmla="*/ 23 h 30"/>
                  <a:gd name="T20" fmla="*/ 7 w 30"/>
                  <a:gd name="T21" fmla="*/ 28 h 30"/>
                  <a:gd name="T22" fmla="*/ 13 w 30"/>
                  <a:gd name="T23" fmla="*/ 30 h 30"/>
                  <a:gd name="T24" fmla="*/ 18 w 30"/>
                  <a:gd name="T25" fmla="*/ 30 h 30"/>
                  <a:gd name="T26" fmla="*/ 23 w 30"/>
                  <a:gd name="T27" fmla="*/ 28 h 30"/>
                  <a:gd name="T28" fmla="*/ 28 w 30"/>
                  <a:gd name="T29" fmla="*/ 23 h 30"/>
                  <a:gd name="T30" fmla="*/ 30 w 30"/>
                  <a:gd name="T31" fmla="*/ 18 h 30"/>
                  <a:gd name="T32" fmla="*/ 25 w 30"/>
                  <a:gd name="T33" fmla="*/ 15 h 30"/>
                  <a:gd name="T34" fmla="*/ 25 w 30"/>
                  <a:gd name="T35" fmla="*/ 12 h 30"/>
                  <a:gd name="T36" fmla="*/ 23 w 30"/>
                  <a:gd name="T37" fmla="*/ 8 h 30"/>
                  <a:gd name="T38" fmla="*/ 20 w 30"/>
                  <a:gd name="T39" fmla="*/ 7 h 30"/>
                  <a:gd name="T40" fmla="*/ 15 w 30"/>
                  <a:gd name="T41" fmla="*/ 5 h 30"/>
                  <a:gd name="T42" fmla="*/ 12 w 30"/>
                  <a:gd name="T43" fmla="*/ 7 h 30"/>
                  <a:gd name="T44" fmla="*/ 8 w 30"/>
                  <a:gd name="T45" fmla="*/ 8 h 30"/>
                  <a:gd name="T46" fmla="*/ 7 w 30"/>
                  <a:gd name="T47" fmla="*/ 12 h 30"/>
                  <a:gd name="T48" fmla="*/ 5 w 30"/>
                  <a:gd name="T49" fmla="*/ 15 h 30"/>
                  <a:gd name="T50" fmla="*/ 7 w 30"/>
                  <a:gd name="T51" fmla="*/ 20 h 30"/>
                  <a:gd name="T52" fmla="*/ 8 w 30"/>
                  <a:gd name="T53" fmla="*/ 23 h 30"/>
                  <a:gd name="T54" fmla="*/ 12 w 30"/>
                  <a:gd name="T55" fmla="*/ 25 h 30"/>
                  <a:gd name="T56" fmla="*/ 15 w 30"/>
                  <a:gd name="T57" fmla="*/ 25 h 30"/>
                  <a:gd name="T58" fmla="*/ 20 w 30"/>
                  <a:gd name="T59" fmla="*/ 25 h 30"/>
                  <a:gd name="T60" fmla="*/ 23 w 30"/>
                  <a:gd name="T61" fmla="*/ 23 h 30"/>
                  <a:gd name="T62" fmla="*/ 25 w 30"/>
                  <a:gd name="T63" fmla="*/ 20 h 30"/>
                  <a:gd name="T64" fmla="*/ 25 w 30"/>
                  <a:gd name="T65" fmla="*/ 15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0"/>
                  <a:gd name="T101" fmla="*/ 30 w 30"/>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0">
                    <a:moveTo>
                      <a:pt x="30" y="15"/>
                    </a:moveTo>
                    <a:lnTo>
                      <a:pt x="30" y="13"/>
                    </a:lnTo>
                    <a:lnTo>
                      <a:pt x="30" y="10"/>
                    </a:lnTo>
                    <a:lnTo>
                      <a:pt x="28" y="7"/>
                    </a:lnTo>
                    <a:lnTo>
                      <a:pt x="27" y="5"/>
                    </a:lnTo>
                    <a:lnTo>
                      <a:pt x="23" y="3"/>
                    </a:lnTo>
                    <a:lnTo>
                      <a:pt x="22" y="2"/>
                    </a:lnTo>
                    <a:lnTo>
                      <a:pt x="18" y="2"/>
                    </a:lnTo>
                    <a:lnTo>
                      <a:pt x="15" y="0"/>
                    </a:lnTo>
                    <a:lnTo>
                      <a:pt x="13" y="2"/>
                    </a:lnTo>
                    <a:lnTo>
                      <a:pt x="10" y="2"/>
                    </a:lnTo>
                    <a:lnTo>
                      <a:pt x="7" y="3"/>
                    </a:lnTo>
                    <a:lnTo>
                      <a:pt x="5" y="5"/>
                    </a:lnTo>
                    <a:lnTo>
                      <a:pt x="3" y="7"/>
                    </a:lnTo>
                    <a:lnTo>
                      <a:pt x="2" y="10"/>
                    </a:lnTo>
                    <a:lnTo>
                      <a:pt x="2" y="13"/>
                    </a:lnTo>
                    <a:lnTo>
                      <a:pt x="0" y="15"/>
                    </a:lnTo>
                    <a:lnTo>
                      <a:pt x="2" y="18"/>
                    </a:lnTo>
                    <a:lnTo>
                      <a:pt x="2" y="22"/>
                    </a:lnTo>
                    <a:lnTo>
                      <a:pt x="3" y="23"/>
                    </a:lnTo>
                    <a:lnTo>
                      <a:pt x="5" y="27"/>
                    </a:lnTo>
                    <a:lnTo>
                      <a:pt x="7" y="28"/>
                    </a:lnTo>
                    <a:lnTo>
                      <a:pt x="10" y="30"/>
                    </a:lnTo>
                    <a:lnTo>
                      <a:pt x="13" y="30"/>
                    </a:lnTo>
                    <a:lnTo>
                      <a:pt x="15" y="30"/>
                    </a:lnTo>
                    <a:lnTo>
                      <a:pt x="18" y="30"/>
                    </a:lnTo>
                    <a:lnTo>
                      <a:pt x="22" y="30"/>
                    </a:lnTo>
                    <a:lnTo>
                      <a:pt x="23" y="28"/>
                    </a:lnTo>
                    <a:lnTo>
                      <a:pt x="27" y="27"/>
                    </a:lnTo>
                    <a:lnTo>
                      <a:pt x="28" y="23"/>
                    </a:lnTo>
                    <a:lnTo>
                      <a:pt x="30" y="22"/>
                    </a:lnTo>
                    <a:lnTo>
                      <a:pt x="30" y="18"/>
                    </a:lnTo>
                    <a:lnTo>
                      <a:pt x="30" y="15"/>
                    </a:lnTo>
                    <a:lnTo>
                      <a:pt x="25" y="15"/>
                    </a:lnTo>
                    <a:lnTo>
                      <a:pt x="25" y="13"/>
                    </a:lnTo>
                    <a:lnTo>
                      <a:pt x="25" y="12"/>
                    </a:lnTo>
                    <a:lnTo>
                      <a:pt x="23" y="10"/>
                    </a:lnTo>
                    <a:lnTo>
                      <a:pt x="23" y="8"/>
                    </a:lnTo>
                    <a:lnTo>
                      <a:pt x="22" y="7"/>
                    </a:lnTo>
                    <a:lnTo>
                      <a:pt x="20" y="7"/>
                    </a:lnTo>
                    <a:lnTo>
                      <a:pt x="18" y="7"/>
                    </a:lnTo>
                    <a:lnTo>
                      <a:pt x="15" y="5"/>
                    </a:lnTo>
                    <a:lnTo>
                      <a:pt x="13" y="7"/>
                    </a:lnTo>
                    <a:lnTo>
                      <a:pt x="12" y="7"/>
                    </a:lnTo>
                    <a:lnTo>
                      <a:pt x="10" y="7"/>
                    </a:lnTo>
                    <a:lnTo>
                      <a:pt x="8" y="8"/>
                    </a:lnTo>
                    <a:lnTo>
                      <a:pt x="7" y="10"/>
                    </a:lnTo>
                    <a:lnTo>
                      <a:pt x="7" y="12"/>
                    </a:lnTo>
                    <a:lnTo>
                      <a:pt x="7" y="13"/>
                    </a:lnTo>
                    <a:lnTo>
                      <a:pt x="5" y="15"/>
                    </a:lnTo>
                    <a:lnTo>
                      <a:pt x="7" y="18"/>
                    </a:lnTo>
                    <a:lnTo>
                      <a:pt x="7" y="20"/>
                    </a:lnTo>
                    <a:lnTo>
                      <a:pt x="7" y="22"/>
                    </a:lnTo>
                    <a:lnTo>
                      <a:pt x="8" y="23"/>
                    </a:lnTo>
                    <a:lnTo>
                      <a:pt x="10" y="23"/>
                    </a:lnTo>
                    <a:lnTo>
                      <a:pt x="12" y="25"/>
                    </a:lnTo>
                    <a:lnTo>
                      <a:pt x="13" y="25"/>
                    </a:lnTo>
                    <a:lnTo>
                      <a:pt x="15" y="25"/>
                    </a:lnTo>
                    <a:lnTo>
                      <a:pt x="18" y="25"/>
                    </a:lnTo>
                    <a:lnTo>
                      <a:pt x="20" y="25"/>
                    </a:lnTo>
                    <a:lnTo>
                      <a:pt x="22" y="23"/>
                    </a:lnTo>
                    <a:lnTo>
                      <a:pt x="23" y="23"/>
                    </a:lnTo>
                    <a:lnTo>
                      <a:pt x="23" y="22"/>
                    </a:lnTo>
                    <a:lnTo>
                      <a:pt x="25" y="20"/>
                    </a:lnTo>
                    <a:lnTo>
                      <a:pt x="25" y="18"/>
                    </a:lnTo>
                    <a:lnTo>
                      <a:pt x="25" y="15"/>
                    </a:lnTo>
                    <a:lnTo>
                      <a:pt x="30" y="15"/>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9" name="Freeform 258"/>
              <p:cNvSpPr>
                <a:spLocks/>
              </p:cNvSpPr>
              <p:nvPr/>
            </p:nvSpPr>
            <p:spPr bwMode="auto">
              <a:xfrm>
                <a:off x="2019" y="2933"/>
                <a:ext cx="25" cy="25"/>
              </a:xfrm>
              <a:custGeom>
                <a:avLst/>
                <a:gdLst>
                  <a:gd name="T0" fmla="*/ 25 w 25"/>
                  <a:gd name="T1" fmla="*/ 10 h 25"/>
                  <a:gd name="T2" fmla="*/ 24 w 25"/>
                  <a:gd name="T3" fmla="*/ 5 h 25"/>
                  <a:gd name="T4" fmla="*/ 20 w 25"/>
                  <a:gd name="T5" fmla="*/ 2 h 25"/>
                  <a:gd name="T6" fmla="*/ 15 w 25"/>
                  <a:gd name="T7" fmla="*/ 0 h 25"/>
                  <a:gd name="T8" fmla="*/ 10 w 25"/>
                  <a:gd name="T9" fmla="*/ 0 h 25"/>
                  <a:gd name="T10" fmla="*/ 5 w 25"/>
                  <a:gd name="T11" fmla="*/ 2 h 25"/>
                  <a:gd name="T12" fmla="*/ 2 w 25"/>
                  <a:gd name="T13" fmla="*/ 5 h 25"/>
                  <a:gd name="T14" fmla="*/ 0 w 25"/>
                  <a:gd name="T15" fmla="*/ 10 h 25"/>
                  <a:gd name="T16" fmla="*/ 0 w 25"/>
                  <a:gd name="T17" fmla="*/ 15 h 25"/>
                  <a:gd name="T18" fmla="*/ 2 w 25"/>
                  <a:gd name="T19" fmla="*/ 20 h 25"/>
                  <a:gd name="T20" fmla="*/ 5 w 25"/>
                  <a:gd name="T21" fmla="*/ 24 h 25"/>
                  <a:gd name="T22" fmla="*/ 10 w 25"/>
                  <a:gd name="T23" fmla="*/ 25 h 25"/>
                  <a:gd name="T24" fmla="*/ 15 w 25"/>
                  <a:gd name="T25" fmla="*/ 25 h 25"/>
                  <a:gd name="T26" fmla="*/ 20 w 25"/>
                  <a:gd name="T27" fmla="*/ 24 h 25"/>
                  <a:gd name="T28" fmla="*/ 24 w 25"/>
                  <a:gd name="T29" fmla="*/ 20 h 25"/>
                  <a:gd name="T30" fmla="*/ 25 w 25"/>
                  <a:gd name="T31" fmla="*/ 15 h 25"/>
                  <a:gd name="T32" fmla="*/ 20 w 25"/>
                  <a:gd name="T33" fmla="*/ 12 h 25"/>
                  <a:gd name="T34" fmla="*/ 20 w 25"/>
                  <a:gd name="T35" fmla="*/ 10 h 25"/>
                  <a:gd name="T36" fmla="*/ 19 w 25"/>
                  <a:gd name="T37" fmla="*/ 7 h 25"/>
                  <a:gd name="T38" fmla="*/ 15 w 25"/>
                  <a:gd name="T39" fmla="*/ 5 h 25"/>
                  <a:gd name="T40" fmla="*/ 12 w 25"/>
                  <a:gd name="T41" fmla="*/ 5 h 25"/>
                  <a:gd name="T42" fmla="*/ 10 w 25"/>
                  <a:gd name="T43" fmla="*/ 5 h 25"/>
                  <a:gd name="T44" fmla="*/ 7 w 25"/>
                  <a:gd name="T45" fmla="*/ 7 h 25"/>
                  <a:gd name="T46" fmla="*/ 5 w 25"/>
                  <a:gd name="T47" fmla="*/ 10 h 25"/>
                  <a:gd name="T48" fmla="*/ 5 w 25"/>
                  <a:gd name="T49" fmla="*/ 12 h 25"/>
                  <a:gd name="T50" fmla="*/ 5 w 25"/>
                  <a:gd name="T51" fmla="*/ 15 h 25"/>
                  <a:gd name="T52" fmla="*/ 7 w 25"/>
                  <a:gd name="T53" fmla="*/ 19 h 25"/>
                  <a:gd name="T54" fmla="*/ 10 w 25"/>
                  <a:gd name="T55" fmla="*/ 20 h 25"/>
                  <a:gd name="T56" fmla="*/ 12 w 25"/>
                  <a:gd name="T57" fmla="*/ 20 h 25"/>
                  <a:gd name="T58" fmla="*/ 15 w 25"/>
                  <a:gd name="T59" fmla="*/ 20 h 25"/>
                  <a:gd name="T60" fmla="*/ 19 w 25"/>
                  <a:gd name="T61" fmla="*/ 19 h 25"/>
                  <a:gd name="T62" fmla="*/ 20 w 25"/>
                  <a:gd name="T63" fmla="*/ 15 h 25"/>
                  <a:gd name="T64" fmla="*/ 20 w 25"/>
                  <a:gd name="T65" fmla="*/ 1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5"/>
                  <a:gd name="T101" fmla="*/ 25 w 2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5">
                    <a:moveTo>
                      <a:pt x="25" y="12"/>
                    </a:moveTo>
                    <a:lnTo>
                      <a:pt x="25" y="10"/>
                    </a:lnTo>
                    <a:lnTo>
                      <a:pt x="24" y="9"/>
                    </a:lnTo>
                    <a:lnTo>
                      <a:pt x="24" y="5"/>
                    </a:lnTo>
                    <a:lnTo>
                      <a:pt x="22" y="4"/>
                    </a:lnTo>
                    <a:lnTo>
                      <a:pt x="20" y="2"/>
                    </a:lnTo>
                    <a:lnTo>
                      <a:pt x="17" y="2"/>
                    </a:lnTo>
                    <a:lnTo>
                      <a:pt x="15" y="0"/>
                    </a:lnTo>
                    <a:lnTo>
                      <a:pt x="12" y="0"/>
                    </a:lnTo>
                    <a:lnTo>
                      <a:pt x="10" y="0"/>
                    </a:lnTo>
                    <a:lnTo>
                      <a:pt x="9" y="2"/>
                    </a:lnTo>
                    <a:lnTo>
                      <a:pt x="5" y="2"/>
                    </a:lnTo>
                    <a:lnTo>
                      <a:pt x="4" y="4"/>
                    </a:lnTo>
                    <a:lnTo>
                      <a:pt x="2" y="5"/>
                    </a:lnTo>
                    <a:lnTo>
                      <a:pt x="2" y="9"/>
                    </a:lnTo>
                    <a:lnTo>
                      <a:pt x="0" y="10"/>
                    </a:lnTo>
                    <a:lnTo>
                      <a:pt x="0" y="12"/>
                    </a:lnTo>
                    <a:lnTo>
                      <a:pt x="0" y="15"/>
                    </a:lnTo>
                    <a:lnTo>
                      <a:pt x="2" y="17"/>
                    </a:lnTo>
                    <a:lnTo>
                      <a:pt x="2" y="20"/>
                    </a:lnTo>
                    <a:lnTo>
                      <a:pt x="4" y="22"/>
                    </a:lnTo>
                    <a:lnTo>
                      <a:pt x="5" y="24"/>
                    </a:lnTo>
                    <a:lnTo>
                      <a:pt x="9" y="24"/>
                    </a:lnTo>
                    <a:lnTo>
                      <a:pt x="10" y="25"/>
                    </a:lnTo>
                    <a:lnTo>
                      <a:pt x="12" y="25"/>
                    </a:lnTo>
                    <a:lnTo>
                      <a:pt x="15" y="25"/>
                    </a:lnTo>
                    <a:lnTo>
                      <a:pt x="17" y="24"/>
                    </a:lnTo>
                    <a:lnTo>
                      <a:pt x="20" y="24"/>
                    </a:lnTo>
                    <a:lnTo>
                      <a:pt x="22" y="22"/>
                    </a:lnTo>
                    <a:lnTo>
                      <a:pt x="24" y="20"/>
                    </a:lnTo>
                    <a:lnTo>
                      <a:pt x="24" y="17"/>
                    </a:lnTo>
                    <a:lnTo>
                      <a:pt x="25" y="15"/>
                    </a:lnTo>
                    <a:lnTo>
                      <a:pt x="25" y="12"/>
                    </a:lnTo>
                    <a:lnTo>
                      <a:pt x="20" y="12"/>
                    </a:lnTo>
                    <a:lnTo>
                      <a:pt x="20" y="10"/>
                    </a:lnTo>
                    <a:lnTo>
                      <a:pt x="19" y="9"/>
                    </a:lnTo>
                    <a:lnTo>
                      <a:pt x="19" y="7"/>
                    </a:lnTo>
                    <a:lnTo>
                      <a:pt x="17" y="7"/>
                    </a:lnTo>
                    <a:lnTo>
                      <a:pt x="15" y="5"/>
                    </a:lnTo>
                    <a:lnTo>
                      <a:pt x="14" y="5"/>
                    </a:lnTo>
                    <a:lnTo>
                      <a:pt x="12" y="5"/>
                    </a:lnTo>
                    <a:lnTo>
                      <a:pt x="10" y="5"/>
                    </a:lnTo>
                    <a:lnTo>
                      <a:pt x="9" y="7"/>
                    </a:lnTo>
                    <a:lnTo>
                      <a:pt x="7" y="7"/>
                    </a:lnTo>
                    <a:lnTo>
                      <a:pt x="7" y="9"/>
                    </a:lnTo>
                    <a:lnTo>
                      <a:pt x="5" y="10"/>
                    </a:lnTo>
                    <a:lnTo>
                      <a:pt x="5" y="12"/>
                    </a:lnTo>
                    <a:lnTo>
                      <a:pt x="5" y="14"/>
                    </a:lnTo>
                    <a:lnTo>
                      <a:pt x="5" y="15"/>
                    </a:lnTo>
                    <a:lnTo>
                      <a:pt x="7" y="17"/>
                    </a:lnTo>
                    <a:lnTo>
                      <a:pt x="7" y="19"/>
                    </a:lnTo>
                    <a:lnTo>
                      <a:pt x="9" y="19"/>
                    </a:lnTo>
                    <a:lnTo>
                      <a:pt x="10" y="20"/>
                    </a:lnTo>
                    <a:lnTo>
                      <a:pt x="12" y="20"/>
                    </a:lnTo>
                    <a:lnTo>
                      <a:pt x="14" y="20"/>
                    </a:lnTo>
                    <a:lnTo>
                      <a:pt x="15" y="20"/>
                    </a:lnTo>
                    <a:lnTo>
                      <a:pt x="17" y="19"/>
                    </a:lnTo>
                    <a:lnTo>
                      <a:pt x="19" y="19"/>
                    </a:lnTo>
                    <a:lnTo>
                      <a:pt x="19" y="17"/>
                    </a:lnTo>
                    <a:lnTo>
                      <a:pt x="20" y="15"/>
                    </a:lnTo>
                    <a:lnTo>
                      <a:pt x="20" y="14"/>
                    </a:lnTo>
                    <a:lnTo>
                      <a:pt x="20" y="12"/>
                    </a:lnTo>
                    <a:lnTo>
                      <a:pt x="25" y="1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0" name="Freeform 259"/>
              <p:cNvSpPr>
                <a:spLocks/>
              </p:cNvSpPr>
              <p:nvPr/>
            </p:nvSpPr>
            <p:spPr bwMode="auto">
              <a:xfrm>
                <a:off x="2021" y="2935"/>
                <a:ext cx="20" cy="20"/>
              </a:xfrm>
              <a:custGeom>
                <a:avLst/>
                <a:gdLst>
                  <a:gd name="T0" fmla="*/ 20 w 20"/>
                  <a:gd name="T1" fmla="*/ 8 h 20"/>
                  <a:gd name="T2" fmla="*/ 18 w 20"/>
                  <a:gd name="T3" fmla="*/ 5 h 20"/>
                  <a:gd name="T4" fmla="*/ 17 w 20"/>
                  <a:gd name="T5" fmla="*/ 2 h 20"/>
                  <a:gd name="T6" fmla="*/ 13 w 20"/>
                  <a:gd name="T7" fmla="*/ 2 h 20"/>
                  <a:gd name="T8" fmla="*/ 8 w 20"/>
                  <a:gd name="T9" fmla="*/ 2 h 20"/>
                  <a:gd name="T10" fmla="*/ 5 w 20"/>
                  <a:gd name="T11" fmla="*/ 2 h 20"/>
                  <a:gd name="T12" fmla="*/ 2 w 20"/>
                  <a:gd name="T13" fmla="*/ 5 h 20"/>
                  <a:gd name="T14" fmla="*/ 2 w 20"/>
                  <a:gd name="T15" fmla="*/ 8 h 20"/>
                  <a:gd name="T16" fmla="*/ 2 w 20"/>
                  <a:gd name="T17" fmla="*/ 13 h 20"/>
                  <a:gd name="T18" fmla="*/ 2 w 20"/>
                  <a:gd name="T19" fmla="*/ 17 h 20"/>
                  <a:gd name="T20" fmla="*/ 5 w 20"/>
                  <a:gd name="T21" fmla="*/ 18 h 20"/>
                  <a:gd name="T22" fmla="*/ 8 w 20"/>
                  <a:gd name="T23" fmla="*/ 20 h 20"/>
                  <a:gd name="T24" fmla="*/ 13 w 20"/>
                  <a:gd name="T25" fmla="*/ 20 h 20"/>
                  <a:gd name="T26" fmla="*/ 17 w 20"/>
                  <a:gd name="T27" fmla="*/ 18 h 20"/>
                  <a:gd name="T28" fmla="*/ 18 w 20"/>
                  <a:gd name="T29" fmla="*/ 17 h 20"/>
                  <a:gd name="T30" fmla="*/ 20 w 20"/>
                  <a:gd name="T31" fmla="*/ 13 h 20"/>
                  <a:gd name="T32" fmla="*/ 15 w 20"/>
                  <a:gd name="T33" fmla="*/ 10 h 20"/>
                  <a:gd name="T34" fmla="*/ 15 w 20"/>
                  <a:gd name="T35" fmla="*/ 8 h 20"/>
                  <a:gd name="T36" fmla="*/ 15 w 20"/>
                  <a:gd name="T37" fmla="*/ 7 h 20"/>
                  <a:gd name="T38" fmla="*/ 13 w 20"/>
                  <a:gd name="T39" fmla="*/ 7 h 20"/>
                  <a:gd name="T40" fmla="*/ 10 w 20"/>
                  <a:gd name="T41" fmla="*/ 5 h 20"/>
                  <a:gd name="T42" fmla="*/ 8 w 20"/>
                  <a:gd name="T43" fmla="*/ 7 h 20"/>
                  <a:gd name="T44" fmla="*/ 7 w 20"/>
                  <a:gd name="T45" fmla="*/ 7 h 20"/>
                  <a:gd name="T46" fmla="*/ 7 w 20"/>
                  <a:gd name="T47" fmla="*/ 8 h 20"/>
                  <a:gd name="T48" fmla="*/ 5 w 20"/>
                  <a:gd name="T49" fmla="*/ 10 h 20"/>
                  <a:gd name="T50" fmla="*/ 7 w 20"/>
                  <a:gd name="T51" fmla="*/ 13 h 20"/>
                  <a:gd name="T52" fmla="*/ 7 w 20"/>
                  <a:gd name="T53" fmla="*/ 15 h 20"/>
                  <a:gd name="T54" fmla="*/ 8 w 20"/>
                  <a:gd name="T55" fmla="*/ 15 h 20"/>
                  <a:gd name="T56" fmla="*/ 10 w 20"/>
                  <a:gd name="T57" fmla="*/ 15 h 20"/>
                  <a:gd name="T58" fmla="*/ 13 w 20"/>
                  <a:gd name="T59" fmla="*/ 15 h 20"/>
                  <a:gd name="T60" fmla="*/ 15 w 20"/>
                  <a:gd name="T61" fmla="*/ 15 h 20"/>
                  <a:gd name="T62" fmla="*/ 15 w 20"/>
                  <a:gd name="T63" fmla="*/ 13 h 20"/>
                  <a:gd name="T64" fmla="*/ 15 w 20"/>
                  <a:gd name="T65" fmla="*/ 1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0"/>
                    </a:moveTo>
                    <a:lnTo>
                      <a:pt x="20" y="8"/>
                    </a:lnTo>
                    <a:lnTo>
                      <a:pt x="20" y="7"/>
                    </a:lnTo>
                    <a:lnTo>
                      <a:pt x="18" y="5"/>
                    </a:lnTo>
                    <a:lnTo>
                      <a:pt x="18" y="3"/>
                    </a:lnTo>
                    <a:lnTo>
                      <a:pt x="17" y="2"/>
                    </a:lnTo>
                    <a:lnTo>
                      <a:pt x="15" y="2"/>
                    </a:lnTo>
                    <a:lnTo>
                      <a:pt x="13" y="2"/>
                    </a:lnTo>
                    <a:lnTo>
                      <a:pt x="10" y="0"/>
                    </a:lnTo>
                    <a:lnTo>
                      <a:pt x="8" y="2"/>
                    </a:lnTo>
                    <a:lnTo>
                      <a:pt x="7" y="2"/>
                    </a:lnTo>
                    <a:lnTo>
                      <a:pt x="5" y="2"/>
                    </a:lnTo>
                    <a:lnTo>
                      <a:pt x="3" y="3"/>
                    </a:lnTo>
                    <a:lnTo>
                      <a:pt x="2" y="5"/>
                    </a:lnTo>
                    <a:lnTo>
                      <a:pt x="2" y="7"/>
                    </a:lnTo>
                    <a:lnTo>
                      <a:pt x="2" y="8"/>
                    </a:lnTo>
                    <a:lnTo>
                      <a:pt x="0" y="10"/>
                    </a:lnTo>
                    <a:lnTo>
                      <a:pt x="2" y="13"/>
                    </a:lnTo>
                    <a:lnTo>
                      <a:pt x="2" y="15"/>
                    </a:lnTo>
                    <a:lnTo>
                      <a:pt x="2" y="17"/>
                    </a:lnTo>
                    <a:lnTo>
                      <a:pt x="3" y="18"/>
                    </a:lnTo>
                    <a:lnTo>
                      <a:pt x="5" y="18"/>
                    </a:lnTo>
                    <a:lnTo>
                      <a:pt x="7" y="20"/>
                    </a:lnTo>
                    <a:lnTo>
                      <a:pt x="8" y="20"/>
                    </a:lnTo>
                    <a:lnTo>
                      <a:pt x="10" y="20"/>
                    </a:lnTo>
                    <a:lnTo>
                      <a:pt x="13" y="20"/>
                    </a:lnTo>
                    <a:lnTo>
                      <a:pt x="15" y="20"/>
                    </a:lnTo>
                    <a:lnTo>
                      <a:pt x="17" y="18"/>
                    </a:lnTo>
                    <a:lnTo>
                      <a:pt x="18" y="18"/>
                    </a:lnTo>
                    <a:lnTo>
                      <a:pt x="18" y="17"/>
                    </a:lnTo>
                    <a:lnTo>
                      <a:pt x="20" y="15"/>
                    </a:lnTo>
                    <a:lnTo>
                      <a:pt x="20" y="13"/>
                    </a:lnTo>
                    <a:lnTo>
                      <a:pt x="20" y="10"/>
                    </a:lnTo>
                    <a:lnTo>
                      <a:pt x="15" y="10"/>
                    </a:lnTo>
                    <a:lnTo>
                      <a:pt x="15" y="8"/>
                    </a:lnTo>
                    <a:lnTo>
                      <a:pt x="15" y="7"/>
                    </a:lnTo>
                    <a:lnTo>
                      <a:pt x="13" y="7"/>
                    </a:lnTo>
                    <a:lnTo>
                      <a:pt x="12" y="5"/>
                    </a:lnTo>
                    <a:lnTo>
                      <a:pt x="10" y="5"/>
                    </a:lnTo>
                    <a:lnTo>
                      <a:pt x="8" y="7"/>
                    </a:lnTo>
                    <a:lnTo>
                      <a:pt x="7" y="7"/>
                    </a:lnTo>
                    <a:lnTo>
                      <a:pt x="7" y="8"/>
                    </a:lnTo>
                    <a:lnTo>
                      <a:pt x="5" y="10"/>
                    </a:lnTo>
                    <a:lnTo>
                      <a:pt x="5" y="12"/>
                    </a:lnTo>
                    <a:lnTo>
                      <a:pt x="7" y="13"/>
                    </a:lnTo>
                    <a:lnTo>
                      <a:pt x="7" y="15"/>
                    </a:lnTo>
                    <a:lnTo>
                      <a:pt x="8" y="15"/>
                    </a:lnTo>
                    <a:lnTo>
                      <a:pt x="10" y="15"/>
                    </a:lnTo>
                    <a:lnTo>
                      <a:pt x="12" y="15"/>
                    </a:lnTo>
                    <a:lnTo>
                      <a:pt x="13" y="15"/>
                    </a:lnTo>
                    <a:lnTo>
                      <a:pt x="15" y="15"/>
                    </a:lnTo>
                    <a:lnTo>
                      <a:pt x="15" y="13"/>
                    </a:lnTo>
                    <a:lnTo>
                      <a:pt x="15" y="12"/>
                    </a:lnTo>
                    <a:lnTo>
                      <a:pt x="15" y="10"/>
                    </a:lnTo>
                    <a:lnTo>
                      <a:pt x="20" y="10"/>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1" name="Freeform 260"/>
              <p:cNvSpPr>
                <a:spLocks/>
              </p:cNvSpPr>
              <p:nvPr/>
            </p:nvSpPr>
            <p:spPr bwMode="auto">
              <a:xfrm>
                <a:off x="2024" y="2938"/>
                <a:ext cx="15" cy="15"/>
              </a:xfrm>
              <a:custGeom>
                <a:avLst/>
                <a:gdLst>
                  <a:gd name="T0" fmla="*/ 15 w 15"/>
                  <a:gd name="T1" fmla="*/ 7 h 15"/>
                  <a:gd name="T2" fmla="*/ 15 w 15"/>
                  <a:gd name="T3" fmla="*/ 7 h 15"/>
                  <a:gd name="T4" fmla="*/ 15 w 15"/>
                  <a:gd name="T5" fmla="*/ 5 h 15"/>
                  <a:gd name="T6" fmla="*/ 14 w 15"/>
                  <a:gd name="T7" fmla="*/ 4 h 15"/>
                  <a:gd name="T8" fmla="*/ 14 w 15"/>
                  <a:gd name="T9" fmla="*/ 2 h 15"/>
                  <a:gd name="T10" fmla="*/ 12 w 15"/>
                  <a:gd name="T11" fmla="*/ 2 h 15"/>
                  <a:gd name="T12" fmla="*/ 10 w 15"/>
                  <a:gd name="T13" fmla="*/ 0 h 15"/>
                  <a:gd name="T14" fmla="*/ 9 w 15"/>
                  <a:gd name="T15" fmla="*/ 0 h 15"/>
                  <a:gd name="T16" fmla="*/ 7 w 15"/>
                  <a:gd name="T17" fmla="*/ 0 h 15"/>
                  <a:gd name="T18" fmla="*/ 7 w 15"/>
                  <a:gd name="T19" fmla="*/ 0 h 15"/>
                  <a:gd name="T20" fmla="*/ 5 w 15"/>
                  <a:gd name="T21" fmla="*/ 0 h 15"/>
                  <a:gd name="T22" fmla="*/ 4 w 15"/>
                  <a:gd name="T23" fmla="*/ 2 h 15"/>
                  <a:gd name="T24" fmla="*/ 2 w 15"/>
                  <a:gd name="T25" fmla="*/ 2 h 15"/>
                  <a:gd name="T26" fmla="*/ 2 w 15"/>
                  <a:gd name="T27" fmla="*/ 4 h 15"/>
                  <a:gd name="T28" fmla="*/ 0 w 15"/>
                  <a:gd name="T29" fmla="*/ 5 h 15"/>
                  <a:gd name="T30" fmla="*/ 0 w 15"/>
                  <a:gd name="T31" fmla="*/ 7 h 15"/>
                  <a:gd name="T32" fmla="*/ 0 w 15"/>
                  <a:gd name="T33" fmla="*/ 7 h 15"/>
                  <a:gd name="T34" fmla="*/ 0 w 15"/>
                  <a:gd name="T35" fmla="*/ 9 h 15"/>
                  <a:gd name="T36" fmla="*/ 0 w 15"/>
                  <a:gd name="T37" fmla="*/ 10 h 15"/>
                  <a:gd name="T38" fmla="*/ 2 w 15"/>
                  <a:gd name="T39" fmla="*/ 12 h 15"/>
                  <a:gd name="T40" fmla="*/ 2 w 15"/>
                  <a:gd name="T41" fmla="*/ 14 h 15"/>
                  <a:gd name="T42" fmla="*/ 4 w 15"/>
                  <a:gd name="T43" fmla="*/ 14 h 15"/>
                  <a:gd name="T44" fmla="*/ 5 w 15"/>
                  <a:gd name="T45" fmla="*/ 15 h 15"/>
                  <a:gd name="T46" fmla="*/ 7 w 15"/>
                  <a:gd name="T47" fmla="*/ 15 h 15"/>
                  <a:gd name="T48" fmla="*/ 7 w 15"/>
                  <a:gd name="T49" fmla="*/ 15 h 15"/>
                  <a:gd name="T50" fmla="*/ 9 w 15"/>
                  <a:gd name="T51" fmla="*/ 15 h 15"/>
                  <a:gd name="T52" fmla="*/ 10 w 15"/>
                  <a:gd name="T53" fmla="*/ 15 h 15"/>
                  <a:gd name="T54" fmla="*/ 12 w 15"/>
                  <a:gd name="T55" fmla="*/ 14 h 15"/>
                  <a:gd name="T56" fmla="*/ 14 w 15"/>
                  <a:gd name="T57" fmla="*/ 14 h 15"/>
                  <a:gd name="T58" fmla="*/ 14 w 15"/>
                  <a:gd name="T59" fmla="*/ 12 h 15"/>
                  <a:gd name="T60" fmla="*/ 15 w 15"/>
                  <a:gd name="T61" fmla="*/ 10 h 15"/>
                  <a:gd name="T62" fmla="*/ 15 w 15"/>
                  <a:gd name="T63" fmla="*/ 9 h 15"/>
                  <a:gd name="T64" fmla="*/ 15 w 15"/>
                  <a:gd name="T65" fmla="*/ 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15" y="7"/>
                    </a:moveTo>
                    <a:lnTo>
                      <a:pt x="15" y="7"/>
                    </a:lnTo>
                    <a:lnTo>
                      <a:pt x="15" y="5"/>
                    </a:lnTo>
                    <a:lnTo>
                      <a:pt x="14" y="4"/>
                    </a:lnTo>
                    <a:lnTo>
                      <a:pt x="14" y="2"/>
                    </a:lnTo>
                    <a:lnTo>
                      <a:pt x="12" y="2"/>
                    </a:lnTo>
                    <a:lnTo>
                      <a:pt x="10" y="0"/>
                    </a:lnTo>
                    <a:lnTo>
                      <a:pt x="9" y="0"/>
                    </a:lnTo>
                    <a:lnTo>
                      <a:pt x="7" y="0"/>
                    </a:lnTo>
                    <a:lnTo>
                      <a:pt x="5" y="0"/>
                    </a:lnTo>
                    <a:lnTo>
                      <a:pt x="4" y="2"/>
                    </a:lnTo>
                    <a:lnTo>
                      <a:pt x="2" y="2"/>
                    </a:lnTo>
                    <a:lnTo>
                      <a:pt x="2" y="4"/>
                    </a:lnTo>
                    <a:lnTo>
                      <a:pt x="0" y="5"/>
                    </a:lnTo>
                    <a:lnTo>
                      <a:pt x="0" y="7"/>
                    </a:lnTo>
                    <a:lnTo>
                      <a:pt x="0" y="9"/>
                    </a:lnTo>
                    <a:lnTo>
                      <a:pt x="0" y="10"/>
                    </a:lnTo>
                    <a:lnTo>
                      <a:pt x="2" y="12"/>
                    </a:lnTo>
                    <a:lnTo>
                      <a:pt x="2" y="14"/>
                    </a:lnTo>
                    <a:lnTo>
                      <a:pt x="4" y="14"/>
                    </a:lnTo>
                    <a:lnTo>
                      <a:pt x="5" y="15"/>
                    </a:lnTo>
                    <a:lnTo>
                      <a:pt x="7" y="15"/>
                    </a:lnTo>
                    <a:lnTo>
                      <a:pt x="9" y="15"/>
                    </a:lnTo>
                    <a:lnTo>
                      <a:pt x="10" y="15"/>
                    </a:lnTo>
                    <a:lnTo>
                      <a:pt x="12" y="14"/>
                    </a:lnTo>
                    <a:lnTo>
                      <a:pt x="14" y="14"/>
                    </a:lnTo>
                    <a:lnTo>
                      <a:pt x="14" y="12"/>
                    </a:lnTo>
                    <a:lnTo>
                      <a:pt x="15" y="10"/>
                    </a:lnTo>
                    <a:lnTo>
                      <a:pt x="15" y="9"/>
                    </a:lnTo>
                    <a:lnTo>
                      <a:pt x="15" y="7"/>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2" name="Freeform 261"/>
              <p:cNvSpPr>
                <a:spLocks/>
              </p:cNvSpPr>
              <p:nvPr/>
            </p:nvSpPr>
            <p:spPr bwMode="auto">
              <a:xfrm>
                <a:off x="2026" y="2940"/>
                <a:ext cx="10" cy="10"/>
              </a:xfrm>
              <a:custGeom>
                <a:avLst/>
                <a:gdLst>
                  <a:gd name="T0" fmla="*/ 10 w 10"/>
                  <a:gd name="T1" fmla="*/ 5 h 10"/>
                  <a:gd name="T2" fmla="*/ 10 w 10"/>
                  <a:gd name="T3" fmla="*/ 5 h 10"/>
                  <a:gd name="T4" fmla="*/ 10 w 10"/>
                  <a:gd name="T5" fmla="*/ 3 h 10"/>
                  <a:gd name="T6" fmla="*/ 10 w 10"/>
                  <a:gd name="T7" fmla="*/ 3 h 10"/>
                  <a:gd name="T8" fmla="*/ 10 w 10"/>
                  <a:gd name="T9" fmla="*/ 2 h 10"/>
                  <a:gd name="T10" fmla="*/ 8 w 10"/>
                  <a:gd name="T11" fmla="*/ 2 h 10"/>
                  <a:gd name="T12" fmla="*/ 8 w 10"/>
                  <a:gd name="T13" fmla="*/ 2 h 10"/>
                  <a:gd name="T14" fmla="*/ 7 w 10"/>
                  <a:gd name="T15" fmla="*/ 0 h 10"/>
                  <a:gd name="T16" fmla="*/ 5 w 10"/>
                  <a:gd name="T17" fmla="*/ 0 h 10"/>
                  <a:gd name="T18" fmla="*/ 5 w 10"/>
                  <a:gd name="T19" fmla="*/ 0 h 10"/>
                  <a:gd name="T20" fmla="*/ 3 w 10"/>
                  <a:gd name="T21" fmla="*/ 2 h 10"/>
                  <a:gd name="T22" fmla="*/ 3 w 10"/>
                  <a:gd name="T23" fmla="*/ 2 h 10"/>
                  <a:gd name="T24" fmla="*/ 2 w 10"/>
                  <a:gd name="T25" fmla="*/ 2 h 10"/>
                  <a:gd name="T26" fmla="*/ 2 w 10"/>
                  <a:gd name="T27" fmla="*/ 3 h 10"/>
                  <a:gd name="T28" fmla="*/ 2 w 10"/>
                  <a:gd name="T29" fmla="*/ 3 h 10"/>
                  <a:gd name="T30" fmla="*/ 0 w 10"/>
                  <a:gd name="T31" fmla="*/ 5 h 10"/>
                  <a:gd name="T32" fmla="*/ 0 w 10"/>
                  <a:gd name="T33" fmla="*/ 5 h 10"/>
                  <a:gd name="T34" fmla="*/ 0 w 10"/>
                  <a:gd name="T35" fmla="*/ 7 h 10"/>
                  <a:gd name="T36" fmla="*/ 2 w 10"/>
                  <a:gd name="T37" fmla="*/ 8 h 10"/>
                  <a:gd name="T38" fmla="*/ 2 w 10"/>
                  <a:gd name="T39" fmla="*/ 8 h 10"/>
                  <a:gd name="T40" fmla="*/ 2 w 10"/>
                  <a:gd name="T41" fmla="*/ 10 h 10"/>
                  <a:gd name="T42" fmla="*/ 3 w 10"/>
                  <a:gd name="T43" fmla="*/ 10 h 10"/>
                  <a:gd name="T44" fmla="*/ 3 w 10"/>
                  <a:gd name="T45" fmla="*/ 10 h 10"/>
                  <a:gd name="T46" fmla="*/ 5 w 10"/>
                  <a:gd name="T47" fmla="*/ 10 h 10"/>
                  <a:gd name="T48" fmla="*/ 5 w 10"/>
                  <a:gd name="T49" fmla="*/ 10 h 10"/>
                  <a:gd name="T50" fmla="*/ 7 w 10"/>
                  <a:gd name="T51" fmla="*/ 10 h 10"/>
                  <a:gd name="T52" fmla="*/ 8 w 10"/>
                  <a:gd name="T53" fmla="*/ 10 h 10"/>
                  <a:gd name="T54" fmla="*/ 8 w 10"/>
                  <a:gd name="T55" fmla="*/ 10 h 10"/>
                  <a:gd name="T56" fmla="*/ 10 w 10"/>
                  <a:gd name="T57" fmla="*/ 10 h 10"/>
                  <a:gd name="T58" fmla="*/ 10 w 10"/>
                  <a:gd name="T59" fmla="*/ 8 h 10"/>
                  <a:gd name="T60" fmla="*/ 10 w 10"/>
                  <a:gd name="T61" fmla="*/ 8 h 10"/>
                  <a:gd name="T62" fmla="*/ 10 w 10"/>
                  <a:gd name="T63" fmla="*/ 7 h 10"/>
                  <a:gd name="T64" fmla="*/ 10 w 10"/>
                  <a:gd name="T65" fmla="*/ 5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
                  <a:gd name="T100" fmla="*/ 0 h 10"/>
                  <a:gd name="T101" fmla="*/ 10 w 10"/>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 h="10">
                    <a:moveTo>
                      <a:pt x="10" y="5"/>
                    </a:moveTo>
                    <a:lnTo>
                      <a:pt x="10" y="5"/>
                    </a:lnTo>
                    <a:lnTo>
                      <a:pt x="10" y="3"/>
                    </a:lnTo>
                    <a:lnTo>
                      <a:pt x="10" y="2"/>
                    </a:lnTo>
                    <a:lnTo>
                      <a:pt x="8" y="2"/>
                    </a:lnTo>
                    <a:lnTo>
                      <a:pt x="7" y="0"/>
                    </a:lnTo>
                    <a:lnTo>
                      <a:pt x="5" y="0"/>
                    </a:lnTo>
                    <a:lnTo>
                      <a:pt x="3" y="2"/>
                    </a:lnTo>
                    <a:lnTo>
                      <a:pt x="2" y="2"/>
                    </a:lnTo>
                    <a:lnTo>
                      <a:pt x="2" y="3"/>
                    </a:lnTo>
                    <a:lnTo>
                      <a:pt x="0" y="5"/>
                    </a:lnTo>
                    <a:lnTo>
                      <a:pt x="0" y="7"/>
                    </a:lnTo>
                    <a:lnTo>
                      <a:pt x="2" y="8"/>
                    </a:lnTo>
                    <a:lnTo>
                      <a:pt x="2" y="10"/>
                    </a:lnTo>
                    <a:lnTo>
                      <a:pt x="3" y="10"/>
                    </a:lnTo>
                    <a:lnTo>
                      <a:pt x="5" y="10"/>
                    </a:lnTo>
                    <a:lnTo>
                      <a:pt x="7" y="10"/>
                    </a:lnTo>
                    <a:lnTo>
                      <a:pt x="8" y="10"/>
                    </a:lnTo>
                    <a:lnTo>
                      <a:pt x="10" y="10"/>
                    </a:lnTo>
                    <a:lnTo>
                      <a:pt x="10" y="8"/>
                    </a:lnTo>
                    <a:lnTo>
                      <a:pt x="10" y="7"/>
                    </a:lnTo>
                    <a:lnTo>
                      <a:pt x="10" y="5"/>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3" name="Freeform 262"/>
              <p:cNvSpPr>
                <a:spLocks/>
              </p:cNvSpPr>
              <p:nvPr/>
            </p:nvSpPr>
            <p:spPr bwMode="auto">
              <a:xfrm>
                <a:off x="2029" y="2943"/>
                <a:ext cx="5" cy="5"/>
              </a:xfrm>
              <a:custGeom>
                <a:avLst/>
                <a:gdLst>
                  <a:gd name="T0" fmla="*/ 5 w 5"/>
                  <a:gd name="T1" fmla="*/ 2 h 5"/>
                  <a:gd name="T2" fmla="*/ 5 w 5"/>
                  <a:gd name="T3" fmla="*/ 2 h 5"/>
                  <a:gd name="T4" fmla="*/ 5 w 5"/>
                  <a:gd name="T5" fmla="*/ 2 h 5"/>
                  <a:gd name="T6" fmla="*/ 5 w 5"/>
                  <a:gd name="T7" fmla="*/ 2 h 5"/>
                  <a:gd name="T8" fmla="*/ 4 w 5"/>
                  <a:gd name="T9" fmla="*/ 0 h 5"/>
                  <a:gd name="T10" fmla="*/ 4 w 5"/>
                  <a:gd name="T11" fmla="*/ 0 h 5"/>
                  <a:gd name="T12" fmla="*/ 4 w 5"/>
                  <a:gd name="T13" fmla="*/ 0 h 5"/>
                  <a:gd name="T14" fmla="*/ 4 w 5"/>
                  <a:gd name="T15" fmla="*/ 0 h 5"/>
                  <a:gd name="T16" fmla="*/ 2 w 5"/>
                  <a:gd name="T17" fmla="*/ 0 h 5"/>
                  <a:gd name="T18" fmla="*/ 2 w 5"/>
                  <a:gd name="T19" fmla="*/ 0 h 5"/>
                  <a:gd name="T20" fmla="*/ 2 w 5"/>
                  <a:gd name="T21" fmla="*/ 0 h 5"/>
                  <a:gd name="T22" fmla="*/ 2 w 5"/>
                  <a:gd name="T23" fmla="*/ 0 h 5"/>
                  <a:gd name="T24" fmla="*/ 0 w 5"/>
                  <a:gd name="T25" fmla="*/ 0 h 5"/>
                  <a:gd name="T26" fmla="*/ 0 w 5"/>
                  <a:gd name="T27" fmla="*/ 2 h 5"/>
                  <a:gd name="T28" fmla="*/ 0 w 5"/>
                  <a:gd name="T29" fmla="*/ 2 h 5"/>
                  <a:gd name="T30" fmla="*/ 0 w 5"/>
                  <a:gd name="T31" fmla="*/ 2 h 5"/>
                  <a:gd name="T32" fmla="*/ 0 w 5"/>
                  <a:gd name="T33" fmla="*/ 2 h 5"/>
                  <a:gd name="T34" fmla="*/ 0 w 5"/>
                  <a:gd name="T35" fmla="*/ 4 h 5"/>
                  <a:gd name="T36" fmla="*/ 0 w 5"/>
                  <a:gd name="T37" fmla="*/ 4 h 5"/>
                  <a:gd name="T38" fmla="*/ 0 w 5"/>
                  <a:gd name="T39" fmla="*/ 4 h 5"/>
                  <a:gd name="T40" fmla="*/ 0 w 5"/>
                  <a:gd name="T41" fmla="*/ 4 h 5"/>
                  <a:gd name="T42" fmla="*/ 2 w 5"/>
                  <a:gd name="T43" fmla="*/ 5 h 5"/>
                  <a:gd name="T44" fmla="*/ 2 w 5"/>
                  <a:gd name="T45" fmla="*/ 5 h 5"/>
                  <a:gd name="T46" fmla="*/ 2 w 5"/>
                  <a:gd name="T47" fmla="*/ 5 h 5"/>
                  <a:gd name="T48" fmla="*/ 2 w 5"/>
                  <a:gd name="T49" fmla="*/ 5 h 5"/>
                  <a:gd name="T50" fmla="*/ 4 w 5"/>
                  <a:gd name="T51" fmla="*/ 5 h 5"/>
                  <a:gd name="T52" fmla="*/ 4 w 5"/>
                  <a:gd name="T53" fmla="*/ 5 h 5"/>
                  <a:gd name="T54" fmla="*/ 4 w 5"/>
                  <a:gd name="T55" fmla="*/ 5 h 5"/>
                  <a:gd name="T56" fmla="*/ 4 w 5"/>
                  <a:gd name="T57" fmla="*/ 4 h 5"/>
                  <a:gd name="T58" fmla="*/ 5 w 5"/>
                  <a:gd name="T59" fmla="*/ 4 h 5"/>
                  <a:gd name="T60" fmla="*/ 5 w 5"/>
                  <a:gd name="T61" fmla="*/ 4 h 5"/>
                  <a:gd name="T62" fmla="*/ 5 w 5"/>
                  <a:gd name="T63" fmla="*/ 4 h 5"/>
                  <a:gd name="T64" fmla="*/ 5 w 5"/>
                  <a:gd name="T65" fmla="*/ 2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
                  <a:gd name="T100" fmla="*/ 0 h 5"/>
                  <a:gd name="T101" fmla="*/ 5 w 5"/>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 h="5">
                    <a:moveTo>
                      <a:pt x="5" y="2"/>
                    </a:moveTo>
                    <a:lnTo>
                      <a:pt x="5" y="2"/>
                    </a:lnTo>
                    <a:lnTo>
                      <a:pt x="4" y="0"/>
                    </a:lnTo>
                    <a:lnTo>
                      <a:pt x="2" y="0"/>
                    </a:lnTo>
                    <a:lnTo>
                      <a:pt x="0" y="0"/>
                    </a:lnTo>
                    <a:lnTo>
                      <a:pt x="0" y="2"/>
                    </a:lnTo>
                    <a:lnTo>
                      <a:pt x="0" y="4"/>
                    </a:lnTo>
                    <a:lnTo>
                      <a:pt x="2" y="5"/>
                    </a:lnTo>
                    <a:lnTo>
                      <a:pt x="4" y="5"/>
                    </a:lnTo>
                    <a:lnTo>
                      <a:pt x="4" y="4"/>
                    </a:lnTo>
                    <a:lnTo>
                      <a:pt x="5" y="4"/>
                    </a:lnTo>
                    <a:lnTo>
                      <a:pt x="5"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4" name="Freeform 263"/>
              <p:cNvSpPr>
                <a:spLocks/>
              </p:cNvSpPr>
              <p:nvPr/>
            </p:nvSpPr>
            <p:spPr bwMode="auto">
              <a:xfrm>
                <a:off x="1398" y="2866"/>
                <a:ext cx="1266" cy="165"/>
              </a:xfrm>
              <a:custGeom>
                <a:avLst/>
                <a:gdLst>
                  <a:gd name="T0" fmla="*/ 40 w 1266"/>
                  <a:gd name="T1" fmla="*/ 159 h 165"/>
                  <a:gd name="T2" fmla="*/ 33 w 1266"/>
                  <a:gd name="T3" fmla="*/ 150 h 165"/>
                  <a:gd name="T4" fmla="*/ 22 w 1266"/>
                  <a:gd name="T5" fmla="*/ 145 h 165"/>
                  <a:gd name="T6" fmla="*/ 7 w 1266"/>
                  <a:gd name="T7" fmla="*/ 145 h 165"/>
                  <a:gd name="T8" fmla="*/ 20 w 1266"/>
                  <a:gd name="T9" fmla="*/ 134 h 165"/>
                  <a:gd name="T10" fmla="*/ 60 w 1266"/>
                  <a:gd name="T11" fmla="*/ 107 h 165"/>
                  <a:gd name="T12" fmla="*/ 100 w 1266"/>
                  <a:gd name="T13" fmla="*/ 81 h 165"/>
                  <a:gd name="T14" fmla="*/ 141 w 1266"/>
                  <a:gd name="T15" fmla="*/ 59 h 165"/>
                  <a:gd name="T16" fmla="*/ 169 w 1266"/>
                  <a:gd name="T17" fmla="*/ 48 h 165"/>
                  <a:gd name="T18" fmla="*/ 186 w 1266"/>
                  <a:gd name="T19" fmla="*/ 43 h 165"/>
                  <a:gd name="T20" fmla="*/ 203 w 1266"/>
                  <a:gd name="T21" fmla="*/ 34 h 165"/>
                  <a:gd name="T22" fmla="*/ 218 w 1266"/>
                  <a:gd name="T23" fmla="*/ 29 h 165"/>
                  <a:gd name="T24" fmla="*/ 256 w 1266"/>
                  <a:gd name="T25" fmla="*/ 18 h 165"/>
                  <a:gd name="T26" fmla="*/ 312 w 1266"/>
                  <a:gd name="T27" fmla="*/ 5 h 165"/>
                  <a:gd name="T28" fmla="*/ 366 w 1266"/>
                  <a:gd name="T29" fmla="*/ 0 h 165"/>
                  <a:gd name="T30" fmla="*/ 422 w 1266"/>
                  <a:gd name="T31" fmla="*/ 3 h 165"/>
                  <a:gd name="T32" fmla="*/ 480 w 1266"/>
                  <a:gd name="T33" fmla="*/ 13 h 165"/>
                  <a:gd name="T34" fmla="*/ 532 w 1266"/>
                  <a:gd name="T35" fmla="*/ 31 h 165"/>
                  <a:gd name="T36" fmla="*/ 583 w 1266"/>
                  <a:gd name="T37" fmla="*/ 51 h 165"/>
                  <a:gd name="T38" fmla="*/ 621 w 1266"/>
                  <a:gd name="T39" fmla="*/ 61 h 165"/>
                  <a:gd name="T40" fmla="*/ 650 w 1266"/>
                  <a:gd name="T41" fmla="*/ 66 h 165"/>
                  <a:gd name="T42" fmla="*/ 716 w 1266"/>
                  <a:gd name="T43" fmla="*/ 66 h 165"/>
                  <a:gd name="T44" fmla="*/ 824 w 1266"/>
                  <a:gd name="T45" fmla="*/ 67 h 165"/>
                  <a:gd name="T46" fmla="*/ 930 w 1266"/>
                  <a:gd name="T47" fmla="*/ 67 h 165"/>
                  <a:gd name="T48" fmla="*/ 1010 w 1266"/>
                  <a:gd name="T49" fmla="*/ 59 h 165"/>
                  <a:gd name="T50" fmla="*/ 1063 w 1266"/>
                  <a:gd name="T51" fmla="*/ 49 h 165"/>
                  <a:gd name="T52" fmla="*/ 1102 w 1266"/>
                  <a:gd name="T53" fmla="*/ 39 h 165"/>
                  <a:gd name="T54" fmla="*/ 1125 w 1266"/>
                  <a:gd name="T55" fmla="*/ 38 h 165"/>
                  <a:gd name="T56" fmla="*/ 1158 w 1266"/>
                  <a:gd name="T57" fmla="*/ 41 h 165"/>
                  <a:gd name="T58" fmla="*/ 1201 w 1266"/>
                  <a:gd name="T59" fmla="*/ 54 h 165"/>
                  <a:gd name="T60" fmla="*/ 1244 w 1266"/>
                  <a:gd name="T61" fmla="*/ 71 h 165"/>
                  <a:gd name="T62" fmla="*/ 1258 w 1266"/>
                  <a:gd name="T63" fmla="*/ 81 h 165"/>
                  <a:gd name="T64" fmla="*/ 1238 w 1266"/>
                  <a:gd name="T65" fmla="*/ 87 h 165"/>
                  <a:gd name="T66" fmla="*/ 1220 w 1266"/>
                  <a:gd name="T67" fmla="*/ 97 h 165"/>
                  <a:gd name="T68" fmla="*/ 1206 w 1266"/>
                  <a:gd name="T69" fmla="*/ 111 h 165"/>
                  <a:gd name="T70" fmla="*/ 1183 w 1266"/>
                  <a:gd name="T71" fmla="*/ 114 h 165"/>
                  <a:gd name="T72" fmla="*/ 1146 w 1266"/>
                  <a:gd name="T73" fmla="*/ 107 h 165"/>
                  <a:gd name="T74" fmla="*/ 1090 w 1266"/>
                  <a:gd name="T75" fmla="*/ 104 h 165"/>
                  <a:gd name="T76" fmla="*/ 1014 w 1266"/>
                  <a:gd name="T77" fmla="*/ 111 h 165"/>
                  <a:gd name="T78" fmla="*/ 937 w 1266"/>
                  <a:gd name="T79" fmla="*/ 122 h 165"/>
                  <a:gd name="T80" fmla="*/ 871 w 1266"/>
                  <a:gd name="T81" fmla="*/ 129 h 165"/>
                  <a:gd name="T82" fmla="*/ 812 w 1266"/>
                  <a:gd name="T83" fmla="*/ 127 h 165"/>
                  <a:gd name="T84" fmla="*/ 754 w 1266"/>
                  <a:gd name="T85" fmla="*/ 124 h 165"/>
                  <a:gd name="T86" fmla="*/ 695 w 1266"/>
                  <a:gd name="T87" fmla="*/ 124 h 165"/>
                  <a:gd name="T88" fmla="*/ 661 w 1266"/>
                  <a:gd name="T89" fmla="*/ 127 h 165"/>
                  <a:gd name="T90" fmla="*/ 651 w 1266"/>
                  <a:gd name="T91" fmla="*/ 132 h 165"/>
                  <a:gd name="T92" fmla="*/ 641 w 1266"/>
                  <a:gd name="T93" fmla="*/ 135 h 165"/>
                  <a:gd name="T94" fmla="*/ 633 w 1266"/>
                  <a:gd name="T95" fmla="*/ 137 h 165"/>
                  <a:gd name="T96" fmla="*/ 616 w 1266"/>
                  <a:gd name="T97" fmla="*/ 129 h 165"/>
                  <a:gd name="T98" fmla="*/ 593 w 1266"/>
                  <a:gd name="T99" fmla="*/ 114 h 165"/>
                  <a:gd name="T100" fmla="*/ 568 w 1266"/>
                  <a:gd name="T101" fmla="*/ 101 h 165"/>
                  <a:gd name="T102" fmla="*/ 542 w 1266"/>
                  <a:gd name="T103" fmla="*/ 91 h 165"/>
                  <a:gd name="T104" fmla="*/ 520 w 1266"/>
                  <a:gd name="T105" fmla="*/ 82 h 165"/>
                  <a:gd name="T106" fmla="*/ 498 w 1266"/>
                  <a:gd name="T107" fmla="*/ 76 h 165"/>
                  <a:gd name="T108" fmla="*/ 479 w 1266"/>
                  <a:gd name="T109" fmla="*/ 71 h 165"/>
                  <a:gd name="T110" fmla="*/ 459 w 1266"/>
                  <a:gd name="T111" fmla="*/ 66 h 165"/>
                  <a:gd name="T112" fmla="*/ 429 w 1266"/>
                  <a:gd name="T113" fmla="*/ 59 h 165"/>
                  <a:gd name="T114" fmla="*/ 390 w 1266"/>
                  <a:gd name="T115" fmla="*/ 54 h 165"/>
                  <a:gd name="T116" fmla="*/ 352 w 1266"/>
                  <a:gd name="T117" fmla="*/ 53 h 165"/>
                  <a:gd name="T118" fmla="*/ 314 w 1266"/>
                  <a:gd name="T119" fmla="*/ 53 h 165"/>
                  <a:gd name="T120" fmla="*/ 40 w 1266"/>
                  <a:gd name="T121" fmla="*/ 165 h 1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6"/>
                  <a:gd name="T184" fmla="*/ 0 h 165"/>
                  <a:gd name="T185" fmla="*/ 1266 w 1266"/>
                  <a:gd name="T186" fmla="*/ 165 h 1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6" h="165">
                    <a:moveTo>
                      <a:pt x="40" y="165"/>
                    </a:moveTo>
                    <a:lnTo>
                      <a:pt x="40" y="159"/>
                    </a:lnTo>
                    <a:lnTo>
                      <a:pt x="38" y="154"/>
                    </a:lnTo>
                    <a:lnTo>
                      <a:pt x="33" y="150"/>
                    </a:lnTo>
                    <a:lnTo>
                      <a:pt x="28" y="147"/>
                    </a:lnTo>
                    <a:lnTo>
                      <a:pt x="22" y="145"/>
                    </a:lnTo>
                    <a:lnTo>
                      <a:pt x="15" y="144"/>
                    </a:lnTo>
                    <a:lnTo>
                      <a:pt x="7" y="145"/>
                    </a:lnTo>
                    <a:lnTo>
                      <a:pt x="0" y="147"/>
                    </a:lnTo>
                    <a:lnTo>
                      <a:pt x="20" y="134"/>
                    </a:lnTo>
                    <a:lnTo>
                      <a:pt x="40" y="121"/>
                    </a:lnTo>
                    <a:lnTo>
                      <a:pt x="60" y="107"/>
                    </a:lnTo>
                    <a:lnTo>
                      <a:pt x="80" y="94"/>
                    </a:lnTo>
                    <a:lnTo>
                      <a:pt x="100" y="81"/>
                    </a:lnTo>
                    <a:lnTo>
                      <a:pt x="120" y="69"/>
                    </a:lnTo>
                    <a:lnTo>
                      <a:pt x="141" y="59"/>
                    </a:lnTo>
                    <a:lnTo>
                      <a:pt x="163" y="51"/>
                    </a:lnTo>
                    <a:lnTo>
                      <a:pt x="169" y="48"/>
                    </a:lnTo>
                    <a:lnTo>
                      <a:pt x="178" y="44"/>
                    </a:lnTo>
                    <a:lnTo>
                      <a:pt x="186" y="43"/>
                    </a:lnTo>
                    <a:lnTo>
                      <a:pt x="194" y="38"/>
                    </a:lnTo>
                    <a:lnTo>
                      <a:pt x="203" y="34"/>
                    </a:lnTo>
                    <a:lnTo>
                      <a:pt x="211" y="31"/>
                    </a:lnTo>
                    <a:lnTo>
                      <a:pt x="218" y="29"/>
                    </a:lnTo>
                    <a:lnTo>
                      <a:pt x="224" y="26"/>
                    </a:lnTo>
                    <a:lnTo>
                      <a:pt x="256" y="18"/>
                    </a:lnTo>
                    <a:lnTo>
                      <a:pt x="284" y="9"/>
                    </a:lnTo>
                    <a:lnTo>
                      <a:pt x="312" y="5"/>
                    </a:lnTo>
                    <a:lnTo>
                      <a:pt x="339" y="1"/>
                    </a:lnTo>
                    <a:lnTo>
                      <a:pt x="366" y="0"/>
                    </a:lnTo>
                    <a:lnTo>
                      <a:pt x="394" y="1"/>
                    </a:lnTo>
                    <a:lnTo>
                      <a:pt x="422" y="3"/>
                    </a:lnTo>
                    <a:lnTo>
                      <a:pt x="452" y="8"/>
                    </a:lnTo>
                    <a:lnTo>
                      <a:pt x="480" y="13"/>
                    </a:lnTo>
                    <a:lnTo>
                      <a:pt x="507" y="21"/>
                    </a:lnTo>
                    <a:lnTo>
                      <a:pt x="532" y="31"/>
                    </a:lnTo>
                    <a:lnTo>
                      <a:pt x="557" y="41"/>
                    </a:lnTo>
                    <a:lnTo>
                      <a:pt x="583" y="51"/>
                    </a:lnTo>
                    <a:lnTo>
                      <a:pt x="608" y="59"/>
                    </a:lnTo>
                    <a:lnTo>
                      <a:pt x="621" y="61"/>
                    </a:lnTo>
                    <a:lnTo>
                      <a:pt x="635" y="64"/>
                    </a:lnTo>
                    <a:lnTo>
                      <a:pt x="650" y="66"/>
                    </a:lnTo>
                    <a:lnTo>
                      <a:pt x="663" y="66"/>
                    </a:lnTo>
                    <a:lnTo>
                      <a:pt x="716" y="66"/>
                    </a:lnTo>
                    <a:lnTo>
                      <a:pt x="771" y="67"/>
                    </a:lnTo>
                    <a:lnTo>
                      <a:pt x="824" y="67"/>
                    </a:lnTo>
                    <a:lnTo>
                      <a:pt x="877" y="69"/>
                    </a:lnTo>
                    <a:lnTo>
                      <a:pt x="930" y="67"/>
                    </a:lnTo>
                    <a:lnTo>
                      <a:pt x="984" y="63"/>
                    </a:lnTo>
                    <a:lnTo>
                      <a:pt x="1010" y="59"/>
                    </a:lnTo>
                    <a:lnTo>
                      <a:pt x="1037" y="54"/>
                    </a:lnTo>
                    <a:lnTo>
                      <a:pt x="1063" y="49"/>
                    </a:lnTo>
                    <a:lnTo>
                      <a:pt x="1090" y="43"/>
                    </a:lnTo>
                    <a:lnTo>
                      <a:pt x="1102" y="39"/>
                    </a:lnTo>
                    <a:lnTo>
                      <a:pt x="1113" y="38"/>
                    </a:lnTo>
                    <a:lnTo>
                      <a:pt x="1125" y="38"/>
                    </a:lnTo>
                    <a:lnTo>
                      <a:pt x="1135" y="38"/>
                    </a:lnTo>
                    <a:lnTo>
                      <a:pt x="1158" y="41"/>
                    </a:lnTo>
                    <a:lnTo>
                      <a:pt x="1180" y="48"/>
                    </a:lnTo>
                    <a:lnTo>
                      <a:pt x="1201" y="54"/>
                    </a:lnTo>
                    <a:lnTo>
                      <a:pt x="1223" y="63"/>
                    </a:lnTo>
                    <a:lnTo>
                      <a:pt x="1244" y="71"/>
                    </a:lnTo>
                    <a:lnTo>
                      <a:pt x="1266" y="77"/>
                    </a:lnTo>
                    <a:lnTo>
                      <a:pt x="1258" y="81"/>
                    </a:lnTo>
                    <a:lnTo>
                      <a:pt x="1248" y="84"/>
                    </a:lnTo>
                    <a:lnTo>
                      <a:pt x="1238" y="87"/>
                    </a:lnTo>
                    <a:lnTo>
                      <a:pt x="1228" y="91"/>
                    </a:lnTo>
                    <a:lnTo>
                      <a:pt x="1220" y="97"/>
                    </a:lnTo>
                    <a:lnTo>
                      <a:pt x="1213" y="104"/>
                    </a:lnTo>
                    <a:lnTo>
                      <a:pt x="1206" y="111"/>
                    </a:lnTo>
                    <a:lnTo>
                      <a:pt x="1201" y="121"/>
                    </a:lnTo>
                    <a:lnTo>
                      <a:pt x="1183" y="114"/>
                    </a:lnTo>
                    <a:lnTo>
                      <a:pt x="1165" y="111"/>
                    </a:lnTo>
                    <a:lnTo>
                      <a:pt x="1146" y="107"/>
                    </a:lnTo>
                    <a:lnTo>
                      <a:pt x="1128" y="104"/>
                    </a:lnTo>
                    <a:lnTo>
                      <a:pt x="1090" y="104"/>
                    </a:lnTo>
                    <a:lnTo>
                      <a:pt x="1052" y="106"/>
                    </a:lnTo>
                    <a:lnTo>
                      <a:pt x="1014" y="111"/>
                    </a:lnTo>
                    <a:lnTo>
                      <a:pt x="975" y="117"/>
                    </a:lnTo>
                    <a:lnTo>
                      <a:pt x="937" y="122"/>
                    </a:lnTo>
                    <a:lnTo>
                      <a:pt x="899" y="127"/>
                    </a:lnTo>
                    <a:lnTo>
                      <a:pt x="871" y="129"/>
                    </a:lnTo>
                    <a:lnTo>
                      <a:pt x="841" y="129"/>
                    </a:lnTo>
                    <a:lnTo>
                      <a:pt x="812" y="127"/>
                    </a:lnTo>
                    <a:lnTo>
                      <a:pt x="783" y="125"/>
                    </a:lnTo>
                    <a:lnTo>
                      <a:pt x="754" y="124"/>
                    </a:lnTo>
                    <a:lnTo>
                      <a:pt x="724" y="124"/>
                    </a:lnTo>
                    <a:lnTo>
                      <a:pt x="695" y="124"/>
                    </a:lnTo>
                    <a:lnTo>
                      <a:pt x="665" y="127"/>
                    </a:lnTo>
                    <a:lnTo>
                      <a:pt x="661" y="127"/>
                    </a:lnTo>
                    <a:lnTo>
                      <a:pt x="656" y="130"/>
                    </a:lnTo>
                    <a:lnTo>
                      <a:pt x="651" y="132"/>
                    </a:lnTo>
                    <a:lnTo>
                      <a:pt x="646" y="134"/>
                    </a:lnTo>
                    <a:lnTo>
                      <a:pt x="641" y="135"/>
                    </a:lnTo>
                    <a:lnTo>
                      <a:pt x="636" y="137"/>
                    </a:lnTo>
                    <a:lnTo>
                      <a:pt x="633" y="137"/>
                    </a:lnTo>
                    <a:lnTo>
                      <a:pt x="630" y="135"/>
                    </a:lnTo>
                    <a:lnTo>
                      <a:pt x="616" y="129"/>
                    </a:lnTo>
                    <a:lnTo>
                      <a:pt x="605" y="121"/>
                    </a:lnTo>
                    <a:lnTo>
                      <a:pt x="593" y="114"/>
                    </a:lnTo>
                    <a:lnTo>
                      <a:pt x="580" y="107"/>
                    </a:lnTo>
                    <a:lnTo>
                      <a:pt x="568" y="101"/>
                    </a:lnTo>
                    <a:lnTo>
                      <a:pt x="555" y="96"/>
                    </a:lnTo>
                    <a:lnTo>
                      <a:pt x="542" y="91"/>
                    </a:lnTo>
                    <a:lnTo>
                      <a:pt x="530" y="86"/>
                    </a:lnTo>
                    <a:lnTo>
                      <a:pt x="520" y="82"/>
                    </a:lnTo>
                    <a:lnTo>
                      <a:pt x="508" y="79"/>
                    </a:lnTo>
                    <a:lnTo>
                      <a:pt x="498" y="76"/>
                    </a:lnTo>
                    <a:lnTo>
                      <a:pt x="488" y="72"/>
                    </a:lnTo>
                    <a:lnTo>
                      <a:pt x="479" y="71"/>
                    </a:lnTo>
                    <a:lnTo>
                      <a:pt x="469" y="67"/>
                    </a:lnTo>
                    <a:lnTo>
                      <a:pt x="459" y="66"/>
                    </a:lnTo>
                    <a:lnTo>
                      <a:pt x="447" y="63"/>
                    </a:lnTo>
                    <a:lnTo>
                      <a:pt x="429" y="59"/>
                    </a:lnTo>
                    <a:lnTo>
                      <a:pt x="409" y="56"/>
                    </a:lnTo>
                    <a:lnTo>
                      <a:pt x="390" y="54"/>
                    </a:lnTo>
                    <a:lnTo>
                      <a:pt x="371" y="53"/>
                    </a:lnTo>
                    <a:lnTo>
                      <a:pt x="352" y="53"/>
                    </a:lnTo>
                    <a:lnTo>
                      <a:pt x="334" y="53"/>
                    </a:lnTo>
                    <a:lnTo>
                      <a:pt x="314" y="53"/>
                    </a:lnTo>
                    <a:lnTo>
                      <a:pt x="296" y="56"/>
                    </a:lnTo>
                    <a:lnTo>
                      <a:pt x="40" y="165"/>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5" name="Freeform 264"/>
              <p:cNvSpPr>
                <a:spLocks/>
              </p:cNvSpPr>
              <p:nvPr/>
            </p:nvSpPr>
            <p:spPr bwMode="auto">
              <a:xfrm>
                <a:off x="2004" y="2995"/>
                <a:ext cx="37" cy="417"/>
              </a:xfrm>
              <a:custGeom>
                <a:avLst/>
                <a:gdLst>
                  <a:gd name="T0" fmla="*/ 30 w 37"/>
                  <a:gd name="T1" fmla="*/ 0 h 417"/>
                  <a:gd name="T2" fmla="*/ 25 w 37"/>
                  <a:gd name="T3" fmla="*/ 8 h 417"/>
                  <a:gd name="T4" fmla="*/ 20 w 37"/>
                  <a:gd name="T5" fmla="*/ 18 h 417"/>
                  <a:gd name="T6" fmla="*/ 15 w 37"/>
                  <a:gd name="T7" fmla="*/ 33 h 417"/>
                  <a:gd name="T8" fmla="*/ 12 w 37"/>
                  <a:gd name="T9" fmla="*/ 50 h 417"/>
                  <a:gd name="T10" fmla="*/ 9 w 37"/>
                  <a:gd name="T11" fmla="*/ 69 h 417"/>
                  <a:gd name="T12" fmla="*/ 5 w 37"/>
                  <a:gd name="T13" fmla="*/ 91 h 417"/>
                  <a:gd name="T14" fmla="*/ 2 w 37"/>
                  <a:gd name="T15" fmla="*/ 116 h 417"/>
                  <a:gd name="T16" fmla="*/ 2 w 37"/>
                  <a:gd name="T17" fmla="*/ 144 h 417"/>
                  <a:gd name="T18" fmla="*/ 0 w 37"/>
                  <a:gd name="T19" fmla="*/ 172 h 417"/>
                  <a:gd name="T20" fmla="*/ 2 w 37"/>
                  <a:gd name="T21" fmla="*/ 204 h 417"/>
                  <a:gd name="T22" fmla="*/ 4 w 37"/>
                  <a:gd name="T23" fmla="*/ 235 h 417"/>
                  <a:gd name="T24" fmla="*/ 7 w 37"/>
                  <a:gd name="T25" fmla="*/ 270 h 417"/>
                  <a:gd name="T26" fmla="*/ 12 w 37"/>
                  <a:gd name="T27" fmla="*/ 305 h 417"/>
                  <a:gd name="T28" fmla="*/ 19 w 37"/>
                  <a:gd name="T29" fmla="*/ 341 h 417"/>
                  <a:gd name="T30" fmla="*/ 27 w 37"/>
                  <a:gd name="T31" fmla="*/ 379 h 417"/>
                  <a:gd name="T32" fmla="*/ 37 w 37"/>
                  <a:gd name="T33" fmla="*/ 417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17"/>
                  <a:gd name="T53" fmla="*/ 37 w 37"/>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17">
                    <a:moveTo>
                      <a:pt x="30" y="0"/>
                    </a:moveTo>
                    <a:lnTo>
                      <a:pt x="25" y="8"/>
                    </a:lnTo>
                    <a:lnTo>
                      <a:pt x="20" y="18"/>
                    </a:lnTo>
                    <a:lnTo>
                      <a:pt x="15" y="33"/>
                    </a:lnTo>
                    <a:lnTo>
                      <a:pt x="12" y="50"/>
                    </a:lnTo>
                    <a:lnTo>
                      <a:pt x="9" y="69"/>
                    </a:lnTo>
                    <a:lnTo>
                      <a:pt x="5" y="91"/>
                    </a:lnTo>
                    <a:lnTo>
                      <a:pt x="2" y="116"/>
                    </a:lnTo>
                    <a:lnTo>
                      <a:pt x="2" y="144"/>
                    </a:lnTo>
                    <a:lnTo>
                      <a:pt x="0" y="172"/>
                    </a:lnTo>
                    <a:lnTo>
                      <a:pt x="2" y="204"/>
                    </a:lnTo>
                    <a:lnTo>
                      <a:pt x="4" y="235"/>
                    </a:lnTo>
                    <a:lnTo>
                      <a:pt x="7" y="270"/>
                    </a:lnTo>
                    <a:lnTo>
                      <a:pt x="12" y="305"/>
                    </a:lnTo>
                    <a:lnTo>
                      <a:pt x="19" y="341"/>
                    </a:lnTo>
                    <a:lnTo>
                      <a:pt x="27" y="379"/>
                    </a:lnTo>
                    <a:lnTo>
                      <a:pt x="37" y="41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6" name="Freeform 265"/>
              <p:cNvSpPr>
                <a:spLocks/>
              </p:cNvSpPr>
              <p:nvPr/>
            </p:nvSpPr>
            <p:spPr bwMode="auto">
              <a:xfrm>
                <a:off x="1400" y="2854"/>
                <a:ext cx="1269" cy="164"/>
              </a:xfrm>
              <a:custGeom>
                <a:avLst/>
                <a:gdLst>
                  <a:gd name="T0" fmla="*/ 1244 w 1269"/>
                  <a:gd name="T1" fmla="*/ 88 h 164"/>
                  <a:gd name="T2" fmla="*/ 1201 w 1269"/>
                  <a:gd name="T3" fmla="*/ 71 h 164"/>
                  <a:gd name="T4" fmla="*/ 1156 w 1269"/>
                  <a:gd name="T5" fmla="*/ 58 h 164"/>
                  <a:gd name="T6" fmla="*/ 1123 w 1269"/>
                  <a:gd name="T7" fmla="*/ 55 h 164"/>
                  <a:gd name="T8" fmla="*/ 1101 w 1269"/>
                  <a:gd name="T9" fmla="*/ 56 h 164"/>
                  <a:gd name="T10" fmla="*/ 1063 w 1269"/>
                  <a:gd name="T11" fmla="*/ 66 h 164"/>
                  <a:gd name="T12" fmla="*/ 1010 w 1269"/>
                  <a:gd name="T13" fmla="*/ 76 h 164"/>
                  <a:gd name="T14" fmla="*/ 930 w 1269"/>
                  <a:gd name="T15" fmla="*/ 84 h 164"/>
                  <a:gd name="T16" fmla="*/ 824 w 1269"/>
                  <a:gd name="T17" fmla="*/ 84 h 164"/>
                  <a:gd name="T18" fmla="*/ 716 w 1269"/>
                  <a:gd name="T19" fmla="*/ 83 h 164"/>
                  <a:gd name="T20" fmla="*/ 648 w 1269"/>
                  <a:gd name="T21" fmla="*/ 83 h 164"/>
                  <a:gd name="T22" fmla="*/ 621 w 1269"/>
                  <a:gd name="T23" fmla="*/ 78 h 164"/>
                  <a:gd name="T24" fmla="*/ 581 w 1269"/>
                  <a:gd name="T25" fmla="*/ 68 h 164"/>
                  <a:gd name="T26" fmla="*/ 531 w 1269"/>
                  <a:gd name="T27" fmla="*/ 48 h 164"/>
                  <a:gd name="T28" fmla="*/ 478 w 1269"/>
                  <a:gd name="T29" fmla="*/ 30 h 164"/>
                  <a:gd name="T30" fmla="*/ 422 w 1269"/>
                  <a:gd name="T31" fmla="*/ 20 h 164"/>
                  <a:gd name="T32" fmla="*/ 365 w 1269"/>
                  <a:gd name="T33" fmla="*/ 17 h 164"/>
                  <a:gd name="T34" fmla="*/ 310 w 1269"/>
                  <a:gd name="T35" fmla="*/ 21 h 164"/>
                  <a:gd name="T36" fmla="*/ 254 w 1269"/>
                  <a:gd name="T37" fmla="*/ 35 h 164"/>
                  <a:gd name="T38" fmla="*/ 217 w 1269"/>
                  <a:gd name="T39" fmla="*/ 46 h 164"/>
                  <a:gd name="T40" fmla="*/ 202 w 1269"/>
                  <a:gd name="T41" fmla="*/ 51 h 164"/>
                  <a:gd name="T42" fmla="*/ 184 w 1269"/>
                  <a:gd name="T43" fmla="*/ 58 h 164"/>
                  <a:gd name="T44" fmla="*/ 169 w 1269"/>
                  <a:gd name="T45" fmla="*/ 65 h 164"/>
                  <a:gd name="T46" fmla="*/ 141 w 1269"/>
                  <a:gd name="T47" fmla="*/ 76 h 164"/>
                  <a:gd name="T48" fmla="*/ 99 w 1269"/>
                  <a:gd name="T49" fmla="*/ 98 h 164"/>
                  <a:gd name="T50" fmla="*/ 59 w 1269"/>
                  <a:gd name="T51" fmla="*/ 124 h 164"/>
                  <a:gd name="T52" fmla="*/ 20 w 1269"/>
                  <a:gd name="T53" fmla="*/ 151 h 164"/>
                  <a:gd name="T54" fmla="*/ 1 w 1269"/>
                  <a:gd name="T55" fmla="*/ 147 h 164"/>
                  <a:gd name="T56" fmla="*/ 41 w 1269"/>
                  <a:gd name="T57" fmla="*/ 121 h 164"/>
                  <a:gd name="T58" fmla="*/ 81 w 1269"/>
                  <a:gd name="T59" fmla="*/ 93 h 164"/>
                  <a:gd name="T60" fmla="*/ 123 w 1269"/>
                  <a:gd name="T61" fmla="*/ 70 h 164"/>
                  <a:gd name="T62" fmla="*/ 166 w 1269"/>
                  <a:gd name="T63" fmla="*/ 50 h 164"/>
                  <a:gd name="T64" fmla="*/ 179 w 1269"/>
                  <a:gd name="T65" fmla="*/ 45 h 164"/>
                  <a:gd name="T66" fmla="*/ 196 w 1269"/>
                  <a:gd name="T67" fmla="*/ 38 h 164"/>
                  <a:gd name="T68" fmla="*/ 212 w 1269"/>
                  <a:gd name="T69" fmla="*/ 31 h 164"/>
                  <a:gd name="T70" fmla="*/ 226 w 1269"/>
                  <a:gd name="T71" fmla="*/ 26 h 164"/>
                  <a:gd name="T72" fmla="*/ 285 w 1269"/>
                  <a:gd name="T73" fmla="*/ 10 h 164"/>
                  <a:gd name="T74" fmla="*/ 340 w 1269"/>
                  <a:gd name="T75" fmla="*/ 2 h 164"/>
                  <a:gd name="T76" fmla="*/ 395 w 1269"/>
                  <a:gd name="T77" fmla="*/ 0 h 164"/>
                  <a:gd name="T78" fmla="*/ 455 w 1269"/>
                  <a:gd name="T79" fmla="*/ 7 h 164"/>
                  <a:gd name="T80" fmla="*/ 508 w 1269"/>
                  <a:gd name="T81" fmla="*/ 21 h 164"/>
                  <a:gd name="T82" fmla="*/ 563 w 1269"/>
                  <a:gd name="T83" fmla="*/ 45 h 164"/>
                  <a:gd name="T84" fmla="*/ 616 w 1269"/>
                  <a:gd name="T85" fmla="*/ 65 h 164"/>
                  <a:gd name="T86" fmla="*/ 644 w 1269"/>
                  <a:gd name="T87" fmla="*/ 71 h 164"/>
                  <a:gd name="T88" fmla="*/ 673 w 1269"/>
                  <a:gd name="T89" fmla="*/ 73 h 164"/>
                  <a:gd name="T90" fmla="*/ 779 w 1269"/>
                  <a:gd name="T91" fmla="*/ 73 h 164"/>
                  <a:gd name="T92" fmla="*/ 884 w 1269"/>
                  <a:gd name="T93" fmla="*/ 71 h 164"/>
                  <a:gd name="T94" fmla="*/ 987 w 1269"/>
                  <a:gd name="T95" fmla="*/ 63 h 164"/>
                  <a:gd name="T96" fmla="*/ 1040 w 1269"/>
                  <a:gd name="T97" fmla="*/ 55 h 164"/>
                  <a:gd name="T98" fmla="*/ 1093 w 1269"/>
                  <a:gd name="T99" fmla="*/ 41 h 164"/>
                  <a:gd name="T100" fmla="*/ 1115 w 1269"/>
                  <a:gd name="T101" fmla="*/ 38 h 164"/>
                  <a:gd name="T102" fmla="*/ 1138 w 1269"/>
                  <a:gd name="T103" fmla="*/ 38 h 164"/>
                  <a:gd name="T104" fmla="*/ 1181 w 1269"/>
                  <a:gd name="T105" fmla="*/ 46 h 164"/>
                  <a:gd name="T106" fmla="*/ 1224 w 1269"/>
                  <a:gd name="T107" fmla="*/ 63 h 164"/>
                  <a:gd name="T108" fmla="*/ 1269 w 1269"/>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9"/>
                  <a:gd name="T166" fmla="*/ 0 h 164"/>
                  <a:gd name="T167" fmla="*/ 1269 w 1269"/>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9" h="164">
                    <a:moveTo>
                      <a:pt x="1266" y="94"/>
                    </a:moveTo>
                    <a:lnTo>
                      <a:pt x="1244" y="88"/>
                    </a:lnTo>
                    <a:lnTo>
                      <a:pt x="1223" y="79"/>
                    </a:lnTo>
                    <a:lnTo>
                      <a:pt x="1201" y="71"/>
                    </a:lnTo>
                    <a:lnTo>
                      <a:pt x="1179" y="65"/>
                    </a:lnTo>
                    <a:lnTo>
                      <a:pt x="1156" y="58"/>
                    </a:lnTo>
                    <a:lnTo>
                      <a:pt x="1134" y="55"/>
                    </a:lnTo>
                    <a:lnTo>
                      <a:pt x="1123" y="55"/>
                    </a:lnTo>
                    <a:lnTo>
                      <a:pt x="1113" y="55"/>
                    </a:lnTo>
                    <a:lnTo>
                      <a:pt x="1101" y="56"/>
                    </a:lnTo>
                    <a:lnTo>
                      <a:pt x="1090" y="60"/>
                    </a:lnTo>
                    <a:lnTo>
                      <a:pt x="1063" y="66"/>
                    </a:lnTo>
                    <a:lnTo>
                      <a:pt x="1036" y="71"/>
                    </a:lnTo>
                    <a:lnTo>
                      <a:pt x="1010" y="76"/>
                    </a:lnTo>
                    <a:lnTo>
                      <a:pt x="983" y="79"/>
                    </a:lnTo>
                    <a:lnTo>
                      <a:pt x="930" y="84"/>
                    </a:lnTo>
                    <a:lnTo>
                      <a:pt x="877" y="84"/>
                    </a:lnTo>
                    <a:lnTo>
                      <a:pt x="824" y="84"/>
                    </a:lnTo>
                    <a:lnTo>
                      <a:pt x="769" y="84"/>
                    </a:lnTo>
                    <a:lnTo>
                      <a:pt x="716" y="83"/>
                    </a:lnTo>
                    <a:lnTo>
                      <a:pt x="663" y="83"/>
                    </a:lnTo>
                    <a:lnTo>
                      <a:pt x="648" y="83"/>
                    </a:lnTo>
                    <a:lnTo>
                      <a:pt x="634" y="81"/>
                    </a:lnTo>
                    <a:lnTo>
                      <a:pt x="621" y="78"/>
                    </a:lnTo>
                    <a:lnTo>
                      <a:pt x="608" y="75"/>
                    </a:lnTo>
                    <a:lnTo>
                      <a:pt x="581" y="68"/>
                    </a:lnTo>
                    <a:lnTo>
                      <a:pt x="556" y="58"/>
                    </a:lnTo>
                    <a:lnTo>
                      <a:pt x="531" y="48"/>
                    </a:lnTo>
                    <a:lnTo>
                      <a:pt x="505" y="38"/>
                    </a:lnTo>
                    <a:lnTo>
                      <a:pt x="478" y="30"/>
                    </a:lnTo>
                    <a:lnTo>
                      <a:pt x="452" y="23"/>
                    </a:lnTo>
                    <a:lnTo>
                      <a:pt x="422" y="20"/>
                    </a:lnTo>
                    <a:lnTo>
                      <a:pt x="392" y="18"/>
                    </a:lnTo>
                    <a:lnTo>
                      <a:pt x="365" y="17"/>
                    </a:lnTo>
                    <a:lnTo>
                      <a:pt x="339" y="18"/>
                    </a:lnTo>
                    <a:lnTo>
                      <a:pt x="310" y="21"/>
                    </a:lnTo>
                    <a:lnTo>
                      <a:pt x="284" y="26"/>
                    </a:lnTo>
                    <a:lnTo>
                      <a:pt x="254" y="35"/>
                    </a:lnTo>
                    <a:lnTo>
                      <a:pt x="224" y="43"/>
                    </a:lnTo>
                    <a:lnTo>
                      <a:pt x="217" y="46"/>
                    </a:lnTo>
                    <a:lnTo>
                      <a:pt x="211" y="48"/>
                    </a:lnTo>
                    <a:lnTo>
                      <a:pt x="202" y="51"/>
                    </a:lnTo>
                    <a:lnTo>
                      <a:pt x="194" y="55"/>
                    </a:lnTo>
                    <a:lnTo>
                      <a:pt x="184" y="58"/>
                    </a:lnTo>
                    <a:lnTo>
                      <a:pt x="176" y="61"/>
                    </a:lnTo>
                    <a:lnTo>
                      <a:pt x="169" y="65"/>
                    </a:lnTo>
                    <a:lnTo>
                      <a:pt x="162" y="68"/>
                    </a:lnTo>
                    <a:lnTo>
                      <a:pt x="141" y="76"/>
                    </a:lnTo>
                    <a:lnTo>
                      <a:pt x="119" y="86"/>
                    </a:lnTo>
                    <a:lnTo>
                      <a:pt x="99" y="98"/>
                    </a:lnTo>
                    <a:lnTo>
                      <a:pt x="78" y="111"/>
                    </a:lnTo>
                    <a:lnTo>
                      <a:pt x="59" y="124"/>
                    </a:lnTo>
                    <a:lnTo>
                      <a:pt x="40" y="137"/>
                    </a:lnTo>
                    <a:lnTo>
                      <a:pt x="20" y="151"/>
                    </a:lnTo>
                    <a:lnTo>
                      <a:pt x="0" y="164"/>
                    </a:lnTo>
                    <a:lnTo>
                      <a:pt x="1" y="147"/>
                    </a:lnTo>
                    <a:lnTo>
                      <a:pt x="21" y="134"/>
                    </a:lnTo>
                    <a:lnTo>
                      <a:pt x="41" y="121"/>
                    </a:lnTo>
                    <a:lnTo>
                      <a:pt x="61" y="106"/>
                    </a:lnTo>
                    <a:lnTo>
                      <a:pt x="81" y="93"/>
                    </a:lnTo>
                    <a:lnTo>
                      <a:pt x="101" y="81"/>
                    </a:lnTo>
                    <a:lnTo>
                      <a:pt x="123" y="70"/>
                    </a:lnTo>
                    <a:lnTo>
                      <a:pt x="144" y="60"/>
                    </a:lnTo>
                    <a:lnTo>
                      <a:pt x="166" y="50"/>
                    </a:lnTo>
                    <a:lnTo>
                      <a:pt x="172" y="48"/>
                    </a:lnTo>
                    <a:lnTo>
                      <a:pt x="179" y="45"/>
                    </a:lnTo>
                    <a:lnTo>
                      <a:pt x="187" y="41"/>
                    </a:lnTo>
                    <a:lnTo>
                      <a:pt x="196" y="38"/>
                    </a:lnTo>
                    <a:lnTo>
                      <a:pt x="204" y="35"/>
                    </a:lnTo>
                    <a:lnTo>
                      <a:pt x="212" y="31"/>
                    </a:lnTo>
                    <a:lnTo>
                      <a:pt x="221" y="28"/>
                    </a:lnTo>
                    <a:lnTo>
                      <a:pt x="226" y="26"/>
                    </a:lnTo>
                    <a:lnTo>
                      <a:pt x="257" y="17"/>
                    </a:lnTo>
                    <a:lnTo>
                      <a:pt x="285" y="10"/>
                    </a:lnTo>
                    <a:lnTo>
                      <a:pt x="314" y="3"/>
                    </a:lnTo>
                    <a:lnTo>
                      <a:pt x="340" y="2"/>
                    </a:lnTo>
                    <a:lnTo>
                      <a:pt x="367" y="0"/>
                    </a:lnTo>
                    <a:lnTo>
                      <a:pt x="395" y="0"/>
                    </a:lnTo>
                    <a:lnTo>
                      <a:pt x="423" y="2"/>
                    </a:lnTo>
                    <a:lnTo>
                      <a:pt x="455" y="7"/>
                    </a:lnTo>
                    <a:lnTo>
                      <a:pt x="481" y="13"/>
                    </a:lnTo>
                    <a:lnTo>
                      <a:pt x="508" y="21"/>
                    </a:lnTo>
                    <a:lnTo>
                      <a:pt x="536" y="33"/>
                    </a:lnTo>
                    <a:lnTo>
                      <a:pt x="563" y="45"/>
                    </a:lnTo>
                    <a:lnTo>
                      <a:pt x="589" y="55"/>
                    </a:lnTo>
                    <a:lnTo>
                      <a:pt x="616" y="65"/>
                    </a:lnTo>
                    <a:lnTo>
                      <a:pt x="629" y="68"/>
                    </a:lnTo>
                    <a:lnTo>
                      <a:pt x="644" y="71"/>
                    </a:lnTo>
                    <a:lnTo>
                      <a:pt x="658" y="73"/>
                    </a:lnTo>
                    <a:lnTo>
                      <a:pt x="673" y="73"/>
                    </a:lnTo>
                    <a:lnTo>
                      <a:pt x="726" y="73"/>
                    </a:lnTo>
                    <a:lnTo>
                      <a:pt x="779" y="73"/>
                    </a:lnTo>
                    <a:lnTo>
                      <a:pt x="830" y="73"/>
                    </a:lnTo>
                    <a:lnTo>
                      <a:pt x="884" y="71"/>
                    </a:lnTo>
                    <a:lnTo>
                      <a:pt x="935" y="68"/>
                    </a:lnTo>
                    <a:lnTo>
                      <a:pt x="987" y="63"/>
                    </a:lnTo>
                    <a:lnTo>
                      <a:pt x="1013" y="60"/>
                    </a:lnTo>
                    <a:lnTo>
                      <a:pt x="1040" y="55"/>
                    </a:lnTo>
                    <a:lnTo>
                      <a:pt x="1066" y="48"/>
                    </a:lnTo>
                    <a:lnTo>
                      <a:pt x="1093" y="41"/>
                    </a:lnTo>
                    <a:lnTo>
                      <a:pt x="1103" y="40"/>
                    </a:lnTo>
                    <a:lnTo>
                      <a:pt x="1115" y="38"/>
                    </a:lnTo>
                    <a:lnTo>
                      <a:pt x="1126" y="38"/>
                    </a:lnTo>
                    <a:lnTo>
                      <a:pt x="1138" y="38"/>
                    </a:lnTo>
                    <a:lnTo>
                      <a:pt x="1159" y="41"/>
                    </a:lnTo>
                    <a:lnTo>
                      <a:pt x="1181" y="46"/>
                    </a:lnTo>
                    <a:lnTo>
                      <a:pt x="1203" y="55"/>
                    </a:lnTo>
                    <a:lnTo>
                      <a:pt x="1224" y="63"/>
                    </a:lnTo>
                    <a:lnTo>
                      <a:pt x="1246" y="71"/>
                    </a:lnTo>
                    <a:lnTo>
                      <a:pt x="1269" y="78"/>
                    </a:lnTo>
                    <a:lnTo>
                      <a:pt x="1266"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7" name="Freeform 266"/>
              <p:cNvSpPr>
                <a:spLocks/>
              </p:cNvSpPr>
              <p:nvPr/>
            </p:nvSpPr>
            <p:spPr bwMode="auto">
              <a:xfrm>
                <a:off x="1400" y="2854"/>
                <a:ext cx="1269" cy="164"/>
              </a:xfrm>
              <a:custGeom>
                <a:avLst/>
                <a:gdLst>
                  <a:gd name="T0" fmla="*/ 1244 w 1269"/>
                  <a:gd name="T1" fmla="*/ 88 h 164"/>
                  <a:gd name="T2" fmla="*/ 1201 w 1269"/>
                  <a:gd name="T3" fmla="*/ 71 h 164"/>
                  <a:gd name="T4" fmla="*/ 1156 w 1269"/>
                  <a:gd name="T5" fmla="*/ 58 h 164"/>
                  <a:gd name="T6" fmla="*/ 1123 w 1269"/>
                  <a:gd name="T7" fmla="*/ 55 h 164"/>
                  <a:gd name="T8" fmla="*/ 1101 w 1269"/>
                  <a:gd name="T9" fmla="*/ 56 h 164"/>
                  <a:gd name="T10" fmla="*/ 1063 w 1269"/>
                  <a:gd name="T11" fmla="*/ 66 h 164"/>
                  <a:gd name="T12" fmla="*/ 1010 w 1269"/>
                  <a:gd name="T13" fmla="*/ 76 h 164"/>
                  <a:gd name="T14" fmla="*/ 930 w 1269"/>
                  <a:gd name="T15" fmla="*/ 84 h 164"/>
                  <a:gd name="T16" fmla="*/ 824 w 1269"/>
                  <a:gd name="T17" fmla="*/ 84 h 164"/>
                  <a:gd name="T18" fmla="*/ 716 w 1269"/>
                  <a:gd name="T19" fmla="*/ 83 h 164"/>
                  <a:gd name="T20" fmla="*/ 648 w 1269"/>
                  <a:gd name="T21" fmla="*/ 83 h 164"/>
                  <a:gd name="T22" fmla="*/ 621 w 1269"/>
                  <a:gd name="T23" fmla="*/ 78 h 164"/>
                  <a:gd name="T24" fmla="*/ 581 w 1269"/>
                  <a:gd name="T25" fmla="*/ 68 h 164"/>
                  <a:gd name="T26" fmla="*/ 531 w 1269"/>
                  <a:gd name="T27" fmla="*/ 48 h 164"/>
                  <a:gd name="T28" fmla="*/ 478 w 1269"/>
                  <a:gd name="T29" fmla="*/ 30 h 164"/>
                  <a:gd name="T30" fmla="*/ 422 w 1269"/>
                  <a:gd name="T31" fmla="*/ 20 h 164"/>
                  <a:gd name="T32" fmla="*/ 365 w 1269"/>
                  <a:gd name="T33" fmla="*/ 17 h 164"/>
                  <a:gd name="T34" fmla="*/ 310 w 1269"/>
                  <a:gd name="T35" fmla="*/ 21 h 164"/>
                  <a:gd name="T36" fmla="*/ 254 w 1269"/>
                  <a:gd name="T37" fmla="*/ 35 h 164"/>
                  <a:gd name="T38" fmla="*/ 217 w 1269"/>
                  <a:gd name="T39" fmla="*/ 46 h 164"/>
                  <a:gd name="T40" fmla="*/ 202 w 1269"/>
                  <a:gd name="T41" fmla="*/ 51 h 164"/>
                  <a:gd name="T42" fmla="*/ 184 w 1269"/>
                  <a:gd name="T43" fmla="*/ 58 h 164"/>
                  <a:gd name="T44" fmla="*/ 169 w 1269"/>
                  <a:gd name="T45" fmla="*/ 65 h 164"/>
                  <a:gd name="T46" fmla="*/ 141 w 1269"/>
                  <a:gd name="T47" fmla="*/ 76 h 164"/>
                  <a:gd name="T48" fmla="*/ 99 w 1269"/>
                  <a:gd name="T49" fmla="*/ 98 h 164"/>
                  <a:gd name="T50" fmla="*/ 59 w 1269"/>
                  <a:gd name="T51" fmla="*/ 124 h 164"/>
                  <a:gd name="T52" fmla="*/ 20 w 1269"/>
                  <a:gd name="T53" fmla="*/ 151 h 164"/>
                  <a:gd name="T54" fmla="*/ 1 w 1269"/>
                  <a:gd name="T55" fmla="*/ 147 h 164"/>
                  <a:gd name="T56" fmla="*/ 41 w 1269"/>
                  <a:gd name="T57" fmla="*/ 121 h 164"/>
                  <a:gd name="T58" fmla="*/ 81 w 1269"/>
                  <a:gd name="T59" fmla="*/ 93 h 164"/>
                  <a:gd name="T60" fmla="*/ 123 w 1269"/>
                  <a:gd name="T61" fmla="*/ 70 h 164"/>
                  <a:gd name="T62" fmla="*/ 166 w 1269"/>
                  <a:gd name="T63" fmla="*/ 50 h 164"/>
                  <a:gd name="T64" fmla="*/ 179 w 1269"/>
                  <a:gd name="T65" fmla="*/ 45 h 164"/>
                  <a:gd name="T66" fmla="*/ 196 w 1269"/>
                  <a:gd name="T67" fmla="*/ 38 h 164"/>
                  <a:gd name="T68" fmla="*/ 212 w 1269"/>
                  <a:gd name="T69" fmla="*/ 31 h 164"/>
                  <a:gd name="T70" fmla="*/ 226 w 1269"/>
                  <a:gd name="T71" fmla="*/ 26 h 164"/>
                  <a:gd name="T72" fmla="*/ 285 w 1269"/>
                  <a:gd name="T73" fmla="*/ 10 h 164"/>
                  <a:gd name="T74" fmla="*/ 340 w 1269"/>
                  <a:gd name="T75" fmla="*/ 2 h 164"/>
                  <a:gd name="T76" fmla="*/ 395 w 1269"/>
                  <a:gd name="T77" fmla="*/ 0 h 164"/>
                  <a:gd name="T78" fmla="*/ 455 w 1269"/>
                  <a:gd name="T79" fmla="*/ 7 h 164"/>
                  <a:gd name="T80" fmla="*/ 508 w 1269"/>
                  <a:gd name="T81" fmla="*/ 21 h 164"/>
                  <a:gd name="T82" fmla="*/ 563 w 1269"/>
                  <a:gd name="T83" fmla="*/ 45 h 164"/>
                  <a:gd name="T84" fmla="*/ 616 w 1269"/>
                  <a:gd name="T85" fmla="*/ 65 h 164"/>
                  <a:gd name="T86" fmla="*/ 644 w 1269"/>
                  <a:gd name="T87" fmla="*/ 71 h 164"/>
                  <a:gd name="T88" fmla="*/ 673 w 1269"/>
                  <a:gd name="T89" fmla="*/ 73 h 164"/>
                  <a:gd name="T90" fmla="*/ 779 w 1269"/>
                  <a:gd name="T91" fmla="*/ 73 h 164"/>
                  <a:gd name="T92" fmla="*/ 884 w 1269"/>
                  <a:gd name="T93" fmla="*/ 71 h 164"/>
                  <a:gd name="T94" fmla="*/ 987 w 1269"/>
                  <a:gd name="T95" fmla="*/ 63 h 164"/>
                  <a:gd name="T96" fmla="*/ 1040 w 1269"/>
                  <a:gd name="T97" fmla="*/ 55 h 164"/>
                  <a:gd name="T98" fmla="*/ 1093 w 1269"/>
                  <a:gd name="T99" fmla="*/ 41 h 164"/>
                  <a:gd name="T100" fmla="*/ 1115 w 1269"/>
                  <a:gd name="T101" fmla="*/ 38 h 164"/>
                  <a:gd name="T102" fmla="*/ 1138 w 1269"/>
                  <a:gd name="T103" fmla="*/ 38 h 164"/>
                  <a:gd name="T104" fmla="*/ 1181 w 1269"/>
                  <a:gd name="T105" fmla="*/ 46 h 164"/>
                  <a:gd name="T106" fmla="*/ 1224 w 1269"/>
                  <a:gd name="T107" fmla="*/ 63 h 164"/>
                  <a:gd name="T108" fmla="*/ 1269 w 1269"/>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9"/>
                  <a:gd name="T166" fmla="*/ 0 h 164"/>
                  <a:gd name="T167" fmla="*/ 1269 w 1269"/>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9" h="164">
                    <a:moveTo>
                      <a:pt x="1266" y="94"/>
                    </a:moveTo>
                    <a:lnTo>
                      <a:pt x="1244" y="88"/>
                    </a:lnTo>
                    <a:lnTo>
                      <a:pt x="1223" y="79"/>
                    </a:lnTo>
                    <a:lnTo>
                      <a:pt x="1201" y="71"/>
                    </a:lnTo>
                    <a:lnTo>
                      <a:pt x="1179" y="65"/>
                    </a:lnTo>
                    <a:lnTo>
                      <a:pt x="1156" y="58"/>
                    </a:lnTo>
                    <a:lnTo>
                      <a:pt x="1134" y="55"/>
                    </a:lnTo>
                    <a:lnTo>
                      <a:pt x="1123" y="55"/>
                    </a:lnTo>
                    <a:lnTo>
                      <a:pt x="1113" y="55"/>
                    </a:lnTo>
                    <a:lnTo>
                      <a:pt x="1101" y="56"/>
                    </a:lnTo>
                    <a:lnTo>
                      <a:pt x="1090" y="60"/>
                    </a:lnTo>
                    <a:lnTo>
                      <a:pt x="1063" y="66"/>
                    </a:lnTo>
                    <a:lnTo>
                      <a:pt x="1036" y="71"/>
                    </a:lnTo>
                    <a:lnTo>
                      <a:pt x="1010" y="76"/>
                    </a:lnTo>
                    <a:lnTo>
                      <a:pt x="983" y="79"/>
                    </a:lnTo>
                    <a:lnTo>
                      <a:pt x="930" y="84"/>
                    </a:lnTo>
                    <a:lnTo>
                      <a:pt x="877" y="84"/>
                    </a:lnTo>
                    <a:lnTo>
                      <a:pt x="824" y="84"/>
                    </a:lnTo>
                    <a:lnTo>
                      <a:pt x="769" y="84"/>
                    </a:lnTo>
                    <a:lnTo>
                      <a:pt x="716" y="83"/>
                    </a:lnTo>
                    <a:lnTo>
                      <a:pt x="663" y="83"/>
                    </a:lnTo>
                    <a:lnTo>
                      <a:pt x="648" y="83"/>
                    </a:lnTo>
                    <a:lnTo>
                      <a:pt x="634" y="81"/>
                    </a:lnTo>
                    <a:lnTo>
                      <a:pt x="621" y="78"/>
                    </a:lnTo>
                    <a:lnTo>
                      <a:pt x="608" y="75"/>
                    </a:lnTo>
                    <a:lnTo>
                      <a:pt x="581" y="68"/>
                    </a:lnTo>
                    <a:lnTo>
                      <a:pt x="556" y="58"/>
                    </a:lnTo>
                    <a:lnTo>
                      <a:pt x="531" y="48"/>
                    </a:lnTo>
                    <a:lnTo>
                      <a:pt x="505" y="38"/>
                    </a:lnTo>
                    <a:lnTo>
                      <a:pt x="478" y="30"/>
                    </a:lnTo>
                    <a:lnTo>
                      <a:pt x="452" y="23"/>
                    </a:lnTo>
                    <a:lnTo>
                      <a:pt x="422" y="20"/>
                    </a:lnTo>
                    <a:lnTo>
                      <a:pt x="392" y="18"/>
                    </a:lnTo>
                    <a:lnTo>
                      <a:pt x="365" y="17"/>
                    </a:lnTo>
                    <a:lnTo>
                      <a:pt x="339" y="18"/>
                    </a:lnTo>
                    <a:lnTo>
                      <a:pt x="310" y="21"/>
                    </a:lnTo>
                    <a:lnTo>
                      <a:pt x="284" y="26"/>
                    </a:lnTo>
                    <a:lnTo>
                      <a:pt x="254" y="35"/>
                    </a:lnTo>
                    <a:lnTo>
                      <a:pt x="224" y="43"/>
                    </a:lnTo>
                    <a:lnTo>
                      <a:pt x="217" y="46"/>
                    </a:lnTo>
                    <a:lnTo>
                      <a:pt x="211" y="48"/>
                    </a:lnTo>
                    <a:lnTo>
                      <a:pt x="202" y="51"/>
                    </a:lnTo>
                    <a:lnTo>
                      <a:pt x="194" y="55"/>
                    </a:lnTo>
                    <a:lnTo>
                      <a:pt x="184" y="58"/>
                    </a:lnTo>
                    <a:lnTo>
                      <a:pt x="176" y="61"/>
                    </a:lnTo>
                    <a:lnTo>
                      <a:pt x="169" y="65"/>
                    </a:lnTo>
                    <a:lnTo>
                      <a:pt x="162" y="68"/>
                    </a:lnTo>
                    <a:lnTo>
                      <a:pt x="141" y="76"/>
                    </a:lnTo>
                    <a:lnTo>
                      <a:pt x="119" y="86"/>
                    </a:lnTo>
                    <a:lnTo>
                      <a:pt x="99" y="98"/>
                    </a:lnTo>
                    <a:lnTo>
                      <a:pt x="78" y="111"/>
                    </a:lnTo>
                    <a:lnTo>
                      <a:pt x="59" y="124"/>
                    </a:lnTo>
                    <a:lnTo>
                      <a:pt x="40" y="137"/>
                    </a:lnTo>
                    <a:lnTo>
                      <a:pt x="20" y="151"/>
                    </a:lnTo>
                    <a:lnTo>
                      <a:pt x="0" y="164"/>
                    </a:lnTo>
                    <a:lnTo>
                      <a:pt x="1" y="147"/>
                    </a:lnTo>
                    <a:lnTo>
                      <a:pt x="21" y="134"/>
                    </a:lnTo>
                    <a:lnTo>
                      <a:pt x="41" y="121"/>
                    </a:lnTo>
                    <a:lnTo>
                      <a:pt x="61" y="106"/>
                    </a:lnTo>
                    <a:lnTo>
                      <a:pt x="81" y="93"/>
                    </a:lnTo>
                    <a:lnTo>
                      <a:pt x="101" y="81"/>
                    </a:lnTo>
                    <a:lnTo>
                      <a:pt x="123" y="70"/>
                    </a:lnTo>
                    <a:lnTo>
                      <a:pt x="144" y="60"/>
                    </a:lnTo>
                    <a:lnTo>
                      <a:pt x="166" y="50"/>
                    </a:lnTo>
                    <a:lnTo>
                      <a:pt x="172" y="48"/>
                    </a:lnTo>
                    <a:lnTo>
                      <a:pt x="179" y="45"/>
                    </a:lnTo>
                    <a:lnTo>
                      <a:pt x="187" y="41"/>
                    </a:lnTo>
                    <a:lnTo>
                      <a:pt x="196" y="38"/>
                    </a:lnTo>
                    <a:lnTo>
                      <a:pt x="204" y="35"/>
                    </a:lnTo>
                    <a:lnTo>
                      <a:pt x="212" y="31"/>
                    </a:lnTo>
                    <a:lnTo>
                      <a:pt x="221" y="28"/>
                    </a:lnTo>
                    <a:lnTo>
                      <a:pt x="226" y="26"/>
                    </a:lnTo>
                    <a:lnTo>
                      <a:pt x="257" y="17"/>
                    </a:lnTo>
                    <a:lnTo>
                      <a:pt x="285" y="10"/>
                    </a:lnTo>
                    <a:lnTo>
                      <a:pt x="314" y="3"/>
                    </a:lnTo>
                    <a:lnTo>
                      <a:pt x="340" y="2"/>
                    </a:lnTo>
                    <a:lnTo>
                      <a:pt x="367" y="0"/>
                    </a:lnTo>
                    <a:lnTo>
                      <a:pt x="395" y="0"/>
                    </a:lnTo>
                    <a:lnTo>
                      <a:pt x="423" y="2"/>
                    </a:lnTo>
                    <a:lnTo>
                      <a:pt x="455" y="7"/>
                    </a:lnTo>
                    <a:lnTo>
                      <a:pt x="481" y="13"/>
                    </a:lnTo>
                    <a:lnTo>
                      <a:pt x="508" y="21"/>
                    </a:lnTo>
                    <a:lnTo>
                      <a:pt x="536" y="33"/>
                    </a:lnTo>
                    <a:lnTo>
                      <a:pt x="563" y="45"/>
                    </a:lnTo>
                    <a:lnTo>
                      <a:pt x="589" y="55"/>
                    </a:lnTo>
                    <a:lnTo>
                      <a:pt x="616" y="65"/>
                    </a:lnTo>
                    <a:lnTo>
                      <a:pt x="629" y="68"/>
                    </a:lnTo>
                    <a:lnTo>
                      <a:pt x="644" y="71"/>
                    </a:lnTo>
                    <a:lnTo>
                      <a:pt x="658" y="73"/>
                    </a:lnTo>
                    <a:lnTo>
                      <a:pt x="673" y="73"/>
                    </a:lnTo>
                    <a:lnTo>
                      <a:pt x="726" y="73"/>
                    </a:lnTo>
                    <a:lnTo>
                      <a:pt x="779" y="73"/>
                    </a:lnTo>
                    <a:lnTo>
                      <a:pt x="830" y="73"/>
                    </a:lnTo>
                    <a:lnTo>
                      <a:pt x="884" y="71"/>
                    </a:lnTo>
                    <a:lnTo>
                      <a:pt x="935" y="68"/>
                    </a:lnTo>
                    <a:lnTo>
                      <a:pt x="987" y="63"/>
                    </a:lnTo>
                    <a:lnTo>
                      <a:pt x="1013" y="60"/>
                    </a:lnTo>
                    <a:lnTo>
                      <a:pt x="1040" y="55"/>
                    </a:lnTo>
                    <a:lnTo>
                      <a:pt x="1066" y="48"/>
                    </a:lnTo>
                    <a:lnTo>
                      <a:pt x="1093" y="41"/>
                    </a:lnTo>
                    <a:lnTo>
                      <a:pt x="1103" y="40"/>
                    </a:lnTo>
                    <a:lnTo>
                      <a:pt x="1115" y="38"/>
                    </a:lnTo>
                    <a:lnTo>
                      <a:pt x="1126" y="38"/>
                    </a:lnTo>
                    <a:lnTo>
                      <a:pt x="1138" y="38"/>
                    </a:lnTo>
                    <a:lnTo>
                      <a:pt x="1159" y="41"/>
                    </a:lnTo>
                    <a:lnTo>
                      <a:pt x="1181" y="46"/>
                    </a:lnTo>
                    <a:lnTo>
                      <a:pt x="1203" y="55"/>
                    </a:lnTo>
                    <a:lnTo>
                      <a:pt x="1224" y="63"/>
                    </a:lnTo>
                    <a:lnTo>
                      <a:pt x="1246" y="71"/>
                    </a:lnTo>
                    <a:lnTo>
                      <a:pt x="1269" y="78"/>
                    </a:lnTo>
                    <a:lnTo>
                      <a:pt x="1266" y="9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8" name="Freeform 267"/>
              <p:cNvSpPr>
                <a:spLocks/>
              </p:cNvSpPr>
              <p:nvPr/>
            </p:nvSpPr>
            <p:spPr bwMode="auto">
              <a:xfrm>
                <a:off x="1850" y="2869"/>
                <a:ext cx="410" cy="69"/>
              </a:xfrm>
              <a:custGeom>
                <a:avLst/>
                <a:gdLst>
                  <a:gd name="T0" fmla="*/ 346 w 410"/>
                  <a:gd name="T1" fmla="*/ 69 h 69"/>
                  <a:gd name="T2" fmla="*/ 312 w 410"/>
                  <a:gd name="T3" fmla="*/ 68 h 69"/>
                  <a:gd name="T4" fmla="*/ 277 w 410"/>
                  <a:gd name="T5" fmla="*/ 68 h 69"/>
                  <a:gd name="T6" fmla="*/ 244 w 410"/>
                  <a:gd name="T7" fmla="*/ 68 h 69"/>
                  <a:gd name="T8" fmla="*/ 194 w 410"/>
                  <a:gd name="T9" fmla="*/ 66 h 69"/>
                  <a:gd name="T10" fmla="*/ 141 w 410"/>
                  <a:gd name="T11" fmla="*/ 56 h 69"/>
                  <a:gd name="T12" fmla="*/ 98 w 410"/>
                  <a:gd name="T13" fmla="*/ 40 h 69"/>
                  <a:gd name="T14" fmla="*/ 53 w 410"/>
                  <a:gd name="T15" fmla="*/ 21 h 69"/>
                  <a:gd name="T16" fmla="*/ 22 w 410"/>
                  <a:gd name="T17" fmla="*/ 10 h 69"/>
                  <a:gd name="T18" fmla="*/ 25 w 410"/>
                  <a:gd name="T19" fmla="*/ 10 h 69"/>
                  <a:gd name="T20" fmla="*/ 31 w 410"/>
                  <a:gd name="T21" fmla="*/ 10 h 69"/>
                  <a:gd name="T22" fmla="*/ 40 w 410"/>
                  <a:gd name="T23" fmla="*/ 10 h 69"/>
                  <a:gd name="T24" fmla="*/ 46 w 410"/>
                  <a:gd name="T25" fmla="*/ 11 h 69"/>
                  <a:gd name="T26" fmla="*/ 35 w 410"/>
                  <a:gd name="T27" fmla="*/ 8 h 69"/>
                  <a:gd name="T28" fmla="*/ 22 w 410"/>
                  <a:gd name="T29" fmla="*/ 6 h 69"/>
                  <a:gd name="T30" fmla="*/ 10 w 410"/>
                  <a:gd name="T31" fmla="*/ 5 h 69"/>
                  <a:gd name="T32" fmla="*/ 0 w 410"/>
                  <a:gd name="T33" fmla="*/ 5 h 69"/>
                  <a:gd name="T34" fmla="*/ 10 w 410"/>
                  <a:gd name="T35" fmla="*/ 3 h 69"/>
                  <a:gd name="T36" fmla="*/ 20 w 410"/>
                  <a:gd name="T37" fmla="*/ 3 h 69"/>
                  <a:gd name="T38" fmla="*/ 31 w 410"/>
                  <a:gd name="T39" fmla="*/ 3 h 69"/>
                  <a:gd name="T40" fmla="*/ 41 w 410"/>
                  <a:gd name="T41" fmla="*/ 2 h 69"/>
                  <a:gd name="T42" fmla="*/ 38 w 410"/>
                  <a:gd name="T43" fmla="*/ 2 h 69"/>
                  <a:gd name="T44" fmla="*/ 35 w 410"/>
                  <a:gd name="T45" fmla="*/ 0 h 69"/>
                  <a:gd name="T46" fmla="*/ 31 w 410"/>
                  <a:gd name="T47" fmla="*/ 0 h 69"/>
                  <a:gd name="T48" fmla="*/ 30 w 410"/>
                  <a:gd name="T49" fmla="*/ 0 h 69"/>
                  <a:gd name="T50" fmla="*/ 36 w 410"/>
                  <a:gd name="T51" fmla="*/ 0 h 69"/>
                  <a:gd name="T52" fmla="*/ 41 w 410"/>
                  <a:gd name="T53" fmla="*/ 2 h 69"/>
                  <a:gd name="T54" fmla="*/ 48 w 410"/>
                  <a:gd name="T55" fmla="*/ 3 h 69"/>
                  <a:gd name="T56" fmla="*/ 53 w 410"/>
                  <a:gd name="T57" fmla="*/ 5 h 69"/>
                  <a:gd name="T58" fmla="*/ 120 w 410"/>
                  <a:gd name="T59" fmla="*/ 31 h 69"/>
                  <a:gd name="T60" fmla="*/ 166 w 410"/>
                  <a:gd name="T61" fmla="*/ 48 h 69"/>
                  <a:gd name="T62" fmla="*/ 204 w 410"/>
                  <a:gd name="T63" fmla="*/ 55 h 69"/>
                  <a:gd name="T64" fmla="*/ 246 w 410"/>
                  <a:gd name="T65" fmla="*/ 58 h 69"/>
                  <a:gd name="T66" fmla="*/ 282 w 410"/>
                  <a:gd name="T67" fmla="*/ 58 h 69"/>
                  <a:gd name="T68" fmla="*/ 316 w 410"/>
                  <a:gd name="T69" fmla="*/ 58 h 69"/>
                  <a:gd name="T70" fmla="*/ 350 w 410"/>
                  <a:gd name="T71" fmla="*/ 58 h 69"/>
                  <a:gd name="T72" fmla="*/ 387 w 410"/>
                  <a:gd name="T73" fmla="*/ 58 h 69"/>
                  <a:gd name="T74" fmla="*/ 389 w 410"/>
                  <a:gd name="T75" fmla="*/ 60 h 69"/>
                  <a:gd name="T76" fmla="*/ 397 w 410"/>
                  <a:gd name="T77" fmla="*/ 60 h 69"/>
                  <a:gd name="T78" fmla="*/ 407 w 410"/>
                  <a:gd name="T79" fmla="*/ 61 h 69"/>
                  <a:gd name="T80" fmla="*/ 410 w 410"/>
                  <a:gd name="T81" fmla="*/ 61 h 69"/>
                  <a:gd name="T82" fmla="*/ 397 w 410"/>
                  <a:gd name="T83" fmla="*/ 61 h 69"/>
                  <a:gd name="T84" fmla="*/ 385 w 410"/>
                  <a:gd name="T85" fmla="*/ 61 h 69"/>
                  <a:gd name="T86" fmla="*/ 372 w 410"/>
                  <a:gd name="T87" fmla="*/ 60 h 69"/>
                  <a:gd name="T88" fmla="*/ 360 w 410"/>
                  <a:gd name="T89" fmla="*/ 60 h 69"/>
                  <a:gd name="T90" fmla="*/ 364 w 410"/>
                  <a:gd name="T91" fmla="*/ 61 h 69"/>
                  <a:gd name="T92" fmla="*/ 369 w 410"/>
                  <a:gd name="T93" fmla="*/ 61 h 69"/>
                  <a:gd name="T94" fmla="*/ 374 w 410"/>
                  <a:gd name="T95" fmla="*/ 63 h 69"/>
                  <a:gd name="T96" fmla="*/ 377 w 410"/>
                  <a:gd name="T97" fmla="*/ 64 h 69"/>
                  <a:gd name="T98" fmla="*/ 367 w 410"/>
                  <a:gd name="T99" fmla="*/ 63 h 69"/>
                  <a:gd name="T100" fmla="*/ 357 w 410"/>
                  <a:gd name="T101" fmla="*/ 63 h 69"/>
                  <a:gd name="T102" fmla="*/ 347 w 410"/>
                  <a:gd name="T103" fmla="*/ 61 h 69"/>
                  <a:gd name="T104" fmla="*/ 337 w 410"/>
                  <a:gd name="T105" fmla="*/ 61 h 69"/>
                  <a:gd name="T106" fmla="*/ 347 w 410"/>
                  <a:gd name="T107" fmla="*/ 63 h 69"/>
                  <a:gd name="T108" fmla="*/ 357 w 410"/>
                  <a:gd name="T109" fmla="*/ 64 h 69"/>
                  <a:gd name="T110" fmla="*/ 367 w 410"/>
                  <a:gd name="T111" fmla="*/ 68 h 69"/>
                  <a:gd name="T112" fmla="*/ 377 w 410"/>
                  <a:gd name="T113" fmla="*/ 68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0"/>
                  <a:gd name="T172" fmla="*/ 0 h 69"/>
                  <a:gd name="T173" fmla="*/ 410 w 410"/>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0" h="69">
                    <a:moveTo>
                      <a:pt x="362" y="69"/>
                    </a:moveTo>
                    <a:lnTo>
                      <a:pt x="346" y="69"/>
                    </a:lnTo>
                    <a:lnTo>
                      <a:pt x="329" y="69"/>
                    </a:lnTo>
                    <a:lnTo>
                      <a:pt x="312" y="68"/>
                    </a:lnTo>
                    <a:lnTo>
                      <a:pt x="296" y="68"/>
                    </a:lnTo>
                    <a:lnTo>
                      <a:pt x="277" y="68"/>
                    </a:lnTo>
                    <a:lnTo>
                      <a:pt x="261" y="68"/>
                    </a:lnTo>
                    <a:lnTo>
                      <a:pt x="244" y="68"/>
                    </a:lnTo>
                    <a:lnTo>
                      <a:pt x="228" y="68"/>
                    </a:lnTo>
                    <a:lnTo>
                      <a:pt x="194" y="66"/>
                    </a:lnTo>
                    <a:lnTo>
                      <a:pt x="166" y="63"/>
                    </a:lnTo>
                    <a:lnTo>
                      <a:pt x="141" y="56"/>
                    </a:lnTo>
                    <a:lnTo>
                      <a:pt x="120" y="48"/>
                    </a:lnTo>
                    <a:lnTo>
                      <a:pt x="98" y="40"/>
                    </a:lnTo>
                    <a:lnTo>
                      <a:pt x="76" y="30"/>
                    </a:lnTo>
                    <a:lnTo>
                      <a:pt x="53" y="21"/>
                    </a:lnTo>
                    <a:lnTo>
                      <a:pt x="30" y="15"/>
                    </a:lnTo>
                    <a:lnTo>
                      <a:pt x="22" y="10"/>
                    </a:lnTo>
                    <a:lnTo>
                      <a:pt x="23" y="10"/>
                    </a:lnTo>
                    <a:lnTo>
                      <a:pt x="25" y="10"/>
                    </a:lnTo>
                    <a:lnTo>
                      <a:pt x="28" y="10"/>
                    </a:lnTo>
                    <a:lnTo>
                      <a:pt x="31" y="10"/>
                    </a:lnTo>
                    <a:lnTo>
                      <a:pt x="36" y="10"/>
                    </a:lnTo>
                    <a:lnTo>
                      <a:pt x="40" y="10"/>
                    </a:lnTo>
                    <a:lnTo>
                      <a:pt x="43" y="11"/>
                    </a:lnTo>
                    <a:lnTo>
                      <a:pt x="46" y="11"/>
                    </a:lnTo>
                    <a:lnTo>
                      <a:pt x="40" y="10"/>
                    </a:lnTo>
                    <a:lnTo>
                      <a:pt x="35" y="8"/>
                    </a:lnTo>
                    <a:lnTo>
                      <a:pt x="28" y="6"/>
                    </a:lnTo>
                    <a:lnTo>
                      <a:pt x="22" y="6"/>
                    </a:lnTo>
                    <a:lnTo>
                      <a:pt x="17" y="5"/>
                    </a:lnTo>
                    <a:lnTo>
                      <a:pt x="10" y="5"/>
                    </a:lnTo>
                    <a:lnTo>
                      <a:pt x="5" y="5"/>
                    </a:lnTo>
                    <a:lnTo>
                      <a:pt x="0" y="5"/>
                    </a:lnTo>
                    <a:lnTo>
                      <a:pt x="5" y="3"/>
                    </a:lnTo>
                    <a:lnTo>
                      <a:pt x="10" y="3"/>
                    </a:lnTo>
                    <a:lnTo>
                      <a:pt x="15" y="3"/>
                    </a:lnTo>
                    <a:lnTo>
                      <a:pt x="20" y="3"/>
                    </a:lnTo>
                    <a:lnTo>
                      <a:pt x="25" y="3"/>
                    </a:lnTo>
                    <a:lnTo>
                      <a:pt x="31" y="3"/>
                    </a:lnTo>
                    <a:lnTo>
                      <a:pt x="36" y="3"/>
                    </a:lnTo>
                    <a:lnTo>
                      <a:pt x="41" y="2"/>
                    </a:lnTo>
                    <a:lnTo>
                      <a:pt x="40" y="2"/>
                    </a:lnTo>
                    <a:lnTo>
                      <a:pt x="38" y="2"/>
                    </a:lnTo>
                    <a:lnTo>
                      <a:pt x="36" y="2"/>
                    </a:lnTo>
                    <a:lnTo>
                      <a:pt x="35" y="0"/>
                    </a:lnTo>
                    <a:lnTo>
                      <a:pt x="33" y="0"/>
                    </a:lnTo>
                    <a:lnTo>
                      <a:pt x="31" y="0"/>
                    </a:lnTo>
                    <a:lnTo>
                      <a:pt x="30" y="0"/>
                    </a:lnTo>
                    <a:lnTo>
                      <a:pt x="33" y="0"/>
                    </a:lnTo>
                    <a:lnTo>
                      <a:pt x="36" y="0"/>
                    </a:lnTo>
                    <a:lnTo>
                      <a:pt x="40" y="2"/>
                    </a:lnTo>
                    <a:lnTo>
                      <a:pt x="41" y="2"/>
                    </a:lnTo>
                    <a:lnTo>
                      <a:pt x="45" y="2"/>
                    </a:lnTo>
                    <a:lnTo>
                      <a:pt x="48" y="3"/>
                    </a:lnTo>
                    <a:lnTo>
                      <a:pt x="51" y="5"/>
                    </a:lnTo>
                    <a:lnTo>
                      <a:pt x="53" y="5"/>
                    </a:lnTo>
                    <a:lnTo>
                      <a:pt x="90" y="20"/>
                    </a:lnTo>
                    <a:lnTo>
                      <a:pt x="120" y="31"/>
                    </a:lnTo>
                    <a:lnTo>
                      <a:pt x="144" y="41"/>
                    </a:lnTo>
                    <a:lnTo>
                      <a:pt x="166" y="48"/>
                    </a:lnTo>
                    <a:lnTo>
                      <a:pt x="184" y="51"/>
                    </a:lnTo>
                    <a:lnTo>
                      <a:pt x="204" y="55"/>
                    </a:lnTo>
                    <a:lnTo>
                      <a:pt x="224" y="56"/>
                    </a:lnTo>
                    <a:lnTo>
                      <a:pt x="246" y="58"/>
                    </a:lnTo>
                    <a:lnTo>
                      <a:pt x="264" y="58"/>
                    </a:lnTo>
                    <a:lnTo>
                      <a:pt x="282" y="58"/>
                    </a:lnTo>
                    <a:lnTo>
                      <a:pt x="299" y="58"/>
                    </a:lnTo>
                    <a:lnTo>
                      <a:pt x="316" y="58"/>
                    </a:lnTo>
                    <a:lnTo>
                      <a:pt x="334" y="58"/>
                    </a:lnTo>
                    <a:lnTo>
                      <a:pt x="350" y="58"/>
                    </a:lnTo>
                    <a:lnTo>
                      <a:pt x="367" y="58"/>
                    </a:lnTo>
                    <a:lnTo>
                      <a:pt x="387" y="58"/>
                    </a:lnTo>
                    <a:lnTo>
                      <a:pt x="389" y="60"/>
                    </a:lnTo>
                    <a:lnTo>
                      <a:pt x="392" y="60"/>
                    </a:lnTo>
                    <a:lnTo>
                      <a:pt x="397" y="60"/>
                    </a:lnTo>
                    <a:lnTo>
                      <a:pt x="402" y="60"/>
                    </a:lnTo>
                    <a:lnTo>
                      <a:pt x="407" y="61"/>
                    </a:lnTo>
                    <a:lnTo>
                      <a:pt x="410" y="61"/>
                    </a:lnTo>
                    <a:lnTo>
                      <a:pt x="404" y="61"/>
                    </a:lnTo>
                    <a:lnTo>
                      <a:pt x="397" y="61"/>
                    </a:lnTo>
                    <a:lnTo>
                      <a:pt x="392" y="61"/>
                    </a:lnTo>
                    <a:lnTo>
                      <a:pt x="385" y="61"/>
                    </a:lnTo>
                    <a:lnTo>
                      <a:pt x="379" y="60"/>
                    </a:lnTo>
                    <a:lnTo>
                      <a:pt x="372" y="60"/>
                    </a:lnTo>
                    <a:lnTo>
                      <a:pt x="365" y="60"/>
                    </a:lnTo>
                    <a:lnTo>
                      <a:pt x="360" y="60"/>
                    </a:lnTo>
                    <a:lnTo>
                      <a:pt x="362" y="60"/>
                    </a:lnTo>
                    <a:lnTo>
                      <a:pt x="364" y="61"/>
                    </a:lnTo>
                    <a:lnTo>
                      <a:pt x="367" y="61"/>
                    </a:lnTo>
                    <a:lnTo>
                      <a:pt x="369" y="61"/>
                    </a:lnTo>
                    <a:lnTo>
                      <a:pt x="372" y="61"/>
                    </a:lnTo>
                    <a:lnTo>
                      <a:pt x="374" y="63"/>
                    </a:lnTo>
                    <a:lnTo>
                      <a:pt x="375" y="63"/>
                    </a:lnTo>
                    <a:lnTo>
                      <a:pt x="377" y="64"/>
                    </a:lnTo>
                    <a:lnTo>
                      <a:pt x="372" y="64"/>
                    </a:lnTo>
                    <a:lnTo>
                      <a:pt x="367" y="63"/>
                    </a:lnTo>
                    <a:lnTo>
                      <a:pt x="362" y="63"/>
                    </a:lnTo>
                    <a:lnTo>
                      <a:pt x="357" y="63"/>
                    </a:lnTo>
                    <a:lnTo>
                      <a:pt x="352" y="61"/>
                    </a:lnTo>
                    <a:lnTo>
                      <a:pt x="347" y="61"/>
                    </a:lnTo>
                    <a:lnTo>
                      <a:pt x="342" y="61"/>
                    </a:lnTo>
                    <a:lnTo>
                      <a:pt x="337" y="61"/>
                    </a:lnTo>
                    <a:lnTo>
                      <a:pt x="342" y="61"/>
                    </a:lnTo>
                    <a:lnTo>
                      <a:pt x="347" y="63"/>
                    </a:lnTo>
                    <a:lnTo>
                      <a:pt x="352" y="64"/>
                    </a:lnTo>
                    <a:lnTo>
                      <a:pt x="357" y="64"/>
                    </a:lnTo>
                    <a:lnTo>
                      <a:pt x="362" y="66"/>
                    </a:lnTo>
                    <a:lnTo>
                      <a:pt x="367" y="68"/>
                    </a:lnTo>
                    <a:lnTo>
                      <a:pt x="372" y="68"/>
                    </a:lnTo>
                    <a:lnTo>
                      <a:pt x="377" y="68"/>
                    </a:lnTo>
                    <a:lnTo>
                      <a:pt x="362"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9" name="Freeform 268"/>
              <p:cNvSpPr>
                <a:spLocks/>
              </p:cNvSpPr>
              <p:nvPr/>
            </p:nvSpPr>
            <p:spPr bwMode="auto">
              <a:xfrm>
                <a:off x="1850" y="2869"/>
                <a:ext cx="410" cy="69"/>
              </a:xfrm>
              <a:custGeom>
                <a:avLst/>
                <a:gdLst>
                  <a:gd name="T0" fmla="*/ 346 w 410"/>
                  <a:gd name="T1" fmla="*/ 69 h 69"/>
                  <a:gd name="T2" fmla="*/ 312 w 410"/>
                  <a:gd name="T3" fmla="*/ 68 h 69"/>
                  <a:gd name="T4" fmla="*/ 277 w 410"/>
                  <a:gd name="T5" fmla="*/ 68 h 69"/>
                  <a:gd name="T6" fmla="*/ 244 w 410"/>
                  <a:gd name="T7" fmla="*/ 68 h 69"/>
                  <a:gd name="T8" fmla="*/ 194 w 410"/>
                  <a:gd name="T9" fmla="*/ 66 h 69"/>
                  <a:gd name="T10" fmla="*/ 141 w 410"/>
                  <a:gd name="T11" fmla="*/ 56 h 69"/>
                  <a:gd name="T12" fmla="*/ 98 w 410"/>
                  <a:gd name="T13" fmla="*/ 40 h 69"/>
                  <a:gd name="T14" fmla="*/ 53 w 410"/>
                  <a:gd name="T15" fmla="*/ 21 h 69"/>
                  <a:gd name="T16" fmla="*/ 22 w 410"/>
                  <a:gd name="T17" fmla="*/ 10 h 69"/>
                  <a:gd name="T18" fmla="*/ 25 w 410"/>
                  <a:gd name="T19" fmla="*/ 10 h 69"/>
                  <a:gd name="T20" fmla="*/ 31 w 410"/>
                  <a:gd name="T21" fmla="*/ 10 h 69"/>
                  <a:gd name="T22" fmla="*/ 40 w 410"/>
                  <a:gd name="T23" fmla="*/ 10 h 69"/>
                  <a:gd name="T24" fmla="*/ 46 w 410"/>
                  <a:gd name="T25" fmla="*/ 11 h 69"/>
                  <a:gd name="T26" fmla="*/ 35 w 410"/>
                  <a:gd name="T27" fmla="*/ 8 h 69"/>
                  <a:gd name="T28" fmla="*/ 22 w 410"/>
                  <a:gd name="T29" fmla="*/ 6 h 69"/>
                  <a:gd name="T30" fmla="*/ 10 w 410"/>
                  <a:gd name="T31" fmla="*/ 5 h 69"/>
                  <a:gd name="T32" fmla="*/ 0 w 410"/>
                  <a:gd name="T33" fmla="*/ 5 h 69"/>
                  <a:gd name="T34" fmla="*/ 10 w 410"/>
                  <a:gd name="T35" fmla="*/ 3 h 69"/>
                  <a:gd name="T36" fmla="*/ 20 w 410"/>
                  <a:gd name="T37" fmla="*/ 3 h 69"/>
                  <a:gd name="T38" fmla="*/ 31 w 410"/>
                  <a:gd name="T39" fmla="*/ 3 h 69"/>
                  <a:gd name="T40" fmla="*/ 41 w 410"/>
                  <a:gd name="T41" fmla="*/ 2 h 69"/>
                  <a:gd name="T42" fmla="*/ 38 w 410"/>
                  <a:gd name="T43" fmla="*/ 2 h 69"/>
                  <a:gd name="T44" fmla="*/ 35 w 410"/>
                  <a:gd name="T45" fmla="*/ 0 h 69"/>
                  <a:gd name="T46" fmla="*/ 31 w 410"/>
                  <a:gd name="T47" fmla="*/ 0 h 69"/>
                  <a:gd name="T48" fmla="*/ 30 w 410"/>
                  <a:gd name="T49" fmla="*/ 0 h 69"/>
                  <a:gd name="T50" fmla="*/ 36 w 410"/>
                  <a:gd name="T51" fmla="*/ 0 h 69"/>
                  <a:gd name="T52" fmla="*/ 41 w 410"/>
                  <a:gd name="T53" fmla="*/ 2 h 69"/>
                  <a:gd name="T54" fmla="*/ 48 w 410"/>
                  <a:gd name="T55" fmla="*/ 3 h 69"/>
                  <a:gd name="T56" fmla="*/ 53 w 410"/>
                  <a:gd name="T57" fmla="*/ 5 h 69"/>
                  <a:gd name="T58" fmla="*/ 120 w 410"/>
                  <a:gd name="T59" fmla="*/ 31 h 69"/>
                  <a:gd name="T60" fmla="*/ 166 w 410"/>
                  <a:gd name="T61" fmla="*/ 48 h 69"/>
                  <a:gd name="T62" fmla="*/ 204 w 410"/>
                  <a:gd name="T63" fmla="*/ 55 h 69"/>
                  <a:gd name="T64" fmla="*/ 246 w 410"/>
                  <a:gd name="T65" fmla="*/ 58 h 69"/>
                  <a:gd name="T66" fmla="*/ 282 w 410"/>
                  <a:gd name="T67" fmla="*/ 58 h 69"/>
                  <a:gd name="T68" fmla="*/ 316 w 410"/>
                  <a:gd name="T69" fmla="*/ 58 h 69"/>
                  <a:gd name="T70" fmla="*/ 350 w 410"/>
                  <a:gd name="T71" fmla="*/ 58 h 69"/>
                  <a:gd name="T72" fmla="*/ 387 w 410"/>
                  <a:gd name="T73" fmla="*/ 58 h 69"/>
                  <a:gd name="T74" fmla="*/ 389 w 410"/>
                  <a:gd name="T75" fmla="*/ 60 h 69"/>
                  <a:gd name="T76" fmla="*/ 397 w 410"/>
                  <a:gd name="T77" fmla="*/ 60 h 69"/>
                  <a:gd name="T78" fmla="*/ 407 w 410"/>
                  <a:gd name="T79" fmla="*/ 61 h 69"/>
                  <a:gd name="T80" fmla="*/ 410 w 410"/>
                  <a:gd name="T81" fmla="*/ 61 h 69"/>
                  <a:gd name="T82" fmla="*/ 397 w 410"/>
                  <a:gd name="T83" fmla="*/ 61 h 69"/>
                  <a:gd name="T84" fmla="*/ 385 w 410"/>
                  <a:gd name="T85" fmla="*/ 61 h 69"/>
                  <a:gd name="T86" fmla="*/ 372 w 410"/>
                  <a:gd name="T87" fmla="*/ 60 h 69"/>
                  <a:gd name="T88" fmla="*/ 360 w 410"/>
                  <a:gd name="T89" fmla="*/ 60 h 69"/>
                  <a:gd name="T90" fmla="*/ 364 w 410"/>
                  <a:gd name="T91" fmla="*/ 61 h 69"/>
                  <a:gd name="T92" fmla="*/ 369 w 410"/>
                  <a:gd name="T93" fmla="*/ 61 h 69"/>
                  <a:gd name="T94" fmla="*/ 374 w 410"/>
                  <a:gd name="T95" fmla="*/ 63 h 69"/>
                  <a:gd name="T96" fmla="*/ 377 w 410"/>
                  <a:gd name="T97" fmla="*/ 64 h 69"/>
                  <a:gd name="T98" fmla="*/ 367 w 410"/>
                  <a:gd name="T99" fmla="*/ 63 h 69"/>
                  <a:gd name="T100" fmla="*/ 357 w 410"/>
                  <a:gd name="T101" fmla="*/ 63 h 69"/>
                  <a:gd name="T102" fmla="*/ 347 w 410"/>
                  <a:gd name="T103" fmla="*/ 61 h 69"/>
                  <a:gd name="T104" fmla="*/ 337 w 410"/>
                  <a:gd name="T105" fmla="*/ 61 h 69"/>
                  <a:gd name="T106" fmla="*/ 347 w 410"/>
                  <a:gd name="T107" fmla="*/ 63 h 69"/>
                  <a:gd name="T108" fmla="*/ 357 w 410"/>
                  <a:gd name="T109" fmla="*/ 64 h 69"/>
                  <a:gd name="T110" fmla="*/ 367 w 410"/>
                  <a:gd name="T111" fmla="*/ 68 h 69"/>
                  <a:gd name="T112" fmla="*/ 377 w 410"/>
                  <a:gd name="T113" fmla="*/ 68 h 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0"/>
                  <a:gd name="T172" fmla="*/ 0 h 69"/>
                  <a:gd name="T173" fmla="*/ 410 w 410"/>
                  <a:gd name="T174" fmla="*/ 69 h 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0" h="69">
                    <a:moveTo>
                      <a:pt x="362" y="69"/>
                    </a:moveTo>
                    <a:lnTo>
                      <a:pt x="346" y="69"/>
                    </a:lnTo>
                    <a:lnTo>
                      <a:pt x="329" y="69"/>
                    </a:lnTo>
                    <a:lnTo>
                      <a:pt x="312" y="68"/>
                    </a:lnTo>
                    <a:lnTo>
                      <a:pt x="296" y="68"/>
                    </a:lnTo>
                    <a:lnTo>
                      <a:pt x="277" y="68"/>
                    </a:lnTo>
                    <a:lnTo>
                      <a:pt x="261" y="68"/>
                    </a:lnTo>
                    <a:lnTo>
                      <a:pt x="244" y="68"/>
                    </a:lnTo>
                    <a:lnTo>
                      <a:pt x="228" y="68"/>
                    </a:lnTo>
                    <a:lnTo>
                      <a:pt x="194" y="66"/>
                    </a:lnTo>
                    <a:lnTo>
                      <a:pt x="166" y="63"/>
                    </a:lnTo>
                    <a:lnTo>
                      <a:pt x="141" y="56"/>
                    </a:lnTo>
                    <a:lnTo>
                      <a:pt x="120" y="48"/>
                    </a:lnTo>
                    <a:lnTo>
                      <a:pt x="98" y="40"/>
                    </a:lnTo>
                    <a:lnTo>
                      <a:pt x="76" y="30"/>
                    </a:lnTo>
                    <a:lnTo>
                      <a:pt x="53" y="21"/>
                    </a:lnTo>
                    <a:lnTo>
                      <a:pt x="30" y="15"/>
                    </a:lnTo>
                    <a:lnTo>
                      <a:pt x="22" y="10"/>
                    </a:lnTo>
                    <a:lnTo>
                      <a:pt x="23" y="10"/>
                    </a:lnTo>
                    <a:lnTo>
                      <a:pt x="25" y="10"/>
                    </a:lnTo>
                    <a:lnTo>
                      <a:pt x="28" y="10"/>
                    </a:lnTo>
                    <a:lnTo>
                      <a:pt x="31" y="10"/>
                    </a:lnTo>
                    <a:lnTo>
                      <a:pt x="36" y="10"/>
                    </a:lnTo>
                    <a:lnTo>
                      <a:pt x="40" y="10"/>
                    </a:lnTo>
                    <a:lnTo>
                      <a:pt x="43" y="11"/>
                    </a:lnTo>
                    <a:lnTo>
                      <a:pt x="46" y="11"/>
                    </a:lnTo>
                    <a:lnTo>
                      <a:pt x="40" y="10"/>
                    </a:lnTo>
                    <a:lnTo>
                      <a:pt x="35" y="8"/>
                    </a:lnTo>
                    <a:lnTo>
                      <a:pt x="28" y="6"/>
                    </a:lnTo>
                    <a:lnTo>
                      <a:pt x="22" y="6"/>
                    </a:lnTo>
                    <a:lnTo>
                      <a:pt x="17" y="5"/>
                    </a:lnTo>
                    <a:lnTo>
                      <a:pt x="10" y="5"/>
                    </a:lnTo>
                    <a:lnTo>
                      <a:pt x="5" y="5"/>
                    </a:lnTo>
                    <a:lnTo>
                      <a:pt x="0" y="5"/>
                    </a:lnTo>
                    <a:lnTo>
                      <a:pt x="5" y="3"/>
                    </a:lnTo>
                    <a:lnTo>
                      <a:pt x="10" y="3"/>
                    </a:lnTo>
                    <a:lnTo>
                      <a:pt x="15" y="3"/>
                    </a:lnTo>
                    <a:lnTo>
                      <a:pt x="20" y="3"/>
                    </a:lnTo>
                    <a:lnTo>
                      <a:pt x="25" y="3"/>
                    </a:lnTo>
                    <a:lnTo>
                      <a:pt x="31" y="3"/>
                    </a:lnTo>
                    <a:lnTo>
                      <a:pt x="36" y="3"/>
                    </a:lnTo>
                    <a:lnTo>
                      <a:pt x="41" y="2"/>
                    </a:lnTo>
                    <a:lnTo>
                      <a:pt x="40" y="2"/>
                    </a:lnTo>
                    <a:lnTo>
                      <a:pt x="38" y="2"/>
                    </a:lnTo>
                    <a:lnTo>
                      <a:pt x="36" y="2"/>
                    </a:lnTo>
                    <a:lnTo>
                      <a:pt x="35" y="0"/>
                    </a:lnTo>
                    <a:lnTo>
                      <a:pt x="33" y="0"/>
                    </a:lnTo>
                    <a:lnTo>
                      <a:pt x="31" y="0"/>
                    </a:lnTo>
                    <a:lnTo>
                      <a:pt x="30" y="0"/>
                    </a:lnTo>
                    <a:lnTo>
                      <a:pt x="33" y="0"/>
                    </a:lnTo>
                    <a:lnTo>
                      <a:pt x="36" y="0"/>
                    </a:lnTo>
                    <a:lnTo>
                      <a:pt x="40" y="2"/>
                    </a:lnTo>
                    <a:lnTo>
                      <a:pt x="41" y="2"/>
                    </a:lnTo>
                    <a:lnTo>
                      <a:pt x="45" y="2"/>
                    </a:lnTo>
                    <a:lnTo>
                      <a:pt x="48" y="3"/>
                    </a:lnTo>
                    <a:lnTo>
                      <a:pt x="51" y="5"/>
                    </a:lnTo>
                    <a:lnTo>
                      <a:pt x="53" y="5"/>
                    </a:lnTo>
                    <a:lnTo>
                      <a:pt x="90" y="20"/>
                    </a:lnTo>
                    <a:lnTo>
                      <a:pt x="120" y="31"/>
                    </a:lnTo>
                    <a:lnTo>
                      <a:pt x="144" y="41"/>
                    </a:lnTo>
                    <a:lnTo>
                      <a:pt x="166" y="48"/>
                    </a:lnTo>
                    <a:lnTo>
                      <a:pt x="184" y="51"/>
                    </a:lnTo>
                    <a:lnTo>
                      <a:pt x="204" y="55"/>
                    </a:lnTo>
                    <a:lnTo>
                      <a:pt x="224" y="56"/>
                    </a:lnTo>
                    <a:lnTo>
                      <a:pt x="246" y="58"/>
                    </a:lnTo>
                    <a:lnTo>
                      <a:pt x="264" y="58"/>
                    </a:lnTo>
                    <a:lnTo>
                      <a:pt x="282" y="58"/>
                    </a:lnTo>
                    <a:lnTo>
                      <a:pt x="299" y="58"/>
                    </a:lnTo>
                    <a:lnTo>
                      <a:pt x="316" y="58"/>
                    </a:lnTo>
                    <a:lnTo>
                      <a:pt x="334" y="58"/>
                    </a:lnTo>
                    <a:lnTo>
                      <a:pt x="350" y="58"/>
                    </a:lnTo>
                    <a:lnTo>
                      <a:pt x="367" y="58"/>
                    </a:lnTo>
                    <a:lnTo>
                      <a:pt x="387" y="58"/>
                    </a:lnTo>
                    <a:lnTo>
                      <a:pt x="389" y="60"/>
                    </a:lnTo>
                    <a:lnTo>
                      <a:pt x="392" y="60"/>
                    </a:lnTo>
                    <a:lnTo>
                      <a:pt x="397" y="60"/>
                    </a:lnTo>
                    <a:lnTo>
                      <a:pt x="402" y="60"/>
                    </a:lnTo>
                    <a:lnTo>
                      <a:pt x="407" y="61"/>
                    </a:lnTo>
                    <a:lnTo>
                      <a:pt x="410" y="61"/>
                    </a:lnTo>
                    <a:lnTo>
                      <a:pt x="404" y="61"/>
                    </a:lnTo>
                    <a:lnTo>
                      <a:pt x="397" y="61"/>
                    </a:lnTo>
                    <a:lnTo>
                      <a:pt x="392" y="61"/>
                    </a:lnTo>
                    <a:lnTo>
                      <a:pt x="385" y="61"/>
                    </a:lnTo>
                    <a:lnTo>
                      <a:pt x="379" y="60"/>
                    </a:lnTo>
                    <a:lnTo>
                      <a:pt x="372" y="60"/>
                    </a:lnTo>
                    <a:lnTo>
                      <a:pt x="365" y="60"/>
                    </a:lnTo>
                    <a:lnTo>
                      <a:pt x="360" y="60"/>
                    </a:lnTo>
                    <a:lnTo>
                      <a:pt x="362" y="60"/>
                    </a:lnTo>
                    <a:lnTo>
                      <a:pt x="364" y="61"/>
                    </a:lnTo>
                    <a:lnTo>
                      <a:pt x="367" y="61"/>
                    </a:lnTo>
                    <a:lnTo>
                      <a:pt x="369" y="61"/>
                    </a:lnTo>
                    <a:lnTo>
                      <a:pt x="372" y="61"/>
                    </a:lnTo>
                    <a:lnTo>
                      <a:pt x="374" y="63"/>
                    </a:lnTo>
                    <a:lnTo>
                      <a:pt x="375" y="63"/>
                    </a:lnTo>
                    <a:lnTo>
                      <a:pt x="377" y="64"/>
                    </a:lnTo>
                    <a:lnTo>
                      <a:pt x="372" y="64"/>
                    </a:lnTo>
                    <a:lnTo>
                      <a:pt x="367" y="63"/>
                    </a:lnTo>
                    <a:lnTo>
                      <a:pt x="362" y="63"/>
                    </a:lnTo>
                    <a:lnTo>
                      <a:pt x="357" y="63"/>
                    </a:lnTo>
                    <a:lnTo>
                      <a:pt x="352" y="61"/>
                    </a:lnTo>
                    <a:lnTo>
                      <a:pt x="347" y="61"/>
                    </a:lnTo>
                    <a:lnTo>
                      <a:pt x="342" y="61"/>
                    </a:lnTo>
                    <a:lnTo>
                      <a:pt x="337" y="61"/>
                    </a:lnTo>
                    <a:lnTo>
                      <a:pt x="342" y="61"/>
                    </a:lnTo>
                    <a:lnTo>
                      <a:pt x="347" y="63"/>
                    </a:lnTo>
                    <a:lnTo>
                      <a:pt x="352" y="64"/>
                    </a:lnTo>
                    <a:lnTo>
                      <a:pt x="357" y="64"/>
                    </a:lnTo>
                    <a:lnTo>
                      <a:pt x="362" y="66"/>
                    </a:lnTo>
                    <a:lnTo>
                      <a:pt x="367" y="68"/>
                    </a:lnTo>
                    <a:lnTo>
                      <a:pt x="372" y="68"/>
                    </a:lnTo>
                    <a:lnTo>
                      <a:pt x="377" y="68"/>
                    </a:lnTo>
                    <a:lnTo>
                      <a:pt x="362" y="6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0" name="Freeform 269"/>
              <p:cNvSpPr>
                <a:spLocks/>
              </p:cNvSpPr>
              <p:nvPr/>
            </p:nvSpPr>
            <p:spPr bwMode="auto">
              <a:xfrm>
                <a:off x="1401" y="2854"/>
                <a:ext cx="1268" cy="164"/>
              </a:xfrm>
              <a:custGeom>
                <a:avLst/>
                <a:gdLst>
                  <a:gd name="T0" fmla="*/ 1245 w 1268"/>
                  <a:gd name="T1" fmla="*/ 88 h 164"/>
                  <a:gd name="T2" fmla="*/ 1200 w 1268"/>
                  <a:gd name="T3" fmla="*/ 71 h 164"/>
                  <a:gd name="T4" fmla="*/ 1157 w 1268"/>
                  <a:gd name="T5" fmla="*/ 58 h 164"/>
                  <a:gd name="T6" fmla="*/ 1123 w 1268"/>
                  <a:gd name="T7" fmla="*/ 55 h 164"/>
                  <a:gd name="T8" fmla="*/ 1100 w 1268"/>
                  <a:gd name="T9" fmla="*/ 56 h 164"/>
                  <a:gd name="T10" fmla="*/ 1062 w 1268"/>
                  <a:gd name="T11" fmla="*/ 66 h 164"/>
                  <a:gd name="T12" fmla="*/ 1009 w 1268"/>
                  <a:gd name="T13" fmla="*/ 76 h 164"/>
                  <a:gd name="T14" fmla="*/ 929 w 1268"/>
                  <a:gd name="T15" fmla="*/ 84 h 164"/>
                  <a:gd name="T16" fmla="*/ 823 w 1268"/>
                  <a:gd name="T17" fmla="*/ 84 h 164"/>
                  <a:gd name="T18" fmla="*/ 716 w 1268"/>
                  <a:gd name="T19" fmla="*/ 83 h 164"/>
                  <a:gd name="T20" fmla="*/ 648 w 1268"/>
                  <a:gd name="T21" fmla="*/ 83 h 164"/>
                  <a:gd name="T22" fmla="*/ 622 w 1268"/>
                  <a:gd name="T23" fmla="*/ 78 h 164"/>
                  <a:gd name="T24" fmla="*/ 582 w 1268"/>
                  <a:gd name="T25" fmla="*/ 68 h 164"/>
                  <a:gd name="T26" fmla="*/ 530 w 1268"/>
                  <a:gd name="T27" fmla="*/ 48 h 164"/>
                  <a:gd name="T28" fmla="*/ 479 w 1268"/>
                  <a:gd name="T29" fmla="*/ 30 h 164"/>
                  <a:gd name="T30" fmla="*/ 421 w 1268"/>
                  <a:gd name="T31" fmla="*/ 20 h 164"/>
                  <a:gd name="T32" fmla="*/ 364 w 1268"/>
                  <a:gd name="T33" fmla="*/ 17 h 164"/>
                  <a:gd name="T34" fmla="*/ 311 w 1268"/>
                  <a:gd name="T35" fmla="*/ 21 h 164"/>
                  <a:gd name="T36" fmla="*/ 255 w 1268"/>
                  <a:gd name="T37" fmla="*/ 35 h 164"/>
                  <a:gd name="T38" fmla="*/ 218 w 1268"/>
                  <a:gd name="T39" fmla="*/ 46 h 164"/>
                  <a:gd name="T40" fmla="*/ 201 w 1268"/>
                  <a:gd name="T41" fmla="*/ 51 h 164"/>
                  <a:gd name="T42" fmla="*/ 185 w 1268"/>
                  <a:gd name="T43" fmla="*/ 60 h 164"/>
                  <a:gd name="T44" fmla="*/ 168 w 1268"/>
                  <a:gd name="T45" fmla="*/ 65 h 164"/>
                  <a:gd name="T46" fmla="*/ 140 w 1268"/>
                  <a:gd name="T47" fmla="*/ 76 h 164"/>
                  <a:gd name="T48" fmla="*/ 98 w 1268"/>
                  <a:gd name="T49" fmla="*/ 98 h 164"/>
                  <a:gd name="T50" fmla="*/ 58 w 1268"/>
                  <a:gd name="T51" fmla="*/ 124 h 164"/>
                  <a:gd name="T52" fmla="*/ 19 w 1268"/>
                  <a:gd name="T53" fmla="*/ 151 h 164"/>
                  <a:gd name="T54" fmla="*/ 2 w 1268"/>
                  <a:gd name="T55" fmla="*/ 147 h 164"/>
                  <a:gd name="T56" fmla="*/ 42 w 1268"/>
                  <a:gd name="T57" fmla="*/ 121 h 164"/>
                  <a:gd name="T58" fmla="*/ 82 w 1268"/>
                  <a:gd name="T59" fmla="*/ 93 h 164"/>
                  <a:gd name="T60" fmla="*/ 122 w 1268"/>
                  <a:gd name="T61" fmla="*/ 70 h 164"/>
                  <a:gd name="T62" fmla="*/ 165 w 1268"/>
                  <a:gd name="T63" fmla="*/ 50 h 164"/>
                  <a:gd name="T64" fmla="*/ 178 w 1268"/>
                  <a:gd name="T65" fmla="*/ 45 h 164"/>
                  <a:gd name="T66" fmla="*/ 195 w 1268"/>
                  <a:gd name="T67" fmla="*/ 38 h 164"/>
                  <a:gd name="T68" fmla="*/ 213 w 1268"/>
                  <a:gd name="T69" fmla="*/ 31 h 164"/>
                  <a:gd name="T70" fmla="*/ 226 w 1268"/>
                  <a:gd name="T71" fmla="*/ 26 h 164"/>
                  <a:gd name="T72" fmla="*/ 286 w 1268"/>
                  <a:gd name="T73" fmla="*/ 10 h 164"/>
                  <a:gd name="T74" fmla="*/ 341 w 1268"/>
                  <a:gd name="T75" fmla="*/ 2 h 164"/>
                  <a:gd name="T76" fmla="*/ 396 w 1268"/>
                  <a:gd name="T77" fmla="*/ 0 h 164"/>
                  <a:gd name="T78" fmla="*/ 454 w 1268"/>
                  <a:gd name="T79" fmla="*/ 7 h 164"/>
                  <a:gd name="T80" fmla="*/ 509 w 1268"/>
                  <a:gd name="T81" fmla="*/ 23 h 164"/>
                  <a:gd name="T82" fmla="*/ 562 w 1268"/>
                  <a:gd name="T83" fmla="*/ 45 h 164"/>
                  <a:gd name="T84" fmla="*/ 617 w 1268"/>
                  <a:gd name="T85" fmla="*/ 65 h 164"/>
                  <a:gd name="T86" fmla="*/ 643 w 1268"/>
                  <a:gd name="T87" fmla="*/ 71 h 164"/>
                  <a:gd name="T88" fmla="*/ 672 w 1268"/>
                  <a:gd name="T89" fmla="*/ 73 h 164"/>
                  <a:gd name="T90" fmla="*/ 778 w 1268"/>
                  <a:gd name="T91" fmla="*/ 73 h 164"/>
                  <a:gd name="T92" fmla="*/ 883 w 1268"/>
                  <a:gd name="T93" fmla="*/ 71 h 164"/>
                  <a:gd name="T94" fmla="*/ 987 w 1268"/>
                  <a:gd name="T95" fmla="*/ 63 h 164"/>
                  <a:gd name="T96" fmla="*/ 1039 w 1268"/>
                  <a:gd name="T97" fmla="*/ 55 h 164"/>
                  <a:gd name="T98" fmla="*/ 1092 w 1268"/>
                  <a:gd name="T99" fmla="*/ 41 h 164"/>
                  <a:gd name="T100" fmla="*/ 1115 w 1268"/>
                  <a:gd name="T101" fmla="*/ 38 h 164"/>
                  <a:gd name="T102" fmla="*/ 1137 w 1268"/>
                  <a:gd name="T103" fmla="*/ 38 h 164"/>
                  <a:gd name="T104" fmla="*/ 1182 w 1268"/>
                  <a:gd name="T105" fmla="*/ 46 h 164"/>
                  <a:gd name="T106" fmla="*/ 1225 w 1268"/>
                  <a:gd name="T107" fmla="*/ 63 h 164"/>
                  <a:gd name="T108" fmla="*/ 1268 w 1268"/>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8"/>
                  <a:gd name="T166" fmla="*/ 0 h 164"/>
                  <a:gd name="T167" fmla="*/ 1268 w 1268"/>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8" h="164">
                    <a:moveTo>
                      <a:pt x="1266" y="94"/>
                    </a:moveTo>
                    <a:lnTo>
                      <a:pt x="1245" y="88"/>
                    </a:lnTo>
                    <a:lnTo>
                      <a:pt x="1222" y="79"/>
                    </a:lnTo>
                    <a:lnTo>
                      <a:pt x="1200" y="71"/>
                    </a:lnTo>
                    <a:lnTo>
                      <a:pt x="1178" y="65"/>
                    </a:lnTo>
                    <a:lnTo>
                      <a:pt x="1157" y="58"/>
                    </a:lnTo>
                    <a:lnTo>
                      <a:pt x="1133" y="55"/>
                    </a:lnTo>
                    <a:lnTo>
                      <a:pt x="1123" y="55"/>
                    </a:lnTo>
                    <a:lnTo>
                      <a:pt x="1112" y="55"/>
                    </a:lnTo>
                    <a:lnTo>
                      <a:pt x="1100" y="56"/>
                    </a:lnTo>
                    <a:lnTo>
                      <a:pt x="1090" y="60"/>
                    </a:lnTo>
                    <a:lnTo>
                      <a:pt x="1062" y="66"/>
                    </a:lnTo>
                    <a:lnTo>
                      <a:pt x="1035" y="71"/>
                    </a:lnTo>
                    <a:lnTo>
                      <a:pt x="1009" y="76"/>
                    </a:lnTo>
                    <a:lnTo>
                      <a:pt x="982" y="79"/>
                    </a:lnTo>
                    <a:lnTo>
                      <a:pt x="929" y="84"/>
                    </a:lnTo>
                    <a:lnTo>
                      <a:pt x="876" y="86"/>
                    </a:lnTo>
                    <a:lnTo>
                      <a:pt x="823" y="84"/>
                    </a:lnTo>
                    <a:lnTo>
                      <a:pt x="770" y="84"/>
                    </a:lnTo>
                    <a:lnTo>
                      <a:pt x="716" y="83"/>
                    </a:lnTo>
                    <a:lnTo>
                      <a:pt x="662" y="83"/>
                    </a:lnTo>
                    <a:lnTo>
                      <a:pt x="648" y="83"/>
                    </a:lnTo>
                    <a:lnTo>
                      <a:pt x="635" y="81"/>
                    </a:lnTo>
                    <a:lnTo>
                      <a:pt x="622" y="78"/>
                    </a:lnTo>
                    <a:lnTo>
                      <a:pt x="608" y="76"/>
                    </a:lnTo>
                    <a:lnTo>
                      <a:pt x="582" y="68"/>
                    </a:lnTo>
                    <a:lnTo>
                      <a:pt x="557" y="58"/>
                    </a:lnTo>
                    <a:lnTo>
                      <a:pt x="530" y="48"/>
                    </a:lnTo>
                    <a:lnTo>
                      <a:pt x="505" y="38"/>
                    </a:lnTo>
                    <a:lnTo>
                      <a:pt x="479" y="30"/>
                    </a:lnTo>
                    <a:lnTo>
                      <a:pt x="452" y="25"/>
                    </a:lnTo>
                    <a:lnTo>
                      <a:pt x="421" y="20"/>
                    </a:lnTo>
                    <a:lnTo>
                      <a:pt x="392" y="18"/>
                    </a:lnTo>
                    <a:lnTo>
                      <a:pt x="364" y="17"/>
                    </a:lnTo>
                    <a:lnTo>
                      <a:pt x="338" y="18"/>
                    </a:lnTo>
                    <a:lnTo>
                      <a:pt x="311" y="21"/>
                    </a:lnTo>
                    <a:lnTo>
                      <a:pt x="283" y="26"/>
                    </a:lnTo>
                    <a:lnTo>
                      <a:pt x="255" y="35"/>
                    </a:lnTo>
                    <a:lnTo>
                      <a:pt x="225" y="43"/>
                    </a:lnTo>
                    <a:lnTo>
                      <a:pt x="218" y="46"/>
                    </a:lnTo>
                    <a:lnTo>
                      <a:pt x="210" y="48"/>
                    </a:lnTo>
                    <a:lnTo>
                      <a:pt x="201" y="51"/>
                    </a:lnTo>
                    <a:lnTo>
                      <a:pt x="193" y="55"/>
                    </a:lnTo>
                    <a:lnTo>
                      <a:pt x="185" y="60"/>
                    </a:lnTo>
                    <a:lnTo>
                      <a:pt x="176" y="61"/>
                    </a:lnTo>
                    <a:lnTo>
                      <a:pt x="168" y="65"/>
                    </a:lnTo>
                    <a:lnTo>
                      <a:pt x="163" y="68"/>
                    </a:lnTo>
                    <a:lnTo>
                      <a:pt x="140" y="76"/>
                    </a:lnTo>
                    <a:lnTo>
                      <a:pt x="120" y="86"/>
                    </a:lnTo>
                    <a:lnTo>
                      <a:pt x="98" y="98"/>
                    </a:lnTo>
                    <a:lnTo>
                      <a:pt x="78" y="111"/>
                    </a:lnTo>
                    <a:lnTo>
                      <a:pt x="58" y="124"/>
                    </a:lnTo>
                    <a:lnTo>
                      <a:pt x="39" y="137"/>
                    </a:lnTo>
                    <a:lnTo>
                      <a:pt x="19" y="151"/>
                    </a:lnTo>
                    <a:lnTo>
                      <a:pt x="0" y="164"/>
                    </a:lnTo>
                    <a:lnTo>
                      <a:pt x="2" y="147"/>
                    </a:lnTo>
                    <a:lnTo>
                      <a:pt x="22" y="134"/>
                    </a:lnTo>
                    <a:lnTo>
                      <a:pt x="42" y="121"/>
                    </a:lnTo>
                    <a:lnTo>
                      <a:pt x="62" y="106"/>
                    </a:lnTo>
                    <a:lnTo>
                      <a:pt x="82" y="93"/>
                    </a:lnTo>
                    <a:lnTo>
                      <a:pt x="102" y="81"/>
                    </a:lnTo>
                    <a:lnTo>
                      <a:pt x="122" y="70"/>
                    </a:lnTo>
                    <a:lnTo>
                      <a:pt x="143" y="60"/>
                    </a:lnTo>
                    <a:lnTo>
                      <a:pt x="165" y="50"/>
                    </a:lnTo>
                    <a:lnTo>
                      <a:pt x="171" y="48"/>
                    </a:lnTo>
                    <a:lnTo>
                      <a:pt x="178" y="45"/>
                    </a:lnTo>
                    <a:lnTo>
                      <a:pt x="186" y="41"/>
                    </a:lnTo>
                    <a:lnTo>
                      <a:pt x="195" y="38"/>
                    </a:lnTo>
                    <a:lnTo>
                      <a:pt x="205" y="35"/>
                    </a:lnTo>
                    <a:lnTo>
                      <a:pt x="213" y="31"/>
                    </a:lnTo>
                    <a:lnTo>
                      <a:pt x="220" y="28"/>
                    </a:lnTo>
                    <a:lnTo>
                      <a:pt x="226" y="26"/>
                    </a:lnTo>
                    <a:lnTo>
                      <a:pt x="258" y="17"/>
                    </a:lnTo>
                    <a:lnTo>
                      <a:pt x="286" y="10"/>
                    </a:lnTo>
                    <a:lnTo>
                      <a:pt x="314" y="5"/>
                    </a:lnTo>
                    <a:lnTo>
                      <a:pt x="341" y="2"/>
                    </a:lnTo>
                    <a:lnTo>
                      <a:pt x="368" y="0"/>
                    </a:lnTo>
                    <a:lnTo>
                      <a:pt x="396" y="0"/>
                    </a:lnTo>
                    <a:lnTo>
                      <a:pt x="424" y="3"/>
                    </a:lnTo>
                    <a:lnTo>
                      <a:pt x="454" y="7"/>
                    </a:lnTo>
                    <a:lnTo>
                      <a:pt x="482" y="13"/>
                    </a:lnTo>
                    <a:lnTo>
                      <a:pt x="509" y="23"/>
                    </a:lnTo>
                    <a:lnTo>
                      <a:pt x="535" y="33"/>
                    </a:lnTo>
                    <a:lnTo>
                      <a:pt x="562" y="45"/>
                    </a:lnTo>
                    <a:lnTo>
                      <a:pt x="590" y="55"/>
                    </a:lnTo>
                    <a:lnTo>
                      <a:pt x="617" y="65"/>
                    </a:lnTo>
                    <a:lnTo>
                      <a:pt x="630" y="68"/>
                    </a:lnTo>
                    <a:lnTo>
                      <a:pt x="643" y="71"/>
                    </a:lnTo>
                    <a:lnTo>
                      <a:pt x="658" y="73"/>
                    </a:lnTo>
                    <a:lnTo>
                      <a:pt x="672" y="73"/>
                    </a:lnTo>
                    <a:lnTo>
                      <a:pt x="725" y="73"/>
                    </a:lnTo>
                    <a:lnTo>
                      <a:pt x="778" y="73"/>
                    </a:lnTo>
                    <a:lnTo>
                      <a:pt x="831" y="73"/>
                    </a:lnTo>
                    <a:lnTo>
                      <a:pt x="883" y="71"/>
                    </a:lnTo>
                    <a:lnTo>
                      <a:pt x="934" y="70"/>
                    </a:lnTo>
                    <a:lnTo>
                      <a:pt x="987" y="63"/>
                    </a:lnTo>
                    <a:lnTo>
                      <a:pt x="1012" y="60"/>
                    </a:lnTo>
                    <a:lnTo>
                      <a:pt x="1039" y="55"/>
                    </a:lnTo>
                    <a:lnTo>
                      <a:pt x="1065" y="48"/>
                    </a:lnTo>
                    <a:lnTo>
                      <a:pt x="1092" y="41"/>
                    </a:lnTo>
                    <a:lnTo>
                      <a:pt x="1104" y="40"/>
                    </a:lnTo>
                    <a:lnTo>
                      <a:pt x="1115" y="38"/>
                    </a:lnTo>
                    <a:lnTo>
                      <a:pt x="1125" y="38"/>
                    </a:lnTo>
                    <a:lnTo>
                      <a:pt x="1137" y="38"/>
                    </a:lnTo>
                    <a:lnTo>
                      <a:pt x="1158" y="41"/>
                    </a:lnTo>
                    <a:lnTo>
                      <a:pt x="1182" y="46"/>
                    </a:lnTo>
                    <a:lnTo>
                      <a:pt x="1203" y="55"/>
                    </a:lnTo>
                    <a:lnTo>
                      <a:pt x="1225" y="63"/>
                    </a:lnTo>
                    <a:lnTo>
                      <a:pt x="1246" y="71"/>
                    </a:lnTo>
                    <a:lnTo>
                      <a:pt x="1268" y="78"/>
                    </a:lnTo>
                    <a:lnTo>
                      <a:pt x="1266" y="94"/>
                    </a:lnTo>
                    <a:close/>
                  </a:path>
                </a:pathLst>
              </a:custGeom>
              <a:solidFill>
                <a:srgbClr val="635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1" name="Freeform 270"/>
              <p:cNvSpPr>
                <a:spLocks/>
              </p:cNvSpPr>
              <p:nvPr/>
            </p:nvSpPr>
            <p:spPr bwMode="auto">
              <a:xfrm>
                <a:off x="1401" y="2854"/>
                <a:ext cx="1268" cy="164"/>
              </a:xfrm>
              <a:custGeom>
                <a:avLst/>
                <a:gdLst>
                  <a:gd name="T0" fmla="*/ 1245 w 1268"/>
                  <a:gd name="T1" fmla="*/ 88 h 164"/>
                  <a:gd name="T2" fmla="*/ 1200 w 1268"/>
                  <a:gd name="T3" fmla="*/ 71 h 164"/>
                  <a:gd name="T4" fmla="*/ 1157 w 1268"/>
                  <a:gd name="T5" fmla="*/ 58 h 164"/>
                  <a:gd name="T6" fmla="*/ 1123 w 1268"/>
                  <a:gd name="T7" fmla="*/ 55 h 164"/>
                  <a:gd name="T8" fmla="*/ 1100 w 1268"/>
                  <a:gd name="T9" fmla="*/ 56 h 164"/>
                  <a:gd name="T10" fmla="*/ 1062 w 1268"/>
                  <a:gd name="T11" fmla="*/ 66 h 164"/>
                  <a:gd name="T12" fmla="*/ 1009 w 1268"/>
                  <a:gd name="T13" fmla="*/ 76 h 164"/>
                  <a:gd name="T14" fmla="*/ 929 w 1268"/>
                  <a:gd name="T15" fmla="*/ 84 h 164"/>
                  <a:gd name="T16" fmla="*/ 823 w 1268"/>
                  <a:gd name="T17" fmla="*/ 84 h 164"/>
                  <a:gd name="T18" fmla="*/ 716 w 1268"/>
                  <a:gd name="T19" fmla="*/ 83 h 164"/>
                  <a:gd name="T20" fmla="*/ 648 w 1268"/>
                  <a:gd name="T21" fmla="*/ 83 h 164"/>
                  <a:gd name="T22" fmla="*/ 622 w 1268"/>
                  <a:gd name="T23" fmla="*/ 78 h 164"/>
                  <a:gd name="T24" fmla="*/ 582 w 1268"/>
                  <a:gd name="T25" fmla="*/ 68 h 164"/>
                  <a:gd name="T26" fmla="*/ 530 w 1268"/>
                  <a:gd name="T27" fmla="*/ 48 h 164"/>
                  <a:gd name="T28" fmla="*/ 479 w 1268"/>
                  <a:gd name="T29" fmla="*/ 30 h 164"/>
                  <a:gd name="T30" fmla="*/ 421 w 1268"/>
                  <a:gd name="T31" fmla="*/ 20 h 164"/>
                  <a:gd name="T32" fmla="*/ 364 w 1268"/>
                  <a:gd name="T33" fmla="*/ 17 h 164"/>
                  <a:gd name="T34" fmla="*/ 311 w 1268"/>
                  <a:gd name="T35" fmla="*/ 21 h 164"/>
                  <a:gd name="T36" fmla="*/ 255 w 1268"/>
                  <a:gd name="T37" fmla="*/ 35 h 164"/>
                  <a:gd name="T38" fmla="*/ 218 w 1268"/>
                  <a:gd name="T39" fmla="*/ 46 h 164"/>
                  <a:gd name="T40" fmla="*/ 201 w 1268"/>
                  <a:gd name="T41" fmla="*/ 51 h 164"/>
                  <a:gd name="T42" fmla="*/ 185 w 1268"/>
                  <a:gd name="T43" fmla="*/ 60 h 164"/>
                  <a:gd name="T44" fmla="*/ 168 w 1268"/>
                  <a:gd name="T45" fmla="*/ 65 h 164"/>
                  <a:gd name="T46" fmla="*/ 140 w 1268"/>
                  <a:gd name="T47" fmla="*/ 76 h 164"/>
                  <a:gd name="T48" fmla="*/ 98 w 1268"/>
                  <a:gd name="T49" fmla="*/ 98 h 164"/>
                  <a:gd name="T50" fmla="*/ 58 w 1268"/>
                  <a:gd name="T51" fmla="*/ 124 h 164"/>
                  <a:gd name="T52" fmla="*/ 19 w 1268"/>
                  <a:gd name="T53" fmla="*/ 151 h 164"/>
                  <a:gd name="T54" fmla="*/ 2 w 1268"/>
                  <a:gd name="T55" fmla="*/ 147 h 164"/>
                  <a:gd name="T56" fmla="*/ 42 w 1268"/>
                  <a:gd name="T57" fmla="*/ 121 h 164"/>
                  <a:gd name="T58" fmla="*/ 82 w 1268"/>
                  <a:gd name="T59" fmla="*/ 93 h 164"/>
                  <a:gd name="T60" fmla="*/ 122 w 1268"/>
                  <a:gd name="T61" fmla="*/ 70 h 164"/>
                  <a:gd name="T62" fmla="*/ 165 w 1268"/>
                  <a:gd name="T63" fmla="*/ 50 h 164"/>
                  <a:gd name="T64" fmla="*/ 178 w 1268"/>
                  <a:gd name="T65" fmla="*/ 45 h 164"/>
                  <a:gd name="T66" fmla="*/ 195 w 1268"/>
                  <a:gd name="T67" fmla="*/ 38 h 164"/>
                  <a:gd name="T68" fmla="*/ 213 w 1268"/>
                  <a:gd name="T69" fmla="*/ 31 h 164"/>
                  <a:gd name="T70" fmla="*/ 226 w 1268"/>
                  <a:gd name="T71" fmla="*/ 26 h 164"/>
                  <a:gd name="T72" fmla="*/ 286 w 1268"/>
                  <a:gd name="T73" fmla="*/ 10 h 164"/>
                  <a:gd name="T74" fmla="*/ 341 w 1268"/>
                  <a:gd name="T75" fmla="*/ 2 h 164"/>
                  <a:gd name="T76" fmla="*/ 396 w 1268"/>
                  <a:gd name="T77" fmla="*/ 0 h 164"/>
                  <a:gd name="T78" fmla="*/ 454 w 1268"/>
                  <a:gd name="T79" fmla="*/ 7 h 164"/>
                  <a:gd name="T80" fmla="*/ 509 w 1268"/>
                  <a:gd name="T81" fmla="*/ 23 h 164"/>
                  <a:gd name="T82" fmla="*/ 562 w 1268"/>
                  <a:gd name="T83" fmla="*/ 45 h 164"/>
                  <a:gd name="T84" fmla="*/ 617 w 1268"/>
                  <a:gd name="T85" fmla="*/ 65 h 164"/>
                  <a:gd name="T86" fmla="*/ 643 w 1268"/>
                  <a:gd name="T87" fmla="*/ 71 h 164"/>
                  <a:gd name="T88" fmla="*/ 672 w 1268"/>
                  <a:gd name="T89" fmla="*/ 73 h 164"/>
                  <a:gd name="T90" fmla="*/ 778 w 1268"/>
                  <a:gd name="T91" fmla="*/ 73 h 164"/>
                  <a:gd name="T92" fmla="*/ 883 w 1268"/>
                  <a:gd name="T93" fmla="*/ 71 h 164"/>
                  <a:gd name="T94" fmla="*/ 987 w 1268"/>
                  <a:gd name="T95" fmla="*/ 63 h 164"/>
                  <a:gd name="T96" fmla="*/ 1039 w 1268"/>
                  <a:gd name="T97" fmla="*/ 55 h 164"/>
                  <a:gd name="T98" fmla="*/ 1092 w 1268"/>
                  <a:gd name="T99" fmla="*/ 41 h 164"/>
                  <a:gd name="T100" fmla="*/ 1115 w 1268"/>
                  <a:gd name="T101" fmla="*/ 38 h 164"/>
                  <a:gd name="T102" fmla="*/ 1137 w 1268"/>
                  <a:gd name="T103" fmla="*/ 38 h 164"/>
                  <a:gd name="T104" fmla="*/ 1182 w 1268"/>
                  <a:gd name="T105" fmla="*/ 46 h 164"/>
                  <a:gd name="T106" fmla="*/ 1225 w 1268"/>
                  <a:gd name="T107" fmla="*/ 63 h 164"/>
                  <a:gd name="T108" fmla="*/ 1268 w 1268"/>
                  <a:gd name="T109" fmla="*/ 78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68"/>
                  <a:gd name="T166" fmla="*/ 0 h 164"/>
                  <a:gd name="T167" fmla="*/ 1268 w 1268"/>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68" h="164">
                    <a:moveTo>
                      <a:pt x="1266" y="94"/>
                    </a:moveTo>
                    <a:lnTo>
                      <a:pt x="1245" y="88"/>
                    </a:lnTo>
                    <a:lnTo>
                      <a:pt x="1222" y="79"/>
                    </a:lnTo>
                    <a:lnTo>
                      <a:pt x="1200" y="71"/>
                    </a:lnTo>
                    <a:lnTo>
                      <a:pt x="1178" y="65"/>
                    </a:lnTo>
                    <a:lnTo>
                      <a:pt x="1157" y="58"/>
                    </a:lnTo>
                    <a:lnTo>
                      <a:pt x="1133" y="55"/>
                    </a:lnTo>
                    <a:lnTo>
                      <a:pt x="1123" y="55"/>
                    </a:lnTo>
                    <a:lnTo>
                      <a:pt x="1112" y="55"/>
                    </a:lnTo>
                    <a:lnTo>
                      <a:pt x="1100" y="56"/>
                    </a:lnTo>
                    <a:lnTo>
                      <a:pt x="1090" y="60"/>
                    </a:lnTo>
                    <a:lnTo>
                      <a:pt x="1062" y="66"/>
                    </a:lnTo>
                    <a:lnTo>
                      <a:pt x="1035" y="71"/>
                    </a:lnTo>
                    <a:lnTo>
                      <a:pt x="1009" y="76"/>
                    </a:lnTo>
                    <a:lnTo>
                      <a:pt x="982" y="79"/>
                    </a:lnTo>
                    <a:lnTo>
                      <a:pt x="929" y="84"/>
                    </a:lnTo>
                    <a:lnTo>
                      <a:pt x="876" y="86"/>
                    </a:lnTo>
                    <a:lnTo>
                      <a:pt x="823" y="84"/>
                    </a:lnTo>
                    <a:lnTo>
                      <a:pt x="770" y="84"/>
                    </a:lnTo>
                    <a:lnTo>
                      <a:pt x="716" y="83"/>
                    </a:lnTo>
                    <a:lnTo>
                      <a:pt x="662" y="83"/>
                    </a:lnTo>
                    <a:lnTo>
                      <a:pt x="648" y="83"/>
                    </a:lnTo>
                    <a:lnTo>
                      <a:pt x="635" y="81"/>
                    </a:lnTo>
                    <a:lnTo>
                      <a:pt x="622" y="78"/>
                    </a:lnTo>
                    <a:lnTo>
                      <a:pt x="608" y="76"/>
                    </a:lnTo>
                    <a:lnTo>
                      <a:pt x="582" y="68"/>
                    </a:lnTo>
                    <a:lnTo>
                      <a:pt x="557" y="58"/>
                    </a:lnTo>
                    <a:lnTo>
                      <a:pt x="530" y="48"/>
                    </a:lnTo>
                    <a:lnTo>
                      <a:pt x="505" y="38"/>
                    </a:lnTo>
                    <a:lnTo>
                      <a:pt x="479" y="30"/>
                    </a:lnTo>
                    <a:lnTo>
                      <a:pt x="452" y="25"/>
                    </a:lnTo>
                    <a:lnTo>
                      <a:pt x="421" y="20"/>
                    </a:lnTo>
                    <a:lnTo>
                      <a:pt x="392" y="18"/>
                    </a:lnTo>
                    <a:lnTo>
                      <a:pt x="364" y="17"/>
                    </a:lnTo>
                    <a:lnTo>
                      <a:pt x="338" y="18"/>
                    </a:lnTo>
                    <a:lnTo>
                      <a:pt x="311" y="21"/>
                    </a:lnTo>
                    <a:lnTo>
                      <a:pt x="283" y="26"/>
                    </a:lnTo>
                    <a:lnTo>
                      <a:pt x="255" y="35"/>
                    </a:lnTo>
                    <a:lnTo>
                      <a:pt x="225" y="43"/>
                    </a:lnTo>
                    <a:lnTo>
                      <a:pt x="218" y="46"/>
                    </a:lnTo>
                    <a:lnTo>
                      <a:pt x="210" y="48"/>
                    </a:lnTo>
                    <a:lnTo>
                      <a:pt x="201" y="51"/>
                    </a:lnTo>
                    <a:lnTo>
                      <a:pt x="193" y="55"/>
                    </a:lnTo>
                    <a:lnTo>
                      <a:pt x="185" y="60"/>
                    </a:lnTo>
                    <a:lnTo>
                      <a:pt x="176" y="61"/>
                    </a:lnTo>
                    <a:lnTo>
                      <a:pt x="168" y="65"/>
                    </a:lnTo>
                    <a:lnTo>
                      <a:pt x="163" y="68"/>
                    </a:lnTo>
                    <a:lnTo>
                      <a:pt x="140" y="76"/>
                    </a:lnTo>
                    <a:lnTo>
                      <a:pt x="120" y="86"/>
                    </a:lnTo>
                    <a:lnTo>
                      <a:pt x="98" y="98"/>
                    </a:lnTo>
                    <a:lnTo>
                      <a:pt x="78" y="111"/>
                    </a:lnTo>
                    <a:lnTo>
                      <a:pt x="58" y="124"/>
                    </a:lnTo>
                    <a:lnTo>
                      <a:pt x="39" y="137"/>
                    </a:lnTo>
                    <a:lnTo>
                      <a:pt x="19" y="151"/>
                    </a:lnTo>
                    <a:lnTo>
                      <a:pt x="0" y="164"/>
                    </a:lnTo>
                    <a:lnTo>
                      <a:pt x="2" y="147"/>
                    </a:lnTo>
                    <a:lnTo>
                      <a:pt x="22" y="134"/>
                    </a:lnTo>
                    <a:lnTo>
                      <a:pt x="42" y="121"/>
                    </a:lnTo>
                    <a:lnTo>
                      <a:pt x="62" y="106"/>
                    </a:lnTo>
                    <a:lnTo>
                      <a:pt x="82" y="93"/>
                    </a:lnTo>
                    <a:lnTo>
                      <a:pt x="102" y="81"/>
                    </a:lnTo>
                    <a:lnTo>
                      <a:pt x="122" y="70"/>
                    </a:lnTo>
                    <a:lnTo>
                      <a:pt x="143" y="60"/>
                    </a:lnTo>
                    <a:lnTo>
                      <a:pt x="165" y="50"/>
                    </a:lnTo>
                    <a:lnTo>
                      <a:pt x="171" y="48"/>
                    </a:lnTo>
                    <a:lnTo>
                      <a:pt x="178" y="45"/>
                    </a:lnTo>
                    <a:lnTo>
                      <a:pt x="186" y="41"/>
                    </a:lnTo>
                    <a:lnTo>
                      <a:pt x="195" y="38"/>
                    </a:lnTo>
                    <a:lnTo>
                      <a:pt x="205" y="35"/>
                    </a:lnTo>
                    <a:lnTo>
                      <a:pt x="213" y="31"/>
                    </a:lnTo>
                    <a:lnTo>
                      <a:pt x="220" y="28"/>
                    </a:lnTo>
                    <a:lnTo>
                      <a:pt x="226" y="26"/>
                    </a:lnTo>
                    <a:lnTo>
                      <a:pt x="258" y="17"/>
                    </a:lnTo>
                    <a:lnTo>
                      <a:pt x="286" y="10"/>
                    </a:lnTo>
                    <a:lnTo>
                      <a:pt x="314" y="5"/>
                    </a:lnTo>
                    <a:lnTo>
                      <a:pt x="341" y="2"/>
                    </a:lnTo>
                    <a:lnTo>
                      <a:pt x="368" y="0"/>
                    </a:lnTo>
                    <a:lnTo>
                      <a:pt x="396" y="0"/>
                    </a:lnTo>
                    <a:lnTo>
                      <a:pt x="424" y="3"/>
                    </a:lnTo>
                    <a:lnTo>
                      <a:pt x="454" y="7"/>
                    </a:lnTo>
                    <a:lnTo>
                      <a:pt x="482" y="13"/>
                    </a:lnTo>
                    <a:lnTo>
                      <a:pt x="509" y="23"/>
                    </a:lnTo>
                    <a:lnTo>
                      <a:pt x="535" y="33"/>
                    </a:lnTo>
                    <a:lnTo>
                      <a:pt x="562" y="45"/>
                    </a:lnTo>
                    <a:lnTo>
                      <a:pt x="590" y="55"/>
                    </a:lnTo>
                    <a:lnTo>
                      <a:pt x="617" y="65"/>
                    </a:lnTo>
                    <a:lnTo>
                      <a:pt x="630" y="68"/>
                    </a:lnTo>
                    <a:lnTo>
                      <a:pt x="643" y="71"/>
                    </a:lnTo>
                    <a:lnTo>
                      <a:pt x="658" y="73"/>
                    </a:lnTo>
                    <a:lnTo>
                      <a:pt x="672" y="73"/>
                    </a:lnTo>
                    <a:lnTo>
                      <a:pt x="725" y="73"/>
                    </a:lnTo>
                    <a:lnTo>
                      <a:pt x="778" y="73"/>
                    </a:lnTo>
                    <a:lnTo>
                      <a:pt x="831" y="73"/>
                    </a:lnTo>
                    <a:lnTo>
                      <a:pt x="883" y="71"/>
                    </a:lnTo>
                    <a:lnTo>
                      <a:pt x="934" y="70"/>
                    </a:lnTo>
                    <a:lnTo>
                      <a:pt x="987" y="63"/>
                    </a:lnTo>
                    <a:lnTo>
                      <a:pt x="1012" y="60"/>
                    </a:lnTo>
                    <a:lnTo>
                      <a:pt x="1039" y="55"/>
                    </a:lnTo>
                    <a:lnTo>
                      <a:pt x="1065" y="48"/>
                    </a:lnTo>
                    <a:lnTo>
                      <a:pt x="1092" y="41"/>
                    </a:lnTo>
                    <a:lnTo>
                      <a:pt x="1104" y="40"/>
                    </a:lnTo>
                    <a:lnTo>
                      <a:pt x="1115" y="38"/>
                    </a:lnTo>
                    <a:lnTo>
                      <a:pt x="1125" y="38"/>
                    </a:lnTo>
                    <a:lnTo>
                      <a:pt x="1137" y="38"/>
                    </a:lnTo>
                    <a:lnTo>
                      <a:pt x="1158" y="41"/>
                    </a:lnTo>
                    <a:lnTo>
                      <a:pt x="1182" y="46"/>
                    </a:lnTo>
                    <a:lnTo>
                      <a:pt x="1203" y="55"/>
                    </a:lnTo>
                    <a:lnTo>
                      <a:pt x="1225" y="63"/>
                    </a:lnTo>
                    <a:lnTo>
                      <a:pt x="1246" y="71"/>
                    </a:lnTo>
                    <a:lnTo>
                      <a:pt x="1268" y="78"/>
                    </a:lnTo>
                    <a:lnTo>
                      <a:pt x="1266" y="94"/>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2" name="Freeform 271"/>
              <p:cNvSpPr>
                <a:spLocks/>
              </p:cNvSpPr>
              <p:nvPr/>
            </p:nvSpPr>
            <p:spPr bwMode="auto">
              <a:xfrm>
                <a:off x="2003" y="2925"/>
                <a:ext cx="1" cy="4"/>
              </a:xfrm>
              <a:custGeom>
                <a:avLst/>
                <a:gdLst>
                  <a:gd name="T0" fmla="*/ 1 w 1"/>
                  <a:gd name="T1" fmla="*/ 0 h 4"/>
                  <a:gd name="T2" fmla="*/ 0 w 1"/>
                  <a:gd name="T3" fmla="*/ 4 h 4"/>
                  <a:gd name="T4" fmla="*/ 0 w 1"/>
                  <a:gd name="T5" fmla="*/ 0 h 4"/>
                  <a:gd name="T6" fmla="*/ 1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1" y="0"/>
                    </a:moveTo>
                    <a:lnTo>
                      <a:pt x="0" y="4"/>
                    </a:lnTo>
                    <a:lnTo>
                      <a:pt x="0" y="0"/>
                    </a:lnTo>
                    <a:lnTo>
                      <a:pt x="1" y="0"/>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3" name="Freeform 272"/>
              <p:cNvSpPr>
                <a:spLocks/>
              </p:cNvSpPr>
              <p:nvPr/>
            </p:nvSpPr>
            <p:spPr bwMode="auto">
              <a:xfrm>
                <a:off x="2003" y="2925"/>
                <a:ext cx="3" cy="4"/>
              </a:xfrm>
              <a:custGeom>
                <a:avLst/>
                <a:gdLst>
                  <a:gd name="T0" fmla="*/ 0 w 3"/>
                  <a:gd name="T1" fmla="*/ 2 h 4"/>
                  <a:gd name="T2" fmla="*/ 0 w 3"/>
                  <a:gd name="T3" fmla="*/ 0 h 4"/>
                  <a:gd name="T4" fmla="*/ 3 w 3"/>
                  <a:gd name="T5" fmla="*/ 2 h 4"/>
                  <a:gd name="T6" fmla="*/ 1 w 3"/>
                  <a:gd name="T7" fmla="*/ 4 h 4"/>
                  <a:gd name="T8" fmla="*/ 1 w 3"/>
                  <a:gd name="T9" fmla="*/ 4 h 4"/>
                  <a:gd name="T10" fmla="*/ 1 w 3"/>
                  <a:gd name="T11" fmla="*/ 4 h 4"/>
                  <a:gd name="T12" fmla="*/ 1 w 3"/>
                  <a:gd name="T13" fmla="*/ 4 h 4"/>
                  <a:gd name="T14" fmla="*/ 0 w 3"/>
                  <a:gd name="T15" fmla="*/ 4 h 4"/>
                  <a:gd name="T16" fmla="*/ 0 w 3"/>
                  <a:gd name="T17" fmla="*/ 4 h 4"/>
                  <a:gd name="T18" fmla="*/ 0 w 3"/>
                  <a:gd name="T19" fmla="*/ 4 h 4"/>
                  <a:gd name="T20" fmla="*/ 0 w 3"/>
                  <a:gd name="T21" fmla="*/ 4 h 4"/>
                  <a:gd name="T22" fmla="*/ 0 w 3"/>
                  <a:gd name="T23" fmla="*/ 4 h 4"/>
                  <a:gd name="T24" fmla="*/ 0 w 3"/>
                  <a:gd name="T25" fmla="*/ 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4"/>
                  <a:gd name="T41" fmla="*/ 3 w 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4">
                    <a:moveTo>
                      <a:pt x="0" y="2"/>
                    </a:moveTo>
                    <a:lnTo>
                      <a:pt x="0" y="0"/>
                    </a:lnTo>
                    <a:lnTo>
                      <a:pt x="3" y="2"/>
                    </a:lnTo>
                    <a:lnTo>
                      <a:pt x="1" y="4"/>
                    </a:lnTo>
                    <a:lnTo>
                      <a:pt x="0" y="4"/>
                    </a:lnTo>
                    <a:lnTo>
                      <a:pt x="0" y="2"/>
                    </a:lnTo>
                    <a:close/>
                  </a:path>
                </a:pathLst>
              </a:custGeom>
              <a:solidFill>
                <a:srgbClr val="363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4" name="Freeform 273"/>
              <p:cNvSpPr>
                <a:spLocks/>
              </p:cNvSpPr>
              <p:nvPr/>
            </p:nvSpPr>
            <p:spPr bwMode="auto">
              <a:xfrm>
                <a:off x="2003" y="2925"/>
                <a:ext cx="5" cy="5"/>
              </a:xfrm>
              <a:custGeom>
                <a:avLst/>
                <a:gdLst>
                  <a:gd name="T0" fmla="*/ 0 w 5"/>
                  <a:gd name="T1" fmla="*/ 4 h 5"/>
                  <a:gd name="T2" fmla="*/ 1 w 5"/>
                  <a:gd name="T3" fmla="*/ 0 h 5"/>
                  <a:gd name="T4" fmla="*/ 5 w 5"/>
                  <a:gd name="T5" fmla="*/ 2 h 5"/>
                  <a:gd name="T6" fmla="*/ 1 w 5"/>
                  <a:gd name="T7" fmla="*/ 5 h 5"/>
                  <a:gd name="T8" fmla="*/ 1 w 5"/>
                  <a:gd name="T9" fmla="*/ 5 h 5"/>
                  <a:gd name="T10" fmla="*/ 1 w 5"/>
                  <a:gd name="T11" fmla="*/ 5 h 5"/>
                  <a:gd name="T12" fmla="*/ 1 w 5"/>
                  <a:gd name="T13" fmla="*/ 4 h 5"/>
                  <a:gd name="T14" fmla="*/ 1 w 5"/>
                  <a:gd name="T15" fmla="*/ 4 h 5"/>
                  <a:gd name="T16" fmla="*/ 1 w 5"/>
                  <a:gd name="T17" fmla="*/ 4 h 5"/>
                  <a:gd name="T18" fmla="*/ 0 w 5"/>
                  <a:gd name="T19" fmla="*/ 4 h 5"/>
                  <a:gd name="T20" fmla="*/ 0 w 5"/>
                  <a:gd name="T21" fmla="*/ 4 h 5"/>
                  <a:gd name="T22" fmla="*/ 0 w 5"/>
                  <a:gd name="T23" fmla="*/ 4 h 5"/>
                  <a:gd name="T24" fmla="*/ 0 w 5"/>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0" y="4"/>
                    </a:moveTo>
                    <a:lnTo>
                      <a:pt x="1" y="0"/>
                    </a:lnTo>
                    <a:lnTo>
                      <a:pt x="5" y="2"/>
                    </a:lnTo>
                    <a:lnTo>
                      <a:pt x="1" y="5"/>
                    </a:lnTo>
                    <a:lnTo>
                      <a:pt x="1" y="4"/>
                    </a:lnTo>
                    <a:lnTo>
                      <a:pt x="0" y="4"/>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5" name="Freeform 274"/>
              <p:cNvSpPr>
                <a:spLocks/>
              </p:cNvSpPr>
              <p:nvPr/>
            </p:nvSpPr>
            <p:spPr bwMode="auto">
              <a:xfrm>
                <a:off x="2004" y="2927"/>
                <a:ext cx="4" cy="3"/>
              </a:xfrm>
              <a:custGeom>
                <a:avLst/>
                <a:gdLst>
                  <a:gd name="T0" fmla="*/ 0 w 4"/>
                  <a:gd name="T1" fmla="*/ 2 h 3"/>
                  <a:gd name="T2" fmla="*/ 2 w 4"/>
                  <a:gd name="T3" fmla="*/ 0 h 3"/>
                  <a:gd name="T4" fmla="*/ 4 w 4"/>
                  <a:gd name="T5" fmla="*/ 0 h 3"/>
                  <a:gd name="T6" fmla="*/ 2 w 4"/>
                  <a:gd name="T7" fmla="*/ 3 h 3"/>
                  <a:gd name="T8" fmla="*/ 2 w 4"/>
                  <a:gd name="T9" fmla="*/ 3 h 3"/>
                  <a:gd name="T10" fmla="*/ 2 w 4"/>
                  <a:gd name="T11" fmla="*/ 3 h 3"/>
                  <a:gd name="T12" fmla="*/ 2 w 4"/>
                  <a:gd name="T13" fmla="*/ 3 h 3"/>
                  <a:gd name="T14" fmla="*/ 0 w 4"/>
                  <a:gd name="T15" fmla="*/ 3 h 3"/>
                  <a:gd name="T16" fmla="*/ 0 w 4"/>
                  <a:gd name="T17" fmla="*/ 3 h 3"/>
                  <a:gd name="T18" fmla="*/ 0 w 4"/>
                  <a:gd name="T19" fmla="*/ 3 h 3"/>
                  <a:gd name="T20" fmla="*/ 0 w 4"/>
                  <a:gd name="T21" fmla="*/ 2 h 3"/>
                  <a:gd name="T22" fmla="*/ 0 w 4"/>
                  <a:gd name="T23" fmla="*/ 2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3"/>
                  <a:gd name="T38" fmla="*/ 4 w 4"/>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3">
                    <a:moveTo>
                      <a:pt x="0" y="2"/>
                    </a:moveTo>
                    <a:lnTo>
                      <a:pt x="2" y="0"/>
                    </a:lnTo>
                    <a:lnTo>
                      <a:pt x="4" y="0"/>
                    </a:lnTo>
                    <a:lnTo>
                      <a:pt x="2" y="3"/>
                    </a:lnTo>
                    <a:lnTo>
                      <a:pt x="0" y="3"/>
                    </a:lnTo>
                    <a:lnTo>
                      <a:pt x="0" y="2"/>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6" name="Freeform 275"/>
              <p:cNvSpPr>
                <a:spLocks/>
              </p:cNvSpPr>
              <p:nvPr/>
            </p:nvSpPr>
            <p:spPr bwMode="auto">
              <a:xfrm>
                <a:off x="2004" y="2927"/>
                <a:ext cx="5" cy="5"/>
              </a:xfrm>
              <a:custGeom>
                <a:avLst/>
                <a:gdLst>
                  <a:gd name="T0" fmla="*/ 0 w 5"/>
                  <a:gd name="T1" fmla="*/ 3 h 5"/>
                  <a:gd name="T2" fmla="*/ 4 w 5"/>
                  <a:gd name="T3" fmla="*/ 0 h 5"/>
                  <a:gd name="T4" fmla="*/ 5 w 5"/>
                  <a:gd name="T5" fmla="*/ 0 h 5"/>
                  <a:gd name="T6" fmla="*/ 4 w 5"/>
                  <a:gd name="T7" fmla="*/ 5 h 5"/>
                  <a:gd name="T8" fmla="*/ 4 w 5"/>
                  <a:gd name="T9" fmla="*/ 5 h 5"/>
                  <a:gd name="T10" fmla="*/ 2 w 5"/>
                  <a:gd name="T11" fmla="*/ 5 h 5"/>
                  <a:gd name="T12" fmla="*/ 2 w 5"/>
                  <a:gd name="T13" fmla="*/ 5 h 5"/>
                  <a:gd name="T14" fmla="*/ 2 w 5"/>
                  <a:gd name="T15" fmla="*/ 3 h 5"/>
                  <a:gd name="T16" fmla="*/ 2 w 5"/>
                  <a:gd name="T17" fmla="*/ 3 h 5"/>
                  <a:gd name="T18" fmla="*/ 2 w 5"/>
                  <a:gd name="T19" fmla="*/ 3 h 5"/>
                  <a:gd name="T20" fmla="*/ 2 w 5"/>
                  <a:gd name="T21" fmla="*/ 3 h 5"/>
                  <a:gd name="T22" fmla="*/ 0 w 5"/>
                  <a:gd name="T23" fmla="*/ 3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0" y="3"/>
                    </a:moveTo>
                    <a:lnTo>
                      <a:pt x="4" y="0"/>
                    </a:lnTo>
                    <a:lnTo>
                      <a:pt x="5" y="0"/>
                    </a:lnTo>
                    <a:lnTo>
                      <a:pt x="4" y="5"/>
                    </a:lnTo>
                    <a:lnTo>
                      <a:pt x="2" y="5"/>
                    </a:lnTo>
                    <a:lnTo>
                      <a:pt x="2" y="3"/>
                    </a:lnTo>
                    <a:lnTo>
                      <a:pt x="0" y="3"/>
                    </a:lnTo>
                    <a:close/>
                  </a:path>
                </a:pathLst>
              </a:custGeom>
              <a:solidFill>
                <a:srgbClr val="3838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7" name="Freeform 276"/>
              <p:cNvSpPr>
                <a:spLocks/>
              </p:cNvSpPr>
              <p:nvPr/>
            </p:nvSpPr>
            <p:spPr bwMode="auto">
              <a:xfrm>
                <a:off x="2006" y="2927"/>
                <a:ext cx="5" cy="6"/>
              </a:xfrm>
              <a:custGeom>
                <a:avLst/>
                <a:gdLst>
                  <a:gd name="T0" fmla="*/ 0 w 5"/>
                  <a:gd name="T1" fmla="*/ 3 h 6"/>
                  <a:gd name="T2" fmla="*/ 2 w 5"/>
                  <a:gd name="T3" fmla="*/ 0 h 6"/>
                  <a:gd name="T4" fmla="*/ 5 w 5"/>
                  <a:gd name="T5" fmla="*/ 0 h 6"/>
                  <a:gd name="T6" fmla="*/ 2 w 5"/>
                  <a:gd name="T7" fmla="*/ 6 h 6"/>
                  <a:gd name="T8" fmla="*/ 2 w 5"/>
                  <a:gd name="T9" fmla="*/ 6 h 6"/>
                  <a:gd name="T10" fmla="*/ 2 w 5"/>
                  <a:gd name="T11" fmla="*/ 5 h 6"/>
                  <a:gd name="T12" fmla="*/ 2 w 5"/>
                  <a:gd name="T13" fmla="*/ 5 h 6"/>
                  <a:gd name="T14" fmla="*/ 2 w 5"/>
                  <a:gd name="T15" fmla="*/ 5 h 6"/>
                  <a:gd name="T16" fmla="*/ 2 w 5"/>
                  <a:gd name="T17" fmla="*/ 5 h 6"/>
                  <a:gd name="T18" fmla="*/ 0 w 5"/>
                  <a:gd name="T19" fmla="*/ 5 h 6"/>
                  <a:gd name="T20" fmla="*/ 0 w 5"/>
                  <a:gd name="T21" fmla="*/ 5 h 6"/>
                  <a:gd name="T22" fmla="*/ 0 w 5"/>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6"/>
                  <a:gd name="T38" fmla="*/ 5 w 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6">
                    <a:moveTo>
                      <a:pt x="0" y="3"/>
                    </a:moveTo>
                    <a:lnTo>
                      <a:pt x="2" y="0"/>
                    </a:lnTo>
                    <a:lnTo>
                      <a:pt x="5" y="0"/>
                    </a:lnTo>
                    <a:lnTo>
                      <a:pt x="2" y="6"/>
                    </a:lnTo>
                    <a:lnTo>
                      <a:pt x="2" y="5"/>
                    </a:lnTo>
                    <a:lnTo>
                      <a:pt x="0" y="5"/>
                    </a:lnTo>
                    <a:lnTo>
                      <a:pt x="0" y="3"/>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8" name="Freeform 277"/>
              <p:cNvSpPr>
                <a:spLocks/>
              </p:cNvSpPr>
              <p:nvPr/>
            </p:nvSpPr>
            <p:spPr bwMode="auto">
              <a:xfrm>
                <a:off x="2008" y="2927"/>
                <a:ext cx="5" cy="8"/>
              </a:xfrm>
              <a:custGeom>
                <a:avLst/>
                <a:gdLst>
                  <a:gd name="T0" fmla="*/ 0 w 5"/>
                  <a:gd name="T1" fmla="*/ 5 h 8"/>
                  <a:gd name="T2" fmla="*/ 1 w 5"/>
                  <a:gd name="T3" fmla="*/ 0 h 8"/>
                  <a:gd name="T4" fmla="*/ 5 w 5"/>
                  <a:gd name="T5" fmla="*/ 0 h 8"/>
                  <a:gd name="T6" fmla="*/ 1 w 5"/>
                  <a:gd name="T7" fmla="*/ 8 h 8"/>
                  <a:gd name="T8" fmla="*/ 1 w 5"/>
                  <a:gd name="T9" fmla="*/ 6 h 8"/>
                  <a:gd name="T10" fmla="*/ 1 w 5"/>
                  <a:gd name="T11" fmla="*/ 6 h 8"/>
                  <a:gd name="T12" fmla="*/ 0 w 5"/>
                  <a:gd name="T13" fmla="*/ 6 h 8"/>
                  <a:gd name="T14" fmla="*/ 0 w 5"/>
                  <a:gd name="T15" fmla="*/ 6 h 8"/>
                  <a:gd name="T16" fmla="*/ 0 w 5"/>
                  <a:gd name="T17" fmla="*/ 6 h 8"/>
                  <a:gd name="T18" fmla="*/ 0 w 5"/>
                  <a:gd name="T19" fmla="*/ 5 h 8"/>
                  <a:gd name="T20" fmla="*/ 0 w 5"/>
                  <a:gd name="T21" fmla="*/ 5 h 8"/>
                  <a:gd name="T22" fmla="*/ 0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0" y="5"/>
                    </a:moveTo>
                    <a:lnTo>
                      <a:pt x="1" y="0"/>
                    </a:lnTo>
                    <a:lnTo>
                      <a:pt x="5" y="0"/>
                    </a:lnTo>
                    <a:lnTo>
                      <a:pt x="1" y="8"/>
                    </a:lnTo>
                    <a:lnTo>
                      <a:pt x="1" y="6"/>
                    </a:lnTo>
                    <a:lnTo>
                      <a:pt x="0" y="6"/>
                    </a:lnTo>
                    <a:lnTo>
                      <a:pt x="0" y="5"/>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9" name="Freeform 278"/>
              <p:cNvSpPr>
                <a:spLocks/>
              </p:cNvSpPr>
              <p:nvPr/>
            </p:nvSpPr>
            <p:spPr bwMode="auto">
              <a:xfrm>
                <a:off x="2008" y="2927"/>
                <a:ext cx="6" cy="8"/>
              </a:xfrm>
              <a:custGeom>
                <a:avLst/>
                <a:gdLst>
                  <a:gd name="T0" fmla="*/ 0 w 6"/>
                  <a:gd name="T1" fmla="*/ 6 h 8"/>
                  <a:gd name="T2" fmla="*/ 3 w 6"/>
                  <a:gd name="T3" fmla="*/ 0 h 8"/>
                  <a:gd name="T4" fmla="*/ 6 w 6"/>
                  <a:gd name="T5" fmla="*/ 2 h 8"/>
                  <a:gd name="T6" fmla="*/ 1 w 6"/>
                  <a:gd name="T7" fmla="*/ 8 h 8"/>
                  <a:gd name="T8" fmla="*/ 1 w 6"/>
                  <a:gd name="T9" fmla="*/ 8 h 8"/>
                  <a:gd name="T10" fmla="*/ 1 w 6"/>
                  <a:gd name="T11" fmla="*/ 8 h 8"/>
                  <a:gd name="T12" fmla="*/ 1 w 6"/>
                  <a:gd name="T13" fmla="*/ 8 h 8"/>
                  <a:gd name="T14" fmla="*/ 1 w 6"/>
                  <a:gd name="T15" fmla="*/ 8 h 8"/>
                  <a:gd name="T16" fmla="*/ 1 w 6"/>
                  <a:gd name="T17" fmla="*/ 6 h 8"/>
                  <a:gd name="T18" fmla="*/ 1 w 6"/>
                  <a:gd name="T19" fmla="*/ 6 h 8"/>
                  <a:gd name="T20" fmla="*/ 0 w 6"/>
                  <a:gd name="T21" fmla="*/ 6 h 8"/>
                  <a:gd name="T22" fmla="*/ 0 w 6"/>
                  <a:gd name="T23" fmla="*/ 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6"/>
                    </a:moveTo>
                    <a:lnTo>
                      <a:pt x="3" y="0"/>
                    </a:lnTo>
                    <a:lnTo>
                      <a:pt x="6" y="2"/>
                    </a:lnTo>
                    <a:lnTo>
                      <a:pt x="1" y="8"/>
                    </a:lnTo>
                    <a:lnTo>
                      <a:pt x="1" y="6"/>
                    </a:lnTo>
                    <a:lnTo>
                      <a:pt x="0" y="6"/>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0" name="Freeform 279"/>
              <p:cNvSpPr>
                <a:spLocks/>
              </p:cNvSpPr>
              <p:nvPr/>
            </p:nvSpPr>
            <p:spPr bwMode="auto">
              <a:xfrm>
                <a:off x="2009" y="2927"/>
                <a:ext cx="7" cy="10"/>
              </a:xfrm>
              <a:custGeom>
                <a:avLst/>
                <a:gdLst>
                  <a:gd name="T0" fmla="*/ 0 w 7"/>
                  <a:gd name="T1" fmla="*/ 8 h 10"/>
                  <a:gd name="T2" fmla="*/ 4 w 7"/>
                  <a:gd name="T3" fmla="*/ 0 h 10"/>
                  <a:gd name="T4" fmla="*/ 7 w 7"/>
                  <a:gd name="T5" fmla="*/ 2 h 10"/>
                  <a:gd name="T6" fmla="*/ 2 w 7"/>
                  <a:gd name="T7" fmla="*/ 10 h 10"/>
                  <a:gd name="T8" fmla="*/ 2 w 7"/>
                  <a:gd name="T9" fmla="*/ 10 h 10"/>
                  <a:gd name="T10" fmla="*/ 2 w 7"/>
                  <a:gd name="T11" fmla="*/ 10 h 10"/>
                  <a:gd name="T12" fmla="*/ 2 w 7"/>
                  <a:gd name="T13" fmla="*/ 8 h 10"/>
                  <a:gd name="T14" fmla="*/ 0 w 7"/>
                  <a:gd name="T15" fmla="*/ 8 h 10"/>
                  <a:gd name="T16" fmla="*/ 0 w 7"/>
                  <a:gd name="T17" fmla="*/ 8 h 10"/>
                  <a:gd name="T18" fmla="*/ 0 w 7"/>
                  <a:gd name="T19" fmla="*/ 8 h 10"/>
                  <a:gd name="T20" fmla="*/ 0 w 7"/>
                  <a:gd name="T21" fmla="*/ 8 h 10"/>
                  <a:gd name="T22" fmla="*/ 0 w 7"/>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0"/>
                  <a:gd name="T38" fmla="*/ 7 w 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0">
                    <a:moveTo>
                      <a:pt x="0" y="8"/>
                    </a:moveTo>
                    <a:lnTo>
                      <a:pt x="4" y="0"/>
                    </a:lnTo>
                    <a:lnTo>
                      <a:pt x="7" y="2"/>
                    </a:lnTo>
                    <a:lnTo>
                      <a:pt x="2" y="10"/>
                    </a:lnTo>
                    <a:lnTo>
                      <a:pt x="2" y="8"/>
                    </a:lnTo>
                    <a:lnTo>
                      <a:pt x="0" y="8"/>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1" name="Freeform 280"/>
              <p:cNvSpPr>
                <a:spLocks/>
              </p:cNvSpPr>
              <p:nvPr/>
            </p:nvSpPr>
            <p:spPr bwMode="auto">
              <a:xfrm>
                <a:off x="2009" y="2929"/>
                <a:ext cx="9" cy="9"/>
              </a:xfrm>
              <a:custGeom>
                <a:avLst/>
                <a:gdLst>
                  <a:gd name="T0" fmla="*/ 0 w 9"/>
                  <a:gd name="T1" fmla="*/ 6 h 9"/>
                  <a:gd name="T2" fmla="*/ 5 w 9"/>
                  <a:gd name="T3" fmla="*/ 0 h 9"/>
                  <a:gd name="T4" fmla="*/ 9 w 9"/>
                  <a:gd name="T5" fmla="*/ 0 h 9"/>
                  <a:gd name="T6" fmla="*/ 4 w 9"/>
                  <a:gd name="T7" fmla="*/ 9 h 9"/>
                  <a:gd name="T8" fmla="*/ 2 w 9"/>
                  <a:gd name="T9" fmla="*/ 9 h 9"/>
                  <a:gd name="T10" fmla="*/ 2 w 9"/>
                  <a:gd name="T11" fmla="*/ 9 h 9"/>
                  <a:gd name="T12" fmla="*/ 2 w 9"/>
                  <a:gd name="T13" fmla="*/ 8 h 9"/>
                  <a:gd name="T14" fmla="*/ 2 w 9"/>
                  <a:gd name="T15" fmla="*/ 8 h 9"/>
                  <a:gd name="T16" fmla="*/ 2 w 9"/>
                  <a:gd name="T17" fmla="*/ 8 h 9"/>
                  <a:gd name="T18" fmla="*/ 2 w 9"/>
                  <a:gd name="T19" fmla="*/ 8 h 9"/>
                  <a:gd name="T20" fmla="*/ 2 w 9"/>
                  <a:gd name="T21" fmla="*/ 6 h 9"/>
                  <a:gd name="T22" fmla="*/ 0 w 9"/>
                  <a:gd name="T23" fmla="*/ 6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9"/>
                  <a:gd name="T38" fmla="*/ 9 w 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9">
                    <a:moveTo>
                      <a:pt x="0" y="6"/>
                    </a:moveTo>
                    <a:lnTo>
                      <a:pt x="5" y="0"/>
                    </a:lnTo>
                    <a:lnTo>
                      <a:pt x="9" y="0"/>
                    </a:lnTo>
                    <a:lnTo>
                      <a:pt x="4" y="9"/>
                    </a:lnTo>
                    <a:lnTo>
                      <a:pt x="2" y="9"/>
                    </a:lnTo>
                    <a:lnTo>
                      <a:pt x="2" y="8"/>
                    </a:lnTo>
                    <a:lnTo>
                      <a:pt x="2" y="6"/>
                    </a:lnTo>
                    <a:lnTo>
                      <a:pt x="0" y="6"/>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2" name="Freeform 281"/>
              <p:cNvSpPr>
                <a:spLocks/>
              </p:cNvSpPr>
              <p:nvPr/>
            </p:nvSpPr>
            <p:spPr bwMode="auto">
              <a:xfrm>
                <a:off x="2011" y="2929"/>
                <a:ext cx="8" cy="11"/>
              </a:xfrm>
              <a:custGeom>
                <a:avLst/>
                <a:gdLst>
                  <a:gd name="T0" fmla="*/ 0 w 8"/>
                  <a:gd name="T1" fmla="*/ 8 h 11"/>
                  <a:gd name="T2" fmla="*/ 5 w 8"/>
                  <a:gd name="T3" fmla="*/ 0 h 11"/>
                  <a:gd name="T4" fmla="*/ 8 w 8"/>
                  <a:gd name="T5" fmla="*/ 0 h 11"/>
                  <a:gd name="T6" fmla="*/ 2 w 8"/>
                  <a:gd name="T7" fmla="*/ 11 h 11"/>
                  <a:gd name="T8" fmla="*/ 2 w 8"/>
                  <a:gd name="T9" fmla="*/ 11 h 11"/>
                  <a:gd name="T10" fmla="*/ 2 w 8"/>
                  <a:gd name="T11" fmla="*/ 9 h 11"/>
                  <a:gd name="T12" fmla="*/ 2 w 8"/>
                  <a:gd name="T13" fmla="*/ 9 h 11"/>
                  <a:gd name="T14" fmla="*/ 2 w 8"/>
                  <a:gd name="T15" fmla="*/ 9 h 11"/>
                  <a:gd name="T16" fmla="*/ 0 w 8"/>
                  <a:gd name="T17" fmla="*/ 9 h 11"/>
                  <a:gd name="T18" fmla="*/ 0 w 8"/>
                  <a:gd name="T19" fmla="*/ 9 h 11"/>
                  <a:gd name="T20" fmla="*/ 0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5" y="0"/>
                    </a:lnTo>
                    <a:lnTo>
                      <a:pt x="8" y="0"/>
                    </a:lnTo>
                    <a:lnTo>
                      <a:pt x="2" y="11"/>
                    </a:lnTo>
                    <a:lnTo>
                      <a:pt x="2" y="9"/>
                    </a:lnTo>
                    <a:lnTo>
                      <a:pt x="0" y="9"/>
                    </a:lnTo>
                    <a:lnTo>
                      <a:pt x="0" y="8"/>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3" name="Freeform 282"/>
              <p:cNvSpPr>
                <a:spLocks/>
              </p:cNvSpPr>
              <p:nvPr/>
            </p:nvSpPr>
            <p:spPr bwMode="auto">
              <a:xfrm>
                <a:off x="2013" y="2929"/>
                <a:ext cx="8" cy="13"/>
              </a:xfrm>
              <a:custGeom>
                <a:avLst/>
                <a:gdLst>
                  <a:gd name="T0" fmla="*/ 0 w 8"/>
                  <a:gd name="T1" fmla="*/ 9 h 13"/>
                  <a:gd name="T2" fmla="*/ 5 w 8"/>
                  <a:gd name="T3" fmla="*/ 0 h 13"/>
                  <a:gd name="T4" fmla="*/ 8 w 8"/>
                  <a:gd name="T5" fmla="*/ 0 h 13"/>
                  <a:gd name="T6" fmla="*/ 1 w 8"/>
                  <a:gd name="T7" fmla="*/ 13 h 13"/>
                  <a:gd name="T8" fmla="*/ 0 w 8"/>
                  <a:gd name="T9" fmla="*/ 13 h 13"/>
                  <a:gd name="T10" fmla="*/ 0 w 8"/>
                  <a:gd name="T11" fmla="*/ 11 h 13"/>
                  <a:gd name="T12" fmla="*/ 0 w 8"/>
                  <a:gd name="T13" fmla="*/ 11 h 13"/>
                  <a:gd name="T14" fmla="*/ 0 w 8"/>
                  <a:gd name="T15" fmla="*/ 11 h 13"/>
                  <a:gd name="T16" fmla="*/ 0 w 8"/>
                  <a:gd name="T17" fmla="*/ 11 h 13"/>
                  <a:gd name="T18" fmla="*/ 0 w 8"/>
                  <a:gd name="T19" fmla="*/ 9 h 13"/>
                  <a:gd name="T20" fmla="*/ 0 w 8"/>
                  <a:gd name="T21" fmla="*/ 9 h 13"/>
                  <a:gd name="T22" fmla="*/ 0 w 8"/>
                  <a:gd name="T23" fmla="*/ 9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3"/>
                  <a:gd name="T38" fmla="*/ 8 w 8"/>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3">
                    <a:moveTo>
                      <a:pt x="0" y="9"/>
                    </a:moveTo>
                    <a:lnTo>
                      <a:pt x="5" y="0"/>
                    </a:lnTo>
                    <a:lnTo>
                      <a:pt x="8" y="0"/>
                    </a:lnTo>
                    <a:lnTo>
                      <a:pt x="1" y="13"/>
                    </a:lnTo>
                    <a:lnTo>
                      <a:pt x="0" y="13"/>
                    </a:lnTo>
                    <a:lnTo>
                      <a:pt x="0" y="11"/>
                    </a:lnTo>
                    <a:lnTo>
                      <a:pt x="0" y="9"/>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4" name="Freeform 283"/>
              <p:cNvSpPr>
                <a:spLocks/>
              </p:cNvSpPr>
              <p:nvPr/>
            </p:nvSpPr>
            <p:spPr bwMode="auto">
              <a:xfrm>
                <a:off x="2013" y="2929"/>
                <a:ext cx="10" cy="14"/>
              </a:xfrm>
              <a:custGeom>
                <a:avLst/>
                <a:gdLst>
                  <a:gd name="T0" fmla="*/ 0 w 10"/>
                  <a:gd name="T1" fmla="*/ 11 h 14"/>
                  <a:gd name="T2" fmla="*/ 6 w 10"/>
                  <a:gd name="T3" fmla="*/ 0 h 14"/>
                  <a:gd name="T4" fmla="*/ 10 w 10"/>
                  <a:gd name="T5" fmla="*/ 0 h 14"/>
                  <a:gd name="T6" fmla="*/ 1 w 10"/>
                  <a:gd name="T7" fmla="*/ 14 h 14"/>
                  <a:gd name="T8" fmla="*/ 1 w 10"/>
                  <a:gd name="T9" fmla="*/ 14 h 14"/>
                  <a:gd name="T10" fmla="*/ 1 w 10"/>
                  <a:gd name="T11" fmla="*/ 13 h 14"/>
                  <a:gd name="T12" fmla="*/ 1 w 10"/>
                  <a:gd name="T13" fmla="*/ 13 h 14"/>
                  <a:gd name="T14" fmla="*/ 1 w 10"/>
                  <a:gd name="T15" fmla="*/ 13 h 14"/>
                  <a:gd name="T16" fmla="*/ 0 w 10"/>
                  <a:gd name="T17" fmla="*/ 13 h 14"/>
                  <a:gd name="T18" fmla="*/ 0 w 10"/>
                  <a:gd name="T19" fmla="*/ 11 h 14"/>
                  <a:gd name="T20" fmla="*/ 0 w 10"/>
                  <a:gd name="T21" fmla="*/ 11 h 14"/>
                  <a:gd name="T22" fmla="*/ 0 w 10"/>
                  <a:gd name="T23" fmla="*/ 1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4"/>
                  <a:gd name="T38" fmla="*/ 10 w 1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4">
                    <a:moveTo>
                      <a:pt x="0" y="11"/>
                    </a:moveTo>
                    <a:lnTo>
                      <a:pt x="6" y="0"/>
                    </a:lnTo>
                    <a:lnTo>
                      <a:pt x="10" y="0"/>
                    </a:lnTo>
                    <a:lnTo>
                      <a:pt x="1" y="14"/>
                    </a:lnTo>
                    <a:lnTo>
                      <a:pt x="1" y="13"/>
                    </a:lnTo>
                    <a:lnTo>
                      <a:pt x="0" y="13"/>
                    </a:lnTo>
                    <a:lnTo>
                      <a:pt x="0" y="11"/>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5" name="Freeform 284"/>
              <p:cNvSpPr>
                <a:spLocks/>
              </p:cNvSpPr>
              <p:nvPr/>
            </p:nvSpPr>
            <p:spPr bwMode="auto">
              <a:xfrm>
                <a:off x="2014" y="2929"/>
                <a:ext cx="10" cy="16"/>
              </a:xfrm>
              <a:custGeom>
                <a:avLst/>
                <a:gdLst>
                  <a:gd name="T0" fmla="*/ 0 w 10"/>
                  <a:gd name="T1" fmla="*/ 13 h 16"/>
                  <a:gd name="T2" fmla="*/ 7 w 10"/>
                  <a:gd name="T3" fmla="*/ 0 h 16"/>
                  <a:gd name="T4" fmla="*/ 10 w 10"/>
                  <a:gd name="T5" fmla="*/ 0 h 16"/>
                  <a:gd name="T6" fmla="*/ 0 w 10"/>
                  <a:gd name="T7" fmla="*/ 16 h 16"/>
                  <a:gd name="T8" fmla="*/ 0 w 10"/>
                  <a:gd name="T9" fmla="*/ 16 h 16"/>
                  <a:gd name="T10" fmla="*/ 0 w 10"/>
                  <a:gd name="T11" fmla="*/ 14 h 16"/>
                  <a:gd name="T12" fmla="*/ 0 w 10"/>
                  <a:gd name="T13" fmla="*/ 14 h 16"/>
                  <a:gd name="T14" fmla="*/ 0 w 10"/>
                  <a:gd name="T15" fmla="*/ 14 h 16"/>
                  <a:gd name="T16" fmla="*/ 0 w 10"/>
                  <a:gd name="T17" fmla="*/ 14 h 16"/>
                  <a:gd name="T18" fmla="*/ 0 w 10"/>
                  <a:gd name="T19" fmla="*/ 13 h 16"/>
                  <a:gd name="T20" fmla="*/ 0 w 10"/>
                  <a:gd name="T21" fmla="*/ 13 h 16"/>
                  <a:gd name="T22" fmla="*/ 0 w 10"/>
                  <a:gd name="T23" fmla="*/ 1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3"/>
                    </a:moveTo>
                    <a:lnTo>
                      <a:pt x="7" y="0"/>
                    </a:lnTo>
                    <a:lnTo>
                      <a:pt x="10" y="0"/>
                    </a:lnTo>
                    <a:lnTo>
                      <a:pt x="0" y="16"/>
                    </a:lnTo>
                    <a:lnTo>
                      <a:pt x="0" y="14"/>
                    </a:lnTo>
                    <a:lnTo>
                      <a:pt x="0" y="1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6" name="Freeform 285"/>
              <p:cNvSpPr>
                <a:spLocks/>
              </p:cNvSpPr>
              <p:nvPr/>
            </p:nvSpPr>
            <p:spPr bwMode="auto">
              <a:xfrm>
                <a:off x="2014" y="2929"/>
                <a:ext cx="12" cy="18"/>
              </a:xfrm>
              <a:custGeom>
                <a:avLst/>
                <a:gdLst>
                  <a:gd name="T0" fmla="*/ 0 w 12"/>
                  <a:gd name="T1" fmla="*/ 14 h 18"/>
                  <a:gd name="T2" fmla="*/ 9 w 12"/>
                  <a:gd name="T3" fmla="*/ 0 h 18"/>
                  <a:gd name="T4" fmla="*/ 12 w 12"/>
                  <a:gd name="T5" fmla="*/ 1 h 18"/>
                  <a:gd name="T6" fmla="*/ 2 w 12"/>
                  <a:gd name="T7" fmla="*/ 18 h 18"/>
                  <a:gd name="T8" fmla="*/ 2 w 12"/>
                  <a:gd name="T9" fmla="*/ 18 h 18"/>
                  <a:gd name="T10" fmla="*/ 2 w 12"/>
                  <a:gd name="T11" fmla="*/ 16 h 18"/>
                  <a:gd name="T12" fmla="*/ 0 w 12"/>
                  <a:gd name="T13" fmla="*/ 16 h 18"/>
                  <a:gd name="T14" fmla="*/ 0 w 12"/>
                  <a:gd name="T15" fmla="*/ 16 h 18"/>
                  <a:gd name="T16" fmla="*/ 0 w 12"/>
                  <a:gd name="T17" fmla="*/ 16 h 18"/>
                  <a:gd name="T18" fmla="*/ 0 w 12"/>
                  <a:gd name="T19" fmla="*/ 14 h 18"/>
                  <a:gd name="T20" fmla="*/ 0 w 12"/>
                  <a:gd name="T21" fmla="*/ 14 h 18"/>
                  <a:gd name="T22" fmla="*/ 0 w 12"/>
                  <a:gd name="T23" fmla="*/ 14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8"/>
                  <a:gd name="T38" fmla="*/ 12 w 1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8">
                    <a:moveTo>
                      <a:pt x="0" y="14"/>
                    </a:moveTo>
                    <a:lnTo>
                      <a:pt x="9" y="0"/>
                    </a:lnTo>
                    <a:lnTo>
                      <a:pt x="12" y="1"/>
                    </a:lnTo>
                    <a:lnTo>
                      <a:pt x="2" y="18"/>
                    </a:lnTo>
                    <a:lnTo>
                      <a:pt x="2" y="16"/>
                    </a:lnTo>
                    <a:lnTo>
                      <a:pt x="0" y="16"/>
                    </a:lnTo>
                    <a:lnTo>
                      <a:pt x="0" y="1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7" name="Freeform 286"/>
              <p:cNvSpPr>
                <a:spLocks/>
              </p:cNvSpPr>
              <p:nvPr/>
            </p:nvSpPr>
            <p:spPr bwMode="auto">
              <a:xfrm>
                <a:off x="2014" y="2929"/>
                <a:ext cx="14" cy="19"/>
              </a:xfrm>
              <a:custGeom>
                <a:avLst/>
                <a:gdLst>
                  <a:gd name="T0" fmla="*/ 0 w 14"/>
                  <a:gd name="T1" fmla="*/ 16 h 19"/>
                  <a:gd name="T2" fmla="*/ 10 w 14"/>
                  <a:gd name="T3" fmla="*/ 0 h 19"/>
                  <a:gd name="T4" fmla="*/ 14 w 14"/>
                  <a:gd name="T5" fmla="*/ 1 h 19"/>
                  <a:gd name="T6" fmla="*/ 2 w 14"/>
                  <a:gd name="T7" fmla="*/ 19 h 19"/>
                  <a:gd name="T8" fmla="*/ 2 w 14"/>
                  <a:gd name="T9" fmla="*/ 19 h 19"/>
                  <a:gd name="T10" fmla="*/ 2 w 14"/>
                  <a:gd name="T11" fmla="*/ 18 h 19"/>
                  <a:gd name="T12" fmla="*/ 2 w 14"/>
                  <a:gd name="T13" fmla="*/ 18 h 19"/>
                  <a:gd name="T14" fmla="*/ 2 w 14"/>
                  <a:gd name="T15" fmla="*/ 18 h 19"/>
                  <a:gd name="T16" fmla="*/ 2 w 14"/>
                  <a:gd name="T17" fmla="*/ 18 h 19"/>
                  <a:gd name="T18" fmla="*/ 2 w 14"/>
                  <a:gd name="T19" fmla="*/ 16 h 19"/>
                  <a:gd name="T20" fmla="*/ 0 w 14"/>
                  <a:gd name="T21" fmla="*/ 16 h 19"/>
                  <a:gd name="T22" fmla="*/ 0 w 14"/>
                  <a:gd name="T23" fmla="*/ 16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
                  <a:gd name="T38" fmla="*/ 14 w 1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
                    <a:moveTo>
                      <a:pt x="0" y="16"/>
                    </a:moveTo>
                    <a:lnTo>
                      <a:pt x="10" y="0"/>
                    </a:lnTo>
                    <a:lnTo>
                      <a:pt x="14" y="1"/>
                    </a:lnTo>
                    <a:lnTo>
                      <a:pt x="2" y="19"/>
                    </a:lnTo>
                    <a:lnTo>
                      <a:pt x="2" y="18"/>
                    </a:lnTo>
                    <a:lnTo>
                      <a:pt x="2" y="16"/>
                    </a:lnTo>
                    <a:lnTo>
                      <a:pt x="0" y="1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8" name="Freeform 287"/>
              <p:cNvSpPr>
                <a:spLocks/>
              </p:cNvSpPr>
              <p:nvPr/>
            </p:nvSpPr>
            <p:spPr bwMode="auto">
              <a:xfrm>
                <a:off x="2016" y="2930"/>
                <a:ext cx="13" cy="20"/>
              </a:xfrm>
              <a:custGeom>
                <a:avLst/>
                <a:gdLst>
                  <a:gd name="T0" fmla="*/ 0 w 13"/>
                  <a:gd name="T1" fmla="*/ 17 h 20"/>
                  <a:gd name="T2" fmla="*/ 10 w 13"/>
                  <a:gd name="T3" fmla="*/ 0 h 20"/>
                  <a:gd name="T4" fmla="*/ 13 w 13"/>
                  <a:gd name="T5" fmla="*/ 0 h 20"/>
                  <a:gd name="T6" fmla="*/ 2 w 13"/>
                  <a:gd name="T7" fmla="*/ 20 h 20"/>
                  <a:gd name="T8" fmla="*/ 0 w 13"/>
                  <a:gd name="T9" fmla="*/ 20 h 20"/>
                  <a:gd name="T10" fmla="*/ 0 w 13"/>
                  <a:gd name="T11" fmla="*/ 18 h 20"/>
                  <a:gd name="T12" fmla="*/ 0 w 13"/>
                  <a:gd name="T13" fmla="*/ 18 h 20"/>
                  <a:gd name="T14" fmla="*/ 0 w 13"/>
                  <a:gd name="T15" fmla="*/ 18 h 20"/>
                  <a:gd name="T16" fmla="*/ 0 w 13"/>
                  <a:gd name="T17" fmla="*/ 18 h 20"/>
                  <a:gd name="T18" fmla="*/ 0 w 13"/>
                  <a:gd name="T19" fmla="*/ 17 h 20"/>
                  <a:gd name="T20" fmla="*/ 0 w 13"/>
                  <a:gd name="T21" fmla="*/ 17 h 20"/>
                  <a:gd name="T22" fmla="*/ 0 w 13"/>
                  <a:gd name="T23" fmla="*/ 1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0"/>
                  <a:gd name="T38" fmla="*/ 13 w 13"/>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0">
                    <a:moveTo>
                      <a:pt x="0" y="17"/>
                    </a:moveTo>
                    <a:lnTo>
                      <a:pt x="10" y="0"/>
                    </a:lnTo>
                    <a:lnTo>
                      <a:pt x="13" y="0"/>
                    </a:lnTo>
                    <a:lnTo>
                      <a:pt x="2" y="20"/>
                    </a:lnTo>
                    <a:lnTo>
                      <a:pt x="0" y="20"/>
                    </a:lnTo>
                    <a:lnTo>
                      <a:pt x="0" y="18"/>
                    </a:lnTo>
                    <a:lnTo>
                      <a:pt x="0" y="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9" name="Freeform 288"/>
              <p:cNvSpPr>
                <a:spLocks/>
              </p:cNvSpPr>
              <p:nvPr/>
            </p:nvSpPr>
            <p:spPr bwMode="auto">
              <a:xfrm>
                <a:off x="2016" y="2930"/>
                <a:ext cx="15" cy="22"/>
              </a:xfrm>
              <a:custGeom>
                <a:avLst/>
                <a:gdLst>
                  <a:gd name="T0" fmla="*/ 0 w 15"/>
                  <a:gd name="T1" fmla="*/ 18 h 22"/>
                  <a:gd name="T2" fmla="*/ 12 w 15"/>
                  <a:gd name="T3" fmla="*/ 0 h 22"/>
                  <a:gd name="T4" fmla="*/ 15 w 15"/>
                  <a:gd name="T5" fmla="*/ 0 h 22"/>
                  <a:gd name="T6" fmla="*/ 2 w 15"/>
                  <a:gd name="T7" fmla="*/ 22 h 22"/>
                  <a:gd name="T8" fmla="*/ 2 w 15"/>
                  <a:gd name="T9" fmla="*/ 22 h 22"/>
                  <a:gd name="T10" fmla="*/ 2 w 15"/>
                  <a:gd name="T11" fmla="*/ 22 h 22"/>
                  <a:gd name="T12" fmla="*/ 2 w 15"/>
                  <a:gd name="T13" fmla="*/ 20 h 22"/>
                  <a:gd name="T14" fmla="*/ 2 w 15"/>
                  <a:gd name="T15" fmla="*/ 20 h 22"/>
                  <a:gd name="T16" fmla="*/ 0 w 15"/>
                  <a:gd name="T17" fmla="*/ 20 h 22"/>
                  <a:gd name="T18" fmla="*/ 0 w 15"/>
                  <a:gd name="T19" fmla="*/ 18 h 22"/>
                  <a:gd name="T20" fmla="*/ 0 w 15"/>
                  <a:gd name="T21" fmla="*/ 18 h 22"/>
                  <a:gd name="T22" fmla="*/ 0 w 15"/>
                  <a:gd name="T23" fmla="*/ 18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2"/>
                  <a:gd name="T38" fmla="*/ 15 w 15"/>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2">
                    <a:moveTo>
                      <a:pt x="0" y="18"/>
                    </a:moveTo>
                    <a:lnTo>
                      <a:pt x="12" y="0"/>
                    </a:lnTo>
                    <a:lnTo>
                      <a:pt x="15" y="0"/>
                    </a:lnTo>
                    <a:lnTo>
                      <a:pt x="2" y="22"/>
                    </a:lnTo>
                    <a:lnTo>
                      <a:pt x="2" y="20"/>
                    </a:lnTo>
                    <a:lnTo>
                      <a:pt x="0" y="20"/>
                    </a:lnTo>
                    <a:lnTo>
                      <a:pt x="0" y="1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0" name="Freeform 289"/>
              <p:cNvSpPr>
                <a:spLocks/>
              </p:cNvSpPr>
              <p:nvPr/>
            </p:nvSpPr>
            <p:spPr bwMode="auto">
              <a:xfrm>
                <a:off x="2018" y="2930"/>
                <a:ext cx="13" cy="23"/>
              </a:xfrm>
              <a:custGeom>
                <a:avLst/>
                <a:gdLst>
                  <a:gd name="T0" fmla="*/ 0 w 13"/>
                  <a:gd name="T1" fmla="*/ 20 h 23"/>
                  <a:gd name="T2" fmla="*/ 11 w 13"/>
                  <a:gd name="T3" fmla="*/ 0 h 23"/>
                  <a:gd name="T4" fmla="*/ 13 w 13"/>
                  <a:gd name="T5" fmla="*/ 0 h 23"/>
                  <a:gd name="T6" fmla="*/ 0 w 13"/>
                  <a:gd name="T7" fmla="*/ 23 h 23"/>
                  <a:gd name="T8" fmla="*/ 0 w 13"/>
                  <a:gd name="T9" fmla="*/ 23 h 23"/>
                  <a:gd name="T10" fmla="*/ 0 w 13"/>
                  <a:gd name="T11" fmla="*/ 23 h 23"/>
                  <a:gd name="T12" fmla="*/ 0 w 13"/>
                  <a:gd name="T13" fmla="*/ 23 h 23"/>
                  <a:gd name="T14" fmla="*/ 0 w 13"/>
                  <a:gd name="T15" fmla="*/ 22 h 23"/>
                  <a:gd name="T16" fmla="*/ 0 w 13"/>
                  <a:gd name="T17" fmla="*/ 22 h 23"/>
                  <a:gd name="T18" fmla="*/ 0 w 13"/>
                  <a:gd name="T19" fmla="*/ 22 h 23"/>
                  <a:gd name="T20" fmla="*/ 0 w 13"/>
                  <a:gd name="T21" fmla="*/ 20 h 23"/>
                  <a:gd name="T22" fmla="*/ 0 w 13"/>
                  <a:gd name="T23" fmla="*/ 2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3"/>
                  <a:gd name="T38" fmla="*/ 13 w 13"/>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3">
                    <a:moveTo>
                      <a:pt x="0" y="20"/>
                    </a:moveTo>
                    <a:lnTo>
                      <a:pt x="11" y="0"/>
                    </a:lnTo>
                    <a:lnTo>
                      <a:pt x="13" y="0"/>
                    </a:lnTo>
                    <a:lnTo>
                      <a:pt x="0" y="23"/>
                    </a:lnTo>
                    <a:lnTo>
                      <a:pt x="0" y="22"/>
                    </a:lnTo>
                    <a:lnTo>
                      <a:pt x="0" y="2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1" name="Freeform 290"/>
              <p:cNvSpPr>
                <a:spLocks/>
              </p:cNvSpPr>
              <p:nvPr/>
            </p:nvSpPr>
            <p:spPr bwMode="auto">
              <a:xfrm>
                <a:off x="2018" y="2930"/>
                <a:ext cx="15" cy="27"/>
              </a:xfrm>
              <a:custGeom>
                <a:avLst/>
                <a:gdLst>
                  <a:gd name="T0" fmla="*/ 0 w 15"/>
                  <a:gd name="T1" fmla="*/ 22 h 27"/>
                  <a:gd name="T2" fmla="*/ 13 w 15"/>
                  <a:gd name="T3" fmla="*/ 0 h 27"/>
                  <a:gd name="T4" fmla="*/ 15 w 15"/>
                  <a:gd name="T5" fmla="*/ 0 h 27"/>
                  <a:gd name="T6" fmla="*/ 1 w 15"/>
                  <a:gd name="T7" fmla="*/ 27 h 27"/>
                  <a:gd name="T8" fmla="*/ 0 w 15"/>
                  <a:gd name="T9" fmla="*/ 25 h 27"/>
                  <a:gd name="T10" fmla="*/ 0 w 15"/>
                  <a:gd name="T11" fmla="*/ 25 h 27"/>
                  <a:gd name="T12" fmla="*/ 0 w 15"/>
                  <a:gd name="T13" fmla="*/ 25 h 27"/>
                  <a:gd name="T14" fmla="*/ 0 w 15"/>
                  <a:gd name="T15" fmla="*/ 23 h 27"/>
                  <a:gd name="T16" fmla="*/ 0 w 15"/>
                  <a:gd name="T17" fmla="*/ 23 h 27"/>
                  <a:gd name="T18" fmla="*/ 0 w 15"/>
                  <a:gd name="T19" fmla="*/ 23 h 27"/>
                  <a:gd name="T20" fmla="*/ 0 w 15"/>
                  <a:gd name="T21" fmla="*/ 23 h 27"/>
                  <a:gd name="T22" fmla="*/ 0 w 15"/>
                  <a:gd name="T23" fmla="*/ 2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7"/>
                  <a:gd name="T38" fmla="*/ 15 w 15"/>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7">
                    <a:moveTo>
                      <a:pt x="0" y="22"/>
                    </a:moveTo>
                    <a:lnTo>
                      <a:pt x="13" y="0"/>
                    </a:lnTo>
                    <a:lnTo>
                      <a:pt x="15" y="0"/>
                    </a:lnTo>
                    <a:lnTo>
                      <a:pt x="1" y="27"/>
                    </a:lnTo>
                    <a:lnTo>
                      <a:pt x="0" y="25"/>
                    </a:lnTo>
                    <a:lnTo>
                      <a:pt x="0" y="23"/>
                    </a:lnTo>
                    <a:lnTo>
                      <a:pt x="0" y="22"/>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2" name="Freeform 291"/>
              <p:cNvSpPr>
                <a:spLocks/>
              </p:cNvSpPr>
              <p:nvPr/>
            </p:nvSpPr>
            <p:spPr bwMode="auto">
              <a:xfrm>
                <a:off x="2018" y="2930"/>
                <a:ext cx="16" cy="28"/>
              </a:xfrm>
              <a:custGeom>
                <a:avLst/>
                <a:gdLst>
                  <a:gd name="T0" fmla="*/ 0 w 16"/>
                  <a:gd name="T1" fmla="*/ 23 h 28"/>
                  <a:gd name="T2" fmla="*/ 13 w 16"/>
                  <a:gd name="T3" fmla="*/ 0 h 28"/>
                  <a:gd name="T4" fmla="*/ 16 w 16"/>
                  <a:gd name="T5" fmla="*/ 0 h 28"/>
                  <a:gd name="T6" fmla="*/ 1 w 16"/>
                  <a:gd name="T7" fmla="*/ 28 h 28"/>
                  <a:gd name="T8" fmla="*/ 1 w 16"/>
                  <a:gd name="T9" fmla="*/ 28 h 28"/>
                  <a:gd name="T10" fmla="*/ 1 w 16"/>
                  <a:gd name="T11" fmla="*/ 27 h 28"/>
                  <a:gd name="T12" fmla="*/ 1 w 16"/>
                  <a:gd name="T13" fmla="*/ 27 h 28"/>
                  <a:gd name="T14" fmla="*/ 1 w 16"/>
                  <a:gd name="T15" fmla="*/ 27 h 28"/>
                  <a:gd name="T16" fmla="*/ 0 w 16"/>
                  <a:gd name="T17" fmla="*/ 25 h 28"/>
                  <a:gd name="T18" fmla="*/ 0 w 16"/>
                  <a:gd name="T19" fmla="*/ 25 h 28"/>
                  <a:gd name="T20" fmla="*/ 0 w 16"/>
                  <a:gd name="T21" fmla="*/ 25 h 28"/>
                  <a:gd name="T22" fmla="*/ 0 w 16"/>
                  <a:gd name="T23" fmla="*/ 23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8"/>
                  <a:gd name="T38" fmla="*/ 16 w 16"/>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8">
                    <a:moveTo>
                      <a:pt x="0" y="23"/>
                    </a:moveTo>
                    <a:lnTo>
                      <a:pt x="13" y="0"/>
                    </a:lnTo>
                    <a:lnTo>
                      <a:pt x="16" y="0"/>
                    </a:lnTo>
                    <a:lnTo>
                      <a:pt x="1" y="28"/>
                    </a:lnTo>
                    <a:lnTo>
                      <a:pt x="1" y="27"/>
                    </a:lnTo>
                    <a:lnTo>
                      <a:pt x="0" y="25"/>
                    </a:lnTo>
                    <a:lnTo>
                      <a:pt x="0" y="23"/>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3" name="Freeform 292"/>
              <p:cNvSpPr>
                <a:spLocks/>
              </p:cNvSpPr>
              <p:nvPr/>
            </p:nvSpPr>
            <p:spPr bwMode="auto">
              <a:xfrm>
                <a:off x="2019" y="2930"/>
                <a:ext cx="17" cy="30"/>
              </a:xfrm>
              <a:custGeom>
                <a:avLst/>
                <a:gdLst>
                  <a:gd name="T0" fmla="*/ 0 w 17"/>
                  <a:gd name="T1" fmla="*/ 27 h 30"/>
                  <a:gd name="T2" fmla="*/ 14 w 17"/>
                  <a:gd name="T3" fmla="*/ 0 h 30"/>
                  <a:gd name="T4" fmla="*/ 17 w 17"/>
                  <a:gd name="T5" fmla="*/ 2 h 30"/>
                  <a:gd name="T6" fmla="*/ 0 w 17"/>
                  <a:gd name="T7" fmla="*/ 30 h 30"/>
                  <a:gd name="T8" fmla="*/ 0 w 17"/>
                  <a:gd name="T9" fmla="*/ 30 h 30"/>
                  <a:gd name="T10" fmla="*/ 0 w 17"/>
                  <a:gd name="T11" fmla="*/ 30 h 30"/>
                  <a:gd name="T12" fmla="*/ 0 w 17"/>
                  <a:gd name="T13" fmla="*/ 28 h 30"/>
                  <a:gd name="T14" fmla="*/ 0 w 17"/>
                  <a:gd name="T15" fmla="*/ 28 h 30"/>
                  <a:gd name="T16" fmla="*/ 0 w 17"/>
                  <a:gd name="T17" fmla="*/ 28 h 30"/>
                  <a:gd name="T18" fmla="*/ 0 w 17"/>
                  <a:gd name="T19" fmla="*/ 27 h 30"/>
                  <a:gd name="T20" fmla="*/ 0 w 17"/>
                  <a:gd name="T21" fmla="*/ 27 h 30"/>
                  <a:gd name="T22" fmla="*/ 0 w 17"/>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0" y="27"/>
                    </a:moveTo>
                    <a:lnTo>
                      <a:pt x="14" y="0"/>
                    </a:lnTo>
                    <a:lnTo>
                      <a:pt x="17" y="2"/>
                    </a:lnTo>
                    <a:lnTo>
                      <a:pt x="0" y="30"/>
                    </a:lnTo>
                    <a:lnTo>
                      <a:pt x="0" y="28"/>
                    </a:lnTo>
                    <a:lnTo>
                      <a:pt x="0" y="27"/>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4" name="Freeform 293"/>
              <p:cNvSpPr>
                <a:spLocks/>
              </p:cNvSpPr>
              <p:nvPr/>
            </p:nvSpPr>
            <p:spPr bwMode="auto">
              <a:xfrm>
                <a:off x="2019" y="2930"/>
                <a:ext cx="19" cy="33"/>
              </a:xfrm>
              <a:custGeom>
                <a:avLst/>
                <a:gdLst>
                  <a:gd name="T0" fmla="*/ 0 w 19"/>
                  <a:gd name="T1" fmla="*/ 28 h 33"/>
                  <a:gd name="T2" fmla="*/ 15 w 19"/>
                  <a:gd name="T3" fmla="*/ 0 h 33"/>
                  <a:gd name="T4" fmla="*/ 19 w 19"/>
                  <a:gd name="T5" fmla="*/ 2 h 33"/>
                  <a:gd name="T6" fmla="*/ 0 w 19"/>
                  <a:gd name="T7" fmla="*/ 33 h 33"/>
                  <a:gd name="T8" fmla="*/ 0 w 19"/>
                  <a:gd name="T9" fmla="*/ 32 h 33"/>
                  <a:gd name="T10" fmla="*/ 0 w 19"/>
                  <a:gd name="T11" fmla="*/ 32 h 33"/>
                  <a:gd name="T12" fmla="*/ 0 w 19"/>
                  <a:gd name="T13" fmla="*/ 32 h 33"/>
                  <a:gd name="T14" fmla="*/ 0 w 19"/>
                  <a:gd name="T15" fmla="*/ 30 h 33"/>
                  <a:gd name="T16" fmla="*/ 0 w 19"/>
                  <a:gd name="T17" fmla="*/ 30 h 33"/>
                  <a:gd name="T18" fmla="*/ 0 w 19"/>
                  <a:gd name="T19" fmla="*/ 30 h 33"/>
                  <a:gd name="T20" fmla="*/ 0 w 19"/>
                  <a:gd name="T21" fmla="*/ 28 h 33"/>
                  <a:gd name="T22" fmla="*/ 0 w 19"/>
                  <a:gd name="T23" fmla="*/ 2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3"/>
                  <a:gd name="T38" fmla="*/ 19 w 1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3">
                    <a:moveTo>
                      <a:pt x="0" y="28"/>
                    </a:moveTo>
                    <a:lnTo>
                      <a:pt x="15" y="0"/>
                    </a:lnTo>
                    <a:lnTo>
                      <a:pt x="19" y="2"/>
                    </a:lnTo>
                    <a:lnTo>
                      <a:pt x="0" y="33"/>
                    </a:lnTo>
                    <a:lnTo>
                      <a:pt x="0" y="32"/>
                    </a:lnTo>
                    <a:lnTo>
                      <a:pt x="0" y="30"/>
                    </a:lnTo>
                    <a:lnTo>
                      <a:pt x="0" y="28"/>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5" name="Freeform 294"/>
              <p:cNvSpPr>
                <a:spLocks/>
              </p:cNvSpPr>
              <p:nvPr/>
            </p:nvSpPr>
            <p:spPr bwMode="auto">
              <a:xfrm>
                <a:off x="2019" y="2932"/>
                <a:ext cx="20" cy="33"/>
              </a:xfrm>
              <a:custGeom>
                <a:avLst/>
                <a:gdLst>
                  <a:gd name="T0" fmla="*/ 0 w 20"/>
                  <a:gd name="T1" fmla="*/ 28 h 33"/>
                  <a:gd name="T2" fmla="*/ 17 w 20"/>
                  <a:gd name="T3" fmla="*/ 0 h 33"/>
                  <a:gd name="T4" fmla="*/ 20 w 20"/>
                  <a:gd name="T5" fmla="*/ 0 h 33"/>
                  <a:gd name="T6" fmla="*/ 2 w 20"/>
                  <a:gd name="T7" fmla="*/ 33 h 33"/>
                  <a:gd name="T8" fmla="*/ 0 w 20"/>
                  <a:gd name="T9" fmla="*/ 33 h 33"/>
                  <a:gd name="T10" fmla="*/ 0 w 20"/>
                  <a:gd name="T11" fmla="*/ 31 h 33"/>
                  <a:gd name="T12" fmla="*/ 0 w 20"/>
                  <a:gd name="T13" fmla="*/ 31 h 33"/>
                  <a:gd name="T14" fmla="*/ 0 w 20"/>
                  <a:gd name="T15" fmla="*/ 31 h 33"/>
                  <a:gd name="T16" fmla="*/ 0 w 20"/>
                  <a:gd name="T17" fmla="*/ 30 h 33"/>
                  <a:gd name="T18" fmla="*/ 0 w 20"/>
                  <a:gd name="T19" fmla="*/ 30 h 33"/>
                  <a:gd name="T20" fmla="*/ 0 w 20"/>
                  <a:gd name="T21" fmla="*/ 30 h 33"/>
                  <a:gd name="T22" fmla="*/ 0 w 20"/>
                  <a:gd name="T23" fmla="*/ 2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3"/>
                  <a:gd name="T38" fmla="*/ 20 w 20"/>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3">
                    <a:moveTo>
                      <a:pt x="0" y="28"/>
                    </a:moveTo>
                    <a:lnTo>
                      <a:pt x="17" y="0"/>
                    </a:lnTo>
                    <a:lnTo>
                      <a:pt x="20" y="0"/>
                    </a:lnTo>
                    <a:lnTo>
                      <a:pt x="2" y="33"/>
                    </a:lnTo>
                    <a:lnTo>
                      <a:pt x="0" y="33"/>
                    </a:lnTo>
                    <a:lnTo>
                      <a:pt x="0" y="31"/>
                    </a:lnTo>
                    <a:lnTo>
                      <a:pt x="0" y="30"/>
                    </a:lnTo>
                    <a:lnTo>
                      <a:pt x="0" y="28"/>
                    </a:lnTo>
                    <a:close/>
                  </a:path>
                </a:pathLst>
              </a:custGeom>
              <a:solidFill>
                <a:srgbClr val="4545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6" name="Freeform 295"/>
              <p:cNvSpPr>
                <a:spLocks/>
              </p:cNvSpPr>
              <p:nvPr/>
            </p:nvSpPr>
            <p:spPr bwMode="auto">
              <a:xfrm>
                <a:off x="2019" y="2932"/>
                <a:ext cx="22" cy="35"/>
              </a:xfrm>
              <a:custGeom>
                <a:avLst/>
                <a:gdLst>
                  <a:gd name="T0" fmla="*/ 0 w 22"/>
                  <a:gd name="T1" fmla="*/ 31 h 35"/>
                  <a:gd name="T2" fmla="*/ 19 w 22"/>
                  <a:gd name="T3" fmla="*/ 0 h 35"/>
                  <a:gd name="T4" fmla="*/ 22 w 22"/>
                  <a:gd name="T5" fmla="*/ 0 h 35"/>
                  <a:gd name="T6" fmla="*/ 2 w 22"/>
                  <a:gd name="T7" fmla="*/ 35 h 35"/>
                  <a:gd name="T8" fmla="*/ 2 w 22"/>
                  <a:gd name="T9" fmla="*/ 35 h 35"/>
                  <a:gd name="T10" fmla="*/ 2 w 22"/>
                  <a:gd name="T11" fmla="*/ 35 h 35"/>
                  <a:gd name="T12" fmla="*/ 2 w 22"/>
                  <a:gd name="T13" fmla="*/ 33 h 35"/>
                  <a:gd name="T14" fmla="*/ 2 w 22"/>
                  <a:gd name="T15" fmla="*/ 33 h 35"/>
                  <a:gd name="T16" fmla="*/ 0 w 22"/>
                  <a:gd name="T17" fmla="*/ 33 h 35"/>
                  <a:gd name="T18" fmla="*/ 0 w 22"/>
                  <a:gd name="T19" fmla="*/ 31 h 35"/>
                  <a:gd name="T20" fmla="*/ 0 w 22"/>
                  <a:gd name="T21" fmla="*/ 31 h 35"/>
                  <a:gd name="T22" fmla="*/ 0 w 22"/>
                  <a:gd name="T23" fmla="*/ 3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35"/>
                  <a:gd name="T38" fmla="*/ 22 w 22"/>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35">
                    <a:moveTo>
                      <a:pt x="0" y="31"/>
                    </a:moveTo>
                    <a:lnTo>
                      <a:pt x="19" y="0"/>
                    </a:lnTo>
                    <a:lnTo>
                      <a:pt x="22" y="0"/>
                    </a:lnTo>
                    <a:lnTo>
                      <a:pt x="2" y="35"/>
                    </a:lnTo>
                    <a:lnTo>
                      <a:pt x="2" y="33"/>
                    </a:lnTo>
                    <a:lnTo>
                      <a:pt x="0" y="33"/>
                    </a:lnTo>
                    <a:lnTo>
                      <a:pt x="0" y="31"/>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7" name="Freeform 296"/>
              <p:cNvSpPr>
                <a:spLocks/>
              </p:cNvSpPr>
              <p:nvPr/>
            </p:nvSpPr>
            <p:spPr bwMode="auto">
              <a:xfrm>
                <a:off x="2021" y="2932"/>
                <a:ext cx="22" cy="38"/>
              </a:xfrm>
              <a:custGeom>
                <a:avLst/>
                <a:gdLst>
                  <a:gd name="T0" fmla="*/ 0 w 22"/>
                  <a:gd name="T1" fmla="*/ 33 h 38"/>
                  <a:gd name="T2" fmla="*/ 18 w 22"/>
                  <a:gd name="T3" fmla="*/ 0 h 38"/>
                  <a:gd name="T4" fmla="*/ 22 w 22"/>
                  <a:gd name="T5" fmla="*/ 0 h 38"/>
                  <a:gd name="T6" fmla="*/ 0 w 22"/>
                  <a:gd name="T7" fmla="*/ 38 h 38"/>
                  <a:gd name="T8" fmla="*/ 0 w 22"/>
                  <a:gd name="T9" fmla="*/ 36 h 38"/>
                  <a:gd name="T10" fmla="*/ 0 w 22"/>
                  <a:gd name="T11" fmla="*/ 36 h 38"/>
                  <a:gd name="T12" fmla="*/ 0 w 22"/>
                  <a:gd name="T13" fmla="*/ 36 h 38"/>
                  <a:gd name="T14" fmla="*/ 0 w 22"/>
                  <a:gd name="T15" fmla="*/ 35 h 38"/>
                  <a:gd name="T16" fmla="*/ 0 w 22"/>
                  <a:gd name="T17" fmla="*/ 35 h 38"/>
                  <a:gd name="T18" fmla="*/ 0 w 22"/>
                  <a:gd name="T19" fmla="*/ 35 h 38"/>
                  <a:gd name="T20" fmla="*/ 0 w 22"/>
                  <a:gd name="T21" fmla="*/ 33 h 38"/>
                  <a:gd name="T22" fmla="*/ 0 w 22"/>
                  <a:gd name="T23" fmla="*/ 3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38"/>
                  <a:gd name="T38" fmla="*/ 22 w 22"/>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38">
                    <a:moveTo>
                      <a:pt x="0" y="33"/>
                    </a:moveTo>
                    <a:lnTo>
                      <a:pt x="18" y="0"/>
                    </a:lnTo>
                    <a:lnTo>
                      <a:pt x="22" y="0"/>
                    </a:lnTo>
                    <a:lnTo>
                      <a:pt x="0" y="38"/>
                    </a:lnTo>
                    <a:lnTo>
                      <a:pt x="0" y="36"/>
                    </a:lnTo>
                    <a:lnTo>
                      <a:pt x="0" y="35"/>
                    </a:lnTo>
                    <a:lnTo>
                      <a:pt x="0" y="33"/>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8" name="Freeform 297"/>
              <p:cNvSpPr>
                <a:spLocks/>
              </p:cNvSpPr>
              <p:nvPr/>
            </p:nvSpPr>
            <p:spPr bwMode="auto">
              <a:xfrm>
                <a:off x="2021" y="2932"/>
                <a:ext cx="23" cy="40"/>
              </a:xfrm>
              <a:custGeom>
                <a:avLst/>
                <a:gdLst>
                  <a:gd name="T0" fmla="*/ 0 w 23"/>
                  <a:gd name="T1" fmla="*/ 35 h 40"/>
                  <a:gd name="T2" fmla="*/ 20 w 23"/>
                  <a:gd name="T3" fmla="*/ 0 h 40"/>
                  <a:gd name="T4" fmla="*/ 23 w 23"/>
                  <a:gd name="T5" fmla="*/ 0 h 40"/>
                  <a:gd name="T6" fmla="*/ 0 w 23"/>
                  <a:gd name="T7" fmla="*/ 40 h 40"/>
                  <a:gd name="T8" fmla="*/ 0 w 23"/>
                  <a:gd name="T9" fmla="*/ 40 h 40"/>
                  <a:gd name="T10" fmla="*/ 0 w 23"/>
                  <a:gd name="T11" fmla="*/ 40 h 40"/>
                  <a:gd name="T12" fmla="*/ 0 w 23"/>
                  <a:gd name="T13" fmla="*/ 38 h 40"/>
                  <a:gd name="T14" fmla="*/ 0 w 23"/>
                  <a:gd name="T15" fmla="*/ 38 h 40"/>
                  <a:gd name="T16" fmla="*/ 0 w 23"/>
                  <a:gd name="T17" fmla="*/ 36 h 40"/>
                  <a:gd name="T18" fmla="*/ 0 w 23"/>
                  <a:gd name="T19" fmla="*/ 36 h 40"/>
                  <a:gd name="T20" fmla="*/ 0 w 23"/>
                  <a:gd name="T21" fmla="*/ 36 h 40"/>
                  <a:gd name="T22" fmla="*/ 0 w 23"/>
                  <a:gd name="T23" fmla="*/ 3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40"/>
                  <a:gd name="T38" fmla="*/ 23 w 2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40">
                    <a:moveTo>
                      <a:pt x="0" y="35"/>
                    </a:moveTo>
                    <a:lnTo>
                      <a:pt x="20" y="0"/>
                    </a:lnTo>
                    <a:lnTo>
                      <a:pt x="23" y="0"/>
                    </a:lnTo>
                    <a:lnTo>
                      <a:pt x="0" y="40"/>
                    </a:lnTo>
                    <a:lnTo>
                      <a:pt x="0" y="38"/>
                    </a:lnTo>
                    <a:lnTo>
                      <a:pt x="0" y="36"/>
                    </a:lnTo>
                    <a:lnTo>
                      <a:pt x="0" y="35"/>
                    </a:lnTo>
                    <a:close/>
                  </a:path>
                </a:pathLst>
              </a:custGeom>
              <a:solidFill>
                <a:srgbClr val="474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9" name="Freeform 298"/>
              <p:cNvSpPr>
                <a:spLocks/>
              </p:cNvSpPr>
              <p:nvPr/>
            </p:nvSpPr>
            <p:spPr bwMode="auto">
              <a:xfrm>
                <a:off x="2021" y="2932"/>
                <a:ext cx="25" cy="43"/>
              </a:xfrm>
              <a:custGeom>
                <a:avLst/>
                <a:gdLst>
                  <a:gd name="T0" fmla="*/ 0 w 25"/>
                  <a:gd name="T1" fmla="*/ 38 h 43"/>
                  <a:gd name="T2" fmla="*/ 22 w 25"/>
                  <a:gd name="T3" fmla="*/ 0 h 43"/>
                  <a:gd name="T4" fmla="*/ 25 w 25"/>
                  <a:gd name="T5" fmla="*/ 1 h 43"/>
                  <a:gd name="T6" fmla="*/ 0 w 25"/>
                  <a:gd name="T7" fmla="*/ 43 h 43"/>
                  <a:gd name="T8" fmla="*/ 0 w 25"/>
                  <a:gd name="T9" fmla="*/ 41 h 43"/>
                  <a:gd name="T10" fmla="*/ 0 w 25"/>
                  <a:gd name="T11" fmla="*/ 41 h 43"/>
                  <a:gd name="T12" fmla="*/ 0 w 25"/>
                  <a:gd name="T13" fmla="*/ 41 h 43"/>
                  <a:gd name="T14" fmla="*/ 0 w 25"/>
                  <a:gd name="T15" fmla="*/ 40 h 43"/>
                  <a:gd name="T16" fmla="*/ 0 w 25"/>
                  <a:gd name="T17" fmla="*/ 40 h 43"/>
                  <a:gd name="T18" fmla="*/ 0 w 25"/>
                  <a:gd name="T19" fmla="*/ 40 h 43"/>
                  <a:gd name="T20" fmla="*/ 0 w 25"/>
                  <a:gd name="T21" fmla="*/ 38 h 43"/>
                  <a:gd name="T22" fmla="*/ 0 w 25"/>
                  <a:gd name="T23" fmla="*/ 3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3"/>
                  <a:gd name="T38" fmla="*/ 25 w 2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3">
                    <a:moveTo>
                      <a:pt x="0" y="38"/>
                    </a:moveTo>
                    <a:lnTo>
                      <a:pt x="22" y="0"/>
                    </a:lnTo>
                    <a:lnTo>
                      <a:pt x="25" y="1"/>
                    </a:lnTo>
                    <a:lnTo>
                      <a:pt x="0" y="43"/>
                    </a:lnTo>
                    <a:lnTo>
                      <a:pt x="0" y="41"/>
                    </a:lnTo>
                    <a:lnTo>
                      <a:pt x="0" y="40"/>
                    </a:lnTo>
                    <a:lnTo>
                      <a:pt x="0" y="38"/>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0" name="Freeform 299"/>
              <p:cNvSpPr>
                <a:spLocks/>
              </p:cNvSpPr>
              <p:nvPr/>
            </p:nvSpPr>
            <p:spPr bwMode="auto">
              <a:xfrm>
                <a:off x="2021" y="2932"/>
                <a:ext cx="27" cy="45"/>
              </a:xfrm>
              <a:custGeom>
                <a:avLst/>
                <a:gdLst>
                  <a:gd name="T0" fmla="*/ 0 w 27"/>
                  <a:gd name="T1" fmla="*/ 40 h 45"/>
                  <a:gd name="T2" fmla="*/ 23 w 27"/>
                  <a:gd name="T3" fmla="*/ 0 h 45"/>
                  <a:gd name="T4" fmla="*/ 27 w 27"/>
                  <a:gd name="T5" fmla="*/ 1 h 45"/>
                  <a:gd name="T6" fmla="*/ 0 w 27"/>
                  <a:gd name="T7" fmla="*/ 45 h 45"/>
                  <a:gd name="T8" fmla="*/ 0 w 27"/>
                  <a:gd name="T9" fmla="*/ 45 h 45"/>
                  <a:gd name="T10" fmla="*/ 0 w 27"/>
                  <a:gd name="T11" fmla="*/ 45 h 45"/>
                  <a:gd name="T12" fmla="*/ 0 w 27"/>
                  <a:gd name="T13" fmla="*/ 43 h 45"/>
                  <a:gd name="T14" fmla="*/ 0 w 27"/>
                  <a:gd name="T15" fmla="*/ 43 h 45"/>
                  <a:gd name="T16" fmla="*/ 0 w 27"/>
                  <a:gd name="T17" fmla="*/ 41 h 45"/>
                  <a:gd name="T18" fmla="*/ 0 w 27"/>
                  <a:gd name="T19" fmla="*/ 41 h 45"/>
                  <a:gd name="T20" fmla="*/ 0 w 27"/>
                  <a:gd name="T21" fmla="*/ 41 h 45"/>
                  <a:gd name="T22" fmla="*/ 0 w 27"/>
                  <a:gd name="T23" fmla="*/ 4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45"/>
                  <a:gd name="T38" fmla="*/ 27 w 27"/>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45">
                    <a:moveTo>
                      <a:pt x="0" y="40"/>
                    </a:moveTo>
                    <a:lnTo>
                      <a:pt x="23" y="0"/>
                    </a:lnTo>
                    <a:lnTo>
                      <a:pt x="27" y="1"/>
                    </a:lnTo>
                    <a:lnTo>
                      <a:pt x="0" y="45"/>
                    </a:lnTo>
                    <a:lnTo>
                      <a:pt x="0" y="43"/>
                    </a:lnTo>
                    <a:lnTo>
                      <a:pt x="0" y="41"/>
                    </a:lnTo>
                    <a:lnTo>
                      <a:pt x="0" y="40"/>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1" name="Freeform 300"/>
              <p:cNvSpPr>
                <a:spLocks/>
              </p:cNvSpPr>
              <p:nvPr/>
            </p:nvSpPr>
            <p:spPr bwMode="auto">
              <a:xfrm>
                <a:off x="2021" y="2933"/>
                <a:ext cx="28" cy="47"/>
              </a:xfrm>
              <a:custGeom>
                <a:avLst/>
                <a:gdLst>
                  <a:gd name="T0" fmla="*/ 0 w 28"/>
                  <a:gd name="T1" fmla="*/ 42 h 47"/>
                  <a:gd name="T2" fmla="*/ 25 w 28"/>
                  <a:gd name="T3" fmla="*/ 0 h 47"/>
                  <a:gd name="T4" fmla="*/ 28 w 28"/>
                  <a:gd name="T5" fmla="*/ 0 h 47"/>
                  <a:gd name="T6" fmla="*/ 2 w 28"/>
                  <a:gd name="T7" fmla="*/ 47 h 47"/>
                  <a:gd name="T8" fmla="*/ 0 w 28"/>
                  <a:gd name="T9" fmla="*/ 45 h 47"/>
                  <a:gd name="T10" fmla="*/ 0 w 28"/>
                  <a:gd name="T11" fmla="*/ 45 h 47"/>
                  <a:gd name="T12" fmla="*/ 0 w 28"/>
                  <a:gd name="T13" fmla="*/ 45 h 47"/>
                  <a:gd name="T14" fmla="*/ 0 w 28"/>
                  <a:gd name="T15" fmla="*/ 44 h 47"/>
                  <a:gd name="T16" fmla="*/ 0 w 28"/>
                  <a:gd name="T17" fmla="*/ 44 h 47"/>
                  <a:gd name="T18" fmla="*/ 0 w 28"/>
                  <a:gd name="T19" fmla="*/ 44 h 47"/>
                  <a:gd name="T20" fmla="*/ 0 w 28"/>
                  <a:gd name="T21" fmla="*/ 42 h 47"/>
                  <a:gd name="T22" fmla="*/ 0 w 28"/>
                  <a:gd name="T23" fmla="*/ 42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7"/>
                  <a:gd name="T38" fmla="*/ 28 w 28"/>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7">
                    <a:moveTo>
                      <a:pt x="0" y="42"/>
                    </a:moveTo>
                    <a:lnTo>
                      <a:pt x="25" y="0"/>
                    </a:lnTo>
                    <a:lnTo>
                      <a:pt x="28" y="0"/>
                    </a:lnTo>
                    <a:lnTo>
                      <a:pt x="2" y="47"/>
                    </a:lnTo>
                    <a:lnTo>
                      <a:pt x="0" y="45"/>
                    </a:lnTo>
                    <a:lnTo>
                      <a:pt x="0" y="44"/>
                    </a:lnTo>
                    <a:lnTo>
                      <a:pt x="0" y="42"/>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2" name="Freeform 301"/>
              <p:cNvSpPr>
                <a:spLocks/>
              </p:cNvSpPr>
              <p:nvPr/>
            </p:nvSpPr>
            <p:spPr bwMode="auto">
              <a:xfrm>
                <a:off x="2021" y="2933"/>
                <a:ext cx="30" cy="49"/>
              </a:xfrm>
              <a:custGeom>
                <a:avLst/>
                <a:gdLst>
                  <a:gd name="T0" fmla="*/ 0 w 30"/>
                  <a:gd name="T1" fmla="*/ 44 h 49"/>
                  <a:gd name="T2" fmla="*/ 27 w 30"/>
                  <a:gd name="T3" fmla="*/ 0 h 49"/>
                  <a:gd name="T4" fmla="*/ 30 w 30"/>
                  <a:gd name="T5" fmla="*/ 0 h 49"/>
                  <a:gd name="T6" fmla="*/ 2 w 30"/>
                  <a:gd name="T7" fmla="*/ 49 h 49"/>
                  <a:gd name="T8" fmla="*/ 2 w 30"/>
                  <a:gd name="T9" fmla="*/ 49 h 49"/>
                  <a:gd name="T10" fmla="*/ 2 w 30"/>
                  <a:gd name="T11" fmla="*/ 49 h 49"/>
                  <a:gd name="T12" fmla="*/ 2 w 30"/>
                  <a:gd name="T13" fmla="*/ 49 h 49"/>
                  <a:gd name="T14" fmla="*/ 2 w 30"/>
                  <a:gd name="T15" fmla="*/ 49 h 49"/>
                  <a:gd name="T16" fmla="*/ 2 w 30"/>
                  <a:gd name="T17" fmla="*/ 49 h 49"/>
                  <a:gd name="T18" fmla="*/ 2 w 30"/>
                  <a:gd name="T19" fmla="*/ 49 h 49"/>
                  <a:gd name="T20" fmla="*/ 2 w 30"/>
                  <a:gd name="T21" fmla="*/ 49 h 49"/>
                  <a:gd name="T22" fmla="*/ 2 w 30"/>
                  <a:gd name="T23" fmla="*/ 49 h 49"/>
                  <a:gd name="T24" fmla="*/ 2 w 30"/>
                  <a:gd name="T25" fmla="*/ 49 h 49"/>
                  <a:gd name="T26" fmla="*/ 2 w 30"/>
                  <a:gd name="T27" fmla="*/ 47 h 49"/>
                  <a:gd name="T28" fmla="*/ 2 w 30"/>
                  <a:gd name="T29" fmla="*/ 47 h 49"/>
                  <a:gd name="T30" fmla="*/ 0 w 30"/>
                  <a:gd name="T31" fmla="*/ 47 h 49"/>
                  <a:gd name="T32" fmla="*/ 0 w 30"/>
                  <a:gd name="T33" fmla="*/ 45 h 49"/>
                  <a:gd name="T34" fmla="*/ 0 w 30"/>
                  <a:gd name="T35" fmla="*/ 45 h 49"/>
                  <a:gd name="T36" fmla="*/ 0 w 30"/>
                  <a:gd name="T37" fmla="*/ 45 h 49"/>
                  <a:gd name="T38" fmla="*/ 0 w 30"/>
                  <a:gd name="T39" fmla="*/ 4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9"/>
                  <a:gd name="T62" fmla="*/ 30 w 30"/>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9">
                    <a:moveTo>
                      <a:pt x="0" y="44"/>
                    </a:moveTo>
                    <a:lnTo>
                      <a:pt x="27" y="0"/>
                    </a:lnTo>
                    <a:lnTo>
                      <a:pt x="30" y="0"/>
                    </a:lnTo>
                    <a:lnTo>
                      <a:pt x="2" y="49"/>
                    </a:lnTo>
                    <a:lnTo>
                      <a:pt x="2" y="47"/>
                    </a:lnTo>
                    <a:lnTo>
                      <a:pt x="0" y="47"/>
                    </a:lnTo>
                    <a:lnTo>
                      <a:pt x="0" y="45"/>
                    </a:lnTo>
                    <a:lnTo>
                      <a:pt x="0" y="44"/>
                    </a:ln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3" name="Freeform 302"/>
              <p:cNvSpPr>
                <a:spLocks/>
              </p:cNvSpPr>
              <p:nvPr/>
            </p:nvSpPr>
            <p:spPr bwMode="auto">
              <a:xfrm>
                <a:off x="2023" y="2933"/>
                <a:ext cx="30" cy="52"/>
              </a:xfrm>
              <a:custGeom>
                <a:avLst/>
                <a:gdLst>
                  <a:gd name="T0" fmla="*/ 0 w 30"/>
                  <a:gd name="T1" fmla="*/ 47 h 52"/>
                  <a:gd name="T2" fmla="*/ 26 w 30"/>
                  <a:gd name="T3" fmla="*/ 0 h 52"/>
                  <a:gd name="T4" fmla="*/ 30 w 30"/>
                  <a:gd name="T5" fmla="*/ 0 h 52"/>
                  <a:gd name="T6" fmla="*/ 0 w 30"/>
                  <a:gd name="T7" fmla="*/ 52 h 52"/>
                  <a:gd name="T8" fmla="*/ 0 w 30"/>
                  <a:gd name="T9" fmla="*/ 52 h 52"/>
                  <a:gd name="T10" fmla="*/ 0 w 30"/>
                  <a:gd name="T11" fmla="*/ 52 h 52"/>
                  <a:gd name="T12" fmla="*/ 0 w 30"/>
                  <a:gd name="T13" fmla="*/ 50 h 52"/>
                  <a:gd name="T14" fmla="*/ 0 w 30"/>
                  <a:gd name="T15" fmla="*/ 50 h 52"/>
                  <a:gd name="T16" fmla="*/ 0 w 30"/>
                  <a:gd name="T17" fmla="*/ 50 h 52"/>
                  <a:gd name="T18" fmla="*/ 0 w 30"/>
                  <a:gd name="T19" fmla="*/ 49 h 52"/>
                  <a:gd name="T20" fmla="*/ 0 w 30"/>
                  <a:gd name="T21" fmla="*/ 49 h 52"/>
                  <a:gd name="T22" fmla="*/ 0 w 30"/>
                  <a:gd name="T23" fmla="*/ 49 h 52"/>
                  <a:gd name="T24" fmla="*/ 0 w 30"/>
                  <a:gd name="T25" fmla="*/ 49 h 52"/>
                  <a:gd name="T26" fmla="*/ 0 w 30"/>
                  <a:gd name="T27" fmla="*/ 49 h 52"/>
                  <a:gd name="T28" fmla="*/ 0 w 30"/>
                  <a:gd name="T29" fmla="*/ 47 h 52"/>
                  <a:gd name="T30" fmla="*/ 0 w 30"/>
                  <a:gd name="T31" fmla="*/ 47 h 52"/>
                  <a:gd name="T32" fmla="*/ 0 w 30"/>
                  <a:gd name="T33" fmla="*/ 47 h 52"/>
                  <a:gd name="T34" fmla="*/ 0 w 30"/>
                  <a:gd name="T35" fmla="*/ 47 h 52"/>
                  <a:gd name="T36" fmla="*/ 0 w 30"/>
                  <a:gd name="T37" fmla="*/ 47 h 52"/>
                  <a:gd name="T38" fmla="*/ 0 w 30"/>
                  <a:gd name="T39" fmla="*/ 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52"/>
                  <a:gd name="T62" fmla="*/ 30 w 3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52">
                    <a:moveTo>
                      <a:pt x="0" y="47"/>
                    </a:moveTo>
                    <a:lnTo>
                      <a:pt x="26" y="0"/>
                    </a:lnTo>
                    <a:lnTo>
                      <a:pt x="30" y="0"/>
                    </a:lnTo>
                    <a:lnTo>
                      <a:pt x="0" y="52"/>
                    </a:lnTo>
                    <a:lnTo>
                      <a:pt x="0" y="50"/>
                    </a:lnTo>
                    <a:lnTo>
                      <a:pt x="0" y="49"/>
                    </a:lnTo>
                    <a:lnTo>
                      <a:pt x="0" y="4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4" name="Freeform 303"/>
              <p:cNvSpPr>
                <a:spLocks/>
              </p:cNvSpPr>
              <p:nvPr/>
            </p:nvSpPr>
            <p:spPr bwMode="auto">
              <a:xfrm>
                <a:off x="2023" y="2933"/>
                <a:ext cx="30" cy="55"/>
              </a:xfrm>
              <a:custGeom>
                <a:avLst/>
                <a:gdLst>
                  <a:gd name="T0" fmla="*/ 0 w 30"/>
                  <a:gd name="T1" fmla="*/ 49 h 55"/>
                  <a:gd name="T2" fmla="*/ 28 w 30"/>
                  <a:gd name="T3" fmla="*/ 0 h 55"/>
                  <a:gd name="T4" fmla="*/ 30 w 30"/>
                  <a:gd name="T5" fmla="*/ 0 h 55"/>
                  <a:gd name="T6" fmla="*/ 0 w 30"/>
                  <a:gd name="T7" fmla="*/ 55 h 55"/>
                  <a:gd name="T8" fmla="*/ 0 w 30"/>
                  <a:gd name="T9" fmla="*/ 54 h 55"/>
                  <a:gd name="T10" fmla="*/ 0 w 30"/>
                  <a:gd name="T11" fmla="*/ 54 h 55"/>
                  <a:gd name="T12" fmla="*/ 0 w 30"/>
                  <a:gd name="T13" fmla="*/ 54 h 55"/>
                  <a:gd name="T14" fmla="*/ 0 w 30"/>
                  <a:gd name="T15" fmla="*/ 52 h 55"/>
                  <a:gd name="T16" fmla="*/ 0 w 30"/>
                  <a:gd name="T17" fmla="*/ 52 h 55"/>
                  <a:gd name="T18" fmla="*/ 0 w 30"/>
                  <a:gd name="T19" fmla="*/ 50 h 55"/>
                  <a:gd name="T20" fmla="*/ 0 w 30"/>
                  <a:gd name="T21" fmla="*/ 50 h 55"/>
                  <a:gd name="T22" fmla="*/ 0 w 30"/>
                  <a:gd name="T23" fmla="*/ 49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55"/>
                  <a:gd name="T38" fmla="*/ 30 w 30"/>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55">
                    <a:moveTo>
                      <a:pt x="0" y="49"/>
                    </a:moveTo>
                    <a:lnTo>
                      <a:pt x="28" y="0"/>
                    </a:lnTo>
                    <a:lnTo>
                      <a:pt x="30" y="0"/>
                    </a:lnTo>
                    <a:lnTo>
                      <a:pt x="0" y="55"/>
                    </a:lnTo>
                    <a:lnTo>
                      <a:pt x="0" y="54"/>
                    </a:lnTo>
                    <a:lnTo>
                      <a:pt x="0" y="52"/>
                    </a:lnTo>
                    <a:lnTo>
                      <a:pt x="0" y="50"/>
                    </a:lnTo>
                    <a:lnTo>
                      <a:pt x="0" y="4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5" name="Freeform 304"/>
              <p:cNvSpPr>
                <a:spLocks/>
              </p:cNvSpPr>
              <p:nvPr/>
            </p:nvSpPr>
            <p:spPr bwMode="auto">
              <a:xfrm>
                <a:off x="2023" y="2933"/>
                <a:ext cx="31" cy="58"/>
              </a:xfrm>
              <a:custGeom>
                <a:avLst/>
                <a:gdLst>
                  <a:gd name="T0" fmla="*/ 0 w 31"/>
                  <a:gd name="T1" fmla="*/ 52 h 58"/>
                  <a:gd name="T2" fmla="*/ 30 w 31"/>
                  <a:gd name="T3" fmla="*/ 0 h 58"/>
                  <a:gd name="T4" fmla="*/ 31 w 31"/>
                  <a:gd name="T5" fmla="*/ 0 h 58"/>
                  <a:gd name="T6" fmla="*/ 28 w 31"/>
                  <a:gd name="T7" fmla="*/ 9 h 58"/>
                  <a:gd name="T8" fmla="*/ 26 w 31"/>
                  <a:gd name="T9" fmla="*/ 10 h 58"/>
                  <a:gd name="T10" fmla="*/ 26 w 31"/>
                  <a:gd name="T11" fmla="*/ 10 h 58"/>
                  <a:gd name="T12" fmla="*/ 26 w 31"/>
                  <a:gd name="T13" fmla="*/ 12 h 58"/>
                  <a:gd name="T14" fmla="*/ 25 w 31"/>
                  <a:gd name="T15" fmla="*/ 12 h 58"/>
                  <a:gd name="T16" fmla="*/ 25 w 31"/>
                  <a:gd name="T17" fmla="*/ 12 h 58"/>
                  <a:gd name="T18" fmla="*/ 25 w 31"/>
                  <a:gd name="T19" fmla="*/ 14 h 58"/>
                  <a:gd name="T20" fmla="*/ 25 w 31"/>
                  <a:gd name="T21" fmla="*/ 14 h 58"/>
                  <a:gd name="T22" fmla="*/ 23 w 31"/>
                  <a:gd name="T23" fmla="*/ 15 h 58"/>
                  <a:gd name="T24" fmla="*/ 0 w 31"/>
                  <a:gd name="T25" fmla="*/ 58 h 58"/>
                  <a:gd name="T26" fmla="*/ 0 w 31"/>
                  <a:gd name="T27" fmla="*/ 57 h 58"/>
                  <a:gd name="T28" fmla="*/ 0 w 31"/>
                  <a:gd name="T29" fmla="*/ 57 h 58"/>
                  <a:gd name="T30" fmla="*/ 0 w 31"/>
                  <a:gd name="T31" fmla="*/ 55 h 58"/>
                  <a:gd name="T32" fmla="*/ 0 w 31"/>
                  <a:gd name="T33" fmla="*/ 55 h 58"/>
                  <a:gd name="T34" fmla="*/ 0 w 31"/>
                  <a:gd name="T35" fmla="*/ 54 h 58"/>
                  <a:gd name="T36" fmla="*/ 0 w 31"/>
                  <a:gd name="T37" fmla="*/ 54 h 58"/>
                  <a:gd name="T38" fmla="*/ 0 w 31"/>
                  <a:gd name="T39" fmla="*/ 54 h 58"/>
                  <a:gd name="T40" fmla="*/ 0 w 31"/>
                  <a:gd name="T41" fmla="*/ 52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8"/>
                  <a:gd name="T65" fmla="*/ 31 w 31"/>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8">
                    <a:moveTo>
                      <a:pt x="0" y="52"/>
                    </a:moveTo>
                    <a:lnTo>
                      <a:pt x="30" y="0"/>
                    </a:lnTo>
                    <a:lnTo>
                      <a:pt x="31" y="0"/>
                    </a:lnTo>
                    <a:lnTo>
                      <a:pt x="28" y="9"/>
                    </a:lnTo>
                    <a:lnTo>
                      <a:pt x="26" y="10"/>
                    </a:lnTo>
                    <a:lnTo>
                      <a:pt x="26" y="12"/>
                    </a:lnTo>
                    <a:lnTo>
                      <a:pt x="25" y="12"/>
                    </a:lnTo>
                    <a:lnTo>
                      <a:pt x="25" y="14"/>
                    </a:lnTo>
                    <a:lnTo>
                      <a:pt x="23" y="15"/>
                    </a:lnTo>
                    <a:lnTo>
                      <a:pt x="0" y="58"/>
                    </a:lnTo>
                    <a:lnTo>
                      <a:pt x="0" y="57"/>
                    </a:lnTo>
                    <a:lnTo>
                      <a:pt x="0" y="55"/>
                    </a:lnTo>
                    <a:lnTo>
                      <a:pt x="0" y="54"/>
                    </a:lnTo>
                    <a:lnTo>
                      <a:pt x="0" y="52"/>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6" name="Freeform 305"/>
              <p:cNvSpPr>
                <a:spLocks/>
              </p:cNvSpPr>
              <p:nvPr/>
            </p:nvSpPr>
            <p:spPr bwMode="auto">
              <a:xfrm>
                <a:off x="2021" y="2933"/>
                <a:ext cx="35" cy="62"/>
              </a:xfrm>
              <a:custGeom>
                <a:avLst/>
                <a:gdLst>
                  <a:gd name="T0" fmla="*/ 2 w 35"/>
                  <a:gd name="T1" fmla="*/ 55 h 62"/>
                  <a:gd name="T2" fmla="*/ 32 w 35"/>
                  <a:gd name="T3" fmla="*/ 0 h 62"/>
                  <a:gd name="T4" fmla="*/ 35 w 35"/>
                  <a:gd name="T5" fmla="*/ 2 h 62"/>
                  <a:gd name="T6" fmla="*/ 33 w 35"/>
                  <a:gd name="T7" fmla="*/ 5 h 62"/>
                  <a:gd name="T8" fmla="*/ 32 w 35"/>
                  <a:gd name="T9" fmla="*/ 7 h 62"/>
                  <a:gd name="T10" fmla="*/ 30 w 35"/>
                  <a:gd name="T11" fmla="*/ 9 h 62"/>
                  <a:gd name="T12" fmla="*/ 28 w 35"/>
                  <a:gd name="T13" fmla="*/ 10 h 62"/>
                  <a:gd name="T14" fmla="*/ 27 w 35"/>
                  <a:gd name="T15" fmla="*/ 12 h 62"/>
                  <a:gd name="T16" fmla="*/ 27 w 35"/>
                  <a:gd name="T17" fmla="*/ 15 h 62"/>
                  <a:gd name="T18" fmla="*/ 25 w 35"/>
                  <a:gd name="T19" fmla="*/ 17 h 62"/>
                  <a:gd name="T20" fmla="*/ 25 w 35"/>
                  <a:gd name="T21" fmla="*/ 19 h 62"/>
                  <a:gd name="T22" fmla="*/ 23 w 35"/>
                  <a:gd name="T23" fmla="*/ 22 h 62"/>
                  <a:gd name="T24" fmla="*/ 0 w 35"/>
                  <a:gd name="T25" fmla="*/ 62 h 62"/>
                  <a:gd name="T26" fmla="*/ 0 w 35"/>
                  <a:gd name="T27" fmla="*/ 60 h 62"/>
                  <a:gd name="T28" fmla="*/ 2 w 35"/>
                  <a:gd name="T29" fmla="*/ 60 h 62"/>
                  <a:gd name="T30" fmla="*/ 2 w 35"/>
                  <a:gd name="T31" fmla="*/ 58 h 62"/>
                  <a:gd name="T32" fmla="*/ 2 w 35"/>
                  <a:gd name="T33" fmla="*/ 58 h 62"/>
                  <a:gd name="T34" fmla="*/ 2 w 35"/>
                  <a:gd name="T35" fmla="*/ 57 h 62"/>
                  <a:gd name="T36" fmla="*/ 2 w 35"/>
                  <a:gd name="T37" fmla="*/ 57 h 62"/>
                  <a:gd name="T38" fmla="*/ 2 w 35"/>
                  <a:gd name="T39" fmla="*/ 55 h 62"/>
                  <a:gd name="T40" fmla="*/ 2 w 35"/>
                  <a:gd name="T41" fmla="*/ 5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62"/>
                  <a:gd name="T65" fmla="*/ 35 w 35"/>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62">
                    <a:moveTo>
                      <a:pt x="2" y="55"/>
                    </a:moveTo>
                    <a:lnTo>
                      <a:pt x="32" y="0"/>
                    </a:lnTo>
                    <a:lnTo>
                      <a:pt x="35" y="2"/>
                    </a:lnTo>
                    <a:lnTo>
                      <a:pt x="33" y="5"/>
                    </a:lnTo>
                    <a:lnTo>
                      <a:pt x="32" y="7"/>
                    </a:lnTo>
                    <a:lnTo>
                      <a:pt x="30" y="9"/>
                    </a:lnTo>
                    <a:lnTo>
                      <a:pt x="28" y="10"/>
                    </a:lnTo>
                    <a:lnTo>
                      <a:pt x="27" y="12"/>
                    </a:lnTo>
                    <a:lnTo>
                      <a:pt x="27" y="15"/>
                    </a:lnTo>
                    <a:lnTo>
                      <a:pt x="25" y="17"/>
                    </a:lnTo>
                    <a:lnTo>
                      <a:pt x="25" y="19"/>
                    </a:lnTo>
                    <a:lnTo>
                      <a:pt x="23" y="22"/>
                    </a:lnTo>
                    <a:lnTo>
                      <a:pt x="0" y="62"/>
                    </a:lnTo>
                    <a:lnTo>
                      <a:pt x="0" y="60"/>
                    </a:lnTo>
                    <a:lnTo>
                      <a:pt x="2" y="60"/>
                    </a:lnTo>
                    <a:lnTo>
                      <a:pt x="2" y="58"/>
                    </a:lnTo>
                    <a:lnTo>
                      <a:pt x="2" y="57"/>
                    </a:lnTo>
                    <a:lnTo>
                      <a:pt x="2" y="55"/>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7" name="Freeform 306"/>
              <p:cNvSpPr>
                <a:spLocks noEditPoints="1"/>
              </p:cNvSpPr>
              <p:nvPr/>
            </p:nvSpPr>
            <p:spPr bwMode="auto">
              <a:xfrm>
                <a:off x="2021" y="2933"/>
                <a:ext cx="37" cy="65"/>
              </a:xfrm>
              <a:custGeom>
                <a:avLst/>
                <a:gdLst>
                  <a:gd name="T0" fmla="*/ 2 w 37"/>
                  <a:gd name="T1" fmla="*/ 58 h 65"/>
                  <a:gd name="T2" fmla="*/ 25 w 37"/>
                  <a:gd name="T3" fmla="*/ 15 h 65"/>
                  <a:gd name="T4" fmla="*/ 25 w 37"/>
                  <a:gd name="T5" fmla="*/ 17 h 65"/>
                  <a:gd name="T6" fmla="*/ 25 w 37"/>
                  <a:gd name="T7" fmla="*/ 19 h 65"/>
                  <a:gd name="T8" fmla="*/ 25 w 37"/>
                  <a:gd name="T9" fmla="*/ 19 h 65"/>
                  <a:gd name="T10" fmla="*/ 23 w 37"/>
                  <a:gd name="T11" fmla="*/ 20 h 65"/>
                  <a:gd name="T12" fmla="*/ 23 w 37"/>
                  <a:gd name="T13" fmla="*/ 22 h 65"/>
                  <a:gd name="T14" fmla="*/ 23 w 37"/>
                  <a:gd name="T15" fmla="*/ 24 h 65"/>
                  <a:gd name="T16" fmla="*/ 23 w 37"/>
                  <a:gd name="T17" fmla="*/ 25 h 65"/>
                  <a:gd name="T18" fmla="*/ 23 w 37"/>
                  <a:gd name="T19" fmla="*/ 27 h 65"/>
                  <a:gd name="T20" fmla="*/ 0 w 37"/>
                  <a:gd name="T21" fmla="*/ 65 h 65"/>
                  <a:gd name="T22" fmla="*/ 0 w 37"/>
                  <a:gd name="T23" fmla="*/ 63 h 65"/>
                  <a:gd name="T24" fmla="*/ 0 w 37"/>
                  <a:gd name="T25" fmla="*/ 63 h 65"/>
                  <a:gd name="T26" fmla="*/ 0 w 37"/>
                  <a:gd name="T27" fmla="*/ 62 h 65"/>
                  <a:gd name="T28" fmla="*/ 0 w 37"/>
                  <a:gd name="T29" fmla="*/ 62 h 65"/>
                  <a:gd name="T30" fmla="*/ 0 w 37"/>
                  <a:gd name="T31" fmla="*/ 60 h 65"/>
                  <a:gd name="T32" fmla="*/ 2 w 37"/>
                  <a:gd name="T33" fmla="*/ 60 h 65"/>
                  <a:gd name="T34" fmla="*/ 2 w 37"/>
                  <a:gd name="T35" fmla="*/ 58 h 65"/>
                  <a:gd name="T36" fmla="*/ 2 w 37"/>
                  <a:gd name="T37" fmla="*/ 58 h 65"/>
                  <a:gd name="T38" fmla="*/ 30 w 37"/>
                  <a:gd name="T39" fmla="*/ 9 h 65"/>
                  <a:gd name="T40" fmla="*/ 33 w 37"/>
                  <a:gd name="T41" fmla="*/ 0 h 65"/>
                  <a:gd name="T42" fmla="*/ 37 w 37"/>
                  <a:gd name="T43" fmla="*/ 2 h 65"/>
                  <a:gd name="T44" fmla="*/ 35 w 37"/>
                  <a:gd name="T45" fmla="*/ 5 h 65"/>
                  <a:gd name="T46" fmla="*/ 35 w 37"/>
                  <a:gd name="T47" fmla="*/ 5 h 65"/>
                  <a:gd name="T48" fmla="*/ 33 w 37"/>
                  <a:gd name="T49" fmla="*/ 5 h 65"/>
                  <a:gd name="T50" fmla="*/ 33 w 37"/>
                  <a:gd name="T51" fmla="*/ 5 h 65"/>
                  <a:gd name="T52" fmla="*/ 32 w 37"/>
                  <a:gd name="T53" fmla="*/ 7 h 65"/>
                  <a:gd name="T54" fmla="*/ 32 w 37"/>
                  <a:gd name="T55" fmla="*/ 7 h 65"/>
                  <a:gd name="T56" fmla="*/ 30 w 37"/>
                  <a:gd name="T57" fmla="*/ 9 h 65"/>
                  <a:gd name="T58" fmla="*/ 30 w 37"/>
                  <a:gd name="T59" fmla="*/ 9 h 65"/>
                  <a:gd name="T60" fmla="*/ 30 w 37"/>
                  <a:gd name="T61" fmla="*/ 9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65"/>
                  <a:gd name="T95" fmla="*/ 37 w 37"/>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65">
                    <a:moveTo>
                      <a:pt x="2" y="58"/>
                    </a:moveTo>
                    <a:lnTo>
                      <a:pt x="25" y="15"/>
                    </a:lnTo>
                    <a:lnTo>
                      <a:pt x="25" y="17"/>
                    </a:lnTo>
                    <a:lnTo>
                      <a:pt x="25" y="19"/>
                    </a:lnTo>
                    <a:lnTo>
                      <a:pt x="23" y="20"/>
                    </a:lnTo>
                    <a:lnTo>
                      <a:pt x="23" y="22"/>
                    </a:lnTo>
                    <a:lnTo>
                      <a:pt x="23" y="24"/>
                    </a:lnTo>
                    <a:lnTo>
                      <a:pt x="23" y="25"/>
                    </a:lnTo>
                    <a:lnTo>
                      <a:pt x="23" y="27"/>
                    </a:lnTo>
                    <a:lnTo>
                      <a:pt x="0" y="65"/>
                    </a:lnTo>
                    <a:lnTo>
                      <a:pt x="0" y="63"/>
                    </a:lnTo>
                    <a:lnTo>
                      <a:pt x="0" y="62"/>
                    </a:lnTo>
                    <a:lnTo>
                      <a:pt x="0" y="60"/>
                    </a:lnTo>
                    <a:lnTo>
                      <a:pt x="2" y="60"/>
                    </a:lnTo>
                    <a:lnTo>
                      <a:pt x="2" y="58"/>
                    </a:lnTo>
                    <a:close/>
                    <a:moveTo>
                      <a:pt x="30" y="9"/>
                    </a:moveTo>
                    <a:lnTo>
                      <a:pt x="33" y="0"/>
                    </a:lnTo>
                    <a:lnTo>
                      <a:pt x="37" y="2"/>
                    </a:lnTo>
                    <a:lnTo>
                      <a:pt x="35" y="5"/>
                    </a:lnTo>
                    <a:lnTo>
                      <a:pt x="33" y="5"/>
                    </a:lnTo>
                    <a:lnTo>
                      <a:pt x="32" y="7"/>
                    </a:lnTo>
                    <a:lnTo>
                      <a:pt x="30" y="9"/>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8" name="Freeform 307"/>
              <p:cNvSpPr>
                <a:spLocks noEditPoints="1"/>
              </p:cNvSpPr>
              <p:nvPr/>
            </p:nvSpPr>
            <p:spPr bwMode="auto">
              <a:xfrm>
                <a:off x="2021" y="2935"/>
                <a:ext cx="38" cy="66"/>
              </a:xfrm>
              <a:custGeom>
                <a:avLst/>
                <a:gdLst>
                  <a:gd name="T0" fmla="*/ 0 w 38"/>
                  <a:gd name="T1" fmla="*/ 60 h 66"/>
                  <a:gd name="T2" fmla="*/ 23 w 38"/>
                  <a:gd name="T3" fmla="*/ 20 h 66"/>
                  <a:gd name="T4" fmla="*/ 23 w 38"/>
                  <a:gd name="T5" fmla="*/ 20 h 66"/>
                  <a:gd name="T6" fmla="*/ 23 w 38"/>
                  <a:gd name="T7" fmla="*/ 22 h 66"/>
                  <a:gd name="T8" fmla="*/ 23 w 38"/>
                  <a:gd name="T9" fmla="*/ 23 h 66"/>
                  <a:gd name="T10" fmla="*/ 23 w 38"/>
                  <a:gd name="T11" fmla="*/ 23 h 66"/>
                  <a:gd name="T12" fmla="*/ 23 w 38"/>
                  <a:gd name="T13" fmla="*/ 25 h 66"/>
                  <a:gd name="T14" fmla="*/ 22 w 38"/>
                  <a:gd name="T15" fmla="*/ 27 h 66"/>
                  <a:gd name="T16" fmla="*/ 22 w 38"/>
                  <a:gd name="T17" fmla="*/ 27 h 66"/>
                  <a:gd name="T18" fmla="*/ 22 w 38"/>
                  <a:gd name="T19" fmla="*/ 28 h 66"/>
                  <a:gd name="T20" fmla="*/ 0 w 38"/>
                  <a:gd name="T21" fmla="*/ 66 h 66"/>
                  <a:gd name="T22" fmla="*/ 0 w 38"/>
                  <a:gd name="T23" fmla="*/ 66 h 66"/>
                  <a:gd name="T24" fmla="*/ 0 w 38"/>
                  <a:gd name="T25" fmla="*/ 65 h 66"/>
                  <a:gd name="T26" fmla="*/ 0 w 38"/>
                  <a:gd name="T27" fmla="*/ 63 h 66"/>
                  <a:gd name="T28" fmla="*/ 0 w 38"/>
                  <a:gd name="T29" fmla="*/ 63 h 66"/>
                  <a:gd name="T30" fmla="*/ 0 w 38"/>
                  <a:gd name="T31" fmla="*/ 61 h 66"/>
                  <a:gd name="T32" fmla="*/ 0 w 38"/>
                  <a:gd name="T33" fmla="*/ 61 h 66"/>
                  <a:gd name="T34" fmla="*/ 0 w 38"/>
                  <a:gd name="T35" fmla="*/ 60 h 66"/>
                  <a:gd name="T36" fmla="*/ 0 w 38"/>
                  <a:gd name="T37" fmla="*/ 60 h 66"/>
                  <a:gd name="T38" fmla="*/ 33 w 38"/>
                  <a:gd name="T39" fmla="*/ 3 h 66"/>
                  <a:gd name="T40" fmla="*/ 35 w 38"/>
                  <a:gd name="T41" fmla="*/ 0 h 66"/>
                  <a:gd name="T42" fmla="*/ 38 w 38"/>
                  <a:gd name="T43" fmla="*/ 0 h 66"/>
                  <a:gd name="T44" fmla="*/ 37 w 38"/>
                  <a:gd name="T45" fmla="*/ 2 h 66"/>
                  <a:gd name="T46" fmla="*/ 37 w 38"/>
                  <a:gd name="T47" fmla="*/ 2 h 66"/>
                  <a:gd name="T48" fmla="*/ 37 w 38"/>
                  <a:gd name="T49" fmla="*/ 3 h 66"/>
                  <a:gd name="T50" fmla="*/ 35 w 38"/>
                  <a:gd name="T51" fmla="*/ 3 h 66"/>
                  <a:gd name="T52" fmla="*/ 35 w 38"/>
                  <a:gd name="T53" fmla="*/ 3 h 66"/>
                  <a:gd name="T54" fmla="*/ 35 w 38"/>
                  <a:gd name="T55" fmla="*/ 3 h 66"/>
                  <a:gd name="T56" fmla="*/ 33 w 38"/>
                  <a:gd name="T57" fmla="*/ 3 h 66"/>
                  <a:gd name="T58" fmla="*/ 33 w 38"/>
                  <a:gd name="T59" fmla="*/ 3 h 66"/>
                  <a:gd name="T60" fmla="*/ 33 w 38"/>
                  <a:gd name="T61" fmla="*/ 3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66"/>
                  <a:gd name="T95" fmla="*/ 38 w 38"/>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66">
                    <a:moveTo>
                      <a:pt x="0" y="60"/>
                    </a:moveTo>
                    <a:lnTo>
                      <a:pt x="23" y="20"/>
                    </a:lnTo>
                    <a:lnTo>
                      <a:pt x="23" y="22"/>
                    </a:lnTo>
                    <a:lnTo>
                      <a:pt x="23" y="23"/>
                    </a:lnTo>
                    <a:lnTo>
                      <a:pt x="23" y="25"/>
                    </a:lnTo>
                    <a:lnTo>
                      <a:pt x="22" y="27"/>
                    </a:lnTo>
                    <a:lnTo>
                      <a:pt x="22" y="28"/>
                    </a:lnTo>
                    <a:lnTo>
                      <a:pt x="0" y="66"/>
                    </a:lnTo>
                    <a:lnTo>
                      <a:pt x="0" y="65"/>
                    </a:lnTo>
                    <a:lnTo>
                      <a:pt x="0" y="63"/>
                    </a:lnTo>
                    <a:lnTo>
                      <a:pt x="0" y="61"/>
                    </a:lnTo>
                    <a:lnTo>
                      <a:pt x="0" y="60"/>
                    </a:lnTo>
                    <a:close/>
                    <a:moveTo>
                      <a:pt x="33" y="3"/>
                    </a:moveTo>
                    <a:lnTo>
                      <a:pt x="35" y="0"/>
                    </a:lnTo>
                    <a:lnTo>
                      <a:pt x="38" y="0"/>
                    </a:lnTo>
                    <a:lnTo>
                      <a:pt x="37" y="2"/>
                    </a:lnTo>
                    <a:lnTo>
                      <a:pt x="37" y="3"/>
                    </a:lnTo>
                    <a:lnTo>
                      <a:pt x="35" y="3"/>
                    </a:lnTo>
                    <a:lnTo>
                      <a:pt x="33" y="3"/>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9" name="Freeform 308"/>
              <p:cNvSpPr>
                <a:spLocks noEditPoints="1"/>
              </p:cNvSpPr>
              <p:nvPr/>
            </p:nvSpPr>
            <p:spPr bwMode="auto">
              <a:xfrm>
                <a:off x="2021" y="2935"/>
                <a:ext cx="40" cy="71"/>
              </a:xfrm>
              <a:custGeom>
                <a:avLst/>
                <a:gdLst>
                  <a:gd name="T0" fmla="*/ 0 w 40"/>
                  <a:gd name="T1" fmla="*/ 63 h 71"/>
                  <a:gd name="T2" fmla="*/ 23 w 40"/>
                  <a:gd name="T3" fmla="*/ 25 h 71"/>
                  <a:gd name="T4" fmla="*/ 23 w 40"/>
                  <a:gd name="T5" fmla="*/ 25 h 71"/>
                  <a:gd name="T6" fmla="*/ 22 w 40"/>
                  <a:gd name="T7" fmla="*/ 27 h 71"/>
                  <a:gd name="T8" fmla="*/ 22 w 40"/>
                  <a:gd name="T9" fmla="*/ 27 h 71"/>
                  <a:gd name="T10" fmla="*/ 22 w 40"/>
                  <a:gd name="T11" fmla="*/ 28 h 71"/>
                  <a:gd name="T12" fmla="*/ 22 w 40"/>
                  <a:gd name="T13" fmla="*/ 30 h 71"/>
                  <a:gd name="T14" fmla="*/ 22 w 40"/>
                  <a:gd name="T15" fmla="*/ 30 h 71"/>
                  <a:gd name="T16" fmla="*/ 22 w 40"/>
                  <a:gd name="T17" fmla="*/ 32 h 71"/>
                  <a:gd name="T18" fmla="*/ 22 w 40"/>
                  <a:gd name="T19" fmla="*/ 32 h 71"/>
                  <a:gd name="T20" fmla="*/ 0 w 40"/>
                  <a:gd name="T21" fmla="*/ 71 h 71"/>
                  <a:gd name="T22" fmla="*/ 0 w 40"/>
                  <a:gd name="T23" fmla="*/ 70 h 71"/>
                  <a:gd name="T24" fmla="*/ 0 w 40"/>
                  <a:gd name="T25" fmla="*/ 68 h 71"/>
                  <a:gd name="T26" fmla="*/ 0 w 40"/>
                  <a:gd name="T27" fmla="*/ 68 h 71"/>
                  <a:gd name="T28" fmla="*/ 0 w 40"/>
                  <a:gd name="T29" fmla="*/ 66 h 71"/>
                  <a:gd name="T30" fmla="*/ 0 w 40"/>
                  <a:gd name="T31" fmla="*/ 66 h 71"/>
                  <a:gd name="T32" fmla="*/ 0 w 40"/>
                  <a:gd name="T33" fmla="*/ 65 h 71"/>
                  <a:gd name="T34" fmla="*/ 0 w 40"/>
                  <a:gd name="T35" fmla="*/ 63 h 71"/>
                  <a:gd name="T36" fmla="*/ 0 w 40"/>
                  <a:gd name="T37" fmla="*/ 63 h 71"/>
                  <a:gd name="T38" fmla="*/ 35 w 40"/>
                  <a:gd name="T39" fmla="*/ 3 h 71"/>
                  <a:gd name="T40" fmla="*/ 37 w 40"/>
                  <a:gd name="T41" fmla="*/ 0 h 71"/>
                  <a:gd name="T42" fmla="*/ 40 w 40"/>
                  <a:gd name="T43" fmla="*/ 0 h 71"/>
                  <a:gd name="T44" fmla="*/ 38 w 40"/>
                  <a:gd name="T45" fmla="*/ 2 h 71"/>
                  <a:gd name="T46" fmla="*/ 38 w 40"/>
                  <a:gd name="T47" fmla="*/ 2 h 71"/>
                  <a:gd name="T48" fmla="*/ 37 w 40"/>
                  <a:gd name="T49" fmla="*/ 2 h 71"/>
                  <a:gd name="T50" fmla="*/ 37 w 40"/>
                  <a:gd name="T51" fmla="*/ 2 h 71"/>
                  <a:gd name="T52" fmla="*/ 37 w 40"/>
                  <a:gd name="T53" fmla="*/ 2 h 71"/>
                  <a:gd name="T54" fmla="*/ 37 w 40"/>
                  <a:gd name="T55" fmla="*/ 2 h 71"/>
                  <a:gd name="T56" fmla="*/ 37 w 40"/>
                  <a:gd name="T57" fmla="*/ 3 h 71"/>
                  <a:gd name="T58" fmla="*/ 35 w 40"/>
                  <a:gd name="T59" fmla="*/ 3 h 71"/>
                  <a:gd name="T60" fmla="*/ 35 w 40"/>
                  <a:gd name="T61" fmla="*/ 3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71"/>
                  <a:gd name="T95" fmla="*/ 40 w 40"/>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71">
                    <a:moveTo>
                      <a:pt x="0" y="63"/>
                    </a:moveTo>
                    <a:lnTo>
                      <a:pt x="23" y="25"/>
                    </a:lnTo>
                    <a:lnTo>
                      <a:pt x="22" y="27"/>
                    </a:lnTo>
                    <a:lnTo>
                      <a:pt x="22" y="28"/>
                    </a:lnTo>
                    <a:lnTo>
                      <a:pt x="22" y="30"/>
                    </a:lnTo>
                    <a:lnTo>
                      <a:pt x="22" y="32"/>
                    </a:lnTo>
                    <a:lnTo>
                      <a:pt x="0" y="71"/>
                    </a:lnTo>
                    <a:lnTo>
                      <a:pt x="0" y="70"/>
                    </a:lnTo>
                    <a:lnTo>
                      <a:pt x="0" y="68"/>
                    </a:lnTo>
                    <a:lnTo>
                      <a:pt x="0" y="66"/>
                    </a:lnTo>
                    <a:lnTo>
                      <a:pt x="0" y="65"/>
                    </a:lnTo>
                    <a:lnTo>
                      <a:pt x="0" y="63"/>
                    </a:lnTo>
                    <a:close/>
                    <a:moveTo>
                      <a:pt x="35" y="3"/>
                    </a:moveTo>
                    <a:lnTo>
                      <a:pt x="37" y="0"/>
                    </a:lnTo>
                    <a:lnTo>
                      <a:pt x="40" y="0"/>
                    </a:lnTo>
                    <a:lnTo>
                      <a:pt x="38" y="2"/>
                    </a:lnTo>
                    <a:lnTo>
                      <a:pt x="37" y="2"/>
                    </a:lnTo>
                    <a:lnTo>
                      <a:pt x="37" y="3"/>
                    </a:lnTo>
                    <a:lnTo>
                      <a:pt x="35" y="3"/>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0" name="Freeform 309"/>
              <p:cNvSpPr>
                <a:spLocks noEditPoints="1"/>
              </p:cNvSpPr>
              <p:nvPr/>
            </p:nvSpPr>
            <p:spPr bwMode="auto">
              <a:xfrm>
                <a:off x="2019" y="2935"/>
                <a:ext cx="42" cy="75"/>
              </a:xfrm>
              <a:custGeom>
                <a:avLst/>
                <a:gdLst>
                  <a:gd name="T0" fmla="*/ 2 w 42"/>
                  <a:gd name="T1" fmla="*/ 66 h 75"/>
                  <a:gd name="T2" fmla="*/ 24 w 42"/>
                  <a:gd name="T3" fmla="*/ 28 h 75"/>
                  <a:gd name="T4" fmla="*/ 24 w 42"/>
                  <a:gd name="T5" fmla="*/ 30 h 75"/>
                  <a:gd name="T6" fmla="*/ 24 w 42"/>
                  <a:gd name="T7" fmla="*/ 30 h 75"/>
                  <a:gd name="T8" fmla="*/ 24 w 42"/>
                  <a:gd name="T9" fmla="*/ 32 h 75"/>
                  <a:gd name="T10" fmla="*/ 24 w 42"/>
                  <a:gd name="T11" fmla="*/ 32 h 75"/>
                  <a:gd name="T12" fmla="*/ 24 w 42"/>
                  <a:gd name="T13" fmla="*/ 33 h 75"/>
                  <a:gd name="T14" fmla="*/ 24 w 42"/>
                  <a:gd name="T15" fmla="*/ 35 h 75"/>
                  <a:gd name="T16" fmla="*/ 24 w 42"/>
                  <a:gd name="T17" fmla="*/ 35 h 75"/>
                  <a:gd name="T18" fmla="*/ 22 w 42"/>
                  <a:gd name="T19" fmla="*/ 37 h 75"/>
                  <a:gd name="T20" fmla="*/ 0 w 42"/>
                  <a:gd name="T21" fmla="*/ 75 h 75"/>
                  <a:gd name="T22" fmla="*/ 0 w 42"/>
                  <a:gd name="T23" fmla="*/ 73 h 75"/>
                  <a:gd name="T24" fmla="*/ 0 w 42"/>
                  <a:gd name="T25" fmla="*/ 73 h 75"/>
                  <a:gd name="T26" fmla="*/ 0 w 42"/>
                  <a:gd name="T27" fmla="*/ 71 h 75"/>
                  <a:gd name="T28" fmla="*/ 2 w 42"/>
                  <a:gd name="T29" fmla="*/ 71 h 75"/>
                  <a:gd name="T30" fmla="*/ 2 w 42"/>
                  <a:gd name="T31" fmla="*/ 70 h 75"/>
                  <a:gd name="T32" fmla="*/ 2 w 42"/>
                  <a:gd name="T33" fmla="*/ 68 h 75"/>
                  <a:gd name="T34" fmla="*/ 2 w 42"/>
                  <a:gd name="T35" fmla="*/ 68 h 75"/>
                  <a:gd name="T36" fmla="*/ 2 w 42"/>
                  <a:gd name="T37" fmla="*/ 66 h 75"/>
                  <a:gd name="T38" fmla="*/ 39 w 42"/>
                  <a:gd name="T39" fmla="*/ 2 h 75"/>
                  <a:gd name="T40" fmla="*/ 40 w 42"/>
                  <a:gd name="T41" fmla="*/ 0 h 75"/>
                  <a:gd name="T42" fmla="*/ 42 w 42"/>
                  <a:gd name="T43" fmla="*/ 0 h 75"/>
                  <a:gd name="T44" fmla="*/ 40 w 42"/>
                  <a:gd name="T45" fmla="*/ 2 h 75"/>
                  <a:gd name="T46" fmla="*/ 40 w 42"/>
                  <a:gd name="T47" fmla="*/ 2 h 75"/>
                  <a:gd name="T48" fmla="*/ 40 w 42"/>
                  <a:gd name="T49" fmla="*/ 2 h 75"/>
                  <a:gd name="T50" fmla="*/ 40 w 42"/>
                  <a:gd name="T51" fmla="*/ 2 h 75"/>
                  <a:gd name="T52" fmla="*/ 40 w 42"/>
                  <a:gd name="T53" fmla="*/ 2 h 75"/>
                  <a:gd name="T54" fmla="*/ 40 w 42"/>
                  <a:gd name="T55" fmla="*/ 2 h 75"/>
                  <a:gd name="T56" fmla="*/ 39 w 42"/>
                  <a:gd name="T57" fmla="*/ 2 h 75"/>
                  <a:gd name="T58" fmla="*/ 39 w 42"/>
                  <a:gd name="T59" fmla="*/ 2 h 75"/>
                  <a:gd name="T60" fmla="*/ 39 w 42"/>
                  <a:gd name="T61" fmla="*/ 2 h 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75"/>
                  <a:gd name="T95" fmla="*/ 42 w 42"/>
                  <a:gd name="T96" fmla="*/ 75 h 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75">
                    <a:moveTo>
                      <a:pt x="2" y="66"/>
                    </a:moveTo>
                    <a:lnTo>
                      <a:pt x="24" y="28"/>
                    </a:lnTo>
                    <a:lnTo>
                      <a:pt x="24" y="30"/>
                    </a:lnTo>
                    <a:lnTo>
                      <a:pt x="24" y="32"/>
                    </a:lnTo>
                    <a:lnTo>
                      <a:pt x="24" y="33"/>
                    </a:lnTo>
                    <a:lnTo>
                      <a:pt x="24" y="35"/>
                    </a:lnTo>
                    <a:lnTo>
                      <a:pt x="22" y="37"/>
                    </a:lnTo>
                    <a:lnTo>
                      <a:pt x="0" y="75"/>
                    </a:lnTo>
                    <a:lnTo>
                      <a:pt x="0" y="73"/>
                    </a:lnTo>
                    <a:lnTo>
                      <a:pt x="0" y="71"/>
                    </a:lnTo>
                    <a:lnTo>
                      <a:pt x="2" y="71"/>
                    </a:lnTo>
                    <a:lnTo>
                      <a:pt x="2" y="70"/>
                    </a:lnTo>
                    <a:lnTo>
                      <a:pt x="2" y="68"/>
                    </a:lnTo>
                    <a:lnTo>
                      <a:pt x="2" y="66"/>
                    </a:lnTo>
                    <a:close/>
                    <a:moveTo>
                      <a:pt x="39" y="2"/>
                    </a:moveTo>
                    <a:lnTo>
                      <a:pt x="40" y="0"/>
                    </a:lnTo>
                    <a:lnTo>
                      <a:pt x="42" y="0"/>
                    </a:lnTo>
                    <a:lnTo>
                      <a:pt x="40" y="2"/>
                    </a:lnTo>
                    <a:lnTo>
                      <a:pt x="39" y="2"/>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1" name="Freeform 310"/>
              <p:cNvSpPr>
                <a:spLocks/>
              </p:cNvSpPr>
              <p:nvPr/>
            </p:nvSpPr>
            <p:spPr bwMode="auto">
              <a:xfrm>
                <a:off x="2019" y="2967"/>
                <a:ext cx="24" cy="48"/>
              </a:xfrm>
              <a:custGeom>
                <a:avLst/>
                <a:gdLst>
                  <a:gd name="T0" fmla="*/ 2 w 24"/>
                  <a:gd name="T1" fmla="*/ 39 h 48"/>
                  <a:gd name="T2" fmla="*/ 24 w 24"/>
                  <a:gd name="T3" fmla="*/ 0 h 48"/>
                  <a:gd name="T4" fmla="*/ 24 w 24"/>
                  <a:gd name="T5" fmla="*/ 1 h 48"/>
                  <a:gd name="T6" fmla="*/ 24 w 24"/>
                  <a:gd name="T7" fmla="*/ 3 h 48"/>
                  <a:gd name="T8" fmla="*/ 24 w 24"/>
                  <a:gd name="T9" fmla="*/ 3 h 48"/>
                  <a:gd name="T10" fmla="*/ 22 w 24"/>
                  <a:gd name="T11" fmla="*/ 5 h 48"/>
                  <a:gd name="T12" fmla="*/ 22 w 24"/>
                  <a:gd name="T13" fmla="*/ 6 h 48"/>
                  <a:gd name="T14" fmla="*/ 22 w 24"/>
                  <a:gd name="T15" fmla="*/ 6 h 48"/>
                  <a:gd name="T16" fmla="*/ 22 w 24"/>
                  <a:gd name="T17" fmla="*/ 8 h 48"/>
                  <a:gd name="T18" fmla="*/ 22 w 24"/>
                  <a:gd name="T19" fmla="*/ 8 h 48"/>
                  <a:gd name="T20" fmla="*/ 0 w 24"/>
                  <a:gd name="T21" fmla="*/ 48 h 48"/>
                  <a:gd name="T22" fmla="*/ 0 w 24"/>
                  <a:gd name="T23" fmla="*/ 46 h 48"/>
                  <a:gd name="T24" fmla="*/ 0 w 24"/>
                  <a:gd name="T25" fmla="*/ 44 h 48"/>
                  <a:gd name="T26" fmla="*/ 0 w 24"/>
                  <a:gd name="T27" fmla="*/ 44 h 48"/>
                  <a:gd name="T28" fmla="*/ 0 w 24"/>
                  <a:gd name="T29" fmla="*/ 43 h 48"/>
                  <a:gd name="T30" fmla="*/ 0 w 24"/>
                  <a:gd name="T31" fmla="*/ 41 h 48"/>
                  <a:gd name="T32" fmla="*/ 0 w 24"/>
                  <a:gd name="T33" fmla="*/ 41 h 48"/>
                  <a:gd name="T34" fmla="*/ 0 w 24"/>
                  <a:gd name="T35" fmla="*/ 39 h 48"/>
                  <a:gd name="T36" fmla="*/ 2 w 24"/>
                  <a:gd name="T37" fmla="*/ 39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8"/>
                  <a:gd name="T59" fmla="*/ 24 w 24"/>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8">
                    <a:moveTo>
                      <a:pt x="2" y="39"/>
                    </a:moveTo>
                    <a:lnTo>
                      <a:pt x="24" y="0"/>
                    </a:lnTo>
                    <a:lnTo>
                      <a:pt x="24" y="1"/>
                    </a:lnTo>
                    <a:lnTo>
                      <a:pt x="24" y="3"/>
                    </a:lnTo>
                    <a:lnTo>
                      <a:pt x="22" y="5"/>
                    </a:lnTo>
                    <a:lnTo>
                      <a:pt x="22" y="6"/>
                    </a:lnTo>
                    <a:lnTo>
                      <a:pt x="22" y="8"/>
                    </a:lnTo>
                    <a:lnTo>
                      <a:pt x="0" y="48"/>
                    </a:lnTo>
                    <a:lnTo>
                      <a:pt x="0" y="46"/>
                    </a:lnTo>
                    <a:lnTo>
                      <a:pt x="0" y="44"/>
                    </a:lnTo>
                    <a:lnTo>
                      <a:pt x="0" y="43"/>
                    </a:lnTo>
                    <a:lnTo>
                      <a:pt x="0" y="41"/>
                    </a:lnTo>
                    <a:lnTo>
                      <a:pt x="0" y="39"/>
                    </a:lnTo>
                    <a:lnTo>
                      <a:pt x="2" y="39"/>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2" name="Freeform 311"/>
              <p:cNvSpPr>
                <a:spLocks/>
              </p:cNvSpPr>
              <p:nvPr/>
            </p:nvSpPr>
            <p:spPr bwMode="auto">
              <a:xfrm>
                <a:off x="2018" y="2972"/>
                <a:ext cx="23" cy="48"/>
              </a:xfrm>
              <a:custGeom>
                <a:avLst/>
                <a:gdLst>
                  <a:gd name="T0" fmla="*/ 1 w 23"/>
                  <a:gd name="T1" fmla="*/ 38 h 48"/>
                  <a:gd name="T2" fmla="*/ 23 w 23"/>
                  <a:gd name="T3" fmla="*/ 0 h 48"/>
                  <a:gd name="T4" fmla="*/ 23 w 23"/>
                  <a:gd name="T5" fmla="*/ 1 h 48"/>
                  <a:gd name="T6" fmla="*/ 23 w 23"/>
                  <a:gd name="T7" fmla="*/ 1 h 48"/>
                  <a:gd name="T8" fmla="*/ 23 w 23"/>
                  <a:gd name="T9" fmla="*/ 3 h 48"/>
                  <a:gd name="T10" fmla="*/ 23 w 23"/>
                  <a:gd name="T11" fmla="*/ 5 h 48"/>
                  <a:gd name="T12" fmla="*/ 23 w 23"/>
                  <a:gd name="T13" fmla="*/ 5 h 48"/>
                  <a:gd name="T14" fmla="*/ 23 w 23"/>
                  <a:gd name="T15" fmla="*/ 6 h 48"/>
                  <a:gd name="T16" fmla="*/ 23 w 23"/>
                  <a:gd name="T17" fmla="*/ 6 h 48"/>
                  <a:gd name="T18" fmla="*/ 23 w 23"/>
                  <a:gd name="T19" fmla="*/ 8 h 48"/>
                  <a:gd name="T20" fmla="*/ 0 w 23"/>
                  <a:gd name="T21" fmla="*/ 48 h 48"/>
                  <a:gd name="T22" fmla="*/ 0 w 23"/>
                  <a:gd name="T23" fmla="*/ 46 h 48"/>
                  <a:gd name="T24" fmla="*/ 0 w 23"/>
                  <a:gd name="T25" fmla="*/ 44 h 48"/>
                  <a:gd name="T26" fmla="*/ 0 w 23"/>
                  <a:gd name="T27" fmla="*/ 44 h 48"/>
                  <a:gd name="T28" fmla="*/ 1 w 23"/>
                  <a:gd name="T29" fmla="*/ 43 h 48"/>
                  <a:gd name="T30" fmla="*/ 1 w 23"/>
                  <a:gd name="T31" fmla="*/ 41 h 48"/>
                  <a:gd name="T32" fmla="*/ 1 w 23"/>
                  <a:gd name="T33" fmla="*/ 39 h 48"/>
                  <a:gd name="T34" fmla="*/ 1 w 23"/>
                  <a:gd name="T35" fmla="*/ 39 h 48"/>
                  <a:gd name="T36" fmla="*/ 1 w 23"/>
                  <a:gd name="T37" fmla="*/ 38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8"/>
                  <a:gd name="T59" fmla="*/ 23 w 23"/>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8">
                    <a:moveTo>
                      <a:pt x="1" y="38"/>
                    </a:moveTo>
                    <a:lnTo>
                      <a:pt x="23" y="0"/>
                    </a:lnTo>
                    <a:lnTo>
                      <a:pt x="23" y="1"/>
                    </a:lnTo>
                    <a:lnTo>
                      <a:pt x="23" y="3"/>
                    </a:lnTo>
                    <a:lnTo>
                      <a:pt x="23" y="5"/>
                    </a:lnTo>
                    <a:lnTo>
                      <a:pt x="23" y="6"/>
                    </a:lnTo>
                    <a:lnTo>
                      <a:pt x="23" y="8"/>
                    </a:lnTo>
                    <a:lnTo>
                      <a:pt x="0" y="48"/>
                    </a:lnTo>
                    <a:lnTo>
                      <a:pt x="0" y="46"/>
                    </a:lnTo>
                    <a:lnTo>
                      <a:pt x="0" y="44"/>
                    </a:lnTo>
                    <a:lnTo>
                      <a:pt x="1" y="43"/>
                    </a:lnTo>
                    <a:lnTo>
                      <a:pt x="1" y="41"/>
                    </a:lnTo>
                    <a:lnTo>
                      <a:pt x="1" y="39"/>
                    </a:lnTo>
                    <a:lnTo>
                      <a:pt x="1" y="38"/>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3" name="Freeform 312"/>
              <p:cNvSpPr>
                <a:spLocks/>
              </p:cNvSpPr>
              <p:nvPr/>
            </p:nvSpPr>
            <p:spPr bwMode="auto">
              <a:xfrm>
                <a:off x="2016" y="2975"/>
                <a:ext cx="25" cy="50"/>
              </a:xfrm>
              <a:custGeom>
                <a:avLst/>
                <a:gdLst>
                  <a:gd name="T0" fmla="*/ 3 w 25"/>
                  <a:gd name="T1" fmla="*/ 40 h 50"/>
                  <a:gd name="T2" fmla="*/ 25 w 25"/>
                  <a:gd name="T3" fmla="*/ 0 h 50"/>
                  <a:gd name="T4" fmla="*/ 25 w 25"/>
                  <a:gd name="T5" fmla="*/ 2 h 50"/>
                  <a:gd name="T6" fmla="*/ 25 w 25"/>
                  <a:gd name="T7" fmla="*/ 3 h 50"/>
                  <a:gd name="T8" fmla="*/ 25 w 25"/>
                  <a:gd name="T9" fmla="*/ 5 h 50"/>
                  <a:gd name="T10" fmla="*/ 23 w 25"/>
                  <a:gd name="T11" fmla="*/ 7 h 50"/>
                  <a:gd name="T12" fmla="*/ 23 w 25"/>
                  <a:gd name="T13" fmla="*/ 7 h 50"/>
                  <a:gd name="T14" fmla="*/ 23 w 25"/>
                  <a:gd name="T15" fmla="*/ 8 h 50"/>
                  <a:gd name="T16" fmla="*/ 23 w 25"/>
                  <a:gd name="T17" fmla="*/ 10 h 50"/>
                  <a:gd name="T18" fmla="*/ 22 w 25"/>
                  <a:gd name="T19" fmla="*/ 12 h 50"/>
                  <a:gd name="T20" fmla="*/ 0 w 25"/>
                  <a:gd name="T21" fmla="*/ 50 h 50"/>
                  <a:gd name="T22" fmla="*/ 0 w 25"/>
                  <a:gd name="T23" fmla="*/ 48 h 50"/>
                  <a:gd name="T24" fmla="*/ 2 w 25"/>
                  <a:gd name="T25" fmla="*/ 46 h 50"/>
                  <a:gd name="T26" fmla="*/ 2 w 25"/>
                  <a:gd name="T27" fmla="*/ 45 h 50"/>
                  <a:gd name="T28" fmla="*/ 2 w 25"/>
                  <a:gd name="T29" fmla="*/ 45 h 50"/>
                  <a:gd name="T30" fmla="*/ 2 w 25"/>
                  <a:gd name="T31" fmla="*/ 43 h 50"/>
                  <a:gd name="T32" fmla="*/ 2 w 25"/>
                  <a:gd name="T33" fmla="*/ 41 h 50"/>
                  <a:gd name="T34" fmla="*/ 2 w 25"/>
                  <a:gd name="T35" fmla="*/ 40 h 50"/>
                  <a:gd name="T36" fmla="*/ 3 w 25"/>
                  <a:gd name="T37" fmla="*/ 4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3" y="40"/>
                    </a:moveTo>
                    <a:lnTo>
                      <a:pt x="25" y="0"/>
                    </a:lnTo>
                    <a:lnTo>
                      <a:pt x="25" y="2"/>
                    </a:lnTo>
                    <a:lnTo>
                      <a:pt x="25" y="3"/>
                    </a:lnTo>
                    <a:lnTo>
                      <a:pt x="25" y="5"/>
                    </a:lnTo>
                    <a:lnTo>
                      <a:pt x="23" y="7"/>
                    </a:lnTo>
                    <a:lnTo>
                      <a:pt x="23" y="8"/>
                    </a:lnTo>
                    <a:lnTo>
                      <a:pt x="23" y="10"/>
                    </a:lnTo>
                    <a:lnTo>
                      <a:pt x="22" y="12"/>
                    </a:lnTo>
                    <a:lnTo>
                      <a:pt x="0" y="50"/>
                    </a:lnTo>
                    <a:lnTo>
                      <a:pt x="0" y="48"/>
                    </a:lnTo>
                    <a:lnTo>
                      <a:pt x="2" y="46"/>
                    </a:lnTo>
                    <a:lnTo>
                      <a:pt x="2" y="45"/>
                    </a:lnTo>
                    <a:lnTo>
                      <a:pt x="2" y="43"/>
                    </a:lnTo>
                    <a:lnTo>
                      <a:pt x="2" y="41"/>
                    </a:lnTo>
                    <a:lnTo>
                      <a:pt x="2" y="40"/>
                    </a:lnTo>
                    <a:lnTo>
                      <a:pt x="3" y="40"/>
                    </a:lnTo>
                    <a:close/>
                  </a:path>
                </a:pathLst>
              </a:cu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4" name="Freeform 313"/>
              <p:cNvSpPr>
                <a:spLocks/>
              </p:cNvSpPr>
              <p:nvPr/>
            </p:nvSpPr>
            <p:spPr bwMode="auto">
              <a:xfrm>
                <a:off x="2014" y="2980"/>
                <a:ext cx="27" cy="50"/>
              </a:xfrm>
              <a:custGeom>
                <a:avLst/>
                <a:gdLst>
                  <a:gd name="T0" fmla="*/ 4 w 27"/>
                  <a:gd name="T1" fmla="*/ 40 h 50"/>
                  <a:gd name="T2" fmla="*/ 27 w 27"/>
                  <a:gd name="T3" fmla="*/ 0 h 50"/>
                  <a:gd name="T4" fmla="*/ 25 w 27"/>
                  <a:gd name="T5" fmla="*/ 2 h 50"/>
                  <a:gd name="T6" fmla="*/ 25 w 27"/>
                  <a:gd name="T7" fmla="*/ 2 h 50"/>
                  <a:gd name="T8" fmla="*/ 25 w 27"/>
                  <a:gd name="T9" fmla="*/ 3 h 50"/>
                  <a:gd name="T10" fmla="*/ 25 w 27"/>
                  <a:gd name="T11" fmla="*/ 3 h 50"/>
                  <a:gd name="T12" fmla="*/ 25 w 27"/>
                  <a:gd name="T13" fmla="*/ 5 h 50"/>
                  <a:gd name="T14" fmla="*/ 25 w 27"/>
                  <a:gd name="T15" fmla="*/ 5 h 50"/>
                  <a:gd name="T16" fmla="*/ 24 w 27"/>
                  <a:gd name="T17" fmla="*/ 7 h 50"/>
                  <a:gd name="T18" fmla="*/ 24 w 27"/>
                  <a:gd name="T19" fmla="*/ 7 h 50"/>
                  <a:gd name="T20" fmla="*/ 24 w 27"/>
                  <a:gd name="T21" fmla="*/ 8 h 50"/>
                  <a:gd name="T22" fmla="*/ 24 w 27"/>
                  <a:gd name="T23" fmla="*/ 10 h 50"/>
                  <a:gd name="T24" fmla="*/ 24 w 27"/>
                  <a:gd name="T25" fmla="*/ 10 h 50"/>
                  <a:gd name="T26" fmla="*/ 22 w 27"/>
                  <a:gd name="T27" fmla="*/ 11 h 50"/>
                  <a:gd name="T28" fmla="*/ 22 w 27"/>
                  <a:gd name="T29" fmla="*/ 11 h 50"/>
                  <a:gd name="T30" fmla="*/ 22 w 27"/>
                  <a:gd name="T31" fmla="*/ 13 h 50"/>
                  <a:gd name="T32" fmla="*/ 22 w 27"/>
                  <a:gd name="T33" fmla="*/ 13 h 50"/>
                  <a:gd name="T34" fmla="*/ 22 w 27"/>
                  <a:gd name="T35" fmla="*/ 15 h 50"/>
                  <a:gd name="T36" fmla="*/ 0 w 27"/>
                  <a:gd name="T37" fmla="*/ 50 h 50"/>
                  <a:gd name="T38" fmla="*/ 2 w 27"/>
                  <a:gd name="T39" fmla="*/ 48 h 50"/>
                  <a:gd name="T40" fmla="*/ 2 w 27"/>
                  <a:gd name="T41" fmla="*/ 46 h 50"/>
                  <a:gd name="T42" fmla="*/ 2 w 27"/>
                  <a:gd name="T43" fmla="*/ 45 h 50"/>
                  <a:gd name="T44" fmla="*/ 2 w 27"/>
                  <a:gd name="T45" fmla="*/ 45 h 50"/>
                  <a:gd name="T46" fmla="*/ 2 w 27"/>
                  <a:gd name="T47" fmla="*/ 43 h 50"/>
                  <a:gd name="T48" fmla="*/ 4 w 27"/>
                  <a:gd name="T49" fmla="*/ 41 h 50"/>
                  <a:gd name="T50" fmla="*/ 4 w 27"/>
                  <a:gd name="T51" fmla="*/ 40 h 50"/>
                  <a:gd name="T52" fmla="*/ 4 w 27"/>
                  <a:gd name="T53" fmla="*/ 4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
                  <a:gd name="T82" fmla="*/ 0 h 50"/>
                  <a:gd name="T83" fmla="*/ 27 w 27"/>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 h="50">
                    <a:moveTo>
                      <a:pt x="4" y="40"/>
                    </a:moveTo>
                    <a:lnTo>
                      <a:pt x="27" y="0"/>
                    </a:lnTo>
                    <a:lnTo>
                      <a:pt x="25" y="2"/>
                    </a:lnTo>
                    <a:lnTo>
                      <a:pt x="25" y="3"/>
                    </a:lnTo>
                    <a:lnTo>
                      <a:pt x="25" y="5"/>
                    </a:lnTo>
                    <a:lnTo>
                      <a:pt x="24" y="7"/>
                    </a:lnTo>
                    <a:lnTo>
                      <a:pt x="24" y="8"/>
                    </a:lnTo>
                    <a:lnTo>
                      <a:pt x="24" y="10"/>
                    </a:lnTo>
                    <a:lnTo>
                      <a:pt x="22" y="11"/>
                    </a:lnTo>
                    <a:lnTo>
                      <a:pt x="22" y="13"/>
                    </a:lnTo>
                    <a:lnTo>
                      <a:pt x="22" y="15"/>
                    </a:lnTo>
                    <a:lnTo>
                      <a:pt x="0" y="50"/>
                    </a:lnTo>
                    <a:lnTo>
                      <a:pt x="2" y="48"/>
                    </a:lnTo>
                    <a:lnTo>
                      <a:pt x="2" y="46"/>
                    </a:lnTo>
                    <a:lnTo>
                      <a:pt x="2" y="45"/>
                    </a:lnTo>
                    <a:lnTo>
                      <a:pt x="2" y="43"/>
                    </a:lnTo>
                    <a:lnTo>
                      <a:pt x="4" y="41"/>
                    </a:lnTo>
                    <a:lnTo>
                      <a:pt x="4" y="40"/>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5" name="Freeform 314"/>
              <p:cNvSpPr>
                <a:spLocks/>
              </p:cNvSpPr>
              <p:nvPr/>
            </p:nvSpPr>
            <p:spPr bwMode="auto">
              <a:xfrm>
                <a:off x="2014" y="2987"/>
                <a:ext cx="24" cy="48"/>
              </a:xfrm>
              <a:custGeom>
                <a:avLst/>
                <a:gdLst>
                  <a:gd name="T0" fmla="*/ 2 w 24"/>
                  <a:gd name="T1" fmla="*/ 38 h 48"/>
                  <a:gd name="T2" fmla="*/ 24 w 24"/>
                  <a:gd name="T3" fmla="*/ 0 h 48"/>
                  <a:gd name="T4" fmla="*/ 24 w 24"/>
                  <a:gd name="T5" fmla="*/ 0 h 48"/>
                  <a:gd name="T6" fmla="*/ 24 w 24"/>
                  <a:gd name="T7" fmla="*/ 0 h 48"/>
                  <a:gd name="T8" fmla="*/ 24 w 24"/>
                  <a:gd name="T9" fmla="*/ 0 h 48"/>
                  <a:gd name="T10" fmla="*/ 24 w 24"/>
                  <a:gd name="T11" fmla="*/ 0 h 48"/>
                  <a:gd name="T12" fmla="*/ 24 w 24"/>
                  <a:gd name="T13" fmla="*/ 0 h 48"/>
                  <a:gd name="T14" fmla="*/ 24 w 24"/>
                  <a:gd name="T15" fmla="*/ 0 h 48"/>
                  <a:gd name="T16" fmla="*/ 24 w 24"/>
                  <a:gd name="T17" fmla="*/ 0 h 48"/>
                  <a:gd name="T18" fmla="*/ 24 w 24"/>
                  <a:gd name="T19" fmla="*/ 0 h 48"/>
                  <a:gd name="T20" fmla="*/ 24 w 24"/>
                  <a:gd name="T21" fmla="*/ 1 h 48"/>
                  <a:gd name="T22" fmla="*/ 22 w 24"/>
                  <a:gd name="T23" fmla="*/ 3 h 48"/>
                  <a:gd name="T24" fmla="*/ 22 w 24"/>
                  <a:gd name="T25" fmla="*/ 4 h 48"/>
                  <a:gd name="T26" fmla="*/ 22 w 24"/>
                  <a:gd name="T27" fmla="*/ 6 h 48"/>
                  <a:gd name="T28" fmla="*/ 20 w 24"/>
                  <a:gd name="T29" fmla="*/ 8 h 48"/>
                  <a:gd name="T30" fmla="*/ 20 w 24"/>
                  <a:gd name="T31" fmla="*/ 9 h 48"/>
                  <a:gd name="T32" fmla="*/ 20 w 24"/>
                  <a:gd name="T33" fmla="*/ 11 h 48"/>
                  <a:gd name="T34" fmla="*/ 19 w 24"/>
                  <a:gd name="T35" fmla="*/ 13 h 48"/>
                  <a:gd name="T36" fmla="*/ 0 w 24"/>
                  <a:gd name="T37" fmla="*/ 48 h 48"/>
                  <a:gd name="T38" fmla="*/ 0 w 24"/>
                  <a:gd name="T39" fmla="*/ 46 h 48"/>
                  <a:gd name="T40" fmla="*/ 0 w 24"/>
                  <a:gd name="T41" fmla="*/ 44 h 48"/>
                  <a:gd name="T42" fmla="*/ 0 w 24"/>
                  <a:gd name="T43" fmla="*/ 44 h 48"/>
                  <a:gd name="T44" fmla="*/ 0 w 24"/>
                  <a:gd name="T45" fmla="*/ 43 h 48"/>
                  <a:gd name="T46" fmla="*/ 2 w 24"/>
                  <a:gd name="T47" fmla="*/ 41 h 48"/>
                  <a:gd name="T48" fmla="*/ 2 w 24"/>
                  <a:gd name="T49" fmla="*/ 39 h 48"/>
                  <a:gd name="T50" fmla="*/ 2 w 24"/>
                  <a:gd name="T51" fmla="*/ 38 h 48"/>
                  <a:gd name="T52" fmla="*/ 2 w 24"/>
                  <a:gd name="T53" fmla="*/ 38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48"/>
                  <a:gd name="T83" fmla="*/ 24 w 24"/>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48">
                    <a:moveTo>
                      <a:pt x="2" y="38"/>
                    </a:moveTo>
                    <a:lnTo>
                      <a:pt x="24" y="0"/>
                    </a:lnTo>
                    <a:lnTo>
                      <a:pt x="24" y="1"/>
                    </a:lnTo>
                    <a:lnTo>
                      <a:pt x="22" y="3"/>
                    </a:lnTo>
                    <a:lnTo>
                      <a:pt x="22" y="4"/>
                    </a:lnTo>
                    <a:lnTo>
                      <a:pt x="22" y="6"/>
                    </a:lnTo>
                    <a:lnTo>
                      <a:pt x="20" y="8"/>
                    </a:lnTo>
                    <a:lnTo>
                      <a:pt x="20" y="9"/>
                    </a:lnTo>
                    <a:lnTo>
                      <a:pt x="20" y="11"/>
                    </a:lnTo>
                    <a:lnTo>
                      <a:pt x="19" y="13"/>
                    </a:lnTo>
                    <a:lnTo>
                      <a:pt x="0" y="48"/>
                    </a:lnTo>
                    <a:lnTo>
                      <a:pt x="0" y="46"/>
                    </a:lnTo>
                    <a:lnTo>
                      <a:pt x="0" y="44"/>
                    </a:lnTo>
                    <a:lnTo>
                      <a:pt x="0" y="43"/>
                    </a:lnTo>
                    <a:lnTo>
                      <a:pt x="2" y="41"/>
                    </a:lnTo>
                    <a:lnTo>
                      <a:pt x="2" y="39"/>
                    </a:lnTo>
                    <a:lnTo>
                      <a:pt x="2" y="38"/>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6" name="Freeform 315"/>
              <p:cNvSpPr>
                <a:spLocks/>
              </p:cNvSpPr>
              <p:nvPr/>
            </p:nvSpPr>
            <p:spPr bwMode="auto">
              <a:xfrm>
                <a:off x="2013" y="2995"/>
                <a:ext cx="23" cy="45"/>
              </a:xfrm>
              <a:custGeom>
                <a:avLst/>
                <a:gdLst>
                  <a:gd name="T0" fmla="*/ 1 w 23"/>
                  <a:gd name="T1" fmla="*/ 35 h 45"/>
                  <a:gd name="T2" fmla="*/ 23 w 23"/>
                  <a:gd name="T3" fmla="*/ 0 h 45"/>
                  <a:gd name="T4" fmla="*/ 21 w 23"/>
                  <a:gd name="T5" fmla="*/ 1 h 45"/>
                  <a:gd name="T6" fmla="*/ 21 w 23"/>
                  <a:gd name="T7" fmla="*/ 1 h 45"/>
                  <a:gd name="T8" fmla="*/ 21 w 23"/>
                  <a:gd name="T9" fmla="*/ 3 h 45"/>
                  <a:gd name="T10" fmla="*/ 21 w 23"/>
                  <a:gd name="T11" fmla="*/ 5 h 45"/>
                  <a:gd name="T12" fmla="*/ 20 w 23"/>
                  <a:gd name="T13" fmla="*/ 6 h 45"/>
                  <a:gd name="T14" fmla="*/ 20 w 23"/>
                  <a:gd name="T15" fmla="*/ 8 h 45"/>
                  <a:gd name="T16" fmla="*/ 20 w 23"/>
                  <a:gd name="T17" fmla="*/ 10 h 45"/>
                  <a:gd name="T18" fmla="*/ 20 w 23"/>
                  <a:gd name="T19" fmla="*/ 11 h 45"/>
                  <a:gd name="T20" fmla="*/ 0 w 23"/>
                  <a:gd name="T21" fmla="*/ 45 h 45"/>
                  <a:gd name="T22" fmla="*/ 0 w 23"/>
                  <a:gd name="T23" fmla="*/ 43 h 45"/>
                  <a:gd name="T24" fmla="*/ 0 w 23"/>
                  <a:gd name="T25" fmla="*/ 43 h 45"/>
                  <a:gd name="T26" fmla="*/ 0 w 23"/>
                  <a:gd name="T27" fmla="*/ 41 h 45"/>
                  <a:gd name="T28" fmla="*/ 1 w 23"/>
                  <a:gd name="T29" fmla="*/ 40 h 45"/>
                  <a:gd name="T30" fmla="*/ 1 w 23"/>
                  <a:gd name="T31" fmla="*/ 38 h 45"/>
                  <a:gd name="T32" fmla="*/ 1 w 23"/>
                  <a:gd name="T33" fmla="*/ 36 h 45"/>
                  <a:gd name="T34" fmla="*/ 1 w 23"/>
                  <a:gd name="T35" fmla="*/ 36 h 45"/>
                  <a:gd name="T36" fmla="*/ 1 w 23"/>
                  <a:gd name="T37" fmla="*/ 35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1" y="35"/>
                    </a:moveTo>
                    <a:lnTo>
                      <a:pt x="23" y="0"/>
                    </a:lnTo>
                    <a:lnTo>
                      <a:pt x="21" y="1"/>
                    </a:lnTo>
                    <a:lnTo>
                      <a:pt x="21" y="3"/>
                    </a:lnTo>
                    <a:lnTo>
                      <a:pt x="21" y="5"/>
                    </a:lnTo>
                    <a:lnTo>
                      <a:pt x="20" y="6"/>
                    </a:lnTo>
                    <a:lnTo>
                      <a:pt x="20" y="8"/>
                    </a:lnTo>
                    <a:lnTo>
                      <a:pt x="20" y="10"/>
                    </a:lnTo>
                    <a:lnTo>
                      <a:pt x="20" y="11"/>
                    </a:lnTo>
                    <a:lnTo>
                      <a:pt x="0" y="45"/>
                    </a:lnTo>
                    <a:lnTo>
                      <a:pt x="0" y="43"/>
                    </a:lnTo>
                    <a:lnTo>
                      <a:pt x="0" y="41"/>
                    </a:lnTo>
                    <a:lnTo>
                      <a:pt x="1" y="40"/>
                    </a:lnTo>
                    <a:lnTo>
                      <a:pt x="1" y="38"/>
                    </a:lnTo>
                    <a:lnTo>
                      <a:pt x="1" y="36"/>
                    </a:lnTo>
                    <a:lnTo>
                      <a:pt x="1" y="35"/>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7" name="Freeform 316"/>
              <p:cNvSpPr>
                <a:spLocks/>
              </p:cNvSpPr>
              <p:nvPr/>
            </p:nvSpPr>
            <p:spPr bwMode="auto">
              <a:xfrm>
                <a:off x="2011" y="3000"/>
                <a:ext cx="22" cy="46"/>
              </a:xfrm>
              <a:custGeom>
                <a:avLst/>
                <a:gdLst>
                  <a:gd name="T0" fmla="*/ 3 w 22"/>
                  <a:gd name="T1" fmla="*/ 35 h 46"/>
                  <a:gd name="T2" fmla="*/ 22 w 22"/>
                  <a:gd name="T3" fmla="*/ 0 h 46"/>
                  <a:gd name="T4" fmla="*/ 22 w 22"/>
                  <a:gd name="T5" fmla="*/ 1 h 46"/>
                  <a:gd name="T6" fmla="*/ 22 w 22"/>
                  <a:gd name="T7" fmla="*/ 3 h 46"/>
                  <a:gd name="T8" fmla="*/ 22 w 22"/>
                  <a:gd name="T9" fmla="*/ 5 h 46"/>
                  <a:gd name="T10" fmla="*/ 22 w 22"/>
                  <a:gd name="T11" fmla="*/ 5 h 46"/>
                  <a:gd name="T12" fmla="*/ 20 w 22"/>
                  <a:gd name="T13" fmla="*/ 6 h 46"/>
                  <a:gd name="T14" fmla="*/ 20 w 22"/>
                  <a:gd name="T15" fmla="*/ 8 h 46"/>
                  <a:gd name="T16" fmla="*/ 20 w 22"/>
                  <a:gd name="T17" fmla="*/ 10 h 46"/>
                  <a:gd name="T18" fmla="*/ 20 w 22"/>
                  <a:gd name="T19" fmla="*/ 10 h 46"/>
                  <a:gd name="T20" fmla="*/ 0 w 22"/>
                  <a:gd name="T21" fmla="*/ 46 h 46"/>
                  <a:gd name="T22" fmla="*/ 0 w 22"/>
                  <a:gd name="T23" fmla="*/ 45 h 46"/>
                  <a:gd name="T24" fmla="*/ 0 w 22"/>
                  <a:gd name="T25" fmla="*/ 43 h 46"/>
                  <a:gd name="T26" fmla="*/ 0 w 22"/>
                  <a:gd name="T27" fmla="*/ 41 h 46"/>
                  <a:gd name="T28" fmla="*/ 2 w 22"/>
                  <a:gd name="T29" fmla="*/ 40 h 46"/>
                  <a:gd name="T30" fmla="*/ 2 w 22"/>
                  <a:gd name="T31" fmla="*/ 38 h 46"/>
                  <a:gd name="T32" fmla="*/ 2 w 22"/>
                  <a:gd name="T33" fmla="*/ 38 h 46"/>
                  <a:gd name="T34" fmla="*/ 2 w 22"/>
                  <a:gd name="T35" fmla="*/ 36 h 46"/>
                  <a:gd name="T36" fmla="*/ 3 w 22"/>
                  <a:gd name="T37" fmla="*/ 35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6"/>
                  <a:gd name="T59" fmla="*/ 22 w 22"/>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6">
                    <a:moveTo>
                      <a:pt x="3" y="35"/>
                    </a:moveTo>
                    <a:lnTo>
                      <a:pt x="22" y="0"/>
                    </a:lnTo>
                    <a:lnTo>
                      <a:pt x="22" y="1"/>
                    </a:lnTo>
                    <a:lnTo>
                      <a:pt x="22" y="3"/>
                    </a:lnTo>
                    <a:lnTo>
                      <a:pt x="22" y="5"/>
                    </a:lnTo>
                    <a:lnTo>
                      <a:pt x="20" y="6"/>
                    </a:lnTo>
                    <a:lnTo>
                      <a:pt x="20" y="8"/>
                    </a:lnTo>
                    <a:lnTo>
                      <a:pt x="20" y="10"/>
                    </a:lnTo>
                    <a:lnTo>
                      <a:pt x="0" y="46"/>
                    </a:lnTo>
                    <a:lnTo>
                      <a:pt x="0" y="45"/>
                    </a:lnTo>
                    <a:lnTo>
                      <a:pt x="0" y="43"/>
                    </a:lnTo>
                    <a:lnTo>
                      <a:pt x="0" y="41"/>
                    </a:lnTo>
                    <a:lnTo>
                      <a:pt x="2" y="40"/>
                    </a:lnTo>
                    <a:lnTo>
                      <a:pt x="2" y="38"/>
                    </a:lnTo>
                    <a:lnTo>
                      <a:pt x="2" y="36"/>
                    </a:lnTo>
                    <a:lnTo>
                      <a:pt x="3" y="35"/>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8" name="Freeform 317"/>
              <p:cNvSpPr>
                <a:spLocks/>
              </p:cNvSpPr>
              <p:nvPr/>
            </p:nvSpPr>
            <p:spPr bwMode="auto">
              <a:xfrm>
                <a:off x="2009" y="3006"/>
                <a:ext cx="24" cy="45"/>
              </a:xfrm>
              <a:custGeom>
                <a:avLst/>
                <a:gdLst>
                  <a:gd name="T0" fmla="*/ 4 w 24"/>
                  <a:gd name="T1" fmla="*/ 34 h 45"/>
                  <a:gd name="T2" fmla="*/ 24 w 24"/>
                  <a:gd name="T3" fmla="*/ 0 h 45"/>
                  <a:gd name="T4" fmla="*/ 22 w 24"/>
                  <a:gd name="T5" fmla="*/ 0 h 45"/>
                  <a:gd name="T6" fmla="*/ 22 w 24"/>
                  <a:gd name="T7" fmla="*/ 2 h 45"/>
                  <a:gd name="T8" fmla="*/ 22 w 24"/>
                  <a:gd name="T9" fmla="*/ 4 h 45"/>
                  <a:gd name="T10" fmla="*/ 22 w 24"/>
                  <a:gd name="T11" fmla="*/ 4 h 45"/>
                  <a:gd name="T12" fmla="*/ 22 w 24"/>
                  <a:gd name="T13" fmla="*/ 5 h 45"/>
                  <a:gd name="T14" fmla="*/ 22 w 24"/>
                  <a:gd name="T15" fmla="*/ 7 h 45"/>
                  <a:gd name="T16" fmla="*/ 22 w 24"/>
                  <a:gd name="T17" fmla="*/ 7 h 45"/>
                  <a:gd name="T18" fmla="*/ 22 w 24"/>
                  <a:gd name="T19" fmla="*/ 9 h 45"/>
                  <a:gd name="T20" fmla="*/ 0 w 24"/>
                  <a:gd name="T21" fmla="*/ 45 h 45"/>
                  <a:gd name="T22" fmla="*/ 0 w 24"/>
                  <a:gd name="T23" fmla="*/ 43 h 45"/>
                  <a:gd name="T24" fmla="*/ 0 w 24"/>
                  <a:gd name="T25" fmla="*/ 42 h 45"/>
                  <a:gd name="T26" fmla="*/ 2 w 24"/>
                  <a:gd name="T27" fmla="*/ 40 h 45"/>
                  <a:gd name="T28" fmla="*/ 2 w 24"/>
                  <a:gd name="T29" fmla="*/ 40 h 45"/>
                  <a:gd name="T30" fmla="*/ 2 w 24"/>
                  <a:gd name="T31" fmla="*/ 39 h 45"/>
                  <a:gd name="T32" fmla="*/ 2 w 24"/>
                  <a:gd name="T33" fmla="*/ 37 h 45"/>
                  <a:gd name="T34" fmla="*/ 2 w 24"/>
                  <a:gd name="T35" fmla="*/ 35 h 45"/>
                  <a:gd name="T36" fmla="*/ 4 w 24"/>
                  <a:gd name="T37" fmla="*/ 34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5"/>
                  <a:gd name="T59" fmla="*/ 24 w 24"/>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5">
                    <a:moveTo>
                      <a:pt x="4" y="34"/>
                    </a:moveTo>
                    <a:lnTo>
                      <a:pt x="24" y="0"/>
                    </a:lnTo>
                    <a:lnTo>
                      <a:pt x="22" y="0"/>
                    </a:lnTo>
                    <a:lnTo>
                      <a:pt x="22" y="2"/>
                    </a:lnTo>
                    <a:lnTo>
                      <a:pt x="22" y="4"/>
                    </a:lnTo>
                    <a:lnTo>
                      <a:pt x="22" y="5"/>
                    </a:lnTo>
                    <a:lnTo>
                      <a:pt x="22" y="7"/>
                    </a:lnTo>
                    <a:lnTo>
                      <a:pt x="22" y="9"/>
                    </a:lnTo>
                    <a:lnTo>
                      <a:pt x="0" y="45"/>
                    </a:lnTo>
                    <a:lnTo>
                      <a:pt x="0" y="43"/>
                    </a:lnTo>
                    <a:lnTo>
                      <a:pt x="0" y="42"/>
                    </a:lnTo>
                    <a:lnTo>
                      <a:pt x="2" y="40"/>
                    </a:lnTo>
                    <a:lnTo>
                      <a:pt x="2" y="39"/>
                    </a:lnTo>
                    <a:lnTo>
                      <a:pt x="2" y="37"/>
                    </a:lnTo>
                    <a:lnTo>
                      <a:pt x="2" y="35"/>
                    </a:lnTo>
                    <a:lnTo>
                      <a:pt x="4" y="34"/>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9" name="Freeform 318"/>
              <p:cNvSpPr>
                <a:spLocks/>
              </p:cNvSpPr>
              <p:nvPr/>
            </p:nvSpPr>
            <p:spPr bwMode="auto">
              <a:xfrm>
                <a:off x="2008" y="3010"/>
                <a:ext cx="23" cy="46"/>
              </a:xfrm>
              <a:custGeom>
                <a:avLst/>
                <a:gdLst>
                  <a:gd name="T0" fmla="*/ 3 w 23"/>
                  <a:gd name="T1" fmla="*/ 36 h 46"/>
                  <a:gd name="T2" fmla="*/ 23 w 23"/>
                  <a:gd name="T3" fmla="*/ 0 h 46"/>
                  <a:gd name="T4" fmla="*/ 23 w 23"/>
                  <a:gd name="T5" fmla="*/ 1 h 46"/>
                  <a:gd name="T6" fmla="*/ 23 w 23"/>
                  <a:gd name="T7" fmla="*/ 3 h 46"/>
                  <a:gd name="T8" fmla="*/ 23 w 23"/>
                  <a:gd name="T9" fmla="*/ 3 h 46"/>
                  <a:gd name="T10" fmla="*/ 23 w 23"/>
                  <a:gd name="T11" fmla="*/ 5 h 46"/>
                  <a:gd name="T12" fmla="*/ 21 w 23"/>
                  <a:gd name="T13" fmla="*/ 6 h 46"/>
                  <a:gd name="T14" fmla="*/ 21 w 23"/>
                  <a:gd name="T15" fmla="*/ 6 h 46"/>
                  <a:gd name="T16" fmla="*/ 21 w 23"/>
                  <a:gd name="T17" fmla="*/ 8 h 46"/>
                  <a:gd name="T18" fmla="*/ 21 w 23"/>
                  <a:gd name="T19" fmla="*/ 10 h 46"/>
                  <a:gd name="T20" fmla="*/ 0 w 23"/>
                  <a:gd name="T21" fmla="*/ 46 h 46"/>
                  <a:gd name="T22" fmla="*/ 1 w 23"/>
                  <a:gd name="T23" fmla="*/ 44 h 46"/>
                  <a:gd name="T24" fmla="*/ 1 w 23"/>
                  <a:gd name="T25" fmla="*/ 43 h 46"/>
                  <a:gd name="T26" fmla="*/ 1 w 23"/>
                  <a:gd name="T27" fmla="*/ 41 h 46"/>
                  <a:gd name="T28" fmla="*/ 1 w 23"/>
                  <a:gd name="T29" fmla="*/ 41 h 46"/>
                  <a:gd name="T30" fmla="*/ 1 w 23"/>
                  <a:gd name="T31" fmla="*/ 39 h 46"/>
                  <a:gd name="T32" fmla="*/ 1 w 23"/>
                  <a:gd name="T33" fmla="*/ 38 h 46"/>
                  <a:gd name="T34" fmla="*/ 3 w 23"/>
                  <a:gd name="T35" fmla="*/ 36 h 46"/>
                  <a:gd name="T36" fmla="*/ 3 w 23"/>
                  <a:gd name="T37" fmla="*/ 36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6"/>
                  <a:gd name="T59" fmla="*/ 23 w 23"/>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6">
                    <a:moveTo>
                      <a:pt x="3" y="36"/>
                    </a:moveTo>
                    <a:lnTo>
                      <a:pt x="23" y="0"/>
                    </a:lnTo>
                    <a:lnTo>
                      <a:pt x="23" y="1"/>
                    </a:lnTo>
                    <a:lnTo>
                      <a:pt x="23" y="3"/>
                    </a:lnTo>
                    <a:lnTo>
                      <a:pt x="23" y="5"/>
                    </a:lnTo>
                    <a:lnTo>
                      <a:pt x="21" y="6"/>
                    </a:lnTo>
                    <a:lnTo>
                      <a:pt x="21" y="8"/>
                    </a:lnTo>
                    <a:lnTo>
                      <a:pt x="21" y="10"/>
                    </a:lnTo>
                    <a:lnTo>
                      <a:pt x="0" y="46"/>
                    </a:lnTo>
                    <a:lnTo>
                      <a:pt x="1" y="44"/>
                    </a:lnTo>
                    <a:lnTo>
                      <a:pt x="1" y="43"/>
                    </a:lnTo>
                    <a:lnTo>
                      <a:pt x="1" y="41"/>
                    </a:lnTo>
                    <a:lnTo>
                      <a:pt x="1" y="39"/>
                    </a:lnTo>
                    <a:lnTo>
                      <a:pt x="1" y="38"/>
                    </a:lnTo>
                    <a:lnTo>
                      <a:pt x="3" y="36"/>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0" name="Freeform 319"/>
              <p:cNvSpPr>
                <a:spLocks/>
              </p:cNvSpPr>
              <p:nvPr/>
            </p:nvSpPr>
            <p:spPr bwMode="auto">
              <a:xfrm>
                <a:off x="2008" y="3015"/>
                <a:ext cx="23" cy="44"/>
              </a:xfrm>
              <a:custGeom>
                <a:avLst/>
                <a:gdLst>
                  <a:gd name="T0" fmla="*/ 1 w 23"/>
                  <a:gd name="T1" fmla="*/ 36 h 44"/>
                  <a:gd name="T2" fmla="*/ 23 w 23"/>
                  <a:gd name="T3" fmla="*/ 0 h 44"/>
                  <a:gd name="T4" fmla="*/ 21 w 23"/>
                  <a:gd name="T5" fmla="*/ 1 h 44"/>
                  <a:gd name="T6" fmla="*/ 21 w 23"/>
                  <a:gd name="T7" fmla="*/ 1 h 44"/>
                  <a:gd name="T8" fmla="*/ 21 w 23"/>
                  <a:gd name="T9" fmla="*/ 3 h 44"/>
                  <a:gd name="T10" fmla="*/ 21 w 23"/>
                  <a:gd name="T11" fmla="*/ 3 h 44"/>
                  <a:gd name="T12" fmla="*/ 21 w 23"/>
                  <a:gd name="T13" fmla="*/ 5 h 44"/>
                  <a:gd name="T14" fmla="*/ 21 w 23"/>
                  <a:gd name="T15" fmla="*/ 6 h 44"/>
                  <a:gd name="T16" fmla="*/ 21 w 23"/>
                  <a:gd name="T17" fmla="*/ 6 h 44"/>
                  <a:gd name="T18" fmla="*/ 21 w 23"/>
                  <a:gd name="T19" fmla="*/ 8 h 44"/>
                  <a:gd name="T20" fmla="*/ 0 w 23"/>
                  <a:gd name="T21" fmla="*/ 44 h 44"/>
                  <a:gd name="T22" fmla="*/ 0 w 23"/>
                  <a:gd name="T23" fmla="*/ 44 h 44"/>
                  <a:gd name="T24" fmla="*/ 0 w 23"/>
                  <a:gd name="T25" fmla="*/ 43 h 44"/>
                  <a:gd name="T26" fmla="*/ 0 w 23"/>
                  <a:gd name="T27" fmla="*/ 41 h 44"/>
                  <a:gd name="T28" fmla="*/ 0 w 23"/>
                  <a:gd name="T29" fmla="*/ 41 h 44"/>
                  <a:gd name="T30" fmla="*/ 1 w 23"/>
                  <a:gd name="T31" fmla="*/ 39 h 44"/>
                  <a:gd name="T32" fmla="*/ 1 w 23"/>
                  <a:gd name="T33" fmla="*/ 38 h 44"/>
                  <a:gd name="T34" fmla="*/ 1 w 23"/>
                  <a:gd name="T35" fmla="*/ 36 h 44"/>
                  <a:gd name="T36" fmla="*/ 1 w 23"/>
                  <a:gd name="T37" fmla="*/ 3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1" y="36"/>
                    </a:moveTo>
                    <a:lnTo>
                      <a:pt x="23" y="0"/>
                    </a:lnTo>
                    <a:lnTo>
                      <a:pt x="21" y="1"/>
                    </a:lnTo>
                    <a:lnTo>
                      <a:pt x="21" y="3"/>
                    </a:lnTo>
                    <a:lnTo>
                      <a:pt x="21" y="5"/>
                    </a:lnTo>
                    <a:lnTo>
                      <a:pt x="21" y="6"/>
                    </a:lnTo>
                    <a:lnTo>
                      <a:pt x="21" y="8"/>
                    </a:lnTo>
                    <a:lnTo>
                      <a:pt x="0" y="44"/>
                    </a:lnTo>
                    <a:lnTo>
                      <a:pt x="0" y="43"/>
                    </a:lnTo>
                    <a:lnTo>
                      <a:pt x="0" y="41"/>
                    </a:lnTo>
                    <a:lnTo>
                      <a:pt x="1" y="39"/>
                    </a:lnTo>
                    <a:lnTo>
                      <a:pt x="1" y="38"/>
                    </a:lnTo>
                    <a:lnTo>
                      <a:pt x="1" y="36"/>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1" name="Freeform 320"/>
              <p:cNvSpPr>
                <a:spLocks/>
              </p:cNvSpPr>
              <p:nvPr/>
            </p:nvSpPr>
            <p:spPr bwMode="auto">
              <a:xfrm>
                <a:off x="2006" y="3020"/>
                <a:ext cx="23" cy="44"/>
              </a:xfrm>
              <a:custGeom>
                <a:avLst/>
                <a:gdLst>
                  <a:gd name="T0" fmla="*/ 2 w 23"/>
                  <a:gd name="T1" fmla="*/ 36 h 44"/>
                  <a:gd name="T2" fmla="*/ 23 w 23"/>
                  <a:gd name="T3" fmla="*/ 0 h 44"/>
                  <a:gd name="T4" fmla="*/ 23 w 23"/>
                  <a:gd name="T5" fmla="*/ 0 h 44"/>
                  <a:gd name="T6" fmla="*/ 23 w 23"/>
                  <a:gd name="T7" fmla="*/ 1 h 44"/>
                  <a:gd name="T8" fmla="*/ 23 w 23"/>
                  <a:gd name="T9" fmla="*/ 1 h 44"/>
                  <a:gd name="T10" fmla="*/ 23 w 23"/>
                  <a:gd name="T11" fmla="*/ 3 h 44"/>
                  <a:gd name="T12" fmla="*/ 23 w 23"/>
                  <a:gd name="T13" fmla="*/ 3 h 44"/>
                  <a:gd name="T14" fmla="*/ 23 w 23"/>
                  <a:gd name="T15" fmla="*/ 5 h 44"/>
                  <a:gd name="T16" fmla="*/ 23 w 23"/>
                  <a:gd name="T17" fmla="*/ 6 h 44"/>
                  <a:gd name="T18" fmla="*/ 22 w 23"/>
                  <a:gd name="T19" fmla="*/ 6 h 44"/>
                  <a:gd name="T20" fmla="*/ 0 w 23"/>
                  <a:gd name="T21" fmla="*/ 44 h 44"/>
                  <a:gd name="T22" fmla="*/ 0 w 23"/>
                  <a:gd name="T23" fmla="*/ 43 h 44"/>
                  <a:gd name="T24" fmla="*/ 2 w 23"/>
                  <a:gd name="T25" fmla="*/ 43 h 44"/>
                  <a:gd name="T26" fmla="*/ 2 w 23"/>
                  <a:gd name="T27" fmla="*/ 41 h 44"/>
                  <a:gd name="T28" fmla="*/ 2 w 23"/>
                  <a:gd name="T29" fmla="*/ 39 h 44"/>
                  <a:gd name="T30" fmla="*/ 2 w 23"/>
                  <a:gd name="T31" fmla="*/ 39 h 44"/>
                  <a:gd name="T32" fmla="*/ 2 w 23"/>
                  <a:gd name="T33" fmla="*/ 38 h 44"/>
                  <a:gd name="T34" fmla="*/ 2 w 23"/>
                  <a:gd name="T35" fmla="*/ 36 h 44"/>
                  <a:gd name="T36" fmla="*/ 2 w 23"/>
                  <a:gd name="T37" fmla="*/ 3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4"/>
                  <a:gd name="T59" fmla="*/ 23 w 23"/>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4">
                    <a:moveTo>
                      <a:pt x="2" y="36"/>
                    </a:moveTo>
                    <a:lnTo>
                      <a:pt x="23" y="0"/>
                    </a:lnTo>
                    <a:lnTo>
                      <a:pt x="23" y="1"/>
                    </a:lnTo>
                    <a:lnTo>
                      <a:pt x="23" y="3"/>
                    </a:lnTo>
                    <a:lnTo>
                      <a:pt x="23" y="5"/>
                    </a:lnTo>
                    <a:lnTo>
                      <a:pt x="23" y="6"/>
                    </a:lnTo>
                    <a:lnTo>
                      <a:pt x="22" y="6"/>
                    </a:lnTo>
                    <a:lnTo>
                      <a:pt x="0" y="44"/>
                    </a:lnTo>
                    <a:lnTo>
                      <a:pt x="0" y="43"/>
                    </a:lnTo>
                    <a:lnTo>
                      <a:pt x="2" y="43"/>
                    </a:lnTo>
                    <a:lnTo>
                      <a:pt x="2" y="41"/>
                    </a:lnTo>
                    <a:lnTo>
                      <a:pt x="2" y="39"/>
                    </a:lnTo>
                    <a:lnTo>
                      <a:pt x="2" y="38"/>
                    </a:lnTo>
                    <a:lnTo>
                      <a:pt x="2" y="3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2" name="Freeform 321"/>
              <p:cNvSpPr>
                <a:spLocks/>
              </p:cNvSpPr>
              <p:nvPr/>
            </p:nvSpPr>
            <p:spPr bwMode="auto">
              <a:xfrm>
                <a:off x="2006" y="3023"/>
                <a:ext cx="23" cy="45"/>
              </a:xfrm>
              <a:custGeom>
                <a:avLst/>
                <a:gdLst>
                  <a:gd name="T0" fmla="*/ 2 w 23"/>
                  <a:gd name="T1" fmla="*/ 36 h 45"/>
                  <a:gd name="T2" fmla="*/ 23 w 23"/>
                  <a:gd name="T3" fmla="*/ 0 h 45"/>
                  <a:gd name="T4" fmla="*/ 23 w 23"/>
                  <a:gd name="T5" fmla="*/ 0 h 45"/>
                  <a:gd name="T6" fmla="*/ 23 w 23"/>
                  <a:gd name="T7" fmla="*/ 2 h 45"/>
                  <a:gd name="T8" fmla="*/ 23 w 23"/>
                  <a:gd name="T9" fmla="*/ 3 h 45"/>
                  <a:gd name="T10" fmla="*/ 22 w 23"/>
                  <a:gd name="T11" fmla="*/ 3 h 45"/>
                  <a:gd name="T12" fmla="*/ 22 w 23"/>
                  <a:gd name="T13" fmla="*/ 5 h 45"/>
                  <a:gd name="T14" fmla="*/ 22 w 23"/>
                  <a:gd name="T15" fmla="*/ 5 h 45"/>
                  <a:gd name="T16" fmla="*/ 22 w 23"/>
                  <a:gd name="T17" fmla="*/ 7 h 45"/>
                  <a:gd name="T18" fmla="*/ 22 w 23"/>
                  <a:gd name="T19" fmla="*/ 7 h 45"/>
                  <a:gd name="T20" fmla="*/ 0 w 23"/>
                  <a:gd name="T21" fmla="*/ 45 h 45"/>
                  <a:gd name="T22" fmla="*/ 0 w 23"/>
                  <a:gd name="T23" fmla="*/ 45 h 45"/>
                  <a:gd name="T24" fmla="*/ 0 w 23"/>
                  <a:gd name="T25" fmla="*/ 45 h 45"/>
                  <a:gd name="T26" fmla="*/ 0 w 23"/>
                  <a:gd name="T27" fmla="*/ 45 h 45"/>
                  <a:gd name="T28" fmla="*/ 0 w 23"/>
                  <a:gd name="T29" fmla="*/ 43 h 45"/>
                  <a:gd name="T30" fmla="*/ 0 w 23"/>
                  <a:gd name="T31" fmla="*/ 43 h 45"/>
                  <a:gd name="T32" fmla="*/ 0 w 23"/>
                  <a:gd name="T33" fmla="*/ 43 h 45"/>
                  <a:gd name="T34" fmla="*/ 0 w 23"/>
                  <a:gd name="T35" fmla="*/ 43 h 45"/>
                  <a:gd name="T36" fmla="*/ 0 w 23"/>
                  <a:gd name="T37" fmla="*/ 41 h 45"/>
                  <a:gd name="T38" fmla="*/ 0 w 23"/>
                  <a:gd name="T39" fmla="*/ 41 h 45"/>
                  <a:gd name="T40" fmla="*/ 0 w 23"/>
                  <a:gd name="T41" fmla="*/ 41 h 45"/>
                  <a:gd name="T42" fmla="*/ 0 w 23"/>
                  <a:gd name="T43" fmla="*/ 40 h 45"/>
                  <a:gd name="T44" fmla="*/ 2 w 23"/>
                  <a:gd name="T45" fmla="*/ 40 h 45"/>
                  <a:gd name="T46" fmla="*/ 2 w 23"/>
                  <a:gd name="T47" fmla="*/ 38 h 45"/>
                  <a:gd name="T48" fmla="*/ 2 w 23"/>
                  <a:gd name="T49" fmla="*/ 38 h 45"/>
                  <a:gd name="T50" fmla="*/ 2 w 23"/>
                  <a:gd name="T51" fmla="*/ 38 h 45"/>
                  <a:gd name="T52" fmla="*/ 2 w 23"/>
                  <a:gd name="T53" fmla="*/ 36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5"/>
                  <a:gd name="T83" fmla="*/ 23 w 23"/>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5">
                    <a:moveTo>
                      <a:pt x="2" y="36"/>
                    </a:moveTo>
                    <a:lnTo>
                      <a:pt x="23" y="0"/>
                    </a:lnTo>
                    <a:lnTo>
                      <a:pt x="23" y="2"/>
                    </a:lnTo>
                    <a:lnTo>
                      <a:pt x="23" y="3"/>
                    </a:lnTo>
                    <a:lnTo>
                      <a:pt x="22" y="3"/>
                    </a:lnTo>
                    <a:lnTo>
                      <a:pt x="22" y="5"/>
                    </a:lnTo>
                    <a:lnTo>
                      <a:pt x="22" y="7"/>
                    </a:lnTo>
                    <a:lnTo>
                      <a:pt x="0" y="45"/>
                    </a:lnTo>
                    <a:lnTo>
                      <a:pt x="0" y="43"/>
                    </a:lnTo>
                    <a:lnTo>
                      <a:pt x="0" y="41"/>
                    </a:lnTo>
                    <a:lnTo>
                      <a:pt x="0" y="40"/>
                    </a:lnTo>
                    <a:lnTo>
                      <a:pt x="2" y="40"/>
                    </a:lnTo>
                    <a:lnTo>
                      <a:pt x="2" y="38"/>
                    </a:lnTo>
                    <a:lnTo>
                      <a:pt x="2" y="3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 name="Freeform 322"/>
              <p:cNvSpPr>
                <a:spLocks/>
              </p:cNvSpPr>
              <p:nvPr/>
            </p:nvSpPr>
            <p:spPr bwMode="auto">
              <a:xfrm>
                <a:off x="2006" y="3026"/>
                <a:ext cx="22" cy="47"/>
              </a:xfrm>
              <a:custGeom>
                <a:avLst/>
                <a:gdLst>
                  <a:gd name="T0" fmla="*/ 0 w 22"/>
                  <a:gd name="T1" fmla="*/ 38 h 47"/>
                  <a:gd name="T2" fmla="*/ 22 w 22"/>
                  <a:gd name="T3" fmla="*/ 0 h 47"/>
                  <a:gd name="T4" fmla="*/ 22 w 22"/>
                  <a:gd name="T5" fmla="*/ 2 h 47"/>
                  <a:gd name="T6" fmla="*/ 22 w 22"/>
                  <a:gd name="T7" fmla="*/ 2 h 47"/>
                  <a:gd name="T8" fmla="*/ 22 w 22"/>
                  <a:gd name="T9" fmla="*/ 4 h 47"/>
                  <a:gd name="T10" fmla="*/ 22 w 22"/>
                  <a:gd name="T11" fmla="*/ 4 h 47"/>
                  <a:gd name="T12" fmla="*/ 22 w 22"/>
                  <a:gd name="T13" fmla="*/ 5 h 47"/>
                  <a:gd name="T14" fmla="*/ 22 w 22"/>
                  <a:gd name="T15" fmla="*/ 5 h 47"/>
                  <a:gd name="T16" fmla="*/ 22 w 22"/>
                  <a:gd name="T17" fmla="*/ 7 h 47"/>
                  <a:gd name="T18" fmla="*/ 22 w 22"/>
                  <a:gd name="T19" fmla="*/ 7 h 47"/>
                  <a:gd name="T20" fmla="*/ 0 w 22"/>
                  <a:gd name="T21" fmla="*/ 47 h 47"/>
                  <a:gd name="T22" fmla="*/ 0 w 22"/>
                  <a:gd name="T23" fmla="*/ 45 h 47"/>
                  <a:gd name="T24" fmla="*/ 0 w 22"/>
                  <a:gd name="T25" fmla="*/ 45 h 47"/>
                  <a:gd name="T26" fmla="*/ 0 w 22"/>
                  <a:gd name="T27" fmla="*/ 43 h 47"/>
                  <a:gd name="T28" fmla="*/ 0 w 22"/>
                  <a:gd name="T29" fmla="*/ 42 h 47"/>
                  <a:gd name="T30" fmla="*/ 0 w 22"/>
                  <a:gd name="T31" fmla="*/ 42 h 47"/>
                  <a:gd name="T32" fmla="*/ 0 w 22"/>
                  <a:gd name="T33" fmla="*/ 40 h 47"/>
                  <a:gd name="T34" fmla="*/ 0 w 22"/>
                  <a:gd name="T35" fmla="*/ 40 h 47"/>
                  <a:gd name="T36" fmla="*/ 0 w 22"/>
                  <a:gd name="T37" fmla="*/ 38 h 47"/>
                  <a:gd name="T38" fmla="*/ 0 w 22"/>
                  <a:gd name="T39" fmla="*/ 38 h 47"/>
                  <a:gd name="T40" fmla="*/ 0 w 22"/>
                  <a:gd name="T41" fmla="*/ 38 h 47"/>
                  <a:gd name="T42" fmla="*/ 0 w 22"/>
                  <a:gd name="T43" fmla="*/ 38 h 47"/>
                  <a:gd name="T44" fmla="*/ 0 w 22"/>
                  <a:gd name="T45" fmla="*/ 38 h 47"/>
                  <a:gd name="T46" fmla="*/ 0 w 22"/>
                  <a:gd name="T47" fmla="*/ 38 h 47"/>
                  <a:gd name="T48" fmla="*/ 0 w 22"/>
                  <a:gd name="T49" fmla="*/ 38 h 47"/>
                  <a:gd name="T50" fmla="*/ 0 w 22"/>
                  <a:gd name="T51" fmla="*/ 38 h 47"/>
                  <a:gd name="T52" fmla="*/ 0 w 22"/>
                  <a:gd name="T53" fmla="*/ 38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47"/>
                  <a:gd name="T83" fmla="*/ 22 w 22"/>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47">
                    <a:moveTo>
                      <a:pt x="0" y="38"/>
                    </a:moveTo>
                    <a:lnTo>
                      <a:pt x="22" y="0"/>
                    </a:lnTo>
                    <a:lnTo>
                      <a:pt x="22" y="2"/>
                    </a:lnTo>
                    <a:lnTo>
                      <a:pt x="22" y="4"/>
                    </a:lnTo>
                    <a:lnTo>
                      <a:pt x="22" y="5"/>
                    </a:lnTo>
                    <a:lnTo>
                      <a:pt x="22" y="7"/>
                    </a:lnTo>
                    <a:lnTo>
                      <a:pt x="0" y="47"/>
                    </a:lnTo>
                    <a:lnTo>
                      <a:pt x="0" y="45"/>
                    </a:lnTo>
                    <a:lnTo>
                      <a:pt x="0" y="43"/>
                    </a:lnTo>
                    <a:lnTo>
                      <a:pt x="0" y="42"/>
                    </a:lnTo>
                    <a:lnTo>
                      <a:pt x="0" y="40"/>
                    </a:lnTo>
                    <a:lnTo>
                      <a:pt x="0" y="3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 name="Freeform 323"/>
              <p:cNvSpPr>
                <a:spLocks/>
              </p:cNvSpPr>
              <p:nvPr/>
            </p:nvSpPr>
            <p:spPr bwMode="auto">
              <a:xfrm>
                <a:off x="2004" y="3030"/>
                <a:ext cx="24" cy="46"/>
              </a:xfrm>
              <a:custGeom>
                <a:avLst/>
                <a:gdLst>
                  <a:gd name="T0" fmla="*/ 2 w 24"/>
                  <a:gd name="T1" fmla="*/ 38 h 46"/>
                  <a:gd name="T2" fmla="*/ 24 w 24"/>
                  <a:gd name="T3" fmla="*/ 0 h 46"/>
                  <a:gd name="T4" fmla="*/ 24 w 24"/>
                  <a:gd name="T5" fmla="*/ 1 h 46"/>
                  <a:gd name="T6" fmla="*/ 24 w 24"/>
                  <a:gd name="T7" fmla="*/ 1 h 46"/>
                  <a:gd name="T8" fmla="*/ 24 w 24"/>
                  <a:gd name="T9" fmla="*/ 3 h 46"/>
                  <a:gd name="T10" fmla="*/ 24 w 24"/>
                  <a:gd name="T11" fmla="*/ 3 h 46"/>
                  <a:gd name="T12" fmla="*/ 24 w 24"/>
                  <a:gd name="T13" fmla="*/ 5 h 46"/>
                  <a:gd name="T14" fmla="*/ 24 w 24"/>
                  <a:gd name="T15" fmla="*/ 5 h 46"/>
                  <a:gd name="T16" fmla="*/ 24 w 24"/>
                  <a:gd name="T17" fmla="*/ 6 h 46"/>
                  <a:gd name="T18" fmla="*/ 24 w 24"/>
                  <a:gd name="T19" fmla="*/ 6 h 46"/>
                  <a:gd name="T20" fmla="*/ 0 w 24"/>
                  <a:gd name="T21" fmla="*/ 46 h 46"/>
                  <a:gd name="T22" fmla="*/ 0 w 24"/>
                  <a:gd name="T23" fmla="*/ 44 h 46"/>
                  <a:gd name="T24" fmla="*/ 0 w 24"/>
                  <a:gd name="T25" fmla="*/ 44 h 46"/>
                  <a:gd name="T26" fmla="*/ 2 w 24"/>
                  <a:gd name="T27" fmla="*/ 43 h 46"/>
                  <a:gd name="T28" fmla="*/ 2 w 24"/>
                  <a:gd name="T29" fmla="*/ 43 h 46"/>
                  <a:gd name="T30" fmla="*/ 2 w 24"/>
                  <a:gd name="T31" fmla="*/ 41 h 46"/>
                  <a:gd name="T32" fmla="*/ 2 w 24"/>
                  <a:gd name="T33" fmla="*/ 39 h 46"/>
                  <a:gd name="T34" fmla="*/ 2 w 24"/>
                  <a:gd name="T35" fmla="*/ 39 h 46"/>
                  <a:gd name="T36" fmla="*/ 2 w 24"/>
                  <a:gd name="T37" fmla="*/ 3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2" y="38"/>
                    </a:moveTo>
                    <a:lnTo>
                      <a:pt x="24" y="0"/>
                    </a:lnTo>
                    <a:lnTo>
                      <a:pt x="24" y="1"/>
                    </a:lnTo>
                    <a:lnTo>
                      <a:pt x="24" y="3"/>
                    </a:lnTo>
                    <a:lnTo>
                      <a:pt x="24" y="5"/>
                    </a:lnTo>
                    <a:lnTo>
                      <a:pt x="24" y="6"/>
                    </a:lnTo>
                    <a:lnTo>
                      <a:pt x="0" y="46"/>
                    </a:lnTo>
                    <a:lnTo>
                      <a:pt x="0" y="44"/>
                    </a:lnTo>
                    <a:lnTo>
                      <a:pt x="2" y="43"/>
                    </a:lnTo>
                    <a:lnTo>
                      <a:pt x="2" y="41"/>
                    </a:lnTo>
                    <a:lnTo>
                      <a:pt x="2" y="39"/>
                    </a:lnTo>
                    <a:lnTo>
                      <a:pt x="2" y="38"/>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 name="Freeform 324"/>
              <p:cNvSpPr>
                <a:spLocks/>
              </p:cNvSpPr>
              <p:nvPr/>
            </p:nvSpPr>
            <p:spPr bwMode="auto">
              <a:xfrm>
                <a:off x="2004" y="3033"/>
                <a:ext cx="24" cy="46"/>
              </a:xfrm>
              <a:custGeom>
                <a:avLst/>
                <a:gdLst>
                  <a:gd name="T0" fmla="*/ 2 w 24"/>
                  <a:gd name="T1" fmla="*/ 40 h 46"/>
                  <a:gd name="T2" fmla="*/ 24 w 24"/>
                  <a:gd name="T3" fmla="*/ 0 h 46"/>
                  <a:gd name="T4" fmla="*/ 24 w 24"/>
                  <a:gd name="T5" fmla="*/ 2 h 46"/>
                  <a:gd name="T6" fmla="*/ 24 w 24"/>
                  <a:gd name="T7" fmla="*/ 2 h 46"/>
                  <a:gd name="T8" fmla="*/ 24 w 24"/>
                  <a:gd name="T9" fmla="*/ 3 h 46"/>
                  <a:gd name="T10" fmla="*/ 24 w 24"/>
                  <a:gd name="T11" fmla="*/ 3 h 46"/>
                  <a:gd name="T12" fmla="*/ 24 w 24"/>
                  <a:gd name="T13" fmla="*/ 5 h 46"/>
                  <a:gd name="T14" fmla="*/ 24 w 24"/>
                  <a:gd name="T15" fmla="*/ 5 h 46"/>
                  <a:gd name="T16" fmla="*/ 24 w 24"/>
                  <a:gd name="T17" fmla="*/ 7 h 46"/>
                  <a:gd name="T18" fmla="*/ 24 w 24"/>
                  <a:gd name="T19" fmla="*/ 8 h 46"/>
                  <a:gd name="T20" fmla="*/ 0 w 24"/>
                  <a:gd name="T21" fmla="*/ 46 h 46"/>
                  <a:gd name="T22" fmla="*/ 0 w 24"/>
                  <a:gd name="T23" fmla="*/ 46 h 46"/>
                  <a:gd name="T24" fmla="*/ 0 w 24"/>
                  <a:gd name="T25" fmla="*/ 45 h 46"/>
                  <a:gd name="T26" fmla="*/ 0 w 24"/>
                  <a:gd name="T27" fmla="*/ 45 h 46"/>
                  <a:gd name="T28" fmla="*/ 0 w 24"/>
                  <a:gd name="T29" fmla="*/ 43 h 46"/>
                  <a:gd name="T30" fmla="*/ 0 w 24"/>
                  <a:gd name="T31" fmla="*/ 41 h 46"/>
                  <a:gd name="T32" fmla="*/ 0 w 24"/>
                  <a:gd name="T33" fmla="*/ 41 h 46"/>
                  <a:gd name="T34" fmla="*/ 2 w 24"/>
                  <a:gd name="T35" fmla="*/ 40 h 46"/>
                  <a:gd name="T36" fmla="*/ 2 w 24"/>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2" y="40"/>
                    </a:moveTo>
                    <a:lnTo>
                      <a:pt x="24" y="0"/>
                    </a:lnTo>
                    <a:lnTo>
                      <a:pt x="24" y="2"/>
                    </a:lnTo>
                    <a:lnTo>
                      <a:pt x="24" y="3"/>
                    </a:lnTo>
                    <a:lnTo>
                      <a:pt x="24" y="5"/>
                    </a:lnTo>
                    <a:lnTo>
                      <a:pt x="24" y="7"/>
                    </a:lnTo>
                    <a:lnTo>
                      <a:pt x="24" y="8"/>
                    </a:lnTo>
                    <a:lnTo>
                      <a:pt x="0" y="46"/>
                    </a:lnTo>
                    <a:lnTo>
                      <a:pt x="0" y="45"/>
                    </a:lnTo>
                    <a:lnTo>
                      <a:pt x="0" y="43"/>
                    </a:lnTo>
                    <a:lnTo>
                      <a:pt x="0" y="41"/>
                    </a:lnTo>
                    <a:lnTo>
                      <a:pt x="2" y="4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 name="Freeform 325"/>
              <p:cNvSpPr>
                <a:spLocks/>
              </p:cNvSpPr>
              <p:nvPr/>
            </p:nvSpPr>
            <p:spPr bwMode="auto">
              <a:xfrm>
                <a:off x="2004" y="3036"/>
                <a:ext cx="24" cy="48"/>
              </a:xfrm>
              <a:custGeom>
                <a:avLst/>
                <a:gdLst>
                  <a:gd name="T0" fmla="*/ 0 w 24"/>
                  <a:gd name="T1" fmla="*/ 40 h 48"/>
                  <a:gd name="T2" fmla="*/ 24 w 24"/>
                  <a:gd name="T3" fmla="*/ 0 h 48"/>
                  <a:gd name="T4" fmla="*/ 24 w 24"/>
                  <a:gd name="T5" fmla="*/ 2 h 48"/>
                  <a:gd name="T6" fmla="*/ 24 w 24"/>
                  <a:gd name="T7" fmla="*/ 2 h 48"/>
                  <a:gd name="T8" fmla="*/ 24 w 24"/>
                  <a:gd name="T9" fmla="*/ 4 h 48"/>
                  <a:gd name="T10" fmla="*/ 24 w 24"/>
                  <a:gd name="T11" fmla="*/ 5 h 48"/>
                  <a:gd name="T12" fmla="*/ 24 w 24"/>
                  <a:gd name="T13" fmla="*/ 5 h 48"/>
                  <a:gd name="T14" fmla="*/ 24 w 24"/>
                  <a:gd name="T15" fmla="*/ 7 h 48"/>
                  <a:gd name="T16" fmla="*/ 24 w 24"/>
                  <a:gd name="T17" fmla="*/ 7 h 48"/>
                  <a:gd name="T18" fmla="*/ 24 w 24"/>
                  <a:gd name="T19" fmla="*/ 9 h 48"/>
                  <a:gd name="T20" fmla="*/ 0 w 24"/>
                  <a:gd name="T21" fmla="*/ 48 h 48"/>
                  <a:gd name="T22" fmla="*/ 0 w 24"/>
                  <a:gd name="T23" fmla="*/ 47 h 48"/>
                  <a:gd name="T24" fmla="*/ 0 w 24"/>
                  <a:gd name="T25" fmla="*/ 45 h 48"/>
                  <a:gd name="T26" fmla="*/ 0 w 24"/>
                  <a:gd name="T27" fmla="*/ 45 h 48"/>
                  <a:gd name="T28" fmla="*/ 0 w 24"/>
                  <a:gd name="T29" fmla="*/ 43 h 48"/>
                  <a:gd name="T30" fmla="*/ 0 w 24"/>
                  <a:gd name="T31" fmla="*/ 43 h 48"/>
                  <a:gd name="T32" fmla="*/ 0 w 24"/>
                  <a:gd name="T33" fmla="*/ 42 h 48"/>
                  <a:gd name="T34" fmla="*/ 0 w 24"/>
                  <a:gd name="T35" fmla="*/ 42 h 48"/>
                  <a:gd name="T36" fmla="*/ 0 w 24"/>
                  <a:gd name="T37" fmla="*/ 4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8"/>
                  <a:gd name="T59" fmla="*/ 24 w 24"/>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8">
                    <a:moveTo>
                      <a:pt x="0" y="40"/>
                    </a:moveTo>
                    <a:lnTo>
                      <a:pt x="24" y="0"/>
                    </a:lnTo>
                    <a:lnTo>
                      <a:pt x="24" y="2"/>
                    </a:lnTo>
                    <a:lnTo>
                      <a:pt x="24" y="4"/>
                    </a:lnTo>
                    <a:lnTo>
                      <a:pt x="24" y="5"/>
                    </a:lnTo>
                    <a:lnTo>
                      <a:pt x="24" y="7"/>
                    </a:lnTo>
                    <a:lnTo>
                      <a:pt x="24" y="9"/>
                    </a:lnTo>
                    <a:lnTo>
                      <a:pt x="0" y="48"/>
                    </a:lnTo>
                    <a:lnTo>
                      <a:pt x="0" y="47"/>
                    </a:lnTo>
                    <a:lnTo>
                      <a:pt x="0" y="45"/>
                    </a:lnTo>
                    <a:lnTo>
                      <a:pt x="0" y="43"/>
                    </a:lnTo>
                    <a:lnTo>
                      <a:pt x="0" y="42"/>
                    </a:lnTo>
                    <a:lnTo>
                      <a:pt x="0" y="40"/>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7" name="Freeform 326"/>
              <p:cNvSpPr>
                <a:spLocks/>
              </p:cNvSpPr>
              <p:nvPr/>
            </p:nvSpPr>
            <p:spPr bwMode="auto">
              <a:xfrm>
                <a:off x="2003" y="3041"/>
                <a:ext cx="25" cy="47"/>
              </a:xfrm>
              <a:custGeom>
                <a:avLst/>
                <a:gdLst>
                  <a:gd name="T0" fmla="*/ 1 w 25"/>
                  <a:gd name="T1" fmla="*/ 38 h 47"/>
                  <a:gd name="T2" fmla="*/ 25 w 25"/>
                  <a:gd name="T3" fmla="*/ 0 h 47"/>
                  <a:gd name="T4" fmla="*/ 25 w 25"/>
                  <a:gd name="T5" fmla="*/ 0 h 47"/>
                  <a:gd name="T6" fmla="*/ 25 w 25"/>
                  <a:gd name="T7" fmla="*/ 2 h 47"/>
                  <a:gd name="T8" fmla="*/ 25 w 25"/>
                  <a:gd name="T9" fmla="*/ 2 h 47"/>
                  <a:gd name="T10" fmla="*/ 25 w 25"/>
                  <a:gd name="T11" fmla="*/ 4 h 47"/>
                  <a:gd name="T12" fmla="*/ 25 w 25"/>
                  <a:gd name="T13" fmla="*/ 4 h 47"/>
                  <a:gd name="T14" fmla="*/ 25 w 25"/>
                  <a:gd name="T15" fmla="*/ 5 h 47"/>
                  <a:gd name="T16" fmla="*/ 23 w 25"/>
                  <a:gd name="T17" fmla="*/ 5 h 47"/>
                  <a:gd name="T18" fmla="*/ 23 w 25"/>
                  <a:gd name="T19" fmla="*/ 5 h 47"/>
                  <a:gd name="T20" fmla="*/ 0 w 25"/>
                  <a:gd name="T21" fmla="*/ 47 h 47"/>
                  <a:gd name="T22" fmla="*/ 0 w 25"/>
                  <a:gd name="T23" fmla="*/ 45 h 47"/>
                  <a:gd name="T24" fmla="*/ 1 w 25"/>
                  <a:gd name="T25" fmla="*/ 45 h 47"/>
                  <a:gd name="T26" fmla="*/ 1 w 25"/>
                  <a:gd name="T27" fmla="*/ 43 h 47"/>
                  <a:gd name="T28" fmla="*/ 1 w 25"/>
                  <a:gd name="T29" fmla="*/ 43 h 47"/>
                  <a:gd name="T30" fmla="*/ 1 w 25"/>
                  <a:gd name="T31" fmla="*/ 42 h 47"/>
                  <a:gd name="T32" fmla="*/ 1 w 25"/>
                  <a:gd name="T33" fmla="*/ 40 h 47"/>
                  <a:gd name="T34" fmla="*/ 1 w 25"/>
                  <a:gd name="T35" fmla="*/ 40 h 47"/>
                  <a:gd name="T36" fmla="*/ 1 w 25"/>
                  <a:gd name="T37" fmla="*/ 38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7"/>
                  <a:gd name="T59" fmla="*/ 25 w 2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7">
                    <a:moveTo>
                      <a:pt x="1" y="38"/>
                    </a:moveTo>
                    <a:lnTo>
                      <a:pt x="25" y="0"/>
                    </a:lnTo>
                    <a:lnTo>
                      <a:pt x="25" y="2"/>
                    </a:lnTo>
                    <a:lnTo>
                      <a:pt x="25" y="4"/>
                    </a:lnTo>
                    <a:lnTo>
                      <a:pt x="25" y="5"/>
                    </a:lnTo>
                    <a:lnTo>
                      <a:pt x="23" y="5"/>
                    </a:lnTo>
                    <a:lnTo>
                      <a:pt x="0" y="47"/>
                    </a:lnTo>
                    <a:lnTo>
                      <a:pt x="0" y="45"/>
                    </a:lnTo>
                    <a:lnTo>
                      <a:pt x="1" y="45"/>
                    </a:lnTo>
                    <a:lnTo>
                      <a:pt x="1" y="43"/>
                    </a:lnTo>
                    <a:lnTo>
                      <a:pt x="1" y="42"/>
                    </a:lnTo>
                    <a:lnTo>
                      <a:pt x="1" y="40"/>
                    </a:lnTo>
                    <a:lnTo>
                      <a:pt x="1" y="38"/>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8" name="Freeform 327"/>
              <p:cNvSpPr>
                <a:spLocks/>
              </p:cNvSpPr>
              <p:nvPr/>
            </p:nvSpPr>
            <p:spPr bwMode="auto">
              <a:xfrm>
                <a:off x="2003" y="3045"/>
                <a:ext cx="25" cy="46"/>
              </a:xfrm>
              <a:custGeom>
                <a:avLst/>
                <a:gdLst>
                  <a:gd name="T0" fmla="*/ 1 w 25"/>
                  <a:gd name="T1" fmla="*/ 39 h 46"/>
                  <a:gd name="T2" fmla="*/ 25 w 25"/>
                  <a:gd name="T3" fmla="*/ 0 h 46"/>
                  <a:gd name="T4" fmla="*/ 25 w 25"/>
                  <a:gd name="T5" fmla="*/ 0 h 46"/>
                  <a:gd name="T6" fmla="*/ 25 w 25"/>
                  <a:gd name="T7" fmla="*/ 1 h 46"/>
                  <a:gd name="T8" fmla="*/ 23 w 25"/>
                  <a:gd name="T9" fmla="*/ 1 h 46"/>
                  <a:gd name="T10" fmla="*/ 23 w 25"/>
                  <a:gd name="T11" fmla="*/ 1 h 46"/>
                  <a:gd name="T12" fmla="*/ 23 w 25"/>
                  <a:gd name="T13" fmla="*/ 3 h 46"/>
                  <a:gd name="T14" fmla="*/ 23 w 25"/>
                  <a:gd name="T15" fmla="*/ 3 h 46"/>
                  <a:gd name="T16" fmla="*/ 23 w 25"/>
                  <a:gd name="T17" fmla="*/ 4 h 46"/>
                  <a:gd name="T18" fmla="*/ 23 w 25"/>
                  <a:gd name="T19" fmla="*/ 4 h 46"/>
                  <a:gd name="T20" fmla="*/ 0 w 25"/>
                  <a:gd name="T21" fmla="*/ 46 h 46"/>
                  <a:gd name="T22" fmla="*/ 0 w 25"/>
                  <a:gd name="T23" fmla="*/ 46 h 46"/>
                  <a:gd name="T24" fmla="*/ 0 w 25"/>
                  <a:gd name="T25" fmla="*/ 44 h 46"/>
                  <a:gd name="T26" fmla="*/ 0 w 25"/>
                  <a:gd name="T27" fmla="*/ 43 h 46"/>
                  <a:gd name="T28" fmla="*/ 0 w 25"/>
                  <a:gd name="T29" fmla="*/ 43 h 46"/>
                  <a:gd name="T30" fmla="*/ 0 w 25"/>
                  <a:gd name="T31" fmla="*/ 41 h 46"/>
                  <a:gd name="T32" fmla="*/ 1 w 25"/>
                  <a:gd name="T33" fmla="*/ 41 h 46"/>
                  <a:gd name="T34" fmla="*/ 1 w 25"/>
                  <a:gd name="T35" fmla="*/ 39 h 46"/>
                  <a:gd name="T36" fmla="*/ 1 w 25"/>
                  <a:gd name="T37" fmla="*/ 39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1" y="39"/>
                    </a:moveTo>
                    <a:lnTo>
                      <a:pt x="25" y="0"/>
                    </a:lnTo>
                    <a:lnTo>
                      <a:pt x="25" y="1"/>
                    </a:lnTo>
                    <a:lnTo>
                      <a:pt x="23" y="1"/>
                    </a:lnTo>
                    <a:lnTo>
                      <a:pt x="23" y="3"/>
                    </a:lnTo>
                    <a:lnTo>
                      <a:pt x="23" y="4"/>
                    </a:lnTo>
                    <a:lnTo>
                      <a:pt x="0" y="46"/>
                    </a:lnTo>
                    <a:lnTo>
                      <a:pt x="0" y="44"/>
                    </a:lnTo>
                    <a:lnTo>
                      <a:pt x="0" y="43"/>
                    </a:lnTo>
                    <a:lnTo>
                      <a:pt x="0" y="41"/>
                    </a:lnTo>
                    <a:lnTo>
                      <a:pt x="1" y="41"/>
                    </a:lnTo>
                    <a:lnTo>
                      <a:pt x="1" y="3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9" name="Freeform 328"/>
              <p:cNvSpPr>
                <a:spLocks/>
              </p:cNvSpPr>
              <p:nvPr/>
            </p:nvSpPr>
            <p:spPr bwMode="auto">
              <a:xfrm>
                <a:off x="2003" y="3046"/>
                <a:ext cx="23" cy="48"/>
              </a:xfrm>
              <a:custGeom>
                <a:avLst/>
                <a:gdLst>
                  <a:gd name="T0" fmla="*/ 0 w 23"/>
                  <a:gd name="T1" fmla="*/ 42 h 48"/>
                  <a:gd name="T2" fmla="*/ 23 w 23"/>
                  <a:gd name="T3" fmla="*/ 0 h 48"/>
                  <a:gd name="T4" fmla="*/ 23 w 23"/>
                  <a:gd name="T5" fmla="*/ 2 h 48"/>
                  <a:gd name="T6" fmla="*/ 23 w 23"/>
                  <a:gd name="T7" fmla="*/ 2 h 48"/>
                  <a:gd name="T8" fmla="*/ 23 w 23"/>
                  <a:gd name="T9" fmla="*/ 3 h 48"/>
                  <a:gd name="T10" fmla="*/ 23 w 23"/>
                  <a:gd name="T11" fmla="*/ 3 h 48"/>
                  <a:gd name="T12" fmla="*/ 23 w 23"/>
                  <a:gd name="T13" fmla="*/ 5 h 48"/>
                  <a:gd name="T14" fmla="*/ 23 w 23"/>
                  <a:gd name="T15" fmla="*/ 5 h 48"/>
                  <a:gd name="T16" fmla="*/ 23 w 23"/>
                  <a:gd name="T17" fmla="*/ 7 h 48"/>
                  <a:gd name="T18" fmla="*/ 23 w 23"/>
                  <a:gd name="T19" fmla="*/ 7 h 48"/>
                  <a:gd name="T20" fmla="*/ 0 w 23"/>
                  <a:gd name="T21" fmla="*/ 48 h 48"/>
                  <a:gd name="T22" fmla="*/ 0 w 23"/>
                  <a:gd name="T23" fmla="*/ 48 h 48"/>
                  <a:gd name="T24" fmla="*/ 0 w 23"/>
                  <a:gd name="T25" fmla="*/ 47 h 48"/>
                  <a:gd name="T26" fmla="*/ 0 w 23"/>
                  <a:gd name="T27" fmla="*/ 47 h 48"/>
                  <a:gd name="T28" fmla="*/ 0 w 23"/>
                  <a:gd name="T29" fmla="*/ 45 h 48"/>
                  <a:gd name="T30" fmla="*/ 0 w 23"/>
                  <a:gd name="T31" fmla="*/ 43 h 48"/>
                  <a:gd name="T32" fmla="*/ 0 w 23"/>
                  <a:gd name="T33" fmla="*/ 43 h 48"/>
                  <a:gd name="T34" fmla="*/ 0 w 23"/>
                  <a:gd name="T35" fmla="*/ 42 h 48"/>
                  <a:gd name="T36" fmla="*/ 0 w 23"/>
                  <a:gd name="T37" fmla="*/ 42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8"/>
                  <a:gd name="T59" fmla="*/ 23 w 23"/>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8">
                    <a:moveTo>
                      <a:pt x="0" y="42"/>
                    </a:moveTo>
                    <a:lnTo>
                      <a:pt x="23" y="0"/>
                    </a:lnTo>
                    <a:lnTo>
                      <a:pt x="23" y="2"/>
                    </a:lnTo>
                    <a:lnTo>
                      <a:pt x="23" y="3"/>
                    </a:lnTo>
                    <a:lnTo>
                      <a:pt x="23" y="5"/>
                    </a:lnTo>
                    <a:lnTo>
                      <a:pt x="23" y="7"/>
                    </a:lnTo>
                    <a:lnTo>
                      <a:pt x="0" y="48"/>
                    </a:lnTo>
                    <a:lnTo>
                      <a:pt x="0" y="47"/>
                    </a:lnTo>
                    <a:lnTo>
                      <a:pt x="0" y="45"/>
                    </a:lnTo>
                    <a:lnTo>
                      <a:pt x="0" y="43"/>
                    </a:lnTo>
                    <a:lnTo>
                      <a:pt x="0" y="42"/>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0" name="Freeform 329"/>
              <p:cNvSpPr>
                <a:spLocks/>
              </p:cNvSpPr>
              <p:nvPr/>
            </p:nvSpPr>
            <p:spPr bwMode="auto">
              <a:xfrm>
                <a:off x="2003" y="3049"/>
                <a:ext cx="23" cy="49"/>
              </a:xfrm>
              <a:custGeom>
                <a:avLst/>
                <a:gdLst>
                  <a:gd name="T0" fmla="*/ 0 w 23"/>
                  <a:gd name="T1" fmla="*/ 42 h 49"/>
                  <a:gd name="T2" fmla="*/ 23 w 23"/>
                  <a:gd name="T3" fmla="*/ 0 h 49"/>
                  <a:gd name="T4" fmla="*/ 23 w 23"/>
                  <a:gd name="T5" fmla="*/ 2 h 49"/>
                  <a:gd name="T6" fmla="*/ 23 w 23"/>
                  <a:gd name="T7" fmla="*/ 2 h 49"/>
                  <a:gd name="T8" fmla="*/ 23 w 23"/>
                  <a:gd name="T9" fmla="*/ 4 h 49"/>
                  <a:gd name="T10" fmla="*/ 23 w 23"/>
                  <a:gd name="T11" fmla="*/ 4 h 49"/>
                  <a:gd name="T12" fmla="*/ 23 w 23"/>
                  <a:gd name="T13" fmla="*/ 5 h 49"/>
                  <a:gd name="T14" fmla="*/ 23 w 23"/>
                  <a:gd name="T15" fmla="*/ 5 h 49"/>
                  <a:gd name="T16" fmla="*/ 23 w 23"/>
                  <a:gd name="T17" fmla="*/ 7 h 49"/>
                  <a:gd name="T18" fmla="*/ 23 w 23"/>
                  <a:gd name="T19" fmla="*/ 7 h 49"/>
                  <a:gd name="T20" fmla="*/ 0 w 23"/>
                  <a:gd name="T21" fmla="*/ 49 h 49"/>
                  <a:gd name="T22" fmla="*/ 0 w 23"/>
                  <a:gd name="T23" fmla="*/ 49 h 49"/>
                  <a:gd name="T24" fmla="*/ 0 w 23"/>
                  <a:gd name="T25" fmla="*/ 47 h 49"/>
                  <a:gd name="T26" fmla="*/ 0 w 23"/>
                  <a:gd name="T27" fmla="*/ 47 h 49"/>
                  <a:gd name="T28" fmla="*/ 0 w 23"/>
                  <a:gd name="T29" fmla="*/ 45 h 49"/>
                  <a:gd name="T30" fmla="*/ 0 w 23"/>
                  <a:gd name="T31" fmla="*/ 45 h 49"/>
                  <a:gd name="T32" fmla="*/ 0 w 23"/>
                  <a:gd name="T33" fmla="*/ 44 h 49"/>
                  <a:gd name="T34" fmla="*/ 0 w 23"/>
                  <a:gd name="T35" fmla="*/ 44 h 49"/>
                  <a:gd name="T36" fmla="*/ 0 w 23"/>
                  <a:gd name="T37" fmla="*/ 42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9"/>
                  <a:gd name="T59" fmla="*/ 23 w 23"/>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9">
                    <a:moveTo>
                      <a:pt x="0" y="42"/>
                    </a:moveTo>
                    <a:lnTo>
                      <a:pt x="23" y="0"/>
                    </a:lnTo>
                    <a:lnTo>
                      <a:pt x="23" y="2"/>
                    </a:lnTo>
                    <a:lnTo>
                      <a:pt x="23" y="4"/>
                    </a:lnTo>
                    <a:lnTo>
                      <a:pt x="23" y="5"/>
                    </a:lnTo>
                    <a:lnTo>
                      <a:pt x="23" y="7"/>
                    </a:lnTo>
                    <a:lnTo>
                      <a:pt x="0" y="49"/>
                    </a:lnTo>
                    <a:lnTo>
                      <a:pt x="0" y="47"/>
                    </a:lnTo>
                    <a:lnTo>
                      <a:pt x="0" y="45"/>
                    </a:lnTo>
                    <a:lnTo>
                      <a:pt x="0" y="44"/>
                    </a:lnTo>
                    <a:lnTo>
                      <a:pt x="0" y="42"/>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1" name="Freeform 330"/>
              <p:cNvSpPr>
                <a:spLocks/>
              </p:cNvSpPr>
              <p:nvPr/>
            </p:nvSpPr>
            <p:spPr bwMode="auto">
              <a:xfrm>
                <a:off x="2001" y="3053"/>
                <a:ext cx="25" cy="50"/>
              </a:xfrm>
              <a:custGeom>
                <a:avLst/>
                <a:gdLst>
                  <a:gd name="T0" fmla="*/ 2 w 25"/>
                  <a:gd name="T1" fmla="*/ 41 h 50"/>
                  <a:gd name="T2" fmla="*/ 25 w 25"/>
                  <a:gd name="T3" fmla="*/ 0 h 50"/>
                  <a:gd name="T4" fmla="*/ 25 w 25"/>
                  <a:gd name="T5" fmla="*/ 1 h 50"/>
                  <a:gd name="T6" fmla="*/ 25 w 25"/>
                  <a:gd name="T7" fmla="*/ 1 h 50"/>
                  <a:gd name="T8" fmla="*/ 25 w 25"/>
                  <a:gd name="T9" fmla="*/ 3 h 50"/>
                  <a:gd name="T10" fmla="*/ 25 w 25"/>
                  <a:gd name="T11" fmla="*/ 3 h 50"/>
                  <a:gd name="T12" fmla="*/ 25 w 25"/>
                  <a:gd name="T13" fmla="*/ 5 h 50"/>
                  <a:gd name="T14" fmla="*/ 25 w 25"/>
                  <a:gd name="T15" fmla="*/ 5 h 50"/>
                  <a:gd name="T16" fmla="*/ 25 w 25"/>
                  <a:gd name="T17" fmla="*/ 6 h 50"/>
                  <a:gd name="T18" fmla="*/ 25 w 25"/>
                  <a:gd name="T19" fmla="*/ 6 h 50"/>
                  <a:gd name="T20" fmla="*/ 0 w 25"/>
                  <a:gd name="T21" fmla="*/ 50 h 50"/>
                  <a:gd name="T22" fmla="*/ 0 w 25"/>
                  <a:gd name="T23" fmla="*/ 48 h 50"/>
                  <a:gd name="T24" fmla="*/ 2 w 25"/>
                  <a:gd name="T25" fmla="*/ 46 h 50"/>
                  <a:gd name="T26" fmla="*/ 2 w 25"/>
                  <a:gd name="T27" fmla="*/ 46 h 50"/>
                  <a:gd name="T28" fmla="*/ 2 w 25"/>
                  <a:gd name="T29" fmla="*/ 45 h 50"/>
                  <a:gd name="T30" fmla="*/ 2 w 25"/>
                  <a:gd name="T31" fmla="*/ 45 h 50"/>
                  <a:gd name="T32" fmla="*/ 2 w 25"/>
                  <a:gd name="T33" fmla="*/ 43 h 50"/>
                  <a:gd name="T34" fmla="*/ 2 w 25"/>
                  <a:gd name="T35" fmla="*/ 43 h 50"/>
                  <a:gd name="T36" fmla="*/ 2 w 25"/>
                  <a:gd name="T37" fmla="*/ 41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2" y="41"/>
                    </a:moveTo>
                    <a:lnTo>
                      <a:pt x="25" y="0"/>
                    </a:lnTo>
                    <a:lnTo>
                      <a:pt x="25" y="1"/>
                    </a:lnTo>
                    <a:lnTo>
                      <a:pt x="25" y="3"/>
                    </a:lnTo>
                    <a:lnTo>
                      <a:pt x="25" y="5"/>
                    </a:lnTo>
                    <a:lnTo>
                      <a:pt x="25" y="6"/>
                    </a:lnTo>
                    <a:lnTo>
                      <a:pt x="0" y="50"/>
                    </a:lnTo>
                    <a:lnTo>
                      <a:pt x="0" y="48"/>
                    </a:lnTo>
                    <a:lnTo>
                      <a:pt x="2" y="46"/>
                    </a:lnTo>
                    <a:lnTo>
                      <a:pt x="2" y="45"/>
                    </a:lnTo>
                    <a:lnTo>
                      <a:pt x="2" y="43"/>
                    </a:lnTo>
                    <a:lnTo>
                      <a:pt x="2" y="4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2" name="Freeform 331"/>
              <p:cNvSpPr>
                <a:spLocks/>
              </p:cNvSpPr>
              <p:nvPr/>
            </p:nvSpPr>
            <p:spPr bwMode="auto">
              <a:xfrm>
                <a:off x="2001" y="3056"/>
                <a:ext cx="25" cy="50"/>
              </a:xfrm>
              <a:custGeom>
                <a:avLst/>
                <a:gdLst>
                  <a:gd name="T0" fmla="*/ 2 w 25"/>
                  <a:gd name="T1" fmla="*/ 42 h 50"/>
                  <a:gd name="T2" fmla="*/ 25 w 25"/>
                  <a:gd name="T3" fmla="*/ 0 h 50"/>
                  <a:gd name="T4" fmla="*/ 25 w 25"/>
                  <a:gd name="T5" fmla="*/ 2 h 50"/>
                  <a:gd name="T6" fmla="*/ 25 w 25"/>
                  <a:gd name="T7" fmla="*/ 2 h 50"/>
                  <a:gd name="T8" fmla="*/ 25 w 25"/>
                  <a:gd name="T9" fmla="*/ 3 h 50"/>
                  <a:gd name="T10" fmla="*/ 25 w 25"/>
                  <a:gd name="T11" fmla="*/ 3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8 h 50"/>
                  <a:gd name="T24" fmla="*/ 0 w 25"/>
                  <a:gd name="T25" fmla="*/ 48 h 50"/>
                  <a:gd name="T26" fmla="*/ 0 w 25"/>
                  <a:gd name="T27" fmla="*/ 47 h 50"/>
                  <a:gd name="T28" fmla="*/ 0 w 25"/>
                  <a:gd name="T29" fmla="*/ 45 h 50"/>
                  <a:gd name="T30" fmla="*/ 2 w 25"/>
                  <a:gd name="T31" fmla="*/ 45 h 50"/>
                  <a:gd name="T32" fmla="*/ 2 w 25"/>
                  <a:gd name="T33" fmla="*/ 43 h 50"/>
                  <a:gd name="T34" fmla="*/ 2 w 25"/>
                  <a:gd name="T35" fmla="*/ 43 h 50"/>
                  <a:gd name="T36" fmla="*/ 2 w 25"/>
                  <a:gd name="T37" fmla="*/ 4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2" y="42"/>
                    </a:moveTo>
                    <a:lnTo>
                      <a:pt x="25" y="0"/>
                    </a:lnTo>
                    <a:lnTo>
                      <a:pt x="25" y="2"/>
                    </a:lnTo>
                    <a:lnTo>
                      <a:pt x="25" y="3"/>
                    </a:lnTo>
                    <a:lnTo>
                      <a:pt x="25" y="5"/>
                    </a:lnTo>
                    <a:lnTo>
                      <a:pt x="25" y="7"/>
                    </a:lnTo>
                    <a:lnTo>
                      <a:pt x="0" y="50"/>
                    </a:lnTo>
                    <a:lnTo>
                      <a:pt x="0" y="48"/>
                    </a:lnTo>
                    <a:lnTo>
                      <a:pt x="0" y="47"/>
                    </a:lnTo>
                    <a:lnTo>
                      <a:pt x="0" y="45"/>
                    </a:lnTo>
                    <a:lnTo>
                      <a:pt x="2" y="45"/>
                    </a:lnTo>
                    <a:lnTo>
                      <a:pt x="2" y="43"/>
                    </a:lnTo>
                    <a:lnTo>
                      <a:pt x="2" y="42"/>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 name="Freeform 332"/>
              <p:cNvSpPr>
                <a:spLocks/>
              </p:cNvSpPr>
              <p:nvPr/>
            </p:nvSpPr>
            <p:spPr bwMode="auto">
              <a:xfrm>
                <a:off x="2001" y="3059"/>
                <a:ext cx="25" cy="50"/>
              </a:xfrm>
              <a:custGeom>
                <a:avLst/>
                <a:gdLst>
                  <a:gd name="T0" fmla="*/ 0 w 25"/>
                  <a:gd name="T1" fmla="*/ 42 h 50"/>
                  <a:gd name="T2" fmla="*/ 25 w 25"/>
                  <a:gd name="T3" fmla="*/ 0 h 50"/>
                  <a:gd name="T4" fmla="*/ 25 w 25"/>
                  <a:gd name="T5" fmla="*/ 2 h 50"/>
                  <a:gd name="T6" fmla="*/ 25 w 25"/>
                  <a:gd name="T7" fmla="*/ 2 h 50"/>
                  <a:gd name="T8" fmla="*/ 25 w 25"/>
                  <a:gd name="T9" fmla="*/ 4 h 50"/>
                  <a:gd name="T10" fmla="*/ 25 w 25"/>
                  <a:gd name="T11" fmla="*/ 4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9 h 50"/>
                  <a:gd name="T24" fmla="*/ 0 w 25"/>
                  <a:gd name="T25" fmla="*/ 49 h 50"/>
                  <a:gd name="T26" fmla="*/ 0 w 25"/>
                  <a:gd name="T27" fmla="*/ 47 h 50"/>
                  <a:gd name="T28" fmla="*/ 0 w 25"/>
                  <a:gd name="T29" fmla="*/ 47 h 50"/>
                  <a:gd name="T30" fmla="*/ 0 w 25"/>
                  <a:gd name="T31" fmla="*/ 45 h 50"/>
                  <a:gd name="T32" fmla="*/ 0 w 25"/>
                  <a:gd name="T33" fmla="*/ 45 h 50"/>
                  <a:gd name="T34" fmla="*/ 0 w 25"/>
                  <a:gd name="T35" fmla="*/ 44 h 50"/>
                  <a:gd name="T36" fmla="*/ 0 w 25"/>
                  <a:gd name="T37" fmla="*/ 4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2"/>
                    </a:moveTo>
                    <a:lnTo>
                      <a:pt x="25" y="0"/>
                    </a:lnTo>
                    <a:lnTo>
                      <a:pt x="25" y="2"/>
                    </a:lnTo>
                    <a:lnTo>
                      <a:pt x="25" y="4"/>
                    </a:lnTo>
                    <a:lnTo>
                      <a:pt x="25" y="5"/>
                    </a:lnTo>
                    <a:lnTo>
                      <a:pt x="25" y="7"/>
                    </a:lnTo>
                    <a:lnTo>
                      <a:pt x="0" y="50"/>
                    </a:lnTo>
                    <a:lnTo>
                      <a:pt x="0" y="49"/>
                    </a:lnTo>
                    <a:lnTo>
                      <a:pt x="0" y="47"/>
                    </a:lnTo>
                    <a:lnTo>
                      <a:pt x="0" y="45"/>
                    </a:lnTo>
                    <a:lnTo>
                      <a:pt x="0" y="44"/>
                    </a:lnTo>
                    <a:lnTo>
                      <a:pt x="0" y="42"/>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4" name="Freeform 333"/>
              <p:cNvSpPr>
                <a:spLocks/>
              </p:cNvSpPr>
              <p:nvPr/>
            </p:nvSpPr>
            <p:spPr bwMode="auto">
              <a:xfrm>
                <a:off x="2001" y="3063"/>
                <a:ext cx="25" cy="49"/>
              </a:xfrm>
              <a:custGeom>
                <a:avLst/>
                <a:gdLst>
                  <a:gd name="T0" fmla="*/ 0 w 25"/>
                  <a:gd name="T1" fmla="*/ 43 h 49"/>
                  <a:gd name="T2" fmla="*/ 25 w 25"/>
                  <a:gd name="T3" fmla="*/ 0 h 49"/>
                  <a:gd name="T4" fmla="*/ 25 w 25"/>
                  <a:gd name="T5" fmla="*/ 1 h 49"/>
                  <a:gd name="T6" fmla="*/ 25 w 25"/>
                  <a:gd name="T7" fmla="*/ 1 h 49"/>
                  <a:gd name="T8" fmla="*/ 25 w 25"/>
                  <a:gd name="T9" fmla="*/ 3 h 49"/>
                  <a:gd name="T10" fmla="*/ 25 w 25"/>
                  <a:gd name="T11" fmla="*/ 3 h 49"/>
                  <a:gd name="T12" fmla="*/ 25 w 25"/>
                  <a:gd name="T13" fmla="*/ 5 h 49"/>
                  <a:gd name="T14" fmla="*/ 25 w 25"/>
                  <a:gd name="T15" fmla="*/ 5 h 49"/>
                  <a:gd name="T16" fmla="*/ 25 w 25"/>
                  <a:gd name="T17" fmla="*/ 6 h 49"/>
                  <a:gd name="T18" fmla="*/ 25 w 25"/>
                  <a:gd name="T19" fmla="*/ 6 h 49"/>
                  <a:gd name="T20" fmla="*/ 0 w 25"/>
                  <a:gd name="T21" fmla="*/ 49 h 49"/>
                  <a:gd name="T22" fmla="*/ 0 w 25"/>
                  <a:gd name="T23" fmla="*/ 48 h 49"/>
                  <a:gd name="T24" fmla="*/ 0 w 25"/>
                  <a:gd name="T25" fmla="*/ 48 h 49"/>
                  <a:gd name="T26" fmla="*/ 0 w 25"/>
                  <a:gd name="T27" fmla="*/ 46 h 49"/>
                  <a:gd name="T28" fmla="*/ 0 w 25"/>
                  <a:gd name="T29" fmla="*/ 46 h 49"/>
                  <a:gd name="T30" fmla="*/ 0 w 25"/>
                  <a:gd name="T31" fmla="*/ 45 h 49"/>
                  <a:gd name="T32" fmla="*/ 0 w 25"/>
                  <a:gd name="T33" fmla="*/ 45 h 49"/>
                  <a:gd name="T34" fmla="*/ 0 w 25"/>
                  <a:gd name="T35" fmla="*/ 43 h 49"/>
                  <a:gd name="T36" fmla="*/ 0 w 25"/>
                  <a:gd name="T37" fmla="*/ 43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9"/>
                  <a:gd name="T59" fmla="*/ 25 w 25"/>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9">
                    <a:moveTo>
                      <a:pt x="0" y="43"/>
                    </a:moveTo>
                    <a:lnTo>
                      <a:pt x="25" y="0"/>
                    </a:lnTo>
                    <a:lnTo>
                      <a:pt x="25" y="1"/>
                    </a:lnTo>
                    <a:lnTo>
                      <a:pt x="25" y="3"/>
                    </a:lnTo>
                    <a:lnTo>
                      <a:pt x="25" y="5"/>
                    </a:lnTo>
                    <a:lnTo>
                      <a:pt x="25" y="6"/>
                    </a:lnTo>
                    <a:lnTo>
                      <a:pt x="0" y="49"/>
                    </a:lnTo>
                    <a:lnTo>
                      <a:pt x="0" y="48"/>
                    </a:lnTo>
                    <a:lnTo>
                      <a:pt x="0" y="46"/>
                    </a:lnTo>
                    <a:lnTo>
                      <a:pt x="0" y="45"/>
                    </a:lnTo>
                    <a:lnTo>
                      <a:pt x="0" y="43"/>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 name="Freeform 334"/>
              <p:cNvSpPr>
                <a:spLocks/>
              </p:cNvSpPr>
              <p:nvPr/>
            </p:nvSpPr>
            <p:spPr bwMode="auto">
              <a:xfrm>
                <a:off x="2001" y="3066"/>
                <a:ext cx="25" cy="50"/>
              </a:xfrm>
              <a:custGeom>
                <a:avLst/>
                <a:gdLst>
                  <a:gd name="T0" fmla="*/ 0 w 25"/>
                  <a:gd name="T1" fmla="*/ 43 h 50"/>
                  <a:gd name="T2" fmla="*/ 25 w 25"/>
                  <a:gd name="T3" fmla="*/ 0 h 50"/>
                  <a:gd name="T4" fmla="*/ 25 w 25"/>
                  <a:gd name="T5" fmla="*/ 2 h 50"/>
                  <a:gd name="T6" fmla="*/ 25 w 25"/>
                  <a:gd name="T7" fmla="*/ 2 h 50"/>
                  <a:gd name="T8" fmla="*/ 25 w 25"/>
                  <a:gd name="T9" fmla="*/ 3 h 50"/>
                  <a:gd name="T10" fmla="*/ 25 w 25"/>
                  <a:gd name="T11" fmla="*/ 3 h 50"/>
                  <a:gd name="T12" fmla="*/ 25 w 25"/>
                  <a:gd name="T13" fmla="*/ 5 h 50"/>
                  <a:gd name="T14" fmla="*/ 25 w 25"/>
                  <a:gd name="T15" fmla="*/ 5 h 50"/>
                  <a:gd name="T16" fmla="*/ 25 w 25"/>
                  <a:gd name="T17" fmla="*/ 7 h 50"/>
                  <a:gd name="T18" fmla="*/ 25 w 25"/>
                  <a:gd name="T19" fmla="*/ 7 h 50"/>
                  <a:gd name="T20" fmla="*/ 0 w 25"/>
                  <a:gd name="T21" fmla="*/ 50 h 50"/>
                  <a:gd name="T22" fmla="*/ 0 w 25"/>
                  <a:gd name="T23" fmla="*/ 48 h 50"/>
                  <a:gd name="T24" fmla="*/ 0 w 25"/>
                  <a:gd name="T25" fmla="*/ 48 h 50"/>
                  <a:gd name="T26" fmla="*/ 0 w 25"/>
                  <a:gd name="T27" fmla="*/ 46 h 50"/>
                  <a:gd name="T28" fmla="*/ 0 w 25"/>
                  <a:gd name="T29" fmla="*/ 46 h 50"/>
                  <a:gd name="T30" fmla="*/ 0 w 25"/>
                  <a:gd name="T31" fmla="*/ 45 h 50"/>
                  <a:gd name="T32" fmla="*/ 0 w 25"/>
                  <a:gd name="T33" fmla="*/ 45 h 50"/>
                  <a:gd name="T34" fmla="*/ 0 w 25"/>
                  <a:gd name="T35" fmla="*/ 43 h 50"/>
                  <a:gd name="T36" fmla="*/ 0 w 25"/>
                  <a:gd name="T37" fmla="*/ 43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3"/>
                    </a:moveTo>
                    <a:lnTo>
                      <a:pt x="25" y="0"/>
                    </a:lnTo>
                    <a:lnTo>
                      <a:pt x="25" y="2"/>
                    </a:lnTo>
                    <a:lnTo>
                      <a:pt x="25" y="3"/>
                    </a:lnTo>
                    <a:lnTo>
                      <a:pt x="25" y="5"/>
                    </a:lnTo>
                    <a:lnTo>
                      <a:pt x="25" y="7"/>
                    </a:lnTo>
                    <a:lnTo>
                      <a:pt x="0" y="50"/>
                    </a:lnTo>
                    <a:lnTo>
                      <a:pt x="0" y="48"/>
                    </a:lnTo>
                    <a:lnTo>
                      <a:pt x="0" y="46"/>
                    </a:lnTo>
                    <a:lnTo>
                      <a:pt x="0" y="45"/>
                    </a:lnTo>
                    <a:lnTo>
                      <a:pt x="0" y="43"/>
                    </a:lnTo>
                    <a:close/>
                  </a:path>
                </a:pathLst>
              </a:custGeom>
              <a:solidFill>
                <a:srgbClr val="6161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6" name="Freeform 335"/>
              <p:cNvSpPr>
                <a:spLocks/>
              </p:cNvSpPr>
              <p:nvPr/>
            </p:nvSpPr>
            <p:spPr bwMode="auto">
              <a:xfrm>
                <a:off x="2001" y="3069"/>
                <a:ext cx="25" cy="50"/>
              </a:xfrm>
              <a:custGeom>
                <a:avLst/>
                <a:gdLst>
                  <a:gd name="T0" fmla="*/ 0 w 25"/>
                  <a:gd name="T1" fmla="*/ 43 h 50"/>
                  <a:gd name="T2" fmla="*/ 25 w 25"/>
                  <a:gd name="T3" fmla="*/ 0 h 50"/>
                  <a:gd name="T4" fmla="*/ 25 w 25"/>
                  <a:gd name="T5" fmla="*/ 2 h 50"/>
                  <a:gd name="T6" fmla="*/ 25 w 25"/>
                  <a:gd name="T7" fmla="*/ 2 h 50"/>
                  <a:gd name="T8" fmla="*/ 25 w 25"/>
                  <a:gd name="T9" fmla="*/ 4 h 50"/>
                  <a:gd name="T10" fmla="*/ 25 w 25"/>
                  <a:gd name="T11" fmla="*/ 4 h 50"/>
                  <a:gd name="T12" fmla="*/ 23 w 25"/>
                  <a:gd name="T13" fmla="*/ 5 h 50"/>
                  <a:gd name="T14" fmla="*/ 23 w 25"/>
                  <a:gd name="T15" fmla="*/ 5 h 50"/>
                  <a:gd name="T16" fmla="*/ 23 w 25"/>
                  <a:gd name="T17" fmla="*/ 7 h 50"/>
                  <a:gd name="T18" fmla="*/ 23 w 25"/>
                  <a:gd name="T19" fmla="*/ 7 h 50"/>
                  <a:gd name="T20" fmla="*/ 0 w 25"/>
                  <a:gd name="T21" fmla="*/ 50 h 50"/>
                  <a:gd name="T22" fmla="*/ 0 w 25"/>
                  <a:gd name="T23" fmla="*/ 48 h 50"/>
                  <a:gd name="T24" fmla="*/ 0 w 25"/>
                  <a:gd name="T25" fmla="*/ 48 h 50"/>
                  <a:gd name="T26" fmla="*/ 0 w 25"/>
                  <a:gd name="T27" fmla="*/ 47 h 50"/>
                  <a:gd name="T28" fmla="*/ 0 w 25"/>
                  <a:gd name="T29" fmla="*/ 47 h 50"/>
                  <a:gd name="T30" fmla="*/ 0 w 25"/>
                  <a:gd name="T31" fmla="*/ 45 h 50"/>
                  <a:gd name="T32" fmla="*/ 0 w 25"/>
                  <a:gd name="T33" fmla="*/ 45 h 50"/>
                  <a:gd name="T34" fmla="*/ 0 w 25"/>
                  <a:gd name="T35" fmla="*/ 43 h 50"/>
                  <a:gd name="T36" fmla="*/ 0 w 25"/>
                  <a:gd name="T37" fmla="*/ 43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50"/>
                  <a:gd name="T59" fmla="*/ 25 w 2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50">
                    <a:moveTo>
                      <a:pt x="0" y="43"/>
                    </a:moveTo>
                    <a:lnTo>
                      <a:pt x="25" y="0"/>
                    </a:lnTo>
                    <a:lnTo>
                      <a:pt x="25" y="2"/>
                    </a:lnTo>
                    <a:lnTo>
                      <a:pt x="25" y="4"/>
                    </a:lnTo>
                    <a:lnTo>
                      <a:pt x="23" y="5"/>
                    </a:lnTo>
                    <a:lnTo>
                      <a:pt x="23" y="7"/>
                    </a:lnTo>
                    <a:lnTo>
                      <a:pt x="0" y="50"/>
                    </a:lnTo>
                    <a:lnTo>
                      <a:pt x="0" y="48"/>
                    </a:lnTo>
                    <a:lnTo>
                      <a:pt x="0" y="47"/>
                    </a:lnTo>
                    <a:lnTo>
                      <a:pt x="0" y="45"/>
                    </a:lnTo>
                    <a:lnTo>
                      <a:pt x="0" y="43"/>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7" name="Freeform 336"/>
              <p:cNvSpPr>
                <a:spLocks/>
              </p:cNvSpPr>
              <p:nvPr/>
            </p:nvSpPr>
            <p:spPr bwMode="auto">
              <a:xfrm>
                <a:off x="2001" y="3073"/>
                <a:ext cx="25" cy="49"/>
              </a:xfrm>
              <a:custGeom>
                <a:avLst/>
                <a:gdLst>
                  <a:gd name="T0" fmla="*/ 0 w 25"/>
                  <a:gd name="T1" fmla="*/ 43 h 49"/>
                  <a:gd name="T2" fmla="*/ 25 w 25"/>
                  <a:gd name="T3" fmla="*/ 0 h 49"/>
                  <a:gd name="T4" fmla="*/ 23 w 25"/>
                  <a:gd name="T5" fmla="*/ 1 h 49"/>
                  <a:gd name="T6" fmla="*/ 23 w 25"/>
                  <a:gd name="T7" fmla="*/ 1 h 49"/>
                  <a:gd name="T8" fmla="*/ 23 w 25"/>
                  <a:gd name="T9" fmla="*/ 3 h 49"/>
                  <a:gd name="T10" fmla="*/ 23 w 25"/>
                  <a:gd name="T11" fmla="*/ 3 h 49"/>
                  <a:gd name="T12" fmla="*/ 23 w 25"/>
                  <a:gd name="T13" fmla="*/ 5 h 49"/>
                  <a:gd name="T14" fmla="*/ 23 w 25"/>
                  <a:gd name="T15" fmla="*/ 5 h 49"/>
                  <a:gd name="T16" fmla="*/ 23 w 25"/>
                  <a:gd name="T17" fmla="*/ 6 h 49"/>
                  <a:gd name="T18" fmla="*/ 23 w 25"/>
                  <a:gd name="T19" fmla="*/ 6 h 49"/>
                  <a:gd name="T20" fmla="*/ 0 w 25"/>
                  <a:gd name="T21" fmla="*/ 49 h 49"/>
                  <a:gd name="T22" fmla="*/ 0 w 25"/>
                  <a:gd name="T23" fmla="*/ 48 h 49"/>
                  <a:gd name="T24" fmla="*/ 0 w 25"/>
                  <a:gd name="T25" fmla="*/ 48 h 49"/>
                  <a:gd name="T26" fmla="*/ 0 w 25"/>
                  <a:gd name="T27" fmla="*/ 46 h 49"/>
                  <a:gd name="T28" fmla="*/ 0 w 25"/>
                  <a:gd name="T29" fmla="*/ 46 h 49"/>
                  <a:gd name="T30" fmla="*/ 0 w 25"/>
                  <a:gd name="T31" fmla="*/ 44 h 49"/>
                  <a:gd name="T32" fmla="*/ 0 w 25"/>
                  <a:gd name="T33" fmla="*/ 44 h 49"/>
                  <a:gd name="T34" fmla="*/ 0 w 25"/>
                  <a:gd name="T35" fmla="*/ 43 h 49"/>
                  <a:gd name="T36" fmla="*/ 0 w 25"/>
                  <a:gd name="T37" fmla="*/ 43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9"/>
                  <a:gd name="T59" fmla="*/ 25 w 25"/>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9">
                    <a:moveTo>
                      <a:pt x="0" y="43"/>
                    </a:moveTo>
                    <a:lnTo>
                      <a:pt x="25" y="0"/>
                    </a:lnTo>
                    <a:lnTo>
                      <a:pt x="23" y="1"/>
                    </a:lnTo>
                    <a:lnTo>
                      <a:pt x="23" y="3"/>
                    </a:lnTo>
                    <a:lnTo>
                      <a:pt x="23" y="5"/>
                    </a:lnTo>
                    <a:lnTo>
                      <a:pt x="23" y="6"/>
                    </a:lnTo>
                    <a:lnTo>
                      <a:pt x="0" y="49"/>
                    </a:lnTo>
                    <a:lnTo>
                      <a:pt x="0" y="48"/>
                    </a:lnTo>
                    <a:lnTo>
                      <a:pt x="0" y="46"/>
                    </a:lnTo>
                    <a:lnTo>
                      <a:pt x="0" y="44"/>
                    </a:lnTo>
                    <a:lnTo>
                      <a:pt x="0" y="43"/>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8" name="Freeform 337"/>
              <p:cNvSpPr>
                <a:spLocks/>
              </p:cNvSpPr>
              <p:nvPr/>
            </p:nvSpPr>
            <p:spPr bwMode="auto">
              <a:xfrm>
                <a:off x="1999" y="3076"/>
                <a:ext cx="25" cy="50"/>
              </a:xfrm>
              <a:custGeom>
                <a:avLst/>
                <a:gdLst>
                  <a:gd name="T0" fmla="*/ 2 w 25"/>
                  <a:gd name="T1" fmla="*/ 43 h 50"/>
                  <a:gd name="T2" fmla="*/ 25 w 25"/>
                  <a:gd name="T3" fmla="*/ 0 h 50"/>
                  <a:gd name="T4" fmla="*/ 25 w 25"/>
                  <a:gd name="T5" fmla="*/ 2 h 50"/>
                  <a:gd name="T6" fmla="*/ 25 w 25"/>
                  <a:gd name="T7" fmla="*/ 2 h 50"/>
                  <a:gd name="T8" fmla="*/ 25 w 25"/>
                  <a:gd name="T9" fmla="*/ 2 h 50"/>
                  <a:gd name="T10" fmla="*/ 25 w 25"/>
                  <a:gd name="T11" fmla="*/ 3 h 50"/>
                  <a:gd name="T12" fmla="*/ 25 w 25"/>
                  <a:gd name="T13" fmla="*/ 3 h 50"/>
                  <a:gd name="T14" fmla="*/ 25 w 25"/>
                  <a:gd name="T15" fmla="*/ 5 h 50"/>
                  <a:gd name="T16" fmla="*/ 25 w 25"/>
                  <a:gd name="T17" fmla="*/ 5 h 50"/>
                  <a:gd name="T18" fmla="*/ 25 w 25"/>
                  <a:gd name="T19" fmla="*/ 5 h 50"/>
                  <a:gd name="T20" fmla="*/ 25 w 25"/>
                  <a:gd name="T21" fmla="*/ 7 h 50"/>
                  <a:gd name="T22" fmla="*/ 25 w 25"/>
                  <a:gd name="T23" fmla="*/ 7 h 50"/>
                  <a:gd name="T24" fmla="*/ 25 w 25"/>
                  <a:gd name="T25" fmla="*/ 7 h 50"/>
                  <a:gd name="T26" fmla="*/ 25 w 25"/>
                  <a:gd name="T27" fmla="*/ 7 h 50"/>
                  <a:gd name="T28" fmla="*/ 25 w 25"/>
                  <a:gd name="T29" fmla="*/ 7 h 50"/>
                  <a:gd name="T30" fmla="*/ 25 w 25"/>
                  <a:gd name="T31" fmla="*/ 7 h 50"/>
                  <a:gd name="T32" fmla="*/ 25 w 25"/>
                  <a:gd name="T33" fmla="*/ 7 h 50"/>
                  <a:gd name="T34" fmla="*/ 25 w 25"/>
                  <a:gd name="T35" fmla="*/ 7 h 50"/>
                  <a:gd name="T36" fmla="*/ 0 w 25"/>
                  <a:gd name="T37" fmla="*/ 50 h 50"/>
                  <a:gd name="T38" fmla="*/ 0 w 25"/>
                  <a:gd name="T39" fmla="*/ 48 h 50"/>
                  <a:gd name="T40" fmla="*/ 0 w 25"/>
                  <a:gd name="T41" fmla="*/ 48 h 50"/>
                  <a:gd name="T42" fmla="*/ 0 w 25"/>
                  <a:gd name="T43" fmla="*/ 46 h 50"/>
                  <a:gd name="T44" fmla="*/ 2 w 25"/>
                  <a:gd name="T45" fmla="*/ 46 h 50"/>
                  <a:gd name="T46" fmla="*/ 2 w 25"/>
                  <a:gd name="T47" fmla="*/ 45 h 50"/>
                  <a:gd name="T48" fmla="*/ 2 w 25"/>
                  <a:gd name="T49" fmla="*/ 45 h 50"/>
                  <a:gd name="T50" fmla="*/ 2 w 25"/>
                  <a:gd name="T51" fmla="*/ 43 h 50"/>
                  <a:gd name="T52" fmla="*/ 2 w 25"/>
                  <a:gd name="T53" fmla="*/ 43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50"/>
                  <a:gd name="T83" fmla="*/ 25 w 25"/>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50">
                    <a:moveTo>
                      <a:pt x="2" y="43"/>
                    </a:moveTo>
                    <a:lnTo>
                      <a:pt x="25" y="0"/>
                    </a:lnTo>
                    <a:lnTo>
                      <a:pt x="25" y="2"/>
                    </a:lnTo>
                    <a:lnTo>
                      <a:pt x="25" y="3"/>
                    </a:lnTo>
                    <a:lnTo>
                      <a:pt x="25" y="5"/>
                    </a:lnTo>
                    <a:lnTo>
                      <a:pt x="25" y="7"/>
                    </a:lnTo>
                    <a:lnTo>
                      <a:pt x="0" y="50"/>
                    </a:lnTo>
                    <a:lnTo>
                      <a:pt x="0" y="48"/>
                    </a:lnTo>
                    <a:lnTo>
                      <a:pt x="0" y="46"/>
                    </a:lnTo>
                    <a:lnTo>
                      <a:pt x="2" y="46"/>
                    </a:lnTo>
                    <a:lnTo>
                      <a:pt x="2" y="45"/>
                    </a:lnTo>
                    <a:lnTo>
                      <a:pt x="2" y="43"/>
                    </a:lnTo>
                    <a:close/>
                  </a:path>
                </a:pathLst>
              </a:custGeom>
              <a:solidFill>
                <a:srgbClr val="63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9" name="Freeform 338"/>
              <p:cNvSpPr>
                <a:spLocks/>
              </p:cNvSpPr>
              <p:nvPr/>
            </p:nvSpPr>
            <p:spPr bwMode="auto">
              <a:xfrm>
                <a:off x="1999" y="3079"/>
                <a:ext cx="25" cy="50"/>
              </a:xfrm>
              <a:custGeom>
                <a:avLst/>
                <a:gdLst>
                  <a:gd name="T0" fmla="*/ 2 w 25"/>
                  <a:gd name="T1" fmla="*/ 43 h 50"/>
                  <a:gd name="T2" fmla="*/ 25 w 25"/>
                  <a:gd name="T3" fmla="*/ 0 h 50"/>
                  <a:gd name="T4" fmla="*/ 25 w 25"/>
                  <a:gd name="T5" fmla="*/ 0 h 50"/>
                  <a:gd name="T6" fmla="*/ 25 w 25"/>
                  <a:gd name="T7" fmla="*/ 2 h 50"/>
                  <a:gd name="T8" fmla="*/ 25 w 25"/>
                  <a:gd name="T9" fmla="*/ 2 h 50"/>
                  <a:gd name="T10" fmla="*/ 25 w 25"/>
                  <a:gd name="T11" fmla="*/ 2 h 50"/>
                  <a:gd name="T12" fmla="*/ 25 w 25"/>
                  <a:gd name="T13" fmla="*/ 2 h 50"/>
                  <a:gd name="T14" fmla="*/ 25 w 25"/>
                  <a:gd name="T15" fmla="*/ 2 h 50"/>
                  <a:gd name="T16" fmla="*/ 25 w 25"/>
                  <a:gd name="T17" fmla="*/ 2 h 50"/>
                  <a:gd name="T18" fmla="*/ 25 w 25"/>
                  <a:gd name="T19" fmla="*/ 2 h 50"/>
                  <a:gd name="T20" fmla="*/ 25 w 25"/>
                  <a:gd name="T21" fmla="*/ 4 h 50"/>
                  <a:gd name="T22" fmla="*/ 25 w 25"/>
                  <a:gd name="T23" fmla="*/ 4 h 50"/>
                  <a:gd name="T24" fmla="*/ 25 w 25"/>
                  <a:gd name="T25" fmla="*/ 5 h 50"/>
                  <a:gd name="T26" fmla="*/ 25 w 25"/>
                  <a:gd name="T27" fmla="*/ 5 h 50"/>
                  <a:gd name="T28" fmla="*/ 25 w 25"/>
                  <a:gd name="T29" fmla="*/ 5 h 50"/>
                  <a:gd name="T30" fmla="*/ 25 w 25"/>
                  <a:gd name="T31" fmla="*/ 7 h 50"/>
                  <a:gd name="T32" fmla="*/ 25 w 25"/>
                  <a:gd name="T33" fmla="*/ 7 h 50"/>
                  <a:gd name="T34" fmla="*/ 25 w 25"/>
                  <a:gd name="T35" fmla="*/ 9 h 50"/>
                  <a:gd name="T36" fmla="*/ 0 w 25"/>
                  <a:gd name="T37" fmla="*/ 50 h 50"/>
                  <a:gd name="T38" fmla="*/ 0 w 25"/>
                  <a:gd name="T39" fmla="*/ 48 h 50"/>
                  <a:gd name="T40" fmla="*/ 0 w 25"/>
                  <a:gd name="T41" fmla="*/ 48 h 50"/>
                  <a:gd name="T42" fmla="*/ 0 w 25"/>
                  <a:gd name="T43" fmla="*/ 47 h 50"/>
                  <a:gd name="T44" fmla="*/ 0 w 25"/>
                  <a:gd name="T45" fmla="*/ 47 h 50"/>
                  <a:gd name="T46" fmla="*/ 0 w 25"/>
                  <a:gd name="T47" fmla="*/ 45 h 50"/>
                  <a:gd name="T48" fmla="*/ 0 w 25"/>
                  <a:gd name="T49" fmla="*/ 45 h 50"/>
                  <a:gd name="T50" fmla="*/ 0 w 25"/>
                  <a:gd name="T51" fmla="*/ 43 h 50"/>
                  <a:gd name="T52" fmla="*/ 2 w 25"/>
                  <a:gd name="T53" fmla="*/ 43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50"/>
                  <a:gd name="T83" fmla="*/ 25 w 25"/>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50">
                    <a:moveTo>
                      <a:pt x="2" y="43"/>
                    </a:moveTo>
                    <a:lnTo>
                      <a:pt x="25" y="0"/>
                    </a:lnTo>
                    <a:lnTo>
                      <a:pt x="25" y="2"/>
                    </a:lnTo>
                    <a:lnTo>
                      <a:pt x="25" y="4"/>
                    </a:lnTo>
                    <a:lnTo>
                      <a:pt x="25" y="5"/>
                    </a:lnTo>
                    <a:lnTo>
                      <a:pt x="25" y="7"/>
                    </a:lnTo>
                    <a:lnTo>
                      <a:pt x="25" y="9"/>
                    </a:lnTo>
                    <a:lnTo>
                      <a:pt x="0" y="50"/>
                    </a:lnTo>
                    <a:lnTo>
                      <a:pt x="0" y="48"/>
                    </a:lnTo>
                    <a:lnTo>
                      <a:pt x="0" y="47"/>
                    </a:lnTo>
                    <a:lnTo>
                      <a:pt x="0" y="45"/>
                    </a:lnTo>
                    <a:lnTo>
                      <a:pt x="0" y="43"/>
                    </a:lnTo>
                    <a:lnTo>
                      <a:pt x="2" y="4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0" name="Freeform 339"/>
              <p:cNvSpPr>
                <a:spLocks/>
              </p:cNvSpPr>
              <p:nvPr/>
            </p:nvSpPr>
            <p:spPr bwMode="auto">
              <a:xfrm>
                <a:off x="1999" y="3083"/>
                <a:ext cx="25" cy="48"/>
              </a:xfrm>
              <a:custGeom>
                <a:avLst/>
                <a:gdLst>
                  <a:gd name="T0" fmla="*/ 0 w 25"/>
                  <a:gd name="T1" fmla="*/ 43 h 48"/>
                  <a:gd name="T2" fmla="*/ 25 w 25"/>
                  <a:gd name="T3" fmla="*/ 0 h 48"/>
                  <a:gd name="T4" fmla="*/ 25 w 25"/>
                  <a:gd name="T5" fmla="*/ 1 h 48"/>
                  <a:gd name="T6" fmla="*/ 25 w 25"/>
                  <a:gd name="T7" fmla="*/ 1 h 48"/>
                  <a:gd name="T8" fmla="*/ 25 w 25"/>
                  <a:gd name="T9" fmla="*/ 3 h 48"/>
                  <a:gd name="T10" fmla="*/ 25 w 25"/>
                  <a:gd name="T11" fmla="*/ 5 h 48"/>
                  <a:gd name="T12" fmla="*/ 25 w 25"/>
                  <a:gd name="T13" fmla="*/ 5 h 48"/>
                  <a:gd name="T14" fmla="*/ 25 w 25"/>
                  <a:gd name="T15" fmla="*/ 6 h 48"/>
                  <a:gd name="T16" fmla="*/ 25 w 25"/>
                  <a:gd name="T17" fmla="*/ 6 h 48"/>
                  <a:gd name="T18" fmla="*/ 25 w 25"/>
                  <a:gd name="T19" fmla="*/ 8 h 48"/>
                  <a:gd name="T20" fmla="*/ 0 w 25"/>
                  <a:gd name="T21" fmla="*/ 48 h 48"/>
                  <a:gd name="T22" fmla="*/ 0 w 25"/>
                  <a:gd name="T23" fmla="*/ 48 h 48"/>
                  <a:gd name="T24" fmla="*/ 0 w 25"/>
                  <a:gd name="T25" fmla="*/ 48 h 48"/>
                  <a:gd name="T26" fmla="*/ 0 w 25"/>
                  <a:gd name="T27" fmla="*/ 46 h 48"/>
                  <a:gd name="T28" fmla="*/ 0 w 25"/>
                  <a:gd name="T29" fmla="*/ 46 h 48"/>
                  <a:gd name="T30" fmla="*/ 0 w 25"/>
                  <a:gd name="T31" fmla="*/ 44 h 48"/>
                  <a:gd name="T32" fmla="*/ 0 w 25"/>
                  <a:gd name="T33" fmla="*/ 44 h 48"/>
                  <a:gd name="T34" fmla="*/ 0 w 25"/>
                  <a:gd name="T35" fmla="*/ 43 h 48"/>
                  <a:gd name="T36" fmla="*/ 0 w 25"/>
                  <a:gd name="T37" fmla="*/ 43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8"/>
                  <a:gd name="T59" fmla="*/ 25 w 25"/>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8">
                    <a:moveTo>
                      <a:pt x="0" y="43"/>
                    </a:moveTo>
                    <a:lnTo>
                      <a:pt x="25" y="0"/>
                    </a:lnTo>
                    <a:lnTo>
                      <a:pt x="25" y="1"/>
                    </a:lnTo>
                    <a:lnTo>
                      <a:pt x="25" y="3"/>
                    </a:lnTo>
                    <a:lnTo>
                      <a:pt x="25" y="5"/>
                    </a:lnTo>
                    <a:lnTo>
                      <a:pt x="25" y="6"/>
                    </a:lnTo>
                    <a:lnTo>
                      <a:pt x="25" y="8"/>
                    </a:lnTo>
                    <a:lnTo>
                      <a:pt x="0" y="48"/>
                    </a:lnTo>
                    <a:lnTo>
                      <a:pt x="0" y="46"/>
                    </a:lnTo>
                    <a:lnTo>
                      <a:pt x="0" y="44"/>
                    </a:lnTo>
                    <a:lnTo>
                      <a:pt x="0" y="43"/>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1" name="Freeform 340"/>
              <p:cNvSpPr>
                <a:spLocks/>
              </p:cNvSpPr>
              <p:nvPr/>
            </p:nvSpPr>
            <p:spPr bwMode="auto">
              <a:xfrm>
                <a:off x="1999" y="3088"/>
                <a:ext cx="25" cy="46"/>
              </a:xfrm>
              <a:custGeom>
                <a:avLst/>
                <a:gdLst>
                  <a:gd name="T0" fmla="*/ 0 w 25"/>
                  <a:gd name="T1" fmla="*/ 41 h 46"/>
                  <a:gd name="T2" fmla="*/ 25 w 25"/>
                  <a:gd name="T3" fmla="*/ 0 h 46"/>
                  <a:gd name="T4" fmla="*/ 25 w 25"/>
                  <a:gd name="T5" fmla="*/ 0 h 46"/>
                  <a:gd name="T6" fmla="*/ 25 w 25"/>
                  <a:gd name="T7" fmla="*/ 1 h 46"/>
                  <a:gd name="T8" fmla="*/ 25 w 25"/>
                  <a:gd name="T9" fmla="*/ 1 h 46"/>
                  <a:gd name="T10" fmla="*/ 25 w 25"/>
                  <a:gd name="T11" fmla="*/ 3 h 46"/>
                  <a:gd name="T12" fmla="*/ 25 w 25"/>
                  <a:gd name="T13" fmla="*/ 3 h 46"/>
                  <a:gd name="T14" fmla="*/ 24 w 25"/>
                  <a:gd name="T15" fmla="*/ 5 h 46"/>
                  <a:gd name="T16" fmla="*/ 24 w 25"/>
                  <a:gd name="T17" fmla="*/ 5 h 46"/>
                  <a:gd name="T18" fmla="*/ 24 w 25"/>
                  <a:gd name="T19" fmla="*/ 6 h 46"/>
                  <a:gd name="T20" fmla="*/ 0 w 25"/>
                  <a:gd name="T21" fmla="*/ 46 h 46"/>
                  <a:gd name="T22" fmla="*/ 0 w 25"/>
                  <a:gd name="T23" fmla="*/ 46 h 46"/>
                  <a:gd name="T24" fmla="*/ 0 w 25"/>
                  <a:gd name="T25" fmla="*/ 44 h 46"/>
                  <a:gd name="T26" fmla="*/ 0 w 25"/>
                  <a:gd name="T27" fmla="*/ 44 h 46"/>
                  <a:gd name="T28" fmla="*/ 0 w 25"/>
                  <a:gd name="T29" fmla="*/ 43 h 46"/>
                  <a:gd name="T30" fmla="*/ 0 w 25"/>
                  <a:gd name="T31" fmla="*/ 43 h 46"/>
                  <a:gd name="T32" fmla="*/ 0 w 25"/>
                  <a:gd name="T33" fmla="*/ 43 h 46"/>
                  <a:gd name="T34" fmla="*/ 0 w 25"/>
                  <a:gd name="T35" fmla="*/ 41 h 46"/>
                  <a:gd name="T36" fmla="*/ 0 w 25"/>
                  <a:gd name="T37" fmla="*/ 4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1"/>
                    </a:moveTo>
                    <a:lnTo>
                      <a:pt x="25" y="0"/>
                    </a:lnTo>
                    <a:lnTo>
                      <a:pt x="25" y="1"/>
                    </a:lnTo>
                    <a:lnTo>
                      <a:pt x="25" y="3"/>
                    </a:lnTo>
                    <a:lnTo>
                      <a:pt x="24" y="5"/>
                    </a:lnTo>
                    <a:lnTo>
                      <a:pt x="24" y="6"/>
                    </a:lnTo>
                    <a:lnTo>
                      <a:pt x="0" y="46"/>
                    </a:lnTo>
                    <a:lnTo>
                      <a:pt x="0" y="44"/>
                    </a:lnTo>
                    <a:lnTo>
                      <a:pt x="0" y="43"/>
                    </a:lnTo>
                    <a:lnTo>
                      <a:pt x="0" y="4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2" name="Freeform 341"/>
              <p:cNvSpPr>
                <a:spLocks/>
              </p:cNvSpPr>
              <p:nvPr/>
            </p:nvSpPr>
            <p:spPr bwMode="auto">
              <a:xfrm>
                <a:off x="1999" y="3091"/>
                <a:ext cx="25" cy="46"/>
              </a:xfrm>
              <a:custGeom>
                <a:avLst/>
                <a:gdLst>
                  <a:gd name="T0" fmla="*/ 0 w 25"/>
                  <a:gd name="T1" fmla="*/ 40 h 46"/>
                  <a:gd name="T2" fmla="*/ 25 w 25"/>
                  <a:gd name="T3" fmla="*/ 0 h 46"/>
                  <a:gd name="T4" fmla="*/ 25 w 25"/>
                  <a:gd name="T5" fmla="*/ 0 h 46"/>
                  <a:gd name="T6" fmla="*/ 24 w 25"/>
                  <a:gd name="T7" fmla="*/ 2 h 46"/>
                  <a:gd name="T8" fmla="*/ 24 w 25"/>
                  <a:gd name="T9" fmla="*/ 2 h 46"/>
                  <a:gd name="T10" fmla="*/ 24 w 25"/>
                  <a:gd name="T11" fmla="*/ 3 h 46"/>
                  <a:gd name="T12" fmla="*/ 24 w 25"/>
                  <a:gd name="T13" fmla="*/ 3 h 46"/>
                  <a:gd name="T14" fmla="*/ 24 w 25"/>
                  <a:gd name="T15" fmla="*/ 5 h 46"/>
                  <a:gd name="T16" fmla="*/ 24 w 25"/>
                  <a:gd name="T17" fmla="*/ 5 h 46"/>
                  <a:gd name="T18" fmla="*/ 24 w 25"/>
                  <a:gd name="T19" fmla="*/ 7 h 46"/>
                  <a:gd name="T20" fmla="*/ 0 w 25"/>
                  <a:gd name="T21" fmla="*/ 46 h 46"/>
                  <a:gd name="T22" fmla="*/ 0 w 25"/>
                  <a:gd name="T23" fmla="*/ 46 h 46"/>
                  <a:gd name="T24" fmla="*/ 0 w 25"/>
                  <a:gd name="T25" fmla="*/ 45 h 46"/>
                  <a:gd name="T26" fmla="*/ 0 w 25"/>
                  <a:gd name="T27" fmla="*/ 45 h 46"/>
                  <a:gd name="T28" fmla="*/ 0 w 25"/>
                  <a:gd name="T29" fmla="*/ 43 h 46"/>
                  <a:gd name="T30" fmla="*/ 0 w 25"/>
                  <a:gd name="T31" fmla="*/ 43 h 46"/>
                  <a:gd name="T32" fmla="*/ 0 w 25"/>
                  <a:gd name="T33" fmla="*/ 41 h 46"/>
                  <a:gd name="T34" fmla="*/ 0 w 25"/>
                  <a:gd name="T35" fmla="*/ 41 h 46"/>
                  <a:gd name="T36" fmla="*/ 0 w 25"/>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0"/>
                    </a:moveTo>
                    <a:lnTo>
                      <a:pt x="25" y="0"/>
                    </a:lnTo>
                    <a:lnTo>
                      <a:pt x="24" y="2"/>
                    </a:lnTo>
                    <a:lnTo>
                      <a:pt x="24" y="3"/>
                    </a:lnTo>
                    <a:lnTo>
                      <a:pt x="24" y="5"/>
                    </a:lnTo>
                    <a:lnTo>
                      <a:pt x="24" y="7"/>
                    </a:lnTo>
                    <a:lnTo>
                      <a:pt x="0" y="46"/>
                    </a:lnTo>
                    <a:lnTo>
                      <a:pt x="0" y="45"/>
                    </a:lnTo>
                    <a:lnTo>
                      <a:pt x="0" y="43"/>
                    </a:lnTo>
                    <a:lnTo>
                      <a:pt x="0" y="41"/>
                    </a:lnTo>
                    <a:lnTo>
                      <a:pt x="0" y="4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 name="Freeform 342"/>
              <p:cNvSpPr>
                <a:spLocks/>
              </p:cNvSpPr>
              <p:nvPr/>
            </p:nvSpPr>
            <p:spPr bwMode="auto">
              <a:xfrm>
                <a:off x="1999" y="3094"/>
                <a:ext cx="24" cy="47"/>
              </a:xfrm>
              <a:custGeom>
                <a:avLst/>
                <a:gdLst>
                  <a:gd name="T0" fmla="*/ 0 w 24"/>
                  <a:gd name="T1" fmla="*/ 40 h 47"/>
                  <a:gd name="T2" fmla="*/ 24 w 24"/>
                  <a:gd name="T3" fmla="*/ 0 h 47"/>
                  <a:gd name="T4" fmla="*/ 24 w 24"/>
                  <a:gd name="T5" fmla="*/ 0 h 47"/>
                  <a:gd name="T6" fmla="*/ 24 w 24"/>
                  <a:gd name="T7" fmla="*/ 2 h 47"/>
                  <a:gd name="T8" fmla="*/ 24 w 24"/>
                  <a:gd name="T9" fmla="*/ 2 h 47"/>
                  <a:gd name="T10" fmla="*/ 24 w 24"/>
                  <a:gd name="T11" fmla="*/ 4 h 47"/>
                  <a:gd name="T12" fmla="*/ 24 w 24"/>
                  <a:gd name="T13" fmla="*/ 4 h 47"/>
                  <a:gd name="T14" fmla="*/ 24 w 24"/>
                  <a:gd name="T15" fmla="*/ 5 h 47"/>
                  <a:gd name="T16" fmla="*/ 24 w 24"/>
                  <a:gd name="T17" fmla="*/ 5 h 47"/>
                  <a:gd name="T18" fmla="*/ 24 w 24"/>
                  <a:gd name="T19" fmla="*/ 7 h 47"/>
                  <a:gd name="T20" fmla="*/ 0 w 24"/>
                  <a:gd name="T21" fmla="*/ 47 h 47"/>
                  <a:gd name="T22" fmla="*/ 0 w 24"/>
                  <a:gd name="T23" fmla="*/ 47 h 47"/>
                  <a:gd name="T24" fmla="*/ 0 w 24"/>
                  <a:gd name="T25" fmla="*/ 45 h 47"/>
                  <a:gd name="T26" fmla="*/ 0 w 24"/>
                  <a:gd name="T27" fmla="*/ 45 h 47"/>
                  <a:gd name="T28" fmla="*/ 0 w 24"/>
                  <a:gd name="T29" fmla="*/ 43 h 47"/>
                  <a:gd name="T30" fmla="*/ 0 w 24"/>
                  <a:gd name="T31" fmla="*/ 43 h 47"/>
                  <a:gd name="T32" fmla="*/ 0 w 24"/>
                  <a:gd name="T33" fmla="*/ 42 h 47"/>
                  <a:gd name="T34" fmla="*/ 0 w 24"/>
                  <a:gd name="T35" fmla="*/ 42 h 47"/>
                  <a:gd name="T36" fmla="*/ 0 w 24"/>
                  <a:gd name="T37" fmla="*/ 4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7"/>
                  <a:gd name="T59" fmla="*/ 24 w 2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7">
                    <a:moveTo>
                      <a:pt x="0" y="40"/>
                    </a:moveTo>
                    <a:lnTo>
                      <a:pt x="24" y="0"/>
                    </a:lnTo>
                    <a:lnTo>
                      <a:pt x="24" y="2"/>
                    </a:lnTo>
                    <a:lnTo>
                      <a:pt x="24" y="4"/>
                    </a:lnTo>
                    <a:lnTo>
                      <a:pt x="24" y="5"/>
                    </a:lnTo>
                    <a:lnTo>
                      <a:pt x="24" y="7"/>
                    </a:lnTo>
                    <a:lnTo>
                      <a:pt x="0" y="47"/>
                    </a:lnTo>
                    <a:lnTo>
                      <a:pt x="0" y="45"/>
                    </a:lnTo>
                    <a:lnTo>
                      <a:pt x="0" y="43"/>
                    </a:lnTo>
                    <a:lnTo>
                      <a:pt x="0" y="42"/>
                    </a:lnTo>
                    <a:lnTo>
                      <a:pt x="0" y="4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4" name="Freeform 343"/>
              <p:cNvSpPr>
                <a:spLocks/>
              </p:cNvSpPr>
              <p:nvPr/>
            </p:nvSpPr>
            <p:spPr bwMode="auto">
              <a:xfrm>
                <a:off x="1999" y="3098"/>
                <a:ext cx="24" cy="46"/>
              </a:xfrm>
              <a:custGeom>
                <a:avLst/>
                <a:gdLst>
                  <a:gd name="T0" fmla="*/ 0 w 24"/>
                  <a:gd name="T1" fmla="*/ 39 h 46"/>
                  <a:gd name="T2" fmla="*/ 24 w 24"/>
                  <a:gd name="T3" fmla="*/ 0 h 46"/>
                  <a:gd name="T4" fmla="*/ 24 w 24"/>
                  <a:gd name="T5" fmla="*/ 0 h 46"/>
                  <a:gd name="T6" fmla="*/ 24 w 24"/>
                  <a:gd name="T7" fmla="*/ 1 h 46"/>
                  <a:gd name="T8" fmla="*/ 24 w 24"/>
                  <a:gd name="T9" fmla="*/ 1 h 46"/>
                  <a:gd name="T10" fmla="*/ 24 w 24"/>
                  <a:gd name="T11" fmla="*/ 3 h 46"/>
                  <a:gd name="T12" fmla="*/ 24 w 24"/>
                  <a:gd name="T13" fmla="*/ 3 h 46"/>
                  <a:gd name="T14" fmla="*/ 24 w 24"/>
                  <a:gd name="T15" fmla="*/ 5 h 46"/>
                  <a:gd name="T16" fmla="*/ 24 w 24"/>
                  <a:gd name="T17" fmla="*/ 5 h 46"/>
                  <a:gd name="T18" fmla="*/ 24 w 24"/>
                  <a:gd name="T19" fmla="*/ 6 h 46"/>
                  <a:gd name="T20" fmla="*/ 0 w 24"/>
                  <a:gd name="T21" fmla="*/ 46 h 46"/>
                  <a:gd name="T22" fmla="*/ 0 w 24"/>
                  <a:gd name="T23" fmla="*/ 46 h 46"/>
                  <a:gd name="T24" fmla="*/ 0 w 24"/>
                  <a:gd name="T25" fmla="*/ 44 h 46"/>
                  <a:gd name="T26" fmla="*/ 0 w 24"/>
                  <a:gd name="T27" fmla="*/ 44 h 46"/>
                  <a:gd name="T28" fmla="*/ 0 w 24"/>
                  <a:gd name="T29" fmla="*/ 43 h 46"/>
                  <a:gd name="T30" fmla="*/ 0 w 24"/>
                  <a:gd name="T31" fmla="*/ 43 h 46"/>
                  <a:gd name="T32" fmla="*/ 0 w 24"/>
                  <a:gd name="T33" fmla="*/ 41 h 46"/>
                  <a:gd name="T34" fmla="*/ 0 w 24"/>
                  <a:gd name="T35" fmla="*/ 41 h 46"/>
                  <a:gd name="T36" fmla="*/ 0 w 24"/>
                  <a:gd name="T37" fmla="*/ 39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0" y="39"/>
                    </a:moveTo>
                    <a:lnTo>
                      <a:pt x="24" y="0"/>
                    </a:lnTo>
                    <a:lnTo>
                      <a:pt x="24" y="1"/>
                    </a:lnTo>
                    <a:lnTo>
                      <a:pt x="24" y="3"/>
                    </a:lnTo>
                    <a:lnTo>
                      <a:pt x="24" y="5"/>
                    </a:lnTo>
                    <a:lnTo>
                      <a:pt x="24" y="6"/>
                    </a:lnTo>
                    <a:lnTo>
                      <a:pt x="0" y="46"/>
                    </a:lnTo>
                    <a:lnTo>
                      <a:pt x="0" y="44"/>
                    </a:lnTo>
                    <a:lnTo>
                      <a:pt x="0" y="43"/>
                    </a:lnTo>
                    <a:lnTo>
                      <a:pt x="0" y="41"/>
                    </a:lnTo>
                    <a:lnTo>
                      <a:pt x="0" y="39"/>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5" name="Freeform 344"/>
              <p:cNvSpPr>
                <a:spLocks/>
              </p:cNvSpPr>
              <p:nvPr/>
            </p:nvSpPr>
            <p:spPr bwMode="auto">
              <a:xfrm>
                <a:off x="1999" y="3101"/>
                <a:ext cx="24" cy="46"/>
              </a:xfrm>
              <a:custGeom>
                <a:avLst/>
                <a:gdLst>
                  <a:gd name="T0" fmla="*/ 0 w 24"/>
                  <a:gd name="T1" fmla="*/ 40 h 46"/>
                  <a:gd name="T2" fmla="*/ 24 w 24"/>
                  <a:gd name="T3" fmla="*/ 0 h 46"/>
                  <a:gd name="T4" fmla="*/ 24 w 24"/>
                  <a:gd name="T5" fmla="*/ 0 h 46"/>
                  <a:gd name="T6" fmla="*/ 24 w 24"/>
                  <a:gd name="T7" fmla="*/ 2 h 46"/>
                  <a:gd name="T8" fmla="*/ 24 w 24"/>
                  <a:gd name="T9" fmla="*/ 2 h 46"/>
                  <a:gd name="T10" fmla="*/ 24 w 24"/>
                  <a:gd name="T11" fmla="*/ 3 h 46"/>
                  <a:gd name="T12" fmla="*/ 24 w 24"/>
                  <a:gd name="T13" fmla="*/ 5 h 46"/>
                  <a:gd name="T14" fmla="*/ 24 w 24"/>
                  <a:gd name="T15" fmla="*/ 5 h 46"/>
                  <a:gd name="T16" fmla="*/ 24 w 24"/>
                  <a:gd name="T17" fmla="*/ 7 h 46"/>
                  <a:gd name="T18" fmla="*/ 24 w 24"/>
                  <a:gd name="T19" fmla="*/ 7 h 46"/>
                  <a:gd name="T20" fmla="*/ 0 w 24"/>
                  <a:gd name="T21" fmla="*/ 46 h 46"/>
                  <a:gd name="T22" fmla="*/ 0 w 24"/>
                  <a:gd name="T23" fmla="*/ 45 h 46"/>
                  <a:gd name="T24" fmla="*/ 0 w 24"/>
                  <a:gd name="T25" fmla="*/ 45 h 46"/>
                  <a:gd name="T26" fmla="*/ 0 w 24"/>
                  <a:gd name="T27" fmla="*/ 43 h 46"/>
                  <a:gd name="T28" fmla="*/ 0 w 24"/>
                  <a:gd name="T29" fmla="*/ 43 h 46"/>
                  <a:gd name="T30" fmla="*/ 0 w 24"/>
                  <a:gd name="T31" fmla="*/ 43 h 46"/>
                  <a:gd name="T32" fmla="*/ 0 w 24"/>
                  <a:gd name="T33" fmla="*/ 41 h 46"/>
                  <a:gd name="T34" fmla="*/ 0 w 24"/>
                  <a:gd name="T35" fmla="*/ 41 h 46"/>
                  <a:gd name="T36" fmla="*/ 0 w 24"/>
                  <a:gd name="T37" fmla="*/ 40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6"/>
                  <a:gd name="T59" fmla="*/ 24 w 2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6">
                    <a:moveTo>
                      <a:pt x="0" y="40"/>
                    </a:moveTo>
                    <a:lnTo>
                      <a:pt x="24" y="0"/>
                    </a:lnTo>
                    <a:lnTo>
                      <a:pt x="24" y="2"/>
                    </a:lnTo>
                    <a:lnTo>
                      <a:pt x="24" y="3"/>
                    </a:lnTo>
                    <a:lnTo>
                      <a:pt x="24" y="5"/>
                    </a:lnTo>
                    <a:lnTo>
                      <a:pt x="24" y="7"/>
                    </a:lnTo>
                    <a:lnTo>
                      <a:pt x="0" y="46"/>
                    </a:lnTo>
                    <a:lnTo>
                      <a:pt x="0" y="45"/>
                    </a:lnTo>
                    <a:lnTo>
                      <a:pt x="0" y="43"/>
                    </a:lnTo>
                    <a:lnTo>
                      <a:pt x="0" y="41"/>
                    </a:lnTo>
                    <a:lnTo>
                      <a:pt x="0" y="4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 name="Freeform 345"/>
              <p:cNvSpPr>
                <a:spLocks/>
              </p:cNvSpPr>
              <p:nvPr/>
            </p:nvSpPr>
            <p:spPr bwMode="auto">
              <a:xfrm>
                <a:off x="1999" y="3104"/>
                <a:ext cx="24" cy="47"/>
              </a:xfrm>
              <a:custGeom>
                <a:avLst/>
                <a:gdLst>
                  <a:gd name="T0" fmla="*/ 0 w 24"/>
                  <a:gd name="T1" fmla="*/ 40 h 47"/>
                  <a:gd name="T2" fmla="*/ 24 w 24"/>
                  <a:gd name="T3" fmla="*/ 0 h 47"/>
                  <a:gd name="T4" fmla="*/ 24 w 24"/>
                  <a:gd name="T5" fmla="*/ 2 h 47"/>
                  <a:gd name="T6" fmla="*/ 24 w 24"/>
                  <a:gd name="T7" fmla="*/ 2 h 47"/>
                  <a:gd name="T8" fmla="*/ 24 w 24"/>
                  <a:gd name="T9" fmla="*/ 4 h 47"/>
                  <a:gd name="T10" fmla="*/ 24 w 24"/>
                  <a:gd name="T11" fmla="*/ 4 h 47"/>
                  <a:gd name="T12" fmla="*/ 24 w 24"/>
                  <a:gd name="T13" fmla="*/ 5 h 47"/>
                  <a:gd name="T14" fmla="*/ 24 w 24"/>
                  <a:gd name="T15" fmla="*/ 5 h 47"/>
                  <a:gd name="T16" fmla="*/ 22 w 24"/>
                  <a:gd name="T17" fmla="*/ 7 h 47"/>
                  <a:gd name="T18" fmla="*/ 22 w 24"/>
                  <a:gd name="T19" fmla="*/ 7 h 47"/>
                  <a:gd name="T20" fmla="*/ 0 w 24"/>
                  <a:gd name="T21" fmla="*/ 47 h 47"/>
                  <a:gd name="T22" fmla="*/ 0 w 24"/>
                  <a:gd name="T23" fmla="*/ 45 h 47"/>
                  <a:gd name="T24" fmla="*/ 0 w 24"/>
                  <a:gd name="T25" fmla="*/ 45 h 47"/>
                  <a:gd name="T26" fmla="*/ 0 w 24"/>
                  <a:gd name="T27" fmla="*/ 43 h 47"/>
                  <a:gd name="T28" fmla="*/ 0 w 24"/>
                  <a:gd name="T29" fmla="*/ 43 h 47"/>
                  <a:gd name="T30" fmla="*/ 0 w 24"/>
                  <a:gd name="T31" fmla="*/ 42 h 47"/>
                  <a:gd name="T32" fmla="*/ 0 w 24"/>
                  <a:gd name="T33" fmla="*/ 42 h 47"/>
                  <a:gd name="T34" fmla="*/ 0 w 24"/>
                  <a:gd name="T35" fmla="*/ 40 h 47"/>
                  <a:gd name="T36" fmla="*/ 0 w 24"/>
                  <a:gd name="T37" fmla="*/ 4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7"/>
                  <a:gd name="T59" fmla="*/ 24 w 2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7">
                    <a:moveTo>
                      <a:pt x="0" y="40"/>
                    </a:moveTo>
                    <a:lnTo>
                      <a:pt x="24" y="0"/>
                    </a:lnTo>
                    <a:lnTo>
                      <a:pt x="24" y="2"/>
                    </a:lnTo>
                    <a:lnTo>
                      <a:pt x="24" y="4"/>
                    </a:lnTo>
                    <a:lnTo>
                      <a:pt x="24" y="5"/>
                    </a:lnTo>
                    <a:lnTo>
                      <a:pt x="22" y="7"/>
                    </a:lnTo>
                    <a:lnTo>
                      <a:pt x="0" y="47"/>
                    </a:lnTo>
                    <a:lnTo>
                      <a:pt x="0" y="45"/>
                    </a:lnTo>
                    <a:lnTo>
                      <a:pt x="0" y="43"/>
                    </a:lnTo>
                    <a:lnTo>
                      <a:pt x="0" y="42"/>
                    </a:lnTo>
                    <a:lnTo>
                      <a:pt x="0" y="40"/>
                    </a:ln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7" name="Freeform 346"/>
              <p:cNvSpPr>
                <a:spLocks/>
              </p:cNvSpPr>
              <p:nvPr/>
            </p:nvSpPr>
            <p:spPr bwMode="auto">
              <a:xfrm>
                <a:off x="1999" y="3108"/>
                <a:ext cx="24" cy="44"/>
              </a:xfrm>
              <a:custGeom>
                <a:avLst/>
                <a:gdLst>
                  <a:gd name="T0" fmla="*/ 0 w 24"/>
                  <a:gd name="T1" fmla="*/ 39 h 44"/>
                  <a:gd name="T2" fmla="*/ 24 w 24"/>
                  <a:gd name="T3" fmla="*/ 0 h 44"/>
                  <a:gd name="T4" fmla="*/ 24 w 24"/>
                  <a:gd name="T5" fmla="*/ 1 h 44"/>
                  <a:gd name="T6" fmla="*/ 24 w 24"/>
                  <a:gd name="T7" fmla="*/ 1 h 44"/>
                  <a:gd name="T8" fmla="*/ 22 w 24"/>
                  <a:gd name="T9" fmla="*/ 3 h 44"/>
                  <a:gd name="T10" fmla="*/ 22 w 24"/>
                  <a:gd name="T11" fmla="*/ 3 h 44"/>
                  <a:gd name="T12" fmla="*/ 22 w 24"/>
                  <a:gd name="T13" fmla="*/ 4 h 44"/>
                  <a:gd name="T14" fmla="*/ 22 w 24"/>
                  <a:gd name="T15" fmla="*/ 4 h 44"/>
                  <a:gd name="T16" fmla="*/ 22 w 24"/>
                  <a:gd name="T17" fmla="*/ 6 h 44"/>
                  <a:gd name="T18" fmla="*/ 22 w 24"/>
                  <a:gd name="T19" fmla="*/ 6 h 44"/>
                  <a:gd name="T20" fmla="*/ 0 w 24"/>
                  <a:gd name="T21" fmla="*/ 44 h 44"/>
                  <a:gd name="T22" fmla="*/ 0 w 24"/>
                  <a:gd name="T23" fmla="*/ 44 h 44"/>
                  <a:gd name="T24" fmla="*/ 0 w 24"/>
                  <a:gd name="T25" fmla="*/ 44 h 44"/>
                  <a:gd name="T26" fmla="*/ 0 w 24"/>
                  <a:gd name="T27" fmla="*/ 43 h 44"/>
                  <a:gd name="T28" fmla="*/ 0 w 24"/>
                  <a:gd name="T29" fmla="*/ 43 h 44"/>
                  <a:gd name="T30" fmla="*/ 0 w 24"/>
                  <a:gd name="T31" fmla="*/ 41 h 44"/>
                  <a:gd name="T32" fmla="*/ 0 w 24"/>
                  <a:gd name="T33" fmla="*/ 41 h 44"/>
                  <a:gd name="T34" fmla="*/ 0 w 24"/>
                  <a:gd name="T35" fmla="*/ 39 h 44"/>
                  <a:gd name="T36" fmla="*/ 0 w 24"/>
                  <a:gd name="T37" fmla="*/ 39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4"/>
                  <a:gd name="T59" fmla="*/ 24 w 2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4">
                    <a:moveTo>
                      <a:pt x="0" y="39"/>
                    </a:moveTo>
                    <a:lnTo>
                      <a:pt x="24" y="0"/>
                    </a:lnTo>
                    <a:lnTo>
                      <a:pt x="24" y="1"/>
                    </a:lnTo>
                    <a:lnTo>
                      <a:pt x="22" y="3"/>
                    </a:lnTo>
                    <a:lnTo>
                      <a:pt x="22" y="4"/>
                    </a:lnTo>
                    <a:lnTo>
                      <a:pt x="22" y="6"/>
                    </a:lnTo>
                    <a:lnTo>
                      <a:pt x="0" y="44"/>
                    </a:lnTo>
                    <a:lnTo>
                      <a:pt x="0" y="43"/>
                    </a:lnTo>
                    <a:lnTo>
                      <a:pt x="0" y="41"/>
                    </a:lnTo>
                    <a:lnTo>
                      <a:pt x="0" y="39"/>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8" name="Freeform 347"/>
              <p:cNvSpPr>
                <a:spLocks/>
              </p:cNvSpPr>
              <p:nvPr/>
            </p:nvSpPr>
            <p:spPr bwMode="auto">
              <a:xfrm>
                <a:off x="1999" y="3111"/>
                <a:ext cx="22" cy="45"/>
              </a:xfrm>
              <a:custGeom>
                <a:avLst/>
                <a:gdLst>
                  <a:gd name="T0" fmla="*/ 0 w 22"/>
                  <a:gd name="T1" fmla="*/ 40 h 45"/>
                  <a:gd name="T2" fmla="*/ 22 w 22"/>
                  <a:gd name="T3" fmla="*/ 0 h 45"/>
                  <a:gd name="T4" fmla="*/ 22 w 22"/>
                  <a:gd name="T5" fmla="*/ 1 h 45"/>
                  <a:gd name="T6" fmla="*/ 22 w 22"/>
                  <a:gd name="T7" fmla="*/ 1 h 45"/>
                  <a:gd name="T8" fmla="*/ 22 w 22"/>
                  <a:gd name="T9" fmla="*/ 3 h 45"/>
                  <a:gd name="T10" fmla="*/ 22 w 22"/>
                  <a:gd name="T11" fmla="*/ 3 h 45"/>
                  <a:gd name="T12" fmla="*/ 22 w 22"/>
                  <a:gd name="T13" fmla="*/ 5 h 45"/>
                  <a:gd name="T14" fmla="*/ 22 w 22"/>
                  <a:gd name="T15" fmla="*/ 5 h 45"/>
                  <a:gd name="T16" fmla="*/ 22 w 22"/>
                  <a:gd name="T17" fmla="*/ 6 h 45"/>
                  <a:gd name="T18" fmla="*/ 22 w 22"/>
                  <a:gd name="T19" fmla="*/ 6 h 45"/>
                  <a:gd name="T20" fmla="*/ 0 w 22"/>
                  <a:gd name="T21" fmla="*/ 45 h 45"/>
                  <a:gd name="T22" fmla="*/ 0 w 22"/>
                  <a:gd name="T23" fmla="*/ 45 h 45"/>
                  <a:gd name="T24" fmla="*/ 0 w 22"/>
                  <a:gd name="T25" fmla="*/ 43 h 45"/>
                  <a:gd name="T26" fmla="*/ 0 w 22"/>
                  <a:gd name="T27" fmla="*/ 43 h 45"/>
                  <a:gd name="T28" fmla="*/ 0 w 22"/>
                  <a:gd name="T29" fmla="*/ 41 h 45"/>
                  <a:gd name="T30" fmla="*/ 0 w 22"/>
                  <a:gd name="T31" fmla="*/ 41 h 45"/>
                  <a:gd name="T32" fmla="*/ 0 w 22"/>
                  <a:gd name="T33" fmla="*/ 41 h 45"/>
                  <a:gd name="T34" fmla="*/ 0 w 22"/>
                  <a:gd name="T35" fmla="*/ 40 h 45"/>
                  <a:gd name="T36" fmla="*/ 0 w 22"/>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40"/>
                    </a:moveTo>
                    <a:lnTo>
                      <a:pt x="22" y="0"/>
                    </a:lnTo>
                    <a:lnTo>
                      <a:pt x="22" y="1"/>
                    </a:lnTo>
                    <a:lnTo>
                      <a:pt x="22" y="3"/>
                    </a:lnTo>
                    <a:lnTo>
                      <a:pt x="22" y="5"/>
                    </a:lnTo>
                    <a:lnTo>
                      <a:pt x="22" y="6"/>
                    </a:lnTo>
                    <a:lnTo>
                      <a:pt x="0" y="45"/>
                    </a:lnTo>
                    <a:lnTo>
                      <a:pt x="0" y="43"/>
                    </a:lnTo>
                    <a:lnTo>
                      <a:pt x="0" y="41"/>
                    </a:lnTo>
                    <a:lnTo>
                      <a:pt x="0" y="40"/>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9" name="Freeform 348"/>
              <p:cNvSpPr>
                <a:spLocks/>
              </p:cNvSpPr>
              <p:nvPr/>
            </p:nvSpPr>
            <p:spPr bwMode="auto">
              <a:xfrm>
                <a:off x="1999" y="3114"/>
                <a:ext cx="22" cy="45"/>
              </a:xfrm>
              <a:custGeom>
                <a:avLst/>
                <a:gdLst>
                  <a:gd name="T0" fmla="*/ 0 w 22"/>
                  <a:gd name="T1" fmla="*/ 38 h 45"/>
                  <a:gd name="T2" fmla="*/ 22 w 22"/>
                  <a:gd name="T3" fmla="*/ 0 h 45"/>
                  <a:gd name="T4" fmla="*/ 22 w 22"/>
                  <a:gd name="T5" fmla="*/ 2 h 45"/>
                  <a:gd name="T6" fmla="*/ 22 w 22"/>
                  <a:gd name="T7" fmla="*/ 2 h 45"/>
                  <a:gd name="T8" fmla="*/ 22 w 22"/>
                  <a:gd name="T9" fmla="*/ 3 h 45"/>
                  <a:gd name="T10" fmla="*/ 22 w 22"/>
                  <a:gd name="T11" fmla="*/ 3 h 45"/>
                  <a:gd name="T12" fmla="*/ 22 w 22"/>
                  <a:gd name="T13" fmla="*/ 5 h 45"/>
                  <a:gd name="T14" fmla="*/ 22 w 22"/>
                  <a:gd name="T15" fmla="*/ 5 h 45"/>
                  <a:gd name="T16" fmla="*/ 22 w 22"/>
                  <a:gd name="T17" fmla="*/ 7 h 45"/>
                  <a:gd name="T18" fmla="*/ 22 w 22"/>
                  <a:gd name="T19" fmla="*/ 7 h 45"/>
                  <a:gd name="T20" fmla="*/ 0 w 22"/>
                  <a:gd name="T21" fmla="*/ 45 h 45"/>
                  <a:gd name="T22" fmla="*/ 0 w 22"/>
                  <a:gd name="T23" fmla="*/ 45 h 45"/>
                  <a:gd name="T24" fmla="*/ 0 w 22"/>
                  <a:gd name="T25" fmla="*/ 43 h 45"/>
                  <a:gd name="T26" fmla="*/ 0 w 22"/>
                  <a:gd name="T27" fmla="*/ 43 h 45"/>
                  <a:gd name="T28" fmla="*/ 0 w 22"/>
                  <a:gd name="T29" fmla="*/ 42 h 45"/>
                  <a:gd name="T30" fmla="*/ 0 w 22"/>
                  <a:gd name="T31" fmla="*/ 42 h 45"/>
                  <a:gd name="T32" fmla="*/ 0 w 22"/>
                  <a:gd name="T33" fmla="*/ 40 h 45"/>
                  <a:gd name="T34" fmla="*/ 0 w 22"/>
                  <a:gd name="T35" fmla="*/ 40 h 45"/>
                  <a:gd name="T36" fmla="*/ 0 w 22"/>
                  <a:gd name="T37" fmla="*/ 38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38"/>
                    </a:moveTo>
                    <a:lnTo>
                      <a:pt x="22" y="0"/>
                    </a:lnTo>
                    <a:lnTo>
                      <a:pt x="22" y="2"/>
                    </a:lnTo>
                    <a:lnTo>
                      <a:pt x="22" y="3"/>
                    </a:lnTo>
                    <a:lnTo>
                      <a:pt x="22" y="5"/>
                    </a:lnTo>
                    <a:lnTo>
                      <a:pt x="22" y="7"/>
                    </a:lnTo>
                    <a:lnTo>
                      <a:pt x="0" y="45"/>
                    </a:lnTo>
                    <a:lnTo>
                      <a:pt x="0" y="43"/>
                    </a:lnTo>
                    <a:lnTo>
                      <a:pt x="0" y="42"/>
                    </a:lnTo>
                    <a:lnTo>
                      <a:pt x="0" y="40"/>
                    </a:lnTo>
                    <a:lnTo>
                      <a:pt x="0" y="38"/>
                    </a:ln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0" name="Freeform 349"/>
              <p:cNvSpPr>
                <a:spLocks/>
              </p:cNvSpPr>
              <p:nvPr/>
            </p:nvSpPr>
            <p:spPr bwMode="auto">
              <a:xfrm>
                <a:off x="1999" y="3117"/>
                <a:ext cx="22" cy="45"/>
              </a:xfrm>
              <a:custGeom>
                <a:avLst/>
                <a:gdLst>
                  <a:gd name="T0" fmla="*/ 0 w 22"/>
                  <a:gd name="T1" fmla="*/ 39 h 45"/>
                  <a:gd name="T2" fmla="*/ 22 w 22"/>
                  <a:gd name="T3" fmla="*/ 0 h 45"/>
                  <a:gd name="T4" fmla="*/ 22 w 22"/>
                  <a:gd name="T5" fmla="*/ 2 h 45"/>
                  <a:gd name="T6" fmla="*/ 22 w 22"/>
                  <a:gd name="T7" fmla="*/ 2 h 45"/>
                  <a:gd name="T8" fmla="*/ 22 w 22"/>
                  <a:gd name="T9" fmla="*/ 4 h 45"/>
                  <a:gd name="T10" fmla="*/ 22 w 22"/>
                  <a:gd name="T11" fmla="*/ 4 h 45"/>
                  <a:gd name="T12" fmla="*/ 22 w 22"/>
                  <a:gd name="T13" fmla="*/ 5 h 45"/>
                  <a:gd name="T14" fmla="*/ 22 w 22"/>
                  <a:gd name="T15" fmla="*/ 5 h 45"/>
                  <a:gd name="T16" fmla="*/ 22 w 22"/>
                  <a:gd name="T17" fmla="*/ 7 h 45"/>
                  <a:gd name="T18" fmla="*/ 22 w 22"/>
                  <a:gd name="T19" fmla="*/ 7 h 45"/>
                  <a:gd name="T20" fmla="*/ 0 w 22"/>
                  <a:gd name="T21" fmla="*/ 45 h 45"/>
                  <a:gd name="T22" fmla="*/ 0 w 22"/>
                  <a:gd name="T23" fmla="*/ 44 h 45"/>
                  <a:gd name="T24" fmla="*/ 0 w 22"/>
                  <a:gd name="T25" fmla="*/ 44 h 45"/>
                  <a:gd name="T26" fmla="*/ 0 w 22"/>
                  <a:gd name="T27" fmla="*/ 42 h 45"/>
                  <a:gd name="T28" fmla="*/ 0 w 22"/>
                  <a:gd name="T29" fmla="*/ 42 h 45"/>
                  <a:gd name="T30" fmla="*/ 0 w 22"/>
                  <a:gd name="T31" fmla="*/ 42 h 45"/>
                  <a:gd name="T32" fmla="*/ 0 w 22"/>
                  <a:gd name="T33" fmla="*/ 40 h 45"/>
                  <a:gd name="T34" fmla="*/ 0 w 22"/>
                  <a:gd name="T35" fmla="*/ 40 h 45"/>
                  <a:gd name="T36" fmla="*/ 0 w 22"/>
                  <a:gd name="T37" fmla="*/ 39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5"/>
                  <a:gd name="T59" fmla="*/ 22 w 22"/>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5">
                    <a:moveTo>
                      <a:pt x="0" y="39"/>
                    </a:moveTo>
                    <a:lnTo>
                      <a:pt x="22" y="0"/>
                    </a:lnTo>
                    <a:lnTo>
                      <a:pt x="22" y="2"/>
                    </a:lnTo>
                    <a:lnTo>
                      <a:pt x="22" y="4"/>
                    </a:lnTo>
                    <a:lnTo>
                      <a:pt x="22" y="5"/>
                    </a:lnTo>
                    <a:lnTo>
                      <a:pt x="22" y="7"/>
                    </a:lnTo>
                    <a:lnTo>
                      <a:pt x="0" y="45"/>
                    </a:lnTo>
                    <a:lnTo>
                      <a:pt x="0" y="44"/>
                    </a:lnTo>
                    <a:lnTo>
                      <a:pt x="0" y="42"/>
                    </a:lnTo>
                    <a:lnTo>
                      <a:pt x="0" y="40"/>
                    </a:lnTo>
                    <a:lnTo>
                      <a:pt x="0" y="39"/>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1" name="Freeform 350"/>
              <p:cNvSpPr>
                <a:spLocks/>
              </p:cNvSpPr>
              <p:nvPr/>
            </p:nvSpPr>
            <p:spPr bwMode="auto">
              <a:xfrm>
                <a:off x="1999" y="3121"/>
                <a:ext cx="22" cy="43"/>
              </a:xfrm>
              <a:custGeom>
                <a:avLst/>
                <a:gdLst>
                  <a:gd name="T0" fmla="*/ 0 w 22"/>
                  <a:gd name="T1" fmla="*/ 38 h 43"/>
                  <a:gd name="T2" fmla="*/ 22 w 22"/>
                  <a:gd name="T3" fmla="*/ 0 h 43"/>
                  <a:gd name="T4" fmla="*/ 22 w 22"/>
                  <a:gd name="T5" fmla="*/ 1 h 43"/>
                  <a:gd name="T6" fmla="*/ 22 w 22"/>
                  <a:gd name="T7" fmla="*/ 1 h 43"/>
                  <a:gd name="T8" fmla="*/ 22 w 22"/>
                  <a:gd name="T9" fmla="*/ 3 h 43"/>
                  <a:gd name="T10" fmla="*/ 22 w 22"/>
                  <a:gd name="T11" fmla="*/ 3 h 43"/>
                  <a:gd name="T12" fmla="*/ 22 w 22"/>
                  <a:gd name="T13" fmla="*/ 5 h 43"/>
                  <a:gd name="T14" fmla="*/ 22 w 22"/>
                  <a:gd name="T15" fmla="*/ 5 h 43"/>
                  <a:gd name="T16" fmla="*/ 22 w 22"/>
                  <a:gd name="T17" fmla="*/ 6 h 43"/>
                  <a:gd name="T18" fmla="*/ 22 w 22"/>
                  <a:gd name="T19" fmla="*/ 6 h 43"/>
                  <a:gd name="T20" fmla="*/ 0 w 22"/>
                  <a:gd name="T21" fmla="*/ 43 h 43"/>
                  <a:gd name="T22" fmla="*/ 0 w 22"/>
                  <a:gd name="T23" fmla="*/ 43 h 43"/>
                  <a:gd name="T24" fmla="*/ 0 w 22"/>
                  <a:gd name="T25" fmla="*/ 43 h 43"/>
                  <a:gd name="T26" fmla="*/ 0 w 22"/>
                  <a:gd name="T27" fmla="*/ 41 h 43"/>
                  <a:gd name="T28" fmla="*/ 0 w 22"/>
                  <a:gd name="T29" fmla="*/ 41 h 43"/>
                  <a:gd name="T30" fmla="*/ 0 w 22"/>
                  <a:gd name="T31" fmla="*/ 40 h 43"/>
                  <a:gd name="T32" fmla="*/ 0 w 22"/>
                  <a:gd name="T33" fmla="*/ 40 h 43"/>
                  <a:gd name="T34" fmla="*/ 0 w 22"/>
                  <a:gd name="T35" fmla="*/ 38 h 43"/>
                  <a:gd name="T36" fmla="*/ 0 w 22"/>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8"/>
                    </a:moveTo>
                    <a:lnTo>
                      <a:pt x="22" y="0"/>
                    </a:lnTo>
                    <a:lnTo>
                      <a:pt x="22" y="1"/>
                    </a:lnTo>
                    <a:lnTo>
                      <a:pt x="22" y="3"/>
                    </a:lnTo>
                    <a:lnTo>
                      <a:pt x="22" y="5"/>
                    </a:lnTo>
                    <a:lnTo>
                      <a:pt x="22" y="6"/>
                    </a:lnTo>
                    <a:lnTo>
                      <a:pt x="0" y="43"/>
                    </a:lnTo>
                    <a:lnTo>
                      <a:pt x="0" y="41"/>
                    </a:lnTo>
                    <a:lnTo>
                      <a:pt x="0" y="40"/>
                    </a:lnTo>
                    <a:lnTo>
                      <a:pt x="0" y="38"/>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2" name="Freeform 351"/>
              <p:cNvSpPr>
                <a:spLocks/>
              </p:cNvSpPr>
              <p:nvPr/>
            </p:nvSpPr>
            <p:spPr bwMode="auto">
              <a:xfrm>
                <a:off x="1999" y="3124"/>
                <a:ext cx="22" cy="43"/>
              </a:xfrm>
              <a:custGeom>
                <a:avLst/>
                <a:gdLst>
                  <a:gd name="T0" fmla="*/ 0 w 22"/>
                  <a:gd name="T1" fmla="*/ 38 h 43"/>
                  <a:gd name="T2" fmla="*/ 22 w 22"/>
                  <a:gd name="T3" fmla="*/ 0 h 43"/>
                  <a:gd name="T4" fmla="*/ 22 w 22"/>
                  <a:gd name="T5" fmla="*/ 2 h 43"/>
                  <a:gd name="T6" fmla="*/ 22 w 22"/>
                  <a:gd name="T7" fmla="*/ 2 h 43"/>
                  <a:gd name="T8" fmla="*/ 22 w 22"/>
                  <a:gd name="T9" fmla="*/ 3 h 43"/>
                  <a:gd name="T10" fmla="*/ 22 w 22"/>
                  <a:gd name="T11" fmla="*/ 3 h 43"/>
                  <a:gd name="T12" fmla="*/ 22 w 22"/>
                  <a:gd name="T13" fmla="*/ 5 h 43"/>
                  <a:gd name="T14" fmla="*/ 22 w 22"/>
                  <a:gd name="T15" fmla="*/ 5 h 43"/>
                  <a:gd name="T16" fmla="*/ 22 w 22"/>
                  <a:gd name="T17" fmla="*/ 7 h 43"/>
                  <a:gd name="T18" fmla="*/ 22 w 22"/>
                  <a:gd name="T19" fmla="*/ 7 h 43"/>
                  <a:gd name="T20" fmla="*/ 0 w 22"/>
                  <a:gd name="T21" fmla="*/ 43 h 43"/>
                  <a:gd name="T22" fmla="*/ 0 w 22"/>
                  <a:gd name="T23" fmla="*/ 43 h 43"/>
                  <a:gd name="T24" fmla="*/ 0 w 22"/>
                  <a:gd name="T25" fmla="*/ 42 h 43"/>
                  <a:gd name="T26" fmla="*/ 0 w 22"/>
                  <a:gd name="T27" fmla="*/ 42 h 43"/>
                  <a:gd name="T28" fmla="*/ 0 w 22"/>
                  <a:gd name="T29" fmla="*/ 40 h 43"/>
                  <a:gd name="T30" fmla="*/ 0 w 22"/>
                  <a:gd name="T31" fmla="*/ 40 h 43"/>
                  <a:gd name="T32" fmla="*/ 0 w 22"/>
                  <a:gd name="T33" fmla="*/ 40 h 43"/>
                  <a:gd name="T34" fmla="*/ 0 w 22"/>
                  <a:gd name="T35" fmla="*/ 38 h 43"/>
                  <a:gd name="T36" fmla="*/ 0 w 22"/>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8"/>
                    </a:moveTo>
                    <a:lnTo>
                      <a:pt x="22" y="0"/>
                    </a:lnTo>
                    <a:lnTo>
                      <a:pt x="22" y="2"/>
                    </a:lnTo>
                    <a:lnTo>
                      <a:pt x="22" y="3"/>
                    </a:lnTo>
                    <a:lnTo>
                      <a:pt x="22" y="5"/>
                    </a:lnTo>
                    <a:lnTo>
                      <a:pt x="22" y="7"/>
                    </a:lnTo>
                    <a:lnTo>
                      <a:pt x="0" y="43"/>
                    </a:lnTo>
                    <a:lnTo>
                      <a:pt x="0" y="42"/>
                    </a:lnTo>
                    <a:lnTo>
                      <a:pt x="0" y="40"/>
                    </a:lnTo>
                    <a:lnTo>
                      <a:pt x="0" y="38"/>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 name="Freeform 352"/>
              <p:cNvSpPr>
                <a:spLocks/>
              </p:cNvSpPr>
              <p:nvPr/>
            </p:nvSpPr>
            <p:spPr bwMode="auto">
              <a:xfrm>
                <a:off x="1999" y="3127"/>
                <a:ext cx="22" cy="43"/>
              </a:xfrm>
              <a:custGeom>
                <a:avLst/>
                <a:gdLst>
                  <a:gd name="T0" fmla="*/ 0 w 22"/>
                  <a:gd name="T1" fmla="*/ 37 h 43"/>
                  <a:gd name="T2" fmla="*/ 22 w 22"/>
                  <a:gd name="T3" fmla="*/ 0 h 43"/>
                  <a:gd name="T4" fmla="*/ 22 w 22"/>
                  <a:gd name="T5" fmla="*/ 2 h 43"/>
                  <a:gd name="T6" fmla="*/ 22 w 22"/>
                  <a:gd name="T7" fmla="*/ 2 h 43"/>
                  <a:gd name="T8" fmla="*/ 22 w 22"/>
                  <a:gd name="T9" fmla="*/ 4 h 43"/>
                  <a:gd name="T10" fmla="*/ 22 w 22"/>
                  <a:gd name="T11" fmla="*/ 4 h 43"/>
                  <a:gd name="T12" fmla="*/ 22 w 22"/>
                  <a:gd name="T13" fmla="*/ 5 h 43"/>
                  <a:gd name="T14" fmla="*/ 20 w 22"/>
                  <a:gd name="T15" fmla="*/ 5 h 43"/>
                  <a:gd name="T16" fmla="*/ 20 w 22"/>
                  <a:gd name="T17" fmla="*/ 7 h 43"/>
                  <a:gd name="T18" fmla="*/ 20 w 22"/>
                  <a:gd name="T19" fmla="*/ 7 h 43"/>
                  <a:gd name="T20" fmla="*/ 0 w 22"/>
                  <a:gd name="T21" fmla="*/ 43 h 43"/>
                  <a:gd name="T22" fmla="*/ 0 w 22"/>
                  <a:gd name="T23" fmla="*/ 42 h 43"/>
                  <a:gd name="T24" fmla="*/ 0 w 22"/>
                  <a:gd name="T25" fmla="*/ 42 h 43"/>
                  <a:gd name="T26" fmla="*/ 0 w 22"/>
                  <a:gd name="T27" fmla="*/ 42 h 43"/>
                  <a:gd name="T28" fmla="*/ 0 w 22"/>
                  <a:gd name="T29" fmla="*/ 40 h 43"/>
                  <a:gd name="T30" fmla="*/ 0 w 22"/>
                  <a:gd name="T31" fmla="*/ 40 h 43"/>
                  <a:gd name="T32" fmla="*/ 0 w 22"/>
                  <a:gd name="T33" fmla="*/ 39 h 43"/>
                  <a:gd name="T34" fmla="*/ 0 w 22"/>
                  <a:gd name="T35" fmla="*/ 39 h 43"/>
                  <a:gd name="T36" fmla="*/ 0 w 22"/>
                  <a:gd name="T37" fmla="*/ 3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7"/>
                    </a:moveTo>
                    <a:lnTo>
                      <a:pt x="22" y="0"/>
                    </a:lnTo>
                    <a:lnTo>
                      <a:pt x="22" y="2"/>
                    </a:lnTo>
                    <a:lnTo>
                      <a:pt x="22" y="4"/>
                    </a:lnTo>
                    <a:lnTo>
                      <a:pt x="22" y="5"/>
                    </a:lnTo>
                    <a:lnTo>
                      <a:pt x="20" y="5"/>
                    </a:lnTo>
                    <a:lnTo>
                      <a:pt x="20" y="7"/>
                    </a:lnTo>
                    <a:lnTo>
                      <a:pt x="0" y="43"/>
                    </a:lnTo>
                    <a:lnTo>
                      <a:pt x="0" y="42"/>
                    </a:lnTo>
                    <a:lnTo>
                      <a:pt x="0" y="40"/>
                    </a:lnTo>
                    <a:lnTo>
                      <a:pt x="0" y="39"/>
                    </a:lnTo>
                    <a:lnTo>
                      <a:pt x="0" y="3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 name="Freeform 353"/>
              <p:cNvSpPr>
                <a:spLocks/>
              </p:cNvSpPr>
              <p:nvPr/>
            </p:nvSpPr>
            <p:spPr bwMode="auto">
              <a:xfrm>
                <a:off x="1999" y="3131"/>
                <a:ext cx="22" cy="43"/>
              </a:xfrm>
              <a:custGeom>
                <a:avLst/>
                <a:gdLst>
                  <a:gd name="T0" fmla="*/ 0 w 22"/>
                  <a:gd name="T1" fmla="*/ 36 h 43"/>
                  <a:gd name="T2" fmla="*/ 22 w 22"/>
                  <a:gd name="T3" fmla="*/ 0 h 43"/>
                  <a:gd name="T4" fmla="*/ 22 w 22"/>
                  <a:gd name="T5" fmla="*/ 1 h 43"/>
                  <a:gd name="T6" fmla="*/ 20 w 22"/>
                  <a:gd name="T7" fmla="*/ 1 h 43"/>
                  <a:gd name="T8" fmla="*/ 20 w 22"/>
                  <a:gd name="T9" fmla="*/ 3 h 43"/>
                  <a:gd name="T10" fmla="*/ 20 w 22"/>
                  <a:gd name="T11" fmla="*/ 3 h 43"/>
                  <a:gd name="T12" fmla="*/ 20 w 22"/>
                  <a:gd name="T13" fmla="*/ 5 h 43"/>
                  <a:gd name="T14" fmla="*/ 20 w 22"/>
                  <a:gd name="T15" fmla="*/ 5 h 43"/>
                  <a:gd name="T16" fmla="*/ 20 w 22"/>
                  <a:gd name="T17" fmla="*/ 6 h 43"/>
                  <a:gd name="T18" fmla="*/ 20 w 22"/>
                  <a:gd name="T19" fmla="*/ 6 h 43"/>
                  <a:gd name="T20" fmla="*/ 0 w 22"/>
                  <a:gd name="T21" fmla="*/ 43 h 43"/>
                  <a:gd name="T22" fmla="*/ 0 w 22"/>
                  <a:gd name="T23" fmla="*/ 41 h 43"/>
                  <a:gd name="T24" fmla="*/ 0 w 22"/>
                  <a:gd name="T25" fmla="*/ 41 h 43"/>
                  <a:gd name="T26" fmla="*/ 0 w 22"/>
                  <a:gd name="T27" fmla="*/ 39 h 43"/>
                  <a:gd name="T28" fmla="*/ 0 w 22"/>
                  <a:gd name="T29" fmla="*/ 39 h 43"/>
                  <a:gd name="T30" fmla="*/ 0 w 22"/>
                  <a:gd name="T31" fmla="*/ 38 h 43"/>
                  <a:gd name="T32" fmla="*/ 0 w 22"/>
                  <a:gd name="T33" fmla="*/ 38 h 43"/>
                  <a:gd name="T34" fmla="*/ 0 w 22"/>
                  <a:gd name="T35" fmla="*/ 38 h 43"/>
                  <a:gd name="T36" fmla="*/ 0 w 22"/>
                  <a:gd name="T37" fmla="*/ 36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3"/>
                  <a:gd name="T59" fmla="*/ 22 w 22"/>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3">
                    <a:moveTo>
                      <a:pt x="0" y="36"/>
                    </a:moveTo>
                    <a:lnTo>
                      <a:pt x="22" y="0"/>
                    </a:lnTo>
                    <a:lnTo>
                      <a:pt x="22" y="1"/>
                    </a:lnTo>
                    <a:lnTo>
                      <a:pt x="20" y="1"/>
                    </a:lnTo>
                    <a:lnTo>
                      <a:pt x="20" y="3"/>
                    </a:lnTo>
                    <a:lnTo>
                      <a:pt x="20" y="5"/>
                    </a:lnTo>
                    <a:lnTo>
                      <a:pt x="20" y="6"/>
                    </a:lnTo>
                    <a:lnTo>
                      <a:pt x="0" y="43"/>
                    </a:lnTo>
                    <a:lnTo>
                      <a:pt x="0" y="41"/>
                    </a:lnTo>
                    <a:lnTo>
                      <a:pt x="0" y="39"/>
                    </a:lnTo>
                    <a:lnTo>
                      <a:pt x="0" y="38"/>
                    </a:lnTo>
                    <a:lnTo>
                      <a:pt x="0" y="36"/>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 name="Freeform 354"/>
              <p:cNvSpPr>
                <a:spLocks/>
              </p:cNvSpPr>
              <p:nvPr/>
            </p:nvSpPr>
            <p:spPr bwMode="auto">
              <a:xfrm>
                <a:off x="1999" y="3134"/>
                <a:ext cx="20" cy="41"/>
              </a:xfrm>
              <a:custGeom>
                <a:avLst/>
                <a:gdLst>
                  <a:gd name="T0" fmla="*/ 0 w 20"/>
                  <a:gd name="T1" fmla="*/ 36 h 41"/>
                  <a:gd name="T2" fmla="*/ 20 w 20"/>
                  <a:gd name="T3" fmla="*/ 0 h 41"/>
                  <a:gd name="T4" fmla="*/ 20 w 20"/>
                  <a:gd name="T5" fmla="*/ 2 h 41"/>
                  <a:gd name="T6" fmla="*/ 20 w 20"/>
                  <a:gd name="T7" fmla="*/ 2 h 41"/>
                  <a:gd name="T8" fmla="*/ 20 w 20"/>
                  <a:gd name="T9" fmla="*/ 3 h 41"/>
                  <a:gd name="T10" fmla="*/ 20 w 20"/>
                  <a:gd name="T11" fmla="*/ 3 h 41"/>
                  <a:gd name="T12" fmla="*/ 20 w 20"/>
                  <a:gd name="T13" fmla="*/ 5 h 41"/>
                  <a:gd name="T14" fmla="*/ 20 w 20"/>
                  <a:gd name="T15" fmla="*/ 5 h 41"/>
                  <a:gd name="T16" fmla="*/ 20 w 20"/>
                  <a:gd name="T17" fmla="*/ 7 h 41"/>
                  <a:gd name="T18" fmla="*/ 20 w 20"/>
                  <a:gd name="T19" fmla="*/ 7 h 41"/>
                  <a:gd name="T20" fmla="*/ 0 w 20"/>
                  <a:gd name="T21" fmla="*/ 41 h 41"/>
                  <a:gd name="T22" fmla="*/ 0 w 20"/>
                  <a:gd name="T23" fmla="*/ 41 h 41"/>
                  <a:gd name="T24" fmla="*/ 0 w 20"/>
                  <a:gd name="T25" fmla="*/ 40 h 41"/>
                  <a:gd name="T26" fmla="*/ 0 w 20"/>
                  <a:gd name="T27" fmla="*/ 40 h 41"/>
                  <a:gd name="T28" fmla="*/ 0 w 20"/>
                  <a:gd name="T29" fmla="*/ 40 h 41"/>
                  <a:gd name="T30" fmla="*/ 0 w 20"/>
                  <a:gd name="T31" fmla="*/ 38 h 41"/>
                  <a:gd name="T32" fmla="*/ 0 w 20"/>
                  <a:gd name="T33" fmla="*/ 38 h 41"/>
                  <a:gd name="T34" fmla="*/ 0 w 20"/>
                  <a:gd name="T35" fmla="*/ 36 h 41"/>
                  <a:gd name="T36" fmla="*/ 0 w 20"/>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1"/>
                  <a:gd name="T59" fmla="*/ 20 w 20"/>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1">
                    <a:moveTo>
                      <a:pt x="0" y="36"/>
                    </a:moveTo>
                    <a:lnTo>
                      <a:pt x="20" y="0"/>
                    </a:lnTo>
                    <a:lnTo>
                      <a:pt x="20" y="2"/>
                    </a:lnTo>
                    <a:lnTo>
                      <a:pt x="20" y="3"/>
                    </a:lnTo>
                    <a:lnTo>
                      <a:pt x="20" y="5"/>
                    </a:lnTo>
                    <a:lnTo>
                      <a:pt x="20" y="7"/>
                    </a:lnTo>
                    <a:lnTo>
                      <a:pt x="0" y="41"/>
                    </a:lnTo>
                    <a:lnTo>
                      <a:pt x="0" y="40"/>
                    </a:lnTo>
                    <a:lnTo>
                      <a:pt x="0" y="38"/>
                    </a:lnTo>
                    <a:lnTo>
                      <a:pt x="0" y="36"/>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 name="Freeform 355"/>
              <p:cNvSpPr>
                <a:spLocks/>
              </p:cNvSpPr>
              <p:nvPr/>
            </p:nvSpPr>
            <p:spPr bwMode="auto">
              <a:xfrm>
                <a:off x="1999" y="3137"/>
                <a:ext cx="20" cy="42"/>
              </a:xfrm>
              <a:custGeom>
                <a:avLst/>
                <a:gdLst>
                  <a:gd name="T0" fmla="*/ 0 w 20"/>
                  <a:gd name="T1" fmla="*/ 37 h 42"/>
                  <a:gd name="T2" fmla="*/ 20 w 20"/>
                  <a:gd name="T3" fmla="*/ 0 h 42"/>
                  <a:gd name="T4" fmla="*/ 20 w 20"/>
                  <a:gd name="T5" fmla="*/ 2 h 42"/>
                  <a:gd name="T6" fmla="*/ 20 w 20"/>
                  <a:gd name="T7" fmla="*/ 2 h 42"/>
                  <a:gd name="T8" fmla="*/ 20 w 20"/>
                  <a:gd name="T9" fmla="*/ 4 h 42"/>
                  <a:gd name="T10" fmla="*/ 20 w 20"/>
                  <a:gd name="T11" fmla="*/ 4 h 42"/>
                  <a:gd name="T12" fmla="*/ 20 w 20"/>
                  <a:gd name="T13" fmla="*/ 5 h 42"/>
                  <a:gd name="T14" fmla="*/ 20 w 20"/>
                  <a:gd name="T15" fmla="*/ 5 h 42"/>
                  <a:gd name="T16" fmla="*/ 20 w 20"/>
                  <a:gd name="T17" fmla="*/ 7 h 42"/>
                  <a:gd name="T18" fmla="*/ 20 w 20"/>
                  <a:gd name="T19" fmla="*/ 7 h 42"/>
                  <a:gd name="T20" fmla="*/ 0 w 20"/>
                  <a:gd name="T21" fmla="*/ 42 h 42"/>
                  <a:gd name="T22" fmla="*/ 0 w 20"/>
                  <a:gd name="T23" fmla="*/ 42 h 42"/>
                  <a:gd name="T24" fmla="*/ 0 w 20"/>
                  <a:gd name="T25" fmla="*/ 40 h 42"/>
                  <a:gd name="T26" fmla="*/ 0 w 20"/>
                  <a:gd name="T27" fmla="*/ 40 h 42"/>
                  <a:gd name="T28" fmla="*/ 0 w 20"/>
                  <a:gd name="T29" fmla="*/ 38 h 42"/>
                  <a:gd name="T30" fmla="*/ 0 w 20"/>
                  <a:gd name="T31" fmla="*/ 38 h 42"/>
                  <a:gd name="T32" fmla="*/ 0 w 20"/>
                  <a:gd name="T33" fmla="*/ 37 h 42"/>
                  <a:gd name="T34" fmla="*/ 0 w 20"/>
                  <a:gd name="T35" fmla="*/ 37 h 42"/>
                  <a:gd name="T36" fmla="*/ 0 w 20"/>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2"/>
                  <a:gd name="T59" fmla="*/ 20 w 20"/>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2">
                    <a:moveTo>
                      <a:pt x="0" y="37"/>
                    </a:moveTo>
                    <a:lnTo>
                      <a:pt x="20" y="0"/>
                    </a:lnTo>
                    <a:lnTo>
                      <a:pt x="20" y="2"/>
                    </a:lnTo>
                    <a:lnTo>
                      <a:pt x="20" y="4"/>
                    </a:lnTo>
                    <a:lnTo>
                      <a:pt x="20" y="5"/>
                    </a:lnTo>
                    <a:lnTo>
                      <a:pt x="20" y="7"/>
                    </a:lnTo>
                    <a:lnTo>
                      <a:pt x="0" y="42"/>
                    </a:lnTo>
                    <a:lnTo>
                      <a:pt x="0" y="40"/>
                    </a:lnTo>
                    <a:lnTo>
                      <a:pt x="0" y="38"/>
                    </a:lnTo>
                    <a:lnTo>
                      <a:pt x="0" y="37"/>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7" name="Freeform 356"/>
              <p:cNvSpPr>
                <a:spLocks/>
              </p:cNvSpPr>
              <p:nvPr/>
            </p:nvSpPr>
            <p:spPr bwMode="auto">
              <a:xfrm>
                <a:off x="1999" y="3141"/>
                <a:ext cx="20" cy="41"/>
              </a:xfrm>
              <a:custGeom>
                <a:avLst/>
                <a:gdLst>
                  <a:gd name="T0" fmla="*/ 0 w 20"/>
                  <a:gd name="T1" fmla="*/ 34 h 41"/>
                  <a:gd name="T2" fmla="*/ 20 w 20"/>
                  <a:gd name="T3" fmla="*/ 0 h 41"/>
                  <a:gd name="T4" fmla="*/ 20 w 20"/>
                  <a:gd name="T5" fmla="*/ 1 h 41"/>
                  <a:gd name="T6" fmla="*/ 20 w 20"/>
                  <a:gd name="T7" fmla="*/ 1 h 41"/>
                  <a:gd name="T8" fmla="*/ 20 w 20"/>
                  <a:gd name="T9" fmla="*/ 3 h 41"/>
                  <a:gd name="T10" fmla="*/ 20 w 20"/>
                  <a:gd name="T11" fmla="*/ 3 h 41"/>
                  <a:gd name="T12" fmla="*/ 20 w 20"/>
                  <a:gd name="T13" fmla="*/ 5 h 41"/>
                  <a:gd name="T14" fmla="*/ 20 w 20"/>
                  <a:gd name="T15" fmla="*/ 5 h 41"/>
                  <a:gd name="T16" fmla="*/ 20 w 20"/>
                  <a:gd name="T17" fmla="*/ 6 h 41"/>
                  <a:gd name="T18" fmla="*/ 20 w 20"/>
                  <a:gd name="T19" fmla="*/ 6 h 41"/>
                  <a:gd name="T20" fmla="*/ 0 w 20"/>
                  <a:gd name="T21" fmla="*/ 41 h 41"/>
                  <a:gd name="T22" fmla="*/ 0 w 20"/>
                  <a:gd name="T23" fmla="*/ 39 h 41"/>
                  <a:gd name="T24" fmla="*/ 0 w 20"/>
                  <a:gd name="T25" fmla="*/ 39 h 41"/>
                  <a:gd name="T26" fmla="*/ 0 w 20"/>
                  <a:gd name="T27" fmla="*/ 38 h 41"/>
                  <a:gd name="T28" fmla="*/ 0 w 20"/>
                  <a:gd name="T29" fmla="*/ 38 h 41"/>
                  <a:gd name="T30" fmla="*/ 0 w 20"/>
                  <a:gd name="T31" fmla="*/ 38 h 41"/>
                  <a:gd name="T32" fmla="*/ 0 w 20"/>
                  <a:gd name="T33" fmla="*/ 36 h 41"/>
                  <a:gd name="T34" fmla="*/ 0 w 20"/>
                  <a:gd name="T35" fmla="*/ 36 h 41"/>
                  <a:gd name="T36" fmla="*/ 0 w 20"/>
                  <a:gd name="T37" fmla="*/ 34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1"/>
                  <a:gd name="T59" fmla="*/ 20 w 20"/>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1">
                    <a:moveTo>
                      <a:pt x="0" y="34"/>
                    </a:moveTo>
                    <a:lnTo>
                      <a:pt x="20" y="0"/>
                    </a:lnTo>
                    <a:lnTo>
                      <a:pt x="20" y="1"/>
                    </a:lnTo>
                    <a:lnTo>
                      <a:pt x="20" y="3"/>
                    </a:lnTo>
                    <a:lnTo>
                      <a:pt x="20" y="5"/>
                    </a:lnTo>
                    <a:lnTo>
                      <a:pt x="20" y="6"/>
                    </a:lnTo>
                    <a:lnTo>
                      <a:pt x="0" y="41"/>
                    </a:lnTo>
                    <a:lnTo>
                      <a:pt x="0" y="39"/>
                    </a:lnTo>
                    <a:lnTo>
                      <a:pt x="0" y="38"/>
                    </a:lnTo>
                    <a:lnTo>
                      <a:pt x="0" y="36"/>
                    </a:lnTo>
                    <a:lnTo>
                      <a:pt x="0" y="34"/>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8" name="Freeform 357"/>
              <p:cNvSpPr>
                <a:spLocks/>
              </p:cNvSpPr>
              <p:nvPr/>
            </p:nvSpPr>
            <p:spPr bwMode="auto">
              <a:xfrm>
                <a:off x="1999" y="3144"/>
                <a:ext cx="20" cy="40"/>
              </a:xfrm>
              <a:custGeom>
                <a:avLst/>
                <a:gdLst>
                  <a:gd name="T0" fmla="*/ 0 w 20"/>
                  <a:gd name="T1" fmla="*/ 35 h 40"/>
                  <a:gd name="T2" fmla="*/ 20 w 20"/>
                  <a:gd name="T3" fmla="*/ 0 h 40"/>
                  <a:gd name="T4" fmla="*/ 20 w 20"/>
                  <a:gd name="T5" fmla="*/ 2 h 40"/>
                  <a:gd name="T6" fmla="*/ 20 w 20"/>
                  <a:gd name="T7" fmla="*/ 2 h 40"/>
                  <a:gd name="T8" fmla="*/ 20 w 20"/>
                  <a:gd name="T9" fmla="*/ 2 h 40"/>
                  <a:gd name="T10" fmla="*/ 20 w 20"/>
                  <a:gd name="T11" fmla="*/ 3 h 40"/>
                  <a:gd name="T12" fmla="*/ 20 w 20"/>
                  <a:gd name="T13" fmla="*/ 3 h 40"/>
                  <a:gd name="T14" fmla="*/ 20 w 20"/>
                  <a:gd name="T15" fmla="*/ 5 h 40"/>
                  <a:gd name="T16" fmla="*/ 20 w 20"/>
                  <a:gd name="T17" fmla="*/ 5 h 40"/>
                  <a:gd name="T18" fmla="*/ 20 w 20"/>
                  <a:gd name="T19" fmla="*/ 7 h 40"/>
                  <a:gd name="T20" fmla="*/ 0 w 20"/>
                  <a:gd name="T21" fmla="*/ 40 h 40"/>
                  <a:gd name="T22" fmla="*/ 0 w 20"/>
                  <a:gd name="T23" fmla="*/ 40 h 40"/>
                  <a:gd name="T24" fmla="*/ 0 w 20"/>
                  <a:gd name="T25" fmla="*/ 40 h 40"/>
                  <a:gd name="T26" fmla="*/ 0 w 20"/>
                  <a:gd name="T27" fmla="*/ 38 h 40"/>
                  <a:gd name="T28" fmla="*/ 0 w 20"/>
                  <a:gd name="T29" fmla="*/ 38 h 40"/>
                  <a:gd name="T30" fmla="*/ 0 w 20"/>
                  <a:gd name="T31" fmla="*/ 36 h 40"/>
                  <a:gd name="T32" fmla="*/ 0 w 20"/>
                  <a:gd name="T33" fmla="*/ 36 h 40"/>
                  <a:gd name="T34" fmla="*/ 0 w 20"/>
                  <a:gd name="T35" fmla="*/ 35 h 40"/>
                  <a:gd name="T36" fmla="*/ 0 w 20"/>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0"/>
                  <a:gd name="T59" fmla="*/ 20 w 2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0">
                    <a:moveTo>
                      <a:pt x="0" y="35"/>
                    </a:moveTo>
                    <a:lnTo>
                      <a:pt x="20" y="0"/>
                    </a:lnTo>
                    <a:lnTo>
                      <a:pt x="20" y="2"/>
                    </a:lnTo>
                    <a:lnTo>
                      <a:pt x="20" y="3"/>
                    </a:lnTo>
                    <a:lnTo>
                      <a:pt x="20" y="5"/>
                    </a:lnTo>
                    <a:lnTo>
                      <a:pt x="20" y="7"/>
                    </a:lnTo>
                    <a:lnTo>
                      <a:pt x="0" y="40"/>
                    </a:lnTo>
                    <a:lnTo>
                      <a:pt x="0" y="38"/>
                    </a:lnTo>
                    <a:lnTo>
                      <a:pt x="0" y="36"/>
                    </a:lnTo>
                    <a:lnTo>
                      <a:pt x="0" y="3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9" name="Freeform 358"/>
              <p:cNvSpPr>
                <a:spLocks/>
              </p:cNvSpPr>
              <p:nvPr/>
            </p:nvSpPr>
            <p:spPr bwMode="auto">
              <a:xfrm>
                <a:off x="1999" y="3147"/>
                <a:ext cx="20" cy="40"/>
              </a:xfrm>
              <a:custGeom>
                <a:avLst/>
                <a:gdLst>
                  <a:gd name="T0" fmla="*/ 0 w 20"/>
                  <a:gd name="T1" fmla="*/ 35 h 40"/>
                  <a:gd name="T2" fmla="*/ 20 w 20"/>
                  <a:gd name="T3" fmla="*/ 0 h 40"/>
                  <a:gd name="T4" fmla="*/ 20 w 20"/>
                  <a:gd name="T5" fmla="*/ 0 h 40"/>
                  <a:gd name="T6" fmla="*/ 20 w 20"/>
                  <a:gd name="T7" fmla="*/ 2 h 40"/>
                  <a:gd name="T8" fmla="*/ 20 w 20"/>
                  <a:gd name="T9" fmla="*/ 2 h 40"/>
                  <a:gd name="T10" fmla="*/ 20 w 20"/>
                  <a:gd name="T11" fmla="*/ 4 h 40"/>
                  <a:gd name="T12" fmla="*/ 20 w 20"/>
                  <a:gd name="T13" fmla="*/ 4 h 40"/>
                  <a:gd name="T14" fmla="*/ 20 w 20"/>
                  <a:gd name="T15" fmla="*/ 5 h 40"/>
                  <a:gd name="T16" fmla="*/ 20 w 20"/>
                  <a:gd name="T17" fmla="*/ 5 h 40"/>
                  <a:gd name="T18" fmla="*/ 20 w 20"/>
                  <a:gd name="T19" fmla="*/ 7 h 40"/>
                  <a:gd name="T20" fmla="*/ 0 w 20"/>
                  <a:gd name="T21" fmla="*/ 40 h 40"/>
                  <a:gd name="T22" fmla="*/ 0 w 20"/>
                  <a:gd name="T23" fmla="*/ 40 h 40"/>
                  <a:gd name="T24" fmla="*/ 0 w 20"/>
                  <a:gd name="T25" fmla="*/ 38 h 40"/>
                  <a:gd name="T26" fmla="*/ 0 w 20"/>
                  <a:gd name="T27" fmla="*/ 38 h 40"/>
                  <a:gd name="T28" fmla="*/ 0 w 20"/>
                  <a:gd name="T29" fmla="*/ 37 h 40"/>
                  <a:gd name="T30" fmla="*/ 0 w 20"/>
                  <a:gd name="T31" fmla="*/ 37 h 40"/>
                  <a:gd name="T32" fmla="*/ 0 w 20"/>
                  <a:gd name="T33" fmla="*/ 37 h 40"/>
                  <a:gd name="T34" fmla="*/ 0 w 20"/>
                  <a:gd name="T35" fmla="*/ 35 h 40"/>
                  <a:gd name="T36" fmla="*/ 0 w 20"/>
                  <a:gd name="T37" fmla="*/ 35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40"/>
                  <a:gd name="T59" fmla="*/ 20 w 2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40">
                    <a:moveTo>
                      <a:pt x="0" y="35"/>
                    </a:moveTo>
                    <a:lnTo>
                      <a:pt x="20" y="0"/>
                    </a:lnTo>
                    <a:lnTo>
                      <a:pt x="20" y="2"/>
                    </a:lnTo>
                    <a:lnTo>
                      <a:pt x="20" y="4"/>
                    </a:lnTo>
                    <a:lnTo>
                      <a:pt x="20" y="5"/>
                    </a:lnTo>
                    <a:lnTo>
                      <a:pt x="20" y="7"/>
                    </a:lnTo>
                    <a:lnTo>
                      <a:pt x="0" y="40"/>
                    </a:lnTo>
                    <a:lnTo>
                      <a:pt x="0" y="38"/>
                    </a:lnTo>
                    <a:lnTo>
                      <a:pt x="0" y="37"/>
                    </a:lnTo>
                    <a:lnTo>
                      <a:pt x="0" y="3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0" name="Freeform 359"/>
              <p:cNvSpPr>
                <a:spLocks/>
              </p:cNvSpPr>
              <p:nvPr/>
            </p:nvSpPr>
            <p:spPr bwMode="auto">
              <a:xfrm>
                <a:off x="1999" y="3151"/>
                <a:ext cx="20" cy="39"/>
              </a:xfrm>
              <a:custGeom>
                <a:avLst/>
                <a:gdLst>
                  <a:gd name="T0" fmla="*/ 0 w 20"/>
                  <a:gd name="T1" fmla="*/ 33 h 39"/>
                  <a:gd name="T2" fmla="*/ 20 w 20"/>
                  <a:gd name="T3" fmla="*/ 0 h 39"/>
                  <a:gd name="T4" fmla="*/ 20 w 20"/>
                  <a:gd name="T5" fmla="*/ 0 h 39"/>
                  <a:gd name="T6" fmla="*/ 20 w 20"/>
                  <a:gd name="T7" fmla="*/ 1 h 39"/>
                  <a:gd name="T8" fmla="*/ 20 w 20"/>
                  <a:gd name="T9" fmla="*/ 1 h 39"/>
                  <a:gd name="T10" fmla="*/ 20 w 20"/>
                  <a:gd name="T11" fmla="*/ 3 h 39"/>
                  <a:gd name="T12" fmla="*/ 20 w 20"/>
                  <a:gd name="T13" fmla="*/ 3 h 39"/>
                  <a:gd name="T14" fmla="*/ 20 w 20"/>
                  <a:gd name="T15" fmla="*/ 5 h 39"/>
                  <a:gd name="T16" fmla="*/ 20 w 20"/>
                  <a:gd name="T17" fmla="*/ 5 h 39"/>
                  <a:gd name="T18" fmla="*/ 20 w 20"/>
                  <a:gd name="T19" fmla="*/ 6 h 39"/>
                  <a:gd name="T20" fmla="*/ 0 w 20"/>
                  <a:gd name="T21" fmla="*/ 39 h 39"/>
                  <a:gd name="T22" fmla="*/ 0 w 20"/>
                  <a:gd name="T23" fmla="*/ 38 h 39"/>
                  <a:gd name="T24" fmla="*/ 0 w 20"/>
                  <a:gd name="T25" fmla="*/ 38 h 39"/>
                  <a:gd name="T26" fmla="*/ 0 w 20"/>
                  <a:gd name="T27" fmla="*/ 36 h 39"/>
                  <a:gd name="T28" fmla="*/ 0 w 20"/>
                  <a:gd name="T29" fmla="*/ 36 h 39"/>
                  <a:gd name="T30" fmla="*/ 0 w 20"/>
                  <a:gd name="T31" fmla="*/ 36 h 39"/>
                  <a:gd name="T32" fmla="*/ 0 w 20"/>
                  <a:gd name="T33" fmla="*/ 34 h 39"/>
                  <a:gd name="T34" fmla="*/ 0 w 20"/>
                  <a:gd name="T35" fmla="*/ 34 h 39"/>
                  <a:gd name="T36" fmla="*/ 0 w 20"/>
                  <a:gd name="T37" fmla="*/ 33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9"/>
                  <a:gd name="T59" fmla="*/ 20 w 20"/>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9">
                    <a:moveTo>
                      <a:pt x="0" y="33"/>
                    </a:moveTo>
                    <a:lnTo>
                      <a:pt x="20" y="0"/>
                    </a:lnTo>
                    <a:lnTo>
                      <a:pt x="20" y="1"/>
                    </a:lnTo>
                    <a:lnTo>
                      <a:pt x="20" y="3"/>
                    </a:lnTo>
                    <a:lnTo>
                      <a:pt x="20" y="5"/>
                    </a:lnTo>
                    <a:lnTo>
                      <a:pt x="20" y="6"/>
                    </a:lnTo>
                    <a:lnTo>
                      <a:pt x="0" y="39"/>
                    </a:lnTo>
                    <a:lnTo>
                      <a:pt x="0" y="38"/>
                    </a:lnTo>
                    <a:lnTo>
                      <a:pt x="0" y="36"/>
                    </a:lnTo>
                    <a:lnTo>
                      <a:pt x="0" y="34"/>
                    </a:lnTo>
                    <a:lnTo>
                      <a:pt x="0" y="33"/>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1" name="Freeform 360"/>
              <p:cNvSpPr>
                <a:spLocks/>
              </p:cNvSpPr>
              <p:nvPr/>
            </p:nvSpPr>
            <p:spPr bwMode="auto">
              <a:xfrm>
                <a:off x="1999" y="3154"/>
                <a:ext cx="20" cy="38"/>
              </a:xfrm>
              <a:custGeom>
                <a:avLst/>
                <a:gdLst>
                  <a:gd name="T0" fmla="*/ 0 w 20"/>
                  <a:gd name="T1" fmla="*/ 33 h 38"/>
                  <a:gd name="T2" fmla="*/ 20 w 20"/>
                  <a:gd name="T3" fmla="*/ 0 h 38"/>
                  <a:gd name="T4" fmla="*/ 20 w 20"/>
                  <a:gd name="T5" fmla="*/ 0 h 38"/>
                  <a:gd name="T6" fmla="*/ 20 w 20"/>
                  <a:gd name="T7" fmla="*/ 2 h 38"/>
                  <a:gd name="T8" fmla="*/ 20 w 20"/>
                  <a:gd name="T9" fmla="*/ 2 h 38"/>
                  <a:gd name="T10" fmla="*/ 20 w 20"/>
                  <a:gd name="T11" fmla="*/ 3 h 38"/>
                  <a:gd name="T12" fmla="*/ 20 w 20"/>
                  <a:gd name="T13" fmla="*/ 3 h 38"/>
                  <a:gd name="T14" fmla="*/ 20 w 20"/>
                  <a:gd name="T15" fmla="*/ 5 h 38"/>
                  <a:gd name="T16" fmla="*/ 20 w 20"/>
                  <a:gd name="T17" fmla="*/ 5 h 38"/>
                  <a:gd name="T18" fmla="*/ 20 w 20"/>
                  <a:gd name="T19" fmla="*/ 5 h 38"/>
                  <a:gd name="T20" fmla="*/ 0 w 20"/>
                  <a:gd name="T21" fmla="*/ 38 h 38"/>
                  <a:gd name="T22" fmla="*/ 0 w 20"/>
                  <a:gd name="T23" fmla="*/ 38 h 38"/>
                  <a:gd name="T24" fmla="*/ 0 w 20"/>
                  <a:gd name="T25" fmla="*/ 36 h 38"/>
                  <a:gd name="T26" fmla="*/ 0 w 20"/>
                  <a:gd name="T27" fmla="*/ 36 h 38"/>
                  <a:gd name="T28" fmla="*/ 0 w 20"/>
                  <a:gd name="T29" fmla="*/ 36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3"/>
                    </a:lnTo>
                    <a:lnTo>
                      <a:pt x="20" y="5"/>
                    </a:lnTo>
                    <a:lnTo>
                      <a:pt x="0" y="38"/>
                    </a:lnTo>
                    <a:lnTo>
                      <a:pt x="0" y="36"/>
                    </a:lnTo>
                    <a:lnTo>
                      <a:pt x="0" y="35"/>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2" name="Freeform 361"/>
              <p:cNvSpPr>
                <a:spLocks/>
              </p:cNvSpPr>
              <p:nvPr/>
            </p:nvSpPr>
            <p:spPr bwMode="auto">
              <a:xfrm>
                <a:off x="1999" y="3157"/>
                <a:ext cx="20" cy="38"/>
              </a:xfrm>
              <a:custGeom>
                <a:avLst/>
                <a:gdLst>
                  <a:gd name="T0" fmla="*/ 0 w 20"/>
                  <a:gd name="T1" fmla="*/ 33 h 38"/>
                  <a:gd name="T2" fmla="*/ 20 w 20"/>
                  <a:gd name="T3" fmla="*/ 0 h 38"/>
                  <a:gd name="T4" fmla="*/ 20 w 20"/>
                  <a:gd name="T5" fmla="*/ 0 h 38"/>
                  <a:gd name="T6" fmla="*/ 20 w 20"/>
                  <a:gd name="T7" fmla="*/ 2 h 38"/>
                  <a:gd name="T8" fmla="*/ 20 w 20"/>
                  <a:gd name="T9" fmla="*/ 2 h 38"/>
                  <a:gd name="T10" fmla="*/ 20 w 20"/>
                  <a:gd name="T11" fmla="*/ 2 h 38"/>
                  <a:gd name="T12" fmla="*/ 20 w 20"/>
                  <a:gd name="T13" fmla="*/ 4 h 38"/>
                  <a:gd name="T14" fmla="*/ 20 w 20"/>
                  <a:gd name="T15" fmla="*/ 4 h 38"/>
                  <a:gd name="T16" fmla="*/ 20 w 20"/>
                  <a:gd name="T17" fmla="*/ 5 h 38"/>
                  <a:gd name="T18" fmla="*/ 20 w 20"/>
                  <a:gd name="T19" fmla="*/ 5 h 38"/>
                  <a:gd name="T20" fmla="*/ 0 w 20"/>
                  <a:gd name="T21" fmla="*/ 38 h 38"/>
                  <a:gd name="T22" fmla="*/ 0 w 20"/>
                  <a:gd name="T23" fmla="*/ 37 h 38"/>
                  <a:gd name="T24" fmla="*/ 0 w 20"/>
                  <a:gd name="T25" fmla="*/ 37 h 38"/>
                  <a:gd name="T26" fmla="*/ 0 w 20"/>
                  <a:gd name="T27" fmla="*/ 37 h 38"/>
                  <a:gd name="T28" fmla="*/ 0 w 20"/>
                  <a:gd name="T29" fmla="*/ 35 h 38"/>
                  <a:gd name="T30" fmla="*/ 0 w 20"/>
                  <a:gd name="T31" fmla="*/ 35 h 38"/>
                  <a:gd name="T32" fmla="*/ 0 w 20"/>
                  <a:gd name="T33" fmla="*/ 33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4"/>
                    </a:lnTo>
                    <a:lnTo>
                      <a:pt x="20" y="5"/>
                    </a:lnTo>
                    <a:lnTo>
                      <a:pt x="0" y="38"/>
                    </a:lnTo>
                    <a:lnTo>
                      <a:pt x="0" y="37"/>
                    </a:lnTo>
                    <a:lnTo>
                      <a:pt x="0" y="35"/>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 name="Freeform 362"/>
              <p:cNvSpPr>
                <a:spLocks/>
              </p:cNvSpPr>
              <p:nvPr/>
            </p:nvSpPr>
            <p:spPr bwMode="auto">
              <a:xfrm>
                <a:off x="1999" y="3161"/>
                <a:ext cx="20" cy="38"/>
              </a:xfrm>
              <a:custGeom>
                <a:avLst/>
                <a:gdLst>
                  <a:gd name="T0" fmla="*/ 0 w 20"/>
                  <a:gd name="T1" fmla="*/ 31 h 38"/>
                  <a:gd name="T2" fmla="*/ 20 w 20"/>
                  <a:gd name="T3" fmla="*/ 0 h 38"/>
                  <a:gd name="T4" fmla="*/ 20 w 20"/>
                  <a:gd name="T5" fmla="*/ 0 h 38"/>
                  <a:gd name="T6" fmla="*/ 20 w 20"/>
                  <a:gd name="T7" fmla="*/ 0 h 38"/>
                  <a:gd name="T8" fmla="*/ 20 w 20"/>
                  <a:gd name="T9" fmla="*/ 1 h 38"/>
                  <a:gd name="T10" fmla="*/ 20 w 20"/>
                  <a:gd name="T11" fmla="*/ 1 h 38"/>
                  <a:gd name="T12" fmla="*/ 20 w 20"/>
                  <a:gd name="T13" fmla="*/ 3 h 38"/>
                  <a:gd name="T14" fmla="*/ 20 w 20"/>
                  <a:gd name="T15" fmla="*/ 3 h 38"/>
                  <a:gd name="T16" fmla="*/ 20 w 20"/>
                  <a:gd name="T17" fmla="*/ 5 h 38"/>
                  <a:gd name="T18" fmla="*/ 20 w 20"/>
                  <a:gd name="T19" fmla="*/ 5 h 38"/>
                  <a:gd name="T20" fmla="*/ 0 w 20"/>
                  <a:gd name="T21" fmla="*/ 38 h 38"/>
                  <a:gd name="T22" fmla="*/ 0 w 20"/>
                  <a:gd name="T23" fmla="*/ 36 h 38"/>
                  <a:gd name="T24" fmla="*/ 0 w 20"/>
                  <a:gd name="T25" fmla="*/ 36 h 38"/>
                  <a:gd name="T26" fmla="*/ 0 w 20"/>
                  <a:gd name="T27" fmla="*/ 34 h 38"/>
                  <a:gd name="T28" fmla="*/ 0 w 20"/>
                  <a:gd name="T29" fmla="*/ 34 h 38"/>
                  <a:gd name="T30" fmla="*/ 0 w 20"/>
                  <a:gd name="T31" fmla="*/ 33 h 38"/>
                  <a:gd name="T32" fmla="*/ 0 w 20"/>
                  <a:gd name="T33" fmla="*/ 33 h 38"/>
                  <a:gd name="T34" fmla="*/ 0 w 20"/>
                  <a:gd name="T35" fmla="*/ 33 h 38"/>
                  <a:gd name="T36" fmla="*/ 0 w 20"/>
                  <a:gd name="T37" fmla="*/ 3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1"/>
                    </a:moveTo>
                    <a:lnTo>
                      <a:pt x="20" y="0"/>
                    </a:lnTo>
                    <a:lnTo>
                      <a:pt x="20" y="1"/>
                    </a:lnTo>
                    <a:lnTo>
                      <a:pt x="20" y="3"/>
                    </a:lnTo>
                    <a:lnTo>
                      <a:pt x="20" y="5"/>
                    </a:lnTo>
                    <a:lnTo>
                      <a:pt x="0" y="38"/>
                    </a:lnTo>
                    <a:lnTo>
                      <a:pt x="0" y="36"/>
                    </a:lnTo>
                    <a:lnTo>
                      <a:pt x="0" y="34"/>
                    </a:lnTo>
                    <a:lnTo>
                      <a:pt x="0" y="33"/>
                    </a:lnTo>
                    <a:lnTo>
                      <a:pt x="0" y="31"/>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4" name="Freeform 363"/>
              <p:cNvSpPr>
                <a:spLocks/>
              </p:cNvSpPr>
              <p:nvPr/>
            </p:nvSpPr>
            <p:spPr bwMode="auto">
              <a:xfrm>
                <a:off x="1999" y="3162"/>
                <a:ext cx="20" cy="38"/>
              </a:xfrm>
              <a:custGeom>
                <a:avLst/>
                <a:gdLst>
                  <a:gd name="T0" fmla="*/ 0 w 20"/>
                  <a:gd name="T1" fmla="*/ 33 h 38"/>
                  <a:gd name="T2" fmla="*/ 20 w 20"/>
                  <a:gd name="T3" fmla="*/ 0 h 38"/>
                  <a:gd name="T4" fmla="*/ 20 w 20"/>
                  <a:gd name="T5" fmla="*/ 2 h 38"/>
                  <a:gd name="T6" fmla="*/ 20 w 20"/>
                  <a:gd name="T7" fmla="*/ 2 h 38"/>
                  <a:gd name="T8" fmla="*/ 20 w 20"/>
                  <a:gd name="T9" fmla="*/ 4 h 38"/>
                  <a:gd name="T10" fmla="*/ 20 w 20"/>
                  <a:gd name="T11" fmla="*/ 4 h 38"/>
                  <a:gd name="T12" fmla="*/ 20 w 20"/>
                  <a:gd name="T13" fmla="*/ 5 h 38"/>
                  <a:gd name="T14" fmla="*/ 20 w 20"/>
                  <a:gd name="T15" fmla="*/ 5 h 38"/>
                  <a:gd name="T16" fmla="*/ 20 w 20"/>
                  <a:gd name="T17" fmla="*/ 7 h 38"/>
                  <a:gd name="T18" fmla="*/ 20 w 20"/>
                  <a:gd name="T19" fmla="*/ 7 h 38"/>
                  <a:gd name="T20" fmla="*/ 2 w 20"/>
                  <a:gd name="T21" fmla="*/ 38 h 38"/>
                  <a:gd name="T22" fmla="*/ 2 w 20"/>
                  <a:gd name="T23" fmla="*/ 38 h 38"/>
                  <a:gd name="T24" fmla="*/ 2 w 20"/>
                  <a:gd name="T25" fmla="*/ 37 h 38"/>
                  <a:gd name="T26" fmla="*/ 0 w 20"/>
                  <a:gd name="T27" fmla="*/ 37 h 38"/>
                  <a:gd name="T28" fmla="*/ 0 w 20"/>
                  <a:gd name="T29" fmla="*/ 37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2"/>
                    </a:lnTo>
                    <a:lnTo>
                      <a:pt x="20" y="4"/>
                    </a:lnTo>
                    <a:lnTo>
                      <a:pt x="20" y="5"/>
                    </a:lnTo>
                    <a:lnTo>
                      <a:pt x="20" y="7"/>
                    </a:lnTo>
                    <a:lnTo>
                      <a:pt x="2" y="38"/>
                    </a:lnTo>
                    <a:lnTo>
                      <a:pt x="2" y="37"/>
                    </a:lnTo>
                    <a:lnTo>
                      <a:pt x="0" y="37"/>
                    </a:lnTo>
                    <a:lnTo>
                      <a:pt x="0" y="35"/>
                    </a:lnTo>
                    <a:lnTo>
                      <a:pt x="0" y="33"/>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5" name="Freeform 364"/>
              <p:cNvSpPr>
                <a:spLocks/>
              </p:cNvSpPr>
              <p:nvPr/>
            </p:nvSpPr>
            <p:spPr bwMode="auto">
              <a:xfrm>
                <a:off x="1999" y="3166"/>
                <a:ext cx="20" cy="38"/>
              </a:xfrm>
              <a:custGeom>
                <a:avLst/>
                <a:gdLst>
                  <a:gd name="T0" fmla="*/ 0 w 20"/>
                  <a:gd name="T1" fmla="*/ 33 h 38"/>
                  <a:gd name="T2" fmla="*/ 20 w 20"/>
                  <a:gd name="T3" fmla="*/ 0 h 38"/>
                  <a:gd name="T4" fmla="*/ 20 w 20"/>
                  <a:gd name="T5" fmla="*/ 1 h 38"/>
                  <a:gd name="T6" fmla="*/ 20 w 20"/>
                  <a:gd name="T7" fmla="*/ 1 h 38"/>
                  <a:gd name="T8" fmla="*/ 20 w 20"/>
                  <a:gd name="T9" fmla="*/ 3 h 38"/>
                  <a:gd name="T10" fmla="*/ 20 w 20"/>
                  <a:gd name="T11" fmla="*/ 3 h 38"/>
                  <a:gd name="T12" fmla="*/ 20 w 20"/>
                  <a:gd name="T13" fmla="*/ 3 h 38"/>
                  <a:gd name="T14" fmla="*/ 20 w 20"/>
                  <a:gd name="T15" fmla="*/ 4 h 38"/>
                  <a:gd name="T16" fmla="*/ 20 w 20"/>
                  <a:gd name="T17" fmla="*/ 4 h 38"/>
                  <a:gd name="T18" fmla="*/ 20 w 20"/>
                  <a:gd name="T19" fmla="*/ 6 h 38"/>
                  <a:gd name="T20" fmla="*/ 2 w 20"/>
                  <a:gd name="T21" fmla="*/ 38 h 38"/>
                  <a:gd name="T22" fmla="*/ 2 w 20"/>
                  <a:gd name="T23" fmla="*/ 36 h 38"/>
                  <a:gd name="T24" fmla="*/ 2 w 20"/>
                  <a:gd name="T25" fmla="*/ 36 h 38"/>
                  <a:gd name="T26" fmla="*/ 2 w 20"/>
                  <a:gd name="T27" fmla="*/ 36 h 38"/>
                  <a:gd name="T28" fmla="*/ 2 w 20"/>
                  <a:gd name="T29" fmla="*/ 34 h 38"/>
                  <a:gd name="T30" fmla="*/ 2 w 20"/>
                  <a:gd name="T31" fmla="*/ 34 h 38"/>
                  <a:gd name="T32" fmla="*/ 2 w 20"/>
                  <a:gd name="T33" fmla="*/ 33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20" y="0"/>
                    </a:lnTo>
                    <a:lnTo>
                      <a:pt x="20" y="1"/>
                    </a:lnTo>
                    <a:lnTo>
                      <a:pt x="20" y="3"/>
                    </a:lnTo>
                    <a:lnTo>
                      <a:pt x="20" y="4"/>
                    </a:lnTo>
                    <a:lnTo>
                      <a:pt x="20" y="6"/>
                    </a:lnTo>
                    <a:lnTo>
                      <a:pt x="2" y="38"/>
                    </a:lnTo>
                    <a:lnTo>
                      <a:pt x="2" y="36"/>
                    </a:lnTo>
                    <a:lnTo>
                      <a:pt x="2" y="34"/>
                    </a:lnTo>
                    <a:lnTo>
                      <a:pt x="2" y="33"/>
                    </a:lnTo>
                    <a:lnTo>
                      <a:pt x="0" y="33"/>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6" name="Freeform 365"/>
              <p:cNvSpPr>
                <a:spLocks/>
              </p:cNvSpPr>
              <p:nvPr/>
            </p:nvSpPr>
            <p:spPr bwMode="auto">
              <a:xfrm>
                <a:off x="2001" y="3169"/>
                <a:ext cx="18" cy="36"/>
              </a:xfrm>
              <a:custGeom>
                <a:avLst/>
                <a:gdLst>
                  <a:gd name="T0" fmla="*/ 0 w 18"/>
                  <a:gd name="T1" fmla="*/ 31 h 36"/>
                  <a:gd name="T2" fmla="*/ 18 w 18"/>
                  <a:gd name="T3" fmla="*/ 0 h 36"/>
                  <a:gd name="T4" fmla="*/ 18 w 18"/>
                  <a:gd name="T5" fmla="*/ 0 h 36"/>
                  <a:gd name="T6" fmla="*/ 18 w 18"/>
                  <a:gd name="T7" fmla="*/ 1 h 36"/>
                  <a:gd name="T8" fmla="*/ 18 w 18"/>
                  <a:gd name="T9" fmla="*/ 1 h 36"/>
                  <a:gd name="T10" fmla="*/ 18 w 18"/>
                  <a:gd name="T11" fmla="*/ 3 h 36"/>
                  <a:gd name="T12" fmla="*/ 18 w 18"/>
                  <a:gd name="T13" fmla="*/ 3 h 36"/>
                  <a:gd name="T14" fmla="*/ 18 w 18"/>
                  <a:gd name="T15" fmla="*/ 5 h 36"/>
                  <a:gd name="T16" fmla="*/ 18 w 18"/>
                  <a:gd name="T17" fmla="*/ 5 h 36"/>
                  <a:gd name="T18" fmla="*/ 18 w 18"/>
                  <a:gd name="T19" fmla="*/ 6 h 36"/>
                  <a:gd name="T20" fmla="*/ 0 w 18"/>
                  <a:gd name="T21" fmla="*/ 36 h 36"/>
                  <a:gd name="T22" fmla="*/ 0 w 18"/>
                  <a:gd name="T23" fmla="*/ 36 h 36"/>
                  <a:gd name="T24" fmla="*/ 0 w 18"/>
                  <a:gd name="T25" fmla="*/ 36 h 36"/>
                  <a:gd name="T26" fmla="*/ 0 w 18"/>
                  <a:gd name="T27" fmla="*/ 35 h 36"/>
                  <a:gd name="T28" fmla="*/ 0 w 18"/>
                  <a:gd name="T29" fmla="*/ 35 h 36"/>
                  <a:gd name="T30" fmla="*/ 0 w 18"/>
                  <a:gd name="T31" fmla="*/ 33 h 36"/>
                  <a:gd name="T32" fmla="*/ 0 w 18"/>
                  <a:gd name="T33" fmla="*/ 33 h 36"/>
                  <a:gd name="T34" fmla="*/ 0 w 18"/>
                  <a:gd name="T35" fmla="*/ 33 h 36"/>
                  <a:gd name="T36" fmla="*/ 0 w 18"/>
                  <a:gd name="T37" fmla="*/ 3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6"/>
                  <a:gd name="T59" fmla="*/ 18 w 18"/>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6">
                    <a:moveTo>
                      <a:pt x="0" y="31"/>
                    </a:moveTo>
                    <a:lnTo>
                      <a:pt x="18" y="0"/>
                    </a:lnTo>
                    <a:lnTo>
                      <a:pt x="18" y="1"/>
                    </a:lnTo>
                    <a:lnTo>
                      <a:pt x="18" y="3"/>
                    </a:lnTo>
                    <a:lnTo>
                      <a:pt x="18" y="5"/>
                    </a:lnTo>
                    <a:lnTo>
                      <a:pt x="18" y="6"/>
                    </a:lnTo>
                    <a:lnTo>
                      <a:pt x="0" y="36"/>
                    </a:lnTo>
                    <a:lnTo>
                      <a:pt x="0" y="35"/>
                    </a:lnTo>
                    <a:lnTo>
                      <a:pt x="0" y="33"/>
                    </a:lnTo>
                    <a:lnTo>
                      <a:pt x="0" y="31"/>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7" name="Freeform 366"/>
              <p:cNvSpPr>
                <a:spLocks/>
              </p:cNvSpPr>
              <p:nvPr/>
            </p:nvSpPr>
            <p:spPr bwMode="auto">
              <a:xfrm>
                <a:off x="2001" y="3172"/>
                <a:ext cx="18" cy="37"/>
              </a:xfrm>
              <a:custGeom>
                <a:avLst/>
                <a:gdLst>
                  <a:gd name="T0" fmla="*/ 0 w 18"/>
                  <a:gd name="T1" fmla="*/ 32 h 37"/>
                  <a:gd name="T2" fmla="*/ 18 w 18"/>
                  <a:gd name="T3" fmla="*/ 0 h 37"/>
                  <a:gd name="T4" fmla="*/ 18 w 18"/>
                  <a:gd name="T5" fmla="*/ 0 h 37"/>
                  <a:gd name="T6" fmla="*/ 18 w 18"/>
                  <a:gd name="T7" fmla="*/ 2 h 37"/>
                  <a:gd name="T8" fmla="*/ 18 w 18"/>
                  <a:gd name="T9" fmla="*/ 2 h 37"/>
                  <a:gd name="T10" fmla="*/ 18 w 18"/>
                  <a:gd name="T11" fmla="*/ 3 h 37"/>
                  <a:gd name="T12" fmla="*/ 18 w 18"/>
                  <a:gd name="T13" fmla="*/ 3 h 37"/>
                  <a:gd name="T14" fmla="*/ 18 w 18"/>
                  <a:gd name="T15" fmla="*/ 3 h 37"/>
                  <a:gd name="T16" fmla="*/ 18 w 18"/>
                  <a:gd name="T17" fmla="*/ 5 h 37"/>
                  <a:gd name="T18" fmla="*/ 18 w 18"/>
                  <a:gd name="T19" fmla="*/ 5 h 37"/>
                  <a:gd name="T20" fmla="*/ 0 w 18"/>
                  <a:gd name="T21" fmla="*/ 37 h 37"/>
                  <a:gd name="T22" fmla="*/ 0 w 18"/>
                  <a:gd name="T23" fmla="*/ 35 h 37"/>
                  <a:gd name="T24" fmla="*/ 0 w 18"/>
                  <a:gd name="T25" fmla="*/ 35 h 37"/>
                  <a:gd name="T26" fmla="*/ 0 w 18"/>
                  <a:gd name="T27" fmla="*/ 35 h 37"/>
                  <a:gd name="T28" fmla="*/ 0 w 18"/>
                  <a:gd name="T29" fmla="*/ 33 h 37"/>
                  <a:gd name="T30" fmla="*/ 0 w 18"/>
                  <a:gd name="T31" fmla="*/ 33 h 37"/>
                  <a:gd name="T32" fmla="*/ 0 w 18"/>
                  <a:gd name="T33" fmla="*/ 33 h 37"/>
                  <a:gd name="T34" fmla="*/ 0 w 18"/>
                  <a:gd name="T35" fmla="*/ 32 h 37"/>
                  <a:gd name="T36" fmla="*/ 0 w 18"/>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2"/>
                    </a:moveTo>
                    <a:lnTo>
                      <a:pt x="18" y="0"/>
                    </a:lnTo>
                    <a:lnTo>
                      <a:pt x="18" y="2"/>
                    </a:lnTo>
                    <a:lnTo>
                      <a:pt x="18" y="3"/>
                    </a:lnTo>
                    <a:lnTo>
                      <a:pt x="18" y="5"/>
                    </a:lnTo>
                    <a:lnTo>
                      <a:pt x="0" y="37"/>
                    </a:lnTo>
                    <a:lnTo>
                      <a:pt x="0" y="35"/>
                    </a:lnTo>
                    <a:lnTo>
                      <a:pt x="0" y="33"/>
                    </a:lnTo>
                    <a:lnTo>
                      <a:pt x="0" y="32"/>
                    </a:lnTo>
                    <a:close/>
                  </a:path>
                </a:pathLst>
              </a:cu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8" name="Freeform 367"/>
              <p:cNvSpPr>
                <a:spLocks/>
              </p:cNvSpPr>
              <p:nvPr/>
            </p:nvSpPr>
            <p:spPr bwMode="auto">
              <a:xfrm>
                <a:off x="2001" y="3175"/>
                <a:ext cx="18" cy="35"/>
              </a:xfrm>
              <a:custGeom>
                <a:avLst/>
                <a:gdLst>
                  <a:gd name="T0" fmla="*/ 0 w 18"/>
                  <a:gd name="T1" fmla="*/ 30 h 35"/>
                  <a:gd name="T2" fmla="*/ 18 w 18"/>
                  <a:gd name="T3" fmla="*/ 0 h 35"/>
                  <a:gd name="T4" fmla="*/ 18 w 18"/>
                  <a:gd name="T5" fmla="*/ 0 h 35"/>
                  <a:gd name="T6" fmla="*/ 18 w 18"/>
                  <a:gd name="T7" fmla="*/ 0 h 35"/>
                  <a:gd name="T8" fmla="*/ 18 w 18"/>
                  <a:gd name="T9" fmla="*/ 2 h 35"/>
                  <a:gd name="T10" fmla="*/ 18 w 18"/>
                  <a:gd name="T11" fmla="*/ 2 h 35"/>
                  <a:gd name="T12" fmla="*/ 18 w 18"/>
                  <a:gd name="T13" fmla="*/ 4 h 35"/>
                  <a:gd name="T14" fmla="*/ 18 w 18"/>
                  <a:gd name="T15" fmla="*/ 4 h 35"/>
                  <a:gd name="T16" fmla="*/ 18 w 18"/>
                  <a:gd name="T17" fmla="*/ 5 h 35"/>
                  <a:gd name="T18" fmla="*/ 18 w 18"/>
                  <a:gd name="T19" fmla="*/ 5 h 35"/>
                  <a:gd name="T20" fmla="*/ 0 w 18"/>
                  <a:gd name="T21" fmla="*/ 35 h 35"/>
                  <a:gd name="T22" fmla="*/ 0 w 18"/>
                  <a:gd name="T23" fmla="*/ 35 h 35"/>
                  <a:gd name="T24" fmla="*/ 0 w 18"/>
                  <a:gd name="T25" fmla="*/ 35 h 35"/>
                  <a:gd name="T26" fmla="*/ 0 w 18"/>
                  <a:gd name="T27" fmla="*/ 34 h 35"/>
                  <a:gd name="T28" fmla="*/ 0 w 18"/>
                  <a:gd name="T29" fmla="*/ 34 h 35"/>
                  <a:gd name="T30" fmla="*/ 0 w 18"/>
                  <a:gd name="T31" fmla="*/ 32 h 35"/>
                  <a:gd name="T32" fmla="*/ 0 w 18"/>
                  <a:gd name="T33" fmla="*/ 32 h 35"/>
                  <a:gd name="T34" fmla="*/ 0 w 18"/>
                  <a:gd name="T35" fmla="*/ 32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4"/>
                    </a:lnTo>
                    <a:lnTo>
                      <a:pt x="18" y="5"/>
                    </a:lnTo>
                    <a:lnTo>
                      <a:pt x="0" y="35"/>
                    </a:lnTo>
                    <a:lnTo>
                      <a:pt x="0" y="34"/>
                    </a:lnTo>
                    <a:lnTo>
                      <a:pt x="0" y="32"/>
                    </a:lnTo>
                    <a:lnTo>
                      <a:pt x="0" y="3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9" name="Freeform 368"/>
              <p:cNvSpPr>
                <a:spLocks/>
              </p:cNvSpPr>
              <p:nvPr/>
            </p:nvSpPr>
            <p:spPr bwMode="auto">
              <a:xfrm>
                <a:off x="2001" y="3177"/>
                <a:ext cx="18" cy="37"/>
              </a:xfrm>
              <a:custGeom>
                <a:avLst/>
                <a:gdLst>
                  <a:gd name="T0" fmla="*/ 0 w 18"/>
                  <a:gd name="T1" fmla="*/ 32 h 37"/>
                  <a:gd name="T2" fmla="*/ 18 w 18"/>
                  <a:gd name="T3" fmla="*/ 0 h 37"/>
                  <a:gd name="T4" fmla="*/ 18 w 18"/>
                  <a:gd name="T5" fmla="*/ 2 h 37"/>
                  <a:gd name="T6" fmla="*/ 18 w 18"/>
                  <a:gd name="T7" fmla="*/ 2 h 37"/>
                  <a:gd name="T8" fmla="*/ 18 w 18"/>
                  <a:gd name="T9" fmla="*/ 3 h 37"/>
                  <a:gd name="T10" fmla="*/ 18 w 18"/>
                  <a:gd name="T11" fmla="*/ 3 h 37"/>
                  <a:gd name="T12" fmla="*/ 18 w 18"/>
                  <a:gd name="T13" fmla="*/ 5 h 37"/>
                  <a:gd name="T14" fmla="*/ 18 w 18"/>
                  <a:gd name="T15" fmla="*/ 5 h 37"/>
                  <a:gd name="T16" fmla="*/ 18 w 18"/>
                  <a:gd name="T17" fmla="*/ 5 h 37"/>
                  <a:gd name="T18" fmla="*/ 18 w 18"/>
                  <a:gd name="T19" fmla="*/ 7 h 37"/>
                  <a:gd name="T20" fmla="*/ 0 w 18"/>
                  <a:gd name="T21" fmla="*/ 37 h 37"/>
                  <a:gd name="T22" fmla="*/ 0 w 18"/>
                  <a:gd name="T23" fmla="*/ 37 h 37"/>
                  <a:gd name="T24" fmla="*/ 0 w 18"/>
                  <a:gd name="T25" fmla="*/ 35 h 37"/>
                  <a:gd name="T26" fmla="*/ 0 w 18"/>
                  <a:gd name="T27" fmla="*/ 35 h 37"/>
                  <a:gd name="T28" fmla="*/ 0 w 18"/>
                  <a:gd name="T29" fmla="*/ 33 h 37"/>
                  <a:gd name="T30" fmla="*/ 0 w 18"/>
                  <a:gd name="T31" fmla="*/ 33 h 37"/>
                  <a:gd name="T32" fmla="*/ 0 w 18"/>
                  <a:gd name="T33" fmla="*/ 33 h 37"/>
                  <a:gd name="T34" fmla="*/ 0 w 18"/>
                  <a:gd name="T35" fmla="*/ 32 h 37"/>
                  <a:gd name="T36" fmla="*/ 0 w 18"/>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2"/>
                    </a:moveTo>
                    <a:lnTo>
                      <a:pt x="18" y="0"/>
                    </a:lnTo>
                    <a:lnTo>
                      <a:pt x="18" y="2"/>
                    </a:lnTo>
                    <a:lnTo>
                      <a:pt x="18" y="3"/>
                    </a:lnTo>
                    <a:lnTo>
                      <a:pt x="18" y="5"/>
                    </a:lnTo>
                    <a:lnTo>
                      <a:pt x="18" y="7"/>
                    </a:lnTo>
                    <a:lnTo>
                      <a:pt x="0" y="37"/>
                    </a:lnTo>
                    <a:lnTo>
                      <a:pt x="0" y="35"/>
                    </a:lnTo>
                    <a:lnTo>
                      <a:pt x="0" y="33"/>
                    </a:lnTo>
                    <a:lnTo>
                      <a:pt x="0" y="32"/>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0" name="Freeform 369"/>
              <p:cNvSpPr>
                <a:spLocks/>
              </p:cNvSpPr>
              <p:nvPr/>
            </p:nvSpPr>
            <p:spPr bwMode="auto">
              <a:xfrm>
                <a:off x="2001" y="3180"/>
                <a:ext cx="18" cy="37"/>
              </a:xfrm>
              <a:custGeom>
                <a:avLst/>
                <a:gdLst>
                  <a:gd name="T0" fmla="*/ 0 w 18"/>
                  <a:gd name="T1" fmla="*/ 30 h 37"/>
                  <a:gd name="T2" fmla="*/ 18 w 18"/>
                  <a:gd name="T3" fmla="*/ 0 h 37"/>
                  <a:gd name="T4" fmla="*/ 18 w 18"/>
                  <a:gd name="T5" fmla="*/ 2 h 37"/>
                  <a:gd name="T6" fmla="*/ 18 w 18"/>
                  <a:gd name="T7" fmla="*/ 2 h 37"/>
                  <a:gd name="T8" fmla="*/ 18 w 18"/>
                  <a:gd name="T9" fmla="*/ 2 h 37"/>
                  <a:gd name="T10" fmla="*/ 18 w 18"/>
                  <a:gd name="T11" fmla="*/ 4 h 37"/>
                  <a:gd name="T12" fmla="*/ 18 w 18"/>
                  <a:gd name="T13" fmla="*/ 4 h 37"/>
                  <a:gd name="T14" fmla="*/ 18 w 18"/>
                  <a:gd name="T15" fmla="*/ 5 h 37"/>
                  <a:gd name="T16" fmla="*/ 18 w 18"/>
                  <a:gd name="T17" fmla="*/ 5 h 37"/>
                  <a:gd name="T18" fmla="*/ 18 w 18"/>
                  <a:gd name="T19" fmla="*/ 7 h 37"/>
                  <a:gd name="T20" fmla="*/ 0 w 18"/>
                  <a:gd name="T21" fmla="*/ 37 h 37"/>
                  <a:gd name="T22" fmla="*/ 0 w 18"/>
                  <a:gd name="T23" fmla="*/ 35 h 37"/>
                  <a:gd name="T24" fmla="*/ 0 w 18"/>
                  <a:gd name="T25" fmla="*/ 35 h 37"/>
                  <a:gd name="T26" fmla="*/ 0 w 18"/>
                  <a:gd name="T27" fmla="*/ 34 h 37"/>
                  <a:gd name="T28" fmla="*/ 0 w 18"/>
                  <a:gd name="T29" fmla="*/ 34 h 37"/>
                  <a:gd name="T30" fmla="*/ 0 w 18"/>
                  <a:gd name="T31" fmla="*/ 34 h 37"/>
                  <a:gd name="T32" fmla="*/ 0 w 18"/>
                  <a:gd name="T33" fmla="*/ 32 h 37"/>
                  <a:gd name="T34" fmla="*/ 0 w 18"/>
                  <a:gd name="T35" fmla="*/ 32 h 37"/>
                  <a:gd name="T36" fmla="*/ 0 w 18"/>
                  <a:gd name="T37" fmla="*/ 3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7"/>
                  <a:gd name="T59" fmla="*/ 18 w 18"/>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7">
                    <a:moveTo>
                      <a:pt x="0" y="30"/>
                    </a:moveTo>
                    <a:lnTo>
                      <a:pt x="18" y="0"/>
                    </a:lnTo>
                    <a:lnTo>
                      <a:pt x="18" y="2"/>
                    </a:lnTo>
                    <a:lnTo>
                      <a:pt x="18" y="4"/>
                    </a:lnTo>
                    <a:lnTo>
                      <a:pt x="18" y="5"/>
                    </a:lnTo>
                    <a:lnTo>
                      <a:pt x="18" y="7"/>
                    </a:lnTo>
                    <a:lnTo>
                      <a:pt x="0" y="37"/>
                    </a:lnTo>
                    <a:lnTo>
                      <a:pt x="0" y="35"/>
                    </a:lnTo>
                    <a:lnTo>
                      <a:pt x="0" y="34"/>
                    </a:lnTo>
                    <a:lnTo>
                      <a:pt x="0" y="32"/>
                    </a:lnTo>
                    <a:lnTo>
                      <a:pt x="0" y="3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1" name="Freeform 370"/>
              <p:cNvSpPr>
                <a:spLocks/>
              </p:cNvSpPr>
              <p:nvPr/>
            </p:nvSpPr>
            <p:spPr bwMode="auto">
              <a:xfrm>
                <a:off x="2001" y="3184"/>
                <a:ext cx="18" cy="35"/>
              </a:xfrm>
              <a:custGeom>
                <a:avLst/>
                <a:gdLst>
                  <a:gd name="T0" fmla="*/ 0 w 18"/>
                  <a:gd name="T1" fmla="*/ 30 h 35"/>
                  <a:gd name="T2" fmla="*/ 18 w 18"/>
                  <a:gd name="T3" fmla="*/ 0 h 35"/>
                  <a:gd name="T4" fmla="*/ 18 w 18"/>
                  <a:gd name="T5" fmla="*/ 0 h 35"/>
                  <a:gd name="T6" fmla="*/ 18 w 18"/>
                  <a:gd name="T7" fmla="*/ 1 h 35"/>
                  <a:gd name="T8" fmla="*/ 18 w 18"/>
                  <a:gd name="T9" fmla="*/ 1 h 35"/>
                  <a:gd name="T10" fmla="*/ 18 w 18"/>
                  <a:gd name="T11" fmla="*/ 3 h 35"/>
                  <a:gd name="T12" fmla="*/ 18 w 18"/>
                  <a:gd name="T13" fmla="*/ 3 h 35"/>
                  <a:gd name="T14" fmla="*/ 18 w 18"/>
                  <a:gd name="T15" fmla="*/ 3 h 35"/>
                  <a:gd name="T16" fmla="*/ 18 w 18"/>
                  <a:gd name="T17" fmla="*/ 5 h 35"/>
                  <a:gd name="T18" fmla="*/ 18 w 18"/>
                  <a:gd name="T19" fmla="*/ 5 h 35"/>
                  <a:gd name="T20" fmla="*/ 0 w 18"/>
                  <a:gd name="T21" fmla="*/ 35 h 35"/>
                  <a:gd name="T22" fmla="*/ 0 w 18"/>
                  <a:gd name="T23" fmla="*/ 35 h 35"/>
                  <a:gd name="T24" fmla="*/ 0 w 18"/>
                  <a:gd name="T25" fmla="*/ 33 h 35"/>
                  <a:gd name="T26" fmla="*/ 0 w 18"/>
                  <a:gd name="T27" fmla="*/ 33 h 35"/>
                  <a:gd name="T28" fmla="*/ 0 w 18"/>
                  <a:gd name="T29" fmla="*/ 33 h 35"/>
                  <a:gd name="T30" fmla="*/ 0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18" y="5"/>
                    </a:lnTo>
                    <a:lnTo>
                      <a:pt x="0" y="35"/>
                    </a:lnTo>
                    <a:lnTo>
                      <a:pt x="0" y="33"/>
                    </a:lnTo>
                    <a:lnTo>
                      <a:pt x="0" y="31"/>
                    </a:lnTo>
                    <a:lnTo>
                      <a:pt x="0" y="30"/>
                    </a:ln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2" name="Freeform 371"/>
              <p:cNvSpPr>
                <a:spLocks/>
              </p:cNvSpPr>
              <p:nvPr/>
            </p:nvSpPr>
            <p:spPr bwMode="auto">
              <a:xfrm>
                <a:off x="2001" y="3187"/>
                <a:ext cx="18" cy="35"/>
              </a:xfrm>
              <a:custGeom>
                <a:avLst/>
                <a:gdLst>
                  <a:gd name="T0" fmla="*/ 0 w 18"/>
                  <a:gd name="T1" fmla="*/ 30 h 35"/>
                  <a:gd name="T2" fmla="*/ 18 w 18"/>
                  <a:gd name="T3" fmla="*/ 0 h 35"/>
                  <a:gd name="T4" fmla="*/ 18 w 18"/>
                  <a:gd name="T5" fmla="*/ 0 h 35"/>
                  <a:gd name="T6" fmla="*/ 18 w 18"/>
                  <a:gd name="T7" fmla="*/ 0 h 35"/>
                  <a:gd name="T8" fmla="*/ 18 w 18"/>
                  <a:gd name="T9" fmla="*/ 2 h 35"/>
                  <a:gd name="T10" fmla="*/ 18 w 18"/>
                  <a:gd name="T11" fmla="*/ 2 h 35"/>
                  <a:gd name="T12" fmla="*/ 18 w 18"/>
                  <a:gd name="T13" fmla="*/ 3 h 35"/>
                  <a:gd name="T14" fmla="*/ 18 w 18"/>
                  <a:gd name="T15" fmla="*/ 3 h 35"/>
                  <a:gd name="T16" fmla="*/ 18 w 18"/>
                  <a:gd name="T17" fmla="*/ 5 h 35"/>
                  <a:gd name="T18" fmla="*/ 18 w 18"/>
                  <a:gd name="T19" fmla="*/ 5 h 35"/>
                  <a:gd name="T20" fmla="*/ 0 w 18"/>
                  <a:gd name="T21" fmla="*/ 35 h 35"/>
                  <a:gd name="T22" fmla="*/ 0 w 18"/>
                  <a:gd name="T23" fmla="*/ 33 h 35"/>
                  <a:gd name="T24" fmla="*/ 0 w 18"/>
                  <a:gd name="T25" fmla="*/ 33 h 35"/>
                  <a:gd name="T26" fmla="*/ 0 w 18"/>
                  <a:gd name="T27" fmla="*/ 32 h 35"/>
                  <a:gd name="T28" fmla="*/ 0 w 18"/>
                  <a:gd name="T29" fmla="*/ 32 h 35"/>
                  <a:gd name="T30" fmla="*/ 0 w 18"/>
                  <a:gd name="T31" fmla="*/ 32 h 35"/>
                  <a:gd name="T32" fmla="*/ 0 w 18"/>
                  <a:gd name="T33" fmla="*/ 30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3"/>
                    </a:lnTo>
                    <a:lnTo>
                      <a:pt x="18" y="5"/>
                    </a:lnTo>
                    <a:lnTo>
                      <a:pt x="0" y="35"/>
                    </a:lnTo>
                    <a:lnTo>
                      <a:pt x="0" y="33"/>
                    </a:lnTo>
                    <a:lnTo>
                      <a:pt x="0" y="32"/>
                    </a:lnTo>
                    <a:lnTo>
                      <a:pt x="0" y="3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3" name="Freeform 372"/>
              <p:cNvSpPr>
                <a:spLocks/>
              </p:cNvSpPr>
              <p:nvPr/>
            </p:nvSpPr>
            <p:spPr bwMode="auto">
              <a:xfrm>
                <a:off x="2001" y="3189"/>
                <a:ext cx="18" cy="35"/>
              </a:xfrm>
              <a:custGeom>
                <a:avLst/>
                <a:gdLst>
                  <a:gd name="T0" fmla="*/ 0 w 18"/>
                  <a:gd name="T1" fmla="*/ 30 h 35"/>
                  <a:gd name="T2" fmla="*/ 18 w 18"/>
                  <a:gd name="T3" fmla="*/ 0 h 35"/>
                  <a:gd name="T4" fmla="*/ 18 w 18"/>
                  <a:gd name="T5" fmla="*/ 1 h 35"/>
                  <a:gd name="T6" fmla="*/ 18 w 18"/>
                  <a:gd name="T7" fmla="*/ 1 h 35"/>
                  <a:gd name="T8" fmla="*/ 18 w 18"/>
                  <a:gd name="T9" fmla="*/ 3 h 35"/>
                  <a:gd name="T10" fmla="*/ 18 w 18"/>
                  <a:gd name="T11" fmla="*/ 3 h 35"/>
                  <a:gd name="T12" fmla="*/ 18 w 18"/>
                  <a:gd name="T13" fmla="*/ 3 h 35"/>
                  <a:gd name="T14" fmla="*/ 18 w 18"/>
                  <a:gd name="T15" fmla="*/ 5 h 35"/>
                  <a:gd name="T16" fmla="*/ 18 w 18"/>
                  <a:gd name="T17" fmla="*/ 5 h 35"/>
                  <a:gd name="T18" fmla="*/ 18 w 18"/>
                  <a:gd name="T19" fmla="*/ 6 h 35"/>
                  <a:gd name="T20" fmla="*/ 2 w 18"/>
                  <a:gd name="T21" fmla="*/ 35 h 35"/>
                  <a:gd name="T22" fmla="*/ 2 w 18"/>
                  <a:gd name="T23" fmla="*/ 35 h 35"/>
                  <a:gd name="T24" fmla="*/ 2 w 18"/>
                  <a:gd name="T25" fmla="*/ 33 h 35"/>
                  <a:gd name="T26" fmla="*/ 0 w 18"/>
                  <a:gd name="T27" fmla="*/ 33 h 35"/>
                  <a:gd name="T28" fmla="*/ 0 w 18"/>
                  <a:gd name="T29" fmla="*/ 33 h 35"/>
                  <a:gd name="T30" fmla="*/ 0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18" y="5"/>
                    </a:lnTo>
                    <a:lnTo>
                      <a:pt x="18" y="6"/>
                    </a:lnTo>
                    <a:lnTo>
                      <a:pt x="2" y="35"/>
                    </a:lnTo>
                    <a:lnTo>
                      <a:pt x="2" y="33"/>
                    </a:lnTo>
                    <a:lnTo>
                      <a:pt x="0" y="33"/>
                    </a:lnTo>
                    <a:lnTo>
                      <a:pt x="0" y="31"/>
                    </a:lnTo>
                    <a:lnTo>
                      <a:pt x="0" y="3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4" name="Freeform 373"/>
              <p:cNvSpPr>
                <a:spLocks/>
              </p:cNvSpPr>
              <p:nvPr/>
            </p:nvSpPr>
            <p:spPr bwMode="auto">
              <a:xfrm>
                <a:off x="2001" y="3192"/>
                <a:ext cx="18" cy="35"/>
              </a:xfrm>
              <a:custGeom>
                <a:avLst/>
                <a:gdLst>
                  <a:gd name="T0" fmla="*/ 0 w 18"/>
                  <a:gd name="T1" fmla="*/ 30 h 35"/>
                  <a:gd name="T2" fmla="*/ 18 w 18"/>
                  <a:gd name="T3" fmla="*/ 0 h 35"/>
                  <a:gd name="T4" fmla="*/ 18 w 18"/>
                  <a:gd name="T5" fmla="*/ 0 h 35"/>
                  <a:gd name="T6" fmla="*/ 18 w 18"/>
                  <a:gd name="T7" fmla="*/ 2 h 35"/>
                  <a:gd name="T8" fmla="*/ 18 w 18"/>
                  <a:gd name="T9" fmla="*/ 2 h 35"/>
                  <a:gd name="T10" fmla="*/ 18 w 18"/>
                  <a:gd name="T11" fmla="*/ 3 h 35"/>
                  <a:gd name="T12" fmla="*/ 18 w 18"/>
                  <a:gd name="T13" fmla="*/ 3 h 35"/>
                  <a:gd name="T14" fmla="*/ 18 w 18"/>
                  <a:gd name="T15" fmla="*/ 3 h 35"/>
                  <a:gd name="T16" fmla="*/ 18 w 18"/>
                  <a:gd name="T17" fmla="*/ 5 h 35"/>
                  <a:gd name="T18" fmla="*/ 18 w 18"/>
                  <a:gd name="T19" fmla="*/ 5 h 35"/>
                  <a:gd name="T20" fmla="*/ 2 w 18"/>
                  <a:gd name="T21" fmla="*/ 35 h 35"/>
                  <a:gd name="T22" fmla="*/ 2 w 18"/>
                  <a:gd name="T23" fmla="*/ 33 h 35"/>
                  <a:gd name="T24" fmla="*/ 2 w 18"/>
                  <a:gd name="T25" fmla="*/ 33 h 35"/>
                  <a:gd name="T26" fmla="*/ 2 w 18"/>
                  <a:gd name="T27" fmla="*/ 33 h 35"/>
                  <a:gd name="T28" fmla="*/ 2 w 18"/>
                  <a:gd name="T29" fmla="*/ 32 h 35"/>
                  <a:gd name="T30" fmla="*/ 2 w 18"/>
                  <a:gd name="T31" fmla="*/ 32 h 35"/>
                  <a:gd name="T32" fmla="*/ 2 w 18"/>
                  <a:gd name="T33" fmla="*/ 30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3"/>
                    </a:lnTo>
                    <a:lnTo>
                      <a:pt x="18" y="5"/>
                    </a:lnTo>
                    <a:lnTo>
                      <a:pt x="2" y="35"/>
                    </a:lnTo>
                    <a:lnTo>
                      <a:pt x="2" y="33"/>
                    </a:lnTo>
                    <a:lnTo>
                      <a:pt x="2" y="32"/>
                    </a:lnTo>
                    <a:lnTo>
                      <a:pt x="2" y="30"/>
                    </a:lnTo>
                    <a:lnTo>
                      <a:pt x="0" y="30"/>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5" name="Freeform 374"/>
              <p:cNvSpPr>
                <a:spLocks/>
              </p:cNvSpPr>
              <p:nvPr/>
            </p:nvSpPr>
            <p:spPr bwMode="auto">
              <a:xfrm>
                <a:off x="2003" y="3195"/>
                <a:ext cx="16" cy="33"/>
              </a:xfrm>
              <a:custGeom>
                <a:avLst/>
                <a:gdLst>
                  <a:gd name="T0" fmla="*/ 0 w 16"/>
                  <a:gd name="T1" fmla="*/ 29 h 33"/>
                  <a:gd name="T2" fmla="*/ 16 w 16"/>
                  <a:gd name="T3" fmla="*/ 0 h 33"/>
                  <a:gd name="T4" fmla="*/ 16 w 16"/>
                  <a:gd name="T5" fmla="*/ 0 h 33"/>
                  <a:gd name="T6" fmla="*/ 16 w 16"/>
                  <a:gd name="T7" fmla="*/ 0 h 33"/>
                  <a:gd name="T8" fmla="*/ 16 w 16"/>
                  <a:gd name="T9" fmla="*/ 2 h 33"/>
                  <a:gd name="T10" fmla="*/ 16 w 16"/>
                  <a:gd name="T11" fmla="*/ 2 h 33"/>
                  <a:gd name="T12" fmla="*/ 16 w 16"/>
                  <a:gd name="T13" fmla="*/ 4 h 33"/>
                  <a:gd name="T14" fmla="*/ 16 w 16"/>
                  <a:gd name="T15" fmla="*/ 4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9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9"/>
                    </a:moveTo>
                    <a:lnTo>
                      <a:pt x="16" y="0"/>
                    </a:lnTo>
                    <a:lnTo>
                      <a:pt x="16" y="2"/>
                    </a:lnTo>
                    <a:lnTo>
                      <a:pt x="16" y="4"/>
                    </a:lnTo>
                    <a:lnTo>
                      <a:pt x="16" y="5"/>
                    </a:lnTo>
                    <a:lnTo>
                      <a:pt x="0" y="33"/>
                    </a:lnTo>
                    <a:lnTo>
                      <a:pt x="0" y="32"/>
                    </a:lnTo>
                    <a:lnTo>
                      <a:pt x="0" y="30"/>
                    </a:lnTo>
                    <a:lnTo>
                      <a:pt x="0" y="29"/>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6" name="Freeform 375"/>
              <p:cNvSpPr>
                <a:spLocks/>
              </p:cNvSpPr>
              <p:nvPr/>
            </p:nvSpPr>
            <p:spPr bwMode="auto">
              <a:xfrm>
                <a:off x="2003" y="3197"/>
                <a:ext cx="16" cy="35"/>
              </a:xfrm>
              <a:custGeom>
                <a:avLst/>
                <a:gdLst>
                  <a:gd name="T0" fmla="*/ 0 w 16"/>
                  <a:gd name="T1" fmla="*/ 30 h 35"/>
                  <a:gd name="T2" fmla="*/ 16 w 16"/>
                  <a:gd name="T3" fmla="*/ 0 h 35"/>
                  <a:gd name="T4" fmla="*/ 16 w 16"/>
                  <a:gd name="T5" fmla="*/ 2 h 35"/>
                  <a:gd name="T6" fmla="*/ 16 w 16"/>
                  <a:gd name="T7" fmla="*/ 2 h 35"/>
                  <a:gd name="T8" fmla="*/ 16 w 16"/>
                  <a:gd name="T9" fmla="*/ 2 h 35"/>
                  <a:gd name="T10" fmla="*/ 16 w 16"/>
                  <a:gd name="T11" fmla="*/ 3 h 35"/>
                  <a:gd name="T12" fmla="*/ 16 w 16"/>
                  <a:gd name="T13" fmla="*/ 3 h 35"/>
                  <a:gd name="T14" fmla="*/ 16 w 16"/>
                  <a:gd name="T15" fmla="*/ 5 h 35"/>
                  <a:gd name="T16" fmla="*/ 16 w 16"/>
                  <a:gd name="T17" fmla="*/ 5 h 35"/>
                  <a:gd name="T18" fmla="*/ 16 w 16"/>
                  <a:gd name="T19" fmla="*/ 7 h 35"/>
                  <a:gd name="T20" fmla="*/ 0 w 16"/>
                  <a:gd name="T21" fmla="*/ 35 h 35"/>
                  <a:gd name="T22" fmla="*/ 0 w 16"/>
                  <a:gd name="T23" fmla="*/ 33 h 35"/>
                  <a:gd name="T24" fmla="*/ 0 w 16"/>
                  <a:gd name="T25" fmla="*/ 33 h 35"/>
                  <a:gd name="T26" fmla="*/ 0 w 16"/>
                  <a:gd name="T27" fmla="*/ 33 h 35"/>
                  <a:gd name="T28" fmla="*/ 0 w 16"/>
                  <a:gd name="T29" fmla="*/ 31 h 35"/>
                  <a:gd name="T30" fmla="*/ 0 w 16"/>
                  <a:gd name="T31" fmla="*/ 31 h 35"/>
                  <a:gd name="T32" fmla="*/ 0 w 16"/>
                  <a:gd name="T33" fmla="*/ 30 h 35"/>
                  <a:gd name="T34" fmla="*/ 0 w 16"/>
                  <a:gd name="T35" fmla="*/ 30 h 35"/>
                  <a:gd name="T36" fmla="*/ 0 w 16"/>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0" y="30"/>
                    </a:moveTo>
                    <a:lnTo>
                      <a:pt x="16" y="0"/>
                    </a:lnTo>
                    <a:lnTo>
                      <a:pt x="16" y="2"/>
                    </a:lnTo>
                    <a:lnTo>
                      <a:pt x="16" y="3"/>
                    </a:lnTo>
                    <a:lnTo>
                      <a:pt x="16" y="5"/>
                    </a:lnTo>
                    <a:lnTo>
                      <a:pt x="16" y="7"/>
                    </a:lnTo>
                    <a:lnTo>
                      <a:pt x="0" y="35"/>
                    </a:lnTo>
                    <a:lnTo>
                      <a:pt x="0" y="33"/>
                    </a:lnTo>
                    <a:lnTo>
                      <a:pt x="0" y="31"/>
                    </a:lnTo>
                    <a:lnTo>
                      <a:pt x="0" y="3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7" name="Freeform 376"/>
              <p:cNvSpPr>
                <a:spLocks/>
              </p:cNvSpPr>
              <p:nvPr/>
            </p:nvSpPr>
            <p:spPr bwMode="auto">
              <a:xfrm>
                <a:off x="2003" y="3200"/>
                <a:ext cx="16" cy="33"/>
              </a:xfrm>
              <a:custGeom>
                <a:avLst/>
                <a:gdLst>
                  <a:gd name="T0" fmla="*/ 0 w 16"/>
                  <a:gd name="T1" fmla="*/ 28 h 33"/>
                  <a:gd name="T2" fmla="*/ 16 w 16"/>
                  <a:gd name="T3" fmla="*/ 0 h 33"/>
                  <a:gd name="T4" fmla="*/ 16 w 16"/>
                  <a:gd name="T5" fmla="*/ 0 h 33"/>
                  <a:gd name="T6" fmla="*/ 16 w 16"/>
                  <a:gd name="T7" fmla="*/ 2 h 33"/>
                  <a:gd name="T8" fmla="*/ 16 w 16"/>
                  <a:gd name="T9" fmla="*/ 2 h 33"/>
                  <a:gd name="T10" fmla="*/ 16 w 16"/>
                  <a:gd name="T11" fmla="*/ 4 h 33"/>
                  <a:gd name="T12" fmla="*/ 16 w 16"/>
                  <a:gd name="T13" fmla="*/ 4 h 33"/>
                  <a:gd name="T14" fmla="*/ 16 w 16"/>
                  <a:gd name="T15" fmla="*/ 4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0" y="33"/>
                    </a:lnTo>
                    <a:lnTo>
                      <a:pt x="0" y="32"/>
                    </a:lnTo>
                    <a:lnTo>
                      <a:pt x="0" y="30"/>
                    </a:lnTo>
                    <a:lnTo>
                      <a:pt x="0"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8" name="Freeform 377"/>
              <p:cNvSpPr>
                <a:spLocks/>
              </p:cNvSpPr>
              <p:nvPr/>
            </p:nvSpPr>
            <p:spPr bwMode="auto">
              <a:xfrm>
                <a:off x="2003" y="3204"/>
                <a:ext cx="16" cy="33"/>
              </a:xfrm>
              <a:custGeom>
                <a:avLst/>
                <a:gdLst>
                  <a:gd name="T0" fmla="*/ 0 w 16"/>
                  <a:gd name="T1" fmla="*/ 28 h 33"/>
                  <a:gd name="T2" fmla="*/ 16 w 16"/>
                  <a:gd name="T3" fmla="*/ 0 h 33"/>
                  <a:gd name="T4" fmla="*/ 16 w 16"/>
                  <a:gd name="T5" fmla="*/ 0 h 33"/>
                  <a:gd name="T6" fmla="*/ 16 w 16"/>
                  <a:gd name="T7" fmla="*/ 0 h 33"/>
                  <a:gd name="T8" fmla="*/ 16 w 16"/>
                  <a:gd name="T9" fmla="*/ 1 h 33"/>
                  <a:gd name="T10" fmla="*/ 16 w 16"/>
                  <a:gd name="T11" fmla="*/ 1 h 33"/>
                  <a:gd name="T12" fmla="*/ 16 w 16"/>
                  <a:gd name="T13" fmla="*/ 3 h 33"/>
                  <a:gd name="T14" fmla="*/ 16 w 16"/>
                  <a:gd name="T15" fmla="*/ 3 h 33"/>
                  <a:gd name="T16" fmla="*/ 16 w 16"/>
                  <a:gd name="T17" fmla="*/ 3 h 33"/>
                  <a:gd name="T18" fmla="*/ 16 w 16"/>
                  <a:gd name="T19" fmla="*/ 5 h 33"/>
                  <a:gd name="T20" fmla="*/ 0 w 16"/>
                  <a:gd name="T21" fmla="*/ 33 h 33"/>
                  <a:gd name="T22" fmla="*/ 0 w 16"/>
                  <a:gd name="T23" fmla="*/ 31 h 33"/>
                  <a:gd name="T24" fmla="*/ 0 w 16"/>
                  <a:gd name="T25" fmla="*/ 31 h 33"/>
                  <a:gd name="T26" fmla="*/ 0 w 16"/>
                  <a:gd name="T27" fmla="*/ 31 h 33"/>
                  <a:gd name="T28" fmla="*/ 0 w 16"/>
                  <a:gd name="T29" fmla="*/ 29 h 33"/>
                  <a:gd name="T30" fmla="*/ 0 w 16"/>
                  <a:gd name="T31" fmla="*/ 29 h 33"/>
                  <a:gd name="T32" fmla="*/ 0 w 16"/>
                  <a:gd name="T33" fmla="*/ 28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16" y="5"/>
                    </a:lnTo>
                    <a:lnTo>
                      <a:pt x="0" y="33"/>
                    </a:lnTo>
                    <a:lnTo>
                      <a:pt x="0" y="31"/>
                    </a:lnTo>
                    <a:lnTo>
                      <a:pt x="0" y="29"/>
                    </a:lnTo>
                    <a:lnTo>
                      <a:pt x="0"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9" name="Freeform 378"/>
              <p:cNvSpPr>
                <a:spLocks/>
              </p:cNvSpPr>
              <p:nvPr/>
            </p:nvSpPr>
            <p:spPr bwMode="auto">
              <a:xfrm>
                <a:off x="2003" y="3205"/>
                <a:ext cx="16" cy="33"/>
              </a:xfrm>
              <a:custGeom>
                <a:avLst/>
                <a:gdLst>
                  <a:gd name="T0" fmla="*/ 0 w 16"/>
                  <a:gd name="T1" fmla="*/ 28 h 33"/>
                  <a:gd name="T2" fmla="*/ 16 w 16"/>
                  <a:gd name="T3" fmla="*/ 0 h 33"/>
                  <a:gd name="T4" fmla="*/ 16 w 16"/>
                  <a:gd name="T5" fmla="*/ 2 h 33"/>
                  <a:gd name="T6" fmla="*/ 16 w 16"/>
                  <a:gd name="T7" fmla="*/ 2 h 33"/>
                  <a:gd name="T8" fmla="*/ 16 w 16"/>
                  <a:gd name="T9" fmla="*/ 2 h 33"/>
                  <a:gd name="T10" fmla="*/ 16 w 16"/>
                  <a:gd name="T11" fmla="*/ 4 h 33"/>
                  <a:gd name="T12" fmla="*/ 16 w 16"/>
                  <a:gd name="T13" fmla="*/ 4 h 33"/>
                  <a:gd name="T14" fmla="*/ 16 w 16"/>
                  <a:gd name="T15" fmla="*/ 5 h 33"/>
                  <a:gd name="T16" fmla="*/ 16 w 16"/>
                  <a:gd name="T17" fmla="*/ 5 h 33"/>
                  <a:gd name="T18" fmla="*/ 16 w 16"/>
                  <a:gd name="T19" fmla="*/ 5 h 33"/>
                  <a:gd name="T20" fmla="*/ 0 w 16"/>
                  <a:gd name="T21" fmla="*/ 33 h 33"/>
                  <a:gd name="T22" fmla="*/ 0 w 16"/>
                  <a:gd name="T23" fmla="*/ 33 h 33"/>
                  <a:gd name="T24" fmla="*/ 0 w 16"/>
                  <a:gd name="T25" fmla="*/ 32 h 33"/>
                  <a:gd name="T26" fmla="*/ 0 w 16"/>
                  <a:gd name="T27" fmla="*/ 32 h 33"/>
                  <a:gd name="T28" fmla="*/ 0 w 16"/>
                  <a:gd name="T29" fmla="*/ 32 h 33"/>
                  <a:gd name="T30" fmla="*/ 0 w 16"/>
                  <a:gd name="T31" fmla="*/ 30 h 33"/>
                  <a:gd name="T32" fmla="*/ 0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0" y="33"/>
                    </a:lnTo>
                    <a:lnTo>
                      <a:pt x="0" y="32"/>
                    </a:lnTo>
                    <a:lnTo>
                      <a:pt x="0" y="3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0" name="Freeform 379"/>
              <p:cNvSpPr>
                <a:spLocks/>
              </p:cNvSpPr>
              <p:nvPr/>
            </p:nvSpPr>
            <p:spPr bwMode="auto">
              <a:xfrm>
                <a:off x="2003" y="3209"/>
                <a:ext cx="16" cy="33"/>
              </a:xfrm>
              <a:custGeom>
                <a:avLst/>
                <a:gdLst>
                  <a:gd name="T0" fmla="*/ 0 w 16"/>
                  <a:gd name="T1" fmla="*/ 28 h 33"/>
                  <a:gd name="T2" fmla="*/ 16 w 16"/>
                  <a:gd name="T3" fmla="*/ 0 h 33"/>
                  <a:gd name="T4" fmla="*/ 16 w 16"/>
                  <a:gd name="T5" fmla="*/ 0 h 33"/>
                  <a:gd name="T6" fmla="*/ 16 w 16"/>
                  <a:gd name="T7" fmla="*/ 1 h 33"/>
                  <a:gd name="T8" fmla="*/ 16 w 16"/>
                  <a:gd name="T9" fmla="*/ 1 h 33"/>
                  <a:gd name="T10" fmla="*/ 16 w 16"/>
                  <a:gd name="T11" fmla="*/ 1 h 33"/>
                  <a:gd name="T12" fmla="*/ 16 w 16"/>
                  <a:gd name="T13" fmla="*/ 3 h 33"/>
                  <a:gd name="T14" fmla="*/ 16 w 16"/>
                  <a:gd name="T15" fmla="*/ 3 h 33"/>
                  <a:gd name="T16" fmla="*/ 16 w 16"/>
                  <a:gd name="T17" fmla="*/ 5 h 33"/>
                  <a:gd name="T18" fmla="*/ 16 w 16"/>
                  <a:gd name="T19" fmla="*/ 5 h 33"/>
                  <a:gd name="T20" fmla="*/ 1 w 16"/>
                  <a:gd name="T21" fmla="*/ 33 h 33"/>
                  <a:gd name="T22" fmla="*/ 1 w 16"/>
                  <a:gd name="T23" fmla="*/ 31 h 33"/>
                  <a:gd name="T24" fmla="*/ 1 w 16"/>
                  <a:gd name="T25" fmla="*/ 31 h 33"/>
                  <a:gd name="T26" fmla="*/ 0 w 16"/>
                  <a:gd name="T27" fmla="*/ 31 h 33"/>
                  <a:gd name="T28" fmla="*/ 0 w 16"/>
                  <a:gd name="T29" fmla="*/ 29 h 33"/>
                  <a:gd name="T30" fmla="*/ 0 w 16"/>
                  <a:gd name="T31" fmla="*/ 29 h 33"/>
                  <a:gd name="T32" fmla="*/ 0 w 16"/>
                  <a:gd name="T33" fmla="*/ 28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16" y="5"/>
                    </a:lnTo>
                    <a:lnTo>
                      <a:pt x="1" y="33"/>
                    </a:lnTo>
                    <a:lnTo>
                      <a:pt x="1" y="31"/>
                    </a:lnTo>
                    <a:lnTo>
                      <a:pt x="0" y="31"/>
                    </a:lnTo>
                    <a:lnTo>
                      <a:pt x="0" y="29"/>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1" name="Freeform 380"/>
              <p:cNvSpPr>
                <a:spLocks/>
              </p:cNvSpPr>
              <p:nvPr/>
            </p:nvSpPr>
            <p:spPr bwMode="auto">
              <a:xfrm>
                <a:off x="2003" y="3210"/>
                <a:ext cx="16" cy="33"/>
              </a:xfrm>
              <a:custGeom>
                <a:avLst/>
                <a:gdLst>
                  <a:gd name="T0" fmla="*/ 0 w 16"/>
                  <a:gd name="T1" fmla="*/ 28 h 33"/>
                  <a:gd name="T2" fmla="*/ 16 w 16"/>
                  <a:gd name="T3" fmla="*/ 0 h 33"/>
                  <a:gd name="T4" fmla="*/ 16 w 16"/>
                  <a:gd name="T5" fmla="*/ 2 h 33"/>
                  <a:gd name="T6" fmla="*/ 16 w 16"/>
                  <a:gd name="T7" fmla="*/ 2 h 33"/>
                  <a:gd name="T8" fmla="*/ 16 w 16"/>
                  <a:gd name="T9" fmla="*/ 4 h 33"/>
                  <a:gd name="T10" fmla="*/ 16 w 16"/>
                  <a:gd name="T11" fmla="*/ 4 h 33"/>
                  <a:gd name="T12" fmla="*/ 16 w 16"/>
                  <a:gd name="T13" fmla="*/ 4 h 33"/>
                  <a:gd name="T14" fmla="*/ 16 w 16"/>
                  <a:gd name="T15" fmla="*/ 5 h 33"/>
                  <a:gd name="T16" fmla="*/ 16 w 16"/>
                  <a:gd name="T17" fmla="*/ 5 h 33"/>
                  <a:gd name="T18" fmla="*/ 16 w 16"/>
                  <a:gd name="T19" fmla="*/ 5 h 33"/>
                  <a:gd name="T20" fmla="*/ 1 w 16"/>
                  <a:gd name="T21" fmla="*/ 33 h 33"/>
                  <a:gd name="T22" fmla="*/ 1 w 16"/>
                  <a:gd name="T23" fmla="*/ 33 h 33"/>
                  <a:gd name="T24" fmla="*/ 1 w 16"/>
                  <a:gd name="T25" fmla="*/ 32 h 33"/>
                  <a:gd name="T26" fmla="*/ 1 w 16"/>
                  <a:gd name="T27" fmla="*/ 32 h 33"/>
                  <a:gd name="T28" fmla="*/ 1 w 16"/>
                  <a:gd name="T29" fmla="*/ 32 h 33"/>
                  <a:gd name="T30" fmla="*/ 1 w 16"/>
                  <a:gd name="T31" fmla="*/ 30 h 33"/>
                  <a:gd name="T32" fmla="*/ 1 w 16"/>
                  <a:gd name="T33" fmla="*/ 30 h 33"/>
                  <a:gd name="T34" fmla="*/ 0 w 16"/>
                  <a:gd name="T35" fmla="*/ 30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2"/>
                    </a:lnTo>
                    <a:lnTo>
                      <a:pt x="16" y="4"/>
                    </a:lnTo>
                    <a:lnTo>
                      <a:pt x="16" y="5"/>
                    </a:lnTo>
                    <a:lnTo>
                      <a:pt x="1" y="33"/>
                    </a:lnTo>
                    <a:lnTo>
                      <a:pt x="1" y="32"/>
                    </a:lnTo>
                    <a:lnTo>
                      <a:pt x="1" y="30"/>
                    </a:lnTo>
                    <a:lnTo>
                      <a:pt x="0" y="3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2" name="Freeform 381"/>
              <p:cNvSpPr>
                <a:spLocks/>
              </p:cNvSpPr>
              <p:nvPr/>
            </p:nvSpPr>
            <p:spPr bwMode="auto">
              <a:xfrm>
                <a:off x="2004" y="3214"/>
                <a:ext cx="17" cy="33"/>
              </a:xfrm>
              <a:custGeom>
                <a:avLst/>
                <a:gdLst>
                  <a:gd name="T0" fmla="*/ 0 w 17"/>
                  <a:gd name="T1" fmla="*/ 28 h 33"/>
                  <a:gd name="T2" fmla="*/ 15 w 17"/>
                  <a:gd name="T3" fmla="*/ 0 h 33"/>
                  <a:gd name="T4" fmla="*/ 15 w 17"/>
                  <a:gd name="T5" fmla="*/ 0 h 33"/>
                  <a:gd name="T6" fmla="*/ 15 w 17"/>
                  <a:gd name="T7" fmla="*/ 1 h 33"/>
                  <a:gd name="T8" fmla="*/ 15 w 17"/>
                  <a:gd name="T9" fmla="*/ 1 h 33"/>
                  <a:gd name="T10" fmla="*/ 15 w 17"/>
                  <a:gd name="T11" fmla="*/ 1 h 33"/>
                  <a:gd name="T12" fmla="*/ 15 w 17"/>
                  <a:gd name="T13" fmla="*/ 3 h 33"/>
                  <a:gd name="T14" fmla="*/ 15 w 17"/>
                  <a:gd name="T15" fmla="*/ 3 h 33"/>
                  <a:gd name="T16" fmla="*/ 17 w 17"/>
                  <a:gd name="T17" fmla="*/ 5 h 33"/>
                  <a:gd name="T18" fmla="*/ 17 w 17"/>
                  <a:gd name="T19" fmla="*/ 5 h 33"/>
                  <a:gd name="T20" fmla="*/ 0 w 17"/>
                  <a:gd name="T21" fmla="*/ 33 h 33"/>
                  <a:gd name="T22" fmla="*/ 0 w 17"/>
                  <a:gd name="T23" fmla="*/ 31 h 33"/>
                  <a:gd name="T24" fmla="*/ 0 w 17"/>
                  <a:gd name="T25" fmla="*/ 31 h 33"/>
                  <a:gd name="T26" fmla="*/ 0 w 17"/>
                  <a:gd name="T27" fmla="*/ 31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1"/>
                    </a:lnTo>
                    <a:lnTo>
                      <a:pt x="15" y="3"/>
                    </a:lnTo>
                    <a:lnTo>
                      <a:pt x="17" y="5"/>
                    </a:lnTo>
                    <a:lnTo>
                      <a:pt x="0" y="33"/>
                    </a:lnTo>
                    <a:lnTo>
                      <a:pt x="0" y="31"/>
                    </a:lnTo>
                    <a:lnTo>
                      <a:pt x="0" y="29"/>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3" name="Freeform 382"/>
              <p:cNvSpPr>
                <a:spLocks/>
              </p:cNvSpPr>
              <p:nvPr/>
            </p:nvSpPr>
            <p:spPr bwMode="auto">
              <a:xfrm>
                <a:off x="2004" y="3215"/>
                <a:ext cx="17" cy="33"/>
              </a:xfrm>
              <a:custGeom>
                <a:avLst/>
                <a:gdLst>
                  <a:gd name="T0" fmla="*/ 0 w 17"/>
                  <a:gd name="T1" fmla="*/ 28 h 33"/>
                  <a:gd name="T2" fmla="*/ 15 w 17"/>
                  <a:gd name="T3" fmla="*/ 0 h 33"/>
                  <a:gd name="T4" fmla="*/ 15 w 17"/>
                  <a:gd name="T5" fmla="*/ 2 h 33"/>
                  <a:gd name="T6" fmla="*/ 15 w 17"/>
                  <a:gd name="T7" fmla="*/ 2 h 33"/>
                  <a:gd name="T8" fmla="*/ 17 w 17"/>
                  <a:gd name="T9" fmla="*/ 4 h 33"/>
                  <a:gd name="T10" fmla="*/ 17 w 17"/>
                  <a:gd name="T11" fmla="*/ 4 h 33"/>
                  <a:gd name="T12" fmla="*/ 17 w 17"/>
                  <a:gd name="T13" fmla="*/ 4 h 33"/>
                  <a:gd name="T14" fmla="*/ 17 w 17"/>
                  <a:gd name="T15" fmla="*/ 5 h 33"/>
                  <a:gd name="T16" fmla="*/ 17 w 17"/>
                  <a:gd name="T17" fmla="*/ 5 h 33"/>
                  <a:gd name="T18" fmla="*/ 17 w 17"/>
                  <a:gd name="T19" fmla="*/ 7 h 33"/>
                  <a:gd name="T20" fmla="*/ 0 w 17"/>
                  <a:gd name="T21" fmla="*/ 33 h 33"/>
                  <a:gd name="T22" fmla="*/ 0 w 17"/>
                  <a:gd name="T23" fmla="*/ 33 h 33"/>
                  <a:gd name="T24" fmla="*/ 0 w 17"/>
                  <a:gd name="T25" fmla="*/ 32 h 33"/>
                  <a:gd name="T26" fmla="*/ 0 w 17"/>
                  <a:gd name="T27" fmla="*/ 32 h 33"/>
                  <a:gd name="T28" fmla="*/ 0 w 17"/>
                  <a:gd name="T29" fmla="*/ 32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2"/>
                    </a:lnTo>
                    <a:lnTo>
                      <a:pt x="17" y="4"/>
                    </a:lnTo>
                    <a:lnTo>
                      <a:pt x="17" y="5"/>
                    </a:lnTo>
                    <a:lnTo>
                      <a:pt x="17" y="7"/>
                    </a:lnTo>
                    <a:lnTo>
                      <a:pt x="0" y="33"/>
                    </a:lnTo>
                    <a:lnTo>
                      <a:pt x="0" y="32"/>
                    </a:lnTo>
                    <a:lnTo>
                      <a:pt x="0" y="30"/>
                    </a:lnTo>
                    <a:lnTo>
                      <a:pt x="0" y="28"/>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 name="Freeform 383"/>
              <p:cNvSpPr>
                <a:spLocks/>
              </p:cNvSpPr>
              <p:nvPr/>
            </p:nvSpPr>
            <p:spPr bwMode="auto">
              <a:xfrm>
                <a:off x="2004" y="3219"/>
                <a:ext cx="17" cy="33"/>
              </a:xfrm>
              <a:custGeom>
                <a:avLst/>
                <a:gdLst>
                  <a:gd name="T0" fmla="*/ 0 w 17"/>
                  <a:gd name="T1" fmla="*/ 28 h 33"/>
                  <a:gd name="T2" fmla="*/ 17 w 17"/>
                  <a:gd name="T3" fmla="*/ 0 h 33"/>
                  <a:gd name="T4" fmla="*/ 17 w 17"/>
                  <a:gd name="T5" fmla="*/ 0 h 33"/>
                  <a:gd name="T6" fmla="*/ 17 w 17"/>
                  <a:gd name="T7" fmla="*/ 1 h 33"/>
                  <a:gd name="T8" fmla="*/ 17 w 17"/>
                  <a:gd name="T9" fmla="*/ 1 h 33"/>
                  <a:gd name="T10" fmla="*/ 17 w 17"/>
                  <a:gd name="T11" fmla="*/ 3 h 33"/>
                  <a:gd name="T12" fmla="*/ 17 w 17"/>
                  <a:gd name="T13" fmla="*/ 3 h 33"/>
                  <a:gd name="T14" fmla="*/ 17 w 17"/>
                  <a:gd name="T15" fmla="*/ 3 h 33"/>
                  <a:gd name="T16" fmla="*/ 17 w 17"/>
                  <a:gd name="T17" fmla="*/ 5 h 33"/>
                  <a:gd name="T18" fmla="*/ 17 w 17"/>
                  <a:gd name="T19" fmla="*/ 5 h 33"/>
                  <a:gd name="T20" fmla="*/ 0 w 17"/>
                  <a:gd name="T21" fmla="*/ 33 h 33"/>
                  <a:gd name="T22" fmla="*/ 0 w 17"/>
                  <a:gd name="T23" fmla="*/ 31 h 33"/>
                  <a:gd name="T24" fmla="*/ 0 w 17"/>
                  <a:gd name="T25" fmla="*/ 31 h 33"/>
                  <a:gd name="T26" fmla="*/ 0 w 17"/>
                  <a:gd name="T27" fmla="*/ 31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1"/>
                    </a:lnTo>
                    <a:lnTo>
                      <a:pt x="17" y="3"/>
                    </a:lnTo>
                    <a:lnTo>
                      <a:pt x="17" y="5"/>
                    </a:lnTo>
                    <a:lnTo>
                      <a:pt x="0" y="33"/>
                    </a:lnTo>
                    <a:lnTo>
                      <a:pt x="0" y="31"/>
                    </a:lnTo>
                    <a:lnTo>
                      <a:pt x="0" y="29"/>
                    </a:lnTo>
                    <a:lnTo>
                      <a:pt x="0" y="28"/>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 name="Freeform 384"/>
              <p:cNvSpPr>
                <a:spLocks/>
              </p:cNvSpPr>
              <p:nvPr/>
            </p:nvSpPr>
            <p:spPr bwMode="auto">
              <a:xfrm>
                <a:off x="2004" y="3222"/>
                <a:ext cx="17" cy="31"/>
              </a:xfrm>
              <a:custGeom>
                <a:avLst/>
                <a:gdLst>
                  <a:gd name="T0" fmla="*/ 0 w 17"/>
                  <a:gd name="T1" fmla="*/ 26 h 31"/>
                  <a:gd name="T2" fmla="*/ 17 w 17"/>
                  <a:gd name="T3" fmla="*/ 0 h 31"/>
                  <a:gd name="T4" fmla="*/ 17 w 17"/>
                  <a:gd name="T5" fmla="*/ 0 h 31"/>
                  <a:gd name="T6" fmla="*/ 17 w 17"/>
                  <a:gd name="T7" fmla="*/ 0 h 31"/>
                  <a:gd name="T8" fmla="*/ 17 w 17"/>
                  <a:gd name="T9" fmla="*/ 2 h 31"/>
                  <a:gd name="T10" fmla="*/ 17 w 17"/>
                  <a:gd name="T11" fmla="*/ 2 h 31"/>
                  <a:gd name="T12" fmla="*/ 17 w 17"/>
                  <a:gd name="T13" fmla="*/ 2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0 h 31"/>
                  <a:gd name="T26" fmla="*/ 0 w 17"/>
                  <a:gd name="T27" fmla="*/ 30 h 31"/>
                  <a:gd name="T28" fmla="*/ 0 w 17"/>
                  <a:gd name="T29" fmla="*/ 30 h 31"/>
                  <a:gd name="T30" fmla="*/ 0 w 17"/>
                  <a:gd name="T31" fmla="*/ 28 h 31"/>
                  <a:gd name="T32" fmla="*/ 0 w 17"/>
                  <a:gd name="T33" fmla="*/ 28 h 31"/>
                  <a:gd name="T34" fmla="*/ 0 w 17"/>
                  <a:gd name="T35" fmla="*/ 28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2"/>
                    </a:lnTo>
                    <a:lnTo>
                      <a:pt x="17" y="3"/>
                    </a:lnTo>
                    <a:lnTo>
                      <a:pt x="17" y="5"/>
                    </a:lnTo>
                    <a:lnTo>
                      <a:pt x="0" y="31"/>
                    </a:lnTo>
                    <a:lnTo>
                      <a:pt x="0" y="30"/>
                    </a:lnTo>
                    <a:lnTo>
                      <a:pt x="0" y="28"/>
                    </a:lnTo>
                    <a:lnTo>
                      <a:pt x="0" y="26"/>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 name="Freeform 385"/>
              <p:cNvSpPr>
                <a:spLocks/>
              </p:cNvSpPr>
              <p:nvPr/>
            </p:nvSpPr>
            <p:spPr bwMode="auto">
              <a:xfrm>
                <a:off x="2004" y="3224"/>
                <a:ext cx="17" cy="33"/>
              </a:xfrm>
              <a:custGeom>
                <a:avLst/>
                <a:gdLst>
                  <a:gd name="T0" fmla="*/ 0 w 17"/>
                  <a:gd name="T1" fmla="*/ 28 h 33"/>
                  <a:gd name="T2" fmla="*/ 17 w 17"/>
                  <a:gd name="T3" fmla="*/ 0 h 33"/>
                  <a:gd name="T4" fmla="*/ 17 w 17"/>
                  <a:gd name="T5" fmla="*/ 0 h 33"/>
                  <a:gd name="T6" fmla="*/ 17 w 17"/>
                  <a:gd name="T7" fmla="*/ 1 h 33"/>
                  <a:gd name="T8" fmla="*/ 17 w 17"/>
                  <a:gd name="T9" fmla="*/ 1 h 33"/>
                  <a:gd name="T10" fmla="*/ 17 w 17"/>
                  <a:gd name="T11" fmla="*/ 3 h 33"/>
                  <a:gd name="T12" fmla="*/ 17 w 17"/>
                  <a:gd name="T13" fmla="*/ 3 h 33"/>
                  <a:gd name="T14" fmla="*/ 17 w 17"/>
                  <a:gd name="T15" fmla="*/ 3 h 33"/>
                  <a:gd name="T16" fmla="*/ 17 w 17"/>
                  <a:gd name="T17" fmla="*/ 4 h 33"/>
                  <a:gd name="T18" fmla="*/ 17 w 17"/>
                  <a:gd name="T19" fmla="*/ 4 h 33"/>
                  <a:gd name="T20" fmla="*/ 2 w 17"/>
                  <a:gd name="T21" fmla="*/ 33 h 33"/>
                  <a:gd name="T22" fmla="*/ 2 w 17"/>
                  <a:gd name="T23" fmla="*/ 31 h 33"/>
                  <a:gd name="T24" fmla="*/ 2 w 17"/>
                  <a:gd name="T25" fmla="*/ 31 h 33"/>
                  <a:gd name="T26" fmla="*/ 0 w 17"/>
                  <a:gd name="T27" fmla="*/ 29 h 33"/>
                  <a:gd name="T28" fmla="*/ 0 w 17"/>
                  <a:gd name="T29" fmla="*/ 29 h 33"/>
                  <a:gd name="T30" fmla="*/ 0 w 17"/>
                  <a:gd name="T31" fmla="*/ 29 h 33"/>
                  <a:gd name="T32" fmla="*/ 0 w 17"/>
                  <a:gd name="T33" fmla="*/ 28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1"/>
                    </a:lnTo>
                    <a:lnTo>
                      <a:pt x="17" y="3"/>
                    </a:lnTo>
                    <a:lnTo>
                      <a:pt x="17" y="4"/>
                    </a:lnTo>
                    <a:lnTo>
                      <a:pt x="2" y="33"/>
                    </a:lnTo>
                    <a:lnTo>
                      <a:pt x="2" y="31"/>
                    </a:lnTo>
                    <a:lnTo>
                      <a:pt x="0" y="29"/>
                    </a:lnTo>
                    <a:lnTo>
                      <a:pt x="0" y="28"/>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7" name="Freeform 386"/>
              <p:cNvSpPr>
                <a:spLocks/>
              </p:cNvSpPr>
              <p:nvPr/>
            </p:nvSpPr>
            <p:spPr bwMode="auto">
              <a:xfrm>
                <a:off x="2004" y="3227"/>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5 h 31"/>
                  <a:gd name="T20" fmla="*/ 2 w 17"/>
                  <a:gd name="T21" fmla="*/ 31 h 31"/>
                  <a:gd name="T22" fmla="*/ 2 w 17"/>
                  <a:gd name="T23" fmla="*/ 31 h 31"/>
                  <a:gd name="T24" fmla="*/ 2 w 17"/>
                  <a:gd name="T25" fmla="*/ 30 h 31"/>
                  <a:gd name="T26" fmla="*/ 2 w 17"/>
                  <a:gd name="T27" fmla="*/ 30 h 31"/>
                  <a:gd name="T28" fmla="*/ 2 w 17"/>
                  <a:gd name="T29" fmla="*/ 30 h 31"/>
                  <a:gd name="T30" fmla="*/ 2 w 17"/>
                  <a:gd name="T31" fmla="*/ 28 h 31"/>
                  <a:gd name="T32" fmla="*/ 2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17" y="5"/>
                    </a:lnTo>
                    <a:lnTo>
                      <a:pt x="2" y="31"/>
                    </a:lnTo>
                    <a:lnTo>
                      <a:pt x="2" y="30"/>
                    </a:lnTo>
                    <a:lnTo>
                      <a:pt x="2" y="28"/>
                    </a:lnTo>
                    <a:lnTo>
                      <a:pt x="0"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8" name="Freeform 387"/>
              <p:cNvSpPr>
                <a:spLocks/>
              </p:cNvSpPr>
              <p:nvPr/>
            </p:nvSpPr>
            <p:spPr bwMode="auto">
              <a:xfrm>
                <a:off x="2006" y="3228"/>
                <a:ext cx="15" cy="32"/>
              </a:xfrm>
              <a:custGeom>
                <a:avLst/>
                <a:gdLst>
                  <a:gd name="T0" fmla="*/ 0 w 15"/>
                  <a:gd name="T1" fmla="*/ 29 h 32"/>
                  <a:gd name="T2" fmla="*/ 15 w 15"/>
                  <a:gd name="T3" fmla="*/ 0 h 32"/>
                  <a:gd name="T4" fmla="*/ 15 w 15"/>
                  <a:gd name="T5" fmla="*/ 0 h 32"/>
                  <a:gd name="T6" fmla="*/ 15 w 15"/>
                  <a:gd name="T7" fmla="*/ 2 h 32"/>
                  <a:gd name="T8" fmla="*/ 15 w 15"/>
                  <a:gd name="T9" fmla="*/ 2 h 32"/>
                  <a:gd name="T10" fmla="*/ 15 w 15"/>
                  <a:gd name="T11" fmla="*/ 4 h 32"/>
                  <a:gd name="T12" fmla="*/ 15 w 15"/>
                  <a:gd name="T13" fmla="*/ 4 h 32"/>
                  <a:gd name="T14" fmla="*/ 15 w 15"/>
                  <a:gd name="T15" fmla="*/ 4 h 32"/>
                  <a:gd name="T16" fmla="*/ 15 w 15"/>
                  <a:gd name="T17" fmla="*/ 5 h 32"/>
                  <a:gd name="T18" fmla="*/ 15 w 15"/>
                  <a:gd name="T19" fmla="*/ 5 h 32"/>
                  <a:gd name="T20" fmla="*/ 0 w 15"/>
                  <a:gd name="T21" fmla="*/ 32 h 32"/>
                  <a:gd name="T22" fmla="*/ 0 w 15"/>
                  <a:gd name="T23" fmla="*/ 32 h 32"/>
                  <a:gd name="T24" fmla="*/ 0 w 15"/>
                  <a:gd name="T25" fmla="*/ 32 h 32"/>
                  <a:gd name="T26" fmla="*/ 0 w 15"/>
                  <a:gd name="T27" fmla="*/ 30 h 32"/>
                  <a:gd name="T28" fmla="*/ 0 w 15"/>
                  <a:gd name="T29" fmla="*/ 30 h 32"/>
                  <a:gd name="T30" fmla="*/ 0 w 15"/>
                  <a:gd name="T31" fmla="*/ 30 h 32"/>
                  <a:gd name="T32" fmla="*/ 0 w 15"/>
                  <a:gd name="T33" fmla="*/ 29 h 32"/>
                  <a:gd name="T34" fmla="*/ 0 w 15"/>
                  <a:gd name="T35" fmla="*/ 29 h 32"/>
                  <a:gd name="T36" fmla="*/ 0 w 15"/>
                  <a:gd name="T37" fmla="*/ 29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2"/>
                  <a:gd name="T59" fmla="*/ 15 w 15"/>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2">
                    <a:moveTo>
                      <a:pt x="0" y="29"/>
                    </a:moveTo>
                    <a:lnTo>
                      <a:pt x="15" y="0"/>
                    </a:lnTo>
                    <a:lnTo>
                      <a:pt x="15" y="2"/>
                    </a:lnTo>
                    <a:lnTo>
                      <a:pt x="15" y="4"/>
                    </a:lnTo>
                    <a:lnTo>
                      <a:pt x="15" y="5"/>
                    </a:lnTo>
                    <a:lnTo>
                      <a:pt x="0" y="32"/>
                    </a:lnTo>
                    <a:lnTo>
                      <a:pt x="0" y="30"/>
                    </a:lnTo>
                    <a:lnTo>
                      <a:pt x="0" y="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9" name="Freeform 388"/>
              <p:cNvSpPr>
                <a:spLocks/>
              </p:cNvSpPr>
              <p:nvPr/>
            </p:nvSpPr>
            <p:spPr bwMode="auto">
              <a:xfrm>
                <a:off x="2006" y="3232"/>
                <a:ext cx="17" cy="31"/>
              </a:xfrm>
              <a:custGeom>
                <a:avLst/>
                <a:gdLst>
                  <a:gd name="T0" fmla="*/ 0 w 17"/>
                  <a:gd name="T1" fmla="*/ 26 h 31"/>
                  <a:gd name="T2" fmla="*/ 15 w 17"/>
                  <a:gd name="T3" fmla="*/ 0 h 31"/>
                  <a:gd name="T4" fmla="*/ 15 w 17"/>
                  <a:gd name="T5" fmla="*/ 0 h 31"/>
                  <a:gd name="T6" fmla="*/ 15 w 17"/>
                  <a:gd name="T7" fmla="*/ 0 h 31"/>
                  <a:gd name="T8" fmla="*/ 15 w 17"/>
                  <a:gd name="T9" fmla="*/ 1 h 31"/>
                  <a:gd name="T10" fmla="*/ 15 w 17"/>
                  <a:gd name="T11" fmla="*/ 1 h 31"/>
                  <a:gd name="T12" fmla="*/ 15 w 17"/>
                  <a:gd name="T13" fmla="*/ 1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0 h 31"/>
                  <a:gd name="T26" fmla="*/ 0 w 17"/>
                  <a:gd name="T27" fmla="*/ 30 h 31"/>
                  <a:gd name="T28" fmla="*/ 0 w 17"/>
                  <a:gd name="T29" fmla="*/ 28 h 31"/>
                  <a:gd name="T30" fmla="*/ 0 w 17"/>
                  <a:gd name="T31" fmla="*/ 28 h 31"/>
                  <a:gd name="T32" fmla="*/ 0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5" y="0"/>
                    </a:lnTo>
                    <a:lnTo>
                      <a:pt x="15" y="1"/>
                    </a:lnTo>
                    <a:lnTo>
                      <a:pt x="17" y="3"/>
                    </a:lnTo>
                    <a:lnTo>
                      <a:pt x="17" y="5"/>
                    </a:lnTo>
                    <a:lnTo>
                      <a:pt x="0" y="31"/>
                    </a:lnTo>
                    <a:lnTo>
                      <a:pt x="0" y="30"/>
                    </a:lnTo>
                    <a:lnTo>
                      <a:pt x="0" y="28"/>
                    </a:lnTo>
                    <a:lnTo>
                      <a:pt x="0" y="26"/>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0" name="Freeform 389"/>
              <p:cNvSpPr>
                <a:spLocks/>
              </p:cNvSpPr>
              <p:nvPr/>
            </p:nvSpPr>
            <p:spPr bwMode="auto">
              <a:xfrm>
                <a:off x="2006" y="3233"/>
                <a:ext cx="17" cy="32"/>
              </a:xfrm>
              <a:custGeom>
                <a:avLst/>
                <a:gdLst>
                  <a:gd name="T0" fmla="*/ 0 w 17"/>
                  <a:gd name="T1" fmla="*/ 27 h 32"/>
                  <a:gd name="T2" fmla="*/ 15 w 17"/>
                  <a:gd name="T3" fmla="*/ 0 h 32"/>
                  <a:gd name="T4" fmla="*/ 15 w 17"/>
                  <a:gd name="T5" fmla="*/ 0 h 32"/>
                  <a:gd name="T6" fmla="*/ 17 w 17"/>
                  <a:gd name="T7" fmla="*/ 2 h 32"/>
                  <a:gd name="T8" fmla="*/ 17 w 17"/>
                  <a:gd name="T9" fmla="*/ 2 h 32"/>
                  <a:gd name="T10" fmla="*/ 17 w 17"/>
                  <a:gd name="T11" fmla="*/ 4 h 32"/>
                  <a:gd name="T12" fmla="*/ 17 w 17"/>
                  <a:gd name="T13" fmla="*/ 4 h 32"/>
                  <a:gd name="T14" fmla="*/ 17 w 17"/>
                  <a:gd name="T15" fmla="*/ 4 h 32"/>
                  <a:gd name="T16" fmla="*/ 17 w 17"/>
                  <a:gd name="T17" fmla="*/ 5 h 32"/>
                  <a:gd name="T18" fmla="*/ 17 w 17"/>
                  <a:gd name="T19" fmla="*/ 5 h 32"/>
                  <a:gd name="T20" fmla="*/ 0 w 17"/>
                  <a:gd name="T21" fmla="*/ 32 h 32"/>
                  <a:gd name="T22" fmla="*/ 0 w 17"/>
                  <a:gd name="T23" fmla="*/ 32 h 32"/>
                  <a:gd name="T24" fmla="*/ 0 w 17"/>
                  <a:gd name="T25" fmla="*/ 32 h 32"/>
                  <a:gd name="T26" fmla="*/ 0 w 17"/>
                  <a:gd name="T27" fmla="*/ 30 h 32"/>
                  <a:gd name="T28" fmla="*/ 0 w 17"/>
                  <a:gd name="T29" fmla="*/ 30 h 32"/>
                  <a:gd name="T30" fmla="*/ 0 w 17"/>
                  <a:gd name="T31" fmla="*/ 30 h 32"/>
                  <a:gd name="T32" fmla="*/ 0 w 17"/>
                  <a:gd name="T33" fmla="*/ 29 h 32"/>
                  <a:gd name="T34" fmla="*/ 0 w 17"/>
                  <a:gd name="T35" fmla="*/ 29 h 32"/>
                  <a:gd name="T36" fmla="*/ 0 w 17"/>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7"/>
                    </a:moveTo>
                    <a:lnTo>
                      <a:pt x="15" y="0"/>
                    </a:lnTo>
                    <a:lnTo>
                      <a:pt x="17" y="2"/>
                    </a:lnTo>
                    <a:lnTo>
                      <a:pt x="17" y="4"/>
                    </a:lnTo>
                    <a:lnTo>
                      <a:pt x="17" y="5"/>
                    </a:lnTo>
                    <a:lnTo>
                      <a:pt x="0" y="32"/>
                    </a:lnTo>
                    <a:lnTo>
                      <a:pt x="0" y="30"/>
                    </a:lnTo>
                    <a:lnTo>
                      <a:pt x="0" y="29"/>
                    </a:lnTo>
                    <a:lnTo>
                      <a:pt x="0" y="27"/>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1" name="Freeform 390"/>
              <p:cNvSpPr>
                <a:spLocks/>
              </p:cNvSpPr>
              <p:nvPr/>
            </p:nvSpPr>
            <p:spPr bwMode="auto">
              <a:xfrm>
                <a:off x="2006" y="3237"/>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3 h 31"/>
                  <a:gd name="T20" fmla="*/ 2 w 17"/>
                  <a:gd name="T21" fmla="*/ 31 h 31"/>
                  <a:gd name="T22" fmla="*/ 0 w 17"/>
                  <a:gd name="T23" fmla="*/ 30 h 31"/>
                  <a:gd name="T24" fmla="*/ 0 w 17"/>
                  <a:gd name="T25" fmla="*/ 30 h 31"/>
                  <a:gd name="T26" fmla="*/ 0 w 17"/>
                  <a:gd name="T27" fmla="*/ 30 h 31"/>
                  <a:gd name="T28" fmla="*/ 0 w 17"/>
                  <a:gd name="T29" fmla="*/ 28 h 31"/>
                  <a:gd name="T30" fmla="*/ 0 w 17"/>
                  <a:gd name="T31" fmla="*/ 28 h 31"/>
                  <a:gd name="T32" fmla="*/ 0 w 17"/>
                  <a:gd name="T33" fmla="*/ 28 h 31"/>
                  <a:gd name="T34" fmla="*/ 0 w 17"/>
                  <a:gd name="T35" fmla="*/ 26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2" y="31"/>
                    </a:lnTo>
                    <a:lnTo>
                      <a:pt x="0" y="30"/>
                    </a:lnTo>
                    <a:lnTo>
                      <a:pt x="0" y="28"/>
                    </a:lnTo>
                    <a:lnTo>
                      <a:pt x="0" y="26"/>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2" name="Freeform 391"/>
              <p:cNvSpPr>
                <a:spLocks/>
              </p:cNvSpPr>
              <p:nvPr/>
            </p:nvSpPr>
            <p:spPr bwMode="auto">
              <a:xfrm>
                <a:off x="2006" y="3238"/>
                <a:ext cx="17" cy="32"/>
              </a:xfrm>
              <a:custGeom>
                <a:avLst/>
                <a:gdLst>
                  <a:gd name="T0" fmla="*/ 0 w 17"/>
                  <a:gd name="T1" fmla="*/ 27 h 32"/>
                  <a:gd name="T2" fmla="*/ 17 w 17"/>
                  <a:gd name="T3" fmla="*/ 0 h 32"/>
                  <a:gd name="T4" fmla="*/ 17 w 17"/>
                  <a:gd name="T5" fmla="*/ 0 h 32"/>
                  <a:gd name="T6" fmla="*/ 17 w 17"/>
                  <a:gd name="T7" fmla="*/ 2 h 32"/>
                  <a:gd name="T8" fmla="*/ 17 w 17"/>
                  <a:gd name="T9" fmla="*/ 2 h 32"/>
                  <a:gd name="T10" fmla="*/ 17 w 17"/>
                  <a:gd name="T11" fmla="*/ 2 h 32"/>
                  <a:gd name="T12" fmla="*/ 17 w 17"/>
                  <a:gd name="T13" fmla="*/ 4 h 32"/>
                  <a:gd name="T14" fmla="*/ 17 w 17"/>
                  <a:gd name="T15" fmla="*/ 4 h 32"/>
                  <a:gd name="T16" fmla="*/ 17 w 17"/>
                  <a:gd name="T17" fmla="*/ 4 h 32"/>
                  <a:gd name="T18" fmla="*/ 17 w 17"/>
                  <a:gd name="T19" fmla="*/ 5 h 32"/>
                  <a:gd name="T20" fmla="*/ 2 w 17"/>
                  <a:gd name="T21" fmla="*/ 32 h 32"/>
                  <a:gd name="T22" fmla="*/ 2 w 17"/>
                  <a:gd name="T23" fmla="*/ 32 h 32"/>
                  <a:gd name="T24" fmla="*/ 2 w 17"/>
                  <a:gd name="T25" fmla="*/ 30 h 32"/>
                  <a:gd name="T26" fmla="*/ 2 w 17"/>
                  <a:gd name="T27" fmla="*/ 30 h 32"/>
                  <a:gd name="T28" fmla="*/ 2 w 17"/>
                  <a:gd name="T29" fmla="*/ 30 h 32"/>
                  <a:gd name="T30" fmla="*/ 0 w 17"/>
                  <a:gd name="T31" fmla="*/ 29 h 32"/>
                  <a:gd name="T32" fmla="*/ 0 w 17"/>
                  <a:gd name="T33" fmla="*/ 29 h 32"/>
                  <a:gd name="T34" fmla="*/ 0 w 17"/>
                  <a:gd name="T35" fmla="*/ 29 h 32"/>
                  <a:gd name="T36" fmla="*/ 0 w 17"/>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7"/>
                    </a:moveTo>
                    <a:lnTo>
                      <a:pt x="17" y="0"/>
                    </a:lnTo>
                    <a:lnTo>
                      <a:pt x="17" y="2"/>
                    </a:lnTo>
                    <a:lnTo>
                      <a:pt x="17" y="4"/>
                    </a:lnTo>
                    <a:lnTo>
                      <a:pt x="17" y="5"/>
                    </a:lnTo>
                    <a:lnTo>
                      <a:pt x="2" y="32"/>
                    </a:lnTo>
                    <a:lnTo>
                      <a:pt x="2" y="30"/>
                    </a:lnTo>
                    <a:lnTo>
                      <a:pt x="0" y="29"/>
                    </a:lnTo>
                    <a:lnTo>
                      <a:pt x="0" y="27"/>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 name="Freeform 392"/>
              <p:cNvSpPr>
                <a:spLocks/>
              </p:cNvSpPr>
              <p:nvPr/>
            </p:nvSpPr>
            <p:spPr bwMode="auto">
              <a:xfrm>
                <a:off x="2008" y="3240"/>
                <a:ext cx="15" cy="33"/>
              </a:xfrm>
              <a:custGeom>
                <a:avLst/>
                <a:gdLst>
                  <a:gd name="T0" fmla="*/ 0 w 15"/>
                  <a:gd name="T1" fmla="*/ 28 h 33"/>
                  <a:gd name="T2" fmla="*/ 15 w 15"/>
                  <a:gd name="T3" fmla="*/ 0 h 33"/>
                  <a:gd name="T4" fmla="*/ 15 w 15"/>
                  <a:gd name="T5" fmla="*/ 2 h 33"/>
                  <a:gd name="T6" fmla="*/ 15 w 15"/>
                  <a:gd name="T7" fmla="*/ 2 h 33"/>
                  <a:gd name="T8" fmla="*/ 15 w 15"/>
                  <a:gd name="T9" fmla="*/ 2 h 33"/>
                  <a:gd name="T10" fmla="*/ 15 w 15"/>
                  <a:gd name="T11" fmla="*/ 3 h 33"/>
                  <a:gd name="T12" fmla="*/ 15 w 15"/>
                  <a:gd name="T13" fmla="*/ 3 h 33"/>
                  <a:gd name="T14" fmla="*/ 15 w 15"/>
                  <a:gd name="T15" fmla="*/ 5 h 33"/>
                  <a:gd name="T16" fmla="*/ 15 w 15"/>
                  <a:gd name="T17" fmla="*/ 5 h 33"/>
                  <a:gd name="T18" fmla="*/ 15 w 15"/>
                  <a:gd name="T19" fmla="*/ 5 h 33"/>
                  <a:gd name="T20" fmla="*/ 0 w 15"/>
                  <a:gd name="T21" fmla="*/ 33 h 33"/>
                  <a:gd name="T22" fmla="*/ 0 w 15"/>
                  <a:gd name="T23" fmla="*/ 32 h 33"/>
                  <a:gd name="T24" fmla="*/ 0 w 15"/>
                  <a:gd name="T25" fmla="*/ 32 h 33"/>
                  <a:gd name="T26" fmla="*/ 0 w 15"/>
                  <a:gd name="T27" fmla="*/ 32 h 33"/>
                  <a:gd name="T28" fmla="*/ 0 w 15"/>
                  <a:gd name="T29" fmla="*/ 30 h 33"/>
                  <a:gd name="T30" fmla="*/ 0 w 15"/>
                  <a:gd name="T31" fmla="*/ 30 h 33"/>
                  <a:gd name="T32" fmla="*/ 0 w 15"/>
                  <a:gd name="T33" fmla="*/ 28 h 33"/>
                  <a:gd name="T34" fmla="*/ 0 w 15"/>
                  <a:gd name="T35" fmla="*/ 28 h 33"/>
                  <a:gd name="T36" fmla="*/ 0 w 15"/>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3"/>
                  <a:gd name="T59" fmla="*/ 15 w 1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3">
                    <a:moveTo>
                      <a:pt x="0" y="28"/>
                    </a:moveTo>
                    <a:lnTo>
                      <a:pt x="15" y="0"/>
                    </a:lnTo>
                    <a:lnTo>
                      <a:pt x="15" y="2"/>
                    </a:lnTo>
                    <a:lnTo>
                      <a:pt x="15" y="3"/>
                    </a:lnTo>
                    <a:lnTo>
                      <a:pt x="15" y="5"/>
                    </a:lnTo>
                    <a:lnTo>
                      <a:pt x="0" y="33"/>
                    </a:lnTo>
                    <a:lnTo>
                      <a:pt x="0" y="32"/>
                    </a:lnTo>
                    <a:lnTo>
                      <a:pt x="0" y="30"/>
                    </a:lnTo>
                    <a:lnTo>
                      <a:pt x="0" y="28"/>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 name="Freeform 393"/>
              <p:cNvSpPr>
                <a:spLocks/>
              </p:cNvSpPr>
              <p:nvPr/>
            </p:nvSpPr>
            <p:spPr bwMode="auto">
              <a:xfrm>
                <a:off x="2008" y="3243"/>
                <a:ext cx="16" cy="32"/>
              </a:xfrm>
              <a:custGeom>
                <a:avLst/>
                <a:gdLst>
                  <a:gd name="T0" fmla="*/ 0 w 16"/>
                  <a:gd name="T1" fmla="*/ 27 h 32"/>
                  <a:gd name="T2" fmla="*/ 15 w 16"/>
                  <a:gd name="T3" fmla="*/ 0 h 32"/>
                  <a:gd name="T4" fmla="*/ 15 w 16"/>
                  <a:gd name="T5" fmla="*/ 0 h 32"/>
                  <a:gd name="T6" fmla="*/ 15 w 16"/>
                  <a:gd name="T7" fmla="*/ 2 h 32"/>
                  <a:gd name="T8" fmla="*/ 15 w 16"/>
                  <a:gd name="T9" fmla="*/ 2 h 32"/>
                  <a:gd name="T10" fmla="*/ 15 w 16"/>
                  <a:gd name="T11" fmla="*/ 2 h 32"/>
                  <a:gd name="T12" fmla="*/ 15 w 16"/>
                  <a:gd name="T13" fmla="*/ 4 h 32"/>
                  <a:gd name="T14" fmla="*/ 15 w 16"/>
                  <a:gd name="T15" fmla="*/ 4 h 32"/>
                  <a:gd name="T16" fmla="*/ 16 w 16"/>
                  <a:gd name="T17" fmla="*/ 4 h 32"/>
                  <a:gd name="T18" fmla="*/ 16 w 16"/>
                  <a:gd name="T19" fmla="*/ 5 h 32"/>
                  <a:gd name="T20" fmla="*/ 0 w 16"/>
                  <a:gd name="T21" fmla="*/ 32 h 32"/>
                  <a:gd name="T22" fmla="*/ 0 w 16"/>
                  <a:gd name="T23" fmla="*/ 32 h 32"/>
                  <a:gd name="T24" fmla="*/ 0 w 16"/>
                  <a:gd name="T25" fmla="*/ 30 h 32"/>
                  <a:gd name="T26" fmla="*/ 0 w 16"/>
                  <a:gd name="T27" fmla="*/ 30 h 32"/>
                  <a:gd name="T28" fmla="*/ 0 w 16"/>
                  <a:gd name="T29" fmla="*/ 30 h 32"/>
                  <a:gd name="T30" fmla="*/ 0 w 16"/>
                  <a:gd name="T31" fmla="*/ 29 h 32"/>
                  <a:gd name="T32" fmla="*/ 0 w 16"/>
                  <a:gd name="T33" fmla="*/ 29 h 32"/>
                  <a:gd name="T34" fmla="*/ 0 w 16"/>
                  <a:gd name="T35" fmla="*/ 29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5" y="0"/>
                    </a:lnTo>
                    <a:lnTo>
                      <a:pt x="15" y="2"/>
                    </a:lnTo>
                    <a:lnTo>
                      <a:pt x="15" y="4"/>
                    </a:lnTo>
                    <a:lnTo>
                      <a:pt x="16" y="4"/>
                    </a:lnTo>
                    <a:lnTo>
                      <a:pt x="16" y="5"/>
                    </a:lnTo>
                    <a:lnTo>
                      <a:pt x="0" y="32"/>
                    </a:lnTo>
                    <a:lnTo>
                      <a:pt x="0" y="30"/>
                    </a:lnTo>
                    <a:lnTo>
                      <a:pt x="0" y="29"/>
                    </a:lnTo>
                    <a:lnTo>
                      <a:pt x="0" y="2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5" name="Freeform 394"/>
              <p:cNvSpPr>
                <a:spLocks/>
              </p:cNvSpPr>
              <p:nvPr/>
            </p:nvSpPr>
            <p:spPr bwMode="auto">
              <a:xfrm>
                <a:off x="2008" y="3245"/>
                <a:ext cx="16" cy="32"/>
              </a:xfrm>
              <a:custGeom>
                <a:avLst/>
                <a:gdLst>
                  <a:gd name="T0" fmla="*/ 0 w 16"/>
                  <a:gd name="T1" fmla="*/ 28 h 32"/>
                  <a:gd name="T2" fmla="*/ 15 w 16"/>
                  <a:gd name="T3" fmla="*/ 0 h 32"/>
                  <a:gd name="T4" fmla="*/ 15 w 16"/>
                  <a:gd name="T5" fmla="*/ 2 h 32"/>
                  <a:gd name="T6" fmla="*/ 15 w 16"/>
                  <a:gd name="T7" fmla="*/ 2 h 32"/>
                  <a:gd name="T8" fmla="*/ 16 w 16"/>
                  <a:gd name="T9" fmla="*/ 2 h 32"/>
                  <a:gd name="T10" fmla="*/ 16 w 16"/>
                  <a:gd name="T11" fmla="*/ 3 h 32"/>
                  <a:gd name="T12" fmla="*/ 16 w 16"/>
                  <a:gd name="T13" fmla="*/ 3 h 32"/>
                  <a:gd name="T14" fmla="*/ 16 w 16"/>
                  <a:gd name="T15" fmla="*/ 3 h 32"/>
                  <a:gd name="T16" fmla="*/ 16 w 16"/>
                  <a:gd name="T17" fmla="*/ 5 h 32"/>
                  <a:gd name="T18" fmla="*/ 16 w 16"/>
                  <a:gd name="T19" fmla="*/ 5 h 32"/>
                  <a:gd name="T20" fmla="*/ 0 w 16"/>
                  <a:gd name="T21" fmla="*/ 32 h 32"/>
                  <a:gd name="T22" fmla="*/ 0 w 16"/>
                  <a:gd name="T23" fmla="*/ 32 h 32"/>
                  <a:gd name="T24" fmla="*/ 0 w 16"/>
                  <a:gd name="T25" fmla="*/ 32 h 32"/>
                  <a:gd name="T26" fmla="*/ 0 w 16"/>
                  <a:gd name="T27" fmla="*/ 30 h 32"/>
                  <a:gd name="T28" fmla="*/ 0 w 16"/>
                  <a:gd name="T29" fmla="*/ 30 h 32"/>
                  <a:gd name="T30" fmla="*/ 0 w 16"/>
                  <a:gd name="T31" fmla="*/ 30 h 32"/>
                  <a:gd name="T32" fmla="*/ 0 w 16"/>
                  <a:gd name="T33" fmla="*/ 28 h 32"/>
                  <a:gd name="T34" fmla="*/ 0 w 16"/>
                  <a:gd name="T35" fmla="*/ 28 h 32"/>
                  <a:gd name="T36" fmla="*/ 0 w 16"/>
                  <a:gd name="T37" fmla="*/ 2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8"/>
                    </a:moveTo>
                    <a:lnTo>
                      <a:pt x="15" y="0"/>
                    </a:lnTo>
                    <a:lnTo>
                      <a:pt x="15" y="2"/>
                    </a:lnTo>
                    <a:lnTo>
                      <a:pt x="16" y="2"/>
                    </a:lnTo>
                    <a:lnTo>
                      <a:pt x="16" y="3"/>
                    </a:lnTo>
                    <a:lnTo>
                      <a:pt x="16" y="5"/>
                    </a:lnTo>
                    <a:lnTo>
                      <a:pt x="0" y="32"/>
                    </a:lnTo>
                    <a:lnTo>
                      <a:pt x="0" y="30"/>
                    </a:lnTo>
                    <a:lnTo>
                      <a:pt x="0" y="28"/>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6" name="Freeform 395"/>
              <p:cNvSpPr>
                <a:spLocks/>
              </p:cNvSpPr>
              <p:nvPr/>
            </p:nvSpPr>
            <p:spPr bwMode="auto">
              <a:xfrm>
                <a:off x="2008" y="3248"/>
                <a:ext cx="16" cy="32"/>
              </a:xfrm>
              <a:custGeom>
                <a:avLst/>
                <a:gdLst>
                  <a:gd name="T0" fmla="*/ 0 w 16"/>
                  <a:gd name="T1" fmla="*/ 27 h 32"/>
                  <a:gd name="T2" fmla="*/ 16 w 16"/>
                  <a:gd name="T3" fmla="*/ 0 h 32"/>
                  <a:gd name="T4" fmla="*/ 16 w 16"/>
                  <a:gd name="T5" fmla="*/ 0 h 32"/>
                  <a:gd name="T6" fmla="*/ 16 w 16"/>
                  <a:gd name="T7" fmla="*/ 0 h 32"/>
                  <a:gd name="T8" fmla="*/ 16 w 16"/>
                  <a:gd name="T9" fmla="*/ 2 h 32"/>
                  <a:gd name="T10" fmla="*/ 16 w 16"/>
                  <a:gd name="T11" fmla="*/ 2 h 32"/>
                  <a:gd name="T12" fmla="*/ 16 w 16"/>
                  <a:gd name="T13" fmla="*/ 2 h 32"/>
                  <a:gd name="T14" fmla="*/ 16 w 16"/>
                  <a:gd name="T15" fmla="*/ 4 h 32"/>
                  <a:gd name="T16" fmla="*/ 16 w 16"/>
                  <a:gd name="T17" fmla="*/ 4 h 32"/>
                  <a:gd name="T18" fmla="*/ 16 w 16"/>
                  <a:gd name="T19" fmla="*/ 4 h 32"/>
                  <a:gd name="T20" fmla="*/ 1 w 16"/>
                  <a:gd name="T21" fmla="*/ 32 h 32"/>
                  <a:gd name="T22" fmla="*/ 0 w 16"/>
                  <a:gd name="T23" fmla="*/ 30 h 32"/>
                  <a:gd name="T24" fmla="*/ 0 w 16"/>
                  <a:gd name="T25" fmla="*/ 30 h 32"/>
                  <a:gd name="T26" fmla="*/ 0 w 16"/>
                  <a:gd name="T27" fmla="*/ 30 h 32"/>
                  <a:gd name="T28" fmla="*/ 0 w 16"/>
                  <a:gd name="T29" fmla="*/ 29 h 32"/>
                  <a:gd name="T30" fmla="*/ 0 w 16"/>
                  <a:gd name="T31" fmla="*/ 29 h 32"/>
                  <a:gd name="T32" fmla="*/ 0 w 16"/>
                  <a:gd name="T33" fmla="*/ 29 h 32"/>
                  <a:gd name="T34" fmla="*/ 0 w 16"/>
                  <a:gd name="T35" fmla="*/ 27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6" y="0"/>
                    </a:lnTo>
                    <a:lnTo>
                      <a:pt x="16" y="2"/>
                    </a:lnTo>
                    <a:lnTo>
                      <a:pt x="16" y="4"/>
                    </a:lnTo>
                    <a:lnTo>
                      <a:pt x="1" y="32"/>
                    </a:lnTo>
                    <a:lnTo>
                      <a:pt x="0" y="30"/>
                    </a:lnTo>
                    <a:lnTo>
                      <a:pt x="0" y="29"/>
                    </a:lnTo>
                    <a:lnTo>
                      <a:pt x="0" y="2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7" name="Freeform 396"/>
              <p:cNvSpPr>
                <a:spLocks/>
              </p:cNvSpPr>
              <p:nvPr/>
            </p:nvSpPr>
            <p:spPr bwMode="auto">
              <a:xfrm>
                <a:off x="2008" y="3250"/>
                <a:ext cx="16" cy="32"/>
              </a:xfrm>
              <a:custGeom>
                <a:avLst/>
                <a:gdLst>
                  <a:gd name="T0" fmla="*/ 0 w 16"/>
                  <a:gd name="T1" fmla="*/ 27 h 32"/>
                  <a:gd name="T2" fmla="*/ 16 w 16"/>
                  <a:gd name="T3" fmla="*/ 0 h 32"/>
                  <a:gd name="T4" fmla="*/ 16 w 16"/>
                  <a:gd name="T5" fmla="*/ 0 h 32"/>
                  <a:gd name="T6" fmla="*/ 16 w 16"/>
                  <a:gd name="T7" fmla="*/ 2 h 32"/>
                  <a:gd name="T8" fmla="*/ 16 w 16"/>
                  <a:gd name="T9" fmla="*/ 2 h 32"/>
                  <a:gd name="T10" fmla="*/ 16 w 16"/>
                  <a:gd name="T11" fmla="*/ 2 h 32"/>
                  <a:gd name="T12" fmla="*/ 16 w 16"/>
                  <a:gd name="T13" fmla="*/ 3 h 32"/>
                  <a:gd name="T14" fmla="*/ 16 w 16"/>
                  <a:gd name="T15" fmla="*/ 3 h 32"/>
                  <a:gd name="T16" fmla="*/ 16 w 16"/>
                  <a:gd name="T17" fmla="*/ 3 h 32"/>
                  <a:gd name="T18" fmla="*/ 16 w 16"/>
                  <a:gd name="T19" fmla="*/ 5 h 32"/>
                  <a:gd name="T20" fmla="*/ 1 w 16"/>
                  <a:gd name="T21" fmla="*/ 32 h 32"/>
                  <a:gd name="T22" fmla="*/ 1 w 16"/>
                  <a:gd name="T23" fmla="*/ 32 h 32"/>
                  <a:gd name="T24" fmla="*/ 1 w 16"/>
                  <a:gd name="T25" fmla="*/ 32 h 32"/>
                  <a:gd name="T26" fmla="*/ 1 w 16"/>
                  <a:gd name="T27" fmla="*/ 30 h 32"/>
                  <a:gd name="T28" fmla="*/ 1 w 16"/>
                  <a:gd name="T29" fmla="*/ 30 h 32"/>
                  <a:gd name="T30" fmla="*/ 0 w 16"/>
                  <a:gd name="T31" fmla="*/ 28 h 32"/>
                  <a:gd name="T32" fmla="*/ 0 w 16"/>
                  <a:gd name="T33" fmla="*/ 28 h 32"/>
                  <a:gd name="T34" fmla="*/ 0 w 16"/>
                  <a:gd name="T35" fmla="*/ 28 h 32"/>
                  <a:gd name="T36" fmla="*/ 0 w 16"/>
                  <a:gd name="T37" fmla="*/ 2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2"/>
                  <a:gd name="T59" fmla="*/ 16 w 1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2">
                    <a:moveTo>
                      <a:pt x="0" y="27"/>
                    </a:moveTo>
                    <a:lnTo>
                      <a:pt x="16" y="0"/>
                    </a:lnTo>
                    <a:lnTo>
                      <a:pt x="16" y="2"/>
                    </a:lnTo>
                    <a:lnTo>
                      <a:pt x="16" y="3"/>
                    </a:lnTo>
                    <a:lnTo>
                      <a:pt x="16" y="5"/>
                    </a:lnTo>
                    <a:lnTo>
                      <a:pt x="1" y="32"/>
                    </a:lnTo>
                    <a:lnTo>
                      <a:pt x="1" y="30"/>
                    </a:lnTo>
                    <a:lnTo>
                      <a:pt x="0" y="28"/>
                    </a:lnTo>
                    <a:lnTo>
                      <a:pt x="0" y="27"/>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8" name="Freeform 397"/>
              <p:cNvSpPr>
                <a:spLocks/>
              </p:cNvSpPr>
              <p:nvPr/>
            </p:nvSpPr>
            <p:spPr bwMode="auto">
              <a:xfrm>
                <a:off x="2009" y="3252"/>
                <a:ext cx="15" cy="33"/>
              </a:xfrm>
              <a:custGeom>
                <a:avLst/>
                <a:gdLst>
                  <a:gd name="T0" fmla="*/ 0 w 15"/>
                  <a:gd name="T1" fmla="*/ 28 h 33"/>
                  <a:gd name="T2" fmla="*/ 15 w 15"/>
                  <a:gd name="T3" fmla="*/ 0 h 33"/>
                  <a:gd name="T4" fmla="*/ 15 w 15"/>
                  <a:gd name="T5" fmla="*/ 1 h 33"/>
                  <a:gd name="T6" fmla="*/ 15 w 15"/>
                  <a:gd name="T7" fmla="*/ 1 h 33"/>
                  <a:gd name="T8" fmla="*/ 15 w 15"/>
                  <a:gd name="T9" fmla="*/ 1 h 33"/>
                  <a:gd name="T10" fmla="*/ 15 w 15"/>
                  <a:gd name="T11" fmla="*/ 3 h 33"/>
                  <a:gd name="T12" fmla="*/ 15 w 15"/>
                  <a:gd name="T13" fmla="*/ 3 h 33"/>
                  <a:gd name="T14" fmla="*/ 15 w 15"/>
                  <a:gd name="T15" fmla="*/ 3 h 33"/>
                  <a:gd name="T16" fmla="*/ 15 w 15"/>
                  <a:gd name="T17" fmla="*/ 5 h 33"/>
                  <a:gd name="T18" fmla="*/ 15 w 15"/>
                  <a:gd name="T19" fmla="*/ 5 h 33"/>
                  <a:gd name="T20" fmla="*/ 0 w 15"/>
                  <a:gd name="T21" fmla="*/ 33 h 33"/>
                  <a:gd name="T22" fmla="*/ 0 w 15"/>
                  <a:gd name="T23" fmla="*/ 31 h 33"/>
                  <a:gd name="T24" fmla="*/ 0 w 15"/>
                  <a:gd name="T25" fmla="*/ 31 h 33"/>
                  <a:gd name="T26" fmla="*/ 0 w 15"/>
                  <a:gd name="T27" fmla="*/ 31 h 33"/>
                  <a:gd name="T28" fmla="*/ 0 w 15"/>
                  <a:gd name="T29" fmla="*/ 30 h 33"/>
                  <a:gd name="T30" fmla="*/ 0 w 15"/>
                  <a:gd name="T31" fmla="*/ 30 h 33"/>
                  <a:gd name="T32" fmla="*/ 0 w 15"/>
                  <a:gd name="T33" fmla="*/ 30 h 33"/>
                  <a:gd name="T34" fmla="*/ 0 w 15"/>
                  <a:gd name="T35" fmla="*/ 28 h 33"/>
                  <a:gd name="T36" fmla="*/ 0 w 15"/>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3"/>
                  <a:gd name="T59" fmla="*/ 15 w 15"/>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3">
                    <a:moveTo>
                      <a:pt x="0" y="28"/>
                    </a:moveTo>
                    <a:lnTo>
                      <a:pt x="15" y="0"/>
                    </a:lnTo>
                    <a:lnTo>
                      <a:pt x="15" y="1"/>
                    </a:lnTo>
                    <a:lnTo>
                      <a:pt x="15" y="3"/>
                    </a:lnTo>
                    <a:lnTo>
                      <a:pt x="15" y="5"/>
                    </a:lnTo>
                    <a:lnTo>
                      <a:pt x="0" y="33"/>
                    </a:lnTo>
                    <a:lnTo>
                      <a:pt x="0" y="31"/>
                    </a:lnTo>
                    <a:lnTo>
                      <a:pt x="0" y="30"/>
                    </a:lnTo>
                    <a:lnTo>
                      <a:pt x="0" y="2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9" name="Freeform 398"/>
              <p:cNvSpPr>
                <a:spLocks/>
              </p:cNvSpPr>
              <p:nvPr/>
            </p:nvSpPr>
            <p:spPr bwMode="auto">
              <a:xfrm>
                <a:off x="2009" y="3255"/>
                <a:ext cx="17" cy="31"/>
              </a:xfrm>
              <a:custGeom>
                <a:avLst/>
                <a:gdLst>
                  <a:gd name="T0" fmla="*/ 0 w 17"/>
                  <a:gd name="T1" fmla="*/ 27 h 31"/>
                  <a:gd name="T2" fmla="*/ 15 w 17"/>
                  <a:gd name="T3" fmla="*/ 0 h 31"/>
                  <a:gd name="T4" fmla="*/ 15 w 17"/>
                  <a:gd name="T5" fmla="*/ 0 h 31"/>
                  <a:gd name="T6" fmla="*/ 15 w 17"/>
                  <a:gd name="T7" fmla="*/ 0 h 31"/>
                  <a:gd name="T8" fmla="*/ 15 w 17"/>
                  <a:gd name="T9" fmla="*/ 2 h 31"/>
                  <a:gd name="T10" fmla="*/ 15 w 17"/>
                  <a:gd name="T11" fmla="*/ 2 h 31"/>
                  <a:gd name="T12" fmla="*/ 17 w 17"/>
                  <a:gd name="T13" fmla="*/ 2 h 31"/>
                  <a:gd name="T14" fmla="*/ 17 w 17"/>
                  <a:gd name="T15" fmla="*/ 3 h 31"/>
                  <a:gd name="T16" fmla="*/ 17 w 17"/>
                  <a:gd name="T17" fmla="*/ 3 h 31"/>
                  <a:gd name="T18" fmla="*/ 17 w 17"/>
                  <a:gd name="T19" fmla="*/ 3 h 31"/>
                  <a:gd name="T20" fmla="*/ 0 w 17"/>
                  <a:gd name="T21" fmla="*/ 31 h 31"/>
                  <a:gd name="T22" fmla="*/ 0 w 17"/>
                  <a:gd name="T23" fmla="*/ 31 h 31"/>
                  <a:gd name="T24" fmla="*/ 0 w 17"/>
                  <a:gd name="T25" fmla="*/ 30 h 31"/>
                  <a:gd name="T26" fmla="*/ 0 w 17"/>
                  <a:gd name="T27" fmla="*/ 30 h 31"/>
                  <a:gd name="T28" fmla="*/ 0 w 17"/>
                  <a:gd name="T29" fmla="*/ 30 h 31"/>
                  <a:gd name="T30" fmla="*/ 0 w 17"/>
                  <a:gd name="T31" fmla="*/ 28 h 31"/>
                  <a:gd name="T32" fmla="*/ 0 w 17"/>
                  <a:gd name="T33" fmla="*/ 28 h 31"/>
                  <a:gd name="T34" fmla="*/ 0 w 17"/>
                  <a:gd name="T35" fmla="*/ 28 h 31"/>
                  <a:gd name="T36" fmla="*/ 0 w 17"/>
                  <a:gd name="T37" fmla="*/ 27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7"/>
                    </a:moveTo>
                    <a:lnTo>
                      <a:pt x="15" y="0"/>
                    </a:lnTo>
                    <a:lnTo>
                      <a:pt x="15" y="2"/>
                    </a:lnTo>
                    <a:lnTo>
                      <a:pt x="17" y="2"/>
                    </a:lnTo>
                    <a:lnTo>
                      <a:pt x="17" y="3"/>
                    </a:lnTo>
                    <a:lnTo>
                      <a:pt x="0" y="31"/>
                    </a:lnTo>
                    <a:lnTo>
                      <a:pt x="0" y="30"/>
                    </a:lnTo>
                    <a:lnTo>
                      <a:pt x="0" y="28"/>
                    </a:lnTo>
                    <a:lnTo>
                      <a:pt x="0" y="27"/>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0" name="Freeform 399"/>
              <p:cNvSpPr>
                <a:spLocks/>
              </p:cNvSpPr>
              <p:nvPr/>
            </p:nvSpPr>
            <p:spPr bwMode="auto">
              <a:xfrm>
                <a:off x="2009" y="3257"/>
                <a:ext cx="17" cy="31"/>
              </a:xfrm>
              <a:custGeom>
                <a:avLst/>
                <a:gdLst>
                  <a:gd name="T0" fmla="*/ 0 w 17"/>
                  <a:gd name="T1" fmla="*/ 28 h 31"/>
                  <a:gd name="T2" fmla="*/ 15 w 17"/>
                  <a:gd name="T3" fmla="*/ 0 h 31"/>
                  <a:gd name="T4" fmla="*/ 17 w 17"/>
                  <a:gd name="T5" fmla="*/ 0 h 31"/>
                  <a:gd name="T6" fmla="*/ 17 w 17"/>
                  <a:gd name="T7" fmla="*/ 1 h 31"/>
                  <a:gd name="T8" fmla="*/ 17 w 17"/>
                  <a:gd name="T9" fmla="*/ 1 h 31"/>
                  <a:gd name="T10" fmla="*/ 17 w 17"/>
                  <a:gd name="T11" fmla="*/ 1 h 31"/>
                  <a:gd name="T12" fmla="*/ 17 w 17"/>
                  <a:gd name="T13" fmla="*/ 3 h 31"/>
                  <a:gd name="T14" fmla="*/ 17 w 17"/>
                  <a:gd name="T15" fmla="*/ 3 h 31"/>
                  <a:gd name="T16" fmla="*/ 17 w 17"/>
                  <a:gd name="T17" fmla="*/ 3 h 31"/>
                  <a:gd name="T18" fmla="*/ 17 w 17"/>
                  <a:gd name="T19" fmla="*/ 5 h 31"/>
                  <a:gd name="T20" fmla="*/ 0 w 17"/>
                  <a:gd name="T21" fmla="*/ 31 h 31"/>
                  <a:gd name="T22" fmla="*/ 0 w 17"/>
                  <a:gd name="T23" fmla="*/ 31 h 31"/>
                  <a:gd name="T24" fmla="*/ 0 w 17"/>
                  <a:gd name="T25" fmla="*/ 31 h 31"/>
                  <a:gd name="T26" fmla="*/ 0 w 17"/>
                  <a:gd name="T27" fmla="*/ 29 h 31"/>
                  <a:gd name="T28" fmla="*/ 0 w 17"/>
                  <a:gd name="T29" fmla="*/ 29 h 31"/>
                  <a:gd name="T30" fmla="*/ 0 w 17"/>
                  <a:gd name="T31" fmla="*/ 29 h 31"/>
                  <a:gd name="T32" fmla="*/ 0 w 17"/>
                  <a:gd name="T33" fmla="*/ 28 h 31"/>
                  <a:gd name="T34" fmla="*/ 0 w 17"/>
                  <a:gd name="T35" fmla="*/ 28 h 31"/>
                  <a:gd name="T36" fmla="*/ 0 w 17"/>
                  <a:gd name="T37" fmla="*/ 28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8"/>
                    </a:moveTo>
                    <a:lnTo>
                      <a:pt x="15" y="0"/>
                    </a:lnTo>
                    <a:lnTo>
                      <a:pt x="17" y="0"/>
                    </a:lnTo>
                    <a:lnTo>
                      <a:pt x="17" y="1"/>
                    </a:lnTo>
                    <a:lnTo>
                      <a:pt x="17" y="3"/>
                    </a:lnTo>
                    <a:lnTo>
                      <a:pt x="17" y="5"/>
                    </a:lnTo>
                    <a:lnTo>
                      <a:pt x="0" y="31"/>
                    </a:lnTo>
                    <a:lnTo>
                      <a:pt x="0" y="29"/>
                    </a:lnTo>
                    <a:lnTo>
                      <a:pt x="0" y="2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1" name="Freeform 400"/>
              <p:cNvSpPr>
                <a:spLocks/>
              </p:cNvSpPr>
              <p:nvPr/>
            </p:nvSpPr>
            <p:spPr bwMode="auto">
              <a:xfrm>
                <a:off x="2009" y="3258"/>
                <a:ext cx="17" cy="33"/>
              </a:xfrm>
              <a:custGeom>
                <a:avLst/>
                <a:gdLst>
                  <a:gd name="T0" fmla="*/ 0 w 17"/>
                  <a:gd name="T1" fmla="*/ 28 h 33"/>
                  <a:gd name="T2" fmla="*/ 17 w 17"/>
                  <a:gd name="T3" fmla="*/ 0 h 33"/>
                  <a:gd name="T4" fmla="*/ 17 w 17"/>
                  <a:gd name="T5" fmla="*/ 2 h 33"/>
                  <a:gd name="T6" fmla="*/ 17 w 17"/>
                  <a:gd name="T7" fmla="*/ 2 h 33"/>
                  <a:gd name="T8" fmla="*/ 17 w 17"/>
                  <a:gd name="T9" fmla="*/ 2 h 33"/>
                  <a:gd name="T10" fmla="*/ 17 w 17"/>
                  <a:gd name="T11" fmla="*/ 4 h 33"/>
                  <a:gd name="T12" fmla="*/ 17 w 17"/>
                  <a:gd name="T13" fmla="*/ 4 h 33"/>
                  <a:gd name="T14" fmla="*/ 17 w 17"/>
                  <a:gd name="T15" fmla="*/ 4 h 33"/>
                  <a:gd name="T16" fmla="*/ 17 w 17"/>
                  <a:gd name="T17" fmla="*/ 5 h 33"/>
                  <a:gd name="T18" fmla="*/ 17 w 17"/>
                  <a:gd name="T19" fmla="*/ 5 h 33"/>
                  <a:gd name="T20" fmla="*/ 2 w 17"/>
                  <a:gd name="T21" fmla="*/ 33 h 33"/>
                  <a:gd name="T22" fmla="*/ 2 w 17"/>
                  <a:gd name="T23" fmla="*/ 32 h 33"/>
                  <a:gd name="T24" fmla="*/ 0 w 17"/>
                  <a:gd name="T25" fmla="*/ 32 h 33"/>
                  <a:gd name="T26" fmla="*/ 0 w 17"/>
                  <a:gd name="T27" fmla="*/ 32 h 33"/>
                  <a:gd name="T28" fmla="*/ 0 w 17"/>
                  <a:gd name="T29" fmla="*/ 30 h 33"/>
                  <a:gd name="T30" fmla="*/ 0 w 17"/>
                  <a:gd name="T31" fmla="*/ 30 h 33"/>
                  <a:gd name="T32" fmla="*/ 0 w 17"/>
                  <a:gd name="T33" fmla="*/ 30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2"/>
                    </a:lnTo>
                    <a:lnTo>
                      <a:pt x="17" y="4"/>
                    </a:lnTo>
                    <a:lnTo>
                      <a:pt x="17" y="5"/>
                    </a:lnTo>
                    <a:lnTo>
                      <a:pt x="2" y="33"/>
                    </a:lnTo>
                    <a:lnTo>
                      <a:pt x="2" y="32"/>
                    </a:lnTo>
                    <a:lnTo>
                      <a:pt x="0" y="32"/>
                    </a:lnTo>
                    <a:lnTo>
                      <a:pt x="0" y="30"/>
                    </a:lnTo>
                    <a:lnTo>
                      <a:pt x="0" y="2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2" name="Freeform 401"/>
              <p:cNvSpPr>
                <a:spLocks/>
              </p:cNvSpPr>
              <p:nvPr/>
            </p:nvSpPr>
            <p:spPr bwMode="auto">
              <a:xfrm>
                <a:off x="2009" y="3262"/>
                <a:ext cx="17" cy="31"/>
              </a:xfrm>
              <a:custGeom>
                <a:avLst/>
                <a:gdLst>
                  <a:gd name="T0" fmla="*/ 0 w 17"/>
                  <a:gd name="T1" fmla="*/ 26 h 31"/>
                  <a:gd name="T2" fmla="*/ 17 w 17"/>
                  <a:gd name="T3" fmla="*/ 0 h 31"/>
                  <a:gd name="T4" fmla="*/ 17 w 17"/>
                  <a:gd name="T5" fmla="*/ 0 h 31"/>
                  <a:gd name="T6" fmla="*/ 17 w 17"/>
                  <a:gd name="T7" fmla="*/ 0 h 31"/>
                  <a:gd name="T8" fmla="*/ 17 w 17"/>
                  <a:gd name="T9" fmla="*/ 1 h 31"/>
                  <a:gd name="T10" fmla="*/ 17 w 17"/>
                  <a:gd name="T11" fmla="*/ 1 h 31"/>
                  <a:gd name="T12" fmla="*/ 17 w 17"/>
                  <a:gd name="T13" fmla="*/ 1 h 31"/>
                  <a:gd name="T14" fmla="*/ 17 w 17"/>
                  <a:gd name="T15" fmla="*/ 3 h 31"/>
                  <a:gd name="T16" fmla="*/ 17 w 17"/>
                  <a:gd name="T17" fmla="*/ 3 h 31"/>
                  <a:gd name="T18" fmla="*/ 17 w 17"/>
                  <a:gd name="T19" fmla="*/ 3 h 31"/>
                  <a:gd name="T20" fmla="*/ 2 w 17"/>
                  <a:gd name="T21" fmla="*/ 31 h 31"/>
                  <a:gd name="T22" fmla="*/ 2 w 17"/>
                  <a:gd name="T23" fmla="*/ 31 h 31"/>
                  <a:gd name="T24" fmla="*/ 2 w 17"/>
                  <a:gd name="T25" fmla="*/ 31 h 31"/>
                  <a:gd name="T26" fmla="*/ 2 w 17"/>
                  <a:gd name="T27" fmla="*/ 29 h 31"/>
                  <a:gd name="T28" fmla="*/ 2 w 17"/>
                  <a:gd name="T29" fmla="*/ 29 h 31"/>
                  <a:gd name="T30" fmla="*/ 2 w 17"/>
                  <a:gd name="T31" fmla="*/ 28 h 31"/>
                  <a:gd name="T32" fmla="*/ 0 w 17"/>
                  <a:gd name="T33" fmla="*/ 28 h 31"/>
                  <a:gd name="T34" fmla="*/ 0 w 17"/>
                  <a:gd name="T35" fmla="*/ 28 h 31"/>
                  <a:gd name="T36" fmla="*/ 0 w 17"/>
                  <a:gd name="T37" fmla="*/ 26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26"/>
                    </a:moveTo>
                    <a:lnTo>
                      <a:pt x="17" y="0"/>
                    </a:lnTo>
                    <a:lnTo>
                      <a:pt x="17" y="1"/>
                    </a:lnTo>
                    <a:lnTo>
                      <a:pt x="17" y="3"/>
                    </a:lnTo>
                    <a:lnTo>
                      <a:pt x="2" y="31"/>
                    </a:lnTo>
                    <a:lnTo>
                      <a:pt x="2" y="29"/>
                    </a:lnTo>
                    <a:lnTo>
                      <a:pt x="2" y="28"/>
                    </a:lnTo>
                    <a:lnTo>
                      <a:pt x="0" y="28"/>
                    </a:lnTo>
                    <a:lnTo>
                      <a:pt x="0" y="26"/>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3" name="Freeform 402"/>
              <p:cNvSpPr>
                <a:spLocks/>
              </p:cNvSpPr>
              <p:nvPr/>
            </p:nvSpPr>
            <p:spPr bwMode="auto">
              <a:xfrm>
                <a:off x="2011" y="3263"/>
                <a:ext cx="17" cy="33"/>
              </a:xfrm>
              <a:custGeom>
                <a:avLst/>
                <a:gdLst>
                  <a:gd name="T0" fmla="*/ 0 w 17"/>
                  <a:gd name="T1" fmla="*/ 28 h 33"/>
                  <a:gd name="T2" fmla="*/ 15 w 17"/>
                  <a:gd name="T3" fmla="*/ 0 h 33"/>
                  <a:gd name="T4" fmla="*/ 15 w 17"/>
                  <a:gd name="T5" fmla="*/ 0 h 33"/>
                  <a:gd name="T6" fmla="*/ 15 w 17"/>
                  <a:gd name="T7" fmla="*/ 2 h 33"/>
                  <a:gd name="T8" fmla="*/ 15 w 17"/>
                  <a:gd name="T9" fmla="*/ 2 h 33"/>
                  <a:gd name="T10" fmla="*/ 15 w 17"/>
                  <a:gd name="T11" fmla="*/ 2 h 33"/>
                  <a:gd name="T12" fmla="*/ 17 w 17"/>
                  <a:gd name="T13" fmla="*/ 4 h 33"/>
                  <a:gd name="T14" fmla="*/ 17 w 17"/>
                  <a:gd name="T15" fmla="*/ 4 h 33"/>
                  <a:gd name="T16" fmla="*/ 17 w 17"/>
                  <a:gd name="T17" fmla="*/ 4 h 33"/>
                  <a:gd name="T18" fmla="*/ 17 w 17"/>
                  <a:gd name="T19" fmla="*/ 5 h 33"/>
                  <a:gd name="T20" fmla="*/ 0 w 17"/>
                  <a:gd name="T21" fmla="*/ 33 h 33"/>
                  <a:gd name="T22" fmla="*/ 0 w 17"/>
                  <a:gd name="T23" fmla="*/ 32 h 33"/>
                  <a:gd name="T24" fmla="*/ 0 w 17"/>
                  <a:gd name="T25" fmla="*/ 32 h 33"/>
                  <a:gd name="T26" fmla="*/ 0 w 17"/>
                  <a:gd name="T27" fmla="*/ 32 h 33"/>
                  <a:gd name="T28" fmla="*/ 0 w 17"/>
                  <a:gd name="T29" fmla="*/ 30 h 33"/>
                  <a:gd name="T30" fmla="*/ 0 w 17"/>
                  <a:gd name="T31" fmla="*/ 30 h 33"/>
                  <a:gd name="T32" fmla="*/ 0 w 17"/>
                  <a:gd name="T33" fmla="*/ 30 h 33"/>
                  <a:gd name="T34" fmla="*/ 0 w 17"/>
                  <a:gd name="T35" fmla="*/ 28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5" y="2"/>
                    </a:lnTo>
                    <a:lnTo>
                      <a:pt x="17" y="4"/>
                    </a:lnTo>
                    <a:lnTo>
                      <a:pt x="17" y="5"/>
                    </a:lnTo>
                    <a:lnTo>
                      <a:pt x="0" y="33"/>
                    </a:lnTo>
                    <a:lnTo>
                      <a:pt x="0" y="32"/>
                    </a:lnTo>
                    <a:lnTo>
                      <a:pt x="0" y="30"/>
                    </a:lnTo>
                    <a:lnTo>
                      <a:pt x="0" y="2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4" name="Freeform 403"/>
              <p:cNvSpPr>
                <a:spLocks/>
              </p:cNvSpPr>
              <p:nvPr/>
            </p:nvSpPr>
            <p:spPr bwMode="auto">
              <a:xfrm>
                <a:off x="2011" y="3265"/>
                <a:ext cx="17" cy="33"/>
              </a:xfrm>
              <a:custGeom>
                <a:avLst/>
                <a:gdLst>
                  <a:gd name="T0" fmla="*/ 0 w 17"/>
                  <a:gd name="T1" fmla="*/ 28 h 33"/>
                  <a:gd name="T2" fmla="*/ 15 w 17"/>
                  <a:gd name="T3" fmla="*/ 0 h 33"/>
                  <a:gd name="T4" fmla="*/ 17 w 17"/>
                  <a:gd name="T5" fmla="*/ 2 h 33"/>
                  <a:gd name="T6" fmla="*/ 17 w 17"/>
                  <a:gd name="T7" fmla="*/ 2 h 33"/>
                  <a:gd name="T8" fmla="*/ 17 w 17"/>
                  <a:gd name="T9" fmla="*/ 2 h 33"/>
                  <a:gd name="T10" fmla="*/ 17 w 17"/>
                  <a:gd name="T11" fmla="*/ 3 h 33"/>
                  <a:gd name="T12" fmla="*/ 17 w 17"/>
                  <a:gd name="T13" fmla="*/ 3 h 33"/>
                  <a:gd name="T14" fmla="*/ 17 w 17"/>
                  <a:gd name="T15" fmla="*/ 3 h 33"/>
                  <a:gd name="T16" fmla="*/ 17 w 17"/>
                  <a:gd name="T17" fmla="*/ 5 h 33"/>
                  <a:gd name="T18" fmla="*/ 17 w 17"/>
                  <a:gd name="T19" fmla="*/ 5 h 33"/>
                  <a:gd name="T20" fmla="*/ 0 w 17"/>
                  <a:gd name="T21" fmla="*/ 33 h 33"/>
                  <a:gd name="T22" fmla="*/ 0 w 17"/>
                  <a:gd name="T23" fmla="*/ 33 h 33"/>
                  <a:gd name="T24" fmla="*/ 0 w 17"/>
                  <a:gd name="T25" fmla="*/ 31 h 33"/>
                  <a:gd name="T26" fmla="*/ 0 w 17"/>
                  <a:gd name="T27" fmla="*/ 31 h 33"/>
                  <a:gd name="T28" fmla="*/ 0 w 17"/>
                  <a:gd name="T29" fmla="*/ 31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5" y="0"/>
                    </a:lnTo>
                    <a:lnTo>
                      <a:pt x="17" y="2"/>
                    </a:lnTo>
                    <a:lnTo>
                      <a:pt x="17" y="3"/>
                    </a:lnTo>
                    <a:lnTo>
                      <a:pt x="17" y="5"/>
                    </a:lnTo>
                    <a:lnTo>
                      <a:pt x="0" y="33"/>
                    </a:lnTo>
                    <a:lnTo>
                      <a:pt x="0" y="31"/>
                    </a:lnTo>
                    <a:lnTo>
                      <a:pt x="0" y="30"/>
                    </a:lnTo>
                    <a:lnTo>
                      <a:pt x="0" y="28"/>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10" name="Freeform 404"/>
            <p:cNvSpPr>
              <a:spLocks/>
            </p:cNvSpPr>
            <p:nvPr/>
          </p:nvSpPr>
          <p:spPr bwMode="auto">
            <a:xfrm>
              <a:off x="2011" y="3268"/>
              <a:ext cx="17" cy="32"/>
            </a:xfrm>
            <a:custGeom>
              <a:avLst/>
              <a:gdLst>
                <a:gd name="T0" fmla="*/ 0 w 17"/>
                <a:gd name="T1" fmla="*/ 28 h 32"/>
                <a:gd name="T2" fmla="*/ 17 w 17"/>
                <a:gd name="T3" fmla="*/ 0 h 32"/>
                <a:gd name="T4" fmla="*/ 17 w 17"/>
                <a:gd name="T5" fmla="*/ 0 h 32"/>
                <a:gd name="T6" fmla="*/ 17 w 17"/>
                <a:gd name="T7" fmla="*/ 0 h 32"/>
                <a:gd name="T8" fmla="*/ 17 w 17"/>
                <a:gd name="T9" fmla="*/ 2 h 32"/>
                <a:gd name="T10" fmla="*/ 17 w 17"/>
                <a:gd name="T11" fmla="*/ 2 h 32"/>
                <a:gd name="T12" fmla="*/ 17 w 17"/>
                <a:gd name="T13" fmla="*/ 2 h 32"/>
                <a:gd name="T14" fmla="*/ 17 w 17"/>
                <a:gd name="T15" fmla="*/ 4 h 32"/>
                <a:gd name="T16" fmla="*/ 17 w 17"/>
                <a:gd name="T17" fmla="*/ 4 h 32"/>
                <a:gd name="T18" fmla="*/ 17 w 17"/>
                <a:gd name="T19" fmla="*/ 4 h 32"/>
                <a:gd name="T20" fmla="*/ 0 w 17"/>
                <a:gd name="T21" fmla="*/ 32 h 32"/>
                <a:gd name="T22" fmla="*/ 0 w 17"/>
                <a:gd name="T23" fmla="*/ 32 h 32"/>
                <a:gd name="T24" fmla="*/ 0 w 17"/>
                <a:gd name="T25" fmla="*/ 32 h 32"/>
                <a:gd name="T26" fmla="*/ 0 w 17"/>
                <a:gd name="T27" fmla="*/ 30 h 32"/>
                <a:gd name="T28" fmla="*/ 0 w 17"/>
                <a:gd name="T29" fmla="*/ 30 h 32"/>
                <a:gd name="T30" fmla="*/ 0 w 17"/>
                <a:gd name="T31" fmla="*/ 30 h 32"/>
                <a:gd name="T32" fmla="*/ 0 w 17"/>
                <a:gd name="T33" fmla="*/ 28 h 32"/>
                <a:gd name="T34" fmla="*/ 0 w 17"/>
                <a:gd name="T35" fmla="*/ 28 h 32"/>
                <a:gd name="T36" fmla="*/ 0 w 17"/>
                <a:gd name="T37" fmla="*/ 28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2"/>
                <a:gd name="T59" fmla="*/ 17 w 17"/>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2">
                  <a:moveTo>
                    <a:pt x="0" y="28"/>
                  </a:moveTo>
                  <a:lnTo>
                    <a:pt x="17" y="0"/>
                  </a:lnTo>
                  <a:lnTo>
                    <a:pt x="17" y="2"/>
                  </a:lnTo>
                  <a:lnTo>
                    <a:pt x="17" y="4"/>
                  </a:lnTo>
                  <a:lnTo>
                    <a:pt x="0" y="32"/>
                  </a:lnTo>
                  <a:lnTo>
                    <a:pt x="0" y="30"/>
                  </a:lnTo>
                  <a:lnTo>
                    <a:pt x="0" y="28"/>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405"/>
            <p:cNvSpPr>
              <a:spLocks/>
            </p:cNvSpPr>
            <p:nvPr/>
          </p:nvSpPr>
          <p:spPr bwMode="auto">
            <a:xfrm>
              <a:off x="2011" y="3270"/>
              <a:ext cx="18" cy="33"/>
            </a:xfrm>
            <a:custGeom>
              <a:avLst/>
              <a:gdLst>
                <a:gd name="T0" fmla="*/ 0 w 18"/>
                <a:gd name="T1" fmla="*/ 28 h 33"/>
                <a:gd name="T2" fmla="*/ 17 w 18"/>
                <a:gd name="T3" fmla="*/ 0 h 33"/>
                <a:gd name="T4" fmla="*/ 17 w 18"/>
                <a:gd name="T5" fmla="*/ 0 h 33"/>
                <a:gd name="T6" fmla="*/ 17 w 18"/>
                <a:gd name="T7" fmla="*/ 2 h 33"/>
                <a:gd name="T8" fmla="*/ 17 w 18"/>
                <a:gd name="T9" fmla="*/ 2 h 33"/>
                <a:gd name="T10" fmla="*/ 17 w 18"/>
                <a:gd name="T11" fmla="*/ 2 h 33"/>
                <a:gd name="T12" fmla="*/ 17 w 18"/>
                <a:gd name="T13" fmla="*/ 3 h 33"/>
                <a:gd name="T14" fmla="*/ 17 w 18"/>
                <a:gd name="T15" fmla="*/ 3 h 33"/>
                <a:gd name="T16" fmla="*/ 17 w 18"/>
                <a:gd name="T17" fmla="*/ 3 h 33"/>
                <a:gd name="T18" fmla="*/ 18 w 18"/>
                <a:gd name="T19" fmla="*/ 5 h 33"/>
                <a:gd name="T20" fmla="*/ 2 w 18"/>
                <a:gd name="T21" fmla="*/ 33 h 33"/>
                <a:gd name="T22" fmla="*/ 2 w 18"/>
                <a:gd name="T23" fmla="*/ 31 h 33"/>
                <a:gd name="T24" fmla="*/ 2 w 18"/>
                <a:gd name="T25" fmla="*/ 31 h 33"/>
                <a:gd name="T26" fmla="*/ 0 w 18"/>
                <a:gd name="T27" fmla="*/ 31 h 33"/>
                <a:gd name="T28" fmla="*/ 0 w 18"/>
                <a:gd name="T29" fmla="*/ 30 h 33"/>
                <a:gd name="T30" fmla="*/ 0 w 18"/>
                <a:gd name="T31" fmla="*/ 30 h 33"/>
                <a:gd name="T32" fmla="*/ 0 w 18"/>
                <a:gd name="T33" fmla="*/ 30 h 33"/>
                <a:gd name="T34" fmla="*/ 0 w 18"/>
                <a:gd name="T35" fmla="*/ 28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7" y="0"/>
                  </a:lnTo>
                  <a:lnTo>
                    <a:pt x="17" y="2"/>
                  </a:lnTo>
                  <a:lnTo>
                    <a:pt x="17" y="3"/>
                  </a:lnTo>
                  <a:lnTo>
                    <a:pt x="18" y="5"/>
                  </a:lnTo>
                  <a:lnTo>
                    <a:pt x="2" y="33"/>
                  </a:lnTo>
                  <a:lnTo>
                    <a:pt x="2" y="31"/>
                  </a:lnTo>
                  <a:lnTo>
                    <a:pt x="0" y="31"/>
                  </a:lnTo>
                  <a:lnTo>
                    <a:pt x="0" y="30"/>
                  </a:lnTo>
                  <a:lnTo>
                    <a:pt x="0" y="28"/>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406"/>
            <p:cNvSpPr>
              <a:spLocks/>
            </p:cNvSpPr>
            <p:nvPr/>
          </p:nvSpPr>
          <p:spPr bwMode="auto">
            <a:xfrm>
              <a:off x="2011" y="3272"/>
              <a:ext cx="18" cy="33"/>
            </a:xfrm>
            <a:custGeom>
              <a:avLst/>
              <a:gdLst>
                <a:gd name="T0" fmla="*/ 0 w 18"/>
                <a:gd name="T1" fmla="*/ 28 h 33"/>
                <a:gd name="T2" fmla="*/ 17 w 18"/>
                <a:gd name="T3" fmla="*/ 0 h 33"/>
                <a:gd name="T4" fmla="*/ 17 w 18"/>
                <a:gd name="T5" fmla="*/ 1 h 33"/>
                <a:gd name="T6" fmla="*/ 17 w 18"/>
                <a:gd name="T7" fmla="*/ 1 h 33"/>
                <a:gd name="T8" fmla="*/ 17 w 18"/>
                <a:gd name="T9" fmla="*/ 1 h 33"/>
                <a:gd name="T10" fmla="*/ 18 w 18"/>
                <a:gd name="T11" fmla="*/ 3 h 33"/>
                <a:gd name="T12" fmla="*/ 18 w 18"/>
                <a:gd name="T13" fmla="*/ 3 h 33"/>
                <a:gd name="T14" fmla="*/ 18 w 18"/>
                <a:gd name="T15" fmla="*/ 3 h 33"/>
                <a:gd name="T16" fmla="*/ 18 w 18"/>
                <a:gd name="T17" fmla="*/ 5 h 33"/>
                <a:gd name="T18" fmla="*/ 18 w 18"/>
                <a:gd name="T19" fmla="*/ 5 h 33"/>
                <a:gd name="T20" fmla="*/ 2 w 18"/>
                <a:gd name="T21" fmla="*/ 33 h 33"/>
                <a:gd name="T22" fmla="*/ 2 w 18"/>
                <a:gd name="T23" fmla="*/ 33 h 33"/>
                <a:gd name="T24" fmla="*/ 2 w 18"/>
                <a:gd name="T25" fmla="*/ 31 h 33"/>
                <a:gd name="T26" fmla="*/ 2 w 18"/>
                <a:gd name="T27" fmla="*/ 31 h 33"/>
                <a:gd name="T28" fmla="*/ 2 w 18"/>
                <a:gd name="T29" fmla="*/ 31 h 33"/>
                <a:gd name="T30" fmla="*/ 2 w 18"/>
                <a:gd name="T31" fmla="*/ 29 h 33"/>
                <a:gd name="T32" fmla="*/ 2 w 18"/>
                <a:gd name="T33" fmla="*/ 29 h 33"/>
                <a:gd name="T34" fmla="*/ 0 w 18"/>
                <a:gd name="T35" fmla="*/ 29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7" y="0"/>
                  </a:lnTo>
                  <a:lnTo>
                    <a:pt x="17" y="1"/>
                  </a:lnTo>
                  <a:lnTo>
                    <a:pt x="18" y="3"/>
                  </a:lnTo>
                  <a:lnTo>
                    <a:pt x="18" y="5"/>
                  </a:lnTo>
                  <a:lnTo>
                    <a:pt x="2" y="33"/>
                  </a:lnTo>
                  <a:lnTo>
                    <a:pt x="2" y="31"/>
                  </a:lnTo>
                  <a:lnTo>
                    <a:pt x="2" y="29"/>
                  </a:lnTo>
                  <a:lnTo>
                    <a:pt x="0" y="29"/>
                  </a:lnTo>
                  <a:lnTo>
                    <a:pt x="0" y="28"/>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407"/>
            <p:cNvSpPr>
              <a:spLocks/>
            </p:cNvSpPr>
            <p:nvPr/>
          </p:nvSpPr>
          <p:spPr bwMode="auto">
            <a:xfrm>
              <a:off x="2013" y="3275"/>
              <a:ext cx="16" cy="31"/>
            </a:xfrm>
            <a:custGeom>
              <a:avLst/>
              <a:gdLst>
                <a:gd name="T0" fmla="*/ 0 w 16"/>
                <a:gd name="T1" fmla="*/ 28 h 31"/>
                <a:gd name="T2" fmla="*/ 16 w 16"/>
                <a:gd name="T3" fmla="*/ 0 h 31"/>
                <a:gd name="T4" fmla="*/ 16 w 16"/>
                <a:gd name="T5" fmla="*/ 0 h 31"/>
                <a:gd name="T6" fmla="*/ 16 w 16"/>
                <a:gd name="T7" fmla="*/ 0 h 31"/>
                <a:gd name="T8" fmla="*/ 16 w 16"/>
                <a:gd name="T9" fmla="*/ 2 h 31"/>
                <a:gd name="T10" fmla="*/ 16 w 16"/>
                <a:gd name="T11" fmla="*/ 2 h 31"/>
                <a:gd name="T12" fmla="*/ 16 w 16"/>
                <a:gd name="T13" fmla="*/ 2 h 31"/>
                <a:gd name="T14" fmla="*/ 16 w 16"/>
                <a:gd name="T15" fmla="*/ 3 h 31"/>
                <a:gd name="T16" fmla="*/ 16 w 16"/>
                <a:gd name="T17" fmla="*/ 3 h 31"/>
                <a:gd name="T18" fmla="*/ 16 w 16"/>
                <a:gd name="T19" fmla="*/ 3 h 31"/>
                <a:gd name="T20" fmla="*/ 0 w 16"/>
                <a:gd name="T21" fmla="*/ 31 h 31"/>
                <a:gd name="T22" fmla="*/ 0 w 16"/>
                <a:gd name="T23" fmla="*/ 31 h 31"/>
                <a:gd name="T24" fmla="*/ 0 w 16"/>
                <a:gd name="T25" fmla="*/ 31 h 31"/>
                <a:gd name="T26" fmla="*/ 0 w 16"/>
                <a:gd name="T27" fmla="*/ 30 h 31"/>
                <a:gd name="T28" fmla="*/ 0 w 16"/>
                <a:gd name="T29" fmla="*/ 30 h 31"/>
                <a:gd name="T30" fmla="*/ 0 w 16"/>
                <a:gd name="T31" fmla="*/ 30 h 31"/>
                <a:gd name="T32" fmla="*/ 0 w 16"/>
                <a:gd name="T33" fmla="*/ 28 h 31"/>
                <a:gd name="T34" fmla="*/ 0 w 16"/>
                <a:gd name="T35" fmla="*/ 28 h 31"/>
                <a:gd name="T36" fmla="*/ 0 w 16"/>
                <a:gd name="T37" fmla="*/ 28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1"/>
                <a:gd name="T59" fmla="*/ 16 w 16"/>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1">
                  <a:moveTo>
                    <a:pt x="0" y="28"/>
                  </a:moveTo>
                  <a:lnTo>
                    <a:pt x="16" y="0"/>
                  </a:lnTo>
                  <a:lnTo>
                    <a:pt x="16" y="2"/>
                  </a:lnTo>
                  <a:lnTo>
                    <a:pt x="16" y="3"/>
                  </a:lnTo>
                  <a:lnTo>
                    <a:pt x="0" y="31"/>
                  </a:lnTo>
                  <a:lnTo>
                    <a:pt x="0" y="30"/>
                  </a:lnTo>
                  <a:lnTo>
                    <a:pt x="0" y="28"/>
                  </a:lnTo>
                  <a:close/>
                </a:path>
              </a:pathLst>
            </a:custGeom>
            <a:solidFill>
              <a:srgbClr val="94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408"/>
            <p:cNvSpPr>
              <a:spLocks/>
            </p:cNvSpPr>
            <p:nvPr/>
          </p:nvSpPr>
          <p:spPr bwMode="auto">
            <a:xfrm>
              <a:off x="2013" y="3277"/>
              <a:ext cx="16" cy="33"/>
            </a:xfrm>
            <a:custGeom>
              <a:avLst/>
              <a:gdLst>
                <a:gd name="T0" fmla="*/ 0 w 16"/>
                <a:gd name="T1" fmla="*/ 28 h 33"/>
                <a:gd name="T2" fmla="*/ 16 w 16"/>
                <a:gd name="T3" fmla="*/ 0 h 33"/>
                <a:gd name="T4" fmla="*/ 16 w 16"/>
                <a:gd name="T5" fmla="*/ 0 h 33"/>
                <a:gd name="T6" fmla="*/ 16 w 16"/>
                <a:gd name="T7" fmla="*/ 1 h 33"/>
                <a:gd name="T8" fmla="*/ 16 w 16"/>
                <a:gd name="T9" fmla="*/ 1 h 33"/>
                <a:gd name="T10" fmla="*/ 16 w 16"/>
                <a:gd name="T11" fmla="*/ 1 h 33"/>
                <a:gd name="T12" fmla="*/ 16 w 16"/>
                <a:gd name="T13" fmla="*/ 3 h 33"/>
                <a:gd name="T14" fmla="*/ 16 w 16"/>
                <a:gd name="T15" fmla="*/ 3 h 33"/>
                <a:gd name="T16" fmla="*/ 16 w 16"/>
                <a:gd name="T17" fmla="*/ 3 h 33"/>
                <a:gd name="T18" fmla="*/ 16 w 16"/>
                <a:gd name="T19" fmla="*/ 3 h 33"/>
                <a:gd name="T20" fmla="*/ 0 w 16"/>
                <a:gd name="T21" fmla="*/ 33 h 33"/>
                <a:gd name="T22" fmla="*/ 0 w 16"/>
                <a:gd name="T23" fmla="*/ 31 h 33"/>
                <a:gd name="T24" fmla="*/ 0 w 16"/>
                <a:gd name="T25" fmla="*/ 31 h 33"/>
                <a:gd name="T26" fmla="*/ 0 w 16"/>
                <a:gd name="T27" fmla="*/ 31 h 33"/>
                <a:gd name="T28" fmla="*/ 0 w 16"/>
                <a:gd name="T29" fmla="*/ 29 h 33"/>
                <a:gd name="T30" fmla="*/ 0 w 16"/>
                <a:gd name="T31" fmla="*/ 29 h 33"/>
                <a:gd name="T32" fmla="*/ 0 w 16"/>
                <a:gd name="T33" fmla="*/ 29 h 33"/>
                <a:gd name="T34" fmla="*/ 0 w 16"/>
                <a:gd name="T35" fmla="*/ 28 h 33"/>
                <a:gd name="T36" fmla="*/ 0 w 16"/>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3"/>
                <a:gd name="T59" fmla="*/ 16 w 16"/>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3">
                  <a:moveTo>
                    <a:pt x="0" y="28"/>
                  </a:moveTo>
                  <a:lnTo>
                    <a:pt x="16" y="0"/>
                  </a:lnTo>
                  <a:lnTo>
                    <a:pt x="16" y="1"/>
                  </a:lnTo>
                  <a:lnTo>
                    <a:pt x="16" y="3"/>
                  </a:lnTo>
                  <a:lnTo>
                    <a:pt x="0" y="33"/>
                  </a:lnTo>
                  <a:lnTo>
                    <a:pt x="0" y="31"/>
                  </a:lnTo>
                  <a:lnTo>
                    <a:pt x="0" y="29"/>
                  </a:lnTo>
                  <a:lnTo>
                    <a:pt x="0" y="2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409"/>
            <p:cNvSpPr>
              <a:spLocks/>
            </p:cNvSpPr>
            <p:nvPr/>
          </p:nvSpPr>
          <p:spPr bwMode="auto">
            <a:xfrm>
              <a:off x="2013" y="3278"/>
              <a:ext cx="18" cy="33"/>
            </a:xfrm>
            <a:custGeom>
              <a:avLst/>
              <a:gdLst>
                <a:gd name="T0" fmla="*/ 0 w 18"/>
                <a:gd name="T1" fmla="*/ 28 h 33"/>
                <a:gd name="T2" fmla="*/ 16 w 18"/>
                <a:gd name="T3" fmla="*/ 0 h 33"/>
                <a:gd name="T4" fmla="*/ 16 w 18"/>
                <a:gd name="T5" fmla="*/ 2 h 33"/>
                <a:gd name="T6" fmla="*/ 16 w 18"/>
                <a:gd name="T7" fmla="*/ 2 h 33"/>
                <a:gd name="T8" fmla="*/ 16 w 18"/>
                <a:gd name="T9" fmla="*/ 2 h 33"/>
                <a:gd name="T10" fmla="*/ 16 w 18"/>
                <a:gd name="T11" fmla="*/ 2 h 33"/>
                <a:gd name="T12" fmla="*/ 16 w 18"/>
                <a:gd name="T13" fmla="*/ 4 h 33"/>
                <a:gd name="T14" fmla="*/ 18 w 18"/>
                <a:gd name="T15" fmla="*/ 4 h 33"/>
                <a:gd name="T16" fmla="*/ 18 w 18"/>
                <a:gd name="T17" fmla="*/ 4 h 33"/>
                <a:gd name="T18" fmla="*/ 18 w 18"/>
                <a:gd name="T19" fmla="*/ 5 h 33"/>
                <a:gd name="T20" fmla="*/ 1 w 18"/>
                <a:gd name="T21" fmla="*/ 33 h 33"/>
                <a:gd name="T22" fmla="*/ 1 w 18"/>
                <a:gd name="T23" fmla="*/ 33 h 33"/>
                <a:gd name="T24" fmla="*/ 0 w 18"/>
                <a:gd name="T25" fmla="*/ 33 h 33"/>
                <a:gd name="T26" fmla="*/ 0 w 18"/>
                <a:gd name="T27" fmla="*/ 32 h 33"/>
                <a:gd name="T28" fmla="*/ 0 w 18"/>
                <a:gd name="T29" fmla="*/ 32 h 33"/>
                <a:gd name="T30" fmla="*/ 0 w 18"/>
                <a:gd name="T31" fmla="*/ 30 h 33"/>
                <a:gd name="T32" fmla="*/ 0 w 18"/>
                <a:gd name="T33" fmla="*/ 30 h 33"/>
                <a:gd name="T34" fmla="*/ 0 w 18"/>
                <a:gd name="T35" fmla="*/ 30 h 33"/>
                <a:gd name="T36" fmla="*/ 0 w 18"/>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3"/>
                <a:gd name="T59" fmla="*/ 18 w 18"/>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3">
                  <a:moveTo>
                    <a:pt x="0" y="28"/>
                  </a:moveTo>
                  <a:lnTo>
                    <a:pt x="16" y="0"/>
                  </a:lnTo>
                  <a:lnTo>
                    <a:pt x="16" y="2"/>
                  </a:lnTo>
                  <a:lnTo>
                    <a:pt x="16" y="4"/>
                  </a:lnTo>
                  <a:lnTo>
                    <a:pt x="18" y="4"/>
                  </a:lnTo>
                  <a:lnTo>
                    <a:pt x="18" y="5"/>
                  </a:lnTo>
                  <a:lnTo>
                    <a:pt x="1" y="33"/>
                  </a:lnTo>
                  <a:lnTo>
                    <a:pt x="0" y="33"/>
                  </a:lnTo>
                  <a:lnTo>
                    <a:pt x="0" y="32"/>
                  </a:lnTo>
                  <a:lnTo>
                    <a:pt x="0" y="30"/>
                  </a:lnTo>
                  <a:lnTo>
                    <a:pt x="0" y="28"/>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410"/>
            <p:cNvSpPr>
              <a:spLocks/>
            </p:cNvSpPr>
            <p:nvPr/>
          </p:nvSpPr>
          <p:spPr bwMode="auto">
            <a:xfrm>
              <a:off x="2013" y="3280"/>
              <a:ext cx="18" cy="35"/>
            </a:xfrm>
            <a:custGeom>
              <a:avLst/>
              <a:gdLst>
                <a:gd name="T0" fmla="*/ 0 w 18"/>
                <a:gd name="T1" fmla="*/ 30 h 35"/>
                <a:gd name="T2" fmla="*/ 16 w 18"/>
                <a:gd name="T3" fmla="*/ 0 h 35"/>
                <a:gd name="T4" fmla="*/ 16 w 18"/>
                <a:gd name="T5" fmla="*/ 2 h 35"/>
                <a:gd name="T6" fmla="*/ 18 w 18"/>
                <a:gd name="T7" fmla="*/ 2 h 35"/>
                <a:gd name="T8" fmla="*/ 18 w 18"/>
                <a:gd name="T9" fmla="*/ 2 h 35"/>
                <a:gd name="T10" fmla="*/ 18 w 18"/>
                <a:gd name="T11" fmla="*/ 3 h 35"/>
                <a:gd name="T12" fmla="*/ 18 w 18"/>
                <a:gd name="T13" fmla="*/ 3 h 35"/>
                <a:gd name="T14" fmla="*/ 18 w 18"/>
                <a:gd name="T15" fmla="*/ 3 h 35"/>
                <a:gd name="T16" fmla="*/ 18 w 18"/>
                <a:gd name="T17" fmla="*/ 5 h 35"/>
                <a:gd name="T18" fmla="*/ 18 w 18"/>
                <a:gd name="T19" fmla="*/ 5 h 35"/>
                <a:gd name="T20" fmla="*/ 1 w 18"/>
                <a:gd name="T21" fmla="*/ 35 h 35"/>
                <a:gd name="T22" fmla="*/ 1 w 18"/>
                <a:gd name="T23" fmla="*/ 33 h 35"/>
                <a:gd name="T24" fmla="*/ 1 w 18"/>
                <a:gd name="T25" fmla="*/ 33 h 35"/>
                <a:gd name="T26" fmla="*/ 1 w 18"/>
                <a:gd name="T27" fmla="*/ 33 h 35"/>
                <a:gd name="T28" fmla="*/ 1 w 18"/>
                <a:gd name="T29" fmla="*/ 31 h 35"/>
                <a:gd name="T30" fmla="*/ 1 w 18"/>
                <a:gd name="T31" fmla="*/ 31 h 35"/>
                <a:gd name="T32" fmla="*/ 0 w 18"/>
                <a:gd name="T33" fmla="*/ 31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6" y="0"/>
                  </a:lnTo>
                  <a:lnTo>
                    <a:pt x="16" y="2"/>
                  </a:lnTo>
                  <a:lnTo>
                    <a:pt x="18" y="2"/>
                  </a:lnTo>
                  <a:lnTo>
                    <a:pt x="18" y="3"/>
                  </a:lnTo>
                  <a:lnTo>
                    <a:pt x="18" y="5"/>
                  </a:lnTo>
                  <a:lnTo>
                    <a:pt x="1" y="35"/>
                  </a:lnTo>
                  <a:lnTo>
                    <a:pt x="1" y="33"/>
                  </a:lnTo>
                  <a:lnTo>
                    <a:pt x="1" y="31"/>
                  </a:lnTo>
                  <a:lnTo>
                    <a:pt x="0" y="31"/>
                  </a:lnTo>
                  <a:lnTo>
                    <a:pt x="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 name="Freeform 411"/>
            <p:cNvSpPr>
              <a:spLocks/>
            </p:cNvSpPr>
            <p:nvPr/>
          </p:nvSpPr>
          <p:spPr bwMode="auto">
            <a:xfrm>
              <a:off x="2014" y="3283"/>
              <a:ext cx="17" cy="33"/>
            </a:xfrm>
            <a:custGeom>
              <a:avLst/>
              <a:gdLst>
                <a:gd name="T0" fmla="*/ 0 w 17"/>
                <a:gd name="T1" fmla="*/ 28 h 33"/>
                <a:gd name="T2" fmla="*/ 17 w 17"/>
                <a:gd name="T3" fmla="*/ 0 h 33"/>
                <a:gd name="T4" fmla="*/ 17 w 17"/>
                <a:gd name="T5" fmla="*/ 0 h 33"/>
                <a:gd name="T6" fmla="*/ 17 w 17"/>
                <a:gd name="T7" fmla="*/ 0 h 33"/>
                <a:gd name="T8" fmla="*/ 17 w 17"/>
                <a:gd name="T9" fmla="*/ 2 h 33"/>
                <a:gd name="T10" fmla="*/ 17 w 17"/>
                <a:gd name="T11" fmla="*/ 2 h 33"/>
                <a:gd name="T12" fmla="*/ 17 w 17"/>
                <a:gd name="T13" fmla="*/ 2 h 33"/>
                <a:gd name="T14" fmla="*/ 17 w 17"/>
                <a:gd name="T15" fmla="*/ 3 h 33"/>
                <a:gd name="T16" fmla="*/ 17 w 17"/>
                <a:gd name="T17" fmla="*/ 3 h 33"/>
                <a:gd name="T18" fmla="*/ 17 w 17"/>
                <a:gd name="T19" fmla="*/ 3 h 33"/>
                <a:gd name="T20" fmla="*/ 0 w 17"/>
                <a:gd name="T21" fmla="*/ 33 h 33"/>
                <a:gd name="T22" fmla="*/ 0 w 17"/>
                <a:gd name="T23" fmla="*/ 33 h 33"/>
                <a:gd name="T24" fmla="*/ 0 w 17"/>
                <a:gd name="T25" fmla="*/ 32 h 33"/>
                <a:gd name="T26" fmla="*/ 0 w 17"/>
                <a:gd name="T27" fmla="*/ 32 h 33"/>
                <a:gd name="T28" fmla="*/ 0 w 17"/>
                <a:gd name="T29" fmla="*/ 32 h 33"/>
                <a:gd name="T30" fmla="*/ 0 w 17"/>
                <a:gd name="T31" fmla="*/ 30 h 33"/>
                <a:gd name="T32" fmla="*/ 0 w 17"/>
                <a:gd name="T33" fmla="*/ 30 h 33"/>
                <a:gd name="T34" fmla="*/ 0 w 17"/>
                <a:gd name="T35" fmla="*/ 30 h 33"/>
                <a:gd name="T36" fmla="*/ 0 w 17"/>
                <a:gd name="T37" fmla="*/ 28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3"/>
                <a:gd name="T59" fmla="*/ 17 w 1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3">
                  <a:moveTo>
                    <a:pt x="0" y="28"/>
                  </a:moveTo>
                  <a:lnTo>
                    <a:pt x="17" y="0"/>
                  </a:lnTo>
                  <a:lnTo>
                    <a:pt x="17" y="2"/>
                  </a:lnTo>
                  <a:lnTo>
                    <a:pt x="17" y="3"/>
                  </a:lnTo>
                  <a:lnTo>
                    <a:pt x="0" y="33"/>
                  </a:lnTo>
                  <a:lnTo>
                    <a:pt x="0" y="32"/>
                  </a:lnTo>
                  <a:lnTo>
                    <a:pt x="0" y="30"/>
                  </a:lnTo>
                  <a:lnTo>
                    <a:pt x="0" y="2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8" name="Freeform 412"/>
            <p:cNvSpPr>
              <a:spLocks/>
            </p:cNvSpPr>
            <p:nvPr/>
          </p:nvSpPr>
          <p:spPr bwMode="auto">
            <a:xfrm>
              <a:off x="2014" y="3285"/>
              <a:ext cx="19" cy="33"/>
            </a:xfrm>
            <a:custGeom>
              <a:avLst/>
              <a:gdLst>
                <a:gd name="T0" fmla="*/ 0 w 19"/>
                <a:gd name="T1" fmla="*/ 30 h 33"/>
                <a:gd name="T2" fmla="*/ 17 w 19"/>
                <a:gd name="T3" fmla="*/ 0 h 33"/>
                <a:gd name="T4" fmla="*/ 17 w 19"/>
                <a:gd name="T5" fmla="*/ 0 h 33"/>
                <a:gd name="T6" fmla="*/ 17 w 19"/>
                <a:gd name="T7" fmla="*/ 1 h 33"/>
                <a:gd name="T8" fmla="*/ 17 w 19"/>
                <a:gd name="T9" fmla="*/ 1 h 33"/>
                <a:gd name="T10" fmla="*/ 17 w 19"/>
                <a:gd name="T11" fmla="*/ 1 h 33"/>
                <a:gd name="T12" fmla="*/ 17 w 19"/>
                <a:gd name="T13" fmla="*/ 1 h 33"/>
                <a:gd name="T14" fmla="*/ 17 w 19"/>
                <a:gd name="T15" fmla="*/ 3 h 33"/>
                <a:gd name="T16" fmla="*/ 19 w 19"/>
                <a:gd name="T17" fmla="*/ 3 h 33"/>
                <a:gd name="T18" fmla="*/ 19 w 19"/>
                <a:gd name="T19" fmla="*/ 3 h 33"/>
                <a:gd name="T20" fmla="*/ 0 w 19"/>
                <a:gd name="T21" fmla="*/ 33 h 33"/>
                <a:gd name="T22" fmla="*/ 0 w 19"/>
                <a:gd name="T23" fmla="*/ 33 h 33"/>
                <a:gd name="T24" fmla="*/ 0 w 19"/>
                <a:gd name="T25" fmla="*/ 33 h 33"/>
                <a:gd name="T26" fmla="*/ 0 w 19"/>
                <a:gd name="T27" fmla="*/ 31 h 33"/>
                <a:gd name="T28" fmla="*/ 0 w 19"/>
                <a:gd name="T29" fmla="*/ 31 h 33"/>
                <a:gd name="T30" fmla="*/ 0 w 19"/>
                <a:gd name="T31" fmla="*/ 31 h 33"/>
                <a:gd name="T32" fmla="*/ 0 w 19"/>
                <a:gd name="T33" fmla="*/ 30 h 33"/>
                <a:gd name="T34" fmla="*/ 0 w 19"/>
                <a:gd name="T35" fmla="*/ 30 h 33"/>
                <a:gd name="T36" fmla="*/ 0 w 19"/>
                <a:gd name="T37" fmla="*/ 3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3"/>
                <a:gd name="T59" fmla="*/ 19 w 1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3">
                  <a:moveTo>
                    <a:pt x="0" y="30"/>
                  </a:moveTo>
                  <a:lnTo>
                    <a:pt x="17" y="0"/>
                  </a:lnTo>
                  <a:lnTo>
                    <a:pt x="17" y="1"/>
                  </a:lnTo>
                  <a:lnTo>
                    <a:pt x="17" y="3"/>
                  </a:lnTo>
                  <a:lnTo>
                    <a:pt x="19" y="3"/>
                  </a:lnTo>
                  <a:lnTo>
                    <a:pt x="0" y="33"/>
                  </a:lnTo>
                  <a:lnTo>
                    <a:pt x="0" y="31"/>
                  </a:lnTo>
                  <a:lnTo>
                    <a:pt x="0" y="3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9" name="Freeform 413"/>
            <p:cNvSpPr>
              <a:spLocks/>
            </p:cNvSpPr>
            <p:nvPr/>
          </p:nvSpPr>
          <p:spPr bwMode="auto">
            <a:xfrm>
              <a:off x="2014" y="3286"/>
              <a:ext cx="19" cy="35"/>
            </a:xfrm>
            <a:custGeom>
              <a:avLst/>
              <a:gdLst>
                <a:gd name="T0" fmla="*/ 0 w 19"/>
                <a:gd name="T1" fmla="*/ 30 h 35"/>
                <a:gd name="T2" fmla="*/ 17 w 19"/>
                <a:gd name="T3" fmla="*/ 0 h 35"/>
                <a:gd name="T4" fmla="*/ 17 w 19"/>
                <a:gd name="T5" fmla="*/ 0 h 35"/>
                <a:gd name="T6" fmla="*/ 17 w 19"/>
                <a:gd name="T7" fmla="*/ 2 h 35"/>
                <a:gd name="T8" fmla="*/ 19 w 19"/>
                <a:gd name="T9" fmla="*/ 2 h 35"/>
                <a:gd name="T10" fmla="*/ 19 w 19"/>
                <a:gd name="T11" fmla="*/ 2 h 35"/>
                <a:gd name="T12" fmla="*/ 19 w 19"/>
                <a:gd name="T13" fmla="*/ 4 h 35"/>
                <a:gd name="T14" fmla="*/ 19 w 19"/>
                <a:gd name="T15" fmla="*/ 4 h 35"/>
                <a:gd name="T16" fmla="*/ 19 w 19"/>
                <a:gd name="T17" fmla="*/ 4 h 35"/>
                <a:gd name="T18" fmla="*/ 19 w 19"/>
                <a:gd name="T19" fmla="*/ 5 h 35"/>
                <a:gd name="T20" fmla="*/ 2 w 19"/>
                <a:gd name="T21" fmla="*/ 35 h 35"/>
                <a:gd name="T22" fmla="*/ 0 w 19"/>
                <a:gd name="T23" fmla="*/ 34 h 35"/>
                <a:gd name="T24" fmla="*/ 0 w 19"/>
                <a:gd name="T25" fmla="*/ 34 h 35"/>
                <a:gd name="T26" fmla="*/ 0 w 19"/>
                <a:gd name="T27" fmla="*/ 34 h 35"/>
                <a:gd name="T28" fmla="*/ 0 w 19"/>
                <a:gd name="T29" fmla="*/ 32 h 35"/>
                <a:gd name="T30" fmla="*/ 0 w 19"/>
                <a:gd name="T31" fmla="*/ 32 h 35"/>
                <a:gd name="T32" fmla="*/ 0 w 19"/>
                <a:gd name="T33" fmla="*/ 32 h 35"/>
                <a:gd name="T34" fmla="*/ 0 w 19"/>
                <a:gd name="T35" fmla="*/ 30 h 35"/>
                <a:gd name="T36" fmla="*/ 0 w 19"/>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5"/>
                <a:gd name="T59" fmla="*/ 19 w 1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5">
                  <a:moveTo>
                    <a:pt x="0" y="30"/>
                  </a:moveTo>
                  <a:lnTo>
                    <a:pt x="17" y="0"/>
                  </a:lnTo>
                  <a:lnTo>
                    <a:pt x="17" y="2"/>
                  </a:lnTo>
                  <a:lnTo>
                    <a:pt x="19" y="2"/>
                  </a:lnTo>
                  <a:lnTo>
                    <a:pt x="19" y="4"/>
                  </a:lnTo>
                  <a:lnTo>
                    <a:pt x="19" y="5"/>
                  </a:lnTo>
                  <a:lnTo>
                    <a:pt x="2" y="35"/>
                  </a:lnTo>
                  <a:lnTo>
                    <a:pt x="0" y="34"/>
                  </a:lnTo>
                  <a:lnTo>
                    <a:pt x="0" y="32"/>
                  </a:lnTo>
                  <a:lnTo>
                    <a:pt x="0" y="3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414"/>
            <p:cNvSpPr>
              <a:spLocks/>
            </p:cNvSpPr>
            <p:nvPr/>
          </p:nvSpPr>
          <p:spPr bwMode="auto">
            <a:xfrm>
              <a:off x="2014" y="3288"/>
              <a:ext cx="19" cy="35"/>
            </a:xfrm>
            <a:custGeom>
              <a:avLst/>
              <a:gdLst>
                <a:gd name="T0" fmla="*/ 0 w 19"/>
                <a:gd name="T1" fmla="*/ 30 h 35"/>
                <a:gd name="T2" fmla="*/ 19 w 19"/>
                <a:gd name="T3" fmla="*/ 0 h 35"/>
                <a:gd name="T4" fmla="*/ 19 w 19"/>
                <a:gd name="T5" fmla="*/ 2 h 35"/>
                <a:gd name="T6" fmla="*/ 19 w 19"/>
                <a:gd name="T7" fmla="*/ 2 h 35"/>
                <a:gd name="T8" fmla="*/ 19 w 19"/>
                <a:gd name="T9" fmla="*/ 2 h 35"/>
                <a:gd name="T10" fmla="*/ 19 w 19"/>
                <a:gd name="T11" fmla="*/ 3 h 35"/>
                <a:gd name="T12" fmla="*/ 19 w 19"/>
                <a:gd name="T13" fmla="*/ 3 h 35"/>
                <a:gd name="T14" fmla="*/ 19 w 19"/>
                <a:gd name="T15" fmla="*/ 3 h 35"/>
                <a:gd name="T16" fmla="*/ 19 w 19"/>
                <a:gd name="T17" fmla="*/ 5 h 35"/>
                <a:gd name="T18" fmla="*/ 19 w 19"/>
                <a:gd name="T19" fmla="*/ 5 h 35"/>
                <a:gd name="T20" fmla="*/ 2 w 19"/>
                <a:gd name="T21" fmla="*/ 35 h 35"/>
                <a:gd name="T22" fmla="*/ 2 w 19"/>
                <a:gd name="T23" fmla="*/ 35 h 35"/>
                <a:gd name="T24" fmla="*/ 2 w 19"/>
                <a:gd name="T25" fmla="*/ 33 h 35"/>
                <a:gd name="T26" fmla="*/ 2 w 19"/>
                <a:gd name="T27" fmla="*/ 33 h 35"/>
                <a:gd name="T28" fmla="*/ 2 w 19"/>
                <a:gd name="T29" fmla="*/ 33 h 35"/>
                <a:gd name="T30" fmla="*/ 0 w 19"/>
                <a:gd name="T31" fmla="*/ 32 h 35"/>
                <a:gd name="T32" fmla="*/ 0 w 19"/>
                <a:gd name="T33" fmla="*/ 32 h 35"/>
                <a:gd name="T34" fmla="*/ 0 w 19"/>
                <a:gd name="T35" fmla="*/ 32 h 35"/>
                <a:gd name="T36" fmla="*/ 0 w 19"/>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5"/>
                <a:gd name="T59" fmla="*/ 19 w 19"/>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5">
                  <a:moveTo>
                    <a:pt x="0" y="30"/>
                  </a:moveTo>
                  <a:lnTo>
                    <a:pt x="19" y="0"/>
                  </a:lnTo>
                  <a:lnTo>
                    <a:pt x="19" y="2"/>
                  </a:lnTo>
                  <a:lnTo>
                    <a:pt x="19" y="3"/>
                  </a:lnTo>
                  <a:lnTo>
                    <a:pt x="19" y="5"/>
                  </a:lnTo>
                  <a:lnTo>
                    <a:pt x="2" y="35"/>
                  </a:lnTo>
                  <a:lnTo>
                    <a:pt x="2" y="33"/>
                  </a:lnTo>
                  <a:lnTo>
                    <a:pt x="0" y="32"/>
                  </a:lnTo>
                  <a:lnTo>
                    <a:pt x="0" y="3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1" name="Freeform 415"/>
            <p:cNvSpPr>
              <a:spLocks/>
            </p:cNvSpPr>
            <p:nvPr/>
          </p:nvSpPr>
          <p:spPr bwMode="auto">
            <a:xfrm>
              <a:off x="2016" y="3291"/>
              <a:ext cx="18" cy="34"/>
            </a:xfrm>
            <a:custGeom>
              <a:avLst/>
              <a:gdLst>
                <a:gd name="T0" fmla="*/ 0 w 18"/>
                <a:gd name="T1" fmla="*/ 30 h 34"/>
                <a:gd name="T2" fmla="*/ 17 w 18"/>
                <a:gd name="T3" fmla="*/ 0 h 34"/>
                <a:gd name="T4" fmla="*/ 17 w 18"/>
                <a:gd name="T5" fmla="*/ 0 h 34"/>
                <a:gd name="T6" fmla="*/ 17 w 18"/>
                <a:gd name="T7" fmla="*/ 0 h 34"/>
                <a:gd name="T8" fmla="*/ 17 w 18"/>
                <a:gd name="T9" fmla="*/ 2 h 34"/>
                <a:gd name="T10" fmla="*/ 17 w 18"/>
                <a:gd name="T11" fmla="*/ 2 h 34"/>
                <a:gd name="T12" fmla="*/ 17 w 18"/>
                <a:gd name="T13" fmla="*/ 2 h 34"/>
                <a:gd name="T14" fmla="*/ 17 w 18"/>
                <a:gd name="T15" fmla="*/ 2 h 34"/>
                <a:gd name="T16" fmla="*/ 17 w 18"/>
                <a:gd name="T17" fmla="*/ 4 h 34"/>
                <a:gd name="T18" fmla="*/ 18 w 18"/>
                <a:gd name="T19" fmla="*/ 4 h 34"/>
                <a:gd name="T20" fmla="*/ 0 w 18"/>
                <a:gd name="T21" fmla="*/ 34 h 34"/>
                <a:gd name="T22" fmla="*/ 0 w 18"/>
                <a:gd name="T23" fmla="*/ 34 h 34"/>
                <a:gd name="T24" fmla="*/ 0 w 18"/>
                <a:gd name="T25" fmla="*/ 34 h 34"/>
                <a:gd name="T26" fmla="*/ 0 w 18"/>
                <a:gd name="T27" fmla="*/ 32 h 34"/>
                <a:gd name="T28" fmla="*/ 0 w 18"/>
                <a:gd name="T29" fmla="*/ 32 h 34"/>
                <a:gd name="T30" fmla="*/ 0 w 18"/>
                <a:gd name="T31" fmla="*/ 32 h 34"/>
                <a:gd name="T32" fmla="*/ 0 w 18"/>
                <a:gd name="T33" fmla="*/ 30 h 34"/>
                <a:gd name="T34" fmla="*/ 0 w 18"/>
                <a:gd name="T35" fmla="*/ 30 h 34"/>
                <a:gd name="T36" fmla="*/ 0 w 18"/>
                <a:gd name="T37" fmla="*/ 3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4"/>
                <a:gd name="T59" fmla="*/ 18 w 18"/>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4">
                  <a:moveTo>
                    <a:pt x="0" y="30"/>
                  </a:moveTo>
                  <a:lnTo>
                    <a:pt x="17" y="0"/>
                  </a:lnTo>
                  <a:lnTo>
                    <a:pt x="17" y="2"/>
                  </a:lnTo>
                  <a:lnTo>
                    <a:pt x="17" y="4"/>
                  </a:lnTo>
                  <a:lnTo>
                    <a:pt x="18" y="4"/>
                  </a:lnTo>
                  <a:lnTo>
                    <a:pt x="0" y="34"/>
                  </a:lnTo>
                  <a:lnTo>
                    <a:pt x="0" y="32"/>
                  </a:lnTo>
                  <a:lnTo>
                    <a:pt x="0" y="30"/>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2" name="Freeform 416"/>
            <p:cNvSpPr>
              <a:spLocks/>
            </p:cNvSpPr>
            <p:nvPr/>
          </p:nvSpPr>
          <p:spPr bwMode="auto">
            <a:xfrm>
              <a:off x="2016" y="3293"/>
              <a:ext cx="18" cy="35"/>
            </a:xfrm>
            <a:custGeom>
              <a:avLst/>
              <a:gdLst>
                <a:gd name="T0" fmla="*/ 0 w 18"/>
                <a:gd name="T1" fmla="*/ 30 h 35"/>
                <a:gd name="T2" fmla="*/ 17 w 18"/>
                <a:gd name="T3" fmla="*/ 0 h 35"/>
                <a:gd name="T4" fmla="*/ 17 w 18"/>
                <a:gd name="T5" fmla="*/ 0 h 35"/>
                <a:gd name="T6" fmla="*/ 17 w 18"/>
                <a:gd name="T7" fmla="*/ 0 h 35"/>
                <a:gd name="T8" fmla="*/ 17 w 18"/>
                <a:gd name="T9" fmla="*/ 2 h 35"/>
                <a:gd name="T10" fmla="*/ 18 w 18"/>
                <a:gd name="T11" fmla="*/ 2 h 35"/>
                <a:gd name="T12" fmla="*/ 18 w 18"/>
                <a:gd name="T13" fmla="*/ 2 h 35"/>
                <a:gd name="T14" fmla="*/ 18 w 18"/>
                <a:gd name="T15" fmla="*/ 3 h 35"/>
                <a:gd name="T16" fmla="*/ 18 w 18"/>
                <a:gd name="T17" fmla="*/ 3 h 35"/>
                <a:gd name="T18" fmla="*/ 18 w 18"/>
                <a:gd name="T19" fmla="*/ 3 h 35"/>
                <a:gd name="T20" fmla="*/ 0 w 18"/>
                <a:gd name="T21" fmla="*/ 35 h 35"/>
                <a:gd name="T22" fmla="*/ 0 w 18"/>
                <a:gd name="T23" fmla="*/ 33 h 35"/>
                <a:gd name="T24" fmla="*/ 0 w 18"/>
                <a:gd name="T25" fmla="*/ 33 h 35"/>
                <a:gd name="T26" fmla="*/ 0 w 18"/>
                <a:gd name="T27" fmla="*/ 33 h 35"/>
                <a:gd name="T28" fmla="*/ 0 w 18"/>
                <a:gd name="T29" fmla="*/ 32 h 35"/>
                <a:gd name="T30" fmla="*/ 0 w 18"/>
                <a:gd name="T31" fmla="*/ 32 h 35"/>
                <a:gd name="T32" fmla="*/ 0 w 18"/>
                <a:gd name="T33" fmla="*/ 32 h 35"/>
                <a:gd name="T34" fmla="*/ 0 w 18"/>
                <a:gd name="T35" fmla="*/ 30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7" y="0"/>
                  </a:lnTo>
                  <a:lnTo>
                    <a:pt x="17" y="2"/>
                  </a:lnTo>
                  <a:lnTo>
                    <a:pt x="18" y="2"/>
                  </a:lnTo>
                  <a:lnTo>
                    <a:pt x="18" y="3"/>
                  </a:lnTo>
                  <a:lnTo>
                    <a:pt x="0" y="35"/>
                  </a:lnTo>
                  <a:lnTo>
                    <a:pt x="0" y="33"/>
                  </a:lnTo>
                  <a:lnTo>
                    <a:pt x="0" y="32"/>
                  </a:lnTo>
                  <a:lnTo>
                    <a:pt x="0" y="30"/>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3" name="Freeform 417"/>
            <p:cNvSpPr>
              <a:spLocks/>
            </p:cNvSpPr>
            <p:nvPr/>
          </p:nvSpPr>
          <p:spPr bwMode="auto">
            <a:xfrm>
              <a:off x="2016" y="3295"/>
              <a:ext cx="18" cy="35"/>
            </a:xfrm>
            <a:custGeom>
              <a:avLst/>
              <a:gdLst>
                <a:gd name="T0" fmla="*/ 0 w 18"/>
                <a:gd name="T1" fmla="*/ 30 h 35"/>
                <a:gd name="T2" fmla="*/ 18 w 18"/>
                <a:gd name="T3" fmla="*/ 0 h 35"/>
                <a:gd name="T4" fmla="*/ 18 w 18"/>
                <a:gd name="T5" fmla="*/ 0 h 35"/>
                <a:gd name="T6" fmla="*/ 18 w 18"/>
                <a:gd name="T7" fmla="*/ 1 h 35"/>
                <a:gd name="T8" fmla="*/ 18 w 18"/>
                <a:gd name="T9" fmla="*/ 1 h 35"/>
                <a:gd name="T10" fmla="*/ 18 w 18"/>
                <a:gd name="T11" fmla="*/ 1 h 35"/>
                <a:gd name="T12" fmla="*/ 18 w 18"/>
                <a:gd name="T13" fmla="*/ 3 h 35"/>
                <a:gd name="T14" fmla="*/ 18 w 18"/>
                <a:gd name="T15" fmla="*/ 3 h 35"/>
                <a:gd name="T16" fmla="*/ 18 w 18"/>
                <a:gd name="T17" fmla="*/ 3 h 35"/>
                <a:gd name="T18" fmla="*/ 18 w 18"/>
                <a:gd name="T19" fmla="*/ 3 h 35"/>
                <a:gd name="T20" fmla="*/ 0 w 18"/>
                <a:gd name="T21" fmla="*/ 35 h 35"/>
                <a:gd name="T22" fmla="*/ 0 w 18"/>
                <a:gd name="T23" fmla="*/ 35 h 35"/>
                <a:gd name="T24" fmla="*/ 0 w 18"/>
                <a:gd name="T25" fmla="*/ 33 h 35"/>
                <a:gd name="T26" fmla="*/ 0 w 18"/>
                <a:gd name="T27" fmla="*/ 33 h 35"/>
                <a:gd name="T28" fmla="*/ 0 w 18"/>
                <a:gd name="T29" fmla="*/ 33 h 35"/>
                <a:gd name="T30" fmla="*/ 0 w 18"/>
                <a:gd name="T31" fmla="*/ 31 h 35"/>
                <a:gd name="T32" fmla="*/ 0 w 18"/>
                <a:gd name="T33" fmla="*/ 31 h 35"/>
                <a:gd name="T34" fmla="*/ 0 w 18"/>
                <a:gd name="T35" fmla="*/ 31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1"/>
                  </a:lnTo>
                  <a:lnTo>
                    <a:pt x="18" y="3"/>
                  </a:lnTo>
                  <a:lnTo>
                    <a:pt x="0" y="35"/>
                  </a:lnTo>
                  <a:lnTo>
                    <a:pt x="0" y="33"/>
                  </a:lnTo>
                  <a:lnTo>
                    <a:pt x="0" y="31"/>
                  </a:lnTo>
                  <a:lnTo>
                    <a:pt x="0" y="30"/>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4" name="Freeform 418"/>
            <p:cNvSpPr>
              <a:spLocks/>
            </p:cNvSpPr>
            <p:nvPr/>
          </p:nvSpPr>
          <p:spPr bwMode="auto">
            <a:xfrm>
              <a:off x="2016" y="3296"/>
              <a:ext cx="20" cy="35"/>
            </a:xfrm>
            <a:custGeom>
              <a:avLst/>
              <a:gdLst>
                <a:gd name="T0" fmla="*/ 0 w 20"/>
                <a:gd name="T1" fmla="*/ 32 h 35"/>
                <a:gd name="T2" fmla="*/ 18 w 20"/>
                <a:gd name="T3" fmla="*/ 0 h 35"/>
                <a:gd name="T4" fmla="*/ 18 w 20"/>
                <a:gd name="T5" fmla="*/ 2 h 35"/>
                <a:gd name="T6" fmla="*/ 18 w 20"/>
                <a:gd name="T7" fmla="*/ 2 h 35"/>
                <a:gd name="T8" fmla="*/ 18 w 20"/>
                <a:gd name="T9" fmla="*/ 2 h 35"/>
                <a:gd name="T10" fmla="*/ 18 w 20"/>
                <a:gd name="T11" fmla="*/ 2 h 35"/>
                <a:gd name="T12" fmla="*/ 18 w 20"/>
                <a:gd name="T13" fmla="*/ 4 h 35"/>
                <a:gd name="T14" fmla="*/ 18 w 20"/>
                <a:gd name="T15" fmla="*/ 4 h 35"/>
                <a:gd name="T16" fmla="*/ 18 w 20"/>
                <a:gd name="T17" fmla="*/ 4 h 35"/>
                <a:gd name="T18" fmla="*/ 20 w 20"/>
                <a:gd name="T19" fmla="*/ 5 h 35"/>
                <a:gd name="T20" fmla="*/ 2 w 20"/>
                <a:gd name="T21" fmla="*/ 35 h 35"/>
                <a:gd name="T22" fmla="*/ 2 w 20"/>
                <a:gd name="T23" fmla="*/ 35 h 35"/>
                <a:gd name="T24" fmla="*/ 2 w 20"/>
                <a:gd name="T25" fmla="*/ 35 h 35"/>
                <a:gd name="T26" fmla="*/ 2 w 20"/>
                <a:gd name="T27" fmla="*/ 34 h 35"/>
                <a:gd name="T28" fmla="*/ 0 w 20"/>
                <a:gd name="T29" fmla="*/ 34 h 35"/>
                <a:gd name="T30" fmla="*/ 0 w 20"/>
                <a:gd name="T31" fmla="*/ 34 h 35"/>
                <a:gd name="T32" fmla="*/ 0 w 20"/>
                <a:gd name="T33" fmla="*/ 32 h 35"/>
                <a:gd name="T34" fmla="*/ 0 w 20"/>
                <a:gd name="T35" fmla="*/ 32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18" y="4"/>
                  </a:lnTo>
                  <a:lnTo>
                    <a:pt x="20" y="5"/>
                  </a:lnTo>
                  <a:lnTo>
                    <a:pt x="2" y="35"/>
                  </a:lnTo>
                  <a:lnTo>
                    <a:pt x="2" y="34"/>
                  </a:lnTo>
                  <a:lnTo>
                    <a:pt x="0" y="34"/>
                  </a:lnTo>
                  <a:lnTo>
                    <a:pt x="0" y="3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Freeform 419"/>
            <p:cNvSpPr>
              <a:spLocks/>
            </p:cNvSpPr>
            <p:nvPr/>
          </p:nvSpPr>
          <p:spPr bwMode="auto">
            <a:xfrm>
              <a:off x="2016" y="3298"/>
              <a:ext cx="20" cy="37"/>
            </a:xfrm>
            <a:custGeom>
              <a:avLst/>
              <a:gdLst>
                <a:gd name="T0" fmla="*/ 0 w 20"/>
                <a:gd name="T1" fmla="*/ 32 h 37"/>
                <a:gd name="T2" fmla="*/ 18 w 20"/>
                <a:gd name="T3" fmla="*/ 0 h 37"/>
                <a:gd name="T4" fmla="*/ 18 w 20"/>
                <a:gd name="T5" fmla="*/ 2 h 37"/>
                <a:gd name="T6" fmla="*/ 18 w 20"/>
                <a:gd name="T7" fmla="*/ 2 h 37"/>
                <a:gd name="T8" fmla="*/ 18 w 20"/>
                <a:gd name="T9" fmla="*/ 2 h 37"/>
                <a:gd name="T10" fmla="*/ 20 w 20"/>
                <a:gd name="T11" fmla="*/ 3 h 37"/>
                <a:gd name="T12" fmla="*/ 20 w 20"/>
                <a:gd name="T13" fmla="*/ 3 h 37"/>
                <a:gd name="T14" fmla="*/ 20 w 20"/>
                <a:gd name="T15" fmla="*/ 3 h 37"/>
                <a:gd name="T16" fmla="*/ 20 w 20"/>
                <a:gd name="T17" fmla="*/ 3 h 37"/>
                <a:gd name="T18" fmla="*/ 20 w 20"/>
                <a:gd name="T19" fmla="*/ 5 h 37"/>
                <a:gd name="T20" fmla="*/ 2 w 20"/>
                <a:gd name="T21" fmla="*/ 37 h 37"/>
                <a:gd name="T22" fmla="*/ 2 w 20"/>
                <a:gd name="T23" fmla="*/ 35 h 37"/>
                <a:gd name="T24" fmla="*/ 2 w 20"/>
                <a:gd name="T25" fmla="*/ 35 h 37"/>
                <a:gd name="T26" fmla="*/ 2 w 20"/>
                <a:gd name="T27" fmla="*/ 35 h 37"/>
                <a:gd name="T28" fmla="*/ 2 w 20"/>
                <a:gd name="T29" fmla="*/ 33 h 37"/>
                <a:gd name="T30" fmla="*/ 2 w 20"/>
                <a:gd name="T31" fmla="*/ 33 h 37"/>
                <a:gd name="T32" fmla="*/ 2 w 20"/>
                <a:gd name="T33" fmla="*/ 33 h 37"/>
                <a:gd name="T34" fmla="*/ 2 w 20"/>
                <a:gd name="T35" fmla="*/ 32 h 37"/>
                <a:gd name="T36" fmla="*/ 0 w 20"/>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32"/>
                  </a:moveTo>
                  <a:lnTo>
                    <a:pt x="18" y="0"/>
                  </a:lnTo>
                  <a:lnTo>
                    <a:pt x="18" y="2"/>
                  </a:lnTo>
                  <a:lnTo>
                    <a:pt x="20" y="3"/>
                  </a:lnTo>
                  <a:lnTo>
                    <a:pt x="20" y="5"/>
                  </a:lnTo>
                  <a:lnTo>
                    <a:pt x="2" y="37"/>
                  </a:lnTo>
                  <a:lnTo>
                    <a:pt x="2" y="35"/>
                  </a:lnTo>
                  <a:lnTo>
                    <a:pt x="2" y="33"/>
                  </a:lnTo>
                  <a:lnTo>
                    <a:pt x="2" y="32"/>
                  </a:lnTo>
                  <a:lnTo>
                    <a:pt x="0" y="3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 name="Freeform 420"/>
            <p:cNvSpPr>
              <a:spLocks/>
            </p:cNvSpPr>
            <p:nvPr/>
          </p:nvSpPr>
          <p:spPr bwMode="auto">
            <a:xfrm>
              <a:off x="2018" y="3301"/>
              <a:ext cx="18" cy="35"/>
            </a:xfrm>
            <a:custGeom>
              <a:avLst/>
              <a:gdLst>
                <a:gd name="T0" fmla="*/ 0 w 18"/>
                <a:gd name="T1" fmla="*/ 30 h 35"/>
                <a:gd name="T2" fmla="*/ 18 w 18"/>
                <a:gd name="T3" fmla="*/ 0 h 35"/>
                <a:gd name="T4" fmla="*/ 18 w 18"/>
                <a:gd name="T5" fmla="*/ 0 h 35"/>
                <a:gd name="T6" fmla="*/ 18 w 18"/>
                <a:gd name="T7" fmla="*/ 0 h 35"/>
                <a:gd name="T8" fmla="*/ 18 w 18"/>
                <a:gd name="T9" fmla="*/ 0 h 35"/>
                <a:gd name="T10" fmla="*/ 18 w 18"/>
                <a:gd name="T11" fmla="*/ 2 h 35"/>
                <a:gd name="T12" fmla="*/ 18 w 18"/>
                <a:gd name="T13" fmla="*/ 2 h 35"/>
                <a:gd name="T14" fmla="*/ 18 w 18"/>
                <a:gd name="T15" fmla="*/ 2 h 35"/>
                <a:gd name="T16" fmla="*/ 18 w 18"/>
                <a:gd name="T17" fmla="*/ 4 h 35"/>
                <a:gd name="T18" fmla="*/ 18 w 18"/>
                <a:gd name="T19" fmla="*/ 4 h 35"/>
                <a:gd name="T20" fmla="*/ 0 w 18"/>
                <a:gd name="T21" fmla="*/ 35 h 35"/>
                <a:gd name="T22" fmla="*/ 0 w 18"/>
                <a:gd name="T23" fmla="*/ 35 h 35"/>
                <a:gd name="T24" fmla="*/ 0 w 18"/>
                <a:gd name="T25" fmla="*/ 34 h 35"/>
                <a:gd name="T26" fmla="*/ 0 w 18"/>
                <a:gd name="T27" fmla="*/ 34 h 35"/>
                <a:gd name="T28" fmla="*/ 0 w 18"/>
                <a:gd name="T29" fmla="*/ 34 h 35"/>
                <a:gd name="T30" fmla="*/ 0 w 18"/>
                <a:gd name="T31" fmla="*/ 32 h 35"/>
                <a:gd name="T32" fmla="*/ 0 w 18"/>
                <a:gd name="T33" fmla="*/ 32 h 35"/>
                <a:gd name="T34" fmla="*/ 0 w 18"/>
                <a:gd name="T35" fmla="*/ 32 h 35"/>
                <a:gd name="T36" fmla="*/ 0 w 18"/>
                <a:gd name="T37" fmla="*/ 3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5"/>
                <a:gd name="T59" fmla="*/ 18 w 1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5">
                  <a:moveTo>
                    <a:pt x="0" y="30"/>
                  </a:moveTo>
                  <a:lnTo>
                    <a:pt x="18" y="0"/>
                  </a:lnTo>
                  <a:lnTo>
                    <a:pt x="18" y="2"/>
                  </a:lnTo>
                  <a:lnTo>
                    <a:pt x="18" y="4"/>
                  </a:lnTo>
                  <a:lnTo>
                    <a:pt x="0" y="35"/>
                  </a:lnTo>
                  <a:lnTo>
                    <a:pt x="0" y="34"/>
                  </a:lnTo>
                  <a:lnTo>
                    <a:pt x="0" y="32"/>
                  </a:lnTo>
                  <a:lnTo>
                    <a:pt x="0" y="3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7" name="Freeform 421"/>
            <p:cNvSpPr>
              <a:spLocks/>
            </p:cNvSpPr>
            <p:nvPr/>
          </p:nvSpPr>
          <p:spPr bwMode="auto">
            <a:xfrm>
              <a:off x="2018" y="3303"/>
              <a:ext cx="20" cy="35"/>
            </a:xfrm>
            <a:custGeom>
              <a:avLst/>
              <a:gdLst>
                <a:gd name="T0" fmla="*/ 0 w 20"/>
                <a:gd name="T1" fmla="*/ 32 h 35"/>
                <a:gd name="T2" fmla="*/ 18 w 20"/>
                <a:gd name="T3" fmla="*/ 0 h 35"/>
                <a:gd name="T4" fmla="*/ 18 w 20"/>
                <a:gd name="T5" fmla="*/ 0 h 35"/>
                <a:gd name="T6" fmla="*/ 18 w 20"/>
                <a:gd name="T7" fmla="*/ 0 h 35"/>
                <a:gd name="T8" fmla="*/ 18 w 20"/>
                <a:gd name="T9" fmla="*/ 2 h 35"/>
                <a:gd name="T10" fmla="*/ 18 w 20"/>
                <a:gd name="T11" fmla="*/ 2 h 35"/>
                <a:gd name="T12" fmla="*/ 18 w 20"/>
                <a:gd name="T13" fmla="*/ 2 h 35"/>
                <a:gd name="T14" fmla="*/ 18 w 20"/>
                <a:gd name="T15" fmla="*/ 2 h 35"/>
                <a:gd name="T16" fmla="*/ 20 w 20"/>
                <a:gd name="T17" fmla="*/ 3 h 35"/>
                <a:gd name="T18" fmla="*/ 20 w 20"/>
                <a:gd name="T19" fmla="*/ 3 h 35"/>
                <a:gd name="T20" fmla="*/ 0 w 20"/>
                <a:gd name="T21" fmla="*/ 35 h 35"/>
                <a:gd name="T22" fmla="*/ 0 w 20"/>
                <a:gd name="T23" fmla="*/ 35 h 35"/>
                <a:gd name="T24" fmla="*/ 0 w 20"/>
                <a:gd name="T25" fmla="*/ 35 h 35"/>
                <a:gd name="T26" fmla="*/ 0 w 20"/>
                <a:gd name="T27" fmla="*/ 33 h 35"/>
                <a:gd name="T28" fmla="*/ 0 w 20"/>
                <a:gd name="T29" fmla="*/ 33 h 35"/>
                <a:gd name="T30" fmla="*/ 0 w 20"/>
                <a:gd name="T31" fmla="*/ 33 h 35"/>
                <a:gd name="T32" fmla="*/ 0 w 20"/>
                <a:gd name="T33" fmla="*/ 32 h 35"/>
                <a:gd name="T34" fmla="*/ 0 w 20"/>
                <a:gd name="T35" fmla="*/ 32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20" y="3"/>
                  </a:lnTo>
                  <a:lnTo>
                    <a:pt x="0" y="35"/>
                  </a:lnTo>
                  <a:lnTo>
                    <a:pt x="0" y="33"/>
                  </a:lnTo>
                  <a:lnTo>
                    <a:pt x="0" y="32"/>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8" name="Freeform 422"/>
            <p:cNvSpPr>
              <a:spLocks/>
            </p:cNvSpPr>
            <p:nvPr/>
          </p:nvSpPr>
          <p:spPr bwMode="auto">
            <a:xfrm>
              <a:off x="2018" y="3305"/>
              <a:ext cx="20" cy="36"/>
            </a:xfrm>
            <a:custGeom>
              <a:avLst/>
              <a:gdLst>
                <a:gd name="T0" fmla="*/ 0 w 20"/>
                <a:gd name="T1" fmla="*/ 31 h 36"/>
                <a:gd name="T2" fmla="*/ 18 w 20"/>
                <a:gd name="T3" fmla="*/ 0 h 36"/>
                <a:gd name="T4" fmla="*/ 18 w 20"/>
                <a:gd name="T5" fmla="*/ 0 h 36"/>
                <a:gd name="T6" fmla="*/ 18 w 20"/>
                <a:gd name="T7" fmla="*/ 0 h 36"/>
                <a:gd name="T8" fmla="*/ 20 w 20"/>
                <a:gd name="T9" fmla="*/ 1 h 36"/>
                <a:gd name="T10" fmla="*/ 20 w 20"/>
                <a:gd name="T11" fmla="*/ 1 h 36"/>
                <a:gd name="T12" fmla="*/ 20 w 20"/>
                <a:gd name="T13" fmla="*/ 1 h 36"/>
                <a:gd name="T14" fmla="*/ 20 w 20"/>
                <a:gd name="T15" fmla="*/ 3 h 36"/>
                <a:gd name="T16" fmla="*/ 20 w 20"/>
                <a:gd name="T17" fmla="*/ 3 h 36"/>
                <a:gd name="T18" fmla="*/ 20 w 20"/>
                <a:gd name="T19" fmla="*/ 3 h 36"/>
                <a:gd name="T20" fmla="*/ 1 w 20"/>
                <a:gd name="T21" fmla="*/ 36 h 36"/>
                <a:gd name="T22" fmla="*/ 1 w 20"/>
                <a:gd name="T23" fmla="*/ 35 h 36"/>
                <a:gd name="T24" fmla="*/ 1 w 20"/>
                <a:gd name="T25" fmla="*/ 35 h 36"/>
                <a:gd name="T26" fmla="*/ 1 w 20"/>
                <a:gd name="T27" fmla="*/ 35 h 36"/>
                <a:gd name="T28" fmla="*/ 0 w 20"/>
                <a:gd name="T29" fmla="*/ 33 h 36"/>
                <a:gd name="T30" fmla="*/ 0 w 20"/>
                <a:gd name="T31" fmla="*/ 33 h 36"/>
                <a:gd name="T32" fmla="*/ 0 w 20"/>
                <a:gd name="T33" fmla="*/ 33 h 36"/>
                <a:gd name="T34" fmla="*/ 0 w 20"/>
                <a:gd name="T35" fmla="*/ 31 h 36"/>
                <a:gd name="T36" fmla="*/ 0 w 20"/>
                <a:gd name="T37" fmla="*/ 3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6"/>
                <a:gd name="T59" fmla="*/ 20 w 2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6">
                  <a:moveTo>
                    <a:pt x="0" y="31"/>
                  </a:moveTo>
                  <a:lnTo>
                    <a:pt x="18" y="0"/>
                  </a:lnTo>
                  <a:lnTo>
                    <a:pt x="20" y="1"/>
                  </a:lnTo>
                  <a:lnTo>
                    <a:pt x="20" y="3"/>
                  </a:lnTo>
                  <a:lnTo>
                    <a:pt x="1" y="36"/>
                  </a:lnTo>
                  <a:lnTo>
                    <a:pt x="1" y="35"/>
                  </a:lnTo>
                  <a:lnTo>
                    <a:pt x="0" y="33"/>
                  </a:lnTo>
                  <a:lnTo>
                    <a:pt x="0" y="31"/>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9" name="Freeform 423"/>
            <p:cNvSpPr>
              <a:spLocks/>
            </p:cNvSpPr>
            <p:nvPr/>
          </p:nvSpPr>
          <p:spPr bwMode="auto">
            <a:xfrm>
              <a:off x="2018" y="3306"/>
              <a:ext cx="20" cy="37"/>
            </a:xfrm>
            <a:custGeom>
              <a:avLst/>
              <a:gdLst>
                <a:gd name="T0" fmla="*/ 0 w 20"/>
                <a:gd name="T1" fmla="*/ 32 h 37"/>
                <a:gd name="T2" fmla="*/ 20 w 20"/>
                <a:gd name="T3" fmla="*/ 0 h 37"/>
                <a:gd name="T4" fmla="*/ 20 w 20"/>
                <a:gd name="T5" fmla="*/ 0 h 37"/>
                <a:gd name="T6" fmla="*/ 20 w 20"/>
                <a:gd name="T7" fmla="*/ 2 h 37"/>
                <a:gd name="T8" fmla="*/ 20 w 20"/>
                <a:gd name="T9" fmla="*/ 2 h 37"/>
                <a:gd name="T10" fmla="*/ 20 w 20"/>
                <a:gd name="T11" fmla="*/ 2 h 37"/>
                <a:gd name="T12" fmla="*/ 20 w 20"/>
                <a:gd name="T13" fmla="*/ 2 h 37"/>
                <a:gd name="T14" fmla="*/ 20 w 20"/>
                <a:gd name="T15" fmla="*/ 4 h 37"/>
                <a:gd name="T16" fmla="*/ 20 w 20"/>
                <a:gd name="T17" fmla="*/ 4 h 37"/>
                <a:gd name="T18" fmla="*/ 20 w 20"/>
                <a:gd name="T19" fmla="*/ 4 h 37"/>
                <a:gd name="T20" fmla="*/ 1 w 20"/>
                <a:gd name="T21" fmla="*/ 37 h 37"/>
                <a:gd name="T22" fmla="*/ 1 w 20"/>
                <a:gd name="T23" fmla="*/ 37 h 37"/>
                <a:gd name="T24" fmla="*/ 1 w 20"/>
                <a:gd name="T25" fmla="*/ 35 h 37"/>
                <a:gd name="T26" fmla="*/ 1 w 20"/>
                <a:gd name="T27" fmla="*/ 35 h 37"/>
                <a:gd name="T28" fmla="*/ 1 w 20"/>
                <a:gd name="T29" fmla="*/ 35 h 37"/>
                <a:gd name="T30" fmla="*/ 1 w 20"/>
                <a:gd name="T31" fmla="*/ 34 h 37"/>
                <a:gd name="T32" fmla="*/ 1 w 20"/>
                <a:gd name="T33" fmla="*/ 34 h 37"/>
                <a:gd name="T34" fmla="*/ 1 w 20"/>
                <a:gd name="T35" fmla="*/ 34 h 37"/>
                <a:gd name="T36" fmla="*/ 0 w 20"/>
                <a:gd name="T37" fmla="*/ 32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7"/>
                <a:gd name="T59" fmla="*/ 20 w 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7">
                  <a:moveTo>
                    <a:pt x="0" y="32"/>
                  </a:moveTo>
                  <a:lnTo>
                    <a:pt x="20" y="0"/>
                  </a:lnTo>
                  <a:lnTo>
                    <a:pt x="20" y="2"/>
                  </a:lnTo>
                  <a:lnTo>
                    <a:pt x="20" y="4"/>
                  </a:lnTo>
                  <a:lnTo>
                    <a:pt x="1" y="37"/>
                  </a:lnTo>
                  <a:lnTo>
                    <a:pt x="1" y="35"/>
                  </a:lnTo>
                  <a:lnTo>
                    <a:pt x="1" y="34"/>
                  </a:lnTo>
                  <a:lnTo>
                    <a:pt x="0" y="32"/>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0" name="Freeform 424"/>
            <p:cNvSpPr>
              <a:spLocks/>
            </p:cNvSpPr>
            <p:nvPr/>
          </p:nvSpPr>
          <p:spPr bwMode="auto">
            <a:xfrm>
              <a:off x="2019" y="3308"/>
              <a:ext cx="20" cy="36"/>
            </a:xfrm>
            <a:custGeom>
              <a:avLst/>
              <a:gdLst>
                <a:gd name="T0" fmla="*/ 0 w 20"/>
                <a:gd name="T1" fmla="*/ 33 h 36"/>
                <a:gd name="T2" fmla="*/ 19 w 20"/>
                <a:gd name="T3" fmla="*/ 0 h 36"/>
                <a:gd name="T4" fmla="*/ 19 w 20"/>
                <a:gd name="T5" fmla="*/ 0 h 36"/>
                <a:gd name="T6" fmla="*/ 19 w 20"/>
                <a:gd name="T7" fmla="*/ 2 h 36"/>
                <a:gd name="T8" fmla="*/ 19 w 20"/>
                <a:gd name="T9" fmla="*/ 2 h 36"/>
                <a:gd name="T10" fmla="*/ 19 w 20"/>
                <a:gd name="T11" fmla="*/ 2 h 36"/>
                <a:gd name="T12" fmla="*/ 19 w 20"/>
                <a:gd name="T13" fmla="*/ 3 h 36"/>
                <a:gd name="T14" fmla="*/ 19 w 20"/>
                <a:gd name="T15" fmla="*/ 3 h 36"/>
                <a:gd name="T16" fmla="*/ 20 w 20"/>
                <a:gd name="T17" fmla="*/ 3 h 36"/>
                <a:gd name="T18" fmla="*/ 20 w 20"/>
                <a:gd name="T19" fmla="*/ 3 h 36"/>
                <a:gd name="T20" fmla="*/ 0 w 20"/>
                <a:gd name="T21" fmla="*/ 36 h 36"/>
                <a:gd name="T22" fmla="*/ 0 w 20"/>
                <a:gd name="T23" fmla="*/ 36 h 36"/>
                <a:gd name="T24" fmla="*/ 0 w 20"/>
                <a:gd name="T25" fmla="*/ 36 h 36"/>
                <a:gd name="T26" fmla="*/ 0 w 20"/>
                <a:gd name="T27" fmla="*/ 35 h 36"/>
                <a:gd name="T28" fmla="*/ 0 w 20"/>
                <a:gd name="T29" fmla="*/ 35 h 36"/>
                <a:gd name="T30" fmla="*/ 0 w 20"/>
                <a:gd name="T31" fmla="*/ 35 h 36"/>
                <a:gd name="T32" fmla="*/ 0 w 20"/>
                <a:gd name="T33" fmla="*/ 33 h 36"/>
                <a:gd name="T34" fmla="*/ 0 w 20"/>
                <a:gd name="T35" fmla="*/ 33 h 36"/>
                <a:gd name="T36" fmla="*/ 0 w 20"/>
                <a:gd name="T37" fmla="*/ 3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6"/>
                <a:gd name="T59" fmla="*/ 20 w 20"/>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6">
                  <a:moveTo>
                    <a:pt x="0" y="33"/>
                  </a:moveTo>
                  <a:lnTo>
                    <a:pt x="19" y="0"/>
                  </a:lnTo>
                  <a:lnTo>
                    <a:pt x="19" y="2"/>
                  </a:lnTo>
                  <a:lnTo>
                    <a:pt x="19" y="3"/>
                  </a:lnTo>
                  <a:lnTo>
                    <a:pt x="20" y="3"/>
                  </a:lnTo>
                  <a:lnTo>
                    <a:pt x="0" y="36"/>
                  </a:lnTo>
                  <a:lnTo>
                    <a:pt x="0" y="35"/>
                  </a:lnTo>
                  <a:lnTo>
                    <a:pt x="0" y="3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1" name="Freeform 425"/>
            <p:cNvSpPr>
              <a:spLocks/>
            </p:cNvSpPr>
            <p:nvPr/>
          </p:nvSpPr>
          <p:spPr bwMode="auto">
            <a:xfrm>
              <a:off x="2019" y="3310"/>
              <a:ext cx="20" cy="38"/>
            </a:xfrm>
            <a:custGeom>
              <a:avLst/>
              <a:gdLst>
                <a:gd name="T0" fmla="*/ 0 w 20"/>
                <a:gd name="T1" fmla="*/ 33 h 38"/>
                <a:gd name="T2" fmla="*/ 19 w 20"/>
                <a:gd name="T3" fmla="*/ 0 h 38"/>
                <a:gd name="T4" fmla="*/ 19 w 20"/>
                <a:gd name="T5" fmla="*/ 1 h 38"/>
                <a:gd name="T6" fmla="*/ 19 w 20"/>
                <a:gd name="T7" fmla="*/ 1 h 38"/>
                <a:gd name="T8" fmla="*/ 19 w 20"/>
                <a:gd name="T9" fmla="*/ 1 h 38"/>
                <a:gd name="T10" fmla="*/ 20 w 20"/>
                <a:gd name="T11" fmla="*/ 1 h 38"/>
                <a:gd name="T12" fmla="*/ 20 w 20"/>
                <a:gd name="T13" fmla="*/ 1 h 38"/>
                <a:gd name="T14" fmla="*/ 20 w 20"/>
                <a:gd name="T15" fmla="*/ 1 h 38"/>
                <a:gd name="T16" fmla="*/ 20 w 20"/>
                <a:gd name="T17" fmla="*/ 3 h 38"/>
                <a:gd name="T18" fmla="*/ 20 w 20"/>
                <a:gd name="T19" fmla="*/ 3 h 38"/>
                <a:gd name="T20" fmla="*/ 20 w 20"/>
                <a:gd name="T21" fmla="*/ 3 h 38"/>
                <a:gd name="T22" fmla="*/ 20 w 20"/>
                <a:gd name="T23" fmla="*/ 3 h 38"/>
                <a:gd name="T24" fmla="*/ 20 w 20"/>
                <a:gd name="T25" fmla="*/ 3 h 38"/>
                <a:gd name="T26" fmla="*/ 20 w 20"/>
                <a:gd name="T27" fmla="*/ 3 h 38"/>
                <a:gd name="T28" fmla="*/ 20 w 20"/>
                <a:gd name="T29" fmla="*/ 3 h 38"/>
                <a:gd name="T30" fmla="*/ 20 w 20"/>
                <a:gd name="T31" fmla="*/ 3 h 38"/>
                <a:gd name="T32" fmla="*/ 20 w 20"/>
                <a:gd name="T33" fmla="*/ 5 h 38"/>
                <a:gd name="T34" fmla="*/ 20 w 20"/>
                <a:gd name="T35" fmla="*/ 5 h 38"/>
                <a:gd name="T36" fmla="*/ 0 w 20"/>
                <a:gd name="T37" fmla="*/ 38 h 38"/>
                <a:gd name="T38" fmla="*/ 0 w 20"/>
                <a:gd name="T39" fmla="*/ 36 h 38"/>
                <a:gd name="T40" fmla="*/ 0 w 20"/>
                <a:gd name="T41" fmla="*/ 36 h 38"/>
                <a:gd name="T42" fmla="*/ 0 w 20"/>
                <a:gd name="T43" fmla="*/ 36 h 38"/>
                <a:gd name="T44" fmla="*/ 0 w 20"/>
                <a:gd name="T45" fmla="*/ 34 h 38"/>
                <a:gd name="T46" fmla="*/ 0 w 20"/>
                <a:gd name="T47" fmla="*/ 34 h 38"/>
                <a:gd name="T48" fmla="*/ 0 w 20"/>
                <a:gd name="T49" fmla="*/ 34 h 38"/>
                <a:gd name="T50" fmla="*/ 0 w 20"/>
                <a:gd name="T51" fmla="*/ 33 h 38"/>
                <a:gd name="T52" fmla="*/ 0 w 20"/>
                <a:gd name="T53" fmla="*/ 33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8"/>
                <a:gd name="T83" fmla="*/ 20 w 2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8">
                  <a:moveTo>
                    <a:pt x="0" y="33"/>
                  </a:moveTo>
                  <a:lnTo>
                    <a:pt x="19" y="0"/>
                  </a:lnTo>
                  <a:lnTo>
                    <a:pt x="19" y="1"/>
                  </a:lnTo>
                  <a:lnTo>
                    <a:pt x="20" y="1"/>
                  </a:lnTo>
                  <a:lnTo>
                    <a:pt x="20" y="3"/>
                  </a:lnTo>
                  <a:lnTo>
                    <a:pt x="20" y="5"/>
                  </a:lnTo>
                  <a:lnTo>
                    <a:pt x="0" y="38"/>
                  </a:lnTo>
                  <a:lnTo>
                    <a:pt x="0" y="36"/>
                  </a:lnTo>
                  <a:lnTo>
                    <a:pt x="0" y="34"/>
                  </a:lnTo>
                  <a:lnTo>
                    <a:pt x="0" y="33"/>
                  </a:lnTo>
                  <a:close/>
                </a:path>
              </a:pathLst>
            </a:custGeom>
            <a:solidFill>
              <a:srgbClr val="A1A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2" name="Freeform 426"/>
            <p:cNvSpPr>
              <a:spLocks/>
            </p:cNvSpPr>
            <p:nvPr/>
          </p:nvSpPr>
          <p:spPr bwMode="auto">
            <a:xfrm>
              <a:off x="2019" y="3311"/>
              <a:ext cx="20" cy="38"/>
            </a:xfrm>
            <a:custGeom>
              <a:avLst/>
              <a:gdLst>
                <a:gd name="T0" fmla="*/ 0 w 20"/>
                <a:gd name="T1" fmla="*/ 33 h 38"/>
                <a:gd name="T2" fmla="*/ 20 w 20"/>
                <a:gd name="T3" fmla="*/ 0 h 38"/>
                <a:gd name="T4" fmla="*/ 20 w 20"/>
                <a:gd name="T5" fmla="*/ 2 h 38"/>
                <a:gd name="T6" fmla="*/ 20 w 20"/>
                <a:gd name="T7" fmla="*/ 2 h 38"/>
                <a:gd name="T8" fmla="*/ 20 w 20"/>
                <a:gd name="T9" fmla="*/ 2 h 38"/>
                <a:gd name="T10" fmla="*/ 20 w 20"/>
                <a:gd name="T11" fmla="*/ 2 h 38"/>
                <a:gd name="T12" fmla="*/ 20 w 20"/>
                <a:gd name="T13" fmla="*/ 2 h 38"/>
                <a:gd name="T14" fmla="*/ 20 w 20"/>
                <a:gd name="T15" fmla="*/ 2 h 38"/>
                <a:gd name="T16" fmla="*/ 20 w 20"/>
                <a:gd name="T17" fmla="*/ 2 h 38"/>
                <a:gd name="T18" fmla="*/ 20 w 20"/>
                <a:gd name="T19" fmla="*/ 2 h 38"/>
                <a:gd name="T20" fmla="*/ 20 w 20"/>
                <a:gd name="T21" fmla="*/ 2 h 38"/>
                <a:gd name="T22" fmla="*/ 20 w 20"/>
                <a:gd name="T23" fmla="*/ 2 h 38"/>
                <a:gd name="T24" fmla="*/ 20 w 20"/>
                <a:gd name="T25" fmla="*/ 4 h 38"/>
                <a:gd name="T26" fmla="*/ 20 w 20"/>
                <a:gd name="T27" fmla="*/ 4 h 38"/>
                <a:gd name="T28" fmla="*/ 20 w 20"/>
                <a:gd name="T29" fmla="*/ 4 h 38"/>
                <a:gd name="T30" fmla="*/ 20 w 20"/>
                <a:gd name="T31" fmla="*/ 4 h 38"/>
                <a:gd name="T32" fmla="*/ 20 w 20"/>
                <a:gd name="T33" fmla="*/ 5 h 38"/>
                <a:gd name="T34" fmla="*/ 20 w 20"/>
                <a:gd name="T35" fmla="*/ 5 h 38"/>
                <a:gd name="T36" fmla="*/ 2 w 20"/>
                <a:gd name="T37" fmla="*/ 38 h 38"/>
                <a:gd name="T38" fmla="*/ 2 w 20"/>
                <a:gd name="T39" fmla="*/ 38 h 38"/>
                <a:gd name="T40" fmla="*/ 2 w 20"/>
                <a:gd name="T41" fmla="*/ 37 h 38"/>
                <a:gd name="T42" fmla="*/ 2 w 20"/>
                <a:gd name="T43" fmla="*/ 37 h 38"/>
                <a:gd name="T44" fmla="*/ 0 w 20"/>
                <a:gd name="T45" fmla="*/ 37 h 38"/>
                <a:gd name="T46" fmla="*/ 0 w 20"/>
                <a:gd name="T47" fmla="*/ 35 h 38"/>
                <a:gd name="T48" fmla="*/ 0 w 20"/>
                <a:gd name="T49" fmla="*/ 35 h 38"/>
                <a:gd name="T50" fmla="*/ 0 w 20"/>
                <a:gd name="T51" fmla="*/ 35 h 38"/>
                <a:gd name="T52" fmla="*/ 0 w 20"/>
                <a:gd name="T53" fmla="*/ 33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8"/>
                <a:gd name="T83" fmla="*/ 20 w 2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8">
                  <a:moveTo>
                    <a:pt x="0" y="33"/>
                  </a:moveTo>
                  <a:lnTo>
                    <a:pt x="20" y="0"/>
                  </a:lnTo>
                  <a:lnTo>
                    <a:pt x="20" y="2"/>
                  </a:lnTo>
                  <a:lnTo>
                    <a:pt x="20" y="4"/>
                  </a:lnTo>
                  <a:lnTo>
                    <a:pt x="20" y="5"/>
                  </a:lnTo>
                  <a:lnTo>
                    <a:pt x="2" y="38"/>
                  </a:lnTo>
                  <a:lnTo>
                    <a:pt x="2" y="37"/>
                  </a:lnTo>
                  <a:lnTo>
                    <a:pt x="0" y="37"/>
                  </a:lnTo>
                  <a:lnTo>
                    <a:pt x="0" y="35"/>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3" name="Freeform 427"/>
            <p:cNvSpPr>
              <a:spLocks/>
            </p:cNvSpPr>
            <p:nvPr/>
          </p:nvSpPr>
          <p:spPr bwMode="auto">
            <a:xfrm>
              <a:off x="2019" y="3315"/>
              <a:ext cx="22" cy="36"/>
            </a:xfrm>
            <a:custGeom>
              <a:avLst/>
              <a:gdLst>
                <a:gd name="T0" fmla="*/ 0 w 22"/>
                <a:gd name="T1" fmla="*/ 33 h 36"/>
                <a:gd name="T2" fmla="*/ 20 w 22"/>
                <a:gd name="T3" fmla="*/ 0 h 36"/>
                <a:gd name="T4" fmla="*/ 20 w 22"/>
                <a:gd name="T5" fmla="*/ 0 h 36"/>
                <a:gd name="T6" fmla="*/ 20 w 22"/>
                <a:gd name="T7" fmla="*/ 0 h 36"/>
                <a:gd name="T8" fmla="*/ 20 w 22"/>
                <a:gd name="T9" fmla="*/ 0 h 36"/>
                <a:gd name="T10" fmla="*/ 20 w 22"/>
                <a:gd name="T11" fmla="*/ 1 h 36"/>
                <a:gd name="T12" fmla="*/ 20 w 22"/>
                <a:gd name="T13" fmla="*/ 1 h 36"/>
                <a:gd name="T14" fmla="*/ 22 w 22"/>
                <a:gd name="T15" fmla="*/ 1 h 36"/>
                <a:gd name="T16" fmla="*/ 22 w 22"/>
                <a:gd name="T17" fmla="*/ 3 h 36"/>
                <a:gd name="T18" fmla="*/ 22 w 22"/>
                <a:gd name="T19" fmla="*/ 3 h 36"/>
                <a:gd name="T20" fmla="*/ 2 w 22"/>
                <a:gd name="T21" fmla="*/ 36 h 36"/>
                <a:gd name="T22" fmla="*/ 2 w 22"/>
                <a:gd name="T23" fmla="*/ 36 h 36"/>
                <a:gd name="T24" fmla="*/ 2 w 22"/>
                <a:gd name="T25" fmla="*/ 36 h 36"/>
                <a:gd name="T26" fmla="*/ 2 w 22"/>
                <a:gd name="T27" fmla="*/ 34 h 36"/>
                <a:gd name="T28" fmla="*/ 2 w 22"/>
                <a:gd name="T29" fmla="*/ 34 h 36"/>
                <a:gd name="T30" fmla="*/ 2 w 22"/>
                <a:gd name="T31" fmla="*/ 34 h 36"/>
                <a:gd name="T32" fmla="*/ 2 w 22"/>
                <a:gd name="T33" fmla="*/ 33 h 36"/>
                <a:gd name="T34" fmla="*/ 2 w 22"/>
                <a:gd name="T35" fmla="*/ 33 h 36"/>
                <a:gd name="T36" fmla="*/ 0 w 22"/>
                <a:gd name="T37" fmla="*/ 3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6"/>
                <a:gd name="T59" fmla="*/ 22 w 22"/>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6">
                  <a:moveTo>
                    <a:pt x="0" y="33"/>
                  </a:moveTo>
                  <a:lnTo>
                    <a:pt x="20" y="0"/>
                  </a:lnTo>
                  <a:lnTo>
                    <a:pt x="20" y="1"/>
                  </a:lnTo>
                  <a:lnTo>
                    <a:pt x="22" y="1"/>
                  </a:lnTo>
                  <a:lnTo>
                    <a:pt x="22" y="3"/>
                  </a:lnTo>
                  <a:lnTo>
                    <a:pt x="2" y="36"/>
                  </a:lnTo>
                  <a:lnTo>
                    <a:pt x="2" y="34"/>
                  </a:lnTo>
                  <a:lnTo>
                    <a:pt x="2" y="33"/>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4" name="Freeform 428"/>
            <p:cNvSpPr>
              <a:spLocks/>
            </p:cNvSpPr>
            <p:nvPr/>
          </p:nvSpPr>
          <p:spPr bwMode="auto">
            <a:xfrm>
              <a:off x="2021" y="3316"/>
              <a:ext cx="20" cy="38"/>
            </a:xfrm>
            <a:custGeom>
              <a:avLst/>
              <a:gdLst>
                <a:gd name="T0" fmla="*/ 0 w 20"/>
                <a:gd name="T1" fmla="*/ 33 h 38"/>
                <a:gd name="T2" fmla="*/ 18 w 20"/>
                <a:gd name="T3" fmla="*/ 0 h 38"/>
                <a:gd name="T4" fmla="*/ 18 w 20"/>
                <a:gd name="T5" fmla="*/ 0 h 38"/>
                <a:gd name="T6" fmla="*/ 20 w 20"/>
                <a:gd name="T7" fmla="*/ 0 h 38"/>
                <a:gd name="T8" fmla="*/ 20 w 20"/>
                <a:gd name="T9" fmla="*/ 2 h 38"/>
                <a:gd name="T10" fmla="*/ 20 w 20"/>
                <a:gd name="T11" fmla="*/ 2 h 38"/>
                <a:gd name="T12" fmla="*/ 20 w 20"/>
                <a:gd name="T13" fmla="*/ 2 h 38"/>
                <a:gd name="T14" fmla="*/ 20 w 20"/>
                <a:gd name="T15" fmla="*/ 2 h 38"/>
                <a:gd name="T16" fmla="*/ 20 w 20"/>
                <a:gd name="T17" fmla="*/ 4 h 38"/>
                <a:gd name="T18" fmla="*/ 20 w 20"/>
                <a:gd name="T19" fmla="*/ 4 h 38"/>
                <a:gd name="T20" fmla="*/ 0 w 20"/>
                <a:gd name="T21" fmla="*/ 38 h 38"/>
                <a:gd name="T22" fmla="*/ 0 w 20"/>
                <a:gd name="T23" fmla="*/ 37 h 38"/>
                <a:gd name="T24" fmla="*/ 0 w 20"/>
                <a:gd name="T25" fmla="*/ 37 h 38"/>
                <a:gd name="T26" fmla="*/ 0 w 20"/>
                <a:gd name="T27" fmla="*/ 37 h 38"/>
                <a:gd name="T28" fmla="*/ 0 w 20"/>
                <a:gd name="T29" fmla="*/ 35 h 38"/>
                <a:gd name="T30" fmla="*/ 0 w 20"/>
                <a:gd name="T31" fmla="*/ 35 h 38"/>
                <a:gd name="T32" fmla="*/ 0 w 20"/>
                <a:gd name="T33" fmla="*/ 35 h 38"/>
                <a:gd name="T34" fmla="*/ 0 w 20"/>
                <a:gd name="T35" fmla="*/ 33 h 38"/>
                <a:gd name="T36" fmla="*/ 0 w 20"/>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8"/>
                <a:gd name="T59" fmla="*/ 20 w 2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8">
                  <a:moveTo>
                    <a:pt x="0" y="33"/>
                  </a:moveTo>
                  <a:lnTo>
                    <a:pt x="18" y="0"/>
                  </a:lnTo>
                  <a:lnTo>
                    <a:pt x="20" y="0"/>
                  </a:lnTo>
                  <a:lnTo>
                    <a:pt x="20" y="2"/>
                  </a:lnTo>
                  <a:lnTo>
                    <a:pt x="20" y="4"/>
                  </a:lnTo>
                  <a:lnTo>
                    <a:pt x="0" y="38"/>
                  </a:lnTo>
                  <a:lnTo>
                    <a:pt x="0" y="37"/>
                  </a:lnTo>
                  <a:lnTo>
                    <a:pt x="0" y="35"/>
                  </a:lnTo>
                  <a:lnTo>
                    <a:pt x="0" y="33"/>
                  </a:lnTo>
                  <a:close/>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5" name="Freeform 429"/>
            <p:cNvSpPr>
              <a:spLocks/>
            </p:cNvSpPr>
            <p:nvPr/>
          </p:nvSpPr>
          <p:spPr bwMode="auto">
            <a:xfrm>
              <a:off x="2021" y="3318"/>
              <a:ext cx="22" cy="38"/>
            </a:xfrm>
            <a:custGeom>
              <a:avLst/>
              <a:gdLst>
                <a:gd name="T0" fmla="*/ 0 w 22"/>
                <a:gd name="T1" fmla="*/ 33 h 38"/>
                <a:gd name="T2" fmla="*/ 20 w 22"/>
                <a:gd name="T3" fmla="*/ 0 h 38"/>
                <a:gd name="T4" fmla="*/ 20 w 22"/>
                <a:gd name="T5" fmla="*/ 0 h 38"/>
                <a:gd name="T6" fmla="*/ 20 w 22"/>
                <a:gd name="T7" fmla="*/ 0 h 38"/>
                <a:gd name="T8" fmla="*/ 20 w 22"/>
                <a:gd name="T9" fmla="*/ 2 h 38"/>
                <a:gd name="T10" fmla="*/ 20 w 22"/>
                <a:gd name="T11" fmla="*/ 2 h 38"/>
                <a:gd name="T12" fmla="*/ 20 w 22"/>
                <a:gd name="T13" fmla="*/ 2 h 38"/>
                <a:gd name="T14" fmla="*/ 20 w 22"/>
                <a:gd name="T15" fmla="*/ 2 h 38"/>
                <a:gd name="T16" fmla="*/ 22 w 22"/>
                <a:gd name="T17" fmla="*/ 3 h 38"/>
                <a:gd name="T18" fmla="*/ 22 w 22"/>
                <a:gd name="T19" fmla="*/ 3 h 38"/>
                <a:gd name="T20" fmla="*/ 0 w 22"/>
                <a:gd name="T21" fmla="*/ 38 h 38"/>
                <a:gd name="T22" fmla="*/ 0 w 22"/>
                <a:gd name="T23" fmla="*/ 38 h 38"/>
                <a:gd name="T24" fmla="*/ 0 w 22"/>
                <a:gd name="T25" fmla="*/ 36 h 38"/>
                <a:gd name="T26" fmla="*/ 0 w 22"/>
                <a:gd name="T27" fmla="*/ 36 h 38"/>
                <a:gd name="T28" fmla="*/ 0 w 22"/>
                <a:gd name="T29" fmla="*/ 36 h 38"/>
                <a:gd name="T30" fmla="*/ 0 w 22"/>
                <a:gd name="T31" fmla="*/ 35 h 38"/>
                <a:gd name="T32" fmla="*/ 0 w 22"/>
                <a:gd name="T33" fmla="*/ 35 h 38"/>
                <a:gd name="T34" fmla="*/ 0 w 22"/>
                <a:gd name="T35" fmla="*/ 35 h 38"/>
                <a:gd name="T36" fmla="*/ 0 w 22"/>
                <a:gd name="T37" fmla="*/ 33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3"/>
                  </a:moveTo>
                  <a:lnTo>
                    <a:pt x="20" y="0"/>
                  </a:lnTo>
                  <a:lnTo>
                    <a:pt x="20" y="2"/>
                  </a:lnTo>
                  <a:lnTo>
                    <a:pt x="22" y="3"/>
                  </a:lnTo>
                  <a:lnTo>
                    <a:pt x="0" y="38"/>
                  </a:lnTo>
                  <a:lnTo>
                    <a:pt x="0" y="36"/>
                  </a:lnTo>
                  <a:lnTo>
                    <a:pt x="0" y="35"/>
                  </a:lnTo>
                  <a:lnTo>
                    <a:pt x="0" y="3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 name="Freeform 430"/>
            <p:cNvSpPr>
              <a:spLocks/>
            </p:cNvSpPr>
            <p:nvPr/>
          </p:nvSpPr>
          <p:spPr bwMode="auto">
            <a:xfrm>
              <a:off x="2021" y="3320"/>
              <a:ext cx="22" cy="38"/>
            </a:xfrm>
            <a:custGeom>
              <a:avLst/>
              <a:gdLst>
                <a:gd name="T0" fmla="*/ 0 w 22"/>
                <a:gd name="T1" fmla="*/ 34 h 38"/>
                <a:gd name="T2" fmla="*/ 20 w 22"/>
                <a:gd name="T3" fmla="*/ 0 h 38"/>
                <a:gd name="T4" fmla="*/ 20 w 22"/>
                <a:gd name="T5" fmla="*/ 0 h 38"/>
                <a:gd name="T6" fmla="*/ 20 w 22"/>
                <a:gd name="T7" fmla="*/ 0 h 38"/>
                <a:gd name="T8" fmla="*/ 22 w 22"/>
                <a:gd name="T9" fmla="*/ 1 h 38"/>
                <a:gd name="T10" fmla="*/ 22 w 22"/>
                <a:gd name="T11" fmla="*/ 1 h 38"/>
                <a:gd name="T12" fmla="*/ 22 w 22"/>
                <a:gd name="T13" fmla="*/ 1 h 38"/>
                <a:gd name="T14" fmla="*/ 22 w 22"/>
                <a:gd name="T15" fmla="*/ 1 h 38"/>
                <a:gd name="T16" fmla="*/ 22 w 22"/>
                <a:gd name="T17" fmla="*/ 3 h 38"/>
                <a:gd name="T18" fmla="*/ 22 w 22"/>
                <a:gd name="T19" fmla="*/ 3 h 38"/>
                <a:gd name="T20" fmla="*/ 2 w 22"/>
                <a:gd name="T21" fmla="*/ 38 h 38"/>
                <a:gd name="T22" fmla="*/ 2 w 22"/>
                <a:gd name="T23" fmla="*/ 38 h 38"/>
                <a:gd name="T24" fmla="*/ 2 w 22"/>
                <a:gd name="T25" fmla="*/ 38 h 38"/>
                <a:gd name="T26" fmla="*/ 2 w 22"/>
                <a:gd name="T27" fmla="*/ 36 h 38"/>
                <a:gd name="T28" fmla="*/ 0 w 22"/>
                <a:gd name="T29" fmla="*/ 36 h 38"/>
                <a:gd name="T30" fmla="*/ 0 w 22"/>
                <a:gd name="T31" fmla="*/ 36 h 38"/>
                <a:gd name="T32" fmla="*/ 0 w 22"/>
                <a:gd name="T33" fmla="*/ 34 h 38"/>
                <a:gd name="T34" fmla="*/ 0 w 22"/>
                <a:gd name="T35" fmla="*/ 34 h 38"/>
                <a:gd name="T36" fmla="*/ 0 w 22"/>
                <a:gd name="T37" fmla="*/ 3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4"/>
                  </a:moveTo>
                  <a:lnTo>
                    <a:pt x="20" y="0"/>
                  </a:lnTo>
                  <a:lnTo>
                    <a:pt x="22" y="1"/>
                  </a:lnTo>
                  <a:lnTo>
                    <a:pt x="22" y="3"/>
                  </a:lnTo>
                  <a:lnTo>
                    <a:pt x="2" y="38"/>
                  </a:lnTo>
                  <a:lnTo>
                    <a:pt x="2" y="36"/>
                  </a:lnTo>
                  <a:lnTo>
                    <a:pt x="0" y="36"/>
                  </a:lnTo>
                  <a:lnTo>
                    <a:pt x="0" y="3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 name="Freeform 431"/>
            <p:cNvSpPr>
              <a:spLocks/>
            </p:cNvSpPr>
            <p:nvPr/>
          </p:nvSpPr>
          <p:spPr bwMode="auto">
            <a:xfrm>
              <a:off x="2021" y="3321"/>
              <a:ext cx="23" cy="40"/>
            </a:xfrm>
            <a:custGeom>
              <a:avLst/>
              <a:gdLst>
                <a:gd name="T0" fmla="*/ 0 w 23"/>
                <a:gd name="T1" fmla="*/ 35 h 40"/>
                <a:gd name="T2" fmla="*/ 22 w 23"/>
                <a:gd name="T3" fmla="*/ 0 h 40"/>
                <a:gd name="T4" fmla="*/ 22 w 23"/>
                <a:gd name="T5" fmla="*/ 0 h 40"/>
                <a:gd name="T6" fmla="*/ 22 w 23"/>
                <a:gd name="T7" fmla="*/ 0 h 40"/>
                <a:gd name="T8" fmla="*/ 22 w 23"/>
                <a:gd name="T9" fmla="*/ 2 h 40"/>
                <a:gd name="T10" fmla="*/ 22 w 23"/>
                <a:gd name="T11" fmla="*/ 2 h 40"/>
                <a:gd name="T12" fmla="*/ 22 w 23"/>
                <a:gd name="T13" fmla="*/ 2 h 40"/>
                <a:gd name="T14" fmla="*/ 22 w 23"/>
                <a:gd name="T15" fmla="*/ 2 h 40"/>
                <a:gd name="T16" fmla="*/ 22 w 23"/>
                <a:gd name="T17" fmla="*/ 4 h 40"/>
                <a:gd name="T18" fmla="*/ 23 w 23"/>
                <a:gd name="T19" fmla="*/ 4 h 40"/>
                <a:gd name="T20" fmla="*/ 2 w 23"/>
                <a:gd name="T21" fmla="*/ 40 h 40"/>
                <a:gd name="T22" fmla="*/ 2 w 23"/>
                <a:gd name="T23" fmla="*/ 38 h 40"/>
                <a:gd name="T24" fmla="*/ 2 w 23"/>
                <a:gd name="T25" fmla="*/ 38 h 40"/>
                <a:gd name="T26" fmla="*/ 2 w 23"/>
                <a:gd name="T27" fmla="*/ 38 h 40"/>
                <a:gd name="T28" fmla="*/ 2 w 23"/>
                <a:gd name="T29" fmla="*/ 38 h 40"/>
                <a:gd name="T30" fmla="*/ 2 w 23"/>
                <a:gd name="T31" fmla="*/ 38 h 40"/>
                <a:gd name="T32" fmla="*/ 2 w 23"/>
                <a:gd name="T33" fmla="*/ 38 h 40"/>
                <a:gd name="T34" fmla="*/ 2 w 23"/>
                <a:gd name="T35" fmla="*/ 38 h 40"/>
                <a:gd name="T36" fmla="*/ 2 w 23"/>
                <a:gd name="T37" fmla="*/ 38 h 40"/>
                <a:gd name="T38" fmla="*/ 2 w 23"/>
                <a:gd name="T39" fmla="*/ 38 h 40"/>
                <a:gd name="T40" fmla="*/ 2 w 23"/>
                <a:gd name="T41" fmla="*/ 38 h 40"/>
                <a:gd name="T42" fmla="*/ 2 w 23"/>
                <a:gd name="T43" fmla="*/ 37 h 40"/>
                <a:gd name="T44" fmla="*/ 2 w 23"/>
                <a:gd name="T45" fmla="*/ 37 h 40"/>
                <a:gd name="T46" fmla="*/ 2 w 23"/>
                <a:gd name="T47" fmla="*/ 37 h 40"/>
                <a:gd name="T48" fmla="*/ 2 w 23"/>
                <a:gd name="T49" fmla="*/ 35 h 40"/>
                <a:gd name="T50" fmla="*/ 2 w 23"/>
                <a:gd name="T51" fmla="*/ 35 h 40"/>
                <a:gd name="T52" fmla="*/ 0 w 23"/>
                <a:gd name="T53" fmla="*/ 35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0"/>
                <a:gd name="T83" fmla="*/ 23 w 2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0">
                  <a:moveTo>
                    <a:pt x="0" y="35"/>
                  </a:moveTo>
                  <a:lnTo>
                    <a:pt x="22" y="0"/>
                  </a:lnTo>
                  <a:lnTo>
                    <a:pt x="22" y="2"/>
                  </a:lnTo>
                  <a:lnTo>
                    <a:pt x="22" y="4"/>
                  </a:lnTo>
                  <a:lnTo>
                    <a:pt x="23" y="4"/>
                  </a:lnTo>
                  <a:lnTo>
                    <a:pt x="2" y="40"/>
                  </a:lnTo>
                  <a:lnTo>
                    <a:pt x="2" y="38"/>
                  </a:lnTo>
                  <a:lnTo>
                    <a:pt x="2" y="37"/>
                  </a:lnTo>
                  <a:lnTo>
                    <a:pt x="2" y="35"/>
                  </a:lnTo>
                  <a:lnTo>
                    <a:pt x="0" y="35"/>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 name="Freeform 432"/>
            <p:cNvSpPr>
              <a:spLocks/>
            </p:cNvSpPr>
            <p:nvPr/>
          </p:nvSpPr>
          <p:spPr bwMode="auto">
            <a:xfrm>
              <a:off x="2023" y="3323"/>
              <a:ext cx="21" cy="40"/>
            </a:xfrm>
            <a:custGeom>
              <a:avLst/>
              <a:gdLst>
                <a:gd name="T0" fmla="*/ 0 w 21"/>
                <a:gd name="T1" fmla="*/ 35 h 40"/>
                <a:gd name="T2" fmla="*/ 20 w 21"/>
                <a:gd name="T3" fmla="*/ 0 h 40"/>
                <a:gd name="T4" fmla="*/ 20 w 21"/>
                <a:gd name="T5" fmla="*/ 0 h 40"/>
                <a:gd name="T6" fmla="*/ 20 w 21"/>
                <a:gd name="T7" fmla="*/ 0 h 40"/>
                <a:gd name="T8" fmla="*/ 20 w 21"/>
                <a:gd name="T9" fmla="*/ 2 h 40"/>
                <a:gd name="T10" fmla="*/ 21 w 21"/>
                <a:gd name="T11" fmla="*/ 2 h 40"/>
                <a:gd name="T12" fmla="*/ 21 w 21"/>
                <a:gd name="T13" fmla="*/ 2 h 40"/>
                <a:gd name="T14" fmla="*/ 21 w 21"/>
                <a:gd name="T15" fmla="*/ 2 h 40"/>
                <a:gd name="T16" fmla="*/ 21 w 21"/>
                <a:gd name="T17" fmla="*/ 3 h 40"/>
                <a:gd name="T18" fmla="*/ 21 w 21"/>
                <a:gd name="T19" fmla="*/ 3 h 40"/>
                <a:gd name="T20" fmla="*/ 0 w 21"/>
                <a:gd name="T21" fmla="*/ 40 h 40"/>
                <a:gd name="T22" fmla="*/ 0 w 21"/>
                <a:gd name="T23" fmla="*/ 40 h 40"/>
                <a:gd name="T24" fmla="*/ 0 w 21"/>
                <a:gd name="T25" fmla="*/ 38 h 40"/>
                <a:gd name="T26" fmla="*/ 0 w 21"/>
                <a:gd name="T27" fmla="*/ 38 h 40"/>
                <a:gd name="T28" fmla="*/ 0 w 21"/>
                <a:gd name="T29" fmla="*/ 38 h 40"/>
                <a:gd name="T30" fmla="*/ 0 w 21"/>
                <a:gd name="T31" fmla="*/ 38 h 40"/>
                <a:gd name="T32" fmla="*/ 0 w 21"/>
                <a:gd name="T33" fmla="*/ 38 h 40"/>
                <a:gd name="T34" fmla="*/ 0 w 21"/>
                <a:gd name="T35" fmla="*/ 36 h 40"/>
                <a:gd name="T36" fmla="*/ 0 w 21"/>
                <a:gd name="T37" fmla="*/ 36 h 40"/>
                <a:gd name="T38" fmla="*/ 0 w 21"/>
                <a:gd name="T39" fmla="*/ 36 h 40"/>
                <a:gd name="T40" fmla="*/ 0 w 21"/>
                <a:gd name="T41" fmla="*/ 36 h 40"/>
                <a:gd name="T42" fmla="*/ 0 w 21"/>
                <a:gd name="T43" fmla="*/ 36 h 40"/>
                <a:gd name="T44" fmla="*/ 0 w 21"/>
                <a:gd name="T45" fmla="*/ 36 h 40"/>
                <a:gd name="T46" fmla="*/ 0 w 21"/>
                <a:gd name="T47" fmla="*/ 36 h 40"/>
                <a:gd name="T48" fmla="*/ 0 w 21"/>
                <a:gd name="T49" fmla="*/ 35 h 40"/>
                <a:gd name="T50" fmla="*/ 0 w 21"/>
                <a:gd name="T51" fmla="*/ 35 h 40"/>
                <a:gd name="T52" fmla="*/ 0 w 21"/>
                <a:gd name="T53" fmla="*/ 35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
                <a:gd name="T82" fmla="*/ 0 h 40"/>
                <a:gd name="T83" fmla="*/ 21 w 21"/>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 h="40">
                  <a:moveTo>
                    <a:pt x="0" y="35"/>
                  </a:moveTo>
                  <a:lnTo>
                    <a:pt x="20" y="0"/>
                  </a:lnTo>
                  <a:lnTo>
                    <a:pt x="20" y="2"/>
                  </a:lnTo>
                  <a:lnTo>
                    <a:pt x="21" y="2"/>
                  </a:lnTo>
                  <a:lnTo>
                    <a:pt x="21" y="3"/>
                  </a:lnTo>
                  <a:lnTo>
                    <a:pt x="0" y="40"/>
                  </a:lnTo>
                  <a:lnTo>
                    <a:pt x="0" y="38"/>
                  </a:lnTo>
                  <a:lnTo>
                    <a:pt x="0" y="36"/>
                  </a:lnTo>
                  <a:lnTo>
                    <a:pt x="0" y="35"/>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9" name="Freeform 433"/>
            <p:cNvSpPr>
              <a:spLocks/>
            </p:cNvSpPr>
            <p:nvPr/>
          </p:nvSpPr>
          <p:spPr bwMode="auto">
            <a:xfrm>
              <a:off x="2023" y="3325"/>
              <a:ext cx="21" cy="39"/>
            </a:xfrm>
            <a:custGeom>
              <a:avLst/>
              <a:gdLst>
                <a:gd name="T0" fmla="*/ 0 w 21"/>
                <a:gd name="T1" fmla="*/ 36 h 39"/>
                <a:gd name="T2" fmla="*/ 21 w 21"/>
                <a:gd name="T3" fmla="*/ 0 h 39"/>
                <a:gd name="T4" fmla="*/ 21 w 21"/>
                <a:gd name="T5" fmla="*/ 0 h 39"/>
                <a:gd name="T6" fmla="*/ 21 w 21"/>
                <a:gd name="T7" fmla="*/ 0 h 39"/>
                <a:gd name="T8" fmla="*/ 21 w 21"/>
                <a:gd name="T9" fmla="*/ 1 h 39"/>
                <a:gd name="T10" fmla="*/ 21 w 21"/>
                <a:gd name="T11" fmla="*/ 1 h 39"/>
                <a:gd name="T12" fmla="*/ 21 w 21"/>
                <a:gd name="T13" fmla="*/ 1 h 39"/>
                <a:gd name="T14" fmla="*/ 21 w 21"/>
                <a:gd name="T15" fmla="*/ 1 h 39"/>
                <a:gd name="T16" fmla="*/ 21 w 21"/>
                <a:gd name="T17" fmla="*/ 3 h 39"/>
                <a:gd name="T18" fmla="*/ 21 w 21"/>
                <a:gd name="T19" fmla="*/ 3 h 39"/>
                <a:gd name="T20" fmla="*/ 1 w 21"/>
                <a:gd name="T21" fmla="*/ 39 h 39"/>
                <a:gd name="T22" fmla="*/ 0 w 21"/>
                <a:gd name="T23" fmla="*/ 39 h 39"/>
                <a:gd name="T24" fmla="*/ 0 w 21"/>
                <a:gd name="T25" fmla="*/ 38 h 39"/>
                <a:gd name="T26" fmla="*/ 0 w 21"/>
                <a:gd name="T27" fmla="*/ 38 h 39"/>
                <a:gd name="T28" fmla="*/ 0 w 21"/>
                <a:gd name="T29" fmla="*/ 38 h 39"/>
                <a:gd name="T30" fmla="*/ 0 w 21"/>
                <a:gd name="T31" fmla="*/ 38 h 39"/>
                <a:gd name="T32" fmla="*/ 0 w 21"/>
                <a:gd name="T33" fmla="*/ 36 h 39"/>
                <a:gd name="T34" fmla="*/ 0 w 21"/>
                <a:gd name="T35" fmla="*/ 36 h 39"/>
                <a:gd name="T36" fmla="*/ 0 w 21"/>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9"/>
                <a:gd name="T59" fmla="*/ 21 w 21"/>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9">
                  <a:moveTo>
                    <a:pt x="0" y="36"/>
                  </a:moveTo>
                  <a:lnTo>
                    <a:pt x="21" y="0"/>
                  </a:lnTo>
                  <a:lnTo>
                    <a:pt x="21" y="1"/>
                  </a:lnTo>
                  <a:lnTo>
                    <a:pt x="21" y="3"/>
                  </a:lnTo>
                  <a:lnTo>
                    <a:pt x="1" y="39"/>
                  </a:lnTo>
                  <a:lnTo>
                    <a:pt x="0" y="39"/>
                  </a:lnTo>
                  <a:lnTo>
                    <a:pt x="0" y="38"/>
                  </a:lnTo>
                  <a:lnTo>
                    <a:pt x="0" y="3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0" name="Freeform 434"/>
            <p:cNvSpPr>
              <a:spLocks/>
            </p:cNvSpPr>
            <p:nvPr/>
          </p:nvSpPr>
          <p:spPr bwMode="auto">
            <a:xfrm>
              <a:off x="2023" y="3326"/>
              <a:ext cx="23" cy="40"/>
            </a:xfrm>
            <a:custGeom>
              <a:avLst/>
              <a:gdLst>
                <a:gd name="T0" fmla="*/ 0 w 23"/>
                <a:gd name="T1" fmla="*/ 37 h 40"/>
                <a:gd name="T2" fmla="*/ 21 w 23"/>
                <a:gd name="T3" fmla="*/ 0 h 40"/>
                <a:gd name="T4" fmla="*/ 21 w 23"/>
                <a:gd name="T5" fmla="*/ 0 h 40"/>
                <a:gd name="T6" fmla="*/ 21 w 23"/>
                <a:gd name="T7" fmla="*/ 0 h 40"/>
                <a:gd name="T8" fmla="*/ 21 w 23"/>
                <a:gd name="T9" fmla="*/ 2 h 40"/>
                <a:gd name="T10" fmla="*/ 21 w 23"/>
                <a:gd name="T11" fmla="*/ 2 h 40"/>
                <a:gd name="T12" fmla="*/ 23 w 23"/>
                <a:gd name="T13" fmla="*/ 2 h 40"/>
                <a:gd name="T14" fmla="*/ 23 w 23"/>
                <a:gd name="T15" fmla="*/ 2 h 40"/>
                <a:gd name="T16" fmla="*/ 23 w 23"/>
                <a:gd name="T17" fmla="*/ 4 h 40"/>
                <a:gd name="T18" fmla="*/ 23 w 23"/>
                <a:gd name="T19" fmla="*/ 4 h 40"/>
                <a:gd name="T20" fmla="*/ 1 w 23"/>
                <a:gd name="T21" fmla="*/ 40 h 40"/>
                <a:gd name="T22" fmla="*/ 1 w 23"/>
                <a:gd name="T23" fmla="*/ 40 h 40"/>
                <a:gd name="T24" fmla="*/ 1 w 23"/>
                <a:gd name="T25" fmla="*/ 40 h 40"/>
                <a:gd name="T26" fmla="*/ 1 w 23"/>
                <a:gd name="T27" fmla="*/ 38 h 40"/>
                <a:gd name="T28" fmla="*/ 1 w 23"/>
                <a:gd name="T29" fmla="*/ 38 h 40"/>
                <a:gd name="T30" fmla="*/ 0 w 23"/>
                <a:gd name="T31" fmla="*/ 38 h 40"/>
                <a:gd name="T32" fmla="*/ 0 w 23"/>
                <a:gd name="T33" fmla="*/ 37 h 40"/>
                <a:gd name="T34" fmla="*/ 0 w 23"/>
                <a:gd name="T35" fmla="*/ 37 h 40"/>
                <a:gd name="T36" fmla="*/ 0 w 23"/>
                <a:gd name="T37" fmla="*/ 3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0"/>
                <a:gd name="T59" fmla="*/ 23 w 2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0">
                  <a:moveTo>
                    <a:pt x="0" y="37"/>
                  </a:moveTo>
                  <a:lnTo>
                    <a:pt x="21" y="0"/>
                  </a:lnTo>
                  <a:lnTo>
                    <a:pt x="21" y="2"/>
                  </a:lnTo>
                  <a:lnTo>
                    <a:pt x="23" y="2"/>
                  </a:lnTo>
                  <a:lnTo>
                    <a:pt x="23" y="4"/>
                  </a:lnTo>
                  <a:lnTo>
                    <a:pt x="1" y="40"/>
                  </a:lnTo>
                  <a:lnTo>
                    <a:pt x="1" y="38"/>
                  </a:lnTo>
                  <a:lnTo>
                    <a:pt x="0" y="38"/>
                  </a:lnTo>
                  <a:lnTo>
                    <a:pt x="0" y="3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1" name="Freeform 435"/>
            <p:cNvSpPr>
              <a:spLocks/>
            </p:cNvSpPr>
            <p:nvPr/>
          </p:nvSpPr>
          <p:spPr bwMode="auto">
            <a:xfrm>
              <a:off x="2024" y="3328"/>
              <a:ext cx="22" cy="41"/>
            </a:xfrm>
            <a:custGeom>
              <a:avLst/>
              <a:gdLst>
                <a:gd name="T0" fmla="*/ 0 w 22"/>
                <a:gd name="T1" fmla="*/ 36 h 41"/>
                <a:gd name="T2" fmla="*/ 20 w 22"/>
                <a:gd name="T3" fmla="*/ 0 h 41"/>
                <a:gd name="T4" fmla="*/ 22 w 22"/>
                <a:gd name="T5" fmla="*/ 0 h 41"/>
                <a:gd name="T6" fmla="*/ 22 w 22"/>
                <a:gd name="T7" fmla="*/ 0 h 41"/>
                <a:gd name="T8" fmla="*/ 22 w 22"/>
                <a:gd name="T9" fmla="*/ 2 h 41"/>
                <a:gd name="T10" fmla="*/ 22 w 22"/>
                <a:gd name="T11" fmla="*/ 2 h 41"/>
                <a:gd name="T12" fmla="*/ 22 w 22"/>
                <a:gd name="T13" fmla="*/ 2 h 41"/>
                <a:gd name="T14" fmla="*/ 22 w 22"/>
                <a:gd name="T15" fmla="*/ 2 h 41"/>
                <a:gd name="T16" fmla="*/ 22 w 22"/>
                <a:gd name="T17" fmla="*/ 3 h 41"/>
                <a:gd name="T18" fmla="*/ 22 w 22"/>
                <a:gd name="T19" fmla="*/ 3 h 41"/>
                <a:gd name="T20" fmla="*/ 0 w 22"/>
                <a:gd name="T21" fmla="*/ 41 h 41"/>
                <a:gd name="T22" fmla="*/ 0 w 22"/>
                <a:gd name="T23" fmla="*/ 40 h 41"/>
                <a:gd name="T24" fmla="*/ 0 w 22"/>
                <a:gd name="T25" fmla="*/ 40 h 41"/>
                <a:gd name="T26" fmla="*/ 0 w 22"/>
                <a:gd name="T27" fmla="*/ 40 h 41"/>
                <a:gd name="T28" fmla="*/ 0 w 22"/>
                <a:gd name="T29" fmla="*/ 38 h 41"/>
                <a:gd name="T30" fmla="*/ 0 w 22"/>
                <a:gd name="T31" fmla="*/ 38 h 41"/>
                <a:gd name="T32" fmla="*/ 0 w 22"/>
                <a:gd name="T33" fmla="*/ 38 h 41"/>
                <a:gd name="T34" fmla="*/ 0 w 22"/>
                <a:gd name="T35" fmla="*/ 36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0" y="0"/>
                  </a:lnTo>
                  <a:lnTo>
                    <a:pt x="22" y="0"/>
                  </a:lnTo>
                  <a:lnTo>
                    <a:pt x="22" y="2"/>
                  </a:lnTo>
                  <a:lnTo>
                    <a:pt x="22" y="3"/>
                  </a:lnTo>
                  <a:lnTo>
                    <a:pt x="0" y="41"/>
                  </a:lnTo>
                  <a:lnTo>
                    <a:pt x="0" y="40"/>
                  </a:lnTo>
                  <a:lnTo>
                    <a:pt x="0" y="38"/>
                  </a:lnTo>
                  <a:lnTo>
                    <a:pt x="0" y="3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436"/>
            <p:cNvSpPr>
              <a:spLocks/>
            </p:cNvSpPr>
            <p:nvPr/>
          </p:nvSpPr>
          <p:spPr bwMode="auto">
            <a:xfrm>
              <a:off x="2024" y="3330"/>
              <a:ext cx="24" cy="41"/>
            </a:xfrm>
            <a:custGeom>
              <a:avLst/>
              <a:gdLst>
                <a:gd name="T0" fmla="*/ 0 w 24"/>
                <a:gd name="T1" fmla="*/ 36 h 41"/>
                <a:gd name="T2" fmla="*/ 22 w 24"/>
                <a:gd name="T3" fmla="*/ 0 h 41"/>
                <a:gd name="T4" fmla="*/ 22 w 24"/>
                <a:gd name="T5" fmla="*/ 0 h 41"/>
                <a:gd name="T6" fmla="*/ 22 w 24"/>
                <a:gd name="T7" fmla="*/ 0 h 41"/>
                <a:gd name="T8" fmla="*/ 22 w 24"/>
                <a:gd name="T9" fmla="*/ 1 h 41"/>
                <a:gd name="T10" fmla="*/ 22 w 24"/>
                <a:gd name="T11" fmla="*/ 1 h 41"/>
                <a:gd name="T12" fmla="*/ 22 w 24"/>
                <a:gd name="T13" fmla="*/ 1 h 41"/>
                <a:gd name="T14" fmla="*/ 24 w 24"/>
                <a:gd name="T15" fmla="*/ 1 h 41"/>
                <a:gd name="T16" fmla="*/ 24 w 24"/>
                <a:gd name="T17" fmla="*/ 3 h 41"/>
                <a:gd name="T18" fmla="*/ 24 w 24"/>
                <a:gd name="T19" fmla="*/ 3 h 41"/>
                <a:gd name="T20" fmla="*/ 0 w 24"/>
                <a:gd name="T21" fmla="*/ 41 h 41"/>
                <a:gd name="T22" fmla="*/ 0 w 24"/>
                <a:gd name="T23" fmla="*/ 41 h 41"/>
                <a:gd name="T24" fmla="*/ 0 w 24"/>
                <a:gd name="T25" fmla="*/ 39 h 41"/>
                <a:gd name="T26" fmla="*/ 0 w 24"/>
                <a:gd name="T27" fmla="*/ 39 h 41"/>
                <a:gd name="T28" fmla="*/ 0 w 24"/>
                <a:gd name="T29" fmla="*/ 39 h 41"/>
                <a:gd name="T30" fmla="*/ 0 w 24"/>
                <a:gd name="T31" fmla="*/ 38 h 41"/>
                <a:gd name="T32" fmla="*/ 0 w 24"/>
                <a:gd name="T33" fmla="*/ 38 h 41"/>
                <a:gd name="T34" fmla="*/ 0 w 24"/>
                <a:gd name="T35" fmla="*/ 38 h 41"/>
                <a:gd name="T36" fmla="*/ 0 w 24"/>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1"/>
                <a:gd name="T59" fmla="*/ 24 w 24"/>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1">
                  <a:moveTo>
                    <a:pt x="0" y="36"/>
                  </a:moveTo>
                  <a:lnTo>
                    <a:pt x="22" y="0"/>
                  </a:lnTo>
                  <a:lnTo>
                    <a:pt x="22" y="1"/>
                  </a:lnTo>
                  <a:lnTo>
                    <a:pt x="24" y="1"/>
                  </a:lnTo>
                  <a:lnTo>
                    <a:pt x="24" y="3"/>
                  </a:lnTo>
                  <a:lnTo>
                    <a:pt x="0" y="41"/>
                  </a:lnTo>
                  <a:lnTo>
                    <a:pt x="0" y="39"/>
                  </a:lnTo>
                  <a:lnTo>
                    <a:pt x="0" y="38"/>
                  </a:lnTo>
                  <a:lnTo>
                    <a:pt x="0" y="3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3" name="Freeform 437"/>
            <p:cNvSpPr>
              <a:spLocks/>
            </p:cNvSpPr>
            <p:nvPr/>
          </p:nvSpPr>
          <p:spPr bwMode="auto">
            <a:xfrm>
              <a:off x="2024" y="3331"/>
              <a:ext cx="24" cy="42"/>
            </a:xfrm>
            <a:custGeom>
              <a:avLst/>
              <a:gdLst>
                <a:gd name="T0" fmla="*/ 0 w 24"/>
                <a:gd name="T1" fmla="*/ 38 h 42"/>
                <a:gd name="T2" fmla="*/ 22 w 24"/>
                <a:gd name="T3" fmla="*/ 0 h 42"/>
                <a:gd name="T4" fmla="*/ 22 w 24"/>
                <a:gd name="T5" fmla="*/ 0 h 42"/>
                <a:gd name="T6" fmla="*/ 24 w 24"/>
                <a:gd name="T7" fmla="*/ 0 h 42"/>
                <a:gd name="T8" fmla="*/ 24 w 24"/>
                <a:gd name="T9" fmla="*/ 2 h 42"/>
                <a:gd name="T10" fmla="*/ 24 w 24"/>
                <a:gd name="T11" fmla="*/ 2 h 42"/>
                <a:gd name="T12" fmla="*/ 24 w 24"/>
                <a:gd name="T13" fmla="*/ 2 h 42"/>
                <a:gd name="T14" fmla="*/ 24 w 24"/>
                <a:gd name="T15" fmla="*/ 2 h 42"/>
                <a:gd name="T16" fmla="*/ 24 w 24"/>
                <a:gd name="T17" fmla="*/ 4 h 42"/>
                <a:gd name="T18" fmla="*/ 24 w 24"/>
                <a:gd name="T19" fmla="*/ 4 h 42"/>
                <a:gd name="T20" fmla="*/ 2 w 24"/>
                <a:gd name="T21" fmla="*/ 42 h 42"/>
                <a:gd name="T22" fmla="*/ 2 w 24"/>
                <a:gd name="T23" fmla="*/ 42 h 42"/>
                <a:gd name="T24" fmla="*/ 2 w 24"/>
                <a:gd name="T25" fmla="*/ 42 h 42"/>
                <a:gd name="T26" fmla="*/ 0 w 24"/>
                <a:gd name="T27" fmla="*/ 40 h 42"/>
                <a:gd name="T28" fmla="*/ 0 w 24"/>
                <a:gd name="T29" fmla="*/ 40 h 42"/>
                <a:gd name="T30" fmla="*/ 0 w 24"/>
                <a:gd name="T31" fmla="*/ 40 h 42"/>
                <a:gd name="T32" fmla="*/ 0 w 24"/>
                <a:gd name="T33" fmla="*/ 38 h 42"/>
                <a:gd name="T34" fmla="*/ 0 w 24"/>
                <a:gd name="T35" fmla="*/ 38 h 42"/>
                <a:gd name="T36" fmla="*/ 0 w 24"/>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2"/>
                <a:gd name="T59" fmla="*/ 24 w 2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2">
                  <a:moveTo>
                    <a:pt x="0" y="38"/>
                  </a:moveTo>
                  <a:lnTo>
                    <a:pt x="22" y="0"/>
                  </a:lnTo>
                  <a:lnTo>
                    <a:pt x="24" y="0"/>
                  </a:lnTo>
                  <a:lnTo>
                    <a:pt x="24" y="2"/>
                  </a:lnTo>
                  <a:lnTo>
                    <a:pt x="24" y="4"/>
                  </a:lnTo>
                  <a:lnTo>
                    <a:pt x="2" y="42"/>
                  </a:lnTo>
                  <a:lnTo>
                    <a:pt x="0" y="40"/>
                  </a:lnTo>
                  <a:lnTo>
                    <a:pt x="0" y="3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4" name="Freeform 438"/>
            <p:cNvSpPr>
              <a:spLocks/>
            </p:cNvSpPr>
            <p:nvPr/>
          </p:nvSpPr>
          <p:spPr bwMode="auto">
            <a:xfrm>
              <a:off x="2024" y="3333"/>
              <a:ext cx="25" cy="41"/>
            </a:xfrm>
            <a:custGeom>
              <a:avLst/>
              <a:gdLst>
                <a:gd name="T0" fmla="*/ 0 w 25"/>
                <a:gd name="T1" fmla="*/ 38 h 41"/>
                <a:gd name="T2" fmla="*/ 24 w 25"/>
                <a:gd name="T3" fmla="*/ 0 h 41"/>
                <a:gd name="T4" fmla="*/ 24 w 25"/>
                <a:gd name="T5" fmla="*/ 0 h 41"/>
                <a:gd name="T6" fmla="*/ 24 w 25"/>
                <a:gd name="T7" fmla="*/ 0 h 41"/>
                <a:gd name="T8" fmla="*/ 24 w 25"/>
                <a:gd name="T9" fmla="*/ 2 h 41"/>
                <a:gd name="T10" fmla="*/ 24 w 25"/>
                <a:gd name="T11" fmla="*/ 2 h 41"/>
                <a:gd name="T12" fmla="*/ 24 w 25"/>
                <a:gd name="T13" fmla="*/ 2 h 41"/>
                <a:gd name="T14" fmla="*/ 24 w 25"/>
                <a:gd name="T15" fmla="*/ 2 h 41"/>
                <a:gd name="T16" fmla="*/ 24 w 25"/>
                <a:gd name="T17" fmla="*/ 3 h 41"/>
                <a:gd name="T18" fmla="*/ 25 w 25"/>
                <a:gd name="T19" fmla="*/ 3 h 41"/>
                <a:gd name="T20" fmla="*/ 2 w 25"/>
                <a:gd name="T21" fmla="*/ 41 h 41"/>
                <a:gd name="T22" fmla="*/ 2 w 25"/>
                <a:gd name="T23" fmla="*/ 41 h 41"/>
                <a:gd name="T24" fmla="*/ 2 w 25"/>
                <a:gd name="T25" fmla="*/ 41 h 41"/>
                <a:gd name="T26" fmla="*/ 2 w 25"/>
                <a:gd name="T27" fmla="*/ 41 h 41"/>
                <a:gd name="T28" fmla="*/ 2 w 25"/>
                <a:gd name="T29" fmla="*/ 40 h 41"/>
                <a:gd name="T30" fmla="*/ 2 w 25"/>
                <a:gd name="T31" fmla="*/ 40 h 41"/>
                <a:gd name="T32" fmla="*/ 2 w 25"/>
                <a:gd name="T33" fmla="*/ 40 h 41"/>
                <a:gd name="T34" fmla="*/ 0 w 25"/>
                <a:gd name="T35" fmla="*/ 38 h 41"/>
                <a:gd name="T36" fmla="*/ 0 w 25"/>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1"/>
                <a:gd name="T59" fmla="*/ 25 w 25"/>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1">
                  <a:moveTo>
                    <a:pt x="0" y="38"/>
                  </a:moveTo>
                  <a:lnTo>
                    <a:pt x="24" y="0"/>
                  </a:lnTo>
                  <a:lnTo>
                    <a:pt x="24" y="2"/>
                  </a:lnTo>
                  <a:lnTo>
                    <a:pt x="24" y="3"/>
                  </a:lnTo>
                  <a:lnTo>
                    <a:pt x="25" y="3"/>
                  </a:lnTo>
                  <a:lnTo>
                    <a:pt x="2" y="41"/>
                  </a:lnTo>
                  <a:lnTo>
                    <a:pt x="2" y="40"/>
                  </a:lnTo>
                  <a:lnTo>
                    <a:pt x="0" y="3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5" name="Freeform 439"/>
            <p:cNvSpPr>
              <a:spLocks/>
            </p:cNvSpPr>
            <p:nvPr/>
          </p:nvSpPr>
          <p:spPr bwMode="auto">
            <a:xfrm>
              <a:off x="2026" y="3335"/>
              <a:ext cx="23" cy="43"/>
            </a:xfrm>
            <a:custGeom>
              <a:avLst/>
              <a:gdLst>
                <a:gd name="T0" fmla="*/ 0 w 23"/>
                <a:gd name="T1" fmla="*/ 38 h 43"/>
                <a:gd name="T2" fmla="*/ 22 w 23"/>
                <a:gd name="T3" fmla="*/ 0 h 43"/>
                <a:gd name="T4" fmla="*/ 22 w 23"/>
                <a:gd name="T5" fmla="*/ 0 h 43"/>
                <a:gd name="T6" fmla="*/ 22 w 23"/>
                <a:gd name="T7" fmla="*/ 0 h 43"/>
                <a:gd name="T8" fmla="*/ 22 w 23"/>
                <a:gd name="T9" fmla="*/ 1 h 43"/>
                <a:gd name="T10" fmla="*/ 23 w 23"/>
                <a:gd name="T11" fmla="*/ 1 h 43"/>
                <a:gd name="T12" fmla="*/ 23 w 23"/>
                <a:gd name="T13" fmla="*/ 1 h 43"/>
                <a:gd name="T14" fmla="*/ 23 w 23"/>
                <a:gd name="T15" fmla="*/ 1 h 43"/>
                <a:gd name="T16" fmla="*/ 23 w 23"/>
                <a:gd name="T17" fmla="*/ 3 h 43"/>
                <a:gd name="T18" fmla="*/ 23 w 23"/>
                <a:gd name="T19" fmla="*/ 3 h 43"/>
                <a:gd name="T20" fmla="*/ 0 w 23"/>
                <a:gd name="T21" fmla="*/ 43 h 43"/>
                <a:gd name="T22" fmla="*/ 0 w 23"/>
                <a:gd name="T23" fmla="*/ 41 h 43"/>
                <a:gd name="T24" fmla="*/ 0 w 23"/>
                <a:gd name="T25" fmla="*/ 41 h 43"/>
                <a:gd name="T26" fmla="*/ 0 w 23"/>
                <a:gd name="T27" fmla="*/ 41 h 43"/>
                <a:gd name="T28" fmla="*/ 0 w 23"/>
                <a:gd name="T29" fmla="*/ 39 h 43"/>
                <a:gd name="T30" fmla="*/ 0 w 23"/>
                <a:gd name="T31" fmla="*/ 39 h 43"/>
                <a:gd name="T32" fmla="*/ 0 w 23"/>
                <a:gd name="T33" fmla="*/ 39 h 43"/>
                <a:gd name="T34" fmla="*/ 0 w 23"/>
                <a:gd name="T35" fmla="*/ 39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2" y="0"/>
                  </a:lnTo>
                  <a:lnTo>
                    <a:pt x="22" y="1"/>
                  </a:lnTo>
                  <a:lnTo>
                    <a:pt x="23" y="1"/>
                  </a:lnTo>
                  <a:lnTo>
                    <a:pt x="23" y="3"/>
                  </a:lnTo>
                  <a:lnTo>
                    <a:pt x="0" y="43"/>
                  </a:lnTo>
                  <a:lnTo>
                    <a:pt x="0" y="41"/>
                  </a:lnTo>
                  <a:lnTo>
                    <a:pt x="0" y="39"/>
                  </a:lnTo>
                  <a:lnTo>
                    <a:pt x="0" y="38"/>
                  </a:lnTo>
                  <a:close/>
                </a:path>
              </a:pathLst>
            </a:custGeom>
            <a:solidFill>
              <a:srgbClr val="ABA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 name="Freeform 440"/>
            <p:cNvSpPr>
              <a:spLocks/>
            </p:cNvSpPr>
            <p:nvPr/>
          </p:nvSpPr>
          <p:spPr bwMode="auto">
            <a:xfrm>
              <a:off x="2026" y="3336"/>
              <a:ext cx="23" cy="43"/>
            </a:xfrm>
            <a:custGeom>
              <a:avLst/>
              <a:gdLst>
                <a:gd name="T0" fmla="*/ 0 w 23"/>
                <a:gd name="T1" fmla="*/ 38 h 43"/>
                <a:gd name="T2" fmla="*/ 23 w 23"/>
                <a:gd name="T3" fmla="*/ 0 h 43"/>
                <a:gd name="T4" fmla="*/ 23 w 23"/>
                <a:gd name="T5" fmla="*/ 0 h 43"/>
                <a:gd name="T6" fmla="*/ 23 w 23"/>
                <a:gd name="T7" fmla="*/ 0 h 43"/>
                <a:gd name="T8" fmla="*/ 23 w 23"/>
                <a:gd name="T9" fmla="*/ 2 h 43"/>
                <a:gd name="T10" fmla="*/ 23 w 23"/>
                <a:gd name="T11" fmla="*/ 2 h 43"/>
                <a:gd name="T12" fmla="*/ 23 w 23"/>
                <a:gd name="T13" fmla="*/ 2 h 43"/>
                <a:gd name="T14" fmla="*/ 23 w 23"/>
                <a:gd name="T15" fmla="*/ 4 h 43"/>
                <a:gd name="T16" fmla="*/ 23 w 23"/>
                <a:gd name="T17" fmla="*/ 4 h 43"/>
                <a:gd name="T18" fmla="*/ 23 w 23"/>
                <a:gd name="T19" fmla="*/ 4 h 43"/>
                <a:gd name="T20" fmla="*/ 2 w 23"/>
                <a:gd name="T21" fmla="*/ 43 h 43"/>
                <a:gd name="T22" fmla="*/ 0 w 23"/>
                <a:gd name="T23" fmla="*/ 43 h 43"/>
                <a:gd name="T24" fmla="*/ 0 w 23"/>
                <a:gd name="T25" fmla="*/ 42 h 43"/>
                <a:gd name="T26" fmla="*/ 0 w 23"/>
                <a:gd name="T27" fmla="*/ 42 h 43"/>
                <a:gd name="T28" fmla="*/ 0 w 23"/>
                <a:gd name="T29" fmla="*/ 42 h 43"/>
                <a:gd name="T30" fmla="*/ 0 w 23"/>
                <a:gd name="T31" fmla="*/ 40 h 43"/>
                <a:gd name="T32" fmla="*/ 0 w 23"/>
                <a:gd name="T33" fmla="*/ 40 h 43"/>
                <a:gd name="T34" fmla="*/ 0 w 23"/>
                <a:gd name="T35" fmla="*/ 40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3" y="0"/>
                  </a:lnTo>
                  <a:lnTo>
                    <a:pt x="23" y="2"/>
                  </a:lnTo>
                  <a:lnTo>
                    <a:pt x="23" y="4"/>
                  </a:lnTo>
                  <a:lnTo>
                    <a:pt x="2" y="43"/>
                  </a:lnTo>
                  <a:lnTo>
                    <a:pt x="0" y="43"/>
                  </a:lnTo>
                  <a:lnTo>
                    <a:pt x="0" y="42"/>
                  </a:lnTo>
                  <a:lnTo>
                    <a:pt x="0" y="40"/>
                  </a:lnTo>
                  <a:lnTo>
                    <a:pt x="0" y="38"/>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7" name="Freeform 441"/>
            <p:cNvSpPr>
              <a:spLocks/>
            </p:cNvSpPr>
            <p:nvPr/>
          </p:nvSpPr>
          <p:spPr bwMode="auto">
            <a:xfrm>
              <a:off x="2026" y="3338"/>
              <a:ext cx="25" cy="43"/>
            </a:xfrm>
            <a:custGeom>
              <a:avLst/>
              <a:gdLst>
                <a:gd name="T0" fmla="*/ 0 w 25"/>
                <a:gd name="T1" fmla="*/ 40 h 43"/>
                <a:gd name="T2" fmla="*/ 23 w 25"/>
                <a:gd name="T3" fmla="*/ 0 h 43"/>
                <a:gd name="T4" fmla="*/ 23 w 25"/>
                <a:gd name="T5" fmla="*/ 0 h 43"/>
                <a:gd name="T6" fmla="*/ 23 w 25"/>
                <a:gd name="T7" fmla="*/ 2 h 43"/>
                <a:gd name="T8" fmla="*/ 23 w 25"/>
                <a:gd name="T9" fmla="*/ 2 h 43"/>
                <a:gd name="T10" fmla="*/ 23 w 25"/>
                <a:gd name="T11" fmla="*/ 2 h 43"/>
                <a:gd name="T12" fmla="*/ 23 w 25"/>
                <a:gd name="T13" fmla="*/ 2 h 43"/>
                <a:gd name="T14" fmla="*/ 25 w 25"/>
                <a:gd name="T15" fmla="*/ 3 h 43"/>
                <a:gd name="T16" fmla="*/ 25 w 25"/>
                <a:gd name="T17" fmla="*/ 3 h 43"/>
                <a:gd name="T18" fmla="*/ 25 w 25"/>
                <a:gd name="T19" fmla="*/ 3 h 43"/>
                <a:gd name="T20" fmla="*/ 2 w 25"/>
                <a:gd name="T21" fmla="*/ 43 h 43"/>
                <a:gd name="T22" fmla="*/ 2 w 25"/>
                <a:gd name="T23" fmla="*/ 43 h 43"/>
                <a:gd name="T24" fmla="*/ 2 w 25"/>
                <a:gd name="T25" fmla="*/ 43 h 43"/>
                <a:gd name="T26" fmla="*/ 2 w 25"/>
                <a:gd name="T27" fmla="*/ 41 h 43"/>
                <a:gd name="T28" fmla="*/ 2 w 25"/>
                <a:gd name="T29" fmla="*/ 41 h 43"/>
                <a:gd name="T30" fmla="*/ 0 w 25"/>
                <a:gd name="T31" fmla="*/ 41 h 43"/>
                <a:gd name="T32" fmla="*/ 0 w 25"/>
                <a:gd name="T33" fmla="*/ 40 h 43"/>
                <a:gd name="T34" fmla="*/ 0 w 25"/>
                <a:gd name="T35" fmla="*/ 40 h 43"/>
                <a:gd name="T36" fmla="*/ 0 w 25"/>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0"/>
                  </a:moveTo>
                  <a:lnTo>
                    <a:pt x="23" y="0"/>
                  </a:lnTo>
                  <a:lnTo>
                    <a:pt x="23" y="2"/>
                  </a:lnTo>
                  <a:lnTo>
                    <a:pt x="25" y="3"/>
                  </a:lnTo>
                  <a:lnTo>
                    <a:pt x="2" y="43"/>
                  </a:lnTo>
                  <a:lnTo>
                    <a:pt x="2" y="41"/>
                  </a:lnTo>
                  <a:lnTo>
                    <a:pt x="0" y="41"/>
                  </a:lnTo>
                  <a:lnTo>
                    <a:pt x="0" y="4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8" name="Freeform 442"/>
            <p:cNvSpPr>
              <a:spLocks/>
            </p:cNvSpPr>
            <p:nvPr/>
          </p:nvSpPr>
          <p:spPr bwMode="auto">
            <a:xfrm>
              <a:off x="2028" y="3340"/>
              <a:ext cx="23" cy="43"/>
            </a:xfrm>
            <a:custGeom>
              <a:avLst/>
              <a:gdLst>
                <a:gd name="T0" fmla="*/ 0 w 23"/>
                <a:gd name="T1" fmla="*/ 39 h 43"/>
                <a:gd name="T2" fmla="*/ 21 w 23"/>
                <a:gd name="T3" fmla="*/ 0 h 43"/>
                <a:gd name="T4" fmla="*/ 21 w 23"/>
                <a:gd name="T5" fmla="*/ 0 h 43"/>
                <a:gd name="T6" fmla="*/ 23 w 23"/>
                <a:gd name="T7" fmla="*/ 1 h 43"/>
                <a:gd name="T8" fmla="*/ 23 w 23"/>
                <a:gd name="T9" fmla="*/ 1 h 43"/>
                <a:gd name="T10" fmla="*/ 23 w 23"/>
                <a:gd name="T11" fmla="*/ 1 h 43"/>
                <a:gd name="T12" fmla="*/ 23 w 23"/>
                <a:gd name="T13" fmla="*/ 3 h 43"/>
                <a:gd name="T14" fmla="*/ 23 w 23"/>
                <a:gd name="T15" fmla="*/ 3 h 43"/>
                <a:gd name="T16" fmla="*/ 23 w 23"/>
                <a:gd name="T17" fmla="*/ 3 h 43"/>
                <a:gd name="T18" fmla="*/ 23 w 23"/>
                <a:gd name="T19" fmla="*/ 4 h 43"/>
                <a:gd name="T20" fmla="*/ 0 w 23"/>
                <a:gd name="T21" fmla="*/ 43 h 43"/>
                <a:gd name="T22" fmla="*/ 0 w 23"/>
                <a:gd name="T23" fmla="*/ 43 h 43"/>
                <a:gd name="T24" fmla="*/ 0 w 23"/>
                <a:gd name="T25" fmla="*/ 43 h 43"/>
                <a:gd name="T26" fmla="*/ 0 w 23"/>
                <a:gd name="T27" fmla="*/ 43 h 43"/>
                <a:gd name="T28" fmla="*/ 0 w 23"/>
                <a:gd name="T29" fmla="*/ 41 h 43"/>
                <a:gd name="T30" fmla="*/ 0 w 23"/>
                <a:gd name="T31" fmla="*/ 41 h 43"/>
                <a:gd name="T32" fmla="*/ 0 w 23"/>
                <a:gd name="T33" fmla="*/ 41 h 43"/>
                <a:gd name="T34" fmla="*/ 0 w 23"/>
                <a:gd name="T35" fmla="*/ 39 h 43"/>
                <a:gd name="T36" fmla="*/ 0 w 23"/>
                <a:gd name="T37" fmla="*/ 39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9"/>
                  </a:moveTo>
                  <a:lnTo>
                    <a:pt x="21" y="0"/>
                  </a:lnTo>
                  <a:lnTo>
                    <a:pt x="23" y="1"/>
                  </a:lnTo>
                  <a:lnTo>
                    <a:pt x="23" y="3"/>
                  </a:lnTo>
                  <a:lnTo>
                    <a:pt x="23" y="4"/>
                  </a:lnTo>
                  <a:lnTo>
                    <a:pt x="0" y="43"/>
                  </a:lnTo>
                  <a:lnTo>
                    <a:pt x="0" y="41"/>
                  </a:lnTo>
                  <a:lnTo>
                    <a:pt x="0" y="39"/>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9" name="Freeform 443"/>
            <p:cNvSpPr>
              <a:spLocks/>
            </p:cNvSpPr>
            <p:nvPr/>
          </p:nvSpPr>
          <p:spPr bwMode="auto">
            <a:xfrm>
              <a:off x="2028" y="3341"/>
              <a:ext cx="23" cy="45"/>
            </a:xfrm>
            <a:custGeom>
              <a:avLst/>
              <a:gdLst>
                <a:gd name="T0" fmla="*/ 0 w 23"/>
                <a:gd name="T1" fmla="*/ 40 h 45"/>
                <a:gd name="T2" fmla="*/ 23 w 23"/>
                <a:gd name="T3" fmla="*/ 0 h 45"/>
                <a:gd name="T4" fmla="*/ 23 w 23"/>
                <a:gd name="T5" fmla="*/ 2 h 45"/>
                <a:gd name="T6" fmla="*/ 23 w 23"/>
                <a:gd name="T7" fmla="*/ 2 h 45"/>
                <a:gd name="T8" fmla="*/ 23 w 23"/>
                <a:gd name="T9" fmla="*/ 2 h 45"/>
                <a:gd name="T10" fmla="*/ 23 w 23"/>
                <a:gd name="T11" fmla="*/ 3 h 45"/>
                <a:gd name="T12" fmla="*/ 23 w 23"/>
                <a:gd name="T13" fmla="*/ 3 h 45"/>
                <a:gd name="T14" fmla="*/ 23 w 23"/>
                <a:gd name="T15" fmla="*/ 3 h 45"/>
                <a:gd name="T16" fmla="*/ 23 w 23"/>
                <a:gd name="T17" fmla="*/ 5 h 45"/>
                <a:gd name="T18" fmla="*/ 23 w 23"/>
                <a:gd name="T19" fmla="*/ 5 h 45"/>
                <a:gd name="T20" fmla="*/ 0 w 23"/>
                <a:gd name="T21" fmla="*/ 45 h 45"/>
                <a:gd name="T22" fmla="*/ 0 w 23"/>
                <a:gd name="T23" fmla="*/ 43 h 45"/>
                <a:gd name="T24" fmla="*/ 0 w 23"/>
                <a:gd name="T25" fmla="*/ 43 h 45"/>
                <a:gd name="T26" fmla="*/ 0 w 23"/>
                <a:gd name="T27" fmla="*/ 43 h 45"/>
                <a:gd name="T28" fmla="*/ 0 w 23"/>
                <a:gd name="T29" fmla="*/ 42 h 45"/>
                <a:gd name="T30" fmla="*/ 0 w 23"/>
                <a:gd name="T31" fmla="*/ 42 h 45"/>
                <a:gd name="T32" fmla="*/ 0 w 23"/>
                <a:gd name="T33" fmla="*/ 42 h 45"/>
                <a:gd name="T34" fmla="*/ 0 w 23"/>
                <a:gd name="T35" fmla="*/ 42 h 45"/>
                <a:gd name="T36" fmla="*/ 0 w 23"/>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0" y="40"/>
                  </a:moveTo>
                  <a:lnTo>
                    <a:pt x="23" y="0"/>
                  </a:lnTo>
                  <a:lnTo>
                    <a:pt x="23" y="2"/>
                  </a:lnTo>
                  <a:lnTo>
                    <a:pt x="23" y="3"/>
                  </a:lnTo>
                  <a:lnTo>
                    <a:pt x="23" y="5"/>
                  </a:lnTo>
                  <a:lnTo>
                    <a:pt x="0" y="45"/>
                  </a:lnTo>
                  <a:lnTo>
                    <a:pt x="0" y="43"/>
                  </a:lnTo>
                  <a:lnTo>
                    <a:pt x="0" y="42"/>
                  </a:lnTo>
                  <a:lnTo>
                    <a:pt x="0" y="40"/>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 name="Freeform 444"/>
            <p:cNvSpPr>
              <a:spLocks/>
            </p:cNvSpPr>
            <p:nvPr/>
          </p:nvSpPr>
          <p:spPr bwMode="auto">
            <a:xfrm>
              <a:off x="2028" y="3344"/>
              <a:ext cx="23" cy="44"/>
            </a:xfrm>
            <a:custGeom>
              <a:avLst/>
              <a:gdLst>
                <a:gd name="T0" fmla="*/ 0 w 23"/>
                <a:gd name="T1" fmla="*/ 39 h 44"/>
                <a:gd name="T2" fmla="*/ 23 w 23"/>
                <a:gd name="T3" fmla="*/ 0 h 44"/>
                <a:gd name="T4" fmla="*/ 23 w 23"/>
                <a:gd name="T5" fmla="*/ 0 h 44"/>
                <a:gd name="T6" fmla="*/ 23 w 23"/>
                <a:gd name="T7" fmla="*/ 0 h 44"/>
                <a:gd name="T8" fmla="*/ 23 w 23"/>
                <a:gd name="T9" fmla="*/ 0 h 44"/>
                <a:gd name="T10" fmla="*/ 23 w 23"/>
                <a:gd name="T11" fmla="*/ 2 h 44"/>
                <a:gd name="T12" fmla="*/ 23 w 23"/>
                <a:gd name="T13" fmla="*/ 2 h 44"/>
                <a:gd name="T14" fmla="*/ 23 w 23"/>
                <a:gd name="T15" fmla="*/ 2 h 44"/>
                <a:gd name="T16" fmla="*/ 23 w 23"/>
                <a:gd name="T17" fmla="*/ 4 h 44"/>
                <a:gd name="T18" fmla="*/ 23 w 23"/>
                <a:gd name="T19" fmla="*/ 4 h 44"/>
                <a:gd name="T20" fmla="*/ 23 w 23"/>
                <a:gd name="T21" fmla="*/ 4 h 44"/>
                <a:gd name="T22" fmla="*/ 23 w 23"/>
                <a:gd name="T23" fmla="*/ 4 h 44"/>
                <a:gd name="T24" fmla="*/ 23 w 23"/>
                <a:gd name="T25" fmla="*/ 4 h 44"/>
                <a:gd name="T26" fmla="*/ 23 w 23"/>
                <a:gd name="T27" fmla="*/ 4 h 44"/>
                <a:gd name="T28" fmla="*/ 23 w 23"/>
                <a:gd name="T29" fmla="*/ 4 h 44"/>
                <a:gd name="T30" fmla="*/ 23 w 23"/>
                <a:gd name="T31" fmla="*/ 4 h 44"/>
                <a:gd name="T32" fmla="*/ 23 w 23"/>
                <a:gd name="T33" fmla="*/ 4 h 44"/>
                <a:gd name="T34" fmla="*/ 23 w 23"/>
                <a:gd name="T35" fmla="*/ 4 h 44"/>
                <a:gd name="T36" fmla="*/ 1 w 23"/>
                <a:gd name="T37" fmla="*/ 44 h 44"/>
                <a:gd name="T38" fmla="*/ 1 w 23"/>
                <a:gd name="T39" fmla="*/ 44 h 44"/>
                <a:gd name="T40" fmla="*/ 1 w 23"/>
                <a:gd name="T41" fmla="*/ 42 h 44"/>
                <a:gd name="T42" fmla="*/ 1 w 23"/>
                <a:gd name="T43" fmla="*/ 42 h 44"/>
                <a:gd name="T44" fmla="*/ 0 w 23"/>
                <a:gd name="T45" fmla="*/ 42 h 44"/>
                <a:gd name="T46" fmla="*/ 0 w 23"/>
                <a:gd name="T47" fmla="*/ 40 h 44"/>
                <a:gd name="T48" fmla="*/ 0 w 23"/>
                <a:gd name="T49" fmla="*/ 40 h 44"/>
                <a:gd name="T50" fmla="*/ 0 w 23"/>
                <a:gd name="T51" fmla="*/ 40 h 44"/>
                <a:gd name="T52" fmla="*/ 0 w 23"/>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44"/>
                <a:gd name="T83" fmla="*/ 23 w 23"/>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44">
                  <a:moveTo>
                    <a:pt x="0" y="39"/>
                  </a:moveTo>
                  <a:lnTo>
                    <a:pt x="23" y="0"/>
                  </a:lnTo>
                  <a:lnTo>
                    <a:pt x="23" y="2"/>
                  </a:lnTo>
                  <a:lnTo>
                    <a:pt x="23" y="4"/>
                  </a:lnTo>
                  <a:lnTo>
                    <a:pt x="1" y="44"/>
                  </a:lnTo>
                  <a:lnTo>
                    <a:pt x="1" y="42"/>
                  </a:lnTo>
                  <a:lnTo>
                    <a:pt x="0" y="42"/>
                  </a:lnTo>
                  <a:lnTo>
                    <a:pt x="0" y="40"/>
                  </a:lnTo>
                  <a:lnTo>
                    <a:pt x="0" y="39"/>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1" name="Freeform 445"/>
            <p:cNvSpPr>
              <a:spLocks/>
            </p:cNvSpPr>
            <p:nvPr/>
          </p:nvSpPr>
          <p:spPr bwMode="auto">
            <a:xfrm>
              <a:off x="2028" y="3346"/>
              <a:ext cx="25" cy="43"/>
            </a:xfrm>
            <a:custGeom>
              <a:avLst/>
              <a:gdLst>
                <a:gd name="T0" fmla="*/ 0 w 25"/>
                <a:gd name="T1" fmla="*/ 40 h 43"/>
                <a:gd name="T2" fmla="*/ 23 w 25"/>
                <a:gd name="T3" fmla="*/ 0 h 43"/>
                <a:gd name="T4" fmla="*/ 23 w 25"/>
                <a:gd name="T5" fmla="*/ 0 h 43"/>
                <a:gd name="T6" fmla="*/ 23 w 25"/>
                <a:gd name="T7" fmla="*/ 0 h 43"/>
                <a:gd name="T8" fmla="*/ 23 w 25"/>
                <a:gd name="T9" fmla="*/ 0 h 43"/>
                <a:gd name="T10" fmla="*/ 23 w 25"/>
                <a:gd name="T11" fmla="*/ 0 h 43"/>
                <a:gd name="T12" fmla="*/ 23 w 25"/>
                <a:gd name="T13" fmla="*/ 2 h 43"/>
                <a:gd name="T14" fmla="*/ 23 w 25"/>
                <a:gd name="T15" fmla="*/ 2 h 43"/>
                <a:gd name="T16" fmla="*/ 23 w 25"/>
                <a:gd name="T17" fmla="*/ 2 h 43"/>
                <a:gd name="T18" fmla="*/ 23 w 25"/>
                <a:gd name="T19" fmla="*/ 2 h 43"/>
                <a:gd name="T20" fmla="*/ 23 w 25"/>
                <a:gd name="T21" fmla="*/ 2 h 43"/>
                <a:gd name="T22" fmla="*/ 23 w 25"/>
                <a:gd name="T23" fmla="*/ 2 h 43"/>
                <a:gd name="T24" fmla="*/ 23 w 25"/>
                <a:gd name="T25" fmla="*/ 3 h 43"/>
                <a:gd name="T26" fmla="*/ 23 w 25"/>
                <a:gd name="T27" fmla="*/ 3 h 43"/>
                <a:gd name="T28" fmla="*/ 23 w 25"/>
                <a:gd name="T29" fmla="*/ 3 h 43"/>
                <a:gd name="T30" fmla="*/ 23 w 25"/>
                <a:gd name="T31" fmla="*/ 3 h 43"/>
                <a:gd name="T32" fmla="*/ 23 w 25"/>
                <a:gd name="T33" fmla="*/ 5 h 43"/>
                <a:gd name="T34" fmla="*/ 25 w 25"/>
                <a:gd name="T35" fmla="*/ 5 h 43"/>
                <a:gd name="T36" fmla="*/ 1 w 25"/>
                <a:gd name="T37" fmla="*/ 43 h 43"/>
                <a:gd name="T38" fmla="*/ 1 w 25"/>
                <a:gd name="T39" fmla="*/ 43 h 43"/>
                <a:gd name="T40" fmla="*/ 1 w 25"/>
                <a:gd name="T41" fmla="*/ 43 h 43"/>
                <a:gd name="T42" fmla="*/ 1 w 25"/>
                <a:gd name="T43" fmla="*/ 42 h 43"/>
                <a:gd name="T44" fmla="*/ 1 w 25"/>
                <a:gd name="T45" fmla="*/ 42 h 43"/>
                <a:gd name="T46" fmla="*/ 1 w 25"/>
                <a:gd name="T47" fmla="*/ 42 h 43"/>
                <a:gd name="T48" fmla="*/ 1 w 25"/>
                <a:gd name="T49" fmla="*/ 40 h 43"/>
                <a:gd name="T50" fmla="*/ 1 w 25"/>
                <a:gd name="T51" fmla="*/ 40 h 43"/>
                <a:gd name="T52" fmla="*/ 0 w 25"/>
                <a:gd name="T53" fmla="*/ 4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3"/>
                <a:gd name="T83" fmla="*/ 25 w 2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3">
                  <a:moveTo>
                    <a:pt x="0" y="40"/>
                  </a:moveTo>
                  <a:lnTo>
                    <a:pt x="23" y="0"/>
                  </a:lnTo>
                  <a:lnTo>
                    <a:pt x="23" y="2"/>
                  </a:lnTo>
                  <a:lnTo>
                    <a:pt x="23" y="3"/>
                  </a:lnTo>
                  <a:lnTo>
                    <a:pt x="23" y="5"/>
                  </a:lnTo>
                  <a:lnTo>
                    <a:pt x="25" y="5"/>
                  </a:lnTo>
                  <a:lnTo>
                    <a:pt x="1" y="43"/>
                  </a:lnTo>
                  <a:lnTo>
                    <a:pt x="1" y="42"/>
                  </a:lnTo>
                  <a:lnTo>
                    <a:pt x="1" y="40"/>
                  </a:lnTo>
                  <a:lnTo>
                    <a:pt x="0" y="4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2" name="Freeform 446"/>
            <p:cNvSpPr>
              <a:spLocks/>
            </p:cNvSpPr>
            <p:nvPr/>
          </p:nvSpPr>
          <p:spPr bwMode="auto">
            <a:xfrm>
              <a:off x="2029" y="3348"/>
              <a:ext cx="24" cy="43"/>
            </a:xfrm>
            <a:custGeom>
              <a:avLst/>
              <a:gdLst>
                <a:gd name="T0" fmla="*/ 0 w 24"/>
                <a:gd name="T1" fmla="*/ 40 h 43"/>
                <a:gd name="T2" fmla="*/ 22 w 24"/>
                <a:gd name="T3" fmla="*/ 0 h 43"/>
                <a:gd name="T4" fmla="*/ 22 w 24"/>
                <a:gd name="T5" fmla="*/ 1 h 43"/>
                <a:gd name="T6" fmla="*/ 22 w 24"/>
                <a:gd name="T7" fmla="*/ 1 h 43"/>
                <a:gd name="T8" fmla="*/ 22 w 24"/>
                <a:gd name="T9" fmla="*/ 3 h 43"/>
                <a:gd name="T10" fmla="*/ 22 w 24"/>
                <a:gd name="T11" fmla="*/ 3 h 43"/>
                <a:gd name="T12" fmla="*/ 24 w 24"/>
                <a:gd name="T13" fmla="*/ 3 h 43"/>
                <a:gd name="T14" fmla="*/ 24 w 24"/>
                <a:gd name="T15" fmla="*/ 5 h 43"/>
                <a:gd name="T16" fmla="*/ 24 w 24"/>
                <a:gd name="T17" fmla="*/ 5 h 43"/>
                <a:gd name="T18" fmla="*/ 24 w 24"/>
                <a:gd name="T19" fmla="*/ 5 h 43"/>
                <a:gd name="T20" fmla="*/ 0 w 24"/>
                <a:gd name="T21" fmla="*/ 43 h 43"/>
                <a:gd name="T22" fmla="*/ 0 w 24"/>
                <a:gd name="T23" fmla="*/ 43 h 43"/>
                <a:gd name="T24" fmla="*/ 0 w 24"/>
                <a:gd name="T25" fmla="*/ 43 h 43"/>
                <a:gd name="T26" fmla="*/ 0 w 24"/>
                <a:gd name="T27" fmla="*/ 41 h 43"/>
                <a:gd name="T28" fmla="*/ 0 w 24"/>
                <a:gd name="T29" fmla="*/ 41 h 43"/>
                <a:gd name="T30" fmla="*/ 0 w 24"/>
                <a:gd name="T31" fmla="*/ 41 h 43"/>
                <a:gd name="T32" fmla="*/ 0 w 24"/>
                <a:gd name="T33" fmla="*/ 41 h 43"/>
                <a:gd name="T34" fmla="*/ 0 w 24"/>
                <a:gd name="T35" fmla="*/ 40 h 43"/>
                <a:gd name="T36" fmla="*/ 0 w 24"/>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40"/>
                  </a:moveTo>
                  <a:lnTo>
                    <a:pt x="22" y="0"/>
                  </a:lnTo>
                  <a:lnTo>
                    <a:pt x="22" y="1"/>
                  </a:lnTo>
                  <a:lnTo>
                    <a:pt x="22" y="3"/>
                  </a:lnTo>
                  <a:lnTo>
                    <a:pt x="24" y="3"/>
                  </a:lnTo>
                  <a:lnTo>
                    <a:pt x="24" y="5"/>
                  </a:lnTo>
                  <a:lnTo>
                    <a:pt x="0" y="43"/>
                  </a:lnTo>
                  <a:lnTo>
                    <a:pt x="0" y="41"/>
                  </a:lnTo>
                  <a:lnTo>
                    <a:pt x="0" y="4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3" name="Freeform 447"/>
            <p:cNvSpPr>
              <a:spLocks/>
            </p:cNvSpPr>
            <p:nvPr/>
          </p:nvSpPr>
          <p:spPr bwMode="auto">
            <a:xfrm>
              <a:off x="2029" y="3351"/>
              <a:ext cx="24" cy="43"/>
            </a:xfrm>
            <a:custGeom>
              <a:avLst/>
              <a:gdLst>
                <a:gd name="T0" fmla="*/ 0 w 24"/>
                <a:gd name="T1" fmla="*/ 38 h 43"/>
                <a:gd name="T2" fmla="*/ 22 w 24"/>
                <a:gd name="T3" fmla="*/ 0 h 43"/>
                <a:gd name="T4" fmla="*/ 24 w 24"/>
                <a:gd name="T5" fmla="*/ 0 h 43"/>
                <a:gd name="T6" fmla="*/ 24 w 24"/>
                <a:gd name="T7" fmla="*/ 2 h 43"/>
                <a:gd name="T8" fmla="*/ 24 w 24"/>
                <a:gd name="T9" fmla="*/ 2 h 43"/>
                <a:gd name="T10" fmla="*/ 24 w 24"/>
                <a:gd name="T11" fmla="*/ 2 h 43"/>
                <a:gd name="T12" fmla="*/ 24 w 24"/>
                <a:gd name="T13" fmla="*/ 3 h 43"/>
                <a:gd name="T14" fmla="*/ 24 w 24"/>
                <a:gd name="T15" fmla="*/ 3 h 43"/>
                <a:gd name="T16" fmla="*/ 24 w 24"/>
                <a:gd name="T17" fmla="*/ 3 h 43"/>
                <a:gd name="T18" fmla="*/ 24 w 24"/>
                <a:gd name="T19" fmla="*/ 5 h 43"/>
                <a:gd name="T20" fmla="*/ 2 w 24"/>
                <a:gd name="T21" fmla="*/ 43 h 43"/>
                <a:gd name="T22" fmla="*/ 2 w 24"/>
                <a:gd name="T23" fmla="*/ 42 h 43"/>
                <a:gd name="T24" fmla="*/ 2 w 24"/>
                <a:gd name="T25" fmla="*/ 42 h 43"/>
                <a:gd name="T26" fmla="*/ 0 w 24"/>
                <a:gd name="T27" fmla="*/ 42 h 43"/>
                <a:gd name="T28" fmla="*/ 0 w 24"/>
                <a:gd name="T29" fmla="*/ 40 h 43"/>
                <a:gd name="T30" fmla="*/ 0 w 24"/>
                <a:gd name="T31" fmla="*/ 40 h 43"/>
                <a:gd name="T32" fmla="*/ 0 w 24"/>
                <a:gd name="T33" fmla="*/ 40 h 43"/>
                <a:gd name="T34" fmla="*/ 0 w 24"/>
                <a:gd name="T35" fmla="*/ 38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2" y="0"/>
                  </a:lnTo>
                  <a:lnTo>
                    <a:pt x="24" y="0"/>
                  </a:lnTo>
                  <a:lnTo>
                    <a:pt x="24" y="2"/>
                  </a:lnTo>
                  <a:lnTo>
                    <a:pt x="24" y="3"/>
                  </a:lnTo>
                  <a:lnTo>
                    <a:pt x="24" y="5"/>
                  </a:lnTo>
                  <a:lnTo>
                    <a:pt x="2" y="43"/>
                  </a:lnTo>
                  <a:lnTo>
                    <a:pt x="2" y="42"/>
                  </a:lnTo>
                  <a:lnTo>
                    <a:pt x="0" y="42"/>
                  </a:lnTo>
                  <a:lnTo>
                    <a:pt x="0" y="40"/>
                  </a:lnTo>
                  <a:lnTo>
                    <a:pt x="0" y="38"/>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4" name="Freeform 448"/>
            <p:cNvSpPr>
              <a:spLocks/>
            </p:cNvSpPr>
            <p:nvPr/>
          </p:nvSpPr>
          <p:spPr bwMode="auto">
            <a:xfrm>
              <a:off x="2029" y="3353"/>
              <a:ext cx="24" cy="43"/>
            </a:xfrm>
            <a:custGeom>
              <a:avLst/>
              <a:gdLst>
                <a:gd name="T0" fmla="*/ 0 w 24"/>
                <a:gd name="T1" fmla="*/ 38 h 43"/>
                <a:gd name="T2" fmla="*/ 24 w 24"/>
                <a:gd name="T3" fmla="*/ 0 h 43"/>
                <a:gd name="T4" fmla="*/ 24 w 24"/>
                <a:gd name="T5" fmla="*/ 1 h 43"/>
                <a:gd name="T6" fmla="*/ 24 w 24"/>
                <a:gd name="T7" fmla="*/ 1 h 43"/>
                <a:gd name="T8" fmla="*/ 24 w 24"/>
                <a:gd name="T9" fmla="*/ 1 h 43"/>
                <a:gd name="T10" fmla="*/ 24 w 24"/>
                <a:gd name="T11" fmla="*/ 3 h 43"/>
                <a:gd name="T12" fmla="*/ 24 w 24"/>
                <a:gd name="T13" fmla="*/ 3 h 43"/>
                <a:gd name="T14" fmla="*/ 24 w 24"/>
                <a:gd name="T15" fmla="*/ 3 h 43"/>
                <a:gd name="T16" fmla="*/ 24 w 24"/>
                <a:gd name="T17" fmla="*/ 5 h 43"/>
                <a:gd name="T18" fmla="*/ 24 w 24"/>
                <a:gd name="T19" fmla="*/ 5 h 43"/>
                <a:gd name="T20" fmla="*/ 2 w 24"/>
                <a:gd name="T21" fmla="*/ 43 h 43"/>
                <a:gd name="T22" fmla="*/ 2 w 24"/>
                <a:gd name="T23" fmla="*/ 43 h 43"/>
                <a:gd name="T24" fmla="*/ 2 w 24"/>
                <a:gd name="T25" fmla="*/ 41 h 43"/>
                <a:gd name="T26" fmla="*/ 2 w 24"/>
                <a:gd name="T27" fmla="*/ 41 h 43"/>
                <a:gd name="T28" fmla="*/ 2 w 24"/>
                <a:gd name="T29" fmla="*/ 41 h 43"/>
                <a:gd name="T30" fmla="*/ 2 w 24"/>
                <a:gd name="T31" fmla="*/ 40 h 43"/>
                <a:gd name="T32" fmla="*/ 2 w 24"/>
                <a:gd name="T33" fmla="*/ 40 h 43"/>
                <a:gd name="T34" fmla="*/ 0 w 24"/>
                <a:gd name="T35" fmla="*/ 40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4" y="0"/>
                  </a:lnTo>
                  <a:lnTo>
                    <a:pt x="24" y="1"/>
                  </a:lnTo>
                  <a:lnTo>
                    <a:pt x="24" y="3"/>
                  </a:lnTo>
                  <a:lnTo>
                    <a:pt x="24" y="5"/>
                  </a:lnTo>
                  <a:lnTo>
                    <a:pt x="2" y="43"/>
                  </a:lnTo>
                  <a:lnTo>
                    <a:pt x="2" y="41"/>
                  </a:lnTo>
                  <a:lnTo>
                    <a:pt x="2" y="40"/>
                  </a:lnTo>
                  <a:lnTo>
                    <a:pt x="0" y="40"/>
                  </a:lnTo>
                  <a:lnTo>
                    <a:pt x="0"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5" name="Freeform 449"/>
            <p:cNvSpPr>
              <a:spLocks/>
            </p:cNvSpPr>
            <p:nvPr/>
          </p:nvSpPr>
          <p:spPr bwMode="auto">
            <a:xfrm>
              <a:off x="2031" y="3356"/>
              <a:ext cx="22" cy="42"/>
            </a:xfrm>
            <a:custGeom>
              <a:avLst/>
              <a:gdLst>
                <a:gd name="T0" fmla="*/ 0 w 22"/>
                <a:gd name="T1" fmla="*/ 38 h 42"/>
                <a:gd name="T2" fmla="*/ 22 w 22"/>
                <a:gd name="T3" fmla="*/ 0 h 42"/>
                <a:gd name="T4" fmla="*/ 22 w 22"/>
                <a:gd name="T5" fmla="*/ 0 h 42"/>
                <a:gd name="T6" fmla="*/ 22 w 22"/>
                <a:gd name="T7" fmla="*/ 0 h 42"/>
                <a:gd name="T8" fmla="*/ 22 w 22"/>
                <a:gd name="T9" fmla="*/ 2 h 42"/>
                <a:gd name="T10" fmla="*/ 22 w 22"/>
                <a:gd name="T11" fmla="*/ 2 h 42"/>
                <a:gd name="T12" fmla="*/ 22 w 22"/>
                <a:gd name="T13" fmla="*/ 3 h 42"/>
                <a:gd name="T14" fmla="*/ 22 w 22"/>
                <a:gd name="T15" fmla="*/ 3 h 42"/>
                <a:gd name="T16" fmla="*/ 22 w 22"/>
                <a:gd name="T17" fmla="*/ 3 h 42"/>
                <a:gd name="T18" fmla="*/ 22 w 22"/>
                <a:gd name="T19" fmla="*/ 5 h 42"/>
                <a:gd name="T20" fmla="*/ 0 w 22"/>
                <a:gd name="T21" fmla="*/ 42 h 42"/>
                <a:gd name="T22" fmla="*/ 0 w 22"/>
                <a:gd name="T23" fmla="*/ 42 h 42"/>
                <a:gd name="T24" fmla="*/ 0 w 22"/>
                <a:gd name="T25" fmla="*/ 40 h 42"/>
                <a:gd name="T26" fmla="*/ 0 w 22"/>
                <a:gd name="T27" fmla="*/ 40 h 42"/>
                <a:gd name="T28" fmla="*/ 0 w 22"/>
                <a:gd name="T29" fmla="*/ 40 h 42"/>
                <a:gd name="T30" fmla="*/ 0 w 22"/>
                <a:gd name="T31" fmla="*/ 40 h 42"/>
                <a:gd name="T32" fmla="*/ 0 w 22"/>
                <a:gd name="T33" fmla="*/ 38 h 42"/>
                <a:gd name="T34" fmla="*/ 0 w 22"/>
                <a:gd name="T35" fmla="*/ 38 h 42"/>
                <a:gd name="T36" fmla="*/ 0 w 22"/>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2"/>
                <a:gd name="T59" fmla="*/ 22 w 2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2">
                  <a:moveTo>
                    <a:pt x="0" y="38"/>
                  </a:moveTo>
                  <a:lnTo>
                    <a:pt x="22" y="0"/>
                  </a:lnTo>
                  <a:lnTo>
                    <a:pt x="22" y="2"/>
                  </a:lnTo>
                  <a:lnTo>
                    <a:pt x="22" y="3"/>
                  </a:lnTo>
                  <a:lnTo>
                    <a:pt x="22" y="5"/>
                  </a:lnTo>
                  <a:lnTo>
                    <a:pt x="0" y="42"/>
                  </a:lnTo>
                  <a:lnTo>
                    <a:pt x="0" y="40"/>
                  </a:lnTo>
                  <a:lnTo>
                    <a:pt x="0"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 name="Freeform 450"/>
            <p:cNvSpPr>
              <a:spLocks/>
            </p:cNvSpPr>
            <p:nvPr/>
          </p:nvSpPr>
          <p:spPr bwMode="auto">
            <a:xfrm>
              <a:off x="2031" y="3358"/>
              <a:ext cx="23" cy="41"/>
            </a:xfrm>
            <a:custGeom>
              <a:avLst/>
              <a:gdLst>
                <a:gd name="T0" fmla="*/ 0 w 23"/>
                <a:gd name="T1" fmla="*/ 38 h 41"/>
                <a:gd name="T2" fmla="*/ 22 w 23"/>
                <a:gd name="T3" fmla="*/ 0 h 41"/>
                <a:gd name="T4" fmla="*/ 22 w 23"/>
                <a:gd name="T5" fmla="*/ 1 h 41"/>
                <a:gd name="T6" fmla="*/ 22 w 23"/>
                <a:gd name="T7" fmla="*/ 1 h 41"/>
                <a:gd name="T8" fmla="*/ 22 w 23"/>
                <a:gd name="T9" fmla="*/ 1 h 41"/>
                <a:gd name="T10" fmla="*/ 22 w 23"/>
                <a:gd name="T11" fmla="*/ 3 h 41"/>
                <a:gd name="T12" fmla="*/ 22 w 23"/>
                <a:gd name="T13" fmla="*/ 3 h 41"/>
                <a:gd name="T14" fmla="*/ 22 w 23"/>
                <a:gd name="T15" fmla="*/ 3 h 41"/>
                <a:gd name="T16" fmla="*/ 22 w 23"/>
                <a:gd name="T17" fmla="*/ 5 h 41"/>
                <a:gd name="T18" fmla="*/ 23 w 23"/>
                <a:gd name="T19" fmla="*/ 5 h 41"/>
                <a:gd name="T20" fmla="*/ 2 w 23"/>
                <a:gd name="T21" fmla="*/ 41 h 41"/>
                <a:gd name="T22" fmla="*/ 0 w 23"/>
                <a:gd name="T23" fmla="*/ 41 h 41"/>
                <a:gd name="T24" fmla="*/ 0 w 23"/>
                <a:gd name="T25" fmla="*/ 41 h 41"/>
                <a:gd name="T26" fmla="*/ 0 w 23"/>
                <a:gd name="T27" fmla="*/ 40 h 41"/>
                <a:gd name="T28" fmla="*/ 0 w 23"/>
                <a:gd name="T29" fmla="*/ 40 h 41"/>
                <a:gd name="T30" fmla="*/ 0 w 23"/>
                <a:gd name="T31" fmla="*/ 40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2" y="0"/>
                  </a:lnTo>
                  <a:lnTo>
                    <a:pt x="22" y="1"/>
                  </a:lnTo>
                  <a:lnTo>
                    <a:pt x="22" y="3"/>
                  </a:lnTo>
                  <a:lnTo>
                    <a:pt x="22" y="5"/>
                  </a:lnTo>
                  <a:lnTo>
                    <a:pt x="23" y="5"/>
                  </a:lnTo>
                  <a:lnTo>
                    <a:pt x="2" y="41"/>
                  </a:lnTo>
                  <a:lnTo>
                    <a:pt x="0" y="41"/>
                  </a:lnTo>
                  <a:lnTo>
                    <a:pt x="0" y="40"/>
                  </a:lnTo>
                  <a:lnTo>
                    <a:pt x="0" y="3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7" name="Freeform 451"/>
            <p:cNvSpPr>
              <a:spLocks/>
            </p:cNvSpPr>
            <p:nvPr/>
          </p:nvSpPr>
          <p:spPr bwMode="auto">
            <a:xfrm>
              <a:off x="2031" y="3361"/>
              <a:ext cx="23" cy="41"/>
            </a:xfrm>
            <a:custGeom>
              <a:avLst/>
              <a:gdLst>
                <a:gd name="T0" fmla="*/ 0 w 23"/>
                <a:gd name="T1" fmla="*/ 37 h 41"/>
                <a:gd name="T2" fmla="*/ 22 w 23"/>
                <a:gd name="T3" fmla="*/ 0 h 41"/>
                <a:gd name="T4" fmla="*/ 22 w 23"/>
                <a:gd name="T5" fmla="*/ 0 h 41"/>
                <a:gd name="T6" fmla="*/ 22 w 23"/>
                <a:gd name="T7" fmla="*/ 0 h 41"/>
                <a:gd name="T8" fmla="*/ 22 w 23"/>
                <a:gd name="T9" fmla="*/ 2 h 41"/>
                <a:gd name="T10" fmla="*/ 23 w 23"/>
                <a:gd name="T11" fmla="*/ 2 h 41"/>
                <a:gd name="T12" fmla="*/ 23 w 23"/>
                <a:gd name="T13" fmla="*/ 2 h 41"/>
                <a:gd name="T14" fmla="*/ 23 w 23"/>
                <a:gd name="T15" fmla="*/ 3 h 41"/>
                <a:gd name="T16" fmla="*/ 23 w 23"/>
                <a:gd name="T17" fmla="*/ 3 h 41"/>
                <a:gd name="T18" fmla="*/ 23 w 23"/>
                <a:gd name="T19" fmla="*/ 3 h 41"/>
                <a:gd name="T20" fmla="*/ 2 w 23"/>
                <a:gd name="T21" fmla="*/ 41 h 41"/>
                <a:gd name="T22" fmla="*/ 2 w 23"/>
                <a:gd name="T23" fmla="*/ 40 h 41"/>
                <a:gd name="T24" fmla="*/ 2 w 23"/>
                <a:gd name="T25" fmla="*/ 40 h 41"/>
                <a:gd name="T26" fmla="*/ 2 w 23"/>
                <a:gd name="T27" fmla="*/ 40 h 41"/>
                <a:gd name="T28" fmla="*/ 2 w 23"/>
                <a:gd name="T29" fmla="*/ 38 h 41"/>
                <a:gd name="T30" fmla="*/ 0 w 23"/>
                <a:gd name="T31" fmla="*/ 38 h 41"/>
                <a:gd name="T32" fmla="*/ 0 w 23"/>
                <a:gd name="T33" fmla="*/ 38 h 41"/>
                <a:gd name="T34" fmla="*/ 0 w 23"/>
                <a:gd name="T35" fmla="*/ 37 h 41"/>
                <a:gd name="T36" fmla="*/ 0 w 23"/>
                <a:gd name="T37" fmla="*/ 37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7"/>
                  </a:moveTo>
                  <a:lnTo>
                    <a:pt x="22" y="0"/>
                  </a:lnTo>
                  <a:lnTo>
                    <a:pt x="22" y="2"/>
                  </a:lnTo>
                  <a:lnTo>
                    <a:pt x="23" y="2"/>
                  </a:lnTo>
                  <a:lnTo>
                    <a:pt x="23" y="3"/>
                  </a:lnTo>
                  <a:lnTo>
                    <a:pt x="2" y="41"/>
                  </a:lnTo>
                  <a:lnTo>
                    <a:pt x="2" y="40"/>
                  </a:lnTo>
                  <a:lnTo>
                    <a:pt x="2" y="38"/>
                  </a:lnTo>
                  <a:lnTo>
                    <a:pt x="0" y="38"/>
                  </a:lnTo>
                  <a:lnTo>
                    <a:pt x="0" y="3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8" name="Freeform 452"/>
            <p:cNvSpPr>
              <a:spLocks/>
            </p:cNvSpPr>
            <p:nvPr/>
          </p:nvSpPr>
          <p:spPr bwMode="auto">
            <a:xfrm>
              <a:off x="2033" y="3363"/>
              <a:ext cx="21" cy="41"/>
            </a:xfrm>
            <a:custGeom>
              <a:avLst/>
              <a:gdLst>
                <a:gd name="T0" fmla="*/ 0 w 21"/>
                <a:gd name="T1" fmla="*/ 36 h 41"/>
                <a:gd name="T2" fmla="*/ 21 w 21"/>
                <a:gd name="T3" fmla="*/ 0 h 41"/>
                <a:gd name="T4" fmla="*/ 21 w 21"/>
                <a:gd name="T5" fmla="*/ 0 h 41"/>
                <a:gd name="T6" fmla="*/ 21 w 21"/>
                <a:gd name="T7" fmla="*/ 1 h 41"/>
                <a:gd name="T8" fmla="*/ 21 w 21"/>
                <a:gd name="T9" fmla="*/ 1 h 41"/>
                <a:gd name="T10" fmla="*/ 21 w 21"/>
                <a:gd name="T11" fmla="*/ 1 h 41"/>
                <a:gd name="T12" fmla="*/ 21 w 21"/>
                <a:gd name="T13" fmla="*/ 3 h 41"/>
                <a:gd name="T14" fmla="*/ 21 w 21"/>
                <a:gd name="T15" fmla="*/ 3 h 41"/>
                <a:gd name="T16" fmla="*/ 21 w 21"/>
                <a:gd name="T17" fmla="*/ 3 h 41"/>
                <a:gd name="T18" fmla="*/ 21 w 21"/>
                <a:gd name="T19" fmla="*/ 5 h 41"/>
                <a:gd name="T20" fmla="*/ 0 w 21"/>
                <a:gd name="T21" fmla="*/ 41 h 41"/>
                <a:gd name="T22" fmla="*/ 0 w 21"/>
                <a:gd name="T23" fmla="*/ 41 h 41"/>
                <a:gd name="T24" fmla="*/ 0 w 21"/>
                <a:gd name="T25" fmla="*/ 39 h 41"/>
                <a:gd name="T26" fmla="*/ 0 w 21"/>
                <a:gd name="T27" fmla="*/ 39 h 41"/>
                <a:gd name="T28" fmla="*/ 0 w 21"/>
                <a:gd name="T29" fmla="*/ 39 h 41"/>
                <a:gd name="T30" fmla="*/ 0 w 21"/>
                <a:gd name="T31" fmla="*/ 38 h 41"/>
                <a:gd name="T32" fmla="*/ 0 w 21"/>
                <a:gd name="T33" fmla="*/ 38 h 41"/>
                <a:gd name="T34" fmla="*/ 0 w 21"/>
                <a:gd name="T35" fmla="*/ 38 h 41"/>
                <a:gd name="T36" fmla="*/ 0 w 21"/>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1"/>
                <a:gd name="T59" fmla="*/ 21 w 2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1">
                  <a:moveTo>
                    <a:pt x="0" y="36"/>
                  </a:moveTo>
                  <a:lnTo>
                    <a:pt x="21" y="0"/>
                  </a:lnTo>
                  <a:lnTo>
                    <a:pt x="21" y="1"/>
                  </a:lnTo>
                  <a:lnTo>
                    <a:pt x="21" y="3"/>
                  </a:lnTo>
                  <a:lnTo>
                    <a:pt x="21" y="5"/>
                  </a:lnTo>
                  <a:lnTo>
                    <a:pt x="0" y="41"/>
                  </a:lnTo>
                  <a:lnTo>
                    <a:pt x="0" y="39"/>
                  </a:lnTo>
                  <a:lnTo>
                    <a:pt x="0" y="38"/>
                  </a:lnTo>
                  <a:lnTo>
                    <a:pt x="0" y="3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9" name="Freeform 453"/>
            <p:cNvSpPr>
              <a:spLocks/>
            </p:cNvSpPr>
            <p:nvPr/>
          </p:nvSpPr>
          <p:spPr bwMode="auto">
            <a:xfrm>
              <a:off x="2033" y="3364"/>
              <a:ext cx="21" cy="42"/>
            </a:xfrm>
            <a:custGeom>
              <a:avLst/>
              <a:gdLst>
                <a:gd name="T0" fmla="*/ 0 w 21"/>
                <a:gd name="T1" fmla="*/ 38 h 42"/>
                <a:gd name="T2" fmla="*/ 21 w 21"/>
                <a:gd name="T3" fmla="*/ 0 h 42"/>
                <a:gd name="T4" fmla="*/ 21 w 21"/>
                <a:gd name="T5" fmla="*/ 2 h 42"/>
                <a:gd name="T6" fmla="*/ 21 w 21"/>
                <a:gd name="T7" fmla="*/ 2 h 42"/>
                <a:gd name="T8" fmla="*/ 21 w 21"/>
                <a:gd name="T9" fmla="*/ 2 h 42"/>
                <a:gd name="T10" fmla="*/ 21 w 21"/>
                <a:gd name="T11" fmla="*/ 4 h 42"/>
                <a:gd name="T12" fmla="*/ 21 w 21"/>
                <a:gd name="T13" fmla="*/ 4 h 42"/>
                <a:gd name="T14" fmla="*/ 21 w 21"/>
                <a:gd name="T15" fmla="*/ 4 h 42"/>
                <a:gd name="T16" fmla="*/ 21 w 21"/>
                <a:gd name="T17" fmla="*/ 5 h 42"/>
                <a:gd name="T18" fmla="*/ 21 w 21"/>
                <a:gd name="T19" fmla="*/ 5 h 42"/>
                <a:gd name="T20" fmla="*/ 0 w 21"/>
                <a:gd name="T21" fmla="*/ 42 h 42"/>
                <a:gd name="T22" fmla="*/ 0 w 21"/>
                <a:gd name="T23" fmla="*/ 42 h 42"/>
                <a:gd name="T24" fmla="*/ 0 w 21"/>
                <a:gd name="T25" fmla="*/ 40 h 42"/>
                <a:gd name="T26" fmla="*/ 0 w 21"/>
                <a:gd name="T27" fmla="*/ 40 h 42"/>
                <a:gd name="T28" fmla="*/ 0 w 21"/>
                <a:gd name="T29" fmla="*/ 40 h 42"/>
                <a:gd name="T30" fmla="*/ 0 w 21"/>
                <a:gd name="T31" fmla="*/ 40 h 42"/>
                <a:gd name="T32" fmla="*/ 0 w 21"/>
                <a:gd name="T33" fmla="*/ 38 h 42"/>
                <a:gd name="T34" fmla="*/ 0 w 21"/>
                <a:gd name="T35" fmla="*/ 38 h 42"/>
                <a:gd name="T36" fmla="*/ 0 w 21"/>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2"/>
                <a:gd name="T59" fmla="*/ 21 w 21"/>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2">
                  <a:moveTo>
                    <a:pt x="0" y="38"/>
                  </a:moveTo>
                  <a:lnTo>
                    <a:pt x="21" y="0"/>
                  </a:lnTo>
                  <a:lnTo>
                    <a:pt x="21" y="2"/>
                  </a:lnTo>
                  <a:lnTo>
                    <a:pt x="21" y="4"/>
                  </a:lnTo>
                  <a:lnTo>
                    <a:pt x="21" y="5"/>
                  </a:lnTo>
                  <a:lnTo>
                    <a:pt x="0" y="42"/>
                  </a:lnTo>
                  <a:lnTo>
                    <a:pt x="0" y="40"/>
                  </a:lnTo>
                  <a:lnTo>
                    <a:pt x="0" y="38"/>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0" name="Freeform 454"/>
            <p:cNvSpPr>
              <a:spLocks/>
            </p:cNvSpPr>
            <p:nvPr/>
          </p:nvSpPr>
          <p:spPr bwMode="auto">
            <a:xfrm>
              <a:off x="2033" y="3368"/>
              <a:ext cx="23" cy="39"/>
            </a:xfrm>
            <a:custGeom>
              <a:avLst/>
              <a:gdLst>
                <a:gd name="T0" fmla="*/ 0 w 23"/>
                <a:gd name="T1" fmla="*/ 36 h 39"/>
                <a:gd name="T2" fmla="*/ 21 w 23"/>
                <a:gd name="T3" fmla="*/ 0 h 39"/>
                <a:gd name="T4" fmla="*/ 21 w 23"/>
                <a:gd name="T5" fmla="*/ 0 h 39"/>
                <a:gd name="T6" fmla="*/ 21 w 23"/>
                <a:gd name="T7" fmla="*/ 0 h 39"/>
                <a:gd name="T8" fmla="*/ 21 w 23"/>
                <a:gd name="T9" fmla="*/ 1 h 39"/>
                <a:gd name="T10" fmla="*/ 21 w 23"/>
                <a:gd name="T11" fmla="*/ 1 h 39"/>
                <a:gd name="T12" fmla="*/ 21 w 23"/>
                <a:gd name="T13" fmla="*/ 1 h 39"/>
                <a:gd name="T14" fmla="*/ 21 w 23"/>
                <a:gd name="T15" fmla="*/ 3 h 39"/>
                <a:gd name="T16" fmla="*/ 21 w 23"/>
                <a:gd name="T17" fmla="*/ 3 h 39"/>
                <a:gd name="T18" fmla="*/ 23 w 23"/>
                <a:gd name="T19" fmla="*/ 3 h 39"/>
                <a:gd name="T20" fmla="*/ 1 w 23"/>
                <a:gd name="T21" fmla="*/ 39 h 39"/>
                <a:gd name="T22" fmla="*/ 1 w 23"/>
                <a:gd name="T23" fmla="*/ 39 h 39"/>
                <a:gd name="T24" fmla="*/ 1 w 23"/>
                <a:gd name="T25" fmla="*/ 39 h 39"/>
                <a:gd name="T26" fmla="*/ 1 w 23"/>
                <a:gd name="T27" fmla="*/ 38 h 39"/>
                <a:gd name="T28" fmla="*/ 0 w 23"/>
                <a:gd name="T29" fmla="*/ 38 h 39"/>
                <a:gd name="T30" fmla="*/ 0 w 23"/>
                <a:gd name="T31" fmla="*/ 38 h 39"/>
                <a:gd name="T32" fmla="*/ 0 w 23"/>
                <a:gd name="T33" fmla="*/ 36 h 39"/>
                <a:gd name="T34" fmla="*/ 0 w 23"/>
                <a:gd name="T35" fmla="*/ 36 h 39"/>
                <a:gd name="T36" fmla="*/ 0 w 23"/>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9"/>
                <a:gd name="T59" fmla="*/ 23 w 2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9">
                  <a:moveTo>
                    <a:pt x="0" y="36"/>
                  </a:moveTo>
                  <a:lnTo>
                    <a:pt x="21" y="0"/>
                  </a:lnTo>
                  <a:lnTo>
                    <a:pt x="21" y="1"/>
                  </a:lnTo>
                  <a:lnTo>
                    <a:pt x="21" y="3"/>
                  </a:lnTo>
                  <a:lnTo>
                    <a:pt x="23" y="3"/>
                  </a:lnTo>
                  <a:lnTo>
                    <a:pt x="1" y="39"/>
                  </a:lnTo>
                  <a:lnTo>
                    <a:pt x="1" y="38"/>
                  </a:lnTo>
                  <a:lnTo>
                    <a:pt x="0" y="38"/>
                  </a:lnTo>
                  <a:lnTo>
                    <a:pt x="0" y="36"/>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1" name="Freeform 455"/>
            <p:cNvSpPr>
              <a:spLocks/>
            </p:cNvSpPr>
            <p:nvPr/>
          </p:nvSpPr>
          <p:spPr bwMode="auto">
            <a:xfrm>
              <a:off x="2033" y="3369"/>
              <a:ext cx="23" cy="42"/>
            </a:xfrm>
            <a:custGeom>
              <a:avLst/>
              <a:gdLst>
                <a:gd name="T0" fmla="*/ 0 w 23"/>
                <a:gd name="T1" fmla="*/ 37 h 42"/>
                <a:gd name="T2" fmla="*/ 21 w 23"/>
                <a:gd name="T3" fmla="*/ 0 h 42"/>
                <a:gd name="T4" fmla="*/ 21 w 23"/>
                <a:gd name="T5" fmla="*/ 0 h 42"/>
                <a:gd name="T6" fmla="*/ 21 w 23"/>
                <a:gd name="T7" fmla="*/ 2 h 42"/>
                <a:gd name="T8" fmla="*/ 21 w 23"/>
                <a:gd name="T9" fmla="*/ 2 h 42"/>
                <a:gd name="T10" fmla="*/ 23 w 23"/>
                <a:gd name="T11" fmla="*/ 2 h 42"/>
                <a:gd name="T12" fmla="*/ 23 w 23"/>
                <a:gd name="T13" fmla="*/ 4 h 42"/>
                <a:gd name="T14" fmla="*/ 23 w 23"/>
                <a:gd name="T15" fmla="*/ 4 h 42"/>
                <a:gd name="T16" fmla="*/ 23 w 23"/>
                <a:gd name="T17" fmla="*/ 4 h 42"/>
                <a:gd name="T18" fmla="*/ 23 w 23"/>
                <a:gd name="T19" fmla="*/ 4 h 42"/>
                <a:gd name="T20" fmla="*/ 1 w 23"/>
                <a:gd name="T21" fmla="*/ 42 h 42"/>
                <a:gd name="T22" fmla="*/ 1 w 23"/>
                <a:gd name="T23" fmla="*/ 40 h 42"/>
                <a:gd name="T24" fmla="*/ 1 w 23"/>
                <a:gd name="T25" fmla="*/ 40 h 42"/>
                <a:gd name="T26" fmla="*/ 1 w 23"/>
                <a:gd name="T27" fmla="*/ 40 h 42"/>
                <a:gd name="T28" fmla="*/ 1 w 23"/>
                <a:gd name="T29" fmla="*/ 38 h 42"/>
                <a:gd name="T30" fmla="*/ 1 w 23"/>
                <a:gd name="T31" fmla="*/ 38 h 42"/>
                <a:gd name="T32" fmla="*/ 1 w 23"/>
                <a:gd name="T33" fmla="*/ 38 h 42"/>
                <a:gd name="T34" fmla="*/ 1 w 23"/>
                <a:gd name="T35" fmla="*/ 37 h 42"/>
                <a:gd name="T36" fmla="*/ 0 w 23"/>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2"/>
                <a:gd name="T59" fmla="*/ 23 w 2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2">
                  <a:moveTo>
                    <a:pt x="0" y="37"/>
                  </a:moveTo>
                  <a:lnTo>
                    <a:pt x="21" y="0"/>
                  </a:lnTo>
                  <a:lnTo>
                    <a:pt x="21" y="2"/>
                  </a:lnTo>
                  <a:lnTo>
                    <a:pt x="23" y="2"/>
                  </a:lnTo>
                  <a:lnTo>
                    <a:pt x="23" y="4"/>
                  </a:lnTo>
                  <a:lnTo>
                    <a:pt x="1" y="42"/>
                  </a:lnTo>
                  <a:lnTo>
                    <a:pt x="1" y="40"/>
                  </a:lnTo>
                  <a:lnTo>
                    <a:pt x="1" y="38"/>
                  </a:lnTo>
                  <a:lnTo>
                    <a:pt x="1" y="37"/>
                  </a:lnTo>
                  <a:lnTo>
                    <a:pt x="0" y="37"/>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2" name="Freeform 456"/>
            <p:cNvSpPr>
              <a:spLocks/>
            </p:cNvSpPr>
            <p:nvPr/>
          </p:nvSpPr>
          <p:spPr bwMode="auto">
            <a:xfrm>
              <a:off x="2034" y="3371"/>
              <a:ext cx="22" cy="41"/>
            </a:xfrm>
            <a:custGeom>
              <a:avLst/>
              <a:gdLst>
                <a:gd name="T0" fmla="*/ 0 w 22"/>
                <a:gd name="T1" fmla="*/ 36 h 41"/>
                <a:gd name="T2" fmla="*/ 22 w 22"/>
                <a:gd name="T3" fmla="*/ 0 h 41"/>
                <a:gd name="T4" fmla="*/ 22 w 22"/>
                <a:gd name="T5" fmla="*/ 2 h 41"/>
                <a:gd name="T6" fmla="*/ 22 w 22"/>
                <a:gd name="T7" fmla="*/ 2 h 41"/>
                <a:gd name="T8" fmla="*/ 22 w 22"/>
                <a:gd name="T9" fmla="*/ 2 h 41"/>
                <a:gd name="T10" fmla="*/ 22 w 22"/>
                <a:gd name="T11" fmla="*/ 2 h 41"/>
                <a:gd name="T12" fmla="*/ 22 w 22"/>
                <a:gd name="T13" fmla="*/ 3 h 41"/>
                <a:gd name="T14" fmla="*/ 22 w 22"/>
                <a:gd name="T15" fmla="*/ 3 h 41"/>
                <a:gd name="T16" fmla="*/ 22 w 22"/>
                <a:gd name="T17" fmla="*/ 3 h 41"/>
                <a:gd name="T18" fmla="*/ 22 w 22"/>
                <a:gd name="T19" fmla="*/ 5 h 41"/>
                <a:gd name="T20" fmla="*/ 0 w 22"/>
                <a:gd name="T21" fmla="*/ 41 h 41"/>
                <a:gd name="T22" fmla="*/ 0 w 22"/>
                <a:gd name="T23" fmla="*/ 41 h 41"/>
                <a:gd name="T24" fmla="*/ 0 w 22"/>
                <a:gd name="T25" fmla="*/ 40 h 41"/>
                <a:gd name="T26" fmla="*/ 0 w 22"/>
                <a:gd name="T27" fmla="*/ 40 h 41"/>
                <a:gd name="T28" fmla="*/ 0 w 22"/>
                <a:gd name="T29" fmla="*/ 40 h 41"/>
                <a:gd name="T30" fmla="*/ 0 w 22"/>
                <a:gd name="T31" fmla="*/ 38 h 41"/>
                <a:gd name="T32" fmla="*/ 0 w 22"/>
                <a:gd name="T33" fmla="*/ 38 h 41"/>
                <a:gd name="T34" fmla="*/ 0 w 22"/>
                <a:gd name="T35" fmla="*/ 38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2" y="0"/>
                  </a:lnTo>
                  <a:lnTo>
                    <a:pt x="22" y="2"/>
                  </a:lnTo>
                  <a:lnTo>
                    <a:pt x="22" y="3"/>
                  </a:lnTo>
                  <a:lnTo>
                    <a:pt x="22" y="5"/>
                  </a:lnTo>
                  <a:lnTo>
                    <a:pt x="0" y="41"/>
                  </a:lnTo>
                  <a:lnTo>
                    <a:pt x="0" y="40"/>
                  </a:lnTo>
                  <a:lnTo>
                    <a:pt x="0" y="38"/>
                  </a:lnTo>
                  <a:lnTo>
                    <a:pt x="0" y="36"/>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3" name="Freeform 457"/>
            <p:cNvSpPr>
              <a:spLocks/>
            </p:cNvSpPr>
            <p:nvPr/>
          </p:nvSpPr>
          <p:spPr bwMode="auto">
            <a:xfrm>
              <a:off x="2034" y="3373"/>
              <a:ext cx="22" cy="41"/>
            </a:xfrm>
            <a:custGeom>
              <a:avLst/>
              <a:gdLst>
                <a:gd name="T0" fmla="*/ 0 w 22"/>
                <a:gd name="T1" fmla="*/ 38 h 41"/>
                <a:gd name="T2" fmla="*/ 22 w 22"/>
                <a:gd name="T3" fmla="*/ 0 h 41"/>
                <a:gd name="T4" fmla="*/ 22 w 22"/>
                <a:gd name="T5" fmla="*/ 1 h 41"/>
                <a:gd name="T6" fmla="*/ 22 w 22"/>
                <a:gd name="T7" fmla="*/ 1 h 41"/>
                <a:gd name="T8" fmla="*/ 22 w 22"/>
                <a:gd name="T9" fmla="*/ 1 h 41"/>
                <a:gd name="T10" fmla="*/ 22 w 22"/>
                <a:gd name="T11" fmla="*/ 3 h 41"/>
                <a:gd name="T12" fmla="*/ 22 w 22"/>
                <a:gd name="T13" fmla="*/ 3 h 41"/>
                <a:gd name="T14" fmla="*/ 22 w 22"/>
                <a:gd name="T15" fmla="*/ 3 h 41"/>
                <a:gd name="T16" fmla="*/ 22 w 22"/>
                <a:gd name="T17" fmla="*/ 5 h 41"/>
                <a:gd name="T18" fmla="*/ 22 w 22"/>
                <a:gd name="T19" fmla="*/ 5 h 41"/>
                <a:gd name="T20" fmla="*/ 2 w 22"/>
                <a:gd name="T21" fmla="*/ 41 h 41"/>
                <a:gd name="T22" fmla="*/ 2 w 22"/>
                <a:gd name="T23" fmla="*/ 41 h 41"/>
                <a:gd name="T24" fmla="*/ 0 w 22"/>
                <a:gd name="T25" fmla="*/ 39 h 41"/>
                <a:gd name="T26" fmla="*/ 0 w 22"/>
                <a:gd name="T27" fmla="*/ 39 h 41"/>
                <a:gd name="T28" fmla="*/ 0 w 22"/>
                <a:gd name="T29" fmla="*/ 39 h 41"/>
                <a:gd name="T30" fmla="*/ 0 w 22"/>
                <a:gd name="T31" fmla="*/ 39 h 41"/>
                <a:gd name="T32" fmla="*/ 0 w 22"/>
                <a:gd name="T33" fmla="*/ 38 h 41"/>
                <a:gd name="T34" fmla="*/ 0 w 22"/>
                <a:gd name="T35" fmla="*/ 38 h 41"/>
                <a:gd name="T36" fmla="*/ 0 w 22"/>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8"/>
                  </a:moveTo>
                  <a:lnTo>
                    <a:pt x="22" y="0"/>
                  </a:lnTo>
                  <a:lnTo>
                    <a:pt x="22" y="1"/>
                  </a:lnTo>
                  <a:lnTo>
                    <a:pt x="22" y="3"/>
                  </a:lnTo>
                  <a:lnTo>
                    <a:pt x="22" y="5"/>
                  </a:lnTo>
                  <a:lnTo>
                    <a:pt x="2" y="41"/>
                  </a:lnTo>
                  <a:lnTo>
                    <a:pt x="0" y="39"/>
                  </a:lnTo>
                  <a:lnTo>
                    <a:pt x="0" y="38"/>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4" name="Freeform 458"/>
            <p:cNvSpPr>
              <a:spLocks/>
            </p:cNvSpPr>
            <p:nvPr/>
          </p:nvSpPr>
          <p:spPr bwMode="auto">
            <a:xfrm>
              <a:off x="2034" y="3376"/>
              <a:ext cx="24" cy="40"/>
            </a:xfrm>
            <a:custGeom>
              <a:avLst/>
              <a:gdLst>
                <a:gd name="T0" fmla="*/ 0 w 24"/>
                <a:gd name="T1" fmla="*/ 36 h 40"/>
                <a:gd name="T2" fmla="*/ 22 w 24"/>
                <a:gd name="T3" fmla="*/ 0 h 40"/>
                <a:gd name="T4" fmla="*/ 22 w 24"/>
                <a:gd name="T5" fmla="*/ 0 h 40"/>
                <a:gd name="T6" fmla="*/ 22 w 24"/>
                <a:gd name="T7" fmla="*/ 0 h 40"/>
                <a:gd name="T8" fmla="*/ 22 w 24"/>
                <a:gd name="T9" fmla="*/ 2 h 40"/>
                <a:gd name="T10" fmla="*/ 22 w 24"/>
                <a:gd name="T11" fmla="*/ 2 h 40"/>
                <a:gd name="T12" fmla="*/ 22 w 24"/>
                <a:gd name="T13" fmla="*/ 2 h 40"/>
                <a:gd name="T14" fmla="*/ 24 w 24"/>
                <a:gd name="T15" fmla="*/ 3 h 40"/>
                <a:gd name="T16" fmla="*/ 24 w 24"/>
                <a:gd name="T17" fmla="*/ 3 h 40"/>
                <a:gd name="T18" fmla="*/ 24 w 24"/>
                <a:gd name="T19" fmla="*/ 3 h 40"/>
                <a:gd name="T20" fmla="*/ 2 w 24"/>
                <a:gd name="T21" fmla="*/ 40 h 40"/>
                <a:gd name="T22" fmla="*/ 2 w 24"/>
                <a:gd name="T23" fmla="*/ 40 h 40"/>
                <a:gd name="T24" fmla="*/ 2 w 24"/>
                <a:gd name="T25" fmla="*/ 40 h 40"/>
                <a:gd name="T26" fmla="*/ 2 w 24"/>
                <a:gd name="T27" fmla="*/ 38 h 40"/>
                <a:gd name="T28" fmla="*/ 2 w 24"/>
                <a:gd name="T29" fmla="*/ 38 h 40"/>
                <a:gd name="T30" fmla="*/ 2 w 24"/>
                <a:gd name="T31" fmla="*/ 38 h 40"/>
                <a:gd name="T32" fmla="*/ 0 w 24"/>
                <a:gd name="T33" fmla="*/ 36 h 40"/>
                <a:gd name="T34" fmla="*/ 0 w 24"/>
                <a:gd name="T35" fmla="*/ 36 h 40"/>
                <a:gd name="T36" fmla="*/ 0 w 24"/>
                <a:gd name="T37" fmla="*/ 36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0"/>
                <a:gd name="T59" fmla="*/ 24 w 2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0">
                  <a:moveTo>
                    <a:pt x="0" y="36"/>
                  </a:moveTo>
                  <a:lnTo>
                    <a:pt x="22" y="0"/>
                  </a:lnTo>
                  <a:lnTo>
                    <a:pt x="22" y="2"/>
                  </a:lnTo>
                  <a:lnTo>
                    <a:pt x="24" y="3"/>
                  </a:lnTo>
                  <a:lnTo>
                    <a:pt x="2" y="40"/>
                  </a:lnTo>
                  <a:lnTo>
                    <a:pt x="2" y="38"/>
                  </a:lnTo>
                  <a:lnTo>
                    <a:pt x="0" y="36"/>
                  </a:lnTo>
                  <a:close/>
                </a:path>
              </a:pathLst>
            </a:custGeom>
            <a:solidFill>
              <a:srgbClr val="B8B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5" name="Freeform 459"/>
            <p:cNvSpPr>
              <a:spLocks/>
            </p:cNvSpPr>
            <p:nvPr/>
          </p:nvSpPr>
          <p:spPr bwMode="auto">
            <a:xfrm>
              <a:off x="2036" y="3378"/>
              <a:ext cx="22" cy="41"/>
            </a:xfrm>
            <a:custGeom>
              <a:avLst/>
              <a:gdLst>
                <a:gd name="T0" fmla="*/ 0 w 22"/>
                <a:gd name="T1" fmla="*/ 36 h 41"/>
                <a:gd name="T2" fmla="*/ 20 w 22"/>
                <a:gd name="T3" fmla="*/ 0 h 41"/>
                <a:gd name="T4" fmla="*/ 20 w 22"/>
                <a:gd name="T5" fmla="*/ 0 h 41"/>
                <a:gd name="T6" fmla="*/ 22 w 22"/>
                <a:gd name="T7" fmla="*/ 1 h 41"/>
                <a:gd name="T8" fmla="*/ 22 w 22"/>
                <a:gd name="T9" fmla="*/ 1 h 41"/>
                <a:gd name="T10" fmla="*/ 22 w 22"/>
                <a:gd name="T11" fmla="*/ 1 h 41"/>
                <a:gd name="T12" fmla="*/ 22 w 22"/>
                <a:gd name="T13" fmla="*/ 3 h 41"/>
                <a:gd name="T14" fmla="*/ 22 w 22"/>
                <a:gd name="T15" fmla="*/ 3 h 41"/>
                <a:gd name="T16" fmla="*/ 22 w 22"/>
                <a:gd name="T17" fmla="*/ 3 h 41"/>
                <a:gd name="T18" fmla="*/ 22 w 22"/>
                <a:gd name="T19" fmla="*/ 5 h 41"/>
                <a:gd name="T20" fmla="*/ 0 w 22"/>
                <a:gd name="T21" fmla="*/ 41 h 41"/>
                <a:gd name="T22" fmla="*/ 0 w 22"/>
                <a:gd name="T23" fmla="*/ 39 h 41"/>
                <a:gd name="T24" fmla="*/ 0 w 22"/>
                <a:gd name="T25" fmla="*/ 39 h 41"/>
                <a:gd name="T26" fmla="*/ 0 w 22"/>
                <a:gd name="T27" fmla="*/ 39 h 41"/>
                <a:gd name="T28" fmla="*/ 0 w 22"/>
                <a:gd name="T29" fmla="*/ 38 h 41"/>
                <a:gd name="T30" fmla="*/ 0 w 22"/>
                <a:gd name="T31" fmla="*/ 38 h 41"/>
                <a:gd name="T32" fmla="*/ 0 w 22"/>
                <a:gd name="T33" fmla="*/ 38 h 41"/>
                <a:gd name="T34" fmla="*/ 0 w 22"/>
                <a:gd name="T35" fmla="*/ 36 h 41"/>
                <a:gd name="T36" fmla="*/ 0 w 22"/>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1"/>
                <a:gd name="T59" fmla="*/ 22 w 22"/>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1">
                  <a:moveTo>
                    <a:pt x="0" y="36"/>
                  </a:moveTo>
                  <a:lnTo>
                    <a:pt x="20" y="0"/>
                  </a:lnTo>
                  <a:lnTo>
                    <a:pt x="22" y="1"/>
                  </a:lnTo>
                  <a:lnTo>
                    <a:pt x="22" y="3"/>
                  </a:lnTo>
                  <a:lnTo>
                    <a:pt x="22" y="5"/>
                  </a:lnTo>
                  <a:lnTo>
                    <a:pt x="0" y="41"/>
                  </a:lnTo>
                  <a:lnTo>
                    <a:pt x="0" y="39"/>
                  </a:lnTo>
                  <a:lnTo>
                    <a:pt x="0" y="38"/>
                  </a:lnTo>
                  <a:lnTo>
                    <a:pt x="0" y="36"/>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6" name="Freeform 460"/>
            <p:cNvSpPr>
              <a:spLocks/>
            </p:cNvSpPr>
            <p:nvPr/>
          </p:nvSpPr>
          <p:spPr bwMode="auto">
            <a:xfrm>
              <a:off x="2036" y="3379"/>
              <a:ext cx="22" cy="42"/>
            </a:xfrm>
            <a:custGeom>
              <a:avLst/>
              <a:gdLst>
                <a:gd name="T0" fmla="*/ 0 w 22"/>
                <a:gd name="T1" fmla="*/ 37 h 42"/>
                <a:gd name="T2" fmla="*/ 22 w 22"/>
                <a:gd name="T3" fmla="*/ 0 h 42"/>
                <a:gd name="T4" fmla="*/ 22 w 22"/>
                <a:gd name="T5" fmla="*/ 2 h 42"/>
                <a:gd name="T6" fmla="*/ 22 w 22"/>
                <a:gd name="T7" fmla="*/ 2 h 42"/>
                <a:gd name="T8" fmla="*/ 22 w 22"/>
                <a:gd name="T9" fmla="*/ 2 h 42"/>
                <a:gd name="T10" fmla="*/ 22 w 22"/>
                <a:gd name="T11" fmla="*/ 4 h 42"/>
                <a:gd name="T12" fmla="*/ 22 w 22"/>
                <a:gd name="T13" fmla="*/ 4 h 42"/>
                <a:gd name="T14" fmla="*/ 22 w 22"/>
                <a:gd name="T15" fmla="*/ 4 h 42"/>
                <a:gd name="T16" fmla="*/ 22 w 22"/>
                <a:gd name="T17" fmla="*/ 4 h 42"/>
                <a:gd name="T18" fmla="*/ 22 w 22"/>
                <a:gd name="T19" fmla="*/ 5 h 42"/>
                <a:gd name="T20" fmla="*/ 0 w 22"/>
                <a:gd name="T21" fmla="*/ 42 h 42"/>
                <a:gd name="T22" fmla="*/ 0 w 22"/>
                <a:gd name="T23" fmla="*/ 42 h 42"/>
                <a:gd name="T24" fmla="*/ 0 w 22"/>
                <a:gd name="T25" fmla="*/ 40 h 42"/>
                <a:gd name="T26" fmla="*/ 0 w 22"/>
                <a:gd name="T27" fmla="*/ 40 h 42"/>
                <a:gd name="T28" fmla="*/ 0 w 22"/>
                <a:gd name="T29" fmla="*/ 40 h 42"/>
                <a:gd name="T30" fmla="*/ 0 w 22"/>
                <a:gd name="T31" fmla="*/ 38 h 42"/>
                <a:gd name="T32" fmla="*/ 0 w 22"/>
                <a:gd name="T33" fmla="*/ 38 h 42"/>
                <a:gd name="T34" fmla="*/ 0 w 22"/>
                <a:gd name="T35" fmla="*/ 38 h 42"/>
                <a:gd name="T36" fmla="*/ 0 w 22"/>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2"/>
                <a:gd name="T59" fmla="*/ 22 w 2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2">
                  <a:moveTo>
                    <a:pt x="0" y="37"/>
                  </a:moveTo>
                  <a:lnTo>
                    <a:pt x="22" y="0"/>
                  </a:lnTo>
                  <a:lnTo>
                    <a:pt x="22" y="2"/>
                  </a:lnTo>
                  <a:lnTo>
                    <a:pt x="22" y="4"/>
                  </a:lnTo>
                  <a:lnTo>
                    <a:pt x="22" y="5"/>
                  </a:lnTo>
                  <a:lnTo>
                    <a:pt x="0" y="42"/>
                  </a:lnTo>
                  <a:lnTo>
                    <a:pt x="0" y="40"/>
                  </a:lnTo>
                  <a:lnTo>
                    <a:pt x="0" y="38"/>
                  </a:lnTo>
                  <a:lnTo>
                    <a:pt x="0" y="37"/>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7" name="Freeform 461"/>
            <p:cNvSpPr>
              <a:spLocks/>
            </p:cNvSpPr>
            <p:nvPr/>
          </p:nvSpPr>
          <p:spPr bwMode="auto">
            <a:xfrm>
              <a:off x="2036" y="3383"/>
              <a:ext cx="23" cy="39"/>
            </a:xfrm>
            <a:custGeom>
              <a:avLst/>
              <a:gdLst>
                <a:gd name="T0" fmla="*/ 0 w 23"/>
                <a:gd name="T1" fmla="*/ 36 h 39"/>
                <a:gd name="T2" fmla="*/ 22 w 23"/>
                <a:gd name="T3" fmla="*/ 0 h 39"/>
                <a:gd name="T4" fmla="*/ 22 w 23"/>
                <a:gd name="T5" fmla="*/ 0 h 39"/>
                <a:gd name="T6" fmla="*/ 22 w 23"/>
                <a:gd name="T7" fmla="*/ 0 h 39"/>
                <a:gd name="T8" fmla="*/ 22 w 23"/>
                <a:gd name="T9" fmla="*/ 0 h 39"/>
                <a:gd name="T10" fmla="*/ 22 w 23"/>
                <a:gd name="T11" fmla="*/ 1 h 39"/>
                <a:gd name="T12" fmla="*/ 22 w 23"/>
                <a:gd name="T13" fmla="*/ 1 h 39"/>
                <a:gd name="T14" fmla="*/ 22 w 23"/>
                <a:gd name="T15" fmla="*/ 1 h 39"/>
                <a:gd name="T16" fmla="*/ 23 w 23"/>
                <a:gd name="T17" fmla="*/ 3 h 39"/>
                <a:gd name="T18" fmla="*/ 23 w 23"/>
                <a:gd name="T19" fmla="*/ 3 h 39"/>
                <a:gd name="T20" fmla="*/ 2 w 23"/>
                <a:gd name="T21" fmla="*/ 39 h 39"/>
                <a:gd name="T22" fmla="*/ 2 w 23"/>
                <a:gd name="T23" fmla="*/ 39 h 39"/>
                <a:gd name="T24" fmla="*/ 2 w 23"/>
                <a:gd name="T25" fmla="*/ 39 h 39"/>
                <a:gd name="T26" fmla="*/ 0 w 23"/>
                <a:gd name="T27" fmla="*/ 38 h 39"/>
                <a:gd name="T28" fmla="*/ 0 w 23"/>
                <a:gd name="T29" fmla="*/ 38 h 39"/>
                <a:gd name="T30" fmla="*/ 0 w 23"/>
                <a:gd name="T31" fmla="*/ 38 h 39"/>
                <a:gd name="T32" fmla="*/ 0 w 23"/>
                <a:gd name="T33" fmla="*/ 36 h 39"/>
                <a:gd name="T34" fmla="*/ 0 w 23"/>
                <a:gd name="T35" fmla="*/ 36 h 39"/>
                <a:gd name="T36" fmla="*/ 0 w 23"/>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9"/>
                <a:gd name="T59" fmla="*/ 23 w 23"/>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9">
                  <a:moveTo>
                    <a:pt x="0" y="36"/>
                  </a:moveTo>
                  <a:lnTo>
                    <a:pt x="22" y="0"/>
                  </a:lnTo>
                  <a:lnTo>
                    <a:pt x="22" y="1"/>
                  </a:lnTo>
                  <a:lnTo>
                    <a:pt x="23" y="3"/>
                  </a:lnTo>
                  <a:lnTo>
                    <a:pt x="2" y="39"/>
                  </a:lnTo>
                  <a:lnTo>
                    <a:pt x="0" y="38"/>
                  </a:lnTo>
                  <a:lnTo>
                    <a:pt x="0" y="36"/>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8" name="Freeform 462"/>
            <p:cNvSpPr>
              <a:spLocks/>
            </p:cNvSpPr>
            <p:nvPr/>
          </p:nvSpPr>
          <p:spPr bwMode="auto">
            <a:xfrm>
              <a:off x="2036" y="3384"/>
              <a:ext cx="23" cy="42"/>
            </a:xfrm>
            <a:custGeom>
              <a:avLst/>
              <a:gdLst>
                <a:gd name="T0" fmla="*/ 0 w 23"/>
                <a:gd name="T1" fmla="*/ 37 h 42"/>
                <a:gd name="T2" fmla="*/ 22 w 23"/>
                <a:gd name="T3" fmla="*/ 0 h 42"/>
                <a:gd name="T4" fmla="*/ 22 w 23"/>
                <a:gd name="T5" fmla="*/ 0 h 42"/>
                <a:gd name="T6" fmla="*/ 22 w 23"/>
                <a:gd name="T7" fmla="*/ 0 h 42"/>
                <a:gd name="T8" fmla="*/ 23 w 23"/>
                <a:gd name="T9" fmla="*/ 2 h 42"/>
                <a:gd name="T10" fmla="*/ 23 w 23"/>
                <a:gd name="T11" fmla="*/ 2 h 42"/>
                <a:gd name="T12" fmla="*/ 23 w 23"/>
                <a:gd name="T13" fmla="*/ 2 h 42"/>
                <a:gd name="T14" fmla="*/ 23 w 23"/>
                <a:gd name="T15" fmla="*/ 4 h 42"/>
                <a:gd name="T16" fmla="*/ 23 w 23"/>
                <a:gd name="T17" fmla="*/ 4 h 42"/>
                <a:gd name="T18" fmla="*/ 23 w 23"/>
                <a:gd name="T19" fmla="*/ 4 h 42"/>
                <a:gd name="T20" fmla="*/ 2 w 23"/>
                <a:gd name="T21" fmla="*/ 42 h 42"/>
                <a:gd name="T22" fmla="*/ 2 w 23"/>
                <a:gd name="T23" fmla="*/ 40 h 42"/>
                <a:gd name="T24" fmla="*/ 2 w 23"/>
                <a:gd name="T25" fmla="*/ 40 h 42"/>
                <a:gd name="T26" fmla="*/ 2 w 23"/>
                <a:gd name="T27" fmla="*/ 40 h 42"/>
                <a:gd name="T28" fmla="*/ 2 w 23"/>
                <a:gd name="T29" fmla="*/ 38 h 42"/>
                <a:gd name="T30" fmla="*/ 2 w 23"/>
                <a:gd name="T31" fmla="*/ 38 h 42"/>
                <a:gd name="T32" fmla="*/ 2 w 23"/>
                <a:gd name="T33" fmla="*/ 38 h 42"/>
                <a:gd name="T34" fmla="*/ 0 w 23"/>
                <a:gd name="T35" fmla="*/ 37 h 42"/>
                <a:gd name="T36" fmla="*/ 0 w 23"/>
                <a:gd name="T37" fmla="*/ 3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2"/>
                <a:gd name="T59" fmla="*/ 23 w 23"/>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2">
                  <a:moveTo>
                    <a:pt x="0" y="37"/>
                  </a:moveTo>
                  <a:lnTo>
                    <a:pt x="22" y="0"/>
                  </a:lnTo>
                  <a:lnTo>
                    <a:pt x="23" y="2"/>
                  </a:lnTo>
                  <a:lnTo>
                    <a:pt x="23" y="4"/>
                  </a:lnTo>
                  <a:lnTo>
                    <a:pt x="2" y="42"/>
                  </a:lnTo>
                  <a:lnTo>
                    <a:pt x="2" y="40"/>
                  </a:lnTo>
                  <a:lnTo>
                    <a:pt x="2" y="38"/>
                  </a:lnTo>
                  <a:lnTo>
                    <a:pt x="0" y="37"/>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9" name="Freeform 463"/>
            <p:cNvSpPr>
              <a:spLocks/>
            </p:cNvSpPr>
            <p:nvPr/>
          </p:nvSpPr>
          <p:spPr bwMode="auto">
            <a:xfrm>
              <a:off x="2038" y="3386"/>
              <a:ext cx="21" cy="41"/>
            </a:xfrm>
            <a:custGeom>
              <a:avLst/>
              <a:gdLst>
                <a:gd name="T0" fmla="*/ 0 w 21"/>
                <a:gd name="T1" fmla="*/ 36 h 41"/>
                <a:gd name="T2" fmla="*/ 21 w 21"/>
                <a:gd name="T3" fmla="*/ 0 h 41"/>
                <a:gd name="T4" fmla="*/ 21 w 21"/>
                <a:gd name="T5" fmla="*/ 0 h 41"/>
                <a:gd name="T6" fmla="*/ 21 w 21"/>
                <a:gd name="T7" fmla="*/ 2 h 41"/>
                <a:gd name="T8" fmla="*/ 21 w 21"/>
                <a:gd name="T9" fmla="*/ 2 h 41"/>
                <a:gd name="T10" fmla="*/ 21 w 21"/>
                <a:gd name="T11" fmla="*/ 2 h 41"/>
                <a:gd name="T12" fmla="*/ 21 w 21"/>
                <a:gd name="T13" fmla="*/ 2 h 41"/>
                <a:gd name="T14" fmla="*/ 21 w 21"/>
                <a:gd name="T15" fmla="*/ 3 h 41"/>
                <a:gd name="T16" fmla="*/ 21 w 21"/>
                <a:gd name="T17" fmla="*/ 3 h 41"/>
                <a:gd name="T18" fmla="*/ 21 w 21"/>
                <a:gd name="T19" fmla="*/ 3 h 41"/>
                <a:gd name="T20" fmla="*/ 0 w 21"/>
                <a:gd name="T21" fmla="*/ 41 h 41"/>
                <a:gd name="T22" fmla="*/ 0 w 21"/>
                <a:gd name="T23" fmla="*/ 41 h 41"/>
                <a:gd name="T24" fmla="*/ 0 w 21"/>
                <a:gd name="T25" fmla="*/ 40 h 41"/>
                <a:gd name="T26" fmla="*/ 0 w 21"/>
                <a:gd name="T27" fmla="*/ 40 h 41"/>
                <a:gd name="T28" fmla="*/ 0 w 21"/>
                <a:gd name="T29" fmla="*/ 40 h 41"/>
                <a:gd name="T30" fmla="*/ 0 w 21"/>
                <a:gd name="T31" fmla="*/ 38 h 41"/>
                <a:gd name="T32" fmla="*/ 0 w 21"/>
                <a:gd name="T33" fmla="*/ 38 h 41"/>
                <a:gd name="T34" fmla="*/ 0 w 21"/>
                <a:gd name="T35" fmla="*/ 38 h 41"/>
                <a:gd name="T36" fmla="*/ 0 w 21"/>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1"/>
                <a:gd name="T59" fmla="*/ 21 w 2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1">
                  <a:moveTo>
                    <a:pt x="0" y="36"/>
                  </a:moveTo>
                  <a:lnTo>
                    <a:pt x="21" y="0"/>
                  </a:lnTo>
                  <a:lnTo>
                    <a:pt x="21" y="2"/>
                  </a:lnTo>
                  <a:lnTo>
                    <a:pt x="21" y="3"/>
                  </a:lnTo>
                  <a:lnTo>
                    <a:pt x="0" y="41"/>
                  </a:lnTo>
                  <a:lnTo>
                    <a:pt x="0" y="40"/>
                  </a:lnTo>
                  <a:lnTo>
                    <a:pt x="0" y="38"/>
                  </a:lnTo>
                  <a:lnTo>
                    <a:pt x="0" y="36"/>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0" name="Freeform 464"/>
            <p:cNvSpPr>
              <a:spLocks/>
            </p:cNvSpPr>
            <p:nvPr/>
          </p:nvSpPr>
          <p:spPr bwMode="auto">
            <a:xfrm>
              <a:off x="2038" y="3388"/>
              <a:ext cx="23" cy="41"/>
            </a:xfrm>
            <a:custGeom>
              <a:avLst/>
              <a:gdLst>
                <a:gd name="T0" fmla="*/ 0 w 23"/>
                <a:gd name="T1" fmla="*/ 38 h 41"/>
                <a:gd name="T2" fmla="*/ 21 w 23"/>
                <a:gd name="T3" fmla="*/ 0 h 41"/>
                <a:gd name="T4" fmla="*/ 21 w 23"/>
                <a:gd name="T5" fmla="*/ 0 h 41"/>
                <a:gd name="T6" fmla="*/ 21 w 23"/>
                <a:gd name="T7" fmla="*/ 1 h 41"/>
                <a:gd name="T8" fmla="*/ 21 w 23"/>
                <a:gd name="T9" fmla="*/ 1 h 41"/>
                <a:gd name="T10" fmla="*/ 21 w 23"/>
                <a:gd name="T11" fmla="*/ 1 h 41"/>
                <a:gd name="T12" fmla="*/ 21 w 23"/>
                <a:gd name="T13" fmla="*/ 3 h 41"/>
                <a:gd name="T14" fmla="*/ 21 w 23"/>
                <a:gd name="T15" fmla="*/ 3 h 41"/>
                <a:gd name="T16" fmla="*/ 21 w 23"/>
                <a:gd name="T17" fmla="*/ 3 h 41"/>
                <a:gd name="T18" fmla="*/ 23 w 23"/>
                <a:gd name="T19" fmla="*/ 5 h 41"/>
                <a:gd name="T20" fmla="*/ 0 w 23"/>
                <a:gd name="T21" fmla="*/ 41 h 41"/>
                <a:gd name="T22" fmla="*/ 0 w 23"/>
                <a:gd name="T23" fmla="*/ 41 h 41"/>
                <a:gd name="T24" fmla="*/ 0 w 23"/>
                <a:gd name="T25" fmla="*/ 41 h 41"/>
                <a:gd name="T26" fmla="*/ 0 w 23"/>
                <a:gd name="T27" fmla="*/ 39 h 41"/>
                <a:gd name="T28" fmla="*/ 0 w 23"/>
                <a:gd name="T29" fmla="*/ 39 h 41"/>
                <a:gd name="T30" fmla="*/ 0 w 23"/>
                <a:gd name="T31" fmla="*/ 39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1" y="0"/>
                  </a:lnTo>
                  <a:lnTo>
                    <a:pt x="21" y="1"/>
                  </a:lnTo>
                  <a:lnTo>
                    <a:pt x="21" y="3"/>
                  </a:lnTo>
                  <a:lnTo>
                    <a:pt x="23" y="5"/>
                  </a:lnTo>
                  <a:lnTo>
                    <a:pt x="0" y="41"/>
                  </a:lnTo>
                  <a:lnTo>
                    <a:pt x="0" y="39"/>
                  </a:lnTo>
                  <a:lnTo>
                    <a:pt x="0" y="38"/>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1" name="Freeform 465"/>
            <p:cNvSpPr>
              <a:spLocks/>
            </p:cNvSpPr>
            <p:nvPr/>
          </p:nvSpPr>
          <p:spPr bwMode="auto">
            <a:xfrm>
              <a:off x="2038" y="3389"/>
              <a:ext cx="23" cy="43"/>
            </a:xfrm>
            <a:custGeom>
              <a:avLst/>
              <a:gdLst>
                <a:gd name="T0" fmla="*/ 0 w 23"/>
                <a:gd name="T1" fmla="*/ 38 h 43"/>
                <a:gd name="T2" fmla="*/ 21 w 23"/>
                <a:gd name="T3" fmla="*/ 0 h 43"/>
                <a:gd name="T4" fmla="*/ 21 w 23"/>
                <a:gd name="T5" fmla="*/ 2 h 43"/>
                <a:gd name="T6" fmla="*/ 21 w 23"/>
                <a:gd name="T7" fmla="*/ 2 h 43"/>
                <a:gd name="T8" fmla="*/ 21 w 23"/>
                <a:gd name="T9" fmla="*/ 2 h 43"/>
                <a:gd name="T10" fmla="*/ 23 w 23"/>
                <a:gd name="T11" fmla="*/ 4 h 43"/>
                <a:gd name="T12" fmla="*/ 23 w 23"/>
                <a:gd name="T13" fmla="*/ 4 h 43"/>
                <a:gd name="T14" fmla="*/ 23 w 23"/>
                <a:gd name="T15" fmla="*/ 4 h 43"/>
                <a:gd name="T16" fmla="*/ 23 w 23"/>
                <a:gd name="T17" fmla="*/ 4 h 43"/>
                <a:gd name="T18" fmla="*/ 23 w 23"/>
                <a:gd name="T19" fmla="*/ 5 h 43"/>
                <a:gd name="T20" fmla="*/ 1 w 23"/>
                <a:gd name="T21" fmla="*/ 43 h 43"/>
                <a:gd name="T22" fmla="*/ 1 w 23"/>
                <a:gd name="T23" fmla="*/ 42 h 43"/>
                <a:gd name="T24" fmla="*/ 1 w 23"/>
                <a:gd name="T25" fmla="*/ 42 h 43"/>
                <a:gd name="T26" fmla="*/ 1 w 23"/>
                <a:gd name="T27" fmla="*/ 42 h 43"/>
                <a:gd name="T28" fmla="*/ 0 w 23"/>
                <a:gd name="T29" fmla="*/ 40 h 43"/>
                <a:gd name="T30" fmla="*/ 0 w 23"/>
                <a:gd name="T31" fmla="*/ 40 h 43"/>
                <a:gd name="T32" fmla="*/ 0 w 23"/>
                <a:gd name="T33" fmla="*/ 40 h 43"/>
                <a:gd name="T34" fmla="*/ 0 w 23"/>
                <a:gd name="T35" fmla="*/ 38 h 43"/>
                <a:gd name="T36" fmla="*/ 0 w 23"/>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38"/>
                  </a:moveTo>
                  <a:lnTo>
                    <a:pt x="21" y="0"/>
                  </a:lnTo>
                  <a:lnTo>
                    <a:pt x="21" y="2"/>
                  </a:lnTo>
                  <a:lnTo>
                    <a:pt x="23" y="4"/>
                  </a:lnTo>
                  <a:lnTo>
                    <a:pt x="23" y="5"/>
                  </a:lnTo>
                  <a:lnTo>
                    <a:pt x="1" y="43"/>
                  </a:lnTo>
                  <a:lnTo>
                    <a:pt x="1" y="42"/>
                  </a:lnTo>
                  <a:lnTo>
                    <a:pt x="0" y="40"/>
                  </a:lnTo>
                  <a:lnTo>
                    <a:pt x="0" y="38"/>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2" name="Freeform 466"/>
            <p:cNvSpPr>
              <a:spLocks/>
            </p:cNvSpPr>
            <p:nvPr/>
          </p:nvSpPr>
          <p:spPr bwMode="auto">
            <a:xfrm>
              <a:off x="2038" y="3393"/>
              <a:ext cx="23" cy="41"/>
            </a:xfrm>
            <a:custGeom>
              <a:avLst/>
              <a:gdLst>
                <a:gd name="T0" fmla="*/ 0 w 23"/>
                <a:gd name="T1" fmla="*/ 36 h 41"/>
                <a:gd name="T2" fmla="*/ 23 w 23"/>
                <a:gd name="T3" fmla="*/ 0 h 41"/>
                <a:gd name="T4" fmla="*/ 23 w 23"/>
                <a:gd name="T5" fmla="*/ 0 h 41"/>
                <a:gd name="T6" fmla="*/ 23 w 23"/>
                <a:gd name="T7" fmla="*/ 0 h 41"/>
                <a:gd name="T8" fmla="*/ 23 w 23"/>
                <a:gd name="T9" fmla="*/ 0 h 41"/>
                <a:gd name="T10" fmla="*/ 23 w 23"/>
                <a:gd name="T11" fmla="*/ 1 h 41"/>
                <a:gd name="T12" fmla="*/ 23 w 23"/>
                <a:gd name="T13" fmla="*/ 1 h 41"/>
                <a:gd name="T14" fmla="*/ 23 w 23"/>
                <a:gd name="T15" fmla="*/ 1 h 41"/>
                <a:gd name="T16" fmla="*/ 23 w 23"/>
                <a:gd name="T17" fmla="*/ 3 h 41"/>
                <a:gd name="T18" fmla="*/ 23 w 23"/>
                <a:gd name="T19" fmla="*/ 3 h 41"/>
                <a:gd name="T20" fmla="*/ 1 w 23"/>
                <a:gd name="T21" fmla="*/ 41 h 41"/>
                <a:gd name="T22" fmla="*/ 1 w 23"/>
                <a:gd name="T23" fmla="*/ 41 h 41"/>
                <a:gd name="T24" fmla="*/ 1 w 23"/>
                <a:gd name="T25" fmla="*/ 39 h 41"/>
                <a:gd name="T26" fmla="*/ 1 w 23"/>
                <a:gd name="T27" fmla="*/ 39 h 41"/>
                <a:gd name="T28" fmla="*/ 1 w 23"/>
                <a:gd name="T29" fmla="*/ 39 h 41"/>
                <a:gd name="T30" fmla="*/ 1 w 23"/>
                <a:gd name="T31" fmla="*/ 38 h 41"/>
                <a:gd name="T32" fmla="*/ 1 w 23"/>
                <a:gd name="T33" fmla="*/ 38 h 41"/>
                <a:gd name="T34" fmla="*/ 1 w 23"/>
                <a:gd name="T35" fmla="*/ 38 h 41"/>
                <a:gd name="T36" fmla="*/ 0 w 23"/>
                <a:gd name="T37" fmla="*/ 3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6"/>
                  </a:moveTo>
                  <a:lnTo>
                    <a:pt x="23" y="0"/>
                  </a:lnTo>
                  <a:lnTo>
                    <a:pt x="23" y="1"/>
                  </a:lnTo>
                  <a:lnTo>
                    <a:pt x="23" y="3"/>
                  </a:lnTo>
                  <a:lnTo>
                    <a:pt x="1" y="41"/>
                  </a:lnTo>
                  <a:lnTo>
                    <a:pt x="1" y="39"/>
                  </a:lnTo>
                  <a:lnTo>
                    <a:pt x="1" y="38"/>
                  </a:lnTo>
                  <a:lnTo>
                    <a:pt x="0" y="3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3" name="Freeform 467"/>
            <p:cNvSpPr>
              <a:spLocks/>
            </p:cNvSpPr>
            <p:nvPr/>
          </p:nvSpPr>
          <p:spPr bwMode="auto">
            <a:xfrm>
              <a:off x="2039" y="3394"/>
              <a:ext cx="24" cy="42"/>
            </a:xfrm>
            <a:custGeom>
              <a:avLst/>
              <a:gdLst>
                <a:gd name="T0" fmla="*/ 0 w 24"/>
                <a:gd name="T1" fmla="*/ 38 h 42"/>
                <a:gd name="T2" fmla="*/ 22 w 24"/>
                <a:gd name="T3" fmla="*/ 0 h 42"/>
                <a:gd name="T4" fmla="*/ 22 w 24"/>
                <a:gd name="T5" fmla="*/ 0 h 42"/>
                <a:gd name="T6" fmla="*/ 22 w 24"/>
                <a:gd name="T7" fmla="*/ 0 h 42"/>
                <a:gd name="T8" fmla="*/ 22 w 24"/>
                <a:gd name="T9" fmla="*/ 2 h 42"/>
                <a:gd name="T10" fmla="*/ 22 w 24"/>
                <a:gd name="T11" fmla="*/ 2 h 42"/>
                <a:gd name="T12" fmla="*/ 22 w 24"/>
                <a:gd name="T13" fmla="*/ 2 h 42"/>
                <a:gd name="T14" fmla="*/ 22 w 24"/>
                <a:gd name="T15" fmla="*/ 2 h 42"/>
                <a:gd name="T16" fmla="*/ 22 w 24"/>
                <a:gd name="T17" fmla="*/ 4 h 42"/>
                <a:gd name="T18" fmla="*/ 24 w 24"/>
                <a:gd name="T19" fmla="*/ 4 h 42"/>
                <a:gd name="T20" fmla="*/ 0 w 24"/>
                <a:gd name="T21" fmla="*/ 42 h 42"/>
                <a:gd name="T22" fmla="*/ 0 w 24"/>
                <a:gd name="T23" fmla="*/ 42 h 42"/>
                <a:gd name="T24" fmla="*/ 0 w 24"/>
                <a:gd name="T25" fmla="*/ 42 h 42"/>
                <a:gd name="T26" fmla="*/ 0 w 24"/>
                <a:gd name="T27" fmla="*/ 40 h 42"/>
                <a:gd name="T28" fmla="*/ 0 w 24"/>
                <a:gd name="T29" fmla="*/ 40 h 42"/>
                <a:gd name="T30" fmla="*/ 0 w 24"/>
                <a:gd name="T31" fmla="*/ 40 h 42"/>
                <a:gd name="T32" fmla="*/ 0 w 24"/>
                <a:gd name="T33" fmla="*/ 38 h 42"/>
                <a:gd name="T34" fmla="*/ 0 w 24"/>
                <a:gd name="T35" fmla="*/ 38 h 42"/>
                <a:gd name="T36" fmla="*/ 0 w 24"/>
                <a:gd name="T37" fmla="*/ 38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2"/>
                <a:gd name="T59" fmla="*/ 24 w 2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2">
                  <a:moveTo>
                    <a:pt x="0" y="38"/>
                  </a:moveTo>
                  <a:lnTo>
                    <a:pt x="22" y="0"/>
                  </a:lnTo>
                  <a:lnTo>
                    <a:pt x="22" y="2"/>
                  </a:lnTo>
                  <a:lnTo>
                    <a:pt x="22" y="4"/>
                  </a:lnTo>
                  <a:lnTo>
                    <a:pt x="24" y="4"/>
                  </a:lnTo>
                  <a:lnTo>
                    <a:pt x="0" y="42"/>
                  </a:lnTo>
                  <a:lnTo>
                    <a:pt x="0" y="40"/>
                  </a:lnTo>
                  <a:lnTo>
                    <a:pt x="0" y="3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4" name="Freeform 468"/>
            <p:cNvSpPr>
              <a:spLocks/>
            </p:cNvSpPr>
            <p:nvPr/>
          </p:nvSpPr>
          <p:spPr bwMode="auto">
            <a:xfrm>
              <a:off x="2039" y="3396"/>
              <a:ext cx="24" cy="43"/>
            </a:xfrm>
            <a:custGeom>
              <a:avLst/>
              <a:gdLst>
                <a:gd name="T0" fmla="*/ 0 w 24"/>
                <a:gd name="T1" fmla="*/ 38 h 43"/>
                <a:gd name="T2" fmla="*/ 22 w 24"/>
                <a:gd name="T3" fmla="*/ 0 h 43"/>
                <a:gd name="T4" fmla="*/ 22 w 24"/>
                <a:gd name="T5" fmla="*/ 0 h 43"/>
                <a:gd name="T6" fmla="*/ 22 w 24"/>
                <a:gd name="T7" fmla="*/ 0 h 43"/>
                <a:gd name="T8" fmla="*/ 22 w 24"/>
                <a:gd name="T9" fmla="*/ 2 h 43"/>
                <a:gd name="T10" fmla="*/ 24 w 24"/>
                <a:gd name="T11" fmla="*/ 2 h 43"/>
                <a:gd name="T12" fmla="*/ 24 w 24"/>
                <a:gd name="T13" fmla="*/ 2 h 43"/>
                <a:gd name="T14" fmla="*/ 24 w 24"/>
                <a:gd name="T15" fmla="*/ 3 h 43"/>
                <a:gd name="T16" fmla="*/ 24 w 24"/>
                <a:gd name="T17" fmla="*/ 3 h 43"/>
                <a:gd name="T18" fmla="*/ 24 w 24"/>
                <a:gd name="T19" fmla="*/ 3 h 43"/>
                <a:gd name="T20" fmla="*/ 0 w 24"/>
                <a:gd name="T21" fmla="*/ 43 h 43"/>
                <a:gd name="T22" fmla="*/ 0 w 24"/>
                <a:gd name="T23" fmla="*/ 41 h 43"/>
                <a:gd name="T24" fmla="*/ 0 w 24"/>
                <a:gd name="T25" fmla="*/ 41 h 43"/>
                <a:gd name="T26" fmla="*/ 0 w 24"/>
                <a:gd name="T27" fmla="*/ 41 h 43"/>
                <a:gd name="T28" fmla="*/ 0 w 24"/>
                <a:gd name="T29" fmla="*/ 40 h 43"/>
                <a:gd name="T30" fmla="*/ 0 w 24"/>
                <a:gd name="T31" fmla="*/ 40 h 43"/>
                <a:gd name="T32" fmla="*/ 0 w 24"/>
                <a:gd name="T33" fmla="*/ 40 h 43"/>
                <a:gd name="T34" fmla="*/ 0 w 24"/>
                <a:gd name="T35" fmla="*/ 38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2" y="0"/>
                  </a:lnTo>
                  <a:lnTo>
                    <a:pt x="22" y="2"/>
                  </a:lnTo>
                  <a:lnTo>
                    <a:pt x="24" y="2"/>
                  </a:lnTo>
                  <a:lnTo>
                    <a:pt x="24" y="3"/>
                  </a:lnTo>
                  <a:lnTo>
                    <a:pt x="0" y="43"/>
                  </a:lnTo>
                  <a:lnTo>
                    <a:pt x="0" y="41"/>
                  </a:lnTo>
                  <a:lnTo>
                    <a:pt x="0" y="40"/>
                  </a:lnTo>
                  <a:lnTo>
                    <a:pt x="0" y="3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5" name="Freeform 469"/>
            <p:cNvSpPr>
              <a:spLocks/>
            </p:cNvSpPr>
            <p:nvPr/>
          </p:nvSpPr>
          <p:spPr bwMode="auto">
            <a:xfrm>
              <a:off x="2039" y="3398"/>
              <a:ext cx="24" cy="43"/>
            </a:xfrm>
            <a:custGeom>
              <a:avLst/>
              <a:gdLst>
                <a:gd name="T0" fmla="*/ 0 w 24"/>
                <a:gd name="T1" fmla="*/ 38 h 43"/>
                <a:gd name="T2" fmla="*/ 24 w 24"/>
                <a:gd name="T3" fmla="*/ 0 h 43"/>
                <a:gd name="T4" fmla="*/ 24 w 24"/>
                <a:gd name="T5" fmla="*/ 0 h 43"/>
                <a:gd name="T6" fmla="*/ 24 w 24"/>
                <a:gd name="T7" fmla="*/ 1 h 43"/>
                <a:gd name="T8" fmla="*/ 24 w 24"/>
                <a:gd name="T9" fmla="*/ 1 h 43"/>
                <a:gd name="T10" fmla="*/ 24 w 24"/>
                <a:gd name="T11" fmla="*/ 1 h 43"/>
                <a:gd name="T12" fmla="*/ 24 w 24"/>
                <a:gd name="T13" fmla="*/ 3 h 43"/>
                <a:gd name="T14" fmla="*/ 24 w 24"/>
                <a:gd name="T15" fmla="*/ 3 h 43"/>
                <a:gd name="T16" fmla="*/ 24 w 24"/>
                <a:gd name="T17" fmla="*/ 3 h 43"/>
                <a:gd name="T18" fmla="*/ 24 w 24"/>
                <a:gd name="T19" fmla="*/ 3 h 43"/>
                <a:gd name="T20" fmla="*/ 2 w 24"/>
                <a:gd name="T21" fmla="*/ 43 h 43"/>
                <a:gd name="T22" fmla="*/ 2 w 24"/>
                <a:gd name="T23" fmla="*/ 43 h 43"/>
                <a:gd name="T24" fmla="*/ 0 w 24"/>
                <a:gd name="T25" fmla="*/ 41 h 43"/>
                <a:gd name="T26" fmla="*/ 0 w 24"/>
                <a:gd name="T27" fmla="*/ 41 h 43"/>
                <a:gd name="T28" fmla="*/ 0 w 24"/>
                <a:gd name="T29" fmla="*/ 41 h 43"/>
                <a:gd name="T30" fmla="*/ 0 w 24"/>
                <a:gd name="T31" fmla="*/ 39 h 43"/>
                <a:gd name="T32" fmla="*/ 0 w 24"/>
                <a:gd name="T33" fmla="*/ 39 h 43"/>
                <a:gd name="T34" fmla="*/ 0 w 24"/>
                <a:gd name="T35" fmla="*/ 39 h 43"/>
                <a:gd name="T36" fmla="*/ 0 w 24"/>
                <a:gd name="T37" fmla="*/ 38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38"/>
                  </a:moveTo>
                  <a:lnTo>
                    <a:pt x="24" y="0"/>
                  </a:lnTo>
                  <a:lnTo>
                    <a:pt x="24" y="1"/>
                  </a:lnTo>
                  <a:lnTo>
                    <a:pt x="24" y="3"/>
                  </a:lnTo>
                  <a:lnTo>
                    <a:pt x="2" y="43"/>
                  </a:lnTo>
                  <a:lnTo>
                    <a:pt x="0" y="41"/>
                  </a:lnTo>
                  <a:lnTo>
                    <a:pt x="0" y="39"/>
                  </a:lnTo>
                  <a:lnTo>
                    <a:pt x="0" y="38"/>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6" name="Freeform 470"/>
            <p:cNvSpPr>
              <a:spLocks/>
            </p:cNvSpPr>
            <p:nvPr/>
          </p:nvSpPr>
          <p:spPr bwMode="auto">
            <a:xfrm>
              <a:off x="2039" y="3399"/>
              <a:ext cx="25" cy="45"/>
            </a:xfrm>
            <a:custGeom>
              <a:avLst/>
              <a:gdLst>
                <a:gd name="T0" fmla="*/ 0 w 25"/>
                <a:gd name="T1" fmla="*/ 40 h 45"/>
                <a:gd name="T2" fmla="*/ 24 w 25"/>
                <a:gd name="T3" fmla="*/ 0 h 45"/>
                <a:gd name="T4" fmla="*/ 24 w 25"/>
                <a:gd name="T5" fmla="*/ 2 h 45"/>
                <a:gd name="T6" fmla="*/ 24 w 25"/>
                <a:gd name="T7" fmla="*/ 2 h 45"/>
                <a:gd name="T8" fmla="*/ 24 w 25"/>
                <a:gd name="T9" fmla="*/ 2 h 45"/>
                <a:gd name="T10" fmla="*/ 24 w 25"/>
                <a:gd name="T11" fmla="*/ 2 h 45"/>
                <a:gd name="T12" fmla="*/ 24 w 25"/>
                <a:gd name="T13" fmla="*/ 3 h 45"/>
                <a:gd name="T14" fmla="*/ 24 w 25"/>
                <a:gd name="T15" fmla="*/ 3 h 45"/>
                <a:gd name="T16" fmla="*/ 25 w 25"/>
                <a:gd name="T17" fmla="*/ 3 h 45"/>
                <a:gd name="T18" fmla="*/ 25 w 25"/>
                <a:gd name="T19" fmla="*/ 5 h 45"/>
                <a:gd name="T20" fmla="*/ 2 w 25"/>
                <a:gd name="T21" fmla="*/ 45 h 45"/>
                <a:gd name="T22" fmla="*/ 2 w 25"/>
                <a:gd name="T23" fmla="*/ 43 h 45"/>
                <a:gd name="T24" fmla="*/ 2 w 25"/>
                <a:gd name="T25" fmla="*/ 43 h 45"/>
                <a:gd name="T26" fmla="*/ 2 w 25"/>
                <a:gd name="T27" fmla="*/ 42 h 45"/>
                <a:gd name="T28" fmla="*/ 2 w 25"/>
                <a:gd name="T29" fmla="*/ 42 h 45"/>
                <a:gd name="T30" fmla="*/ 2 w 25"/>
                <a:gd name="T31" fmla="*/ 42 h 45"/>
                <a:gd name="T32" fmla="*/ 0 w 25"/>
                <a:gd name="T33" fmla="*/ 40 h 45"/>
                <a:gd name="T34" fmla="*/ 0 w 25"/>
                <a:gd name="T35" fmla="*/ 40 h 45"/>
                <a:gd name="T36" fmla="*/ 0 w 25"/>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0"/>
                  </a:moveTo>
                  <a:lnTo>
                    <a:pt x="24" y="0"/>
                  </a:lnTo>
                  <a:lnTo>
                    <a:pt x="24" y="2"/>
                  </a:lnTo>
                  <a:lnTo>
                    <a:pt x="24" y="3"/>
                  </a:lnTo>
                  <a:lnTo>
                    <a:pt x="25" y="3"/>
                  </a:lnTo>
                  <a:lnTo>
                    <a:pt x="25" y="5"/>
                  </a:lnTo>
                  <a:lnTo>
                    <a:pt x="2" y="45"/>
                  </a:lnTo>
                  <a:lnTo>
                    <a:pt x="2" y="43"/>
                  </a:lnTo>
                  <a:lnTo>
                    <a:pt x="2" y="42"/>
                  </a:lnTo>
                  <a:lnTo>
                    <a:pt x="0" y="4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7" name="Freeform 471"/>
            <p:cNvSpPr>
              <a:spLocks/>
            </p:cNvSpPr>
            <p:nvPr/>
          </p:nvSpPr>
          <p:spPr bwMode="auto">
            <a:xfrm>
              <a:off x="2041" y="3401"/>
              <a:ext cx="23" cy="45"/>
            </a:xfrm>
            <a:custGeom>
              <a:avLst/>
              <a:gdLst>
                <a:gd name="T0" fmla="*/ 0 w 23"/>
                <a:gd name="T1" fmla="*/ 40 h 45"/>
                <a:gd name="T2" fmla="*/ 22 w 23"/>
                <a:gd name="T3" fmla="*/ 0 h 45"/>
                <a:gd name="T4" fmla="*/ 22 w 23"/>
                <a:gd name="T5" fmla="*/ 1 h 45"/>
                <a:gd name="T6" fmla="*/ 22 w 23"/>
                <a:gd name="T7" fmla="*/ 1 h 45"/>
                <a:gd name="T8" fmla="*/ 23 w 23"/>
                <a:gd name="T9" fmla="*/ 1 h 45"/>
                <a:gd name="T10" fmla="*/ 23 w 23"/>
                <a:gd name="T11" fmla="*/ 3 h 45"/>
                <a:gd name="T12" fmla="*/ 23 w 23"/>
                <a:gd name="T13" fmla="*/ 3 h 45"/>
                <a:gd name="T14" fmla="*/ 23 w 23"/>
                <a:gd name="T15" fmla="*/ 3 h 45"/>
                <a:gd name="T16" fmla="*/ 23 w 23"/>
                <a:gd name="T17" fmla="*/ 3 h 45"/>
                <a:gd name="T18" fmla="*/ 23 w 23"/>
                <a:gd name="T19" fmla="*/ 5 h 45"/>
                <a:gd name="T20" fmla="*/ 0 w 23"/>
                <a:gd name="T21" fmla="*/ 45 h 45"/>
                <a:gd name="T22" fmla="*/ 0 w 23"/>
                <a:gd name="T23" fmla="*/ 45 h 45"/>
                <a:gd name="T24" fmla="*/ 0 w 23"/>
                <a:gd name="T25" fmla="*/ 43 h 45"/>
                <a:gd name="T26" fmla="*/ 0 w 23"/>
                <a:gd name="T27" fmla="*/ 43 h 45"/>
                <a:gd name="T28" fmla="*/ 0 w 23"/>
                <a:gd name="T29" fmla="*/ 43 h 45"/>
                <a:gd name="T30" fmla="*/ 0 w 23"/>
                <a:gd name="T31" fmla="*/ 41 h 45"/>
                <a:gd name="T32" fmla="*/ 0 w 23"/>
                <a:gd name="T33" fmla="*/ 41 h 45"/>
                <a:gd name="T34" fmla="*/ 0 w 23"/>
                <a:gd name="T35" fmla="*/ 40 h 45"/>
                <a:gd name="T36" fmla="*/ 0 w 23"/>
                <a:gd name="T37" fmla="*/ 4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5"/>
                <a:gd name="T59" fmla="*/ 23 w 23"/>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5">
                  <a:moveTo>
                    <a:pt x="0" y="40"/>
                  </a:moveTo>
                  <a:lnTo>
                    <a:pt x="22" y="0"/>
                  </a:lnTo>
                  <a:lnTo>
                    <a:pt x="22" y="1"/>
                  </a:lnTo>
                  <a:lnTo>
                    <a:pt x="23" y="1"/>
                  </a:lnTo>
                  <a:lnTo>
                    <a:pt x="23" y="3"/>
                  </a:lnTo>
                  <a:lnTo>
                    <a:pt x="23" y="5"/>
                  </a:lnTo>
                  <a:lnTo>
                    <a:pt x="0" y="45"/>
                  </a:lnTo>
                  <a:lnTo>
                    <a:pt x="0" y="43"/>
                  </a:lnTo>
                  <a:lnTo>
                    <a:pt x="0" y="41"/>
                  </a:lnTo>
                  <a:lnTo>
                    <a:pt x="0" y="4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8" name="Freeform 472"/>
            <p:cNvSpPr>
              <a:spLocks/>
            </p:cNvSpPr>
            <p:nvPr/>
          </p:nvSpPr>
          <p:spPr bwMode="auto">
            <a:xfrm>
              <a:off x="2041" y="3404"/>
              <a:ext cx="23" cy="43"/>
            </a:xfrm>
            <a:custGeom>
              <a:avLst/>
              <a:gdLst>
                <a:gd name="T0" fmla="*/ 0 w 23"/>
                <a:gd name="T1" fmla="*/ 40 h 43"/>
                <a:gd name="T2" fmla="*/ 23 w 23"/>
                <a:gd name="T3" fmla="*/ 0 h 43"/>
                <a:gd name="T4" fmla="*/ 23 w 23"/>
                <a:gd name="T5" fmla="*/ 0 h 43"/>
                <a:gd name="T6" fmla="*/ 23 w 23"/>
                <a:gd name="T7" fmla="*/ 0 h 43"/>
                <a:gd name="T8" fmla="*/ 23 w 23"/>
                <a:gd name="T9" fmla="*/ 0 h 43"/>
                <a:gd name="T10" fmla="*/ 23 w 23"/>
                <a:gd name="T11" fmla="*/ 2 h 43"/>
                <a:gd name="T12" fmla="*/ 23 w 23"/>
                <a:gd name="T13" fmla="*/ 2 h 43"/>
                <a:gd name="T14" fmla="*/ 23 w 23"/>
                <a:gd name="T15" fmla="*/ 2 h 43"/>
                <a:gd name="T16" fmla="*/ 23 w 23"/>
                <a:gd name="T17" fmla="*/ 3 h 43"/>
                <a:gd name="T18" fmla="*/ 23 w 23"/>
                <a:gd name="T19" fmla="*/ 3 h 43"/>
                <a:gd name="T20" fmla="*/ 0 w 23"/>
                <a:gd name="T21" fmla="*/ 43 h 43"/>
                <a:gd name="T22" fmla="*/ 0 w 23"/>
                <a:gd name="T23" fmla="*/ 43 h 43"/>
                <a:gd name="T24" fmla="*/ 0 w 23"/>
                <a:gd name="T25" fmla="*/ 43 h 43"/>
                <a:gd name="T26" fmla="*/ 0 w 23"/>
                <a:gd name="T27" fmla="*/ 42 h 43"/>
                <a:gd name="T28" fmla="*/ 0 w 23"/>
                <a:gd name="T29" fmla="*/ 42 h 43"/>
                <a:gd name="T30" fmla="*/ 0 w 23"/>
                <a:gd name="T31" fmla="*/ 42 h 43"/>
                <a:gd name="T32" fmla="*/ 0 w 23"/>
                <a:gd name="T33" fmla="*/ 40 h 43"/>
                <a:gd name="T34" fmla="*/ 0 w 23"/>
                <a:gd name="T35" fmla="*/ 40 h 43"/>
                <a:gd name="T36" fmla="*/ 0 w 23"/>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3"/>
                <a:gd name="T59" fmla="*/ 23 w 23"/>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3">
                  <a:moveTo>
                    <a:pt x="0" y="40"/>
                  </a:moveTo>
                  <a:lnTo>
                    <a:pt x="23" y="0"/>
                  </a:lnTo>
                  <a:lnTo>
                    <a:pt x="23" y="2"/>
                  </a:lnTo>
                  <a:lnTo>
                    <a:pt x="23" y="3"/>
                  </a:lnTo>
                  <a:lnTo>
                    <a:pt x="0" y="43"/>
                  </a:lnTo>
                  <a:lnTo>
                    <a:pt x="0" y="42"/>
                  </a:lnTo>
                  <a:lnTo>
                    <a:pt x="0" y="4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9" name="Freeform 473"/>
            <p:cNvSpPr>
              <a:spLocks/>
            </p:cNvSpPr>
            <p:nvPr/>
          </p:nvSpPr>
          <p:spPr bwMode="auto">
            <a:xfrm>
              <a:off x="2041" y="3406"/>
              <a:ext cx="25" cy="45"/>
            </a:xfrm>
            <a:custGeom>
              <a:avLst/>
              <a:gdLst>
                <a:gd name="T0" fmla="*/ 0 w 25"/>
                <a:gd name="T1" fmla="*/ 40 h 45"/>
                <a:gd name="T2" fmla="*/ 23 w 25"/>
                <a:gd name="T3" fmla="*/ 0 h 45"/>
                <a:gd name="T4" fmla="*/ 23 w 25"/>
                <a:gd name="T5" fmla="*/ 0 h 45"/>
                <a:gd name="T6" fmla="*/ 23 w 25"/>
                <a:gd name="T7" fmla="*/ 0 h 45"/>
                <a:gd name="T8" fmla="*/ 23 w 25"/>
                <a:gd name="T9" fmla="*/ 1 h 45"/>
                <a:gd name="T10" fmla="*/ 23 w 25"/>
                <a:gd name="T11" fmla="*/ 1 h 45"/>
                <a:gd name="T12" fmla="*/ 23 w 25"/>
                <a:gd name="T13" fmla="*/ 1 h 45"/>
                <a:gd name="T14" fmla="*/ 25 w 25"/>
                <a:gd name="T15" fmla="*/ 1 h 45"/>
                <a:gd name="T16" fmla="*/ 25 w 25"/>
                <a:gd name="T17" fmla="*/ 3 h 45"/>
                <a:gd name="T18" fmla="*/ 25 w 25"/>
                <a:gd name="T19" fmla="*/ 3 h 45"/>
                <a:gd name="T20" fmla="*/ 0 w 25"/>
                <a:gd name="T21" fmla="*/ 45 h 45"/>
                <a:gd name="T22" fmla="*/ 0 w 25"/>
                <a:gd name="T23" fmla="*/ 45 h 45"/>
                <a:gd name="T24" fmla="*/ 0 w 25"/>
                <a:gd name="T25" fmla="*/ 45 h 45"/>
                <a:gd name="T26" fmla="*/ 0 w 25"/>
                <a:gd name="T27" fmla="*/ 45 h 45"/>
                <a:gd name="T28" fmla="*/ 0 w 25"/>
                <a:gd name="T29" fmla="*/ 45 h 45"/>
                <a:gd name="T30" fmla="*/ 0 w 25"/>
                <a:gd name="T31" fmla="*/ 45 h 45"/>
                <a:gd name="T32" fmla="*/ 0 w 25"/>
                <a:gd name="T33" fmla="*/ 45 h 45"/>
                <a:gd name="T34" fmla="*/ 0 w 25"/>
                <a:gd name="T35" fmla="*/ 45 h 45"/>
                <a:gd name="T36" fmla="*/ 0 w 25"/>
                <a:gd name="T37" fmla="*/ 45 h 45"/>
                <a:gd name="T38" fmla="*/ 0 w 25"/>
                <a:gd name="T39" fmla="*/ 43 h 45"/>
                <a:gd name="T40" fmla="*/ 0 w 25"/>
                <a:gd name="T41" fmla="*/ 43 h 45"/>
                <a:gd name="T42" fmla="*/ 0 w 25"/>
                <a:gd name="T43" fmla="*/ 43 h 45"/>
                <a:gd name="T44" fmla="*/ 0 w 25"/>
                <a:gd name="T45" fmla="*/ 41 h 45"/>
                <a:gd name="T46" fmla="*/ 0 w 25"/>
                <a:gd name="T47" fmla="*/ 41 h 45"/>
                <a:gd name="T48" fmla="*/ 0 w 25"/>
                <a:gd name="T49" fmla="*/ 41 h 45"/>
                <a:gd name="T50" fmla="*/ 0 w 25"/>
                <a:gd name="T51" fmla="*/ 40 h 45"/>
                <a:gd name="T52" fmla="*/ 0 w 25"/>
                <a:gd name="T53" fmla="*/ 40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5"/>
                <a:gd name="T83" fmla="*/ 25 w 25"/>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5">
                  <a:moveTo>
                    <a:pt x="0" y="40"/>
                  </a:moveTo>
                  <a:lnTo>
                    <a:pt x="23" y="0"/>
                  </a:lnTo>
                  <a:lnTo>
                    <a:pt x="23" y="1"/>
                  </a:lnTo>
                  <a:lnTo>
                    <a:pt x="25" y="1"/>
                  </a:lnTo>
                  <a:lnTo>
                    <a:pt x="25" y="3"/>
                  </a:lnTo>
                  <a:lnTo>
                    <a:pt x="0" y="45"/>
                  </a:lnTo>
                  <a:lnTo>
                    <a:pt x="0" y="43"/>
                  </a:lnTo>
                  <a:lnTo>
                    <a:pt x="0" y="41"/>
                  </a:lnTo>
                  <a:lnTo>
                    <a:pt x="0" y="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0" name="Freeform 474"/>
            <p:cNvSpPr>
              <a:spLocks/>
            </p:cNvSpPr>
            <p:nvPr/>
          </p:nvSpPr>
          <p:spPr bwMode="auto">
            <a:xfrm>
              <a:off x="2041" y="3407"/>
              <a:ext cx="25" cy="45"/>
            </a:xfrm>
            <a:custGeom>
              <a:avLst/>
              <a:gdLst>
                <a:gd name="T0" fmla="*/ 0 w 25"/>
                <a:gd name="T1" fmla="*/ 40 h 45"/>
                <a:gd name="T2" fmla="*/ 23 w 25"/>
                <a:gd name="T3" fmla="*/ 0 h 45"/>
                <a:gd name="T4" fmla="*/ 23 w 25"/>
                <a:gd name="T5" fmla="*/ 0 h 45"/>
                <a:gd name="T6" fmla="*/ 25 w 25"/>
                <a:gd name="T7" fmla="*/ 0 h 45"/>
                <a:gd name="T8" fmla="*/ 25 w 25"/>
                <a:gd name="T9" fmla="*/ 2 h 45"/>
                <a:gd name="T10" fmla="*/ 25 w 25"/>
                <a:gd name="T11" fmla="*/ 2 h 45"/>
                <a:gd name="T12" fmla="*/ 25 w 25"/>
                <a:gd name="T13" fmla="*/ 2 h 45"/>
                <a:gd name="T14" fmla="*/ 25 w 25"/>
                <a:gd name="T15" fmla="*/ 4 h 45"/>
                <a:gd name="T16" fmla="*/ 25 w 25"/>
                <a:gd name="T17" fmla="*/ 4 h 45"/>
                <a:gd name="T18" fmla="*/ 25 w 25"/>
                <a:gd name="T19" fmla="*/ 4 h 45"/>
                <a:gd name="T20" fmla="*/ 2 w 25"/>
                <a:gd name="T21" fmla="*/ 45 h 45"/>
                <a:gd name="T22" fmla="*/ 0 w 25"/>
                <a:gd name="T23" fmla="*/ 45 h 45"/>
                <a:gd name="T24" fmla="*/ 0 w 25"/>
                <a:gd name="T25" fmla="*/ 45 h 45"/>
                <a:gd name="T26" fmla="*/ 0 w 25"/>
                <a:gd name="T27" fmla="*/ 45 h 45"/>
                <a:gd name="T28" fmla="*/ 0 w 25"/>
                <a:gd name="T29" fmla="*/ 44 h 45"/>
                <a:gd name="T30" fmla="*/ 0 w 25"/>
                <a:gd name="T31" fmla="*/ 44 h 45"/>
                <a:gd name="T32" fmla="*/ 0 w 25"/>
                <a:gd name="T33" fmla="*/ 44 h 45"/>
                <a:gd name="T34" fmla="*/ 0 w 25"/>
                <a:gd name="T35" fmla="*/ 44 h 45"/>
                <a:gd name="T36" fmla="*/ 0 w 25"/>
                <a:gd name="T37" fmla="*/ 44 h 45"/>
                <a:gd name="T38" fmla="*/ 0 w 25"/>
                <a:gd name="T39" fmla="*/ 42 h 45"/>
                <a:gd name="T40" fmla="*/ 0 w 25"/>
                <a:gd name="T41" fmla="*/ 42 h 45"/>
                <a:gd name="T42" fmla="*/ 0 w 25"/>
                <a:gd name="T43" fmla="*/ 42 h 45"/>
                <a:gd name="T44" fmla="*/ 0 w 25"/>
                <a:gd name="T45" fmla="*/ 42 h 45"/>
                <a:gd name="T46" fmla="*/ 0 w 25"/>
                <a:gd name="T47" fmla="*/ 42 h 45"/>
                <a:gd name="T48" fmla="*/ 0 w 25"/>
                <a:gd name="T49" fmla="*/ 42 h 45"/>
                <a:gd name="T50" fmla="*/ 0 w 25"/>
                <a:gd name="T51" fmla="*/ 42 h 45"/>
                <a:gd name="T52" fmla="*/ 0 w 25"/>
                <a:gd name="T53" fmla="*/ 40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45"/>
                <a:gd name="T83" fmla="*/ 25 w 25"/>
                <a:gd name="T84" fmla="*/ 45 h 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45">
                  <a:moveTo>
                    <a:pt x="0" y="40"/>
                  </a:moveTo>
                  <a:lnTo>
                    <a:pt x="23" y="0"/>
                  </a:lnTo>
                  <a:lnTo>
                    <a:pt x="25" y="0"/>
                  </a:lnTo>
                  <a:lnTo>
                    <a:pt x="25" y="2"/>
                  </a:lnTo>
                  <a:lnTo>
                    <a:pt x="25" y="4"/>
                  </a:lnTo>
                  <a:lnTo>
                    <a:pt x="2" y="45"/>
                  </a:lnTo>
                  <a:lnTo>
                    <a:pt x="0" y="45"/>
                  </a:lnTo>
                  <a:lnTo>
                    <a:pt x="0" y="44"/>
                  </a:lnTo>
                  <a:lnTo>
                    <a:pt x="0" y="42"/>
                  </a:lnTo>
                  <a:lnTo>
                    <a:pt x="0" y="40"/>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1" name="Freeform 475"/>
            <p:cNvSpPr>
              <a:spLocks/>
            </p:cNvSpPr>
            <p:nvPr/>
          </p:nvSpPr>
          <p:spPr bwMode="auto">
            <a:xfrm>
              <a:off x="2041" y="3409"/>
              <a:ext cx="25" cy="45"/>
            </a:xfrm>
            <a:custGeom>
              <a:avLst/>
              <a:gdLst>
                <a:gd name="T0" fmla="*/ 0 w 25"/>
                <a:gd name="T1" fmla="*/ 42 h 45"/>
                <a:gd name="T2" fmla="*/ 25 w 25"/>
                <a:gd name="T3" fmla="*/ 0 h 45"/>
                <a:gd name="T4" fmla="*/ 25 w 25"/>
                <a:gd name="T5" fmla="*/ 0 h 45"/>
                <a:gd name="T6" fmla="*/ 25 w 25"/>
                <a:gd name="T7" fmla="*/ 2 h 45"/>
                <a:gd name="T8" fmla="*/ 25 w 25"/>
                <a:gd name="T9" fmla="*/ 2 h 45"/>
                <a:gd name="T10" fmla="*/ 25 w 25"/>
                <a:gd name="T11" fmla="*/ 2 h 45"/>
                <a:gd name="T12" fmla="*/ 25 w 25"/>
                <a:gd name="T13" fmla="*/ 2 h 45"/>
                <a:gd name="T14" fmla="*/ 25 w 25"/>
                <a:gd name="T15" fmla="*/ 3 h 45"/>
                <a:gd name="T16" fmla="*/ 25 w 25"/>
                <a:gd name="T17" fmla="*/ 3 h 45"/>
                <a:gd name="T18" fmla="*/ 25 w 25"/>
                <a:gd name="T19" fmla="*/ 3 h 45"/>
                <a:gd name="T20" fmla="*/ 2 w 25"/>
                <a:gd name="T21" fmla="*/ 45 h 45"/>
                <a:gd name="T22" fmla="*/ 2 w 25"/>
                <a:gd name="T23" fmla="*/ 45 h 45"/>
                <a:gd name="T24" fmla="*/ 2 w 25"/>
                <a:gd name="T25" fmla="*/ 45 h 45"/>
                <a:gd name="T26" fmla="*/ 2 w 25"/>
                <a:gd name="T27" fmla="*/ 43 h 45"/>
                <a:gd name="T28" fmla="*/ 2 w 25"/>
                <a:gd name="T29" fmla="*/ 43 h 45"/>
                <a:gd name="T30" fmla="*/ 0 w 25"/>
                <a:gd name="T31" fmla="*/ 43 h 45"/>
                <a:gd name="T32" fmla="*/ 0 w 25"/>
                <a:gd name="T33" fmla="*/ 43 h 45"/>
                <a:gd name="T34" fmla="*/ 0 w 25"/>
                <a:gd name="T35" fmla="*/ 42 h 45"/>
                <a:gd name="T36" fmla="*/ 0 w 25"/>
                <a:gd name="T37" fmla="*/ 4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2"/>
                  </a:moveTo>
                  <a:lnTo>
                    <a:pt x="25" y="0"/>
                  </a:lnTo>
                  <a:lnTo>
                    <a:pt x="25" y="2"/>
                  </a:lnTo>
                  <a:lnTo>
                    <a:pt x="25" y="3"/>
                  </a:lnTo>
                  <a:lnTo>
                    <a:pt x="2" y="45"/>
                  </a:lnTo>
                  <a:lnTo>
                    <a:pt x="2" y="43"/>
                  </a:lnTo>
                  <a:lnTo>
                    <a:pt x="0" y="43"/>
                  </a:lnTo>
                  <a:lnTo>
                    <a:pt x="0" y="4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2" name="Freeform 476"/>
            <p:cNvSpPr>
              <a:spLocks/>
            </p:cNvSpPr>
            <p:nvPr/>
          </p:nvSpPr>
          <p:spPr bwMode="auto">
            <a:xfrm>
              <a:off x="2043" y="3411"/>
              <a:ext cx="25" cy="46"/>
            </a:xfrm>
            <a:custGeom>
              <a:avLst/>
              <a:gdLst>
                <a:gd name="T0" fmla="*/ 0 w 25"/>
                <a:gd name="T1" fmla="*/ 41 h 46"/>
                <a:gd name="T2" fmla="*/ 23 w 25"/>
                <a:gd name="T3" fmla="*/ 0 h 46"/>
                <a:gd name="T4" fmla="*/ 23 w 25"/>
                <a:gd name="T5" fmla="*/ 0 h 46"/>
                <a:gd name="T6" fmla="*/ 23 w 25"/>
                <a:gd name="T7" fmla="*/ 1 h 46"/>
                <a:gd name="T8" fmla="*/ 23 w 25"/>
                <a:gd name="T9" fmla="*/ 1 h 46"/>
                <a:gd name="T10" fmla="*/ 23 w 25"/>
                <a:gd name="T11" fmla="*/ 1 h 46"/>
                <a:gd name="T12" fmla="*/ 25 w 25"/>
                <a:gd name="T13" fmla="*/ 3 h 46"/>
                <a:gd name="T14" fmla="*/ 25 w 25"/>
                <a:gd name="T15" fmla="*/ 3 h 46"/>
                <a:gd name="T16" fmla="*/ 25 w 25"/>
                <a:gd name="T17" fmla="*/ 3 h 46"/>
                <a:gd name="T18" fmla="*/ 25 w 25"/>
                <a:gd name="T19" fmla="*/ 3 h 46"/>
                <a:gd name="T20" fmla="*/ 0 w 25"/>
                <a:gd name="T21" fmla="*/ 46 h 46"/>
                <a:gd name="T22" fmla="*/ 0 w 25"/>
                <a:gd name="T23" fmla="*/ 45 h 46"/>
                <a:gd name="T24" fmla="*/ 0 w 25"/>
                <a:gd name="T25" fmla="*/ 45 h 46"/>
                <a:gd name="T26" fmla="*/ 0 w 25"/>
                <a:gd name="T27" fmla="*/ 45 h 46"/>
                <a:gd name="T28" fmla="*/ 0 w 25"/>
                <a:gd name="T29" fmla="*/ 43 h 46"/>
                <a:gd name="T30" fmla="*/ 0 w 25"/>
                <a:gd name="T31" fmla="*/ 43 h 46"/>
                <a:gd name="T32" fmla="*/ 0 w 25"/>
                <a:gd name="T33" fmla="*/ 43 h 46"/>
                <a:gd name="T34" fmla="*/ 0 w 25"/>
                <a:gd name="T35" fmla="*/ 43 h 46"/>
                <a:gd name="T36" fmla="*/ 0 w 25"/>
                <a:gd name="T37" fmla="*/ 4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1"/>
                  </a:moveTo>
                  <a:lnTo>
                    <a:pt x="23" y="0"/>
                  </a:lnTo>
                  <a:lnTo>
                    <a:pt x="23" y="1"/>
                  </a:lnTo>
                  <a:lnTo>
                    <a:pt x="25" y="3"/>
                  </a:lnTo>
                  <a:lnTo>
                    <a:pt x="0" y="46"/>
                  </a:lnTo>
                  <a:lnTo>
                    <a:pt x="0" y="45"/>
                  </a:lnTo>
                  <a:lnTo>
                    <a:pt x="0" y="43"/>
                  </a:lnTo>
                  <a:lnTo>
                    <a:pt x="0" y="41"/>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3" name="Freeform 477"/>
            <p:cNvSpPr>
              <a:spLocks/>
            </p:cNvSpPr>
            <p:nvPr/>
          </p:nvSpPr>
          <p:spPr bwMode="auto">
            <a:xfrm>
              <a:off x="2043" y="3412"/>
              <a:ext cx="25" cy="47"/>
            </a:xfrm>
            <a:custGeom>
              <a:avLst/>
              <a:gdLst>
                <a:gd name="T0" fmla="*/ 0 w 25"/>
                <a:gd name="T1" fmla="*/ 42 h 47"/>
                <a:gd name="T2" fmla="*/ 23 w 25"/>
                <a:gd name="T3" fmla="*/ 0 h 47"/>
                <a:gd name="T4" fmla="*/ 25 w 25"/>
                <a:gd name="T5" fmla="*/ 2 h 47"/>
                <a:gd name="T6" fmla="*/ 25 w 25"/>
                <a:gd name="T7" fmla="*/ 2 h 47"/>
                <a:gd name="T8" fmla="*/ 25 w 25"/>
                <a:gd name="T9" fmla="*/ 2 h 47"/>
                <a:gd name="T10" fmla="*/ 25 w 25"/>
                <a:gd name="T11" fmla="*/ 2 h 47"/>
                <a:gd name="T12" fmla="*/ 25 w 25"/>
                <a:gd name="T13" fmla="*/ 4 h 47"/>
                <a:gd name="T14" fmla="*/ 25 w 25"/>
                <a:gd name="T15" fmla="*/ 4 h 47"/>
                <a:gd name="T16" fmla="*/ 25 w 25"/>
                <a:gd name="T17" fmla="*/ 4 h 47"/>
                <a:gd name="T18" fmla="*/ 25 w 25"/>
                <a:gd name="T19" fmla="*/ 4 h 47"/>
                <a:gd name="T20" fmla="*/ 1 w 25"/>
                <a:gd name="T21" fmla="*/ 47 h 47"/>
                <a:gd name="T22" fmla="*/ 0 w 25"/>
                <a:gd name="T23" fmla="*/ 45 h 47"/>
                <a:gd name="T24" fmla="*/ 0 w 25"/>
                <a:gd name="T25" fmla="*/ 45 h 47"/>
                <a:gd name="T26" fmla="*/ 0 w 25"/>
                <a:gd name="T27" fmla="*/ 45 h 47"/>
                <a:gd name="T28" fmla="*/ 0 w 25"/>
                <a:gd name="T29" fmla="*/ 45 h 47"/>
                <a:gd name="T30" fmla="*/ 0 w 25"/>
                <a:gd name="T31" fmla="*/ 44 h 47"/>
                <a:gd name="T32" fmla="*/ 0 w 25"/>
                <a:gd name="T33" fmla="*/ 44 h 47"/>
                <a:gd name="T34" fmla="*/ 0 w 25"/>
                <a:gd name="T35" fmla="*/ 44 h 47"/>
                <a:gd name="T36" fmla="*/ 0 w 25"/>
                <a:gd name="T37" fmla="*/ 42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7"/>
                <a:gd name="T59" fmla="*/ 25 w 25"/>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7">
                  <a:moveTo>
                    <a:pt x="0" y="42"/>
                  </a:moveTo>
                  <a:lnTo>
                    <a:pt x="23" y="0"/>
                  </a:lnTo>
                  <a:lnTo>
                    <a:pt x="25" y="2"/>
                  </a:lnTo>
                  <a:lnTo>
                    <a:pt x="25" y="4"/>
                  </a:lnTo>
                  <a:lnTo>
                    <a:pt x="1" y="47"/>
                  </a:lnTo>
                  <a:lnTo>
                    <a:pt x="0" y="45"/>
                  </a:lnTo>
                  <a:lnTo>
                    <a:pt x="0" y="44"/>
                  </a:lnTo>
                  <a:lnTo>
                    <a:pt x="0" y="42"/>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4" name="Freeform 478"/>
            <p:cNvSpPr>
              <a:spLocks/>
            </p:cNvSpPr>
            <p:nvPr/>
          </p:nvSpPr>
          <p:spPr bwMode="auto">
            <a:xfrm>
              <a:off x="2043" y="3414"/>
              <a:ext cx="26" cy="46"/>
            </a:xfrm>
            <a:custGeom>
              <a:avLst/>
              <a:gdLst>
                <a:gd name="T0" fmla="*/ 0 w 26"/>
                <a:gd name="T1" fmla="*/ 43 h 46"/>
                <a:gd name="T2" fmla="*/ 25 w 26"/>
                <a:gd name="T3" fmla="*/ 0 h 46"/>
                <a:gd name="T4" fmla="*/ 25 w 26"/>
                <a:gd name="T5" fmla="*/ 2 h 46"/>
                <a:gd name="T6" fmla="*/ 25 w 26"/>
                <a:gd name="T7" fmla="*/ 2 h 46"/>
                <a:gd name="T8" fmla="*/ 25 w 26"/>
                <a:gd name="T9" fmla="*/ 2 h 46"/>
                <a:gd name="T10" fmla="*/ 25 w 26"/>
                <a:gd name="T11" fmla="*/ 2 h 46"/>
                <a:gd name="T12" fmla="*/ 25 w 26"/>
                <a:gd name="T13" fmla="*/ 3 h 46"/>
                <a:gd name="T14" fmla="*/ 25 w 26"/>
                <a:gd name="T15" fmla="*/ 3 h 46"/>
                <a:gd name="T16" fmla="*/ 25 w 26"/>
                <a:gd name="T17" fmla="*/ 3 h 46"/>
                <a:gd name="T18" fmla="*/ 26 w 26"/>
                <a:gd name="T19" fmla="*/ 5 h 46"/>
                <a:gd name="T20" fmla="*/ 1 w 26"/>
                <a:gd name="T21" fmla="*/ 46 h 46"/>
                <a:gd name="T22" fmla="*/ 1 w 26"/>
                <a:gd name="T23" fmla="*/ 46 h 46"/>
                <a:gd name="T24" fmla="*/ 1 w 26"/>
                <a:gd name="T25" fmla="*/ 45 h 46"/>
                <a:gd name="T26" fmla="*/ 1 w 26"/>
                <a:gd name="T27" fmla="*/ 45 h 46"/>
                <a:gd name="T28" fmla="*/ 1 w 26"/>
                <a:gd name="T29" fmla="*/ 45 h 46"/>
                <a:gd name="T30" fmla="*/ 0 w 26"/>
                <a:gd name="T31" fmla="*/ 43 h 46"/>
                <a:gd name="T32" fmla="*/ 0 w 26"/>
                <a:gd name="T33" fmla="*/ 43 h 46"/>
                <a:gd name="T34" fmla="*/ 0 w 26"/>
                <a:gd name="T35" fmla="*/ 43 h 46"/>
                <a:gd name="T36" fmla="*/ 0 w 26"/>
                <a:gd name="T37" fmla="*/ 43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6"/>
                <a:gd name="T59" fmla="*/ 26 w 26"/>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6">
                  <a:moveTo>
                    <a:pt x="0" y="43"/>
                  </a:moveTo>
                  <a:lnTo>
                    <a:pt x="25" y="0"/>
                  </a:lnTo>
                  <a:lnTo>
                    <a:pt x="25" y="2"/>
                  </a:lnTo>
                  <a:lnTo>
                    <a:pt x="25" y="3"/>
                  </a:lnTo>
                  <a:lnTo>
                    <a:pt x="26" y="5"/>
                  </a:lnTo>
                  <a:lnTo>
                    <a:pt x="1" y="46"/>
                  </a:lnTo>
                  <a:lnTo>
                    <a:pt x="1" y="45"/>
                  </a:lnTo>
                  <a:lnTo>
                    <a:pt x="0" y="4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5" name="Freeform 479"/>
            <p:cNvSpPr>
              <a:spLocks/>
            </p:cNvSpPr>
            <p:nvPr/>
          </p:nvSpPr>
          <p:spPr bwMode="auto">
            <a:xfrm>
              <a:off x="2044" y="3416"/>
              <a:ext cx="25" cy="46"/>
            </a:xfrm>
            <a:custGeom>
              <a:avLst/>
              <a:gdLst>
                <a:gd name="T0" fmla="*/ 0 w 25"/>
                <a:gd name="T1" fmla="*/ 43 h 46"/>
                <a:gd name="T2" fmla="*/ 24 w 25"/>
                <a:gd name="T3" fmla="*/ 0 h 46"/>
                <a:gd name="T4" fmla="*/ 24 w 25"/>
                <a:gd name="T5" fmla="*/ 1 h 46"/>
                <a:gd name="T6" fmla="*/ 24 w 25"/>
                <a:gd name="T7" fmla="*/ 1 h 46"/>
                <a:gd name="T8" fmla="*/ 24 w 25"/>
                <a:gd name="T9" fmla="*/ 1 h 46"/>
                <a:gd name="T10" fmla="*/ 25 w 25"/>
                <a:gd name="T11" fmla="*/ 3 h 46"/>
                <a:gd name="T12" fmla="*/ 25 w 25"/>
                <a:gd name="T13" fmla="*/ 3 h 46"/>
                <a:gd name="T14" fmla="*/ 25 w 25"/>
                <a:gd name="T15" fmla="*/ 3 h 46"/>
                <a:gd name="T16" fmla="*/ 25 w 25"/>
                <a:gd name="T17" fmla="*/ 3 h 46"/>
                <a:gd name="T18" fmla="*/ 25 w 25"/>
                <a:gd name="T19" fmla="*/ 5 h 46"/>
                <a:gd name="T20" fmla="*/ 0 w 25"/>
                <a:gd name="T21" fmla="*/ 46 h 46"/>
                <a:gd name="T22" fmla="*/ 0 w 25"/>
                <a:gd name="T23" fmla="*/ 46 h 46"/>
                <a:gd name="T24" fmla="*/ 0 w 25"/>
                <a:gd name="T25" fmla="*/ 44 h 46"/>
                <a:gd name="T26" fmla="*/ 0 w 25"/>
                <a:gd name="T27" fmla="*/ 44 h 46"/>
                <a:gd name="T28" fmla="*/ 0 w 25"/>
                <a:gd name="T29" fmla="*/ 44 h 46"/>
                <a:gd name="T30" fmla="*/ 0 w 25"/>
                <a:gd name="T31" fmla="*/ 43 h 46"/>
                <a:gd name="T32" fmla="*/ 0 w 25"/>
                <a:gd name="T33" fmla="*/ 43 h 46"/>
                <a:gd name="T34" fmla="*/ 0 w 25"/>
                <a:gd name="T35" fmla="*/ 43 h 46"/>
                <a:gd name="T36" fmla="*/ 0 w 25"/>
                <a:gd name="T37" fmla="*/ 43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6"/>
                <a:gd name="T59" fmla="*/ 25 w 25"/>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6">
                  <a:moveTo>
                    <a:pt x="0" y="43"/>
                  </a:moveTo>
                  <a:lnTo>
                    <a:pt x="24" y="0"/>
                  </a:lnTo>
                  <a:lnTo>
                    <a:pt x="24" y="1"/>
                  </a:lnTo>
                  <a:lnTo>
                    <a:pt x="25" y="3"/>
                  </a:lnTo>
                  <a:lnTo>
                    <a:pt x="25" y="5"/>
                  </a:lnTo>
                  <a:lnTo>
                    <a:pt x="0" y="46"/>
                  </a:lnTo>
                  <a:lnTo>
                    <a:pt x="0" y="44"/>
                  </a:lnTo>
                  <a:lnTo>
                    <a:pt x="0" y="43"/>
                  </a:lnTo>
                  <a:close/>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 name="Freeform 480"/>
            <p:cNvSpPr>
              <a:spLocks/>
            </p:cNvSpPr>
            <p:nvPr/>
          </p:nvSpPr>
          <p:spPr bwMode="auto">
            <a:xfrm>
              <a:off x="2044" y="3419"/>
              <a:ext cx="25" cy="45"/>
            </a:xfrm>
            <a:custGeom>
              <a:avLst/>
              <a:gdLst>
                <a:gd name="T0" fmla="*/ 0 w 25"/>
                <a:gd name="T1" fmla="*/ 41 h 45"/>
                <a:gd name="T2" fmla="*/ 25 w 25"/>
                <a:gd name="T3" fmla="*/ 0 h 45"/>
                <a:gd name="T4" fmla="*/ 25 w 25"/>
                <a:gd name="T5" fmla="*/ 0 h 45"/>
                <a:gd name="T6" fmla="*/ 25 w 25"/>
                <a:gd name="T7" fmla="*/ 0 h 45"/>
                <a:gd name="T8" fmla="*/ 25 w 25"/>
                <a:gd name="T9" fmla="*/ 0 h 45"/>
                <a:gd name="T10" fmla="*/ 25 w 25"/>
                <a:gd name="T11" fmla="*/ 2 h 45"/>
                <a:gd name="T12" fmla="*/ 25 w 25"/>
                <a:gd name="T13" fmla="*/ 2 h 45"/>
                <a:gd name="T14" fmla="*/ 25 w 25"/>
                <a:gd name="T15" fmla="*/ 2 h 45"/>
                <a:gd name="T16" fmla="*/ 25 w 25"/>
                <a:gd name="T17" fmla="*/ 3 h 45"/>
                <a:gd name="T18" fmla="*/ 25 w 25"/>
                <a:gd name="T19" fmla="*/ 3 h 45"/>
                <a:gd name="T20" fmla="*/ 2 w 25"/>
                <a:gd name="T21" fmla="*/ 45 h 45"/>
                <a:gd name="T22" fmla="*/ 2 w 25"/>
                <a:gd name="T23" fmla="*/ 45 h 45"/>
                <a:gd name="T24" fmla="*/ 2 w 25"/>
                <a:gd name="T25" fmla="*/ 43 h 45"/>
                <a:gd name="T26" fmla="*/ 2 w 25"/>
                <a:gd name="T27" fmla="*/ 43 h 45"/>
                <a:gd name="T28" fmla="*/ 0 w 25"/>
                <a:gd name="T29" fmla="*/ 43 h 45"/>
                <a:gd name="T30" fmla="*/ 0 w 25"/>
                <a:gd name="T31" fmla="*/ 43 h 45"/>
                <a:gd name="T32" fmla="*/ 0 w 25"/>
                <a:gd name="T33" fmla="*/ 41 h 45"/>
                <a:gd name="T34" fmla="*/ 0 w 25"/>
                <a:gd name="T35" fmla="*/ 41 h 45"/>
                <a:gd name="T36" fmla="*/ 0 w 25"/>
                <a:gd name="T37" fmla="*/ 41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1"/>
                  </a:moveTo>
                  <a:lnTo>
                    <a:pt x="25" y="0"/>
                  </a:lnTo>
                  <a:lnTo>
                    <a:pt x="25" y="2"/>
                  </a:lnTo>
                  <a:lnTo>
                    <a:pt x="25" y="3"/>
                  </a:lnTo>
                  <a:lnTo>
                    <a:pt x="2" y="45"/>
                  </a:lnTo>
                  <a:lnTo>
                    <a:pt x="2" y="43"/>
                  </a:lnTo>
                  <a:lnTo>
                    <a:pt x="0" y="43"/>
                  </a:lnTo>
                  <a:lnTo>
                    <a:pt x="0" y="41"/>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 name="Freeform 481"/>
            <p:cNvSpPr>
              <a:spLocks/>
            </p:cNvSpPr>
            <p:nvPr/>
          </p:nvSpPr>
          <p:spPr bwMode="auto">
            <a:xfrm>
              <a:off x="2044" y="3421"/>
              <a:ext cx="27" cy="44"/>
            </a:xfrm>
            <a:custGeom>
              <a:avLst/>
              <a:gdLst>
                <a:gd name="T0" fmla="*/ 0 w 27"/>
                <a:gd name="T1" fmla="*/ 41 h 44"/>
                <a:gd name="T2" fmla="*/ 25 w 27"/>
                <a:gd name="T3" fmla="*/ 0 h 44"/>
                <a:gd name="T4" fmla="*/ 25 w 27"/>
                <a:gd name="T5" fmla="*/ 0 h 44"/>
                <a:gd name="T6" fmla="*/ 25 w 27"/>
                <a:gd name="T7" fmla="*/ 0 h 44"/>
                <a:gd name="T8" fmla="*/ 25 w 27"/>
                <a:gd name="T9" fmla="*/ 1 h 44"/>
                <a:gd name="T10" fmla="*/ 25 w 27"/>
                <a:gd name="T11" fmla="*/ 1 h 44"/>
                <a:gd name="T12" fmla="*/ 25 w 27"/>
                <a:gd name="T13" fmla="*/ 1 h 44"/>
                <a:gd name="T14" fmla="*/ 25 w 27"/>
                <a:gd name="T15" fmla="*/ 1 h 44"/>
                <a:gd name="T16" fmla="*/ 27 w 27"/>
                <a:gd name="T17" fmla="*/ 3 h 44"/>
                <a:gd name="T18" fmla="*/ 27 w 27"/>
                <a:gd name="T19" fmla="*/ 3 h 44"/>
                <a:gd name="T20" fmla="*/ 2 w 27"/>
                <a:gd name="T21" fmla="*/ 44 h 44"/>
                <a:gd name="T22" fmla="*/ 2 w 27"/>
                <a:gd name="T23" fmla="*/ 43 h 44"/>
                <a:gd name="T24" fmla="*/ 2 w 27"/>
                <a:gd name="T25" fmla="*/ 43 h 44"/>
                <a:gd name="T26" fmla="*/ 2 w 27"/>
                <a:gd name="T27" fmla="*/ 43 h 44"/>
                <a:gd name="T28" fmla="*/ 2 w 27"/>
                <a:gd name="T29" fmla="*/ 43 h 44"/>
                <a:gd name="T30" fmla="*/ 2 w 27"/>
                <a:gd name="T31" fmla="*/ 41 h 44"/>
                <a:gd name="T32" fmla="*/ 2 w 27"/>
                <a:gd name="T33" fmla="*/ 41 h 44"/>
                <a:gd name="T34" fmla="*/ 2 w 27"/>
                <a:gd name="T35" fmla="*/ 41 h 44"/>
                <a:gd name="T36" fmla="*/ 0 w 27"/>
                <a:gd name="T37" fmla="*/ 4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44"/>
                <a:gd name="T59" fmla="*/ 27 w 27"/>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44">
                  <a:moveTo>
                    <a:pt x="0" y="41"/>
                  </a:moveTo>
                  <a:lnTo>
                    <a:pt x="25" y="0"/>
                  </a:lnTo>
                  <a:lnTo>
                    <a:pt x="25" y="1"/>
                  </a:lnTo>
                  <a:lnTo>
                    <a:pt x="27" y="3"/>
                  </a:lnTo>
                  <a:lnTo>
                    <a:pt x="2" y="44"/>
                  </a:lnTo>
                  <a:lnTo>
                    <a:pt x="2" y="43"/>
                  </a:lnTo>
                  <a:lnTo>
                    <a:pt x="2" y="41"/>
                  </a:lnTo>
                  <a:lnTo>
                    <a:pt x="0" y="41"/>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 name="Freeform 482"/>
            <p:cNvSpPr>
              <a:spLocks/>
            </p:cNvSpPr>
            <p:nvPr/>
          </p:nvSpPr>
          <p:spPr bwMode="auto">
            <a:xfrm>
              <a:off x="2046" y="3422"/>
              <a:ext cx="25" cy="45"/>
            </a:xfrm>
            <a:custGeom>
              <a:avLst/>
              <a:gdLst>
                <a:gd name="T0" fmla="*/ 0 w 25"/>
                <a:gd name="T1" fmla="*/ 42 h 45"/>
                <a:gd name="T2" fmla="*/ 23 w 25"/>
                <a:gd name="T3" fmla="*/ 0 h 45"/>
                <a:gd name="T4" fmla="*/ 23 w 25"/>
                <a:gd name="T5" fmla="*/ 0 h 45"/>
                <a:gd name="T6" fmla="*/ 23 w 25"/>
                <a:gd name="T7" fmla="*/ 0 h 45"/>
                <a:gd name="T8" fmla="*/ 25 w 25"/>
                <a:gd name="T9" fmla="*/ 2 h 45"/>
                <a:gd name="T10" fmla="*/ 25 w 25"/>
                <a:gd name="T11" fmla="*/ 2 h 45"/>
                <a:gd name="T12" fmla="*/ 25 w 25"/>
                <a:gd name="T13" fmla="*/ 2 h 45"/>
                <a:gd name="T14" fmla="*/ 25 w 25"/>
                <a:gd name="T15" fmla="*/ 4 h 45"/>
                <a:gd name="T16" fmla="*/ 25 w 25"/>
                <a:gd name="T17" fmla="*/ 4 h 45"/>
                <a:gd name="T18" fmla="*/ 25 w 25"/>
                <a:gd name="T19" fmla="*/ 4 h 45"/>
                <a:gd name="T20" fmla="*/ 2 w 25"/>
                <a:gd name="T21" fmla="*/ 45 h 45"/>
                <a:gd name="T22" fmla="*/ 2 w 25"/>
                <a:gd name="T23" fmla="*/ 43 h 45"/>
                <a:gd name="T24" fmla="*/ 2 w 25"/>
                <a:gd name="T25" fmla="*/ 43 h 45"/>
                <a:gd name="T26" fmla="*/ 0 w 25"/>
                <a:gd name="T27" fmla="*/ 43 h 45"/>
                <a:gd name="T28" fmla="*/ 0 w 25"/>
                <a:gd name="T29" fmla="*/ 43 h 45"/>
                <a:gd name="T30" fmla="*/ 0 w 25"/>
                <a:gd name="T31" fmla="*/ 42 h 45"/>
                <a:gd name="T32" fmla="*/ 0 w 25"/>
                <a:gd name="T33" fmla="*/ 42 h 45"/>
                <a:gd name="T34" fmla="*/ 0 w 25"/>
                <a:gd name="T35" fmla="*/ 42 h 45"/>
                <a:gd name="T36" fmla="*/ 0 w 25"/>
                <a:gd name="T37" fmla="*/ 42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5"/>
                <a:gd name="T59" fmla="*/ 25 w 25"/>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5">
                  <a:moveTo>
                    <a:pt x="0" y="42"/>
                  </a:moveTo>
                  <a:lnTo>
                    <a:pt x="23" y="0"/>
                  </a:lnTo>
                  <a:lnTo>
                    <a:pt x="25" y="2"/>
                  </a:lnTo>
                  <a:lnTo>
                    <a:pt x="25" y="4"/>
                  </a:lnTo>
                  <a:lnTo>
                    <a:pt x="2" y="45"/>
                  </a:lnTo>
                  <a:lnTo>
                    <a:pt x="2" y="43"/>
                  </a:lnTo>
                  <a:lnTo>
                    <a:pt x="0" y="43"/>
                  </a:lnTo>
                  <a:lnTo>
                    <a:pt x="0" y="42"/>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9" name="Freeform 483"/>
            <p:cNvSpPr>
              <a:spLocks/>
            </p:cNvSpPr>
            <p:nvPr/>
          </p:nvSpPr>
          <p:spPr bwMode="auto">
            <a:xfrm>
              <a:off x="2046" y="3424"/>
              <a:ext cx="25" cy="43"/>
            </a:xfrm>
            <a:custGeom>
              <a:avLst/>
              <a:gdLst>
                <a:gd name="T0" fmla="*/ 0 w 25"/>
                <a:gd name="T1" fmla="*/ 41 h 43"/>
                <a:gd name="T2" fmla="*/ 25 w 25"/>
                <a:gd name="T3" fmla="*/ 0 h 43"/>
                <a:gd name="T4" fmla="*/ 25 w 25"/>
                <a:gd name="T5" fmla="*/ 0 h 43"/>
                <a:gd name="T6" fmla="*/ 25 w 25"/>
                <a:gd name="T7" fmla="*/ 2 h 43"/>
                <a:gd name="T8" fmla="*/ 25 w 25"/>
                <a:gd name="T9" fmla="*/ 2 h 43"/>
                <a:gd name="T10" fmla="*/ 25 w 25"/>
                <a:gd name="T11" fmla="*/ 2 h 43"/>
                <a:gd name="T12" fmla="*/ 25 w 25"/>
                <a:gd name="T13" fmla="*/ 2 h 43"/>
                <a:gd name="T14" fmla="*/ 25 w 25"/>
                <a:gd name="T15" fmla="*/ 3 h 43"/>
                <a:gd name="T16" fmla="*/ 25 w 25"/>
                <a:gd name="T17" fmla="*/ 3 h 43"/>
                <a:gd name="T18" fmla="*/ 25 w 25"/>
                <a:gd name="T19" fmla="*/ 3 h 43"/>
                <a:gd name="T20" fmla="*/ 2 w 25"/>
                <a:gd name="T21" fmla="*/ 43 h 43"/>
                <a:gd name="T22" fmla="*/ 2 w 25"/>
                <a:gd name="T23" fmla="*/ 43 h 43"/>
                <a:gd name="T24" fmla="*/ 2 w 25"/>
                <a:gd name="T25" fmla="*/ 43 h 43"/>
                <a:gd name="T26" fmla="*/ 2 w 25"/>
                <a:gd name="T27" fmla="*/ 43 h 43"/>
                <a:gd name="T28" fmla="*/ 2 w 25"/>
                <a:gd name="T29" fmla="*/ 43 h 43"/>
                <a:gd name="T30" fmla="*/ 2 w 25"/>
                <a:gd name="T31" fmla="*/ 41 h 43"/>
                <a:gd name="T32" fmla="*/ 2 w 25"/>
                <a:gd name="T33" fmla="*/ 41 h 43"/>
                <a:gd name="T34" fmla="*/ 0 w 25"/>
                <a:gd name="T35" fmla="*/ 41 h 43"/>
                <a:gd name="T36" fmla="*/ 0 w 25"/>
                <a:gd name="T37" fmla="*/ 41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1"/>
                  </a:moveTo>
                  <a:lnTo>
                    <a:pt x="25" y="0"/>
                  </a:lnTo>
                  <a:lnTo>
                    <a:pt x="25" y="2"/>
                  </a:lnTo>
                  <a:lnTo>
                    <a:pt x="25" y="3"/>
                  </a:lnTo>
                  <a:lnTo>
                    <a:pt x="2" y="43"/>
                  </a:lnTo>
                  <a:lnTo>
                    <a:pt x="2" y="41"/>
                  </a:lnTo>
                  <a:lnTo>
                    <a:pt x="0" y="41"/>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0" name="Freeform 484"/>
            <p:cNvSpPr>
              <a:spLocks/>
            </p:cNvSpPr>
            <p:nvPr/>
          </p:nvSpPr>
          <p:spPr bwMode="auto">
            <a:xfrm>
              <a:off x="2048" y="3426"/>
              <a:ext cx="25" cy="43"/>
            </a:xfrm>
            <a:custGeom>
              <a:avLst/>
              <a:gdLst>
                <a:gd name="T0" fmla="*/ 0 w 25"/>
                <a:gd name="T1" fmla="*/ 41 h 43"/>
                <a:gd name="T2" fmla="*/ 23 w 25"/>
                <a:gd name="T3" fmla="*/ 0 h 43"/>
                <a:gd name="T4" fmla="*/ 23 w 25"/>
                <a:gd name="T5" fmla="*/ 0 h 43"/>
                <a:gd name="T6" fmla="*/ 23 w 25"/>
                <a:gd name="T7" fmla="*/ 1 h 43"/>
                <a:gd name="T8" fmla="*/ 23 w 25"/>
                <a:gd name="T9" fmla="*/ 1 h 43"/>
                <a:gd name="T10" fmla="*/ 23 w 25"/>
                <a:gd name="T11" fmla="*/ 1 h 43"/>
                <a:gd name="T12" fmla="*/ 23 w 25"/>
                <a:gd name="T13" fmla="*/ 1 h 43"/>
                <a:gd name="T14" fmla="*/ 25 w 25"/>
                <a:gd name="T15" fmla="*/ 3 h 43"/>
                <a:gd name="T16" fmla="*/ 25 w 25"/>
                <a:gd name="T17" fmla="*/ 3 h 43"/>
                <a:gd name="T18" fmla="*/ 25 w 25"/>
                <a:gd name="T19" fmla="*/ 3 h 43"/>
                <a:gd name="T20" fmla="*/ 1 w 25"/>
                <a:gd name="T21" fmla="*/ 43 h 43"/>
                <a:gd name="T22" fmla="*/ 1 w 25"/>
                <a:gd name="T23" fmla="*/ 43 h 43"/>
                <a:gd name="T24" fmla="*/ 1 w 25"/>
                <a:gd name="T25" fmla="*/ 43 h 43"/>
                <a:gd name="T26" fmla="*/ 0 w 25"/>
                <a:gd name="T27" fmla="*/ 43 h 43"/>
                <a:gd name="T28" fmla="*/ 0 w 25"/>
                <a:gd name="T29" fmla="*/ 41 h 43"/>
                <a:gd name="T30" fmla="*/ 0 w 25"/>
                <a:gd name="T31" fmla="*/ 41 h 43"/>
                <a:gd name="T32" fmla="*/ 0 w 25"/>
                <a:gd name="T33" fmla="*/ 41 h 43"/>
                <a:gd name="T34" fmla="*/ 0 w 25"/>
                <a:gd name="T35" fmla="*/ 41 h 43"/>
                <a:gd name="T36" fmla="*/ 0 w 25"/>
                <a:gd name="T37" fmla="*/ 41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1"/>
                  </a:moveTo>
                  <a:lnTo>
                    <a:pt x="23" y="0"/>
                  </a:lnTo>
                  <a:lnTo>
                    <a:pt x="23" y="1"/>
                  </a:lnTo>
                  <a:lnTo>
                    <a:pt x="25" y="3"/>
                  </a:lnTo>
                  <a:lnTo>
                    <a:pt x="1" y="43"/>
                  </a:lnTo>
                  <a:lnTo>
                    <a:pt x="0" y="43"/>
                  </a:lnTo>
                  <a:lnTo>
                    <a:pt x="0" y="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1" name="Freeform 485"/>
            <p:cNvSpPr>
              <a:spLocks/>
            </p:cNvSpPr>
            <p:nvPr/>
          </p:nvSpPr>
          <p:spPr bwMode="auto">
            <a:xfrm>
              <a:off x="2048" y="3427"/>
              <a:ext cx="25" cy="43"/>
            </a:xfrm>
            <a:custGeom>
              <a:avLst/>
              <a:gdLst>
                <a:gd name="T0" fmla="*/ 0 w 25"/>
                <a:gd name="T1" fmla="*/ 40 h 43"/>
                <a:gd name="T2" fmla="*/ 23 w 25"/>
                <a:gd name="T3" fmla="*/ 0 h 43"/>
                <a:gd name="T4" fmla="*/ 23 w 25"/>
                <a:gd name="T5" fmla="*/ 0 h 43"/>
                <a:gd name="T6" fmla="*/ 25 w 25"/>
                <a:gd name="T7" fmla="*/ 2 h 43"/>
                <a:gd name="T8" fmla="*/ 25 w 25"/>
                <a:gd name="T9" fmla="*/ 2 h 43"/>
                <a:gd name="T10" fmla="*/ 25 w 25"/>
                <a:gd name="T11" fmla="*/ 2 h 43"/>
                <a:gd name="T12" fmla="*/ 25 w 25"/>
                <a:gd name="T13" fmla="*/ 4 h 43"/>
                <a:gd name="T14" fmla="*/ 25 w 25"/>
                <a:gd name="T15" fmla="*/ 4 h 43"/>
                <a:gd name="T16" fmla="*/ 25 w 25"/>
                <a:gd name="T17" fmla="*/ 4 h 43"/>
                <a:gd name="T18" fmla="*/ 25 w 25"/>
                <a:gd name="T19" fmla="*/ 4 h 43"/>
                <a:gd name="T20" fmla="*/ 1 w 25"/>
                <a:gd name="T21" fmla="*/ 43 h 43"/>
                <a:gd name="T22" fmla="*/ 1 w 25"/>
                <a:gd name="T23" fmla="*/ 43 h 43"/>
                <a:gd name="T24" fmla="*/ 1 w 25"/>
                <a:gd name="T25" fmla="*/ 43 h 43"/>
                <a:gd name="T26" fmla="*/ 1 w 25"/>
                <a:gd name="T27" fmla="*/ 43 h 43"/>
                <a:gd name="T28" fmla="*/ 1 w 25"/>
                <a:gd name="T29" fmla="*/ 42 h 43"/>
                <a:gd name="T30" fmla="*/ 1 w 25"/>
                <a:gd name="T31" fmla="*/ 42 h 43"/>
                <a:gd name="T32" fmla="*/ 1 w 25"/>
                <a:gd name="T33" fmla="*/ 42 h 43"/>
                <a:gd name="T34" fmla="*/ 0 w 25"/>
                <a:gd name="T35" fmla="*/ 42 h 43"/>
                <a:gd name="T36" fmla="*/ 0 w 25"/>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40"/>
                  </a:moveTo>
                  <a:lnTo>
                    <a:pt x="23" y="0"/>
                  </a:lnTo>
                  <a:lnTo>
                    <a:pt x="25" y="2"/>
                  </a:lnTo>
                  <a:lnTo>
                    <a:pt x="25" y="4"/>
                  </a:lnTo>
                  <a:lnTo>
                    <a:pt x="1" y="43"/>
                  </a:lnTo>
                  <a:lnTo>
                    <a:pt x="1" y="42"/>
                  </a:lnTo>
                  <a:lnTo>
                    <a:pt x="0" y="42"/>
                  </a:lnTo>
                  <a:lnTo>
                    <a:pt x="0"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2" name="Freeform 486"/>
            <p:cNvSpPr>
              <a:spLocks/>
            </p:cNvSpPr>
            <p:nvPr/>
          </p:nvSpPr>
          <p:spPr bwMode="auto">
            <a:xfrm>
              <a:off x="2049" y="3429"/>
              <a:ext cx="24" cy="43"/>
            </a:xfrm>
            <a:custGeom>
              <a:avLst/>
              <a:gdLst>
                <a:gd name="T0" fmla="*/ 0 w 24"/>
                <a:gd name="T1" fmla="*/ 40 h 43"/>
                <a:gd name="T2" fmla="*/ 24 w 24"/>
                <a:gd name="T3" fmla="*/ 0 h 43"/>
                <a:gd name="T4" fmla="*/ 24 w 24"/>
                <a:gd name="T5" fmla="*/ 2 h 43"/>
                <a:gd name="T6" fmla="*/ 24 w 24"/>
                <a:gd name="T7" fmla="*/ 2 h 43"/>
                <a:gd name="T8" fmla="*/ 24 w 24"/>
                <a:gd name="T9" fmla="*/ 2 h 43"/>
                <a:gd name="T10" fmla="*/ 24 w 24"/>
                <a:gd name="T11" fmla="*/ 2 h 43"/>
                <a:gd name="T12" fmla="*/ 24 w 24"/>
                <a:gd name="T13" fmla="*/ 3 h 43"/>
                <a:gd name="T14" fmla="*/ 24 w 24"/>
                <a:gd name="T15" fmla="*/ 3 h 43"/>
                <a:gd name="T16" fmla="*/ 24 w 24"/>
                <a:gd name="T17" fmla="*/ 3 h 43"/>
                <a:gd name="T18" fmla="*/ 24 w 24"/>
                <a:gd name="T19" fmla="*/ 5 h 43"/>
                <a:gd name="T20" fmla="*/ 2 w 24"/>
                <a:gd name="T21" fmla="*/ 43 h 43"/>
                <a:gd name="T22" fmla="*/ 2 w 24"/>
                <a:gd name="T23" fmla="*/ 43 h 43"/>
                <a:gd name="T24" fmla="*/ 2 w 24"/>
                <a:gd name="T25" fmla="*/ 43 h 43"/>
                <a:gd name="T26" fmla="*/ 2 w 24"/>
                <a:gd name="T27" fmla="*/ 41 h 43"/>
                <a:gd name="T28" fmla="*/ 0 w 24"/>
                <a:gd name="T29" fmla="*/ 41 h 43"/>
                <a:gd name="T30" fmla="*/ 0 w 24"/>
                <a:gd name="T31" fmla="*/ 41 h 43"/>
                <a:gd name="T32" fmla="*/ 0 w 24"/>
                <a:gd name="T33" fmla="*/ 41 h 43"/>
                <a:gd name="T34" fmla="*/ 0 w 24"/>
                <a:gd name="T35" fmla="*/ 41 h 43"/>
                <a:gd name="T36" fmla="*/ 0 w 24"/>
                <a:gd name="T37" fmla="*/ 4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43"/>
                <a:gd name="T59" fmla="*/ 24 w 24"/>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43">
                  <a:moveTo>
                    <a:pt x="0" y="40"/>
                  </a:moveTo>
                  <a:lnTo>
                    <a:pt x="24" y="0"/>
                  </a:lnTo>
                  <a:lnTo>
                    <a:pt x="24" y="2"/>
                  </a:lnTo>
                  <a:lnTo>
                    <a:pt x="24" y="3"/>
                  </a:lnTo>
                  <a:lnTo>
                    <a:pt x="24" y="5"/>
                  </a:lnTo>
                  <a:lnTo>
                    <a:pt x="2" y="43"/>
                  </a:lnTo>
                  <a:lnTo>
                    <a:pt x="2" y="41"/>
                  </a:lnTo>
                  <a:lnTo>
                    <a:pt x="0" y="41"/>
                  </a:lnTo>
                  <a:lnTo>
                    <a:pt x="0"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3" name="Freeform 487"/>
            <p:cNvSpPr>
              <a:spLocks/>
            </p:cNvSpPr>
            <p:nvPr/>
          </p:nvSpPr>
          <p:spPr bwMode="auto">
            <a:xfrm>
              <a:off x="2049" y="3431"/>
              <a:ext cx="25" cy="43"/>
            </a:xfrm>
            <a:custGeom>
              <a:avLst/>
              <a:gdLst>
                <a:gd name="T0" fmla="*/ 0 w 25"/>
                <a:gd name="T1" fmla="*/ 39 h 43"/>
                <a:gd name="T2" fmla="*/ 24 w 25"/>
                <a:gd name="T3" fmla="*/ 0 h 43"/>
                <a:gd name="T4" fmla="*/ 24 w 25"/>
                <a:gd name="T5" fmla="*/ 1 h 43"/>
                <a:gd name="T6" fmla="*/ 24 w 25"/>
                <a:gd name="T7" fmla="*/ 1 h 43"/>
                <a:gd name="T8" fmla="*/ 24 w 25"/>
                <a:gd name="T9" fmla="*/ 1 h 43"/>
                <a:gd name="T10" fmla="*/ 24 w 25"/>
                <a:gd name="T11" fmla="*/ 3 h 43"/>
                <a:gd name="T12" fmla="*/ 25 w 25"/>
                <a:gd name="T13" fmla="*/ 3 h 43"/>
                <a:gd name="T14" fmla="*/ 25 w 25"/>
                <a:gd name="T15" fmla="*/ 3 h 43"/>
                <a:gd name="T16" fmla="*/ 25 w 25"/>
                <a:gd name="T17" fmla="*/ 3 h 43"/>
                <a:gd name="T18" fmla="*/ 25 w 25"/>
                <a:gd name="T19" fmla="*/ 5 h 43"/>
                <a:gd name="T20" fmla="*/ 2 w 25"/>
                <a:gd name="T21" fmla="*/ 43 h 43"/>
                <a:gd name="T22" fmla="*/ 2 w 25"/>
                <a:gd name="T23" fmla="*/ 43 h 43"/>
                <a:gd name="T24" fmla="*/ 2 w 25"/>
                <a:gd name="T25" fmla="*/ 41 h 43"/>
                <a:gd name="T26" fmla="*/ 2 w 25"/>
                <a:gd name="T27" fmla="*/ 41 h 43"/>
                <a:gd name="T28" fmla="*/ 2 w 25"/>
                <a:gd name="T29" fmla="*/ 41 h 43"/>
                <a:gd name="T30" fmla="*/ 2 w 25"/>
                <a:gd name="T31" fmla="*/ 41 h 43"/>
                <a:gd name="T32" fmla="*/ 2 w 25"/>
                <a:gd name="T33" fmla="*/ 41 h 43"/>
                <a:gd name="T34" fmla="*/ 2 w 25"/>
                <a:gd name="T35" fmla="*/ 39 h 43"/>
                <a:gd name="T36" fmla="*/ 0 w 25"/>
                <a:gd name="T37" fmla="*/ 39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3"/>
                <a:gd name="T59" fmla="*/ 25 w 2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3">
                  <a:moveTo>
                    <a:pt x="0" y="39"/>
                  </a:moveTo>
                  <a:lnTo>
                    <a:pt x="24" y="0"/>
                  </a:lnTo>
                  <a:lnTo>
                    <a:pt x="24" y="1"/>
                  </a:lnTo>
                  <a:lnTo>
                    <a:pt x="24" y="3"/>
                  </a:lnTo>
                  <a:lnTo>
                    <a:pt x="25" y="3"/>
                  </a:lnTo>
                  <a:lnTo>
                    <a:pt x="25" y="5"/>
                  </a:lnTo>
                  <a:lnTo>
                    <a:pt x="2" y="43"/>
                  </a:lnTo>
                  <a:lnTo>
                    <a:pt x="2" y="41"/>
                  </a:lnTo>
                  <a:lnTo>
                    <a:pt x="2" y="39"/>
                  </a:lnTo>
                  <a:lnTo>
                    <a:pt x="0" y="3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4" name="Freeform 488"/>
            <p:cNvSpPr>
              <a:spLocks/>
            </p:cNvSpPr>
            <p:nvPr/>
          </p:nvSpPr>
          <p:spPr bwMode="auto">
            <a:xfrm>
              <a:off x="2051" y="3434"/>
              <a:ext cx="23" cy="41"/>
            </a:xfrm>
            <a:custGeom>
              <a:avLst/>
              <a:gdLst>
                <a:gd name="T0" fmla="*/ 0 w 23"/>
                <a:gd name="T1" fmla="*/ 38 h 41"/>
                <a:gd name="T2" fmla="*/ 22 w 23"/>
                <a:gd name="T3" fmla="*/ 0 h 41"/>
                <a:gd name="T4" fmla="*/ 23 w 23"/>
                <a:gd name="T5" fmla="*/ 0 h 41"/>
                <a:gd name="T6" fmla="*/ 23 w 23"/>
                <a:gd name="T7" fmla="*/ 0 h 41"/>
                <a:gd name="T8" fmla="*/ 23 w 23"/>
                <a:gd name="T9" fmla="*/ 0 h 41"/>
                <a:gd name="T10" fmla="*/ 23 w 23"/>
                <a:gd name="T11" fmla="*/ 2 h 41"/>
                <a:gd name="T12" fmla="*/ 23 w 23"/>
                <a:gd name="T13" fmla="*/ 2 h 41"/>
                <a:gd name="T14" fmla="*/ 23 w 23"/>
                <a:gd name="T15" fmla="*/ 2 h 41"/>
                <a:gd name="T16" fmla="*/ 23 w 23"/>
                <a:gd name="T17" fmla="*/ 2 h 41"/>
                <a:gd name="T18" fmla="*/ 23 w 23"/>
                <a:gd name="T19" fmla="*/ 3 h 41"/>
                <a:gd name="T20" fmla="*/ 2 w 23"/>
                <a:gd name="T21" fmla="*/ 41 h 41"/>
                <a:gd name="T22" fmla="*/ 2 w 23"/>
                <a:gd name="T23" fmla="*/ 40 h 41"/>
                <a:gd name="T24" fmla="*/ 2 w 23"/>
                <a:gd name="T25" fmla="*/ 40 h 41"/>
                <a:gd name="T26" fmla="*/ 2 w 23"/>
                <a:gd name="T27" fmla="*/ 40 h 41"/>
                <a:gd name="T28" fmla="*/ 0 w 23"/>
                <a:gd name="T29" fmla="*/ 40 h 41"/>
                <a:gd name="T30" fmla="*/ 0 w 23"/>
                <a:gd name="T31" fmla="*/ 40 h 41"/>
                <a:gd name="T32" fmla="*/ 0 w 23"/>
                <a:gd name="T33" fmla="*/ 38 h 41"/>
                <a:gd name="T34" fmla="*/ 0 w 23"/>
                <a:gd name="T35" fmla="*/ 38 h 41"/>
                <a:gd name="T36" fmla="*/ 0 w 23"/>
                <a:gd name="T37" fmla="*/ 3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1"/>
                <a:gd name="T59" fmla="*/ 23 w 23"/>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1">
                  <a:moveTo>
                    <a:pt x="0" y="38"/>
                  </a:moveTo>
                  <a:lnTo>
                    <a:pt x="22" y="0"/>
                  </a:lnTo>
                  <a:lnTo>
                    <a:pt x="23" y="0"/>
                  </a:lnTo>
                  <a:lnTo>
                    <a:pt x="23" y="2"/>
                  </a:lnTo>
                  <a:lnTo>
                    <a:pt x="23" y="3"/>
                  </a:lnTo>
                  <a:lnTo>
                    <a:pt x="2" y="41"/>
                  </a:lnTo>
                  <a:lnTo>
                    <a:pt x="2" y="40"/>
                  </a:lnTo>
                  <a:lnTo>
                    <a:pt x="0" y="40"/>
                  </a:lnTo>
                  <a:lnTo>
                    <a:pt x="0" y="38"/>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5" name="Freeform 489"/>
            <p:cNvSpPr>
              <a:spLocks/>
            </p:cNvSpPr>
            <p:nvPr/>
          </p:nvSpPr>
          <p:spPr bwMode="auto">
            <a:xfrm>
              <a:off x="2051" y="3436"/>
              <a:ext cx="25" cy="39"/>
            </a:xfrm>
            <a:custGeom>
              <a:avLst/>
              <a:gdLst>
                <a:gd name="T0" fmla="*/ 0 w 25"/>
                <a:gd name="T1" fmla="*/ 38 h 39"/>
                <a:gd name="T2" fmla="*/ 23 w 25"/>
                <a:gd name="T3" fmla="*/ 0 h 39"/>
                <a:gd name="T4" fmla="*/ 23 w 25"/>
                <a:gd name="T5" fmla="*/ 0 h 39"/>
                <a:gd name="T6" fmla="*/ 23 w 25"/>
                <a:gd name="T7" fmla="*/ 0 h 39"/>
                <a:gd name="T8" fmla="*/ 23 w 25"/>
                <a:gd name="T9" fmla="*/ 0 h 39"/>
                <a:gd name="T10" fmla="*/ 23 w 25"/>
                <a:gd name="T11" fmla="*/ 1 h 39"/>
                <a:gd name="T12" fmla="*/ 23 w 25"/>
                <a:gd name="T13" fmla="*/ 1 h 39"/>
                <a:gd name="T14" fmla="*/ 23 w 25"/>
                <a:gd name="T15" fmla="*/ 1 h 39"/>
                <a:gd name="T16" fmla="*/ 25 w 25"/>
                <a:gd name="T17" fmla="*/ 3 h 39"/>
                <a:gd name="T18" fmla="*/ 25 w 25"/>
                <a:gd name="T19" fmla="*/ 3 h 39"/>
                <a:gd name="T20" fmla="*/ 3 w 25"/>
                <a:gd name="T21" fmla="*/ 39 h 39"/>
                <a:gd name="T22" fmla="*/ 2 w 25"/>
                <a:gd name="T23" fmla="*/ 39 h 39"/>
                <a:gd name="T24" fmla="*/ 2 w 25"/>
                <a:gd name="T25" fmla="*/ 39 h 39"/>
                <a:gd name="T26" fmla="*/ 2 w 25"/>
                <a:gd name="T27" fmla="*/ 39 h 39"/>
                <a:gd name="T28" fmla="*/ 2 w 25"/>
                <a:gd name="T29" fmla="*/ 39 h 39"/>
                <a:gd name="T30" fmla="*/ 2 w 25"/>
                <a:gd name="T31" fmla="*/ 38 h 39"/>
                <a:gd name="T32" fmla="*/ 2 w 25"/>
                <a:gd name="T33" fmla="*/ 38 h 39"/>
                <a:gd name="T34" fmla="*/ 2 w 25"/>
                <a:gd name="T35" fmla="*/ 38 h 39"/>
                <a:gd name="T36" fmla="*/ 0 w 25"/>
                <a:gd name="T37" fmla="*/ 3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38"/>
                  </a:moveTo>
                  <a:lnTo>
                    <a:pt x="23" y="0"/>
                  </a:lnTo>
                  <a:lnTo>
                    <a:pt x="23" y="1"/>
                  </a:lnTo>
                  <a:lnTo>
                    <a:pt x="25" y="3"/>
                  </a:lnTo>
                  <a:lnTo>
                    <a:pt x="3" y="39"/>
                  </a:lnTo>
                  <a:lnTo>
                    <a:pt x="2" y="39"/>
                  </a:lnTo>
                  <a:lnTo>
                    <a:pt x="2" y="38"/>
                  </a:lnTo>
                  <a:lnTo>
                    <a:pt x="0" y="38"/>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6" name="Freeform 490"/>
            <p:cNvSpPr>
              <a:spLocks/>
            </p:cNvSpPr>
            <p:nvPr/>
          </p:nvSpPr>
          <p:spPr bwMode="auto">
            <a:xfrm>
              <a:off x="2053" y="3437"/>
              <a:ext cx="23" cy="40"/>
            </a:xfrm>
            <a:custGeom>
              <a:avLst/>
              <a:gdLst>
                <a:gd name="T0" fmla="*/ 0 w 23"/>
                <a:gd name="T1" fmla="*/ 38 h 40"/>
                <a:gd name="T2" fmla="*/ 21 w 23"/>
                <a:gd name="T3" fmla="*/ 0 h 40"/>
                <a:gd name="T4" fmla="*/ 21 w 23"/>
                <a:gd name="T5" fmla="*/ 0 h 40"/>
                <a:gd name="T6" fmla="*/ 21 w 23"/>
                <a:gd name="T7" fmla="*/ 0 h 40"/>
                <a:gd name="T8" fmla="*/ 23 w 23"/>
                <a:gd name="T9" fmla="*/ 2 h 40"/>
                <a:gd name="T10" fmla="*/ 23 w 23"/>
                <a:gd name="T11" fmla="*/ 2 h 40"/>
                <a:gd name="T12" fmla="*/ 23 w 23"/>
                <a:gd name="T13" fmla="*/ 2 h 40"/>
                <a:gd name="T14" fmla="*/ 23 w 23"/>
                <a:gd name="T15" fmla="*/ 2 h 40"/>
                <a:gd name="T16" fmla="*/ 23 w 23"/>
                <a:gd name="T17" fmla="*/ 4 h 40"/>
                <a:gd name="T18" fmla="*/ 23 w 23"/>
                <a:gd name="T19" fmla="*/ 4 h 40"/>
                <a:gd name="T20" fmla="*/ 1 w 23"/>
                <a:gd name="T21" fmla="*/ 40 h 40"/>
                <a:gd name="T22" fmla="*/ 1 w 23"/>
                <a:gd name="T23" fmla="*/ 40 h 40"/>
                <a:gd name="T24" fmla="*/ 1 w 23"/>
                <a:gd name="T25" fmla="*/ 40 h 40"/>
                <a:gd name="T26" fmla="*/ 1 w 23"/>
                <a:gd name="T27" fmla="*/ 40 h 40"/>
                <a:gd name="T28" fmla="*/ 1 w 23"/>
                <a:gd name="T29" fmla="*/ 38 h 40"/>
                <a:gd name="T30" fmla="*/ 0 w 23"/>
                <a:gd name="T31" fmla="*/ 38 h 40"/>
                <a:gd name="T32" fmla="*/ 0 w 23"/>
                <a:gd name="T33" fmla="*/ 38 h 40"/>
                <a:gd name="T34" fmla="*/ 0 w 23"/>
                <a:gd name="T35" fmla="*/ 38 h 40"/>
                <a:gd name="T36" fmla="*/ 0 w 23"/>
                <a:gd name="T37" fmla="*/ 38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40"/>
                <a:gd name="T59" fmla="*/ 23 w 23"/>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40">
                  <a:moveTo>
                    <a:pt x="0" y="38"/>
                  </a:moveTo>
                  <a:lnTo>
                    <a:pt x="21" y="0"/>
                  </a:lnTo>
                  <a:lnTo>
                    <a:pt x="23" y="2"/>
                  </a:lnTo>
                  <a:lnTo>
                    <a:pt x="23" y="4"/>
                  </a:lnTo>
                  <a:lnTo>
                    <a:pt x="1" y="40"/>
                  </a:lnTo>
                  <a:lnTo>
                    <a:pt x="1" y="38"/>
                  </a:lnTo>
                  <a:lnTo>
                    <a:pt x="0" y="38"/>
                  </a:ln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 name="Freeform 491"/>
            <p:cNvSpPr>
              <a:spLocks/>
            </p:cNvSpPr>
            <p:nvPr/>
          </p:nvSpPr>
          <p:spPr bwMode="auto">
            <a:xfrm>
              <a:off x="2054" y="3439"/>
              <a:ext cx="22" cy="40"/>
            </a:xfrm>
            <a:custGeom>
              <a:avLst/>
              <a:gdLst>
                <a:gd name="T0" fmla="*/ 0 w 22"/>
                <a:gd name="T1" fmla="*/ 36 h 40"/>
                <a:gd name="T2" fmla="*/ 22 w 22"/>
                <a:gd name="T3" fmla="*/ 0 h 40"/>
                <a:gd name="T4" fmla="*/ 22 w 22"/>
                <a:gd name="T5" fmla="*/ 0 h 40"/>
                <a:gd name="T6" fmla="*/ 22 w 22"/>
                <a:gd name="T7" fmla="*/ 0 h 40"/>
                <a:gd name="T8" fmla="*/ 22 w 22"/>
                <a:gd name="T9" fmla="*/ 2 h 40"/>
                <a:gd name="T10" fmla="*/ 22 w 22"/>
                <a:gd name="T11" fmla="*/ 2 h 40"/>
                <a:gd name="T12" fmla="*/ 22 w 22"/>
                <a:gd name="T13" fmla="*/ 2 h 40"/>
                <a:gd name="T14" fmla="*/ 22 w 22"/>
                <a:gd name="T15" fmla="*/ 3 h 40"/>
                <a:gd name="T16" fmla="*/ 22 w 22"/>
                <a:gd name="T17" fmla="*/ 3 h 40"/>
                <a:gd name="T18" fmla="*/ 22 w 22"/>
                <a:gd name="T19" fmla="*/ 3 h 40"/>
                <a:gd name="T20" fmla="*/ 2 w 22"/>
                <a:gd name="T21" fmla="*/ 40 h 40"/>
                <a:gd name="T22" fmla="*/ 2 w 22"/>
                <a:gd name="T23" fmla="*/ 40 h 40"/>
                <a:gd name="T24" fmla="*/ 0 w 22"/>
                <a:gd name="T25" fmla="*/ 40 h 40"/>
                <a:gd name="T26" fmla="*/ 0 w 22"/>
                <a:gd name="T27" fmla="*/ 38 h 40"/>
                <a:gd name="T28" fmla="*/ 0 w 22"/>
                <a:gd name="T29" fmla="*/ 38 h 40"/>
                <a:gd name="T30" fmla="*/ 0 w 22"/>
                <a:gd name="T31" fmla="*/ 38 h 40"/>
                <a:gd name="T32" fmla="*/ 0 w 22"/>
                <a:gd name="T33" fmla="*/ 38 h 40"/>
                <a:gd name="T34" fmla="*/ 0 w 22"/>
                <a:gd name="T35" fmla="*/ 38 h 40"/>
                <a:gd name="T36" fmla="*/ 0 w 22"/>
                <a:gd name="T37" fmla="*/ 36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40"/>
                <a:gd name="T59" fmla="*/ 22 w 22"/>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40">
                  <a:moveTo>
                    <a:pt x="0" y="36"/>
                  </a:moveTo>
                  <a:lnTo>
                    <a:pt x="22" y="0"/>
                  </a:lnTo>
                  <a:lnTo>
                    <a:pt x="22" y="2"/>
                  </a:lnTo>
                  <a:lnTo>
                    <a:pt x="22" y="3"/>
                  </a:lnTo>
                  <a:lnTo>
                    <a:pt x="2" y="40"/>
                  </a:lnTo>
                  <a:lnTo>
                    <a:pt x="0" y="40"/>
                  </a:lnTo>
                  <a:lnTo>
                    <a:pt x="0" y="38"/>
                  </a:lnTo>
                  <a:lnTo>
                    <a:pt x="0" y="36"/>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8" name="Freeform 492"/>
            <p:cNvSpPr>
              <a:spLocks/>
            </p:cNvSpPr>
            <p:nvPr/>
          </p:nvSpPr>
          <p:spPr bwMode="auto">
            <a:xfrm>
              <a:off x="2054" y="3441"/>
              <a:ext cx="24" cy="39"/>
            </a:xfrm>
            <a:custGeom>
              <a:avLst/>
              <a:gdLst>
                <a:gd name="T0" fmla="*/ 0 w 24"/>
                <a:gd name="T1" fmla="*/ 36 h 39"/>
                <a:gd name="T2" fmla="*/ 22 w 24"/>
                <a:gd name="T3" fmla="*/ 0 h 39"/>
                <a:gd name="T4" fmla="*/ 22 w 24"/>
                <a:gd name="T5" fmla="*/ 0 h 39"/>
                <a:gd name="T6" fmla="*/ 22 w 24"/>
                <a:gd name="T7" fmla="*/ 1 h 39"/>
                <a:gd name="T8" fmla="*/ 22 w 24"/>
                <a:gd name="T9" fmla="*/ 1 h 39"/>
                <a:gd name="T10" fmla="*/ 22 w 24"/>
                <a:gd name="T11" fmla="*/ 1 h 39"/>
                <a:gd name="T12" fmla="*/ 22 w 24"/>
                <a:gd name="T13" fmla="*/ 1 h 39"/>
                <a:gd name="T14" fmla="*/ 24 w 24"/>
                <a:gd name="T15" fmla="*/ 3 h 39"/>
                <a:gd name="T16" fmla="*/ 24 w 24"/>
                <a:gd name="T17" fmla="*/ 3 h 39"/>
                <a:gd name="T18" fmla="*/ 24 w 24"/>
                <a:gd name="T19" fmla="*/ 3 h 39"/>
                <a:gd name="T20" fmla="*/ 2 w 24"/>
                <a:gd name="T21" fmla="*/ 39 h 39"/>
                <a:gd name="T22" fmla="*/ 2 w 24"/>
                <a:gd name="T23" fmla="*/ 38 h 39"/>
                <a:gd name="T24" fmla="*/ 2 w 24"/>
                <a:gd name="T25" fmla="*/ 38 h 39"/>
                <a:gd name="T26" fmla="*/ 2 w 24"/>
                <a:gd name="T27" fmla="*/ 38 h 39"/>
                <a:gd name="T28" fmla="*/ 2 w 24"/>
                <a:gd name="T29" fmla="*/ 38 h 39"/>
                <a:gd name="T30" fmla="*/ 2 w 24"/>
                <a:gd name="T31" fmla="*/ 38 h 39"/>
                <a:gd name="T32" fmla="*/ 0 w 24"/>
                <a:gd name="T33" fmla="*/ 38 h 39"/>
                <a:gd name="T34" fmla="*/ 0 w 24"/>
                <a:gd name="T35" fmla="*/ 36 h 39"/>
                <a:gd name="T36" fmla="*/ 0 w 24"/>
                <a:gd name="T37" fmla="*/ 36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9"/>
                <a:gd name="T59" fmla="*/ 24 w 24"/>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9">
                  <a:moveTo>
                    <a:pt x="0" y="36"/>
                  </a:moveTo>
                  <a:lnTo>
                    <a:pt x="22" y="0"/>
                  </a:lnTo>
                  <a:lnTo>
                    <a:pt x="22" y="1"/>
                  </a:lnTo>
                  <a:lnTo>
                    <a:pt x="24" y="3"/>
                  </a:lnTo>
                  <a:lnTo>
                    <a:pt x="2" y="39"/>
                  </a:lnTo>
                  <a:lnTo>
                    <a:pt x="2" y="38"/>
                  </a:lnTo>
                  <a:lnTo>
                    <a:pt x="0" y="38"/>
                  </a:lnTo>
                  <a:lnTo>
                    <a:pt x="0" y="36"/>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9" name="Freeform 493"/>
            <p:cNvSpPr>
              <a:spLocks/>
            </p:cNvSpPr>
            <p:nvPr/>
          </p:nvSpPr>
          <p:spPr bwMode="auto">
            <a:xfrm>
              <a:off x="2056" y="3442"/>
              <a:ext cx="22" cy="38"/>
            </a:xfrm>
            <a:custGeom>
              <a:avLst/>
              <a:gdLst>
                <a:gd name="T0" fmla="*/ 0 w 22"/>
                <a:gd name="T1" fmla="*/ 37 h 38"/>
                <a:gd name="T2" fmla="*/ 20 w 22"/>
                <a:gd name="T3" fmla="*/ 0 h 38"/>
                <a:gd name="T4" fmla="*/ 20 w 22"/>
                <a:gd name="T5" fmla="*/ 0 h 38"/>
                <a:gd name="T6" fmla="*/ 22 w 22"/>
                <a:gd name="T7" fmla="*/ 2 h 38"/>
                <a:gd name="T8" fmla="*/ 22 w 22"/>
                <a:gd name="T9" fmla="*/ 2 h 38"/>
                <a:gd name="T10" fmla="*/ 22 w 22"/>
                <a:gd name="T11" fmla="*/ 2 h 38"/>
                <a:gd name="T12" fmla="*/ 22 w 22"/>
                <a:gd name="T13" fmla="*/ 4 h 38"/>
                <a:gd name="T14" fmla="*/ 22 w 22"/>
                <a:gd name="T15" fmla="*/ 4 h 38"/>
                <a:gd name="T16" fmla="*/ 22 w 22"/>
                <a:gd name="T17" fmla="*/ 4 h 38"/>
                <a:gd name="T18" fmla="*/ 22 w 22"/>
                <a:gd name="T19" fmla="*/ 4 h 38"/>
                <a:gd name="T20" fmla="*/ 2 w 22"/>
                <a:gd name="T21" fmla="*/ 38 h 38"/>
                <a:gd name="T22" fmla="*/ 2 w 22"/>
                <a:gd name="T23" fmla="*/ 38 h 38"/>
                <a:gd name="T24" fmla="*/ 2 w 22"/>
                <a:gd name="T25" fmla="*/ 38 h 38"/>
                <a:gd name="T26" fmla="*/ 0 w 22"/>
                <a:gd name="T27" fmla="*/ 38 h 38"/>
                <a:gd name="T28" fmla="*/ 0 w 22"/>
                <a:gd name="T29" fmla="*/ 38 h 38"/>
                <a:gd name="T30" fmla="*/ 0 w 22"/>
                <a:gd name="T31" fmla="*/ 37 h 38"/>
                <a:gd name="T32" fmla="*/ 0 w 22"/>
                <a:gd name="T33" fmla="*/ 37 h 38"/>
                <a:gd name="T34" fmla="*/ 0 w 22"/>
                <a:gd name="T35" fmla="*/ 37 h 38"/>
                <a:gd name="T36" fmla="*/ 0 w 22"/>
                <a:gd name="T37" fmla="*/ 3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7"/>
                  </a:moveTo>
                  <a:lnTo>
                    <a:pt x="20" y="0"/>
                  </a:lnTo>
                  <a:lnTo>
                    <a:pt x="22" y="2"/>
                  </a:lnTo>
                  <a:lnTo>
                    <a:pt x="22" y="4"/>
                  </a:lnTo>
                  <a:lnTo>
                    <a:pt x="2" y="38"/>
                  </a:lnTo>
                  <a:lnTo>
                    <a:pt x="0" y="38"/>
                  </a:lnTo>
                  <a:lnTo>
                    <a:pt x="0" y="37"/>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0" name="Freeform 494"/>
            <p:cNvSpPr>
              <a:spLocks/>
            </p:cNvSpPr>
            <p:nvPr/>
          </p:nvSpPr>
          <p:spPr bwMode="auto">
            <a:xfrm>
              <a:off x="2056" y="3444"/>
              <a:ext cx="22" cy="38"/>
            </a:xfrm>
            <a:custGeom>
              <a:avLst/>
              <a:gdLst>
                <a:gd name="T0" fmla="*/ 0 w 22"/>
                <a:gd name="T1" fmla="*/ 36 h 38"/>
                <a:gd name="T2" fmla="*/ 22 w 22"/>
                <a:gd name="T3" fmla="*/ 0 h 38"/>
                <a:gd name="T4" fmla="*/ 22 w 22"/>
                <a:gd name="T5" fmla="*/ 2 h 38"/>
                <a:gd name="T6" fmla="*/ 22 w 22"/>
                <a:gd name="T7" fmla="*/ 2 h 38"/>
                <a:gd name="T8" fmla="*/ 22 w 22"/>
                <a:gd name="T9" fmla="*/ 2 h 38"/>
                <a:gd name="T10" fmla="*/ 22 w 22"/>
                <a:gd name="T11" fmla="*/ 2 h 38"/>
                <a:gd name="T12" fmla="*/ 22 w 22"/>
                <a:gd name="T13" fmla="*/ 3 h 38"/>
                <a:gd name="T14" fmla="*/ 22 w 22"/>
                <a:gd name="T15" fmla="*/ 3 h 38"/>
                <a:gd name="T16" fmla="*/ 22 w 22"/>
                <a:gd name="T17" fmla="*/ 3 h 38"/>
                <a:gd name="T18" fmla="*/ 22 w 22"/>
                <a:gd name="T19" fmla="*/ 5 h 38"/>
                <a:gd name="T20" fmla="*/ 3 w 22"/>
                <a:gd name="T21" fmla="*/ 38 h 38"/>
                <a:gd name="T22" fmla="*/ 2 w 22"/>
                <a:gd name="T23" fmla="*/ 38 h 38"/>
                <a:gd name="T24" fmla="*/ 2 w 22"/>
                <a:gd name="T25" fmla="*/ 38 h 38"/>
                <a:gd name="T26" fmla="*/ 2 w 22"/>
                <a:gd name="T27" fmla="*/ 38 h 38"/>
                <a:gd name="T28" fmla="*/ 2 w 22"/>
                <a:gd name="T29" fmla="*/ 36 h 38"/>
                <a:gd name="T30" fmla="*/ 2 w 22"/>
                <a:gd name="T31" fmla="*/ 36 h 38"/>
                <a:gd name="T32" fmla="*/ 2 w 22"/>
                <a:gd name="T33" fmla="*/ 36 h 38"/>
                <a:gd name="T34" fmla="*/ 0 w 22"/>
                <a:gd name="T35" fmla="*/ 36 h 38"/>
                <a:gd name="T36" fmla="*/ 0 w 22"/>
                <a:gd name="T37" fmla="*/ 36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8"/>
                <a:gd name="T59" fmla="*/ 22 w 22"/>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8">
                  <a:moveTo>
                    <a:pt x="0" y="36"/>
                  </a:moveTo>
                  <a:lnTo>
                    <a:pt x="22" y="0"/>
                  </a:lnTo>
                  <a:lnTo>
                    <a:pt x="22" y="2"/>
                  </a:lnTo>
                  <a:lnTo>
                    <a:pt x="22" y="3"/>
                  </a:lnTo>
                  <a:lnTo>
                    <a:pt x="22" y="5"/>
                  </a:lnTo>
                  <a:lnTo>
                    <a:pt x="3" y="38"/>
                  </a:lnTo>
                  <a:lnTo>
                    <a:pt x="2" y="38"/>
                  </a:lnTo>
                  <a:lnTo>
                    <a:pt x="2" y="36"/>
                  </a:lnTo>
                  <a:lnTo>
                    <a:pt x="0" y="36"/>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1" name="Freeform 495"/>
            <p:cNvSpPr>
              <a:spLocks/>
            </p:cNvSpPr>
            <p:nvPr/>
          </p:nvSpPr>
          <p:spPr bwMode="auto">
            <a:xfrm>
              <a:off x="2058" y="3446"/>
              <a:ext cx="21" cy="38"/>
            </a:xfrm>
            <a:custGeom>
              <a:avLst/>
              <a:gdLst>
                <a:gd name="T0" fmla="*/ 0 w 21"/>
                <a:gd name="T1" fmla="*/ 34 h 38"/>
                <a:gd name="T2" fmla="*/ 20 w 21"/>
                <a:gd name="T3" fmla="*/ 0 h 38"/>
                <a:gd name="T4" fmla="*/ 20 w 21"/>
                <a:gd name="T5" fmla="*/ 1 h 38"/>
                <a:gd name="T6" fmla="*/ 20 w 21"/>
                <a:gd name="T7" fmla="*/ 1 h 38"/>
                <a:gd name="T8" fmla="*/ 20 w 21"/>
                <a:gd name="T9" fmla="*/ 1 h 38"/>
                <a:gd name="T10" fmla="*/ 20 w 21"/>
                <a:gd name="T11" fmla="*/ 3 h 38"/>
                <a:gd name="T12" fmla="*/ 21 w 21"/>
                <a:gd name="T13" fmla="*/ 3 h 38"/>
                <a:gd name="T14" fmla="*/ 21 w 21"/>
                <a:gd name="T15" fmla="*/ 3 h 38"/>
                <a:gd name="T16" fmla="*/ 21 w 21"/>
                <a:gd name="T17" fmla="*/ 3 h 38"/>
                <a:gd name="T18" fmla="*/ 21 w 21"/>
                <a:gd name="T19" fmla="*/ 5 h 38"/>
                <a:gd name="T20" fmla="*/ 1 w 21"/>
                <a:gd name="T21" fmla="*/ 38 h 38"/>
                <a:gd name="T22" fmla="*/ 1 w 21"/>
                <a:gd name="T23" fmla="*/ 38 h 38"/>
                <a:gd name="T24" fmla="*/ 1 w 21"/>
                <a:gd name="T25" fmla="*/ 36 h 38"/>
                <a:gd name="T26" fmla="*/ 1 w 21"/>
                <a:gd name="T27" fmla="*/ 36 h 38"/>
                <a:gd name="T28" fmla="*/ 1 w 21"/>
                <a:gd name="T29" fmla="*/ 36 h 38"/>
                <a:gd name="T30" fmla="*/ 0 w 21"/>
                <a:gd name="T31" fmla="*/ 36 h 38"/>
                <a:gd name="T32" fmla="*/ 0 w 21"/>
                <a:gd name="T33" fmla="*/ 36 h 38"/>
                <a:gd name="T34" fmla="*/ 0 w 21"/>
                <a:gd name="T35" fmla="*/ 36 h 38"/>
                <a:gd name="T36" fmla="*/ 0 w 21"/>
                <a:gd name="T37" fmla="*/ 3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8"/>
                <a:gd name="T59" fmla="*/ 21 w 21"/>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8">
                  <a:moveTo>
                    <a:pt x="0" y="34"/>
                  </a:moveTo>
                  <a:lnTo>
                    <a:pt x="20" y="0"/>
                  </a:lnTo>
                  <a:lnTo>
                    <a:pt x="20" y="1"/>
                  </a:lnTo>
                  <a:lnTo>
                    <a:pt x="20" y="3"/>
                  </a:lnTo>
                  <a:lnTo>
                    <a:pt x="21" y="3"/>
                  </a:lnTo>
                  <a:lnTo>
                    <a:pt x="21" y="5"/>
                  </a:lnTo>
                  <a:lnTo>
                    <a:pt x="1" y="38"/>
                  </a:lnTo>
                  <a:lnTo>
                    <a:pt x="1" y="36"/>
                  </a:lnTo>
                  <a:lnTo>
                    <a:pt x="0" y="36"/>
                  </a:lnTo>
                  <a:lnTo>
                    <a:pt x="0" y="34"/>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2" name="Freeform 496"/>
            <p:cNvSpPr>
              <a:spLocks/>
            </p:cNvSpPr>
            <p:nvPr/>
          </p:nvSpPr>
          <p:spPr bwMode="auto">
            <a:xfrm>
              <a:off x="2059" y="3449"/>
              <a:ext cx="20" cy="35"/>
            </a:xfrm>
            <a:custGeom>
              <a:avLst/>
              <a:gdLst>
                <a:gd name="T0" fmla="*/ 0 w 20"/>
                <a:gd name="T1" fmla="*/ 33 h 35"/>
                <a:gd name="T2" fmla="*/ 19 w 20"/>
                <a:gd name="T3" fmla="*/ 0 h 35"/>
                <a:gd name="T4" fmla="*/ 20 w 20"/>
                <a:gd name="T5" fmla="*/ 0 h 35"/>
                <a:gd name="T6" fmla="*/ 20 w 20"/>
                <a:gd name="T7" fmla="*/ 0 h 35"/>
                <a:gd name="T8" fmla="*/ 20 w 20"/>
                <a:gd name="T9" fmla="*/ 0 h 35"/>
                <a:gd name="T10" fmla="*/ 20 w 20"/>
                <a:gd name="T11" fmla="*/ 2 h 35"/>
                <a:gd name="T12" fmla="*/ 20 w 20"/>
                <a:gd name="T13" fmla="*/ 2 h 35"/>
                <a:gd name="T14" fmla="*/ 20 w 20"/>
                <a:gd name="T15" fmla="*/ 2 h 35"/>
                <a:gd name="T16" fmla="*/ 20 w 20"/>
                <a:gd name="T17" fmla="*/ 3 h 35"/>
                <a:gd name="T18" fmla="*/ 20 w 20"/>
                <a:gd name="T19" fmla="*/ 3 h 35"/>
                <a:gd name="T20" fmla="*/ 2 w 20"/>
                <a:gd name="T21" fmla="*/ 35 h 35"/>
                <a:gd name="T22" fmla="*/ 2 w 20"/>
                <a:gd name="T23" fmla="*/ 35 h 35"/>
                <a:gd name="T24" fmla="*/ 0 w 20"/>
                <a:gd name="T25" fmla="*/ 35 h 35"/>
                <a:gd name="T26" fmla="*/ 0 w 20"/>
                <a:gd name="T27" fmla="*/ 35 h 35"/>
                <a:gd name="T28" fmla="*/ 0 w 20"/>
                <a:gd name="T29" fmla="*/ 35 h 35"/>
                <a:gd name="T30" fmla="*/ 0 w 20"/>
                <a:gd name="T31" fmla="*/ 35 h 35"/>
                <a:gd name="T32" fmla="*/ 0 w 20"/>
                <a:gd name="T33" fmla="*/ 33 h 35"/>
                <a:gd name="T34" fmla="*/ 0 w 20"/>
                <a:gd name="T35" fmla="*/ 33 h 35"/>
                <a:gd name="T36" fmla="*/ 0 w 20"/>
                <a:gd name="T37" fmla="*/ 33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3"/>
                  </a:moveTo>
                  <a:lnTo>
                    <a:pt x="19" y="0"/>
                  </a:lnTo>
                  <a:lnTo>
                    <a:pt x="20" y="0"/>
                  </a:lnTo>
                  <a:lnTo>
                    <a:pt x="20" y="2"/>
                  </a:lnTo>
                  <a:lnTo>
                    <a:pt x="20" y="3"/>
                  </a:lnTo>
                  <a:lnTo>
                    <a:pt x="2" y="35"/>
                  </a:lnTo>
                  <a:lnTo>
                    <a:pt x="0" y="35"/>
                  </a:lnTo>
                  <a:lnTo>
                    <a:pt x="0" y="3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3" name="Freeform 497"/>
            <p:cNvSpPr>
              <a:spLocks/>
            </p:cNvSpPr>
            <p:nvPr/>
          </p:nvSpPr>
          <p:spPr bwMode="auto">
            <a:xfrm>
              <a:off x="2059" y="3451"/>
              <a:ext cx="22" cy="34"/>
            </a:xfrm>
            <a:custGeom>
              <a:avLst/>
              <a:gdLst>
                <a:gd name="T0" fmla="*/ 0 w 22"/>
                <a:gd name="T1" fmla="*/ 33 h 34"/>
                <a:gd name="T2" fmla="*/ 20 w 22"/>
                <a:gd name="T3" fmla="*/ 0 h 34"/>
                <a:gd name="T4" fmla="*/ 20 w 22"/>
                <a:gd name="T5" fmla="*/ 0 h 34"/>
                <a:gd name="T6" fmla="*/ 20 w 22"/>
                <a:gd name="T7" fmla="*/ 0 h 34"/>
                <a:gd name="T8" fmla="*/ 20 w 22"/>
                <a:gd name="T9" fmla="*/ 1 h 34"/>
                <a:gd name="T10" fmla="*/ 20 w 22"/>
                <a:gd name="T11" fmla="*/ 1 h 34"/>
                <a:gd name="T12" fmla="*/ 20 w 22"/>
                <a:gd name="T13" fmla="*/ 1 h 34"/>
                <a:gd name="T14" fmla="*/ 20 w 22"/>
                <a:gd name="T15" fmla="*/ 1 h 34"/>
                <a:gd name="T16" fmla="*/ 20 w 22"/>
                <a:gd name="T17" fmla="*/ 3 h 34"/>
                <a:gd name="T18" fmla="*/ 22 w 22"/>
                <a:gd name="T19" fmla="*/ 3 h 34"/>
                <a:gd name="T20" fmla="*/ 2 w 22"/>
                <a:gd name="T21" fmla="*/ 34 h 34"/>
                <a:gd name="T22" fmla="*/ 2 w 22"/>
                <a:gd name="T23" fmla="*/ 34 h 34"/>
                <a:gd name="T24" fmla="*/ 2 w 22"/>
                <a:gd name="T25" fmla="*/ 34 h 34"/>
                <a:gd name="T26" fmla="*/ 2 w 22"/>
                <a:gd name="T27" fmla="*/ 34 h 34"/>
                <a:gd name="T28" fmla="*/ 2 w 22"/>
                <a:gd name="T29" fmla="*/ 33 h 34"/>
                <a:gd name="T30" fmla="*/ 2 w 22"/>
                <a:gd name="T31" fmla="*/ 33 h 34"/>
                <a:gd name="T32" fmla="*/ 0 w 22"/>
                <a:gd name="T33" fmla="*/ 33 h 34"/>
                <a:gd name="T34" fmla="*/ 0 w 22"/>
                <a:gd name="T35" fmla="*/ 33 h 34"/>
                <a:gd name="T36" fmla="*/ 0 w 22"/>
                <a:gd name="T37" fmla="*/ 3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4"/>
                <a:gd name="T59" fmla="*/ 22 w 22"/>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4">
                  <a:moveTo>
                    <a:pt x="0" y="33"/>
                  </a:moveTo>
                  <a:lnTo>
                    <a:pt x="20" y="0"/>
                  </a:lnTo>
                  <a:lnTo>
                    <a:pt x="20" y="1"/>
                  </a:lnTo>
                  <a:lnTo>
                    <a:pt x="20" y="3"/>
                  </a:lnTo>
                  <a:lnTo>
                    <a:pt x="22" y="3"/>
                  </a:lnTo>
                  <a:lnTo>
                    <a:pt x="2" y="34"/>
                  </a:lnTo>
                  <a:lnTo>
                    <a:pt x="2" y="33"/>
                  </a:lnTo>
                  <a:lnTo>
                    <a:pt x="0" y="33"/>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4" name="Freeform 498"/>
            <p:cNvSpPr>
              <a:spLocks/>
            </p:cNvSpPr>
            <p:nvPr/>
          </p:nvSpPr>
          <p:spPr bwMode="auto">
            <a:xfrm>
              <a:off x="2061" y="3452"/>
              <a:ext cx="20" cy="35"/>
            </a:xfrm>
            <a:custGeom>
              <a:avLst/>
              <a:gdLst>
                <a:gd name="T0" fmla="*/ 0 w 20"/>
                <a:gd name="T1" fmla="*/ 32 h 35"/>
                <a:gd name="T2" fmla="*/ 18 w 20"/>
                <a:gd name="T3" fmla="*/ 0 h 35"/>
                <a:gd name="T4" fmla="*/ 18 w 20"/>
                <a:gd name="T5" fmla="*/ 0 h 35"/>
                <a:gd name="T6" fmla="*/ 18 w 20"/>
                <a:gd name="T7" fmla="*/ 0 h 35"/>
                <a:gd name="T8" fmla="*/ 18 w 20"/>
                <a:gd name="T9" fmla="*/ 2 h 35"/>
                <a:gd name="T10" fmla="*/ 20 w 20"/>
                <a:gd name="T11" fmla="*/ 2 h 35"/>
                <a:gd name="T12" fmla="*/ 20 w 20"/>
                <a:gd name="T13" fmla="*/ 2 h 35"/>
                <a:gd name="T14" fmla="*/ 20 w 20"/>
                <a:gd name="T15" fmla="*/ 4 h 35"/>
                <a:gd name="T16" fmla="*/ 20 w 20"/>
                <a:gd name="T17" fmla="*/ 4 h 35"/>
                <a:gd name="T18" fmla="*/ 20 w 20"/>
                <a:gd name="T19" fmla="*/ 4 h 35"/>
                <a:gd name="T20" fmla="*/ 2 w 20"/>
                <a:gd name="T21" fmla="*/ 35 h 35"/>
                <a:gd name="T22" fmla="*/ 2 w 20"/>
                <a:gd name="T23" fmla="*/ 35 h 35"/>
                <a:gd name="T24" fmla="*/ 2 w 20"/>
                <a:gd name="T25" fmla="*/ 35 h 35"/>
                <a:gd name="T26" fmla="*/ 2 w 20"/>
                <a:gd name="T27" fmla="*/ 33 h 35"/>
                <a:gd name="T28" fmla="*/ 0 w 20"/>
                <a:gd name="T29" fmla="*/ 33 h 35"/>
                <a:gd name="T30" fmla="*/ 0 w 20"/>
                <a:gd name="T31" fmla="*/ 33 h 35"/>
                <a:gd name="T32" fmla="*/ 0 w 20"/>
                <a:gd name="T33" fmla="*/ 33 h 35"/>
                <a:gd name="T34" fmla="*/ 0 w 20"/>
                <a:gd name="T35" fmla="*/ 33 h 35"/>
                <a:gd name="T36" fmla="*/ 0 w 20"/>
                <a:gd name="T37" fmla="*/ 32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5"/>
                <a:gd name="T59" fmla="*/ 20 w 2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5">
                  <a:moveTo>
                    <a:pt x="0" y="32"/>
                  </a:moveTo>
                  <a:lnTo>
                    <a:pt x="18" y="0"/>
                  </a:lnTo>
                  <a:lnTo>
                    <a:pt x="18" y="2"/>
                  </a:lnTo>
                  <a:lnTo>
                    <a:pt x="20" y="2"/>
                  </a:lnTo>
                  <a:lnTo>
                    <a:pt x="20" y="4"/>
                  </a:lnTo>
                  <a:lnTo>
                    <a:pt x="2" y="35"/>
                  </a:lnTo>
                  <a:lnTo>
                    <a:pt x="2" y="33"/>
                  </a:lnTo>
                  <a:lnTo>
                    <a:pt x="0" y="33"/>
                  </a:lnTo>
                  <a:lnTo>
                    <a:pt x="0" y="32"/>
                  </a:ln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5" name="Freeform 499"/>
            <p:cNvSpPr>
              <a:spLocks/>
            </p:cNvSpPr>
            <p:nvPr/>
          </p:nvSpPr>
          <p:spPr bwMode="auto">
            <a:xfrm>
              <a:off x="2061" y="3454"/>
              <a:ext cx="20" cy="33"/>
            </a:xfrm>
            <a:custGeom>
              <a:avLst/>
              <a:gdLst>
                <a:gd name="T0" fmla="*/ 0 w 20"/>
                <a:gd name="T1" fmla="*/ 31 h 33"/>
                <a:gd name="T2" fmla="*/ 20 w 20"/>
                <a:gd name="T3" fmla="*/ 0 h 33"/>
                <a:gd name="T4" fmla="*/ 20 w 20"/>
                <a:gd name="T5" fmla="*/ 0 h 33"/>
                <a:gd name="T6" fmla="*/ 20 w 20"/>
                <a:gd name="T7" fmla="*/ 2 h 33"/>
                <a:gd name="T8" fmla="*/ 20 w 20"/>
                <a:gd name="T9" fmla="*/ 2 h 33"/>
                <a:gd name="T10" fmla="*/ 20 w 20"/>
                <a:gd name="T11" fmla="*/ 2 h 33"/>
                <a:gd name="T12" fmla="*/ 20 w 20"/>
                <a:gd name="T13" fmla="*/ 2 h 33"/>
                <a:gd name="T14" fmla="*/ 20 w 20"/>
                <a:gd name="T15" fmla="*/ 3 h 33"/>
                <a:gd name="T16" fmla="*/ 20 w 20"/>
                <a:gd name="T17" fmla="*/ 3 h 33"/>
                <a:gd name="T18" fmla="*/ 20 w 20"/>
                <a:gd name="T19" fmla="*/ 3 h 33"/>
                <a:gd name="T20" fmla="*/ 3 w 20"/>
                <a:gd name="T21" fmla="*/ 33 h 33"/>
                <a:gd name="T22" fmla="*/ 3 w 20"/>
                <a:gd name="T23" fmla="*/ 33 h 33"/>
                <a:gd name="T24" fmla="*/ 2 w 20"/>
                <a:gd name="T25" fmla="*/ 33 h 33"/>
                <a:gd name="T26" fmla="*/ 2 w 20"/>
                <a:gd name="T27" fmla="*/ 33 h 33"/>
                <a:gd name="T28" fmla="*/ 2 w 20"/>
                <a:gd name="T29" fmla="*/ 33 h 33"/>
                <a:gd name="T30" fmla="*/ 2 w 20"/>
                <a:gd name="T31" fmla="*/ 33 h 33"/>
                <a:gd name="T32" fmla="*/ 2 w 20"/>
                <a:gd name="T33" fmla="*/ 33 h 33"/>
                <a:gd name="T34" fmla="*/ 2 w 20"/>
                <a:gd name="T35" fmla="*/ 31 h 33"/>
                <a:gd name="T36" fmla="*/ 0 w 20"/>
                <a:gd name="T37" fmla="*/ 3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0" y="31"/>
                  </a:moveTo>
                  <a:lnTo>
                    <a:pt x="20" y="0"/>
                  </a:lnTo>
                  <a:lnTo>
                    <a:pt x="20" y="2"/>
                  </a:lnTo>
                  <a:lnTo>
                    <a:pt x="20" y="3"/>
                  </a:lnTo>
                  <a:lnTo>
                    <a:pt x="3" y="33"/>
                  </a:lnTo>
                  <a:lnTo>
                    <a:pt x="2" y="33"/>
                  </a:lnTo>
                  <a:lnTo>
                    <a:pt x="2" y="31"/>
                  </a:lnTo>
                  <a:lnTo>
                    <a:pt x="0" y="31"/>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6" name="Freeform 500"/>
            <p:cNvSpPr>
              <a:spLocks/>
            </p:cNvSpPr>
            <p:nvPr/>
          </p:nvSpPr>
          <p:spPr bwMode="auto">
            <a:xfrm>
              <a:off x="2063" y="3456"/>
              <a:ext cx="20" cy="33"/>
            </a:xfrm>
            <a:custGeom>
              <a:avLst/>
              <a:gdLst>
                <a:gd name="T0" fmla="*/ 0 w 20"/>
                <a:gd name="T1" fmla="*/ 31 h 33"/>
                <a:gd name="T2" fmla="*/ 18 w 20"/>
                <a:gd name="T3" fmla="*/ 0 h 33"/>
                <a:gd name="T4" fmla="*/ 18 w 20"/>
                <a:gd name="T5" fmla="*/ 0 h 33"/>
                <a:gd name="T6" fmla="*/ 18 w 20"/>
                <a:gd name="T7" fmla="*/ 1 h 33"/>
                <a:gd name="T8" fmla="*/ 18 w 20"/>
                <a:gd name="T9" fmla="*/ 1 h 33"/>
                <a:gd name="T10" fmla="*/ 18 w 20"/>
                <a:gd name="T11" fmla="*/ 1 h 33"/>
                <a:gd name="T12" fmla="*/ 18 w 20"/>
                <a:gd name="T13" fmla="*/ 3 h 33"/>
                <a:gd name="T14" fmla="*/ 18 w 20"/>
                <a:gd name="T15" fmla="*/ 3 h 33"/>
                <a:gd name="T16" fmla="*/ 18 w 20"/>
                <a:gd name="T17" fmla="*/ 3 h 33"/>
                <a:gd name="T18" fmla="*/ 20 w 20"/>
                <a:gd name="T19" fmla="*/ 3 h 33"/>
                <a:gd name="T20" fmla="*/ 1 w 20"/>
                <a:gd name="T21" fmla="*/ 33 h 33"/>
                <a:gd name="T22" fmla="*/ 1 w 20"/>
                <a:gd name="T23" fmla="*/ 33 h 33"/>
                <a:gd name="T24" fmla="*/ 1 w 20"/>
                <a:gd name="T25" fmla="*/ 33 h 33"/>
                <a:gd name="T26" fmla="*/ 1 w 20"/>
                <a:gd name="T27" fmla="*/ 33 h 33"/>
                <a:gd name="T28" fmla="*/ 1 w 20"/>
                <a:gd name="T29" fmla="*/ 31 h 33"/>
                <a:gd name="T30" fmla="*/ 1 w 20"/>
                <a:gd name="T31" fmla="*/ 31 h 33"/>
                <a:gd name="T32" fmla="*/ 0 w 20"/>
                <a:gd name="T33" fmla="*/ 31 h 33"/>
                <a:gd name="T34" fmla="*/ 0 w 20"/>
                <a:gd name="T35" fmla="*/ 31 h 33"/>
                <a:gd name="T36" fmla="*/ 0 w 20"/>
                <a:gd name="T37" fmla="*/ 31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33"/>
                <a:gd name="T59" fmla="*/ 20 w 20"/>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33">
                  <a:moveTo>
                    <a:pt x="0" y="31"/>
                  </a:moveTo>
                  <a:lnTo>
                    <a:pt x="18" y="0"/>
                  </a:lnTo>
                  <a:lnTo>
                    <a:pt x="18" y="1"/>
                  </a:lnTo>
                  <a:lnTo>
                    <a:pt x="18" y="3"/>
                  </a:lnTo>
                  <a:lnTo>
                    <a:pt x="20" y="3"/>
                  </a:lnTo>
                  <a:lnTo>
                    <a:pt x="1" y="33"/>
                  </a:lnTo>
                  <a:lnTo>
                    <a:pt x="1" y="31"/>
                  </a:lnTo>
                  <a:lnTo>
                    <a:pt x="0" y="31"/>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7" name="Freeform 501"/>
            <p:cNvSpPr>
              <a:spLocks/>
            </p:cNvSpPr>
            <p:nvPr/>
          </p:nvSpPr>
          <p:spPr bwMode="auto">
            <a:xfrm>
              <a:off x="2064" y="3457"/>
              <a:ext cx="19" cy="33"/>
            </a:xfrm>
            <a:custGeom>
              <a:avLst/>
              <a:gdLst>
                <a:gd name="T0" fmla="*/ 0 w 19"/>
                <a:gd name="T1" fmla="*/ 30 h 33"/>
                <a:gd name="T2" fmla="*/ 17 w 19"/>
                <a:gd name="T3" fmla="*/ 0 h 33"/>
                <a:gd name="T4" fmla="*/ 17 w 19"/>
                <a:gd name="T5" fmla="*/ 2 h 33"/>
                <a:gd name="T6" fmla="*/ 17 w 19"/>
                <a:gd name="T7" fmla="*/ 2 h 33"/>
                <a:gd name="T8" fmla="*/ 17 w 19"/>
                <a:gd name="T9" fmla="*/ 2 h 33"/>
                <a:gd name="T10" fmla="*/ 19 w 19"/>
                <a:gd name="T11" fmla="*/ 2 h 33"/>
                <a:gd name="T12" fmla="*/ 19 w 19"/>
                <a:gd name="T13" fmla="*/ 3 h 33"/>
                <a:gd name="T14" fmla="*/ 19 w 19"/>
                <a:gd name="T15" fmla="*/ 3 h 33"/>
                <a:gd name="T16" fmla="*/ 19 w 19"/>
                <a:gd name="T17" fmla="*/ 3 h 33"/>
                <a:gd name="T18" fmla="*/ 19 w 19"/>
                <a:gd name="T19" fmla="*/ 5 h 33"/>
                <a:gd name="T20" fmla="*/ 2 w 19"/>
                <a:gd name="T21" fmla="*/ 33 h 33"/>
                <a:gd name="T22" fmla="*/ 2 w 19"/>
                <a:gd name="T23" fmla="*/ 33 h 33"/>
                <a:gd name="T24" fmla="*/ 2 w 19"/>
                <a:gd name="T25" fmla="*/ 32 h 33"/>
                <a:gd name="T26" fmla="*/ 0 w 19"/>
                <a:gd name="T27" fmla="*/ 32 h 33"/>
                <a:gd name="T28" fmla="*/ 0 w 19"/>
                <a:gd name="T29" fmla="*/ 32 h 33"/>
                <a:gd name="T30" fmla="*/ 0 w 19"/>
                <a:gd name="T31" fmla="*/ 32 h 33"/>
                <a:gd name="T32" fmla="*/ 0 w 19"/>
                <a:gd name="T33" fmla="*/ 32 h 33"/>
                <a:gd name="T34" fmla="*/ 0 w 19"/>
                <a:gd name="T35" fmla="*/ 32 h 33"/>
                <a:gd name="T36" fmla="*/ 0 w 19"/>
                <a:gd name="T37" fmla="*/ 3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3"/>
                <a:gd name="T59" fmla="*/ 19 w 19"/>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3">
                  <a:moveTo>
                    <a:pt x="0" y="30"/>
                  </a:moveTo>
                  <a:lnTo>
                    <a:pt x="17" y="0"/>
                  </a:lnTo>
                  <a:lnTo>
                    <a:pt x="17" y="2"/>
                  </a:lnTo>
                  <a:lnTo>
                    <a:pt x="19" y="2"/>
                  </a:lnTo>
                  <a:lnTo>
                    <a:pt x="19" y="3"/>
                  </a:lnTo>
                  <a:lnTo>
                    <a:pt x="19" y="5"/>
                  </a:lnTo>
                  <a:lnTo>
                    <a:pt x="2" y="33"/>
                  </a:lnTo>
                  <a:lnTo>
                    <a:pt x="2" y="32"/>
                  </a:lnTo>
                  <a:lnTo>
                    <a:pt x="0" y="32"/>
                  </a:lnTo>
                  <a:lnTo>
                    <a:pt x="0" y="30"/>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8" name="Freeform 502"/>
            <p:cNvSpPr>
              <a:spLocks/>
            </p:cNvSpPr>
            <p:nvPr/>
          </p:nvSpPr>
          <p:spPr bwMode="auto">
            <a:xfrm>
              <a:off x="2064" y="3459"/>
              <a:ext cx="19" cy="31"/>
            </a:xfrm>
            <a:custGeom>
              <a:avLst/>
              <a:gdLst>
                <a:gd name="T0" fmla="*/ 0 w 19"/>
                <a:gd name="T1" fmla="*/ 30 h 31"/>
                <a:gd name="T2" fmla="*/ 19 w 19"/>
                <a:gd name="T3" fmla="*/ 0 h 31"/>
                <a:gd name="T4" fmla="*/ 19 w 19"/>
                <a:gd name="T5" fmla="*/ 1 h 31"/>
                <a:gd name="T6" fmla="*/ 19 w 19"/>
                <a:gd name="T7" fmla="*/ 1 h 31"/>
                <a:gd name="T8" fmla="*/ 19 w 19"/>
                <a:gd name="T9" fmla="*/ 1 h 31"/>
                <a:gd name="T10" fmla="*/ 19 w 19"/>
                <a:gd name="T11" fmla="*/ 3 h 31"/>
                <a:gd name="T12" fmla="*/ 19 w 19"/>
                <a:gd name="T13" fmla="*/ 3 h 31"/>
                <a:gd name="T14" fmla="*/ 19 w 19"/>
                <a:gd name="T15" fmla="*/ 3 h 31"/>
                <a:gd name="T16" fmla="*/ 19 w 19"/>
                <a:gd name="T17" fmla="*/ 3 h 31"/>
                <a:gd name="T18" fmla="*/ 19 w 19"/>
                <a:gd name="T19" fmla="*/ 5 h 31"/>
                <a:gd name="T20" fmla="*/ 4 w 19"/>
                <a:gd name="T21" fmla="*/ 31 h 31"/>
                <a:gd name="T22" fmla="*/ 2 w 19"/>
                <a:gd name="T23" fmla="*/ 31 h 31"/>
                <a:gd name="T24" fmla="*/ 2 w 19"/>
                <a:gd name="T25" fmla="*/ 31 h 31"/>
                <a:gd name="T26" fmla="*/ 2 w 19"/>
                <a:gd name="T27" fmla="*/ 31 h 31"/>
                <a:gd name="T28" fmla="*/ 2 w 19"/>
                <a:gd name="T29" fmla="*/ 31 h 31"/>
                <a:gd name="T30" fmla="*/ 2 w 19"/>
                <a:gd name="T31" fmla="*/ 31 h 31"/>
                <a:gd name="T32" fmla="*/ 2 w 19"/>
                <a:gd name="T33" fmla="*/ 30 h 31"/>
                <a:gd name="T34" fmla="*/ 0 w 19"/>
                <a:gd name="T35" fmla="*/ 30 h 31"/>
                <a:gd name="T36" fmla="*/ 0 w 19"/>
                <a:gd name="T37" fmla="*/ 3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1"/>
                <a:gd name="T59" fmla="*/ 19 w 1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1">
                  <a:moveTo>
                    <a:pt x="0" y="30"/>
                  </a:moveTo>
                  <a:lnTo>
                    <a:pt x="19" y="0"/>
                  </a:lnTo>
                  <a:lnTo>
                    <a:pt x="19" y="1"/>
                  </a:lnTo>
                  <a:lnTo>
                    <a:pt x="19" y="3"/>
                  </a:lnTo>
                  <a:lnTo>
                    <a:pt x="19" y="5"/>
                  </a:lnTo>
                  <a:lnTo>
                    <a:pt x="4" y="31"/>
                  </a:lnTo>
                  <a:lnTo>
                    <a:pt x="2" y="31"/>
                  </a:lnTo>
                  <a:lnTo>
                    <a:pt x="2" y="30"/>
                  </a:lnTo>
                  <a:lnTo>
                    <a:pt x="0" y="3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9" name="Freeform 503"/>
            <p:cNvSpPr>
              <a:spLocks/>
            </p:cNvSpPr>
            <p:nvPr/>
          </p:nvSpPr>
          <p:spPr bwMode="auto">
            <a:xfrm>
              <a:off x="2066" y="3462"/>
              <a:ext cx="18" cy="30"/>
            </a:xfrm>
            <a:custGeom>
              <a:avLst/>
              <a:gdLst>
                <a:gd name="T0" fmla="*/ 0 w 18"/>
                <a:gd name="T1" fmla="*/ 28 h 30"/>
                <a:gd name="T2" fmla="*/ 17 w 18"/>
                <a:gd name="T3" fmla="*/ 0 h 30"/>
                <a:gd name="T4" fmla="*/ 17 w 18"/>
                <a:gd name="T5" fmla="*/ 0 h 30"/>
                <a:gd name="T6" fmla="*/ 17 w 18"/>
                <a:gd name="T7" fmla="*/ 0 h 30"/>
                <a:gd name="T8" fmla="*/ 17 w 18"/>
                <a:gd name="T9" fmla="*/ 0 h 30"/>
                <a:gd name="T10" fmla="*/ 17 w 18"/>
                <a:gd name="T11" fmla="*/ 2 h 30"/>
                <a:gd name="T12" fmla="*/ 17 w 18"/>
                <a:gd name="T13" fmla="*/ 2 h 30"/>
                <a:gd name="T14" fmla="*/ 17 w 18"/>
                <a:gd name="T15" fmla="*/ 2 h 30"/>
                <a:gd name="T16" fmla="*/ 17 w 18"/>
                <a:gd name="T17" fmla="*/ 3 h 30"/>
                <a:gd name="T18" fmla="*/ 18 w 18"/>
                <a:gd name="T19" fmla="*/ 3 h 30"/>
                <a:gd name="T20" fmla="*/ 2 w 18"/>
                <a:gd name="T21" fmla="*/ 30 h 30"/>
                <a:gd name="T22" fmla="*/ 2 w 18"/>
                <a:gd name="T23" fmla="*/ 30 h 30"/>
                <a:gd name="T24" fmla="*/ 2 w 18"/>
                <a:gd name="T25" fmla="*/ 30 h 30"/>
                <a:gd name="T26" fmla="*/ 2 w 18"/>
                <a:gd name="T27" fmla="*/ 30 h 30"/>
                <a:gd name="T28" fmla="*/ 2 w 18"/>
                <a:gd name="T29" fmla="*/ 28 h 30"/>
                <a:gd name="T30" fmla="*/ 0 w 18"/>
                <a:gd name="T31" fmla="*/ 28 h 30"/>
                <a:gd name="T32" fmla="*/ 0 w 18"/>
                <a:gd name="T33" fmla="*/ 28 h 30"/>
                <a:gd name="T34" fmla="*/ 0 w 18"/>
                <a:gd name="T35" fmla="*/ 28 h 30"/>
                <a:gd name="T36" fmla="*/ 0 w 18"/>
                <a:gd name="T37" fmla="*/ 2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30"/>
                <a:gd name="T59" fmla="*/ 18 w 18"/>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30">
                  <a:moveTo>
                    <a:pt x="0" y="28"/>
                  </a:moveTo>
                  <a:lnTo>
                    <a:pt x="17" y="0"/>
                  </a:lnTo>
                  <a:lnTo>
                    <a:pt x="17" y="2"/>
                  </a:lnTo>
                  <a:lnTo>
                    <a:pt x="17" y="3"/>
                  </a:lnTo>
                  <a:lnTo>
                    <a:pt x="18" y="3"/>
                  </a:lnTo>
                  <a:lnTo>
                    <a:pt x="2" y="30"/>
                  </a:lnTo>
                  <a:lnTo>
                    <a:pt x="2" y="28"/>
                  </a:lnTo>
                  <a:lnTo>
                    <a:pt x="0" y="2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0" name="Freeform 504"/>
            <p:cNvSpPr>
              <a:spLocks/>
            </p:cNvSpPr>
            <p:nvPr/>
          </p:nvSpPr>
          <p:spPr bwMode="auto">
            <a:xfrm>
              <a:off x="2068" y="3464"/>
              <a:ext cx="16" cy="30"/>
            </a:xfrm>
            <a:custGeom>
              <a:avLst/>
              <a:gdLst>
                <a:gd name="T0" fmla="*/ 0 w 16"/>
                <a:gd name="T1" fmla="*/ 26 h 30"/>
                <a:gd name="T2" fmla="*/ 15 w 16"/>
                <a:gd name="T3" fmla="*/ 0 h 30"/>
                <a:gd name="T4" fmla="*/ 15 w 16"/>
                <a:gd name="T5" fmla="*/ 0 h 30"/>
                <a:gd name="T6" fmla="*/ 15 w 16"/>
                <a:gd name="T7" fmla="*/ 0 h 30"/>
                <a:gd name="T8" fmla="*/ 15 w 16"/>
                <a:gd name="T9" fmla="*/ 1 h 30"/>
                <a:gd name="T10" fmla="*/ 16 w 16"/>
                <a:gd name="T11" fmla="*/ 1 h 30"/>
                <a:gd name="T12" fmla="*/ 16 w 16"/>
                <a:gd name="T13" fmla="*/ 1 h 30"/>
                <a:gd name="T14" fmla="*/ 16 w 16"/>
                <a:gd name="T15" fmla="*/ 3 h 30"/>
                <a:gd name="T16" fmla="*/ 16 w 16"/>
                <a:gd name="T17" fmla="*/ 3 h 30"/>
                <a:gd name="T18" fmla="*/ 16 w 16"/>
                <a:gd name="T19" fmla="*/ 3 h 30"/>
                <a:gd name="T20" fmla="*/ 1 w 16"/>
                <a:gd name="T21" fmla="*/ 30 h 30"/>
                <a:gd name="T22" fmla="*/ 1 w 16"/>
                <a:gd name="T23" fmla="*/ 28 h 30"/>
                <a:gd name="T24" fmla="*/ 1 w 16"/>
                <a:gd name="T25" fmla="*/ 28 h 30"/>
                <a:gd name="T26" fmla="*/ 0 w 16"/>
                <a:gd name="T27" fmla="*/ 28 h 30"/>
                <a:gd name="T28" fmla="*/ 0 w 16"/>
                <a:gd name="T29" fmla="*/ 28 h 30"/>
                <a:gd name="T30" fmla="*/ 0 w 16"/>
                <a:gd name="T31" fmla="*/ 28 h 30"/>
                <a:gd name="T32" fmla="*/ 0 w 16"/>
                <a:gd name="T33" fmla="*/ 28 h 30"/>
                <a:gd name="T34" fmla="*/ 0 w 16"/>
                <a:gd name="T35" fmla="*/ 28 h 30"/>
                <a:gd name="T36" fmla="*/ 0 w 16"/>
                <a:gd name="T37" fmla="*/ 2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0"/>
                <a:gd name="T59" fmla="*/ 16 w 1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0">
                  <a:moveTo>
                    <a:pt x="0" y="26"/>
                  </a:moveTo>
                  <a:lnTo>
                    <a:pt x="15" y="0"/>
                  </a:lnTo>
                  <a:lnTo>
                    <a:pt x="15" y="1"/>
                  </a:lnTo>
                  <a:lnTo>
                    <a:pt x="16" y="1"/>
                  </a:lnTo>
                  <a:lnTo>
                    <a:pt x="16" y="3"/>
                  </a:lnTo>
                  <a:lnTo>
                    <a:pt x="1" y="30"/>
                  </a:lnTo>
                  <a:lnTo>
                    <a:pt x="1" y="28"/>
                  </a:lnTo>
                  <a:lnTo>
                    <a:pt x="0" y="28"/>
                  </a:lnTo>
                  <a:lnTo>
                    <a:pt x="0" y="26"/>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1" name="Freeform 505"/>
            <p:cNvSpPr>
              <a:spLocks/>
            </p:cNvSpPr>
            <p:nvPr/>
          </p:nvSpPr>
          <p:spPr bwMode="auto">
            <a:xfrm>
              <a:off x="2068" y="3465"/>
              <a:ext cx="16" cy="29"/>
            </a:xfrm>
            <a:custGeom>
              <a:avLst/>
              <a:gdLst>
                <a:gd name="T0" fmla="*/ 0 w 16"/>
                <a:gd name="T1" fmla="*/ 27 h 29"/>
                <a:gd name="T2" fmla="*/ 16 w 16"/>
                <a:gd name="T3" fmla="*/ 0 h 29"/>
                <a:gd name="T4" fmla="*/ 16 w 16"/>
                <a:gd name="T5" fmla="*/ 0 h 29"/>
                <a:gd name="T6" fmla="*/ 16 w 16"/>
                <a:gd name="T7" fmla="*/ 2 h 29"/>
                <a:gd name="T8" fmla="*/ 16 w 16"/>
                <a:gd name="T9" fmla="*/ 2 h 29"/>
                <a:gd name="T10" fmla="*/ 16 w 16"/>
                <a:gd name="T11" fmla="*/ 2 h 29"/>
                <a:gd name="T12" fmla="*/ 16 w 16"/>
                <a:gd name="T13" fmla="*/ 2 h 29"/>
                <a:gd name="T14" fmla="*/ 16 w 16"/>
                <a:gd name="T15" fmla="*/ 4 h 29"/>
                <a:gd name="T16" fmla="*/ 16 w 16"/>
                <a:gd name="T17" fmla="*/ 4 h 29"/>
                <a:gd name="T18" fmla="*/ 16 w 16"/>
                <a:gd name="T19" fmla="*/ 4 h 29"/>
                <a:gd name="T20" fmla="*/ 3 w 16"/>
                <a:gd name="T21" fmla="*/ 29 h 29"/>
                <a:gd name="T22" fmla="*/ 1 w 16"/>
                <a:gd name="T23" fmla="*/ 29 h 29"/>
                <a:gd name="T24" fmla="*/ 1 w 16"/>
                <a:gd name="T25" fmla="*/ 29 h 29"/>
                <a:gd name="T26" fmla="*/ 1 w 16"/>
                <a:gd name="T27" fmla="*/ 29 h 29"/>
                <a:gd name="T28" fmla="*/ 1 w 16"/>
                <a:gd name="T29" fmla="*/ 29 h 29"/>
                <a:gd name="T30" fmla="*/ 1 w 16"/>
                <a:gd name="T31" fmla="*/ 27 h 29"/>
                <a:gd name="T32" fmla="*/ 1 w 16"/>
                <a:gd name="T33" fmla="*/ 27 h 29"/>
                <a:gd name="T34" fmla="*/ 0 w 16"/>
                <a:gd name="T35" fmla="*/ 27 h 29"/>
                <a:gd name="T36" fmla="*/ 0 w 16"/>
                <a:gd name="T37" fmla="*/ 2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9"/>
                <a:gd name="T59" fmla="*/ 16 w 1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9">
                  <a:moveTo>
                    <a:pt x="0" y="27"/>
                  </a:moveTo>
                  <a:lnTo>
                    <a:pt x="16" y="0"/>
                  </a:lnTo>
                  <a:lnTo>
                    <a:pt x="16" y="2"/>
                  </a:lnTo>
                  <a:lnTo>
                    <a:pt x="16" y="4"/>
                  </a:lnTo>
                  <a:lnTo>
                    <a:pt x="3" y="29"/>
                  </a:lnTo>
                  <a:lnTo>
                    <a:pt x="1" y="29"/>
                  </a:lnTo>
                  <a:lnTo>
                    <a:pt x="1" y="27"/>
                  </a:lnTo>
                  <a:lnTo>
                    <a:pt x="0" y="27"/>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2" name="Freeform 506"/>
            <p:cNvSpPr>
              <a:spLocks/>
            </p:cNvSpPr>
            <p:nvPr/>
          </p:nvSpPr>
          <p:spPr bwMode="auto">
            <a:xfrm>
              <a:off x="2069" y="3467"/>
              <a:ext cx="17" cy="28"/>
            </a:xfrm>
            <a:custGeom>
              <a:avLst/>
              <a:gdLst>
                <a:gd name="T0" fmla="*/ 0 w 17"/>
                <a:gd name="T1" fmla="*/ 27 h 28"/>
                <a:gd name="T2" fmla="*/ 15 w 17"/>
                <a:gd name="T3" fmla="*/ 0 h 28"/>
                <a:gd name="T4" fmla="*/ 15 w 17"/>
                <a:gd name="T5" fmla="*/ 0 h 28"/>
                <a:gd name="T6" fmla="*/ 15 w 17"/>
                <a:gd name="T7" fmla="*/ 2 h 28"/>
                <a:gd name="T8" fmla="*/ 15 w 17"/>
                <a:gd name="T9" fmla="*/ 2 h 28"/>
                <a:gd name="T10" fmla="*/ 15 w 17"/>
                <a:gd name="T11" fmla="*/ 2 h 28"/>
                <a:gd name="T12" fmla="*/ 15 w 17"/>
                <a:gd name="T13" fmla="*/ 2 h 28"/>
                <a:gd name="T14" fmla="*/ 15 w 17"/>
                <a:gd name="T15" fmla="*/ 2 h 28"/>
                <a:gd name="T16" fmla="*/ 15 w 17"/>
                <a:gd name="T17" fmla="*/ 3 h 28"/>
                <a:gd name="T18" fmla="*/ 15 w 17"/>
                <a:gd name="T19" fmla="*/ 3 h 28"/>
                <a:gd name="T20" fmla="*/ 15 w 17"/>
                <a:gd name="T21" fmla="*/ 3 h 28"/>
                <a:gd name="T22" fmla="*/ 15 w 17"/>
                <a:gd name="T23" fmla="*/ 3 h 28"/>
                <a:gd name="T24" fmla="*/ 15 w 17"/>
                <a:gd name="T25" fmla="*/ 3 h 28"/>
                <a:gd name="T26" fmla="*/ 15 w 17"/>
                <a:gd name="T27" fmla="*/ 3 h 28"/>
                <a:gd name="T28" fmla="*/ 15 w 17"/>
                <a:gd name="T29" fmla="*/ 3 h 28"/>
                <a:gd name="T30" fmla="*/ 15 w 17"/>
                <a:gd name="T31" fmla="*/ 3 h 28"/>
                <a:gd name="T32" fmla="*/ 17 w 17"/>
                <a:gd name="T33" fmla="*/ 3 h 28"/>
                <a:gd name="T34" fmla="*/ 17 w 17"/>
                <a:gd name="T35" fmla="*/ 5 h 28"/>
                <a:gd name="T36" fmla="*/ 2 w 17"/>
                <a:gd name="T37" fmla="*/ 28 h 28"/>
                <a:gd name="T38" fmla="*/ 2 w 17"/>
                <a:gd name="T39" fmla="*/ 28 h 28"/>
                <a:gd name="T40" fmla="*/ 2 w 17"/>
                <a:gd name="T41" fmla="*/ 27 h 28"/>
                <a:gd name="T42" fmla="*/ 2 w 17"/>
                <a:gd name="T43" fmla="*/ 27 h 28"/>
                <a:gd name="T44" fmla="*/ 2 w 17"/>
                <a:gd name="T45" fmla="*/ 27 h 28"/>
                <a:gd name="T46" fmla="*/ 0 w 17"/>
                <a:gd name="T47" fmla="*/ 27 h 28"/>
                <a:gd name="T48" fmla="*/ 0 w 17"/>
                <a:gd name="T49" fmla="*/ 27 h 28"/>
                <a:gd name="T50" fmla="*/ 0 w 17"/>
                <a:gd name="T51" fmla="*/ 27 h 28"/>
                <a:gd name="T52" fmla="*/ 0 w 17"/>
                <a:gd name="T53" fmla="*/ 27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8"/>
                <a:gd name="T83" fmla="*/ 17 w 17"/>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8">
                  <a:moveTo>
                    <a:pt x="0" y="27"/>
                  </a:moveTo>
                  <a:lnTo>
                    <a:pt x="15" y="0"/>
                  </a:lnTo>
                  <a:lnTo>
                    <a:pt x="15" y="2"/>
                  </a:lnTo>
                  <a:lnTo>
                    <a:pt x="15" y="3"/>
                  </a:lnTo>
                  <a:lnTo>
                    <a:pt x="17" y="3"/>
                  </a:lnTo>
                  <a:lnTo>
                    <a:pt x="17" y="5"/>
                  </a:lnTo>
                  <a:lnTo>
                    <a:pt x="2" y="28"/>
                  </a:lnTo>
                  <a:lnTo>
                    <a:pt x="2" y="27"/>
                  </a:lnTo>
                  <a:lnTo>
                    <a:pt x="0" y="27"/>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3" name="Freeform 507"/>
            <p:cNvSpPr>
              <a:spLocks/>
            </p:cNvSpPr>
            <p:nvPr/>
          </p:nvSpPr>
          <p:spPr bwMode="auto">
            <a:xfrm>
              <a:off x="2071" y="3469"/>
              <a:ext cx="15" cy="26"/>
            </a:xfrm>
            <a:custGeom>
              <a:avLst/>
              <a:gdLst>
                <a:gd name="T0" fmla="*/ 0 w 15"/>
                <a:gd name="T1" fmla="*/ 25 h 26"/>
                <a:gd name="T2" fmla="*/ 13 w 15"/>
                <a:gd name="T3" fmla="*/ 0 h 26"/>
                <a:gd name="T4" fmla="*/ 13 w 15"/>
                <a:gd name="T5" fmla="*/ 0 h 26"/>
                <a:gd name="T6" fmla="*/ 13 w 15"/>
                <a:gd name="T7" fmla="*/ 0 h 26"/>
                <a:gd name="T8" fmla="*/ 13 w 15"/>
                <a:gd name="T9" fmla="*/ 1 h 26"/>
                <a:gd name="T10" fmla="*/ 13 w 15"/>
                <a:gd name="T11" fmla="*/ 1 h 26"/>
                <a:gd name="T12" fmla="*/ 13 w 15"/>
                <a:gd name="T13" fmla="*/ 1 h 26"/>
                <a:gd name="T14" fmla="*/ 13 w 15"/>
                <a:gd name="T15" fmla="*/ 1 h 26"/>
                <a:gd name="T16" fmla="*/ 13 w 15"/>
                <a:gd name="T17" fmla="*/ 1 h 26"/>
                <a:gd name="T18" fmla="*/ 13 w 15"/>
                <a:gd name="T19" fmla="*/ 1 h 26"/>
                <a:gd name="T20" fmla="*/ 13 w 15"/>
                <a:gd name="T21" fmla="*/ 1 h 26"/>
                <a:gd name="T22" fmla="*/ 13 w 15"/>
                <a:gd name="T23" fmla="*/ 1 h 26"/>
                <a:gd name="T24" fmla="*/ 15 w 15"/>
                <a:gd name="T25" fmla="*/ 3 h 26"/>
                <a:gd name="T26" fmla="*/ 15 w 15"/>
                <a:gd name="T27" fmla="*/ 3 h 26"/>
                <a:gd name="T28" fmla="*/ 15 w 15"/>
                <a:gd name="T29" fmla="*/ 3 h 26"/>
                <a:gd name="T30" fmla="*/ 15 w 15"/>
                <a:gd name="T31" fmla="*/ 3 h 26"/>
                <a:gd name="T32" fmla="*/ 15 w 15"/>
                <a:gd name="T33" fmla="*/ 5 h 26"/>
                <a:gd name="T34" fmla="*/ 15 w 15"/>
                <a:gd name="T35" fmla="*/ 5 h 26"/>
                <a:gd name="T36" fmla="*/ 2 w 15"/>
                <a:gd name="T37" fmla="*/ 26 h 26"/>
                <a:gd name="T38" fmla="*/ 2 w 15"/>
                <a:gd name="T39" fmla="*/ 26 h 26"/>
                <a:gd name="T40" fmla="*/ 2 w 15"/>
                <a:gd name="T41" fmla="*/ 26 h 26"/>
                <a:gd name="T42" fmla="*/ 0 w 15"/>
                <a:gd name="T43" fmla="*/ 26 h 26"/>
                <a:gd name="T44" fmla="*/ 0 w 15"/>
                <a:gd name="T45" fmla="*/ 26 h 26"/>
                <a:gd name="T46" fmla="*/ 0 w 15"/>
                <a:gd name="T47" fmla="*/ 26 h 26"/>
                <a:gd name="T48" fmla="*/ 0 w 15"/>
                <a:gd name="T49" fmla="*/ 25 h 26"/>
                <a:gd name="T50" fmla="*/ 0 w 15"/>
                <a:gd name="T51" fmla="*/ 25 h 26"/>
                <a:gd name="T52" fmla="*/ 0 w 15"/>
                <a:gd name="T53" fmla="*/ 2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26"/>
                <a:gd name="T83" fmla="*/ 15 w 15"/>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26">
                  <a:moveTo>
                    <a:pt x="0" y="25"/>
                  </a:moveTo>
                  <a:lnTo>
                    <a:pt x="13" y="0"/>
                  </a:lnTo>
                  <a:lnTo>
                    <a:pt x="13" y="1"/>
                  </a:lnTo>
                  <a:lnTo>
                    <a:pt x="15" y="3"/>
                  </a:lnTo>
                  <a:lnTo>
                    <a:pt x="15" y="5"/>
                  </a:lnTo>
                  <a:lnTo>
                    <a:pt x="2" y="26"/>
                  </a:lnTo>
                  <a:lnTo>
                    <a:pt x="0" y="26"/>
                  </a:lnTo>
                  <a:lnTo>
                    <a:pt x="0" y="25"/>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4" name="Freeform 508"/>
            <p:cNvSpPr>
              <a:spLocks/>
            </p:cNvSpPr>
            <p:nvPr/>
          </p:nvSpPr>
          <p:spPr bwMode="auto">
            <a:xfrm>
              <a:off x="2071" y="3472"/>
              <a:ext cx="15" cy="25"/>
            </a:xfrm>
            <a:custGeom>
              <a:avLst/>
              <a:gdLst>
                <a:gd name="T0" fmla="*/ 0 w 15"/>
                <a:gd name="T1" fmla="*/ 23 h 25"/>
                <a:gd name="T2" fmla="*/ 15 w 15"/>
                <a:gd name="T3" fmla="*/ 0 h 25"/>
                <a:gd name="T4" fmla="*/ 15 w 15"/>
                <a:gd name="T5" fmla="*/ 0 h 25"/>
                <a:gd name="T6" fmla="*/ 15 w 15"/>
                <a:gd name="T7" fmla="*/ 0 h 25"/>
                <a:gd name="T8" fmla="*/ 15 w 15"/>
                <a:gd name="T9" fmla="*/ 2 h 25"/>
                <a:gd name="T10" fmla="*/ 15 w 15"/>
                <a:gd name="T11" fmla="*/ 2 h 25"/>
                <a:gd name="T12" fmla="*/ 15 w 15"/>
                <a:gd name="T13" fmla="*/ 2 h 25"/>
                <a:gd name="T14" fmla="*/ 15 w 15"/>
                <a:gd name="T15" fmla="*/ 3 h 25"/>
                <a:gd name="T16" fmla="*/ 15 w 15"/>
                <a:gd name="T17" fmla="*/ 3 h 25"/>
                <a:gd name="T18" fmla="*/ 15 w 15"/>
                <a:gd name="T19" fmla="*/ 3 h 25"/>
                <a:gd name="T20" fmla="*/ 3 w 15"/>
                <a:gd name="T21" fmla="*/ 25 h 25"/>
                <a:gd name="T22" fmla="*/ 3 w 15"/>
                <a:gd name="T23" fmla="*/ 25 h 25"/>
                <a:gd name="T24" fmla="*/ 2 w 15"/>
                <a:gd name="T25" fmla="*/ 25 h 25"/>
                <a:gd name="T26" fmla="*/ 2 w 15"/>
                <a:gd name="T27" fmla="*/ 23 h 25"/>
                <a:gd name="T28" fmla="*/ 2 w 15"/>
                <a:gd name="T29" fmla="*/ 23 h 25"/>
                <a:gd name="T30" fmla="*/ 2 w 15"/>
                <a:gd name="T31" fmla="*/ 23 h 25"/>
                <a:gd name="T32" fmla="*/ 2 w 15"/>
                <a:gd name="T33" fmla="*/ 23 h 25"/>
                <a:gd name="T34" fmla="*/ 0 w 15"/>
                <a:gd name="T35" fmla="*/ 23 h 25"/>
                <a:gd name="T36" fmla="*/ 0 w 15"/>
                <a:gd name="T37" fmla="*/ 23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25"/>
                <a:gd name="T59" fmla="*/ 15 w 1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25">
                  <a:moveTo>
                    <a:pt x="0" y="23"/>
                  </a:moveTo>
                  <a:lnTo>
                    <a:pt x="15" y="0"/>
                  </a:lnTo>
                  <a:lnTo>
                    <a:pt x="15" y="2"/>
                  </a:lnTo>
                  <a:lnTo>
                    <a:pt x="15" y="3"/>
                  </a:lnTo>
                  <a:lnTo>
                    <a:pt x="3" y="25"/>
                  </a:lnTo>
                  <a:lnTo>
                    <a:pt x="2" y="25"/>
                  </a:lnTo>
                  <a:lnTo>
                    <a:pt x="2" y="23"/>
                  </a:lnTo>
                  <a:lnTo>
                    <a:pt x="0" y="23"/>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5" name="Freeform 509"/>
            <p:cNvSpPr>
              <a:spLocks/>
            </p:cNvSpPr>
            <p:nvPr/>
          </p:nvSpPr>
          <p:spPr bwMode="auto">
            <a:xfrm>
              <a:off x="2073" y="3474"/>
              <a:ext cx="13" cy="23"/>
            </a:xfrm>
            <a:custGeom>
              <a:avLst/>
              <a:gdLst>
                <a:gd name="T0" fmla="*/ 0 w 13"/>
                <a:gd name="T1" fmla="*/ 21 h 23"/>
                <a:gd name="T2" fmla="*/ 13 w 13"/>
                <a:gd name="T3" fmla="*/ 0 h 23"/>
                <a:gd name="T4" fmla="*/ 13 w 13"/>
                <a:gd name="T5" fmla="*/ 0 h 23"/>
                <a:gd name="T6" fmla="*/ 13 w 13"/>
                <a:gd name="T7" fmla="*/ 1 h 23"/>
                <a:gd name="T8" fmla="*/ 13 w 13"/>
                <a:gd name="T9" fmla="*/ 1 h 23"/>
                <a:gd name="T10" fmla="*/ 13 w 13"/>
                <a:gd name="T11" fmla="*/ 1 h 23"/>
                <a:gd name="T12" fmla="*/ 13 w 13"/>
                <a:gd name="T13" fmla="*/ 3 h 23"/>
                <a:gd name="T14" fmla="*/ 13 w 13"/>
                <a:gd name="T15" fmla="*/ 3 h 23"/>
                <a:gd name="T16" fmla="*/ 13 w 13"/>
                <a:gd name="T17" fmla="*/ 3 h 23"/>
                <a:gd name="T18" fmla="*/ 13 w 13"/>
                <a:gd name="T19" fmla="*/ 5 h 23"/>
                <a:gd name="T20" fmla="*/ 1 w 13"/>
                <a:gd name="T21" fmla="*/ 23 h 23"/>
                <a:gd name="T22" fmla="*/ 1 w 13"/>
                <a:gd name="T23" fmla="*/ 23 h 23"/>
                <a:gd name="T24" fmla="*/ 1 w 13"/>
                <a:gd name="T25" fmla="*/ 23 h 23"/>
                <a:gd name="T26" fmla="*/ 1 w 13"/>
                <a:gd name="T27" fmla="*/ 23 h 23"/>
                <a:gd name="T28" fmla="*/ 1 w 13"/>
                <a:gd name="T29" fmla="*/ 23 h 23"/>
                <a:gd name="T30" fmla="*/ 1 w 13"/>
                <a:gd name="T31" fmla="*/ 23 h 23"/>
                <a:gd name="T32" fmla="*/ 0 w 13"/>
                <a:gd name="T33" fmla="*/ 23 h 23"/>
                <a:gd name="T34" fmla="*/ 0 w 13"/>
                <a:gd name="T35" fmla="*/ 21 h 23"/>
                <a:gd name="T36" fmla="*/ 0 w 13"/>
                <a:gd name="T37" fmla="*/ 2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3"/>
                <a:gd name="T59" fmla="*/ 13 w 1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3">
                  <a:moveTo>
                    <a:pt x="0" y="21"/>
                  </a:moveTo>
                  <a:lnTo>
                    <a:pt x="13" y="0"/>
                  </a:lnTo>
                  <a:lnTo>
                    <a:pt x="13" y="1"/>
                  </a:lnTo>
                  <a:lnTo>
                    <a:pt x="13" y="3"/>
                  </a:lnTo>
                  <a:lnTo>
                    <a:pt x="13" y="5"/>
                  </a:lnTo>
                  <a:lnTo>
                    <a:pt x="1" y="23"/>
                  </a:lnTo>
                  <a:lnTo>
                    <a:pt x="0" y="23"/>
                  </a:lnTo>
                  <a:lnTo>
                    <a:pt x="0" y="21"/>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6" name="Freeform 510"/>
            <p:cNvSpPr>
              <a:spLocks/>
            </p:cNvSpPr>
            <p:nvPr/>
          </p:nvSpPr>
          <p:spPr bwMode="auto">
            <a:xfrm>
              <a:off x="2074" y="3475"/>
              <a:ext cx="12" cy="24"/>
            </a:xfrm>
            <a:custGeom>
              <a:avLst/>
              <a:gdLst>
                <a:gd name="T0" fmla="*/ 0 w 12"/>
                <a:gd name="T1" fmla="*/ 22 h 24"/>
                <a:gd name="T2" fmla="*/ 12 w 12"/>
                <a:gd name="T3" fmla="*/ 0 h 24"/>
                <a:gd name="T4" fmla="*/ 12 w 12"/>
                <a:gd name="T5" fmla="*/ 2 h 24"/>
                <a:gd name="T6" fmla="*/ 12 w 12"/>
                <a:gd name="T7" fmla="*/ 2 h 24"/>
                <a:gd name="T8" fmla="*/ 12 w 12"/>
                <a:gd name="T9" fmla="*/ 2 h 24"/>
                <a:gd name="T10" fmla="*/ 12 w 12"/>
                <a:gd name="T11" fmla="*/ 4 h 24"/>
                <a:gd name="T12" fmla="*/ 12 w 12"/>
                <a:gd name="T13" fmla="*/ 4 h 24"/>
                <a:gd name="T14" fmla="*/ 12 w 12"/>
                <a:gd name="T15" fmla="*/ 4 h 24"/>
                <a:gd name="T16" fmla="*/ 12 w 12"/>
                <a:gd name="T17" fmla="*/ 5 h 24"/>
                <a:gd name="T18" fmla="*/ 12 w 12"/>
                <a:gd name="T19" fmla="*/ 5 h 24"/>
                <a:gd name="T20" fmla="*/ 2 w 12"/>
                <a:gd name="T21" fmla="*/ 24 h 24"/>
                <a:gd name="T22" fmla="*/ 2 w 12"/>
                <a:gd name="T23" fmla="*/ 24 h 24"/>
                <a:gd name="T24" fmla="*/ 2 w 12"/>
                <a:gd name="T25" fmla="*/ 24 h 24"/>
                <a:gd name="T26" fmla="*/ 2 w 12"/>
                <a:gd name="T27" fmla="*/ 24 h 24"/>
                <a:gd name="T28" fmla="*/ 0 w 12"/>
                <a:gd name="T29" fmla="*/ 22 h 24"/>
                <a:gd name="T30" fmla="*/ 0 w 12"/>
                <a:gd name="T31" fmla="*/ 22 h 24"/>
                <a:gd name="T32" fmla="*/ 0 w 12"/>
                <a:gd name="T33" fmla="*/ 22 h 24"/>
                <a:gd name="T34" fmla="*/ 0 w 12"/>
                <a:gd name="T35" fmla="*/ 22 h 24"/>
                <a:gd name="T36" fmla="*/ 0 w 12"/>
                <a:gd name="T37" fmla="*/ 2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4"/>
                <a:gd name="T59" fmla="*/ 12 w 1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4">
                  <a:moveTo>
                    <a:pt x="0" y="22"/>
                  </a:moveTo>
                  <a:lnTo>
                    <a:pt x="12" y="0"/>
                  </a:lnTo>
                  <a:lnTo>
                    <a:pt x="12" y="2"/>
                  </a:lnTo>
                  <a:lnTo>
                    <a:pt x="12" y="4"/>
                  </a:lnTo>
                  <a:lnTo>
                    <a:pt x="12" y="5"/>
                  </a:lnTo>
                  <a:lnTo>
                    <a:pt x="2" y="24"/>
                  </a:lnTo>
                  <a:lnTo>
                    <a:pt x="0" y="22"/>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7" name="Freeform 511"/>
            <p:cNvSpPr>
              <a:spLocks/>
            </p:cNvSpPr>
            <p:nvPr/>
          </p:nvSpPr>
          <p:spPr bwMode="auto">
            <a:xfrm>
              <a:off x="2074" y="3479"/>
              <a:ext cx="12" cy="20"/>
            </a:xfrm>
            <a:custGeom>
              <a:avLst/>
              <a:gdLst>
                <a:gd name="T0" fmla="*/ 0 w 12"/>
                <a:gd name="T1" fmla="*/ 18 h 20"/>
                <a:gd name="T2" fmla="*/ 12 w 12"/>
                <a:gd name="T3" fmla="*/ 0 h 20"/>
                <a:gd name="T4" fmla="*/ 12 w 12"/>
                <a:gd name="T5" fmla="*/ 0 h 20"/>
                <a:gd name="T6" fmla="*/ 12 w 12"/>
                <a:gd name="T7" fmla="*/ 0 h 20"/>
                <a:gd name="T8" fmla="*/ 12 w 12"/>
                <a:gd name="T9" fmla="*/ 1 h 20"/>
                <a:gd name="T10" fmla="*/ 12 w 12"/>
                <a:gd name="T11" fmla="*/ 1 h 20"/>
                <a:gd name="T12" fmla="*/ 12 w 12"/>
                <a:gd name="T13" fmla="*/ 3 h 20"/>
                <a:gd name="T14" fmla="*/ 12 w 12"/>
                <a:gd name="T15" fmla="*/ 3 h 20"/>
                <a:gd name="T16" fmla="*/ 12 w 12"/>
                <a:gd name="T17" fmla="*/ 5 h 20"/>
                <a:gd name="T18" fmla="*/ 12 w 12"/>
                <a:gd name="T19" fmla="*/ 5 h 20"/>
                <a:gd name="T20" fmla="*/ 4 w 12"/>
                <a:gd name="T21" fmla="*/ 20 h 20"/>
                <a:gd name="T22" fmla="*/ 4 w 12"/>
                <a:gd name="T23" fmla="*/ 20 h 20"/>
                <a:gd name="T24" fmla="*/ 2 w 12"/>
                <a:gd name="T25" fmla="*/ 20 h 20"/>
                <a:gd name="T26" fmla="*/ 2 w 12"/>
                <a:gd name="T27" fmla="*/ 20 h 20"/>
                <a:gd name="T28" fmla="*/ 2 w 12"/>
                <a:gd name="T29" fmla="*/ 20 h 20"/>
                <a:gd name="T30" fmla="*/ 2 w 12"/>
                <a:gd name="T31" fmla="*/ 20 h 20"/>
                <a:gd name="T32" fmla="*/ 2 w 12"/>
                <a:gd name="T33" fmla="*/ 20 h 20"/>
                <a:gd name="T34" fmla="*/ 2 w 12"/>
                <a:gd name="T35" fmla="*/ 20 h 20"/>
                <a:gd name="T36" fmla="*/ 0 w 12"/>
                <a:gd name="T37" fmla="*/ 18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0"/>
                <a:gd name="T59" fmla="*/ 12 w 1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0">
                  <a:moveTo>
                    <a:pt x="0" y="18"/>
                  </a:moveTo>
                  <a:lnTo>
                    <a:pt x="12" y="0"/>
                  </a:lnTo>
                  <a:lnTo>
                    <a:pt x="12" y="1"/>
                  </a:lnTo>
                  <a:lnTo>
                    <a:pt x="12" y="3"/>
                  </a:lnTo>
                  <a:lnTo>
                    <a:pt x="12" y="5"/>
                  </a:lnTo>
                  <a:lnTo>
                    <a:pt x="4" y="20"/>
                  </a:lnTo>
                  <a:lnTo>
                    <a:pt x="2" y="20"/>
                  </a:lnTo>
                  <a:lnTo>
                    <a:pt x="0" y="1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8" name="Freeform 512"/>
            <p:cNvSpPr>
              <a:spLocks/>
            </p:cNvSpPr>
            <p:nvPr/>
          </p:nvSpPr>
          <p:spPr bwMode="auto">
            <a:xfrm>
              <a:off x="2076" y="3480"/>
              <a:ext cx="10" cy="20"/>
            </a:xfrm>
            <a:custGeom>
              <a:avLst/>
              <a:gdLst>
                <a:gd name="T0" fmla="*/ 0 w 10"/>
                <a:gd name="T1" fmla="*/ 19 h 20"/>
                <a:gd name="T2" fmla="*/ 10 w 10"/>
                <a:gd name="T3" fmla="*/ 0 h 20"/>
                <a:gd name="T4" fmla="*/ 10 w 10"/>
                <a:gd name="T5" fmla="*/ 2 h 20"/>
                <a:gd name="T6" fmla="*/ 10 w 10"/>
                <a:gd name="T7" fmla="*/ 2 h 20"/>
                <a:gd name="T8" fmla="*/ 10 w 10"/>
                <a:gd name="T9" fmla="*/ 4 h 20"/>
                <a:gd name="T10" fmla="*/ 10 w 10"/>
                <a:gd name="T11" fmla="*/ 4 h 20"/>
                <a:gd name="T12" fmla="*/ 10 w 10"/>
                <a:gd name="T13" fmla="*/ 4 h 20"/>
                <a:gd name="T14" fmla="*/ 10 w 10"/>
                <a:gd name="T15" fmla="*/ 5 h 20"/>
                <a:gd name="T16" fmla="*/ 10 w 10"/>
                <a:gd name="T17" fmla="*/ 5 h 20"/>
                <a:gd name="T18" fmla="*/ 10 w 10"/>
                <a:gd name="T19" fmla="*/ 7 h 20"/>
                <a:gd name="T20" fmla="*/ 3 w 10"/>
                <a:gd name="T21" fmla="*/ 20 h 20"/>
                <a:gd name="T22" fmla="*/ 2 w 10"/>
                <a:gd name="T23" fmla="*/ 20 h 20"/>
                <a:gd name="T24" fmla="*/ 2 w 10"/>
                <a:gd name="T25" fmla="*/ 20 h 20"/>
                <a:gd name="T26" fmla="*/ 2 w 10"/>
                <a:gd name="T27" fmla="*/ 20 h 20"/>
                <a:gd name="T28" fmla="*/ 2 w 10"/>
                <a:gd name="T29" fmla="*/ 19 h 20"/>
                <a:gd name="T30" fmla="*/ 2 w 10"/>
                <a:gd name="T31" fmla="*/ 19 h 20"/>
                <a:gd name="T32" fmla="*/ 0 w 10"/>
                <a:gd name="T33" fmla="*/ 19 h 20"/>
                <a:gd name="T34" fmla="*/ 0 w 10"/>
                <a:gd name="T35" fmla="*/ 19 h 20"/>
                <a:gd name="T36" fmla="*/ 0 w 1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0"/>
                <a:gd name="T59" fmla="*/ 10 w 1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0">
                  <a:moveTo>
                    <a:pt x="0" y="19"/>
                  </a:moveTo>
                  <a:lnTo>
                    <a:pt x="10" y="0"/>
                  </a:lnTo>
                  <a:lnTo>
                    <a:pt x="10" y="2"/>
                  </a:lnTo>
                  <a:lnTo>
                    <a:pt x="10" y="4"/>
                  </a:lnTo>
                  <a:lnTo>
                    <a:pt x="10" y="5"/>
                  </a:lnTo>
                  <a:lnTo>
                    <a:pt x="10" y="7"/>
                  </a:lnTo>
                  <a:lnTo>
                    <a:pt x="3" y="20"/>
                  </a:lnTo>
                  <a:lnTo>
                    <a:pt x="2" y="20"/>
                  </a:lnTo>
                  <a:lnTo>
                    <a:pt x="2" y="19"/>
                  </a:lnTo>
                  <a:lnTo>
                    <a:pt x="0" y="19"/>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9" name="Freeform 513"/>
            <p:cNvSpPr>
              <a:spLocks/>
            </p:cNvSpPr>
            <p:nvPr/>
          </p:nvSpPr>
          <p:spPr bwMode="auto">
            <a:xfrm>
              <a:off x="2078" y="3484"/>
              <a:ext cx="8" cy="16"/>
            </a:xfrm>
            <a:custGeom>
              <a:avLst/>
              <a:gdLst>
                <a:gd name="T0" fmla="*/ 0 w 8"/>
                <a:gd name="T1" fmla="*/ 15 h 16"/>
                <a:gd name="T2" fmla="*/ 8 w 8"/>
                <a:gd name="T3" fmla="*/ 0 h 16"/>
                <a:gd name="T4" fmla="*/ 8 w 8"/>
                <a:gd name="T5" fmla="*/ 0 h 16"/>
                <a:gd name="T6" fmla="*/ 8 w 8"/>
                <a:gd name="T7" fmla="*/ 1 h 16"/>
                <a:gd name="T8" fmla="*/ 8 w 8"/>
                <a:gd name="T9" fmla="*/ 1 h 16"/>
                <a:gd name="T10" fmla="*/ 8 w 8"/>
                <a:gd name="T11" fmla="*/ 3 h 16"/>
                <a:gd name="T12" fmla="*/ 8 w 8"/>
                <a:gd name="T13" fmla="*/ 3 h 16"/>
                <a:gd name="T14" fmla="*/ 8 w 8"/>
                <a:gd name="T15" fmla="*/ 5 h 16"/>
                <a:gd name="T16" fmla="*/ 8 w 8"/>
                <a:gd name="T17" fmla="*/ 5 h 16"/>
                <a:gd name="T18" fmla="*/ 8 w 8"/>
                <a:gd name="T19" fmla="*/ 6 h 16"/>
                <a:gd name="T20" fmla="*/ 1 w 8"/>
                <a:gd name="T21" fmla="*/ 16 h 16"/>
                <a:gd name="T22" fmla="*/ 1 w 8"/>
                <a:gd name="T23" fmla="*/ 16 h 16"/>
                <a:gd name="T24" fmla="*/ 1 w 8"/>
                <a:gd name="T25" fmla="*/ 16 h 16"/>
                <a:gd name="T26" fmla="*/ 1 w 8"/>
                <a:gd name="T27" fmla="*/ 16 h 16"/>
                <a:gd name="T28" fmla="*/ 1 w 8"/>
                <a:gd name="T29" fmla="*/ 16 h 16"/>
                <a:gd name="T30" fmla="*/ 0 w 8"/>
                <a:gd name="T31" fmla="*/ 16 h 16"/>
                <a:gd name="T32" fmla="*/ 0 w 8"/>
                <a:gd name="T33" fmla="*/ 16 h 16"/>
                <a:gd name="T34" fmla="*/ 0 w 8"/>
                <a:gd name="T35" fmla="*/ 16 h 16"/>
                <a:gd name="T36" fmla="*/ 0 w 8"/>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6"/>
                <a:gd name="T59" fmla="*/ 8 w 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6">
                  <a:moveTo>
                    <a:pt x="0" y="15"/>
                  </a:moveTo>
                  <a:lnTo>
                    <a:pt x="8" y="0"/>
                  </a:lnTo>
                  <a:lnTo>
                    <a:pt x="8" y="1"/>
                  </a:lnTo>
                  <a:lnTo>
                    <a:pt x="8" y="3"/>
                  </a:lnTo>
                  <a:lnTo>
                    <a:pt x="8" y="5"/>
                  </a:lnTo>
                  <a:lnTo>
                    <a:pt x="8" y="6"/>
                  </a:lnTo>
                  <a:lnTo>
                    <a:pt x="1" y="16"/>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0" name="Freeform 514"/>
            <p:cNvSpPr>
              <a:spLocks/>
            </p:cNvSpPr>
            <p:nvPr/>
          </p:nvSpPr>
          <p:spPr bwMode="auto">
            <a:xfrm>
              <a:off x="2079" y="3487"/>
              <a:ext cx="7" cy="15"/>
            </a:xfrm>
            <a:custGeom>
              <a:avLst/>
              <a:gdLst>
                <a:gd name="T0" fmla="*/ 0 w 7"/>
                <a:gd name="T1" fmla="*/ 13 h 15"/>
                <a:gd name="T2" fmla="*/ 7 w 7"/>
                <a:gd name="T3" fmla="*/ 0 h 15"/>
                <a:gd name="T4" fmla="*/ 7 w 7"/>
                <a:gd name="T5" fmla="*/ 0 h 15"/>
                <a:gd name="T6" fmla="*/ 7 w 7"/>
                <a:gd name="T7" fmla="*/ 2 h 15"/>
                <a:gd name="T8" fmla="*/ 7 w 7"/>
                <a:gd name="T9" fmla="*/ 2 h 15"/>
                <a:gd name="T10" fmla="*/ 7 w 7"/>
                <a:gd name="T11" fmla="*/ 3 h 15"/>
                <a:gd name="T12" fmla="*/ 7 w 7"/>
                <a:gd name="T13" fmla="*/ 3 h 15"/>
                <a:gd name="T14" fmla="*/ 7 w 7"/>
                <a:gd name="T15" fmla="*/ 5 h 15"/>
                <a:gd name="T16" fmla="*/ 7 w 7"/>
                <a:gd name="T17" fmla="*/ 5 h 15"/>
                <a:gd name="T18" fmla="*/ 7 w 7"/>
                <a:gd name="T19" fmla="*/ 5 h 15"/>
                <a:gd name="T20" fmla="*/ 2 w 7"/>
                <a:gd name="T21" fmla="*/ 15 h 15"/>
                <a:gd name="T22" fmla="*/ 2 w 7"/>
                <a:gd name="T23" fmla="*/ 15 h 15"/>
                <a:gd name="T24" fmla="*/ 2 w 7"/>
                <a:gd name="T25" fmla="*/ 15 h 15"/>
                <a:gd name="T26" fmla="*/ 0 w 7"/>
                <a:gd name="T27" fmla="*/ 15 h 15"/>
                <a:gd name="T28" fmla="*/ 0 w 7"/>
                <a:gd name="T29" fmla="*/ 13 h 15"/>
                <a:gd name="T30" fmla="*/ 0 w 7"/>
                <a:gd name="T31" fmla="*/ 13 h 15"/>
                <a:gd name="T32" fmla="*/ 0 w 7"/>
                <a:gd name="T33" fmla="*/ 13 h 15"/>
                <a:gd name="T34" fmla="*/ 0 w 7"/>
                <a:gd name="T35" fmla="*/ 13 h 15"/>
                <a:gd name="T36" fmla="*/ 0 w 7"/>
                <a:gd name="T37" fmla="*/ 13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5"/>
                <a:gd name="T59" fmla="*/ 7 w 7"/>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5">
                  <a:moveTo>
                    <a:pt x="0" y="13"/>
                  </a:moveTo>
                  <a:lnTo>
                    <a:pt x="7" y="0"/>
                  </a:lnTo>
                  <a:lnTo>
                    <a:pt x="7" y="2"/>
                  </a:lnTo>
                  <a:lnTo>
                    <a:pt x="7" y="3"/>
                  </a:lnTo>
                  <a:lnTo>
                    <a:pt x="7" y="5"/>
                  </a:lnTo>
                  <a:lnTo>
                    <a:pt x="2" y="15"/>
                  </a:lnTo>
                  <a:lnTo>
                    <a:pt x="0" y="15"/>
                  </a:lnTo>
                  <a:lnTo>
                    <a:pt x="0" y="1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1" name="Freeform 515"/>
            <p:cNvSpPr>
              <a:spLocks/>
            </p:cNvSpPr>
            <p:nvPr/>
          </p:nvSpPr>
          <p:spPr bwMode="auto">
            <a:xfrm>
              <a:off x="2079" y="3490"/>
              <a:ext cx="7" cy="12"/>
            </a:xfrm>
            <a:custGeom>
              <a:avLst/>
              <a:gdLst>
                <a:gd name="T0" fmla="*/ 0 w 7"/>
                <a:gd name="T1" fmla="*/ 10 h 12"/>
                <a:gd name="T2" fmla="*/ 7 w 7"/>
                <a:gd name="T3" fmla="*/ 0 h 12"/>
                <a:gd name="T4" fmla="*/ 7 w 7"/>
                <a:gd name="T5" fmla="*/ 0 h 12"/>
                <a:gd name="T6" fmla="*/ 7 w 7"/>
                <a:gd name="T7" fmla="*/ 0 h 12"/>
                <a:gd name="T8" fmla="*/ 7 w 7"/>
                <a:gd name="T9" fmla="*/ 2 h 12"/>
                <a:gd name="T10" fmla="*/ 7 w 7"/>
                <a:gd name="T11" fmla="*/ 2 h 12"/>
                <a:gd name="T12" fmla="*/ 7 w 7"/>
                <a:gd name="T13" fmla="*/ 4 h 12"/>
                <a:gd name="T14" fmla="*/ 7 w 7"/>
                <a:gd name="T15" fmla="*/ 4 h 12"/>
                <a:gd name="T16" fmla="*/ 7 w 7"/>
                <a:gd name="T17" fmla="*/ 5 h 12"/>
                <a:gd name="T18" fmla="*/ 7 w 7"/>
                <a:gd name="T19" fmla="*/ 5 h 12"/>
                <a:gd name="T20" fmla="*/ 4 w 7"/>
                <a:gd name="T21" fmla="*/ 12 h 12"/>
                <a:gd name="T22" fmla="*/ 4 w 7"/>
                <a:gd name="T23" fmla="*/ 12 h 12"/>
                <a:gd name="T24" fmla="*/ 2 w 7"/>
                <a:gd name="T25" fmla="*/ 12 h 12"/>
                <a:gd name="T26" fmla="*/ 2 w 7"/>
                <a:gd name="T27" fmla="*/ 12 h 12"/>
                <a:gd name="T28" fmla="*/ 2 w 7"/>
                <a:gd name="T29" fmla="*/ 12 h 12"/>
                <a:gd name="T30" fmla="*/ 2 w 7"/>
                <a:gd name="T31" fmla="*/ 12 h 12"/>
                <a:gd name="T32" fmla="*/ 2 w 7"/>
                <a:gd name="T33" fmla="*/ 12 h 12"/>
                <a:gd name="T34" fmla="*/ 0 w 7"/>
                <a:gd name="T35" fmla="*/ 12 h 12"/>
                <a:gd name="T36" fmla="*/ 0 w 7"/>
                <a:gd name="T37" fmla="*/ 1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0" y="10"/>
                  </a:moveTo>
                  <a:lnTo>
                    <a:pt x="7" y="0"/>
                  </a:lnTo>
                  <a:lnTo>
                    <a:pt x="7" y="2"/>
                  </a:lnTo>
                  <a:lnTo>
                    <a:pt x="7" y="4"/>
                  </a:lnTo>
                  <a:lnTo>
                    <a:pt x="7" y="5"/>
                  </a:lnTo>
                  <a:lnTo>
                    <a:pt x="4" y="12"/>
                  </a:lnTo>
                  <a:lnTo>
                    <a:pt x="2" y="12"/>
                  </a:lnTo>
                  <a:lnTo>
                    <a:pt x="0" y="12"/>
                  </a:lnTo>
                  <a:lnTo>
                    <a:pt x="0" y="1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2" name="Freeform 516"/>
            <p:cNvSpPr>
              <a:spLocks/>
            </p:cNvSpPr>
            <p:nvPr/>
          </p:nvSpPr>
          <p:spPr bwMode="auto">
            <a:xfrm>
              <a:off x="2081" y="3492"/>
              <a:ext cx="5" cy="12"/>
            </a:xfrm>
            <a:custGeom>
              <a:avLst/>
              <a:gdLst>
                <a:gd name="T0" fmla="*/ 0 w 5"/>
                <a:gd name="T1" fmla="*/ 10 h 12"/>
                <a:gd name="T2" fmla="*/ 5 w 5"/>
                <a:gd name="T3" fmla="*/ 0 h 12"/>
                <a:gd name="T4" fmla="*/ 5 w 5"/>
                <a:gd name="T5" fmla="*/ 2 h 12"/>
                <a:gd name="T6" fmla="*/ 5 w 5"/>
                <a:gd name="T7" fmla="*/ 2 h 12"/>
                <a:gd name="T8" fmla="*/ 5 w 5"/>
                <a:gd name="T9" fmla="*/ 3 h 12"/>
                <a:gd name="T10" fmla="*/ 5 w 5"/>
                <a:gd name="T11" fmla="*/ 3 h 12"/>
                <a:gd name="T12" fmla="*/ 5 w 5"/>
                <a:gd name="T13" fmla="*/ 5 h 12"/>
                <a:gd name="T14" fmla="*/ 5 w 5"/>
                <a:gd name="T15" fmla="*/ 5 h 12"/>
                <a:gd name="T16" fmla="*/ 5 w 5"/>
                <a:gd name="T17" fmla="*/ 7 h 12"/>
                <a:gd name="T18" fmla="*/ 5 w 5"/>
                <a:gd name="T19" fmla="*/ 7 h 12"/>
                <a:gd name="T20" fmla="*/ 3 w 5"/>
                <a:gd name="T21" fmla="*/ 12 h 12"/>
                <a:gd name="T22" fmla="*/ 2 w 5"/>
                <a:gd name="T23" fmla="*/ 12 h 12"/>
                <a:gd name="T24" fmla="*/ 2 w 5"/>
                <a:gd name="T25" fmla="*/ 12 h 12"/>
                <a:gd name="T26" fmla="*/ 2 w 5"/>
                <a:gd name="T27" fmla="*/ 12 h 12"/>
                <a:gd name="T28" fmla="*/ 2 w 5"/>
                <a:gd name="T29" fmla="*/ 10 h 12"/>
                <a:gd name="T30" fmla="*/ 2 w 5"/>
                <a:gd name="T31" fmla="*/ 10 h 12"/>
                <a:gd name="T32" fmla="*/ 0 w 5"/>
                <a:gd name="T33" fmla="*/ 10 h 12"/>
                <a:gd name="T34" fmla="*/ 0 w 5"/>
                <a:gd name="T35" fmla="*/ 10 h 12"/>
                <a:gd name="T36" fmla="*/ 0 w 5"/>
                <a:gd name="T37" fmla="*/ 1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12"/>
                <a:gd name="T59" fmla="*/ 5 w 5"/>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12">
                  <a:moveTo>
                    <a:pt x="0" y="10"/>
                  </a:moveTo>
                  <a:lnTo>
                    <a:pt x="5" y="0"/>
                  </a:lnTo>
                  <a:lnTo>
                    <a:pt x="5" y="2"/>
                  </a:lnTo>
                  <a:lnTo>
                    <a:pt x="5" y="3"/>
                  </a:lnTo>
                  <a:lnTo>
                    <a:pt x="5" y="5"/>
                  </a:lnTo>
                  <a:lnTo>
                    <a:pt x="5" y="7"/>
                  </a:lnTo>
                  <a:lnTo>
                    <a:pt x="3" y="12"/>
                  </a:lnTo>
                  <a:lnTo>
                    <a:pt x="2" y="12"/>
                  </a:lnTo>
                  <a:lnTo>
                    <a:pt x="2" y="10"/>
                  </a:lnTo>
                  <a:lnTo>
                    <a:pt x="0" y="1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3" name="Freeform 517"/>
            <p:cNvSpPr>
              <a:spLocks/>
            </p:cNvSpPr>
            <p:nvPr/>
          </p:nvSpPr>
          <p:spPr bwMode="auto">
            <a:xfrm>
              <a:off x="2083" y="3495"/>
              <a:ext cx="3" cy="9"/>
            </a:xfrm>
            <a:custGeom>
              <a:avLst/>
              <a:gdLst>
                <a:gd name="T0" fmla="*/ 0 w 3"/>
                <a:gd name="T1" fmla="*/ 7 h 9"/>
                <a:gd name="T2" fmla="*/ 3 w 3"/>
                <a:gd name="T3" fmla="*/ 0 h 9"/>
                <a:gd name="T4" fmla="*/ 3 w 3"/>
                <a:gd name="T5" fmla="*/ 2 h 9"/>
                <a:gd name="T6" fmla="*/ 3 w 3"/>
                <a:gd name="T7" fmla="*/ 2 h 9"/>
                <a:gd name="T8" fmla="*/ 3 w 3"/>
                <a:gd name="T9" fmla="*/ 4 h 9"/>
                <a:gd name="T10" fmla="*/ 3 w 3"/>
                <a:gd name="T11" fmla="*/ 4 h 9"/>
                <a:gd name="T12" fmla="*/ 3 w 3"/>
                <a:gd name="T13" fmla="*/ 5 h 9"/>
                <a:gd name="T14" fmla="*/ 3 w 3"/>
                <a:gd name="T15" fmla="*/ 5 h 9"/>
                <a:gd name="T16" fmla="*/ 3 w 3"/>
                <a:gd name="T17" fmla="*/ 7 h 9"/>
                <a:gd name="T18" fmla="*/ 3 w 3"/>
                <a:gd name="T19" fmla="*/ 7 h 9"/>
                <a:gd name="T20" fmla="*/ 1 w 3"/>
                <a:gd name="T21" fmla="*/ 9 h 9"/>
                <a:gd name="T22" fmla="*/ 1 w 3"/>
                <a:gd name="T23" fmla="*/ 9 h 9"/>
                <a:gd name="T24" fmla="*/ 1 w 3"/>
                <a:gd name="T25" fmla="*/ 9 h 9"/>
                <a:gd name="T26" fmla="*/ 1 w 3"/>
                <a:gd name="T27" fmla="*/ 9 h 9"/>
                <a:gd name="T28" fmla="*/ 1 w 3"/>
                <a:gd name="T29" fmla="*/ 9 h 9"/>
                <a:gd name="T30" fmla="*/ 0 w 3"/>
                <a:gd name="T31" fmla="*/ 9 h 9"/>
                <a:gd name="T32" fmla="*/ 0 w 3"/>
                <a:gd name="T33" fmla="*/ 9 h 9"/>
                <a:gd name="T34" fmla="*/ 0 w 3"/>
                <a:gd name="T35" fmla="*/ 9 h 9"/>
                <a:gd name="T36" fmla="*/ 0 w 3"/>
                <a:gd name="T37" fmla="*/ 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
                <a:gd name="T58" fmla="*/ 0 h 9"/>
                <a:gd name="T59" fmla="*/ 3 w 3"/>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 h="9">
                  <a:moveTo>
                    <a:pt x="0" y="7"/>
                  </a:moveTo>
                  <a:lnTo>
                    <a:pt x="3" y="0"/>
                  </a:lnTo>
                  <a:lnTo>
                    <a:pt x="3" y="2"/>
                  </a:lnTo>
                  <a:lnTo>
                    <a:pt x="3" y="4"/>
                  </a:lnTo>
                  <a:lnTo>
                    <a:pt x="3" y="5"/>
                  </a:lnTo>
                  <a:lnTo>
                    <a:pt x="3" y="7"/>
                  </a:lnTo>
                  <a:lnTo>
                    <a:pt x="1" y="9"/>
                  </a:lnTo>
                  <a:lnTo>
                    <a:pt x="0" y="9"/>
                  </a:lnTo>
                  <a:lnTo>
                    <a:pt x="0" y="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4" name="Freeform 518"/>
            <p:cNvSpPr>
              <a:spLocks/>
            </p:cNvSpPr>
            <p:nvPr/>
          </p:nvSpPr>
          <p:spPr bwMode="auto">
            <a:xfrm>
              <a:off x="2084" y="3499"/>
              <a:ext cx="2" cy="6"/>
            </a:xfrm>
            <a:custGeom>
              <a:avLst/>
              <a:gdLst>
                <a:gd name="T0" fmla="*/ 0 w 2"/>
                <a:gd name="T1" fmla="*/ 5 h 6"/>
                <a:gd name="T2" fmla="*/ 2 w 2"/>
                <a:gd name="T3" fmla="*/ 0 h 6"/>
                <a:gd name="T4" fmla="*/ 2 w 2"/>
                <a:gd name="T5" fmla="*/ 1 h 6"/>
                <a:gd name="T6" fmla="*/ 2 w 2"/>
                <a:gd name="T7" fmla="*/ 1 h 6"/>
                <a:gd name="T8" fmla="*/ 2 w 2"/>
                <a:gd name="T9" fmla="*/ 3 h 6"/>
                <a:gd name="T10" fmla="*/ 2 w 2"/>
                <a:gd name="T11" fmla="*/ 3 h 6"/>
                <a:gd name="T12" fmla="*/ 2 w 2"/>
                <a:gd name="T13" fmla="*/ 3 h 6"/>
                <a:gd name="T14" fmla="*/ 2 w 2"/>
                <a:gd name="T15" fmla="*/ 5 h 6"/>
                <a:gd name="T16" fmla="*/ 2 w 2"/>
                <a:gd name="T17" fmla="*/ 5 h 6"/>
                <a:gd name="T18" fmla="*/ 2 w 2"/>
                <a:gd name="T19" fmla="*/ 6 h 6"/>
                <a:gd name="T20" fmla="*/ 2 w 2"/>
                <a:gd name="T21" fmla="*/ 6 h 6"/>
                <a:gd name="T22" fmla="*/ 2 w 2"/>
                <a:gd name="T23" fmla="*/ 5 h 6"/>
                <a:gd name="T24" fmla="*/ 0 w 2"/>
                <a:gd name="T25" fmla="*/ 5 h 6"/>
                <a:gd name="T26" fmla="*/ 0 w 2"/>
                <a:gd name="T27" fmla="*/ 5 h 6"/>
                <a:gd name="T28" fmla="*/ 0 w 2"/>
                <a:gd name="T29" fmla="*/ 5 h 6"/>
                <a:gd name="T30" fmla="*/ 0 w 2"/>
                <a:gd name="T31" fmla="*/ 5 h 6"/>
                <a:gd name="T32" fmla="*/ 0 w 2"/>
                <a:gd name="T33" fmla="*/ 5 h 6"/>
                <a:gd name="T34" fmla="*/ 0 w 2"/>
                <a:gd name="T35" fmla="*/ 5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6"/>
                <a:gd name="T56" fmla="*/ 2 w 2"/>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6">
                  <a:moveTo>
                    <a:pt x="0" y="5"/>
                  </a:moveTo>
                  <a:lnTo>
                    <a:pt x="2" y="0"/>
                  </a:lnTo>
                  <a:lnTo>
                    <a:pt x="2" y="1"/>
                  </a:lnTo>
                  <a:lnTo>
                    <a:pt x="2" y="3"/>
                  </a:lnTo>
                  <a:lnTo>
                    <a:pt x="2" y="5"/>
                  </a:lnTo>
                  <a:lnTo>
                    <a:pt x="2" y="6"/>
                  </a:lnTo>
                  <a:lnTo>
                    <a:pt x="2" y="5"/>
                  </a:lnTo>
                  <a:lnTo>
                    <a:pt x="0" y="5"/>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5" name="Freeform 519"/>
            <p:cNvSpPr>
              <a:spLocks/>
            </p:cNvSpPr>
            <p:nvPr/>
          </p:nvSpPr>
          <p:spPr bwMode="auto">
            <a:xfrm>
              <a:off x="2084" y="3502"/>
              <a:ext cx="2" cy="3"/>
            </a:xfrm>
            <a:custGeom>
              <a:avLst/>
              <a:gdLst>
                <a:gd name="T0" fmla="*/ 0 w 2"/>
                <a:gd name="T1" fmla="*/ 2 h 3"/>
                <a:gd name="T2" fmla="*/ 2 w 2"/>
                <a:gd name="T3" fmla="*/ 0 h 3"/>
                <a:gd name="T4" fmla="*/ 2 w 2"/>
                <a:gd name="T5" fmla="*/ 0 h 3"/>
                <a:gd name="T6" fmla="*/ 2 w 2"/>
                <a:gd name="T7" fmla="*/ 2 h 3"/>
                <a:gd name="T8" fmla="*/ 2 w 2"/>
                <a:gd name="T9" fmla="*/ 2 h 3"/>
                <a:gd name="T10" fmla="*/ 2 w 2"/>
                <a:gd name="T11" fmla="*/ 2 h 3"/>
                <a:gd name="T12" fmla="*/ 2 w 2"/>
                <a:gd name="T13" fmla="*/ 2 h 3"/>
                <a:gd name="T14" fmla="*/ 2 w 2"/>
                <a:gd name="T15" fmla="*/ 2 h 3"/>
                <a:gd name="T16" fmla="*/ 2 w 2"/>
                <a:gd name="T17" fmla="*/ 2 h 3"/>
                <a:gd name="T18" fmla="*/ 2 w 2"/>
                <a:gd name="T19" fmla="*/ 3 h 3"/>
                <a:gd name="T20" fmla="*/ 2 w 2"/>
                <a:gd name="T21" fmla="*/ 3 h 3"/>
                <a:gd name="T22" fmla="*/ 2 w 2"/>
                <a:gd name="T23" fmla="*/ 3 h 3"/>
                <a:gd name="T24" fmla="*/ 2 w 2"/>
                <a:gd name="T25" fmla="*/ 2 h 3"/>
                <a:gd name="T26" fmla="*/ 2 w 2"/>
                <a:gd name="T27" fmla="*/ 2 h 3"/>
                <a:gd name="T28" fmla="*/ 2 w 2"/>
                <a:gd name="T29" fmla="*/ 2 h 3"/>
                <a:gd name="T30" fmla="*/ 0 w 2"/>
                <a:gd name="T31" fmla="*/ 2 h 3"/>
                <a:gd name="T32" fmla="*/ 0 w 2"/>
                <a:gd name="T33" fmla="*/ 2 h 3"/>
                <a:gd name="T34" fmla="*/ 0 w 2"/>
                <a:gd name="T35" fmla="*/ 2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3"/>
                <a:gd name="T56" fmla="*/ 2 w 2"/>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3">
                  <a:moveTo>
                    <a:pt x="0" y="2"/>
                  </a:moveTo>
                  <a:lnTo>
                    <a:pt x="2" y="0"/>
                  </a:lnTo>
                  <a:lnTo>
                    <a:pt x="2" y="2"/>
                  </a:lnTo>
                  <a:lnTo>
                    <a:pt x="2" y="3"/>
                  </a:lnTo>
                  <a:lnTo>
                    <a:pt x="2" y="2"/>
                  </a:lnTo>
                  <a:lnTo>
                    <a:pt x="0" y="2"/>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6" name="Freeform 520"/>
            <p:cNvSpPr>
              <a:spLocks/>
            </p:cNvSpPr>
            <p:nvPr/>
          </p:nvSpPr>
          <p:spPr bwMode="auto">
            <a:xfrm>
              <a:off x="1999" y="2925"/>
              <a:ext cx="87" cy="580"/>
            </a:xfrm>
            <a:custGeom>
              <a:avLst/>
              <a:gdLst>
                <a:gd name="T0" fmla="*/ 4 w 87"/>
                <a:gd name="T1" fmla="*/ 0 h 580"/>
                <a:gd name="T2" fmla="*/ 9 w 87"/>
                <a:gd name="T3" fmla="*/ 7 h 580"/>
                <a:gd name="T4" fmla="*/ 14 w 87"/>
                <a:gd name="T5" fmla="*/ 17 h 580"/>
                <a:gd name="T6" fmla="*/ 19 w 87"/>
                <a:gd name="T7" fmla="*/ 28 h 580"/>
                <a:gd name="T8" fmla="*/ 22 w 87"/>
                <a:gd name="T9" fmla="*/ 47 h 580"/>
                <a:gd name="T10" fmla="*/ 24 w 87"/>
                <a:gd name="T11" fmla="*/ 66 h 580"/>
                <a:gd name="T12" fmla="*/ 20 w 87"/>
                <a:gd name="T13" fmla="*/ 90 h 580"/>
                <a:gd name="T14" fmla="*/ 14 w 87"/>
                <a:gd name="T15" fmla="*/ 111 h 580"/>
                <a:gd name="T16" fmla="*/ 9 w 87"/>
                <a:gd name="T17" fmla="*/ 131 h 580"/>
                <a:gd name="T18" fmla="*/ 2 w 87"/>
                <a:gd name="T19" fmla="*/ 178 h 580"/>
                <a:gd name="T20" fmla="*/ 0 w 87"/>
                <a:gd name="T21" fmla="*/ 250 h 580"/>
                <a:gd name="T22" fmla="*/ 5 w 87"/>
                <a:gd name="T23" fmla="*/ 323 h 580"/>
                <a:gd name="T24" fmla="*/ 17 w 87"/>
                <a:gd name="T25" fmla="*/ 396 h 580"/>
                <a:gd name="T26" fmla="*/ 25 w 87"/>
                <a:gd name="T27" fmla="*/ 446 h 580"/>
                <a:gd name="T28" fmla="*/ 32 w 87"/>
                <a:gd name="T29" fmla="*/ 469 h 580"/>
                <a:gd name="T30" fmla="*/ 37 w 87"/>
                <a:gd name="T31" fmla="*/ 491 h 580"/>
                <a:gd name="T32" fmla="*/ 40 w 87"/>
                <a:gd name="T33" fmla="*/ 512 h 580"/>
                <a:gd name="T34" fmla="*/ 44 w 87"/>
                <a:gd name="T35" fmla="*/ 532 h 580"/>
                <a:gd name="T36" fmla="*/ 52 w 87"/>
                <a:gd name="T37" fmla="*/ 547 h 580"/>
                <a:gd name="T38" fmla="*/ 64 w 87"/>
                <a:gd name="T39" fmla="*/ 562 h 580"/>
                <a:gd name="T40" fmla="*/ 79 w 87"/>
                <a:gd name="T41" fmla="*/ 575 h 580"/>
                <a:gd name="T42" fmla="*/ 87 w 87"/>
                <a:gd name="T43" fmla="*/ 575 h 580"/>
                <a:gd name="T44" fmla="*/ 87 w 87"/>
                <a:gd name="T45" fmla="*/ 567 h 580"/>
                <a:gd name="T46" fmla="*/ 87 w 87"/>
                <a:gd name="T47" fmla="*/ 559 h 580"/>
                <a:gd name="T48" fmla="*/ 87 w 87"/>
                <a:gd name="T49" fmla="*/ 549 h 580"/>
                <a:gd name="T50" fmla="*/ 82 w 87"/>
                <a:gd name="T51" fmla="*/ 529 h 580"/>
                <a:gd name="T52" fmla="*/ 72 w 87"/>
                <a:gd name="T53" fmla="*/ 499 h 580"/>
                <a:gd name="T54" fmla="*/ 62 w 87"/>
                <a:gd name="T55" fmla="*/ 469 h 580"/>
                <a:gd name="T56" fmla="*/ 55 w 87"/>
                <a:gd name="T57" fmla="*/ 439 h 580"/>
                <a:gd name="T58" fmla="*/ 52 w 87"/>
                <a:gd name="T59" fmla="*/ 418 h 580"/>
                <a:gd name="T60" fmla="*/ 49 w 87"/>
                <a:gd name="T61" fmla="*/ 410 h 580"/>
                <a:gd name="T62" fmla="*/ 45 w 87"/>
                <a:gd name="T63" fmla="*/ 401 h 580"/>
                <a:gd name="T64" fmla="*/ 42 w 87"/>
                <a:gd name="T65" fmla="*/ 393 h 580"/>
                <a:gd name="T66" fmla="*/ 32 w 87"/>
                <a:gd name="T67" fmla="*/ 358 h 580"/>
                <a:gd name="T68" fmla="*/ 22 w 87"/>
                <a:gd name="T69" fmla="*/ 300 h 580"/>
                <a:gd name="T70" fmla="*/ 20 w 87"/>
                <a:gd name="T71" fmla="*/ 244 h 580"/>
                <a:gd name="T72" fmla="*/ 22 w 87"/>
                <a:gd name="T73" fmla="*/ 186 h 580"/>
                <a:gd name="T74" fmla="*/ 27 w 87"/>
                <a:gd name="T75" fmla="*/ 146 h 580"/>
                <a:gd name="T76" fmla="*/ 27 w 87"/>
                <a:gd name="T77" fmla="*/ 121 h 580"/>
                <a:gd name="T78" fmla="*/ 30 w 87"/>
                <a:gd name="T79" fmla="*/ 98 h 580"/>
                <a:gd name="T80" fmla="*/ 35 w 87"/>
                <a:gd name="T81" fmla="*/ 73 h 580"/>
                <a:gd name="T82" fmla="*/ 40 w 87"/>
                <a:gd name="T83" fmla="*/ 55 h 580"/>
                <a:gd name="T84" fmla="*/ 44 w 87"/>
                <a:gd name="T85" fmla="*/ 40 h 580"/>
                <a:gd name="T86" fmla="*/ 47 w 87"/>
                <a:gd name="T87" fmla="*/ 25 h 580"/>
                <a:gd name="T88" fmla="*/ 54 w 87"/>
                <a:gd name="T89" fmla="*/ 15 h 580"/>
                <a:gd name="T90" fmla="*/ 62 w 87"/>
                <a:gd name="T91" fmla="*/ 10 h 5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
                <a:gd name="T139" fmla="*/ 0 h 580"/>
                <a:gd name="T140" fmla="*/ 87 w 87"/>
                <a:gd name="T141" fmla="*/ 580 h 5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 h="580">
                  <a:moveTo>
                    <a:pt x="62" y="10"/>
                  </a:moveTo>
                  <a:lnTo>
                    <a:pt x="4" y="0"/>
                  </a:lnTo>
                  <a:lnTo>
                    <a:pt x="4" y="4"/>
                  </a:lnTo>
                  <a:lnTo>
                    <a:pt x="9" y="7"/>
                  </a:lnTo>
                  <a:lnTo>
                    <a:pt x="12" y="10"/>
                  </a:lnTo>
                  <a:lnTo>
                    <a:pt x="14" y="17"/>
                  </a:lnTo>
                  <a:lnTo>
                    <a:pt x="17" y="22"/>
                  </a:lnTo>
                  <a:lnTo>
                    <a:pt x="19" y="28"/>
                  </a:lnTo>
                  <a:lnTo>
                    <a:pt x="20" y="37"/>
                  </a:lnTo>
                  <a:lnTo>
                    <a:pt x="22" y="47"/>
                  </a:lnTo>
                  <a:lnTo>
                    <a:pt x="24" y="57"/>
                  </a:lnTo>
                  <a:lnTo>
                    <a:pt x="24" y="66"/>
                  </a:lnTo>
                  <a:lnTo>
                    <a:pt x="22" y="78"/>
                  </a:lnTo>
                  <a:lnTo>
                    <a:pt x="20" y="90"/>
                  </a:lnTo>
                  <a:lnTo>
                    <a:pt x="17" y="100"/>
                  </a:lnTo>
                  <a:lnTo>
                    <a:pt x="14" y="111"/>
                  </a:lnTo>
                  <a:lnTo>
                    <a:pt x="12" y="121"/>
                  </a:lnTo>
                  <a:lnTo>
                    <a:pt x="9" y="131"/>
                  </a:lnTo>
                  <a:lnTo>
                    <a:pt x="7" y="139"/>
                  </a:lnTo>
                  <a:lnTo>
                    <a:pt x="2" y="178"/>
                  </a:lnTo>
                  <a:lnTo>
                    <a:pt x="0" y="214"/>
                  </a:lnTo>
                  <a:lnTo>
                    <a:pt x="0" y="250"/>
                  </a:lnTo>
                  <a:lnTo>
                    <a:pt x="2" y="287"/>
                  </a:lnTo>
                  <a:lnTo>
                    <a:pt x="5" y="323"/>
                  </a:lnTo>
                  <a:lnTo>
                    <a:pt x="10" y="360"/>
                  </a:lnTo>
                  <a:lnTo>
                    <a:pt x="17" y="396"/>
                  </a:lnTo>
                  <a:lnTo>
                    <a:pt x="24" y="434"/>
                  </a:lnTo>
                  <a:lnTo>
                    <a:pt x="25" y="446"/>
                  </a:lnTo>
                  <a:lnTo>
                    <a:pt x="29" y="458"/>
                  </a:lnTo>
                  <a:lnTo>
                    <a:pt x="32" y="469"/>
                  </a:lnTo>
                  <a:lnTo>
                    <a:pt x="34" y="479"/>
                  </a:lnTo>
                  <a:lnTo>
                    <a:pt x="37" y="491"/>
                  </a:lnTo>
                  <a:lnTo>
                    <a:pt x="39" y="501"/>
                  </a:lnTo>
                  <a:lnTo>
                    <a:pt x="40" y="512"/>
                  </a:lnTo>
                  <a:lnTo>
                    <a:pt x="42" y="526"/>
                  </a:lnTo>
                  <a:lnTo>
                    <a:pt x="44" y="532"/>
                  </a:lnTo>
                  <a:lnTo>
                    <a:pt x="47" y="539"/>
                  </a:lnTo>
                  <a:lnTo>
                    <a:pt x="52" y="547"/>
                  </a:lnTo>
                  <a:lnTo>
                    <a:pt x="57" y="555"/>
                  </a:lnTo>
                  <a:lnTo>
                    <a:pt x="64" y="562"/>
                  </a:lnTo>
                  <a:lnTo>
                    <a:pt x="72" y="569"/>
                  </a:lnTo>
                  <a:lnTo>
                    <a:pt x="79" y="575"/>
                  </a:lnTo>
                  <a:lnTo>
                    <a:pt x="87" y="580"/>
                  </a:lnTo>
                  <a:lnTo>
                    <a:pt x="87" y="575"/>
                  </a:lnTo>
                  <a:lnTo>
                    <a:pt x="87" y="570"/>
                  </a:lnTo>
                  <a:lnTo>
                    <a:pt x="87" y="567"/>
                  </a:lnTo>
                  <a:lnTo>
                    <a:pt x="87" y="562"/>
                  </a:lnTo>
                  <a:lnTo>
                    <a:pt x="87" y="559"/>
                  </a:lnTo>
                  <a:lnTo>
                    <a:pt x="87" y="554"/>
                  </a:lnTo>
                  <a:lnTo>
                    <a:pt x="87" y="549"/>
                  </a:lnTo>
                  <a:lnTo>
                    <a:pt x="85" y="545"/>
                  </a:lnTo>
                  <a:lnTo>
                    <a:pt x="82" y="529"/>
                  </a:lnTo>
                  <a:lnTo>
                    <a:pt x="77" y="514"/>
                  </a:lnTo>
                  <a:lnTo>
                    <a:pt x="72" y="499"/>
                  </a:lnTo>
                  <a:lnTo>
                    <a:pt x="67" y="484"/>
                  </a:lnTo>
                  <a:lnTo>
                    <a:pt x="62" y="469"/>
                  </a:lnTo>
                  <a:lnTo>
                    <a:pt x="59" y="454"/>
                  </a:lnTo>
                  <a:lnTo>
                    <a:pt x="55" y="439"/>
                  </a:lnTo>
                  <a:lnTo>
                    <a:pt x="52" y="423"/>
                  </a:lnTo>
                  <a:lnTo>
                    <a:pt x="52" y="418"/>
                  </a:lnTo>
                  <a:lnTo>
                    <a:pt x="50" y="415"/>
                  </a:lnTo>
                  <a:lnTo>
                    <a:pt x="49" y="410"/>
                  </a:lnTo>
                  <a:lnTo>
                    <a:pt x="47" y="405"/>
                  </a:lnTo>
                  <a:lnTo>
                    <a:pt x="45" y="401"/>
                  </a:lnTo>
                  <a:lnTo>
                    <a:pt x="44" y="396"/>
                  </a:lnTo>
                  <a:lnTo>
                    <a:pt x="42" y="393"/>
                  </a:lnTo>
                  <a:lnTo>
                    <a:pt x="40" y="388"/>
                  </a:lnTo>
                  <a:lnTo>
                    <a:pt x="32" y="358"/>
                  </a:lnTo>
                  <a:lnTo>
                    <a:pt x="25" y="328"/>
                  </a:lnTo>
                  <a:lnTo>
                    <a:pt x="22" y="300"/>
                  </a:lnTo>
                  <a:lnTo>
                    <a:pt x="20" y="272"/>
                  </a:lnTo>
                  <a:lnTo>
                    <a:pt x="20" y="244"/>
                  </a:lnTo>
                  <a:lnTo>
                    <a:pt x="20" y="216"/>
                  </a:lnTo>
                  <a:lnTo>
                    <a:pt x="22" y="186"/>
                  </a:lnTo>
                  <a:lnTo>
                    <a:pt x="25" y="156"/>
                  </a:lnTo>
                  <a:lnTo>
                    <a:pt x="27" y="146"/>
                  </a:lnTo>
                  <a:lnTo>
                    <a:pt x="27" y="133"/>
                  </a:lnTo>
                  <a:lnTo>
                    <a:pt x="27" y="121"/>
                  </a:lnTo>
                  <a:lnTo>
                    <a:pt x="29" y="110"/>
                  </a:lnTo>
                  <a:lnTo>
                    <a:pt x="30" y="98"/>
                  </a:lnTo>
                  <a:lnTo>
                    <a:pt x="32" y="85"/>
                  </a:lnTo>
                  <a:lnTo>
                    <a:pt x="35" y="73"/>
                  </a:lnTo>
                  <a:lnTo>
                    <a:pt x="39" y="62"/>
                  </a:lnTo>
                  <a:lnTo>
                    <a:pt x="40" y="55"/>
                  </a:lnTo>
                  <a:lnTo>
                    <a:pt x="42" y="48"/>
                  </a:lnTo>
                  <a:lnTo>
                    <a:pt x="44" y="40"/>
                  </a:lnTo>
                  <a:lnTo>
                    <a:pt x="45" y="32"/>
                  </a:lnTo>
                  <a:lnTo>
                    <a:pt x="47" y="25"/>
                  </a:lnTo>
                  <a:lnTo>
                    <a:pt x="50" y="18"/>
                  </a:lnTo>
                  <a:lnTo>
                    <a:pt x="54" y="15"/>
                  </a:lnTo>
                  <a:lnTo>
                    <a:pt x="60" y="12"/>
                  </a:lnTo>
                  <a:lnTo>
                    <a:pt x="62" y="1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7" name="Freeform 521"/>
            <p:cNvSpPr>
              <a:spLocks/>
            </p:cNvSpPr>
            <p:nvPr/>
          </p:nvSpPr>
          <p:spPr bwMode="auto">
            <a:xfrm>
              <a:off x="1999" y="2927"/>
              <a:ext cx="87" cy="577"/>
            </a:xfrm>
            <a:custGeom>
              <a:avLst/>
              <a:gdLst>
                <a:gd name="T0" fmla="*/ 9 w 87"/>
                <a:gd name="T1" fmla="*/ 5 h 577"/>
                <a:gd name="T2" fmla="*/ 17 w 87"/>
                <a:gd name="T3" fmla="*/ 20 h 577"/>
                <a:gd name="T4" fmla="*/ 20 w 87"/>
                <a:gd name="T5" fmla="*/ 35 h 577"/>
                <a:gd name="T6" fmla="*/ 22 w 87"/>
                <a:gd name="T7" fmla="*/ 50 h 577"/>
                <a:gd name="T8" fmla="*/ 22 w 87"/>
                <a:gd name="T9" fmla="*/ 64 h 577"/>
                <a:gd name="T10" fmla="*/ 19 w 87"/>
                <a:gd name="T11" fmla="*/ 86 h 577"/>
                <a:gd name="T12" fmla="*/ 14 w 87"/>
                <a:gd name="T13" fmla="*/ 108 h 577"/>
                <a:gd name="T14" fmla="*/ 9 w 87"/>
                <a:gd name="T15" fmla="*/ 127 h 577"/>
                <a:gd name="T16" fmla="*/ 4 w 87"/>
                <a:gd name="T17" fmla="*/ 174 h 577"/>
                <a:gd name="T18" fmla="*/ 0 w 87"/>
                <a:gd name="T19" fmla="*/ 247 h 577"/>
                <a:gd name="T20" fmla="*/ 5 w 87"/>
                <a:gd name="T21" fmla="*/ 321 h 577"/>
                <a:gd name="T22" fmla="*/ 17 w 87"/>
                <a:gd name="T23" fmla="*/ 394 h 577"/>
                <a:gd name="T24" fmla="*/ 25 w 87"/>
                <a:gd name="T25" fmla="*/ 444 h 577"/>
                <a:gd name="T26" fmla="*/ 32 w 87"/>
                <a:gd name="T27" fmla="*/ 466 h 577"/>
                <a:gd name="T28" fmla="*/ 37 w 87"/>
                <a:gd name="T29" fmla="*/ 487 h 577"/>
                <a:gd name="T30" fmla="*/ 40 w 87"/>
                <a:gd name="T31" fmla="*/ 509 h 577"/>
                <a:gd name="T32" fmla="*/ 44 w 87"/>
                <a:gd name="T33" fmla="*/ 527 h 577"/>
                <a:gd name="T34" fmla="*/ 52 w 87"/>
                <a:gd name="T35" fmla="*/ 543 h 577"/>
                <a:gd name="T36" fmla="*/ 64 w 87"/>
                <a:gd name="T37" fmla="*/ 560 h 577"/>
                <a:gd name="T38" fmla="*/ 79 w 87"/>
                <a:gd name="T39" fmla="*/ 572 h 577"/>
                <a:gd name="T40" fmla="*/ 87 w 87"/>
                <a:gd name="T41" fmla="*/ 573 h 577"/>
                <a:gd name="T42" fmla="*/ 87 w 87"/>
                <a:gd name="T43" fmla="*/ 563 h 577"/>
                <a:gd name="T44" fmla="*/ 87 w 87"/>
                <a:gd name="T45" fmla="*/ 555 h 577"/>
                <a:gd name="T46" fmla="*/ 87 w 87"/>
                <a:gd name="T47" fmla="*/ 547 h 577"/>
                <a:gd name="T48" fmla="*/ 80 w 87"/>
                <a:gd name="T49" fmla="*/ 527 h 577"/>
                <a:gd name="T50" fmla="*/ 70 w 87"/>
                <a:gd name="T51" fmla="*/ 495 h 577"/>
                <a:gd name="T52" fmla="*/ 62 w 87"/>
                <a:gd name="T53" fmla="*/ 466 h 577"/>
                <a:gd name="T54" fmla="*/ 55 w 87"/>
                <a:gd name="T55" fmla="*/ 436 h 577"/>
                <a:gd name="T56" fmla="*/ 52 w 87"/>
                <a:gd name="T57" fmla="*/ 416 h 577"/>
                <a:gd name="T58" fmla="*/ 49 w 87"/>
                <a:gd name="T59" fmla="*/ 408 h 577"/>
                <a:gd name="T60" fmla="*/ 45 w 87"/>
                <a:gd name="T61" fmla="*/ 398 h 577"/>
                <a:gd name="T62" fmla="*/ 40 w 87"/>
                <a:gd name="T63" fmla="*/ 389 h 577"/>
                <a:gd name="T64" fmla="*/ 32 w 87"/>
                <a:gd name="T65" fmla="*/ 356 h 577"/>
                <a:gd name="T66" fmla="*/ 22 w 87"/>
                <a:gd name="T67" fmla="*/ 300 h 577"/>
                <a:gd name="T68" fmla="*/ 20 w 87"/>
                <a:gd name="T69" fmla="*/ 243 h 577"/>
                <a:gd name="T70" fmla="*/ 22 w 87"/>
                <a:gd name="T71" fmla="*/ 185 h 577"/>
                <a:gd name="T72" fmla="*/ 27 w 87"/>
                <a:gd name="T73" fmla="*/ 146 h 577"/>
                <a:gd name="T74" fmla="*/ 27 w 87"/>
                <a:gd name="T75" fmla="*/ 122 h 577"/>
                <a:gd name="T76" fmla="*/ 30 w 87"/>
                <a:gd name="T77" fmla="*/ 96 h 577"/>
                <a:gd name="T78" fmla="*/ 35 w 87"/>
                <a:gd name="T79" fmla="*/ 71 h 577"/>
                <a:gd name="T80" fmla="*/ 40 w 87"/>
                <a:gd name="T81" fmla="*/ 53 h 577"/>
                <a:gd name="T82" fmla="*/ 44 w 87"/>
                <a:gd name="T83" fmla="*/ 38 h 577"/>
                <a:gd name="T84" fmla="*/ 47 w 87"/>
                <a:gd name="T85" fmla="*/ 23 h 577"/>
                <a:gd name="T86" fmla="*/ 54 w 87"/>
                <a:gd name="T87" fmla="*/ 13 h 5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577"/>
                <a:gd name="T134" fmla="*/ 87 w 87"/>
                <a:gd name="T135" fmla="*/ 577 h 5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577">
                  <a:moveTo>
                    <a:pt x="4" y="0"/>
                  </a:moveTo>
                  <a:lnTo>
                    <a:pt x="9" y="5"/>
                  </a:lnTo>
                  <a:lnTo>
                    <a:pt x="14" y="11"/>
                  </a:lnTo>
                  <a:lnTo>
                    <a:pt x="17" y="20"/>
                  </a:lnTo>
                  <a:lnTo>
                    <a:pt x="19" y="26"/>
                  </a:lnTo>
                  <a:lnTo>
                    <a:pt x="20" y="35"/>
                  </a:lnTo>
                  <a:lnTo>
                    <a:pt x="22" y="43"/>
                  </a:lnTo>
                  <a:lnTo>
                    <a:pt x="22" y="50"/>
                  </a:lnTo>
                  <a:lnTo>
                    <a:pt x="22" y="55"/>
                  </a:lnTo>
                  <a:lnTo>
                    <a:pt x="22" y="64"/>
                  </a:lnTo>
                  <a:lnTo>
                    <a:pt x="22" y="74"/>
                  </a:lnTo>
                  <a:lnTo>
                    <a:pt x="19" y="86"/>
                  </a:lnTo>
                  <a:lnTo>
                    <a:pt x="17" y="98"/>
                  </a:lnTo>
                  <a:lnTo>
                    <a:pt x="14" y="108"/>
                  </a:lnTo>
                  <a:lnTo>
                    <a:pt x="12" y="118"/>
                  </a:lnTo>
                  <a:lnTo>
                    <a:pt x="9" y="127"/>
                  </a:lnTo>
                  <a:lnTo>
                    <a:pt x="7" y="137"/>
                  </a:lnTo>
                  <a:lnTo>
                    <a:pt x="4" y="174"/>
                  </a:lnTo>
                  <a:lnTo>
                    <a:pt x="0" y="210"/>
                  </a:lnTo>
                  <a:lnTo>
                    <a:pt x="0" y="247"/>
                  </a:lnTo>
                  <a:lnTo>
                    <a:pt x="2" y="283"/>
                  </a:lnTo>
                  <a:lnTo>
                    <a:pt x="5" y="321"/>
                  </a:lnTo>
                  <a:lnTo>
                    <a:pt x="10" y="358"/>
                  </a:lnTo>
                  <a:lnTo>
                    <a:pt x="17" y="394"/>
                  </a:lnTo>
                  <a:lnTo>
                    <a:pt x="24" y="432"/>
                  </a:lnTo>
                  <a:lnTo>
                    <a:pt x="25" y="444"/>
                  </a:lnTo>
                  <a:lnTo>
                    <a:pt x="29" y="456"/>
                  </a:lnTo>
                  <a:lnTo>
                    <a:pt x="32" y="466"/>
                  </a:lnTo>
                  <a:lnTo>
                    <a:pt x="34" y="475"/>
                  </a:lnTo>
                  <a:lnTo>
                    <a:pt x="37" y="487"/>
                  </a:lnTo>
                  <a:lnTo>
                    <a:pt x="39" y="497"/>
                  </a:lnTo>
                  <a:lnTo>
                    <a:pt x="40" y="509"/>
                  </a:lnTo>
                  <a:lnTo>
                    <a:pt x="42" y="520"/>
                  </a:lnTo>
                  <a:lnTo>
                    <a:pt x="44" y="527"/>
                  </a:lnTo>
                  <a:lnTo>
                    <a:pt x="47" y="535"/>
                  </a:lnTo>
                  <a:lnTo>
                    <a:pt x="52" y="543"/>
                  </a:lnTo>
                  <a:lnTo>
                    <a:pt x="57" y="552"/>
                  </a:lnTo>
                  <a:lnTo>
                    <a:pt x="64" y="560"/>
                  </a:lnTo>
                  <a:lnTo>
                    <a:pt x="70" y="567"/>
                  </a:lnTo>
                  <a:lnTo>
                    <a:pt x="79" y="572"/>
                  </a:lnTo>
                  <a:lnTo>
                    <a:pt x="87" y="577"/>
                  </a:lnTo>
                  <a:lnTo>
                    <a:pt x="87" y="573"/>
                  </a:lnTo>
                  <a:lnTo>
                    <a:pt x="87" y="568"/>
                  </a:lnTo>
                  <a:lnTo>
                    <a:pt x="87" y="563"/>
                  </a:lnTo>
                  <a:lnTo>
                    <a:pt x="87" y="560"/>
                  </a:lnTo>
                  <a:lnTo>
                    <a:pt x="87" y="555"/>
                  </a:lnTo>
                  <a:lnTo>
                    <a:pt x="87" y="552"/>
                  </a:lnTo>
                  <a:lnTo>
                    <a:pt x="87" y="547"/>
                  </a:lnTo>
                  <a:lnTo>
                    <a:pt x="85" y="542"/>
                  </a:lnTo>
                  <a:lnTo>
                    <a:pt x="80" y="527"/>
                  </a:lnTo>
                  <a:lnTo>
                    <a:pt x="75" y="510"/>
                  </a:lnTo>
                  <a:lnTo>
                    <a:pt x="70" y="495"/>
                  </a:lnTo>
                  <a:lnTo>
                    <a:pt x="65" y="480"/>
                  </a:lnTo>
                  <a:lnTo>
                    <a:pt x="62" y="466"/>
                  </a:lnTo>
                  <a:lnTo>
                    <a:pt x="57" y="451"/>
                  </a:lnTo>
                  <a:lnTo>
                    <a:pt x="55" y="436"/>
                  </a:lnTo>
                  <a:lnTo>
                    <a:pt x="52" y="421"/>
                  </a:lnTo>
                  <a:lnTo>
                    <a:pt x="52" y="416"/>
                  </a:lnTo>
                  <a:lnTo>
                    <a:pt x="50" y="411"/>
                  </a:lnTo>
                  <a:lnTo>
                    <a:pt x="49" y="408"/>
                  </a:lnTo>
                  <a:lnTo>
                    <a:pt x="47" y="403"/>
                  </a:lnTo>
                  <a:lnTo>
                    <a:pt x="45" y="398"/>
                  </a:lnTo>
                  <a:lnTo>
                    <a:pt x="44" y="394"/>
                  </a:lnTo>
                  <a:lnTo>
                    <a:pt x="40" y="389"/>
                  </a:lnTo>
                  <a:lnTo>
                    <a:pt x="39" y="384"/>
                  </a:lnTo>
                  <a:lnTo>
                    <a:pt x="32" y="356"/>
                  </a:lnTo>
                  <a:lnTo>
                    <a:pt x="25" y="328"/>
                  </a:lnTo>
                  <a:lnTo>
                    <a:pt x="22" y="300"/>
                  </a:lnTo>
                  <a:lnTo>
                    <a:pt x="20" y="272"/>
                  </a:lnTo>
                  <a:lnTo>
                    <a:pt x="20" y="243"/>
                  </a:lnTo>
                  <a:lnTo>
                    <a:pt x="20" y="215"/>
                  </a:lnTo>
                  <a:lnTo>
                    <a:pt x="22" y="185"/>
                  </a:lnTo>
                  <a:lnTo>
                    <a:pt x="25" y="157"/>
                  </a:lnTo>
                  <a:lnTo>
                    <a:pt x="27" y="146"/>
                  </a:lnTo>
                  <a:lnTo>
                    <a:pt x="27" y="134"/>
                  </a:lnTo>
                  <a:lnTo>
                    <a:pt x="27" y="122"/>
                  </a:lnTo>
                  <a:lnTo>
                    <a:pt x="29" y="109"/>
                  </a:lnTo>
                  <a:lnTo>
                    <a:pt x="30" y="96"/>
                  </a:lnTo>
                  <a:lnTo>
                    <a:pt x="32" y="84"/>
                  </a:lnTo>
                  <a:lnTo>
                    <a:pt x="35" y="71"/>
                  </a:lnTo>
                  <a:lnTo>
                    <a:pt x="39" y="60"/>
                  </a:lnTo>
                  <a:lnTo>
                    <a:pt x="40" y="53"/>
                  </a:lnTo>
                  <a:lnTo>
                    <a:pt x="42" y="46"/>
                  </a:lnTo>
                  <a:lnTo>
                    <a:pt x="44" y="38"/>
                  </a:lnTo>
                  <a:lnTo>
                    <a:pt x="45" y="30"/>
                  </a:lnTo>
                  <a:lnTo>
                    <a:pt x="47" y="23"/>
                  </a:lnTo>
                  <a:lnTo>
                    <a:pt x="50" y="16"/>
                  </a:lnTo>
                  <a:lnTo>
                    <a:pt x="54" y="13"/>
                  </a:lnTo>
                  <a:lnTo>
                    <a:pt x="60" y="1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28" name="Freeform 522"/>
            <p:cNvSpPr>
              <a:spLocks/>
            </p:cNvSpPr>
            <p:nvPr/>
          </p:nvSpPr>
          <p:spPr bwMode="auto">
            <a:xfrm>
              <a:off x="2009" y="2933"/>
              <a:ext cx="74" cy="569"/>
            </a:xfrm>
            <a:custGeom>
              <a:avLst/>
              <a:gdLst>
                <a:gd name="T0" fmla="*/ 5 w 74"/>
                <a:gd name="T1" fmla="*/ 4 h 569"/>
                <a:gd name="T2" fmla="*/ 10 w 74"/>
                <a:gd name="T3" fmla="*/ 9 h 569"/>
                <a:gd name="T4" fmla="*/ 14 w 74"/>
                <a:gd name="T5" fmla="*/ 14 h 569"/>
                <a:gd name="T6" fmla="*/ 22 w 74"/>
                <a:gd name="T7" fmla="*/ 49 h 569"/>
                <a:gd name="T8" fmla="*/ 19 w 74"/>
                <a:gd name="T9" fmla="*/ 83 h 569"/>
                <a:gd name="T10" fmla="*/ 9 w 74"/>
                <a:gd name="T11" fmla="*/ 120 h 569"/>
                <a:gd name="T12" fmla="*/ 7 w 74"/>
                <a:gd name="T13" fmla="*/ 151 h 569"/>
                <a:gd name="T14" fmla="*/ 5 w 74"/>
                <a:gd name="T15" fmla="*/ 184 h 569"/>
                <a:gd name="T16" fmla="*/ 4 w 74"/>
                <a:gd name="T17" fmla="*/ 198 h 569"/>
                <a:gd name="T18" fmla="*/ 4 w 74"/>
                <a:gd name="T19" fmla="*/ 201 h 569"/>
                <a:gd name="T20" fmla="*/ 4 w 74"/>
                <a:gd name="T21" fmla="*/ 203 h 569"/>
                <a:gd name="T22" fmla="*/ 5 w 74"/>
                <a:gd name="T23" fmla="*/ 254 h 569"/>
                <a:gd name="T24" fmla="*/ 9 w 74"/>
                <a:gd name="T25" fmla="*/ 305 h 569"/>
                <a:gd name="T26" fmla="*/ 14 w 74"/>
                <a:gd name="T27" fmla="*/ 345 h 569"/>
                <a:gd name="T28" fmla="*/ 15 w 74"/>
                <a:gd name="T29" fmla="*/ 362 h 569"/>
                <a:gd name="T30" fmla="*/ 20 w 74"/>
                <a:gd name="T31" fmla="*/ 377 h 569"/>
                <a:gd name="T32" fmla="*/ 29 w 74"/>
                <a:gd name="T33" fmla="*/ 403 h 569"/>
                <a:gd name="T34" fmla="*/ 35 w 74"/>
                <a:gd name="T35" fmla="*/ 435 h 569"/>
                <a:gd name="T36" fmla="*/ 47 w 74"/>
                <a:gd name="T37" fmla="*/ 465 h 569"/>
                <a:gd name="T38" fmla="*/ 52 w 74"/>
                <a:gd name="T39" fmla="*/ 473 h 569"/>
                <a:gd name="T40" fmla="*/ 54 w 74"/>
                <a:gd name="T41" fmla="*/ 486 h 569"/>
                <a:gd name="T42" fmla="*/ 54 w 74"/>
                <a:gd name="T43" fmla="*/ 494 h 569"/>
                <a:gd name="T44" fmla="*/ 52 w 74"/>
                <a:gd name="T45" fmla="*/ 498 h 569"/>
                <a:gd name="T46" fmla="*/ 50 w 74"/>
                <a:gd name="T47" fmla="*/ 501 h 569"/>
                <a:gd name="T48" fmla="*/ 49 w 74"/>
                <a:gd name="T49" fmla="*/ 508 h 569"/>
                <a:gd name="T50" fmla="*/ 50 w 74"/>
                <a:gd name="T51" fmla="*/ 518 h 569"/>
                <a:gd name="T52" fmla="*/ 57 w 74"/>
                <a:gd name="T53" fmla="*/ 524 h 569"/>
                <a:gd name="T54" fmla="*/ 55 w 74"/>
                <a:gd name="T55" fmla="*/ 524 h 569"/>
                <a:gd name="T56" fmla="*/ 55 w 74"/>
                <a:gd name="T57" fmla="*/ 524 h 569"/>
                <a:gd name="T58" fmla="*/ 55 w 74"/>
                <a:gd name="T59" fmla="*/ 529 h 569"/>
                <a:gd name="T60" fmla="*/ 60 w 74"/>
                <a:gd name="T61" fmla="*/ 547 h 569"/>
                <a:gd name="T62" fmla="*/ 70 w 74"/>
                <a:gd name="T63" fmla="*/ 562 h 569"/>
                <a:gd name="T64" fmla="*/ 70 w 74"/>
                <a:gd name="T65" fmla="*/ 559 h 569"/>
                <a:gd name="T66" fmla="*/ 69 w 74"/>
                <a:gd name="T67" fmla="*/ 541 h 569"/>
                <a:gd name="T68" fmla="*/ 65 w 74"/>
                <a:gd name="T69" fmla="*/ 524 h 569"/>
                <a:gd name="T70" fmla="*/ 64 w 74"/>
                <a:gd name="T71" fmla="*/ 516 h 569"/>
                <a:gd name="T72" fmla="*/ 64 w 74"/>
                <a:gd name="T73" fmla="*/ 506 h 569"/>
                <a:gd name="T74" fmla="*/ 62 w 74"/>
                <a:gd name="T75" fmla="*/ 498 h 569"/>
                <a:gd name="T76" fmla="*/ 60 w 74"/>
                <a:gd name="T77" fmla="*/ 493 h 569"/>
                <a:gd name="T78" fmla="*/ 55 w 74"/>
                <a:gd name="T79" fmla="*/ 488 h 569"/>
                <a:gd name="T80" fmla="*/ 50 w 74"/>
                <a:gd name="T81" fmla="*/ 478 h 569"/>
                <a:gd name="T82" fmla="*/ 47 w 74"/>
                <a:gd name="T83" fmla="*/ 466 h 569"/>
                <a:gd name="T84" fmla="*/ 42 w 74"/>
                <a:gd name="T85" fmla="*/ 453 h 569"/>
                <a:gd name="T86" fmla="*/ 40 w 74"/>
                <a:gd name="T87" fmla="*/ 448 h 569"/>
                <a:gd name="T88" fmla="*/ 40 w 74"/>
                <a:gd name="T89" fmla="*/ 443 h 569"/>
                <a:gd name="T90" fmla="*/ 37 w 74"/>
                <a:gd name="T91" fmla="*/ 435 h 569"/>
                <a:gd name="T92" fmla="*/ 34 w 74"/>
                <a:gd name="T93" fmla="*/ 418 h 569"/>
                <a:gd name="T94" fmla="*/ 30 w 74"/>
                <a:gd name="T95" fmla="*/ 402 h 569"/>
                <a:gd name="T96" fmla="*/ 17 w 74"/>
                <a:gd name="T97" fmla="*/ 347 h 569"/>
                <a:gd name="T98" fmla="*/ 7 w 74"/>
                <a:gd name="T99" fmla="*/ 274 h 569"/>
                <a:gd name="T100" fmla="*/ 9 w 74"/>
                <a:gd name="T101" fmla="*/ 201 h 569"/>
                <a:gd name="T102" fmla="*/ 12 w 74"/>
                <a:gd name="T103" fmla="*/ 158 h 569"/>
                <a:gd name="T104" fmla="*/ 15 w 74"/>
                <a:gd name="T105" fmla="*/ 116 h 569"/>
                <a:gd name="T106" fmla="*/ 19 w 74"/>
                <a:gd name="T107" fmla="*/ 82 h 569"/>
                <a:gd name="T108" fmla="*/ 20 w 74"/>
                <a:gd name="T109" fmla="*/ 60 h 569"/>
                <a:gd name="T110" fmla="*/ 22 w 74"/>
                <a:gd name="T111" fmla="*/ 40 h 569"/>
                <a:gd name="T112" fmla="*/ 22 w 74"/>
                <a:gd name="T113" fmla="*/ 32 h 569"/>
                <a:gd name="T114" fmla="*/ 20 w 74"/>
                <a:gd name="T115" fmla="*/ 30 h 569"/>
                <a:gd name="T116" fmla="*/ 19 w 74"/>
                <a:gd name="T117" fmla="*/ 29 h 569"/>
                <a:gd name="T118" fmla="*/ 19 w 74"/>
                <a:gd name="T119" fmla="*/ 24 h 569"/>
                <a:gd name="T120" fmla="*/ 17 w 74"/>
                <a:gd name="T121" fmla="*/ 17 h 569"/>
                <a:gd name="T122" fmla="*/ 0 w 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569"/>
                <a:gd name="T188" fmla="*/ 74 w 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569">
                  <a:moveTo>
                    <a:pt x="0" y="0"/>
                  </a:moveTo>
                  <a:lnTo>
                    <a:pt x="4" y="2"/>
                  </a:lnTo>
                  <a:lnTo>
                    <a:pt x="5" y="4"/>
                  </a:lnTo>
                  <a:lnTo>
                    <a:pt x="7" y="5"/>
                  </a:lnTo>
                  <a:lnTo>
                    <a:pt x="9" y="7"/>
                  </a:lnTo>
                  <a:lnTo>
                    <a:pt x="10" y="9"/>
                  </a:lnTo>
                  <a:lnTo>
                    <a:pt x="12" y="10"/>
                  </a:lnTo>
                  <a:lnTo>
                    <a:pt x="14" y="12"/>
                  </a:lnTo>
                  <a:lnTo>
                    <a:pt x="14" y="14"/>
                  </a:lnTo>
                  <a:lnTo>
                    <a:pt x="19" y="25"/>
                  </a:lnTo>
                  <a:lnTo>
                    <a:pt x="20" y="37"/>
                  </a:lnTo>
                  <a:lnTo>
                    <a:pt x="22" y="49"/>
                  </a:lnTo>
                  <a:lnTo>
                    <a:pt x="22" y="60"/>
                  </a:lnTo>
                  <a:lnTo>
                    <a:pt x="20" y="72"/>
                  </a:lnTo>
                  <a:lnTo>
                    <a:pt x="19" y="83"/>
                  </a:lnTo>
                  <a:lnTo>
                    <a:pt x="15" y="95"/>
                  </a:lnTo>
                  <a:lnTo>
                    <a:pt x="12" y="108"/>
                  </a:lnTo>
                  <a:lnTo>
                    <a:pt x="9" y="120"/>
                  </a:lnTo>
                  <a:lnTo>
                    <a:pt x="7" y="130"/>
                  </a:lnTo>
                  <a:lnTo>
                    <a:pt x="7" y="141"/>
                  </a:lnTo>
                  <a:lnTo>
                    <a:pt x="7" y="151"/>
                  </a:lnTo>
                  <a:lnTo>
                    <a:pt x="5" y="163"/>
                  </a:lnTo>
                  <a:lnTo>
                    <a:pt x="5" y="173"/>
                  </a:lnTo>
                  <a:lnTo>
                    <a:pt x="5" y="184"/>
                  </a:lnTo>
                  <a:lnTo>
                    <a:pt x="4" y="196"/>
                  </a:lnTo>
                  <a:lnTo>
                    <a:pt x="4" y="198"/>
                  </a:lnTo>
                  <a:lnTo>
                    <a:pt x="4" y="199"/>
                  </a:lnTo>
                  <a:lnTo>
                    <a:pt x="4" y="201"/>
                  </a:lnTo>
                  <a:lnTo>
                    <a:pt x="4" y="203"/>
                  </a:lnTo>
                  <a:lnTo>
                    <a:pt x="4" y="219"/>
                  </a:lnTo>
                  <a:lnTo>
                    <a:pt x="5" y="237"/>
                  </a:lnTo>
                  <a:lnTo>
                    <a:pt x="5" y="254"/>
                  </a:lnTo>
                  <a:lnTo>
                    <a:pt x="7" y="271"/>
                  </a:lnTo>
                  <a:lnTo>
                    <a:pt x="7" y="289"/>
                  </a:lnTo>
                  <a:lnTo>
                    <a:pt x="9" y="305"/>
                  </a:lnTo>
                  <a:lnTo>
                    <a:pt x="10" y="322"/>
                  </a:lnTo>
                  <a:lnTo>
                    <a:pt x="12" y="340"/>
                  </a:lnTo>
                  <a:lnTo>
                    <a:pt x="14" y="345"/>
                  </a:lnTo>
                  <a:lnTo>
                    <a:pt x="14" y="350"/>
                  </a:lnTo>
                  <a:lnTo>
                    <a:pt x="15" y="357"/>
                  </a:lnTo>
                  <a:lnTo>
                    <a:pt x="15" y="362"/>
                  </a:lnTo>
                  <a:lnTo>
                    <a:pt x="17" y="367"/>
                  </a:lnTo>
                  <a:lnTo>
                    <a:pt x="19" y="372"/>
                  </a:lnTo>
                  <a:lnTo>
                    <a:pt x="20" y="377"/>
                  </a:lnTo>
                  <a:lnTo>
                    <a:pt x="22" y="382"/>
                  </a:lnTo>
                  <a:lnTo>
                    <a:pt x="27" y="392"/>
                  </a:lnTo>
                  <a:lnTo>
                    <a:pt x="29" y="403"/>
                  </a:lnTo>
                  <a:lnTo>
                    <a:pt x="32" y="413"/>
                  </a:lnTo>
                  <a:lnTo>
                    <a:pt x="34" y="423"/>
                  </a:lnTo>
                  <a:lnTo>
                    <a:pt x="35" y="435"/>
                  </a:lnTo>
                  <a:lnTo>
                    <a:pt x="39" y="445"/>
                  </a:lnTo>
                  <a:lnTo>
                    <a:pt x="42" y="455"/>
                  </a:lnTo>
                  <a:lnTo>
                    <a:pt x="47" y="465"/>
                  </a:lnTo>
                  <a:lnTo>
                    <a:pt x="49" y="466"/>
                  </a:lnTo>
                  <a:lnTo>
                    <a:pt x="50" y="469"/>
                  </a:lnTo>
                  <a:lnTo>
                    <a:pt x="52" y="473"/>
                  </a:lnTo>
                  <a:lnTo>
                    <a:pt x="52" y="478"/>
                  </a:lnTo>
                  <a:lnTo>
                    <a:pt x="54" y="481"/>
                  </a:lnTo>
                  <a:lnTo>
                    <a:pt x="54" y="486"/>
                  </a:lnTo>
                  <a:lnTo>
                    <a:pt x="54" y="489"/>
                  </a:lnTo>
                  <a:lnTo>
                    <a:pt x="54" y="493"/>
                  </a:lnTo>
                  <a:lnTo>
                    <a:pt x="54" y="494"/>
                  </a:lnTo>
                  <a:lnTo>
                    <a:pt x="52" y="496"/>
                  </a:lnTo>
                  <a:lnTo>
                    <a:pt x="52" y="498"/>
                  </a:lnTo>
                  <a:lnTo>
                    <a:pt x="50" y="499"/>
                  </a:lnTo>
                  <a:lnTo>
                    <a:pt x="50" y="501"/>
                  </a:lnTo>
                  <a:lnTo>
                    <a:pt x="49" y="503"/>
                  </a:lnTo>
                  <a:lnTo>
                    <a:pt x="49" y="506"/>
                  </a:lnTo>
                  <a:lnTo>
                    <a:pt x="49" y="508"/>
                  </a:lnTo>
                  <a:lnTo>
                    <a:pt x="49" y="511"/>
                  </a:lnTo>
                  <a:lnTo>
                    <a:pt x="49" y="514"/>
                  </a:lnTo>
                  <a:lnTo>
                    <a:pt x="50" y="518"/>
                  </a:lnTo>
                  <a:lnTo>
                    <a:pt x="52" y="519"/>
                  </a:lnTo>
                  <a:lnTo>
                    <a:pt x="54" y="521"/>
                  </a:lnTo>
                  <a:lnTo>
                    <a:pt x="57" y="524"/>
                  </a:lnTo>
                  <a:lnTo>
                    <a:pt x="55" y="524"/>
                  </a:lnTo>
                  <a:lnTo>
                    <a:pt x="55" y="523"/>
                  </a:lnTo>
                  <a:lnTo>
                    <a:pt x="55" y="529"/>
                  </a:lnTo>
                  <a:lnTo>
                    <a:pt x="57" y="536"/>
                  </a:lnTo>
                  <a:lnTo>
                    <a:pt x="59" y="541"/>
                  </a:lnTo>
                  <a:lnTo>
                    <a:pt x="60" y="547"/>
                  </a:lnTo>
                  <a:lnTo>
                    <a:pt x="64" y="552"/>
                  </a:lnTo>
                  <a:lnTo>
                    <a:pt x="67" y="557"/>
                  </a:lnTo>
                  <a:lnTo>
                    <a:pt x="70" y="562"/>
                  </a:lnTo>
                  <a:lnTo>
                    <a:pt x="74" y="569"/>
                  </a:lnTo>
                  <a:lnTo>
                    <a:pt x="72" y="564"/>
                  </a:lnTo>
                  <a:lnTo>
                    <a:pt x="70" y="559"/>
                  </a:lnTo>
                  <a:lnTo>
                    <a:pt x="69" y="554"/>
                  </a:lnTo>
                  <a:lnTo>
                    <a:pt x="69" y="547"/>
                  </a:lnTo>
                  <a:lnTo>
                    <a:pt x="69" y="541"/>
                  </a:lnTo>
                  <a:lnTo>
                    <a:pt x="69" y="536"/>
                  </a:lnTo>
                  <a:lnTo>
                    <a:pt x="67" y="529"/>
                  </a:lnTo>
                  <a:lnTo>
                    <a:pt x="65" y="524"/>
                  </a:lnTo>
                  <a:lnTo>
                    <a:pt x="65" y="523"/>
                  </a:lnTo>
                  <a:lnTo>
                    <a:pt x="65" y="519"/>
                  </a:lnTo>
                  <a:lnTo>
                    <a:pt x="64" y="516"/>
                  </a:lnTo>
                  <a:lnTo>
                    <a:pt x="64" y="513"/>
                  </a:lnTo>
                  <a:lnTo>
                    <a:pt x="64" y="509"/>
                  </a:lnTo>
                  <a:lnTo>
                    <a:pt x="64" y="506"/>
                  </a:lnTo>
                  <a:lnTo>
                    <a:pt x="64" y="503"/>
                  </a:lnTo>
                  <a:lnTo>
                    <a:pt x="64" y="501"/>
                  </a:lnTo>
                  <a:lnTo>
                    <a:pt x="62" y="498"/>
                  </a:lnTo>
                  <a:lnTo>
                    <a:pt x="62" y="496"/>
                  </a:lnTo>
                  <a:lnTo>
                    <a:pt x="60" y="494"/>
                  </a:lnTo>
                  <a:lnTo>
                    <a:pt x="60" y="493"/>
                  </a:lnTo>
                  <a:lnTo>
                    <a:pt x="59" y="491"/>
                  </a:lnTo>
                  <a:lnTo>
                    <a:pt x="57" y="489"/>
                  </a:lnTo>
                  <a:lnTo>
                    <a:pt x="55" y="488"/>
                  </a:lnTo>
                  <a:lnTo>
                    <a:pt x="54" y="486"/>
                  </a:lnTo>
                  <a:lnTo>
                    <a:pt x="52" y="483"/>
                  </a:lnTo>
                  <a:lnTo>
                    <a:pt x="50" y="478"/>
                  </a:lnTo>
                  <a:lnTo>
                    <a:pt x="50" y="474"/>
                  </a:lnTo>
                  <a:lnTo>
                    <a:pt x="49" y="469"/>
                  </a:lnTo>
                  <a:lnTo>
                    <a:pt x="47" y="466"/>
                  </a:lnTo>
                  <a:lnTo>
                    <a:pt x="45" y="461"/>
                  </a:lnTo>
                  <a:lnTo>
                    <a:pt x="44" y="456"/>
                  </a:lnTo>
                  <a:lnTo>
                    <a:pt x="42" y="453"/>
                  </a:lnTo>
                  <a:lnTo>
                    <a:pt x="42" y="451"/>
                  </a:lnTo>
                  <a:lnTo>
                    <a:pt x="40" y="450"/>
                  </a:lnTo>
                  <a:lnTo>
                    <a:pt x="40" y="448"/>
                  </a:lnTo>
                  <a:lnTo>
                    <a:pt x="40" y="446"/>
                  </a:lnTo>
                  <a:lnTo>
                    <a:pt x="40" y="445"/>
                  </a:lnTo>
                  <a:lnTo>
                    <a:pt x="40" y="443"/>
                  </a:lnTo>
                  <a:lnTo>
                    <a:pt x="39" y="443"/>
                  </a:lnTo>
                  <a:lnTo>
                    <a:pt x="39" y="441"/>
                  </a:lnTo>
                  <a:lnTo>
                    <a:pt x="37" y="435"/>
                  </a:lnTo>
                  <a:lnTo>
                    <a:pt x="35" y="430"/>
                  </a:lnTo>
                  <a:lnTo>
                    <a:pt x="35" y="423"/>
                  </a:lnTo>
                  <a:lnTo>
                    <a:pt x="34" y="418"/>
                  </a:lnTo>
                  <a:lnTo>
                    <a:pt x="34" y="411"/>
                  </a:lnTo>
                  <a:lnTo>
                    <a:pt x="32" y="407"/>
                  </a:lnTo>
                  <a:lnTo>
                    <a:pt x="30" y="402"/>
                  </a:lnTo>
                  <a:lnTo>
                    <a:pt x="29" y="395"/>
                  </a:lnTo>
                  <a:lnTo>
                    <a:pt x="22" y="372"/>
                  </a:lnTo>
                  <a:lnTo>
                    <a:pt x="17" y="347"/>
                  </a:lnTo>
                  <a:lnTo>
                    <a:pt x="12" y="324"/>
                  </a:lnTo>
                  <a:lnTo>
                    <a:pt x="9" y="299"/>
                  </a:lnTo>
                  <a:lnTo>
                    <a:pt x="7" y="274"/>
                  </a:lnTo>
                  <a:lnTo>
                    <a:pt x="7" y="249"/>
                  </a:lnTo>
                  <a:lnTo>
                    <a:pt x="7" y="224"/>
                  </a:lnTo>
                  <a:lnTo>
                    <a:pt x="9" y="201"/>
                  </a:lnTo>
                  <a:lnTo>
                    <a:pt x="9" y="186"/>
                  </a:lnTo>
                  <a:lnTo>
                    <a:pt x="10" y="173"/>
                  </a:lnTo>
                  <a:lnTo>
                    <a:pt x="12" y="158"/>
                  </a:lnTo>
                  <a:lnTo>
                    <a:pt x="12" y="145"/>
                  </a:lnTo>
                  <a:lnTo>
                    <a:pt x="14" y="130"/>
                  </a:lnTo>
                  <a:lnTo>
                    <a:pt x="15" y="116"/>
                  </a:lnTo>
                  <a:lnTo>
                    <a:pt x="15" y="102"/>
                  </a:lnTo>
                  <a:lnTo>
                    <a:pt x="17" y="88"/>
                  </a:lnTo>
                  <a:lnTo>
                    <a:pt x="19" y="82"/>
                  </a:lnTo>
                  <a:lnTo>
                    <a:pt x="19" y="75"/>
                  </a:lnTo>
                  <a:lnTo>
                    <a:pt x="20" y="68"/>
                  </a:lnTo>
                  <a:lnTo>
                    <a:pt x="20" y="60"/>
                  </a:lnTo>
                  <a:lnTo>
                    <a:pt x="22" y="54"/>
                  </a:lnTo>
                  <a:lnTo>
                    <a:pt x="22" y="47"/>
                  </a:lnTo>
                  <a:lnTo>
                    <a:pt x="22" y="40"/>
                  </a:lnTo>
                  <a:lnTo>
                    <a:pt x="22" y="32"/>
                  </a:lnTo>
                  <a:lnTo>
                    <a:pt x="20" y="32"/>
                  </a:lnTo>
                  <a:lnTo>
                    <a:pt x="20" y="30"/>
                  </a:lnTo>
                  <a:lnTo>
                    <a:pt x="19" y="29"/>
                  </a:lnTo>
                  <a:lnTo>
                    <a:pt x="19" y="27"/>
                  </a:lnTo>
                  <a:lnTo>
                    <a:pt x="19" y="25"/>
                  </a:lnTo>
                  <a:lnTo>
                    <a:pt x="19" y="24"/>
                  </a:lnTo>
                  <a:lnTo>
                    <a:pt x="17" y="20"/>
                  </a:lnTo>
                  <a:lnTo>
                    <a:pt x="17" y="19"/>
                  </a:lnTo>
                  <a:lnTo>
                    <a:pt x="17" y="17"/>
                  </a:lnTo>
                  <a:lnTo>
                    <a:pt x="15" y="14"/>
                  </a:lnTo>
                  <a:lnTo>
                    <a:pt x="14" y="12"/>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9" name="Freeform 523"/>
            <p:cNvSpPr>
              <a:spLocks/>
            </p:cNvSpPr>
            <p:nvPr/>
          </p:nvSpPr>
          <p:spPr bwMode="auto">
            <a:xfrm>
              <a:off x="2009" y="2933"/>
              <a:ext cx="74" cy="569"/>
            </a:xfrm>
            <a:custGeom>
              <a:avLst/>
              <a:gdLst>
                <a:gd name="T0" fmla="*/ 5 w 74"/>
                <a:gd name="T1" fmla="*/ 4 h 569"/>
                <a:gd name="T2" fmla="*/ 10 w 74"/>
                <a:gd name="T3" fmla="*/ 9 h 569"/>
                <a:gd name="T4" fmla="*/ 14 w 74"/>
                <a:gd name="T5" fmla="*/ 14 h 569"/>
                <a:gd name="T6" fmla="*/ 22 w 74"/>
                <a:gd name="T7" fmla="*/ 49 h 569"/>
                <a:gd name="T8" fmla="*/ 19 w 74"/>
                <a:gd name="T9" fmla="*/ 83 h 569"/>
                <a:gd name="T10" fmla="*/ 9 w 74"/>
                <a:gd name="T11" fmla="*/ 120 h 569"/>
                <a:gd name="T12" fmla="*/ 7 w 74"/>
                <a:gd name="T13" fmla="*/ 151 h 569"/>
                <a:gd name="T14" fmla="*/ 5 w 74"/>
                <a:gd name="T15" fmla="*/ 184 h 569"/>
                <a:gd name="T16" fmla="*/ 4 w 74"/>
                <a:gd name="T17" fmla="*/ 198 h 569"/>
                <a:gd name="T18" fmla="*/ 4 w 74"/>
                <a:gd name="T19" fmla="*/ 201 h 569"/>
                <a:gd name="T20" fmla="*/ 4 w 74"/>
                <a:gd name="T21" fmla="*/ 203 h 569"/>
                <a:gd name="T22" fmla="*/ 5 w 74"/>
                <a:gd name="T23" fmla="*/ 254 h 569"/>
                <a:gd name="T24" fmla="*/ 9 w 74"/>
                <a:gd name="T25" fmla="*/ 305 h 569"/>
                <a:gd name="T26" fmla="*/ 14 w 74"/>
                <a:gd name="T27" fmla="*/ 345 h 569"/>
                <a:gd name="T28" fmla="*/ 15 w 74"/>
                <a:gd name="T29" fmla="*/ 362 h 569"/>
                <a:gd name="T30" fmla="*/ 20 w 74"/>
                <a:gd name="T31" fmla="*/ 377 h 569"/>
                <a:gd name="T32" fmla="*/ 29 w 74"/>
                <a:gd name="T33" fmla="*/ 403 h 569"/>
                <a:gd name="T34" fmla="*/ 35 w 74"/>
                <a:gd name="T35" fmla="*/ 435 h 569"/>
                <a:gd name="T36" fmla="*/ 47 w 74"/>
                <a:gd name="T37" fmla="*/ 465 h 569"/>
                <a:gd name="T38" fmla="*/ 52 w 74"/>
                <a:gd name="T39" fmla="*/ 473 h 569"/>
                <a:gd name="T40" fmla="*/ 54 w 74"/>
                <a:gd name="T41" fmla="*/ 486 h 569"/>
                <a:gd name="T42" fmla="*/ 54 w 74"/>
                <a:gd name="T43" fmla="*/ 494 h 569"/>
                <a:gd name="T44" fmla="*/ 52 w 74"/>
                <a:gd name="T45" fmla="*/ 498 h 569"/>
                <a:gd name="T46" fmla="*/ 50 w 74"/>
                <a:gd name="T47" fmla="*/ 501 h 569"/>
                <a:gd name="T48" fmla="*/ 49 w 74"/>
                <a:gd name="T49" fmla="*/ 508 h 569"/>
                <a:gd name="T50" fmla="*/ 50 w 74"/>
                <a:gd name="T51" fmla="*/ 518 h 569"/>
                <a:gd name="T52" fmla="*/ 57 w 74"/>
                <a:gd name="T53" fmla="*/ 524 h 569"/>
                <a:gd name="T54" fmla="*/ 55 w 74"/>
                <a:gd name="T55" fmla="*/ 524 h 569"/>
                <a:gd name="T56" fmla="*/ 55 w 74"/>
                <a:gd name="T57" fmla="*/ 524 h 569"/>
                <a:gd name="T58" fmla="*/ 55 w 74"/>
                <a:gd name="T59" fmla="*/ 529 h 569"/>
                <a:gd name="T60" fmla="*/ 60 w 74"/>
                <a:gd name="T61" fmla="*/ 547 h 569"/>
                <a:gd name="T62" fmla="*/ 70 w 74"/>
                <a:gd name="T63" fmla="*/ 562 h 569"/>
                <a:gd name="T64" fmla="*/ 70 w 74"/>
                <a:gd name="T65" fmla="*/ 559 h 569"/>
                <a:gd name="T66" fmla="*/ 69 w 74"/>
                <a:gd name="T67" fmla="*/ 541 h 569"/>
                <a:gd name="T68" fmla="*/ 65 w 74"/>
                <a:gd name="T69" fmla="*/ 524 h 569"/>
                <a:gd name="T70" fmla="*/ 64 w 74"/>
                <a:gd name="T71" fmla="*/ 516 h 569"/>
                <a:gd name="T72" fmla="*/ 64 w 74"/>
                <a:gd name="T73" fmla="*/ 506 h 569"/>
                <a:gd name="T74" fmla="*/ 62 w 74"/>
                <a:gd name="T75" fmla="*/ 498 h 569"/>
                <a:gd name="T76" fmla="*/ 60 w 74"/>
                <a:gd name="T77" fmla="*/ 493 h 569"/>
                <a:gd name="T78" fmla="*/ 55 w 74"/>
                <a:gd name="T79" fmla="*/ 488 h 569"/>
                <a:gd name="T80" fmla="*/ 50 w 74"/>
                <a:gd name="T81" fmla="*/ 478 h 569"/>
                <a:gd name="T82" fmla="*/ 47 w 74"/>
                <a:gd name="T83" fmla="*/ 466 h 569"/>
                <a:gd name="T84" fmla="*/ 42 w 74"/>
                <a:gd name="T85" fmla="*/ 453 h 569"/>
                <a:gd name="T86" fmla="*/ 40 w 74"/>
                <a:gd name="T87" fmla="*/ 448 h 569"/>
                <a:gd name="T88" fmla="*/ 40 w 74"/>
                <a:gd name="T89" fmla="*/ 443 h 569"/>
                <a:gd name="T90" fmla="*/ 37 w 74"/>
                <a:gd name="T91" fmla="*/ 435 h 569"/>
                <a:gd name="T92" fmla="*/ 34 w 74"/>
                <a:gd name="T93" fmla="*/ 418 h 569"/>
                <a:gd name="T94" fmla="*/ 30 w 74"/>
                <a:gd name="T95" fmla="*/ 402 h 569"/>
                <a:gd name="T96" fmla="*/ 17 w 74"/>
                <a:gd name="T97" fmla="*/ 347 h 569"/>
                <a:gd name="T98" fmla="*/ 7 w 74"/>
                <a:gd name="T99" fmla="*/ 274 h 569"/>
                <a:gd name="T100" fmla="*/ 9 w 74"/>
                <a:gd name="T101" fmla="*/ 201 h 569"/>
                <a:gd name="T102" fmla="*/ 12 w 74"/>
                <a:gd name="T103" fmla="*/ 158 h 569"/>
                <a:gd name="T104" fmla="*/ 15 w 74"/>
                <a:gd name="T105" fmla="*/ 116 h 569"/>
                <a:gd name="T106" fmla="*/ 19 w 74"/>
                <a:gd name="T107" fmla="*/ 82 h 569"/>
                <a:gd name="T108" fmla="*/ 20 w 74"/>
                <a:gd name="T109" fmla="*/ 60 h 569"/>
                <a:gd name="T110" fmla="*/ 22 w 74"/>
                <a:gd name="T111" fmla="*/ 40 h 569"/>
                <a:gd name="T112" fmla="*/ 22 w 74"/>
                <a:gd name="T113" fmla="*/ 32 h 569"/>
                <a:gd name="T114" fmla="*/ 20 w 74"/>
                <a:gd name="T115" fmla="*/ 30 h 569"/>
                <a:gd name="T116" fmla="*/ 19 w 74"/>
                <a:gd name="T117" fmla="*/ 29 h 569"/>
                <a:gd name="T118" fmla="*/ 19 w 74"/>
                <a:gd name="T119" fmla="*/ 24 h 569"/>
                <a:gd name="T120" fmla="*/ 17 w 74"/>
                <a:gd name="T121" fmla="*/ 17 h 569"/>
                <a:gd name="T122" fmla="*/ 0 w 74"/>
                <a:gd name="T123" fmla="*/ 0 h 5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569"/>
                <a:gd name="T188" fmla="*/ 74 w 74"/>
                <a:gd name="T189" fmla="*/ 569 h 5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569">
                  <a:moveTo>
                    <a:pt x="0" y="0"/>
                  </a:moveTo>
                  <a:lnTo>
                    <a:pt x="4" y="2"/>
                  </a:lnTo>
                  <a:lnTo>
                    <a:pt x="5" y="4"/>
                  </a:lnTo>
                  <a:lnTo>
                    <a:pt x="7" y="5"/>
                  </a:lnTo>
                  <a:lnTo>
                    <a:pt x="9" y="7"/>
                  </a:lnTo>
                  <a:lnTo>
                    <a:pt x="10" y="9"/>
                  </a:lnTo>
                  <a:lnTo>
                    <a:pt x="12" y="10"/>
                  </a:lnTo>
                  <a:lnTo>
                    <a:pt x="14" y="12"/>
                  </a:lnTo>
                  <a:lnTo>
                    <a:pt x="14" y="14"/>
                  </a:lnTo>
                  <a:lnTo>
                    <a:pt x="19" y="25"/>
                  </a:lnTo>
                  <a:lnTo>
                    <a:pt x="20" y="37"/>
                  </a:lnTo>
                  <a:lnTo>
                    <a:pt x="22" y="49"/>
                  </a:lnTo>
                  <a:lnTo>
                    <a:pt x="22" y="60"/>
                  </a:lnTo>
                  <a:lnTo>
                    <a:pt x="20" y="72"/>
                  </a:lnTo>
                  <a:lnTo>
                    <a:pt x="19" y="83"/>
                  </a:lnTo>
                  <a:lnTo>
                    <a:pt x="15" y="95"/>
                  </a:lnTo>
                  <a:lnTo>
                    <a:pt x="12" y="108"/>
                  </a:lnTo>
                  <a:lnTo>
                    <a:pt x="9" y="120"/>
                  </a:lnTo>
                  <a:lnTo>
                    <a:pt x="7" y="130"/>
                  </a:lnTo>
                  <a:lnTo>
                    <a:pt x="7" y="141"/>
                  </a:lnTo>
                  <a:lnTo>
                    <a:pt x="7" y="151"/>
                  </a:lnTo>
                  <a:lnTo>
                    <a:pt x="5" y="163"/>
                  </a:lnTo>
                  <a:lnTo>
                    <a:pt x="5" y="173"/>
                  </a:lnTo>
                  <a:lnTo>
                    <a:pt x="5" y="184"/>
                  </a:lnTo>
                  <a:lnTo>
                    <a:pt x="4" y="196"/>
                  </a:lnTo>
                  <a:lnTo>
                    <a:pt x="4" y="198"/>
                  </a:lnTo>
                  <a:lnTo>
                    <a:pt x="4" y="199"/>
                  </a:lnTo>
                  <a:lnTo>
                    <a:pt x="4" y="201"/>
                  </a:lnTo>
                  <a:lnTo>
                    <a:pt x="4" y="203"/>
                  </a:lnTo>
                  <a:lnTo>
                    <a:pt x="4" y="219"/>
                  </a:lnTo>
                  <a:lnTo>
                    <a:pt x="5" y="237"/>
                  </a:lnTo>
                  <a:lnTo>
                    <a:pt x="5" y="254"/>
                  </a:lnTo>
                  <a:lnTo>
                    <a:pt x="7" y="271"/>
                  </a:lnTo>
                  <a:lnTo>
                    <a:pt x="7" y="289"/>
                  </a:lnTo>
                  <a:lnTo>
                    <a:pt x="9" y="305"/>
                  </a:lnTo>
                  <a:lnTo>
                    <a:pt x="10" y="322"/>
                  </a:lnTo>
                  <a:lnTo>
                    <a:pt x="12" y="340"/>
                  </a:lnTo>
                  <a:lnTo>
                    <a:pt x="14" y="345"/>
                  </a:lnTo>
                  <a:lnTo>
                    <a:pt x="14" y="350"/>
                  </a:lnTo>
                  <a:lnTo>
                    <a:pt x="15" y="357"/>
                  </a:lnTo>
                  <a:lnTo>
                    <a:pt x="15" y="362"/>
                  </a:lnTo>
                  <a:lnTo>
                    <a:pt x="17" y="367"/>
                  </a:lnTo>
                  <a:lnTo>
                    <a:pt x="19" y="372"/>
                  </a:lnTo>
                  <a:lnTo>
                    <a:pt x="20" y="377"/>
                  </a:lnTo>
                  <a:lnTo>
                    <a:pt x="22" y="382"/>
                  </a:lnTo>
                  <a:lnTo>
                    <a:pt x="27" y="392"/>
                  </a:lnTo>
                  <a:lnTo>
                    <a:pt x="29" y="403"/>
                  </a:lnTo>
                  <a:lnTo>
                    <a:pt x="32" y="413"/>
                  </a:lnTo>
                  <a:lnTo>
                    <a:pt x="34" y="423"/>
                  </a:lnTo>
                  <a:lnTo>
                    <a:pt x="35" y="435"/>
                  </a:lnTo>
                  <a:lnTo>
                    <a:pt x="39" y="445"/>
                  </a:lnTo>
                  <a:lnTo>
                    <a:pt x="42" y="455"/>
                  </a:lnTo>
                  <a:lnTo>
                    <a:pt x="47" y="465"/>
                  </a:lnTo>
                  <a:lnTo>
                    <a:pt x="49" y="466"/>
                  </a:lnTo>
                  <a:lnTo>
                    <a:pt x="50" y="469"/>
                  </a:lnTo>
                  <a:lnTo>
                    <a:pt x="52" y="473"/>
                  </a:lnTo>
                  <a:lnTo>
                    <a:pt x="52" y="478"/>
                  </a:lnTo>
                  <a:lnTo>
                    <a:pt x="54" y="481"/>
                  </a:lnTo>
                  <a:lnTo>
                    <a:pt x="54" y="486"/>
                  </a:lnTo>
                  <a:lnTo>
                    <a:pt x="54" y="489"/>
                  </a:lnTo>
                  <a:lnTo>
                    <a:pt x="54" y="493"/>
                  </a:lnTo>
                  <a:lnTo>
                    <a:pt x="54" y="494"/>
                  </a:lnTo>
                  <a:lnTo>
                    <a:pt x="52" y="496"/>
                  </a:lnTo>
                  <a:lnTo>
                    <a:pt x="52" y="498"/>
                  </a:lnTo>
                  <a:lnTo>
                    <a:pt x="50" y="499"/>
                  </a:lnTo>
                  <a:lnTo>
                    <a:pt x="50" y="501"/>
                  </a:lnTo>
                  <a:lnTo>
                    <a:pt x="49" y="503"/>
                  </a:lnTo>
                  <a:lnTo>
                    <a:pt x="49" y="506"/>
                  </a:lnTo>
                  <a:lnTo>
                    <a:pt x="49" y="508"/>
                  </a:lnTo>
                  <a:lnTo>
                    <a:pt x="49" y="511"/>
                  </a:lnTo>
                  <a:lnTo>
                    <a:pt x="49" y="514"/>
                  </a:lnTo>
                  <a:lnTo>
                    <a:pt x="50" y="518"/>
                  </a:lnTo>
                  <a:lnTo>
                    <a:pt x="52" y="519"/>
                  </a:lnTo>
                  <a:lnTo>
                    <a:pt x="54" y="521"/>
                  </a:lnTo>
                  <a:lnTo>
                    <a:pt x="57" y="524"/>
                  </a:lnTo>
                  <a:lnTo>
                    <a:pt x="55" y="524"/>
                  </a:lnTo>
                  <a:lnTo>
                    <a:pt x="55" y="523"/>
                  </a:lnTo>
                  <a:lnTo>
                    <a:pt x="55" y="529"/>
                  </a:lnTo>
                  <a:lnTo>
                    <a:pt x="57" y="536"/>
                  </a:lnTo>
                  <a:lnTo>
                    <a:pt x="59" y="541"/>
                  </a:lnTo>
                  <a:lnTo>
                    <a:pt x="60" y="547"/>
                  </a:lnTo>
                  <a:lnTo>
                    <a:pt x="64" y="552"/>
                  </a:lnTo>
                  <a:lnTo>
                    <a:pt x="67" y="557"/>
                  </a:lnTo>
                  <a:lnTo>
                    <a:pt x="70" y="562"/>
                  </a:lnTo>
                  <a:lnTo>
                    <a:pt x="74" y="569"/>
                  </a:lnTo>
                  <a:lnTo>
                    <a:pt x="72" y="564"/>
                  </a:lnTo>
                  <a:lnTo>
                    <a:pt x="70" y="559"/>
                  </a:lnTo>
                  <a:lnTo>
                    <a:pt x="69" y="554"/>
                  </a:lnTo>
                  <a:lnTo>
                    <a:pt x="69" y="547"/>
                  </a:lnTo>
                  <a:lnTo>
                    <a:pt x="69" y="541"/>
                  </a:lnTo>
                  <a:lnTo>
                    <a:pt x="69" y="536"/>
                  </a:lnTo>
                  <a:lnTo>
                    <a:pt x="67" y="529"/>
                  </a:lnTo>
                  <a:lnTo>
                    <a:pt x="65" y="524"/>
                  </a:lnTo>
                  <a:lnTo>
                    <a:pt x="65" y="523"/>
                  </a:lnTo>
                  <a:lnTo>
                    <a:pt x="65" y="519"/>
                  </a:lnTo>
                  <a:lnTo>
                    <a:pt x="64" y="516"/>
                  </a:lnTo>
                  <a:lnTo>
                    <a:pt x="64" y="513"/>
                  </a:lnTo>
                  <a:lnTo>
                    <a:pt x="64" y="509"/>
                  </a:lnTo>
                  <a:lnTo>
                    <a:pt x="64" y="506"/>
                  </a:lnTo>
                  <a:lnTo>
                    <a:pt x="64" y="503"/>
                  </a:lnTo>
                  <a:lnTo>
                    <a:pt x="64" y="501"/>
                  </a:lnTo>
                  <a:lnTo>
                    <a:pt x="62" y="498"/>
                  </a:lnTo>
                  <a:lnTo>
                    <a:pt x="62" y="496"/>
                  </a:lnTo>
                  <a:lnTo>
                    <a:pt x="60" y="494"/>
                  </a:lnTo>
                  <a:lnTo>
                    <a:pt x="60" y="493"/>
                  </a:lnTo>
                  <a:lnTo>
                    <a:pt x="59" y="491"/>
                  </a:lnTo>
                  <a:lnTo>
                    <a:pt x="57" y="489"/>
                  </a:lnTo>
                  <a:lnTo>
                    <a:pt x="55" y="488"/>
                  </a:lnTo>
                  <a:lnTo>
                    <a:pt x="54" y="486"/>
                  </a:lnTo>
                  <a:lnTo>
                    <a:pt x="52" y="483"/>
                  </a:lnTo>
                  <a:lnTo>
                    <a:pt x="50" y="478"/>
                  </a:lnTo>
                  <a:lnTo>
                    <a:pt x="50" y="474"/>
                  </a:lnTo>
                  <a:lnTo>
                    <a:pt x="49" y="469"/>
                  </a:lnTo>
                  <a:lnTo>
                    <a:pt x="47" y="466"/>
                  </a:lnTo>
                  <a:lnTo>
                    <a:pt x="45" y="461"/>
                  </a:lnTo>
                  <a:lnTo>
                    <a:pt x="44" y="456"/>
                  </a:lnTo>
                  <a:lnTo>
                    <a:pt x="42" y="453"/>
                  </a:lnTo>
                  <a:lnTo>
                    <a:pt x="42" y="451"/>
                  </a:lnTo>
                  <a:lnTo>
                    <a:pt x="40" y="450"/>
                  </a:lnTo>
                  <a:lnTo>
                    <a:pt x="40" y="448"/>
                  </a:lnTo>
                  <a:lnTo>
                    <a:pt x="40" y="446"/>
                  </a:lnTo>
                  <a:lnTo>
                    <a:pt x="40" y="445"/>
                  </a:lnTo>
                  <a:lnTo>
                    <a:pt x="40" y="443"/>
                  </a:lnTo>
                  <a:lnTo>
                    <a:pt x="39" y="443"/>
                  </a:lnTo>
                  <a:lnTo>
                    <a:pt x="39" y="441"/>
                  </a:lnTo>
                  <a:lnTo>
                    <a:pt x="37" y="435"/>
                  </a:lnTo>
                  <a:lnTo>
                    <a:pt x="35" y="430"/>
                  </a:lnTo>
                  <a:lnTo>
                    <a:pt x="35" y="423"/>
                  </a:lnTo>
                  <a:lnTo>
                    <a:pt x="34" y="418"/>
                  </a:lnTo>
                  <a:lnTo>
                    <a:pt x="34" y="411"/>
                  </a:lnTo>
                  <a:lnTo>
                    <a:pt x="32" y="407"/>
                  </a:lnTo>
                  <a:lnTo>
                    <a:pt x="30" y="402"/>
                  </a:lnTo>
                  <a:lnTo>
                    <a:pt x="29" y="395"/>
                  </a:lnTo>
                  <a:lnTo>
                    <a:pt x="22" y="372"/>
                  </a:lnTo>
                  <a:lnTo>
                    <a:pt x="17" y="347"/>
                  </a:lnTo>
                  <a:lnTo>
                    <a:pt x="12" y="324"/>
                  </a:lnTo>
                  <a:lnTo>
                    <a:pt x="9" y="299"/>
                  </a:lnTo>
                  <a:lnTo>
                    <a:pt x="7" y="274"/>
                  </a:lnTo>
                  <a:lnTo>
                    <a:pt x="7" y="249"/>
                  </a:lnTo>
                  <a:lnTo>
                    <a:pt x="7" y="224"/>
                  </a:lnTo>
                  <a:lnTo>
                    <a:pt x="9" y="201"/>
                  </a:lnTo>
                  <a:lnTo>
                    <a:pt x="9" y="186"/>
                  </a:lnTo>
                  <a:lnTo>
                    <a:pt x="10" y="173"/>
                  </a:lnTo>
                  <a:lnTo>
                    <a:pt x="12" y="158"/>
                  </a:lnTo>
                  <a:lnTo>
                    <a:pt x="12" y="145"/>
                  </a:lnTo>
                  <a:lnTo>
                    <a:pt x="14" y="130"/>
                  </a:lnTo>
                  <a:lnTo>
                    <a:pt x="15" y="116"/>
                  </a:lnTo>
                  <a:lnTo>
                    <a:pt x="15" y="102"/>
                  </a:lnTo>
                  <a:lnTo>
                    <a:pt x="17" y="88"/>
                  </a:lnTo>
                  <a:lnTo>
                    <a:pt x="19" y="82"/>
                  </a:lnTo>
                  <a:lnTo>
                    <a:pt x="19" y="75"/>
                  </a:lnTo>
                  <a:lnTo>
                    <a:pt x="20" y="68"/>
                  </a:lnTo>
                  <a:lnTo>
                    <a:pt x="20" y="60"/>
                  </a:lnTo>
                  <a:lnTo>
                    <a:pt x="22" y="54"/>
                  </a:lnTo>
                  <a:lnTo>
                    <a:pt x="22" y="47"/>
                  </a:lnTo>
                  <a:lnTo>
                    <a:pt x="22" y="40"/>
                  </a:lnTo>
                  <a:lnTo>
                    <a:pt x="22" y="32"/>
                  </a:lnTo>
                  <a:lnTo>
                    <a:pt x="20" y="32"/>
                  </a:lnTo>
                  <a:lnTo>
                    <a:pt x="20" y="30"/>
                  </a:lnTo>
                  <a:lnTo>
                    <a:pt x="19" y="29"/>
                  </a:lnTo>
                  <a:lnTo>
                    <a:pt x="19" y="27"/>
                  </a:lnTo>
                  <a:lnTo>
                    <a:pt x="19" y="25"/>
                  </a:lnTo>
                  <a:lnTo>
                    <a:pt x="19" y="24"/>
                  </a:lnTo>
                  <a:lnTo>
                    <a:pt x="17" y="20"/>
                  </a:lnTo>
                  <a:lnTo>
                    <a:pt x="17" y="19"/>
                  </a:lnTo>
                  <a:lnTo>
                    <a:pt x="17" y="17"/>
                  </a:lnTo>
                  <a:lnTo>
                    <a:pt x="15" y="14"/>
                  </a:lnTo>
                  <a:lnTo>
                    <a:pt x="14" y="12"/>
                  </a:lnTo>
                  <a:lnTo>
                    <a:pt x="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0" name="Freeform 524"/>
            <p:cNvSpPr>
              <a:spLocks/>
            </p:cNvSpPr>
            <p:nvPr/>
          </p:nvSpPr>
          <p:spPr bwMode="auto">
            <a:xfrm>
              <a:off x="2054" y="3427"/>
              <a:ext cx="42" cy="37"/>
            </a:xfrm>
            <a:custGeom>
              <a:avLst/>
              <a:gdLst>
                <a:gd name="T0" fmla="*/ 9 w 42"/>
                <a:gd name="T1" fmla="*/ 0 h 37"/>
                <a:gd name="T2" fmla="*/ 12 w 42"/>
                <a:gd name="T3" fmla="*/ 2 h 37"/>
                <a:gd name="T4" fmla="*/ 17 w 42"/>
                <a:gd name="T5" fmla="*/ 4 h 37"/>
                <a:gd name="T6" fmla="*/ 20 w 42"/>
                <a:gd name="T7" fmla="*/ 5 h 37"/>
                <a:gd name="T8" fmla="*/ 25 w 42"/>
                <a:gd name="T9" fmla="*/ 9 h 37"/>
                <a:gd name="T10" fmla="*/ 29 w 42"/>
                <a:gd name="T11" fmla="*/ 10 h 37"/>
                <a:gd name="T12" fmla="*/ 32 w 42"/>
                <a:gd name="T13" fmla="*/ 12 h 37"/>
                <a:gd name="T14" fmla="*/ 35 w 42"/>
                <a:gd name="T15" fmla="*/ 15 h 37"/>
                <a:gd name="T16" fmla="*/ 39 w 42"/>
                <a:gd name="T17" fmla="*/ 17 h 37"/>
                <a:gd name="T18" fmla="*/ 40 w 42"/>
                <a:gd name="T19" fmla="*/ 19 h 37"/>
                <a:gd name="T20" fmla="*/ 42 w 42"/>
                <a:gd name="T21" fmla="*/ 22 h 37"/>
                <a:gd name="T22" fmla="*/ 42 w 42"/>
                <a:gd name="T23" fmla="*/ 24 h 37"/>
                <a:gd name="T24" fmla="*/ 42 w 42"/>
                <a:gd name="T25" fmla="*/ 27 h 37"/>
                <a:gd name="T26" fmla="*/ 40 w 42"/>
                <a:gd name="T27" fmla="*/ 30 h 37"/>
                <a:gd name="T28" fmla="*/ 39 w 42"/>
                <a:gd name="T29" fmla="*/ 32 h 37"/>
                <a:gd name="T30" fmla="*/ 37 w 42"/>
                <a:gd name="T31" fmla="*/ 35 h 37"/>
                <a:gd name="T32" fmla="*/ 35 w 42"/>
                <a:gd name="T33" fmla="*/ 37 h 37"/>
                <a:gd name="T34" fmla="*/ 32 w 42"/>
                <a:gd name="T35" fmla="*/ 37 h 37"/>
                <a:gd name="T36" fmla="*/ 29 w 42"/>
                <a:gd name="T37" fmla="*/ 37 h 37"/>
                <a:gd name="T38" fmla="*/ 25 w 42"/>
                <a:gd name="T39" fmla="*/ 37 h 37"/>
                <a:gd name="T40" fmla="*/ 22 w 42"/>
                <a:gd name="T41" fmla="*/ 35 h 37"/>
                <a:gd name="T42" fmla="*/ 19 w 42"/>
                <a:gd name="T43" fmla="*/ 32 h 37"/>
                <a:gd name="T44" fmla="*/ 15 w 42"/>
                <a:gd name="T45" fmla="*/ 30 h 37"/>
                <a:gd name="T46" fmla="*/ 12 w 42"/>
                <a:gd name="T47" fmla="*/ 29 h 37"/>
                <a:gd name="T48" fmla="*/ 9 w 42"/>
                <a:gd name="T49" fmla="*/ 29 h 37"/>
                <a:gd name="T50" fmla="*/ 9 w 42"/>
                <a:gd name="T51" fmla="*/ 29 h 37"/>
                <a:gd name="T52" fmla="*/ 9 w 42"/>
                <a:gd name="T53" fmla="*/ 29 h 37"/>
                <a:gd name="T54" fmla="*/ 7 w 42"/>
                <a:gd name="T55" fmla="*/ 29 h 37"/>
                <a:gd name="T56" fmla="*/ 7 w 42"/>
                <a:gd name="T57" fmla="*/ 29 h 37"/>
                <a:gd name="T58" fmla="*/ 7 w 42"/>
                <a:gd name="T59" fmla="*/ 29 h 37"/>
                <a:gd name="T60" fmla="*/ 7 w 42"/>
                <a:gd name="T61" fmla="*/ 29 h 37"/>
                <a:gd name="T62" fmla="*/ 5 w 42"/>
                <a:gd name="T63" fmla="*/ 29 h 37"/>
                <a:gd name="T64" fmla="*/ 5 w 42"/>
                <a:gd name="T65" fmla="*/ 29 h 37"/>
                <a:gd name="T66" fmla="*/ 4 w 42"/>
                <a:gd name="T67" fmla="*/ 25 h 37"/>
                <a:gd name="T68" fmla="*/ 2 w 42"/>
                <a:gd name="T69" fmla="*/ 24 h 37"/>
                <a:gd name="T70" fmla="*/ 2 w 42"/>
                <a:gd name="T71" fmla="*/ 20 h 37"/>
                <a:gd name="T72" fmla="*/ 0 w 42"/>
                <a:gd name="T73" fmla="*/ 17 h 37"/>
                <a:gd name="T74" fmla="*/ 2 w 42"/>
                <a:gd name="T75" fmla="*/ 14 h 37"/>
                <a:gd name="T76" fmla="*/ 2 w 42"/>
                <a:gd name="T77" fmla="*/ 10 h 37"/>
                <a:gd name="T78" fmla="*/ 2 w 42"/>
                <a:gd name="T79" fmla="*/ 9 h 37"/>
                <a:gd name="T80" fmla="*/ 4 w 42"/>
                <a:gd name="T81" fmla="*/ 5 h 37"/>
                <a:gd name="T82" fmla="*/ 9 w 42"/>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7"/>
                <a:gd name="T128" fmla="*/ 42 w 4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7">
                  <a:moveTo>
                    <a:pt x="9" y="0"/>
                  </a:moveTo>
                  <a:lnTo>
                    <a:pt x="12" y="2"/>
                  </a:lnTo>
                  <a:lnTo>
                    <a:pt x="17" y="4"/>
                  </a:lnTo>
                  <a:lnTo>
                    <a:pt x="20" y="5"/>
                  </a:lnTo>
                  <a:lnTo>
                    <a:pt x="25" y="9"/>
                  </a:lnTo>
                  <a:lnTo>
                    <a:pt x="29" y="10"/>
                  </a:lnTo>
                  <a:lnTo>
                    <a:pt x="32" y="12"/>
                  </a:lnTo>
                  <a:lnTo>
                    <a:pt x="35" y="15"/>
                  </a:lnTo>
                  <a:lnTo>
                    <a:pt x="39" y="17"/>
                  </a:lnTo>
                  <a:lnTo>
                    <a:pt x="40" y="19"/>
                  </a:lnTo>
                  <a:lnTo>
                    <a:pt x="42" y="22"/>
                  </a:lnTo>
                  <a:lnTo>
                    <a:pt x="42" y="24"/>
                  </a:lnTo>
                  <a:lnTo>
                    <a:pt x="42" y="27"/>
                  </a:lnTo>
                  <a:lnTo>
                    <a:pt x="40" y="30"/>
                  </a:lnTo>
                  <a:lnTo>
                    <a:pt x="39" y="32"/>
                  </a:lnTo>
                  <a:lnTo>
                    <a:pt x="37" y="35"/>
                  </a:lnTo>
                  <a:lnTo>
                    <a:pt x="35" y="37"/>
                  </a:lnTo>
                  <a:lnTo>
                    <a:pt x="32" y="37"/>
                  </a:lnTo>
                  <a:lnTo>
                    <a:pt x="29" y="37"/>
                  </a:lnTo>
                  <a:lnTo>
                    <a:pt x="25" y="37"/>
                  </a:lnTo>
                  <a:lnTo>
                    <a:pt x="22" y="35"/>
                  </a:lnTo>
                  <a:lnTo>
                    <a:pt x="19" y="32"/>
                  </a:lnTo>
                  <a:lnTo>
                    <a:pt x="15" y="30"/>
                  </a:lnTo>
                  <a:lnTo>
                    <a:pt x="12" y="29"/>
                  </a:lnTo>
                  <a:lnTo>
                    <a:pt x="9" y="29"/>
                  </a:lnTo>
                  <a:lnTo>
                    <a:pt x="7" y="29"/>
                  </a:lnTo>
                  <a:lnTo>
                    <a:pt x="5" y="29"/>
                  </a:lnTo>
                  <a:lnTo>
                    <a:pt x="4" y="25"/>
                  </a:lnTo>
                  <a:lnTo>
                    <a:pt x="2" y="24"/>
                  </a:lnTo>
                  <a:lnTo>
                    <a:pt x="2" y="20"/>
                  </a:lnTo>
                  <a:lnTo>
                    <a:pt x="0" y="17"/>
                  </a:lnTo>
                  <a:lnTo>
                    <a:pt x="2" y="14"/>
                  </a:lnTo>
                  <a:lnTo>
                    <a:pt x="2" y="10"/>
                  </a:lnTo>
                  <a:lnTo>
                    <a:pt x="2" y="9"/>
                  </a:lnTo>
                  <a:lnTo>
                    <a:pt x="4" y="5"/>
                  </a:lnTo>
                  <a:lnTo>
                    <a:pt x="9"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1" name="Freeform 525"/>
            <p:cNvSpPr>
              <a:spLocks/>
            </p:cNvSpPr>
            <p:nvPr/>
          </p:nvSpPr>
          <p:spPr bwMode="auto">
            <a:xfrm>
              <a:off x="2054" y="3427"/>
              <a:ext cx="42" cy="37"/>
            </a:xfrm>
            <a:custGeom>
              <a:avLst/>
              <a:gdLst>
                <a:gd name="T0" fmla="*/ 9 w 42"/>
                <a:gd name="T1" fmla="*/ 0 h 37"/>
                <a:gd name="T2" fmla="*/ 12 w 42"/>
                <a:gd name="T3" fmla="*/ 2 h 37"/>
                <a:gd name="T4" fmla="*/ 17 w 42"/>
                <a:gd name="T5" fmla="*/ 4 h 37"/>
                <a:gd name="T6" fmla="*/ 20 w 42"/>
                <a:gd name="T7" fmla="*/ 5 h 37"/>
                <a:gd name="T8" fmla="*/ 25 w 42"/>
                <a:gd name="T9" fmla="*/ 9 h 37"/>
                <a:gd name="T10" fmla="*/ 29 w 42"/>
                <a:gd name="T11" fmla="*/ 10 h 37"/>
                <a:gd name="T12" fmla="*/ 32 w 42"/>
                <a:gd name="T13" fmla="*/ 12 h 37"/>
                <a:gd name="T14" fmla="*/ 35 w 42"/>
                <a:gd name="T15" fmla="*/ 15 h 37"/>
                <a:gd name="T16" fmla="*/ 39 w 42"/>
                <a:gd name="T17" fmla="*/ 17 h 37"/>
                <a:gd name="T18" fmla="*/ 40 w 42"/>
                <a:gd name="T19" fmla="*/ 19 h 37"/>
                <a:gd name="T20" fmla="*/ 42 w 42"/>
                <a:gd name="T21" fmla="*/ 22 h 37"/>
                <a:gd name="T22" fmla="*/ 42 w 42"/>
                <a:gd name="T23" fmla="*/ 24 h 37"/>
                <a:gd name="T24" fmla="*/ 42 w 42"/>
                <a:gd name="T25" fmla="*/ 27 h 37"/>
                <a:gd name="T26" fmla="*/ 40 w 42"/>
                <a:gd name="T27" fmla="*/ 30 h 37"/>
                <a:gd name="T28" fmla="*/ 39 w 42"/>
                <a:gd name="T29" fmla="*/ 32 h 37"/>
                <a:gd name="T30" fmla="*/ 37 w 42"/>
                <a:gd name="T31" fmla="*/ 35 h 37"/>
                <a:gd name="T32" fmla="*/ 35 w 42"/>
                <a:gd name="T33" fmla="*/ 37 h 37"/>
                <a:gd name="T34" fmla="*/ 32 w 42"/>
                <a:gd name="T35" fmla="*/ 37 h 37"/>
                <a:gd name="T36" fmla="*/ 29 w 42"/>
                <a:gd name="T37" fmla="*/ 37 h 37"/>
                <a:gd name="T38" fmla="*/ 25 w 42"/>
                <a:gd name="T39" fmla="*/ 37 h 37"/>
                <a:gd name="T40" fmla="*/ 22 w 42"/>
                <a:gd name="T41" fmla="*/ 35 h 37"/>
                <a:gd name="T42" fmla="*/ 19 w 42"/>
                <a:gd name="T43" fmla="*/ 32 h 37"/>
                <a:gd name="T44" fmla="*/ 15 w 42"/>
                <a:gd name="T45" fmla="*/ 30 h 37"/>
                <a:gd name="T46" fmla="*/ 12 w 42"/>
                <a:gd name="T47" fmla="*/ 29 h 37"/>
                <a:gd name="T48" fmla="*/ 9 w 42"/>
                <a:gd name="T49" fmla="*/ 29 h 37"/>
                <a:gd name="T50" fmla="*/ 9 w 42"/>
                <a:gd name="T51" fmla="*/ 29 h 37"/>
                <a:gd name="T52" fmla="*/ 9 w 42"/>
                <a:gd name="T53" fmla="*/ 29 h 37"/>
                <a:gd name="T54" fmla="*/ 7 w 42"/>
                <a:gd name="T55" fmla="*/ 29 h 37"/>
                <a:gd name="T56" fmla="*/ 7 w 42"/>
                <a:gd name="T57" fmla="*/ 29 h 37"/>
                <a:gd name="T58" fmla="*/ 7 w 42"/>
                <a:gd name="T59" fmla="*/ 29 h 37"/>
                <a:gd name="T60" fmla="*/ 7 w 42"/>
                <a:gd name="T61" fmla="*/ 29 h 37"/>
                <a:gd name="T62" fmla="*/ 5 w 42"/>
                <a:gd name="T63" fmla="*/ 29 h 37"/>
                <a:gd name="T64" fmla="*/ 5 w 42"/>
                <a:gd name="T65" fmla="*/ 29 h 37"/>
                <a:gd name="T66" fmla="*/ 4 w 42"/>
                <a:gd name="T67" fmla="*/ 25 h 37"/>
                <a:gd name="T68" fmla="*/ 2 w 42"/>
                <a:gd name="T69" fmla="*/ 24 h 37"/>
                <a:gd name="T70" fmla="*/ 2 w 42"/>
                <a:gd name="T71" fmla="*/ 20 h 37"/>
                <a:gd name="T72" fmla="*/ 0 w 42"/>
                <a:gd name="T73" fmla="*/ 17 h 37"/>
                <a:gd name="T74" fmla="*/ 2 w 42"/>
                <a:gd name="T75" fmla="*/ 14 h 37"/>
                <a:gd name="T76" fmla="*/ 2 w 42"/>
                <a:gd name="T77" fmla="*/ 10 h 37"/>
                <a:gd name="T78" fmla="*/ 2 w 42"/>
                <a:gd name="T79" fmla="*/ 9 h 37"/>
                <a:gd name="T80" fmla="*/ 4 w 42"/>
                <a:gd name="T81" fmla="*/ 5 h 37"/>
                <a:gd name="T82" fmla="*/ 9 w 42"/>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37"/>
                <a:gd name="T128" fmla="*/ 42 w 4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37">
                  <a:moveTo>
                    <a:pt x="9" y="0"/>
                  </a:moveTo>
                  <a:lnTo>
                    <a:pt x="12" y="2"/>
                  </a:lnTo>
                  <a:lnTo>
                    <a:pt x="17" y="4"/>
                  </a:lnTo>
                  <a:lnTo>
                    <a:pt x="20" y="5"/>
                  </a:lnTo>
                  <a:lnTo>
                    <a:pt x="25" y="9"/>
                  </a:lnTo>
                  <a:lnTo>
                    <a:pt x="29" y="10"/>
                  </a:lnTo>
                  <a:lnTo>
                    <a:pt x="32" y="12"/>
                  </a:lnTo>
                  <a:lnTo>
                    <a:pt x="35" y="15"/>
                  </a:lnTo>
                  <a:lnTo>
                    <a:pt x="39" y="17"/>
                  </a:lnTo>
                  <a:lnTo>
                    <a:pt x="40" y="19"/>
                  </a:lnTo>
                  <a:lnTo>
                    <a:pt x="42" y="22"/>
                  </a:lnTo>
                  <a:lnTo>
                    <a:pt x="42" y="24"/>
                  </a:lnTo>
                  <a:lnTo>
                    <a:pt x="42" y="27"/>
                  </a:lnTo>
                  <a:lnTo>
                    <a:pt x="40" y="30"/>
                  </a:lnTo>
                  <a:lnTo>
                    <a:pt x="39" y="32"/>
                  </a:lnTo>
                  <a:lnTo>
                    <a:pt x="37" y="35"/>
                  </a:lnTo>
                  <a:lnTo>
                    <a:pt x="35" y="37"/>
                  </a:lnTo>
                  <a:lnTo>
                    <a:pt x="32" y="37"/>
                  </a:lnTo>
                  <a:lnTo>
                    <a:pt x="29" y="37"/>
                  </a:lnTo>
                  <a:lnTo>
                    <a:pt x="25" y="37"/>
                  </a:lnTo>
                  <a:lnTo>
                    <a:pt x="22" y="35"/>
                  </a:lnTo>
                  <a:lnTo>
                    <a:pt x="19" y="32"/>
                  </a:lnTo>
                  <a:lnTo>
                    <a:pt x="15" y="30"/>
                  </a:lnTo>
                  <a:lnTo>
                    <a:pt x="12" y="29"/>
                  </a:lnTo>
                  <a:lnTo>
                    <a:pt x="9" y="29"/>
                  </a:lnTo>
                  <a:lnTo>
                    <a:pt x="7" y="29"/>
                  </a:lnTo>
                  <a:lnTo>
                    <a:pt x="5" y="29"/>
                  </a:lnTo>
                  <a:lnTo>
                    <a:pt x="4" y="25"/>
                  </a:lnTo>
                  <a:lnTo>
                    <a:pt x="2" y="24"/>
                  </a:lnTo>
                  <a:lnTo>
                    <a:pt x="2" y="20"/>
                  </a:lnTo>
                  <a:lnTo>
                    <a:pt x="0" y="17"/>
                  </a:lnTo>
                  <a:lnTo>
                    <a:pt x="2" y="14"/>
                  </a:lnTo>
                  <a:lnTo>
                    <a:pt x="2" y="10"/>
                  </a:lnTo>
                  <a:lnTo>
                    <a:pt x="2" y="9"/>
                  </a:lnTo>
                  <a:lnTo>
                    <a:pt x="4" y="5"/>
                  </a:lnTo>
                  <a:lnTo>
                    <a:pt x="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2" name="Freeform 526"/>
            <p:cNvSpPr>
              <a:spLocks/>
            </p:cNvSpPr>
            <p:nvPr/>
          </p:nvSpPr>
          <p:spPr bwMode="auto">
            <a:xfrm>
              <a:off x="2079" y="3444"/>
              <a:ext cx="12" cy="18"/>
            </a:xfrm>
            <a:custGeom>
              <a:avLst/>
              <a:gdLst>
                <a:gd name="T0" fmla="*/ 12 w 12"/>
                <a:gd name="T1" fmla="*/ 0 h 18"/>
                <a:gd name="T2" fmla="*/ 10 w 12"/>
                <a:gd name="T3" fmla="*/ 0 h 18"/>
                <a:gd name="T4" fmla="*/ 9 w 12"/>
                <a:gd name="T5" fmla="*/ 0 h 18"/>
                <a:gd name="T6" fmla="*/ 7 w 12"/>
                <a:gd name="T7" fmla="*/ 0 h 18"/>
                <a:gd name="T8" fmla="*/ 5 w 12"/>
                <a:gd name="T9" fmla="*/ 2 h 18"/>
                <a:gd name="T10" fmla="*/ 4 w 12"/>
                <a:gd name="T11" fmla="*/ 2 h 18"/>
                <a:gd name="T12" fmla="*/ 2 w 12"/>
                <a:gd name="T13" fmla="*/ 3 h 18"/>
                <a:gd name="T14" fmla="*/ 2 w 12"/>
                <a:gd name="T15" fmla="*/ 3 h 18"/>
                <a:gd name="T16" fmla="*/ 0 w 12"/>
                <a:gd name="T17" fmla="*/ 5 h 18"/>
                <a:gd name="T18" fmla="*/ 0 w 12"/>
                <a:gd name="T19" fmla="*/ 8 h 18"/>
                <a:gd name="T20" fmla="*/ 0 w 12"/>
                <a:gd name="T21" fmla="*/ 10 h 18"/>
                <a:gd name="T22" fmla="*/ 0 w 12"/>
                <a:gd name="T23" fmla="*/ 13 h 18"/>
                <a:gd name="T24" fmla="*/ 0 w 12"/>
                <a:gd name="T25" fmla="*/ 15 h 18"/>
                <a:gd name="T26" fmla="*/ 0 w 12"/>
                <a:gd name="T27" fmla="*/ 16 h 18"/>
                <a:gd name="T28" fmla="*/ 2 w 12"/>
                <a:gd name="T29" fmla="*/ 16 h 18"/>
                <a:gd name="T30" fmla="*/ 4 w 12"/>
                <a:gd name="T31" fmla="*/ 18 h 18"/>
                <a:gd name="T32" fmla="*/ 5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0" y="0"/>
                  </a:lnTo>
                  <a:lnTo>
                    <a:pt x="9" y="0"/>
                  </a:lnTo>
                  <a:lnTo>
                    <a:pt x="7" y="0"/>
                  </a:lnTo>
                  <a:lnTo>
                    <a:pt x="5" y="2"/>
                  </a:lnTo>
                  <a:lnTo>
                    <a:pt x="4" y="2"/>
                  </a:lnTo>
                  <a:lnTo>
                    <a:pt x="2" y="3"/>
                  </a:lnTo>
                  <a:lnTo>
                    <a:pt x="0" y="5"/>
                  </a:lnTo>
                  <a:lnTo>
                    <a:pt x="0" y="8"/>
                  </a:lnTo>
                  <a:lnTo>
                    <a:pt x="0" y="10"/>
                  </a:lnTo>
                  <a:lnTo>
                    <a:pt x="0" y="13"/>
                  </a:lnTo>
                  <a:lnTo>
                    <a:pt x="0" y="15"/>
                  </a:lnTo>
                  <a:lnTo>
                    <a:pt x="0" y="16"/>
                  </a:lnTo>
                  <a:lnTo>
                    <a:pt x="2" y="16"/>
                  </a:lnTo>
                  <a:lnTo>
                    <a:pt x="4" y="18"/>
                  </a:lnTo>
                  <a:lnTo>
                    <a:pt x="5" y="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3" name="Freeform 527"/>
            <p:cNvSpPr>
              <a:spLocks/>
            </p:cNvSpPr>
            <p:nvPr/>
          </p:nvSpPr>
          <p:spPr bwMode="auto">
            <a:xfrm>
              <a:off x="2041" y="3422"/>
              <a:ext cx="18" cy="5"/>
            </a:xfrm>
            <a:custGeom>
              <a:avLst/>
              <a:gdLst>
                <a:gd name="T0" fmla="*/ 0 w 18"/>
                <a:gd name="T1" fmla="*/ 2 h 5"/>
                <a:gd name="T2" fmla="*/ 0 w 18"/>
                <a:gd name="T3" fmla="*/ 2 h 5"/>
                <a:gd name="T4" fmla="*/ 2 w 18"/>
                <a:gd name="T5" fmla="*/ 0 h 5"/>
                <a:gd name="T6" fmla="*/ 3 w 18"/>
                <a:gd name="T7" fmla="*/ 0 h 5"/>
                <a:gd name="T8" fmla="*/ 5 w 18"/>
                <a:gd name="T9" fmla="*/ 0 h 5"/>
                <a:gd name="T10" fmla="*/ 8 w 18"/>
                <a:gd name="T11" fmla="*/ 2 h 5"/>
                <a:gd name="T12" fmla="*/ 12 w 18"/>
                <a:gd name="T13" fmla="*/ 2 h 5"/>
                <a:gd name="T14" fmla="*/ 15 w 18"/>
                <a:gd name="T15" fmla="*/ 4 h 5"/>
                <a:gd name="T16" fmla="*/ 18 w 1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
                <a:gd name="T29" fmla="*/ 18 w 1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
                  <a:moveTo>
                    <a:pt x="0" y="2"/>
                  </a:moveTo>
                  <a:lnTo>
                    <a:pt x="0" y="2"/>
                  </a:lnTo>
                  <a:lnTo>
                    <a:pt x="2" y="0"/>
                  </a:lnTo>
                  <a:lnTo>
                    <a:pt x="3" y="0"/>
                  </a:lnTo>
                  <a:lnTo>
                    <a:pt x="5" y="0"/>
                  </a:lnTo>
                  <a:lnTo>
                    <a:pt x="8" y="2"/>
                  </a:lnTo>
                  <a:lnTo>
                    <a:pt x="12" y="2"/>
                  </a:lnTo>
                  <a:lnTo>
                    <a:pt x="15" y="4"/>
                  </a:lnTo>
                  <a:lnTo>
                    <a:pt x="18" y="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4" name="Freeform 528"/>
            <p:cNvSpPr>
              <a:spLocks/>
            </p:cNvSpPr>
            <p:nvPr/>
          </p:nvSpPr>
          <p:spPr bwMode="auto">
            <a:xfrm>
              <a:off x="2043" y="3452"/>
              <a:ext cx="18" cy="4"/>
            </a:xfrm>
            <a:custGeom>
              <a:avLst/>
              <a:gdLst>
                <a:gd name="T0" fmla="*/ 18 w 18"/>
                <a:gd name="T1" fmla="*/ 4 h 4"/>
                <a:gd name="T2" fmla="*/ 16 w 18"/>
                <a:gd name="T3" fmla="*/ 4 h 4"/>
                <a:gd name="T4" fmla="*/ 13 w 18"/>
                <a:gd name="T5" fmla="*/ 2 h 4"/>
                <a:gd name="T6" fmla="*/ 11 w 18"/>
                <a:gd name="T7" fmla="*/ 2 h 4"/>
                <a:gd name="T8" fmla="*/ 10 w 18"/>
                <a:gd name="T9" fmla="*/ 2 h 4"/>
                <a:gd name="T10" fmla="*/ 6 w 18"/>
                <a:gd name="T11" fmla="*/ 0 h 4"/>
                <a:gd name="T12" fmla="*/ 5 w 18"/>
                <a:gd name="T13" fmla="*/ 0 h 4"/>
                <a:gd name="T14" fmla="*/ 3 w 18"/>
                <a:gd name="T15" fmla="*/ 0 h 4"/>
                <a:gd name="T16" fmla="*/ 0 w 18"/>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
                <a:gd name="T29" fmla="*/ 18 w 1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
                  <a:moveTo>
                    <a:pt x="18" y="4"/>
                  </a:moveTo>
                  <a:lnTo>
                    <a:pt x="16" y="4"/>
                  </a:lnTo>
                  <a:lnTo>
                    <a:pt x="13" y="2"/>
                  </a:lnTo>
                  <a:lnTo>
                    <a:pt x="11" y="2"/>
                  </a:lnTo>
                  <a:lnTo>
                    <a:pt x="10" y="2"/>
                  </a:lnTo>
                  <a:lnTo>
                    <a:pt x="6" y="0"/>
                  </a:lnTo>
                  <a:lnTo>
                    <a:pt x="5" y="0"/>
                  </a:lnTo>
                  <a:lnTo>
                    <a:pt x="3" y="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5" name="Freeform 529"/>
            <p:cNvSpPr>
              <a:spLocks/>
            </p:cNvSpPr>
            <p:nvPr/>
          </p:nvSpPr>
          <p:spPr bwMode="auto">
            <a:xfrm>
              <a:off x="1421" y="3010"/>
              <a:ext cx="20" cy="11"/>
            </a:xfrm>
            <a:custGeom>
              <a:avLst/>
              <a:gdLst>
                <a:gd name="T0" fmla="*/ 0 w 20"/>
                <a:gd name="T1" fmla="*/ 0 h 11"/>
                <a:gd name="T2" fmla="*/ 4 w 20"/>
                <a:gd name="T3" fmla="*/ 1 h 11"/>
                <a:gd name="T4" fmla="*/ 5 w 20"/>
                <a:gd name="T5" fmla="*/ 1 h 11"/>
                <a:gd name="T6" fmla="*/ 9 w 20"/>
                <a:gd name="T7" fmla="*/ 3 h 11"/>
                <a:gd name="T8" fmla="*/ 10 w 20"/>
                <a:gd name="T9" fmla="*/ 5 h 11"/>
                <a:gd name="T10" fmla="*/ 14 w 20"/>
                <a:gd name="T11" fmla="*/ 6 h 11"/>
                <a:gd name="T12" fmla="*/ 15 w 20"/>
                <a:gd name="T13" fmla="*/ 8 h 11"/>
                <a:gd name="T14" fmla="*/ 19 w 20"/>
                <a:gd name="T15" fmla="*/ 10 h 11"/>
                <a:gd name="T16" fmla="*/ 20 w 20"/>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1"/>
                <a:gd name="T29" fmla="*/ 20 w 2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1">
                  <a:moveTo>
                    <a:pt x="0" y="0"/>
                  </a:moveTo>
                  <a:lnTo>
                    <a:pt x="4" y="1"/>
                  </a:lnTo>
                  <a:lnTo>
                    <a:pt x="5" y="1"/>
                  </a:lnTo>
                  <a:lnTo>
                    <a:pt x="9" y="3"/>
                  </a:lnTo>
                  <a:lnTo>
                    <a:pt x="10" y="5"/>
                  </a:lnTo>
                  <a:lnTo>
                    <a:pt x="14" y="6"/>
                  </a:lnTo>
                  <a:lnTo>
                    <a:pt x="15" y="8"/>
                  </a:lnTo>
                  <a:lnTo>
                    <a:pt x="19" y="10"/>
                  </a:lnTo>
                  <a:lnTo>
                    <a:pt x="20" y="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6" name="Freeform 530"/>
            <p:cNvSpPr>
              <a:spLocks/>
            </p:cNvSpPr>
            <p:nvPr/>
          </p:nvSpPr>
          <p:spPr bwMode="auto">
            <a:xfrm>
              <a:off x="1430" y="3006"/>
              <a:ext cx="15" cy="5"/>
            </a:xfrm>
            <a:custGeom>
              <a:avLst/>
              <a:gdLst>
                <a:gd name="T0" fmla="*/ 0 w 15"/>
                <a:gd name="T1" fmla="*/ 0 h 5"/>
                <a:gd name="T2" fmla="*/ 1 w 15"/>
                <a:gd name="T3" fmla="*/ 0 h 5"/>
                <a:gd name="T4" fmla="*/ 3 w 15"/>
                <a:gd name="T5" fmla="*/ 2 h 5"/>
                <a:gd name="T6" fmla="*/ 5 w 15"/>
                <a:gd name="T7" fmla="*/ 2 h 5"/>
                <a:gd name="T8" fmla="*/ 8 w 15"/>
                <a:gd name="T9" fmla="*/ 2 h 5"/>
                <a:gd name="T10" fmla="*/ 10 w 15"/>
                <a:gd name="T11" fmla="*/ 4 h 5"/>
                <a:gd name="T12" fmla="*/ 11 w 15"/>
                <a:gd name="T13" fmla="*/ 4 h 5"/>
                <a:gd name="T14" fmla="*/ 13 w 15"/>
                <a:gd name="T15" fmla="*/ 5 h 5"/>
                <a:gd name="T16" fmla="*/ 15 w 1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
                <a:gd name="T29" fmla="*/ 15 w 1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
                  <a:moveTo>
                    <a:pt x="0" y="0"/>
                  </a:moveTo>
                  <a:lnTo>
                    <a:pt x="1" y="0"/>
                  </a:lnTo>
                  <a:lnTo>
                    <a:pt x="3" y="2"/>
                  </a:lnTo>
                  <a:lnTo>
                    <a:pt x="5" y="2"/>
                  </a:lnTo>
                  <a:lnTo>
                    <a:pt x="8" y="2"/>
                  </a:lnTo>
                  <a:lnTo>
                    <a:pt x="10" y="4"/>
                  </a:lnTo>
                  <a:lnTo>
                    <a:pt x="11" y="4"/>
                  </a:lnTo>
                  <a:lnTo>
                    <a:pt x="13" y="5"/>
                  </a:lnTo>
                  <a:lnTo>
                    <a:pt x="15" y="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7" name="Freeform 531"/>
            <p:cNvSpPr>
              <a:spLocks/>
            </p:cNvSpPr>
            <p:nvPr/>
          </p:nvSpPr>
          <p:spPr bwMode="auto">
            <a:xfrm>
              <a:off x="1616" y="2912"/>
              <a:ext cx="5" cy="3"/>
            </a:xfrm>
            <a:custGeom>
              <a:avLst/>
              <a:gdLst>
                <a:gd name="T0" fmla="*/ 0 w 5"/>
                <a:gd name="T1" fmla="*/ 0 h 3"/>
                <a:gd name="T2" fmla="*/ 0 w 5"/>
                <a:gd name="T3" fmla="*/ 0 h 3"/>
                <a:gd name="T4" fmla="*/ 1 w 5"/>
                <a:gd name="T5" fmla="*/ 0 h 3"/>
                <a:gd name="T6" fmla="*/ 1 w 5"/>
                <a:gd name="T7" fmla="*/ 0 h 3"/>
                <a:gd name="T8" fmla="*/ 3 w 5"/>
                <a:gd name="T9" fmla="*/ 0 h 3"/>
                <a:gd name="T10" fmla="*/ 3 w 5"/>
                <a:gd name="T11" fmla="*/ 0 h 3"/>
                <a:gd name="T12" fmla="*/ 3 w 5"/>
                <a:gd name="T13" fmla="*/ 2 h 3"/>
                <a:gd name="T14" fmla="*/ 5 w 5"/>
                <a:gd name="T15" fmla="*/ 2 h 3"/>
                <a:gd name="T16" fmla="*/ 5 w 5"/>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
                <a:gd name="T29" fmla="*/ 5 w 5"/>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
                  <a:moveTo>
                    <a:pt x="0" y="0"/>
                  </a:moveTo>
                  <a:lnTo>
                    <a:pt x="0" y="0"/>
                  </a:lnTo>
                  <a:lnTo>
                    <a:pt x="1" y="0"/>
                  </a:lnTo>
                  <a:lnTo>
                    <a:pt x="3" y="0"/>
                  </a:lnTo>
                  <a:lnTo>
                    <a:pt x="3" y="2"/>
                  </a:lnTo>
                  <a:lnTo>
                    <a:pt x="5" y="2"/>
                  </a:lnTo>
                  <a:lnTo>
                    <a:pt x="5" y="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 name="Freeform 532"/>
            <p:cNvSpPr>
              <a:spLocks/>
            </p:cNvSpPr>
            <p:nvPr/>
          </p:nvSpPr>
          <p:spPr bwMode="auto">
            <a:xfrm>
              <a:off x="1780" y="2880"/>
              <a:ext cx="3" cy="17"/>
            </a:xfrm>
            <a:custGeom>
              <a:avLst/>
              <a:gdLst>
                <a:gd name="T0" fmla="*/ 0 w 3"/>
                <a:gd name="T1" fmla="*/ 0 h 17"/>
                <a:gd name="T2" fmla="*/ 2 w 3"/>
                <a:gd name="T3" fmla="*/ 2 h 17"/>
                <a:gd name="T4" fmla="*/ 2 w 3"/>
                <a:gd name="T5" fmla="*/ 4 h 17"/>
                <a:gd name="T6" fmla="*/ 3 w 3"/>
                <a:gd name="T7" fmla="*/ 5 h 17"/>
                <a:gd name="T8" fmla="*/ 3 w 3"/>
                <a:gd name="T9" fmla="*/ 9 h 17"/>
                <a:gd name="T10" fmla="*/ 3 w 3"/>
                <a:gd name="T11" fmla="*/ 10 h 17"/>
                <a:gd name="T12" fmla="*/ 3 w 3"/>
                <a:gd name="T13" fmla="*/ 12 h 17"/>
                <a:gd name="T14" fmla="*/ 2 w 3"/>
                <a:gd name="T15" fmla="*/ 14 h 17"/>
                <a:gd name="T16" fmla="*/ 3 w 3"/>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7"/>
                <a:gd name="T29" fmla="*/ 3 w 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7">
                  <a:moveTo>
                    <a:pt x="0" y="0"/>
                  </a:moveTo>
                  <a:lnTo>
                    <a:pt x="2" y="2"/>
                  </a:lnTo>
                  <a:lnTo>
                    <a:pt x="2" y="4"/>
                  </a:lnTo>
                  <a:lnTo>
                    <a:pt x="3" y="5"/>
                  </a:lnTo>
                  <a:lnTo>
                    <a:pt x="3" y="9"/>
                  </a:lnTo>
                  <a:lnTo>
                    <a:pt x="3" y="10"/>
                  </a:lnTo>
                  <a:lnTo>
                    <a:pt x="3" y="12"/>
                  </a:lnTo>
                  <a:lnTo>
                    <a:pt x="2" y="14"/>
                  </a:lnTo>
                  <a:lnTo>
                    <a:pt x="3" y="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9" name="Freeform 533"/>
            <p:cNvSpPr>
              <a:spLocks/>
            </p:cNvSpPr>
            <p:nvPr/>
          </p:nvSpPr>
          <p:spPr bwMode="auto">
            <a:xfrm>
              <a:off x="1797" y="2882"/>
              <a:ext cx="1" cy="15"/>
            </a:xfrm>
            <a:custGeom>
              <a:avLst/>
              <a:gdLst>
                <a:gd name="T0" fmla="*/ 1 w 1"/>
                <a:gd name="T1" fmla="*/ 0 h 15"/>
                <a:gd name="T2" fmla="*/ 1 w 1"/>
                <a:gd name="T3" fmla="*/ 2 h 15"/>
                <a:gd name="T4" fmla="*/ 1 w 1"/>
                <a:gd name="T5" fmla="*/ 3 h 15"/>
                <a:gd name="T6" fmla="*/ 1 w 1"/>
                <a:gd name="T7" fmla="*/ 5 h 15"/>
                <a:gd name="T8" fmla="*/ 0 w 1"/>
                <a:gd name="T9" fmla="*/ 7 h 15"/>
                <a:gd name="T10" fmla="*/ 0 w 1"/>
                <a:gd name="T11" fmla="*/ 8 h 15"/>
                <a:gd name="T12" fmla="*/ 0 w 1"/>
                <a:gd name="T13" fmla="*/ 10 h 15"/>
                <a:gd name="T14" fmla="*/ 0 w 1"/>
                <a:gd name="T15" fmla="*/ 12 h 15"/>
                <a:gd name="T16" fmla="*/ 0 w 1"/>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
                <a:gd name="T29" fmla="*/ 1 w 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
                  <a:moveTo>
                    <a:pt x="1" y="0"/>
                  </a:moveTo>
                  <a:lnTo>
                    <a:pt x="1" y="2"/>
                  </a:lnTo>
                  <a:lnTo>
                    <a:pt x="1" y="3"/>
                  </a:lnTo>
                  <a:lnTo>
                    <a:pt x="1" y="5"/>
                  </a:lnTo>
                  <a:lnTo>
                    <a:pt x="0" y="7"/>
                  </a:lnTo>
                  <a:lnTo>
                    <a:pt x="0" y="8"/>
                  </a:lnTo>
                  <a:lnTo>
                    <a:pt x="0" y="10"/>
                  </a:lnTo>
                  <a:lnTo>
                    <a:pt x="0" y="12"/>
                  </a:lnTo>
                  <a:lnTo>
                    <a:pt x="0" y="1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 name="Freeform 534"/>
            <p:cNvSpPr>
              <a:spLocks/>
            </p:cNvSpPr>
            <p:nvPr/>
          </p:nvSpPr>
          <p:spPr bwMode="auto">
            <a:xfrm>
              <a:off x="2053" y="2947"/>
              <a:ext cx="21" cy="25"/>
            </a:xfrm>
            <a:custGeom>
              <a:avLst/>
              <a:gdLst>
                <a:gd name="T0" fmla="*/ 21 w 21"/>
                <a:gd name="T1" fmla="*/ 1 h 25"/>
                <a:gd name="T2" fmla="*/ 21 w 21"/>
                <a:gd name="T3" fmla="*/ 1 h 25"/>
                <a:gd name="T4" fmla="*/ 21 w 21"/>
                <a:gd name="T5" fmla="*/ 1 h 25"/>
                <a:gd name="T6" fmla="*/ 20 w 21"/>
                <a:gd name="T7" fmla="*/ 1 h 25"/>
                <a:gd name="T8" fmla="*/ 20 w 21"/>
                <a:gd name="T9" fmla="*/ 1 h 25"/>
                <a:gd name="T10" fmla="*/ 20 w 21"/>
                <a:gd name="T11" fmla="*/ 1 h 25"/>
                <a:gd name="T12" fmla="*/ 20 w 21"/>
                <a:gd name="T13" fmla="*/ 0 h 25"/>
                <a:gd name="T14" fmla="*/ 20 w 21"/>
                <a:gd name="T15" fmla="*/ 0 h 25"/>
                <a:gd name="T16" fmla="*/ 20 w 21"/>
                <a:gd name="T17" fmla="*/ 0 h 25"/>
                <a:gd name="T18" fmla="*/ 18 w 21"/>
                <a:gd name="T19" fmla="*/ 3 h 25"/>
                <a:gd name="T20" fmla="*/ 16 w 21"/>
                <a:gd name="T21" fmla="*/ 6 h 25"/>
                <a:gd name="T22" fmla="*/ 13 w 21"/>
                <a:gd name="T23" fmla="*/ 10 h 25"/>
                <a:gd name="T24" fmla="*/ 10 w 21"/>
                <a:gd name="T25" fmla="*/ 11 h 25"/>
                <a:gd name="T26" fmla="*/ 6 w 21"/>
                <a:gd name="T27" fmla="*/ 15 h 25"/>
                <a:gd name="T28" fmla="*/ 3 w 21"/>
                <a:gd name="T29" fmla="*/ 16 h 25"/>
                <a:gd name="T30" fmla="*/ 1 w 21"/>
                <a:gd name="T31" fmla="*/ 20 h 25"/>
                <a:gd name="T32" fmla="*/ 0 w 21"/>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5"/>
                <a:gd name="T53" fmla="*/ 21 w 2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5">
                  <a:moveTo>
                    <a:pt x="21" y="1"/>
                  </a:moveTo>
                  <a:lnTo>
                    <a:pt x="21" y="1"/>
                  </a:lnTo>
                  <a:lnTo>
                    <a:pt x="20" y="1"/>
                  </a:lnTo>
                  <a:lnTo>
                    <a:pt x="20" y="0"/>
                  </a:lnTo>
                  <a:lnTo>
                    <a:pt x="18" y="3"/>
                  </a:lnTo>
                  <a:lnTo>
                    <a:pt x="16" y="6"/>
                  </a:lnTo>
                  <a:lnTo>
                    <a:pt x="13" y="10"/>
                  </a:lnTo>
                  <a:lnTo>
                    <a:pt x="10" y="11"/>
                  </a:lnTo>
                  <a:lnTo>
                    <a:pt x="6" y="15"/>
                  </a:lnTo>
                  <a:lnTo>
                    <a:pt x="3" y="16"/>
                  </a:lnTo>
                  <a:lnTo>
                    <a:pt x="1" y="20"/>
                  </a:lnTo>
                  <a:lnTo>
                    <a:pt x="0" y="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1" name="Freeform 535"/>
            <p:cNvSpPr>
              <a:spLocks/>
            </p:cNvSpPr>
            <p:nvPr/>
          </p:nvSpPr>
          <p:spPr bwMode="auto">
            <a:xfrm>
              <a:off x="2063" y="2948"/>
              <a:ext cx="30" cy="24"/>
            </a:xfrm>
            <a:custGeom>
              <a:avLst/>
              <a:gdLst>
                <a:gd name="T0" fmla="*/ 0 w 30"/>
                <a:gd name="T1" fmla="*/ 24 h 24"/>
                <a:gd name="T2" fmla="*/ 3 w 30"/>
                <a:gd name="T3" fmla="*/ 19 h 24"/>
                <a:gd name="T4" fmla="*/ 5 w 30"/>
                <a:gd name="T5" fmla="*/ 15 h 24"/>
                <a:gd name="T6" fmla="*/ 8 w 30"/>
                <a:gd name="T7" fmla="*/ 10 h 24"/>
                <a:gd name="T8" fmla="*/ 11 w 30"/>
                <a:gd name="T9" fmla="*/ 7 h 24"/>
                <a:gd name="T10" fmla="*/ 16 w 30"/>
                <a:gd name="T11" fmla="*/ 5 h 24"/>
                <a:gd name="T12" fmla="*/ 20 w 30"/>
                <a:gd name="T13" fmla="*/ 2 h 24"/>
                <a:gd name="T14" fmla="*/ 25 w 30"/>
                <a:gd name="T15" fmla="*/ 0 h 24"/>
                <a:gd name="T16" fmla="*/ 30 w 3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24"/>
                  </a:moveTo>
                  <a:lnTo>
                    <a:pt x="3" y="19"/>
                  </a:lnTo>
                  <a:lnTo>
                    <a:pt x="5" y="15"/>
                  </a:lnTo>
                  <a:lnTo>
                    <a:pt x="8" y="10"/>
                  </a:lnTo>
                  <a:lnTo>
                    <a:pt x="11" y="7"/>
                  </a:lnTo>
                  <a:lnTo>
                    <a:pt x="16" y="5"/>
                  </a:lnTo>
                  <a:lnTo>
                    <a:pt x="20" y="2"/>
                  </a:lnTo>
                  <a:lnTo>
                    <a:pt x="25" y="0"/>
                  </a:lnTo>
                  <a:lnTo>
                    <a:pt x="3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 name="Freeform 536"/>
            <p:cNvSpPr>
              <a:spLocks/>
            </p:cNvSpPr>
            <p:nvPr/>
          </p:nvSpPr>
          <p:spPr bwMode="auto">
            <a:xfrm>
              <a:off x="2079" y="2962"/>
              <a:ext cx="5" cy="5"/>
            </a:xfrm>
            <a:custGeom>
              <a:avLst/>
              <a:gdLst>
                <a:gd name="T0" fmla="*/ 0 w 5"/>
                <a:gd name="T1" fmla="*/ 5 h 5"/>
                <a:gd name="T2" fmla="*/ 2 w 5"/>
                <a:gd name="T3" fmla="*/ 5 h 5"/>
                <a:gd name="T4" fmla="*/ 2 w 5"/>
                <a:gd name="T5" fmla="*/ 3 h 5"/>
                <a:gd name="T6" fmla="*/ 2 w 5"/>
                <a:gd name="T7" fmla="*/ 3 h 5"/>
                <a:gd name="T8" fmla="*/ 4 w 5"/>
                <a:gd name="T9" fmla="*/ 1 h 5"/>
                <a:gd name="T10" fmla="*/ 4 w 5"/>
                <a:gd name="T11" fmla="*/ 1 h 5"/>
                <a:gd name="T12" fmla="*/ 4 w 5"/>
                <a:gd name="T13" fmla="*/ 0 h 5"/>
                <a:gd name="T14" fmla="*/ 5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5"/>
                  </a:moveTo>
                  <a:lnTo>
                    <a:pt x="2" y="5"/>
                  </a:lnTo>
                  <a:lnTo>
                    <a:pt x="2" y="3"/>
                  </a:lnTo>
                  <a:lnTo>
                    <a:pt x="4" y="1"/>
                  </a:lnTo>
                  <a:lnTo>
                    <a:pt x="4" y="0"/>
                  </a:lnTo>
                  <a:lnTo>
                    <a:pt x="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 name="Freeform 537"/>
            <p:cNvSpPr>
              <a:spLocks/>
            </p:cNvSpPr>
            <p:nvPr/>
          </p:nvSpPr>
          <p:spPr bwMode="auto">
            <a:xfrm>
              <a:off x="2114" y="2945"/>
              <a:ext cx="25" cy="25"/>
            </a:xfrm>
            <a:custGeom>
              <a:avLst/>
              <a:gdLst>
                <a:gd name="T0" fmla="*/ 0 w 25"/>
                <a:gd name="T1" fmla="*/ 25 h 25"/>
                <a:gd name="T2" fmla="*/ 2 w 25"/>
                <a:gd name="T3" fmla="*/ 23 h 25"/>
                <a:gd name="T4" fmla="*/ 3 w 25"/>
                <a:gd name="T5" fmla="*/ 23 h 25"/>
                <a:gd name="T6" fmla="*/ 3 w 25"/>
                <a:gd name="T7" fmla="*/ 22 h 25"/>
                <a:gd name="T8" fmla="*/ 5 w 25"/>
                <a:gd name="T9" fmla="*/ 22 h 25"/>
                <a:gd name="T10" fmla="*/ 7 w 25"/>
                <a:gd name="T11" fmla="*/ 20 h 25"/>
                <a:gd name="T12" fmla="*/ 7 w 25"/>
                <a:gd name="T13" fmla="*/ 20 h 25"/>
                <a:gd name="T14" fmla="*/ 8 w 25"/>
                <a:gd name="T15" fmla="*/ 18 h 25"/>
                <a:gd name="T16" fmla="*/ 8 w 25"/>
                <a:gd name="T17" fmla="*/ 18 h 25"/>
                <a:gd name="T18" fmla="*/ 10 w 25"/>
                <a:gd name="T19" fmla="*/ 15 h 25"/>
                <a:gd name="T20" fmla="*/ 12 w 25"/>
                <a:gd name="T21" fmla="*/ 13 h 25"/>
                <a:gd name="T22" fmla="*/ 13 w 25"/>
                <a:gd name="T23" fmla="*/ 10 h 25"/>
                <a:gd name="T24" fmla="*/ 15 w 25"/>
                <a:gd name="T25" fmla="*/ 8 h 25"/>
                <a:gd name="T26" fmla="*/ 18 w 25"/>
                <a:gd name="T27" fmla="*/ 5 h 25"/>
                <a:gd name="T28" fmla="*/ 20 w 25"/>
                <a:gd name="T29" fmla="*/ 3 h 25"/>
                <a:gd name="T30" fmla="*/ 22 w 25"/>
                <a:gd name="T31" fmla="*/ 2 h 25"/>
                <a:gd name="T32" fmla="*/ 25 w 2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0" y="25"/>
                  </a:moveTo>
                  <a:lnTo>
                    <a:pt x="2" y="23"/>
                  </a:lnTo>
                  <a:lnTo>
                    <a:pt x="3" y="23"/>
                  </a:lnTo>
                  <a:lnTo>
                    <a:pt x="3" y="22"/>
                  </a:lnTo>
                  <a:lnTo>
                    <a:pt x="5" y="22"/>
                  </a:lnTo>
                  <a:lnTo>
                    <a:pt x="7" y="20"/>
                  </a:lnTo>
                  <a:lnTo>
                    <a:pt x="8" y="18"/>
                  </a:lnTo>
                  <a:lnTo>
                    <a:pt x="10" y="15"/>
                  </a:lnTo>
                  <a:lnTo>
                    <a:pt x="12" y="13"/>
                  </a:lnTo>
                  <a:lnTo>
                    <a:pt x="13" y="10"/>
                  </a:lnTo>
                  <a:lnTo>
                    <a:pt x="15" y="8"/>
                  </a:lnTo>
                  <a:lnTo>
                    <a:pt x="18" y="5"/>
                  </a:lnTo>
                  <a:lnTo>
                    <a:pt x="20" y="3"/>
                  </a:lnTo>
                  <a:lnTo>
                    <a:pt x="22" y="2"/>
                  </a:lnTo>
                  <a:lnTo>
                    <a:pt x="2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4" name="Freeform 538"/>
            <p:cNvSpPr>
              <a:spLocks/>
            </p:cNvSpPr>
            <p:nvPr/>
          </p:nvSpPr>
          <p:spPr bwMode="auto">
            <a:xfrm>
              <a:off x="2210" y="2947"/>
              <a:ext cx="29" cy="28"/>
            </a:xfrm>
            <a:custGeom>
              <a:avLst/>
              <a:gdLst>
                <a:gd name="T0" fmla="*/ 29 w 29"/>
                <a:gd name="T1" fmla="*/ 0 h 28"/>
                <a:gd name="T2" fmla="*/ 25 w 29"/>
                <a:gd name="T3" fmla="*/ 3 h 28"/>
                <a:gd name="T4" fmla="*/ 22 w 29"/>
                <a:gd name="T5" fmla="*/ 6 h 28"/>
                <a:gd name="T6" fmla="*/ 17 w 29"/>
                <a:gd name="T7" fmla="*/ 10 h 28"/>
                <a:gd name="T8" fmla="*/ 14 w 29"/>
                <a:gd name="T9" fmla="*/ 13 h 28"/>
                <a:gd name="T10" fmla="*/ 9 w 29"/>
                <a:gd name="T11" fmla="*/ 15 h 28"/>
                <a:gd name="T12" fmla="*/ 5 w 29"/>
                <a:gd name="T13" fmla="*/ 18 h 28"/>
                <a:gd name="T14" fmla="*/ 2 w 29"/>
                <a:gd name="T15" fmla="*/ 23 h 28"/>
                <a:gd name="T16" fmla="*/ 0 w 29"/>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8"/>
                <a:gd name="T29" fmla="*/ 29 w 2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8">
                  <a:moveTo>
                    <a:pt x="29" y="0"/>
                  </a:moveTo>
                  <a:lnTo>
                    <a:pt x="25" y="3"/>
                  </a:lnTo>
                  <a:lnTo>
                    <a:pt x="22" y="6"/>
                  </a:lnTo>
                  <a:lnTo>
                    <a:pt x="17" y="10"/>
                  </a:lnTo>
                  <a:lnTo>
                    <a:pt x="14" y="13"/>
                  </a:lnTo>
                  <a:lnTo>
                    <a:pt x="9" y="15"/>
                  </a:lnTo>
                  <a:lnTo>
                    <a:pt x="5" y="18"/>
                  </a:lnTo>
                  <a:lnTo>
                    <a:pt x="2" y="23"/>
                  </a:lnTo>
                  <a:lnTo>
                    <a:pt x="0" y="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5" name="Freeform 539"/>
            <p:cNvSpPr>
              <a:spLocks/>
            </p:cNvSpPr>
            <p:nvPr/>
          </p:nvSpPr>
          <p:spPr bwMode="auto">
            <a:xfrm>
              <a:off x="2197" y="2963"/>
              <a:ext cx="13" cy="15"/>
            </a:xfrm>
            <a:custGeom>
              <a:avLst/>
              <a:gdLst>
                <a:gd name="T0" fmla="*/ 13 w 13"/>
                <a:gd name="T1" fmla="*/ 0 h 15"/>
                <a:gd name="T2" fmla="*/ 12 w 13"/>
                <a:gd name="T3" fmla="*/ 2 h 15"/>
                <a:gd name="T4" fmla="*/ 10 w 13"/>
                <a:gd name="T5" fmla="*/ 4 h 15"/>
                <a:gd name="T6" fmla="*/ 8 w 13"/>
                <a:gd name="T7" fmla="*/ 7 h 15"/>
                <a:gd name="T8" fmla="*/ 7 w 13"/>
                <a:gd name="T9" fmla="*/ 9 h 15"/>
                <a:gd name="T10" fmla="*/ 5 w 13"/>
                <a:gd name="T11" fmla="*/ 10 h 15"/>
                <a:gd name="T12" fmla="*/ 2 w 13"/>
                <a:gd name="T13" fmla="*/ 12 h 15"/>
                <a:gd name="T14" fmla="*/ 0 w 13"/>
                <a:gd name="T15" fmla="*/ 14 h 15"/>
                <a:gd name="T16" fmla="*/ 0 w 13"/>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
                <a:gd name="T29" fmla="*/ 13 w 13"/>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
                  <a:moveTo>
                    <a:pt x="13" y="0"/>
                  </a:moveTo>
                  <a:lnTo>
                    <a:pt x="12" y="2"/>
                  </a:lnTo>
                  <a:lnTo>
                    <a:pt x="10" y="4"/>
                  </a:lnTo>
                  <a:lnTo>
                    <a:pt x="8" y="7"/>
                  </a:lnTo>
                  <a:lnTo>
                    <a:pt x="7" y="9"/>
                  </a:lnTo>
                  <a:lnTo>
                    <a:pt x="5" y="10"/>
                  </a:lnTo>
                  <a:lnTo>
                    <a:pt x="2" y="12"/>
                  </a:lnTo>
                  <a:lnTo>
                    <a:pt x="0" y="14"/>
                  </a:lnTo>
                  <a:lnTo>
                    <a:pt x="0" y="1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6" name="Freeform 540"/>
            <p:cNvSpPr>
              <a:spLocks/>
            </p:cNvSpPr>
            <p:nvPr/>
          </p:nvSpPr>
          <p:spPr bwMode="auto">
            <a:xfrm>
              <a:off x="2506" y="2915"/>
              <a:ext cx="28" cy="38"/>
            </a:xfrm>
            <a:custGeom>
              <a:avLst/>
              <a:gdLst>
                <a:gd name="T0" fmla="*/ 28 w 28"/>
                <a:gd name="T1" fmla="*/ 0 h 38"/>
                <a:gd name="T2" fmla="*/ 25 w 28"/>
                <a:gd name="T3" fmla="*/ 4 h 38"/>
                <a:gd name="T4" fmla="*/ 20 w 28"/>
                <a:gd name="T5" fmla="*/ 9 h 38"/>
                <a:gd name="T6" fmla="*/ 15 w 28"/>
                <a:gd name="T7" fmla="*/ 14 h 38"/>
                <a:gd name="T8" fmla="*/ 12 w 28"/>
                <a:gd name="T9" fmla="*/ 17 h 38"/>
                <a:gd name="T10" fmla="*/ 7 w 28"/>
                <a:gd name="T11" fmla="*/ 22 h 38"/>
                <a:gd name="T12" fmla="*/ 4 w 28"/>
                <a:gd name="T13" fmla="*/ 27 h 38"/>
                <a:gd name="T14" fmla="*/ 2 w 28"/>
                <a:gd name="T15" fmla="*/ 32 h 38"/>
                <a:gd name="T16" fmla="*/ 0 w 28"/>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8"/>
                <a:gd name="T29" fmla="*/ 28 w 28"/>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8">
                  <a:moveTo>
                    <a:pt x="28" y="0"/>
                  </a:moveTo>
                  <a:lnTo>
                    <a:pt x="25" y="4"/>
                  </a:lnTo>
                  <a:lnTo>
                    <a:pt x="20" y="9"/>
                  </a:lnTo>
                  <a:lnTo>
                    <a:pt x="15" y="14"/>
                  </a:lnTo>
                  <a:lnTo>
                    <a:pt x="12" y="17"/>
                  </a:lnTo>
                  <a:lnTo>
                    <a:pt x="7" y="22"/>
                  </a:lnTo>
                  <a:lnTo>
                    <a:pt x="4" y="27"/>
                  </a:lnTo>
                  <a:lnTo>
                    <a:pt x="2" y="32"/>
                  </a:lnTo>
                  <a:lnTo>
                    <a:pt x="0" y="3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7" name="Freeform 541"/>
            <p:cNvSpPr>
              <a:spLocks/>
            </p:cNvSpPr>
            <p:nvPr/>
          </p:nvSpPr>
          <p:spPr bwMode="auto">
            <a:xfrm>
              <a:off x="2529" y="2917"/>
              <a:ext cx="15" cy="15"/>
            </a:xfrm>
            <a:custGeom>
              <a:avLst/>
              <a:gdLst>
                <a:gd name="T0" fmla="*/ 15 w 15"/>
                <a:gd name="T1" fmla="*/ 0 h 15"/>
                <a:gd name="T2" fmla="*/ 14 w 15"/>
                <a:gd name="T3" fmla="*/ 2 h 15"/>
                <a:gd name="T4" fmla="*/ 12 w 15"/>
                <a:gd name="T5" fmla="*/ 5 h 15"/>
                <a:gd name="T6" fmla="*/ 10 w 15"/>
                <a:gd name="T7" fmla="*/ 7 h 15"/>
                <a:gd name="T8" fmla="*/ 9 w 15"/>
                <a:gd name="T9" fmla="*/ 8 h 15"/>
                <a:gd name="T10" fmla="*/ 5 w 15"/>
                <a:gd name="T11" fmla="*/ 10 h 15"/>
                <a:gd name="T12" fmla="*/ 4 w 15"/>
                <a:gd name="T13" fmla="*/ 12 h 15"/>
                <a:gd name="T14" fmla="*/ 2 w 15"/>
                <a:gd name="T15" fmla="*/ 13 h 15"/>
                <a:gd name="T16" fmla="*/ 0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0"/>
                  </a:moveTo>
                  <a:lnTo>
                    <a:pt x="14" y="2"/>
                  </a:lnTo>
                  <a:lnTo>
                    <a:pt x="12" y="5"/>
                  </a:lnTo>
                  <a:lnTo>
                    <a:pt x="10" y="7"/>
                  </a:lnTo>
                  <a:lnTo>
                    <a:pt x="9" y="8"/>
                  </a:lnTo>
                  <a:lnTo>
                    <a:pt x="5" y="10"/>
                  </a:lnTo>
                  <a:lnTo>
                    <a:pt x="4" y="12"/>
                  </a:lnTo>
                  <a:lnTo>
                    <a:pt x="2" y="13"/>
                  </a:lnTo>
                  <a:lnTo>
                    <a:pt x="0" y="1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 name="Freeform 542"/>
            <p:cNvSpPr>
              <a:spLocks/>
            </p:cNvSpPr>
            <p:nvPr/>
          </p:nvSpPr>
          <p:spPr bwMode="auto">
            <a:xfrm>
              <a:off x="2598" y="2947"/>
              <a:ext cx="36" cy="23"/>
            </a:xfrm>
            <a:custGeom>
              <a:avLst/>
              <a:gdLst>
                <a:gd name="T0" fmla="*/ 36 w 36"/>
                <a:gd name="T1" fmla="*/ 0 h 23"/>
                <a:gd name="T2" fmla="*/ 31 w 36"/>
                <a:gd name="T3" fmla="*/ 3 h 23"/>
                <a:gd name="T4" fmla="*/ 26 w 36"/>
                <a:gd name="T5" fmla="*/ 5 h 23"/>
                <a:gd name="T6" fmla="*/ 21 w 36"/>
                <a:gd name="T7" fmla="*/ 6 h 23"/>
                <a:gd name="T8" fmla="*/ 16 w 36"/>
                <a:gd name="T9" fmla="*/ 10 h 23"/>
                <a:gd name="T10" fmla="*/ 13 w 36"/>
                <a:gd name="T11" fmla="*/ 11 h 23"/>
                <a:gd name="T12" fmla="*/ 8 w 36"/>
                <a:gd name="T13" fmla="*/ 15 h 23"/>
                <a:gd name="T14" fmla="*/ 5 w 36"/>
                <a:gd name="T15" fmla="*/ 18 h 23"/>
                <a:gd name="T16" fmla="*/ 1 w 36"/>
                <a:gd name="T17" fmla="*/ 23 h 23"/>
                <a:gd name="T18" fmla="*/ 1 w 36"/>
                <a:gd name="T19" fmla="*/ 23 h 23"/>
                <a:gd name="T20" fmla="*/ 1 w 36"/>
                <a:gd name="T21" fmla="*/ 23 h 23"/>
                <a:gd name="T22" fmla="*/ 0 w 36"/>
                <a:gd name="T23" fmla="*/ 23 h 23"/>
                <a:gd name="T24" fmla="*/ 0 w 36"/>
                <a:gd name="T25" fmla="*/ 23 h 23"/>
                <a:gd name="T26" fmla="*/ 0 w 36"/>
                <a:gd name="T27" fmla="*/ 23 h 23"/>
                <a:gd name="T28" fmla="*/ 0 w 36"/>
                <a:gd name="T29" fmla="*/ 23 h 23"/>
                <a:gd name="T30" fmla="*/ 0 w 36"/>
                <a:gd name="T31" fmla="*/ 21 h 23"/>
                <a:gd name="T32" fmla="*/ 0 w 36"/>
                <a:gd name="T33" fmla="*/ 2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36" y="0"/>
                  </a:moveTo>
                  <a:lnTo>
                    <a:pt x="31" y="3"/>
                  </a:lnTo>
                  <a:lnTo>
                    <a:pt x="26" y="5"/>
                  </a:lnTo>
                  <a:lnTo>
                    <a:pt x="21" y="6"/>
                  </a:lnTo>
                  <a:lnTo>
                    <a:pt x="16" y="10"/>
                  </a:lnTo>
                  <a:lnTo>
                    <a:pt x="13" y="11"/>
                  </a:lnTo>
                  <a:lnTo>
                    <a:pt x="8" y="15"/>
                  </a:lnTo>
                  <a:lnTo>
                    <a:pt x="5" y="18"/>
                  </a:lnTo>
                  <a:lnTo>
                    <a:pt x="1" y="23"/>
                  </a:lnTo>
                  <a:lnTo>
                    <a:pt x="0" y="23"/>
                  </a:lnTo>
                  <a:lnTo>
                    <a:pt x="0" y="2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9" name="Freeform 543"/>
            <p:cNvSpPr>
              <a:spLocks/>
            </p:cNvSpPr>
            <p:nvPr/>
          </p:nvSpPr>
          <p:spPr bwMode="auto">
            <a:xfrm>
              <a:off x="2616" y="2947"/>
              <a:ext cx="13" cy="3"/>
            </a:xfrm>
            <a:custGeom>
              <a:avLst/>
              <a:gdLst>
                <a:gd name="T0" fmla="*/ 13 w 13"/>
                <a:gd name="T1" fmla="*/ 0 h 3"/>
                <a:gd name="T2" fmla="*/ 11 w 13"/>
                <a:gd name="T3" fmla="*/ 0 h 3"/>
                <a:gd name="T4" fmla="*/ 10 w 13"/>
                <a:gd name="T5" fmla="*/ 0 h 3"/>
                <a:gd name="T6" fmla="*/ 8 w 13"/>
                <a:gd name="T7" fmla="*/ 0 h 3"/>
                <a:gd name="T8" fmla="*/ 7 w 13"/>
                <a:gd name="T9" fmla="*/ 0 h 3"/>
                <a:gd name="T10" fmla="*/ 5 w 13"/>
                <a:gd name="T11" fmla="*/ 1 h 3"/>
                <a:gd name="T12" fmla="*/ 3 w 13"/>
                <a:gd name="T13" fmla="*/ 1 h 3"/>
                <a:gd name="T14" fmla="*/ 2 w 13"/>
                <a:gd name="T15" fmla="*/ 1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13" y="0"/>
                  </a:moveTo>
                  <a:lnTo>
                    <a:pt x="11" y="0"/>
                  </a:lnTo>
                  <a:lnTo>
                    <a:pt x="10" y="0"/>
                  </a:lnTo>
                  <a:lnTo>
                    <a:pt x="8" y="0"/>
                  </a:lnTo>
                  <a:lnTo>
                    <a:pt x="7" y="0"/>
                  </a:lnTo>
                  <a:lnTo>
                    <a:pt x="5" y="1"/>
                  </a:lnTo>
                  <a:lnTo>
                    <a:pt x="3" y="1"/>
                  </a:lnTo>
                  <a:lnTo>
                    <a:pt x="2" y="1"/>
                  </a:lnTo>
                  <a:lnTo>
                    <a:pt x="0" y="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0" name="Freeform 544"/>
            <p:cNvSpPr>
              <a:spLocks/>
            </p:cNvSpPr>
            <p:nvPr/>
          </p:nvSpPr>
          <p:spPr bwMode="auto">
            <a:xfrm>
              <a:off x="2591" y="2942"/>
              <a:ext cx="30" cy="25"/>
            </a:xfrm>
            <a:custGeom>
              <a:avLst/>
              <a:gdLst>
                <a:gd name="T0" fmla="*/ 30 w 30"/>
                <a:gd name="T1" fmla="*/ 0 h 25"/>
                <a:gd name="T2" fmla="*/ 27 w 30"/>
                <a:gd name="T3" fmla="*/ 1 h 25"/>
                <a:gd name="T4" fmla="*/ 23 w 30"/>
                <a:gd name="T5" fmla="*/ 5 h 25"/>
                <a:gd name="T6" fmla="*/ 18 w 30"/>
                <a:gd name="T7" fmla="*/ 8 h 25"/>
                <a:gd name="T8" fmla="*/ 15 w 30"/>
                <a:gd name="T9" fmla="*/ 10 h 25"/>
                <a:gd name="T10" fmla="*/ 10 w 30"/>
                <a:gd name="T11" fmla="*/ 13 h 25"/>
                <a:gd name="T12" fmla="*/ 7 w 30"/>
                <a:gd name="T13" fmla="*/ 16 h 25"/>
                <a:gd name="T14" fmla="*/ 3 w 30"/>
                <a:gd name="T15" fmla="*/ 20 h 25"/>
                <a:gd name="T16" fmla="*/ 0 w 30"/>
                <a:gd name="T17" fmla="*/ 2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5"/>
                <a:gd name="T29" fmla="*/ 30 w 3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5">
                  <a:moveTo>
                    <a:pt x="30" y="0"/>
                  </a:moveTo>
                  <a:lnTo>
                    <a:pt x="27" y="1"/>
                  </a:lnTo>
                  <a:lnTo>
                    <a:pt x="23" y="5"/>
                  </a:lnTo>
                  <a:lnTo>
                    <a:pt x="18" y="8"/>
                  </a:lnTo>
                  <a:lnTo>
                    <a:pt x="15" y="10"/>
                  </a:lnTo>
                  <a:lnTo>
                    <a:pt x="10" y="13"/>
                  </a:lnTo>
                  <a:lnTo>
                    <a:pt x="7" y="16"/>
                  </a:lnTo>
                  <a:lnTo>
                    <a:pt x="3" y="20"/>
                  </a:lnTo>
                  <a:lnTo>
                    <a:pt x="0" y="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1" name="Freeform 545"/>
            <p:cNvSpPr>
              <a:spLocks/>
            </p:cNvSpPr>
            <p:nvPr/>
          </p:nvSpPr>
          <p:spPr bwMode="auto">
            <a:xfrm>
              <a:off x="1405" y="2960"/>
              <a:ext cx="580" cy="786"/>
            </a:xfrm>
            <a:custGeom>
              <a:avLst/>
              <a:gdLst>
                <a:gd name="T0" fmla="*/ 51 w 580"/>
                <a:gd name="T1" fmla="*/ 106 h 786"/>
                <a:gd name="T2" fmla="*/ 96 w 580"/>
                <a:gd name="T3" fmla="*/ 80 h 786"/>
                <a:gd name="T4" fmla="*/ 171 w 580"/>
                <a:gd name="T5" fmla="*/ 43 h 786"/>
                <a:gd name="T6" fmla="*/ 241 w 580"/>
                <a:gd name="T7" fmla="*/ 18 h 786"/>
                <a:gd name="T8" fmla="*/ 289 w 580"/>
                <a:gd name="T9" fmla="*/ 7 h 786"/>
                <a:gd name="T10" fmla="*/ 339 w 580"/>
                <a:gd name="T11" fmla="*/ 0 h 786"/>
                <a:gd name="T12" fmla="*/ 383 w 580"/>
                <a:gd name="T13" fmla="*/ 0 h 786"/>
                <a:gd name="T14" fmla="*/ 425 w 580"/>
                <a:gd name="T15" fmla="*/ 2 h 786"/>
                <a:gd name="T16" fmla="*/ 463 w 580"/>
                <a:gd name="T17" fmla="*/ 8 h 786"/>
                <a:gd name="T18" fmla="*/ 495 w 580"/>
                <a:gd name="T19" fmla="*/ 17 h 786"/>
                <a:gd name="T20" fmla="*/ 521 w 580"/>
                <a:gd name="T21" fmla="*/ 28 h 786"/>
                <a:gd name="T22" fmla="*/ 541 w 580"/>
                <a:gd name="T23" fmla="*/ 40 h 786"/>
                <a:gd name="T24" fmla="*/ 556 w 580"/>
                <a:gd name="T25" fmla="*/ 53 h 786"/>
                <a:gd name="T26" fmla="*/ 563 w 580"/>
                <a:gd name="T27" fmla="*/ 66 h 786"/>
                <a:gd name="T28" fmla="*/ 565 w 580"/>
                <a:gd name="T29" fmla="*/ 85 h 786"/>
                <a:gd name="T30" fmla="*/ 560 w 580"/>
                <a:gd name="T31" fmla="*/ 121 h 786"/>
                <a:gd name="T32" fmla="*/ 550 w 580"/>
                <a:gd name="T33" fmla="*/ 182 h 786"/>
                <a:gd name="T34" fmla="*/ 543 w 580"/>
                <a:gd name="T35" fmla="*/ 232 h 786"/>
                <a:gd name="T36" fmla="*/ 541 w 580"/>
                <a:gd name="T37" fmla="*/ 265 h 786"/>
                <a:gd name="T38" fmla="*/ 546 w 580"/>
                <a:gd name="T39" fmla="*/ 313 h 786"/>
                <a:gd name="T40" fmla="*/ 563 w 580"/>
                <a:gd name="T41" fmla="*/ 375 h 786"/>
                <a:gd name="T42" fmla="*/ 575 w 580"/>
                <a:gd name="T43" fmla="*/ 418 h 786"/>
                <a:gd name="T44" fmla="*/ 580 w 580"/>
                <a:gd name="T45" fmla="*/ 444 h 786"/>
                <a:gd name="T46" fmla="*/ 578 w 580"/>
                <a:gd name="T47" fmla="*/ 467 h 786"/>
                <a:gd name="T48" fmla="*/ 571 w 580"/>
                <a:gd name="T49" fmla="*/ 487 h 786"/>
                <a:gd name="T50" fmla="*/ 556 w 580"/>
                <a:gd name="T51" fmla="*/ 504 h 786"/>
                <a:gd name="T52" fmla="*/ 530 w 580"/>
                <a:gd name="T53" fmla="*/ 522 h 786"/>
                <a:gd name="T54" fmla="*/ 476 w 580"/>
                <a:gd name="T55" fmla="*/ 550 h 786"/>
                <a:gd name="T56" fmla="*/ 398 w 580"/>
                <a:gd name="T57" fmla="*/ 588 h 786"/>
                <a:gd name="T58" fmla="*/ 332 w 580"/>
                <a:gd name="T59" fmla="*/ 621 h 786"/>
                <a:gd name="T60" fmla="*/ 294 w 580"/>
                <a:gd name="T61" fmla="*/ 648 h 786"/>
                <a:gd name="T62" fmla="*/ 251 w 580"/>
                <a:gd name="T63" fmla="*/ 694 h 786"/>
                <a:gd name="T64" fmla="*/ 202 w 580"/>
                <a:gd name="T65" fmla="*/ 746 h 786"/>
                <a:gd name="T66" fmla="*/ 172 w 580"/>
                <a:gd name="T67" fmla="*/ 774 h 786"/>
                <a:gd name="T68" fmla="*/ 157 w 580"/>
                <a:gd name="T69" fmla="*/ 786 h 786"/>
                <a:gd name="T70" fmla="*/ 148 w 580"/>
                <a:gd name="T71" fmla="*/ 784 h 786"/>
                <a:gd name="T72" fmla="*/ 129 w 580"/>
                <a:gd name="T73" fmla="*/ 762 h 786"/>
                <a:gd name="T74" fmla="*/ 94 w 580"/>
                <a:gd name="T75" fmla="*/ 701 h 786"/>
                <a:gd name="T76" fmla="*/ 54 w 580"/>
                <a:gd name="T77" fmla="*/ 618 h 786"/>
                <a:gd name="T78" fmla="*/ 30 w 580"/>
                <a:gd name="T79" fmla="*/ 558 h 786"/>
                <a:gd name="T80" fmla="*/ 11 w 580"/>
                <a:gd name="T81" fmla="*/ 502 h 786"/>
                <a:gd name="T82" fmla="*/ 1 w 580"/>
                <a:gd name="T83" fmla="*/ 454 h 786"/>
                <a:gd name="T84" fmla="*/ 0 w 580"/>
                <a:gd name="T85" fmla="*/ 394 h 786"/>
                <a:gd name="T86" fmla="*/ 3 w 580"/>
                <a:gd name="T87" fmla="*/ 305 h 786"/>
                <a:gd name="T88" fmla="*/ 13 w 580"/>
                <a:gd name="T89" fmla="*/ 212 h 786"/>
                <a:gd name="T90" fmla="*/ 26 w 580"/>
                <a:gd name="T91" fmla="*/ 152 h 786"/>
                <a:gd name="T92" fmla="*/ 38 w 580"/>
                <a:gd name="T93" fmla="*/ 123 h 7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0"/>
                <a:gd name="T142" fmla="*/ 0 h 786"/>
                <a:gd name="T143" fmla="*/ 580 w 580"/>
                <a:gd name="T144" fmla="*/ 786 h 7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0" h="786">
                  <a:moveTo>
                    <a:pt x="45" y="109"/>
                  </a:moveTo>
                  <a:lnTo>
                    <a:pt x="51" y="106"/>
                  </a:lnTo>
                  <a:lnTo>
                    <a:pt x="69" y="94"/>
                  </a:lnTo>
                  <a:lnTo>
                    <a:pt x="96" y="80"/>
                  </a:lnTo>
                  <a:lnTo>
                    <a:pt x="131" y="61"/>
                  </a:lnTo>
                  <a:lnTo>
                    <a:pt x="171" y="43"/>
                  </a:lnTo>
                  <a:lnTo>
                    <a:pt x="217" y="27"/>
                  </a:lnTo>
                  <a:lnTo>
                    <a:pt x="241" y="18"/>
                  </a:lnTo>
                  <a:lnTo>
                    <a:pt x="265" y="12"/>
                  </a:lnTo>
                  <a:lnTo>
                    <a:pt x="289" y="7"/>
                  </a:lnTo>
                  <a:lnTo>
                    <a:pt x="314" y="3"/>
                  </a:lnTo>
                  <a:lnTo>
                    <a:pt x="339" y="0"/>
                  </a:lnTo>
                  <a:lnTo>
                    <a:pt x="362" y="0"/>
                  </a:lnTo>
                  <a:lnTo>
                    <a:pt x="383" y="0"/>
                  </a:lnTo>
                  <a:lnTo>
                    <a:pt x="405" y="0"/>
                  </a:lnTo>
                  <a:lnTo>
                    <a:pt x="425" y="2"/>
                  </a:lnTo>
                  <a:lnTo>
                    <a:pt x="445" y="5"/>
                  </a:lnTo>
                  <a:lnTo>
                    <a:pt x="463" y="8"/>
                  </a:lnTo>
                  <a:lnTo>
                    <a:pt x="480" y="13"/>
                  </a:lnTo>
                  <a:lnTo>
                    <a:pt x="495" y="17"/>
                  </a:lnTo>
                  <a:lnTo>
                    <a:pt x="508" y="22"/>
                  </a:lnTo>
                  <a:lnTo>
                    <a:pt x="521" y="28"/>
                  </a:lnTo>
                  <a:lnTo>
                    <a:pt x="531" y="33"/>
                  </a:lnTo>
                  <a:lnTo>
                    <a:pt x="541" y="40"/>
                  </a:lnTo>
                  <a:lnTo>
                    <a:pt x="550" y="46"/>
                  </a:lnTo>
                  <a:lnTo>
                    <a:pt x="556" y="53"/>
                  </a:lnTo>
                  <a:lnTo>
                    <a:pt x="560" y="58"/>
                  </a:lnTo>
                  <a:lnTo>
                    <a:pt x="563" y="66"/>
                  </a:lnTo>
                  <a:lnTo>
                    <a:pt x="565" y="75"/>
                  </a:lnTo>
                  <a:lnTo>
                    <a:pt x="565" y="85"/>
                  </a:lnTo>
                  <a:lnTo>
                    <a:pt x="563" y="96"/>
                  </a:lnTo>
                  <a:lnTo>
                    <a:pt x="560" y="121"/>
                  </a:lnTo>
                  <a:lnTo>
                    <a:pt x="555" y="151"/>
                  </a:lnTo>
                  <a:lnTo>
                    <a:pt x="550" y="182"/>
                  </a:lnTo>
                  <a:lnTo>
                    <a:pt x="545" y="215"/>
                  </a:lnTo>
                  <a:lnTo>
                    <a:pt x="543" y="232"/>
                  </a:lnTo>
                  <a:lnTo>
                    <a:pt x="541" y="249"/>
                  </a:lnTo>
                  <a:lnTo>
                    <a:pt x="541" y="265"/>
                  </a:lnTo>
                  <a:lnTo>
                    <a:pt x="541" y="280"/>
                  </a:lnTo>
                  <a:lnTo>
                    <a:pt x="546" y="313"/>
                  </a:lnTo>
                  <a:lnTo>
                    <a:pt x="555" y="343"/>
                  </a:lnTo>
                  <a:lnTo>
                    <a:pt x="563" y="375"/>
                  </a:lnTo>
                  <a:lnTo>
                    <a:pt x="571" y="403"/>
                  </a:lnTo>
                  <a:lnTo>
                    <a:pt x="575" y="418"/>
                  </a:lnTo>
                  <a:lnTo>
                    <a:pt x="578" y="431"/>
                  </a:lnTo>
                  <a:lnTo>
                    <a:pt x="580" y="444"/>
                  </a:lnTo>
                  <a:lnTo>
                    <a:pt x="580" y="456"/>
                  </a:lnTo>
                  <a:lnTo>
                    <a:pt x="578" y="467"/>
                  </a:lnTo>
                  <a:lnTo>
                    <a:pt x="576" y="477"/>
                  </a:lnTo>
                  <a:lnTo>
                    <a:pt x="571" y="487"/>
                  </a:lnTo>
                  <a:lnTo>
                    <a:pt x="565" y="496"/>
                  </a:lnTo>
                  <a:lnTo>
                    <a:pt x="556" y="504"/>
                  </a:lnTo>
                  <a:lnTo>
                    <a:pt x="545" y="512"/>
                  </a:lnTo>
                  <a:lnTo>
                    <a:pt x="530" y="522"/>
                  </a:lnTo>
                  <a:lnTo>
                    <a:pt x="513" y="532"/>
                  </a:lnTo>
                  <a:lnTo>
                    <a:pt x="476" y="550"/>
                  </a:lnTo>
                  <a:lnTo>
                    <a:pt x="437" y="570"/>
                  </a:lnTo>
                  <a:lnTo>
                    <a:pt x="398" y="588"/>
                  </a:lnTo>
                  <a:lnTo>
                    <a:pt x="362" y="607"/>
                  </a:lnTo>
                  <a:lnTo>
                    <a:pt x="332" y="621"/>
                  </a:lnTo>
                  <a:lnTo>
                    <a:pt x="312" y="633"/>
                  </a:lnTo>
                  <a:lnTo>
                    <a:pt x="294" y="648"/>
                  </a:lnTo>
                  <a:lnTo>
                    <a:pt x="274" y="670"/>
                  </a:lnTo>
                  <a:lnTo>
                    <a:pt x="251" y="694"/>
                  </a:lnTo>
                  <a:lnTo>
                    <a:pt x="226" y="721"/>
                  </a:lnTo>
                  <a:lnTo>
                    <a:pt x="202" y="746"/>
                  </a:lnTo>
                  <a:lnTo>
                    <a:pt x="182" y="766"/>
                  </a:lnTo>
                  <a:lnTo>
                    <a:pt x="172" y="774"/>
                  </a:lnTo>
                  <a:lnTo>
                    <a:pt x="164" y="781"/>
                  </a:lnTo>
                  <a:lnTo>
                    <a:pt x="157" y="786"/>
                  </a:lnTo>
                  <a:lnTo>
                    <a:pt x="153" y="786"/>
                  </a:lnTo>
                  <a:lnTo>
                    <a:pt x="148" y="784"/>
                  </a:lnTo>
                  <a:lnTo>
                    <a:pt x="139" y="776"/>
                  </a:lnTo>
                  <a:lnTo>
                    <a:pt x="129" y="762"/>
                  </a:lnTo>
                  <a:lnTo>
                    <a:pt x="119" y="746"/>
                  </a:lnTo>
                  <a:lnTo>
                    <a:pt x="94" y="701"/>
                  </a:lnTo>
                  <a:lnTo>
                    <a:pt x="68" y="646"/>
                  </a:lnTo>
                  <a:lnTo>
                    <a:pt x="54" y="618"/>
                  </a:lnTo>
                  <a:lnTo>
                    <a:pt x="41" y="588"/>
                  </a:lnTo>
                  <a:lnTo>
                    <a:pt x="30" y="558"/>
                  </a:lnTo>
                  <a:lnTo>
                    <a:pt x="20" y="530"/>
                  </a:lnTo>
                  <a:lnTo>
                    <a:pt x="11" y="502"/>
                  </a:lnTo>
                  <a:lnTo>
                    <a:pt x="5" y="477"/>
                  </a:lnTo>
                  <a:lnTo>
                    <a:pt x="1" y="454"/>
                  </a:lnTo>
                  <a:lnTo>
                    <a:pt x="0" y="434"/>
                  </a:lnTo>
                  <a:lnTo>
                    <a:pt x="0" y="394"/>
                  </a:lnTo>
                  <a:lnTo>
                    <a:pt x="1" y="351"/>
                  </a:lnTo>
                  <a:lnTo>
                    <a:pt x="3" y="305"/>
                  </a:lnTo>
                  <a:lnTo>
                    <a:pt x="8" y="257"/>
                  </a:lnTo>
                  <a:lnTo>
                    <a:pt x="13" y="212"/>
                  </a:lnTo>
                  <a:lnTo>
                    <a:pt x="21" y="172"/>
                  </a:lnTo>
                  <a:lnTo>
                    <a:pt x="26" y="152"/>
                  </a:lnTo>
                  <a:lnTo>
                    <a:pt x="33" y="136"/>
                  </a:lnTo>
                  <a:lnTo>
                    <a:pt x="38" y="123"/>
                  </a:lnTo>
                  <a:lnTo>
                    <a:pt x="45" y="109"/>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2" name="Freeform 546"/>
            <p:cNvSpPr>
              <a:spLocks/>
            </p:cNvSpPr>
            <p:nvPr/>
          </p:nvSpPr>
          <p:spPr bwMode="auto">
            <a:xfrm>
              <a:off x="1413" y="2970"/>
              <a:ext cx="557" cy="754"/>
            </a:xfrm>
            <a:custGeom>
              <a:avLst/>
              <a:gdLst>
                <a:gd name="T0" fmla="*/ 50 w 557"/>
                <a:gd name="T1" fmla="*/ 103 h 754"/>
                <a:gd name="T2" fmla="*/ 93 w 557"/>
                <a:gd name="T3" fmla="*/ 78 h 754"/>
                <a:gd name="T4" fmla="*/ 166 w 557"/>
                <a:gd name="T5" fmla="*/ 43 h 754"/>
                <a:gd name="T6" fmla="*/ 231 w 557"/>
                <a:gd name="T7" fmla="*/ 18 h 754"/>
                <a:gd name="T8" fmla="*/ 279 w 557"/>
                <a:gd name="T9" fmla="*/ 8 h 754"/>
                <a:gd name="T10" fmla="*/ 326 w 557"/>
                <a:gd name="T11" fmla="*/ 2 h 754"/>
                <a:gd name="T12" fmla="*/ 369 w 557"/>
                <a:gd name="T13" fmla="*/ 0 h 754"/>
                <a:gd name="T14" fmla="*/ 409 w 557"/>
                <a:gd name="T15" fmla="*/ 3 h 754"/>
                <a:gd name="T16" fmla="*/ 444 w 557"/>
                <a:gd name="T17" fmla="*/ 10 h 754"/>
                <a:gd name="T18" fmla="*/ 475 w 557"/>
                <a:gd name="T19" fmla="*/ 18 h 754"/>
                <a:gd name="T20" fmla="*/ 500 w 557"/>
                <a:gd name="T21" fmla="*/ 28 h 754"/>
                <a:gd name="T22" fmla="*/ 520 w 557"/>
                <a:gd name="T23" fmla="*/ 40 h 754"/>
                <a:gd name="T24" fmla="*/ 533 w 557"/>
                <a:gd name="T25" fmla="*/ 51 h 754"/>
                <a:gd name="T26" fmla="*/ 540 w 557"/>
                <a:gd name="T27" fmla="*/ 65 h 754"/>
                <a:gd name="T28" fmla="*/ 542 w 557"/>
                <a:gd name="T29" fmla="*/ 83 h 754"/>
                <a:gd name="T30" fmla="*/ 537 w 557"/>
                <a:gd name="T31" fmla="*/ 118 h 754"/>
                <a:gd name="T32" fmla="*/ 527 w 557"/>
                <a:gd name="T33" fmla="*/ 176 h 754"/>
                <a:gd name="T34" fmla="*/ 520 w 557"/>
                <a:gd name="T35" fmla="*/ 240 h 754"/>
                <a:gd name="T36" fmla="*/ 525 w 557"/>
                <a:gd name="T37" fmla="*/ 300 h 754"/>
                <a:gd name="T38" fmla="*/ 540 w 557"/>
                <a:gd name="T39" fmla="*/ 360 h 754"/>
                <a:gd name="T40" fmla="*/ 552 w 557"/>
                <a:gd name="T41" fmla="*/ 401 h 754"/>
                <a:gd name="T42" fmla="*/ 557 w 557"/>
                <a:gd name="T43" fmla="*/ 426 h 754"/>
                <a:gd name="T44" fmla="*/ 555 w 557"/>
                <a:gd name="T45" fmla="*/ 449 h 754"/>
                <a:gd name="T46" fmla="*/ 548 w 557"/>
                <a:gd name="T47" fmla="*/ 467 h 754"/>
                <a:gd name="T48" fmla="*/ 533 w 557"/>
                <a:gd name="T49" fmla="*/ 484 h 754"/>
                <a:gd name="T50" fmla="*/ 508 w 557"/>
                <a:gd name="T51" fmla="*/ 500 h 754"/>
                <a:gd name="T52" fmla="*/ 457 w 557"/>
                <a:gd name="T53" fmla="*/ 529 h 754"/>
                <a:gd name="T54" fmla="*/ 382 w 557"/>
                <a:gd name="T55" fmla="*/ 565 h 754"/>
                <a:gd name="T56" fmla="*/ 319 w 557"/>
                <a:gd name="T57" fmla="*/ 597 h 754"/>
                <a:gd name="T58" fmla="*/ 282 w 557"/>
                <a:gd name="T59" fmla="*/ 621 h 754"/>
                <a:gd name="T60" fmla="*/ 241 w 557"/>
                <a:gd name="T61" fmla="*/ 666 h 754"/>
                <a:gd name="T62" fmla="*/ 196 w 557"/>
                <a:gd name="T63" fmla="*/ 716 h 754"/>
                <a:gd name="T64" fmla="*/ 166 w 557"/>
                <a:gd name="T65" fmla="*/ 742 h 754"/>
                <a:gd name="T66" fmla="*/ 153 w 557"/>
                <a:gd name="T67" fmla="*/ 752 h 754"/>
                <a:gd name="T68" fmla="*/ 143 w 557"/>
                <a:gd name="T69" fmla="*/ 752 h 754"/>
                <a:gd name="T70" fmla="*/ 126 w 557"/>
                <a:gd name="T71" fmla="*/ 731 h 754"/>
                <a:gd name="T72" fmla="*/ 91 w 557"/>
                <a:gd name="T73" fmla="*/ 673 h 754"/>
                <a:gd name="T74" fmla="*/ 53 w 557"/>
                <a:gd name="T75" fmla="*/ 593 h 754"/>
                <a:gd name="T76" fmla="*/ 30 w 557"/>
                <a:gd name="T77" fmla="*/ 537 h 754"/>
                <a:gd name="T78" fmla="*/ 12 w 557"/>
                <a:gd name="T79" fmla="*/ 482 h 754"/>
                <a:gd name="T80" fmla="*/ 2 w 557"/>
                <a:gd name="T81" fmla="*/ 436 h 754"/>
                <a:gd name="T82" fmla="*/ 0 w 557"/>
                <a:gd name="T83" fmla="*/ 379 h 754"/>
                <a:gd name="T84" fmla="*/ 5 w 557"/>
                <a:gd name="T85" fmla="*/ 293 h 754"/>
                <a:gd name="T86" fmla="*/ 15 w 557"/>
                <a:gd name="T87" fmla="*/ 205 h 754"/>
                <a:gd name="T88" fmla="*/ 27 w 557"/>
                <a:gd name="T89" fmla="*/ 147 h 754"/>
                <a:gd name="T90" fmla="*/ 38 w 557"/>
                <a:gd name="T91" fmla="*/ 118 h 7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7"/>
                <a:gd name="T139" fmla="*/ 0 h 754"/>
                <a:gd name="T140" fmla="*/ 557 w 557"/>
                <a:gd name="T141" fmla="*/ 754 h 7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7" h="754">
                  <a:moveTo>
                    <a:pt x="45" y="106"/>
                  </a:moveTo>
                  <a:lnTo>
                    <a:pt x="50" y="103"/>
                  </a:lnTo>
                  <a:lnTo>
                    <a:pt x="66" y="93"/>
                  </a:lnTo>
                  <a:lnTo>
                    <a:pt x="93" y="78"/>
                  </a:lnTo>
                  <a:lnTo>
                    <a:pt x="126" y="61"/>
                  </a:lnTo>
                  <a:lnTo>
                    <a:pt x="166" y="43"/>
                  </a:lnTo>
                  <a:lnTo>
                    <a:pt x="209" y="26"/>
                  </a:lnTo>
                  <a:lnTo>
                    <a:pt x="231" y="18"/>
                  </a:lnTo>
                  <a:lnTo>
                    <a:pt x="254" y="13"/>
                  </a:lnTo>
                  <a:lnTo>
                    <a:pt x="279" y="8"/>
                  </a:lnTo>
                  <a:lnTo>
                    <a:pt x="302" y="3"/>
                  </a:lnTo>
                  <a:lnTo>
                    <a:pt x="326" y="2"/>
                  </a:lnTo>
                  <a:lnTo>
                    <a:pt x="347" y="0"/>
                  </a:lnTo>
                  <a:lnTo>
                    <a:pt x="369" y="0"/>
                  </a:lnTo>
                  <a:lnTo>
                    <a:pt x="389" y="2"/>
                  </a:lnTo>
                  <a:lnTo>
                    <a:pt x="409" y="3"/>
                  </a:lnTo>
                  <a:lnTo>
                    <a:pt x="427" y="7"/>
                  </a:lnTo>
                  <a:lnTo>
                    <a:pt x="444" y="10"/>
                  </a:lnTo>
                  <a:lnTo>
                    <a:pt x="460" y="13"/>
                  </a:lnTo>
                  <a:lnTo>
                    <a:pt x="475" y="18"/>
                  </a:lnTo>
                  <a:lnTo>
                    <a:pt x="488" y="23"/>
                  </a:lnTo>
                  <a:lnTo>
                    <a:pt x="500" y="28"/>
                  </a:lnTo>
                  <a:lnTo>
                    <a:pt x="510" y="33"/>
                  </a:lnTo>
                  <a:lnTo>
                    <a:pt x="520" y="40"/>
                  </a:lnTo>
                  <a:lnTo>
                    <a:pt x="527" y="46"/>
                  </a:lnTo>
                  <a:lnTo>
                    <a:pt x="533" y="51"/>
                  </a:lnTo>
                  <a:lnTo>
                    <a:pt x="537" y="58"/>
                  </a:lnTo>
                  <a:lnTo>
                    <a:pt x="540" y="65"/>
                  </a:lnTo>
                  <a:lnTo>
                    <a:pt x="542" y="73"/>
                  </a:lnTo>
                  <a:lnTo>
                    <a:pt x="542" y="83"/>
                  </a:lnTo>
                  <a:lnTo>
                    <a:pt x="540" y="93"/>
                  </a:lnTo>
                  <a:lnTo>
                    <a:pt x="537" y="118"/>
                  </a:lnTo>
                  <a:lnTo>
                    <a:pt x="532" y="146"/>
                  </a:lnTo>
                  <a:lnTo>
                    <a:pt x="527" y="176"/>
                  </a:lnTo>
                  <a:lnTo>
                    <a:pt x="522" y="207"/>
                  </a:lnTo>
                  <a:lnTo>
                    <a:pt x="520" y="240"/>
                  </a:lnTo>
                  <a:lnTo>
                    <a:pt x="520" y="270"/>
                  </a:lnTo>
                  <a:lnTo>
                    <a:pt x="525" y="300"/>
                  </a:lnTo>
                  <a:lnTo>
                    <a:pt x="532" y="331"/>
                  </a:lnTo>
                  <a:lnTo>
                    <a:pt x="540" y="360"/>
                  </a:lnTo>
                  <a:lnTo>
                    <a:pt x="548" y="388"/>
                  </a:lnTo>
                  <a:lnTo>
                    <a:pt x="552" y="401"/>
                  </a:lnTo>
                  <a:lnTo>
                    <a:pt x="555" y="414"/>
                  </a:lnTo>
                  <a:lnTo>
                    <a:pt x="557" y="426"/>
                  </a:lnTo>
                  <a:lnTo>
                    <a:pt x="557" y="437"/>
                  </a:lnTo>
                  <a:lnTo>
                    <a:pt x="555" y="449"/>
                  </a:lnTo>
                  <a:lnTo>
                    <a:pt x="553" y="459"/>
                  </a:lnTo>
                  <a:lnTo>
                    <a:pt x="548" y="467"/>
                  </a:lnTo>
                  <a:lnTo>
                    <a:pt x="542" y="476"/>
                  </a:lnTo>
                  <a:lnTo>
                    <a:pt x="533" y="484"/>
                  </a:lnTo>
                  <a:lnTo>
                    <a:pt x="522" y="492"/>
                  </a:lnTo>
                  <a:lnTo>
                    <a:pt x="508" y="500"/>
                  </a:lnTo>
                  <a:lnTo>
                    <a:pt x="493" y="510"/>
                  </a:lnTo>
                  <a:lnTo>
                    <a:pt x="457" y="529"/>
                  </a:lnTo>
                  <a:lnTo>
                    <a:pt x="420" y="547"/>
                  </a:lnTo>
                  <a:lnTo>
                    <a:pt x="382" y="565"/>
                  </a:lnTo>
                  <a:lnTo>
                    <a:pt x="347" y="582"/>
                  </a:lnTo>
                  <a:lnTo>
                    <a:pt x="319" y="597"/>
                  </a:lnTo>
                  <a:lnTo>
                    <a:pt x="299" y="608"/>
                  </a:lnTo>
                  <a:lnTo>
                    <a:pt x="282" y="621"/>
                  </a:lnTo>
                  <a:lnTo>
                    <a:pt x="262" y="641"/>
                  </a:lnTo>
                  <a:lnTo>
                    <a:pt x="241" y="666"/>
                  </a:lnTo>
                  <a:lnTo>
                    <a:pt x="218" y="691"/>
                  </a:lnTo>
                  <a:lnTo>
                    <a:pt x="196" y="716"/>
                  </a:lnTo>
                  <a:lnTo>
                    <a:pt x="174" y="736"/>
                  </a:lnTo>
                  <a:lnTo>
                    <a:pt x="166" y="742"/>
                  </a:lnTo>
                  <a:lnTo>
                    <a:pt x="159" y="749"/>
                  </a:lnTo>
                  <a:lnTo>
                    <a:pt x="153" y="752"/>
                  </a:lnTo>
                  <a:lnTo>
                    <a:pt x="148" y="754"/>
                  </a:lnTo>
                  <a:lnTo>
                    <a:pt x="143" y="752"/>
                  </a:lnTo>
                  <a:lnTo>
                    <a:pt x="135" y="744"/>
                  </a:lnTo>
                  <a:lnTo>
                    <a:pt x="126" y="731"/>
                  </a:lnTo>
                  <a:lnTo>
                    <a:pt x="115" y="714"/>
                  </a:lnTo>
                  <a:lnTo>
                    <a:pt x="91" y="673"/>
                  </a:lnTo>
                  <a:lnTo>
                    <a:pt x="65" y="621"/>
                  </a:lnTo>
                  <a:lnTo>
                    <a:pt x="53" y="593"/>
                  </a:lnTo>
                  <a:lnTo>
                    <a:pt x="42" y="565"/>
                  </a:lnTo>
                  <a:lnTo>
                    <a:pt x="30" y="537"/>
                  </a:lnTo>
                  <a:lnTo>
                    <a:pt x="20" y="509"/>
                  </a:lnTo>
                  <a:lnTo>
                    <a:pt x="12" y="482"/>
                  </a:lnTo>
                  <a:lnTo>
                    <a:pt x="5" y="459"/>
                  </a:lnTo>
                  <a:lnTo>
                    <a:pt x="2" y="436"/>
                  </a:lnTo>
                  <a:lnTo>
                    <a:pt x="0" y="418"/>
                  </a:lnTo>
                  <a:lnTo>
                    <a:pt x="0" y="379"/>
                  </a:lnTo>
                  <a:lnTo>
                    <a:pt x="2" y="338"/>
                  </a:lnTo>
                  <a:lnTo>
                    <a:pt x="5" y="293"/>
                  </a:lnTo>
                  <a:lnTo>
                    <a:pt x="8" y="249"/>
                  </a:lnTo>
                  <a:lnTo>
                    <a:pt x="15" y="205"/>
                  </a:lnTo>
                  <a:lnTo>
                    <a:pt x="22" y="166"/>
                  </a:lnTo>
                  <a:lnTo>
                    <a:pt x="27" y="147"/>
                  </a:lnTo>
                  <a:lnTo>
                    <a:pt x="32" y="133"/>
                  </a:lnTo>
                  <a:lnTo>
                    <a:pt x="38" y="118"/>
                  </a:lnTo>
                  <a:lnTo>
                    <a:pt x="45" y="106"/>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3" name="Freeform 547"/>
            <p:cNvSpPr>
              <a:spLocks/>
            </p:cNvSpPr>
            <p:nvPr/>
          </p:nvSpPr>
          <p:spPr bwMode="auto">
            <a:xfrm>
              <a:off x="1423" y="2982"/>
              <a:ext cx="530" cy="720"/>
            </a:xfrm>
            <a:custGeom>
              <a:avLst/>
              <a:gdLst>
                <a:gd name="T0" fmla="*/ 48 w 530"/>
                <a:gd name="T1" fmla="*/ 97 h 720"/>
                <a:gd name="T2" fmla="*/ 88 w 530"/>
                <a:gd name="T3" fmla="*/ 74 h 720"/>
                <a:gd name="T4" fmla="*/ 158 w 530"/>
                <a:gd name="T5" fmla="*/ 41 h 720"/>
                <a:gd name="T6" fmla="*/ 221 w 530"/>
                <a:gd name="T7" fmla="*/ 18 h 720"/>
                <a:gd name="T8" fmla="*/ 266 w 530"/>
                <a:gd name="T9" fmla="*/ 6 h 720"/>
                <a:gd name="T10" fmla="*/ 309 w 530"/>
                <a:gd name="T11" fmla="*/ 1 h 720"/>
                <a:gd name="T12" fmla="*/ 351 w 530"/>
                <a:gd name="T13" fmla="*/ 0 h 720"/>
                <a:gd name="T14" fmla="*/ 389 w 530"/>
                <a:gd name="T15" fmla="*/ 3 h 720"/>
                <a:gd name="T16" fmla="*/ 424 w 530"/>
                <a:gd name="T17" fmla="*/ 8 h 720"/>
                <a:gd name="T18" fmla="*/ 454 w 530"/>
                <a:gd name="T19" fmla="*/ 16 h 720"/>
                <a:gd name="T20" fmla="*/ 477 w 530"/>
                <a:gd name="T21" fmla="*/ 26 h 720"/>
                <a:gd name="T22" fmla="*/ 497 w 530"/>
                <a:gd name="T23" fmla="*/ 38 h 720"/>
                <a:gd name="T24" fmla="*/ 508 w 530"/>
                <a:gd name="T25" fmla="*/ 49 h 720"/>
                <a:gd name="T26" fmla="*/ 515 w 530"/>
                <a:gd name="T27" fmla="*/ 61 h 720"/>
                <a:gd name="T28" fmla="*/ 517 w 530"/>
                <a:gd name="T29" fmla="*/ 77 h 720"/>
                <a:gd name="T30" fmla="*/ 513 w 530"/>
                <a:gd name="T31" fmla="*/ 112 h 720"/>
                <a:gd name="T32" fmla="*/ 502 w 530"/>
                <a:gd name="T33" fmla="*/ 169 h 720"/>
                <a:gd name="T34" fmla="*/ 495 w 530"/>
                <a:gd name="T35" fmla="*/ 228 h 720"/>
                <a:gd name="T36" fmla="*/ 500 w 530"/>
                <a:gd name="T37" fmla="*/ 286 h 720"/>
                <a:gd name="T38" fmla="*/ 515 w 530"/>
                <a:gd name="T39" fmla="*/ 344 h 720"/>
                <a:gd name="T40" fmla="*/ 528 w 530"/>
                <a:gd name="T41" fmla="*/ 396 h 720"/>
                <a:gd name="T42" fmla="*/ 530 w 530"/>
                <a:gd name="T43" fmla="*/ 429 h 720"/>
                <a:gd name="T44" fmla="*/ 523 w 530"/>
                <a:gd name="T45" fmla="*/ 447 h 720"/>
                <a:gd name="T46" fmla="*/ 508 w 530"/>
                <a:gd name="T47" fmla="*/ 462 h 720"/>
                <a:gd name="T48" fmla="*/ 485 w 530"/>
                <a:gd name="T49" fmla="*/ 478 h 720"/>
                <a:gd name="T50" fmla="*/ 437 w 530"/>
                <a:gd name="T51" fmla="*/ 505 h 720"/>
                <a:gd name="T52" fmla="*/ 364 w 530"/>
                <a:gd name="T53" fmla="*/ 540 h 720"/>
                <a:gd name="T54" fmla="*/ 304 w 530"/>
                <a:gd name="T55" fmla="*/ 570 h 720"/>
                <a:gd name="T56" fmla="*/ 269 w 530"/>
                <a:gd name="T57" fmla="*/ 594 h 720"/>
                <a:gd name="T58" fmla="*/ 229 w 530"/>
                <a:gd name="T59" fmla="*/ 636 h 720"/>
                <a:gd name="T60" fmla="*/ 186 w 530"/>
                <a:gd name="T61" fmla="*/ 682 h 720"/>
                <a:gd name="T62" fmla="*/ 158 w 530"/>
                <a:gd name="T63" fmla="*/ 711 h 720"/>
                <a:gd name="T64" fmla="*/ 144 w 530"/>
                <a:gd name="T65" fmla="*/ 719 h 720"/>
                <a:gd name="T66" fmla="*/ 135 w 530"/>
                <a:gd name="T67" fmla="*/ 717 h 720"/>
                <a:gd name="T68" fmla="*/ 120 w 530"/>
                <a:gd name="T69" fmla="*/ 699 h 720"/>
                <a:gd name="T70" fmla="*/ 86 w 530"/>
                <a:gd name="T71" fmla="*/ 643 h 720"/>
                <a:gd name="T72" fmla="*/ 38 w 530"/>
                <a:gd name="T73" fmla="*/ 540 h 720"/>
                <a:gd name="T74" fmla="*/ 10 w 530"/>
                <a:gd name="T75" fmla="*/ 460 h 720"/>
                <a:gd name="T76" fmla="*/ 2 w 530"/>
                <a:gd name="T77" fmla="*/ 417 h 720"/>
                <a:gd name="T78" fmla="*/ 0 w 530"/>
                <a:gd name="T79" fmla="*/ 362 h 720"/>
                <a:gd name="T80" fmla="*/ 3 w 530"/>
                <a:gd name="T81" fmla="*/ 280 h 720"/>
                <a:gd name="T82" fmla="*/ 13 w 530"/>
                <a:gd name="T83" fmla="*/ 195 h 720"/>
                <a:gd name="T84" fmla="*/ 25 w 530"/>
                <a:gd name="T85" fmla="*/ 140 h 720"/>
                <a:gd name="T86" fmla="*/ 35 w 530"/>
                <a:gd name="T87" fmla="*/ 112 h 7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0"/>
                <a:gd name="T133" fmla="*/ 0 h 720"/>
                <a:gd name="T134" fmla="*/ 530 w 530"/>
                <a:gd name="T135" fmla="*/ 720 h 7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0" h="720">
                  <a:moveTo>
                    <a:pt x="41" y="101"/>
                  </a:moveTo>
                  <a:lnTo>
                    <a:pt x="48" y="97"/>
                  </a:lnTo>
                  <a:lnTo>
                    <a:pt x="63" y="87"/>
                  </a:lnTo>
                  <a:lnTo>
                    <a:pt x="88" y="74"/>
                  </a:lnTo>
                  <a:lnTo>
                    <a:pt x="120" y="58"/>
                  </a:lnTo>
                  <a:lnTo>
                    <a:pt x="158" y="41"/>
                  </a:lnTo>
                  <a:lnTo>
                    <a:pt x="199" y="24"/>
                  </a:lnTo>
                  <a:lnTo>
                    <a:pt x="221" y="18"/>
                  </a:lnTo>
                  <a:lnTo>
                    <a:pt x="243" y="11"/>
                  </a:lnTo>
                  <a:lnTo>
                    <a:pt x="266" y="6"/>
                  </a:lnTo>
                  <a:lnTo>
                    <a:pt x="287" y="3"/>
                  </a:lnTo>
                  <a:lnTo>
                    <a:pt x="309" y="1"/>
                  </a:lnTo>
                  <a:lnTo>
                    <a:pt x="331" y="0"/>
                  </a:lnTo>
                  <a:lnTo>
                    <a:pt x="351" y="0"/>
                  </a:lnTo>
                  <a:lnTo>
                    <a:pt x="370" y="1"/>
                  </a:lnTo>
                  <a:lnTo>
                    <a:pt x="389" y="3"/>
                  </a:lnTo>
                  <a:lnTo>
                    <a:pt x="407" y="6"/>
                  </a:lnTo>
                  <a:lnTo>
                    <a:pt x="424" y="8"/>
                  </a:lnTo>
                  <a:lnTo>
                    <a:pt x="439" y="13"/>
                  </a:lnTo>
                  <a:lnTo>
                    <a:pt x="454" y="16"/>
                  </a:lnTo>
                  <a:lnTo>
                    <a:pt x="465" y="21"/>
                  </a:lnTo>
                  <a:lnTo>
                    <a:pt x="477" y="26"/>
                  </a:lnTo>
                  <a:lnTo>
                    <a:pt x="487" y="33"/>
                  </a:lnTo>
                  <a:lnTo>
                    <a:pt x="497" y="38"/>
                  </a:lnTo>
                  <a:lnTo>
                    <a:pt x="503" y="43"/>
                  </a:lnTo>
                  <a:lnTo>
                    <a:pt x="508" y="49"/>
                  </a:lnTo>
                  <a:lnTo>
                    <a:pt x="512" y="54"/>
                  </a:lnTo>
                  <a:lnTo>
                    <a:pt x="515" y="61"/>
                  </a:lnTo>
                  <a:lnTo>
                    <a:pt x="517" y="69"/>
                  </a:lnTo>
                  <a:lnTo>
                    <a:pt x="517" y="77"/>
                  </a:lnTo>
                  <a:lnTo>
                    <a:pt x="517" y="89"/>
                  </a:lnTo>
                  <a:lnTo>
                    <a:pt x="513" y="112"/>
                  </a:lnTo>
                  <a:lnTo>
                    <a:pt x="508" y="139"/>
                  </a:lnTo>
                  <a:lnTo>
                    <a:pt x="502" y="169"/>
                  </a:lnTo>
                  <a:lnTo>
                    <a:pt x="498" y="198"/>
                  </a:lnTo>
                  <a:lnTo>
                    <a:pt x="495" y="228"/>
                  </a:lnTo>
                  <a:lnTo>
                    <a:pt x="497" y="258"/>
                  </a:lnTo>
                  <a:lnTo>
                    <a:pt x="500" y="286"/>
                  </a:lnTo>
                  <a:lnTo>
                    <a:pt x="508" y="316"/>
                  </a:lnTo>
                  <a:lnTo>
                    <a:pt x="515" y="344"/>
                  </a:lnTo>
                  <a:lnTo>
                    <a:pt x="523" y="371"/>
                  </a:lnTo>
                  <a:lnTo>
                    <a:pt x="528" y="396"/>
                  </a:lnTo>
                  <a:lnTo>
                    <a:pt x="530" y="417"/>
                  </a:lnTo>
                  <a:lnTo>
                    <a:pt x="530" y="429"/>
                  </a:lnTo>
                  <a:lnTo>
                    <a:pt x="527" y="437"/>
                  </a:lnTo>
                  <a:lnTo>
                    <a:pt x="523" y="447"/>
                  </a:lnTo>
                  <a:lnTo>
                    <a:pt x="517" y="454"/>
                  </a:lnTo>
                  <a:lnTo>
                    <a:pt x="508" y="462"/>
                  </a:lnTo>
                  <a:lnTo>
                    <a:pt x="498" y="470"/>
                  </a:lnTo>
                  <a:lnTo>
                    <a:pt x="485" y="478"/>
                  </a:lnTo>
                  <a:lnTo>
                    <a:pt x="470" y="487"/>
                  </a:lnTo>
                  <a:lnTo>
                    <a:pt x="437" y="505"/>
                  </a:lnTo>
                  <a:lnTo>
                    <a:pt x="400" y="523"/>
                  </a:lnTo>
                  <a:lnTo>
                    <a:pt x="364" y="540"/>
                  </a:lnTo>
                  <a:lnTo>
                    <a:pt x="331" y="555"/>
                  </a:lnTo>
                  <a:lnTo>
                    <a:pt x="304" y="570"/>
                  </a:lnTo>
                  <a:lnTo>
                    <a:pt x="286" y="580"/>
                  </a:lnTo>
                  <a:lnTo>
                    <a:pt x="269" y="594"/>
                  </a:lnTo>
                  <a:lnTo>
                    <a:pt x="251" y="613"/>
                  </a:lnTo>
                  <a:lnTo>
                    <a:pt x="229" y="636"/>
                  </a:lnTo>
                  <a:lnTo>
                    <a:pt x="208" y="661"/>
                  </a:lnTo>
                  <a:lnTo>
                    <a:pt x="186" y="682"/>
                  </a:lnTo>
                  <a:lnTo>
                    <a:pt x="166" y="702"/>
                  </a:lnTo>
                  <a:lnTo>
                    <a:pt x="158" y="711"/>
                  </a:lnTo>
                  <a:lnTo>
                    <a:pt x="151" y="715"/>
                  </a:lnTo>
                  <a:lnTo>
                    <a:pt x="144" y="719"/>
                  </a:lnTo>
                  <a:lnTo>
                    <a:pt x="139" y="720"/>
                  </a:lnTo>
                  <a:lnTo>
                    <a:pt x="135" y="717"/>
                  </a:lnTo>
                  <a:lnTo>
                    <a:pt x="128" y="711"/>
                  </a:lnTo>
                  <a:lnTo>
                    <a:pt x="120" y="699"/>
                  </a:lnTo>
                  <a:lnTo>
                    <a:pt x="110" y="682"/>
                  </a:lnTo>
                  <a:lnTo>
                    <a:pt x="86" y="643"/>
                  </a:lnTo>
                  <a:lnTo>
                    <a:pt x="61" y="593"/>
                  </a:lnTo>
                  <a:lnTo>
                    <a:pt x="38" y="540"/>
                  </a:lnTo>
                  <a:lnTo>
                    <a:pt x="18" y="487"/>
                  </a:lnTo>
                  <a:lnTo>
                    <a:pt x="10" y="460"/>
                  </a:lnTo>
                  <a:lnTo>
                    <a:pt x="5" y="437"/>
                  </a:lnTo>
                  <a:lnTo>
                    <a:pt x="2" y="417"/>
                  </a:lnTo>
                  <a:lnTo>
                    <a:pt x="0" y="399"/>
                  </a:lnTo>
                  <a:lnTo>
                    <a:pt x="0" y="362"/>
                  </a:lnTo>
                  <a:lnTo>
                    <a:pt x="2" y="323"/>
                  </a:lnTo>
                  <a:lnTo>
                    <a:pt x="3" y="280"/>
                  </a:lnTo>
                  <a:lnTo>
                    <a:pt x="7" y="237"/>
                  </a:lnTo>
                  <a:lnTo>
                    <a:pt x="13" y="195"/>
                  </a:lnTo>
                  <a:lnTo>
                    <a:pt x="20" y="159"/>
                  </a:lnTo>
                  <a:lnTo>
                    <a:pt x="25" y="140"/>
                  </a:lnTo>
                  <a:lnTo>
                    <a:pt x="30" y="126"/>
                  </a:lnTo>
                  <a:lnTo>
                    <a:pt x="35" y="112"/>
                  </a:lnTo>
                  <a:lnTo>
                    <a:pt x="41" y="101"/>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4" name="Freeform 548"/>
            <p:cNvSpPr>
              <a:spLocks/>
            </p:cNvSpPr>
            <p:nvPr/>
          </p:nvSpPr>
          <p:spPr bwMode="auto">
            <a:xfrm>
              <a:off x="1431" y="2993"/>
              <a:ext cx="507" cy="688"/>
            </a:xfrm>
            <a:custGeom>
              <a:avLst/>
              <a:gdLst>
                <a:gd name="T0" fmla="*/ 47 w 507"/>
                <a:gd name="T1" fmla="*/ 95 h 688"/>
                <a:gd name="T2" fmla="*/ 85 w 507"/>
                <a:gd name="T3" fmla="*/ 71 h 688"/>
                <a:gd name="T4" fmla="*/ 151 w 507"/>
                <a:gd name="T5" fmla="*/ 40 h 688"/>
                <a:gd name="T6" fmla="*/ 211 w 507"/>
                <a:gd name="T7" fmla="*/ 17 h 688"/>
                <a:gd name="T8" fmla="*/ 254 w 507"/>
                <a:gd name="T9" fmla="*/ 7 h 688"/>
                <a:gd name="T10" fmla="*/ 296 w 507"/>
                <a:gd name="T11" fmla="*/ 2 h 688"/>
                <a:gd name="T12" fmla="*/ 336 w 507"/>
                <a:gd name="T13" fmla="*/ 0 h 688"/>
                <a:gd name="T14" fmla="*/ 389 w 507"/>
                <a:gd name="T15" fmla="*/ 5 h 688"/>
                <a:gd name="T16" fmla="*/ 446 w 507"/>
                <a:gd name="T17" fmla="*/ 22 h 688"/>
                <a:gd name="T18" fmla="*/ 474 w 507"/>
                <a:gd name="T19" fmla="*/ 37 h 688"/>
                <a:gd name="T20" fmla="*/ 485 w 507"/>
                <a:gd name="T21" fmla="*/ 47 h 688"/>
                <a:gd name="T22" fmla="*/ 492 w 507"/>
                <a:gd name="T23" fmla="*/ 58 h 688"/>
                <a:gd name="T24" fmla="*/ 494 w 507"/>
                <a:gd name="T25" fmla="*/ 75 h 688"/>
                <a:gd name="T26" fmla="*/ 490 w 507"/>
                <a:gd name="T27" fmla="*/ 108 h 688"/>
                <a:gd name="T28" fmla="*/ 480 w 507"/>
                <a:gd name="T29" fmla="*/ 161 h 688"/>
                <a:gd name="T30" fmla="*/ 474 w 507"/>
                <a:gd name="T31" fmla="*/ 219 h 688"/>
                <a:gd name="T32" fmla="*/ 479 w 507"/>
                <a:gd name="T33" fmla="*/ 274 h 688"/>
                <a:gd name="T34" fmla="*/ 494 w 507"/>
                <a:gd name="T35" fmla="*/ 328 h 688"/>
                <a:gd name="T36" fmla="*/ 505 w 507"/>
                <a:gd name="T37" fmla="*/ 378 h 688"/>
                <a:gd name="T38" fmla="*/ 507 w 507"/>
                <a:gd name="T39" fmla="*/ 408 h 688"/>
                <a:gd name="T40" fmla="*/ 500 w 507"/>
                <a:gd name="T41" fmla="*/ 426 h 688"/>
                <a:gd name="T42" fmla="*/ 487 w 507"/>
                <a:gd name="T43" fmla="*/ 441 h 688"/>
                <a:gd name="T44" fmla="*/ 464 w 507"/>
                <a:gd name="T45" fmla="*/ 456 h 688"/>
                <a:gd name="T46" fmla="*/ 417 w 507"/>
                <a:gd name="T47" fmla="*/ 482 h 688"/>
                <a:gd name="T48" fmla="*/ 349 w 507"/>
                <a:gd name="T49" fmla="*/ 516 h 688"/>
                <a:gd name="T50" fmla="*/ 291 w 507"/>
                <a:gd name="T51" fmla="*/ 544 h 688"/>
                <a:gd name="T52" fmla="*/ 258 w 507"/>
                <a:gd name="T53" fmla="*/ 567 h 688"/>
                <a:gd name="T54" fmla="*/ 220 w 507"/>
                <a:gd name="T55" fmla="*/ 607 h 688"/>
                <a:gd name="T56" fmla="*/ 178 w 507"/>
                <a:gd name="T57" fmla="*/ 651 h 688"/>
                <a:gd name="T58" fmla="*/ 151 w 507"/>
                <a:gd name="T59" fmla="*/ 678 h 688"/>
                <a:gd name="T60" fmla="*/ 140 w 507"/>
                <a:gd name="T61" fmla="*/ 686 h 688"/>
                <a:gd name="T62" fmla="*/ 130 w 507"/>
                <a:gd name="T63" fmla="*/ 685 h 688"/>
                <a:gd name="T64" fmla="*/ 115 w 507"/>
                <a:gd name="T65" fmla="*/ 666 h 688"/>
                <a:gd name="T66" fmla="*/ 83 w 507"/>
                <a:gd name="T67" fmla="*/ 613 h 688"/>
                <a:gd name="T68" fmla="*/ 38 w 507"/>
                <a:gd name="T69" fmla="*/ 514 h 688"/>
                <a:gd name="T70" fmla="*/ 12 w 507"/>
                <a:gd name="T71" fmla="*/ 439 h 688"/>
                <a:gd name="T72" fmla="*/ 2 w 507"/>
                <a:gd name="T73" fmla="*/ 398 h 688"/>
                <a:gd name="T74" fmla="*/ 0 w 507"/>
                <a:gd name="T75" fmla="*/ 347 h 688"/>
                <a:gd name="T76" fmla="*/ 5 w 507"/>
                <a:gd name="T77" fmla="*/ 267 h 688"/>
                <a:gd name="T78" fmla="*/ 14 w 507"/>
                <a:gd name="T79" fmla="*/ 187 h 688"/>
                <a:gd name="T80" fmla="*/ 25 w 507"/>
                <a:gd name="T81" fmla="*/ 134 h 688"/>
                <a:gd name="T82" fmla="*/ 35 w 507"/>
                <a:gd name="T83" fmla="*/ 108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7"/>
                <a:gd name="T127" fmla="*/ 0 h 688"/>
                <a:gd name="T128" fmla="*/ 507 w 507"/>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7" h="688">
                  <a:moveTo>
                    <a:pt x="40" y="98"/>
                  </a:moveTo>
                  <a:lnTo>
                    <a:pt x="47" y="95"/>
                  </a:lnTo>
                  <a:lnTo>
                    <a:pt x="62" y="85"/>
                  </a:lnTo>
                  <a:lnTo>
                    <a:pt x="85" y="71"/>
                  </a:lnTo>
                  <a:lnTo>
                    <a:pt x="115" y="55"/>
                  </a:lnTo>
                  <a:lnTo>
                    <a:pt x="151" y="40"/>
                  </a:lnTo>
                  <a:lnTo>
                    <a:pt x="191" y="23"/>
                  </a:lnTo>
                  <a:lnTo>
                    <a:pt x="211" y="17"/>
                  </a:lnTo>
                  <a:lnTo>
                    <a:pt x="233" y="12"/>
                  </a:lnTo>
                  <a:lnTo>
                    <a:pt x="254" y="7"/>
                  </a:lnTo>
                  <a:lnTo>
                    <a:pt x="276" y="3"/>
                  </a:lnTo>
                  <a:lnTo>
                    <a:pt x="296" y="2"/>
                  </a:lnTo>
                  <a:lnTo>
                    <a:pt x="316" y="0"/>
                  </a:lnTo>
                  <a:lnTo>
                    <a:pt x="336" y="0"/>
                  </a:lnTo>
                  <a:lnTo>
                    <a:pt x="354" y="2"/>
                  </a:lnTo>
                  <a:lnTo>
                    <a:pt x="389" y="5"/>
                  </a:lnTo>
                  <a:lnTo>
                    <a:pt x="419" y="12"/>
                  </a:lnTo>
                  <a:lnTo>
                    <a:pt x="446" y="22"/>
                  </a:lnTo>
                  <a:lnTo>
                    <a:pt x="465" y="32"/>
                  </a:lnTo>
                  <a:lnTo>
                    <a:pt x="474" y="37"/>
                  </a:lnTo>
                  <a:lnTo>
                    <a:pt x="480" y="42"/>
                  </a:lnTo>
                  <a:lnTo>
                    <a:pt x="485" y="47"/>
                  </a:lnTo>
                  <a:lnTo>
                    <a:pt x="490" y="53"/>
                  </a:lnTo>
                  <a:lnTo>
                    <a:pt x="492" y="58"/>
                  </a:lnTo>
                  <a:lnTo>
                    <a:pt x="494" y="66"/>
                  </a:lnTo>
                  <a:lnTo>
                    <a:pt x="494" y="75"/>
                  </a:lnTo>
                  <a:lnTo>
                    <a:pt x="494" y="85"/>
                  </a:lnTo>
                  <a:lnTo>
                    <a:pt x="490" y="108"/>
                  </a:lnTo>
                  <a:lnTo>
                    <a:pt x="485" y="133"/>
                  </a:lnTo>
                  <a:lnTo>
                    <a:pt x="480" y="161"/>
                  </a:lnTo>
                  <a:lnTo>
                    <a:pt x="475" y="189"/>
                  </a:lnTo>
                  <a:lnTo>
                    <a:pt x="474" y="219"/>
                  </a:lnTo>
                  <a:lnTo>
                    <a:pt x="474" y="247"/>
                  </a:lnTo>
                  <a:lnTo>
                    <a:pt x="479" y="274"/>
                  </a:lnTo>
                  <a:lnTo>
                    <a:pt x="485" y="302"/>
                  </a:lnTo>
                  <a:lnTo>
                    <a:pt x="494" y="328"/>
                  </a:lnTo>
                  <a:lnTo>
                    <a:pt x="500" y="353"/>
                  </a:lnTo>
                  <a:lnTo>
                    <a:pt x="505" y="378"/>
                  </a:lnTo>
                  <a:lnTo>
                    <a:pt x="507" y="400"/>
                  </a:lnTo>
                  <a:lnTo>
                    <a:pt x="507" y="408"/>
                  </a:lnTo>
                  <a:lnTo>
                    <a:pt x="504" y="418"/>
                  </a:lnTo>
                  <a:lnTo>
                    <a:pt x="500" y="426"/>
                  </a:lnTo>
                  <a:lnTo>
                    <a:pt x="494" y="434"/>
                  </a:lnTo>
                  <a:lnTo>
                    <a:pt x="487" y="441"/>
                  </a:lnTo>
                  <a:lnTo>
                    <a:pt x="475" y="449"/>
                  </a:lnTo>
                  <a:lnTo>
                    <a:pt x="464" y="456"/>
                  </a:lnTo>
                  <a:lnTo>
                    <a:pt x="449" y="464"/>
                  </a:lnTo>
                  <a:lnTo>
                    <a:pt x="417" y="482"/>
                  </a:lnTo>
                  <a:lnTo>
                    <a:pt x="382" y="499"/>
                  </a:lnTo>
                  <a:lnTo>
                    <a:pt x="349" y="516"/>
                  </a:lnTo>
                  <a:lnTo>
                    <a:pt x="318" y="530"/>
                  </a:lnTo>
                  <a:lnTo>
                    <a:pt x="291" y="544"/>
                  </a:lnTo>
                  <a:lnTo>
                    <a:pt x="273" y="554"/>
                  </a:lnTo>
                  <a:lnTo>
                    <a:pt x="258" y="567"/>
                  </a:lnTo>
                  <a:lnTo>
                    <a:pt x="239" y="585"/>
                  </a:lnTo>
                  <a:lnTo>
                    <a:pt x="220" y="607"/>
                  </a:lnTo>
                  <a:lnTo>
                    <a:pt x="200" y="630"/>
                  </a:lnTo>
                  <a:lnTo>
                    <a:pt x="178" y="651"/>
                  </a:lnTo>
                  <a:lnTo>
                    <a:pt x="160" y="670"/>
                  </a:lnTo>
                  <a:lnTo>
                    <a:pt x="151" y="678"/>
                  </a:lnTo>
                  <a:lnTo>
                    <a:pt x="145" y="683"/>
                  </a:lnTo>
                  <a:lnTo>
                    <a:pt x="140" y="686"/>
                  </a:lnTo>
                  <a:lnTo>
                    <a:pt x="135" y="688"/>
                  </a:lnTo>
                  <a:lnTo>
                    <a:pt x="130" y="685"/>
                  </a:lnTo>
                  <a:lnTo>
                    <a:pt x="123" y="678"/>
                  </a:lnTo>
                  <a:lnTo>
                    <a:pt x="115" y="666"/>
                  </a:lnTo>
                  <a:lnTo>
                    <a:pt x="105" y="651"/>
                  </a:lnTo>
                  <a:lnTo>
                    <a:pt x="83" y="613"/>
                  </a:lnTo>
                  <a:lnTo>
                    <a:pt x="60" y="565"/>
                  </a:lnTo>
                  <a:lnTo>
                    <a:pt x="38" y="514"/>
                  </a:lnTo>
                  <a:lnTo>
                    <a:pt x="19" y="464"/>
                  </a:lnTo>
                  <a:lnTo>
                    <a:pt x="12" y="439"/>
                  </a:lnTo>
                  <a:lnTo>
                    <a:pt x="5" y="418"/>
                  </a:lnTo>
                  <a:lnTo>
                    <a:pt x="2" y="398"/>
                  </a:lnTo>
                  <a:lnTo>
                    <a:pt x="0" y="380"/>
                  </a:lnTo>
                  <a:lnTo>
                    <a:pt x="0" y="347"/>
                  </a:lnTo>
                  <a:lnTo>
                    <a:pt x="2" y="307"/>
                  </a:lnTo>
                  <a:lnTo>
                    <a:pt x="5" y="267"/>
                  </a:lnTo>
                  <a:lnTo>
                    <a:pt x="9" y="226"/>
                  </a:lnTo>
                  <a:lnTo>
                    <a:pt x="14" y="187"/>
                  </a:lnTo>
                  <a:lnTo>
                    <a:pt x="20" y="151"/>
                  </a:lnTo>
                  <a:lnTo>
                    <a:pt x="25" y="134"/>
                  </a:lnTo>
                  <a:lnTo>
                    <a:pt x="30" y="121"/>
                  </a:lnTo>
                  <a:lnTo>
                    <a:pt x="35" y="108"/>
                  </a:lnTo>
                  <a:lnTo>
                    <a:pt x="40" y="9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5" name="Freeform 549"/>
            <p:cNvSpPr>
              <a:spLocks/>
            </p:cNvSpPr>
            <p:nvPr/>
          </p:nvSpPr>
          <p:spPr bwMode="auto">
            <a:xfrm>
              <a:off x="1441" y="3005"/>
              <a:ext cx="482" cy="654"/>
            </a:xfrm>
            <a:custGeom>
              <a:avLst/>
              <a:gdLst>
                <a:gd name="T0" fmla="*/ 43 w 482"/>
                <a:gd name="T1" fmla="*/ 89 h 654"/>
                <a:gd name="T2" fmla="*/ 80 w 482"/>
                <a:gd name="T3" fmla="*/ 68 h 654"/>
                <a:gd name="T4" fmla="*/ 143 w 482"/>
                <a:gd name="T5" fmla="*/ 36 h 654"/>
                <a:gd name="T6" fmla="*/ 200 w 482"/>
                <a:gd name="T7" fmla="*/ 16 h 654"/>
                <a:gd name="T8" fmla="*/ 241 w 482"/>
                <a:gd name="T9" fmla="*/ 6 h 654"/>
                <a:gd name="T10" fmla="*/ 281 w 482"/>
                <a:gd name="T11" fmla="*/ 1 h 654"/>
                <a:gd name="T12" fmla="*/ 319 w 482"/>
                <a:gd name="T13" fmla="*/ 0 h 654"/>
                <a:gd name="T14" fmla="*/ 369 w 482"/>
                <a:gd name="T15" fmla="*/ 5 h 654"/>
                <a:gd name="T16" fmla="*/ 422 w 482"/>
                <a:gd name="T17" fmla="*/ 20 h 654"/>
                <a:gd name="T18" fmla="*/ 450 w 482"/>
                <a:gd name="T19" fmla="*/ 35 h 654"/>
                <a:gd name="T20" fmla="*/ 462 w 482"/>
                <a:gd name="T21" fmla="*/ 44 h 654"/>
                <a:gd name="T22" fmla="*/ 467 w 482"/>
                <a:gd name="T23" fmla="*/ 56 h 654"/>
                <a:gd name="T24" fmla="*/ 469 w 482"/>
                <a:gd name="T25" fmla="*/ 71 h 654"/>
                <a:gd name="T26" fmla="*/ 465 w 482"/>
                <a:gd name="T27" fmla="*/ 103 h 654"/>
                <a:gd name="T28" fmla="*/ 455 w 482"/>
                <a:gd name="T29" fmla="*/ 152 h 654"/>
                <a:gd name="T30" fmla="*/ 450 w 482"/>
                <a:gd name="T31" fmla="*/ 207 h 654"/>
                <a:gd name="T32" fmla="*/ 454 w 482"/>
                <a:gd name="T33" fmla="*/ 260 h 654"/>
                <a:gd name="T34" fmla="*/ 469 w 482"/>
                <a:gd name="T35" fmla="*/ 311 h 654"/>
                <a:gd name="T36" fmla="*/ 480 w 482"/>
                <a:gd name="T37" fmla="*/ 358 h 654"/>
                <a:gd name="T38" fmla="*/ 480 w 482"/>
                <a:gd name="T39" fmla="*/ 388 h 654"/>
                <a:gd name="T40" fmla="*/ 475 w 482"/>
                <a:gd name="T41" fmla="*/ 404 h 654"/>
                <a:gd name="T42" fmla="*/ 462 w 482"/>
                <a:gd name="T43" fmla="*/ 419 h 654"/>
                <a:gd name="T44" fmla="*/ 440 w 482"/>
                <a:gd name="T45" fmla="*/ 434 h 654"/>
                <a:gd name="T46" fmla="*/ 396 w 482"/>
                <a:gd name="T47" fmla="*/ 459 h 654"/>
                <a:gd name="T48" fmla="*/ 331 w 482"/>
                <a:gd name="T49" fmla="*/ 490 h 654"/>
                <a:gd name="T50" fmla="*/ 276 w 482"/>
                <a:gd name="T51" fmla="*/ 517 h 654"/>
                <a:gd name="T52" fmla="*/ 244 w 482"/>
                <a:gd name="T53" fmla="*/ 538 h 654"/>
                <a:gd name="T54" fmla="*/ 208 w 482"/>
                <a:gd name="T55" fmla="*/ 576 h 654"/>
                <a:gd name="T56" fmla="*/ 170 w 482"/>
                <a:gd name="T57" fmla="*/ 620 h 654"/>
                <a:gd name="T58" fmla="*/ 143 w 482"/>
                <a:gd name="T59" fmla="*/ 644 h 654"/>
                <a:gd name="T60" fmla="*/ 131 w 482"/>
                <a:gd name="T61" fmla="*/ 653 h 654"/>
                <a:gd name="T62" fmla="*/ 123 w 482"/>
                <a:gd name="T63" fmla="*/ 651 h 654"/>
                <a:gd name="T64" fmla="*/ 108 w 482"/>
                <a:gd name="T65" fmla="*/ 633 h 654"/>
                <a:gd name="T66" fmla="*/ 78 w 482"/>
                <a:gd name="T67" fmla="*/ 583 h 654"/>
                <a:gd name="T68" fmla="*/ 35 w 482"/>
                <a:gd name="T69" fmla="*/ 489 h 654"/>
                <a:gd name="T70" fmla="*/ 10 w 482"/>
                <a:gd name="T71" fmla="*/ 417 h 654"/>
                <a:gd name="T72" fmla="*/ 2 w 482"/>
                <a:gd name="T73" fmla="*/ 378 h 654"/>
                <a:gd name="T74" fmla="*/ 0 w 482"/>
                <a:gd name="T75" fmla="*/ 328 h 654"/>
                <a:gd name="T76" fmla="*/ 4 w 482"/>
                <a:gd name="T77" fmla="*/ 253 h 654"/>
                <a:gd name="T78" fmla="*/ 12 w 482"/>
                <a:gd name="T79" fmla="*/ 177 h 654"/>
                <a:gd name="T80" fmla="*/ 23 w 482"/>
                <a:gd name="T81" fmla="*/ 127 h 654"/>
                <a:gd name="T82" fmla="*/ 32 w 482"/>
                <a:gd name="T83" fmla="*/ 103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2"/>
                <a:gd name="T127" fmla="*/ 0 h 654"/>
                <a:gd name="T128" fmla="*/ 482 w 482"/>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2" h="654">
                  <a:moveTo>
                    <a:pt x="38" y="93"/>
                  </a:moveTo>
                  <a:lnTo>
                    <a:pt x="43" y="89"/>
                  </a:lnTo>
                  <a:lnTo>
                    <a:pt x="58" y="79"/>
                  </a:lnTo>
                  <a:lnTo>
                    <a:pt x="80" y="68"/>
                  </a:lnTo>
                  <a:lnTo>
                    <a:pt x="108" y="53"/>
                  </a:lnTo>
                  <a:lnTo>
                    <a:pt x="143" y="36"/>
                  </a:lnTo>
                  <a:lnTo>
                    <a:pt x="181" y="23"/>
                  </a:lnTo>
                  <a:lnTo>
                    <a:pt x="200" y="16"/>
                  </a:lnTo>
                  <a:lnTo>
                    <a:pt x="221" y="11"/>
                  </a:lnTo>
                  <a:lnTo>
                    <a:pt x="241" y="6"/>
                  </a:lnTo>
                  <a:lnTo>
                    <a:pt x="261" y="3"/>
                  </a:lnTo>
                  <a:lnTo>
                    <a:pt x="281" y="1"/>
                  </a:lnTo>
                  <a:lnTo>
                    <a:pt x="301" y="0"/>
                  </a:lnTo>
                  <a:lnTo>
                    <a:pt x="319" y="0"/>
                  </a:lnTo>
                  <a:lnTo>
                    <a:pt x="337" y="1"/>
                  </a:lnTo>
                  <a:lnTo>
                    <a:pt x="369" y="5"/>
                  </a:lnTo>
                  <a:lnTo>
                    <a:pt x="399" y="11"/>
                  </a:lnTo>
                  <a:lnTo>
                    <a:pt x="422" y="20"/>
                  </a:lnTo>
                  <a:lnTo>
                    <a:pt x="442" y="30"/>
                  </a:lnTo>
                  <a:lnTo>
                    <a:pt x="450" y="35"/>
                  </a:lnTo>
                  <a:lnTo>
                    <a:pt x="457" y="40"/>
                  </a:lnTo>
                  <a:lnTo>
                    <a:pt x="462" y="44"/>
                  </a:lnTo>
                  <a:lnTo>
                    <a:pt x="465" y="49"/>
                  </a:lnTo>
                  <a:lnTo>
                    <a:pt x="467" y="56"/>
                  </a:lnTo>
                  <a:lnTo>
                    <a:pt x="469" y="63"/>
                  </a:lnTo>
                  <a:lnTo>
                    <a:pt x="469" y="71"/>
                  </a:lnTo>
                  <a:lnTo>
                    <a:pt x="469" y="81"/>
                  </a:lnTo>
                  <a:lnTo>
                    <a:pt x="465" y="103"/>
                  </a:lnTo>
                  <a:lnTo>
                    <a:pt x="460" y="126"/>
                  </a:lnTo>
                  <a:lnTo>
                    <a:pt x="455" y="152"/>
                  </a:lnTo>
                  <a:lnTo>
                    <a:pt x="452" y="180"/>
                  </a:lnTo>
                  <a:lnTo>
                    <a:pt x="450" y="207"/>
                  </a:lnTo>
                  <a:lnTo>
                    <a:pt x="450" y="233"/>
                  </a:lnTo>
                  <a:lnTo>
                    <a:pt x="454" y="260"/>
                  </a:lnTo>
                  <a:lnTo>
                    <a:pt x="460" y="286"/>
                  </a:lnTo>
                  <a:lnTo>
                    <a:pt x="469" y="311"/>
                  </a:lnTo>
                  <a:lnTo>
                    <a:pt x="475" y="336"/>
                  </a:lnTo>
                  <a:lnTo>
                    <a:pt x="480" y="358"/>
                  </a:lnTo>
                  <a:lnTo>
                    <a:pt x="482" y="379"/>
                  </a:lnTo>
                  <a:lnTo>
                    <a:pt x="480" y="388"/>
                  </a:lnTo>
                  <a:lnTo>
                    <a:pt x="479" y="397"/>
                  </a:lnTo>
                  <a:lnTo>
                    <a:pt x="475" y="404"/>
                  </a:lnTo>
                  <a:lnTo>
                    <a:pt x="469" y="412"/>
                  </a:lnTo>
                  <a:lnTo>
                    <a:pt x="462" y="419"/>
                  </a:lnTo>
                  <a:lnTo>
                    <a:pt x="452" y="426"/>
                  </a:lnTo>
                  <a:lnTo>
                    <a:pt x="440" y="434"/>
                  </a:lnTo>
                  <a:lnTo>
                    <a:pt x="427" y="442"/>
                  </a:lnTo>
                  <a:lnTo>
                    <a:pt x="396" y="459"/>
                  </a:lnTo>
                  <a:lnTo>
                    <a:pt x="364" y="474"/>
                  </a:lnTo>
                  <a:lnTo>
                    <a:pt x="331" y="490"/>
                  </a:lnTo>
                  <a:lnTo>
                    <a:pt x="301" y="504"/>
                  </a:lnTo>
                  <a:lnTo>
                    <a:pt x="276" y="517"/>
                  </a:lnTo>
                  <a:lnTo>
                    <a:pt x="259" y="527"/>
                  </a:lnTo>
                  <a:lnTo>
                    <a:pt x="244" y="538"/>
                  </a:lnTo>
                  <a:lnTo>
                    <a:pt x="228" y="557"/>
                  </a:lnTo>
                  <a:lnTo>
                    <a:pt x="208" y="576"/>
                  </a:lnTo>
                  <a:lnTo>
                    <a:pt x="188" y="600"/>
                  </a:lnTo>
                  <a:lnTo>
                    <a:pt x="170" y="620"/>
                  </a:lnTo>
                  <a:lnTo>
                    <a:pt x="151" y="638"/>
                  </a:lnTo>
                  <a:lnTo>
                    <a:pt x="143" y="644"/>
                  </a:lnTo>
                  <a:lnTo>
                    <a:pt x="136" y="649"/>
                  </a:lnTo>
                  <a:lnTo>
                    <a:pt x="131" y="653"/>
                  </a:lnTo>
                  <a:lnTo>
                    <a:pt x="128" y="654"/>
                  </a:lnTo>
                  <a:lnTo>
                    <a:pt x="123" y="651"/>
                  </a:lnTo>
                  <a:lnTo>
                    <a:pt x="117" y="644"/>
                  </a:lnTo>
                  <a:lnTo>
                    <a:pt x="108" y="633"/>
                  </a:lnTo>
                  <a:lnTo>
                    <a:pt x="100" y="620"/>
                  </a:lnTo>
                  <a:lnTo>
                    <a:pt x="78" y="583"/>
                  </a:lnTo>
                  <a:lnTo>
                    <a:pt x="57" y="538"/>
                  </a:lnTo>
                  <a:lnTo>
                    <a:pt x="35" y="489"/>
                  </a:lnTo>
                  <a:lnTo>
                    <a:pt x="17" y="441"/>
                  </a:lnTo>
                  <a:lnTo>
                    <a:pt x="10" y="417"/>
                  </a:lnTo>
                  <a:lnTo>
                    <a:pt x="5" y="397"/>
                  </a:lnTo>
                  <a:lnTo>
                    <a:pt x="2" y="378"/>
                  </a:lnTo>
                  <a:lnTo>
                    <a:pt x="0" y="361"/>
                  </a:lnTo>
                  <a:lnTo>
                    <a:pt x="0" y="328"/>
                  </a:lnTo>
                  <a:lnTo>
                    <a:pt x="2" y="291"/>
                  </a:lnTo>
                  <a:lnTo>
                    <a:pt x="4" y="253"/>
                  </a:lnTo>
                  <a:lnTo>
                    <a:pt x="7" y="215"/>
                  </a:lnTo>
                  <a:lnTo>
                    <a:pt x="12" y="177"/>
                  </a:lnTo>
                  <a:lnTo>
                    <a:pt x="18" y="144"/>
                  </a:lnTo>
                  <a:lnTo>
                    <a:pt x="23" y="127"/>
                  </a:lnTo>
                  <a:lnTo>
                    <a:pt x="27" y="114"/>
                  </a:lnTo>
                  <a:lnTo>
                    <a:pt x="32" y="103"/>
                  </a:lnTo>
                  <a:lnTo>
                    <a:pt x="38" y="9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6" name="Freeform 550"/>
            <p:cNvSpPr>
              <a:spLocks/>
            </p:cNvSpPr>
            <p:nvPr/>
          </p:nvSpPr>
          <p:spPr bwMode="auto">
            <a:xfrm>
              <a:off x="1450" y="3016"/>
              <a:ext cx="456" cy="620"/>
            </a:xfrm>
            <a:custGeom>
              <a:avLst/>
              <a:gdLst>
                <a:gd name="T0" fmla="*/ 41 w 456"/>
                <a:gd name="T1" fmla="*/ 85 h 620"/>
                <a:gd name="T2" fmla="*/ 76 w 456"/>
                <a:gd name="T3" fmla="*/ 65 h 620"/>
                <a:gd name="T4" fmla="*/ 136 w 456"/>
                <a:gd name="T5" fmla="*/ 35 h 620"/>
                <a:gd name="T6" fmla="*/ 191 w 456"/>
                <a:gd name="T7" fmla="*/ 15 h 620"/>
                <a:gd name="T8" fmla="*/ 229 w 456"/>
                <a:gd name="T9" fmla="*/ 7 h 620"/>
                <a:gd name="T10" fmla="*/ 267 w 456"/>
                <a:gd name="T11" fmla="*/ 2 h 620"/>
                <a:gd name="T12" fmla="*/ 304 w 456"/>
                <a:gd name="T13" fmla="*/ 0 h 620"/>
                <a:gd name="T14" fmla="*/ 350 w 456"/>
                <a:gd name="T15" fmla="*/ 5 h 620"/>
                <a:gd name="T16" fmla="*/ 402 w 456"/>
                <a:gd name="T17" fmla="*/ 19 h 620"/>
                <a:gd name="T18" fmla="*/ 427 w 456"/>
                <a:gd name="T19" fmla="*/ 33 h 620"/>
                <a:gd name="T20" fmla="*/ 438 w 456"/>
                <a:gd name="T21" fmla="*/ 43 h 620"/>
                <a:gd name="T22" fmla="*/ 443 w 456"/>
                <a:gd name="T23" fmla="*/ 53 h 620"/>
                <a:gd name="T24" fmla="*/ 445 w 456"/>
                <a:gd name="T25" fmla="*/ 68 h 620"/>
                <a:gd name="T26" fmla="*/ 441 w 456"/>
                <a:gd name="T27" fmla="*/ 96 h 620"/>
                <a:gd name="T28" fmla="*/ 433 w 456"/>
                <a:gd name="T29" fmla="*/ 145 h 620"/>
                <a:gd name="T30" fmla="*/ 427 w 456"/>
                <a:gd name="T31" fmla="*/ 198 h 620"/>
                <a:gd name="T32" fmla="*/ 431 w 456"/>
                <a:gd name="T33" fmla="*/ 247 h 620"/>
                <a:gd name="T34" fmla="*/ 445 w 456"/>
                <a:gd name="T35" fmla="*/ 297 h 620"/>
                <a:gd name="T36" fmla="*/ 456 w 456"/>
                <a:gd name="T37" fmla="*/ 340 h 620"/>
                <a:gd name="T38" fmla="*/ 456 w 456"/>
                <a:gd name="T39" fmla="*/ 368 h 620"/>
                <a:gd name="T40" fmla="*/ 451 w 456"/>
                <a:gd name="T41" fmla="*/ 385 h 620"/>
                <a:gd name="T42" fmla="*/ 430 w 456"/>
                <a:gd name="T43" fmla="*/ 405 h 620"/>
                <a:gd name="T44" fmla="*/ 377 w 456"/>
                <a:gd name="T45" fmla="*/ 435 h 620"/>
                <a:gd name="T46" fmla="*/ 314 w 456"/>
                <a:gd name="T47" fmla="*/ 464 h 620"/>
                <a:gd name="T48" fmla="*/ 262 w 456"/>
                <a:gd name="T49" fmla="*/ 491 h 620"/>
                <a:gd name="T50" fmla="*/ 232 w 456"/>
                <a:gd name="T51" fmla="*/ 512 h 620"/>
                <a:gd name="T52" fmla="*/ 197 w 456"/>
                <a:gd name="T53" fmla="*/ 547 h 620"/>
                <a:gd name="T54" fmla="*/ 161 w 456"/>
                <a:gd name="T55" fmla="*/ 589 h 620"/>
                <a:gd name="T56" fmla="*/ 137 w 456"/>
                <a:gd name="T57" fmla="*/ 612 h 620"/>
                <a:gd name="T58" fmla="*/ 126 w 456"/>
                <a:gd name="T59" fmla="*/ 620 h 620"/>
                <a:gd name="T60" fmla="*/ 117 w 456"/>
                <a:gd name="T61" fmla="*/ 619 h 620"/>
                <a:gd name="T62" fmla="*/ 103 w 456"/>
                <a:gd name="T63" fmla="*/ 602 h 620"/>
                <a:gd name="T64" fmla="*/ 74 w 456"/>
                <a:gd name="T65" fmla="*/ 554 h 620"/>
                <a:gd name="T66" fmla="*/ 33 w 456"/>
                <a:gd name="T67" fmla="*/ 464 h 620"/>
                <a:gd name="T68" fmla="*/ 9 w 456"/>
                <a:gd name="T69" fmla="*/ 398 h 620"/>
                <a:gd name="T70" fmla="*/ 1 w 456"/>
                <a:gd name="T71" fmla="*/ 358 h 620"/>
                <a:gd name="T72" fmla="*/ 1 w 456"/>
                <a:gd name="T73" fmla="*/ 312 h 620"/>
                <a:gd name="T74" fmla="*/ 3 w 456"/>
                <a:gd name="T75" fmla="*/ 241 h 620"/>
                <a:gd name="T76" fmla="*/ 11 w 456"/>
                <a:gd name="T77" fmla="*/ 169 h 620"/>
                <a:gd name="T78" fmla="*/ 21 w 456"/>
                <a:gd name="T79" fmla="*/ 121 h 620"/>
                <a:gd name="T80" fmla="*/ 31 w 456"/>
                <a:gd name="T81" fmla="*/ 98 h 6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6"/>
                <a:gd name="T124" fmla="*/ 0 h 620"/>
                <a:gd name="T125" fmla="*/ 456 w 456"/>
                <a:gd name="T126" fmla="*/ 620 h 6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6" h="620">
                  <a:moveTo>
                    <a:pt x="36" y="88"/>
                  </a:moveTo>
                  <a:lnTo>
                    <a:pt x="41" y="85"/>
                  </a:lnTo>
                  <a:lnTo>
                    <a:pt x="54" y="77"/>
                  </a:lnTo>
                  <a:lnTo>
                    <a:pt x="76" y="65"/>
                  </a:lnTo>
                  <a:lnTo>
                    <a:pt x="104" y="50"/>
                  </a:lnTo>
                  <a:lnTo>
                    <a:pt x="136" y="35"/>
                  </a:lnTo>
                  <a:lnTo>
                    <a:pt x="172" y="22"/>
                  </a:lnTo>
                  <a:lnTo>
                    <a:pt x="191" y="15"/>
                  </a:lnTo>
                  <a:lnTo>
                    <a:pt x="209" y="10"/>
                  </a:lnTo>
                  <a:lnTo>
                    <a:pt x="229" y="7"/>
                  </a:lnTo>
                  <a:lnTo>
                    <a:pt x="249" y="4"/>
                  </a:lnTo>
                  <a:lnTo>
                    <a:pt x="267" y="2"/>
                  </a:lnTo>
                  <a:lnTo>
                    <a:pt x="285" y="0"/>
                  </a:lnTo>
                  <a:lnTo>
                    <a:pt x="304" y="0"/>
                  </a:lnTo>
                  <a:lnTo>
                    <a:pt x="320" y="2"/>
                  </a:lnTo>
                  <a:lnTo>
                    <a:pt x="350" y="5"/>
                  </a:lnTo>
                  <a:lnTo>
                    <a:pt x="378" y="12"/>
                  </a:lnTo>
                  <a:lnTo>
                    <a:pt x="402" y="19"/>
                  </a:lnTo>
                  <a:lnTo>
                    <a:pt x="420" y="29"/>
                  </a:lnTo>
                  <a:lnTo>
                    <a:pt x="427" y="33"/>
                  </a:lnTo>
                  <a:lnTo>
                    <a:pt x="433" y="38"/>
                  </a:lnTo>
                  <a:lnTo>
                    <a:pt x="438" y="43"/>
                  </a:lnTo>
                  <a:lnTo>
                    <a:pt x="441" y="48"/>
                  </a:lnTo>
                  <a:lnTo>
                    <a:pt x="443" y="53"/>
                  </a:lnTo>
                  <a:lnTo>
                    <a:pt x="445" y="60"/>
                  </a:lnTo>
                  <a:lnTo>
                    <a:pt x="445" y="68"/>
                  </a:lnTo>
                  <a:lnTo>
                    <a:pt x="445" y="77"/>
                  </a:lnTo>
                  <a:lnTo>
                    <a:pt x="441" y="96"/>
                  </a:lnTo>
                  <a:lnTo>
                    <a:pt x="438" y="120"/>
                  </a:lnTo>
                  <a:lnTo>
                    <a:pt x="433" y="145"/>
                  </a:lnTo>
                  <a:lnTo>
                    <a:pt x="430" y="171"/>
                  </a:lnTo>
                  <a:lnTo>
                    <a:pt x="427" y="198"/>
                  </a:lnTo>
                  <a:lnTo>
                    <a:pt x="428" y="222"/>
                  </a:lnTo>
                  <a:lnTo>
                    <a:pt x="431" y="247"/>
                  </a:lnTo>
                  <a:lnTo>
                    <a:pt x="438" y="272"/>
                  </a:lnTo>
                  <a:lnTo>
                    <a:pt x="445" y="297"/>
                  </a:lnTo>
                  <a:lnTo>
                    <a:pt x="451" y="319"/>
                  </a:lnTo>
                  <a:lnTo>
                    <a:pt x="456" y="340"/>
                  </a:lnTo>
                  <a:lnTo>
                    <a:pt x="456" y="360"/>
                  </a:lnTo>
                  <a:lnTo>
                    <a:pt x="456" y="368"/>
                  </a:lnTo>
                  <a:lnTo>
                    <a:pt x="455" y="377"/>
                  </a:lnTo>
                  <a:lnTo>
                    <a:pt x="451" y="385"/>
                  </a:lnTo>
                  <a:lnTo>
                    <a:pt x="446" y="391"/>
                  </a:lnTo>
                  <a:lnTo>
                    <a:pt x="430" y="405"/>
                  </a:lnTo>
                  <a:lnTo>
                    <a:pt x="405" y="420"/>
                  </a:lnTo>
                  <a:lnTo>
                    <a:pt x="377" y="435"/>
                  </a:lnTo>
                  <a:lnTo>
                    <a:pt x="345" y="451"/>
                  </a:lnTo>
                  <a:lnTo>
                    <a:pt x="314" y="464"/>
                  </a:lnTo>
                  <a:lnTo>
                    <a:pt x="285" y="479"/>
                  </a:lnTo>
                  <a:lnTo>
                    <a:pt x="262" y="491"/>
                  </a:lnTo>
                  <a:lnTo>
                    <a:pt x="245" y="501"/>
                  </a:lnTo>
                  <a:lnTo>
                    <a:pt x="232" y="512"/>
                  </a:lnTo>
                  <a:lnTo>
                    <a:pt x="216" y="529"/>
                  </a:lnTo>
                  <a:lnTo>
                    <a:pt x="197" y="547"/>
                  </a:lnTo>
                  <a:lnTo>
                    <a:pt x="179" y="569"/>
                  </a:lnTo>
                  <a:lnTo>
                    <a:pt x="161" y="589"/>
                  </a:lnTo>
                  <a:lnTo>
                    <a:pt x="144" y="605"/>
                  </a:lnTo>
                  <a:lnTo>
                    <a:pt x="137" y="612"/>
                  </a:lnTo>
                  <a:lnTo>
                    <a:pt x="131" y="617"/>
                  </a:lnTo>
                  <a:lnTo>
                    <a:pt x="126" y="620"/>
                  </a:lnTo>
                  <a:lnTo>
                    <a:pt x="121" y="620"/>
                  </a:lnTo>
                  <a:lnTo>
                    <a:pt x="117" y="619"/>
                  </a:lnTo>
                  <a:lnTo>
                    <a:pt x="111" y="612"/>
                  </a:lnTo>
                  <a:lnTo>
                    <a:pt x="103" y="602"/>
                  </a:lnTo>
                  <a:lnTo>
                    <a:pt x="94" y="589"/>
                  </a:lnTo>
                  <a:lnTo>
                    <a:pt x="74" y="554"/>
                  </a:lnTo>
                  <a:lnTo>
                    <a:pt x="54" y="511"/>
                  </a:lnTo>
                  <a:lnTo>
                    <a:pt x="33" y="464"/>
                  </a:lnTo>
                  <a:lnTo>
                    <a:pt x="16" y="420"/>
                  </a:lnTo>
                  <a:lnTo>
                    <a:pt x="9" y="398"/>
                  </a:lnTo>
                  <a:lnTo>
                    <a:pt x="5" y="377"/>
                  </a:lnTo>
                  <a:lnTo>
                    <a:pt x="1" y="358"/>
                  </a:lnTo>
                  <a:lnTo>
                    <a:pt x="0" y="343"/>
                  </a:lnTo>
                  <a:lnTo>
                    <a:pt x="1" y="312"/>
                  </a:lnTo>
                  <a:lnTo>
                    <a:pt x="1" y="277"/>
                  </a:lnTo>
                  <a:lnTo>
                    <a:pt x="3" y="241"/>
                  </a:lnTo>
                  <a:lnTo>
                    <a:pt x="6" y="204"/>
                  </a:lnTo>
                  <a:lnTo>
                    <a:pt x="11" y="169"/>
                  </a:lnTo>
                  <a:lnTo>
                    <a:pt x="18" y="136"/>
                  </a:lnTo>
                  <a:lnTo>
                    <a:pt x="21" y="121"/>
                  </a:lnTo>
                  <a:lnTo>
                    <a:pt x="26" y="110"/>
                  </a:lnTo>
                  <a:lnTo>
                    <a:pt x="31" y="98"/>
                  </a:lnTo>
                  <a:lnTo>
                    <a:pt x="36" y="8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7" name="Freeform 551"/>
            <p:cNvSpPr>
              <a:spLocks/>
            </p:cNvSpPr>
            <p:nvPr/>
          </p:nvSpPr>
          <p:spPr bwMode="auto">
            <a:xfrm>
              <a:off x="1459" y="3028"/>
              <a:ext cx="432" cy="587"/>
            </a:xfrm>
            <a:custGeom>
              <a:avLst/>
              <a:gdLst>
                <a:gd name="T0" fmla="*/ 39 w 432"/>
                <a:gd name="T1" fmla="*/ 80 h 587"/>
                <a:gd name="T2" fmla="*/ 72 w 432"/>
                <a:gd name="T3" fmla="*/ 61 h 587"/>
                <a:gd name="T4" fmla="*/ 128 w 432"/>
                <a:gd name="T5" fmla="*/ 33 h 587"/>
                <a:gd name="T6" fmla="*/ 180 w 432"/>
                <a:gd name="T7" fmla="*/ 15 h 587"/>
                <a:gd name="T8" fmla="*/ 216 w 432"/>
                <a:gd name="T9" fmla="*/ 5 h 587"/>
                <a:gd name="T10" fmla="*/ 270 w 432"/>
                <a:gd name="T11" fmla="*/ 0 h 587"/>
                <a:gd name="T12" fmla="*/ 333 w 432"/>
                <a:gd name="T13" fmla="*/ 5 h 587"/>
                <a:gd name="T14" fmla="*/ 379 w 432"/>
                <a:gd name="T15" fmla="*/ 18 h 587"/>
                <a:gd name="T16" fmla="*/ 404 w 432"/>
                <a:gd name="T17" fmla="*/ 31 h 587"/>
                <a:gd name="T18" fmla="*/ 414 w 432"/>
                <a:gd name="T19" fmla="*/ 40 h 587"/>
                <a:gd name="T20" fmla="*/ 419 w 432"/>
                <a:gd name="T21" fmla="*/ 50 h 587"/>
                <a:gd name="T22" fmla="*/ 421 w 432"/>
                <a:gd name="T23" fmla="*/ 65 h 587"/>
                <a:gd name="T24" fmla="*/ 418 w 432"/>
                <a:gd name="T25" fmla="*/ 91 h 587"/>
                <a:gd name="T26" fmla="*/ 409 w 432"/>
                <a:gd name="T27" fmla="*/ 138 h 587"/>
                <a:gd name="T28" fmla="*/ 404 w 432"/>
                <a:gd name="T29" fmla="*/ 186 h 587"/>
                <a:gd name="T30" fmla="*/ 408 w 432"/>
                <a:gd name="T31" fmla="*/ 234 h 587"/>
                <a:gd name="T32" fmla="*/ 421 w 432"/>
                <a:gd name="T33" fmla="*/ 280 h 587"/>
                <a:gd name="T34" fmla="*/ 431 w 432"/>
                <a:gd name="T35" fmla="*/ 321 h 587"/>
                <a:gd name="T36" fmla="*/ 432 w 432"/>
                <a:gd name="T37" fmla="*/ 348 h 587"/>
                <a:gd name="T38" fmla="*/ 427 w 432"/>
                <a:gd name="T39" fmla="*/ 363 h 587"/>
                <a:gd name="T40" fmla="*/ 406 w 432"/>
                <a:gd name="T41" fmla="*/ 383 h 587"/>
                <a:gd name="T42" fmla="*/ 356 w 432"/>
                <a:gd name="T43" fmla="*/ 411 h 587"/>
                <a:gd name="T44" fmla="*/ 298 w 432"/>
                <a:gd name="T45" fmla="*/ 439 h 587"/>
                <a:gd name="T46" fmla="*/ 248 w 432"/>
                <a:gd name="T47" fmla="*/ 464 h 587"/>
                <a:gd name="T48" fmla="*/ 220 w 432"/>
                <a:gd name="T49" fmla="*/ 484 h 587"/>
                <a:gd name="T50" fmla="*/ 188 w 432"/>
                <a:gd name="T51" fmla="*/ 519 h 587"/>
                <a:gd name="T52" fmla="*/ 152 w 432"/>
                <a:gd name="T53" fmla="*/ 557 h 587"/>
                <a:gd name="T54" fmla="*/ 130 w 432"/>
                <a:gd name="T55" fmla="*/ 578 h 587"/>
                <a:gd name="T56" fmla="*/ 118 w 432"/>
                <a:gd name="T57" fmla="*/ 585 h 587"/>
                <a:gd name="T58" fmla="*/ 110 w 432"/>
                <a:gd name="T59" fmla="*/ 585 h 587"/>
                <a:gd name="T60" fmla="*/ 99 w 432"/>
                <a:gd name="T61" fmla="*/ 568 h 587"/>
                <a:gd name="T62" fmla="*/ 70 w 432"/>
                <a:gd name="T63" fmla="*/ 524 h 587"/>
                <a:gd name="T64" fmla="*/ 32 w 432"/>
                <a:gd name="T65" fmla="*/ 439 h 587"/>
                <a:gd name="T66" fmla="*/ 9 w 432"/>
                <a:gd name="T67" fmla="*/ 376 h 587"/>
                <a:gd name="T68" fmla="*/ 2 w 432"/>
                <a:gd name="T69" fmla="*/ 340 h 587"/>
                <a:gd name="T70" fmla="*/ 0 w 432"/>
                <a:gd name="T71" fmla="*/ 295 h 587"/>
                <a:gd name="T72" fmla="*/ 4 w 432"/>
                <a:gd name="T73" fmla="*/ 227 h 587"/>
                <a:gd name="T74" fmla="*/ 10 w 432"/>
                <a:gd name="T75" fmla="*/ 159 h 587"/>
                <a:gd name="T76" fmla="*/ 20 w 432"/>
                <a:gd name="T77" fmla="*/ 114 h 587"/>
                <a:gd name="T78" fmla="*/ 29 w 432"/>
                <a:gd name="T79" fmla="*/ 91 h 5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587"/>
                <a:gd name="T122" fmla="*/ 432 w 432"/>
                <a:gd name="T123" fmla="*/ 587 h 5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587">
                  <a:moveTo>
                    <a:pt x="35" y="83"/>
                  </a:moveTo>
                  <a:lnTo>
                    <a:pt x="39" y="80"/>
                  </a:lnTo>
                  <a:lnTo>
                    <a:pt x="52" y="71"/>
                  </a:lnTo>
                  <a:lnTo>
                    <a:pt x="72" y="61"/>
                  </a:lnTo>
                  <a:lnTo>
                    <a:pt x="99" y="46"/>
                  </a:lnTo>
                  <a:lnTo>
                    <a:pt x="128" y="33"/>
                  </a:lnTo>
                  <a:lnTo>
                    <a:pt x="163" y="20"/>
                  </a:lnTo>
                  <a:lnTo>
                    <a:pt x="180" y="15"/>
                  </a:lnTo>
                  <a:lnTo>
                    <a:pt x="198" y="10"/>
                  </a:lnTo>
                  <a:lnTo>
                    <a:pt x="216" y="5"/>
                  </a:lnTo>
                  <a:lnTo>
                    <a:pt x="235" y="3"/>
                  </a:lnTo>
                  <a:lnTo>
                    <a:pt x="270" y="0"/>
                  </a:lnTo>
                  <a:lnTo>
                    <a:pt x="303" y="2"/>
                  </a:lnTo>
                  <a:lnTo>
                    <a:pt x="333" y="5"/>
                  </a:lnTo>
                  <a:lnTo>
                    <a:pt x="358" y="10"/>
                  </a:lnTo>
                  <a:lnTo>
                    <a:pt x="379" y="18"/>
                  </a:lnTo>
                  <a:lnTo>
                    <a:pt x="398" y="26"/>
                  </a:lnTo>
                  <a:lnTo>
                    <a:pt x="404" y="31"/>
                  </a:lnTo>
                  <a:lnTo>
                    <a:pt x="411" y="35"/>
                  </a:lnTo>
                  <a:lnTo>
                    <a:pt x="414" y="40"/>
                  </a:lnTo>
                  <a:lnTo>
                    <a:pt x="418" y="45"/>
                  </a:lnTo>
                  <a:lnTo>
                    <a:pt x="419" y="50"/>
                  </a:lnTo>
                  <a:lnTo>
                    <a:pt x="421" y="56"/>
                  </a:lnTo>
                  <a:lnTo>
                    <a:pt x="421" y="65"/>
                  </a:lnTo>
                  <a:lnTo>
                    <a:pt x="421" y="73"/>
                  </a:lnTo>
                  <a:lnTo>
                    <a:pt x="418" y="91"/>
                  </a:lnTo>
                  <a:lnTo>
                    <a:pt x="414" y="113"/>
                  </a:lnTo>
                  <a:lnTo>
                    <a:pt x="409" y="138"/>
                  </a:lnTo>
                  <a:lnTo>
                    <a:pt x="406" y="161"/>
                  </a:lnTo>
                  <a:lnTo>
                    <a:pt x="404" y="186"/>
                  </a:lnTo>
                  <a:lnTo>
                    <a:pt x="404" y="210"/>
                  </a:lnTo>
                  <a:lnTo>
                    <a:pt x="408" y="234"/>
                  </a:lnTo>
                  <a:lnTo>
                    <a:pt x="414" y="257"/>
                  </a:lnTo>
                  <a:lnTo>
                    <a:pt x="421" y="280"/>
                  </a:lnTo>
                  <a:lnTo>
                    <a:pt x="427" y="302"/>
                  </a:lnTo>
                  <a:lnTo>
                    <a:pt x="431" y="321"/>
                  </a:lnTo>
                  <a:lnTo>
                    <a:pt x="432" y="340"/>
                  </a:lnTo>
                  <a:lnTo>
                    <a:pt x="432" y="348"/>
                  </a:lnTo>
                  <a:lnTo>
                    <a:pt x="431" y="356"/>
                  </a:lnTo>
                  <a:lnTo>
                    <a:pt x="427" y="363"/>
                  </a:lnTo>
                  <a:lnTo>
                    <a:pt x="422" y="370"/>
                  </a:lnTo>
                  <a:lnTo>
                    <a:pt x="406" y="383"/>
                  </a:lnTo>
                  <a:lnTo>
                    <a:pt x="383" y="396"/>
                  </a:lnTo>
                  <a:lnTo>
                    <a:pt x="356" y="411"/>
                  </a:lnTo>
                  <a:lnTo>
                    <a:pt x="326" y="426"/>
                  </a:lnTo>
                  <a:lnTo>
                    <a:pt x="298" y="439"/>
                  </a:lnTo>
                  <a:lnTo>
                    <a:pt x="270" y="452"/>
                  </a:lnTo>
                  <a:lnTo>
                    <a:pt x="248" y="464"/>
                  </a:lnTo>
                  <a:lnTo>
                    <a:pt x="233" y="472"/>
                  </a:lnTo>
                  <a:lnTo>
                    <a:pt x="220" y="484"/>
                  </a:lnTo>
                  <a:lnTo>
                    <a:pt x="205" y="499"/>
                  </a:lnTo>
                  <a:lnTo>
                    <a:pt x="188" y="519"/>
                  </a:lnTo>
                  <a:lnTo>
                    <a:pt x="170" y="537"/>
                  </a:lnTo>
                  <a:lnTo>
                    <a:pt x="152" y="557"/>
                  </a:lnTo>
                  <a:lnTo>
                    <a:pt x="137" y="572"/>
                  </a:lnTo>
                  <a:lnTo>
                    <a:pt x="130" y="578"/>
                  </a:lnTo>
                  <a:lnTo>
                    <a:pt x="123" y="583"/>
                  </a:lnTo>
                  <a:lnTo>
                    <a:pt x="118" y="585"/>
                  </a:lnTo>
                  <a:lnTo>
                    <a:pt x="115" y="587"/>
                  </a:lnTo>
                  <a:lnTo>
                    <a:pt x="110" y="585"/>
                  </a:lnTo>
                  <a:lnTo>
                    <a:pt x="105" y="578"/>
                  </a:lnTo>
                  <a:lnTo>
                    <a:pt x="99" y="568"/>
                  </a:lnTo>
                  <a:lnTo>
                    <a:pt x="90" y="557"/>
                  </a:lnTo>
                  <a:lnTo>
                    <a:pt x="70" y="524"/>
                  </a:lnTo>
                  <a:lnTo>
                    <a:pt x="50" y="482"/>
                  </a:lnTo>
                  <a:lnTo>
                    <a:pt x="32" y="439"/>
                  </a:lnTo>
                  <a:lnTo>
                    <a:pt x="15" y="396"/>
                  </a:lnTo>
                  <a:lnTo>
                    <a:pt x="9" y="376"/>
                  </a:lnTo>
                  <a:lnTo>
                    <a:pt x="4" y="356"/>
                  </a:lnTo>
                  <a:lnTo>
                    <a:pt x="2" y="340"/>
                  </a:lnTo>
                  <a:lnTo>
                    <a:pt x="0" y="325"/>
                  </a:lnTo>
                  <a:lnTo>
                    <a:pt x="0" y="295"/>
                  </a:lnTo>
                  <a:lnTo>
                    <a:pt x="2" y="262"/>
                  </a:lnTo>
                  <a:lnTo>
                    <a:pt x="4" y="227"/>
                  </a:lnTo>
                  <a:lnTo>
                    <a:pt x="7" y="192"/>
                  </a:lnTo>
                  <a:lnTo>
                    <a:pt x="10" y="159"/>
                  </a:lnTo>
                  <a:lnTo>
                    <a:pt x="17" y="129"/>
                  </a:lnTo>
                  <a:lnTo>
                    <a:pt x="20" y="114"/>
                  </a:lnTo>
                  <a:lnTo>
                    <a:pt x="25" y="103"/>
                  </a:lnTo>
                  <a:lnTo>
                    <a:pt x="29" y="91"/>
                  </a:lnTo>
                  <a:lnTo>
                    <a:pt x="35" y="8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8" name="Freeform 552"/>
            <p:cNvSpPr>
              <a:spLocks/>
            </p:cNvSpPr>
            <p:nvPr/>
          </p:nvSpPr>
          <p:spPr bwMode="auto">
            <a:xfrm>
              <a:off x="1468" y="3040"/>
              <a:ext cx="409" cy="553"/>
            </a:xfrm>
            <a:custGeom>
              <a:avLst/>
              <a:gdLst>
                <a:gd name="T0" fmla="*/ 36 w 409"/>
                <a:gd name="T1" fmla="*/ 74 h 553"/>
                <a:gd name="T2" fmla="*/ 68 w 409"/>
                <a:gd name="T3" fmla="*/ 56 h 553"/>
                <a:gd name="T4" fmla="*/ 121 w 409"/>
                <a:gd name="T5" fmla="*/ 31 h 553"/>
                <a:gd name="T6" fmla="*/ 171 w 409"/>
                <a:gd name="T7" fmla="*/ 13 h 553"/>
                <a:gd name="T8" fmla="*/ 204 w 409"/>
                <a:gd name="T9" fmla="*/ 5 h 553"/>
                <a:gd name="T10" fmla="*/ 256 w 409"/>
                <a:gd name="T11" fmla="*/ 0 h 553"/>
                <a:gd name="T12" fmla="*/ 314 w 409"/>
                <a:gd name="T13" fmla="*/ 5 h 553"/>
                <a:gd name="T14" fmla="*/ 359 w 409"/>
                <a:gd name="T15" fmla="*/ 16 h 553"/>
                <a:gd name="T16" fmla="*/ 382 w 409"/>
                <a:gd name="T17" fmla="*/ 28 h 553"/>
                <a:gd name="T18" fmla="*/ 392 w 409"/>
                <a:gd name="T19" fmla="*/ 38 h 553"/>
                <a:gd name="T20" fmla="*/ 397 w 409"/>
                <a:gd name="T21" fmla="*/ 46 h 553"/>
                <a:gd name="T22" fmla="*/ 397 w 409"/>
                <a:gd name="T23" fmla="*/ 59 h 553"/>
                <a:gd name="T24" fmla="*/ 395 w 409"/>
                <a:gd name="T25" fmla="*/ 86 h 553"/>
                <a:gd name="T26" fmla="*/ 387 w 409"/>
                <a:gd name="T27" fmla="*/ 129 h 553"/>
                <a:gd name="T28" fmla="*/ 382 w 409"/>
                <a:gd name="T29" fmla="*/ 175 h 553"/>
                <a:gd name="T30" fmla="*/ 385 w 409"/>
                <a:gd name="T31" fmla="*/ 220 h 553"/>
                <a:gd name="T32" fmla="*/ 397 w 409"/>
                <a:gd name="T33" fmla="*/ 263 h 553"/>
                <a:gd name="T34" fmla="*/ 407 w 409"/>
                <a:gd name="T35" fmla="*/ 303 h 553"/>
                <a:gd name="T36" fmla="*/ 407 w 409"/>
                <a:gd name="T37" fmla="*/ 328 h 553"/>
                <a:gd name="T38" fmla="*/ 402 w 409"/>
                <a:gd name="T39" fmla="*/ 343 h 553"/>
                <a:gd name="T40" fmla="*/ 384 w 409"/>
                <a:gd name="T41" fmla="*/ 361 h 553"/>
                <a:gd name="T42" fmla="*/ 335 w 409"/>
                <a:gd name="T43" fmla="*/ 387 h 553"/>
                <a:gd name="T44" fmla="*/ 281 w 409"/>
                <a:gd name="T45" fmla="*/ 414 h 553"/>
                <a:gd name="T46" fmla="*/ 234 w 409"/>
                <a:gd name="T47" fmla="*/ 437 h 553"/>
                <a:gd name="T48" fmla="*/ 207 w 409"/>
                <a:gd name="T49" fmla="*/ 455 h 553"/>
                <a:gd name="T50" fmla="*/ 178 w 409"/>
                <a:gd name="T51" fmla="*/ 488 h 553"/>
                <a:gd name="T52" fmla="*/ 144 w 409"/>
                <a:gd name="T53" fmla="*/ 523 h 553"/>
                <a:gd name="T54" fmla="*/ 116 w 409"/>
                <a:gd name="T55" fmla="*/ 550 h 553"/>
                <a:gd name="T56" fmla="*/ 104 w 409"/>
                <a:gd name="T57" fmla="*/ 551 h 553"/>
                <a:gd name="T58" fmla="*/ 93 w 409"/>
                <a:gd name="T59" fmla="*/ 536 h 553"/>
                <a:gd name="T60" fmla="*/ 68 w 409"/>
                <a:gd name="T61" fmla="*/ 492 h 553"/>
                <a:gd name="T62" fmla="*/ 30 w 409"/>
                <a:gd name="T63" fmla="*/ 414 h 553"/>
                <a:gd name="T64" fmla="*/ 10 w 409"/>
                <a:gd name="T65" fmla="*/ 354 h 553"/>
                <a:gd name="T66" fmla="*/ 1 w 409"/>
                <a:gd name="T67" fmla="*/ 319 h 553"/>
                <a:gd name="T68" fmla="*/ 1 w 409"/>
                <a:gd name="T69" fmla="*/ 278 h 553"/>
                <a:gd name="T70" fmla="*/ 3 w 409"/>
                <a:gd name="T71" fmla="*/ 215 h 553"/>
                <a:gd name="T72" fmla="*/ 11 w 409"/>
                <a:gd name="T73" fmla="*/ 150 h 553"/>
                <a:gd name="T74" fmla="*/ 20 w 409"/>
                <a:gd name="T75" fmla="*/ 109 h 553"/>
                <a:gd name="T76" fmla="*/ 28 w 409"/>
                <a:gd name="T77" fmla="*/ 86 h 5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9"/>
                <a:gd name="T118" fmla="*/ 0 h 553"/>
                <a:gd name="T119" fmla="*/ 409 w 409"/>
                <a:gd name="T120" fmla="*/ 553 h 5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9" h="553">
                  <a:moveTo>
                    <a:pt x="33" y="77"/>
                  </a:moveTo>
                  <a:lnTo>
                    <a:pt x="36" y="74"/>
                  </a:lnTo>
                  <a:lnTo>
                    <a:pt x="50" y="68"/>
                  </a:lnTo>
                  <a:lnTo>
                    <a:pt x="68" y="56"/>
                  </a:lnTo>
                  <a:lnTo>
                    <a:pt x="93" y="44"/>
                  </a:lnTo>
                  <a:lnTo>
                    <a:pt x="121" y="31"/>
                  </a:lnTo>
                  <a:lnTo>
                    <a:pt x="153" y="18"/>
                  </a:lnTo>
                  <a:lnTo>
                    <a:pt x="171" y="13"/>
                  </a:lnTo>
                  <a:lnTo>
                    <a:pt x="188" y="8"/>
                  </a:lnTo>
                  <a:lnTo>
                    <a:pt x="204" y="5"/>
                  </a:lnTo>
                  <a:lnTo>
                    <a:pt x="222" y="3"/>
                  </a:lnTo>
                  <a:lnTo>
                    <a:pt x="256" y="0"/>
                  </a:lnTo>
                  <a:lnTo>
                    <a:pt x="286" y="1"/>
                  </a:lnTo>
                  <a:lnTo>
                    <a:pt x="314" y="5"/>
                  </a:lnTo>
                  <a:lnTo>
                    <a:pt x="337" y="9"/>
                  </a:lnTo>
                  <a:lnTo>
                    <a:pt x="359" y="16"/>
                  </a:lnTo>
                  <a:lnTo>
                    <a:pt x="375" y="24"/>
                  </a:lnTo>
                  <a:lnTo>
                    <a:pt x="382" y="28"/>
                  </a:lnTo>
                  <a:lnTo>
                    <a:pt x="387" y="33"/>
                  </a:lnTo>
                  <a:lnTo>
                    <a:pt x="392" y="38"/>
                  </a:lnTo>
                  <a:lnTo>
                    <a:pt x="394" y="41"/>
                  </a:lnTo>
                  <a:lnTo>
                    <a:pt x="397" y="46"/>
                  </a:lnTo>
                  <a:lnTo>
                    <a:pt x="397" y="53"/>
                  </a:lnTo>
                  <a:lnTo>
                    <a:pt x="397" y="59"/>
                  </a:lnTo>
                  <a:lnTo>
                    <a:pt x="397" y="68"/>
                  </a:lnTo>
                  <a:lnTo>
                    <a:pt x="395" y="86"/>
                  </a:lnTo>
                  <a:lnTo>
                    <a:pt x="390" y="106"/>
                  </a:lnTo>
                  <a:lnTo>
                    <a:pt x="387" y="129"/>
                  </a:lnTo>
                  <a:lnTo>
                    <a:pt x="384" y="152"/>
                  </a:lnTo>
                  <a:lnTo>
                    <a:pt x="382" y="175"/>
                  </a:lnTo>
                  <a:lnTo>
                    <a:pt x="382" y="198"/>
                  </a:lnTo>
                  <a:lnTo>
                    <a:pt x="385" y="220"/>
                  </a:lnTo>
                  <a:lnTo>
                    <a:pt x="390" y="242"/>
                  </a:lnTo>
                  <a:lnTo>
                    <a:pt x="397" y="263"/>
                  </a:lnTo>
                  <a:lnTo>
                    <a:pt x="402" y="285"/>
                  </a:lnTo>
                  <a:lnTo>
                    <a:pt x="407" y="303"/>
                  </a:lnTo>
                  <a:lnTo>
                    <a:pt x="409" y="321"/>
                  </a:lnTo>
                  <a:lnTo>
                    <a:pt x="407" y="328"/>
                  </a:lnTo>
                  <a:lnTo>
                    <a:pt x="405" y="336"/>
                  </a:lnTo>
                  <a:lnTo>
                    <a:pt x="402" y="343"/>
                  </a:lnTo>
                  <a:lnTo>
                    <a:pt x="399" y="349"/>
                  </a:lnTo>
                  <a:lnTo>
                    <a:pt x="384" y="361"/>
                  </a:lnTo>
                  <a:lnTo>
                    <a:pt x="362" y="374"/>
                  </a:lnTo>
                  <a:lnTo>
                    <a:pt x="335" y="387"/>
                  </a:lnTo>
                  <a:lnTo>
                    <a:pt x="309" y="401"/>
                  </a:lnTo>
                  <a:lnTo>
                    <a:pt x="281" y="414"/>
                  </a:lnTo>
                  <a:lnTo>
                    <a:pt x="256" y="425"/>
                  </a:lnTo>
                  <a:lnTo>
                    <a:pt x="234" y="437"/>
                  </a:lnTo>
                  <a:lnTo>
                    <a:pt x="219" y="445"/>
                  </a:lnTo>
                  <a:lnTo>
                    <a:pt x="207" y="455"/>
                  </a:lnTo>
                  <a:lnTo>
                    <a:pt x="193" y="470"/>
                  </a:lnTo>
                  <a:lnTo>
                    <a:pt x="178" y="488"/>
                  </a:lnTo>
                  <a:lnTo>
                    <a:pt x="159" y="507"/>
                  </a:lnTo>
                  <a:lnTo>
                    <a:pt x="144" y="523"/>
                  </a:lnTo>
                  <a:lnTo>
                    <a:pt x="129" y="538"/>
                  </a:lnTo>
                  <a:lnTo>
                    <a:pt x="116" y="550"/>
                  </a:lnTo>
                  <a:lnTo>
                    <a:pt x="108" y="553"/>
                  </a:lnTo>
                  <a:lnTo>
                    <a:pt x="104" y="551"/>
                  </a:lnTo>
                  <a:lnTo>
                    <a:pt x="99" y="545"/>
                  </a:lnTo>
                  <a:lnTo>
                    <a:pt x="93" y="536"/>
                  </a:lnTo>
                  <a:lnTo>
                    <a:pt x="85" y="523"/>
                  </a:lnTo>
                  <a:lnTo>
                    <a:pt x="68" y="492"/>
                  </a:lnTo>
                  <a:lnTo>
                    <a:pt x="48" y="455"/>
                  </a:lnTo>
                  <a:lnTo>
                    <a:pt x="30" y="414"/>
                  </a:lnTo>
                  <a:lnTo>
                    <a:pt x="15" y="372"/>
                  </a:lnTo>
                  <a:lnTo>
                    <a:pt x="10" y="354"/>
                  </a:lnTo>
                  <a:lnTo>
                    <a:pt x="5" y="336"/>
                  </a:lnTo>
                  <a:lnTo>
                    <a:pt x="1" y="319"/>
                  </a:lnTo>
                  <a:lnTo>
                    <a:pt x="0" y="306"/>
                  </a:lnTo>
                  <a:lnTo>
                    <a:pt x="1" y="278"/>
                  </a:lnTo>
                  <a:lnTo>
                    <a:pt x="1" y="246"/>
                  </a:lnTo>
                  <a:lnTo>
                    <a:pt x="3" y="215"/>
                  </a:lnTo>
                  <a:lnTo>
                    <a:pt x="6" y="182"/>
                  </a:lnTo>
                  <a:lnTo>
                    <a:pt x="11" y="150"/>
                  </a:lnTo>
                  <a:lnTo>
                    <a:pt x="16" y="121"/>
                  </a:lnTo>
                  <a:lnTo>
                    <a:pt x="20" y="109"/>
                  </a:lnTo>
                  <a:lnTo>
                    <a:pt x="23" y="96"/>
                  </a:lnTo>
                  <a:lnTo>
                    <a:pt x="28" y="86"/>
                  </a:lnTo>
                  <a:lnTo>
                    <a:pt x="33" y="77"/>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9" name="Freeform 553"/>
            <p:cNvSpPr>
              <a:spLocks/>
            </p:cNvSpPr>
            <p:nvPr/>
          </p:nvSpPr>
          <p:spPr bwMode="auto">
            <a:xfrm>
              <a:off x="1478" y="3051"/>
              <a:ext cx="384" cy="521"/>
            </a:xfrm>
            <a:custGeom>
              <a:avLst/>
              <a:gdLst>
                <a:gd name="T0" fmla="*/ 35 w 384"/>
                <a:gd name="T1" fmla="*/ 71 h 521"/>
                <a:gd name="T2" fmla="*/ 63 w 384"/>
                <a:gd name="T3" fmla="*/ 53 h 521"/>
                <a:gd name="T4" fmla="*/ 113 w 384"/>
                <a:gd name="T5" fmla="*/ 30 h 521"/>
                <a:gd name="T6" fmla="*/ 159 w 384"/>
                <a:gd name="T7" fmla="*/ 13 h 521"/>
                <a:gd name="T8" fmla="*/ 191 w 384"/>
                <a:gd name="T9" fmla="*/ 5 h 521"/>
                <a:gd name="T10" fmla="*/ 239 w 384"/>
                <a:gd name="T11" fmla="*/ 0 h 521"/>
                <a:gd name="T12" fmla="*/ 294 w 384"/>
                <a:gd name="T13" fmla="*/ 3 h 521"/>
                <a:gd name="T14" fmla="*/ 335 w 384"/>
                <a:gd name="T15" fmla="*/ 15 h 521"/>
                <a:gd name="T16" fmla="*/ 364 w 384"/>
                <a:gd name="T17" fmla="*/ 32 h 521"/>
                <a:gd name="T18" fmla="*/ 372 w 384"/>
                <a:gd name="T19" fmla="*/ 50 h 521"/>
                <a:gd name="T20" fmla="*/ 370 w 384"/>
                <a:gd name="T21" fmla="*/ 81 h 521"/>
                <a:gd name="T22" fmla="*/ 362 w 384"/>
                <a:gd name="T23" fmla="*/ 121 h 521"/>
                <a:gd name="T24" fmla="*/ 357 w 384"/>
                <a:gd name="T25" fmla="*/ 164 h 521"/>
                <a:gd name="T26" fmla="*/ 360 w 384"/>
                <a:gd name="T27" fmla="*/ 207 h 521"/>
                <a:gd name="T28" fmla="*/ 372 w 384"/>
                <a:gd name="T29" fmla="*/ 249 h 521"/>
                <a:gd name="T30" fmla="*/ 382 w 384"/>
                <a:gd name="T31" fmla="*/ 285 h 521"/>
                <a:gd name="T32" fmla="*/ 382 w 384"/>
                <a:gd name="T33" fmla="*/ 308 h 521"/>
                <a:gd name="T34" fmla="*/ 377 w 384"/>
                <a:gd name="T35" fmla="*/ 322 h 521"/>
                <a:gd name="T36" fmla="*/ 359 w 384"/>
                <a:gd name="T37" fmla="*/ 340 h 521"/>
                <a:gd name="T38" fmla="*/ 315 w 384"/>
                <a:gd name="T39" fmla="*/ 365 h 521"/>
                <a:gd name="T40" fmla="*/ 262 w 384"/>
                <a:gd name="T41" fmla="*/ 390 h 521"/>
                <a:gd name="T42" fmla="*/ 219 w 384"/>
                <a:gd name="T43" fmla="*/ 411 h 521"/>
                <a:gd name="T44" fmla="*/ 194 w 384"/>
                <a:gd name="T45" fmla="*/ 428 h 521"/>
                <a:gd name="T46" fmla="*/ 166 w 384"/>
                <a:gd name="T47" fmla="*/ 459 h 521"/>
                <a:gd name="T48" fmla="*/ 134 w 384"/>
                <a:gd name="T49" fmla="*/ 492 h 521"/>
                <a:gd name="T50" fmla="*/ 109 w 384"/>
                <a:gd name="T51" fmla="*/ 517 h 521"/>
                <a:gd name="T52" fmla="*/ 98 w 384"/>
                <a:gd name="T53" fmla="*/ 519 h 521"/>
                <a:gd name="T54" fmla="*/ 86 w 384"/>
                <a:gd name="T55" fmla="*/ 504 h 521"/>
                <a:gd name="T56" fmla="*/ 63 w 384"/>
                <a:gd name="T57" fmla="*/ 463 h 521"/>
                <a:gd name="T58" fmla="*/ 28 w 384"/>
                <a:gd name="T59" fmla="*/ 390 h 521"/>
                <a:gd name="T60" fmla="*/ 8 w 384"/>
                <a:gd name="T61" fmla="*/ 333 h 521"/>
                <a:gd name="T62" fmla="*/ 1 w 384"/>
                <a:gd name="T63" fmla="*/ 300 h 521"/>
                <a:gd name="T64" fmla="*/ 0 w 384"/>
                <a:gd name="T65" fmla="*/ 262 h 521"/>
                <a:gd name="T66" fmla="*/ 3 w 384"/>
                <a:gd name="T67" fmla="*/ 202 h 521"/>
                <a:gd name="T68" fmla="*/ 10 w 384"/>
                <a:gd name="T69" fmla="*/ 141 h 521"/>
                <a:gd name="T70" fmla="*/ 18 w 384"/>
                <a:gd name="T71" fmla="*/ 103 h 521"/>
                <a:gd name="T72" fmla="*/ 26 w 384"/>
                <a:gd name="T73" fmla="*/ 81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4"/>
                <a:gd name="T112" fmla="*/ 0 h 521"/>
                <a:gd name="T113" fmla="*/ 384 w 384"/>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4" h="521">
                  <a:moveTo>
                    <a:pt x="30" y="73"/>
                  </a:moveTo>
                  <a:lnTo>
                    <a:pt x="35" y="71"/>
                  </a:lnTo>
                  <a:lnTo>
                    <a:pt x="46" y="63"/>
                  </a:lnTo>
                  <a:lnTo>
                    <a:pt x="63" y="53"/>
                  </a:lnTo>
                  <a:lnTo>
                    <a:pt x="86" y="42"/>
                  </a:lnTo>
                  <a:lnTo>
                    <a:pt x="113" y="30"/>
                  </a:lnTo>
                  <a:lnTo>
                    <a:pt x="143" y="18"/>
                  </a:lnTo>
                  <a:lnTo>
                    <a:pt x="159" y="13"/>
                  </a:lnTo>
                  <a:lnTo>
                    <a:pt x="176" y="8"/>
                  </a:lnTo>
                  <a:lnTo>
                    <a:pt x="191" y="5"/>
                  </a:lnTo>
                  <a:lnTo>
                    <a:pt x="207" y="3"/>
                  </a:lnTo>
                  <a:lnTo>
                    <a:pt x="239" y="0"/>
                  </a:lnTo>
                  <a:lnTo>
                    <a:pt x="267" y="2"/>
                  </a:lnTo>
                  <a:lnTo>
                    <a:pt x="294" y="3"/>
                  </a:lnTo>
                  <a:lnTo>
                    <a:pt x="317" y="8"/>
                  </a:lnTo>
                  <a:lnTo>
                    <a:pt x="335" y="15"/>
                  </a:lnTo>
                  <a:lnTo>
                    <a:pt x="352" y="23"/>
                  </a:lnTo>
                  <a:lnTo>
                    <a:pt x="364" y="32"/>
                  </a:lnTo>
                  <a:lnTo>
                    <a:pt x="370" y="40"/>
                  </a:lnTo>
                  <a:lnTo>
                    <a:pt x="372" y="50"/>
                  </a:lnTo>
                  <a:lnTo>
                    <a:pt x="372" y="65"/>
                  </a:lnTo>
                  <a:lnTo>
                    <a:pt x="370" y="81"/>
                  </a:lnTo>
                  <a:lnTo>
                    <a:pt x="367" y="100"/>
                  </a:lnTo>
                  <a:lnTo>
                    <a:pt x="362" y="121"/>
                  </a:lnTo>
                  <a:lnTo>
                    <a:pt x="359" y="143"/>
                  </a:lnTo>
                  <a:lnTo>
                    <a:pt x="357" y="164"/>
                  </a:lnTo>
                  <a:lnTo>
                    <a:pt x="359" y="186"/>
                  </a:lnTo>
                  <a:lnTo>
                    <a:pt x="360" y="207"/>
                  </a:lnTo>
                  <a:lnTo>
                    <a:pt x="367" y="227"/>
                  </a:lnTo>
                  <a:lnTo>
                    <a:pt x="372" y="249"/>
                  </a:lnTo>
                  <a:lnTo>
                    <a:pt x="377" y="267"/>
                  </a:lnTo>
                  <a:lnTo>
                    <a:pt x="382" y="285"/>
                  </a:lnTo>
                  <a:lnTo>
                    <a:pt x="384" y="302"/>
                  </a:lnTo>
                  <a:lnTo>
                    <a:pt x="382" y="308"/>
                  </a:lnTo>
                  <a:lnTo>
                    <a:pt x="380" y="315"/>
                  </a:lnTo>
                  <a:lnTo>
                    <a:pt x="377" y="322"/>
                  </a:lnTo>
                  <a:lnTo>
                    <a:pt x="374" y="328"/>
                  </a:lnTo>
                  <a:lnTo>
                    <a:pt x="359" y="340"/>
                  </a:lnTo>
                  <a:lnTo>
                    <a:pt x="339" y="351"/>
                  </a:lnTo>
                  <a:lnTo>
                    <a:pt x="315" y="365"/>
                  </a:lnTo>
                  <a:lnTo>
                    <a:pt x="289" y="376"/>
                  </a:lnTo>
                  <a:lnTo>
                    <a:pt x="262" y="390"/>
                  </a:lnTo>
                  <a:lnTo>
                    <a:pt x="239" y="401"/>
                  </a:lnTo>
                  <a:lnTo>
                    <a:pt x="219" y="411"/>
                  </a:lnTo>
                  <a:lnTo>
                    <a:pt x="206" y="419"/>
                  </a:lnTo>
                  <a:lnTo>
                    <a:pt x="194" y="428"/>
                  </a:lnTo>
                  <a:lnTo>
                    <a:pt x="181" y="443"/>
                  </a:lnTo>
                  <a:lnTo>
                    <a:pt x="166" y="459"/>
                  </a:lnTo>
                  <a:lnTo>
                    <a:pt x="149" y="476"/>
                  </a:lnTo>
                  <a:lnTo>
                    <a:pt x="134" y="492"/>
                  </a:lnTo>
                  <a:lnTo>
                    <a:pt x="121" y="507"/>
                  </a:lnTo>
                  <a:lnTo>
                    <a:pt x="109" y="517"/>
                  </a:lnTo>
                  <a:lnTo>
                    <a:pt x="101" y="521"/>
                  </a:lnTo>
                  <a:lnTo>
                    <a:pt x="98" y="519"/>
                  </a:lnTo>
                  <a:lnTo>
                    <a:pt x="93" y="512"/>
                  </a:lnTo>
                  <a:lnTo>
                    <a:pt x="86" y="504"/>
                  </a:lnTo>
                  <a:lnTo>
                    <a:pt x="80" y="492"/>
                  </a:lnTo>
                  <a:lnTo>
                    <a:pt x="63" y="463"/>
                  </a:lnTo>
                  <a:lnTo>
                    <a:pt x="45" y="428"/>
                  </a:lnTo>
                  <a:lnTo>
                    <a:pt x="28" y="390"/>
                  </a:lnTo>
                  <a:lnTo>
                    <a:pt x="13" y="351"/>
                  </a:lnTo>
                  <a:lnTo>
                    <a:pt x="8" y="333"/>
                  </a:lnTo>
                  <a:lnTo>
                    <a:pt x="3" y="315"/>
                  </a:lnTo>
                  <a:lnTo>
                    <a:pt x="1" y="300"/>
                  </a:lnTo>
                  <a:lnTo>
                    <a:pt x="0" y="287"/>
                  </a:lnTo>
                  <a:lnTo>
                    <a:pt x="0" y="262"/>
                  </a:lnTo>
                  <a:lnTo>
                    <a:pt x="1" y="232"/>
                  </a:lnTo>
                  <a:lnTo>
                    <a:pt x="3" y="202"/>
                  </a:lnTo>
                  <a:lnTo>
                    <a:pt x="5" y="171"/>
                  </a:lnTo>
                  <a:lnTo>
                    <a:pt x="10" y="141"/>
                  </a:lnTo>
                  <a:lnTo>
                    <a:pt x="15" y="115"/>
                  </a:lnTo>
                  <a:lnTo>
                    <a:pt x="18" y="103"/>
                  </a:lnTo>
                  <a:lnTo>
                    <a:pt x="21" y="91"/>
                  </a:lnTo>
                  <a:lnTo>
                    <a:pt x="26" y="81"/>
                  </a:lnTo>
                  <a:lnTo>
                    <a:pt x="30" y="7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0" name="Freeform 554"/>
            <p:cNvSpPr>
              <a:spLocks/>
            </p:cNvSpPr>
            <p:nvPr/>
          </p:nvSpPr>
          <p:spPr bwMode="auto">
            <a:xfrm>
              <a:off x="1486" y="3063"/>
              <a:ext cx="359" cy="485"/>
            </a:xfrm>
            <a:custGeom>
              <a:avLst/>
              <a:gdLst>
                <a:gd name="T0" fmla="*/ 33 w 359"/>
                <a:gd name="T1" fmla="*/ 66 h 485"/>
                <a:gd name="T2" fmla="*/ 60 w 359"/>
                <a:gd name="T3" fmla="*/ 49 h 485"/>
                <a:gd name="T4" fmla="*/ 108 w 359"/>
                <a:gd name="T5" fmla="*/ 28 h 485"/>
                <a:gd name="T6" fmla="*/ 165 w 359"/>
                <a:gd name="T7" fmla="*/ 8 h 485"/>
                <a:gd name="T8" fmla="*/ 224 w 359"/>
                <a:gd name="T9" fmla="*/ 0 h 485"/>
                <a:gd name="T10" fmla="*/ 276 w 359"/>
                <a:gd name="T11" fmla="*/ 3 h 485"/>
                <a:gd name="T12" fmla="*/ 316 w 359"/>
                <a:gd name="T13" fmla="*/ 15 h 485"/>
                <a:gd name="T14" fmla="*/ 341 w 359"/>
                <a:gd name="T15" fmla="*/ 30 h 485"/>
                <a:gd name="T16" fmla="*/ 349 w 359"/>
                <a:gd name="T17" fmla="*/ 46 h 485"/>
                <a:gd name="T18" fmla="*/ 347 w 359"/>
                <a:gd name="T19" fmla="*/ 76 h 485"/>
                <a:gd name="T20" fmla="*/ 341 w 359"/>
                <a:gd name="T21" fmla="*/ 112 h 485"/>
                <a:gd name="T22" fmla="*/ 336 w 359"/>
                <a:gd name="T23" fmla="*/ 154 h 485"/>
                <a:gd name="T24" fmla="*/ 339 w 359"/>
                <a:gd name="T25" fmla="*/ 194 h 485"/>
                <a:gd name="T26" fmla="*/ 349 w 359"/>
                <a:gd name="T27" fmla="*/ 232 h 485"/>
                <a:gd name="T28" fmla="*/ 357 w 359"/>
                <a:gd name="T29" fmla="*/ 267 h 485"/>
                <a:gd name="T30" fmla="*/ 359 w 359"/>
                <a:gd name="T31" fmla="*/ 288 h 485"/>
                <a:gd name="T32" fmla="*/ 354 w 359"/>
                <a:gd name="T33" fmla="*/ 301 h 485"/>
                <a:gd name="T34" fmla="*/ 337 w 359"/>
                <a:gd name="T35" fmla="*/ 316 h 485"/>
                <a:gd name="T36" fmla="*/ 296 w 359"/>
                <a:gd name="T37" fmla="*/ 341 h 485"/>
                <a:gd name="T38" fmla="*/ 248 w 359"/>
                <a:gd name="T39" fmla="*/ 364 h 485"/>
                <a:gd name="T40" fmla="*/ 206 w 359"/>
                <a:gd name="T41" fmla="*/ 384 h 485"/>
                <a:gd name="T42" fmla="*/ 183 w 359"/>
                <a:gd name="T43" fmla="*/ 401 h 485"/>
                <a:gd name="T44" fmla="*/ 156 w 359"/>
                <a:gd name="T45" fmla="*/ 429 h 485"/>
                <a:gd name="T46" fmla="*/ 126 w 359"/>
                <a:gd name="T47" fmla="*/ 460 h 485"/>
                <a:gd name="T48" fmla="*/ 103 w 359"/>
                <a:gd name="T49" fmla="*/ 482 h 485"/>
                <a:gd name="T50" fmla="*/ 91 w 359"/>
                <a:gd name="T51" fmla="*/ 484 h 485"/>
                <a:gd name="T52" fmla="*/ 81 w 359"/>
                <a:gd name="T53" fmla="*/ 470 h 485"/>
                <a:gd name="T54" fmla="*/ 60 w 359"/>
                <a:gd name="T55" fmla="*/ 432 h 485"/>
                <a:gd name="T56" fmla="*/ 27 w 359"/>
                <a:gd name="T57" fmla="*/ 364 h 485"/>
                <a:gd name="T58" fmla="*/ 8 w 359"/>
                <a:gd name="T59" fmla="*/ 311 h 485"/>
                <a:gd name="T60" fmla="*/ 2 w 359"/>
                <a:gd name="T61" fmla="*/ 281 h 485"/>
                <a:gd name="T62" fmla="*/ 2 w 359"/>
                <a:gd name="T63" fmla="*/ 243 h 485"/>
                <a:gd name="T64" fmla="*/ 3 w 359"/>
                <a:gd name="T65" fmla="*/ 189 h 485"/>
                <a:gd name="T66" fmla="*/ 10 w 359"/>
                <a:gd name="T67" fmla="*/ 132 h 485"/>
                <a:gd name="T68" fmla="*/ 22 w 359"/>
                <a:gd name="T69" fmla="*/ 84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485"/>
                <a:gd name="T107" fmla="*/ 359 w 359"/>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485">
                  <a:moveTo>
                    <a:pt x="30" y="68"/>
                  </a:moveTo>
                  <a:lnTo>
                    <a:pt x="33" y="66"/>
                  </a:lnTo>
                  <a:lnTo>
                    <a:pt x="43" y="59"/>
                  </a:lnTo>
                  <a:lnTo>
                    <a:pt x="60" y="49"/>
                  </a:lnTo>
                  <a:lnTo>
                    <a:pt x="81" y="38"/>
                  </a:lnTo>
                  <a:lnTo>
                    <a:pt x="108" y="28"/>
                  </a:lnTo>
                  <a:lnTo>
                    <a:pt x="135" y="16"/>
                  </a:lnTo>
                  <a:lnTo>
                    <a:pt x="165" y="8"/>
                  </a:lnTo>
                  <a:lnTo>
                    <a:pt x="194" y="1"/>
                  </a:lnTo>
                  <a:lnTo>
                    <a:pt x="224" y="0"/>
                  </a:lnTo>
                  <a:lnTo>
                    <a:pt x="251" y="1"/>
                  </a:lnTo>
                  <a:lnTo>
                    <a:pt x="276" y="3"/>
                  </a:lnTo>
                  <a:lnTo>
                    <a:pt x="297" y="8"/>
                  </a:lnTo>
                  <a:lnTo>
                    <a:pt x="316" y="15"/>
                  </a:lnTo>
                  <a:lnTo>
                    <a:pt x="331" y="21"/>
                  </a:lnTo>
                  <a:lnTo>
                    <a:pt x="341" y="30"/>
                  </a:lnTo>
                  <a:lnTo>
                    <a:pt x="347" y="36"/>
                  </a:lnTo>
                  <a:lnTo>
                    <a:pt x="349" y="46"/>
                  </a:lnTo>
                  <a:lnTo>
                    <a:pt x="349" y="59"/>
                  </a:lnTo>
                  <a:lnTo>
                    <a:pt x="347" y="76"/>
                  </a:lnTo>
                  <a:lnTo>
                    <a:pt x="344" y="94"/>
                  </a:lnTo>
                  <a:lnTo>
                    <a:pt x="341" y="112"/>
                  </a:lnTo>
                  <a:lnTo>
                    <a:pt x="337" y="134"/>
                  </a:lnTo>
                  <a:lnTo>
                    <a:pt x="336" y="154"/>
                  </a:lnTo>
                  <a:lnTo>
                    <a:pt x="336" y="174"/>
                  </a:lnTo>
                  <a:lnTo>
                    <a:pt x="339" y="194"/>
                  </a:lnTo>
                  <a:lnTo>
                    <a:pt x="344" y="214"/>
                  </a:lnTo>
                  <a:lnTo>
                    <a:pt x="349" y="232"/>
                  </a:lnTo>
                  <a:lnTo>
                    <a:pt x="354" y="250"/>
                  </a:lnTo>
                  <a:lnTo>
                    <a:pt x="357" y="267"/>
                  </a:lnTo>
                  <a:lnTo>
                    <a:pt x="359" y="281"/>
                  </a:lnTo>
                  <a:lnTo>
                    <a:pt x="359" y="288"/>
                  </a:lnTo>
                  <a:lnTo>
                    <a:pt x="357" y="295"/>
                  </a:lnTo>
                  <a:lnTo>
                    <a:pt x="354" y="301"/>
                  </a:lnTo>
                  <a:lnTo>
                    <a:pt x="351" y="306"/>
                  </a:lnTo>
                  <a:lnTo>
                    <a:pt x="337" y="316"/>
                  </a:lnTo>
                  <a:lnTo>
                    <a:pt x="319" y="328"/>
                  </a:lnTo>
                  <a:lnTo>
                    <a:pt x="296" y="341"/>
                  </a:lnTo>
                  <a:lnTo>
                    <a:pt x="271" y="353"/>
                  </a:lnTo>
                  <a:lnTo>
                    <a:pt x="248" y="364"/>
                  </a:lnTo>
                  <a:lnTo>
                    <a:pt x="224" y="374"/>
                  </a:lnTo>
                  <a:lnTo>
                    <a:pt x="206" y="384"/>
                  </a:lnTo>
                  <a:lnTo>
                    <a:pt x="194" y="391"/>
                  </a:lnTo>
                  <a:lnTo>
                    <a:pt x="183" y="401"/>
                  </a:lnTo>
                  <a:lnTo>
                    <a:pt x="171" y="414"/>
                  </a:lnTo>
                  <a:lnTo>
                    <a:pt x="156" y="429"/>
                  </a:lnTo>
                  <a:lnTo>
                    <a:pt x="141" y="446"/>
                  </a:lnTo>
                  <a:lnTo>
                    <a:pt x="126" y="460"/>
                  </a:lnTo>
                  <a:lnTo>
                    <a:pt x="113" y="474"/>
                  </a:lnTo>
                  <a:lnTo>
                    <a:pt x="103" y="482"/>
                  </a:lnTo>
                  <a:lnTo>
                    <a:pt x="96" y="485"/>
                  </a:lnTo>
                  <a:lnTo>
                    <a:pt x="91" y="484"/>
                  </a:lnTo>
                  <a:lnTo>
                    <a:pt x="88" y="479"/>
                  </a:lnTo>
                  <a:lnTo>
                    <a:pt x="81" y="470"/>
                  </a:lnTo>
                  <a:lnTo>
                    <a:pt x="75" y="460"/>
                  </a:lnTo>
                  <a:lnTo>
                    <a:pt x="60" y="432"/>
                  </a:lnTo>
                  <a:lnTo>
                    <a:pt x="43" y="399"/>
                  </a:lnTo>
                  <a:lnTo>
                    <a:pt x="27" y="364"/>
                  </a:lnTo>
                  <a:lnTo>
                    <a:pt x="13" y="328"/>
                  </a:lnTo>
                  <a:lnTo>
                    <a:pt x="8" y="311"/>
                  </a:lnTo>
                  <a:lnTo>
                    <a:pt x="5" y="295"/>
                  </a:lnTo>
                  <a:lnTo>
                    <a:pt x="2" y="281"/>
                  </a:lnTo>
                  <a:lnTo>
                    <a:pt x="0" y="268"/>
                  </a:lnTo>
                  <a:lnTo>
                    <a:pt x="2" y="243"/>
                  </a:lnTo>
                  <a:lnTo>
                    <a:pt x="2" y="217"/>
                  </a:lnTo>
                  <a:lnTo>
                    <a:pt x="3" y="189"/>
                  </a:lnTo>
                  <a:lnTo>
                    <a:pt x="7" y="159"/>
                  </a:lnTo>
                  <a:lnTo>
                    <a:pt x="10" y="132"/>
                  </a:lnTo>
                  <a:lnTo>
                    <a:pt x="15" y="106"/>
                  </a:lnTo>
                  <a:lnTo>
                    <a:pt x="22" y="84"/>
                  </a:lnTo>
                  <a:lnTo>
                    <a:pt x="30" y="6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1" name="Freeform 555"/>
            <p:cNvSpPr>
              <a:spLocks/>
            </p:cNvSpPr>
            <p:nvPr/>
          </p:nvSpPr>
          <p:spPr bwMode="auto">
            <a:xfrm>
              <a:off x="1496" y="3074"/>
              <a:ext cx="334" cy="453"/>
            </a:xfrm>
            <a:custGeom>
              <a:avLst/>
              <a:gdLst>
                <a:gd name="T0" fmla="*/ 30 w 334"/>
                <a:gd name="T1" fmla="*/ 62 h 453"/>
                <a:gd name="T2" fmla="*/ 55 w 334"/>
                <a:gd name="T3" fmla="*/ 47 h 453"/>
                <a:gd name="T4" fmla="*/ 100 w 334"/>
                <a:gd name="T5" fmla="*/ 25 h 453"/>
                <a:gd name="T6" fmla="*/ 153 w 334"/>
                <a:gd name="T7" fmla="*/ 7 h 453"/>
                <a:gd name="T8" fmla="*/ 208 w 334"/>
                <a:gd name="T9" fmla="*/ 0 h 453"/>
                <a:gd name="T10" fmla="*/ 256 w 334"/>
                <a:gd name="T11" fmla="*/ 4 h 453"/>
                <a:gd name="T12" fmla="*/ 292 w 334"/>
                <a:gd name="T13" fmla="*/ 14 h 453"/>
                <a:gd name="T14" fmla="*/ 316 w 334"/>
                <a:gd name="T15" fmla="*/ 27 h 453"/>
                <a:gd name="T16" fmla="*/ 324 w 334"/>
                <a:gd name="T17" fmla="*/ 43 h 453"/>
                <a:gd name="T18" fmla="*/ 322 w 334"/>
                <a:gd name="T19" fmla="*/ 70 h 453"/>
                <a:gd name="T20" fmla="*/ 316 w 334"/>
                <a:gd name="T21" fmla="*/ 106 h 453"/>
                <a:gd name="T22" fmla="*/ 312 w 334"/>
                <a:gd name="T23" fmla="*/ 145 h 453"/>
                <a:gd name="T24" fmla="*/ 316 w 334"/>
                <a:gd name="T25" fmla="*/ 181 h 453"/>
                <a:gd name="T26" fmla="*/ 324 w 334"/>
                <a:gd name="T27" fmla="*/ 216 h 453"/>
                <a:gd name="T28" fmla="*/ 332 w 334"/>
                <a:gd name="T29" fmla="*/ 249 h 453"/>
                <a:gd name="T30" fmla="*/ 334 w 334"/>
                <a:gd name="T31" fmla="*/ 269 h 453"/>
                <a:gd name="T32" fmla="*/ 329 w 334"/>
                <a:gd name="T33" fmla="*/ 280 h 453"/>
                <a:gd name="T34" fmla="*/ 314 w 334"/>
                <a:gd name="T35" fmla="*/ 295 h 453"/>
                <a:gd name="T36" fmla="*/ 274 w 334"/>
                <a:gd name="T37" fmla="*/ 317 h 453"/>
                <a:gd name="T38" fmla="*/ 229 w 334"/>
                <a:gd name="T39" fmla="*/ 340 h 453"/>
                <a:gd name="T40" fmla="*/ 191 w 334"/>
                <a:gd name="T41" fmla="*/ 358 h 453"/>
                <a:gd name="T42" fmla="*/ 170 w 334"/>
                <a:gd name="T43" fmla="*/ 373 h 453"/>
                <a:gd name="T44" fmla="*/ 145 w 334"/>
                <a:gd name="T45" fmla="*/ 400 h 453"/>
                <a:gd name="T46" fmla="*/ 118 w 334"/>
                <a:gd name="T47" fmla="*/ 430 h 453"/>
                <a:gd name="T48" fmla="*/ 95 w 334"/>
                <a:gd name="T49" fmla="*/ 449 h 453"/>
                <a:gd name="T50" fmla="*/ 85 w 334"/>
                <a:gd name="T51" fmla="*/ 451 h 453"/>
                <a:gd name="T52" fmla="*/ 75 w 334"/>
                <a:gd name="T53" fmla="*/ 440 h 453"/>
                <a:gd name="T54" fmla="*/ 55 w 334"/>
                <a:gd name="T55" fmla="*/ 403 h 453"/>
                <a:gd name="T56" fmla="*/ 25 w 334"/>
                <a:gd name="T57" fmla="*/ 338 h 453"/>
                <a:gd name="T58" fmla="*/ 7 w 334"/>
                <a:gd name="T59" fmla="*/ 290 h 453"/>
                <a:gd name="T60" fmla="*/ 0 w 334"/>
                <a:gd name="T61" fmla="*/ 262 h 453"/>
                <a:gd name="T62" fmla="*/ 0 w 334"/>
                <a:gd name="T63" fmla="*/ 227 h 453"/>
                <a:gd name="T64" fmla="*/ 3 w 334"/>
                <a:gd name="T65" fmla="*/ 176 h 453"/>
                <a:gd name="T66" fmla="*/ 8 w 334"/>
                <a:gd name="T67" fmla="*/ 123 h 453"/>
                <a:gd name="T68" fmla="*/ 18 w 334"/>
                <a:gd name="T69" fmla="*/ 80 h 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453"/>
                <a:gd name="T107" fmla="*/ 334 w 334"/>
                <a:gd name="T108" fmla="*/ 453 h 4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453">
                  <a:moveTo>
                    <a:pt x="27" y="63"/>
                  </a:moveTo>
                  <a:lnTo>
                    <a:pt x="30" y="62"/>
                  </a:lnTo>
                  <a:lnTo>
                    <a:pt x="40" y="55"/>
                  </a:lnTo>
                  <a:lnTo>
                    <a:pt x="55" y="47"/>
                  </a:lnTo>
                  <a:lnTo>
                    <a:pt x="76" y="37"/>
                  </a:lnTo>
                  <a:lnTo>
                    <a:pt x="100" y="25"/>
                  </a:lnTo>
                  <a:lnTo>
                    <a:pt x="125" y="15"/>
                  </a:lnTo>
                  <a:lnTo>
                    <a:pt x="153" y="7"/>
                  </a:lnTo>
                  <a:lnTo>
                    <a:pt x="181" y="2"/>
                  </a:lnTo>
                  <a:lnTo>
                    <a:pt x="208" y="0"/>
                  </a:lnTo>
                  <a:lnTo>
                    <a:pt x="233" y="0"/>
                  </a:lnTo>
                  <a:lnTo>
                    <a:pt x="256" y="4"/>
                  </a:lnTo>
                  <a:lnTo>
                    <a:pt x="276" y="9"/>
                  </a:lnTo>
                  <a:lnTo>
                    <a:pt x="292" y="14"/>
                  </a:lnTo>
                  <a:lnTo>
                    <a:pt x="306" y="20"/>
                  </a:lnTo>
                  <a:lnTo>
                    <a:pt x="316" y="27"/>
                  </a:lnTo>
                  <a:lnTo>
                    <a:pt x="322" y="35"/>
                  </a:lnTo>
                  <a:lnTo>
                    <a:pt x="324" y="43"/>
                  </a:lnTo>
                  <a:lnTo>
                    <a:pt x="324" y="57"/>
                  </a:lnTo>
                  <a:lnTo>
                    <a:pt x="322" y="70"/>
                  </a:lnTo>
                  <a:lnTo>
                    <a:pt x="319" y="88"/>
                  </a:lnTo>
                  <a:lnTo>
                    <a:pt x="316" y="106"/>
                  </a:lnTo>
                  <a:lnTo>
                    <a:pt x="314" y="125"/>
                  </a:lnTo>
                  <a:lnTo>
                    <a:pt x="312" y="145"/>
                  </a:lnTo>
                  <a:lnTo>
                    <a:pt x="312" y="163"/>
                  </a:lnTo>
                  <a:lnTo>
                    <a:pt x="316" y="181"/>
                  </a:lnTo>
                  <a:lnTo>
                    <a:pt x="319" y="199"/>
                  </a:lnTo>
                  <a:lnTo>
                    <a:pt x="324" y="216"/>
                  </a:lnTo>
                  <a:lnTo>
                    <a:pt x="329" y="232"/>
                  </a:lnTo>
                  <a:lnTo>
                    <a:pt x="332" y="249"/>
                  </a:lnTo>
                  <a:lnTo>
                    <a:pt x="334" y="262"/>
                  </a:lnTo>
                  <a:lnTo>
                    <a:pt x="334" y="269"/>
                  </a:lnTo>
                  <a:lnTo>
                    <a:pt x="332" y="275"/>
                  </a:lnTo>
                  <a:lnTo>
                    <a:pt x="329" y="280"/>
                  </a:lnTo>
                  <a:lnTo>
                    <a:pt x="326" y="285"/>
                  </a:lnTo>
                  <a:lnTo>
                    <a:pt x="314" y="295"/>
                  </a:lnTo>
                  <a:lnTo>
                    <a:pt x="296" y="307"/>
                  </a:lnTo>
                  <a:lnTo>
                    <a:pt x="274" y="317"/>
                  </a:lnTo>
                  <a:lnTo>
                    <a:pt x="253" y="328"/>
                  </a:lnTo>
                  <a:lnTo>
                    <a:pt x="229" y="340"/>
                  </a:lnTo>
                  <a:lnTo>
                    <a:pt x="208" y="350"/>
                  </a:lnTo>
                  <a:lnTo>
                    <a:pt x="191" y="358"/>
                  </a:lnTo>
                  <a:lnTo>
                    <a:pt x="179" y="365"/>
                  </a:lnTo>
                  <a:lnTo>
                    <a:pt x="170" y="373"/>
                  </a:lnTo>
                  <a:lnTo>
                    <a:pt x="158" y="385"/>
                  </a:lnTo>
                  <a:lnTo>
                    <a:pt x="145" y="400"/>
                  </a:lnTo>
                  <a:lnTo>
                    <a:pt x="131" y="415"/>
                  </a:lnTo>
                  <a:lnTo>
                    <a:pt x="118" y="430"/>
                  </a:lnTo>
                  <a:lnTo>
                    <a:pt x="105" y="441"/>
                  </a:lnTo>
                  <a:lnTo>
                    <a:pt x="95" y="449"/>
                  </a:lnTo>
                  <a:lnTo>
                    <a:pt x="88" y="453"/>
                  </a:lnTo>
                  <a:lnTo>
                    <a:pt x="85" y="451"/>
                  </a:lnTo>
                  <a:lnTo>
                    <a:pt x="81" y="446"/>
                  </a:lnTo>
                  <a:lnTo>
                    <a:pt x="75" y="440"/>
                  </a:lnTo>
                  <a:lnTo>
                    <a:pt x="68" y="430"/>
                  </a:lnTo>
                  <a:lnTo>
                    <a:pt x="55" y="403"/>
                  </a:lnTo>
                  <a:lnTo>
                    <a:pt x="40" y="373"/>
                  </a:lnTo>
                  <a:lnTo>
                    <a:pt x="25" y="338"/>
                  </a:lnTo>
                  <a:lnTo>
                    <a:pt x="12" y="305"/>
                  </a:lnTo>
                  <a:lnTo>
                    <a:pt x="7" y="290"/>
                  </a:lnTo>
                  <a:lnTo>
                    <a:pt x="3" y="275"/>
                  </a:lnTo>
                  <a:lnTo>
                    <a:pt x="0" y="262"/>
                  </a:lnTo>
                  <a:lnTo>
                    <a:pt x="0" y="251"/>
                  </a:lnTo>
                  <a:lnTo>
                    <a:pt x="0" y="227"/>
                  </a:lnTo>
                  <a:lnTo>
                    <a:pt x="2" y="203"/>
                  </a:lnTo>
                  <a:lnTo>
                    <a:pt x="3" y="176"/>
                  </a:lnTo>
                  <a:lnTo>
                    <a:pt x="5" y="150"/>
                  </a:lnTo>
                  <a:lnTo>
                    <a:pt x="8" y="123"/>
                  </a:lnTo>
                  <a:lnTo>
                    <a:pt x="13" y="100"/>
                  </a:lnTo>
                  <a:lnTo>
                    <a:pt x="18" y="80"/>
                  </a:lnTo>
                  <a:lnTo>
                    <a:pt x="27" y="6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2" name="Freeform 556"/>
            <p:cNvSpPr>
              <a:spLocks/>
            </p:cNvSpPr>
            <p:nvPr/>
          </p:nvSpPr>
          <p:spPr bwMode="auto">
            <a:xfrm>
              <a:off x="1506" y="3086"/>
              <a:ext cx="309" cy="419"/>
            </a:xfrm>
            <a:custGeom>
              <a:avLst/>
              <a:gdLst>
                <a:gd name="T0" fmla="*/ 27 w 309"/>
                <a:gd name="T1" fmla="*/ 56 h 419"/>
                <a:gd name="T2" fmla="*/ 52 w 309"/>
                <a:gd name="T3" fmla="*/ 43 h 419"/>
                <a:gd name="T4" fmla="*/ 91 w 309"/>
                <a:gd name="T5" fmla="*/ 23 h 419"/>
                <a:gd name="T6" fmla="*/ 141 w 309"/>
                <a:gd name="T7" fmla="*/ 7 h 419"/>
                <a:gd name="T8" fmla="*/ 193 w 309"/>
                <a:gd name="T9" fmla="*/ 0 h 419"/>
                <a:gd name="T10" fmla="*/ 236 w 309"/>
                <a:gd name="T11" fmla="*/ 3 h 419"/>
                <a:gd name="T12" fmla="*/ 271 w 309"/>
                <a:gd name="T13" fmla="*/ 12 h 419"/>
                <a:gd name="T14" fmla="*/ 292 w 309"/>
                <a:gd name="T15" fmla="*/ 25 h 419"/>
                <a:gd name="T16" fmla="*/ 301 w 309"/>
                <a:gd name="T17" fmla="*/ 40 h 419"/>
                <a:gd name="T18" fmla="*/ 297 w 309"/>
                <a:gd name="T19" fmla="*/ 65 h 419"/>
                <a:gd name="T20" fmla="*/ 292 w 309"/>
                <a:gd name="T21" fmla="*/ 98 h 419"/>
                <a:gd name="T22" fmla="*/ 287 w 309"/>
                <a:gd name="T23" fmla="*/ 133 h 419"/>
                <a:gd name="T24" fmla="*/ 291 w 309"/>
                <a:gd name="T25" fmla="*/ 167 h 419"/>
                <a:gd name="T26" fmla="*/ 299 w 309"/>
                <a:gd name="T27" fmla="*/ 200 h 419"/>
                <a:gd name="T28" fmla="*/ 307 w 309"/>
                <a:gd name="T29" fmla="*/ 230 h 419"/>
                <a:gd name="T30" fmla="*/ 307 w 309"/>
                <a:gd name="T31" fmla="*/ 249 h 419"/>
                <a:gd name="T32" fmla="*/ 304 w 309"/>
                <a:gd name="T33" fmla="*/ 260 h 419"/>
                <a:gd name="T34" fmla="*/ 289 w 309"/>
                <a:gd name="T35" fmla="*/ 273 h 419"/>
                <a:gd name="T36" fmla="*/ 254 w 309"/>
                <a:gd name="T37" fmla="*/ 293 h 419"/>
                <a:gd name="T38" fmla="*/ 211 w 309"/>
                <a:gd name="T39" fmla="*/ 313 h 419"/>
                <a:gd name="T40" fmla="*/ 176 w 309"/>
                <a:gd name="T41" fmla="*/ 331 h 419"/>
                <a:gd name="T42" fmla="*/ 156 w 309"/>
                <a:gd name="T43" fmla="*/ 345 h 419"/>
                <a:gd name="T44" fmla="*/ 133 w 309"/>
                <a:gd name="T45" fmla="*/ 370 h 419"/>
                <a:gd name="T46" fmla="*/ 108 w 309"/>
                <a:gd name="T47" fmla="*/ 398 h 419"/>
                <a:gd name="T48" fmla="*/ 88 w 309"/>
                <a:gd name="T49" fmla="*/ 416 h 419"/>
                <a:gd name="T50" fmla="*/ 78 w 309"/>
                <a:gd name="T51" fmla="*/ 418 h 419"/>
                <a:gd name="T52" fmla="*/ 68 w 309"/>
                <a:gd name="T53" fmla="*/ 406 h 419"/>
                <a:gd name="T54" fmla="*/ 50 w 309"/>
                <a:gd name="T55" fmla="*/ 373 h 419"/>
                <a:gd name="T56" fmla="*/ 22 w 309"/>
                <a:gd name="T57" fmla="*/ 313 h 419"/>
                <a:gd name="T58" fmla="*/ 5 w 309"/>
                <a:gd name="T59" fmla="*/ 268 h 419"/>
                <a:gd name="T60" fmla="*/ 0 w 309"/>
                <a:gd name="T61" fmla="*/ 242 h 419"/>
                <a:gd name="T62" fmla="*/ 0 w 309"/>
                <a:gd name="T63" fmla="*/ 210 h 419"/>
                <a:gd name="T64" fmla="*/ 2 w 309"/>
                <a:gd name="T65" fmla="*/ 162 h 419"/>
                <a:gd name="T66" fmla="*/ 7 w 309"/>
                <a:gd name="T67" fmla="*/ 114 h 419"/>
                <a:gd name="T68" fmla="*/ 17 w 309"/>
                <a:gd name="T69" fmla="*/ 73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9"/>
                <a:gd name="T106" fmla="*/ 0 h 419"/>
                <a:gd name="T107" fmla="*/ 309 w 309"/>
                <a:gd name="T108" fmla="*/ 419 h 4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9" h="419">
                  <a:moveTo>
                    <a:pt x="23" y="60"/>
                  </a:moveTo>
                  <a:lnTo>
                    <a:pt x="27" y="56"/>
                  </a:lnTo>
                  <a:lnTo>
                    <a:pt x="37" y="51"/>
                  </a:lnTo>
                  <a:lnTo>
                    <a:pt x="52" y="43"/>
                  </a:lnTo>
                  <a:lnTo>
                    <a:pt x="70" y="33"/>
                  </a:lnTo>
                  <a:lnTo>
                    <a:pt x="91" y="23"/>
                  </a:lnTo>
                  <a:lnTo>
                    <a:pt x="115" y="15"/>
                  </a:lnTo>
                  <a:lnTo>
                    <a:pt x="141" y="7"/>
                  </a:lnTo>
                  <a:lnTo>
                    <a:pt x="166" y="2"/>
                  </a:lnTo>
                  <a:lnTo>
                    <a:pt x="193" y="0"/>
                  </a:lnTo>
                  <a:lnTo>
                    <a:pt x="216" y="0"/>
                  </a:lnTo>
                  <a:lnTo>
                    <a:pt x="236" y="3"/>
                  </a:lnTo>
                  <a:lnTo>
                    <a:pt x="254" y="7"/>
                  </a:lnTo>
                  <a:lnTo>
                    <a:pt x="271" y="12"/>
                  </a:lnTo>
                  <a:lnTo>
                    <a:pt x="282" y="18"/>
                  </a:lnTo>
                  <a:lnTo>
                    <a:pt x="292" y="25"/>
                  </a:lnTo>
                  <a:lnTo>
                    <a:pt x="297" y="31"/>
                  </a:lnTo>
                  <a:lnTo>
                    <a:pt x="301" y="40"/>
                  </a:lnTo>
                  <a:lnTo>
                    <a:pt x="299" y="51"/>
                  </a:lnTo>
                  <a:lnTo>
                    <a:pt x="297" y="65"/>
                  </a:lnTo>
                  <a:lnTo>
                    <a:pt x="296" y="81"/>
                  </a:lnTo>
                  <a:lnTo>
                    <a:pt x="292" y="98"/>
                  </a:lnTo>
                  <a:lnTo>
                    <a:pt x="289" y="114"/>
                  </a:lnTo>
                  <a:lnTo>
                    <a:pt x="287" y="133"/>
                  </a:lnTo>
                  <a:lnTo>
                    <a:pt x="287" y="151"/>
                  </a:lnTo>
                  <a:lnTo>
                    <a:pt x="291" y="167"/>
                  </a:lnTo>
                  <a:lnTo>
                    <a:pt x="296" y="184"/>
                  </a:lnTo>
                  <a:lnTo>
                    <a:pt x="299" y="200"/>
                  </a:lnTo>
                  <a:lnTo>
                    <a:pt x="304" y="215"/>
                  </a:lnTo>
                  <a:lnTo>
                    <a:pt x="307" y="230"/>
                  </a:lnTo>
                  <a:lnTo>
                    <a:pt x="309" y="244"/>
                  </a:lnTo>
                  <a:lnTo>
                    <a:pt x="307" y="249"/>
                  </a:lnTo>
                  <a:lnTo>
                    <a:pt x="306" y="255"/>
                  </a:lnTo>
                  <a:lnTo>
                    <a:pt x="304" y="260"/>
                  </a:lnTo>
                  <a:lnTo>
                    <a:pt x="301" y="263"/>
                  </a:lnTo>
                  <a:lnTo>
                    <a:pt x="289" y="273"/>
                  </a:lnTo>
                  <a:lnTo>
                    <a:pt x="272" y="283"/>
                  </a:lnTo>
                  <a:lnTo>
                    <a:pt x="254" y="293"/>
                  </a:lnTo>
                  <a:lnTo>
                    <a:pt x="233" y="303"/>
                  </a:lnTo>
                  <a:lnTo>
                    <a:pt x="211" y="313"/>
                  </a:lnTo>
                  <a:lnTo>
                    <a:pt x="193" y="323"/>
                  </a:lnTo>
                  <a:lnTo>
                    <a:pt x="176" y="331"/>
                  </a:lnTo>
                  <a:lnTo>
                    <a:pt x="166" y="338"/>
                  </a:lnTo>
                  <a:lnTo>
                    <a:pt x="156" y="345"/>
                  </a:lnTo>
                  <a:lnTo>
                    <a:pt x="146" y="356"/>
                  </a:lnTo>
                  <a:lnTo>
                    <a:pt x="133" y="370"/>
                  </a:lnTo>
                  <a:lnTo>
                    <a:pt x="120" y="384"/>
                  </a:lnTo>
                  <a:lnTo>
                    <a:pt x="108" y="398"/>
                  </a:lnTo>
                  <a:lnTo>
                    <a:pt x="96" y="409"/>
                  </a:lnTo>
                  <a:lnTo>
                    <a:pt x="88" y="416"/>
                  </a:lnTo>
                  <a:lnTo>
                    <a:pt x="81" y="419"/>
                  </a:lnTo>
                  <a:lnTo>
                    <a:pt x="78" y="418"/>
                  </a:lnTo>
                  <a:lnTo>
                    <a:pt x="75" y="413"/>
                  </a:lnTo>
                  <a:lnTo>
                    <a:pt x="68" y="406"/>
                  </a:lnTo>
                  <a:lnTo>
                    <a:pt x="63" y="398"/>
                  </a:lnTo>
                  <a:lnTo>
                    <a:pt x="50" y="373"/>
                  </a:lnTo>
                  <a:lnTo>
                    <a:pt x="35" y="345"/>
                  </a:lnTo>
                  <a:lnTo>
                    <a:pt x="22" y="313"/>
                  </a:lnTo>
                  <a:lnTo>
                    <a:pt x="10" y="283"/>
                  </a:lnTo>
                  <a:lnTo>
                    <a:pt x="5" y="268"/>
                  </a:lnTo>
                  <a:lnTo>
                    <a:pt x="2" y="255"/>
                  </a:lnTo>
                  <a:lnTo>
                    <a:pt x="0" y="242"/>
                  </a:lnTo>
                  <a:lnTo>
                    <a:pt x="0" y="232"/>
                  </a:lnTo>
                  <a:lnTo>
                    <a:pt x="0" y="210"/>
                  </a:lnTo>
                  <a:lnTo>
                    <a:pt x="0" y="187"/>
                  </a:lnTo>
                  <a:lnTo>
                    <a:pt x="2" y="162"/>
                  </a:lnTo>
                  <a:lnTo>
                    <a:pt x="3" y="138"/>
                  </a:lnTo>
                  <a:lnTo>
                    <a:pt x="7" y="114"/>
                  </a:lnTo>
                  <a:lnTo>
                    <a:pt x="12" y="91"/>
                  </a:lnTo>
                  <a:lnTo>
                    <a:pt x="17" y="73"/>
                  </a:lnTo>
                  <a:lnTo>
                    <a:pt x="23" y="60"/>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3" name="Freeform 557"/>
            <p:cNvSpPr>
              <a:spLocks/>
            </p:cNvSpPr>
            <p:nvPr/>
          </p:nvSpPr>
          <p:spPr bwMode="auto">
            <a:xfrm>
              <a:off x="1514" y="3098"/>
              <a:ext cx="284" cy="386"/>
            </a:xfrm>
            <a:custGeom>
              <a:avLst/>
              <a:gdLst>
                <a:gd name="T0" fmla="*/ 25 w 284"/>
                <a:gd name="T1" fmla="*/ 53 h 386"/>
                <a:gd name="T2" fmla="*/ 48 w 284"/>
                <a:gd name="T3" fmla="*/ 39 h 386"/>
                <a:gd name="T4" fmla="*/ 85 w 284"/>
                <a:gd name="T5" fmla="*/ 21 h 386"/>
                <a:gd name="T6" fmla="*/ 130 w 284"/>
                <a:gd name="T7" fmla="*/ 6 h 386"/>
                <a:gd name="T8" fmla="*/ 178 w 284"/>
                <a:gd name="T9" fmla="*/ 0 h 386"/>
                <a:gd name="T10" fmla="*/ 218 w 284"/>
                <a:gd name="T11" fmla="*/ 3 h 386"/>
                <a:gd name="T12" fmla="*/ 250 w 284"/>
                <a:gd name="T13" fmla="*/ 11 h 386"/>
                <a:gd name="T14" fmla="*/ 269 w 284"/>
                <a:gd name="T15" fmla="*/ 23 h 386"/>
                <a:gd name="T16" fmla="*/ 278 w 284"/>
                <a:gd name="T17" fmla="*/ 36 h 386"/>
                <a:gd name="T18" fmla="*/ 274 w 284"/>
                <a:gd name="T19" fmla="*/ 59 h 386"/>
                <a:gd name="T20" fmla="*/ 269 w 284"/>
                <a:gd name="T21" fmla="*/ 89 h 386"/>
                <a:gd name="T22" fmla="*/ 266 w 284"/>
                <a:gd name="T23" fmla="*/ 122 h 386"/>
                <a:gd name="T24" fmla="*/ 269 w 284"/>
                <a:gd name="T25" fmla="*/ 154 h 386"/>
                <a:gd name="T26" fmla="*/ 276 w 284"/>
                <a:gd name="T27" fmla="*/ 184 h 386"/>
                <a:gd name="T28" fmla="*/ 284 w 284"/>
                <a:gd name="T29" fmla="*/ 212 h 386"/>
                <a:gd name="T30" fmla="*/ 284 w 284"/>
                <a:gd name="T31" fmla="*/ 228 h 386"/>
                <a:gd name="T32" fmla="*/ 281 w 284"/>
                <a:gd name="T33" fmla="*/ 238 h 386"/>
                <a:gd name="T34" fmla="*/ 268 w 284"/>
                <a:gd name="T35" fmla="*/ 251 h 386"/>
                <a:gd name="T36" fmla="*/ 235 w 284"/>
                <a:gd name="T37" fmla="*/ 270 h 386"/>
                <a:gd name="T38" fmla="*/ 196 w 284"/>
                <a:gd name="T39" fmla="*/ 288 h 386"/>
                <a:gd name="T40" fmla="*/ 163 w 284"/>
                <a:gd name="T41" fmla="*/ 304 h 386"/>
                <a:gd name="T42" fmla="*/ 145 w 284"/>
                <a:gd name="T43" fmla="*/ 318 h 386"/>
                <a:gd name="T44" fmla="*/ 123 w 284"/>
                <a:gd name="T45" fmla="*/ 339 h 386"/>
                <a:gd name="T46" fmla="*/ 100 w 284"/>
                <a:gd name="T47" fmla="*/ 366 h 386"/>
                <a:gd name="T48" fmla="*/ 82 w 284"/>
                <a:gd name="T49" fmla="*/ 382 h 386"/>
                <a:gd name="T50" fmla="*/ 68 w 284"/>
                <a:gd name="T51" fmla="*/ 379 h 386"/>
                <a:gd name="T52" fmla="*/ 47 w 284"/>
                <a:gd name="T53" fmla="*/ 343 h 386"/>
                <a:gd name="T54" fmla="*/ 22 w 284"/>
                <a:gd name="T55" fmla="*/ 288 h 386"/>
                <a:gd name="T56" fmla="*/ 7 w 284"/>
                <a:gd name="T57" fmla="*/ 246 h 386"/>
                <a:gd name="T58" fmla="*/ 0 w 284"/>
                <a:gd name="T59" fmla="*/ 222 h 386"/>
                <a:gd name="T60" fmla="*/ 0 w 284"/>
                <a:gd name="T61" fmla="*/ 193 h 386"/>
                <a:gd name="T62" fmla="*/ 2 w 284"/>
                <a:gd name="T63" fmla="*/ 149 h 386"/>
                <a:gd name="T64" fmla="*/ 7 w 284"/>
                <a:gd name="T65" fmla="*/ 104 h 386"/>
                <a:gd name="T66" fmla="*/ 17 w 284"/>
                <a:gd name="T67" fmla="*/ 68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386"/>
                <a:gd name="T104" fmla="*/ 284 w 284"/>
                <a:gd name="T105" fmla="*/ 386 h 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386">
                  <a:moveTo>
                    <a:pt x="24" y="54"/>
                  </a:moveTo>
                  <a:lnTo>
                    <a:pt x="25" y="53"/>
                  </a:lnTo>
                  <a:lnTo>
                    <a:pt x="35" y="46"/>
                  </a:lnTo>
                  <a:lnTo>
                    <a:pt x="48" y="39"/>
                  </a:lnTo>
                  <a:lnTo>
                    <a:pt x="65" y="31"/>
                  </a:lnTo>
                  <a:lnTo>
                    <a:pt x="85" y="21"/>
                  </a:lnTo>
                  <a:lnTo>
                    <a:pt x="107" y="13"/>
                  </a:lnTo>
                  <a:lnTo>
                    <a:pt x="130" y="6"/>
                  </a:lnTo>
                  <a:lnTo>
                    <a:pt x="155" y="1"/>
                  </a:lnTo>
                  <a:lnTo>
                    <a:pt x="178" y="0"/>
                  </a:lnTo>
                  <a:lnTo>
                    <a:pt x="200" y="0"/>
                  </a:lnTo>
                  <a:lnTo>
                    <a:pt x="218" y="3"/>
                  </a:lnTo>
                  <a:lnTo>
                    <a:pt x="236" y="6"/>
                  </a:lnTo>
                  <a:lnTo>
                    <a:pt x="250" y="11"/>
                  </a:lnTo>
                  <a:lnTo>
                    <a:pt x="261" y="16"/>
                  </a:lnTo>
                  <a:lnTo>
                    <a:pt x="269" y="23"/>
                  </a:lnTo>
                  <a:lnTo>
                    <a:pt x="274" y="29"/>
                  </a:lnTo>
                  <a:lnTo>
                    <a:pt x="278" y="36"/>
                  </a:lnTo>
                  <a:lnTo>
                    <a:pt x="278" y="46"/>
                  </a:lnTo>
                  <a:lnTo>
                    <a:pt x="274" y="59"/>
                  </a:lnTo>
                  <a:lnTo>
                    <a:pt x="273" y="74"/>
                  </a:lnTo>
                  <a:lnTo>
                    <a:pt x="269" y="89"/>
                  </a:lnTo>
                  <a:lnTo>
                    <a:pt x="268" y="106"/>
                  </a:lnTo>
                  <a:lnTo>
                    <a:pt x="266" y="122"/>
                  </a:lnTo>
                  <a:lnTo>
                    <a:pt x="266" y="137"/>
                  </a:lnTo>
                  <a:lnTo>
                    <a:pt x="269" y="154"/>
                  </a:lnTo>
                  <a:lnTo>
                    <a:pt x="273" y="169"/>
                  </a:lnTo>
                  <a:lnTo>
                    <a:pt x="276" y="184"/>
                  </a:lnTo>
                  <a:lnTo>
                    <a:pt x="281" y="198"/>
                  </a:lnTo>
                  <a:lnTo>
                    <a:pt x="284" y="212"/>
                  </a:lnTo>
                  <a:lnTo>
                    <a:pt x="284" y="223"/>
                  </a:lnTo>
                  <a:lnTo>
                    <a:pt x="284" y="228"/>
                  </a:lnTo>
                  <a:lnTo>
                    <a:pt x="283" y="233"/>
                  </a:lnTo>
                  <a:lnTo>
                    <a:pt x="281" y="238"/>
                  </a:lnTo>
                  <a:lnTo>
                    <a:pt x="278" y="243"/>
                  </a:lnTo>
                  <a:lnTo>
                    <a:pt x="268" y="251"/>
                  </a:lnTo>
                  <a:lnTo>
                    <a:pt x="253" y="260"/>
                  </a:lnTo>
                  <a:lnTo>
                    <a:pt x="235" y="270"/>
                  </a:lnTo>
                  <a:lnTo>
                    <a:pt x="215" y="280"/>
                  </a:lnTo>
                  <a:lnTo>
                    <a:pt x="196" y="288"/>
                  </a:lnTo>
                  <a:lnTo>
                    <a:pt x="178" y="296"/>
                  </a:lnTo>
                  <a:lnTo>
                    <a:pt x="163" y="304"/>
                  </a:lnTo>
                  <a:lnTo>
                    <a:pt x="153" y="309"/>
                  </a:lnTo>
                  <a:lnTo>
                    <a:pt x="145" y="318"/>
                  </a:lnTo>
                  <a:lnTo>
                    <a:pt x="135" y="328"/>
                  </a:lnTo>
                  <a:lnTo>
                    <a:pt x="123" y="339"/>
                  </a:lnTo>
                  <a:lnTo>
                    <a:pt x="112" y="353"/>
                  </a:lnTo>
                  <a:lnTo>
                    <a:pt x="100" y="366"/>
                  </a:lnTo>
                  <a:lnTo>
                    <a:pt x="90" y="376"/>
                  </a:lnTo>
                  <a:lnTo>
                    <a:pt x="82" y="382"/>
                  </a:lnTo>
                  <a:lnTo>
                    <a:pt x="75" y="386"/>
                  </a:lnTo>
                  <a:lnTo>
                    <a:pt x="68" y="379"/>
                  </a:lnTo>
                  <a:lnTo>
                    <a:pt x="58" y="366"/>
                  </a:lnTo>
                  <a:lnTo>
                    <a:pt x="47" y="343"/>
                  </a:lnTo>
                  <a:lnTo>
                    <a:pt x="34" y="316"/>
                  </a:lnTo>
                  <a:lnTo>
                    <a:pt x="22" y="288"/>
                  </a:lnTo>
                  <a:lnTo>
                    <a:pt x="10" y="260"/>
                  </a:lnTo>
                  <a:lnTo>
                    <a:pt x="7" y="246"/>
                  </a:lnTo>
                  <a:lnTo>
                    <a:pt x="4" y="233"/>
                  </a:lnTo>
                  <a:lnTo>
                    <a:pt x="0" y="222"/>
                  </a:lnTo>
                  <a:lnTo>
                    <a:pt x="0" y="213"/>
                  </a:lnTo>
                  <a:lnTo>
                    <a:pt x="0" y="193"/>
                  </a:lnTo>
                  <a:lnTo>
                    <a:pt x="2" y="172"/>
                  </a:lnTo>
                  <a:lnTo>
                    <a:pt x="2" y="149"/>
                  </a:lnTo>
                  <a:lnTo>
                    <a:pt x="5" y="126"/>
                  </a:lnTo>
                  <a:lnTo>
                    <a:pt x="7" y="104"/>
                  </a:lnTo>
                  <a:lnTo>
                    <a:pt x="12" y="84"/>
                  </a:lnTo>
                  <a:lnTo>
                    <a:pt x="17" y="68"/>
                  </a:lnTo>
                  <a:lnTo>
                    <a:pt x="24" y="54"/>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4" name="Freeform 558"/>
            <p:cNvSpPr>
              <a:spLocks/>
            </p:cNvSpPr>
            <p:nvPr/>
          </p:nvSpPr>
          <p:spPr bwMode="auto">
            <a:xfrm>
              <a:off x="1524" y="3109"/>
              <a:ext cx="259" cy="353"/>
            </a:xfrm>
            <a:custGeom>
              <a:avLst/>
              <a:gdLst>
                <a:gd name="T0" fmla="*/ 24 w 259"/>
                <a:gd name="T1" fmla="*/ 48 h 353"/>
                <a:gd name="T2" fmla="*/ 43 w 259"/>
                <a:gd name="T3" fmla="*/ 37 h 353"/>
                <a:gd name="T4" fmla="*/ 77 w 259"/>
                <a:gd name="T5" fmla="*/ 20 h 353"/>
                <a:gd name="T6" fmla="*/ 118 w 259"/>
                <a:gd name="T7" fmla="*/ 5 h 353"/>
                <a:gd name="T8" fmla="*/ 161 w 259"/>
                <a:gd name="T9" fmla="*/ 0 h 353"/>
                <a:gd name="T10" fmla="*/ 200 w 259"/>
                <a:gd name="T11" fmla="*/ 2 h 353"/>
                <a:gd name="T12" fmla="*/ 228 w 259"/>
                <a:gd name="T13" fmla="*/ 10 h 353"/>
                <a:gd name="T14" fmla="*/ 246 w 259"/>
                <a:gd name="T15" fmla="*/ 22 h 353"/>
                <a:gd name="T16" fmla="*/ 253 w 259"/>
                <a:gd name="T17" fmla="*/ 33 h 353"/>
                <a:gd name="T18" fmla="*/ 251 w 259"/>
                <a:gd name="T19" fmla="*/ 55 h 353"/>
                <a:gd name="T20" fmla="*/ 246 w 259"/>
                <a:gd name="T21" fmla="*/ 81 h 353"/>
                <a:gd name="T22" fmla="*/ 243 w 259"/>
                <a:gd name="T23" fmla="*/ 111 h 353"/>
                <a:gd name="T24" fmla="*/ 245 w 259"/>
                <a:gd name="T25" fmla="*/ 141 h 353"/>
                <a:gd name="T26" fmla="*/ 253 w 259"/>
                <a:gd name="T27" fmla="*/ 168 h 353"/>
                <a:gd name="T28" fmla="*/ 258 w 259"/>
                <a:gd name="T29" fmla="*/ 192 h 353"/>
                <a:gd name="T30" fmla="*/ 259 w 259"/>
                <a:gd name="T31" fmla="*/ 209 h 353"/>
                <a:gd name="T32" fmla="*/ 256 w 259"/>
                <a:gd name="T33" fmla="*/ 219 h 353"/>
                <a:gd name="T34" fmla="*/ 243 w 259"/>
                <a:gd name="T35" fmla="*/ 231 h 353"/>
                <a:gd name="T36" fmla="*/ 213 w 259"/>
                <a:gd name="T37" fmla="*/ 247 h 353"/>
                <a:gd name="T38" fmla="*/ 178 w 259"/>
                <a:gd name="T39" fmla="*/ 264 h 353"/>
                <a:gd name="T40" fmla="*/ 148 w 259"/>
                <a:gd name="T41" fmla="*/ 279 h 353"/>
                <a:gd name="T42" fmla="*/ 132 w 259"/>
                <a:gd name="T43" fmla="*/ 290 h 353"/>
                <a:gd name="T44" fmla="*/ 112 w 259"/>
                <a:gd name="T45" fmla="*/ 312 h 353"/>
                <a:gd name="T46" fmla="*/ 90 w 259"/>
                <a:gd name="T47" fmla="*/ 333 h 353"/>
                <a:gd name="T48" fmla="*/ 73 w 259"/>
                <a:gd name="T49" fmla="*/ 350 h 353"/>
                <a:gd name="T50" fmla="*/ 62 w 259"/>
                <a:gd name="T51" fmla="*/ 348 h 353"/>
                <a:gd name="T52" fmla="*/ 42 w 259"/>
                <a:gd name="T53" fmla="*/ 313 h 353"/>
                <a:gd name="T54" fmla="*/ 19 w 259"/>
                <a:gd name="T55" fmla="*/ 264 h 353"/>
                <a:gd name="T56" fmla="*/ 2 w 259"/>
                <a:gd name="T57" fmla="*/ 214 h 353"/>
                <a:gd name="T58" fmla="*/ 0 w 259"/>
                <a:gd name="T59" fmla="*/ 177 h 353"/>
                <a:gd name="T60" fmla="*/ 2 w 259"/>
                <a:gd name="T61" fmla="*/ 136 h 353"/>
                <a:gd name="T62" fmla="*/ 7 w 259"/>
                <a:gd name="T63" fmla="*/ 96 h 353"/>
                <a:gd name="T64" fmla="*/ 14 w 259"/>
                <a:gd name="T65" fmla="*/ 61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
                <a:gd name="T100" fmla="*/ 0 h 353"/>
                <a:gd name="T101" fmla="*/ 259 w 25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 h="353">
                  <a:moveTo>
                    <a:pt x="20" y="50"/>
                  </a:moveTo>
                  <a:lnTo>
                    <a:pt x="24" y="48"/>
                  </a:lnTo>
                  <a:lnTo>
                    <a:pt x="30" y="43"/>
                  </a:lnTo>
                  <a:lnTo>
                    <a:pt x="43" y="37"/>
                  </a:lnTo>
                  <a:lnTo>
                    <a:pt x="58" y="28"/>
                  </a:lnTo>
                  <a:lnTo>
                    <a:pt x="77" y="20"/>
                  </a:lnTo>
                  <a:lnTo>
                    <a:pt x="97" y="12"/>
                  </a:lnTo>
                  <a:lnTo>
                    <a:pt x="118" y="5"/>
                  </a:lnTo>
                  <a:lnTo>
                    <a:pt x="140" y="2"/>
                  </a:lnTo>
                  <a:lnTo>
                    <a:pt x="161" y="0"/>
                  </a:lnTo>
                  <a:lnTo>
                    <a:pt x="181" y="0"/>
                  </a:lnTo>
                  <a:lnTo>
                    <a:pt x="200" y="2"/>
                  </a:lnTo>
                  <a:lnTo>
                    <a:pt x="215" y="7"/>
                  </a:lnTo>
                  <a:lnTo>
                    <a:pt x="228" y="10"/>
                  </a:lnTo>
                  <a:lnTo>
                    <a:pt x="238" y="15"/>
                  </a:lnTo>
                  <a:lnTo>
                    <a:pt x="246" y="22"/>
                  </a:lnTo>
                  <a:lnTo>
                    <a:pt x="251" y="27"/>
                  </a:lnTo>
                  <a:lnTo>
                    <a:pt x="253" y="33"/>
                  </a:lnTo>
                  <a:lnTo>
                    <a:pt x="253" y="43"/>
                  </a:lnTo>
                  <a:lnTo>
                    <a:pt x="251" y="55"/>
                  </a:lnTo>
                  <a:lnTo>
                    <a:pt x="248" y="68"/>
                  </a:lnTo>
                  <a:lnTo>
                    <a:pt x="246" y="81"/>
                  </a:lnTo>
                  <a:lnTo>
                    <a:pt x="243" y="96"/>
                  </a:lnTo>
                  <a:lnTo>
                    <a:pt x="243" y="111"/>
                  </a:lnTo>
                  <a:lnTo>
                    <a:pt x="243" y="126"/>
                  </a:lnTo>
                  <a:lnTo>
                    <a:pt x="245" y="141"/>
                  </a:lnTo>
                  <a:lnTo>
                    <a:pt x="248" y="154"/>
                  </a:lnTo>
                  <a:lnTo>
                    <a:pt x="253" y="168"/>
                  </a:lnTo>
                  <a:lnTo>
                    <a:pt x="256" y="181"/>
                  </a:lnTo>
                  <a:lnTo>
                    <a:pt x="258" y="192"/>
                  </a:lnTo>
                  <a:lnTo>
                    <a:pt x="259" y="204"/>
                  </a:lnTo>
                  <a:lnTo>
                    <a:pt x="259" y="209"/>
                  </a:lnTo>
                  <a:lnTo>
                    <a:pt x="258" y="214"/>
                  </a:lnTo>
                  <a:lnTo>
                    <a:pt x="256" y="219"/>
                  </a:lnTo>
                  <a:lnTo>
                    <a:pt x="253" y="222"/>
                  </a:lnTo>
                  <a:lnTo>
                    <a:pt x="243" y="231"/>
                  </a:lnTo>
                  <a:lnTo>
                    <a:pt x="230" y="239"/>
                  </a:lnTo>
                  <a:lnTo>
                    <a:pt x="213" y="247"/>
                  </a:lnTo>
                  <a:lnTo>
                    <a:pt x="196" y="255"/>
                  </a:lnTo>
                  <a:lnTo>
                    <a:pt x="178" y="264"/>
                  </a:lnTo>
                  <a:lnTo>
                    <a:pt x="161" y="272"/>
                  </a:lnTo>
                  <a:lnTo>
                    <a:pt x="148" y="279"/>
                  </a:lnTo>
                  <a:lnTo>
                    <a:pt x="140" y="284"/>
                  </a:lnTo>
                  <a:lnTo>
                    <a:pt x="132" y="290"/>
                  </a:lnTo>
                  <a:lnTo>
                    <a:pt x="123" y="300"/>
                  </a:lnTo>
                  <a:lnTo>
                    <a:pt x="112" y="312"/>
                  </a:lnTo>
                  <a:lnTo>
                    <a:pt x="102" y="323"/>
                  </a:lnTo>
                  <a:lnTo>
                    <a:pt x="90" y="333"/>
                  </a:lnTo>
                  <a:lnTo>
                    <a:pt x="82" y="343"/>
                  </a:lnTo>
                  <a:lnTo>
                    <a:pt x="73" y="350"/>
                  </a:lnTo>
                  <a:lnTo>
                    <a:pt x="68" y="353"/>
                  </a:lnTo>
                  <a:lnTo>
                    <a:pt x="62" y="348"/>
                  </a:lnTo>
                  <a:lnTo>
                    <a:pt x="53" y="333"/>
                  </a:lnTo>
                  <a:lnTo>
                    <a:pt x="42" y="313"/>
                  </a:lnTo>
                  <a:lnTo>
                    <a:pt x="30" y="290"/>
                  </a:lnTo>
                  <a:lnTo>
                    <a:pt x="19" y="264"/>
                  </a:lnTo>
                  <a:lnTo>
                    <a:pt x="9" y="237"/>
                  </a:lnTo>
                  <a:lnTo>
                    <a:pt x="2" y="214"/>
                  </a:lnTo>
                  <a:lnTo>
                    <a:pt x="0" y="194"/>
                  </a:lnTo>
                  <a:lnTo>
                    <a:pt x="0" y="177"/>
                  </a:lnTo>
                  <a:lnTo>
                    <a:pt x="0" y="158"/>
                  </a:lnTo>
                  <a:lnTo>
                    <a:pt x="2" y="136"/>
                  </a:lnTo>
                  <a:lnTo>
                    <a:pt x="4" y="116"/>
                  </a:lnTo>
                  <a:lnTo>
                    <a:pt x="7" y="96"/>
                  </a:lnTo>
                  <a:lnTo>
                    <a:pt x="10" y="78"/>
                  </a:lnTo>
                  <a:lnTo>
                    <a:pt x="14" y="61"/>
                  </a:lnTo>
                  <a:lnTo>
                    <a:pt x="20" y="50"/>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5" name="Freeform 559"/>
            <p:cNvSpPr>
              <a:spLocks/>
            </p:cNvSpPr>
            <p:nvPr/>
          </p:nvSpPr>
          <p:spPr bwMode="auto">
            <a:xfrm>
              <a:off x="1533" y="3121"/>
              <a:ext cx="236" cy="318"/>
            </a:xfrm>
            <a:custGeom>
              <a:avLst/>
              <a:gdLst>
                <a:gd name="T0" fmla="*/ 21 w 236"/>
                <a:gd name="T1" fmla="*/ 43 h 318"/>
                <a:gd name="T2" fmla="*/ 39 w 236"/>
                <a:gd name="T3" fmla="*/ 33 h 318"/>
                <a:gd name="T4" fmla="*/ 69 w 236"/>
                <a:gd name="T5" fmla="*/ 18 h 318"/>
                <a:gd name="T6" fmla="*/ 108 w 236"/>
                <a:gd name="T7" fmla="*/ 5 h 318"/>
                <a:gd name="T8" fmla="*/ 146 w 236"/>
                <a:gd name="T9" fmla="*/ 0 h 318"/>
                <a:gd name="T10" fmla="*/ 181 w 236"/>
                <a:gd name="T11" fmla="*/ 1 h 318"/>
                <a:gd name="T12" fmla="*/ 206 w 236"/>
                <a:gd name="T13" fmla="*/ 10 h 318"/>
                <a:gd name="T14" fmla="*/ 222 w 236"/>
                <a:gd name="T15" fmla="*/ 18 h 318"/>
                <a:gd name="T16" fmla="*/ 229 w 236"/>
                <a:gd name="T17" fmla="*/ 30 h 318"/>
                <a:gd name="T18" fmla="*/ 227 w 236"/>
                <a:gd name="T19" fmla="*/ 49 h 318"/>
                <a:gd name="T20" fmla="*/ 222 w 236"/>
                <a:gd name="T21" fmla="*/ 74 h 318"/>
                <a:gd name="T22" fmla="*/ 219 w 236"/>
                <a:gd name="T23" fmla="*/ 101 h 318"/>
                <a:gd name="T24" fmla="*/ 222 w 236"/>
                <a:gd name="T25" fmla="*/ 126 h 318"/>
                <a:gd name="T26" fmla="*/ 229 w 236"/>
                <a:gd name="T27" fmla="*/ 152 h 318"/>
                <a:gd name="T28" fmla="*/ 234 w 236"/>
                <a:gd name="T29" fmla="*/ 174 h 318"/>
                <a:gd name="T30" fmla="*/ 234 w 236"/>
                <a:gd name="T31" fmla="*/ 194 h 318"/>
                <a:gd name="T32" fmla="*/ 221 w 236"/>
                <a:gd name="T33" fmla="*/ 207 h 318"/>
                <a:gd name="T34" fmla="*/ 194 w 236"/>
                <a:gd name="T35" fmla="*/ 223 h 318"/>
                <a:gd name="T36" fmla="*/ 161 w 236"/>
                <a:gd name="T37" fmla="*/ 238 h 318"/>
                <a:gd name="T38" fmla="*/ 134 w 236"/>
                <a:gd name="T39" fmla="*/ 252 h 318"/>
                <a:gd name="T40" fmla="*/ 119 w 236"/>
                <a:gd name="T41" fmla="*/ 262 h 318"/>
                <a:gd name="T42" fmla="*/ 101 w 236"/>
                <a:gd name="T43" fmla="*/ 281 h 318"/>
                <a:gd name="T44" fmla="*/ 83 w 236"/>
                <a:gd name="T45" fmla="*/ 301 h 318"/>
                <a:gd name="T46" fmla="*/ 66 w 236"/>
                <a:gd name="T47" fmla="*/ 316 h 318"/>
                <a:gd name="T48" fmla="*/ 56 w 236"/>
                <a:gd name="T49" fmla="*/ 315 h 318"/>
                <a:gd name="T50" fmla="*/ 38 w 236"/>
                <a:gd name="T51" fmla="*/ 283 h 318"/>
                <a:gd name="T52" fmla="*/ 16 w 236"/>
                <a:gd name="T53" fmla="*/ 238 h 318"/>
                <a:gd name="T54" fmla="*/ 1 w 236"/>
                <a:gd name="T55" fmla="*/ 194 h 318"/>
                <a:gd name="T56" fmla="*/ 0 w 236"/>
                <a:gd name="T57" fmla="*/ 161 h 318"/>
                <a:gd name="T58" fmla="*/ 1 w 236"/>
                <a:gd name="T59" fmla="*/ 122 h 318"/>
                <a:gd name="T60" fmla="*/ 6 w 236"/>
                <a:gd name="T61" fmla="*/ 86 h 318"/>
                <a:gd name="T62" fmla="*/ 13 w 236"/>
                <a:gd name="T63" fmla="*/ 54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6"/>
                <a:gd name="T97" fmla="*/ 0 h 318"/>
                <a:gd name="T98" fmla="*/ 236 w 236"/>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6" h="318">
                  <a:moveTo>
                    <a:pt x="18" y="45"/>
                  </a:moveTo>
                  <a:lnTo>
                    <a:pt x="21" y="43"/>
                  </a:lnTo>
                  <a:lnTo>
                    <a:pt x="28" y="38"/>
                  </a:lnTo>
                  <a:lnTo>
                    <a:pt x="39" y="33"/>
                  </a:lnTo>
                  <a:lnTo>
                    <a:pt x="53" y="25"/>
                  </a:lnTo>
                  <a:lnTo>
                    <a:pt x="69" y="18"/>
                  </a:lnTo>
                  <a:lnTo>
                    <a:pt x="88" y="10"/>
                  </a:lnTo>
                  <a:lnTo>
                    <a:pt x="108" y="5"/>
                  </a:lnTo>
                  <a:lnTo>
                    <a:pt x="128" y="1"/>
                  </a:lnTo>
                  <a:lnTo>
                    <a:pt x="146" y="0"/>
                  </a:lnTo>
                  <a:lnTo>
                    <a:pt x="164" y="0"/>
                  </a:lnTo>
                  <a:lnTo>
                    <a:pt x="181" y="1"/>
                  </a:lnTo>
                  <a:lnTo>
                    <a:pt x="194" y="5"/>
                  </a:lnTo>
                  <a:lnTo>
                    <a:pt x="206" y="10"/>
                  </a:lnTo>
                  <a:lnTo>
                    <a:pt x="216" y="13"/>
                  </a:lnTo>
                  <a:lnTo>
                    <a:pt x="222" y="18"/>
                  </a:lnTo>
                  <a:lnTo>
                    <a:pt x="227" y="23"/>
                  </a:lnTo>
                  <a:lnTo>
                    <a:pt x="229" y="30"/>
                  </a:lnTo>
                  <a:lnTo>
                    <a:pt x="229" y="38"/>
                  </a:lnTo>
                  <a:lnTo>
                    <a:pt x="227" y="49"/>
                  </a:lnTo>
                  <a:lnTo>
                    <a:pt x="226" y="61"/>
                  </a:lnTo>
                  <a:lnTo>
                    <a:pt x="222" y="74"/>
                  </a:lnTo>
                  <a:lnTo>
                    <a:pt x="221" y="88"/>
                  </a:lnTo>
                  <a:lnTo>
                    <a:pt x="219" y="101"/>
                  </a:lnTo>
                  <a:lnTo>
                    <a:pt x="219" y="114"/>
                  </a:lnTo>
                  <a:lnTo>
                    <a:pt x="222" y="126"/>
                  </a:lnTo>
                  <a:lnTo>
                    <a:pt x="226" y="139"/>
                  </a:lnTo>
                  <a:lnTo>
                    <a:pt x="229" y="152"/>
                  </a:lnTo>
                  <a:lnTo>
                    <a:pt x="232" y="164"/>
                  </a:lnTo>
                  <a:lnTo>
                    <a:pt x="234" y="174"/>
                  </a:lnTo>
                  <a:lnTo>
                    <a:pt x="236" y="184"/>
                  </a:lnTo>
                  <a:lnTo>
                    <a:pt x="234" y="194"/>
                  </a:lnTo>
                  <a:lnTo>
                    <a:pt x="229" y="200"/>
                  </a:lnTo>
                  <a:lnTo>
                    <a:pt x="221" y="207"/>
                  </a:lnTo>
                  <a:lnTo>
                    <a:pt x="209" y="215"/>
                  </a:lnTo>
                  <a:lnTo>
                    <a:pt x="194" y="223"/>
                  </a:lnTo>
                  <a:lnTo>
                    <a:pt x="177" y="230"/>
                  </a:lnTo>
                  <a:lnTo>
                    <a:pt x="161" y="238"/>
                  </a:lnTo>
                  <a:lnTo>
                    <a:pt x="146" y="245"/>
                  </a:lnTo>
                  <a:lnTo>
                    <a:pt x="134" y="252"/>
                  </a:lnTo>
                  <a:lnTo>
                    <a:pt x="126" y="257"/>
                  </a:lnTo>
                  <a:lnTo>
                    <a:pt x="119" y="262"/>
                  </a:lnTo>
                  <a:lnTo>
                    <a:pt x="111" y="272"/>
                  </a:lnTo>
                  <a:lnTo>
                    <a:pt x="101" y="281"/>
                  </a:lnTo>
                  <a:lnTo>
                    <a:pt x="93" y="291"/>
                  </a:lnTo>
                  <a:lnTo>
                    <a:pt x="83" y="301"/>
                  </a:lnTo>
                  <a:lnTo>
                    <a:pt x="74" y="310"/>
                  </a:lnTo>
                  <a:lnTo>
                    <a:pt x="66" y="316"/>
                  </a:lnTo>
                  <a:lnTo>
                    <a:pt x="63" y="318"/>
                  </a:lnTo>
                  <a:lnTo>
                    <a:pt x="56" y="315"/>
                  </a:lnTo>
                  <a:lnTo>
                    <a:pt x="48" y="301"/>
                  </a:lnTo>
                  <a:lnTo>
                    <a:pt x="38" y="283"/>
                  </a:lnTo>
                  <a:lnTo>
                    <a:pt x="28" y="262"/>
                  </a:lnTo>
                  <a:lnTo>
                    <a:pt x="16" y="238"/>
                  </a:lnTo>
                  <a:lnTo>
                    <a:pt x="8" y="215"/>
                  </a:lnTo>
                  <a:lnTo>
                    <a:pt x="1" y="194"/>
                  </a:lnTo>
                  <a:lnTo>
                    <a:pt x="0" y="175"/>
                  </a:lnTo>
                  <a:lnTo>
                    <a:pt x="0" y="161"/>
                  </a:lnTo>
                  <a:lnTo>
                    <a:pt x="1" y="142"/>
                  </a:lnTo>
                  <a:lnTo>
                    <a:pt x="1" y="122"/>
                  </a:lnTo>
                  <a:lnTo>
                    <a:pt x="3" y="104"/>
                  </a:lnTo>
                  <a:lnTo>
                    <a:pt x="6" y="86"/>
                  </a:lnTo>
                  <a:lnTo>
                    <a:pt x="10" y="69"/>
                  </a:lnTo>
                  <a:lnTo>
                    <a:pt x="13" y="54"/>
                  </a:lnTo>
                  <a:lnTo>
                    <a:pt x="18" y="4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6" name="Freeform 560"/>
            <p:cNvSpPr>
              <a:spLocks/>
            </p:cNvSpPr>
            <p:nvPr/>
          </p:nvSpPr>
          <p:spPr bwMode="auto">
            <a:xfrm>
              <a:off x="1543" y="3132"/>
              <a:ext cx="209" cy="285"/>
            </a:xfrm>
            <a:custGeom>
              <a:avLst/>
              <a:gdLst>
                <a:gd name="T0" fmla="*/ 18 w 209"/>
                <a:gd name="T1" fmla="*/ 38 h 285"/>
                <a:gd name="T2" fmla="*/ 34 w 209"/>
                <a:gd name="T3" fmla="*/ 30 h 285"/>
                <a:gd name="T4" fmla="*/ 61 w 209"/>
                <a:gd name="T5" fmla="*/ 15 h 285"/>
                <a:gd name="T6" fmla="*/ 96 w 209"/>
                <a:gd name="T7" fmla="*/ 5 h 285"/>
                <a:gd name="T8" fmla="*/ 131 w 209"/>
                <a:gd name="T9" fmla="*/ 0 h 285"/>
                <a:gd name="T10" fmla="*/ 161 w 209"/>
                <a:gd name="T11" fmla="*/ 2 h 285"/>
                <a:gd name="T12" fmla="*/ 184 w 209"/>
                <a:gd name="T13" fmla="*/ 9 h 285"/>
                <a:gd name="T14" fmla="*/ 199 w 209"/>
                <a:gd name="T15" fmla="*/ 17 h 285"/>
                <a:gd name="T16" fmla="*/ 204 w 209"/>
                <a:gd name="T17" fmla="*/ 27 h 285"/>
                <a:gd name="T18" fmla="*/ 202 w 209"/>
                <a:gd name="T19" fmla="*/ 45 h 285"/>
                <a:gd name="T20" fmla="*/ 199 w 209"/>
                <a:gd name="T21" fmla="*/ 67 h 285"/>
                <a:gd name="T22" fmla="*/ 196 w 209"/>
                <a:gd name="T23" fmla="*/ 90 h 285"/>
                <a:gd name="T24" fmla="*/ 197 w 209"/>
                <a:gd name="T25" fmla="*/ 113 h 285"/>
                <a:gd name="T26" fmla="*/ 204 w 209"/>
                <a:gd name="T27" fmla="*/ 136 h 285"/>
                <a:gd name="T28" fmla="*/ 209 w 209"/>
                <a:gd name="T29" fmla="*/ 156 h 285"/>
                <a:gd name="T30" fmla="*/ 209 w 209"/>
                <a:gd name="T31" fmla="*/ 173 h 285"/>
                <a:gd name="T32" fmla="*/ 197 w 209"/>
                <a:gd name="T33" fmla="*/ 186 h 285"/>
                <a:gd name="T34" fmla="*/ 172 w 209"/>
                <a:gd name="T35" fmla="*/ 199 h 285"/>
                <a:gd name="T36" fmla="*/ 144 w 209"/>
                <a:gd name="T37" fmla="*/ 214 h 285"/>
                <a:gd name="T38" fmla="*/ 119 w 209"/>
                <a:gd name="T39" fmla="*/ 226 h 285"/>
                <a:gd name="T40" fmla="*/ 106 w 209"/>
                <a:gd name="T41" fmla="*/ 236 h 285"/>
                <a:gd name="T42" fmla="*/ 89 w 209"/>
                <a:gd name="T43" fmla="*/ 252 h 285"/>
                <a:gd name="T44" fmla="*/ 73 w 209"/>
                <a:gd name="T45" fmla="*/ 270 h 285"/>
                <a:gd name="T46" fmla="*/ 59 w 209"/>
                <a:gd name="T47" fmla="*/ 284 h 285"/>
                <a:gd name="T48" fmla="*/ 49 w 209"/>
                <a:gd name="T49" fmla="*/ 282 h 285"/>
                <a:gd name="T50" fmla="*/ 33 w 209"/>
                <a:gd name="T51" fmla="*/ 254 h 285"/>
                <a:gd name="T52" fmla="*/ 15 w 209"/>
                <a:gd name="T53" fmla="*/ 214 h 285"/>
                <a:gd name="T54" fmla="*/ 1 w 209"/>
                <a:gd name="T55" fmla="*/ 173 h 285"/>
                <a:gd name="T56" fmla="*/ 0 w 209"/>
                <a:gd name="T57" fmla="*/ 143 h 285"/>
                <a:gd name="T58" fmla="*/ 1 w 209"/>
                <a:gd name="T59" fmla="*/ 111 h 285"/>
                <a:gd name="T60" fmla="*/ 5 w 209"/>
                <a:gd name="T61" fmla="*/ 78 h 285"/>
                <a:gd name="T62" fmla="*/ 11 w 209"/>
                <a:gd name="T63" fmla="*/ 50 h 2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285"/>
                <a:gd name="T98" fmla="*/ 209 w 209"/>
                <a:gd name="T99" fmla="*/ 285 h 2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285">
                  <a:moveTo>
                    <a:pt x="16" y="40"/>
                  </a:moveTo>
                  <a:lnTo>
                    <a:pt x="18" y="38"/>
                  </a:lnTo>
                  <a:lnTo>
                    <a:pt x="24" y="35"/>
                  </a:lnTo>
                  <a:lnTo>
                    <a:pt x="34" y="30"/>
                  </a:lnTo>
                  <a:lnTo>
                    <a:pt x="46" y="24"/>
                  </a:lnTo>
                  <a:lnTo>
                    <a:pt x="61" y="15"/>
                  </a:lnTo>
                  <a:lnTo>
                    <a:pt x="78" y="10"/>
                  </a:lnTo>
                  <a:lnTo>
                    <a:pt x="96" y="5"/>
                  </a:lnTo>
                  <a:lnTo>
                    <a:pt x="113" y="2"/>
                  </a:lnTo>
                  <a:lnTo>
                    <a:pt x="131" y="0"/>
                  </a:lnTo>
                  <a:lnTo>
                    <a:pt x="146" y="0"/>
                  </a:lnTo>
                  <a:lnTo>
                    <a:pt x="161" y="2"/>
                  </a:lnTo>
                  <a:lnTo>
                    <a:pt x="172" y="5"/>
                  </a:lnTo>
                  <a:lnTo>
                    <a:pt x="184" y="9"/>
                  </a:lnTo>
                  <a:lnTo>
                    <a:pt x="192" y="12"/>
                  </a:lnTo>
                  <a:lnTo>
                    <a:pt x="199" y="17"/>
                  </a:lnTo>
                  <a:lnTo>
                    <a:pt x="202" y="22"/>
                  </a:lnTo>
                  <a:lnTo>
                    <a:pt x="204" y="27"/>
                  </a:lnTo>
                  <a:lnTo>
                    <a:pt x="204" y="35"/>
                  </a:lnTo>
                  <a:lnTo>
                    <a:pt x="202" y="45"/>
                  </a:lnTo>
                  <a:lnTo>
                    <a:pt x="201" y="55"/>
                  </a:lnTo>
                  <a:lnTo>
                    <a:pt x="199" y="67"/>
                  </a:lnTo>
                  <a:lnTo>
                    <a:pt x="197" y="78"/>
                  </a:lnTo>
                  <a:lnTo>
                    <a:pt x="196" y="90"/>
                  </a:lnTo>
                  <a:lnTo>
                    <a:pt x="196" y="101"/>
                  </a:lnTo>
                  <a:lnTo>
                    <a:pt x="197" y="113"/>
                  </a:lnTo>
                  <a:lnTo>
                    <a:pt x="201" y="125"/>
                  </a:lnTo>
                  <a:lnTo>
                    <a:pt x="204" y="136"/>
                  </a:lnTo>
                  <a:lnTo>
                    <a:pt x="207" y="146"/>
                  </a:lnTo>
                  <a:lnTo>
                    <a:pt x="209" y="156"/>
                  </a:lnTo>
                  <a:lnTo>
                    <a:pt x="209" y="166"/>
                  </a:lnTo>
                  <a:lnTo>
                    <a:pt x="209" y="173"/>
                  </a:lnTo>
                  <a:lnTo>
                    <a:pt x="204" y="179"/>
                  </a:lnTo>
                  <a:lnTo>
                    <a:pt x="197" y="186"/>
                  </a:lnTo>
                  <a:lnTo>
                    <a:pt x="186" y="193"/>
                  </a:lnTo>
                  <a:lnTo>
                    <a:pt x="172" y="199"/>
                  </a:lnTo>
                  <a:lnTo>
                    <a:pt x="157" y="208"/>
                  </a:lnTo>
                  <a:lnTo>
                    <a:pt x="144" y="214"/>
                  </a:lnTo>
                  <a:lnTo>
                    <a:pt x="131" y="221"/>
                  </a:lnTo>
                  <a:lnTo>
                    <a:pt x="119" y="226"/>
                  </a:lnTo>
                  <a:lnTo>
                    <a:pt x="113" y="231"/>
                  </a:lnTo>
                  <a:lnTo>
                    <a:pt x="106" y="236"/>
                  </a:lnTo>
                  <a:lnTo>
                    <a:pt x="99" y="242"/>
                  </a:lnTo>
                  <a:lnTo>
                    <a:pt x="89" y="252"/>
                  </a:lnTo>
                  <a:lnTo>
                    <a:pt x="81" y="262"/>
                  </a:lnTo>
                  <a:lnTo>
                    <a:pt x="73" y="270"/>
                  </a:lnTo>
                  <a:lnTo>
                    <a:pt x="66" y="279"/>
                  </a:lnTo>
                  <a:lnTo>
                    <a:pt x="59" y="284"/>
                  </a:lnTo>
                  <a:lnTo>
                    <a:pt x="54" y="285"/>
                  </a:lnTo>
                  <a:lnTo>
                    <a:pt x="49" y="282"/>
                  </a:lnTo>
                  <a:lnTo>
                    <a:pt x="43" y="270"/>
                  </a:lnTo>
                  <a:lnTo>
                    <a:pt x="33" y="254"/>
                  </a:lnTo>
                  <a:lnTo>
                    <a:pt x="24" y="234"/>
                  </a:lnTo>
                  <a:lnTo>
                    <a:pt x="15" y="214"/>
                  </a:lnTo>
                  <a:lnTo>
                    <a:pt x="6" y="193"/>
                  </a:lnTo>
                  <a:lnTo>
                    <a:pt x="1" y="173"/>
                  </a:lnTo>
                  <a:lnTo>
                    <a:pt x="0" y="158"/>
                  </a:lnTo>
                  <a:lnTo>
                    <a:pt x="0" y="143"/>
                  </a:lnTo>
                  <a:lnTo>
                    <a:pt x="0" y="128"/>
                  </a:lnTo>
                  <a:lnTo>
                    <a:pt x="1" y="111"/>
                  </a:lnTo>
                  <a:lnTo>
                    <a:pt x="3" y="93"/>
                  </a:lnTo>
                  <a:lnTo>
                    <a:pt x="5" y="78"/>
                  </a:lnTo>
                  <a:lnTo>
                    <a:pt x="8" y="63"/>
                  </a:lnTo>
                  <a:lnTo>
                    <a:pt x="11" y="50"/>
                  </a:lnTo>
                  <a:lnTo>
                    <a:pt x="16" y="40"/>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7" name="Freeform 561"/>
            <p:cNvSpPr>
              <a:spLocks/>
            </p:cNvSpPr>
            <p:nvPr/>
          </p:nvSpPr>
          <p:spPr bwMode="auto">
            <a:xfrm>
              <a:off x="1551" y="3144"/>
              <a:ext cx="186" cy="252"/>
            </a:xfrm>
            <a:custGeom>
              <a:avLst/>
              <a:gdLst>
                <a:gd name="T0" fmla="*/ 16 w 186"/>
                <a:gd name="T1" fmla="*/ 33 h 252"/>
                <a:gd name="T2" fmla="*/ 31 w 186"/>
                <a:gd name="T3" fmla="*/ 25 h 252"/>
                <a:gd name="T4" fmla="*/ 55 w 186"/>
                <a:gd name="T5" fmla="*/ 13 h 252"/>
                <a:gd name="T6" fmla="*/ 85 w 186"/>
                <a:gd name="T7" fmla="*/ 3 h 252"/>
                <a:gd name="T8" fmla="*/ 116 w 186"/>
                <a:gd name="T9" fmla="*/ 0 h 252"/>
                <a:gd name="T10" fmla="*/ 143 w 186"/>
                <a:gd name="T11" fmla="*/ 2 h 252"/>
                <a:gd name="T12" fmla="*/ 163 w 186"/>
                <a:gd name="T13" fmla="*/ 7 h 252"/>
                <a:gd name="T14" fmla="*/ 176 w 186"/>
                <a:gd name="T15" fmla="*/ 15 h 252"/>
                <a:gd name="T16" fmla="*/ 181 w 186"/>
                <a:gd name="T17" fmla="*/ 23 h 252"/>
                <a:gd name="T18" fmla="*/ 179 w 186"/>
                <a:gd name="T19" fmla="*/ 38 h 252"/>
                <a:gd name="T20" fmla="*/ 176 w 186"/>
                <a:gd name="T21" fmla="*/ 58 h 252"/>
                <a:gd name="T22" fmla="*/ 174 w 186"/>
                <a:gd name="T23" fmla="*/ 80 h 252"/>
                <a:gd name="T24" fmla="*/ 176 w 186"/>
                <a:gd name="T25" fmla="*/ 99 h 252"/>
                <a:gd name="T26" fmla="*/ 181 w 186"/>
                <a:gd name="T27" fmla="*/ 119 h 252"/>
                <a:gd name="T28" fmla="*/ 186 w 186"/>
                <a:gd name="T29" fmla="*/ 138 h 252"/>
                <a:gd name="T30" fmla="*/ 184 w 186"/>
                <a:gd name="T31" fmla="*/ 152 h 252"/>
                <a:gd name="T32" fmla="*/ 174 w 186"/>
                <a:gd name="T33" fmla="*/ 164 h 252"/>
                <a:gd name="T34" fmla="*/ 153 w 186"/>
                <a:gd name="T35" fmla="*/ 176 h 252"/>
                <a:gd name="T36" fmla="*/ 128 w 186"/>
                <a:gd name="T37" fmla="*/ 189 h 252"/>
                <a:gd name="T38" fmla="*/ 106 w 186"/>
                <a:gd name="T39" fmla="*/ 199 h 252"/>
                <a:gd name="T40" fmla="*/ 95 w 186"/>
                <a:gd name="T41" fmla="*/ 207 h 252"/>
                <a:gd name="T42" fmla="*/ 81 w 186"/>
                <a:gd name="T43" fmla="*/ 222 h 252"/>
                <a:gd name="T44" fmla="*/ 65 w 186"/>
                <a:gd name="T45" fmla="*/ 239 h 252"/>
                <a:gd name="T46" fmla="*/ 53 w 186"/>
                <a:gd name="T47" fmla="*/ 250 h 252"/>
                <a:gd name="T48" fmla="*/ 45 w 186"/>
                <a:gd name="T49" fmla="*/ 249 h 252"/>
                <a:gd name="T50" fmla="*/ 30 w 186"/>
                <a:gd name="T51" fmla="*/ 224 h 252"/>
                <a:gd name="T52" fmla="*/ 13 w 186"/>
                <a:gd name="T53" fmla="*/ 189 h 252"/>
                <a:gd name="T54" fmla="*/ 2 w 186"/>
                <a:gd name="T55" fmla="*/ 152 h 252"/>
                <a:gd name="T56" fmla="*/ 0 w 186"/>
                <a:gd name="T57" fmla="*/ 126 h 252"/>
                <a:gd name="T58" fmla="*/ 2 w 186"/>
                <a:gd name="T59" fmla="*/ 98 h 252"/>
                <a:gd name="T60" fmla="*/ 5 w 186"/>
                <a:gd name="T61" fmla="*/ 68 h 252"/>
                <a:gd name="T62" fmla="*/ 11 w 186"/>
                <a:gd name="T63" fmla="*/ 43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252"/>
                <a:gd name="T98" fmla="*/ 186 w 186"/>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252">
                  <a:moveTo>
                    <a:pt x="15" y="35"/>
                  </a:moveTo>
                  <a:lnTo>
                    <a:pt x="16" y="33"/>
                  </a:lnTo>
                  <a:lnTo>
                    <a:pt x="23" y="30"/>
                  </a:lnTo>
                  <a:lnTo>
                    <a:pt x="31" y="25"/>
                  </a:lnTo>
                  <a:lnTo>
                    <a:pt x="43" y="20"/>
                  </a:lnTo>
                  <a:lnTo>
                    <a:pt x="55" y="13"/>
                  </a:lnTo>
                  <a:lnTo>
                    <a:pt x="70" y="8"/>
                  </a:lnTo>
                  <a:lnTo>
                    <a:pt x="85" y="3"/>
                  </a:lnTo>
                  <a:lnTo>
                    <a:pt x="101" y="0"/>
                  </a:lnTo>
                  <a:lnTo>
                    <a:pt x="116" y="0"/>
                  </a:lnTo>
                  <a:lnTo>
                    <a:pt x="129" y="0"/>
                  </a:lnTo>
                  <a:lnTo>
                    <a:pt x="143" y="2"/>
                  </a:lnTo>
                  <a:lnTo>
                    <a:pt x="154" y="3"/>
                  </a:lnTo>
                  <a:lnTo>
                    <a:pt x="163" y="7"/>
                  </a:lnTo>
                  <a:lnTo>
                    <a:pt x="171" y="12"/>
                  </a:lnTo>
                  <a:lnTo>
                    <a:pt x="176" y="15"/>
                  </a:lnTo>
                  <a:lnTo>
                    <a:pt x="179" y="18"/>
                  </a:lnTo>
                  <a:lnTo>
                    <a:pt x="181" y="23"/>
                  </a:lnTo>
                  <a:lnTo>
                    <a:pt x="181" y="30"/>
                  </a:lnTo>
                  <a:lnTo>
                    <a:pt x="179" y="38"/>
                  </a:lnTo>
                  <a:lnTo>
                    <a:pt x="178" y="48"/>
                  </a:lnTo>
                  <a:lnTo>
                    <a:pt x="176" y="58"/>
                  </a:lnTo>
                  <a:lnTo>
                    <a:pt x="174" y="70"/>
                  </a:lnTo>
                  <a:lnTo>
                    <a:pt x="174" y="80"/>
                  </a:lnTo>
                  <a:lnTo>
                    <a:pt x="174" y="89"/>
                  </a:lnTo>
                  <a:lnTo>
                    <a:pt x="176" y="99"/>
                  </a:lnTo>
                  <a:lnTo>
                    <a:pt x="178" y="109"/>
                  </a:lnTo>
                  <a:lnTo>
                    <a:pt x="181" y="119"/>
                  </a:lnTo>
                  <a:lnTo>
                    <a:pt x="183" y="129"/>
                  </a:lnTo>
                  <a:lnTo>
                    <a:pt x="186" y="138"/>
                  </a:lnTo>
                  <a:lnTo>
                    <a:pt x="186" y="146"/>
                  </a:lnTo>
                  <a:lnTo>
                    <a:pt x="184" y="152"/>
                  </a:lnTo>
                  <a:lnTo>
                    <a:pt x="181" y="159"/>
                  </a:lnTo>
                  <a:lnTo>
                    <a:pt x="174" y="164"/>
                  </a:lnTo>
                  <a:lnTo>
                    <a:pt x="164" y="171"/>
                  </a:lnTo>
                  <a:lnTo>
                    <a:pt x="153" y="176"/>
                  </a:lnTo>
                  <a:lnTo>
                    <a:pt x="141" y="182"/>
                  </a:lnTo>
                  <a:lnTo>
                    <a:pt x="128" y="189"/>
                  </a:lnTo>
                  <a:lnTo>
                    <a:pt x="116" y="194"/>
                  </a:lnTo>
                  <a:lnTo>
                    <a:pt x="106" y="199"/>
                  </a:lnTo>
                  <a:lnTo>
                    <a:pt x="100" y="202"/>
                  </a:lnTo>
                  <a:lnTo>
                    <a:pt x="95" y="207"/>
                  </a:lnTo>
                  <a:lnTo>
                    <a:pt x="88" y="214"/>
                  </a:lnTo>
                  <a:lnTo>
                    <a:pt x="81" y="222"/>
                  </a:lnTo>
                  <a:lnTo>
                    <a:pt x="73" y="230"/>
                  </a:lnTo>
                  <a:lnTo>
                    <a:pt x="65" y="239"/>
                  </a:lnTo>
                  <a:lnTo>
                    <a:pt x="58" y="245"/>
                  </a:lnTo>
                  <a:lnTo>
                    <a:pt x="53" y="250"/>
                  </a:lnTo>
                  <a:lnTo>
                    <a:pt x="50" y="252"/>
                  </a:lnTo>
                  <a:lnTo>
                    <a:pt x="45" y="249"/>
                  </a:lnTo>
                  <a:lnTo>
                    <a:pt x="38" y="239"/>
                  </a:lnTo>
                  <a:lnTo>
                    <a:pt x="30" y="224"/>
                  </a:lnTo>
                  <a:lnTo>
                    <a:pt x="21" y="207"/>
                  </a:lnTo>
                  <a:lnTo>
                    <a:pt x="13" y="189"/>
                  </a:lnTo>
                  <a:lnTo>
                    <a:pt x="7" y="169"/>
                  </a:lnTo>
                  <a:lnTo>
                    <a:pt x="2" y="152"/>
                  </a:lnTo>
                  <a:lnTo>
                    <a:pt x="0" y="139"/>
                  </a:lnTo>
                  <a:lnTo>
                    <a:pt x="0" y="126"/>
                  </a:lnTo>
                  <a:lnTo>
                    <a:pt x="2" y="113"/>
                  </a:lnTo>
                  <a:lnTo>
                    <a:pt x="2" y="98"/>
                  </a:lnTo>
                  <a:lnTo>
                    <a:pt x="3" y="83"/>
                  </a:lnTo>
                  <a:lnTo>
                    <a:pt x="5" y="68"/>
                  </a:lnTo>
                  <a:lnTo>
                    <a:pt x="8" y="55"/>
                  </a:lnTo>
                  <a:lnTo>
                    <a:pt x="11" y="43"/>
                  </a:lnTo>
                  <a:lnTo>
                    <a:pt x="15" y="3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8" name="Freeform 562"/>
            <p:cNvSpPr>
              <a:spLocks/>
            </p:cNvSpPr>
            <p:nvPr/>
          </p:nvSpPr>
          <p:spPr bwMode="auto">
            <a:xfrm>
              <a:off x="1561" y="3156"/>
              <a:ext cx="161" cy="218"/>
            </a:xfrm>
            <a:custGeom>
              <a:avLst/>
              <a:gdLst>
                <a:gd name="T0" fmla="*/ 13 w 161"/>
                <a:gd name="T1" fmla="*/ 29 h 218"/>
                <a:gd name="T2" fmla="*/ 26 w 161"/>
                <a:gd name="T3" fmla="*/ 21 h 218"/>
                <a:gd name="T4" fmla="*/ 48 w 161"/>
                <a:gd name="T5" fmla="*/ 11 h 218"/>
                <a:gd name="T6" fmla="*/ 73 w 161"/>
                <a:gd name="T7" fmla="*/ 3 h 218"/>
                <a:gd name="T8" fmla="*/ 100 w 161"/>
                <a:gd name="T9" fmla="*/ 0 h 218"/>
                <a:gd name="T10" fmla="*/ 123 w 161"/>
                <a:gd name="T11" fmla="*/ 1 h 218"/>
                <a:gd name="T12" fmla="*/ 141 w 161"/>
                <a:gd name="T13" fmla="*/ 6 h 218"/>
                <a:gd name="T14" fmla="*/ 153 w 161"/>
                <a:gd name="T15" fmla="*/ 13 h 218"/>
                <a:gd name="T16" fmla="*/ 156 w 161"/>
                <a:gd name="T17" fmla="*/ 19 h 218"/>
                <a:gd name="T18" fmla="*/ 154 w 161"/>
                <a:gd name="T19" fmla="*/ 33 h 218"/>
                <a:gd name="T20" fmla="*/ 153 w 161"/>
                <a:gd name="T21" fmla="*/ 49 h 218"/>
                <a:gd name="T22" fmla="*/ 149 w 161"/>
                <a:gd name="T23" fmla="*/ 69 h 218"/>
                <a:gd name="T24" fmla="*/ 151 w 161"/>
                <a:gd name="T25" fmla="*/ 86 h 218"/>
                <a:gd name="T26" fmla="*/ 156 w 161"/>
                <a:gd name="T27" fmla="*/ 104 h 218"/>
                <a:gd name="T28" fmla="*/ 159 w 161"/>
                <a:gd name="T29" fmla="*/ 119 h 218"/>
                <a:gd name="T30" fmla="*/ 159 w 161"/>
                <a:gd name="T31" fmla="*/ 132 h 218"/>
                <a:gd name="T32" fmla="*/ 151 w 161"/>
                <a:gd name="T33" fmla="*/ 142 h 218"/>
                <a:gd name="T34" fmla="*/ 133 w 161"/>
                <a:gd name="T35" fmla="*/ 152 h 218"/>
                <a:gd name="T36" fmla="*/ 109 w 161"/>
                <a:gd name="T37" fmla="*/ 164 h 218"/>
                <a:gd name="T38" fmla="*/ 91 w 161"/>
                <a:gd name="T39" fmla="*/ 172 h 218"/>
                <a:gd name="T40" fmla="*/ 81 w 161"/>
                <a:gd name="T41" fmla="*/ 179 h 218"/>
                <a:gd name="T42" fmla="*/ 70 w 161"/>
                <a:gd name="T43" fmla="*/ 192 h 218"/>
                <a:gd name="T44" fmla="*/ 56 w 161"/>
                <a:gd name="T45" fmla="*/ 207 h 218"/>
                <a:gd name="T46" fmla="*/ 45 w 161"/>
                <a:gd name="T47" fmla="*/ 217 h 218"/>
                <a:gd name="T48" fmla="*/ 38 w 161"/>
                <a:gd name="T49" fmla="*/ 215 h 218"/>
                <a:gd name="T50" fmla="*/ 26 w 161"/>
                <a:gd name="T51" fmla="*/ 193 h 218"/>
                <a:gd name="T52" fmla="*/ 11 w 161"/>
                <a:gd name="T53" fmla="*/ 162 h 218"/>
                <a:gd name="T54" fmla="*/ 1 w 161"/>
                <a:gd name="T55" fmla="*/ 132 h 218"/>
                <a:gd name="T56" fmla="*/ 0 w 161"/>
                <a:gd name="T57" fmla="*/ 109 h 218"/>
                <a:gd name="T58" fmla="*/ 0 w 161"/>
                <a:gd name="T59" fmla="*/ 84 h 218"/>
                <a:gd name="T60" fmla="*/ 3 w 161"/>
                <a:gd name="T61" fmla="*/ 59 h 218"/>
                <a:gd name="T62" fmla="*/ 8 w 161"/>
                <a:gd name="T63" fmla="*/ 38 h 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218"/>
                <a:gd name="T98" fmla="*/ 161 w 161"/>
                <a:gd name="T99" fmla="*/ 218 h 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218">
                  <a:moveTo>
                    <a:pt x="11" y="29"/>
                  </a:moveTo>
                  <a:lnTo>
                    <a:pt x="13" y="29"/>
                  </a:lnTo>
                  <a:lnTo>
                    <a:pt x="18" y="26"/>
                  </a:lnTo>
                  <a:lnTo>
                    <a:pt x="26" y="21"/>
                  </a:lnTo>
                  <a:lnTo>
                    <a:pt x="36" y="16"/>
                  </a:lnTo>
                  <a:lnTo>
                    <a:pt x="48" y="11"/>
                  </a:lnTo>
                  <a:lnTo>
                    <a:pt x="60" y="6"/>
                  </a:lnTo>
                  <a:lnTo>
                    <a:pt x="73" y="3"/>
                  </a:lnTo>
                  <a:lnTo>
                    <a:pt x="86" y="0"/>
                  </a:lnTo>
                  <a:lnTo>
                    <a:pt x="100" y="0"/>
                  </a:lnTo>
                  <a:lnTo>
                    <a:pt x="113" y="0"/>
                  </a:lnTo>
                  <a:lnTo>
                    <a:pt x="123" y="1"/>
                  </a:lnTo>
                  <a:lnTo>
                    <a:pt x="133" y="3"/>
                  </a:lnTo>
                  <a:lnTo>
                    <a:pt x="141" y="6"/>
                  </a:lnTo>
                  <a:lnTo>
                    <a:pt x="148" y="10"/>
                  </a:lnTo>
                  <a:lnTo>
                    <a:pt x="153" y="13"/>
                  </a:lnTo>
                  <a:lnTo>
                    <a:pt x="154" y="16"/>
                  </a:lnTo>
                  <a:lnTo>
                    <a:pt x="156" y="19"/>
                  </a:lnTo>
                  <a:lnTo>
                    <a:pt x="156" y="26"/>
                  </a:lnTo>
                  <a:lnTo>
                    <a:pt x="154" y="33"/>
                  </a:lnTo>
                  <a:lnTo>
                    <a:pt x="154" y="41"/>
                  </a:lnTo>
                  <a:lnTo>
                    <a:pt x="153" y="49"/>
                  </a:lnTo>
                  <a:lnTo>
                    <a:pt x="151" y="59"/>
                  </a:lnTo>
                  <a:lnTo>
                    <a:pt x="149" y="69"/>
                  </a:lnTo>
                  <a:lnTo>
                    <a:pt x="149" y="77"/>
                  </a:lnTo>
                  <a:lnTo>
                    <a:pt x="151" y="86"/>
                  </a:lnTo>
                  <a:lnTo>
                    <a:pt x="154" y="94"/>
                  </a:lnTo>
                  <a:lnTo>
                    <a:pt x="156" y="104"/>
                  </a:lnTo>
                  <a:lnTo>
                    <a:pt x="158" y="111"/>
                  </a:lnTo>
                  <a:lnTo>
                    <a:pt x="159" y="119"/>
                  </a:lnTo>
                  <a:lnTo>
                    <a:pt x="161" y="126"/>
                  </a:lnTo>
                  <a:lnTo>
                    <a:pt x="159" y="132"/>
                  </a:lnTo>
                  <a:lnTo>
                    <a:pt x="156" y="137"/>
                  </a:lnTo>
                  <a:lnTo>
                    <a:pt x="151" y="142"/>
                  </a:lnTo>
                  <a:lnTo>
                    <a:pt x="143" y="147"/>
                  </a:lnTo>
                  <a:lnTo>
                    <a:pt x="133" y="152"/>
                  </a:lnTo>
                  <a:lnTo>
                    <a:pt x="121" y="157"/>
                  </a:lnTo>
                  <a:lnTo>
                    <a:pt x="109" y="164"/>
                  </a:lnTo>
                  <a:lnTo>
                    <a:pt x="100" y="167"/>
                  </a:lnTo>
                  <a:lnTo>
                    <a:pt x="91" y="172"/>
                  </a:lnTo>
                  <a:lnTo>
                    <a:pt x="86" y="175"/>
                  </a:lnTo>
                  <a:lnTo>
                    <a:pt x="81" y="179"/>
                  </a:lnTo>
                  <a:lnTo>
                    <a:pt x="76" y="185"/>
                  </a:lnTo>
                  <a:lnTo>
                    <a:pt x="70" y="192"/>
                  </a:lnTo>
                  <a:lnTo>
                    <a:pt x="63" y="200"/>
                  </a:lnTo>
                  <a:lnTo>
                    <a:pt x="56" y="207"/>
                  </a:lnTo>
                  <a:lnTo>
                    <a:pt x="50" y="212"/>
                  </a:lnTo>
                  <a:lnTo>
                    <a:pt x="45" y="217"/>
                  </a:lnTo>
                  <a:lnTo>
                    <a:pt x="41" y="218"/>
                  </a:lnTo>
                  <a:lnTo>
                    <a:pt x="38" y="215"/>
                  </a:lnTo>
                  <a:lnTo>
                    <a:pt x="33" y="207"/>
                  </a:lnTo>
                  <a:lnTo>
                    <a:pt x="26" y="193"/>
                  </a:lnTo>
                  <a:lnTo>
                    <a:pt x="18" y="179"/>
                  </a:lnTo>
                  <a:lnTo>
                    <a:pt x="11" y="162"/>
                  </a:lnTo>
                  <a:lnTo>
                    <a:pt x="5" y="147"/>
                  </a:lnTo>
                  <a:lnTo>
                    <a:pt x="1" y="132"/>
                  </a:lnTo>
                  <a:lnTo>
                    <a:pt x="0" y="121"/>
                  </a:lnTo>
                  <a:lnTo>
                    <a:pt x="0" y="109"/>
                  </a:lnTo>
                  <a:lnTo>
                    <a:pt x="0" y="97"/>
                  </a:lnTo>
                  <a:lnTo>
                    <a:pt x="0" y="84"/>
                  </a:lnTo>
                  <a:lnTo>
                    <a:pt x="1" y="71"/>
                  </a:lnTo>
                  <a:lnTo>
                    <a:pt x="3" y="59"/>
                  </a:lnTo>
                  <a:lnTo>
                    <a:pt x="6" y="48"/>
                  </a:lnTo>
                  <a:lnTo>
                    <a:pt x="8" y="38"/>
                  </a:lnTo>
                  <a:lnTo>
                    <a:pt x="11" y="29"/>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9" name="Freeform 563"/>
            <p:cNvSpPr>
              <a:spLocks/>
            </p:cNvSpPr>
            <p:nvPr/>
          </p:nvSpPr>
          <p:spPr bwMode="auto">
            <a:xfrm>
              <a:off x="1569" y="3167"/>
              <a:ext cx="136" cy="184"/>
            </a:xfrm>
            <a:custGeom>
              <a:avLst/>
              <a:gdLst>
                <a:gd name="T0" fmla="*/ 13 w 136"/>
                <a:gd name="T1" fmla="*/ 25 h 184"/>
                <a:gd name="T2" fmla="*/ 23 w 136"/>
                <a:gd name="T3" fmla="*/ 18 h 184"/>
                <a:gd name="T4" fmla="*/ 42 w 136"/>
                <a:gd name="T5" fmla="*/ 10 h 184"/>
                <a:gd name="T6" fmla="*/ 63 w 136"/>
                <a:gd name="T7" fmla="*/ 2 h 184"/>
                <a:gd name="T8" fmla="*/ 87 w 136"/>
                <a:gd name="T9" fmla="*/ 0 h 184"/>
                <a:gd name="T10" fmla="*/ 105 w 136"/>
                <a:gd name="T11" fmla="*/ 2 h 184"/>
                <a:gd name="T12" fmla="*/ 120 w 136"/>
                <a:gd name="T13" fmla="*/ 5 h 184"/>
                <a:gd name="T14" fmla="*/ 130 w 136"/>
                <a:gd name="T15" fmla="*/ 10 h 184"/>
                <a:gd name="T16" fmla="*/ 133 w 136"/>
                <a:gd name="T17" fmla="*/ 17 h 184"/>
                <a:gd name="T18" fmla="*/ 133 w 136"/>
                <a:gd name="T19" fmla="*/ 28 h 184"/>
                <a:gd name="T20" fmla="*/ 130 w 136"/>
                <a:gd name="T21" fmla="*/ 43 h 184"/>
                <a:gd name="T22" fmla="*/ 128 w 136"/>
                <a:gd name="T23" fmla="*/ 58 h 184"/>
                <a:gd name="T24" fmla="*/ 130 w 136"/>
                <a:gd name="T25" fmla="*/ 73 h 184"/>
                <a:gd name="T26" fmla="*/ 133 w 136"/>
                <a:gd name="T27" fmla="*/ 88 h 184"/>
                <a:gd name="T28" fmla="*/ 136 w 136"/>
                <a:gd name="T29" fmla="*/ 101 h 184"/>
                <a:gd name="T30" fmla="*/ 136 w 136"/>
                <a:gd name="T31" fmla="*/ 113 h 184"/>
                <a:gd name="T32" fmla="*/ 128 w 136"/>
                <a:gd name="T33" fmla="*/ 121 h 184"/>
                <a:gd name="T34" fmla="*/ 113 w 136"/>
                <a:gd name="T35" fmla="*/ 129 h 184"/>
                <a:gd name="T36" fmla="*/ 95 w 136"/>
                <a:gd name="T37" fmla="*/ 138 h 184"/>
                <a:gd name="T38" fmla="*/ 78 w 136"/>
                <a:gd name="T39" fmla="*/ 146 h 184"/>
                <a:gd name="T40" fmla="*/ 70 w 136"/>
                <a:gd name="T41" fmla="*/ 153 h 184"/>
                <a:gd name="T42" fmla="*/ 60 w 136"/>
                <a:gd name="T43" fmla="*/ 163 h 184"/>
                <a:gd name="T44" fmla="*/ 48 w 136"/>
                <a:gd name="T45" fmla="*/ 176 h 184"/>
                <a:gd name="T46" fmla="*/ 40 w 136"/>
                <a:gd name="T47" fmla="*/ 184 h 184"/>
                <a:gd name="T48" fmla="*/ 33 w 136"/>
                <a:gd name="T49" fmla="*/ 182 h 184"/>
                <a:gd name="T50" fmla="*/ 23 w 136"/>
                <a:gd name="T51" fmla="*/ 164 h 184"/>
                <a:gd name="T52" fmla="*/ 10 w 136"/>
                <a:gd name="T53" fmla="*/ 138 h 184"/>
                <a:gd name="T54" fmla="*/ 2 w 136"/>
                <a:gd name="T55" fmla="*/ 113 h 184"/>
                <a:gd name="T56" fmla="*/ 0 w 136"/>
                <a:gd name="T57" fmla="*/ 93 h 184"/>
                <a:gd name="T58" fmla="*/ 2 w 136"/>
                <a:gd name="T59" fmla="*/ 71 h 184"/>
                <a:gd name="T60" fmla="*/ 3 w 136"/>
                <a:gd name="T61" fmla="*/ 50 h 184"/>
                <a:gd name="T62" fmla="*/ 8 w 136"/>
                <a:gd name="T63" fmla="*/ 32 h 1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84"/>
                <a:gd name="T98" fmla="*/ 136 w 136"/>
                <a:gd name="T99" fmla="*/ 184 h 1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84">
                  <a:moveTo>
                    <a:pt x="12" y="25"/>
                  </a:moveTo>
                  <a:lnTo>
                    <a:pt x="13" y="25"/>
                  </a:lnTo>
                  <a:lnTo>
                    <a:pt x="17" y="22"/>
                  </a:lnTo>
                  <a:lnTo>
                    <a:pt x="23" y="18"/>
                  </a:lnTo>
                  <a:lnTo>
                    <a:pt x="32" y="15"/>
                  </a:lnTo>
                  <a:lnTo>
                    <a:pt x="42" y="10"/>
                  </a:lnTo>
                  <a:lnTo>
                    <a:pt x="52" y="7"/>
                  </a:lnTo>
                  <a:lnTo>
                    <a:pt x="63" y="2"/>
                  </a:lnTo>
                  <a:lnTo>
                    <a:pt x="75" y="0"/>
                  </a:lnTo>
                  <a:lnTo>
                    <a:pt x="87" y="0"/>
                  </a:lnTo>
                  <a:lnTo>
                    <a:pt x="97" y="0"/>
                  </a:lnTo>
                  <a:lnTo>
                    <a:pt x="105" y="2"/>
                  </a:lnTo>
                  <a:lnTo>
                    <a:pt x="113" y="3"/>
                  </a:lnTo>
                  <a:lnTo>
                    <a:pt x="120" y="5"/>
                  </a:lnTo>
                  <a:lnTo>
                    <a:pt x="126" y="8"/>
                  </a:lnTo>
                  <a:lnTo>
                    <a:pt x="130" y="10"/>
                  </a:lnTo>
                  <a:lnTo>
                    <a:pt x="133" y="13"/>
                  </a:lnTo>
                  <a:lnTo>
                    <a:pt x="133" y="17"/>
                  </a:lnTo>
                  <a:lnTo>
                    <a:pt x="133" y="22"/>
                  </a:lnTo>
                  <a:lnTo>
                    <a:pt x="133" y="28"/>
                  </a:lnTo>
                  <a:lnTo>
                    <a:pt x="131" y="35"/>
                  </a:lnTo>
                  <a:lnTo>
                    <a:pt x="130" y="43"/>
                  </a:lnTo>
                  <a:lnTo>
                    <a:pt x="128" y="50"/>
                  </a:lnTo>
                  <a:lnTo>
                    <a:pt x="128" y="58"/>
                  </a:lnTo>
                  <a:lnTo>
                    <a:pt x="128" y="66"/>
                  </a:lnTo>
                  <a:lnTo>
                    <a:pt x="130" y="73"/>
                  </a:lnTo>
                  <a:lnTo>
                    <a:pt x="131" y="81"/>
                  </a:lnTo>
                  <a:lnTo>
                    <a:pt x="133" y="88"/>
                  </a:lnTo>
                  <a:lnTo>
                    <a:pt x="135" y="95"/>
                  </a:lnTo>
                  <a:lnTo>
                    <a:pt x="136" y="101"/>
                  </a:lnTo>
                  <a:lnTo>
                    <a:pt x="136" y="106"/>
                  </a:lnTo>
                  <a:lnTo>
                    <a:pt x="136" y="113"/>
                  </a:lnTo>
                  <a:lnTo>
                    <a:pt x="133" y="116"/>
                  </a:lnTo>
                  <a:lnTo>
                    <a:pt x="128" y="121"/>
                  </a:lnTo>
                  <a:lnTo>
                    <a:pt x="121" y="124"/>
                  </a:lnTo>
                  <a:lnTo>
                    <a:pt x="113" y="129"/>
                  </a:lnTo>
                  <a:lnTo>
                    <a:pt x="103" y="134"/>
                  </a:lnTo>
                  <a:lnTo>
                    <a:pt x="95" y="138"/>
                  </a:lnTo>
                  <a:lnTo>
                    <a:pt x="87" y="143"/>
                  </a:lnTo>
                  <a:lnTo>
                    <a:pt x="78" y="146"/>
                  </a:lnTo>
                  <a:lnTo>
                    <a:pt x="73" y="149"/>
                  </a:lnTo>
                  <a:lnTo>
                    <a:pt x="70" y="153"/>
                  </a:lnTo>
                  <a:lnTo>
                    <a:pt x="65" y="158"/>
                  </a:lnTo>
                  <a:lnTo>
                    <a:pt x="60" y="163"/>
                  </a:lnTo>
                  <a:lnTo>
                    <a:pt x="53" y="169"/>
                  </a:lnTo>
                  <a:lnTo>
                    <a:pt x="48" y="176"/>
                  </a:lnTo>
                  <a:lnTo>
                    <a:pt x="43" y="181"/>
                  </a:lnTo>
                  <a:lnTo>
                    <a:pt x="40" y="184"/>
                  </a:lnTo>
                  <a:lnTo>
                    <a:pt x="37" y="184"/>
                  </a:lnTo>
                  <a:lnTo>
                    <a:pt x="33" y="182"/>
                  </a:lnTo>
                  <a:lnTo>
                    <a:pt x="28" y="176"/>
                  </a:lnTo>
                  <a:lnTo>
                    <a:pt x="23" y="164"/>
                  </a:lnTo>
                  <a:lnTo>
                    <a:pt x="17" y="153"/>
                  </a:lnTo>
                  <a:lnTo>
                    <a:pt x="10" y="138"/>
                  </a:lnTo>
                  <a:lnTo>
                    <a:pt x="5" y="124"/>
                  </a:lnTo>
                  <a:lnTo>
                    <a:pt x="2" y="113"/>
                  </a:lnTo>
                  <a:lnTo>
                    <a:pt x="0" y="101"/>
                  </a:lnTo>
                  <a:lnTo>
                    <a:pt x="0" y="93"/>
                  </a:lnTo>
                  <a:lnTo>
                    <a:pt x="2" y="83"/>
                  </a:lnTo>
                  <a:lnTo>
                    <a:pt x="2" y="71"/>
                  </a:lnTo>
                  <a:lnTo>
                    <a:pt x="2" y="60"/>
                  </a:lnTo>
                  <a:lnTo>
                    <a:pt x="3" y="50"/>
                  </a:lnTo>
                  <a:lnTo>
                    <a:pt x="5" y="40"/>
                  </a:lnTo>
                  <a:lnTo>
                    <a:pt x="8" y="32"/>
                  </a:lnTo>
                  <a:lnTo>
                    <a:pt x="12" y="2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0" name="Freeform 564"/>
            <p:cNvSpPr>
              <a:spLocks/>
            </p:cNvSpPr>
            <p:nvPr/>
          </p:nvSpPr>
          <p:spPr bwMode="auto">
            <a:xfrm>
              <a:off x="1579" y="3179"/>
              <a:ext cx="111" cy="151"/>
            </a:xfrm>
            <a:custGeom>
              <a:avLst/>
              <a:gdLst>
                <a:gd name="T0" fmla="*/ 10 w 111"/>
                <a:gd name="T1" fmla="*/ 20 h 151"/>
                <a:gd name="T2" fmla="*/ 18 w 111"/>
                <a:gd name="T3" fmla="*/ 15 h 151"/>
                <a:gd name="T4" fmla="*/ 33 w 111"/>
                <a:gd name="T5" fmla="*/ 8 h 151"/>
                <a:gd name="T6" fmla="*/ 52 w 111"/>
                <a:gd name="T7" fmla="*/ 1 h 151"/>
                <a:gd name="T8" fmla="*/ 70 w 111"/>
                <a:gd name="T9" fmla="*/ 0 h 151"/>
                <a:gd name="T10" fmla="*/ 85 w 111"/>
                <a:gd name="T11" fmla="*/ 0 h 151"/>
                <a:gd name="T12" fmla="*/ 98 w 111"/>
                <a:gd name="T13" fmla="*/ 3 h 151"/>
                <a:gd name="T14" fmla="*/ 106 w 111"/>
                <a:gd name="T15" fmla="*/ 8 h 151"/>
                <a:gd name="T16" fmla="*/ 108 w 111"/>
                <a:gd name="T17" fmla="*/ 13 h 151"/>
                <a:gd name="T18" fmla="*/ 108 w 111"/>
                <a:gd name="T19" fmla="*/ 23 h 151"/>
                <a:gd name="T20" fmla="*/ 106 w 111"/>
                <a:gd name="T21" fmla="*/ 35 h 151"/>
                <a:gd name="T22" fmla="*/ 105 w 111"/>
                <a:gd name="T23" fmla="*/ 48 h 151"/>
                <a:gd name="T24" fmla="*/ 105 w 111"/>
                <a:gd name="T25" fmla="*/ 59 h 151"/>
                <a:gd name="T26" fmla="*/ 108 w 111"/>
                <a:gd name="T27" fmla="*/ 71 h 151"/>
                <a:gd name="T28" fmla="*/ 111 w 111"/>
                <a:gd name="T29" fmla="*/ 83 h 151"/>
                <a:gd name="T30" fmla="*/ 111 w 111"/>
                <a:gd name="T31" fmla="*/ 91 h 151"/>
                <a:gd name="T32" fmla="*/ 105 w 111"/>
                <a:gd name="T33" fmla="*/ 98 h 151"/>
                <a:gd name="T34" fmla="*/ 91 w 111"/>
                <a:gd name="T35" fmla="*/ 106 h 151"/>
                <a:gd name="T36" fmla="*/ 77 w 111"/>
                <a:gd name="T37" fmla="*/ 112 h 151"/>
                <a:gd name="T38" fmla="*/ 63 w 111"/>
                <a:gd name="T39" fmla="*/ 119 h 151"/>
                <a:gd name="T40" fmla="*/ 57 w 111"/>
                <a:gd name="T41" fmla="*/ 124 h 151"/>
                <a:gd name="T42" fmla="*/ 48 w 111"/>
                <a:gd name="T43" fmla="*/ 132 h 151"/>
                <a:gd name="T44" fmla="*/ 38 w 111"/>
                <a:gd name="T45" fmla="*/ 142 h 151"/>
                <a:gd name="T46" fmla="*/ 32 w 111"/>
                <a:gd name="T47" fmla="*/ 151 h 151"/>
                <a:gd name="T48" fmla="*/ 27 w 111"/>
                <a:gd name="T49" fmla="*/ 149 h 151"/>
                <a:gd name="T50" fmla="*/ 18 w 111"/>
                <a:gd name="T51" fmla="*/ 134 h 151"/>
                <a:gd name="T52" fmla="*/ 8 w 111"/>
                <a:gd name="T53" fmla="*/ 112 h 151"/>
                <a:gd name="T54" fmla="*/ 0 w 111"/>
                <a:gd name="T55" fmla="*/ 91 h 151"/>
                <a:gd name="T56" fmla="*/ 0 w 111"/>
                <a:gd name="T57" fmla="*/ 76 h 151"/>
                <a:gd name="T58" fmla="*/ 0 w 111"/>
                <a:gd name="T59" fmla="*/ 58 h 151"/>
                <a:gd name="T60" fmla="*/ 2 w 111"/>
                <a:gd name="T61" fmla="*/ 40 h 151"/>
                <a:gd name="T62" fmla="*/ 7 w 111"/>
                <a:gd name="T63" fmla="*/ 26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151"/>
                <a:gd name="T98" fmla="*/ 111 w 111"/>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151">
                  <a:moveTo>
                    <a:pt x="8" y="21"/>
                  </a:moveTo>
                  <a:lnTo>
                    <a:pt x="10" y="20"/>
                  </a:lnTo>
                  <a:lnTo>
                    <a:pt x="13" y="18"/>
                  </a:lnTo>
                  <a:lnTo>
                    <a:pt x="18" y="15"/>
                  </a:lnTo>
                  <a:lnTo>
                    <a:pt x="25" y="11"/>
                  </a:lnTo>
                  <a:lnTo>
                    <a:pt x="33" y="8"/>
                  </a:lnTo>
                  <a:lnTo>
                    <a:pt x="42" y="5"/>
                  </a:lnTo>
                  <a:lnTo>
                    <a:pt x="52" y="1"/>
                  </a:lnTo>
                  <a:lnTo>
                    <a:pt x="60" y="0"/>
                  </a:lnTo>
                  <a:lnTo>
                    <a:pt x="70" y="0"/>
                  </a:lnTo>
                  <a:lnTo>
                    <a:pt x="78" y="0"/>
                  </a:lnTo>
                  <a:lnTo>
                    <a:pt x="85" y="0"/>
                  </a:lnTo>
                  <a:lnTo>
                    <a:pt x="91" y="1"/>
                  </a:lnTo>
                  <a:lnTo>
                    <a:pt x="98" y="3"/>
                  </a:lnTo>
                  <a:lnTo>
                    <a:pt x="103" y="6"/>
                  </a:lnTo>
                  <a:lnTo>
                    <a:pt x="106" y="8"/>
                  </a:lnTo>
                  <a:lnTo>
                    <a:pt x="108" y="11"/>
                  </a:lnTo>
                  <a:lnTo>
                    <a:pt x="108" y="13"/>
                  </a:lnTo>
                  <a:lnTo>
                    <a:pt x="108" y="18"/>
                  </a:lnTo>
                  <a:lnTo>
                    <a:pt x="108" y="23"/>
                  </a:lnTo>
                  <a:lnTo>
                    <a:pt x="106" y="28"/>
                  </a:lnTo>
                  <a:lnTo>
                    <a:pt x="106" y="35"/>
                  </a:lnTo>
                  <a:lnTo>
                    <a:pt x="105" y="41"/>
                  </a:lnTo>
                  <a:lnTo>
                    <a:pt x="105" y="48"/>
                  </a:lnTo>
                  <a:lnTo>
                    <a:pt x="105" y="53"/>
                  </a:lnTo>
                  <a:lnTo>
                    <a:pt x="105" y="59"/>
                  </a:lnTo>
                  <a:lnTo>
                    <a:pt x="106" y="66"/>
                  </a:lnTo>
                  <a:lnTo>
                    <a:pt x="108" y="71"/>
                  </a:lnTo>
                  <a:lnTo>
                    <a:pt x="110" y="78"/>
                  </a:lnTo>
                  <a:lnTo>
                    <a:pt x="111" y="83"/>
                  </a:lnTo>
                  <a:lnTo>
                    <a:pt x="111" y="88"/>
                  </a:lnTo>
                  <a:lnTo>
                    <a:pt x="111" y="91"/>
                  </a:lnTo>
                  <a:lnTo>
                    <a:pt x="108" y="94"/>
                  </a:lnTo>
                  <a:lnTo>
                    <a:pt x="105" y="98"/>
                  </a:lnTo>
                  <a:lnTo>
                    <a:pt x="98" y="103"/>
                  </a:lnTo>
                  <a:lnTo>
                    <a:pt x="91" y="106"/>
                  </a:lnTo>
                  <a:lnTo>
                    <a:pt x="85" y="109"/>
                  </a:lnTo>
                  <a:lnTo>
                    <a:pt x="77" y="112"/>
                  </a:lnTo>
                  <a:lnTo>
                    <a:pt x="70" y="116"/>
                  </a:lnTo>
                  <a:lnTo>
                    <a:pt x="63" y="119"/>
                  </a:lnTo>
                  <a:lnTo>
                    <a:pt x="60" y="121"/>
                  </a:lnTo>
                  <a:lnTo>
                    <a:pt x="57" y="124"/>
                  </a:lnTo>
                  <a:lnTo>
                    <a:pt x="53" y="129"/>
                  </a:lnTo>
                  <a:lnTo>
                    <a:pt x="48" y="132"/>
                  </a:lnTo>
                  <a:lnTo>
                    <a:pt x="43" y="137"/>
                  </a:lnTo>
                  <a:lnTo>
                    <a:pt x="38" y="142"/>
                  </a:lnTo>
                  <a:lnTo>
                    <a:pt x="35" y="147"/>
                  </a:lnTo>
                  <a:lnTo>
                    <a:pt x="32" y="151"/>
                  </a:lnTo>
                  <a:lnTo>
                    <a:pt x="30" y="151"/>
                  </a:lnTo>
                  <a:lnTo>
                    <a:pt x="27" y="149"/>
                  </a:lnTo>
                  <a:lnTo>
                    <a:pt x="23" y="142"/>
                  </a:lnTo>
                  <a:lnTo>
                    <a:pt x="18" y="134"/>
                  </a:lnTo>
                  <a:lnTo>
                    <a:pt x="13" y="124"/>
                  </a:lnTo>
                  <a:lnTo>
                    <a:pt x="8" y="112"/>
                  </a:lnTo>
                  <a:lnTo>
                    <a:pt x="3" y="101"/>
                  </a:lnTo>
                  <a:lnTo>
                    <a:pt x="0" y="91"/>
                  </a:lnTo>
                  <a:lnTo>
                    <a:pt x="0" y="83"/>
                  </a:lnTo>
                  <a:lnTo>
                    <a:pt x="0" y="76"/>
                  </a:lnTo>
                  <a:lnTo>
                    <a:pt x="0" y="68"/>
                  </a:lnTo>
                  <a:lnTo>
                    <a:pt x="0" y="58"/>
                  </a:lnTo>
                  <a:lnTo>
                    <a:pt x="2" y="49"/>
                  </a:lnTo>
                  <a:lnTo>
                    <a:pt x="2" y="40"/>
                  </a:lnTo>
                  <a:lnTo>
                    <a:pt x="3" y="33"/>
                  </a:lnTo>
                  <a:lnTo>
                    <a:pt x="7" y="26"/>
                  </a:lnTo>
                  <a:lnTo>
                    <a:pt x="8" y="21"/>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1" name="Freeform 565"/>
            <p:cNvSpPr>
              <a:spLocks/>
            </p:cNvSpPr>
            <p:nvPr/>
          </p:nvSpPr>
          <p:spPr bwMode="auto">
            <a:xfrm>
              <a:off x="1587" y="3190"/>
              <a:ext cx="88" cy="118"/>
            </a:xfrm>
            <a:custGeom>
              <a:avLst/>
              <a:gdLst>
                <a:gd name="T0" fmla="*/ 9 w 88"/>
                <a:gd name="T1" fmla="*/ 15 h 118"/>
                <a:gd name="T2" fmla="*/ 15 w 88"/>
                <a:gd name="T3" fmla="*/ 12 h 118"/>
                <a:gd name="T4" fmla="*/ 27 w 88"/>
                <a:gd name="T5" fmla="*/ 7 h 118"/>
                <a:gd name="T6" fmla="*/ 40 w 88"/>
                <a:gd name="T7" fmla="*/ 2 h 118"/>
                <a:gd name="T8" fmla="*/ 55 w 88"/>
                <a:gd name="T9" fmla="*/ 0 h 118"/>
                <a:gd name="T10" fmla="*/ 69 w 88"/>
                <a:gd name="T11" fmla="*/ 0 h 118"/>
                <a:gd name="T12" fmla="*/ 77 w 88"/>
                <a:gd name="T13" fmla="*/ 4 h 118"/>
                <a:gd name="T14" fmla="*/ 83 w 88"/>
                <a:gd name="T15" fmla="*/ 7 h 118"/>
                <a:gd name="T16" fmla="*/ 85 w 88"/>
                <a:gd name="T17" fmla="*/ 10 h 118"/>
                <a:gd name="T18" fmla="*/ 85 w 88"/>
                <a:gd name="T19" fmla="*/ 19 h 118"/>
                <a:gd name="T20" fmla="*/ 83 w 88"/>
                <a:gd name="T21" fmla="*/ 27 h 118"/>
                <a:gd name="T22" fmla="*/ 82 w 88"/>
                <a:gd name="T23" fmla="*/ 37 h 118"/>
                <a:gd name="T24" fmla="*/ 83 w 88"/>
                <a:gd name="T25" fmla="*/ 47 h 118"/>
                <a:gd name="T26" fmla="*/ 85 w 88"/>
                <a:gd name="T27" fmla="*/ 57 h 118"/>
                <a:gd name="T28" fmla="*/ 88 w 88"/>
                <a:gd name="T29" fmla="*/ 65 h 118"/>
                <a:gd name="T30" fmla="*/ 87 w 88"/>
                <a:gd name="T31" fmla="*/ 72 h 118"/>
                <a:gd name="T32" fmla="*/ 83 w 88"/>
                <a:gd name="T33" fmla="*/ 77 h 118"/>
                <a:gd name="T34" fmla="*/ 72 w 88"/>
                <a:gd name="T35" fmla="*/ 83 h 118"/>
                <a:gd name="T36" fmla="*/ 60 w 88"/>
                <a:gd name="T37" fmla="*/ 88 h 118"/>
                <a:gd name="T38" fmla="*/ 50 w 88"/>
                <a:gd name="T39" fmla="*/ 93 h 118"/>
                <a:gd name="T40" fmla="*/ 45 w 88"/>
                <a:gd name="T41" fmla="*/ 96 h 118"/>
                <a:gd name="T42" fmla="*/ 39 w 88"/>
                <a:gd name="T43" fmla="*/ 105 h 118"/>
                <a:gd name="T44" fmla="*/ 32 w 88"/>
                <a:gd name="T45" fmla="*/ 111 h 118"/>
                <a:gd name="T46" fmla="*/ 25 w 88"/>
                <a:gd name="T47" fmla="*/ 116 h 118"/>
                <a:gd name="T48" fmla="*/ 22 w 88"/>
                <a:gd name="T49" fmla="*/ 116 h 118"/>
                <a:gd name="T50" fmla="*/ 15 w 88"/>
                <a:gd name="T51" fmla="*/ 105 h 118"/>
                <a:gd name="T52" fmla="*/ 7 w 88"/>
                <a:gd name="T53" fmla="*/ 88 h 118"/>
                <a:gd name="T54" fmla="*/ 2 w 88"/>
                <a:gd name="T55" fmla="*/ 72 h 118"/>
                <a:gd name="T56" fmla="*/ 0 w 88"/>
                <a:gd name="T57" fmla="*/ 58 h 118"/>
                <a:gd name="T58" fmla="*/ 2 w 88"/>
                <a:gd name="T59" fmla="*/ 45 h 118"/>
                <a:gd name="T60" fmla="*/ 4 w 88"/>
                <a:gd name="T61" fmla="*/ 32 h 118"/>
                <a:gd name="T62" fmla="*/ 5 w 88"/>
                <a:gd name="T63" fmla="*/ 2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18"/>
                <a:gd name="T98" fmla="*/ 88 w 88"/>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18">
                  <a:moveTo>
                    <a:pt x="7" y="17"/>
                  </a:moveTo>
                  <a:lnTo>
                    <a:pt x="9" y="15"/>
                  </a:lnTo>
                  <a:lnTo>
                    <a:pt x="12" y="14"/>
                  </a:lnTo>
                  <a:lnTo>
                    <a:pt x="15" y="12"/>
                  </a:lnTo>
                  <a:lnTo>
                    <a:pt x="20" y="9"/>
                  </a:lnTo>
                  <a:lnTo>
                    <a:pt x="27" y="7"/>
                  </a:lnTo>
                  <a:lnTo>
                    <a:pt x="34" y="4"/>
                  </a:lnTo>
                  <a:lnTo>
                    <a:pt x="40" y="2"/>
                  </a:lnTo>
                  <a:lnTo>
                    <a:pt x="49" y="0"/>
                  </a:lnTo>
                  <a:lnTo>
                    <a:pt x="55" y="0"/>
                  </a:lnTo>
                  <a:lnTo>
                    <a:pt x="62" y="0"/>
                  </a:lnTo>
                  <a:lnTo>
                    <a:pt x="69" y="0"/>
                  </a:lnTo>
                  <a:lnTo>
                    <a:pt x="74" y="2"/>
                  </a:lnTo>
                  <a:lnTo>
                    <a:pt x="77" y="4"/>
                  </a:lnTo>
                  <a:lnTo>
                    <a:pt x="80" y="5"/>
                  </a:lnTo>
                  <a:lnTo>
                    <a:pt x="83" y="7"/>
                  </a:lnTo>
                  <a:lnTo>
                    <a:pt x="85" y="9"/>
                  </a:lnTo>
                  <a:lnTo>
                    <a:pt x="85" y="10"/>
                  </a:lnTo>
                  <a:lnTo>
                    <a:pt x="85" y="14"/>
                  </a:lnTo>
                  <a:lnTo>
                    <a:pt x="85" y="19"/>
                  </a:lnTo>
                  <a:lnTo>
                    <a:pt x="85" y="22"/>
                  </a:lnTo>
                  <a:lnTo>
                    <a:pt x="83" y="27"/>
                  </a:lnTo>
                  <a:lnTo>
                    <a:pt x="83" y="32"/>
                  </a:lnTo>
                  <a:lnTo>
                    <a:pt x="82" y="37"/>
                  </a:lnTo>
                  <a:lnTo>
                    <a:pt x="82" y="42"/>
                  </a:lnTo>
                  <a:lnTo>
                    <a:pt x="83" y="47"/>
                  </a:lnTo>
                  <a:lnTo>
                    <a:pt x="83" y="52"/>
                  </a:lnTo>
                  <a:lnTo>
                    <a:pt x="85" y="57"/>
                  </a:lnTo>
                  <a:lnTo>
                    <a:pt x="87" y="60"/>
                  </a:lnTo>
                  <a:lnTo>
                    <a:pt x="88" y="65"/>
                  </a:lnTo>
                  <a:lnTo>
                    <a:pt x="88" y="68"/>
                  </a:lnTo>
                  <a:lnTo>
                    <a:pt x="87" y="72"/>
                  </a:lnTo>
                  <a:lnTo>
                    <a:pt x="85" y="75"/>
                  </a:lnTo>
                  <a:lnTo>
                    <a:pt x="83" y="77"/>
                  </a:lnTo>
                  <a:lnTo>
                    <a:pt x="79" y="80"/>
                  </a:lnTo>
                  <a:lnTo>
                    <a:pt x="72" y="83"/>
                  </a:lnTo>
                  <a:lnTo>
                    <a:pt x="67" y="85"/>
                  </a:lnTo>
                  <a:lnTo>
                    <a:pt x="60" y="88"/>
                  </a:lnTo>
                  <a:lnTo>
                    <a:pt x="55" y="92"/>
                  </a:lnTo>
                  <a:lnTo>
                    <a:pt x="50" y="93"/>
                  </a:lnTo>
                  <a:lnTo>
                    <a:pt x="49" y="95"/>
                  </a:lnTo>
                  <a:lnTo>
                    <a:pt x="45" y="96"/>
                  </a:lnTo>
                  <a:lnTo>
                    <a:pt x="42" y="100"/>
                  </a:lnTo>
                  <a:lnTo>
                    <a:pt x="39" y="105"/>
                  </a:lnTo>
                  <a:lnTo>
                    <a:pt x="35" y="108"/>
                  </a:lnTo>
                  <a:lnTo>
                    <a:pt x="32" y="111"/>
                  </a:lnTo>
                  <a:lnTo>
                    <a:pt x="29" y="115"/>
                  </a:lnTo>
                  <a:lnTo>
                    <a:pt x="25" y="116"/>
                  </a:lnTo>
                  <a:lnTo>
                    <a:pt x="24" y="118"/>
                  </a:lnTo>
                  <a:lnTo>
                    <a:pt x="22" y="116"/>
                  </a:lnTo>
                  <a:lnTo>
                    <a:pt x="19" y="111"/>
                  </a:lnTo>
                  <a:lnTo>
                    <a:pt x="15" y="105"/>
                  </a:lnTo>
                  <a:lnTo>
                    <a:pt x="10" y="96"/>
                  </a:lnTo>
                  <a:lnTo>
                    <a:pt x="7" y="88"/>
                  </a:lnTo>
                  <a:lnTo>
                    <a:pt x="4" y="80"/>
                  </a:lnTo>
                  <a:lnTo>
                    <a:pt x="2" y="72"/>
                  </a:lnTo>
                  <a:lnTo>
                    <a:pt x="0" y="65"/>
                  </a:lnTo>
                  <a:lnTo>
                    <a:pt x="0" y="58"/>
                  </a:lnTo>
                  <a:lnTo>
                    <a:pt x="0" y="52"/>
                  </a:lnTo>
                  <a:lnTo>
                    <a:pt x="2" y="45"/>
                  </a:lnTo>
                  <a:lnTo>
                    <a:pt x="2" y="38"/>
                  </a:lnTo>
                  <a:lnTo>
                    <a:pt x="4" y="32"/>
                  </a:lnTo>
                  <a:lnTo>
                    <a:pt x="4" y="25"/>
                  </a:lnTo>
                  <a:lnTo>
                    <a:pt x="5" y="20"/>
                  </a:lnTo>
                  <a:lnTo>
                    <a:pt x="7" y="17"/>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2" name="Freeform 566"/>
            <p:cNvSpPr>
              <a:spLocks/>
            </p:cNvSpPr>
            <p:nvPr/>
          </p:nvSpPr>
          <p:spPr bwMode="auto">
            <a:xfrm>
              <a:off x="1597" y="3202"/>
              <a:ext cx="62" cy="84"/>
            </a:xfrm>
            <a:custGeom>
              <a:avLst/>
              <a:gdLst>
                <a:gd name="T0" fmla="*/ 5 w 62"/>
                <a:gd name="T1" fmla="*/ 12 h 84"/>
                <a:gd name="T2" fmla="*/ 10 w 62"/>
                <a:gd name="T3" fmla="*/ 8 h 84"/>
                <a:gd name="T4" fmla="*/ 19 w 62"/>
                <a:gd name="T5" fmla="*/ 3 h 84"/>
                <a:gd name="T6" fmla="*/ 29 w 62"/>
                <a:gd name="T7" fmla="*/ 0 h 84"/>
                <a:gd name="T8" fmla="*/ 39 w 62"/>
                <a:gd name="T9" fmla="*/ 0 h 84"/>
                <a:gd name="T10" fmla="*/ 49 w 62"/>
                <a:gd name="T11" fmla="*/ 0 h 84"/>
                <a:gd name="T12" fmla="*/ 55 w 62"/>
                <a:gd name="T13" fmla="*/ 2 h 84"/>
                <a:gd name="T14" fmla="*/ 59 w 62"/>
                <a:gd name="T15" fmla="*/ 5 h 84"/>
                <a:gd name="T16" fmla="*/ 60 w 62"/>
                <a:gd name="T17" fmla="*/ 7 h 84"/>
                <a:gd name="T18" fmla="*/ 60 w 62"/>
                <a:gd name="T19" fmla="*/ 13 h 84"/>
                <a:gd name="T20" fmla="*/ 59 w 62"/>
                <a:gd name="T21" fmla="*/ 18 h 84"/>
                <a:gd name="T22" fmla="*/ 59 w 62"/>
                <a:gd name="T23" fmla="*/ 26 h 84"/>
                <a:gd name="T24" fmla="*/ 59 w 62"/>
                <a:gd name="T25" fmla="*/ 33 h 84"/>
                <a:gd name="T26" fmla="*/ 60 w 62"/>
                <a:gd name="T27" fmla="*/ 40 h 84"/>
                <a:gd name="T28" fmla="*/ 62 w 62"/>
                <a:gd name="T29" fmla="*/ 46 h 84"/>
                <a:gd name="T30" fmla="*/ 62 w 62"/>
                <a:gd name="T31" fmla="*/ 51 h 84"/>
                <a:gd name="T32" fmla="*/ 59 w 62"/>
                <a:gd name="T33" fmla="*/ 55 h 84"/>
                <a:gd name="T34" fmla="*/ 52 w 62"/>
                <a:gd name="T35" fmla="*/ 58 h 84"/>
                <a:gd name="T36" fmla="*/ 44 w 62"/>
                <a:gd name="T37" fmla="*/ 63 h 84"/>
                <a:gd name="T38" fmla="*/ 35 w 62"/>
                <a:gd name="T39" fmla="*/ 66 h 84"/>
                <a:gd name="T40" fmla="*/ 32 w 62"/>
                <a:gd name="T41" fmla="*/ 70 h 84"/>
                <a:gd name="T42" fmla="*/ 27 w 62"/>
                <a:gd name="T43" fmla="*/ 75 h 84"/>
                <a:gd name="T44" fmla="*/ 22 w 62"/>
                <a:gd name="T45" fmla="*/ 80 h 84"/>
                <a:gd name="T46" fmla="*/ 19 w 62"/>
                <a:gd name="T47" fmla="*/ 83 h 84"/>
                <a:gd name="T48" fmla="*/ 15 w 62"/>
                <a:gd name="T49" fmla="*/ 83 h 84"/>
                <a:gd name="T50" fmla="*/ 10 w 62"/>
                <a:gd name="T51" fmla="*/ 75 h 84"/>
                <a:gd name="T52" fmla="*/ 5 w 62"/>
                <a:gd name="T53" fmla="*/ 63 h 84"/>
                <a:gd name="T54" fmla="*/ 0 w 62"/>
                <a:gd name="T55" fmla="*/ 51 h 84"/>
                <a:gd name="T56" fmla="*/ 0 w 62"/>
                <a:gd name="T57" fmla="*/ 41 h 84"/>
                <a:gd name="T58" fmla="*/ 0 w 62"/>
                <a:gd name="T59" fmla="*/ 31 h 84"/>
                <a:gd name="T60" fmla="*/ 2 w 62"/>
                <a:gd name="T61" fmla="*/ 22 h 84"/>
                <a:gd name="T62" fmla="*/ 4 w 62"/>
                <a:gd name="T63" fmla="*/ 15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4"/>
                <a:gd name="T98" fmla="*/ 62 w 62"/>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4">
                  <a:moveTo>
                    <a:pt x="5" y="12"/>
                  </a:moveTo>
                  <a:lnTo>
                    <a:pt x="5" y="12"/>
                  </a:lnTo>
                  <a:lnTo>
                    <a:pt x="7" y="10"/>
                  </a:lnTo>
                  <a:lnTo>
                    <a:pt x="10" y="8"/>
                  </a:lnTo>
                  <a:lnTo>
                    <a:pt x="14" y="7"/>
                  </a:lnTo>
                  <a:lnTo>
                    <a:pt x="19" y="3"/>
                  </a:lnTo>
                  <a:lnTo>
                    <a:pt x="24" y="2"/>
                  </a:lnTo>
                  <a:lnTo>
                    <a:pt x="29" y="0"/>
                  </a:lnTo>
                  <a:lnTo>
                    <a:pt x="34" y="0"/>
                  </a:lnTo>
                  <a:lnTo>
                    <a:pt x="39" y="0"/>
                  </a:lnTo>
                  <a:lnTo>
                    <a:pt x="44" y="0"/>
                  </a:lnTo>
                  <a:lnTo>
                    <a:pt x="49" y="0"/>
                  </a:lnTo>
                  <a:lnTo>
                    <a:pt x="52" y="0"/>
                  </a:lnTo>
                  <a:lnTo>
                    <a:pt x="55" y="2"/>
                  </a:lnTo>
                  <a:lnTo>
                    <a:pt x="57" y="3"/>
                  </a:lnTo>
                  <a:lnTo>
                    <a:pt x="59" y="5"/>
                  </a:lnTo>
                  <a:lnTo>
                    <a:pt x="60" y="5"/>
                  </a:lnTo>
                  <a:lnTo>
                    <a:pt x="60" y="7"/>
                  </a:lnTo>
                  <a:lnTo>
                    <a:pt x="60" y="10"/>
                  </a:lnTo>
                  <a:lnTo>
                    <a:pt x="60" y="13"/>
                  </a:lnTo>
                  <a:lnTo>
                    <a:pt x="60" y="15"/>
                  </a:lnTo>
                  <a:lnTo>
                    <a:pt x="59" y="18"/>
                  </a:lnTo>
                  <a:lnTo>
                    <a:pt x="59" y="23"/>
                  </a:lnTo>
                  <a:lnTo>
                    <a:pt x="59" y="26"/>
                  </a:lnTo>
                  <a:lnTo>
                    <a:pt x="59" y="30"/>
                  </a:lnTo>
                  <a:lnTo>
                    <a:pt x="59" y="33"/>
                  </a:lnTo>
                  <a:lnTo>
                    <a:pt x="60" y="36"/>
                  </a:lnTo>
                  <a:lnTo>
                    <a:pt x="60" y="40"/>
                  </a:lnTo>
                  <a:lnTo>
                    <a:pt x="62" y="43"/>
                  </a:lnTo>
                  <a:lnTo>
                    <a:pt x="62" y="46"/>
                  </a:lnTo>
                  <a:lnTo>
                    <a:pt x="62" y="48"/>
                  </a:lnTo>
                  <a:lnTo>
                    <a:pt x="62" y="51"/>
                  </a:lnTo>
                  <a:lnTo>
                    <a:pt x="60" y="53"/>
                  </a:lnTo>
                  <a:lnTo>
                    <a:pt x="59" y="55"/>
                  </a:lnTo>
                  <a:lnTo>
                    <a:pt x="55" y="56"/>
                  </a:lnTo>
                  <a:lnTo>
                    <a:pt x="52" y="58"/>
                  </a:lnTo>
                  <a:lnTo>
                    <a:pt x="47" y="61"/>
                  </a:lnTo>
                  <a:lnTo>
                    <a:pt x="44" y="63"/>
                  </a:lnTo>
                  <a:lnTo>
                    <a:pt x="39" y="65"/>
                  </a:lnTo>
                  <a:lnTo>
                    <a:pt x="35" y="66"/>
                  </a:lnTo>
                  <a:lnTo>
                    <a:pt x="34" y="68"/>
                  </a:lnTo>
                  <a:lnTo>
                    <a:pt x="32" y="70"/>
                  </a:lnTo>
                  <a:lnTo>
                    <a:pt x="30" y="71"/>
                  </a:lnTo>
                  <a:lnTo>
                    <a:pt x="27" y="75"/>
                  </a:lnTo>
                  <a:lnTo>
                    <a:pt x="25" y="76"/>
                  </a:lnTo>
                  <a:lnTo>
                    <a:pt x="22" y="80"/>
                  </a:lnTo>
                  <a:lnTo>
                    <a:pt x="20" y="81"/>
                  </a:lnTo>
                  <a:lnTo>
                    <a:pt x="19" y="83"/>
                  </a:lnTo>
                  <a:lnTo>
                    <a:pt x="17" y="84"/>
                  </a:lnTo>
                  <a:lnTo>
                    <a:pt x="15" y="83"/>
                  </a:lnTo>
                  <a:lnTo>
                    <a:pt x="14" y="80"/>
                  </a:lnTo>
                  <a:lnTo>
                    <a:pt x="10" y="75"/>
                  </a:lnTo>
                  <a:lnTo>
                    <a:pt x="7" y="70"/>
                  </a:lnTo>
                  <a:lnTo>
                    <a:pt x="5" y="63"/>
                  </a:lnTo>
                  <a:lnTo>
                    <a:pt x="2" y="56"/>
                  </a:lnTo>
                  <a:lnTo>
                    <a:pt x="0" y="51"/>
                  </a:lnTo>
                  <a:lnTo>
                    <a:pt x="0" y="46"/>
                  </a:lnTo>
                  <a:lnTo>
                    <a:pt x="0" y="41"/>
                  </a:lnTo>
                  <a:lnTo>
                    <a:pt x="0" y="36"/>
                  </a:lnTo>
                  <a:lnTo>
                    <a:pt x="0" y="31"/>
                  </a:lnTo>
                  <a:lnTo>
                    <a:pt x="0" y="26"/>
                  </a:lnTo>
                  <a:lnTo>
                    <a:pt x="2" y="22"/>
                  </a:lnTo>
                  <a:lnTo>
                    <a:pt x="2" y="18"/>
                  </a:lnTo>
                  <a:lnTo>
                    <a:pt x="4" y="15"/>
                  </a:lnTo>
                  <a:lnTo>
                    <a:pt x="5" y="12"/>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3" name="Freeform 567"/>
            <p:cNvSpPr>
              <a:spLocks/>
            </p:cNvSpPr>
            <p:nvPr/>
          </p:nvSpPr>
          <p:spPr bwMode="auto">
            <a:xfrm>
              <a:off x="2054" y="2996"/>
              <a:ext cx="489" cy="402"/>
            </a:xfrm>
            <a:custGeom>
              <a:avLst/>
              <a:gdLst>
                <a:gd name="T0" fmla="*/ 5 w 489"/>
                <a:gd name="T1" fmla="*/ 65 h 402"/>
                <a:gd name="T2" fmla="*/ 15 w 489"/>
                <a:gd name="T3" fmla="*/ 53 h 402"/>
                <a:gd name="T4" fmla="*/ 29 w 489"/>
                <a:gd name="T5" fmla="*/ 44 h 402"/>
                <a:gd name="T6" fmla="*/ 45 w 489"/>
                <a:gd name="T7" fmla="*/ 39 h 402"/>
                <a:gd name="T8" fmla="*/ 78 w 489"/>
                <a:gd name="T9" fmla="*/ 35 h 402"/>
                <a:gd name="T10" fmla="*/ 130 w 489"/>
                <a:gd name="T11" fmla="*/ 35 h 402"/>
                <a:gd name="T12" fmla="*/ 195 w 489"/>
                <a:gd name="T13" fmla="*/ 34 h 402"/>
                <a:gd name="T14" fmla="*/ 291 w 489"/>
                <a:gd name="T15" fmla="*/ 17 h 402"/>
                <a:gd name="T16" fmla="*/ 369 w 489"/>
                <a:gd name="T17" fmla="*/ 5 h 402"/>
                <a:gd name="T18" fmla="*/ 416 w 489"/>
                <a:gd name="T19" fmla="*/ 0 h 402"/>
                <a:gd name="T20" fmla="*/ 454 w 489"/>
                <a:gd name="T21" fmla="*/ 0 h 402"/>
                <a:gd name="T22" fmla="*/ 474 w 489"/>
                <a:gd name="T23" fmla="*/ 5 h 402"/>
                <a:gd name="T24" fmla="*/ 482 w 489"/>
                <a:gd name="T25" fmla="*/ 12 h 402"/>
                <a:gd name="T26" fmla="*/ 487 w 489"/>
                <a:gd name="T27" fmla="*/ 24 h 402"/>
                <a:gd name="T28" fmla="*/ 487 w 489"/>
                <a:gd name="T29" fmla="*/ 49 h 402"/>
                <a:gd name="T30" fmla="*/ 480 w 489"/>
                <a:gd name="T31" fmla="*/ 78 h 402"/>
                <a:gd name="T32" fmla="*/ 469 w 489"/>
                <a:gd name="T33" fmla="*/ 113 h 402"/>
                <a:gd name="T34" fmla="*/ 454 w 489"/>
                <a:gd name="T35" fmla="*/ 146 h 402"/>
                <a:gd name="T36" fmla="*/ 434 w 489"/>
                <a:gd name="T37" fmla="*/ 179 h 402"/>
                <a:gd name="T38" fmla="*/ 411 w 489"/>
                <a:gd name="T39" fmla="*/ 209 h 402"/>
                <a:gd name="T40" fmla="*/ 386 w 489"/>
                <a:gd name="T41" fmla="*/ 234 h 402"/>
                <a:gd name="T42" fmla="*/ 343 w 489"/>
                <a:gd name="T43" fmla="*/ 262 h 402"/>
                <a:gd name="T44" fmla="*/ 256 w 489"/>
                <a:gd name="T45" fmla="*/ 322 h 402"/>
                <a:gd name="T46" fmla="*/ 183 w 489"/>
                <a:gd name="T47" fmla="*/ 365 h 402"/>
                <a:gd name="T48" fmla="*/ 138 w 489"/>
                <a:gd name="T49" fmla="*/ 388 h 402"/>
                <a:gd name="T50" fmla="*/ 100 w 489"/>
                <a:gd name="T51" fmla="*/ 400 h 402"/>
                <a:gd name="T52" fmla="*/ 78 w 489"/>
                <a:gd name="T53" fmla="*/ 400 h 402"/>
                <a:gd name="T54" fmla="*/ 68 w 489"/>
                <a:gd name="T55" fmla="*/ 395 h 402"/>
                <a:gd name="T56" fmla="*/ 58 w 489"/>
                <a:gd name="T57" fmla="*/ 378 h 402"/>
                <a:gd name="T58" fmla="*/ 45 w 489"/>
                <a:gd name="T59" fmla="*/ 347 h 402"/>
                <a:gd name="T60" fmla="*/ 27 w 489"/>
                <a:gd name="T61" fmla="*/ 282 h 402"/>
                <a:gd name="T62" fmla="*/ 9 w 489"/>
                <a:gd name="T63" fmla="*/ 184 h 402"/>
                <a:gd name="T64" fmla="*/ 0 w 489"/>
                <a:gd name="T65" fmla="*/ 120 h 402"/>
                <a:gd name="T66" fmla="*/ 2 w 489"/>
                <a:gd name="T67" fmla="*/ 87 h 4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9"/>
                <a:gd name="T103" fmla="*/ 0 h 402"/>
                <a:gd name="T104" fmla="*/ 489 w 489"/>
                <a:gd name="T105" fmla="*/ 402 h 4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9" h="402">
                  <a:moveTo>
                    <a:pt x="4" y="73"/>
                  </a:moveTo>
                  <a:lnTo>
                    <a:pt x="5" y="65"/>
                  </a:lnTo>
                  <a:lnTo>
                    <a:pt x="10" y="58"/>
                  </a:lnTo>
                  <a:lnTo>
                    <a:pt x="15" y="53"/>
                  </a:lnTo>
                  <a:lnTo>
                    <a:pt x="20" y="49"/>
                  </a:lnTo>
                  <a:lnTo>
                    <a:pt x="29" y="44"/>
                  </a:lnTo>
                  <a:lnTo>
                    <a:pt x="37" y="40"/>
                  </a:lnTo>
                  <a:lnTo>
                    <a:pt x="45" y="39"/>
                  </a:lnTo>
                  <a:lnTo>
                    <a:pt x="55" y="37"/>
                  </a:lnTo>
                  <a:lnTo>
                    <a:pt x="78" y="35"/>
                  </a:lnTo>
                  <a:lnTo>
                    <a:pt x="103" y="35"/>
                  </a:lnTo>
                  <a:lnTo>
                    <a:pt x="130" y="35"/>
                  </a:lnTo>
                  <a:lnTo>
                    <a:pt x="160" y="35"/>
                  </a:lnTo>
                  <a:lnTo>
                    <a:pt x="195" y="34"/>
                  </a:lnTo>
                  <a:lnTo>
                    <a:pt x="241" y="27"/>
                  </a:lnTo>
                  <a:lnTo>
                    <a:pt x="291" y="17"/>
                  </a:lnTo>
                  <a:lnTo>
                    <a:pt x="344" y="9"/>
                  </a:lnTo>
                  <a:lnTo>
                    <a:pt x="369" y="5"/>
                  </a:lnTo>
                  <a:lnTo>
                    <a:pt x="394" y="2"/>
                  </a:lnTo>
                  <a:lnTo>
                    <a:pt x="416" y="0"/>
                  </a:lnTo>
                  <a:lnTo>
                    <a:pt x="436" y="0"/>
                  </a:lnTo>
                  <a:lnTo>
                    <a:pt x="454" y="0"/>
                  </a:lnTo>
                  <a:lnTo>
                    <a:pt x="467" y="4"/>
                  </a:lnTo>
                  <a:lnTo>
                    <a:pt x="474" y="5"/>
                  </a:lnTo>
                  <a:lnTo>
                    <a:pt x="479" y="9"/>
                  </a:lnTo>
                  <a:lnTo>
                    <a:pt x="482" y="12"/>
                  </a:lnTo>
                  <a:lnTo>
                    <a:pt x="484" y="15"/>
                  </a:lnTo>
                  <a:lnTo>
                    <a:pt x="487" y="24"/>
                  </a:lnTo>
                  <a:lnTo>
                    <a:pt x="489" y="35"/>
                  </a:lnTo>
                  <a:lnTo>
                    <a:pt x="487" y="49"/>
                  </a:lnTo>
                  <a:lnTo>
                    <a:pt x="485" y="63"/>
                  </a:lnTo>
                  <a:lnTo>
                    <a:pt x="480" y="78"/>
                  </a:lnTo>
                  <a:lnTo>
                    <a:pt x="475" y="95"/>
                  </a:lnTo>
                  <a:lnTo>
                    <a:pt x="469" y="113"/>
                  </a:lnTo>
                  <a:lnTo>
                    <a:pt x="462" y="130"/>
                  </a:lnTo>
                  <a:lnTo>
                    <a:pt x="454" y="146"/>
                  </a:lnTo>
                  <a:lnTo>
                    <a:pt x="444" y="165"/>
                  </a:lnTo>
                  <a:lnTo>
                    <a:pt x="434" y="179"/>
                  </a:lnTo>
                  <a:lnTo>
                    <a:pt x="422" y="196"/>
                  </a:lnTo>
                  <a:lnTo>
                    <a:pt x="411" y="209"/>
                  </a:lnTo>
                  <a:lnTo>
                    <a:pt x="399" y="223"/>
                  </a:lnTo>
                  <a:lnTo>
                    <a:pt x="386" y="234"/>
                  </a:lnTo>
                  <a:lnTo>
                    <a:pt x="374" y="242"/>
                  </a:lnTo>
                  <a:lnTo>
                    <a:pt x="343" y="262"/>
                  </a:lnTo>
                  <a:lnTo>
                    <a:pt x="303" y="290"/>
                  </a:lnTo>
                  <a:lnTo>
                    <a:pt x="256" y="322"/>
                  </a:lnTo>
                  <a:lnTo>
                    <a:pt x="206" y="352"/>
                  </a:lnTo>
                  <a:lnTo>
                    <a:pt x="183" y="365"/>
                  </a:lnTo>
                  <a:lnTo>
                    <a:pt x="160" y="378"/>
                  </a:lnTo>
                  <a:lnTo>
                    <a:pt x="138" y="388"/>
                  </a:lnTo>
                  <a:lnTo>
                    <a:pt x="118" y="395"/>
                  </a:lnTo>
                  <a:lnTo>
                    <a:pt x="100" y="400"/>
                  </a:lnTo>
                  <a:lnTo>
                    <a:pt x="85" y="402"/>
                  </a:lnTo>
                  <a:lnTo>
                    <a:pt x="78" y="400"/>
                  </a:lnTo>
                  <a:lnTo>
                    <a:pt x="73" y="398"/>
                  </a:lnTo>
                  <a:lnTo>
                    <a:pt x="68" y="395"/>
                  </a:lnTo>
                  <a:lnTo>
                    <a:pt x="65" y="390"/>
                  </a:lnTo>
                  <a:lnTo>
                    <a:pt x="58" y="378"/>
                  </a:lnTo>
                  <a:lnTo>
                    <a:pt x="52" y="363"/>
                  </a:lnTo>
                  <a:lnTo>
                    <a:pt x="45" y="347"/>
                  </a:lnTo>
                  <a:lnTo>
                    <a:pt x="39" y="327"/>
                  </a:lnTo>
                  <a:lnTo>
                    <a:pt x="27" y="282"/>
                  </a:lnTo>
                  <a:lnTo>
                    <a:pt x="17" y="232"/>
                  </a:lnTo>
                  <a:lnTo>
                    <a:pt x="9" y="184"/>
                  </a:lnTo>
                  <a:lnTo>
                    <a:pt x="2" y="140"/>
                  </a:lnTo>
                  <a:lnTo>
                    <a:pt x="0" y="120"/>
                  </a:lnTo>
                  <a:lnTo>
                    <a:pt x="0" y="102"/>
                  </a:lnTo>
                  <a:lnTo>
                    <a:pt x="2" y="87"/>
                  </a:lnTo>
                  <a:lnTo>
                    <a:pt x="4" y="7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4" name="Freeform 568"/>
            <p:cNvSpPr>
              <a:spLocks/>
            </p:cNvSpPr>
            <p:nvPr/>
          </p:nvSpPr>
          <p:spPr bwMode="auto">
            <a:xfrm>
              <a:off x="2063" y="3003"/>
              <a:ext cx="468" cy="385"/>
            </a:xfrm>
            <a:custGeom>
              <a:avLst/>
              <a:gdLst>
                <a:gd name="T0" fmla="*/ 5 w 468"/>
                <a:gd name="T1" fmla="*/ 63 h 385"/>
                <a:gd name="T2" fmla="*/ 13 w 468"/>
                <a:gd name="T3" fmla="*/ 50 h 385"/>
                <a:gd name="T4" fmla="*/ 26 w 468"/>
                <a:gd name="T5" fmla="*/ 42 h 385"/>
                <a:gd name="T6" fmla="*/ 43 w 468"/>
                <a:gd name="T7" fmla="*/ 37 h 385"/>
                <a:gd name="T8" fmla="*/ 74 w 468"/>
                <a:gd name="T9" fmla="*/ 33 h 385"/>
                <a:gd name="T10" fmla="*/ 124 w 468"/>
                <a:gd name="T11" fmla="*/ 33 h 385"/>
                <a:gd name="T12" fmla="*/ 187 w 468"/>
                <a:gd name="T13" fmla="*/ 32 h 385"/>
                <a:gd name="T14" fmla="*/ 279 w 468"/>
                <a:gd name="T15" fmla="*/ 17 h 385"/>
                <a:gd name="T16" fmla="*/ 377 w 468"/>
                <a:gd name="T17" fmla="*/ 2 h 385"/>
                <a:gd name="T18" fmla="*/ 435 w 468"/>
                <a:gd name="T19" fmla="*/ 0 h 385"/>
                <a:gd name="T20" fmla="*/ 453 w 468"/>
                <a:gd name="T21" fmla="*/ 5 h 385"/>
                <a:gd name="T22" fmla="*/ 461 w 468"/>
                <a:gd name="T23" fmla="*/ 10 h 385"/>
                <a:gd name="T24" fmla="*/ 466 w 468"/>
                <a:gd name="T25" fmla="*/ 23 h 385"/>
                <a:gd name="T26" fmla="*/ 468 w 468"/>
                <a:gd name="T27" fmla="*/ 46 h 385"/>
                <a:gd name="T28" fmla="*/ 461 w 468"/>
                <a:gd name="T29" fmla="*/ 75 h 385"/>
                <a:gd name="T30" fmla="*/ 450 w 468"/>
                <a:gd name="T31" fmla="*/ 108 h 385"/>
                <a:gd name="T32" fmla="*/ 435 w 468"/>
                <a:gd name="T33" fmla="*/ 141 h 385"/>
                <a:gd name="T34" fmla="*/ 415 w 468"/>
                <a:gd name="T35" fmla="*/ 172 h 385"/>
                <a:gd name="T36" fmla="*/ 393 w 468"/>
                <a:gd name="T37" fmla="*/ 201 h 385"/>
                <a:gd name="T38" fmla="*/ 370 w 468"/>
                <a:gd name="T39" fmla="*/ 224 h 385"/>
                <a:gd name="T40" fmla="*/ 329 w 468"/>
                <a:gd name="T41" fmla="*/ 252 h 385"/>
                <a:gd name="T42" fmla="*/ 245 w 468"/>
                <a:gd name="T43" fmla="*/ 308 h 385"/>
                <a:gd name="T44" fmla="*/ 174 w 468"/>
                <a:gd name="T45" fmla="*/ 351 h 385"/>
                <a:gd name="T46" fmla="*/ 131 w 468"/>
                <a:gd name="T47" fmla="*/ 373 h 385"/>
                <a:gd name="T48" fmla="*/ 94 w 468"/>
                <a:gd name="T49" fmla="*/ 385 h 385"/>
                <a:gd name="T50" fmla="*/ 74 w 468"/>
                <a:gd name="T51" fmla="*/ 385 h 385"/>
                <a:gd name="T52" fmla="*/ 64 w 468"/>
                <a:gd name="T53" fmla="*/ 380 h 385"/>
                <a:gd name="T54" fmla="*/ 54 w 468"/>
                <a:gd name="T55" fmla="*/ 363 h 385"/>
                <a:gd name="T56" fmla="*/ 43 w 468"/>
                <a:gd name="T57" fmla="*/ 332 h 385"/>
                <a:gd name="T58" fmla="*/ 25 w 468"/>
                <a:gd name="T59" fmla="*/ 270 h 385"/>
                <a:gd name="T60" fmla="*/ 6 w 468"/>
                <a:gd name="T61" fmla="*/ 177 h 385"/>
                <a:gd name="T62" fmla="*/ 0 w 468"/>
                <a:gd name="T63" fmla="*/ 114 h 385"/>
                <a:gd name="T64" fmla="*/ 0 w 468"/>
                <a:gd name="T65" fmla="*/ 83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8"/>
                <a:gd name="T100" fmla="*/ 0 h 385"/>
                <a:gd name="T101" fmla="*/ 468 w 468"/>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8" h="385">
                  <a:moveTo>
                    <a:pt x="1" y="71"/>
                  </a:moveTo>
                  <a:lnTo>
                    <a:pt x="5" y="63"/>
                  </a:lnTo>
                  <a:lnTo>
                    <a:pt x="8" y="56"/>
                  </a:lnTo>
                  <a:lnTo>
                    <a:pt x="13" y="50"/>
                  </a:lnTo>
                  <a:lnTo>
                    <a:pt x="20" y="46"/>
                  </a:lnTo>
                  <a:lnTo>
                    <a:pt x="26" y="42"/>
                  </a:lnTo>
                  <a:lnTo>
                    <a:pt x="34" y="40"/>
                  </a:lnTo>
                  <a:lnTo>
                    <a:pt x="43" y="37"/>
                  </a:lnTo>
                  <a:lnTo>
                    <a:pt x="53" y="35"/>
                  </a:lnTo>
                  <a:lnTo>
                    <a:pt x="74" y="33"/>
                  </a:lnTo>
                  <a:lnTo>
                    <a:pt x="98" y="33"/>
                  </a:lnTo>
                  <a:lnTo>
                    <a:pt x="124" y="33"/>
                  </a:lnTo>
                  <a:lnTo>
                    <a:pt x="152" y="33"/>
                  </a:lnTo>
                  <a:lnTo>
                    <a:pt x="187" y="32"/>
                  </a:lnTo>
                  <a:lnTo>
                    <a:pt x="231" y="25"/>
                  </a:lnTo>
                  <a:lnTo>
                    <a:pt x="279" y="17"/>
                  </a:lnTo>
                  <a:lnTo>
                    <a:pt x="330" y="8"/>
                  </a:lnTo>
                  <a:lnTo>
                    <a:pt x="377" y="2"/>
                  </a:lnTo>
                  <a:lnTo>
                    <a:pt x="418" y="0"/>
                  </a:lnTo>
                  <a:lnTo>
                    <a:pt x="435" y="0"/>
                  </a:lnTo>
                  <a:lnTo>
                    <a:pt x="448" y="3"/>
                  </a:lnTo>
                  <a:lnTo>
                    <a:pt x="453" y="5"/>
                  </a:lnTo>
                  <a:lnTo>
                    <a:pt x="458" y="8"/>
                  </a:lnTo>
                  <a:lnTo>
                    <a:pt x="461" y="10"/>
                  </a:lnTo>
                  <a:lnTo>
                    <a:pt x="465" y="15"/>
                  </a:lnTo>
                  <a:lnTo>
                    <a:pt x="466" y="23"/>
                  </a:lnTo>
                  <a:lnTo>
                    <a:pt x="468" y="33"/>
                  </a:lnTo>
                  <a:lnTo>
                    <a:pt x="468" y="46"/>
                  </a:lnTo>
                  <a:lnTo>
                    <a:pt x="465" y="60"/>
                  </a:lnTo>
                  <a:lnTo>
                    <a:pt x="461" y="75"/>
                  </a:lnTo>
                  <a:lnTo>
                    <a:pt x="456" y="91"/>
                  </a:lnTo>
                  <a:lnTo>
                    <a:pt x="450" y="108"/>
                  </a:lnTo>
                  <a:lnTo>
                    <a:pt x="443" y="124"/>
                  </a:lnTo>
                  <a:lnTo>
                    <a:pt x="435" y="141"/>
                  </a:lnTo>
                  <a:lnTo>
                    <a:pt x="425" y="158"/>
                  </a:lnTo>
                  <a:lnTo>
                    <a:pt x="415" y="172"/>
                  </a:lnTo>
                  <a:lnTo>
                    <a:pt x="405" y="187"/>
                  </a:lnTo>
                  <a:lnTo>
                    <a:pt x="393" y="201"/>
                  </a:lnTo>
                  <a:lnTo>
                    <a:pt x="382" y="214"/>
                  </a:lnTo>
                  <a:lnTo>
                    <a:pt x="370" y="224"/>
                  </a:lnTo>
                  <a:lnTo>
                    <a:pt x="358" y="232"/>
                  </a:lnTo>
                  <a:lnTo>
                    <a:pt x="329" y="252"/>
                  </a:lnTo>
                  <a:lnTo>
                    <a:pt x="290" y="279"/>
                  </a:lnTo>
                  <a:lnTo>
                    <a:pt x="245" y="308"/>
                  </a:lnTo>
                  <a:lnTo>
                    <a:pt x="197" y="338"/>
                  </a:lnTo>
                  <a:lnTo>
                    <a:pt x="174" y="351"/>
                  </a:lnTo>
                  <a:lnTo>
                    <a:pt x="152" y="363"/>
                  </a:lnTo>
                  <a:lnTo>
                    <a:pt x="131" y="373"/>
                  </a:lnTo>
                  <a:lnTo>
                    <a:pt x="113" y="380"/>
                  </a:lnTo>
                  <a:lnTo>
                    <a:pt x="94" y="385"/>
                  </a:lnTo>
                  <a:lnTo>
                    <a:pt x="81" y="385"/>
                  </a:lnTo>
                  <a:lnTo>
                    <a:pt x="74" y="385"/>
                  </a:lnTo>
                  <a:lnTo>
                    <a:pt x="69" y="383"/>
                  </a:lnTo>
                  <a:lnTo>
                    <a:pt x="64" y="380"/>
                  </a:lnTo>
                  <a:lnTo>
                    <a:pt x="61" y="375"/>
                  </a:lnTo>
                  <a:lnTo>
                    <a:pt x="54" y="363"/>
                  </a:lnTo>
                  <a:lnTo>
                    <a:pt x="49" y="350"/>
                  </a:lnTo>
                  <a:lnTo>
                    <a:pt x="43" y="332"/>
                  </a:lnTo>
                  <a:lnTo>
                    <a:pt x="36" y="313"/>
                  </a:lnTo>
                  <a:lnTo>
                    <a:pt x="25" y="270"/>
                  </a:lnTo>
                  <a:lnTo>
                    <a:pt x="15" y="224"/>
                  </a:lnTo>
                  <a:lnTo>
                    <a:pt x="6" y="177"/>
                  </a:lnTo>
                  <a:lnTo>
                    <a:pt x="1" y="134"/>
                  </a:lnTo>
                  <a:lnTo>
                    <a:pt x="0" y="114"/>
                  </a:lnTo>
                  <a:lnTo>
                    <a:pt x="0" y="98"/>
                  </a:lnTo>
                  <a:lnTo>
                    <a:pt x="0" y="83"/>
                  </a:lnTo>
                  <a:lnTo>
                    <a:pt x="1" y="71"/>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5" name="Freeform 569"/>
            <p:cNvSpPr>
              <a:spLocks/>
            </p:cNvSpPr>
            <p:nvPr/>
          </p:nvSpPr>
          <p:spPr bwMode="auto">
            <a:xfrm>
              <a:off x="2071" y="3010"/>
              <a:ext cx="448" cy="369"/>
            </a:xfrm>
            <a:custGeom>
              <a:avLst/>
              <a:gdLst>
                <a:gd name="T0" fmla="*/ 5 w 448"/>
                <a:gd name="T1" fmla="*/ 59 h 369"/>
                <a:gd name="T2" fmla="*/ 13 w 448"/>
                <a:gd name="T3" fmla="*/ 48 h 369"/>
                <a:gd name="T4" fmla="*/ 25 w 448"/>
                <a:gd name="T5" fmla="*/ 39 h 369"/>
                <a:gd name="T6" fmla="*/ 41 w 448"/>
                <a:gd name="T7" fmla="*/ 35 h 369"/>
                <a:gd name="T8" fmla="*/ 71 w 448"/>
                <a:gd name="T9" fmla="*/ 31 h 369"/>
                <a:gd name="T10" fmla="*/ 120 w 448"/>
                <a:gd name="T11" fmla="*/ 31 h 369"/>
                <a:gd name="T12" fmla="*/ 179 w 448"/>
                <a:gd name="T13" fmla="*/ 30 h 369"/>
                <a:gd name="T14" fmla="*/ 267 w 448"/>
                <a:gd name="T15" fmla="*/ 16 h 369"/>
                <a:gd name="T16" fmla="*/ 362 w 448"/>
                <a:gd name="T17" fmla="*/ 1 h 369"/>
                <a:gd name="T18" fmla="*/ 417 w 448"/>
                <a:gd name="T19" fmla="*/ 0 h 369"/>
                <a:gd name="T20" fmla="*/ 435 w 448"/>
                <a:gd name="T21" fmla="*/ 5 h 369"/>
                <a:gd name="T22" fmla="*/ 444 w 448"/>
                <a:gd name="T23" fmla="*/ 10 h 369"/>
                <a:gd name="T24" fmla="*/ 448 w 448"/>
                <a:gd name="T25" fmla="*/ 21 h 369"/>
                <a:gd name="T26" fmla="*/ 448 w 448"/>
                <a:gd name="T27" fmla="*/ 44 h 369"/>
                <a:gd name="T28" fmla="*/ 444 w 448"/>
                <a:gd name="T29" fmla="*/ 73 h 369"/>
                <a:gd name="T30" fmla="*/ 432 w 448"/>
                <a:gd name="T31" fmla="*/ 102 h 369"/>
                <a:gd name="T32" fmla="*/ 417 w 448"/>
                <a:gd name="T33" fmla="*/ 136 h 369"/>
                <a:gd name="T34" fmla="*/ 399 w 448"/>
                <a:gd name="T35" fmla="*/ 165 h 369"/>
                <a:gd name="T36" fmla="*/ 379 w 448"/>
                <a:gd name="T37" fmla="*/ 194 h 369"/>
                <a:gd name="T38" fmla="*/ 355 w 448"/>
                <a:gd name="T39" fmla="*/ 215 h 369"/>
                <a:gd name="T40" fmla="*/ 316 w 448"/>
                <a:gd name="T41" fmla="*/ 242 h 369"/>
                <a:gd name="T42" fmla="*/ 234 w 448"/>
                <a:gd name="T43" fmla="*/ 295 h 369"/>
                <a:gd name="T44" fmla="*/ 168 w 448"/>
                <a:gd name="T45" fmla="*/ 336 h 369"/>
                <a:gd name="T46" fmla="*/ 126 w 448"/>
                <a:gd name="T47" fmla="*/ 358 h 369"/>
                <a:gd name="T48" fmla="*/ 91 w 448"/>
                <a:gd name="T49" fmla="*/ 368 h 369"/>
                <a:gd name="T50" fmla="*/ 71 w 448"/>
                <a:gd name="T51" fmla="*/ 368 h 369"/>
                <a:gd name="T52" fmla="*/ 61 w 448"/>
                <a:gd name="T53" fmla="*/ 363 h 369"/>
                <a:gd name="T54" fmla="*/ 53 w 448"/>
                <a:gd name="T55" fmla="*/ 348 h 369"/>
                <a:gd name="T56" fmla="*/ 41 w 448"/>
                <a:gd name="T57" fmla="*/ 318 h 369"/>
                <a:gd name="T58" fmla="*/ 25 w 448"/>
                <a:gd name="T59" fmla="*/ 258 h 369"/>
                <a:gd name="T60" fmla="*/ 7 w 448"/>
                <a:gd name="T61" fmla="*/ 169 h 369"/>
                <a:gd name="T62" fmla="*/ 0 w 448"/>
                <a:gd name="T63" fmla="*/ 109 h 369"/>
                <a:gd name="T64" fmla="*/ 0 w 448"/>
                <a:gd name="T65" fmla="*/ 79 h 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8"/>
                <a:gd name="T100" fmla="*/ 0 h 369"/>
                <a:gd name="T101" fmla="*/ 448 w 448"/>
                <a:gd name="T102" fmla="*/ 369 h 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8" h="369">
                  <a:moveTo>
                    <a:pt x="2" y="68"/>
                  </a:moveTo>
                  <a:lnTo>
                    <a:pt x="5" y="59"/>
                  </a:lnTo>
                  <a:lnTo>
                    <a:pt x="8" y="53"/>
                  </a:lnTo>
                  <a:lnTo>
                    <a:pt x="13" y="48"/>
                  </a:lnTo>
                  <a:lnTo>
                    <a:pt x="18" y="43"/>
                  </a:lnTo>
                  <a:lnTo>
                    <a:pt x="25" y="39"/>
                  </a:lnTo>
                  <a:lnTo>
                    <a:pt x="33" y="38"/>
                  </a:lnTo>
                  <a:lnTo>
                    <a:pt x="41" y="35"/>
                  </a:lnTo>
                  <a:lnTo>
                    <a:pt x="50" y="33"/>
                  </a:lnTo>
                  <a:lnTo>
                    <a:pt x="71" y="31"/>
                  </a:lnTo>
                  <a:lnTo>
                    <a:pt x="95" y="31"/>
                  </a:lnTo>
                  <a:lnTo>
                    <a:pt x="120" y="31"/>
                  </a:lnTo>
                  <a:lnTo>
                    <a:pt x="146" y="33"/>
                  </a:lnTo>
                  <a:lnTo>
                    <a:pt x="179" y="30"/>
                  </a:lnTo>
                  <a:lnTo>
                    <a:pt x="221" y="23"/>
                  </a:lnTo>
                  <a:lnTo>
                    <a:pt x="267" y="16"/>
                  </a:lnTo>
                  <a:lnTo>
                    <a:pt x="316" y="8"/>
                  </a:lnTo>
                  <a:lnTo>
                    <a:pt x="362" y="1"/>
                  </a:lnTo>
                  <a:lnTo>
                    <a:pt x="402" y="0"/>
                  </a:lnTo>
                  <a:lnTo>
                    <a:pt x="417" y="0"/>
                  </a:lnTo>
                  <a:lnTo>
                    <a:pt x="430" y="3"/>
                  </a:lnTo>
                  <a:lnTo>
                    <a:pt x="435" y="5"/>
                  </a:lnTo>
                  <a:lnTo>
                    <a:pt x="440" y="6"/>
                  </a:lnTo>
                  <a:lnTo>
                    <a:pt x="444" y="10"/>
                  </a:lnTo>
                  <a:lnTo>
                    <a:pt x="445" y="13"/>
                  </a:lnTo>
                  <a:lnTo>
                    <a:pt x="448" y="21"/>
                  </a:lnTo>
                  <a:lnTo>
                    <a:pt x="448" y="33"/>
                  </a:lnTo>
                  <a:lnTo>
                    <a:pt x="448" y="44"/>
                  </a:lnTo>
                  <a:lnTo>
                    <a:pt x="447" y="58"/>
                  </a:lnTo>
                  <a:lnTo>
                    <a:pt x="444" y="73"/>
                  </a:lnTo>
                  <a:lnTo>
                    <a:pt x="439" y="88"/>
                  </a:lnTo>
                  <a:lnTo>
                    <a:pt x="432" y="102"/>
                  </a:lnTo>
                  <a:lnTo>
                    <a:pt x="425" y="119"/>
                  </a:lnTo>
                  <a:lnTo>
                    <a:pt x="417" y="136"/>
                  </a:lnTo>
                  <a:lnTo>
                    <a:pt x="409" y="151"/>
                  </a:lnTo>
                  <a:lnTo>
                    <a:pt x="399" y="165"/>
                  </a:lnTo>
                  <a:lnTo>
                    <a:pt x="389" y="180"/>
                  </a:lnTo>
                  <a:lnTo>
                    <a:pt x="379" y="194"/>
                  </a:lnTo>
                  <a:lnTo>
                    <a:pt x="367" y="205"/>
                  </a:lnTo>
                  <a:lnTo>
                    <a:pt x="355" y="215"/>
                  </a:lnTo>
                  <a:lnTo>
                    <a:pt x="344" y="223"/>
                  </a:lnTo>
                  <a:lnTo>
                    <a:pt x="316" y="242"/>
                  </a:lnTo>
                  <a:lnTo>
                    <a:pt x="277" y="267"/>
                  </a:lnTo>
                  <a:lnTo>
                    <a:pt x="234" y="295"/>
                  </a:lnTo>
                  <a:lnTo>
                    <a:pt x="189" y="323"/>
                  </a:lnTo>
                  <a:lnTo>
                    <a:pt x="168" y="336"/>
                  </a:lnTo>
                  <a:lnTo>
                    <a:pt x="146" y="348"/>
                  </a:lnTo>
                  <a:lnTo>
                    <a:pt x="126" y="358"/>
                  </a:lnTo>
                  <a:lnTo>
                    <a:pt x="108" y="364"/>
                  </a:lnTo>
                  <a:lnTo>
                    <a:pt x="91" y="368"/>
                  </a:lnTo>
                  <a:lnTo>
                    <a:pt x="78" y="369"/>
                  </a:lnTo>
                  <a:lnTo>
                    <a:pt x="71" y="368"/>
                  </a:lnTo>
                  <a:lnTo>
                    <a:pt x="66" y="366"/>
                  </a:lnTo>
                  <a:lnTo>
                    <a:pt x="61" y="363"/>
                  </a:lnTo>
                  <a:lnTo>
                    <a:pt x="58" y="359"/>
                  </a:lnTo>
                  <a:lnTo>
                    <a:pt x="53" y="348"/>
                  </a:lnTo>
                  <a:lnTo>
                    <a:pt x="46" y="334"/>
                  </a:lnTo>
                  <a:lnTo>
                    <a:pt x="41" y="318"/>
                  </a:lnTo>
                  <a:lnTo>
                    <a:pt x="35" y="300"/>
                  </a:lnTo>
                  <a:lnTo>
                    <a:pt x="25" y="258"/>
                  </a:lnTo>
                  <a:lnTo>
                    <a:pt x="15" y="214"/>
                  </a:lnTo>
                  <a:lnTo>
                    <a:pt x="7" y="169"/>
                  </a:lnTo>
                  <a:lnTo>
                    <a:pt x="2" y="127"/>
                  </a:lnTo>
                  <a:lnTo>
                    <a:pt x="0" y="109"/>
                  </a:lnTo>
                  <a:lnTo>
                    <a:pt x="0" y="93"/>
                  </a:lnTo>
                  <a:lnTo>
                    <a:pt x="0" y="79"/>
                  </a:lnTo>
                  <a:lnTo>
                    <a:pt x="2" y="6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6" name="Freeform 570"/>
            <p:cNvSpPr>
              <a:spLocks/>
            </p:cNvSpPr>
            <p:nvPr/>
          </p:nvSpPr>
          <p:spPr bwMode="auto">
            <a:xfrm>
              <a:off x="2079" y="3016"/>
              <a:ext cx="431" cy="353"/>
            </a:xfrm>
            <a:custGeom>
              <a:avLst/>
              <a:gdLst>
                <a:gd name="T0" fmla="*/ 5 w 431"/>
                <a:gd name="T1" fmla="*/ 58 h 353"/>
                <a:gd name="T2" fmla="*/ 12 w 431"/>
                <a:gd name="T3" fmla="*/ 47 h 353"/>
                <a:gd name="T4" fmla="*/ 23 w 431"/>
                <a:gd name="T5" fmla="*/ 38 h 353"/>
                <a:gd name="T6" fmla="*/ 40 w 431"/>
                <a:gd name="T7" fmla="*/ 33 h 353"/>
                <a:gd name="T8" fmla="*/ 68 w 431"/>
                <a:gd name="T9" fmla="*/ 32 h 353"/>
                <a:gd name="T10" fmla="*/ 115 w 431"/>
                <a:gd name="T11" fmla="*/ 32 h 353"/>
                <a:gd name="T12" fmla="*/ 171 w 431"/>
                <a:gd name="T13" fmla="*/ 29 h 353"/>
                <a:gd name="T14" fmla="*/ 256 w 431"/>
                <a:gd name="T15" fmla="*/ 15 h 353"/>
                <a:gd name="T16" fmla="*/ 347 w 431"/>
                <a:gd name="T17" fmla="*/ 2 h 353"/>
                <a:gd name="T18" fmla="*/ 399 w 431"/>
                <a:gd name="T19" fmla="*/ 0 h 353"/>
                <a:gd name="T20" fmla="*/ 417 w 431"/>
                <a:gd name="T21" fmla="*/ 5 h 353"/>
                <a:gd name="T22" fmla="*/ 424 w 431"/>
                <a:gd name="T23" fmla="*/ 10 h 353"/>
                <a:gd name="T24" fmla="*/ 429 w 431"/>
                <a:gd name="T25" fmla="*/ 22 h 353"/>
                <a:gd name="T26" fmla="*/ 429 w 431"/>
                <a:gd name="T27" fmla="*/ 43 h 353"/>
                <a:gd name="T28" fmla="*/ 424 w 431"/>
                <a:gd name="T29" fmla="*/ 70 h 353"/>
                <a:gd name="T30" fmla="*/ 414 w 431"/>
                <a:gd name="T31" fmla="*/ 100 h 353"/>
                <a:gd name="T32" fmla="*/ 399 w 431"/>
                <a:gd name="T33" fmla="*/ 130 h 353"/>
                <a:gd name="T34" fmla="*/ 382 w 431"/>
                <a:gd name="T35" fmla="*/ 159 h 353"/>
                <a:gd name="T36" fmla="*/ 362 w 431"/>
                <a:gd name="T37" fmla="*/ 186 h 353"/>
                <a:gd name="T38" fmla="*/ 341 w 431"/>
                <a:gd name="T39" fmla="*/ 206 h 353"/>
                <a:gd name="T40" fmla="*/ 303 w 431"/>
                <a:gd name="T41" fmla="*/ 232 h 353"/>
                <a:gd name="T42" fmla="*/ 225 w 431"/>
                <a:gd name="T43" fmla="*/ 284 h 353"/>
                <a:gd name="T44" fmla="*/ 161 w 431"/>
                <a:gd name="T45" fmla="*/ 324 h 353"/>
                <a:gd name="T46" fmla="*/ 121 w 431"/>
                <a:gd name="T47" fmla="*/ 343 h 353"/>
                <a:gd name="T48" fmla="*/ 88 w 431"/>
                <a:gd name="T49" fmla="*/ 353 h 353"/>
                <a:gd name="T50" fmla="*/ 68 w 431"/>
                <a:gd name="T51" fmla="*/ 353 h 353"/>
                <a:gd name="T52" fmla="*/ 60 w 431"/>
                <a:gd name="T53" fmla="*/ 348 h 353"/>
                <a:gd name="T54" fmla="*/ 50 w 431"/>
                <a:gd name="T55" fmla="*/ 335 h 353"/>
                <a:gd name="T56" fmla="*/ 40 w 431"/>
                <a:gd name="T57" fmla="*/ 305 h 353"/>
                <a:gd name="T58" fmla="*/ 23 w 431"/>
                <a:gd name="T59" fmla="*/ 249 h 353"/>
                <a:gd name="T60" fmla="*/ 7 w 431"/>
                <a:gd name="T61" fmla="*/ 163 h 353"/>
                <a:gd name="T62" fmla="*/ 0 w 431"/>
                <a:gd name="T63" fmla="*/ 105 h 353"/>
                <a:gd name="T64" fmla="*/ 0 w 431"/>
                <a:gd name="T65" fmla="*/ 7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1"/>
                <a:gd name="T100" fmla="*/ 0 h 353"/>
                <a:gd name="T101" fmla="*/ 431 w 431"/>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1" h="353">
                  <a:moveTo>
                    <a:pt x="2" y="65"/>
                  </a:moveTo>
                  <a:lnTo>
                    <a:pt x="5" y="58"/>
                  </a:lnTo>
                  <a:lnTo>
                    <a:pt x="9" y="52"/>
                  </a:lnTo>
                  <a:lnTo>
                    <a:pt x="12" y="47"/>
                  </a:lnTo>
                  <a:lnTo>
                    <a:pt x="18" y="42"/>
                  </a:lnTo>
                  <a:lnTo>
                    <a:pt x="23" y="38"/>
                  </a:lnTo>
                  <a:lnTo>
                    <a:pt x="32" y="37"/>
                  </a:lnTo>
                  <a:lnTo>
                    <a:pt x="40" y="33"/>
                  </a:lnTo>
                  <a:lnTo>
                    <a:pt x="48" y="33"/>
                  </a:lnTo>
                  <a:lnTo>
                    <a:pt x="68" y="32"/>
                  </a:lnTo>
                  <a:lnTo>
                    <a:pt x="90" y="30"/>
                  </a:lnTo>
                  <a:lnTo>
                    <a:pt x="115" y="32"/>
                  </a:lnTo>
                  <a:lnTo>
                    <a:pt x="140" y="32"/>
                  </a:lnTo>
                  <a:lnTo>
                    <a:pt x="171" y="29"/>
                  </a:lnTo>
                  <a:lnTo>
                    <a:pt x="211" y="24"/>
                  </a:lnTo>
                  <a:lnTo>
                    <a:pt x="256" y="15"/>
                  </a:lnTo>
                  <a:lnTo>
                    <a:pt x="303" y="9"/>
                  </a:lnTo>
                  <a:lnTo>
                    <a:pt x="347" y="2"/>
                  </a:lnTo>
                  <a:lnTo>
                    <a:pt x="384" y="0"/>
                  </a:lnTo>
                  <a:lnTo>
                    <a:pt x="399" y="0"/>
                  </a:lnTo>
                  <a:lnTo>
                    <a:pt x="412" y="4"/>
                  </a:lnTo>
                  <a:lnTo>
                    <a:pt x="417" y="5"/>
                  </a:lnTo>
                  <a:lnTo>
                    <a:pt x="422" y="7"/>
                  </a:lnTo>
                  <a:lnTo>
                    <a:pt x="424" y="10"/>
                  </a:lnTo>
                  <a:lnTo>
                    <a:pt x="427" y="14"/>
                  </a:lnTo>
                  <a:lnTo>
                    <a:pt x="429" y="22"/>
                  </a:lnTo>
                  <a:lnTo>
                    <a:pt x="431" y="32"/>
                  </a:lnTo>
                  <a:lnTo>
                    <a:pt x="429" y="43"/>
                  </a:lnTo>
                  <a:lnTo>
                    <a:pt x="427" y="57"/>
                  </a:lnTo>
                  <a:lnTo>
                    <a:pt x="424" y="70"/>
                  </a:lnTo>
                  <a:lnTo>
                    <a:pt x="419" y="85"/>
                  </a:lnTo>
                  <a:lnTo>
                    <a:pt x="414" y="100"/>
                  </a:lnTo>
                  <a:lnTo>
                    <a:pt x="407" y="115"/>
                  </a:lnTo>
                  <a:lnTo>
                    <a:pt x="399" y="130"/>
                  </a:lnTo>
                  <a:lnTo>
                    <a:pt x="391" y="145"/>
                  </a:lnTo>
                  <a:lnTo>
                    <a:pt x="382" y="159"/>
                  </a:lnTo>
                  <a:lnTo>
                    <a:pt x="372" y="173"/>
                  </a:lnTo>
                  <a:lnTo>
                    <a:pt x="362" y="186"/>
                  </a:lnTo>
                  <a:lnTo>
                    <a:pt x="351" y="196"/>
                  </a:lnTo>
                  <a:lnTo>
                    <a:pt x="341" y="206"/>
                  </a:lnTo>
                  <a:lnTo>
                    <a:pt x="329" y="214"/>
                  </a:lnTo>
                  <a:lnTo>
                    <a:pt x="303" y="232"/>
                  </a:lnTo>
                  <a:lnTo>
                    <a:pt x="266" y="256"/>
                  </a:lnTo>
                  <a:lnTo>
                    <a:pt x="225" y="284"/>
                  </a:lnTo>
                  <a:lnTo>
                    <a:pt x="181" y="310"/>
                  </a:lnTo>
                  <a:lnTo>
                    <a:pt x="161" y="324"/>
                  </a:lnTo>
                  <a:lnTo>
                    <a:pt x="140" y="333"/>
                  </a:lnTo>
                  <a:lnTo>
                    <a:pt x="121" y="343"/>
                  </a:lnTo>
                  <a:lnTo>
                    <a:pt x="103" y="350"/>
                  </a:lnTo>
                  <a:lnTo>
                    <a:pt x="88" y="353"/>
                  </a:lnTo>
                  <a:lnTo>
                    <a:pt x="73" y="353"/>
                  </a:lnTo>
                  <a:lnTo>
                    <a:pt x="68" y="353"/>
                  </a:lnTo>
                  <a:lnTo>
                    <a:pt x="63" y="352"/>
                  </a:lnTo>
                  <a:lnTo>
                    <a:pt x="60" y="348"/>
                  </a:lnTo>
                  <a:lnTo>
                    <a:pt x="57" y="345"/>
                  </a:lnTo>
                  <a:lnTo>
                    <a:pt x="50" y="335"/>
                  </a:lnTo>
                  <a:lnTo>
                    <a:pt x="45" y="322"/>
                  </a:lnTo>
                  <a:lnTo>
                    <a:pt x="40" y="305"/>
                  </a:lnTo>
                  <a:lnTo>
                    <a:pt x="33" y="289"/>
                  </a:lnTo>
                  <a:lnTo>
                    <a:pt x="23" y="249"/>
                  </a:lnTo>
                  <a:lnTo>
                    <a:pt x="14" y="206"/>
                  </a:lnTo>
                  <a:lnTo>
                    <a:pt x="7" y="163"/>
                  </a:lnTo>
                  <a:lnTo>
                    <a:pt x="2" y="123"/>
                  </a:lnTo>
                  <a:lnTo>
                    <a:pt x="0" y="105"/>
                  </a:lnTo>
                  <a:lnTo>
                    <a:pt x="0" y="90"/>
                  </a:lnTo>
                  <a:lnTo>
                    <a:pt x="0" y="77"/>
                  </a:lnTo>
                  <a:lnTo>
                    <a:pt x="2" y="6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7" name="Freeform 571"/>
            <p:cNvSpPr>
              <a:spLocks/>
            </p:cNvSpPr>
            <p:nvPr/>
          </p:nvSpPr>
          <p:spPr bwMode="auto">
            <a:xfrm>
              <a:off x="2088" y="3023"/>
              <a:ext cx="410" cy="338"/>
            </a:xfrm>
            <a:custGeom>
              <a:avLst/>
              <a:gdLst>
                <a:gd name="T0" fmla="*/ 3 w 410"/>
                <a:gd name="T1" fmla="*/ 55 h 338"/>
                <a:gd name="T2" fmla="*/ 11 w 410"/>
                <a:gd name="T3" fmla="*/ 45 h 338"/>
                <a:gd name="T4" fmla="*/ 23 w 410"/>
                <a:gd name="T5" fmla="*/ 36 h 338"/>
                <a:gd name="T6" fmla="*/ 38 w 410"/>
                <a:gd name="T7" fmla="*/ 33 h 338"/>
                <a:gd name="T8" fmla="*/ 64 w 410"/>
                <a:gd name="T9" fmla="*/ 30 h 338"/>
                <a:gd name="T10" fmla="*/ 109 w 410"/>
                <a:gd name="T11" fmla="*/ 30 h 338"/>
                <a:gd name="T12" fmla="*/ 164 w 410"/>
                <a:gd name="T13" fmla="*/ 28 h 338"/>
                <a:gd name="T14" fmla="*/ 244 w 410"/>
                <a:gd name="T15" fmla="*/ 15 h 338"/>
                <a:gd name="T16" fmla="*/ 330 w 410"/>
                <a:gd name="T17" fmla="*/ 2 h 338"/>
                <a:gd name="T18" fmla="*/ 382 w 410"/>
                <a:gd name="T19" fmla="*/ 0 h 338"/>
                <a:gd name="T20" fmla="*/ 398 w 410"/>
                <a:gd name="T21" fmla="*/ 5 h 338"/>
                <a:gd name="T22" fmla="*/ 405 w 410"/>
                <a:gd name="T23" fmla="*/ 10 h 338"/>
                <a:gd name="T24" fmla="*/ 410 w 410"/>
                <a:gd name="T25" fmla="*/ 20 h 338"/>
                <a:gd name="T26" fmla="*/ 410 w 410"/>
                <a:gd name="T27" fmla="*/ 41 h 338"/>
                <a:gd name="T28" fmla="*/ 405 w 410"/>
                <a:gd name="T29" fmla="*/ 66 h 338"/>
                <a:gd name="T30" fmla="*/ 395 w 410"/>
                <a:gd name="T31" fmla="*/ 94 h 338"/>
                <a:gd name="T32" fmla="*/ 382 w 410"/>
                <a:gd name="T33" fmla="*/ 124 h 338"/>
                <a:gd name="T34" fmla="*/ 363 w 410"/>
                <a:gd name="T35" fmla="*/ 152 h 338"/>
                <a:gd name="T36" fmla="*/ 345 w 410"/>
                <a:gd name="T37" fmla="*/ 177 h 338"/>
                <a:gd name="T38" fmla="*/ 325 w 410"/>
                <a:gd name="T39" fmla="*/ 197 h 338"/>
                <a:gd name="T40" fmla="*/ 289 w 410"/>
                <a:gd name="T41" fmla="*/ 222 h 338"/>
                <a:gd name="T42" fmla="*/ 214 w 410"/>
                <a:gd name="T43" fmla="*/ 270 h 338"/>
                <a:gd name="T44" fmla="*/ 152 w 410"/>
                <a:gd name="T45" fmla="*/ 308 h 338"/>
                <a:gd name="T46" fmla="*/ 114 w 410"/>
                <a:gd name="T47" fmla="*/ 326 h 338"/>
                <a:gd name="T48" fmla="*/ 83 w 410"/>
                <a:gd name="T49" fmla="*/ 338 h 338"/>
                <a:gd name="T50" fmla="*/ 64 w 410"/>
                <a:gd name="T51" fmla="*/ 338 h 338"/>
                <a:gd name="T52" fmla="*/ 56 w 410"/>
                <a:gd name="T53" fmla="*/ 333 h 338"/>
                <a:gd name="T54" fmla="*/ 48 w 410"/>
                <a:gd name="T55" fmla="*/ 320 h 338"/>
                <a:gd name="T56" fmla="*/ 36 w 410"/>
                <a:gd name="T57" fmla="*/ 292 h 338"/>
                <a:gd name="T58" fmla="*/ 21 w 410"/>
                <a:gd name="T59" fmla="*/ 237 h 338"/>
                <a:gd name="T60" fmla="*/ 6 w 410"/>
                <a:gd name="T61" fmla="*/ 156 h 338"/>
                <a:gd name="T62" fmla="*/ 0 w 410"/>
                <a:gd name="T63" fmla="*/ 101 h 338"/>
                <a:gd name="T64" fmla="*/ 0 w 410"/>
                <a:gd name="T65" fmla="*/ 73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0"/>
                <a:gd name="T100" fmla="*/ 0 h 338"/>
                <a:gd name="T101" fmla="*/ 410 w 410"/>
                <a:gd name="T102" fmla="*/ 338 h 3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0" h="338">
                  <a:moveTo>
                    <a:pt x="1" y="63"/>
                  </a:moveTo>
                  <a:lnTo>
                    <a:pt x="3" y="55"/>
                  </a:lnTo>
                  <a:lnTo>
                    <a:pt x="6" y="50"/>
                  </a:lnTo>
                  <a:lnTo>
                    <a:pt x="11" y="45"/>
                  </a:lnTo>
                  <a:lnTo>
                    <a:pt x="16" y="40"/>
                  </a:lnTo>
                  <a:lnTo>
                    <a:pt x="23" y="36"/>
                  </a:lnTo>
                  <a:lnTo>
                    <a:pt x="29" y="35"/>
                  </a:lnTo>
                  <a:lnTo>
                    <a:pt x="38" y="33"/>
                  </a:lnTo>
                  <a:lnTo>
                    <a:pt x="46" y="31"/>
                  </a:lnTo>
                  <a:lnTo>
                    <a:pt x="64" y="30"/>
                  </a:lnTo>
                  <a:lnTo>
                    <a:pt x="86" y="30"/>
                  </a:lnTo>
                  <a:lnTo>
                    <a:pt x="109" y="30"/>
                  </a:lnTo>
                  <a:lnTo>
                    <a:pt x="132" y="30"/>
                  </a:lnTo>
                  <a:lnTo>
                    <a:pt x="164" y="28"/>
                  </a:lnTo>
                  <a:lnTo>
                    <a:pt x="202" y="22"/>
                  </a:lnTo>
                  <a:lnTo>
                    <a:pt x="244" y="15"/>
                  </a:lnTo>
                  <a:lnTo>
                    <a:pt x="289" y="8"/>
                  </a:lnTo>
                  <a:lnTo>
                    <a:pt x="330" y="2"/>
                  </a:lnTo>
                  <a:lnTo>
                    <a:pt x="367" y="0"/>
                  </a:lnTo>
                  <a:lnTo>
                    <a:pt x="382" y="0"/>
                  </a:lnTo>
                  <a:lnTo>
                    <a:pt x="393" y="3"/>
                  </a:lnTo>
                  <a:lnTo>
                    <a:pt x="398" y="5"/>
                  </a:lnTo>
                  <a:lnTo>
                    <a:pt x="402" y="7"/>
                  </a:lnTo>
                  <a:lnTo>
                    <a:pt x="405" y="10"/>
                  </a:lnTo>
                  <a:lnTo>
                    <a:pt x="407" y="13"/>
                  </a:lnTo>
                  <a:lnTo>
                    <a:pt x="410" y="20"/>
                  </a:lnTo>
                  <a:lnTo>
                    <a:pt x="410" y="30"/>
                  </a:lnTo>
                  <a:lnTo>
                    <a:pt x="410" y="41"/>
                  </a:lnTo>
                  <a:lnTo>
                    <a:pt x="408" y="53"/>
                  </a:lnTo>
                  <a:lnTo>
                    <a:pt x="405" y="66"/>
                  </a:lnTo>
                  <a:lnTo>
                    <a:pt x="400" y="80"/>
                  </a:lnTo>
                  <a:lnTo>
                    <a:pt x="395" y="94"/>
                  </a:lnTo>
                  <a:lnTo>
                    <a:pt x="388" y="109"/>
                  </a:lnTo>
                  <a:lnTo>
                    <a:pt x="382" y="124"/>
                  </a:lnTo>
                  <a:lnTo>
                    <a:pt x="373" y="138"/>
                  </a:lnTo>
                  <a:lnTo>
                    <a:pt x="363" y="152"/>
                  </a:lnTo>
                  <a:lnTo>
                    <a:pt x="355" y="166"/>
                  </a:lnTo>
                  <a:lnTo>
                    <a:pt x="345" y="177"/>
                  </a:lnTo>
                  <a:lnTo>
                    <a:pt x="335" y="187"/>
                  </a:lnTo>
                  <a:lnTo>
                    <a:pt x="325" y="197"/>
                  </a:lnTo>
                  <a:lnTo>
                    <a:pt x="314" y="204"/>
                  </a:lnTo>
                  <a:lnTo>
                    <a:pt x="289" y="222"/>
                  </a:lnTo>
                  <a:lnTo>
                    <a:pt x="254" y="245"/>
                  </a:lnTo>
                  <a:lnTo>
                    <a:pt x="214" y="270"/>
                  </a:lnTo>
                  <a:lnTo>
                    <a:pt x="172" y="297"/>
                  </a:lnTo>
                  <a:lnTo>
                    <a:pt x="152" y="308"/>
                  </a:lnTo>
                  <a:lnTo>
                    <a:pt x="132" y="318"/>
                  </a:lnTo>
                  <a:lnTo>
                    <a:pt x="114" y="326"/>
                  </a:lnTo>
                  <a:lnTo>
                    <a:pt x="98" y="333"/>
                  </a:lnTo>
                  <a:lnTo>
                    <a:pt x="83" y="338"/>
                  </a:lnTo>
                  <a:lnTo>
                    <a:pt x="69" y="338"/>
                  </a:lnTo>
                  <a:lnTo>
                    <a:pt x="64" y="338"/>
                  </a:lnTo>
                  <a:lnTo>
                    <a:pt x="59" y="335"/>
                  </a:lnTo>
                  <a:lnTo>
                    <a:pt x="56" y="333"/>
                  </a:lnTo>
                  <a:lnTo>
                    <a:pt x="53" y="330"/>
                  </a:lnTo>
                  <a:lnTo>
                    <a:pt x="48" y="320"/>
                  </a:lnTo>
                  <a:lnTo>
                    <a:pt x="43" y="307"/>
                  </a:lnTo>
                  <a:lnTo>
                    <a:pt x="36" y="292"/>
                  </a:lnTo>
                  <a:lnTo>
                    <a:pt x="31" y="275"/>
                  </a:lnTo>
                  <a:lnTo>
                    <a:pt x="21" y="237"/>
                  </a:lnTo>
                  <a:lnTo>
                    <a:pt x="13" y="197"/>
                  </a:lnTo>
                  <a:lnTo>
                    <a:pt x="6" y="156"/>
                  </a:lnTo>
                  <a:lnTo>
                    <a:pt x="1" y="118"/>
                  </a:lnTo>
                  <a:lnTo>
                    <a:pt x="0" y="101"/>
                  </a:lnTo>
                  <a:lnTo>
                    <a:pt x="0" y="86"/>
                  </a:lnTo>
                  <a:lnTo>
                    <a:pt x="0" y="73"/>
                  </a:lnTo>
                  <a:lnTo>
                    <a:pt x="1" y="6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8" name="Freeform 572"/>
            <p:cNvSpPr>
              <a:spLocks/>
            </p:cNvSpPr>
            <p:nvPr/>
          </p:nvSpPr>
          <p:spPr bwMode="auto">
            <a:xfrm>
              <a:off x="2096" y="3030"/>
              <a:ext cx="392" cy="323"/>
            </a:xfrm>
            <a:custGeom>
              <a:avLst/>
              <a:gdLst>
                <a:gd name="T0" fmla="*/ 1 w 392"/>
                <a:gd name="T1" fmla="*/ 59 h 323"/>
                <a:gd name="T2" fmla="*/ 3 w 392"/>
                <a:gd name="T3" fmla="*/ 53 h 323"/>
                <a:gd name="T4" fmla="*/ 6 w 392"/>
                <a:gd name="T5" fmla="*/ 46 h 323"/>
                <a:gd name="T6" fmla="*/ 10 w 392"/>
                <a:gd name="T7" fmla="*/ 43 h 323"/>
                <a:gd name="T8" fmla="*/ 15 w 392"/>
                <a:gd name="T9" fmla="*/ 38 h 323"/>
                <a:gd name="T10" fmla="*/ 28 w 392"/>
                <a:gd name="T11" fmla="*/ 33 h 323"/>
                <a:gd name="T12" fmla="*/ 43 w 392"/>
                <a:gd name="T13" fmla="*/ 29 h 323"/>
                <a:gd name="T14" fmla="*/ 61 w 392"/>
                <a:gd name="T15" fmla="*/ 28 h 323"/>
                <a:gd name="T16" fmla="*/ 81 w 392"/>
                <a:gd name="T17" fmla="*/ 28 h 323"/>
                <a:gd name="T18" fmla="*/ 103 w 392"/>
                <a:gd name="T19" fmla="*/ 28 h 323"/>
                <a:gd name="T20" fmla="*/ 126 w 392"/>
                <a:gd name="T21" fmla="*/ 28 h 323"/>
                <a:gd name="T22" fmla="*/ 156 w 392"/>
                <a:gd name="T23" fmla="*/ 26 h 323"/>
                <a:gd name="T24" fmla="*/ 193 w 392"/>
                <a:gd name="T25" fmla="*/ 21 h 323"/>
                <a:gd name="T26" fmla="*/ 234 w 392"/>
                <a:gd name="T27" fmla="*/ 15 h 323"/>
                <a:gd name="T28" fmla="*/ 276 w 392"/>
                <a:gd name="T29" fmla="*/ 6 h 323"/>
                <a:gd name="T30" fmla="*/ 316 w 392"/>
                <a:gd name="T31" fmla="*/ 1 h 323"/>
                <a:gd name="T32" fmla="*/ 349 w 392"/>
                <a:gd name="T33" fmla="*/ 0 h 323"/>
                <a:gd name="T34" fmla="*/ 364 w 392"/>
                <a:gd name="T35" fmla="*/ 0 h 323"/>
                <a:gd name="T36" fmla="*/ 375 w 392"/>
                <a:gd name="T37" fmla="*/ 3 h 323"/>
                <a:gd name="T38" fmla="*/ 380 w 392"/>
                <a:gd name="T39" fmla="*/ 5 h 323"/>
                <a:gd name="T40" fmla="*/ 384 w 392"/>
                <a:gd name="T41" fmla="*/ 6 h 323"/>
                <a:gd name="T42" fmla="*/ 387 w 392"/>
                <a:gd name="T43" fmla="*/ 8 h 323"/>
                <a:gd name="T44" fmla="*/ 389 w 392"/>
                <a:gd name="T45" fmla="*/ 11 h 323"/>
                <a:gd name="T46" fmla="*/ 390 w 392"/>
                <a:gd name="T47" fmla="*/ 19 h 323"/>
                <a:gd name="T48" fmla="*/ 392 w 392"/>
                <a:gd name="T49" fmla="*/ 28 h 323"/>
                <a:gd name="T50" fmla="*/ 390 w 392"/>
                <a:gd name="T51" fmla="*/ 39 h 323"/>
                <a:gd name="T52" fmla="*/ 389 w 392"/>
                <a:gd name="T53" fmla="*/ 51 h 323"/>
                <a:gd name="T54" fmla="*/ 382 w 392"/>
                <a:gd name="T55" fmla="*/ 76 h 323"/>
                <a:gd name="T56" fmla="*/ 370 w 392"/>
                <a:gd name="T57" fmla="*/ 104 h 323"/>
                <a:gd name="T58" fmla="*/ 355 w 392"/>
                <a:gd name="T59" fmla="*/ 132 h 323"/>
                <a:gd name="T60" fmla="*/ 339 w 392"/>
                <a:gd name="T61" fmla="*/ 157 h 323"/>
                <a:gd name="T62" fmla="*/ 329 w 392"/>
                <a:gd name="T63" fmla="*/ 169 h 323"/>
                <a:gd name="T64" fmla="*/ 319 w 392"/>
                <a:gd name="T65" fmla="*/ 179 h 323"/>
                <a:gd name="T66" fmla="*/ 311 w 392"/>
                <a:gd name="T67" fmla="*/ 187 h 323"/>
                <a:gd name="T68" fmla="*/ 301 w 392"/>
                <a:gd name="T69" fmla="*/ 195 h 323"/>
                <a:gd name="T70" fmla="*/ 276 w 392"/>
                <a:gd name="T71" fmla="*/ 210 h 323"/>
                <a:gd name="T72" fmla="*/ 242 w 392"/>
                <a:gd name="T73" fmla="*/ 233 h 323"/>
                <a:gd name="T74" fmla="*/ 204 w 392"/>
                <a:gd name="T75" fmla="*/ 258 h 323"/>
                <a:gd name="T76" fmla="*/ 166 w 392"/>
                <a:gd name="T77" fmla="*/ 283 h 323"/>
                <a:gd name="T78" fmla="*/ 146 w 392"/>
                <a:gd name="T79" fmla="*/ 293 h 323"/>
                <a:gd name="T80" fmla="*/ 128 w 392"/>
                <a:gd name="T81" fmla="*/ 303 h 323"/>
                <a:gd name="T82" fmla="*/ 109 w 392"/>
                <a:gd name="T83" fmla="*/ 311 h 323"/>
                <a:gd name="T84" fmla="*/ 93 w 392"/>
                <a:gd name="T85" fmla="*/ 318 h 323"/>
                <a:gd name="T86" fmla="*/ 80 w 392"/>
                <a:gd name="T87" fmla="*/ 321 h 323"/>
                <a:gd name="T88" fmla="*/ 66 w 392"/>
                <a:gd name="T89" fmla="*/ 323 h 323"/>
                <a:gd name="T90" fmla="*/ 61 w 392"/>
                <a:gd name="T91" fmla="*/ 321 h 323"/>
                <a:gd name="T92" fmla="*/ 58 w 392"/>
                <a:gd name="T93" fmla="*/ 319 h 323"/>
                <a:gd name="T94" fmla="*/ 53 w 392"/>
                <a:gd name="T95" fmla="*/ 318 h 323"/>
                <a:gd name="T96" fmla="*/ 51 w 392"/>
                <a:gd name="T97" fmla="*/ 313 h 323"/>
                <a:gd name="T98" fmla="*/ 40 w 392"/>
                <a:gd name="T99" fmla="*/ 291 h 323"/>
                <a:gd name="T100" fmla="*/ 30 w 392"/>
                <a:gd name="T101" fmla="*/ 261 h 323"/>
                <a:gd name="T102" fmla="*/ 20 w 392"/>
                <a:gd name="T103" fmla="*/ 227 h 323"/>
                <a:gd name="T104" fmla="*/ 11 w 392"/>
                <a:gd name="T105" fmla="*/ 187 h 323"/>
                <a:gd name="T106" fmla="*/ 5 w 392"/>
                <a:gd name="T107" fmla="*/ 149 h 323"/>
                <a:gd name="T108" fmla="*/ 1 w 392"/>
                <a:gd name="T109" fmla="*/ 112 h 323"/>
                <a:gd name="T110" fmla="*/ 0 w 392"/>
                <a:gd name="T111" fmla="*/ 96 h 323"/>
                <a:gd name="T112" fmla="*/ 0 w 392"/>
                <a:gd name="T113" fmla="*/ 81 h 323"/>
                <a:gd name="T114" fmla="*/ 0 w 392"/>
                <a:gd name="T115" fmla="*/ 69 h 323"/>
                <a:gd name="T116" fmla="*/ 1 w 392"/>
                <a:gd name="T117" fmla="*/ 59 h 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323"/>
                <a:gd name="T179" fmla="*/ 392 w 392"/>
                <a:gd name="T180" fmla="*/ 323 h 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323">
                  <a:moveTo>
                    <a:pt x="1" y="59"/>
                  </a:moveTo>
                  <a:lnTo>
                    <a:pt x="3" y="53"/>
                  </a:lnTo>
                  <a:lnTo>
                    <a:pt x="6" y="46"/>
                  </a:lnTo>
                  <a:lnTo>
                    <a:pt x="10" y="43"/>
                  </a:lnTo>
                  <a:lnTo>
                    <a:pt x="15" y="38"/>
                  </a:lnTo>
                  <a:lnTo>
                    <a:pt x="28" y="33"/>
                  </a:lnTo>
                  <a:lnTo>
                    <a:pt x="43" y="29"/>
                  </a:lnTo>
                  <a:lnTo>
                    <a:pt x="61" y="28"/>
                  </a:lnTo>
                  <a:lnTo>
                    <a:pt x="81" y="28"/>
                  </a:lnTo>
                  <a:lnTo>
                    <a:pt x="103" y="28"/>
                  </a:lnTo>
                  <a:lnTo>
                    <a:pt x="126" y="28"/>
                  </a:lnTo>
                  <a:lnTo>
                    <a:pt x="156" y="26"/>
                  </a:lnTo>
                  <a:lnTo>
                    <a:pt x="193" y="21"/>
                  </a:lnTo>
                  <a:lnTo>
                    <a:pt x="234" y="15"/>
                  </a:lnTo>
                  <a:lnTo>
                    <a:pt x="276" y="6"/>
                  </a:lnTo>
                  <a:lnTo>
                    <a:pt x="316" y="1"/>
                  </a:lnTo>
                  <a:lnTo>
                    <a:pt x="349" y="0"/>
                  </a:lnTo>
                  <a:lnTo>
                    <a:pt x="364" y="0"/>
                  </a:lnTo>
                  <a:lnTo>
                    <a:pt x="375" y="3"/>
                  </a:lnTo>
                  <a:lnTo>
                    <a:pt x="380" y="5"/>
                  </a:lnTo>
                  <a:lnTo>
                    <a:pt x="384" y="6"/>
                  </a:lnTo>
                  <a:lnTo>
                    <a:pt x="387" y="8"/>
                  </a:lnTo>
                  <a:lnTo>
                    <a:pt x="389" y="11"/>
                  </a:lnTo>
                  <a:lnTo>
                    <a:pt x="390" y="19"/>
                  </a:lnTo>
                  <a:lnTo>
                    <a:pt x="392" y="28"/>
                  </a:lnTo>
                  <a:lnTo>
                    <a:pt x="390" y="39"/>
                  </a:lnTo>
                  <a:lnTo>
                    <a:pt x="389" y="51"/>
                  </a:lnTo>
                  <a:lnTo>
                    <a:pt x="382" y="76"/>
                  </a:lnTo>
                  <a:lnTo>
                    <a:pt x="370" y="104"/>
                  </a:lnTo>
                  <a:lnTo>
                    <a:pt x="355" y="132"/>
                  </a:lnTo>
                  <a:lnTo>
                    <a:pt x="339" y="157"/>
                  </a:lnTo>
                  <a:lnTo>
                    <a:pt x="329" y="169"/>
                  </a:lnTo>
                  <a:lnTo>
                    <a:pt x="319" y="179"/>
                  </a:lnTo>
                  <a:lnTo>
                    <a:pt x="311" y="187"/>
                  </a:lnTo>
                  <a:lnTo>
                    <a:pt x="301" y="195"/>
                  </a:lnTo>
                  <a:lnTo>
                    <a:pt x="276" y="210"/>
                  </a:lnTo>
                  <a:lnTo>
                    <a:pt x="242" y="233"/>
                  </a:lnTo>
                  <a:lnTo>
                    <a:pt x="204" y="258"/>
                  </a:lnTo>
                  <a:lnTo>
                    <a:pt x="166" y="283"/>
                  </a:lnTo>
                  <a:lnTo>
                    <a:pt x="146" y="293"/>
                  </a:lnTo>
                  <a:lnTo>
                    <a:pt x="128" y="303"/>
                  </a:lnTo>
                  <a:lnTo>
                    <a:pt x="109" y="311"/>
                  </a:lnTo>
                  <a:lnTo>
                    <a:pt x="93" y="318"/>
                  </a:lnTo>
                  <a:lnTo>
                    <a:pt x="80" y="321"/>
                  </a:lnTo>
                  <a:lnTo>
                    <a:pt x="66" y="323"/>
                  </a:lnTo>
                  <a:lnTo>
                    <a:pt x="61" y="321"/>
                  </a:lnTo>
                  <a:lnTo>
                    <a:pt x="58" y="319"/>
                  </a:lnTo>
                  <a:lnTo>
                    <a:pt x="53" y="318"/>
                  </a:lnTo>
                  <a:lnTo>
                    <a:pt x="51" y="313"/>
                  </a:lnTo>
                  <a:lnTo>
                    <a:pt x="40" y="291"/>
                  </a:lnTo>
                  <a:lnTo>
                    <a:pt x="30" y="261"/>
                  </a:lnTo>
                  <a:lnTo>
                    <a:pt x="20" y="227"/>
                  </a:lnTo>
                  <a:lnTo>
                    <a:pt x="11" y="187"/>
                  </a:lnTo>
                  <a:lnTo>
                    <a:pt x="5" y="149"/>
                  </a:lnTo>
                  <a:lnTo>
                    <a:pt x="1" y="112"/>
                  </a:lnTo>
                  <a:lnTo>
                    <a:pt x="0" y="96"/>
                  </a:lnTo>
                  <a:lnTo>
                    <a:pt x="0" y="81"/>
                  </a:lnTo>
                  <a:lnTo>
                    <a:pt x="0" y="69"/>
                  </a:lnTo>
                  <a:lnTo>
                    <a:pt x="1" y="59"/>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9" name="Freeform 573"/>
            <p:cNvSpPr>
              <a:spLocks/>
            </p:cNvSpPr>
            <p:nvPr/>
          </p:nvSpPr>
          <p:spPr bwMode="auto">
            <a:xfrm>
              <a:off x="2104" y="3036"/>
              <a:ext cx="372" cy="307"/>
            </a:xfrm>
            <a:custGeom>
              <a:avLst/>
              <a:gdLst>
                <a:gd name="T0" fmla="*/ 2 w 372"/>
                <a:gd name="T1" fmla="*/ 57 h 307"/>
                <a:gd name="T2" fmla="*/ 3 w 372"/>
                <a:gd name="T3" fmla="*/ 50 h 307"/>
                <a:gd name="T4" fmla="*/ 7 w 372"/>
                <a:gd name="T5" fmla="*/ 45 h 307"/>
                <a:gd name="T6" fmla="*/ 10 w 372"/>
                <a:gd name="T7" fmla="*/ 40 h 307"/>
                <a:gd name="T8" fmla="*/ 15 w 372"/>
                <a:gd name="T9" fmla="*/ 37 h 307"/>
                <a:gd name="T10" fmla="*/ 27 w 372"/>
                <a:gd name="T11" fmla="*/ 32 h 307"/>
                <a:gd name="T12" fmla="*/ 42 w 372"/>
                <a:gd name="T13" fmla="*/ 28 h 307"/>
                <a:gd name="T14" fmla="*/ 58 w 372"/>
                <a:gd name="T15" fmla="*/ 27 h 307"/>
                <a:gd name="T16" fmla="*/ 78 w 372"/>
                <a:gd name="T17" fmla="*/ 27 h 307"/>
                <a:gd name="T18" fmla="*/ 98 w 372"/>
                <a:gd name="T19" fmla="*/ 27 h 307"/>
                <a:gd name="T20" fmla="*/ 121 w 372"/>
                <a:gd name="T21" fmla="*/ 27 h 307"/>
                <a:gd name="T22" fmla="*/ 148 w 372"/>
                <a:gd name="T23" fmla="*/ 25 h 307"/>
                <a:gd name="T24" fmla="*/ 183 w 372"/>
                <a:gd name="T25" fmla="*/ 20 h 307"/>
                <a:gd name="T26" fmla="*/ 223 w 372"/>
                <a:gd name="T27" fmla="*/ 13 h 307"/>
                <a:gd name="T28" fmla="*/ 263 w 372"/>
                <a:gd name="T29" fmla="*/ 7 h 307"/>
                <a:gd name="T30" fmla="*/ 299 w 372"/>
                <a:gd name="T31" fmla="*/ 2 h 307"/>
                <a:gd name="T32" fmla="*/ 332 w 372"/>
                <a:gd name="T33" fmla="*/ 0 h 307"/>
                <a:gd name="T34" fmla="*/ 346 w 372"/>
                <a:gd name="T35" fmla="*/ 0 h 307"/>
                <a:gd name="T36" fmla="*/ 357 w 372"/>
                <a:gd name="T37" fmla="*/ 4 h 307"/>
                <a:gd name="T38" fmla="*/ 366 w 372"/>
                <a:gd name="T39" fmla="*/ 7 h 307"/>
                <a:gd name="T40" fmla="*/ 369 w 372"/>
                <a:gd name="T41" fmla="*/ 12 h 307"/>
                <a:gd name="T42" fmla="*/ 372 w 372"/>
                <a:gd name="T43" fmla="*/ 18 h 307"/>
                <a:gd name="T44" fmla="*/ 372 w 372"/>
                <a:gd name="T45" fmla="*/ 28 h 307"/>
                <a:gd name="T46" fmla="*/ 372 w 372"/>
                <a:gd name="T47" fmla="*/ 38 h 307"/>
                <a:gd name="T48" fmla="*/ 371 w 372"/>
                <a:gd name="T49" fmla="*/ 48 h 307"/>
                <a:gd name="T50" fmla="*/ 364 w 372"/>
                <a:gd name="T51" fmla="*/ 73 h 307"/>
                <a:gd name="T52" fmla="*/ 352 w 372"/>
                <a:gd name="T53" fmla="*/ 100 h 307"/>
                <a:gd name="T54" fmla="*/ 339 w 372"/>
                <a:gd name="T55" fmla="*/ 126 h 307"/>
                <a:gd name="T56" fmla="*/ 322 w 372"/>
                <a:gd name="T57" fmla="*/ 149 h 307"/>
                <a:gd name="T58" fmla="*/ 314 w 372"/>
                <a:gd name="T59" fmla="*/ 161 h 307"/>
                <a:gd name="T60" fmla="*/ 304 w 372"/>
                <a:gd name="T61" fmla="*/ 171 h 307"/>
                <a:gd name="T62" fmla="*/ 294 w 372"/>
                <a:gd name="T63" fmla="*/ 179 h 307"/>
                <a:gd name="T64" fmla="*/ 286 w 372"/>
                <a:gd name="T65" fmla="*/ 186 h 307"/>
                <a:gd name="T66" fmla="*/ 261 w 372"/>
                <a:gd name="T67" fmla="*/ 201 h 307"/>
                <a:gd name="T68" fmla="*/ 231 w 372"/>
                <a:gd name="T69" fmla="*/ 222 h 307"/>
                <a:gd name="T70" fmla="*/ 195 w 372"/>
                <a:gd name="T71" fmla="*/ 246 h 307"/>
                <a:gd name="T72" fmla="*/ 158 w 372"/>
                <a:gd name="T73" fmla="*/ 269 h 307"/>
                <a:gd name="T74" fmla="*/ 140 w 372"/>
                <a:gd name="T75" fmla="*/ 280 h 307"/>
                <a:gd name="T76" fmla="*/ 121 w 372"/>
                <a:gd name="T77" fmla="*/ 289 h 307"/>
                <a:gd name="T78" fmla="*/ 105 w 372"/>
                <a:gd name="T79" fmla="*/ 297 h 307"/>
                <a:gd name="T80" fmla="*/ 88 w 372"/>
                <a:gd name="T81" fmla="*/ 304 h 307"/>
                <a:gd name="T82" fmla="*/ 75 w 372"/>
                <a:gd name="T83" fmla="*/ 307 h 307"/>
                <a:gd name="T84" fmla="*/ 63 w 372"/>
                <a:gd name="T85" fmla="*/ 307 h 307"/>
                <a:gd name="T86" fmla="*/ 58 w 372"/>
                <a:gd name="T87" fmla="*/ 307 h 307"/>
                <a:gd name="T88" fmla="*/ 55 w 372"/>
                <a:gd name="T89" fmla="*/ 305 h 307"/>
                <a:gd name="T90" fmla="*/ 52 w 372"/>
                <a:gd name="T91" fmla="*/ 302 h 307"/>
                <a:gd name="T92" fmla="*/ 48 w 372"/>
                <a:gd name="T93" fmla="*/ 299 h 307"/>
                <a:gd name="T94" fmla="*/ 38 w 372"/>
                <a:gd name="T95" fmla="*/ 279 h 307"/>
                <a:gd name="T96" fmla="*/ 28 w 372"/>
                <a:gd name="T97" fmla="*/ 250 h 307"/>
                <a:gd name="T98" fmla="*/ 20 w 372"/>
                <a:gd name="T99" fmla="*/ 216 h 307"/>
                <a:gd name="T100" fmla="*/ 12 w 372"/>
                <a:gd name="T101" fmla="*/ 179 h 307"/>
                <a:gd name="T102" fmla="*/ 5 w 372"/>
                <a:gd name="T103" fmla="*/ 141 h 307"/>
                <a:gd name="T104" fmla="*/ 2 w 372"/>
                <a:gd name="T105" fmla="*/ 106 h 307"/>
                <a:gd name="T106" fmla="*/ 0 w 372"/>
                <a:gd name="T107" fmla="*/ 91 h 307"/>
                <a:gd name="T108" fmla="*/ 0 w 372"/>
                <a:gd name="T109" fmla="*/ 78 h 307"/>
                <a:gd name="T110" fmla="*/ 0 w 372"/>
                <a:gd name="T111" fmla="*/ 67 h 307"/>
                <a:gd name="T112" fmla="*/ 2 w 372"/>
                <a:gd name="T113" fmla="*/ 57 h 3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307"/>
                <a:gd name="T173" fmla="*/ 372 w 372"/>
                <a:gd name="T174" fmla="*/ 307 h 3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307">
                  <a:moveTo>
                    <a:pt x="2" y="57"/>
                  </a:moveTo>
                  <a:lnTo>
                    <a:pt x="3" y="50"/>
                  </a:lnTo>
                  <a:lnTo>
                    <a:pt x="7" y="45"/>
                  </a:lnTo>
                  <a:lnTo>
                    <a:pt x="10" y="40"/>
                  </a:lnTo>
                  <a:lnTo>
                    <a:pt x="15" y="37"/>
                  </a:lnTo>
                  <a:lnTo>
                    <a:pt x="27" y="32"/>
                  </a:lnTo>
                  <a:lnTo>
                    <a:pt x="42" y="28"/>
                  </a:lnTo>
                  <a:lnTo>
                    <a:pt x="58" y="27"/>
                  </a:lnTo>
                  <a:lnTo>
                    <a:pt x="78" y="27"/>
                  </a:lnTo>
                  <a:lnTo>
                    <a:pt x="98" y="27"/>
                  </a:lnTo>
                  <a:lnTo>
                    <a:pt x="121" y="27"/>
                  </a:lnTo>
                  <a:lnTo>
                    <a:pt x="148" y="25"/>
                  </a:lnTo>
                  <a:lnTo>
                    <a:pt x="183" y="20"/>
                  </a:lnTo>
                  <a:lnTo>
                    <a:pt x="223" y="13"/>
                  </a:lnTo>
                  <a:lnTo>
                    <a:pt x="263" y="7"/>
                  </a:lnTo>
                  <a:lnTo>
                    <a:pt x="299" y="2"/>
                  </a:lnTo>
                  <a:lnTo>
                    <a:pt x="332" y="0"/>
                  </a:lnTo>
                  <a:lnTo>
                    <a:pt x="346" y="0"/>
                  </a:lnTo>
                  <a:lnTo>
                    <a:pt x="357" y="4"/>
                  </a:lnTo>
                  <a:lnTo>
                    <a:pt x="366" y="7"/>
                  </a:lnTo>
                  <a:lnTo>
                    <a:pt x="369" y="12"/>
                  </a:lnTo>
                  <a:lnTo>
                    <a:pt x="372" y="18"/>
                  </a:lnTo>
                  <a:lnTo>
                    <a:pt x="372" y="28"/>
                  </a:lnTo>
                  <a:lnTo>
                    <a:pt x="372" y="38"/>
                  </a:lnTo>
                  <a:lnTo>
                    <a:pt x="371" y="48"/>
                  </a:lnTo>
                  <a:lnTo>
                    <a:pt x="364" y="73"/>
                  </a:lnTo>
                  <a:lnTo>
                    <a:pt x="352" y="100"/>
                  </a:lnTo>
                  <a:lnTo>
                    <a:pt x="339" y="126"/>
                  </a:lnTo>
                  <a:lnTo>
                    <a:pt x="322" y="149"/>
                  </a:lnTo>
                  <a:lnTo>
                    <a:pt x="314" y="161"/>
                  </a:lnTo>
                  <a:lnTo>
                    <a:pt x="304" y="171"/>
                  </a:lnTo>
                  <a:lnTo>
                    <a:pt x="294" y="179"/>
                  </a:lnTo>
                  <a:lnTo>
                    <a:pt x="286" y="186"/>
                  </a:lnTo>
                  <a:lnTo>
                    <a:pt x="261" y="201"/>
                  </a:lnTo>
                  <a:lnTo>
                    <a:pt x="231" y="222"/>
                  </a:lnTo>
                  <a:lnTo>
                    <a:pt x="195" y="246"/>
                  </a:lnTo>
                  <a:lnTo>
                    <a:pt x="158" y="269"/>
                  </a:lnTo>
                  <a:lnTo>
                    <a:pt x="140" y="280"/>
                  </a:lnTo>
                  <a:lnTo>
                    <a:pt x="121" y="289"/>
                  </a:lnTo>
                  <a:lnTo>
                    <a:pt x="105" y="297"/>
                  </a:lnTo>
                  <a:lnTo>
                    <a:pt x="88" y="304"/>
                  </a:lnTo>
                  <a:lnTo>
                    <a:pt x="75" y="307"/>
                  </a:lnTo>
                  <a:lnTo>
                    <a:pt x="63" y="307"/>
                  </a:lnTo>
                  <a:lnTo>
                    <a:pt x="58" y="307"/>
                  </a:lnTo>
                  <a:lnTo>
                    <a:pt x="55" y="305"/>
                  </a:lnTo>
                  <a:lnTo>
                    <a:pt x="52" y="302"/>
                  </a:lnTo>
                  <a:lnTo>
                    <a:pt x="48" y="299"/>
                  </a:lnTo>
                  <a:lnTo>
                    <a:pt x="38" y="279"/>
                  </a:lnTo>
                  <a:lnTo>
                    <a:pt x="28" y="250"/>
                  </a:lnTo>
                  <a:lnTo>
                    <a:pt x="20" y="216"/>
                  </a:lnTo>
                  <a:lnTo>
                    <a:pt x="12" y="179"/>
                  </a:lnTo>
                  <a:lnTo>
                    <a:pt x="5" y="141"/>
                  </a:lnTo>
                  <a:lnTo>
                    <a:pt x="2" y="106"/>
                  </a:lnTo>
                  <a:lnTo>
                    <a:pt x="0" y="91"/>
                  </a:lnTo>
                  <a:lnTo>
                    <a:pt x="0" y="78"/>
                  </a:lnTo>
                  <a:lnTo>
                    <a:pt x="0" y="67"/>
                  </a:lnTo>
                  <a:lnTo>
                    <a:pt x="2" y="57"/>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0" name="Freeform 574"/>
            <p:cNvSpPr>
              <a:spLocks/>
            </p:cNvSpPr>
            <p:nvPr/>
          </p:nvSpPr>
          <p:spPr bwMode="auto">
            <a:xfrm>
              <a:off x="2112" y="3043"/>
              <a:ext cx="354" cy="292"/>
            </a:xfrm>
            <a:custGeom>
              <a:avLst/>
              <a:gdLst>
                <a:gd name="T0" fmla="*/ 2 w 354"/>
                <a:gd name="T1" fmla="*/ 53 h 292"/>
                <a:gd name="T2" fmla="*/ 4 w 354"/>
                <a:gd name="T3" fmla="*/ 48 h 292"/>
                <a:gd name="T4" fmla="*/ 5 w 354"/>
                <a:gd name="T5" fmla="*/ 43 h 292"/>
                <a:gd name="T6" fmla="*/ 10 w 354"/>
                <a:gd name="T7" fmla="*/ 38 h 292"/>
                <a:gd name="T8" fmla="*/ 14 w 354"/>
                <a:gd name="T9" fmla="*/ 35 h 292"/>
                <a:gd name="T10" fmla="*/ 25 w 354"/>
                <a:gd name="T11" fmla="*/ 30 h 292"/>
                <a:gd name="T12" fmla="*/ 39 w 354"/>
                <a:gd name="T13" fmla="*/ 26 h 292"/>
                <a:gd name="T14" fmla="*/ 55 w 354"/>
                <a:gd name="T15" fmla="*/ 26 h 292"/>
                <a:gd name="T16" fmla="*/ 74 w 354"/>
                <a:gd name="T17" fmla="*/ 25 h 292"/>
                <a:gd name="T18" fmla="*/ 93 w 354"/>
                <a:gd name="T19" fmla="*/ 26 h 292"/>
                <a:gd name="T20" fmla="*/ 115 w 354"/>
                <a:gd name="T21" fmla="*/ 26 h 292"/>
                <a:gd name="T22" fmla="*/ 142 w 354"/>
                <a:gd name="T23" fmla="*/ 25 h 292"/>
                <a:gd name="T24" fmla="*/ 173 w 354"/>
                <a:gd name="T25" fmla="*/ 20 h 292"/>
                <a:gd name="T26" fmla="*/ 211 w 354"/>
                <a:gd name="T27" fmla="*/ 13 h 292"/>
                <a:gd name="T28" fmla="*/ 248 w 354"/>
                <a:gd name="T29" fmla="*/ 6 h 292"/>
                <a:gd name="T30" fmla="*/ 285 w 354"/>
                <a:gd name="T31" fmla="*/ 2 h 292"/>
                <a:gd name="T32" fmla="*/ 316 w 354"/>
                <a:gd name="T33" fmla="*/ 0 h 292"/>
                <a:gd name="T34" fmla="*/ 328 w 354"/>
                <a:gd name="T35" fmla="*/ 0 h 292"/>
                <a:gd name="T36" fmla="*/ 339 w 354"/>
                <a:gd name="T37" fmla="*/ 3 h 292"/>
                <a:gd name="T38" fmla="*/ 346 w 354"/>
                <a:gd name="T39" fmla="*/ 6 h 292"/>
                <a:gd name="T40" fmla="*/ 351 w 354"/>
                <a:gd name="T41" fmla="*/ 11 h 292"/>
                <a:gd name="T42" fmla="*/ 353 w 354"/>
                <a:gd name="T43" fmla="*/ 18 h 292"/>
                <a:gd name="T44" fmla="*/ 354 w 354"/>
                <a:gd name="T45" fmla="*/ 26 h 292"/>
                <a:gd name="T46" fmla="*/ 353 w 354"/>
                <a:gd name="T47" fmla="*/ 35 h 292"/>
                <a:gd name="T48" fmla="*/ 351 w 354"/>
                <a:gd name="T49" fmla="*/ 46 h 292"/>
                <a:gd name="T50" fmla="*/ 344 w 354"/>
                <a:gd name="T51" fmla="*/ 69 h 292"/>
                <a:gd name="T52" fmla="*/ 334 w 354"/>
                <a:gd name="T53" fmla="*/ 94 h 292"/>
                <a:gd name="T54" fmla="*/ 321 w 354"/>
                <a:gd name="T55" fmla="*/ 119 h 292"/>
                <a:gd name="T56" fmla="*/ 306 w 354"/>
                <a:gd name="T57" fmla="*/ 142 h 292"/>
                <a:gd name="T58" fmla="*/ 298 w 354"/>
                <a:gd name="T59" fmla="*/ 152 h 292"/>
                <a:gd name="T60" fmla="*/ 290 w 354"/>
                <a:gd name="T61" fmla="*/ 162 h 292"/>
                <a:gd name="T62" fmla="*/ 280 w 354"/>
                <a:gd name="T63" fmla="*/ 169 h 292"/>
                <a:gd name="T64" fmla="*/ 271 w 354"/>
                <a:gd name="T65" fmla="*/ 176 h 292"/>
                <a:gd name="T66" fmla="*/ 248 w 354"/>
                <a:gd name="T67" fmla="*/ 190 h 292"/>
                <a:gd name="T68" fmla="*/ 218 w 354"/>
                <a:gd name="T69" fmla="*/ 210 h 292"/>
                <a:gd name="T70" fmla="*/ 185 w 354"/>
                <a:gd name="T71" fmla="*/ 234 h 292"/>
                <a:gd name="T72" fmla="*/ 150 w 354"/>
                <a:gd name="T73" fmla="*/ 255 h 292"/>
                <a:gd name="T74" fmla="*/ 132 w 354"/>
                <a:gd name="T75" fmla="*/ 265 h 292"/>
                <a:gd name="T76" fmla="*/ 115 w 354"/>
                <a:gd name="T77" fmla="*/ 275 h 292"/>
                <a:gd name="T78" fmla="*/ 98 w 354"/>
                <a:gd name="T79" fmla="*/ 282 h 292"/>
                <a:gd name="T80" fmla="*/ 85 w 354"/>
                <a:gd name="T81" fmla="*/ 287 h 292"/>
                <a:gd name="T82" fmla="*/ 72 w 354"/>
                <a:gd name="T83" fmla="*/ 290 h 292"/>
                <a:gd name="T84" fmla="*/ 60 w 354"/>
                <a:gd name="T85" fmla="*/ 292 h 292"/>
                <a:gd name="T86" fmla="*/ 55 w 354"/>
                <a:gd name="T87" fmla="*/ 290 h 292"/>
                <a:gd name="T88" fmla="*/ 52 w 354"/>
                <a:gd name="T89" fmla="*/ 288 h 292"/>
                <a:gd name="T90" fmla="*/ 49 w 354"/>
                <a:gd name="T91" fmla="*/ 287 h 292"/>
                <a:gd name="T92" fmla="*/ 45 w 354"/>
                <a:gd name="T93" fmla="*/ 283 h 292"/>
                <a:gd name="T94" fmla="*/ 37 w 354"/>
                <a:gd name="T95" fmla="*/ 263 h 292"/>
                <a:gd name="T96" fmla="*/ 27 w 354"/>
                <a:gd name="T97" fmla="*/ 237 h 292"/>
                <a:gd name="T98" fmla="*/ 19 w 354"/>
                <a:gd name="T99" fmla="*/ 204 h 292"/>
                <a:gd name="T100" fmla="*/ 10 w 354"/>
                <a:gd name="T101" fmla="*/ 169 h 292"/>
                <a:gd name="T102" fmla="*/ 5 w 354"/>
                <a:gd name="T103" fmla="*/ 134 h 292"/>
                <a:gd name="T104" fmla="*/ 0 w 354"/>
                <a:gd name="T105" fmla="*/ 101 h 292"/>
                <a:gd name="T106" fmla="*/ 0 w 354"/>
                <a:gd name="T107" fmla="*/ 73 h 292"/>
                <a:gd name="T108" fmla="*/ 2 w 354"/>
                <a:gd name="T109" fmla="*/ 53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292"/>
                <a:gd name="T167" fmla="*/ 354 w 35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292">
                  <a:moveTo>
                    <a:pt x="2" y="53"/>
                  </a:moveTo>
                  <a:lnTo>
                    <a:pt x="4" y="48"/>
                  </a:lnTo>
                  <a:lnTo>
                    <a:pt x="5" y="43"/>
                  </a:lnTo>
                  <a:lnTo>
                    <a:pt x="10" y="38"/>
                  </a:lnTo>
                  <a:lnTo>
                    <a:pt x="14" y="35"/>
                  </a:lnTo>
                  <a:lnTo>
                    <a:pt x="25" y="30"/>
                  </a:lnTo>
                  <a:lnTo>
                    <a:pt x="39" y="26"/>
                  </a:lnTo>
                  <a:lnTo>
                    <a:pt x="55" y="26"/>
                  </a:lnTo>
                  <a:lnTo>
                    <a:pt x="74" y="25"/>
                  </a:lnTo>
                  <a:lnTo>
                    <a:pt x="93" y="26"/>
                  </a:lnTo>
                  <a:lnTo>
                    <a:pt x="115" y="26"/>
                  </a:lnTo>
                  <a:lnTo>
                    <a:pt x="142" y="25"/>
                  </a:lnTo>
                  <a:lnTo>
                    <a:pt x="173" y="20"/>
                  </a:lnTo>
                  <a:lnTo>
                    <a:pt x="211" y="13"/>
                  </a:lnTo>
                  <a:lnTo>
                    <a:pt x="248" y="6"/>
                  </a:lnTo>
                  <a:lnTo>
                    <a:pt x="285" y="2"/>
                  </a:lnTo>
                  <a:lnTo>
                    <a:pt x="316" y="0"/>
                  </a:lnTo>
                  <a:lnTo>
                    <a:pt x="328" y="0"/>
                  </a:lnTo>
                  <a:lnTo>
                    <a:pt x="339" y="3"/>
                  </a:lnTo>
                  <a:lnTo>
                    <a:pt x="346" y="6"/>
                  </a:lnTo>
                  <a:lnTo>
                    <a:pt x="351" y="11"/>
                  </a:lnTo>
                  <a:lnTo>
                    <a:pt x="353" y="18"/>
                  </a:lnTo>
                  <a:lnTo>
                    <a:pt x="354" y="26"/>
                  </a:lnTo>
                  <a:lnTo>
                    <a:pt x="353" y="35"/>
                  </a:lnTo>
                  <a:lnTo>
                    <a:pt x="351" y="46"/>
                  </a:lnTo>
                  <a:lnTo>
                    <a:pt x="344" y="69"/>
                  </a:lnTo>
                  <a:lnTo>
                    <a:pt x="334" y="94"/>
                  </a:lnTo>
                  <a:lnTo>
                    <a:pt x="321" y="119"/>
                  </a:lnTo>
                  <a:lnTo>
                    <a:pt x="306" y="142"/>
                  </a:lnTo>
                  <a:lnTo>
                    <a:pt x="298" y="152"/>
                  </a:lnTo>
                  <a:lnTo>
                    <a:pt x="290" y="162"/>
                  </a:lnTo>
                  <a:lnTo>
                    <a:pt x="280" y="169"/>
                  </a:lnTo>
                  <a:lnTo>
                    <a:pt x="271" y="176"/>
                  </a:lnTo>
                  <a:lnTo>
                    <a:pt x="248" y="190"/>
                  </a:lnTo>
                  <a:lnTo>
                    <a:pt x="218" y="210"/>
                  </a:lnTo>
                  <a:lnTo>
                    <a:pt x="185" y="234"/>
                  </a:lnTo>
                  <a:lnTo>
                    <a:pt x="150" y="255"/>
                  </a:lnTo>
                  <a:lnTo>
                    <a:pt x="132" y="265"/>
                  </a:lnTo>
                  <a:lnTo>
                    <a:pt x="115" y="275"/>
                  </a:lnTo>
                  <a:lnTo>
                    <a:pt x="98" y="282"/>
                  </a:lnTo>
                  <a:lnTo>
                    <a:pt x="85" y="287"/>
                  </a:lnTo>
                  <a:lnTo>
                    <a:pt x="72" y="290"/>
                  </a:lnTo>
                  <a:lnTo>
                    <a:pt x="60" y="292"/>
                  </a:lnTo>
                  <a:lnTo>
                    <a:pt x="55" y="290"/>
                  </a:lnTo>
                  <a:lnTo>
                    <a:pt x="52" y="288"/>
                  </a:lnTo>
                  <a:lnTo>
                    <a:pt x="49" y="287"/>
                  </a:lnTo>
                  <a:lnTo>
                    <a:pt x="45" y="283"/>
                  </a:lnTo>
                  <a:lnTo>
                    <a:pt x="37" y="263"/>
                  </a:lnTo>
                  <a:lnTo>
                    <a:pt x="27" y="237"/>
                  </a:lnTo>
                  <a:lnTo>
                    <a:pt x="19" y="204"/>
                  </a:lnTo>
                  <a:lnTo>
                    <a:pt x="10" y="169"/>
                  </a:lnTo>
                  <a:lnTo>
                    <a:pt x="5" y="134"/>
                  </a:lnTo>
                  <a:lnTo>
                    <a:pt x="0" y="101"/>
                  </a:lnTo>
                  <a:lnTo>
                    <a:pt x="0" y="73"/>
                  </a:lnTo>
                  <a:lnTo>
                    <a:pt x="2" y="5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1" name="Freeform 575"/>
            <p:cNvSpPr>
              <a:spLocks/>
            </p:cNvSpPr>
            <p:nvPr/>
          </p:nvSpPr>
          <p:spPr bwMode="auto">
            <a:xfrm>
              <a:off x="2119" y="3049"/>
              <a:ext cx="336" cy="276"/>
            </a:xfrm>
            <a:custGeom>
              <a:avLst/>
              <a:gdLst>
                <a:gd name="T0" fmla="*/ 2 w 336"/>
                <a:gd name="T1" fmla="*/ 52 h 276"/>
                <a:gd name="T2" fmla="*/ 5 w 336"/>
                <a:gd name="T3" fmla="*/ 45 h 276"/>
                <a:gd name="T4" fmla="*/ 7 w 336"/>
                <a:gd name="T5" fmla="*/ 40 h 276"/>
                <a:gd name="T6" fmla="*/ 10 w 336"/>
                <a:gd name="T7" fmla="*/ 37 h 276"/>
                <a:gd name="T8" fmla="*/ 15 w 336"/>
                <a:gd name="T9" fmla="*/ 34 h 276"/>
                <a:gd name="T10" fmla="*/ 25 w 336"/>
                <a:gd name="T11" fmla="*/ 29 h 276"/>
                <a:gd name="T12" fmla="*/ 38 w 336"/>
                <a:gd name="T13" fmla="*/ 25 h 276"/>
                <a:gd name="T14" fmla="*/ 53 w 336"/>
                <a:gd name="T15" fmla="*/ 25 h 276"/>
                <a:gd name="T16" fmla="*/ 72 w 336"/>
                <a:gd name="T17" fmla="*/ 25 h 276"/>
                <a:gd name="T18" fmla="*/ 90 w 336"/>
                <a:gd name="T19" fmla="*/ 25 h 276"/>
                <a:gd name="T20" fmla="*/ 110 w 336"/>
                <a:gd name="T21" fmla="*/ 25 h 276"/>
                <a:gd name="T22" fmla="*/ 135 w 336"/>
                <a:gd name="T23" fmla="*/ 24 h 276"/>
                <a:gd name="T24" fmla="*/ 166 w 336"/>
                <a:gd name="T25" fmla="*/ 19 h 276"/>
                <a:gd name="T26" fmla="*/ 201 w 336"/>
                <a:gd name="T27" fmla="*/ 12 h 276"/>
                <a:gd name="T28" fmla="*/ 236 w 336"/>
                <a:gd name="T29" fmla="*/ 7 h 276"/>
                <a:gd name="T30" fmla="*/ 271 w 336"/>
                <a:gd name="T31" fmla="*/ 2 h 276"/>
                <a:gd name="T32" fmla="*/ 299 w 336"/>
                <a:gd name="T33" fmla="*/ 0 h 276"/>
                <a:gd name="T34" fmla="*/ 312 w 336"/>
                <a:gd name="T35" fmla="*/ 2 h 276"/>
                <a:gd name="T36" fmla="*/ 322 w 336"/>
                <a:gd name="T37" fmla="*/ 4 h 276"/>
                <a:gd name="T38" fmla="*/ 329 w 336"/>
                <a:gd name="T39" fmla="*/ 7 h 276"/>
                <a:gd name="T40" fmla="*/ 332 w 336"/>
                <a:gd name="T41" fmla="*/ 10 h 276"/>
                <a:gd name="T42" fmla="*/ 336 w 336"/>
                <a:gd name="T43" fmla="*/ 17 h 276"/>
                <a:gd name="T44" fmla="*/ 336 w 336"/>
                <a:gd name="T45" fmla="*/ 25 h 276"/>
                <a:gd name="T46" fmla="*/ 336 w 336"/>
                <a:gd name="T47" fmla="*/ 34 h 276"/>
                <a:gd name="T48" fmla="*/ 334 w 336"/>
                <a:gd name="T49" fmla="*/ 44 h 276"/>
                <a:gd name="T50" fmla="*/ 327 w 336"/>
                <a:gd name="T51" fmla="*/ 67 h 276"/>
                <a:gd name="T52" fmla="*/ 317 w 336"/>
                <a:gd name="T53" fmla="*/ 90 h 276"/>
                <a:gd name="T54" fmla="*/ 306 w 336"/>
                <a:gd name="T55" fmla="*/ 113 h 276"/>
                <a:gd name="T56" fmla="*/ 291 w 336"/>
                <a:gd name="T57" fmla="*/ 135 h 276"/>
                <a:gd name="T58" fmla="*/ 283 w 336"/>
                <a:gd name="T59" fmla="*/ 145 h 276"/>
                <a:gd name="T60" fmla="*/ 274 w 336"/>
                <a:gd name="T61" fmla="*/ 153 h 276"/>
                <a:gd name="T62" fmla="*/ 266 w 336"/>
                <a:gd name="T63" fmla="*/ 161 h 276"/>
                <a:gd name="T64" fmla="*/ 258 w 336"/>
                <a:gd name="T65" fmla="*/ 168 h 276"/>
                <a:gd name="T66" fmla="*/ 236 w 336"/>
                <a:gd name="T67" fmla="*/ 181 h 276"/>
                <a:gd name="T68" fmla="*/ 208 w 336"/>
                <a:gd name="T69" fmla="*/ 199 h 276"/>
                <a:gd name="T70" fmla="*/ 176 w 336"/>
                <a:gd name="T71" fmla="*/ 221 h 276"/>
                <a:gd name="T72" fmla="*/ 143 w 336"/>
                <a:gd name="T73" fmla="*/ 242 h 276"/>
                <a:gd name="T74" fmla="*/ 126 w 336"/>
                <a:gd name="T75" fmla="*/ 252 h 276"/>
                <a:gd name="T76" fmla="*/ 110 w 336"/>
                <a:gd name="T77" fmla="*/ 261 h 276"/>
                <a:gd name="T78" fmla="*/ 95 w 336"/>
                <a:gd name="T79" fmla="*/ 267 h 276"/>
                <a:gd name="T80" fmla="*/ 81 w 336"/>
                <a:gd name="T81" fmla="*/ 272 h 276"/>
                <a:gd name="T82" fmla="*/ 68 w 336"/>
                <a:gd name="T83" fmla="*/ 276 h 276"/>
                <a:gd name="T84" fmla="*/ 58 w 336"/>
                <a:gd name="T85" fmla="*/ 276 h 276"/>
                <a:gd name="T86" fmla="*/ 55 w 336"/>
                <a:gd name="T87" fmla="*/ 276 h 276"/>
                <a:gd name="T88" fmla="*/ 50 w 336"/>
                <a:gd name="T89" fmla="*/ 274 h 276"/>
                <a:gd name="T90" fmla="*/ 47 w 336"/>
                <a:gd name="T91" fmla="*/ 272 h 276"/>
                <a:gd name="T92" fmla="*/ 45 w 336"/>
                <a:gd name="T93" fmla="*/ 269 h 276"/>
                <a:gd name="T94" fmla="*/ 37 w 336"/>
                <a:gd name="T95" fmla="*/ 251 h 276"/>
                <a:gd name="T96" fmla="*/ 27 w 336"/>
                <a:gd name="T97" fmla="*/ 224 h 276"/>
                <a:gd name="T98" fmla="*/ 18 w 336"/>
                <a:gd name="T99" fmla="*/ 194 h 276"/>
                <a:gd name="T100" fmla="*/ 12 w 336"/>
                <a:gd name="T101" fmla="*/ 161 h 276"/>
                <a:gd name="T102" fmla="*/ 7 w 336"/>
                <a:gd name="T103" fmla="*/ 128 h 276"/>
                <a:gd name="T104" fmla="*/ 2 w 336"/>
                <a:gd name="T105" fmla="*/ 97 h 276"/>
                <a:gd name="T106" fmla="*/ 0 w 336"/>
                <a:gd name="T107" fmla="*/ 70 h 276"/>
                <a:gd name="T108" fmla="*/ 2 w 336"/>
                <a:gd name="T109" fmla="*/ 52 h 2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
                <a:gd name="T166" fmla="*/ 0 h 276"/>
                <a:gd name="T167" fmla="*/ 336 w 336"/>
                <a:gd name="T168" fmla="*/ 276 h 2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 h="276">
                  <a:moveTo>
                    <a:pt x="2" y="52"/>
                  </a:moveTo>
                  <a:lnTo>
                    <a:pt x="5" y="45"/>
                  </a:lnTo>
                  <a:lnTo>
                    <a:pt x="7" y="40"/>
                  </a:lnTo>
                  <a:lnTo>
                    <a:pt x="10" y="37"/>
                  </a:lnTo>
                  <a:lnTo>
                    <a:pt x="15" y="34"/>
                  </a:lnTo>
                  <a:lnTo>
                    <a:pt x="25" y="29"/>
                  </a:lnTo>
                  <a:lnTo>
                    <a:pt x="38" y="25"/>
                  </a:lnTo>
                  <a:lnTo>
                    <a:pt x="53" y="25"/>
                  </a:lnTo>
                  <a:lnTo>
                    <a:pt x="72" y="25"/>
                  </a:lnTo>
                  <a:lnTo>
                    <a:pt x="90" y="25"/>
                  </a:lnTo>
                  <a:lnTo>
                    <a:pt x="110" y="25"/>
                  </a:lnTo>
                  <a:lnTo>
                    <a:pt x="135" y="24"/>
                  </a:lnTo>
                  <a:lnTo>
                    <a:pt x="166" y="19"/>
                  </a:lnTo>
                  <a:lnTo>
                    <a:pt x="201" y="12"/>
                  </a:lnTo>
                  <a:lnTo>
                    <a:pt x="236" y="7"/>
                  </a:lnTo>
                  <a:lnTo>
                    <a:pt x="271" y="2"/>
                  </a:lnTo>
                  <a:lnTo>
                    <a:pt x="299" y="0"/>
                  </a:lnTo>
                  <a:lnTo>
                    <a:pt x="312" y="2"/>
                  </a:lnTo>
                  <a:lnTo>
                    <a:pt x="322" y="4"/>
                  </a:lnTo>
                  <a:lnTo>
                    <a:pt x="329" y="7"/>
                  </a:lnTo>
                  <a:lnTo>
                    <a:pt x="332" y="10"/>
                  </a:lnTo>
                  <a:lnTo>
                    <a:pt x="336" y="17"/>
                  </a:lnTo>
                  <a:lnTo>
                    <a:pt x="336" y="25"/>
                  </a:lnTo>
                  <a:lnTo>
                    <a:pt x="336" y="34"/>
                  </a:lnTo>
                  <a:lnTo>
                    <a:pt x="334" y="44"/>
                  </a:lnTo>
                  <a:lnTo>
                    <a:pt x="327" y="67"/>
                  </a:lnTo>
                  <a:lnTo>
                    <a:pt x="317" y="90"/>
                  </a:lnTo>
                  <a:lnTo>
                    <a:pt x="306" y="113"/>
                  </a:lnTo>
                  <a:lnTo>
                    <a:pt x="291" y="135"/>
                  </a:lnTo>
                  <a:lnTo>
                    <a:pt x="283" y="145"/>
                  </a:lnTo>
                  <a:lnTo>
                    <a:pt x="274" y="153"/>
                  </a:lnTo>
                  <a:lnTo>
                    <a:pt x="266" y="161"/>
                  </a:lnTo>
                  <a:lnTo>
                    <a:pt x="258" y="168"/>
                  </a:lnTo>
                  <a:lnTo>
                    <a:pt x="236" y="181"/>
                  </a:lnTo>
                  <a:lnTo>
                    <a:pt x="208" y="199"/>
                  </a:lnTo>
                  <a:lnTo>
                    <a:pt x="176" y="221"/>
                  </a:lnTo>
                  <a:lnTo>
                    <a:pt x="143" y="242"/>
                  </a:lnTo>
                  <a:lnTo>
                    <a:pt x="126" y="252"/>
                  </a:lnTo>
                  <a:lnTo>
                    <a:pt x="110" y="261"/>
                  </a:lnTo>
                  <a:lnTo>
                    <a:pt x="95" y="267"/>
                  </a:lnTo>
                  <a:lnTo>
                    <a:pt x="81" y="272"/>
                  </a:lnTo>
                  <a:lnTo>
                    <a:pt x="68" y="276"/>
                  </a:lnTo>
                  <a:lnTo>
                    <a:pt x="58" y="276"/>
                  </a:lnTo>
                  <a:lnTo>
                    <a:pt x="55" y="276"/>
                  </a:lnTo>
                  <a:lnTo>
                    <a:pt x="50" y="274"/>
                  </a:lnTo>
                  <a:lnTo>
                    <a:pt x="47" y="272"/>
                  </a:lnTo>
                  <a:lnTo>
                    <a:pt x="45" y="269"/>
                  </a:lnTo>
                  <a:lnTo>
                    <a:pt x="37" y="251"/>
                  </a:lnTo>
                  <a:lnTo>
                    <a:pt x="27" y="224"/>
                  </a:lnTo>
                  <a:lnTo>
                    <a:pt x="18" y="194"/>
                  </a:lnTo>
                  <a:lnTo>
                    <a:pt x="12" y="161"/>
                  </a:lnTo>
                  <a:lnTo>
                    <a:pt x="7" y="128"/>
                  </a:lnTo>
                  <a:lnTo>
                    <a:pt x="2" y="97"/>
                  </a:lnTo>
                  <a:lnTo>
                    <a:pt x="0" y="70"/>
                  </a:lnTo>
                  <a:lnTo>
                    <a:pt x="2" y="52"/>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2" name="Freeform 576"/>
            <p:cNvSpPr>
              <a:spLocks/>
            </p:cNvSpPr>
            <p:nvPr/>
          </p:nvSpPr>
          <p:spPr bwMode="auto">
            <a:xfrm>
              <a:off x="2127" y="3056"/>
              <a:ext cx="316" cy="260"/>
            </a:xfrm>
            <a:custGeom>
              <a:avLst/>
              <a:gdLst>
                <a:gd name="T0" fmla="*/ 2 w 316"/>
                <a:gd name="T1" fmla="*/ 48 h 260"/>
                <a:gd name="T2" fmla="*/ 4 w 316"/>
                <a:gd name="T3" fmla="*/ 43 h 260"/>
                <a:gd name="T4" fmla="*/ 7 w 316"/>
                <a:gd name="T5" fmla="*/ 38 h 260"/>
                <a:gd name="T6" fmla="*/ 10 w 316"/>
                <a:gd name="T7" fmla="*/ 35 h 260"/>
                <a:gd name="T8" fmla="*/ 14 w 316"/>
                <a:gd name="T9" fmla="*/ 32 h 260"/>
                <a:gd name="T10" fmla="*/ 24 w 316"/>
                <a:gd name="T11" fmla="*/ 27 h 260"/>
                <a:gd name="T12" fmla="*/ 37 w 316"/>
                <a:gd name="T13" fmla="*/ 25 h 260"/>
                <a:gd name="T14" fmla="*/ 50 w 316"/>
                <a:gd name="T15" fmla="*/ 23 h 260"/>
                <a:gd name="T16" fmla="*/ 67 w 316"/>
                <a:gd name="T17" fmla="*/ 23 h 260"/>
                <a:gd name="T18" fmla="*/ 85 w 316"/>
                <a:gd name="T19" fmla="*/ 23 h 260"/>
                <a:gd name="T20" fmla="*/ 103 w 316"/>
                <a:gd name="T21" fmla="*/ 23 h 260"/>
                <a:gd name="T22" fmla="*/ 127 w 316"/>
                <a:gd name="T23" fmla="*/ 22 h 260"/>
                <a:gd name="T24" fmla="*/ 157 w 316"/>
                <a:gd name="T25" fmla="*/ 17 h 260"/>
                <a:gd name="T26" fmla="*/ 190 w 316"/>
                <a:gd name="T27" fmla="*/ 12 h 260"/>
                <a:gd name="T28" fmla="*/ 223 w 316"/>
                <a:gd name="T29" fmla="*/ 7 h 260"/>
                <a:gd name="T30" fmla="*/ 255 w 316"/>
                <a:gd name="T31" fmla="*/ 2 h 260"/>
                <a:gd name="T32" fmla="*/ 283 w 316"/>
                <a:gd name="T33" fmla="*/ 0 h 260"/>
                <a:gd name="T34" fmla="*/ 294 w 316"/>
                <a:gd name="T35" fmla="*/ 2 h 260"/>
                <a:gd name="T36" fmla="*/ 303 w 316"/>
                <a:gd name="T37" fmla="*/ 3 h 260"/>
                <a:gd name="T38" fmla="*/ 309 w 316"/>
                <a:gd name="T39" fmla="*/ 5 h 260"/>
                <a:gd name="T40" fmla="*/ 314 w 316"/>
                <a:gd name="T41" fmla="*/ 10 h 260"/>
                <a:gd name="T42" fmla="*/ 316 w 316"/>
                <a:gd name="T43" fmla="*/ 17 h 260"/>
                <a:gd name="T44" fmla="*/ 316 w 316"/>
                <a:gd name="T45" fmla="*/ 23 h 260"/>
                <a:gd name="T46" fmla="*/ 316 w 316"/>
                <a:gd name="T47" fmla="*/ 32 h 260"/>
                <a:gd name="T48" fmla="*/ 314 w 316"/>
                <a:gd name="T49" fmla="*/ 42 h 260"/>
                <a:gd name="T50" fmla="*/ 309 w 316"/>
                <a:gd name="T51" fmla="*/ 61 h 260"/>
                <a:gd name="T52" fmla="*/ 299 w 316"/>
                <a:gd name="T53" fmla="*/ 85 h 260"/>
                <a:gd name="T54" fmla="*/ 288 w 316"/>
                <a:gd name="T55" fmla="*/ 106 h 260"/>
                <a:gd name="T56" fmla="*/ 275 w 316"/>
                <a:gd name="T57" fmla="*/ 128 h 260"/>
                <a:gd name="T58" fmla="*/ 266 w 316"/>
                <a:gd name="T59" fmla="*/ 136 h 260"/>
                <a:gd name="T60" fmla="*/ 260 w 316"/>
                <a:gd name="T61" fmla="*/ 144 h 260"/>
                <a:gd name="T62" fmla="*/ 251 w 316"/>
                <a:gd name="T63" fmla="*/ 151 h 260"/>
                <a:gd name="T64" fmla="*/ 243 w 316"/>
                <a:gd name="T65" fmla="*/ 158 h 260"/>
                <a:gd name="T66" fmla="*/ 223 w 316"/>
                <a:gd name="T67" fmla="*/ 171 h 260"/>
                <a:gd name="T68" fmla="*/ 196 w 316"/>
                <a:gd name="T69" fmla="*/ 189 h 260"/>
                <a:gd name="T70" fmla="*/ 167 w 316"/>
                <a:gd name="T71" fmla="*/ 209 h 260"/>
                <a:gd name="T72" fmla="*/ 135 w 316"/>
                <a:gd name="T73" fmla="*/ 229 h 260"/>
                <a:gd name="T74" fmla="*/ 118 w 316"/>
                <a:gd name="T75" fmla="*/ 237 h 260"/>
                <a:gd name="T76" fmla="*/ 103 w 316"/>
                <a:gd name="T77" fmla="*/ 245 h 260"/>
                <a:gd name="T78" fmla="*/ 90 w 316"/>
                <a:gd name="T79" fmla="*/ 252 h 260"/>
                <a:gd name="T80" fmla="*/ 77 w 316"/>
                <a:gd name="T81" fmla="*/ 257 h 260"/>
                <a:gd name="T82" fmla="*/ 65 w 316"/>
                <a:gd name="T83" fmla="*/ 260 h 260"/>
                <a:gd name="T84" fmla="*/ 55 w 316"/>
                <a:gd name="T85" fmla="*/ 260 h 260"/>
                <a:gd name="T86" fmla="*/ 52 w 316"/>
                <a:gd name="T87" fmla="*/ 260 h 260"/>
                <a:gd name="T88" fmla="*/ 47 w 316"/>
                <a:gd name="T89" fmla="*/ 259 h 260"/>
                <a:gd name="T90" fmla="*/ 45 w 316"/>
                <a:gd name="T91" fmla="*/ 255 h 260"/>
                <a:gd name="T92" fmla="*/ 42 w 316"/>
                <a:gd name="T93" fmla="*/ 254 h 260"/>
                <a:gd name="T94" fmla="*/ 34 w 316"/>
                <a:gd name="T95" fmla="*/ 235 h 260"/>
                <a:gd name="T96" fmla="*/ 25 w 316"/>
                <a:gd name="T97" fmla="*/ 212 h 260"/>
                <a:gd name="T98" fmla="*/ 19 w 316"/>
                <a:gd name="T99" fmla="*/ 182 h 260"/>
                <a:gd name="T100" fmla="*/ 12 w 316"/>
                <a:gd name="T101" fmla="*/ 151 h 260"/>
                <a:gd name="T102" fmla="*/ 5 w 316"/>
                <a:gd name="T103" fmla="*/ 119 h 260"/>
                <a:gd name="T104" fmla="*/ 2 w 316"/>
                <a:gd name="T105" fmla="*/ 91 h 260"/>
                <a:gd name="T106" fmla="*/ 0 w 316"/>
                <a:gd name="T107" fmla="*/ 66 h 260"/>
                <a:gd name="T108" fmla="*/ 2 w 316"/>
                <a:gd name="T109" fmla="*/ 48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60"/>
                <a:gd name="T167" fmla="*/ 316 w 316"/>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60">
                  <a:moveTo>
                    <a:pt x="2" y="48"/>
                  </a:moveTo>
                  <a:lnTo>
                    <a:pt x="4" y="43"/>
                  </a:lnTo>
                  <a:lnTo>
                    <a:pt x="7" y="38"/>
                  </a:lnTo>
                  <a:lnTo>
                    <a:pt x="10" y="35"/>
                  </a:lnTo>
                  <a:lnTo>
                    <a:pt x="14" y="32"/>
                  </a:lnTo>
                  <a:lnTo>
                    <a:pt x="24" y="27"/>
                  </a:lnTo>
                  <a:lnTo>
                    <a:pt x="37" y="25"/>
                  </a:lnTo>
                  <a:lnTo>
                    <a:pt x="50" y="23"/>
                  </a:lnTo>
                  <a:lnTo>
                    <a:pt x="67" y="23"/>
                  </a:lnTo>
                  <a:lnTo>
                    <a:pt x="85" y="23"/>
                  </a:lnTo>
                  <a:lnTo>
                    <a:pt x="103" y="23"/>
                  </a:lnTo>
                  <a:lnTo>
                    <a:pt x="127" y="22"/>
                  </a:lnTo>
                  <a:lnTo>
                    <a:pt x="157" y="17"/>
                  </a:lnTo>
                  <a:lnTo>
                    <a:pt x="190" y="12"/>
                  </a:lnTo>
                  <a:lnTo>
                    <a:pt x="223" y="7"/>
                  </a:lnTo>
                  <a:lnTo>
                    <a:pt x="255" y="2"/>
                  </a:lnTo>
                  <a:lnTo>
                    <a:pt x="283" y="0"/>
                  </a:lnTo>
                  <a:lnTo>
                    <a:pt x="294" y="2"/>
                  </a:lnTo>
                  <a:lnTo>
                    <a:pt x="303" y="3"/>
                  </a:lnTo>
                  <a:lnTo>
                    <a:pt x="309" y="5"/>
                  </a:lnTo>
                  <a:lnTo>
                    <a:pt x="314" y="10"/>
                  </a:lnTo>
                  <a:lnTo>
                    <a:pt x="316" y="17"/>
                  </a:lnTo>
                  <a:lnTo>
                    <a:pt x="316" y="23"/>
                  </a:lnTo>
                  <a:lnTo>
                    <a:pt x="316" y="32"/>
                  </a:lnTo>
                  <a:lnTo>
                    <a:pt x="314" y="42"/>
                  </a:lnTo>
                  <a:lnTo>
                    <a:pt x="309" y="61"/>
                  </a:lnTo>
                  <a:lnTo>
                    <a:pt x="299" y="85"/>
                  </a:lnTo>
                  <a:lnTo>
                    <a:pt x="288" y="106"/>
                  </a:lnTo>
                  <a:lnTo>
                    <a:pt x="275" y="128"/>
                  </a:lnTo>
                  <a:lnTo>
                    <a:pt x="266" y="136"/>
                  </a:lnTo>
                  <a:lnTo>
                    <a:pt x="260" y="144"/>
                  </a:lnTo>
                  <a:lnTo>
                    <a:pt x="251" y="151"/>
                  </a:lnTo>
                  <a:lnTo>
                    <a:pt x="243" y="158"/>
                  </a:lnTo>
                  <a:lnTo>
                    <a:pt x="223" y="171"/>
                  </a:lnTo>
                  <a:lnTo>
                    <a:pt x="196" y="189"/>
                  </a:lnTo>
                  <a:lnTo>
                    <a:pt x="167" y="209"/>
                  </a:lnTo>
                  <a:lnTo>
                    <a:pt x="135" y="229"/>
                  </a:lnTo>
                  <a:lnTo>
                    <a:pt x="118" y="237"/>
                  </a:lnTo>
                  <a:lnTo>
                    <a:pt x="103" y="245"/>
                  </a:lnTo>
                  <a:lnTo>
                    <a:pt x="90" y="252"/>
                  </a:lnTo>
                  <a:lnTo>
                    <a:pt x="77" y="257"/>
                  </a:lnTo>
                  <a:lnTo>
                    <a:pt x="65" y="260"/>
                  </a:lnTo>
                  <a:lnTo>
                    <a:pt x="55" y="260"/>
                  </a:lnTo>
                  <a:lnTo>
                    <a:pt x="52" y="260"/>
                  </a:lnTo>
                  <a:lnTo>
                    <a:pt x="47" y="259"/>
                  </a:lnTo>
                  <a:lnTo>
                    <a:pt x="45" y="255"/>
                  </a:lnTo>
                  <a:lnTo>
                    <a:pt x="42" y="254"/>
                  </a:lnTo>
                  <a:lnTo>
                    <a:pt x="34" y="235"/>
                  </a:lnTo>
                  <a:lnTo>
                    <a:pt x="25" y="212"/>
                  </a:lnTo>
                  <a:lnTo>
                    <a:pt x="19" y="182"/>
                  </a:lnTo>
                  <a:lnTo>
                    <a:pt x="12" y="151"/>
                  </a:lnTo>
                  <a:lnTo>
                    <a:pt x="5" y="119"/>
                  </a:lnTo>
                  <a:lnTo>
                    <a:pt x="2" y="91"/>
                  </a:lnTo>
                  <a:lnTo>
                    <a:pt x="0" y="66"/>
                  </a:lnTo>
                  <a:lnTo>
                    <a:pt x="2" y="4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3" name="Freeform 577"/>
            <p:cNvSpPr>
              <a:spLocks/>
            </p:cNvSpPr>
            <p:nvPr/>
          </p:nvSpPr>
          <p:spPr bwMode="auto">
            <a:xfrm>
              <a:off x="2136" y="3063"/>
              <a:ext cx="297" cy="245"/>
            </a:xfrm>
            <a:custGeom>
              <a:avLst/>
              <a:gdLst>
                <a:gd name="T0" fmla="*/ 1 w 297"/>
                <a:gd name="T1" fmla="*/ 45 h 245"/>
                <a:gd name="T2" fmla="*/ 3 w 297"/>
                <a:gd name="T3" fmla="*/ 40 h 245"/>
                <a:gd name="T4" fmla="*/ 6 w 297"/>
                <a:gd name="T5" fmla="*/ 36 h 245"/>
                <a:gd name="T6" fmla="*/ 8 w 297"/>
                <a:gd name="T7" fmla="*/ 33 h 245"/>
                <a:gd name="T8" fmla="*/ 13 w 297"/>
                <a:gd name="T9" fmla="*/ 30 h 245"/>
                <a:gd name="T10" fmla="*/ 21 w 297"/>
                <a:gd name="T11" fmla="*/ 25 h 245"/>
                <a:gd name="T12" fmla="*/ 33 w 297"/>
                <a:gd name="T13" fmla="*/ 23 h 245"/>
                <a:gd name="T14" fmla="*/ 48 w 297"/>
                <a:gd name="T15" fmla="*/ 21 h 245"/>
                <a:gd name="T16" fmla="*/ 63 w 297"/>
                <a:gd name="T17" fmla="*/ 21 h 245"/>
                <a:gd name="T18" fmla="*/ 79 w 297"/>
                <a:gd name="T19" fmla="*/ 21 h 245"/>
                <a:gd name="T20" fmla="*/ 96 w 297"/>
                <a:gd name="T21" fmla="*/ 21 h 245"/>
                <a:gd name="T22" fmla="*/ 118 w 297"/>
                <a:gd name="T23" fmla="*/ 20 h 245"/>
                <a:gd name="T24" fmla="*/ 146 w 297"/>
                <a:gd name="T25" fmla="*/ 16 h 245"/>
                <a:gd name="T26" fmla="*/ 177 w 297"/>
                <a:gd name="T27" fmla="*/ 11 h 245"/>
                <a:gd name="T28" fmla="*/ 209 w 297"/>
                <a:gd name="T29" fmla="*/ 6 h 245"/>
                <a:gd name="T30" fmla="*/ 239 w 297"/>
                <a:gd name="T31" fmla="*/ 1 h 245"/>
                <a:gd name="T32" fmla="*/ 266 w 297"/>
                <a:gd name="T33" fmla="*/ 0 h 245"/>
                <a:gd name="T34" fmla="*/ 276 w 297"/>
                <a:gd name="T35" fmla="*/ 1 h 245"/>
                <a:gd name="T36" fmla="*/ 284 w 297"/>
                <a:gd name="T37" fmla="*/ 3 h 245"/>
                <a:gd name="T38" fmla="*/ 290 w 297"/>
                <a:gd name="T39" fmla="*/ 5 h 245"/>
                <a:gd name="T40" fmla="*/ 294 w 297"/>
                <a:gd name="T41" fmla="*/ 10 h 245"/>
                <a:gd name="T42" fmla="*/ 295 w 297"/>
                <a:gd name="T43" fmla="*/ 15 h 245"/>
                <a:gd name="T44" fmla="*/ 297 w 297"/>
                <a:gd name="T45" fmla="*/ 21 h 245"/>
                <a:gd name="T46" fmla="*/ 297 w 297"/>
                <a:gd name="T47" fmla="*/ 30 h 245"/>
                <a:gd name="T48" fmla="*/ 295 w 297"/>
                <a:gd name="T49" fmla="*/ 38 h 245"/>
                <a:gd name="T50" fmla="*/ 289 w 297"/>
                <a:gd name="T51" fmla="*/ 58 h 245"/>
                <a:gd name="T52" fmla="*/ 280 w 297"/>
                <a:gd name="T53" fmla="*/ 79 h 245"/>
                <a:gd name="T54" fmla="*/ 271 w 297"/>
                <a:gd name="T55" fmla="*/ 99 h 245"/>
                <a:gd name="T56" fmla="*/ 257 w 297"/>
                <a:gd name="T57" fmla="*/ 119 h 245"/>
                <a:gd name="T58" fmla="*/ 251 w 297"/>
                <a:gd name="T59" fmla="*/ 127 h 245"/>
                <a:gd name="T60" fmla="*/ 242 w 297"/>
                <a:gd name="T61" fmla="*/ 136 h 245"/>
                <a:gd name="T62" fmla="*/ 236 w 297"/>
                <a:gd name="T63" fmla="*/ 142 h 245"/>
                <a:gd name="T64" fmla="*/ 227 w 297"/>
                <a:gd name="T65" fmla="*/ 147 h 245"/>
                <a:gd name="T66" fmla="*/ 209 w 297"/>
                <a:gd name="T67" fmla="*/ 161 h 245"/>
                <a:gd name="T68" fmla="*/ 184 w 297"/>
                <a:gd name="T69" fmla="*/ 177 h 245"/>
                <a:gd name="T70" fmla="*/ 156 w 297"/>
                <a:gd name="T71" fmla="*/ 195 h 245"/>
                <a:gd name="T72" fmla="*/ 126 w 297"/>
                <a:gd name="T73" fmla="*/ 214 h 245"/>
                <a:gd name="T74" fmla="*/ 96 w 297"/>
                <a:gd name="T75" fmla="*/ 230 h 245"/>
                <a:gd name="T76" fmla="*/ 71 w 297"/>
                <a:gd name="T77" fmla="*/ 242 h 245"/>
                <a:gd name="T78" fmla="*/ 61 w 297"/>
                <a:gd name="T79" fmla="*/ 243 h 245"/>
                <a:gd name="T80" fmla="*/ 51 w 297"/>
                <a:gd name="T81" fmla="*/ 245 h 245"/>
                <a:gd name="T82" fmla="*/ 48 w 297"/>
                <a:gd name="T83" fmla="*/ 243 h 245"/>
                <a:gd name="T84" fmla="*/ 45 w 297"/>
                <a:gd name="T85" fmla="*/ 242 h 245"/>
                <a:gd name="T86" fmla="*/ 41 w 297"/>
                <a:gd name="T87" fmla="*/ 240 h 245"/>
                <a:gd name="T88" fmla="*/ 40 w 297"/>
                <a:gd name="T89" fmla="*/ 238 h 245"/>
                <a:gd name="T90" fmla="*/ 31 w 297"/>
                <a:gd name="T91" fmla="*/ 222 h 245"/>
                <a:gd name="T92" fmla="*/ 23 w 297"/>
                <a:gd name="T93" fmla="*/ 199 h 245"/>
                <a:gd name="T94" fmla="*/ 16 w 297"/>
                <a:gd name="T95" fmla="*/ 172 h 245"/>
                <a:gd name="T96" fmla="*/ 10 w 297"/>
                <a:gd name="T97" fmla="*/ 142 h 245"/>
                <a:gd name="T98" fmla="*/ 5 w 297"/>
                <a:gd name="T99" fmla="*/ 112 h 245"/>
                <a:gd name="T100" fmla="*/ 1 w 297"/>
                <a:gd name="T101" fmla="*/ 84 h 245"/>
                <a:gd name="T102" fmla="*/ 0 w 297"/>
                <a:gd name="T103" fmla="*/ 61 h 245"/>
                <a:gd name="T104" fmla="*/ 1 w 297"/>
                <a:gd name="T105" fmla="*/ 45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
                <a:gd name="T160" fmla="*/ 0 h 245"/>
                <a:gd name="T161" fmla="*/ 297 w 297"/>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 h="245">
                  <a:moveTo>
                    <a:pt x="1" y="45"/>
                  </a:moveTo>
                  <a:lnTo>
                    <a:pt x="3" y="40"/>
                  </a:lnTo>
                  <a:lnTo>
                    <a:pt x="6" y="36"/>
                  </a:lnTo>
                  <a:lnTo>
                    <a:pt x="8" y="33"/>
                  </a:lnTo>
                  <a:lnTo>
                    <a:pt x="13" y="30"/>
                  </a:lnTo>
                  <a:lnTo>
                    <a:pt x="21" y="25"/>
                  </a:lnTo>
                  <a:lnTo>
                    <a:pt x="33" y="23"/>
                  </a:lnTo>
                  <a:lnTo>
                    <a:pt x="48" y="21"/>
                  </a:lnTo>
                  <a:lnTo>
                    <a:pt x="63" y="21"/>
                  </a:lnTo>
                  <a:lnTo>
                    <a:pt x="79" y="21"/>
                  </a:lnTo>
                  <a:lnTo>
                    <a:pt x="96" y="21"/>
                  </a:lnTo>
                  <a:lnTo>
                    <a:pt x="118" y="20"/>
                  </a:lnTo>
                  <a:lnTo>
                    <a:pt x="146" y="16"/>
                  </a:lnTo>
                  <a:lnTo>
                    <a:pt x="177" y="11"/>
                  </a:lnTo>
                  <a:lnTo>
                    <a:pt x="209" y="6"/>
                  </a:lnTo>
                  <a:lnTo>
                    <a:pt x="239" y="1"/>
                  </a:lnTo>
                  <a:lnTo>
                    <a:pt x="266" y="0"/>
                  </a:lnTo>
                  <a:lnTo>
                    <a:pt x="276" y="1"/>
                  </a:lnTo>
                  <a:lnTo>
                    <a:pt x="284" y="3"/>
                  </a:lnTo>
                  <a:lnTo>
                    <a:pt x="290" y="5"/>
                  </a:lnTo>
                  <a:lnTo>
                    <a:pt x="294" y="10"/>
                  </a:lnTo>
                  <a:lnTo>
                    <a:pt x="295" y="15"/>
                  </a:lnTo>
                  <a:lnTo>
                    <a:pt x="297" y="21"/>
                  </a:lnTo>
                  <a:lnTo>
                    <a:pt x="297" y="30"/>
                  </a:lnTo>
                  <a:lnTo>
                    <a:pt x="295" y="38"/>
                  </a:lnTo>
                  <a:lnTo>
                    <a:pt x="289" y="58"/>
                  </a:lnTo>
                  <a:lnTo>
                    <a:pt x="280" y="79"/>
                  </a:lnTo>
                  <a:lnTo>
                    <a:pt x="271" y="99"/>
                  </a:lnTo>
                  <a:lnTo>
                    <a:pt x="257" y="119"/>
                  </a:lnTo>
                  <a:lnTo>
                    <a:pt x="251" y="127"/>
                  </a:lnTo>
                  <a:lnTo>
                    <a:pt x="242" y="136"/>
                  </a:lnTo>
                  <a:lnTo>
                    <a:pt x="236" y="142"/>
                  </a:lnTo>
                  <a:lnTo>
                    <a:pt x="227" y="147"/>
                  </a:lnTo>
                  <a:lnTo>
                    <a:pt x="209" y="161"/>
                  </a:lnTo>
                  <a:lnTo>
                    <a:pt x="184" y="177"/>
                  </a:lnTo>
                  <a:lnTo>
                    <a:pt x="156" y="195"/>
                  </a:lnTo>
                  <a:lnTo>
                    <a:pt x="126" y="214"/>
                  </a:lnTo>
                  <a:lnTo>
                    <a:pt x="96" y="230"/>
                  </a:lnTo>
                  <a:lnTo>
                    <a:pt x="71" y="242"/>
                  </a:lnTo>
                  <a:lnTo>
                    <a:pt x="61" y="243"/>
                  </a:lnTo>
                  <a:lnTo>
                    <a:pt x="51" y="245"/>
                  </a:lnTo>
                  <a:lnTo>
                    <a:pt x="48" y="243"/>
                  </a:lnTo>
                  <a:lnTo>
                    <a:pt x="45" y="242"/>
                  </a:lnTo>
                  <a:lnTo>
                    <a:pt x="41" y="240"/>
                  </a:lnTo>
                  <a:lnTo>
                    <a:pt x="40" y="238"/>
                  </a:lnTo>
                  <a:lnTo>
                    <a:pt x="31" y="222"/>
                  </a:lnTo>
                  <a:lnTo>
                    <a:pt x="23" y="199"/>
                  </a:lnTo>
                  <a:lnTo>
                    <a:pt x="16" y="172"/>
                  </a:lnTo>
                  <a:lnTo>
                    <a:pt x="10" y="142"/>
                  </a:lnTo>
                  <a:lnTo>
                    <a:pt x="5" y="112"/>
                  </a:lnTo>
                  <a:lnTo>
                    <a:pt x="1" y="84"/>
                  </a:lnTo>
                  <a:lnTo>
                    <a:pt x="0" y="61"/>
                  </a:lnTo>
                  <a:lnTo>
                    <a:pt x="1" y="4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4" name="Freeform 578"/>
            <p:cNvSpPr>
              <a:spLocks/>
            </p:cNvSpPr>
            <p:nvPr/>
          </p:nvSpPr>
          <p:spPr bwMode="auto">
            <a:xfrm>
              <a:off x="2144" y="3069"/>
              <a:ext cx="277" cy="229"/>
            </a:xfrm>
            <a:custGeom>
              <a:avLst/>
              <a:gdLst>
                <a:gd name="T0" fmla="*/ 2 w 277"/>
                <a:gd name="T1" fmla="*/ 43 h 229"/>
                <a:gd name="T2" fmla="*/ 3 w 277"/>
                <a:gd name="T3" fmla="*/ 39 h 229"/>
                <a:gd name="T4" fmla="*/ 5 w 277"/>
                <a:gd name="T5" fmla="*/ 34 h 229"/>
                <a:gd name="T6" fmla="*/ 8 w 277"/>
                <a:gd name="T7" fmla="*/ 30 h 229"/>
                <a:gd name="T8" fmla="*/ 12 w 277"/>
                <a:gd name="T9" fmla="*/ 29 h 229"/>
                <a:gd name="T10" fmla="*/ 20 w 277"/>
                <a:gd name="T11" fmla="*/ 24 h 229"/>
                <a:gd name="T12" fmla="*/ 32 w 277"/>
                <a:gd name="T13" fmla="*/ 22 h 229"/>
                <a:gd name="T14" fmla="*/ 45 w 277"/>
                <a:gd name="T15" fmla="*/ 20 h 229"/>
                <a:gd name="T16" fmla="*/ 58 w 277"/>
                <a:gd name="T17" fmla="*/ 20 h 229"/>
                <a:gd name="T18" fmla="*/ 75 w 277"/>
                <a:gd name="T19" fmla="*/ 20 h 229"/>
                <a:gd name="T20" fmla="*/ 91 w 277"/>
                <a:gd name="T21" fmla="*/ 22 h 229"/>
                <a:gd name="T22" fmla="*/ 111 w 277"/>
                <a:gd name="T23" fmla="*/ 20 h 229"/>
                <a:gd name="T24" fmla="*/ 136 w 277"/>
                <a:gd name="T25" fmla="*/ 15 h 229"/>
                <a:gd name="T26" fmla="*/ 166 w 277"/>
                <a:gd name="T27" fmla="*/ 10 h 229"/>
                <a:gd name="T28" fmla="*/ 196 w 277"/>
                <a:gd name="T29" fmla="*/ 5 h 229"/>
                <a:gd name="T30" fmla="*/ 224 w 277"/>
                <a:gd name="T31" fmla="*/ 2 h 229"/>
                <a:gd name="T32" fmla="*/ 248 w 277"/>
                <a:gd name="T33" fmla="*/ 0 h 229"/>
                <a:gd name="T34" fmla="*/ 258 w 277"/>
                <a:gd name="T35" fmla="*/ 2 h 229"/>
                <a:gd name="T36" fmla="*/ 266 w 277"/>
                <a:gd name="T37" fmla="*/ 4 h 229"/>
                <a:gd name="T38" fmla="*/ 272 w 277"/>
                <a:gd name="T39" fmla="*/ 5 h 229"/>
                <a:gd name="T40" fmla="*/ 276 w 277"/>
                <a:gd name="T41" fmla="*/ 10 h 229"/>
                <a:gd name="T42" fmla="*/ 277 w 277"/>
                <a:gd name="T43" fmla="*/ 15 h 229"/>
                <a:gd name="T44" fmla="*/ 277 w 277"/>
                <a:gd name="T45" fmla="*/ 22 h 229"/>
                <a:gd name="T46" fmla="*/ 277 w 277"/>
                <a:gd name="T47" fmla="*/ 29 h 229"/>
                <a:gd name="T48" fmla="*/ 276 w 277"/>
                <a:gd name="T49" fmla="*/ 37 h 229"/>
                <a:gd name="T50" fmla="*/ 271 w 277"/>
                <a:gd name="T51" fmla="*/ 55 h 229"/>
                <a:gd name="T52" fmla="*/ 263 w 277"/>
                <a:gd name="T53" fmla="*/ 75 h 229"/>
                <a:gd name="T54" fmla="*/ 253 w 277"/>
                <a:gd name="T55" fmla="*/ 95 h 229"/>
                <a:gd name="T56" fmla="*/ 241 w 277"/>
                <a:gd name="T57" fmla="*/ 113 h 229"/>
                <a:gd name="T58" fmla="*/ 234 w 277"/>
                <a:gd name="T59" fmla="*/ 120 h 229"/>
                <a:gd name="T60" fmla="*/ 228 w 277"/>
                <a:gd name="T61" fmla="*/ 128 h 229"/>
                <a:gd name="T62" fmla="*/ 219 w 277"/>
                <a:gd name="T63" fmla="*/ 135 h 229"/>
                <a:gd name="T64" fmla="*/ 213 w 277"/>
                <a:gd name="T65" fmla="*/ 140 h 229"/>
                <a:gd name="T66" fmla="*/ 196 w 277"/>
                <a:gd name="T67" fmla="*/ 151 h 229"/>
                <a:gd name="T68" fmla="*/ 173 w 277"/>
                <a:gd name="T69" fmla="*/ 166 h 229"/>
                <a:gd name="T70" fmla="*/ 146 w 277"/>
                <a:gd name="T71" fmla="*/ 184 h 229"/>
                <a:gd name="T72" fmla="*/ 118 w 277"/>
                <a:gd name="T73" fmla="*/ 201 h 229"/>
                <a:gd name="T74" fmla="*/ 91 w 277"/>
                <a:gd name="T75" fmla="*/ 216 h 229"/>
                <a:gd name="T76" fmla="*/ 66 w 277"/>
                <a:gd name="T77" fmla="*/ 226 h 229"/>
                <a:gd name="T78" fmla="*/ 56 w 277"/>
                <a:gd name="T79" fmla="*/ 229 h 229"/>
                <a:gd name="T80" fmla="*/ 48 w 277"/>
                <a:gd name="T81" fmla="*/ 229 h 229"/>
                <a:gd name="T82" fmla="*/ 42 w 277"/>
                <a:gd name="T83" fmla="*/ 227 h 229"/>
                <a:gd name="T84" fmla="*/ 37 w 277"/>
                <a:gd name="T85" fmla="*/ 222 h 229"/>
                <a:gd name="T86" fmla="*/ 30 w 277"/>
                <a:gd name="T87" fmla="*/ 208 h 229"/>
                <a:gd name="T88" fmla="*/ 22 w 277"/>
                <a:gd name="T89" fmla="*/ 186 h 229"/>
                <a:gd name="T90" fmla="*/ 15 w 277"/>
                <a:gd name="T91" fmla="*/ 161 h 229"/>
                <a:gd name="T92" fmla="*/ 10 w 277"/>
                <a:gd name="T93" fmla="*/ 133 h 229"/>
                <a:gd name="T94" fmla="*/ 5 w 277"/>
                <a:gd name="T95" fmla="*/ 106 h 229"/>
                <a:gd name="T96" fmla="*/ 2 w 277"/>
                <a:gd name="T97" fmla="*/ 80 h 229"/>
                <a:gd name="T98" fmla="*/ 0 w 277"/>
                <a:gd name="T99" fmla="*/ 58 h 229"/>
                <a:gd name="T100" fmla="*/ 2 w 277"/>
                <a:gd name="T101" fmla="*/ 43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29"/>
                <a:gd name="T155" fmla="*/ 277 w 277"/>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29">
                  <a:moveTo>
                    <a:pt x="2" y="43"/>
                  </a:moveTo>
                  <a:lnTo>
                    <a:pt x="3" y="39"/>
                  </a:lnTo>
                  <a:lnTo>
                    <a:pt x="5" y="34"/>
                  </a:lnTo>
                  <a:lnTo>
                    <a:pt x="8" y="30"/>
                  </a:lnTo>
                  <a:lnTo>
                    <a:pt x="12" y="29"/>
                  </a:lnTo>
                  <a:lnTo>
                    <a:pt x="20" y="24"/>
                  </a:lnTo>
                  <a:lnTo>
                    <a:pt x="32" y="22"/>
                  </a:lnTo>
                  <a:lnTo>
                    <a:pt x="45" y="20"/>
                  </a:lnTo>
                  <a:lnTo>
                    <a:pt x="58" y="20"/>
                  </a:lnTo>
                  <a:lnTo>
                    <a:pt x="75" y="20"/>
                  </a:lnTo>
                  <a:lnTo>
                    <a:pt x="91" y="22"/>
                  </a:lnTo>
                  <a:lnTo>
                    <a:pt x="111" y="20"/>
                  </a:lnTo>
                  <a:lnTo>
                    <a:pt x="136" y="15"/>
                  </a:lnTo>
                  <a:lnTo>
                    <a:pt x="166" y="10"/>
                  </a:lnTo>
                  <a:lnTo>
                    <a:pt x="196" y="5"/>
                  </a:lnTo>
                  <a:lnTo>
                    <a:pt x="224" y="2"/>
                  </a:lnTo>
                  <a:lnTo>
                    <a:pt x="248" y="0"/>
                  </a:lnTo>
                  <a:lnTo>
                    <a:pt x="258" y="2"/>
                  </a:lnTo>
                  <a:lnTo>
                    <a:pt x="266" y="4"/>
                  </a:lnTo>
                  <a:lnTo>
                    <a:pt x="272" y="5"/>
                  </a:lnTo>
                  <a:lnTo>
                    <a:pt x="276" y="10"/>
                  </a:lnTo>
                  <a:lnTo>
                    <a:pt x="277" y="15"/>
                  </a:lnTo>
                  <a:lnTo>
                    <a:pt x="277" y="22"/>
                  </a:lnTo>
                  <a:lnTo>
                    <a:pt x="277" y="29"/>
                  </a:lnTo>
                  <a:lnTo>
                    <a:pt x="276" y="37"/>
                  </a:lnTo>
                  <a:lnTo>
                    <a:pt x="271" y="55"/>
                  </a:lnTo>
                  <a:lnTo>
                    <a:pt x="263" y="75"/>
                  </a:lnTo>
                  <a:lnTo>
                    <a:pt x="253" y="95"/>
                  </a:lnTo>
                  <a:lnTo>
                    <a:pt x="241" y="113"/>
                  </a:lnTo>
                  <a:lnTo>
                    <a:pt x="234" y="120"/>
                  </a:lnTo>
                  <a:lnTo>
                    <a:pt x="228" y="128"/>
                  </a:lnTo>
                  <a:lnTo>
                    <a:pt x="219" y="135"/>
                  </a:lnTo>
                  <a:lnTo>
                    <a:pt x="213" y="140"/>
                  </a:lnTo>
                  <a:lnTo>
                    <a:pt x="196" y="151"/>
                  </a:lnTo>
                  <a:lnTo>
                    <a:pt x="173" y="166"/>
                  </a:lnTo>
                  <a:lnTo>
                    <a:pt x="146" y="184"/>
                  </a:lnTo>
                  <a:lnTo>
                    <a:pt x="118" y="201"/>
                  </a:lnTo>
                  <a:lnTo>
                    <a:pt x="91" y="216"/>
                  </a:lnTo>
                  <a:lnTo>
                    <a:pt x="66" y="226"/>
                  </a:lnTo>
                  <a:lnTo>
                    <a:pt x="56" y="229"/>
                  </a:lnTo>
                  <a:lnTo>
                    <a:pt x="48" y="229"/>
                  </a:lnTo>
                  <a:lnTo>
                    <a:pt x="42" y="227"/>
                  </a:lnTo>
                  <a:lnTo>
                    <a:pt x="37" y="222"/>
                  </a:lnTo>
                  <a:lnTo>
                    <a:pt x="30" y="208"/>
                  </a:lnTo>
                  <a:lnTo>
                    <a:pt x="22" y="186"/>
                  </a:lnTo>
                  <a:lnTo>
                    <a:pt x="15" y="161"/>
                  </a:lnTo>
                  <a:lnTo>
                    <a:pt x="10" y="133"/>
                  </a:lnTo>
                  <a:lnTo>
                    <a:pt x="5" y="106"/>
                  </a:lnTo>
                  <a:lnTo>
                    <a:pt x="2" y="80"/>
                  </a:lnTo>
                  <a:lnTo>
                    <a:pt x="0" y="58"/>
                  </a:lnTo>
                  <a:lnTo>
                    <a:pt x="2" y="4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5" name="Freeform 579"/>
            <p:cNvSpPr>
              <a:spLocks/>
            </p:cNvSpPr>
            <p:nvPr/>
          </p:nvSpPr>
          <p:spPr bwMode="auto">
            <a:xfrm>
              <a:off x="2152" y="3076"/>
              <a:ext cx="260" cy="214"/>
            </a:xfrm>
            <a:custGeom>
              <a:avLst/>
              <a:gdLst>
                <a:gd name="T0" fmla="*/ 2 w 260"/>
                <a:gd name="T1" fmla="*/ 40 h 214"/>
                <a:gd name="T2" fmla="*/ 4 w 260"/>
                <a:gd name="T3" fmla="*/ 35 h 214"/>
                <a:gd name="T4" fmla="*/ 5 w 260"/>
                <a:gd name="T5" fmla="*/ 32 h 214"/>
                <a:gd name="T6" fmla="*/ 9 w 260"/>
                <a:gd name="T7" fmla="*/ 28 h 214"/>
                <a:gd name="T8" fmla="*/ 12 w 260"/>
                <a:gd name="T9" fmla="*/ 27 h 214"/>
                <a:gd name="T10" fmla="*/ 19 w 260"/>
                <a:gd name="T11" fmla="*/ 22 h 214"/>
                <a:gd name="T12" fmla="*/ 30 w 260"/>
                <a:gd name="T13" fmla="*/ 20 h 214"/>
                <a:gd name="T14" fmla="*/ 42 w 260"/>
                <a:gd name="T15" fmla="*/ 20 h 214"/>
                <a:gd name="T16" fmla="*/ 55 w 260"/>
                <a:gd name="T17" fmla="*/ 20 h 214"/>
                <a:gd name="T18" fmla="*/ 68 w 260"/>
                <a:gd name="T19" fmla="*/ 20 h 214"/>
                <a:gd name="T20" fmla="*/ 85 w 260"/>
                <a:gd name="T21" fmla="*/ 20 h 214"/>
                <a:gd name="T22" fmla="*/ 103 w 260"/>
                <a:gd name="T23" fmla="*/ 18 h 214"/>
                <a:gd name="T24" fmla="*/ 128 w 260"/>
                <a:gd name="T25" fmla="*/ 15 h 214"/>
                <a:gd name="T26" fmla="*/ 155 w 260"/>
                <a:gd name="T27" fmla="*/ 10 h 214"/>
                <a:gd name="T28" fmla="*/ 183 w 260"/>
                <a:gd name="T29" fmla="*/ 5 h 214"/>
                <a:gd name="T30" fmla="*/ 208 w 260"/>
                <a:gd name="T31" fmla="*/ 2 h 214"/>
                <a:gd name="T32" fmla="*/ 231 w 260"/>
                <a:gd name="T33" fmla="*/ 0 h 214"/>
                <a:gd name="T34" fmla="*/ 241 w 260"/>
                <a:gd name="T35" fmla="*/ 2 h 214"/>
                <a:gd name="T36" fmla="*/ 248 w 260"/>
                <a:gd name="T37" fmla="*/ 3 h 214"/>
                <a:gd name="T38" fmla="*/ 253 w 260"/>
                <a:gd name="T39" fmla="*/ 5 h 214"/>
                <a:gd name="T40" fmla="*/ 256 w 260"/>
                <a:gd name="T41" fmla="*/ 8 h 214"/>
                <a:gd name="T42" fmla="*/ 258 w 260"/>
                <a:gd name="T43" fmla="*/ 13 h 214"/>
                <a:gd name="T44" fmla="*/ 260 w 260"/>
                <a:gd name="T45" fmla="*/ 20 h 214"/>
                <a:gd name="T46" fmla="*/ 258 w 260"/>
                <a:gd name="T47" fmla="*/ 27 h 214"/>
                <a:gd name="T48" fmla="*/ 258 w 260"/>
                <a:gd name="T49" fmla="*/ 35 h 214"/>
                <a:gd name="T50" fmla="*/ 253 w 260"/>
                <a:gd name="T51" fmla="*/ 51 h 214"/>
                <a:gd name="T52" fmla="*/ 245 w 260"/>
                <a:gd name="T53" fmla="*/ 70 h 214"/>
                <a:gd name="T54" fmla="*/ 235 w 260"/>
                <a:gd name="T55" fmla="*/ 88 h 214"/>
                <a:gd name="T56" fmla="*/ 225 w 260"/>
                <a:gd name="T57" fmla="*/ 104 h 214"/>
                <a:gd name="T58" fmla="*/ 211 w 260"/>
                <a:gd name="T59" fmla="*/ 119 h 214"/>
                <a:gd name="T60" fmla="*/ 198 w 260"/>
                <a:gd name="T61" fmla="*/ 129 h 214"/>
                <a:gd name="T62" fmla="*/ 181 w 260"/>
                <a:gd name="T63" fmla="*/ 139 h 214"/>
                <a:gd name="T64" fmla="*/ 160 w 260"/>
                <a:gd name="T65" fmla="*/ 154 h 214"/>
                <a:gd name="T66" fmla="*/ 137 w 260"/>
                <a:gd name="T67" fmla="*/ 171 h 214"/>
                <a:gd name="T68" fmla="*/ 110 w 260"/>
                <a:gd name="T69" fmla="*/ 187 h 214"/>
                <a:gd name="T70" fmla="*/ 85 w 260"/>
                <a:gd name="T71" fmla="*/ 201 h 214"/>
                <a:gd name="T72" fmla="*/ 62 w 260"/>
                <a:gd name="T73" fmla="*/ 210 h 214"/>
                <a:gd name="T74" fmla="*/ 53 w 260"/>
                <a:gd name="T75" fmla="*/ 212 h 214"/>
                <a:gd name="T76" fmla="*/ 45 w 260"/>
                <a:gd name="T77" fmla="*/ 214 h 214"/>
                <a:gd name="T78" fmla="*/ 39 w 260"/>
                <a:gd name="T79" fmla="*/ 212 h 214"/>
                <a:gd name="T80" fmla="*/ 34 w 260"/>
                <a:gd name="T81" fmla="*/ 207 h 214"/>
                <a:gd name="T82" fmla="*/ 27 w 260"/>
                <a:gd name="T83" fmla="*/ 194 h 214"/>
                <a:gd name="T84" fmla="*/ 20 w 260"/>
                <a:gd name="T85" fmla="*/ 174 h 214"/>
                <a:gd name="T86" fmla="*/ 15 w 260"/>
                <a:gd name="T87" fmla="*/ 149 h 214"/>
                <a:gd name="T88" fmla="*/ 9 w 260"/>
                <a:gd name="T89" fmla="*/ 124 h 214"/>
                <a:gd name="T90" fmla="*/ 4 w 260"/>
                <a:gd name="T91" fmla="*/ 98 h 214"/>
                <a:gd name="T92" fmla="*/ 2 w 260"/>
                <a:gd name="T93" fmla="*/ 75 h 214"/>
                <a:gd name="T94" fmla="*/ 0 w 260"/>
                <a:gd name="T95" fmla="*/ 55 h 214"/>
                <a:gd name="T96" fmla="*/ 2 w 260"/>
                <a:gd name="T97" fmla="*/ 4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14"/>
                <a:gd name="T149" fmla="*/ 260 w 260"/>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14">
                  <a:moveTo>
                    <a:pt x="2" y="40"/>
                  </a:moveTo>
                  <a:lnTo>
                    <a:pt x="4" y="35"/>
                  </a:lnTo>
                  <a:lnTo>
                    <a:pt x="5" y="32"/>
                  </a:lnTo>
                  <a:lnTo>
                    <a:pt x="9" y="28"/>
                  </a:lnTo>
                  <a:lnTo>
                    <a:pt x="12" y="27"/>
                  </a:lnTo>
                  <a:lnTo>
                    <a:pt x="19" y="22"/>
                  </a:lnTo>
                  <a:lnTo>
                    <a:pt x="30" y="20"/>
                  </a:lnTo>
                  <a:lnTo>
                    <a:pt x="42" y="20"/>
                  </a:lnTo>
                  <a:lnTo>
                    <a:pt x="55" y="20"/>
                  </a:lnTo>
                  <a:lnTo>
                    <a:pt x="68" y="20"/>
                  </a:lnTo>
                  <a:lnTo>
                    <a:pt x="85" y="20"/>
                  </a:lnTo>
                  <a:lnTo>
                    <a:pt x="103" y="18"/>
                  </a:lnTo>
                  <a:lnTo>
                    <a:pt x="128" y="15"/>
                  </a:lnTo>
                  <a:lnTo>
                    <a:pt x="155" y="10"/>
                  </a:lnTo>
                  <a:lnTo>
                    <a:pt x="183" y="5"/>
                  </a:lnTo>
                  <a:lnTo>
                    <a:pt x="208" y="2"/>
                  </a:lnTo>
                  <a:lnTo>
                    <a:pt x="231" y="0"/>
                  </a:lnTo>
                  <a:lnTo>
                    <a:pt x="241" y="2"/>
                  </a:lnTo>
                  <a:lnTo>
                    <a:pt x="248" y="3"/>
                  </a:lnTo>
                  <a:lnTo>
                    <a:pt x="253" y="5"/>
                  </a:lnTo>
                  <a:lnTo>
                    <a:pt x="256" y="8"/>
                  </a:lnTo>
                  <a:lnTo>
                    <a:pt x="258" y="13"/>
                  </a:lnTo>
                  <a:lnTo>
                    <a:pt x="260" y="20"/>
                  </a:lnTo>
                  <a:lnTo>
                    <a:pt x="258" y="27"/>
                  </a:lnTo>
                  <a:lnTo>
                    <a:pt x="258" y="35"/>
                  </a:lnTo>
                  <a:lnTo>
                    <a:pt x="253" y="51"/>
                  </a:lnTo>
                  <a:lnTo>
                    <a:pt x="245" y="70"/>
                  </a:lnTo>
                  <a:lnTo>
                    <a:pt x="235" y="88"/>
                  </a:lnTo>
                  <a:lnTo>
                    <a:pt x="225" y="104"/>
                  </a:lnTo>
                  <a:lnTo>
                    <a:pt x="211" y="119"/>
                  </a:lnTo>
                  <a:lnTo>
                    <a:pt x="198" y="129"/>
                  </a:lnTo>
                  <a:lnTo>
                    <a:pt x="181" y="139"/>
                  </a:lnTo>
                  <a:lnTo>
                    <a:pt x="160" y="154"/>
                  </a:lnTo>
                  <a:lnTo>
                    <a:pt x="137" y="171"/>
                  </a:lnTo>
                  <a:lnTo>
                    <a:pt x="110" y="187"/>
                  </a:lnTo>
                  <a:lnTo>
                    <a:pt x="85" y="201"/>
                  </a:lnTo>
                  <a:lnTo>
                    <a:pt x="62" y="210"/>
                  </a:lnTo>
                  <a:lnTo>
                    <a:pt x="53" y="212"/>
                  </a:lnTo>
                  <a:lnTo>
                    <a:pt x="45" y="214"/>
                  </a:lnTo>
                  <a:lnTo>
                    <a:pt x="39" y="212"/>
                  </a:lnTo>
                  <a:lnTo>
                    <a:pt x="34" y="207"/>
                  </a:lnTo>
                  <a:lnTo>
                    <a:pt x="27" y="194"/>
                  </a:lnTo>
                  <a:lnTo>
                    <a:pt x="20" y="174"/>
                  </a:lnTo>
                  <a:lnTo>
                    <a:pt x="15" y="149"/>
                  </a:lnTo>
                  <a:lnTo>
                    <a:pt x="9" y="124"/>
                  </a:lnTo>
                  <a:lnTo>
                    <a:pt x="4" y="98"/>
                  </a:lnTo>
                  <a:lnTo>
                    <a:pt x="2" y="75"/>
                  </a:lnTo>
                  <a:lnTo>
                    <a:pt x="0" y="55"/>
                  </a:lnTo>
                  <a:lnTo>
                    <a:pt x="2" y="40"/>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6" name="Freeform 580"/>
            <p:cNvSpPr>
              <a:spLocks/>
            </p:cNvSpPr>
            <p:nvPr/>
          </p:nvSpPr>
          <p:spPr bwMode="auto">
            <a:xfrm>
              <a:off x="2161" y="3083"/>
              <a:ext cx="239" cy="197"/>
            </a:xfrm>
            <a:custGeom>
              <a:avLst/>
              <a:gdLst>
                <a:gd name="T0" fmla="*/ 1 w 239"/>
                <a:gd name="T1" fmla="*/ 36 h 197"/>
                <a:gd name="T2" fmla="*/ 5 w 239"/>
                <a:gd name="T3" fmla="*/ 29 h 197"/>
                <a:gd name="T4" fmla="*/ 10 w 239"/>
                <a:gd name="T5" fmla="*/ 25 h 197"/>
                <a:gd name="T6" fmla="*/ 18 w 239"/>
                <a:gd name="T7" fmla="*/ 21 h 197"/>
                <a:gd name="T8" fmla="*/ 26 w 239"/>
                <a:gd name="T9" fmla="*/ 18 h 197"/>
                <a:gd name="T10" fmla="*/ 38 w 239"/>
                <a:gd name="T11" fmla="*/ 18 h 197"/>
                <a:gd name="T12" fmla="*/ 49 w 239"/>
                <a:gd name="T13" fmla="*/ 18 h 197"/>
                <a:gd name="T14" fmla="*/ 63 w 239"/>
                <a:gd name="T15" fmla="*/ 18 h 197"/>
                <a:gd name="T16" fmla="*/ 78 w 239"/>
                <a:gd name="T17" fmla="*/ 18 h 197"/>
                <a:gd name="T18" fmla="*/ 94 w 239"/>
                <a:gd name="T19" fmla="*/ 16 h 197"/>
                <a:gd name="T20" fmla="*/ 118 w 239"/>
                <a:gd name="T21" fmla="*/ 13 h 197"/>
                <a:gd name="T22" fmla="*/ 143 w 239"/>
                <a:gd name="T23" fmla="*/ 10 h 197"/>
                <a:gd name="T24" fmla="*/ 167 w 239"/>
                <a:gd name="T25" fmla="*/ 5 h 197"/>
                <a:gd name="T26" fmla="*/ 192 w 239"/>
                <a:gd name="T27" fmla="*/ 1 h 197"/>
                <a:gd name="T28" fmla="*/ 214 w 239"/>
                <a:gd name="T29" fmla="*/ 0 h 197"/>
                <a:gd name="T30" fmla="*/ 222 w 239"/>
                <a:gd name="T31" fmla="*/ 1 h 197"/>
                <a:gd name="T32" fmla="*/ 229 w 239"/>
                <a:gd name="T33" fmla="*/ 1 h 197"/>
                <a:gd name="T34" fmla="*/ 234 w 239"/>
                <a:gd name="T35" fmla="*/ 5 h 197"/>
                <a:gd name="T36" fmla="*/ 237 w 239"/>
                <a:gd name="T37" fmla="*/ 8 h 197"/>
                <a:gd name="T38" fmla="*/ 239 w 239"/>
                <a:gd name="T39" fmla="*/ 13 h 197"/>
                <a:gd name="T40" fmla="*/ 239 w 239"/>
                <a:gd name="T41" fmla="*/ 18 h 197"/>
                <a:gd name="T42" fmla="*/ 239 w 239"/>
                <a:gd name="T43" fmla="*/ 25 h 197"/>
                <a:gd name="T44" fmla="*/ 237 w 239"/>
                <a:gd name="T45" fmla="*/ 31 h 197"/>
                <a:gd name="T46" fmla="*/ 232 w 239"/>
                <a:gd name="T47" fmla="*/ 48 h 197"/>
                <a:gd name="T48" fmla="*/ 226 w 239"/>
                <a:gd name="T49" fmla="*/ 64 h 197"/>
                <a:gd name="T50" fmla="*/ 217 w 239"/>
                <a:gd name="T51" fmla="*/ 81 h 197"/>
                <a:gd name="T52" fmla="*/ 207 w 239"/>
                <a:gd name="T53" fmla="*/ 96 h 197"/>
                <a:gd name="T54" fmla="*/ 196 w 239"/>
                <a:gd name="T55" fmla="*/ 109 h 197"/>
                <a:gd name="T56" fmla="*/ 182 w 239"/>
                <a:gd name="T57" fmla="*/ 119 h 197"/>
                <a:gd name="T58" fmla="*/ 167 w 239"/>
                <a:gd name="T59" fmla="*/ 129 h 197"/>
                <a:gd name="T60" fmla="*/ 147 w 239"/>
                <a:gd name="T61" fmla="*/ 142 h 197"/>
                <a:gd name="T62" fmla="*/ 124 w 239"/>
                <a:gd name="T63" fmla="*/ 159 h 197"/>
                <a:gd name="T64" fmla="*/ 101 w 239"/>
                <a:gd name="T65" fmla="*/ 174 h 197"/>
                <a:gd name="T66" fmla="*/ 78 w 239"/>
                <a:gd name="T67" fmla="*/ 185 h 197"/>
                <a:gd name="T68" fmla="*/ 58 w 239"/>
                <a:gd name="T69" fmla="*/ 195 h 197"/>
                <a:gd name="T70" fmla="*/ 48 w 239"/>
                <a:gd name="T71" fmla="*/ 197 h 197"/>
                <a:gd name="T72" fmla="*/ 41 w 239"/>
                <a:gd name="T73" fmla="*/ 197 h 197"/>
                <a:gd name="T74" fmla="*/ 35 w 239"/>
                <a:gd name="T75" fmla="*/ 195 h 197"/>
                <a:gd name="T76" fmla="*/ 31 w 239"/>
                <a:gd name="T77" fmla="*/ 192 h 197"/>
                <a:gd name="T78" fmla="*/ 25 w 239"/>
                <a:gd name="T79" fmla="*/ 179 h 197"/>
                <a:gd name="T80" fmla="*/ 18 w 239"/>
                <a:gd name="T81" fmla="*/ 160 h 197"/>
                <a:gd name="T82" fmla="*/ 13 w 239"/>
                <a:gd name="T83" fmla="*/ 139 h 197"/>
                <a:gd name="T84" fmla="*/ 8 w 239"/>
                <a:gd name="T85" fmla="*/ 114 h 197"/>
                <a:gd name="T86" fmla="*/ 3 w 239"/>
                <a:gd name="T87" fmla="*/ 91 h 197"/>
                <a:gd name="T88" fmla="*/ 1 w 239"/>
                <a:gd name="T89" fmla="*/ 69 h 197"/>
                <a:gd name="T90" fmla="*/ 0 w 239"/>
                <a:gd name="T91" fmla="*/ 49 h 197"/>
                <a:gd name="T92" fmla="*/ 1 w 239"/>
                <a:gd name="T93" fmla="*/ 36 h 1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197"/>
                <a:gd name="T143" fmla="*/ 239 w 239"/>
                <a:gd name="T144" fmla="*/ 197 h 1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197">
                  <a:moveTo>
                    <a:pt x="1" y="36"/>
                  </a:moveTo>
                  <a:lnTo>
                    <a:pt x="5" y="29"/>
                  </a:lnTo>
                  <a:lnTo>
                    <a:pt x="10" y="25"/>
                  </a:lnTo>
                  <a:lnTo>
                    <a:pt x="18" y="21"/>
                  </a:lnTo>
                  <a:lnTo>
                    <a:pt x="26" y="18"/>
                  </a:lnTo>
                  <a:lnTo>
                    <a:pt x="38" y="18"/>
                  </a:lnTo>
                  <a:lnTo>
                    <a:pt x="49" y="18"/>
                  </a:lnTo>
                  <a:lnTo>
                    <a:pt x="63" y="18"/>
                  </a:lnTo>
                  <a:lnTo>
                    <a:pt x="78" y="18"/>
                  </a:lnTo>
                  <a:lnTo>
                    <a:pt x="94" y="16"/>
                  </a:lnTo>
                  <a:lnTo>
                    <a:pt x="118" y="13"/>
                  </a:lnTo>
                  <a:lnTo>
                    <a:pt x="143" y="10"/>
                  </a:lnTo>
                  <a:lnTo>
                    <a:pt x="167" y="5"/>
                  </a:lnTo>
                  <a:lnTo>
                    <a:pt x="192" y="1"/>
                  </a:lnTo>
                  <a:lnTo>
                    <a:pt x="214" y="0"/>
                  </a:lnTo>
                  <a:lnTo>
                    <a:pt x="222" y="1"/>
                  </a:lnTo>
                  <a:lnTo>
                    <a:pt x="229" y="1"/>
                  </a:lnTo>
                  <a:lnTo>
                    <a:pt x="234" y="5"/>
                  </a:lnTo>
                  <a:lnTo>
                    <a:pt x="237" y="8"/>
                  </a:lnTo>
                  <a:lnTo>
                    <a:pt x="239" y="13"/>
                  </a:lnTo>
                  <a:lnTo>
                    <a:pt x="239" y="18"/>
                  </a:lnTo>
                  <a:lnTo>
                    <a:pt x="239" y="25"/>
                  </a:lnTo>
                  <a:lnTo>
                    <a:pt x="237" y="31"/>
                  </a:lnTo>
                  <a:lnTo>
                    <a:pt x="232" y="48"/>
                  </a:lnTo>
                  <a:lnTo>
                    <a:pt x="226" y="64"/>
                  </a:lnTo>
                  <a:lnTo>
                    <a:pt x="217" y="81"/>
                  </a:lnTo>
                  <a:lnTo>
                    <a:pt x="207" y="96"/>
                  </a:lnTo>
                  <a:lnTo>
                    <a:pt x="196" y="109"/>
                  </a:lnTo>
                  <a:lnTo>
                    <a:pt x="182" y="119"/>
                  </a:lnTo>
                  <a:lnTo>
                    <a:pt x="167" y="129"/>
                  </a:lnTo>
                  <a:lnTo>
                    <a:pt x="147" y="142"/>
                  </a:lnTo>
                  <a:lnTo>
                    <a:pt x="124" y="159"/>
                  </a:lnTo>
                  <a:lnTo>
                    <a:pt x="101" y="174"/>
                  </a:lnTo>
                  <a:lnTo>
                    <a:pt x="78" y="185"/>
                  </a:lnTo>
                  <a:lnTo>
                    <a:pt x="58" y="195"/>
                  </a:lnTo>
                  <a:lnTo>
                    <a:pt x="48" y="197"/>
                  </a:lnTo>
                  <a:lnTo>
                    <a:pt x="41" y="197"/>
                  </a:lnTo>
                  <a:lnTo>
                    <a:pt x="35" y="195"/>
                  </a:lnTo>
                  <a:lnTo>
                    <a:pt x="31" y="192"/>
                  </a:lnTo>
                  <a:lnTo>
                    <a:pt x="25" y="179"/>
                  </a:lnTo>
                  <a:lnTo>
                    <a:pt x="18" y="160"/>
                  </a:lnTo>
                  <a:lnTo>
                    <a:pt x="13" y="139"/>
                  </a:lnTo>
                  <a:lnTo>
                    <a:pt x="8" y="114"/>
                  </a:lnTo>
                  <a:lnTo>
                    <a:pt x="3" y="91"/>
                  </a:lnTo>
                  <a:lnTo>
                    <a:pt x="1" y="69"/>
                  </a:lnTo>
                  <a:lnTo>
                    <a:pt x="0" y="49"/>
                  </a:lnTo>
                  <a:lnTo>
                    <a:pt x="1" y="36"/>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 name="Freeform 581"/>
            <p:cNvSpPr>
              <a:spLocks/>
            </p:cNvSpPr>
            <p:nvPr/>
          </p:nvSpPr>
          <p:spPr bwMode="auto">
            <a:xfrm>
              <a:off x="2169" y="3091"/>
              <a:ext cx="219" cy="181"/>
            </a:xfrm>
            <a:custGeom>
              <a:avLst/>
              <a:gdLst>
                <a:gd name="T0" fmla="*/ 2 w 219"/>
                <a:gd name="T1" fmla="*/ 33 h 181"/>
                <a:gd name="T2" fmla="*/ 3 w 219"/>
                <a:gd name="T3" fmla="*/ 25 h 181"/>
                <a:gd name="T4" fmla="*/ 8 w 219"/>
                <a:gd name="T5" fmla="*/ 21 h 181"/>
                <a:gd name="T6" fmla="*/ 17 w 219"/>
                <a:gd name="T7" fmla="*/ 18 h 181"/>
                <a:gd name="T8" fmla="*/ 25 w 219"/>
                <a:gd name="T9" fmla="*/ 17 h 181"/>
                <a:gd name="T10" fmla="*/ 35 w 219"/>
                <a:gd name="T11" fmla="*/ 15 h 181"/>
                <a:gd name="T12" fmla="*/ 46 w 219"/>
                <a:gd name="T13" fmla="*/ 15 h 181"/>
                <a:gd name="T14" fmla="*/ 58 w 219"/>
                <a:gd name="T15" fmla="*/ 15 h 181"/>
                <a:gd name="T16" fmla="*/ 71 w 219"/>
                <a:gd name="T17" fmla="*/ 15 h 181"/>
                <a:gd name="T18" fmla="*/ 88 w 219"/>
                <a:gd name="T19" fmla="*/ 13 h 181"/>
                <a:gd name="T20" fmla="*/ 108 w 219"/>
                <a:gd name="T21" fmla="*/ 12 h 181"/>
                <a:gd name="T22" fmla="*/ 131 w 219"/>
                <a:gd name="T23" fmla="*/ 7 h 181"/>
                <a:gd name="T24" fmla="*/ 154 w 219"/>
                <a:gd name="T25" fmla="*/ 3 h 181"/>
                <a:gd name="T26" fmla="*/ 178 w 219"/>
                <a:gd name="T27" fmla="*/ 0 h 181"/>
                <a:gd name="T28" fmla="*/ 196 w 219"/>
                <a:gd name="T29" fmla="*/ 0 h 181"/>
                <a:gd name="T30" fmla="*/ 204 w 219"/>
                <a:gd name="T31" fmla="*/ 0 h 181"/>
                <a:gd name="T32" fmla="*/ 211 w 219"/>
                <a:gd name="T33" fmla="*/ 0 h 181"/>
                <a:gd name="T34" fmla="*/ 216 w 219"/>
                <a:gd name="T35" fmla="*/ 3 h 181"/>
                <a:gd name="T36" fmla="*/ 218 w 219"/>
                <a:gd name="T37" fmla="*/ 7 h 181"/>
                <a:gd name="T38" fmla="*/ 219 w 219"/>
                <a:gd name="T39" fmla="*/ 15 h 181"/>
                <a:gd name="T40" fmla="*/ 219 w 219"/>
                <a:gd name="T41" fmla="*/ 28 h 181"/>
                <a:gd name="T42" fmla="*/ 214 w 219"/>
                <a:gd name="T43" fmla="*/ 41 h 181"/>
                <a:gd name="T44" fmla="*/ 208 w 219"/>
                <a:gd name="T45" fmla="*/ 58 h 181"/>
                <a:gd name="T46" fmla="*/ 199 w 219"/>
                <a:gd name="T47" fmla="*/ 73 h 181"/>
                <a:gd name="T48" fmla="*/ 191 w 219"/>
                <a:gd name="T49" fmla="*/ 88 h 181"/>
                <a:gd name="T50" fmla="*/ 179 w 219"/>
                <a:gd name="T51" fmla="*/ 99 h 181"/>
                <a:gd name="T52" fmla="*/ 169 w 219"/>
                <a:gd name="T53" fmla="*/ 109 h 181"/>
                <a:gd name="T54" fmla="*/ 154 w 219"/>
                <a:gd name="T55" fmla="*/ 118 h 181"/>
                <a:gd name="T56" fmla="*/ 136 w 219"/>
                <a:gd name="T57" fmla="*/ 131 h 181"/>
                <a:gd name="T58" fmla="*/ 115 w 219"/>
                <a:gd name="T59" fmla="*/ 144 h 181"/>
                <a:gd name="T60" fmla="*/ 93 w 219"/>
                <a:gd name="T61" fmla="*/ 157 h 181"/>
                <a:gd name="T62" fmla="*/ 71 w 219"/>
                <a:gd name="T63" fmla="*/ 169 h 181"/>
                <a:gd name="T64" fmla="*/ 53 w 219"/>
                <a:gd name="T65" fmla="*/ 177 h 181"/>
                <a:gd name="T66" fmla="*/ 45 w 219"/>
                <a:gd name="T67" fmla="*/ 181 h 181"/>
                <a:gd name="T68" fmla="*/ 38 w 219"/>
                <a:gd name="T69" fmla="*/ 181 h 181"/>
                <a:gd name="T70" fmla="*/ 33 w 219"/>
                <a:gd name="T71" fmla="*/ 179 h 181"/>
                <a:gd name="T72" fmla="*/ 28 w 219"/>
                <a:gd name="T73" fmla="*/ 176 h 181"/>
                <a:gd name="T74" fmla="*/ 23 w 219"/>
                <a:gd name="T75" fmla="*/ 164 h 181"/>
                <a:gd name="T76" fmla="*/ 17 w 219"/>
                <a:gd name="T77" fmla="*/ 146 h 181"/>
                <a:gd name="T78" fmla="*/ 12 w 219"/>
                <a:gd name="T79" fmla="*/ 126 h 181"/>
                <a:gd name="T80" fmla="*/ 7 w 219"/>
                <a:gd name="T81" fmla="*/ 104 h 181"/>
                <a:gd name="T82" fmla="*/ 3 w 219"/>
                <a:gd name="T83" fmla="*/ 83 h 181"/>
                <a:gd name="T84" fmla="*/ 0 w 219"/>
                <a:gd name="T85" fmla="*/ 63 h 181"/>
                <a:gd name="T86" fmla="*/ 0 w 219"/>
                <a:gd name="T87" fmla="*/ 45 h 181"/>
                <a:gd name="T88" fmla="*/ 2 w 219"/>
                <a:gd name="T89" fmla="*/ 33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
                <a:gd name="T136" fmla="*/ 0 h 181"/>
                <a:gd name="T137" fmla="*/ 219 w 219"/>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 h="181">
                  <a:moveTo>
                    <a:pt x="2" y="33"/>
                  </a:moveTo>
                  <a:lnTo>
                    <a:pt x="3" y="25"/>
                  </a:lnTo>
                  <a:lnTo>
                    <a:pt x="8" y="21"/>
                  </a:lnTo>
                  <a:lnTo>
                    <a:pt x="17" y="18"/>
                  </a:lnTo>
                  <a:lnTo>
                    <a:pt x="25" y="17"/>
                  </a:lnTo>
                  <a:lnTo>
                    <a:pt x="35" y="15"/>
                  </a:lnTo>
                  <a:lnTo>
                    <a:pt x="46" y="15"/>
                  </a:lnTo>
                  <a:lnTo>
                    <a:pt x="58" y="15"/>
                  </a:lnTo>
                  <a:lnTo>
                    <a:pt x="71" y="15"/>
                  </a:lnTo>
                  <a:lnTo>
                    <a:pt x="88" y="13"/>
                  </a:lnTo>
                  <a:lnTo>
                    <a:pt x="108" y="12"/>
                  </a:lnTo>
                  <a:lnTo>
                    <a:pt x="131" y="7"/>
                  </a:lnTo>
                  <a:lnTo>
                    <a:pt x="154" y="3"/>
                  </a:lnTo>
                  <a:lnTo>
                    <a:pt x="178" y="0"/>
                  </a:lnTo>
                  <a:lnTo>
                    <a:pt x="196" y="0"/>
                  </a:lnTo>
                  <a:lnTo>
                    <a:pt x="204" y="0"/>
                  </a:lnTo>
                  <a:lnTo>
                    <a:pt x="211" y="0"/>
                  </a:lnTo>
                  <a:lnTo>
                    <a:pt x="216" y="3"/>
                  </a:lnTo>
                  <a:lnTo>
                    <a:pt x="218" y="7"/>
                  </a:lnTo>
                  <a:lnTo>
                    <a:pt x="219" y="15"/>
                  </a:lnTo>
                  <a:lnTo>
                    <a:pt x="219" y="28"/>
                  </a:lnTo>
                  <a:lnTo>
                    <a:pt x="214" y="41"/>
                  </a:lnTo>
                  <a:lnTo>
                    <a:pt x="208" y="58"/>
                  </a:lnTo>
                  <a:lnTo>
                    <a:pt x="199" y="73"/>
                  </a:lnTo>
                  <a:lnTo>
                    <a:pt x="191" y="88"/>
                  </a:lnTo>
                  <a:lnTo>
                    <a:pt x="179" y="99"/>
                  </a:lnTo>
                  <a:lnTo>
                    <a:pt x="169" y="109"/>
                  </a:lnTo>
                  <a:lnTo>
                    <a:pt x="154" y="118"/>
                  </a:lnTo>
                  <a:lnTo>
                    <a:pt x="136" y="131"/>
                  </a:lnTo>
                  <a:lnTo>
                    <a:pt x="115" y="144"/>
                  </a:lnTo>
                  <a:lnTo>
                    <a:pt x="93" y="157"/>
                  </a:lnTo>
                  <a:lnTo>
                    <a:pt x="71" y="169"/>
                  </a:lnTo>
                  <a:lnTo>
                    <a:pt x="53" y="177"/>
                  </a:lnTo>
                  <a:lnTo>
                    <a:pt x="45" y="181"/>
                  </a:lnTo>
                  <a:lnTo>
                    <a:pt x="38" y="181"/>
                  </a:lnTo>
                  <a:lnTo>
                    <a:pt x="33" y="179"/>
                  </a:lnTo>
                  <a:lnTo>
                    <a:pt x="28" y="176"/>
                  </a:lnTo>
                  <a:lnTo>
                    <a:pt x="23" y="164"/>
                  </a:lnTo>
                  <a:lnTo>
                    <a:pt x="17" y="146"/>
                  </a:lnTo>
                  <a:lnTo>
                    <a:pt x="12" y="126"/>
                  </a:lnTo>
                  <a:lnTo>
                    <a:pt x="7" y="104"/>
                  </a:lnTo>
                  <a:lnTo>
                    <a:pt x="3" y="83"/>
                  </a:lnTo>
                  <a:lnTo>
                    <a:pt x="0" y="63"/>
                  </a:lnTo>
                  <a:lnTo>
                    <a:pt x="0" y="45"/>
                  </a:lnTo>
                  <a:lnTo>
                    <a:pt x="2" y="33"/>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8" name="Freeform 582"/>
            <p:cNvSpPr>
              <a:spLocks/>
            </p:cNvSpPr>
            <p:nvPr/>
          </p:nvSpPr>
          <p:spPr bwMode="auto">
            <a:xfrm>
              <a:off x="2177" y="3098"/>
              <a:ext cx="201" cy="164"/>
            </a:xfrm>
            <a:custGeom>
              <a:avLst/>
              <a:gdLst>
                <a:gd name="T0" fmla="*/ 0 w 201"/>
                <a:gd name="T1" fmla="*/ 29 h 164"/>
                <a:gd name="T2" fmla="*/ 4 w 201"/>
                <a:gd name="T3" fmla="*/ 23 h 164"/>
                <a:gd name="T4" fmla="*/ 9 w 201"/>
                <a:gd name="T5" fmla="*/ 18 h 164"/>
                <a:gd name="T6" fmla="*/ 15 w 201"/>
                <a:gd name="T7" fmla="*/ 16 h 164"/>
                <a:gd name="T8" fmla="*/ 22 w 201"/>
                <a:gd name="T9" fmla="*/ 14 h 164"/>
                <a:gd name="T10" fmla="*/ 32 w 201"/>
                <a:gd name="T11" fmla="*/ 13 h 164"/>
                <a:gd name="T12" fmla="*/ 42 w 201"/>
                <a:gd name="T13" fmla="*/ 13 h 164"/>
                <a:gd name="T14" fmla="*/ 53 w 201"/>
                <a:gd name="T15" fmla="*/ 13 h 164"/>
                <a:gd name="T16" fmla="*/ 65 w 201"/>
                <a:gd name="T17" fmla="*/ 13 h 164"/>
                <a:gd name="T18" fmla="*/ 80 w 201"/>
                <a:gd name="T19" fmla="*/ 13 h 164"/>
                <a:gd name="T20" fmla="*/ 98 w 201"/>
                <a:gd name="T21" fmla="*/ 10 h 164"/>
                <a:gd name="T22" fmla="*/ 120 w 201"/>
                <a:gd name="T23" fmla="*/ 6 h 164"/>
                <a:gd name="T24" fmla="*/ 141 w 201"/>
                <a:gd name="T25" fmla="*/ 3 h 164"/>
                <a:gd name="T26" fmla="*/ 161 w 201"/>
                <a:gd name="T27" fmla="*/ 0 h 164"/>
                <a:gd name="T28" fmla="*/ 180 w 201"/>
                <a:gd name="T29" fmla="*/ 0 h 164"/>
                <a:gd name="T30" fmla="*/ 186 w 201"/>
                <a:gd name="T31" fmla="*/ 0 h 164"/>
                <a:gd name="T32" fmla="*/ 193 w 201"/>
                <a:gd name="T33" fmla="*/ 0 h 164"/>
                <a:gd name="T34" fmla="*/ 196 w 201"/>
                <a:gd name="T35" fmla="*/ 3 h 164"/>
                <a:gd name="T36" fmla="*/ 200 w 201"/>
                <a:gd name="T37" fmla="*/ 5 h 164"/>
                <a:gd name="T38" fmla="*/ 201 w 201"/>
                <a:gd name="T39" fmla="*/ 13 h 164"/>
                <a:gd name="T40" fmla="*/ 200 w 201"/>
                <a:gd name="T41" fmla="*/ 24 h 164"/>
                <a:gd name="T42" fmla="*/ 196 w 201"/>
                <a:gd name="T43" fmla="*/ 38 h 164"/>
                <a:gd name="T44" fmla="*/ 190 w 201"/>
                <a:gd name="T45" fmla="*/ 53 h 164"/>
                <a:gd name="T46" fmla="*/ 183 w 201"/>
                <a:gd name="T47" fmla="*/ 66 h 164"/>
                <a:gd name="T48" fmla="*/ 175 w 201"/>
                <a:gd name="T49" fmla="*/ 79 h 164"/>
                <a:gd name="T50" fmla="*/ 165 w 201"/>
                <a:gd name="T51" fmla="*/ 91 h 164"/>
                <a:gd name="T52" fmla="*/ 155 w 201"/>
                <a:gd name="T53" fmla="*/ 99 h 164"/>
                <a:gd name="T54" fmla="*/ 141 w 201"/>
                <a:gd name="T55" fmla="*/ 107 h 164"/>
                <a:gd name="T56" fmla="*/ 125 w 201"/>
                <a:gd name="T57" fmla="*/ 119 h 164"/>
                <a:gd name="T58" fmla="*/ 105 w 201"/>
                <a:gd name="T59" fmla="*/ 132 h 164"/>
                <a:gd name="T60" fmla="*/ 85 w 201"/>
                <a:gd name="T61" fmla="*/ 144 h 164"/>
                <a:gd name="T62" fmla="*/ 65 w 201"/>
                <a:gd name="T63" fmla="*/ 155 h 164"/>
                <a:gd name="T64" fmla="*/ 48 w 201"/>
                <a:gd name="T65" fmla="*/ 162 h 164"/>
                <a:gd name="T66" fmla="*/ 40 w 201"/>
                <a:gd name="T67" fmla="*/ 164 h 164"/>
                <a:gd name="T68" fmla="*/ 35 w 201"/>
                <a:gd name="T69" fmla="*/ 164 h 164"/>
                <a:gd name="T70" fmla="*/ 30 w 201"/>
                <a:gd name="T71" fmla="*/ 164 h 164"/>
                <a:gd name="T72" fmla="*/ 27 w 201"/>
                <a:gd name="T73" fmla="*/ 160 h 164"/>
                <a:gd name="T74" fmla="*/ 22 w 201"/>
                <a:gd name="T75" fmla="*/ 149 h 164"/>
                <a:gd name="T76" fmla="*/ 15 w 201"/>
                <a:gd name="T77" fmla="*/ 134 h 164"/>
                <a:gd name="T78" fmla="*/ 10 w 201"/>
                <a:gd name="T79" fmla="*/ 116 h 164"/>
                <a:gd name="T80" fmla="*/ 7 w 201"/>
                <a:gd name="T81" fmla="*/ 96 h 164"/>
                <a:gd name="T82" fmla="*/ 4 w 201"/>
                <a:gd name="T83" fmla="*/ 74 h 164"/>
                <a:gd name="T84" fmla="*/ 0 w 201"/>
                <a:gd name="T85" fmla="*/ 56 h 164"/>
                <a:gd name="T86" fmla="*/ 0 w 201"/>
                <a:gd name="T87" fmla="*/ 41 h 164"/>
                <a:gd name="T88" fmla="*/ 0 w 201"/>
                <a:gd name="T89" fmla="*/ 29 h 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
                <a:gd name="T136" fmla="*/ 0 h 164"/>
                <a:gd name="T137" fmla="*/ 201 w 201"/>
                <a:gd name="T138" fmla="*/ 164 h 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 h="164">
                  <a:moveTo>
                    <a:pt x="0" y="29"/>
                  </a:moveTo>
                  <a:lnTo>
                    <a:pt x="4" y="23"/>
                  </a:lnTo>
                  <a:lnTo>
                    <a:pt x="9" y="18"/>
                  </a:lnTo>
                  <a:lnTo>
                    <a:pt x="15" y="16"/>
                  </a:lnTo>
                  <a:lnTo>
                    <a:pt x="22" y="14"/>
                  </a:lnTo>
                  <a:lnTo>
                    <a:pt x="32" y="13"/>
                  </a:lnTo>
                  <a:lnTo>
                    <a:pt x="42" y="13"/>
                  </a:lnTo>
                  <a:lnTo>
                    <a:pt x="53" y="13"/>
                  </a:lnTo>
                  <a:lnTo>
                    <a:pt x="65" y="13"/>
                  </a:lnTo>
                  <a:lnTo>
                    <a:pt x="80" y="13"/>
                  </a:lnTo>
                  <a:lnTo>
                    <a:pt x="98" y="10"/>
                  </a:lnTo>
                  <a:lnTo>
                    <a:pt x="120" y="6"/>
                  </a:lnTo>
                  <a:lnTo>
                    <a:pt x="141" y="3"/>
                  </a:lnTo>
                  <a:lnTo>
                    <a:pt x="161" y="0"/>
                  </a:lnTo>
                  <a:lnTo>
                    <a:pt x="180" y="0"/>
                  </a:lnTo>
                  <a:lnTo>
                    <a:pt x="186" y="0"/>
                  </a:lnTo>
                  <a:lnTo>
                    <a:pt x="193" y="0"/>
                  </a:lnTo>
                  <a:lnTo>
                    <a:pt x="196" y="3"/>
                  </a:lnTo>
                  <a:lnTo>
                    <a:pt x="200" y="5"/>
                  </a:lnTo>
                  <a:lnTo>
                    <a:pt x="201" y="13"/>
                  </a:lnTo>
                  <a:lnTo>
                    <a:pt x="200" y="24"/>
                  </a:lnTo>
                  <a:lnTo>
                    <a:pt x="196" y="38"/>
                  </a:lnTo>
                  <a:lnTo>
                    <a:pt x="190" y="53"/>
                  </a:lnTo>
                  <a:lnTo>
                    <a:pt x="183" y="66"/>
                  </a:lnTo>
                  <a:lnTo>
                    <a:pt x="175" y="79"/>
                  </a:lnTo>
                  <a:lnTo>
                    <a:pt x="165" y="91"/>
                  </a:lnTo>
                  <a:lnTo>
                    <a:pt x="155" y="99"/>
                  </a:lnTo>
                  <a:lnTo>
                    <a:pt x="141" y="107"/>
                  </a:lnTo>
                  <a:lnTo>
                    <a:pt x="125" y="119"/>
                  </a:lnTo>
                  <a:lnTo>
                    <a:pt x="105" y="132"/>
                  </a:lnTo>
                  <a:lnTo>
                    <a:pt x="85" y="144"/>
                  </a:lnTo>
                  <a:lnTo>
                    <a:pt x="65" y="155"/>
                  </a:lnTo>
                  <a:lnTo>
                    <a:pt x="48" y="162"/>
                  </a:lnTo>
                  <a:lnTo>
                    <a:pt x="40" y="164"/>
                  </a:lnTo>
                  <a:lnTo>
                    <a:pt x="35" y="164"/>
                  </a:lnTo>
                  <a:lnTo>
                    <a:pt x="30" y="164"/>
                  </a:lnTo>
                  <a:lnTo>
                    <a:pt x="27" y="160"/>
                  </a:lnTo>
                  <a:lnTo>
                    <a:pt x="22" y="149"/>
                  </a:lnTo>
                  <a:lnTo>
                    <a:pt x="15" y="134"/>
                  </a:lnTo>
                  <a:lnTo>
                    <a:pt x="10" y="116"/>
                  </a:lnTo>
                  <a:lnTo>
                    <a:pt x="7" y="96"/>
                  </a:lnTo>
                  <a:lnTo>
                    <a:pt x="4" y="74"/>
                  </a:lnTo>
                  <a:lnTo>
                    <a:pt x="0" y="56"/>
                  </a:lnTo>
                  <a:lnTo>
                    <a:pt x="0" y="41"/>
                  </a:lnTo>
                  <a:lnTo>
                    <a:pt x="0" y="29"/>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9" name="Freeform 583"/>
            <p:cNvSpPr>
              <a:spLocks/>
            </p:cNvSpPr>
            <p:nvPr/>
          </p:nvSpPr>
          <p:spPr bwMode="auto">
            <a:xfrm>
              <a:off x="2186" y="3104"/>
              <a:ext cx="181" cy="149"/>
            </a:xfrm>
            <a:custGeom>
              <a:avLst/>
              <a:gdLst>
                <a:gd name="T0" fmla="*/ 0 w 181"/>
                <a:gd name="T1" fmla="*/ 27 h 149"/>
                <a:gd name="T2" fmla="*/ 3 w 181"/>
                <a:gd name="T3" fmla="*/ 22 h 149"/>
                <a:gd name="T4" fmla="*/ 6 w 181"/>
                <a:gd name="T5" fmla="*/ 17 h 149"/>
                <a:gd name="T6" fmla="*/ 13 w 181"/>
                <a:gd name="T7" fmla="*/ 15 h 149"/>
                <a:gd name="T8" fmla="*/ 19 w 181"/>
                <a:gd name="T9" fmla="*/ 13 h 149"/>
                <a:gd name="T10" fmla="*/ 28 w 181"/>
                <a:gd name="T11" fmla="*/ 13 h 149"/>
                <a:gd name="T12" fmla="*/ 38 w 181"/>
                <a:gd name="T13" fmla="*/ 12 h 149"/>
                <a:gd name="T14" fmla="*/ 48 w 181"/>
                <a:gd name="T15" fmla="*/ 13 h 149"/>
                <a:gd name="T16" fmla="*/ 58 w 181"/>
                <a:gd name="T17" fmla="*/ 13 h 149"/>
                <a:gd name="T18" fmla="*/ 71 w 181"/>
                <a:gd name="T19" fmla="*/ 12 h 149"/>
                <a:gd name="T20" fmla="*/ 89 w 181"/>
                <a:gd name="T21" fmla="*/ 10 h 149"/>
                <a:gd name="T22" fmla="*/ 108 w 181"/>
                <a:gd name="T23" fmla="*/ 7 h 149"/>
                <a:gd name="T24" fmla="*/ 127 w 181"/>
                <a:gd name="T25" fmla="*/ 4 h 149"/>
                <a:gd name="T26" fmla="*/ 146 w 181"/>
                <a:gd name="T27" fmla="*/ 0 h 149"/>
                <a:gd name="T28" fmla="*/ 162 w 181"/>
                <a:gd name="T29" fmla="*/ 0 h 149"/>
                <a:gd name="T30" fmla="*/ 169 w 181"/>
                <a:gd name="T31" fmla="*/ 0 h 149"/>
                <a:gd name="T32" fmla="*/ 174 w 181"/>
                <a:gd name="T33" fmla="*/ 0 h 149"/>
                <a:gd name="T34" fmla="*/ 177 w 181"/>
                <a:gd name="T35" fmla="*/ 2 h 149"/>
                <a:gd name="T36" fmla="*/ 179 w 181"/>
                <a:gd name="T37" fmla="*/ 5 h 149"/>
                <a:gd name="T38" fmla="*/ 181 w 181"/>
                <a:gd name="T39" fmla="*/ 13 h 149"/>
                <a:gd name="T40" fmla="*/ 181 w 181"/>
                <a:gd name="T41" fmla="*/ 23 h 149"/>
                <a:gd name="T42" fmla="*/ 177 w 181"/>
                <a:gd name="T43" fmla="*/ 35 h 149"/>
                <a:gd name="T44" fmla="*/ 171 w 181"/>
                <a:gd name="T45" fmla="*/ 48 h 149"/>
                <a:gd name="T46" fmla="*/ 164 w 181"/>
                <a:gd name="T47" fmla="*/ 62 h 149"/>
                <a:gd name="T48" fmla="*/ 157 w 181"/>
                <a:gd name="T49" fmla="*/ 73 h 149"/>
                <a:gd name="T50" fmla="*/ 147 w 181"/>
                <a:gd name="T51" fmla="*/ 83 h 149"/>
                <a:gd name="T52" fmla="*/ 139 w 181"/>
                <a:gd name="T53" fmla="*/ 90 h 149"/>
                <a:gd name="T54" fmla="*/ 127 w 181"/>
                <a:gd name="T55" fmla="*/ 98 h 149"/>
                <a:gd name="T56" fmla="*/ 113 w 181"/>
                <a:gd name="T57" fmla="*/ 108 h 149"/>
                <a:gd name="T58" fmla="*/ 94 w 181"/>
                <a:gd name="T59" fmla="*/ 120 h 149"/>
                <a:gd name="T60" fmla="*/ 76 w 181"/>
                <a:gd name="T61" fmla="*/ 131 h 149"/>
                <a:gd name="T62" fmla="*/ 58 w 181"/>
                <a:gd name="T63" fmla="*/ 141 h 149"/>
                <a:gd name="T64" fmla="*/ 43 w 181"/>
                <a:gd name="T65" fmla="*/ 148 h 149"/>
                <a:gd name="T66" fmla="*/ 36 w 181"/>
                <a:gd name="T67" fmla="*/ 149 h 149"/>
                <a:gd name="T68" fmla="*/ 31 w 181"/>
                <a:gd name="T69" fmla="*/ 149 h 149"/>
                <a:gd name="T70" fmla="*/ 26 w 181"/>
                <a:gd name="T71" fmla="*/ 148 h 149"/>
                <a:gd name="T72" fmla="*/ 23 w 181"/>
                <a:gd name="T73" fmla="*/ 146 h 149"/>
                <a:gd name="T74" fmla="*/ 18 w 181"/>
                <a:gd name="T75" fmla="*/ 136 h 149"/>
                <a:gd name="T76" fmla="*/ 13 w 181"/>
                <a:gd name="T77" fmla="*/ 121 h 149"/>
                <a:gd name="T78" fmla="*/ 10 w 181"/>
                <a:gd name="T79" fmla="*/ 105 h 149"/>
                <a:gd name="T80" fmla="*/ 5 w 181"/>
                <a:gd name="T81" fmla="*/ 86 h 149"/>
                <a:gd name="T82" fmla="*/ 1 w 181"/>
                <a:gd name="T83" fmla="*/ 68 h 149"/>
                <a:gd name="T84" fmla="*/ 0 w 181"/>
                <a:gd name="T85" fmla="*/ 52 h 149"/>
                <a:gd name="T86" fmla="*/ 0 w 181"/>
                <a:gd name="T87" fmla="*/ 37 h 149"/>
                <a:gd name="T88" fmla="*/ 0 w 181"/>
                <a:gd name="T89" fmla="*/ 27 h 1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149"/>
                <a:gd name="T137" fmla="*/ 181 w 181"/>
                <a:gd name="T138" fmla="*/ 149 h 1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149">
                  <a:moveTo>
                    <a:pt x="0" y="27"/>
                  </a:moveTo>
                  <a:lnTo>
                    <a:pt x="3" y="22"/>
                  </a:lnTo>
                  <a:lnTo>
                    <a:pt x="6" y="17"/>
                  </a:lnTo>
                  <a:lnTo>
                    <a:pt x="13" y="15"/>
                  </a:lnTo>
                  <a:lnTo>
                    <a:pt x="19" y="13"/>
                  </a:lnTo>
                  <a:lnTo>
                    <a:pt x="28" y="13"/>
                  </a:lnTo>
                  <a:lnTo>
                    <a:pt x="38" y="12"/>
                  </a:lnTo>
                  <a:lnTo>
                    <a:pt x="48" y="13"/>
                  </a:lnTo>
                  <a:lnTo>
                    <a:pt x="58" y="13"/>
                  </a:lnTo>
                  <a:lnTo>
                    <a:pt x="71" y="12"/>
                  </a:lnTo>
                  <a:lnTo>
                    <a:pt x="89" y="10"/>
                  </a:lnTo>
                  <a:lnTo>
                    <a:pt x="108" y="7"/>
                  </a:lnTo>
                  <a:lnTo>
                    <a:pt x="127" y="4"/>
                  </a:lnTo>
                  <a:lnTo>
                    <a:pt x="146" y="0"/>
                  </a:lnTo>
                  <a:lnTo>
                    <a:pt x="162" y="0"/>
                  </a:lnTo>
                  <a:lnTo>
                    <a:pt x="169" y="0"/>
                  </a:lnTo>
                  <a:lnTo>
                    <a:pt x="174" y="0"/>
                  </a:lnTo>
                  <a:lnTo>
                    <a:pt x="177" y="2"/>
                  </a:lnTo>
                  <a:lnTo>
                    <a:pt x="179" y="5"/>
                  </a:lnTo>
                  <a:lnTo>
                    <a:pt x="181" y="13"/>
                  </a:lnTo>
                  <a:lnTo>
                    <a:pt x="181" y="23"/>
                  </a:lnTo>
                  <a:lnTo>
                    <a:pt x="177" y="35"/>
                  </a:lnTo>
                  <a:lnTo>
                    <a:pt x="171" y="48"/>
                  </a:lnTo>
                  <a:lnTo>
                    <a:pt x="164" y="62"/>
                  </a:lnTo>
                  <a:lnTo>
                    <a:pt x="157" y="73"/>
                  </a:lnTo>
                  <a:lnTo>
                    <a:pt x="147" y="83"/>
                  </a:lnTo>
                  <a:lnTo>
                    <a:pt x="139" y="90"/>
                  </a:lnTo>
                  <a:lnTo>
                    <a:pt x="127" y="98"/>
                  </a:lnTo>
                  <a:lnTo>
                    <a:pt x="113" y="108"/>
                  </a:lnTo>
                  <a:lnTo>
                    <a:pt x="94" y="120"/>
                  </a:lnTo>
                  <a:lnTo>
                    <a:pt x="76" y="131"/>
                  </a:lnTo>
                  <a:lnTo>
                    <a:pt x="58" y="141"/>
                  </a:lnTo>
                  <a:lnTo>
                    <a:pt x="43" y="148"/>
                  </a:lnTo>
                  <a:lnTo>
                    <a:pt x="36" y="149"/>
                  </a:lnTo>
                  <a:lnTo>
                    <a:pt x="31" y="149"/>
                  </a:lnTo>
                  <a:lnTo>
                    <a:pt x="26" y="148"/>
                  </a:lnTo>
                  <a:lnTo>
                    <a:pt x="23" y="146"/>
                  </a:lnTo>
                  <a:lnTo>
                    <a:pt x="18" y="136"/>
                  </a:lnTo>
                  <a:lnTo>
                    <a:pt x="13" y="121"/>
                  </a:lnTo>
                  <a:lnTo>
                    <a:pt x="10" y="105"/>
                  </a:lnTo>
                  <a:lnTo>
                    <a:pt x="5" y="86"/>
                  </a:lnTo>
                  <a:lnTo>
                    <a:pt x="1" y="68"/>
                  </a:lnTo>
                  <a:lnTo>
                    <a:pt x="0" y="52"/>
                  </a:lnTo>
                  <a:lnTo>
                    <a:pt x="0" y="37"/>
                  </a:lnTo>
                  <a:lnTo>
                    <a:pt x="0" y="27"/>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0" name="Freeform 584"/>
            <p:cNvSpPr>
              <a:spLocks/>
            </p:cNvSpPr>
            <p:nvPr/>
          </p:nvSpPr>
          <p:spPr bwMode="auto">
            <a:xfrm>
              <a:off x="2194" y="3111"/>
              <a:ext cx="163" cy="134"/>
            </a:xfrm>
            <a:custGeom>
              <a:avLst/>
              <a:gdLst>
                <a:gd name="T0" fmla="*/ 0 w 163"/>
                <a:gd name="T1" fmla="*/ 25 h 134"/>
                <a:gd name="T2" fmla="*/ 2 w 163"/>
                <a:gd name="T3" fmla="*/ 18 h 134"/>
                <a:gd name="T4" fmla="*/ 6 w 163"/>
                <a:gd name="T5" fmla="*/ 15 h 134"/>
                <a:gd name="T6" fmla="*/ 11 w 163"/>
                <a:gd name="T7" fmla="*/ 13 h 134"/>
                <a:gd name="T8" fmla="*/ 18 w 163"/>
                <a:gd name="T9" fmla="*/ 11 h 134"/>
                <a:gd name="T10" fmla="*/ 25 w 163"/>
                <a:gd name="T11" fmla="*/ 11 h 134"/>
                <a:gd name="T12" fmla="*/ 33 w 163"/>
                <a:gd name="T13" fmla="*/ 11 h 134"/>
                <a:gd name="T14" fmla="*/ 43 w 163"/>
                <a:gd name="T15" fmla="*/ 11 h 134"/>
                <a:gd name="T16" fmla="*/ 53 w 163"/>
                <a:gd name="T17" fmla="*/ 11 h 134"/>
                <a:gd name="T18" fmla="*/ 65 w 163"/>
                <a:gd name="T19" fmla="*/ 10 h 134"/>
                <a:gd name="T20" fmla="*/ 80 w 163"/>
                <a:gd name="T21" fmla="*/ 8 h 134"/>
                <a:gd name="T22" fmla="*/ 96 w 163"/>
                <a:gd name="T23" fmla="*/ 5 h 134"/>
                <a:gd name="T24" fmla="*/ 114 w 163"/>
                <a:gd name="T25" fmla="*/ 3 h 134"/>
                <a:gd name="T26" fmla="*/ 131 w 163"/>
                <a:gd name="T27" fmla="*/ 0 h 134"/>
                <a:gd name="T28" fmla="*/ 144 w 163"/>
                <a:gd name="T29" fmla="*/ 0 h 134"/>
                <a:gd name="T30" fmla="*/ 151 w 163"/>
                <a:gd name="T31" fmla="*/ 0 h 134"/>
                <a:gd name="T32" fmla="*/ 156 w 163"/>
                <a:gd name="T33" fmla="*/ 0 h 134"/>
                <a:gd name="T34" fmla="*/ 159 w 163"/>
                <a:gd name="T35" fmla="*/ 1 h 134"/>
                <a:gd name="T36" fmla="*/ 161 w 163"/>
                <a:gd name="T37" fmla="*/ 5 h 134"/>
                <a:gd name="T38" fmla="*/ 163 w 163"/>
                <a:gd name="T39" fmla="*/ 11 h 134"/>
                <a:gd name="T40" fmla="*/ 161 w 163"/>
                <a:gd name="T41" fmla="*/ 20 h 134"/>
                <a:gd name="T42" fmla="*/ 158 w 163"/>
                <a:gd name="T43" fmla="*/ 31 h 134"/>
                <a:gd name="T44" fmla="*/ 153 w 163"/>
                <a:gd name="T45" fmla="*/ 43 h 134"/>
                <a:gd name="T46" fmla="*/ 148 w 163"/>
                <a:gd name="T47" fmla="*/ 55 h 134"/>
                <a:gd name="T48" fmla="*/ 141 w 163"/>
                <a:gd name="T49" fmla="*/ 64 h 134"/>
                <a:gd name="T50" fmla="*/ 133 w 163"/>
                <a:gd name="T51" fmla="*/ 74 h 134"/>
                <a:gd name="T52" fmla="*/ 124 w 163"/>
                <a:gd name="T53" fmla="*/ 81 h 134"/>
                <a:gd name="T54" fmla="*/ 114 w 163"/>
                <a:gd name="T55" fmla="*/ 88 h 134"/>
                <a:gd name="T56" fmla="*/ 100 w 163"/>
                <a:gd name="T57" fmla="*/ 96 h 134"/>
                <a:gd name="T58" fmla="*/ 85 w 163"/>
                <a:gd name="T59" fmla="*/ 106 h 134"/>
                <a:gd name="T60" fmla="*/ 68 w 163"/>
                <a:gd name="T61" fmla="*/ 117 h 134"/>
                <a:gd name="T62" fmla="*/ 53 w 163"/>
                <a:gd name="T63" fmla="*/ 126 h 134"/>
                <a:gd name="T64" fmla="*/ 38 w 163"/>
                <a:gd name="T65" fmla="*/ 131 h 134"/>
                <a:gd name="T66" fmla="*/ 33 w 163"/>
                <a:gd name="T67" fmla="*/ 132 h 134"/>
                <a:gd name="T68" fmla="*/ 28 w 163"/>
                <a:gd name="T69" fmla="*/ 134 h 134"/>
                <a:gd name="T70" fmla="*/ 23 w 163"/>
                <a:gd name="T71" fmla="*/ 132 h 134"/>
                <a:gd name="T72" fmla="*/ 21 w 163"/>
                <a:gd name="T73" fmla="*/ 129 h 134"/>
                <a:gd name="T74" fmla="*/ 16 w 163"/>
                <a:gd name="T75" fmla="*/ 121 h 134"/>
                <a:gd name="T76" fmla="*/ 11 w 163"/>
                <a:gd name="T77" fmla="*/ 108 h 134"/>
                <a:gd name="T78" fmla="*/ 8 w 163"/>
                <a:gd name="T79" fmla="*/ 93 h 134"/>
                <a:gd name="T80" fmla="*/ 5 w 163"/>
                <a:gd name="T81" fmla="*/ 78 h 134"/>
                <a:gd name="T82" fmla="*/ 2 w 163"/>
                <a:gd name="T83" fmla="*/ 61 h 134"/>
                <a:gd name="T84" fmla="*/ 0 w 163"/>
                <a:gd name="T85" fmla="*/ 46 h 134"/>
                <a:gd name="T86" fmla="*/ 0 w 163"/>
                <a:gd name="T87" fmla="*/ 33 h 134"/>
                <a:gd name="T88" fmla="*/ 0 w 163"/>
                <a:gd name="T89" fmla="*/ 25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134"/>
                <a:gd name="T137" fmla="*/ 163 w 163"/>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134">
                  <a:moveTo>
                    <a:pt x="0" y="25"/>
                  </a:moveTo>
                  <a:lnTo>
                    <a:pt x="2" y="18"/>
                  </a:lnTo>
                  <a:lnTo>
                    <a:pt x="6" y="15"/>
                  </a:lnTo>
                  <a:lnTo>
                    <a:pt x="11" y="13"/>
                  </a:lnTo>
                  <a:lnTo>
                    <a:pt x="18" y="11"/>
                  </a:lnTo>
                  <a:lnTo>
                    <a:pt x="25" y="11"/>
                  </a:lnTo>
                  <a:lnTo>
                    <a:pt x="33" y="11"/>
                  </a:lnTo>
                  <a:lnTo>
                    <a:pt x="43" y="11"/>
                  </a:lnTo>
                  <a:lnTo>
                    <a:pt x="53" y="11"/>
                  </a:lnTo>
                  <a:lnTo>
                    <a:pt x="65" y="10"/>
                  </a:lnTo>
                  <a:lnTo>
                    <a:pt x="80" y="8"/>
                  </a:lnTo>
                  <a:lnTo>
                    <a:pt x="96" y="5"/>
                  </a:lnTo>
                  <a:lnTo>
                    <a:pt x="114" y="3"/>
                  </a:lnTo>
                  <a:lnTo>
                    <a:pt x="131" y="0"/>
                  </a:lnTo>
                  <a:lnTo>
                    <a:pt x="144" y="0"/>
                  </a:lnTo>
                  <a:lnTo>
                    <a:pt x="151" y="0"/>
                  </a:lnTo>
                  <a:lnTo>
                    <a:pt x="156" y="0"/>
                  </a:lnTo>
                  <a:lnTo>
                    <a:pt x="159" y="1"/>
                  </a:lnTo>
                  <a:lnTo>
                    <a:pt x="161" y="5"/>
                  </a:lnTo>
                  <a:lnTo>
                    <a:pt x="163" y="11"/>
                  </a:lnTo>
                  <a:lnTo>
                    <a:pt x="161" y="20"/>
                  </a:lnTo>
                  <a:lnTo>
                    <a:pt x="158" y="31"/>
                  </a:lnTo>
                  <a:lnTo>
                    <a:pt x="153" y="43"/>
                  </a:lnTo>
                  <a:lnTo>
                    <a:pt x="148" y="55"/>
                  </a:lnTo>
                  <a:lnTo>
                    <a:pt x="141" y="64"/>
                  </a:lnTo>
                  <a:lnTo>
                    <a:pt x="133" y="74"/>
                  </a:lnTo>
                  <a:lnTo>
                    <a:pt x="124" y="81"/>
                  </a:lnTo>
                  <a:lnTo>
                    <a:pt x="114" y="88"/>
                  </a:lnTo>
                  <a:lnTo>
                    <a:pt x="100" y="96"/>
                  </a:lnTo>
                  <a:lnTo>
                    <a:pt x="85" y="106"/>
                  </a:lnTo>
                  <a:lnTo>
                    <a:pt x="68" y="117"/>
                  </a:lnTo>
                  <a:lnTo>
                    <a:pt x="53" y="126"/>
                  </a:lnTo>
                  <a:lnTo>
                    <a:pt x="38" y="131"/>
                  </a:lnTo>
                  <a:lnTo>
                    <a:pt x="33" y="132"/>
                  </a:lnTo>
                  <a:lnTo>
                    <a:pt x="28" y="134"/>
                  </a:lnTo>
                  <a:lnTo>
                    <a:pt x="23" y="132"/>
                  </a:lnTo>
                  <a:lnTo>
                    <a:pt x="21" y="129"/>
                  </a:lnTo>
                  <a:lnTo>
                    <a:pt x="16" y="121"/>
                  </a:lnTo>
                  <a:lnTo>
                    <a:pt x="11" y="108"/>
                  </a:lnTo>
                  <a:lnTo>
                    <a:pt x="8" y="93"/>
                  </a:lnTo>
                  <a:lnTo>
                    <a:pt x="5" y="78"/>
                  </a:lnTo>
                  <a:lnTo>
                    <a:pt x="2" y="61"/>
                  </a:lnTo>
                  <a:lnTo>
                    <a:pt x="0" y="46"/>
                  </a:lnTo>
                  <a:lnTo>
                    <a:pt x="0" y="33"/>
                  </a:lnTo>
                  <a:lnTo>
                    <a:pt x="0" y="25"/>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1" name="Freeform 585"/>
            <p:cNvSpPr>
              <a:spLocks/>
            </p:cNvSpPr>
            <p:nvPr/>
          </p:nvSpPr>
          <p:spPr bwMode="auto">
            <a:xfrm>
              <a:off x="2202" y="3117"/>
              <a:ext cx="143" cy="118"/>
            </a:xfrm>
            <a:custGeom>
              <a:avLst/>
              <a:gdLst>
                <a:gd name="T0" fmla="*/ 0 w 143"/>
                <a:gd name="T1" fmla="*/ 22 h 118"/>
                <a:gd name="T2" fmla="*/ 2 w 143"/>
                <a:gd name="T3" fmla="*/ 17 h 118"/>
                <a:gd name="T4" fmla="*/ 5 w 143"/>
                <a:gd name="T5" fmla="*/ 14 h 118"/>
                <a:gd name="T6" fmla="*/ 10 w 143"/>
                <a:gd name="T7" fmla="*/ 12 h 118"/>
                <a:gd name="T8" fmla="*/ 15 w 143"/>
                <a:gd name="T9" fmla="*/ 10 h 118"/>
                <a:gd name="T10" fmla="*/ 22 w 143"/>
                <a:gd name="T11" fmla="*/ 10 h 118"/>
                <a:gd name="T12" fmla="*/ 30 w 143"/>
                <a:gd name="T13" fmla="*/ 10 h 118"/>
                <a:gd name="T14" fmla="*/ 38 w 143"/>
                <a:gd name="T15" fmla="*/ 10 h 118"/>
                <a:gd name="T16" fmla="*/ 47 w 143"/>
                <a:gd name="T17" fmla="*/ 10 h 118"/>
                <a:gd name="T18" fmla="*/ 57 w 143"/>
                <a:gd name="T19" fmla="*/ 10 h 118"/>
                <a:gd name="T20" fmla="*/ 70 w 143"/>
                <a:gd name="T21" fmla="*/ 7 h 118"/>
                <a:gd name="T22" fmla="*/ 85 w 143"/>
                <a:gd name="T23" fmla="*/ 5 h 118"/>
                <a:gd name="T24" fmla="*/ 102 w 143"/>
                <a:gd name="T25" fmla="*/ 2 h 118"/>
                <a:gd name="T26" fmla="*/ 115 w 143"/>
                <a:gd name="T27" fmla="*/ 0 h 118"/>
                <a:gd name="T28" fmla="*/ 128 w 143"/>
                <a:gd name="T29" fmla="*/ 0 h 118"/>
                <a:gd name="T30" fmla="*/ 133 w 143"/>
                <a:gd name="T31" fmla="*/ 0 h 118"/>
                <a:gd name="T32" fmla="*/ 138 w 143"/>
                <a:gd name="T33" fmla="*/ 0 h 118"/>
                <a:gd name="T34" fmla="*/ 140 w 143"/>
                <a:gd name="T35" fmla="*/ 2 h 118"/>
                <a:gd name="T36" fmla="*/ 141 w 143"/>
                <a:gd name="T37" fmla="*/ 4 h 118"/>
                <a:gd name="T38" fmla="*/ 143 w 143"/>
                <a:gd name="T39" fmla="*/ 10 h 118"/>
                <a:gd name="T40" fmla="*/ 143 w 143"/>
                <a:gd name="T41" fmla="*/ 19 h 118"/>
                <a:gd name="T42" fmla="*/ 140 w 143"/>
                <a:gd name="T43" fmla="*/ 29 h 118"/>
                <a:gd name="T44" fmla="*/ 136 w 143"/>
                <a:gd name="T45" fmla="*/ 39 h 118"/>
                <a:gd name="T46" fmla="*/ 130 w 143"/>
                <a:gd name="T47" fmla="*/ 49 h 118"/>
                <a:gd name="T48" fmla="*/ 123 w 143"/>
                <a:gd name="T49" fmla="*/ 58 h 118"/>
                <a:gd name="T50" fmla="*/ 116 w 143"/>
                <a:gd name="T51" fmla="*/ 65 h 118"/>
                <a:gd name="T52" fmla="*/ 110 w 143"/>
                <a:gd name="T53" fmla="*/ 72 h 118"/>
                <a:gd name="T54" fmla="*/ 100 w 143"/>
                <a:gd name="T55" fmla="*/ 77 h 118"/>
                <a:gd name="T56" fmla="*/ 88 w 143"/>
                <a:gd name="T57" fmla="*/ 85 h 118"/>
                <a:gd name="T58" fmla="*/ 75 w 143"/>
                <a:gd name="T59" fmla="*/ 95 h 118"/>
                <a:gd name="T60" fmla="*/ 60 w 143"/>
                <a:gd name="T61" fmla="*/ 103 h 118"/>
                <a:gd name="T62" fmla="*/ 47 w 143"/>
                <a:gd name="T63" fmla="*/ 111 h 118"/>
                <a:gd name="T64" fmla="*/ 33 w 143"/>
                <a:gd name="T65" fmla="*/ 116 h 118"/>
                <a:gd name="T66" fmla="*/ 28 w 143"/>
                <a:gd name="T67" fmla="*/ 118 h 118"/>
                <a:gd name="T68" fmla="*/ 25 w 143"/>
                <a:gd name="T69" fmla="*/ 118 h 118"/>
                <a:gd name="T70" fmla="*/ 20 w 143"/>
                <a:gd name="T71" fmla="*/ 118 h 118"/>
                <a:gd name="T72" fmla="*/ 18 w 143"/>
                <a:gd name="T73" fmla="*/ 115 h 118"/>
                <a:gd name="T74" fmla="*/ 15 w 143"/>
                <a:gd name="T75" fmla="*/ 107 h 118"/>
                <a:gd name="T76" fmla="*/ 10 w 143"/>
                <a:gd name="T77" fmla="*/ 97 h 118"/>
                <a:gd name="T78" fmla="*/ 7 w 143"/>
                <a:gd name="T79" fmla="*/ 83 h 118"/>
                <a:gd name="T80" fmla="*/ 3 w 143"/>
                <a:gd name="T81" fmla="*/ 68 h 118"/>
                <a:gd name="T82" fmla="*/ 2 w 143"/>
                <a:gd name="T83" fmla="*/ 55 h 118"/>
                <a:gd name="T84" fmla="*/ 0 w 143"/>
                <a:gd name="T85" fmla="*/ 42 h 118"/>
                <a:gd name="T86" fmla="*/ 0 w 143"/>
                <a:gd name="T87" fmla="*/ 30 h 118"/>
                <a:gd name="T88" fmla="*/ 0 w 143"/>
                <a:gd name="T89" fmla="*/ 22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
                <a:gd name="T136" fmla="*/ 0 h 118"/>
                <a:gd name="T137" fmla="*/ 143 w 143"/>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 h="118">
                  <a:moveTo>
                    <a:pt x="0" y="22"/>
                  </a:moveTo>
                  <a:lnTo>
                    <a:pt x="2" y="17"/>
                  </a:lnTo>
                  <a:lnTo>
                    <a:pt x="5" y="14"/>
                  </a:lnTo>
                  <a:lnTo>
                    <a:pt x="10" y="12"/>
                  </a:lnTo>
                  <a:lnTo>
                    <a:pt x="15" y="10"/>
                  </a:lnTo>
                  <a:lnTo>
                    <a:pt x="22" y="10"/>
                  </a:lnTo>
                  <a:lnTo>
                    <a:pt x="30" y="10"/>
                  </a:lnTo>
                  <a:lnTo>
                    <a:pt x="38" y="10"/>
                  </a:lnTo>
                  <a:lnTo>
                    <a:pt x="47" y="10"/>
                  </a:lnTo>
                  <a:lnTo>
                    <a:pt x="57" y="10"/>
                  </a:lnTo>
                  <a:lnTo>
                    <a:pt x="70" y="7"/>
                  </a:lnTo>
                  <a:lnTo>
                    <a:pt x="85" y="5"/>
                  </a:lnTo>
                  <a:lnTo>
                    <a:pt x="102" y="2"/>
                  </a:lnTo>
                  <a:lnTo>
                    <a:pt x="115" y="0"/>
                  </a:lnTo>
                  <a:lnTo>
                    <a:pt x="128" y="0"/>
                  </a:lnTo>
                  <a:lnTo>
                    <a:pt x="133" y="0"/>
                  </a:lnTo>
                  <a:lnTo>
                    <a:pt x="138" y="0"/>
                  </a:lnTo>
                  <a:lnTo>
                    <a:pt x="140" y="2"/>
                  </a:lnTo>
                  <a:lnTo>
                    <a:pt x="141" y="4"/>
                  </a:lnTo>
                  <a:lnTo>
                    <a:pt x="143" y="10"/>
                  </a:lnTo>
                  <a:lnTo>
                    <a:pt x="143" y="19"/>
                  </a:lnTo>
                  <a:lnTo>
                    <a:pt x="140" y="29"/>
                  </a:lnTo>
                  <a:lnTo>
                    <a:pt x="136" y="39"/>
                  </a:lnTo>
                  <a:lnTo>
                    <a:pt x="130" y="49"/>
                  </a:lnTo>
                  <a:lnTo>
                    <a:pt x="123" y="58"/>
                  </a:lnTo>
                  <a:lnTo>
                    <a:pt x="116" y="65"/>
                  </a:lnTo>
                  <a:lnTo>
                    <a:pt x="110" y="72"/>
                  </a:lnTo>
                  <a:lnTo>
                    <a:pt x="100" y="77"/>
                  </a:lnTo>
                  <a:lnTo>
                    <a:pt x="88" y="85"/>
                  </a:lnTo>
                  <a:lnTo>
                    <a:pt x="75" y="95"/>
                  </a:lnTo>
                  <a:lnTo>
                    <a:pt x="60" y="103"/>
                  </a:lnTo>
                  <a:lnTo>
                    <a:pt x="47" y="111"/>
                  </a:lnTo>
                  <a:lnTo>
                    <a:pt x="33" y="116"/>
                  </a:lnTo>
                  <a:lnTo>
                    <a:pt x="28" y="118"/>
                  </a:lnTo>
                  <a:lnTo>
                    <a:pt x="25" y="118"/>
                  </a:lnTo>
                  <a:lnTo>
                    <a:pt x="20" y="118"/>
                  </a:lnTo>
                  <a:lnTo>
                    <a:pt x="18" y="115"/>
                  </a:lnTo>
                  <a:lnTo>
                    <a:pt x="15" y="107"/>
                  </a:lnTo>
                  <a:lnTo>
                    <a:pt x="10" y="97"/>
                  </a:lnTo>
                  <a:lnTo>
                    <a:pt x="7" y="83"/>
                  </a:lnTo>
                  <a:lnTo>
                    <a:pt x="3" y="68"/>
                  </a:lnTo>
                  <a:lnTo>
                    <a:pt x="2" y="55"/>
                  </a:lnTo>
                  <a:lnTo>
                    <a:pt x="0" y="42"/>
                  </a:lnTo>
                  <a:lnTo>
                    <a:pt x="0" y="30"/>
                  </a:lnTo>
                  <a:lnTo>
                    <a:pt x="0" y="22"/>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2" name="Freeform 586"/>
            <p:cNvSpPr>
              <a:spLocks/>
            </p:cNvSpPr>
            <p:nvPr/>
          </p:nvSpPr>
          <p:spPr bwMode="auto">
            <a:xfrm>
              <a:off x="2210" y="3124"/>
              <a:ext cx="125" cy="103"/>
            </a:xfrm>
            <a:custGeom>
              <a:avLst/>
              <a:gdLst>
                <a:gd name="T0" fmla="*/ 0 w 125"/>
                <a:gd name="T1" fmla="*/ 18 h 103"/>
                <a:gd name="T2" fmla="*/ 2 w 125"/>
                <a:gd name="T3" fmla="*/ 15 h 103"/>
                <a:gd name="T4" fmla="*/ 5 w 125"/>
                <a:gd name="T5" fmla="*/ 12 h 103"/>
                <a:gd name="T6" fmla="*/ 9 w 125"/>
                <a:gd name="T7" fmla="*/ 10 h 103"/>
                <a:gd name="T8" fmla="*/ 14 w 125"/>
                <a:gd name="T9" fmla="*/ 8 h 103"/>
                <a:gd name="T10" fmla="*/ 19 w 125"/>
                <a:gd name="T11" fmla="*/ 8 h 103"/>
                <a:gd name="T12" fmla="*/ 25 w 125"/>
                <a:gd name="T13" fmla="*/ 8 h 103"/>
                <a:gd name="T14" fmla="*/ 32 w 125"/>
                <a:gd name="T15" fmla="*/ 8 h 103"/>
                <a:gd name="T16" fmla="*/ 40 w 125"/>
                <a:gd name="T17" fmla="*/ 8 h 103"/>
                <a:gd name="T18" fmla="*/ 49 w 125"/>
                <a:gd name="T19" fmla="*/ 8 h 103"/>
                <a:gd name="T20" fmla="*/ 60 w 125"/>
                <a:gd name="T21" fmla="*/ 7 h 103"/>
                <a:gd name="T22" fmla="*/ 74 w 125"/>
                <a:gd name="T23" fmla="*/ 5 h 103"/>
                <a:gd name="T24" fmla="*/ 87 w 125"/>
                <a:gd name="T25" fmla="*/ 2 h 103"/>
                <a:gd name="T26" fmla="*/ 100 w 125"/>
                <a:gd name="T27" fmla="*/ 0 h 103"/>
                <a:gd name="T28" fmla="*/ 112 w 125"/>
                <a:gd name="T29" fmla="*/ 0 h 103"/>
                <a:gd name="T30" fmla="*/ 118 w 125"/>
                <a:gd name="T31" fmla="*/ 0 h 103"/>
                <a:gd name="T32" fmla="*/ 123 w 125"/>
                <a:gd name="T33" fmla="*/ 3 h 103"/>
                <a:gd name="T34" fmla="*/ 125 w 125"/>
                <a:gd name="T35" fmla="*/ 8 h 103"/>
                <a:gd name="T36" fmla="*/ 123 w 125"/>
                <a:gd name="T37" fmla="*/ 17 h 103"/>
                <a:gd name="T38" fmla="*/ 122 w 125"/>
                <a:gd name="T39" fmla="*/ 25 h 103"/>
                <a:gd name="T40" fmla="*/ 118 w 125"/>
                <a:gd name="T41" fmla="*/ 33 h 103"/>
                <a:gd name="T42" fmla="*/ 113 w 125"/>
                <a:gd name="T43" fmla="*/ 42 h 103"/>
                <a:gd name="T44" fmla="*/ 107 w 125"/>
                <a:gd name="T45" fmla="*/ 50 h 103"/>
                <a:gd name="T46" fmla="*/ 102 w 125"/>
                <a:gd name="T47" fmla="*/ 56 h 103"/>
                <a:gd name="T48" fmla="*/ 95 w 125"/>
                <a:gd name="T49" fmla="*/ 61 h 103"/>
                <a:gd name="T50" fmla="*/ 87 w 125"/>
                <a:gd name="T51" fmla="*/ 66 h 103"/>
                <a:gd name="T52" fmla="*/ 77 w 125"/>
                <a:gd name="T53" fmla="*/ 75 h 103"/>
                <a:gd name="T54" fmla="*/ 65 w 125"/>
                <a:gd name="T55" fmla="*/ 81 h 103"/>
                <a:gd name="T56" fmla="*/ 52 w 125"/>
                <a:gd name="T57" fmla="*/ 90 h 103"/>
                <a:gd name="T58" fmla="*/ 40 w 125"/>
                <a:gd name="T59" fmla="*/ 96 h 103"/>
                <a:gd name="T60" fmla="*/ 30 w 125"/>
                <a:gd name="T61" fmla="*/ 101 h 103"/>
                <a:gd name="T62" fmla="*/ 25 w 125"/>
                <a:gd name="T63" fmla="*/ 103 h 103"/>
                <a:gd name="T64" fmla="*/ 20 w 125"/>
                <a:gd name="T65" fmla="*/ 103 h 103"/>
                <a:gd name="T66" fmla="*/ 19 w 125"/>
                <a:gd name="T67" fmla="*/ 101 h 103"/>
                <a:gd name="T68" fmla="*/ 15 w 125"/>
                <a:gd name="T69" fmla="*/ 100 h 103"/>
                <a:gd name="T70" fmla="*/ 12 w 125"/>
                <a:gd name="T71" fmla="*/ 93 h 103"/>
                <a:gd name="T72" fmla="*/ 9 w 125"/>
                <a:gd name="T73" fmla="*/ 83 h 103"/>
                <a:gd name="T74" fmla="*/ 7 w 125"/>
                <a:gd name="T75" fmla="*/ 71 h 103"/>
                <a:gd name="T76" fmla="*/ 4 w 125"/>
                <a:gd name="T77" fmla="*/ 60 h 103"/>
                <a:gd name="T78" fmla="*/ 2 w 125"/>
                <a:gd name="T79" fmla="*/ 46 h 103"/>
                <a:gd name="T80" fmla="*/ 0 w 125"/>
                <a:gd name="T81" fmla="*/ 35 h 103"/>
                <a:gd name="T82" fmla="*/ 0 w 125"/>
                <a:gd name="T83" fmla="*/ 25 h 103"/>
                <a:gd name="T84" fmla="*/ 0 w 125"/>
                <a:gd name="T85" fmla="*/ 18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103"/>
                <a:gd name="T131" fmla="*/ 125 w 125"/>
                <a:gd name="T132" fmla="*/ 103 h 1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103">
                  <a:moveTo>
                    <a:pt x="0" y="18"/>
                  </a:moveTo>
                  <a:lnTo>
                    <a:pt x="2" y="15"/>
                  </a:lnTo>
                  <a:lnTo>
                    <a:pt x="5" y="12"/>
                  </a:lnTo>
                  <a:lnTo>
                    <a:pt x="9" y="10"/>
                  </a:lnTo>
                  <a:lnTo>
                    <a:pt x="14" y="8"/>
                  </a:lnTo>
                  <a:lnTo>
                    <a:pt x="19" y="8"/>
                  </a:lnTo>
                  <a:lnTo>
                    <a:pt x="25" y="8"/>
                  </a:lnTo>
                  <a:lnTo>
                    <a:pt x="32" y="8"/>
                  </a:lnTo>
                  <a:lnTo>
                    <a:pt x="40" y="8"/>
                  </a:lnTo>
                  <a:lnTo>
                    <a:pt x="49" y="8"/>
                  </a:lnTo>
                  <a:lnTo>
                    <a:pt x="60" y="7"/>
                  </a:lnTo>
                  <a:lnTo>
                    <a:pt x="74" y="5"/>
                  </a:lnTo>
                  <a:lnTo>
                    <a:pt x="87" y="2"/>
                  </a:lnTo>
                  <a:lnTo>
                    <a:pt x="100" y="0"/>
                  </a:lnTo>
                  <a:lnTo>
                    <a:pt x="112" y="0"/>
                  </a:lnTo>
                  <a:lnTo>
                    <a:pt x="118" y="0"/>
                  </a:lnTo>
                  <a:lnTo>
                    <a:pt x="123" y="3"/>
                  </a:lnTo>
                  <a:lnTo>
                    <a:pt x="125" y="8"/>
                  </a:lnTo>
                  <a:lnTo>
                    <a:pt x="123" y="17"/>
                  </a:lnTo>
                  <a:lnTo>
                    <a:pt x="122" y="25"/>
                  </a:lnTo>
                  <a:lnTo>
                    <a:pt x="118" y="33"/>
                  </a:lnTo>
                  <a:lnTo>
                    <a:pt x="113" y="42"/>
                  </a:lnTo>
                  <a:lnTo>
                    <a:pt x="107" y="50"/>
                  </a:lnTo>
                  <a:lnTo>
                    <a:pt x="102" y="56"/>
                  </a:lnTo>
                  <a:lnTo>
                    <a:pt x="95" y="61"/>
                  </a:lnTo>
                  <a:lnTo>
                    <a:pt x="87" y="66"/>
                  </a:lnTo>
                  <a:lnTo>
                    <a:pt x="77" y="75"/>
                  </a:lnTo>
                  <a:lnTo>
                    <a:pt x="65" y="81"/>
                  </a:lnTo>
                  <a:lnTo>
                    <a:pt x="52" y="90"/>
                  </a:lnTo>
                  <a:lnTo>
                    <a:pt x="40" y="96"/>
                  </a:lnTo>
                  <a:lnTo>
                    <a:pt x="30" y="101"/>
                  </a:lnTo>
                  <a:lnTo>
                    <a:pt x="25" y="103"/>
                  </a:lnTo>
                  <a:lnTo>
                    <a:pt x="20" y="103"/>
                  </a:lnTo>
                  <a:lnTo>
                    <a:pt x="19" y="101"/>
                  </a:lnTo>
                  <a:lnTo>
                    <a:pt x="15" y="100"/>
                  </a:lnTo>
                  <a:lnTo>
                    <a:pt x="12" y="93"/>
                  </a:lnTo>
                  <a:lnTo>
                    <a:pt x="9" y="83"/>
                  </a:lnTo>
                  <a:lnTo>
                    <a:pt x="7" y="71"/>
                  </a:lnTo>
                  <a:lnTo>
                    <a:pt x="4" y="60"/>
                  </a:lnTo>
                  <a:lnTo>
                    <a:pt x="2" y="46"/>
                  </a:lnTo>
                  <a:lnTo>
                    <a:pt x="0" y="35"/>
                  </a:lnTo>
                  <a:lnTo>
                    <a:pt x="0" y="25"/>
                  </a:lnTo>
                  <a:lnTo>
                    <a:pt x="0" y="18"/>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3" name="Freeform 587"/>
            <p:cNvSpPr>
              <a:spLocks/>
            </p:cNvSpPr>
            <p:nvPr/>
          </p:nvSpPr>
          <p:spPr bwMode="auto">
            <a:xfrm>
              <a:off x="2217" y="3131"/>
              <a:ext cx="106" cy="86"/>
            </a:xfrm>
            <a:custGeom>
              <a:avLst/>
              <a:gdLst>
                <a:gd name="T0" fmla="*/ 2 w 106"/>
                <a:gd name="T1" fmla="*/ 16 h 86"/>
                <a:gd name="T2" fmla="*/ 3 w 106"/>
                <a:gd name="T3" fmla="*/ 13 h 86"/>
                <a:gd name="T4" fmla="*/ 5 w 106"/>
                <a:gd name="T5" fmla="*/ 10 h 86"/>
                <a:gd name="T6" fmla="*/ 8 w 106"/>
                <a:gd name="T7" fmla="*/ 8 h 86"/>
                <a:gd name="T8" fmla="*/ 13 w 106"/>
                <a:gd name="T9" fmla="*/ 8 h 86"/>
                <a:gd name="T10" fmla="*/ 17 w 106"/>
                <a:gd name="T11" fmla="*/ 6 h 86"/>
                <a:gd name="T12" fmla="*/ 23 w 106"/>
                <a:gd name="T13" fmla="*/ 6 h 86"/>
                <a:gd name="T14" fmla="*/ 28 w 106"/>
                <a:gd name="T15" fmla="*/ 6 h 86"/>
                <a:gd name="T16" fmla="*/ 35 w 106"/>
                <a:gd name="T17" fmla="*/ 6 h 86"/>
                <a:gd name="T18" fmla="*/ 43 w 106"/>
                <a:gd name="T19" fmla="*/ 6 h 86"/>
                <a:gd name="T20" fmla="*/ 53 w 106"/>
                <a:gd name="T21" fmla="*/ 5 h 86"/>
                <a:gd name="T22" fmla="*/ 63 w 106"/>
                <a:gd name="T23" fmla="*/ 3 h 86"/>
                <a:gd name="T24" fmla="*/ 75 w 106"/>
                <a:gd name="T25" fmla="*/ 1 h 86"/>
                <a:gd name="T26" fmla="*/ 87 w 106"/>
                <a:gd name="T27" fmla="*/ 0 h 86"/>
                <a:gd name="T28" fmla="*/ 95 w 106"/>
                <a:gd name="T29" fmla="*/ 0 h 86"/>
                <a:gd name="T30" fmla="*/ 101 w 106"/>
                <a:gd name="T31" fmla="*/ 0 h 86"/>
                <a:gd name="T32" fmla="*/ 106 w 106"/>
                <a:gd name="T33" fmla="*/ 3 h 86"/>
                <a:gd name="T34" fmla="*/ 106 w 106"/>
                <a:gd name="T35" fmla="*/ 8 h 86"/>
                <a:gd name="T36" fmla="*/ 106 w 106"/>
                <a:gd name="T37" fmla="*/ 13 h 86"/>
                <a:gd name="T38" fmla="*/ 103 w 106"/>
                <a:gd name="T39" fmla="*/ 20 h 86"/>
                <a:gd name="T40" fmla="*/ 101 w 106"/>
                <a:gd name="T41" fmla="*/ 28 h 86"/>
                <a:gd name="T42" fmla="*/ 96 w 106"/>
                <a:gd name="T43" fmla="*/ 35 h 86"/>
                <a:gd name="T44" fmla="*/ 91 w 106"/>
                <a:gd name="T45" fmla="*/ 41 h 86"/>
                <a:gd name="T46" fmla="*/ 87 w 106"/>
                <a:gd name="T47" fmla="*/ 48 h 86"/>
                <a:gd name="T48" fmla="*/ 82 w 106"/>
                <a:gd name="T49" fmla="*/ 53 h 86"/>
                <a:gd name="T50" fmla="*/ 75 w 106"/>
                <a:gd name="T51" fmla="*/ 56 h 86"/>
                <a:gd name="T52" fmla="*/ 67 w 106"/>
                <a:gd name="T53" fmla="*/ 63 h 86"/>
                <a:gd name="T54" fmla="*/ 57 w 106"/>
                <a:gd name="T55" fmla="*/ 69 h 86"/>
                <a:gd name="T56" fmla="*/ 45 w 106"/>
                <a:gd name="T57" fmla="*/ 76 h 86"/>
                <a:gd name="T58" fmla="*/ 35 w 106"/>
                <a:gd name="T59" fmla="*/ 81 h 86"/>
                <a:gd name="T60" fmla="*/ 27 w 106"/>
                <a:gd name="T61" fmla="*/ 86 h 86"/>
                <a:gd name="T62" fmla="*/ 22 w 106"/>
                <a:gd name="T63" fmla="*/ 86 h 86"/>
                <a:gd name="T64" fmla="*/ 18 w 106"/>
                <a:gd name="T65" fmla="*/ 86 h 86"/>
                <a:gd name="T66" fmla="*/ 17 w 106"/>
                <a:gd name="T67" fmla="*/ 86 h 86"/>
                <a:gd name="T68" fmla="*/ 15 w 106"/>
                <a:gd name="T69" fmla="*/ 84 h 86"/>
                <a:gd name="T70" fmla="*/ 12 w 106"/>
                <a:gd name="T71" fmla="*/ 78 h 86"/>
                <a:gd name="T72" fmla="*/ 8 w 106"/>
                <a:gd name="T73" fmla="*/ 71 h 86"/>
                <a:gd name="T74" fmla="*/ 7 w 106"/>
                <a:gd name="T75" fmla="*/ 61 h 86"/>
                <a:gd name="T76" fmla="*/ 3 w 106"/>
                <a:gd name="T77" fmla="*/ 49 h 86"/>
                <a:gd name="T78" fmla="*/ 2 w 106"/>
                <a:gd name="T79" fmla="*/ 39 h 86"/>
                <a:gd name="T80" fmla="*/ 2 w 106"/>
                <a:gd name="T81" fmla="*/ 30 h 86"/>
                <a:gd name="T82" fmla="*/ 0 w 106"/>
                <a:gd name="T83" fmla="*/ 21 h 86"/>
                <a:gd name="T84" fmla="*/ 2 w 106"/>
                <a:gd name="T85" fmla="*/ 16 h 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86"/>
                <a:gd name="T131" fmla="*/ 106 w 106"/>
                <a:gd name="T132" fmla="*/ 86 h 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86">
                  <a:moveTo>
                    <a:pt x="2" y="16"/>
                  </a:moveTo>
                  <a:lnTo>
                    <a:pt x="3" y="13"/>
                  </a:lnTo>
                  <a:lnTo>
                    <a:pt x="5" y="10"/>
                  </a:lnTo>
                  <a:lnTo>
                    <a:pt x="8" y="8"/>
                  </a:lnTo>
                  <a:lnTo>
                    <a:pt x="13" y="8"/>
                  </a:lnTo>
                  <a:lnTo>
                    <a:pt x="17" y="6"/>
                  </a:lnTo>
                  <a:lnTo>
                    <a:pt x="23" y="6"/>
                  </a:lnTo>
                  <a:lnTo>
                    <a:pt x="28" y="6"/>
                  </a:lnTo>
                  <a:lnTo>
                    <a:pt x="35" y="6"/>
                  </a:lnTo>
                  <a:lnTo>
                    <a:pt x="43" y="6"/>
                  </a:lnTo>
                  <a:lnTo>
                    <a:pt x="53" y="5"/>
                  </a:lnTo>
                  <a:lnTo>
                    <a:pt x="63" y="3"/>
                  </a:lnTo>
                  <a:lnTo>
                    <a:pt x="75" y="1"/>
                  </a:lnTo>
                  <a:lnTo>
                    <a:pt x="87" y="0"/>
                  </a:lnTo>
                  <a:lnTo>
                    <a:pt x="95" y="0"/>
                  </a:lnTo>
                  <a:lnTo>
                    <a:pt x="101" y="0"/>
                  </a:lnTo>
                  <a:lnTo>
                    <a:pt x="106" y="3"/>
                  </a:lnTo>
                  <a:lnTo>
                    <a:pt x="106" y="8"/>
                  </a:lnTo>
                  <a:lnTo>
                    <a:pt x="106" y="13"/>
                  </a:lnTo>
                  <a:lnTo>
                    <a:pt x="103" y="20"/>
                  </a:lnTo>
                  <a:lnTo>
                    <a:pt x="101" y="28"/>
                  </a:lnTo>
                  <a:lnTo>
                    <a:pt x="96" y="35"/>
                  </a:lnTo>
                  <a:lnTo>
                    <a:pt x="91" y="41"/>
                  </a:lnTo>
                  <a:lnTo>
                    <a:pt x="87" y="48"/>
                  </a:lnTo>
                  <a:lnTo>
                    <a:pt x="82" y="53"/>
                  </a:lnTo>
                  <a:lnTo>
                    <a:pt x="75" y="56"/>
                  </a:lnTo>
                  <a:lnTo>
                    <a:pt x="67" y="63"/>
                  </a:lnTo>
                  <a:lnTo>
                    <a:pt x="57" y="69"/>
                  </a:lnTo>
                  <a:lnTo>
                    <a:pt x="45" y="76"/>
                  </a:lnTo>
                  <a:lnTo>
                    <a:pt x="35" y="81"/>
                  </a:lnTo>
                  <a:lnTo>
                    <a:pt x="27" y="86"/>
                  </a:lnTo>
                  <a:lnTo>
                    <a:pt x="22" y="86"/>
                  </a:lnTo>
                  <a:lnTo>
                    <a:pt x="18" y="86"/>
                  </a:lnTo>
                  <a:lnTo>
                    <a:pt x="17" y="86"/>
                  </a:lnTo>
                  <a:lnTo>
                    <a:pt x="15" y="84"/>
                  </a:lnTo>
                  <a:lnTo>
                    <a:pt x="12" y="78"/>
                  </a:lnTo>
                  <a:lnTo>
                    <a:pt x="8" y="71"/>
                  </a:lnTo>
                  <a:lnTo>
                    <a:pt x="7" y="61"/>
                  </a:lnTo>
                  <a:lnTo>
                    <a:pt x="3" y="49"/>
                  </a:lnTo>
                  <a:lnTo>
                    <a:pt x="2" y="39"/>
                  </a:lnTo>
                  <a:lnTo>
                    <a:pt x="2" y="30"/>
                  </a:lnTo>
                  <a:lnTo>
                    <a:pt x="0" y="21"/>
                  </a:lnTo>
                  <a:lnTo>
                    <a:pt x="2" y="16"/>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4" name="Freeform 588"/>
            <p:cNvSpPr>
              <a:spLocks/>
            </p:cNvSpPr>
            <p:nvPr/>
          </p:nvSpPr>
          <p:spPr bwMode="auto">
            <a:xfrm>
              <a:off x="2225" y="3137"/>
              <a:ext cx="87" cy="72"/>
            </a:xfrm>
            <a:custGeom>
              <a:avLst/>
              <a:gdLst>
                <a:gd name="T0" fmla="*/ 2 w 87"/>
                <a:gd name="T1" fmla="*/ 14 h 72"/>
                <a:gd name="T2" fmla="*/ 2 w 87"/>
                <a:gd name="T3" fmla="*/ 10 h 72"/>
                <a:gd name="T4" fmla="*/ 5 w 87"/>
                <a:gd name="T5" fmla="*/ 9 h 72"/>
                <a:gd name="T6" fmla="*/ 7 w 87"/>
                <a:gd name="T7" fmla="*/ 7 h 72"/>
                <a:gd name="T8" fmla="*/ 10 w 87"/>
                <a:gd name="T9" fmla="*/ 7 h 72"/>
                <a:gd name="T10" fmla="*/ 15 w 87"/>
                <a:gd name="T11" fmla="*/ 7 h 72"/>
                <a:gd name="T12" fmla="*/ 19 w 87"/>
                <a:gd name="T13" fmla="*/ 7 h 72"/>
                <a:gd name="T14" fmla="*/ 24 w 87"/>
                <a:gd name="T15" fmla="*/ 7 h 72"/>
                <a:gd name="T16" fmla="*/ 29 w 87"/>
                <a:gd name="T17" fmla="*/ 7 h 72"/>
                <a:gd name="T18" fmla="*/ 35 w 87"/>
                <a:gd name="T19" fmla="*/ 5 h 72"/>
                <a:gd name="T20" fmla="*/ 44 w 87"/>
                <a:gd name="T21" fmla="*/ 5 h 72"/>
                <a:gd name="T22" fmla="*/ 52 w 87"/>
                <a:gd name="T23" fmla="*/ 4 h 72"/>
                <a:gd name="T24" fmla="*/ 62 w 87"/>
                <a:gd name="T25" fmla="*/ 2 h 72"/>
                <a:gd name="T26" fmla="*/ 70 w 87"/>
                <a:gd name="T27" fmla="*/ 0 h 72"/>
                <a:gd name="T28" fmla="*/ 79 w 87"/>
                <a:gd name="T29" fmla="*/ 0 h 72"/>
                <a:gd name="T30" fmla="*/ 83 w 87"/>
                <a:gd name="T31" fmla="*/ 0 h 72"/>
                <a:gd name="T32" fmla="*/ 87 w 87"/>
                <a:gd name="T33" fmla="*/ 4 h 72"/>
                <a:gd name="T34" fmla="*/ 87 w 87"/>
                <a:gd name="T35" fmla="*/ 7 h 72"/>
                <a:gd name="T36" fmla="*/ 87 w 87"/>
                <a:gd name="T37" fmla="*/ 12 h 72"/>
                <a:gd name="T38" fmla="*/ 85 w 87"/>
                <a:gd name="T39" fmla="*/ 17 h 72"/>
                <a:gd name="T40" fmla="*/ 83 w 87"/>
                <a:gd name="T41" fmla="*/ 24 h 72"/>
                <a:gd name="T42" fmla="*/ 80 w 87"/>
                <a:gd name="T43" fmla="*/ 29 h 72"/>
                <a:gd name="T44" fmla="*/ 75 w 87"/>
                <a:gd name="T45" fmla="*/ 35 h 72"/>
                <a:gd name="T46" fmla="*/ 72 w 87"/>
                <a:gd name="T47" fmla="*/ 40 h 72"/>
                <a:gd name="T48" fmla="*/ 67 w 87"/>
                <a:gd name="T49" fmla="*/ 43 h 72"/>
                <a:gd name="T50" fmla="*/ 62 w 87"/>
                <a:gd name="T51" fmla="*/ 47 h 72"/>
                <a:gd name="T52" fmla="*/ 55 w 87"/>
                <a:gd name="T53" fmla="*/ 52 h 72"/>
                <a:gd name="T54" fmla="*/ 47 w 87"/>
                <a:gd name="T55" fmla="*/ 57 h 72"/>
                <a:gd name="T56" fmla="*/ 37 w 87"/>
                <a:gd name="T57" fmla="*/ 63 h 72"/>
                <a:gd name="T58" fmla="*/ 29 w 87"/>
                <a:gd name="T59" fmla="*/ 67 h 72"/>
                <a:gd name="T60" fmla="*/ 22 w 87"/>
                <a:gd name="T61" fmla="*/ 70 h 72"/>
                <a:gd name="T62" fmla="*/ 15 w 87"/>
                <a:gd name="T63" fmla="*/ 72 h 72"/>
                <a:gd name="T64" fmla="*/ 12 w 87"/>
                <a:gd name="T65" fmla="*/ 70 h 72"/>
                <a:gd name="T66" fmla="*/ 10 w 87"/>
                <a:gd name="T67" fmla="*/ 65 h 72"/>
                <a:gd name="T68" fmla="*/ 7 w 87"/>
                <a:gd name="T69" fmla="*/ 58 h 72"/>
                <a:gd name="T70" fmla="*/ 5 w 87"/>
                <a:gd name="T71" fmla="*/ 50 h 72"/>
                <a:gd name="T72" fmla="*/ 4 w 87"/>
                <a:gd name="T73" fmla="*/ 42 h 72"/>
                <a:gd name="T74" fmla="*/ 2 w 87"/>
                <a:gd name="T75" fmla="*/ 33 h 72"/>
                <a:gd name="T76" fmla="*/ 2 w 87"/>
                <a:gd name="T77" fmla="*/ 25 h 72"/>
                <a:gd name="T78" fmla="*/ 0 w 87"/>
                <a:gd name="T79" fmla="*/ 19 h 72"/>
                <a:gd name="T80" fmla="*/ 2 w 87"/>
                <a:gd name="T81" fmla="*/ 14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72"/>
                <a:gd name="T125" fmla="*/ 87 w 87"/>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72">
                  <a:moveTo>
                    <a:pt x="2" y="14"/>
                  </a:moveTo>
                  <a:lnTo>
                    <a:pt x="2" y="10"/>
                  </a:lnTo>
                  <a:lnTo>
                    <a:pt x="5" y="9"/>
                  </a:lnTo>
                  <a:lnTo>
                    <a:pt x="7" y="7"/>
                  </a:lnTo>
                  <a:lnTo>
                    <a:pt x="10" y="7"/>
                  </a:lnTo>
                  <a:lnTo>
                    <a:pt x="15" y="7"/>
                  </a:lnTo>
                  <a:lnTo>
                    <a:pt x="19" y="7"/>
                  </a:lnTo>
                  <a:lnTo>
                    <a:pt x="24" y="7"/>
                  </a:lnTo>
                  <a:lnTo>
                    <a:pt x="29" y="7"/>
                  </a:lnTo>
                  <a:lnTo>
                    <a:pt x="35" y="5"/>
                  </a:lnTo>
                  <a:lnTo>
                    <a:pt x="44" y="5"/>
                  </a:lnTo>
                  <a:lnTo>
                    <a:pt x="52" y="4"/>
                  </a:lnTo>
                  <a:lnTo>
                    <a:pt x="62" y="2"/>
                  </a:lnTo>
                  <a:lnTo>
                    <a:pt x="70" y="0"/>
                  </a:lnTo>
                  <a:lnTo>
                    <a:pt x="79" y="0"/>
                  </a:lnTo>
                  <a:lnTo>
                    <a:pt x="83" y="0"/>
                  </a:lnTo>
                  <a:lnTo>
                    <a:pt x="87" y="4"/>
                  </a:lnTo>
                  <a:lnTo>
                    <a:pt x="87" y="7"/>
                  </a:lnTo>
                  <a:lnTo>
                    <a:pt x="87" y="12"/>
                  </a:lnTo>
                  <a:lnTo>
                    <a:pt x="85" y="17"/>
                  </a:lnTo>
                  <a:lnTo>
                    <a:pt x="83" y="24"/>
                  </a:lnTo>
                  <a:lnTo>
                    <a:pt x="80" y="29"/>
                  </a:lnTo>
                  <a:lnTo>
                    <a:pt x="75" y="35"/>
                  </a:lnTo>
                  <a:lnTo>
                    <a:pt x="72" y="40"/>
                  </a:lnTo>
                  <a:lnTo>
                    <a:pt x="67" y="43"/>
                  </a:lnTo>
                  <a:lnTo>
                    <a:pt x="62" y="47"/>
                  </a:lnTo>
                  <a:lnTo>
                    <a:pt x="55" y="52"/>
                  </a:lnTo>
                  <a:lnTo>
                    <a:pt x="47" y="57"/>
                  </a:lnTo>
                  <a:lnTo>
                    <a:pt x="37" y="63"/>
                  </a:lnTo>
                  <a:lnTo>
                    <a:pt x="29" y="67"/>
                  </a:lnTo>
                  <a:lnTo>
                    <a:pt x="22" y="70"/>
                  </a:lnTo>
                  <a:lnTo>
                    <a:pt x="15" y="72"/>
                  </a:lnTo>
                  <a:lnTo>
                    <a:pt x="12" y="70"/>
                  </a:lnTo>
                  <a:lnTo>
                    <a:pt x="10" y="65"/>
                  </a:lnTo>
                  <a:lnTo>
                    <a:pt x="7" y="58"/>
                  </a:lnTo>
                  <a:lnTo>
                    <a:pt x="5" y="50"/>
                  </a:lnTo>
                  <a:lnTo>
                    <a:pt x="4" y="42"/>
                  </a:lnTo>
                  <a:lnTo>
                    <a:pt x="2" y="33"/>
                  </a:lnTo>
                  <a:lnTo>
                    <a:pt x="2" y="25"/>
                  </a:lnTo>
                  <a:lnTo>
                    <a:pt x="0" y="19"/>
                  </a:lnTo>
                  <a:lnTo>
                    <a:pt x="2" y="14"/>
                  </a:lnTo>
                  <a:close/>
                </a:path>
              </a:pathLst>
            </a:custGeom>
            <a:gradFill rotWithShape="0">
              <a:gsLst>
                <a:gs pos="0">
                  <a:srgbClr val="660033"/>
                </a:gs>
                <a:gs pos="100000">
                  <a:srgbClr val="99003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95" name="Group 911"/>
          <p:cNvGrpSpPr>
            <a:grpSpLocks/>
          </p:cNvGrpSpPr>
          <p:nvPr/>
        </p:nvGrpSpPr>
        <p:grpSpPr bwMode="auto">
          <a:xfrm>
            <a:off x="6973993" y="592315"/>
            <a:ext cx="895350" cy="832247"/>
            <a:chOff x="4385" y="2353"/>
            <a:chExt cx="634" cy="699"/>
          </a:xfrm>
        </p:grpSpPr>
        <p:sp>
          <p:nvSpPr>
            <p:cNvPr id="596" name="Freeform 912"/>
            <p:cNvSpPr>
              <a:spLocks/>
            </p:cNvSpPr>
            <p:nvPr/>
          </p:nvSpPr>
          <p:spPr bwMode="auto">
            <a:xfrm>
              <a:off x="4385" y="2353"/>
              <a:ext cx="634" cy="699"/>
            </a:xfrm>
            <a:custGeom>
              <a:avLst/>
              <a:gdLst>
                <a:gd name="T0" fmla="*/ 94 w 634"/>
                <a:gd name="T1" fmla="*/ 662 h 699"/>
                <a:gd name="T2" fmla="*/ 98 w 634"/>
                <a:gd name="T3" fmla="*/ 625 h 699"/>
                <a:gd name="T4" fmla="*/ 101 w 634"/>
                <a:gd name="T5" fmla="*/ 587 h 699"/>
                <a:gd name="T6" fmla="*/ 88 w 634"/>
                <a:gd name="T7" fmla="*/ 585 h 699"/>
                <a:gd name="T8" fmla="*/ 64 w 634"/>
                <a:gd name="T9" fmla="*/ 598 h 699"/>
                <a:gd name="T10" fmla="*/ 43 w 634"/>
                <a:gd name="T11" fmla="*/ 600 h 699"/>
                <a:gd name="T12" fmla="*/ 27 w 634"/>
                <a:gd name="T13" fmla="*/ 593 h 699"/>
                <a:gd name="T14" fmla="*/ 16 w 634"/>
                <a:gd name="T15" fmla="*/ 580 h 699"/>
                <a:gd name="T16" fmla="*/ 12 w 634"/>
                <a:gd name="T17" fmla="*/ 563 h 699"/>
                <a:gd name="T18" fmla="*/ 17 w 634"/>
                <a:gd name="T19" fmla="*/ 535 h 699"/>
                <a:gd name="T20" fmla="*/ 29 w 634"/>
                <a:gd name="T21" fmla="*/ 484 h 699"/>
                <a:gd name="T22" fmla="*/ 24 w 634"/>
                <a:gd name="T23" fmla="*/ 436 h 699"/>
                <a:gd name="T24" fmla="*/ 12 w 634"/>
                <a:gd name="T25" fmla="*/ 407 h 699"/>
                <a:gd name="T26" fmla="*/ 1 w 634"/>
                <a:gd name="T27" fmla="*/ 378 h 699"/>
                <a:gd name="T28" fmla="*/ 3 w 634"/>
                <a:gd name="T29" fmla="*/ 341 h 699"/>
                <a:gd name="T30" fmla="*/ 16 w 634"/>
                <a:gd name="T31" fmla="*/ 302 h 699"/>
                <a:gd name="T32" fmla="*/ 14 w 634"/>
                <a:gd name="T33" fmla="*/ 254 h 699"/>
                <a:gd name="T34" fmla="*/ 11 w 634"/>
                <a:gd name="T35" fmla="*/ 189 h 699"/>
                <a:gd name="T36" fmla="*/ 19 w 634"/>
                <a:gd name="T37" fmla="*/ 159 h 699"/>
                <a:gd name="T38" fmla="*/ 41 w 634"/>
                <a:gd name="T39" fmla="*/ 148 h 699"/>
                <a:gd name="T40" fmla="*/ 75 w 634"/>
                <a:gd name="T41" fmla="*/ 135 h 699"/>
                <a:gd name="T42" fmla="*/ 94 w 634"/>
                <a:gd name="T43" fmla="*/ 122 h 699"/>
                <a:gd name="T44" fmla="*/ 96 w 634"/>
                <a:gd name="T45" fmla="*/ 112 h 699"/>
                <a:gd name="T46" fmla="*/ 86 w 634"/>
                <a:gd name="T47" fmla="*/ 87 h 699"/>
                <a:gd name="T48" fmla="*/ 80 w 634"/>
                <a:gd name="T49" fmla="*/ 53 h 699"/>
                <a:gd name="T50" fmla="*/ 86 w 634"/>
                <a:gd name="T51" fmla="*/ 38 h 699"/>
                <a:gd name="T52" fmla="*/ 102 w 634"/>
                <a:gd name="T53" fmla="*/ 25 h 699"/>
                <a:gd name="T54" fmla="*/ 133 w 634"/>
                <a:gd name="T55" fmla="*/ 16 h 699"/>
                <a:gd name="T56" fmla="*/ 186 w 634"/>
                <a:gd name="T57" fmla="*/ 14 h 699"/>
                <a:gd name="T58" fmla="*/ 228 w 634"/>
                <a:gd name="T59" fmla="*/ 22 h 699"/>
                <a:gd name="T60" fmla="*/ 281 w 634"/>
                <a:gd name="T61" fmla="*/ 25 h 699"/>
                <a:gd name="T62" fmla="*/ 331 w 634"/>
                <a:gd name="T63" fmla="*/ 19 h 699"/>
                <a:gd name="T64" fmla="*/ 363 w 634"/>
                <a:gd name="T65" fmla="*/ 6 h 699"/>
                <a:gd name="T66" fmla="*/ 398 w 634"/>
                <a:gd name="T67" fmla="*/ 3 h 699"/>
                <a:gd name="T68" fmla="*/ 432 w 634"/>
                <a:gd name="T69" fmla="*/ 3 h 699"/>
                <a:gd name="T70" fmla="*/ 499 w 634"/>
                <a:gd name="T71" fmla="*/ 0 h 699"/>
                <a:gd name="T72" fmla="*/ 565 w 634"/>
                <a:gd name="T73" fmla="*/ 4 h 699"/>
                <a:gd name="T74" fmla="*/ 605 w 634"/>
                <a:gd name="T75" fmla="*/ 16 h 699"/>
                <a:gd name="T76" fmla="*/ 628 w 634"/>
                <a:gd name="T77" fmla="*/ 35 h 699"/>
                <a:gd name="T78" fmla="*/ 633 w 634"/>
                <a:gd name="T79" fmla="*/ 69 h 699"/>
                <a:gd name="T80" fmla="*/ 625 w 634"/>
                <a:gd name="T81" fmla="*/ 87 h 699"/>
                <a:gd name="T82" fmla="*/ 622 w 634"/>
                <a:gd name="T83" fmla="*/ 109 h 699"/>
                <a:gd name="T84" fmla="*/ 613 w 634"/>
                <a:gd name="T85" fmla="*/ 127 h 699"/>
                <a:gd name="T86" fmla="*/ 581 w 634"/>
                <a:gd name="T87" fmla="*/ 169 h 699"/>
                <a:gd name="T88" fmla="*/ 559 w 634"/>
                <a:gd name="T89" fmla="*/ 207 h 699"/>
                <a:gd name="T90" fmla="*/ 552 w 634"/>
                <a:gd name="T91" fmla="*/ 265 h 699"/>
                <a:gd name="T92" fmla="*/ 543 w 634"/>
                <a:gd name="T93" fmla="*/ 342 h 699"/>
                <a:gd name="T94" fmla="*/ 530 w 634"/>
                <a:gd name="T95" fmla="*/ 397 h 699"/>
                <a:gd name="T96" fmla="*/ 480 w 634"/>
                <a:gd name="T97" fmla="*/ 490 h 699"/>
                <a:gd name="T98" fmla="*/ 432 w 634"/>
                <a:gd name="T99" fmla="*/ 564 h 699"/>
                <a:gd name="T100" fmla="*/ 409 w 634"/>
                <a:gd name="T101" fmla="*/ 584 h 699"/>
                <a:gd name="T102" fmla="*/ 374 w 634"/>
                <a:gd name="T103" fmla="*/ 592 h 699"/>
                <a:gd name="T104" fmla="*/ 342 w 634"/>
                <a:gd name="T105" fmla="*/ 596 h 699"/>
                <a:gd name="T106" fmla="*/ 311 w 634"/>
                <a:gd name="T107" fmla="*/ 611 h 699"/>
                <a:gd name="T108" fmla="*/ 241 w 634"/>
                <a:gd name="T109" fmla="*/ 653 h 699"/>
                <a:gd name="T110" fmla="*/ 170 w 634"/>
                <a:gd name="T111" fmla="*/ 691 h 699"/>
                <a:gd name="T112" fmla="*/ 144 w 634"/>
                <a:gd name="T113" fmla="*/ 699 h 699"/>
                <a:gd name="T114" fmla="*/ 117 w 634"/>
                <a:gd name="T115" fmla="*/ 696 h 699"/>
                <a:gd name="T116" fmla="*/ 99 w 634"/>
                <a:gd name="T117" fmla="*/ 678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699"/>
                <a:gd name="T179" fmla="*/ 634 w 634"/>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699">
                  <a:moveTo>
                    <a:pt x="99" y="678"/>
                  </a:moveTo>
                  <a:lnTo>
                    <a:pt x="96" y="670"/>
                  </a:lnTo>
                  <a:lnTo>
                    <a:pt x="94" y="662"/>
                  </a:lnTo>
                  <a:lnTo>
                    <a:pt x="94" y="653"/>
                  </a:lnTo>
                  <a:lnTo>
                    <a:pt x="96" y="643"/>
                  </a:lnTo>
                  <a:lnTo>
                    <a:pt x="98" y="625"/>
                  </a:lnTo>
                  <a:lnTo>
                    <a:pt x="101" y="609"/>
                  </a:lnTo>
                  <a:lnTo>
                    <a:pt x="102" y="595"/>
                  </a:lnTo>
                  <a:lnTo>
                    <a:pt x="101" y="587"/>
                  </a:lnTo>
                  <a:lnTo>
                    <a:pt x="98" y="584"/>
                  </a:lnTo>
                  <a:lnTo>
                    <a:pt x="94" y="584"/>
                  </a:lnTo>
                  <a:lnTo>
                    <a:pt x="88" y="585"/>
                  </a:lnTo>
                  <a:lnTo>
                    <a:pt x="82" y="590"/>
                  </a:lnTo>
                  <a:lnTo>
                    <a:pt x="72" y="595"/>
                  </a:lnTo>
                  <a:lnTo>
                    <a:pt x="64" y="598"/>
                  </a:lnTo>
                  <a:lnTo>
                    <a:pt x="57" y="600"/>
                  </a:lnTo>
                  <a:lnTo>
                    <a:pt x="49" y="600"/>
                  </a:lnTo>
                  <a:lnTo>
                    <a:pt x="43" y="600"/>
                  </a:lnTo>
                  <a:lnTo>
                    <a:pt x="38" y="598"/>
                  </a:lnTo>
                  <a:lnTo>
                    <a:pt x="32" y="596"/>
                  </a:lnTo>
                  <a:lnTo>
                    <a:pt x="27" y="593"/>
                  </a:lnTo>
                  <a:lnTo>
                    <a:pt x="22" y="590"/>
                  </a:lnTo>
                  <a:lnTo>
                    <a:pt x="19" y="585"/>
                  </a:lnTo>
                  <a:lnTo>
                    <a:pt x="16" y="580"/>
                  </a:lnTo>
                  <a:lnTo>
                    <a:pt x="14" y="575"/>
                  </a:lnTo>
                  <a:lnTo>
                    <a:pt x="12" y="569"/>
                  </a:lnTo>
                  <a:lnTo>
                    <a:pt x="12" y="563"/>
                  </a:lnTo>
                  <a:lnTo>
                    <a:pt x="12" y="556"/>
                  </a:lnTo>
                  <a:lnTo>
                    <a:pt x="14" y="550"/>
                  </a:lnTo>
                  <a:lnTo>
                    <a:pt x="17" y="535"/>
                  </a:lnTo>
                  <a:lnTo>
                    <a:pt x="22" y="519"/>
                  </a:lnTo>
                  <a:lnTo>
                    <a:pt x="25" y="502"/>
                  </a:lnTo>
                  <a:lnTo>
                    <a:pt x="29" y="484"/>
                  </a:lnTo>
                  <a:lnTo>
                    <a:pt x="29" y="465"/>
                  </a:lnTo>
                  <a:lnTo>
                    <a:pt x="27" y="445"/>
                  </a:lnTo>
                  <a:lnTo>
                    <a:pt x="24" y="436"/>
                  </a:lnTo>
                  <a:lnTo>
                    <a:pt x="22" y="426"/>
                  </a:lnTo>
                  <a:lnTo>
                    <a:pt x="17" y="416"/>
                  </a:lnTo>
                  <a:lnTo>
                    <a:pt x="12" y="407"/>
                  </a:lnTo>
                  <a:lnTo>
                    <a:pt x="8" y="397"/>
                  </a:lnTo>
                  <a:lnTo>
                    <a:pt x="3" y="387"/>
                  </a:lnTo>
                  <a:lnTo>
                    <a:pt x="1" y="378"/>
                  </a:lnTo>
                  <a:lnTo>
                    <a:pt x="0" y="370"/>
                  </a:lnTo>
                  <a:lnTo>
                    <a:pt x="0" y="355"/>
                  </a:lnTo>
                  <a:lnTo>
                    <a:pt x="3" y="341"/>
                  </a:lnTo>
                  <a:lnTo>
                    <a:pt x="8" y="326"/>
                  </a:lnTo>
                  <a:lnTo>
                    <a:pt x="11" y="313"/>
                  </a:lnTo>
                  <a:lnTo>
                    <a:pt x="16" y="302"/>
                  </a:lnTo>
                  <a:lnTo>
                    <a:pt x="16" y="289"/>
                  </a:lnTo>
                  <a:lnTo>
                    <a:pt x="16" y="273"/>
                  </a:lnTo>
                  <a:lnTo>
                    <a:pt x="14" y="254"/>
                  </a:lnTo>
                  <a:lnTo>
                    <a:pt x="12" y="233"/>
                  </a:lnTo>
                  <a:lnTo>
                    <a:pt x="11" y="210"/>
                  </a:lnTo>
                  <a:lnTo>
                    <a:pt x="11" y="189"/>
                  </a:lnTo>
                  <a:lnTo>
                    <a:pt x="14" y="172"/>
                  </a:lnTo>
                  <a:lnTo>
                    <a:pt x="16" y="165"/>
                  </a:lnTo>
                  <a:lnTo>
                    <a:pt x="19" y="159"/>
                  </a:lnTo>
                  <a:lnTo>
                    <a:pt x="24" y="154"/>
                  </a:lnTo>
                  <a:lnTo>
                    <a:pt x="29" y="152"/>
                  </a:lnTo>
                  <a:lnTo>
                    <a:pt x="41" y="148"/>
                  </a:lnTo>
                  <a:lnTo>
                    <a:pt x="53" y="144"/>
                  </a:lnTo>
                  <a:lnTo>
                    <a:pt x="66" y="140"/>
                  </a:lnTo>
                  <a:lnTo>
                    <a:pt x="75" y="135"/>
                  </a:lnTo>
                  <a:lnTo>
                    <a:pt x="85" y="130"/>
                  </a:lnTo>
                  <a:lnTo>
                    <a:pt x="91" y="125"/>
                  </a:lnTo>
                  <a:lnTo>
                    <a:pt x="94" y="122"/>
                  </a:lnTo>
                  <a:lnTo>
                    <a:pt x="96" y="119"/>
                  </a:lnTo>
                  <a:lnTo>
                    <a:pt x="96" y="115"/>
                  </a:lnTo>
                  <a:lnTo>
                    <a:pt x="96" y="112"/>
                  </a:lnTo>
                  <a:lnTo>
                    <a:pt x="94" y="106"/>
                  </a:lnTo>
                  <a:lnTo>
                    <a:pt x="91" y="96"/>
                  </a:lnTo>
                  <a:lnTo>
                    <a:pt x="86" y="87"/>
                  </a:lnTo>
                  <a:lnTo>
                    <a:pt x="83" y="75"/>
                  </a:lnTo>
                  <a:lnTo>
                    <a:pt x="80" y="64"/>
                  </a:lnTo>
                  <a:lnTo>
                    <a:pt x="80" y="53"/>
                  </a:lnTo>
                  <a:lnTo>
                    <a:pt x="82" y="48"/>
                  </a:lnTo>
                  <a:lnTo>
                    <a:pt x="83" y="43"/>
                  </a:lnTo>
                  <a:lnTo>
                    <a:pt x="86" y="38"/>
                  </a:lnTo>
                  <a:lnTo>
                    <a:pt x="91" y="33"/>
                  </a:lnTo>
                  <a:lnTo>
                    <a:pt x="96" y="29"/>
                  </a:lnTo>
                  <a:lnTo>
                    <a:pt x="102" y="25"/>
                  </a:lnTo>
                  <a:lnTo>
                    <a:pt x="109" y="22"/>
                  </a:lnTo>
                  <a:lnTo>
                    <a:pt x="117" y="21"/>
                  </a:lnTo>
                  <a:lnTo>
                    <a:pt x="133" y="16"/>
                  </a:lnTo>
                  <a:lnTo>
                    <a:pt x="151" y="14"/>
                  </a:lnTo>
                  <a:lnTo>
                    <a:pt x="170" y="14"/>
                  </a:lnTo>
                  <a:lnTo>
                    <a:pt x="186" y="14"/>
                  </a:lnTo>
                  <a:lnTo>
                    <a:pt x="202" y="16"/>
                  </a:lnTo>
                  <a:lnTo>
                    <a:pt x="215" y="19"/>
                  </a:lnTo>
                  <a:lnTo>
                    <a:pt x="228" y="22"/>
                  </a:lnTo>
                  <a:lnTo>
                    <a:pt x="244" y="24"/>
                  </a:lnTo>
                  <a:lnTo>
                    <a:pt x="262" y="25"/>
                  </a:lnTo>
                  <a:lnTo>
                    <a:pt x="281" y="25"/>
                  </a:lnTo>
                  <a:lnTo>
                    <a:pt x="300" y="25"/>
                  </a:lnTo>
                  <a:lnTo>
                    <a:pt x="316" y="22"/>
                  </a:lnTo>
                  <a:lnTo>
                    <a:pt x="331" y="19"/>
                  </a:lnTo>
                  <a:lnTo>
                    <a:pt x="342" y="14"/>
                  </a:lnTo>
                  <a:lnTo>
                    <a:pt x="352" y="8"/>
                  </a:lnTo>
                  <a:lnTo>
                    <a:pt x="363" y="6"/>
                  </a:lnTo>
                  <a:lnTo>
                    <a:pt x="374" y="3"/>
                  </a:lnTo>
                  <a:lnTo>
                    <a:pt x="387" y="3"/>
                  </a:lnTo>
                  <a:lnTo>
                    <a:pt x="398" y="3"/>
                  </a:lnTo>
                  <a:lnTo>
                    <a:pt x="411" y="3"/>
                  </a:lnTo>
                  <a:lnTo>
                    <a:pt x="422" y="3"/>
                  </a:lnTo>
                  <a:lnTo>
                    <a:pt x="432" y="3"/>
                  </a:lnTo>
                  <a:lnTo>
                    <a:pt x="446" y="1"/>
                  </a:lnTo>
                  <a:lnTo>
                    <a:pt x="469" y="0"/>
                  </a:lnTo>
                  <a:lnTo>
                    <a:pt x="499" y="0"/>
                  </a:lnTo>
                  <a:lnTo>
                    <a:pt x="532" y="1"/>
                  </a:lnTo>
                  <a:lnTo>
                    <a:pt x="549" y="3"/>
                  </a:lnTo>
                  <a:lnTo>
                    <a:pt x="565" y="4"/>
                  </a:lnTo>
                  <a:lnTo>
                    <a:pt x="580" y="8"/>
                  </a:lnTo>
                  <a:lnTo>
                    <a:pt x="594" y="11"/>
                  </a:lnTo>
                  <a:lnTo>
                    <a:pt x="605" y="16"/>
                  </a:lnTo>
                  <a:lnTo>
                    <a:pt x="615" y="21"/>
                  </a:lnTo>
                  <a:lnTo>
                    <a:pt x="623" y="27"/>
                  </a:lnTo>
                  <a:lnTo>
                    <a:pt x="628" y="35"/>
                  </a:lnTo>
                  <a:lnTo>
                    <a:pt x="633" y="50"/>
                  </a:lnTo>
                  <a:lnTo>
                    <a:pt x="634" y="61"/>
                  </a:lnTo>
                  <a:lnTo>
                    <a:pt x="633" y="69"/>
                  </a:lnTo>
                  <a:lnTo>
                    <a:pt x="631" y="75"/>
                  </a:lnTo>
                  <a:lnTo>
                    <a:pt x="628" y="82"/>
                  </a:lnTo>
                  <a:lnTo>
                    <a:pt x="625" y="87"/>
                  </a:lnTo>
                  <a:lnTo>
                    <a:pt x="622" y="95"/>
                  </a:lnTo>
                  <a:lnTo>
                    <a:pt x="622" y="103"/>
                  </a:lnTo>
                  <a:lnTo>
                    <a:pt x="622" y="109"/>
                  </a:lnTo>
                  <a:lnTo>
                    <a:pt x="620" y="114"/>
                  </a:lnTo>
                  <a:lnTo>
                    <a:pt x="617" y="120"/>
                  </a:lnTo>
                  <a:lnTo>
                    <a:pt x="613" y="127"/>
                  </a:lnTo>
                  <a:lnTo>
                    <a:pt x="604" y="141"/>
                  </a:lnTo>
                  <a:lnTo>
                    <a:pt x="593" y="154"/>
                  </a:lnTo>
                  <a:lnTo>
                    <a:pt x="581" y="169"/>
                  </a:lnTo>
                  <a:lnTo>
                    <a:pt x="570" y="183"/>
                  </a:lnTo>
                  <a:lnTo>
                    <a:pt x="562" y="196"/>
                  </a:lnTo>
                  <a:lnTo>
                    <a:pt x="559" y="207"/>
                  </a:lnTo>
                  <a:lnTo>
                    <a:pt x="557" y="222"/>
                  </a:lnTo>
                  <a:lnTo>
                    <a:pt x="554" y="241"/>
                  </a:lnTo>
                  <a:lnTo>
                    <a:pt x="552" y="265"/>
                  </a:lnTo>
                  <a:lnTo>
                    <a:pt x="549" y="292"/>
                  </a:lnTo>
                  <a:lnTo>
                    <a:pt x="546" y="318"/>
                  </a:lnTo>
                  <a:lnTo>
                    <a:pt x="543" y="342"/>
                  </a:lnTo>
                  <a:lnTo>
                    <a:pt x="540" y="363"/>
                  </a:lnTo>
                  <a:lnTo>
                    <a:pt x="536" y="379"/>
                  </a:lnTo>
                  <a:lnTo>
                    <a:pt x="530" y="397"/>
                  </a:lnTo>
                  <a:lnTo>
                    <a:pt x="517" y="424"/>
                  </a:lnTo>
                  <a:lnTo>
                    <a:pt x="501" y="456"/>
                  </a:lnTo>
                  <a:lnTo>
                    <a:pt x="480" y="490"/>
                  </a:lnTo>
                  <a:lnTo>
                    <a:pt x="461" y="522"/>
                  </a:lnTo>
                  <a:lnTo>
                    <a:pt x="440" y="551"/>
                  </a:lnTo>
                  <a:lnTo>
                    <a:pt x="432" y="564"/>
                  </a:lnTo>
                  <a:lnTo>
                    <a:pt x="422" y="574"/>
                  </a:lnTo>
                  <a:lnTo>
                    <a:pt x="416" y="580"/>
                  </a:lnTo>
                  <a:lnTo>
                    <a:pt x="409" y="584"/>
                  </a:lnTo>
                  <a:lnTo>
                    <a:pt x="398" y="587"/>
                  </a:lnTo>
                  <a:lnTo>
                    <a:pt x="385" y="590"/>
                  </a:lnTo>
                  <a:lnTo>
                    <a:pt x="374" y="592"/>
                  </a:lnTo>
                  <a:lnTo>
                    <a:pt x="363" y="593"/>
                  </a:lnTo>
                  <a:lnTo>
                    <a:pt x="353" y="595"/>
                  </a:lnTo>
                  <a:lnTo>
                    <a:pt x="342" y="596"/>
                  </a:lnTo>
                  <a:lnTo>
                    <a:pt x="332" y="600"/>
                  </a:lnTo>
                  <a:lnTo>
                    <a:pt x="324" y="604"/>
                  </a:lnTo>
                  <a:lnTo>
                    <a:pt x="311" y="611"/>
                  </a:lnTo>
                  <a:lnTo>
                    <a:pt x="292" y="622"/>
                  </a:lnTo>
                  <a:lnTo>
                    <a:pt x="268" y="637"/>
                  </a:lnTo>
                  <a:lnTo>
                    <a:pt x="241" y="653"/>
                  </a:lnTo>
                  <a:lnTo>
                    <a:pt x="215" y="667"/>
                  </a:lnTo>
                  <a:lnTo>
                    <a:pt x="191" y="680"/>
                  </a:lnTo>
                  <a:lnTo>
                    <a:pt x="170" y="691"/>
                  </a:lnTo>
                  <a:lnTo>
                    <a:pt x="159" y="698"/>
                  </a:lnTo>
                  <a:lnTo>
                    <a:pt x="151" y="698"/>
                  </a:lnTo>
                  <a:lnTo>
                    <a:pt x="144" y="699"/>
                  </a:lnTo>
                  <a:lnTo>
                    <a:pt x="135" y="699"/>
                  </a:lnTo>
                  <a:lnTo>
                    <a:pt x="127" y="698"/>
                  </a:lnTo>
                  <a:lnTo>
                    <a:pt x="117" y="696"/>
                  </a:lnTo>
                  <a:lnTo>
                    <a:pt x="111" y="693"/>
                  </a:lnTo>
                  <a:lnTo>
                    <a:pt x="104" y="686"/>
                  </a:lnTo>
                  <a:lnTo>
                    <a:pt x="99" y="678"/>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7" name="Freeform 913"/>
            <p:cNvSpPr>
              <a:spLocks/>
            </p:cNvSpPr>
            <p:nvPr/>
          </p:nvSpPr>
          <p:spPr bwMode="auto">
            <a:xfrm>
              <a:off x="4385" y="2353"/>
              <a:ext cx="634" cy="699"/>
            </a:xfrm>
            <a:custGeom>
              <a:avLst/>
              <a:gdLst>
                <a:gd name="T0" fmla="*/ 94 w 634"/>
                <a:gd name="T1" fmla="*/ 662 h 699"/>
                <a:gd name="T2" fmla="*/ 98 w 634"/>
                <a:gd name="T3" fmla="*/ 625 h 699"/>
                <a:gd name="T4" fmla="*/ 101 w 634"/>
                <a:gd name="T5" fmla="*/ 587 h 699"/>
                <a:gd name="T6" fmla="*/ 88 w 634"/>
                <a:gd name="T7" fmla="*/ 585 h 699"/>
                <a:gd name="T8" fmla="*/ 64 w 634"/>
                <a:gd name="T9" fmla="*/ 598 h 699"/>
                <a:gd name="T10" fmla="*/ 43 w 634"/>
                <a:gd name="T11" fmla="*/ 600 h 699"/>
                <a:gd name="T12" fmla="*/ 27 w 634"/>
                <a:gd name="T13" fmla="*/ 593 h 699"/>
                <a:gd name="T14" fmla="*/ 16 w 634"/>
                <a:gd name="T15" fmla="*/ 580 h 699"/>
                <a:gd name="T16" fmla="*/ 12 w 634"/>
                <a:gd name="T17" fmla="*/ 563 h 699"/>
                <a:gd name="T18" fmla="*/ 17 w 634"/>
                <a:gd name="T19" fmla="*/ 535 h 699"/>
                <a:gd name="T20" fmla="*/ 29 w 634"/>
                <a:gd name="T21" fmla="*/ 484 h 699"/>
                <a:gd name="T22" fmla="*/ 24 w 634"/>
                <a:gd name="T23" fmla="*/ 436 h 699"/>
                <a:gd name="T24" fmla="*/ 12 w 634"/>
                <a:gd name="T25" fmla="*/ 407 h 699"/>
                <a:gd name="T26" fmla="*/ 1 w 634"/>
                <a:gd name="T27" fmla="*/ 378 h 699"/>
                <a:gd name="T28" fmla="*/ 3 w 634"/>
                <a:gd name="T29" fmla="*/ 341 h 699"/>
                <a:gd name="T30" fmla="*/ 16 w 634"/>
                <a:gd name="T31" fmla="*/ 302 h 699"/>
                <a:gd name="T32" fmla="*/ 14 w 634"/>
                <a:gd name="T33" fmla="*/ 254 h 699"/>
                <a:gd name="T34" fmla="*/ 11 w 634"/>
                <a:gd name="T35" fmla="*/ 189 h 699"/>
                <a:gd name="T36" fmla="*/ 19 w 634"/>
                <a:gd name="T37" fmla="*/ 159 h 699"/>
                <a:gd name="T38" fmla="*/ 41 w 634"/>
                <a:gd name="T39" fmla="*/ 148 h 699"/>
                <a:gd name="T40" fmla="*/ 75 w 634"/>
                <a:gd name="T41" fmla="*/ 135 h 699"/>
                <a:gd name="T42" fmla="*/ 94 w 634"/>
                <a:gd name="T43" fmla="*/ 122 h 699"/>
                <a:gd name="T44" fmla="*/ 96 w 634"/>
                <a:gd name="T45" fmla="*/ 112 h 699"/>
                <a:gd name="T46" fmla="*/ 86 w 634"/>
                <a:gd name="T47" fmla="*/ 87 h 699"/>
                <a:gd name="T48" fmla="*/ 80 w 634"/>
                <a:gd name="T49" fmla="*/ 53 h 699"/>
                <a:gd name="T50" fmla="*/ 86 w 634"/>
                <a:gd name="T51" fmla="*/ 38 h 699"/>
                <a:gd name="T52" fmla="*/ 102 w 634"/>
                <a:gd name="T53" fmla="*/ 25 h 699"/>
                <a:gd name="T54" fmla="*/ 133 w 634"/>
                <a:gd name="T55" fmla="*/ 16 h 699"/>
                <a:gd name="T56" fmla="*/ 186 w 634"/>
                <a:gd name="T57" fmla="*/ 14 h 699"/>
                <a:gd name="T58" fmla="*/ 228 w 634"/>
                <a:gd name="T59" fmla="*/ 22 h 699"/>
                <a:gd name="T60" fmla="*/ 281 w 634"/>
                <a:gd name="T61" fmla="*/ 25 h 699"/>
                <a:gd name="T62" fmla="*/ 331 w 634"/>
                <a:gd name="T63" fmla="*/ 19 h 699"/>
                <a:gd name="T64" fmla="*/ 363 w 634"/>
                <a:gd name="T65" fmla="*/ 6 h 699"/>
                <a:gd name="T66" fmla="*/ 398 w 634"/>
                <a:gd name="T67" fmla="*/ 3 h 699"/>
                <a:gd name="T68" fmla="*/ 432 w 634"/>
                <a:gd name="T69" fmla="*/ 3 h 699"/>
                <a:gd name="T70" fmla="*/ 499 w 634"/>
                <a:gd name="T71" fmla="*/ 0 h 699"/>
                <a:gd name="T72" fmla="*/ 565 w 634"/>
                <a:gd name="T73" fmla="*/ 4 h 699"/>
                <a:gd name="T74" fmla="*/ 605 w 634"/>
                <a:gd name="T75" fmla="*/ 16 h 699"/>
                <a:gd name="T76" fmla="*/ 628 w 634"/>
                <a:gd name="T77" fmla="*/ 35 h 699"/>
                <a:gd name="T78" fmla="*/ 633 w 634"/>
                <a:gd name="T79" fmla="*/ 69 h 699"/>
                <a:gd name="T80" fmla="*/ 625 w 634"/>
                <a:gd name="T81" fmla="*/ 87 h 699"/>
                <a:gd name="T82" fmla="*/ 622 w 634"/>
                <a:gd name="T83" fmla="*/ 109 h 699"/>
                <a:gd name="T84" fmla="*/ 613 w 634"/>
                <a:gd name="T85" fmla="*/ 127 h 699"/>
                <a:gd name="T86" fmla="*/ 581 w 634"/>
                <a:gd name="T87" fmla="*/ 169 h 699"/>
                <a:gd name="T88" fmla="*/ 559 w 634"/>
                <a:gd name="T89" fmla="*/ 207 h 699"/>
                <a:gd name="T90" fmla="*/ 552 w 634"/>
                <a:gd name="T91" fmla="*/ 265 h 699"/>
                <a:gd name="T92" fmla="*/ 543 w 634"/>
                <a:gd name="T93" fmla="*/ 342 h 699"/>
                <a:gd name="T94" fmla="*/ 530 w 634"/>
                <a:gd name="T95" fmla="*/ 397 h 699"/>
                <a:gd name="T96" fmla="*/ 480 w 634"/>
                <a:gd name="T97" fmla="*/ 490 h 699"/>
                <a:gd name="T98" fmla="*/ 432 w 634"/>
                <a:gd name="T99" fmla="*/ 564 h 699"/>
                <a:gd name="T100" fmla="*/ 409 w 634"/>
                <a:gd name="T101" fmla="*/ 584 h 699"/>
                <a:gd name="T102" fmla="*/ 374 w 634"/>
                <a:gd name="T103" fmla="*/ 592 h 699"/>
                <a:gd name="T104" fmla="*/ 342 w 634"/>
                <a:gd name="T105" fmla="*/ 596 h 699"/>
                <a:gd name="T106" fmla="*/ 311 w 634"/>
                <a:gd name="T107" fmla="*/ 611 h 699"/>
                <a:gd name="T108" fmla="*/ 241 w 634"/>
                <a:gd name="T109" fmla="*/ 653 h 699"/>
                <a:gd name="T110" fmla="*/ 170 w 634"/>
                <a:gd name="T111" fmla="*/ 691 h 699"/>
                <a:gd name="T112" fmla="*/ 144 w 634"/>
                <a:gd name="T113" fmla="*/ 699 h 699"/>
                <a:gd name="T114" fmla="*/ 117 w 634"/>
                <a:gd name="T115" fmla="*/ 696 h 699"/>
                <a:gd name="T116" fmla="*/ 99 w 634"/>
                <a:gd name="T117" fmla="*/ 678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699"/>
                <a:gd name="T179" fmla="*/ 634 w 634"/>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699">
                  <a:moveTo>
                    <a:pt x="99" y="678"/>
                  </a:moveTo>
                  <a:lnTo>
                    <a:pt x="96" y="670"/>
                  </a:lnTo>
                  <a:lnTo>
                    <a:pt x="94" y="662"/>
                  </a:lnTo>
                  <a:lnTo>
                    <a:pt x="94" y="653"/>
                  </a:lnTo>
                  <a:lnTo>
                    <a:pt x="96" y="643"/>
                  </a:lnTo>
                  <a:lnTo>
                    <a:pt x="98" y="625"/>
                  </a:lnTo>
                  <a:lnTo>
                    <a:pt x="101" y="609"/>
                  </a:lnTo>
                  <a:lnTo>
                    <a:pt x="102" y="595"/>
                  </a:lnTo>
                  <a:lnTo>
                    <a:pt x="101" y="587"/>
                  </a:lnTo>
                  <a:lnTo>
                    <a:pt x="98" y="584"/>
                  </a:lnTo>
                  <a:lnTo>
                    <a:pt x="94" y="584"/>
                  </a:lnTo>
                  <a:lnTo>
                    <a:pt x="88" y="585"/>
                  </a:lnTo>
                  <a:lnTo>
                    <a:pt x="82" y="590"/>
                  </a:lnTo>
                  <a:lnTo>
                    <a:pt x="72" y="595"/>
                  </a:lnTo>
                  <a:lnTo>
                    <a:pt x="64" y="598"/>
                  </a:lnTo>
                  <a:lnTo>
                    <a:pt x="57" y="600"/>
                  </a:lnTo>
                  <a:lnTo>
                    <a:pt x="49" y="600"/>
                  </a:lnTo>
                  <a:lnTo>
                    <a:pt x="43" y="600"/>
                  </a:lnTo>
                  <a:lnTo>
                    <a:pt x="38" y="598"/>
                  </a:lnTo>
                  <a:lnTo>
                    <a:pt x="32" y="596"/>
                  </a:lnTo>
                  <a:lnTo>
                    <a:pt x="27" y="593"/>
                  </a:lnTo>
                  <a:lnTo>
                    <a:pt x="22" y="590"/>
                  </a:lnTo>
                  <a:lnTo>
                    <a:pt x="19" y="585"/>
                  </a:lnTo>
                  <a:lnTo>
                    <a:pt x="16" y="580"/>
                  </a:lnTo>
                  <a:lnTo>
                    <a:pt x="14" y="575"/>
                  </a:lnTo>
                  <a:lnTo>
                    <a:pt x="12" y="569"/>
                  </a:lnTo>
                  <a:lnTo>
                    <a:pt x="12" y="563"/>
                  </a:lnTo>
                  <a:lnTo>
                    <a:pt x="12" y="556"/>
                  </a:lnTo>
                  <a:lnTo>
                    <a:pt x="14" y="550"/>
                  </a:lnTo>
                  <a:lnTo>
                    <a:pt x="17" y="535"/>
                  </a:lnTo>
                  <a:lnTo>
                    <a:pt x="22" y="519"/>
                  </a:lnTo>
                  <a:lnTo>
                    <a:pt x="25" y="502"/>
                  </a:lnTo>
                  <a:lnTo>
                    <a:pt x="29" y="484"/>
                  </a:lnTo>
                  <a:lnTo>
                    <a:pt x="29" y="465"/>
                  </a:lnTo>
                  <a:lnTo>
                    <a:pt x="27" y="445"/>
                  </a:lnTo>
                  <a:lnTo>
                    <a:pt x="24" y="436"/>
                  </a:lnTo>
                  <a:lnTo>
                    <a:pt x="22" y="426"/>
                  </a:lnTo>
                  <a:lnTo>
                    <a:pt x="17" y="416"/>
                  </a:lnTo>
                  <a:lnTo>
                    <a:pt x="12" y="407"/>
                  </a:lnTo>
                  <a:lnTo>
                    <a:pt x="8" y="397"/>
                  </a:lnTo>
                  <a:lnTo>
                    <a:pt x="3" y="387"/>
                  </a:lnTo>
                  <a:lnTo>
                    <a:pt x="1" y="378"/>
                  </a:lnTo>
                  <a:lnTo>
                    <a:pt x="0" y="370"/>
                  </a:lnTo>
                  <a:lnTo>
                    <a:pt x="0" y="355"/>
                  </a:lnTo>
                  <a:lnTo>
                    <a:pt x="3" y="341"/>
                  </a:lnTo>
                  <a:lnTo>
                    <a:pt x="8" y="326"/>
                  </a:lnTo>
                  <a:lnTo>
                    <a:pt x="11" y="313"/>
                  </a:lnTo>
                  <a:lnTo>
                    <a:pt x="16" y="302"/>
                  </a:lnTo>
                  <a:lnTo>
                    <a:pt x="16" y="289"/>
                  </a:lnTo>
                  <a:lnTo>
                    <a:pt x="16" y="273"/>
                  </a:lnTo>
                  <a:lnTo>
                    <a:pt x="14" y="254"/>
                  </a:lnTo>
                  <a:lnTo>
                    <a:pt x="12" y="233"/>
                  </a:lnTo>
                  <a:lnTo>
                    <a:pt x="11" y="210"/>
                  </a:lnTo>
                  <a:lnTo>
                    <a:pt x="11" y="189"/>
                  </a:lnTo>
                  <a:lnTo>
                    <a:pt x="14" y="172"/>
                  </a:lnTo>
                  <a:lnTo>
                    <a:pt x="16" y="165"/>
                  </a:lnTo>
                  <a:lnTo>
                    <a:pt x="19" y="159"/>
                  </a:lnTo>
                  <a:lnTo>
                    <a:pt x="24" y="154"/>
                  </a:lnTo>
                  <a:lnTo>
                    <a:pt x="29" y="152"/>
                  </a:lnTo>
                  <a:lnTo>
                    <a:pt x="41" y="148"/>
                  </a:lnTo>
                  <a:lnTo>
                    <a:pt x="53" y="144"/>
                  </a:lnTo>
                  <a:lnTo>
                    <a:pt x="66" y="140"/>
                  </a:lnTo>
                  <a:lnTo>
                    <a:pt x="75" y="135"/>
                  </a:lnTo>
                  <a:lnTo>
                    <a:pt x="85" y="130"/>
                  </a:lnTo>
                  <a:lnTo>
                    <a:pt x="91" y="125"/>
                  </a:lnTo>
                  <a:lnTo>
                    <a:pt x="94" y="122"/>
                  </a:lnTo>
                  <a:lnTo>
                    <a:pt x="96" y="119"/>
                  </a:lnTo>
                  <a:lnTo>
                    <a:pt x="96" y="115"/>
                  </a:lnTo>
                  <a:lnTo>
                    <a:pt x="96" y="112"/>
                  </a:lnTo>
                  <a:lnTo>
                    <a:pt x="94" y="106"/>
                  </a:lnTo>
                  <a:lnTo>
                    <a:pt x="91" y="96"/>
                  </a:lnTo>
                  <a:lnTo>
                    <a:pt x="86" y="87"/>
                  </a:lnTo>
                  <a:lnTo>
                    <a:pt x="83" y="75"/>
                  </a:lnTo>
                  <a:lnTo>
                    <a:pt x="80" y="64"/>
                  </a:lnTo>
                  <a:lnTo>
                    <a:pt x="80" y="53"/>
                  </a:lnTo>
                  <a:lnTo>
                    <a:pt x="82" y="48"/>
                  </a:lnTo>
                  <a:lnTo>
                    <a:pt x="83" y="43"/>
                  </a:lnTo>
                  <a:lnTo>
                    <a:pt x="86" y="38"/>
                  </a:lnTo>
                  <a:lnTo>
                    <a:pt x="91" y="33"/>
                  </a:lnTo>
                  <a:lnTo>
                    <a:pt x="96" y="29"/>
                  </a:lnTo>
                  <a:lnTo>
                    <a:pt x="102" y="25"/>
                  </a:lnTo>
                  <a:lnTo>
                    <a:pt x="109" y="22"/>
                  </a:lnTo>
                  <a:lnTo>
                    <a:pt x="117" y="21"/>
                  </a:lnTo>
                  <a:lnTo>
                    <a:pt x="133" y="16"/>
                  </a:lnTo>
                  <a:lnTo>
                    <a:pt x="151" y="14"/>
                  </a:lnTo>
                  <a:lnTo>
                    <a:pt x="170" y="14"/>
                  </a:lnTo>
                  <a:lnTo>
                    <a:pt x="186" y="14"/>
                  </a:lnTo>
                  <a:lnTo>
                    <a:pt x="202" y="16"/>
                  </a:lnTo>
                  <a:lnTo>
                    <a:pt x="215" y="19"/>
                  </a:lnTo>
                  <a:lnTo>
                    <a:pt x="228" y="22"/>
                  </a:lnTo>
                  <a:lnTo>
                    <a:pt x="244" y="24"/>
                  </a:lnTo>
                  <a:lnTo>
                    <a:pt x="262" y="25"/>
                  </a:lnTo>
                  <a:lnTo>
                    <a:pt x="281" y="25"/>
                  </a:lnTo>
                  <a:lnTo>
                    <a:pt x="300" y="25"/>
                  </a:lnTo>
                  <a:lnTo>
                    <a:pt x="316" y="22"/>
                  </a:lnTo>
                  <a:lnTo>
                    <a:pt x="331" y="19"/>
                  </a:lnTo>
                  <a:lnTo>
                    <a:pt x="342" y="14"/>
                  </a:lnTo>
                  <a:lnTo>
                    <a:pt x="352" y="8"/>
                  </a:lnTo>
                  <a:lnTo>
                    <a:pt x="363" y="6"/>
                  </a:lnTo>
                  <a:lnTo>
                    <a:pt x="374" y="3"/>
                  </a:lnTo>
                  <a:lnTo>
                    <a:pt x="387" y="3"/>
                  </a:lnTo>
                  <a:lnTo>
                    <a:pt x="398" y="3"/>
                  </a:lnTo>
                  <a:lnTo>
                    <a:pt x="411" y="3"/>
                  </a:lnTo>
                  <a:lnTo>
                    <a:pt x="422" y="3"/>
                  </a:lnTo>
                  <a:lnTo>
                    <a:pt x="432" y="3"/>
                  </a:lnTo>
                  <a:lnTo>
                    <a:pt x="446" y="1"/>
                  </a:lnTo>
                  <a:lnTo>
                    <a:pt x="469" y="0"/>
                  </a:lnTo>
                  <a:lnTo>
                    <a:pt x="499" y="0"/>
                  </a:lnTo>
                  <a:lnTo>
                    <a:pt x="532" y="1"/>
                  </a:lnTo>
                  <a:lnTo>
                    <a:pt x="549" y="3"/>
                  </a:lnTo>
                  <a:lnTo>
                    <a:pt x="565" y="4"/>
                  </a:lnTo>
                  <a:lnTo>
                    <a:pt x="580" y="8"/>
                  </a:lnTo>
                  <a:lnTo>
                    <a:pt x="594" y="11"/>
                  </a:lnTo>
                  <a:lnTo>
                    <a:pt x="605" y="16"/>
                  </a:lnTo>
                  <a:lnTo>
                    <a:pt x="615" y="21"/>
                  </a:lnTo>
                  <a:lnTo>
                    <a:pt x="623" y="27"/>
                  </a:lnTo>
                  <a:lnTo>
                    <a:pt x="628" y="35"/>
                  </a:lnTo>
                  <a:lnTo>
                    <a:pt x="633" y="50"/>
                  </a:lnTo>
                  <a:lnTo>
                    <a:pt x="634" y="61"/>
                  </a:lnTo>
                  <a:lnTo>
                    <a:pt x="633" y="69"/>
                  </a:lnTo>
                  <a:lnTo>
                    <a:pt x="631" y="75"/>
                  </a:lnTo>
                  <a:lnTo>
                    <a:pt x="628" y="82"/>
                  </a:lnTo>
                  <a:lnTo>
                    <a:pt x="625" y="87"/>
                  </a:lnTo>
                  <a:lnTo>
                    <a:pt x="622" y="95"/>
                  </a:lnTo>
                  <a:lnTo>
                    <a:pt x="622" y="103"/>
                  </a:lnTo>
                  <a:lnTo>
                    <a:pt x="622" y="109"/>
                  </a:lnTo>
                  <a:lnTo>
                    <a:pt x="620" y="114"/>
                  </a:lnTo>
                  <a:lnTo>
                    <a:pt x="617" y="120"/>
                  </a:lnTo>
                  <a:lnTo>
                    <a:pt x="613" y="127"/>
                  </a:lnTo>
                  <a:lnTo>
                    <a:pt x="604" y="141"/>
                  </a:lnTo>
                  <a:lnTo>
                    <a:pt x="593" y="154"/>
                  </a:lnTo>
                  <a:lnTo>
                    <a:pt x="581" y="169"/>
                  </a:lnTo>
                  <a:lnTo>
                    <a:pt x="570" y="183"/>
                  </a:lnTo>
                  <a:lnTo>
                    <a:pt x="562" y="196"/>
                  </a:lnTo>
                  <a:lnTo>
                    <a:pt x="559" y="207"/>
                  </a:lnTo>
                  <a:lnTo>
                    <a:pt x="557" y="222"/>
                  </a:lnTo>
                  <a:lnTo>
                    <a:pt x="554" y="241"/>
                  </a:lnTo>
                  <a:lnTo>
                    <a:pt x="552" y="265"/>
                  </a:lnTo>
                  <a:lnTo>
                    <a:pt x="549" y="292"/>
                  </a:lnTo>
                  <a:lnTo>
                    <a:pt x="546" y="318"/>
                  </a:lnTo>
                  <a:lnTo>
                    <a:pt x="543" y="342"/>
                  </a:lnTo>
                  <a:lnTo>
                    <a:pt x="540" y="363"/>
                  </a:lnTo>
                  <a:lnTo>
                    <a:pt x="536" y="379"/>
                  </a:lnTo>
                  <a:lnTo>
                    <a:pt x="530" y="397"/>
                  </a:lnTo>
                  <a:lnTo>
                    <a:pt x="517" y="424"/>
                  </a:lnTo>
                  <a:lnTo>
                    <a:pt x="501" y="456"/>
                  </a:lnTo>
                  <a:lnTo>
                    <a:pt x="480" y="490"/>
                  </a:lnTo>
                  <a:lnTo>
                    <a:pt x="461" y="522"/>
                  </a:lnTo>
                  <a:lnTo>
                    <a:pt x="440" y="551"/>
                  </a:lnTo>
                  <a:lnTo>
                    <a:pt x="432" y="564"/>
                  </a:lnTo>
                  <a:lnTo>
                    <a:pt x="422" y="574"/>
                  </a:lnTo>
                  <a:lnTo>
                    <a:pt x="416" y="580"/>
                  </a:lnTo>
                  <a:lnTo>
                    <a:pt x="409" y="584"/>
                  </a:lnTo>
                  <a:lnTo>
                    <a:pt x="398" y="587"/>
                  </a:lnTo>
                  <a:lnTo>
                    <a:pt x="385" y="590"/>
                  </a:lnTo>
                  <a:lnTo>
                    <a:pt x="374" y="592"/>
                  </a:lnTo>
                  <a:lnTo>
                    <a:pt x="363" y="593"/>
                  </a:lnTo>
                  <a:lnTo>
                    <a:pt x="353" y="595"/>
                  </a:lnTo>
                  <a:lnTo>
                    <a:pt x="342" y="596"/>
                  </a:lnTo>
                  <a:lnTo>
                    <a:pt x="332" y="600"/>
                  </a:lnTo>
                  <a:lnTo>
                    <a:pt x="324" y="604"/>
                  </a:lnTo>
                  <a:lnTo>
                    <a:pt x="311" y="611"/>
                  </a:lnTo>
                  <a:lnTo>
                    <a:pt x="292" y="622"/>
                  </a:lnTo>
                  <a:lnTo>
                    <a:pt x="268" y="637"/>
                  </a:lnTo>
                  <a:lnTo>
                    <a:pt x="241" y="653"/>
                  </a:lnTo>
                  <a:lnTo>
                    <a:pt x="215" y="667"/>
                  </a:lnTo>
                  <a:lnTo>
                    <a:pt x="191" y="680"/>
                  </a:lnTo>
                  <a:lnTo>
                    <a:pt x="170" y="691"/>
                  </a:lnTo>
                  <a:lnTo>
                    <a:pt x="159" y="698"/>
                  </a:lnTo>
                  <a:lnTo>
                    <a:pt x="151" y="698"/>
                  </a:lnTo>
                  <a:lnTo>
                    <a:pt x="144" y="699"/>
                  </a:lnTo>
                  <a:lnTo>
                    <a:pt x="135" y="699"/>
                  </a:lnTo>
                  <a:lnTo>
                    <a:pt x="127" y="698"/>
                  </a:lnTo>
                  <a:lnTo>
                    <a:pt x="117" y="696"/>
                  </a:lnTo>
                  <a:lnTo>
                    <a:pt x="111" y="693"/>
                  </a:lnTo>
                  <a:lnTo>
                    <a:pt x="104" y="686"/>
                  </a:lnTo>
                  <a:lnTo>
                    <a:pt x="99" y="678"/>
                  </a:lnTo>
                </a:path>
              </a:pathLst>
            </a:custGeom>
            <a:noFill/>
            <a:ln w="7938">
              <a:solidFill>
                <a:srgbClr val="FF66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98" name="Freeform 914"/>
            <p:cNvSpPr>
              <a:spLocks/>
            </p:cNvSpPr>
            <p:nvPr/>
          </p:nvSpPr>
          <p:spPr bwMode="auto">
            <a:xfrm>
              <a:off x="4497" y="2855"/>
              <a:ext cx="215" cy="180"/>
            </a:xfrm>
            <a:custGeom>
              <a:avLst/>
              <a:gdLst>
                <a:gd name="T0" fmla="*/ 29 w 215"/>
                <a:gd name="T1" fmla="*/ 90 h 180"/>
                <a:gd name="T2" fmla="*/ 21 w 215"/>
                <a:gd name="T3" fmla="*/ 112 h 180"/>
                <a:gd name="T4" fmla="*/ 10 w 215"/>
                <a:gd name="T5" fmla="*/ 131 h 180"/>
                <a:gd name="T6" fmla="*/ 2 w 215"/>
                <a:gd name="T7" fmla="*/ 154 h 180"/>
                <a:gd name="T8" fmla="*/ 3 w 215"/>
                <a:gd name="T9" fmla="*/ 173 h 180"/>
                <a:gd name="T10" fmla="*/ 13 w 215"/>
                <a:gd name="T11" fmla="*/ 178 h 180"/>
                <a:gd name="T12" fmla="*/ 29 w 215"/>
                <a:gd name="T13" fmla="*/ 180 h 180"/>
                <a:gd name="T14" fmla="*/ 52 w 215"/>
                <a:gd name="T15" fmla="*/ 173 h 180"/>
                <a:gd name="T16" fmla="*/ 74 w 215"/>
                <a:gd name="T17" fmla="*/ 164 h 180"/>
                <a:gd name="T18" fmla="*/ 90 w 215"/>
                <a:gd name="T19" fmla="*/ 159 h 180"/>
                <a:gd name="T20" fmla="*/ 103 w 215"/>
                <a:gd name="T21" fmla="*/ 152 h 180"/>
                <a:gd name="T22" fmla="*/ 116 w 215"/>
                <a:gd name="T23" fmla="*/ 146 h 180"/>
                <a:gd name="T24" fmla="*/ 129 w 215"/>
                <a:gd name="T25" fmla="*/ 141 h 180"/>
                <a:gd name="T26" fmla="*/ 140 w 215"/>
                <a:gd name="T27" fmla="*/ 135 h 180"/>
                <a:gd name="T28" fmla="*/ 146 w 215"/>
                <a:gd name="T29" fmla="*/ 128 h 180"/>
                <a:gd name="T30" fmla="*/ 153 w 215"/>
                <a:gd name="T31" fmla="*/ 120 h 180"/>
                <a:gd name="T32" fmla="*/ 159 w 215"/>
                <a:gd name="T33" fmla="*/ 114 h 180"/>
                <a:gd name="T34" fmla="*/ 170 w 215"/>
                <a:gd name="T35" fmla="*/ 110 h 180"/>
                <a:gd name="T36" fmla="*/ 185 w 215"/>
                <a:gd name="T37" fmla="*/ 104 h 180"/>
                <a:gd name="T38" fmla="*/ 198 w 215"/>
                <a:gd name="T39" fmla="*/ 98 h 180"/>
                <a:gd name="T40" fmla="*/ 211 w 215"/>
                <a:gd name="T41" fmla="*/ 88 h 180"/>
                <a:gd name="T42" fmla="*/ 215 w 215"/>
                <a:gd name="T43" fmla="*/ 82 h 180"/>
                <a:gd name="T44" fmla="*/ 215 w 215"/>
                <a:gd name="T45" fmla="*/ 75 h 180"/>
                <a:gd name="T46" fmla="*/ 215 w 215"/>
                <a:gd name="T47" fmla="*/ 65 h 180"/>
                <a:gd name="T48" fmla="*/ 212 w 215"/>
                <a:gd name="T49" fmla="*/ 56 h 180"/>
                <a:gd name="T50" fmla="*/ 206 w 215"/>
                <a:gd name="T51" fmla="*/ 48 h 180"/>
                <a:gd name="T52" fmla="*/ 198 w 215"/>
                <a:gd name="T53" fmla="*/ 38 h 180"/>
                <a:gd name="T54" fmla="*/ 190 w 215"/>
                <a:gd name="T55" fmla="*/ 27 h 180"/>
                <a:gd name="T56" fmla="*/ 180 w 215"/>
                <a:gd name="T57" fmla="*/ 19 h 180"/>
                <a:gd name="T58" fmla="*/ 174 w 215"/>
                <a:gd name="T59" fmla="*/ 16 h 180"/>
                <a:gd name="T60" fmla="*/ 154 w 215"/>
                <a:gd name="T61" fmla="*/ 16 h 180"/>
                <a:gd name="T62" fmla="*/ 132 w 215"/>
                <a:gd name="T63" fmla="*/ 16 h 180"/>
                <a:gd name="T64" fmla="*/ 117 w 215"/>
                <a:gd name="T65" fmla="*/ 16 h 180"/>
                <a:gd name="T66" fmla="*/ 113 w 215"/>
                <a:gd name="T67" fmla="*/ 14 h 180"/>
                <a:gd name="T68" fmla="*/ 100 w 215"/>
                <a:gd name="T69" fmla="*/ 9 h 180"/>
                <a:gd name="T70" fmla="*/ 84 w 215"/>
                <a:gd name="T71" fmla="*/ 3 h 180"/>
                <a:gd name="T72" fmla="*/ 69 w 215"/>
                <a:gd name="T73" fmla="*/ 0 h 180"/>
                <a:gd name="T74" fmla="*/ 55 w 215"/>
                <a:gd name="T75" fmla="*/ 4 h 180"/>
                <a:gd name="T76" fmla="*/ 44 w 215"/>
                <a:gd name="T77" fmla="*/ 14 h 180"/>
                <a:gd name="T78" fmla="*/ 34 w 215"/>
                <a:gd name="T79" fmla="*/ 25 h 180"/>
                <a:gd name="T80" fmla="*/ 27 w 215"/>
                <a:gd name="T81" fmla="*/ 40 h 180"/>
                <a:gd name="T82" fmla="*/ 27 w 215"/>
                <a:gd name="T83" fmla="*/ 51 h 180"/>
                <a:gd name="T84" fmla="*/ 31 w 215"/>
                <a:gd name="T85" fmla="*/ 59 h 180"/>
                <a:gd name="T86" fmla="*/ 32 w 215"/>
                <a:gd name="T87" fmla="*/ 65 h 180"/>
                <a:gd name="T88" fmla="*/ 34 w 215"/>
                <a:gd name="T89" fmla="*/ 72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180"/>
                <a:gd name="T137" fmla="*/ 215 w 215"/>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180">
                  <a:moveTo>
                    <a:pt x="32" y="75"/>
                  </a:moveTo>
                  <a:lnTo>
                    <a:pt x="29" y="90"/>
                  </a:lnTo>
                  <a:lnTo>
                    <a:pt x="26" y="101"/>
                  </a:lnTo>
                  <a:lnTo>
                    <a:pt x="21" y="112"/>
                  </a:lnTo>
                  <a:lnTo>
                    <a:pt x="15" y="122"/>
                  </a:lnTo>
                  <a:lnTo>
                    <a:pt x="10" y="131"/>
                  </a:lnTo>
                  <a:lnTo>
                    <a:pt x="5" y="141"/>
                  </a:lnTo>
                  <a:lnTo>
                    <a:pt x="2" y="154"/>
                  </a:lnTo>
                  <a:lnTo>
                    <a:pt x="0" y="168"/>
                  </a:lnTo>
                  <a:lnTo>
                    <a:pt x="3" y="173"/>
                  </a:lnTo>
                  <a:lnTo>
                    <a:pt x="8" y="176"/>
                  </a:lnTo>
                  <a:lnTo>
                    <a:pt x="13" y="178"/>
                  </a:lnTo>
                  <a:lnTo>
                    <a:pt x="18" y="180"/>
                  </a:lnTo>
                  <a:lnTo>
                    <a:pt x="29" y="180"/>
                  </a:lnTo>
                  <a:lnTo>
                    <a:pt x="40" y="178"/>
                  </a:lnTo>
                  <a:lnTo>
                    <a:pt x="52" y="173"/>
                  </a:lnTo>
                  <a:lnTo>
                    <a:pt x="63" y="168"/>
                  </a:lnTo>
                  <a:lnTo>
                    <a:pt x="74" y="164"/>
                  </a:lnTo>
                  <a:lnTo>
                    <a:pt x="84" y="160"/>
                  </a:lnTo>
                  <a:lnTo>
                    <a:pt x="90" y="159"/>
                  </a:lnTo>
                  <a:lnTo>
                    <a:pt x="97" y="156"/>
                  </a:lnTo>
                  <a:lnTo>
                    <a:pt x="103" y="152"/>
                  </a:lnTo>
                  <a:lnTo>
                    <a:pt x="109" y="149"/>
                  </a:lnTo>
                  <a:lnTo>
                    <a:pt x="116" y="146"/>
                  </a:lnTo>
                  <a:lnTo>
                    <a:pt x="122" y="143"/>
                  </a:lnTo>
                  <a:lnTo>
                    <a:pt x="129" y="141"/>
                  </a:lnTo>
                  <a:lnTo>
                    <a:pt x="137" y="138"/>
                  </a:lnTo>
                  <a:lnTo>
                    <a:pt x="140" y="135"/>
                  </a:lnTo>
                  <a:lnTo>
                    <a:pt x="143" y="131"/>
                  </a:lnTo>
                  <a:lnTo>
                    <a:pt x="146" y="128"/>
                  </a:lnTo>
                  <a:lnTo>
                    <a:pt x="150" y="125"/>
                  </a:lnTo>
                  <a:lnTo>
                    <a:pt x="153" y="120"/>
                  </a:lnTo>
                  <a:lnTo>
                    <a:pt x="156" y="117"/>
                  </a:lnTo>
                  <a:lnTo>
                    <a:pt x="159" y="114"/>
                  </a:lnTo>
                  <a:lnTo>
                    <a:pt x="162" y="112"/>
                  </a:lnTo>
                  <a:lnTo>
                    <a:pt x="170" y="110"/>
                  </a:lnTo>
                  <a:lnTo>
                    <a:pt x="177" y="107"/>
                  </a:lnTo>
                  <a:lnTo>
                    <a:pt x="185" y="104"/>
                  </a:lnTo>
                  <a:lnTo>
                    <a:pt x="191" y="101"/>
                  </a:lnTo>
                  <a:lnTo>
                    <a:pt x="198" y="98"/>
                  </a:lnTo>
                  <a:lnTo>
                    <a:pt x="204" y="94"/>
                  </a:lnTo>
                  <a:lnTo>
                    <a:pt x="211" y="88"/>
                  </a:lnTo>
                  <a:lnTo>
                    <a:pt x="215" y="83"/>
                  </a:lnTo>
                  <a:lnTo>
                    <a:pt x="215" y="82"/>
                  </a:lnTo>
                  <a:lnTo>
                    <a:pt x="215" y="78"/>
                  </a:lnTo>
                  <a:lnTo>
                    <a:pt x="215" y="75"/>
                  </a:lnTo>
                  <a:lnTo>
                    <a:pt x="215" y="70"/>
                  </a:lnTo>
                  <a:lnTo>
                    <a:pt x="215" y="65"/>
                  </a:lnTo>
                  <a:lnTo>
                    <a:pt x="214" y="61"/>
                  </a:lnTo>
                  <a:lnTo>
                    <a:pt x="212" y="56"/>
                  </a:lnTo>
                  <a:lnTo>
                    <a:pt x="209" y="53"/>
                  </a:lnTo>
                  <a:lnTo>
                    <a:pt x="206" y="48"/>
                  </a:lnTo>
                  <a:lnTo>
                    <a:pt x="203" y="43"/>
                  </a:lnTo>
                  <a:lnTo>
                    <a:pt x="198" y="38"/>
                  </a:lnTo>
                  <a:lnTo>
                    <a:pt x="195" y="33"/>
                  </a:lnTo>
                  <a:lnTo>
                    <a:pt x="190" y="27"/>
                  </a:lnTo>
                  <a:lnTo>
                    <a:pt x="185" y="24"/>
                  </a:lnTo>
                  <a:lnTo>
                    <a:pt x="180" y="19"/>
                  </a:lnTo>
                  <a:lnTo>
                    <a:pt x="175" y="16"/>
                  </a:lnTo>
                  <a:lnTo>
                    <a:pt x="174" y="16"/>
                  </a:lnTo>
                  <a:lnTo>
                    <a:pt x="166" y="16"/>
                  </a:lnTo>
                  <a:lnTo>
                    <a:pt x="154" y="16"/>
                  </a:lnTo>
                  <a:lnTo>
                    <a:pt x="143" y="16"/>
                  </a:lnTo>
                  <a:lnTo>
                    <a:pt x="132" y="16"/>
                  </a:lnTo>
                  <a:lnTo>
                    <a:pt x="122" y="16"/>
                  </a:lnTo>
                  <a:lnTo>
                    <a:pt x="117" y="16"/>
                  </a:lnTo>
                  <a:lnTo>
                    <a:pt x="119" y="14"/>
                  </a:lnTo>
                  <a:lnTo>
                    <a:pt x="113" y="14"/>
                  </a:lnTo>
                  <a:lnTo>
                    <a:pt x="106" y="12"/>
                  </a:lnTo>
                  <a:lnTo>
                    <a:pt x="100" y="9"/>
                  </a:lnTo>
                  <a:lnTo>
                    <a:pt x="92" y="4"/>
                  </a:lnTo>
                  <a:lnTo>
                    <a:pt x="84" y="3"/>
                  </a:lnTo>
                  <a:lnTo>
                    <a:pt x="77" y="0"/>
                  </a:lnTo>
                  <a:lnTo>
                    <a:pt x="69" y="0"/>
                  </a:lnTo>
                  <a:lnTo>
                    <a:pt x="63" y="1"/>
                  </a:lnTo>
                  <a:lnTo>
                    <a:pt x="55" y="4"/>
                  </a:lnTo>
                  <a:lnTo>
                    <a:pt x="48" y="9"/>
                  </a:lnTo>
                  <a:lnTo>
                    <a:pt x="44" y="14"/>
                  </a:lnTo>
                  <a:lnTo>
                    <a:pt x="37" y="19"/>
                  </a:lnTo>
                  <a:lnTo>
                    <a:pt x="34" y="25"/>
                  </a:lnTo>
                  <a:lnTo>
                    <a:pt x="31" y="32"/>
                  </a:lnTo>
                  <a:lnTo>
                    <a:pt x="27" y="40"/>
                  </a:lnTo>
                  <a:lnTo>
                    <a:pt x="27" y="46"/>
                  </a:lnTo>
                  <a:lnTo>
                    <a:pt x="27" y="51"/>
                  </a:lnTo>
                  <a:lnTo>
                    <a:pt x="29" y="54"/>
                  </a:lnTo>
                  <a:lnTo>
                    <a:pt x="31" y="59"/>
                  </a:lnTo>
                  <a:lnTo>
                    <a:pt x="31" y="62"/>
                  </a:lnTo>
                  <a:lnTo>
                    <a:pt x="32" y="65"/>
                  </a:lnTo>
                  <a:lnTo>
                    <a:pt x="34" y="67"/>
                  </a:lnTo>
                  <a:lnTo>
                    <a:pt x="34" y="72"/>
                  </a:lnTo>
                  <a:lnTo>
                    <a:pt x="32" y="75"/>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9" name="Freeform 915"/>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6 w 37"/>
                <a:gd name="T83" fmla="*/ 11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45"/>
                <a:gd name="T128" fmla="*/ 37 w 37"/>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lnTo>
                    <a:pt x="6" y="1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0" name="Freeform 916"/>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6 w 37"/>
                <a:gd name="T83" fmla="*/ 11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45"/>
                <a:gd name="T128" fmla="*/ 37 w 37"/>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lnTo>
                    <a:pt x="6" y="1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1" name="Freeform 917"/>
            <p:cNvSpPr>
              <a:spLocks/>
            </p:cNvSpPr>
            <p:nvPr/>
          </p:nvSpPr>
          <p:spPr bwMode="auto">
            <a:xfrm>
              <a:off x="4507" y="2983"/>
              <a:ext cx="37" cy="45"/>
            </a:xfrm>
            <a:custGeom>
              <a:avLst/>
              <a:gdLst>
                <a:gd name="T0" fmla="*/ 6 w 37"/>
                <a:gd name="T1" fmla="*/ 11 h 45"/>
                <a:gd name="T2" fmla="*/ 5 w 37"/>
                <a:gd name="T3" fmla="*/ 16 h 45"/>
                <a:gd name="T4" fmla="*/ 3 w 37"/>
                <a:gd name="T5" fmla="*/ 19 h 45"/>
                <a:gd name="T6" fmla="*/ 1 w 37"/>
                <a:gd name="T7" fmla="*/ 24 h 45"/>
                <a:gd name="T8" fmla="*/ 0 w 37"/>
                <a:gd name="T9" fmla="*/ 29 h 45"/>
                <a:gd name="T10" fmla="*/ 0 w 37"/>
                <a:gd name="T11" fmla="*/ 34 h 45"/>
                <a:gd name="T12" fmla="*/ 1 w 37"/>
                <a:gd name="T13" fmla="*/ 37 h 45"/>
                <a:gd name="T14" fmla="*/ 5 w 37"/>
                <a:gd name="T15" fmla="*/ 40 h 45"/>
                <a:gd name="T16" fmla="*/ 8 w 37"/>
                <a:gd name="T17" fmla="*/ 44 h 45"/>
                <a:gd name="T18" fmla="*/ 11 w 37"/>
                <a:gd name="T19" fmla="*/ 44 h 45"/>
                <a:gd name="T20" fmla="*/ 14 w 37"/>
                <a:gd name="T21" fmla="*/ 45 h 45"/>
                <a:gd name="T22" fmla="*/ 17 w 37"/>
                <a:gd name="T23" fmla="*/ 45 h 45"/>
                <a:gd name="T24" fmla="*/ 19 w 37"/>
                <a:gd name="T25" fmla="*/ 44 h 45"/>
                <a:gd name="T26" fmla="*/ 22 w 37"/>
                <a:gd name="T27" fmla="*/ 44 h 45"/>
                <a:gd name="T28" fmla="*/ 25 w 37"/>
                <a:gd name="T29" fmla="*/ 42 h 45"/>
                <a:gd name="T30" fmla="*/ 27 w 37"/>
                <a:gd name="T31" fmla="*/ 42 h 45"/>
                <a:gd name="T32" fmla="*/ 30 w 37"/>
                <a:gd name="T33" fmla="*/ 40 h 45"/>
                <a:gd name="T34" fmla="*/ 34 w 37"/>
                <a:gd name="T35" fmla="*/ 39 h 45"/>
                <a:gd name="T36" fmla="*/ 35 w 37"/>
                <a:gd name="T37" fmla="*/ 37 h 45"/>
                <a:gd name="T38" fmla="*/ 35 w 37"/>
                <a:gd name="T39" fmla="*/ 36 h 45"/>
                <a:gd name="T40" fmla="*/ 37 w 37"/>
                <a:gd name="T41" fmla="*/ 32 h 45"/>
                <a:gd name="T42" fmla="*/ 35 w 37"/>
                <a:gd name="T43" fmla="*/ 29 h 45"/>
                <a:gd name="T44" fmla="*/ 35 w 37"/>
                <a:gd name="T45" fmla="*/ 26 h 45"/>
                <a:gd name="T46" fmla="*/ 34 w 37"/>
                <a:gd name="T47" fmla="*/ 23 h 45"/>
                <a:gd name="T48" fmla="*/ 34 w 37"/>
                <a:gd name="T49" fmla="*/ 19 h 45"/>
                <a:gd name="T50" fmla="*/ 34 w 37"/>
                <a:gd name="T51" fmla="*/ 19 h 45"/>
                <a:gd name="T52" fmla="*/ 34 w 37"/>
                <a:gd name="T53" fmla="*/ 16 h 45"/>
                <a:gd name="T54" fmla="*/ 34 w 37"/>
                <a:gd name="T55" fmla="*/ 13 h 45"/>
                <a:gd name="T56" fmla="*/ 34 w 37"/>
                <a:gd name="T57" fmla="*/ 8 h 45"/>
                <a:gd name="T58" fmla="*/ 32 w 37"/>
                <a:gd name="T59" fmla="*/ 5 h 45"/>
                <a:gd name="T60" fmla="*/ 29 w 37"/>
                <a:gd name="T61" fmla="*/ 2 h 45"/>
                <a:gd name="T62" fmla="*/ 25 w 37"/>
                <a:gd name="T63" fmla="*/ 0 h 45"/>
                <a:gd name="T64" fmla="*/ 21 w 37"/>
                <a:gd name="T65" fmla="*/ 0 h 45"/>
                <a:gd name="T66" fmla="*/ 16 w 37"/>
                <a:gd name="T67" fmla="*/ 2 h 45"/>
                <a:gd name="T68" fmla="*/ 13 w 37"/>
                <a:gd name="T69" fmla="*/ 5 h 45"/>
                <a:gd name="T70" fmla="*/ 9 w 37"/>
                <a:gd name="T71" fmla="*/ 8 h 45"/>
                <a:gd name="T72" fmla="*/ 6 w 37"/>
                <a:gd name="T73" fmla="*/ 11 h 45"/>
                <a:gd name="T74" fmla="*/ 5 w 37"/>
                <a:gd name="T75" fmla="*/ 15 h 45"/>
                <a:gd name="T76" fmla="*/ 3 w 37"/>
                <a:gd name="T77" fmla="*/ 18 h 45"/>
                <a:gd name="T78" fmla="*/ 1 w 37"/>
                <a:gd name="T79" fmla="*/ 21 h 45"/>
                <a:gd name="T80" fmla="*/ 1 w 37"/>
                <a:gd name="T81" fmla="*/ 23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45"/>
                <a:gd name="T125" fmla="*/ 37 w 37"/>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45">
                  <a:moveTo>
                    <a:pt x="6" y="11"/>
                  </a:moveTo>
                  <a:lnTo>
                    <a:pt x="5" y="16"/>
                  </a:lnTo>
                  <a:lnTo>
                    <a:pt x="3" y="19"/>
                  </a:lnTo>
                  <a:lnTo>
                    <a:pt x="1" y="24"/>
                  </a:lnTo>
                  <a:lnTo>
                    <a:pt x="0" y="29"/>
                  </a:lnTo>
                  <a:lnTo>
                    <a:pt x="0" y="34"/>
                  </a:lnTo>
                  <a:lnTo>
                    <a:pt x="1" y="37"/>
                  </a:lnTo>
                  <a:lnTo>
                    <a:pt x="5" y="40"/>
                  </a:lnTo>
                  <a:lnTo>
                    <a:pt x="8" y="44"/>
                  </a:lnTo>
                  <a:lnTo>
                    <a:pt x="11" y="44"/>
                  </a:lnTo>
                  <a:lnTo>
                    <a:pt x="14" y="45"/>
                  </a:lnTo>
                  <a:lnTo>
                    <a:pt x="17" y="45"/>
                  </a:lnTo>
                  <a:lnTo>
                    <a:pt x="19" y="44"/>
                  </a:lnTo>
                  <a:lnTo>
                    <a:pt x="22" y="44"/>
                  </a:lnTo>
                  <a:lnTo>
                    <a:pt x="25" y="42"/>
                  </a:lnTo>
                  <a:lnTo>
                    <a:pt x="27" y="42"/>
                  </a:lnTo>
                  <a:lnTo>
                    <a:pt x="30" y="40"/>
                  </a:lnTo>
                  <a:lnTo>
                    <a:pt x="34" y="39"/>
                  </a:lnTo>
                  <a:lnTo>
                    <a:pt x="35" y="37"/>
                  </a:lnTo>
                  <a:lnTo>
                    <a:pt x="35" y="36"/>
                  </a:lnTo>
                  <a:lnTo>
                    <a:pt x="37" y="32"/>
                  </a:lnTo>
                  <a:lnTo>
                    <a:pt x="35" y="29"/>
                  </a:lnTo>
                  <a:lnTo>
                    <a:pt x="35" y="26"/>
                  </a:lnTo>
                  <a:lnTo>
                    <a:pt x="34" y="23"/>
                  </a:lnTo>
                  <a:lnTo>
                    <a:pt x="34" y="19"/>
                  </a:lnTo>
                  <a:lnTo>
                    <a:pt x="34" y="16"/>
                  </a:lnTo>
                  <a:lnTo>
                    <a:pt x="34" y="13"/>
                  </a:lnTo>
                  <a:lnTo>
                    <a:pt x="34" y="8"/>
                  </a:lnTo>
                  <a:lnTo>
                    <a:pt x="32" y="5"/>
                  </a:lnTo>
                  <a:lnTo>
                    <a:pt x="29" y="2"/>
                  </a:lnTo>
                  <a:lnTo>
                    <a:pt x="25" y="0"/>
                  </a:lnTo>
                  <a:lnTo>
                    <a:pt x="21" y="0"/>
                  </a:lnTo>
                  <a:lnTo>
                    <a:pt x="16" y="2"/>
                  </a:lnTo>
                  <a:lnTo>
                    <a:pt x="13" y="5"/>
                  </a:lnTo>
                  <a:lnTo>
                    <a:pt x="9" y="8"/>
                  </a:lnTo>
                  <a:lnTo>
                    <a:pt x="6" y="11"/>
                  </a:lnTo>
                  <a:lnTo>
                    <a:pt x="5" y="15"/>
                  </a:lnTo>
                  <a:lnTo>
                    <a:pt x="3" y="18"/>
                  </a:lnTo>
                  <a:lnTo>
                    <a:pt x="1" y="21"/>
                  </a:lnTo>
                  <a:lnTo>
                    <a:pt x="1" y="2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2" name="Freeform 918"/>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5 w 33"/>
                <a:gd name="T67" fmla="*/ 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58"/>
                <a:gd name="T104" fmla="*/ 33 w 3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lnTo>
                    <a:pt x="5" y="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3" name="Freeform 919"/>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5 w 33"/>
                <a:gd name="T67" fmla="*/ 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58"/>
                <a:gd name="T104" fmla="*/ 33 w 33"/>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lnTo>
                    <a:pt x="5" y="8"/>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 name="Freeform 920"/>
            <p:cNvSpPr>
              <a:spLocks/>
            </p:cNvSpPr>
            <p:nvPr/>
          </p:nvSpPr>
          <p:spPr bwMode="auto">
            <a:xfrm>
              <a:off x="4532" y="2916"/>
              <a:ext cx="33" cy="58"/>
            </a:xfrm>
            <a:custGeom>
              <a:avLst/>
              <a:gdLst>
                <a:gd name="T0" fmla="*/ 5 w 33"/>
                <a:gd name="T1" fmla="*/ 8 h 58"/>
                <a:gd name="T2" fmla="*/ 4 w 33"/>
                <a:gd name="T3" fmla="*/ 14 h 58"/>
                <a:gd name="T4" fmla="*/ 4 w 33"/>
                <a:gd name="T5" fmla="*/ 19 h 58"/>
                <a:gd name="T6" fmla="*/ 2 w 33"/>
                <a:gd name="T7" fmla="*/ 24 h 58"/>
                <a:gd name="T8" fmla="*/ 0 w 33"/>
                <a:gd name="T9" fmla="*/ 30 h 58"/>
                <a:gd name="T10" fmla="*/ 0 w 33"/>
                <a:gd name="T11" fmla="*/ 35 h 58"/>
                <a:gd name="T12" fmla="*/ 0 w 33"/>
                <a:gd name="T13" fmla="*/ 41 h 58"/>
                <a:gd name="T14" fmla="*/ 0 w 33"/>
                <a:gd name="T15" fmla="*/ 46 h 58"/>
                <a:gd name="T16" fmla="*/ 2 w 33"/>
                <a:gd name="T17" fmla="*/ 51 h 58"/>
                <a:gd name="T18" fmla="*/ 2 w 33"/>
                <a:gd name="T19" fmla="*/ 54 h 58"/>
                <a:gd name="T20" fmla="*/ 4 w 33"/>
                <a:gd name="T21" fmla="*/ 56 h 58"/>
                <a:gd name="T22" fmla="*/ 5 w 33"/>
                <a:gd name="T23" fmla="*/ 58 h 58"/>
                <a:gd name="T24" fmla="*/ 7 w 33"/>
                <a:gd name="T25" fmla="*/ 58 h 58"/>
                <a:gd name="T26" fmla="*/ 9 w 33"/>
                <a:gd name="T27" fmla="*/ 58 h 58"/>
                <a:gd name="T28" fmla="*/ 10 w 33"/>
                <a:gd name="T29" fmla="*/ 58 h 58"/>
                <a:gd name="T30" fmla="*/ 12 w 33"/>
                <a:gd name="T31" fmla="*/ 56 h 58"/>
                <a:gd name="T32" fmla="*/ 13 w 33"/>
                <a:gd name="T33" fmla="*/ 54 h 58"/>
                <a:gd name="T34" fmla="*/ 18 w 33"/>
                <a:gd name="T35" fmla="*/ 48 h 58"/>
                <a:gd name="T36" fmla="*/ 23 w 33"/>
                <a:gd name="T37" fmla="*/ 43 h 58"/>
                <a:gd name="T38" fmla="*/ 26 w 33"/>
                <a:gd name="T39" fmla="*/ 37 h 58"/>
                <a:gd name="T40" fmla="*/ 31 w 33"/>
                <a:gd name="T41" fmla="*/ 30 h 58"/>
                <a:gd name="T42" fmla="*/ 33 w 33"/>
                <a:gd name="T43" fmla="*/ 22 h 58"/>
                <a:gd name="T44" fmla="*/ 33 w 33"/>
                <a:gd name="T45" fmla="*/ 16 h 58"/>
                <a:gd name="T46" fmla="*/ 31 w 33"/>
                <a:gd name="T47" fmla="*/ 9 h 58"/>
                <a:gd name="T48" fmla="*/ 25 w 33"/>
                <a:gd name="T49" fmla="*/ 4 h 58"/>
                <a:gd name="T50" fmla="*/ 21 w 33"/>
                <a:gd name="T51" fmla="*/ 1 h 58"/>
                <a:gd name="T52" fmla="*/ 18 w 33"/>
                <a:gd name="T53" fmla="*/ 0 h 58"/>
                <a:gd name="T54" fmla="*/ 15 w 33"/>
                <a:gd name="T55" fmla="*/ 1 h 58"/>
                <a:gd name="T56" fmla="*/ 12 w 33"/>
                <a:gd name="T57" fmla="*/ 1 h 58"/>
                <a:gd name="T58" fmla="*/ 10 w 33"/>
                <a:gd name="T59" fmla="*/ 3 h 58"/>
                <a:gd name="T60" fmla="*/ 7 w 33"/>
                <a:gd name="T61" fmla="*/ 6 h 58"/>
                <a:gd name="T62" fmla="*/ 5 w 33"/>
                <a:gd name="T63" fmla="*/ 8 h 58"/>
                <a:gd name="T64" fmla="*/ 5 w 33"/>
                <a:gd name="T65" fmla="*/ 11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58"/>
                <a:gd name="T101" fmla="*/ 33 w 33"/>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58">
                  <a:moveTo>
                    <a:pt x="5" y="8"/>
                  </a:moveTo>
                  <a:lnTo>
                    <a:pt x="4" y="14"/>
                  </a:lnTo>
                  <a:lnTo>
                    <a:pt x="4" y="19"/>
                  </a:lnTo>
                  <a:lnTo>
                    <a:pt x="2" y="24"/>
                  </a:lnTo>
                  <a:lnTo>
                    <a:pt x="0" y="30"/>
                  </a:lnTo>
                  <a:lnTo>
                    <a:pt x="0" y="35"/>
                  </a:lnTo>
                  <a:lnTo>
                    <a:pt x="0" y="41"/>
                  </a:lnTo>
                  <a:lnTo>
                    <a:pt x="0" y="46"/>
                  </a:lnTo>
                  <a:lnTo>
                    <a:pt x="2" y="51"/>
                  </a:lnTo>
                  <a:lnTo>
                    <a:pt x="2" y="54"/>
                  </a:lnTo>
                  <a:lnTo>
                    <a:pt x="4" y="56"/>
                  </a:lnTo>
                  <a:lnTo>
                    <a:pt x="5" y="58"/>
                  </a:lnTo>
                  <a:lnTo>
                    <a:pt x="7" y="58"/>
                  </a:lnTo>
                  <a:lnTo>
                    <a:pt x="9" y="58"/>
                  </a:lnTo>
                  <a:lnTo>
                    <a:pt x="10" y="58"/>
                  </a:lnTo>
                  <a:lnTo>
                    <a:pt x="12" y="56"/>
                  </a:lnTo>
                  <a:lnTo>
                    <a:pt x="13" y="54"/>
                  </a:lnTo>
                  <a:lnTo>
                    <a:pt x="18" y="48"/>
                  </a:lnTo>
                  <a:lnTo>
                    <a:pt x="23" y="43"/>
                  </a:lnTo>
                  <a:lnTo>
                    <a:pt x="26" y="37"/>
                  </a:lnTo>
                  <a:lnTo>
                    <a:pt x="31" y="30"/>
                  </a:lnTo>
                  <a:lnTo>
                    <a:pt x="33" y="22"/>
                  </a:lnTo>
                  <a:lnTo>
                    <a:pt x="33" y="16"/>
                  </a:lnTo>
                  <a:lnTo>
                    <a:pt x="31" y="9"/>
                  </a:lnTo>
                  <a:lnTo>
                    <a:pt x="25" y="4"/>
                  </a:lnTo>
                  <a:lnTo>
                    <a:pt x="21" y="1"/>
                  </a:lnTo>
                  <a:lnTo>
                    <a:pt x="18" y="0"/>
                  </a:lnTo>
                  <a:lnTo>
                    <a:pt x="15" y="1"/>
                  </a:lnTo>
                  <a:lnTo>
                    <a:pt x="12" y="1"/>
                  </a:lnTo>
                  <a:lnTo>
                    <a:pt x="10" y="3"/>
                  </a:lnTo>
                  <a:lnTo>
                    <a:pt x="7" y="6"/>
                  </a:lnTo>
                  <a:lnTo>
                    <a:pt x="5" y="8"/>
                  </a:lnTo>
                  <a:lnTo>
                    <a:pt x="5" y="1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5" name="Freeform 921"/>
            <p:cNvSpPr>
              <a:spLocks/>
            </p:cNvSpPr>
            <p:nvPr/>
          </p:nvSpPr>
          <p:spPr bwMode="auto">
            <a:xfrm>
              <a:off x="4545" y="2972"/>
              <a:ext cx="50" cy="47"/>
            </a:xfrm>
            <a:custGeom>
              <a:avLst/>
              <a:gdLst>
                <a:gd name="T0" fmla="*/ 0 w 50"/>
                <a:gd name="T1" fmla="*/ 16 h 47"/>
                <a:gd name="T2" fmla="*/ 2 w 50"/>
                <a:gd name="T3" fmla="*/ 19 h 47"/>
                <a:gd name="T4" fmla="*/ 4 w 50"/>
                <a:gd name="T5" fmla="*/ 22 h 47"/>
                <a:gd name="T6" fmla="*/ 4 w 50"/>
                <a:gd name="T7" fmla="*/ 26 h 47"/>
                <a:gd name="T8" fmla="*/ 5 w 50"/>
                <a:gd name="T9" fmla="*/ 26 h 47"/>
                <a:gd name="T10" fmla="*/ 5 w 50"/>
                <a:gd name="T11" fmla="*/ 26 h 47"/>
                <a:gd name="T12" fmla="*/ 5 w 50"/>
                <a:gd name="T13" fmla="*/ 24 h 47"/>
                <a:gd name="T14" fmla="*/ 5 w 50"/>
                <a:gd name="T15" fmla="*/ 24 h 47"/>
                <a:gd name="T16" fmla="*/ 5 w 50"/>
                <a:gd name="T17" fmla="*/ 27 h 47"/>
                <a:gd name="T18" fmla="*/ 5 w 50"/>
                <a:gd name="T19" fmla="*/ 34 h 47"/>
                <a:gd name="T20" fmla="*/ 7 w 50"/>
                <a:gd name="T21" fmla="*/ 40 h 47"/>
                <a:gd name="T22" fmla="*/ 10 w 50"/>
                <a:gd name="T23" fmla="*/ 45 h 47"/>
                <a:gd name="T24" fmla="*/ 13 w 50"/>
                <a:gd name="T25" fmla="*/ 47 h 47"/>
                <a:gd name="T26" fmla="*/ 16 w 50"/>
                <a:gd name="T27" fmla="*/ 45 h 47"/>
                <a:gd name="T28" fmla="*/ 20 w 50"/>
                <a:gd name="T29" fmla="*/ 43 h 47"/>
                <a:gd name="T30" fmla="*/ 24 w 50"/>
                <a:gd name="T31" fmla="*/ 40 h 47"/>
                <a:gd name="T32" fmla="*/ 29 w 50"/>
                <a:gd name="T33" fmla="*/ 37 h 47"/>
                <a:gd name="T34" fmla="*/ 36 w 50"/>
                <a:gd name="T35" fmla="*/ 32 h 47"/>
                <a:gd name="T36" fmla="*/ 42 w 50"/>
                <a:gd name="T37" fmla="*/ 30 h 47"/>
                <a:gd name="T38" fmla="*/ 45 w 50"/>
                <a:gd name="T39" fmla="*/ 27 h 47"/>
                <a:gd name="T40" fmla="*/ 49 w 50"/>
                <a:gd name="T41" fmla="*/ 22 h 47"/>
                <a:gd name="T42" fmla="*/ 49 w 50"/>
                <a:gd name="T43" fmla="*/ 16 h 47"/>
                <a:gd name="T44" fmla="*/ 45 w 50"/>
                <a:gd name="T45" fmla="*/ 11 h 47"/>
                <a:gd name="T46" fmla="*/ 39 w 50"/>
                <a:gd name="T47" fmla="*/ 8 h 47"/>
                <a:gd name="T48" fmla="*/ 32 w 50"/>
                <a:gd name="T49" fmla="*/ 6 h 47"/>
                <a:gd name="T50" fmla="*/ 28 w 50"/>
                <a:gd name="T51" fmla="*/ 5 h 47"/>
                <a:gd name="T52" fmla="*/ 23 w 50"/>
                <a:gd name="T53" fmla="*/ 3 h 47"/>
                <a:gd name="T54" fmla="*/ 18 w 50"/>
                <a:gd name="T55" fmla="*/ 0 h 47"/>
                <a:gd name="T56" fmla="*/ 13 w 50"/>
                <a:gd name="T57" fmla="*/ 0 h 47"/>
                <a:gd name="T58" fmla="*/ 8 w 50"/>
                <a:gd name="T59" fmla="*/ 2 h 47"/>
                <a:gd name="T60" fmla="*/ 4 w 50"/>
                <a:gd name="T61" fmla="*/ 6 h 47"/>
                <a:gd name="T62" fmla="*/ 2 w 50"/>
                <a:gd name="T63" fmla="*/ 1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7"/>
                <a:gd name="T98" fmla="*/ 50 w 50"/>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7">
                  <a:moveTo>
                    <a:pt x="0" y="14"/>
                  </a:moveTo>
                  <a:lnTo>
                    <a:pt x="0" y="16"/>
                  </a:lnTo>
                  <a:lnTo>
                    <a:pt x="0" y="18"/>
                  </a:lnTo>
                  <a:lnTo>
                    <a:pt x="2" y="19"/>
                  </a:lnTo>
                  <a:lnTo>
                    <a:pt x="2" y="21"/>
                  </a:lnTo>
                  <a:lnTo>
                    <a:pt x="4" y="22"/>
                  </a:lnTo>
                  <a:lnTo>
                    <a:pt x="4" y="24"/>
                  </a:lnTo>
                  <a:lnTo>
                    <a:pt x="4" y="26"/>
                  </a:lnTo>
                  <a:lnTo>
                    <a:pt x="5" y="26"/>
                  </a:lnTo>
                  <a:lnTo>
                    <a:pt x="5" y="24"/>
                  </a:lnTo>
                  <a:lnTo>
                    <a:pt x="5" y="27"/>
                  </a:lnTo>
                  <a:lnTo>
                    <a:pt x="5" y="30"/>
                  </a:lnTo>
                  <a:lnTo>
                    <a:pt x="5" y="34"/>
                  </a:lnTo>
                  <a:lnTo>
                    <a:pt x="5" y="37"/>
                  </a:lnTo>
                  <a:lnTo>
                    <a:pt x="7" y="40"/>
                  </a:lnTo>
                  <a:lnTo>
                    <a:pt x="8" y="42"/>
                  </a:lnTo>
                  <a:lnTo>
                    <a:pt x="10" y="45"/>
                  </a:lnTo>
                  <a:lnTo>
                    <a:pt x="12" y="45"/>
                  </a:lnTo>
                  <a:lnTo>
                    <a:pt x="13" y="47"/>
                  </a:lnTo>
                  <a:lnTo>
                    <a:pt x="15" y="45"/>
                  </a:lnTo>
                  <a:lnTo>
                    <a:pt x="16" y="45"/>
                  </a:lnTo>
                  <a:lnTo>
                    <a:pt x="18" y="45"/>
                  </a:lnTo>
                  <a:lnTo>
                    <a:pt x="20" y="43"/>
                  </a:lnTo>
                  <a:lnTo>
                    <a:pt x="23" y="42"/>
                  </a:lnTo>
                  <a:lnTo>
                    <a:pt x="24" y="40"/>
                  </a:lnTo>
                  <a:lnTo>
                    <a:pt x="26" y="39"/>
                  </a:lnTo>
                  <a:lnTo>
                    <a:pt x="29" y="37"/>
                  </a:lnTo>
                  <a:lnTo>
                    <a:pt x="32" y="34"/>
                  </a:lnTo>
                  <a:lnTo>
                    <a:pt x="36" y="32"/>
                  </a:lnTo>
                  <a:lnTo>
                    <a:pt x="39" y="30"/>
                  </a:lnTo>
                  <a:lnTo>
                    <a:pt x="42" y="30"/>
                  </a:lnTo>
                  <a:lnTo>
                    <a:pt x="44" y="29"/>
                  </a:lnTo>
                  <a:lnTo>
                    <a:pt x="45" y="27"/>
                  </a:lnTo>
                  <a:lnTo>
                    <a:pt x="47" y="26"/>
                  </a:lnTo>
                  <a:lnTo>
                    <a:pt x="49" y="22"/>
                  </a:lnTo>
                  <a:lnTo>
                    <a:pt x="50" y="19"/>
                  </a:lnTo>
                  <a:lnTo>
                    <a:pt x="49" y="16"/>
                  </a:lnTo>
                  <a:lnTo>
                    <a:pt x="47" y="14"/>
                  </a:lnTo>
                  <a:lnTo>
                    <a:pt x="45" y="11"/>
                  </a:lnTo>
                  <a:lnTo>
                    <a:pt x="42" y="10"/>
                  </a:lnTo>
                  <a:lnTo>
                    <a:pt x="39" y="8"/>
                  </a:lnTo>
                  <a:lnTo>
                    <a:pt x="36" y="8"/>
                  </a:lnTo>
                  <a:lnTo>
                    <a:pt x="32" y="6"/>
                  </a:lnTo>
                  <a:lnTo>
                    <a:pt x="31" y="6"/>
                  </a:lnTo>
                  <a:lnTo>
                    <a:pt x="28" y="5"/>
                  </a:lnTo>
                  <a:lnTo>
                    <a:pt x="26" y="3"/>
                  </a:lnTo>
                  <a:lnTo>
                    <a:pt x="23" y="3"/>
                  </a:lnTo>
                  <a:lnTo>
                    <a:pt x="21" y="2"/>
                  </a:lnTo>
                  <a:lnTo>
                    <a:pt x="18" y="0"/>
                  </a:lnTo>
                  <a:lnTo>
                    <a:pt x="16" y="0"/>
                  </a:lnTo>
                  <a:lnTo>
                    <a:pt x="13" y="0"/>
                  </a:lnTo>
                  <a:lnTo>
                    <a:pt x="10" y="0"/>
                  </a:lnTo>
                  <a:lnTo>
                    <a:pt x="8" y="2"/>
                  </a:lnTo>
                  <a:lnTo>
                    <a:pt x="5" y="3"/>
                  </a:lnTo>
                  <a:lnTo>
                    <a:pt x="4" y="6"/>
                  </a:lnTo>
                  <a:lnTo>
                    <a:pt x="2" y="8"/>
                  </a:lnTo>
                  <a:lnTo>
                    <a:pt x="2" y="11"/>
                  </a:lnTo>
                  <a:lnTo>
                    <a:pt x="0" y="1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6" name="Freeform 922"/>
            <p:cNvSpPr>
              <a:spLocks/>
            </p:cNvSpPr>
            <p:nvPr/>
          </p:nvSpPr>
          <p:spPr bwMode="auto">
            <a:xfrm>
              <a:off x="4545" y="2972"/>
              <a:ext cx="50" cy="47"/>
            </a:xfrm>
            <a:custGeom>
              <a:avLst/>
              <a:gdLst>
                <a:gd name="T0" fmla="*/ 0 w 50"/>
                <a:gd name="T1" fmla="*/ 16 h 47"/>
                <a:gd name="T2" fmla="*/ 2 w 50"/>
                <a:gd name="T3" fmla="*/ 19 h 47"/>
                <a:gd name="T4" fmla="*/ 4 w 50"/>
                <a:gd name="T5" fmla="*/ 22 h 47"/>
                <a:gd name="T6" fmla="*/ 4 w 50"/>
                <a:gd name="T7" fmla="*/ 26 h 47"/>
                <a:gd name="T8" fmla="*/ 5 w 50"/>
                <a:gd name="T9" fmla="*/ 26 h 47"/>
                <a:gd name="T10" fmla="*/ 5 w 50"/>
                <a:gd name="T11" fmla="*/ 26 h 47"/>
                <a:gd name="T12" fmla="*/ 5 w 50"/>
                <a:gd name="T13" fmla="*/ 24 h 47"/>
                <a:gd name="T14" fmla="*/ 5 w 50"/>
                <a:gd name="T15" fmla="*/ 24 h 47"/>
                <a:gd name="T16" fmla="*/ 5 w 50"/>
                <a:gd name="T17" fmla="*/ 27 h 47"/>
                <a:gd name="T18" fmla="*/ 5 w 50"/>
                <a:gd name="T19" fmla="*/ 34 h 47"/>
                <a:gd name="T20" fmla="*/ 7 w 50"/>
                <a:gd name="T21" fmla="*/ 40 h 47"/>
                <a:gd name="T22" fmla="*/ 10 w 50"/>
                <a:gd name="T23" fmla="*/ 45 h 47"/>
                <a:gd name="T24" fmla="*/ 13 w 50"/>
                <a:gd name="T25" fmla="*/ 47 h 47"/>
                <a:gd name="T26" fmla="*/ 16 w 50"/>
                <a:gd name="T27" fmla="*/ 45 h 47"/>
                <a:gd name="T28" fmla="*/ 20 w 50"/>
                <a:gd name="T29" fmla="*/ 43 h 47"/>
                <a:gd name="T30" fmla="*/ 24 w 50"/>
                <a:gd name="T31" fmla="*/ 40 h 47"/>
                <a:gd name="T32" fmla="*/ 29 w 50"/>
                <a:gd name="T33" fmla="*/ 37 h 47"/>
                <a:gd name="T34" fmla="*/ 36 w 50"/>
                <a:gd name="T35" fmla="*/ 32 h 47"/>
                <a:gd name="T36" fmla="*/ 42 w 50"/>
                <a:gd name="T37" fmla="*/ 30 h 47"/>
                <a:gd name="T38" fmla="*/ 45 w 50"/>
                <a:gd name="T39" fmla="*/ 27 h 47"/>
                <a:gd name="T40" fmla="*/ 49 w 50"/>
                <a:gd name="T41" fmla="*/ 22 h 47"/>
                <a:gd name="T42" fmla="*/ 49 w 50"/>
                <a:gd name="T43" fmla="*/ 16 h 47"/>
                <a:gd name="T44" fmla="*/ 45 w 50"/>
                <a:gd name="T45" fmla="*/ 11 h 47"/>
                <a:gd name="T46" fmla="*/ 39 w 50"/>
                <a:gd name="T47" fmla="*/ 8 h 47"/>
                <a:gd name="T48" fmla="*/ 32 w 50"/>
                <a:gd name="T49" fmla="*/ 6 h 47"/>
                <a:gd name="T50" fmla="*/ 28 w 50"/>
                <a:gd name="T51" fmla="*/ 5 h 47"/>
                <a:gd name="T52" fmla="*/ 23 w 50"/>
                <a:gd name="T53" fmla="*/ 3 h 47"/>
                <a:gd name="T54" fmla="*/ 18 w 50"/>
                <a:gd name="T55" fmla="*/ 0 h 47"/>
                <a:gd name="T56" fmla="*/ 13 w 50"/>
                <a:gd name="T57" fmla="*/ 0 h 47"/>
                <a:gd name="T58" fmla="*/ 8 w 50"/>
                <a:gd name="T59" fmla="*/ 2 h 47"/>
                <a:gd name="T60" fmla="*/ 4 w 50"/>
                <a:gd name="T61" fmla="*/ 6 h 47"/>
                <a:gd name="T62" fmla="*/ 2 w 50"/>
                <a:gd name="T63" fmla="*/ 1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7"/>
                <a:gd name="T98" fmla="*/ 50 w 50"/>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7">
                  <a:moveTo>
                    <a:pt x="0" y="14"/>
                  </a:moveTo>
                  <a:lnTo>
                    <a:pt x="0" y="16"/>
                  </a:lnTo>
                  <a:lnTo>
                    <a:pt x="0" y="18"/>
                  </a:lnTo>
                  <a:lnTo>
                    <a:pt x="2" y="19"/>
                  </a:lnTo>
                  <a:lnTo>
                    <a:pt x="2" y="21"/>
                  </a:lnTo>
                  <a:lnTo>
                    <a:pt x="4" y="22"/>
                  </a:lnTo>
                  <a:lnTo>
                    <a:pt x="4" y="24"/>
                  </a:lnTo>
                  <a:lnTo>
                    <a:pt x="4" y="26"/>
                  </a:lnTo>
                  <a:lnTo>
                    <a:pt x="5" y="26"/>
                  </a:lnTo>
                  <a:lnTo>
                    <a:pt x="5" y="24"/>
                  </a:lnTo>
                  <a:lnTo>
                    <a:pt x="5" y="27"/>
                  </a:lnTo>
                  <a:lnTo>
                    <a:pt x="5" y="30"/>
                  </a:lnTo>
                  <a:lnTo>
                    <a:pt x="5" y="34"/>
                  </a:lnTo>
                  <a:lnTo>
                    <a:pt x="5" y="37"/>
                  </a:lnTo>
                  <a:lnTo>
                    <a:pt x="7" y="40"/>
                  </a:lnTo>
                  <a:lnTo>
                    <a:pt x="8" y="42"/>
                  </a:lnTo>
                  <a:lnTo>
                    <a:pt x="10" y="45"/>
                  </a:lnTo>
                  <a:lnTo>
                    <a:pt x="12" y="45"/>
                  </a:lnTo>
                  <a:lnTo>
                    <a:pt x="13" y="47"/>
                  </a:lnTo>
                  <a:lnTo>
                    <a:pt x="15" y="45"/>
                  </a:lnTo>
                  <a:lnTo>
                    <a:pt x="16" y="45"/>
                  </a:lnTo>
                  <a:lnTo>
                    <a:pt x="18" y="45"/>
                  </a:lnTo>
                  <a:lnTo>
                    <a:pt x="20" y="43"/>
                  </a:lnTo>
                  <a:lnTo>
                    <a:pt x="23" y="42"/>
                  </a:lnTo>
                  <a:lnTo>
                    <a:pt x="24" y="40"/>
                  </a:lnTo>
                  <a:lnTo>
                    <a:pt x="26" y="39"/>
                  </a:lnTo>
                  <a:lnTo>
                    <a:pt x="29" y="37"/>
                  </a:lnTo>
                  <a:lnTo>
                    <a:pt x="32" y="34"/>
                  </a:lnTo>
                  <a:lnTo>
                    <a:pt x="36" y="32"/>
                  </a:lnTo>
                  <a:lnTo>
                    <a:pt x="39" y="30"/>
                  </a:lnTo>
                  <a:lnTo>
                    <a:pt x="42" y="30"/>
                  </a:lnTo>
                  <a:lnTo>
                    <a:pt x="44" y="29"/>
                  </a:lnTo>
                  <a:lnTo>
                    <a:pt x="45" y="27"/>
                  </a:lnTo>
                  <a:lnTo>
                    <a:pt x="47" y="26"/>
                  </a:lnTo>
                  <a:lnTo>
                    <a:pt x="49" y="22"/>
                  </a:lnTo>
                  <a:lnTo>
                    <a:pt x="50" y="19"/>
                  </a:lnTo>
                  <a:lnTo>
                    <a:pt x="49" y="16"/>
                  </a:lnTo>
                  <a:lnTo>
                    <a:pt x="47" y="14"/>
                  </a:lnTo>
                  <a:lnTo>
                    <a:pt x="45" y="11"/>
                  </a:lnTo>
                  <a:lnTo>
                    <a:pt x="42" y="10"/>
                  </a:lnTo>
                  <a:lnTo>
                    <a:pt x="39" y="8"/>
                  </a:lnTo>
                  <a:lnTo>
                    <a:pt x="36" y="8"/>
                  </a:lnTo>
                  <a:lnTo>
                    <a:pt x="32" y="6"/>
                  </a:lnTo>
                  <a:lnTo>
                    <a:pt x="31" y="6"/>
                  </a:lnTo>
                  <a:lnTo>
                    <a:pt x="28" y="5"/>
                  </a:lnTo>
                  <a:lnTo>
                    <a:pt x="26" y="3"/>
                  </a:lnTo>
                  <a:lnTo>
                    <a:pt x="23" y="3"/>
                  </a:lnTo>
                  <a:lnTo>
                    <a:pt x="21" y="2"/>
                  </a:lnTo>
                  <a:lnTo>
                    <a:pt x="18" y="0"/>
                  </a:lnTo>
                  <a:lnTo>
                    <a:pt x="16" y="0"/>
                  </a:lnTo>
                  <a:lnTo>
                    <a:pt x="13" y="0"/>
                  </a:lnTo>
                  <a:lnTo>
                    <a:pt x="10" y="0"/>
                  </a:lnTo>
                  <a:lnTo>
                    <a:pt x="8" y="2"/>
                  </a:lnTo>
                  <a:lnTo>
                    <a:pt x="5" y="3"/>
                  </a:lnTo>
                  <a:lnTo>
                    <a:pt x="4" y="6"/>
                  </a:lnTo>
                  <a:lnTo>
                    <a:pt x="2" y="8"/>
                  </a:lnTo>
                  <a:lnTo>
                    <a:pt x="2" y="11"/>
                  </a:lnTo>
                  <a:lnTo>
                    <a:pt x="0" y="1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7" name="Freeform 923"/>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8" name="Freeform 924"/>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9" name="Freeform 925"/>
            <p:cNvSpPr>
              <a:spLocks/>
            </p:cNvSpPr>
            <p:nvPr/>
          </p:nvSpPr>
          <p:spPr bwMode="auto">
            <a:xfrm>
              <a:off x="4560" y="2917"/>
              <a:ext cx="59" cy="55"/>
            </a:xfrm>
            <a:custGeom>
              <a:avLst/>
              <a:gdLst>
                <a:gd name="T0" fmla="*/ 16 w 59"/>
                <a:gd name="T1" fmla="*/ 24 h 55"/>
                <a:gd name="T2" fmla="*/ 13 w 59"/>
                <a:gd name="T3" fmla="*/ 29 h 55"/>
                <a:gd name="T4" fmla="*/ 9 w 59"/>
                <a:gd name="T5" fmla="*/ 32 h 55"/>
                <a:gd name="T6" fmla="*/ 6 w 59"/>
                <a:gd name="T7" fmla="*/ 34 h 55"/>
                <a:gd name="T8" fmla="*/ 5 w 59"/>
                <a:gd name="T9" fmla="*/ 37 h 55"/>
                <a:gd name="T10" fmla="*/ 1 w 59"/>
                <a:gd name="T11" fmla="*/ 39 h 55"/>
                <a:gd name="T12" fmla="*/ 1 w 59"/>
                <a:gd name="T13" fmla="*/ 42 h 55"/>
                <a:gd name="T14" fmla="*/ 0 w 59"/>
                <a:gd name="T15" fmla="*/ 44 h 55"/>
                <a:gd name="T16" fmla="*/ 1 w 59"/>
                <a:gd name="T17" fmla="*/ 47 h 55"/>
                <a:gd name="T18" fmla="*/ 5 w 59"/>
                <a:gd name="T19" fmla="*/ 50 h 55"/>
                <a:gd name="T20" fmla="*/ 8 w 59"/>
                <a:gd name="T21" fmla="*/ 53 h 55"/>
                <a:gd name="T22" fmla="*/ 11 w 59"/>
                <a:gd name="T23" fmla="*/ 55 h 55"/>
                <a:gd name="T24" fmla="*/ 16 w 59"/>
                <a:gd name="T25" fmla="*/ 55 h 55"/>
                <a:gd name="T26" fmla="*/ 21 w 59"/>
                <a:gd name="T27" fmla="*/ 55 h 55"/>
                <a:gd name="T28" fmla="*/ 24 w 59"/>
                <a:gd name="T29" fmla="*/ 55 h 55"/>
                <a:gd name="T30" fmla="*/ 29 w 59"/>
                <a:gd name="T31" fmla="*/ 53 h 55"/>
                <a:gd name="T32" fmla="*/ 32 w 59"/>
                <a:gd name="T33" fmla="*/ 52 h 55"/>
                <a:gd name="T34" fmla="*/ 37 w 59"/>
                <a:gd name="T35" fmla="*/ 50 h 55"/>
                <a:gd name="T36" fmla="*/ 42 w 59"/>
                <a:gd name="T37" fmla="*/ 47 h 55"/>
                <a:gd name="T38" fmla="*/ 45 w 59"/>
                <a:gd name="T39" fmla="*/ 45 h 55"/>
                <a:gd name="T40" fmla="*/ 50 w 59"/>
                <a:gd name="T41" fmla="*/ 42 h 55"/>
                <a:gd name="T42" fmla="*/ 54 w 59"/>
                <a:gd name="T43" fmla="*/ 39 h 55"/>
                <a:gd name="T44" fmla="*/ 58 w 59"/>
                <a:gd name="T45" fmla="*/ 36 h 55"/>
                <a:gd name="T46" fmla="*/ 59 w 59"/>
                <a:gd name="T47" fmla="*/ 31 h 55"/>
                <a:gd name="T48" fmla="*/ 59 w 59"/>
                <a:gd name="T49" fmla="*/ 26 h 55"/>
                <a:gd name="T50" fmla="*/ 59 w 59"/>
                <a:gd name="T51" fmla="*/ 23 h 55"/>
                <a:gd name="T52" fmla="*/ 58 w 59"/>
                <a:gd name="T53" fmla="*/ 20 h 55"/>
                <a:gd name="T54" fmla="*/ 58 w 59"/>
                <a:gd name="T55" fmla="*/ 15 h 55"/>
                <a:gd name="T56" fmla="*/ 56 w 59"/>
                <a:gd name="T57" fmla="*/ 11 h 55"/>
                <a:gd name="T58" fmla="*/ 54 w 59"/>
                <a:gd name="T59" fmla="*/ 8 h 55"/>
                <a:gd name="T60" fmla="*/ 51 w 59"/>
                <a:gd name="T61" fmla="*/ 7 h 55"/>
                <a:gd name="T62" fmla="*/ 50 w 59"/>
                <a:gd name="T63" fmla="*/ 3 h 55"/>
                <a:gd name="T64" fmla="*/ 46 w 59"/>
                <a:gd name="T65" fmla="*/ 2 h 55"/>
                <a:gd name="T66" fmla="*/ 42 w 59"/>
                <a:gd name="T67" fmla="*/ 0 h 55"/>
                <a:gd name="T68" fmla="*/ 35 w 59"/>
                <a:gd name="T69" fmla="*/ 0 h 55"/>
                <a:gd name="T70" fmla="*/ 32 w 59"/>
                <a:gd name="T71" fmla="*/ 2 h 55"/>
                <a:gd name="T72" fmla="*/ 27 w 59"/>
                <a:gd name="T73" fmla="*/ 3 h 55"/>
                <a:gd name="T74" fmla="*/ 22 w 59"/>
                <a:gd name="T75" fmla="*/ 8 h 55"/>
                <a:gd name="T76" fmla="*/ 19 w 59"/>
                <a:gd name="T77" fmla="*/ 13 h 55"/>
                <a:gd name="T78" fmla="*/ 17 w 59"/>
                <a:gd name="T79" fmla="*/ 18 h 55"/>
                <a:gd name="T80" fmla="*/ 16 w 59"/>
                <a:gd name="T81" fmla="*/ 24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16" y="24"/>
                  </a:moveTo>
                  <a:lnTo>
                    <a:pt x="13" y="29"/>
                  </a:lnTo>
                  <a:lnTo>
                    <a:pt x="9" y="32"/>
                  </a:lnTo>
                  <a:lnTo>
                    <a:pt x="6" y="34"/>
                  </a:lnTo>
                  <a:lnTo>
                    <a:pt x="5" y="37"/>
                  </a:lnTo>
                  <a:lnTo>
                    <a:pt x="1" y="39"/>
                  </a:lnTo>
                  <a:lnTo>
                    <a:pt x="1" y="42"/>
                  </a:lnTo>
                  <a:lnTo>
                    <a:pt x="0" y="44"/>
                  </a:lnTo>
                  <a:lnTo>
                    <a:pt x="1" y="47"/>
                  </a:lnTo>
                  <a:lnTo>
                    <a:pt x="5" y="50"/>
                  </a:lnTo>
                  <a:lnTo>
                    <a:pt x="8" y="53"/>
                  </a:lnTo>
                  <a:lnTo>
                    <a:pt x="11" y="55"/>
                  </a:lnTo>
                  <a:lnTo>
                    <a:pt x="16" y="55"/>
                  </a:lnTo>
                  <a:lnTo>
                    <a:pt x="21" y="55"/>
                  </a:lnTo>
                  <a:lnTo>
                    <a:pt x="24" y="55"/>
                  </a:lnTo>
                  <a:lnTo>
                    <a:pt x="29" y="53"/>
                  </a:lnTo>
                  <a:lnTo>
                    <a:pt x="32" y="52"/>
                  </a:lnTo>
                  <a:lnTo>
                    <a:pt x="37" y="50"/>
                  </a:lnTo>
                  <a:lnTo>
                    <a:pt x="42" y="47"/>
                  </a:lnTo>
                  <a:lnTo>
                    <a:pt x="45" y="45"/>
                  </a:lnTo>
                  <a:lnTo>
                    <a:pt x="50" y="42"/>
                  </a:lnTo>
                  <a:lnTo>
                    <a:pt x="54" y="39"/>
                  </a:lnTo>
                  <a:lnTo>
                    <a:pt x="58" y="36"/>
                  </a:lnTo>
                  <a:lnTo>
                    <a:pt x="59" y="31"/>
                  </a:lnTo>
                  <a:lnTo>
                    <a:pt x="59" y="26"/>
                  </a:lnTo>
                  <a:lnTo>
                    <a:pt x="59" y="23"/>
                  </a:lnTo>
                  <a:lnTo>
                    <a:pt x="58" y="20"/>
                  </a:lnTo>
                  <a:lnTo>
                    <a:pt x="58" y="15"/>
                  </a:lnTo>
                  <a:lnTo>
                    <a:pt x="56" y="11"/>
                  </a:lnTo>
                  <a:lnTo>
                    <a:pt x="54" y="8"/>
                  </a:lnTo>
                  <a:lnTo>
                    <a:pt x="51" y="7"/>
                  </a:lnTo>
                  <a:lnTo>
                    <a:pt x="50" y="3"/>
                  </a:lnTo>
                  <a:lnTo>
                    <a:pt x="46" y="2"/>
                  </a:lnTo>
                  <a:lnTo>
                    <a:pt x="42" y="0"/>
                  </a:lnTo>
                  <a:lnTo>
                    <a:pt x="35" y="0"/>
                  </a:lnTo>
                  <a:lnTo>
                    <a:pt x="32" y="2"/>
                  </a:lnTo>
                  <a:lnTo>
                    <a:pt x="27" y="3"/>
                  </a:lnTo>
                  <a:lnTo>
                    <a:pt x="22" y="8"/>
                  </a:lnTo>
                  <a:lnTo>
                    <a:pt x="19" y="13"/>
                  </a:lnTo>
                  <a:lnTo>
                    <a:pt x="17" y="18"/>
                  </a:lnTo>
                  <a:lnTo>
                    <a:pt x="16" y="2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0" name="Freeform 926"/>
            <p:cNvSpPr>
              <a:spLocks/>
            </p:cNvSpPr>
            <p:nvPr/>
          </p:nvSpPr>
          <p:spPr bwMode="auto">
            <a:xfrm>
              <a:off x="4537" y="2864"/>
              <a:ext cx="74" cy="55"/>
            </a:xfrm>
            <a:custGeom>
              <a:avLst/>
              <a:gdLst>
                <a:gd name="T0" fmla="*/ 5 w 74"/>
                <a:gd name="T1" fmla="*/ 32 h 55"/>
                <a:gd name="T2" fmla="*/ 2 w 74"/>
                <a:gd name="T3" fmla="*/ 36 h 55"/>
                <a:gd name="T4" fmla="*/ 2 w 74"/>
                <a:gd name="T5" fmla="*/ 39 h 55"/>
                <a:gd name="T6" fmla="*/ 4 w 74"/>
                <a:gd name="T7" fmla="*/ 42 h 55"/>
                <a:gd name="T8" fmla="*/ 5 w 74"/>
                <a:gd name="T9" fmla="*/ 45 h 55"/>
                <a:gd name="T10" fmla="*/ 7 w 74"/>
                <a:gd name="T11" fmla="*/ 47 h 55"/>
                <a:gd name="T12" fmla="*/ 8 w 74"/>
                <a:gd name="T13" fmla="*/ 47 h 55"/>
                <a:gd name="T14" fmla="*/ 12 w 74"/>
                <a:gd name="T15" fmla="*/ 47 h 55"/>
                <a:gd name="T16" fmla="*/ 13 w 74"/>
                <a:gd name="T17" fmla="*/ 48 h 55"/>
                <a:gd name="T18" fmla="*/ 16 w 74"/>
                <a:gd name="T19" fmla="*/ 48 h 55"/>
                <a:gd name="T20" fmla="*/ 20 w 74"/>
                <a:gd name="T21" fmla="*/ 48 h 55"/>
                <a:gd name="T22" fmla="*/ 23 w 74"/>
                <a:gd name="T23" fmla="*/ 48 h 55"/>
                <a:gd name="T24" fmla="*/ 26 w 74"/>
                <a:gd name="T25" fmla="*/ 48 h 55"/>
                <a:gd name="T26" fmla="*/ 29 w 74"/>
                <a:gd name="T27" fmla="*/ 50 h 55"/>
                <a:gd name="T28" fmla="*/ 31 w 74"/>
                <a:gd name="T29" fmla="*/ 53 h 55"/>
                <a:gd name="T30" fmla="*/ 34 w 74"/>
                <a:gd name="T31" fmla="*/ 55 h 55"/>
                <a:gd name="T32" fmla="*/ 39 w 74"/>
                <a:gd name="T33" fmla="*/ 53 h 55"/>
                <a:gd name="T34" fmla="*/ 47 w 74"/>
                <a:gd name="T35" fmla="*/ 48 h 55"/>
                <a:gd name="T36" fmla="*/ 53 w 74"/>
                <a:gd name="T37" fmla="*/ 45 h 55"/>
                <a:gd name="T38" fmla="*/ 61 w 74"/>
                <a:gd name="T39" fmla="*/ 40 h 55"/>
                <a:gd name="T40" fmla="*/ 66 w 74"/>
                <a:gd name="T41" fmla="*/ 37 h 55"/>
                <a:gd name="T42" fmla="*/ 68 w 74"/>
                <a:gd name="T43" fmla="*/ 31 h 55"/>
                <a:gd name="T44" fmla="*/ 69 w 74"/>
                <a:gd name="T45" fmla="*/ 26 h 55"/>
                <a:gd name="T46" fmla="*/ 71 w 74"/>
                <a:gd name="T47" fmla="*/ 19 h 55"/>
                <a:gd name="T48" fmla="*/ 74 w 74"/>
                <a:gd name="T49" fmla="*/ 16 h 55"/>
                <a:gd name="T50" fmla="*/ 74 w 74"/>
                <a:gd name="T51" fmla="*/ 15 h 55"/>
                <a:gd name="T52" fmla="*/ 74 w 74"/>
                <a:gd name="T53" fmla="*/ 13 h 55"/>
                <a:gd name="T54" fmla="*/ 73 w 74"/>
                <a:gd name="T55" fmla="*/ 11 h 55"/>
                <a:gd name="T56" fmla="*/ 69 w 74"/>
                <a:gd name="T57" fmla="*/ 8 h 55"/>
                <a:gd name="T58" fmla="*/ 60 w 74"/>
                <a:gd name="T59" fmla="*/ 5 h 55"/>
                <a:gd name="T60" fmla="*/ 52 w 74"/>
                <a:gd name="T61" fmla="*/ 3 h 55"/>
                <a:gd name="T62" fmla="*/ 42 w 74"/>
                <a:gd name="T63" fmla="*/ 2 h 55"/>
                <a:gd name="T64" fmla="*/ 36 w 74"/>
                <a:gd name="T65" fmla="*/ 0 h 55"/>
                <a:gd name="T66" fmla="*/ 31 w 74"/>
                <a:gd name="T67" fmla="*/ 0 h 55"/>
                <a:gd name="T68" fmla="*/ 26 w 74"/>
                <a:gd name="T69" fmla="*/ 0 h 55"/>
                <a:gd name="T70" fmla="*/ 21 w 74"/>
                <a:gd name="T71" fmla="*/ 2 h 55"/>
                <a:gd name="T72" fmla="*/ 16 w 74"/>
                <a:gd name="T73" fmla="*/ 5 h 55"/>
                <a:gd name="T74" fmla="*/ 10 w 74"/>
                <a:gd name="T75" fmla="*/ 8 h 55"/>
                <a:gd name="T76" fmla="*/ 5 w 74"/>
                <a:gd name="T77" fmla="*/ 13 h 55"/>
                <a:gd name="T78" fmla="*/ 0 w 74"/>
                <a:gd name="T79" fmla="*/ 19 h 55"/>
                <a:gd name="T80" fmla="*/ 0 w 74"/>
                <a:gd name="T81" fmla="*/ 24 h 55"/>
                <a:gd name="T82" fmla="*/ 2 w 74"/>
                <a:gd name="T83" fmla="*/ 26 h 55"/>
                <a:gd name="T84" fmla="*/ 4 w 74"/>
                <a:gd name="T85" fmla="*/ 27 h 55"/>
                <a:gd name="T86" fmla="*/ 5 w 74"/>
                <a:gd name="T87" fmla="*/ 31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55"/>
                <a:gd name="T134" fmla="*/ 74 w 74"/>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55">
                  <a:moveTo>
                    <a:pt x="7" y="31"/>
                  </a:moveTo>
                  <a:lnTo>
                    <a:pt x="5" y="32"/>
                  </a:lnTo>
                  <a:lnTo>
                    <a:pt x="4" y="34"/>
                  </a:lnTo>
                  <a:lnTo>
                    <a:pt x="2" y="36"/>
                  </a:lnTo>
                  <a:lnTo>
                    <a:pt x="2" y="37"/>
                  </a:lnTo>
                  <a:lnTo>
                    <a:pt x="2" y="39"/>
                  </a:lnTo>
                  <a:lnTo>
                    <a:pt x="2" y="40"/>
                  </a:lnTo>
                  <a:lnTo>
                    <a:pt x="4" y="42"/>
                  </a:lnTo>
                  <a:lnTo>
                    <a:pt x="4" y="44"/>
                  </a:lnTo>
                  <a:lnTo>
                    <a:pt x="5" y="45"/>
                  </a:lnTo>
                  <a:lnTo>
                    <a:pt x="7" y="47"/>
                  </a:lnTo>
                  <a:lnTo>
                    <a:pt x="8" y="47"/>
                  </a:lnTo>
                  <a:lnTo>
                    <a:pt x="10" y="47"/>
                  </a:lnTo>
                  <a:lnTo>
                    <a:pt x="12" y="47"/>
                  </a:lnTo>
                  <a:lnTo>
                    <a:pt x="12" y="48"/>
                  </a:lnTo>
                  <a:lnTo>
                    <a:pt x="13" y="48"/>
                  </a:lnTo>
                  <a:lnTo>
                    <a:pt x="15" y="48"/>
                  </a:lnTo>
                  <a:lnTo>
                    <a:pt x="16" y="48"/>
                  </a:lnTo>
                  <a:lnTo>
                    <a:pt x="18" y="48"/>
                  </a:lnTo>
                  <a:lnTo>
                    <a:pt x="20" y="48"/>
                  </a:lnTo>
                  <a:lnTo>
                    <a:pt x="21" y="48"/>
                  </a:lnTo>
                  <a:lnTo>
                    <a:pt x="23" y="48"/>
                  </a:lnTo>
                  <a:lnTo>
                    <a:pt x="24" y="48"/>
                  </a:lnTo>
                  <a:lnTo>
                    <a:pt x="26" y="48"/>
                  </a:lnTo>
                  <a:lnTo>
                    <a:pt x="28" y="50"/>
                  </a:lnTo>
                  <a:lnTo>
                    <a:pt x="29" y="50"/>
                  </a:lnTo>
                  <a:lnTo>
                    <a:pt x="29" y="52"/>
                  </a:lnTo>
                  <a:lnTo>
                    <a:pt x="31" y="53"/>
                  </a:lnTo>
                  <a:lnTo>
                    <a:pt x="32" y="55"/>
                  </a:lnTo>
                  <a:lnTo>
                    <a:pt x="34" y="55"/>
                  </a:lnTo>
                  <a:lnTo>
                    <a:pt x="36" y="55"/>
                  </a:lnTo>
                  <a:lnTo>
                    <a:pt x="39" y="53"/>
                  </a:lnTo>
                  <a:lnTo>
                    <a:pt x="42" y="50"/>
                  </a:lnTo>
                  <a:lnTo>
                    <a:pt x="47" y="48"/>
                  </a:lnTo>
                  <a:lnTo>
                    <a:pt x="50" y="47"/>
                  </a:lnTo>
                  <a:lnTo>
                    <a:pt x="53" y="45"/>
                  </a:lnTo>
                  <a:lnTo>
                    <a:pt x="58" y="44"/>
                  </a:lnTo>
                  <a:lnTo>
                    <a:pt x="61" y="40"/>
                  </a:lnTo>
                  <a:lnTo>
                    <a:pt x="65" y="39"/>
                  </a:lnTo>
                  <a:lnTo>
                    <a:pt x="66" y="37"/>
                  </a:lnTo>
                  <a:lnTo>
                    <a:pt x="66" y="34"/>
                  </a:lnTo>
                  <a:lnTo>
                    <a:pt x="68" y="31"/>
                  </a:lnTo>
                  <a:lnTo>
                    <a:pt x="69" y="29"/>
                  </a:lnTo>
                  <a:lnTo>
                    <a:pt x="69" y="26"/>
                  </a:lnTo>
                  <a:lnTo>
                    <a:pt x="71" y="23"/>
                  </a:lnTo>
                  <a:lnTo>
                    <a:pt x="71" y="19"/>
                  </a:lnTo>
                  <a:lnTo>
                    <a:pt x="74" y="18"/>
                  </a:lnTo>
                  <a:lnTo>
                    <a:pt x="74" y="16"/>
                  </a:lnTo>
                  <a:lnTo>
                    <a:pt x="74" y="15"/>
                  </a:lnTo>
                  <a:lnTo>
                    <a:pt x="74" y="13"/>
                  </a:lnTo>
                  <a:lnTo>
                    <a:pt x="73" y="11"/>
                  </a:lnTo>
                  <a:lnTo>
                    <a:pt x="69" y="8"/>
                  </a:lnTo>
                  <a:lnTo>
                    <a:pt x="65" y="7"/>
                  </a:lnTo>
                  <a:lnTo>
                    <a:pt x="60" y="5"/>
                  </a:lnTo>
                  <a:lnTo>
                    <a:pt x="55" y="3"/>
                  </a:lnTo>
                  <a:lnTo>
                    <a:pt x="52" y="3"/>
                  </a:lnTo>
                  <a:lnTo>
                    <a:pt x="47" y="3"/>
                  </a:lnTo>
                  <a:lnTo>
                    <a:pt x="42" y="2"/>
                  </a:lnTo>
                  <a:lnTo>
                    <a:pt x="37" y="0"/>
                  </a:lnTo>
                  <a:lnTo>
                    <a:pt x="36" y="0"/>
                  </a:lnTo>
                  <a:lnTo>
                    <a:pt x="32" y="0"/>
                  </a:lnTo>
                  <a:lnTo>
                    <a:pt x="31" y="0"/>
                  </a:lnTo>
                  <a:lnTo>
                    <a:pt x="28" y="0"/>
                  </a:lnTo>
                  <a:lnTo>
                    <a:pt x="26" y="0"/>
                  </a:lnTo>
                  <a:lnTo>
                    <a:pt x="24" y="2"/>
                  </a:lnTo>
                  <a:lnTo>
                    <a:pt x="21" y="2"/>
                  </a:lnTo>
                  <a:lnTo>
                    <a:pt x="20" y="3"/>
                  </a:lnTo>
                  <a:lnTo>
                    <a:pt x="16" y="5"/>
                  </a:lnTo>
                  <a:lnTo>
                    <a:pt x="13" y="7"/>
                  </a:lnTo>
                  <a:lnTo>
                    <a:pt x="10" y="8"/>
                  </a:lnTo>
                  <a:lnTo>
                    <a:pt x="7" y="11"/>
                  </a:lnTo>
                  <a:lnTo>
                    <a:pt x="5" y="13"/>
                  </a:lnTo>
                  <a:lnTo>
                    <a:pt x="2" y="16"/>
                  </a:lnTo>
                  <a:lnTo>
                    <a:pt x="0" y="19"/>
                  </a:lnTo>
                  <a:lnTo>
                    <a:pt x="0" y="24"/>
                  </a:lnTo>
                  <a:lnTo>
                    <a:pt x="0" y="26"/>
                  </a:lnTo>
                  <a:lnTo>
                    <a:pt x="2" y="26"/>
                  </a:lnTo>
                  <a:lnTo>
                    <a:pt x="4" y="27"/>
                  </a:lnTo>
                  <a:lnTo>
                    <a:pt x="5" y="29"/>
                  </a:lnTo>
                  <a:lnTo>
                    <a:pt x="5" y="31"/>
                  </a:lnTo>
                  <a:lnTo>
                    <a:pt x="7" y="3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1" name="Freeform 927"/>
            <p:cNvSpPr>
              <a:spLocks/>
            </p:cNvSpPr>
            <p:nvPr/>
          </p:nvSpPr>
          <p:spPr bwMode="auto">
            <a:xfrm>
              <a:off x="4537" y="2864"/>
              <a:ext cx="74" cy="55"/>
            </a:xfrm>
            <a:custGeom>
              <a:avLst/>
              <a:gdLst>
                <a:gd name="T0" fmla="*/ 5 w 74"/>
                <a:gd name="T1" fmla="*/ 32 h 55"/>
                <a:gd name="T2" fmla="*/ 2 w 74"/>
                <a:gd name="T3" fmla="*/ 36 h 55"/>
                <a:gd name="T4" fmla="*/ 2 w 74"/>
                <a:gd name="T5" fmla="*/ 39 h 55"/>
                <a:gd name="T6" fmla="*/ 4 w 74"/>
                <a:gd name="T7" fmla="*/ 42 h 55"/>
                <a:gd name="T8" fmla="*/ 5 w 74"/>
                <a:gd name="T9" fmla="*/ 45 h 55"/>
                <a:gd name="T10" fmla="*/ 7 w 74"/>
                <a:gd name="T11" fmla="*/ 47 h 55"/>
                <a:gd name="T12" fmla="*/ 8 w 74"/>
                <a:gd name="T13" fmla="*/ 47 h 55"/>
                <a:gd name="T14" fmla="*/ 12 w 74"/>
                <a:gd name="T15" fmla="*/ 47 h 55"/>
                <a:gd name="T16" fmla="*/ 13 w 74"/>
                <a:gd name="T17" fmla="*/ 48 h 55"/>
                <a:gd name="T18" fmla="*/ 16 w 74"/>
                <a:gd name="T19" fmla="*/ 48 h 55"/>
                <a:gd name="T20" fmla="*/ 20 w 74"/>
                <a:gd name="T21" fmla="*/ 48 h 55"/>
                <a:gd name="T22" fmla="*/ 23 w 74"/>
                <a:gd name="T23" fmla="*/ 48 h 55"/>
                <a:gd name="T24" fmla="*/ 26 w 74"/>
                <a:gd name="T25" fmla="*/ 48 h 55"/>
                <a:gd name="T26" fmla="*/ 29 w 74"/>
                <a:gd name="T27" fmla="*/ 50 h 55"/>
                <a:gd name="T28" fmla="*/ 31 w 74"/>
                <a:gd name="T29" fmla="*/ 53 h 55"/>
                <a:gd name="T30" fmla="*/ 34 w 74"/>
                <a:gd name="T31" fmla="*/ 55 h 55"/>
                <a:gd name="T32" fmla="*/ 39 w 74"/>
                <a:gd name="T33" fmla="*/ 53 h 55"/>
                <a:gd name="T34" fmla="*/ 47 w 74"/>
                <a:gd name="T35" fmla="*/ 48 h 55"/>
                <a:gd name="T36" fmla="*/ 53 w 74"/>
                <a:gd name="T37" fmla="*/ 45 h 55"/>
                <a:gd name="T38" fmla="*/ 61 w 74"/>
                <a:gd name="T39" fmla="*/ 40 h 55"/>
                <a:gd name="T40" fmla="*/ 66 w 74"/>
                <a:gd name="T41" fmla="*/ 37 h 55"/>
                <a:gd name="T42" fmla="*/ 68 w 74"/>
                <a:gd name="T43" fmla="*/ 31 h 55"/>
                <a:gd name="T44" fmla="*/ 69 w 74"/>
                <a:gd name="T45" fmla="*/ 26 h 55"/>
                <a:gd name="T46" fmla="*/ 71 w 74"/>
                <a:gd name="T47" fmla="*/ 19 h 55"/>
                <a:gd name="T48" fmla="*/ 74 w 74"/>
                <a:gd name="T49" fmla="*/ 16 h 55"/>
                <a:gd name="T50" fmla="*/ 74 w 74"/>
                <a:gd name="T51" fmla="*/ 15 h 55"/>
                <a:gd name="T52" fmla="*/ 74 w 74"/>
                <a:gd name="T53" fmla="*/ 13 h 55"/>
                <a:gd name="T54" fmla="*/ 73 w 74"/>
                <a:gd name="T55" fmla="*/ 11 h 55"/>
                <a:gd name="T56" fmla="*/ 69 w 74"/>
                <a:gd name="T57" fmla="*/ 8 h 55"/>
                <a:gd name="T58" fmla="*/ 60 w 74"/>
                <a:gd name="T59" fmla="*/ 5 h 55"/>
                <a:gd name="T60" fmla="*/ 52 w 74"/>
                <a:gd name="T61" fmla="*/ 3 h 55"/>
                <a:gd name="T62" fmla="*/ 42 w 74"/>
                <a:gd name="T63" fmla="*/ 2 h 55"/>
                <a:gd name="T64" fmla="*/ 36 w 74"/>
                <a:gd name="T65" fmla="*/ 0 h 55"/>
                <a:gd name="T66" fmla="*/ 31 w 74"/>
                <a:gd name="T67" fmla="*/ 0 h 55"/>
                <a:gd name="T68" fmla="*/ 26 w 74"/>
                <a:gd name="T69" fmla="*/ 0 h 55"/>
                <a:gd name="T70" fmla="*/ 21 w 74"/>
                <a:gd name="T71" fmla="*/ 2 h 55"/>
                <a:gd name="T72" fmla="*/ 16 w 74"/>
                <a:gd name="T73" fmla="*/ 5 h 55"/>
                <a:gd name="T74" fmla="*/ 10 w 74"/>
                <a:gd name="T75" fmla="*/ 8 h 55"/>
                <a:gd name="T76" fmla="*/ 5 w 74"/>
                <a:gd name="T77" fmla="*/ 13 h 55"/>
                <a:gd name="T78" fmla="*/ 0 w 74"/>
                <a:gd name="T79" fmla="*/ 19 h 55"/>
                <a:gd name="T80" fmla="*/ 0 w 74"/>
                <a:gd name="T81" fmla="*/ 24 h 55"/>
                <a:gd name="T82" fmla="*/ 2 w 74"/>
                <a:gd name="T83" fmla="*/ 26 h 55"/>
                <a:gd name="T84" fmla="*/ 4 w 74"/>
                <a:gd name="T85" fmla="*/ 27 h 55"/>
                <a:gd name="T86" fmla="*/ 5 w 74"/>
                <a:gd name="T87" fmla="*/ 31 h 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55"/>
                <a:gd name="T134" fmla="*/ 74 w 74"/>
                <a:gd name="T135" fmla="*/ 55 h 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55">
                  <a:moveTo>
                    <a:pt x="7" y="31"/>
                  </a:moveTo>
                  <a:lnTo>
                    <a:pt x="5" y="32"/>
                  </a:lnTo>
                  <a:lnTo>
                    <a:pt x="4" y="34"/>
                  </a:lnTo>
                  <a:lnTo>
                    <a:pt x="2" y="36"/>
                  </a:lnTo>
                  <a:lnTo>
                    <a:pt x="2" y="37"/>
                  </a:lnTo>
                  <a:lnTo>
                    <a:pt x="2" y="39"/>
                  </a:lnTo>
                  <a:lnTo>
                    <a:pt x="2" y="40"/>
                  </a:lnTo>
                  <a:lnTo>
                    <a:pt x="4" y="42"/>
                  </a:lnTo>
                  <a:lnTo>
                    <a:pt x="4" y="44"/>
                  </a:lnTo>
                  <a:lnTo>
                    <a:pt x="5" y="45"/>
                  </a:lnTo>
                  <a:lnTo>
                    <a:pt x="7" y="47"/>
                  </a:lnTo>
                  <a:lnTo>
                    <a:pt x="8" y="47"/>
                  </a:lnTo>
                  <a:lnTo>
                    <a:pt x="10" y="47"/>
                  </a:lnTo>
                  <a:lnTo>
                    <a:pt x="12" y="47"/>
                  </a:lnTo>
                  <a:lnTo>
                    <a:pt x="12" y="48"/>
                  </a:lnTo>
                  <a:lnTo>
                    <a:pt x="13" y="48"/>
                  </a:lnTo>
                  <a:lnTo>
                    <a:pt x="15" y="48"/>
                  </a:lnTo>
                  <a:lnTo>
                    <a:pt x="16" y="48"/>
                  </a:lnTo>
                  <a:lnTo>
                    <a:pt x="18" y="48"/>
                  </a:lnTo>
                  <a:lnTo>
                    <a:pt x="20" y="48"/>
                  </a:lnTo>
                  <a:lnTo>
                    <a:pt x="21" y="48"/>
                  </a:lnTo>
                  <a:lnTo>
                    <a:pt x="23" y="48"/>
                  </a:lnTo>
                  <a:lnTo>
                    <a:pt x="24" y="48"/>
                  </a:lnTo>
                  <a:lnTo>
                    <a:pt x="26" y="48"/>
                  </a:lnTo>
                  <a:lnTo>
                    <a:pt x="28" y="50"/>
                  </a:lnTo>
                  <a:lnTo>
                    <a:pt x="29" y="50"/>
                  </a:lnTo>
                  <a:lnTo>
                    <a:pt x="29" y="52"/>
                  </a:lnTo>
                  <a:lnTo>
                    <a:pt x="31" y="53"/>
                  </a:lnTo>
                  <a:lnTo>
                    <a:pt x="32" y="55"/>
                  </a:lnTo>
                  <a:lnTo>
                    <a:pt x="34" y="55"/>
                  </a:lnTo>
                  <a:lnTo>
                    <a:pt x="36" y="55"/>
                  </a:lnTo>
                  <a:lnTo>
                    <a:pt x="39" y="53"/>
                  </a:lnTo>
                  <a:lnTo>
                    <a:pt x="42" y="50"/>
                  </a:lnTo>
                  <a:lnTo>
                    <a:pt x="47" y="48"/>
                  </a:lnTo>
                  <a:lnTo>
                    <a:pt x="50" y="47"/>
                  </a:lnTo>
                  <a:lnTo>
                    <a:pt x="53" y="45"/>
                  </a:lnTo>
                  <a:lnTo>
                    <a:pt x="58" y="44"/>
                  </a:lnTo>
                  <a:lnTo>
                    <a:pt x="61" y="40"/>
                  </a:lnTo>
                  <a:lnTo>
                    <a:pt x="65" y="39"/>
                  </a:lnTo>
                  <a:lnTo>
                    <a:pt x="66" y="37"/>
                  </a:lnTo>
                  <a:lnTo>
                    <a:pt x="66" y="34"/>
                  </a:lnTo>
                  <a:lnTo>
                    <a:pt x="68" y="31"/>
                  </a:lnTo>
                  <a:lnTo>
                    <a:pt x="69" y="29"/>
                  </a:lnTo>
                  <a:lnTo>
                    <a:pt x="69" y="26"/>
                  </a:lnTo>
                  <a:lnTo>
                    <a:pt x="71" y="23"/>
                  </a:lnTo>
                  <a:lnTo>
                    <a:pt x="71" y="19"/>
                  </a:lnTo>
                  <a:lnTo>
                    <a:pt x="74" y="18"/>
                  </a:lnTo>
                  <a:lnTo>
                    <a:pt x="74" y="16"/>
                  </a:lnTo>
                  <a:lnTo>
                    <a:pt x="74" y="15"/>
                  </a:lnTo>
                  <a:lnTo>
                    <a:pt x="74" y="13"/>
                  </a:lnTo>
                  <a:lnTo>
                    <a:pt x="73" y="11"/>
                  </a:lnTo>
                  <a:lnTo>
                    <a:pt x="69" y="8"/>
                  </a:lnTo>
                  <a:lnTo>
                    <a:pt x="65" y="7"/>
                  </a:lnTo>
                  <a:lnTo>
                    <a:pt x="60" y="5"/>
                  </a:lnTo>
                  <a:lnTo>
                    <a:pt x="55" y="3"/>
                  </a:lnTo>
                  <a:lnTo>
                    <a:pt x="52" y="3"/>
                  </a:lnTo>
                  <a:lnTo>
                    <a:pt x="47" y="3"/>
                  </a:lnTo>
                  <a:lnTo>
                    <a:pt x="42" y="2"/>
                  </a:lnTo>
                  <a:lnTo>
                    <a:pt x="37" y="0"/>
                  </a:lnTo>
                  <a:lnTo>
                    <a:pt x="36" y="0"/>
                  </a:lnTo>
                  <a:lnTo>
                    <a:pt x="32" y="0"/>
                  </a:lnTo>
                  <a:lnTo>
                    <a:pt x="31" y="0"/>
                  </a:lnTo>
                  <a:lnTo>
                    <a:pt x="28" y="0"/>
                  </a:lnTo>
                  <a:lnTo>
                    <a:pt x="26" y="0"/>
                  </a:lnTo>
                  <a:lnTo>
                    <a:pt x="24" y="2"/>
                  </a:lnTo>
                  <a:lnTo>
                    <a:pt x="21" y="2"/>
                  </a:lnTo>
                  <a:lnTo>
                    <a:pt x="20" y="3"/>
                  </a:lnTo>
                  <a:lnTo>
                    <a:pt x="16" y="5"/>
                  </a:lnTo>
                  <a:lnTo>
                    <a:pt x="13" y="7"/>
                  </a:lnTo>
                  <a:lnTo>
                    <a:pt x="10" y="8"/>
                  </a:lnTo>
                  <a:lnTo>
                    <a:pt x="7" y="11"/>
                  </a:lnTo>
                  <a:lnTo>
                    <a:pt x="5" y="13"/>
                  </a:lnTo>
                  <a:lnTo>
                    <a:pt x="2" y="16"/>
                  </a:lnTo>
                  <a:lnTo>
                    <a:pt x="0" y="19"/>
                  </a:lnTo>
                  <a:lnTo>
                    <a:pt x="0" y="24"/>
                  </a:lnTo>
                  <a:lnTo>
                    <a:pt x="0" y="26"/>
                  </a:lnTo>
                  <a:lnTo>
                    <a:pt x="2" y="26"/>
                  </a:lnTo>
                  <a:lnTo>
                    <a:pt x="4" y="27"/>
                  </a:lnTo>
                  <a:lnTo>
                    <a:pt x="5" y="29"/>
                  </a:lnTo>
                  <a:lnTo>
                    <a:pt x="5" y="31"/>
                  </a:lnTo>
                  <a:lnTo>
                    <a:pt x="7" y="3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2" name="Freeform 928"/>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3" name="Freeform 929"/>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4" name="Freeform 930"/>
            <p:cNvSpPr>
              <a:spLocks/>
            </p:cNvSpPr>
            <p:nvPr/>
          </p:nvSpPr>
          <p:spPr bwMode="auto">
            <a:xfrm>
              <a:off x="4600" y="2961"/>
              <a:ext cx="45" cy="32"/>
            </a:xfrm>
            <a:custGeom>
              <a:avLst/>
              <a:gdLst>
                <a:gd name="T0" fmla="*/ 0 w 45"/>
                <a:gd name="T1" fmla="*/ 16 h 32"/>
                <a:gd name="T2" fmla="*/ 2 w 45"/>
                <a:gd name="T3" fmla="*/ 17 h 32"/>
                <a:gd name="T4" fmla="*/ 2 w 45"/>
                <a:gd name="T5" fmla="*/ 19 h 32"/>
                <a:gd name="T6" fmla="*/ 2 w 45"/>
                <a:gd name="T7" fmla="*/ 22 h 32"/>
                <a:gd name="T8" fmla="*/ 3 w 45"/>
                <a:gd name="T9" fmla="*/ 24 h 32"/>
                <a:gd name="T10" fmla="*/ 3 w 45"/>
                <a:gd name="T11" fmla="*/ 25 h 32"/>
                <a:gd name="T12" fmla="*/ 3 w 45"/>
                <a:gd name="T13" fmla="*/ 27 h 32"/>
                <a:gd name="T14" fmla="*/ 5 w 45"/>
                <a:gd name="T15" fmla="*/ 29 h 32"/>
                <a:gd name="T16" fmla="*/ 5 w 45"/>
                <a:gd name="T17" fmla="*/ 30 h 32"/>
                <a:gd name="T18" fmla="*/ 11 w 45"/>
                <a:gd name="T19" fmla="*/ 32 h 32"/>
                <a:gd name="T20" fmla="*/ 16 w 45"/>
                <a:gd name="T21" fmla="*/ 32 h 32"/>
                <a:gd name="T22" fmla="*/ 22 w 45"/>
                <a:gd name="T23" fmla="*/ 30 h 32"/>
                <a:gd name="T24" fmla="*/ 27 w 45"/>
                <a:gd name="T25" fmla="*/ 29 h 32"/>
                <a:gd name="T26" fmla="*/ 32 w 45"/>
                <a:gd name="T27" fmla="*/ 25 h 32"/>
                <a:gd name="T28" fmla="*/ 37 w 45"/>
                <a:gd name="T29" fmla="*/ 22 h 32"/>
                <a:gd name="T30" fmla="*/ 42 w 45"/>
                <a:gd name="T31" fmla="*/ 17 h 32"/>
                <a:gd name="T32" fmla="*/ 43 w 45"/>
                <a:gd name="T33" fmla="*/ 13 h 32"/>
                <a:gd name="T34" fmla="*/ 45 w 45"/>
                <a:gd name="T35" fmla="*/ 11 h 32"/>
                <a:gd name="T36" fmla="*/ 45 w 45"/>
                <a:gd name="T37" fmla="*/ 8 h 32"/>
                <a:gd name="T38" fmla="*/ 45 w 45"/>
                <a:gd name="T39" fmla="*/ 6 h 32"/>
                <a:gd name="T40" fmla="*/ 43 w 45"/>
                <a:gd name="T41" fmla="*/ 4 h 32"/>
                <a:gd name="T42" fmla="*/ 43 w 45"/>
                <a:gd name="T43" fmla="*/ 3 h 32"/>
                <a:gd name="T44" fmla="*/ 42 w 45"/>
                <a:gd name="T45" fmla="*/ 1 h 32"/>
                <a:gd name="T46" fmla="*/ 40 w 45"/>
                <a:gd name="T47" fmla="*/ 1 h 32"/>
                <a:gd name="T48" fmla="*/ 40 w 45"/>
                <a:gd name="T49" fmla="*/ 0 h 32"/>
                <a:gd name="T50" fmla="*/ 37 w 45"/>
                <a:gd name="T51" fmla="*/ 0 h 32"/>
                <a:gd name="T52" fmla="*/ 34 w 45"/>
                <a:gd name="T53" fmla="*/ 0 h 32"/>
                <a:gd name="T54" fmla="*/ 30 w 45"/>
                <a:gd name="T55" fmla="*/ 0 h 32"/>
                <a:gd name="T56" fmla="*/ 27 w 45"/>
                <a:gd name="T57" fmla="*/ 0 h 32"/>
                <a:gd name="T58" fmla="*/ 24 w 45"/>
                <a:gd name="T59" fmla="*/ 1 h 32"/>
                <a:gd name="T60" fmla="*/ 22 w 45"/>
                <a:gd name="T61" fmla="*/ 1 h 32"/>
                <a:gd name="T62" fmla="*/ 19 w 45"/>
                <a:gd name="T63" fmla="*/ 3 h 32"/>
                <a:gd name="T64" fmla="*/ 16 w 45"/>
                <a:gd name="T65" fmla="*/ 4 h 32"/>
                <a:gd name="T66" fmla="*/ 14 w 45"/>
                <a:gd name="T67" fmla="*/ 6 h 32"/>
                <a:gd name="T68" fmla="*/ 11 w 45"/>
                <a:gd name="T69" fmla="*/ 6 h 32"/>
                <a:gd name="T70" fmla="*/ 10 w 45"/>
                <a:gd name="T71" fmla="*/ 8 h 32"/>
                <a:gd name="T72" fmla="*/ 8 w 45"/>
                <a:gd name="T73" fmla="*/ 9 h 32"/>
                <a:gd name="T74" fmla="*/ 6 w 45"/>
                <a:gd name="T75" fmla="*/ 9 h 32"/>
                <a:gd name="T76" fmla="*/ 5 w 45"/>
                <a:gd name="T77" fmla="*/ 11 h 32"/>
                <a:gd name="T78" fmla="*/ 2 w 45"/>
                <a:gd name="T79" fmla="*/ 13 h 32"/>
                <a:gd name="T80" fmla="*/ 0 w 45"/>
                <a:gd name="T81" fmla="*/ 16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32"/>
                <a:gd name="T125" fmla="*/ 45 w 45"/>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32">
                  <a:moveTo>
                    <a:pt x="0" y="16"/>
                  </a:moveTo>
                  <a:lnTo>
                    <a:pt x="2" y="17"/>
                  </a:lnTo>
                  <a:lnTo>
                    <a:pt x="2" y="19"/>
                  </a:lnTo>
                  <a:lnTo>
                    <a:pt x="2" y="22"/>
                  </a:lnTo>
                  <a:lnTo>
                    <a:pt x="3" y="24"/>
                  </a:lnTo>
                  <a:lnTo>
                    <a:pt x="3" y="25"/>
                  </a:lnTo>
                  <a:lnTo>
                    <a:pt x="3" y="27"/>
                  </a:lnTo>
                  <a:lnTo>
                    <a:pt x="5" y="29"/>
                  </a:lnTo>
                  <a:lnTo>
                    <a:pt x="5" y="30"/>
                  </a:lnTo>
                  <a:lnTo>
                    <a:pt x="11" y="32"/>
                  </a:lnTo>
                  <a:lnTo>
                    <a:pt x="16" y="32"/>
                  </a:lnTo>
                  <a:lnTo>
                    <a:pt x="22" y="30"/>
                  </a:lnTo>
                  <a:lnTo>
                    <a:pt x="27" y="29"/>
                  </a:lnTo>
                  <a:lnTo>
                    <a:pt x="32" y="25"/>
                  </a:lnTo>
                  <a:lnTo>
                    <a:pt x="37" y="22"/>
                  </a:lnTo>
                  <a:lnTo>
                    <a:pt x="42" y="17"/>
                  </a:lnTo>
                  <a:lnTo>
                    <a:pt x="43" y="13"/>
                  </a:lnTo>
                  <a:lnTo>
                    <a:pt x="45" y="11"/>
                  </a:lnTo>
                  <a:lnTo>
                    <a:pt x="45" y="8"/>
                  </a:lnTo>
                  <a:lnTo>
                    <a:pt x="45" y="6"/>
                  </a:lnTo>
                  <a:lnTo>
                    <a:pt x="43" y="4"/>
                  </a:lnTo>
                  <a:lnTo>
                    <a:pt x="43" y="3"/>
                  </a:lnTo>
                  <a:lnTo>
                    <a:pt x="42" y="1"/>
                  </a:lnTo>
                  <a:lnTo>
                    <a:pt x="40" y="1"/>
                  </a:lnTo>
                  <a:lnTo>
                    <a:pt x="40" y="0"/>
                  </a:lnTo>
                  <a:lnTo>
                    <a:pt x="37" y="0"/>
                  </a:lnTo>
                  <a:lnTo>
                    <a:pt x="34" y="0"/>
                  </a:lnTo>
                  <a:lnTo>
                    <a:pt x="30" y="0"/>
                  </a:lnTo>
                  <a:lnTo>
                    <a:pt x="27" y="0"/>
                  </a:lnTo>
                  <a:lnTo>
                    <a:pt x="24" y="1"/>
                  </a:lnTo>
                  <a:lnTo>
                    <a:pt x="22" y="1"/>
                  </a:lnTo>
                  <a:lnTo>
                    <a:pt x="19" y="3"/>
                  </a:lnTo>
                  <a:lnTo>
                    <a:pt x="16" y="4"/>
                  </a:lnTo>
                  <a:lnTo>
                    <a:pt x="14" y="6"/>
                  </a:lnTo>
                  <a:lnTo>
                    <a:pt x="11" y="6"/>
                  </a:lnTo>
                  <a:lnTo>
                    <a:pt x="10" y="8"/>
                  </a:lnTo>
                  <a:lnTo>
                    <a:pt x="8" y="9"/>
                  </a:lnTo>
                  <a:lnTo>
                    <a:pt x="6" y="9"/>
                  </a:lnTo>
                  <a:lnTo>
                    <a:pt x="5" y="11"/>
                  </a:lnTo>
                  <a:lnTo>
                    <a:pt x="2" y="13"/>
                  </a:lnTo>
                  <a:lnTo>
                    <a:pt x="0" y="1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5" name="Freeform 931"/>
            <p:cNvSpPr>
              <a:spLocks/>
            </p:cNvSpPr>
            <p:nvPr/>
          </p:nvSpPr>
          <p:spPr bwMode="auto">
            <a:xfrm>
              <a:off x="4653" y="2906"/>
              <a:ext cx="55" cy="53"/>
            </a:xfrm>
            <a:custGeom>
              <a:avLst/>
              <a:gdLst>
                <a:gd name="T0" fmla="*/ 0 w 55"/>
                <a:gd name="T1" fmla="*/ 50 h 53"/>
                <a:gd name="T2" fmla="*/ 5 w 55"/>
                <a:gd name="T3" fmla="*/ 43 h 53"/>
                <a:gd name="T4" fmla="*/ 8 w 55"/>
                <a:gd name="T5" fmla="*/ 35 h 53"/>
                <a:gd name="T6" fmla="*/ 11 w 55"/>
                <a:gd name="T7" fmla="*/ 27 h 53"/>
                <a:gd name="T8" fmla="*/ 16 w 55"/>
                <a:gd name="T9" fmla="*/ 21 h 53"/>
                <a:gd name="T10" fmla="*/ 19 w 55"/>
                <a:gd name="T11" fmla="*/ 13 h 53"/>
                <a:gd name="T12" fmla="*/ 24 w 55"/>
                <a:gd name="T13" fmla="*/ 8 h 53"/>
                <a:gd name="T14" fmla="*/ 31 w 55"/>
                <a:gd name="T15" fmla="*/ 3 h 53"/>
                <a:gd name="T16" fmla="*/ 39 w 55"/>
                <a:gd name="T17" fmla="*/ 0 h 53"/>
                <a:gd name="T18" fmla="*/ 42 w 55"/>
                <a:gd name="T19" fmla="*/ 0 h 53"/>
                <a:gd name="T20" fmla="*/ 45 w 55"/>
                <a:gd name="T21" fmla="*/ 2 h 53"/>
                <a:gd name="T22" fmla="*/ 50 w 55"/>
                <a:gd name="T23" fmla="*/ 3 h 53"/>
                <a:gd name="T24" fmla="*/ 51 w 55"/>
                <a:gd name="T25" fmla="*/ 8 h 53"/>
                <a:gd name="T26" fmla="*/ 55 w 55"/>
                <a:gd name="T27" fmla="*/ 11 h 53"/>
                <a:gd name="T28" fmla="*/ 55 w 55"/>
                <a:gd name="T29" fmla="*/ 16 h 53"/>
                <a:gd name="T30" fmla="*/ 55 w 55"/>
                <a:gd name="T31" fmla="*/ 21 h 53"/>
                <a:gd name="T32" fmla="*/ 53 w 55"/>
                <a:gd name="T33" fmla="*/ 26 h 53"/>
                <a:gd name="T34" fmla="*/ 51 w 55"/>
                <a:gd name="T35" fmla="*/ 31 h 53"/>
                <a:gd name="T36" fmla="*/ 48 w 55"/>
                <a:gd name="T37" fmla="*/ 34 h 53"/>
                <a:gd name="T38" fmla="*/ 45 w 55"/>
                <a:gd name="T39" fmla="*/ 37 h 53"/>
                <a:gd name="T40" fmla="*/ 43 w 55"/>
                <a:gd name="T41" fmla="*/ 39 h 53"/>
                <a:gd name="T42" fmla="*/ 40 w 55"/>
                <a:gd name="T43" fmla="*/ 42 h 53"/>
                <a:gd name="T44" fmla="*/ 35 w 55"/>
                <a:gd name="T45" fmla="*/ 43 h 53"/>
                <a:gd name="T46" fmla="*/ 32 w 55"/>
                <a:gd name="T47" fmla="*/ 45 h 53"/>
                <a:gd name="T48" fmla="*/ 27 w 55"/>
                <a:gd name="T49" fmla="*/ 47 h 53"/>
                <a:gd name="T50" fmla="*/ 26 w 55"/>
                <a:gd name="T51" fmla="*/ 47 h 53"/>
                <a:gd name="T52" fmla="*/ 24 w 55"/>
                <a:gd name="T53" fmla="*/ 47 h 53"/>
                <a:gd name="T54" fmla="*/ 22 w 55"/>
                <a:gd name="T55" fmla="*/ 47 h 53"/>
                <a:gd name="T56" fmla="*/ 21 w 55"/>
                <a:gd name="T57" fmla="*/ 47 h 53"/>
                <a:gd name="T58" fmla="*/ 18 w 55"/>
                <a:gd name="T59" fmla="*/ 47 h 53"/>
                <a:gd name="T60" fmla="*/ 16 w 55"/>
                <a:gd name="T61" fmla="*/ 47 h 53"/>
                <a:gd name="T62" fmla="*/ 14 w 55"/>
                <a:gd name="T63" fmla="*/ 47 h 53"/>
                <a:gd name="T64" fmla="*/ 13 w 55"/>
                <a:gd name="T65" fmla="*/ 47 h 53"/>
                <a:gd name="T66" fmla="*/ 11 w 55"/>
                <a:gd name="T67" fmla="*/ 48 h 53"/>
                <a:gd name="T68" fmla="*/ 10 w 55"/>
                <a:gd name="T69" fmla="*/ 48 h 53"/>
                <a:gd name="T70" fmla="*/ 10 w 55"/>
                <a:gd name="T71" fmla="*/ 50 h 53"/>
                <a:gd name="T72" fmla="*/ 8 w 55"/>
                <a:gd name="T73" fmla="*/ 51 h 53"/>
                <a:gd name="T74" fmla="*/ 8 w 55"/>
                <a:gd name="T75" fmla="*/ 53 h 53"/>
                <a:gd name="T76" fmla="*/ 6 w 55"/>
                <a:gd name="T77" fmla="*/ 53 h 53"/>
                <a:gd name="T78" fmla="*/ 5 w 55"/>
                <a:gd name="T79" fmla="*/ 53 h 53"/>
                <a:gd name="T80" fmla="*/ 3 w 55"/>
                <a:gd name="T81" fmla="*/ 53 h 53"/>
                <a:gd name="T82" fmla="*/ 3 w 55"/>
                <a:gd name="T83" fmla="*/ 53 h 53"/>
                <a:gd name="T84" fmla="*/ 3 w 55"/>
                <a:gd name="T85" fmla="*/ 51 h 53"/>
                <a:gd name="T86" fmla="*/ 2 w 55"/>
                <a:gd name="T87" fmla="*/ 51 h 53"/>
                <a:gd name="T88" fmla="*/ 2 w 55"/>
                <a:gd name="T89" fmla="*/ 51 h 53"/>
                <a:gd name="T90" fmla="*/ 2 w 55"/>
                <a:gd name="T91" fmla="*/ 51 h 53"/>
                <a:gd name="T92" fmla="*/ 2 w 55"/>
                <a:gd name="T93" fmla="*/ 51 h 53"/>
                <a:gd name="T94" fmla="*/ 0 w 55"/>
                <a:gd name="T95" fmla="*/ 51 h 53"/>
                <a:gd name="T96" fmla="*/ 0 w 55"/>
                <a:gd name="T97" fmla="*/ 5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53"/>
                <a:gd name="T149" fmla="*/ 55 w 55"/>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53">
                  <a:moveTo>
                    <a:pt x="0" y="50"/>
                  </a:moveTo>
                  <a:lnTo>
                    <a:pt x="5" y="43"/>
                  </a:lnTo>
                  <a:lnTo>
                    <a:pt x="8" y="35"/>
                  </a:lnTo>
                  <a:lnTo>
                    <a:pt x="11" y="27"/>
                  </a:lnTo>
                  <a:lnTo>
                    <a:pt x="16" y="21"/>
                  </a:lnTo>
                  <a:lnTo>
                    <a:pt x="19" y="13"/>
                  </a:lnTo>
                  <a:lnTo>
                    <a:pt x="24" y="8"/>
                  </a:lnTo>
                  <a:lnTo>
                    <a:pt x="31" y="3"/>
                  </a:lnTo>
                  <a:lnTo>
                    <a:pt x="39" y="0"/>
                  </a:lnTo>
                  <a:lnTo>
                    <a:pt x="42" y="0"/>
                  </a:lnTo>
                  <a:lnTo>
                    <a:pt x="45" y="2"/>
                  </a:lnTo>
                  <a:lnTo>
                    <a:pt x="50" y="3"/>
                  </a:lnTo>
                  <a:lnTo>
                    <a:pt x="51" y="8"/>
                  </a:lnTo>
                  <a:lnTo>
                    <a:pt x="55" y="11"/>
                  </a:lnTo>
                  <a:lnTo>
                    <a:pt x="55" y="16"/>
                  </a:lnTo>
                  <a:lnTo>
                    <a:pt x="55" y="21"/>
                  </a:lnTo>
                  <a:lnTo>
                    <a:pt x="53" y="26"/>
                  </a:lnTo>
                  <a:lnTo>
                    <a:pt x="51" y="31"/>
                  </a:lnTo>
                  <a:lnTo>
                    <a:pt x="48" y="34"/>
                  </a:lnTo>
                  <a:lnTo>
                    <a:pt x="45" y="37"/>
                  </a:lnTo>
                  <a:lnTo>
                    <a:pt x="43" y="39"/>
                  </a:lnTo>
                  <a:lnTo>
                    <a:pt x="40" y="42"/>
                  </a:lnTo>
                  <a:lnTo>
                    <a:pt x="35" y="43"/>
                  </a:lnTo>
                  <a:lnTo>
                    <a:pt x="32" y="45"/>
                  </a:lnTo>
                  <a:lnTo>
                    <a:pt x="27" y="47"/>
                  </a:lnTo>
                  <a:lnTo>
                    <a:pt x="26" y="47"/>
                  </a:lnTo>
                  <a:lnTo>
                    <a:pt x="24" y="47"/>
                  </a:lnTo>
                  <a:lnTo>
                    <a:pt x="22" y="47"/>
                  </a:lnTo>
                  <a:lnTo>
                    <a:pt x="21" y="47"/>
                  </a:lnTo>
                  <a:lnTo>
                    <a:pt x="18" y="47"/>
                  </a:lnTo>
                  <a:lnTo>
                    <a:pt x="16" y="47"/>
                  </a:lnTo>
                  <a:lnTo>
                    <a:pt x="14" y="47"/>
                  </a:lnTo>
                  <a:lnTo>
                    <a:pt x="13" y="47"/>
                  </a:lnTo>
                  <a:lnTo>
                    <a:pt x="11" y="48"/>
                  </a:lnTo>
                  <a:lnTo>
                    <a:pt x="10" y="48"/>
                  </a:lnTo>
                  <a:lnTo>
                    <a:pt x="10" y="50"/>
                  </a:lnTo>
                  <a:lnTo>
                    <a:pt x="8" y="51"/>
                  </a:lnTo>
                  <a:lnTo>
                    <a:pt x="8" y="53"/>
                  </a:lnTo>
                  <a:lnTo>
                    <a:pt x="6" y="53"/>
                  </a:lnTo>
                  <a:lnTo>
                    <a:pt x="5" y="53"/>
                  </a:lnTo>
                  <a:lnTo>
                    <a:pt x="3" y="53"/>
                  </a:lnTo>
                  <a:lnTo>
                    <a:pt x="3" y="51"/>
                  </a:lnTo>
                  <a:lnTo>
                    <a:pt x="2" y="51"/>
                  </a:lnTo>
                  <a:lnTo>
                    <a:pt x="0" y="51"/>
                  </a:lnTo>
                  <a:lnTo>
                    <a:pt x="0" y="5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6" name="Freeform 932"/>
            <p:cNvSpPr>
              <a:spLocks/>
            </p:cNvSpPr>
            <p:nvPr/>
          </p:nvSpPr>
          <p:spPr bwMode="auto">
            <a:xfrm>
              <a:off x="4653" y="2906"/>
              <a:ext cx="55" cy="53"/>
            </a:xfrm>
            <a:custGeom>
              <a:avLst/>
              <a:gdLst>
                <a:gd name="T0" fmla="*/ 0 w 55"/>
                <a:gd name="T1" fmla="*/ 50 h 53"/>
                <a:gd name="T2" fmla="*/ 5 w 55"/>
                <a:gd name="T3" fmla="*/ 43 h 53"/>
                <a:gd name="T4" fmla="*/ 8 w 55"/>
                <a:gd name="T5" fmla="*/ 35 h 53"/>
                <a:gd name="T6" fmla="*/ 11 w 55"/>
                <a:gd name="T7" fmla="*/ 27 h 53"/>
                <a:gd name="T8" fmla="*/ 16 w 55"/>
                <a:gd name="T9" fmla="*/ 21 h 53"/>
                <a:gd name="T10" fmla="*/ 19 w 55"/>
                <a:gd name="T11" fmla="*/ 13 h 53"/>
                <a:gd name="T12" fmla="*/ 24 w 55"/>
                <a:gd name="T13" fmla="*/ 8 h 53"/>
                <a:gd name="T14" fmla="*/ 31 w 55"/>
                <a:gd name="T15" fmla="*/ 3 h 53"/>
                <a:gd name="T16" fmla="*/ 39 w 55"/>
                <a:gd name="T17" fmla="*/ 0 h 53"/>
                <a:gd name="T18" fmla="*/ 42 w 55"/>
                <a:gd name="T19" fmla="*/ 0 h 53"/>
                <a:gd name="T20" fmla="*/ 45 w 55"/>
                <a:gd name="T21" fmla="*/ 2 h 53"/>
                <a:gd name="T22" fmla="*/ 50 w 55"/>
                <a:gd name="T23" fmla="*/ 3 h 53"/>
                <a:gd name="T24" fmla="*/ 51 w 55"/>
                <a:gd name="T25" fmla="*/ 8 h 53"/>
                <a:gd name="T26" fmla="*/ 55 w 55"/>
                <a:gd name="T27" fmla="*/ 11 h 53"/>
                <a:gd name="T28" fmla="*/ 55 w 55"/>
                <a:gd name="T29" fmla="*/ 16 h 53"/>
                <a:gd name="T30" fmla="*/ 55 w 55"/>
                <a:gd name="T31" fmla="*/ 21 h 53"/>
                <a:gd name="T32" fmla="*/ 53 w 55"/>
                <a:gd name="T33" fmla="*/ 26 h 53"/>
                <a:gd name="T34" fmla="*/ 51 w 55"/>
                <a:gd name="T35" fmla="*/ 31 h 53"/>
                <a:gd name="T36" fmla="*/ 48 w 55"/>
                <a:gd name="T37" fmla="*/ 34 h 53"/>
                <a:gd name="T38" fmla="*/ 45 w 55"/>
                <a:gd name="T39" fmla="*/ 37 h 53"/>
                <a:gd name="T40" fmla="*/ 43 w 55"/>
                <a:gd name="T41" fmla="*/ 39 h 53"/>
                <a:gd name="T42" fmla="*/ 40 w 55"/>
                <a:gd name="T43" fmla="*/ 42 h 53"/>
                <a:gd name="T44" fmla="*/ 35 w 55"/>
                <a:gd name="T45" fmla="*/ 43 h 53"/>
                <a:gd name="T46" fmla="*/ 32 w 55"/>
                <a:gd name="T47" fmla="*/ 45 h 53"/>
                <a:gd name="T48" fmla="*/ 27 w 55"/>
                <a:gd name="T49" fmla="*/ 47 h 53"/>
                <a:gd name="T50" fmla="*/ 26 w 55"/>
                <a:gd name="T51" fmla="*/ 47 h 53"/>
                <a:gd name="T52" fmla="*/ 24 w 55"/>
                <a:gd name="T53" fmla="*/ 47 h 53"/>
                <a:gd name="T54" fmla="*/ 22 w 55"/>
                <a:gd name="T55" fmla="*/ 47 h 53"/>
                <a:gd name="T56" fmla="*/ 21 w 55"/>
                <a:gd name="T57" fmla="*/ 47 h 53"/>
                <a:gd name="T58" fmla="*/ 18 w 55"/>
                <a:gd name="T59" fmla="*/ 47 h 53"/>
                <a:gd name="T60" fmla="*/ 16 w 55"/>
                <a:gd name="T61" fmla="*/ 47 h 53"/>
                <a:gd name="T62" fmla="*/ 14 w 55"/>
                <a:gd name="T63" fmla="*/ 47 h 53"/>
                <a:gd name="T64" fmla="*/ 13 w 55"/>
                <a:gd name="T65" fmla="*/ 47 h 53"/>
                <a:gd name="T66" fmla="*/ 11 w 55"/>
                <a:gd name="T67" fmla="*/ 48 h 53"/>
                <a:gd name="T68" fmla="*/ 10 w 55"/>
                <a:gd name="T69" fmla="*/ 48 h 53"/>
                <a:gd name="T70" fmla="*/ 10 w 55"/>
                <a:gd name="T71" fmla="*/ 50 h 53"/>
                <a:gd name="T72" fmla="*/ 8 w 55"/>
                <a:gd name="T73" fmla="*/ 51 h 53"/>
                <a:gd name="T74" fmla="*/ 8 w 55"/>
                <a:gd name="T75" fmla="*/ 53 h 53"/>
                <a:gd name="T76" fmla="*/ 6 w 55"/>
                <a:gd name="T77" fmla="*/ 53 h 53"/>
                <a:gd name="T78" fmla="*/ 5 w 55"/>
                <a:gd name="T79" fmla="*/ 53 h 53"/>
                <a:gd name="T80" fmla="*/ 3 w 55"/>
                <a:gd name="T81" fmla="*/ 53 h 53"/>
                <a:gd name="T82" fmla="*/ 3 w 55"/>
                <a:gd name="T83" fmla="*/ 53 h 53"/>
                <a:gd name="T84" fmla="*/ 3 w 55"/>
                <a:gd name="T85" fmla="*/ 51 h 53"/>
                <a:gd name="T86" fmla="*/ 2 w 55"/>
                <a:gd name="T87" fmla="*/ 51 h 53"/>
                <a:gd name="T88" fmla="*/ 2 w 55"/>
                <a:gd name="T89" fmla="*/ 51 h 53"/>
                <a:gd name="T90" fmla="*/ 2 w 55"/>
                <a:gd name="T91" fmla="*/ 51 h 53"/>
                <a:gd name="T92" fmla="*/ 2 w 55"/>
                <a:gd name="T93" fmla="*/ 51 h 53"/>
                <a:gd name="T94" fmla="*/ 0 w 55"/>
                <a:gd name="T95" fmla="*/ 51 h 53"/>
                <a:gd name="T96" fmla="*/ 0 w 55"/>
                <a:gd name="T97" fmla="*/ 50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
                <a:gd name="T148" fmla="*/ 0 h 53"/>
                <a:gd name="T149" fmla="*/ 55 w 55"/>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 h="53">
                  <a:moveTo>
                    <a:pt x="0" y="50"/>
                  </a:moveTo>
                  <a:lnTo>
                    <a:pt x="5" y="43"/>
                  </a:lnTo>
                  <a:lnTo>
                    <a:pt x="8" y="35"/>
                  </a:lnTo>
                  <a:lnTo>
                    <a:pt x="11" y="27"/>
                  </a:lnTo>
                  <a:lnTo>
                    <a:pt x="16" y="21"/>
                  </a:lnTo>
                  <a:lnTo>
                    <a:pt x="19" y="13"/>
                  </a:lnTo>
                  <a:lnTo>
                    <a:pt x="24" y="8"/>
                  </a:lnTo>
                  <a:lnTo>
                    <a:pt x="31" y="3"/>
                  </a:lnTo>
                  <a:lnTo>
                    <a:pt x="39" y="0"/>
                  </a:lnTo>
                  <a:lnTo>
                    <a:pt x="42" y="0"/>
                  </a:lnTo>
                  <a:lnTo>
                    <a:pt x="45" y="2"/>
                  </a:lnTo>
                  <a:lnTo>
                    <a:pt x="50" y="3"/>
                  </a:lnTo>
                  <a:lnTo>
                    <a:pt x="51" y="8"/>
                  </a:lnTo>
                  <a:lnTo>
                    <a:pt x="55" y="11"/>
                  </a:lnTo>
                  <a:lnTo>
                    <a:pt x="55" y="16"/>
                  </a:lnTo>
                  <a:lnTo>
                    <a:pt x="55" y="21"/>
                  </a:lnTo>
                  <a:lnTo>
                    <a:pt x="53" y="26"/>
                  </a:lnTo>
                  <a:lnTo>
                    <a:pt x="51" y="31"/>
                  </a:lnTo>
                  <a:lnTo>
                    <a:pt x="48" y="34"/>
                  </a:lnTo>
                  <a:lnTo>
                    <a:pt x="45" y="37"/>
                  </a:lnTo>
                  <a:lnTo>
                    <a:pt x="43" y="39"/>
                  </a:lnTo>
                  <a:lnTo>
                    <a:pt x="40" y="42"/>
                  </a:lnTo>
                  <a:lnTo>
                    <a:pt x="35" y="43"/>
                  </a:lnTo>
                  <a:lnTo>
                    <a:pt x="32" y="45"/>
                  </a:lnTo>
                  <a:lnTo>
                    <a:pt x="27" y="47"/>
                  </a:lnTo>
                  <a:lnTo>
                    <a:pt x="26" y="47"/>
                  </a:lnTo>
                  <a:lnTo>
                    <a:pt x="24" y="47"/>
                  </a:lnTo>
                  <a:lnTo>
                    <a:pt x="22" y="47"/>
                  </a:lnTo>
                  <a:lnTo>
                    <a:pt x="21" y="47"/>
                  </a:lnTo>
                  <a:lnTo>
                    <a:pt x="18" y="47"/>
                  </a:lnTo>
                  <a:lnTo>
                    <a:pt x="16" y="47"/>
                  </a:lnTo>
                  <a:lnTo>
                    <a:pt x="14" y="47"/>
                  </a:lnTo>
                  <a:lnTo>
                    <a:pt x="13" y="47"/>
                  </a:lnTo>
                  <a:lnTo>
                    <a:pt x="11" y="48"/>
                  </a:lnTo>
                  <a:lnTo>
                    <a:pt x="10" y="48"/>
                  </a:lnTo>
                  <a:lnTo>
                    <a:pt x="10" y="50"/>
                  </a:lnTo>
                  <a:lnTo>
                    <a:pt x="8" y="51"/>
                  </a:lnTo>
                  <a:lnTo>
                    <a:pt x="8" y="53"/>
                  </a:lnTo>
                  <a:lnTo>
                    <a:pt x="6" y="53"/>
                  </a:lnTo>
                  <a:lnTo>
                    <a:pt x="5" y="53"/>
                  </a:lnTo>
                  <a:lnTo>
                    <a:pt x="3" y="53"/>
                  </a:lnTo>
                  <a:lnTo>
                    <a:pt x="3" y="51"/>
                  </a:lnTo>
                  <a:lnTo>
                    <a:pt x="2" y="51"/>
                  </a:lnTo>
                  <a:lnTo>
                    <a:pt x="0" y="51"/>
                  </a:lnTo>
                  <a:lnTo>
                    <a:pt x="0" y="5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7" name="Freeform 933"/>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6 w 40"/>
                <a:gd name="T83" fmla="*/ 22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8"/>
                <a:gd name="T128" fmla="*/ 40 w 4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lnTo>
                    <a:pt x="6" y="2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8" name="Freeform 934"/>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6 w 40"/>
                <a:gd name="T83" fmla="*/ 22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8"/>
                <a:gd name="T128" fmla="*/ 40 w 40"/>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lnTo>
                    <a:pt x="6" y="22"/>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19" name="Freeform 935"/>
            <p:cNvSpPr>
              <a:spLocks/>
            </p:cNvSpPr>
            <p:nvPr/>
          </p:nvSpPr>
          <p:spPr bwMode="auto">
            <a:xfrm>
              <a:off x="4616" y="2906"/>
              <a:ext cx="40" cy="48"/>
            </a:xfrm>
            <a:custGeom>
              <a:avLst/>
              <a:gdLst>
                <a:gd name="T0" fmla="*/ 6 w 40"/>
                <a:gd name="T1" fmla="*/ 22 h 48"/>
                <a:gd name="T2" fmla="*/ 8 w 40"/>
                <a:gd name="T3" fmla="*/ 27 h 48"/>
                <a:gd name="T4" fmla="*/ 10 w 40"/>
                <a:gd name="T5" fmla="*/ 29 h 48"/>
                <a:gd name="T6" fmla="*/ 10 w 40"/>
                <a:gd name="T7" fmla="*/ 32 h 48"/>
                <a:gd name="T8" fmla="*/ 10 w 40"/>
                <a:gd name="T9" fmla="*/ 34 h 48"/>
                <a:gd name="T10" fmla="*/ 8 w 40"/>
                <a:gd name="T11" fmla="*/ 37 h 48"/>
                <a:gd name="T12" fmla="*/ 8 w 40"/>
                <a:gd name="T13" fmla="*/ 39 h 48"/>
                <a:gd name="T14" fmla="*/ 10 w 40"/>
                <a:gd name="T15" fmla="*/ 40 h 48"/>
                <a:gd name="T16" fmla="*/ 11 w 40"/>
                <a:gd name="T17" fmla="*/ 43 h 48"/>
                <a:gd name="T18" fmla="*/ 11 w 40"/>
                <a:gd name="T19" fmla="*/ 45 h 48"/>
                <a:gd name="T20" fmla="*/ 13 w 40"/>
                <a:gd name="T21" fmla="*/ 45 h 48"/>
                <a:gd name="T22" fmla="*/ 14 w 40"/>
                <a:gd name="T23" fmla="*/ 47 h 48"/>
                <a:gd name="T24" fmla="*/ 16 w 40"/>
                <a:gd name="T25" fmla="*/ 48 h 48"/>
                <a:gd name="T26" fmla="*/ 18 w 40"/>
                <a:gd name="T27" fmla="*/ 48 h 48"/>
                <a:gd name="T28" fmla="*/ 21 w 40"/>
                <a:gd name="T29" fmla="*/ 48 h 48"/>
                <a:gd name="T30" fmla="*/ 23 w 40"/>
                <a:gd name="T31" fmla="*/ 48 h 48"/>
                <a:gd name="T32" fmla="*/ 24 w 40"/>
                <a:gd name="T33" fmla="*/ 47 h 48"/>
                <a:gd name="T34" fmla="*/ 27 w 40"/>
                <a:gd name="T35" fmla="*/ 43 h 48"/>
                <a:gd name="T36" fmla="*/ 32 w 40"/>
                <a:gd name="T37" fmla="*/ 39 h 48"/>
                <a:gd name="T38" fmla="*/ 35 w 40"/>
                <a:gd name="T39" fmla="*/ 34 h 48"/>
                <a:gd name="T40" fmla="*/ 39 w 40"/>
                <a:gd name="T41" fmla="*/ 29 h 48"/>
                <a:gd name="T42" fmla="*/ 40 w 40"/>
                <a:gd name="T43" fmla="*/ 24 h 48"/>
                <a:gd name="T44" fmla="*/ 40 w 40"/>
                <a:gd name="T45" fmla="*/ 19 h 48"/>
                <a:gd name="T46" fmla="*/ 40 w 40"/>
                <a:gd name="T47" fmla="*/ 14 h 48"/>
                <a:gd name="T48" fmla="*/ 39 w 40"/>
                <a:gd name="T49" fmla="*/ 10 h 48"/>
                <a:gd name="T50" fmla="*/ 35 w 40"/>
                <a:gd name="T51" fmla="*/ 5 h 48"/>
                <a:gd name="T52" fmla="*/ 32 w 40"/>
                <a:gd name="T53" fmla="*/ 2 h 48"/>
                <a:gd name="T54" fmla="*/ 26 w 40"/>
                <a:gd name="T55" fmla="*/ 0 h 48"/>
                <a:gd name="T56" fmla="*/ 19 w 40"/>
                <a:gd name="T57" fmla="*/ 2 h 48"/>
                <a:gd name="T58" fmla="*/ 14 w 40"/>
                <a:gd name="T59" fmla="*/ 2 h 48"/>
                <a:gd name="T60" fmla="*/ 8 w 40"/>
                <a:gd name="T61" fmla="*/ 5 h 48"/>
                <a:gd name="T62" fmla="*/ 3 w 40"/>
                <a:gd name="T63" fmla="*/ 8 h 48"/>
                <a:gd name="T64" fmla="*/ 0 w 40"/>
                <a:gd name="T65" fmla="*/ 11 h 48"/>
                <a:gd name="T66" fmla="*/ 0 w 40"/>
                <a:gd name="T67" fmla="*/ 11 h 48"/>
                <a:gd name="T68" fmla="*/ 0 w 40"/>
                <a:gd name="T69" fmla="*/ 13 h 48"/>
                <a:gd name="T70" fmla="*/ 2 w 40"/>
                <a:gd name="T71" fmla="*/ 14 h 48"/>
                <a:gd name="T72" fmla="*/ 2 w 40"/>
                <a:gd name="T73" fmla="*/ 16 h 48"/>
                <a:gd name="T74" fmla="*/ 3 w 40"/>
                <a:gd name="T75" fmla="*/ 16 h 48"/>
                <a:gd name="T76" fmla="*/ 5 w 40"/>
                <a:gd name="T77" fmla="*/ 18 h 48"/>
                <a:gd name="T78" fmla="*/ 5 w 40"/>
                <a:gd name="T79" fmla="*/ 19 h 48"/>
                <a:gd name="T80" fmla="*/ 6 w 40"/>
                <a:gd name="T81" fmla="*/ 2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48"/>
                <a:gd name="T125" fmla="*/ 40 w 40"/>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48">
                  <a:moveTo>
                    <a:pt x="6" y="22"/>
                  </a:moveTo>
                  <a:lnTo>
                    <a:pt x="8" y="27"/>
                  </a:lnTo>
                  <a:lnTo>
                    <a:pt x="10" y="29"/>
                  </a:lnTo>
                  <a:lnTo>
                    <a:pt x="10" y="32"/>
                  </a:lnTo>
                  <a:lnTo>
                    <a:pt x="10" y="34"/>
                  </a:lnTo>
                  <a:lnTo>
                    <a:pt x="8" y="37"/>
                  </a:lnTo>
                  <a:lnTo>
                    <a:pt x="8" y="39"/>
                  </a:lnTo>
                  <a:lnTo>
                    <a:pt x="10" y="40"/>
                  </a:lnTo>
                  <a:lnTo>
                    <a:pt x="11" y="43"/>
                  </a:lnTo>
                  <a:lnTo>
                    <a:pt x="11" y="45"/>
                  </a:lnTo>
                  <a:lnTo>
                    <a:pt x="13" y="45"/>
                  </a:lnTo>
                  <a:lnTo>
                    <a:pt x="14" y="47"/>
                  </a:lnTo>
                  <a:lnTo>
                    <a:pt x="16" y="48"/>
                  </a:lnTo>
                  <a:lnTo>
                    <a:pt x="18" y="48"/>
                  </a:lnTo>
                  <a:lnTo>
                    <a:pt x="21" y="48"/>
                  </a:lnTo>
                  <a:lnTo>
                    <a:pt x="23" y="48"/>
                  </a:lnTo>
                  <a:lnTo>
                    <a:pt x="24" y="47"/>
                  </a:lnTo>
                  <a:lnTo>
                    <a:pt x="27" y="43"/>
                  </a:lnTo>
                  <a:lnTo>
                    <a:pt x="32" y="39"/>
                  </a:lnTo>
                  <a:lnTo>
                    <a:pt x="35" y="34"/>
                  </a:lnTo>
                  <a:lnTo>
                    <a:pt x="39" y="29"/>
                  </a:lnTo>
                  <a:lnTo>
                    <a:pt x="40" y="24"/>
                  </a:lnTo>
                  <a:lnTo>
                    <a:pt x="40" y="19"/>
                  </a:lnTo>
                  <a:lnTo>
                    <a:pt x="40" y="14"/>
                  </a:lnTo>
                  <a:lnTo>
                    <a:pt x="39" y="10"/>
                  </a:lnTo>
                  <a:lnTo>
                    <a:pt x="35" y="5"/>
                  </a:lnTo>
                  <a:lnTo>
                    <a:pt x="32" y="2"/>
                  </a:lnTo>
                  <a:lnTo>
                    <a:pt x="26" y="0"/>
                  </a:lnTo>
                  <a:lnTo>
                    <a:pt x="19" y="2"/>
                  </a:lnTo>
                  <a:lnTo>
                    <a:pt x="14" y="2"/>
                  </a:lnTo>
                  <a:lnTo>
                    <a:pt x="8" y="5"/>
                  </a:lnTo>
                  <a:lnTo>
                    <a:pt x="3" y="8"/>
                  </a:lnTo>
                  <a:lnTo>
                    <a:pt x="0" y="11"/>
                  </a:lnTo>
                  <a:lnTo>
                    <a:pt x="0" y="13"/>
                  </a:lnTo>
                  <a:lnTo>
                    <a:pt x="2" y="14"/>
                  </a:lnTo>
                  <a:lnTo>
                    <a:pt x="2" y="16"/>
                  </a:lnTo>
                  <a:lnTo>
                    <a:pt x="3" y="16"/>
                  </a:lnTo>
                  <a:lnTo>
                    <a:pt x="5" y="18"/>
                  </a:lnTo>
                  <a:lnTo>
                    <a:pt x="5" y="19"/>
                  </a:lnTo>
                  <a:lnTo>
                    <a:pt x="6" y="2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0" name="Freeform 936"/>
            <p:cNvSpPr>
              <a:spLocks/>
            </p:cNvSpPr>
            <p:nvPr/>
          </p:nvSpPr>
          <p:spPr bwMode="auto">
            <a:xfrm>
              <a:off x="4613" y="2874"/>
              <a:ext cx="72" cy="34"/>
            </a:xfrm>
            <a:custGeom>
              <a:avLst/>
              <a:gdLst>
                <a:gd name="T0" fmla="*/ 9 w 72"/>
                <a:gd name="T1" fmla="*/ 6 h 34"/>
                <a:gd name="T2" fmla="*/ 6 w 72"/>
                <a:gd name="T3" fmla="*/ 11 h 34"/>
                <a:gd name="T4" fmla="*/ 5 w 72"/>
                <a:gd name="T5" fmla="*/ 16 h 34"/>
                <a:gd name="T6" fmla="*/ 1 w 72"/>
                <a:gd name="T7" fmla="*/ 21 h 34"/>
                <a:gd name="T8" fmla="*/ 0 w 72"/>
                <a:gd name="T9" fmla="*/ 24 h 34"/>
                <a:gd name="T10" fmla="*/ 0 w 72"/>
                <a:gd name="T11" fmla="*/ 29 h 34"/>
                <a:gd name="T12" fmla="*/ 3 w 72"/>
                <a:gd name="T13" fmla="*/ 30 h 34"/>
                <a:gd name="T14" fmla="*/ 8 w 72"/>
                <a:gd name="T15" fmla="*/ 32 h 34"/>
                <a:gd name="T16" fmla="*/ 13 w 72"/>
                <a:gd name="T17" fmla="*/ 30 h 34"/>
                <a:gd name="T18" fmla="*/ 17 w 72"/>
                <a:gd name="T19" fmla="*/ 27 h 34"/>
                <a:gd name="T20" fmla="*/ 21 w 72"/>
                <a:gd name="T21" fmla="*/ 24 h 34"/>
                <a:gd name="T22" fmla="*/ 26 w 72"/>
                <a:gd name="T23" fmla="*/ 22 h 34"/>
                <a:gd name="T24" fmla="*/ 32 w 72"/>
                <a:gd name="T25" fmla="*/ 22 h 34"/>
                <a:gd name="T26" fmla="*/ 37 w 72"/>
                <a:gd name="T27" fmla="*/ 26 h 34"/>
                <a:gd name="T28" fmla="*/ 43 w 72"/>
                <a:gd name="T29" fmla="*/ 29 h 34"/>
                <a:gd name="T30" fmla="*/ 48 w 72"/>
                <a:gd name="T31" fmla="*/ 32 h 34"/>
                <a:gd name="T32" fmla="*/ 53 w 72"/>
                <a:gd name="T33" fmla="*/ 34 h 34"/>
                <a:gd name="T34" fmla="*/ 59 w 72"/>
                <a:gd name="T35" fmla="*/ 34 h 34"/>
                <a:gd name="T36" fmla="*/ 64 w 72"/>
                <a:gd name="T37" fmla="*/ 32 h 34"/>
                <a:gd name="T38" fmla="*/ 69 w 72"/>
                <a:gd name="T39" fmla="*/ 29 h 34"/>
                <a:gd name="T40" fmla="*/ 71 w 72"/>
                <a:gd name="T41" fmla="*/ 26 h 34"/>
                <a:gd name="T42" fmla="*/ 72 w 72"/>
                <a:gd name="T43" fmla="*/ 21 h 34"/>
                <a:gd name="T44" fmla="*/ 72 w 72"/>
                <a:gd name="T45" fmla="*/ 16 h 34"/>
                <a:gd name="T46" fmla="*/ 69 w 72"/>
                <a:gd name="T47" fmla="*/ 11 h 34"/>
                <a:gd name="T48" fmla="*/ 66 w 72"/>
                <a:gd name="T49" fmla="*/ 9 h 34"/>
                <a:gd name="T50" fmla="*/ 62 w 72"/>
                <a:gd name="T51" fmla="*/ 6 h 34"/>
                <a:gd name="T52" fmla="*/ 59 w 72"/>
                <a:gd name="T53" fmla="*/ 5 h 34"/>
                <a:gd name="T54" fmla="*/ 56 w 72"/>
                <a:gd name="T55" fmla="*/ 3 h 34"/>
                <a:gd name="T56" fmla="*/ 50 w 72"/>
                <a:gd name="T57" fmla="*/ 3 h 34"/>
                <a:gd name="T58" fmla="*/ 40 w 72"/>
                <a:gd name="T59" fmla="*/ 1 h 34"/>
                <a:gd name="T60" fmla="*/ 30 w 72"/>
                <a:gd name="T61" fmla="*/ 1 h 34"/>
                <a:gd name="T62" fmla="*/ 19 w 72"/>
                <a:gd name="T63" fmla="*/ 0 h 34"/>
                <a:gd name="T64" fmla="*/ 14 w 72"/>
                <a:gd name="T65" fmla="*/ 0 h 34"/>
                <a:gd name="T66" fmla="*/ 13 w 72"/>
                <a:gd name="T67" fmla="*/ 1 h 34"/>
                <a:gd name="T68" fmla="*/ 11 w 72"/>
                <a:gd name="T69" fmla="*/ 1 h 34"/>
                <a:gd name="T70" fmla="*/ 11 w 7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34"/>
                <a:gd name="T110" fmla="*/ 72 w 7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34">
                  <a:moveTo>
                    <a:pt x="11" y="3"/>
                  </a:moveTo>
                  <a:lnTo>
                    <a:pt x="9" y="6"/>
                  </a:lnTo>
                  <a:lnTo>
                    <a:pt x="8" y="8"/>
                  </a:lnTo>
                  <a:lnTo>
                    <a:pt x="6" y="11"/>
                  </a:lnTo>
                  <a:lnTo>
                    <a:pt x="5" y="13"/>
                  </a:lnTo>
                  <a:lnTo>
                    <a:pt x="5" y="16"/>
                  </a:lnTo>
                  <a:lnTo>
                    <a:pt x="3" y="17"/>
                  </a:lnTo>
                  <a:lnTo>
                    <a:pt x="1" y="21"/>
                  </a:lnTo>
                  <a:lnTo>
                    <a:pt x="0" y="22"/>
                  </a:lnTo>
                  <a:lnTo>
                    <a:pt x="0" y="24"/>
                  </a:lnTo>
                  <a:lnTo>
                    <a:pt x="0" y="27"/>
                  </a:lnTo>
                  <a:lnTo>
                    <a:pt x="0" y="29"/>
                  </a:lnTo>
                  <a:lnTo>
                    <a:pt x="1" y="30"/>
                  </a:lnTo>
                  <a:lnTo>
                    <a:pt x="3" y="30"/>
                  </a:lnTo>
                  <a:lnTo>
                    <a:pt x="5" y="32"/>
                  </a:lnTo>
                  <a:lnTo>
                    <a:pt x="8" y="32"/>
                  </a:lnTo>
                  <a:lnTo>
                    <a:pt x="9" y="30"/>
                  </a:lnTo>
                  <a:lnTo>
                    <a:pt x="13" y="30"/>
                  </a:lnTo>
                  <a:lnTo>
                    <a:pt x="14" y="29"/>
                  </a:lnTo>
                  <a:lnTo>
                    <a:pt x="17" y="27"/>
                  </a:lnTo>
                  <a:lnTo>
                    <a:pt x="19" y="26"/>
                  </a:lnTo>
                  <a:lnTo>
                    <a:pt x="21" y="24"/>
                  </a:lnTo>
                  <a:lnTo>
                    <a:pt x="24" y="22"/>
                  </a:lnTo>
                  <a:lnTo>
                    <a:pt x="26" y="22"/>
                  </a:lnTo>
                  <a:lnTo>
                    <a:pt x="29" y="22"/>
                  </a:lnTo>
                  <a:lnTo>
                    <a:pt x="32" y="22"/>
                  </a:lnTo>
                  <a:lnTo>
                    <a:pt x="35" y="24"/>
                  </a:lnTo>
                  <a:lnTo>
                    <a:pt x="37" y="26"/>
                  </a:lnTo>
                  <a:lnTo>
                    <a:pt x="40" y="27"/>
                  </a:lnTo>
                  <a:lnTo>
                    <a:pt x="43" y="29"/>
                  </a:lnTo>
                  <a:lnTo>
                    <a:pt x="45" y="30"/>
                  </a:lnTo>
                  <a:lnTo>
                    <a:pt x="48" y="32"/>
                  </a:lnTo>
                  <a:lnTo>
                    <a:pt x="51" y="32"/>
                  </a:lnTo>
                  <a:lnTo>
                    <a:pt x="53" y="34"/>
                  </a:lnTo>
                  <a:lnTo>
                    <a:pt x="56" y="34"/>
                  </a:lnTo>
                  <a:lnTo>
                    <a:pt x="59" y="34"/>
                  </a:lnTo>
                  <a:lnTo>
                    <a:pt x="61" y="32"/>
                  </a:lnTo>
                  <a:lnTo>
                    <a:pt x="64" y="32"/>
                  </a:lnTo>
                  <a:lnTo>
                    <a:pt x="66" y="30"/>
                  </a:lnTo>
                  <a:lnTo>
                    <a:pt x="69" y="29"/>
                  </a:lnTo>
                  <a:lnTo>
                    <a:pt x="71" y="27"/>
                  </a:lnTo>
                  <a:lnTo>
                    <a:pt x="71" y="26"/>
                  </a:lnTo>
                  <a:lnTo>
                    <a:pt x="72" y="22"/>
                  </a:lnTo>
                  <a:lnTo>
                    <a:pt x="72" y="21"/>
                  </a:lnTo>
                  <a:lnTo>
                    <a:pt x="72" y="17"/>
                  </a:lnTo>
                  <a:lnTo>
                    <a:pt x="72" y="16"/>
                  </a:lnTo>
                  <a:lnTo>
                    <a:pt x="71" y="13"/>
                  </a:lnTo>
                  <a:lnTo>
                    <a:pt x="69" y="11"/>
                  </a:lnTo>
                  <a:lnTo>
                    <a:pt x="67" y="9"/>
                  </a:lnTo>
                  <a:lnTo>
                    <a:pt x="66" y="9"/>
                  </a:lnTo>
                  <a:lnTo>
                    <a:pt x="64" y="8"/>
                  </a:lnTo>
                  <a:lnTo>
                    <a:pt x="62" y="6"/>
                  </a:lnTo>
                  <a:lnTo>
                    <a:pt x="61" y="6"/>
                  </a:lnTo>
                  <a:lnTo>
                    <a:pt x="59" y="5"/>
                  </a:lnTo>
                  <a:lnTo>
                    <a:pt x="58" y="5"/>
                  </a:lnTo>
                  <a:lnTo>
                    <a:pt x="56" y="3"/>
                  </a:lnTo>
                  <a:lnTo>
                    <a:pt x="54" y="3"/>
                  </a:lnTo>
                  <a:lnTo>
                    <a:pt x="50" y="3"/>
                  </a:lnTo>
                  <a:lnTo>
                    <a:pt x="45" y="3"/>
                  </a:lnTo>
                  <a:lnTo>
                    <a:pt x="40" y="1"/>
                  </a:lnTo>
                  <a:lnTo>
                    <a:pt x="35" y="1"/>
                  </a:lnTo>
                  <a:lnTo>
                    <a:pt x="30" y="1"/>
                  </a:lnTo>
                  <a:lnTo>
                    <a:pt x="24" y="1"/>
                  </a:lnTo>
                  <a:lnTo>
                    <a:pt x="19" y="0"/>
                  </a:lnTo>
                  <a:lnTo>
                    <a:pt x="14" y="0"/>
                  </a:lnTo>
                  <a:lnTo>
                    <a:pt x="13" y="0"/>
                  </a:lnTo>
                  <a:lnTo>
                    <a:pt x="13" y="1"/>
                  </a:lnTo>
                  <a:lnTo>
                    <a:pt x="11" y="1"/>
                  </a:lnTo>
                  <a:lnTo>
                    <a:pt x="11"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1" name="Freeform 937"/>
            <p:cNvSpPr>
              <a:spLocks/>
            </p:cNvSpPr>
            <p:nvPr/>
          </p:nvSpPr>
          <p:spPr bwMode="auto">
            <a:xfrm>
              <a:off x="4613" y="2874"/>
              <a:ext cx="72" cy="34"/>
            </a:xfrm>
            <a:custGeom>
              <a:avLst/>
              <a:gdLst>
                <a:gd name="T0" fmla="*/ 9 w 72"/>
                <a:gd name="T1" fmla="*/ 6 h 34"/>
                <a:gd name="T2" fmla="*/ 6 w 72"/>
                <a:gd name="T3" fmla="*/ 11 h 34"/>
                <a:gd name="T4" fmla="*/ 5 w 72"/>
                <a:gd name="T5" fmla="*/ 16 h 34"/>
                <a:gd name="T6" fmla="*/ 1 w 72"/>
                <a:gd name="T7" fmla="*/ 21 h 34"/>
                <a:gd name="T8" fmla="*/ 0 w 72"/>
                <a:gd name="T9" fmla="*/ 24 h 34"/>
                <a:gd name="T10" fmla="*/ 0 w 72"/>
                <a:gd name="T11" fmla="*/ 29 h 34"/>
                <a:gd name="T12" fmla="*/ 3 w 72"/>
                <a:gd name="T13" fmla="*/ 30 h 34"/>
                <a:gd name="T14" fmla="*/ 8 w 72"/>
                <a:gd name="T15" fmla="*/ 32 h 34"/>
                <a:gd name="T16" fmla="*/ 13 w 72"/>
                <a:gd name="T17" fmla="*/ 30 h 34"/>
                <a:gd name="T18" fmla="*/ 17 w 72"/>
                <a:gd name="T19" fmla="*/ 27 h 34"/>
                <a:gd name="T20" fmla="*/ 21 w 72"/>
                <a:gd name="T21" fmla="*/ 24 h 34"/>
                <a:gd name="T22" fmla="*/ 26 w 72"/>
                <a:gd name="T23" fmla="*/ 22 h 34"/>
                <a:gd name="T24" fmla="*/ 32 w 72"/>
                <a:gd name="T25" fmla="*/ 22 h 34"/>
                <a:gd name="T26" fmla="*/ 37 w 72"/>
                <a:gd name="T27" fmla="*/ 26 h 34"/>
                <a:gd name="T28" fmla="*/ 43 w 72"/>
                <a:gd name="T29" fmla="*/ 29 h 34"/>
                <a:gd name="T30" fmla="*/ 48 w 72"/>
                <a:gd name="T31" fmla="*/ 32 h 34"/>
                <a:gd name="T32" fmla="*/ 53 w 72"/>
                <a:gd name="T33" fmla="*/ 34 h 34"/>
                <a:gd name="T34" fmla="*/ 59 w 72"/>
                <a:gd name="T35" fmla="*/ 34 h 34"/>
                <a:gd name="T36" fmla="*/ 64 w 72"/>
                <a:gd name="T37" fmla="*/ 32 h 34"/>
                <a:gd name="T38" fmla="*/ 69 w 72"/>
                <a:gd name="T39" fmla="*/ 29 h 34"/>
                <a:gd name="T40" fmla="*/ 71 w 72"/>
                <a:gd name="T41" fmla="*/ 26 h 34"/>
                <a:gd name="T42" fmla="*/ 72 w 72"/>
                <a:gd name="T43" fmla="*/ 21 h 34"/>
                <a:gd name="T44" fmla="*/ 72 w 72"/>
                <a:gd name="T45" fmla="*/ 16 h 34"/>
                <a:gd name="T46" fmla="*/ 69 w 72"/>
                <a:gd name="T47" fmla="*/ 11 h 34"/>
                <a:gd name="T48" fmla="*/ 66 w 72"/>
                <a:gd name="T49" fmla="*/ 9 h 34"/>
                <a:gd name="T50" fmla="*/ 62 w 72"/>
                <a:gd name="T51" fmla="*/ 6 h 34"/>
                <a:gd name="T52" fmla="*/ 59 w 72"/>
                <a:gd name="T53" fmla="*/ 5 h 34"/>
                <a:gd name="T54" fmla="*/ 56 w 72"/>
                <a:gd name="T55" fmla="*/ 3 h 34"/>
                <a:gd name="T56" fmla="*/ 50 w 72"/>
                <a:gd name="T57" fmla="*/ 3 h 34"/>
                <a:gd name="T58" fmla="*/ 40 w 72"/>
                <a:gd name="T59" fmla="*/ 1 h 34"/>
                <a:gd name="T60" fmla="*/ 30 w 72"/>
                <a:gd name="T61" fmla="*/ 1 h 34"/>
                <a:gd name="T62" fmla="*/ 19 w 72"/>
                <a:gd name="T63" fmla="*/ 0 h 34"/>
                <a:gd name="T64" fmla="*/ 14 w 72"/>
                <a:gd name="T65" fmla="*/ 0 h 34"/>
                <a:gd name="T66" fmla="*/ 13 w 72"/>
                <a:gd name="T67" fmla="*/ 1 h 34"/>
                <a:gd name="T68" fmla="*/ 11 w 72"/>
                <a:gd name="T69" fmla="*/ 1 h 34"/>
                <a:gd name="T70" fmla="*/ 11 w 72"/>
                <a:gd name="T71" fmla="*/ 3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34"/>
                <a:gd name="T110" fmla="*/ 72 w 72"/>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34">
                  <a:moveTo>
                    <a:pt x="11" y="3"/>
                  </a:moveTo>
                  <a:lnTo>
                    <a:pt x="9" y="6"/>
                  </a:lnTo>
                  <a:lnTo>
                    <a:pt x="8" y="8"/>
                  </a:lnTo>
                  <a:lnTo>
                    <a:pt x="6" y="11"/>
                  </a:lnTo>
                  <a:lnTo>
                    <a:pt x="5" y="13"/>
                  </a:lnTo>
                  <a:lnTo>
                    <a:pt x="5" y="16"/>
                  </a:lnTo>
                  <a:lnTo>
                    <a:pt x="3" y="17"/>
                  </a:lnTo>
                  <a:lnTo>
                    <a:pt x="1" y="21"/>
                  </a:lnTo>
                  <a:lnTo>
                    <a:pt x="0" y="22"/>
                  </a:lnTo>
                  <a:lnTo>
                    <a:pt x="0" y="24"/>
                  </a:lnTo>
                  <a:lnTo>
                    <a:pt x="0" y="27"/>
                  </a:lnTo>
                  <a:lnTo>
                    <a:pt x="0" y="29"/>
                  </a:lnTo>
                  <a:lnTo>
                    <a:pt x="1" y="30"/>
                  </a:lnTo>
                  <a:lnTo>
                    <a:pt x="3" y="30"/>
                  </a:lnTo>
                  <a:lnTo>
                    <a:pt x="5" y="32"/>
                  </a:lnTo>
                  <a:lnTo>
                    <a:pt x="8" y="32"/>
                  </a:lnTo>
                  <a:lnTo>
                    <a:pt x="9" y="30"/>
                  </a:lnTo>
                  <a:lnTo>
                    <a:pt x="13" y="30"/>
                  </a:lnTo>
                  <a:lnTo>
                    <a:pt x="14" y="29"/>
                  </a:lnTo>
                  <a:lnTo>
                    <a:pt x="17" y="27"/>
                  </a:lnTo>
                  <a:lnTo>
                    <a:pt x="19" y="26"/>
                  </a:lnTo>
                  <a:lnTo>
                    <a:pt x="21" y="24"/>
                  </a:lnTo>
                  <a:lnTo>
                    <a:pt x="24" y="22"/>
                  </a:lnTo>
                  <a:lnTo>
                    <a:pt x="26" y="22"/>
                  </a:lnTo>
                  <a:lnTo>
                    <a:pt x="29" y="22"/>
                  </a:lnTo>
                  <a:lnTo>
                    <a:pt x="32" y="22"/>
                  </a:lnTo>
                  <a:lnTo>
                    <a:pt x="35" y="24"/>
                  </a:lnTo>
                  <a:lnTo>
                    <a:pt x="37" y="26"/>
                  </a:lnTo>
                  <a:lnTo>
                    <a:pt x="40" y="27"/>
                  </a:lnTo>
                  <a:lnTo>
                    <a:pt x="43" y="29"/>
                  </a:lnTo>
                  <a:lnTo>
                    <a:pt x="45" y="30"/>
                  </a:lnTo>
                  <a:lnTo>
                    <a:pt x="48" y="32"/>
                  </a:lnTo>
                  <a:lnTo>
                    <a:pt x="51" y="32"/>
                  </a:lnTo>
                  <a:lnTo>
                    <a:pt x="53" y="34"/>
                  </a:lnTo>
                  <a:lnTo>
                    <a:pt x="56" y="34"/>
                  </a:lnTo>
                  <a:lnTo>
                    <a:pt x="59" y="34"/>
                  </a:lnTo>
                  <a:lnTo>
                    <a:pt x="61" y="32"/>
                  </a:lnTo>
                  <a:lnTo>
                    <a:pt x="64" y="32"/>
                  </a:lnTo>
                  <a:lnTo>
                    <a:pt x="66" y="30"/>
                  </a:lnTo>
                  <a:lnTo>
                    <a:pt x="69" y="29"/>
                  </a:lnTo>
                  <a:lnTo>
                    <a:pt x="71" y="27"/>
                  </a:lnTo>
                  <a:lnTo>
                    <a:pt x="71" y="26"/>
                  </a:lnTo>
                  <a:lnTo>
                    <a:pt x="72" y="22"/>
                  </a:lnTo>
                  <a:lnTo>
                    <a:pt x="72" y="21"/>
                  </a:lnTo>
                  <a:lnTo>
                    <a:pt x="72" y="17"/>
                  </a:lnTo>
                  <a:lnTo>
                    <a:pt x="72" y="16"/>
                  </a:lnTo>
                  <a:lnTo>
                    <a:pt x="71" y="13"/>
                  </a:lnTo>
                  <a:lnTo>
                    <a:pt x="69" y="11"/>
                  </a:lnTo>
                  <a:lnTo>
                    <a:pt x="67" y="9"/>
                  </a:lnTo>
                  <a:lnTo>
                    <a:pt x="66" y="9"/>
                  </a:lnTo>
                  <a:lnTo>
                    <a:pt x="64" y="8"/>
                  </a:lnTo>
                  <a:lnTo>
                    <a:pt x="62" y="6"/>
                  </a:lnTo>
                  <a:lnTo>
                    <a:pt x="61" y="6"/>
                  </a:lnTo>
                  <a:lnTo>
                    <a:pt x="59" y="5"/>
                  </a:lnTo>
                  <a:lnTo>
                    <a:pt x="58" y="5"/>
                  </a:lnTo>
                  <a:lnTo>
                    <a:pt x="56" y="3"/>
                  </a:lnTo>
                  <a:lnTo>
                    <a:pt x="54" y="3"/>
                  </a:lnTo>
                  <a:lnTo>
                    <a:pt x="50" y="3"/>
                  </a:lnTo>
                  <a:lnTo>
                    <a:pt x="45" y="3"/>
                  </a:lnTo>
                  <a:lnTo>
                    <a:pt x="40" y="1"/>
                  </a:lnTo>
                  <a:lnTo>
                    <a:pt x="35" y="1"/>
                  </a:lnTo>
                  <a:lnTo>
                    <a:pt x="30" y="1"/>
                  </a:lnTo>
                  <a:lnTo>
                    <a:pt x="24" y="1"/>
                  </a:lnTo>
                  <a:lnTo>
                    <a:pt x="19" y="0"/>
                  </a:lnTo>
                  <a:lnTo>
                    <a:pt x="14" y="0"/>
                  </a:lnTo>
                  <a:lnTo>
                    <a:pt x="13" y="0"/>
                  </a:lnTo>
                  <a:lnTo>
                    <a:pt x="13" y="1"/>
                  </a:lnTo>
                  <a:lnTo>
                    <a:pt x="11" y="1"/>
                  </a:lnTo>
                  <a:lnTo>
                    <a:pt x="11" y="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2" name="Freeform 938"/>
            <p:cNvSpPr>
              <a:spLocks/>
            </p:cNvSpPr>
            <p:nvPr/>
          </p:nvSpPr>
          <p:spPr bwMode="auto">
            <a:xfrm>
              <a:off x="4610" y="2690"/>
              <a:ext cx="276" cy="238"/>
            </a:xfrm>
            <a:custGeom>
              <a:avLst/>
              <a:gdLst>
                <a:gd name="T0" fmla="*/ 24 w 276"/>
                <a:gd name="T1" fmla="*/ 103 h 238"/>
                <a:gd name="T2" fmla="*/ 19 w 276"/>
                <a:gd name="T3" fmla="*/ 110 h 238"/>
                <a:gd name="T4" fmla="*/ 12 w 276"/>
                <a:gd name="T5" fmla="*/ 119 h 238"/>
                <a:gd name="T6" fmla="*/ 6 w 276"/>
                <a:gd name="T7" fmla="*/ 134 h 238"/>
                <a:gd name="T8" fmla="*/ 0 w 276"/>
                <a:gd name="T9" fmla="*/ 150 h 238"/>
                <a:gd name="T10" fmla="*/ 1 w 276"/>
                <a:gd name="T11" fmla="*/ 158 h 238"/>
                <a:gd name="T12" fmla="*/ 8 w 276"/>
                <a:gd name="T13" fmla="*/ 166 h 238"/>
                <a:gd name="T14" fmla="*/ 25 w 276"/>
                <a:gd name="T15" fmla="*/ 169 h 238"/>
                <a:gd name="T16" fmla="*/ 46 w 276"/>
                <a:gd name="T17" fmla="*/ 169 h 238"/>
                <a:gd name="T18" fmla="*/ 59 w 276"/>
                <a:gd name="T19" fmla="*/ 171 h 238"/>
                <a:gd name="T20" fmla="*/ 64 w 276"/>
                <a:gd name="T21" fmla="*/ 173 h 238"/>
                <a:gd name="T22" fmla="*/ 67 w 276"/>
                <a:gd name="T23" fmla="*/ 176 h 238"/>
                <a:gd name="T24" fmla="*/ 70 w 276"/>
                <a:gd name="T25" fmla="*/ 177 h 238"/>
                <a:gd name="T26" fmla="*/ 82 w 276"/>
                <a:gd name="T27" fmla="*/ 182 h 238"/>
                <a:gd name="T28" fmla="*/ 96 w 276"/>
                <a:gd name="T29" fmla="*/ 198 h 238"/>
                <a:gd name="T30" fmla="*/ 109 w 276"/>
                <a:gd name="T31" fmla="*/ 216 h 238"/>
                <a:gd name="T32" fmla="*/ 125 w 276"/>
                <a:gd name="T33" fmla="*/ 232 h 238"/>
                <a:gd name="T34" fmla="*/ 139 w 276"/>
                <a:gd name="T35" fmla="*/ 238 h 238"/>
                <a:gd name="T36" fmla="*/ 151 w 276"/>
                <a:gd name="T37" fmla="*/ 238 h 238"/>
                <a:gd name="T38" fmla="*/ 165 w 276"/>
                <a:gd name="T39" fmla="*/ 232 h 238"/>
                <a:gd name="T40" fmla="*/ 183 w 276"/>
                <a:gd name="T41" fmla="*/ 218 h 238"/>
                <a:gd name="T42" fmla="*/ 191 w 276"/>
                <a:gd name="T43" fmla="*/ 201 h 238"/>
                <a:gd name="T44" fmla="*/ 192 w 276"/>
                <a:gd name="T45" fmla="*/ 190 h 238"/>
                <a:gd name="T46" fmla="*/ 199 w 276"/>
                <a:gd name="T47" fmla="*/ 182 h 238"/>
                <a:gd name="T48" fmla="*/ 212 w 276"/>
                <a:gd name="T49" fmla="*/ 177 h 238"/>
                <a:gd name="T50" fmla="*/ 223 w 276"/>
                <a:gd name="T51" fmla="*/ 169 h 238"/>
                <a:gd name="T52" fmla="*/ 231 w 276"/>
                <a:gd name="T53" fmla="*/ 158 h 238"/>
                <a:gd name="T54" fmla="*/ 236 w 276"/>
                <a:gd name="T55" fmla="*/ 150 h 238"/>
                <a:gd name="T56" fmla="*/ 237 w 276"/>
                <a:gd name="T57" fmla="*/ 145 h 238"/>
                <a:gd name="T58" fmla="*/ 237 w 276"/>
                <a:gd name="T59" fmla="*/ 140 h 238"/>
                <a:gd name="T60" fmla="*/ 237 w 276"/>
                <a:gd name="T61" fmla="*/ 136 h 238"/>
                <a:gd name="T62" fmla="*/ 245 w 276"/>
                <a:gd name="T63" fmla="*/ 128 h 238"/>
                <a:gd name="T64" fmla="*/ 260 w 276"/>
                <a:gd name="T65" fmla="*/ 111 h 238"/>
                <a:gd name="T66" fmla="*/ 271 w 276"/>
                <a:gd name="T67" fmla="*/ 95 h 238"/>
                <a:gd name="T68" fmla="*/ 276 w 276"/>
                <a:gd name="T69" fmla="*/ 78 h 238"/>
                <a:gd name="T70" fmla="*/ 273 w 276"/>
                <a:gd name="T71" fmla="*/ 62 h 238"/>
                <a:gd name="T72" fmla="*/ 262 w 276"/>
                <a:gd name="T73" fmla="*/ 54 h 238"/>
                <a:gd name="T74" fmla="*/ 249 w 276"/>
                <a:gd name="T75" fmla="*/ 49 h 238"/>
                <a:gd name="T76" fmla="*/ 234 w 276"/>
                <a:gd name="T77" fmla="*/ 44 h 238"/>
                <a:gd name="T78" fmla="*/ 218 w 276"/>
                <a:gd name="T79" fmla="*/ 39 h 238"/>
                <a:gd name="T80" fmla="*/ 204 w 276"/>
                <a:gd name="T81" fmla="*/ 29 h 238"/>
                <a:gd name="T82" fmla="*/ 191 w 276"/>
                <a:gd name="T83" fmla="*/ 20 h 238"/>
                <a:gd name="T84" fmla="*/ 176 w 276"/>
                <a:gd name="T85" fmla="*/ 10 h 238"/>
                <a:gd name="T86" fmla="*/ 164 w 276"/>
                <a:gd name="T87" fmla="*/ 4 h 238"/>
                <a:gd name="T88" fmla="*/ 152 w 276"/>
                <a:gd name="T89" fmla="*/ 2 h 238"/>
                <a:gd name="T90" fmla="*/ 141 w 276"/>
                <a:gd name="T91" fmla="*/ 2 h 238"/>
                <a:gd name="T92" fmla="*/ 131 w 276"/>
                <a:gd name="T93" fmla="*/ 4 h 238"/>
                <a:gd name="T94" fmla="*/ 122 w 276"/>
                <a:gd name="T95" fmla="*/ 2 h 238"/>
                <a:gd name="T96" fmla="*/ 104 w 276"/>
                <a:gd name="T97" fmla="*/ 0 h 238"/>
                <a:gd name="T98" fmla="*/ 85 w 276"/>
                <a:gd name="T99" fmla="*/ 5 h 238"/>
                <a:gd name="T100" fmla="*/ 70 w 276"/>
                <a:gd name="T101" fmla="*/ 17 h 238"/>
                <a:gd name="T102" fmla="*/ 64 w 276"/>
                <a:gd name="T103" fmla="*/ 29 h 238"/>
                <a:gd name="T104" fmla="*/ 57 w 276"/>
                <a:gd name="T105" fmla="*/ 36 h 238"/>
                <a:gd name="T106" fmla="*/ 53 w 276"/>
                <a:gd name="T107" fmla="*/ 42 h 238"/>
                <a:gd name="T108" fmla="*/ 48 w 276"/>
                <a:gd name="T109" fmla="*/ 49 h 238"/>
                <a:gd name="T110" fmla="*/ 46 w 276"/>
                <a:gd name="T111" fmla="*/ 55 h 238"/>
                <a:gd name="T112" fmla="*/ 40 w 276"/>
                <a:gd name="T113" fmla="*/ 71 h 238"/>
                <a:gd name="T114" fmla="*/ 32 w 276"/>
                <a:gd name="T115" fmla="*/ 89 h 238"/>
                <a:gd name="T116" fmla="*/ 27 w 276"/>
                <a:gd name="T117" fmla="*/ 99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238"/>
                <a:gd name="T179" fmla="*/ 276 w 276"/>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238">
                  <a:moveTo>
                    <a:pt x="29" y="99"/>
                  </a:moveTo>
                  <a:lnTo>
                    <a:pt x="24" y="103"/>
                  </a:lnTo>
                  <a:lnTo>
                    <a:pt x="22" y="107"/>
                  </a:lnTo>
                  <a:lnTo>
                    <a:pt x="19" y="110"/>
                  </a:lnTo>
                  <a:lnTo>
                    <a:pt x="16" y="115"/>
                  </a:lnTo>
                  <a:lnTo>
                    <a:pt x="12" y="119"/>
                  </a:lnTo>
                  <a:lnTo>
                    <a:pt x="9" y="126"/>
                  </a:lnTo>
                  <a:lnTo>
                    <a:pt x="6" y="134"/>
                  </a:lnTo>
                  <a:lnTo>
                    <a:pt x="1" y="145"/>
                  </a:lnTo>
                  <a:lnTo>
                    <a:pt x="0" y="150"/>
                  </a:lnTo>
                  <a:lnTo>
                    <a:pt x="0" y="155"/>
                  </a:lnTo>
                  <a:lnTo>
                    <a:pt x="1" y="158"/>
                  </a:lnTo>
                  <a:lnTo>
                    <a:pt x="3" y="161"/>
                  </a:lnTo>
                  <a:lnTo>
                    <a:pt x="8" y="166"/>
                  </a:lnTo>
                  <a:lnTo>
                    <a:pt x="16" y="169"/>
                  </a:lnTo>
                  <a:lnTo>
                    <a:pt x="25" y="169"/>
                  </a:lnTo>
                  <a:lnTo>
                    <a:pt x="37" y="169"/>
                  </a:lnTo>
                  <a:lnTo>
                    <a:pt x="46" y="169"/>
                  </a:lnTo>
                  <a:lnTo>
                    <a:pt x="56" y="169"/>
                  </a:lnTo>
                  <a:lnTo>
                    <a:pt x="59" y="171"/>
                  </a:lnTo>
                  <a:lnTo>
                    <a:pt x="62" y="173"/>
                  </a:lnTo>
                  <a:lnTo>
                    <a:pt x="64" y="173"/>
                  </a:lnTo>
                  <a:lnTo>
                    <a:pt x="65" y="174"/>
                  </a:lnTo>
                  <a:lnTo>
                    <a:pt x="67" y="176"/>
                  </a:lnTo>
                  <a:lnTo>
                    <a:pt x="69" y="177"/>
                  </a:lnTo>
                  <a:lnTo>
                    <a:pt x="70" y="177"/>
                  </a:lnTo>
                  <a:lnTo>
                    <a:pt x="82" y="182"/>
                  </a:lnTo>
                  <a:lnTo>
                    <a:pt x="90" y="190"/>
                  </a:lnTo>
                  <a:lnTo>
                    <a:pt x="96" y="198"/>
                  </a:lnTo>
                  <a:lnTo>
                    <a:pt x="102" y="208"/>
                  </a:lnTo>
                  <a:lnTo>
                    <a:pt x="109" y="216"/>
                  </a:lnTo>
                  <a:lnTo>
                    <a:pt x="117" y="224"/>
                  </a:lnTo>
                  <a:lnTo>
                    <a:pt x="125" y="232"/>
                  </a:lnTo>
                  <a:lnTo>
                    <a:pt x="135" y="237"/>
                  </a:lnTo>
                  <a:lnTo>
                    <a:pt x="139" y="238"/>
                  </a:lnTo>
                  <a:lnTo>
                    <a:pt x="144" y="238"/>
                  </a:lnTo>
                  <a:lnTo>
                    <a:pt x="151" y="238"/>
                  </a:lnTo>
                  <a:lnTo>
                    <a:pt x="155" y="237"/>
                  </a:lnTo>
                  <a:lnTo>
                    <a:pt x="165" y="232"/>
                  </a:lnTo>
                  <a:lnTo>
                    <a:pt x="175" y="226"/>
                  </a:lnTo>
                  <a:lnTo>
                    <a:pt x="183" y="218"/>
                  </a:lnTo>
                  <a:lnTo>
                    <a:pt x="189" y="206"/>
                  </a:lnTo>
                  <a:lnTo>
                    <a:pt x="191" y="201"/>
                  </a:lnTo>
                  <a:lnTo>
                    <a:pt x="192" y="197"/>
                  </a:lnTo>
                  <a:lnTo>
                    <a:pt x="192" y="190"/>
                  </a:lnTo>
                  <a:lnTo>
                    <a:pt x="192" y="184"/>
                  </a:lnTo>
                  <a:lnTo>
                    <a:pt x="199" y="182"/>
                  </a:lnTo>
                  <a:lnTo>
                    <a:pt x="205" y="181"/>
                  </a:lnTo>
                  <a:lnTo>
                    <a:pt x="212" y="177"/>
                  </a:lnTo>
                  <a:lnTo>
                    <a:pt x="217" y="174"/>
                  </a:lnTo>
                  <a:lnTo>
                    <a:pt x="223" y="169"/>
                  </a:lnTo>
                  <a:lnTo>
                    <a:pt x="228" y="165"/>
                  </a:lnTo>
                  <a:lnTo>
                    <a:pt x="231" y="158"/>
                  </a:lnTo>
                  <a:lnTo>
                    <a:pt x="236" y="152"/>
                  </a:lnTo>
                  <a:lnTo>
                    <a:pt x="236" y="150"/>
                  </a:lnTo>
                  <a:lnTo>
                    <a:pt x="237" y="147"/>
                  </a:lnTo>
                  <a:lnTo>
                    <a:pt x="237" y="145"/>
                  </a:lnTo>
                  <a:lnTo>
                    <a:pt x="237" y="142"/>
                  </a:lnTo>
                  <a:lnTo>
                    <a:pt x="237" y="140"/>
                  </a:lnTo>
                  <a:lnTo>
                    <a:pt x="237" y="137"/>
                  </a:lnTo>
                  <a:lnTo>
                    <a:pt x="237" y="136"/>
                  </a:lnTo>
                  <a:lnTo>
                    <a:pt x="239" y="134"/>
                  </a:lnTo>
                  <a:lnTo>
                    <a:pt x="245" y="128"/>
                  </a:lnTo>
                  <a:lnTo>
                    <a:pt x="253" y="119"/>
                  </a:lnTo>
                  <a:lnTo>
                    <a:pt x="260" y="111"/>
                  </a:lnTo>
                  <a:lnTo>
                    <a:pt x="266" y="103"/>
                  </a:lnTo>
                  <a:lnTo>
                    <a:pt x="271" y="95"/>
                  </a:lnTo>
                  <a:lnTo>
                    <a:pt x="274" y="87"/>
                  </a:lnTo>
                  <a:lnTo>
                    <a:pt x="276" y="78"/>
                  </a:lnTo>
                  <a:lnTo>
                    <a:pt x="274" y="68"/>
                  </a:lnTo>
                  <a:lnTo>
                    <a:pt x="273" y="62"/>
                  </a:lnTo>
                  <a:lnTo>
                    <a:pt x="268" y="57"/>
                  </a:lnTo>
                  <a:lnTo>
                    <a:pt x="262" y="54"/>
                  </a:lnTo>
                  <a:lnTo>
                    <a:pt x="255" y="50"/>
                  </a:lnTo>
                  <a:lnTo>
                    <a:pt x="249" y="49"/>
                  </a:lnTo>
                  <a:lnTo>
                    <a:pt x="241" y="45"/>
                  </a:lnTo>
                  <a:lnTo>
                    <a:pt x="234" y="44"/>
                  </a:lnTo>
                  <a:lnTo>
                    <a:pt x="228" y="42"/>
                  </a:lnTo>
                  <a:lnTo>
                    <a:pt x="218" y="39"/>
                  </a:lnTo>
                  <a:lnTo>
                    <a:pt x="212" y="34"/>
                  </a:lnTo>
                  <a:lnTo>
                    <a:pt x="204" y="29"/>
                  </a:lnTo>
                  <a:lnTo>
                    <a:pt x="197" y="25"/>
                  </a:lnTo>
                  <a:lnTo>
                    <a:pt x="191" y="20"/>
                  </a:lnTo>
                  <a:lnTo>
                    <a:pt x="184" y="15"/>
                  </a:lnTo>
                  <a:lnTo>
                    <a:pt x="176" y="10"/>
                  </a:lnTo>
                  <a:lnTo>
                    <a:pt x="168" y="5"/>
                  </a:lnTo>
                  <a:lnTo>
                    <a:pt x="164" y="4"/>
                  </a:lnTo>
                  <a:lnTo>
                    <a:pt x="157" y="2"/>
                  </a:lnTo>
                  <a:lnTo>
                    <a:pt x="152" y="2"/>
                  </a:lnTo>
                  <a:lnTo>
                    <a:pt x="146" y="2"/>
                  </a:lnTo>
                  <a:lnTo>
                    <a:pt x="141" y="2"/>
                  </a:lnTo>
                  <a:lnTo>
                    <a:pt x="136" y="4"/>
                  </a:lnTo>
                  <a:lnTo>
                    <a:pt x="131" y="4"/>
                  </a:lnTo>
                  <a:lnTo>
                    <a:pt x="128" y="2"/>
                  </a:lnTo>
                  <a:lnTo>
                    <a:pt x="122" y="2"/>
                  </a:lnTo>
                  <a:lnTo>
                    <a:pt x="114" y="0"/>
                  </a:lnTo>
                  <a:lnTo>
                    <a:pt x="104" y="0"/>
                  </a:lnTo>
                  <a:lnTo>
                    <a:pt x="94" y="2"/>
                  </a:lnTo>
                  <a:lnTo>
                    <a:pt x="85" y="5"/>
                  </a:lnTo>
                  <a:lnTo>
                    <a:pt x="77" y="10"/>
                  </a:lnTo>
                  <a:lnTo>
                    <a:pt x="70" y="17"/>
                  </a:lnTo>
                  <a:lnTo>
                    <a:pt x="65" y="25"/>
                  </a:lnTo>
                  <a:lnTo>
                    <a:pt x="64" y="29"/>
                  </a:lnTo>
                  <a:lnTo>
                    <a:pt x="61" y="33"/>
                  </a:lnTo>
                  <a:lnTo>
                    <a:pt x="57" y="36"/>
                  </a:lnTo>
                  <a:lnTo>
                    <a:pt x="54" y="39"/>
                  </a:lnTo>
                  <a:lnTo>
                    <a:pt x="53" y="42"/>
                  </a:lnTo>
                  <a:lnTo>
                    <a:pt x="49" y="45"/>
                  </a:lnTo>
                  <a:lnTo>
                    <a:pt x="48" y="49"/>
                  </a:lnTo>
                  <a:lnTo>
                    <a:pt x="48" y="52"/>
                  </a:lnTo>
                  <a:lnTo>
                    <a:pt x="46" y="55"/>
                  </a:lnTo>
                  <a:lnTo>
                    <a:pt x="45" y="62"/>
                  </a:lnTo>
                  <a:lnTo>
                    <a:pt x="40" y="71"/>
                  </a:lnTo>
                  <a:lnTo>
                    <a:pt x="37" y="79"/>
                  </a:lnTo>
                  <a:lnTo>
                    <a:pt x="32" y="89"/>
                  </a:lnTo>
                  <a:lnTo>
                    <a:pt x="29" y="95"/>
                  </a:lnTo>
                  <a:lnTo>
                    <a:pt x="27" y="99"/>
                  </a:lnTo>
                  <a:lnTo>
                    <a:pt x="29" y="99"/>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3" name="Freeform 939"/>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4" name="Freeform 940"/>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5" name="Freeform 941"/>
            <p:cNvSpPr>
              <a:spLocks/>
            </p:cNvSpPr>
            <p:nvPr/>
          </p:nvSpPr>
          <p:spPr bwMode="auto">
            <a:xfrm>
              <a:off x="4719" y="2853"/>
              <a:ext cx="77" cy="56"/>
            </a:xfrm>
            <a:custGeom>
              <a:avLst/>
              <a:gdLst>
                <a:gd name="T0" fmla="*/ 3 w 77"/>
                <a:gd name="T1" fmla="*/ 30 h 56"/>
                <a:gd name="T2" fmla="*/ 10 w 77"/>
                <a:gd name="T3" fmla="*/ 35 h 56"/>
                <a:gd name="T4" fmla="*/ 16 w 77"/>
                <a:gd name="T5" fmla="*/ 40 h 56"/>
                <a:gd name="T6" fmla="*/ 22 w 77"/>
                <a:gd name="T7" fmla="*/ 45 h 56"/>
                <a:gd name="T8" fmla="*/ 30 w 77"/>
                <a:gd name="T9" fmla="*/ 50 h 56"/>
                <a:gd name="T10" fmla="*/ 38 w 77"/>
                <a:gd name="T11" fmla="*/ 55 h 56"/>
                <a:gd name="T12" fmla="*/ 46 w 77"/>
                <a:gd name="T13" fmla="*/ 56 h 56"/>
                <a:gd name="T14" fmla="*/ 55 w 77"/>
                <a:gd name="T15" fmla="*/ 56 h 56"/>
                <a:gd name="T16" fmla="*/ 64 w 77"/>
                <a:gd name="T17" fmla="*/ 53 h 56"/>
                <a:gd name="T18" fmla="*/ 69 w 77"/>
                <a:gd name="T19" fmla="*/ 48 h 56"/>
                <a:gd name="T20" fmla="*/ 72 w 77"/>
                <a:gd name="T21" fmla="*/ 45 h 56"/>
                <a:gd name="T22" fmla="*/ 75 w 77"/>
                <a:gd name="T23" fmla="*/ 38 h 56"/>
                <a:gd name="T24" fmla="*/ 75 w 77"/>
                <a:gd name="T25" fmla="*/ 34 h 56"/>
                <a:gd name="T26" fmla="*/ 77 w 77"/>
                <a:gd name="T27" fmla="*/ 29 h 56"/>
                <a:gd name="T28" fmla="*/ 75 w 77"/>
                <a:gd name="T29" fmla="*/ 22 h 56"/>
                <a:gd name="T30" fmla="*/ 74 w 77"/>
                <a:gd name="T31" fmla="*/ 18 h 56"/>
                <a:gd name="T32" fmla="*/ 72 w 77"/>
                <a:gd name="T33" fmla="*/ 13 h 56"/>
                <a:gd name="T34" fmla="*/ 72 w 77"/>
                <a:gd name="T35" fmla="*/ 11 h 56"/>
                <a:gd name="T36" fmla="*/ 71 w 77"/>
                <a:gd name="T37" fmla="*/ 11 h 56"/>
                <a:gd name="T38" fmla="*/ 71 w 77"/>
                <a:gd name="T39" fmla="*/ 10 h 56"/>
                <a:gd name="T40" fmla="*/ 69 w 77"/>
                <a:gd name="T41" fmla="*/ 10 h 56"/>
                <a:gd name="T42" fmla="*/ 69 w 77"/>
                <a:gd name="T43" fmla="*/ 8 h 56"/>
                <a:gd name="T44" fmla="*/ 67 w 77"/>
                <a:gd name="T45" fmla="*/ 8 h 56"/>
                <a:gd name="T46" fmla="*/ 67 w 77"/>
                <a:gd name="T47" fmla="*/ 8 h 56"/>
                <a:gd name="T48" fmla="*/ 66 w 77"/>
                <a:gd name="T49" fmla="*/ 6 h 56"/>
                <a:gd name="T50" fmla="*/ 63 w 77"/>
                <a:gd name="T51" fmla="*/ 5 h 56"/>
                <a:gd name="T52" fmla="*/ 58 w 77"/>
                <a:gd name="T53" fmla="*/ 5 h 56"/>
                <a:gd name="T54" fmla="*/ 53 w 77"/>
                <a:gd name="T55" fmla="*/ 3 h 56"/>
                <a:gd name="T56" fmla="*/ 50 w 77"/>
                <a:gd name="T57" fmla="*/ 3 h 56"/>
                <a:gd name="T58" fmla="*/ 45 w 77"/>
                <a:gd name="T59" fmla="*/ 3 h 56"/>
                <a:gd name="T60" fmla="*/ 40 w 77"/>
                <a:gd name="T61" fmla="*/ 3 h 56"/>
                <a:gd name="T62" fmla="*/ 37 w 77"/>
                <a:gd name="T63" fmla="*/ 2 h 56"/>
                <a:gd name="T64" fmla="*/ 32 w 77"/>
                <a:gd name="T65" fmla="*/ 2 h 56"/>
                <a:gd name="T66" fmla="*/ 29 w 77"/>
                <a:gd name="T67" fmla="*/ 0 h 56"/>
                <a:gd name="T68" fmla="*/ 27 w 77"/>
                <a:gd name="T69" fmla="*/ 0 h 56"/>
                <a:gd name="T70" fmla="*/ 24 w 77"/>
                <a:gd name="T71" fmla="*/ 0 h 56"/>
                <a:gd name="T72" fmla="*/ 21 w 77"/>
                <a:gd name="T73" fmla="*/ 0 h 56"/>
                <a:gd name="T74" fmla="*/ 18 w 77"/>
                <a:gd name="T75" fmla="*/ 0 h 56"/>
                <a:gd name="T76" fmla="*/ 16 w 77"/>
                <a:gd name="T77" fmla="*/ 2 h 56"/>
                <a:gd name="T78" fmla="*/ 13 w 77"/>
                <a:gd name="T79" fmla="*/ 2 h 56"/>
                <a:gd name="T80" fmla="*/ 10 w 77"/>
                <a:gd name="T81" fmla="*/ 3 h 56"/>
                <a:gd name="T82" fmla="*/ 8 w 77"/>
                <a:gd name="T83" fmla="*/ 5 h 56"/>
                <a:gd name="T84" fmla="*/ 6 w 77"/>
                <a:gd name="T85" fmla="*/ 8 h 56"/>
                <a:gd name="T86" fmla="*/ 5 w 77"/>
                <a:gd name="T87" fmla="*/ 11 h 56"/>
                <a:gd name="T88" fmla="*/ 3 w 77"/>
                <a:gd name="T89" fmla="*/ 14 h 56"/>
                <a:gd name="T90" fmla="*/ 1 w 77"/>
                <a:gd name="T91" fmla="*/ 18 h 56"/>
                <a:gd name="T92" fmla="*/ 0 w 77"/>
                <a:gd name="T93" fmla="*/ 22 h 56"/>
                <a:gd name="T94" fmla="*/ 1 w 77"/>
                <a:gd name="T95" fmla="*/ 27 h 56"/>
                <a:gd name="T96" fmla="*/ 3 w 77"/>
                <a:gd name="T97" fmla="*/ 3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6"/>
                <a:gd name="T149" fmla="*/ 77 w 77"/>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6">
                  <a:moveTo>
                    <a:pt x="3" y="30"/>
                  </a:moveTo>
                  <a:lnTo>
                    <a:pt x="10" y="35"/>
                  </a:lnTo>
                  <a:lnTo>
                    <a:pt x="16" y="40"/>
                  </a:lnTo>
                  <a:lnTo>
                    <a:pt x="22" y="45"/>
                  </a:lnTo>
                  <a:lnTo>
                    <a:pt x="30" y="50"/>
                  </a:lnTo>
                  <a:lnTo>
                    <a:pt x="38" y="55"/>
                  </a:lnTo>
                  <a:lnTo>
                    <a:pt x="46" y="56"/>
                  </a:lnTo>
                  <a:lnTo>
                    <a:pt x="55" y="56"/>
                  </a:lnTo>
                  <a:lnTo>
                    <a:pt x="64" y="53"/>
                  </a:lnTo>
                  <a:lnTo>
                    <a:pt x="69" y="48"/>
                  </a:lnTo>
                  <a:lnTo>
                    <a:pt x="72" y="45"/>
                  </a:lnTo>
                  <a:lnTo>
                    <a:pt x="75" y="38"/>
                  </a:lnTo>
                  <a:lnTo>
                    <a:pt x="75" y="34"/>
                  </a:lnTo>
                  <a:lnTo>
                    <a:pt x="77" y="29"/>
                  </a:lnTo>
                  <a:lnTo>
                    <a:pt x="75" y="22"/>
                  </a:lnTo>
                  <a:lnTo>
                    <a:pt x="74" y="18"/>
                  </a:lnTo>
                  <a:lnTo>
                    <a:pt x="72" y="13"/>
                  </a:lnTo>
                  <a:lnTo>
                    <a:pt x="72" y="11"/>
                  </a:lnTo>
                  <a:lnTo>
                    <a:pt x="71" y="11"/>
                  </a:lnTo>
                  <a:lnTo>
                    <a:pt x="71" y="10"/>
                  </a:lnTo>
                  <a:lnTo>
                    <a:pt x="69" y="10"/>
                  </a:lnTo>
                  <a:lnTo>
                    <a:pt x="69" y="8"/>
                  </a:lnTo>
                  <a:lnTo>
                    <a:pt x="67" y="8"/>
                  </a:lnTo>
                  <a:lnTo>
                    <a:pt x="66" y="6"/>
                  </a:lnTo>
                  <a:lnTo>
                    <a:pt x="63" y="5"/>
                  </a:lnTo>
                  <a:lnTo>
                    <a:pt x="58" y="5"/>
                  </a:lnTo>
                  <a:lnTo>
                    <a:pt x="53" y="3"/>
                  </a:lnTo>
                  <a:lnTo>
                    <a:pt x="50" y="3"/>
                  </a:lnTo>
                  <a:lnTo>
                    <a:pt x="45" y="3"/>
                  </a:lnTo>
                  <a:lnTo>
                    <a:pt x="40" y="3"/>
                  </a:lnTo>
                  <a:lnTo>
                    <a:pt x="37" y="2"/>
                  </a:lnTo>
                  <a:lnTo>
                    <a:pt x="32" y="2"/>
                  </a:lnTo>
                  <a:lnTo>
                    <a:pt x="29" y="0"/>
                  </a:lnTo>
                  <a:lnTo>
                    <a:pt x="27" y="0"/>
                  </a:lnTo>
                  <a:lnTo>
                    <a:pt x="24" y="0"/>
                  </a:lnTo>
                  <a:lnTo>
                    <a:pt x="21" y="0"/>
                  </a:lnTo>
                  <a:lnTo>
                    <a:pt x="18" y="0"/>
                  </a:lnTo>
                  <a:lnTo>
                    <a:pt x="16" y="2"/>
                  </a:lnTo>
                  <a:lnTo>
                    <a:pt x="13" y="2"/>
                  </a:lnTo>
                  <a:lnTo>
                    <a:pt x="10" y="3"/>
                  </a:lnTo>
                  <a:lnTo>
                    <a:pt x="8" y="5"/>
                  </a:lnTo>
                  <a:lnTo>
                    <a:pt x="6" y="8"/>
                  </a:lnTo>
                  <a:lnTo>
                    <a:pt x="5" y="11"/>
                  </a:lnTo>
                  <a:lnTo>
                    <a:pt x="3" y="14"/>
                  </a:lnTo>
                  <a:lnTo>
                    <a:pt x="1" y="18"/>
                  </a:lnTo>
                  <a:lnTo>
                    <a:pt x="0" y="22"/>
                  </a:lnTo>
                  <a:lnTo>
                    <a:pt x="1" y="27"/>
                  </a:lnTo>
                  <a:lnTo>
                    <a:pt x="3" y="3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6" name="Freeform 942"/>
            <p:cNvSpPr>
              <a:spLocks/>
            </p:cNvSpPr>
            <p:nvPr/>
          </p:nvSpPr>
          <p:spPr bwMode="auto">
            <a:xfrm>
              <a:off x="4669" y="2816"/>
              <a:ext cx="51" cy="53"/>
            </a:xfrm>
            <a:custGeom>
              <a:avLst/>
              <a:gdLst>
                <a:gd name="T0" fmla="*/ 2 w 51"/>
                <a:gd name="T1" fmla="*/ 24 h 53"/>
                <a:gd name="T2" fmla="*/ 3 w 51"/>
                <a:gd name="T3" fmla="*/ 27 h 53"/>
                <a:gd name="T4" fmla="*/ 5 w 51"/>
                <a:gd name="T5" fmla="*/ 30 h 53"/>
                <a:gd name="T6" fmla="*/ 6 w 51"/>
                <a:gd name="T7" fmla="*/ 34 h 53"/>
                <a:gd name="T8" fmla="*/ 10 w 51"/>
                <a:gd name="T9" fmla="*/ 37 h 53"/>
                <a:gd name="T10" fmla="*/ 13 w 51"/>
                <a:gd name="T11" fmla="*/ 40 h 53"/>
                <a:gd name="T12" fmla="*/ 16 w 51"/>
                <a:gd name="T13" fmla="*/ 43 h 53"/>
                <a:gd name="T14" fmla="*/ 19 w 51"/>
                <a:gd name="T15" fmla="*/ 45 h 53"/>
                <a:gd name="T16" fmla="*/ 23 w 51"/>
                <a:gd name="T17" fmla="*/ 47 h 53"/>
                <a:gd name="T18" fmla="*/ 26 w 51"/>
                <a:gd name="T19" fmla="*/ 48 h 53"/>
                <a:gd name="T20" fmla="*/ 29 w 51"/>
                <a:gd name="T21" fmla="*/ 50 h 53"/>
                <a:gd name="T22" fmla="*/ 32 w 51"/>
                <a:gd name="T23" fmla="*/ 51 h 53"/>
                <a:gd name="T24" fmla="*/ 35 w 51"/>
                <a:gd name="T25" fmla="*/ 53 h 53"/>
                <a:gd name="T26" fmla="*/ 39 w 51"/>
                <a:gd name="T27" fmla="*/ 53 h 53"/>
                <a:gd name="T28" fmla="*/ 42 w 51"/>
                <a:gd name="T29" fmla="*/ 53 h 53"/>
                <a:gd name="T30" fmla="*/ 45 w 51"/>
                <a:gd name="T31" fmla="*/ 51 h 53"/>
                <a:gd name="T32" fmla="*/ 48 w 51"/>
                <a:gd name="T33" fmla="*/ 48 h 53"/>
                <a:gd name="T34" fmla="*/ 48 w 51"/>
                <a:gd name="T35" fmla="*/ 47 h 53"/>
                <a:gd name="T36" fmla="*/ 48 w 51"/>
                <a:gd name="T37" fmla="*/ 47 h 53"/>
                <a:gd name="T38" fmla="*/ 48 w 51"/>
                <a:gd name="T39" fmla="*/ 47 h 53"/>
                <a:gd name="T40" fmla="*/ 48 w 51"/>
                <a:gd name="T41" fmla="*/ 45 h 53"/>
                <a:gd name="T42" fmla="*/ 48 w 51"/>
                <a:gd name="T43" fmla="*/ 45 h 53"/>
                <a:gd name="T44" fmla="*/ 48 w 51"/>
                <a:gd name="T45" fmla="*/ 43 h 53"/>
                <a:gd name="T46" fmla="*/ 48 w 51"/>
                <a:gd name="T47" fmla="*/ 43 h 53"/>
                <a:gd name="T48" fmla="*/ 48 w 51"/>
                <a:gd name="T49" fmla="*/ 42 h 53"/>
                <a:gd name="T50" fmla="*/ 50 w 51"/>
                <a:gd name="T51" fmla="*/ 39 h 53"/>
                <a:gd name="T52" fmla="*/ 51 w 51"/>
                <a:gd name="T53" fmla="*/ 34 h 53"/>
                <a:gd name="T54" fmla="*/ 51 w 51"/>
                <a:gd name="T55" fmla="*/ 30 h 53"/>
                <a:gd name="T56" fmla="*/ 51 w 51"/>
                <a:gd name="T57" fmla="*/ 26 h 53"/>
                <a:gd name="T58" fmla="*/ 50 w 51"/>
                <a:gd name="T59" fmla="*/ 22 h 53"/>
                <a:gd name="T60" fmla="*/ 48 w 51"/>
                <a:gd name="T61" fmla="*/ 19 h 53"/>
                <a:gd name="T62" fmla="*/ 45 w 51"/>
                <a:gd name="T63" fmla="*/ 18 h 53"/>
                <a:gd name="T64" fmla="*/ 42 w 51"/>
                <a:gd name="T65" fmla="*/ 14 h 53"/>
                <a:gd name="T66" fmla="*/ 37 w 51"/>
                <a:gd name="T67" fmla="*/ 11 h 53"/>
                <a:gd name="T68" fmla="*/ 32 w 51"/>
                <a:gd name="T69" fmla="*/ 10 h 53"/>
                <a:gd name="T70" fmla="*/ 29 w 51"/>
                <a:gd name="T71" fmla="*/ 6 h 53"/>
                <a:gd name="T72" fmla="*/ 24 w 51"/>
                <a:gd name="T73" fmla="*/ 3 h 53"/>
                <a:gd name="T74" fmla="*/ 19 w 51"/>
                <a:gd name="T75" fmla="*/ 2 h 53"/>
                <a:gd name="T76" fmla="*/ 15 w 51"/>
                <a:gd name="T77" fmla="*/ 0 h 53"/>
                <a:gd name="T78" fmla="*/ 11 w 51"/>
                <a:gd name="T79" fmla="*/ 0 h 53"/>
                <a:gd name="T80" fmla="*/ 6 w 51"/>
                <a:gd name="T81" fmla="*/ 2 h 53"/>
                <a:gd name="T82" fmla="*/ 5 w 51"/>
                <a:gd name="T83" fmla="*/ 3 h 53"/>
                <a:gd name="T84" fmla="*/ 3 w 51"/>
                <a:gd name="T85" fmla="*/ 5 h 53"/>
                <a:gd name="T86" fmla="*/ 2 w 51"/>
                <a:gd name="T87" fmla="*/ 8 h 53"/>
                <a:gd name="T88" fmla="*/ 2 w 51"/>
                <a:gd name="T89" fmla="*/ 11 h 53"/>
                <a:gd name="T90" fmla="*/ 0 w 51"/>
                <a:gd name="T91" fmla="*/ 14 h 53"/>
                <a:gd name="T92" fmla="*/ 0 w 51"/>
                <a:gd name="T93" fmla="*/ 18 h 53"/>
                <a:gd name="T94" fmla="*/ 2 w 51"/>
                <a:gd name="T95" fmla="*/ 21 h 53"/>
                <a:gd name="T96" fmla="*/ 2 w 51"/>
                <a:gd name="T97" fmla="*/ 24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
                <a:gd name="T148" fmla="*/ 0 h 53"/>
                <a:gd name="T149" fmla="*/ 51 w 5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 h="53">
                  <a:moveTo>
                    <a:pt x="2" y="24"/>
                  </a:moveTo>
                  <a:lnTo>
                    <a:pt x="3" y="27"/>
                  </a:lnTo>
                  <a:lnTo>
                    <a:pt x="5" y="30"/>
                  </a:lnTo>
                  <a:lnTo>
                    <a:pt x="6" y="34"/>
                  </a:lnTo>
                  <a:lnTo>
                    <a:pt x="10" y="37"/>
                  </a:lnTo>
                  <a:lnTo>
                    <a:pt x="13" y="40"/>
                  </a:lnTo>
                  <a:lnTo>
                    <a:pt x="16" y="43"/>
                  </a:lnTo>
                  <a:lnTo>
                    <a:pt x="19" y="45"/>
                  </a:lnTo>
                  <a:lnTo>
                    <a:pt x="23" y="47"/>
                  </a:lnTo>
                  <a:lnTo>
                    <a:pt x="26" y="48"/>
                  </a:lnTo>
                  <a:lnTo>
                    <a:pt x="29" y="50"/>
                  </a:lnTo>
                  <a:lnTo>
                    <a:pt x="32" y="51"/>
                  </a:lnTo>
                  <a:lnTo>
                    <a:pt x="35" y="53"/>
                  </a:lnTo>
                  <a:lnTo>
                    <a:pt x="39" y="53"/>
                  </a:lnTo>
                  <a:lnTo>
                    <a:pt x="42" y="53"/>
                  </a:lnTo>
                  <a:lnTo>
                    <a:pt x="45" y="51"/>
                  </a:lnTo>
                  <a:lnTo>
                    <a:pt x="48" y="48"/>
                  </a:lnTo>
                  <a:lnTo>
                    <a:pt x="48" y="47"/>
                  </a:lnTo>
                  <a:lnTo>
                    <a:pt x="48" y="45"/>
                  </a:lnTo>
                  <a:lnTo>
                    <a:pt x="48" y="43"/>
                  </a:lnTo>
                  <a:lnTo>
                    <a:pt x="48" y="42"/>
                  </a:lnTo>
                  <a:lnTo>
                    <a:pt x="50" y="39"/>
                  </a:lnTo>
                  <a:lnTo>
                    <a:pt x="51" y="34"/>
                  </a:lnTo>
                  <a:lnTo>
                    <a:pt x="51" y="30"/>
                  </a:lnTo>
                  <a:lnTo>
                    <a:pt x="51" y="26"/>
                  </a:lnTo>
                  <a:lnTo>
                    <a:pt x="50" y="22"/>
                  </a:lnTo>
                  <a:lnTo>
                    <a:pt x="48" y="19"/>
                  </a:lnTo>
                  <a:lnTo>
                    <a:pt x="45" y="18"/>
                  </a:lnTo>
                  <a:lnTo>
                    <a:pt x="42" y="14"/>
                  </a:lnTo>
                  <a:lnTo>
                    <a:pt x="37" y="11"/>
                  </a:lnTo>
                  <a:lnTo>
                    <a:pt x="32" y="10"/>
                  </a:lnTo>
                  <a:lnTo>
                    <a:pt x="29" y="6"/>
                  </a:lnTo>
                  <a:lnTo>
                    <a:pt x="24" y="3"/>
                  </a:lnTo>
                  <a:lnTo>
                    <a:pt x="19" y="2"/>
                  </a:lnTo>
                  <a:lnTo>
                    <a:pt x="15" y="0"/>
                  </a:lnTo>
                  <a:lnTo>
                    <a:pt x="11" y="0"/>
                  </a:lnTo>
                  <a:lnTo>
                    <a:pt x="6" y="2"/>
                  </a:lnTo>
                  <a:lnTo>
                    <a:pt x="5" y="3"/>
                  </a:lnTo>
                  <a:lnTo>
                    <a:pt x="3" y="5"/>
                  </a:lnTo>
                  <a:lnTo>
                    <a:pt x="2" y="8"/>
                  </a:lnTo>
                  <a:lnTo>
                    <a:pt x="2" y="11"/>
                  </a:lnTo>
                  <a:lnTo>
                    <a:pt x="0" y="14"/>
                  </a:lnTo>
                  <a:lnTo>
                    <a:pt x="0" y="18"/>
                  </a:lnTo>
                  <a:lnTo>
                    <a:pt x="2" y="21"/>
                  </a:lnTo>
                  <a:lnTo>
                    <a:pt x="2" y="2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7" name="Freeform 943"/>
            <p:cNvSpPr>
              <a:spLocks/>
            </p:cNvSpPr>
            <p:nvPr/>
          </p:nvSpPr>
          <p:spPr bwMode="auto">
            <a:xfrm>
              <a:off x="4669" y="2816"/>
              <a:ext cx="51" cy="53"/>
            </a:xfrm>
            <a:custGeom>
              <a:avLst/>
              <a:gdLst>
                <a:gd name="T0" fmla="*/ 2 w 51"/>
                <a:gd name="T1" fmla="*/ 24 h 53"/>
                <a:gd name="T2" fmla="*/ 3 w 51"/>
                <a:gd name="T3" fmla="*/ 27 h 53"/>
                <a:gd name="T4" fmla="*/ 5 w 51"/>
                <a:gd name="T5" fmla="*/ 30 h 53"/>
                <a:gd name="T6" fmla="*/ 6 w 51"/>
                <a:gd name="T7" fmla="*/ 34 h 53"/>
                <a:gd name="T8" fmla="*/ 10 w 51"/>
                <a:gd name="T9" fmla="*/ 37 h 53"/>
                <a:gd name="T10" fmla="*/ 13 w 51"/>
                <a:gd name="T11" fmla="*/ 40 h 53"/>
                <a:gd name="T12" fmla="*/ 16 w 51"/>
                <a:gd name="T13" fmla="*/ 43 h 53"/>
                <a:gd name="T14" fmla="*/ 19 w 51"/>
                <a:gd name="T15" fmla="*/ 45 h 53"/>
                <a:gd name="T16" fmla="*/ 23 w 51"/>
                <a:gd name="T17" fmla="*/ 47 h 53"/>
                <a:gd name="T18" fmla="*/ 26 w 51"/>
                <a:gd name="T19" fmla="*/ 48 h 53"/>
                <a:gd name="T20" fmla="*/ 29 w 51"/>
                <a:gd name="T21" fmla="*/ 50 h 53"/>
                <a:gd name="T22" fmla="*/ 32 w 51"/>
                <a:gd name="T23" fmla="*/ 51 h 53"/>
                <a:gd name="T24" fmla="*/ 35 w 51"/>
                <a:gd name="T25" fmla="*/ 53 h 53"/>
                <a:gd name="T26" fmla="*/ 39 w 51"/>
                <a:gd name="T27" fmla="*/ 53 h 53"/>
                <a:gd name="T28" fmla="*/ 42 w 51"/>
                <a:gd name="T29" fmla="*/ 53 h 53"/>
                <a:gd name="T30" fmla="*/ 45 w 51"/>
                <a:gd name="T31" fmla="*/ 51 h 53"/>
                <a:gd name="T32" fmla="*/ 48 w 51"/>
                <a:gd name="T33" fmla="*/ 48 h 53"/>
                <a:gd name="T34" fmla="*/ 48 w 51"/>
                <a:gd name="T35" fmla="*/ 47 h 53"/>
                <a:gd name="T36" fmla="*/ 48 w 51"/>
                <a:gd name="T37" fmla="*/ 47 h 53"/>
                <a:gd name="T38" fmla="*/ 48 w 51"/>
                <a:gd name="T39" fmla="*/ 47 h 53"/>
                <a:gd name="T40" fmla="*/ 48 w 51"/>
                <a:gd name="T41" fmla="*/ 45 h 53"/>
                <a:gd name="T42" fmla="*/ 48 w 51"/>
                <a:gd name="T43" fmla="*/ 45 h 53"/>
                <a:gd name="T44" fmla="*/ 48 w 51"/>
                <a:gd name="T45" fmla="*/ 43 h 53"/>
                <a:gd name="T46" fmla="*/ 48 w 51"/>
                <a:gd name="T47" fmla="*/ 43 h 53"/>
                <a:gd name="T48" fmla="*/ 48 w 51"/>
                <a:gd name="T49" fmla="*/ 42 h 53"/>
                <a:gd name="T50" fmla="*/ 50 w 51"/>
                <a:gd name="T51" fmla="*/ 39 h 53"/>
                <a:gd name="T52" fmla="*/ 51 w 51"/>
                <a:gd name="T53" fmla="*/ 34 h 53"/>
                <a:gd name="T54" fmla="*/ 51 w 51"/>
                <a:gd name="T55" fmla="*/ 30 h 53"/>
                <a:gd name="T56" fmla="*/ 51 w 51"/>
                <a:gd name="T57" fmla="*/ 26 h 53"/>
                <a:gd name="T58" fmla="*/ 50 w 51"/>
                <a:gd name="T59" fmla="*/ 22 h 53"/>
                <a:gd name="T60" fmla="*/ 48 w 51"/>
                <a:gd name="T61" fmla="*/ 19 h 53"/>
                <a:gd name="T62" fmla="*/ 45 w 51"/>
                <a:gd name="T63" fmla="*/ 18 h 53"/>
                <a:gd name="T64" fmla="*/ 42 w 51"/>
                <a:gd name="T65" fmla="*/ 14 h 53"/>
                <a:gd name="T66" fmla="*/ 37 w 51"/>
                <a:gd name="T67" fmla="*/ 11 h 53"/>
                <a:gd name="T68" fmla="*/ 32 w 51"/>
                <a:gd name="T69" fmla="*/ 10 h 53"/>
                <a:gd name="T70" fmla="*/ 29 w 51"/>
                <a:gd name="T71" fmla="*/ 6 h 53"/>
                <a:gd name="T72" fmla="*/ 24 w 51"/>
                <a:gd name="T73" fmla="*/ 3 h 53"/>
                <a:gd name="T74" fmla="*/ 19 w 51"/>
                <a:gd name="T75" fmla="*/ 2 h 53"/>
                <a:gd name="T76" fmla="*/ 15 w 51"/>
                <a:gd name="T77" fmla="*/ 0 h 53"/>
                <a:gd name="T78" fmla="*/ 11 w 51"/>
                <a:gd name="T79" fmla="*/ 0 h 53"/>
                <a:gd name="T80" fmla="*/ 6 w 51"/>
                <a:gd name="T81" fmla="*/ 2 h 53"/>
                <a:gd name="T82" fmla="*/ 5 w 51"/>
                <a:gd name="T83" fmla="*/ 3 h 53"/>
                <a:gd name="T84" fmla="*/ 3 w 51"/>
                <a:gd name="T85" fmla="*/ 5 h 53"/>
                <a:gd name="T86" fmla="*/ 2 w 51"/>
                <a:gd name="T87" fmla="*/ 8 h 53"/>
                <a:gd name="T88" fmla="*/ 2 w 51"/>
                <a:gd name="T89" fmla="*/ 11 h 53"/>
                <a:gd name="T90" fmla="*/ 0 w 51"/>
                <a:gd name="T91" fmla="*/ 14 h 53"/>
                <a:gd name="T92" fmla="*/ 0 w 51"/>
                <a:gd name="T93" fmla="*/ 18 h 53"/>
                <a:gd name="T94" fmla="*/ 2 w 51"/>
                <a:gd name="T95" fmla="*/ 21 h 53"/>
                <a:gd name="T96" fmla="*/ 2 w 51"/>
                <a:gd name="T97" fmla="*/ 24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
                <a:gd name="T148" fmla="*/ 0 h 53"/>
                <a:gd name="T149" fmla="*/ 51 w 51"/>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 h="53">
                  <a:moveTo>
                    <a:pt x="2" y="24"/>
                  </a:moveTo>
                  <a:lnTo>
                    <a:pt x="3" y="27"/>
                  </a:lnTo>
                  <a:lnTo>
                    <a:pt x="5" y="30"/>
                  </a:lnTo>
                  <a:lnTo>
                    <a:pt x="6" y="34"/>
                  </a:lnTo>
                  <a:lnTo>
                    <a:pt x="10" y="37"/>
                  </a:lnTo>
                  <a:lnTo>
                    <a:pt x="13" y="40"/>
                  </a:lnTo>
                  <a:lnTo>
                    <a:pt x="16" y="43"/>
                  </a:lnTo>
                  <a:lnTo>
                    <a:pt x="19" y="45"/>
                  </a:lnTo>
                  <a:lnTo>
                    <a:pt x="23" y="47"/>
                  </a:lnTo>
                  <a:lnTo>
                    <a:pt x="26" y="48"/>
                  </a:lnTo>
                  <a:lnTo>
                    <a:pt x="29" y="50"/>
                  </a:lnTo>
                  <a:lnTo>
                    <a:pt x="32" y="51"/>
                  </a:lnTo>
                  <a:lnTo>
                    <a:pt x="35" y="53"/>
                  </a:lnTo>
                  <a:lnTo>
                    <a:pt x="39" y="53"/>
                  </a:lnTo>
                  <a:lnTo>
                    <a:pt x="42" y="53"/>
                  </a:lnTo>
                  <a:lnTo>
                    <a:pt x="45" y="51"/>
                  </a:lnTo>
                  <a:lnTo>
                    <a:pt x="48" y="48"/>
                  </a:lnTo>
                  <a:lnTo>
                    <a:pt x="48" y="47"/>
                  </a:lnTo>
                  <a:lnTo>
                    <a:pt x="48" y="45"/>
                  </a:lnTo>
                  <a:lnTo>
                    <a:pt x="48" y="43"/>
                  </a:lnTo>
                  <a:lnTo>
                    <a:pt x="48" y="42"/>
                  </a:lnTo>
                  <a:lnTo>
                    <a:pt x="50" y="39"/>
                  </a:lnTo>
                  <a:lnTo>
                    <a:pt x="51" y="34"/>
                  </a:lnTo>
                  <a:lnTo>
                    <a:pt x="51" y="30"/>
                  </a:lnTo>
                  <a:lnTo>
                    <a:pt x="51" y="26"/>
                  </a:lnTo>
                  <a:lnTo>
                    <a:pt x="50" y="22"/>
                  </a:lnTo>
                  <a:lnTo>
                    <a:pt x="48" y="19"/>
                  </a:lnTo>
                  <a:lnTo>
                    <a:pt x="45" y="18"/>
                  </a:lnTo>
                  <a:lnTo>
                    <a:pt x="42" y="14"/>
                  </a:lnTo>
                  <a:lnTo>
                    <a:pt x="37" y="11"/>
                  </a:lnTo>
                  <a:lnTo>
                    <a:pt x="32" y="10"/>
                  </a:lnTo>
                  <a:lnTo>
                    <a:pt x="29" y="6"/>
                  </a:lnTo>
                  <a:lnTo>
                    <a:pt x="24" y="3"/>
                  </a:lnTo>
                  <a:lnTo>
                    <a:pt x="19" y="2"/>
                  </a:lnTo>
                  <a:lnTo>
                    <a:pt x="15" y="0"/>
                  </a:lnTo>
                  <a:lnTo>
                    <a:pt x="11" y="0"/>
                  </a:lnTo>
                  <a:lnTo>
                    <a:pt x="6" y="2"/>
                  </a:lnTo>
                  <a:lnTo>
                    <a:pt x="5" y="3"/>
                  </a:lnTo>
                  <a:lnTo>
                    <a:pt x="3" y="5"/>
                  </a:lnTo>
                  <a:lnTo>
                    <a:pt x="2" y="8"/>
                  </a:lnTo>
                  <a:lnTo>
                    <a:pt x="2" y="11"/>
                  </a:lnTo>
                  <a:lnTo>
                    <a:pt x="0" y="14"/>
                  </a:lnTo>
                  <a:lnTo>
                    <a:pt x="0" y="18"/>
                  </a:lnTo>
                  <a:lnTo>
                    <a:pt x="2" y="21"/>
                  </a:lnTo>
                  <a:lnTo>
                    <a:pt x="2" y="2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8" name="Freeform 944"/>
            <p:cNvSpPr>
              <a:spLocks/>
            </p:cNvSpPr>
            <p:nvPr/>
          </p:nvSpPr>
          <p:spPr bwMode="auto">
            <a:xfrm>
              <a:off x="4619" y="2800"/>
              <a:ext cx="44" cy="53"/>
            </a:xfrm>
            <a:custGeom>
              <a:avLst/>
              <a:gdLst>
                <a:gd name="T0" fmla="*/ 11 w 44"/>
                <a:gd name="T1" fmla="*/ 13 h 53"/>
                <a:gd name="T2" fmla="*/ 8 w 44"/>
                <a:gd name="T3" fmla="*/ 18 h 53"/>
                <a:gd name="T4" fmla="*/ 5 w 44"/>
                <a:gd name="T5" fmla="*/ 24 h 53"/>
                <a:gd name="T6" fmla="*/ 2 w 44"/>
                <a:gd name="T7" fmla="*/ 29 h 53"/>
                <a:gd name="T8" fmla="*/ 0 w 44"/>
                <a:gd name="T9" fmla="*/ 35 h 53"/>
                <a:gd name="T10" fmla="*/ 0 w 44"/>
                <a:gd name="T11" fmla="*/ 40 h 53"/>
                <a:gd name="T12" fmla="*/ 0 w 44"/>
                <a:gd name="T13" fmla="*/ 45 h 53"/>
                <a:gd name="T14" fmla="*/ 3 w 44"/>
                <a:gd name="T15" fmla="*/ 48 h 53"/>
                <a:gd name="T16" fmla="*/ 8 w 44"/>
                <a:gd name="T17" fmla="*/ 51 h 53"/>
                <a:gd name="T18" fmla="*/ 13 w 44"/>
                <a:gd name="T19" fmla="*/ 53 h 53"/>
                <a:gd name="T20" fmla="*/ 16 w 44"/>
                <a:gd name="T21" fmla="*/ 53 h 53"/>
                <a:gd name="T22" fmla="*/ 21 w 44"/>
                <a:gd name="T23" fmla="*/ 53 h 53"/>
                <a:gd name="T24" fmla="*/ 26 w 44"/>
                <a:gd name="T25" fmla="*/ 51 h 53"/>
                <a:gd name="T26" fmla="*/ 29 w 44"/>
                <a:gd name="T27" fmla="*/ 51 h 53"/>
                <a:gd name="T28" fmla="*/ 34 w 44"/>
                <a:gd name="T29" fmla="*/ 50 h 53"/>
                <a:gd name="T30" fmla="*/ 37 w 44"/>
                <a:gd name="T31" fmla="*/ 48 h 53"/>
                <a:gd name="T32" fmla="*/ 42 w 44"/>
                <a:gd name="T33" fmla="*/ 45 h 53"/>
                <a:gd name="T34" fmla="*/ 42 w 44"/>
                <a:gd name="T35" fmla="*/ 45 h 53"/>
                <a:gd name="T36" fmla="*/ 42 w 44"/>
                <a:gd name="T37" fmla="*/ 43 h 53"/>
                <a:gd name="T38" fmla="*/ 44 w 44"/>
                <a:gd name="T39" fmla="*/ 43 h 53"/>
                <a:gd name="T40" fmla="*/ 44 w 44"/>
                <a:gd name="T41" fmla="*/ 42 h 53"/>
                <a:gd name="T42" fmla="*/ 44 w 44"/>
                <a:gd name="T43" fmla="*/ 40 h 53"/>
                <a:gd name="T44" fmla="*/ 44 w 44"/>
                <a:gd name="T45" fmla="*/ 40 h 53"/>
                <a:gd name="T46" fmla="*/ 44 w 44"/>
                <a:gd name="T47" fmla="*/ 38 h 53"/>
                <a:gd name="T48" fmla="*/ 44 w 44"/>
                <a:gd name="T49" fmla="*/ 37 h 53"/>
                <a:gd name="T50" fmla="*/ 42 w 44"/>
                <a:gd name="T51" fmla="*/ 34 h 53"/>
                <a:gd name="T52" fmla="*/ 40 w 44"/>
                <a:gd name="T53" fmla="*/ 29 h 53"/>
                <a:gd name="T54" fmla="*/ 40 w 44"/>
                <a:gd name="T55" fmla="*/ 24 h 53"/>
                <a:gd name="T56" fmla="*/ 40 w 44"/>
                <a:gd name="T57" fmla="*/ 21 h 53"/>
                <a:gd name="T58" fmla="*/ 39 w 44"/>
                <a:gd name="T59" fmla="*/ 16 h 53"/>
                <a:gd name="T60" fmla="*/ 37 w 44"/>
                <a:gd name="T61" fmla="*/ 11 h 53"/>
                <a:gd name="T62" fmla="*/ 36 w 44"/>
                <a:gd name="T63" fmla="*/ 8 h 53"/>
                <a:gd name="T64" fmla="*/ 34 w 44"/>
                <a:gd name="T65" fmla="*/ 3 h 53"/>
                <a:gd name="T66" fmla="*/ 31 w 44"/>
                <a:gd name="T67" fmla="*/ 0 h 53"/>
                <a:gd name="T68" fmla="*/ 28 w 44"/>
                <a:gd name="T69" fmla="*/ 0 h 53"/>
                <a:gd name="T70" fmla="*/ 24 w 44"/>
                <a:gd name="T71" fmla="*/ 0 h 53"/>
                <a:gd name="T72" fmla="*/ 21 w 44"/>
                <a:gd name="T73" fmla="*/ 1 h 53"/>
                <a:gd name="T74" fmla="*/ 18 w 44"/>
                <a:gd name="T75" fmla="*/ 5 h 53"/>
                <a:gd name="T76" fmla="*/ 15 w 44"/>
                <a:gd name="T77" fmla="*/ 8 h 53"/>
                <a:gd name="T78" fmla="*/ 13 w 44"/>
                <a:gd name="T79" fmla="*/ 11 h 53"/>
                <a:gd name="T80" fmla="*/ 11 w 44"/>
                <a:gd name="T81" fmla="*/ 13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3"/>
                <a:gd name="T125" fmla="*/ 44 w 4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3">
                  <a:moveTo>
                    <a:pt x="11" y="13"/>
                  </a:moveTo>
                  <a:lnTo>
                    <a:pt x="8" y="18"/>
                  </a:lnTo>
                  <a:lnTo>
                    <a:pt x="5" y="24"/>
                  </a:lnTo>
                  <a:lnTo>
                    <a:pt x="2" y="29"/>
                  </a:lnTo>
                  <a:lnTo>
                    <a:pt x="0" y="35"/>
                  </a:lnTo>
                  <a:lnTo>
                    <a:pt x="0" y="40"/>
                  </a:lnTo>
                  <a:lnTo>
                    <a:pt x="0" y="45"/>
                  </a:lnTo>
                  <a:lnTo>
                    <a:pt x="3" y="48"/>
                  </a:lnTo>
                  <a:lnTo>
                    <a:pt x="8" y="51"/>
                  </a:lnTo>
                  <a:lnTo>
                    <a:pt x="13" y="53"/>
                  </a:lnTo>
                  <a:lnTo>
                    <a:pt x="16" y="53"/>
                  </a:lnTo>
                  <a:lnTo>
                    <a:pt x="21" y="53"/>
                  </a:lnTo>
                  <a:lnTo>
                    <a:pt x="26" y="51"/>
                  </a:lnTo>
                  <a:lnTo>
                    <a:pt x="29" y="51"/>
                  </a:lnTo>
                  <a:lnTo>
                    <a:pt x="34" y="50"/>
                  </a:lnTo>
                  <a:lnTo>
                    <a:pt x="37" y="48"/>
                  </a:lnTo>
                  <a:lnTo>
                    <a:pt x="42" y="45"/>
                  </a:lnTo>
                  <a:lnTo>
                    <a:pt x="42" y="43"/>
                  </a:lnTo>
                  <a:lnTo>
                    <a:pt x="44" y="43"/>
                  </a:lnTo>
                  <a:lnTo>
                    <a:pt x="44" y="42"/>
                  </a:lnTo>
                  <a:lnTo>
                    <a:pt x="44" y="40"/>
                  </a:lnTo>
                  <a:lnTo>
                    <a:pt x="44" y="38"/>
                  </a:lnTo>
                  <a:lnTo>
                    <a:pt x="44" y="37"/>
                  </a:lnTo>
                  <a:lnTo>
                    <a:pt x="42" y="34"/>
                  </a:lnTo>
                  <a:lnTo>
                    <a:pt x="40" y="29"/>
                  </a:lnTo>
                  <a:lnTo>
                    <a:pt x="40" y="24"/>
                  </a:lnTo>
                  <a:lnTo>
                    <a:pt x="40" y="21"/>
                  </a:lnTo>
                  <a:lnTo>
                    <a:pt x="39" y="16"/>
                  </a:lnTo>
                  <a:lnTo>
                    <a:pt x="37" y="11"/>
                  </a:lnTo>
                  <a:lnTo>
                    <a:pt x="36" y="8"/>
                  </a:lnTo>
                  <a:lnTo>
                    <a:pt x="34" y="3"/>
                  </a:lnTo>
                  <a:lnTo>
                    <a:pt x="31" y="0"/>
                  </a:lnTo>
                  <a:lnTo>
                    <a:pt x="28" y="0"/>
                  </a:lnTo>
                  <a:lnTo>
                    <a:pt x="24" y="0"/>
                  </a:lnTo>
                  <a:lnTo>
                    <a:pt x="21" y="1"/>
                  </a:lnTo>
                  <a:lnTo>
                    <a:pt x="18" y="5"/>
                  </a:lnTo>
                  <a:lnTo>
                    <a:pt x="15" y="8"/>
                  </a:lnTo>
                  <a:lnTo>
                    <a:pt x="13" y="11"/>
                  </a:lnTo>
                  <a:lnTo>
                    <a:pt x="11" y="1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9" name="Freeform 945"/>
            <p:cNvSpPr>
              <a:spLocks/>
            </p:cNvSpPr>
            <p:nvPr/>
          </p:nvSpPr>
          <p:spPr bwMode="auto">
            <a:xfrm>
              <a:off x="4619" y="2800"/>
              <a:ext cx="44" cy="53"/>
            </a:xfrm>
            <a:custGeom>
              <a:avLst/>
              <a:gdLst>
                <a:gd name="T0" fmla="*/ 11 w 44"/>
                <a:gd name="T1" fmla="*/ 13 h 53"/>
                <a:gd name="T2" fmla="*/ 8 w 44"/>
                <a:gd name="T3" fmla="*/ 18 h 53"/>
                <a:gd name="T4" fmla="*/ 5 w 44"/>
                <a:gd name="T5" fmla="*/ 24 h 53"/>
                <a:gd name="T6" fmla="*/ 2 w 44"/>
                <a:gd name="T7" fmla="*/ 29 h 53"/>
                <a:gd name="T8" fmla="*/ 0 w 44"/>
                <a:gd name="T9" fmla="*/ 35 h 53"/>
                <a:gd name="T10" fmla="*/ 0 w 44"/>
                <a:gd name="T11" fmla="*/ 40 h 53"/>
                <a:gd name="T12" fmla="*/ 0 w 44"/>
                <a:gd name="T13" fmla="*/ 45 h 53"/>
                <a:gd name="T14" fmla="*/ 3 w 44"/>
                <a:gd name="T15" fmla="*/ 48 h 53"/>
                <a:gd name="T16" fmla="*/ 8 w 44"/>
                <a:gd name="T17" fmla="*/ 51 h 53"/>
                <a:gd name="T18" fmla="*/ 13 w 44"/>
                <a:gd name="T19" fmla="*/ 53 h 53"/>
                <a:gd name="T20" fmla="*/ 16 w 44"/>
                <a:gd name="T21" fmla="*/ 53 h 53"/>
                <a:gd name="T22" fmla="*/ 21 w 44"/>
                <a:gd name="T23" fmla="*/ 53 h 53"/>
                <a:gd name="T24" fmla="*/ 26 w 44"/>
                <a:gd name="T25" fmla="*/ 51 h 53"/>
                <a:gd name="T26" fmla="*/ 29 w 44"/>
                <a:gd name="T27" fmla="*/ 51 h 53"/>
                <a:gd name="T28" fmla="*/ 34 w 44"/>
                <a:gd name="T29" fmla="*/ 50 h 53"/>
                <a:gd name="T30" fmla="*/ 37 w 44"/>
                <a:gd name="T31" fmla="*/ 48 h 53"/>
                <a:gd name="T32" fmla="*/ 42 w 44"/>
                <a:gd name="T33" fmla="*/ 45 h 53"/>
                <a:gd name="T34" fmla="*/ 42 w 44"/>
                <a:gd name="T35" fmla="*/ 45 h 53"/>
                <a:gd name="T36" fmla="*/ 42 w 44"/>
                <a:gd name="T37" fmla="*/ 43 h 53"/>
                <a:gd name="T38" fmla="*/ 44 w 44"/>
                <a:gd name="T39" fmla="*/ 43 h 53"/>
                <a:gd name="T40" fmla="*/ 44 w 44"/>
                <a:gd name="T41" fmla="*/ 42 h 53"/>
                <a:gd name="T42" fmla="*/ 44 w 44"/>
                <a:gd name="T43" fmla="*/ 40 h 53"/>
                <a:gd name="T44" fmla="*/ 44 w 44"/>
                <a:gd name="T45" fmla="*/ 40 h 53"/>
                <a:gd name="T46" fmla="*/ 44 w 44"/>
                <a:gd name="T47" fmla="*/ 38 h 53"/>
                <a:gd name="T48" fmla="*/ 44 w 44"/>
                <a:gd name="T49" fmla="*/ 37 h 53"/>
                <a:gd name="T50" fmla="*/ 42 w 44"/>
                <a:gd name="T51" fmla="*/ 34 h 53"/>
                <a:gd name="T52" fmla="*/ 40 w 44"/>
                <a:gd name="T53" fmla="*/ 29 h 53"/>
                <a:gd name="T54" fmla="*/ 40 w 44"/>
                <a:gd name="T55" fmla="*/ 24 h 53"/>
                <a:gd name="T56" fmla="*/ 40 w 44"/>
                <a:gd name="T57" fmla="*/ 21 h 53"/>
                <a:gd name="T58" fmla="*/ 39 w 44"/>
                <a:gd name="T59" fmla="*/ 16 h 53"/>
                <a:gd name="T60" fmla="*/ 37 w 44"/>
                <a:gd name="T61" fmla="*/ 11 h 53"/>
                <a:gd name="T62" fmla="*/ 36 w 44"/>
                <a:gd name="T63" fmla="*/ 8 h 53"/>
                <a:gd name="T64" fmla="*/ 34 w 44"/>
                <a:gd name="T65" fmla="*/ 3 h 53"/>
                <a:gd name="T66" fmla="*/ 31 w 44"/>
                <a:gd name="T67" fmla="*/ 0 h 53"/>
                <a:gd name="T68" fmla="*/ 28 w 44"/>
                <a:gd name="T69" fmla="*/ 0 h 53"/>
                <a:gd name="T70" fmla="*/ 24 w 44"/>
                <a:gd name="T71" fmla="*/ 0 h 53"/>
                <a:gd name="T72" fmla="*/ 21 w 44"/>
                <a:gd name="T73" fmla="*/ 1 h 53"/>
                <a:gd name="T74" fmla="*/ 18 w 44"/>
                <a:gd name="T75" fmla="*/ 5 h 53"/>
                <a:gd name="T76" fmla="*/ 15 w 44"/>
                <a:gd name="T77" fmla="*/ 8 h 53"/>
                <a:gd name="T78" fmla="*/ 13 w 44"/>
                <a:gd name="T79" fmla="*/ 11 h 53"/>
                <a:gd name="T80" fmla="*/ 11 w 44"/>
                <a:gd name="T81" fmla="*/ 13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3"/>
                <a:gd name="T125" fmla="*/ 44 w 44"/>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3">
                  <a:moveTo>
                    <a:pt x="11" y="13"/>
                  </a:moveTo>
                  <a:lnTo>
                    <a:pt x="8" y="18"/>
                  </a:lnTo>
                  <a:lnTo>
                    <a:pt x="5" y="24"/>
                  </a:lnTo>
                  <a:lnTo>
                    <a:pt x="2" y="29"/>
                  </a:lnTo>
                  <a:lnTo>
                    <a:pt x="0" y="35"/>
                  </a:lnTo>
                  <a:lnTo>
                    <a:pt x="0" y="40"/>
                  </a:lnTo>
                  <a:lnTo>
                    <a:pt x="0" y="45"/>
                  </a:lnTo>
                  <a:lnTo>
                    <a:pt x="3" y="48"/>
                  </a:lnTo>
                  <a:lnTo>
                    <a:pt x="8" y="51"/>
                  </a:lnTo>
                  <a:lnTo>
                    <a:pt x="13" y="53"/>
                  </a:lnTo>
                  <a:lnTo>
                    <a:pt x="16" y="53"/>
                  </a:lnTo>
                  <a:lnTo>
                    <a:pt x="21" y="53"/>
                  </a:lnTo>
                  <a:lnTo>
                    <a:pt x="26" y="51"/>
                  </a:lnTo>
                  <a:lnTo>
                    <a:pt x="29" y="51"/>
                  </a:lnTo>
                  <a:lnTo>
                    <a:pt x="34" y="50"/>
                  </a:lnTo>
                  <a:lnTo>
                    <a:pt x="37" y="48"/>
                  </a:lnTo>
                  <a:lnTo>
                    <a:pt x="42" y="45"/>
                  </a:lnTo>
                  <a:lnTo>
                    <a:pt x="42" y="43"/>
                  </a:lnTo>
                  <a:lnTo>
                    <a:pt x="44" y="43"/>
                  </a:lnTo>
                  <a:lnTo>
                    <a:pt x="44" y="42"/>
                  </a:lnTo>
                  <a:lnTo>
                    <a:pt x="44" y="40"/>
                  </a:lnTo>
                  <a:lnTo>
                    <a:pt x="44" y="38"/>
                  </a:lnTo>
                  <a:lnTo>
                    <a:pt x="44" y="37"/>
                  </a:lnTo>
                  <a:lnTo>
                    <a:pt x="42" y="34"/>
                  </a:lnTo>
                  <a:lnTo>
                    <a:pt x="40" y="29"/>
                  </a:lnTo>
                  <a:lnTo>
                    <a:pt x="40" y="24"/>
                  </a:lnTo>
                  <a:lnTo>
                    <a:pt x="40" y="21"/>
                  </a:lnTo>
                  <a:lnTo>
                    <a:pt x="39" y="16"/>
                  </a:lnTo>
                  <a:lnTo>
                    <a:pt x="37" y="11"/>
                  </a:lnTo>
                  <a:lnTo>
                    <a:pt x="36" y="8"/>
                  </a:lnTo>
                  <a:lnTo>
                    <a:pt x="34" y="3"/>
                  </a:lnTo>
                  <a:lnTo>
                    <a:pt x="31" y="0"/>
                  </a:lnTo>
                  <a:lnTo>
                    <a:pt x="28" y="0"/>
                  </a:lnTo>
                  <a:lnTo>
                    <a:pt x="24" y="0"/>
                  </a:lnTo>
                  <a:lnTo>
                    <a:pt x="21" y="1"/>
                  </a:lnTo>
                  <a:lnTo>
                    <a:pt x="18" y="5"/>
                  </a:lnTo>
                  <a:lnTo>
                    <a:pt x="15" y="8"/>
                  </a:lnTo>
                  <a:lnTo>
                    <a:pt x="13" y="11"/>
                  </a:lnTo>
                  <a:lnTo>
                    <a:pt x="11" y="1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0" name="Freeform 946"/>
            <p:cNvSpPr>
              <a:spLocks/>
            </p:cNvSpPr>
            <p:nvPr/>
          </p:nvSpPr>
          <p:spPr bwMode="auto">
            <a:xfrm>
              <a:off x="4790" y="2805"/>
              <a:ext cx="53" cy="59"/>
            </a:xfrm>
            <a:custGeom>
              <a:avLst/>
              <a:gdLst>
                <a:gd name="T0" fmla="*/ 1 w 53"/>
                <a:gd name="T1" fmla="*/ 25 h 59"/>
                <a:gd name="T2" fmla="*/ 0 w 53"/>
                <a:gd name="T3" fmla="*/ 30 h 59"/>
                <a:gd name="T4" fmla="*/ 0 w 53"/>
                <a:gd name="T5" fmla="*/ 35 h 59"/>
                <a:gd name="T6" fmla="*/ 0 w 53"/>
                <a:gd name="T7" fmla="*/ 38 h 59"/>
                <a:gd name="T8" fmla="*/ 1 w 53"/>
                <a:gd name="T9" fmla="*/ 43 h 59"/>
                <a:gd name="T10" fmla="*/ 3 w 53"/>
                <a:gd name="T11" fmla="*/ 46 h 59"/>
                <a:gd name="T12" fmla="*/ 6 w 53"/>
                <a:gd name="T13" fmla="*/ 51 h 59"/>
                <a:gd name="T14" fmla="*/ 9 w 53"/>
                <a:gd name="T15" fmla="*/ 54 h 59"/>
                <a:gd name="T16" fmla="*/ 12 w 53"/>
                <a:gd name="T17" fmla="*/ 58 h 59"/>
                <a:gd name="T18" fmla="*/ 16 w 53"/>
                <a:gd name="T19" fmla="*/ 59 h 59"/>
                <a:gd name="T20" fmla="*/ 17 w 53"/>
                <a:gd name="T21" fmla="*/ 59 h 59"/>
                <a:gd name="T22" fmla="*/ 20 w 53"/>
                <a:gd name="T23" fmla="*/ 59 h 59"/>
                <a:gd name="T24" fmla="*/ 22 w 53"/>
                <a:gd name="T25" fmla="*/ 59 h 59"/>
                <a:gd name="T26" fmla="*/ 25 w 53"/>
                <a:gd name="T27" fmla="*/ 58 h 59"/>
                <a:gd name="T28" fmla="*/ 27 w 53"/>
                <a:gd name="T29" fmla="*/ 58 h 59"/>
                <a:gd name="T30" fmla="*/ 28 w 53"/>
                <a:gd name="T31" fmla="*/ 56 h 59"/>
                <a:gd name="T32" fmla="*/ 30 w 53"/>
                <a:gd name="T33" fmla="*/ 54 h 59"/>
                <a:gd name="T34" fmla="*/ 33 w 53"/>
                <a:gd name="T35" fmla="*/ 51 h 59"/>
                <a:gd name="T36" fmla="*/ 37 w 53"/>
                <a:gd name="T37" fmla="*/ 48 h 59"/>
                <a:gd name="T38" fmla="*/ 40 w 53"/>
                <a:gd name="T39" fmla="*/ 45 h 59"/>
                <a:gd name="T40" fmla="*/ 43 w 53"/>
                <a:gd name="T41" fmla="*/ 41 h 59"/>
                <a:gd name="T42" fmla="*/ 46 w 53"/>
                <a:gd name="T43" fmla="*/ 37 h 59"/>
                <a:gd name="T44" fmla="*/ 48 w 53"/>
                <a:gd name="T45" fmla="*/ 33 h 59"/>
                <a:gd name="T46" fmla="*/ 51 w 53"/>
                <a:gd name="T47" fmla="*/ 29 h 59"/>
                <a:gd name="T48" fmla="*/ 51 w 53"/>
                <a:gd name="T49" fmla="*/ 24 h 59"/>
                <a:gd name="T50" fmla="*/ 53 w 53"/>
                <a:gd name="T51" fmla="*/ 19 h 59"/>
                <a:gd name="T52" fmla="*/ 51 w 53"/>
                <a:gd name="T53" fmla="*/ 14 h 59"/>
                <a:gd name="T54" fmla="*/ 49 w 53"/>
                <a:gd name="T55" fmla="*/ 11 h 59"/>
                <a:gd name="T56" fmla="*/ 46 w 53"/>
                <a:gd name="T57" fmla="*/ 8 h 59"/>
                <a:gd name="T58" fmla="*/ 41 w 53"/>
                <a:gd name="T59" fmla="*/ 6 h 59"/>
                <a:gd name="T60" fmla="*/ 38 w 53"/>
                <a:gd name="T61" fmla="*/ 4 h 59"/>
                <a:gd name="T62" fmla="*/ 33 w 53"/>
                <a:gd name="T63" fmla="*/ 1 h 59"/>
                <a:gd name="T64" fmla="*/ 30 w 53"/>
                <a:gd name="T65" fmla="*/ 0 h 59"/>
                <a:gd name="T66" fmla="*/ 25 w 53"/>
                <a:gd name="T67" fmla="*/ 0 h 59"/>
                <a:gd name="T68" fmla="*/ 20 w 53"/>
                <a:gd name="T69" fmla="*/ 1 h 59"/>
                <a:gd name="T70" fmla="*/ 16 w 53"/>
                <a:gd name="T71" fmla="*/ 3 h 59"/>
                <a:gd name="T72" fmla="*/ 12 w 53"/>
                <a:gd name="T73" fmla="*/ 6 h 59"/>
                <a:gd name="T74" fmla="*/ 9 w 53"/>
                <a:gd name="T75" fmla="*/ 11 h 59"/>
                <a:gd name="T76" fmla="*/ 6 w 53"/>
                <a:gd name="T77" fmla="*/ 16 h 59"/>
                <a:gd name="T78" fmla="*/ 3 w 53"/>
                <a:gd name="T79" fmla="*/ 21 h 59"/>
                <a:gd name="T80" fmla="*/ 1 w 53"/>
                <a:gd name="T81" fmla="*/ 25 h 59"/>
                <a:gd name="T82" fmla="*/ 1 w 53"/>
                <a:gd name="T83" fmla="*/ 25 h 59"/>
                <a:gd name="T84" fmla="*/ 1 w 53"/>
                <a:gd name="T85" fmla="*/ 27 h 59"/>
                <a:gd name="T86" fmla="*/ 1 w 53"/>
                <a:gd name="T87" fmla="*/ 25 h 59"/>
                <a:gd name="T88" fmla="*/ 1 w 53"/>
                <a:gd name="T89" fmla="*/ 25 h 59"/>
                <a:gd name="T90" fmla="*/ 1 w 53"/>
                <a:gd name="T91" fmla="*/ 25 h 59"/>
                <a:gd name="T92" fmla="*/ 1 w 53"/>
                <a:gd name="T93" fmla="*/ 25 h 59"/>
                <a:gd name="T94" fmla="*/ 1 w 53"/>
                <a:gd name="T95" fmla="*/ 25 h 59"/>
                <a:gd name="T96" fmla="*/ 1 w 53"/>
                <a:gd name="T97" fmla="*/ 25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59"/>
                <a:gd name="T149" fmla="*/ 53 w 53"/>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59">
                  <a:moveTo>
                    <a:pt x="1" y="25"/>
                  </a:moveTo>
                  <a:lnTo>
                    <a:pt x="0" y="30"/>
                  </a:lnTo>
                  <a:lnTo>
                    <a:pt x="0" y="35"/>
                  </a:lnTo>
                  <a:lnTo>
                    <a:pt x="0" y="38"/>
                  </a:lnTo>
                  <a:lnTo>
                    <a:pt x="1" y="43"/>
                  </a:lnTo>
                  <a:lnTo>
                    <a:pt x="3" y="46"/>
                  </a:lnTo>
                  <a:lnTo>
                    <a:pt x="6" y="51"/>
                  </a:lnTo>
                  <a:lnTo>
                    <a:pt x="9" y="54"/>
                  </a:lnTo>
                  <a:lnTo>
                    <a:pt x="12" y="58"/>
                  </a:lnTo>
                  <a:lnTo>
                    <a:pt x="16" y="59"/>
                  </a:lnTo>
                  <a:lnTo>
                    <a:pt x="17" y="59"/>
                  </a:lnTo>
                  <a:lnTo>
                    <a:pt x="20" y="59"/>
                  </a:lnTo>
                  <a:lnTo>
                    <a:pt x="22" y="59"/>
                  </a:lnTo>
                  <a:lnTo>
                    <a:pt x="25" y="58"/>
                  </a:lnTo>
                  <a:lnTo>
                    <a:pt x="27" y="58"/>
                  </a:lnTo>
                  <a:lnTo>
                    <a:pt x="28" y="56"/>
                  </a:lnTo>
                  <a:lnTo>
                    <a:pt x="30" y="54"/>
                  </a:lnTo>
                  <a:lnTo>
                    <a:pt x="33" y="51"/>
                  </a:lnTo>
                  <a:lnTo>
                    <a:pt x="37" y="48"/>
                  </a:lnTo>
                  <a:lnTo>
                    <a:pt x="40" y="45"/>
                  </a:lnTo>
                  <a:lnTo>
                    <a:pt x="43" y="41"/>
                  </a:lnTo>
                  <a:lnTo>
                    <a:pt x="46" y="37"/>
                  </a:lnTo>
                  <a:lnTo>
                    <a:pt x="48" y="33"/>
                  </a:lnTo>
                  <a:lnTo>
                    <a:pt x="51" y="29"/>
                  </a:lnTo>
                  <a:lnTo>
                    <a:pt x="51" y="24"/>
                  </a:lnTo>
                  <a:lnTo>
                    <a:pt x="53" y="19"/>
                  </a:lnTo>
                  <a:lnTo>
                    <a:pt x="51" y="14"/>
                  </a:lnTo>
                  <a:lnTo>
                    <a:pt x="49" y="11"/>
                  </a:lnTo>
                  <a:lnTo>
                    <a:pt x="46" y="8"/>
                  </a:lnTo>
                  <a:lnTo>
                    <a:pt x="41" y="6"/>
                  </a:lnTo>
                  <a:lnTo>
                    <a:pt x="38" y="4"/>
                  </a:lnTo>
                  <a:lnTo>
                    <a:pt x="33" y="1"/>
                  </a:lnTo>
                  <a:lnTo>
                    <a:pt x="30" y="0"/>
                  </a:lnTo>
                  <a:lnTo>
                    <a:pt x="25" y="0"/>
                  </a:lnTo>
                  <a:lnTo>
                    <a:pt x="20" y="1"/>
                  </a:lnTo>
                  <a:lnTo>
                    <a:pt x="16" y="3"/>
                  </a:lnTo>
                  <a:lnTo>
                    <a:pt x="12" y="6"/>
                  </a:lnTo>
                  <a:lnTo>
                    <a:pt x="9" y="11"/>
                  </a:lnTo>
                  <a:lnTo>
                    <a:pt x="6" y="16"/>
                  </a:lnTo>
                  <a:lnTo>
                    <a:pt x="3" y="21"/>
                  </a:lnTo>
                  <a:lnTo>
                    <a:pt x="1" y="25"/>
                  </a:lnTo>
                  <a:lnTo>
                    <a:pt x="1" y="27"/>
                  </a:lnTo>
                  <a:lnTo>
                    <a:pt x="1" y="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1" name="Freeform 947"/>
            <p:cNvSpPr>
              <a:spLocks/>
            </p:cNvSpPr>
            <p:nvPr/>
          </p:nvSpPr>
          <p:spPr bwMode="auto">
            <a:xfrm>
              <a:off x="4790" y="2805"/>
              <a:ext cx="53" cy="59"/>
            </a:xfrm>
            <a:custGeom>
              <a:avLst/>
              <a:gdLst>
                <a:gd name="T0" fmla="*/ 1 w 53"/>
                <a:gd name="T1" fmla="*/ 25 h 59"/>
                <a:gd name="T2" fmla="*/ 0 w 53"/>
                <a:gd name="T3" fmla="*/ 30 h 59"/>
                <a:gd name="T4" fmla="*/ 0 w 53"/>
                <a:gd name="T5" fmla="*/ 35 h 59"/>
                <a:gd name="T6" fmla="*/ 0 w 53"/>
                <a:gd name="T7" fmla="*/ 38 h 59"/>
                <a:gd name="T8" fmla="*/ 1 w 53"/>
                <a:gd name="T9" fmla="*/ 43 h 59"/>
                <a:gd name="T10" fmla="*/ 3 w 53"/>
                <a:gd name="T11" fmla="*/ 46 h 59"/>
                <a:gd name="T12" fmla="*/ 6 w 53"/>
                <a:gd name="T13" fmla="*/ 51 h 59"/>
                <a:gd name="T14" fmla="*/ 9 w 53"/>
                <a:gd name="T15" fmla="*/ 54 h 59"/>
                <a:gd name="T16" fmla="*/ 12 w 53"/>
                <a:gd name="T17" fmla="*/ 58 h 59"/>
                <a:gd name="T18" fmla="*/ 16 w 53"/>
                <a:gd name="T19" fmla="*/ 59 h 59"/>
                <a:gd name="T20" fmla="*/ 17 w 53"/>
                <a:gd name="T21" fmla="*/ 59 h 59"/>
                <a:gd name="T22" fmla="*/ 20 w 53"/>
                <a:gd name="T23" fmla="*/ 59 h 59"/>
                <a:gd name="T24" fmla="*/ 22 w 53"/>
                <a:gd name="T25" fmla="*/ 59 h 59"/>
                <a:gd name="T26" fmla="*/ 25 w 53"/>
                <a:gd name="T27" fmla="*/ 58 h 59"/>
                <a:gd name="T28" fmla="*/ 27 w 53"/>
                <a:gd name="T29" fmla="*/ 58 h 59"/>
                <a:gd name="T30" fmla="*/ 28 w 53"/>
                <a:gd name="T31" fmla="*/ 56 h 59"/>
                <a:gd name="T32" fmla="*/ 30 w 53"/>
                <a:gd name="T33" fmla="*/ 54 h 59"/>
                <a:gd name="T34" fmla="*/ 33 w 53"/>
                <a:gd name="T35" fmla="*/ 51 h 59"/>
                <a:gd name="T36" fmla="*/ 37 w 53"/>
                <a:gd name="T37" fmla="*/ 48 h 59"/>
                <a:gd name="T38" fmla="*/ 40 w 53"/>
                <a:gd name="T39" fmla="*/ 45 h 59"/>
                <a:gd name="T40" fmla="*/ 43 w 53"/>
                <a:gd name="T41" fmla="*/ 41 h 59"/>
                <a:gd name="T42" fmla="*/ 46 w 53"/>
                <a:gd name="T43" fmla="*/ 37 h 59"/>
                <a:gd name="T44" fmla="*/ 48 w 53"/>
                <a:gd name="T45" fmla="*/ 33 h 59"/>
                <a:gd name="T46" fmla="*/ 51 w 53"/>
                <a:gd name="T47" fmla="*/ 29 h 59"/>
                <a:gd name="T48" fmla="*/ 51 w 53"/>
                <a:gd name="T49" fmla="*/ 24 h 59"/>
                <a:gd name="T50" fmla="*/ 53 w 53"/>
                <a:gd name="T51" fmla="*/ 19 h 59"/>
                <a:gd name="T52" fmla="*/ 51 w 53"/>
                <a:gd name="T53" fmla="*/ 14 h 59"/>
                <a:gd name="T54" fmla="*/ 49 w 53"/>
                <a:gd name="T55" fmla="*/ 11 h 59"/>
                <a:gd name="T56" fmla="*/ 46 w 53"/>
                <a:gd name="T57" fmla="*/ 8 h 59"/>
                <a:gd name="T58" fmla="*/ 41 w 53"/>
                <a:gd name="T59" fmla="*/ 6 h 59"/>
                <a:gd name="T60" fmla="*/ 38 w 53"/>
                <a:gd name="T61" fmla="*/ 4 h 59"/>
                <a:gd name="T62" fmla="*/ 33 w 53"/>
                <a:gd name="T63" fmla="*/ 1 h 59"/>
                <a:gd name="T64" fmla="*/ 30 w 53"/>
                <a:gd name="T65" fmla="*/ 0 h 59"/>
                <a:gd name="T66" fmla="*/ 25 w 53"/>
                <a:gd name="T67" fmla="*/ 0 h 59"/>
                <a:gd name="T68" fmla="*/ 20 w 53"/>
                <a:gd name="T69" fmla="*/ 1 h 59"/>
                <a:gd name="T70" fmla="*/ 16 w 53"/>
                <a:gd name="T71" fmla="*/ 3 h 59"/>
                <a:gd name="T72" fmla="*/ 12 w 53"/>
                <a:gd name="T73" fmla="*/ 6 h 59"/>
                <a:gd name="T74" fmla="*/ 9 w 53"/>
                <a:gd name="T75" fmla="*/ 11 h 59"/>
                <a:gd name="T76" fmla="*/ 6 w 53"/>
                <a:gd name="T77" fmla="*/ 16 h 59"/>
                <a:gd name="T78" fmla="*/ 3 w 53"/>
                <a:gd name="T79" fmla="*/ 21 h 59"/>
                <a:gd name="T80" fmla="*/ 1 w 53"/>
                <a:gd name="T81" fmla="*/ 25 h 59"/>
                <a:gd name="T82" fmla="*/ 1 w 53"/>
                <a:gd name="T83" fmla="*/ 25 h 59"/>
                <a:gd name="T84" fmla="*/ 1 w 53"/>
                <a:gd name="T85" fmla="*/ 27 h 59"/>
                <a:gd name="T86" fmla="*/ 1 w 53"/>
                <a:gd name="T87" fmla="*/ 25 h 59"/>
                <a:gd name="T88" fmla="*/ 1 w 53"/>
                <a:gd name="T89" fmla="*/ 25 h 59"/>
                <a:gd name="T90" fmla="*/ 1 w 53"/>
                <a:gd name="T91" fmla="*/ 25 h 59"/>
                <a:gd name="T92" fmla="*/ 1 w 53"/>
                <a:gd name="T93" fmla="*/ 25 h 59"/>
                <a:gd name="T94" fmla="*/ 1 w 53"/>
                <a:gd name="T95" fmla="*/ 25 h 59"/>
                <a:gd name="T96" fmla="*/ 1 w 53"/>
                <a:gd name="T97" fmla="*/ 25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59"/>
                <a:gd name="T149" fmla="*/ 53 w 53"/>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59">
                  <a:moveTo>
                    <a:pt x="1" y="25"/>
                  </a:moveTo>
                  <a:lnTo>
                    <a:pt x="0" y="30"/>
                  </a:lnTo>
                  <a:lnTo>
                    <a:pt x="0" y="35"/>
                  </a:lnTo>
                  <a:lnTo>
                    <a:pt x="0" y="38"/>
                  </a:lnTo>
                  <a:lnTo>
                    <a:pt x="1" y="43"/>
                  </a:lnTo>
                  <a:lnTo>
                    <a:pt x="3" y="46"/>
                  </a:lnTo>
                  <a:lnTo>
                    <a:pt x="6" y="51"/>
                  </a:lnTo>
                  <a:lnTo>
                    <a:pt x="9" y="54"/>
                  </a:lnTo>
                  <a:lnTo>
                    <a:pt x="12" y="58"/>
                  </a:lnTo>
                  <a:lnTo>
                    <a:pt x="16" y="59"/>
                  </a:lnTo>
                  <a:lnTo>
                    <a:pt x="17" y="59"/>
                  </a:lnTo>
                  <a:lnTo>
                    <a:pt x="20" y="59"/>
                  </a:lnTo>
                  <a:lnTo>
                    <a:pt x="22" y="59"/>
                  </a:lnTo>
                  <a:lnTo>
                    <a:pt x="25" y="58"/>
                  </a:lnTo>
                  <a:lnTo>
                    <a:pt x="27" y="58"/>
                  </a:lnTo>
                  <a:lnTo>
                    <a:pt x="28" y="56"/>
                  </a:lnTo>
                  <a:lnTo>
                    <a:pt x="30" y="54"/>
                  </a:lnTo>
                  <a:lnTo>
                    <a:pt x="33" y="51"/>
                  </a:lnTo>
                  <a:lnTo>
                    <a:pt x="37" y="48"/>
                  </a:lnTo>
                  <a:lnTo>
                    <a:pt x="40" y="45"/>
                  </a:lnTo>
                  <a:lnTo>
                    <a:pt x="43" y="41"/>
                  </a:lnTo>
                  <a:lnTo>
                    <a:pt x="46" y="37"/>
                  </a:lnTo>
                  <a:lnTo>
                    <a:pt x="48" y="33"/>
                  </a:lnTo>
                  <a:lnTo>
                    <a:pt x="51" y="29"/>
                  </a:lnTo>
                  <a:lnTo>
                    <a:pt x="51" y="24"/>
                  </a:lnTo>
                  <a:lnTo>
                    <a:pt x="53" y="19"/>
                  </a:lnTo>
                  <a:lnTo>
                    <a:pt x="51" y="14"/>
                  </a:lnTo>
                  <a:lnTo>
                    <a:pt x="49" y="11"/>
                  </a:lnTo>
                  <a:lnTo>
                    <a:pt x="46" y="8"/>
                  </a:lnTo>
                  <a:lnTo>
                    <a:pt x="41" y="6"/>
                  </a:lnTo>
                  <a:lnTo>
                    <a:pt x="38" y="4"/>
                  </a:lnTo>
                  <a:lnTo>
                    <a:pt x="33" y="1"/>
                  </a:lnTo>
                  <a:lnTo>
                    <a:pt x="30" y="0"/>
                  </a:lnTo>
                  <a:lnTo>
                    <a:pt x="25" y="0"/>
                  </a:lnTo>
                  <a:lnTo>
                    <a:pt x="20" y="1"/>
                  </a:lnTo>
                  <a:lnTo>
                    <a:pt x="16" y="3"/>
                  </a:lnTo>
                  <a:lnTo>
                    <a:pt x="12" y="6"/>
                  </a:lnTo>
                  <a:lnTo>
                    <a:pt x="9" y="11"/>
                  </a:lnTo>
                  <a:lnTo>
                    <a:pt x="6" y="16"/>
                  </a:lnTo>
                  <a:lnTo>
                    <a:pt x="3" y="21"/>
                  </a:lnTo>
                  <a:lnTo>
                    <a:pt x="1" y="25"/>
                  </a:lnTo>
                  <a:lnTo>
                    <a:pt x="1" y="27"/>
                  </a:lnTo>
                  <a:lnTo>
                    <a:pt x="1" y="2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2" name="Freeform 948"/>
            <p:cNvSpPr>
              <a:spLocks/>
            </p:cNvSpPr>
            <p:nvPr/>
          </p:nvSpPr>
          <p:spPr bwMode="auto">
            <a:xfrm>
              <a:off x="4818" y="2745"/>
              <a:ext cx="58" cy="58"/>
            </a:xfrm>
            <a:custGeom>
              <a:avLst/>
              <a:gdLst>
                <a:gd name="T0" fmla="*/ 5 w 58"/>
                <a:gd name="T1" fmla="*/ 18 h 58"/>
                <a:gd name="T2" fmla="*/ 4 w 58"/>
                <a:gd name="T3" fmla="*/ 23 h 58"/>
                <a:gd name="T4" fmla="*/ 2 w 58"/>
                <a:gd name="T5" fmla="*/ 29 h 58"/>
                <a:gd name="T6" fmla="*/ 2 w 58"/>
                <a:gd name="T7" fmla="*/ 34 h 58"/>
                <a:gd name="T8" fmla="*/ 0 w 58"/>
                <a:gd name="T9" fmla="*/ 39 h 58"/>
                <a:gd name="T10" fmla="*/ 0 w 58"/>
                <a:gd name="T11" fmla="*/ 44 h 58"/>
                <a:gd name="T12" fmla="*/ 2 w 58"/>
                <a:gd name="T13" fmla="*/ 48 h 58"/>
                <a:gd name="T14" fmla="*/ 5 w 58"/>
                <a:gd name="T15" fmla="*/ 52 h 58"/>
                <a:gd name="T16" fmla="*/ 10 w 58"/>
                <a:gd name="T17" fmla="*/ 53 h 58"/>
                <a:gd name="T18" fmla="*/ 13 w 58"/>
                <a:gd name="T19" fmla="*/ 55 h 58"/>
                <a:gd name="T20" fmla="*/ 17 w 58"/>
                <a:gd name="T21" fmla="*/ 56 h 58"/>
                <a:gd name="T22" fmla="*/ 20 w 58"/>
                <a:gd name="T23" fmla="*/ 56 h 58"/>
                <a:gd name="T24" fmla="*/ 25 w 58"/>
                <a:gd name="T25" fmla="*/ 58 h 58"/>
                <a:gd name="T26" fmla="*/ 28 w 58"/>
                <a:gd name="T27" fmla="*/ 58 h 58"/>
                <a:gd name="T28" fmla="*/ 31 w 58"/>
                <a:gd name="T29" fmla="*/ 58 h 58"/>
                <a:gd name="T30" fmla="*/ 34 w 58"/>
                <a:gd name="T31" fmla="*/ 58 h 58"/>
                <a:gd name="T32" fmla="*/ 37 w 58"/>
                <a:gd name="T33" fmla="*/ 56 h 58"/>
                <a:gd name="T34" fmla="*/ 42 w 58"/>
                <a:gd name="T35" fmla="*/ 55 h 58"/>
                <a:gd name="T36" fmla="*/ 45 w 58"/>
                <a:gd name="T37" fmla="*/ 52 h 58"/>
                <a:gd name="T38" fmla="*/ 49 w 58"/>
                <a:gd name="T39" fmla="*/ 48 h 58"/>
                <a:gd name="T40" fmla="*/ 52 w 58"/>
                <a:gd name="T41" fmla="*/ 45 h 58"/>
                <a:gd name="T42" fmla="*/ 55 w 58"/>
                <a:gd name="T43" fmla="*/ 42 h 58"/>
                <a:gd name="T44" fmla="*/ 57 w 58"/>
                <a:gd name="T45" fmla="*/ 39 h 58"/>
                <a:gd name="T46" fmla="*/ 58 w 58"/>
                <a:gd name="T47" fmla="*/ 36 h 58"/>
                <a:gd name="T48" fmla="*/ 58 w 58"/>
                <a:gd name="T49" fmla="*/ 31 h 58"/>
                <a:gd name="T50" fmla="*/ 58 w 58"/>
                <a:gd name="T51" fmla="*/ 24 h 58"/>
                <a:gd name="T52" fmla="*/ 57 w 58"/>
                <a:gd name="T53" fmla="*/ 18 h 58"/>
                <a:gd name="T54" fmla="*/ 54 w 58"/>
                <a:gd name="T55" fmla="*/ 13 h 58"/>
                <a:gd name="T56" fmla="*/ 50 w 58"/>
                <a:gd name="T57" fmla="*/ 8 h 58"/>
                <a:gd name="T58" fmla="*/ 45 w 58"/>
                <a:gd name="T59" fmla="*/ 3 h 58"/>
                <a:gd name="T60" fmla="*/ 41 w 58"/>
                <a:gd name="T61" fmla="*/ 2 h 58"/>
                <a:gd name="T62" fmla="*/ 34 w 58"/>
                <a:gd name="T63" fmla="*/ 0 h 58"/>
                <a:gd name="T64" fmla="*/ 29 w 58"/>
                <a:gd name="T65" fmla="*/ 0 h 58"/>
                <a:gd name="T66" fmla="*/ 26 w 58"/>
                <a:gd name="T67" fmla="*/ 0 h 58"/>
                <a:gd name="T68" fmla="*/ 23 w 58"/>
                <a:gd name="T69" fmla="*/ 2 h 58"/>
                <a:gd name="T70" fmla="*/ 20 w 58"/>
                <a:gd name="T71" fmla="*/ 5 h 58"/>
                <a:gd name="T72" fmla="*/ 17 w 58"/>
                <a:gd name="T73" fmla="*/ 7 h 58"/>
                <a:gd name="T74" fmla="*/ 13 w 58"/>
                <a:gd name="T75" fmla="*/ 10 h 58"/>
                <a:gd name="T76" fmla="*/ 10 w 58"/>
                <a:gd name="T77" fmla="*/ 13 h 58"/>
                <a:gd name="T78" fmla="*/ 7 w 58"/>
                <a:gd name="T79" fmla="*/ 16 h 58"/>
                <a:gd name="T80" fmla="*/ 5 w 58"/>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58"/>
                <a:gd name="T125" fmla="*/ 58 w 5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58">
                  <a:moveTo>
                    <a:pt x="5" y="18"/>
                  </a:moveTo>
                  <a:lnTo>
                    <a:pt x="4" y="23"/>
                  </a:lnTo>
                  <a:lnTo>
                    <a:pt x="2" y="29"/>
                  </a:lnTo>
                  <a:lnTo>
                    <a:pt x="2" y="34"/>
                  </a:lnTo>
                  <a:lnTo>
                    <a:pt x="0" y="39"/>
                  </a:lnTo>
                  <a:lnTo>
                    <a:pt x="0" y="44"/>
                  </a:lnTo>
                  <a:lnTo>
                    <a:pt x="2" y="48"/>
                  </a:lnTo>
                  <a:lnTo>
                    <a:pt x="5" y="52"/>
                  </a:lnTo>
                  <a:lnTo>
                    <a:pt x="10" y="53"/>
                  </a:lnTo>
                  <a:lnTo>
                    <a:pt x="13" y="55"/>
                  </a:lnTo>
                  <a:lnTo>
                    <a:pt x="17" y="56"/>
                  </a:lnTo>
                  <a:lnTo>
                    <a:pt x="20" y="56"/>
                  </a:lnTo>
                  <a:lnTo>
                    <a:pt x="25" y="58"/>
                  </a:lnTo>
                  <a:lnTo>
                    <a:pt x="28" y="58"/>
                  </a:lnTo>
                  <a:lnTo>
                    <a:pt x="31" y="58"/>
                  </a:lnTo>
                  <a:lnTo>
                    <a:pt x="34" y="58"/>
                  </a:lnTo>
                  <a:lnTo>
                    <a:pt x="37" y="56"/>
                  </a:lnTo>
                  <a:lnTo>
                    <a:pt x="42" y="55"/>
                  </a:lnTo>
                  <a:lnTo>
                    <a:pt x="45" y="52"/>
                  </a:lnTo>
                  <a:lnTo>
                    <a:pt x="49" y="48"/>
                  </a:lnTo>
                  <a:lnTo>
                    <a:pt x="52" y="45"/>
                  </a:lnTo>
                  <a:lnTo>
                    <a:pt x="55" y="42"/>
                  </a:lnTo>
                  <a:lnTo>
                    <a:pt x="57" y="39"/>
                  </a:lnTo>
                  <a:lnTo>
                    <a:pt x="58" y="36"/>
                  </a:lnTo>
                  <a:lnTo>
                    <a:pt x="58" y="31"/>
                  </a:lnTo>
                  <a:lnTo>
                    <a:pt x="58" y="24"/>
                  </a:lnTo>
                  <a:lnTo>
                    <a:pt x="57" y="18"/>
                  </a:lnTo>
                  <a:lnTo>
                    <a:pt x="54" y="13"/>
                  </a:lnTo>
                  <a:lnTo>
                    <a:pt x="50" y="8"/>
                  </a:lnTo>
                  <a:lnTo>
                    <a:pt x="45" y="3"/>
                  </a:lnTo>
                  <a:lnTo>
                    <a:pt x="41" y="2"/>
                  </a:lnTo>
                  <a:lnTo>
                    <a:pt x="34" y="0"/>
                  </a:lnTo>
                  <a:lnTo>
                    <a:pt x="29" y="0"/>
                  </a:lnTo>
                  <a:lnTo>
                    <a:pt x="26" y="0"/>
                  </a:lnTo>
                  <a:lnTo>
                    <a:pt x="23" y="2"/>
                  </a:lnTo>
                  <a:lnTo>
                    <a:pt x="20" y="5"/>
                  </a:lnTo>
                  <a:lnTo>
                    <a:pt x="17" y="7"/>
                  </a:lnTo>
                  <a:lnTo>
                    <a:pt x="13" y="10"/>
                  </a:lnTo>
                  <a:lnTo>
                    <a:pt x="10" y="13"/>
                  </a:lnTo>
                  <a:lnTo>
                    <a:pt x="7" y="16"/>
                  </a:lnTo>
                  <a:lnTo>
                    <a:pt x="5" y="1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3" name="Freeform 949"/>
            <p:cNvSpPr>
              <a:spLocks/>
            </p:cNvSpPr>
            <p:nvPr/>
          </p:nvSpPr>
          <p:spPr bwMode="auto">
            <a:xfrm>
              <a:off x="4818" y="2745"/>
              <a:ext cx="58" cy="58"/>
            </a:xfrm>
            <a:custGeom>
              <a:avLst/>
              <a:gdLst>
                <a:gd name="T0" fmla="*/ 5 w 58"/>
                <a:gd name="T1" fmla="*/ 18 h 58"/>
                <a:gd name="T2" fmla="*/ 4 w 58"/>
                <a:gd name="T3" fmla="*/ 23 h 58"/>
                <a:gd name="T4" fmla="*/ 2 w 58"/>
                <a:gd name="T5" fmla="*/ 29 h 58"/>
                <a:gd name="T6" fmla="*/ 2 w 58"/>
                <a:gd name="T7" fmla="*/ 34 h 58"/>
                <a:gd name="T8" fmla="*/ 0 w 58"/>
                <a:gd name="T9" fmla="*/ 39 h 58"/>
                <a:gd name="T10" fmla="*/ 0 w 58"/>
                <a:gd name="T11" fmla="*/ 44 h 58"/>
                <a:gd name="T12" fmla="*/ 2 w 58"/>
                <a:gd name="T13" fmla="*/ 48 h 58"/>
                <a:gd name="T14" fmla="*/ 5 w 58"/>
                <a:gd name="T15" fmla="*/ 52 h 58"/>
                <a:gd name="T16" fmla="*/ 10 w 58"/>
                <a:gd name="T17" fmla="*/ 53 h 58"/>
                <a:gd name="T18" fmla="*/ 13 w 58"/>
                <a:gd name="T19" fmla="*/ 55 h 58"/>
                <a:gd name="T20" fmla="*/ 17 w 58"/>
                <a:gd name="T21" fmla="*/ 56 h 58"/>
                <a:gd name="T22" fmla="*/ 20 w 58"/>
                <a:gd name="T23" fmla="*/ 56 h 58"/>
                <a:gd name="T24" fmla="*/ 25 w 58"/>
                <a:gd name="T25" fmla="*/ 58 h 58"/>
                <a:gd name="T26" fmla="*/ 28 w 58"/>
                <a:gd name="T27" fmla="*/ 58 h 58"/>
                <a:gd name="T28" fmla="*/ 31 w 58"/>
                <a:gd name="T29" fmla="*/ 58 h 58"/>
                <a:gd name="T30" fmla="*/ 34 w 58"/>
                <a:gd name="T31" fmla="*/ 58 h 58"/>
                <a:gd name="T32" fmla="*/ 37 w 58"/>
                <a:gd name="T33" fmla="*/ 56 h 58"/>
                <a:gd name="T34" fmla="*/ 42 w 58"/>
                <a:gd name="T35" fmla="*/ 55 h 58"/>
                <a:gd name="T36" fmla="*/ 45 w 58"/>
                <a:gd name="T37" fmla="*/ 52 h 58"/>
                <a:gd name="T38" fmla="*/ 49 w 58"/>
                <a:gd name="T39" fmla="*/ 48 h 58"/>
                <a:gd name="T40" fmla="*/ 52 w 58"/>
                <a:gd name="T41" fmla="*/ 45 h 58"/>
                <a:gd name="T42" fmla="*/ 55 w 58"/>
                <a:gd name="T43" fmla="*/ 42 h 58"/>
                <a:gd name="T44" fmla="*/ 57 w 58"/>
                <a:gd name="T45" fmla="*/ 39 h 58"/>
                <a:gd name="T46" fmla="*/ 58 w 58"/>
                <a:gd name="T47" fmla="*/ 36 h 58"/>
                <a:gd name="T48" fmla="*/ 58 w 58"/>
                <a:gd name="T49" fmla="*/ 31 h 58"/>
                <a:gd name="T50" fmla="*/ 58 w 58"/>
                <a:gd name="T51" fmla="*/ 24 h 58"/>
                <a:gd name="T52" fmla="*/ 57 w 58"/>
                <a:gd name="T53" fmla="*/ 18 h 58"/>
                <a:gd name="T54" fmla="*/ 54 w 58"/>
                <a:gd name="T55" fmla="*/ 13 h 58"/>
                <a:gd name="T56" fmla="*/ 50 w 58"/>
                <a:gd name="T57" fmla="*/ 8 h 58"/>
                <a:gd name="T58" fmla="*/ 45 w 58"/>
                <a:gd name="T59" fmla="*/ 3 h 58"/>
                <a:gd name="T60" fmla="*/ 41 w 58"/>
                <a:gd name="T61" fmla="*/ 2 h 58"/>
                <a:gd name="T62" fmla="*/ 34 w 58"/>
                <a:gd name="T63" fmla="*/ 0 h 58"/>
                <a:gd name="T64" fmla="*/ 29 w 58"/>
                <a:gd name="T65" fmla="*/ 0 h 58"/>
                <a:gd name="T66" fmla="*/ 26 w 58"/>
                <a:gd name="T67" fmla="*/ 0 h 58"/>
                <a:gd name="T68" fmla="*/ 23 w 58"/>
                <a:gd name="T69" fmla="*/ 2 h 58"/>
                <a:gd name="T70" fmla="*/ 20 w 58"/>
                <a:gd name="T71" fmla="*/ 5 h 58"/>
                <a:gd name="T72" fmla="*/ 17 w 58"/>
                <a:gd name="T73" fmla="*/ 7 h 58"/>
                <a:gd name="T74" fmla="*/ 13 w 58"/>
                <a:gd name="T75" fmla="*/ 10 h 58"/>
                <a:gd name="T76" fmla="*/ 10 w 58"/>
                <a:gd name="T77" fmla="*/ 13 h 58"/>
                <a:gd name="T78" fmla="*/ 7 w 58"/>
                <a:gd name="T79" fmla="*/ 16 h 58"/>
                <a:gd name="T80" fmla="*/ 5 w 58"/>
                <a:gd name="T81" fmla="*/ 18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58"/>
                <a:gd name="T125" fmla="*/ 58 w 58"/>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58">
                  <a:moveTo>
                    <a:pt x="5" y="18"/>
                  </a:moveTo>
                  <a:lnTo>
                    <a:pt x="4" y="23"/>
                  </a:lnTo>
                  <a:lnTo>
                    <a:pt x="2" y="29"/>
                  </a:lnTo>
                  <a:lnTo>
                    <a:pt x="2" y="34"/>
                  </a:lnTo>
                  <a:lnTo>
                    <a:pt x="0" y="39"/>
                  </a:lnTo>
                  <a:lnTo>
                    <a:pt x="0" y="44"/>
                  </a:lnTo>
                  <a:lnTo>
                    <a:pt x="2" y="48"/>
                  </a:lnTo>
                  <a:lnTo>
                    <a:pt x="5" y="52"/>
                  </a:lnTo>
                  <a:lnTo>
                    <a:pt x="10" y="53"/>
                  </a:lnTo>
                  <a:lnTo>
                    <a:pt x="13" y="55"/>
                  </a:lnTo>
                  <a:lnTo>
                    <a:pt x="17" y="56"/>
                  </a:lnTo>
                  <a:lnTo>
                    <a:pt x="20" y="56"/>
                  </a:lnTo>
                  <a:lnTo>
                    <a:pt x="25" y="58"/>
                  </a:lnTo>
                  <a:lnTo>
                    <a:pt x="28" y="58"/>
                  </a:lnTo>
                  <a:lnTo>
                    <a:pt x="31" y="58"/>
                  </a:lnTo>
                  <a:lnTo>
                    <a:pt x="34" y="58"/>
                  </a:lnTo>
                  <a:lnTo>
                    <a:pt x="37" y="56"/>
                  </a:lnTo>
                  <a:lnTo>
                    <a:pt x="42" y="55"/>
                  </a:lnTo>
                  <a:lnTo>
                    <a:pt x="45" y="52"/>
                  </a:lnTo>
                  <a:lnTo>
                    <a:pt x="49" y="48"/>
                  </a:lnTo>
                  <a:lnTo>
                    <a:pt x="52" y="45"/>
                  </a:lnTo>
                  <a:lnTo>
                    <a:pt x="55" y="42"/>
                  </a:lnTo>
                  <a:lnTo>
                    <a:pt x="57" y="39"/>
                  </a:lnTo>
                  <a:lnTo>
                    <a:pt x="58" y="36"/>
                  </a:lnTo>
                  <a:lnTo>
                    <a:pt x="58" y="31"/>
                  </a:lnTo>
                  <a:lnTo>
                    <a:pt x="58" y="24"/>
                  </a:lnTo>
                  <a:lnTo>
                    <a:pt x="57" y="18"/>
                  </a:lnTo>
                  <a:lnTo>
                    <a:pt x="54" y="13"/>
                  </a:lnTo>
                  <a:lnTo>
                    <a:pt x="50" y="8"/>
                  </a:lnTo>
                  <a:lnTo>
                    <a:pt x="45" y="3"/>
                  </a:lnTo>
                  <a:lnTo>
                    <a:pt x="41" y="2"/>
                  </a:lnTo>
                  <a:lnTo>
                    <a:pt x="34" y="0"/>
                  </a:lnTo>
                  <a:lnTo>
                    <a:pt x="29" y="0"/>
                  </a:lnTo>
                  <a:lnTo>
                    <a:pt x="26" y="0"/>
                  </a:lnTo>
                  <a:lnTo>
                    <a:pt x="23" y="2"/>
                  </a:lnTo>
                  <a:lnTo>
                    <a:pt x="20" y="5"/>
                  </a:lnTo>
                  <a:lnTo>
                    <a:pt x="17" y="7"/>
                  </a:lnTo>
                  <a:lnTo>
                    <a:pt x="13" y="10"/>
                  </a:lnTo>
                  <a:lnTo>
                    <a:pt x="10" y="13"/>
                  </a:lnTo>
                  <a:lnTo>
                    <a:pt x="7" y="16"/>
                  </a:lnTo>
                  <a:lnTo>
                    <a:pt x="5" y="1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4" name="Freeform 950"/>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5" name="Freeform 951"/>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6" name="Freeform 952"/>
            <p:cNvSpPr>
              <a:spLocks/>
            </p:cNvSpPr>
            <p:nvPr/>
          </p:nvSpPr>
          <p:spPr bwMode="auto">
            <a:xfrm>
              <a:off x="4761" y="2703"/>
              <a:ext cx="67" cy="47"/>
            </a:xfrm>
            <a:custGeom>
              <a:avLst/>
              <a:gdLst>
                <a:gd name="T0" fmla="*/ 0 w 67"/>
                <a:gd name="T1" fmla="*/ 10 h 47"/>
                <a:gd name="T2" fmla="*/ 3 w 67"/>
                <a:gd name="T3" fmla="*/ 18 h 47"/>
                <a:gd name="T4" fmla="*/ 6 w 67"/>
                <a:gd name="T5" fmla="*/ 26 h 47"/>
                <a:gd name="T6" fmla="*/ 11 w 67"/>
                <a:gd name="T7" fmla="*/ 31 h 47"/>
                <a:gd name="T8" fmla="*/ 17 w 67"/>
                <a:gd name="T9" fmla="*/ 36 h 47"/>
                <a:gd name="T10" fmla="*/ 25 w 67"/>
                <a:gd name="T11" fmla="*/ 41 h 47"/>
                <a:gd name="T12" fmla="*/ 32 w 67"/>
                <a:gd name="T13" fmla="*/ 42 h 47"/>
                <a:gd name="T14" fmla="*/ 41 w 67"/>
                <a:gd name="T15" fmla="*/ 45 h 47"/>
                <a:gd name="T16" fmla="*/ 49 w 67"/>
                <a:gd name="T17" fmla="*/ 47 h 47"/>
                <a:gd name="T18" fmla="*/ 53 w 67"/>
                <a:gd name="T19" fmla="*/ 47 h 47"/>
                <a:gd name="T20" fmla="*/ 54 w 67"/>
                <a:gd name="T21" fmla="*/ 47 h 47"/>
                <a:gd name="T22" fmla="*/ 57 w 67"/>
                <a:gd name="T23" fmla="*/ 47 h 47"/>
                <a:gd name="T24" fmla="*/ 61 w 67"/>
                <a:gd name="T25" fmla="*/ 45 h 47"/>
                <a:gd name="T26" fmla="*/ 62 w 67"/>
                <a:gd name="T27" fmla="*/ 44 h 47"/>
                <a:gd name="T28" fmla="*/ 64 w 67"/>
                <a:gd name="T29" fmla="*/ 42 h 47"/>
                <a:gd name="T30" fmla="*/ 66 w 67"/>
                <a:gd name="T31" fmla="*/ 41 h 47"/>
                <a:gd name="T32" fmla="*/ 67 w 67"/>
                <a:gd name="T33" fmla="*/ 37 h 47"/>
                <a:gd name="T34" fmla="*/ 61 w 67"/>
                <a:gd name="T35" fmla="*/ 36 h 47"/>
                <a:gd name="T36" fmla="*/ 56 w 67"/>
                <a:gd name="T37" fmla="*/ 32 h 47"/>
                <a:gd name="T38" fmla="*/ 51 w 67"/>
                <a:gd name="T39" fmla="*/ 28 h 47"/>
                <a:gd name="T40" fmla="*/ 46 w 67"/>
                <a:gd name="T41" fmla="*/ 24 h 47"/>
                <a:gd name="T42" fmla="*/ 41 w 67"/>
                <a:gd name="T43" fmla="*/ 20 h 47"/>
                <a:gd name="T44" fmla="*/ 37 w 67"/>
                <a:gd name="T45" fmla="*/ 15 h 47"/>
                <a:gd name="T46" fmla="*/ 33 w 67"/>
                <a:gd name="T47" fmla="*/ 12 h 47"/>
                <a:gd name="T48" fmla="*/ 29 w 67"/>
                <a:gd name="T49" fmla="*/ 7 h 47"/>
                <a:gd name="T50" fmla="*/ 25 w 67"/>
                <a:gd name="T51" fmla="*/ 5 h 47"/>
                <a:gd name="T52" fmla="*/ 21 w 67"/>
                <a:gd name="T53" fmla="*/ 4 h 47"/>
                <a:gd name="T54" fmla="*/ 16 w 67"/>
                <a:gd name="T55" fmla="*/ 2 h 47"/>
                <a:gd name="T56" fmla="*/ 11 w 67"/>
                <a:gd name="T57" fmla="*/ 0 h 47"/>
                <a:gd name="T58" fmla="*/ 8 w 67"/>
                <a:gd name="T59" fmla="*/ 0 h 47"/>
                <a:gd name="T60" fmla="*/ 4 w 67"/>
                <a:gd name="T61" fmla="*/ 2 h 47"/>
                <a:gd name="T62" fmla="*/ 1 w 67"/>
                <a:gd name="T63" fmla="*/ 5 h 47"/>
                <a:gd name="T64" fmla="*/ 0 w 67"/>
                <a:gd name="T65" fmla="*/ 1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0" y="10"/>
                  </a:moveTo>
                  <a:lnTo>
                    <a:pt x="3" y="18"/>
                  </a:lnTo>
                  <a:lnTo>
                    <a:pt x="6" y="26"/>
                  </a:lnTo>
                  <a:lnTo>
                    <a:pt x="11" y="31"/>
                  </a:lnTo>
                  <a:lnTo>
                    <a:pt x="17" y="36"/>
                  </a:lnTo>
                  <a:lnTo>
                    <a:pt x="25" y="41"/>
                  </a:lnTo>
                  <a:lnTo>
                    <a:pt x="32" y="42"/>
                  </a:lnTo>
                  <a:lnTo>
                    <a:pt x="41" y="45"/>
                  </a:lnTo>
                  <a:lnTo>
                    <a:pt x="49" y="47"/>
                  </a:lnTo>
                  <a:lnTo>
                    <a:pt x="53" y="47"/>
                  </a:lnTo>
                  <a:lnTo>
                    <a:pt x="54" y="47"/>
                  </a:lnTo>
                  <a:lnTo>
                    <a:pt x="57" y="47"/>
                  </a:lnTo>
                  <a:lnTo>
                    <a:pt x="61" y="45"/>
                  </a:lnTo>
                  <a:lnTo>
                    <a:pt x="62" y="44"/>
                  </a:lnTo>
                  <a:lnTo>
                    <a:pt x="64" y="42"/>
                  </a:lnTo>
                  <a:lnTo>
                    <a:pt x="66" y="41"/>
                  </a:lnTo>
                  <a:lnTo>
                    <a:pt x="67" y="37"/>
                  </a:lnTo>
                  <a:lnTo>
                    <a:pt x="61" y="36"/>
                  </a:lnTo>
                  <a:lnTo>
                    <a:pt x="56" y="32"/>
                  </a:lnTo>
                  <a:lnTo>
                    <a:pt x="51" y="28"/>
                  </a:lnTo>
                  <a:lnTo>
                    <a:pt x="46" y="24"/>
                  </a:lnTo>
                  <a:lnTo>
                    <a:pt x="41" y="20"/>
                  </a:lnTo>
                  <a:lnTo>
                    <a:pt x="37" y="15"/>
                  </a:lnTo>
                  <a:lnTo>
                    <a:pt x="33" y="12"/>
                  </a:lnTo>
                  <a:lnTo>
                    <a:pt x="29" y="7"/>
                  </a:lnTo>
                  <a:lnTo>
                    <a:pt x="25" y="5"/>
                  </a:lnTo>
                  <a:lnTo>
                    <a:pt x="21" y="4"/>
                  </a:lnTo>
                  <a:lnTo>
                    <a:pt x="16" y="2"/>
                  </a:lnTo>
                  <a:lnTo>
                    <a:pt x="11" y="0"/>
                  </a:lnTo>
                  <a:lnTo>
                    <a:pt x="8" y="0"/>
                  </a:lnTo>
                  <a:lnTo>
                    <a:pt x="4" y="2"/>
                  </a:lnTo>
                  <a:lnTo>
                    <a:pt x="1" y="5"/>
                  </a:lnTo>
                  <a:lnTo>
                    <a:pt x="0" y="1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7" name="Freeform 953"/>
            <p:cNvSpPr>
              <a:spLocks/>
            </p:cNvSpPr>
            <p:nvPr/>
          </p:nvSpPr>
          <p:spPr bwMode="auto">
            <a:xfrm>
              <a:off x="4756" y="2742"/>
              <a:ext cx="43" cy="37"/>
            </a:xfrm>
            <a:custGeom>
              <a:avLst/>
              <a:gdLst>
                <a:gd name="T0" fmla="*/ 3 w 43"/>
                <a:gd name="T1" fmla="*/ 16 h 37"/>
                <a:gd name="T2" fmla="*/ 5 w 43"/>
                <a:gd name="T3" fmla="*/ 19 h 37"/>
                <a:gd name="T4" fmla="*/ 6 w 43"/>
                <a:gd name="T5" fmla="*/ 22 h 37"/>
                <a:gd name="T6" fmla="*/ 8 w 43"/>
                <a:gd name="T7" fmla="*/ 26 h 37"/>
                <a:gd name="T8" fmla="*/ 9 w 43"/>
                <a:gd name="T9" fmla="*/ 29 h 37"/>
                <a:gd name="T10" fmla="*/ 11 w 43"/>
                <a:gd name="T11" fmla="*/ 32 h 37"/>
                <a:gd name="T12" fmla="*/ 13 w 43"/>
                <a:gd name="T13" fmla="*/ 34 h 37"/>
                <a:gd name="T14" fmla="*/ 16 w 43"/>
                <a:gd name="T15" fmla="*/ 35 h 37"/>
                <a:gd name="T16" fmla="*/ 19 w 43"/>
                <a:gd name="T17" fmla="*/ 37 h 37"/>
                <a:gd name="T18" fmla="*/ 22 w 43"/>
                <a:gd name="T19" fmla="*/ 35 h 37"/>
                <a:gd name="T20" fmla="*/ 27 w 43"/>
                <a:gd name="T21" fmla="*/ 35 h 37"/>
                <a:gd name="T22" fmla="*/ 30 w 43"/>
                <a:gd name="T23" fmla="*/ 35 h 37"/>
                <a:gd name="T24" fmla="*/ 34 w 43"/>
                <a:gd name="T25" fmla="*/ 34 h 37"/>
                <a:gd name="T26" fmla="*/ 37 w 43"/>
                <a:gd name="T27" fmla="*/ 32 h 37"/>
                <a:gd name="T28" fmla="*/ 40 w 43"/>
                <a:gd name="T29" fmla="*/ 30 h 37"/>
                <a:gd name="T30" fmla="*/ 42 w 43"/>
                <a:gd name="T31" fmla="*/ 29 h 37"/>
                <a:gd name="T32" fmla="*/ 43 w 43"/>
                <a:gd name="T33" fmla="*/ 26 h 37"/>
                <a:gd name="T34" fmla="*/ 43 w 43"/>
                <a:gd name="T35" fmla="*/ 21 h 37"/>
                <a:gd name="T36" fmla="*/ 42 w 43"/>
                <a:gd name="T37" fmla="*/ 19 h 37"/>
                <a:gd name="T38" fmla="*/ 38 w 43"/>
                <a:gd name="T39" fmla="*/ 16 h 37"/>
                <a:gd name="T40" fmla="*/ 35 w 43"/>
                <a:gd name="T41" fmla="*/ 14 h 37"/>
                <a:gd name="T42" fmla="*/ 30 w 43"/>
                <a:gd name="T43" fmla="*/ 13 h 37"/>
                <a:gd name="T44" fmla="*/ 27 w 43"/>
                <a:gd name="T45" fmla="*/ 11 h 37"/>
                <a:gd name="T46" fmla="*/ 22 w 43"/>
                <a:gd name="T47" fmla="*/ 10 h 37"/>
                <a:gd name="T48" fmla="*/ 19 w 43"/>
                <a:gd name="T49" fmla="*/ 10 h 37"/>
                <a:gd name="T50" fmla="*/ 18 w 43"/>
                <a:gd name="T51" fmla="*/ 8 h 37"/>
                <a:gd name="T52" fmla="*/ 16 w 43"/>
                <a:gd name="T53" fmla="*/ 8 h 37"/>
                <a:gd name="T54" fmla="*/ 16 w 43"/>
                <a:gd name="T55" fmla="*/ 6 h 37"/>
                <a:gd name="T56" fmla="*/ 14 w 43"/>
                <a:gd name="T57" fmla="*/ 6 h 37"/>
                <a:gd name="T58" fmla="*/ 13 w 43"/>
                <a:gd name="T59" fmla="*/ 5 h 37"/>
                <a:gd name="T60" fmla="*/ 13 w 43"/>
                <a:gd name="T61" fmla="*/ 3 h 37"/>
                <a:gd name="T62" fmla="*/ 11 w 43"/>
                <a:gd name="T63" fmla="*/ 2 h 37"/>
                <a:gd name="T64" fmla="*/ 9 w 43"/>
                <a:gd name="T65" fmla="*/ 2 h 37"/>
                <a:gd name="T66" fmla="*/ 9 w 43"/>
                <a:gd name="T67" fmla="*/ 0 h 37"/>
                <a:gd name="T68" fmla="*/ 8 w 43"/>
                <a:gd name="T69" fmla="*/ 0 h 37"/>
                <a:gd name="T70" fmla="*/ 6 w 43"/>
                <a:gd name="T71" fmla="*/ 0 h 37"/>
                <a:gd name="T72" fmla="*/ 5 w 43"/>
                <a:gd name="T73" fmla="*/ 0 h 37"/>
                <a:gd name="T74" fmla="*/ 3 w 43"/>
                <a:gd name="T75" fmla="*/ 0 h 37"/>
                <a:gd name="T76" fmla="*/ 3 w 43"/>
                <a:gd name="T77" fmla="*/ 0 h 37"/>
                <a:gd name="T78" fmla="*/ 1 w 43"/>
                <a:gd name="T79" fmla="*/ 0 h 37"/>
                <a:gd name="T80" fmla="*/ 1 w 43"/>
                <a:gd name="T81" fmla="*/ 2 h 37"/>
                <a:gd name="T82" fmla="*/ 0 w 43"/>
                <a:gd name="T83" fmla="*/ 3 h 37"/>
                <a:gd name="T84" fmla="*/ 0 w 43"/>
                <a:gd name="T85" fmla="*/ 5 h 37"/>
                <a:gd name="T86" fmla="*/ 0 w 43"/>
                <a:gd name="T87" fmla="*/ 6 h 37"/>
                <a:gd name="T88" fmla="*/ 0 w 43"/>
                <a:gd name="T89" fmla="*/ 8 h 37"/>
                <a:gd name="T90" fmla="*/ 0 w 43"/>
                <a:gd name="T91" fmla="*/ 10 h 37"/>
                <a:gd name="T92" fmla="*/ 1 w 43"/>
                <a:gd name="T93" fmla="*/ 13 h 37"/>
                <a:gd name="T94" fmla="*/ 3 w 43"/>
                <a:gd name="T95" fmla="*/ 14 h 37"/>
                <a:gd name="T96" fmla="*/ 3 w 43"/>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3" y="16"/>
                  </a:moveTo>
                  <a:lnTo>
                    <a:pt x="5" y="19"/>
                  </a:lnTo>
                  <a:lnTo>
                    <a:pt x="6" y="22"/>
                  </a:lnTo>
                  <a:lnTo>
                    <a:pt x="8" y="26"/>
                  </a:lnTo>
                  <a:lnTo>
                    <a:pt x="9" y="29"/>
                  </a:lnTo>
                  <a:lnTo>
                    <a:pt x="11" y="32"/>
                  </a:lnTo>
                  <a:lnTo>
                    <a:pt x="13" y="34"/>
                  </a:lnTo>
                  <a:lnTo>
                    <a:pt x="16" y="35"/>
                  </a:lnTo>
                  <a:lnTo>
                    <a:pt x="19" y="37"/>
                  </a:lnTo>
                  <a:lnTo>
                    <a:pt x="22" y="35"/>
                  </a:lnTo>
                  <a:lnTo>
                    <a:pt x="27" y="35"/>
                  </a:lnTo>
                  <a:lnTo>
                    <a:pt x="30" y="35"/>
                  </a:lnTo>
                  <a:lnTo>
                    <a:pt x="34" y="34"/>
                  </a:lnTo>
                  <a:lnTo>
                    <a:pt x="37" y="32"/>
                  </a:lnTo>
                  <a:lnTo>
                    <a:pt x="40" y="30"/>
                  </a:lnTo>
                  <a:lnTo>
                    <a:pt x="42" y="29"/>
                  </a:lnTo>
                  <a:lnTo>
                    <a:pt x="43" y="26"/>
                  </a:lnTo>
                  <a:lnTo>
                    <a:pt x="43" y="21"/>
                  </a:lnTo>
                  <a:lnTo>
                    <a:pt x="42" y="19"/>
                  </a:lnTo>
                  <a:lnTo>
                    <a:pt x="38" y="16"/>
                  </a:lnTo>
                  <a:lnTo>
                    <a:pt x="35" y="14"/>
                  </a:lnTo>
                  <a:lnTo>
                    <a:pt x="30" y="13"/>
                  </a:lnTo>
                  <a:lnTo>
                    <a:pt x="27" y="11"/>
                  </a:lnTo>
                  <a:lnTo>
                    <a:pt x="22" y="10"/>
                  </a:lnTo>
                  <a:lnTo>
                    <a:pt x="19" y="10"/>
                  </a:lnTo>
                  <a:lnTo>
                    <a:pt x="18" y="8"/>
                  </a:lnTo>
                  <a:lnTo>
                    <a:pt x="16" y="8"/>
                  </a:lnTo>
                  <a:lnTo>
                    <a:pt x="16" y="6"/>
                  </a:lnTo>
                  <a:lnTo>
                    <a:pt x="14" y="6"/>
                  </a:lnTo>
                  <a:lnTo>
                    <a:pt x="13" y="5"/>
                  </a:lnTo>
                  <a:lnTo>
                    <a:pt x="13" y="3"/>
                  </a:lnTo>
                  <a:lnTo>
                    <a:pt x="11" y="2"/>
                  </a:lnTo>
                  <a:lnTo>
                    <a:pt x="9" y="2"/>
                  </a:lnTo>
                  <a:lnTo>
                    <a:pt x="9" y="0"/>
                  </a:lnTo>
                  <a:lnTo>
                    <a:pt x="8" y="0"/>
                  </a:lnTo>
                  <a:lnTo>
                    <a:pt x="6" y="0"/>
                  </a:lnTo>
                  <a:lnTo>
                    <a:pt x="5" y="0"/>
                  </a:lnTo>
                  <a:lnTo>
                    <a:pt x="3" y="0"/>
                  </a:lnTo>
                  <a:lnTo>
                    <a:pt x="1" y="0"/>
                  </a:lnTo>
                  <a:lnTo>
                    <a:pt x="1" y="2"/>
                  </a:lnTo>
                  <a:lnTo>
                    <a:pt x="0" y="3"/>
                  </a:lnTo>
                  <a:lnTo>
                    <a:pt x="0" y="5"/>
                  </a:lnTo>
                  <a:lnTo>
                    <a:pt x="0" y="6"/>
                  </a:lnTo>
                  <a:lnTo>
                    <a:pt x="0" y="8"/>
                  </a:lnTo>
                  <a:lnTo>
                    <a:pt x="0" y="10"/>
                  </a:lnTo>
                  <a:lnTo>
                    <a:pt x="1" y="13"/>
                  </a:lnTo>
                  <a:lnTo>
                    <a:pt x="3" y="14"/>
                  </a:lnTo>
                  <a:lnTo>
                    <a:pt x="3" y="1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8" name="Freeform 954"/>
            <p:cNvSpPr>
              <a:spLocks/>
            </p:cNvSpPr>
            <p:nvPr/>
          </p:nvSpPr>
          <p:spPr bwMode="auto">
            <a:xfrm>
              <a:off x="4756" y="2742"/>
              <a:ext cx="43" cy="37"/>
            </a:xfrm>
            <a:custGeom>
              <a:avLst/>
              <a:gdLst>
                <a:gd name="T0" fmla="*/ 3 w 43"/>
                <a:gd name="T1" fmla="*/ 16 h 37"/>
                <a:gd name="T2" fmla="*/ 5 w 43"/>
                <a:gd name="T3" fmla="*/ 19 h 37"/>
                <a:gd name="T4" fmla="*/ 6 w 43"/>
                <a:gd name="T5" fmla="*/ 22 h 37"/>
                <a:gd name="T6" fmla="*/ 8 w 43"/>
                <a:gd name="T7" fmla="*/ 26 h 37"/>
                <a:gd name="T8" fmla="*/ 9 w 43"/>
                <a:gd name="T9" fmla="*/ 29 h 37"/>
                <a:gd name="T10" fmla="*/ 11 w 43"/>
                <a:gd name="T11" fmla="*/ 32 h 37"/>
                <a:gd name="T12" fmla="*/ 13 w 43"/>
                <a:gd name="T13" fmla="*/ 34 h 37"/>
                <a:gd name="T14" fmla="*/ 16 w 43"/>
                <a:gd name="T15" fmla="*/ 35 h 37"/>
                <a:gd name="T16" fmla="*/ 19 w 43"/>
                <a:gd name="T17" fmla="*/ 37 h 37"/>
                <a:gd name="T18" fmla="*/ 22 w 43"/>
                <a:gd name="T19" fmla="*/ 35 h 37"/>
                <a:gd name="T20" fmla="*/ 27 w 43"/>
                <a:gd name="T21" fmla="*/ 35 h 37"/>
                <a:gd name="T22" fmla="*/ 30 w 43"/>
                <a:gd name="T23" fmla="*/ 35 h 37"/>
                <a:gd name="T24" fmla="*/ 34 w 43"/>
                <a:gd name="T25" fmla="*/ 34 h 37"/>
                <a:gd name="T26" fmla="*/ 37 w 43"/>
                <a:gd name="T27" fmla="*/ 32 h 37"/>
                <a:gd name="T28" fmla="*/ 40 w 43"/>
                <a:gd name="T29" fmla="*/ 30 h 37"/>
                <a:gd name="T30" fmla="*/ 42 w 43"/>
                <a:gd name="T31" fmla="*/ 29 h 37"/>
                <a:gd name="T32" fmla="*/ 43 w 43"/>
                <a:gd name="T33" fmla="*/ 26 h 37"/>
                <a:gd name="T34" fmla="*/ 43 w 43"/>
                <a:gd name="T35" fmla="*/ 21 h 37"/>
                <a:gd name="T36" fmla="*/ 42 w 43"/>
                <a:gd name="T37" fmla="*/ 19 h 37"/>
                <a:gd name="T38" fmla="*/ 38 w 43"/>
                <a:gd name="T39" fmla="*/ 16 h 37"/>
                <a:gd name="T40" fmla="*/ 35 w 43"/>
                <a:gd name="T41" fmla="*/ 14 h 37"/>
                <a:gd name="T42" fmla="*/ 30 w 43"/>
                <a:gd name="T43" fmla="*/ 13 h 37"/>
                <a:gd name="T44" fmla="*/ 27 w 43"/>
                <a:gd name="T45" fmla="*/ 11 h 37"/>
                <a:gd name="T46" fmla="*/ 22 w 43"/>
                <a:gd name="T47" fmla="*/ 10 h 37"/>
                <a:gd name="T48" fmla="*/ 19 w 43"/>
                <a:gd name="T49" fmla="*/ 10 h 37"/>
                <a:gd name="T50" fmla="*/ 18 w 43"/>
                <a:gd name="T51" fmla="*/ 8 h 37"/>
                <a:gd name="T52" fmla="*/ 16 w 43"/>
                <a:gd name="T53" fmla="*/ 8 h 37"/>
                <a:gd name="T54" fmla="*/ 16 w 43"/>
                <a:gd name="T55" fmla="*/ 6 h 37"/>
                <a:gd name="T56" fmla="*/ 14 w 43"/>
                <a:gd name="T57" fmla="*/ 6 h 37"/>
                <a:gd name="T58" fmla="*/ 13 w 43"/>
                <a:gd name="T59" fmla="*/ 5 h 37"/>
                <a:gd name="T60" fmla="*/ 13 w 43"/>
                <a:gd name="T61" fmla="*/ 3 h 37"/>
                <a:gd name="T62" fmla="*/ 11 w 43"/>
                <a:gd name="T63" fmla="*/ 2 h 37"/>
                <a:gd name="T64" fmla="*/ 9 w 43"/>
                <a:gd name="T65" fmla="*/ 2 h 37"/>
                <a:gd name="T66" fmla="*/ 9 w 43"/>
                <a:gd name="T67" fmla="*/ 0 h 37"/>
                <a:gd name="T68" fmla="*/ 8 w 43"/>
                <a:gd name="T69" fmla="*/ 0 h 37"/>
                <a:gd name="T70" fmla="*/ 6 w 43"/>
                <a:gd name="T71" fmla="*/ 0 h 37"/>
                <a:gd name="T72" fmla="*/ 5 w 43"/>
                <a:gd name="T73" fmla="*/ 0 h 37"/>
                <a:gd name="T74" fmla="*/ 3 w 43"/>
                <a:gd name="T75" fmla="*/ 0 h 37"/>
                <a:gd name="T76" fmla="*/ 3 w 43"/>
                <a:gd name="T77" fmla="*/ 0 h 37"/>
                <a:gd name="T78" fmla="*/ 1 w 43"/>
                <a:gd name="T79" fmla="*/ 0 h 37"/>
                <a:gd name="T80" fmla="*/ 1 w 43"/>
                <a:gd name="T81" fmla="*/ 2 h 37"/>
                <a:gd name="T82" fmla="*/ 0 w 43"/>
                <a:gd name="T83" fmla="*/ 3 h 37"/>
                <a:gd name="T84" fmla="*/ 0 w 43"/>
                <a:gd name="T85" fmla="*/ 5 h 37"/>
                <a:gd name="T86" fmla="*/ 0 w 43"/>
                <a:gd name="T87" fmla="*/ 6 h 37"/>
                <a:gd name="T88" fmla="*/ 0 w 43"/>
                <a:gd name="T89" fmla="*/ 8 h 37"/>
                <a:gd name="T90" fmla="*/ 0 w 43"/>
                <a:gd name="T91" fmla="*/ 10 h 37"/>
                <a:gd name="T92" fmla="*/ 1 w 43"/>
                <a:gd name="T93" fmla="*/ 13 h 37"/>
                <a:gd name="T94" fmla="*/ 3 w 43"/>
                <a:gd name="T95" fmla="*/ 14 h 37"/>
                <a:gd name="T96" fmla="*/ 3 w 43"/>
                <a:gd name="T97" fmla="*/ 16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3" y="16"/>
                  </a:moveTo>
                  <a:lnTo>
                    <a:pt x="5" y="19"/>
                  </a:lnTo>
                  <a:lnTo>
                    <a:pt x="6" y="22"/>
                  </a:lnTo>
                  <a:lnTo>
                    <a:pt x="8" y="26"/>
                  </a:lnTo>
                  <a:lnTo>
                    <a:pt x="9" y="29"/>
                  </a:lnTo>
                  <a:lnTo>
                    <a:pt x="11" y="32"/>
                  </a:lnTo>
                  <a:lnTo>
                    <a:pt x="13" y="34"/>
                  </a:lnTo>
                  <a:lnTo>
                    <a:pt x="16" y="35"/>
                  </a:lnTo>
                  <a:lnTo>
                    <a:pt x="19" y="37"/>
                  </a:lnTo>
                  <a:lnTo>
                    <a:pt x="22" y="35"/>
                  </a:lnTo>
                  <a:lnTo>
                    <a:pt x="27" y="35"/>
                  </a:lnTo>
                  <a:lnTo>
                    <a:pt x="30" y="35"/>
                  </a:lnTo>
                  <a:lnTo>
                    <a:pt x="34" y="34"/>
                  </a:lnTo>
                  <a:lnTo>
                    <a:pt x="37" y="32"/>
                  </a:lnTo>
                  <a:lnTo>
                    <a:pt x="40" y="30"/>
                  </a:lnTo>
                  <a:lnTo>
                    <a:pt x="42" y="29"/>
                  </a:lnTo>
                  <a:lnTo>
                    <a:pt x="43" y="26"/>
                  </a:lnTo>
                  <a:lnTo>
                    <a:pt x="43" y="21"/>
                  </a:lnTo>
                  <a:lnTo>
                    <a:pt x="42" y="19"/>
                  </a:lnTo>
                  <a:lnTo>
                    <a:pt x="38" y="16"/>
                  </a:lnTo>
                  <a:lnTo>
                    <a:pt x="35" y="14"/>
                  </a:lnTo>
                  <a:lnTo>
                    <a:pt x="30" y="13"/>
                  </a:lnTo>
                  <a:lnTo>
                    <a:pt x="27" y="11"/>
                  </a:lnTo>
                  <a:lnTo>
                    <a:pt x="22" y="10"/>
                  </a:lnTo>
                  <a:lnTo>
                    <a:pt x="19" y="10"/>
                  </a:lnTo>
                  <a:lnTo>
                    <a:pt x="18" y="8"/>
                  </a:lnTo>
                  <a:lnTo>
                    <a:pt x="16" y="8"/>
                  </a:lnTo>
                  <a:lnTo>
                    <a:pt x="16" y="6"/>
                  </a:lnTo>
                  <a:lnTo>
                    <a:pt x="14" y="6"/>
                  </a:lnTo>
                  <a:lnTo>
                    <a:pt x="13" y="5"/>
                  </a:lnTo>
                  <a:lnTo>
                    <a:pt x="13" y="3"/>
                  </a:lnTo>
                  <a:lnTo>
                    <a:pt x="11" y="2"/>
                  </a:lnTo>
                  <a:lnTo>
                    <a:pt x="9" y="2"/>
                  </a:lnTo>
                  <a:lnTo>
                    <a:pt x="9" y="0"/>
                  </a:lnTo>
                  <a:lnTo>
                    <a:pt x="8" y="0"/>
                  </a:lnTo>
                  <a:lnTo>
                    <a:pt x="6" y="0"/>
                  </a:lnTo>
                  <a:lnTo>
                    <a:pt x="5" y="0"/>
                  </a:lnTo>
                  <a:lnTo>
                    <a:pt x="3" y="0"/>
                  </a:lnTo>
                  <a:lnTo>
                    <a:pt x="1" y="0"/>
                  </a:lnTo>
                  <a:lnTo>
                    <a:pt x="1" y="2"/>
                  </a:lnTo>
                  <a:lnTo>
                    <a:pt x="0" y="3"/>
                  </a:lnTo>
                  <a:lnTo>
                    <a:pt x="0" y="5"/>
                  </a:lnTo>
                  <a:lnTo>
                    <a:pt x="0" y="6"/>
                  </a:lnTo>
                  <a:lnTo>
                    <a:pt x="0" y="8"/>
                  </a:lnTo>
                  <a:lnTo>
                    <a:pt x="0" y="10"/>
                  </a:lnTo>
                  <a:lnTo>
                    <a:pt x="1" y="13"/>
                  </a:lnTo>
                  <a:lnTo>
                    <a:pt x="3" y="14"/>
                  </a:lnTo>
                  <a:lnTo>
                    <a:pt x="3" y="1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39" name="Freeform 955"/>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0" name="Freeform 956"/>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1" name="Freeform 957"/>
            <p:cNvSpPr>
              <a:spLocks/>
            </p:cNvSpPr>
            <p:nvPr/>
          </p:nvSpPr>
          <p:spPr bwMode="auto">
            <a:xfrm>
              <a:off x="4785" y="2768"/>
              <a:ext cx="29" cy="40"/>
            </a:xfrm>
            <a:custGeom>
              <a:avLst/>
              <a:gdLst>
                <a:gd name="T0" fmla="*/ 3 w 29"/>
                <a:gd name="T1" fmla="*/ 21 h 40"/>
                <a:gd name="T2" fmla="*/ 1 w 29"/>
                <a:gd name="T3" fmla="*/ 22 h 40"/>
                <a:gd name="T4" fmla="*/ 0 w 29"/>
                <a:gd name="T5" fmla="*/ 25 h 40"/>
                <a:gd name="T6" fmla="*/ 0 w 29"/>
                <a:gd name="T7" fmla="*/ 29 h 40"/>
                <a:gd name="T8" fmla="*/ 0 w 29"/>
                <a:gd name="T9" fmla="*/ 32 h 40"/>
                <a:gd name="T10" fmla="*/ 1 w 29"/>
                <a:gd name="T11" fmla="*/ 35 h 40"/>
                <a:gd name="T12" fmla="*/ 3 w 29"/>
                <a:gd name="T13" fmla="*/ 37 h 40"/>
                <a:gd name="T14" fmla="*/ 5 w 29"/>
                <a:gd name="T15" fmla="*/ 38 h 40"/>
                <a:gd name="T16" fmla="*/ 6 w 29"/>
                <a:gd name="T17" fmla="*/ 40 h 40"/>
                <a:gd name="T18" fmla="*/ 9 w 29"/>
                <a:gd name="T19" fmla="*/ 40 h 40"/>
                <a:gd name="T20" fmla="*/ 11 w 29"/>
                <a:gd name="T21" fmla="*/ 40 h 40"/>
                <a:gd name="T22" fmla="*/ 14 w 29"/>
                <a:gd name="T23" fmla="*/ 38 h 40"/>
                <a:gd name="T24" fmla="*/ 16 w 29"/>
                <a:gd name="T25" fmla="*/ 37 h 40"/>
                <a:gd name="T26" fmla="*/ 17 w 29"/>
                <a:gd name="T27" fmla="*/ 33 h 40"/>
                <a:gd name="T28" fmla="*/ 19 w 29"/>
                <a:gd name="T29" fmla="*/ 32 h 40"/>
                <a:gd name="T30" fmla="*/ 21 w 29"/>
                <a:gd name="T31" fmla="*/ 29 h 40"/>
                <a:gd name="T32" fmla="*/ 21 w 29"/>
                <a:gd name="T33" fmla="*/ 27 h 40"/>
                <a:gd name="T34" fmla="*/ 22 w 29"/>
                <a:gd name="T35" fmla="*/ 25 h 40"/>
                <a:gd name="T36" fmla="*/ 22 w 29"/>
                <a:gd name="T37" fmla="*/ 25 h 40"/>
                <a:gd name="T38" fmla="*/ 24 w 29"/>
                <a:gd name="T39" fmla="*/ 25 h 40"/>
                <a:gd name="T40" fmla="*/ 24 w 29"/>
                <a:gd name="T41" fmla="*/ 25 h 40"/>
                <a:gd name="T42" fmla="*/ 25 w 29"/>
                <a:gd name="T43" fmla="*/ 25 h 40"/>
                <a:gd name="T44" fmla="*/ 25 w 29"/>
                <a:gd name="T45" fmla="*/ 25 h 40"/>
                <a:gd name="T46" fmla="*/ 27 w 29"/>
                <a:gd name="T47" fmla="*/ 24 h 40"/>
                <a:gd name="T48" fmla="*/ 27 w 29"/>
                <a:gd name="T49" fmla="*/ 24 h 40"/>
                <a:gd name="T50" fmla="*/ 27 w 29"/>
                <a:gd name="T51" fmla="*/ 21 h 40"/>
                <a:gd name="T52" fmla="*/ 27 w 29"/>
                <a:gd name="T53" fmla="*/ 17 h 40"/>
                <a:gd name="T54" fmla="*/ 27 w 29"/>
                <a:gd name="T55" fmla="*/ 13 h 40"/>
                <a:gd name="T56" fmla="*/ 29 w 29"/>
                <a:gd name="T57" fmla="*/ 9 h 40"/>
                <a:gd name="T58" fmla="*/ 29 w 29"/>
                <a:gd name="T59" fmla="*/ 6 h 40"/>
                <a:gd name="T60" fmla="*/ 29 w 29"/>
                <a:gd name="T61" fmla="*/ 3 h 40"/>
                <a:gd name="T62" fmla="*/ 27 w 29"/>
                <a:gd name="T63" fmla="*/ 1 h 40"/>
                <a:gd name="T64" fmla="*/ 25 w 29"/>
                <a:gd name="T65" fmla="*/ 0 h 40"/>
                <a:gd name="T66" fmla="*/ 24 w 29"/>
                <a:gd name="T67" fmla="*/ 0 h 40"/>
                <a:gd name="T68" fmla="*/ 21 w 29"/>
                <a:gd name="T69" fmla="*/ 1 h 40"/>
                <a:gd name="T70" fmla="*/ 19 w 29"/>
                <a:gd name="T71" fmla="*/ 3 h 40"/>
                <a:gd name="T72" fmla="*/ 16 w 29"/>
                <a:gd name="T73" fmla="*/ 8 h 40"/>
                <a:gd name="T74" fmla="*/ 13 w 29"/>
                <a:gd name="T75" fmla="*/ 13 h 40"/>
                <a:gd name="T76" fmla="*/ 9 w 29"/>
                <a:gd name="T77" fmla="*/ 16 h 40"/>
                <a:gd name="T78" fmla="*/ 6 w 29"/>
                <a:gd name="T79" fmla="*/ 19 h 40"/>
                <a:gd name="T80" fmla="*/ 3 w 29"/>
                <a:gd name="T81" fmla="*/ 21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0"/>
                <a:gd name="T125" fmla="*/ 29 w 2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0">
                  <a:moveTo>
                    <a:pt x="3" y="21"/>
                  </a:moveTo>
                  <a:lnTo>
                    <a:pt x="1" y="22"/>
                  </a:lnTo>
                  <a:lnTo>
                    <a:pt x="0" y="25"/>
                  </a:lnTo>
                  <a:lnTo>
                    <a:pt x="0" y="29"/>
                  </a:lnTo>
                  <a:lnTo>
                    <a:pt x="0" y="32"/>
                  </a:lnTo>
                  <a:lnTo>
                    <a:pt x="1" y="35"/>
                  </a:lnTo>
                  <a:lnTo>
                    <a:pt x="3" y="37"/>
                  </a:lnTo>
                  <a:lnTo>
                    <a:pt x="5" y="38"/>
                  </a:lnTo>
                  <a:lnTo>
                    <a:pt x="6" y="40"/>
                  </a:lnTo>
                  <a:lnTo>
                    <a:pt x="9" y="40"/>
                  </a:lnTo>
                  <a:lnTo>
                    <a:pt x="11" y="40"/>
                  </a:lnTo>
                  <a:lnTo>
                    <a:pt x="14" y="38"/>
                  </a:lnTo>
                  <a:lnTo>
                    <a:pt x="16" y="37"/>
                  </a:lnTo>
                  <a:lnTo>
                    <a:pt x="17" y="33"/>
                  </a:lnTo>
                  <a:lnTo>
                    <a:pt x="19" y="32"/>
                  </a:lnTo>
                  <a:lnTo>
                    <a:pt x="21" y="29"/>
                  </a:lnTo>
                  <a:lnTo>
                    <a:pt x="21" y="27"/>
                  </a:lnTo>
                  <a:lnTo>
                    <a:pt x="22" y="25"/>
                  </a:lnTo>
                  <a:lnTo>
                    <a:pt x="24" y="25"/>
                  </a:lnTo>
                  <a:lnTo>
                    <a:pt x="25" y="25"/>
                  </a:lnTo>
                  <a:lnTo>
                    <a:pt x="27" y="24"/>
                  </a:lnTo>
                  <a:lnTo>
                    <a:pt x="27" y="21"/>
                  </a:lnTo>
                  <a:lnTo>
                    <a:pt x="27" y="17"/>
                  </a:lnTo>
                  <a:lnTo>
                    <a:pt x="27" y="13"/>
                  </a:lnTo>
                  <a:lnTo>
                    <a:pt x="29" y="9"/>
                  </a:lnTo>
                  <a:lnTo>
                    <a:pt x="29" y="6"/>
                  </a:lnTo>
                  <a:lnTo>
                    <a:pt x="29" y="3"/>
                  </a:lnTo>
                  <a:lnTo>
                    <a:pt x="27" y="1"/>
                  </a:lnTo>
                  <a:lnTo>
                    <a:pt x="25" y="0"/>
                  </a:lnTo>
                  <a:lnTo>
                    <a:pt x="24" y="0"/>
                  </a:lnTo>
                  <a:lnTo>
                    <a:pt x="21" y="1"/>
                  </a:lnTo>
                  <a:lnTo>
                    <a:pt x="19" y="3"/>
                  </a:lnTo>
                  <a:lnTo>
                    <a:pt x="16" y="8"/>
                  </a:lnTo>
                  <a:lnTo>
                    <a:pt x="13" y="13"/>
                  </a:lnTo>
                  <a:lnTo>
                    <a:pt x="9" y="16"/>
                  </a:lnTo>
                  <a:lnTo>
                    <a:pt x="6" y="19"/>
                  </a:lnTo>
                  <a:lnTo>
                    <a:pt x="3" y="2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2" name="Freeform 958"/>
            <p:cNvSpPr>
              <a:spLocks/>
            </p:cNvSpPr>
            <p:nvPr/>
          </p:nvSpPr>
          <p:spPr bwMode="auto">
            <a:xfrm>
              <a:off x="4729" y="2787"/>
              <a:ext cx="54" cy="63"/>
            </a:xfrm>
            <a:custGeom>
              <a:avLst/>
              <a:gdLst>
                <a:gd name="T0" fmla="*/ 11 w 54"/>
                <a:gd name="T1" fmla="*/ 19 h 63"/>
                <a:gd name="T2" fmla="*/ 9 w 54"/>
                <a:gd name="T3" fmla="*/ 21 h 63"/>
                <a:gd name="T4" fmla="*/ 6 w 54"/>
                <a:gd name="T5" fmla="*/ 22 h 63"/>
                <a:gd name="T6" fmla="*/ 4 w 54"/>
                <a:gd name="T7" fmla="*/ 26 h 63"/>
                <a:gd name="T8" fmla="*/ 3 w 54"/>
                <a:gd name="T9" fmla="*/ 27 h 63"/>
                <a:gd name="T10" fmla="*/ 1 w 54"/>
                <a:gd name="T11" fmla="*/ 31 h 63"/>
                <a:gd name="T12" fmla="*/ 0 w 54"/>
                <a:gd name="T13" fmla="*/ 34 h 63"/>
                <a:gd name="T14" fmla="*/ 0 w 54"/>
                <a:gd name="T15" fmla="*/ 37 h 63"/>
                <a:gd name="T16" fmla="*/ 1 w 54"/>
                <a:gd name="T17" fmla="*/ 40 h 63"/>
                <a:gd name="T18" fmla="*/ 4 w 54"/>
                <a:gd name="T19" fmla="*/ 48 h 63"/>
                <a:gd name="T20" fmla="*/ 9 w 54"/>
                <a:gd name="T21" fmla="*/ 53 h 63"/>
                <a:gd name="T22" fmla="*/ 16 w 54"/>
                <a:gd name="T23" fmla="*/ 56 h 63"/>
                <a:gd name="T24" fmla="*/ 22 w 54"/>
                <a:gd name="T25" fmla="*/ 58 h 63"/>
                <a:gd name="T26" fmla="*/ 28 w 54"/>
                <a:gd name="T27" fmla="*/ 59 h 63"/>
                <a:gd name="T28" fmla="*/ 35 w 54"/>
                <a:gd name="T29" fmla="*/ 59 h 63"/>
                <a:gd name="T30" fmla="*/ 41 w 54"/>
                <a:gd name="T31" fmla="*/ 61 h 63"/>
                <a:gd name="T32" fmla="*/ 49 w 54"/>
                <a:gd name="T33" fmla="*/ 63 h 63"/>
                <a:gd name="T34" fmla="*/ 51 w 54"/>
                <a:gd name="T35" fmla="*/ 58 h 63"/>
                <a:gd name="T36" fmla="*/ 53 w 54"/>
                <a:gd name="T37" fmla="*/ 53 h 63"/>
                <a:gd name="T38" fmla="*/ 54 w 54"/>
                <a:gd name="T39" fmla="*/ 48 h 63"/>
                <a:gd name="T40" fmla="*/ 54 w 54"/>
                <a:gd name="T41" fmla="*/ 42 h 63"/>
                <a:gd name="T42" fmla="*/ 54 w 54"/>
                <a:gd name="T43" fmla="*/ 37 h 63"/>
                <a:gd name="T44" fmla="*/ 53 w 54"/>
                <a:gd name="T45" fmla="*/ 32 h 63"/>
                <a:gd name="T46" fmla="*/ 51 w 54"/>
                <a:gd name="T47" fmla="*/ 27 h 63"/>
                <a:gd name="T48" fmla="*/ 48 w 54"/>
                <a:gd name="T49" fmla="*/ 22 h 63"/>
                <a:gd name="T50" fmla="*/ 46 w 54"/>
                <a:gd name="T51" fmla="*/ 21 h 63"/>
                <a:gd name="T52" fmla="*/ 46 w 54"/>
                <a:gd name="T53" fmla="*/ 19 h 63"/>
                <a:gd name="T54" fmla="*/ 46 w 54"/>
                <a:gd name="T55" fmla="*/ 18 h 63"/>
                <a:gd name="T56" fmla="*/ 48 w 54"/>
                <a:gd name="T57" fmla="*/ 16 h 63"/>
                <a:gd name="T58" fmla="*/ 48 w 54"/>
                <a:gd name="T59" fmla="*/ 14 h 63"/>
                <a:gd name="T60" fmla="*/ 48 w 54"/>
                <a:gd name="T61" fmla="*/ 13 h 63"/>
                <a:gd name="T62" fmla="*/ 48 w 54"/>
                <a:gd name="T63" fmla="*/ 11 h 63"/>
                <a:gd name="T64" fmla="*/ 48 w 54"/>
                <a:gd name="T65" fmla="*/ 10 h 63"/>
                <a:gd name="T66" fmla="*/ 45 w 54"/>
                <a:gd name="T67" fmla="*/ 5 h 63"/>
                <a:gd name="T68" fmla="*/ 41 w 54"/>
                <a:gd name="T69" fmla="*/ 2 h 63"/>
                <a:gd name="T70" fmla="*/ 36 w 54"/>
                <a:gd name="T71" fmla="*/ 0 h 63"/>
                <a:gd name="T72" fmla="*/ 32 w 54"/>
                <a:gd name="T73" fmla="*/ 0 h 63"/>
                <a:gd name="T74" fmla="*/ 27 w 54"/>
                <a:gd name="T75" fmla="*/ 2 h 63"/>
                <a:gd name="T76" fmla="*/ 22 w 54"/>
                <a:gd name="T77" fmla="*/ 3 h 63"/>
                <a:gd name="T78" fmla="*/ 19 w 54"/>
                <a:gd name="T79" fmla="*/ 6 h 63"/>
                <a:gd name="T80" fmla="*/ 16 w 54"/>
                <a:gd name="T81" fmla="*/ 10 h 63"/>
                <a:gd name="T82" fmla="*/ 11 w 54"/>
                <a:gd name="T83" fmla="*/ 19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3"/>
                <a:gd name="T128" fmla="*/ 54 w 54"/>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3">
                  <a:moveTo>
                    <a:pt x="11" y="19"/>
                  </a:moveTo>
                  <a:lnTo>
                    <a:pt x="9" y="21"/>
                  </a:lnTo>
                  <a:lnTo>
                    <a:pt x="6" y="22"/>
                  </a:lnTo>
                  <a:lnTo>
                    <a:pt x="4" y="26"/>
                  </a:lnTo>
                  <a:lnTo>
                    <a:pt x="3" y="27"/>
                  </a:lnTo>
                  <a:lnTo>
                    <a:pt x="1" y="31"/>
                  </a:lnTo>
                  <a:lnTo>
                    <a:pt x="0" y="34"/>
                  </a:lnTo>
                  <a:lnTo>
                    <a:pt x="0" y="37"/>
                  </a:lnTo>
                  <a:lnTo>
                    <a:pt x="1" y="40"/>
                  </a:lnTo>
                  <a:lnTo>
                    <a:pt x="4" y="48"/>
                  </a:lnTo>
                  <a:lnTo>
                    <a:pt x="9" y="53"/>
                  </a:lnTo>
                  <a:lnTo>
                    <a:pt x="16" y="56"/>
                  </a:lnTo>
                  <a:lnTo>
                    <a:pt x="22" y="58"/>
                  </a:lnTo>
                  <a:lnTo>
                    <a:pt x="28" y="59"/>
                  </a:lnTo>
                  <a:lnTo>
                    <a:pt x="35" y="59"/>
                  </a:lnTo>
                  <a:lnTo>
                    <a:pt x="41" y="61"/>
                  </a:lnTo>
                  <a:lnTo>
                    <a:pt x="49" y="63"/>
                  </a:lnTo>
                  <a:lnTo>
                    <a:pt x="51" y="58"/>
                  </a:lnTo>
                  <a:lnTo>
                    <a:pt x="53" y="53"/>
                  </a:lnTo>
                  <a:lnTo>
                    <a:pt x="54" y="48"/>
                  </a:lnTo>
                  <a:lnTo>
                    <a:pt x="54" y="42"/>
                  </a:lnTo>
                  <a:lnTo>
                    <a:pt x="54" y="37"/>
                  </a:lnTo>
                  <a:lnTo>
                    <a:pt x="53" y="32"/>
                  </a:lnTo>
                  <a:lnTo>
                    <a:pt x="51" y="27"/>
                  </a:lnTo>
                  <a:lnTo>
                    <a:pt x="48" y="22"/>
                  </a:lnTo>
                  <a:lnTo>
                    <a:pt x="46" y="21"/>
                  </a:lnTo>
                  <a:lnTo>
                    <a:pt x="46" y="19"/>
                  </a:lnTo>
                  <a:lnTo>
                    <a:pt x="46" y="18"/>
                  </a:lnTo>
                  <a:lnTo>
                    <a:pt x="48" y="16"/>
                  </a:lnTo>
                  <a:lnTo>
                    <a:pt x="48" y="14"/>
                  </a:lnTo>
                  <a:lnTo>
                    <a:pt x="48" y="13"/>
                  </a:lnTo>
                  <a:lnTo>
                    <a:pt x="48" y="11"/>
                  </a:lnTo>
                  <a:lnTo>
                    <a:pt x="48" y="10"/>
                  </a:lnTo>
                  <a:lnTo>
                    <a:pt x="45" y="5"/>
                  </a:lnTo>
                  <a:lnTo>
                    <a:pt x="41" y="2"/>
                  </a:lnTo>
                  <a:lnTo>
                    <a:pt x="36" y="0"/>
                  </a:lnTo>
                  <a:lnTo>
                    <a:pt x="32" y="0"/>
                  </a:lnTo>
                  <a:lnTo>
                    <a:pt x="27" y="2"/>
                  </a:lnTo>
                  <a:lnTo>
                    <a:pt x="22" y="3"/>
                  </a:lnTo>
                  <a:lnTo>
                    <a:pt x="19" y="6"/>
                  </a:lnTo>
                  <a:lnTo>
                    <a:pt x="16" y="10"/>
                  </a:lnTo>
                  <a:lnTo>
                    <a:pt x="11" y="1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3" name="Freeform 959"/>
            <p:cNvSpPr>
              <a:spLocks/>
            </p:cNvSpPr>
            <p:nvPr/>
          </p:nvSpPr>
          <p:spPr bwMode="auto">
            <a:xfrm>
              <a:off x="4729" y="2787"/>
              <a:ext cx="54" cy="63"/>
            </a:xfrm>
            <a:custGeom>
              <a:avLst/>
              <a:gdLst>
                <a:gd name="T0" fmla="*/ 11 w 54"/>
                <a:gd name="T1" fmla="*/ 19 h 63"/>
                <a:gd name="T2" fmla="*/ 9 w 54"/>
                <a:gd name="T3" fmla="*/ 21 h 63"/>
                <a:gd name="T4" fmla="*/ 6 w 54"/>
                <a:gd name="T5" fmla="*/ 22 h 63"/>
                <a:gd name="T6" fmla="*/ 4 w 54"/>
                <a:gd name="T7" fmla="*/ 26 h 63"/>
                <a:gd name="T8" fmla="*/ 3 w 54"/>
                <a:gd name="T9" fmla="*/ 27 h 63"/>
                <a:gd name="T10" fmla="*/ 1 w 54"/>
                <a:gd name="T11" fmla="*/ 31 h 63"/>
                <a:gd name="T12" fmla="*/ 0 w 54"/>
                <a:gd name="T13" fmla="*/ 34 h 63"/>
                <a:gd name="T14" fmla="*/ 0 w 54"/>
                <a:gd name="T15" fmla="*/ 37 h 63"/>
                <a:gd name="T16" fmla="*/ 1 w 54"/>
                <a:gd name="T17" fmla="*/ 40 h 63"/>
                <a:gd name="T18" fmla="*/ 4 w 54"/>
                <a:gd name="T19" fmla="*/ 48 h 63"/>
                <a:gd name="T20" fmla="*/ 9 w 54"/>
                <a:gd name="T21" fmla="*/ 53 h 63"/>
                <a:gd name="T22" fmla="*/ 16 w 54"/>
                <a:gd name="T23" fmla="*/ 56 h 63"/>
                <a:gd name="T24" fmla="*/ 22 w 54"/>
                <a:gd name="T25" fmla="*/ 58 h 63"/>
                <a:gd name="T26" fmla="*/ 28 w 54"/>
                <a:gd name="T27" fmla="*/ 59 h 63"/>
                <a:gd name="T28" fmla="*/ 35 w 54"/>
                <a:gd name="T29" fmla="*/ 59 h 63"/>
                <a:gd name="T30" fmla="*/ 41 w 54"/>
                <a:gd name="T31" fmla="*/ 61 h 63"/>
                <a:gd name="T32" fmla="*/ 49 w 54"/>
                <a:gd name="T33" fmla="*/ 63 h 63"/>
                <a:gd name="T34" fmla="*/ 51 w 54"/>
                <a:gd name="T35" fmla="*/ 58 h 63"/>
                <a:gd name="T36" fmla="*/ 53 w 54"/>
                <a:gd name="T37" fmla="*/ 53 h 63"/>
                <a:gd name="T38" fmla="*/ 54 w 54"/>
                <a:gd name="T39" fmla="*/ 48 h 63"/>
                <a:gd name="T40" fmla="*/ 54 w 54"/>
                <a:gd name="T41" fmla="*/ 42 h 63"/>
                <a:gd name="T42" fmla="*/ 54 w 54"/>
                <a:gd name="T43" fmla="*/ 37 h 63"/>
                <a:gd name="T44" fmla="*/ 53 w 54"/>
                <a:gd name="T45" fmla="*/ 32 h 63"/>
                <a:gd name="T46" fmla="*/ 51 w 54"/>
                <a:gd name="T47" fmla="*/ 27 h 63"/>
                <a:gd name="T48" fmla="*/ 48 w 54"/>
                <a:gd name="T49" fmla="*/ 22 h 63"/>
                <a:gd name="T50" fmla="*/ 46 w 54"/>
                <a:gd name="T51" fmla="*/ 21 h 63"/>
                <a:gd name="T52" fmla="*/ 46 w 54"/>
                <a:gd name="T53" fmla="*/ 19 h 63"/>
                <a:gd name="T54" fmla="*/ 46 w 54"/>
                <a:gd name="T55" fmla="*/ 18 h 63"/>
                <a:gd name="T56" fmla="*/ 48 w 54"/>
                <a:gd name="T57" fmla="*/ 16 h 63"/>
                <a:gd name="T58" fmla="*/ 48 w 54"/>
                <a:gd name="T59" fmla="*/ 14 h 63"/>
                <a:gd name="T60" fmla="*/ 48 w 54"/>
                <a:gd name="T61" fmla="*/ 13 h 63"/>
                <a:gd name="T62" fmla="*/ 48 w 54"/>
                <a:gd name="T63" fmla="*/ 11 h 63"/>
                <a:gd name="T64" fmla="*/ 48 w 54"/>
                <a:gd name="T65" fmla="*/ 10 h 63"/>
                <a:gd name="T66" fmla="*/ 45 w 54"/>
                <a:gd name="T67" fmla="*/ 5 h 63"/>
                <a:gd name="T68" fmla="*/ 41 w 54"/>
                <a:gd name="T69" fmla="*/ 2 h 63"/>
                <a:gd name="T70" fmla="*/ 36 w 54"/>
                <a:gd name="T71" fmla="*/ 0 h 63"/>
                <a:gd name="T72" fmla="*/ 32 w 54"/>
                <a:gd name="T73" fmla="*/ 0 h 63"/>
                <a:gd name="T74" fmla="*/ 27 w 54"/>
                <a:gd name="T75" fmla="*/ 2 h 63"/>
                <a:gd name="T76" fmla="*/ 22 w 54"/>
                <a:gd name="T77" fmla="*/ 3 h 63"/>
                <a:gd name="T78" fmla="*/ 19 w 54"/>
                <a:gd name="T79" fmla="*/ 6 h 63"/>
                <a:gd name="T80" fmla="*/ 16 w 54"/>
                <a:gd name="T81" fmla="*/ 10 h 63"/>
                <a:gd name="T82" fmla="*/ 11 w 54"/>
                <a:gd name="T83" fmla="*/ 19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3"/>
                <a:gd name="T128" fmla="*/ 54 w 54"/>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3">
                  <a:moveTo>
                    <a:pt x="11" y="19"/>
                  </a:moveTo>
                  <a:lnTo>
                    <a:pt x="9" y="21"/>
                  </a:lnTo>
                  <a:lnTo>
                    <a:pt x="6" y="22"/>
                  </a:lnTo>
                  <a:lnTo>
                    <a:pt x="4" y="26"/>
                  </a:lnTo>
                  <a:lnTo>
                    <a:pt x="3" y="27"/>
                  </a:lnTo>
                  <a:lnTo>
                    <a:pt x="1" y="31"/>
                  </a:lnTo>
                  <a:lnTo>
                    <a:pt x="0" y="34"/>
                  </a:lnTo>
                  <a:lnTo>
                    <a:pt x="0" y="37"/>
                  </a:lnTo>
                  <a:lnTo>
                    <a:pt x="1" y="40"/>
                  </a:lnTo>
                  <a:lnTo>
                    <a:pt x="4" y="48"/>
                  </a:lnTo>
                  <a:lnTo>
                    <a:pt x="9" y="53"/>
                  </a:lnTo>
                  <a:lnTo>
                    <a:pt x="16" y="56"/>
                  </a:lnTo>
                  <a:lnTo>
                    <a:pt x="22" y="58"/>
                  </a:lnTo>
                  <a:lnTo>
                    <a:pt x="28" y="59"/>
                  </a:lnTo>
                  <a:lnTo>
                    <a:pt x="35" y="59"/>
                  </a:lnTo>
                  <a:lnTo>
                    <a:pt x="41" y="61"/>
                  </a:lnTo>
                  <a:lnTo>
                    <a:pt x="49" y="63"/>
                  </a:lnTo>
                  <a:lnTo>
                    <a:pt x="51" y="58"/>
                  </a:lnTo>
                  <a:lnTo>
                    <a:pt x="53" y="53"/>
                  </a:lnTo>
                  <a:lnTo>
                    <a:pt x="54" y="48"/>
                  </a:lnTo>
                  <a:lnTo>
                    <a:pt x="54" y="42"/>
                  </a:lnTo>
                  <a:lnTo>
                    <a:pt x="54" y="37"/>
                  </a:lnTo>
                  <a:lnTo>
                    <a:pt x="53" y="32"/>
                  </a:lnTo>
                  <a:lnTo>
                    <a:pt x="51" y="27"/>
                  </a:lnTo>
                  <a:lnTo>
                    <a:pt x="48" y="22"/>
                  </a:lnTo>
                  <a:lnTo>
                    <a:pt x="46" y="21"/>
                  </a:lnTo>
                  <a:lnTo>
                    <a:pt x="46" y="19"/>
                  </a:lnTo>
                  <a:lnTo>
                    <a:pt x="46" y="18"/>
                  </a:lnTo>
                  <a:lnTo>
                    <a:pt x="48" y="16"/>
                  </a:lnTo>
                  <a:lnTo>
                    <a:pt x="48" y="14"/>
                  </a:lnTo>
                  <a:lnTo>
                    <a:pt x="48" y="13"/>
                  </a:lnTo>
                  <a:lnTo>
                    <a:pt x="48" y="11"/>
                  </a:lnTo>
                  <a:lnTo>
                    <a:pt x="48" y="10"/>
                  </a:lnTo>
                  <a:lnTo>
                    <a:pt x="45" y="5"/>
                  </a:lnTo>
                  <a:lnTo>
                    <a:pt x="41" y="2"/>
                  </a:lnTo>
                  <a:lnTo>
                    <a:pt x="36" y="0"/>
                  </a:lnTo>
                  <a:lnTo>
                    <a:pt x="32" y="0"/>
                  </a:lnTo>
                  <a:lnTo>
                    <a:pt x="27" y="2"/>
                  </a:lnTo>
                  <a:lnTo>
                    <a:pt x="22" y="3"/>
                  </a:lnTo>
                  <a:lnTo>
                    <a:pt x="19" y="6"/>
                  </a:lnTo>
                  <a:lnTo>
                    <a:pt x="16" y="10"/>
                  </a:lnTo>
                  <a:lnTo>
                    <a:pt x="11" y="19"/>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4" name="Freeform 960"/>
            <p:cNvSpPr>
              <a:spLocks/>
            </p:cNvSpPr>
            <p:nvPr/>
          </p:nvSpPr>
          <p:spPr bwMode="auto">
            <a:xfrm>
              <a:off x="4655" y="2753"/>
              <a:ext cx="75" cy="61"/>
            </a:xfrm>
            <a:custGeom>
              <a:avLst/>
              <a:gdLst>
                <a:gd name="T0" fmla="*/ 3 w 75"/>
                <a:gd name="T1" fmla="*/ 19 h 61"/>
                <a:gd name="T2" fmla="*/ 1 w 75"/>
                <a:gd name="T3" fmla="*/ 28 h 61"/>
                <a:gd name="T4" fmla="*/ 0 w 75"/>
                <a:gd name="T5" fmla="*/ 34 h 61"/>
                <a:gd name="T6" fmla="*/ 3 w 75"/>
                <a:gd name="T7" fmla="*/ 42 h 61"/>
                <a:gd name="T8" fmla="*/ 8 w 75"/>
                <a:gd name="T9" fmla="*/ 48 h 61"/>
                <a:gd name="T10" fmla="*/ 17 w 75"/>
                <a:gd name="T11" fmla="*/ 53 h 61"/>
                <a:gd name="T12" fmla="*/ 29 w 75"/>
                <a:gd name="T13" fmla="*/ 55 h 61"/>
                <a:gd name="T14" fmla="*/ 40 w 75"/>
                <a:gd name="T15" fmla="*/ 55 h 61"/>
                <a:gd name="T16" fmla="*/ 48 w 75"/>
                <a:gd name="T17" fmla="*/ 55 h 61"/>
                <a:gd name="T18" fmla="*/ 49 w 75"/>
                <a:gd name="T19" fmla="*/ 56 h 61"/>
                <a:gd name="T20" fmla="*/ 53 w 75"/>
                <a:gd name="T21" fmla="*/ 58 h 61"/>
                <a:gd name="T22" fmla="*/ 56 w 75"/>
                <a:gd name="T23" fmla="*/ 60 h 61"/>
                <a:gd name="T24" fmla="*/ 61 w 75"/>
                <a:gd name="T25" fmla="*/ 61 h 61"/>
                <a:gd name="T26" fmla="*/ 67 w 75"/>
                <a:gd name="T27" fmla="*/ 60 h 61"/>
                <a:gd name="T28" fmla="*/ 72 w 75"/>
                <a:gd name="T29" fmla="*/ 56 h 61"/>
                <a:gd name="T30" fmla="*/ 75 w 75"/>
                <a:gd name="T31" fmla="*/ 50 h 61"/>
                <a:gd name="T32" fmla="*/ 74 w 75"/>
                <a:gd name="T33" fmla="*/ 47 h 61"/>
                <a:gd name="T34" fmla="*/ 74 w 75"/>
                <a:gd name="T35" fmla="*/ 45 h 61"/>
                <a:gd name="T36" fmla="*/ 74 w 75"/>
                <a:gd name="T37" fmla="*/ 44 h 61"/>
                <a:gd name="T38" fmla="*/ 72 w 75"/>
                <a:gd name="T39" fmla="*/ 42 h 61"/>
                <a:gd name="T40" fmla="*/ 70 w 75"/>
                <a:gd name="T41" fmla="*/ 39 h 61"/>
                <a:gd name="T42" fmla="*/ 65 w 75"/>
                <a:gd name="T43" fmla="*/ 34 h 61"/>
                <a:gd name="T44" fmla="*/ 59 w 75"/>
                <a:gd name="T45" fmla="*/ 29 h 61"/>
                <a:gd name="T46" fmla="*/ 53 w 75"/>
                <a:gd name="T47" fmla="*/ 26 h 61"/>
                <a:gd name="T48" fmla="*/ 48 w 75"/>
                <a:gd name="T49" fmla="*/ 21 h 61"/>
                <a:gd name="T50" fmla="*/ 46 w 75"/>
                <a:gd name="T51" fmla="*/ 16 h 61"/>
                <a:gd name="T52" fmla="*/ 43 w 75"/>
                <a:gd name="T53" fmla="*/ 11 h 61"/>
                <a:gd name="T54" fmla="*/ 41 w 75"/>
                <a:gd name="T55" fmla="*/ 7 h 61"/>
                <a:gd name="T56" fmla="*/ 35 w 75"/>
                <a:gd name="T57" fmla="*/ 2 h 61"/>
                <a:gd name="T58" fmla="*/ 29 w 75"/>
                <a:gd name="T59" fmla="*/ 0 h 61"/>
                <a:gd name="T60" fmla="*/ 20 w 75"/>
                <a:gd name="T61" fmla="*/ 3 h 61"/>
                <a:gd name="T62" fmla="*/ 16 w 75"/>
                <a:gd name="T63" fmla="*/ 8 h 61"/>
                <a:gd name="T64" fmla="*/ 6 w 75"/>
                <a:gd name="T65" fmla="*/ 1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1"/>
                <a:gd name="T101" fmla="*/ 75 w 7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1">
                  <a:moveTo>
                    <a:pt x="6" y="16"/>
                  </a:moveTo>
                  <a:lnTo>
                    <a:pt x="3" y="19"/>
                  </a:lnTo>
                  <a:lnTo>
                    <a:pt x="1" y="23"/>
                  </a:lnTo>
                  <a:lnTo>
                    <a:pt x="1" y="28"/>
                  </a:lnTo>
                  <a:lnTo>
                    <a:pt x="0" y="31"/>
                  </a:lnTo>
                  <a:lnTo>
                    <a:pt x="0" y="34"/>
                  </a:lnTo>
                  <a:lnTo>
                    <a:pt x="1" y="37"/>
                  </a:lnTo>
                  <a:lnTo>
                    <a:pt x="3" y="42"/>
                  </a:lnTo>
                  <a:lnTo>
                    <a:pt x="4" y="44"/>
                  </a:lnTo>
                  <a:lnTo>
                    <a:pt x="8" y="48"/>
                  </a:lnTo>
                  <a:lnTo>
                    <a:pt x="12" y="52"/>
                  </a:lnTo>
                  <a:lnTo>
                    <a:pt x="17" y="53"/>
                  </a:lnTo>
                  <a:lnTo>
                    <a:pt x="22" y="53"/>
                  </a:lnTo>
                  <a:lnTo>
                    <a:pt x="29" y="55"/>
                  </a:lnTo>
                  <a:lnTo>
                    <a:pt x="33" y="55"/>
                  </a:lnTo>
                  <a:lnTo>
                    <a:pt x="40" y="55"/>
                  </a:lnTo>
                  <a:lnTo>
                    <a:pt x="46" y="55"/>
                  </a:lnTo>
                  <a:lnTo>
                    <a:pt x="48" y="55"/>
                  </a:lnTo>
                  <a:lnTo>
                    <a:pt x="49" y="55"/>
                  </a:lnTo>
                  <a:lnTo>
                    <a:pt x="49" y="56"/>
                  </a:lnTo>
                  <a:lnTo>
                    <a:pt x="51" y="58"/>
                  </a:lnTo>
                  <a:lnTo>
                    <a:pt x="53" y="58"/>
                  </a:lnTo>
                  <a:lnTo>
                    <a:pt x="54" y="60"/>
                  </a:lnTo>
                  <a:lnTo>
                    <a:pt x="56" y="60"/>
                  </a:lnTo>
                  <a:lnTo>
                    <a:pt x="57" y="60"/>
                  </a:lnTo>
                  <a:lnTo>
                    <a:pt x="61" y="61"/>
                  </a:lnTo>
                  <a:lnTo>
                    <a:pt x="64" y="60"/>
                  </a:lnTo>
                  <a:lnTo>
                    <a:pt x="67" y="60"/>
                  </a:lnTo>
                  <a:lnTo>
                    <a:pt x="70" y="58"/>
                  </a:lnTo>
                  <a:lnTo>
                    <a:pt x="72" y="56"/>
                  </a:lnTo>
                  <a:lnTo>
                    <a:pt x="74" y="53"/>
                  </a:lnTo>
                  <a:lnTo>
                    <a:pt x="75" y="50"/>
                  </a:lnTo>
                  <a:lnTo>
                    <a:pt x="75" y="47"/>
                  </a:lnTo>
                  <a:lnTo>
                    <a:pt x="74" y="47"/>
                  </a:lnTo>
                  <a:lnTo>
                    <a:pt x="74" y="45"/>
                  </a:lnTo>
                  <a:lnTo>
                    <a:pt x="74" y="44"/>
                  </a:lnTo>
                  <a:lnTo>
                    <a:pt x="72" y="42"/>
                  </a:lnTo>
                  <a:lnTo>
                    <a:pt x="70" y="39"/>
                  </a:lnTo>
                  <a:lnTo>
                    <a:pt x="67" y="36"/>
                  </a:lnTo>
                  <a:lnTo>
                    <a:pt x="65" y="34"/>
                  </a:lnTo>
                  <a:lnTo>
                    <a:pt x="62" y="32"/>
                  </a:lnTo>
                  <a:lnTo>
                    <a:pt x="59" y="29"/>
                  </a:lnTo>
                  <a:lnTo>
                    <a:pt x="56" y="28"/>
                  </a:lnTo>
                  <a:lnTo>
                    <a:pt x="53" y="26"/>
                  </a:lnTo>
                  <a:lnTo>
                    <a:pt x="49" y="23"/>
                  </a:lnTo>
                  <a:lnTo>
                    <a:pt x="48" y="21"/>
                  </a:lnTo>
                  <a:lnTo>
                    <a:pt x="46" y="18"/>
                  </a:lnTo>
                  <a:lnTo>
                    <a:pt x="46" y="16"/>
                  </a:lnTo>
                  <a:lnTo>
                    <a:pt x="45" y="13"/>
                  </a:lnTo>
                  <a:lnTo>
                    <a:pt x="43" y="11"/>
                  </a:lnTo>
                  <a:lnTo>
                    <a:pt x="43" y="8"/>
                  </a:lnTo>
                  <a:lnTo>
                    <a:pt x="41" y="7"/>
                  </a:lnTo>
                  <a:lnTo>
                    <a:pt x="38" y="5"/>
                  </a:lnTo>
                  <a:lnTo>
                    <a:pt x="35" y="2"/>
                  </a:lnTo>
                  <a:lnTo>
                    <a:pt x="32" y="0"/>
                  </a:lnTo>
                  <a:lnTo>
                    <a:pt x="29" y="0"/>
                  </a:lnTo>
                  <a:lnTo>
                    <a:pt x="24" y="2"/>
                  </a:lnTo>
                  <a:lnTo>
                    <a:pt x="20" y="3"/>
                  </a:lnTo>
                  <a:lnTo>
                    <a:pt x="17" y="5"/>
                  </a:lnTo>
                  <a:lnTo>
                    <a:pt x="16" y="8"/>
                  </a:lnTo>
                  <a:lnTo>
                    <a:pt x="12" y="11"/>
                  </a:lnTo>
                  <a:lnTo>
                    <a:pt x="6" y="1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5" name="Freeform 961"/>
            <p:cNvSpPr>
              <a:spLocks/>
            </p:cNvSpPr>
            <p:nvPr/>
          </p:nvSpPr>
          <p:spPr bwMode="auto">
            <a:xfrm>
              <a:off x="4655" y="2753"/>
              <a:ext cx="75" cy="61"/>
            </a:xfrm>
            <a:custGeom>
              <a:avLst/>
              <a:gdLst>
                <a:gd name="T0" fmla="*/ 3 w 75"/>
                <a:gd name="T1" fmla="*/ 19 h 61"/>
                <a:gd name="T2" fmla="*/ 1 w 75"/>
                <a:gd name="T3" fmla="*/ 28 h 61"/>
                <a:gd name="T4" fmla="*/ 0 w 75"/>
                <a:gd name="T5" fmla="*/ 34 h 61"/>
                <a:gd name="T6" fmla="*/ 3 w 75"/>
                <a:gd name="T7" fmla="*/ 42 h 61"/>
                <a:gd name="T8" fmla="*/ 8 w 75"/>
                <a:gd name="T9" fmla="*/ 48 h 61"/>
                <a:gd name="T10" fmla="*/ 17 w 75"/>
                <a:gd name="T11" fmla="*/ 53 h 61"/>
                <a:gd name="T12" fmla="*/ 29 w 75"/>
                <a:gd name="T13" fmla="*/ 55 h 61"/>
                <a:gd name="T14" fmla="*/ 40 w 75"/>
                <a:gd name="T15" fmla="*/ 55 h 61"/>
                <a:gd name="T16" fmla="*/ 48 w 75"/>
                <a:gd name="T17" fmla="*/ 55 h 61"/>
                <a:gd name="T18" fmla="*/ 49 w 75"/>
                <a:gd name="T19" fmla="*/ 56 h 61"/>
                <a:gd name="T20" fmla="*/ 53 w 75"/>
                <a:gd name="T21" fmla="*/ 58 h 61"/>
                <a:gd name="T22" fmla="*/ 56 w 75"/>
                <a:gd name="T23" fmla="*/ 60 h 61"/>
                <a:gd name="T24" fmla="*/ 61 w 75"/>
                <a:gd name="T25" fmla="*/ 61 h 61"/>
                <a:gd name="T26" fmla="*/ 67 w 75"/>
                <a:gd name="T27" fmla="*/ 60 h 61"/>
                <a:gd name="T28" fmla="*/ 72 w 75"/>
                <a:gd name="T29" fmla="*/ 56 h 61"/>
                <a:gd name="T30" fmla="*/ 75 w 75"/>
                <a:gd name="T31" fmla="*/ 50 h 61"/>
                <a:gd name="T32" fmla="*/ 74 w 75"/>
                <a:gd name="T33" fmla="*/ 47 h 61"/>
                <a:gd name="T34" fmla="*/ 74 w 75"/>
                <a:gd name="T35" fmla="*/ 45 h 61"/>
                <a:gd name="T36" fmla="*/ 74 w 75"/>
                <a:gd name="T37" fmla="*/ 44 h 61"/>
                <a:gd name="T38" fmla="*/ 72 w 75"/>
                <a:gd name="T39" fmla="*/ 42 h 61"/>
                <a:gd name="T40" fmla="*/ 70 w 75"/>
                <a:gd name="T41" fmla="*/ 39 h 61"/>
                <a:gd name="T42" fmla="*/ 65 w 75"/>
                <a:gd name="T43" fmla="*/ 34 h 61"/>
                <a:gd name="T44" fmla="*/ 59 w 75"/>
                <a:gd name="T45" fmla="*/ 29 h 61"/>
                <a:gd name="T46" fmla="*/ 53 w 75"/>
                <a:gd name="T47" fmla="*/ 26 h 61"/>
                <a:gd name="T48" fmla="*/ 48 w 75"/>
                <a:gd name="T49" fmla="*/ 21 h 61"/>
                <a:gd name="T50" fmla="*/ 46 w 75"/>
                <a:gd name="T51" fmla="*/ 16 h 61"/>
                <a:gd name="T52" fmla="*/ 43 w 75"/>
                <a:gd name="T53" fmla="*/ 11 h 61"/>
                <a:gd name="T54" fmla="*/ 41 w 75"/>
                <a:gd name="T55" fmla="*/ 7 h 61"/>
                <a:gd name="T56" fmla="*/ 35 w 75"/>
                <a:gd name="T57" fmla="*/ 2 h 61"/>
                <a:gd name="T58" fmla="*/ 29 w 75"/>
                <a:gd name="T59" fmla="*/ 0 h 61"/>
                <a:gd name="T60" fmla="*/ 20 w 75"/>
                <a:gd name="T61" fmla="*/ 3 h 61"/>
                <a:gd name="T62" fmla="*/ 16 w 75"/>
                <a:gd name="T63" fmla="*/ 8 h 61"/>
                <a:gd name="T64" fmla="*/ 6 w 75"/>
                <a:gd name="T65" fmla="*/ 16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61"/>
                <a:gd name="T101" fmla="*/ 75 w 7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61">
                  <a:moveTo>
                    <a:pt x="6" y="16"/>
                  </a:moveTo>
                  <a:lnTo>
                    <a:pt x="3" y="19"/>
                  </a:lnTo>
                  <a:lnTo>
                    <a:pt x="1" y="23"/>
                  </a:lnTo>
                  <a:lnTo>
                    <a:pt x="1" y="28"/>
                  </a:lnTo>
                  <a:lnTo>
                    <a:pt x="0" y="31"/>
                  </a:lnTo>
                  <a:lnTo>
                    <a:pt x="0" y="34"/>
                  </a:lnTo>
                  <a:lnTo>
                    <a:pt x="1" y="37"/>
                  </a:lnTo>
                  <a:lnTo>
                    <a:pt x="3" y="42"/>
                  </a:lnTo>
                  <a:lnTo>
                    <a:pt x="4" y="44"/>
                  </a:lnTo>
                  <a:lnTo>
                    <a:pt x="8" y="48"/>
                  </a:lnTo>
                  <a:lnTo>
                    <a:pt x="12" y="52"/>
                  </a:lnTo>
                  <a:lnTo>
                    <a:pt x="17" y="53"/>
                  </a:lnTo>
                  <a:lnTo>
                    <a:pt x="22" y="53"/>
                  </a:lnTo>
                  <a:lnTo>
                    <a:pt x="29" y="55"/>
                  </a:lnTo>
                  <a:lnTo>
                    <a:pt x="33" y="55"/>
                  </a:lnTo>
                  <a:lnTo>
                    <a:pt x="40" y="55"/>
                  </a:lnTo>
                  <a:lnTo>
                    <a:pt x="46" y="55"/>
                  </a:lnTo>
                  <a:lnTo>
                    <a:pt x="48" y="55"/>
                  </a:lnTo>
                  <a:lnTo>
                    <a:pt x="49" y="55"/>
                  </a:lnTo>
                  <a:lnTo>
                    <a:pt x="49" y="56"/>
                  </a:lnTo>
                  <a:lnTo>
                    <a:pt x="51" y="58"/>
                  </a:lnTo>
                  <a:lnTo>
                    <a:pt x="53" y="58"/>
                  </a:lnTo>
                  <a:lnTo>
                    <a:pt x="54" y="60"/>
                  </a:lnTo>
                  <a:lnTo>
                    <a:pt x="56" y="60"/>
                  </a:lnTo>
                  <a:lnTo>
                    <a:pt x="57" y="60"/>
                  </a:lnTo>
                  <a:lnTo>
                    <a:pt x="61" y="61"/>
                  </a:lnTo>
                  <a:lnTo>
                    <a:pt x="64" y="60"/>
                  </a:lnTo>
                  <a:lnTo>
                    <a:pt x="67" y="60"/>
                  </a:lnTo>
                  <a:lnTo>
                    <a:pt x="70" y="58"/>
                  </a:lnTo>
                  <a:lnTo>
                    <a:pt x="72" y="56"/>
                  </a:lnTo>
                  <a:lnTo>
                    <a:pt x="74" y="53"/>
                  </a:lnTo>
                  <a:lnTo>
                    <a:pt x="75" y="50"/>
                  </a:lnTo>
                  <a:lnTo>
                    <a:pt x="75" y="47"/>
                  </a:lnTo>
                  <a:lnTo>
                    <a:pt x="74" y="47"/>
                  </a:lnTo>
                  <a:lnTo>
                    <a:pt x="74" y="45"/>
                  </a:lnTo>
                  <a:lnTo>
                    <a:pt x="74" y="44"/>
                  </a:lnTo>
                  <a:lnTo>
                    <a:pt x="72" y="42"/>
                  </a:lnTo>
                  <a:lnTo>
                    <a:pt x="70" y="39"/>
                  </a:lnTo>
                  <a:lnTo>
                    <a:pt x="67" y="36"/>
                  </a:lnTo>
                  <a:lnTo>
                    <a:pt x="65" y="34"/>
                  </a:lnTo>
                  <a:lnTo>
                    <a:pt x="62" y="32"/>
                  </a:lnTo>
                  <a:lnTo>
                    <a:pt x="59" y="29"/>
                  </a:lnTo>
                  <a:lnTo>
                    <a:pt x="56" y="28"/>
                  </a:lnTo>
                  <a:lnTo>
                    <a:pt x="53" y="26"/>
                  </a:lnTo>
                  <a:lnTo>
                    <a:pt x="49" y="23"/>
                  </a:lnTo>
                  <a:lnTo>
                    <a:pt x="48" y="21"/>
                  </a:lnTo>
                  <a:lnTo>
                    <a:pt x="46" y="18"/>
                  </a:lnTo>
                  <a:lnTo>
                    <a:pt x="46" y="16"/>
                  </a:lnTo>
                  <a:lnTo>
                    <a:pt x="45" y="13"/>
                  </a:lnTo>
                  <a:lnTo>
                    <a:pt x="43" y="11"/>
                  </a:lnTo>
                  <a:lnTo>
                    <a:pt x="43" y="8"/>
                  </a:lnTo>
                  <a:lnTo>
                    <a:pt x="41" y="7"/>
                  </a:lnTo>
                  <a:lnTo>
                    <a:pt x="38" y="5"/>
                  </a:lnTo>
                  <a:lnTo>
                    <a:pt x="35" y="2"/>
                  </a:lnTo>
                  <a:lnTo>
                    <a:pt x="32" y="0"/>
                  </a:lnTo>
                  <a:lnTo>
                    <a:pt x="29" y="0"/>
                  </a:lnTo>
                  <a:lnTo>
                    <a:pt x="24" y="2"/>
                  </a:lnTo>
                  <a:lnTo>
                    <a:pt x="20" y="3"/>
                  </a:lnTo>
                  <a:lnTo>
                    <a:pt x="17" y="5"/>
                  </a:lnTo>
                  <a:lnTo>
                    <a:pt x="16" y="8"/>
                  </a:lnTo>
                  <a:lnTo>
                    <a:pt x="12" y="11"/>
                  </a:lnTo>
                  <a:lnTo>
                    <a:pt x="6" y="1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6" name="Freeform 962"/>
            <p:cNvSpPr>
              <a:spLocks/>
            </p:cNvSpPr>
            <p:nvPr/>
          </p:nvSpPr>
          <p:spPr bwMode="auto">
            <a:xfrm>
              <a:off x="4666" y="2718"/>
              <a:ext cx="37" cy="30"/>
            </a:xfrm>
            <a:custGeom>
              <a:avLst/>
              <a:gdLst>
                <a:gd name="T0" fmla="*/ 9 w 37"/>
                <a:gd name="T1" fmla="*/ 6 h 30"/>
                <a:gd name="T2" fmla="*/ 8 w 37"/>
                <a:gd name="T3" fmla="*/ 9 h 30"/>
                <a:gd name="T4" fmla="*/ 5 w 37"/>
                <a:gd name="T5" fmla="*/ 11 h 30"/>
                <a:gd name="T6" fmla="*/ 3 w 37"/>
                <a:gd name="T7" fmla="*/ 14 h 30"/>
                <a:gd name="T8" fmla="*/ 1 w 37"/>
                <a:gd name="T9" fmla="*/ 17 h 30"/>
                <a:gd name="T10" fmla="*/ 0 w 37"/>
                <a:gd name="T11" fmla="*/ 21 h 30"/>
                <a:gd name="T12" fmla="*/ 0 w 37"/>
                <a:gd name="T13" fmla="*/ 22 h 30"/>
                <a:gd name="T14" fmla="*/ 0 w 37"/>
                <a:gd name="T15" fmla="*/ 26 h 30"/>
                <a:gd name="T16" fmla="*/ 0 w 37"/>
                <a:gd name="T17" fmla="*/ 29 h 30"/>
                <a:gd name="T18" fmla="*/ 0 w 37"/>
                <a:gd name="T19" fmla="*/ 30 h 30"/>
                <a:gd name="T20" fmla="*/ 1 w 37"/>
                <a:gd name="T21" fmla="*/ 30 h 30"/>
                <a:gd name="T22" fmla="*/ 1 w 37"/>
                <a:gd name="T23" fmla="*/ 30 h 30"/>
                <a:gd name="T24" fmla="*/ 3 w 37"/>
                <a:gd name="T25" fmla="*/ 30 h 30"/>
                <a:gd name="T26" fmla="*/ 3 w 37"/>
                <a:gd name="T27" fmla="*/ 30 h 30"/>
                <a:gd name="T28" fmla="*/ 5 w 37"/>
                <a:gd name="T29" fmla="*/ 30 h 30"/>
                <a:gd name="T30" fmla="*/ 5 w 37"/>
                <a:gd name="T31" fmla="*/ 30 h 30"/>
                <a:gd name="T32" fmla="*/ 5 w 37"/>
                <a:gd name="T33" fmla="*/ 30 h 30"/>
                <a:gd name="T34" fmla="*/ 6 w 37"/>
                <a:gd name="T35" fmla="*/ 30 h 30"/>
                <a:gd name="T36" fmla="*/ 9 w 37"/>
                <a:gd name="T37" fmla="*/ 30 h 30"/>
                <a:gd name="T38" fmla="*/ 11 w 37"/>
                <a:gd name="T39" fmla="*/ 30 h 30"/>
                <a:gd name="T40" fmla="*/ 13 w 37"/>
                <a:gd name="T41" fmla="*/ 30 h 30"/>
                <a:gd name="T42" fmla="*/ 14 w 37"/>
                <a:gd name="T43" fmla="*/ 29 h 30"/>
                <a:gd name="T44" fmla="*/ 16 w 37"/>
                <a:gd name="T45" fmla="*/ 29 h 30"/>
                <a:gd name="T46" fmla="*/ 19 w 37"/>
                <a:gd name="T47" fmla="*/ 29 h 30"/>
                <a:gd name="T48" fmla="*/ 21 w 37"/>
                <a:gd name="T49" fmla="*/ 29 h 30"/>
                <a:gd name="T50" fmla="*/ 22 w 37"/>
                <a:gd name="T51" fmla="*/ 30 h 30"/>
                <a:gd name="T52" fmla="*/ 24 w 37"/>
                <a:gd name="T53" fmla="*/ 30 h 30"/>
                <a:gd name="T54" fmla="*/ 27 w 37"/>
                <a:gd name="T55" fmla="*/ 30 h 30"/>
                <a:gd name="T56" fmla="*/ 29 w 37"/>
                <a:gd name="T57" fmla="*/ 30 h 30"/>
                <a:gd name="T58" fmla="*/ 30 w 37"/>
                <a:gd name="T59" fmla="*/ 30 h 30"/>
                <a:gd name="T60" fmla="*/ 32 w 37"/>
                <a:gd name="T61" fmla="*/ 30 h 30"/>
                <a:gd name="T62" fmla="*/ 34 w 37"/>
                <a:gd name="T63" fmla="*/ 29 h 30"/>
                <a:gd name="T64" fmla="*/ 35 w 37"/>
                <a:gd name="T65" fmla="*/ 29 h 30"/>
                <a:gd name="T66" fmla="*/ 37 w 37"/>
                <a:gd name="T67" fmla="*/ 24 h 30"/>
                <a:gd name="T68" fmla="*/ 37 w 37"/>
                <a:gd name="T69" fmla="*/ 19 h 30"/>
                <a:gd name="T70" fmla="*/ 35 w 37"/>
                <a:gd name="T71" fmla="*/ 16 h 30"/>
                <a:gd name="T72" fmla="*/ 34 w 37"/>
                <a:gd name="T73" fmla="*/ 11 h 30"/>
                <a:gd name="T74" fmla="*/ 32 w 37"/>
                <a:gd name="T75" fmla="*/ 8 h 30"/>
                <a:gd name="T76" fmla="*/ 29 w 37"/>
                <a:gd name="T77" fmla="*/ 5 h 30"/>
                <a:gd name="T78" fmla="*/ 26 w 37"/>
                <a:gd name="T79" fmla="*/ 3 h 30"/>
                <a:gd name="T80" fmla="*/ 22 w 37"/>
                <a:gd name="T81" fmla="*/ 1 h 30"/>
                <a:gd name="T82" fmla="*/ 21 w 37"/>
                <a:gd name="T83" fmla="*/ 0 h 30"/>
                <a:gd name="T84" fmla="*/ 19 w 37"/>
                <a:gd name="T85" fmla="*/ 0 h 30"/>
                <a:gd name="T86" fmla="*/ 18 w 37"/>
                <a:gd name="T87" fmla="*/ 1 h 30"/>
                <a:gd name="T88" fmla="*/ 16 w 37"/>
                <a:gd name="T89" fmla="*/ 1 h 30"/>
                <a:gd name="T90" fmla="*/ 14 w 37"/>
                <a:gd name="T91" fmla="*/ 3 h 30"/>
                <a:gd name="T92" fmla="*/ 13 w 37"/>
                <a:gd name="T93" fmla="*/ 3 h 30"/>
                <a:gd name="T94" fmla="*/ 11 w 37"/>
                <a:gd name="T95" fmla="*/ 5 h 30"/>
                <a:gd name="T96" fmla="*/ 9 w 37"/>
                <a:gd name="T97" fmla="*/ 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
                <a:gd name="T148" fmla="*/ 0 h 30"/>
                <a:gd name="T149" fmla="*/ 37 w 37"/>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 h="30">
                  <a:moveTo>
                    <a:pt x="9" y="6"/>
                  </a:moveTo>
                  <a:lnTo>
                    <a:pt x="8" y="9"/>
                  </a:lnTo>
                  <a:lnTo>
                    <a:pt x="5" y="11"/>
                  </a:lnTo>
                  <a:lnTo>
                    <a:pt x="3" y="14"/>
                  </a:lnTo>
                  <a:lnTo>
                    <a:pt x="1" y="17"/>
                  </a:lnTo>
                  <a:lnTo>
                    <a:pt x="0" y="21"/>
                  </a:lnTo>
                  <a:lnTo>
                    <a:pt x="0" y="22"/>
                  </a:lnTo>
                  <a:lnTo>
                    <a:pt x="0" y="26"/>
                  </a:lnTo>
                  <a:lnTo>
                    <a:pt x="0" y="29"/>
                  </a:lnTo>
                  <a:lnTo>
                    <a:pt x="0" y="30"/>
                  </a:lnTo>
                  <a:lnTo>
                    <a:pt x="1" y="30"/>
                  </a:lnTo>
                  <a:lnTo>
                    <a:pt x="3" y="30"/>
                  </a:lnTo>
                  <a:lnTo>
                    <a:pt x="5" y="30"/>
                  </a:lnTo>
                  <a:lnTo>
                    <a:pt x="6" y="30"/>
                  </a:lnTo>
                  <a:lnTo>
                    <a:pt x="9" y="30"/>
                  </a:lnTo>
                  <a:lnTo>
                    <a:pt x="11" y="30"/>
                  </a:lnTo>
                  <a:lnTo>
                    <a:pt x="13" y="30"/>
                  </a:lnTo>
                  <a:lnTo>
                    <a:pt x="14" y="29"/>
                  </a:lnTo>
                  <a:lnTo>
                    <a:pt x="16" y="29"/>
                  </a:lnTo>
                  <a:lnTo>
                    <a:pt x="19" y="29"/>
                  </a:lnTo>
                  <a:lnTo>
                    <a:pt x="21" y="29"/>
                  </a:lnTo>
                  <a:lnTo>
                    <a:pt x="22" y="30"/>
                  </a:lnTo>
                  <a:lnTo>
                    <a:pt x="24" y="30"/>
                  </a:lnTo>
                  <a:lnTo>
                    <a:pt x="27" y="30"/>
                  </a:lnTo>
                  <a:lnTo>
                    <a:pt x="29" y="30"/>
                  </a:lnTo>
                  <a:lnTo>
                    <a:pt x="30" y="30"/>
                  </a:lnTo>
                  <a:lnTo>
                    <a:pt x="32" y="30"/>
                  </a:lnTo>
                  <a:lnTo>
                    <a:pt x="34" y="29"/>
                  </a:lnTo>
                  <a:lnTo>
                    <a:pt x="35" y="29"/>
                  </a:lnTo>
                  <a:lnTo>
                    <a:pt x="37" y="24"/>
                  </a:lnTo>
                  <a:lnTo>
                    <a:pt x="37" y="19"/>
                  </a:lnTo>
                  <a:lnTo>
                    <a:pt x="35" y="16"/>
                  </a:lnTo>
                  <a:lnTo>
                    <a:pt x="34" y="11"/>
                  </a:lnTo>
                  <a:lnTo>
                    <a:pt x="32" y="8"/>
                  </a:lnTo>
                  <a:lnTo>
                    <a:pt x="29" y="5"/>
                  </a:lnTo>
                  <a:lnTo>
                    <a:pt x="26" y="3"/>
                  </a:lnTo>
                  <a:lnTo>
                    <a:pt x="22" y="1"/>
                  </a:lnTo>
                  <a:lnTo>
                    <a:pt x="21" y="0"/>
                  </a:lnTo>
                  <a:lnTo>
                    <a:pt x="19" y="0"/>
                  </a:lnTo>
                  <a:lnTo>
                    <a:pt x="18" y="1"/>
                  </a:lnTo>
                  <a:lnTo>
                    <a:pt x="16" y="1"/>
                  </a:lnTo>
                  <a:lnTo>
                    <a:pt x="14" y="3"/>
                  </a:lnTo>
                  <a:lnTo>
                    <a:pt x="13" y="3"/>
                  </a:lnTo>
                  <a:lnTo>
                    <a:pt x="11" y="5"/>
                  </a:lnTo>
                  <a:lnTo>
                    <a:pt x="9" y="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7" name="Freeform 963"/>
            <p:cNvSpPr>
              <a:spLocks/>
            </p:cNvSpPr>
            <p:nvPr/>
          </p:nvSpPr>
          <p:spPr bwMode="auto">
            <a:xfrm>
              <a:off x="4666" y="2718"/>
              <a:ext cx="37" cy="30"/>
            </a:xfrm>
            <a:custGeom>
              <a:avLst/>
              <a:gdLst>
                <a:gd name="T0" fmla="*/ 9 w 37"/>
                <a:gd name="T1" fmla="*/ 6 h 30"/>
                <a:gd name="T2" fmla="*/ 8 w 37"/>
                <a:gd name="T3" fmla="*/ 9 h 30"/>
                <a:gd name="T4" fmla="*/ 5 w 37"/>
                <a:gd name="T5" fmla="*/ 11 h 30"/>
                <a:gd name="T6" fmla="*/ 3 w 37"/>
                <a:gd name="T7" fmla="*/ 14 h 30"/>
                <a:gd name="T8" fmla="*/ 1 w 37"/>
                <a:gd name="T9" fmla="*/ 17 h 30"/>
                <a:gd name="T10" fmla="*/ 0 w 37"/>
                <a:gd name="T11" fmla="*/ 21 h 30"/>
                <a:gd name="T12" fmla="*/ 0 w 37"/>
                <a:gd name="T13" fmla="*/ 22 h 30"/>
                <a:gd name="T14" fmla="*/ 0 w 37"/>
                <a:gd name="T15" fmla="*/ 26 h 30"/>
                <a:gd name="T16" fmla="*/ 0 w 37"/>
                <a:gd name="T17" fmla="*/ 29 h 30"/>
                <a:gd name="T18" fmla="*/ 0 w 37"/>
                <a:gd name="T19" fmla="*/ 30 h 30"/>
                <a:gd name="T20" fmla="*/ 1 w 37"/>
                <a:gd name="T21" fmla="*/ 30 h 30"/>
                <a:gd name="T22" fmla="*/ 1 w 37"/>
                <a:gd name="T23" fmla="*/ 30 h 30"/>
                <a:gd name="T24" fmla="*/ 3 w 37"/>
                <a:gd name="T25" fmla="*/ 30 h 30"/>
                <a:gd name="T26" fmla="*/ 3 w 37"/>
                <a:gd name="T27" fmla="*/ 30 h 30"/>
                <a:gd name="T28" fmla="*/ 5 w 37"/>
                <a:gd name="T29" fmla="*/ 30 h 30"/>
                <a:gd name="T30" fmla="*/ 5 w 37"/>
                <a:gd name="T31" fmla="*/ 30 h 30"/>
                <a:gd name="T32" fmla="*/ 5 w 37"/>
                <a:gd name="T33" fmla="*/ 30 h 30"/>
                <a:gd name="T34" fmla="*/ 6 w 37"/>
                <a:gd name="T35" fmla="*/ 30 h 30"/>
                <a:gd name="T36" fmla="*/ 9 w 37"/>
                <a:gd name="T37" fmla="*/ 30 h 30"/>
                <a:gd name="T38" fmla="*/ 11 w 37"/>
                <a:gd name="T39" fmla="*/ 30 h 30"/>
                <a:gd name="T40" fmla="*/ 13 w 37"/>
                <a:gd name="T41" fmla="*/ 30 h 30"/>
                <a:gd name="T42" fmla="*/ 14 w 37"/>
                <a:gd name="T43" fmla="*/ 29 h 30"/>
                <a:gd name="T44" fmla="*/ 16 w 37"/>
                <a:gd name="T45" fmla="*/ 29 h 30"/>
                <a:gd name="T46" fmla="*/ 19 w 37"/>
                <a:gd name="T47" fmla="*/ 29 h 30"/>
                <a:gd name="T48" fmla="*/ 21 w 37"/>
                <a:gd name="T49" fmla="*/ 29 h 30"/>
                <a:gd name="T50" fmla="*/ 22 w 37"/>
                <a:gd name="T51" fmla="*/ 30 h 30"/>
                <a:gd name="T52" fmla="*/ 24 w 37"/>
                <a:gd name="T53" fmla="*/ 30 h 30"/>
                <a:gd name="T54" fmla="*/ 27 w 37"/>
                <a:gd name="T55" fmla="*/ 30 h 30"/>
                <a:gd name="T56" fmla="*/ 29 w 37"/>
                <a:gd name="T57" fmla="*/ 30 h 30"/>
                <a:gd name="T58" fmla="*/ 30 w 37"/>
                <a:gd name="T59" fmla="*/ 30 h 30"/>
                <a:gd name="T60" fmla="*/ 32 w 37"/>
                <a:gd name="T61" fmla="*/ 30 h 30"/>
                <a:gd name="T62" fmla="*/ 34 w 37"/>
                <a:gd name="T63" fmla="*/ 29 h 30"/>
                <a:gd name="T64" fmla="*/ 35 w 37"/>
                <a:gd name="T65" fmla="*/ 29 h 30"/>
                <a:gd name="T66" fmla="*/ 37 w 37"/>
                <a:gd name="T67" fmla="*/ 24 h 30"/>
                <a:gd name="T68" fmla="*/ 37 w 37"/>
                <a:gd name="T69" fmla="*/ 19 h 30"/>
                <a:gd name="T70" fmla="*/ 35 w 37"/>
                <a:gd name="T71" fmla="*/ 16 h 30"/>
                <a:gd name="T72" fmla="*/ 34 w 37"/>
                <a:gd name="T73" fmla="*/ 11 h 30"/>
                <a:gd name="T74" fmla="*/ 32 w 37"/>
                <a:gd name="T75" fmla="*/ 8 h 30"/>
                <a:gd name="T76" fmla="*/ 29 w 37"/>
                <a:gd name="T77" fmla="*/ 5 h 30"/>
                <a:gd name="T78" fmla="*/ 26 w 37"/>
                <a:gd name="T79" fmla="*/ 3 h 30"/>
                <a:gd name="T80" fmla="*/ 22 w 37"/>
                <a:gd name="T81" fmla="*/ 1 h 30"/>
                <a:gd name="T82" fmla="*/ 21 w 37"/>
                <a:gd name="T83" fmla="*/ 0 h 30"/>
                <a:gd name="T84" fmla="*/ 19 w 37"/>
                <a:gd name="T85" fmla="*/ 0 h 30"/>
                <a:gd name="T86" fmla="*/ 18 w 37"/>
                <a:gd name="T87" fmla="*/ 1 h 30"/>
                <a:gd name="T88" fmla="*/ 16 w 37"/>
                <a:gd name="T89" fmla="*/ 1 h 30"/>
                <a:gd name="T90" fmla="*/ 14 w 37"/>
                <a:gd name="T91" fmla="*/ 3 h 30"/>
                <a:gd name="T92" fmla="*/ 13 w 37"/>
                <a:gd name="T93" fmla="*/ 3 h 30"/>
                <a:gd name="T94" fmla="*/ 11 w 37"/>
                <a:gd name="T95" fmla="*/ 5 h 30"/>
                <a:gd name="T96" fmla="*/ 9 w 37"/>
                <a:gd name="T97" fmla="*/ 6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
                <a:gd name="T148" fmla="*/ 0 h 30"/>
                <a:gd name="T149" fmla="*/ 37 w 37"/>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 h="30">
                  <a:moveTo>
                    <a:pt x="9" y="6"/>
                  </a:moveTo>
                  <a:lnTo>
                    <a:pt x="8" y="9"/>
                  </a:lnTo>
                  <a:lnTo>
                    <a:pt x="5" y="11"/>
                  </a:lnTo>
                  <a:lnTo>
                    <a:pt x="3" y="14"/>
                  </a:lnTo>
                  <a:lnTo>
                    <a:pt x="1" y="17"/>
                  </a:lnTo>
                  <a:lnTo>
                    <a:pt x="0" y="21"/>
                  </a:lnTo>
                  <a:lnTo>
                    <a:pt x="0" y="22"/>
                  </a:lnTo>
                  <a:lnTo>
                    <a:pt x="0" y="26"/>
                  </a:lnTo>
                  <a:lnTo>
                    <a:pt x="0" y="29"/>
                  </a:lnTo>
                  <a:lnTo>
                    <a:pt x="0" y="30"/>
                  </a:lnTo>
                  <a:lnTo>
                    <a:pt x="1" y="30"/>
                  </a:lnTo>
                  <a:lnTo>
                    <a:pt x="3" y="30"/>
                  </a:lnTo>
                  <a:lnTo>
                    <a:pt x="5" y="30"/>
                  </a:lnTo>
                  <a:lnTo>
                    <a:pt x="6" y="30"/>
                  </a:lnTo>
                  <a:lnTo>
                    <a:pt x="9" y="30"/>
                  </a:lnTo>
                  <a:lnTo>
                    <a:pt x="11" y="30"/>
                  </a:lnTo>
                  <a:lnTo>
                    <a:pt x="13" y="30"/>
                  </a:lnTo>
                  <a:lnTo>
                    <a:pt x="14" y="29"/>
                  </a:lnTo>
                  <a:lnTo>
                    <a:pt x="16" y="29"/>
                  </a:lnTo>
                  <a:lnTo>
                    <a:pt x="19" y="29"/>
                  </a:lnTo>
                  <a:lnTo>
                    <a:pt x="21" y="29"/>
                  </a:lnTo>
                  <a:lnTo>
                    <a:pt x="22" y="30"/>
                  </a:lnTo>
                  <a:lnTo>
                    <a:pt x="24" y="30"/>
                  </a:lnTo>
                  <a:lnTo>
                    <a:pt x="27" y="30"/>
                  </a:lnTo>
                  <a:lnTo>
                    <a:pt x="29" y="30"/>
                  </a:lnTo>
                  <a:lnTo>
                    <a:pt x="30" y="30"/>
                  </a:lnTo>
                  <a:lnTo>
                    <a:pt x="32" y="30"/>
                  </a:lnTo>
                  <a:lnTo>
                    <a:pt x="34" y="29"/>
                  </a:lnTo>
                  <a:lnTo>
                    <a:pt x="35" y="29"/>
                  </a:lnTo>
                  <a:lnTo>
                    <a:pt x="37" y="24"/>
                  </a:lnTo>
                  <a:lnTo>
                    <a:pt x="37" y="19"/>
                  </a:lnTo>
                  <a:lnTo>
                    <a:pt x="35" y="16"/>
                  </a:lnTo>
                  <a:lnTo>
                    <a:pt x="34" y="11"/>
                  </a:lnTo>
                  <a:lnTo>
                    <a:pt x="32" y="8"/>
                  </a:lnTo>
                  <a:lnTo>
                    <a:pt x="29" y="5"/>
                  </a:lnTo>
                  <a:lnTo>
                    <a:pt x="26" y="3"/>
                  </a:lnTo>
                  <a:lnTo>
                    <a:pt x="22" y="1"/>
                  </a:lnTo>
                  <a:lnTo>
                    <a:pt x="21" y="0"/>
                  </a:lnTo>
                  <a:lnTo>
                    <a:pt x="19" y="0"/>
                  </a:lnTo>
                  <a:lnTo>
                    <a:pt x="18" y="1"/>
                  </a:lnTo>
                  <a:lnTo>
                    <a:pt x="16" y="1"/>
                  </a:lnTo>
                  <a:lnTo>
                    <a:pt x="14" y="3"/>
                  </a:lnTo>
                  <a:lnTo>
                    <a:pt x="13" y="3"/>
                  </a:lnTo>
                  <a:lnTo>
                    <a:pt x="11" y="5"/>
                  </a:lnTo>
                  <a:lnTo>
                    <a:pt x="9" y="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8" name="Freeform 964"/>
            <p:cNvSpPr>
              <a:spLocks/>
            </p:cNvSpPr>
            <p:nvPr/>
          </p:nvSpPr>
          <p:spPr bwMode="auto">
            <a:xfrm>
              <a:off x="4692" y="2695"/>
              <a:ext cx="61" cy="42"/>
            </a:xfrm>
            <a:custGeom>
              <a:avLst/>
              <a:gdLst>
                <a:gd name="T0" fmla="*/ 9 w 61"/>
                <a:gd name="T1" fmla="*/ 3 h 42"/>
                <a:gd name="T2" fmla="*/ 8 w 61"/>
                <a:gd name="T3" fmla="*/ 3 h 42"/>
                <a:gd name="T4" fmla="*/ 6 w 61"/>
                <a:gd name="T5" fmla="*/ 3 h 42"/>
                <a:gd name="T6" fmla="*/ 4 w 61"/>
                <a:gd name="T7" fmla="*/ 3 h 42"/>
                <a:gd name="T8" fmla="*/ 3 w 61"/>
                <a:gd name="T9" fmla="*/ 5 h 42"/>
                <a:gd name="T10" fmla="*/ 1 w 61"/>
                <a:gd name="T11" fmla="*/ 5 h 42"/>
                <a:gd name="T12" fmla="*/ 1 w 61"/>
                <a:gd name="T13" fmla="*/ 7 h 42"/>
                <a:gd name="T14" fmla="*/ 0 w 61"/>
                <a:gd name="T15" fmla="*/ 7 h 42"/>
                <a:gd name="T16" fmla="*/ 0 w 61"/>
                <a:gd name="T17" fmla="*/ 8 h 42"/>
                <a:gd name="T18" fmla="*/ 0 w 61"/>
                <a:gd name="T19" fmla="*/ 10 h 42"/>
                <a:gd name="T20" fmla="*/ 0 w 61"/>
                <a:gd name="T21" fmla="*/ 12 h 42"/>
                <a:gd name="T22" fmla="*/ 0 w 61"/>
                <a:gd name="T23" fmla="*/ 15 h 42"/>
                <a:gd name="T24" fmla="*/ 1 w 61"/>
                <a:gd name="T25" fmla="*/ 16 h 42"/>
                <a:gd name="T26" fmla="*/ 1 w 61"/>
                <a:gd name="T27" fmla="*/ 18 h 42"/>
                <a:gd name="T28" fmla="*/ 3 w 61"/>
                <a:gd name="T29" fmla="*/ 20 h 42"/>
                <a:gd name="T30" fmla="*/ 4 w 61"/>
                <a:gd name="T31" fmla="*/ 21 h 42"/>
                <a:gd name="T32" fmla="*/ 8 w 61"/>
                <a:gd name="T33" fmla="*/ 23 h 42"/>
                <a:gd name="T34" fmla="*/ 11 w 61"/>
                <a:gd name="T35" fmla="*/ 24 h 42"/>
                <a:gd name="T36" fmla="*/ 16 w 61"/>
                <a:gd name="T37" fmla="*/ 26 h 42"/>
                <a:gd name="T38" fmla="*/ 19 w 61"/>
                <a:gd name="T39" fmla="*/ 29 h 42"/>
                <a:gd name="T40" fmla="*/ 22 w 61"/>
                <a:gd name="T41" fmla="*/ 31 h 42"/>
                <a:gd name="T42" fmla="*/ 27 w 61"/>
                <a:gd name="T43" fmla="*/ 32 h 42"/>
                <a:gd name="T44" fmla="*/ 30 w 61"/>
                <a:gd name="T45" fmla="*/ 36 h 42"/>
                <a:gd name="T46" fmla="*/ 33 w 61"/>
                <a:gd name="T47" fmla="*/ 37 h 42"/>
                <a:gd name="T48" fmla="*/ 38 w 61"/>
                <a:gd name="T49" fmla="*/ 39 h 42"/>
                <a:gd name="T50" fmla="*/ 41 w 61"/>
                <a:gd name="T51" fmla="*/ 39 h 42"/>
                <a:gd name="T52" fmla="*/ 43 w 61"/>
                <a:gd name="T53" fmla="*/ 40 h 42"/>
                <a:gd name="T54" fmla="*/ 46 w 61"/>
                <a:gd name="T55" fmla="*/ 40 h 42"/>
                <a:gd name="T56" fmla="*/ 49 w 61"/>
                <a:gd name="T57" fmla="*/ 42 h 42"/>
                <a:gd name="T58" fmla="*/ 53 w 61"/>
                <a:gd name="T59" fmla="*/ 42 h 42"/>
                <a:gd name="T60" fmla="*/ 56 w 61"/>
                <a:gd name="T61" fmla="*/ 40 h 42"/>
                <a:gd name="T62" fmla="*/ 57 w 61"/>
                <a:gd name="T63" fmla="*/ 39 h 42"/>
                <a:gd name="T64" fmla="*/ 59 w 61"/>
                <a:gd name="T65" fmla="*/ 37 h 42"/>
                <a:gd name="T66" fmla="*/ 61 w 61"/>
                <a:gd name="T67" fmla="*/ 34 h 42"/>
                <a:gd name="T68" fmla="*/ 59 w 61"/>
                <a:gd name="T69" fmla="*/ 31 h 42"/>
                <a:gd name="T70" fmla="*/ 59 w 61"/>
                <a:gd name="T71" fmla="*/ 28 h 42"/>
                <a:gd name="T72" fmla="*/ 57 w 61"/>
                <a:gd name="T73" fmla="*/ 23 h 42"/>
                <a:gd name="T74" fmla="*/ 56 w 61"/>
                <a:gd name="T75" fmla="*/ 20 h 42"/>
                <a:gd name="T76" fmla="*/ 56 w 61"/>
                <a:gd name="T77" fmla="*/ 16 h 42"/>
                <a:gd name="T78" fmla="*/ 56 w 61"/>
                <a:gd name="T79" fmla="*/ 13 h 42"/>
                <a:gd name="T80" fmla="*/ 57 w 61"/>
                <a:gd name="T81" fmla="*/ 10 h 42"/>
                <a:gd name="T82" fmla="*/ 53 w 61"/>
                <a:gd name="T83" fmla="*/ 8 h 42"/>
                <a:gd name="T84" fmla="*/ 49 w 61"/>
                <a:gd name="T85" fmla="*/ 5 h 42"/>
                <a:gd name="T86" fmla="*/ 46 w 61"/>
                <a:gd name="T87" fmla="*/ 5 h 42"/>
                <a:gd name="T88" fmla="*/ 41 w 61"/>
                <a:gd name="T89" fmla="*/ 3 h 42"/>
                <a:gd name="T90" fmla="*/ 38 w 61"/>
                <a:gd name="T91" fmla="*/ 3 h 42"/>
                <a:gd name="T92" fmla="*/ 35 w 61"/>
                <a:gd name="T93" fmla="*/ 2 h 42"/>
                <a:gd name="T94" fmla="*/ 30 w 61"/>
                <a:gd name="T95" fmla="*/ 2 h 42"/>
                <a:gd name="T96" fmla="*/ 25 w 61"/>
                <a:gd name="T97" fmla="*/ 0 h 42"/>
                <a:gd name="T98" fmla="*/ 24 w 61"/>
                <a:gd name="T99" fmla="*/ 0 h 42"/>
                <a:gd name="T100" fmla="*/ 22 w 61"/>
                <a:gd name="T101" fmla="*/ 0 h 42"/>
                <a:gd name="T102" fmla="*/ 20 w 61"/>
                <a:gd name="T103" fmla="*/ 0 h 42"/>
                <a:gd name="T104" fmla="*/ 17 w 61"/>
                <a:gd name="T105" fmla="*/ 0 h 42"/>
                <a:gd name="T106" fmla="*/ 16 w 61"/>
                <a:gd name="T107" fmla="*/ 2 h 42"/>
                <a:gd name="T108" fmla="*/ 14 w 61"/>
                <a:gd name="T109" fmla="*/ 2 h 42"/>
                <a:gd name="T110" fmla="*/ 11 w 61"/>
                <a:gd name="T111" fmla="*/ 2 h 42"/>
                <a:gd name="T112" fmla="*/ 9 w 61"/>
                <a:gd name="T113" fmla="*/ 3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42"/>
                <a:gd name="T173" fmla="*/ 61 w 61"/>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42">
                  <a:moveTo>
                    <a:pt x="9" y="3"/>
                  </a:moveTo>
                  <a:lnTo>
                    <a:pt x="8" y="3"/>
                  </a:lnTo>
                  <a:lnTo>
                    <a:pt x="6" y="3"/>
                  </a:lnTo>
                  <a:lnTo>
                    <a:pt x="4" y="3"/>
                  </a:lnTo>
                  <a:lnTo>
                    <a:pt x="3" y="5"/>
                  </a:lnTo>
                  <a:lnTo>
                    <a:pt x="1" y="5"/>
                  </a:lnTo>
                  <a:lnTo>
                    <a:pt x="1" y="7"/>
                  </a:lnTo>
                  <a:lnTo>
                    <a:pt x="0" y="7"/>
                  </a:lnTo>
                  <a:lnTo>
                    <a:pt x="0" y="8"/>
                  </a:lnTo>
                  <a:lnTo>
                    <a:pt x="0" y="10"/>
                  </a:lnTo>
                  <a:lnTo>
                    <a:pt x="0" y="12"/>
                  </a:lnTo>
                  <a:lnTo>
                    <a:pt x="0" y="15"/>
                  </a:lnTo>
                  <a:lnTo>
                    <a:pt x="1" y="16"/>
                  </a:lnTo>
                  <a:lnTo>
                    <a:pt x="1" y="18"/>
                  </a:lnTo>
                  <a:lnTo>
                    <a:pt x="3" y="20"/>
                  </a:lnTo>
                  <a:lnTo>
                    <a:pt x="4" y="21"/>
                  </a:lnTo>
                  <a:lnTo>
                    <a:pt x="8" y="23"/>
                  </a:lnTo>
                  <a:lnTo>
                    <a:pt x="11" y="24"/>
                  </a:lnTo>
                  <a:lnTo>
                    <a:pt x="16" y="26"/>
                  </a:lnTo>
                  <a:lnTo>
                    <a:pt x="19" y="29"/>
                  </a:lnTo>
                  <a:lnTo>
                    <a:pt x="22" y="31"/>
                  </a:lnTo>
                  <a:lnTo>
                    <a:pt x="27" y="32"/>
                  </a:lnTo>
                  <a:lnTo>
                    <a:pt x="30" y="36"/>
                  </a:lnTo>
                  <a:lnTo>
                    <a:pt x="33" y="37"/>
                  </a:lnTo>
                  <a:lnTo>
                    <a:pt x="38" y="39"/>
                  </a:lnTo>
                  <a:lnTo>
                    <a:pt x="41" y="39"/>
                  </a:lnTo>
                  <a:lnTo>
                    <a:pt x="43" y="40"/>
                  </a:lnTo>
                  <a:lnTo>
                    <a:pt x="46" y="40"/>
                  </a:lnTo>
                  <a:lnTo>
                    <a:pt x="49" y="42"/>
                  </a:lnTo>
                  <a:lnTo>
                    <a:pt x="53" y="42"/>
                  </a:lnTo>
                  <a:lnTo>
                    <a:pt x="56" y="40"/>
                  </a:lnTo>
                  <a:lnTo>
                    <a:pt x="57" y="39"/>
                  </a:lnTo>
                  <a:lnTo>
                    <a:pt x="59" y="37"/>
                  </a:lnTo>
                  <a:lnTo>
                    <a:pt x="61" y="34"/>
                  </a:lnTo>
                  <a:lnTo>
                    <a:pt x="59" y="31"/>
                  </a:lnTo>
                  <a:lnTo>
                    <a:pt x="59" y="28"/>
                  </a:lnTo>
                  <a:lnTo>
                    <a:pt x="57" y="23"/>
                  </a:lnTo>
                  <a:lnTo>
                    <a:pt x="56" y="20"/>
                  </a:lnTo>
                  <a:lnTo>
                    <a:pt x="56" y="16"/>
                  </a:lnTo>
                  <a:lnTo>
                    <a:pt x="56" y="13"/>
                  </a:lnTo>
                  <a:lnTo>
                    <a:pt x="57" y="10"/>
                  </a:lnTo>
                  <a:lnTo>
                    <a:pt x="53" y="8"/>
                  </a:lnTo>
                  <a:lnTo>
                    <a:pt x="49" y="5"/>
                  </a:lnTo>
                  <a:lnTo>
                    <a:pt x="46" y="5"/>
                  </a:lnTo>
                  <a:lnTo>
                    <a:pt x="41" y="3"/>
                  </a:lnTo>
                  <a:lnTo>
                    <a:pt x="38" y="3"/>
                  </a:lnTo>
                  <a:lnTo>
                    <a:pt x="35" y="2"/>
                  </a:lnTo>
                  <a:lnTo>
                    <a:pt x="30" y="2"/>
                  </a:lnTo>
                  <a:lnTo>
                    <a:pt x="25" y="0"/>
                  </a:lnTo>
                  <a:lnTo>
                    <a:pt x="24" y="0"/>
                  </a:lnTo>
                  <a:lnTo>
                    <a:pt x="22" y="0"/>
                  </a:lnTo>
                  <a:lnTo>
                    <a:pt x="20" y="0"/>
                  </a:lnTo>
                  <a:lnTo>
                    <a:pt x="17" y="0"/>
                  </a:lnTo>
                  <a:lnTo>
                    <a:pt x="16" y="2"/>
                  </a:lnTo>
                  <a:lnTo>
                    <a:pt x="14" y="2"/>
                  </a:lnTo>
                  <a:lnTo>
                    <a:pt x="11" y="2"/>
                  </a:lnTo>
                  <a:lnTo>
                    <a:pt x="9"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9" name="Freeform 965"/>
            <p:cNvSpPr>
              <a:spLocks/>
            </p:cNvSpPr>
            <p:nvPr/>
          </p:nvSpPr>
          <p:spPr bwMode="auto">
            <a:xfrm>
              <a:off x="4692" y="2695"/>
              <a:ext cx="61" cy="42"/>
            </a:xfrm>
            <a:custGeom>
              <a:avLst/>
              <a:gdLst>
                <a:gd name="T0" fmla="*/ 9 w 61"/>
                <a:gd name="T1" fmla="*/ 3 h 42"/>
                <a:gd name="T2" fmla="*/ 8 w 61"/>
                <a:gd name="T3" fmla="*/ 3 h 42"/>
                <a:gd name="T4" fmla="*/ 6 w 61"/>
                <a:gd name="T5" fmla="*/ 3 h 42"/>
                <a:gd name="T6" fmla="*/ 4 w 61"/>
                <a:gd name="T7" fmla="*/ 3 h 42"/>
                <a:gd name="T8" fmla="*/ 3 w 61"/>
                <a:gd name="T9" fmla="*/ 5 h 42"/>
                <a:gd name="T10" fmla="*/ 1 w 61"/>
                <a:gd name="T11" fmla="*/ 5 h 42"/>
                <a:gd name="T12" fmla="*/ 1 w 61"/>
                <a:gd name="T13" fmla="*/ 7 h 42"/>
                <a:gd name="T14" fmla="*/ 0 w 61"/>
                <a:gd name="T15" fmla="*/ 7 h 42"/>
                <a:gd name="T16" fmla="*/ 0 w 61"/>
                <a:gd name="T17" fmla="*/ 8 h 42"/>
                <a:gd name="T18" fmla="*/ 0 w 61"/>
                <a:gd name="T19" fmla="*/ 10 h 42"/>
                <a:gd name="T20" fmla="*/ 0 w 61"/>
                <a:gd name="T21" fmla="*/ 12 h 42"/>
                <a:gd name="T22" fmla="*/ 0 w 61"/>
                <a:gd name="T23" fmla="*/ 15 h 42"/>
                <a:gd name="T24" fmla="*/ 1 w 61"/>
                <a:gd name="T25" fmla="*/ 16 h 42"/>
                <a:gd name="T26" fmla="*/ 1 w 61"/>
                <a:gd name="T27" fmla="*/ 18 h 42"/>
                <a:gd name="T28" fmla="*/ 3 w 61"/>
                <a:gd name="T29" fmla="*/ 20 h 42"/>
                <a:gd name="T30" fmla="*/ 4 w 61"/>
                <a:gd name="T31" fmla="*/ 21 h 42"/>
                <a:gd name="T32" fmla="*/ 8 w 61"/>
                <a:gd name="T33" fmla="*/ 23 h 42"/>
                <a:gd name="T34" fmla="*/ 11 w 61"/>
                <a:gd name="T35" fmla="*/ 24 h 42"/>
                <a:gd name="T36" fmla="*/ 16 w 61"/>
                <a:gd name="T37" fmla="*/ 26 h 42"/>
                <a:gd name="T38" fmla="*/ 19 w 61"/>
                <a:gd name="T39" fmla="*/ 29 h 42"/>
                <a:gd name="T40" fmla="*/ 22 w 61"/>
                <a:gd name="T41" fmla="*/ 31 h 42"/>
                <a:gd name="T42" fmla="*/ 27 w 61"/>
                <a:gd name="T43" fmla="*/ 32 h 42"/>
                <a:gd name="T44" fmla="*/ 30 w 61"/>
                <a:gd name="T45" fmla="*/ 36 h 42"/>
                <a:gd name="T46" fmla="*/ 33 w 61"/>
                <a:gd name="T47" fmla="*/ 37 h 42"/>
                <a:gd name="T48" fmla="*/ 38 w 61"/>
                <a:gd name="T49" fmla="*/ 39 h 42"/>
                <a:gd name="T50" fmla="*/ 41 w 61"/>
                <a:gd name="T51" fmla="*/ 39 h 42"/>
                <a:gd name="T52" fmla="*/ 43 w 61"/>
                <a:gd name="T53" fmla="*/ 40 h 42"/>
                <a:gd name="T54" fmla="*/ 46 w 61"/>
                <a:gd name="T55" fmla="*/ 40 h 42"/>
                <a:gd name="T56" fmla="*/ 49 w 61"/>
                <a:gd name="T57" fmla="*/ 42 h 42"/>
                <a:gd name="T58" fmla="*/ 53 w 61"/>
                <a:gd name="T59" fmla="*/ 42 h 42"/>
                <a:gd name="T60" fmla="*/ 56 w 61"/>
                <a:gd name="T61" fmla="*/ 40 h 42"/>
                <a:gd name="T62" fmla="*/ 57 w 61"/>
                <a:gd name="T63" fmla="*/ 39 h 42"/>
                <a:gd name="T64" fmla="*/ 59 w 61"/>
                <a:gd name="T65" fmla="*/ 37 h 42"/>
                <a:gd name="T66" fmla="*/ 61 w 61"/>
                <a:gd name="T67" fmla="*/ 34 h 42"/>
                <a:gd name="T68" fmla="*/ 59 w 61"/>
                <a:gd name="T69" fmla="*/ 31 h 42"/>
                <a:gd name="T70" fmla="*/ 59 w 61"/>
                <a:gd name="T71" fmla="*/ 28 h 42"/>
                <a:gd name="T72" fmla="*/ 57 w 61"/>
                <a:gd name="T73" fmla="*/ 23 h 42"/>
                <a:gd name="T74" fmla="*/ 56 w 61"/>
                <a:gd name="T75" fmla="*/ 20 h 42"/>
                <a:gd name="T76" fmla="*/ 56 w 61"/>
                <a:gd name="T77" fmla="*/ 16 h 42"/>
                <a:gd name="T78" fmla="*/ 56 w 61"/>
                <a:gd name="T79" fmla="*/ 13 h 42"/>
                <a:gd name="T80" fmla="*/ 57 w 61"/>
                <a:gd name="T81" fmla="*/ 10 h 42"/>
                <a:gd name="T82" fmla="*/ 53 w 61"/>
                <a:gd name="T83" fmla="*/ 8 h 42"/>
                <a:gd name="T84" fmla="*/ 49 w 61"/>
                <a:gd name="T85" fmla="*/ 5 h 42"/>
                <a:gd name="T86" fmla="*/ 46 w 61"/>
                <a:gd name="T87" fmla="*/ 5 h 42"/>
                <a:gd name="T88" fmla="*/ 41 w 61"/>
                <a:gd name="T89" fmla="*/ 3 h 42"/>
                <a:gd name="T90" fmla="*/ 38 w 61"/>
                <a:gd name="T91" fmla="*/ 3 h 42"/>
                <a:gd name="T92" fmla="*/ 35 w 61"/>
                <a:gd name="T93" fmla="*/ 2 h 42"/>
                <a:gd name="T94" fmla="*/ 30 w 61"/>
                <a:gd name="T95" fmla="*/ 2 h 42"/>
                <a:gd name="T96" fmla="*/ 25 w 61"/>
                <a:gd name="T97" fmla="*/ 0 h 42"/>
                <a:gd name="T98" fmla="*/ 24 w 61"/>
                <a:gd name="T99" fmla="*/ 0 h 42"/>
                <a:gd name="T100" fmla="*/ 22 w 61"/>
                <a:gd name="T101" fmla="*/ 0 h 42"/>
                <a:gd name="T102" fmla="*/ 20 w 61"/>
                <a:gd name="T103" fmla="*/ 0 h 42"/>
                <a:gd name="T104" fmla="*/ 17 w 61"/>
                <a:gd name="T105" fmla="*/ 0 h 42"/>
                <a:gd name="T106" fmla="*/ 16 w 61"/>
                <a:gd name="T107" fmla="*/ 2 h 42"/>
                <a:gd name="T108" fmla="*/ 14 w 61"/>
                <a:gd name="T109" fmla="*/ 2 h 42"/>
                <a:gd name="T110" fmla="*/ 11 w 61"/>
                <a:gd name="T111" fmla="*/ 2 h 42"/>
                <a:gd name="T112" fmla="*/ 9 w 61"/>
                <a:gd name="T113" fmla="*/ 3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42"/>
                <a:gd name="T173" fmla="*/ 61 w 61"/>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42">
                  <a:moveTo>
                    <a:pt x="9" y="3"/>
                  </a:moveTo>
                  <a:lnTo>
                    <a:pt x="8" y="3"/>
                  </a:lnTo>
                  <a:lnTo>
                    <a:pt x="6" y="3"/>
                  </a:lnTo>
                  <a:lnTo>
                    <a:pt x="4" y="3"/>
                  </a:lnTo>
                  <a:lnTo>
                    <a:pt x="3" y="5"/>
                  </a:lnTo>
                  <a:lnTo>
                    <a:pt x="1" y="5"/>
                  </a:lnTo>
                  <a:lnTo>
                    <a:pt x="1" y="7"/>
                  </a:lnTo>
                  <a:lnTo>
                    <a:pt x="0" y="7"/>
                  </a:lnTo>
                  <a:lnTo>
                    <a:pt x="0" y="8"/>
                  </a:lnTo>
                  <a:lnTo>
                    <a:pt x="0" y="10"/>
                  </a:lnTo>
                  <a:lnTo>
                    <a:pt x="0" y="12"/>
                  </a:lnTo>
                  <a:lnTo>
                    <a:pt x="0" y="15"/>
                  </a:lnTo>
                  <a:lnTo>
                    <a:pt x="1" y="16"/>
                  </a:lnTo>
                  <a:lnTo>
                    <a:pt x="1" y="18"/>
                  </a:lnTo>
                  <a:lnTo>
                    <a:pt x="3" y="20"/>
                  </a:lnTo>
                  <a:lnTo>
                    <a:pt x="4" y="21"/>
                  </a:lnTo>
                  <a:lnTo>
                    <a:pt x="8" y="23"/>
                  </a:lnTo>
                  <a:lnTo>
                    <a:pt x="11" y="24"/>
                  </a:lnTo>
                  <a:lnTo>
                    <a:pt x="16" y="26"/>
                  </a:lnTo>
                  <a:lnTo>
                    <a:pt x="19" y="29"/>
                  </a:lnTo>
                  <a:lnTo>
                    <a:pt x="22" y="31"/>
                  </a:lnTo>
                  <a:lnTo>
                    <a:pt x="27" y="32"/>
                  </a:lnTo>
                  <a:lnTo>
                    <a:pt x="30" y="36"/>
                  </a:lnTo>
                  <a:lnTo>
                    <a:pt x="33" y="37"/>
                  </a:lnTo>
                  <a:lnTo>
                    <a:pt x="38" y="39"/>
                  </a:lnTo>
                  <a:lnTo>
                    <a:pt x="41" y="39"/>
                  </a:lnTo>
                  <a:lnTo>
                    <a:pt x="43" y="40"/>
                  </a:lnTo>
                  <a:lnTo>
                    <a:pt x="46" y="40"/>
                  </a:lnTo>
                  <a:lnTo>
                    <a:pt x="49" y="42"/>
                  </a:lnTo>
                  <a:lnTo>
                    <a:pt x="53" y="42"/>
                  </a:lnTo>
                  <a:lnTo>
                    <a:pt x="56" y="40"/>
                  </a:lnTo>
                  <a:lnTo>
                    <a:pt x="57" y="39"/>
                  </a:lnTo>
                  <a:lnTo>
                    <a:pt x="59" y="37"/>
                  </a:lnTo>
                  <a:lnTo>
                    <a:pt x="61" y="34"/>
                  </a:lnTo>
                  <a:lnTo>
                    <a:pt x="59" y="31"/>
                  </a:lnTo>
                  <a:lnTo>
                    <a:pt x="59" y="28"/>
                  </a:lnTo>
                  <a:lnTo>
                    <a:pt x="57" y="23"/>
                  </a:lnTo>
                  <a:lnTo>
                    <a:pt x="56" y="20"/>
                  </a:lnTo>
                  <a:lnTo>
                    <a:pt x="56" y="16"/>
                  </a:lnTo>
                  <a:lnTo>
                    <a:pt x="56" y="13"/>
                  </a:lnTo>
                  <a:lnTo>
                    <a:pt x="57" y="10"/>
                  </a:lnTo>
                  <a:lnTo>
                    <a:pt x="53" y="8"/>
                  </a:lnTo>
                  <a:lnTo>
                    <a:pt x="49" y="5"/>
                  </a:lnTo>
                  <a:lnTo>
                    <a:pt x="46" y="5"/>
                  </a:lnTo>
                  <a:lnTo>
                    <a:pt x="41" y="3"/>
                  </a:lnTo>
                  <a:lnTo>
                    <a:pt x="38" y="3"/>
                  </a:lnTo>
                  <a:lnTo>
                    <a:pt x="35" y="2"/>
                  </a:lnTo>
                  <a:lnTo>
                    <a:pt x="30" y="2"/>
                  </a:lnTo>
                  <a:lnTo>
                    <a:pt x="25" y="0"/>
                  </a:lnTo>
                  <a:lnTo>
                    <a:pt x="24" y="0"/>
                  </a:lnTo>
                  <a:lnTo>
                    <a:pt x="22" y="0"/>
                  </a:lnTo>
                  <a:lnTo>
                    <a:pt x="20" y="0"/>
                  </a:lnTo>
                  <a:lnTo>
                    <a:pt x="17" y="0"/>
                  </a:lnTo>
                  <a:lnTo>
                    <a:pt x="16" y="2"/>
                  </a:lnTo>
                  <a:lnTo>
                    <a:pt x="14" y="2"/>
                  </a:lnTo>
                  <a:lnTo>
                    <a:pt x="11" y="2"/>
                  </a:lnTo>
                  <a:lnTo>
                    <a:pt x="9" y="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0" name="Freeform 966"/>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1" name="Freeform 967"/>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2" name="Freeform 968"/>
            <p:cNvSpPr>
              <a:spLocks/>
            </p:cNvSpPr>
            <p:nvPr/>
          </p:nvSpPr>
          <p:spPr bwMode="auto">
            <a:xfrm>
              <a:off x="4708" y="2737"/>
              <a:ext cx="48" cy="52"/>
            </a:xfrm>
            <a:custGeom>
              <a:avLst/>
              <a:gdLst>
                <a:gd name="T0" fmla="*/ 0 w 48"/>
                <a:gd name="T1" fmla="*/ 13 h 52"/>
                <a:gd name="T2" fmla="*/ 0 w 48"/>
                <a:gd name="T3" fmla="*/ 19 h 52"/>
                <a:gd name="T4" fmla="*/ 1 w 48"/>
                <a:gd name="T5" fmla="*/ 24 h 52"/>
                <a:gd name="T6" fmla="*/ 4 w 48"/>
                <a:gd name="T7" fmla="*/ 29 h 52"/>
                <a:gd name="T8" fmla="*/ 8 w 48"/>
                <a:gd name="T9" fmla="*/ 34 h 52"/>
                <a:gd name="T10" fmla="*/ 11 w 48"/>
                <a:gd name="T11" fmla="*/ 39 h 52"/>
                <a:gd name="T12" fmla="*/ 16 w 48"/>
                <a:gd name="T13" fmla="*/ 42 h 52"/>
                <a:gd name="T14" fmla="*/ 21 w 48"/>
                <a:gd name="T15" fmla="*/ 47 h 52"/>
                <a:gd name="T16" fmla="*/ 25 w 48"/>
                <a:gd name="T17" fmla="*/ 50 h 52"/>
                <a:gd name="T18" fmla="*/ 27 w 48"/>
                <a:gd name="T19" fmla="*/ 52 h 52"/>
                <a:gd name="T20" fmla="*/ 30 w 48"/>
                <a:gd name="T21" fmla="*/ 52 h 52"/>
                <a:gd name="T22" fmla="*/ 33 w 48"/>
                <a:gd name="T23" fmla="*/ 52 h 52"/>
                <a:gd name="T24" fmla="*/ 37 w 48"/>
                <a:gd name="T25" fmla="*/ 52 h 52"/>
                <a:gd name="T26" fmla="*/ 40 w 48"/>
                <a:gd name="T27" fmla="*/ 48 h 52"/>
                <a:gd name="T28" fmla="*/ 43 w 48"/>
                <a:gd name="T29" fmla="*/ 47 h 52"/>
                <a:gd name="T30" fmla="*/ 45 w 48"/>
                <a:gd name="T31" fmla="*/ 45 h 52"/>
                <a:gd name="T32" fmla="*/ 46 w 48"/>
                <a:gd name="T33" fmla="*/ 42 h 52"/>
                <a:gd name="T34" fmla="*/ 48 w 48"/>
                <a:gd name="T35" fmla="*/ 34 h 52"/>
                <a:gd name="T36" fmla="*/ 48 w 48"/>
                <a:gd name="T37" fmla="*/ 26 h 52"/>
                <a:gd name="T38" fmla="*/ 45 w 48"/>
                <a:gd name="T39" fmla="*/ 19 h 52"/>
                <a:gd name="T40" fmla="*/ 40 w 48"/>
                <a:gd name="T41" fmla="*/ 13 h 52"/>
                <a:gd name="T42" fmla="*/ 33 w 48"/>
                <a:gd name="T43" fmla="*/ 8 h 52"/>
                <a:gd name="T44" fmla="*/ 27 w 48"/>
                <a:gd name="T45" fmla="*/ 3 h 52"/>
                <a:gd name="T46" fmla="*/ 19 w 48"/>
                <a:gd name="T47" fmla="*/ 2 h 52"/>
                <a:gd name="T48" fmla="*/ 11 w 48"/>
                <a:gd name="T49" fmla="*/ 0 h 52"/>
                <a:gd name="T50" fmla="*/ 9 w 48"/>
                <a:gd name="T51" fmla="*/ 0 h 52"/>
                <a:gd name="T52" fmla="*/ 6 w 48"/>
                <a:gd name="T53" fmla="*/ 0 h 52"/>
                <a:gd name="T54" fmla="*/ 6 w 48"/>
                <a:gd name="T55" fmla="*/ 2 h 52"/>
                <a:gd name="T56" fmla="*/ 4 w 48"/>
                <a:gd name="T57" fmla="*/ 3 h 52"/>
                <a:gd name="T58" fmla="*/ 3 w 48"/>
                <a:gd name="T59" fmla="*/ 7 h 52"/>
                <a:gd name="T60" fmla="*/ 3 w 48"/>
                <a:gd name="T61" fmla="*/ 8 h 52"/>
                <a:gd name="T62" fmla="*/ 1 w 48"/>
                <a:gd name="T63" fmla="*/ 10 h 52"/>
                <a:gd name="T64" fmla="*/ 0 w 48"/>
                <a:gd name="T65" fmla="*/ 13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52"/>
                <a:gd name="T101" fmla="*/ 48 w 4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52">
                  <a:moveTo>
                    <a:pt x="0" y="13"/>
                  </a:moveTo>
                  <a:lnTo>
                    <a:pt x="0" y="19"/>
                  </a:lnTo>
                  <a:lnTo>
                    <a:pt x="1" y="24"/>
                  </a:lnTo>
                  <a:lnTo>
                    <a:pt x="4" y="29"/>
                  </a:lnTo>
                  <a:lnTo>
                    <a:pt x="8" y="34"/>
                  </a:lnTo>
                  <a:lnTo>
                    <a:pt x="11" y="39"/>
                  </a:lnTo>
                  <a:lnTo>
                    <a:pt x="16" y="42"/>
                  </a:lnTo>
                  <a:lnTo>
                    <a:pt x="21" y="47"/>
                  </a:lnTo>
                  <a:lnTo>
                    <a:pt x="25" y="50"/>
                  </a:lnTo>
                  <a:lnTo>
                    <a:pt x="27" y="52"/>
                  </a:lnTo>
                  <a:lnTo>
                    <a:pt x="30" y="52"/>
                  </a:lnTo>
                  <a:lnTo>
                    <a:pt x="33" y="52"/>
                  </a:lnTo>
                  <a:lnTo>
                    <a:pt x="37" y="52"/>
                  </a:lnTo>
                  <a:lnTo>
                    <a:pt x="40" y="48"/>
                  </a:lnTo>
                  <a:lnTo>
                    <a:pt x="43" y="47"/>
                  </a:lnTo>
                  <a:lnTo>
                    <a:pt x="45" y="45"/>
                  </a:lnTo>
                  <a:lnTo>
                    <a:pt x="46" y="42"/>
                  </a:lnTo>
                  <a:lnTo>
                    <a:pt x="48" y="34"/>
                  </a:lnTo>
                  <a:lnTo>
                    <a:pt x="48" y="26"/>
                  </a:lnTo>
                  <a:lnTo>
                    <a:pt x="45" y="19"/>
                  </a:lnTo>
                  <a:lnTo>
                    <a:pt x="40" y="13"/>
                  </a:lnTo>
                  <a:lnTo>
                    <a:pt x="33" y="8"/>
                  </a:lnTo>
                  <a:lnTo>
                    <a:pt x="27" y="3"/>
                  </a:lnTo>
                  <a:lnTo>
                    <a:pt x="19" y="2"/>
                  </a:lnTo>
                  <a:lnTo>
                    <a:pt x="11" y="0"/>
                  </a:lnTo>
                  <a:lnTo>
                    <a:pt x="9" y="0"/>
                  </a:lnTo>
                  <a:lnTo>
                    <a:pt x="6" y="0"/>
                  </a:lnTo>
                  <a:lnTo>
                    <a:pt x="6" y="2"/>
                  </a:lnTo>
                  <a:lnTo>
                    <a:pt x="4" y="3"/>
                  </a:lnTo>
                  <a:lnTo>
                    <a:pt x="3" y="7"/>
                  </a:lnTo>
                  <a:lnTo>
                    <a:pt x="3" y="8"/>
                  </a:lnTo>
                  <a:lnTo>
                    <a:pt x="1" y="10"/>
                  </a:lnTo>
                  <a:lnTo>
                    <a:pt x="0" y="1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3" name="Freeform 969"/>
            <p:cNvSpPr>
              <a:spLocks/>
            </p:cNvSpPr>
            <p:nvPr/>
          </p:nvSpPr>
          <p:spPr bwMode="auto">
            <a:xfrm>
              <a:off x="4682" y="2502"/>
              <a:ext cx="244" cy="227"/>
            </a:xfrm>
            <a:custGeom>
              <a:avLst/>
              <a:gdLst>
                <a:gd name="T0" fmla="*/ 38 w 244"/>
                <a:gd name="T1" fmla="*/ 145 h 227"/>
                <a:gd name="T2" fmla="*/ 58 w 244"/>
                <a:gd name="T3" fmla="*/ 155 h 227"/>
                <a:gd name="T4" fmla="*/ 85 w 244"/>
                <a:gd name="T5" fmla="*/ 172 h 227"/>
                <a:gd name="T6" fmla="*/ 116 w 244"/>
                <a:gd name="T7" fmla="*/ 192 h 227"/>
                <a:gd name="T8" fmla="*/ 130 w 244"/>
                <a:gd name="T9" fmla="*/ 203 h 227"/>
                <a:gd name="T10" fmla="*/ 135 w 244"/>
                <a:gd name="T11" fmla="*/ 203 h 227"/>
                <a:gd name="T12" fmla="*/ 143 w 244"/>
                <a:gd name="T13" fmla="*/ 206 h 227"/>
                <a:gd name="T14" fmla="*/ 149 w 244"/>
                <a:gd name="T15" fmla="*/ 208 h 227"/>
                <a:gd name="T16" fmla="*/ 159 w 244"/>
                <a:gd name="T17" fmla="*/ 211 h 227"/>
                <a:gd name="T18" fmla="*/ 173 w 244"/>
                <a:gd name="T19" fmla="*/ 217 h 227"/>
                <a:gd name="T20" fmla="*/ 185 w 244"/>
                <a:gd name="T21" fmla="*/ 224 h 227"/>
                <a:gd name="T22" fmla="*/ 198 w 244"/>
                <a:gd name="T23" fmla="*/ 227 h 227"/>
                <a:gd name="T24" fmla="*/ 212 w 244"/>
                <a:gd name="T25" fmla="*/ 224 h 227"/>
                <a:gd name="T26" fmla="*/ 222 w 244"/>
                <a:gd name="T27" fmla="*/ 214 h 227"/>
                <a:gd name="T28" fmla="*/ 228 w 244"/>
                <a:gd name="T29" fmla="*/ 201 h 227"/>
                <a:gd name="T30" fmla="*/ 231 w 244"/>
                <a:gd name="T31" fmla="*/ 185 h 227"/>
                <a:gd name="T32" fmla="*/ 235 w 244"/>
                <a:gd name="T33" fmla="*/ 177 h 227"/>
                <a:gd name="T34" fmla="*/ 236 w 244"/>
                <a:gd name="T35" fmla="*/ 174 h 227"/>
                <a:gd name="T36" fmla="*/ 239 w 244"/>
                <a:gd name="T37" fmla="*/ 169 h 227"/>
                <a:gd name="T38" fmla="*/ 243 w 244"/>
                <a:gd name="T39" fmla="*/ 166 h 227"/>
                <a:gd name="T40" fmla="*/ 243 w 244"/>
                <a:gd name="T41" fmla="*/ 163 h 227"/>
                <a:gd name="T42" fmla="*/ 241 w 244"/>
                <a:gd name="T43" fmla="*/ 155 h 227"/>
                <a:gd name="T44" fmla="*/ 238 w 244"/>
                <a:gd name="T45" fmla="*/ 140 h 227"/>
                <a:gd name="T46" fmla="*/ 235 w 244"/>
                <a:gd name="T47" fmla="*/ 127 h 227"/>
                <a:gd name="T48" fmla="*/ 238 w 244"/>
                <a:gd name="T49" fmla="*/ 118 h 227"/>
                <a:gd name="T50" fmla="*/ 244 w 244"/>
                <a:gd name="T51" fmla="*/ 105 h 227"/>
                <a:gd name="T52" fmla="*/ 244 w 244"/>
                <a:gd name="T53" fmla="*/ 89 h 227"/>
                <a:gd name="T54" fmla="*/ 241 w 244"/>
                <a:gd name="T55" fmla="*/ 71 h 227"/>
                <a:gd name="T56" fmla="*/ 239 w 244"/>
                <a:gd name="T57" fmla="*/ 61 h 227"/>
                <a:gd name="T58" fmla="*/ 236 w 244"/>
                <a:gd name="T59" fmla="*/ 58 h 227"/>
                <a:gd name="T60" fmla="*/ 231 w 244"/>
                <a:gd name="T61" fmla="*/ 55 h 227"/>
                <a:gd name="T62" fmla="*/ 228 w 244"/>
                <a:gd name="T63" fmla="*/ 52 h 227"/>
                <a:gd name="T64" fmla="*/ 225 w 244"/>
                <a:gd name="T65" fmla="*/ 42 h 227"/>
                <a:gd name="T66" fmla="*/ 217 w 244"/>
                <a:gd name="T67" fmla="*/ 29 h 227"/>
                <a:gd name="T68" fmla="*/ 209 w 244"/>
                <a:gd name="T69" fmla="*/ 18 h 227"/>
                <a:gd name="T70" fmla="*/ 198 w 244"/>
                <a:gd name="T71" fmla="*/ 8 h 227"/>
                <a:gd name="T72" fmla="*/ 185 w 244"/>
                <a:gd name="T73" fmla="*/ 2 h 227"/>
                <a:gd name="T74" fmla="*/ 172 w 244"/>
                <a:gd name="T75" fmla="*/ 0 h 227"/>
                <a:gd name="T76" fmla="*/ 156 w 244"/>
                <a:gd name="T77" fmla="*/ 3 h 227"/>
                <a:gd name="T78" fmla="*/ 135 w 244"/>
                <a:gd name="T79" fmla="*/ 15 h 227"/>
                <a:gd name="T80" fmla="*/ 114 w 244"/>
                <a:gd name="T81" fmla="*/ 28 h 227"/>
                <a:gd name="T82" fmla="*/ 93 w 244"/>
                <a:gd name="T83" fmla="*/ 36 h 227"/>
                <a:gd name="T84" fmla="*/ 74 w 244"/>
                <a:gd name="T85" fmla="*/ 44 h 227"/>
                <a:gd name="T86" fmla="*/ 56 w 244"/>
                <a:gd name="T87" fmla="*/ 53 h 227"/>
                <a:gd name="T88" fmla="*/ 42 w 244"/>
                <a:gd name="T89" fmla="*/ 61 h 227"/>
                <a:gd name="T90" fmla="*/ 30 w 244"/>
                <a:gd name="T91" fmla="*/ 71 h 227"/>
                <a:gd name="T92" fmla="*/ 19 w 244"/>
                <a:gd name="T93" fmla="*/ 79 h 227"/>
                <a:gd name="T94" fmla="*/ 8 w 244"/>
                <a:gd name="T95" fmla="*/ 89 h 227"/>
                <a:gd name="T96" fmla="*/ 0 w 244"/>
                <a:gd name="T97" fmla="*/ 100 h 227"/>
                <a:gd name="T98" fmla="*/ 2 w 244"/>
                <a:gd name="T99" fmla="*/ 116 h 227"/>
                <a:gd name="T100" fmla="*/ 11 w 244"/>
                <a:gd name="T101" fmla="*/ 131 h 227"/>
                <a:gd name="T102" fmla="*/ 22 w 244"/>
                <a:gd name="T103" fmla="*/ 139 h 227"/>
                <a:gd name="T104" fmla="*/ 32 w 244"/>
                <a:gd name="T105" fmla="*/ 142 h 2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27"/>
                <a:gd name="T161" fmla="*/ 244 w 244"/>
                <a:gd name="T162" fmla="*/ 227 h 2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27">
                  <a:moveTo>
                    <a:pt x="34" y="142"/>
                  </a:moveTo>
                  <a:lnTo>
                    <a:pt x="38" y="145"/>
                  </a:lnTo>
                  <a:lnTo>
                    <a:pt x="47" y="148"/>
                  </a:lnTo>
                  <a:lnTo>
                    <a:pt x="58" y="155"/>
                  </a:lnTo>
                  <a:lnTo>
                    <a:pt x="71" y="163"/>
                  </a:lnTo>
                  <a:lnTo>
                    <a:pt x="85" y="172"/>
                  </a:lnTo>
                  <a:lnTo>
                    <a:pt x="100" y="182"/>
                  </a:lnTo>
                  <a:lnTo>
                    <a:pt x="116" y="192"/>
                  </a:lnTo>
                  <a:lnTo>
                    <a:pt x="130" y="203"/>
                  </a:lnTo>
                  <a:lnTo>
                    <a:pt x="132" y="203"/>
                  </a:lnTo>
                  <a:lnTo>
                    <a:pt x="135" y="203"/>
                  </a:lnTo>
                  <a:lnTo>
                    <a:pt x="138" y="205"/>
                  </a:lnTo>
                  <a:lnTo>
                    <a:pt x="143" y="206"/>
                  </a:lnTo>
                  <a:lnTo>
                    <a:pt x="146" y="206"/>
                  </a:lnTo>
                  <a:lnTo>
                    <a:pt x="149" y="208"/>
                  </a:lnTo>
                  <a:lnTo>
                    <a:pt x="153" y="208"/>
                  </a:lnTo>
                  <a:lnTo>
                    <a:pt x="159" y="211"/>
                  </a:lnTo>
                  <a:lnTo>
                    <a:pt x="167" y="214"/>
                  </a:lnTo>
                  <a:lnTo>
                    <a:pt x="173" y="217"/>
                  </a:lnTo>
                  <a:lnTo>
                    <a:pt x="178" y="221"/>
                  </a:lnTo>
                  <a:lnTo>
                    <a:pt x="185" y="224"/>
                  </a:lnTo>
                  <a:lnTo>
                    <a:pt x="191" y="227"/>
                  </a:lnTo>
                  <a:lnTo>
                    <a:pt x="198" y="227"/>
                  </a:lnTo>
                  <a:lnTo>
                    <a:pt x="206" y="227"/>
                  </a:lnTo>
                  <a:lnTo>
                    <a:pt x="212" y="224"/>
                  </a:lnTo>
                  <a:lnTo>
                    <a:pt x="217" y="221"/>
                  </a:lnTo>
                  <a:lnTo>
                    <a:pt x="222" y="214"/>
                  </a:lnTo>
                  <a:lnTo>
                    <a:pt x="225" y="208"/>
                  </a:lnTo>
                  <a:lnTo>
                    <a:pt x="228" y="201"/>
                  </a:lnTo>
                  <a:lnTo>
                    <a:pt x="230" y="193"/>
                  </a:lnTo>
                  <a:lnTo>
                    <a:pt x="231" y="185"/>
                  </a:lnTo>
                  <a:lnTo>
                    <a:pt x="233" y="179"/>
                  </a:lnTo>
                  <a:lnTo>
                    <a:pt x="235" y="177"/>
                  </a:lnTo>
                  <a:lnTo>
                    <a:pt x="236" y="176"/>
                  </a:lnTo>
                  <a:lnTo>
                    <a:pt x="236" y="174"/>
                  </a:lnTo>
                  <a:lnTo>
                    <a:pt x="238" y="171"/>
                  </a:lnTo>
                  <a:lnTo>
                    <a:pt x="239" y="169"/>
                  </a:lnTo>
                  <a:lnTo>
                    <a:pt x="241" y="168"/>
                  </a:lnTo>
                  <a:lnTo>
                    <a:pt x="243" y="166"/>
                  </a:lnTo>
                  <a:lnTo>
                    <a:pt x="243" y="163"/>
                  </a:lnTo>
                  <a:lnTo>
                    <a:pt x="241" y="159"/>
                  </a:lnTo>
                  <a:lnTo>
                    <a:pt x="241" y="155"/>
                  </a:lnTo>
                  <a:lnTo>
                    <a:pt x="239" y="148"/>
                  </a:lnTo>
                  <a:lnTo>
                    <a:pt x="238" y="140"/>
                  </a:lnTo>
                  <a:lnTo>
                    <a:pt x="236" y="134"/>
                  </a:lnTo>
                  <a:lnTo>
                    <a:pt x="235" y="127"/>
                  </a:lnTo>
                  <a:lnTo>
                    <a:pt x="231" y="122"/>
                  </a:lnTo>
                  <a:lnTo>
                    <a:pt x="238" y="118"/>
                  </a:lnTo>
                  <a:lnTo>
                    <a:pt x="243" y="113"/>
                  </a:lnTo>
                  <a:lnTo>
                    <a:pt x="244" y="105"/>
                  </a:lnTo>
                  <a:lnTo>
                    <a:pt x="244" y="97"/>
                  </a:lnTo>
                  <a:lnTo>
                    <a:pt x="244" y="89"/>
                  </a:lnTo>
                  <a:lnTo>
                    <a:pt x="243" y="79"/>
                  </a:lnTo>
                  <a:lnTo>
                    <a:pt x="241" y="71"/>
                  </a:lnTo>
                  <a:lnTo>
                    <a:pt x="239" y="65"/>
                  </a:lnTo>
                  <a:lnTo>
                    <a:pt x="239" y="61"/>
                  </a:lnTo>
                  <a:lnTo>
                    <a:pt x="238" y="60"/>
                  </a:lnTo>
                  <a:lnTo>
                    <a:pt x="236" y="58"/>
                  </a:lnTo>
                  <a:lnTo>
                    <a:pt x="235" y="57"/>
                  </a:lnTo>
                  <a:lnTo>
                    <a:pt x="231" y="55"/>
                  </a:lnTo>
                  <a:lnTo>
                    <a:pt x="230" y="53"/>
                  </a:lnTo>
                  <a:lnTo>
                    <a:pt x="228" y="52"/>
                  </a:lnTo>
                  <a:lnTo>
                    <a:pt x="226" y="50"/>
                  </a:lnTo>
                  <a:lnTo>
                    <a:pt x="225" y="42"/>
                  </a:lnTo>
                  <a:lnTo>
                    <a:pt x="222" y="36"/>
                  </a:lnTo>
                  <a:lnTo>
                    <a:pt x="217" y="29"/>
                  </a:lnTo>
                  <a:lnTo>
                    <a:pt x="214" y="23"/>
                  </a:lnTo>
                  <a:lnTo>
                    <a:pt x="209" y="18"/>
                  </a:lnTo>
                  <a:lnTo>
                    <a:pt x="202" y="13"/>
                  </a:lnTo>
                  <a:lnTo>
                    <a:pt x="198" y="8"/>
                  </a:lnTo>
                  <a:lnTo>
                    <a:pt x="191" y="5"/>
                  </a:lnTo>
                  <a:lnTo>
                    <a:pt x="185" y="2"/>
                  </a:lnTo>
                  <a:lnTo>
                    <a:pt x="178" y="0"/>
                  </a:lnTo>
                  <a:lnTo>
                    <a:pt x="172" y="0"/>
                  </a:lnTo>
                  <a:lnTo>
                    <a:pt x="165" y="0"/>
                  </a:lnTo>
                  <a:lnTo>
                    <a:pt x="156" y="3"/>
                  </a:lnTo>
                  <a:lnTo>
                    <a:pt x="145" y="8"/>
                  </a:lnTo>
                  <a:lnTo>
                    <a:pt x="135" y="15"/>
                  </a:lnTo>
                  <a:lnTo>
                    <a:pt x="125" y="21"/>
                  </a:lnTo>
                  <a:lnTo>
                    <a:pt x="114" y="28"/>
                  </a:lnTo>
                  <a:lnTo>
                    <a:pt x="104" y="32"/>
                  </a:lnTo>
                  <a:lnTo>
                    <a:pt x="93" y="36"/>
                  </a:lnTo>
                  <a:lnTo>
                    <a:pt x="83" y="40"/>
                  </a:lnTo>
                  <a:lnTo>
                    <a:pt x="74" y="44"/>
                  </a:lnTo>
                  <a:lnTo>
                    <a:pt x="66" y="48"/>
                  </a:lnTo>
                  <a:lnTo>
                    <a:pt x="56" y="53"/>
                  </a:lnTo>
                  <a:lnTo>
                    <a:pt x="50" y="58"/>
                  </a:lnTo>
                  <a:lnTo>
                    <a:pt x="42" y="61"/>
                  </a:lnTo>
                  <a:lnTo>
                    <a:pt x="37" y="66"/>
                  </a:lnTo>
                  <a:lnTo>
                    <a:pt x="30" y="71"/>
                  </a:lnTo>
                  <a:lnTo>
                    <a:pt x="24" y="74"/>
                  </a:lnTo>
                  <a:lnTo>
                    <a:pt x="19" y="79"/>
                  </a:lnTo>
                  <a:lnTo>
                    <a:pt x="13" y="82"/>
                  </a:lnTo>
                  <a:lnTo>
                    <a:pt x="8" y="89"/>
                  </a:lnTo>
                  <a:lnTo>
                    <a:pt x="3" y="94"/>
                  </a:lnTo>
                  <a:lnTo>
                    <a:pt x="0" y="100"/>
                  </a:lnTo>
                  <a:lnTo>
                    <a:pt x="0" y="108"/>
                  </a:lnTo>
                  <a:lnTo>
                    <a:pt x="2" y="116"/>
                  </a:lnTo>
                  <a:lnTo>
                    <a:pt x="6" y="124"/>
                  </a:lnTo>
                  <a:lnTo>
                    <a:pt x="11" y="131"/>
                  </a:lnTo>
                  <a:lnTo>
                    <a:pt x="18" y="135"/>
                  </a:lnTo>
                  <a:lnTo>
                    <a:pt x="22" y="139"/>
                  </a:lnTo>
                  <a:lnTo>
                    <a:pt x="27" y="140"/>
                  </a:lnTo>
                  <a:lnTo>
                    <a:pt x="32" y="142"/>
                  </a:lnTo>
                  <a:lnTo>
                    <a:pt x="34" y="14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4" name="Freeform 970"/>
            <p:cNvSpPr>
              <a:spLocks/>
            </p:cNvSpPr>
            <p:nvPr/>
          </p:nvSpPr>
          <p:spPr bwMode="auto">
            <a:xfrm>
              <a:off x="4692" y="2578"/>
              <a:ext cx="54" cy="59"/>
            </a:xfrm>
            <a:custGeom>
              <a:avLst/>
              <a:gdLst>
                <a:gd name="T0" fmla="*/ 1 w 54"/>
                <a:gd name="T1" fmla="*/ 34 h 59"/>
                <a:gd name="T2" fmla="*/ 3 w 54"/>
                <a:gd name="T3" fmla="*/ 38 h 59"/>
                <a:gd name="T4" fmla="*/ 6 w 54"/>
                <a:gd name="T5" fmla="*/ 43 h 59"/>
                <a:gd name="T6" fmla="*/ 9 w 54"/>
                <a:gd name="T7" fmla="*/ 50 h 59"/>
                <a:gd name="T8" fmla="*/ 14 w 54"/>
                <a:gd name="T9" fmla="*/ 55 h 59"/>
                <a:gd name="T10" fmla="*/ 17 w 54"/>
                <a:gd name="T11" fmla="*/ 58 h 59"/>
                <a:gd name="T12" fmla="*/ 22 w 54"/>
                <a:gd name="T13" fmla="*/ 59 h 59"/>
                <a:gd name="T14" fmla="*/ 27 w 54"/>
                <a:gd name="T15" fmla="*/ 59 h 59"/>
                <a:gd name="T16" fmla="*/ 32 w 54"/>
                <a:gd name="T17" fmla="*/ 56 h 59"/>
                <a:gd name="T18" fmla="*/ 33 w 54"/>
                <a:gd name="T19" fmla="*/ 55 h 59"/>
                <a:gd name="T20" fmla="*/ 35 w 54"/>
                <a:gd name="T21" fmla="*/ 53 h 59"/>
                <a:gd name="T22" fmla="*/ 35 w 54"/>
                <a:gd name="T23" fmla="*/ 51 h 59"/>
                <a:gd name="T24" fmla="*/ 37 w 54"/>
                <a:gd name="T25" fmla="*/ 50 h 59"/>
                <a:gd name="T26" fmla="*/ 37 w 54"/>
                <a:gd name="T27" fmla="*/ 48 h 59"/>
                <a:gd name="T28" fmla="*/ 38 w 54"/>
                <a:gd name="T29" fmla="*/ 45 h 59"/>
                <a:gd name="T30" fmla="*/ 38 w 54"/>
                <a:gd name="T31" fmla="*/ 43 h 59"/>
                <a:gd name="T32" fmla="*/ 40 w 54"/>
                <a:gd name="T33" fmla="*/ 42 h 59"/>
                <a:gd name="T34" fmla="*/ 41 w 54"/>
                <a:gd name="T35" fmla="*/ 38 h 59"/>
                <a:gd name="T36" fmla="*/ 43 w 54"/>
                <a:gd name="T37" fmla="*/ 37 h 59"/>
                <a:gd name="T38" fmla="*/ 46 w 54"/>
                <a:gd name="T39" fmla="*/ 35 h 59"/>
                <a:gd name="T40" fmla="*/ 48 w 54"/>
                <a:gd name="T41" fmla="*/ 34 h 59"/>
                <a:gd name="T42" fmla="*/ 51 w 54"/>
                <a:gd name="T43" fmla="*/ 32 h 59"/>
                <a:gd name="T44" fmla="*/ 53 w 54"/>
                <a:gd name="T45" fmla="*/ 29 h 59"/>
                <a:gd name="T46" fmla="*/ 54 w 54"/>
                <a:gd name="T47" fmla="*/ 27 h 59"/>
                <a:gd name="T48" fmla="*/ 54 w 54"/>
                <a:gd name="T49" fmla="*/ 24 h 59"/>
                <a:gd name="T50" fmla="*/ 54 w 54"/>
                <a:gd name="T51" fmla="*/ 21 h 59"/>
                <a:gd name="T52" fmla="*/ 54 w 54"/>
                <a:gd name="T53" fmla="*/ 18 h 59"/>
                <a:gd name="T54" fmla="*/ 54 w 54"/>
                <a:gd name="T55" fmla="*/ 14 h 59"/>
                <a:gd name="T56" fmla="*/ 53 w 54"/>
                <a:gd name="T57" fmla="*/ 11 h 59"/>
                <a:gd name="T58" fmla="*/ 53 w 54"/>
                <a:gd name="T59" fmla="*/ 8 h 59"/>
                <a:gd name="T60" fmla="*/ 51 w 54"/>
                <a:gd name="T61" fmla="*/ 6 h 59"/>
                <a:gd name="T62" fmla="*/ 49 w 54"/>
                <a:gd name="T63" fmla="*/ 3 h 59"/>
                <a:gd name="T64" fmla="*/ 46 w 54"/>
                <a:gd name="T65" fmla="*/ 1 h 59"/>
                <a:gd name="T66" fmla="*/ 43 w 54"/>
                <a:gd name="T67" fmla="*/ 0 h 59"/>
                <a:gd name="T68" fmla="*/ 40 w 54"/>
                <a:gd name="T69" fmla="*/ 0 h 59"/>
                <a:gd name="T70" fmla="*/ 37 w 54"/>
                <a:gd name="T71" fmla="*/ 0 h 59"/>
                <a:gd name="T72" fmla="*/ 33 w 54"/>
                <a:gd name="T73" fmla="*/ 1 h 59"/>
                <a:gd name="T74" fmla="*/ 30 w 54"/>
                <a:gd name="T75" fmla="*/ 3 h 59"/>
                <a:gd name="T76" fmla="*/ 27 w 54"/>
                <a:gd name="T77" fmla="*/ 5 h 59"/>
                <a:gd name="T78" fmla="*/ 24 w 54"/>
                <a:gd name="T79" fmla="*/ 6 h 59"/>
                <a:gd name="T80" fmla="*/ 20 w 54"/>
                <a:gd name="T81" fmla="*/ 8 h 59"/>
                <a:gd name="T82" fmla="*/ 19 w 54"/>
                <a:gd name="T83" fmla="*/ 9 h 59"/>
                <a:gd name="T84" fmla="*/ 16 w 54"/>
                <a:gd name="T85" fmla="*/ 11 h 59"/>
                <a:gd name="T86" fmla="*/ 14 w 54"/>
                <a:gd name="T87" fmla="*/ 13 h 59"/>
                <a:gd name="T88" fmla="*/ 12 w 54"/>
                <a:gd name="T89" fmla="*/ 13 h 59"/>
                <a:gd name="T90" fmla="*/ 9 w 54"/>
                <a:gd name="T91" fmla="*/ 14 h 59"/>
                <a:gd name="T92" fmla="*/ 8 w 54"/>
                <a:gd name="T93" fmla="*/ 16 h 59"/>
                <a:gd name="T94" fmla="*/ 4 w 54"/>
                <a:gd name="T95" fmla="*/ 18 h 59"/>
                <a:gd name="T96" fmla="*/ 3 w 54"/>
                <a:gd name="T97" fmla="*/ 19 h 59"/>
                <a:gd name="T98" fmla="*/ 3 w 54"/>
                <a:gd name="T99" fmla="*/ 21 h 59"/>
                <a:gd name="T100" fmla="*/ 1 w 54"/>
                <a:gd name="T101" fmla="*/ 22 h 59"/>
                <a:gd name="T102" fmla="*/ 1 w 54"/>
                <a:gd name="T103" fmla="*/ 24 h 59"/>
                <a:gd name="T104" fmla="*/ 0 w 54"/>
                <a:gd name="T105" fmla="*/ 26 h 59"/>
                <a:gd name="T106" fmla="*/ 0 w 54"/>
                <a:gd name="T107" fmla="*/ 27 h 59"/>
                <a:gd name="T108" fmla="*/ 0 w 54"/>
                <a:gd name="T109" fmla="*/ 29 h 59"/>
                <a:gd name="T110" fmla="*/ 1 w 54"/>
                <a:gd name="T111" fmla="*/ 30 h 59"/>
                <a:gd name="T112" fmla="*/ 1 w 54"/>
                <a:gd name="T113" fmla="*/ 34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59"/>
                <a:gd name="T173" fmla="*/ 54 w 54"/>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59">
                  <a:moveTo>
                    <a:pt x="1" y="34"/>
                  </a:moveTo>
                  <a:lnTo>
                    <a:pt x="3" y="38"/>
                  </a:lnTo>
                  <a:lnTo>
                    <a:pt x="6" y="43"/>
                  </a:lnTo>
                  <a:lnTo>
                    <a:pt x="9" y="50"/>
                  </a:lnTo>
                  <a:lnTo>
                    <a:pt x="14" y="55"/>
                  </a:lnTo>
                  <a:lnTo>
                    <a:pt x="17" y="58"/>
                  </a:lnTo>
                  <a:lnTo>
                    <a:pt x="22" y="59"/>
                  </a:lnTo>
                  <a:lnTo>
                    <a:pt x="27" y="59"/>
                  </a:lnTo>
                  <a:lnTo>
                    <a:pt x="32" y="56"/>
                  </a:lnTo>
                  <a:lnTo>
                    <a:pt x="33" y="55"/>
                  </a:lnTo>
                  <a:lnTo>
                    <a:pt x="35" y="53"/>
                  </a:lnTo>
                  <a:lnTo>
                    <a:pt x="35" y="51"/>
                  </a:lnTo>
                  <a:lnTo>
                    <a:pt x="37" y="50"/>
                  </a:lnTo>
                  <a:lnTo>
                    <a:pt x="37" y="48"/>
                  </a:lnTo>
                  <a:lnTo>
                    <a:pt x="38" y="45"/>
                  </a:lnTo>
                  <a:lnTo>
                    <a:pt x="38" y="43"/>
                  </a:lnTo>
                  <a:lnTo>
                    <a:pt x="40" y="42"/>
                  </a:lnTo>
                  <a:lnTo>
                    <a:pt x="41" y="38"/>
                  </a:lnTo>
                  <a:lnTo>
                    <a:pt x="43" y="37"/>
                  </a:lnTo>
                  <a:lnTo>
                    <a:pt x="46" y="35"/>
                  </a:lnTo>
                  <a:lnTo>
                    <a:pt x="48" y="34"/>
                  </a:lnTo>
                  <a:lnTo>
                    <a:pt x="51" y="32"/>
                  </a:lnTo>
                  <a:lnTo>
                    <a:pt x="53" y="29"/>
                  </a:lnTo>
                  <a:lnTo>
                    <a:pt x="54" y="27"/>
                  </a:lnTo>
                  <a:lnTo>
                    <a:pt x="54" y="24"/>
                  </a:lnTo>
                  <a:lnTo>
                    <a:pt x="54" y="21"/>
                  </a:lnTo>
                  <a:lnTo>
                    <a:pt x="54" y="18"/>
                  </a:lnTo>
                  <a:lnTo>
                    <a:pt x="54" y="14"/>
                  </a:lnTo>
                  <a:lnTo>
                    <a:pt x="53" y="11"/>
                  </a:lnTo>
                  <a:lnTo>
                    <a:pt x="53" y="8"/>
                  </a:lnTo>
                  <a:lnTo>
                    <a:pt x="51" y="6"/>
                  </a:lnTo>
                  <a:lnTo>
                    <a:pt x="49" y="3"/>
                  </a:lnTo>
                  <a:lnTo>
                    <a:pt x="46" y="1"/>
                  </a:lnTo>
                  <a:lnTo>
                    <a:pt x="43" y="0"/>
                  </a:lnTo>
                  <a:lnTo>
                    <a:pt x="40" y="0"/>
                  </a:lnTo>
                  <a:lnTo>
                    <a:pt x="37" y="0"/>
                  </a:lnTo>
                  <a:lnTo>
                    <a:pt x="33" y="1"/>
                  </a:lnTo>
                  <a:lnTo>
                    <a:pt x="30" y="3"/>
                  </a:lnTo>
                  <a:lnTo>
                    <a:pt x="27" y="5"/>
                  </a:lnTo>
                  <a:lnTo>
                    <a:pt x="24" y="6"/>
                  </a:lnTo>
                  <a:lnTo>
                    <a:pt x="20" y="8"/>
                  </a:lnTo>
                  <a:lnTo>
                    <a:pt x="19" y="9"/>
                  </a:lnTo>
                  <a:lnTo>
                    <a:pt x="16" y="11"/>
                  </a:lnTo>
                  <a:lnTo>
                    <a:pt x="14" y="13"/>
                  </a:lnTo>
                  <a:lnTo>
                    <a:pt x="12" y="13"/>
                  </a:lnTo>
                  <a:lnTo>
                    <a:pt x="9" y="14"/>
                  </a:lnTo>
                  <a:lnTo>
                    <a:pt x="8" y="16"/>
                  </a:lnTo>
                  <a:lnTo>
                    <a:pt x="4" y="18"/>
                  </a:lnTo>
                  <a:lnTo>
                    <a:pt x="3" y="19"/>
                  </a:lnTo>
                  <a:lnTo>
                    <a:pt x="3" y="21"/>
                  </a:lnTo>
                  <a:lnTo>
                    <a:pt x="1" y="22"/>
                  </a:lnTo>
                  <a:lnTo>
                    <a:pt x="1" y="24"/>
                  </a:lnTo>
                  <a:lnTo>
                    <a:pt x="0" y="26"/>
                  </a:lnTo>
                  <a:lnTo>
                    <a:pt x="0" y="27"/>
                  </a:lnTo>
                  <a:lnTo>
                    <a:pt x="0" y="29"/>
                  </a:lnTo>
                  <a:lnTo>
                    <a:pt x="1" y="30"/>
                  </a:lnTo>
                  <a:lnTo>
                    <a:pt x="1" y="3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5" name="Freeform 971"/>
            <p:cNvSpPr>
              <a:spLocks/>
            </p:cNvSpPr>
            <p:nvPr/>
          </p:nvSpPr>
          <p:spPr bwMode="auto">
            <a:xfrm>
              <a:off x="4692" y="2578"/>
              <a:ext cx="54" cy="59"/>
            </a:xfrm>
            <a:custGeom>
              <a:avLst/>
              <a:gdLst>
                <a:gd name="T0" fmla="*/ 1 w 54"/>
                <a:gd name="T1" fmla="*/ 34 h 59"/>
                <a:gd name="T2" fmla="*/ 3 w 54"/>
                <a:gd name="T3" fmla="*/ 38 h 59"/>
                <a:gd name="T4" fmla="*/ 6 w 54"/>
                <a:gd name="T5" fmla="*/ 43 h 59"/>
                <a:gd name="T6" fmla="*/ 9 w 54"/>
                <a:gd name="T7" fmla="*/ 50 h 59"/>
                <a:gd name="T8" fmla="*/ 14 w 54"/>
                <a:gd name="T9" fmla="*/ 55 h 59"/>
                <a:gd name="T10" fmla="*/ 17 w 54"/>
                <a:gd name="T11" fmla="*/ 58 h 59"/>
                <a:gd name="T12" fmla="*/ 22 w 54"/>
                <a:gd name="T13" fmla="*/ 59 h 59"/>
                <a:gd name="T14" fmla="*/ 27 w 54"/>
                <a:gd name="T15" fmla="*/ 59 h 59"/>
                <a:gd name="T16" fmla="*/ 32 w 54"/>
                <a:gd name="T17" fmla="*/ 56 h 59"/>
                <a:gd name="T18" fmla="*/ 33 w 54"/>
                <a:gd name="T19" fmla="*/ 55 h 59"/>
                <a:gd name="T20" fmla="*/ 35 w 54"/>
                <a:gd name="T21" fmla="*/ 53 h 59"/>
                <a:gd name="T22" fmla="*/ 35 w 54"/>
                <a:gd name="T23" fmla="*/ 51 h 59"/>
                <a:gd name="T24" fmla="*/ 37 w 54"/>
                <a:gd name="T25" fmla="*/ 50 h 59"/>
                <a:gd name="T26" fmla="*/ 37 w 54"/>
                <a:gd name="T27" fmla="*/ 48 h 59"/>
                <a:gd name="T28" fmla="*/ 38 w 54"/>
                <a:gd name="T29" fmla="*/ 45 h 59"/>
                <a:gd name="T30" fmla="*/ 38 w 54"/>
                <a:gd name="T31" fmla="*/ 43 h 59"/>
                <a:gd name="T32" fmla="*/ 40 w 54"/>
                <a:gd name="T33" fmla="*/ 42 h 59"/>
                <a:gd name="T34" fmla="*/ 41 w 54"/>
                <a:gd name="T35" fmla="*/ 38 h 59"/>
                <a:gd name="T36" fmla="*/ 43 w 54"/>
                <a:gd name="T37" fmla="*/ 37 h 59"/>
                <a:gd name="T38" fmla="*/ 46 w 54"/>
                <a:gd name="T39" fmla="*/ 35 h 59"/>
                <a:gd name="T40" fmla="*/ 48 w 54"/>
                <a:gd name="T41" fmla="*/ 34 h 59"/>
                <a:gd name="T42" fmla="*/ 51 w 54"/>
                <a:gd name="T43" fmla="*/ 32 h 59"/>
                <a:gd name="T44" fmla="*/ 53 w 54"/>
                <a:gd name="T45" fmla="*/ 29 h 59"/>
                <a:gd name="T46" fmla="*/ 54 w 54"/>
                <a:gd name="T47" fmla="*/ 27 h 59"/>
                <a:gd name="T48" fmla="*/ 54 w 54"/>
                <a:gd name="T49" fmla="*/ 24 h 59"/>
                <a:gd name="T50" fmla="*/ 54 w 54"/>
                <a:gd name="T51" fmla="*/ 21 h 59"/>
                <a:gd name="T52" fmla="*/ 54 w 54"/>
                <a:gd name="T53" fmla="*/ 18 h 59"/>
                <a:gd name="T54" fmla="*/ 54 w 54"/>
                <a:gd name="T55" fmla="*/ 14 h 59"/>
                <a:gd name="T56" fmla="*/ 53 w 54"/>
                <a:gd name="T57" fmla="*/ 11 h 59"/>
                <a:gd name="T58" fmla="*/ 53 w 54"/>
                <a:gd name="T59" fmla="*/ 8 h 59"/>
                <a:gd name="T60" fmla="*/ 51 w 54"/>
                <a:gd name="T61" fmla="*/ 6 h 59"/>
                <a:gd name="T62" fmla="*/ 49 w 54"/>
                <a:gd name="T63" fmla="*/ 3 h 59"/>
                <a:gd name="T64" fmla="*/ 46 w 54"/>
                <a:gd name="T65" fmla="*/ 1 h 59"/>
                <a:gd name="T66" fmla="*/ 43 w 54"/>
                <a:gd name="T67" fmla="*/ 0 h 59"/>
                <a:gd name="T68" fmla="*/ 40 w 54"/>
                <a:gd name="T69" fmla="*/ 0 h 59"/>
                <a:gd name="T70" fmla="*/ 37 w 54"/>
                <a:gd name="T71" fmla="*/ 0 h 59"/>
                <a:gd name="T72" fmla="*/ 33 w 54"/>
                <a:gd name="T73" fmla="*/ 1 h 59"/>
                <a:gd name="T74" fmla="*/ 30 w 54"/>
                <a:gd name="T75" fmla="*/ 3 h 59"/>
                <a:gd name="T76" fmla="*/ 27 w 54"/>
                <a:gd name="T77" fmla="*/ 5 h 59"/>
                <a:gd name="T78" fmla="*/ 24 w 54"/>
                <a:gd name="T79" fmla="*/ 6 h 59"/>
                <a:gd name="T80" fmla="*/ 20 w 54"/>
                <a:gd name="T81" fmla="*/ 8 h 59"/>
                <a:gd name="T82" fmla="*/ 19 w 54"/>
                <a:gd name="T83" fmla="*/ 9 h 59"/>
                <a:gd name="T84" fmla="*/ 16 w 54"/>
                <a:gd name="T85" fmla="*/ 11 h 59"/>
                <a:gd name="T86" fmla="*/ 14 w 54"/>
                <a:gd name="T87" fmla="*/ 13 h 59"/>
                <a:gd name="T88" fmla="*/ 12 w 54"/>
                <a:gd name="T89" fmla="*/ 13 h 59"/>
                <a:gd name="T90" fmla="*/ 9 w 54"/>
                <a:gd name="T91" fmla="*/ 14 h 59"/>
                <a:gd name="T92" fmla="*/ 8 w 54"/>
                <a:gd name="T93" fmla="*/ 16 h 59"/>
                <a:gd name="T94" fmla="*/ 4 w 54"/>
                <a:gd name="T95" fmla="*/ 18 h 59"/>
                <a:gd name="T96" fmla="*/ 3 w 54"/>
                <a:gd name="T97" fmla="*/ 19 h 59"/>
                <a:gd name="T98" fmla="*/ 3 w 54"/>
                <a:gd name="T99" fmla="*/ 21 h 59"/>
                <a:gd name="T100" fmla="*/ 1 w 54"/>
                <a:gd name="T101" fmla="*/ 22 h 59"/>
                <a:gd name="T102" fmla="*/ 1 w 54"/>
                <a:gd name="T103" fmla="*/ 24 h 59"/>
                <a:gd name="T104" fmla="*/ 0 w 54"/>
                <a:gd name="T105" fmla="*/ 26 h 59"/>
                <a:gd name="T106" fmla="*/ 0 w 54"/>
                <a:gd name="T107" fmla="*/ 27 h 59"/>
                <a:gd name="T108" fmla="*/ 0 w 54"/>
                <a:gd name="T109" fmla="*/ 29 h 59"/>
                <a:gd name="T110" fmla="*/ 1 w 54"/>
                <a:gd name="T111" fmla="*/ 30 h 59"/>
                <a:gd name="T112" fmla="*/ 1 w 54"/>
                <a:gd name="T113" fmla="*/ 34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59"/>
                <a:gd name="T173" fmla="*/ 54 w 54"/>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59">
                  <a:moveTo>
                    <a:pt x="1" y="34"/>
                  </a:moveTo>
                  <a:lnTo>
                    <a:pt x="3" y="38"/>
                  </a:lnTo>
                  <a:lnTo>
                    <a:pt x="6" y="43"/>
                  </a:lnTo>
                  <a:lnTo>
                    <a:pt x="9" y="50"/>
                  </a:lnTo>
                  <a:lnTo>
                    <a:pt x="14" y="55"/>
                  </a:lnTo>
                  <a:lnTo>
                    <a:pt x="17" y="58"/>
                  </a:lnTo>
                  <a:lnTo>
                    <a:pt x="22" y="59"/>
                  </a:lnTo>
                  <a:lnTo>
                    <a:pt x="27" y="59"/>
                  </a:lnTo>
                  <a:lnTo>
                    <a:pt x="32" y="56"/>
                  </a:lnTo>
                  <a:lnTo>
                    <a:pt x="33" y="55"/>
                  </a:lnTo>
                  <a:lnTo>
                    <a:pt x="35" y="53"/>
                  </a:lnTo>
                  <a:lnTo>
                    <a:pt x="35" y="51"/>
                  </a:lnTo>
                  <a:lnTo>
                    <a:pt x="37" y="50"/>
                  </a:lnTo>
                  <a:lnTo>
                    <a:pt x="37" y="48"/>
                  </a:lnTo>
                  <a:lnTo>
                    <a:pt x="38" y="45"/>
                  </a:lnTo>
                  <a:lnTo>
                    <a:pt x="38" y="43"/>
                  </a:lnTo>
                  <a:lnTo>
                    <a:pt x="40" y="42"/>
                  </a:lnTo>
                  <a:lnTo>
                    <a:pt x="41" y="38"/>
                  </a:lnTo>
                  <a:lnTo>
                    <a:pt x="43" y="37"/>
                  </a:lnTo>
                  <a:lnTo>
                    <a:pt x="46" y="35"/>
                  </a:lnTo>
                  <a:lnTo>
                    <a:pt x="48" y="34"/>
                  </a:lnTo>
                  <a:lnTo>
                    <a:pt x="51" y="32"/>
                  </a:lnTo>
                  <a:lnTo>
                    <a:pt x="53" y="29"/>
                  </a:lnTo>
                  <a:lnTo>
                    <a:pt x="54" y="27"/>
                  </a:lnTo>
                  <a:lnTo>
                    <a:pt x="54" y="24"/>
                  </a:lnTo>
                  <a:lnTo>
                    <a:pt x="54" y="21"/>
                  </a:lnTo>
                  <a:lnTo>
                    <a:pt x="54" y="18"/>
                  </a:lnTo>
                  <a:lnTo>
                    <a:pt x="54" y="14"/>
                  </a:lnTo>
                  <a:lnTo>
                    <a:pt x="53" y="11"/>
                  </a:lnTo>
                  <a:lnTo>
                    <a:pt x="53" y="8"/>
                  </a:lnTo>
                  <a:lnTo>
                    <a:pt x="51" y="6"/>
                  </a:lnTo>
                  <a:lnTo>
                    <a:pt x="49" y="3"/>
                  </a:lnTo>
                  <a:lnTo>
                    <a:pt x="46" y="1"/>
                  </a:lnTo>
                  <a:lnTo>
                    <a:pt x="43" y="0"/>
                  </a:lnTo>
                  <a:lnTo>
                    <a:pt x="40" y="0"/>
                  </a:lnTo>
                  <a:lnTo>
                    <a:pt x="37" y="0"/>
                  </a:lnTo>
                  <a:lnTo>
                    <a:pt x="33" y="1"/>
                  </a:lnTo>
                  <a:lnTo>
                    <a:pt x="30" y="3"/>
                  </a:lnTo>
                  <a:lnTo>
                    <a:pt x="27" y="5"/>
                  </a:lnTo>
                  <a:lnTo>
                    <a:pt x="24" y="6"/>
                  </a:lnTo>
                  <a:lnTo>
                    <a:pt x="20" y="8"/>
                  </a:lnTo>
                  <a:lnTo>
                    <a:pt x="19" y="9"/>
                  </a:lnTo>
                  <a:lnTo>
                    <a:pt x="16" y="11"/>
                  </a:lnTo>
                  <a:lnTo>
                    <a:pt x="14" y="13"/>
                  </a:lnTo>
                  <a:lnTo>
                    <a:pt x="12" y="13"/>
                  </a:lnTo>
                  <a:lnTo>
                    <a:pt x="9" y="14"/>
                  </a:lnTo>
                  <a:lnTo>
                    <a:pt x="8" y="16"/>
                  </a:lnTo>
                  <a:lnTo>
                    <a:pt x="4" y="18"/>
                  </a:lnTo>
                  <a:lnTo>
                    <a:pt x="3" y="19"/>
                  </a:lnTo>
                  <a:lnTo>
                    <a:pt x="3" y="21"/>
                  </a:lnTo>
                  <a:lnTo>
                    <a:pt x="1" y="22"/>
                  </a:lnTo>
                  <a:lnTo>
                    <a:pt x="1" y="24"/>
                  </a:lnTo>
                  <a:lnTo>
                    <a:pt x="0" y="26"/>
                  </a:lnTo>
                  <a:lnTo>
                    <a:pt x="0" y="27"/>
                  </a:lnTo>
                  <a:lnTo>
                    <a:pt x="0" y="29"/>
                  </a:lnTo>
                  <a:lnTo>
                    <a:pt x="1" y="30"/>
                  </a:lnTo>
                  <a:lnTo>
                    <a:pt x="1" y="3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6" name="Freeform 972"/>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7" name="Freeform 973"/>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8" name="Freeform 974"/>
            <p:cNvSpPr>
              <a:spLocks/>
            </p:cNvSpPr>
            <p:nvPr/>
          </p:nvSpPr>
          <p:spPr bwMode="auto">
            <a:xfrm>
              <a:off x="4735" y="2589"/>
              <a:ext cx="63" cy="64"/>
            </a:xfrm>
            <a:custGeom>
              <a:avLst/>
              <a:gdLst>
                <a:gd name="T0" fmla="*/ 0 w 63"/>
                <a:gd name="T1" fmla="*/ 50 h 64"/>
                <a:gd name="T2" fmla="*/ 3 w 63"/>
                <a:gd name="T3" fmla="*/ 55 h 64"/>
                <a:gd name="T4" fmla="*/ 8 w 63"/>
                <a:gd name="T5" fmla="*/ 58 h 64"/>
                <a:gd name="T6" fmla="*/ 11 w 63"/>
                <a:gd name="T7" fmla="*/ 61 h 64"/>
                <a:gd name="T8" fmla="*/ 16 w 63"/>
                <a:gd name="T9" fmla="*/ 63 h 64"/>
                <a:gd name="T10" fmla="*/ 21 w 63"/>
                <a:gd name="T11" fmla="*/ 63 h 64"/>
                <a:gd name="T12" fmla="*/ 26 w 63"/>
                <a:gd name="T13" fmla="*/ 64 h 64"/>
                <a:gd name="T14" fmla="*/ 30 w 63"/>
                <a:gd name="T15" fmla="*/ 64 h 64"/>
                <a:gd name="T16" fmla="*/ 35 w 63"/>
                <a:gd name="T17" fmla="*/ 63 h 64"/>
                <a:gd name="T18" fmla="*/ 39 w 63"/>
                <a:gd name="T19" fmla="*/ 63 h 64"/>
                <a:gd name="T20" fmla="*/ 40 w 63"/>
                <a:gd name="T21" fmla="*/ 61 h 64"/>
                <a:gd name="T22" fmla="*/ 43 w 63"/>
                <a:gd name="T23" fmla="*/ 60 h 64"/>
                <a:gd name="T24" fmla="*/ 45 w 63"/>
                <a:gd name="T25" fmla="*/ 56 h 64"/>
                <a:gd name="T26" fmla="*/ 47 w 63"/>
                <a:gd name="T27" fmla="*/ 55 h 64"/>
                <a:gd name="T28" fmla="*/ 48 w 63"/>
                <a:gd name="T29" fmla="*/ 52 h 64"/>
                <a:gd name="T30" fmla="*/ 51 w 63"/>
                <a:gd name="T31" fmla="*/ 48 h 64"/>
                <a:gd name="T32" fmla="*/ 53 w 63"/>
                <a:gd name="T33" fmla="*/ 47 h 64"/>
                <a:gd name="T34" fmla="*/ 53 w 63"/>
                <a:gd name="T35" fmla="*/ 47 h 64"/>
                <a:gd name="T36" fmla="*/ 53 w 63"/>
                <a:gd name="T37" fmla="*/ 47 h 64"/>
                <a:gd name="T38" fmla="*/ 55 w 63"/>
                <a:gd name="T39" fmla="*/ 45 h 64"/>
                <a:gd name="T40" fmla="*/ 55 w 63"/>
                <a:gd name="T41" fmla="*/ 45 h 64"/>
                <a:gd name="T42" fmla="*/ 56 w 63"/>
                <a:gd name="T43" fmla="*/ 45 h 64"/>
                <a:gd name="T44" fmla="*/ 56 w 63"/>
                <a:gd name="T45" fmla="*/ 45 h 64"/>
                <a:gd name="T46" fmla="*/ 56 w 63"/>
                <a:gd name="T47" fmla="*/ 45 h 64"/>
                <a:gd name="T48" fmla="*/ 58 w 63"/>
                <a:gd name="T49" fmla="*/ 45 h 64"/>
                <a:gd name="T50" fmla="*/ 61 w 63"/>
                <a:gd name="T51" fmla="*/ 42 h 64"/>
                <a:gd name="T52" fmla="*/ 63 w 63"/>
                <a:gd name="T53" fmla="*/ 37 h 64"/>
                <a:gd name="T54" fmla="*/ 63 w 63"/>
                <a:gd name="T55" fmla="*/ 32 h 64"/>
                <a:gd name="T56" fmla="*/ 61 w 63"/>
                <a:gd name="T57" fmla="*/ 27 h 64"/>
                <a:gd name="T58" fmla="*/ 59 w 63"/>
                <a:gd name="T59" fmla="*/ 23 h 64"/>
                <a:gd name="T60" fmla="*/ 58 w 63"/>
                <a:gd name="T61" fmla="*/ 19 h 64"/>
                <a:gd name="T62" fmla="*/ 53 w 63"/>
                <a:gd name="T63" fmla="*/ 15 h 64"/>
                <a:gd name="T64" fmla="*/ 48 w 63"/>
                <a:gd name="T65" fmla="*/ 11 h 64"/>
                <a:gd name="T66" fmla="*/ 48 w 63"/>
                <a:gd name="T67" fmla="*/ 11 h 64"/>
                <a:gd name="T68" fmla="*/ 48 w 63"/>
                <a:gd name="T69" fmla="*/ 11 h 64"/>
                <a:gd name="T70" fmla="*/ 48 w 63"/>
                <a:gd name="T71" fmla="*/ 10 h 64"/>
                <a:gd name="T72" fmla="*/ 48 w 63"/>
                <a:gd name="T73" fmla="*/ 10 h 64"/>
                <a:gd name="T74" fmla="*/ 48 w 63"/>
                <a:gd name="T75" fmla="*/ 8 h 64"/>
                <a:gd name="T76" fmla="*/ 48 w 63"/>
                <a:gd name="T77" fmla="*/ 8 h 64"/>
                <a:gd name="T78" fmla="*/ 48 w 63"/>
                <a:gd name="T79" fmla="*/ 7 h 64"/>
                <a:gd name="T80" fmla="*/ 47 w 63"/>
                <a:gd name="T81" fmla="*/ 5 h 64"/>
                <a:gd name="T82" fmla="*/ 45 w 63"/>
                <a:gd name="T83" fmla="*/ 3 h 64"/>
                <a:gd name="T84" fmla="*/ 43 w 63"/>
                <a:gd name="T85" fmla="*/ 2 h 64"/>
                <a:gd name="T86" fmla="*/ 42 w 63"/>
                <a:gd name="T87" fmla="*/ 2 h 64"/>
                <a:gd name="T88" fmla="*/ 39 w 63"/>
                <a:gd name="T89" fmla="*/ 0 h 64"/>
                <a:gd name="T90" fmla="*/ 37 w 63"/>
                <a:gd name="T91" fmla="*/ 0 h 64"/>
                <a:gd name="T92" fmla="*/ 34 w 63"/>
                <a:gd name="T93" fmla="*/ 2 h 64"/>
                <a:gd name="T94" fmla="*/ 32 w 63"/>
                <a:gd name="T95" fmla="*/ 2 h 64"/>
                <a:gd name="T96" fmla="*/ 30 w 63"/>
                <a:gd name="T97" fmla="*/ 3 h 64"/>
                <a:gd name="T98" fmla="*/ 26 w 63"/>
                <a:gd name="T99" fmla="*/ 8 h 64"/>
                <a:gd name="T100" fmla="*/ 21 w 63"/>
                <a:gd name="T101" fmla="*/ 13 h 64"/>
                <a:gd name="T102" fmla="*/ 14 w 63"/>
                <a:gd name="T103" fmla="*/ 19 h 64"/>
                <a:gd name="T104" fmla="*/ 11 w 63"/>
                <a:gd name="T105" fmla="*/ 26 h 64"/>
                <a:gd name="T106" fmla="*/ 6 w 63"/>
                <a:gd name="T107" fmla="*/ 34 h 64"/>
                <a:gd name="T108" fmla="*/ 3 w 63"/>
                <a:gd name="T109" fmla="*/ 40 h 64"/>
                <a:gd name="T110" fmla="*/ 2 w 63"/>
                <a:gd name="T111" fmla="*/ 45 h 64"/>
                <a:gd name="T112" fmla="*/ 0 w 63"/>
                <a:gd name="T113" fmla="*/ 50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64"/>
                <a:gd name="T173" fmla="*/ 63 w 63"/>
                <a:gd name="T174" fmla="*/ 64 h 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64">
                  <a:moveTo>
                    <a:pt x="0" y="50"/>
                  </a:moveTo>
                  <a:lnTo>
                    <a:pt x="3" y="55"/>
                  </a:lnTo>
                  <a:lnTo>
                    <a:pt x="8" y="58"/>
                  </a:lnTo>
                  <a:lnTo>
                    <a:pt x="11" y="61"/>
                  </a:lnTo>
                  <a:lnTo>
                    <a:pt x="16" y="63"/>
                  </a:lnTo>
                  <a:lnTo>
                    <a:pt x="21" y="63"/>
                  </a:lnTo>
                  <a:lnTo>
                    <a:pt x="26" y="64"/>
                  </a:lnTo>
                  <a:lnTo>
                    <a:pt x="30" y="64"/>
                  </a:lnTo>
                  <a:lnTo>
                    <a:pt x="35" y="63"/>
                  </a:lnTo>
                  <a:lnTo>
                    <a:pt x="39" y="63"/>
                  </a:lnTo>
                  <a:lnTo>
                    <a:pt x="40" y="61"/>
                  </a:lnTo>
                  <a:lnTo>
                    <a:pt x="43" y="60"/>
                  </a:lnTo>
                  <a:lnTo>
                    <a:pt x="45" y="56"/>
                  </a:lnTo>
                  <a:lnTo>
                    <a:pt x="47" y="55"/>
                  </a:lnTo>
                  <a:lnTo>
                    <a:pt x="48" y="52"/>
                  </a:lnTo>
                  <a:lnTo>
                    <a:pt x="51" y="48"/>
                  </a:lnTo>
                  <a:lnTo>
                    <a:pt x="53" y="47"/>
                  </a:lnTo>
                  <a:lnTo>
                    <a:pt x="55" y="45"/>
                  </a:lnTo>
                  <a:lnTo>
                    <a:pt x="56" y="45"/>
                  </a:lnTo>
                  <a:lnTo>
                    <a:pt x="58" y="45"/>
                  </a:lnTo>
                  <a:lnTo>
                    <a:pt x="61" y="42"/>
                  </a:lnTo>
                  <a:lnTo>
                    <a:pt x="63" y="37"/>
                  </a:lnTo>
                  <a:lnTo>
                    <a:pt x="63" y="32"/>
                  </a:lnTo>
                  <a:lnTo>
                    <a:pt x="61" y="27"/>
                  </a:lnTo>
                  <a:lnTo>
                    <a:pt x="59" y="23"/>
                  </a:lnTo>
                  <a:lnTo>
                    <a:pt x="58" y="19"/>
                  </a:lnTo>
                  <a:lnTo>
                    <a:pt x="53" y="15"/>
                  </a:lnTo>
                  <a:lnTo>
                    <a:pt x="48" y="11"/>
                  </a:lnTo>
                  <a:lnTo>
                    <a:pt x="48" y="10"/>
                  </a:lnTo>
                  <a:lnTo>
                    <a:pt x="48" y="8"/>
                  </a:lnTo>
                  <a:lnTo>
                    <a:pt x="48" y="7"/>
                  </a:lnTo>
                  <a:lnTo>
                    <a:pt x="47" y="5"/>
                  </a:lnTo>
                  <a:lnTo>
                    <a:pt x="45" y="3"/>
                  </a:lnTo>
                  <a:lnTo>
                    <a:pt x="43" y="2"/>
                  </a:lnTo>
                  <a:lnTo>
                    <a:pt x="42" y="2"/>
                  </a:lnTo>
                  <a:lnTo>
                    <a:pt x="39" y="0"/>
                  </a:lnTo>
                  <a:lnTo>
                    <a:pt x="37" y="0"/>
                  </a:lnTo>
                  <a:lnTo>
                    <a:pt x="34" y="2"/>
                  </a:lnTo>
                  <a:lnTo>
                    <a:pt x="32" y="2"/>
                  </a:lnTo>
                  <a:lnTo>
                    <a:pt x="30" y="3"/>
                  </a:lnTo>
                  <a:lnTo>
                    <a:pt x="26" y="8"/>
                  </a:lnTo>
                  <a:lnTo>
                    <a:pt x="21" y="13"/>
                  </a:lnTo>
                  <a:lnTo>
                    <a:pt x="14" y="19"/>
                  </a:lnTo>
                  <a:lnTo>
                    <a:pt x="11" y="26"/>
                  </a:lnTo>
                  <a:lnTo>
                    <a:pt x="6" y="34"/>
                  </a:lnTo>
                  <a:lnTo>
                    <a:pt x="3" y="40"/>
                  </a:lnTo>
                  <a:lnTo>
                    <a:pt x="2" y="45"/>
                  </a:lnTo>
                  <a:lnTo>
                    <a:pt x="0" y="5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9" name="Freeform 975"/>
            <p:cNvSpPr>
              <a:spLocks/>
            </p:cNvSpPr>
            <p:nvPr/>
          </p:nvSpPr>
          <p:spPr bwMode="auto">
            <a:xfrm>
              <a:off x="4746" y="2534"/>
              <a:ext cx="58" cy="53"/>
            </a:xfrm>
            <a:custGeom>
              <a:avLst/>
              <a:gdLst>
                <a:gd name="T0" fmla="*/ 7 w 58"/>
                <a:gd name="T1" fmla="*/ 28 h 53"/>
                <a:gd name="T2" fmla="*/ 2 w 58"/>
                <a:gd name="T3" fmla="*/ 36 h 53"/>
                <a:gd name="T4" fmla="*/ 0 w 58"/>
                <a:gd name="T5" fmla="*/ 44 h 53"/>
                <a:gd name="T6" fmla="*/ 3 w 58"/>
                <a:gd name="T7" fmla="*/ 50 h 53"/>
                <a:gd name="T8" fmla="*/ 8 w 58"/>
                <a:gd name="T9" fmla="*/ 50 h 53"/>
                <a:gd name="T10" fmla="*/ 11 w 58"/>
                <a:gd name="T11" fmla="*/ 52 h 53"/>
                <a:gd name="T12" fmla="*/ 15 w 58"/>
                <a:gd name="T13" fmla="*/ 53 h 53"/>
                <a:gd name="T14" fmla="*/ 18 w 58"/>
                <a:gd name="T15" fmla="*/ 53 h 53"/>
                <a:gd name="T16" fmla="*/ 23 w 58"/>
                <a:gd name="T17" fmla="*/ 52 h 53"/>
                <a:gd name="T18" fmla="*/ 31 w 58"/>
                <a:gd name="T19" fmla="*/ 50 h 53"/>
                <a:gd name="T20" fmla="*/ 39 w 58"/>
                <a:gd name="T21" fmla="*/ 49 h 53"/>
                <a:gd name="T22" fmla="*/ 44 w 58"/>
                <a:gd name="T23" fmla="*/ 45 h 53"/>
                <a:gd name="T24" fmla="*/ 47 w 58"/>
                <a:gd name="T25" fmla="*/ 37 h 53"/>
                <a:gd name="T26" fmla="*/ 50 w 58"/>
                <a:gd name="T27" fmla="*/ 28 h 53"/>
                <a:gd name="T28" fmla="*/ 52 w 58"/>
                <a:gd name="T29" fmla="*/ 20 h 53"/>
                <a:gd name="T30" fmla="*/ 55 w 58"/>
                <a:gd name="T31" fmla="*/ 12 h 53"/>
                <a:gd name="T32" fmla="*/ 56 w 58"/>
                <a:gd name="T33" fmla="*/ 7 h 53"/>
                <a:gd name="T34" fmla="*/ 58 w 58"/>
                <a:gd name="T35" fmla="*/ 5 h 53"/>
                <a:gd name="T36" fmla="*/ 56 w 58"/>
                <a:gd name="T37" fmla="*/ 4 h 53"/>
                <a:gd name="T38" fmla="*/ 56 w 58"/>
                <a:gd name="T39" fmla="*/ 2 h 53"/>
                <a:gd name="T40" fmla="*/ 55 w 58"/>
                <a:gd name="T41" fmla="*/ 0 h 53"/>
                <a:gd name="T42" fmla="*/ 52 w 58"/>
                <a:gd name="T43" fmla="*/ 0 h 53"/>
                <a:gd name="T44" fmla="*/ 48 w 58"/>
                <a:gd name="T45" fmla="*/ 0 h 53"/>
                <a:gd name="T46" fmla="*/ 45 w 58"/>
                <a:gd name="T47" fmla="*/ 2 h 53"/>
                <a:gd name="T48" fmla="*/ 40 w 58"/>
                <a:gd name="T49" fmla="*/ 7 h 53"/>
                <a:gd name="T50" fmla="*/ 32 w 58"/>
                <a:gd name="T51" fmla="*/ 13 h 53"/>
                <a:gd name="T52" fmla="*/ 23 w 58"/>
                <a:gd name="T53" fmla="*/ 20 h 53"/>
                <a:gd name="T54" fmla="*/ 13 w 58"/>
                <a:gd name="T55" fmla="*/ 23 h 53"/>
                <a:gd name="T56" fmla="*/ 8 w 58"/>
                <a:gd name="T57" fmla="*/ 25 h 53"/>
                <a:gd name="T58" fmla="*/ 10 w 58"/>
                <a:gd name="T59" fmla="*/ 25 h 53"/>
                <a:gd name="T60" fmla="*/ 10 w 58"/>
                <a:gd name="T61" fmla="*/ 25 h 53"/>
                <a:gd name="T62" fmla="*/ 8 w 58"/>
                <a:gd name="T63" fmla="*/ 25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53"/>
                <a:gd name="T98" fmla="*/ 58 w 58"/>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53">
                  <a:moveTo>
                    <a:pt x="8" y="25"/>
                  </a:moveTo>
                  <a:lnTo>
                    <a:pt x="7" y="28"/>
                  </a:lnTo>
                  <a:lnTo>
                    <a:pt x="3" y="31"/>
                  </a:lnTo>
                  <a:lnTo>
                    <a:pt x="2" y="36"/>
                  </a:lnTo>
                  <a:lnTo>
                    <a:pt x="0" y="41"/>
                  </a:lnTo>
                  <a:lnTo>
                    <a:pt x="0" y="44"/>
                  </a:lnTo>
                  <a:lnTo>
                    <a:pt x="0" y="47"/>
                  </a:lnTo>
                  <a:lnTo>
                    <a:pt x="3" y="50"/>
                  </a:lnTo>
                  <a:lnTo>
                    <a:pt x="8" y="50"/>
                  </a:lnTo>
                  <a:lnTo>
                    <a:pt x="10" y="50"/>
                  </a:lnTo>
                  <a:lnTo>
                    <a:pt x="11" y="52"/>
                  </a:lnTo>
                  <a:lnTo>
                    <a:pt x="13" y="52"/>
                  </a:lnTo>
                  <a:lnTo>
                    <a:pt x="15" y="53"/>
                  </a:lnTo>
                  <a:lnTo>
                    <a:pt x="16" y="53"/>
                  </a:lnTo>
                  <a:lnTo>
                    <a:pt x="18" y="53"/>
                  </a:lnTo>
                  <a:lnTo>
                    <a:pt x="19" y="53"/>
                  </a:lnTo>
                  <a:lnTo>
                    <a:pt x="23" y="52"/>
                  </a:lnTo>
                  <a:lnTo>
                    <a:pt x="28" y="50"/>
                  </a:lnTo>
                  <a:lnTo>
                    <a:pt x="31" y="50"/>
                  </a:lnTo>
                  <a:lnTo>
                    <a:pt x="36" y="50"/>
                  </a:lnTo>
                  <a:lnTo>
                    <a:pt x="39" y="49"/>
                  </a:lnTo>
                  <a:lnTo>
                    <a:pt x="42" y="47"/>
                  </a:lnTo>
                  <a:lnTo>
                    <a:pt x="44" y="45"/>
                  </a:lnTo>
                  <a:lnTo>
                    <a:pt x="47" y="41"/>
                  </a:lnTo>
                  <a:lnTo>
                    <a:pt x="47" y="37"/>
                  </a:lnTo>
                  <a:lnTo>
                    <a:pt x="48" y="33"/>
                  </a:lnTo>
                  <a:lnTo>
                    <a:pt x="50" y="28"/>
                  </a:lnTo>
                  <a:lnTo>
                    <a:pt x="50" y="25"/>
                  </a:lnTo>
                  <a:lnTo>
                    <a:pt x="52" y="20"/>
                  </a:lnTo>
                  <a:lnTo>
                    <a:pt x="53" y="15"/>
                  </a:lnTo>
                  <a:lnTo>
                    <a:pt x="55" y="12"/>
                  </a:lnTo>
                  <a:lnTo>
                    <a:pt x="56" y="8"/>
                  </a:lnTo>
                  <a:lnTo>
                    <a:pt x="56" y="7"/>
                  </a:lnTo>
                  <a:lnTo>
                    <a:pt x="58" y="7"/>
                  </a:lnTo>
                  <a:lnTo>
                    <a:pt x="58" y="5"/>
                  </a:lnTo>
                  <a:lnTo>
                    <a:pt x="56" y="5"/>
                  </a:lnTo>
                  <a:lnTo>
                    <a:pt x="56" y="4"/>
                  </a:lnTo>
                  <a:lnTo>
                    <a:pt x="56" y="2"/>
                  </a:lnTo>
                  <a:lnTo>
                    <a:pt x="55" y="0"/>
                  </a:lnTo>
                  <a:lnTo>
                    <a:pt x="53" y="0"/>
                  </a:lnTo>
                  <a:lnTo>
                    <a:pt x="52" y="0"/>
                  </a:lnTo>
                  <a:lnTo>
                    <a:pt x="50" y="0"/>
                  </a:lnTo>
                  <a:lnTo>
                    <a:pt x="48" y="0"/>
                  </a:lnTo>
                  <a:lnTo>
                    <a:pt x="47" y="2"/>
                  </a:lnTo>
                  <a:lnTo>
                    <a:pt x="45" y="2"/>
                  </a:lnTo>
                  <a:lnTo>
                    <a:pt x="44" y="4"/>
                  </a:lnTo>
                  <a:lnTo>
                    <a:pt x="40" y="7"/>
                  </a:lnTo>
                  <a:lnTo>
                    <a:pt x="36" y="12"/>
                  </a:lnTo>
                  <a:lnTo>
                    <a:pt x="32" y="13"/>
                  </a:lnTo>
                  <a:lnTo>
                    <a:pt x="28" y="16"/>
                  </a:lnTo>
                  <a:lnTo>
                    <a:pt x="23" y="20"/>
                  </a:lnTo>
                  <a:lnTo>
                    <a:pt x="18" y="21"/>
                  </a:lnTo>
                  <a:lnTo>
                    <a:pt x="13" y="23"/>
                  </a:lnTo>
                  <a:lnTo>
                    <a:pt x="8" y="25"/>
                  </a:lnTo>
                  <a:lnTo>
                    <a:pt x="10" y="25"/>
                  </a:lnTo>
                  <a:lnTo>
                    <a:pt x="8" y="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0" name="Freeform 976"/>
            <p:cNvSpPr>
              <a:spLocks/>
            </p:cNvSpPr>
            <p:nvPr/>
          </p:nvSpPr>
          <p:spPr bwMode="auto">
            <a:xfrm>
              <a:off x="4746" y="2534"/>
              <a:ext cx="58" cy="53"/>
            </a:xfrm>
            <a:custGeom>
              <a:avLst/>
              <a:gdLst>
                <a:gd name="T0" fmla="*/ 7 w 58"/>
                <a:gd name="T1" fmla="*/ 28 h 53"/>
                <a:gd name="T2" fmla="*/ 2 w 58"/>
                <a:gd name="T3" fmla="*/ 36 h 53"/>
                <a:gd name="T4" fmla="*/ 0 w 58"/>
                <a:gd name="T5" fmla="*/ 44 h 53"/>
                <a:gd name="T6" fmla="*/ 3 w 58"/>
                <a:gd name="T7" fmla="*/ 50 h 53"/>
                <a:gd name="T8" fmla="*/ 8 w 58"/>
                <a:gd name="T9" fmla="*/ 50 h 53"/>
                <a:gd name="T10" fmla="*/ 11 w 58"/>
                <a:gd name="T11" fmla="*/ 52 h 53"/>
                <a:gd name="T12" fmla="*/ 15 w 58"/>
                <a:gd name="T13" fmla="*/ 53 h 53"/>
                <a:gd name="T14" fmla="*/ 18 w 58"/>
                <a:gd name="T15" fmla="*/ 53 h 53"/>
                <a:gd name="T16" fmla="*/ 23 w 58"/>
                <a:gd name="T17" fmla="*/ 52 h 53"/>
                <a:gd name="T18" fmla="*/ 31 w 58"/>
                <a:gd name="T19" fmla="*/ 50 h 53"/>
                <a:gd name="T20" fmla="*/ 39 w 58"/>
                <a:gd name="T21" fmla="*/ 49 h 53"/>
                <a:gd name="T22" fmla="*/ 44 w 58"/>
                <a:gd name="T23" fmla="*/ 45 h 53"/>
                <a:gd name="T24" fmla="*/ 47 w 58"/>
                <a:gd name="T25" fmla="*/ 37 h 53"/>
                <a:gd name="T26" fmla="*/ 50 w 58"/>
                <a:gd name="T27" fmla="*/ 28 h 53"/>
                <a:gd name="T28" fmla="*/ 52 w 58"/>
                <a:gd name="T29" fmla="*/ 20 h 53"/>
                <a:gd name="T30" fmla="*/ 55 w 58"/>
                <a:gd name="T31" fmla="*/ 12 h 53"/>
                <a:gd name="T32" fmla="*/ 56 w 58"/>
                <a:gd name="T33" fmla="*/ 7 h 53"/>
                <a:gd name="T34" fmla="*/ 58 w 58"/>
                <a:gd name="T35" fmla="*/ 5 h 53"/>
                <a:gd name="T36" fmla="*/ 56 w 58"/>
                <a:gd name="T37" fmla="*/ 4 h 53"/>
                <a:gd name="T38" fmla="*/ 56 w 58"/>
                <a:gd name="T39" fmla="*/ 2 h 53"/>
                <a:gd name="T40" fmla="*/ 55 w 58"/>
                <a:gd name="T41" fmla="*/ 0 h 53"/>
                <a:gd name="T42" fmla="*/ 52 w 58"/>
                <a:gd name="T43" fmla="*/ 0 h 53"/>
                <a:gd name="T44" fmla="*/ 48 w 58"/>
                <a:gd name="T45" fmla="*/ 0 h 53"/>
                <a:gd name="T46" fmla="*/ 45 w 58"/>
                <a:gd name="T47" fmla="*/ 2 h 53"/>
                <a:gd name="T48" fmla="*/ 40 w 58"/>
                <a:gd name="T49" fmla="*/ 7 h 53"/>
                <a:gd name="T50" fmla="*/ 32 w 58"/>
                <a:gd name="T51" fmla="*/ 13 h 53"/>
                <a:gd name="T52" fmla="*/ 23 w 58"/>
                <a:gd name="T53" fmla="*/ 20 h 53"/>
                <a:gd name="T54" fmla="*/ 13 w 58"/>
                <a:gd name="T55" fmla="*/ 23 h 53"/>
                <a:gd name="T56" fmla="*/ 8 w 58"/>
                <a:gd name="T57" fmla="*/ 25 h 53"/>
                <a:gd name="T58" fmla="*/ 10 w 58"/>
                <a:gd name="T59" fmla="*/ 25 h 53"/>
                <a:gd name="T60" fmla="*/ 10 w 58"/>
                <a:gd name="T61" fmla="*/ 25 h 53"/>
                <a:gd name="T62" fmla="*/ 8 w 58"/>
                <a:gd name="T63" fmla="*/ 25 h 53"/>
                <a:gd name="T64" fmla="*/ 8 w 58"/>
                <a:gd name="T65" fmla="*/ 25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3"/>
                <a:gd name="T101" fmla="*/ 58 w 58"/>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3">
                  <a:moveTo>
                    <a:pt x="8" y="25"/>
                  </a:moveTo>
                  <a:lnTo>
                    <a:pt x="7" y="28"/>
                  </a:lnTo>
                  <a:lnTo>
                    <a:pt x="3" y="31"/>
                  </a:lnTo>
                  <a:lnTo>
                    <a:pt x="2" y="36"/>
                  </a:lnTo>
                  <a:lnTo>
                    <a:pt x="0" y="41"/>
                  </a:lnTo>
                  <a:lnTo>
                    <a:pt x="0" y="44"/>
                  </a:lnTo>
                  <a:lnTo>
                    <a:pt x="0" y="47"/>
                  </a:lnTo>
                  <a:lnTo>
                    <a:pt x="3" y="50"/>
                  </a:lnTo>
                  <a:lnTo>
                    <a:pt x="8" y="50"/>
                  </a:lnTo>
                  <a:lnTo>
                    <a:pt x="10" y="50"/>
                  </a:lnTo>
                  <a:lnTo>
                    <a:pt x="11" y="52"/>
                  </a:lnTo>
                  <a:lnTo>
                    <a:pt x="13" y="52"/>
                  </a:lnTo>
                  <a:lnTo>
                    <a:pt x="15" y="53"/>
                  </a:lnTo>
                  <a:lnTo>
                    <a:pt x="16" y="53"/>
                  </a:lnTo>
                  <a:lnTo>
                    <a:pt x="18" y="53"/>
                  </a:lnTo>
                  <a:lnTo>
                    <a:pt x="19" y="53"/>
                  </a:lnTo>
                  <a:lnTo>
                    <a:pt x="23" y="52"/>
                  </a:lnTo>
                  <a:lnTo>
                    <a:pt x="28" y="50"/>
                  </a:lnTo>
                  <a:lnTo>
                    <a:pt x="31" y="50"/>
                  </a:lnTo>
                  <a:lnTo>
                    <a:pt x="36" y="50"/>
                  </a:lnTo>
                  <a:lnTo>
                    <a:pt x="39" y="49"/>
                  </a:lnTo>
                  <a:lnTo>
                    <a:pt x="42" y="47"/>
                  </a:lnTo>
                  <a:lnTo>
                    <a:pt x="44" y="45"/>
                  </a:lnTo>
                  <a:lnTo>
                    <a:pt x="47" y="41"/>
                  </a:lnTo>
                  <a:lnTo>
                    <a:pt x="47" y="37"/>
                  </a:lnTo>
                  <a:lnTo>
                    <a:pt x="48" y="33"/>
                  </a:lnTo>
                  <a:lnTo>
                    <a:pt x="50" y="28"/>
                  </a:lnTo>
                  <a:lnTo>
                    <a:pt x="50" y="25"/>
                  </a:lnTo>
                  <a:lnTo>
                    <a:pt x="52" y="20"/>
                  </a:lnTo>
                  <a:lnTo>
                    <a:pt x="53" y="15"/>
                  </a:lnTo>
                  <a:lnTo>
                    <a:pt x="55" y="12"/>
                  </a:lnTo>
                  <a:lnTo>
                    <a:pt x="56" y="8"/>
                  </a:lnTo>
                  <a:lnTo>
                    <a:pt x="56" y="7"/>
                  </a:lnTo>
                  <a:lnTo>
                    <a:pt x="58" y="7"/>
                  </a:lnTo>
                  <a:lnTo>
                    <a:pt x="58" y="5"/>
                  </a:lnTo>
                  <a:lnTo>
                    <a:pt x="56" y="5"/>
                  </a:lnTo>
                  <a:lnTo>
                    <a:pt x="56" y="4"/>
                  </a:lnTo>
                  <a:lnTo>
                    <a:pt x="56" y="2"/>
                  </a:lnTo>
                  <a:lnTo>
                    <a:pt x="55" y="0"/>
                  </a:lnTo>
                  <a:lnTo>
                    <a:pt x="53" y="0"/>
                  </a:lnTo>
                  <a:lnTo>
                    <a:pt x="52" y="0"/>
                  </a:lnTo>
                  <a:lnTo>
                    <a:pt x="50" y="0"/>
                  </a:lnTo>
                  <a:lnTo>
                    <a:pt x="48" y="0"/>
                  </a:lnTo>
                  <a:lnTo>
                    <a:pt x="47" y="2"/>
                  </a:lnTo>
                  <a:lnTo>
                    <a:pt x="45" y="2"/>
                  </a:lnTo>
                  <a:lnTo>
                    <a:pt x="44" y="4"/>
                  </a:lnTo>
                  <a:lnTo>
                    <a:pt x="40" y="7"/>
                  </a:lnTo>
                  <a:lnTo>
                    <a:pt x="36" y="12"/>
                  </a:lnTo>
                  <a:lnTo>
                    <a:pt x="32" y="13"/>
                  </a:lnTo>
                  <a:lnTo>
                    <a:pt x="28" y="16"/>
                  </a:lnTo>
                  <a:lnTo>
                    <a:pt x="23" y="20"/>
                  </a:lnTo>
                  <a:lnTo>
                    <a:pt x="18" y="21"/>
                  </a:lnTo>
                  <a:lnTo>
                    <a:pt x="13" y="23"/>
                  </a:lnTo>
                  <a:lnTo>
                    <a:pt x="8" y="25"/>
                  </a:lnTo>
                  <a:lnTo>
                    <a:pt x="10" y="25"/>
                  </a:lnTo>
                  <a:lnTo>
                    <a:pt x="8" y="2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1" name="Freeform 977"/>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2" name="Freeform 978"/>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3" name="Freeform 979"/>
            <p:cNvSpPr>
              <a:spLocks/>
            </p:cNvSpPr>
            <p:nvPr/>
          </p:nvSpPr>
          <p:spPr bwMode="auto">
            <a:xfrm>
              <a:off x="4780" y="2637"/>
              <a:ext cx="61" cy="58"/>
            </a:xfrm>
            <a:custGeom>
              <a:avLst/>
              <a:gdLst>
                <a:gd name="T0" fmla="*/ 3 w 61"/>
                <a:gd name="T1" fmla="*/ 31 h 58"/>
                <a:gd name="T2" fmla="*/ 8 w 61"/>
                <a:gd name="T3" fmla="*/ 34 h 58"/>
                <a:gd name="T4" fmla="*/ 11 w 61"/>
                <a:gd name="T5" fmla="*/ 37 h 58"/>
                <a:gd name="T6" fmla="*/ 14 w 61"/>
                <a:gd name="T7" fmla="*/ 41 h 58"/>
                <a:gd name="T8" fmla="*/ 18 w 61"/>
                <a:gd name="T9" fmla="*/ 42 h 58"/>
                <a:gd name="T10" fmla="*/ 21 w 61"/>
                <a:gd name="T11" fmla="*/ 45 h 58"/>
                <a:gd name="T12" fmla="*/ 24 w 61"/>
                <a:gd name="T13" fmla="*/ 49 h 58"/>
                <a:gd name="T14" fmla="*/ 29 w 61"/>
                <a:gd name="T15" fmla="*/ 52 h 58"/>
                <a:gd name="T16" fmla="*/ 32 w 61"/>
                <a:gd name="T17" fmla="*/ 55 h 58"/>
                <a:gd name="T18" fmla="*/ 38 w 61"/>
                <a:gd name="T19" fmla="*/ 58 h 58"/>
                <a:gd name="T20" fmla="*/ 43 w 61"/>
                <a:gd name="T21" fmla="*/ 58 h 58"/>
                <a:gd name="T22" fmla="*/ 48 w 61"/>
                <a:gd name="T23" fmla="*/ 55 h 58"/>
                <a:gd name="T24" fmla="*/ 51 w 61"/>
                <a:gd name="T25" fmla="*/ 50 h 58"/>
                <a:gd name="T26" fmla="*/ 55 w 61"/>
                <a:gd name="T27" fmla="*/ 44 h 58"/>
                <a:gd name="T28" fmla="*/ 58 w 61"/>
                <a:gd name="T29" fmla="*/ 39 h 58"/>
                <a:gd name="T30" fmla="*/ 59 w 61"/>
                <a:gd name="T31" fmla="*/ 33 h 58"/>
                <a:gd name="T32" fmla="*/ 61 w 61"/>
                <a:gd name="T33" fmla="*/ 26 h 58"/>
                <a:gd name="T34" fmla="*/ 59 w 61"/>
                <a:gd name="T35" fmla="*/ 23 h 58"/>
                <a:gd name="T36" fmla="*/ 58 w 61"/>
                <a:gd name="T37" fmla="*/ 18 h 58"/>
                <a:gd name="T38" fmla="*/ 56 w 61"/>
                <a:gd name="T39" fmla="*/ 15 h 58"/>
                <a:gd name="T40" fmla="*/ 53 w 61"/>
                <a:gd name="T41" fmla="*/ 12 h 58"/>
                <a:gd name="T42" fmla="*/ 48 w 61"/>
                <a:gd name="T43" fmla="*/ 10 h 58"/>
                <a:gd name="T44" fmla="*/ 43 w 61"/>
                <a:gd name="T45" fmla="*/ 8 h 58"/>
                <a:gd name="T46" fmla="*/ 38 w 61"/>
                <a:gd name="T47" fmla="*/ 8 h 58"/>
                <a:gd name="T48" fmla="*/ 32 w 61"/>
                <a:gd name="T49" fmla="*/ 7 h 58"/>
                <a:gd name="T50" fmla="*/ 32 w 61"/>
                <a:gd name="T51" fmla="*/ 7 h 58"/>
                <a:gd name="T52" fmla="*/ 30 w 61"/>
                <a:gd name="T53" fmla="*/ 7 h 58"/>
                <a:gd name="T54" fmla="*/ 30 w 61"/>
                <a:gd name="T55" fmla="*/ 7 h 58"/>
                <a:gd name="T56" fmla="*/ 30 w 61"/>
                <a:gd name="T57" fmla="*/ 5 h 58"/>
                <a:gd name="T58" fmla="*/ 30 w 61"/>
                <a:gd name="T59" fmla="*/ 5 h 58"/>
                <a:gd name="T60" fmla="*/ 30 w 61"/>
                <a:gd name="T61" fmla="*/ 5 h 58"/>
                <a:gd name="T62" fmla="*/ 30 w 61"/>
                <a:gd name="T63" fmla="*/ 4 h 58"/>
                <a:gd name="T64" fmla="*/ 29 w 61"/>
                <a:gd name="T65" fmla="*/ 4 h 58"/>
                <a:gd name="T66" fmla="*/ 26 w 61"/>
                <a:gd name="T67" fmla="*/ 2 h 58"/>
                <a:gd name="T68" fmla="*/ 24 w 61"/>
                <a:gd name="T69" fmla="*/ 0 h 58"/>
                <a:gd name="T70" fmla="*/ 21 w 61"/>
                <a:gd name="T71" fmla="*/ 2 h 58"/>
                <a:gd name="T72" fmla="*/ 18 w 61"/>
                <a:gd name="T73" fmla="*/ 4 h 58"/>
                <a:gd name="T74" fmla="*/ 14 w 61"/>
                <a:gd name="T75" fmla="*/ 5 h 58"/>
                <a:gd name="T76" fmla="*/ 13 w 61"/>
                <a:gd name="T77" fmla="*/ 7 h 58"/>
                <a:gd name="T78" fmla="*/ 10 w 61"/>
                <a:gd name="T79" fmla="*/ 10 h 58"/>
                <a:gd name="T80" fmla="*/ 8 w 61"/>
                <a:gd name="T81" fmla="*/ 12 h 58"/>
                <a:gd name="T82" fmla="*/ 6 w 61"/>
                <a:gd name="T83" fmla="*/ 13 h 58"/>
                <a:gd name="T84" fmla="*/ 3 w 61"/>
                <a:gd name="T85" fmla="*/ 16 h 58"/>
                <a:gd name="T86" fmla="*/ 2 w 61"/>
                <a:gd name="T87" fmla="*/ 18 h 58"/>
                <a:gd name="T88" fmla="*/ 2 w 61"/>
                <a:gd name="T89" fmla="*/ 20 h 58"/>
                <a:gd name="T90" fmla="*/ 0 w 61"/>
                <a:gd name="T91" fmla="*/ 21 h 58"/>
                <a:gd name="T92" fmla="*/ 0 w 61"/>
                <a:gd name="T93" fmla="*/ 24 h 58"/>
                <a:gd name="T94" fmla="*/ 0 w 61"/>
                <a:gd name="T95" fmla="*/ 26 h 58"/>
                <a:gd name="T96" fmla="*/ 2 w 61"/>
                <a:gd name="T97" fmla="*/ 29 h 58"/>
                <a:gd name="T98" fmla="*/ 2 w 61"/>
                <a:gd name="T99" fmla="*/ 29 h 58"/>
                <a:gd name="T100" fmla="*/ 2 w 61"/>
                <a:gd name="T101" fmla="*/ 29 h 58"/>
                <a:gd name="T102" fmla="*/ 2 w 61"/>
                <a:gd name="T103" fmla="*/ 31 h 58"/>
                <a:gd name="T104" fmla="*/ 2 w 61"/>
                <a:gd name="T105" fmla="*/ 31 h 58"/>
                <a:gd name="T106" fmla="*/ 2 w 61"/>
                <a:gd name="T107" fmla="*/ 31 h 58"/>
                <a:gd name="T108" fmla="*/ 3 w 61"/>
                <a:gd name="T109" fmla="*/ 31 h 58"/>
                <a:gd name="T110" fmla="*/ 3 w 61"/>
                <a:gd name="T111" fmla="*/ 31 h 58"/>
                <a:gd name="T112" fmla="*/ 3 w 61"/>
                <a:gd name="T113" fmla="*/ 31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8"/>
                <a:gd name="T173" fmla="*/ 61 w 61"/>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8">
                  <a:moveTo>
                    <a:pt x="3" y="31"/>
                  </a:moveTo>
                  <a:lnTo>
                    <a:pt x="8" y="34"/>
                  </a:lnTo>
                  <a:lnTo>
                    <a:pt x="11" y="37"/>
                  </a:lnTo>
                  <a:lnTo>
                    <a:pt x="14" y="41"/>
                  </a:lnTo>
                  <a:lnTo>
                    <a:pt x="18" y="42"/>
                  </a:lnTo>
                  <a:lnTo>
                    <a:pt x="21" y="45"/>
                  </a:lnTo>
                  <a:lnTo>
                    <a:pt x="24" y="49"/>
                  </a:lnTo>
                  <a:lnTo>
                    <a:pt x="29" y="52"/>
                  </a:lnTo>
                  <a:lnTo>
                    <a:pt x="32" y="55"/>
                  </a:lnTo>
                  <a:lnTo>
                    <a:pt x="38" y="58"/>
                  </a:lnTo>
                  <a:lnTo>
                    <a:pt x="43" y="58"/>
                  </a:lnTo>
                  <a:lnTo>
                    <a:pt x="48" y="55"/>
                  </a:lnTo>
                  <a:lnTo>
                    <a:pt x="51" y="50"/>
                  </a:lnTo>
                  <a:lnTo>
                    <a:pt x="55" y="44"/>
                  </a:lnTo>
                  <a:lnTo>
                    <a:pt x="58" y="39"/>
                  </a:lnTo>
                  <a:lnTo>
                    <a:pt x="59" y="33"/>
                  </a:lnTo>
                  <a:lnTo>
                    <a:pt x="61" y="26"/>
                  </a:lnTo>
                  <a:lnTo>
                    <a:pt x="59" y="23"/>
                  </a:lnTo>
                  <a:lnTo>
                    <a:pt x="58" y="18"/>
                  </a:lnTo>
                  <a:lnTo>
                    <a:pt x="56" y="15"/>
                  </a:lnTo>
                  <a:lnTo>
                    <a:pt x="53" y="12"/>
                  </a:lnTo>
                  <a:lnTo>
                    <a:pt x="48" y="10"/>
                  </a:lnTo>
                  <a:lnTo>
                    <a:pt x="43" y="8"/>
                  </a:lnTo>
                  <a:lnTo>
                    <a:pt x="38" y="8"/>
                  </a:lnTo>
                  <a:lnTo>
                    <a:pt x="32" y="7"/>
                  </a:lnTo>
                  <a:lnTo>
                    <a:pt x="30" y="7"/>
                  </a:lnTo>
                  <a:lnTo>
                    <a:pt x="30" y="5"/>
                  </a:lnTo>
                  <a:lnTo>
                    <a:pt x="30" y="4"/>
                  </a:lnTo>
                  <a:lnTo>
                    <a:pt x="29" y="4"/>
                  </a:lnTo>
                  <a:lnTo>
                    <a:pt x="26" y="2"/>
                  </a:lnTo>
                  <a:lnTo>
                    <a:pt x="24" y="0"/>
                  </a:lnTo>
                  <a:lnTo>
                    <a:pt x="21" y="2"/>
                  </a:lnTo>
                  <a:lnTo>
                    <a:pt x="18" y="4"/>
                  </a:lnTo>
                  <a:lnTo>
                    <a:pt x="14" y="5"/>
                  </a:lnTo>
                  <a:lnTo>
                    <a:pt x="13" y="7"/>
                  </a:lnTo>
                  <a:lnTo>
                    <a:pt x="10" y="10"/>
                  </a:lnTo>
                  <a:lnTo>
                    <a:pt x="8" y="12"/>
                  </a:lnTo>
                  <a:lnTo>
                    <a:pt x="6" y="13"/>
                  </a:lnTo>
                  <a:lnTo>
                    <a:pt x="3" y="16"/>
                  </a:lnTo>
                  <a:lnTo>
                    <a:pt x="2" y="18"/>
                  </a:lnTo>
                  <a:lnTo>
                    <a:pt x="2" y="20"/>
                  </a:lnTo>
                  <a:lnTo>
                    <a:pt x="0" y="21"/>
                  </a:lnTo>
                  <a:lnTo>
                    <a:pt x="0" y="24"/>
                  </a:lnTo>
                  <a:lnTo>
                    <a:pt x="0" y="26"/>
                  </a:lnTo>
                  <a:lnTo>
                    <a:pt x="2" y="29"/>
                  </a:lnTo>
                  <a:lnTo>
                    <a:pt x="2" y="31"/>
                  </a:lnTo>
                  <a:lnTo>
                    <a:pt x="3" y="3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4" name="Freeform 980"/>
            <p:cNvSpPr>
              <a:spLocks/>
            </p:cNvSpPr>
            <p:nvPr/>
          </p:nvSpPr>
          <p:spPr bwMode="auto">
            <a:xfrm>
              <a:off x="4843" y="2673"/>
              <a:ext cx="64" cy="48"/>
            </a:xfrm>
            <a:custGeom>
              <a:avLst/>
              <a:gdLst>
                <a:gd name="T0" fmla="*/ 8 w 64"/>
                <a:gd name="T1" fmla="*/ 5 h 48"/>
                <a:gd name="T2" fmla="*/ 6 w 64"/>
                <a:gd name="T3" fmla="*/ 6 h 48"/>
                <a:gd name="T4" fmla="*/ 4 w 64"/>
                <a:gd name="T5" fmla="*/ 11 h 48"/>
                <a:gd name="T6" fmla="*/ 3 w 64"/>
                <a:gd name="T7" fmla="*/ 14 h 48"/>
                <a:gd name="T8" fmla="*/ 1 w 64"/>
                <a:gd name="T9" fmla="*/ 19 h 48"/>
                <a:gd name="T10" fmla="*/ 0 w 64"/>
                <a:gd name="T11" fmla="*/ 22 h 48"/>
                <a:gd name="T12" fmla="*/ 0 w 64"/>
                <a:gd name="T13" fmla="*/ 25 h 48"/>
                <a:gd name="T14" fmla="*/ 1 w 64"/>
                <a:gd name="T15" fmla="*/ 29 h 48"/>
                <a:gd name="T16" fmla="*/ 4 w 64"/>
                <a:gd name="T17" fmla="*/ 30 h 48"/>
                <a:gd name="T18" fmla="*/ 9 w 64"/>
                <a:gd name="T19" fmla="*/ 34 h 48"/>
                <a:gd name="T20" fmla="*/ 16 w 64"/>
                <a:gd name="T21" fmla="*/ 37 h 48"/>
                <a:gd name="T22" fmla="*/ 20 w 64"/>
                <a:gd name="T23" fmla="*/ 40 h 48"/>
                <a:gd name="T24" fmla="*/ 27 w 64"/>
                <a:gd name="T25" fmla="*/ 43 h 48"/>
                <a:gd name="T26" fmla="*/ 32 w 64"/>
                <a:gd name="T27" fmla="*/ 46 h 48"/>
                <a:gd name="T28" fmla="*/ 38 w 64"/>
                <a:gd name="T29" fmla="*/ 48 h 48"/>
                <a:gd name="T30" fmla="*/ 45 w 64"/>
                <a:gd name="T31" fmla="*/ 48 h 48"/>
                <a:gd name="T32" fmla="*/ 51 w 64"/>
                <a:gd name="T33" fmla="*/ 45 h 48"/>
                <a:gd name="T34" fmla="*/ 54 w 64"/>
                <a:gd name="T35" fmla="*/ 43 h 48"/>
                <a:gd name="T36" fmla="*/ 57 w 64"/>
                <a:gd name="T37" fmla="*/ 40 h 48"/>
                <a:gd name="T38" fmla="*/ 61 w 64"/>
                <a:gd name="T39" fmla="*/ 35 h 48"/>
                <a:gd name="T40" fmla="*/ 62 w 64"/>
                <a:gd name="T41" fmla="*/ 30 h 48"/>
                <a:gd name="T42" fmla="*/ 64 w 64"/>
                <a:gd name="T43" fmla="*/ 25 h 48"/>
                <a:gd name="T44" fmla="*/ 64 w 64"/>
                <a:gd name="T45" fmla="*/ 21 h 48"/>
                <a:gd name="T46" fmla="*/ 64 w 64"/>
                <a:gd name="T47" fmla="*/ 16 h 48"/>
                <a:gd name="T48" fmla="*/ 64 w 64"/>
                <a:gd name="T49" fmla="*/ 9 h 48"/>
                <a:gd name="T50" fmla="*/ 64 w 64"/>
                <a:gd name="T51" fmla="*/ 9 h 48"/>
                <a:gd name="T52" fmla="*/ 64 w 64"/>
                <a:gd name="T53" fmla="*/ 8 h 48"/>
                <a:gd name="T54" fmla="*/ 64 w 64"/>
                <a:gd name="T55" fmla="*/ 8 h 48"/>
                <a:gd name="T56" fmla="*/ 62 w 64"/>
                <a:gd name="T57" fmla="*/ 6 h 48"/>
                <a:gd name="T58" fmla="*/ 62 w 64"/>
                <a:gd name="T59" fmla="*/ 6 h 48"/>
                <a:gd name="T60" fmla="*/ 61 w 64"/>
                <a:gd name="T61" fmla="*/ 6 h 48"/>
                <a:gd name="T62" fmla="*/ 59 w 64"/>
                <a:gd name="T63" fmla="*/ 5 h 48"/>
                <a:gd name="T64" fmla="*/ 59 w 64"/>
                <a:gd name="T65" fmla="*/ 5 h 48"/>
                <a:gd name="T66" fmla="*/ 53 w 64"/>
                <a:gd name="T67" fmla="*/ 3 h 48"/>
                <a:gd name="T68" fmla="*/ 46 w 64"/>
                <a:gd name="T69" fmla="*/ 1 h 48"/>
                <a:gd name="T70" fmla="*/ 40 w 64"/>
                <a:gd name="T71" fmla="*/ 0 h 48"/>
                <a:gd name="T72" fmla="*/ 32 w 64"/>
                <a:gd name="T73" fmla="*/ 0 h 48"/>
                <a:gd name="T74" fmla="*/ 25 w 64"/>
                <a:gd name="T75" fmla="*/ 0 h 48"/>
                <a:gd name="T76" fmla="*/ 19 w 64"/>
                <a:gd name="T77" fmla="*/ 0 h 48"/>
                <a:gd name="T78" fmla="*/ 12 w 64"/>
                <a:gd name="T79" fmla="*/ 1 h 48"/>
                <a:gd name="T80" fmla="*/ 8 w 64"/>
                <a:gd name="T81" fmla="*/ 5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48"/>
                <a:gd name="T125" fmla="*/ 64 w 64"/>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48">
                  <a:moveTo>
                    <a:pt x="8" y="5"/>
                  </a:moveTo>
                  <a:lnTo>
                    <a:pt x="6" y="6"/>
                  </a:lnTo>
                  <a:lnTo>
                    <a:pt x="4" y="11"/>
                  </a:lnTo>
                  <a:lnTo>
                    <a:pt x="3" y="14"/>
                  </a:lnTo>
                  <a:lnTo>
                    <a:pt x="1" y="19"/>
                  </a:lnTo>
                  <a:lnTo>
                    <a:pt x="0" y="22"/>
                  </a:lnTo>
                  <a:lnTo>
                    <a:pt x="0" y="25"/>
                  </a:lnTo>
                  <a:lnTo>
                    <a:pt x="1" y="29"/>
                  </a:lnTo>
                  <a:lnTo>
                    <a:pt x="4" y="30"/>
                  </a:lnTo>
                  <a:lnTo>
                    <a:pt x="9" y="34"/>
                  </a:lnTo>
                  <a:lnTo>
                    <a:pt x="16" y="37"/>
                  </a:lnTo>
                  <a:lnTo>
                    <a:pt x="20" y="40"/>
                  </a:lnTo>
                  <a:lnTo>
                    <a:pt x="27" y="43"/>
                  </a:lnTo>
                  <a:lnTo>
                    <a:pt x="32" y="46"/>
                  </a:lnTo>
                  <a:lnTo>
                    <a:pt x="38" y="48"/>
                  </a:lnTo>
                  <a:lnTo>
                    <a:pt x="45" y="48"/>
                  </a:lnTo>
                  <a:lnTo>
                    <a:pt x="51" y="45"/>
                  </a:lnTo>
                  <a:lnTo>
                    <a:pt x="54" y="43"/>
                  </a:lnTo>
                  <a:lnTo>
                    <a:pt x="57" y="40"/>
                  </a:lnTo>
                  <a:lnTo>
                    <a:pt x="61" y="35"/>
                  </a:lnTo>
                  <a:lnTo>
                    <a:pt x="62" y="30"/>
                  </a:lnTo>
                  <a:lnTo>
                    <a:pt x="64" y="25"/>
                  </a:lnTo>
                  <a:lnTo>
                    <a:pt x="64" y="21"/>
                  </a:lnTo>
                  <a:lnTo>
                    <a:pt x="64" y="16"/>
                  </a:lnTo>
                  <a:lnTo>
                    <a:pt x="64" y="9"/>
                  </a:lnTo>
                  <a:lnTo>
                    <a:pt x="64" y="8"/>
                  </a:lnTo>
                  <a:lnTo>
                    <a:pt x="62" y="6"/>
                  </a:lnTo>
                  <a:lnTo>
                    <a:pt x="61" y="6"/>
                  </a:lnTo>
                  <a:lnTo>
                    <a:pt x="59" y="5"/>
                  </a:lnTo>
                  <a:lnTo>
                    <a:pt x="53" y="3"/>
                  </a:lnTo>
                  <a:lnTo>
                    <a:pt x="46" y="1"/>
                  </a:lnTo>
                  <a:lnTo>
                    <a:pt x="40" y="0"/>
                  </a:lnTo>
                  <a:lnTo>
                    <a:pt x="32" y="0"/>
                  </a:lnTo>
                  <a:lnTo>
                    <a:pt x="25" y="0"/>
                  </a:lnTo>
                  <a:lnTo>
                    <a:pt x="19" y="0"/>
                  </a:lnTo>
                  <a:lnTo>
                    <a:pt x="12" y="1"/>
                  </a:lnTo>
                  <a:lnTo>
                    <a:pt x="8" y="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5" name="Freeform 981"/>
            <p:cNvSpPr>
              <a:spLocks/>
            </p:cNvSpPr>
            <p:nvPr/>
          </p:nvSpPr>
          <p:spPr bwMode="auto">
            <a:xfrm>
              <a:off x="4843" y="2673"/>
              <a:ext cx="64" cy="48"/>
            </a:xfrm>
            <a:custGeom>
              <a:avLst/>
              <a:gdLst>
                <a:gd name="T0" fmla="*/ 8 w 64"/>
                <a:gd name="T1" fmla="*/ 5 h 48"/>
                <a:gd name="T2" fmla="*/ 6 w 64"/>
                <a:gd name="T3" fmla="*/ 6 h 48"/>
                <a:gd name="T4" fmla="*/ 4 w 64"/>
                <a:gd name="T5" fmla="*/ 11 h 48"/>
                <a:gd name="T6" fmla="*/ 3 w 64"/>
                <a:gd name="T7" fmla="*/ 14 h 48"/>
                <a:gd name="T8" fmla="*/ 1 w 64"/>
                <a:gd name="T9" fmla="*/ 19 h 48"/>
                <a:gd name="T10" fmla="*/ 0 w 64"/>
                <a:gd name="T11" fmla="*/ 22 h 48"/>
                <a:gd name="T12" fmla="*/ 0 w 64"/>
                <a:gd name="T13" fmla="*/ 25 h 48"/>
                <a:gd name="T14" fmla="*/ 1 w 64"/>
                <a:gd name="T15" fmla="*/ 29 h 48"/>
                <a:gd name="T16" fmla="*/ 4 w 64"/>
                <a:gd name="T17" fmla="*/ 30 h 48"/>
                <a:gd name="T18" fmla="*/ 9 w 64"/>
                <a:gd name="T19" fmla="*/ 34 h 48"/>
                <a:gd name="T20" fmla="*/ 16 w 64"/>
                <a:gd name="T21" fmla="*/ 37 h 48"/>
                <a:gd name="T22" fmla="*/ 20 w 64"/>
                <a:gd name="T23" fmla="*/ 40 h 48"/>
                <a:gd name="T24" fmla="*/ 27 w 64"/>
                <a:gd name="T25" fmla="*/ 43 h 48"/>
                <a:gd name="T26" fmla="*/ 32 w 64"/>
                <a:gd name="T27" fmla="*/ 46 h 48"/>
                <a:gd name="T28" fmla="*/ 38 w 64"/>
                <a:gd name="T29" fmla="*/ 48 h 48"/>
                <a:gd name="T30" fmla="*/ 45 w 64"/>
                <a:gd name="T31" fmla="*/ 48 h 48"/>
                <a:gd name="T32" fmla="*/ 51 w 64"/>
                <a:gd name="T33" fmla="*/ 45 h 48"/>
                <a:gd name="T34" fmla="*/ 54 w 64"/>
                <a:gd name="T35" fmla="*/ 43 h 48"/>
                <a:gd name="T36" fmla="*/ 57 w 64"/>
                <a:gd name="T37" fmla="*/ 40 h 48"/>
                <a:gd name="T38" fmla="*/ 61 w 64"/>
                <a:gd name="T39" fmla="*/ 35 h 48"/>
                <a:gd name="T40" fmla="*/ 62 w 64"/>
                <a:gd name="T41" fmla="*/ 30 h 48"/>
                <a:gd name="T42" fmla="*/ 64 w 64"/>
                <a:gd name="T43" fmla="*/ 25 h 48"/>
                <a:gd name="T44" fmla="*/ 64 w 64"/>
                <a:gd name="T45" fmla="*/ 21 h 48"/>
                <a:gd name="T46" fmla="*/ 64 w 64"/>
                <a:gd name="T47" fmla="*/ 16 h 48"/>
                <a:gd name="T48" fmla="*/ 64 w 64"/>
                <a:gd name="T49" fmla="*/ 9 h 48"/>
                <a:gd name="T50" fmla="*/ 64 w 64"/>
                <a:gd name="T51" fmla="*/ 9 h 48"/>
                <a:gd name="T52" fmla="*/ 64 w 64"/>
                <a:gd name="T53" fmla="*/ 8 h 48"/>
                <a:gd name="T54" fmla="*/ 64 w 64"/>
                <a:gd name="T55" fmla="*/ 8 h 48"/>
                <a:gd name="T56" fmla="*/ 62 w 64"/>
                <a:gd name="T57" fmla="*/ 6 h 48"/>
                <a:gd name="T58" fmla="*/ 62 w 64"/>
                <a:gd name="T59" fmla="*/ 6 h 48"/>
                <a:gd name="T60" fmla="*/ 61 w 64"/>
                <a:gd name="T61" fmla="*/ 6 h 48"/>
                <a:gd name="T62" fmla="*/ 59 w 64"/>
                <a:gd name="T63" fmla="*/ 5 h 48"/>
                <a:gd name="T64" fmla="*/ 59 w 64"/>
                <a:gd name="T65" fmla="*/ 5 h 48"/>
                <a:gd name="T66" fmla="*/ 53 w 64"/>
                <a:gd name="T67" fmla="*/ 3 h 48"/>
                <a:gd name="T68" fmla="*/ 46 w 64"/>
                <a:gd name="T69" fmla="*/ 1 h 48"/>
                <a:gd name="T70" fmla="*/ 40 w 64"/>
                <a:gd name="T71" fmla="*/ 0 h 48"/>
                <a:gd name="T72" fmla="*/ 32 w 64"/>
                <a:gd name="T73" fmla="*/ 0 h 48"/>
                <a:gd name="T74" fmla="*/ 25 w 64"/>
                <a:gd name="T75" fmla="*/ 0 h 48"/>
                <a:gd name="T76" fmla="*/ 19 w 64"/>
                <a:gd name="T77" fmla="*/ 0 h 48"/>
                <a:gd name="T78" fmla="*/ 12 w 64"/>
                <a:gd name="T79" fmla="*/ 1 h 48"/>
                <a:gd name="T80" fmla="*/ 8 w 64"/>
                <a:gd name="T81" fmla="*/ 5 h 48"/>
                <a:gd name="T82" fmla="*/ 8 w 64"/>
                <a:gd name="T83" fmla="*/ 5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48"/>
                <a:gd name="T128" fmla="*/ 64 w 6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48">
                  <a:moveTo>
                    <a:pt x="8" y="5"/>
                  </a:moveTo>
                  <a:lnTo>
                    <a:pt x="6" y="6"/>
                  </a:lnTo>
                  <a:lnTo>
                    <a:pt x="4" y="11"/>
                  </a:lnTo>
                  <a:lnTo>
                    <a:pt x="3" y="14"/>
                  </a:lnTo>
                  <a:lnTo>
                    <a:pt x="1" y="19"/>
                  </a:lnTo>
                  <a:lnTo>
                    <a:pt x="0" y="22"/>
                  </a:lnTo>
                  <a:lnTo>
                    <a:pt x="0" y="25"/>
                  </a:lnTo>
                  <a:lnTo>
                    <a:pt x="1" y="29"/>
                  </a:lnTo>
                  <a:lnTo>
                    <a:pt x="4" y="30"/>
                  </a:lnTo>
                  <a:lnTo>
                    <a:pt x="9" y="34"/>
                  </a:lnTo>
                  <a:lnTo>
                    <a:pt x="16" y="37"/>
                  </a:lnTo>
                  <a:lnTo>
                    <a:pt x="20" y="40"/>
                  </a:lnTo>
                  <a:lnTo>
                    <a:pt x="27" y="43"/>
                  </a:lnTo>
                  <a:lnTo>
                    <a:pt x="32" y="46"/>
                  </a:lnTo>
                  <a:lnTo>
                    <a:pt x="38" y="48"/>
                  </a:lnTo>
                  <a:lnTo>
                    <a:pt x="45" y="48"/>
                  </a:lnTo>
                  <a:lnTo>
                    <a:pt x="51" y="45"/>
                  </a:lnTo>
                  <a:lnTo>
                    <a:pt x="54" y="43"/>
                  </a:lnTo>
                  <a:lnTo>
                    <a:pt x="57" y="40"/>
                  </a:lnTo>
                  <a:lnTo>
                    <a:pt x="61" y="35"/>
                  </a:lnTo>
                  <a:lnTo>
                    <a:pt x="62" y="30"/>
                  </a:lnTo>
                  <a:lnTo>
                    <a:pt x="64" y="25"/>
                  </a:lnTo>
                  <a:lnTo>
                    <a:pt x="64" y="21"/>
                  </a:lnTo>
                  <a:lnTo>
                    <a:pt x="64" y="16"/>
                  </a:lnTo>
                  <a:lnTo>
                    <a:pt x="64" y="9"/>
                  </a:lnTo>
                  <a:lnTo>
                    <a:pt x="64" y="8"/>
                  </a:lnTo>
                  <a:lnTo>
                    <a:pt x="62" y="6"/>
                  </a:lnTo>
                  <a:lnTo>
                    <a:pt x="61" y="6"/>
                  </a:lnTo>
                  <a:lnTo>
                    <a:pt x="59" y="5"/>
                  </a:lnTo>
                  <a:lnTo>
                    <a:pt x="53" y="3"/>
                  </a:lnTo>
                  <a:lnTo>
                    <a:pt x="46" y="1"/>
                  </a:lnTo>
                  <a:lnTo>
                    <a:pt x="40" y="0"/>
                  </a:lnTo>
                  <a:lnTo>
                    <a:pt x="32" y="0"/>
                  </a:lnTo>
                  <a:lnTo>
                    <a:pt x="25" y="0"/>
                  </a:lnTo>
                  <a:lnTo>
                    <a:pt x="19" y="0"/>
                  </a:lnTo>
                  <a:lnTo>
                    <a:pt x="12" y="1"/>
                  </a:lnTo>
                  <a:lnTo>
                    <a:pt x="8" y="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6" name="Freeform 982"/>
            <p:cNvSpPr>
              <a:spLocks/>
            </p:cNvSpPr>
            <p:nvPr/>
          </p:nvSpPr>
          <p:spPr bwMode="auto">
            <a:xfrm>
              <a:off x="4875" y="2621"/>
              <a:ext cx="42" cy="49"/>
            </a:xfrm>
            <a:custGeom>
              <a:avLst/>
              <a:gdLst>
                <a:gd name="T0" fmla="*/ 5 w 42"/>
                <a:gd name="T1" fmla="*/ 23 h 49"/>
                <a:gd name="T2" fmla="*/ 3 w 42"/>
                <a:gd name="T3" fmla="*/ 28 h 49"/>
                <a:gd name="T4" fmla="*/ 5 w 42"/>
                <a:gd name="T5" fmla="*/ 32 h 49"/>
                <a:gd name="T6" fmla="*/ 6 w 42"/>
                <a:gd name="T7" fmla="*/ 37 h 49"/>
                <a:gd name="T8" fmla="*/ 11 w 42"/>
                <a:gd name="T9" fmla="*/ 40 h 49"/>
                <a:gd name="T10" fmla="*/ 16 w 42"/>
                <a:gd name="T11" fmla="*/ 44 h 49"/>
                <a:gd name="T12" fmla="*/ 21 w 42"/>
                <a:gd name="T13" fmla="*/ 47 h 49"/>
                <a:gd name="T14" fmla="*/ 27 w 42"/>
                <a:gd name="T15" fmla="*/ 47 h 49"/>
                <a:gd name="T16" fmla="*/ 32 w 42"/>
                <a:gd name="T17" fmla="*/ 49 h 49"/>
                <a:gd name="T18" fmla="*/ 35 w 42"/>
                <a:gd name="T19" fmla="*/ 47 h 49"/>
                <a:gd name="T20" fmla="*/ 37 w 42"/>
                <a:gd name="T21" fmla="*/ 45 h 49"/>
                <a:gd name="T22" fmla="*/ 38 w 42"/>
                <a:gd name="T23" fmla="*/ 44 h 49"/>
                <a:gd name="T24" fmla="*/ 40 w 42"/>
                <a:gd name="T25" fmla="*/ 40 h 49"/>
                <a:gd name="T26" fmla="*/ 42 w 42"/>
                <a:gd name="T27" fmla="*/ 37 h 49"/>
                <a:gd name="T28" fmla="*/ 42 w 42"/>
                <a:gd name="T29" fmla="*/ 34 h 49"/>
                <a:gd name="T30" fmla="*/ 42 w 42"/>
                <a:gd name="T31" fmla="*/ 31 h 49"/>
                <a:gd name="T32" fmla="*/ 40 w 42"/>
                <a:gd name="T33" fmla="*/ 28 h 49"/>
                <a:gd name="T34" fmla="*/ 40 w 42"/>
                <a:gd name="T35" fmla="*/ 24 h 49"/>
                <a:gd name="T36" fmla="*/ 38 w 42"/>
                <a:gd name="T37" fmla="*/ 23 h 49"/>
                <a:gd name="T38" fmla="*/ 38 w 42"/>
                <a:gd name="T39" fmla="*/ 20 h 49"/>
                <a:gd name="T40" fmla="*/ 37 w 42"/>
                <a:gd name="T41" fmla="*/ 16 h 49"/>
                <a:gd name="T42" fmla="*/ 37 w 42"/>
                <a:gd name="T43" fmla="*/ 15 h 49"/>
                <a:gd name="T44" fmla="*/ 35 w 42"/>
                <a:gd name="T45" fmla="*/ 12 h 49"/>
                <a:gd name="T46" fmla="*/ 35 w 42"/>
                <a:gd name="T47" fmla="*/ 10 h 49"/>
                <a:gd name="T48" fmla="*/ 33 w 42"/>
                <a:gd name="T49" fmla="*/ 8 h 49"/>
                <a:gd name="T50" fmla="*/ 32 w 42"/>
                <a:gd name="T51" fmla="*/ 5 h 49"/>
                <a:gd name="T52" fmla="*/ 29 w 42"/>
                <a:gd name="T53" fmla="*/ 2 h 49"/>
                <a:gd name="T54" fmla="*/ 25 w 42"/>
                <a:gd name="T55" fmla="*/ 2 h 49"/>
                <a:gd name="T56" fmla="*/ 22 w 42"/>
                <a:gd name="T57" fmla="*/ 0 h 49"/>
                <a:gd name="T58" fmla="*/ 17 w 42"/>
                <a:gd name="T59" fmla="*/ 0 h 49"/>
                <a:gd name="T60" fmla="*/ 14 w 42"/>
                <a:gd name="T61" fmla="*/ 0 h 49"/>
                <a:gd name="T62" fmla="*/ 11 w 42"/>
                <a:gd name="T63" fmla="*/ 0 h 49"/>
                <a:gd name="T64" fmla="*/ 8 w 42"/>
                <a:gd name="T65" fmla="*/ 2 h 49"/>
                <a:gd name="T66" fmla="*/ 6 w 42"/>
                <a:gd name="T67" fmla="*/ 3 h 49"/>
                <a:gd name="T68" fmla="*/ 3 w 42"/>
                <a:gd name="T69" fmla="*/ 5 h 49"/>
                <a:gd name="T70" fmla="*/ 1 w 42"/>
                <a:gd name="T71" fmla="*/ 8 h 49"/>
                <a:gd name="T72" fmla="*/ 1 w 42"/>
                <a:gd name="T73" fmla="*/ 12 h 49"/>
                <a:gd name="T74" fmla="*/ 0 w 42"/>
                <a:gd name="T75" fmla="*/ 15 h 49"/>
                <a:gd name="T76" fmla="*/ 1 w 42"/>
                <a:gd name="T77" fmla="*/ 18 h 49"/>
                <a:gd name="T78" fmla="*/ 1 w 42"/>
                <a:gd name="T79" fmla="*/ 20 h 49"/>
                <a:gd name="T80" fmla="*/ 5 w 42"/>
                <a:gd name="T81" fmla="*/ 23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49"/>
                <a:gd name="T125" fmla="*/ 42 w 42"/>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49">
                  <a:moveTo>
                    <a:pt x="5" y="23"/>
                  </a:moveTo>
                  <a:lnTo>
                    <a:pt x="3" y="28"/>
                  </a:lnTo>
                  <a:lnTo>
                    <a:pt x="5" y="32"/>
                  </a:lnTo>
                  <a:lnTo>
                    <a:pt x="6" y="37"/>
                  </a:lnTo>
                  <a:lnTo>
                    <a:pt x="11" y="40"/>
                  </a:lnTo>
                  <a:lnTo>
                    <a:pt x="16" y="44"/>
                  </a:lnTo>
                  <a:lnTo>
                    <a:pt x="21" y="47"/>
                  </a:lnTo>
                  <a:lnTo>
                    <a:pt x="27" y="47"/>
                  </a:lnTo>
                  <a:lnTo>
                    <a:pt x="32" y="49"/>
                  </a:lnTo>
                  <a:lnTo>
                    <a:pt x="35" y="47"/>
                  </a:lnTo>
                  <a:lnTo>
                    <a:pt x="37" y="45"/>
                  </a:lnTo>
                  <a:lnTo>
                    <a:pt x="38" y="44"/>
                  </a:lnTo>
                  <a:lnTo>
                    <a:pt x="40" y="40"/>
                  </a:lnTo>
                  <a:lnTo>
                    <a:pt x="42" y="37"/>
                  </a:lnTo>
                  <a:lnTo>
                    <a:pt x="42" y="34"/>
                  </a:lnTo>
                  <a:lnTo>
                    <a:pt x="42" y="31"/>
                  </a:lnTo>
                  <a:lnTo>
                    <a:pt x="40" y="28"/>
                  </a:lnTo>
                  <a:lnTo>
                    <a:pt x="40" y="24"/>
                  </a:lnTo>
                  <a:lnTo>
                    <a:pt x="38" y="23"/>
                  </a:lnTo>
                  <a:lnTo>
                    <a:pt x="38" y="20"/>
                  </a:lnTo>
                  <a:lnTo>
                    <a:pt x="37" y="16"/>
                  </a:lnTo>
                  <a:lnTo>
                    <a:pt x="37" y="15"/>
                  </a:lnTo>
                  <a:lnTo>
                    <a:pt x="35" y="12"/>
                  </a:lnTo>
                  <a:lnTo>
                    <a:pt x="35" y="10"/>
                  </a:lnTo>
                  <a:lnTo>
                    <a:pt x="33" y="8"/>
                  </a:lnTo>
                  <a:lnTo>
                    <a:pt x="32" y="5"/>
                  </a:lnTo>
                  <a:lnTo>
                    <a:pt x="29" y="2"/>
                  </a:lnTo>
                  <a:lnTo>
                    <a:pt x="25" y="2"/>
                  </a:lnTo>
                  <a:lnTo>
                    <a:pt x="22" y="0"/>
                  </a:lnTo>
                  <a:lnTo>
                    <a:pt x="17" y="0"/>
                  </a:lnTo>
                  <a:lnTo>
                    <a:pt x="14" y="0"/>
                  </a:lnTo>
                  <a:lnTo>
                    <a:pt x="11" y="0"/>
                  </a:lnTo>
                  <a:lnTo>
                    <a:pt x="8" y="2"/>
                  </a:lnTo>
                  <a:lnTo>
                    <a:pt x="6" y="3"/>
                  </a:lnTo>
                  <a:lnTo>
                    <a:pt x="3" y="5"/>
                  </a:lnTo>
                  <a:lnTo>
                    <a:pt x="1" y="8"/>
                  </a:lnTo>
                  <a:lnTo>
                    <a:pt x="1" y="12"/>
                  </a:lnTo>
                  <a:lnTo>
                    <a:pt x="0" y="15"/>
                  </a:lnTo>
                  <a:lnTo>
                    <a:pt x="1" y="18"/>
                  </a:lnTo>
                  <a:lnTo>
                    <a:pt x="1" y="20"/>
                  </a:lnTo>
                  <a:lnTo>
                    <a:pt x="5" y="2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7" name="Freeform 983"/>
            <p:cNvSpPr>
              <a:spLocks/>
            </p:cNvSpPr>
            <p:nvPr/>
          </p:nvSpPr>
          <p:spPr bwMode="auto">
            <a:xfrm>
              <a:off x="4875" y="2621"/>
              <a:ext cx="42" cy="49"/>
            </a:xfrm>
            <a:custGeom>
              <a:avLst/>
              <a:gdLst>
                <a:gd name="T0" fmla="*/ 5 w 42"/>
                <a:gd name="T1" fmla="*/ 23 h 49"/>
                <a:gd name="T2" fmla="*/ 3 w 42"/>
                <a:gd name="T3" fmla="*/ 28 h 49"/>
                <a:gd name="T4" fmla="*/ 5 w 42"/>
                <a:gd name="T5" fmla="*/ 32 h 49"/>
                <a:gd name="T6" fmla="*/ 6 w 42"/>
                <a:gd name="T7" fmla="*/ 37 h 49"/>
                <a:gd name="T8" fmla="*/ 11 w 42"/>
                <a:gd name="T9" fmla="*/ 40 h 49"/>
                <a:gd name="T10" fmla="*/ 16 w 42"/>
                <a:gd name="T11" fmla="*/ 44 h 49"/>
                <a:gd name="T12" fmla="*/ 21 w 42"/>
                <a:gd name="T13" fmla="*/ 47 h 49"/>
                <a:gd name="T14" fmla="*/ 27 w 42"/>
                <a:gd name="T15" fmla="*/ 47 h 49"/>
                <a:gd name="T16" fmla="*/ 32 w 42"/>
                <a:gd name="T17" fmla="*/ 49 h 49"/>
                <a:gd name="T18" fmla="*/ 35 w 42"/>
                <a:gd name="T19" fmla="*/ 47 h 49"/>
                <a:gd name="T20" fmla="*/ 37 w 42"/>
                <a:gd name="T21" fmla="*/ 45 h 49"/>
                <a:gd name="T22" fmla="*/ 38 w 42"/>
                <a:gd name="T23" fmla="*/ 44 h 49"/>
                <a:gd name="T24" fmla="*/ 40 w 42"/>
                <a:gd name="T25" fmla="*/ 40 h 49"/>
                <a:gd name="T26" fmla="*/ 42 w 42"/>
                <a:gd name="T27" fmla="*/ 37 h 49"/>
                <a:gd name="T28" fmla="*/ 42 w 42"/>
                <a:gd name="T29" fmla="*/ 34 h 49"/>
                <a:gd name="T30" fmla="*/ 42 w 42"/>
                <a:gd name="T31" fmla="*/ 31 h 49"/>
                <a:gd name="T32" fmla="*/ 40 w 42"/>
                <a:gd name="T33" fmla="*/ 28 h 49"/>
                <a:gd name="T34" fmla="*/ 40 w 42"/>
                <a:gd name="T35" fmla="*/ 24 h 49"/>
                <a:gd name="T36" fmla="*/ 38 w 42"/>
                <a:gd name="T37" fmla="*/ 23 h 49"/>
                <a:gd name="T38" fmla="*/ 38 w 42"/>
                <a:gd name="T39" fmla="*/ 20 h 49"/>
                <a:gd name="T40" fmla="*/ 37 w 42"/>
                <a:gd name="T41" fmla="*/ 16 h 49"/>
                <a:gd name="T42" fmla="*/ 37 w 42"/>
                <a:gd name="T43" fmla="*/ 15 h 49"/>
                <a:gd name="T44" fmla="*/ 35 w 42"/>
                <a:gd name="T45" fmla="*/ 12 h 49"/>
                <a:gd name="T46" fmla="*/ 35 w 42"/>
                <a:gd name="T47" fmla="*/ 10 h 49"/>
                <a:gd name="T48" fmla="*/ 33 w 42"/>
                <a:gd name="T49" fmla="*/ 8 h 49"/>
                <a:gd name="T50" fmla="*/ 32 w 42"/>
                <a:gd name="T51" fmla="*/ 5 h 49"/>
                <a:gd name="T52" fmla="*/ 29 w 42"/>
                <a:gd name="T53" fmla="*/ 2 h 49"/>
                <a:gd name="T54" fmla="*/ 25 w 42"/>
                <a:gd name="T55" fmla="*/ 2 h 49"/>
                <a:gd name="T56" fmla="*/ 22 w 42"/>
                <a:gd name="T57" fmla="*/ 0 h 49"/>
                <a:gd name="T58" fmla="*/ 17 w 42"/>
                <a:gd name="T59" fmla="*/ 0 h 49"/>
                <a:gd name="T60" fmla="*/ 14 w 42"/>
                <a:gd name="T61" fmla="*/ 0 h 49"/>
                <a:gd name="T62" fmla="*/ 11 w 42"/>
                <a:gd name="T63" fmla="*/ 0 h 49"/>
                <a:gd name="T64" fmla="*/ 8 w 42"/>
                <a:gd name="T65" fmla="*/ 2 h 49"/>
                <a:gd name="T66" fmla="*/ 6 w 42"/>
                <a:gd name="T67" fmla="*/ 3 h 49"/>
                <a:gd name="T68" fmla="*/ 3 w 42"/>
                <a:gd name="T69" fmla="*/ 5 h 49"/>
                <a:gd name="T70" fmla="*/ 1 w 42"/>
                <a:gd name="T71" fmla="*/ 8 h 49"/>
                <a:gd name="T72" fmla="*/ 1 w 42"/>
                <a:gd name="T73" fmla="*/ 12 h 49"/>
                <a:gd name="T74" fmla="*/ 0 w 42"/>
                <a:gd name="T75" fmla="*/ 15 h 49"/>
                <a:gd name="T76" fmla="*/ 1 w 42"/>
                <a:gd name="T77" fmla="*/ 18 h 49"/>
                <a:gd name="T78" fmla="*/ 1 w 42"/>
                <a:gd name="T79" fmla="*/ 20 h 49"/>
                <a:gd name="T80" fmla="*/ 5 w 42"/>
                <a:gd name="T81" fmla="*/ 23 h 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49"/>
                <a:gd name="T125" fmla="*/ 42 w 42"/>
                <a:gd name="T126" fmla="*/ 49 h 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49">
                  <a:moveTo>
                    <a:pt x="5" y="23"/>
                  </a:moveTo>
                  <a:lnTo>
                    <a:pt x="3" y="28"/>
                  </a:lnTo>
                  <a:lnTo>
                    <a:pt x="5" y="32"/>
                  </a:lnTo>
                  <a:lnTo>
                    <a:pt x="6" y="37"/>
                  </a:lnTo>
                  <a:lnTo>
                    <a:pt x="11" y="40"/>
                  </a:lnTo>
                  <a:lnTo>
                    <a:pt x="16" y="44"/>
                  </a:lnTo>
                  <a:lnTo>
                    <a:pt x="21" y="47"/>
                  </a:lnTo>
                  <a:lnTo>
                    <a:pt x="27" y="47"/>
                  </a:lnTo>
                  <a:lnTo>
                    <a:pt x="32" y="49"/>
                  </a:lnTo>
                  <a:lnTo>
                    <a:pt x="35" y="47"/>
                  </a:lnTo>
                  <a:lnTo>
                    <a:pt x="37" y="45"/>
                  </a:lnTo>
                  <a:lnTo>
                    <a:pt x="38" y="44"/>
                  </a:lnTo>
                  <a:lnTo>
                    <a:pt x="40" y="40"/>
                  </a:lnTo>
                  <a:lnTo>
                    <a:pt x="42" y="37"/>
                  </a:lnTo>
                  <a:lnTo>
                    <a:pt x="42" y="34"/>
                  </a:lnTo>
                  <a:lnTo>
                    <a:pt x="42" y="31"/>
                  </a:lnTo>
                  <a:lnTo>
                    <a:pt x="40" y="28"/>
                  </a:lnTo>
                  <a:lnTo>
                    <a:pt x="40" y="24"/>
                  </a:lnTo>
                  <a:lnTo>
                    <a:pt x="38" y="23"/>
                  </a:lnTo>
                  <a:lnTo>
                    <a:pt x="38" y="20"/>
                  </a:lnTo>
                  <a:lnTo>
                    <a:pt x="37" y="16"/>
                  </a:lnTo>
                  <a:lnTo>
                    <a:pt x="37" y="15"/>
                  </a:lnTo>
                  <a:lnTo>
                    <a:pt x="35" y="12"/>
                  </a:lnTo>
                  <a:lnTo>
                    <a:pt x="35" y="10"/>
                  </a:lnTo>
                  <a:lnTo>
                    <a:pt x="33" y="8"/>
                  </a:lnTo>
                  <a:lnTo>
                    <a:pt x="32" y="5"/>
                  </a:lnTo>
                  <a:lnTo>
                    <a:pt x="29" y="2"/>
                  </a:lnTo>
                  <a:lnTo>
                    <a:pt x="25" y="2"/>
                  </a:lnTo>
                  <a:lnTo>
                    <a:pt x="22" y="0"/>
                  </a:lnTo>
                  <a:lnTo>
                    <a:pt x="17" y="0"/>
                  </a:lnTo>
                  <a:lnTo>
                    <a:pt x="14" y="0"/>
                  </a:lnTo>
                  <a:lnTo>
                    <a:pt x="11" y="0"/>
                  </a:lnTo>
                  <a:lnTo>
                    <a:pt x="8" y="2"/>
                  </a:lnTo>
                  <a:lnTo>
                    <a:pt x="6" y="3"/>
                  </a:lnTo>
                  <a:lnTo>
                    <a:pt x="3" y="5"/>
                  </a:lnTo>
                  <a:lnTo>
                    <a:pt x="1" y="8"/>
                  </a:lnTo>
                  <a:lnTo>
                    <a:pt x="1" y="12"/>
                  </a:lnTo>
                  <a:lnTo>
                    <a:pt x="0" y="15"/>
                  </a:lnTo>
                  <a:lnTo>
                    <a:pt x="1" y="18"/>
                  </a:lnTo>
                  <a:lnTo>
                    <a:pt x="1" y="20"/>
                  </a:lnTo>
                  <a:lnTo>
                    <a:pt x="5" y="2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68" name="Freeform 984"/>
            <p:cNvSpPr>
              <a:spLocks/>
            </p:cNvSpPr>
            <p:nvPr/>
          </p:nvSpPr>
          <p:spPr bwMode="auto">
            <a:xfrm>
              <a:off x="4835" y="2567"/>
              <a:ext cx="51" cy="88"/>
            </a:xfrm>
            <a:custGeom>
              <a:avLst/>
              <a:gdLst>
                <a:gd name="T0" fmla="*/ 1 w 51"/>
                <a:gd name="T1" fmla="*/ 45 h 88"/>
                <a:gd name="T2" fmla="*/ 0 w 51"/>
                <a:gd name="T3" fmla="*/ 53 h 88"/>
                <a:gd name="T4" fmla="*/ 0 w 51"/>
                <a:gd name="T5" fmla="*/ 61 h 88"/>
                <a:gd name="T6" fmla="*/ 1 w 51"/>
                <a:gd name="T7" fmla="*/ 67 h 88"/>
                <a:gd name="T8" fmla="*/ 6 w 51"/>
                <a:gd name="T9" fmla="*/ 74 h 88"/>
                <a:gd name="T10" fmla="*/ 11 w 51"/>
                <a:gd name="T11" fmla="*/ 78 h 88"/>
                <a:gd name="T12" fmla="*/ 16 w 51"/>
                <a:gd name="T13" fmla="*/ 83 h 88"/>
                <a:gd name="T14" fmla="*/ 22 w 51"/>
                <a:gd name="T15" fmla="*/ 86 h 88"/>
                <a:gd name="T16" fmla="*/ 28 w 51"/>
                <a:gd name="T17" fmla="*/ 88 h 88"/>
                <a:gd name="T18" fmla="*/ 32 w 51"/>
                <a:gd name="T19" fmla="*/ 86 h 88"/>
                <a:gd name="T20" fmla="*/ 33 w 51"/>
                <a:gd name="T21" fmla="*/ 83 h 88"/>
                <a:gd name="T22" fmla="*/ 35 w 51"/>
                <a:gd name="T23" fmla="*/ 78 h 88"/>
                <a:gd name="T24" fmla="*/ 37 w 51"/>
                <a:gd name="T25" fmla="*/ 75 h 88"/>
                <a:gd name="T26" fmla="*/ 37 w 51"/>
                <a:gd name="T27" fmla="*/ 72 h 88"/>
                <a:gd name="T28" fmla="*/ 35 w 51"/>
                <a:gd name="T29" fmla="*/ 69 h 88"/>
                <a:gd name="T30" fmla="*/ 35 w 51"/>
                <a:gd name="T31" fmla="*/ 66 h 88"/>
                <a:gd name="T32" fmla="*/ 37 w 51"/>
                <a:gd name="T33" fmla="*/ 57 h 88"/>
                <a:gd name="T34" fmla="*/ 41 w 51"/>
                <a:gd name="T35" fmla="*/ 46 h 88"/>
                <a:gd name="T36" fmla="*/ 48 w 51"/>
                <a:gd name="T37" fmla="*/ 37 h 88"/>
                <a:gd name="T38" fmla="*/ 51 w 51"/>
                <a:gd name="T39" fmla="*/ 24 h 88"/>
                <a:gd name="T40" fmla="*/ 48 w 51"/>
                <a:gd name="T41" fmla="*/ 12 h 88"/>
                <a:gd name="T42" fmla="*/ 40 w 51"/>
                <a:gd name="T43" fmla="*/ 6 h 88"/>
                <a:gd name="T44" fmla="*/ 30 w 51"/>
                <a:gd name="T45" fmla="*/ 1 h 88"/>
                <a:gd name="T46" fmla="*/ 20 w 51"/>
                <a:gd name="T47" fmla="*/ 1 h 88"/>
                <a:gd name="T48" fmla="*/ 14 w 51"/>
                <a:gd name="T49" fmla="*/ 4 h 88"/>
                <a:gd name="T50" fmla="*/ 12 w 51"/>
                <a:gd name="T51" fmla="*/ 8 h 88"/>
                <a:gd name="T52" fmla="*/ 12 w 51"/>
                <a:gd name="T53" fmla="*/ 14 h 88"/>
                <a:gd name="T54" fmla="*/ 11 w 51"/>
                <a:gd name="T55" fmla="*/ 19 h 88"/>
                <a:gd name="T56" fmla="*/ 9 w 51"/>
                <a:gd name="T57" fmla="*/ 25 h 88"/>
                <a:gd name="T58" fmla="*/ 8 w 51"/>
                <a:gd name="T59" fmla="*/ 29 h 88"/>
                <a:gd name="T60" fmla="*/ 4 w 51"/>
                <a:gd name="T61" fmla="*/ 33 h 88"/>
                <a:gd name="T62" fmla="*/ 3 w 51"/>
                <a:gd name="T63" fmla="*/ 3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88"/>
                <a:gd name="T98" fmla="*/ 51 w 51"/>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88">
                  <a:moveTo>
                    <a:pt x="3" y="41"/>
                  </a:moveTo>
                  <a:lnTo>
                    <a:pt x="1" y="45"/>
                  </a:lnTo>
                  <a:lnTo>
                    <a:pt x="0" y="49"/>
                  </a:lnTo>
                  <a:lnTo>
                    <a:pt x="0" y="53"/>
                  </a:lnTo>
                  <a:lnTo>
                    <a:pt x="0" y="57"/>
                  </a:lnTo>
                  <a:lnTo>
                    <a:pt x="0" y="61"/>
                  </a:lnTo>
                  <a:lnTo>
                    <a:pt x="0" y="64"/>
                  </a:lnTo>
                  <a:lnTo>
                    <a:pt x="1" y="67"/>
                  </a:lnTo>
                  <a:lnTo>
                    <a:pt x="4" y="70"/>
                  </a:lnTo>
                  <a:lnTo>
                    <a:pt x="6" y="74"/>
                  </a:lnTo>
                  <a:lnTo>
                    <a:pt x="8" y="77"/>
                  </a:lnTo>
                  <a:lnTo>
                    <a:pt x="11" y="78"/>
                  </a:lnTo>
                  <a:lnTo>
                    <a:pt x="12" y="82"/>
                  </a:lnTo>
                  <a:lnTo>
                    <a:pt x="16" y="83"/>
                  </a:lnTo>
                  <a:lnTo>
                    <a:pt x="19" y="85"/>
                  </a:lnTo>
                  <a:lnTo>
                    <a:pt x="22" y="86"/>
                  </a:lnTo>
                  <a:lnTo>
                    <a:pt x="25" y="88"/>
                  </a:lnTo>
                  <a:lnTo>
                    <a:pt x="28" y="88"/>
                  </a:lnTo>
                  <a:lnTo>
                    <a:pt x="30" y="86"/>
                  </a:lnTo>
                  <a:lnTo>
                    <a:pt x="32" y="86"/>
                  </a:lnTo>
                  <a:lnTo>
                    <a:pt x="32" y="85"/>
                  </a:lnTo>
                  <a:lnTo>
                    <a:pt x="33" y="83"/>
                  </a:lnTo>
                  <a:lnTo>
                    <a:pt x="35" y="80"/>
                  </a:lnTo>
                  <a:lnTo>
                    <a:pt x="35" y="78"/>
                  </a:lnTo>
                  <a:lnTo>
                    <a:pt x="37" y="77"/>
                  </a:lnTo>
                  <a:lnTo>
                    <a:pt x="37" y="75"/>
                  </a:lnTo>
                  <a:lnTo>
                    <a:pt x="37" y="74"/>
                  </a:lnTo>
                  <a:lnTo>
                    <a:pt x="37" y="72"/>
                  </a:lnTo>
                  <a:lnTo>
                    <a:pt x="37" y="70"/>
                  </a:lnTo>
                  <a:lnTo>
                    <a:pt x="35" y="69"/>
                  </a:lnTo>
                  <a:lnTo>
                    <a:pt x="35" y="67"/>
                  </a:lnTo>
                  <a:lnTo>
                    <a:pt x="35" y="66"/>
                  </a:lnTo>
                  <a:lnTo>
                    <a:pt x="35" y="64"/>
                  </a:lnTo>
                  <a:lnTo>
                    <a:pt x="37" y="57"/>
                  </a:lnTo>
                  <a:lnTo>
                    <a:pt x="40" y="53"/>
                  </a:lnTo>
                  <a:lnTo>
                    <a:pt x="41" y="46"/>
                  </a:lnTo>
                  <a:lnTo>
                    <a:pt x="45" y="41"/>
                  </a:lnTo>
                  <a:lnTo>
                    <a:pt x="48" y="37"/>
                  </a:lnTo>
                  <a:lnTo>
                    <a:pt x="49" y="30"/>
                  </a:lnTo>
                  <a:lnTo>
                    <a:pt x="51" y="24"/>
                  </a:lnTo>
                  <a:lnTo>
                    <a:pt x="49" y="17"/>
                  </a:lnTo>
                  <a:lnTo>
                    <a:pt x="48" y="12"/>
                  </a:lnTo>
                  <a:lnTo>
                    <a:pt x="45" y="9"/>
                  </a:lnTo>
                  <a:lnTo>
                    <a:pt x="40" y="6"/>
                  </a:lnTo>
                  <a:lnTo>
                    <a:pt x="35" y="3"/>
                  </a:lnTo>
                  <a:lnTo>
                    <a:pt x="30" y="1"/>
                  </a:lnTo>
                  <a:lnTo>
                    <a:pt x="25" y="0"/>
                  </a:lnTo>
                  <a:lnTo>
                    <a:pt x="20" y="1"/>
                  </a:lnTo>
                  <a:lnTo>
                    <a:pt x="17" y="3"/>
                  </a:lnTo>
                  <a:lnTo>
                    <a:pt x="14" y="4"/>
                  </a:lnTo>
                  <a:lnTo>
                    <a:pt x="14" y="6"/>
                  </a:lnTo>
                  <a:lnTo>
                    <a:pt x="12" y="8"/>
                  </a:lnTo>
                  <a:lnTo>
                    <a:pt x="12" y="11"/>
                  </a:lnTo>
                  <a:lnTo>
                    <a:pt x="12" y="14"/>
                  </a:lnTo>
                  <a:lnTo>
                    <a:pt x="11" y="17"/>
                  </a:lnTo>
                  <a:lnTo>
                    <a:pt x="11" y="19"/>
                  </a:lnTo>
                  <a:lnTo>
                    <a:pt x="11" y="22"/>
                  </a:lnTo>
                  <a:lnTo>
                    <a:pt x="9" y="25"/>
                  </a:lnTo>
                  <a:lnTo>
                    <a:pt x="8" y="27"/>
                  </a:lnTo>
                  <a:lnTo>
                    <a:pt x="8" y="29"/>
                  </a:lnTo>
                  <a:lnTo>
                    <a:pt x="6" y="32"/>
                  </a:lnTo>
                  <a:lnTo>
                    <a:pt x="4" y="33"/>
                  </a:lnTo>
                  <a:lnTo>
                    <a:pt x="4" y="37"/>
                  </a:lnTo>
                  <a:lnTo>
                    <a:pt x="3" y="38"/>
                  </a:lnTo>
                  <a:lnTo>
                    <a:pt x="3" y="4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9" name="Freeform 985"/>
            <p:cNvSpPr>
              <a:spLocks/>
            </p:cNvSpPr>
            <p:nvPr/>
          </p:nvSpPr>
          <p:spPr bwMode="auto">
            <a:xfrm>
              <a:off x="4835" y="2567"/>
              <a:ext cx="51" cy="88"/>
            </a:xfrm>
            <a:custGeom>
              <a:avLst/>
              <a:gdLst>
                <a:gd name="T0" fmla="*/ 1 w 51"/>
                <a:gd name="T1" fmla="*/ 45 h 88"/>
                <a:gd name="T2" fmla="*/ 0 w 51"/>
                <a:gd name="T3" fmla="*/ 53 h 88"/>
                <a:gd name="T4" fmla="*/ 0 w 51"/>
                <a:gd name="T5" fmla="*/ 61 h 88"/>
                <a:gd name="T6" fmla="*/ 1 w 51"/>
                <a:gd name="T7" fmla="*/ 67 h 88"/>
                <a:gd name="T8" fmla="*/ 6 w 51"/>
                <a:gd name="T9" fmla="*/ 74 h 88"/>
                <a:gd name="T10" fmla="*/ 11 w 51"/>
                <a:gd name="T11" fmla="*/ 78 h 88"/>
                <a:gd name="T12" fmla="*/ 16 w 51"/>
                <a:gd name="T13" fmla="*/ 83 h 88"/>
                <a:gd name="T14" fmla="*/ 22 w 51"/>
                <a:gd name="T15" fmla="*/ 86 h 88"/>
                <a:gd name="T16" fmla="*/ 28 w 51"/>
                <a:gd name="T17" fmla="*/ 88 h 88"/>
                <a:gd name="T18" fmla="*/ 32 w 51"/>
                <a:gd name="T19" fmla="*/ 86 h 88"/>
                <a:gd name="T20" fmla="*/ 33 w 51"/>
                <a:gd name="T21" fmla="*/ 83 h 88"/>
                <a:gd name="T22" fmla="*/ 35 w 51"/>
                <a:gd name="T23" fmla="*/ 78 h 88"/>
                <a:gd name="T24" fmla="*/ 37 w 51"/>
                <a:gd name="T25" fmla="*/ 75 h 88"/>
                <a:gd name="T26" fmla="*/ 37 w 51"/>
                <a:gd name="T27" fmla="*/ 72 h 88"/>
                <a:gd name="T28" fmla="*/ 35 w 51"/>
                <a:gd name="T29" fmla="*/ 69 h 88"/>
                <a:gd name="T30" fmla="*/ 35 w 51"/>
                <a:gd name="T31" fmla="*/ 66 h 88"/>
                <a:gd name="T32" fmla="*/ 37 w 51"/>
                <a:gd name="T33" fmla="*/ 57 h 88"/>
                <a:gd name="T34" fmla="*/ 41 w 51"/>
                <a:gd name="T35" fmla="*/ 46 h 88"/>
                <a:gd name="T36" fmla="*/ 48 w 51"/>
                <a:gd name="T37" fmla="*/ 37 h 88"/>
                <a:gd name="T38" fmla="*/ 51 w 51"/>
                <a:gd name="T39" fmla="*/ 24 h 88"/>
                <a:gd name="T40" fmla="*/ 48 w 51"/>
                <a:gd name="T41" fmla="*/ 12 h 88"/>
                <a:gd name="T42" fmla="*/ 40 w 51"/>
                <a:gd name="T43" fmla="*/ 6 h 88"/>
                <a:gd name="T44" fmla="*/ 30 w 51"/>
                <a:gd name="T45" fmla="*/ 1 h 88"/>
                <a:gd name="T46" fmla="*/ 20 w 51"/>
                <a:gd name="T47" fmla="*/ 1 h 88"/>
                <a:gd name="T48" fmla="*/ 14 w 51"/>
                <a:gd name="T49" fmla="*/ 4 h 88"/>
                <a:gd name="T50" fmla="*/ 12 w 51"/>
                <a:gd name="T51" fmla="*/ 8 h 88"/>
                <a:gd name="T52" fmla="*/ 12 w 51"/>
                <a:gd name="T53" fmla="*/ 14 h 88"/>
                <a:gd name="T54" fmla="*/ 11 w 51"/>
                <a:gd name="T55" fmla="*/ 19 h 88"/>
                <a:gd name="T56" fmla="*/ 9 w 51"/>
                <a:gd name="T57" fmla="*/ 25 h 88"/>
                <a:gd name="T58" fmla="*/ 8 w 51"/>
                <a:gd name="T59" fmla="*/ 29 h 88"/>
                <a:gd name="T60" fmla="*/ 4 w 51"/>
                <a:gd name="T61" fmla="*/ 33 h 88"/>
                <a:gd name="T62" fmla="*/ 3 w 51"/>
                <a:gd name="T63" fmla="*/ 3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88"/>
                <a:gd name="T98" fmla="*/ 51 w 51"/>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88">
                  <a:moveTo>
                    <a:pt x="3" y="41"/>
                  </a:moveTo>
                  <a:lnTo>
                    <a:pt x="1" y="45"/>
                  </a:lnTo>
                  <a:lnTo>
                    <a:pt x="0" y="49"/>
                  </a:lnTo>
                  <a:lnTo>
                    <a:pt x="0" y="53"/>
                  </a:lnTo>
                  <a:lnTo>
                    <a:pt x="0" y="57"/>
                  </a:lnTo>
                  <a:lnTo>
                    <a:pt x="0" y="61"/>
                  </a:lnTo>
                  <a:lnTo>
                    <a:pt x="0" y="64"/>
                  </a:lnTo>
                  <a:lnTo>
                    <a:pt x="1" y="67"/>
                  </a:lnTo>
                  <a:lnTo>
                    <a:pt x="4" y="70"/>
                  </a:lnTo>
                  <a:lnTo>
                    <a:pt x="6" y="74"/>
                  </a:lnTo>
                  <a:lnTo>
                    <a:pt x="8" y="77"/>
                  </a:lnTo>
                  <a:lnTo>
                    <a:pt x="11" y="78"/>
                  </a:lnTo>
                  <a:lnTo>
                    <a:pt x="12" y="82"/>
                  </a:lnTo>
                  <a:lnTo>
                    <a:pt x="16" y="83"/>
                  </a:lnTo>
                  <a:lnTo>
                    <a:pt x="19" y="85"/>
                  </a:lnTo>
                  <a:lnTo>
                    <a:pt x="22" y="86"/>
                  </a:lnTo>
                  <a:lnTo>
                    <a:pt x="25" y="88"/>
                  </a:lnTo>
                  <a:lnTo>
                    <a:pt x="28" y="88"/>
                  </a:lnTo>
                  <a:lnTo>
                    <a:pt x="30" y="86"/>
                  </a:lnTo>
                  <a:lnTo>
                    <a:pt x="32" y="86"/>
                  </a:lnTo>
                  <a:lnTo>
                    <a:pt x="32" y="85"/>
                  </a:lnTo>
                  <a:lnTo>
                    <a:pt x="33" y="83"/>
                  </a:lnTo>
                  <a:lnTo>
                    <a:pt x="35" y="80"/>
                  </a:lnTo>
                  <a:lnTo>
                    <a:pt x="35" y="78"/>
                  </a:lnTo>
                  <a:lnTo>
                    <a:pt x="37" y="77"/>
                  </a:lnTo>
                  <a:lnTo>
                    <a:pt x="37" y="75"/>
                  </a:lnTo>
                  <a:lnTo>
                    <a:pt x="37" y="74"/>
                  </a:lnTo>
                  <a:lnTo>
                    <a:pt x="37" y="72"/>
                  </a:lnTo>
                  <a:lnTo>
                    <a:pt x="37" y="70"/>
                  </a:lnTo>
                  <a:lnTo>
                    <a:pt x="35" y="69"/>
                  </a:lnTo>
                  <a:lnTo>
                    <a:pt x="35" y="67"/>
                  </a:lnTo>
                  <a:lnTo>
                    <a:pt x="35" y="66"/>
                  </a:lnTo>
                  <a:lnTo>
                    <a:pt x="35" y="64"/>
                  </a:lnTo>
                  <a:lnTo>
                    <a:pt x="37" y="57"/>
                  </a:lnTo>
                  <a:lnTo>
                    <a:pt x="40" y="53"/>
                  </a:lnTo>
                  <a:lnTo>
                    <a:pt x="41" y="46"/>
                  </a:lnTo>
                  <a:lnTo>
                    <a:pt x="45" y="41"/>
                  </a:lnTo>
                  <a:lnTo>
                    <a:pt x="48" y="37"/>
                  </a:lnTo>
                  <a:lnTo>
                    <a:pt x="49" y="30"/>
                  </a:lnTo>
                  <a:lnTo>
                    <a:pt x="51" y="24"/>
                  </a:lnTo>
                  <a:lnTo>
                    <a:pt x="49" y="17"/>
                  </a:lnTo>
                  <a:lnTo>
                    <a:pt x="48" y="12"/>
                  </a:lnTo>
                  <a:lnTo>
                    <a:pt x="45" y="9"/>
                  </a:lnTo>
                  <a:lnTo>
                    <a:pt x="40" y="6"/>
                  </a:lnTo>
                  <a:lnTo>
                    <a:pt x="35" y="3"/>
                  </a:lnTo>
                  <a:lnTo>
                    <a:pt x="30" y="1"/>
                  </a:lnTo>
                  <a:lnTo>
                    <a:pt x="25" y="0"/>
                  </a:lnTo>
                  <a:lnTo>
                    <a:pt x="20" y="1"/>
                  </a:lnTo>
                  <a:lnTo>
                    <a:pt x="17" y="3"/>
                  </a:lnTo>
                  <a:lnTo>
                    <a:pt x="14" y="4"/>
                  </a:lnTo>
                  <a:lnTo>
                    <a:pt x="14" y="6"/>
                  </a:lnTo>
                  <a:lnTo>
                    <a:pt x="12" y="8"/>
                  </a:lnTo>
                  <a:lnTo>
                    <a:pt x="12" y="11"/>
                  </a:lnTo>
                  <a:lnTo>
                    <a:pt x="12" y="14"/>
                  </a:lnTo>
                  <a:lnTo>
                    <a:pt x="11" y="17"/>
                  </a:lnTo>
                  <a:lnTo>
                    <a:pt x="11" y="19"/>
                  </a:lnTo>
                  <a:lnTo>
                    <a:pt x="11" y="22"/>
                  </a:lnTo>
                  <a:lnTo>
                    <a:pt x="9" y="25"/>
                  </a:lnTo>
                  <a:lnTo>
                    <a:pt x="8" y="27"/>
                  </a:lnTo>
                  <a:lnTo>
                    <a:pt x="8" y="29"/>
                  </a:lnTo>
                  <a:lnTo>
                    <a:pt x="6" y="32"/>
                  </a:lnTo>
                  <a:lnTo>
                    <a:pt x="4" y="33"/>
                  </a:lnTo>
                  <a:lnTo>
                    <a:pt x="4" y="37"/>
                  </a:lnTo>
                  <a:lnTo>
                    <a:pt x="3" y="38"/>
                  </a:lnTo>
                  <a:lnTo>
                    <a:pt x="3" y="4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0" name="Freeform 986"/>
            <p:cNvSpPr>
              <a:spLocks/>
            </p:cNvSpPr>
            <p:nvPr/>
          </p:nvSpPr>
          <p:spPr bwMode="auto">
            <a:xfrm>
              <a:off x="4806" y="2604"/>
              <a:ext cx="22" cy="30"/>
            </a:xfrm>
            <a:custGeom>
              <a:avLst/>
              <a:gdLst>
                <a:gd name="T0" fmla="*/ 1 w 22"/>
                <a:gd name="T1" fmla="*/ 11 h 30"/>
                <a:gd name="T2" fmla="*/ 0 w 22"/>
                <a:gd name="T3" fmla="*/ 14 h 30"/>
                <a:gd name="T4" fmla="*/ 1 w 22"/>
                <a:gd name="T5" fmla="*/ 19 h 30"/>
                <a:gd name="T6" fmla="*/ 1 w 22"/>
                <a:gd name="T7" fmla="*/ 22 h 30"/>
                <a:gd name="T8" fmla="*/ 3 w 22"/>
                <a:gd name="T9" fmla="*/ 25 h 30"/>
                <a:gd name="T10" fmla="*/ 6 w 22"/>
                <a:gd name="T11" fmla="*/ 27 h 30"/>
                <a:gd name="T12" fmla="*/ 8 w 22"/>
                <a:gd name="T13" fmla="*/ 29 h 30"/>
                <a:gd name="T14" fmla="*/ 11 w 22"/>
                <a:gd name="T15" fmla="*/ 30 h 30"/>
                <a:gd name="T16" fmla="*/ 14 w 22"/>
                <a:gd name="T17" fmla="*/ 30 h 30"/>
                <a:gd name="T18" fmla="*/ 17 w 22"/>
                <a:gd name="T19" fmla="*/ 29 h 30"/>
                <a:gd name="T20" fmla="*/ 21 w 22"/>
                <a:gd name="T21" fmla="*/ 27 h 30"/>
                <a:gd name="T22" fmla="*/ 22 w 22"/>
                <a:gd name="T23" fmla="*/ 24 h 30"/>
                <a:gd name="T24" fmla="*/ 22 w 22"/>
                <a:gd name="T25" fmla="*/ 19 h 30"/>
                <a:gd name="T26" fmla="*/ 22 w 22"/>
                <a:gd name="T27" fmla="*/ 14 h 30"/>
                <a:gd name="T28" fmla="*/ 21 w 22"/>
                <a:gd name="T29" fmla="*/ 9 h 30"/>
                <a:gd name="T30" fmla="*/ 21 w 22"/>
                <a:gd name="T31" fmla="*/ 4 h 30"/>
                <a:gd name="T32" fmla="*/ 19 w 22"/>
                <a:gd name="T33" fmla="*/ 1 h 30"/>
                <a:gd name="T34" fmla="*/ 17 w 22"/>
                <a:gd name="T35" fmla="*/ 0 h 30"/>
                <a:gd name="T36" fmla="*/ 16 w 22"/>
                <a:gd name="T37" fmla="*/ 0 h 30"/>
                <a:gd name="T38" fmla="*/ 12 w 22"/>
                <a:gd name="T39" fmla="*/ 0 h 30"/>
                <a:gd name="T40" fmla="*/ 9 w 22"/>
                <a:gd name="T41" fmla="*/ 0 h 30"/>
                <a:gd name="T42" fmla="*/ 6 w 22"/>
                <a:gd name="T43" fmla="*/ 1 h 30"/>
                <a:gd name="T44" fmla="*/ 4 w 22"/>
                <a:gd name="T45" fmla="*/ 4 h 30"/>
                <a:gd name="T46" fmla="*/ 1 w 22"/>
                <a:gd name="T47" fmla="*/ 8 h 30"/>
                <a:gd name="T48" fmla="*/ 1 w 22"/>
                <a:gd name="T49" fmla="*/ 1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0"/>
                <a:gd name="T77" fmla="*/ 22 w 2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0">
                  <a:moveTo>
                    <a:pt x="1" y="11"/>
                  </a:moveTo>
                  <a:lnTo>
                    <a:pt x="0" y="14"/>
                  </a:lnTo>
                  <a:lnTo>
                    <a:pt x="1" y="19"/>
                  </a:lnTo>
                  <a:lnTo>
                    <a:pt x="1" y="22"/>
                  </a:lnTo>
                  <a:lnTo>
                    <a:pt x="3" y="25"/>
                  </a:lnTo>
                  <a:lnTo>
                    <a:pt x="6" y="27"/>
                  </a:lnTo>
                  <a:lnTo>
                    <a:pt x="8" y="29"/>
                  </a:lnTo>
                  <a:lnTo>
                    <a:pt x="11" y="30"/>
                  </a:lnTo>
                  <a:lnTo>
                    <a:pt x="14" y="30"/>
                  </a:lnTo>
                  <a:lnTo>
                    <a:pt x="17" y="29"/>
                  </a:lnTo>
                  <a:lnTo>
                    <a:pt x="21" y="27"/>
                  </a:lnTo>
                  <a:lnTo>
                    <a:pt x="22" y="24"/>
                  </a:lnTo>
                  <a:lnTo>
                    <a:pt x="22" y="19"/>
                  </a:lnTo>
                  <a:lnTo>
                    <a:pt x="22" y="14"/>
                  </a:lnTo>
                  <a:lnTo>
                    <a:pt x="21" y="9"/>
                  </a:lnTo>
                  <a:lnTo>
                    <a:pt x="21" y="4"/>
                  </a:lnTo>
                  <a:lnTo>
                    <a:pt x="19" y="1"/>
                  </a:lnTo>
                  <a:lnTo>
                    <a:pt x="17" y="0"/>
                  </a:lnTo>
                  <a:lnTo>
                    <a:pt x="16" y="0"/>
                  </a:lnTo>
                  <a:lnTo>
                    <a:pt x="12" y="0"/>
                  </a:lnTo>
                  <a:lnTo>
                    <a:pt x="9" y="0"/>
                  </a:lnTo>
                  <a:lnTo>
                    <a:pt x="6" y="1"/>
                  </a:lnTo>
                  <a:lnTo>
                    <a:pt x="4" y="4"/>
                  </a:lnTo>
                  <a:lnTo>
                    <a:pt x="1" y="8"/>
                  </a:lnTo>
                  <a:lnTo>
                    <a:pt x="1" y="1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1" name="Freeform 987"/>
            <p:cNvSpPr>
              <a:spLocks/>
            </p:cNvSpPr>
            <p:nvPr/>
          </p:nvSpPr>
          <p:spPr bwMode="auto">
            <a:xfrm>
              <a:off x="4806" y="2604"/>
              <a:ext cx="22" cy="30"/>
            </a:xfrm>
            <a:custGeom>
              <a:avLst/>
              <a:gdLst>
                <a:gd name="T0" fmla="*/ 1 w 22"/>
                <a:gd name="T1" fmla="*/ 11 h 30"/>
                <a:gd name="T2" fmla="*/ 0 w 22"/>
                <a:gd name="T3" fmla="*/ 14 h 30"/>
                <a:gd name="T4" fmla="*/ 1 w 22"/>
                <a:gd name="T5" fmla="*/ 19 h 30"/>
                <a:gd name="T6" fmla="*/ 1 w 22"/>
                <a:gd name="T7" fmla="*/ 22 h 30"/>
                <a:gd name="T8" fmla="*/ 3 w 22"/>
                <a:gd name="T9" fmla="*/ 25 h 30"/>
                <a:gd name="T10" fmla="*/ 6 w 22"/>
                <a:gd name="T11" fmla="*/ 27 h 30"/>
                <a:gd name="T12" fmla="*/ 8 w 22"/>
                <a:gd name="T13" fmla="*/ 29 h 30"/>
                <a:gd name="T14" fmla="*/ 11 w 22"/>
                <a:gd name="T15" fmla="*/ 30 h 30"/>
                <a:gd name="T16" fmla="*/ 14 w 22"/>
                <a:gd name="T17" fmla="*/ 30 h 30"/>
                <a:gd name="T18" fmla="*/ 17 w 22"/>
                <a:gd name="T19" fmla="*/ 29 h 30"/>
                <a:gd name="T20" fmla="*/ 21 w 22"/>
                <a:gd name="T21" fmla="*/ 27 h 30"/>
                <a:gd name="T22" fmla="*/ 22 w 22"/>
                <a:gd name="T23" fmla="*/ 24 h 30"/>
                <a:gd name="T24" fmla="*/ 22 w 22"/>
                <a:gd name="T25" fmla="*/ 19 h 30"/>
                <a:gd name="T26" fmla="*/ 22 w 22"/>
                <a:gd name="T27" fmla="*/ 14 h 30"/>
                <a:gd name="T28" fmla="*/ 21 w 22"/>
                <a:gd name="T29" fmla="*/ 9 h 30"/>
                <a:gd name="T30" fmla="*/ 21 w 22"/>
                <a:gd name="T31" fmla="*/ 4 h 30"/>
                <a:gd name="T32" fmla="*/ 19 w 22"/>
                <a:gd name="T33" fmla="*/ 1 h 30"/>
                <a:gd name="T34" fmla="*/ 17 w 22"/>
                <a:gd name="T35" fmla="*/ 0 h 30"/>
                <a:gd name="T36" fmla="*/ 16 w 22"/>
                <a:gd name="T37" fmla="*/ 0 h 30"/>
                <a:gd name="T38" fmla="*/ 12 w 22"/>
                <a:gd name="T39" fmla="*/ 0 h 30"/>
                <a:gd name="T40" fmla="*/ 9 w 22"/>
                <a:gd name="T41" fmla="*/ 0 h 30"/>
                <a:gd name="T42" fmla="*/ 6 w 22"/>
                <a:gd name="T43" fmla="*/ 1 h 30"/>
                <a:gd name="T44" fmla="*/ 4 w 22"/>
                <a:gd name="T45" fmla="*/ 4 h 30"/>
                <a:gd name="T46" fmla="*/ 1 w 22"/>
                <a:gd name="T47" fmla="*/ 8 h 30"/>
                <a:gd name="T48" fmla="*/ 1 w 22"/>
                <a:gd name="T49" fmla="*/ 11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30"/>
                <a:gd name="T77" fmla="*/ 22 w 22"/>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30">
                  <a:moveTo>
                    <a:pt x="1" y="11"/>
                  </a:moveTo>
                  <a:lnTo>
                    <a:pt x="0" y="14"/>
                  </a:lnTo>
                  <a:lnTo>
                    <a:pt x="1" y="19"/>
                  </a:lnTo>
                  <a:lnTo>
                    <a:pt x="1" y="22"/>
                  </a:lnTo>
                  <a:lnTo>
                    <a:pt x="3" y="25"/>
                  </a:lnTo>
                  <a:lnTo>
                    <a:pt x="6" y="27"/>
                  </a:lnTo>
                  <a:lnTo>
                    <a:pt x="8" y="29"/>
                  </a:lnTo>
                  <a:lnTo>
                    <a:pt x="11" y="30"/>
                  </a:lnTo>
                  <a:lnTo>
                    <a:pt x="14" y="30"/>
                  </a:lnTo>
                  <a:lnTo>
                    <a:pt x="17" y="29"/>
                  </a:lnTo>
                  <a:lnTo>
                    <a:pt x="21" y="27"/>
                  </a:lnTo>
                  <a:lnTo>
                    <a:pt x="22" y="24"/>
                  </a:lnTo>
                  <a:lnTo>
                    <a:pt x="22" y="19"/>
                  </a:lnTo>
                  <a:lnTo>
                    <a:pt x="22" y="14"/>
                  </a:lnTo>
                  <a:lnTo>
                    <a:pt x="21" y="9"/>
                  </a:lnTo>
                  <a:lnTo>
                    <a:pt x="21" y="4"/>
                  </a:lnTo>
                  <a:lnTo>
                    <a:pt x="19" y="1"/>
                  </a:lnTo>
                  <a:lnTo>
                    <a:pt x="17" y="0"/>
                  </a:lnTo>
                  <a:lnTo>
                    <a:pt x="16" y="0"/>
                  </a:lnTo>
                  <a:lnTo>
                    <a:pt x="12" y="0"/>
                  </a:lnTo>
                  <a:lnTo>
                    <a:pt x="9" y="0"/>
                  </a:lnTo>
                  <a:lnTo>
                    <a:pt x="6" y="1"/>
                  </a:lnTo>
                  <a:lnTo>
                    <a:pt x="4" y="4"/>
                  </a:lnTo>
                  <a:lnTo>
                    <a:pt x="1" y="8"/>
                  </a:lnTo>
                  <a:lnTo>
                    <a:pt x="1" y="1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2" name="Freeform 988"/>
            <p:cNvSpPr>
              <a:spLocks/>
            </p:cNvSpPr>
            <p:nvPr/>
          </p:nvSpPr>
          <p:spPr bwMode="auto">
            <a:xfrm>
              <a:off x="4798" y="2531"/>
              <a:ext cx="46" cy="69"/>
            </a:xfrm>
            <a:custGeom>
              <a:avLst/>
              <a:gdLst>
                <a:gd name="T0" fmla="*/ 11 w 46"/>
                <a:gd name="T1" fmla="*/ 19 h 69"/>
                <a:gd name="T2" fmla="*/ 8 w 46"/>
                <a:gd name="T3" fmla="*/ 31 h 69"/>
                <a:gd name="T4" fmla="*/ 4 w 46"/>
                <a:gd name="T5" fmla="*/ 40 h 69"/>
                <a:gd name="T6" fmla="*/ 1 w 46"/>
                <a:gd name="T7" fmla="*/ 52 h 69"/>
                <a:gd name="T8" fmla="*/ 0 w 46"/>
                <a:gd name="T9" fmla="*/ 58 h 69"/>
                <a:gd name="T10" fmla="*/ 0 w 46"/>
                <a:gd name="T11" fmla="*/ 61 h 69"/>
                <a:gd name="T12" fmla="*/ 1 w 46"/>
                <a:gd name="T13" fmla="*/ 63 h 69"/>
                <a:gd name="T14" fmla="*/ 3 w 46"/>
                <a:gd name="T15" fmla="*/ 66 h 69"/>
                <a:gd name="T16" fmla="*/ 8 w 46"/>
                <a:gd name="T17" fmla="*/ 68 h 69"/>
                <a:gd name="T18" fmla="*/ 12 w 46"/>
                <a:gd name="T19" fmla="*/ 69 h 69"/>
                <a:gd name="T20" fmla="*/ 19 w 46"/>
                <a:gd name="T21" fmla="*/ 68 h 69"/>
                <a:gd name="T22" fmla="*/ 25 w 46"/>
                <a:gd name="T23" fmla="*/ 66 h 69"/>
                <a:gd name="T24" fmla="*/ 32 w 46"/>
                <a:gd name="T25" fmla="*/ 63 h 69"/>
                <a:gd name="T26" fmla="*/ 35 w 46"/>
                <a:gd name="T27" fmla="*/ 55 h 69"/>
                <a:gd name="T28" fmla="*/ 38 w 46"/>
                <a:gd name="T29" fmla="*/ 47 h 69"/>
                <a:gd name="T30" fmla="*/ 41 w 46"/>
                <a:gd name="T31" fmla="*/ 39 h 69"/>
                <a:gd name="T32" fmla="*/ 45 w 46"/>
                <a:gd name="T33" fmla="*/ 34 h 69"/>
                <a:gd name="T34" fmla="*/ 45 w 46"/>
                <a:gd name="T35" fmla="*/ 32 h 69"/>
                <a:gd name="T36" fmla="*/ 45 w 46"/>
                <a:gd name="T37" fmla="*/ 29 h 69"/>
                <a:gd name="T38" fmla="*/ 45 w 46"/>
                <a:gd name="T39" fmla="*/ 28 h 69"/>
                <a:gd name="T40" fmla="*/ 43 w 46"/>
                <a:gd name="T41" fmla="*/ 24 h 69"/>
                <a:gd name="T42" fmla="*/ 41 w 46"/>
                <a:gd name="T43" fmla="*/ 19 h 69"/>
                <a:gd name="T44" fmla="*/ 40 w 46"/>
                <a:gd name="T45" fmla="*/ 13 h 69"/>
                <a:gd name="T46" fmla="*/ 38 w 46"/>
                <a:gd name="T47" fmla="*/ 8 h 69"/>
                <a:gd name="T48" fmla="*/ 37 w 46"/>
                <a:gd name="T49" fmla="*/ 3 h 69"/>
                <a:gd name="T50" fmla="*/ 33 w 46"/>
                <a:gd name="T51" fmla="*/ 2 h 69"/>
                <a:gd name="T52" fmla="*/ 29 w 46"/>
                <a:gd name="T53" fmla="*/ 0 h 69"/>
                <a:gd name="T54" fmla="*/ 24 w 46"/>
                <a:gd name="T55" fmla="*/ 0 h 69"/>
                <a:gd name="T56" fmla="*/ 20 w 46"/>
                <a:gd name="T57" fmla="*/ 2 h 69"/>
                <a:gd name="T58" fmla="*/ 17 w 46"/>
                <a:gd name="T59" fmla="*/ 5 h 69"/>
                <a:gd name="T60" fmla="*/ 16 w 46"/>
                <a:gd name="T61" fmla="*/ 10 h 69"/>
                <a:gd name="T62" fmla="*/ 14 w 46"/>
                <a:gd name="T63" fmla="*/ 13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69"/>
                <a:gd name="T98" fmla="*/ 46 w 4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69">
                  <a:moveTo>
                    <a:pt x="14" y="15"/>
                  </a:moveTo>
                  <a:lnTo>
                    <a:pt x="11" y="19"/>
                  </a:lnTo>
                  <a:lnTo>
                    <a:pt x="9" y="26"/>
                  </a:lnTo>
                  <a:lnTo>
                    <a:pt x="8" y="31"/>
                  </a:lnTo>
                  <a:lnTo>
                    <a:pt x="6" y="36"/>
                  </a:lnTo>
                  <a:lnTo>
                    <a:pt x="4" y="40"/>
                  </a:lnTo>
                  <a:lnTo>
                    <a:pt x="3" y="47"/>
                  </a:lnTo>
                  <a:lnTo>
                    <a:pt x="1" y="52"/>
                  </a:lnTo>
                  <a:lnTo>
                    <a:pt x="0" y="56"/>
                  </a:lnTo>
                  <a:lnTo>
                    <a:pt x="0" y="58"/>
                  </a:lnTo>
                  <a:lnTo>
                    <a:pt x="0" y="60"/>
                  </a:lnTo>
                  <a:lnTo>
                    <a:pt x="0" y="61"/>
                  </a:lnTo>
                  <a:lnTo>
                    <a:pt x="1" y="63"/>
                  </a:lnTo>
                  <a:lnTo>
                    <a:pt x="3" y="65"/>
                  </a:lnTo>
                  <a:lnTo>
                    <a:pt x="3" y="66"/>
                  </a:lnTo>
                  <a:lnTo>
                    <a:pt x="4" y="66"/>
                  </a:lnTo>
                  <a:lnTo>
                    <a:pt x="8" y="68"/>
                  </a:lnTo>
                  <a:lnTo>
                    <a:pt x="9" y="69"/>
                  </a:lnTo>
                  <a:lnTo>
                    <a:pt x="12" y="69"/>
                  </a:lnTo>
                  <a:lnTo>
                    <a:pt x="16" y="69"/>
                  </a:lnTo>
                  <a:lnTo>
                    <a:pt x="19" y="68"/>
                  </a:lnTo>
                  <a:lnTo>
                    <a:pt x="22" y="68"/>
                  </a:lnTo>
                  <a:lnTo>
                    <a:pt x="25" y="66"/>
                  </a:lnTo>
                  <a:lnTo>
                    <a:pt x="27" y="65"/>
                  </a:lnTo>
                  <a:lnTo>
                    <a:pt x="32" y="63"/>
                  </a:lnTo>
                  <a:lnTo>
                    <a:pt x="33" y="60"/>
                  </a:lnTo>
                  <a:lnTo>
                    <a:pt x="35" y="55"/>
                  </a:lnTo>
                  <a:lnTo>
                    <a:pt x="37" y="52"/>
                  </a:lnTo>
                  <a:lnTo>
                    <a:pt x="38" y="47"/>
                  </a:lnTo>
                  <a:lnTo>
                    <a:pt x="40" y="42"/>
                  </a:lnTo>
                  <a:lnTo>
                    <a:pt x="41" y="39"/>
                  </a:lnTo>
                  <a:lnTo>
                    <a:pt x="45" y="34"/>
                  </a:lnTo>
                  <a:lnTo>
                    <a:pt x="45" y="32"/>
                  </a:lnTo>
                  <a:lnTo>
                    <a:pt x="45" y="31"/>
                  </a:lnTo>
                  <a:lnTo>
                    <a:pt x="45" y="29"/>
                  </a:lnTo>
                  <a:lnTo>
                    <a:pt x="45" y="28"/>
                  </a:lnTo>
                  <a:lnTo>
                    <a:pt x="46" y="26"/>
                  </a:lnTo>
                  <a:lnTo>
                    <a:pt x="43" y="24"/>
                  </a:lnTo>
                  <a:lnTo>
                    <a:pt x="41" y="23"/>
                  </a:lnTo>
                  <a:lnTo>
                    <a:pt x="41" y="19"/>
                  </a:lnTo>
                  <a:lnTo>
                    <a:pt x="40" y="16"/>
                  </a:lnTo>
                  <a:lnTo>
                    <a:pt x="40" y="13"/>
                  </a:lnTo>
                  <a:lnTo>
                    <a:pt x="40" y="11"/>
                  </a:lnTo>
                  <a:lnTo>
                    <a:pt x="38" y="8"/>
                  </a:lnTo>
                  <a:lnTo>
                    <a:pt x="38" y="5"/>
                  </a:lnTo>
                  <a:lnTo>
                    <a:pt x="37" y="3"/>
                  </a:lnTo>
                  <a:lnTo>
                    <a:pt x="35" y="2"/>
                  </a:lnTo>
                  <a:lnTo>
                    <a:pt x="33" y="2"/>
                  </a:lnTo>
                  <a:lnTo>
                    <a:pt x="30" y="0"/>
                  </a:lnTo>
                  <a:lnTo>
                    <a:pt x="29" y="0"/>
                  </a:lnTo>
                  <a:lnTo>
                    <a:pt x="27" y="0"/>
                  </a:lnTo>
                  <a:lnTo>
                    <a:pt x="24" y="0"/>
                  </a:lnTo>
                  <a:lnTo>
                    <a:pt x="22" y="2"/>
                  </a:lnTo>
                  <a:lnTo>
                    <a:pt x="20" y="2"/>
                  </a:lnTo>
                  <a:lnTo>
                    <a:pt x="19" y="3"/>
                  </a:lnTo>
                  <a:lnTo>
                    <a:pt x="17" y="5"/>
                  </a:lnTo>
                  <a:lnTo>
                    <a:pt x="17" y="7"/>
                  </a:lnTo>
                  <a:lnTo>
                    <a:pt x="16" y="10"/>
                  </a:lnTo>
                  <a:lnTo>
                    <a:pt x="16" y="11"/>
                  </a:lnTo>
                  <a:lnTo>
                    <a:pt x="14" y="13"/>
                  </a:lnTo>
                  <a:lnTo>
                    <a:pt x="14" y="1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3" name="Freeform 989"/>
            <p:cNvSpPr>
              <a:spLocks/>
            </p:cNvSpPr>
            <p:nvPr/>
          </p:nvSpPr>
          <p:spPr bwMode="auto">
            <a:xfrm>
              <a:off x="4798" y="2531"/>
              <a:ext cx="46" cy="69"/>
            </a:xfrm>
            <a:custGeom>
              <a:avLst/>
              <a:gdLst>
                <a:gd name="T0" fmla="*/ 11 w 46"/>
                <a:gd name="T1" fmla="*/ 19 h 69"/>
                <a:gd name="T2" fmla="*/ 8 w 46"/>
                <a:gd name="T3" fmla="*/ 31 h 69"/>
                <a:gd name="T4" fmla="*/ 4 w 46"/>
                <a:gd name="T5" fmla="*/ 40 h 69"/>
                <a:gd name="T6" fmla="*/ 1 w 46"/>
                <a:gd name="T7" fmla="*/ 52 h 69"/>
                <a:gd name="T8" fmla="*/ 0 w 46"/>
                <a:gd name="T9" fmla="*/ 58 h 69"/>
                <a:gd name="T10" fmla="*/ 0 w 46"/>
                <a:gd name="T11" fmla="*/ 61 h 69"/>
                <a:gd name="T12" fmla="*/ 1 w 46"/>
                <a:gd name="T13" fmla="*/ 63 h 69"/>
                <a:gd name="T14" fmla="*/ 3 w 46"/>
                <a:gd name="T15" fmla="*/ 66 h 69"/>
                <a:gd name="T16" fmla="*/ 8 w 46"/>
                <a:gd name="T17" fmla="*/ 68 h 69"/>
                <a:gd name="T18" fmla="*/ 12 w 46"/>
                <a:gd name="T19" fmla="*/ 69 h 69"/>
                <a:gd name="T20" fmla="*/ 19 w 46"/>
                <a:gd name="T21" fmla="*/ 68 h 69"/>
                <a:gd name="T22" fmla="*/ 25 w 46"/>
                <a:gd name="T23" fmla="*/ 66 h 69"/>
                <a:gd name="T24" fmla="*/ 32 w 46"/>
                <a:gd name="T25" fmla="*/ 63 h 69"/>
                <a:gd name="T26" fmla="*/ 35 w 46"/>
                <a:gd name="T27" fmla="*/ 55 h 69"/>
                <a:gd name="T28" fmla="*/ 38 w 46"/>
                <a:gd name="T29" fmla="*/ 47 h 69"/>
                <a:gd name="T30" fmla="*/ 41 w 46"/>
                <a:gd name="T31" fmla="*/ 39 h 69"/>
                <a:gd name="T32" fmla="*/ 45 w 46"/>
                <a:gd name="T33" fmla="*/ 34 h 69"/>
                <a:gd name="T34" fmla="*/ 45 w 46"/>
                <a:gd name="T35" fmla="*/ 32 h 69"/>
                <a:gd name="T36" fmla="*/ 45 w 46"/>
                <a:gd name="T37" fmla="*/ 29 h 69"/>
                <a:gd name="T38" fmla="*/ 45 w 46"/>
                <a:gd name="T39" fmla="*/ 28 h 69"/>
                <a:gd name="T40" fmla="*/ 43 w 46"/>
                <a:gd name="T41" fmla="*/ 24 h 69"/>
                <a:gd name="T42" fmla="*/ 41 w 46"/>
                <a:gd name="T43" fmla="*/ 19 h 69"/>
                <a:gd name="T44" fmla="*/ 40 w 46"/>
                <a:gd name="T45" fmla="*/ 13 h 69"/>
                <a:gd name="T46" fmla="*/ 38 w 46"/>
                <a:gd name="T47" fmla="*/ 8 h 69"/>
                <a:gd name="T48" fmla="*/ 37 w 46"/>
                <a:gd name="T49" fmla="*/ 3 h 69"/>
                <a:gd name="T50" fmla="*/ 33 w 46"/>
                <a:gd name="T51" fmla="*/ 2 h 69"/>
                <a:gd name="T52" fmla="*/ 29 w 46"/>
                <a:gd name="T53" fmla="*/ 0 h 69"/>
                <a:gd name="T54" fmla="*/ 24 w 46"/>
                <a:gd name="T55" fmla="*/ 0 h 69"/>
                <a:gd name="T56" fmla="*/ 20 w 46"/>
                <a:gd name="T57" fmla="*/ 2 h 69"/>
                <a:gd name="T58" fmla="*/ 17 w 46"/>
                <a:gd name="T59" fmla="*/ 5 h 69"/>
                <a:gd name="T60" fmla="*/ 16 w 46"/>
                <a:gd name="T61" fmla="*/ 10 h 69"/>
                <a:gd name="T62" fmla="*/ 14 w 46"/>
                <a:gd name="T63" fmla="*/ 13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69"/>
                <a:gd name="T98" fmla="*/ 46 w 4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69">
                  <a:moveTo>
                    <a:pt x="14" y="15"/>
                  </a:moveTo>
                  <a:lnTo>
                    <a:pt x="11" y="19"/>
                  </a:lnTo>
                  <a:lnTo>
                    <a:pt x="9" y="26"/>
                  </a:lnTo>
                  <a:lnTo>
                    <a:pt x="8" y="31"/>
                  </a:lnTo>
                  <a:lnTo>
                    <a:pt x="6" y="36"/>
                  </a:lnTo>
                  <a:lnTo>
                    <a:pt x="4" y="40"/>
                  </a:lnTo>
                  <a:lnTo>
                    <a:pt x="3" y="47"/>
                  </a:lnTo>
                  <a:lnTo>
                    <a:pt x="1" y="52"/>
                  </a:lnTo>
                  <a:lnTo>
                    <a:pt x="0" y="56"/>
                  </a:lnTo>
                  <a:lnTo>
                    <a:pt x="0" y="58"/>
                  </a:lnTo>
                  <a:lnTo>
                    <a:pt x="0" y="60"/>
                  </a:lnTo>
                  <a:lnTo>
                    <a:pt x="0" y="61"/>
                  </a:lnTo>
                  <a:lnTo>
                    <a:pt x="1" y="63"/>
                  </a:lnTo>
                  <a:lnTo>
                    <a:pt x="3" y="65"/>
                  </a:lnTo>
                  <a:lnTo>
                    <a:pt x="3" y="66"/>
                  </a:lnTo>
                  <a:lnTo>
                    <a:pt x="4" y="66"/>
                  </a:lnTo>
                  <a:lnTo>
                    <a:pt x="8" y="68"/>
                  </a:lnTo>
                  <a:lnTo>
                    <a:pt x="9" y="69"/>
                  </a:lnTo>
                  <a:lnTo>
                    <a:pt x="12" y="69"/>
                  </a:lnTo>
                  <a:lnTo>
                    <a:pt x="16" y="69"/>
                  </a:lnTo>
                  <a:lnTo>
                    <a:pt x="19" y="68"/>
                  </a:lnTo>
                  <a:lnTo>
                    <a:pt x="22" y="68"/>
                  </a:lnTo>
                  <a:lnTo>
                    <a:pt x="25" y="66"/>
                  </a:lnTo>
                  <a:lnTo>
                    <a:pt x="27" y="65"/>
                  </a:lnTo>
                  <a:lnTo>
                    <a:pt x="32" y="63"/>
                  </a:lnTo>
                  <a:lnTo>
                    <a:pt x="33" y="60"/>
                  </a:lnTo>
                  <a:lnTo>
                    <a:pt x="35" y="55"/>
                  </a:lnTo>
                  <a:lnTo>
                    <a:pt x="37" y="52"/>
                  </a:lnTo>
                  <a:lnTo>
                    <a:pt x="38" y="47"/>
                  </a:lnTo>
                  <a:lnTo>
                    <a:pt x="40" y="42"/>
                  </a:lnTo>
                  <a:lnTo>
                    <a:pt x="41" y="39"/>
                  </a:lnTo>
                  <a:lnTo>
                    <a:pt x="45" y="34"/>
                  </a:lnTo>
                  <a:lnTo>
                    <a:pt x="45" y="32"/>
                  </a:lnTo>
                  <a:lnTo>
                    <a:pt x="45" y="31"/>
                  </a:lnTo>
                  <a:lnTo>
                    <a:pt x="45" y="29"/>
                  </a:lnTo>
                  <a:lnTo>
                    <a:pt x="45" y="28"/>
                  </a:lnTo>
                  <a:lnTo>
                    <a:pt x="46" y="26"/>
                  </a:lnTo>
                  <a:lnTo>
                    <a:pt x="43" y="24"/>
                  </a:lnTo>
                  <a:lnTo>
                    <a:pt x="41" y="23"/>
                  </a:lnTo>
                  <a:lnTo>
                    <a:pt x="41" y="19"/>
                  </a:lnTo>
                  <a:lnTo>
                    <a:pt x="40" y="16"/>
                  </a:lnTo>
                  <a:lnTo>
                    <a:pt x="40" y="13"/>
                  </a:lnTo>
                  <a:lnTo>
                    <a:pt x="40" y="11"/>
                  </a:lnTo>
                  <a:lnTo>
                    <a:pt x="38" y="8"/>
                  </a:lnTo>
                  <a:lnTo>
                    <a:pt x="38" y="5"/>
                  </a:lnTo>
                  <a:lnTo>
                    <a:pt x="37" y="3"/>
                  </a:lnTo>
                  <a:lnTo>
                    <a:pt x="35" y="2"/>
                  </a:lnTo>
                  <a:lnTo>
                    <a:pt x="33" y="2"/>
                  </a:lnTo>
                  <a:lnTo>
                    <a:pt x="30" y="0"/>
                  </a:lnTo>
                  <a:lnTo>
                    <a:pt x="29" y="0"/>
                  </a:lnTo>
                  <a:lnTo>
                    <a:pt x="27" y="0"/>
                  </a:lnTo>
                  <a:lnTo>
                    <a:pt x="24" y="0"/>
                  </a:lnTo>
                  <a:lnTo>
                    <a:pt x="22" y="2"/>
                  </a:lnTo>
                  <a:lnTo>
                    <a:pt x="20" y="2"/>
                  </a:lnTo>
                  <a:lnTo>
                    <a:pt x="19" y="3"/>
                  </a:lnTo>
                  <a:lnTo>
                    <a:pt x="17" y="5"/>
                  </a:lnTo>
                  <a:lnTo>
                    <a:pt x="17" y="7"/>
                  </a:lnTo>
                  <a:lnTo>
                    <a:pt x="16" y="10"/>
                  </a:lnTo>
                  <a:lnTo>
                    <a:pt x="16" y="11"/>
                  </a:lnTo>
                  <a:lnTo>
                    <a:pt x="14" y="13"/>
                  </a:lnTo>
                  <a:lnTo>
                    <a:pt x="14" y="1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4" name="Freeform 990"/>
            <p:cNvSpPr>
              <a:spLocks/>
            </p:cNvSpPr>
            <p:nvPr/>
          </p:nvSpPr>
          <p:spPr bwMode="auto">
            <a:xfrm>
              <a:off x="4836" y="2510"/>
              <a:ext cx="61" cy="55"/>
            </a:xfrm>
            <a:custGeom>
              <a:avLst/>
              <a:gdLst>
                <a:gd name="T0" fmla="*/ 0 w 61"/>
                <a:gd name="T1" fmla="*/ 7 h 55"/>
                <a:gd name="T2" fmla="*/ 2 w 61"/>
                <a:gd name="T3" fmla="*/ 15 h 55"/>
                <a:gd name="T4" fmla="*/ 5 w 61"/>
                <a:gd name="T5" fmla="*/ 23 h 55"/>
                <a:gd name="T6" fmla="*/ 8 w 61"/>
                <a:gd name="T7" fmla="*/ 29 h 55"/>
                <a:gd name="T8" fmla="*/ 11 w 61"/>
                <a:gd name="T9" fmla="*/ 37 h 55"/>
                <a:gd name="T10" fmla="*/ 16 w 61"/>
                <a:gd name="T11" fmla="*/ 42 h 55"/>
                <a:gd name="T12" fmla="*/ 23 w 61"/>
                <a:gd name="T13" fmla="*/ 47 h 55"/>
                <a:gd name="T14" fmla="*/ 29 w 61"/>
                <a:gd name="T15" fmla="*/ 50 h 55"/>
                <a:gd name="T16" fmla="*/ 37 w 61"/>
                <a:gd name="T17" fmla="*/ 49 h 55"/>
                <a:gd name="T18" fmla="*/ 39 w 61"/>
                <a:gd name="T19" fmla="*/ 50 h 55"/>
                <a:gd name="T20" fmla="*/ 39 w 61"/>
                <a:gd name="T21" fmla="*/ 52 h 55"/>
                <a:gd name="T22" fmla="*/ 40 w 61"/>
                <a:gd name="T23" fmla="*/ 52 h 55"/>
                <a:gd name="T24" fmla="*/ 40 w 61"/>
                <a:gd name="T25" fmla="*/ 52 h 55"/>
                <a:gd name="T26" fmla="*/ 42 w 61"/>
                <a:gd name="T27" fmla="*/ 52 h 55"/>
                <a:gd name="T28" fmla="*/ 44 w 61"/>
                <a:gd name="T29" fmla="*/ 53 h 55"/>
                <a:gd name="T30" fmla="*/ 44 w 61"/>
                <a:gd name="T31" fmla="*/ 53 h 55"/>
                <a:gd name="T32" fmla="*/ 45 w 61"/>
                <a:gd name="T33" fmla="*/ 53 h 55"/>
                <a:gd name="T34" fmla="*/ 48 w 61"/>
                <a:gd name="T35" fmla="*/ 55 h 55"/>
                <a:gd name="T36" fmla="*/ 52 w 61"/>
                <a:gd name="T37" fmla="*/ 53 h 55"/>
                <a:gd name="T38" fmla="*/ 55 w 61"/>
                <a:gd name="T39" fmla="*/ 52 h 55"/>
                <a:gd name="T40" fmla="*/ 56 w 61"/>
                <a:gd name="T41" fmla="*/ 50 h 55"/>
                <a:gd name="T42" fmla="*/ 58 w 61"/>
                <a:gd name="T43" fmla="*/ 47 h 55"/>
                <a:gd name="T44" fmla="*/ 60 w 61"/>
                <a:gd name="T45" fmla="*/ 44 h 55"/>
                <a:gd name="T46" fmla="*/ 61 w 61"/>
                <a:gd name="T47" fmla="*/ 40 h 55"/>
                <a:gd name="T48" fmla="*/ 61 w 61"/>
                <a:gd name="T49" fmla="*/ 37 h 55"/>
                <a:gd name="T50" fmla="*/ 61 w 61"/>
                <a:gd name="T51" fmla="*/ 36 h 55"/>
                <a:gd name="T52" fmla="*/ 61 w 61"/>
                <a:gd name="T53" fmla="*/ 32 h 55"/>
                <a:gd name="T54" fmla="*/ 60 w 61"/>
                <a:gd name="T55" fmla="*/ 31 h 55"/>
                <a:gd name="T56" fmla="*/ 60 w 61"/>
                <a:gd name="T57" fmla="*/ 28 h 55"/>
                <a:gd name="T58" fmla="*/ 58 w 61"/>
                <a:gd name="T59" fmla="*/ 24 h 55"/>
                <a:gd name="T60" fmla="*/ 56 w 61"/>
                <a:gd name="T61" fmla="*/ 23 h 55"/>
                <a:gd name="T62" fmla="*/ 55 w 61"/>
                <a:gd name="T63" fmla="*/ 21 h 55"/>
                <a:gd name="T64" fmla="*/ 53 w 61"/>
                <a:gd name="T65" fmla="*/ 20 h 55"/>
                <a:gd name="T66" fmla="*/ 52 w 61"/>
                <a:gd name="T67" fmla="*/ 18 h 55"/>
                <a:gd name="T68" fmla="*/ 48 w 61"/>
                <a:gd name="T69" fmla="*/ 16 h 55"/>
                <a:gd name="T70" fmla="*/ 47 w 61"/>
                <a:gd name="T71" fmla="*/ 13 h 55"/>
                <a:gd name="T72" fmla="*/ 45 w 61"/>
                <a:gd name="T73" fmla="*/ 12 h 55"/>
                <a:gd name="T74" fmla="*/ 44 w 61"/>
                <a:gd name="T75" fmla="*/ 10 h 55"/>
                <a:gd name="T76" fmla="*/ 42 w 61"/>
                <a:gd name="T77" fmla="*/ 8 h 55"/>
                <a:gd name="T78" fmla="*/ 40 w 61"/>
                <a:gd name="T79" fmla="*/ 5 h 55"/>
                <a:gd name="T80" fmla="*/ 40 w 61"/>
                <a:gd name="T81" fmla="*/ 4 h 55"/>
                <a:gd name="T82" fmla="*/ 39 w 61"/>
                <a:gd name="T83" fmla="*/ 4 h 55"/>
                <a:gd name="T84" fmla="*/ 36 w 61"/>
                <a:gd name="T85" fmla="*/ 2 h 55"/>
                <a:gd name="T86" fmla="*/ 34 w 61"/>
                <a:gd name="T87" fmla="*/ 2 h 55"/>
                <a:gd name="T88" fmla="*/ 31 w 61"/>
                <a:gd name="T89" fmla="*/ 0 h 55"/>
                <a:gd name="T90" fmla="*/ 27 w 61"/>
                <a:gd name="T91" fmla="*/ 0 h 55"/>
                <a:gd name="T92" fmla="*/ 26 w 61"/>
                <a:gd name="T93" fmla="*/ 0 h 55"/>
                <a:gd name="T94" fmla="*/ 23 w 61"/>
                <a:gd name="T95" fmla="*/ 0 h 55"/>
                <a:gd name="T96" fmla="*/ 21 w 61"/>
                <a:gd name="T97" fmla="*/ 0 h 55"/>
                <a:gd name="T98" fmla="*/ 19 w 61"/>
                <a:gd name="T99" fmla="*/ 0 h 55"/>
                <a:gd name="T100" fmla="*/ 18 w 61"/>
                <a:gd name="T101" fmla="*/ 2 h 55"/>
                <a:gd name="T102" fmla="*/ 15 w 61"/>
                <a:gd name="T103" fmla="*/ 2 h 55"/>
                <a:gd name="T104" fmla="*/ 11 w 61"/>
                <a:gd name="T105" fmla="*/ 2 h 55"/>
                <a:gd name="T106" fmla="*/ 8 w 61"/>
                <a:gd name="T107" fmla="*/ 4 h 55"/>
                <a:gd name="T108" fmla="*/ 5 w 61"/>
                <a:gd name="T109" fmla="*/ 4 h 55"/>
                <a:gd name="T110" fmla="*/ 3 w 61"/>
                <a:gd name="T111" fmla="*/ 5 h 55"/>
                <a:gd name="T112" fmla="*/ 0 w 61"/>
                <a:gd name="T113" fmla="*/ 7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5"/>
                <a:gd name="T173" fmla="*/ 61 w 61"/>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5">
                  <a:moveTo>
                    <a:pt x="0" y="7"/>
                  </a:moveTo>
                  <a:lnTo>
                    <a:pt x="2" y="15"/>
                  </a:lnTo>
                  <a:lnTo>
                    <a:pt x="5" y="23"/>
                  </a:lnTo>
                  <a:lnTo>
                    <a:pt x="8" y="29"/>
                  </a:lnTo>
                  <a:lnTo>
                    <a:pt x="11" y="37"/>
                  </a:lnTo>
                  <a:lnTo>
                    <a:pt x="16" y="42"/>
                  </a:lnTo>
                  <a:lnTo>
                    <a:pt x="23" y="47"/>
                  </a:lnTo>
                  <a:lnTo>
                    <a:pt x="29" y="50"/>
                  </a:lnTo>
                  <a:lnTo>
                    <a:pt x="37" y="49"/>
                  </a:lnTo>
                  <a:lnTo>
                    <a:pt x="39" y="50"/>
                  </a:lnTo>
                  <a:lnTo>
                    <a:pt x="39" y="52"/>
                  </a:lnTo>
                  <a:lnTo>
                    <a:pt x="40" y="52"/>
                  </a:lnTo>
                  <a:lnTo>
                    <a:pt x="42" y="52"/>
                  </a:lnTo>
                  <a:lnTo>
                    <a:pt x="44" y="53"/>
                  </a:lnTo>
                  <a:lnTo>
                    <a:pt x="45" y="53"/>
                  </a:lnTo>
                  <a:lnTo>
                    <a:pt x="48" y="55"/>
                  </a:lnTo>
                  <a:lnTo>
                    <a:pt x="52" y="53"/>
                  </a:lnTo>
                  <a:lnTo>
                    <a:pt x="55" y="52"/>
                  </a:lnTo>
                  <a:lnTo>
                    <a:pt x="56" y="50"/>
                  </a:lnTo>
                  <a:lnTo>
                    <a:pt x="58" y="47"/>
                  </a:lnTo>
                  <a:lnTo>
                    <a:pt x="60" y="44"/>
                  </a:lnTo>
                  <a:lnTo>
                    <a:pt x="61" y="40"/>
                  </a:lnTo>
                  <a:lnTo>
                    <a:pt x="61" y="37"/>
                  </a:lnTo>
                  <a:lnTo>
                    <a:pt x="61" y="36"/>
                  </a:lnTo>
                  <a:lnTo>
                    <a:pt x="61" y="32"/>
                  </a:lnTo>
                  <a:lnTo>
                    <a:pt x="60" y="31"/>
                  </a:lnTo>
                  <a:lnTo>
                    <a:pt x="60" y="28"/>
                  </a:lnTo>
                  <a:lnTo>
                    <a:pt x="58" y="24"/>
                  </a:lnTo>
                  <a:lnTo>
                    <a:pt x="56" y="23"/>
                  </a:lnTo>
                  <a:lnTo>
                    <a:pt x="55" y="21"/>
                  </a:lnTo>
                  <a:lnTo>
                    <a:pt x="53" y="20"/>
                  </a:lnTo>
                  <a:lnTo>
                    <a:pt x="52" y="18"/>
                  </a:lnTo>
                  <a:lnTo>
                    <a:pt x="48" y="16"/>
                  </a:lnTo>
                  <a:lnTo>
                    <a:pt x="47" y="13"/>
                  </a:lnTo>
                  <a:lnTo>
                    <a:pt x="45" y="12"/>
                  </a:lnTo>
                  <a:lnTo>
                    <a:pt x="44" y="10"/>
                  </a:lnTo>
                  <a:lnTo>
                    <a:pt x="42" y="8"/>
                  </a:lnTo>
                  <a:lnTo>
                    <a:pt x="40" y="5"/>
                  </a:lnTo>
                  <a:lnTo>
                    <a:pt x="40" y="4"/>
                  </a:lnTo>
                  <a:lnTo>
                    <a:pt x="39" y="4"/>
                  </a:lnTo>
                  <a:lnTo>
                    <a:pt x="36" y="2"/>
                  </a:lnTo>
                  <a:lnTo>
                    <a:pt x="34" y="2"/>
                  </a:lnTo>
                  <a:lnTo>
                    <a:pt x="31" y="0"/>
                  </a:lnTo>
                  <a:lnTo>
                    <a:pt x="27" y="0"/>
                  </a:lnTo>
                  <a:lnTo>
                    <a:pt x="26" y="0"/>
                  </a:lnTo>
                  <a:lnTo>
                    <a:pt x="23" y="0"/>
                  </a:lnTo>
                  <a:lnTo>
                    <a:pt x="21" y="0"/>
                  </a:lnTo>
                  <a:lnTo>
                    <a:pt x="19" y="0"/>
                  </a:lnTo>
                  <a:lnTo>
                    <a:pt x="18" y="2"/>
                  </a:lnTo>
                  <a:lnTo>
                    <a:pt x="15" y="2"/>
                  </a:lnTo>
                  <a:lnTo>
                    <a:pt x="11" y="2"/>
                  </a:lnTo>
                  <a:lnTo>
                    <a:pt x="8" y="4"/>
                  </a:lnTo>
                  <a:lnTo>
                    <a:pt x="5" y="4"/>
                  </a:lnTo>
                  <a:lnTo>
                    <a:pt x="3" y="5"/>
                  </a:lnTo>
                  <a:lnTo>
                    <a:pt x="0" y="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5" name="Freeform 991"/>
            <p:cNvSpPr>
              <a:spLocks/>
            </p:cNvSpPr>
            <p:nvPr/>
          </p:nvSpPr>
          <p:spPr bwMode="auto">
            <a:xfrm>
              <a:off x="4836" y="2510"/>
              <a:ext cx="61" cy="55"/>
            </a:xfrm>
            <a:custGeom>
              <a:avLst/>
              <a:gdLst>
                <a:gd name="T0" fmla="*/ 0 w 61"/>
                <a:gd name="T1" fmla="*/ 7 h 55"/>
                <a:gd name="T2" fmla="*/ 2 w 61"/>
                <a:gd name="T3" fmla="*/ 15 h 55"/>
                <a:gd name="T4" fmla="*/ 5 w 61"/>
                <a:gd name="T5" fmla="*/ 23 h 55"/>
                <a:gd name="T6" fmla="*/ 8 w 61"/>
                <a:gd name="T7" fmla="*/ 29 h 55"/>
                <a:gd name="T8" fmla="*/ 11 w 61"/>
                <a:gd name="T9" fmla="*/ 37 h 55"/>
                <a:gd name="T10" fmla="*/ 16 w 61"/>
                <a:gd name="T11" fmla="*/ 42 h 55"/>
                <a:gd name="T12" fmla="*/ 23 w 61"/>
                <a:gd name="T13" fmla="*/ 47 h 55"/>
                <a:gd name="T14" fmla="*/ 29 w 61"/>
                <a:gd name="T15" fmla="*/ 50 h 55"/>
                <a:gd name="T16" fmla="*/ 37 w 61"/>
                <a:gd name="T17" fmla="*/ 49 h 55"/>
                <a:gd name="T18" fmla="*/ 39 w 61"/>
                <a:gd name="T19" fmla="*/ 50 h 55"/>
                <a:gd name="T20" fmla="*/ 39 w 61"/>
                <a:gd name="T21" fmla="*/ 52 h 55"/>
                <a:gd name="T22" fmla="*/ 40 w 61"/>
                <a:gd name="T23" fmla="*/ 52 h 55"/>
                <a:gd name="T24" fmla="*/ 40 w 61"/>
                <a:gd name="T25" fmla="*/ 52 h 55"/>
                <a:gd name="T26" fmla="*/ 42 w 61"/>
                <a:gd name="T27" fmla="*/ 52 h 55"/>
                <a:gd name="T28" fmla="*/ 44 w 61"/>
                <a:gd name="T29" fmla="*/ 53 h 55"/>
                <a:gd name="T30" fmla="*/ 44 w 61"/>
                <a:gd name="T31" fmla="*/ 53 h 55"/>
                <a:gd name="T32" fmla="*/ 45 w 61"/>
                <a:gd name="T33" fmla="*/ 53 h 55"/>
                <a:gd name="T34" fmla="*/ 48 w 61"/>
                <a:gd name="T35" fmla="*/ 55 h 55"/>
                <a:gd name="T36" fmla="*/ 52 w 61"/>
                <a:gd name="T37" fmla="*/ 53 h 55"/>
                <a:gd name="T38" fmla="*/ 55 w 61"/>
                <a:gd name="T39" fmla="*/ 52 h 55"/>
                <a:gd name="T40" fmla="*/ 56 w 61"/>
                <a:gd name="T41" fmla="*/ 50 h 55"/>
                <a:gd name="T42" fmla="*/ 58 w 61"/>
                <a:gd name="T43" fmla="*/ 47 h 55"/>
                <a:gd name="T44" fmla="*/ 60 w 61"/>
                <a:gd name="T45" fmla="*/ 44 h 55"/>
                <a:gd name="T46" fmla="*/ 61 w 61"/>
                <a:gd name="T47" fmla="*/ 40 h 55"/>
                <a:gd name="T48" fmla="*/ 61 w 61"/>
                <a:gd name="T49" fmla="*/ 37 h 55"/>
                <a:gd name="T50" fmla="*/ 61 w 61"/>
                <a:gd name="T51" fmla="*/ 36 h 55"/>
                <a:gd name="T52" fmla="*/ 61 w 61"/>
                <a:gd name="T53" fmla="*/ 32 h 55"/>
                <a:gd name="T54" fmla="*/ 60 w 61"/>
                <a:gd name="T55" fmla="*/ 31 h 55"/>
                <a:gd name="T56" fmla="*/ 60 w 61"/>
                <a:gd name="T57" fmla="*/ 28 h 55"/>
                <a:gd name="T58" fmla="*/ 58 w 61"/>
                <a:gd name="T59" fmla="*/ 24 h 55"/>
                <a:gd name="T60" fmla="*/ 56 w 61"/>
                <a:gd name="T61" fmla="*/ 23 h 55"/>
                <a:gd name="T62" fmla="*/ 55 w 61"/>
                <a:gd name="T63" fmla="*/ 21 h 55"/>
                <a:gd name="T64" fmla="*/ 53 w 61"/>
                <a:gd name="T65" fmla="*/ 20 h 55"/>
                <a:gd name="T66" fmla="*/ 52 w 61"/>
                <a:gd name="T67" fmla="*/ 18 h 55"/>
                <a:gd name="T68" fmla="*/ 48 w 61"/>
                <a:gd name="T69" fmla="*/ 16 h 55"/>
                <a:gd name="T70" fmla="*/ 47 w 61"/>
                <a:gd name="T71" fmla="*/ 13 h 55"/>
                <a:gd name="T72" fmla="*/ 45 w 61"/>
                <a:gd name="T73" fmla="*/ 12 h 55"/>
                <a:gd name="T74" fmla="*/ 44 w 61"/>
                <a:gd name="T75" fmla="*/ 10 h 55"/>
                <a:gd name="T76" fmla="*/ 42 w 61"/>
                <a:gd name="T77" fmla="*/ 8 h 55"/>
                <a:gd name="T78" fmla="*/ 40 w 61"/>
                <a:gd name="T79" fmla="*/ 5 h 55"/>
                <a:gd name="T80" fmla="*/ 40 w 61"/>
                <a:gd name="T81" fmla="*/ 4 h 55"/>
                <a:gd name="T82" fmla="*/ 39 w 61"/>
                <a:gd name="T83" fmla="*/ 4 h 55"/>
                <a:gd name="T84" fmla="*/ 36 w 61"/>
                <a:gd name="T85" fmla="*/ 2 h 55"/>
                <a:gd name="T86" fmla="*/ 34 w 61"/>
                <a:gd name="T87" fmla="*/ 2 h 55"/>
                <a:gd name="T88" fmla="*/ 31 w 61"/>
                <a:gd name="T89" fmla="*/ 0 h 55"/>
                <a:gd name="T90" fmla="*/ 27 w 61"/>
                <a:gd name="T91" fmla="*/ 0 h 55"/>
                <a:gd name="T92" fmla="*/ 26 w 61"/>
                <a:gd name="T93" fmla="*/ 0 h 55"/>
                <a:gd name="T94" fmla="*/ 23 w 61"/>
                <a:gd name="T95" fmla="*/ 0 h 55"/>
                <a:gd name="T96" fmla="*/ 21 w 61"/>
                <a:gd name="T97" fmla="*/ 0 h 55"/>
                <a:gd name="T98" fmla="*/ 19 w 61"/>
                <a:gd name="T99" fmla="*/ 0 h 55"/>
                <a:gd name="T100" fmla="*/ 18 w 61"/>
                <a:gd name="T101" fmla="*/ 2 h 55"/>
                <a:gd name="T102" fmla="*/ 15 w 61"/>
                <a:gd name="T103" fmla="*/ 2 h 55"/>
                <a:gd name="T104" fmla="*/ 11 w 61"/>
                <a:gd name="T105" fmla="*/ 2 h 55"/>
                <a:gd name="T106" fmla="*/ 8 w 61"/>
                <a:gd name="T107" fmla="*/ 4 h 55"/>
                <a:gd name="T108" fmla="*/ 5 w 61"/>
                <a:gd name="T109" fmla="*/ 4 h 55"/>
                <a:gd name="T110" fmla="*/ 3 w 61"/>
                <a:gd name="T111" fmla="*/ 5 h 55"/>
                <a:gd name="T112" fmla="*/ 0 w 61"/>
                <a:gd name="T113" fmla="*/ 7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55"/>
                <a:gd name="T173" fmla="*/ 61 w 61"/>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55">
                  <a:moveTo>
                    <a:pt x="0" y="7"/>
                  </a:moveTo>
                  <a:lnTo>
                    <a:pt x="2" y="15"/>
                  </a:lnTo>
                  <a:lnTo>
                    <a:pt x="5" y="23"/>
                  </a:lnTo>
                  <a:lnTo>
                    <a:pt x="8" y="29"/>
                  </a:lnTo>
                  <a:lnTo>
                    <a:pt x="11" y="37"/>
                  </a:lnTo>
                  <a:lnTo>
                    <a:pt x="16" y="42"/>
                  </a:lnTo>
                  <a:lnTo>
                    <a:pt x="23" y="47"/>
                  </a:lnTo>
                  <a:lnTo>
                    <a:pt x="29" y="50"/>
                  </a:lnTo>
                  <a:lnTo>
                    <a:pt x="37" y="49"/>
                  </a:lnTo>
                  <a:lnTo>
                    <a:pt x="39" y="50"/>
                  </a:lnTo>
                  <a:lnTo>
                    <a:pt x="39" y="52"/>
                  </a:lnTo>
                  <a:lnTo>
                    <a:pt x="40" y="52"/>
                  </a:lnTo>
                  <a:lnTo>
                    <a:pt x="42" y="52"/>
                  </a:lnTo>
                  <a:lnTo>
                    <a:pt x="44" y="53"/>
                  </a:lnTo>
                  <a:lnTo>
                    <a:pt x="45" y="53"/>
                  </a:lnTo>
                  <a:lnTo>
                    <a:pt x="48" y="55"/>
                  </a:lnTo>
                  <a:lnTo>
                    <a:pt x="52" y="53"/>
                  </a:lnTo>
                  <a:lnTo>
                    <a:pt x="55" y="52"/>
                  </a:lnTo>
                  <a:lnTo>
                    <a:pt x="56" y="50"/>
                  </a:lnTo>
                  <a:lnTo>
                    <a:pt x="58" y="47"/>
                  </a:lnTo>
                  <a:lnTo>
                    <a:pt x="60" y="44"/>
                  </a:lnTo>
                  <a:lnTo>
                    <a:pt x="61" y="40"/>
                  </a:lnTo>
                  <a:lnTo>
                    <a:pt x="61" y="37"/>
                  </a:lnTo>
                  <a:lnTo>
                    <a:pt x="61" y="36"/>
                  </a:lnTo>
                  <a:lnTo>
                    <a:pt x="61" y="32"/>
                  </a:lnTo>
                  <a:lnTo>
                    <a:pt x="60" y="31"/>
                  </a:lnTo>
                  <a:lnTo>
                    <a:pt x="60" y="28"/>
                  </a:lnTo>
                  <a:lnTo>
                    <a:pt x="58" y="24"/>
                  </a:lnTo>
                  <a:lnTo>
                    <a:pt x="56" y="23"/>
                  </a:lnTo>
                  <a:lnTo>
                    <a:pt x="55" y="21"/>
                  </a:lnTo>
                  <a:lnTo>
                    <a:pt x="53" y="20"/>
                  </a:lnTo>
                  <a:lnTo>
                    <a:pt x="52" y="18"/>
                  </a:lnTo>
                  <a:lnTo>
                    <a:pt x="48" y="16"/>
                  </a:lnTo>
                  <a:lnTo>
                    <a:pt x="47" y="13"/>
                  </a:lnTo>
                  <a:lnTo>
                    <a:pt x="45" y="12"/>
                  </a:lnTo>
                  <a:lnTo>
                    <a:pt x="44" y="10"/>
                  </a:lnTo>
                  <a:lnTo>
                    <a:pt x="42" y="8"/>
                  </a:lnTo>
                  <a:lnTo>
                    <a:pt x="40" y="5"/>
                  </a:lnTo>
                  <a:lnTo>
                    <a:pt x="40" y="4"/>
                  </a:lnTo>
                  <a:lnTo>
                    <a:pt x="39" y="4"/>
                  </a:lnTo>
                  <a:lnTo>
                    <a:pt x="36" y="2"/>
                  </a:lnTo>
                  <a:lnTo>
                    <a:pt x="34" y="2"/>
                  </a:lnTo>
                  <a:lnTo>
                    <a:pt x="31" y="0"/>
                  </a:lnTo>
                  <a:lnTo>
                    <a:pt x="27" y="0"/>
                  </a:lnTo>
                  <a:lnTo>
                    <a:pt x="26" y="0"/>
                  </a:lnTo>
                  <a:lnTo>
                    <a:pt x="23" y="0"/>
                  </a:lnTo>
                  <a:lnTo>
                    <a:pt x="21" y="0"/>
                  </a:lnTo>
                  <a:lnTo>
                    <a:pt x="19" y="0"/>
                  </a:lnTo>
                  <a:lnTo>
                    <a:pt x="18" y="2"/>
                  </a:lnTo>
                  <a:lnTo>
                    <a:pt x="15" y="2"/>
                  </a:lnTo>
                  <a:lnTo>
                    <a:pt x="11" y="2"/>
                  </a:lnTo>
                  <a:lnTo>
                    <a:pt x="8" y="4"/>
                  </a:lnTo>
                  <a:lnTo>
                    <a:pt x="5" y="4"/>
                  </a:lnTo>
                  <a:lnTo>
                    <a:pt x="3" y="5"/>
                  </a:lnTo>
                  <a:lnTo>
                    <a:pt x="0" y="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6" name="Freeform 992"/>
            <p:cNvSpPr>
              <a:spLocks/>
            </p:cNvSpPr>
            <p:nvPr/>
          </p:nvSpPr>
          <p:spPr bwMode="auto">
            <a:xfrm>
              <a:off x="4889" y="2559"/>
              <a:ext cx="31" cy="56"/>
            </a:xfrm>
            <a:custGeom>
              <a:avLst/>
              <a:gdLst>
                <a:gd name="T0" fmla="*/ 3 w 31"/>
                <a:gd name="T1" fmla="*/ 19 h 56"/>
                <a:gd name="T2" fmla="*/ 3 w 31"/>
                <a:gd name="T3" fmla="*/ 22 h 56"/>
                <a:gd name="T4" fmla="*/ 3 w 31"/>
                <a:gd name="T5" fmla="*/ 27 h 56"/>
                <a:gd name="T6" fmla="*/ 3 w 31"/>
                <a:gd name="T7" fmla="*/ 32 h 56"/>
                <a:gd name="T8" fmla="*/ 2 w 31"/>
                <a:gd name="T9" fmla="*/ 37 h 56"/>
                <a:gd name="T10" fmla="*/ 2 w 31"/>
                <a:gd name="T11" fmla="*/ 40 h 56"/>
                <a:gd name="T12" fmla="*/ 0 w 31"/>
                <a:gd name="T13" fmla="*/ 45 h 56"/>
                <a:gd name="T14" fmla="*/ 2 w 31"/>
                <a:gd name="T15" fmla="*/ 48 h 56"/>
                <a:gd name="T16" fmla="*/ 3 w 31"/>
                <a:gd name="T17" fmla="*/ 51 h 56"/>
                <a:gd name="T18" fmla="*/ 5 w 31"/>
                <a:gd name="T19" fmla="*/ 51 h 56"/>
                <a:gd name="T20" fmla="*/ 7 w 31"/>
                <a:gd name="T21" fmla="*/ 53 h 56"/>
                <a:gd name="T22" fmla="*/ 10 w 31"/>
                <a:gd name="T23" fmla="*/ 53 h 56"/>
                <a:gd name="T24" fmla="*/ 11 w 31"/>
                <a:gd name="T25" fmla="*/ 53 h 56"/>
                <a:gd name="T26" fmla="*/ 13 w 31"/>
                <a:gd name="T27" fmla="*/ 53 h 56"/>
                <a:gd name="T28" fmla="*/ 16 w 31"/>
                <a:gd name="T29" fmla="*/ 53 h 56"/>
                <a:gd name="T30" fmla="*/ 19 w 31"/>
                <a:gd name="T31" fmla="*/ 54 h 56"/>
                <a:gd name="T32" fmla="*/ 21 w 31"/>
                <a:gd name="T33" fmla="*/ 56 h 56"/>
                <a:gd name="T34" fmla="*/ 23 w 31"/>
                <a:gd name="T35" fmla="*/ 56 h 56"/>
                <a:gd name="T36" fmla="*/ 24 w 31"/>
                <a:gd name="T37" fmla="*/ 56 h 56"/>
                <a:gd name="T38" fmla="*/ 26 w 31"/>
                <a:gd name="T39" fmla="*/ 54 h 56"/>
                <a:gd name="T40" fmla="*/ 28 w 31"/>
                <a:gd name="T41" fmla="*/ 53 h 56"/>
                <a:gd name="T42" fmla="*/ 29 w 31"/>
                <a:gd name="T43" fmla="*/ 51 h 56"/>
                <a:gd name="T44" fmla="*/ 31 w 31"/>
                <a:gd name="T45" fmla="*/ 49 h 56"/>
                <a:gd name="T46" fmla="*/ 31 w 31"/>
                <a:gd name="T47" fmla="*/ 48 h 56"/>
                <a:gd name="T48" fmla="*/ 31 w 31"/>
                <a:gd name="T49" fmla="*/ 45 h 56"/>
                <a:gd name="T50" fmla="*/ 31 w 31"/>
                <a:gd name="T51" fmla="*/ 40 h 56"/>
                <a:gd name="T52" fmla="*/ 31 w 31"/>
                <a:gd name="T53" fmla="*/ 33 h 56"/>
                <a:gd name="T54" fmla="*/ 31 w 31"/>
                <a:gd name="T55" fmla="*/ 27 h 56"/>
                <a:gd name="T56" fmla="*/ 31 w 31"/>
                <a:gd name="T57" fmla="*/ 22 h 56"/>
                <a:gd name="T58" fmla="*/ 29 w 31"/>
                <a:gd name="T59" fmla="*/ 16 h 56"/>
                <a:gd name="T60" fmla="*/ 26 w 31"/>
                <a:gd name="T61" fmla="*/ 11 h 56"/>
                <a:gd name="T62" fmla="*/ 24 w 31"/>
                <a:gd name="T63" fmla="*/ 6 h 56"/>
                <a:gd name="T64" fmla="*/ 19 w 31"/>
                <a:gd name="T65" fmla="*/ 1 h 56"/>
                <a:gd name="T66" fmla="*/ 18 w 31"/>
                <a:gd name="T67" fmla="*/ 0 h 56"/>
                <a:gd name="T68" fmla="*/ 18 w 31"/>
                <a:gd name="T69" fmla="*/ 0 h 56"/>
                <a:gd name="T70" fmla="*/ 16 w 31"/>
                <a:gd name="T71" fmla="*/ 0 h 56"/>
                <a:gd name="T72" fmla="*/ 15 w 31"/>
                <a:gd name="T73" fmla="*/ 0 h 56"/>
                <a:gd name="T74" fmla="*/ 13 w 31"/>
                <a:gd name="T75" fmla="*/ 0 h 56"/>
                <a:gd name="T76" fmla="*/ 11 w 31"/>
                <a:gd name="T77" fmla="*/ 0 h 56"/>
                <a:gd name="T78" fmla="*/ 10 w 31"/>
                <a:gd name="T79" fmla="*/ 0 h 56"/>
                <a:gd name="T80" fmla="*/ 10 w 31"/>
                <a:gd name="T81" fmla="*/ 1 h 56"/>
                <a:gd name="T82" fmla="*/ 8 w 31"/>
                <a:gd name="T83" fmla="*/ 3 h 56"/>
                <a:gd name="T84" fmla="*/ 7 w 31"/>
                <a:gd name="T85" fmla="*/ 4 h 56"/>
                <a:gd name="T86" fmla="*/ 5 w 31"/>
                <a:gd name="T87" fmla="*/ 6 h 56"/>
                <a:gd name="T88" fmla="*/ 5 w 31"/>
                <a:gd name="T89" fmla="*/ 8 h 56"/>
                <a:gd name="T90" fmla="*/ 3 w 31"/>
                <a:gd name="T91" fmla="*/ 11 h 56"/>
                <a:gd name="T92" fmla="*/ 3 w 31"/>
                <a:gd name="T93" fmla="*/ 12 h 56"/>
                <a:gd name="T94" fmla="*/ 3 w 31"/>
                <a:gd name="T95" fmla="*/ 16 h 56"/>
                <a:gd name="T96" fmla="*/ 3 w 31"/>
                <a:gd name="T97" fmla="*/ 19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56"/>
                <a:gd name="T149" fmla="*/ 31 w 31"/>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56">
                  <a:moveTo>
                    <a:pt x="3" y="19"/>
                  </a:moveTo>
                  <a:lnTo>
                    <a:pt x="3" y="22"/>
                  </a:lnTo>
                  <a:lnTo>
                    <a:pt x="3" y="27"/>
                  </a:lnTo>
                  <a:lnTo>
                    <a:pt x="3" y="32"/>
                  </a:lnTo>
                  <a:lnTo>
                    <a:pt x="2" y="37"/>
                  </a:lnTo>
                  <a:lnTo>
                    <a:pt x="2" y="40"/>
                  </a:lnTo>
                  <a:lnTo>
                    <a:pt x="0" y="45"/>
                  </a:lnTo>
                  <a:lnTo>
                    <a:pt x="2" y="48"/>
                  </a:lnTo>
                  <a:lnTo>
                    <a:pt x="3" y="51"/>
                  </a:lnTo>
                  <a:lnTo>
                    <a:pt x="5" y="51"/>
                  </a:lnTo>
                  <a:lnTo>
                    <a:pt x="7" y="53"/>
                  </a:lnTo>
                  <a:lnTo>
                    <a:pt x="10" y="53"/>
                  </a:lnTo>
                  <a:lnTo>
                    <a:pt x="11" y="53"/>
                  </a:lnTo>
                  <a:lnTo>
                    <a:pt x="13" y="53"/>
                  </a:lnTo>
                  <a:lnTo>
                    <a:pt x="16" y="53"/>
                  </a:lnTo>
                  <a:lnTo>
                    <a:pt x="19" y="54"/>
                  </a:lnTo>
                  <a:lnTo>
                    <a:pt x="21" y="56"/>
                  </a:lnTo>
                  <a:lnTo>
                    <a:pt x="23" y="56"/>
                  </a:lnTo>
                  <a:lnTo>
                    <a:pt x="24" y="56"/>
                  </a:lnTo>
                  <a:lnTo>
                    <a:pt x="26" y="54"/>
                  </a:lnTo>
                  <a:lnTo>
                    <a:pt x="28" y="53"/>
                  </a:lnTo>
                  <a:lnTo>
                    <a:pt x="29" y="51"/>
                  </a:lnTo>
                  <a:lnTo>
                    <a:pt x="31" y="49"/>
                  </a:lnTo>
                  <a:lnTo>
                    <a:pt x="31" y="48"/>
                  </a:lnTo>
                  <a:lnTo>
                    <a:pt x="31" y="45"/>
                  </a:lnTo>
                  <a:lnTo>
                    <a:pt x="31" y="40"/>
                  </a:lnTo>
                  <a:lnTo>
                    <a:pt x="31" y="33"/>
                  </a:lnTo>
                  <a:lnTo>
                    <a:pt x="31" y="27"/>
                  </a:lnTo>
                  <a:lnTo>
                    <a:pt x="31" y="22"/>
                  </a:lnTo>
                  <a:lnTo>
                    <a:pt x="29" y="16"/>
                  </a:lnTo>
                  <a:lnTo>
                    <a:pt x="26" y="11"/>
                  </a:lnTo>
                  <a:lnTo>
                    <a:pt x="24" y="6"/>
                  </a:lnTo>
                  <a:lnTo>
                    <a:pt x="19" y="1"/>
                  </a:lnTo>
                  <a:lnTo>
                    <a:pt x="18" y="0"/>
                  </a:lnTo>
                  <a:lnTo>
                    <a:pt x="16" y="0"/>
                  </a:lnTo>
                  <a:lnTo>
                    <a:pt x="15" y="0"/>
                  </a:lnTo>
                  <a:lnTo>
                    <a:pt x="13" y="0"/>
                  </a:lnTo>
                  <a:lnTo>
                    <a:pt x="11" y="0"/>
                  </a:lnTo>
                  <a:lnTo>
                    <a:pt x="10" y="0"/>
                  </a:lnTo>
                  <a:lnTo>
                    <a:pt x="10" y="1"/>
                  </a:lnTo>
                  <a:lnTo>
                    <a:pt x="8" y="3"/>
                  </a:lnTo>
                  <a:lnTo>
                    <a:pt x="7" y="4"/>
                  </a:lnTo>
                  <a:lnTo>
                    <a:pt x="5" y="6"/>
                  </a:lnTo>
                  <a:lnTo>
                    <a:pt x="5" y="8"/>
                  </a:lnTo>
                  <a:lnTo>
                    <a:pt x="3" y="11"/>
                  </a:lnTo>
                  <a:lnTo>
                    <a:pt x="3" y="12"/>
                  </a:lnTo>
                  <a:lnTo>
                    <a:pt x="3" y="16"/>
                  </a:lnTo>
                  <a:lnTo>
                    <a:pt x="3" y="1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7" name="Freeform 993"/>
            <p:cNvSpPr>
              <a:spLocks/>
            </p:cNvSpPr>
            <p:nvPr/>
          </p:nvSpPr>
          <p:spPr bwMode="auto">
            <a:xfrm>
              <a:off x="4889" y="2559"/>
              <a:ext cx="31" cy="56"/>
            </a:xfrm>
            <a:custGeom>
              <a:avLst/>
              <a:gdLst>
                <a:gd name="T0" fmla="*/ 3 w 31"/>
                <a:gd name="T1" fmla="*/ 19 h 56"/>
                <a:gd name="T2" fmla="*/ 3 w 31"/>
                <a:gd name="T3" fmla="*/ 22 h 56"/>
                <a:gd name="T4" fmla="*/ 3 w 31"/>
                <a:gd name="T5" fmla="*/ 27 h 56"/>
                <a:gd name="T6" fmla="*/ 3 w 31"/>
                <a:gd name="T7" fmla="*/ 32 h 56"/>
                <a:gd name="T8" fmla="*/ 2 w 31"/>
                <a:gd name="T9" fmla="*/ 37 h 56"/>
                <a:gd name="T10" fmla="*/ 2 w 31"/>
                <a:gd name="T11" fmla="*/ 40 h 56"/>
                <a:gd name="T12" fmla="*/ 0 w 31"/>
                <a:gd name="T13" fmla="*/ 45 h 56"/>
                <a:gd name="T14" fmla="*/ 2 w 31"/>
                <a:gd name="T15" fmla="*/ 48 h 56"/>
                <a:gd name="T16" fmla="*/ 3 w 31"/>
                <a:gd name="T17" fmla="*/ 51 h 56"/>
                <a:gd name="T18" fmla="*/ 5 w 31"/>
                <a:gd name="T19" fmla="*/ 51 h 56"/>
                <a:gd name="T20" fmla="*/ 7 w 31"/>
                <a:gd name="T21" fmla="*/ 53 h 56"/>
                <a:gd name="T22" fmla="*/ 10 w 31"/>
                <a:gd name="T23" fmla="*/ 53 h 56"/>
                <a:gd name="T24" fmla="*/ 11 w 31"/>
                <a:gd name="T25" fmla="*/ 53 h 56"/>
                <a:gd name="T26" fmla="*/ 13 w 31"/>
                <a:gd name="T27" fmla="*/ 53 h 56"/>
                <a:gd name="T28" fmla="*/ 16 w 31"/>
                <a:gd name="T29" fmla="*/ 53 h 56"/>
                <a:gd name="T30" fmla="*/ 19 w 31"/>
                <a:gd name="T31" fmla="*/ 54 h 56"/>
                <a:gd name="T32" fmla="*/ 21 w 31"/>
                <a:gd name="T33" fmla="*/ 56 h 56"/>
                <a:gd name="T34" fmla="*/ 23 w 31"/>
                <a:gd name="T35" fmla="*/ 56 h 56"/>
                <a:gd name="T36" fmla="*/ 24 w 31"/>
                <a:gd name="T37" fmla="*/ 56 h 56"/>
                <a:gd name="T38" fmla="*/ 26 w 31"/>
                <a:gd name="T39" fmla="*/ 54 h 56"/>
                <a:gd name="T40" fmla="*/ 28 w 31"/>
                <a:gd name="T41" fmla="*/ 53 h 56"/>
                <a:gd name="T42" fmla="*/ 29 w 31"/>
                <a:gd name="T43" fmla="*/ 51 h 56"/>
                <a:gd name="T44" fmla="*/ 31 w 31"/>
                <a:gd name="T45" fmla="*/ 49 h 56"/>
                <a:gd name="T46" fmla="*/ 31 w 31"/>
                <a:gd name="T47" fmla="*/ 48 h 56"/>
                <a:gd name="T48" fmla="*/ 31 w 31"/>
                <a:gd name="T49" fmla="*/ 45 h 56"/>
                <a:gd name="T50" fmla="*/ 31 w 31"/>
                <a:gd name="T51" fmla="*/ 40 h 56"/>
                <a:gd name="T52" fmla="*/ 31 w 31"/>
                <a:gd name="T53" fmla="*/ 33 h 56"/>
                <a:gd name="T54" fmla="*/ 31 w 31"/>
                <a:gd name="T55" fmla="*/ 27 h 56"/>
                <a:gd name="T56" fmla="*/ 31 w 31"/>
                <a:gd name="T57" fmla="*/ 22 h 56"/>
                <a:gd name="T58" fmla="*/ 29 w 31"/>
                <a:gd name="T59" fmla="*/ 16 h 56"/>
                <a:gd name="T60" fmla="*/ 26 w 31"/>
                <a:gd name="T61" fmla="*/ 11 h 56"/>
                <a:gd name="T62" fmla="*/ 24 w 31"/>
                <a:gd name="T63" fmla="*/ 6 h 56"/>
                <a:gd name="T64" fmla="*/ 19 w 31"/>
                <a:gd name="T65" fmla="*/ 1 h 56"/>
                <a:gd name="T66" fmla="*/ 18 w 31"/>
                <a:gd name="T67" fmla="*/ 0 h 56"/>
                <a:gd name="T68" fmla="*/ 18 w 31"/>
                <a:gd name="T69" fmla="*/ 0 h 56"/>
                <a:gd name="T70" fmla="*/ 16 w 31"/>
                <a:gd name="T71" fmla="*/ 0 h 56"/>
                <a:gd name="T72" fmla="*/ 15 w 31"/>
                <a:gd name="T73" fmla="*/ 0 h 56"/>
                <a:gd name="T74" fmla="*/ 13 w 31"/>
                <a:gd name="T75" fmla="*/ 0 h 56"/>
                <a:gd name="T76" fmla="*/ 11 w 31"/>
                <a:gd name="T77" fmla="*/ 0 h 56"/>
                <a:gd name="T78" fmla="*/ 10 w 31"/>
                <a:gd name="T79" fmla="*/ 0 h 56"/>
                <a:gd name="T80" fmla="*/ 10 w 31"/>
                <a:gd name="T81" fmla="*/ 1 h 56"/>
                <a:gd name="T82" fmla="*/ 8 w 31"/>
                <a:gd name="T83" fmla="*/ 3 h 56"/>
                <a:gd name="T84" fmla="*/ 7 w 31"/>
                <a:gd name="T85" fmla="*/ 4 h 56"/>
                <a:gd name="T86" fmla="*/ 5 w 31"/>
                <a:gd name="T87" fmla="*/ 6 h 56"/>
                <a:gd name="T88" fmla="*/ 5 w 31"/>
                <a:gd name="T89" fmla="*/ 8 h 56"/>
                <a:gd name="T90" fmla="*/ 3 w 31"/>
                <a:gd name="T91" fmla="*/ 11 h 56"/>
                <a:gd name="T92" fmla="*/ 3 w 31"/>
                <a:gd name="T93" fmla="*/ 12 h 56"/>
                <a:gd name="T94" fmla="*/ 3 w 31"/>
                <a:gd name="T95" fmla="*/ 16 h 56"/>
                <a:gd name="T96" fmla="*/ 3 w 31"/>
                <a:gd name="T97" fmla="*/ 19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56"/>
                <a:gd name="T149" fmla="*/ 31 w 31"/>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56">
                  <a:moveTo>
                    <a:pt x="3" y="19"/>
                  </a:moveTo>
                  <a:lnTo>
                    <a:pt x="3" y="22"/>
                  </a:lnTo>
                  <a:lnTo>
                    <a:pt x="3" y="27"/>
                  </a:lnTo>
                  <a:lnTo>
                    <a:pt x="3" y="32"/>
                  </a:lnTo>
                  <a:lnTo>
                    <a:pt x="2" y="37"/>
                  </a:lnTo>
                  <a:lnTo>
                    <a:pt x="2" y="40"/>
                  </a:lnTo>
                  <a:lnTo>
                    <a:pt x="0" y="45"/>
                  </a:lnTo>
                  <a:lnTo>
                    <a:pt x="2" y="48"/>
                  </a:lnTo>
                  <a:lnTo>
                    <a:pt x="3" y="51"/>
                  </a:lnTo>
                  <a:lnTo>
                    <a:pt x="5" y="51"/>
                  </a:lnTo>
                  <a:lnTo>
                    <a:pt x="7" y="53"/>
                  </a:lnTo>
                  <a:lnTo>
                    <a:pt x="10" y="53"/>
                  </a:lnTo>
                  <a:lnTo>
                    <a:pt x="11" y="53"/>
                  </a:lnTo>
                  <a:lnTo>
                    <a:pt x="13" y="53"/>
                  </a:lnTo>
                  <a:lnTo>
                    <a:pt x="16" y="53"/>
                  </a:lnTo>
                  <a:lnTo>
                    <a:pt x="19" y="54"/>
                  </a:lnTo>
                  <a:lnTo>
                    <a:pt x="21" y="56"/>
                  </a:lnTo>
                  <a:lnTo>
                    <a:pt x="23" y="56"/>
                  </a:lnTo>
                  <a:lnTo>
                    <a:pt x="24" y="56"/>
                  </a:lnTo>
                  <a:lnTo>
                    <a:pt x="26" y="54"/>
                  </a:lnTo>
                  <a:lnTo>
                    <a:pt x="28" y="53"/>
                  </a:lnTo>
                  <a:lnTo>
                    <a:pt x="29" y="51"/>
                  </a:lnTo>
                  <a:lnTo>
                    <a:pt x="31" y="49"/>
                  </a:lnTo>
                  <a:lnTo>
                    <a:pt x="31" y="48"/>
                  </a:lnTo>
                  <a:lnTo>
                    <a:pt x="31" y="45"/>
                  </a:lnTo>
                  <a:lnTo>
                    <a:pt x="31" y="40"/>
                  </a:lnTo>
                  <a:lnTo>
                    <a:pt x="31" y="33"/>
                  </a:lnTo>
                  <a:lnTo>
                    <a:pt x="31" y="27"/>
                  </a:lnTo>
                  <a:lnTo>
                    <a:pt x="31" y="22"/>
                  </a:lnTo>
                  <a:lnTo>
                    <a:pt x="29" y="16"/>
                  </a:lnTo>
                  <a:lnTo>
                    <a:pt x="26" y="11"/>
                  </a:lnTo>
                  <a:lnTo>
                    <a:pt x="24" y="6"/>
                  </a:lnTo>
                  <a:lnTo>
                    <a:pt x="19" y="1"/>
                  </a:lnTo>
                  <a:lnTo>
                    <a:pt x="18" y="0"/>
                  </a:lnTo>
                  <a:lnTo>
                    <a:pt x="16" y="0"/>
                  </a:lnTo>
                  <a:lnTo>
                    <a:pt x="15" y="0"/>
                  </a:lnTo>
                  <a:lnTo>
                    <a:pt x="13" y="0"/>
                  </a:lnTo>
                  <a:lnTo>
                    <a:pt x="11" y="0"/>
                  </a:lnTo>
                  <a:lnTo>
                    <a:pt x="10" y="0"/>
                  </a:lnTo>
                  <a:lnTo>
                    <a:pt x="10" y="1"/>
                  </a:lnTo>
                  <a:lnTo>
                    <a:pt x="8" y="3"/>
                  </a:lnTo>
                  <a:lnTo>
                    <a:pt x="7" y="4"/>
                  </a:lnTo>
                  <a:lnTo>
                    <a:pt x="5" y="6"/>
                  </a:lnTo>
                  <a:lnTo>
                    <a:pt x="5" y="8"/>
                  </a:lnTo>
                  <a:lnTo>
                    <a:pt x="3" y="11"/>
                  </a:lnTo>
                  <a:lnTo>
                    <a:pt x="3" y="12"/>
                  </a:lnTo>
                  <a:lnTo>
                    <a:pt x="3" y="16"/>
                  </a:lnTo>
                  <a:lnTo>
                    <a:pt x="3" y="19"/>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8" name="Freeform 994"/>
            <p:cNvSpPr>
              <a:spLocks/>
            </p:cNvSpPr>
            <p:nvPr/>
          </p:nvSpPr>
          <p:spPr bwMode="auto">
            <a:xfrm>
              <a:off x="4478" y="2374"/>
              <a:ext cx="529" cy="164"/>
            </a:xfrm>
            <a:custGeom>
              <a:avLst/>
              <a:gdLst>
                <a:gd name="T0" fmla="*/ 260 w 529"/>
                <a:gd name="T1" fmla="*/ 14 h 164"/>
                <a:gd name="T2" fmla="*/ 238 w 529"/>
                <a:gd name="T3" fmla="*/ 20 h 164"/>
                <a:gd name="T4" fmla="*/ 207 w 529"/>
                <a:gd name="T5" fmla="*/ 19 h 164"/>
                <a:gd name="T6" fmla="*/ 173 w 529"/>
                <a:gd name="T7" fmla="*/ 16 h 164"/>
                <a:gd name="T8" fmla="*/ 157 w 529"/>
                <a:gd name="T9" fmla="*/ 16 h 164"/>
                <a:gd name="T10" fmla="*/ 149 w 529"/>
                <a:gd name="T11" fmla="*/ 20 h 164"/>
                <a:gd name="T12" fmla="*/ 127 w 529"/>
                <a:gd name="T13" fmla="*/ 22 h 164"/>
                <a:gd name="T14" fmla="*/ 99 w 529"/>
                <a:gd name="T15" fmla="*/ 14 h 164"/>
                <a:gd name="T16" fmla="*/ 79 w 529"/>
                <a:gd name="T17" fmla="*/ 20 h 164"/>
                <a:gd name="T18" fmla="*/ 61 w 529"/>
                <a:gd name="T19" fmla="*/ 29 h 164"/>
                <a:gd name="T20" fmla="*/ 45 w 529"/>
                <a:gd name="T21" fmla="*/ 24 h 164"/>
                <a:gd name="T22" fmla="*/ 29 w 529"/>
                <a:gd name="T23" fmla="*/ 22 h 164"/>
                <a:gd name="T24" fmla="*/ 11 w 529"/>
                <a:gd name="T25" fmla="*/ 24 h 164"/>
                <a:gd name="T26" fmla="*/ 0 w 529"/>
                <a:gd name="T27" fmla="*/ 38 h 164"/>
                <a:gd name="T28" fmla="*/ 5 w 529"/>
                <a:gd name="T29" fmla="*/ 61 h 164"/>
                <a:gd name="T30" fmla="*/ 21 w 529"/>
                <a:gd name="T31" fmla="*/ 78 h 164"/>
                <a:gd name="T32" fmla="*/ 43 w 529"/>
                <a:gd name="T33" fmla="*/ 83 h 164"/>
                <a:gd name="T34" fmla="*/ 63 w 529"/>
                <a:gd name="T35" fmla="*/ 78 h 164"/>
                <a:gd name="T36" fmla="*/ 88 w 529"/>
                <a:gd name="T37" fmla="*/ 90 h 164"/>
                <a:gd name="T38" fmla="*/ 116 w 529"/>
                <a:gd name="T39" fmla="*/ 101 h 164"/>
                <a:gd name="T40" fmla="*/ 132 w 529"/>
                <a:gd name="T41" fmla="*/ 101 h 164"/>
                <a:gd name="T42" fmla="*/ 146 w 529"/>
                <a:gd name="T43" fmla="*/ 96 h 164"/>
                <a:gd name="T44" fmla="*/ 164 w 529"/>
                <a:gd name="T45" fmla="*/ 106 h 164"/>
                <a:gd name="T46" fmla="*/ 185 w 529"/>
                <a:gd name="T47" fmla="*/ 120 h 164"/>
                <a:gd name="T48" fmla="*/ 207 w 529"/>
                <a:gd name="T49" fmla="*/ 144 h 164"/>
                <a:gd name="T50" fmla="*/ 234 w 529"/>
                <a:gd name="T51" fmla="*/ 162 h 164"/>
                <a:gd name="T52" fmla="*/ 255 w 529"/>
                <a:gd name="T53" fmla="*/ 156 h 164"/>
                <a:gd name="T54" fmla="*/ 268 w 529"/>
                <a:gd name="T55" fmla="*/ 152 h 164"/>
                <a:gd name="T56" fmla="*/ 281 w 529"/>
                <a:gd name="T57" fmla="*/ 143 h 164"/>
                <a:gd name="T58" fmla="*/ 292 w 529"/>
                <a:gd name="T59" fmla="*/ 127 h 164"/>
                <a:gd name="T60" fmla="*/ 308 w 529"/>
                <a:gd name="T61" fmla="*/ 120 h 164"/>
                <a:gd name="T62" fmla="*/ 328 w 529"/>
                <a:gd name="T63" fmla="*/ 128 h 164"/>
                <a:gd name="T64" fmla="*/ 353 w 529"/>
                <a:gd name="T65" fmla="*/ 123 h 164"/>
                <a:gd name="T66" fmla="*/ 384 w 529"/>
                <a:gd name="T67" fmla="*/ 117 h 164"/>
                <a:gd name="T68" fmla="*/ 414 w 529"/>
                <a:gd name="T69" fmla="*/ 128 h 164"/>
                <a:gd name="T70" fmla="*/ 439 w 529"/>
                <a:gd name="T71" fmla="*/ 159 h 164"/>
                <a:gd name="T72" fmla="*/ 459 w 529"/>
                <a:gd name="T73" fmla="*/ 159 h 164"/>
                <a:gd name="T74" fmla="*/ 479 w 529"/>
                <a:gd name="T75" fmla="*/ 143 h 164"/>
                <a:gd name="T76" fmla="*/ 493 w 529"/>
                <a:gd name="T77" fmla="*/ 123 h 164"/>
                <a:gd name="T78" fmla="*/ 509 w 529"/>
                <a:gd name="T79" fmla="*/ 94 h 164"/>
                <a:gd name="T80" fmla="*/ 511 w 529"/>
                <a:gd name="T81" fmla="*/ 77 h 164"/>
                <a:gd name="T82" fmla="*/ 514 w 529"/>
                <a:gd name="T83" fmla="*/ 62 h 164"/>
                <a:gd name="T84" fmla="*/ 525 w 529"/>
                <a:gd name="T85" fmla="*/ 48 h 164"/>
                <a:gd name="T86" fmla="*/ 522 w 529"/>
                <a:gd name="T87" fmla="*/ 24 h 164"/>
                <a:gd name="T88" fmla="*/ 492 w 529"/>
                <a:gd name="T89" fmla="*/ 6 h 164"/>
                <a:gd name="T90" fmla="*/ 458 w 529"/>
                <a:gd name="T91" fmla="*/ 6 h 164"/>
                <a:gd name="T92" fmla="*/ 411 w 529"/>
                <a:gd name="T93" fmla="*/ 4 h 164"/>
                <a:gd name="T94" fmla="*/ 360 w 529"/>
                <a:gd name="T95" fmla="*/ 1 h 164"/>
                <a:gd name="T96" fmla="*/ 326 w 529"/>
                <a:gd name="T97" fmla="*/ 4 h 164"/>
                <a:gd name="T98" fmla="*/ 296 w 529"/>
                <a:gd name="T99" fmla="*/ 0 h 164"/>
                <a:gd name="T100" fmla="*/ 283 w 529"/>
                <a:gd name="T101" fmla="*/ 0 h 164"/>
                <a:gd name="T102" fmla="*/ 276 w 529"/>
                <a:gd name="T103" fmla="*/ 3 h 1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64"/>
                <a:gd name="T158" fmla="*/ 529 w 529"/>
                <a:gd name="T159" fmla="*/ 164 h 1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64">
                  <a:moveTo>
                    <a:pt x="275" y="4"/>
                  </a:moveTo>
                  <a:lnTo>
                    <a:pt x="270" y="8"/>
                  </a:lnTo>
                  <a:lnTo>
                    <a:pt x="265" y="11"/>
                  </a:lnTo>
                  <a:lnTo>
                    <a:pt x="260" y="14"/>
                  </a:lnTo>
                  <a:lnTo>
                    <a:pt x="254" y="17"/>
                  </a:lnTo>
                  <a:lnTo>
                    <a:pt x="249" y="19"/>
                  </a:lnTo>
                  <a:lnTo>
                    <a:pt x="244" y="20"/>
                  </a:lnTo>
                  <a:lnTo>
                    <a:pt x="238" y="20"/>
                  </a:lnTo>
                  <a:lnTo>
                    <a:pt x="233" y="20"/>
                  </a:lnTo>
                  <a:lnTo>
                    <a:pt x="225" y="20"/>
                  </a:lnTo>
                  <a:lnTo>
                    <a:pt x="217" y="20"/>
                  </a:lnTo>
                  <a:lnTo>
                    <a:pt x="207" y="19"/>
                  </a:lnTo>
                  <a:lnTo>
                    <a:pt x="199" y="17"/>
                  </a:lnTo>
                  <a:lnTo>
                    <a:pt x="189" y="17"/>
                  </a:lnTo>
                  <a:lnTo>
                    <a:pt x="181" y="16"/>
                  </a:lnTo>
                  <a:lnTo>
                    <a:pt x="173" y="16"/>
                  </a:lnTo>
                  <a:lnTo>
                    <a:pt x="164" y="14"/>
                  </a:lnTo>
                  <a:lnTo>
                    <a:pt x="162" y="16"/>
                  </a:lnTo>
                  <a:lnTo>
                    <a:pt x="161" y="16"/>
                  </a:lnTo>
                  <a:lnTo>
                    <a:pt x="157" y="16"/>
                  </a:lnTo>
                  <a:lnTo>
                    <a:pt x="156" y="17"/>
                  </a:lnTo>
                  <a:lnTo>
                    <a:pt x="154" y="19"/>
                  </a:lnTo>
                  <a:lnTo>
                    <a:pt x="151" y="19"/>
                  </a:lnTo>
                  <a:lnTo>
                    <a:pt x="149" y="20"/>
                  </a:lnTo>
                  <a:lnTo>
                    <a:pt x="146" y="22"/>
                  </a:lnTo>
                  <a:lnTo>
                    <a:pt x="140" y="24"/>
                  </a:lnTo>
                  <a:lnTo>
                    <a:pt x="133" y="24"/>
                  </a:lnTo>
                  <a:lnTo>
                    <a:pt x="127" y="22"/>
                  </a:lnTo>
                  <a:lnTo>
                    <a:pt x="120" y="20"/>
                  </a:lnTo>
                  <a:lnTo>
                    <a:pt x="114" y="17"/>
                  </a:lnTo>
                  <a:lnTo>
                    <a:pt x="108" y="16"/>
                  </a:lnTo>
                  <a:lnTo>
                    <a:pt x="99" y="14"/>
                  </a:lnTo>
                  <a:lnTo>
                    <a:pt x="93" y="14"/>
                  </a:lnTo>
                  <a:lnTo>
                    <a:pt x="88" y="16"/>
                  </a:lnTo>
                  <a:lnTo>
                    <a:pt x="83" y="17"/>
                  </a:lnTo>
                  <a:lnTo>
                    <a:pt x="79" y="20"/>
                  </a:lnTo>
                  <a:lnTo>
                    <a:pt x="75" y="24"/>
                  </a:lnTo>
                  <a:lnTo>
                    <a:pt x="71" y="25"/>
                  </a:lnTo>
                  <a:lnTo>
                    <a:pt x="66" y="27"/>
                  </a:lnTo>
                  <a:lnTo>
                    <a:pt x="61" y="29"/>
                  </a:lnTo>
                  <a:lnTo>
                    <a:pt x="56" y="27"/>
                  </a:lnTo>
                  <a:lnTo>
                    <a:pt x="53" y="25"/>
                  </a:lnTo>
                  <a:lnTo>
                    <a:pt x="48" y="25"/>
                  </a:lnTo>
                  <a:lnTo>
                    <a:pt x="45" y="24"/>
                  </a:lnTo>
                  <a:lnTo>
                    <a:pt x="40" y="24"/>
                  </a:lnTo>
                  <a:lnTo>
                    <a:pt x="37" y="22"/>
                  </a:lnTo>
                  <a:lnTo>
                    <a:pt x="34" y="22"/>
                  </a:lnTo>
                  <a:lnTo>
                    <a:pt x="29" y="22"/>
                  </a:lnTo>
                  <a:lnTo>
                    <a:pt x="26" y="22"/>
                  </a:lnTo>
                  <a:lnTo>
                    <a:pt x="21" y="22"/>
                  </a:lnTo>
                  <a:lnTo>
                    <a:pt x="16" y="24"/>
                  </a:lnTo>
                  <a:lnTo>
                    <a:pt x="11" y="24"/>
                  </a:lnTo>
                  <a:lnTo>
                    <a:pt x="8" y="27"/>
                  </a:lnTo>
                  <a:lnTo>
                    <a:pt x="5" y="29"/>
                  </a:lnTo>
                  <a:lnTo>
                    <a:pt x="1" y="33"/>
                  </a:lnTo>
                  <a:lnTo>
                    <a:pt x="0" y="38"/>
                  </a:lnTo>
                  <a:lnTo>
                    <a:pt x="0" y="43"/>
                  </a:lnTo>
                  <a:lnTo>
                    <a:pt x="1" y="49"/>
                  </a:lnTo>
                  <a:lnTo>
                    <a:pt x="3" y="56"/>
                  </a:lnTo>
                  <a:lnTo>
                    <a:pt x="5" y="61"/>
                  </a:lnTo>
                  <a:lnTo>
                    <a:pt x="8" y="66"/>
                  </a:lnTo>
                  <a:lnTo>
                    <a:pt x="13" y="70"/>
                  </a:lnTo>
                  <a:lnTo>
                    <a:pt x="16" y="75"/>
                  </a:lnTo>
                  <a:lnTo>
                    <a:pt x="21" y="78"/>
                  </a:lnTo>
                  <a:lnTo>
                    <a:pt x="27" y="82"/>
                  </a:lnTo>
                  <a:lnTo>
                    <a:pt x="32" y="83"/>
                  </a:lnTo>
                  <a:lnTo>
                    <a:pt x="38" y="83"/>
                  </a:lnTo>
                  <a:lnTo>
                    <a:pt x="43" y="83"/>
                  </a:lnTo>
                  <a:lnTo>
                    <a:pt x="48" y="82"/>
                  </a:lnTo>
                  <a:lnTo>
                    <a:pt x="53" y="80"/>
                  </a:lnTo>
                  <a:lnTo>
                    <a:pt x="58" y="78"/>
                  </a:lnTo>
                  <a:lnTo>
                    <a:pt x="63" y="78"/>
                  </a:lnTo>
                  <a:lnTo>
                    <a:pt x="67" y="80"/>
                  </a:lnTo>
                  <a:lnTo>
                    <a:pt x="74" y="83"/>
                  </a:lnTo>
                  <a:lnTo>
                    <a:pt x="80" y="86"/>
                  </a:lnTo>
                  <a:lnTo>
                    <a:pt x="88" y="90"/>
                  </a:lnTo>
                  <a:lnTo>
                    <a:pt x="95" y="93"/>
                  </a:lnTo>
                  <a:lnTo>
                    <a:pt x="101" y="96"/>
                  </a:lnTo>
                  <a:lnTo>
                    <a:pt x="109" y="98"/>
                  </a:lnTo>
                  <a:lnTo>
                    <a:pt x="116" y="101"/>
                  </a:lnTo>
                  <a:lnTo>
                    <a:pt x="122" y="103"/>
                  </a:lnTo>
                  <a:lnTo>
                    <a:pt x="125" y="103"/>
                  </a:lnTo>
                  <a:lnTo>
                    <a:pt x="128" y="103"/>
                  </a:lnTo>
                  <a:lnTo>
                    <a:pt x="132" y="101"/>
                  </a:lnTo>
                  <a:lnTo>
                    <a:pt x="136" y="99"/>
                  </a:lnTo>
                  <a:lnTo>
                    <a:pt x="140" y="96"/>
                  </a:lnTo>
                  <a:lnTo>
                    <a:pt x="143" y="96"/>
                  </a:lnTo>
                  <a:lnTo>
                    <a:pt x="146" y="96"/>
                  </a:lnTo>
                  <a:lnTo>
                    <a:pt x="149" y="96"/>
                  </a:lnTo>
                  <a:lnTo>
                    <a:pt x="154" y="99"/>
                  </a:lnTo>
                  <a:lnTo>
                    <a:pt x="159" y="103"/>
                  </a:lnTo>
                  <a:lnTo>
                    <a:pt x="164" y="106"/>
                  </a:lnTo>
                  <a:lnTo>
                    <a:pt x="169" y="109"/>
                  </a:lnTo>
                  <a:lnTo>
                    <a:pt x="173" y="112"/>
                  </a:lnTo>
                  <a:lnTo>
                    <a:pt x="178" y="117"/>
                  </a:lnTo>
                  <a:lnTo>
                    <a:pt x="185" y="120"/>
                  </a:lnTo>
                  <a:lnTo>
                    <a:pt x="189" y="125"/>
                  </a:lnTo>
                  <a:lnTo>
                    <a:pt x="196" y="131"/>
                  </a:lnTo>
                  <a:lnTo>
                    <a:pt x="202" y="138"/>
                  </a:lnTo>
                  <a:lnTo>
                    <a:pt x="207" y="144"/>
                  </a:lnTo>
                  <a:lnTo>
                    <a:pt x="214" y="151"/>
                  </a:lnTo>
                  <a:lnTo>
                    <a:pt x="220" y="157"/>
                  </a:lnTo>
                  <a:lnTo>
                    <a:pt x="226" y="160"/>
                  </a:lnTo>
                  <a:lnTo>
                    <a:pt x="234" y="162"/>
                  </a:lnTo>
                  <a:lnTo>
                    <a:pt x="242" y="160"/>
                  </a:lnTo>
                  <a:lnTo>
                    <a:pt x="247" y="159"/>
                  </a:lnTo>
                  <a:lnTo>
                    <a:pt x="251" y="157"/>
                  </a:lnTo>
                  <a:lnTo>
                    <a:pt x="255" y="156"/>
                  </a:lnTo>
                  <a:lnTo>
                    <a:pt x="259" y="156"/>
                  </a:lnTo>
                  <a:lnTo>
                    <a:pt x="262" y="154"/>
                  </a:lnTo>
                  <a:lnTo>
                    <a:pt x="265" y="154"/>
                  </a:lnTo>
                  <a:lnTo>
                    <a:pt x="268" y="152"/>
                  </a:lnTo>
                  <a:lnTo>
                    <a:pt x="271" y="152"/>
                  </a:lnTo>
                  <a:lnTo>
                    <a:pt x="276" y="149"/>
                  </a:lnTo>
                  <a:lnTo>
                    <a:pt x="279" y="146"/>
                  </a:lnTo>
                  <a:lnTo>
                    <a:pt x="281" y="143"/>
                  </a:lnTo>
                  <a:lnTo>
                    <a:pt x="284" y="140"/>
                  </a:lnTo>
                  <a:lnTo>
                    <a:pt x="287" y="135"/>
                  </a:lnTo>
                  <a:lnTo>
                    <a:pt x="291" y="131"/>
                  </a:lnTo>
                  <a:lnTo>
                    <a:pt x="292" y="127"/>
                  </a:lnTo>
                  <a:lnTo>
                    <a:pt x="296" y="123"/>
                  </a:lnTo>
                  <a:lnTo>
                    <a:pt x="300" y="120"/>
                  </a:lnTo>
                  <a:lnTo>
                    <a:pt x="304" y="119"/>
                  </a:lnTo>
                  <a:lnTo>
                    <a:pt x="308" y="120"/>
                  </a:lnTo>
                  <a:lnTo>
                    <a:pt x="313" y="122"/>
                  </a:lnTo>
                  <a:lnTo>
                    <a:pt x="318" y="123"/>
                  </a:lnTo>
                  <a:lnTo>
                    <a:pt x="323" y="127"/>
                  </a:lnTo>
                  <a:lnTo>
                    <a:pt x="328" y="128"/>
                  </a:lnTo>
                  <a:lnTo>
                    <a:pt x="334" y="128"/>
                  </a:lnTo>
                  <a:lnTo>
                    <a:pt x="340" y="127"/>
                  </a:lnTo>
                  <a:lnTo>
                    <a:pt x="347" y="125"/>
                  </a:lnTo>
                  <a:lnTo>
                    <a:pt x="353" y="123"/>
                  </a:lnTo>
                  <a:lnTo>
                    <a:pt x="361" y="120"/>
                  </a:lnTo>
                  <a:lnTo>
                    <a:pt x="368" y="119"/>
                  </a:lnTo>
                  <a:lnTo>
                    <a:pt x="376" y="117"/>
                  </a:lnTo>
                  <a:lnTo>
                    <a:pt x="384" y="117"/>
                  </a:lnTo>
                  <a:lnTo>
                    <a:pt x="392" y="117"/>
                  </a:lnTo>
                  <a:lnTo>
                    <a:pt x="402" y="119"/>
                  </a:lnTo>
                  <a:lnTo>
                    <a:pt x="410" y="123"/>
                  </a:lnTo>
                  <a:lnTo>
                    <a:pt x="414" y="128"/>
                  </a:lnTo>
                  <a:lnTo>
                    <a:pt x="421" y="136"/>
                  </a:lnTo>
                  <a:lnTo>
                    <a:pt x="426" y="144"/>
                  </a:lnTo>
                  <a:lnTo>
                    <a:pt x="432" y="151"/>
                  </a:lnTo>
                  <a:lnTo>
                    <a:pt x="439" y="159"/>
                  </a:lnTo>
                  <a:lnTo>
                    <a:pt x="448" y="164"/>
                  </a:lnTo>
                  <a:lnTo>
                    <a:pt x="451" y="164"/>
                  </a:lnTo>
                  <a:lnTo>
                    <a:pt x="455" y="162"/>
                  </a:lnTo>
                  <a:lnTo>
                    <a:pt x="459" y="159"/>
                  </a:lnTo>
                  <a:lnTo>
                    <a:pt x="464" y="156"/>
                  </a:lnTo>
                  <a:lnTo>
                    <a:pt x="471" y="151"/>
                  </a:lnTo>
                  <a:lnTo>
                    <a:pt x="475" y="148"/>
                  </a:lnTo>
                  <a:lnTo>
                    <a:pt x="479" y="143"/>
                  </a:lnTo>
                  <a:lnTo>
                    <a:pt x="482" y="140"/>
                  </a:lnTo>
                  <a:lnTo>
                    <a:pt x="485" y="136"/>
                  </a:lnTo>
                  <a:lnTo>
                    <a:pt x="488" y="130"/>
                  </a:lnTo>
                  <a:lnTo>
                    <a:pt x="493" y="123"/>
                  </a:lnTo>
                  <a:lnTo>
                    <a:pt x="498" y="115"/>
                  </a:lnTo>
                  <a:lnTo>
                    <a:pt x="503" y="107"/>
                  </a:lnTo>
                  <a:lnTo>
                    <a:pt x="506" y="99"/>
                  </a:lnTo>
                  <a:lnTo>
                    <a:pt x="509" y="94"/>
                  </a:lnTo>
                  <a:lnTo>
                    <a:pt x="511" y="90"/>
                  </a:lnTo>
                  <a:lnTo>
                    <a:pt x="511" y="86"/>
                  </a:lnTo>
                  <a:lnTo>
                    <a:pt x="511" y="82"/>
                  </a:lnTo>
                  <a:lnTo>
                    <a:pt x="511" y="77"/>
                  </a:lnTo>
                  <a:lnTo>
                    <a:pt x="512" y="74"/>
                  </a:lnTo>
                  <a:lnTo>
                    <a:pt x="512" y="69"/>
                  </a:lnTo>
                  <a:lnTo>
                    <a:pt x="512" y="66"/>
                  </a:lnTo>
                  <a:lnTo>
                    <a:pt x="514" y="62"/>
                  </a:lnTo>
                  <a:lnTo>
                    <a:pt x="516" y="59"/>
                  </a:lnTo>
                  <a:lnTo>
                    <a:pt x="517" y="56"/>
                  </a:lnTo>
                  <a:lnTo>
                    <a:pt x="522" y="51"/>
                  </a:lnTo>
                  <a:lnTo>
                    <a:pt x="525" y="48"/>
                  </a:lnTo>
                  <a:lnTo>
                    <a:pt x="527" y="43"/>
                  </a:lnTo>
                  <a:lnTo>
                    <a:pt x="529" y="37"/>
                  </a:lnTo>
                  <a:lnTo>
                    <a:pt x="527" y="30"/>
                  </a:lnTo>
                  <a:lnTo>
                    <a:pt x="522" y="24"/>
                  </a:lnTo>
                  <a:lnTo>
                    <a:pt x="512" y="14"/>
                  </a:lnTo>
                  <a:lnTo>
                    <a:pt x="506" y="11"/>
                  </a:lnTo>
                  <a:lnTo>
                    <a:pt x="500" y="8"/>
                  </a:lnTo>
                  <a:lnTo>
                    <a:pt x="492" y="6"/>
                  </a:lnTo>
                  <a:lnTo>
                    <a:pt x="484" y="4"/>
                  </a:lnTo>
                  <a:lnTo>
                    <a:pt x="475" y="4"/>
                  </a:lnTo>
                  <a:lnTo>
                    <a:pt x="467" y="4"/>
                  </a:lnTo>
                  <a:lnTo>
                    <a:pt x="458" y="6"/>
                  </a:lnTo>
                  <a:lnTo>
                    <a:pt x="451" y="6"/>
                  </a:lnTo>
                  <a:lnTo>
                    <a:pt x="437" y="8"/>
                  </a:lnTo>
                  <a:lnTo>
                    <a:pt x="424" y="6"/>
                  </a:lnTo>
                  <a:lnTo>
                    <a:pt x="411" y="4"/>
                  </a:lnTo>
                  <a:lnTo>
                    <a:pt x="398" y="3"/>
                  </a:lnTo>
                  <a:lnTo>
                    <a:pt x="385" y="1"/>
                  </a:lnTo>
                  <a:lnTo>
                    <a:pt x="373" y="1"/>
                  </a:lnTo>
                  <a:lnTo>
                    <a:pt x="360" y="1"/>
                  </a:lnTo>
                  <a:lnTo>
                    <a:pt x="347" y="4"/>
                  </a:lnTo>
                  <a:lnTo>
                    <a:pt x="340" y="4"/>
                  </a:lnTo>
                  <a:lnTo>
                    <a:pt x="332" y="6"/>
                  </a:lnTo>
                  <a:lnTo>
                    <a:pt x="326" y="4"/>
                  </a:lnTo>
                  <a:lnTo>
                    <a:pt x="318" y="4"/>
                  </a:lnTo>
                  <a:lnTo>
                    <a:pt x="310" y="3"/>
                  </a:lnTo>
                  <a:lnTo>
                    <a:pt x="304" y="1"/>
                  </a:lnTo>
                  <a:lnTo>
                    <a:pt x="296" y="0"/>
                  </a:lnTo>
                  <a:lnTo>
                    <a:pt x="287" y="0"/>
                  </a:lnTo>
                  <a:lnTo>
                    <a:pt x="286" y="0"/>
                  </a:lnTo>
                  <a:lnTo>
                    <a:pt x="284" y="0"/>
                  </a:lnTo>
                  <a:lnTo>
                    <a:pt x="283" y="0"/>
                  </a:lnTo>
                  <a:lnTo>
                    <a:pt x="281" y="0"/>
                  </a:lnTo>
                  <a:lnTo>
                    <a:pt x="279" y="1"/>
                  </a:lnTo>
                  <a:lnTo>
                    <a:pt x="278" y="1"/>
                  </a:lnTo>
                  <a:lnTo>
                    <a:pt x="276" y="3"/>
                  </a:lnTo>
                  <a:lnTo>
                    <a:pt x="275" y="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9" name="Freeform 995"/>
            <p:cNvSpPr>
              <a:spLocks/>
            </p:cNvSpPr>
            <p:nvPr/>
          </p:nvSpPr>
          <p:spPr bwMode="auto">
            <a:xfrm>
              <a:off x="4489" y="2404"/>
              <a:ext cx="55" cy="47"/>
            </a:xfrm>
            <a:custGeom>
              <a:avLst/>
              <a:gdLst>
                <a:gd name="T0" fmla="*/ 0 w 55"/>
                <a:gd name="T1" fmla="*/ 15 h 47"/>
                <a:gd name="T2" fmla="*/ 2 w 55"/>
                <a:gd name="T3" fmla="*/ 18 h 47"/>
                <a:gd name="T4" fmla="*/ 2 w 55"/>
                <a:gd name="T5" fmla="*/ 21 h 47"/>
                <a:gd name="T6" fmla="*/ 3 w 55"/>
                <a:gd name="T7" fmla="*/ 24 h 47"/>
                <a:gd name="T8" fmla="*/ 5 w 55"/>
                <a:gd name="T9" fmla="*/ 27 h 47"/>
                <a:gd name="T10" fmla="*/ 7 w 55"/>
                <a:gd name="T11" fmla="*/ 31 h 47"/>
                <a:gd name="T12" fmla="*/ 8 w 55"/>
                <a:gd name="T13" fmla="*/ 34 h 47"/>
                <a:gd name="T14" fmla="*/ 10 w 55"/>
                <a:gd name="T15" fmla="*/ 37 h 47"/>
                <a:gd name="T16" fmla="*/ 13 w 55"/>
                <a:gd name="T17" fmla="*/ 39 h 47"/>
                <a:gd name="T18" fmla="*/ 16 w 55"/>
                <a:gd name="T19" fmla="*/ 42 h 47"/>
                <a:gd name="T20" fmla="*/ 21 w 55"/>
                <a:gd name="T21" fmla="*/ 44 h 47"/>
                <a:gd name="T22" fmla="*/ 24 w 55"/>
                <a:gd name="T23" fmla="*/ 45 h 47"/>
                <a:gd name="T24" fmla="*/ 29 w 55"/>
                <a:gd name="T25" fmla="*/ 47 h 47"/>
                <a:gd name="T26" fmla="*/ 34 w 55"/>
                <a:gd name="T27" fmla="*/ 47 h 47"/>
                <a:gd name="T28" fmla="*/ 39 w 55"/>
                <a:gd name="T29" fmla="*/ 47 h 47"/>
                <a:gd name="T30" fmla="*/ 43 w 55"/>
                <a:gd name="T31" fmla="*/ 45 h 47"/>
                <a:gd name="T32" fmla="*/ 48 w 55"/>
                <a:gd name="T33" fmla="*/ 42 h 47"/>
                <a:gd name="T34" fmla="*/ 50 w 55"/>
                <a:gd name="T35" fmla="*/ 39 h 47"/>
                <a:gd name="T36" fmla="*/ 52 w 55"/>
                <a:gd name="T37" fmla="*/ 37 h 47"/>
                <a:gd name="T38" fmla="*/ 52 w 55"/>
                <a:gd name="T39" fmla="*/ 34 h 47"/>
                <a:gd name="T40" fmla="*/ 53 w 55"/>
                <a:gd name="T41" fmla="*/ 32 h 47"/>
                <a:gd name="T42" fmla="*/ 53 w 55"/>
                <a:gd name="T43" fmla="*/ 29 h 47"/>
                <a:gd name="T44" fmla="*/ 55 w 55"/>
                <a:gd name="T45" fmla="*/ 26 h 47"/>
                <a:gd name="T46" fmla="*/ 53 w 55"/>
                <a:gd name="T47" fmla="*/ 23 h 47"/>
                <a:gd name="T48" fmla="*/ 53 w 55"/>
                <a:gd name="T49" fmla="*/ 19 h 47"/>
                <a:gd name="T50" fmla="*/ 52 w 55"/>
                <a:gd name="T51" fmla="*/ 18 h 47"/>
                <a:gd name="T52" fmla="*/ 50 w 55"/>
                <a:gd name="T53" fmla="*/ 16 h 47"/>
                <a:gd name="T54" fmla="*/ 48 w 55"/>
                <a:gd name="T55" fmla="*/ 15 h 47"/>
                <a:gd name="T56" fmla="*/ 47 w 55"/>
                <a:gd name="T57" fmla="*/ 13 h 47"/>
                <a:gd name="T58" fmla="*/ 47 w 55"/>
                <a:gd name="T59" fmla="*/ 11 h 47"/>
                <a:gd name="T60" fmla="*/ 45 w 55"/>
                <a:gd name="T61" fmla="*/ 10 h 47"/>
                <a:gd name="T62" fmla="*/ 42 w 55"/>
                <a:gd name="T63" fmla="*/ 10 h 47"/>
                <a:gd name="T64" fmla="*/ 40 w 55"/>
                <a:gd name="T65" fmla="*/ 8 h 47"/>
                <a:gd name="T66" fmla="*/ 35 w 55"/>
                <a:gd name="T67" fmla="*/ 5 h 47"/>
                <a:gd name="T68" fmla="*/ 27 w 55"/>
                <a:gd name="T69" fmla="*/ 2 h 47"/>
                <a:gd name="T70" fmla="*/ 21 w 55"/>
                <a:gd name="T71" fmla="*/ 0 h 47"/>
                <a:gd name="T72" fmla="*/ 15 w 55"/>
                <a:gd name="T73" fmla="*/ 0 h 47"/>
                <a:gd name="T74" fmla="*/ 8 w 55"/>
                <a:gd name="T75" fmla="*/ 0 h 47"/>
                <a:gd name="T76" fmla="*/ 3 w 55"/>
                <a:gd name="T77" fmla="*/ 3 h 47"/>
                <a:gd name="T78" fmla="*/ 0 w 55"/>
                <a:gd name="T79" fmla="*/ 8 h 47"/>
                <a:gd name="T80" fmla="*/ 0 w 55"/>
                <a:gd name="T81" fmla="*/ 15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7"/>
                <a:gd name="T125" fmla="*/ 55 w 5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7">
                  <a:moveTo>
                    <a:pt x="0" y="15"/>
                  </a:moveTo>
                  <a:lnTo>
                    <a:pt x="2" y="18"/>
                  </a:lnTo>
                  <a:lnTo>
                    <a:pt x="2" y="21"/>
                  </a:lnTo>
                  <a:lnTo>
                    <a:pt x="3" y="24"/>
                  </a:lnTo>
                  <a:lnTo>
                    <a:pt x="5" y="27"/>
                  </a:lnTo>
                  <a:lnTo>
                    <a:pt x="7" y="31"/>
                  </a:lnTo>
                  <a:lnTo>
                    <a:pt x="8" y="34"/>
                  </a:lnTo>
                  <a:lnTo>
                    <a:pt x="10" y="37"/>
                  </a:lnTo>
                  <a:lnTo>
                    <a:pt x="13" y="39"/>
                  </a:lnTo>
                  <a:lnTo>
                    <a:pt x="16" y="42"/>
                  </a:lnTo>
                  <a:lnTo>
                    <a:pt x="21" y="44"/>
                  </a:lnTo>
                  <a:lnTo>
                    <a:pt x="24" y="45"/>
                  </a:lnTo>
                  <a:lnTo>
                    <a:pt x="29" y="47"/>
                  </a:lnTo>
                  <a:lnTo>
                    <a:pt x="34" y="47"/>
                  </a:lnTo>
                  <a:lnTo>
                    <a:pt x="39" y="47"/>
                  </a:lnTo>
                  <a:lnTo>
                    <a:pt x="43" y="45"/>
                  </a:lnTo>
                  <a:lnTo>
                    <a:pt x="48" y="42"/>
                  </a:lnTo>
                  <a:lnTo>
                    <a:pt x="50" y="39"/>
                  </a:lnTo>
                  <a:lnTo>
                    <a:pt x="52" y="37"/>
                  </a:lnTo>
                  <a:lnTo>
                    <a:pt x="52" y="34"/>
                  </a:lnTo>
                  <a:lnTo>
                    <a:pt x="53" y="32"/>
                  </a:lnTo>
                  <a:lnTo>
                    <a:pt x="53" y="29"/>
                  </a:lnTo>
                  <a:lnTo>
                    <a:pt x="55" y="26"/>
                  </a:lnTo>
                  <a:lnTo>
                    <a:pt x="53" y="23"/>
                  </a:lnTo>
                  <a:lnTo>
                    <a:pt x="53" y="19"/>
                  </a:lnTo>
                  <a:lnTo>
                    <a:pt x="52" y="18"/>
                  </a:lnTo>
                  <a:lnTo>
                    <a:pt x="50" y="16"/>
                  </a:lnTo>
                  <a:lnTo>
                    <a:pt x="48" y="15"/>
                  </a:lnTo>
                  <a:lnTo>
                    <a:pt x="47" y="13"/>
                  </a:lnTo>
                  <a:lnTo>
                    <a:pt x="47" y="11"/>
                  </a:lnTo>
                  <a:lnTo>
                    <a:pt x="45" y="10"/>
                  </a:lnTo>
                  <a:lnTo>
                    <a:pt x="42" y="10"/>
                  </a:lnTo>
                  <a:lnTo>
                    <a:pt x="40" y="8"/>
                  </a:lnTo>
                  <a:lnTo>
                    <a:pt x="35" y="5"/>
                  </a:lnTo>
                  <a:lnTo>
                    <a:pt x="27" y="2"/>
                  </a:lnTo>
                  <a:lnTo>
                    <a:pt x="21" y="0"/>
                  </a:lnTo>
                  <a:lnTo>
                    <a:pt x="15" y="0"/>
                  </a:lnTo>
                  <a:lnTo>
                    <a:pt x="8" y="0"/>
                  </a:lnTo>
                  <a:lnTo>
                    <a:pt x="3" y="3"/>
                  </a:lnTo>
                  <a:lnTo>
                    <a:pt x="0" y="8"/>
                  </a:lnTo>
                  <a:lnTo>
                    <a:pt x="0" y="1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0" name="Freeform 996"/>
            <p:cNvSpPr>
              <a:spLocks/>
            </p:cNvSpPr>
            <p:nvPr/>
          </p:nvSpPr>
          <p:spPr bwMode="auto">
            <a:xfrm>
              <a:off x="4489" y="2404"/>
              <a:ext cx="55" cy="47"/>
            </a:xfrm>
            <a:custGeom>
              <a:avLst/>
              <a:gdLst>
                <a:gd name="T0" fmla="*/ 0 w 55"/>
                <a:gd name="T1" fmla="*/ 15 h 47"/>
                <a:gd name="T2" fmla="*/ 2 w 55"/>
                <a:gd name="T3" fmla="*/ 18 h 47"/>
                <a:gd name="T4" fmla="*/ 2 w 55"/>
                <a:gd name="T5" fmla="*/ 21 h 47"/>
                <a:gd name="T6" fmla="*/ 3 w 55"/>
                <a:gd name="T7" fmla="*/ 24 h 47"/>
                <a:gd name="T8" fmla="*/ 5 w 55"/>
                <a:gd name="T9" fmla="*/ 27 h 47"/>
                <a:gd name="T10" fmla="*/ 7 w 55"/>
                <a:gd name="T11" fmla="*/ 31 h 47"/>
                <a:gd name="T12" fmla="*/ 8 w 55"/>
                <a:gd name="T13" fmla="*/ 34 h 47"/>
                <a:gd name="T14" fmla="*/ 10 w 55"/>
                <a:gd name="T15" fmla="*/ 37 h 47"/>
                <a:gd name="T16" fmla="*/ 13 w 55"/>
                <a:gd name="T17" fmla="*/ 39 h 47"/>
                <a:gd name="T18" fmla="*/ 16 w 55"/>
                <a:gd name="T19" fmla="*/ 42 h 47"/>
                <a:gd name="T20" fmla="*/ 21 w 55"/>
                <a:gd name="T21" fmla="*/ 44 h 47"/>
                <a:gd name="T22" fmla="*/ 24 w 55"/>
                <a:gd name="T23" fmla="*/ 45 h 47"/>
                <a:gd name="T24" fmla="*/ 29 w 55"/>
                <a:gd name="T25" fmla="*/ 47 h 47"/>
                <a:gd name="T26" fmla="*/ 34 w 55"/>
                <a:gd name="T27" fmla="*/ 47 h 47"/>
                <a:gd name="T28" fmla="*/ 39 w 55"/>
                <a:gd name="T29" fmla="*/ 47 h 47"/>
                <a:gd name="T30" fmla="*/ 43 w 55"/>
                <a:gd name="T31" fmla="*/ 45 h 47"/>
                <a:gd name="T32" fmla="*/ 48 w 55"/>
                <a:gd name="T33" fmla="*/ 42 h 47"/>
                <a:gd name="T34" fmla="*/ 50 w 55"/>
                <a:gd name="T35" fmla="*/ 39 h 47"/>
                <a:gd name="T36" fmla="*/ 52 w 55"/>
                <a:gd name="T37" fmla="*/ 37 h 47"/>
                <a:gd name="T38" fmla="*/ 52 w 55"/>
                <a:gd name="T39" fmla="*/ 34 h 47"/>
                <a:gd name="T40" fmla="*/ 53 w 55"/>
                <a:gd name="T41" fmla="*/ 32 h 47"/>
                <a:gd name="T42" fmla="*/ 53 w 55"/>
                <a:gd name="T43" fmla="*/ 29 h 47"/>
                <a:gd name="T44" fmla="*/ 55 w 55"/>
                <a:gd name="T45" fmla="*/ 26 h 47"/>
                <a:gd name="T46" fmla="*/ 53 w 55"/>
                <a:gd name="T47" fmla="*/ 23 h 47"/>
                <a:gd name="T48" fmla="*/ 53 w 55"/>
                <a:gd name="T49" fmla="*/ 19 h 47"/>
                <a:gd name="T50" fmla="*/ 52 w 55"/>
                <a:gd name="T51" fmla="*/ 18 h 47"/>
                <a:gd name="T52" fmla="*/ 50 w 55"/>
                <a:gd name="T53" fmla="*/ 16 h 47"/>
                <a:gd name="T54" fmla="*/ 48 w 55"/>
                <a:gd name="T55" fmla="*/ 15 h 47"/>
                <a:gd name="T56" fmla="*/ 47 w 55"/>
                <a:gd name="T57" fmla="*/ 13 h 47"/>
                <a:gd name="T58" fmla="*/ 47 w 55"/>
                <a:gd name="T59" fmla="*/ 11 h 47"/>
                <a:gd name="T60" fmla="*/ 45 w 55"/>
                <a:gd name="T61" fmla="*/ 10 h 47"/>
                <a:gd name="T62" fmla="*/ 42 w 55"/>
                <a:gd name="T63" fmla="*/ 10 h 47"/>
                <a:gd name="T64" fmla="*/ 40 w 55"/>
                <a:gd name="T65" fmla="*/ 8 h 47"/>
                <a:gd name="T66" fmla="*/ 35 w 55"/>
                <a:gd name="T67" fmla="*/ 5 h 47"/>
                <a:gd name="T68" fmla="*/ 27 w 55"/>
                <a:gd name="T69" fmla="*/ 2 h 47"/>
                <a:gd name="T70" fmla="*/ 21 w 55"/>
                <a:gd name="T71" fmla="*/ 0 h 47"/>
                <a:gd name="T72" fmla="*/ 15 w 55"/>
                <a:gd name="T73" fmla="*/ 0 h 47"/>
                <a:gd name="T74" fmla="*/ 8 w 55"/>
                <a:gd name="T75" fmla="*/ 0 h 47"/>
                <a:gd name="T76" fmla="*/ 3 w 55"/>
                <a:gd name="T77" fmla="*/ 3 h 47"/>
                <a:gd name="T78" fmla="*/ 0 w 55"/>
                <a:gd name="T79" fmla="*/ 8 h 47"/>
                <a:gd name="T80" fmla="*/ 0 w 55"/>
                <a:gd name="T81" fmla="*/ 15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7"/>
                <a:gd name="T125" fmla="*/ 55 w 55"/>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7">
                  <a:moveTo>
                    <a:pt x="0" y="15"/>
                  </a:moveTo>
                  <a:lnTo>
                    <a:pt x="2" y="18"/>
                  </a:lnTo>
                  <a:lnTo>
                    <a:pt x="2" y="21"/>
                  </a:lnTo>
                  <a:lnTo>
                    <a:pt x="3" y="24"/>
                  </a:lnTo>
                  <a:lnTo>
                    <a:pt x="5" y="27"/>
                  </a:lnTo>
                  <a:lnTo>
                    <a:pt x="7" y="31"/>
                  </a:lnTo>
                  <a:lnTo>
                    <a:pt x="8" y="34"/>
                  </a:lnTo>
                  <a:lnTo>
                    <a:pt x="10" y="37"/>
                  </a:lnTo>
                  <a:lnTo>
                    <a:pt x="13" y="39"/>
                  </a:lnTo>
                  <a:lnTo>
                    <a:pt x="16" y="42"/>
                  </a:lnTo>
                  <a:lnTo>
                    <a:pt x="21" y="44"/>
                  </a:lnTo>
                  <a:lnTo>
                    <a:pt x="24" y="45"/>
                  </a:lnTo>
                  <a:lnTo>
                    <a:pt x="29" y="47"/>
                  </a:lnTo>
                  <a:lnTo>
                    <a:pt x="34" y="47"/>
                  </a:lnTo>
                  <a:lnTo>
                    <a:pt x="39" y="47"/>
                  </a:lnTo>
                  <a:lnTo>
                    <a:pt x="43" y="45"/>
                  </a:lnTo>
                  <a:lnTo>
                    <a:pt x="48" y="42"/>
                  </a:lnTo>
                  <a:lnTo>
                    <a:pt x="50" y="39"/>
                  </a:lnTo>
                  <a:lnTo>
                    <a:pt x="52" y="37"/>
                  </a:lnTo>
                  <a:lnTo>
                    <a:pt x="52" y="34"/>
                  </a:lnTo>
                  <a:lnTo>
                    <a:pt x="53" y="32"/>
                  </a:lnTo>
                  <a:lnTo>
                    <a:pt x="53" y="29"/>
                  </a:lnTo>
                  <a:lnTo>
                    <a:pt x="55" y="26"/>
                  </a:lnTo>
                  <a:lnTo>
                    <a:pt x="53" y="23"/>
                  </a:lnTo>
                  <a:lnTo>
                    <a:pt x="53" y="19"/>
                  </a:lnTo>
                  <a:lnTo>
                    <a:pt x="52" y="18"/>
                  </a:lnTo>
                  <a:lnTo>
                    <a:pt x="50" y="16"/>
                  </a:lnTo>
                  <a:lnTo>
                    <a:pt x="48" y="15"/>
                  </a:lnTo>
                  <a:lnTo>
                    <a:pt x="47" y="13"/>
                  </a:lnTo>
                  <a:lnTo>
                    <a:pt x="47" y="11"/>
                  </a:lnTo>
                  <a:lnTo>
                    <a:pt x="45" y="10"/>
                  </a:lnTo>
                  <a:lnTo>
                    <a:pt x="42" y="10"/>
                  </a:lnTo>
                  <a:lnTo>
                    <a:pt x="40" y="8"/>
                  </a:lnTo>
                  <a:lnTo>
                    <a:pt x="35" y="5"/>
                  </a:lnTo>
                  <a:lnTo>
                    <a:pt x="27" y="2"/>
                  </a:lnTo>
                  <a:lnTo>
                    <a:pt x="21" y="0"/>
                  </a:lnTo>
                  <a:lnTo>
                    <a:pt x="15" y="0"/>
                  </a:lnTo>
                  <a:lnTo>
                    <a:pt x="8" y="0"/>
                  </a:lnTo>
                  <a:lnTo>
                    <a:pt x="3" y="3"/>
                  </a:lnTo>
                  <a:lnTo>
                    <a:pt x="0" y="8"/>
                  </a:lnTo>
                  <a:lnTo>
                    <a:pt x="0" y="1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1" name="Freeform 997"/>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13 w 69"/>
                <a:gd name="T83" fmla="*/ 13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48"/>
                <a:gd name="T128" fmla="*/ 69 w 69"/>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lnTo>
                    <a:pt x="13" y="1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2" name="Freeform 998"/>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13 w 69"/>
                <a:gd name="T83" fmla="*/ 13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48"/>
                <a:gd name="T128" fmla="*/ 69 w 69"/>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lnTo>
                    <a:pt x="13" y="13"/>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3" name="Freeform 999"/>
            <p:cNvSpPr>
              <a:spLocks/>
            </p:cNvSpPr>
            <p:nvPr/>
          </p:nvSpPr>
          <p:spPr bwMode="auto">
            <a:xfrm>
              <a:off x="4555" y="2417"/>
              <a:ext cx="69" cy="48"/>
            </a:xfrm>
            <a:custGeom>
              <a:avLst/>
              <a:gdLst>
                <a:gd name="T0" fmla="*/ 13 w 69"/>
                <a:gd name="T1" fmla="*/ 13 h 48"/>
                <a:gd name="T2" fmla="*/ 10 w 69"/>
                <a:gd name="T3" fmla="*/ 14 h 48"/>
                <a:gd name="T4" fmla="*/ 8 w 69"/>
                <a:gd name="T5" fmla="*/ 16 h 48"/>
                <a:gd name="T6" fmla="*/ 5 w 69"/>
                <a:gd name="T7" fmla="*/ 18 h 48"/>
                <a:gd name="T8" fmla="*/ 3 w 69"/>
                <a:gd name="T9" fmla="*/ 21 h 48"/>
                <a:gd name="T10" fmla="*/ 2 w 69"/>
                <a:gd name="T11" fmla="*/ 23 h 48"/>
                <a:gd name="T12" fmla="*/ 0 w 69"/>
                <a:gd name="T13" fmla="*/ 26 h 48"/>
                <a:gd name="T14" fmla="*/ 0 w 69"/>
                <a:gd name="T15" fmla="*/ 27 h 48"/>
                <a:gd name="T16" fmla="*/ 2 w 69"/>
                <a:gd name="T17" fmla="*/ 29 h 48"/>
                <a:gd name="T18" fmla="*/ 3 w 69"/>
                <a:gd name="T19" fmla="*/ 32 h 48"/>
                <a:gd name="T20" fmla="*/ 6 w 69"/>
                <a:gd name="T21" fmla="*/ 35 h 48"/>
                <a:gd name="T22" fmla="*/ 10 w 69"/>
                <a:gd name="T23" fmla="*/ 37 h 48"/>
                <a:gd name="T24" fmla="*/ 13 w 69"/>
                <a:gd name="T25" fmla="*/ 40 h 48"/>
                <a:gd name="T26" fmla="*/ 16 w 69"/>
                <a:gd name="T27" fmla="*/ 42 h 48"/>
                <a:gd name="T28" fmla="*/ 21 w 69"/>
                <a:gd name="T29" fmla="*/ 43 h 48"/>
                <a:gd name="T30" fmla="*/ 24 w 69"/>
                <a:gd name="T31" fmla="*/ 45 h 48"/>
                <a:gd name="T32" fmla="*/ 27 w 69"/>
                <a:gd name="T33" fmla="*/ 47 h 48"/>
                <a:gd name="T34" fmla="*/ 32 w 69"/>
                <a:gd name="T35" fmla="*/ 48 h 48"/>
                <a:gd name="T36" fmla="*/ 35 w 69"/>
                <a:gd name="T37" fmla="*/ 48 h 48"/>
                <a:gd name="T38" fmla="*/ 40 w 69"/>
                <a:gd name="T39" fmla="*/ 48 h 48"/>
                <a:gd name="T40" fmla="*/ 43 w 69"/>
                <a:gd name="T41" fmla="*/ 48 h 48"/>
                <a:gd name="T42" fmla="*/ 48 w 69"/>
                <a:gd name="T43" fmla="*/ 48 h 48"/>
                <a:gd name="T44" fmla="*/ 51 w 69"/>
                <a:gd name="T45" fmla="*/ 48 h 48"/>
                <a:gd name="T46" fmla="*/ 56 w 69"/>
                <a:gd name="T47" fmla="*/ 47 h 48"/>
                <a:gd name="T48" fmla="*/ 59 w 69"/>
                <a:gd name="T49" fmla="*/ 45 h 48"/>
                <a:gd name="T50" fmla="*/ 66 w 69"/>
                <a:gd name="T51" fmla="*/ 40 h 48"/>
                <a:gd name="T52" fmla="*/ 69 w 69"/>
                <a:gd name="T53" fmla="*/ 35 h 48"/>
                <a:gd name="T54" fmla="*/ 69 w 69"/>
                <a:gd name="T55" fmla="*/ 31 h 48"/>
                <a:gd name="T56" fmla="*/ 67 w 69"/>
                <a:gd name="T57" fmla="*/ 24 h 48"/>
                <a:gd name="T58" fmla="*/ 64 w 69"/>
                <a:gd name="T59" fmla="*/ 18 h 48"/>
                <a:gd name="T60" fmla="*/ 61 w 69"/>
                <a:gd name="T61" fmla="*/ 13 h 48"/>
                <a:gd name="T62" fmla="*/ 56 w 69"/>
                <a:gd name="T63" fmla="*/ 8 h 48"/>
                <a:gd name="T64" fmla="*/ 53 w 69"/>
                <a:gd name="T65" fmla="*/ 5 h 48"/>
                <a:gd name="T66" fmla="*/ 50 w 69"/>
                <a:gd name="T67" fmla="*/ 2 h 48"/>
                <a:gd name="T68" fmla="*/ 45 w 69"/>
                <a:gd name="T69" fmla="*/ 2 h 48"/>
                <a:gd name="T70" fmla="*/ 39 w 69"/>
                <a:gd name="T71" fmla="*/ 0 h 48"/>
                <a:gd name="T72" fmla="*/ 34 w 69"/>
                <a:gd name="T73" fmla="*/ 0 h 48"/>
                <a:gd name="T74" fmla="*/ 29 w 69"/>
                <a:gd name="T75" fmla="*/ 2 h 48"/>
                <a:gd name="T76" fmla="*/ 22 w 69"/>
                <a:gd name="T77" fmla="*/ 5 h 48"/>
                <a:gd name="T78" fmla="*/ 18 w 69"/>
                <a:gd name="T79" fmla="*/ 6 h 48"/>
                <a:gd name="T80" fmla="*/ 14 w 69"/>
                <a:gd name="T81" fmla="*/ 1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
                <a:gd name="T124" fmla="*/ 0 h 48"/>
                <a:gd name="T125" fmla="*/ 69 w 69"/>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 h="48">
                  <a:moveTo>
                    <a:pt x="13" y="13"/>
                  </a:moveTo>
                  <a:lnTo>
                    <a:pt x="10" y="14"/>
                  </a:lnTo>
                  <a:lnTo>
                    <a:pt x="8" y="16"/>
                  </a:lnTo>
                  <a:lnTo>
                    <a:pt x="5" y="18"/>
                  </a:lnTo>
                  <a:lnTo>
                    <a:pt x="3" y="21"/>
                  </a:lnTo>
                  <a:lnTo>
                    <a:pt x="2" y="23"/>
                  </a:lnTo>
                  <a:lnTo>
                    <a:pt x="0" y="26"/>
                  </a:lnTo>
                  <a:lnTo>
                    <a:pt x="0" y="27"/>
                  </a:lnTo>
                  <a:lnTo>
                    <a:pt x="2" y="29"/>
                  </a:lnTo>
                  <a:lnTo>
                    <a:pt x="3" y="32"/>
                  </a:lnTo>
                  <a:lnTo>
                    <a:pt x="6" y="35"/>
                  </a:lnTo>
                  <a:lnTo>
                    <a:pt x="10" y="37"/>
                  </a:lnTo>
                  <a:lnTo>
                    <a:pt x="13" y="40"/>
                  </a:lnTo>
                  <a:lnTo>
                    <a:pt x="16" y="42"/>
                  </a:lnTo>
                  <a:lnTo>
                    <a:pt x="21" y="43"/>
                  </a:lnTo>
                  <a:lnTo>
                    <a:pt x="24" y="45"/>
                  </a:lnTo>
                  <a:lnTo>
                    <a:pt x="27" y="47"/>
                  </a:lnTo>
                  <a:lnTo>
                    <a:pt x="32" y="48"/>
                  </a:lnTo>
                  <a:lnTo>
                    <a:pt x="35" y="48"/>
                  </a:lnTo>
                  <a:lnTo>
                    <a:pt x="40" y="48"/>
                  </a:lnTo>
                  <a:lnTo>
                    <a:pt x="43" y="48"/>
                  </a:lnTo>
                  <a:lnTo>
                    <a:pt x="48" y="48"/>
                  </a:lnTo>
                  <a:lnTo>
                    <a:pt x="51" y="48"/>
                  </a:lnTo>
                  <a:lnTo>
                    <a:pt x="56" y="47"/>
                  </a:lnTo>
                  <a:lnTo>
                    <a:pt x="59" y="45"/>
                  </a:lnTo>
                  <a:lnTo>
                    <a:pt x="66" y="40"/>
                  </a:lnTo>
                  <a:lnTo>
                    <a:pt x="69" y="35"/>
                  </a:lnTo>
                  <a:lnTo>
                    <a:pt x="69" y="31"/>
                  </a:lnTo>
                  <a:lnTo>
                    <a:pt x="67" y="24"/>
                  </a:lnTo>
                  <a:lnTo>
                    <a:pt x="64" y="18"/>
                  </a:lnTo>
                  <a:lnTo>
                    <a:pt x="61" y="13"/>
                  </a:lnTo>
                  <a:lnTo>
                    <a:pt x="56" y="8"/>
                  </a:lnTo>
                  <a:lnTo>
                    <a:pt x="53" y="5"/>
                  </a:lnTo>
                  <a:lnTo>
                    <a:pt x="50" y="2"/>
                  </a:lnTo>
                  <a:lnTo>
                    <a:pt x="45" y="2"/>
                  </a:lnTo>
                  <a:lnTo>
                    <a:pt x="39" y="0"/>
                  </a:lnTo>
                  <a:lnTo>
                    <a:pt x="34" y="0"/>
                  </a:lnTo>
                  <a:lnTo>
                    <a:pt x="29" y="2"/>
                  </a:lnTo>
                  <a:lnTo>
                    <a:pt x="22" y="5"/>
                  </a:lnTo>
                  <a:lnTo>
                    <a:pt x="18" y="6"/>
                  </a:lnTo>
                  <a:lnTo>
                    <a:pt x="14" y="1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4" name="Freeform 1000"/>
            <p:cNvSpPr>
              <a:spLocks/>
            </p:cNvSpPr>
            <p:nvPr/>
          </p:nvSpPr>
          <p:spPr bwMode="auto">
            <a:xfrm>
              <a:off x="4549" y="2398"/>
              <a:ext cx="45" cy="22"/>
            </a:xfrm>
            <a:custGeom>
              <a:avLst/>
              <a:gdLst>
                <a:gd name="T0" fmla="*/ 0 w 45"/>
                <a:gd name="T1" fmla="*/ 14 h 22"/>
                <a:gd name="T2" fmla="*/ 1 w 45"/>
                <a:gd name="T3" fmla="*/ 16 h 22"/>
                <a:gd name="T4" fmla="*/ 1 w 45"/>
                <a:gd name="T5" fmla="*/ 17 h 22"/>
                <a:gd name="T6" fmla="*/ 3 w 45"/>
                <a:gd name="T7" fmla="*/ 19 h 22"/>
                <a:gd name="T8" fmla="*/ 4 w 45"/>
                <a:gd name="T9" fmla="*/ 19 h 22"/>
                <a:gd name="T10" fmla="*/ 6 w 45"/>
                <a:gd name="T11" fmla="*/ 21 h 22"/>
                <a:gd name="T12" fmla="*/ 8 w 45"/>
                <a:gd name="T13" fmla="*/ 22 h 22"/>
                <a:gd name="T14" fmla="*/ 9 w 45"/>
                <a:gd name="T15" fmla="*/ 22 h 22"/>
                <a:gd name="T16" fmla="*/ 11 w 45"/>
                <a:gd name="T17" fmla="*/ 22 h 22"/>
                <a:gd name="T18" fmla="*/ 16 w 45"/>
                <a:gd name="T19" fmla="*/ 22 h 22"/>
                <a:gd name="T20" fmla="*/ 20 w 45"/>
                <a:gd name="T21" fmla="*/ 21 h 22"/>
                <a:gd name="T22" fmla="*/ 24 w 45"/>
                <a:gd name="T23" fmla="*/ 19 h 22"/>
                <a:gd name="T24" fmla="*/ 28 w 45"/>
                <a:gd name="T25" fmla="*/ 17 h 22"/>
                <a:gd name="T26" fmla="*/ 32 w 45"/>
                <a:gd name="T27" fmla="*/ 14 h 22"/>
                <a:gd name="T28" fmla="*/ 37 w 45"/>
                <a:gd name="T29" fmla="*/ 13 h 22"/>
                <a:gd name="T30" fmla="*/ 40 w 45"/>
                <a:gd name="T31" fmla="*/ 11 h 22"/>
                <a:gd name="T32" fmla="*/ 45 w 45"/>
                <a:gd name="T33" fmla="*/ 8 h 22"/>
                <a:gd name="T34" fmla="*/ 41 w 45"/>
                <a:gd name="T35" fmla="*/ 8 h 22"/>
                <a:gd name="T36" fmla="*/ 40 w 45"/>
                <a:gd name="T37" fmla="*/ 6 h 22"/>
                <a:gd name="T38" fmla="*/ 37 w 45"/>
                <a:gd name="T39" fmla="*/ 5 h 22"/>
                <a:gd name="T40" fmla="*/ 33 w 45"/>
                <a:gd name="T41" fmla="*/ 3 h 22"/>
                <a:gd name="T42" fmla="*/ 30 w 45"/>
                <a:gd name="T43" fmla="*/ 1 h 22"/>
                <a:gd name="T44" fmla="*/ 28 w 45"/>
                <a:gd name="T45" fmla="*/ 1 h 22"/>
                <a:gd name="T46" fmla="*/ 25 w 45"/>
                <a:gd name="T47" fmla="*/ 0 h 22"/>
                <a:gd name="T48" fmla="*/ 22 w 45"/>
                <a:gd name="T49" fmla="*/ 1 h 22"/>
                <a:gd name="T50" fmla="*/ 19 w 45"/>
                <a:gd name="T51" fmla="*/ 1 h 22"/>
                <a:gd name="T52" fmla="*/ 16 w 45"/>
                <a:gd name="T53" fmla="*/ 3 h 22"/>
                <a:gd name="T54" fmla="*/ 12 w 45"/>
                <a:gd name="T55" fmla="*/ 5 h 22"/>
                <a:gd name="T56" fmla="*/ 11 w 45"/>
                <a:gd name="T57" fmla="*/ 6 h 22"/>
                <a:gd name="T58" fmla="*/ 8 w 45"/>
                <a:gd name="T59" fmla="*/ 8 h 22"/>
                <a:gd name="T60" fmla="*/ 4 w 45"/>
                <a:gd name="T61" fmla="*/ 9 h 22"/>
                <a:gd name="T62" fmla="*/ 3 w 45"/>
                <a:gd name="T63" fmla="*/ 11 h 22"/>
                <a:gd name="T64" fmla="*/ 0 w 45"/>
                <a:gd name="T65" fmla="*/ 14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2"/>
                <a:gd name="T101" fmla="*/ 45 w 45"/>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2">
                  <a:moveTo>
                    <a:pt x="0" y="14"/>
                  </a:moveTo>
                  <a:lnTo>
                    <a:pt x="1" y="16"/>
                  </a:lnTo>
                  <a:lnTo>
                    <a:pt x="1" y="17"/>
                  </a:lnTo>
                  <a:lnTo>
                    <a:pt x="3" y="19"/>
                  </a:lnTo>
                  <a:lnTo>
                    <a:pt x="4" y="19"/>
                  </a:lnTo>
                  <a:lnTo>
                    <a:pt x="6" y="21"/>
                  </a:lnTo>
                  <a:lnTo>
                    <a:pt x="8" y="22"/>
                  </a:lnTo>
                  <a:lnTo>
                    <a:pt x="9" y="22"/>
                  </a:lnTo>
                  <a:lnTo>
                    <a:pt x="11" y="22"/>
                  </a:lnTo>
                  <a:lnTo>
                    <a:pt x="16" y="22"/>
                  </a:lnTo>
                  <a:lnTo>
                    <a:pt x="20" y="21"/>
                  </a:lnTo>
                  <a:lnTo>
                    <a:pt x="24" y="19"/>
                  </a:lnTo>
                  <a:lnTo>
                    <a:pt x="28" y="17"/>
                  </a:lnTo>
                  <a:lnTo>
                    <a:pt x="32" y="14"/>
                  </a:lnTo>
                  <a:lnTo>
                    <a:pt x="37" y="13"/>
                  </a:lnTo>
                  <a:lnTo>
                    <a:pt x="40" y="11"/>
                  </a:lnTo>
                  <a:lnTo>
                    <a:pt x="45" y="8"/>
                  </a:lnTo>
                  <a:lnTo>
                    <a:pt x="41" y="8"/>
                  </a:lnTo>
                  <a:lnTo>
                    <a:pt x="40" y="6"/>
                  </a:lnTo>
                  <a:lnTo>
                    <a:pt x="37" y="5"/>
                  </a:lnTo>
                  <a:lnTo>
                    <a:pt x="33" y="3"/>
                  </a:lnTo>
                  <a:lnTo>
                    <a:pt x="30" y="1"/>
                  </a:lnTo>
                  <a:lnTo>
                    <a:pt x="28" y="1"/>
                  </a:lnTo>
                  <a:lnTo>
                    <a:pt x="25" y="0"/>
                  </a:lnTo>
                  <a:lnTo>
                    <a:pt x="22" y="1"/>
                  </a:lnTo>
                  <a:lnTo>
                    <a:pt x="19" y="1"/>
                  </a:lnTo>
                  <a:lnTo>
                    <a:pt x="16" y="3"/>
                  </a:lnTo>
                  <a:lnTo>
                    <a:pt x="12" y="5"/>
                  </a:lnTo>
                  <a:lnTo>
                    <a:pt x="11" y="6"/>
                  </a:lnTo>
                  <a:lnTo>
                    <a:pt x="8" y="8"/>
                  </a:lnTo>
                  <a:lnTo>
                    <a:pt x="4" y="9"/>
                  </a:lnTo>
                  <a:lnTo>
                    <a:pt x="3" y="11"/>
                  </a:lnTo>
                  <a:lnTo>
                    <a:pt x="0" y="14"/>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5" name="Freeform 1001"/>
            <p:cNvSpPr>
              <a:spLocks/>
            </p:cNvSpPr>
            <p:nvPr/>
          </p:nvSpPr>
          <p:spPr bwMode="auto">
            <a:xfrm>
              <a:off x="4549" y="2398"/>
              <a:ext cx="45" cy="22"/>
            </a:xfrm>
            <a:custGeom>
              <a:avLst/>
              <a:gdLst>
                <a:gd name="T0" fmla="*/ 0 w 45"/>
                <a:gd name="T1" fmla="*/ 14 h 22"/>
                <a:gd name="T2" fmla="*/ 1 w 45"/>
                <a:gd name="T3" fmla="*/ 16 h 22"/>
                <a:gd name="T4" fmla="*/ 1 w 45"/>
                <a:gd name="T5" fmla="*/ 17 h 22"/>
                <a:gd name="T6" fmla="*/ 3 w 45"/>
                <a:gd name="T7" fmla="*/ 19 h 22"/>
                <a:gd name="T8" fmla="*/ 4 w 45"/>
                <a:gd name="T9" fmla="*/ 19 h 22"/>
                <a:gd name="T10" fmla="*/ 6 w 45"/>
                <a:gd name="T11" fmla="*/ 21 h 22"/>
                <a:gd name="T12" fmla="*/ 8 w 45"/>
                <a:gd name="T13" fmla="*/ 22 h 22"/>
                <a:gd name="T14" fmla="*/ 9 w 45"/>
                <a:gd name="T15" fmla="*/ 22 h 22"/>
                <a:gd name="T16" fmla="*/ 11 w 45"/>
                <a:gd name="T17" fmla="*/ 22 h 22"/>
                <a:gd name="T18" fmla="*/ 16 w 45"/>
                <a:gd name="T19" fmla="*/ 22 h 22"/>
                <a:gd name="T20" fmla="*/ 20 w 45"/>
                <a:gd name="T21" fmla="*/ 21 h 22"/>
                <a:gd name="T22" fmla="*/ 24 w 45"/>
                <a:gd name="T23" fmla="*/ 19 h 22"/>
                <a:gd name="T24" fmla="*/ 28 w 45"/>
                <a:gd name="T25" fmla="*/ 17 h 22"/>
                <a:gd name="T26" fmla="*/ 32 w 45"/>
                <a:gd name="T27" fmla="*/ 14 h 22"/>
                <a:gd name="T28" fmla="*/ 37 w 45"/>
                <a:gd name="T29" fmla="*/ 13 h 22"/>
                <a:gd name="T30" fmla="*/ 40 w 45"/>
                <a:gd name="T31" fmla="*/ 11 h 22"/>
                <a:gd name="T32" fmla="*/ 45 w 45"/>
                <a:gd name="T33" fmla="*/ 8 h 22"/>
                <a:gd name="T34" fmla="*/ 41 w 45"/>
                <a:gd name="T35" fmla="*/ 8 h 22"/>
                <a:gd name="T36" fmla="*/ 40 w 45"/>
                <a:gd name="T37" fmla="*/ 6 h 22"/>
                <a:gd name="T38" fmla="*/ 37 w 45"/>
                <a:gd name="T39" fmla="*/ 5 h 22"/>
                <a:gd name="T40" fmla="*/ 33 w 45"/>
                <a:gd name="T41" fmla="*/ 3 h 22"/>
                <a:gd name="T42" fmla="*/ 30 w 45"/>
                <a:gd name="T43" fmla="*/ 1 h 22"/>
                <a:gd name="T44" fmla="*/ 28 w 45"/>
                <a:gd name="T45" fmla="*/ 1 h 22"/>
                <a:gd name="T46" fmla="*/ 25 w 45"/>
                <a:gd name="T47" fmla="*/ 0 h 22"/>
                <a:gd name="T48" fmla="*/ 22 w 45"/>
                <a:gd name="T49" fmla="*/ 1 h 22"/>
                <a:gd name="T50" fmla="*/ 19 w 45"/>
                <a:gd name="T51" fmla="*/ 1 h 22"/>
                <a:gd name="T52" fmla="*/ 16 w 45"/>
                <a:gd name="T53" fmla="*/ 3 h 22"/>
                <a:gd name="T54" fmla="*/ 12 w 45"/>
                <a:gd name="T55" fmla="*/ 5 h 22"/>
                <a:gd name="T56" fmla="*/ 11 w 45"/>
                <a:gd name="T57" fmla="*/ 6 h 22"/>
                <a:gd name="T58" fmla="*/ 8 w 45"/>
                <a:gd name="T59" fmla="*/ 8 h 22"/>
                <a:gd name="T60" fmla="*/ 4 w 45"/>
                <a:gd name="T61" fmla="*/ 9 h 22"/>
                <a:gd name="T62" fmla="*/ 3 w 45"/>
                <a:gd name="T63" fmla="*/ 11 h 22"/>
                <a:gd name="T64" fmla="*/ 0 w 45"/>
                <a:gd name="T65" fmla="*/ 14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2"/>
                <a:gd name="T101" fmla="*/ 45 w 45"/>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2">
                  <a:moveTo>
                    <a:pt x="0" y="14"/>
                  </a:moveTo>
                  <a:lnTo>
                    <a:pt x="1" y="16"/>
                  </a:lnTo>
                  <a:lnTo>
                    <a:pt x="1" y="17"/>
                  </a:lnTo>
                  <a:lnTo>
                    <a:pt x="3" y="19"/>
                  </a:lnTo>
                  <a:lnTo>
                    <a:pt x="4" y="19"/>
                  </a:lnTo>
                  <a:lnTo>
                    <a:pt x="6" y="21"/>
                  </a:lnTo>
                  <a:lnTo>
                    <a:pt x="8" y="22"/>
                  </a:lnTo>
                  <a:lnTo>
                    <a:pt x="9" y="22"/>
                  </a:lnTo>
                  <a:lnTo>
                    <a:pt x="11" y="22"/>
                  </a:lnTo>
                  <a:lnTo>
                    <a:pt x="16" y="22"/>
                  </a:lnTo>
                  <a:lnTo>
                    <a:pt x="20" y="21"/>
                  </a:lnTo>
                  <a:lnTo>
                    <a:pt x="24" y="19"/>
                  </a:lnTo>
                  <a:lnTo>
                    <a:pt x="28" y="17"/>
                  </a:lnTo>
                  <a:lnTo>
                    <a:pt x="32" y="14"/>
                  </a:lnTo>
                  <a:lnTo>
                    <a:pt x="37" y="13"/>
                  </a:lnTo>
                  <a:lnTo>
                    <a:pt x="40" y="11"/>
                  </a:lnTo>
                  <a:lnTo>
                    <a:pt x="45" y="8"/>
                  </a:lnTo>
                  <a:lnTo>
                    <a:pt x="41" y="8"/>
                  </a:lnTo>
                  <a:lnTo>
                    <a:pt x="40" y="6"/>
                  </a:lnTo>
                  <a:lnTo>
                    <a:pt x="37" y="5"/>
                  </a:lnTo>
                  <a:lnTo>
                    <a:pt x="33" y="3"/>
                  </a:lnTo>
                  <a:lnTo>
                    <a:pt x="30" y="1"/>
                  </a:lnTo>
                  <a:lnTo>
                    <a:pt x="28" y="1"/>
                  </a:lnTo>
                  <a:lnTo>
                    <a:pt x="25" y="0"/>
                  </a:lnTo>
                  <a:lnTo>
                    <a:pt x="22" y="1"/>
                  </a:lnTo>
                  <a:lnTo>
                    <a:pt x="19" y="1"/>
                  </a:lnTo>
                  <a:lnTo>
                    <a:pt x="16" y="3"/>
                  </a:lnTo>
                  <a:lnTo>
                    <a:pt x="12" y="5"/>
                  </a:lnTo>
                  <a:lnTo>
                    <a:pt x="11" y="6"/>
                  </a:lnTo>
                  <a:lnTo>
                    <a:pt x="8" y="8"/>
                  </a:lnTo>
                  <a:lnTo>
                    <a:pt x="4" y="9"/>
                  </a:lnTo>
                  <a:lnTo>
                    <a:pt x="3" y="11"/>
                  </a:lnTo>
                  <a:lnTo>
                    <a:pt x="0" y="14"/>
                  </a:lnTo>
                </a:path>
              </a:pathLst>
            </a:custGeom>
            <a:solidFill>
              <a:srgbClr val="FFFF66"/>
            </a:solidFill>
            <a:ln w="4763">
              <a:solidFill>
                <a:srgbClr val="990000"/>
              </a:solidFill>
              <a:round/>
              <a:headEnd/>
              <a:tailEnd/>
            </a:ln>
          </p:spPr>
          <p:txBody>
            <a:bodyPr/>
            <a:lstStyle/>
            <a:p>
              <a:endParaRPr lang="en-GB"/>
            </a:p>
          </p:txBody>
        </p:sp>
        <p:sp>
          <p:nvSpPr>
            <p:cNvPr id="686" name="Freeform 1002"/>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w 63"/>
                <a:gd name="T65" fmla="*/ 11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52"/>
                <a:gd name="T101" fmla="*/ 63 w 6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lnTo>
                    <a:pt x="0" y="1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7" name="Freeform 1003"/>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w 63"/>
                <a:gd name="T65" fmla="*/ 11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52"/>
                <a:gd name="T101" fmla="*/ 63 w 6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lnTo>
                    <a:pt x="0" y="1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8" name="Freeform 1004"/>
            <p:cNvSpPr>
              <a:spLocks/>
            </p:cNvSpPr>
            <p:nvPr/>
          </p:nvSpPr>
          <p:spPr bwMode="auto">
            <a:xfrm>
              <a:off x="4622" y="2396"/>
              <a:ext cx="63" cy="52"/>
            </a:xfrm>
            <a:custGeom>
              <a:avLst/>
              <a:gdLst>
                <a:gd name="T0" fmla="*/ 2 w 63"/>
                <a:gd name="T1" fmla="*/ 15 h 52"/>
                <a:gd name="T2" fmla="*/ 4 w 63"/>
                <a:gd name="T3" fmla="*/ 16 h 52"/>
                <a:gd name="T4" fmla="*/ 4 w 63"/>
                <a:gd name="T5" fmla="*/ 16 h 52"/>
                <a:gd name="T6" fmla="*/ 4 w 63"/>
                <a:gd name="T7" fmla="*/ 19 h 52"/>
                <a:gd name="T8" fmla="*/ 5 w 63"/>
                <a:gd name="T9" fmla="*/ 27 h 52"/>
                <a:gd name="T10" fmla="*/ 8 w 63"/>
                <a:gd name="T11" fmla="*/ 35 h 52"/>
                <a:gd name="T12" fmla="*/ 13 w 63"/>
                <a:gd name="T13" fmla="*/ 42 h 52"/>
                <a:gd name="T14" fmla="*/ 20 w 63"/>
                <a:gd name="T15" fmla="*/ 48 h 52"/>
                <a:gd name="T16" fmla="*/ 28 w 63"/>
                <a:gd name="T17" fmla="*/ 52 h 52"/>
                <a:gd name="T18" fmla="*/ 37 w 63"/>
                <a:gd name="T19" fmla="*/ 52 h 52"/>
                <a:gd name="T20" fmla="*/ 47 w 63"/>
                <a:gd name="T21" fmla="*/ 50 h 52"/>
                <a:gd name="T22" fmla="*/ 57 w 63"/>
                <a:gd name="T23" fmla="*/ 45 h 52"/>
                <a:gd name="T24" fmla="*/ 62 w 63"/>
                <a:gd name="T25" fmla="*/ 40 h 52"/>
                <a:gd name="T26" fmla="*/ 63 w 63"/>
                <a:gd name="T27" fmla="*/ 37 h 52"/>
                <a:gd name="T28" fmla="*/ 62 w 63"/>
                <a:gd name="T29" fmla="*/ 32 h 52"/>
                <a:gd name="T30" fmla="*/ 58 w 63"/>
                <a:gd name="T31" fmla="*/ 26 h 52"/>
                <a:gd name="T32" fmla="*/ 58 w 63"/>
                <a:gd name="T33" fmla="*/ 23 h 52"/>
                <a:gd name="T34" fmla="*/ 58 w 63"/>
                <a:gd name="T35" fmla="*/ 19 h 52"/>
                <a:gd name="T36" fmla="*/ 58 w 63"/>
                <a:gd name="T37" fmla="*/ 18 h 52"/>
                <a:gd name="T38" fmla="*/ 60 w 63"/>
                <a:gd name="T39" fmla="*/ 15 h 52"/>
                <a:gd name="T40" fmla="*/ 60 w 63"/>
                <a:gd name="T41" fmla="*/ 13 h 52"/>
                <a:gd name="T42" fmla="*/ 58 w 63"/>
                <a:gd name="T43" fmla="*/ 11 h 52"/>
                <a:gd name="T44" fmla="*/ 55 w 63"/>
                <a:gd name="T45" fmla="*/ 8 h 52"/>
                <a:gd name="T46" fmla="*/ 53 w 63"/>
                <a:gd name="T47" fmla="*/ 7 h 52"/>
                <a:gd name="T48" fmla="*/ 45 w 63"/>
                <a:gd name="T49" fmla="*/ 3 h 52"/>
                <a:gd name="T50" fmla="*/ 31 w 63"/>
                <a:gd name="T51" fmla="*/ 0 h 52"/>
                <a:gd name="T52" fmla="*/ 18 w 63"/>
                <a:gd name="T53" fmla="*/ 2 h 52"/>
                <a:gd name="T54" fmla="*/ 5 w 63"/>
                <a:gd name="T55" fmla="*/ 7 h 52"/>
                <a:gd name="T56" fmla="*/ 0 w 63"/>
                <a:gd name="T57" fmla="*/ 11 h 52"/>
                <a:gd name="T58" fmla="*/ 2 w 63"/>
                <a:gd name="T59" fmla="*/ 11 h 52"/>
                <a:gd name="T60" fmla="*/ 4 w 63"/>
                <a:gd name="T61" fmla="*/ 13 h 52"/>
                <a:gd name="T62" fmla="*/ 4 w 63"/>
                <a:gd name="T63" fmla="*/ 15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52"/>
                <a:gd name="T98" fmla="*/ 63 w 63"/>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52">
                  <a:moveTo>
                    <a:pt x="0" y="11"/>
                  </a:moveTo>
                  <a:lnTo>
                    <a:pt x="2" y="15"/>
                  </a:lnTo>
                  <a:lnTo>
                    <a:pt x="4" y="16"/>
                  </a:lnTo>
                  <a:lnTo>
                    <a:pt x="4" y="19"/>
                  </a:lnTo>
                  <a:lnTo>
                    <a:pt x="4" y="24"/>
                  </a:lnTo>
                  <a:lnTo>
                    <a:pt x="5" y="27"/>
                  </a:lnTo>
                  <a:lnTo>
                    <a:pt x="7" y="32"/>
                  </a:lnTo>
                  <a:lnTo>
                    <a:pt x="8" y="35"/>
                  </a:lnTo>
                  <a:lnTo>
                    <a:pt x="10" y="39"/>
                  </a:lnTo>
                  <a:lnTo>
                    <a:pt x="13" y="42"/>
                  </a:lnTo>
                  <a:lnTo>
                    <a:pt x="17" y="45"/>
                  </a:lnTo>
                  <a:lnTo>
                    <a:pt x="20" y="48"/>
                  </a:lnTo>
                  <a:lnTo>
                    <a:pt x="23" y="50"/>
                  </a:lnTo>
                  <a:lnTo>
                    <a:pt x="28" y="52"/>
                  </a:lnTo>
                  <a:lnTo>
                    <a:pt x="33" y="52"/>
                  </a:lnTo>
                  <a:lnTo>
                    <a:pt x="37" y="52"/>
                  </a:lnTo>
                  <a:lnTo>
                    <a:pt x="42" y="52"/>
                  </a:lnTo>
                  <a:lnTo>
                    <a:pt x="47" y="50"/>
                  </a:lnTo>
                  <a:lnTo>
                    <a:pt x="52" y="48"/>
                  </a:lnTo>
                  <a:lnTo>
                    <a:pt x="57" y="45"/>
                  </a:lnTo>
                  <a:lnTo>
                    <a:pt x="62" y="42"/>
                  </a:lnTo>
                  <a:lnTo>
                    <a:pt x="62" y="40"/>
                  </a:lnTo>
                  <a:lnTo>
                    <a:pt x="63" y="39"/>
                  </a:lnTo>
                  <a:lnTo>
                    <a:pt x="63" y="37"/>
                  </a:lnTo>
                  <a:lnTo>
                    <a:pt x="62" y="34"/>
                  </a:lnTo>
                  <a:lnTo>
                    <a:pt x="62" y="32"/>
                  </a:lnTo>
                  <a:lnTo>
                    <a:pt x="60" y="29"/>
                  </a:lnTo>
                  <a:lnTo>
                    <a:pt x="58" y="26"/>
                  </a:lnTo>
                  <a:lnTo>
                    <a:pt x="58" y="24"/>
                  </a:lnTo>
                  <a:lnTo>
                    <a:pt x="58" y="23"/>
                  </a:lnTo>
                  <a:lnTo>
                    <a:pt x="58" y="21"/>
                  </a:lnTo>
                  <a:lnTo>
                    <a:pt x="58" y="19"/>
                  </a:lnTo>
                  <a:lnTo>
                    <a:pt x="58" y="18"/>
                  </a:lnTo>
                  <a:lnTo>
                    <a:pt x="60" y="16"/>
                  </a:lnTo>
                  <a:lnTo>
                    <a:pt x="60" y="15"/>
                  </a:lnTo>
                  <a:lnTo>
                    <a:pt x="62" y="13"/>
                  </a:lnTo>
                  <a:lnTo>
                    <a:pt x="60" y="13"/>
                  </a:lnTo>
                  <a:lnTo>
                    <a:pt x="58" y="11"/>
                  </a:lnTo>
                  <a:lnTo>
                    <a:pt x="57" y="10"/>
                  </a:lnTo>
                  <a:lnTo>
                    <a:pt x="55" y="8"/>
                  </a:lnTo>
                  <a:lnTo>
                    <a:pt x="53" y="8"/>
                  </a:lnTo>
                  <a:lnTo>
                    <a:pt x="53" y="7"/>
                  </a:lnTo>
                  <a:lnTo>
                    <a:pt x="52" y="7"/>
                  </a:lnTo>
                  <a:lnTo>
                    <a:pt x="45" y="3"/>
                  </a:lnTo>
                  <a:lnTo>
                    <a:pt x="39" y="2"/>
                  </a:lnTo>
                  <a:lnTo>
                    <a:pt x="31" y="0"/>
                  </a:lnTo>
                  <a:lnTo>
                    <a:pt x="25" y="0"/>
                  </a:lnTo>
                  <a:lnTo>
                    <a:pt x="18" y="2"/>
                  </a:lnTo>
                  <a:lnTo>
                    <a:pt x="12" y="3"/>
                  </a:lnTo>
                  <a:lnTo>
                    <a:pt x="5" y="7"/>
                  </a:lnTo>
                  <a:lnTo>
                    <a:pt x="0" y="11"/>
                  </a:lnTo>
                  <a:lnTo>
                    <a:pt x="2" y="11"/>
                  </a:lnTo>
                  <a:lnTo>
                    <a:pt x="2" y="13"/>
                  </a:lnTo>
                  <a:lnTo>
                    <a:pt x="4" y="13"/>
                  </a:lnTo>
                  <a:lnTo>
                    <a:pt x="4" y="1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9" name="Freeform 1005"/>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0" name="Freeform 1006"/>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1" name="Freeform 1007"/>
            <p:cNvSpPr>
              <a:spLocks/>
            </p:cNvSpPr>
            <p:nvPr/>
          </p:nvSpPr>
          <p:spPr bwMode="auto">
            <a:xfrm>
              <a:off x="4640" y="2452"/>
              <a:ext cx="76" cy="39"/>
            </a:xfrm>
            <a:custGeom>
              <a:avLst/>
              <a:gdLst>
                <a:gd name="T0" fmla="*/ 26 w 76"/>
                <a:gd name="T1" fmla="*/ 8 h 39"/>
                <a:gd name="T2" fmla="*/ 23 w 76"/>
                <a:gd name="T3" fmla="*/ 8 h 39"/>
                <a:gd name="T4" fmla="*/ 21 w 76"/>
                <a:gd name="T5" fmla="*/ 8 h 39"/>
                <a:gd name="T6" fmla="*/ 18 w 76"/>
                <a:gd name="T7" fmla="*/ 8 h 39"/>
                <a:gd name="T8" fmla="*/ 15 w 76"/>
                <a:gd name="T9" fmla="*/ 7 h 39"/>
                <a:gd name="T10" fmla="*/ 11 w 76"/>
                <a:gd name="T11" fmla="*/ 7 h 39"/>
                <a:gd name="T12" fmla="*/ 8 w 76"/>
                <a:gd name="T13" fmla="*/ 7 h 39"/>
                <a:gd name="T14" fmla="*/ 5 w 76"/>
                <a:gd name="T15" fmla="*/ 7 h 39"/>
                <a:gd name="T16" fmla="*/ 3 w 76"/>
                <a:gd name="T17" fmla="*/ 8 h 39"/>
                <a:gd name="T18" fmla="*/ 0 w 76"/>
                <a:gd name="T19" fmla="*/ 10 h 39"/>
                <a:gd name="T20" fmla="*/ 0 w 76"/>
                <a:gd name="T21" fmla="*/ 13 h 39"/>
                <a:gd name="T22" fmla="*/ 3 w 76"/>
                <a:gd name="T23" fmla="*/ 16 h 39"/>
                <a:gd name="T24" fmla="*/ 8 w 76"/>
                <a:gd name="T25" fmla="*/ 21 h 39"/>
                <a:gd name="T26" fmla="*/ 15 w 76"/>
                <a:gd name="T27" fmla="*/ 25 h 39"/>
                <a:gd name="T28" fmla="*/ 21 w 76"/>
                <a:gd name="T29" fmla="*/ 28 h 39"/>
                <a:gd name="T30" fmla="*/ 26 w 76"/>
                <a:gd name="T31" fmla="*/ 33 h 39"/>
                <a:gd name="T32" fmla="*/ 31 w 76"/>
                <a:gd name="T33" fmla="*/ 36 h 39"/>
                <a:gd name="T34" fmla="*/ 35 w 76"/>
                <a:gd name="T35" fmla="*/ 37 h 39"/>
                <a:gd name="T36" fmla="*/ 40 w 76"/>
                <a:gd name="T37" fmla="*/ 39 h 39"/>
                <a:gd name="T38" fmla="*/ 45 w 76"/>
                <a:gd name="T39" fmla="*/ 37 h 39"/>
                <a:gd name="T40" fmla="*/ 50 w 76"/>
                <a:gd name="T41" fmla="*/ 36 h 39"/>
                <a:gd name="T42" fmla="*/ 55 w 76"/>
                <a:gd name="T43" fmla="*/ 33 h 39"/>
                <a:gd name="T44" fmla="*/ 60 w 76"/>
                <a:gd name="T45" fmla="*/ 29 h 39"/>
                <a:gd name="T46" fmla="*/ 64 w 76"/>
                <a:gd name="T47" fmla="*/ 25 h 39"/>
                <a:gd name="T48" fmla="*/ 69 w 76"/>
                <a:gd name="T49" fmla="*/ 21 h 39"/>
                <a:gd name="T50" fmla="*/ 71 w 76"/>
                <a:gd name="T51" fmla="*/ 20 h 39"/>
                <a:gd name="T52" fmla="*/ 72 w 76"/>
                <a:gd name="T53" fmla="*/ 16 h 39"/>
                <a:gd name="T54" fmla="*/ 74 w 76"/>
                <a:gd name="T55" fmla="*/ 13 h 39"/>
                <a:gd name="T56" fmla="*/ 76 w 76"/>
                <a:gd name="T57" fmla="*/ 10 h 39"/>
                <a:gd name="T58" fmla="*/ 76 w 76"/>
                <a:gd name="T59" fmla="*/ 7 h 39"/>
                <a:gd name="T60" fmla="*/ 76 w 76"/>
                <a:gd name="T61" fmla="*/ 5 h 39"/>
                <a:gd name="T62" fmla="*/ 74 w 76"/>
                <a:gd name="T63" fmla="*/ 2 h 39"/>
                <a:gd name="T64" fmla="*/ 71 w 76"/>
                <a:gd name="T65" fmla="*/ 2 h 39"/>
                <a:gd name="T66" fmla="*/ 66 w 76"/>
                <a:gd name="T67" fmla="*/ 0 h 39"/>
                <a:gd name="T68" fmla="*/ 63 w 76"/>
                <a:gd name="T69" fmla="*/ 0 h 39"/>
                <a:gd name="T70" fmla="*/ 60 w 76"/>
                <a:gd name="T71" fmla="*/ 0 h 39"/>
                <a:gd name="T72" fmla="*/ 56 w 76"/>
                <a:gd name="T73" fmla="*/ 2 h 39"/>
                <a:gd name="T74" fmla="*/ 53 w 76"/>
                <a:gd name="T75" fmla="*/ 2 h 39"/>
                <a:gd name="T76" fmla="*/ 48 w 76"/>
                <a:gd name="T77" fmla="*/ 4 h 39"/>
                <a:gd name="T78" fmla="*/ 45 w 76"/>
                <a:gd name="T79" fmla="*/ 4 h 39"/>
                <a:gd name="T80" fmla="*/ 40 w 76"/>
                <a:gd name="T81" fmla="*/ 4 h 39"/>
                <a:gd name="T82" fmla="*/ 39 w 76"/>
                <a:gd name="T83" fmla="*/ 4 h 39"/>
                <a:gd name="T84" fmla="*/ 37 w 76"/>
                <a:gd name="T85" fmla="*/ 5 h 39"/>
                <a:gd name="T86" fmla="*/ 35 w 76"/>
                <a:gd name="T87" fmla="*/ 5 h 39"/>
                <a:gd name="T88" fmla="*/ 34 w 76"/>
                <a:gd name="T89" fmla="*/ 7 h 39"/>
                <a:gd name="T90" fmla="*/ 31 w 76"/>
                <a:gd name="T91" fmla="*/ 7 h 39"/>
                <a:gd name="T92" fmla="*/ 29 w 76"/>
                <a:gd name="T93" fmla="*/ 8 h 39"/>
                <a:gd name="T94" fmla="*/ 27 w 76"/>
                <a:gd name="T95" fmla="*/ 8 h 39"/>
                <a:gd name="T96" fmla="*/ 26 w 76"/>
                <a:gd name="T97" fmla="*/ 8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39"/>
                <a:gd name="T149" fmla="*/ 76 w 76"/>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39">
                  <a:moveTo>
                    <a:pt x="26" y="8"/>
                  </a:moveTo>
                  <a:lnTo>
                    <a:pt x="23" y="8"/>
                  </a:lnTo>
                  <a:lnTo>
                    <a:pt x="21" y="8"/>
                  </a:lnTo>
                  <a:lnTo>
                    <a:pt x="18" y="8"/>
                  </a:lnTo>
                  <a:lnTo>
                    <a:pt x="15" y="7"/>
                  </a:lnTo>
                  <a:lnTo>
                    <a:pt x="11" y="7"/>
                  </a:lnTo>
                  <a:lnTo>
                    <a:pt x="8" y="7"/>
                  </a:lnTo>
                  <a:lnTo>
                    <a:pt x="5" y="7"/>
                  </a:lnTo>
                  <a:lnTo>
                    <a:pt x="3" y="8"/>
                  </a:lnTo>
                  <a:lnTo>
                    <a:pt x="0" y="10"/>
                  </a:lnTo>
                  <a:lnTo>
                    <a:pt x="0" y="13"/>
                  </a:lnTo>
                  <a:lnTo>
                    <a:pt x="3" y="16"/>
                  </a:lnTo>
                  <a:lnTo>
                    <a:pt x="8" y="21"/>
                  </a:lnTo>
                  <a:lnTo>
                    <a:pt x="15" y="25"/>
                  </a:lnTo>
                  <a:lnTo>
                    <a:pt x="21" y="28"/>
                  </a:lnTo>
                  <a:lnTo>
                    <a:pt x="26" y="33"/>
                  </a:lnTo>
                  <a:lnTo>
                    <a:pt x="31" y="36"/>
                  </a:lnTo>
                  <a:lnTo>
                    <a:pt x="35" y="37"/>
                  </a:lnTo>
                  <a:lnTo>
                    <a:pt x="40" y="39"/>
                  </a:lnTo>
                  <a:lnTo>
                    <a:pt x="45" y="37"/>
                  </a:lnTo>
                  <a:lnTo>
                    <a:pt x="50" y="36"/>
                  </a:lnTo>
                  <a:lnTo>
                    <a:pt x="55" y="33"/>
                  </a:lnTo>
                  <a:lnTo>
                    <a:pt x="60" y="29"/>
                  </a:lnTo>
                  <a:lnTo>
                    <a:pt x="64" y="25"/>
                  </a:lnTo>
                  <a:lnTo>
                    <a:pt x="69" y="21"/>
                  </a:lnTo>
                  <a:lnTo>
                    <a:pt x="71" y="20"/>
                  </a:lnTo>
                  <a:lnTo>
                    <a:pt x="72" y="16"/>
                  </a:lnTo>
                  <a:lnTo>
                    <a:pt x="74" y="13"/>
                  </a:lnTo>
                  <a:lnTo>
                    <a:pt x="76" y="10"/>
                  </a:lnTo>
                  <a:lnTo>
                    <a:pt x="76" y="7"/>
                  </a:lnTo>
                  <a:lnTo>
                    <a:pt x="76" y="5"/>
                  </a:lnTo>
                  <a:lnTo>
                    <a:pt x="74" y="2"/>
                  </a:lnTo>
                  <a:lnTo>
                    <a:pt x="71" y="2"/>
                  </a:lnTo>
                  <a:lnTo>
                    <a:pt x="66" y="0"/>
                  </a:lnTo>
                  <a:lnTo>
                    <a:pt x="63" y="0"/>
                  </a:lnTo>
                  <a:lnTo>
                    <a:pt x="60" y="0"/>
                  </a:lnTo>
                  <a:lnTo>
                    <a:pt x="56" y="2"/>
                  </a:lnTo>
                  <a:lnTo>
                    <a:pt x="53" y="2"/>
                  </a:lnTo>
                  <a:lnTo>
                    <a:pt x="48" y="4"/>
                  </a:lnTo>
                  <a:lnTo>
                    <a:pt x="45" y="4"/>
                  </a:lnTo>
                  <a:lnTo>
                    <a:pt x="40" y="4"/>
                  </a:lnTo>
                  <a:lnTo>
                    <a:pt x="39" y="4"/>
                  </a:lnTo>
                  <a:lnTo>
                    <a:pt x="37" y="5"/>
                  </a:lnTo>
                  <a:lnTo>
                    <a:pt x="35" y="5"/>
                  </a:lnTo>
                  <a:lnTo>
                    <a:pt x="34" y="7"/>
                  </a:lnTo>
                  <a:lnTo>
                    <a:pt x="31" y="7"/>
                  </a:lnTo>
                  <a:lnTo>
                    <a:pt x="29" y="8"/>
                  </a:lnTo>
                  <a:lnTo>
                    <a:pt x="27" y="8"/>
                  </a:lnTo>
                  <a:lnTo>
                    <a:pt x="26" y="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2" name="Freeform 1008"/>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3" name="Freeform 1009"/>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4" name="Freeform 1010"/>
            <p:cNvSpPr>
              <a:spLocks/>
            </p:cNvSpPr>
            <p:nvPr/>
          </p:nvSpPr>
          <p:spPr bwMode="auto">
            <a:xfrm>
              <a:off x="4682" y="2480"/>
              <a:ext cx="50" cy="51"/>
            </a:xfrm>
            <a:custGeom>
              <a:avLst/>
              <a:gdLst>
                <a:gd name="T0" fmla="*/ 0 w 50"/>
                <a:gd name="T1" fmla="*/ 24 h 51"/>
                <a:gd name="T2" fmla="*/ 3 w 50"/>
                <a:gd name="T3" fmla="*/ 25 h 51"/>
                <a:gd name="T4" fmla="*/ 5 w 50"/>
                <a:gd name="T5" fmla="*/ 27 h 51"/>
                <a:gd name="T6" fmla="*/ 6 w 50"/>
                <a:gd name="T7" fmla="*/ 30 h 51"/>
                <a:gd name="T8" fmla="*/ 8 w 50"/>
                <a:gd name="T9" fmla="*/ 32 h 51"/>
                <a:gd name="T10" fmla="*/ 10 w 50"/>
                <a:gd name="T11" fmla="*/ 35 h 51"/>
                <a:gd name="T12" fmla="*/ 10 w 50"/>
                <a:gd name="T13" fmla="*/ 37 h 51"/>
                <a:gd name="T14" fmla="*/ 11 w 50"/>
                <a:gd name="T15" fmla="*/ 38 h 51"/>
                <a:gd name="T16" fmla="*/ 14 w 50"/>
                <a:gd name="T17" fmla="*/ 42 h 51"/>
                <a:gd name="T18" fmla="*/ 18 w 50"/>
                <a:gd name="T19" fmla="*/ 43 h 51"/>
                <a:gd name="T20" fmla="*/ 22 w 50"/>
                <a:gd name="T21" fmla="*/ 46 h 51"/>
                <a:gd name="T22" fmla="*/ 27 w 50"/>
                <a:gd name="T23" fmla="*/ 48 h 51"/>
                <a:gd name="T24" fmla="*/ 32 w 50"/>
                <a:gd name="T25" fmla="*/ 50 h 51"/>
                <a:gd name="T26" fmla="*/ 37 w 50"/>
                <a:gd name="T27" fmla="*/ 51 h 51"/>
                <a:gd name="T28" fmla="*/ 40 w 50"/>
                <a:gd name="T29" fmla="*/ 50 h 51"/>
                <a:gd name="T30" fmla="*/ 43 w 50"/>
                <a:gd name="T31" fmla="*/ 46 h 51"/>
                <a:gd name="T32" fmla="*/ 43 w 50"/>
                <a:gd name="T33" fmla="*/ 42 h 51"/>
                <a:gd name="T34" fmla="*/ 43 w 50"/>
                <a:gd name="T35" fmla="*/ 38 h 51"/>
                <a:gd name="T36" fmla="*/ 43 w 50"/>
                <a:gd name="T37" fmla="*/ 34 h 51"/>
                <a:gd name="T38" fmla="*/ 43 w 50"/>
                <a:gd name="T39" fmla="*/ 30 h 51"/>
                <a:gd name="T40" fmla="*/ 45 w 50"/>
                <a:gd name="T41" fmla="*/ 27 h 51"/>
                <a:gd name="T42" fmla="*/ 45 w 50"/>
                <a:gd name="T43" fmla="*/ 22 h 51"/>
                <a:gd name="T44" fmla="*/ 45 w 50"/>
                <a:gd name="T45" fmla="*/ 19 h 51"/>
                <a:gd name="T46" fmla="*/ 47 w 50"/>
                <a:gd name="T47" fmla="*/ 14 h 51"/>
                <a:gd name="T48" fmla="*/ 48 w 50"/>
                <a:gd name="T49" fmla="*/ 9 h 51"/>
                <a:gd name="T50" fmla="*/ 48 w 50"/>
                <a:gd name="T51" fmla="*/ 9 h 51"/>
                <a:gd name="T52" fmla="*/ 50 w 50"/>
                <a:gd name="T53" fmla="*/ 8 h 51"/>
                <a:gd name="T54" fmla="*/ 50 w 50"/>
                <a:gd name="T55" fmla="*/ 6 h 51"/>
                <a:gd name="T56" fmla="*/ 50 w 50"/>
                <a:gd name="T57" fmla="*/ 5 h 51"/>
                <a:gd name="T58" fmla="*/ 48 w 50"/>
                <a:gd name="T59" fmla="*/ 3 h 51"/>
                <a:gd name="T60" fmla="*/ 48 w 50"/>
                <a:gd name="T61" fmla="*/ 1 h 51"/>
                <a:gd name="T62" fmla="*/ 48 w 50"/>
                <a:gd name="T63" fmla="*/ 1 h 51"/>
                <a:gd name="T64" fmla="*/ 47 w 50"/>
                <a:gd name="T65" fmla="*/ 0 h 51"/>
                <a:gd name="T66" fmla="*/ 40 w 50"/>
                <a:gd name="T67" fmla="*/ 0 h 51"/>
                <a:gd name="T68" fmla="*/ 35 w 50"/>
                <a:gd name="T69" fmla="*/ 0 h 51"/>
                <a:gd name="T70" fmla="*/ 29 w 50"/>
                <a:gd name="T71" fmla="*/ 3 h 51"/>
                <a:gd name="T72" fmla="*/ 21 w 50"/>
                <a:gd name="T73" fmla="*/ 6 h 51"/>
                <a:gd name="T74" fmla="*/ 14 w 50"/>
                <a:gd name="T75" fmla="*/ 11 h 51"/>
                <a:gd name="T76" fmla="*/ 10 w 50"/>
                <a:gd name="T77" fmla="*/ 14 h 51"/>
                <a:gd name="T78" fmla="*/ 5 w 50"/>
                <a:gd name="T79" fmla="*/ 19 h 51"/>
                <a:gd name="T80" fmla="*/ 0 w 50"/>
                <a:gd name="T81" fmla="*/ 2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1"/>
                <a:gd name="T125" fmla="*/ 50 w 50"/>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1">
                  <a:moveTo>
                    <a:pt x="0" y="24"/>
                  </a:moveTo>
                  <a:lnTo>
                    <a:pt x="3" y="25"/>
                  </a:lnTo>
                  <a:lnTo>
                    <a:pt x="5" y="27"/>
                  </a:lnTo>
                  <a:lnTo>
                    <a:pt x="6" y="30"/>
                  </a:lnTo>
                  <a:lnTo>
                    <a:pt x="8" y="32"/>
                  </a:lnTo>
                  <a:lnTo>
                    <a:pt x="10" y="35"/>
                  </a:lnTo>
                  <a:lnTo>
                    <a:pt x="10" y="37"/>
                  </a:lnTo>
                  <a:lnTo>
                    <a:pt x="11" y="38"/>
                  </a:lnTo>
                  <a:lnTo>
                    <a:pt x="14" y="42"/>
                  </a:lnTo>
                  <a:lnTo>
                    <a:pt x="18" y="43"/>
                  </a:lnTo>
                  <a:lnTo>
                    <a:pt x="22" y="46"/>
                  </a:lnTo>
                  <a:lnTo>
                    <a:pt x="27" y="48"/>
                  </a:lnTo>
                  <a:lnTo>
                    <a:pt x="32" y="50"/>
                  </a:lnTo>
                  <a:lnTo>
                    <a:pt x="37" y="51"/>
                  </a:lnTo>
                  <a:lnTo>
                    <a:pt x="40" y="50"/>
                  </a:lnTo>
                  <a:lnTo>
                    <a:pt x="43" y="46"/>
                  </a:lnTo>
                  <a:lnTo>
                    <a:pt x="43" y="42"/>
                  </a:lnTo>
                  <a:lnTo>
                    <a:pt x="43" y="38"/>
                  </a:lnTo>
                  <a:lnTo>
                    <a:pt x="43" y="34"/>
                  </a:lnTo>
                  <a:lnTo>
                    <a:pt x="43" y="30"/>
                  </a:lnTo>
                  <a:lnTo>
                    <a:pt x="45" y="27"/>
                  </a:lnTo>
                  <a:lnTo>
                    <a:pt x="45" y="22"/>
                  </a:lnTo>
                  <a:lnTo>
                    <a:pt x="45" y="19"/>
                  </a:lnTo>
                  <a:lnTo>
                    <a:pt x="47" y="14"/>
                  </a:lnTo>
                  <a:lnTo>
                    <a:pt x="48" y="9"/>
                  </a:lnTo>
                  <a:lnTo>
                    <a:pt x="50" y="8"/>
                  </a:lnTo>
                  <a:lnTo>
                    <a:pt x="50" y="6"/>
                  </a:lnTo>
                  <a:lnTo>
                    <a:pt x="50" y="5"/>
                  </a:lnTo>
                  <a:lnTo>
                    <a:pt x="48" y="3"/>
                  </a:lnTo>
                  <a:lnTo>
                    <a:pt x="48" y="1"/>
                  </a:lnTo>
                  <a:lnTo>
                    <a:pt x="47" y="0"/>
                  </a:lnTo>
                  <a:lnTo>
                    <a:pt x="40" y="0"/>
                  </a:lnTo>
                  <a:lnTo>
                    <a:pt x="35" y="0"/>
                  </a:lnTo>
                  <a:lnTo>
                    <a:pt x="29" y="3"/>
                  </a:lnTo>
                  <a:lnTo>
                    <a:pt x="21" y="6"/>
                  </a:lnTo>
                  <a:lnTo>
                    <a:pt x="14" y="11"/>
                  </a:lnTo>
                  <a:lnTo>
                    <a:pt x="10" y="14"/>
                  </a:lnTo>
                  <a:lnTo>
                    <a:pt x="5" y="19"/>
                  </a:lnTo>
                  <a:lnTo>
                    <a:pt x="0" y="2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5" name="Freeform 1011"/>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6" name="Freeform 1012"/>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7" name="Freeform 1013"/>
            <p:cNvSpPr>
              <a:spLocks/>
            </p:cNvSpPr>
            <p:nvPr/>
          </p:nvSpPr>
          <p:spPr bwMode="auto">
            <a:xfrm>
              <a:off x="4688" y="2396"/>
              <a:ext cx="79" cy="52"/>
            </a:xfrm>
            <a:custGeom>
              <a:avLst/>
              <a:gdLst>
                <a:gd name="T0" fmla="*/ 4 w 79"/>
                <a:gd name="T1" fmla="*/ 27 h 52"/>
                <a:gd name="T2" fmla="*/ 4 w 79"/>
                <a:gd name="T3" fmla="*/ 27 h 52"/>
                <a:gd name="T4" fmla="*/ 4 w 79"/>
                <a:gd name="T5" fmla="*/ 29 h 52"/>
                <a:gd name="T6" fmla="*/ 4 w 79"/>
                <a:gd name="T7" fmla="*/ 31 h 52"/>
                <a:gd name="T8" fmla="*/ 5 w 79"/>
                <a:gd name="T9" fmla="*/ 37 h 52"/>
                <a:gd name="T10" fmla="*/ 8 w 79"/>
                <a:gd name="T11" fmla="*/ 42 h 52"/>
                <a:gd name="T12" fmla="*/ 15 w 79"/>
                <a:gd name="T13" fmla="*/ 45 h 52"/>
                <a:gd name="T14" fmla="*/ 20 w 79"/>
                <a:gd name="T15" fmla="*/ 47 h 52"/>
                <a:gd name="T16" fmla="*/ 24 w 79"/>
                <a:gd name="T17" fmla="*/ 48 h 52"/>
                <a:gd name="T18" fmla="*/ 26 w 79"/>
                <a:gd name="T19" fmla="*/ 50 h 52"/>
                <a:gd name="T20" fmla="*/ 29 w 79"/>
                <a:gd name="T21" fmla="*/ 52 h 52"/>
                <a:gd name="T22" fmla="*/ 32 w 79"/>
                <a:gd name="T23" fmla="*/ 52 h 52"/>
                <a:gd name="T24" fmla="*/ 36 w 79"/>
                <a:gd name="T25" fmla="*/ 52 h 52"/>
                <a:gd name="T26" fmla="*/ 41 w 79"/>
                <a:gd name="T27" fmla="*/ 52 h 52"/>
                <a:gd name="T28" fmla="*/ 44 w 79"/>
                <a:gd name="T29" fmla="*/ 50 h 52"/>
                <a:gd name="T30" fmla="*/ 49 w 79"/>
                <a:gd name="T31" fmla="*/ 47 h 52"/>
                <a:gd name="T32" fmla="*/ 52 w 79"/>
                <a:gd name="T33" fmla="*/ 44 h 52"/>
                <a:gd name="T34" fmla="*/ 57 w 79"/>
                <a:gd name="T35" fmla="*/ 42 h 52"/>
                <a:gd name="T36" fmla="*/ 61 w 79"/>
                <a:gd name="T37" fmla="*/ 40 h 52"/>
                <a:gd name="T38" fmla="*/ 68 w 79"/>
                <a:gd name="T39" fmla="*/ 40 h 52"/>
                <a:gd name="T40" fmla="*/ 73 w 79"/>
                <a:gd name="T41" fmla="*/ 37 h 52"/>
                <a:gd name="T42" fmla="*/ 77 w 79"/>
                <a:gd name="T43" fmla="*/ 31 h 52"/>
                <a:gd name="T44" fmla="*/ 79 w 79"/>
                <a:gd name="T45" fmla="*/ 24 h 52"/>
                <a:gd name="T46" fmla="*/ 79 w 79"/>
                <a:gd name="T47" fmla="*/ 16 h 52"/>
                <a:gd name="T48" fmla="*/ 76 w 79"/>
                <a:gd name="T49" fmla="*/ 11 h 52"/>
                <a:gd name="T50" fmla="*/ 73 w 79"/>
                <a:gd name="T51" fmla="*/ 7 h 52"/>
                <a:gd name="T52" fmla="*/ 68 w 79"/>
                <a:gd name="T53" fmla="*/ 3 h 52"/>
                <a:gd name="T54" fmla="*/ 63 w 79"/>
                <a:gd name="T55" fmla="*/ 2 h 52"/>
                <a:gd name="T56" fmla="*/ 57 w 79"/>
                <a:gd name="T57" fmla="*/ 0 h 52"/>
                <a:gd name="T58" fmla="*/ 50 w 79"/>
                <a:gd name="T59" fmla="*/ 2 h 52"/>
                <a:gd name="T60" fmla="*/ 44 w 79"/>
                <a:gd name="T61" fmla="*/ 5 h 52"/>
                <a:gd name="T62" fmla="*/ 37 w 79"/>
                <a:gd name="T63" fmla="*/ 8 h 52"/>
                <a:gd name="T64" fmla="*/ 31 w 79"/>
                <a:gd name="T65" fmla="*/ 8 h 52"/>
                <a:gd name="T66" fmla="*/ 24 w 79"/>
                <a:gd name="T67" fmla="*/ 7 h 52"/>
                <a:gd name="T68" fmla="*/ 18 w 79"/>
                <a:gd name="T69" fmla="*/ 7 h 52"/>
                <a:gd name="T70" fmla="*/ 13 w 79"/>
                <a:gd name="T71" fmla="*/ 8 h 52"/>
                <a:gd name="T72" fmla="*/ 8 w 79"/>
                <a:gd name="T73" fmla="*/ 10 h 52"/>
                <a:gd name="T74" fmla="*/ 4 w 79"/>
                <a:gd name="T75" fmla="*/ 15 h 52"/>
                <a:gd name="T76" fmla="*/ 0 w 79"/>
                <a:gd name="T77" fmla="*/ 19 h 52"/>
                <a:gd name="T78" fmla="*/ 2 w 79"/>
                <a:gd name="T79" fmla="*/ 24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52"/>
                <a:gd name="T122" fmla="*/ 79 w 79"/>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52">
                  <a:moveTo>
                    <a:pt x="4" y="27"/>
                  </a:moveTo>
                  <a:lnTo>
                    <a:pt x="4" y="27"/>
                  </a:lnTo>
                  <a:lnTo>
                    <a:pt x="4" y="29"/>
                  </a:lnTo>
                  <a:lnTo>
                    <a:pt x="4" y="31"/>
                  </a:lnTo>
                  <a:lnTo>
                    <a:pt x="4" y="34"/>
                  </a:lnTo>
                  <a:lnTo>
                    <a:pt x="5" y="37"/>
                  </a:lnTo>
                  <a:lnTo>
                    <a:pt x="7" y="40"/>
                  </a:lnTo>
                  <a:lnTo>
                    <a:pt x="8" y="42"/>
                  </a:lnTo>
                  <a:lnTo>
                    <a:pt x="12" y="44"/>
                  </a:lnTo>
                  <a:lnTo>
                    <a:pt x="15" y="45"/>
                  </a:lnTo>
                  <a:lnTo>
                    <a:pt x="18" y="45"/>
                  </a:lnTo>
                  <a:lnTo>
                    <a:pt x="20" y="47"/>
                  </a:lnTo>
                  <a:lnTo>
                    <a:pt x="23" y="48"/>
                  </a:lnTo>
                  <a:lnTo>
                    <a:pt x="24" y="48"/>
                  </a:lnTo>
                  <a:lnTo>
                    <a:pt x="26" y="48"/>
                  </a:lnTo>
                  <a:lnTo>
                    <a:pt x="26" y="50"/>
                  </a:lnTo>
                  <a:lnTo>
                    <a:pt x="28" y="50"/>
                  </a:lnTo>
                  <a:lnTo>
                    <a:pt x="29" y="52"/>
                  </a:lnTo>
                  <a:lnTo>
                    <a:pt x="31" y="52"/>
                  </a:lnTo>
                  <a:lnTo>
                    <a:pt x="32" y="52"/>
                  </a:lnTo>
                  <a:lnTo>
                    <a:pt x="36" y="52"/>
                  </a:lnTo>
                  <a:lnTo>
                    <a:pt x="39" y="52"/>
                  </a:lnTo>
                  <a:lnTo>
                    <a:pt x="41" y="52"/>
                  </a:lnTo>
                  <a:lnTo>
                    <a:pt x="42" y="52"/>
                  </a:lnTo>
                  <a:lnTo>
                    <a:pt x="44" y="50"/>
                  </a:lnTo>
                  <a:lnTo>
                    <a:pt x="45" y="48"/>
                  </a:lnTo>
                  <a:lnTo>
                    <a:pt x="49" y="47"/>
                  </a:lnTo>
                  <a:lnTo>
                    <a:pt x="50" y="45"/>
                  </a:lnTo>
                  <a:lnTo>
                    <a:pt x="52" y="44"/>
                  </a:lnTo>
                  <a:lnTo>
                    <a:pt x="55" y="42"/>
                  </a:lnTo>
                  <a:lnTo>
                    <a:pt x="57" y="42"/>
                  </a:lnTo>
                  <a:lnTo>
                    <a:pt x="60" y="40"/>
                  </a:lnTo>
                  <a:lnTo>
                    <a:pt x="61" y="40"/>
                  </a:lnTo>
                  <a:lnTo>
                    <a:pt x="65" y="40"/>
                  </a:lnTo>
                  <a:lnTo>
                    <a:pt x="68" y="40"/>
                  </a:lnTo>
                  <a:lnTo>
                    <a:pt x="69" y="39"/>
                  </a:lnTo>
                  <a:lnTo>
                    <a:pt x="73" y="37"/>
                  </a:lnTo>
                  <a:lnTo>
                    <a:pt x="76" y="34"/>
                  </a:lnTo>
                  <a:lnTo>
                    <a:pt x="77" y="31"/>
                  </a:lnTo>
                  <a:lnTo>
                    <a:pt x="79" y="27"/>
                  </a:lnTo>
                  <a:lnTo>
                    <a:pt x="79" y="24"/>
                  </a:lnTo>
                  <a:lnTo>
                    <a:pt x="79" y="21"/>
                  </a:lnTo>
                  <a:lnTo>
                    <a:pt x="79" y="16"/>
                  </a:lnTo>
                  <a:lnTo>
                    <a:pt x="77" y="13"/>
                  </a:lnTo>
                  <a:lnTo>
                    <a:pt x="76" y="11"/>
                  </a:lnTo>
                  <a:lnTo>
                    <a:pt x="74" y="8"/>
                  </a:lnTo>
                  <a:lnTo>
                    <a:pt x="73" y="7"/>
                  </a:lnTo>
                  <a:lnTo>
                    <a:pt x="71" y="5"/>
                  </a:lnTo>
                  <a:lnTo>
                    <a:pt x="68" y="3"/>
                  </a:lnTo>
                  <a:lnTo>
                    <a:pt x="66" y="2"/>
                  </a:lnTo>
                  <a:lnTo>
                    <a:pt x="63" y="2"/>
                  </a:lnTo>
                  <a:lnTo>
                    <a:pt x="61" y="0"/>
                  </a:lnTo>
                  <a:lnTo>
                    <a:pt x="57" y="0"/>
                  </a:lnTo>
                  <a:lnTo>
                    <a:pt x="53" y="0"/>
                  </a:lnTo>
                  <a:lnTo>
                    <a:pt x="50" y="2"/>
                  </a:lnTo>
                  <a:lnTo>
                    <a:pt x="47" y="3"/>
                  </a:lnTo>
                  <a:lnTo>
                    <a:pt x="44" y="5"/>
                  </a:lnTo>
                  <a:lnTo>
                    <a:pt x="41" y="7"/>
                  </a:lnTo>
                  <a:lnTo>
                    <a:pt x="37" y="8"/>
                  </a:lnTo>
                  <a:lnTo>
                    <a:pt x="34" y="8"/>
                  </a:lnTo>
                  <a:lnTo>
                    <a:pt x="31" y="8"/>
                  </a:lnTo>
                  <a:lnTo>
                    <a:pt x="28" y="8"/>
                  </a:lnTo>
                  <a:lnTo>
                    <a:pt x="24" y="7"/>
                  </a:lnTo>
                  <a:lnTo>
                    <a:pt x="21" y="7"/>
                  </a:lnTo>
                  <a:lnTo>
                    <a:pt x="18" y="7"/>
                  </a:lnTo>
                  <a:lnTo>
                    <a:pt x="16" y="7"/>
                  </a:lnTo>
                  <a:lnTo>
                    <a:pt x="13" y="8"/>
                  </a:lnTo>
                  <a:lnTo>
                    <a:pt x="10" y="8"/>
                  </a:lnTo>
                  <a:lnTo>
                    <a:pt x="8" y="10"/>
                  </a:lnTo>
                  <a:lnTo>
                    <a:pt x="5" y="13"/>
                  </a:lnTo>
                  <a:lnTo>
                    <a:pt x="4" y="15"/>
                  </a:lnTo>
                  <a:lnTo>
                    <a:pt x="2" y="18"/>
                  </a:lnTo>
                  <a:lnTo>
                    <a:pt x="0" y="19"/>
                  </a:lnTo>
                  <a:lnTo>
                    <a:pt x="0" y="23"/>
                  </a:lnTo>
                  <a:lnTo>
                    <a:pt x="2" y="24"/>
                  </a:lnTo>
                  <a:lnTo>
                    <a:pt x="4" y="2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98" name="Freeform 1014"/>
            <p:cNvSpPr>
              <a:spLocks/>
            </p:cNvSpPr>
            <p:nvPr/>
          </p:nvSpPr>
          <p:spPr bwMode="auto">
            <a:xfrm>
              <a:off x="4720" y="2454"/>
              <a:ext cx="20" cy="18"/>
            </a:xfrm>
            <a:custGeom>
              <a:avLst/>
              <a:gdLst>
                <a:gd name="T0" fmla="*/ 9 w 20"/>
                <a:gd name="T1" fmla="*/ 5 h 18"/>
                <a:gd name="T2" fmla="*/ 7 w 20"/>
                <a:gd name="T3" fmla="*/ 5 h 18"/>
                <a:gd name="T4" fmla="*/ 5 w 20"/>
                <a:gd name="T5" fmla="*/ 6 h 18"/>
                <a:gd name="T6" fmla="*/ 4 w 20"/>
                <a:gd name="T7" fmla="*/ 6 h 18"/>
                <a:gd name="T8" fmla="*/ 2 w 20"/>
                <a:gd name="T9" fmla="*/ 8 h 18"/>
                <a:gd name="T10" fmla="*/ 2 w 20"/>
                <a:gd name="T11" fmla="*/ 10 h 18"/>
                <a:gd name="T12" fmla="*/ 2 w 20"/>
                <a:gd name="T13" fmla="*/ 11 h 18"/>
                <a:gd name="T14" fmla="*/ 0 w 20"/>
                <a:gd name="T15" fmla="*/ 11 h 18"/>
                <a:gd name="T16" fmla="*/ 0 w 20"/>
                <a:gd name="T17" fmla="*/ 13 h 18"/>
                <a:gd name="T18" fmla="*/ 2 w 20"/>
                <a:gd name="T19" fmla="*/ 14 h 18"/>
                <a:gd name="T20" fmla="*/ 2 w 20"/>
                <a:gd name="T21" fmla="*/ 16 h 18"/>
                <a:gd name="T22" fmla="*/ 5 w 20"/>
                <a:gd name="T23" fmla="*/ 16 h 18"/>
                <a:gd name="T24" fmla="*/ 7 w 20"/>
                <a:gd name="T25" fmla="*/ 18 h 18"/>
                <a:gd name="T26" fmla="*/ 9 w 20"/>
                <a:gd name="T27" fmla="*/ 18 h 18"/>
                <a:gd name="T28" fmla="*/ 12 w 20"/>
                <a:gd name="T29" fmla="*/ 18 h 18"/>
                <a:gd name="T30" fmla="*/ 13 w 20"/>
                <a:gd name="T31" fmla="*/ 16 h 18"/>
                <a:gd name="T32" fmla="*/ 15 w 20"/>
                <a:gd name="T33" fmla="*/ 16 h 18"/>
                <a:gd name="T34" fmla="*/ 17 w 20"/>
                <a:gd name="T35" fmla="*/ 16 h 18"/>
                <a:gd name="T36" fmla="*/ 17 w 20"/>
                <a:gd name="T37" fmla="*/ 14 h 18"/>
                <a:gd name="T38" fmla="*/ 17 w 20"/>
                <a:gd name="T39" fmla="*/ 14 h 18"/>
                <a:gd name="T40" fmla="*/ 17 w 20"/>
                <a:gd name="T41" fmla="*/ 14 h 18"/>
                <a:gd name="T42" fmla="*/ 18 w 20"/>
                <a:gd name="T43" fmla="*/ 14 h 18"/>
                <a:gd name="T44" fmla="*/ 18 w 20"/>
                <a:gd name="T45" fmla="*/ 13 h 18"/>
                <a:gd name="T46" fmla="*/ 18 w 20"/>
                <a:gd name="T47" fmla="*/ 13 h 18"/>
                <a:gd name="T48" fmla="*/ 20 w 20"/>
                <a:gd name="T49" fmla="*/ 11 h 18"/>
                <a:gd name="T50" fmla="*/ 18 w 20"/>
                <a:gd name="T51" fmla="*/ 11 h 18"/>
                <a:gd name="T52" fmla="*/ 18 w 20"/>
                <a:gd name="T53" fmla="*/ 10 h 18"/>
                <a:gd name="T54" fmla="*/ 18 w 20"/>
                <a:gd name="T55" fmla="*/ 8 h 18"/>
                <a:gd name="T56" fmla="*/ 18 w 20"/>
                <a:gd name="T57" fmla="*/ 6 h 18"/>
                <a:gd name="T58" fmla="*/ 18 w 20"/>
                <a:gd name="T59" fmla="*/ 5 h 18"/>
                <a:gd name="T60" fmla="*/ 18 w 20"/>
                <a:gd name="T61" fmla="*/ 3 h 18"/>
                <a:gd name="T62" fmla="*/ 18 w 20"/>
                <a:gd name="T63" fmla="*/ 2 h 18"/>
                <a:gd name="T64" fmla="*/ 18 w 20"/>
                <a:gd name="T65" fmla="*/ 0 h 18"/>
                <a:gd name="T66" fmla="*/ 17 w 20"/>
                <a:gd name="T67" fmla="*/ 0 h 18"/>
                <a:gd name="T68" fmla="*/ 15 w 20"/>
                <a:gd name="T69" fmla="*/ 0 h 18"/>
                <a:gd name="T70" fmla="*/ 13 w 20"/>
                <a:gd name="T71" fmla="*/ 0 h 18"/>
                <a:gd name="T72" fmla="*/ 12 w 20"/>
                <a:gd name="T73" fmla="*/ 0 h 18"/>
                <a:gd name="T74" fmla="*/ 12 w 20"/>
                <a:gd name="T75" fmla="*/ 2 h 18"/>
                <a:gd name="T76" fmla="*/ 10 w 20"/>
                <a:gd name="T77" fmla="*/ 3 h 18"/>
                <a:gd name="T78" fmla="*/ 9 w 20"/>
                <a:gd name="T79" fmla="*/ 3 h 18"/>
                <a:gd name="T80" fmla="*/ 9 w 20"/>
                <a:gd name="T81" fmla="*/ 5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18"/>
                <a:gd name="T125" fmla="*/ 20 w 20"/>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18">
                  <a:moveTo>
                    <a:pt x="9" y="5"/>
                  </a:moveTo>
                  <a:lnTo>
                    <a:pt x="7" y="5"/>
                  </a:lnTo>
                  <a:lnTo>
                    <a:pt x="5" y="6"/>
                  </a:lnTo>
                  <a:lnTo>
                    <a:pt x="4" y="6"/>
                  </a:lnTo>
                  <a:lnTo>
                    <a:pt x="2" y="8"/>
                  </a:lnTo>
                  <a:lnTo>
                    <a:pt x="2" y="10"/>
                  </a:lnTo>
                  <a:lnTo>
                    <a:pt x="2" y="11"/>
                  </a:lnTo>
                  <a:lnTo>
                    <a:pt x="0" y="11"/>
                  </a:lnTo>
                  <a:lnTo>
                    <a:pt x="0" y="13"/>
                  </a:lnTo>
                  <a:lnTo>
                    <a:pt x="2" y="14"/>
                  </a:lnTo>
                  <a:lnTo>
                    <a:pt x="2" y="16"/>
                  </a:lnTo>
                  <a:lnTo>
                    <a:pt x="5" y="16"/>
                  </a:lnTo>
                  <a:lnTo>
                    <a:pt x="7" y="18"/>
                  </a:lnTo>
                  <a:lnTo>
                    <a:pt x="9" y="18"/>
                  </a:lnTo>
                  <a:lnTo>
                    <a:pt x="12" y="18"/>
                  </a:lnTo>
                  <a:lnTo>
                    <a:pt x="13" y="16"/>
                  </a:lnTo>
                  <a:lnTo>
                    <a:pt x="15" y="16"/>
                  </a:lnTo>
                  <a:lnTo>
                    <a:pt x="17" y="16"/>
                  </a:lnTo>
                  <a:lnTo>
                    <a:pt x="17" y="14"/>
                  </a:lnTo>
                  <a:lnTo>
                    <a:pt x="18" y="14"/>
                  </a:lnTo>
                  <a:lnTo>
                    <a:pt x="18" y="13"/>
                  </a:lnTo>
                  <a:lnTo>
                    <a:pt x="20" y="11"/>
                  </a:lnTo>
                  <a:lnTo>
                    <a:pt x="18" y="11"/>
                  </a:lnTo>
                  <a:lnTo>
                    <a:pt x="18" y="10"/>
                  </a:lnTo>
                  <a:lnTo>
                    <a:pt x="18" y="8"/>
                  </a:lnTo>
                  <a:lnTo>
                    <a:pt x="18" y="6"/>
                  </a:lnTo>
                  <a:lnTo>
                    <a:pt x="18" y="5"/>
                  </a:lnTo>
                  <a:lnTo>
                    <a:pt x="18" y="3"/>
                  </a:lnTo>
                  <a:lnTo>
                    <a:pt x="18" y="2"/>
                  </a:lnTo>
                  <a:lnTo>
                    <a:pt x="18" y="0"/>
                  </a:lnTo>
                  <a:lnTo>
                    <a:pt x="17" y="0"/>
                  </a:lnTo>
                  <a:lnTo>
                    <a:pt x="15" y="0"/>
                  </a:lnTo>
                  <a:lnTo>
                    <a:pt x="13" y="0"/>
                  </a:lnTo>
                  <a:lnTo>
                    <a:pt x="12" y="0"/>
                  </a:lnTo>
                  <a:lnTo>
                    <a:pt x="12" y="2"/>
                  </a:lnTo>
                  <a:lnTo>
                    <a:pt x="10" y="3"/>
                  </a:lnTo>
                  <a:lnTo>
                    <a:pt x="9" y="3"/>
                  </a:lnTo>
                  <a:lnTo>
                    <a:pt x="9"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9" name="Freeform 1015"/>
            <p:cNvSpPr>
              <a:spLocks/>
            </p:cNvSpPr>
            <p:nvPr/>
          </p:nvSpPr>
          <p:spPr bwMode="auto">
            <a:xfrm>
              <a:off x="4720" y="2454"/>
              <a:ext cx="20" cy="18"/>
            </a:xfrm>
            <a:custGeom>
              <a:avLst/>
              <a:gdLst>
                <a:gd name="T0" fmla="*/ 9 w 20"/>
                <a:gd name="T1" fmla="*/ 5 h 18"/>
                <a:gd name="T2" fmla="*/ 7 w 20"/>
                <a:gd name="T3" fmla="*/ 5 h 18"/>
                <a:gd name="T4" fmla="*/ 5 w 20"/>
                <a:gd name="T5" fmla="*/ 6 h 18"/>
                <a:gd name="T6" fmla="*/ 4 w 20"/>
                <a:gd name="T7" fmla="*/ 6 h 18"/>
                <a:gd name="T8" fmla="*/ 2 w 20"/>
                <a:gd name="T9" fmla="*/ 8 h 18"/>
                <a:gd name="T10" fmla="*/ 2 w 20"/>
                <a:gd name="T11" fmla="*/ 10 h 18"/>
                <a:gd name="T12" fmla="*/ 2 w 20"/>
                <a:gd name="T13" fmla="*/ 11 h 18"/>
                <a:gd name="T14" fmla="*/ 0 w 20"/>
                <a:gd name="T15" fmla="*/ 11 h 18"/>
                <a:gd name="T16" fmla="*/ 0 w 20"/>
                <a:gd name="T17" fmla="*/ 13 h 18"/>
                <a:gd name="T18" fmla="*/ 2 w 20"/>
                <a:gd name="T19" fmla="*/ 14 h 18"/>
                <a:gd name="T20" fmla="*/ 2 w 20"/>
                <a:gd name="T21" fmla="*/ 16 h 18"/>
                <a:gd name="T22" fmla="*/ 5 w 20"/>
                <a:gd name="T23" fmla="*/ 16 h 18"/>
                <a:gd name="T24" fmla="*/ 7 w 20"/>
                <a:gd name="T25" fmla="*/ 18 h 18"/>
                <a:gd name="T26" fmla="*/ 9 w 20"/>
                <a:gd name="T27" fmla="*/ 18 h 18"/>
                <a:gd name="T28" fmla="*/ 12 w 20"/>
                <a:gd name="T29" fmla="*/ 18 h 18"/>
                <a:gd name="T30" fmla="*/ 13 w 20"/>
                <a:gd name="T31" fmla="*/ 16 h 18"/>
                <a:gd name="T32" fmla="*/ 15 w 20"/>
                <a:gd name="T33" fmla="*/ 16 h 18"/>
                <a:gd name="T34" fmla="*/ 17 w 20"/>
                <a:gd name="T35" fmla="*/ 16 h 18"/>
                <a:gd name="T36" fmla="*/ 17 w 20"/>
                <a:gd name="T37" fmla="*/ 14 h 18"/>
                <a:gd name="T38" fmla="*/ 17 w 20"/>
                <a:gd name="T39" fmla="*/ 14 h 18"/>
                <a:gd name="T40" fmla="*/ 17 w 20"/>
                <a:gd name="T41" fmla="*/ 14 h 18"/>
                <a:gd name="T42" fmla="*/ 18 w 20"/>
                <a:gd name="T43" fmla="*/ 14 h 18"/>
                <a:gd name="T44" fmla="*/ 18 w 20"/>
                <a:gd name="T45" fmla="*/ 13 h 18"/>
                <a:gd name="T46" fmla="*/ 18 w 20"/>
                <a:gd name="T47" fmla="*/ 13 h 18"/>
                <a:gd name="T48" fmla="*/ 20 w 20"/>
                <a:gd name="T49" fmla="*/ 11 h 18"/>
                <a:gd name="T50" fmla="*/ 18 w 20"/>
                <a:gd name="T51" fmla="*/ 11 h 18"/>
                <a:gd name="T52" fmla="*/ 18 w 20"/>
                <a:gd name="T53" fmla="*/ 10 h 18"/>
                <a:gd name="T54" fmla="*/ 18 w 20"/>
                <a:gd name="T55" fmla="*/ 8 h 18"/>
                <a:gd name="T56" fmla="*/ 18 w 20"/>
                <a:gd name="T57" fmla="*/ 6 h 18"/>
                <a:gd name="T58" fmla="*/ 18 w 20"/>
                <a:gd name="T59" fmla="*/ 5 h 18"/>
                <a:gd name="T60" fmla="*/ 18 w 20"/>
                <a:gd name="T61" fmla="*/ 3 h 18"/>
                <a:gd name="T62" fmla="*/ 18 w 20"/>
                <a:gd name="T63" fmla="*/ 2 h 18"/>
                <a:gd name="T64" fmla="*/ 18 w 20"/>
                <a:gd name="T65" fmla="*/ 0 h 18"/>
                <a:gd name="T66" fmla="*/ 17 w 20"/>
                <a:gd name="T67" fmla="*/ 0 h 18"/>
                <a:gd name="T68" fmla="*/ 15 w 20"/>
                <a:gd name="T69" fmla="*/ 0 h 18"/>
                <a:gd name="T70" fmla="*/ 13 w 20"/>
                <a:gd name="T71" fmla="*/ 0 h 18"/>
                <a:gd name="T72" fmla="*/ 12 w 20"/>
                <a:gd name="T73" fmla="*/ 0 h 18"/>
                <a:gd name="T74" fmla="*/ 12 w 20"/>
                <a:gd name="T75" fmla="*/ 2 h 18"/>
                <a:gd name="T76" fmla="*/ 10 w 20"/>
                <a:gd name="T77" fmla="*/ 3 h 18"/>
                <a:gd name="T78" fmla="*/ 9 w 20"/>
                <a:gd name="T79" fmla="*/ 3 h 18"/>
                <a:gd name="T80" fmla="*/ 9 w 20"/>
                <a:gd name="T81" fmla="*/ 5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18"/>
                <a:gd name="T125" fmla="*/ 20 w 20"/>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18">
                  <a:moveTo>
                    <a:pt x="9" y="5"/>
                  </a:moveTo>
                  <a:lnTo>
                    <a:pt x="7" y="5"/>
                  </a:lnTo>
                  <a:lnTo>
                    <a:pt x="5" y="6"/>
                  </a:lnTo>
                  <a:lnTo>
                    <a:pt x="4" y="6"/>
                  </a:lnTo>
                  <a:lnTo>
                    <a:pt x="2" y="8"/>
                  </a:lnTo>
                  <a:lnTo>
                    <a:pt x="2" y="10"/>
                  </a:lnTo>
                  <a:lnTo>
                    <a:pt x="2" y="11"/>
                  </a:lnTo>
                  <a:lnTo>
                    <a:pt x="0" y="11"/>
                  </a:lnTo>
                  <a:lnTo>
                    <a:pt x="0" y="13"/>
                  </a:lnTo>
                  <a:lnTo>
                    <a:pt x="2" y="14"/>
                  </a:lnTo>
                  <a:lnTo>
                    <a:pt x="2" y="16"/>
                  </a:lnTo>
                  <a:lnTo>
                    <a:pt x="5" y="16"/>
                  </a:lnTo>
                  <a:lnTo>
                    <a:pt x="7" y="18"/>
                  </a:lnTo>
                  <a:lnTo>
                    <a:pt x="9" y="18"/>
                  </a:lnTo>
                  <a:lnTo>
                    <a:pt x="12" y="18"/>
                  </a:lnTo>
                  <a:lnTo>
                    <a:pt x="13" y="16"/>
                  </a:lnTo>
                  <a:lnTo>
                    <a:pt x="15" y="16"/>
                  </a:lnTo>
                  <a:lnTo>
                    <a:pt x="17" y="16"/>
                  </a:lnTo>
                  <a:lnTo>
                    <a:pt x="17" y="14"/>
                  </a:lnTo>
                  <a:lnTo>
                    <a:pt x="18" y="14"/>
                  </a:lnTo>
                  <a:lnTo>
                    <a:pt x="18" y="13"/>
                  </a:lnTo>
                  <a:lnTo>
                    <a:pt x="20" y="11"/>
                  </a:lnTo>
                  <a:lnTo>
                    <a:pt x="18" y="11"/>
                  </a:lnTo>
                  <a:lnTo>
                    <a:pt x="18" y="10"/>
                  </a:lnTo>
                  <a:lnTo>
                    <a:pt x="18" y="8"/>
                  </a:lnTo>
                  <a:lnTo>
                    <a:pt x="18" y="6"/>
                  </a:lnTo>
                  <a:lnTo>
                    <a:pt x="18" y="5"/>
                  </a:lnTo>
                  <a:lnTo>
                    <a:pt x="18" y="3"/>
                  </a:lnTo>
                  <a:lnTo>
                    <a:pt x="18" y="2"/>
                  </a:lnTo>
                  <a:lnTo>
                    <a:pt x="18" y="0"/>
                  </a:lnTo>
                  <a:lnTo>
                    <a:pt x="17" y="0"/>
                  </a:lnTo>
                  <a:lnTo>
                    <a:pt x="15" y="0"/>
                  </a:lnTo>
                  <a:lnTo>
                    <a:pt x="13" y="0"/>
                  </a:lnTo>
                  <a:lnTo>
                    <a:pt x="12" y="0"/>
                  </a:lnTo>
                  <a:lnTo>
                    <a:pt x="12" y="2"/>
                  </a:lnTo>
                  <a:lnTo>
                    <a:pt x="10" y="3"/>
                  </a:lnTo>
                  <a:lnTo>
                    <a:pt x="9" y="3"/>
                  </a:lnTo>
                  <a:lnTo>
                    <a:pt x="9" y="5"/>
                  </a:lnTo>
                </a:path>
              </a:pathLst>
            </a:custGeom>
            <a:solidFill>
              <a:srgbClr val="FFFF66"/>
            </a:solidFill>
            <a:ln w="4763">
              <a:solidFill>
                <a:srgbClr val="990000"/>
              </a:solidFill>
              <a:round/>
              <a:headEnd/>
              <a:tailEnd/>
            </a:ln>
          </p:spPr>
          <p:txBody>
            <a:bodyPr/>
            <a:lstStyle/>
            <a:p>
              <a:endParaRPr lang="en-GB"/>
            </a:p>
          </p:txBody>
        </p:sp>
        <p:sp>
          <p:nvSpPr>
            <p:cNvPr id="700" name="Freeform 1016"/>
            <p:cNvSpPr>
              <a:spLocks/>
            </p:cNvSpPr>
            <p:nvPr/>
          </p:nvSpPr>
          <p:spPr bwMode="auto">
            <a:xfrm>
              <a:off x="4732" y="2467"/>
              <a:ext cx="40" cy="53"/>
            </a:xfrm>
            <a:custGeom>
              <a:avLst/>
              <a:gdLst>
                <a:gd name="T0" fmla="*/ 9 w 40"/>
                <a:gd name="T1" fmla="*/ 19 h 53"/>
                <a:gd name="T2" fmla="*/ 9 w 40"/>
                <a:gd name="T3" fmla="*/ 21 h 53"/>
                <a:gd name="T4" fmla="*/ 9 w 40"/>
                <a:gd name="T5" fmla="*/ 22 h 53"/>
                <a:gd name="T6" fmla="*/ 8 w 40"/>
                <a:gd name="T7" fmla="*/ 24 h 53"/>
                <a:gd name="T8" fmla="*/ 8 w 40"/>
                <a:gd name="T9" fmla="*/ 24 h 53"/>
                <a:gd name="T10" fmla="*/ 6 w 40"/>
                <a:gd name="T11" fmla="*/ 26 h 53"/>
                <a:gd name="T12" fmla="*/ 5 w 40"/>
                <a:gd name="T13" fmla="*/ 26 h 53"/>
                <a:gd name="T14" fmla="*/ 3 w 40"/>
                <a:gd name="T15" fmla="*/ 26 h 53"/>
                <a:gd name="T16" fmla="*/ 3 w 40"/>
                <a:gd name="T17" fmla="*/ 27 h 53"/>
                <a:gd name="T18" fmla="*/ 3 w 40"/>
                <a:gd name="T19" fmla="*/ 30 h 53"/>
                <a:gd name="T20" fmla="*/ 1 w 40"/>
                <a:gd name="T21" fmla="*/ 34 h 53"/>
                <a:gd name="T22" fmla="*/ 1 w 40"/>
                <a:gd name="T23" fmla="*/ 35 h 53"/>
                <a:gd name="T24" fmla="*/ 0 w 40"/>
                <a:gd name="T25" fmla="*/ 38 h 53"/>
                <a:gd name="T26" fmla="*/ 0 w 40"/>
                <a:gd name="T27" fmla="*/ 42 h 53"/>
                <a:gd name="T28" fmla="*/ 0 w 40"/>
                <a:gd name="T29" fmla="*/ 45 h 53"/>
                <a:gd name="T30" fmla="*/ 0 w 40"/>
                <a:gd name="T31" fmla="*/ 47 h 53"/>
                <a:gd name="T32" fmla="*/ 1 w 40"/>
                <a:gd name="T33" fmla="*/ 48 h 53"/>
                <a:gd name="T34" fmla="*/ 3 w 40"/>
                <a:gd name="T35" fmla="*/ 50 h 53"/>
                <a:gd name="T36" fmla="*/ 6 w 40"/>
                <a:gd name="T37" fmla="*/ 51 h 53"/>
                <a:gd name="T38" fmla="*/ 8 w 40"/>
                <a:gd name="T39" fmla="*/ 51 h 53"/>
                <a:gd name="T40" fmla="*/ 11 w 40"/>
                <a:gd name="T41" fmla="*/ 53 h 53"/>
                <a:gd name="T42" fmla="*/ 13 w 40"/>
                <a:gd name="T43" fmla="*/ 53 h 53"/>
                <a:gd name="T44" fmla="*/ 16 w 40"/>
                <a:gd name="T45" fmla="*/ 51 h 53"/>
                <a:gd name="T46" fmla="*/ 17 w 40"/>
                <a:gd name="T47" fmla="*/ 50 h 53"/>
                <a:gd name="T48" fmla="*/ 19 w 40"/>
                <a:gd name="T49" fmla="*/ 48 h 53"/>
                <a:gd name="T50" fmla="*/ 22 w 40"/>
                <a:gd name="T51" fmla="*/ 45 h 53"/>
                <a:gd name="T52" fmla="*/ 25 w 40"/>
                <a:gd name="T53" fmla="*/ 42 h 53"/>
                <a:gd name="T54" fmla="*/ 27 w 40"/>
                <a:gd name="T55" fmla="*/ 38 h 53"/>
                <a:gd name="T56" fmla="*/ 29 w 40"/>
                <a:gd name="T57" fmla="*/ 35 h 53"/>
                <a:gd name="T58" fmla="*/ 32 w 40"/>
                <a:gd name="T59" fmla="*/ 32 h 53"/>
                <a:gd name="T60" fmla="*/ 33 w 40"/>
                <a:gd name="T61" fmla="*/ 29 h 53"/>
                <a:gd name="T62" fmla="*/ 35 w 40"/>
                <a:gd name="T63" fmla="*/ 24 h 53"/>
                <a:gd name="T64" fmla="*/ 38 w 40"/>
                <a:gd name="T65" fmla="*/ 21 h 53"/>
                <a:gd name="T66" fmla="*/ 38 w 40"/>
                <a:gd name="T67" fmla="*/ 18 h 53"/>
                <a:gd name="T68" fmla="*/ 40 w 40"/>
                <a:gd name="T69" fmla="*/ 16 h 53"/>
                <a:gd name="T70" fmla="*/ 40 w 40"/>
                <a:gd name="T71" fmla="*/ 13 h 53"/>
                <a:gd name="T72" fmla="*/ 40 w 40"/>
                <a:gd name="T73" fmla="*/ 10 h 53"/>
                <a:gd name="T74" fmla="*/ 38 w 40"/>
                <a:gd name="T75" fmla="*/ 8 h 53"/>
                <a:gd name="T76" fmla="*/ 37 w 40"/>
                <a:gd name="T77" fmla="*/ 5 h 53"/>
                <a:gd name="T78" fmla="*/ 35 w 40"/>
                <a:gd name="T79" fmla="*/ 3 h 53"/>
                <a:gd name="T80" fmla="*/ 32 w 40"/>
                <a:gd name="T81" fmla="*/ 1 h 53"/>
                <a:gd name="T82" fmla="*/ 30 w 40"/>
                <a:gd name="T83" fmla="*/ 1 h 53"/>
                <a:gd name="T84" fmla="*/ 29 w 40"/>
                <a:gd name="T85" fmla="*/ 0 h 53"/>
                <a:gd name="T86" fmla="*/ 25 w 40"/>
                <a:gd name="T87" fmla="*/ 0 h 53"/>
                <a:gd name="T88" fmla="*/ 24 w 40"/>
                <a:gd name="T89" fmla="*/ 0 h 53"/>
                <a:gd name="T90" fmla="*/ 22 w 40"/>
                <a:gd name="T91" fmla="*/ 0 h 53"/>
                <a:gd name="T92" fmla="*/ 19 w 40"/>
                <a:gd name="T93" fmla="*/ 1 h 53"/>
                <a:gd name="T94" fmla="*/ 17 w 40"/>
                <a:gd name="T95" fmla="*/ 1 h 53"/>
                <a:gd name="T96" fmla="*/ 16 w 40"/>
                <a:gd name="T97" fmla="*/ 3 h 53"/>
                <a:gd name="T98" fmla="*/ 14 w 40"/>
                <a:gd name="T99" fmla="*/ 5 h 53"/>
                <a:gd name="T100" fmla="*/ 13 w 40"/>
                <a:gd name="T101" fmla="*/ 6 h 53"/>
                <a:gd name="T102" fmla="*/ 11 w 40"/>
                <a:gd name="T103" fmla="*/ 10 h 53"/>
                <a:gd name="T104" fmla="*/ 9 w 40"/>
                <a:gd name="T105" fmla="*/ 11 h 53"/>
                <a:gd name="T106" fmla="*/ 9 w 40"/>
                <a:gd name="T107" fmla="*/ 13 h 53"/>
                <a:gd name="T108" fmla="*/ 8 w 40"/>
                <a:gd name="T109" fmla="*/ 14 h 53"/>
                <a:gd name="T110" fmla="*/ 8 w 40"/>
                <a:gd name="T111" fmla="*/ 16 h 53"/>
                <a:gd name="T112" fmla="*/ 9 w 40"/>
                <a:gd name="T113" fmla="*/ 19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53"/>
                <a:gd name="T173" fmla="*/ 40 w 4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53">
                  <a:moveTo>
                    <a:pt x="9" y="19"/>
                  </a:moveTo>
                  <a:lnTo>
                    <a:pt x="9" y="21"/>
                  </a:lnTo>
                  <a:lnTo>
                    <a:pt x="9" y="22"/>
                  </a:lnTo>
                  <a:lnTo>
                    <a:pt x="8" y="24"/>
                  </a:lnTo>
                  <a:lnTo>
                    <a:pt x="6" y="26"/>
                  </a:lnTo>
                  <a:lnTo>
                    <a:pt x="5" y="26"/>
                  </a:lnTo>
                  <a:lnTo>
                    <a:pt x="3" y="26"/>
                  </a:lnTo>
                  <a:lnTo>
                    <a:pt x="3" y="27"/>
                  </a:lnTo>
                  <a:lnTo>
                    <a:pt x="3" y="30"/>
                  </a:lnTo>
                  <a:lnTo>
                    <a:pt x="1" y="34"/>
                  </a:lnTo>
                  <a:lnTo>
                    <a:pt x="1" y="35"/>
                  </a:lnTo>
                  <a:lnTo>
                    <a:pt x="0" y="38"/>
                  </a:lnTo>
                  <a:lnTo>
                    <a:pt x="0" y="42"/>
                  </a:lnTo>
                  <a:lnTo>
                    <a:pt x="0" y="45"/>
                  </a:lnTo>
                  <a:lnTo>
                    <a:pt x="0" y="47"/>
                  </a:lnTo>
                  <a:lnTo>
                    <a:pt x="1" y="48"/>
                  </a:lnTo>
                  <a:lnTo>
                    <a:pt x="3" y="50"/>
                  </a:lnTo>
                  <a:lnTo>
                    <a:pt x="6" y="51"/>
                  </a:lnTo>
                  <a:lnTo>
                    <a:pt x="8" y="51"/>
                  </a:lnTo>
                  <a:lnTo>
                    <a:pt x="11" y="53"/>
                  </a:lnTo>
                  <a:lnTo>
                    <a:pt x="13" y="53"/>
                  </a:lnTo>
                  <a:lnTo>
                    <a:pt x="16" y="51"/>
                  </a:lnTo>
                  <a:lnTo>
                    <a:pt x="17" y="50"/>
                  </a:lnTo>
                  <a:lnTo>
                    <a:pt x="19" y="48"/>
                  </a:lnTo>
                  <a:lnTo>
                    <a:pt x="22" y="45"/>
                  </a:lnTo>
                  <a:lnTo>
                    <a:pt x="25" y="42"/>
                  </a:lnTo>
                  <a:lnTo>
                    <a:pt x="27" y="38"/>
                  </a:lnTo>
                  <a:lnTo>
                    <a:pt x="29" y="35"/>
                  </a:lnTo>
                  <a:lnTo>
                    <a:pt x="32" y="32"/>
                  </a:lnTo>
                  <a:lnTo>
                    <a:pt x="33" y="29"/>
                  </a:lnTo>
                  <a:lnTo>
                    <a:pt x="35" y="24"/>
                  </a:lnTo>
                  <a:lnTo>
                    <a:pt x="38" y="21"/>
                  </a:lnTo>
                  <a:lnTo>
                    <a:pt x="38" y="18"/>
                  </a:lnTo>
                  <a:lnTo>
                    <a:pt x="40" y="16"/>
                  </a:lnTo>
                  <a:lnTo>
                    <a:pt x="40" y="13"/>
                  </a:lnTo>
                  <a:lnTo>
                    <a:pt x="40" y="10"/>
                  </a:lnTo>
                  <a:lnTo>
                    <a:pt x="38" y="8"/>
                  </a:lnTo>
                  <a:lnTo>
                    <a:pt x="37" y="5"/>
                  </a:lnTo>
                  <a:lnTo>
                    <a:pt x="35" y="3"/>
                  </a:lnTo>
                  <a:lnTo>
                    <a:pt x="32" y="1"/>
                  </a:lnTo>
                  <a:lnTo>
                    <a:pt x="30" y="1"/>
                  </a:lnTo>
                  <a:lnTo>
                    <a:pt x="29" y="0"/>
                  </a:lnTo>
                  <a:lnTo>
                    <a:pt x="25" y="0"/>
                  </a:lnTo>
                  <a:lnTo>
                    <a:pt x="24" y="0"/>
                  </a:lnTo>
                  <a:lnTo>
                    <a:pt x="22" y="0"/>
                  </a:lnTo>
                  <a:lnTo>
                    <a:pt x="19" y="1"/>
                  </a:lnTo>
                  <a:lnTo>
                    <a:pt x="17" y="1"/>
                  </a:lnTo>
                  <a:lnTo>
                    <a:pt x="16" y="3"/>
                  </a:lnTo>
                  <a:lnTo>
                    <a:pt x="14" y="5"/>
                  </a:lnTo>
                  <a:lnTo>
                    <a:pt x="13" y="6"/>
                  </a:lnTo>
                  <a:lnTo>
                    <a:pt x="11" y="10"/>
                  </a:lnTo>
                  <a:lnTo>
                    <a:pt x="9" y="11"/>
                  </a:lnTo>
                  <a:lnTo>
                    <a:pt x="9" y="13"/>
                  </a:lnTo>
                  <a:lnTo>
                    <a:pt x="8" y="14"/>
                  </a:lnTo>
                  <a:lnTo>
                    <a:pt x="8" y="16"/>
                  </a:lnTo>
                  <a:lnTo>
                    <a:pt x="9" y="1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1" name="Freeform 1017"/>
            <p:cNvSpPr>
              <a:spLocks/>
            </p:cNvSpPr>
            <p:nvPr/>
          </p:nvSpPr>
          <p:spPr bwMode="auto">
            <a:xfrm>
              <a:off x="4732" y="2467"/>
              <a:ext cx="40" cy="53"/>
            </a:xfrm>
            <a:custGeom>
              <a:avLst/>
              <a:gdLst>
                <a:gd name="T0" fmla="*/ 9 w 40"/>
                <a:gd name="T1" fmla="*/ 19 h 53"/>
                <a:gd name="T2" fmla="*/ 9 w 40"/>
                <a:gd name="T3" fmla="*/ 21 h 53"/>
                <a:gd name="T4" fmla="*/ 9 w 40"/>
                <a:gd name="T5" fmla="*/ 22 h 53"/>
                <a:gd name="T6" fmla="*/ 8 w 40"/>
                <a:gd name="T7" fmla="*/ 24 h 53"/>
                <a:gd name="T8" fmla="*/ 8 w 40"/>
                <a:gd name="T9" fmla="*/ 24 h 53"/>
                <a:gd name="T10" fmla="*/ 6 w 40"/>
                <a:gd name="T11" fmla="*/ 26 h 53"/>
                <a:gd name="T12" fmla="*/ 5 w 40"/>
                <a:gd name="T13" fmla="*/ 26 h 53"/>
                <a:gd name="T14" fmla="*/ 3 w 40"/>
                <a:gd name="T15" fmla="*/ 26 h 53"/>
                <a:gd name="T16" fmla="*/ 3 w 40"/>
                <a:gd name="T17" fmla="*/ 27 h 53"/>
                <a:gd name="T18" fmla="*/ 3 w 40"/>
                <a:gd name="T19" fmla="*/ 30 h 53"/>
                <a:gd name="T20" fmla="*/ 1 w 40"/>
                <a:gd name="T21" fmla="*/ 34 h 53"/>
                <a:gd name="T22" fmla="*/ 1 w 40"/>
                <a:gd name="T23" fmla="*/ 35 h 53"/>
                <a:gd name="T24" fmla="*/ 0 w 40"/>
                <a:gd name="T25" fmla="*/ 38 h 53"/>
                <a:gd name="T26" fmla="*/ 0 w 40"/>
                <a:gd name="T27" fmla="*/ 42 h 53"/>
                <a:gd name="T28" fmla="*/ 0 w 40"/>
                <a:gd name="T29" fmla="*/ 45 h 53"/>
                <a:gd name="T30" fmla="*/ 0 w 40"/>
                <a:gd name="T31" fmla="*/ 47 h 53"/>
                <a:gd name="T32" fmla="*/ 1 w 40"/>
                <a:gd name="T33" fmla="*/ 48 h 53"/>
                <a:gd name="T34" fmla="*/ 3 w 40"/>
                <a:gd name="T35" fmla="*/ 50 h 53"/>
                <a:gd name="T36" fmla="*/ 6 w 40"/>
                <a:gd name="T37" fmla="*/ 51 h 53"/>
                <a:gd name="T38" fmla="*/ 8 w 40"/>
                <a:gd name="T39" fmla="*/ 51 h 53"/>
                <a:gd name="T40" fmla="*/ 11 w 40"/>
                <a:gd name="T41" fmla="*/ 53 h 53"/>
                <a:gd name="T42" fmla="*/ 13 w 40"/>
                <a:gd name="T43" fmla="*/ 53 h 53"/>
                <a:gd name="T44" fmla="*/ 16 w 40"/>
                <a:gd name="T45" fmla="*/ 51 h 53"/>
                <a:gd name="T46" fmla="*/ 17 w 40"/>
                <a:gd name="T47" fmla="*/ 50 h 53"/>
                <a:gd name="T48" fmla="*/ 19 w 40"/>
                <a:gd name="T49" fmla="*/ 48 h 53"/>
                <a:gd name="T50" fmla="*/ 22 w 40"/>
                <a:gd name="T51" fmla="*/ 45 h 53"/>
                <a:gd name="T52" fmla="*/ 25 w 40"/>
                <a:gd name="T53" fmla="*/ 42 h 53"/>
                <a:gd name="T54" fmla="*/ 27 w 40"/>
                <a:gd name="T55" fmla="*/ 38 h 53"/>
                <a:gd name="T56" fmla="*/ 29 w 40"/>
                <a:gd name="T57" fmla="*/ 35 h 53"/>
                <a:gd name="T58" fmla="*/ 32 w 40"/>
                <a:gd name="T59" fmla="*/ 32 h 53"/>
                <a:gd name="T60" fmla="*/ 33 w 40"/>
                <a:gd name="T61" fmla="*/ 29 h 53"/>
                <a:gd name="T62" fmla="*/ 35 w 40"/>
                <a:gd name="T63" fmla="*/ 24 h 53"/>
                <a:gd name="T64" fmla="*/ 38 w 40"/>
                <a:gd name="T65" fmla="*/ 21 h 53"/>
                <a:gd name="T66" fmla="*/ 38 w 40"/>
                <a:gd name="T67" fmla="*/ 18 h 53"/>
                <a:gd name="T68" fmla="*/ 40 w 40"/>
                <a:gd name="T69" fmla="*/ 16 h 53"/>
                <a:gd name="T70" fmla="*/ 40 w 40"/>
                <a:gd name="T71" fmla="*/ 13 h 53"/>
                <a:gd name="T72" fmla="*/ 40 w 40"/>
                <a:gd name="T73" fmla="*/ 10 h 53"/>
                <a:gd name="T74" fmla="*/ 38 w 40"/>
                <a:gd name="T75" fmla="*/ 8 h 53"/>
                <a:gd name="T76" fmla="*/ 37 w 40"/>
                <a:gd name="T77" fmla="*/ 5 h 53"/>
                <a:gd name="T78" fmla="*/ 35 w 40"/>
                <a:gd name="T79" fmla="*/ 3 h 53"/>
                <a:gd name="T80" fmla="*/ 32 w 40"/>
                <a:gd name="T81" fmla="*/ 1 h 53"/>
                <a:gd name="T82" fmla="*/ 30 w 40"/>
                <a:gd name="T83" fmla="*/ 1 h 53"/>
                <a:gd name="T84" fmla="*/ 29 w 40"/>
                <a:gd name="T85" fmla="*/ 0 h 53"/>
                <a:gd name="T86" fmla="*/ 25 w 40"/>
                <a:gd name="T87" fmla="*/ 0 h 53"/>
                <a:gd name="T88" fmla="*/ 24 w 40"/>
                <a:gd name="T89" fmla="*/ 0 h 53"/>
                <a:gd name="T90" fmla="*/ 22 w 40"/>
                <a:gd name="T91" fmla="*/ 0 h 53"/>
                <a:gd name="T92" fmla="*/ 19 w 40"/>
                <a:gd name="T93" fmla="*/ 1 h 53"/>
                <a:gd name="T94" fmla="*/ 17 w 40"/>
                <a:gd name="T95" fmla="*/ 1 h 53"/>
                <a:gd name="T96" fmla="*/ 16 w 40"/>
                <a:gd name="T97" fmla="*/ 3 h 53"/>
                <a:gd name="T98" fmla="*/ 14 w 40"/>
                <a:gd name="T99" fmla="*/ 5 h 53"/>
                <a:gd name="T100" fmla="*/ 13 w 40"/>
                <a:gd name="T101" fmla="*/ 6 h 53"/>
                <a:gd name="T102" fmla="*/ 11 w 40"/>
                <a:gd name="T103" fmla="*/ 10 h 53"/>
                <a:gd name="T104" fmla="*/ 9 w 40"/>
                <a:gd name="T105" fmla="*/ 11 h 53"/>
                <a:gd name="T106" fmla="*/ 9 w 40"/>
                <a:gd name="T107" fmla="*/ 13 h 53"/>
                <a:gd name="T108" fmla="*/ 8 w 40"/>
                <a:gd name="T109" fmla="*/ 14 h 53"/>
                <a:gd name="T110" fmla="*/ 8 w 40"/>
                <a:gd name="T111" fmla="*/ 16 h 53"/>
                <a:gd name="T112" fmla="*/ 9 w 40"/>
                <a:gd name="T113" fmla="*/ 19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53"/>
                <a:gd name="T173" fmla="*/ 40 w 4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53">
                  <a:moveTo>
                    <a:pt x="9" y="19"/>
                  </a:moveTo>
                  <a:lnTo>
                    <a:pt x="9" y="21"/>
                  </a:lnTo>
                  <a:lnTo>
                    <a:pt x="9" y="22"/>
                  </a:lnTo>
                  <a:lnTo>
                    <a:pt x="8" y="24"/>
                  </a:lnTo>
                  <a:lnTo>
                    <a:pt x="6" y="26"/>
                  </a:lnTo>
                  <a:lnTo>
                    <a:pt x="5" y="26"/>
                  </a:lnTo>
                  <a:lnTo>
                    <a:pt x="3" y="26"/>
                  </a:lnTo>
                  <a:lnTo>
                    <a:pt x="3" y="27"/>
                  </a:lnTo>
                  <a:lnTo>
                    <a:pt x="3" y="30"/>
                  </a:lnTo>
                  <a:lnTo>
                    <a:pt x="1" y="34"/>
                  </a:lnTo>
                  <a:lnTo>
                    <a:pt x="1" y="35"/>
                  </a:lnTo>
                  <a:lnTo>
                    <a:pt x="0" y="38"/>
                  </a:lnTo>
                  <a:lnTo>
                    <a:pt x="0" y="42"/>
                  </a:lnTo>
                  <a:lnTo>
                    <a:pt x="0" y="45"/>
                  </a:lnTo>
                  <a:lnTo>
                    <a:pt x="0" y="47"/>
                  </a:lnTo>
                  <a:lnTo>
                    <a:pt x="1" y="48"/>
                  </a:lnTo>
                  <a:lnTo>
                    <a:pt x="3" y="50"/>
                  </a:lnTo>
                  <a:lnTo>
                    <a:pt x="6" y="51"/>
                  </a:lnTo>
                  <a:lnTo>
                    <a:pt x="8" y="51"/>
                  </a:lnTo>
                  <a:lnTo>
                    <a:pt x="11" y="53"/>
                  </a:lnTo>
                  <a:lnTo>
                    <a:pt x="13" y="53"/>
                  </a:lnTo>
                  <a:lnTo>
                    <a:pt x="16" y="51"/>
                  </a:lnTo>
                  <a:lnTo>
                    <a:pt x="17" y="50"/>
                  </a:lnTo>
                  <a:lnTo>
                    <a:pt x="19" y="48"/>
                  </a:lnTo>
                  <a:lnTo>
                    <a:pt x="22" y="45"/>
                  </a:lnTo>
                  <a:lnTo>
                    <a:pt x="25" y="42"/>
                  </a:lnTo>
                  <a:lnTo>
                    <a:pt x="27" y="38"/>
                  </a:lnTo>
                  <a:lnTo>
                    <a:pt x="29" y="35"/>
                  </a:lnTo>
                  <a:lnTo>
                    <a:pt x="32" y="32"/>
                  </a:lnTo>
                  <a:lnTo>
                    <a:pt x="33" y="29"/>
                  </a:lnTo>
                  <a:lnTo>
                    <a:pt x="35" y="24"/>
                  </a:lnTo>
                  <a:lnTo>
                    <a:pt x="38" y="21"/>
                  </a:lnTo>
                  <a:lnTo>
                    <a:pt x="38" y="18"/>
                  </a:lnTo>
                  <a:lnTo>
                    <a:pt x="40" y="16"/>
                  </a:lnTo>
                  <a:lnTo>
                    <a:pt x="40" y="13"/>
                  </a:lnTo>
                  <a:lnTo>
                    <a:pt x="40" y="10"/>
                  </a:lnTo>
                  <a:lnTo>
                    <a:pt x="38" y="8"/>
                  </a:lnTo>
                  <a:lnTo>
                    <a:pt x="37" y="5"/>
                  </a:lnTo>
                  <a:lnTo>
                    <a:pt x="35" y="3"/>
                  </a:lnTo>
                  <a:lnTo>
                    <a:pt x="32" y="1"/>
                  </a:lnTo>
                  <a:lnTo>
                    <a:pt x="30" y="1"/>
                  </a:lnTo>
                  <a:lnTo>
                    <a:pt x="29" y="0"/>
                  </a:lnTo>
                  <a:lnTo>
                    <a:pt x="25" y="0"/>
                  </a:lnTo>
                  <a:lnTo>
                    <a:pt x="24" y="0"/>
                  </a:lnTo>
                  <a:lnTo>
                    <a:pt x="22" y="0"/>
                  </a:lnTo>
                  <a:lnTo>
                    <a:pt x="19" y="1"/>
                  </a:lnTo>
                  <a:lnTo>
                    <a:pt x="17" y="1"/>
                  </a:lnTo>
                  <a:lnTo>
                    <a:pt x="16" y="3"/>
                  </a:lnTo>
                  <a:lnTo>
                    <a:pt x="14" y="5"/>
                  </a:lnTo>
                  <a:lnTo>
                    <a:pt x="13" y="6"/>
                  </a:lnTo>
                  <a:lnTo>
                    <a:pt x="11" y="10"/>
                  </a:lnTo>
                  <a:lnTo>
                    <a:pt x="9" y="11"/>
                  </a:lnTo>
                  <a:lnTo>
                    <a:pt x="9" y="13"/>
                  </a:lnTo>
                  <a:lnTo>
                    <a:pt x="8" y="14"/>
                  </a:lnTo>
                  <a:lnTo>
                    <a:pt x="8" y="16"/>
                  </a:lnTo>
                  <a:lnTo>
                    <a:pt x="9" y="19"/>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2" name="Freeform 1018"/>
            <p:cNvSpPr>
              <a:spLocks/>
            </p:cNvSpPr>
            <p:nvPr/>
          </p:nvSpPr>
          <p:spPr bwMode="auto">
            <a:xfrm>
              <a:off x="4749" y="2422"/>
              <a:ext cx="79" cy="46"/>
            </a:xfrm>
            <a:custGeom>
              <a:avLst/>
              <a:gdLst>
                <a:gd name="T0" fmla="*/ 15 w 79"/>
                <a:gd name="T1" fmla="*/ 19 h 46"/>
                <a:gd name="T2" fmla="*/ 13 w 79"/>
                <a:gd name="T3" fmla="*/ 19 h 46"/>
                <a:gd name="T4" fmla="*/ 10 w 79"/>
                <a:gd name="T5" fmla="*/ 21 h 46"/>
                <a:gd name="T6" fmla="*/ 8 w 79"/>
                <a:gd name="T7" fmla="*/ 21 h 46"/>
                <a:gd name="T8" fmla="*/ 7 w 79"/>
                <a:gd name="T9" fmla="*/ 22 h 46"/>
                <a:gd name="T10" fmla="*/ 4 w 79"/>
                <a:gd name="T11" fmla="*/ 24 h 46"/>
                <a:gd name="T12" fmla="*/ 2 w 79"/>
                <a:gd name="T13" fmla="*/ 26 h 46"/>
                <a:gd name="T14" fmla="*/ 2 w 79"/>
                <a:gd name="T15" fmla="*/ 27 h 46"/>
                <a:gd name="T16" fmla="*/ 0 w 79"/>
                <a:gd name="T17" fmla="*/ 29 h 46"/>
                <a:gd name="T18" fmla="*/ 0 w 79"/>
                <a:gd name="T19" fmla="*/ 30 h 46"/>
                <a:gd name="T20" fmla="*/ 0 w 79"/>
                <a:gd name="T21" fmla="*/ 30 h 46"/>
                <a:gd name="T22" fmla="*/ 2 w 79"/>
                <a:gd name="T23" fmla="*/ 32 h 46"/>
                <a:gd name="T24" fmla="*/ 2 w 79"/>
                <a:gd name="T25" fmla="*/ 34 h 46"/>
                <a:gd name="T26" fmla="*/ 4 w 79"/>
                <a:gd name="T27" fmla="*/ 34 h 46"/>
                <a:gd name="T28" fmla="*/ 4 w 79"/>
                <a:gd name="T29" fmla="*/ 35 h 46"/>
                <a:gd name="T30" fmla="*/ 5 w 79"/>
                <a:gd name="T31" fmla="*/ 35 h 46"/>
                <a:gd name="T32" fmla="*/ 7 w 79"/>
                <a:gd name="T33" fmla="*/ 35 h 46"/>
                <a:gd name="T34" fmla="*/ 13 w 79"/>
                <a:gd name="T35" fmla="*/ 38 h 46"/>
                <a:gd name="T36" fmla="*/ 20 w 79"/>
                <a:gd name="T37" fmla="*/ 42 h 46"/>
                <a:gd name="T38" fmla="*/ 28 w 79"/>
                <a:gd name="T39" fmla="*/ 45 h 46"/>
                <a:gd name="T40" fmla="*/ 34 w 79"/>
                <a:gd name="T41" fmla="*/ 46 h 46"/>
                <a:gd name="T42" fmla="*/ 41 w 79"/>
                <a:gd name="T43" fmla="*/ 46 h 46"/>
                <a:gd name="T44" fmla="*/ 49 w 79"/>
                <a:gd name="T45" fmla="*/ 46 h 46"/>
                <a:gd name="T46" fmla="*/ 55 w 79"/>
                <a:gd name="T47" fmla="*/ 45 h 46"/>
                <a:gd name="T48" fmla="*/ 60 w 79"/>
                <a:gd name="T49" fmla="*/ 40 h 46"/>
                <a:gd name="T50" fmla="*/ 63 w 79"/>
                <a:gd name="T51" fmla="*/ 38 h 46"/>
                <a:gd name="T52" fmla="*/ 65 w 79"/>
                <a:gd name="T53" fmla="*/ 37 h 46"/>
                <a:gd name="T54" fmla="*/ 66 w 79"/>
                <a:gd name="T55" fmla="*/ 35 h 46"/>
                <a:gd name="T56" fmla="*/ 68 w 79"/>
                <a:gd name="T57" fmla="*/ 34 h 46"/>
                <a:gd name="T58" fmla="*/ 71 w 79"/>
                <a:gd name="T59" fmla="*/ 32 h 46"/>
                <a:gd name="T60" fmla="*/ 73 w 79"/>
                <a:gd name="T61" fmla="*/ 30 h 46"/>
                <a:gd name="T62" fmla="*/ 74 w 79"/>
                <a:gd name="T63" fmla="*/ 29 h 46"/>
                <a:gd name="T64" fmla="*/ 76 w 79"/>
                <a:gd name="T65" fmla="*/ 27 h 46"/>
                <a:gd name="T66" fmla="*/ 78 w 79"/>
                <a:gd name="T67" fmla="*/ 24 h 46"/>
                <a:gd name="T68" fmla="*/ 78 w 79"/>
                <a:gd name="T69" fmla="*/ 21 h 46"/>
                <a:gd name="T70" fmla="*/ 79 w 79"/>
                <a:gd name="T71" fmla="*/ 19 h 46"/>
                <a:gd name="T72" fmla="*/ 78 w 79"/>
                <a:gd name="T73" fmla="*/ 16 h 46"/>
                <a:gd name="T74" fmla="*/ 78 w 79"/>
                <a:gd name="T75" fmla="*/ 13 h 46"/>
                <a:gd name="T76" fmla="*/ 76 w 79"/>
                <a:gd name="T77" fmla="*/ 11 h 46"/>
                <a:gd name="T78" fmla="*/ 74 w 79"/>
                <a:gd name="T79" fmla="*/ 9 h 46"/>
                <a:gd name="T80" fmla="*/ 71 w 79"/>
                <a:gd name="T81" fmla="*/ 8 h 46"/>
                <a:gd name="T82" fmla="*/ 68 w 79"/>
                <a:gd name="T83" fmla="*/ 6 h 46"/>
                <a:gd name="T84" fmla="*/ 63 w 79"/>
                <a:gd name="T85" fmla="*/ 6 h 46"/>
                <a:gd name="T86" fmla="*/ 60 w 79"/>
                <a:gd name="T87" fmla="*/ 5 h 46"/>
                <a:gd name="T88" fmla="*/ 57 w 79"/>
                <a:gd name="T89" fmla="*/ 3 h 46"/>
                <a:gd name="T90" fmla="*/ 53 w 79"/>
                <a:gd name="T91" fmla="*/ 1 h 46"/>
                <a:gd name="T92" fmla="*/ 49 w 79"/>
                <a:gd name="T93" fmla="*/ 1 h 46"/>
                <a:gd name="T94" fmla="*/ 45 w 79"/>
                <a:gd name="T95" fmla="*/ 0 h 46"/>
                <a:gd name="T96" fmla="*/ 42 w 79"/>
                <a:gd name="T97" fmla="*/ 0 h 46"/>
                <a:gd name="T98" fmla="*/ 37 w 79"/>
                <a:gd name="T99" fmla="*/ 1 h 46"/>
                <a:gd name="T100" fmla="*/ 34 w 79"/>
                <a:gd name="T101" fmla="*/ 3 h 46"/>
                <a:gd name="T102" fmla="*/ 31 w 79"/>
                <a:gd name="T103" fmla="*/ 5 h 46"/>
                <a:gd name="T104" fmla="*/ 28 w 79"/>
                <a:gd name="T105" fmla="*/ 8 h 46"/>
                <a:gd name="T106" fmla="*/ 25 w 79"/>
                <a:gd name="T107" fmla="*/ 9 h 46"/>
                <a:gd name="T108" fmla="*/ 21 w 79"/>
                <a:gd name="T109" fmla="*/ 13 h 46"/>
                <a:gd name="T110" fmla="*/ 18 w 79"/>
                <a:gd name="T111" fmla="*/ 16 h 46"/>
                <a:gd name="T112" fmla="*/ 15 w 79"/>
                <a:gd name="T113" fmla="*/ 19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46"/>
                <a:gd name="T173" fmla="*/ 79 w 7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46">
                  <a:moveTo>
                    <a:pt x="15" y="19"/>
                  </a:moveTo>
                  <a:lnTo>
                    <a:pt x="13" y="19"/>
                  </a:lnTo>
                  <a:lnTo>
                    <a:pt x="10" y="21"/>
                  </a:lnTo>
                  <a:lnTo>
                    <a:pt x="8" y="21"/>
                  </a:lnTo>
                  <a:lnTo>
                    <a:pt x="7" y="22"/>
                  </a:lnTo>
                  <a:lnTo>
                    <a:pt x="4" y="24"/>
                  </a:lnTo>
                  <a:lnTo>
                    <a:pt x="2" y="26"/>
                  </a:lnTo>
                  <a:lnTo>
                    <a:pt x="2" y="27"/>
                  </a:lnTo>
                  <a:lnTo>
                    <a:pt x="0" y="29"/>
                  </a:lnTo>
                  <a:lnTo>
                    <a:pt x="0" y="30"/>
                  </a:lnTo>
                  <a:lnTo>
                    <a:pt x="2" y="32"/>
                  </a:lnTo>
                  <a:lnTo>
                    <a:pt x="2" y="34"/>
                  </a:lnTo>
                  <a:lnTo>
                    <a:pt x="4" y="34"/>
                  </a:lnTo>
                  <a:lnTo>
                    <a:pt x="4" y="35"/>
                  </a:lnTo>
                  <a:lnTo>
                    <a:pt x="5" y="35"/>
                  </a:lnTo>
                  <a:lnTo>
                    <a:pt x="7" y="35"/>
                  </a:lnTo>
                  <a:lnTo>
                    <a:pt x="13" y="38"/>
                  </a:lnTo>
                  <a:lnTo>
                    <a:pt x="20" y="42"/>
                  </a:lnTo>
                  <a:lnTo>
                    <a:pt x="28" y="45"/>
                  </a:lnTo>
                  <a:lnTo>
                    <a:pt x="34" y="46"/>
                  </a:lnTo>
                  <a:lnTo>
                    <a:pt x="41" y="46"/>
                  </a:lnTo>
                  <a:lnTo>
                    <a:pt x="49" y="46"/>
                  </a:lnTo>
                  <a:lnTo>
                    <a:pt x="55" y="45"/>
                  </a:lnTo>
                  <a:lnTo>
                    <a:pt x="60" y="40"/>
                  </a:lnTo>
                  <a:lnTo>
                    <a:pt x="63" y="38"/>
                  </a:lnTo>
                  <a:lnTo>
                    <a:pt x="65" y="37"/>
                  </a:lnTo>
                  <a:lnTo>
                    <a:pt x="66" y="35"/>
                  </a:lnTo>
                  <a:lnTo>
                    <a:pt x="68" y="34"/>
                  </a:lnTo>
                  <a:lnTo>
                    <a:pt x="71" y="32"/>
                  </a:lnTo>
                  <a:lnTo>
                    <a:pt x="73" y="30"/>
                  </a:lnTo>
                  <a:lnTo>
                    <a:pt x="74" y="29"/>
                  </a:lnTo>
                  <a:lnTo>
                    <a:pt x="76" y="27"/>
                  </a:lnTo>
                  <a:lnTo>
                    <a:pt x="78" y="24"/>
                  </a:lnTo>
                  <a:lnTo>
                    <a:pt x="78" y="21"/>
                  </a:lnTo>
                  <a:lnTo>
                    <a:pt x="79" y="19"/>
                  </a:lnTo>
                  <a:lnTo>
                    <a:pt x="78" y="16"/>
                  </a:lnTo>
                  <a:lnTo>
                    <a:pt x="78" y="13"/>
                  </a:lnTo>
                  <a:lnTo>
                    <a:pt x="76" y="11"/>
                  </a:lnTo>
                  <a:lnTo>
                    <a:pt x="74" y="9"/>
                  </a:lnTo>
                  <a:lnTo>
                    <a:pt x="71" y="8"/>
                  </a:lnTo>
                  <a:lnTo>
                    <a:pt x="68" y="6"/>
                  </a:lnTo>
                  <a:lnTo>
                    <a:pt x="63" y="6"/>
                  </a:lnTo>
                  <a:lnTo>
                    <a:pt x="60" y="5"/>
                  </a:lnTo>
                  <a:lnTo>
                    <a:pt x="57" y="3"/>
                  </a:lnTo>
                  <a:lnTo>
                    <a:pt x="53" y="1"/>
                  </a:lnTo>
                  <a:lnTo>
                    <a:pt x="49" y="1"/>
                  </a:lnTo>
                  <a:lnTo>
                    <a:pt x="45" y="0"/>
                  </a:lnTo>
                  <a:lnTo>
                    <a:pt x="42" y="0"/>
                  </a:lnTo>
                  <a:lnTo>
                    <a:pt x="37" y="1"/>
                  </a:lnTo>
                  <a:lnTo>
                    <a:pt x="34" y="3"/>
                  </a:lnTo>
                  <a:lnTo>
                    <a:pt x="31" y="5"/>
                  </a:lnTo>
                  <a:lnTo>
                    <a:pt x="28" y="8"/>
                  </a:lnTo>
                  <a:lnTo>
                    <a:pt x="25" y="9"/>
                  </a:lnTo>
                  <a:lnTo>
                    <a:pt x="21" y="13"/>
                  </a:lnTo>
                  <a:lnTo>
                    <a:pt x="18" y="16"/>
                  </a:lnTo>
                  <a:lnTo>
                    <a:pt x="15" y="19"/>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3" name="Freeform 1019"/>
            <p:cNvSpPr>
              <a:spLocks/>
            </p:cNvSpPr>
            <p:nvPr/>
          </p:nvSpPr>
          <p:spPr bwMode="auto">
            <a:xfrm>
              <a:off x="4749" y="2422"/>
              <a:ext cx="79" cy="46"/>
            </a:xfrm>
            <a:custGeom>
              <a:avLst/>
              <a:gdLst>
                <a:gd name="T0" fmla="*/ 15 w 79"/>
                <a:gd name="T1" fmla="*/ 19 h 46"/>
                <a:gd name="T2" fmla="*/ 13 w 79"/>
                <a:gd name="T3" fmla="*/ 19 h 46"/>
                <a:gd name="T4" fmla="*/ 10 w 79"/>
                <a:gd name="T5" fmla="*/ 21 h 46"/>
                <a:gd name="T6" fmla="*/ 8 w 79"/>
                <a:gd name="T7" fmla="*/ 21 h 46"/>
                <a:gd name="T8" fmla="*/ 7 w 79"/>
                <a:gd name="T9" fmla="*/ 22 h 46"/>
                <a:gd name="T10" fmla="*/ 4 w 79"/>
                <a:gd name="T11" fmla="*/ 24 h 46"/>
                <a:gd name="T12" fmla="*/ 2 w 79"/>
                <a:gd name="T13" fmla="*/ 26 h 46"/>
                <a:gd name="T14" fmla="*/ 2 w 79"/>
                <a:gd name="T15" fmla="*/ 27 h 46"/>
                <a:gd name="T16" fmla="*/ 0 w 79"/>
                <a:gd name="T17" fmla="*/ 29 h 46"/>
                <a:gd name="T18" fmla="*/ 0 w 79"/>
                <a:gd name="T19" fmla="*/ 30 h 46"/>
                <a:gd name="T20" fmla="*/ 0 w 79"/>
                <a:gd name="T21" fmla="*/ 30 h 46"/>
                <a:gd name="T22" fmla="*/ 2 w 79"/>
                <a:gd name="T23" fmla="*/ 32 h 46"/>
                <a:gd name="T24" fmla="*/ 2 w 79"/>
                <a:gd name="T25" fmla="*/ 34 h 46"/>
                <a:gd name="T26" fmla="*/ 4 w 79"/>
                <a:gd name="T27" fmla="*/ 34 h 46"/>
                <a:gd name="T28" fmla="*/ 4 w 79"/>
                <a:gd name="T29" fmla="*/ 35 h 46"/>
                <a:gd name="T30" fmla="*/ 5 w 79"/>
                <a:gd name="T31" fmla="*/ 35 h 46"/>
                <a:gd name="T32" fmla="*/ 7 w 79"/>
                <a:gd name="T33" fmla="*/ 35 h 46"/>
                <a:gd name="T34" fmla="*/ 13 w 79"/>
                <a:gd name="T35" fmla="*/ 38 h 46"/>
                <a:gd name="T36" fmla="*/ 20 w 79"/>
                <a:gd name="T37" fmla="*/ 42 h 46"/>
                <a:gd name="T38" fmla="*/ 28 w 79"/>
                <a:gd name="T39" fmla="*/ 45 h 46"/>
                <a:gd name="T40" fmla="*/ 34 w 79"/>
                <a:gd name="T41" fmla="*/ 46 h 46"/>
                <a:gd name="T42" fmla="*/ 41 w 79"/>
                <a:gd name="T43" fmla="*/ 46 h 46"/>
                <a:gd name="T44" fmla="*/ 49 w 79"/>
                <a:gd name="T45" fmla="*/ 46 h 46"/>
                <a:gd name="T46" fmla="*/ 55 w 79"/>
                <a:gd name="T47" fmla="*/ 45 h 46"/>
                <a:gd name="T48" fmla="*/ 60 w 79"/>
                <a:gd name="T49" fmla="*/ 40 h 46"/>
                <a:gd name="T50" fmla="*/ 63 w 79"/>
                <a:gd name="T51" fmla="*/ 38 h 46"/>
                <a:gd name="T52" fmla="*/ 65 w 79"/>
                <a:gd name="T53" fmla="*/ 37 h 46"/>
                <a:gd name="T54" fmla="*/ 66 w 79"/>
                <a:gd name="T55" fmla="*/ 35 h 46"/>
                <a:gd name="T56" fmla="*/ 68 w 79"/>
                <a:gd name="T57" fmla="*/ 34 h 46"/>
                <a:gd name="T58" fmla="*/ 71 w 79"/>
                <a:gd name="T59" fmla="*/ 32 h 46"/>
                <a:gd name="T60" fmla="*/ 73 w 79"/>
                <a:gd name="T61" fmla="*/ 30 h 46"/>
                <a:gd name="T62" fmla="*/ 74 w 79"/>
                <a:gd name="T63" fmla="*/ 29 h 46"/>
                <a:gd name="T64" fmla="*/ 76 w 79"/>
                <a:gd name="T65" fmla="*/ 27 h 46"/>
                <a:gd name="T66" fmla="*/ 78 w 79"/>
                <a:gd name="T67" fmla="*/ 24 h 46"/>
                <a:gd name="T68" fmla="*/ 78 w 79"/>
                <a:gd name="T69" fmla="*/ 21 h 46"/>
                <a:gd name="T70" fmla="*/ 79 w 79"/>
                <a:gd name="T71" fmla="*/ 19 h 46"/>
                <a:gd name="T72" fmla="*/ 78 w 79"/>
                <a:gd name="T73" fmla="*/ 16 h 46"/>
                <a:gd name="T74" fmla="*/ 78 w 79"/>
                <a:gd name="T75" fmla="*/ 13 h 46"/>
                <a:gd name="T76" fmla="*/ 76 w 79"/>
                <a:gd name="T77" fmla="*/ 11 h 46"/>
                <a:gd name="T78" fmla="*/ 74 w 79"/>
                <a:gd name="T79" fmla="*/ 9 h 46"/>
                <a:gd name="T80" fmla="*/ 71 w 79"/>
                <a:gd name="T81" fmla="*/ 8 h 46"/>
                <a:gd name="T82" fmla="*/ 68 w 79"/>
                <a:gd name="T83" fmla="*/ 6 h 46"/>
                <a:gd name="T84" fmla="*/ 63 w 79"/>
                <a:gd name="T85" fmla="*/ 6 h 46"/>
                <a:gd name="T86" fmla="*/ 60 w 79"/>
                <a:gd name="T87" fmla="*/ 5 h 46"/>
                <a:gd name="T88" fmla="*/ 57 w 79"/>
                <a:gd name="T89" fmla="*/ 3 h 46"/>
                <a:gd name="T90" fmla="*/ 53 w 79"/>
                <a:gd name="T91" fmla="*/ 1 h 46"/>
                <a:gd name="T92" fmla="*/ 49 w 79"/>
                <a:gd name="T93" fmla="*/ 1 h 46"/>
                <a:gd name="T94" fmla="*/ 45 w 79"/>
                <a:gd name="T95" fmla="*/ 0 h 46"/>
                <a:gd name="T96" fmla="*/ 42 w 79"/>
                <a:gd name="T97" fmla="*/ 0 h 46"/>
                <a:gd name="T98" fmla="*/ 37 w 79"/>
                <a:gd name="T99" fmla="*/ 1 h 46"/>
                <a:gd name="T100" fmla="*/ 34 w 79"/>
                <a:gd name="T101" fmla="*/ 3 h 46"/>
                <a:gd name="T102" fmla="*/ 31 w 79"/>
                <a:gd name="T103" fmla="*/ 5 h 46"/>
                <a:gd name="T104" fmla="*/ 28 w 79"/>
                <a:gd name="T105" fmla="*/ 8 h 46"/>
                <a:gd name="T106" fmla="*/ 25 w 79"/>
                <a:gd name="T107" fmla="*/ 9 h 46"/>
                <a:gd name="T108" fmla="*/ 21 w 79"/>
                <a:gd name="T109" fmla="*/ 13 h 46"/>
                <a:gd name="T110" fmla="*/ 18 w 79"/>
                <a:gd name="T111" fmla="*/ 16 h 46"/>
                <a:gd name="T112" fmla="*/ 15 w 79"/>
                <a:gd name="T113" fmla="*/ 19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46"/>
                <a:gd name="T173" fmla="*/ 79 w 79"/>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46">
                  <a:moveTo>
                    <a:pt x="15" y="19"/>
                  </a:moveTo>
                  <a:lnTo>
                    <a:pt x="13" y="19"/>
                  </a:lnTo>
                  <a:lnTo>
                    <a:pt x="10" y="21"/>
                  </a:lnTo>
                  <a:lnTo>
                    <a:pt x="8" y="21"/>
                  </a:lnTo>
                  <a:lnTo>
                    <a:pt x="7" y="22"/>
                  </a:lnTo>
                  <a:lnTo>
                    <a:pt x="4" y="24"/>
                  </a:lnTo>
                  <a:lnTo>
                    <a:pt x="2" y="26"/>
                  </a:lnTo>
                  <a:lnTo>
                    <a:pt x="2" y="27"/>
                  </a:lnTo>
                  <a:lnTo>
                    <a:pt x="0" y="29"/>
                  </a:lnTo>
                  <a:lnTo>
                    <a:pt x="0" y="30"/>
                  </a:lnTo>
                  <a:lnTo>
                    <a:pt x="2" y="32"/>
                  </a:lnTo>
                  <a:lnTo>
                    <a:pt x="2" y="34"/>
                  </a:lnTo>
                  <a:lnTo>
                    <a:pt x="4" y="34"/>
                  </a:lnTo>
                  <a:lnTo>
                    <a:pt x="4" y="35"/>
                  </a:lnTo>
                  <a:lnTo>
                    <a:pt x="5" y="35"/>
                  </a:lnTo>
                  <a:lnTo>
                    <a:pt x="7" y="35"/>
                  </a:lnTo>
                  <a:lnTo>
                    <a:pt x="13" y="38"/>
                  </a:lnTo>
                  <a:lnTo>
                    <a:pt x="20" y="42"/>
                  </a:lnTo>
                  <a:lnTo>
                    <a:pt x="28" y="45"/>
                  </a:lnTo>
                  <a:lnTo>
                    <a:pt x="34" y="46"/>
                  </a:lnTo>
                  <a:lnTo>
                    <a:pt x="41" y="46"/>
                  </a:lnTo>
                  <a:lnTo>
                    <a:pt x="49" y="46"/>
                  </a:lnTo>
                  <a:lnTo>
                    <a:pt x="55" y="45"/>
                  </a:lnTo>
                  <a:lnTo>
                    <a:pt x="60" y="40"/>
                  </a:lnTo>
                  <a:lnTo>
                    <a:pt x="63" y="38"/>
                  </a:lnTo>
                  <a:lnTo>
                    <a:pt x="65" y="37"/>
                  </a:lnTo>
                  <a:lnTo>
                    <a:pt x="66" y="35"/>
                  </a:lnTo>
                  <a:lnTo>
                    <a:pt x="68" y="34"/>
                  </a:lnTo>
                  <a:lnTo>
                    <a:pt x="71" y="32"/>
                  </a:lnTo>
                  <a:lnTo>
                    <a:pt x="73" y="30"/>
                  </a:lnTo>
                  <a:lnTo>
                    <a:pt x="74" y="29"/>
                  </a:lnTo>
                  <a:lnTo>
                    <a:pt x="76" y="27"/>
                  </a:lnTo>
                  <a:lnTo>
                    <a:pt x="78" y="24"/>
                  </a:lnTo>
                  <a:lnTo>
                    <a:pt x="78" y="21"/>
                  </a:lnTo>
                  <a:lnTo>
                    <a:pt x="79" y="19"/>
                  </a:lnTo>
                  <a:lnTo>
                    <a:pt x="78" y="16"/>
                  </a:lnTo>
                  <a:lnTo>
                    <a:pt x="78" y="13"/>
                  </a:lnTo>
                  <a:lnTo>
                    <a:pt x="76" y="11"/>
                  </a:lnTo>
                  <a:lnTo>
                    <a:pt x="74" y="9"/>
                  </a:lnTo>
                  <a:lnTo>
                    <a:pt x="71" y="8"/>
                  </a:lnTo>
                  <a:lnTo>
                    <a:pt x="68" y="6"/>
                  </a:lnTo>
                  <a:lnTo>
                    <a:pt x="63" y="6"/>
                  </a:lnTo>
                  <a:lnTo>
                    <a:pt x="60" y="5"/>
                  </a:lnTo>
                  <a:lnTo>
                    <a:pt x="57" y="3"/>
                  </a:lnTo>
                  <a:lnTo>
                    <a:pt x="53" y="1"/>
                  </a:lnTo>
                  <a:lnTo>
                    <a:pt x="49" y="1"/>
                  </a:lnTo>
                  <a:lnTo>
                    <a:pt x="45" y="0"/>
                  </a:lnTo>
                  <a:lnTo>
                    <a:pt x="42" y="0"/>
                  </a:lnTo>
                  <a:lnTo>
                    <a:pt x="37" y="1"/>
                  </a:lnTo>
                  <a:lnTo>
                    <a:pt x="34" y="3"/>
                  </a:lnTo>
                  <a:lnTo>
                    <a:pt x="31" y="5"/>
                  </a:lnTo>
                  <a:lnTo>
                    <a:pt x="28" y="8"/>
                  </a:lnTo>
                  <a:lnTo>
                    <a:pt x="25" y="9"/>
                  </a:lnTo>
                  <a:lnTo>
                    <a:pt x="21" y="13"/>
                  </a:lnTo>
                  <a:lnTo>
                    <a:pt x="18" y="16"/>
                  </a:lnTo>
                  <a:lnTo>
                    <a:pt x="15" y="19"/>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4" name="Freeform 1020"/>
            <p:cNvSpPr>
              <a:spLocks/>
            </p:cNvSpPr>
            <p:nvPr/>
          </p:nvSpPr>
          <p:spPr bwMode="auto">
            <a:xfrm>
              <a:off x="4788" y="2443"/>
              <a:ext cx="77" cy="51"/>
            </a:xfrm>
            <a:custGeom>
              <a:avLst/>
              <a:gdLst>
                <a:gd name="T0" fmla="*/ 24 w 77"/>
                <a:gd name="T1" fmla="*/ 29 h 51"/>
                <a:gd name="T2" fmla="*/ 22 w 77"/>
                <a:gd name="T3" fmla="*/ 30 h 51"/>
                <a:gd name="T4" fmla="*/ 18 w 77"/>
                <a:gd name="T5" fmla="*/ 30 h 51"/>
                <a:gd name="T6" fmla="*/ 13 w 77"/>
                <a:gd name="T7" fmla="*/ 30 h 51"/>
                <a:gd name="T8" fmla="*/ 10 w 77"/>
                <a:gd name="T9" fmla="*/ 30 h 51"/>
                <a:gd name="T10" fmla="*/ 5 w 77"/>
                <a:gd name="T11" fmla="*/ 32 h 51"/>
                <a:gd name="T12" fmla="*/ 2 w 77"/>
                <a:gd name="T13" fmla="*/ 34 h 51"/>
                <a:gd name="T14" fmla="*/ 0 w 77"/>
                <a:gd name="T15" fmla="*/ 35 h 51"/>
                <a:gd name="T16" fmla="*/ 0 w 77"/>
                <a:gd name="T17" fmla="*/ 38 h 51"/>
                <a:gd name="T18" fmla="*/ 2 w 77"/>
                <a:gd name="T19" fmla="*/ 43 h 51"/>
                <a:gd name="T20" fmla="*/ 5 w 77"/>
                <a:gd name="T21" fmla="*/ 46 h 51"/>
                <a:gd name="T22" fmla="*/ 8 w 77"/>
                <a:gd name="T23" fmla="*/ 48 h 51"/>
                <a:gd name="T24" fmla="*/ 13 w 77"/>
                <a:gd name="T25" fmla="*/ 50 h 51"/>
                <a:gd name="T26" fmla="*/ 18 w 77"/>
                <a:gd name="T27" fmla="*/ 51 h 51"/>
                <a:gd name="T28" fmla="*/ 22 w 77"/>
                <a:gd name="T29" fmla="*/ 51 h 51"/>
                <a:gd name="T30" fmla="*/ 26 w 77"/>
                <a:gd name="T31" fmla="*/ 50 h 51"/>
                <a:gd name="T32" fmla="*/ 30 w 77"/>
                <a:gd name="T33" fmla="*/ 48 h 51"/>
                <a:gd name="T34" fmla="*/ 37 w 77"/>
                <a:gd name="T35" fmla="*/ 45 h 51"/>
                <a:gd name="T36" fmla="*/ 42 w 77"/>
                <a:gd name="T37" fmla="*/ 43 h 51"/>
                <a:gd name="T38" fmla="*/ 48 w 77"/>
                <a:gd name="T39" fmla="*/ 40 h 51"/>
                <a:gd name="T40" fmla="*/ 53 w 77"/>
                <a:gd name="T41" fmla="*/ 38 h 51"/>
                <a:gd name="T42" fmla="*/ 59 w 77"/>
                <a:gd name="T43" fmla="*/ 35 h 51"/>
                <a:gd name="T44" fmla="*/ 64 w 77"/>
                <a:gd name="T45" fmla="*/ 32 h 51"/>
                <a:gd name="T46" fmla="*/ 71 w 77"/>
                <a:gd name="T47" fmla="*/ 30 h 51"/>
                <a:gd name="T48" fmla="*/ 75 w 77"/>
                <a:gd name="T49" fmla="*/ 27 h 51"/>
                <a:gd name="T50" fmla="*/ 75 w 77"/>
                <a:gd name="T51" fmla="*/ 25 h 51"/>
                <a:gd name="T52" fmla="*/ 77 w 77"/>
                <a:gd name="T53" fmla="*/ 25 h 51"/>
                <a:gd name="T54" fmla="*/ 77 w 77"/>
                <a:gd name="T55" fmla="*/ 24 h 51"/>
                <a:gd name="T56" fmla="*/ 77 w 77"/>
                <a:gd name="T57" fmla="*/ 22 h 51"/>
                <a:gd name="T58" fmla="*/ 77 w 77"/>
                <a:gd name="T59" fmla="*/ 21 h 51"/>
                <a:gd name="T60" fmla="*/ 77 w 77"/>
                <a:gd name="T61" fmla="*/ 21 h 51"/>
                <a:gd name="T62" fmla="*/ 77 w 77"/>
                <a:gd name="T63" fmla="*/ 19 h 51"/>
                <a:gd name="T64" fmla="*/ 77 w 77"/>
                <a:gd name="T65" fmla="*/ 19 h 51"/>
                <a:gd name="T66" fmla="*/ 74 w 77"/>
                <a:gd name="T67" fmla="*/ 14 h 51"/>
                <a:gd name="T68" fmla="*/ 71 w 77"/>
                <a:gd name="T69" fmla="*/ 11 h 51"/>
                <a:gd name="T70" fmla="*/ 67 w 77"/>
                <a:gd name="T71" fmla="*/ 8 h 51"/>
                <a:gd name="T72" fmla="*/ 64 w 77"/>
                <a:gd name="T73" fmla="*/ 5 h 51"/>
                <a:gd name="T74" fmla="*/ 61 w 77"/>
                <a:gd name="T75" fmla="*/ 1 h 51"/>
                <a:gd name="T76" fmla="*/ 56 w 77"/>
                <a:gd name="T77" fmla="*/ 0 h 51"/>
                <a:gd name="T78" fmla="*/ 53 w 77"/>
                <a:gd name="T79" fmla="*/ 0 h 51"/>
                <a:gd name="T80" fmla="*/ 48 w 77"/>
                <a:gd name="T81" fmla="*/ 1 h 51"/>
                <a:gd name="T82" fmla="*/ 43 w 77"/>
                <a:gd name="T83" fmla="*/ 5 h 51"/>
                <a:gd name="T84" fmla="*/ 40 w 77"/>
                <a:gd name="T85" fmla="*/ 8 h 51"/>
                <a:gd name="T86" fmla="*/ 39 w 77"/>
                <a:gd name="T87" fmla="*/ 11 h 51"/>
                <a:gd name="T88" fmla="*/ 35 w 77"/>
                <a:gd name="T89" fmla="*/ 14 h 51"/>
                <a:gd name="T90" fmla="*/ 34 w 77"/>
                <a:gd name="T91" fmla="*/ 19 h 51"/>
                <a:gd name="T92" fmla="*/ 30 w 77"/>
                <a:gd name="T93" fmla="*/ 22 h 51"/>
                <a:gd name="T94" fmla="*/ 27 w 77"/>
                <a:gd name="T95" fmla="*/ 25 h 51"/>
                <a:gd name="T96" fmla="*/ 24 w 77"/>
                <a:gd name="T97" fmla="*/ 29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1"/>
                <a:gd name="T149" fmla="*/ 77 w 77"/>
                <a:gd name="T150" fmla="*/ 51 h 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1">
                  <a:moveTo>
                    <a:pt x="24" y="29"/>
                  </a:moveTo>
                  <a:lnTo>
                    <a:pt x="22" y="30"/>
                  </a:lnTo>
                  <a:lnTo>
                    <a:pt x="18" y="30"/>
                  </a:lnTo>
                  <a:lnTo>
                    <a:pt x="13" y="30"/>
                  </a:lnTo>
                  <a:lnTo>
                    <a:pt x="10" y="30"/>
                  </a:lnTo>
                  <a:lnTo>
                    <a:pt x="5" y="32"/>
                  </a:lnTo>
                  <a:lnTo>
                    <a:pt x="2" y="34"/>
                  </a:lnTo>
                  <a:lnTo>
                    <a:pt x="0" y="35"/>
                  </a:lnTo>
                  <a:lnTo>
                    <a:pt x="0" y="38"/>
                  </a:lnTo>
                  <a:lnTo>
                    <a:pt x="2" y="43"/>
                  </a:lnTo>
                  <a:lnTo>
                    <a:pt x="5" y="46"/>
                  </a:lnTo>
                  <a:lnTo>
                    <a:pt x="8" y="48"/>
                  </a:lnTo>
                  <a:lnTo>
                    <a:pt x="13" y="50"/>
                  </a:lnTo>
                  <a:lnTo>
                    <a:pt x="18" y="51"/>
                  </a:lnTo>
                  <a:lnTo>
                    <a:pt x="22" y="51"/>
                  </a:lnTo>
                  <a:lnTo>
                    <a:pt x="26" y="50"/>
                  </a:lnTo>
                  <a:lnTo>
                    <a:pt x="30" y="48"/>
                  </a:lnTo>
                  <a:lnTo>
                    <a:pt x="37" y="45"/>
                  </a:lnTo>
                  <a:lnTo>
                    <a:pt x="42" y="43"/>
                  </a:lnTo>
                  <a:lnTo>
                    <a:pt x="48" y="40"/>
                  </a:lnTo>
                  <a:lnTo>
                    <a:pt x="53" y="38"/>
                  </a:lnTo>
                  <a:lnTo>
                    <a:pt x="59" y="35"/>
                  </a:lnTo>
                  <a:lnTo>
                    <a:pt x="64" y="32"/>
                  </a:lnTo>
                  <a:lnTo>
                    <a:pt x="71" y="30"/>
                  </a:lnTo>
                  <a:lnTo>
                    <a:pt x="75" y="27"/>
                  </a:lnTo>
                  <a:lnTo>
                    <a:pt x="75" y="25"/>
                  </a:lnTo>
                  <a:lnTo>
                    <a:pt x="77" y="25"/>
                  </a:lnTo>
                  <a:lnTo>
                    <a:pt x="77" y="24"/>
                  </a:lnTo>
                  <a:lnTo>
                    <a:pt x="77" y="22"/>
                  </a:lnTo>
                  <a:lnTo>
                    <a:pt x="77" y="21"/>
                  </a:lnTo>
                  <a:lnTo>
                    <a:pt x="77" y="19"/>
                  </a:lnTo>
                  <a:lnTo>
                    <a:pt x="74" y="14"/>
                  </a:lnTo>
                  <a:lnTo>
                    <a:pt x="71" y="11"/>
                  </a:lnTo>
                  <a:lnTo>
                    <a:pt x="67" y="8"/>
                  </a:lnTo>
                  <a:lnTo>
                    <a:pt x="64" y="5"/>
                  </a:lnTo>
                  <a:lnTo>
                    <a:pt x="61" y="1"/>
                  </a:lnTo>
                  <a:lnTo>
                    <a:pt x="56" y="0"/>
                  </a:lnTo>
                  <a:lnTo>
                    <a:pt x="53" y="0"/>
                  </a:lnTo>
                  <a:lnTo>
                    <a:pt x="48" y="1"/>
                  </a:lnTo>
                  <a:lnTo>
                    <a:pt x="43" y="5"/>
                  </a:lnTo>
                  <a:lnTo>
                    <a:pt x="40" y="8"/>
                  </a:lnTo>
                  <a:lnTo>
                    <a:pt x="39" y="11"/>
                  </a:lnTo>
                  <a:lnTo>
                    <a:pt x="35" y="14"/>
                  </a:lnTo>
                  <a:lnTo>
                    <a:pt x="34" y="19"/>
                  </a:lnTo>
                  <a:lnTo>
                    <a:pt x="30" y="22"/>
                  </a:lnTo>
                  <a:lnTo>
                    <a:pt x="27" y="25"/>
                  </a:lnTo>
                  <a:lnTo>
                    <a:pt x="24" y="29"/>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5" name="Freeform 1021"/>
            <p:cNvSpPr>
              <a:spLocks/>
            </p:cNvSpPr>
            <p:nvPr/>
          </p:nvSpPr>
          <p:spPr bwMode="auto">
            <a:xfrm>
              <a:off x="4788" y="2443"/>
              <a:ext cx="77" cy="51"/>
            </a:xfrm>
            <a:custGeom>
              <a:avLst/>
              <a:gdLst>
                <a:gd name="T0" fmla="*/ 24 w 77"/>
                <a:gd name="T1" fmla="*/ 29 h 51"/>
                <a:gd name="T2" fmla="*/ 22 w 77"/>
                <a:gd name="T3" fmla="*/ 30 h 51"/>
                <a:gd name="T4" fmla="*/ 18 w 77"/>
                <a:gd name="T5" fmla="*/ 30 h 51"/>
                <a:gd name="T6" fmla="*/ 13 w 77"/>
                <a:gd name="T7" fmla="*/ 30 h 51"/>
                <a:gd name="T8" fmla="*/ 10 w 77"/>
                <a:gd name="T9" fmla="*/ 30 h 51"/>
                <a:gd name="T10" fmla="*/ 5 w 77"/>
                <a:gd name="T11" fmla="*/ 32 h 51"/>
                <a:gd name="T12" fmla="*/ 2 w 77"/>
                <a:gd name="T13" fmla="*/ 34 h 51"/>
                <a:gd name="T14" fmla="*/ 0 w 77"/>
                <a:gd name="T15" fmla="*/ 35 h 51"/>
                <a:gd name="T16" fmla="*/ 0 w 77"/>
                <a:gd name="T17" fmla="*/ 38 h 51"/>
                <a:gd name="T18" fmla="*/ 2 w 77"/>
                <a:gd name="T19" fmla="*/ 43 h 51"/>
                <a:gd name="T20" fmla="*/ 5 w 77"/>
                <a:gd name="T21" fmla="*/ 46 h 51"/>
                <a:gd name="T22" fmla="*/ 8 w 77"/>
                <a:gd name="T23" fmla="*/ 48 h 51"/>
                <a:gd name="T24" fmla="*/ 13 w 77"/>
                <a:gd name="T25" fmla="*/ 50 h 51"/>
                <a:gd name="T26" fmla="*/ 18 w 77"/>
                <a:gd name="T27" fmla="*/ 51 h 51"/>
                <a:gd name="T28" fmla="*/ 22 w 77"/>
                <a:gd name="T29" fmla="*/ 51 h 51"/>
                <a:gd name="T30" fmla="*/ 26 w 77"/>
                <a:gd name="T31" fmla="*/ 50 h 51"/>
                <a:gd name="T32" fmla="*/ 30 w 77"/>
                <a:gd name="T33" fmla="*/ 48 h 51"/>
                <a:gd name="T34" fmla="*/ 37 w 77"/>
                <a:gd name="T35" fmla="*/ 45 h 51"/>
                <a:gd name="T36" fmla="*/ 42 w 77"/>
                <a:gd name="T37" fmla="*/ 43 h 51"/>
                <a:gd name="T38" fmla="*/ 48 w 77"/>
                <a:gd name="T39" fmla="*/ 40 h 51"/>
                <a:gd name="T40" fmla="*/ 53 w 77"/>
                <a:gd name="T41" fmla="*/ 38 h 51"/>
                <a:gd name="T42" fmla="*/ 59 w 77"/>
                <a:gd name="T43" fmla="*/ 35 h 51"/>
                <a:gd name="T44" fmla="*/ 64 w 77"/>
                <a:gd name="T45" fmla="*/ 32 h 51"/>
                <a:gd name="T46" fmla="*/ 71 w 77"/>
                <a:gd name="T47" fmla="*/ 30 h 51"/>
                <a:gd name="T48" fmla="*/ 75 w 77"/>
                <a:gd name="T49" fmla="*/ 27 h 51"/>
                <a:gd name="T50" fmla="*/ 75 w 77"/>
                <a:gd name="T51" fmla="*/ 25 h 51"/>
                <a:gd name="T52" fmla="*/ 77 w 77"/>
                <a:gd name="T53" fmla="*/ 25 h 51"/>
                <a:gd name="T54" fmla="*/ 77 w 77"/>
                <a:gd name="T55" fmla="*/ 24 h 51"/>
                <a:gd name="T56" fmla="*/ 77 w 77"/>
                <a:gd name="T57" fmla="*/ 22 h 51"/>
                <a:gd name="T58" fmla="*/ 77 w 77"/>
                <a:gd name="T59" fmla="*/ 21 h 51"/>
                <a:gd name="T60" fmla="*/ 77 w 77"/>
                <a:gd name="T61" fmla="*/ 21 h 51"/>
                <a:gd name="T62" fmla="*/ 77 w 77"/>
                <a:gd name="T63" fmla="*/ 19 h 51"/>
                <a:gd name="T64" fmla="*/ 77 w 77"/>
                <a:gd name="T65" fmla="*/ 19 h 51"/>
                <a:gd name="T66" fmla="*/ 74 w 77"/>
                <a:gd name="T67" fmla="*/ 14 h 51"/>
                <a:gd name="T68" fmla="*/ 71 w 77"/>
                <a:gd name="T69" fmla="*/ 11 h 51"/>
                <a:gd name="T70" fmla="*/ 67 w 77"/>
                <a:gd name="T71" fmla="*/ 8 h 51"/>
                <a:gd name="T72" fmla="*/ 64 w 77"/>
                <a:gd name="T73" fmla="*/ 5 h 51"/>
                <a:gd name="T74" fmla="*/ 61 w 77"/>
                <a:gd name="T75" fmla="*/ 1 h 51"/>
                <a:gd name="T76" fmla="*/ 56 w 77"/>
                <a:gd name="T77" fmla="*/ 0 h 51"/>
                <a:gd name="T78" fmla="*/ 53 w 77"/>
                <a:gd name="T79" fmla="*/ 0 h 51"/>
                <a:gd name="T80" fmla="*/ 48 w 77"/>
                <a:gd name="T81" fmla="*/ 1 h 51"/>
                <a:gd name="T82" fmla="*/ 43 w 77"/>
                <a:gd name="T83" fmla="*/ 5 h 51"/>
                <a:gd name="T84" fmla="*/ 40 w 77"/>
                <a:gd name="T85" fmla="*/ 8 h 51"/>
                <a:gd name="T86" fmla="*/ 39 w 77"/>
                <a:gd name="T87" fmla="*/ 11 h 51"/>
                <a:gd name="T88" fmla="*/ 35 w 77"/>
                <a:gd name="T89" fmla="*/ 14 h 51"/>
                <a:gd name="T90" fmla="*/ 34 w 77"/>
                <a:gd name="T91" fmla="*/ 19 h 51"/>
                <a:gd name="T92" fmla="*/ 30 w 77"/>
                <a:gd name="T93" fmla="*/ 22 h 51"/>
                <a:gd name="T94" fmla="*/ 27 w 77"/>
                <a:gd name="T95" fmla="*/ 25 h 51"/>
                <a:gd name="T96" fmla="*/ 24 w 77"/>
                <a:gd name="T97" fmla="*/ 29 h 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51"/>
                <a:gd name="T149" fmla="*/ 77 w 77"/>
                <a:gd name="T150" fmla="*/ 51 h 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51">
                  <a:moveTo>
                    <a:pt x="24" y="29"/>
                  </a:moveTo>
                  <a:lnTo>
                    <a:pt x="22" y="30"/>
                  </a:lnTo>
                  <a:lnTo>
                    <a:pt x="18" y="30"/>
                  </a:lnTo>
                  <a:lnTo>
                    <a:pt x="13" y="30"/>
                  </a:lnTo>
                  <a:lnTo>
                    <a:pt x="10" y="30"/>
                  </a:lnTo>
                  <a:lnTo>
                    <a:pt x="5" y="32"/>
                  </a:lnTo>
                  <a:lnTo>
                    <a:pt x="2" y="34"/>
                  </a:lnTo>
                  <a:lnTo>
                    <a:pt x="0" y="35"/>
                  </a:lnTo>
                  <a:lnTo>
                    <a:pt x="0" y="38"/>
                  </a:lnTo>
                  <a:lnTo>
                    <a:pt x="2" y="43"/>
                  </a:lnTo>
                  <a:lnTo>
                    <a:pt x="5" y="46"/>
                  </a:lnTo>
                  <a:lnTo>
                    <a:pt x="8" y="48"/>
                  </a:lnTo>
                  <a:lnTo>
                    <a:pt x="13" y="50"/>
                  </a:lnTo>
                  <a:lnTo>
                    <a:pt x="18" y="51"/>
                  </a:lnTo>
                  <a:lnTo>
                    <a:pt x="22" y="51"/>
                  </a:lnTo>
                  <a:lnTo>
                    <a:pt x="26" y="50"/>
                  </a:lnTo>
                  <a:lnTo>
                    <a:pt x="30" y="48"/>
                  </a:lnTo>
                  <a:lnTo>
                    <a:pt x="37" y="45"/>
                  </a:lnTo>
                  <a:lnTo>
                    <a:pt x="42" y="43"/>
                  </a:lnTo>
                  <a:lnTo>
                    <a:pt x="48" y="40"/>
                  </a:lnTo>
                  <a:lnTo>
                    <a:pt x="53" y="38"/>
                  </a:lnTo>
                  <a:lnTo>
                    <a:pt x="59" y="35"/>
                  </a:lnTo>
                  <a:lnTo>
                    <a:pt x="64" y="32"/>
                  </a:lnTo>
                  <a:lnTo>
                    <a:pt x="71" y="30"/>
                  </a:lnTo>
                  <a:lnTo>
                    <a:pt x="75" y="27"/>
                  </a:lnTo>
                  <a:lnTo>
                    <a:pt x="75" y="25"/>
                  </a:lnTo>
                  <a:lnTo>
                    <a:pt x="77" y="25"/>
                  </a:lnTo>
                  <a:lnTo>
                    <a:pt x="77" y="24"/>
                  </a:lnTo>
                  <a:lnTo>
                    <a:pt x="77" y="22"/>
                  </a:lnTo>
                  <a:lnTo>
                    <a:pt x="77" y="21"/>
                  </a:lnTo>
                  <a:lnTo>
                    <a:pt x="77" y="19"/>
                  </a:lnTo>
                  <a:lnTo>
                    <a:pt x="74" y="14"/>
                  </a:lnTo>
                  <a:lnTo>
                    <a:pt x="71" y="11"/>
                  </a:lnTo>
                  <a:lnTo>
                    <a:pt x="67" y="8"/>
                  </a:lnTo>
                  <a:lnTo>
                    <a:pt x="64" y="5"/>
                  </a:lnTo>
                  <a:lnTo>
                    <a:pt x="61" y="1"/>
                  </a:lnTo>
                  <a:lnTo>
                    <a:pt x="56" y="0"/>
                  </a:lnTo>
                  <a:lnTo>
                    <a:pt x="53" y="0"/>
                  </a:lnTo>
                  <a:lnTo>
                    <a:pt x="48" y="1"/>
                  </a:lnTo>
                  <a:lnTo>
                    <a:pt x="43" y="5"/>
                  </a:lnTo>
                  <a:lnTo>
                    <a:pt x="40" y="8"/>
                  </a:lnTo>
                  <a:lnTo>
                    <a:pt x="39" y="11"/>
                  </a:lnTo>
                  <a:lnTo>
                    <a:pt x="35" y="14"/>
                  </a:lnTo>
                  <a:lnTo>
                    <a:pt x="34" y="19"/>
                  </a:lnTo>
                  <a:lnTo>
                    <a:pt x="30" y="22"/>
                  </a:lnTo>
                  <a:lnTo>
                    <a:pt x="27" y="25"/>
                  </a:lnTo>
                  <a:lnTo>
                    <a:pt x="24" y="29"/>
                  </a:lnTo>
                </a:path>
              </a:pathLst>
            </a:custGeom>
            <a:solidFill>
              <a:srgbClr val="FFFF66"/>
            </a:solidFill>
            <a:ln w="4763">
              <a:solidFill>
                <a:srgbClr val="990000"/>
              </a:solidFill>
              <a:round/>
              <a:headEnd/>
              <a:tailEnd/>
            </a:ln>
          </p:spPr>
          <p:txBody>
            <a:bodyPr/>
            <a:lstStyle/>
            <a:p>
              <a:endParaRPr lang="en-GB"/>
            </a:p>
          </p:txBody>
        </p:sp>
        <p:sp>
          <p:nvSpPr>
            <p:cNvPr id="706" name="Freeform 1022"/>
            <p:cNvSpPr>
              <a:spLocks/>
            </p:cNvSpPr>
            <p:nvPr/>
          </p:nvSpPr>
          <p:spPr bwMode="auto">
            <a:xfrm>
              <a:off x="4764" y="2386"/>
              <a:ext cx="77" cy="33"/>
            </a:xfrm>
            <a:custGeom>
              <a:avLst/>
              <a:gdLst>
                <a:gd name="T0" fmla="*/ 10 w 77"/>
                <a:gd name="T1" fmla="*/ 0 h 33"/>
                <a:gd name="T2" fmla="*/ 5 w 77"/>
                <a:gd name="T3" fmla="*/ 0 h 33"/>
                <a:gd name="T4" fmla="*/ 1 w 77"/>
                <a:gd name="T5" fmla="*/ 4 h 33"/>
                <a:gd name="T6" fmla="*/ 0 w 77"/>
                <a:gd name="T7" fmla="*/ 7 h 33"/>
                <a:gd name="T8" fmla="*/ 3 w 77"/>
                <a:gd name="T9" fmla="*/ 13 h 33"/>
                <a:gd name="T10" fmla="*/ 10 w 77"/>
                <a:gd name="T11" fmla="*/ 23 h 33"/>
                <a:gd name="T12" fmla="*/ 19 w 77"/>
                <a:gd name="T13" fmla="*/ 29 h 33"/>
                <a:gd name="T14" fmla="*/ 29 w 77"/>
                <a:gd name="T15" fmla="*/ 31 h 33"/>
                <a:gd name="T16" fmla="*/ 38 w 77"/>
                <a:gd name="T17" fmla="*/ 29 h 33"/>
                <a:gd name="T18" fmla="*/ 45 w 77"/>
                <a:gd name="T19" fmla="*/ 29 h 33"/>
                <a:gd name="T20" fmla="*/ 51 w 77"/>
                <a:gd name="T21" fmla="*/ 33 h 33"/>
                <a:gd name="T22" fmla="*/ 56 w 77"/>
                <a:gd name="T23" fmla="*/ 33 h 33"/>
                <a:gd name="T24" fmla="*/ 63 w 77"/>
                <a:gd name="T25" fmla="*/ 33 h 33"/>
                <a:gd name="T26" fmla="*/ 66 w 77"/>
                <a:gd name="T27" fmla="*/ 29 h 33"/>
                <a:gd name="T28" fmla="*/ 71 w 77"/>
                <a:gd name="T29" fmla="*/ 26 h 33"/>
                <a:gd name="T30" fmla="*/ 74 w 77"/>
                <a:gd name="T31" fmla="*/ 21 h 33"/>
                <a:gd name="T32" fmla="*/ 75 w 77"/>
                <a:gd name="T33" fmla="*/ 18 h 33"/>
                <a:gd name="T34" fmla="*/ 75 w 77"/>
                <a:gd name="T35" fmla="*/ 17 h 33"/>
                <a:gd name="T36" fmla="*/ 77 w 77"/>
                <a:gd name="T37" fmla="*/ 13 h 33"/>
                <a:gd name="T38" fmla="*/ 77 w 77"/>
                <a:gd name="T39" fmla="*/ 10 h 33"/>
                <a:gd name="T40" fmla="*/ 75 w 77"/>
                <a:gd name="T41" fmla="*/ 7 h 33"/>
                <a:gd name="T42" fmla="*/ 72 w 77"/>
                <a:gd name="T43" fmla="*/ 4 h 33"/>
                <a:gd name="T44" fmla="*/ 69 w 77"/>
                <a:gd name="T45" fmla="*/ 2 h 33"/>
                <a:gd name="T46" fmla="*/ 66 w 77"/>
                <a:gd name="T47" fmla="*/ 0 h 33"/>
                <a:gd name="T48" fmla="*/ 61 w 77"/>
                <a:gd name="T49" fmla="*/ 2 h 33"/>
                <a:gd name="T50" fmla="*/ 54 w 77"/>
                <a:gd name="T51" fmla="*/ 2 h 33"/>
                <a:gd name="T52" fmla="*/ 50 w 77"/>
                <a:gd name="T53" fmla="*/ 4 h 33"/>
                <a:gd name="T54" fmla="*/ 43 w 77"/>
                <a:gd name="T55" fmla="*/ 4 h 33"/>
                <a:gd name="T56" fmla="*/ 37 w 77"/>
                <a:gd name="T57" fmla="*/ 4 h 33"/>
                <a:gd name="T58" fmla="*/ 30 w 77"/>
                <a:gd name="T59" fmla="*/ 4 h 33"/>
                <a:gd name="T60" fmla="*/ 24 w 77"/>
                <a:gd name="T61" fmla="*/ 2 h 33"/>
                <a:gd name="T62" fmla="*/ 16 w 77"/>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33"/>
                <a:gd name="T98" fmla="*/ 77 w 77"/>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33">
                  <a:moveTo>
                    <a:pt x="13" y="0"/>
                  </a:moveTo>
                  <a:lnTo>
                    <a:pt x="10" y="0"/>
                  </a:lnTo>
                  <a:lnTo>
                    <a:pt x="6" y="0"/>
                  </a:lnTo>
                  <a:lnTo>
                    <a:pt x="5" y="0"/>
                  </a:lnTo>
                  <a:lnTo>
                    <a:pt x="3" y="2"/>
                  </a:lnTo>
                  <a:lnTo>
                    <a:pt x="1" y="4"/>
                  </a:lnTo>
                  <a:lnTo>
                    <a:pt x="0" y="5"/>
                  </a:lnTo>
                  <a:lnTo>
                    <a:pt x="0" y="7"/>
                  </a:lnTo>
                  <a:lnTo>
                    <a:pt x="0" y="10"/>
                  </a:lnTo>
                  <a:lnTo>
                    <a:pt x="3" y="13"/>
                  </a:lnTo>
                  <a:lnTo>
                    <a:pt x="6" y="18"/>
                  </a:lnTo>
                  <a:lnTo>
                    <a:pt x="10" y="23"/>
                  </a:lnTo>
                  <a:lnTo>
                    <a:pt x="14" y="26"/>
                  </a:lnTo>
                  <a:lnTo>
                    <a:pt x="19" y="29"/>
                  </a:lnTo>
                  <a:lnTo>
                    <a:pt x="24" y="31"/>
                  </a:lnTo>
                  <a:lnTo>
                    <a:pt x="29" y="31"/>
                  </a:lnTo>
                  <a:lnTo>
                    <a:pt x="35" y="29"/>
                  </a:lnTo>
                  <a:lnTo>
                    <a:pt x="38" y="29"/>
                  </a:lnTo>
                  <a:lnTo>
                    <a:pt x="42" y="29"/>
                  </a:lnTo>
                  <a:lnTo>
                    <a:pt x="45" y="29"/>
                  </a:lnTo>
                  <a:lnTo>
                    <a:pt x="48" y="31"/>
                  </a:lnTo>
                  <a:lnTo>
                    <a:pt x="51" y="33"/>
                  </a:lnTo>
                  <a:lnTo>
                    <a:pt x="54" y="33"/>
                  </a:lnTo>
                  <a:lnTo>
                    <a:pt x="56" y="33"/>
                  </a:lnTo>
                  <a:lnTo>
                    <a:pt x="59" y="33"/>
                  </a:lnTo>
                  <a:lnTo>
                    <a:pt x="63" y="33"/>
                  </a:lnTo>
                  <a:lnTo>
                    <a:pt x="64" y="31"/>
                  </a:lnTo>
                  <a:lnTo>
                    <a:pt x="66" y="29"/>
                  </a:lnTo>
                  <a:lnTo>
                    <a:pt x="69" y="28"/>
                  </a:lnTo>
                  <a:lnTo>
                    <a:pt x="71" y="26"/>
                  </a:lnTo>
                  <a:lnTo>
                    <a:pt x="72" y="25"/>
                  </a:lnTo>
                  <a:lnTo>
                    <a:pt x="74" y="21"/>
                  </a:lnTo>
                  <a:lnTo>
                    <a:pt x="75" y="20"/>
                  </a:lnTo>
                  <a:lnTo>
                    <a:pt x="75" y="18"/>
                  </a:lnTo>
                  <a:lnTo>
                    <a:pt x="75" y="17"/>
                  </a:lnTo>
                  <a:lnTo>
                    <a:pt x="77" y="15"/>
                  </a:lnTo>
                  <a:lnTo>
                    <a:pt x="77" y="13"/>
                  </a:lnTo>
                  <a:lnTo>
                    <a:pt x="77" y="12"/>
                  </a:lnTo>
                  <a:lnTo>
                    <a:pt x="77" y="10"/>
                  </a:lnTo>
                  <a:lnTo>
                    <a:pt x="75" y="8"/>
                  </a:lnTo>
                  <a:lnTo>
                    <a:pt x="75" y="7"/>
                  </a:lnTo>
                  <a:lnTo>
                    <a:pt x="74" y="5"/>
                  </a:lnTo>
                  <a:lnTo>
                    <a:pt x="72" y="4"/>
                  </a:lnTo>
                  <a:lnTo>
                    <a:pt x="71" y="2"/>
                  </a:lnTo>
                  <a:lnTo>
                    <a:pt x="69" y="2"/>
                  </a:lnTo>
                  <a:lnTo>
                    <a:pt x="67" y="0"/>
                  </a:lnTo>
                  <a:lnTo>
                    <a:pt x="66" y="0"/>
                  </a:lnTo>
                  <a:lnTo>
                    <a:pt x="63" y="0"/>
                  </a:lnTo>
                  <a:lnTo>
                    <a:pt x="61" y="2"/>
                  </a:lnTo>
                  <a:lnTo>
                    <a:pt x="58" y="2"/>
                  </a:lnTo>
                  <a:lnTo>
                    <a:pt x="54" y="2"/>
                  </a:lnTo>
                  <a:lnTo>
                    <a:pt x="51" y="2"/>
                  </a:lnTo>
                  <a:lnTo>
                    <a:pt x="50" y="4"/>
                  </a:lnTo>
                  <a:lnTo>
                    <a:pt x="46" y="4"/>
                  </a:lnTo>
                  <a:lnTo>
                    <a:pt x="43" y="4"/>
                  </a:lnTo>
                  <a:lnTo>
                    <a:pt x="42" y="4"/>
                  </a:lnTo>
                  <a:lnTo>
                    <a:pt x="37" y="4"/>
                  </a:lnTo>
                  <a:lnTo>
                    <a:pt x="34" y="4"/>
                  </a:lnTo>
                  <a:lnTo>
                    <a:pt x="30" y="4"/>
                  </a:lnTo>
                  <a:lnTo>
                    <a:pt x="27" y="2"/>
                  </a:lnTo>
                  <a:lnTo>
                    <a:pt x="24" y="2"/>
                  </a:lnTo>
                  <a:lnTo>
                    <a:pt x="19" y="0"/>
                  </a:lnTo>
                  <a:lnTo>
                    <a:pt x="16" y="0"/>
                  </a:lnTo>
                  <a:lnTo>
                    <a:pt x="13" y="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7" name="Freeform 1023"/>
            <p:cNvSpPr>
              <a:spLocks/>
            </p:cNvSpPr>
            <p:nvPr/>
          </p:nvSpPr>
          <p:spPr bwMode="auto">
            <a:xfrm>
              <a:off x="4764" y="2386"/>
              <a:ext cx="77" cy="33"/>
            </a:xfrm>
            <a:custGeom>
              <a:avLst/>
              <a:gdLst>
                <a:gd name="T0" fmla="*/ 10 w 77"/>
                <a:gd name="T1" fmla="*/ 0 h 33"/>
                <a:gd name="T2" fmla="*/ 5 w 77"/>
                <a:gd name="T3" fmla="*/ 0 h 33"/>
                <a:gd name="T4" fmla="*/ 1 w 77"/>
                <a:gd name="T5" fmla="*/ 4 h 33"/>
                <a:gd name="T6" fmla="*/ 0 w 77"/>
                <a:gd name="T7" fmla="*/ 7 h 33"/>
                <a:gd name="T8" fmla="*/ 3 w 77"/>
                <a:gd name="T9" fmla="*/ 13 h 33"/>
                <a:gd name="T10" fmla="*/ 10 w 77"/>
                <a:gd name="T11" fmla="*/ 23 h 33"/>
                <a:gd name="T12" fmla="*/ 19 w 77"/>
                <a:gd name="T13" fmla="*/ 29 h 33"/>
                <a:gd name="T14" fmla="*/ 29 w 77"/>
                <a:gd name="T15" fmla="*/ 31 h 33"/>
                <a:gd name="T16" fmla="*/ 38 w 77"/>
                <a:gd name="T17" fmla="*/ 29 h 33"/>
                <a:gd name="T18" fmla="*/ 45 w 77"/>
                <a:gd name="T19" fmla="*/ 29 h 33"/>
                <a:gd name="T20" fmla="*/ 51 w 77"/>
                <a:gd name="T21" fmla="*/ 33 h 33"/>
                <a:gd name="T22" fmla="*/ 56 w 77"/>
                <a:gd name="T23" fmla="*/ 33 h 33"/>
                <a:gd name="T24" fmla="*/ 63 w 77"/>
                <a:gd name="T25" fmla="*/ 33 h 33"/>
                <a:gd name="T26" fmla="*/ 66 w 77"/>
                <a:gd name="T27" fmla="*/ 29 h 33"/>
                <a:gd name="T28" fmla="*/ 71 w 77"/>
                <a:gd name="T29" fmla="*/ 26 h 33"/>
                <a:gd name="T30" fmla="*/ 74 w 77"/>
                <a:gd name="T31" fmla="*/ 21 h 33"/>
                <a:gd name="T32" fmla="*/ 75 w 77"/>
                <a:gd name="T33" fmla="*/ 18 h 33"/>
                <a:gd name="T34" fmla="*/ 75 w 77"/>
                <a:gd name="T35" fmla="*/ 17 h 33"/>
                <a:gd name="T36" fmla="*/ 77 w 77"/>
                <a:gd name="T37" fmla="*/ 13 h 33"/>
                <a:gd name="T38" fmla="*/ 77 w 77"/>
                <a:gd name="T39" fmla="*/ 10 h 33"/>
                <a:gd name="T40" fmla="*/ 75 w 77"/>
                <a:gd name="T41" fmla="*/ 7 h 33"/>
                <a:gd name="T42" fmla="*/ 72 w 77"/>
                <a:gd name="T43" fmla="*/ 4 h 33"/>
                <a:gd name="T44" fmla="*/ 69 w 77"/>
                <a:gd name="T45" fmla="*/ 2 h 33"/>
                <a:gd name="T46" fmla="*/ 66 w 77"/>
                <a:gd name="T47" fmla="*/ 0 h 33"/>
                <a:gd name="T48" fmla="*/ 61 w 77"/>
                <a:gd name="T49" fmla="*/ 2 h 33"/>
                <a:gd name="T50" fmla="*/ 54 w 77"/>
                <a:gd name="T51" fmla="*/ 2 h 33"/>
                <a:gd name="T52" fmla="*/ 50 w 77"/>
                <a:gd name="T53" fmla="*/ 4 h 33"/>
                <a:gd name="T54" fmla="*/ 43 w 77"/>
                <a:gd name="T55" fmla="*/ 4 h 33"/>
                <a:gd name="T56" fmla="*/ 37 w 77"/>
                <a:gd name="T57" fmla="*/ 4 h 33"/>
                <a:gd name="T58" fmla="*/ 30 w 77"/>
                <a:gd name="T59" fmla="*/ 4 h 33"/>
                <a:gd name="T60" fmla="*/ 24 w 77"/>
                <a:gd name="T61" fmla="*/ 2 h 33"/>
                <a:gd name="T62" fmla="*/ 16 w 77"/>
                <a:gd name="T63" fmla="*/ 0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33"/>
                <a:gd name="T98" fmla="*/ 77 w 77"/>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33">
                  <a:moveTo>
                    <a:pt x="13" y="0"/>
                  </a:moveTo>
                  <a:lnTo>
                    <a:pt x="10" y="0"/>
                  </a:lnTo>
                  <a:lnTo>
                    <a:pt x="6" y="0"/>
                  </a:lnTo>
                  <a:lnTo>
                    <a:pt x="5" y="0"/>
                  </a:lnTo>
                  <a:lnTo>
                    <a:pt x="3" y="2"/>
                  </a:lnTo>
                  <a:lnTo>
                    <a:pt x="1" y="4"/>
                  </a:lnTo>
                  <a:lnTo>
                    <a:pt x="0" y="5"/>
                  </a:lnTo>
                  <a:lnTo>
                    <a:pt x="0" y="7"/>
                  </a:lnTo>
                  <a:lnTo>
                    <a:pt x="0" y="10"/>
                  </a:lnTo>
                  <a:lnTo>
                    <a:pt x="3" y="13"/>
                  </a:lnTo>
                  <a:lnTo>
                    <a:pt x="6" y="18"/>
                  </a:lnTo>
                  <a:lnTo>
                    <a:pt x="10" y="23"/>
                  </a:lnTo>
                  <a:lnTo>
                    <a:pt x="14" y="26"/>
                  </a:lnTo>
                  <a:lnTo>
                    <a:pt x="19" y="29"/>
                  </a:lnTo>
                  <a:lnTo>
                    <a:pt x="24" y="31"/>
                  </a:lnTo>
                  <a:lnTo>
                    <a:pt x="29" y="31"/>
                  </a:lnTo>
                  <a:lnTo>
                    <a:pt x="35" y="29"/>
                  </a:lnTo>
                  <a:lnTo>
                    <a:pt x="38" y="29"/>
                  </a:lnTo>
                  <a:lnTo>
                    <a:pt x="42" y="29"/>
                  </a:lnTo>
                  <a:lnTo>
                    <a:pt x="45" y="29"/>
                  </a:lnTo>
                  <a:lnTo>
                    <a:pt x="48" y="31"/>
                  </a:lnTo>
                  <a:lnTo>
                    <a:pt x="51" y="33"/>
                  </a:lnTo>
                  <a:lnTo>
                    <a:pt x="54" y="33"/>
                  </a:lnTo>
                  <a:lnTo>
                    <a:pt x="56" y="33"/>
                  </a:lnTo>
                  <a:lnTo>
                    <a:pt x="59" y="33"/>
                  </a:lnTo>
                  <a:lnTo>
                    <a:pt x="63" y="33"/>
                  </a:lnTo>
                  <a:lnTo>
                    <a:pt x="64" y="31"/>
                  </a:lnTo>
                  <a:lnTo>
                    <a:pt x="66" y="29"/>
                  </a:lnTo>
                  <a:lnTo>
                    <a:pt x="69" y="28"/>
                  </a:lnTo>
                  <a:lnTo>
                    <a:pt x="71" y="26"/>
                  </a:lnTo>
                  <a:lnTo>
                    <a:pt x="72" y="25"/>
                  </a:lnTo>
                  <a:lnTo>
                    <a:pt x="74" y="21"/>
                  </a:lnTo>
                  <a:lnTo>
                    <a:pt x="75" y="20"/>
                  </a:lnTo>
                  <a:lnTo>
                    <a:pt x="75" y="18"/>
                  </a:lnTo>
                  <a:lnTo>
                    <a:pt x="75" y="17"/>
                  </a:lnTo>
                  <a:lnTo>
                    <a:pt x="77" y="15"/>
                  </a:lnTo>
                  <a:lnTo>
                    <a:pt x="77" y="13"/>
                  </a:lnTo>
                  <a:lnTo>
                    <a:pt x="77" y="12"/>
                  </a:lnTo>
                  <a:lnTo>
                    <a:pt x="77" y="10"/>
                  </a:lnTo>
                  <a:lnTo>
                    <a:pt x="75" y="8"/>
                  </a:lnTo>
                  <a:lnTo>
                    <a:pt x="75" y="7"/>
                  </a:lnTo>
                  <a:lnTo>
                    <a:pt x="74" y="5"/>
                  </a:lnTo>
                  <a:lnTo>
                    <a:pt x="72" y="4"/>
                  </a:lnTo>
                  <a:lnTo>
                    <a:pt x="71" y="2"/>
                  </a:lnTo>
                  <a:lnTo>
                    <a:pt x="69" y="2"/>
                  </a:lnTo>
                  <a:lnTo>
                    <a:pt x="67" y="0"/>
                  </a:lnTo>
                  <a:lnTo>
                    <a:pt x="66" y="0"/>
                  </a:lnTo>
                  <a:lnTo>
                    <a:pt x="63" y="0"/>
                  </a:lnTo>
                  <a:lnTo>
                    <a:pt x="61" y="2"/>
                  </a:lnTo>
                  <a:lnTo>
                    <a:pt x="58" y="2"/>
                  </a:lnTo>
                  <a:lnTo>
                    <a:pt x="54" y="2"/>
                  </a:lnTo>
                  <a:lnTo>
                    <a:pt x="51" y="2"/>
                  </a:lnTo>
                  <a:lnTo>
                    <a:pt x="50" y="4"/>
                  </a:lnTo>
                  <a:lnTo>
                    <a:pt x="46" y="4"/>
                  </a:lnTo>
                  <a:lnTo>
                    <a:pt x="43" y="4"/>
                  </a:lnTo>
                  <a:lnTo>
                    <a:pt x="42" y="4"/>
                  </a:lnTo>
                  <a:lnTo>
                    <a:pt x="37" y="4"/>
                  </a:lnTo>
                  <a:lnTo>
                    <a:pt x="34" y="4"/>
                  </a:lnTo>
                  <a:lnTo>
                    <a:pt x="30" y="4"/>
                  </a:lnTo>
                  <a:lnTo>
                    <a:pt x="27" y="2"/>
                  </a:lnTo>
                  <a:lnTo>
                    <a:pt x="24" y="2"/>
                  </a:lnTo>
                  <a:lnTo>
                    <a:pt x="19" y="0"/>
                  </a:lnTo>
                  <a:lnTo>
                    <a:pt x="16" y="0"/>
                  </a:lnTo>
                  <a:lnTo>
                    <a:pt x="13" y="0"/>
                  </a:lnTo>
                </a:path>
              </a:pathLst>
            </a:custGeom>
            <a:solidFill>
              <a:srgbClr val="FFFF66"/>
            </a:solidFill>
            <a:ln w="4763">
              <a:solidFill>
                <a:srgbClr val="990000"/>
              </a:solidFill>
              <a:round/>
              <a:headEnd/>
              <a:tailEnd/>
            </a:ln>
          </p:spPr>
          <p:txBody>
            <a:bodyPr/>
            <a:lstStyle/>
            <a:p>
              <a:endParaRPr lang="en-GB"/>
            </a:p>
          </p:txBody>
        </p:sp>
        <p:sp>
          <p:nvSpPr>
            <p:cNvPr id="708" name="Freeform 1024"/>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9" name="Freeform 1025"/>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0" name="Freeform 1026"/>
            <p:cNvSpPr>
              <a:spLocks/>
            </p:cNvSpPr>
            <p:nvPr/>
          </p:nvSpPr>
          <p:spPr bwMode="auto">
            <a:xfrm>
              <a:off x="4836" y="2398"/>
              <a:ext cx="76" cy="50"/>
            </a:xfrm>
            <a:custGeom>
              <a:avLst/>
              <a:gdLst>
                <a:gd name="T0" fmla="*/ 5 w 76"/>
                <a:gd name="T1" fmla="*/ 17 h 50"/>
                <a:gd name="T2" fmla="*/ 3 w 76"/>
                <a:gd name="T3" fmla="*/ 19 h 50"/>
                <a:gd name="T4" fmla="*/ 2 w 76"/>
                <a:gd name="T5" fmla="*/ 21 h 50"/>
                <a:gd name="T6" fmla="*/ 2 w 76"/>
                <a:gd name="T7" fmla="*/ 21 h 50"/>
                <a:gd name="T8" fmla="*/ 0 w 76"/>
                <a:gd name="T9" fmla="*/ 22 h 50"/>
                <a:gd name="T10" fmla="*/ 0 w 76"/>
                <a:gd name="T11" fmla="*/ 24 h 50"/>
                <a:gd name="T12" fmla="*/ 0 w 76"/>
                <a:gd name="T13" fmla="*/ 25 h 50"/>
                <a:gd name="T14" fmla="*/ 0 w 76"/>
                <a:gd name="T15" fmla="*/ 27 h 50"/>
                <a:gd name="T16" fmla="*/ 0 w 76"/>
                <a:gd name="T17" fmla="*/ 29 h 50"/>
                <a:gd name="T18" fmla="*/ 3 w 76"/>
                <a:gd name="T19" fmla="*/ 33 h 50"/>
                <a:gd name="T20" fmla="*/ 8 w 76"/>
                <a:gd name="T21" fmla="*/ 37 h 50"/>
                <a:gd name="T22" fmla="*/ 11 w 76"/>
                <a:gd name="T23" fmla="*/ 42 h 50"/>
                <a:gd name="T24" fmla="*/ 18 w 76"/>
                <a:gd name="T25" fmla="*/ 45 h 50"/>
                <a:gd name="T26" fmla="*/ 23 w 76"/>
                <a:gd name="T27" fmla="*/ 46 h 50"/>
                <a:gd name="T28" fmla="*/ 29 w 76"/>
                <a:gd name="T29" fmla="*/ 48 h 50"/>
                <a:gd name="T30" fmla="*/ 34 w 76"/>
                <a:gd name="T31" fmla="*/ 50 h 50"/>
                <a:gd name="T32" fmla="*/ 40 w 76"/>
                <a:gd name="T33" fmla="*/ 50 h 50"/>
                <a:gd name="T34" fmla="*/ 45 w 76"/>
                <a:gd name="T35" fmla="*/ 48 h 50"/>
                <a:gd name="T36" fmla="*/ 50 w 76"/>
                <a:gd name="T37" fmla="*/ 48 h 50"/>
                <a:gd name="T38" fmla="*/ 55 w 76"/>
                <a:gd name="T39" fmla="*/ 48 h 50"/>
                <a:gd name="T40" fmla="*/ 58 w 76"/>
                <a:gd name="T41" fmla="*/ 48 h 50"/>
                <a:gd name="T42" fmla="*/ 63 w 76"/>
                <a:gd name="T43" fmla="*/ 46 h 50"/>
                <a:gd name="T44" fmla="*/ 66 w 76"/>
                <a:gd name="T45" fmla="*/ 45 h 50"/>
                <a:gd name="T46" fmla="*/ 69 w 76"/>
                <a:gd name="T47" fmla="*/ 42 h 50"/>
                <a:gd name="T48" fmla="*/ 72 w 76"/>
                <a:gd name="T49" fmla="*/ 38 h 50"/>
                <a:gd name="T50" fmla="*/ 74 w 76"/>
                <a:gd name="T51" fmla="*/ 37 h 50"/>
                <a:gd name="T52" fmla="*/ 76 w 76"/>
                <a:gd name="T53" fmla="*/ 33 h 50"/>
                <a:gd name="T54" fmla="*/ 76 w 76"/>
                <a:gd name="T55" fmla="*/ 30 h 50"/>
                <a:gd name="T56" fmla="*/ 76 w 76"/>
                <a:gd name="T57" fmla="*/ 27 h 50"/>
                <a:gd name="T58" fmla="*/ 76 w 76"/>
                <a:gd name="T59" fmla="*/ 24 h 50"/>
                <a:gd name="T60" fmla="*/ 76 w 76"/>
                <a:gd name="T61" fmla="*/ 21 h 50"/>
                <a:gd name="T62" fmla="*/ 76 w 76"/>
                <a:gd name="T63" fmla="*/ 17 h 50"/>
                <a:gd name="T64" fmla="*/ 76 w 76"/>
                <a:gd name="T65" fmla="*/ 16 h 50"/>
                <a:gd name="T66" fmla="*/ 76 w 76"/>
                <a:gd name="T67" fmla="*/ 13 h 50"/>
                <a:gd name="T68" fmla="*/ 76 w 76"/>
                <a:gd name="T69" fmla="*/ 11 h 50"/>
                <a:gd name="T70" fmla="*/ 76 w 76"/>
                <a:gd name="T71" fmla="*/ 9 h 50"/>
                <a:gd name="T72" fmla="*/ 74 w 76"/>
                <a:gd name="T73" fmla="*/ 6 h 50"/>
                <a:gd name="T74" fmla="*/ 74 w 76"/>
                <a:gd name="T75" fmla="*/ 5 h 50"/>
                <a:gd name="T76" fmla="*/ 72 w 76"/>
                <a:gd name="T77" fmla="*/ 5 h 50"/>
                <a:gd name="T78" fmla="*/ 71 w 76"/>
                <a:gd name="T79" fmla="*/ 3 h 50"/>
                <a:gd name="T80" fmla="*/ 69 w 76"/>
                <a:gd name="T81" fmla="*/ 3 h 50"/>
                <a:gd name="T82" fmla="*/ 64 w 76"/>
                <a:gd name="T83" fmla="*/ 1 h 50"/>
                <a:gd name="T84" fmla="*/ 60 w 76"/>
                <a:gd name="T85" fmla="*/ 1 h 50"/>
                <a:gd name="T86" fmla="*/ 55 w 76"/>
                <a:gd name="T87" fmla="*/ 1 h 50"/>
                <a:gd name="T88" fmla="*/ 50 w 76"/>
                <a:gd name="T89" fmla="*/ 1 h 50"/>
                <a:gd name="T90" fmla="*/ 45 w 76"/>
                <a:gd name="T91" fmla="*/ 1 h 50"/>
                <a:gd name="T92" fmla="*/ 40 w 76"/>
                <a:gd name="T93" fmla="*/ 1 h 50"/>
                <a:gd name="T94" fmla="*/ 36 w 76"/>
                <a:gd name="T95" fmla="*/ 1 h 50"/>
                <a:gd name="T96" fmla="*/ 31 w 76"/>
                <a:gd name="T97" fmla="*/ 0 h 50"/>
                <a:gd name="T98" fmla="*/ 27 w 76"/>
                <a:gd name="T99" fmla="*/ 0 h 50"/>
                <a:gd name="T100" fmla="*/ 23 w 76"/>
                <a:gd name="T101" fmla="*/ 0 h 50"/>
                <a:gd name="T102" fmla="*/ 18 w 76"/>
                <a:gd name="T103" fmla="*/ 1 h 50"/>
                <a:gd name="T104" fmla="*/ 15 w 76"/>
                <a:gd name="T105" fmla="*/ 3 h 50"/>
                <a:gd name="T106" fmla="*/ 11 w 76"/>
                <a:gd name="T107" fmla="*/ 6 h 50"/>
                <a:gd name="T108" fmla="*/ 8 w 76"/>
                <a:gd name="T109" fmla="*/ 9 h 50"/>
                <a:gd name="T110" fmla="*/ 7 w 76"/>
                <a:gd name="T111" fmla="*/ 13 h 50"/>
                <a:gd name="T112" fmla="*/ 5 w 76"/>
                <a:gd name="T113" fmla="*/ 17 h 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
                <a:gd name="T172" fmla="*/ 0 h 50"/>
                <a:gd name="T173" fmla="*/ 76 w 76"/>
                <a:gd name="T174" fmla="*/ 50 h 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 h="50">
                  <a:moveTo>
                    <a:pt x="5" y="17"/>
                  </a:moveTo>
                  <a:lnTo>
                    <a:pt x="3" y="19"/>
                  </a:lnTo>
                  <a:lnTo>
                    <a:pt x="2" y="21"/>
                  </a:lnTo>
                  <a:lnTo>
                    <a:pt x="0" y="22"/>
                  </a:lnTo>
                  <a:lnTo>
                    <a:pt x="0" y="24"/>
                  </a:lnTo>
                  <a:lnTo>
                    <a:pt x="0" y="25"/>
                  </a:lnTo>
                  <a:lnTo>
                    <a:pt x="0" y="27"/>
                  </a:lnTo>
                  <a:lnTo>
                    <a:pt x="0" y="29"/>
                  </a:lnTo>
                  <a:lnTo>
                    <a:pt x="3" y="33"/>
                  </a:lnTo>
                  <a:lnTo>
                    <a:pt x="8" y="37"/>
                  </a:lnTo>
                  <a:lnTo>
                    <a:pt x="11" y="42"/>
                  </a:lnTo>
                  <a:lnTo>
                    <a:pt x="18" y="45"/>
                  </a:lnTo>
                  <a:lnTo>
                    <a:pt x="23" y="46"/>
                  </a:lnTo>
                  <a:lnTo>
                    <a:pt x="29" y="48"/>
                  </a:lnTo>
                  <a:lnTo>
                    <a:pt x="34" y="50"/>
                  </a:lnTo>
                  <a:lnTo>
                    <a:pt x="40" y="50"/>
                  </a:lnTo>
                  <a:lnTo>
                    <a:pt x="45" y="48"/>
                  </a:lnTo>
                  <a:lnTo>
                    <a:pt x="50" y="48"/>
                  </a:lnTo>
                  <a:lnTo>
                    <a:pt x="55" y="48"/>
                  </a:lnTo>
                  <a:lnTo>
                    <a:pt x="58" y="48"/>
                  </a:lnTo>
                  <a:lnTo>
                    <a:pt x="63" y="46"/>
                  </a:lnTo>
                  <a:lnTo>
                    <a:pt x="66" y="45"/>
                  </a:lnTo>
                  <a:lnTo>
                    <a:pt x="69" y="42"/>
                  </a:lnTo>
                  <a:lnTo>
                    <a:pt x="72" y="38"/>
                  </a:lnTo>
                  <a:lnTo>
                    <a:pt x="74" y="37"/>
                  </a:lnTo>
                  <a:lnTo>
                    <a:pt x="76" y="33"/>
                  </a:lnTo>
                  <a:lnTo>
                    <a:pt x="76" y="30"/>
                  </a:lnTo>
                  <a:lnTo>
                    <a:pt x="76" y="27"/>
                  </a:lnTo>
                  <a:lnTo>
                    <a:pt x="76" y="24"/>
                  </a:lnTo>
                  <a:lnTo>
                    <a:pt x="76" y="21"/>
                  </a:lnTo>
                  <a:lnTo>
                    <a:pt x="76" y="17"/>
                  </a:lnTo>
                  <a:lnTo>
                    <a:pt x="76" y="16"/>
                  </a:lnTo>
                  <a:lnTo>
                    <a:pt x="76" y="13"/>
                  </a:lnTo>
                  <a:lnTo>
                    <a:pt x="76" y="11"/>
                  </a:lnTo>
                  <a:lnTo>
                    <a:pt x="76" y="9"/>
                  </a:lnTo>
                  <a:lnTo>
                    <a:pt x="74" y="6"/>
                  </a:lnTo>
                  <a:lnTo>
                    <a:pt x="74" y="5"/>
                  </a:lnTo>
                  <a:lnTo>
                    <a:pt x="72" y="5"/>
                  </a:lnTo>
                  <a:lnTo>
                    <a:pt x="71" y="3"/>
                  </a:lnTo>
                  <a:lnTo>
                    <a:pt x="69" y="3"/>
                  </a:lnTo>
                  <a:lnTo>
                    <a:pt x="64" y="1"/>
                  </a:lnTo>
                  <a:lnTo>
                    <a:pt x="60" y="1"/>
                  </a:lnTo>
                  <a:lnTo>
                    <a:pt x="55" y="1"/>
                  </a:lnTo>
                  <a:lnTo>
                    <a:pt x="50" y="1"/>
                  </a:lnTo>
                  <a:lnTo>
                    <a:pt x="45" y="1"/>
                  </a:lnTo>
                  <a:lnTo>
                    <a:pt x="40" y="1"/>
                  </a:lnTo>
                  <a:lnTo>
                    <a:pt x="36" y="1"/>
                  </a:lnTo>
                  <a:lnTo>
                    <a:pt x="31" y="0"/>
                  </a:lnTo>
                  <a:lnTo>
                    <a:pt x="27" y="0"/>
                  </a:lnTo>
                  <a:lnTo>
                    <a:pt x="23" y="0"/>
                  </a:lnTo>
                  <a:lnTo>
                    <a:pt x="18" y="1"/>
                  </a:lnTo>
                  <a:lnTo>
                    <a:pt x="15" y="3"/>
                  </a:lnTo>
                  <a:lnTo>
                    <a:pt x="11" y="6"/>
                  </a:lnTo>
                  <a:lnTo>
                    <a:pt x="8" y="9"/>
                  </a:lnTo>
                  <a:lnTo>
                    <a:pt x="7" y="13"/>
                  </a:lnTo>
                  <a:lnTo>
                    <a:pt x="5" y="1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1" name="Freeform 1027"/>
            <p:cNvSpPr>
              <a:spLocks/>
            </p:cNvSpPr>
            <p:nvPr/>
          </p:nvSpPr>
          <p:spPr bwMode="auto">
            <a:xfrm>
              <a:off x="4843" y="2380"/>
              <a:ext cx="53" cy="13"/>
            </a:xfrm>
            <a:custGeom>
              <a:avLst/>
              <a:gdLst>
                <a:gd name="T0" fmla="*/ 12 w 53"/>
                <a:gd name="T1" fmla="*/ 0 h 13"/>
                <a:gd name="T2" fmla="*/ 11 w 53"/>
                <a:gd name="T3" fmla="*/ 0 h 13"/>
                <a:gd name="T4" fmla="*/ 9 w 53"/>
                <a:gd name="T5" fmla="*/ 0 h 13"/>
                <a:gd name="T6" fmla="*/ 8 w 53"/>
                <a:gd name="T7" fmla="*/ 0 h 13"/>
                <a:gd name="T8" fmla="*/ 6 w 53"/>
                <a:gd name="T9" fmla="*/ 0 h 13"/>
                <a:gd name="T10" fmla="*/ 4 w 53"/>
                <a:gd name="T11" fmla="*/ 0 h 13"/>
                <a:gd name="T12" fmla="*/ 4 w 53"/>
                <a:gd name="T13" fmla="*/ 2 h 13"/>
                <a:gd name="T14" fmla="*/ 3 w 53"/>
                <a:gd name="T15" fmla="*/ 2 h 13"/>
                <a:gd name="T16" fmla="*/ 1 w 53"/>
                <a:gd name="T17" fmla="*/ 3 h 13"/>
                <a:gd name="T18" fmla="*/ 1 w 53"/>
                <a:gd name="T19" fmla="*/ 3 h 13"/>
                <a:gd name="T20" fmla="*/ 1 w 53"/>
                <a:gd name="T21" fmla="*/ 3 h 13"/>
                <a:gd name="T22" fmla="*/ 1 w 53"/>
                <a:gd name="T23" fmla="*/ 5 h 13"/>
                <a:gd name="T24" fmla="*/ 1 w 53"/>
                <a:gd name="T25" fmla="*/ 5 h 13"/>
                <a:gd name="T26" fmla="*/ 0 w 53"/>
                <a:gd name="T27" fmla="*/ 5 h 13"/>
                <a:gd name="T28" fmla="*/ 1 w 53"/>
                <a:gd name="T29" fmla="*/ 6 h 13"/>
                <a:gd name="T30" fmla="*/ 0 w 53"/>
                <a:gd name="T31" fmla="*/ 6 h 13"/>
                <a:gd name="T32" fmla="*/ 0 w 53"/>
                <a:gd name="T33" fmla="*/ 8 h 13"/>
                <a:gd name="T34" fmla="*/ 6 w 53"/>
                <a:gd name="T35" fmla="*/ 8 h 13"/>
                <a:gd name="T36" fmla="*/ 12 w 53"/>
                <a:gd name="T37" fmla="*/ 10 h 13"/>
                <a:gd name="T38" fmla="*/ 19 w 53"/>
                <a:gd name="T39" fmla="*/ 11 h 13"/>
                <a:gd name="T40" fmla="*/ 25 w 53"/>
                <a:gd name="T41" fmla="*/ 11 h 13"/>
                <a:gd name="T42" fmla="*/ 32 w 53"/>
                <a:gd name="T43" fmla="*/ 13 h 13"/>
                <a:gd name="T44" fmla="*/ 38 w 53"/>
                <a:gd name="T45" fmla="*/ 13 h 13"/>
                <a:gd name="T46" fmla="*/ 46 w 53"/>
                <a:gd name="T47" fmla="*/ 13 h 13"/>
                <a:gd name="T48" fmla="*/ 53 w 53"/>
                <a:gd name="T49" fmla="*/ 13 h 13"/>
                <a:gd name="T50" fmla="*/ 48 w 53"/>
                <a:gd name="T51" fmla="*/ 10 h 13"/>
                <a:gd name="T52" fmla="*/ 43 w 53"/>
                <a:gd name="T53" fmla="*/ 6 h 13"/>
                <a:gd name="T54" fmla="*/ 38 w 53"/>
                <a:gd name="T55" fmla="*/ 6 h 13"/>
                <a:gd name="T56" fmla="*/ 33 w 53"/>
                <a:gd name="T57" fmla="*/ 5 h 13"/>
                <a:gd name="T58" fmla="*/ 27 w 53"/>
                <a:gd name="T59" fmla="*/ 5 h 13"/>
                <a:gd name="T60" fmla="*/ 22 w 53"/>
                <a:gd name="T61" fmla="*/ 3 h 13"/>
                <a:gd name="T62" fmla="*/ 17 w 53"/>
                <a:gd name="T63" fmla="*/ 3 h 13"/>
                <a:gd name="T64" fmla="*/ 12 w 53"/>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3"/>
                <a:gd name="T101" fmla="*/ 53 w 5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3">
                  <a:moveTo>
                    <a:pt x="12" y="0"/>
                  </a:moveTo>
                  <a:lnTo>
                    <a:pt x="11" y="0"/>
                  </a:lnTo>
                  <a:lnTo>
                    <a:pt x="9" y="0"/>
                  </a:lnTo>
                  <a:lnTo>
                    <a:pt x="8" y="0"/>
                  </a:lnTo>
                  <a:lnTo>
                    <a:pt x="6" y="0"/>
                  </a:lnTo>
                  <a:lnTo>
                    <a:pt x="4" y="0"/>
                  </a:lnTo>
                  <a:lnTo>
                    <a:pt x="4" y="2"/>
                  </a:lnTo>
                  <a:lnTo>
                    <a:pt x="3" y="2"/>
                  </a:lnTo>
                  <a:lnTo>
                    <a:pt x="1" y="3"/>
                  </a:lnTo>
                  <a:lnTo>
                    <a:pt x="1" y="5"/>
                  </a:lnTo>
                  <a:lnTo>
                    <a:pt x="0" y="5"/>
                  </a:lnTo>
                  <a:lnTo>
                    <a:pt x="1" y="6"/>
                  </a:lnTo>
                  <a:lnTo>
                    <a:pt x="0" y="6"/>
                  </a:lnTo>
                  <a:lnTo>
                    <a:pt x="0" y="8"/>
                  </a:lnTo>
                  <a:lnTo>
                    <a:pt x="6" y="8"/>
                  </a:lnTo>
                  <a:lnTo>
                    <a:pt x="12" y="10"/>
                  </a:lnTo>
                  <a:lnTo>
                    <a:pt x="19" y="11"/>
                  </a:lnTo>
                  <a:lnTo>
                    <a:pt x="25" y="11"/>
                  </a:lnTo>
                  <a:lnTo>
                    <a:pt x="32" y="13"/>
                  </a:lnTo>
                  <a:lnTo>
                    <a:pt x="38" y="13"/>
                  </a:lnTo>
                  <a:lnTo>
                    <a:pt x="46" y="13"/>
                  </a:lnTo>
                  <a:lnTo>
                    <a:pt x="53" y="13"/>
                  </a:lnTo>
                  <a:lnTo>
                    <a:pt x="48" y="10"/>
                  </a:lnTo>
                  <a:lnTo>
                    <a:pt x="43" y="6"/>
                  </a:lnTo>
                  <a:lnTo>
                    <a:pt x="38" y="6"/>
                  </a:lnTo>
                  <a:lnTo>
                    <a:pt x="33" y="5"/>
                  </a:lnTo>
                  <a:lnTo>
                    <a:pt x="27" y="5"/>
                  </a:lnTo>
                  <a:lnTo>
                    <a:pt x="22" y="3"/>
                  </a:lnTo>
                  <a:lnTo>
                    <a:pt x="17" y="3"/>
                  </a:lnTo>
                  <a:lnTo>
                    <a:pt x="12" y="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2" name="Freeform 1028"/>
            <p:cNvSpPr>
              <a:spLocks/>
            </p:cNvSpPr>
            <p:nvPr/>
          </p:nvSpPr>
          <p:spPr bwMode="auto">
            <a:xfrm>
              <a:off x="4843" y="2380"/>
              <a:ext cx="53" cy="13"/>
            </a:xfrm>
            <a:custGeom>
              <a:avLst/>
              <a:gdLst>
                <a:gd name="T0" fmla="*/ 12 w 53"/>
                <a:gd name="T1" fmla="*/ 0 h 13"/>
                <a:gd name="T2" fmla="*/ 11 w 53"/>
                <a:gd name="T3" fmla="*/ 0 h 13"/>
                <a:gd name="T4" fmla="*/ 9 w 53"/>
                <a:gd name="T5" fmla="*/ 0 h 13"/>
                <a:gd name="T6" fmla="*/ 8 w 53"/>
                <a:gd name="T7" fmla="*/ 0 h 13"/>
                <a:gd name="T8" fmla="*/ 6 w 53"/>
                <a:gd name="T9" fmla="*/ 0 h 13"/>
                <a:gd name="T10" fmla="*/ 4 w 53"/>
                <a:gd name="T11" fmla="*/ 0 h 13"/>
                <a:gd name="T12" fmla="*/ 4 w 53"/>
                <a:gd name="T13" fmla="*/ 2 h 13"/>
                <a:gd name="T14" fmla="*/ 3 w 53"/>
                <a:gd name="T15" fmla="*/ 2 h 13"/>
                <a:gd name="T16" fmla="*/ 1 w 53"/>
                <a:gd name="T17" fmla="*/ 3 h 13"/>
                <a:gd name="T18" fmla="*/ 1 w 53"/>
                <a:gd name="T19" fmla="*/ 3 h 13"/>
                <a:gd name="T20" fmla="*/ 1 w 53"/>
                <a:gd name="T21" fmla="*/ 3 h 13"/>
                <a:gd name="T22" fmla="*/ 1 w 53"/>
                <a:gd name="T23" fmla="*/ 5 h 13"/>
                <a:gd name="T24" fmla="*/ 1 w 53"/>
                <a:gd name="T25" fmla="*/ 5 h 13"/>
                <a:gd name="T26" fmla="*/ 0 w 53"/>
                <a:gd name="T27" fmla="*/ 5 h 13"/>
                <a:gd name="T28" fmla="*/ 1 w 53"/>
                <a:gd name="T29" fmla="*/ 6 h 13"/>
                <a:gd name="T30" fmla="*/ 0 w 53"/>
                <a:gd name="T31" fmla="*/ 6 h 13"/>
                <a:gd name="T32" fmla="*/ 0 w 53"/>
                <a:gd name="T33" fmla="*/ 8 h 13"/>
                <a:gd name="T34" fmla="*/ 6 w 53"/>
                <a:gd name="T35" fmla="*/ 8 h 13"/>
                <a:gd name="T36" fmla="*/ 12 w 53"/>
                <a:gd name="T37" fmla="*/ 10 h 13"/>
                <a:gd name="T38" fmla="*/ 19 w 53"/>
                <a:gd name="T39" fmla="*/ 11 h 13"/>
                <a:gd name="T40" fmla="*/ 25 w 53"/>
                <a:gd name="T41" fmla="*/ 11 h 13"/>
                <a:gd name="T42" fmla="*/ 32 w 53"/>
                <a:gd name="T43" fmla="*/ 13 h 13"/>
                <a:gd name="T44" fmla="*/ 38 w 53"/>
                <a:gd name="T45" fmla="*/ 13 h 13"/>
                <a:gd name="T46" fmla="*/ 46 w 53"/>
                <a:gd name="T47" fmla="*/ 13 h 13"/>
                <a:gd name="T48" fmla="*/ 53 w 53"/>
                <a:gd name="T49" fmla="*/ 13 h 13"/>
                <a:gd name="T50" fmla="*/ 48 w 53"/>
                <a:gd name="T51" fmla="*/ 10 h 13"/>
                <a:gd name="T52" fmla="*/ 43 w 53"/>
                <a:gd name="T53" fmla="*/ 6 h 13"/>
                <a:gd name="T54" fmla="*/ 38 w 53"/>
                <a:gd name="T55" fmla="*/ 6 h 13"/>
                <a:gd name="T56" fmla="*/ 33 w 53"/>
                <a:gd name="T57" fmla="*/ 5 h 13"/>
                <a:gd name="T58" fmla="*/ 27 w 53"/>
                <a:gd name="T59" fmla="*/ 5 h 13"/>
                <a:gd name="T60" fmla="*/ 22 w 53"/>
                <a:gd name="T61" fmla="*/ 3 h 13"/>
                <a:gd name="T62" fmla="*/ 17 w 53"/>
                <a:gd name="T63" fmla="*/ 3 h 13"/>
                <a:gd name="T64" fmla="*/ 12 w 53"/>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3"/>
                <a:gd name="T101" fmla="*/ 53 w 5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3">
                  <a:moveTo>
                    <a:pt x="12" y="0"/>
                  </a:moveTo>
                  <a:lnTo>
                    <a:pt x="11" y="0"/>
                  </a:lnTo>
                  <a:lnTo>
                    <a:pt x="9" y="0"/>
                  </a:lnTo>
                  <a:lnTo>
                    <a:pt x="8" y="0"/>
                  </a:lnTo>
                  <a:lnTo>
                    <a:pt x="6" y="0"/>
                  </a:lnTo>
                  <a:lnTo>
                    <a:pt x="4" y="0"/>
                  </a:lnTo>
                  <a:lnTo>
                    <a:pt x="4" y="2"/>
                  </a:lnTo>
                  <a:lnTo>
                    <a:pt x="3" y="2"/>
                  </a:lnTo>
                  <a:lnTo>
                    <a:pt x="1" y="3"/>
                  </a:lnTo>
                  <a:lnTo>
                    <a:pt x="1" y="5"/>
                  </a:lnTo>
                  <a:lnTo>
                    <a:pt x="0" y="5"/>
                  </a:lnTo>
                  <a:lnTo>
                    <a:pt x="1" y="6"/>
                  </a:lnTo>
                  <a:lnTo>
                    <a:pt x="0" y="6"/>
                  </a:lnTo>
                  <a:lnTo>
                    <a:pt x="0" y="8"/>
                  </a:lnTo>
                  <a:lnTo>
                    <a:pt x="6" y="8"/>
                  </a:lnTo>
                  <a:lnTo>
                    <a:pt x="12" y="10"/>
                  </a:lnTo>
                  <a:lnTo>
                    <a:pt x="19" y="11"/>
                  </a:lnTo>
                  <a:lnTo>
                    <a:pt x="25" y="11"/>
                  </a:lnTo>
                  <a:lnTo>
                    <a:pt x="32" y="13"/>
                  </a:lnTo>
                  <a:lnTo>
                    <a:pt x="38" y="13"/>
                  </a:lnTo>
                  <a:lnTo>
                    <a:pt x="46" y="13"/>
                  </a:lnTo>
                  <a:lnTo>
                    <a:pt x="53" y="13"/>
                  </a:lnTo>
                  <a:lnTo>
                    <a:pt x="48" y="10"/>
                  </a:lnTo>
                  <a:lnTo>
                    <a:pt x="43" y="6"/>
                  </a:lnTo>
                  <a:lnTo>
                    <a:pt x="38" y="6"/>
                  </a:lnTo>
                  <a:lnTo>
                    <a:pt x="33" y="5"/>
                  </a:lnTo>
                  <a:lnTo>
                    <a:pt x="27" y="5"/>
                  </a:lnTo>
                  <a:lnTo>
                    <a:pt x="22" y="3"/>
                  </a:lnTo>
                  <a:lnTo>
                    <a:pt x="17" y="3"/>
                  </a:lnTo>
                  <a:lnTo>
                    <a:pt x="12" y="0"/>
                  </a:lnTo>
                </a:path>
              </a:pathLst>
            </a:custGeom>
            <a:solidFill>
              <a:srgbClr val="FFFF66"/>
            </a:solidFill>
            <a:ln w="4763">
              <a:solidFill>
                <a:srgbClr val="990000"/>
              </a:solidFill>
              <a:round/>
              <a:headEnd/>
              <a:tailEnd/>
            </a:ln>
          </p:spPr>
          <p:txBody>
            <a:bodyPr/>
            <a:lstStyle/>
            <a:p>
              <a:endParaRPr lang="en-GB"/>
            </a:p>
          </p:txBody>
        </p:sp>
        <p:sp>
          <p:nvSpPr>
            <p:cNvPr id="713" name="Freeform 1029"/>
            <p:cNvSpPr>
              <a:spLocks/>
            </p:cNvSpPr>
            <p:nvPr/>
          </p:nvSpPr>
          <p:spPr bwMode="auto">
            <a:xfrm>
              <a:off x="4872" y="2448"/>
              <a:ext cx="43" cy="29"/>
            </a:xfrm>
            <a:custGeom>
              <a:avLst/>
              <a:gdLst>
                <a:gd name="T0" fmla="*/ 20 w 43"/>
                <a:gd name="T1" fmla="*/ 4 h 29"/>
                <a:gd name="T2" fmla="*/ 17 w 43"/>
                <a:gd name="T3" fmla="*/ 4 h 29"/>
                <a:gd name="T4" fmla="*/ 16 w 43"/>
                <a:gd name="T5" fmla="*/ 4 h 29"/>
                <a:gd name="T6" fmla="*/ 12 w 43"/>
                <a:gd name="T7" fmla="*/ 6 h 29"/>
                <a:gd name="T8" fmla="*/ 11 w 43"/>
                <a:gd name="T9" fmla="*/ 6 h 29"/>
                <a:gd name="T10" fmla="*/ 8 w 43"/>
                <a:gd name="T11" fmla="*/ 8 h 29"/>
                <a:gd name="T12" fmla="*/ 6 w 43"/>
                <a:gd name="T13" fmla="*/ 8 h 29"/>
                <a:gd name="T14" fmla="*/ 4 w 43"/>
                <a:gd name="T15" fmla="*/ 9 h 29"/>
                <a:gd name="T16" fmla="*/ 1 w 43"/>
                <a:gd name="T17" fmla="*/ 11 h 29"/>
                <a:gd name="T18" fmla="*/ 1 w 43"/>
                <a:gd name="T19" fmla="*/ 12 h 29"/>
                <a:gd name="T20" fmla="*/ 0 w 43"/>
                <a:gd name="T21" fmla="*/ 12 h 29"/>
                <a:gd name="T22" fmla="*/ 0 w 43"/>
                <a:gd name="T23" fmla="*/ 14 h 29"/>
                <a:gd name="T24" fmla="*/ 0 w 43"/>
                <a:gd name="T25" fmla="*/ 14 h 29"/>
                <a:gd name="T26" fmla="*/ 0 w 43"/>
                <a:gd name="T27" fmla="*/ 16 h 29"/>
                <a:gd name="T28" fmla="*/ 0 w 43"/>
                <a:gd name="T29" fmla="*/ 17 h 29"/>
                <a:gd name="T30" fmla="*/ 0 w 43"/>
                <a:gd name="T31" fmla="*/ 17 h 29"/>
                <a:gd name="T32" fmla="*/ 1 w 43"/>
                <a:gd name="T33" fmla="*/ 19 h 29"/>
                <a:gd name="T34" fmla="*/ 4 w 43"/>
                <a:gd name="T35" fmla="*/ 20 h 29"/>
                <a:gd name="T36" fmla="*/ 6 w 43"/>
                <a:gd name="T37" fmla="*/ 22 h 29"/>
                <a:gd name="T38" fmla="*/ 11 w 43"/>
                <a:gd name="T39" fmla="*/ 22 h 29"/>
                <a:gd name="T40" fmla="*/ 14 w 43"/>
                <a:gd name="T41" fmla="*/ 24 h 29"/>
                <a:gd name="T42" fmla="*/ 17 w 43"/>
                <a:gd name="T43" fmla="*/ 24 h 29"/>
                <a:gd name="T44" fmla="*/ 20 w 43"/>
                <a:gd name="T45" fmla="*/ 25 h 29"/>
                <a:gd name="T46" fmla="*/ 24 w 43"/>
                <a:gd name="T47" fmla="*/ 27 h 29"/>
                <a:gd name="T48" fmla="*/ 27 w 43"/>
                <a:gd name="T49" fmla="*/ 29 h 29"/>
                <a:gd name="T50" fmla="*/ 28 w 43"/>
                <a:gd name="T51" fmla="*/ 29 h 29"/>
                <a:gd name="T52" fmla="*/ 28 w 43"/>
                <a:gd name="T53" fmla="*/ 29 h 29"/>
                <a:gd name="T54" fmla="*/ 30 w 43"/>
                <a:gd name="T55" fmla="*/ 29 h 29"/>
                <a:gd name="T56" fmla="*/ 32 w 43"/>
                <a:gd name="T57" fmla="*/ 29 h 29"/>
                <a:gd name="T58" fmla="*/ 32 w 43"/>
                <a:gd name="T59" fmla="*/ 29 h 29"/>
                <a:gd name="T60" fmla="*/ 33 w 43"/>
                <a:gd name="T61" fmla="*/ 29 h 29"/>
                <a:gd name="T62" fmla="*/ 33 w 43"/>
                <a:gd name="T63" fmla="*/ 27 h 29"/>
                <a:gd name="T64" fmla="*/ 35 w 43"/>
                <a:gd name="T65" fmla="*/ 27 h 29"/>
                <a:gd name="T66" fmla="*/ 36 w 43"/>
                <a:gd name="T67" fmla="*/ 24 h 29"/>
                <a:gd name="T68" fmla="*/ 38 w 43"/>
                <a:gd name="T69" fmla="*/ 20 h 29"/>
                <a:gd name="T70" fmla="*/ 40 w 43"/>
                <a:gd name="T71" fmla="*/ 17 h 29"/>
                <a:gd name="T72" fmla="*/ 40 w 43"/>
                <a:gd name="T73" fmla="*/ 14 h 29"/>
                <a:gd name="T74" fmla="*/ 40 w 43"/>
                <a:gd name="T75" fmla="*/ 11 h 29"/>
                <a:gd name="T76" fmla="*/ 41 w 43"/>
                <a:gd name="T77" fmla="*/ 6 h 29"/>
                <a:gd name="T78" fmla="*/ 41 w 43"/>
                <a:gd name="T79" fmla="*/ 3 h 29"/>
                <a:gd name="T80" fmla="*/ 43 w 43"/>
                <a:gd name="T81" fmla="*/ 0 h 29"/>
                <a:gd name="T82" fmla="*/ 40 w 43"/>
                <a:gd name="T83" fmla="*/ 1 h 29"/>
                <a:gd name="T84" fmla="*/ 38 w 43"/>
                <a:gd name="T85" fmla="*/ 1 h 29"/>
                <a:gd name="T86" fmla="*/ 35 w 43"/>
                <a:gd name="T87" fmla="*/ 1 h 29"/>
                <a:gd name="T88" fmla="*/ 32 w 43"/>
                <a:gd name="T89" fmla="*/ 1 h 29"/>
                <a:gd name="T90" fmla="*/ 28 w 43"/>
                <a:gd name="T91" fmla="*/ 1 h 29"/>
                <a:gd name="T92" fmla="*/ 25 w 43"/>
                <a:gd name="T93" fmla="*/ 3 h 29"/>
                <a:gd name="T94" fmla="*/ 22 w 43"/>
                <a:gd name="T95" fmla="*/ 3 h 29"/>
                <a:gd name="T96" fmla="*/ 20 w 43"/>
                <a:gd name="T97" fmla="*/ 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29"/>
                <a:gd name="T149" fmla="*/ 43 w 43"/>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29">
                  <a:moveTo>
                    <a:pt x="20" y="4"/>
                  </a:moveTo>
                  <a:lnTo>
                    <a:pt x="17" y="4"/>
                  </a:lnTo>
                  <a:lnTo>
                    <a:pt x="16" y="4"/>
                  </a:lnTo>
                  <a:lnTo>
                    <a:pt x="12" y="6"/>
                  </a:lnTo>
                  <a:lnTo>
                    <a:pt x="11" y="6"/>
                  </a:lnTo>
                  <a:lnTo>
                    <a:pt x="8" y="8"/>
                  </a:lnTo>
                  <a:lnTo>
                    <a:pt x="6" y="8"/>
                  </a:lnTo>
                  <a:lnTo>
                    <a:pt x="4" y="9"/>
                  </a:lnTo>
                  <a:lnTo>
                    <a:pt x="1" y="11"/>
                  </a:lnTo>
                  <a:lnTo>
                    <a:pt x="1" y="12"/>
                  </a:lnTo>
                  <a:lnTo>
                    <a:pt x="0" y="12"/>
                  </a:lnTo>
                  <a:lnTo>
                    <a:pt x="0" y="14"/>
                  </a:lnTo>
                  <a:lnTo>
                    <a:pt x="0" y="16"/>
                  </a:lnTo>
                  <a:lnTo>
                    <a:pt x="0" y="17"/>
                  </a:lnTo>
                  <a:lnTo>
                    <a:pt x="1" y="19"/>
                  </a:lnTo>
                  <a:lnTo>
                    <a:pt x="4" y="20"/>
                  </a:lnTo>
                  <a:lnTo>
                    <a:pt x="6" y="22"/>
                  </a:lnTo>
                  <a:lnTo>
                    <a:pt x="11" y="22"/>
                  </a:lnTo>
                  <a:lnTo>
                    <a:pt x="14" y="24"/>
                  </a:lnTo>
                  <a:lnTo>
                    <a:pt x="17" y="24"/>
                  </a:lnTo>
                  <a:lnTo>
                    <a:pt x="20" y="25"/>
                  </a:lnTo>
                  <a:lnTo>
                    <a:pt x="24" y="27"/>
                  </a:lnTo>
                  <a:lnTo>
                    <a:pt x="27" y="29"/>
                  </a:lnTo>
                  <a:lnTo>
                    <a:pt x="28" y="29"/>
                  </a:lnTo>
                  <a:lnTo>
                    <a:pt x="30" y="29"/>
                  </a:lnTo>
                  <a:lnTo>
                    <a:pt x="32" y="29"/>
                  </a:lnTo>
                  <a:lnTo>
                    <a:pt x="33" y="29"/>
                  </a:lnTo>
                  <a:lnTo>
                    <a:pt x="33" y="27"/>
                  </a:lnTo>
                  <a:lnTo>
                    <a:pt x="35" y="27"/>
                  </a:lnTo>
                  <a:lnTo>
                    <a:pt x="36" y="24"/>
                  </a:lnTo>
                  <a:lnTo>
                    <a:pt x="38" y="20"/>
                  </a:lnTo>
                  <a:lnTo>
                    <a:pt x="40" y="17"/>
                  </a:lnTo>
                  <a:lnTo>
                    <a:pt x="40" y="14"/>
                  </a:lnTo>
                  <a:lnTo>
                    <a:pt x="40" y="11"/>
                  </a:lnTo>
                  <a:lnTo>
                    <a:pt x="41" y="6"/>
                  </a:lnTo>
                  <a:lnTo>
                    <a:pt x="41" y="3"/>
                  </a:lnTo>
                  <a:lnTo>
                    <a:pt x="43" y="0"/>
                  </a:lnTo>
                  <a:lnTo>
                    <a:pt x="40" y="1"/>
                  </a:lnTo>
                  <a:lnTo>
                    <a:pt x="38" y="1"/>
                  </a:lnTo>
                  <a:lnTo>
                    <a:pt x="35" y="1"/>
                  </a:lnTo>
                  <a:lnTo>
                    <a:pt x="32" y="1"/>
                  </a:lnTo>
                  <a:lnTo>
                    <a:pt x="28" y="1"/>
                  </a:lnTo>
                  <a:lnTo>
                    <a:pt x="25" y="3"/>
                  </a:lnTo>
                  <a:lnTo>
                    <a:pt x="22" y="3"/>
                  </a:lnTo>
                  <a:lnTo>
                    <a:pt x="20" y="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4" name="Freeform 1030"/>
            <p:cNvSpPr>
              <a:spLocks/>
            </p:cNvSpPr>
            <p:nvPr/>
          </p:nvSpPr>
          <p:spPr bwMode="auto">
            <a:xfrm>
              <a:off x="4872" y="2448"/>
              <a:ext cx="43" cy="29"/>
            </a:xfrm>
            <a:custGeom>
              <a:avLst/>
              <a:gdLst>
                <a:gd name="T0" fmla="*/ 20 w 43"/>
                <a:gd name="T1" fmla="*/ 4 h 29"/>
                <a:gd name="T2" fmla="*/ 17 w 43"/>
                <a:gd name="T3" fmla="*/ 4 h 29"/>
                <a:gd name="T4" fmla="*/ 16 w 43"/>
                <a:gd name="T5" fmla="*/ 4 h 29"/>
                <a:gd name="T6" fmla="*/ 12 w 43"/>
                <a:gd name="T7" fmla="*/ 6 h 29"/>
                <a:gd name="T8" fmla="*/ 11 w 43"/>
                <a:gd name="T9" fmla="*/ 6 h 29"/>
                <a:gd name="T10" fmla="*/ 8 w 43"/>
                <a:gd name="T11" fmla="*/ 8 h 29"/>
                <a:gd name="T12" fmla="*/ 6 w 43"/>
                <a:gd name="T13" fmla="*/ 8 h 29"/>
                <a:gd name="T14" fmla="*/ 4 w 43"/>
                <a:gd name="T15" fmla="*/ 9 h 29"/>
                <a:gd name="T16" fmla="*/ 1 w 43"/>
                <a:gd name="T17" fmla="*/ 11 h 29"/>
                <a:gd name="T18" fmla="*/ 1 w 43"/>
                <a:gd name="T19" fmla="*/ 12 h 29"/>
                <a:gd name="T20" fmla="*/ 0 w 43"/>
                <a:gd name="T21" fmla="*/ 12 h 29"/>
                <a:gd name="T22" fmla="*/ 0 w 43"/>
                <a:gd name="T23" fmla="*/ 14 h 29"/>
                <a:gd name="T24" fmla="*/ 0 w 43"/>
                <a:gd name="T25" fmla="*/ 14 h 29"/>
                <a:gd name="T26" fmla="*/ 0 w 43"/>
                <a:gd name="T27" fmla="*/ 16 h 29"/>
                <a:gd name="T28" fmla="*/ 0 w 43"/>
                <a:gd name="T29" fmla="*/ 17 h 29"/>
                <a:gd name="T30" fmla="*/ 0 w 43"/>
                <a:gd name="T31" fmla="*/ 17 h 29"/>
                <a:gd name="T32" fmla="*/ 1 w 43"/>
                <a:gd name="T33" fmla="*/ 19 h 29"/>
                <a:gd name="T34" fmla="*/ 4 w 43"/>
                <a:gd name="T35" fmla="*/ 20 h 29"/>
                <a:gd name="T36" fmla="*/ 6 w 43"/>
                <a:gd name="T37" fmla="*/ 22 h 29"/>
                <a:gd name="T38" fmla="*/ 11 w 43"/>
                <a:gd name="T39" fmla="*/ 22 h 29"/>
                <a:gd name="T40" fmla="*/ 14 w 43"/>
                <a:gd name="T41" fmla="*/ 24 h 29"/>
                <a:gd name="T42" fmla="*/ 17 w 43"/>
                <a:gd name="T43" fmla="*/ 24 h 29"/>
                <a:gd name="T44" fmla="*/ 20 w 43"/>
                <a:gd name="T45" fmla="*/ 25 h 29"/>
                <a:gd name="T46" fmla="*/ 24 w 43"/>
                <a:gd name="T47" fmla="*/ 27 h 29"/>
                <a:gd name="T48" fmla="*/ 27 w 43"/>
                <a:gd name="T49" fmla="*/ 29 h 29"/>
                <a:gd name="T50" fmla="*/ 28 w 43"/>
                <a:gd name="T51" fmla="*/ 29 h 29"/>
                <a:gd name="T52" fmla="*/ 28 w 43"/>
                <a:gd name="T53" fmla="*/ 29 h 29"/>
                <a:gd name="T54" fmla="*/ 30 w 43"/>
                <a:gd name="T55" fmla="*/ 29 h 29"/>
                <a:gd name="T56" fmla="*/ 32 w 43"/>
                <a:gd name="T57" fmla="*/ 29 h 29"/>
                <a:gd name="T58" fmla="*/ 32 w 43"/>
                <a:gd name="T59" fmla="*/ 29 h 29"/>
                <a:gd name="T60" fmla="*/ 33 w 43"/>
                <a:gd name="T61" fmla="*/ 29 h 29"/>
                <a:gd name="T62" fmla="*/ 33 w 43"/>
                <a:gd name="T63" fmla="*/ 27 h 29"/>
                <a:gd name="T64" fmla="*/ 35 w 43"/>
                <a:gd name="T65" fmla="*/ 27 h 29"/>
                <a:gd name="T66" fmla="*/ 36 w 43"/>
                <a:gd name="T67" fmla="*/ 24 h 29"/>
                <a:gd name="T68" fmla="*/ 38 w 43"/>
                <a:gd name="T69" fmla="*/ 20 h 29"/>
                <a:gd name="T70" fmla="*/ 40 w 43"/>
                <a:gd name="T71" fmla="*/ 17 h 29"/>
                <a:gd name="T72" fmla="*/ 40 w 43"/>
                <a:gd name="T73" fmla="*/ 14 h 29"/>
                <a:gd name="T74" fmla="*/ 40 w 43"/>
                <a:gd name="T75" fmla="*/ 11 h 29"/>
                <a:gd name="T76" fmla="*/ 41 w 43"/>
                <a:gd name="T77" fmla="*/ 6 h 29"/>
                <a:gd name="T78" fmla="*/ 41 w 43"/>
                <a:gd name="T79" fmla="*/ 3 h 29"/>
                <a:gd name="T80" fmla="*/ 43 w 43"/>
                <a:gd name="T81" fmla="*/ 0 h 29"/>
                <a:gd name="T82" fmla="*/ 40 w 43"/>
                <a:gd name="T83" fmla="*/ 1 h 29"/>
                <a:gd name="T84" fmla="*/ 38 w 43"/>
                <a:gd name="T85" fmla="*/ 1 h 29"/>
                <a:gd name="T86" fmla="*/ 35 w 43"/>
                <a:gd name="T87" fmla="*/ 1 h 29"/>
                <a:gd name="T88" fmla="*/ 32 w 43"/>
                <a:gd name="T89" fmla="*/ 1 h 29"/>
                <a:gd name="T90" fmla="*/ 28 w 43"/>
                <a:gd name="T91" fmla="*/ 1 h 29"/>
                <a:gd name="T92" fmla="*/ 25 w 43"/>
                <a:gd name="T93" fmla="*/ 3 h 29"/>
                <a:gd name="T94" fmla="*/ 22 w 43"/>
                <a:gd name="T95" fmla="*/ 3 h 29"/>
                <a:gd name="T96" fmla="*/ 20 w 43"/>
                <a:gd name="T97" fmla="*/ 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29"/>
                <a:gd name="T149" fmla="*/ 43 w 43"/>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29">
                  <a:moveTo>
                    <a:pt x="20" y="4"/>
                  </a:moveTo>
                  <a:lnTo>
                    <a:pt x="17" y="4"/>
                  </a:lnTo>
                  <a:lnTo>
                    <a:pt x="16" y="4"/>
                  </a:lnTo>
                  <a:lnTo>
                    <a:pt x="12" y="6"/>
                  </a:lnTo>
                  <a:lnTo>
                    <a:pt x="11" y="6"/>
                  </a:lnTo>
                  <a:lnTo>
                    <a:pt x="8" y="8"/>
                  </a:lnTo>
                  <a:lnTo>
                    <a:pt x="6" y="8"/>
                  </a:lnTo>
                  <a:lnTo>
                    <a:pt x="4" y="9"/>
                  </a:lnTo>
                  <a:lnTo>
                    <a:pt x="1" y="11"/>
                  </a:lnTo>
                  <a:lnTo>
                    <a:pt x="1" y="12"/>
                  </a:lnTo>
                  <a:lnTo>
                    <a:pt x="0" y="12"/>
                  </a:lnTo>
                  <a:lnTo>
                    <a:pt x="0" y="14"/>
                  </a:lnTo>
                  <a:lnTo>
                    <a:pt x="0" y="16"/>
                  </a:lnTo>
                  <a:lnTo>
                    <a:pt x="0" y="17"/>
                  </a:lnTo>
                  <a:lnTo>
                    <a:pt x="1" y="19"/>
                  </a:lnTo>
                  <a:lnTo>
                    <a:pt x="4" y="20"/>
                  </a:lnTo>
                  <a:lnTo>
                    <a:pt x="6" y="22"/>
                  </a:lnTo>
                  <a:lnTo>
                    <a:pt x="11" y="22"/>
                  </a:lnTo>
                  <a:lnTo>
                    <a:pt x="14" y="24"/>
                  </a:lnTo>
                  <a:lnTo>
                    <a:pt x="17" y="24"/>
                  </a:lnTo>
                  <a:lnTo>
                    <a:pt x="20" y="25"/>
                  </a:lnTo>
                  <a:lnTo>
                    <a:pt x="24" y="27"/>
                  </a:lnTo>
                  <a:lnTo>
                    <a:pt x="27" y="29"/>
                  </a:lnTo>
                  <a:lnTo>
                    <a:pt x="28" y="29"/>
                  </a:lnTo>
                  <a:lnTo>
                    <a:pt x="30" y="29"/>
                  </a:lnTo>
                  <a:lnTo>
                    <a:pt x="32" y="29"/>
                  </a:lnTo>
                  <a:lnTo>
                    <a:pt x="33" y="29"/>
                  </a:lnTo>
                  <a:lnTo>
                    <a:pt x="33" y="27"/>
                  </a:lnTo>
                  <a:lnTo>
                    <a:pt x="35" y="27"/>
                  </a:lnTo>
                  <a:lnTo>
                    <a:pt x="36" y="24"/>
                  </a:lnTo>
                  <a:lnTo>
                    <a:pt x="38" y="20"/>
                  </a:lnTo>
                  <a:lnTo>
                    <a:pt x="40" y="17"/>
                  </a:lnTo>
                  <a:lnTo>
                    <a:pt x="40" y="14"/>
                  </a:lnTo>
                  <a:lnTo>
                    <a:pt x="40" y="11"/>
                  </a:lnTo>
                  <a:lnTo>
                    <a:pt x="41" y="6"/>
                  </a:lnTo>
                  <a:lnTo>
                    <a:pt x="41" y="3"/>
                  </a:lnTo>
                  <a:lnTo>
                    <a:pt x="43" y="0"/>
                  </a:lnTo>
                  <a:lnTo>
                    <a:pt x="40" y="1"/>
                  </a:lnTo>
                  <a:lnTo>
                    <a:pt x="38" y="1"/>
                  </a:lnTo>
                  <a:lnTo>
                    <a:pt x="35" y="1"/>
                  </a:lnTo>
                  <a:lnTo>
                    <a:pt x="32" y="1"/>
                  </a:lnTo>
                  <a:lnTo>
                    <a:pt x="28" y="1"/>
                  </a:lnTo>
                  <a:lnTo>
                    <a:pt x="25" y="3"/>
                  </a:lnTo>
                  <a:lnTo>
                    <a:pt x="22" y="3"/>
                  </a:lnTo>
                  <a:lnTo>
                    <a:pt x="20" y="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5" name="Freeform 1031"/>
            <p:cNvSpPr>
              <a:spLocks/>
            </p:cNvSpPr>
            <p:nvPr/>
          </p:nvSpPr>
          <p:spPr bwMode="auto">
            <a:xfrm>
              <a:off x="4921" y="2454"/>
              <a:ext cx="57" cy="39"/>
            </a:xfrm>
            <a:custGeom>
              <a:avLst/>
              <a:gdLst>
                <a:gd name="T0" fmla="*/ 10 w 57"/>
                <a:gd name="T1" fmla="*/ 3 h 39"/>
                <a:gd name="T2" fmla="*/ 8 w 57"/>
                <a:gd name="T3" fmla="*/ 5 h 39"/>
                <a:gd name="T4" fmla="*/ 5 w 57"/>
                <a:gd name="T5" fmla="*/ 6 h 39"/>
                <a:gd name="T6" fmla="*/ 4 w 57"/>
                <a:gd name="T7" fmla="*/ 8 h 39"/>
                <a:gd name="T8" fmla="*/ 2 w 57"/>
                <a:gd name="T9" fmla="*/ 10 h 39"/>
                <a:gd name="T10" fmla="*/ 0 w 57"/>
                <a:gd name="T11" fmla="*/ 13 h 39"/>
                <a:gd name="T12" fmla="*/ 0 w 57"/>
                <a:gd name="T13" fmla="*/ 14 h 39"/>
                <a:gd name="T14" fmla="*/ 0 w 57"/>
                <a:gd name="T15" fmla="*/ 16 h 39"/>
                <a:gd name="T16" fmla="*/ 0 w 57"/>
                <a:gd name="T17" fmla="*/ 18 h 39"/>
                <a:gd name="T18" fmla="*/ 4 w 57"/>
                <a:gd name="T19" fmla="*/ 23 h 39"/>
                <a:gd name="T20" fmla="*/ 8 w 57"/>
                <a:gd name="T21" fmla="*/ 27 h 39"/>
                <a:gd name="T22" fmla="*/ 12 w 57"/>
                <a:gd name="T23" fmla="*/ 31 h 39"/>
                <a:gd name="T24" fmla="*/ 16 w 57"/>
                <a:gd name="T25" fmla="*/ 34 h 39"/>
                <a:gd name="T26" fmla="*/ 20 w 57"/>
                <a:gd name="T27" fmla="*/ 37 h 39"/>
                <a:gd name="T28" fmla="*/ 24 w 57"/>
                <a:gd name="T29" fmla="*/ 39 h 39"/>
                <a:gd name="T30" fmla="*/ 29 w 57"/>
                <a:gd name="T31" fmla="*/ 39 h 39"/>
                <a:gd name="T32" fmla="*/ 36 w 57"/>
                <a:gd name="T33" fmla="*/ 39 h 39"/>
                <a:gd name="T34" fmla="*/ 39 w 57"/>
                <a:gd name="T35" fmla="*/ 37 h 39"/>
                <a:gd name="T36" fmla="*/ 42 w 57"/>
                <a:gd name="T37" fmla="*/ 35 h 39"/>
                <a:gd name="T38" fmla="*/ 45 w 57"/>
                <a:gd name="T39" fmla="*/ 34 h 39"/>
                <a:gd name="T40" fmla="*/ 47 w 57"/>
                <a:gd name="T41" fmla="*/ 31 h 39"/>
                <a:gd name="T42" fmla="*/ 50 w 57"/>
                <a:gd name="T43" fmla="*/ 27 h 39"/>
                <a:gd name="T44" fmla="*/ 52 w 57"/>
                <a:gd name="T45" fmla="*/ 24 h 39"/>
                <a:gd name="T46" fmla="*/ 55 w 57"/>
                <a:gd name="T47" fmla="*/ 21 h 39"/>
                <a:gd name="T48" fmla="*/ 57 w 57"/>
                <a:gd name="T49" fmla="*/ 18 h 39"/>
                <a:gd name="T50" fmla="*/ 57 w 57"/>
                <a:gd name="T51" fmla="*/ 14 h 39"/>
                <a:gd name="T52" fmla="*/ 57 w 57"/>
                <a:gd name="T53" fmla="*/ 11 h 39"/>
                <a:gd name="T54" fmla="*/ 55 w 57"/>
                <a:gd name="T55" fmla="*/ 10 h 39"/>
                <a:gd name="T56" fmla="*/ 53 w 57"/>
                <a:gd name="T57" fmla="*/ 8 h 39"/>
                <a:gd name="T58" fmla="*/ 50 w 57"/>
                <a:gd name="T59" fmla="*/ 6 h 39"/>
                <a:gd name="T60" fmla="*/ 49 w 57"/>
                <a:gd name="T61" fmla="*/ 5 h 39"/>
                <a:gd name="T62" fmla="*/ 45 w 57"/>
                <a:gd name="T63" fmla="*/ 3 h 39"/>
                <a:gd name="T64" fmla="*/ 44 w 57"/>
                <a:gd name="T65" fmla="*/ 3 h 39"/>
                <a:gd name="T66" fmla="*/ 39 w 57"/>
                <a:gd name="T67" fmla="*/ 3 h 39"/>
                <a:gd name="T68" fmla="*/ 36 w 57"/>
                <a:gd name="T69" fmla="*/ 2 h 39"/>
                <a:gd name="T70" fmla="*/ 31 w 57"/>
                <a:gd name="T71" fmla="*/ 2 h 39"/>
                <a:gd name="T72" fmla="*/ 28 w 57"/>
                <a:gd name="T73" fmla="*/ 0 h 39"/>
                <a:gd name="T74" fmla="*/ 23 w 57"/>
                <a:gd name="T75" fmla="*/ 0 h 39"/>
                <a:gd name="T76" fmla="*/ 18 w 57"/>
                <a:gd name="T77" fmla="*/ 0 h 39"/>
                <a:gd name="T78" fmla="*/ 15 w 57"/>
                <a:gd name="T79" fmla="*/ 2 h 39"/>
                <a:gd name="T80" fmla="*/ 10 w 57"/>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9"/>
                <a:gd name="T125" fmla="*/ 57 w 57"/>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9">
                  <a:moveTo>
                    <a:pt x="10" y="3"/>
                  </a:moveTo>
                  <a:lnTo>
                    <a:pt x="8" y="5"/>
                  </a:lnTo>
                  <a:lnTo>
                    <a:pt x="5" y="6"/>
                  </a:lnTo>
                  <a:lnTo>
                    <a:pt x="4" y="8"/>
                  </a:lnTo>
                  <a:lnTo>
                    <a:pt x="2" y="10"/>
                  </a:lnTo>
                  <a:lnTo>
                    <a:pt x="0" y="13"/>
                  </a:lnTo>
                  <a:lnTo>
                    <a:pt x="0" y="14"/>
                  </a:lnTo>
                  <a:lnTo>
                    <a:pt x="0" y="16"/>
                  </a:lnTo>
                  <a:lnTo>
                    <a:pt x="0" y="18"/>
                  </a:lnTo>
                  <a:lnTo>
                    <a:pt x="4" y="23"/>
                  </a:lnTo>
                  <a:lnTo>
                    <a:pt x="8" y="27"/>
                  </a:lnTo>
                  <a:lnTo>
                    <a:pt x="12" y="31"/>
                  </a:lnTo>
                  <a:lnTo>
                    <a:pt x="16" y="34"/>
                  </a:lnTo>
                  <a:lnTo>
                    <a:pt x="20" y="37"/>
                  </a:lnTo>
                  <a:lnTo>
                    <a:pt x="24" y="39"/>
                  </a:lnTo>
                  <a:lnTo>
                    <a:pt x="29" y="39"/>
                  </a:lnTo>
                  <a:lnTo>
                    <a:pt x="36" y="39"/>
                  </a:lnTo>
                  <a:lnTo>
                    <a:pt x="39" y="37"/>
                  </a:lnTo>
                  <a:lnTo>
                    <a:pt x="42" y="35"/>
                  </a:lnTo>
                  <a:lnTo>
                    <a:pt x="45" y="34"/>
                  </a:lnTo>
                  <a:lnTo>
                    <a:pt x="47" y="31"/>
                  </a:lnTo>
                  <a:lnTo>
                    <a:pt x="50" y="27"/>
                  </a:lnTo>
                  <a:lnTo>
                    <a:pt x="52" y="24"/>
                  </a:lnTo>
                  <a:lnTo>
                    <a:pt x="55" y="21"/>
                  </a:lnTo>
                  <a:lnTo>
                    <a:pt x="57" y="18"/>
                  </a:lnTo>
                  <a:lnTo>
                    <a:pt x="57" y="14"/>
                  </a:lnTo>
                  <a:lnTo>
                    <a:pt x="57" y="11"/>
                  </a:lnTo>
                  <a:lnTo>
                    <a:pt x="55" y="10"/>
                  </a:lnTo>
                  <a:lnTo>
                    <a:pt x="53" y="8"/>
                  </a:lnTo>
                  <a:lnTo>
                    <a:pt x="50" y="6"/>
                  </a:lnTo>
                  <a:lnTo>
                    <a:pt x="49" y="5"/>
                  </a:lnTo>
                  <a:lnTo>
                    <a:pt x="45" y="3"/>
                  </a:lnTo>
                  <a:lnTo>
                    <a:pt x="44" y="3"/>
                  </a:lnTo>
                  <a:lnTo>
                    <a:pt x="39" y="3"/>
                  </a:lnTo>
                  <a:lnTo>
                    <a:pt x="36" y="2"/>
                  </a:lnTo>
                  <a:lnTo>
                    <a:pt x="31" y="2"/>
                  </a:lnTo>
                  <a:lnTo>
                    <a:pt x="28" y="0"/>
                  </a:lnTo>
                  <a:lnTo>
                    <a:pt x="23" y="0"/>
                  </a:lnTo>
                  <a:lnTo>
                    <a:pt x="18" y="0"/>
                  </a:lnTo>
                  <a:lnTo>
                    <a:pt x="15" y="2"/>
                  </a:lnTo>
                  <a:lnTo>
                    <a:pt x="10"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6" name="Freeform 1032"/>
            <p:cNvSpPr>
              <a:spLocks/>
            </p:cNvSpPr>
            <p:nvPr/>
          </p:nvSpPr>
          <p:spPr bwMode="auto">
            <a:xfrm>
              <a:off x="4921" y="2454"/>
              <a:ext cx="57" cy="39"/>
            </a:xfrm>
            <a:custGeom>
              <a:avLst/>
              <a:gdLst>
                <a:gd name="T0" fmla="*/ 10 w 57"/>
                <a:gd name="T1" fmla="*/ 3 h 39"/>
                <a:gd name="T2" fmla="*/ 8 w 57"/>
                <a:gd name="T3" fmla="*/ 5 h 39"/>
                <a:gd name="T4" fmla="*/ 5 w 57"/>
                <a:gd name="T5" fmla="*/ 6 h 39"/>
                <a:gd name="T6" fmla="*/ 4 w 57"/>
                <a:gd name="T7" fmla="*/ 8 h 39"/>
                <a:gd name="T8" fmla="*/ 2 w 57"/>
                <a:gd name="T9" fmla="*/ 10 h 39"/>
                <a:gd name="T10" fmla="*/ 0 w 57"/>
                <a:gd name="T11" fmla="*/ 13 h 39"/>
                <a:gd name="T12" fmla="*/ 0 w 57"/>
                <a:gd name="T13" fmla="*/ 14 h 39"/>
                <a:gd name="T14" fmla="*/ 0 w 57"/>
                <a:gd name="T15" fmla="*/ 16 h 39"/>
                <a:gd name="T16" fmla="*/ 0 w 57"/>
                <a:gd name="T17" fmla="*/ 18 h 39"/>
                <a:gd name="T18" fmla="*/ 4 w 57"/>
                <a:gd name="T19" fmla="*/ 23 h 39"/>
                <a:gd name="T20" fmla="*/ 8 w 57"/>
                <a:gd name="T21" fmla="*/ 27 h 39"/>
                <a:gd name="T22" fmla="*/ 12 w 57"/>
                <a:gd name="T23" fmla="*/ 31 h 39"/>
                <a:gd name="T24" fmla="*/ 16 w 57"/>
                <a:gd name="T25" fmla="*/ 34 h 39"/>
                <a:gd name="T26" fmla="*/ 20 w 57"/>
                <a:gd name="T27" fmla="*/ 37 h 39"/>
                <a:gd name="T28" fmla="*/ 24 w 57"/>
                <a:gd name="T29" fmla="*/ 39 h 39"/>
                <a:gd name="T30" fmla="*/ 29 w 57"/>
                <a:gd name="T31" fmla="*/ 39 h 39"/>
                <a:gd name="T32" fmla="*/ 36 w 57"/>
                <a:gd name="T33" fmla="*/ 39 h 39"/>
                <a:gd name="T34" fmla="*/ 39 w 57"/>
                <a:gd name="T35" fmla="*/ 37 h 39"/>
                <a:gd name="T36" fmla="*/ 42 w 57"/>
                <a:gd name="T37" fmla="*/ 35 h 39"/>
                <a:gd name="T38" fmla="*/ 45 w 57"/>
                <a:gd name="T39" fmla="*/ 34 h 39"/>
                <a:gd name="T40" fmla="*/ 47 w 57"/>
                <a:gd name="T41" fmla="*/ 31 h 39"/>
                <a:gd name="T42" fmla="*/ 50 w 57"/>
                <a:gd name="T43" fmla="*/ 27 h 39"/>
                <a:gd name="T44" fmla="*/ 52 w 57"/>
                <a:gd name="T45" fmla="*/ 24 h 39"/>
                <a:gd name="T46" fmla="*/ 55 w 57"/>
                <a:gd name="T47" fmla="*/ 21 h 39"/>
                <a:gd name="T48" fmla="*/ 57 w 57"/>
                <a:gd name="T49" fmla="*/ 18 h 39"/>
                <a:gd name="T50" fmla="*/ 57 w 57"/>
                <a:gd name="T51" fmla="*/ 14 h 39"/>
                <a:gd name="T52" fmla="*/ 57 w 57"/>
                <a:gd name="T53" fmla="*/ 11 h 39"/>
                <a:gd name="T54" fmla="*/ 55 w 57"/>
                <a:gd name="T55" fmla="*/ 10 h 39"/>
                <a:gd name="T56" fmla="*/ 53 w 57"/>
                <a:gd name="T57" fmla="*/ 8 h 39"/>
                <a:gd name="T58" fmla="*/ 50 w 57"/>
                <a:gd name="T59" fmla="*/ 6 h 39"/>
                <a:gd name="T60" fmla="*/ 49 w 57"/>
                <a:gd name="T61" fmla="*/ 5 h 39"/>
                <a:gd name="T62" fmla="*/ 45 w 57"/>
                <a:gd name="T63" fmla="*/ 3 h 39"/>
                <a:gd name="T64" fmla="*/ 44 w 57"/>
                <a:gd name="T65" fmla="*/ 3 h 39"/>
                <a:gd name="T66" fmla="*/ 39 w 57"/>
                <a:gd name="T67" fmla="*/ 3 h 39"/>
                <a:gd name="T68" fmla="*/ 36 w 57"/>
                <a:gd name="T69" fmla="*/ 2 h 39"/>
                <a:gd name="T70" fmla="*/ 31 w 57"/>
                <a:gd name="T71" fmla="*/ 2 h 39"/>
                <a:gd name="T72" fmla="*/ 28 w 57"/>
                <a:gd name="T73" fmla="*/ 0 h 39"/>
                <a:gd name="T74" fmla="*/ 23 w 57"/>
                <a:gd name="T75" fmla="*/ 0 h 39"/>
                <a:gd name="T76" fmla="*/ 18 w 57"/>
                <a:gd name="T77" fmla="*/ 0 h 39"/>
                <a:gd name="T78" fmla="*/ 15 w 57"/>
                <a:gd name="T79" fmla="*/ 2 h 39"/>
                <a:gd name="T80" fmla="*/ 10 w 57"/>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39"/>
                <a:gd name="T125" fmla="*/ 57 w 57"/>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39">
                  <a:moveTo>
                    <a:pt x="10" y="3"/>
                  </a:moveTo>
                  <a:lnTo>
                    <a:pt x="8" y="5"/>
                  </a:lnTo>
                  <a:lnTo>
                    <a:pt x="5" y="6"/>
                  </a:lnTo>
                  <a:lnTo>
                    <a:pt x="4" y="8"/>
                  </a:lnTo>
                  <a:lnTo>
                    <a:pt x="2" y="10"/>
                  </a:lnTo>
                  <a:lnTo>
                    <a:pt x="0" y="13"/>
                  </a:lnTo>
                  <a:lnTo>
                    <a:pt x="0" y="14"/>
                  </a:lnTo>
                  <a:lnTo>
                    <a:pt x="0" y="16"/>
                  </a:lnTo>
                  <a:lnTo>
                    <a:pt x="0" y="18"/>
                  </a:lnTo>
                  <a:lnTo>
                    <a:pt x="4" y="23"/>
                  </a:lnTo>
                  <a:lnTo>
                    <a:pt x="8" y="27"/>
                  </a:lnTo>
                  <a:lnTo>
                    <a:pt x="12" y="31"/>
                  </a:lnTo>
                  <a:lnTo>
                    <a:pt x="16" y="34"/>
                  </a:lnTo>
                  <a:lnTo>
                    <a:pt x="20" y="37"/>
                  </a:lnTo>
                  <a:lnTo>
                    <a:pt x="24" y="39"/>
                  </a:lnTo>
                  <a:lnTo>
                    <a:pt x="29" y="39"/>
                  </a:lnTo>
                  <a:lnTo>
                    <a:pt x="36" y="39"/>
                  </a:lnTo>
                  <a:lnTo>
                    <a:pt x="39" y="37"/>
                  </a:lnTo>
                  <a:lnTo>
                    <a:pt x="42" y="35"/>
                  </a:lnTo>
                  <a:lnTo>
                    <a:pt x="45" y="34"/>
                  </a:lnTo>
                  <a:lnTo>
                    <a:pt x="47" y="31"/>
                  </a:lnTo>
                  <a:lnTo>
                    <a:pt x="50" y="27"/>
                  </a:lnTo>
                  <a:lnTo>
                    <a:pt x="52" y="24"/>
                  </a:lnTo>
                  <a:lnTo>
                    <a:pt x="55" y="21"/>
                  </a:lnTo>
                  <a:lnTo>
                    <a:pt x="57" y="18"/>
                  </a:lnTo>
                  <a:lnTo>
                    <a:pt x="57" y="14"/>
                  </a:lnTo>
                  <a:lnTo>
                    <a:pt x="57" y="11"/>
                  </a:lnTo>
                  <a:lnTo>
                    <a:pt x="55" y="10"/>
                  </a:lnTo>
                  <a:lnTo>
                    <a:pt x="53" y="8"/>
                  </a:lnTo>
                  <a:lnTo>
                    <a:pt x="50" y="6"/>
                  </a:lnTo>
                  <a:lnTo>
                    <a:pt x="49" y="5"/>
                  </a:lnTo>
                  <a:lnTo>
                    <a:pt x="45" y="3"/>
                  </a:lnTo>
                  <a:lnTo>
                    <a:pt x="44" y="3"/>
                  </a:lnTo>
                  <a:lnTo>
                    <a:pt x="39" y="3"/>
                  </a:lnTo>
                  <a:lnTo>
                    <a:pt x="36" y="2"/>
                  </a:lnTo>
                  <a:lnTo>
                    <a:pt x="31" y="2"/>
                  </a:lnTo>
                  <a:lnTo>
                    <a:pt x="28" y="0"/>
                  </a:lnTo>
                  <a:lnTo>
                    <a:pt x="23" y="0"/>
                  </a:lnTo>
                  <a:lnTo>
                    <a:pt x="18" y="0"/>
                  </a:lnTo>
                  <a:lnTo>
                    <a:pt x="15" y="2"/>
                  </a:lnTo>
                  <a:lnTo>
                    <a:pt x="10" y="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7" name="Freeform 1033"/>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11 w 40"/>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25"/>
                <a:gd name="T128" fmla="*/ 40 w 40"/>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lnTo>
                    <a:pt x="11"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8" name="Freeform 1034"/>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11 w 40"/>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25"/>
                <a:gd name="T128" fmla="*/ 40 w 40"/>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lnTo>
                    <a:pt x="11" y="0"/>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 name="Freeform 1035"/>
            <p:cNvSpPr>
              <a:spLocks/>
            </p:cNvSpPr>
            <p:nvPr/>
          </p:nvSpPr>
          <p:spPr bwMode="auto">
            <a:xfrm>
              <a:off x="4918" y="2419"/>
              <a:ext cx="40" cy="25"/>
            </a:xfrm>
            <a:custGeom>
              <a:avLst/>
              <a:gdLst>
                <a:gd name="T0" fmla="*/ 11 w 40"/>
                <a:gd name="T1" fmla="*/ 0 h 25"/>
                <a:gd name="T2" fmla="*/ 8 w 40"/>
                <a:gd name="T3" fmla="*/ 1 h 25"/>
                <a:gd name="T4" fmla="*/ 5 w 40"/>
                <a:gd name="T5" fmla="*/ 3 h 25"/>
                <a:gd name="T6" fmla="*/ 3 w 40"/>
                <a:gd name="T7" fmla="*/ 4 h 25"/>
                <a:gd name="T8" fmla="*/ 2 w 40"/>
                <a:gd name="T9" fmla="*/ 8 h 25"/>
                <a:gd name="T10" fmla="*/ 0 w 40"/>
                <a:gd name="T11" fmla="*/ 11 h 25"/>
                <a:gd name="T12" fmla="*/ 0 w 40"/>
                <a:gd name="T13" fmla="*/ 14 h 25"/>
                <a:gd name="T14" fmla="*/ 0 w 40"/>
                <a:gd name="T15" fmla="*/ 17 h 25"/>
                <a:gd name="T16" fmla="*/ 0 w 40"/>
                <a:gd name="T17" fmla="*/ 21 h 25"/>
                <a:gd name="T18" fmla="*/ 2 w 40"/>
                <a:gd name="T19" fmla="*/ 22 h 25"/>
                <a:gd name="T20" fmla="*/ 3 w 40"/>
                <a:gd name="T21" fmla="*/ 22 h 25"/>
                <a:gd name="T22" fmla="*/ 3 w 40"/>
                <a:gd name="T23" fmla="*/ 24 h 25"/>
                <a:gd name="T24" fmla="*/ 5 w 40"/>
                <a:gd name="T25" fmla="*/ 24 h 25"/>
                <a:gd name="T26" fmla="*/ 8 w 40"/>
                <a:gd name="T27" fmla="*/ 24 h 25"/>
                <a:gd name="T28" fmla="*/ 10 w 40"/>
                <a:gd name="T29" fmla="*/ 25 h 25"/>
                <a:gd name="T30" fmla="*/ 11 w 40"/>
                <a:gd name="T31" fmla="*/ 25 h 25"/>
                <a:gd name="T32" fmla="*/ 13 w 40"/>
                <a:gd name="T33" fmla="*/ 25 h 25"/>
                <a:gd name="T34" fmla="*/ 15 w 40"/>
                <a:gd name="T35" fmla="*/ 25 h 25"/>
                <a:gd name="T36" fmla="*/ 15 w 40"/>
                <a:gd name="T37" fmla="*/ 24 h 25"/>
                <a:gd name="T38" fmla="*/ 16 w 40"/>
                <a:gd name="T39" fmla="*/ 24 h 25"/>
                <a:gd name="T40" fmla="*/ 18 w 40"/>
                <a:gd name="T41" fmla="*/ 24 h 25"/>
                <a:gd name="T42" fmla="*/ 18 w 40"/>
                <a:gd name="T43" fmla="*/ 22 h 25"/>
                <a:gd name="T44" fmla="*/ 19 w 40"/>
                <a:gd name="T45" fmla="*/ 22 h 25"/>
                <a:gd name="T46" fmla="*/ 19 w 40"/>
                <a:gd name="T47" fmla="*/ 22 h 25"/>
                <a:gd name="T48" fmla="*/ 21 w 40"/>
                <a:gd name="T49" fmla="*/ 21 h 25"/>
                <a:gd name="T50" fmla="*/ 24 w 40"/>
                <a:gd name="T51" fmla="*/ 21 h 25"/>
                <a:gd name="T52" fmla="*/ 27 w 40"/>
                <a:gd name="T53" fmla="*/ 21 h 25"/>
                <a:gd name="T54" fmla="*/ 31 w 40"/>
                <a:gd name="T55" fmla="*/ 21 h 25"/>
                <a:gd name="T56" fmla="*/ 35 w 40"/>
                <a:gd name="T57" fmla="*/ 21 h 25"/>
                <a:gd name="T58" fmla="*/ 37 w 40"/>
                <a:gd name="T59" fmla="*/ 19 h 25"/>
                <a:gd name="T60" fmla="*/ 40 w 40"/>
                <a:gd name="T61" fmla="*/ 17 h 25"/>
                <a:gd name="T62" fmla="*/ 40 w 40"/>
                <a:gd name="T63" fmla="*/ 14 h 25"/>
                <a:gd name="T64" fmla="*/ 40 w 40"/>
                <a:gd name="T65" fmla="*/ 9 h 25"/>
                <a:gd name="T66" fmla="*/ 39 w 40"/>
                <a:gd name="T67" fmla="*/ 6 h 25"/>
                <a:gd name="T68" fmla="*/ 37 w 40"/>
                <a:gd name="T69" fmla="*/ 4 h 25"/>
                <a:gd name="T70" fmla="*/ 34 w 40"/>
                <a:gd name="T71" fmla="*/ 3 h 25"/>
                <a:gd name="T72" fmla="*/ 29 w 40"/>
                <a:gd name="T73" fmla="*/ 3 h 25"/>
                <a:gd name="T74" fmla="*/ 26 w 40"/>
                <a:gd name="T75" fmla="*/ 3 h 25"/>
                <a:gd name="T76" fmla="*/ 21 w 40"/>
                <a:gd name="T77" fmla="*/ 3 h 25"/>
                <a:gd name="T78" fmla="*/ 18 w 40"/>
                <a:gd name="T79" fmla="*/ 1 h 25"/>
                <a:gd name="T80" fmla="*/ 13 w 40"/>
                <a:gd name="T81" fmla="*/ 1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25"/>
                <a:gd name="T125" fmla="*/ 40 w 40"/>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25">
                  <a:moveTo>
                    <a:pt x="11" y="0"/>
                  </a:moveTo>
                  <a:lnTo>
                    <a:pt x="8" y="1"/>
                  </a:lnTo>
                  <a:lnTo>
                    <a:pt x="5" y="3"/>
                  </a:lnTo>
                  <a:lnTo>
                    <a:pt x="3" y="4"/>
                  </a:lnTo>
                  <a:lnTo>
                    <a:pt x="2" y="8"/>
                  </a:lnTo>
                  <a:lnTo>
                    <a:pt x="0" y="11"/>
                  </a:lnTo>
                  <a:lnTo>
                    <a:pt x="0" y="14"/>
                  </a:lnTo>
                  <a:lnTo>
                    <a:pt x="0" y="17"/>
                  </a:lnTo>
                  <a:lnTo>
                    <a:pt x="0" y="21"/>
                  </a:lnTo>
                  <a:lnTo>
                    <a:pt x="2" y="22"/>
                  </a:lnTo>
                  <a:lnTo>
                    <a:pt x="3" y="22"/>
                  </a:lnTo>
                  <a:lnTo>
                    <a:pt x="3" y="24"/>
                  </a:lnTo>
                  <a:lnTo>
                    <a:pt x="5" y="24"/>
                  </a:lnTo>
                  <a:lnTo>
                    <a:pt x="8" y="24"/>
                  </a:lnTo>
                  <a:lnTo>
                    <a:pt x="10" y="25"/>
                  </a:lnTo>
                  <a:lnTo>
                    <a:pt x="11" y="25"/>
                  </a:lnTo>
                  <a:lnTo>
                    <a:pt x="13" y="25"/>
                  </a:lnTo>
                  <a:lnTo>
                    <a:pt x="15" y="25"/>
                  </a:lnTo>
                  <a:lnTo>
                    <a:pt x="15" y="24"/>
                  </a:lnTo>
                  <a:lnTo>
                    <a:pt x="16" y="24"/>
                  </a:lnTo>
                  <a:lnTo>
                    <a:pt x="18" y="24"/>
                  </a:lnTo>
                  <a:lnTo>
                    <a:pt x="18" y="22"/>
                  </a:lnTo>
                  <a:lnTo>
                    <a:pt x="19" y="22"/>
                  </a:lnTo>
                  <a:lnTo>
                    <a:pt x="21" y="21"/>
                  </a:lnTo>
                  <a:lnTo>
                    <a:pt x="24" y="21"/>
                  </a:lnTo>
                  <a:lnTo>
                    <a:pt x="27" y="21"/>
                  </a:lnTo>
                  <a:lnTo>
                    <a:pt x="31" y="21"/>
                  </a:lnTo>
                  <a:lnTo>
                    <a:pt x="35" y="21"/>
                  </a:lnTo>
                  <a:lnTo>
                    <a:pt x="37" y="19"/>
                  </a:lnTo>
                  <a:lnTo>
                    <a:pt x="40" y="17"/>
                  </a:lnTo>
                  <a:lnTo>
                    <a:pt x="40" y="14"/>
                  </a:lnTo>
                  <a:lnTo>
                    <a:pt x="40" y="9"/>
                  </a:lnTo>
                  <a:lnTo>
                    <a:pt x="39" y="6"/>
                  </a:lnTo>
                  <a:lnTo>
                    <a:pt x="37" y="4"/>
                  </a:lnTo>
                  <a:lnTo>
                    <a:pt x="34" y="3"/>
                  </a:lnTo>
                  <a:lnTo>
                    <a:pt x="29" y="3"/>
                  </a:lnTo>
                  <a:lnTo>
                    <a:pt x="26" y="3"/>
                  </a:lnTo>
                  <a:lnTo>
                    <a:pt x="21" y="3"/>
                  </a:lnTo>
                  <a:lnTo>
                    <a:pt x="18" y="1"/>
                  </a:lnTo>
                  <a:lnTo>
                    <a:pt x="13" y="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0" name="Freeform 1036"/>
            <p:cNvSpPr>
              <a:spLocks/>
            </p:cNvSpPr>
            <p:nvPr/>
          </p:nvSpPr>
          <p:spPr bwMode="auto">
            <a:xfrm>
              <a:off x="4921" y="2386"/>
              <a:ext cx="69" cy="33"/>
            </a:xfrm>
            <a:custGeom>
              <a:avLst/>
              <a:gdLst>
                <a:gd name="T0" fmla="*/ 31 w 69"/>
                <a:gd name="T1" fmla="*/ 2 h 33"/>
                <a:gd name="T2" fmla="*/ 26 w 69"/>
                <a:gd name="T3" fmla="*/ 0 h 33"/>
                <a:gd name="T4" fmla="*/ 21 w 69"/>
                <a:gd name="T5" fmla="*/ 0 h 33"/>
                <a:gd name="T6" fmla="*/ 16 w 69"/>
                <a:gd name="T7" fmla="*/ 2 h 33"/>
                <a:gd name="T8" fmla="*/ 12 w 69"/>
                <a:gd name="T9" fmla="*/ 2 h 33"/>
                <a:gd name="T10" fmla="*/ 7 w 69"/>
                <a:gd name="T11" fmla="*/ 4 h 33"/>
                <a:gd name="T12" fmla="*/ 4 w 69"/>
                <a:gd name="T13" fmla="*/ 7 h 33"/>
                <a:gd name="T14" fmla="*/ 2 w 69"/>
                <a:gd name="T15" fmla="*/ 10 h 33"/>
                <a:gd name="T16" fmla="*/ 0 w 69"/>
                <a:gd name="T17" fmla="*/ 15 h 33"/>
                <a:gd name="T18" fmla="*/ 0 w 69"/>
                <a:gd name="T19" fmla="*/ 17 h 33"/>
                <a:gd name="T20" fmla="*/ 0 w 69"/>
                <a:gd name="T21" fmla="*/ 18 h 33"/>
                <a:gd name="T22" fmla="*/ 0 w 69"/>
                <a:gd name="T23" fmla="*/ 20 h 33"/>
                <a:gd name="T24" fmla="*/ 2 w 69"/>
                <a:gd name="T25" fmla="*/ 21 h 33"/>
                <a:gd name="T26" fmla="*/ 4 w 69"/>
                <a:gd name="T27" fmla="*/ 23 h 33"/>
                <a:gd name="T28" fmla="*/ 5 w 69"/>
                <a:gd name="T29" fmla="*/ 23 h 33"/>
                <a:gd name="T30" fmla="*/ 7 w 69"/>
                <a:gd name="T31" fmla="*/ 25 h 33"/>
                <a:gd name="T32" fmla="*/ 8 w 69"/>
                <a:gd name="T33" fmla="*/ 25 h 33"/>
                <a:gd name="T34" fmla="*/ 13 w 69"/>
                <a:gd name="T35" fmla="*/ 26 h 33"/>
                <a:gd name="T36" fmla="*/ 20 w 69"/>
                <a:gd name="T37" fmla="*/ 28 h 33"/>
                <a:gd name="T38" fmla="*/ 24 w 69"/>
                <a:gd name="T39" fmla="*/ 28 h 33"/>
                <a:gd name="T40" fmla="*/ 29 w 69"/>
                <a:gd name="T41" fmla="*/ 29 h 33"/>
                <a:gd name="T42" fmla="*/ 34 w 69"/>
                <a:gd name="T43" fmla="*/ 29 h 33"/>
                <a:gd name="T44" fmla="*/ 39 w 69"/>
                <a:gd name="T45" fmla="*/ 31 h 33"/>
                <a:gd name="T46" fmla="*/ 44 w 69"/>
                <a:gd name="T47" fmla="*/ 31 h 33"/>
                <a:gd name="T48" fmla="*/ 49 w 69"/>
                <a:gd name="T49" fmla="*/ 33 h 33"/>
                <a:gd name="T50" fmla="*/ 52 w 69"/>
                <a:gd name="T51" fmla="*/ 33 h 33"/>
                <a:gd name="T52" fmla="*/ 55 w 69"/>
                <a:gd name="T53" fmla="*/ 31 h 33"/>
                <a:gd name="T54" fmla="*/ 58 w 69"/>
                <a:gd name="T55" fmla="*/ 31 h 33"/>
                <a:gd name="T56" fmla="*/ 61 w 69"/>
                <a:gd name="T57" fmla="*/ 29 h 33"/>
                <a:gd name="T58" fmla="*/ 63 w 69"/>
                <a:gd name="T59" fmla="*/ 28 h 33"/>
                <a:gd name="T60" fmla="*/ 66 w 69"/>
                <a:gd name="T61" fmla="*/ 26 h 33"/>
                <a:gd name="T62" fmla="*/ 68 w 69"/>
                <a:gd name="T63" fmla="*/ 23 h 33"/>
                <a:gd name="T64" fmla="*/ 68 w 69"/>
                <a:gd name="T65" fmla="*/ 21 h 33"/>
                <a:gd name="T66" fmla="*/ 69 w 69"/>
                <a:gd name="T67" fmla="*/ 20 h 33"/>
                <a:gd name="T68" fmla="*/ 69 w 69"/>
                <a:gd name="T69" fmla="*/ 18 h 33"/>
                <a:gd name="T70" fmla="*/ 69 w 69"/>
                <a:gd name="T71" fmla="*/ 18 h 33"/>
                <a:gd name="T72" fmla="*/ 69 w 69"/>
                <a:gd name="T73" fmla="*/ 17 h 33"/>
                <a:gd name="T74" fmla="*/ 68 w 69"/>
                <a:gd name="T75" fmla="*/ 15 h 33"/>
                <a:gd name="T76" fmla="*/ 68 w 69"/>
                <a:gd name="T77" fmla="*/ 13 h 33"/>
                <a:gd name="T78" fmla="*/ 66 w 69"/>
                <a:gd name="T79" fmla="*/ 13 h 33"/>
                <a:gd name="T80" fmla="*/ 65 w 69"/>
                <a:gd name="T81" fmla="*/ 13 h 33"/>
                <a:gd name="T82" fmla="*/ 63 w 69"/>
                <a:gd name="T83" fmla="*/ 13 h 33"/>
                <a:gd name="T84" fmla="*/ 61 w 69"/>
                <a:gd name="T85" fmla="*/ 13 h 33"/>
                <a:gd name="T86" fmla="*/ 60 w 69"/>
                <a:gd name="T87" fmla="*/ 13 h 33"/>
                <a:gd name="T88" fmla="*/ 58 w 69"/>
                <a:gd name="T89" fmla="*/ 13 h 33"/>
                <a:gd name="T90" fmla="*/ 55 w 69"/>
                <a:gd name="T91" fmla="*/ 13 h 33"/>
                <a:gd name="T92" fmla="*/ 53 w 69"/>
                <a:gd name="T93" fmla="*/ 13 h 33"/>
                <a:gd name="T94" fmla="*/ 52 w 69"/>
                <a:gd name="T95" fmla="*/ 12 h 33"/>
                <a:gd name="T96" fmla="*/ 50 w 69"/>
                <a:gd name="T97" fmla="*/ 12 h 33"/>
                <a:gd name="T98" fmla="*/ 49 w 69"/>
                <a:gd name="T99" fmla="*/ 10 h 33"/>
                <a:gd name="T100" fmla="*/ 45 w 69"/>
                <a:gd name="T101" fmla="*/ 8 h 33"/>
                <a:gd name="T102" fmla="*/ 44 w 69"/>
                <a:gd name="T103" fmla="*/ 7 h 33"/>
                <a:gd name="T104" fmla="*/ 42 w 69"/>
                <a:gd name="T105" fmla="*/ 5 h 33"/>
                <a:gd name="T106" fmla="*/ 39 w 69"/>
                <a:gd name="T107" fmla="*/ 4 h 33"/>
                <a:gd name="T108" fmla="*/ 37 w 69"/>
                <a:gd name="T109" fmla="*/ 2 h 33"/>
                <a:gd name="T110" fmla="*/ 34 w 69"/>
                <a:gd name="T111" fmla="*/ 2 h 33"/>
                <a:gd name="T112" fmla="*/ 31 w 69"/>
                <a:gd name="T113" fmla="*/ 2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33"/>
                <a:gd name="T173" fmla="*/ 69 w 69"/>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33">
                  <a:moveTo>
                    <a:pt x="31" y="2"/>
                  </a:moveTo>
                  <a:lnTo>
                    <a:pt x="26" y="0"/>
                  </a:lnTo>
                  <a:lnTo>
                    <a:pt x="21" y="0"/>
                  </a:lnTo>
                  <a:lnTo>
                    <a:pt x="16" y="2"/>
                  </a:lnTo>
                  <a:lnTo>
                    <a:pt x="12" y="2"/>
                  </a:lnTo>
                  <a:lnTo>
                    <a:pt x="7" y="4"/>
                  </a:lnTo>
                  <a:lnTo>
                    <a:pt x="4" y="7"/>
                  </a:lnTo>
                  <a:lnTo>
                    <a:pt x="2" y="10"/>
                  </a:lnTo>
                  <a:lnTo>
                    <a:pt x="0" y="15"/>
                  </a:lnTo>
                  <a:lnTo>
                    <a:pt x="0" y="17"/>
                  </a:lnTo>
                  <a:lnTo>
                    <a:pt x="0" y="18"/>
                  </a:lnTo>
                  <a:lnTo>
                    <a:pt x="0" y="20"/>
                  </a:lnTo>
                  <a:lnTo>
                    <a:pt x="2" y="21"/>
                  </a:lnTo>
                  <a:lnTo>
                    <a:pt x="4" y="23"/>
                  </a:lnTo>
                  <a:lnTo>
                    <a:pt x="5" y="23"/>
                  </a:lnTo>
                  <a:lnTo>
                    <a:pt x="7" y="25"/>
                  </a:lnTo>
                  <a:lnTo>
                    <a:pt x="8" y="25"/>
                  </a:lnTo>
                  <a:lnTo>
                    <a:pt x="13" y="26"/>
                  </a:lnTo>
                  <a:lnTo>
                    <a:pt x="20" y="28"/>
                  </a:lnTo>
                  <a:lnTo>
                    <a:pt x="24" y="28"/>
                  </a:lnTo>
                  <a:lnTo>
                    <a:pt x="29" y="29"/>
                  </a:lnTo>
                  <a:lnTo>
                    <a:pt x="34" y="29"/>
                  </a:lnTo>
                  <a:lnTo>
                    <a:pt x="39" y="31"/>
                  </a:lnTo>
                  <a:lnTo>
                    <a:pt x="44" y="31"/>
                  </a:lnTo>
                  <a:lnTo>
                    <a:pt x="49" y="33"/>
                  </a:lnTo>
                  <a:lnTo>
                    <a:pt x="52" y="33"/>
                  </a:lnTo>
                  <a:lnTo>
                    <a:pt x="55" y="31"/>
                  </a:lnTo>
                  <a:lnTo>
                    <a:pt x="58" y="31"/>
                  </a:lnTo>
                  <a:lnTo>
                    <a:pt x="61" y="29"/>
                  </a:lnTo>
                  <a:lnTo>
                    <a:pt x="63" y="28"/>
                  </a:lnTo>
                  <a:lnTo>
                    <a:pt x="66" y="26"/>
                  </a:lnTo>
                  <a:lnTo>
                    <a:pt x="68" y="23"/>
                  </a:lnTo>
                  <a:lnTo>
                    <a:pt x="68" y="21"/>
                  </a:lnTo>
                  <a:lnTo>
                    <a:pt x="69" y="20"/>
                  </a:lnTo>
                  <a:lnTo>
                    <a:pt x="69" y="18"/>
                  </a:lnTo>
                  <a:lnTo>
                    <a:pt x="69" y="17"/>
                  </a:lnTo>
                  <a:lnTo>
                    <a:pt x="68" y="15"/>
                  </a:lnTo>
                  <a:lnTo>
                    <a:pt x="68" y="13"/>
                  </a:lnTo>
                  <a:lnTo>
                    <a:pt x="66" y="13"/>
                  </a:lnTo>
                  <a:lnTo>
                    <a:pt x="65" y="13"/>
                  </a:lnTo>
                  <a:lnTo>
                    <a:pt x="63" y="13"/>
                  </a:lnTo>
                  <a:lnTo>
                    <a:pt x="61" y="13"/>
                  </a:lnTo>
                  <a:lnTo>
                    <a:pt x="60" y="13"/>
                  </a:lnTo>
                  <a:lnTo>
                    <a:pt x="58" y="13"/>
                  </a:lnTo>
                  <a:lnTo>
                    <a:pt x="55" y="13"/>
                  </a:lnTo>
                  <a:lnTo>
                    <a:pt x="53" y="13"/>
                  </a:lnTo>
                  <a:lnTo>
                    <a:pt x="52" y="12"/>
                  </a:lnTo>
                  <a:lnTo>
                    <a:pt x="50" y="12"/>
                  </a:lnTo>
                  <a:lnTo>
                    <a:pt x="49" y="10"/>
                  </a:lnTo>
                  <a:lnTo>
                    <a:pt x="45" y="8"/>
                  </a:lnTo>
                  <a:lnTo>
                    <a:pt x="44" y="7"/>
                  </a:lnTo>
                  <a:lnTo>
                    <a:pt x="42" y="5"/>
                  </a:lnTo>
                  <a:lnTo>
                    <a:pt x="39" y="4"/>
                  </a:lnTo>
                  <a:lnTo>
                    <a:pt x="37" y="2"/>
                  </a:lnTo>
                  <a:lnTo>
                    <a:pt x="34" y="2"/>
                  </a:lnTo>
                  <a:lnTo>
                    <a:pt x="31" y="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1" name="Freeform 1037"/>
            <p:cNvSpPr>
              <a:spLocks/>
            </p:cNvSpPr>
            <p:nvPr/>
          </p:nvSpPr>
          <p:spPr bwMode="auto">
            <a:xfrm>
              <a:off x="4921" y="2386"/>
              <a:ext cx="69" cy="33"/>
            </a:xfrm>
            <a:custGeom>
              <a:avLst/>
              <a:gdLst>
                <a:gd name="T0" fmla="*/ 31 w 69"/>
                <a:gd name="T1" fmla="*/ 2 h 33"/>
                <a:gd name="T2" fmla="*/ 26 w 69"/>
                <a:gd name="T3" fmla="*/ 0 h 33"/>
                <a:gd name="T4" fmla="*/ 21 w 69"/>
                <a:gd name="T5" fmla="*/ 0 h 33"/>
                <a:gd name="T6" fmla="*/ 16 w 69"/>
                <a:gd name="T7" fmla="*/ 2 h 33"/>
                <a:gd name="T8" fmla="*/ 12 w 69"/>
                <a:gd name="T9" fmla="*/ 2 h 33"/>
                <a:gd name="T10" fmla="*/ 7 w 69"/>
                <a:gd name="T11" fmla="*/ 4 h 33"/>
                <a:gd name="T12" fmla="*/ 4 w 69"/>
                <a:gd name="T13" fmla="*/ 7 h 33"/>
                <a:gd name="T14" fmla="*/ 2 w 69"/>
                <a:gd name="T15" fmla="*/ 10 h 33"/>
                <a:gd name="T16" fmla="*/ 0 w 69"/>
                <a:gd name="T17" fmla="*/ 15 h 33"/>
                <a:gd name="T18" fmla="*/ 0 w 69"/>
                <a:gd name="T19" fmla="*/ 17 h 33"/>
                <a:gd name="T20" fmla="*/ 0 w 69"/>
                <a:gd name="T21" fmla="*/ 18 h 33"/>
                <a:gd name="T22" fmla="*/ 0 w 69"/>
                <a:gd name="T23" fmla="*/ 20 h 33"/>
                <a:gd name="T24" fmla="*/ 2 w 69"/>
                <a:gd name="T25" fmla="*/ 21 h 33"/>
                <a:gd name="T26" fmla="*/ 4 w 69"/>
                <a:gd name="T27" fmla="*/ 23 h 33"/>
                <a:gd name="T28" fmla="*/ 5 w 69"/>
                <a:gd name="T29" fmla="*/ 23 h 33"/>
                <a:gd name="T30" fmla="*/ 7 w 69"/>
                <a:gd name="T31" fmla="*/ 25 h 33"/>
                <a:gd name="T32" fmla="*/ 8 w 69"/>
                <a:gd name="T33" fmla="*/ 25 h 33"/>
                <a:gd name="T34" fmla="*/ 13 w 69"/>
                <a:gd name="T35" fmla="*/ 26 h 33"/>
                <a:gd name="T36" fmla="*/ 20 w 69"/>
                <a:gd name="T37" fmla="*/ 28 h 33"/>
                <a:gd name="T38" fmla="*/ 24 w 69"/>
                <a:gd name="T39" fmla="*/ 28 h 33"/>
                <a:gd name="T40" fmla="*/ 29 w 69"/>
                <a:gd name="T41" fmla="*/ 29 h 33"/>
                <a:gd name="T42" fmla="*/ 34 w 69"/>
                <a:gd name="T43" fmla="*/ 29 h 33"/>
                <a:gd name="T44" fmla="*/ 39 w 69"/>
                <a:gd name="T45" fmla="*/ 31 h 33"/>
                <a:gd name="T46" fmla="*/ 44 w 69"/>
                <a:gd name="T47" fmla="*/ 31 h 33"/>
                <a:gd name="T48" fmla="*/ 49 w 69"/>
                <a:gd name="T49" fmla="*/ 33 h 33"/>
                <a:gd name="T50" fmla="*/ 52 w 69"/>
                <a:gd name="T51" fmla="*/ 33 h 33"/>
                <a:gd name="T52" fmla="*/ 55 w 69"/>
                <a:gd name="T53" fmla="*/ 31 h 33"/>
                <a:gd name="T54" fmla="*/ 58 w 69"/>
                <a:gd name="T55" fmla="*/ 31 h 33"/>
                <a:gd name="T56" fmla="*/ 61 w 69"/>
                <a:gd name="T57" fmla="*/ 29 h 33"/>
                <a:gd name="T58" fmla="*/ 63 w 69"/>
                <a:gd name="T59" fmla="*/ 28 h 33"/>
                <a:gd name="T60" fmla="*/ 66 w 69"/>
                <a:gd name="T61" fmla="*/ 26 h 33"/>
                <a:gd name="T62" fmla="*/ 68 w 69"/>
                <a:gd name="T63" fmla="*/ 23 h 33"/>
                <a:gd name="T64" fmla="*/ 68 w 69"/>
                <a:gd name="T65" fmla="*/ 21 h 33"/>
                <a:gd name="T66" fmla="*/ 69 w 69"/>
                <a:gd name="T67" fmla="*/ 20 h 33"/>
                <a:gd name="T68" fmla="*/ 69 w 69"/>
                <a:gd name="T69" fmla="*/ 18 h 33"/>
                <a:gd name="T70" fmla="*/ 69 w 69"/>
                <a:gd name="T71" fmla="*/ 18 h 33"/>
                <a:gd name="T72" fmla="*/ 69 w 69"/>
                <a:gd name="T73" fmla="*/ 17 h 33"/>
                <a:gd name="T74" fmla="*/ 68 w 69"/>
                <a:gd name="T75" fmla="*/ 15 h 33"/>
                <a:gd name="T76" fmla="*/ 68 w 69"/>
                <a:gd name="T77" fmla="*/ 13 h 33"/>
                <a:gd name="T78" fmla="*/ 66 w 69"/>
                <a:gd name="T79" fmla="*/ 13 h 33"/>
                <a:gd name="T80" fmla="*/ 65 w 69"/>
                <a:gd name="T81" fmla="*/ 13 h 33"/>
                <a:gd name="T82" fmla="*/ 63 w 69"/>
                <a:gd name="T83" fmla="*/ 13 h 33"/>
                <a:gd name="T84" fmla="*/ 61 w 69"/>
                <a:gd name="T85" fmla="*/ 13 h 33"/>
                <a:gd name="T86" fmla="*/ 60 w 69"/>
                <a:gd name="T87" fmla="*/ 13 h 33"/>
                <a:gd name="T88" fmla="*/ 58 w 69"/>
                <a:gd name="T89" fmla="*/ 13 h 33"/>
                <a:gd name="T90" fmla="*/ 55 w 69"/>
                <a:gd name="T91" fmla="*/ 13 h 33"/>
                <a:gd name="T92" fmla="*/ 53 w 69"/>
                <a:gd name="T93" fmla="*/ 13 h 33"/>
                <a:gd name="T94" fmla="*/ 52 w 69"/>
                <a:gd name="T95" fmla="*/ 12 h 33"/>
                <a:gd name="T96" fmla="*/ 50 w 69"/>
                <a:gd name="T97" fmla="*/ 12 h 33"/>
                <a:gd name="T98" fmla="*/ 49 w 69"/>
                <a:gd name="T99" fmla="*/ 10 h 33"/>
                <a:gd name="T100" fmla="*/ 45 w 69"/>
                <a:gd name="T101" fmla="*/ 8 h 33"/>
                <a:gd name="T102" fmla="*/ 44 w 69"/>
                <a:gd name="T103" fmla="*/ 7 h 33"/>
                <a:gd name="T104" fmla="*/ 42 w 69"/>
                <a:gd name="T105" fmla="*/ 5 h 33"/>
                <a:gd name="T106" fmla="*/ 39 w 69"/>
                <a:gd name="T107" fmla="*/ 4 h 33"/>
                <a:gd name="T108" fmla="*/ 37 w 69"/>
                <a:gd name="T109" fmla="*/ 2 h 33"/>
                <a:gd name="T110" fmla="*/ 34 w 69"/>
                <a:gd name="T111" fmla="*/ 2 h 33"/>
                <a:gd name="T112" fmla="*/ 31 w 69"/>
                <a:gd name="T113" fmla="*/ 2 h 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
                <a:gd name="T172" fmla="*/ 0 h 33"/>
                <a:gd name="T173" fmla="*/ 69 w 69"/>
                <a:gd name="T174" fmla="*/ 33 h 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 h="33">
                  <a:moveTo>
                    <a:pt x="31" y="2"/>
                  </a:moveTo>
                  <a:lnTo>
                    <a:pt x="26" y="0"/>
                  </a:lnTo>
                  <a:lnTo>
                    <a:pt x="21" y="0"/>
                  </a:lnTo>
                  <a:lnTo>
                    <a:pt x="16" y="2"/>
                  </a:lnTo>
                  <a:lnTo>
                    <a:pt x="12" y="2"/>
                  </a:lnTo>
                  <a:lnTo>
                    <a:pt x="7" y="4"/>
                  </a:lnTo>
                  <a:lnTo>
                    <a:pt x="4" y="7"/>
                  </a:lnTo>
                  <a:lnTo>
                    <a:pt x="2" y="10"/>
                  </a:lnTo>
                  <a:lnTo>
                    <a:pt x="0" y="15"/>
                  </a:lnTo>
                  <a:lnTo>
                    <a:pt x="0" y="17"/>
                  </a:lnTo>
                  <a:lnTo>
                    <a:pt x="0" y="18"/>
                  </a:lnTo>
                  <a:lnTo>
                    <a:pt x="0" y="20"/>
                  </a:lnTo>
                  <a:lnTo>
                    <a:pt x="2" y="21"/>
                  </a:lnTo>
                  <a:lnTo>
                    <a:pt x="4" y="23"/>
                  </a:lnTo>
                  <a:lnTo>
                    <a:pt x="5" y="23"/>
                  </a:lnTo>
                  <a:lnTo>
                    <a:pt x="7" y="25"/>
                  </a:lnTo>
                  <a:lnTo>
                    <a:pt x="8" y="25"/>
                  </a:lnTo>
                  <a:lnTo>
                    <a:pt x="13" y="26"/>
                  </a:lnTo>
                  <a:lnTo>
                    <a:pt x="20" y="28"/>
                  </a:lnTo>
                  <a:lnTo>
                    <a:pt x="24" y="28"/>
                  </a:lnTo>
                  <a:lnTo>
                    <a:pt x="29" y="29"/>
                  </a:lnTo>
                  <a:lnTo>
                    <a:pt x="34" y="29"/>
                  </a:lnTo>
                  <a:lnTo>
                    <a:pt x="39" y="31"/>
                  </a:lnTo>
                  <a:lnTo>
                    <a:pt x="44" y="31"/>
                  </a:lnTo>
                  <a:lnTo>
                    <a:pt x="49" y="33"/>
                  </a:lnTo>
                  <a:lnTo>
                    <a:pt x="52" y="33"/>
                  </a:lnTo>
                  <a:lnTo>
                    <a:pt x="55" y="31"/>
                  </a:lnTo>
                  <a:lnTo>
                    <a:pt x="58" y="31"/>
                  </a:lnTo>
                  <a:lnTo>
                    <a:pt x="61" y="29"/>
                  </a:lnTo>
                  <a:lnTo>
                    <a:pt x="63" y="28"/>
                  </a:lnTo>
                  <a:lnTo>
                    <a:pt x="66" y="26"/>
                  </a:lnTo>
                  <a:lnTo>
                    <a:pt x="68" y="23"/>
                  </a:lnTo>
                  <a:lnTo>
                    <a:pt x="68" y="21"/>
                  </a:lnTo>
                  <a:lnTo>
                    <a:pt x="69" y="20"/>
                  </a:lnTo>
                  <a:lnTo>
                    <a:pt x="69" y="18"/>
                  </a:lnTo>
                  <a:lnTo>
                    <a:pt x="69" y="17"/>
                  </a:lnTo>
                  <a:lnTo>
                    <a:pt x="68" y="15"/>
                  </a:lnTo>
                  <a:lnTo>
                    <a:pt x="68" y="13"/>
                  </a:lnTo>
                  <a:lnTo>
                    <a:pt x="66" y="13"/>
                  </a:lnTo>
                  <a:lnTo>
                    <a:pt x="65" y="13"/>
                  </a:lnTo>
                  <a:lnTo>
                    <a:pt x="63" y="13"/>
                  </a:lnTo>
                  <a:lnTo>
                    <a:pt x="61" y="13"/>
                  </a:lnTo>
                  <a:lnTo>
                    <a:pt x="60" y="13"/>
                  </a:lnTo>
                  <a:lnTo>
                    <a:pt x="58" y="13"/>
                  </a:lnTo>
                  <a:lnTo>
                    <a:pt x="55" y="13"/>
                  </a:lnTo>
                  <a:lnTo>
                    <a:pt x="53" y="13"/>
                  </a:lnTo>
                  <a:lnTo>
                    <a:pt x="52" y="12"/>
                  </a:lnTo>
                  <a:lnTo>
                    <a:pt x="50" y="12"/>
                  </a:lnTo>
                  <a:lnTo>
                    <a:pt x="49" y="10"/>
                  </a:lnTo>
                  <a:lnTo>
                    <a:pt x="45" y="8"/>
                  </a:lnTo>
                  <a:lnTo>
                    <a:pt x="44" y="7"/>
                  </a:lnTo>
                  <a:lnTo>
                    <a:pt x="42" y="5"/>
                  </a:lnTo>
                  <a:lnTo>
                    <a:pt x="39" y="4"/>
                  </a:lnTo>
                  <a:lnTo>
                    <a:pt x="37" y="2"/>
                  </a:lnTo>
                  <a:lnTo>
                    <a:pt x="34" y="2"/>
                  </a:lnTo>
                  <a:lnTo>
                    <a:pt x="31" y="2"/>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2" name="Freeform 1038"/>
            <p:cNvSpPr>
              <a:spLocks/>
            </p:cNvSpPr>
            <p:nvPr/>
          </p:nvSpPr>
          <p:spPr bwMode="auto">
            <a:xfrm>
              <a:off x="4966" y="2422"/>
              <a:ext cx="24" cy="26"/>
            </a:xfrm>
            <a:custGeom>
              <a:avLst/>
              <a:gdLst>
                <a:gd name="T0" fmla="*/ 8 w 24"/>
                <a:gd name="T1" fmla="*/ 0 h 26"/>
                <a:gd name="T2" fmla="*/ 7 w 24"/>
                <a:gd name="T3" fmla="*/ 1 h 26"/>
                <a:gd name="T4" fmla="*/ 4 w 24"/>
                <a:gd name="T5" fmla="*/ 3 h 26"/>
                <a:gd name="T6" fmla="*/ 2 w 24"/>
                <a:gd name="T7" fmla="*/ 5 h 26"/>
                <a:gd name="T8" fmla="*/ 2 w 24"/>
                <a:gd name="T9" fmla="*/ 6 h 26"/>
                <a:gd name="T10" fmla="*/ 0 w 24"/>
                <a:gd name="T11" fmla="*/ 9 h 26"/>
                <a:gd name="T12" fmla="*/ 0 w 24"/>
                <a:gd name="T13" fmla="*/ 13 h 26"/>
                <a:gd name="T14" fmla="*/ 0 w 24"/>
                <a:gd name="T15" fmla="*/ 14 h 26"/>
                <a:gd name="T16" fmla="*/ 0 w 24"/>
                <a:gd name="T17" fmla="*/ 18 h 26"/>
                <a:gd name="T18" fmla="*/ 2 w 24"/>
                <a:gd name="T19" fmla="*/ 21 h 26"/>
                <a:gd name="T20" fmla="*/ 4 w 24"/>
                <a:gd name="T21" fmla="*/ 22 h 26"/>
                <a:gd name="T22" fmla="*/ 5 w 24"/>
                <a:gd name="T23" fmla="*/ 24 h 26"/>
                <a:gd name="T24" fmla="*/ 7 w 24"/>
                <a:gd name="T25" fmla="*/ 26 h 26"/>
                <a:gd name="T26" fmla="*/ 8 w 24"/>
                <a:gd name="T27" fmla="*/ 26 h 26"/>
                <a:gd name="T28" fmla="*/ 12 w 24"/>
                <a:gd name="T29" fmla="*/ 26 h 26"/>
                <a:gd name="T30" fmla="*/ 13 w 24"/>
                <a:gd name="T31" fmla="*/ 24 h 26"/>
                <a:gd name="T32" fmla="*/ 16 w 24"/>
                <a:gd name="T33" fmla="*/ 21 h 26"/>
                <a:gd name="T34" fmla="*/ 18 w 24"/>
                <a:gd name="T35" fmla="*/ 18 h 26"/>
                <a:gd name="T36" fmla="*/ 20 w 24"/>
                <a:gd name="T37" fmla="*/ 16 h 26"/>
                <a:gd name="T38" fmla="*/ 21 w 24"/>
                <a:gd name="T39" fmla="*/ 14 h 26"/>
                <a:gd name="T40" fmla="*/ 23 w 24"/>
                <a:gd name="T41" fmla="*/ 11 h 26"/>
                <a:gd name="T42" fmla="*/ 24 w 24"/>
                <a:gd name="T43" fmla="*/ 8 h 26"/>
                <a:gd name="T44" fmla="*/ 24 w 24"/>
                <a:gd name="T45" fmla="*/ 6 h 26"/>
                <a:gd name="T46" fmla="*/ 24 w 24"/>
                <a:gd name="T47" fmla="*/ 5 h 26"/>
                <a:gd name="T48" fmla="*/ 23 w 24"/>
                <a:gd name="T49" fmla="*/ 1 h 26"/>
                <a:gd name="T50" fmla="*/ 23 w 24"/>
                <a:gd name="T51" fmla="*/ 1 h 26"/>
                <a:gd name="T52" fmla="*/ 21 w 24"/>
                <a:gd name="T53" fmla="*/ 0 h 26"/>
                <a:gd name="T54" fmla="*/ 20 w 24"/>
                <a:gd name="T55" fmla="*/ 0 h 26"/>
                <a:gd name="T56" fmla="*/ 18 w 24"/>
                <a:gd name="T57" fmla="*/ 0 h 26"/>
                <a:gd name="T58" fmla="*/ 15 w 24"/>
                <a:gd name="T59" fmla="*/ 0 h 26"/>
                <a:gd name="T60" fmla="*/ 13 w 24"/>
                <a:gd name="T61" fmla="*/ 0 h 26"/>
                <a:gd name="T62" fmla="*/ 10 w 24"/>
                <a:gd name="T63" fmla="*/ 0 h 26"/>
                <a:gd name="T64" fmla="*/ 8 w 2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6"/>
                <a:gd name="T101" fmla="*/ 24 w 2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6">
                  <a:moveTo>
                    <a:pt x="8" y="0"/>
                  </a:moveTo>
                  <a:lnTo>
                    <a:pt x="7" y="1"/>
                  </a:lnTo>
                  <a:lnTo>
                    <a:pt x="4" y="3"/>
                  </a:lnTo>
                  <a:lnTo>
                    <a:pt x="2" y="5"/>
                  </a:lnTo>
                  <a:lnTo>
                    <a:pt x="2" y="6"/>
                  </a:lnTo>
                  <a:lnTo>
                    <a:pt x="0" y="9"/>
                  </a:lnTo>
                  <a:lnTo>
                    <a:pt x="0" y="13"/>
                  </a:lnTo>
                  <a:lnTo>
                    <a:pt x="0" y="14"/>
                  </a:lnTo>
                  <a:lnTo>
                    <a:pt x="0" y="18"/>
                  </a:lnTo>
                  <a:lnTo>
                    <a:pt x="2" y="21"/>
                  </a:lnTo>
                  <a:lnTo>
                    <a:pt x="4" y="22"/>
                  </a:lnTo>
                  <a:lnTo>
                    <a:pt x="5" y="24"/>
                  </a:lnTo>
                  <a:lnTo>
                    <a:pt x="7" y="26"/>
                  </a:lnTo>
                  <a:lnTo>
                    <a:pt x="8" y="26"/>
                  </a:lnTo>
                  <a:lnTo>
                    <a:pt x="12" y="26"/>
                  </a:lnTo>
                  <a:lnTo>
                    <a:pt x="13" y="24"/>
                  </a:lnTo>
                  <a:lnTo>
                    <a:pt x="16" y="21"/>
                  </a:lnTo>
                  <a:lnTo>
                    <a:pt x="18" y="18"/>
                  </a:lnTo>
                  <a:lnTo>
                    <a:pt x="20" y="16"/>
                  </a:lnTo>
                  <a:lnTo>
                    <a:pt x="21" y="14"/>
                  </a:lnTo>
                  <a:lnTo>
                    <a:pt x="23" y="11"/>
                  </a:lnTo>
                  <a:lnTo>
                    <a:pt x="24" y="8"/>
                  </a:lnTo>
                  <a:lnTo>
                    <a:pt x="24" y="6"/>
                  </a:lnTo>
                  <a:lnTo>
                    <a:pt x="24" y="5"/>
                  </a:lnTo>
                  <a:lnTo>
                    <a:pt x="23" y="1"/>
                  </a:lnTo>
                  <a:lnTo>
                    <a:pt x="21" y="0"/>
                  </a:lnTo>
                  <a:lnTo>
                    <a:pt x="20" y="0"/>
                  </a:lnTo>
                  <a:lnTo>
                    <a:pt x="18" y="0"/>
                  </a:lnTo>
                  <a:lnTo>
                    <a:pt x="15" y="0"/>
                  </a:lnTo>
                  <a:lnTo>
                    <a:pt x="13" y="0"/>
                  </a:lnTo>
                  <a:lnTo>
                    <a:pt x="10" y="0"/>
                  </a:lnTo>
                  <a:lnTo>
                    <a:pt x="8" y="0"/>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3" name="Freeform 1039"/>
            <p:cNvSpPr>
              <a:spLocks/>
            </p:cNvSpPr>
            <p:nvPr/>
          </p:nvSpPr>
          <p:spPr bwMode="auto">
            <a:xfrm>
              <a:off x="4966" y="2422"/>
              <a:ext cx="24" cy="26"/>
            </a:xfrm>
            <a:custGeom>
              <a:avLst/>
              <a:gdLst>
                <a:gd name="T0" fmla="*/ 8 w 24"/>
                <a:gd name="T1" fmla="*/ 0 h 26"/>
                <a:gd name="T2" fmla="*/ 7 w 24"/>
                <a:gd name="T3" fmla="*/ 1 h 26"/>
                <a:gd name="T4" fmla="*/ 4 w 24"/>
                <a:gd name="T5" fmla="*/ 3 h 26"/>
                <a:gd name="T6" fmla="*/ 2 w 24"/>
                <a:gd name="T7" fmla="*/ 5 h 26"/>
                <a:gd name="T8" fmla="*/ 2 w 24"/>
                <a:gd name="T9" fmla="*/ 6 h 26"/>
                <a:gd name="T10" fmla="*/ 0 w 24"/>
                <a:gd name="T11" fmla="*/ 9 h 26"/>
                <a:gd name="T12" fmla="*/ 0 w 24"/>
                <a:gd name="T13" fmla="*/ 13 h 26"/>
                <a:gd name="T14" fmla="*/ 0 w 24"/>
                <a:gd name="T15" fmla="*/ 14 h 26"/>
                <a:gd name="T16" fmla="*/ 0 w 24"/>
                <a:gd name="T17" fmla="*/ 18 h 26"/>
                <a:gd name="T18" fmla="*/ 2 w 24"/>
                <a:gd name="T19" fmla="*/ 21 h 26"/>
                <a:gd name="T20" fmla="*/ 4 w 24"/>
                <a:gd name="T21" fmla="*/ 22 h 26"/>
                <a:gd name="T22" fmla="*/ 5 w 24"/>
                <a:gd name="T23" fmla="*/ 24 h 26"/>
                <a:gd name="T24" fmla="*/ 7 w 24"/>
                <a:gd name="T25" fmla="*/ 26 h 26"/>
                <a:gd name="T26" fmla="*/ 8 w 24"/>
                <a:gd name="T27" fmla="*/ 26 h 26"/>
                <a:gd name="T28" fmla="*/ 12 w 24"/>
                <a:gd name="T29" fmla="*/ 26 h 26"/>
                <a:gd name="T30" fmla="*/ 13 w 24"/>
                <a:gd name="T31" fmla="*/ 24 h 26"/>
                <a:gd name="T32" fmla="*/ 16 w 24"/>
                <a:gd name="T33" fmla="*/ 21 h 26"/>
                <a:gd name="T34" fmla="*/ 18 w 24"/>
                <a:gd name="T35" fmla="*/ 18 h 26"/>
                <a:gd name="T36" fmla="*/ 20 w 24"/>
                <a:gd name="T37" fmla="*/ 16 h 26"/>
                <a:gd name="T38" fmla="*/ 21 w 24"/>
                <a:gd name="T39" fmla="*/ 14 h 26"/>
                <a:gd name="T40" fmla="*/ 23 w 24"/>
                <a:gd name="T41" fmla="*/ 11 h 26"/>
                <a:gd name="T42" fmla="*/ 24 w 24"/>
                <a:gd name="T43" fmla="*/ 8 h 26"/>
                <a:gd name="T44" fmla="*/ 24 w 24"/>
                <a:gd name="T45" fmla="*/ 6 h 26"/>
                <a:gd name="T46" fmla="*/ 24 w 24"/>
                <a:gd name="T47" fmla="*/ 5 h 26"/>
                <a:gd name="T48" fmla="*/ 23 w 24"/>
                <a:gd name="T49" fmla="*/ 1 h 26"/>
                <a:gd name="T50" fmla="*/ 23 w 24"/>
                <a:gd name="T51" fmla="*/ 1 h 26"/>
                <a:gd name="T52" fmla="*/ 21 w 24"/>
                <a:gd name="T53" fmla="*/ 0 h 26"/>
                <a:gd name="T54" fmla="*/ 20 w 24"/>
                <a:gd name="T55" fmla="*/ 0 h 26"/>
                <a:gd name="T56" fmla="*/ 18 w 24"/>
                <a:gd name="T57" fmla="*/ 0 h 26"/>
                <a:gd name="T58" fmla="*/ 15 w 24"/>
                <a:gd name="T59" fmla="*/ 0 h 26"/>
                <a:gd name="T60" fmla="*/ 13 w 24"/>
                <a:gd name="T61" fmla="*/ 0 h 26"/>
                <a:gd name="T62" fmla="*/ 10 w 24"/>
                <a:gd name="T63" fmla="*/ 0 h 26"/>
                <a:gd name="T64" fmla="*/ 8 w 24"/>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6"/>
                <a:gd name="T101" fmla="*/ 24 w 24"/>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6">
                  <a:moveTo>
                    <a:pt x="8" y="0"/>
                  </a:moveTo>
                  <a:lnTo>
                    <a:pt x="7" y="1"/>
                  </a:lnTo>
                  <a:lnTo>
                    <a:pt x="4" y="3"/>
                  </a:lnTo>
                  <a:lnTo>
                    <a:pt x="2" y="5"/>
                  </a:lnTo>
                  <a:lnTo>
                    <a:pt x="2" y="6"/>
                  </a:lnTo>
                  <a:lnTo>
                    <a:pt x="0" y="9"/>
                  </a:lnTo>
                  <a:lnTo>
                    <a:pt x="0" y="13"/>
                  </a:lnTo>
                  <a:lnTo>
                    <a:pt x="0" y="14"/>
                  </a:lnTo>
                  <a:lnTo>
                    <a:pt x="0" y="18"/>
                  </a:lnTo>
                  <a:lnTo>
                    <a:pt x="2" y="21"/>
                  </a:lnTo>
                  <a:lnTo>
                    <a:pt x="4" y="22"/>
                  </a:lnTo>
                  <a:lnTo>
                    <a:pt x="5" y="24"/>
                  </a:lnTo>
                  <a:lnTo>
                    <a:pt x="7" y="26"/>
                  </a:lnTo>
                  <a:lnTo>
                    <a:pt x="8" y="26"/>
                  </a:lnTo>
                  <a:lnTo>
                    <a:pt x="12" y="26"/>
                  </a:lnTo>
                  <a:lnTo>
                    <a:pt x="13" y="24"/>
                  </a:lnTo>
                  <a:lnTo>
                    <a:pt x="16" y="21"/>
                  </a:lnTo>
                  <a:lnTo>
                    <a:pt x="18" y="18"/>
                  </a:lnTo>
                  <a:lnTo>
                    <a:pt x="20" y="16"/>
                  </a:lnTo>
                  <a:lnTo>
                    <a:pt x="21" y="14"/>
                  </a:lnTo>
                  <a:lnTo>
                    <a:pt x="23" y="11"/>
                  </a:lnTo>
                  <a:lnTo>
                    <a:pt x="24" y="8"/>
                  </a:lnTo>
                  <a:lnTo>
                    <a:pt x="24" y="6"/>
                  </a:lnTo>
                  <a:lnTo>
                    <a:pt x="24" y="5"/>
                  </a:lnTo>
                  <a:lnTo>
                    <a:pt x="23" y="1"/>
                  </a:lnTo>
                  <a:lnTo>
                    <a:pt x="21" y="0"/>
                  </a:lnTo>
                  <a:lnTo>
                    <a:pt x="20" y="0"/>
                  </a:lnTo>
                  <a:lnTo>
                    <a:pt x="18" y="0"/>
                  </a:lnTo>
                  <a:lnTo>
                    <a:pt x="15" y="0"/>
                  </a:lnTo>
                  <a:lnTo>
                    <a:pt x="13" y="0"/>
                  </a:lnTo>
                  <a:lnTo>
                    <a:pt x="10" y="0"/>
                  </a:lnTo>
                  <a:lnTo>
                    <a:pt x="8" y="0"/>
                  </a:lnTo>
                </a:path>
              </a:pathLst>
            </a:custGeom>
            <a:solidFill>
              <a:srgbClr val="FFFF66"/>
            </a:solidFill>
            <a:ln w="4763">
              <a:solidFill>
                <a:srgbClr val="990000"/>
              </a:solidFill>
              <a:round/>
              <a:headEnd/>
              <a:tailEnd/>
            </a:ln>
          </p:spPr>
          <p:txBody>
            <a:bodyPr/>
            <a:lstStyle/>
            <a:p>
              <a:endParaRPr lang="en-GB"/>
            </a:p>
          </p:txBody>
        </p:sp>
        <p:sp>
          <p:nvSpPr>
            <p:cNvPr id="724" name="Freeform 1040"/>
            <p:cNvSpPr>
              <a:spLocks/>
            </p:cNvSpPr>
            <p:nvPr/>
          </p:nvSpPr>
          <p:spPr bwMode="auto">
            <a:xfrm>
              <a:off x="4902" y="2481"/>
              <a:ext cx="43" cy="37"/>
            </a:xfrm>
            <a:custGeom>
              <a:avLst/>
              <a:gdLst>
                <a:gd name="T0" fmla="*/ 21 w 43"/>
                <a:gd name="T1" fmla="*/ 5 h 37"/>
                <a:gd name="T2" fmla="*/ 18 w 43"/>
                <a:gd name="T3" fmla="*/ 4 h 37"/>
                <a:gd name="T4" fmla="*/ 16 w 43"/>
                <a:gd name="T5" fmla="*/ 2 h 37"/>
                <a:gd name="T6" fmla="*/ 13 w 43"/>
                <a:gd name="T7" fmla="*/ 0 h 37"/>
                <a:gd name="T8" fmla="*/ 11 w 43"/>
                <a:gd name="T9" fmla="*/ 0 h 37"/>
                <a:gd name="T10" fmla="*/ 8 w 43"/>
                <a:gd name="T11" fmla="*/ 0 h 37"/>
                <a:gd name="T12" fmla="*/ 6 w 43"/>
                <a:gd name="T13" fmla="*/ 0 h 37"/>
                <a:gd name="T14" fmla="*/ 5 w 43"/>
                <a:gd name="T15" fmla="*/ 2 h 37"/>
                <a:gd name="T16" fmla="*/ 3 w 43"/>
                <a:gd name="T17" fmla="*/ 5 h 37"/>
                <a:gd name="T18" fmla="*/ 2 w 43"/>
                <a:gd name="T19" fmla="*/ 7 h 37"/>
                <a:gd name="T20" fmla="*/ 0 w 43"/>
                <a:gd name="T21" fmla="*/ 8 h 37"/>
                <a:gd name="T22" fmla="*/ 0 w 43"/>
                <a:gd name="T23" fmla="*/ 12 h 37"/>
                <a:gd name="T24" fmla="*/ 0 w 43"/>
                <a:gd name="T25" fmla="*/ 13 h 37"/>
                <a:gd name="T26" fmla="*/ 0 w 43"/>
                <a:gd name="T27" fmla="*/ 16 h 37"/>
                <a:gd name="T28" fmla="*/ 0 w 43"/>
                <a:gd name="T29" fmla="*/ 18 h 37"/>
                <a:gd name="T30" fmla="*/ 0 w 43"/>
                <a:gd name="T31" fmla="*/ 21 h 37"/>
                <a:gd name="T32" fmla="*/ 0 w 43"/>
                <a:gd name="T33" fmla="*/ 23 h 37"/>
                <a:gd name="T34" fmla="*/ 2 w 43"/>
                <a:gd name="T35" fmla="*/ 24 h 37"/>
                <a:gd name="T36" fmla="*/ 2 w 43"/>
                <a:gd name="T37" fmla="*/ 26 h 37"/>
                <a:gd name="T38" fmla="*/ 3 w 43"/>
                <a:gd name="T39" fmla="*/ 28 h 37"/>
                <a:gd name="T40" fmla="*/ 3 w 43"/>
                <a:gd name="T41" fmla="*/ 29 h 37"/>
                <a:gd name="T42" fmla="*/ 5 w 43"/>
                <a:gd name="T43" fmla="*/ 29 h 37"/>
                <a:gd name="T44" fmla="*/ 6 w 43"/>
                <a:gd name="T45" fmla="*/ 29 h 37"/>
                <a:gd name="T46" fmla="*/ 6 w 43"/>
                <a:gd name="T47" fmla="*/ 31 h 37"/>
                <a:gd name="T48" fmla="*/ 8 w 43"/>
                <a:gd name="T49" fmla="*/ 31 h 37"/>
                <a:gd name="T50" fmla="*/ 13 w 43"/>
                <a:gd name="T51" fmla="*/ 31 h 37"/>
                <a:gd name="T52" fmla="*/ 18 w 43"/>
                <a:gd name="T53" fmla="*/ 33 h 37"/>
                <a:gd name="T54" fmla="*/ 24 w 43"/>
                <a:gd name="T55" fmla="*/ 34 h 37"/>
                <a:gd name="T56" fmla="*/ 29 w 43"/>
                <a:gd name="T57" fmla="*/ 36 h 37"/>
                <a:gd name="T58" fmla="*/ 32 w 43"/>
                <a:gd name="T59" fmla="*/ 37 h 37"/>
                <a:gd name="T60" fmla="*/ 37 w 43"/>
                <a:gd name="T61" fmla="*/ 37 h 37"/>
                <a:gd name="T62" fmla="*/ 40 w 43"/>
                <a:gd name="T63" fmla="*/ 36 h 37"/>
                <a:gd name="T64" fmla="*/ 43 w 43"/>
                <a:gd name="T65" fmla="*/ 33 h 37"/>
                <a:gd name="T66" fmla="*/ 43 w 43"/>
                <a:gd name="T67" fmla="*/ 29 h 37"/>
                <a:gd name="T68" fmla="*/ 42 w 43"/>
                <a:gd name="T69" fmla="*/ 26 h 37"/>
                <a:gd name="T70" fmla="*/ 40 w 43"/>
                <a:gd name="T71" fmla="*/ 23 h 37"/>
                <a:gd name="T72" fmla="*/ 37 w 43"/>
                <a:gd name="T73" fmla="*/ 20 h 37"/>
                <a:gd name="T74" fmla="*/ 32 w 43"/>
                <a:gd name="T75" fmla="*/ 15 h 37"/>
                <a:gd name="T76" fmla="*/ 29 w 43"/>
                <a:gd name="T77" fmla="*/ 12 h 37"/>
                <a:gd name="T78" fmla="*/ 24 w 43"/>
                <a:gd name="T79" fmla="*/ 8 h 37"/>
                <a:gd name="T80" fmla="*/ 21 w 43"/>
                <a:gd name="T81" fmla="*/ 5 h 37"/>
                <a:gd name="T82" fmla="*/ 21 w 43"/>
                <a:gd name="T83" fmla="*/ 5 h 37"/>
                <a:gd name="T84" fmla="*/ 21 w 43"/>
                <a:gd name="T85" fmla="*/ 5 h 37"/>
                <a:gd name="T86" fmla="*/ 21 w 43"/>
                <a:gd name="T87" fmla="*/ 5 h 37"/>
                <a:gd name="T88" fmla="*/ 21 w 43"/>
                <a:gd name="T89" fmla="*/ 5 h 37"/>
                <a:gd name="T90" fmla="*/ 21 w 43"/>
                <a:gd name="T91" fmla="*/ 5 h 37"/>
                <a:gd name="T92" fmla="*/ 21 w 43"/>
                <a:gd name="T93" fmla="*/ 5 h 37"/>
                <a:gd name="T94" fmla="*/ 21 w 43"/>
                <a:gd name="T95" fmla="*/ 5 h 37"/>
                <a:gd name="T96" fmla="*/ 21 w 43"/>
                <a:gd name="T97" fmla="*/ 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21" y="5"/>
                  </a:moveTo>
                  <a:lnTo>
                    <a:pt x="18" y="4"/>
                  </a:lnTo>
                  <a:lnTo>
                    <a:pt x="16" y="2"/>
                  </a:lnTo>
                  <a:lnTo>
                    <a:pt x="13" y="0"/>
                  </a:lnTo>
                  <a:lnTo>
                    <a:pt x="11" y="0"/>
                  </a:lnTo>
                  <a:lnTo>
                    <a:pt x="8" y="0"/>
                  </a:lnTo>
                  <a:lnTo>
                    <a:pt x="6" y="0"/>
                  </a:lnTo>
                  <a:lnTo>
                    <a:pt x="5" y="2"/>
                  </a:lnTo>
                  <a:lnTo>
                    <a:pt x="3" y="5"/>
                  </a:lnTo>
                  <a:lnTo>
                    <a:pt x="2" y="7"/>
                  </a:lnTo>
                  <a:lnTo>
                    <a:pt x="0" y="8"/>
                  </a:lnTo>
                  <a:lnTo>
                    <a:pt x="0" y="12"/>
                  </a:lnTo>
                  <a:lnTo>
                    <a:pt x="0" y="13"/>
                  </a:lnTo>
                  <a:lnTo>
                    <a:pt x="0" y="16"/>
                  </a:lnTo>
                  <a:lnTo>
                    <a:pt x="0" y="18"/>
                  </a:lnTo>
                  <a:lnTo>
                    <a:pt x="0" y="21"/>
                  </a:lnTo>
                  <a:lnTo>
                    <a:pt x="0" y="23"/>
                  </a:lnTo>
                  <a:lnTo>
                    <a:pt x="2" y="24"/>
                  </a:lnTo>
                  <a:lnTo>
                    <a:pt x="2" y="26"/>
                  </a:lnTo>
                  <a:lnTo>
                    <a:pt x="3" y="28"/>
                  </a:lnTo>
                  <a:lnTo>
                    <a:pt x="3" y="29"/>
                  </a:lnTo>
                  <a:lnTo>
                    <a:pt x="5" y="29"/>
                  </a:lnTo>
                  <a:lnTo>
                    <a:pt x="6" y="29"/>
                  </a:lnTo>
                  <a:lnTo>
                    <a:pt x="6" y="31"/>
                  </a:lnTo>
                  <a:lnTo>
                    <a:pt x="8" y="31"/>
                  </a:lnTo>
                  <a:lnTo>
                    <a:pt x="13" y="31"/>
                  </a:lnTo>
                  <a:lnTo>
                    <a:pt x="18" y="33"/>
                  </a:lnTo>
                  <a:lnTo>
                    <a:pt x="24" y="34"/>
                  </a:lnTo>
                  <a:lnTo>
                    <a:pt x="29" y="36"/>
                  </a:lnTo>
                  <a:lnTo>
                    <a:pt x="32" y="37"/>
                  </a:lnTo>
                  <a:lnTo>
                    <a:pt x="37" y="37"/>
                  </a:lnTo>
                  <a:lnTo>
                    <a:pt x="40" y="36"/>
                  </a:lnTo>
                  <a:lnTo>
                    <a:pt x="43" y="33"/>
                  </a:lnTo>
                  <a:lnTo>
                    <a:pt x="43" y="29"/>
                  </a:lnTo>
                  <a:lnTo>
                    <a:pt x="42" y="26"/>
                  </a:lnTo>
                  <a:lnTo>
                    <a:pt x="40" y="23"/>
                  </a:lnTo>
                  <a:lnTo>
                    <a:pt x="37" y="20"/>
                  </a:lnTo>
                  <a:lnTo>
                    <a:pt x="32" y="15"/>
                  </a:lnTo>
                  <a:lnTo>
                    <a:pt x="29" y="12"/>
                  </a:lnTo>
                  <a:lnTo>
                    <a:pt x="24" y="8"/>
                  </a:lnTo>
                  <a:lnTo>
                    <a:pt x="21"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5" name="Freeform 1041"/>
            <p:cNvSpPr>
              <a:spLocks/>
            </p:cNvSpPr>
            <p:nvPr/>
          </p:nvSpPr>
          <p:spPr bwMode="auto">
            <a:xfrm>
              <a:off x="4902" y="2481"/>
              <a:ext cx="43" cy="37"/>
            </a:xfrm>
            <a:custGeom>
              <a:avLst/>
              <a:gdLst>
                <a:gd name="T0" fmla="*/ 21 w 43"/>
                <a:gd name="T1" fmla="*/ 5 h 37"/>
                <a:gd name="T2" fmla="*/ 18 w 43"/>
                <a:gd name="T3" fmla="*/ 4 h 37"/>
                <a:gd name="T4" fmla="*/ 16 w 43"/>
                <a:gd name="T5" fmla="*/ 2 h 37"/>
                <a:gd name="T6" fmla="*/ 13 w 43"/>
                <a:gd name="T7" fmla="*/ 0 h 37"/>
                <a:gd name="T8" fmla="*/ 11 w 43"/>
                <a:gd name="T9" fmla="*/ 0 h 37"/>
                <a:gd name="T10" fmla="*/ 8 w 43"/>
                <a:gd name="T11" fmla="*/ 0 h 37"/>
                <a:gd name="T12" fmla="*/ 6 w 43"/>
                <a:gd name="T13" fmla="*/ 0 h 37"/>
                <a:gd name="T14" fmla="*/ 5 w 43"/>
                <a:gd name="T15" fmla="*/ 2 h 37"/>
                <a:gd name="T16" fmla="*/ 3 w 43"/>
                <a:gd name="T17" fmla="*/ 5 h 37"/>
                <a:gd name="T18" fmla="*/ 2 w 43"/>
                <a:gd name="T19" fmla="*/ 7 h 37"/>
                <a:gd name="T20" fmla="*/ 0 w 43"/>
                <a:gd name="T21" fmla="*/ 8 h 37"/>
                <a:gd name="T22" fmla="*/ 0 w 43"/>
                <a:gd name="T23" fmla="*/ 12 h 37"/>
                <a:gd name="T24" fmla="*/ 0 w 43"/>
                <a:gd name="T25" fmla="*/ 13 h 37"/>
                <a:gd name="T26" fmla="*/ 0 w 43"/>
                <a:gd name="T27" fmla="*/ 16 h 37"/>
                <a:gd name="T28" fmla="*/ 0 w 43"/>
                <a:gd name="T29" fmla="*/ 18 h 37"/>
                <a:gd name="T30" fmla="*/ 0 w 43"/>
                <a:gd name="T31" fmla="*/ 21 h 37"/>
                <a:gd name="T32" fmla="*/ 0 w 43"/>
                <a:gd name="T33" fmla="*/ 23 h 37"/>
                <a:gd name="T34" fmla="*/ 2 w 43"/>
                <a:gd name="T35" fmla="*/ 24 h 37"/>
                <a:gd name="T36" fmla="*/ 2 w 43"/>
                <a:gd name="T37" fmla="*/ 26 h 37"/>
                <a:gd name="T38" fmla="*/ 3 w 43"/>
                <a:gd name="T39" fmla="*/ 28 h 37"/>
                <a:gd name="T40" fmla="*/ 3 w 43"/>
                <a:gd name="T41" fmla="*/ 29 h 37"/>
                <a:gd name="T42" fmla="*/ 5 w 43"/>
                <a:gd name="T43" fmla="*/ 29 h 37"/>
                <a:gd name="T44" fmla="*/ 6 w 43"/>
                <a:gd name="T45" fmla="*/ 29 h 37"/>
                <a:gd name="T46" fmla="*/ 6 w 43"/>
                <a:gd name="T47" fmla="*/ 31 h 37"/>
                <a:gd name="T48" fmla="*/ 8 w 43"/>
                <a:gd name="T49" fmla="*/ 31 h 37"/>
                <a:gd name="T50" fmla="*/ 13 w 43"/>
                <a:gd name="T51" fmla="*/ 31 h 37"/>
                <a:gd name="T52" fmla="*/ 18 w 43"/>
                <a:gd name="T53" fmla="*/ 33 h 37"/>
                <a:gd name="T54" fmla="*/ 24 w 43"/>
                <a:gd name="T55" fmla="*/ 34 h 37"/>
                <a:gd name="T56" fmla="*/ 29 w 43"/>
                <a:gd name="T57" fmla="*/ 36 h 37"/>
                <a:gd name="T58" fmla="*/ 32 w 43"/>
                <a:gd name="T59" fmla="*/ 37 h 37"/>
                <a:gd name="T60" fmla="*/ 37 w 43"/>
                <a:gd name="T61" fmla="*/ 37 h 37"/>
                <a:gd name="T62" fmla="*/ 40 w 43"/>
                <a:gd name="T63" fmla="*/ 36 h 37"/>
                <a:gd name="T64" fmla="*/ 43 w 43"/>
                <a:gd name="T65" fmla="*/ 33 h 37"/>
                <a:gd name="T66" fmla="*/ 43 w 43"/>
                <a:gd name="T67" fmla="*/ 29 h 37"/>
                <a:gd name="T68" fmla="*/ 42 w 43"/>
                <a:gd name="T69" fmla="*/ 26 h 37"/>
                <a:gd name="T70" fmla="*/ 40 w 43"/>
                <a:gd name="T71" fmla="*/ 23 h 37"/>
                <a:gd name="T72" fmla="*/ 37 w 43"/>
                <a:gd name="T73" fmla="*/ 20 h 37"/>
                <a:gd name="T74" fmla="*/ 32 w 43"/>
                <a:gd name="T75" fmla="*/ 15 h 37"/>
                <a:gd name="T76" fmla="*/ 29 w 43"/>
                <a:gd name="T77" fmla="*/ 12 h 37"/>
                <a:gd name="T78" fmla="*/ 24 w 43"/>
                <a:gd name="T79" fmla="*/ 8 h 37"/>
                <a:gd name="T80" fmla="*/ 21 w 43"/>
                <a:gd name="T81" fmla="*/ 5 h 37"/>
                <a:gd name="T82" fmla="*/ 21 w 43"/>
                <a:gd name="T83" fmla="*/ 5 h 37"/>
                <a:gd name="T84" fmla="*/ 21 w 43"/>
                <a:gd name="T85" fmla="*/ 5 h 37"/>
                <a:gd name="T86" fmla="*/ 21 w 43"/>
                <a:gd name="T87" fmla="*/ 5 h 37"/>
                <a:gd name="T88" fmla="*/ 21 w 43"/>
                <a:gd name="T89" fmla="*/ 5 h 37"/>
                <a:gd name="T90" fmla="*/ 21 w 43"/>
                <a:gd name="T91" fmla="*/ 5 h 37"/>
                <a:gd name="T92" fmla="*/ 21 w 43"/>
                <a:gd name="T93" fmla="*/ 5 h 37"/>
                <a:gd name="T94" fmla="*/ 21 w 43"/>
                <a:gd name="T95" fmla="*/ 5 h 37"/>
                <a:gd name="T96" fmla="*/ 21 w 43"/>
                <a:gd name="T97" fmla="*/ 5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37"/>
                <a:gd name="T149" fmla="*/ 43 w 43"/>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37">
                  <a:moveTo>
                    <a:pt x="21" y="5"/>
                  </a:moveTo>
                  <a:lnTo>
                    <a:pt x="18" y="4"/>
                  </a:lnTo>
                  <a:lnTo>
                    <a:pt x="16" y="2"/>
                  </a:lnTo>
                  <a:lnTo>
                    <a:pt x="13" y="0"/>
                  </a:lnTo>
                  <a:lnTo>
                    <a:pt x="11" y="0"/>
                  </a:lnTo>
                  <a:lnTo>
                    <a:pt x="8" y="0"/>
                  </a:lnTo>
                  <a:lnTo>
                    <a:pt x="6" y="0"/>
                  </a:lnTo>
                  <a:lnTo>
                    <a:pt x="5" y="2"/>
                  </a:lnTo>
                  <a:lnTo>
                    <a:pt x="3" y="5"/>
                  </a:lnTo>
                  <a:lnTo>
                    <a:pt x="2" y="7"/>
                  </a:lnTo>
                  <a:lnTo>
                    <a:pt x="0" y="8"/>
                  </a:lnTo>
                  <a:lnTo>
                    <a:pt x="0" y="12"/>
                  </a:lnTo>
                  <a:lnTo>
                    <a:pt x="0" y="13"/>
                  </a:lnTo>
                  <a:lnTo>
                    <a:pt x="0" y="16"/>
                  </a:lnTo>
                  <a:lnTo>
                    <a:pt x="0" y="18"/>
                  </a:lnTo>
                  <a:lnTo>
                    <a:pt x="0" y="21"/>
                  </a:lnTo>
                  <a:lnTo>
                    <a:pt x="0" y="23"/>
                  </a:lnTo>
                  <a:lnTo>
                    <a:pt x="2" y="24"/>
                  </a:lnTo>
                  <a:lnTo>
                    <a:pt x="2" y="26"/>
                  </a:lnTo>
                  <a:lnTo>
                    <a:pt x="3" y="28"/>
                  </a:lnTo>
                  <a:lnTo>
                    <a:pt x="3" y="29"/>
                  </a:lnTo>
                  <a:lnTo>
                    <a:pt x="5" y="29"/>
                  </a:lnTo>
                  <a:lnTo>
                    <a:pt x="6" y="29"/>
                  </a:lnTo>
                  <a:lnTo>
                    <a:pt x="6" y="31"/>
                  </a:lnTo>
                  <a:lnTo>
                    <a:pt x="8" y="31"/>
                  </a:lnTo>
                  <a:lnTo>
                    <a:pt x="13" y="31"/>
                  </a:lnTo>
                  <a:lnTo>
                    <a:pt x="18" y="33"/>
                  </a:lnTo>
                  <a:lnTo>
                    <a:pt x="24" y="34"/>
                  </a:lnTo>
                  <a:lnTo>
                    <a:pt x="29" y="36"/>
                  </a:lnTo>
                  <a:lnTo>
                    <a:pt x="32" y="37"/>
                  </a:lnTo>
                  <a:lnTo>
                    <a:pt x="37" y="37"/>
                  </a:lnTo>
                  <a:lnTo>
                    <a:pt x="40" y="36"/>
                  </a:lnTo>
                  <a:lnTo>
                    <a:pt x="43" y="33"/>
                  </a:lnTo>
                  <a:lnTo>
                    <a:pt x="43" y="29"/>
                  </a:lnTo>
                  <a:lnTo>
                    <a:pt x="42" y="26"/>
                  </a:lnTo>
                  <a:lnTo>
                    <a:pt x="40" y="23"/>
                  </a:lnTo>
                  <a:lnTo>
                    <a:pt x="37" y="20"/>
                  </a:lnTo>
                  <a:lnTo>
                    <a:pt x="32" y="15"/>
                  </a:lnTo>
                  <a:lnTo>
                    <a:pt x="29" y="12"/>
                  </a:lnTo>
                  <a:lnTo>
                    <a:pt x="24" y="8"/>
                  </a:lnTo>
                  <a:lnTo>
                    <a:pt x="21" y="5"/>
                  </a:lnTo>
                </a:path>
              </a:pathLst>
            </a:custGeom>
            <a:solidFill>
              <a:srgbClr val="FFFF66"/>
            </a:solidFill>
            <a:ln w="4763">
              <a:solidFill>
                <a:srgbClr val="990000"/>
              </a:solidFill>
              <a:round/>
              <a:headEnd/>
              <a:tailEnd/>
            </a:ln>
          </p:spPr>
          <p:txBody>
            <a:bodyPr/>
            <a:lstStyle/>
            <a:p>
              <a:endParaRPr lang="en-GB"/>
            </a:p>
          </p:txBody>
        </p:sp>
        <p:sp>
          <p:nvSpPr>
            <p:cNvPr id="726" name="Freeform 1042"/>
            <p:cNvSpPr>
              <a:spLocks/>
            </p:cNvSpPr>
            <p:nvPr/>
          </p:nvSpPr>
          <p:spPr bwMode="auto">
            <a:xfrm>
              <a:off x="4393" y="2687"/>
              <a:ext cx="255" cy="250"/>
            </a:xfrm>
            <a:custGeom>
              <a:avLst/>
              <a:gdLst>
                <a:gd name="T0" fmla="*/ 17 w 255"/>
                <a:gd name="T1" fmla="*/ 73 h 250"/>
                <a:gd name="T2" fmla="*/ 27 w 255"/>
                <a:gd name="T3" fmla="*/ 84 h 250"/>
                <a:gd name="T4" fmla="*/ 32 w 255"/>
                <a:gd name="T5" fmla="*/ 95 h 250"/>
                <a:gd name="T6" fmla="*/ 30 w 255"/>
                <a:gd name="T7" fmla="*/ 122 h 250"/>
                <a:gd name="T8" fmla="*/ 29 w 255"/>
                <a:gd name="T9" fmla="*/ 151 h 250"/>
                <a:gd name="T10" fmla="*/ 30 w 255"/>
                <a:gd name="T11" fmla="*/ 172 h 250"/>
                <a:gd name="T12" fmla="*/ 33 w 255"/>
                <a:gd name="T13" fmla="*/ 179 h 250"/>
                <a:gd name="T14" fmla="*/ 38 w 255"/>
                <a:gd name="T15" fmla="*/ 187 h 250"/>
                <a:gd name="T16" fmla="*/ 33 w 255"/>
                <a:gd name="T17" fmla="*/ 200 h 250"/>
                <a:gd name="T18" fmla="*/ 24 w 255"/>
                <a:gd name="T19" fmla="*/ 216 h 250"/>
                <a:gd name="T20" fmla="*/ 21 w 255"/>
                <a:gd name="T21" fmla="*/ 232 h 250"/>
                <a:gd name="T22" fmla="*/ 32 w 255"/>
                <a:gd name="T23" fmla="*/ 246 h 250"/>
                <a:gd name="T24" fmla="*/ 51 w 255"/>
                <a:gd name="T25" fmla="*/ 250 h 250"/>
                <a:gd name="T26" fmla="*/ 70 w 255"/>
                <a:gd name="T27" fmla="*/ 237 h 250"/>
                <a:gd name="T28" fmla="*/ 90 w 255"/>
                <a:gd name="T29" fmla="*/ 221 h 250"/>
                <a:gd name="T30" fmla="*/ 109 w 255"/>
                <a:gd name="T31" fmla="*/ 206 h 250"/>
                <a:gd name="T32" fmla="*/ 127 w 255"/>
                <a:gd name="T33" fmla="*/ 192 h 250"/>
                <a:gd name="T34" fmla="*/ 138 w 255"/>
                <a:gd name="T35" fmla="*/ 174 h 250"/>
                <a:gd name="T36" fmla="*/ 148 w 255"/>
                <a:gd name="T37" fmla="*/ 156 h 250"/>
                <a:gd name="T38" fmla="*/ 162 w 255"/>
                <a:gd name="T39" fmla="*/ 145 h 250"/>
                <a:gd name="T40" fmla="*/ 180 w 255"/>
                <a:gd name="T41" fmla="*/ 139 h 250"/>
                <a:gd name="T42" fmla="*/ 196 w 255"/>
                <a:gd name="T43" fmla="*/ 127 h 250"/>
                <a:gd name="T44" fmla="*/ 201 w 255"/>
                <a:gd name="T45" fmla="*/ 108 h 250"/>
                <a:gd name="T46" fmla="*/ 207 w 255"/>
                <a:gd name="T47" fmla="*/ 90 h 250"/>
                <a:gd name="T48" fmla="*/ 221 w 255"/>
                <a:gd name="T49" fmla="*/ 84 h 250"/>
                <a:gd name="T50" fmla="*/ 234 w 255"/>
                <a:gd name="T51" fmla="*/ 77 h 250"/>
                <a:gd name="T52" fmla="*/ 244 w 255"/>
                <a:gd name="T53" fmla="*/ 66 h 250"/>
                <a:gd name="T54" fmla="*/ 252 w 255"/>
                <a:gd name="T55" fmla="*/ 48 h 250"/>
                <a:gd name="T56" fmla="*/ 254 w 255"/>
                <a:gd name="T57" fmla="*/ 32 h 250"/>
                <a:gd name="T58" fmla="*/ 241 w 255"/>
                <a:gd name="T59" fmla="*/ 21 h 250"/>
                <a:gd name="T60" fmla="*/ 226 w 255"/>
                <a:gd name="T61" fmla="*/ 21 h 250"/>
                <a:gd name="T62" fmla="*/ 204 w 255"/>
                <a:gd name="T63" fmla="*/ 39 h 250"/>
                <a:gd name="T64" fmla="*/ 183 w 255"/>
                <a:gd name="T65" fmla="*/ 58 h 250"/>
                <a:gd name="T66" fmla="*/ 162 w 255"/>
                <a:gd name="T67" fmla="*/ 60 h 250"/>
                <a:gd name="T68" fmla="*/ 139 w 255"/>
                <a:gd name="T69" fmla="*/ 55 h 250"/>
                <a:gd name="T70" fmla="*/ 120 w 255"/>
                <a:gd name="T71" fmla="*/ 47 h 250"/>
                <a:gd name="T72" fmla="*/ 109 w 255"/>
                <a:gd name="T73" fmla="*/ 37 h 250"/>
                <a:gd name="T74" fmla="*/ 98 w 255"/>
                <a:gd name="T75" fmla="*/ 29 h 250"/>
                <a:gd name="T76" fmla="*/ 88 w 255"/>
                <a:gd name="T77" fmla="*/ 24 h 250"/>
                <a:gd name="T78" fmla="*/ 82 w 255"/>
                <a:gd name="T79" fmla="*/ 26 h 250"/>
                <a:gd name="T80" fmla="*/ 75 w 255"/>
                <a:gd name="T81" fmla="*/ 26 h 250"/>
                <a:gd name="T82" fmla="*/ 58 w 255"/>
                <a:gd name="T83" fmla="*/ 16 h 250"/>
                <a:gd name="T84" fmla="*/ 27 w 255"/>
                <a:gd name="T85" fmla="*/ 3 h 250"/>
                <a:gd name="T86" fmla="*/ 8 w 255"/>
                <a:gd name="T87" fmla="*/ 5 h 250"/>
                <a:gd name="T88" fmla="*/ 0 w 255"/>
                <a:gd name="T89" fmla="*/ 24 h 250"/>
                <a:gd name="T90" fmla="*/ 6 w 255"/>
                <a:gd name="T91" fmla="*/ 50 h 250"/>
                <a:gd name="T92" fmla="*/ 11 w 255"/>
                <a:gd name="T93" fmla="*/ 58 h 250"/>
                <a:gd name="T94" fmla="*/ 11 w 255"/>
                <a:gd name="T95" fmla="*/ 58 h 250"/>
                <a:gd name="T96" fmla="*/ 11 w 255"/>
                <a:gd name="T97" fmla="*/ 60 h 250"/>
                <a:gd name="T98" fmla="*/ 11 w 255"/>
                <a:gd name="T99" fmla="*/ 61 h 250"/>
                <a:gd name="T100" fmla="*/ 13 w 255"/>
                <a:gd name="T101" fmla="*/ 63 h 2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250"/>
                <a:gd name="T155" fmla="*/ 255 w 255"/>
                <a:gd name="T156" fmla="*/ 250 h 2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250">
                  <a:moveTo>
                    <a:pt x="13" y="65"/>
                  </a:moveTo>
                  <a:lnTo>
                    <a:pt x="16" y="68"/>
                  </a:lnTo>
                  <a:lnTo>
                    <a:pt x="17" y="73"/>
                  </a:lnTo>
                  <a:lnTo>
                    <a:pt x="21" y="76"/>
                  </a:lnTo>
                  <a:lnTo>
                    <a:pt x="24" y="79"/>
                  </a:lnTo>
                  <a:lnTo>
                    <a:pt x="27" y="84"/>
                  </a:lnTo>
                  <a:lnTo>
                    <a:pt x="30" y="87"/>
                  </a:lnTo>
                  <a:lnTo>
                    <a:pt x="32" y="90"/>
                  </a:lnTo>
                  <a:lnTo>
                    <a:pt x="32" y="95"/>
                  </a:lnTo>
                  <a:lnTo>
                    <a:pt x="32" y="105"/>
                  </a:lnTo>
                  <a:lnTo>
                    <a:pt x="30" y="114"/>
                  </a:lnTo>
                  <a:lnTo>
                    <a:pt x="30" y="122"/>
                  </a:lnTo>
                  <a:lnTo>
                    <a:pt x="30" y="132"/>
                  </a:lnTo>
                  <a:lnTo>
                    <a:pt x="29" y="142"/>
                  </a:lnTo>
                  <a:lnTo>
                    <a:pt x="29" y="151"/>
                  </a:lnTo>
                  <a:lnTo>
                    <a:pt x="29" y="159"/>
                  </a:lnTo>
                  <a:lnTo>
                    <a:pt x="29" y="169"/>
                  </a:lnTo>
                  <a:lnTo>
                    <a:pt x="30" y="172"/>
                  </a:lnTo>
                  <a:lnTo>
                    <a:pt x="32" y="174"/>
                  </a:lnTo>
                  <a:lnTo>
                    <a:pt x="32" y="177"/>
                  </a:lnTo>
                  <a:lnTo>
                    <a:pt x="33" y="179"/>
                  </a:lnTo>
                  <a:lnTo>
                    <a:pt x="35" y="182"/>
                  </a:lnTo>
                  <a:lnTo>
                    <a:pt x="37" y="184"/>
                  </a:lnTo>
                  <a:lnTo>
                    <a:pt x="38" y="187"/>
                  </a:lnTo>
                  <a:lnTo>
                    <a:pt x="38" y="188"/>
                  </a:lnTo>
                  <a:lnTo>
                    <a:pt x="37" y="195"/>
                  </a:lnTo>
                  <a:lnTo>
                    <a:pt x="33" y="200"/>
                  </a:lnTo>
                  <a:lnTo>
                    <a:pt x="30" y="204"/>
                  </a:lnTo>
                  <a:lnTo>
                    <a:pt x="27" y="211"/>
                  </a:lnTo>
                  <a:lnTo>
                    <a:pt x="24" y="216"/>
                  </a:lnTo>
                  <a:lnTo>
                    <a:pt x="22" y="221"/>
                  </a:lnTo>
                  <a:lnTo>
                    <a:pt x="21" y="227"/>
                  </a:lnTo>
                  <a:lnTo>
                    <a:pt x="21" y="232"/>
                  </a:lnTo>
                  <a:lnTo>
                    <a:pt x="24" y="238"/>
                  </a:lnTo>
                  <a:lnTo>
                    <a:pt x="27" y="241"/>
                  </a:lnTo>
                  <a:lnTo>
                    <a:pt x="32" y="246"/>
                  </a:lnTo>
                  <a:lnTo>
                    <a:pt x="38" y="248"/>
                  </a:lnTo>
                  <a:lnTo>
                    <a:pt x="45" y="250"/>
                  </a:lnTo>
                  <a:lnTo>
                    <a:pt x="51" y="250"/>
                  </a:lnTo>
                  <a:lnTo>
                    <a:pt x="58" y="246"/>
                  </a:lnTo>
                  <a:lnTo>
                    <a:pt x="64" y="243"/>
                  </a:lnTo>
                  <a:lnTo>
                    <a:pt x="70" y="237"/>
                  </a:lnTo>
                  <a:lnTo>
                    <a:pt x="77" y="230"/>
                  </a:lnTo>
                  <a:lnTo>
                    <a:pt x="83" y="225"/>
                  </a:lnTo>
                  <a:lnTo>
                    <a:pt x="90" y="221"/>
                  </a:lnTo>
                  <a:lnTo>
                    <a:pt x="96" y="216"/>
                  </a:lnTo>
                  <a:lnTo>
                    <a:pt x="103" y="211"/>
                  </a:lnTo>
                  <a:lnTo>
                    <a:pt x="109" y="206"/>
                  </a:lnTo>
                  <a:lnTo>
                    <a:pt x="117" y="201"/>
                  </a:lnTo>
                  <a:lnTo>
                    <a:pt x="122" y="196"/>
                  </a:lnTo>
                  <a:lnTo>
                    <a:pt x="127" y="192"/>
                  </a:lnTo>
                  <a:lnTo>
                    <a:pt x="131" y="185"/>
                  </a:lnTo>
                  <a:lnTo>
                    <a:pt x="135" y="180"/>
                  </a:lnTo>
                  <a:lnTo>
                    <a:pt x="138" y="174"/>
                  </a:lnTo>
                  <a:lnTo>
                    <a:pt x="141" y="168"/>
                  </a:lnTo>
                  <a:lnTo>
                    <a:pt x="144" y="161"/>
                  </a:lnTo>
                  <a:lnTo>
                    <a:pt x="148" y="156"/>
                  </a:lnTo>
                  <a:lnTo>
                    <a:pt x="152" y="151"/>
                  </a:lnTo>
                  <a:lnTo>
                    <a:pt x="157" y="148"/>
                  </a:lnTo>
                  <a:lnTo>
                    <a:pt x="162" y="145"/>
                  </a:lnTo>
                  <a:lnTo>
                    <a:pt x="168" y="143"/>
                  </a:lnTo>
                  <a:lnTo>
                    <a:pt x="175" y="140"/>
                  </a:lnTo>
                  <a:lnTo>
                    <a:pt x="180" y="139"/>
                  </a:lnTo>
                  <a:lnTo>
                    <a:pt x="186" y="135"/>
                  </a:lnTo>
                  <a:lnTo>
                    <a:pt x="191" y="132"/>
                  </a:lnTo>
                  <a:lnTo>
                    <a:pt x="196" y="127"/>
                  </a:lnTo>
                  <a:lnTo>
                    <a:pt x="197" y="121"/>
                  </a:lnTo>
                  <a:lnTo>
                    <a:pt x="199" y="114"/>
                  </a:lnTo>
                  <a:lnTo>
                    <a:pt x="201" y="108"/>
                  </a:lnTo>
                  <a:lnTo>
                    <a:pt x="202" y="102"/>
                  </a:lnTo>
                  <a:lnTo>
                    <a:pt x="204" y="95"/>
                  </a:lnTo>
                  <a:lnTo>
                    <a:pt x="207" y="90"/>
                  </a:lnTo>
                  <a:lnTo>
                    <a:pt x="212" y="87"/>
                  </a:lnTo>
                  <a:lnTo>
                    <a:pt x="217" y="85"/>
                  </a:lnTo>
                  <a:lnTo>
                    <a:pt x="221" y="84"/>
                  </a:lnTo>
                  <a:lnTo>
                    <a:pt x="225" y="82"/>
                  </a:lnTo>
                  <a:lnTo>
                    <a:pt x="229" y="81"/>
                  </a:lnTo>
                  <a:lnTo>
                    <a:pt x="234" y="77"/>
                  </a:lnTo>
                  <a:lnTo>
                    <a:pt x="239" y="74"/>
                  </a:lnTo>
                  <a:lnTo>
                    <a:pt x="242" y="71"/>
                  </a:lnTo>
                  <a:lnTo>
                    <a:pt x="244" y="66"/>
                  </a:lnTo>
                  <a:lnTo>
                    <a:pt x="247" y="60"/>
                  </a:lnTo>
                  <a:lnTo>
                    <a:pt x="250" y="55"/>
                  </a:lnTo>
                  <a:lnTo>
                    <a:pt x="252" y="48"/>
                  </a:lnTo>
                  <a:lnTo>
                    <a:pt x="254" y="44"/>
                  </a:lnTo>
                  <a:lnTo>
                    <a:pt x="255" y="37"/>
                  </a:lnTo>
                  <a:lnTo>
                    <a:pt x="254" y="32"/>
                  </a:lnTo>
                  <a:lnTo>
                    <a:pt x="250" y="28"/>
                  </a:lnTo>
                  <a:lnTo>
                    <a:pt x="246" y="24"/>
                  </a:lnTo>
                  <a:lnTo>
                    <a:pt x="241" y="21"/>
                  </a:lnTo>
                  <a:lnTo>
                    <a:pt x="236" y="20"/>
                  </a:lnTo>
                  <a:lnTo>
                    <a:pt x="231" y="20"/>
                  </a:lnTo>
                  <a:lnTo>
                    <a:pt x="226" y="21"/>
                  </a:lnTo>
                  <a:lnTo>
                    <a:pt x="218" y="24"/>
                  </a:lnTo>
                  <a:lnTo>
                    <a:pt x="212" y="31"/>
                  </a:lnTo>
                  <a:lnTo>
                    <a:pt x="204" y="39"/>
                  </a:lnTo>
                  <a:lnTo>
                    <a:pt x="197" y="47"/>
                  </a:lnTo>
                  <a:lnTo>
                    <a:pt x="191" y="53"/>
                  </a:lnTo>
                  <a:lnTo>
                    <a:pt x="183" y="58"/>
                  </a:lnTo>
                  <a:lnTo>
                    <a:pt x="176" y="60"/>
                  </a:lnTo>
                  <a:lnTo>
                    <a:pt x="168" y="61"/>
                  </a:lnTo>
                  <a:lnTo>
                    <a:pt x="162" y="60"/>
                  </a:lnTo>
                  <a:lnTo>
                    <a:pt x="154" y="60"/>
                  </a:lnTo>
                  <a:lnTo>
                    <a:pt x="148" y="57"/>
                  </a:lnTo>
                  <a:lnTo>
                    <a:pt x="139" y="55"/>
                  </a:lnTo>
                  <a:lnTo>
                    <a:pt x="131" y="52"/>
                  </a:lnTo>
                  <a:lnTo>
                    <a:pt x="125" y="48"/>
                  </a:lnTo>
                  <a:lnTo>
                    <a:pt x="120" y="47"/>
                  </a:lnTo>
                  <a:lnTo>
                    <a:pt x="117" y="44"/>
                  </a:lnTo>
                  <a:lnTo>
                    <a:pt x="114" y="40"/>
                  </a:lnTo>
                  <a:lnTo>
                    <a:pt x="109" y="37"/>
                  </a:lnTo>
                  <a:lnTo>
                    <a:pt x="106" y="36"/>
                  </a:lnTo>
                  <a:lnTo>
                    <a:pt x="103" y="32"/>
                  </a:lnTo>
                  <a:lnTo>
                    <a:pt x="98" y="29"/>
                  </a:lnTo>
                  <a:lnTo>
                    <a:pt x="94" y="26"/>
                  </a:lnTo>
                  <a:lnTo>
                    <a:pt x="91" y="24"/>
                  </a:lnTo>
                  <a:lnTo>
                    <a:pt x="88" y="24"/>
                  </a:lnTo>
                  <a:lnTo>
                    <a:pt x="86" y="24"/>
                  </a:lnTo>
                  <a:lnTo>
                    <a:pt x="83" y="24"/>
                  </a:lnTo>
                  <a:lnTo>
                    <a:pt x="82" y="26"/>
                  </a:lnTo>
                  <a:lnTo>
                    <a:pt x="78" y="26"/>
                  </a:lnTo>
                  <a:lnTo>
                    <a:pt x="77" y="26"/>
                  </a:lnTo>
                  <a:lnTo>
                    <a:pt x="75" y="26"/>
                  </a:lnTo>
                  <a:lnTo>
                    <a:pt x="72" y="24"/>
                  </a:lnTo>
                  <a:lnTo>
                    <a:pt x="66" y="21"/>
                  </a:lnTo>
                  <a:lnTo>
                    <a:pt x="58" y="16"/>
                  </a:lnTo>
                  <a:lnTo>
                    <a:pt x="46" y="11"/>
                  </a:lnTo>
                  <a:lnTo>
                    <a:pt x="37" y="7"/>
                  </a:lnTo>
                  <a:lnTo>
                    <a:pt x="27" y="3"/>
                  </a:lnTo>
                  <a:lnTo>
                    <a:pt x="19" y="0"/>
                  </a:lnTo>
                  <a:lnTo>
                    <a:pt x="14" y="0"/>
                  </a:lnTo>
                  <a:lnTo>
                    <a:pt x="8" y="5"/>
                  </a:lnTo>
                  <a:lnTo>
                    <a:pt x="3" y="10"/>
                  </a:lnTo>
                  <a:lnTo>
                    <a:pt x="0" y="18"/>
                  </a:lnTo>
                  <a:lnTo>
                    <a:pt x="0" y="24"/>
                  </a:lnTo>
                  <a:lnTo>
                    <a:pt x="0" y="32"/>
                  </a:lnTo>
                  <a:lnTo>
                    <a:pt x="3" y="42"/>
                  </a:lnTo>
                  <a:lnTo>
                    <a:pt x="6" y="50"/>
                  </a:lnTo>
                  <a:lnTo>
                    <a:pt x="11" y="57"/>
                  </a:lnTo>
                  <a:lnTo>
                    <a:pt x="11" y="58"/>
                  </a:lnTo>
                  <a:lnTo>
                    <a:pt x="11" y="60"/>
                  </a:lnTo>
                  <a:lnTo>
                    <a:pt x="11" y="61"/>
                  </a:lnTo>
                  <a:lnTo>
                    <a:pt x="13" y="63"/>
                  </a:lnTo>
                  <a:lnTo>
                    <a:pt x="13" y="65"/>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7" name="Freeform 1043"/>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8" name="Freeform 1044"/>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9" name="Freeform 1045"/>
            <p:cNvSpPr>
              <a:spLocks/>
            </p:cNvSpPr>
            <p:nvPr/>
          </p:nvSpPr>
          <p:spPr bwMode="auto">
            <a:xfrm>
              <a:off x="4465" y="2813"/>
              <a:ext cx="67" cy="75"/>
            </a:xfrm>
            <a:custGeom>
              <a:avLst/>
              <a:gdLst>
                <a:gd name="T0" fmla="*/ 6 w 67"/>
                <a:gd name="T1" fmla="*/ 62 h 75"/>
                <a:gd name="T2" fmla="*/ 6 w 67"/>
                <a:gd name="T3" fmla="*/ 66 h 75"/>
                <a:gd name="T4" fmla="*/ 8 w 67"/>
                <a:gd name="T5" fmla="*/ 69 h 75"/>
                <a:gd name="T6" fmla="*/ 10 w 67"/>
                <a:gd name="T7" fmla="*/ 72 h 75"/>
                <a:gd name="T8" fmla="*/ 13 w 67"/>
                <a:gd name="T9" fmla="*/ 74 h 75"/>
                <a:gd name="T10" fmla="*/ 16 w 67"/>
                <a:gd name="T11" fmla="*/ 75 h 75"/>
                <a:gd name="T12" fmla="*/ 19 w 67"/>
                <a:gd name="T13" fmla="*/ 75 h 75"/>
                <a:gd name="T14" fmla="*/ 22 w 67"/>
                <a:gd name="T15" fmla="*/ 75 h 75"/>
                <a:gd name="T16" fmla="*/ 26 w 67"/>
                <a:gd name="T17" fmla="*/ 75 h 75"/>
                <a:gd name="T18" fmla="*/ 31 w 67"/>
                <a:gd name="T19" fmla="*/ 74 h 75"/>
                <a:gd name="T20" fmla="*/ 35 w 67"/>
                <a:gd name="T21" fmla="*/ 70 h 75"/>
                <a:gd name="T22" fmla="*/ 39 w 67"/>
                <a:gd name="T23" fmla="*/ 67 h 75"/>
                <a:gd name="T24" fmla="*/ 42 w 67"/>
                <a:gd name="T25" fmla="*/ 64 h 75"/>
                <a:gd name="T26" fmla="*/ 43 w 67"/>
                <a:gd name="T27" fmla="*/ 59 h 75"/>
                <a:gd name="T28" fmla="*/ 47 w 67"/>
                <a:gd name="T29" fmla="*/ 56 h 75"/>
                <a:gd name="T30" fmla="*/ 50 w 67"/>
                <a:gd name="T31" fmla="*/ 51 h 75"/>
                <a:gd name="T32" fmla="*/ 51 w 67"/>
                <a:gd name="T33" fmla="*/ 46 h 75"/>
                <a:gd name="T34" fmla="*/ 53 w 67"/>
                <a:gd name="T35" fmla="*/ 43 h 75"/>
                <a:gd name="T36" fmla="*/ 56 w 67"/>
                <a:gd name="T37" fmla="*/ 42 h 75"/>
                <a:gd name="T38" fmla="*/ 58 w 67"/>
                <a:gd name="T39" fmla="*/ 38 h 75"/>
                <a:gd name="T40" fmla="*/ 61 w 67"/>
                <a:gd name="T41" fmla="*/ 35 h 75"/>
                <a:gd name="T42" fmla="*/ 63 w 67"/>
                <a:gd name="T43" fmla="*/ 32 h 75"/>
                <a:gd name="T44" fmla="*/ 64 w 67"/>
                <a:gd name="T45" fmla="*/ 29 h 75"/>
                <a:gd name="T46" fmla="*/ 66 w 67"/>
                <a:gd name="T47" fmla="*/ 25 h 75"/>
                <a:gd name="T48" fmla="*/ 67 w 67"/>
                <a:gd name="T49" fmla="*/ 22 h 75"/>
                <a:gd name="T50" fmla="*/ 66 w 67"/>
                <a:gd name="T51" fmla="*/ 19 h 75"/>
                <a:gd name="T52" fmla="*/ 66 w 67"/>
                <a:gd name="T53" fmla="*/ 16 h 75"/>
                <a:gd name="T54" fmla="*/ 64 w 67"/>
                <a:gd name="T55" fmla="*/ 13 h 75"/>
                <a:gd name="T56" fmla="*/ 64 w 67"/>
                <a:gd name="T57" fmla="*/ 9 h 75"/>
                <a:gd name="T58" fmla="*/ 63 w 67"/>
                <a:gd name="T59" fmla="*/ 8 h 75"/>
                <a:gd name="T60" fmla="*/ 61 w 67"/>
                <a:gd name="T61" fmla="*/ 5 h 75"/>
                <a:gd name="T62" fmla="*/ 58 w 67"/>
                <a:gd name="T63" fmla="*/ 3 h 75"/>
                <a:gd name="T64" fmla="*/ 56 w 67"/>
                <a:gd name="T65" fmla="*/ 1 h 75"/>
                <a:gd name="T66" fmla="*/ 50 w 67"/>
                <a:gd name="T67" fmla="*/ 0 h 75"/>
                <a:gd name="T68" fmla="*/ 43 w 67"/>
                <a:gd name="T69" fmla="*/ 0 h 75"/>
                <a:gd name="T70" fmla="*/ 37 w 67"/>
                <a:gd name="T71" fmla="*/ 3 h 75"/>
                <a:gd name="T72" fmla="*/ 32 w 67"/>
                <a:gd name="T73" fmla="*/ 5 h 75"/>
                <a:gd name="T74" fmla="*/ 26 w 67"/>
                <a:gd name="T75" fmla="*/ 8 h 75"/>
                <a:gd name="T76" fmla="*/ 21 w 67"/>
                <a:gd name="T77" fmla="*/ 13 h 75"/>
                <a:gd name="T78" fmla="*/ 14 w 67"/>
                <a:gd name="T79" fmla="*/ 16 h 75"/>
                <a:gd name="T80" fmla="*/ 10 w 67"/>
                <a:gd name="T81" fmla="*/ 19 h 75"/>
                <a:gd name="T82" fmla="*/ 6 w 67"/>
                <a:gd name="T83" fmla="*/ 22 h 75"/>
                <a:gd name="T84" fmla="*/ 3 w 67"/>
                <a:gd name="T85" fmla="*/ 27 h 75"/>
                <a:gd name="T86" fmla="*/ 2 w 67"/>
                <a:gd name="T87" fmla="*/ 32 h 75"/>
                <a:gd name="T88" fmla="*/ 0 w 67"/>
                <a:gd name="T89" fmla="*/ 38 h 75"/>
                <a:gd name="T90" fmla="*/ 0 w 67"/>
                <a:gd name="T91" fmla="*/ 45 h 75"/>
                <a:gd name="T92" fmla="*/ 2 w 67"/>
                <a:gd name="T93" fmla="*/ 51 h 75"/>
                <a:gd name="T94" fmla="*/ 3 w 67"/>
                <a:gd name="T95" fmla="*/ 58 h 75"/>
                <a:gd name="T96" fmla="*/ 6 w 67"/>
                <a:gd name="T97" fmla="*/ 62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75"/>
                <a:gd name="T149" fmla="*/ 67 w 67"/>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75">
                  <a:moveTo>
                    <a:pt x="6" y="62"/>
                  </a:moveTo>
                  <a:lnTo>
                    <a:pt x="6" y="66"/>
                  </a:lnTo>
                  <a:lnTo>
                    <a:pt x="8" y="69"/>
                  </a:lnTo>
                  <a:lnTo>
                    <a:pt x="10" y="72"/>
                  </a:lnTo>
                  <a:lnTo>
                    <a:pt x="13" y="74"/>
                  </a:lnTo>
                  <a:lnTo>
                    <a:pt x="16" y="75"/>
                  </a:lnTo>
                  <a:lnTo>
                    <a:pt x="19" y="75"/>
                  </a:lnTo>
                  <a:lnTo>
                    <a:pt x="22" y="75"/>
                  </a:lnTo>
                  <a:lnTo>
                    <a:pt x="26" y="75"/>
                  </a:lnTo>
                  <a:lnTo>
                    <a:pt x="31" y="74"/>
                  </a:lnTo>
                  <a:lnTo>
                    <a:pt x="35" y="70"/>
                  </a:lnTo>
                  <a:lnTo>
                    <a:pt x="39" y="67"/>
                  </a:lnTo>
                  <a:lnTo>
                    <a:pt x="42" y="64"/>
                  </a:lnTo>
                  <a:lnTo>
                    <a:pt x="43" y="59"/>
                  </a:lnTo>
                  <a:lnTo>
                    <a:pt x="47" y="56"/>
                  </a:lnTo>
                  <a:lnTo>
                    <a:pt x="50" y="51"/>
                  </a:lnTo>
                  <a:lnTo>
                    <a:pt x="51" y="46"/>
                  </a:lnTo>
                  <a:lnTo>
                    <a:pt x="53" y="43"/>
                  </a:lnTo>
                  <a:lnTo>
                    <a:pt x="56" y="42"/>
                  </a:lnTo>
                  <a:lnTo>
                    <a:pt x="58" y="38"/>
                  </a:lnTo>
                  <a:lnTo>
                    <a:pt x="61" y="35"/>
                  </a:lnTo>
                  <a:lnTo>
                    <a:pt x="63" y="32"/>
                  </a:lnTo>
                  <a:lnTo>
                    <a:pt x="64" y="29"/>
                  </a:lnTo>
                  <a:lnTo>
                    <a:pt x="66" y="25"/>
                  </a:lnTo>
                  <a:lnTo>
                    <a:pt x="67" y="22"/>
                  </a:lnTo>
                  <a:lnTo>
                    <a:pt x="66" y="19"/>
                  </a:lnTo>
                  <a:lnTo>
                    <a:pt x="66" y="16"/>
                  </a:lnTo>
                  <a:lnTo>
                    <a:pt x="64" y="13"/>
                  </a:lnTo>
                  <a:lnTo>
                    <a:pt x="64" y="9"/>
                  </a:lnTo>
                  <a:lnTo>
                    <a:pt x="63" y="8"/>
                  </a:lnTo>
                  <a:lnTo>
                    <a:pt x="61" y="5"/>
                  </a:lnTo>
                  <a:lnTo>
                    <a:pt x="58" y="3"/>
                  </a:lnTo>
                  <a:lnTo>
                    <a:pt x="56" y="1"/>
                  </a:lnTo>
                  <a:lnTo>
                    <a:pt x="50" y="0"/>
                  </a:lnTo>
                  <a:lnTo>
                    <a:pt x="43" y="0"/>
                  </a:lnTo>
                  <a:lnTo>
                    <a:pt x="37" y="3"/>
                  </a:lnTo>
                  <a:lnTo>
                    <a:pt x="32" y="5"/>
                  </a:lnTo>
                  <a:lnTo>
                    <a:pt x="26" y="8"/>
                  </a:lnTo>
                  <a:lnTo>
                    <a:pt x="21" y="13"/>
                  </a:lnTo>
                  <a:lnTo>
                    <a:pt x="14" y="16"/>
                  </a:lnTo>
                  <a:lnTo>
                    <a:pt x="10" y="19"/>
                  </a:lnTo>
                  <a:lnTo>
                    <a:pt x="6" y="22"/>
                  </a:lnTo>
                  <a:lnTo>
                    <a:pt x="3" y="27"/>
                  </a:lnTo>
                  <a:lnTo>
                    <a:pt x="2" y="32"/>
                  </a:lnTo>
                  <a:lnTo>
                    <a:pt x="0" y="38"/>
                  </a:lnTo>
                  <a:lnTo>
                    <a:pt x="0" y="45"/>
                  </a:lnTo>
                  <a:lnTo>
                    <a:pt x="2" y="51"/>
                  </a:lnTo>
                  <a:lnTo>
                    <a:pt x="3" y="58"/>
                  </a:lnTo>
                  <a:lnTo>
                    <a:pt x="6" y="62"/>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0" name="Freeform 1046"/>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1" name="Freeform 1047"/>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2" name="Freeform 1048"/>
            <p:cNvSpPr>
              <a:spLocks/>
            </p:cNvSpPr>
            <p:nvPr/>
          </p:nvSpPr>
          <p:spPr bwMode="auto">
            <a:xfrm>
              <a:off x="4431" y="2793"/>
              <a:ext cx="44" cy="70"/>
            </a:xfrm>
            <a:custGeom>
              <a:avLst/>
              <a:gdLst>
                <a:gd name="T0" fmla="*/ 0 w 44"/>
                <a:gd name="T1" fmla="*/ 65 h 70"/>
                <a:gd name="T2" fmla="*/ 2 w 44"/>
                <a:gd name="T3" fmla="*/ 66 h 70"/>
                <a:gd name="T4" fmla="*/ 5 w 44"/>
                <a:gd name="T5" fmla="*/ 68 h 70"/>
                <a:gd name="T6" fmla="*/ 8 w 44"/>
                <a:gd name="T7" fmla="*/ 68 h 70"/>
                <a:gd name="T8" fmla="*/ 10 w 44"/>
                <a:gd name="T9" fmla="*/ 70 h 70"/>
                <a:gd name="T10" fmla="*/ 13 w 44"/>
                <a:gd name="T11" fmla="*/ 70 h 70"/>
                <a:gd name="T12" fmla="*/ 16 w 44"/>
                <a:gd name="T13" fmla="*/ 70 h 70"/>
                <a:gd name="T14" fmla="*/ 18 w 44"/>
                <a:gd name="T15" fmla="*/ 70 h 70"/>
                <a:gd name="T16" fmla="*/ 21 w 44"/>
                <a:gd name="T17" fmla="*/ 68 h 70"/>
                <a:gd name="T18" fmla="*/ 23 w 44"/>
                <a:gd name="T19" fmla="*/ 66 h 70"/>
                <a:gd name="T20" fmla="*/ 24 w 44"/>
                <a:gd name="T21" fmla="*/ 63 h 70"/>
                <a:gd name="T22" fmla="*/ 24 w 44"/>
                <a:gd name="T23" fmla="*/ 62 h 70"/>
                <a:gd name="T24" fmla="*/ 24 w 44"/>
                <a:gd name="T25" fmla="*/ 58 h 70"/>
                <a:gd name="T26" fmla="*/ 26 w 44"/>
                <a:gd name="T27" fmla="*/ 55 h 70"/>
                <a:gd name="T28" fmla="*/ 26 w 44"/>
                <a:gd name="T29" fmla="*/ 52 h 70"/>
                <a:gd name="T30" fmla="*/ 26 w 44"/>
                <a:gd name="T31" fmla="*/ 49 h 70"/>
                <a:gd name="T32" fmla="*/ 28 w 44"/>
                <a:gd name="T33" fmla="*/ 45 h 70"/>
                <a:gd name="T34" fmla="*/ 29 w 44"/>
                <a:gd name="T35" fmla="*/ 44 h 70"/>
                <a:gd name="T36" fmla="*/ 31 w 44"/>
                <a:gd name="T37" fmla="*/ 41 h 70"/>
                <a:gd name="T38" fmla="*/ 32 w 44"/>
                <a:gd name="T39" fmla="*/ 39 h 70"/>
                <a:gd name="T40" fmla="*/ 36 w 44"/>
                <a:gd name="T41" fmla="*/ 36 h 70"/>
                <a:gd name="T42" fmla="*/ 37 w 44"/>
                <a:gd name="T43" fmla="*/ 34 h 70"/>
                <a:gd name="T44" fmla="*/ 39 w 44"/>
                <a:gd name="T45" fmla="*/ 33 h 70"/>
                <a:gd name="T46" fmla="*/ 40 w 44"/>
                <a:gd name="T47" fmla="*/ 29 h 70"/>
                <a:gd name="T48" fmla="*/ 42 w 44"/>
                <a:gd name="T49" fmla="*/ 26 h 70"/>
                <a:gd name="T50" fmla="*/ 44 w 44"/>
                <a:gd name="T51" fmla="*/ 23 h 70"/>
                <a:gd name="T52" fmla="*/ 44 w 44"/>
                <a:gd name="T53" fmla="*/ 18 h 70"/>
                <a:gd name="T54" fmla="*/ 44 w 44"/>
                <a:gd name="T55" fmla="*/ 13 h 70"/>
                <a:gd name="T56" fmla="*/ 42 w 44"/>
                <a:gd name="T57" fmla="*/ 10 h 70"/>
                <a:gd name="T58" fmla="*/ 39 w 44"/>
                <a:gd name="T59" fmla="*/ 7 h 70"/>
                <a:gd name="T60" fmla="*/ 36 w 44"/>
                <a:gd name="T61" fmla="*/ 4 h 70"/>
                <a:gd name="T62" fmla="*/ 31 w 44"/>
                <a:gd name="T63" fmla="*/ 2 h 70"/>
                <a:gd name="T64" fmla="*/ 26 w 44"/>
                <a:gd name="T65" fmla="*/ 0 h 70"/>
                <a:gd name="T66" fmla="*/ 24 w 44"/>
                <a:gd name="T67" fmla="*/ 0 h 70"/>
                <a:gd name="T68" fmla="*/ 21 w 44"/>
                <a:gd name="T69" fmla="*/ 2 h 70"/>
                <a:gd name="T70" fmla="*/ 18 w 44"/>
                <a:gd name="T71" fmla="*/ 2 h 70"/>
                <a:gd name="T72" fmla="*/ 16 w 44"/>
                <a:gd name="T73" fmla="*/ 4 h 70"/>
                <a:gd name="T74" fmla="*/ 13 w 44"/>
                <a:gd name="T75" fmla="*/ 5 h 70"/>
                <a:gd name="T76" fmla="*/ 11 w 44"/>
                <a:gd name="T77" fmla="*/ 7 h 70"/>
                <a:gd name="T78" fmla="*/ 10 w 44"/>
                <a:gd name="T79" fmla="*/ 10 h 70"/>
                <a:gd name="T80" fmla="*/ 7 w 44"/>
                <a:gd name="T81" fmla="*/ 12 h 70"/>
                <a:gd name="T82" fmla="*/ 3 w 44"/>
                <a:gd name="T83" fmla="*/ 16 h 70"/>
                <a:gd name="T84" fmla="*/ 0 w 44"/>
                <a:gd name="T85" fmla="*/ 23 h 70"/>
                <a:gd name="T86" fmla="*/ 0 w 44"/>
                <a:gd name="T87" fmla="*/ 29 h 70"/>
                <a:gd name="T88" fmla="*/ 0 w 44"/>
                <a:gd name="T89" fmla="*/ 37 h 70"/>
                <a:gd name="T90" fmla="*/ 2 w 44"/>
                <a:gd name="T91" fmla="*/ 44 h 70"/>
                <a:gd name="T92" fmla="*/ 2 w 44"/>
                <a:gd name="T93" fmla="*/ 52 h 70"/>
                <a:gd name="T94" fmla="*/ 2 w 44"/>
                <a:gd name="T95" fmla="*/ 58 h 70"/>
                <a:gd name="T96" fmla="*/ 0 w 44"/>
                <a:gd name="T97" fmla="*/ 65 h 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70"/>
                <a:gd name="T149" fmla="*/ 44 w 44"/>
                <a:gd name="T150" fmla="*/ 70 h 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70">
                  <a:moveTo>
                    <a:pt x="0" y="65"/>
                  </a:moveTo>
                  <a:lnTo>
                    <a:pt x="2" y="66"/>
                  </a:lnTo>
                  <a:lnTo>
                    <a:pt x="5" y="68"/>
                  </a:lnTo>
                  <a:lnTo>
                    <a:pt x="8" y="68"/>
                  </a:lnTo>
                  <a:lnTo>
                    <a:pt x="10" y="70"/>
                  </a:lnTo>
                  <a:lnTo>
                    <a:pt x="13" y="70"/>
                  </a:lnTo>
                  <a:lnTo>
                    <a:pt x="16" y="70"/>
                  </a:lnTo>
                  <a:lnTo>
                    <a:pt x="18" y="70"/>
                  </a:lnTo>
                  <a:lnTo>
                    <a:pt x="21" y="68"/>
                  </a:lnTo>
                  <a:lnTo>
                    <a:pt x="23" y="66"/>
                  </a:lnTo>
                  <a:lnTo>
                    <a:pt x="24" y="63"/>
                  </a:lnTo>
                  <a:lnTo>
                    <a:pt x="24" y="62"/>
                  </a:lnTo>
                  <a:lnTo>
                    <a:pt x="24" y="58"/>
                  </a:lnTo>
                  <a:lnTo>
                    <a:pt x="26" y="55"/>
                  </a:lnTo>
                  <a:lnTo>
                    <a:pt x="26" y="52"/>
                  </a:lnTo>
                  <a:lnTo>
                    <a:pt x="26" y="49"/>
                  </a:lnTo>
                  <a:lnTo>
                    <a:pt x="28" y="45"/>
                  </a:lnTo>
                  <a:lnTo>
                    <a:pt x="29" y="44"/>
                  </a:lnTo>
                  <a:lnTo>
                    <a:pt x="31" y="41"/>
                  </a:lnTo>
                  <a:lnTo>
                    <a:pt x="32" y="39"/>
                  </a:lnTo>
                  <a:lnTo>
                    <a:pt x="36" y="36"/>
                  </a:lnTo>
                  <a:lnTo>
                    <a:pt x="37" y="34"/>
                  </a:lnTo>
                  <a:lnTo>
                    <a:pt x="39" y="33"/>
                  </a:lnTo>
                  <a:lnTo>
                    <a:pt x="40" y="29"/>
                  </a:lnTo>
                  <a:lnTo>
                    <a:pt x="42" y="26"/>
                  </a:lnTo>
                  <a:lnTo>
                    <a:pt x="44" y="23"/>
                  </a:lnTo>
                  <a:lnTo>
                    <a:pt x="44" y="18"/>
                  </a:lnTo>
                  <a:lnTo>
                    <a:pt x="44" y="13"/>
                  </a:lnTo>
                  <a:lnTo>
                    <a:pt x="42" y="10"/>
                  </a:lnTo>
                  <a:lnTo>
                    <a:pt x="39" y="7"/>
                  </a:lnTo>
                  <a:lnTo>
                    <a:pt x="36" y="4"/>
                  </a:lnTo>
                  <a:lnTo>
                    <a:pt x="31" y="2"/>
                  </a:lnTo>
                  <a:lnTo>
                    <a:pt x="26" y="0"/>
                  </a:lnTo>
                  <a:lnTo>
                    <a:pt x="24" y="0"/>
                  </a:lnTo>
                  <a:lnTo>
                    <a:pt x="21" y="2"/>
                  </a:lnTo>
                  <a:lnTo>
                    <a:pt x="18" y="2"/>
                  </a:lnTo>
                  <a:lnTo>
                    <a:pt x="16" y="4"/>
                  </a:lnTo>
                  <a:lnTo>
                    <a:pt x="13" y="5"/>
                  </a:lnTo>
                  <a:lnTo>
                    <a:pt x="11" y="7"/>
                  </a:lnTo>
                  <a:lnTo>
                    <a:pt x="10" y="10"/>
                  </a:lnTo>
                  <a:lnTo>
                    <a:pt x="7" y="12"/>
                  </a:lnTo>
                  <a:lnTo>
                    <a:pt x="3" y="16"/>
                  </a:lnTo>
                  <a:lnTo>
                    <a:pt x="0" y="23"/>
                  </a:lnTo>
                  <a:lnTo>
                    <a:pt x="0" y="29"/>
                  </a:lnTo>
                  <a:lnTo>
                    <a:pt x="0" y="37"/>
                  </a:lnTo>
                  <a:lnTo>
                    <a:pt x="2" y="44"/>
                  </a:lnTo>
                  <a:lnTo>
                    <a:pt x="2" y="52"/>
                  </a:lnTo>
                  <a:lnTo>
                    <a:pt x="2" y="58"/>
                  </a:lnTo>
                  <a:lnTo>
                    <a:pt x="0" y="6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3" name="Freeform 1049"/>
            <p:cNvSpPr>
              <a:spLocks/>
            </p:cNvSpPr>
            <p:nvPr/>
          </p:nvSpPr>
          <p:spPr bwMode="auto">
            <a:xfrm>
              <a:off x="4417" y="2742"/>
              <a:ext cx="46" cy="55"/>
            </a:xfrm>
            <a:custGeom>
              <a:avLst/>
              <a:gdLst>
                <a:gd name="T0" fmla="*/ 19 w 46"/>
                <a:gd name="T1" fmla="*/ 53 h 55"/>
                <a:gd name="T2" fmla="*/ 19 w 46"/>
                <a:gd name="T3" fmla="*/ 53 h 55"/>
                <a:gd name="T4" fmla="*/ 19 w 46"/>
                <a:gd name="T5" fmla="*/ 51 h 55"/>
                <a:gd name="T6" fmla="*/ 19 w 46"/>
                <a:gd name="T7" fmla="*/ 50 h 55"/>
                <a:gd name="T8" fmla="*/ 21 w 46"/>
                <a:gd name="T9" fmla="*/ 50 h 55"/>
                <a:gd name="T10" fmla="*/ 21 w 46"/>
                <a:gd name="T11" fmla="*/ 48 h 55"/>
                <a:gd name="T12" fmla="*/ 21 w 46"/>
                <a:gd name="T13" fmla="*/ 48 h 55"/>
                <a:gd name="T14" fmla="*/ 22 w 46"/>
                <a:gd name="T15" fmla="*/ 47 h 55"/>
                <a:gd name="T16" fmla="*/ 22 w 46"/>
                <a:gd name="T17" fmla="*/ 47 h 55"/>
                <a:gd name="T18" fmla="*/ 27 w 46"/>
                <a:gd name="T19" fmla="*/ 45 h 55"/>
                <a:gd name="T20" fmla="*/ 30 w 46"/>
                <a:gd name="T21" fmla="*/ 43 h 55"/>
                <a:gd name="T22" fmla="*/ 35 w 46"/>
                <a:gd name="T23" fmla="*/ 42 h 55"/>
                <a:gd name="T24" fmla="*/ 40 w 46"/>
                <a:gd name="T25" fmla="*/ 40 h 55"/>
                <a:gd name="T26" fmla="*/ 43 w 46"/>
                <a:gd name="T27" fmla="*/ 39 h 55"/>
                <a:gd name="T28" fmla="*/ 45 w 46"/>
                <a:gd name="T29" fmla="*/ 35 h 55"/>
                <a:gd name="T30" fmla="*/ 46 w 46"/>
                <a:gd name="T31" fmla="*/ 32 h 55"/>
                <a:gd name="T32" fmla="*/ 46 w 46"/>
                <a:gd name="T33" fmla="*/ 29 h 55"/>
                <a:gd name="T34" fmla="*/ 45 w 46"/>
                <a:gd name="T35" fmla="*/ 21 h 55"/>
                <a:gd name="T36" fmla="*/ 42 w 46"/>
                <a:gd name="T37" fmla="*/ 14 h 55"/>
                <a:gd name="T38" fmla="*/ 37 w 46"/>
                <a:gd name="T39" fmla="*/ 10 h 55"/>
                <a:gd name="T40" fmla="*/ 32 w 46"/>
                <a:gd name="T41" fmla="*/ 5 h 55"/>
                <a:gd name="T42" fmla="*/ 25 w 46"/>
                <a:gd name="T43" fmla="*/ 2 h 55"/>
                <a:gd name="T44" fmla="*/ 17 w 46"/>
                <a:gd name="T45" fmla="*/ 0 h 55"/>
                <a:gd name="T46" fmla="*/ 9 w 46"/>
                <a:gd name="T47" fmla="*/ 0 h 55"/>
                <a:gd name="T48" fmla="*/ 3 w 46"/>
                <a:gd name="T49" fmla="*/ 3 h 55"/>
                <a:gd name="T50" fmla="*/ 0 w 46"/>
                <a:gd name="T51" fmla="*/ 5 h 55"/>
                <a:gd name="T52" fmla="*/ 0 w 46"/>
                <a:gd name="T53" fmla="*/ 6 h 55"/>
                <a:gd name="T54" fmla="*/ 0 w 46"/>
                <a:gd name="T55" fmla="*/ 10 h 55"/>
                <a:gd name="T56" fmla="*/ 1 w 46"/>
                <a:gd name="T57" fmla="*/ 13 h 55"/>
                <a:gd name="T58" fmla="*/ 3 w 46"/>
                <a:gd name="T59" fmla="*/ 16 h 55"/>
                <a:gd name="T60" fmla="*/ 5 w 46"/>
                <a:gd name="T61" fmla="*/ 19 h 55"/>
                <a:gd name="T62" fmla="*/ 6 w 46"/>
                <a:gd name="T63" fmla="*/ 21 h 55"/>
                <a:gd name="T64" fmla="*/ 9 w 46"/>
                <a:gd name="T65" fmla="*/ 24 h 55"/>
                <a:gd name="T66" fmla="*/ 11 w 46"/>
                <a:gd name="T67" fmla="*/ 27 h 55"/>
                <a:gd name="T68" fmla="*/ 13 w 46"/>
                <a:gd name="T69" fmla="*/ 30 h 55"/>
                <a:gd name="T70" fmla="*/ 14 w 46"/>
                <a:gd name="T71" fmla="*/ 34 h 55"/>
                <a:gd name="T72" fmla="*/ 14 w 46"/>
                <a:gd name="T73" fmla="*/ 37 h 55"/>
                <a:gd name="T74" fmla="*/ 14 w 46"/>
                <a:gd name="T75" fmla="*/ 42 h 55"/>
                <a:gd name="T76" fmla="*/ 14 w 46"/>
                <a:gd name="T77" fmla="*/ 45 h 55"/>
                <a:gd name="T78" fmla="*/ 14 w 46"/>
                <a:gd name="T79" fmla="*/ 50 h 55"/>
                <a:gd name="T80" fmla="*/ 14 w 46"/>
                <a:gd name="T81" fmla="*/ 55 h 55"/>
                <a:gd name="T82" fmla="*/ 14 w 46"/>
                <a:gd name="T83" fmla="*/ 55 h 55"/>
                <a:gd name="T84" fmla="*/ 16 w 46"/>
                <a:gd name="T85" fmla="*/ 55 h 55"/>
                <a:gd name="T86" fmla="*/ 16 w 46"/>
                <a:gd name="T87" fmla="*/ 55 h 55"/>
                <a:gd name="T88" fmla="*/ 17 w 46"/>
                <a:gd name="T89" fmla="*/ 55 h 55"/>
                <a:gd name="T90" fmla="*/ 17 w 46"/>
                <a:gd name="T91" fmla="*/ 55 h 55"/>
                <a:gd name="T92" fmla="*/ 17 w 46"/>
                <a:gd name="T93" fmla="*/ 55 h 55"/>
                <a:gd name="T94" fmla="*/ 19 w 46"/>
                <a:gd name="T95" fmla="*/ 55 h 55"/>
                <a:gd name="T96" fmla="*/ 19 w 46"/>
                <a:gd name="T97" fmla="*/ 5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19" y="53"/>
                  </a:moveTo>
                  <a:lnTo>
                    <a:pt x="19" y="53"/>
                  </a:lnTo>
                  <a:lnTo>
                    <a:pt x="19" y="51"/>
                  </a:lnTo>
                  <a:lnTo>
                    <a:pt x="19" y="50"/>
                  </a:lnTo>
                  <a:lnTo>
                    <a:pt x="21" y="50"/>
                  </a:lnTo>
                  <a:lnTo>
                    <a:pt x="21" y="48"/>
                  </a:lnTo>
                  <a:lnTo>
                    <a:pt x="22" y="47"/>
                  </a:lnTo>
                  <a:lnTo>
                    <a:pt x="27" y="45"/>
                  </a:lnTo>
                  <a:lnTo>
                    <a:pt x="30" y="43"/>
                  </a:lnTo>
                  <a:lnTo>
                    <a:pt x="35" y="42"/>
                  </a:lnTo>
                  <a:lnTo>
                    <a:pt x="40" y="40"/>
                  </a:lnTo>
                  <a:lnTo>
                    <a:pt x="43" y="39"/>
                  </a:lnTo>
                  <a:lnTo>
                    <a:pt x="45" y="35"/>
                  </a:lnTo>
                  <a:lnTo>
                    <a:pt x="46" y="32"/>
                  </a:lnTo>
                  <a:lnTo>
                    <a:pt x="46" y="29"/>
                  </a:lnTo>
                  <a:lnTo>
                    <a:pt x="45" y="21"/>
                  </a:lnTo>
                  <a:lnTo>
                    <a:pt x="42" y="14"/>
                  </a:lnTo>
                  <a:lnTo>
                    <a:pt x="37" y="10"/>
                  </a:lnTo>
                  <a:lnTo>
                    <a:pt x="32" y="5"/>
                  </a:lnTo>
                  <a:lnTo>
                    <a:pt x="25" y="2"/>
                  </a:lnTo>
                  <a:lnTo>
                    <a:pt x="17" y="0"/>
                  </a:lnTo>
                  <a:lnTo>
                    <a:pt x="9" y="0"/>
                  </a:lnTo>
                  <a:lnTo>
                    <a:pt x="3" y="3"/>
                  </a:lnTo>
                  <a:lnTo>
                    <a:pt x="0" y="5"/>
                  </a:lnTo>
                  <a:lnTo>
                    <a:pt x="0" y="6"/>
                  </a:lnTo>
                  <a:lnTo>
                    <a:pt x="0" y="10"/>
                  </a:lnTo>
                  <a:lnTo>
                    <a:pt x="1" y="13"/>
                  </a:lnTo>
                  <a:lnTo>
                    <a:pt x="3" y="16"/>
                  </a:lnTo>
                  <a:lnTo>
                    <a:pt x="5" y="19"/>
                  </a:lnTo>
                  <a:lnTo>
                    <a:pt x="6" y="21"/>
                  </a:lnTo>
                  <a:lnTo>
                    <a:pt x="9" y="24"/>
                  </a:lnTo>
                  <a:lnTo>
                    <a:pt x="11" y="27"/>
                  </a:lnTo>
                  <a:lnTo>
                    <a:pt x="13" y="30"/>
                  </a:lnTo>
                  <a:lnTo>
                    <a:pt x="14" y="34"/>
                  </a:lnTo>
                  <a:lnTo>
                    <a:pt x="14" y="37"/>
                  </a:lnTo>
                  <a:lnTo>
                    <a:pt x="14" y="42"/>
                  </a:lnTo>
                  <a:lnTo>
                    <a:pt x="14" y="45"/>
                  </a:lnTo>
                  <a:lnTo>
                    <a:pt x="14" y="50"/>
                  </a:lnTo>
                  <a:lnTo>
                    <a:pt x="14" y="55"/>
                  </a:lnTo>
                  <a:lnTo>
                    <a:pt x="16" y="55"/>
                  </a:lnTo>
                  <a:lnTo>
                    <a:pt x="17" y="55"/>
                  </a:lnTo>
                  <a:lnTo>
                    <a:pt x="19" y="55"/>
                  </a:lnTo>
                  <a:lnTo>
                    <a:pt x="19" y="5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4" name="Freeform 1050"/>
            <p:cNvSpPr>
              <a:spLocks/>
            </p:cNvSpPr>
            <p:nvPr/>
          </p:nvSpPr>
          <p:spPr bwMode="auto">
            <a:xfrm>
              <a:off x="4417" y="2742"/>
              <a:ext cx="46" cy="55"/>
            </a:xfrm>
            <a:custGeom>
              <a:avLst/>
              <a:gdLst>
                <a:gd name="T0" fmla="*/ 19 w 46"/>
                <a:gd name="T1" fmla="*/ 53 h 55"/>
                <a:gd name="T2" fmla="*/ 19 w 46"/>
                <a:gd name="T3" fmla="*/ 53 h 55"/>
                <a:gd name="T4" fmla="*/ 19 w 46"/>
                <a:gd name="T5" fmla="*/ 51 h 55"/>
                <a:gd name="T6" fmla="*/ 19 w 46"/>
                <a:gd name="T7" fmla="*/ 50 h 55"/>
                <a:gd name="T8" fmla="*/ 21 w 46"/>
                <a:gd name="T9" fmla="*/ 50 h 55"/>
                <a:gd name="T10" fmla="*/ 21 w 46"/>
                <a:gd name="T11" fmla="*/ 48 h 55"/>
                <a:gd name="T12" fmla="*/ 21 w 46"/>
                <a:gd name="T13" fmla="*/ 48 h 55"/>
                <a:gd name="T14" fmla="*/ 22 w 46"/>
                <a:gd name="T15" fmla="*/ 47 h 55"/>
                <a:gd name="T16" fmla="*/ 22 w 46"/>
                <a:gd name="T17" fmla="*/ 47 h 55"/>
                <a:gd name="T18" fmla="*/ 27 w 46"/>
                <a:gd name="T19" fmla="*/ 45 h 55"/>
                <a:gd name="T20" fmla="*/ 30 w 46"/>
                <a:gd name="T21" fmla="*/ 43 h 55"/>
                <a:gd name="T22" fmla="*/ 35 w 46"/>
                <a:gd name="T23" fmla="*/ 42 h 55"/>
                <a:gd name="T24" fmla="*/ 40 w 46"/>
                <a:gd name="T25" fmla="*/ 40 h 55"/>
                <a:gd name="T26" fmla="*/ 43 w 46"/>
                <a:gd name="T27" fmla="*/ 39 h 55"/>
                <a:gd name="T28" fmla="*/ 45 w 46"/>
                <a:gd name="T29" fmla="*/ 35 h 55"/>
                <a:gd name="T30" fmla="*/ 46 w 46"/>
                <a:gd name="T31" fmla="*/ 32 h 55"/>
                <a:gd name="T32" fmla="*/ 46 w 46"/>
                <a:gd name="T33" fmla="*/ 29 h 55"/>
                <a:gd name="T34" fmla="*/ 45 w 46"/>
                <a:gd name="T35" fmla="*/ 21 h 55"/>
                <a:gd name="T36" fmla="*/ 42 w 46"/>
                <a:gd name="T37" fmla="*/ 14 h 55"/>
                <a:gd name="T38" fmla="*/ 37 w 46"/>
                <a:gd name="T39" fmla="*/ 10 h 55"/>
                <a:gd name="T40" fmla="*/ 32 w 46"/>
                <a:gd name="T41" fmla="*/ 5 h 55"/>
                <a:gd name="T42" fmla="*/ 25 w 46"/>
                <a:gd name="T43" fmla="*/ 2 h 55"/>
                <a:gd name="T44" fmla="*/ 17 w 46"/>
                <a:gd name="T45" fmla="*/ 0 h 55"/>
                <a:gd name="T46" fmla="*/ 9 w 46"/>
                <a:gd name="T47" fmla="*/ 0 h 55"/>
                <a:gd name="T48" fmla="*/ 3 w 46"/>
                <a:gd name="T49" fmla="*/ 3 h 55"/>
                <a:gd name="T50" fmla="*/ 0 w 46"/>
                <a:gd name="T51" fmla="*/ 5 h 55"/>
                <a:gd name="T52" fmla="*/ 0 w 46"/>
                <a:gd name="T53" fmla="*/ 6 h 55"/>
                <a:gd name="T54" fmla="*/ 0 w 46"/>
                <a:gd name="T55" fmla="*/ 10 h 55"/>
                <a:gd name="T56" fmla="*/ 1 w 46"/>
                <a:gd name="T57" fmla="*/ 13 h 55"/>
                <a:gd name="T58" fmla="*/ 3 w 46"/>
                <a:gd name="T59" fmla="*/ 16 h 55"/>
                <a:gd name="T60" fmla="*/ 5 w 46"/>
                <a:gd name="T61" fmla="*/ 19 h 55"/>
                <a:gd name="T62" fmla="*/ 6 w 46"/>
                <a:gd name="T63" fmla="*/ 21 h 55"/>
                <a:gd name="T64" fmla="*/ 9 w 46"/>
                <a:gd name="T65" fmla="*/ 24 h 55"/>
                <a:gd name="T66" fmla="*/ 11 w 46"/>
                <a:gd name="T67" fmla="*/ 27 h 55"/>
                <a:gd name="T68" fmla="*/ 13 w 46"/>
                <a:gd name="T69" fmla="*/ 30 h 55"/>
                <a:gd name="T70" fmla="*/ 14 w 46"/>
                <a:gd name="T71" fmla="*/ 34 h 55"/>
                <a:gd name="T72" fmla="*/ 14 w 46"/>
                <a:gd name="T73" fmla="*/ 37 h 55"/>
                <a:gd name="T74" fmla="*/ 14 w 46"/>
                <a:gd name="T75" fmla="*/ 42 h 55"/>
                <a:gd name="T76" fmla="*/ 14 w 46"/>
                <a:gd name="T77" fmla="*/ 45 h 55"/>
                <a:gd name="T78" fmla="*/ 14 w 46"/>
                <a:gd name="T79" fmla="*/ 50 h 55"/>
                <a:gd name="T80" fmla="*/ 14 w 46"/>
                <a:gd name="T81" fmla="*/ 55 h 55"/>
                <a:gd name="T82" fmla="*/ 14 w 46"/>
                <a:gd name="T83" fmla="*/ 55 h 55"/>
                <a:gd name="T84" fmla="*/ 16 w 46"/>
                <a:gd name="T85" fmla="*/ 55 h 55"/>
                <a:gd name="T86" fmla="*/ 16 w 46"/>
                <a:gd name="T87" fmla="*/ 55 h 55"/>
                <a:gd name="T88" fmla="*/ 17 w 46"/>
                <a:gd name="T89" fmla="*/ 55 h 55"/>
                <a:gd name="T90" fmla="*/ 17 w 46"/>
                <a:gd name="T91" fmla="*/ 55 h 55"/>
                <a:gd name="T92" fmla="*/ 17 w 46"/>
                <a:gd name="T93" fmla="*/ 55 h 55"/>
                <a:gd name="T94" fmla="*/ 19 w 46"/>
                <a:gd name="T95" fmla="*/ 55 h 55"/>
                <a:gd name="T96" fmla="*/ 19 w 46"/>
                <a:gd name="T97" fmla="*/ 53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19" y="53"/>
                  </a:moveTo>
                  <a:lnTo>
                    <a:pt x="19" y="53"/>
                  </a:lnTo>
                  <a:lnTo>
                    <a:pt x="19" y="51"/>
                  </a:lnTo>
                  <a:lnTo>
                    <a:pt x="19" y="50"/>
                  </a:lnTo>
                  <a:lnTo>
                    <a:pt x="21" y="50"/>
                  </a:lnTo>
                  <a:lnTo>
                    <a:pt x="21" y="48"/>
                  </a:lnTo>
                  <a:lnTo>
                    <a:pt x="22" y="47"/>
                  </a:lnTo>
                  <a:lnTo>
                    <a:pt x="27" y="45"/>
                  </a:lnTo>
                  <a:lnTo>
                    <a:pt x="30" y="43"/>
                  </a:lnTo>
                  <a:lnTo>
                    <a:pt x="35" y="42"/>
                  </a:lnTo>
                  <a:lnTo>
                    <a:pt x="40" y="40"/>
                  </a:lnTo>
                  <a:lnTo>
                    <a:pt x="43" y="39"/>
                  </a:lnTo>
                  <a:lnTo>
                    <a:pt x="45" y="35"/>
                  </a:lnTo>
                  <a:lnTo>
                    <a:pt x="46" y="32"/>
                  </a:lnTo>
                  <a:lnTo>
                    <a:pt x="46" y="29"/>
                  </a:lnTo>
                  <a:lnTo>
                    <a:pt x="45" y="21"/>
                  </a:lnTo>
                  <a:lnTo>
                    <a:pt x="42" y="14"/>
                  </a:lnTo>
                  <a:lnTo>
                    <a:pt x="37" y="10"/>
                  </a:lnTo>
                  <a:lnTo>
                    <a:pt x="32" y="5"/>
                  </a:lnTo>
                  <a:lnTo>
                    <a:pt x="25" y="2"/>
                  </a:lnTo>
                  <a:lnTo>
                    <a:pt x="17" y="0"/>
                  </a:lnTo>
                  <a:lnTo>
                    <a:pt x="9" y="0"/>
                  </a:lnTo>
                  <a:lnTo>
                    <a:pt x="3" y="3"/>
                  </a:lnTo>
                  <a:lnTo>
                    <a:pt x="0" y="5"/>
                  </a:lnTo>
                  <a:lnTo>
                    <a:pt x="0" y="6"/>
                  </a:lnTo>
                  <a:lnTo>
                    <a:pt x="0" y="10"/>
                  </a:lnTo>
                  <a:lnTo>
                    <a:pt x="1" y="13"/>
                  </a:lnTo>
                  <a:lnTo>
                    <a:pt x="3" y="16"/>
                  </a:lnTo>
                  <a:lnTo>
                    <a:pt x="5" y="19"/>
                  </a:lnTo>
                  <a:lnTo>
                    <a:pt x="6" y="21"/>
                  </a:lnTo>
                  <a:lnTo>
                    <a:pt x="9" y="24"/>
                  </a:lnTo>
                  <a:lnTo>
                    <a:pt x="11" y="27"/>
                  </a:lnTo>
                  <a:lnTo>
                    <a:pt x="13" y="30"/>
                  </a:lnTo>
                  <a:lnTo>
                    <a:pt x="14" y="34"/>
                  </a:lnTo>
                  <a:lnTo>
                    <a:pt x="14" y="37"/>
                  </a:lnTo>
                  <a:lnTo>
                    <a:pt x="14" y="42"/>
                  </a:lnTo>
                  <a:lnTo>
                    <a:pt x="14" y="45"/>
                  </a:lnTo>
                  <a:lnTo>
                    <a:pt x="14" y="50"/>
                  </a:lnTo>
                  <a:lnTo>
                    <a:pt x="14" y="55"/>
                  </a:lnTo>
                  <a:lnTo>
                    <a:pt x="16" y="55"/>
                  </a:lnTo>
                  <a:lnTo>
                    <a:pt x="17" y="55"/>
                  </a:lnTo>
                  <a:lnTo>
                    <a:pt x="19" y="55"/>
                  </a:lnTo>
                  <a:lnTo>
                    <a:pt x="19" y="5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5" name="Freeform 1051"/>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6" name="Freeform 1052"/>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7" name="Freeform 1053"/>
            <p:cNvSpPr>
              <a:spLocks/>
            </p:cNvSpPr>
            <p:nvPr/>
          </p:nvSpPr>
          <p:spPr bwMode="auto">
            <a:xfrm>
              <a:off x="4529" y="2766"/>
              <a:ext cx="57" cy="55"/>
            </a:xfrm>
            <a:custGeom>
              <a:avLst/>
              <a:gdLst>
                <a:gd name="T0" fmla="*/ 15 w 57"/>
                <a:gd name="T1" fmla="*/ 53 h 55"/>
                <a:gd name="T2" fmla="*/ 20 w 57"/>
                <a:gd name="T3" fmla="*/ 55 h 55"/>
                <a:gd name="T4" fmla="*/ 26 w 57"/>
                <a:gd name="T5" fmla="*/ 55 h 55"/>
                <a:gd name="T6" fmla="*/ 31 w 57"/>
                <a:gd name="T7" fmla="*/ 55 h 55"/>
                <a:gd name="T8" fmla="*/ 37 w 57"/>
                <a:gd name="T9" fmla="*/ 52 h 55"/>
                <a:gd name="T10" fmla="*/ 42 w 57"/>
                <a:gd name="T11" fmla="*/ 48 h 55"/>
                <a:gd name="T12" fmla="*/ 47 w 57"/>
                <a:gd name="T13" fmla="*/ 45 h 55"/>
                <a:gd name="T14" fmla="*/ 50 w 57"/>
                <a:gd name="T15" fmla="*/ 40 h 55"/>
                <a:gd name="T16" fmla="*/ 53 w 57"/>
                <a:gd name="T17" fmla="*/ 35 h 55"/>
                <a:gd name="T18" fmla="*/ 55 w 57"/>
                <a:gd name="T19" fmla="*/ 32 h 55"/>
                <a:gd name="T20" fmla="*/ 57 w 57"/>
                <a:gd name="T21" fmla="*/ 29 h 55"/>
                <a:gd name="T22" fmla="*/ 57 w 57"/>
                <a:gd name="T23" fmla="*/ 26 h 55"/>
                <a:gd name="T24" fmla="*/ 57 w 57"/>
                <a:gd name="T25" fmla="*/ 23 h 55"/>
                <a:gd name="T26" fmla="*/ 57 w 57"/>
                <a:gd name="T27" fmla="*/ 19 h 55"/>
                <a:gd name="T28" fmla="*/ 57 w 57"/>
                <a:gd name="T29" fmla="*/ 15 h 55"/>
                <a:gd name="T30" fmla="*/ 57 w 57"/>
                <a:gd name="T31" fmla="*/ 11 h 55"/>
                <a:gd name="T32" fmla="*/ 57 w 57"/>
                <a:gd name="T33" fmla="*/ 8 h 55"/>
                <a:gd name="T34" fmla="*/ 57 w 57"/>
                <a:gd name="T35" fmla="*/ 6 h 55"/>
                <a:gd name="T36" fmla="*/ 57 w 57"/>
                <a:gd name="T37" fmla="*/ 6 h 55"/>
                <a:gd name="T38" fmla="*/ 57 w 57"/>
                <a:gd name="T39" fmla="*/ 5 h 55"/>
                <a:gd name="T40" fmla="*/ 57 w 57"/>
                <a:gd name="T41" fmla="*/ 3 h 55"/>
                <a:gd name="T42" fmla="*/ 57 w 57"/>
                <a:gd name="T43" fmla="*/ 3 h 55"/>
                <a:gd name="T44" fmla="*/ 57 w 57"/>
                <a:gd name="T45" fmla="*/ 2 h 55"/>
                <a:gd name="T46" fmla="*/ 55 w 57"/>
                <a:gd name="T47" fmla="*/ 0 h 55"/>
                <a:gd name="T48" fmla="*/ 53 w 57"/>
                <a:gd name="T49" fmla="*/ 0 h 55"/>
                <a:gd name="T50" fmla="*/ 52 w 57"/>
                <a:gd name="T51" fmla="*/ 0 h 55"/>
                <a:gd name="T52" fmla="*/ 50 w 57"/>
                <a:gd name="T53" fmla="*/ 0 h 55"/>
                <a:gd name="T54" fmla="*/ 48 w 57"/>
                <a:gd name="T55" fmla="*/ 0 h 55"/>
                <a:gd name="T56" fmla="*/ 47 w 57"/>
                <a:gd name="T57" fmla="*/ 0 h 55"/>
                <a:gd name="T58" fmla="*/ 47 w 57"/>
                <a:gd name="T59" fmla="*/ 0 h 55"/>
                <a:gd name="T60" fmla="*/ 45 w 57"/>
                <a:gd name="T61" fmla="*/ 0 h 55"/>
                <a:gd name="T62" fmla="*/ 44 w 57"/>
                <a:gd name="T63" fmla="*/ 0 h 55"/>
                <a:gd name="T64" fmla="*/ 42 w 57"/>
                <a:gd name="T65" fmla="*/ 2 h 55"/>
                <a:gd name="T66" fmla="*/ 39 w 57"/>
                <a:gd name="T67" fmla="*/ 6 h 55"/>
                <a:gd name="T68" fmla="*/ 34 w 57"/>
                <a:gd name="T69" fmla="*/ 10 h 55"/>
                <a:gd name="T70" fmla="*/ 31 w 57"/>
                <a:gd name="T71" fmla="*/ 13 h 55"/>
                <a:gd name="T72" fmla="*/ 26 w 57"/>
                <a:gd name="T73" fmla="*/ 18 h 55"/>
                <a:gd name="T74" fmla="*/ 23 w 57"/>
                <a:gd name="T75" fmla="*/ 21 h 55"/>
                <a:gd name="T76" fmla="*/ 18 w 57"/>
                <a:gd name="T77" fmla="*/ 24 h 55"/>
                <a:gd name="T78" fmla="*/ 13 w 57"/>
                <a:gd name="T79" fmla="*/ 26 h 55"/>
                <a:gd name="T80" fmla="*/ 7 w 57"/>
                <a:gd name="T81" fmla="*/ 29 h 55"/>
                <a:gd name="T82" fmla="*/ 5 w 57"/>
                <a:gd name="T83" fmla="*/ 31 h 55"/>
                <a:gd name="T84" fmla="*/ 3 w 57"/>
                <a:gd name="T85" fmla="*/ 31 h 55"/>
                <a:gd name="T86" fmla="*/ 2 w 57"/>
                <a:gd name="T87" fmla="*/ 32 h 55"/>
                <a:gd name="T88" fmla="*/ 2 w 57"/>
                <a:gd name="T89" fmla="*/ 34 h 55"/>
                <a:gd name="T90" fmla="*/ 0 w 57"/>
                <a:gd name="T91" fmla="*/ 35 h 55"/>
                <a:gd name="T92" fmla="*/ 0 w 57"/>
                <a:gd name="T93" fmla="*/ 39 h 55"/>
                <a:gd name="T94" fmla="*/ 0 w 57"/>
                <a:gd name="T95" fmla="*/ 40 h 55"/>
                <a:gd name="T96" fmla="*/ 0 w 57"/>
                <a:gd name="T97" fmla="*/ 42 h 55"/>
                <a:gd name="T98" fmla="*/ 2 w 57"/>
                <a:gd name="T99" fmla="*/ 43 h 55"/>
                <a:gd name="T100" fmla="*/ 2 w 57"/>
                <a:gd name="T101" fmla="*/ 45 h 55"/>
                <a:gd name="T102" fmla="*/ 3 w 57"/>
                <a:gd name="T103" fmla="*/ 47 h 55"/>
                <a:gd name="T104" fmla="*/ 5 w 57"/>
                <a:gd name="T105" fmla="*/ 48 h 55"/>
                <a:gd name="T106" fmla="*/ 8 w 57"/>
                <a:gd name="T107" fmla="*/ 52 h 55"/>
                <a:gd name="T108" fmla="*/ 10 w 57"/>
                <a:gd name="T109" fmla="*/ 52 h 55"/>
                <a:gd name="T110" fmla="*/ 12 w 57"/>
                <a:gd name="T111" fmla="*/ 53 h 55"/>
                <a:gd name="T112" fmla="*/ 15 w 57"/>
                <a:gd name="T113" fmla="*/ 53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
                <a:gd name="T172" fmla="*/ 0 h 55"/>
                <a:gd name="T173" fmla="*/ 57 w 57"/>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 h="55">
                  <a:moveTo>
                    <a:pt x="15" y="53"/>
                  </a:moveTo>
                  <a:lnTo>
                    <a:pt x="20" y="55"/>
                  </a:lnTo>
                  <a:lnTo>
                    <a:pt x="26" y="55"/>
                  </a:lnTo>
                  <a:lnTo>
                    <a:pt x="31" y="55"/>
                  </a:lnTo>
                  <a:lnTo>
                    <a:pt x="37" y="52"/>
                  </a:lnTo>
                  <a:lnTo>
                    <a:pt x="42" y="48"/>
                  </a:lnTo>
                  <a:lnTo>
                    <a:pt x="47" y="45"/>
                  </a:lnTo>
                  <a:lnTo>
                    <a:pt x="50" y="40"/>
                  </a:lnTo>
                  <a:lnTo>
                    <a:pt x="53" y="35"/>
                  </a:lnTo>
                  <a:lnTo>
                    <a:pt x="55" y="32"/>
                  </a:lnTo>
                  <a:lnTo>
                    <a:pt x="57" y="29"/>
                  </a:lnTo>
                  <a:lnTo>
                    <a:pt x="57" y="26"/>
                  </a:lnTo>
                  <a:lnTo>
                    <a:pt x="57" y="23"/>
                  </a:lnTo>
                  <a:lnTo>
                    <a:pt x="57" y="19"/>
                  </a:lnTo>
                  <a:lnTo>
                    <a:pt x="57" y="15"/>
                  </a:lnTo>
                  <a:lnTo>
                    <a:pt x="57" y="11"/>
                  </a:lnTo>
                  <a:lnTo>
                    <a:pt x="57" y="8"/>
                  </a:lnTo>
                  <a:lnTo>
                    <a:pt x="57" y="6"/>
                  </a:lnTo>
                  <a:lnTo>
                    <a:pt x="57" y="5"/>
                  </a:lnTo>
                  <a:lnTo>
                    <a:pt x="57" y="3"/>
                  </a:lnTo>
                  <a:lnTo>
                    <a:pt x="57" y="2"/>
                  </a:lnTo>
                  <a:lnTo>
                    <a:pt x="55" y="0"/>
                  </a:lnTo>
                  <a:lnTo>
                    <a:pt x="53" y="0"/>
                  </a:lnTo>
                  <a:lnTo>
                    <a:pt x="52" y="0"/>
                  </a:lnTo>
                  <a:lnTo>
                    <a:pt x="50" y="0"/>
                  </a:lnTo>
                  <a:lnTo>
                    <a:pt x="48" y="0"/>
                  </a:lnTo>
                  <a:lnTo>
                    <a:pt x="47" y="0"/>
                  </a:lnTo>
                  <a:lnTo>
                    <a:pt x="45" y="0"/>
                  </a:lnTo>
                  <a:lnTo>
                    <a:pt x="44" y="0"/>
                  </a:lnTo>
                  <a:lnTo>
                    <a:pt x="42" y="2"/>
                  </a:lnTo>
                  <a:lnTo>
                    <a:pt x="39" y="6"/>
                  </a:lnTo>
                  <a:lnTo>
                    <a:pt x="34" y="10"/>
                  </a:lnTo>
                  <a:lnTo>
                    <a:pt x="31" y="13"/>
                  </a:lnTo>
                  <a:lnTo>
                    <a:pt x="26" y="18"/>
                  </a:lnTo>
                  <a:lnTo>
                    <a:pt x="23" y="21"/>
                  </a:lnTo>
                  <a:lnTo>
                    <a:pt x="18" y="24"/>
                  </a:lnTo>
                  <a:lnTo>
                    <a:pt x="13" y="26"/>
                  </a:lnTo>
                  <a:lnTo>
                    <a:pt x="7" y="29"/>
                  </a:lnTo>
                  <a:lnTo>
                    <a:pt x="5" y="31"/>
                  </a:lnTo>
                  <a:lnTo>
                    <a:pt x="3" y="31"/>
                  </a:lnTo>
                  <a:lnTo>
                    <a:pt x="2" y="32"/>
                  </a:lnTo>
                  <a:lnTo>
                    <a:pt x="2" y="34"/>
                  </a:lnTo>
                  <a:lnTo>
                    <a:pt x="0" y="35"/>
                  </a:lnTo>
                  <a:lnTo>
                    <a:pt x="0" y="39"/>
                  </a:lnTo>
                  <a:lnTo>
                    <a:pt x="0" y="40"/>
                  </a:lnTo>
                  <a:lnTo>
                    <a:pt x="0" y="42"/>
                  </a:lnTo>
                  <a:lnTo>
                    <a:pt x="2" y="43"/>
                  </a:lnTo>
                  <a:lnTo>
                    <a:pt x="2" y="45"/>
                  </a:lnTo>
                  <a:lnTo>
                    <a:pt x="3" y="47"/>
                  </a:lnTo>
                  <a:lnTo>
                    <a:pt x="5" y="48"/>
                  </a:lnTo>
                  <a:lnTo>
                    <a:pt x="8" y="52"/>
                  </a:lnTo>
                  <a:lnTo>
                    <a:pt x="10" y="52"/>
                  </a:lnTo>
                  <a:lnTo>
                    <a:pt x="12" y="53"/>
                  </a:lnTo>
                  <a:lnTo>
                    <a:pt x="15" y="5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8" name="Freeform 1054"/>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9" name="Freeform 1055"/>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0" name="Freeform 1056"/>
            <p:cNvSpPr>
              <a:spLocks/>
            </p:cNvSpPr>
            <p:nvPr/>
          </p:nvSpPr>
          <p:spPr bwMode="auto">
            <a:xfrm>
              <a:off x="4468" y="2753"/>
              <a:ext cx="63" cy="55"/>
            </a:xfrm>
            <a:custGeom>
              <a:avLst/>
              <a:gdLst>
                <a:gd name="T0" fmla="*/ 0 w 63"/>
                <a:gd name="T1" fmla="*/ 31 h 55"/>
                <a:gd name="T2" fmla="*/ 3 w 63"/>
                <a:gd name="T3" fmla="*/ 34 h 55"/>
                <a:gd name="T4" fmla="*/ 7 w 63"/>
                <a:gd name="T5" fmla="*/ 36 h 55"/>
                <a:gd name="T6" fmla="*/ 10 w 63"/>
                <a:gd name="T7" fmla="*/ 39 h 55"/>
                <a:gd name="T8" fmla="*/ 11 w 63"/>
                <a:gd name="T9" fmla="*/ 44 h 55"/>
                <a:gd name="T10" fmla="*/ 13 w 63"/>
                <a:gd name="T11" fmla="*/ 47 h 55"/>
                <a:gd name="T12" fmla="*/ 16 w 63"/>
                <a:gd name="T13" fmla="*/ 50 h 55"/>
                <a:gd name="T14" fmla="*/ 18 w 63"/>
                <a:gd name="T15" fmla="*/ 53 h 55"/>
                <a:gd name="T16" fmla="*/ 23 w 63"/>
                <a:gd name="T17" fmla="*/ 55 h 55"/>
                <a:gd name="T18" fmla="*/ 23 w 63"/>
                <a:gd name="T19" fmla="*/ 55 h 55"/>
                <a:gd name="T20" fmla="*/ 23 w 63"/>
                <a:gd name="T21" fmla="*/ 55 h 55"/>
                <a:gd name="T22" fmla="*/ 24 w 63"/>
                <a:gd name="T23" fmla="*/ 55 h 55"/>
                <a:gd name="T24" fmla="*/ 26 w 63"/>
                <a:gd name="T25" fmla="*/ 55 h 55"/>
                <a:gd name="T26" fmla="*/ 26 w 63"/>
                <a:gd name="T27" fmla="*/ 55 h 55"/>
                <a:gd name="T28" fmla="*/ 28 w 63"/>
                <a:gd name="T29" fmla="*/ 55 h 55"/>
                <a:gd name="T30" fmla="*/ 28 w 63"/>
                <a:gd name="T31" fmla="*/ 53 h 55"/>
                <a:gd name="T32" fmla="*/ 29 w 63"/>
                <a:gd name="T33" fmla="*/ 53 h 55"/>
                <a:gd name="T34" fmla="*/ 32 w 63"/>
                <a:gd name="T35" fmla="*/ 55 h 55"/>
                <a:gd name="T36" fmla="*/ 36 w 63"/>
                <a:gd name="T37" fmla="*/ 53 h 55"/>
                <a:gd name="T38" fmla="*/ 39 w 63"/>
                <a:gd name="T39" fmla="*/ 53 h 55"/>
                <a:gd name="T40" fmla="*/ 40 w 63"/>
                <a:gd name="T41" fmla="*/ 53 h 55"/>
                <a:gd name="T42" fmla="*/ 44 w 63"/>
                <a:gd name="T43" fmla="*/ 52 h 55"/>
                <a:gd name="T44" fmla="*/ 47 w 63"/>
                <a:gd name="T45" fmla="*/ 50 h 55"/>
                <a:gd name="T46" fmla="*/ 48 w 63"/>
                <a:gd name="T47" fmla="*/ 48 h 55"/>
                <a:gd name="T48" fmla="*/ 52 w 63"/>
                <a:gd name="T49" fmla="*/ 47 h 55"/>
                <a:gd name="T50" fmla="*/ 52 w 63"/>
                <a:gd name="T51" fmla="*/ 47 h 55"/>
                <a:gd name="T52" fmla="*/ 52 w 63"/>
                <a:gd name="T53" fmla="*/ 47 h 55"/>
                <a:gd name="T54" fmla="*/ 53 w 63"/>
                <a:gd name="T55" fmla="*/ 45 h 55"/>
                <a:gd name="T56" fmla="*/ 53 w 63"/>
                <a:gd name="T57" fmla="*/ 45 h 55"/>
                <a:gd name="T58" fmla="*/ 53 w 63"/>
                <a:gd name="T59" fmla="*/ 44 h 55"/>
                <a:gd name="T60" fmla="*/ 53 w 63"/>
                <a:gd name="T61" fmla="*/ 44 h 55"/>
                <a:gd name="T62" fmla="*/ 53 w 63"/>
                <a:gd name="T63" fmla="*/ 42 h 55"/>
                <a:gd name="T64" fmla="*/ 53 w 63"/>
                <a:gd name="T65" fmla="*/ 42 h 55"/>
                <a:gd name="T66" fmla="*/ 55 w 63"/>
                <a:gd name="T67" fmla="*/ 39 h 55"/>
                <a:gd name="T68" fmla="*/ 56 w 63"/>
                <a:gd name="T69" fmla="*/ 37 h 55"/>
                <a:gd name="T70" fmla="*/ 60 w 63"/>
                <a:gd name="T71" fmla="*/ 37 h 55"/>
                <a:gd name="T72" fmla="*/ 61 w 63"/>
                <a:gd name="T73" fmla="*/ 36 h 55"/>
                <a:gd name="T74" fmla="*/ 63 w 63"/>
                <a:gd name="T75" fmla="*/ 34 h 55"/>
                <a:gd name="T76" fmla="*/ 63 w 63"/>
                <a:gd name="T77" fmla="*/ 32 h 55"/>
                <a:gd name="T78" fmla="*/ 63 w 63"/>
                <a:gd name="T79" fmla="*/ 31 h 55"/>
                <a:gd name="T80" fmla="*/ 63 w 63"/>
                <a:gd name="T81" fmla="*/ 29 h 55"/>
                <a:gd name="T82" fmla="*/ 58 w 63"/>
                <a:gd name="T83" fmla="*/ 23 h 55"/>
                <a:gd name="T84" fmla="*/ 53 w 63"/>
                <a:gd name="T85" fmla="*/ 16 h 55"/>
                <a:gd name="T86" fmla="*/ 47 w 63"/>
                <a:gd name="T87" fmla="*/ 10 h 55"/>
                <a:gd name="T88" fmla="*/ 40 w 63"/>
                <a:gd name="T89" fmla="*/ 5 h 55"/>
                <a:gd name="T90" fmla="*/ 32 w 63"/>
                <a:gd name="T91" fmla="*/ 2 h 55"/>
                <a:gd name="T92" fmla="*/ 24 w 63"/>
                <a:gd name="T93" fmla="*/ 0 h 55"/>
                <a:gd name="T94" fmla="*/ 18 w 63"/>
                <a:gd name="T95" fmla="*/ 0 h 55"/>
                <a:gd name="T96" fmla="*/ 10 w 63"/>
                <a:gd name="T97" fmla="*/ 3 h 55"/>
                <a:gd name="T98" fmla="*/ 8 w 63"/>
                <a:gd name="T99" fmla="*/ 5 h 55"/>
                <a:gd name="T100" fmla="*/ 7 w 63"/>
                <a:gd name="T101" fmla="*/ 8 h 55"/>
                <a:gd name="T102" fmla="*/ 5 w 63"/>
                <a:gd name="T103" fmla="*/ 11 h 55"/>
                <a:gd name="T104" fmla="*/ 5 w 63"/>
                <a:gd name="T105" fmla="*/ 15 h 55"/>
                <a:gd name="T106" fmla="*/ 5 w 63"/>
                <a:gd name="T107" fmla="*/ 19 h 55"/>
                <a:gd name="T108" fmla="*/ 3 w 63"/>
                <a:gd name="T109" fmla="*/ 23 h 55"/>
                <a:gd name="T110" fmla="*/ 2 w 63"/>
                <a:gd name="T111" fmla="*/ 28 h 55"/>
                <a:gd name="T112" fmla="*/ 0 w 63"/>
                <a:gd name="T113" fmla="*/ 31 h 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55"/>
                <a:gd name="T173" fmla="*/ 63 w 63"/>
                <a:gd name="T174" fmla="*/ 55 h 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55">
                  <a:moveTo>
                    <a:pt x="0" y="31"/>
                  </a:moveTo>
                  <a:lnTo>
                    <a:pt x="3" y="34"/>
                  </a:lnTo>
                  <a:lnTo>
                    <a:pt x="7" y="36"/>
                  </a:lnTo>
                  <a:lnTo>
                    <a:pt x="10" y="39"/>
                  </a:lnTo>
                  <a:lnTo>
                    <a:pt x="11" y="44"/>
                  </a:lnTo>
                  <a:lnTo>
                    <a:pt x="13" y="47"/>
                  </a:lnTo>
                  <a:lnTo>
                    <a:pt x="16" y="50"/>
                  </a:lnTo>
                  <a:lnTo>
                    <a:pt x="18" y="53"/>
                  </a:lnTo>
                  <a:lnTo>
                    <a:pt x="23" y="55"/>
                  </a:lnTo>
                  <a:lnTo>
                    <a:pt x="24" y="55"/>
                  </a:lnTo>
                  <a:lnTo>
                    <a:pt x="26" y="55"/>
                  </a:lnTo>
                  <a:lnTo>
                    <a:pt x="28" y="55"/>
                  </a:lnTo>
                  <a:lnTo>
                    <a:pt x="28" y="53"/>
                  </a:lnTo>
                  <a:lnTo>
                    <a:pt x="29" y="53"/>
                  </a:lnTo>
                  <a:lnTo>
                    <a:pt x="32" y="55"/>
                  </a:lnTo>
                  <a:lnTo>
                    <a:pt x="36" y="53"/>
                  </a:lnTo>
                  <a:lnTo>
                    <a:pt x="39" y="53"/>
                  </a:lnTo>
                  <a:lnTo>
                    <a:pt x="40" y="53"/>
                  </a:lnTo>
                  <a:lnTo>
                    <a:pt x="44" y="52"/>
                  </a:lnTo>
                  <a:lnTo>
                    <a:pt x="47" y="50"/>
                  </a:lnTo>
                  <a:lnTo>
                    <a:pt x="48" y="48"/>
                  </a:lnTo>
                  <a:lnTo>
                    <a:pt x="52" y="47"/>
                  </a:lnTo>
                  <a:lnTo>
                    <a:pt x="53" y="45"/>
                  </a:lnTo>
                  <a:lnTo>
                    <a:pt x="53" y="44"/>
                  </a:lnTo>
                  <a:lnTo>
                    <a:pt x="53" y="42"/>
                  </a:lnTo>
                  <a:lnTo>
                    <a:pt x="55" y="39"/>
                  </a:lnTo>
                  <a:lnTo>
                    <a:pt x="56" y="37"/>
                  </a:lnTo>
                  <a:lnTo>
                    <a:pt x="60" y="37"/>
                  </a:lnTo>
                  <a:lnTo>
                    <a:pt x="61" y="36"/>
                  </a:lnTo>
                  <a:lnTo>
                    <a:pt x="63" y="34"/>
                  </a:lnTo>
                  <a:lnTo>
                    <a:pt x="63" y="32"/>
                  </a:lnTo>
                  <a:lnTo>
                    <a:pt x="63" y="31"/>
                  </a:lnTo>
                  <a:lnTo>
                    <a:pt x="63" y="29"/>
                  </a:lnTo>
                  <a:lnTo>
                    <a:pt x="58" y="23"/>
                  </a:lnTo>
                  <a:lnTo>
                    <a:pt x="53" y="16"/>
                  </a:lnTo>
                  <a:lnTo>
                    <a:pt x="47" y="10"/>
                  </a:lnTo>
                  <a:lnTo>
                    <a:pt x="40" y="5"/>
                  </a:lnTo>
                  <a:lnTo>
                    <a:pt x="32" y="2"/>
                  </a:lnTo>
                  <a:lnTo>
                    <a:pt x="24" y="0"/>
                  </a:lnTo>
                  <a:lnTo>
                    <a:pt x="18" y="0"/>
                  </a:lnTo>
                  <a:lnTo>
                    <a:pt x="10" y="3"/>
                  </a:lnTo>
                  <a:lnTo>
                    <a:pt x="8" y="5"/>
                  </a:lnTo>
                  <a:lnTo>
                    <a:pt x="7" y="8"/>
                  </a:lnTo>
                  <a:lnTo>
                    <a:pt x="5" y="11"/>
                  </a:lnTo>
                  <a:lnTo>
                    <a:pt x="5" y="15"/>
                  </a:lnTo>
                  <a:lnTo>
                    <a:pt x="5" y="19"/>
                  </a:lnTo>
                  <a:lnTo>
                    <a:pt x="3" y="23"/>
                  </a:lnTo>
                  <a:lnTo>
                    <a:pt x="2" y="28"/>
                  </a:lnTo>
                  <a:lnTo>
                    <a:pt x="0" y="3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1" name="Freeform 1057"/>
            <p:cNvSpPr>
              <a:spLocks/>
            </p:cNvSpPr>
            <p:nvPr/>
          </p:nvSpPr>
          <p:spPr bwMode="auto">
            <a:xfrm>
              <a:off x="4589" y="2716"/>
              <a:ext cx="50" cy="48"/>
            </a:xfrm>
            <a:custGeom>
              <a:avLst/>
              <a:gdLst>
                <a:gd name="T0" fmla="*/ 3 w 50"/>
                <a:gd name="T1" fmla="*/ 45 h 48"/>
                <a:gd name="T2" fmla="*/ 6 w 50"/>
                <a:gd name="T3" fmla="*/ 47 h 48"/>
                <a:gd name="T4" fmla="*/ 9 w 50"/>
                <a:gd name="T5" fmla="*/ 48 h 48"/>
                <a:gd name="T6" fmla="*/ 14 w 50"/>
                <a:gd name="T7" fmla="*/ 48 h 48"/>
                <a:gd name="T8" fmla="*/ 19 w 50"/>
                <a:gd name="T9" fmla="*/ 47 h 48"/>
                <a:gd name="T10" fmla="*/ 27 w 50"/>
                <a:gd name="T11" fmla="*/ 45 h 48"/>
                <a:gd name="T12" fmla="*/ 33 w 50"/>
                <a:gd name="T13" fmla="*/ 42 h 48"/>
                <a:gd name="T14" fmla="*/ 38 w 50"/>
                <a:gd name="T15" fmla="*/ 37 h 48"/>
                <a:gd name="T16" fmla="*/ 43 w 50"/>
                <a:gd name="T17" fmla="*/ 32 h 48"/>
                <a:gd name="T18" fmla="*/ 46 w 50"/>
                <a:gd name="T19" fmla="*/ 26 h 48"/>
                <a:gd name="T20" fmla="*/ 48 w 50"/>
                <a:gd name="T21" fmla="*/ 19 h 48"/>
                <a:gd name="T22" fmla="*/ 50 w 50"/>
                <a:gd name="T23" fmla="*/ 11 h 48"/>
                <a:gd name="T24" fmla="*/ 50 w 50"/>
                <a:gd name="T25" fmla="*/ 5 h 48"/>
                <a:gd name="T26" fmla="*/ 45 w 50"/>
                <a:gd name="T27" fmla="*/ 2 h 48"/>
                <a:gd name="T28" fmla="*/ 40 w 50"/>
                <a:gd name="T29" fmla="*/ 0 h 48"/>
                <a:gd name="T30" fmla="*/ 33 w 50"/>
                <a:gd name="T31" fmla="*/ 0 h 48"/>
                <a:gd name="T32" fmla="*/ 27 w 50"/>
                <a:gd name="T33" fmla="*/ 2 h 48"/>
                <a:gd name="T34" fmla="*/ 21 w 50"/>
                <a:gd name="T35" fmla="*/ 5 h 48"/>
                <a:gd name="T36" fmla="*/ 17 w 50"/>
                <a:gd name="T37" fmla="*/ 8 h 48"/>
                <a:gd name="T38" fmla="*/ 13 w 50"/>
                <a:gd name="T39" fmla="*/ 13 h 48"/>
                <a:gd name="T40" fmla="*/ 9 w 50"/>
                <a:gd name="T41" fmla="*/ 18 h 48"/>
                <a:gd name="T42" fmla="*/ 8 w 50"/>
                <a:gd name="T43" fmla="*/ 23 h 48"/>
                <a:gd name="T44" fmla="*/ 6 w 50"/>
                <a:gd name="T45" fmla="*/ 29 h 48"/>
                <a:gd name="T46" fmla="*/ 3 w 50"/>
                <a:gd name="T47" fmla="*/ 34 h 48"/>
                <a:gd name="T48" fmla="*/ 0 w 50"/>
                <a:gd name="T49" fmla="*/ 36 h 48"/>
                <a:gd name="T50" fmla="*/ 0 w 50"/>
                <a:gd name="T51" fmla="*/ 37 h 48"/>
                <a:gd name="T52" fmla="*/ 1 w 50"/>
                <a:gd name="T53" fmla="*/ 37 h 48"/>
                <a:gd name="T54" fmla="*/ 1 w 50"/>
                <a:gd name="T55" fmla="*/ 37 h 48"/>
                <a:gd name="T56" fmla="*/ 1 w 50"/>
                <a:gd name="T57" fmla="*/ 36 h 48"/>
                <a:gd name="T58" fmla="*/ 1 w 50"/>
                <a:gd name="T59" fmla="*/ 39 h 48"/>
                <a:gd name="T60" fmla="*/ 1 w 50"/>
                <a:gd name="T61" fmla="*/ 42 h 48"/>
                <a:gd name="T62" fmla="*/ 1 w 50"/>
                <a:gd name="T63" fmla="*/ 4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8"/>
                <a:gd name="T98" fmla="*/ 50 w 5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8">
                  <a:moveTo>
                    <a:pt x="1" y="45"/>
                  </a:moveTo>
                  <a:lnTo>
                    <a:pt x="3" y="45"/>
                  </a:lnTo>
                  <a:lnTo>
                    <a:pt x="5" y="47"/>
                  </a:lnTo>
                  <a:lnTo>
                    <a:pt x="6" y="47"/>
                  </a:lnTo>
                  <a:lnTo>
                    <a:pt x="8" y="47"/>
                  </a:lnTo>
                  <a:lnTo>
                    <a:pt x="9" y="48"/>
                  </a:lnTo>
                  <a:lnTo>
                    <a:pt x="13" y="48"/>
                  </a:lnTo>
                  <a:lnTo>
                    <a:pt x="14" y="48"/>
                  </a:lnTo>
                  <a:lnTo>
                    <a:pt x="16" y="48"/>
                  </a:lnTo>
                  <a:lnTo>
                    <a:pt x="19" y="47"/>
                  </a:lnTo>
                  <a:lnTo>
                    <a:pt x="22" y="47"/>
                  </a:lnTo>
                  <a:lnTo>
                    <a:pt x="27" y="45"/>
                  </a:lnTo>
                  <a:lnTo>
                    <a:pt x="30" y="44"/>
                  </a:lnTo>
                  <a:lnTo>
                    <a:pt x="33" y="42"/>
                  </a:lnTo>
                  <a:lnTo>
                    <a:pt x="37" y="40"/>
                  </a:lnTo>
                  <a:lnTo>
                    <a:pt x="38" y="37"/>
                  </a:lnTo>
                  <a:lnTo>
                    <a:pt x="41" y="36"/>
                  </a:lnTo>
                  <a:lnTo>
                    <a:pt x="43" y="32"/>
                  </a:lnTo>
                  <a:lnTo>
                    <a:pt x="45" y="29"/>
                  </a:lnTo>
                  <a:lnTo>
                    <a:pt x="46" y="26"/>
                  </a:lnTo>
                  <a:lnTo>
                    <a:pt x="46" y="23"/>
                  </a:lnTo>
                  <a:lnTo>
                    <a:pt x="48" y="19"/>
                  </a:lnTo>
                  <a:lnTo>
                    <a:pt x="50" y="16"/>
                  </a:lnTo>
                  <a:lnTo>
                    <a:pt x="50" y="11"/>
                  </a:lnTo>
                  <a:lnTo>
                    <a:pt x="50" y="8"/>
                  </a:lnTo>
                  <a:lnTo>
                    <a:pt x="50" y="5"/>
                  </a:lnTo>
                  <a:lnTo>
                    <a:pt x="48" y="3"/>
                  </a:lnTo>
                  <a:lnTo>
                    <a:pt x="45" y="2"/>
                  </a:lnTo>
                  <a:lnTo>
                    <a:pt x="43" y="0"/>
                  </a:lnTo>
                  <a:lnTo>
                    <a:pt x="40" y="0"/>
                  </a:lnTo>
                  <a:lnTo>
                    <a:pt x="37" y="0"/>
                  </a:lnTo>
                  <a:lnTo>
                    <a:pt x="33" y="0"/>
                  </a:lnTo>
                  <a:lnTo>
                    <a:pt x="30" y="0"/>
                  </a:lnTo>
                  <a:lnTo>
                    <a:pt x="27" y="2"/>
                  </a:lnTo>
                  <a:lnTo>
                    <a:pt x="24" y="3"/>
                  </a:lnTo>
                  <a:lnTo>
                    <a:pt x="21" y="5"/>
                  </a:lnTo>
                  <a:lnTo>
                    <a:pt x="19" y="7"/>
                  </a:lnTo>
                  <a:lnTo>
                    <a:pt x="17" y="8"/>
                  </a:lnTo>
                  <a:lnTo>
                    <a:pt x="16" y="11"/>
                  </a:lnTo>
                  <a:lnTo>
                    <a:pt x="13" y="13"/>
                  </a:lnTo>
                  <a:lnTo>
                    <a:pt x="11" y="16"/>
                  </a:lnTo>
                  <a:lnTo>
                    <a:pt x="9" y="18"/>
                  </a:lnTo>
                  <a:lnTo>
                    <a:pt x="9" y="19"/>
                  </a:lnTo>
                  <a:lnTo>
                    <a:pt x="8" y="23"/>
                  </a:lnTo>
                  <a:lnTo>
                    <a:pt x="6" y="26"/>
                  </a:lnTo>
                  <a:lnTo>
                    <a:pt x="6" y="29"/>
                  </a:lnTo>
                  <a:lnTo>
                    <a:pt x="5" y="31"/>
                  </a:lnTo>
                  <a:lnTo>
                    <a:pt x="3" y="34"/>
                  </a:lnTo>
                  <a:lnTo>
                    <a:pt x="1" y="36"/>
                  </a:lnTo>
                  <a:lnTo>
                    <a:pt x="0" y="36"/>
                  </a:lnTo>
                  <a:lnTo>
                    <a:pt x="0" y="37"/>
                  </a:lnTo>
                  <a:lnTo>
                    <a:pt x="1" y="37"/>
                  </a:lnTo>
                  <a:lnTo>
                    <a:pt x="1" y="36"/>
                  </a:lnTo>
                  <a:lnTo>
                    <a:pt x="1" y="37"/>
                  </a:lnTo>
                  <a:lnTo>
                    <a:pt x="1" y="39"/>
                  </a:lnTo>
                  <a:lnTo>
                    <a:pt x="1" y="40"/>
                  </a:lnTo>
                  <a:lnTo>
                    <a:pt x="1" y="42"/>
                  </a:lnTo>
                  <a:lnTo>
                    <a:pt x="1" y="44"/>
                  </a:lnTo>
                  <a:lnTo>
                    <a:pt x="1" y="4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2" name="Freeform 1058"/>
            <p:cNvSpPr>
              <a:spLocks/>
            </p:cNvSpPr>
            <p:nvPr/>
          </p:nvSpPr>
          <p:spPr bwMode="auto">
            <a:xfrm>
              <a:off x="4589" y="2716"/>
              <a:ext cx="50" cy="48"/>
            </a:xfrm>
            <a:custGeom>
              <a:avLst/>
              <a:gdLst>
                <a:gd name="T0" fmla="*/ 3 w 50"/>
                <a:gd name="T1" fmla="*/ 45 h 48"/>
                <a:gd name="T2" fmla="*/ 6 w 50"/>
                <a:gd name="T3" fmla="*/ 47 h 48"/>
                <a:gd name="T4" fmla="*/ 9 w 50"/>
                <a:gd name="T5" fmla="*/ 48 h 48"/>
                <a:gd name="T6" fmla="*/ 14 w 50"/>
                <a:gd name="T7" fmla="*/ 48 h 48"/>
                <a:gd name="T8" fmla="*/ 19 w 50"/>
                <a:gd name="T9" fmla="*/ 47 h 48"/>
                <a:gd name="T10" fmla="*/ 27 w 50"/>
                <a:gd name="T11" fmla="*/ 45 h 48"/>
                <a:gd name="T12" fmla="*/ 33 w 50"/>
                <a:gd name="T13" fmla="*/ 42 h 48"/>
                <a:gd name="T14" fmla="*/ 38 w 50"/>
                <a:gd name="T15" fmla="*/ 37 h 48"/>
                <a:gd name="T16" fmla="*/ 43 w 50"/>
                <a:gd name="T17" fmla="*/ 32 h 48"/>
                <a:gd name="T18" fmla="*/ 46 w 50"/>
                <a:gd name="T19" fmla="*/ 26 h 48"/>
                <a:gd name="T20" fmla="*/ 48 w 50"/>
                <a:gd name="T21" fmla="*/ 19 h 48"/>
                <a:gd name="T22" fmla="*/ 50 w 50"/>
                <a:gd name="T23" fmla="*/ 11 h 48"/>
                <a:gd name="T24" fmla="*/ 50 w 50"/>
                <a:gd name="T25" fmla="*/ 5 h 48"/>
                <a:gd name="T26" fmla="*/ 45 w 50"/>
                <a:gd name="T27" fmla="*/ 2 h 48"/>
                <a:gd name="T28" fmla="*/ 40 w 50"/>
                <a:gd name="T29" fmla="*/ 0 h 48"/>
                <a:gd name="T30" fmla="*/ 33 w 50"/>
                <a:gd name="T31" fmla="*/ 0 h 48"/>
                <a:gd name="T32" fmla="*/ 27 w 50"/>
                <a:gd name="T33" fmla="*/ 2 h 48"/>
                <a:gd name="T34" fmla="*/ 21 w 50"/>
                <a:gd name="T35" fmla="*/ 5 h 48"/>
                <a:gd name="T36" fmla="*/ 17 w 50"/>
                <a:gd name="T37" fmla="*/ 8 h 48"/>
                <a:gd name="T38" fmla="*/ 13 w 50"/>
                <a:gd name="T39" fmla="*/ 13 h 48"/>
                <a:gd name="T40" fmla="*/ 9 w 50"/>
                <a:gd name="T41" fmla="*/ 18 h 48"/>
                <a:gd name="T42" fmla="*/ 8 w 50"/>
                <a:gd name="T43" fmla="*/ 23 h 48"/>
                <a:gd name="T44" fmla="*/ 6 w 50"/>
                <a:gd name="T45" fmla="*/ 29 h 48"/>
                <a:gd name="T46" fmla="*/ 3 w 50"/>
                <a:gd name="T47" fmla="*/ 34 h 48"/>
                <a:gd name="T48" fmla="*/ 0 w 50"/>
                <a:gd name="T49" fmla="*/ 36 h 48"/>
                <a:gd name="T50" fmla="*/ 0 w 50"/>
                <a:gd name="T51" fmla="*/ 37 h 48"/>
                <a:gd name="T52" fmla="*/ 1 w 50"/>
                <a:gd name="T53" fmla="*/ 37 h 48"/>
                <a:gd name="T54" fmla="*/ 1 w 50"/>
                <a:gd name="T55" fmla="*/ 37 h 48"/>
                <a:gd name="T56" fmla="*/ 1 w 50"/>
                <a:gd name="T57" fmla="*/ 36 h 48"/>
                <a:gd name="T58" fmla="*/ 1 w 50"/>
                <a:gd name="T59" fmla="*/ 39 h 48"/>
                <a:gd name="T60" fmla="*/ 1 w 50"/>
                <a:gd name="T61" fmla="*/ 42 h 48"/>
                <a:gd name="T62" fmla="*/ 1 w 50"/>
                <a:gd name="T63" fmla="*/ 45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8"/>
                <a:gd name="T98" fmla="*/ 50 w 50"/>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8">
                  <a:moveTo>
                    <a:pt x="1" y="45"/>
                  </a:moveTo>
                  <a:lnTo>
                    <a:pt x="3" y="45"/>
                  </a:lnTo>
                  <a:lnTo>
                    <a:pt x="5" y="47"/>
                  </a:lnTo>
                  <a:lnTo>
                    <a:pt x="6" y="47"/>
                  </a:lnTo>
                  <a:lnTo>
                    <a:pt x="8" y="47"/>
                  </a:lnTo>
                  <a:lnTo>
                    <a:pt x="9" y="48"/>
                  </a:lnTo>
                  <a:lnTo>
                    <a:pt x="13" y="48"/>
                  </a:lnTo>
                  <a:lnTo>
                    <a:pt x="14" y="48"/>
                  </a:lnTo>
                  <a:lnTo>
                    <a:pt x="16" y="48"/>
                  </a:lnTo>
                  <a:lnTo>
                    <a:pt x="19" y="47"/>
                  </a:lnTo>
                  <a:lnTo>
                    <a:pt x="22" y="47"/>
                  </a:lnTo>
                  <a:lnTo>
                    <a:pt x="27" y="45"/>
                  </a:lnTo>
                  <a:lnTo>
                    <a:pt x="30" y="44"/>
                  </a:lnTo>
                  <a:lnTo>
                    <a:pt x="33" y="42"/>
                  </a:lnTo>
                  <a:lnTo>
                    <a:pt x="37" y="40"/>
                  </a:lnTo>
                  <a:lnTo>
                    <a:pt x="38" y="37"/>
                  </a:lnTo>
                  <a:lnTo>
                    <a:pt x="41" y="36"/>
                  </a:lnTo>
                  <a:lnTo>
                    <a:pt x="43" y="32"/>
                  </a:lnTo>
                  <a:lnTo>
                    <a:pt x="45" y="29"/>
                  </a:lnTo>
                  <a:lnTo>
                    <a:pt x="46" y="26"/>
                  </a:lnTo>
                  <a:lnTo>
                    <a:pt x="46" y="23"/>
                  </a:lnTo>
                  <a:lnTo>
                    <a:pt x="48" y="19"/>
                  </a:lnTo>
                  <a:lnTo>
                    <a:pt x="50" y="16"/>
                  </a:lnTo>
                  <a:lnTo>
                    <a:pt x="50" y="11"/>
                  </a:lnTo>
                  <a:lnTo>
                    <a:pt x="50" y="8"/>
                  </a:lnTo>
                  <a:lnTo>
                    <a:pt x="50" y="5"/>
                  </a:lnTo>
                  <a:lnTo>
                    <a:pt x="48" y="3"/>
                  </a:lnTo>
                  <a:lnTo>
                    <a:pt x="45" y="2"/>
                  </a:lnTo>
                  <a:lnTo>
                    <a:pt x="43" y="0"/>
                  </a:lnTo>
                  <a:lnTo>
                    <a:pt x="40" y="0"/>
                  </a:lnTo>
                  <a:lnTo>
                    <a:pt x="37" y="0"/>
                  </a:lnTo>
                  <a:lnTo>
                    <a:pt x="33" y="0"/>
                  </a:lnTo>
                  <a:lnTo>
                    <a:pt x="30" y="0"/>
                  </a:lnTo>
                  <a:lnTo>
                    <a:pt x="27" y="2"/>
                  </a:lnTo>
                  <a:lnTo>
                    <a:pt x="24" y="3"/>
                  </a:lnTo>
                  <a:lnTo>
                    <a:pt x="21" y="5"/>
                  </a:lnTo>
                  <a:lnTo>
                    <a:pt x="19" y="7"/>
                  </a:lnTo>
                  <a:lnTo>
                    <a:pt x="17" y="8"/>
                  </a:lnTo>
                  <a:lnTo>
                    <a:pt x="16" y="11"/>
                  </a:lnTo>
                  <a:lnTo>
                    <a:pt x="13" y="13"/>
                  </a:lnTo>
                  <a:lnTo>
                    <a:pt x="11" y="16"/>
                  </a:lnTo>
                  <a:lnTo>
                    <a:pt x="9" y="18"/>
                  </a:lnTo>
                  <a:lnTo>
                    <a:pt x="9" y="19"/>
                  </a:lnTo>
                  <a:lnTo>
                    <a:pt x="8" y="23"/>
                  </a:lnTo>
                  <a:lnTo>
                    <a:pt x="6" y="26"/>
                  </a:lnTo>
                  <a:lnTo>
                    <a:pt x="6" y="29"/>
                  </a:lnTo>
                  <a:lnTo>
                    <a:pt x="5" y="31"/>
                  </a:lnTo>
                  <a:lnTo>
                    <a:pt x="3" y="34"/>
                  </a:lnTo>
                  <a:lnTo>
                    <a:pt x="1" y="36"/>
                  </a:lnTo>
                  <a:lnTo>
                    <a:pt x="0" y="36"/>
                  </a:lnTo>
                  <a:lnTo>
                    <a:pt x="0" y="37"/>
                  </a:lnTo>
                  <a:lnTo>
                    <a:pt x="1" y="37"/>
                  </a:lnTo>
                  <a:lnTo>
                    <a:pt x="1" y="36"/>
                  </a:lnTo>
                  <a:lnTo>
                    <a:pt x="1" y="37"/>
                  </a:lnTo>
                  <a:lnTo>
                    <a:pt x="1" y="39"/>
                  </a:lnTo>
                  <a:lnTo>
                    <a:pt x="1" y="40"/>
                  </a:lnTo>
                  <a:lnTo>
                    <a:pt x="1" y="42"/>
                  </a:lnTo>
                  <a:lnTo>
                    <a:pt x="1" y="44"/>
                  </a:lnTo>
                  <a:lnTo>
                    <a:pt x="1" y="45"/>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3" name="Freeform 1059"/>
            <p:cNvSpPr>
              <a:spLocks/>
            </p:cNvSpPr>
            <p:nvPr/>
          </p:nvSpPr>
          <p:spPr bwMode="auto">
            <a:xfrm>
              <a:off x="4515" y="2742"/>
              <a:ext cx="46" cy="32"/>
            </a:xfrm>
            <a:custGeom>
              <a:avLst/>
              <a:gdLst>
                <a:gd name="T0" fmla="*/ 16 w 46"/>
                <a:gd name="T1" fmla="*/ 27 h 32"/>
                <a:gd name="T2" fmla="*/ 19 w 46"/>
                <a:gd name="T3" fmla="*/ 29 h 32"/>
                <a:gd name="T4" fmla="*/ 22 w 46"/>
                <a:gd name="T5" fmla="*/ 30 h 32"/>
                <a:gd name="T6" fmla="*/ 26 w 46"/>
                <a:gd name="T7" fmla="*/ 32 h 32"/>
                <a:gd name="T8" fmla="*/ 30 w 46"/>
                <a:gd name="T9" fmla="*/ 32 h 32"/>
                <a:gd name="T10" fmla="*/ 34 w 46"/>
                <a:gd name="T11" fmla="*/ 32 h 32"/>
                <a:gd name="T12" fmla="*/ 37 w 46"/>
                <a:gd name="T13" fmla="*/ 30 h 32"/>
                <a:gd name="T14" fmla="*/ 40 w 46"/>
                <a:gd name="T15" fmla="*/ 29 h 32"/>
                <a:gd name="T16" fmla="*/ 43 w 46"/>
                <a:gd name="T17" fmla="*/ 27 h 32"/>
                <a:gd name="T18" fmla="*/ 45 w 46"/>
                <a:gd name="T19" fmla="*/ 26 h 32"/>
                <a:gd name="T20" fmla="*/ 45 w 46"/>
                <a:gd name="T21" fmla="*/ 24 h 32"/>
                <a:gd name="T22" fmla="*/ 46 w 46"/>
                <a:gd name="T23" fmla="*/ 22 h 32"/>
                <a:gd name="T24" fmla="*/ 46 w 46"/>
                <a:gd name="T25" fmla="*/ 21 h 32"/>
                <a:gd name="T26" fmla="*/ 46 w 46"/>
                <a:gd name="T27" fmla="*/ 19 h 32"/>
                <a:gd name="T28" fmla="*/ 46 w 46"/>
                <a:gd name="T29" fmla="*/ 18 h 32"/>
                <a:gd name="T30" fmla="*/ 46 w 46"/>
                <a:gd name="T31" fmla="*/ 16 h 32"/>
                <a:gd name="T32" fmla="*/ 45 w 46"/>
                <a:gd name="T33" fmla="*/ 16 h 32"/>
                <a:gd name="T34" fmla="*/ 40 w 46"/>
                <a:gd name="T35" fmla="*/ 14 h 32"/>
                <a:gd name="T36" fmla="*/ 35 w 46"/>
                <a:gd name="T37" fmla="*/ 13 h 32"/>
                <a:gd name="T38" fmla="*/ 30 w 46"/>
                <a:gd name="T39" fmla="*/ 10 h 32"/>
                <a:gd name="T40" fmla="*/ 26 w 46"/>
                <a:gd name="T41" fmla="*/ 6 h 32"/>
                <a:gd name="T42" fmla="*/ 19 w 46"/>
                <a:gd name="T43" fmla="*/ 5 h 32"/>
                <a:gd name="T44" fmla="*/ 14 w 46"/>
                <a:gd name="T45" fmla="*/ 3 h 32"/>
                <a:gd name="T46" fmla="*/ 9 w 46"/>
                <a:gd name="T47" fmla="*/ 2 h 32"/>
                <a:gd name="T48" fmla="*/ 3 w 46"/>
                <a:gd name="T49" fmla="*/ 0 h 32"/>
                <a:gd name="T50" fmla="*/ 3 w 46"/>
                <a:gd name="T51" fmla="*/ 2 h 32"/>
                <a:gd name="T52" fmla="*/ 1 w 46"/>
                <a:gd name="T53" fmla="*/ 2 h 32"/>
                <a:gd name="T54" fmla="*/ 1 w 46"/>
                <a:gd name="T55" fmla="*/ 2 h 32"/>
                <a:gd name="T56" fmla="*/ 1 w 46"/>
                <a:gd name="T57" fmla="*/ 2 h 32"/>
                <a:gd name="T58" fmla="*/ 1 w 46"/>
                <a:gd name="T59" fmla="*/ 3 h 32"/>
                <a:gd name="T60" fmla="*/ 0 w 46"/>
                <a:gd name="T61" fmla="*/ 3 h 32"/>
                <a:gd name="T62" fmla="*/ 0 w 46"/>
                <a:gd name="T63" fmla="*/ 5 h 32"/>
                <a:gd name="T64" fmla="*/ 1 w 46"/>
                <a:gd name="T65" fmla="*/ 5 h 32"/>
                <a:gd name="T66" fmla="*/ 3 w 46"/>
                <a:gd name="T67" fmla="*/ 8 h 32"/>
                <a:gd name="T68" fmla="*/ 5 w 46"/>
                <a:gd name="T69" fmla="*/ 11 h 32"/>
                <a:gd name="T70" fmla="*/ 6 w 46"/>
                <a:gd name="T71" fmla="*/ 13 h 32"/>
                <a:gd name="T72" fmla="*/ 9 w 46"/>
                <a:gd name="T73" fmla="*/ 16 h 32"/>
                <a:gd name="T74" fmla="*/ 11 w 46"/>
                <a:gd name="T75" fmla="*/ 18 h 32"/>
                <a:gd name="T76" fmla="*/ 14 w 46"/>
                <a:gd name="T77" fmla="*/ 21 h 32"/>
                <a:gd name="T78" fmla="*/ 16 w 46"/>
                <a:gd name="T79" fmla="*/ 22 h 32"/>
                <a:gd name="T80" fmla="*/ 16 w 46"/>
                <a:gd name="T81" fmla="*/ 26 h 32"/>
                <a:gd name="T82" fmla="*/ 17 w 46"/>
                <a:gd name="T83" fmla="*/ 27 h 32"/>
                <a:gd name="T84" fmla="*/ 17 w 46"/>
                <a:gd name="T85" fmla="*/ 29 h 32"/>
                <a:gd name="T86" fmla="*/ 17 w 46"/>
                <a:gd name="T87" fmla="*/ 29 h 32"/>
                <a:gd name="T88" fmla="*/ 17 w 46"/>
                <a:gd name="T89" fmla="*/ 29 h 32"/>
                <a:gd name="T90" fmla="*/ 17 w 46"/>
                <a:gd name="T91" fmla="*/ 27 h 32"/>
                <a:gd name="T92" fmla="*/ 17 w 46"/>
                <a:gd name="T93" fmla="*/ 27 h 32"/>
                <a:gd name="T94" fmla="*/ 16 w 46"/>
                <a:gd name="T95" fmla="*/ 27 h 32"/>
                <a:gd name="T96" fmla="*/ 16 w 46"/>
                <a:gd name="T97" fmla="*/ 2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2"/>
                <a:gd name="T149" fmla="*/ 46 w 46"/>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2">
                  <a:moveTo>
                    <a:pt x="16" y="27"/>
                  </a:moveTo>
                  <a:lnTo>
                    <a:pt x="19" y="29"/>
                  </a:lnTo>
                  <a:lnTo>
                    <a:pt x="22" y="30"/>
                  </a:lnTo>
                  <a:lnTo>
                    <a:pt x="26" y="32"/>
                  </a:lnTo>
                  <a:lnTo>
                    <a:pt x="30" y="32"/>
                  </a:lnTo>
                  <a:lnTo>
                    <a:pt x="34" y="32"/>
                  </a:lnTo>
                  <a:lnTo>
                    <a:pt x="37" y="30"/>
                  </a:lnTo>
                  <a:lnTo>
                    <a:pt x="40" y="29"/>
                  </a:lnTo>
                  <a:lnTo>
                    <a:pt x="43" y="27"/>
                  </a:lnTo>
                  <a:lnTo>
                    <a:pt x="45" y="26"/>
                  </a:lnTo>
                  <a:lnTo>
                    <a:pt x="45" y="24"/>
                  </a:lnTo>
                  <a:lnTo>
                    <a:pt x="46" y="22"/>
                  </a:lnTo>
                  <a:lnTo>
                    <a:pt x="46" y="21"/>
                  </a:lnTo>
                  <a:lnTo>
                    <a:pt x="46" y="19"/>
                  </a:lnTo>
                  <a:lnTo>
                    <a:pt x="46" y="18"/>
                  </a:lnTo>
                  <a:lnTo>
                    <a:pt x="46" y="16"/>
                  </a:lnTo>
                  <a:lnTo>
                    <a:pt x="45" y="16"/>
                  </a:lnTo>
                  <a:lnTo>
                    <a:pt x="40" y="14"/>
                  </a:lnTo>
                  <a:lnTo>
                    <a:pt x="35" y="13"/>
                  </a:lnTo>
                  <a:lnTo>
                    <a:pt x="30" y="10"/>
                  </a:lnTo>
                  <a:lnTo>
                    <a:pt x="26" y="6"/>
                  </a:lnTo>
                  <a:lnTo>
                    <a:pt x="19" y="5"/>
                  </a:lnTo>
                  <a:lnTo>
                    <a:pt x="14" y="3"/>
                  </a:lnTo>
                  <a:lnTo>
                    <a:pt x="9" y="2"/>
                  </a:lnTo>
                  <a:lnTo>
                    <a:pt x="3" y="0"/>
                  </a:lnTo>
                  <a:lnTo>
                    <a:pt x="3" y="2"/>
                  </a:lnTo>
                  <a:lnTo>
                    <a:pt x="1" y="2"/>
                  </a:lnTo>
                  <a:lnTo>
                    <a:pt x="1" y="3"/>
                  </a:lnTo>
                  <a:lnTo>
                    <a:pt x="0" y="3"/>
                  </a:lnTo>
                  <a:lnTo>
                    <a:pt x="0" y="5"/>
                  </a:lnTo>
                  <a:lnTo>
                    <a:pt x="1" y="5"/>
                  </a:lnTo>
                  <a:lnTo>
                    <a:pt x="3" y="8"/>
                  </a:lnTo>
                  <a:lnTo>
                    <a:pt x="5" y="11"/>
                  </a:lnTo>
                  <a:lnTo>
                    <a:pt x="6" y="13"/>
                  </a:lnTo>
                  <a:lnTo>
                    <a:pt x="9" y="16"/>
                  </a:lnTo>
                  <a:lnTo>
                    <a:pt x="11" y="18"/>
                  </a:lnTo>
                  <a:lnTo>
                    <a:pt x="14" y="21"/>
                  </a:lnTo>
                  <a:lnTo>
                    <a:pt x="16" y="22"/>
                  </a:lnTo>
                  <a:lnTo>
                    <a:pt x="16" y="26"/>
                  </a:lnTo>
                  <a:lnTo>
                    <a:pt x="17" y="27"/>
                  </a:lnTo>
                  <a:lnTo>
                    <a:pt x="17" y="29"/>
                  </a:lnTo>
                  <a:lnTo>
                    <a:pt x="17" y="27"/>
                  </a:lnTo>
                  <a:lnTo>
                    <a:pt x="16" y="27"/>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4" name="Freeform 1060"/>
            <p:cNvSpPr>
              <a:spLocks/>
            </p:cNvSpPr>
            <p:nvPr/>
          </p:nvSpPr>
          <p:spPr bwMode="auto">
            <a:xfrm>
              <a:off x="4515" y="2742"/>
              <a:ext cx="46" cy="32"/>
            </a:xfrm>
            <a:custGeom>
              <a:avLst/>
              <a:gdLst>
                <a:gd name="T0" fmla="*/ 16 w 46"/>
                <a:gd name="T1" fmla="*/ 27 h 32"/>
                <a:gd name="T2" fmla="*/ 19 w 46"/>
                <a:gd name="T3" fmla="*/ 29 h 32"/>
                <a:gd name="T4" fmla="*/ 22 w 46"/>
                <a:gd name="T5" fmla="*/ 30 h 32"/>
                <a:gd name="T6" fmla="*/ 26 w 46"/>
                <a:gd name="T7" fmla="*/ 32 h 32"/>
                <a:gd name="T8" fmla="*/ 30 w 46"/>
                <a:gd name="T9" fmla="*/ 32 h 32"/>
                <a:gd name="T10" fmla="*/ 34 w 46"/>
                <a:gd name="T11" fmla="*/ 32 h 32"/>
                <a:gd name="T12" fmla="*/ 37 w 46"/>
                <a:gd name="T13" fmla="*/ 30 h 32"/>
                <a:gd name="T14" fmla="*/ 40 w 46"/>
                <a:gd name="T15" fmla="*/ 29 h 32"/>
                <a:gd name="T16" fmla="*/ 43 w 46"/>
                <a:gd name="T17" fmla="*/ 27 h 32"/>
                <a:gd name="T18" fmla="*/ 45 w 46"/>
                <a:gd name="T19" fmla="*/ 26 h 32"/>
                <a:gd name="T20" fmla="*/ 45 w 46"/>
                <a:gd name="T21" fmla="*/ 24 h 32"/>
                <a:gd name="T22" fmla="*/ 46 w 46"/>
                <a:gd name="T23" fmla="*/ 22 h 32"/>
                <a:gd name="T24" fmla="*/ 46 w 46"/>
                <a:gd name="T25" fmla="*/ 21 h 32"/>
                <a:gd name="T26" fmla="*/ 46 w 46"/>
                <a:gd name="T27" fmla="*/ 19 h 32"/>
                <a:gd name="T28" fmla="*/ 46 w 46"/>
                <a:gd name="T29" fmla="*/ 18 h 32"/>
                <a:gd name="T30" fmla="*/ 46 w 46"/>
                <a:gd name="T31" fmla="*/ 16 h 32"/>
                <a:gd name="T32" fmla="*/ 45 w 46"/>
                <a:gd name="T33" fmla="*/ 16 h 32"/>
                <a:gd name="T34" fmla="*/ 40 w 46"/>
                <a:gd name="T35" fmla="*/ 14 h 32"/>
                <a:gd name="T36" fmla="*/ 35 w 46"/>
                <a:gd name="T37" fmla="*/ 13 h 32"/>
                <a:gd name="T38" fmla="*/ 30 w 46"/>
                <a:gd name="T39" fmla="*/ 10 h 32"/>
                <a:gd name="T40" fmla="*/ 26 w 46"/>
                <a:gd name="T41" fmla="*/ 6 h 32"/>
                <a:gd name="T42" fmla="*/ 19 w 46"/>
                <a:gd name="T43" fmla="*/ 5 h 32"/>
                <a:gd name="T44" fmla="*/ 14 w 46"/>
                <a:gd name="T45" fmla="*/ 3 h 32"/>
                <a:gd name="T46" fmla="*/ 9 w 46"/>
                <a:gd name="T47" fmla="*/ 2 h 32"/>
                <a:gd name="T48" fmla="*/ 3 w 46"/>
                <a:gd name="T49" fmla="*/ 0 h 32"/>
                <a:gd name="T50" fmla="*/ 3 w 46"/>
                <a:gd name="T51" fmla="*/ 2 h 32"/>
                <a:gd name="T52" fmla="*/ 1 w 46"/>
                <a:gd name="T53" fmla="*/ 2 h 32"/>
                <a:gd name="T54" fmla="*/ 1 w 46"/>
                <a:gd name="T55" fmla="*/ 2 h 32"/>
                <a:gd name="T56" fmla="*/ 1 w 46"/>
                <a:gd name="T57" fmla="*/ 2 h 32"/>
                <a:gd name="T58" fmla="*/ 1 w 46"/>
                <a:gd name="T59" fmla="*/ 3 h 32"/>
                <a:gd name="T60" fmla="*/ 0 w 46"/>
                <a:gd name="T61" fmla="*/ 3 h 32"/>
                <a:gd name="T62" fmla="*/ 0 w 46"/>
                <a:gd name="T63" fmla="*/ 5 h 32"/>
                <a:gd name="T64" fmla="*/ 1 w 46"/>
                <a:gd name="T65" fmla="*/ 5 h 32"/>
                <a:gd name="T66" fmla="*/ 3 w 46"/>
                <a:gd name="T67" fmla="*/ 8 h 32"/>
                <a:gd name="T68" fmla="*/ 5 w 46"/>
                <a:gd name="T69" fmla="*/ 11 h 32"/>
                <a:gd name="T70" fmla="*/ 6 w 46"/>
                <a:gd name="T71" fmla="*/ 13 h 32"/>
                <a:gd name="T72" fmla="*/ 9 w 46"/>
                <a:gd name="T73" fmla="*/ 16 h 32"/>
                <a:gd name="T74" fmla="*/ 11 w 46"/>
                <a:gd name="T75" fmla="*/ 18 h 32"/>
                <a:gd name="T76" fmla="*/ 14 w 46"/>
                <a:gd name="T77" fmla="*/ 21 h 32"/>
                <a:gd name="T78" fmla="*/ 16 w 46"/>
                <a:gd name="T79" fmla="*/ 22 h 32"/>
                <a:gd name="T80" fmla="*/ 16 w 46"/>
                <a:gd name="T81" fmla="*/ 26 h 32"/>
                <a:gd name="T82" fmla="*/ 17 w 46"/>
                <a:gd name="T83" fmla="*/ 27 h 32"/>
                <a:gd name="T84" fmla="*/ 17 w 46"/>
                <a:gd name="T85" fmla="*/ 29 h 32"/>
                <a:gd name="T86" fmla="*/ 17 w 46"/>
                <a:gd name="T87" fmla="*/ 29 h 32"/>
                <a:gd name="T88" fmla="*/ 17 w 46"/>
                <a:gd name="T89" fmla="*/ 29 h 32"/>
                <a:gd name="T90" fmla="*/ 17 w 46"/>
                <a:gd name="T91" fmla="*/ 27 h 32"/>
                <a:gd name="T92" fmla="*/ 17 w 46"/>
                <a:gd name="T93" fmla="*/ 27 h 32"/>
                <a:gd name="T94" fmla="*/ 16 w 46"/>
                <a:gd name="T95" fmla="*/ 27 h 32"/>
                <a:gd name="T96" fmla="*/ 16 w 46"/>
                <a:gd name="T97" fmla="*/ 27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32"/>
                <a:gd name="T149" fmla="*/ 46 w 46"/>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32">
                  <a:moveTo>
                    <a:pt x="16" y="27"/>
                  </a:moveTo>
                  <a:lnTo>
                    <a:pt x="19" y="29"/>
                  </a:lnTo>
                  <a:lnTo>
                    <a:pt x="22" y="30"/>
                  </a:lnTo>
                  <a:lnTo>
                    <a:pt x="26" y="32"/>
                  </a:lnTo>
                  <a:lnTo>
                    <a:pt x="30" y="32"/>
                  </a:lnTo>
                  <a:lnTo>
                    <a:pt x="34" y="32"/>
                  </a:lnTo>
                  <a:lnTo>
                    <a:pt x="37" y="30"/>
                  </a:lnTo>
                  <a:lnTo>
                    <a:pt x="40" y="29"/>
                  </a:lnTo>
                  <a:lnTo>
                    <a:pt x="43" y="27"/>
                  </a:lnTo>
                  <a:lnTo>
                    <a:pt x="45" y="26"/>
                  </a:lnTo>
                  <a:lnTo>
                    <a:pt x="45" y="24"/>
                  </a:lnTo>
                  <a:lnTo>
                    <a:pt x="46" y="22"/>
                  </a:lnTo>
                  <a:lnTo>
                    <a:pt x="46" y="21"/>
                  </a:lnTo>
                  <a:lnTo>
                    <a:pt x="46" y="19"/>
                  </a:lnTo>
                  <a:lnTo>
                    <a:pt x="46" y="18"/>
                  </a:lnTo>
                  <a:lnTo>
                    <a:pt x="46" y="16"/>
                  </a:lnTo>
                  <a:lnTo>
                    <a:pt x="45" y="16"/>
                  </a:lnTo>
                  <a:lnTo>
                    <a:pt x="40" y="14"/>
                  </a:lnTo>
                  <a:lnTo>
                    <a:pt x="35" y="13"/>
                  </a:lnTo>
                  <a:lnTo>
                    <a:pt x="30" y="10"/>
                  </a:lnTo>
                  <a:lnTo>
                    <a:pt x="26" y="6"/>
                  </a:lnTo>
                  <a:lnTo>
                    <a:pt x="19" y="5"/>
                  </a:lnTo>
                  <a:lnTo>
                    <a:pt x="14" y="3"/>
                  </a:lnTo>
                  <a:lnTo>
                    <a:pt x="9" y="2"/>
                  </a:lnTo>
                  <a:lnTo>
                    <a:pt x="3" y="0"/>
                  </a:lnTo>
                  <a:lnTo>
                    <a:pt x="3" y="2"/>
                  </a:lnTo>
                  <a:lnTo>
                    <a:pt x="1" y="2"/>
                  </a:lnTo>
                  <a:lnTo>
                    <a:pt x="1" y="3"/>
                  </a:lnTo>
                  <a:lnTo>
                    <a:pt x="0" y="3"/>
                  </a:lnTo>
                  <a:lnTo>
                    <a:pt x="0" y="5"/>
                  </a:lnTo>
                  <a:lnTo>
                    <a:pt x="1" y="5"/>
                  </a:lnTo>
                  <a:lnTo>
                    <a:pt x="3" y="8"/>
                  </a:lnTo>
                  <a:lnTo>
                    <a:pt x="5" y="11"/>
                  </a:lnTo>
                  <a:lnTo>
                    <a:pt x="6" y="13"/>
                  </a:lnTo>
                  <a:lnTo>
                    <a:pt x="9" y="16"/>
                  </a:lnTo>
                  <a:lnTo>
                    <a:pt x="11" y="18"/>
                  </a:lnTo>
                  <a:lnTo>
                    <a:pt x="14" y="21"/>
                  </a:lnTo>
                  <a:lnTo>
                    <a:pt x="16" y="22"/>
                  </a:lnTo>
                  <a:lnTo>
                    <a:pt x="16" y="26"/>
                  </a:lnTo>
                  <a:lnTo>
                    <a:pt x="17" y="27"/>
                  </a:lnTo>
                  <a:lnTo>
                    <a:pt x="17" y="29"/>
                  </a:lnTo>
                  <a:lnTo>
                    <a:pt x="17" y="27"/>
                  </a:lnTo>
                  <a:lnTo>
                    <a:pt x="16" y="27"/>
                  </a:lnTo>
                </a:path>
              </a:pathLst>
            </a:custGeom>
            <a:solidFill>
              <a:srgbClr val="FFFF66"/>
            </a:solidFill>
            <a:ln w="4763">
              <a:solidFill>
                <a:srgbClr val="990000"/>
              </a:solidFill>
              <a:round/>
              <a:headEnd/>
              <a:tailEnd/>
            </a:ln>
          </p:spPr>
          <p:txBody>
            <a:bodyPr/>
            <a:lstStyle/>
            <a:p>
              <a:endParaRPr lang="en-GB"/>
            </a:p>
          </p:txBody>
        </p:sp>
        <p:sp>
          <p:nvSpPr>
            <p:cNvPr id="745" name="Freeform 1061"/>
            <p:cNvSpPr>
              <a:spLocks/>
            </p:cNvSpPr>
            <p:nvPr/>
          </p:nvSpPr>
          <p:spPr bwMode="auto">
            <a:xfrm>
              <a:off x="4457" y="2718"/>
              <a:ext cx="47" cy="32"/>
            </a:xfrm>
            <a:custGeom>
              <a:avLst/>
              <a:gdLst>
                <a:gd name="T0" fmla="*/ 0 w 47"/>
                <a:gd name="T1" fmla="*/ 22 h 32"/>
                <a:gd name="T2" fmla="*/ 2 w 47"/>
                <a:gd name="T3" fmla="*/ 22 h 32"/>
                <a:gd name="T4" fmla="*/ 2 w 47"/>
                <a:gd name="T5" fmla="*/ 24 h 32"/>
                <a:gd name="T6" fmla="*/ 3 w 47"/>
                <a:gd name="T7" fmla="*/ 26 h 32"/>
                <a:gd name="T8" fmla="*/ 3 w 47"/>
                <a:gd name="T9" fmla="*/ 27 h 32"/>
                <a:gd name="T10" fmla="*/ 5 w 47"/>
                <a:gd name="T11" fmla="*/ 27 h 32"/>
                <a:gd name="T12" fmla="*/ 5 w 47"/>
                <a:gd name="T13" fmla="*/ 29 h 32"/>
                <a:gd name="T14" fmla="*/ 6 w 47"/>
                <a:gd name="T15" fmla="*/ 29 h 32"/>
                <a:gd name="T16" fmla="*/ 8 w 47"/>
                <a:gd name="T17" fmla="*/ 30 h 32"/>
                <a:gd name="T18" fmla="*/ 11 w 47"/>
                <a:gd name="T19" fmla="*/ 30 h 32"/>
                <a:gd name="T20" fmla="*/ 14 w 47"/>
                <a:gd name="T21" fmla="*/ 32 h 32"/>
                <a:gd name="T22" fmla="*/ 18 w 47"/>
                <a:gd name="T23" fmla="*/ 30 h 32"/>
                <a:gd name="T24" fmla="*/ 22 w 47"/>
                <a:gd name="T25" fmla="*/ 30 h 32"/>
                <a:gd name="T26" fmla="*/ 26 w 47"/>
                <a:gd name="T27" fmla="*/ 29 h 32"/>
                <a:gd name="T28" fmla="*/ 29 w 47"/>
                <a:gd name="T29" fmla="*/ 29 h 32"/>
                <a:gd name="T30" fmla="*/ 34 w 47"/>
                <a:gd name="T31" fmla="*/ 27 h 32"/>
                <a:gd name="T32" fmla="*/ 39 w 47"/>
                <a:gd name="T33" fmla="*/ 27 h 32"/>
                <a:gd name="T34" fmla="*/ 39 w 47"/>
                <a:gd name="T35" fmla="*/ 27 h 32"/>
                <a:gd name="T36" fmla="*/ 40 w 47"/>
                <a:gd name="T37" fmla="*/ 27 h 32"/>
                <a:gd name="T38" fmla="*/ 42 w 47"/>
                <a:gd name="T39" fmla="*/ 27 h 32"/>
                <a:gd name="T40" fmla="*/ 43 w 47"/>
                <a:gd name="T41" fmla="*/ 26 h 32"/>
                <a:gd name="T42" fmla="*/ 45 w 47"/>
                <a:gd name="T43" fmla="*/ 24 h 32"/>
                <a:gd name="T44" fmla="*/ 45 w 47"/>
                <a:gd name="T45" fmla="*/ 22 h 32"/>
                <a:gd name="T46" fmla="*/ 47 w 47"/>
                <a:gd name="T47" fmla="*/ 21 h 32"/>
                <a:gd name="T48" fmla="*/ 47 w 47"/>
                <a:gd name="T49" fmla="*/ 19 h 32"/>
                <a:gd name="T50" fmla="*/ 45 w 47"/>
                <a:gd name="T51" fmla="*/ 14 h 32"/>
                <a:gd name="T52" fmla="*/ 42 w 47"/>
                <a:gd name="T53" fmla="*/ 11 h 32"/>
                <a:gd name="T54" fmla="*/ 39 w 47"/>
                <a:gd name="T55" fmla="*/ 8 h 32"/>
                <a:gd name="T56" fmla="*/ 35 w 47"/>
                <a:gd name="T57" fmla="*/ 5 h 32"/>
                <a:gd name="T58" fmla="*/ 32 w 47"/>
                <a:gd name="T59" fmla="*/ 1 h 32"/>
                <a:gd name="T60" fmla="*/ 27 w 47"/>
                <a:gd name="T61" fmla="*/ 1 h 32"/>
                <a:gd name="T62" fmla="*/ 22 w 47"/>
                <a:gd name="T63" fmla="*/ 0 h 32"/>
                <a:gd name="T64" fmla="*/ 19 w 47"/>
                <a:gd name="T65" fmla="*/ 1 h 32"/>
                <a:gd name="T66" fmla="*/ 16 w 47"/>
                <a:gd name="T67" fmla="*/ 3 h 32"/>
                <a:gd name="T68" fmla="*/ 11 w 47"/>
                <a:gd name="T69" fmla="*/ 5 h 32"/>
                <a:gd name="T70" fmla="*/ 8 w 47"/>
                <a:gd name="T71" fmla="*/ 6 h 32"/>
                <a:gd name="T72" fmla="*/ 5 w 47"/>
                <a:gd name="T73" fmla="*/ 9 h 32"/>
                <a:gd name="T74" fmla="*/ 3 w 47"/>
                <a:gd name="T75" fmla="*/ 11 h 32"/>
                <a:gd name="T76" fmla="*/ 2 w 47"/>
                <a:gd name="T77" fmla="*/ 14 h 32"/>
                <a:gd name="T78" fmla="*/ 0 w 47"/>
                <a:gd name="T79" fmla="*/ 17 h 32"/>
                <a:gd name="T80" fmla="*/ 0 w 47"/>
                <a:gd name="T81" fmla="*/ 2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2"/>
                <a:gd name="T125" fmla="*/ 47 w 47"/>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2">
                  <a:moveTo>
                    <a:pt x="0" y="22"/>
                  </a:moveTo>
                  <a:lnTo>
                    <a:pt x="2" y="22"/>
                  </a:lnTo>
                  <a:lnTo>
                    <a:pt x="2" y="24"/>
                  </a:lnTo>
                  <a:lnTo>
                    <a:pt x="3" y="26"/>
                  </a:lnTo>
                  <a:lnTo>
                    <a:pt x="3" y="27"/>
                  </a:lnTo>
                  <a:lnTo>
                    <a:pt x="5" y="27"/>
                  </a:lnTo>
                  <a:lnTo>
                    <a:pt x="5" y="29"/>
                  </a:lnTo>
                  <a:lnTo>
                    <a:pt x="6" y="29"/>
                  </a:lnTo>
                  <a:lnTo>
                    <a:pt x="8" y="30"/>
                  </a:lnTo>
                  <a:lnTo>
                    <a:pt x="11" y="30"/>
                  </a:lnTo>
                  <a:lnTo>
                    <a:pt x="14" y="32"/>
                  </a:lnTo>
                  <a:lnTo>
                    <a:pt x="18" y="30"/>
                  </a:lnTo>
                  <a:lnTo>
                    <a:pt x="22" y="30"/>
                  </a:lnTo>
                  <a:lnTo>
                    <a:pt x="26" y="29"/>
                  </a:lnTo>
                  <a:lnTo>
                    <a:pt x="29" y="29"/>
                  </a:lnTo>
                  <a:lnTo>
                    <a:pt x="34" y="27"/>
                  </a:lnTo>
                  <a:lnTo>
                    <a:pt x="39" y="27"/>
                  </a:lnTo>
                  <a:lnTo>
                    <a:pt x="40" y="27"/>
                  </a:lnTo>
                  <a:lnTo>
                    <a:pt x="42" y="27"/>
                  </a:lnTo>
                  <a:lnTo>
                    <a:pt x="43" y="26"/>
                  </a:lnTo>
                  <a:lnTo>
                    <a:pt x="45" y="24"/>
                  </a:lnTo>
                  <a:lnTo>
                    <a:pt x="45" y="22"/>
                  </a:lnTo>
                  <a:lnTo>
                    <a:pt x="47" y="21"/>
                  </a:lnTo>
                  <a:lnTo>
                    <a:pt x="47" y="19"/>
                  </a:lnTo>
                  <a:lnTo>
                    <a:pt x="45" y="14"/>
                  </a:lnTo>
                  <a:lnTo>
                    <a:pt x="42" y="11"/>
                  </a:lnTo>
                  <a:lnTo>
                    <a:pt x="39" y="8"/>
                  </a:lnTo>
                  <a:lnTo>
                    <a:pt x="35" y="5"/>
                  </a:lnTo>
                  <a:lnTo>
                    <a:pt x="32" y="1"/>
                  </a:lnTo>
                  <a:lnTo>
                    <a:pt x="27" y="1"/>
                  </a:lnTo>
                  <a:lnTo>
                    <a:pt x="22" y="0"/>
                  </a:lnTo>
                  <a:lnTo>
                    <a:pt x="19" y="1"/>
                  </a:lnTo>
                  <a:lnTo>
                    <a:pt x="16" y="3"/>
                  </a:lnTo>
                  <a:lnTo>
                    <a:pt x="11" y="5"/>
                  </a:lnTo>
                  <a:lnTo>
                    <a:pt x="8" y="6"/>
                  </a:lnTo>
                  <a:lnTo>
                    <a:pt x="5" y="9"/>
                  </a:lnTo>
                  <a:lnTo>
                    <a:pt x="3" y="11"/>
                  </a:lnTo>
                  <a:lnTo>
                    <a:pt x="2" y="14"/>
                  </a:lnTo>
                  <a:lnTo>
                    <a:pt x="0" y="17"/>
                  </a:lnTo>
                  <a:lnTo>
                    <a:pt x="0" y="2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6" name="Freeform 1062"/>
            <p:cNvSpPr>
              <a:spLocks/>
            </p:cNvSpPr>
            <p:nvPr/>
          </p:nvSpPr>
          <p:spPr bwMode="auto">
            <a:xfrm>
              <a:off x="4457" y="2718"/>
              <a:ext cx="47" cy="32"/>
            </a:xfrm>
            <a:custGeom>
              <a:avLst/>
              <a:gdLst>
                <a:gd name="T0" fmla="*/ 0 w 47"/>
                <a:gd name="T1" fmla="*/ 22 h 32"/>
                <a:gd name="T2" fmla="*/ 2 w 47"/>
                <a:gd name="T3" fmla="*/ 22 h 32"/>
                <a:gd name="T4" fmla="*/ 2 w 47"/>
                <a:gd name="T5" fmla="*/ 24 h 32"/>
                <a:gd name="T6" fmla="*/ 3 w 47"/>
                <a:gd name="T7" fmla="*/ 26 h 32"/>
                <a:gd name="T8" fmla="*/ 3 w 47"/>
                <a:gd name="T9" fmla="*/ 27 h 32"/>
                <a:gd name="T10" fmla="*/ 5 w 47"/>
                <a:gd name="T11" fmla="*/ 27 h 32"/>
                <a:gd name="T12" fmla="*/ 5 w 47"/>
                <a:gd name="T13" fmla="*/ 29 h 32"/>
                <a:gd name="T14" fmla="*/ 6 w 47"/>
                <a:gd name="T15" fmla="*/ 29 h 32"/>
                <a:gd name="T16" fmla="*/ 8 w 47"/>
                <a:gd name="T17" fmla="*/ 30 h 32"/>
                <a:gd name="T18" fmla="*/ 11 w 47"/>
                <a:gd name="T19" fmla="*/ 30 h 32"/>
                <a:gd name="T20" fmla="*/ 14 w 47"/>
                <a:gd name="T21" fmla="*/ 32 h 32"/>
                <a:gd name="T22" fmla="*/ 18 w 47"/>
                <a:gd name="T23" fmla="*/ 30 h 32"/>
                <a:gd name="T24" fmla="*/ 22 w 47"/>
                <a:gd name="T25" fmla="*/ 30 h 32"/>
                <a:gd name="T26" fmla="*/ 26 w 47"/>
                <a:gd name="T27" fmla="*/ 29 h 32"/>
                <a:gd name="T28" fmla="*/ 29 w 47"/>
                <a:gd name="T29" fmla="*/ 29 h 32"/>
                <a:gd name="T30" fmla="*/ 34 w 47"/>
                <a:gd name="T31" fmla="*/ 27 h 32"/>
                <a:gd name="T32" fmla="*/ 39 w 47"/>
                <a:gd name="T33" fmla="*/ 27 h 32"/>
                <a:gd name="T34" fmla="*/ 39 w 47"/>
                <a:gd name="T35" fmla="*/ 27 h 32"/>
                <a:gd name="T36" fmla="*/ 40 w 47"/>
                <a:gd name="T37" fmla="*/ 27 h 32"/>
                <a:gd name="T38" fmla="*/ 42 w 47"/>
                <a:gd name="T39" fmla="*/ 27 h 32"/>
                <a:gd name="T40" fmla="*/ 43 w 47"/>
                <a:gd name="T41" fmla="*/ 26 h 32"/>
                <a:gd name="T42" fmla="*/ 45 w 47"/>
                <a:gd name="T43" fmla="*/ 24 h 32"/>
                <a:gd name="T44" fmla="*/ 45 w 47"/>
                <a:gd name="T45" fmla="*/ 22 h 32"/>
                <a:gd name="T46" fmla="*/ 47 w 47"/>
                <a:gd name="T47" fmla="*/ 21 h 32"/>
                <a:gd name="T48" fmla="*/ 47 w 47"/>
                <a:gd name="T49" fmla="*/ 19 h 32"/>
                <a:gd name="T50" fmla="*/ 45 w 47"/>
                <a:gd name="T51" fmla="*/ 14 h 32"/>
                <a:gd name="T52" fmla="*/ 42 w 47"/>
                <a:gd name="T53" fmla="*/ 11 h 32"/>
                <a:gd name="T54" fmla="*/ 39 w 47"/>
                <a:gd name="T55" fmla="*/ 8 h 32"/>
                <a:gd name="T56" fmla="*/ 35 w 47"/>
                <a:gd name="T57" fmla="*/ 5 h 32"/>
                <a:gd name="T58" fmla="*/ 32 w 47"/>
                <a:gd name="T59" fmla="*/ 1 h 32"/>
                <a:gd name="T60" fmla="*/ 27 w 47"/>
                <a:gd name="T61" fmla="*/ 1 h 32"/>
                <a:gd name="T62" fmla="*/ 22 w 47"/>
                <a:gd name="T63" fmla="*/ 0 h 32"/>
                <a:gd name="T64" fmla="*/ 19 w 47"/>
                <a:gd name="T65" fmla="*/ 1 h 32"/>
                <a:gd name="T66" fmla="*/ 16 w 47"/>
                <a:gd name="T67" fmla="*/ 3 h 32"/>
                <a:gd name="T68" fmla="*/ 11 w 47"/>
                <a:gd name="T69" fmla="*/ 5 h 32"/>
                <a:gd name="T70" fmla="*/ 8 w 47"/>
                <a:gd name="T71" fmla="*/ 6 h 32"/>
                <a:gd name="T72" fmla="*/ 5 w 47"/>
                <a:gd name="T73" fmla="*/ 9 h 32"/>
                <a:gd name="T74" fmla="*/ 3 w 47"/>
                <a:gd name="T75" fmla="*/ 11 h 32"/>
                <a:gd name="T76" fmla="*/ 2 w 47"/>
                <a:gd name="T77" fmla="*/ 14 h 32"/>
                <a:gd name="T78" fmla="*/ 0 w 47"/>
                <a:gd name="T79" fmla="*/ 17 h 32"/>
                <a:gd name="T80" fmla="*/ 0 w 47"/>
                <a:gd name="T81" fmla="*/ 2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32"/>
                <a:gd name="T125" fmla="*/ 47 w 47"/>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32">
                  <a:moveTo>
                    <a:pt x="0" y="22"/>
                  </a:moveTo>
                  <a:lnTo>
                    <a:pt x="2" y="22"/>
                  </a:lnTo>
                  <a:lnTo>
                    <a:pt x="2" y="24"/>
                  </a:lnTo>
                  <a:lnTo>
                    <a:pt x="3" y="26"/>
                  </a:lnTo>
                  <a:lnTo>
                    <a:pt x="3" y="27"/>
                  </a:lnTo>
                  <a:lnTo>
                    <a:pt x="5" y="27"/>
                  </a:lnTo>
                  <a:lnTo>
                    <a:pt x="5" y="29"/>
                  </a:lnTo>
                  <a:lnTo>
                    <a:pt x="6" y="29"/>
                  </a:lnTo>
                  <a:lnTo>
                    <a:pt x="8" y="30"/>
                  </a:lnTo>
                  <a:lnTo>
                    <a:pt x="11" y="30"/>
                  </a:lnTo>
                  <a:lnTo>
                    <a:pt x="14" y="32"/>
                  </a:lnTo>
                  <a:lnTo>
                    <a:pt x="18" y="30"/>
                  </a:lnTo>
                  <a:lnTo>
                    <a:pt x="22" y="30"/>
                  </a:lnTo>
                  <a:lnTo>
                    <a:pt x="26" y="29"/>
                  </a:lnTo>
                  <a:lnTo>
                    <a:pt x="29" y="29"/>
                  </a:lnTo>
                  <a:lnTo>
                    <a:pt x="34" y="27"/>
                  </a:lnTo>
                  <a:lnTo>
                    <a:pt x="39" y="27"/>
                  </a:lnTo>
                  <a:lnTo>
                    <a:pt x="40" y="27"/>
                  </a:lnTo>
                  <a:lnTo>
                    <a:pt x="42" y="27"/>
                  </a:lnTo>
                  <a:lnTo>
                    <a:pt x="43" y="26"/>
                  </a:lnTo>
                  <a:lnTo>
                    <a:pt x="45" y="24"/>
                  </a:lnTo>
                  <a:lnTo>
                    <a:pt x="45" y="22"/>
                  </a:lnTo>
                  <a:lnTo>
                    <a:pt x="47" y="21"/>
                  </a:lnTo>
                  <a:lnTo>
                    <a:pt x="47" y="19"/>
                  </a:lnTo>
                  <a:lnTo>
                    <a:pt x="45" y="14"/>
                  </a:lnTo>
                  <a:lnTo>
                    <a:pt x="42" y="11"/>
                  </a:lnTo>
                  <a:lnTo>
                    <a:pt x="39" y="8"/>
                  </a:lnTo>
                  <a:lnTo>
                    <a:pt x="35" y="5"/>
                  </a:lnTo>
                  <a:lnTo>
                    <a:pt x="32" y="1"/>
                  </a:lnTo>
                  <a:lnTo>
                    <a:pt x="27" y="1"/>
                  </a:lnTo>
                  <a:lnTo>
                    <a:pt x="22" y="0"/>
                  </a:lnTo>
                  <a:lnTo>
                    <a:pt x="19" y="1"/>
                  </a:lnTo>
                  <a:lnTo>
                    <a:pt x="16" y="3"/>
                  </a:lnTo>
                  <a:lnTo>
                    <a:pt x="11" y="5"/>
                  </a:lnTo>
                  <a:lnTo>
                    <a:pt x="8" y="6"/>
                  </a:lnTo>
                  <a:lnTo>
                    <a:pt x="5" y="9"/>
                  </a:lnTo>
                  <a:lnTo>
                    <a:pt x="3" y="11"/>
                  </a:lnTo>
                  <a:lnTo>
                    <a:pt x="2" y="14"/>
                  </a:lnTo>
                  <a:lnTo>
                    <a:pt x="0" y="17"/>
                  </a:lnTo>
                  <a:lnTo>
                    <a:pt x="0" y="22"/>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7" name="Freeform 1063"/>
            <p:cNvSpPr>
              <a:spLocks/>
            </p:cNvSpPr>
            <p:nvPr/>
          </p:nvSpPr>
          <p:spPr bwMode="auto">
            <a:xfrm>
              <a:off x="4397" y="2700"/>
              <a:ext cx="60" cy="37"/>
            </a:xfrm>
            <a:custGeom>
              <a:avLst/>
              <a:gdLst>
                <a:gd name="T0" fmla="*/ 17 w 60"/>
                <a:gd name="T1" fmla="*/ 37 h 37"/>
                <a:gd name="T2" fmla="*/ 21 w 60"/>
                <a:gd name="T3" fmla="*/ 35 h 37"/>
                <a:gd name="T4" fmla="*/ 25 w 60"/>
                <a:gd name="T5" fmla="*/ 35 h 37"/>
                <a:gd name="T6" fmla="*/ 29 w 60"/>
                <a:gd name="T7" fmla="*/ 34 h 37"/>
                <a:gd name="T8" fmla="*/ 34 w 60"/>
                <a:gd name="T9" fmla="*/ 34 h 37"/>
                <a:gd name="T10" fmla="*/ 37 w 60"/>
                <a:gd name="T11" fmla="*/ 34 h 37"/>
                <a:gd name="T12" fmla="*/ 42 w 60"/>
                <a:gd name="T13" fmla="*/ 34 h 37"/>
                <a:gd name="T14" fmla="*/ 47 w 60"/>
                <a:gd name="T15" fmla="*/ 34 h 37"/>
                <a:gd name="T16" fmla="*/ 50 w 60"/>
                <a:gd name="T17" fmla="*/ 32 h 37"/>
                <a:gd name="T18" fmla="*/ 54 w 60"/>
                <a:gd name="T19" fmla="*/ 32 h 37"/>
                <a:gd name="T20" fmla="*/ 55 w 60"/>
                <a:gd name="T21" fmla="*/ 31 h 37"/>
                <a:gd name="T22" fmla="*/ 57 w 60"/>
                <a:gd name="T23" fmla="*/ 29 h 37"/>
                <a:gd name="T24" fmla="*/ 58 w 60"/>
                <a:gd name="T25" fmla="*/ 26 h 37"/>
                <a:gd name="T26" fmla="*/ 58 w 60"/>
                <a:gd name="T27" fmla="*/ 24 h 37"/>
                <a:gd name="T28" fmla="*/ 60 w 60"/>
                <a:gd name="T29" fmla="*/ 23 h 37"/>
                <a:gd name="T30" fmla="*/ 60 w 60"/>
                <a:gd name="T31" fmla="*/ 19 h 37"/>
                <a:gd name="T32" fmla="*/ 60 w 60"/>
                <a:gd name="T33" fmla="*/ 18 h 37"/>
                <a:gd name="T34" fmla="*/ 58 w 60"/>
                <a:gd name="T35" fmla="*/ 18 h 37"/>
                <a:gd name="T36" fmla="*/ 55 w 60"/>
                <a:gd name="T37" fmla="*/ 15 h 37"/>
                <a:gd name="T38" fmla="*/ 50 w 60"/>
                <a:gd name="T39" fmla="*/ 13 h 37"/>
                <a:gd name="T40" fmla="*/ 44 w 60"/>
                <a:gd name="T41" fmla="*/ 10 h 37"/>
                <a:gd name="T42" fmla="*/ 37 w 60"/>
                <a:gd name="T43" fmla="*/ 7 h 37"/>
                <a:gd name="T44" fmla="*/ 29 w 60"/>
                <a:gd name="T45" fmla="*/ 3 h 37"/>
                <a:gd name="T46" fmla="*/ 21 w 60"/>
                <a:gd name="T47" fmla="*/ 2 h 37"/>
                <a:gd name="T48" fmla="*/ 15 w 60"/>
                <a:gd name="T49" fmla="*/ 0 h 37"/>
                <a:gd name="T50" fmla="*/ 10 w 60"/>
                <a:gd name="T51" fmla="*/ 2 h 37"/>
                <a:gd name="T52" fmla="*/ 7 w 60"/>
                <a:gd name="T53" fmla="*/ 2 h 37"/>
                <a:gd name="T54" fmla="*/ 4 w 60"/>
                <a:gd name="T55" fmla="*/ 5 h 37"/>
                <a:gd name="T56" fmla="*/ 2 w 60"/>
                <a:gd name="T57" fmla="*/ 7 h 37"/>
                <a:gd name="T58" fmla="*/ 0 w 60"/>
                <a:gd name="T59" fmla="*/ 10 h 37"/>
                <a:gd name="T60" fmla="*/ 0 w 60"/>
                <a:gd name="T61" fmla="*/ 13 h 37"/>
                <a:gd name="T62" fmla="*/ 0 w 60"/>
                <a:gd name="T63" fmla="*/ 18 h 37"/>
                <a:gd name="T64" fmla="*/ 0 w 60"/>
                <a:gd name="T65" fmla="*/ 21 h 37"/>
                <a:gd name="T66" fmla="*/ 2 w 60"/>
                <a:gd name="T67" fmla="*/ 24 h 37"/>
                <a:gd name="T68" fmla="*/ 4 w 60"/>
                <a:gd name="T69" fmla="*/ 27 h 37"/>
                <a:gd name="T70" fmla="*/ 5 w 60"/>
                <a:gd name="T71" fmla="*/ 31 h 37"/>
                <a:gd name="T72" fmla="*/ 7 w 60"/>
                <a:gd name="T73" fmla="*/ 34 h 37"/>
                <a:gd name="T74" fmla="*/ 10 w 60"/>
                <a:gd name="T75" fmla="*/ 35 h 37"/>
                <a:gd name="T76" fmla="*/ 12 w 60"/>
                <a:gd name="T77" fmla="*/ 37 h 37"/>
                <a:gd name="T78" fmla="*/ 15 w 60"/>
                <a:gd name="T79" fmla="*/ 37 h 37"/>
                <a:gd name="T80" fmla="*/ 17 w 60"/>
                <a:gd name="T81" fmla="*/ 3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37"/>
                <a:gd name="T125" fmla="*/ 60 w 60"/>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37">
                  <a:moveTo>
                    <a:pt x="17" y="37"/>
                  </a:moveTo>
                  <a:lnTo>
                    <a:pt x="21" y="35"/>
                  </a:lnTo>
                  <a:lnTo>
                    <a:pt x="25" y="35"/>
                  </a:lnTo>
                  <a:lnTo>
                    <a:pt x="29" y="34"/>
                  </a:lnTo>
                  <a:lnTo>
                    <a:pt x="34" y="34"/>
                  </a:lnTo>
                  <a:lnTo>
                    <a:pt x="37" y="34"/>
                  </a:lnTo>
                  <a:lnTo>
                    <a:pt x="42" y="34"/>
                  </a:lnTo>
                  <a:lnTo>
                    <a:pt x="47" y="34"/>
                  </a:lnTo>
                  <a:lnTo>
                    <a:pt x="50" y="32"/>
                  </a:lnTo>
                  <a:lnTo>
                    <a:pt x="54" y="32"/>
                  </a:lnTo>
                  <a:lnTo>
                    <a:pt x="55" y="31"/>
                  </a:lnTo>
                  <a:lnTo>
                    <a:pt x="57" y="29"/>
                  </a:lnTo>
                  <a:lnTo>
                    <a:pt x="58" y="26"/>
                  </a:lnTo>
                  <a:lnTo>
                    <a:pt x="58" y="24"/>
                  </a:lnTo>
                  <a:lnTo>
                    <a:pt x="60" y="23"/>
                  </a:lnTo>
                  <a:lnTo>
                    <a:pt x="60" y="19"/>
                  </a:lnTo>
                  <a:lnTo>
                    <a:pt x="60" y="18"/>
                  </a:lnTo>
                  <a:lnTo>
                    <a:pt x="58" y="18"/>
                  </a:lnTo>
                  <a:lnTo>
                    <a:pt x="55" y="15"/>
                  </a:lnTo>
                  <a:lnTo>
                    <a:pt x="50" y="13"/>
                  </a:lnTo>
                  <a:lnTo>
                    <a:pt x="44" y="10"/>
                  </a:lnTo>
                  <a:lnTo>
                    <a:pt x="37" y="7"/>
                  </a:lnTo>
                  <a:lnTo>
                    <a:pt x="29" y="3"/>
                  </a:lnTo>
                  <a:lnTo>
                    <a:pt x="21" y="2"/>
                  </a:lnTo>
                  <a:lnTo>
                    <a:pt x="15" y="0"/>
                  </a:lnTo>
                  <a:lnTo>
                    <a:pt x="10" y="2"/>
                  </a:lnTo>
                  <a:lnTo>
                    <a:pt x="7" y="2"/>
                  </a:lnTo>
                  <a:lnTo>
                    <a:pt x="4" y="5"/>
                  </a:lnTo>
                  <a:lnTo>
                    <a:pt x="2" y="7"/>
                  </a:lnTo>
                  <a:lnTo>
                    <a:pt x="0" y="10"/>
                  </a:lnTo>
                  <a:lnTo>
                    <a:pt x="0" y="13"/>
                  </a:lnTo>
                  <a:lnTo>
                    <a:pt x="0" y="18"/>
                  </a:lnTo>
                  <a:lnTo>
                    <a:pt x="0" y="21"/>
                  </a:lnTo>
                  <a:lnTo>
                    <a:pt x="2" y="24"/>
                  </a:lnTo>
                  <a:lnTo>
                    <a:pt x="4" y="27"/>
                  </a:lnTo>
                  <a:lnTo>
                    <a:pt x="5" y="31"/>
                  </a:lnTo>
                  <a:lnTo>
                    <a:pt x="7" y="34"/>
                  </a:lnTo>
                  <a:lnTo>
                    <a:pt x="10" y="35"/>
                  </a:lnTo>
                  <a:lnTo>
                    <a:pt x="12" y="37"/>
                  </a:lnTo>
                  <a:lnTo>
                    <a:pt x="15" y="37"/>
                  </a:lnTo>
                  <a:lnTo>
                    <a:pt x="17" y="3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8" name="Freeform 1064"/>
            <p:cNvSpPr>
              <a:spLocks/>
            </p:cNvSpPr>
            <p:nvPr/>
          </p:nvSpPr>
          <p:spPr bwMode="auto">
            <a:xfrm>
              <a:off x="4397" y="2700"/>
              <a:ext cx="60" cy="37"/>
            </a:xfrm>
            <a:custGeom>
              <a:avLst/>
              <a:gdLst>
                <a:gd name="T0" fmla="*/ 17 w 60"/>
                <a:gd name="T1" fmla="*/ 37 h 37"/>
                <a:gd name="T2" fmla="*/ 21 w 60"/>
                <a:gd name="T3" fmla="*/ 35 h 37"/>
                <a:gd name="T4" fmla="*/ 25 w 60"/>
                <a:gd name="T5" fmla="*/ 35 h 37"/>
                <a:gd name="T6" fmla="*/ 29 w 60"/>
                <a:gd name="T7" fmla="*/ 34 h 37"/>
                <a:gd name="T8" fmla="*/ 34 w 60"/>
                <a:gd name="T9" fmla="*/ 34 h 37"/>
                <a:gd name="T10" fmla="*/ 37 w 60"/>
                <a:gd name="T11" fmla="*/ 34 h 37"/>
                <a:gd name="T12" fmla="*/ 42 w 60"/>
                <a:gd name="T13" fmla="*/ 34 h 37"/>
                <a:gd name="T14" fmla="*/ 47 w 60"/>
                <a:gd name="T15" fmla="*/ 34 h 37"/>
                <a:gd name="T16" fmla="*/ 50 w 60"/>
                <a:gd name="T17" fmla="*/ 32 h 37"/>
                <a:gd name="T18" fmla="*/ 54 w 60"/>
                <a:gd name="T19" fmla="*/ 32 h 37"/>
                <a:gd name="T20" fmla="*/ 55 w 60"/>
                <a:gd name="T21" fmla="*/ 31 h 37"/>
                <a:gd name="T22" fmla="*/ 57 w 60"/>
                <a:gd name="T23" fmla="*/ 29 h 37"/>
                <a:gd name="T24" fmla="*/ 58 w 60"/>
                <a:gd name="T25" fmla="*/ 26 h 37"/>
                <a:gd name="T26" fmla="*/ 58 w 60"/>
                <a:gd name="T27" fmla="*/ 24 h 37"/>
                <a:gd name="T28" fmla="*/ 60 w 60"/>
                <a:gd name="T29" fmla="*/ 23 h 37"/>
                <a:gd name="T30" fmla="*/ 60 w 60"/>
                <a:gd name="T31" fmla="*/ 19 h 37"/>
                <a:gd name="T32" fmla="*/ 60 w 60"/>
                <a:gd name="T33" fmla="*/ 18 h 37"/>
                <a:gd name="T34" fmla="*/ 58 w 60"/>
                <a:gd name="T35" fmla="*/ 18 h 37"/>
                <a:gd name="T36" fmla="*/ 55 w 60"/>
                <a:gd name="T37" fmla="*/ 15 h 37"/>
                <a:gd name="T38" fmla="*/ 50 w 60"/>
                <a:gd name="T39" fmla="*/ 13 h 37"/>
                <a:gd name="T40" fmla="*/ 44 w 60"/>
                <a:gd name="T41" fmla="*/ 10 h 37"/>
                <a:gd name="T42" fmla="*/ 37 w 60"/>
                <a:gd name="T43" fmla="*/ 7 h 37"/>
                <a:gd name="T44" fmla="*/ 29 w 60"/>
                <a:gd name="T45" fmla="*/ 3 h 37"/>
                <a:gd name="T46" fmla="*/ 21 w 60"/>
                <a:gd name="T47" fmla="*/ 2 h 37"/>
                <a:gd name="T48" fmla="*/ 15 w 60"/>
                <a:gd name="T49" fmla="*/ 0 h 37"/>
                <a:gd name="T50" fmla="*/ 10 w 60"/>
                <a:gd name="T51" fmla="*/ 2 h 37"/>
                <a:gd name="T52" fmla="*/ 7 w 60"/>
                <a:gd name="T53" fmla="*/ 2 h 37"/>
                <a:gd name="T54" fmla="*/ 4 w 60"/>
                <a:gd name="T55" fmla="*/ 5 h 37"/>
                <a:gd name="T56" fmla="*/ 2 w 60"/>
                <a:gd name="T57" fmla="*/ 7 h 37"/>
                <a:gd name="T58" fmla="*/ 0 w 60"/>
                <a:gd name="T59" fmla="*/ 10 h 37"/>
                <a:gd name="T60" fmla="*/ 0 w 60"/>
                <a:gd name="T61" fmla="*/ 13 h 37"/>
                <a:gd name="T62" fmla="*/ 0 w 60"/>
                <a:gd name="T63" fmla="*/ 18 h 37"/>
                <a:gd name="T64" fmla="*/ 0 w 60"/>
                <a:gd name="T65" fmla="*/ 21 h 37"/>
                <a:gd name="T66" fmla="*/ 2 w 60"/>
                <a:gd name="T67" fmla="*/ 24 h 37"/>
                <a:gd name="T68" fmla="*/ 4 w 60"/>
                <a:gd name="T69" fmla="*/ 27 h 37"/>
                <a:gd name="T70" fmla="*/ 5 w 60"/>
                <a:gd name="T71" fmla="*/ 31 h 37"/>
                <a:gd name="T72" fmla="*/ 7 w 60"/>
                <a:gd name="T73" fmla="*/ 34 h 37"/>
                <a:gd name="T74" fmla="*/ 10 w 60"/>
                <a:gd name="T75" fmla="*/ 35 h 37"/>
                <a:gd name="T76" fmla="*/ 12 w 60"/>
                <a:gd name="T77" fmla="*/ 37 h 37"/>
                <a:gd name="T78" fmla="*/ 15 w 60"/>
                <a:gd name="T79" fmla="*/ 37 h 37"/>
                <a:gd name="T80" fmla="*/ 17 w 60"/>
                <a:gd name="T81" fmla="*/ 37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37"/>
                <a:gd name="T125" fmla="*/ 60 w 60"/>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37">
                  <a:moveTo>
                    <a:pt x="17" y="37"/>
                  </a:moveTo>
                  <a:lnTo>
                    <a:pt x="21" y="35"/>
                  </a:lnTo>
                  <a:lnTo>
                    <a:pt x="25" y="35"/>
                  </a:lnTo>
                  <a:lnTo>
                    <a:pt x="29" y="34"/>
                  </a:lnTo>
                  <a:lnTo>
                    <a:pt x="34" y="34"/>
                  </a:lnTo>
                  <a:lnTo>
                    <a:pt x="37" y="34"/>
                  </a:lnTo>
                  <a:lnTo>
                    <a:pt x="42" y="34"/>
                  </a:lnTo>
                  <a:lnTo>
                    <a:pt x="47" y="34"/>
                  </a:lnTo>
                  <a:lnTo>
                    <a:pt x="50" y="32"/>
                  </a:lnTo>
                  <a:lnTo>
                    <a:pt x="54" y="32"/>
                  </a:lnTo>
                  <a:lnTo>
                    <a:pt x="55" y="31"/>
                  </a:lnTo>
                  <a:lnTo>
                    <a:pt x="57" y="29"/>
                  </a:lnTo>
                  <a:lnTo>
                    <a:pt x="58" y="26"/>
                  </a:lnTo>
                  <a:lnTo>
                    <a:pt x="58" y="24"/>
                  </a:lnTo>
                  <a:lnTo>
                    <a:pt x="60" y="23"/>
                  </a:lnTo>
                  <a:lnTo>
                    <a:pt x="60" y="19"/>
                  </a:lnTo>
                  <a:lnTo>
                    <a:pt x="60" y="18"/>
                  </a:lnTo>
                  <a:lnTo>
                    <a:pt x="58" y="18"/>
                  </a:lnTo>
                  <a:lnTo>
                    <a:pt x="55" y="15"/>
                  </a:lnTo>
                  <a:lnTo>
                    <a:pt x="50" y="13"/>
                  </a:lnTo>
                  <a:lnTo>
                    <a:pt x="44" y="10"/>
                  </a:lnTo>
                  <a:lnTo>
                    <a:pt x="37" y="7"/>
                  </a:lnTo>
                  <a:lnTo>
                    <a:pt x="29" y="3"/>
                  </a:lnTo>
                  <a:lnTo>
                    <a:pt x="21" y="2"/>
                  </a:lnTo>
                  <a:lnTo>
                    <a:pt x="15" y="0"/>
                  </a:lnTo>
                  <a:lnTo>
                    <a:pt x="10" y="2"/>
                  </a:lnTo>
                  <a:lnTo>
                    <a:pt x="7" y="2"/>
                  </a:lnTo>
                  <a:lnTo>
                    <a:pt x="4" y="5"/>
                  </a:lnTo>
                  <a:lnTo>
                    <a:pt x="2" y="7"/>
                  </a:lnTo>
                  <a:lnTo>
                    <a:pt x="0" y="10"/>
                  </a:lnTo>
                  <a:lnTo>
                    <a:pt x="0" y="13"/>
                  </a:lnTo>
                  <a:lnTo>
                    <a:pt x="0" y="18"/>
                  </a:lnTo>
                  <a:lnTo>
                    <a:pt x="0" y="21"/>
                  </a:lnTo>
                  <a:lnTo>
                    <a:pt x="2" y="24"/>
                  </a:lnTo>
                  <a:lnTo>
                    <a:pt x="4" y="27"/>
                  </a:lnTo>
                  <a:lnTo>
                    <a:pt x="5" y="31"/>
                  </a:lnTo>
                  <a:lnTo>
                    <a:pt x="7" y="34"/>
                  </a:lnTo>
                  <a:lnTo>
                    <a:pt x="10" y="35"/>
                  </a:lnTo>
                  <a:lnTo>
                    <a:pt x="12" y="37"/>
                  </a:lnTo>
                  <a:lnTo>
                    <a:pt x="15" y="37"/>
                  </a:lnTo>
                  <a:lnTo>
                    <a:pt x="17" y="3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9" name="Freeform 1065"/>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0" name="Freeform 1066"/>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path>
              </a:pathLst>
            </a:custGeom>
            <a:noFill/>
            <a:ln w="3175">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1" name="Freeform 1067"/>
            <p:cNvSpPr>
              <a:spLocks/>
            </p:cNvSpPr>
            <p:nvPr/>
          </p:nvSpPr>
          <p:spPr bwMode="auto">
            <a:xfrm>
              <a:off x="4425" y="2877"/>
              <a:ext cx="35" cy="50"/>
            </a:xfrm>
            <a:custGeom>
              <a:avLst/>
              <a:gdLst>
                <a:gd name="T0" fmla="*/ 11 w 35"/>
                <a:gd name="T1" fmla="*/ 31 h 50"/>
                <a:gd name="T2" fmla="*/ 13 w 35"/>
                <a:gd name="T3" fmla="*/ 32 h 50"/>
                <a:gd name="T4" fmla="*/ 13 w 35"/>
                <a:gd name="T5" fmla="*/ 35 h 50"/>
                <a:gd name="T6" fmla="*/ 14 w 35"/>
                <a:gd name="T7" fmla="*/ 37 h 50"/>
                <a:gd name="T8" fmla="*/ 16 w 35"/>
                <a:gd name="T9" fmla="*/ 40 h 50"/>
                <a:gd name="T10" fmla="*/ 16 w 35"/>
                <a:gd name="T11" fmla="*/ 42 h 50"/>
                <a:gd name="T12" fmla="*/ 17 w 35"/>
                <a:gd name="T13" fmla="*/ 43 h 50"/>
                <a:gd name="T14" fmla="*/ 19 w 35"/>
                <a:gd name="T15" fmla="*/ 47 h 50"/>
                <a:gd name="T16" fmla="*/ 19 w 35"/>
                <a:gd name="T17" fmla="*/ 48 h 50"/>
                <a:gd name="T18" fmla="*/ 21 w 35"/>
                <a:gd name="T19" fmla="*/ 48 h 50"/>
                <a:gd name="T20" fmla="*/ 21 w 35"/>
                <a:gd name="T21" fmla="*/ 50 h 50"/>
                <a:gd name="T22" fmla="*/ 21 w 35"/>
                <a:gd name="T23" fmla="*/ 50 h 50"/>
                <a:gd name="T24" fmla="*/ 22 w 35"/>
                <a:gd name="T25" fmla="*/ 50 h 50"/>
                <a:gd name="T26" fmla="*/ 22 w 35"/>
                <a:gd name="T27" fmla="*/ 50 h 50"/>
                <a:gd name="T28" fmla="*/ 24 w 35"/>
                <a:gd name="T29" fmla="*/ 50 h 50"/>
                <a:gd name="T30" fmla="*/ 24 w 35"/>
                <a:gd name="T31" fmla="*/ 50 h 50"/>
                <a:gd name="T32" fmla="*/ 24 w 35"/>
                <a:gd name="T33" fmla="*/ 48 h 50"/>
                <a:gd name="T34" fmla="*/ 29 w 35"/>
                <a:gd name="T35" fmla="*/ 43 h 50"/>
                <a:gd name="T36" fmla="*/ 32 w 35"/>
                <a:gd name="T37" fmla="*/ 37 h 50"/>
                <a:gd name="T38" fmla="*/ 35 w 35"/>
                <a:gd name="T39" fmla="*/ 31 h 50"/>
                <a:gd name="T40" fmla="*/ 35 w 35"/>
                <a:gd name="T41" fmla="*/ 23 h 50"/>
                <a:gd name="T42" fmla="*/ 34 w 35"/>
                <a:gd name="T43" fmla="*/ 16 h 50"/>
                <a:gd name="T44" fmla="*/ 32 w 35"/>
                <a:gd name="T45" fmla="*/ 10 h 50"/>
                <a:gd name="T46" fmla="*/ 27 w 35"/>
                <a:gd name="T47" fmla="*/ 5 h 50"/>
                <a:gd name="T48" fmla="*/ 22 w 35"/>
                <a:gd name="T49" fmla="*/ 0 h 50"/>
                <a:gd name="T50" fmla="*/ 21 w 35"/>
                <a:gd name="T51" fmla="*/ 0 h 50"/>
                <a:gd name="T52" fmla="*/ 19 w 35"/>
                <a:gd name="T53" fmla="*/ 0 h 50"/>
                <a:gd name="T54" fmla="*/ 17 w 35"/>
                <a:gd name="T55" fmla="*/ 2 h 50"/>
                <a:gd name="T56" fmla="*/ 16 w 35"/>
                <a:gd name="T57" fmla="*/ 3 h 50"/>
                <a:gd name="T58" fmla="*/ 14 w 35"/>
                <a:gd name="T59" fmla="*/ 5 h 50"/>
                <a:gd name="T60" fmla="*/ 13 w 35"/>
                <a:gd name="T61" fmla="*/ 6 h 50"/>
                <a:gd name="T62" fmla="*/ 11 w 35"/>
                <a:gd name="T63" fmla="*/ 8 h 50"/>
                <a:gd name="T64" fmla="*/ 11 w 35"/>
                <a:gd name="T65" fmla="*/ 10 h 50"/>
                <a:gd name="T66" fmla="*/ 9 w 35"/>
                <a:gd name="T67" fmla="*/ 11 h 50"/>
                <a:gd name="T68" fmla="*/ 8 w 35"/>
                <a:gd name="T69" fmla="*/ 11 h 50"/>
                <a:gd name="T70" fmla="*/ 6 w 35"/>
                <a:gd name="T71" fmla="*/ 11 h 50"/>
                <a:gd name="T72" fmla="*/ 5 w 35"/>
                <a:gd name="T73" fmla="*/ 11 h 50"/>
                <a:gd name="T74" fmla="*/ 3 w 35"/>
                <a:gd name="T75" fmla="*/ 11 h 50"/>
                <a:gd name="T76" fmla="*/ 1 w 35"/>
                <a:gd name="T77" fmla="*/ 11 h 50"/>
                <a:gd name="T78" fmla="*/ 1 w 35"/>
                <a:gd name="T79" fmla="*/ 11 h 50"/>
                <a:gd name="T80" fmla="*/ 0 w 35"/>
                <a:gd name="T81" fmla="*/ 13 h 50"/>
                <a:gd name="T82" fmla="*/ 0 w 35"/>
                <a:gd name="T83" fmla="*/ 14 h 50"/>
                <a:gd name="T84" fmla="*/ 1 w 35"/>
                <a:gd name="T85" fmla="*/ 18 h 50"/>
                <a:gd name="T86" fmla="*/ 3 w 35"/>
                <a:gd name="T87" fmla="*/ 19 h 50"/>
                <a:gd name="T88" fmla="*/ 5 w 35"/>
                <a:gd name="T89" fmla="*/ 23 h 50"/>
                <a:gd name="T90" fmla="*/ 6 w 35"/>
                <a:gd name="T91" fmla="*/ 24 h 50"/>
                <a:gd name="T92" fmla="*/ 8 w 35"/>
                <a:gd name="T93" fmla="*/ 26 h 50"/>
                <a:gd name="T94" fmla="*/ 9 w 35"/>
                <a:gd name="T95" fmla="*/ 29 h 50"/>
                <a:gd name="T96" fmla="*/ 11 w 35"/>
                <a:gd name="T97" fmla="*/ 31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0"/>
                <a:gd name="T149" fmla="*/ 35 w 35"/>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0">
                  <a:moveTo>
                    <a:pt x="11" y="31"/>
                  </a:moveTo>
                  <a:lnTo>
                    <a:pt x="13" y="32"/>
                  </a:lnTo>
                  <a:lnTo>
                    <a:pt x="13" y="35"/>
                  </a:lnTo>
                  <a:lnTo>
                    <a:pt x="14" y="37"/>
                  </a:lnTo>
                  <a:lnTo>
                    <a:pt x="16" y="40"/>
                  </a:lnTo>
                  <a:lnTo>
                    <a:pt x="16" y="42"/>
                  </a:lnTo>
                  <a:lnTo>
                    <a:pt x="17" y="43"/>
                  </a:lnTo>
                  <a:lnTo>
                    <a:pt x="19" y="47"/>
                  </a:lnTo>
                  <a:lnTo>
                    <a:pt x="19" y="48"/>
                  </a:lnTo>
                  <a:lnTo>
                    <a:pt x="21" y="48"/>
                  </a:lnTo>
                  <a:lnTo>
                    <a:pt x="21" y="50"/>
                  </a:lnTo>
                  <a:lnTo>
                    <a:pt x="22" y="50"/>
                  </a:lnTo>
                  <a:lnTo>
                    <a:pt x="24" y="50"/>
                  </a:lnTo>
                  <a:lnTo>
                    <a:pt x="24" y="48"/>
                  </a:lnTo>
                  <a:lnTo>
                    <a:pt x="29" y="43"/>
                  </a:lnTo>
                  <a:lnTo>
                    <a:pt x="32" y="37"/>
                  </a:lnTo>
                  <a:lnTo>
                    <a:pt x="35" y="31"/>
                  </a:lnTo>
                  <a:lnTo>
                    <a:pt x="35" y="23"/>
                  </a:lnTo>
                  <a:lnTo>
                    <a:pt x="34" y="16"/>
                  </a:lnTo>
                  <a:lnTo>
                    <a:pt x="32" y="10"/>
                  </a:lnTo>
                  <a:lnTo>
                    <a:pt x="27" y="5"/>
                  </a:lnTo>
                  <a:lnTo>
                    <a:pt x="22" y="0"/>
                  </a:lnTo>
                  <a:lnTo>
                    <a:pt x="21" y="0"/>
                  </a:lnTo>
                  <a:lnTo>
                    <a:pt x="19" y="0"/>
                  </a:lnTo>
                  <a:lnTo>
                    <a:pt x="17" y="2"/>
                  </a:lnTo>
                  <a:lnTo>
                    <a:pt x="16" y="3"/>
                  </a:lnTo>
                  <a:lnTo>
                    <a:pt x="14" y="5"/>
                  </a:lnTo>
                  <a:lnTo>
                    <a:pt x="13" y="6"/>
                  </a:lnTo>
                  <a:lnTo>
                    <a:pt x="11" y="8"/>
                  </a:lnTo>
                  <a:lnTo>
                    <a:pt x="11" y="10"/>
                  </a:lnTo>
                  <a:lnTo>
                    <a:pt x="9" y="11"/>
                  </a:lnTo>
                  <a:lnTo>
                    <a:pt x="8" y="11"/>
                  </a:lnTo>
                  <a:lnTo>
                    <a:pt x="6" y="11"/>
                  </a:lnTo>
                  <a:lnTo>
                    <a:pt x="5" y="11"/>
                  </a:lnTo>
                  <a:lnTo>
                    <a:pt x="3" y="11"/>
                  </a:lnTo>
                  <a:lnTo>
                    <a:pt x="1" y="11"/>
                  </a:lnTo>
                  <a:lnTo>
                    <a:pt x="0" y="13"/>
                  </a:lnTo>
                  <a:lnTo>
                    <a:pt x="0" y="14"/>
                  </a:lnTo>
                  <a:lnTo>
                    <a:pt x="1" y="18"/>
                  </a:lnTo>
                  <a:lnTo>
                    <a:pt x="3" y="19"/>
                  </a:lnTo>
                  <a:lnTo>
                    <a:pt x="5" y="23"/>
                  </a:lnTo>
                  <a:lnTo>
                    <a:pt x="6" y="24"/>
                  </a:lnTo>
                  <a:lnTo>
                    <a:pt x="8" y="26"/>
                  </a:lnTo>
                  <a:lnTo>
                    <a:pt x="9" y="29"/>
                  </a:lnTo>
                  <a:lnTo>
                    <a:pt x="11" y="3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2" name="Freeform 1068"/>
            <p:cNvSpPr>
              <a:spLocks/>
            </p:cNvSpPr>
            <p:nvPr/>
          </p:nvSpPr>
          <p:spPr bwMode="auto">
            <a:xfrm>
              <a:off x="4410" y="2472"/>
              <a:ext cx="290" cy="252"/>
            </a:xfrm>
            <a:custGeom>
              <a:avLst/>
              <a:gdLst>
                <a:gd name="T0" fmla="*/ 94 w 290"/>
                <a:gd name="T1" fmla="*/ 214 h 252"/>
                <a:gd name="T2" fmla="*/ 98 w 290"/>
                <a:gd name="T3" fmla="*/ 225 h 252"/>
                <a:gd name="T4" fmla="*/ 127 w 290"/>
                <a:gd name="T5" fmla="*/ 246 h 252"/>
                <a:gd name="T6" fmla="*/ 137 w 290"/>
                <a:gd name="T7" fmla="*/ 249 h 252"/>
                <a:gd name="T8" fmla="*/ 151 w 290"/>
                <a:gd name="T9" fmla="*/ 252 h 252"/>
                <a:gd name="T10" fmla="*/ 166 w 290"/>
                <a:gd name="T11" fmla="*/ 252 h 252"/>
                <a:gd name="T12" fmla="*/ 184 w 290"/>
                <a:gd name="T13" fmla="*/ 244 h 252"/>
                <a:gd name="T14" fmla="*/ 198 w 290"/>
                <a:gd name="T15" fmla="*/ 236 h 252"/>
                <a:gd name="T16" fmla="*/ 204 w 290"/>
                <a:gd name="T17" fmla="*/ 233 h 252"/>
                <a:gd name="T18" fmla="*/ 208 w 290"/>
                <a:gd name="T19" fmla="*/ 228 h 252"/>
                <a:gd name="T20" fmla="*/ 211 w 290"/>
                <a:gd name="T21" fmla="*/ 223 h 252"/>
                <a:gd name="T22" fmla="*/ 235 w 290"/>
                <a:gd name="T23" fmla="*/ 218 h 252"/>
                <a:gd name="T24" fmla="*/ 261 w 290"/>
                <a:gd name="T25" fmla="*/ 218 h 252"/>
                <a:gd name="T26" fmla="*/ 280 w 290"/>
                <a:gd name="T27" fmla="*/ 210 h 252"/>
                <a:gd name="T28" fmla="*/ 288 w 290"/>
                <a:gd name="T29" fmla="*/ 199 h 252"/>
                <a:gd name="T30" fmla="*/ 290 w 290"/>
                <a:gd name="T31" fmla="*/ 186 h 252"/>
                <a:gd name="T32" fmla="*/ 282 w 290"/>
                <a:gd name="T33" fmla="*/ 172 h 252"/>
                <a:gd name="T34" fmla="*/ 269 w 290"/>
                <a:gd name="T35" fmla="*/ 161 h 252"/>
                <a:gd name="T36" fmla="*/ 259 w 290"/>
                <a:gd name="T37" fmla="*/ 149 h 252"/>
                <a:gd name="T38" fmla="*/ 257 w 290"/>
                <a:gd name="T39" fmla="*/ 135 h 252"/>
                <a:gd name="T40" fmla="*/ 267 w 290"/>
                <a:gd name="T41" fmla="*/ 112 h 252"/>
                <a:gd name="T42" fmla="*/ 277 w 290"/>
                <a:gd name="T43" fmla="*/ 90 h 252"/>
                <a:gd name="T44" fmla="*/ 274 w 290"/>
                <a:gd name="T45" fmla="*/ 74 h 252"/>
                <a:gd name="T46" fmla="*/ 269 w 290"/>
                <a:gd name="T47" fmla="*/ 69 h 252"/>
                <a:gd name="T48" fmla="*/ 261 w 290"/>
                <a:gd name="T49" fmla="*/ 67 h 252"/>
                <a:gd name="T50" fmla="*/ 251 w 290"/>
                <a:gd name="T51" fmla="*/ 64 h 252"/>
                <a:gd name="T52" fmla="*/ 246 w 290"/>
                <a:gd name="T53" fmla="*/ 59 h 252"/>
                <a:gd name="T54" fmla="*/ 245 w 290"/>
                <a:gd name="T55" fmla="*/ 53 h 252"/>
                <a:gd name="T56" fmla="*/ 240 w 290"/>
                <a:gd name="T57" fmla="*/ 38 h 252"/>
                <a:gd name="T58" fmla="*/ 222 w 290"/>
                <a:gd name="T59" fmla="*/ 25 h 252"/>
                <a:gd name="T60" fmla="*/ 201 w 290"/>
                <a:gd name="T61" fmla="*/ 22 h 252"/>
                <a:gd name="T62" fmla="*/ 174 w 290"/>
                <a:gd name="T63" fmla="*/ 16 h 252"/>
                <a:gd name="T64" fmla="*/ 145 w 290"/>
                <a:gd name="T65" fmla="*/ 1 h 252"/>
                <a:gd name="T66" fmla="*/ 129 w 290"/>
                <a:gd name="T67" fmla="*/ 0 h 252"/>
                <a:gd name="T68" fmla="*/ 118 w 290"/>
                <a:gd name="T69" fmla="*/ 6 h 252"/>
                <a:gd name="T70" fmla="*/ 110 w 290"/>
                <a:gd name="T71" fmla="*/ 17 h 252"/>
                <a:gd name="T72" fmla="*/ 103 w 290"/>
                <a:gd name="T73" fmla="*/ 24 h 252"/>
                <a:gd name="T74" fmla="*/ 63 w 290"/>
                <a:gd name="T75" fmla="*/ 32 h 252"/>
                <a:gd name="T76" fmla="*/ 23 w 290"/>
                <a:gd name="T77" fmla="*/ 35 h 252"/>
                <a:gd name="T78" fmla="*/ 8 w 290"/>
                <a:gd name="T79" fmla="*/ 45 h 252"/>
                <a:gd name="T80" fmla="*/ 0 w 290"/>
                <a:gd name="T81" fmla="*/ 75 h 252"/>
                <a:gd name="T82" fmla="*/ 2 w 290"/>
                <a:gd name="T83" fmla="*/ 135 h 252"/>
                <a:gd name="T84" fmla="*/ 12 w 290"/>
                <a:gd name="T85" fmla="*/ 178 h 252"/>
                <a:gd name="T86" fmla="*/ 32 w 290"/>
                <a:gd name="T87" fmla="*/ 198 h 252"/>
                <a:gd name="T88" fmla="*/ 66 w 290"/>
                <a:gd name="T89" fmla="*/ 209 h 252"/>
                <a:gd name="T90" fmla="*/ 81 w 290"/>
                <a:gd name="T91" fmla="*/ 20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0"/>
                <a:gd name="T139" fmla="*/ 0 h 252"/>
                <a:gd name="T140" fmla="*/ 290 w 290"/>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0" h="252">
                  <a:moveTo>
                    <a:pt x="86" y="206"/>
                  </a:moveTo>
                  <a:lnTo>
                    <a:pt x="90" y="210"/>
                  </a:lnTo>
                  <a:lnTo>
                    <a:pt x="94" y="214"/>
                  </a:lnTo>
                  <a:lnTo>
                    <a:pt x="95" y="218"/>
                  </a:lnTo>
                  <a:lnTo>
                    <a:pt x="95" y="222"/>
                  </a:lnTo>
                  <a:lnTo>
                    <a:pt x="98" y="225"/>
                  </a:lnTo>
                  <a:lnTo>
                    <a:pt x="103" y="230"/>
                  </a:lnTo>
                  <a:lnTo>
                    <a:pt x="113" y="236"/>
                  </a:lnTo>
                  <a:lnTo>
                    <a:pt x="127" y="246"/>
                  </a:lnTo>
                  <a:lnTo>
                    <a:pt x="131" y="247"/>
                  </a:lnTo>
                  <a:lnTo>
                    <a:pt x="134" y="247"/>
                  </a:lnTo>
                  <a:lnTo>
                    <a:pt x="137" y="249"/>
                  </a:lnTo>
                  <a:lnTo>
                    <a:pt x="142" y="251"/>
                  </a:lnTo>
                  <a:lnTo>
                    <a:pt x="145" y="252"/>
                  </a:lnTo>
                  <a:lnTo>
                    <a:pt x="151" y="252"/>
                  </a:lnTo>
                  <a:lnTo>
                    <a:pt x="156" y="252"/>
                  </a:lnTo>
                  <a:lnTo>
                    <a:pt x="163" y="252"/>
                  </a:lnTo>
                  <a:lnTo>
                    <a:pt x="166" y="252"/>
                  </a:lnTo>
                  <a:lnTo>
                    <a:pt x="172" y="251"/>
                  </a:lnTo>
                  <a:lnTo>
                    <a:pt x="177" y="247"/>
                  </a:lnTo>
                  <a:lnTo>
                    <a:pt x="184" y="244"/>
                  </a:lnTo>
                  <a:lnTo>
                    <a:pt x="188" y="243"/>
                  </a:lnTo>
                  <a:lnTo>
                    <a:pt x="193" y="239"/>
                  </a:lnTo>
                  <a:lnTo>
                    <a:pt x="198" y="236"/>
                  </a:lnTo>
                  <a:lnTo>
                    <a:pt x="203" y="235"/>
                  </a:lnTo>
                  <a:lnTo>
                    <a:pt x="204" y="233"/>
                  </a:lnTo>
                  <a:lnTo>
                    <a:pt x="204" y="231"/>
                  </a:lnTo>
                  <a:lnTo>
                    <a:pt x="206" y="230"/>
                  </a:lnTo>
                  <a:lnTo>
                    <a:pt x="208" y="228"/>
                  </a:lnTo>
                  <a:lnTo>
                    <a:pt x="208" y="226"/>
                  </a:lnTo>
                  <a:lnTo>
                    <a:pt x="209" y="225"/>
                  </a:lnTo>
                  <a:lnTo>
                    <a:pt x="211" y="223"/>
                  </a:lnTo>
                  <a:lnTo>
                    <a:pt x="219" y="220"/>
                  </a:lnTo>
                  <a:lnTo>
                    <a:pt x="227" y="218"/>
                  </a:lnTo>
                  <a:lnTo>
                    <a:pt x="235" y="218"/>
                  </a:lnTo>
                  <a:lnTo>
                    <a:pt x="245" y="218"/>
                  </a:lnTo>
                  <a:lnTo>
                    <a:pt x="253" y="220"/>
                  </a:lnTo>
                  <a:lnTo>
                    <a:pt x="261" y="218"/>
                  </a:lnTo>
                  <a:lnTo>
                    <a:pt x="269" y="217"/>
                  </a:lnTo>
                  <a:lnTo>
                    <a:pt x="277" y="214"/>
                  </a:lnTo>
                  <a:lnTo>
                    <a:pt x="280" y="210"/>
                  </a:lnTo>
                  <a:lnTo>
                    <a:pt x="283" y="207"/>
                  </a:lnTo>
                  <a:lnTo>
                    <a:pt x="286" y="204"/>
                  </a:lnTo>
                  <a:lnTo>
                    <a:pt x="288" y="199"/>
                  </a:lnTo>
                  <a:lnTo>
                    <a:pt x="290" y="194"/>
                  </a:lnTo>
                  <a:lnTo>
                    <a:pt x="290" y="189"/>
                  </a:lnTo>
                  <a:lnTo>
                    <a:pt x="290" y="186"/>
                  </a:lnTo>
                  <a:lnTo>
                    <a:pt x="288" y="181"/>
                  </a:lnTo>
                  <a:lnTo>
                    <a:pt x="285" y="177"/>
                  </a:lnTo>
                  <a:lnTo>
                    <a:pt x="282" y="172"/>
                  </a:lnTo>
                  <a:lnTo>
                    <a:pt x="277" y="167"/>
                  </a:lnTo>
                  <a:lnTo>
                    <a:pt x="274" y="164"/>
                  </a:lnTo>
                  <a:lnTo>
                    <a:pt x="269" y="161"/>
                  </a:lnTo>
                  <a:lnTo>
                    <a:pt x="265" y="156"/>
                  </a:lnTo>
                  <a:lnTo>
                    <a:pt x="262" y="152"/>
                  </a:lnTo>
                  <a:lnTo>
                    <a:pt x="259" y="149"/>
                  </a:lnTo>
                  <a:lnTo>
                    <a:pt x="257" y="144"/>
                  </a:lnTo>
                  <a:lnTo>
                    <a:pt x="257" y="140"/>
                  </a:lnTo>
                  <a:lnTo>
                    <a:pt x="257" y="135"/>
                  </a:lnTo>
                  <a:lnTo>
                    <a:pt x="259" y="130"/>
                  </a:lnTo>
                  <a:lnTo>
                    <a:pt x="262" y="122"/>
                  </a:lnTo>
                  <a:lnTo>
                    <a:pt x="267" y="112"/>
                  </a:lnTo>
                  <a:lnTo>
                    <a:pt x="272" y="103"/>
                  </a:lnTo>
                  <a:lnTo>
                    <a:pt x="275" y="95"/>
                  </a:lnTo>
                  <a:lnTo>
                    <a:pt x="277" y="90"/>
                  </a:lnTo>
                  <a:lnTo>
                    <a:pt x="277" y="85"/>
                  </a:lnTo>
                  <a:lnTo>
                    <a:pt x="275" y="80"/>
                  </a:lnTo>
                  <a:lnTo>
                    <a:pt x="274" y="74"/>
                  </a:lnTo>
                  <a:lnTo>
                    <a:pt x="272" y="72"/>
                  </a:lnTo>
                  <a:lnTo>
                    <a:pt x="270" y="70"/>
                  </a:lnTo>
                  <a:lnTo>
                    <a:pt x="269" y="69"/>
                  </a:lnTo>
                  <a:lnTo>
                    <a:pt x="265" y="69"/>
                  </a:lnTo>
                  <a:lnTo>
                    <a:pt x="264" y="67"/>
                  </a:lnTo>
                  <a:lnTo>
                    <a:pt x="261" y="67"/>
                  </a:lnTo>
                  <a:lnTo>
                    <a:pt x="257" y="67"/>
                  </a:lnTo>
                  <a:lnTo>
                    <a:pt x="254" y="66"/>
                  </a:lnTo>
                  <a:lnTo>
                    <a:pt x="251" y="64"/>
                  </a:lnTo>
                  <a:lnTo>
                    <a:pt x="248" y="62"/>
                  </a:lnTo>
                  <a:lnTo>
                    <a:pt x="246" y="61"/>
                  </a:lnTo>
                  <a:lnTo>
                    <a:pt x="246" y="59"/>
                  </a:lnTo>
                  <a:lnTo>
                    <a:pt x="245" y="58"/>
                  </a:lnTo>
                  <a:lnTo>
                    <a:pt x="245" y="56"/>
                  </a:lnTo>
                  <a:lnTo>
                    <a:pt x="245" y="53"/>
                  </a:lnTo>
                  <a:lnTo>
                    <a:pt x="245" y="50"/>
                  </a:lnTo>
                  <a:lnTo>
                    <a:pt x="243" y="45"/>
                  </a:lnTo>
                  <a:lnTo>
                    <a:pt x="240" y="38"/>
                  </a:lnTo>
                  <a:lnTo>
                    <a:pt x="235" y="33"/>
                  </a:lnTo>
                  <a:lnTo>
                    <a:pt x="230" y="29"/>
                  </a:lnTo>
                  <a:lnTo>
                    <a:pt x="222" y="25"/>
                  </a:lnTo>
                  <a:lnTo>
                    <a:pt x="216" y="22"/>
                  </a:lnTo>
                  <a:lnTo>
                    <a:pt x="208" y="22"/>
                  </a:lnTo>
                  <a:lnTo>
                    <a:pt x="201" y="22"/>
                  </a:lnTo>
                  <a:lnTo>
                    <a:pt x="192" y="22"/>
                  </a:lnTo>
                  <a:lnTo>
                    <a:pt x="182" y="21"/>
                  </a:lnTo>
                  <a:lnTo>
                    <a:pt x="174" y="16"/>
                  </a:lnTo>
                  <a:lnTo>
                    <a:pt x="164" y="11"/>
                  </a:lnTo>
                  <a:lnTo>
                    <a:pt x="155" y="5"/>
                  </a:lnTo>
                  <a:lnTo>
                    <a:pt x="145" y="1"/>
                  </a:lnTo>
                  <a:lnTo>
                    <a:pt x="140" y="0"/>
                  </a:lnTo>
                  <a:lnTo>
                    <a:pt x="134" y="0"/>
                  </a:lnTo>
                  <a:lnTo>
                    <a:pt x="129" y="0"/>
                  </a:lnTo>
                  <a:lnTo>
                    <a:pt x="124" y="1"/>
                  </a:lnTo>
                  <a:lnTo>
                    <a:pt x="119" y="3"/>
                  </a:lnTo>
                  <a:lnTo>
                    <a:pt x="118" y="6"/>
                  </a:lnTo>
                  <a:lnTo>
                    <a:pt x="114" y="9"/>
                  </a:lnTo>
                  <a:lnTo>
                    <a:pt x="111" y="13"/>
                  </a:lnTo>
                  <a:lnTo>
                    <a:pt x="110" y="17"/>
                  </a:lnTo>
                  <a:lnTo>
                    <a:pt x="106" y="21"/>
                  </a:lnTo>
                  <a:lnTo>
                    <a:pt x="105" y="22"/>
                  </a:lnTo>
                  <a:lnTo>
                    <a:pt x="103" y="24"/>
                  </a:lnTo>
                  <a:lnTo>
                    <a:pt x="90" y="29"/>
                  </a:lnTo>
                  <a:lnTo>
                    <a:pt x="77" y="30"/>
                  </a:lnTo>
                  <a:lnTo>
                    <a:pt x="63" y="32"/>
                  </a:lnTo>
                  <a:lnTo>
                    <a:pt x="49" y="32"/>
                  </a:lnTo>
                  <a:lnTo>
                    <a:pt x="36" y="33"/>
                  </a:lnTo>
                  <a:lnTo>
                    <a:pt x="23" y="35"/>
                  </a:lnTo>
                  <a:lnTo>
                    <a:pt x="18" y="38"/>
                  </a:lnTo>
                  <a:lnTo>
                    <a:pt x="12" y="42"/>
                  </a:lnTo>
                  <a:lnTo>
                    <a:pt x="8" y="45"/>
                  </a:lnTo>
                  <a:lnTo>
                    <a:pt x="5" y="50"/>
                  </a:lnTo>
                  <a:lnTo>
                    <a:pt x="2" y="59"/>
                  </a:lnTo>
                  <a:lnTo>
                    <a:pt x="0" y="75"/>
                  </a:lnTo>
                  <a:lnTo>
                    <a:pt x="0" y="93"/>
                  </a:lnTo>
                  <a:lnTo>
                    <a:pt x="0" y="114"/>
                  </a:lnTo>
                  <a:lnTo>
                    <a:pt x="2" y="135"/>
                  </a:lnTo>
                  <a:lnTo>
                    <a:pt x="5" y="154"/>
                  </a:lnTo>
                  <a:lnTo>
                    <a:pt x="8" y="169"/>
                  </a:lnTo>
                  <a:lnTo>
                    <a:pt x="12" y="178"/>
                  </a:lnTo>
                  <a:lnTo>
                    <a:pt x="16" y="185"/>
                  </a:lnTo>
                  <a:lnTo>
                    <a:pt x="23" y="191"/>
                  </a:lnTo>
                  <a:lnTo>
                    <a:pt x="32" y="198"/>
                  </a:lnTo>
                  <a:lnTo>
                    <a:pt x="44" y="202"/>
                  </a:lnTo>
                  <a:lnTo>
                    <a:pt x="55" y="206"/>
                  </a:lnTo>
                  <a:lnTo>
                    <a:pt x="66" y="209"/>
                  </a:lnTo>
                  <a:lnTo>
                    <a:pt x="71" y="209"/>
                  </a:lnTo>
                  <a:lnTo>
                    <a:pt x="77" y="209"/>
                  </a:lnTo>
                  <a:lnTo>
                    <a:pt x="81" y="207"/>
                  </a:lnTo>
                  <a:lnTo>
                    <a:pt x="86" y="206"/>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3" name="Freeform 1069"/>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w 71"/>
                <a:gd name="T83" fmla="*/ 36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62"/>
                <a:gd name="T128" fmla="*/ 71 w 71"/>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lnTo>
                    <a:pt x="0" y="3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4" name="Freeform 1070"/>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w 71"/>
                <a:gd name="T83" fmla="*/ 36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
                <a:gd name="T127" fmla="*/ 0 h 62"/>
                <a:gd name="T128" fmla="*/ 71 w 71"/>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lnTo>
                    <a:pt x="0" y="3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5" name="Freeform 1071"/>
            <p:cNvSpPr>
              <a:spLocks/>
            </p:cNvSpPr>
            <p:nvPr/>
          </p:nvSpPr>
          <p:spPr bwMode="auto">
            <a:xfrm>
              <a:off x="4619" y="2624"/>
              <a:ext cx="71" cy="62"/>
            </a:xfrm>
            <a:custGeom>
              <a:avLst/>
              <a:gdLst>
                <a:gd name="T0" fmla="*/ 0 w 71"/>
                <a:gd name="T1" fmla="*/ 36 h 62"/>
                <a:gd name="T2" fmla="*/ 2 w 71"/>
                <a:gd name="T3" fmla="*/ 39 h 62"/>
                <a:gd name="T4" fmla="*/ 3 w 71"/>
                <a:gd name="T5" fmla="*/ 44 h 62"/>
                <a:gd name="T6" fmla="*/ 5 w 71"/>
                <a:gd name="T7" fmla="*/ 47 h 62"/>
                <a:gd name="T8" fmla="*/ 7 w 71"/>
                <a:gd name="T9" fmla="*/ 50 h 62"/>
                <a:gd name="T10" fmla="*/ 8 w 71"/>
                <a:gd name="T11" fmla="*/ 54 h 62"/>
                <a:gd name="T12" fmla="*/ 11 w 71"/>
                <a:gd name="T13" fmla="*/ 55 h 62"/>
                <a:gd name="T14" fmla="*/ 15 w 71"/>
                <a:gd name="T15" fmla="*/ 58 h 62"/>
                <a:gd name="T16" fmla="*/ 18 w 71"/>
                <a:gd name="T17" fmla="*/ 58 h 62"/>
                <a:gd name="T18" fmla="*/ 24 w 71"/>
                <a:gd name="T19" fmla="*/ 60 h 62"/>
                <a:gd name="T20" fmla="*/ 32 w 71"/>
                <a:gd name="T21" fmla="*/ 62 h 62"/>
                <a:gd name="T22" fmla="*/ 40 w 71"/>
                <a:gd name="T23" fmla="*/ 60 h 62"/>
                <a:gd name="T24" fmla="*/ 47 w 71"/>
                <a:gd name="T25" fmla="*/ 60 h 62"/>
                <a:gd name="T26" fmla="*/ 55 w 71"/>
                <a:gd name="T27" fmla="*/ 58 h 62"/>
                <a:gd name="T28" fmla="*/ 60 w 71"/>
                <a:gd name="T29" fmla="*/ 55 h 62"/>
                <a:gd name="T30" fmla="*/ 65 w 71"/>
                <a:gd name="T31" fmla="*/ 52 h 62"/>
                <a:gd name="T32" fmla="*/ 68 w 71"/>
                <a:gd name="T33" fmla="*/ 47 h 62"/>
                <a:gd name="T34" fmla="*/ 69 w 71"/>
                <a:gd name="T35" fmla="*/ 44 h 62"/>
                <a:gd name="T36" fmla="*/ 71 w 71"/>
                <a:gd name="T37" fmla="*/ 41 h 62"/>
                <a:gd name="T38" fmla="*/ 71 w 71"/>
                <a:gd name="T39" fmla="*/ 36 h 62"/>
                <a:gd name="T40" fmla="*/ 71 w 71"/>
                <a:gd name="T41" fmla="*/ 33 h 62"/>
                <a:gd name="T42" fmla="*/ 71 w 71"/>
                <a:gd name="T43" fmla="*/ 29 h 62"/>
                <a:gd name="T44" fmla="*/ 69 w 71"/>
                <a:gd name="T45" fmla="*/ 26 h 62"/>
                <a:gd name="T46" fmla="*/ 68 w 71"/>
                <a:gd name="T47" fmla="*/ 25 h 62"/>
                <a:gd name="T48" fmla="*/ 65 w 71"/>
                <a:gd name="T49" fmla="*/ 21 h 62"/>
                <a:gd name="T50" fmla="*/ 63 w 71"/>
                <a:gd name="T51" fmla="*/ 21 h 62"/>
                <a:gd name="T52" fmla="*/ 61 w 71"/>
                <a:gd name="T53" fmla="*/ 18 h 62"/>
                <a:gd name="T54" fmla="*/ 58 w 71"/>
                <a:gd name="T55" fmla="*/ 15 h 62"/>
                <a:gd name="T56" fmla="*/ 53 w 71"/>
                <a:gd name="T57" fmla="*/ 12 h 62"/>
                <a:gd name="T58" fmla="*/ 50 w 71"/>
                <a:gd name="T59" fmla="*/ 9 h 62"/>
                <a:gd name="T60" fmla="*/ 47 w 71"/>
                <a:gd name="T61" fmla="*/ 7 h 62"/>
                <a:gd name="T62" fmla="*/ 42 w 71"/>
                <a:gd name="T63" fmla="*/ 4 h 62"/>
                <a:gd name="T64" fmla="*/ 39 w 71"/>
                <a:gd name="T65" fmla="*/ 2 h 62"/>
                <a:gd name="T66" fmla="*/ 32 w 71"/>
                <a:gd name="T67" fmla="*/ 0 h 62"/>
                <a:gd name="T68" fmla="*/ 26 w 71"/>
                <a:gd name="T69" fmla="*/ 2 h 62"/>
                <a:gd name="T70" fmla="*/ 20 w 71"/>
                <a:gd name="T71" fmla="*/ 5 h 62"/>
                <a:gd name="T72" fmla="*/ 15 w 71"/>
                <a:gd name="T73" fmla="*/ 10 h 62"/>
                <a:gd name="T74" fmla="*/ 10 w 71"/>
                <a:gd name="T75" fmla="*/ 15 h 62"/>
                <a:gd name="T76" fmla="*/ 5 w 71"/>
                <a:gd name="T77" fmla="*/ 21 h 62"/>
                <a:gd name="T78" fmla="*/ 2 w 71"/>
                <a:gd name="T79" fmla="*/ 28 h 62"/>
                <a:gd name="T80" fmla="*/ 0 w 71"/>
                <a:gd name="T81" fmla="*/ 34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62"/>
                <a:gd name="T125" fmla="*/ 71 w 71"/>
                <a:gd name="T126" fmla="*/ 62 h 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62">
                  <a:moveTo>
                    <a:pt x="0" y="36"/>
                  </a:moveTo>
                  <a:lnTo>
                    <a:pt x="2" y="39"/>
                  </a:lnTo>
                  <a:lnTo>
                    <a:pt x="3" y="44"/>
                  </a:lnTo>
                  <a:lnTo>
                    <a:pt x="5" y="47"/>
                  </a:lnTo>
                  <a:lnTo>
                    <a:pt x="7" y="50"/>
                  </a:lnTo>
                  <a:lnTo>
                    <a:pt x="8" y="54"/>
                  </a:lnTo>
                  <a:lnTo>
                    <a:pt x="11" y="55"/>
                  </a:lnTo>
                  <a:lnTo>
                    <a:pt x="15" y="58"/>
                  </a:lnTo>
                  <a:lnTo>
                    <a:pt x="18" y="58"/>
                  </a:lnTo>
                  <a:lnTo>
                    <a:pt x="24" y="60"/>
                  </a:lnTo>
                  <a:lnTo>
                    <a:pt x="32" y="62"/>
                  </a:lnTo>
                  <a:lnTo>
                    <a:pt x="40" y="60"/>
                  </a:lnTo>
                  <a:lnTo>
                    <a:pt x="47" y="60"/>
                  </a:lnTo>
                  <a:lnTo>
                    <a:pt x="55" y="58"/>
                  </a:lnTo>
                  <a:lnTo>
                    <a:pt x="60" y="55"/>
                  </a:lnTo>
                  <a:lnTo>
                    <a:pt x="65" y="52"/>
                  </a:lnTo>
                  <a:lnTo>
                    <a:pt x="68" y="47"/>
                  </a:lnTo>
                  <a:lnTo>
                    <a:pt x="69" y="44"/>
                  </a:lnTo>
                  <a:lnTo>
                    <a:pt x="71" y="41"/>
                  </a:lnTo>
                  <a:lnTo>
                    <a:pt x="71" y="36"/>
                  </a:lnTo>
                  <a:lnTo>
                    <a:pt x="71" y="33"/>
                  </a:lnTo>
                  <a:lnTo>
                    <a:pt x="71" y="29"/>
                  </a:lnTo>
                  <a:lnTo>
                    <a:pt x="69" y="26"/>
                  </a:lnTo>
                  <a:lnTo>
                    <a:pt x="68" y="25"/>
                  </a:lnTo>
                  <a:lnTo>
                    <a:pt x="65" y="21"/>
                  </a:lnTo>
                  <a:lnTo>
                    <a:pt x="63" y="21"/>
                  </a:lnTo>
                  <a:lnTo>
                    <a:pt x="61" y="18"/>
                  </a:lnTo>
                  <a:lnTo>
                    <a:pt x="58" y="15"/>
                  </a:lnTo>
                  <a:lnTo>
                    <a:pt x="53" y="12"/>
                  </a:lnTo>
                  <a:lnTo>
                    <a:pt x="50" y="9"/>
                  </a:lnTo>
                  <a:lnTo>
                    <a:pt x="47" y="7"/>
                  </a:lnTo>
                  <a:lnTo>
                    <a:pt x="42" y="4"/>
                  </a:lnTo>
                  <a:lnTo>
                    <a:pt x="39" y="2"/>
                  </a:lnTo>
                  <a:lnTo>
                    <a:pt x="32" y="0"/>
                  </a:lnTo>
                  <a:lnTo>
                    <a:pt x="26" y="2"/>
                  </a:lnTo>
                  <a:lnTo>
                    <a:pt x="20" y="5"/>
                  </a:lnTo>
                  <a:lnTo>
                    <a:pt x="15" y="10"/>
                  </a:lnTo>
                  <a:lnTo>
                    <a:pt x="10" y="15"/>
                  </a:lnTo>
                  <a:lnTo>
                    <a:pt x="5" y="21"/>
                  </a:lnTo>
                  <a:lnTo>
                    <a:pt x="2" y="28"/>
                  </a:lnTo>
                  <a:lnTo>
                    <a:pt x="0" y="3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6" name="Freeform 1072"/>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7" name="Freeform 1073"/>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8" name="Freeform 1074"/>
            <p:cNvSpPr>
              <a:spLocks/>
            </p:cNvSpPr>
            <p:nvPr/>
          </p:nvSpPr>
          <p:spPr bwMode="auto">
            <a:xfrm>
              <a:off x="4602" y="2555"/>
              <a:ext cx="57" cy="60"/>
            </a:xfrm>
            <a:custGeom>
              <a:avLst/>
              <a:gdLst>
                <a:gd name="T0" fmla="*/ 16 w 57"/>
                <a:gd name="T1" fmla="*/ 37 h 60"/>
                <a:gd name="T2" fmla="*/ 20 w 57"/>
                <a:gd name="T3" fmla="*/ 42 h 60"/>
                <a:gd name="T4" fmla="*/ 25 w 57"/>
                <a:gd name="T5" fmla="*/ 47 h 60"/>
                <a:gd name="T6" fmla="*/ 28 w 57"/>
                <a:gd name="T7" fmla="*/ 52 h 60"/>
                <a:gd name="T8" fmla="*/ 30 w 57"/>
                <a:gd name="T9" fmla="*/ 55 h 60"/>
                <a:gd name="T10" fmla="*/ 33 w 57"/>
                <a:gd name="T11" fmla="*/ 57 h 60"/>
                <a:gd name="T12" fmla="*/ 38 w 57"/>
                <a:gd name="T13" fmla="*/ 58 h 60"/>
                <a:gd name="T14" fmla="*/ 41 w 57"/>
                <a:gd name="T15" fmla="*/ 60 h 60"/>
                <a:gd name="T16" fmla="*/ 48 w 57"/>
                <a:gd name="T17" fmla="*/ 60 h 60"/>
                <a:gd name="T18" fmla="*/ 49 w 57"/>
                <a:gd name="T19" fmla="*/ 58 h 60"/>
                <a:gd name="T20" fmla="*/ 51 w 57"/>
                <a:gd name="T21" fmla="*/ 58 h 60"/>
                <a:gd name="T22" fmla="*/ 53 w 57"/>
                <a:gd name="T23" fmla="*/ 57 h 60"/>
                <a:gd name="T24" fmla="*/ 54 w 57"/>
                <a:gd name="T25" fmla="*/ 55 h 60"/>
                <a:gd name="T26" fmla="*/ 56 w 57"/>
                <a:gd name="T27" fmla="*/ 53 h 60"/>
                <a:gd name="T28" fmla="*/ 57 w 57"/>
                <a:gd name="T29" fmla="*/ 52 h 60"/>
                <a:gd name="T30" fmla="*/ 57 w 57"/>
                <a:gd name="T31" fmla="*/ 50 h 60"/>
                <a:gd name="T32" fmla="*/ 57 w 57"/>
                <a:gd name="T33" fmla="*/ 47 h 60"/>
                <a:gd name="T34" fmla="*/ 57 w 57"/>
                <a:gd name="T35" fmla="*/ 41 h 60"/>
                <a:gd name="T36" fmla="*/ 54 w 57"/>
                <a:gd name="T37" fmla="*/ 34 h 60"/>
                <a:gd name="T38" fmla="*/ 53 w 57"/>
                <a:gd name="T39" fmla="*/ 28 h 60"/>
                <a:gd name="T40" fmla="*/ 48 w 57"/>
                <a:gd name="T41" fmla="*/ 21 h 60"/>
                <a:gd name="T42" fmla="*/ 43 w 57"/>
                <a:gd name="T43" fmla="*/ 16 h 60"/>
                <a:gd name="T44" fmla="*/ 38 w 57"/>
                <a:gd name="T45" fmla="*/ 12 h 60"/>
                <a:gd name="T46" fmla="*/ 33 w 57"/>
                <a:gd name="T47" fmla="*/ 7 h 60"/>
                <a:gd name="T48" fmla="*/ 27 w 57"/>
                <a:gd name="T49" fmla="*/ 2 h 60"/>
                <a:gd name="T50" fmla="*/ 24 w 57"/>
                <a:gd name="T51" fmla="*/ 0 h 60"/>
                <a:gd name="T52" fmla="*/ 20 w 57"/>
                <a:gd name="T53" fmla="*/ 0 h 60"/>
                <a:gd name="T54" fmla="*/ 17 w 57"/>
                <a:gd name="T55" fmla="*/ 2 h 60"/>
                <a:gd name="T56" fmla="*/ 12 w 57"/>
                <a:gd name="T57" fmla="*/ 4 h 60"/>
                <a:gd name="T58" fmla="*/ 9 w 57"/>
                <a:gd name="T59" fmla="*/ 5 h 60"/>
                <a:gd name="T60" fmla="*/ 6 w 57"/>
                <a:gd name="T61" fmla="*/ 8 h 60"/>
                <a:gd name="T62" fmla="*/ 3 w 57"/>
                <a:gd name="T63" fmla="*/ 12 h 60"/>
                <a:gd name="T64" fmla="*/ 1 w 57"/>
                <a:gd name="T65" fmla="*/ 16 h 60"/>
                <a:gd name="T66" fmla="*/ 0 w 57"/>
                <a:gd name="T67" fmla="*/ 20 h 60"/>
                <a:gd name="T68" fmla="*/ 0 w 57"/>
                <a:gd name="T69" fmla="*/ 24 h 60"/>
                <a:gd name="T70" fmla="*/ 1 w 57"/>
                <a:gd name="T71" fmla="*/ 28 h 60"/>
                <a:gd name="T72" fmla="*/ 3 w 57"/>
                <a:gd name="T73" fmla="*/ 31 h 60"/>
                <a:gd name="T74" fmla="*/ 4 w 57"/>
                <a:gd name="T75" fmla="*/ 34 h 60"/>
                <a:gd name="T76" fmla="*/ 8 w 57"/>
                <a:gd name="T77" fmla="*/ 36 h 60"/>
                <a:gd name="T78" fmla="*/ 11 w 57"/>
                <a:gd name="T79" fmla="*/ 37 h 60"/>
                <a:gd name="T80" fmla="*/ 16 w 57"/>
                <a:gd name="T81" fmla="*/ 3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60"/>
                <a:gd name="T125" fmla="*/ 57 w 57"/>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60">
                  <a:moveTo>
                    <a:pt x="16" y="37"/>
                  </a:moveTo>
                  <a:lnTo>
                    <a:pt x="20" y="42"/>
                  </a:lnTo>
                  <a:lnTo>
                    <a:pt x="25" y="47"/>
                  </a:lnTo>
                  <a:lnTo>
                    <a:pt x="28" y="52"/>
                  </a:lnTo>
                  <a:lnTo>
                    <a:pt x="30" y="55"/>
                  </a:lnTo>
                  <a:lnTo>
                    <a:pt x="33" y="57"/>
                  </a:lnTo>
                  <a:lnTo>
                    <a:pt x="38" y="58"/>
                  </a:lnTo>
                  <a:lnTo>
                    <a:pt x="41" y="60"/>
                  </a:lnTo>
                  <a:lnTo>
                    <a:pt x="48" y="60"/>
                  </a:lnTo>
                  <a:lnTo>
                    <a:pt x="49" y="58"/>
                  </a:lnTo>
                  <a:lnTo>
                    <a:pt x="51" y="58"/>
                  </a:lnTo>
                  <a:lnTo>
                    <a:pt x="53" y="57"/>
                  </a:lnTo>
                  <a:lnTo>
                    <a:pt x="54" y="55"/>
                  </a:lnTo>
                  <a:lnTo>
                    <a:pt x="56" y="53"/>
                  </a:lnTo>
                  <a:lnTo>
                    <a:pt x="57" y="52"/>
                  </a:lnTo>
                  <a:lnTo>
                    <a:pt x="57" y="50"/>
                  </a:lnTo>
                  <a:lnTo>
                    <a:pt x="57" y="47"/>
                  </a:lnTo>
                  <a:lnTo>
                    <a:pt x="57" y="41"/>
                  </a:lnTo>
                  <a:lnTo>
                    <a:pt x="54" y="34"/>
                  </a:lnTo>
                  <a:lnTo>
                    <a:pt x="53" y="28"/>
                  </a:lnTo>
                  <a:lnTo>
                    <a:pt x="48" y="21"/>
                  </a:lnTo>
                  <a:lnTo>
                    <a:pt x="43" y="16"/>
                  </a:lnTo>
                  <a:lnTo>
                    <a:pt x="38" y="12"/>
                  </a:lnTo>
                  <a:lnTo>
                    <a:pt x="33" y="7"/>
                  </a:lnTo>
                  <a:lnTo>
                    <a:pt x="27" y="2"/>
                  </a:lnTo>
                  <a:lnTo>
                    <a:pt x="24" y="0"/>
                  </a:lnTo>
                  <a:lnTo>
                    <a:pt x="20" y="0"/>
                  </a:lnTo>
                  <a:lnTo>
                    <a:pt x="17" y="2"/>
                  </a:lnTo>
                  <a:lnTo>
                    <a:pt x="12" y="4"/>
                  </a:lnTo>
                  <a:lnTo>
                    <a:pt x="9" y="5"/>
                  </a:lnTo>
                  <a:lnTo>
                    <a:pt x="6" y="8"/>
                  </a:lnTo>
                  <a:lnTo>
                    <a:pt x="3" y="12"/>
                  </a:lnTo>
                  <a:lnTo>
                    <a:pt x="1" y="16"/>
                  </a:lnTo>
                  <a:lnTo>
                    <a:pt x="0" y="20"/>
                  </a:lnTo>
                  <a:lnTo>
                    <a:pt x="0" y="24"/>
                  </a:lnTo>
                  <a:lnTo>
                    <a:pt x="1" y="28"/>
                  </a:lnTo>
                  <a:lnTo>
                    <a:pt x="3" y="31"/>
                  </a:lnTo>
                  <a:lnTo>
                    <a:pt x="4" y="34"/>
                  </a:lnTo>
                  <a:lnTo>
                    <a:pt x="8" y="36"/>
                  </a:lnTo>
                  <a:lnTo>
                    <a:pt x="11" y="37"/>
                  </a:lnTo>
                  <a:lnTo>
                    <a:pt x="16" y="37"/>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9" name="Freeform 1075"/>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1 w 66"/>
                <a:gd name="T99" fmla="*/ 21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60"/>
                <a:gd name="T152" fmla="*/ 66 w 66"/>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lnTo>
                    <a:pt x="1" y="2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0" name="Freeform 1076"/>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1 w 66"/>
                <a:gd name="T99" fmla="*/ 21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60"/>
                <a:gd name="T152" fmla="*/ 66 w 66"/>
                <a:gd name="T153" fmla="*/ 60 h 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lnTo>
                    <a:pt x="1" y="2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1" name="Freeform 1077"/>
            <p:cNvSpPr>
              <a:spLocks/>
            </p:cNvSpPr>
            <p:nvPr/>
          </p:nvSpPr>
          <p:spPr bwMode="auto">
            <a:xfrm>
              <a:off x="4560" y="2579"/>
              <a:ext cx="66" cy="60"/>
            </a:xfrm>
            <a:custGeom>
              <a:avLst/>
              <a:gdLst>
                <a:gd name="T0" fmla="*/ 1 w 66"/>
                <a:gd name="T1" fmla="*/ 21 h 60"/>
                <a:gd name="T2" fmla="*/ 0 w 66"/>
                <a:gd name="T3" fmla="*/ 26 h 60"/>
                <a:gd name="T4" fmla="*/ 1 w 66"/>
                <a:gd name="T5" fmla="*/ 31 h 60"/>
                <a:gd name="T6" fmla="*/ 3 w 66"/>
                <a:gd name="T7" fmla="*/ 36 h 60"/>
                <a:gd name="T8" fmla="*/ 6 w 66"/>
                <a:gd name="T9" fmla="*/ 41 h 60"/>
                <a:gd name="T10" fmla="*/ 11 w 66"/>
                <a:gd name="T11" fmla="*/ 44 h 60"/>
                <a:gd name="T12" fmla="*/ 16 w 66"/>
                <a:gd name="T13" fmla="*/ 45 h 60"/>
                <a:gd name="T14" fmla="*/ 21 w 66"/>
                <a:gd name="T15" fmla="*/ 49 h 60"/>
                <a:gd name="T16" fmla="*/ 24 w 66"/>
                <a:gd name="T17" fmla="*/ 50 h 60"/>
                <a:gd name="T18" fmla="*/ 29 w 66"/>
                <a:gd name="T19" fmla="*/ 52 h 60"/>
                <a:gd name="T20" fmla="*/ 32 w 66"/>
                <a:gd name="T21" fmla="*/ 54 h 60"/>
                <a:gd name="T22" fmla="*/ 35 w 66"/>
                <a:gd name="T23" fmla="*/ 54 h 60"/>
                <a:gd name="T24" fmla="*/ 38 w 66"/>
                <a:gd name="T25" fmla="*/ 55 h 60"/>
                <a:gd name="T26" fmla="*/ 40 w 66"/>
                <a:gd name="T27" fmla="*/ 55 h 60"/>
                <a:gd name="T28" fmla="*/ 43 w 66"/>
                <a:gd name="T29" fmla="*/ 57 h 60"/>
                <a:gd name="T30" fmla="*/ 46 w 66"/>
                <a:gd name="T31" fmla="*/ 57 h 60"/>
                <a:gd name="T32" fmla="*/ 50 w 66"/>
                <a:gd name="T33" fmla="*/ 58 h 60"/>
                <a:gd name="T34" fmla="*/ 53 w 66"/>
                <a:gd name="T35" fmla="*/ 60 h 60"/>
                <a:gd name="T36" fmla="*/ 54 w 66"/>
                <a:gd name="T37" fmla="*/ 60 h 60"/>
                <a:gd name="T38" fmla="*/ 56 w 66"/>
                <a:gd name="T39" fmla="*/ 60 h 60"/>
                <a:gd name="T40" fmla="*/ 56 w 66"/>
                <a:gd name="T41" fmla="*/ 60 h 60"/>
                <a:gd name="T42" fmla="*/ 58 w 66"/>
                <a:gd name="T43" fmla="*/ 60 h 60"/>
                <a:gd name="T44" fmla="*/ 58 w 66"/>
                <a:gd name="T45" fmla="*/ 58 h 60"/>
                <a:gd name="T46" fmla="*/ 59 w 66"/>
                <a:gd name="T47" fmla="*/ 57 h 60"/>
                <a:gd name="T48" fmla="*/ 61 w 66"/>
                <a:gd name="T49" fmla="*/ 55 h 60"/>
                <a:gd name="T50" fmla="*/ 62 w 66"/>
                <a:gd name="T51" fmla="*/ 52 h 60"/>
                <a:gd name="T52" fmla="*/ 64 w 66"/>
                <a:gd name="T53" fmla="*/ 49 h 60"/>
                <a:gd name="T54" fmla="*/ 66 w 66"/>
                <a:gd name="T55" fmla="*/ 45 h 60"/>
                <a:gd name="T56" fmla="*/ 66 w 66"/>
                <a:gd name="T57" fmla="*/ 42 h 60"/>
                <a:gd name="T58" fmla="*/ 66 w 66"/>
                <a:gd name="T59" fmla="*/ 39 h 60"/>
                <a:gd name="T60" fmla="*/ 64 w 66"/>
                <a:gd name="T61" fmla="*/ 36 h 60"/>
                <a:gd name="T62" fmla="*/ 62 w 66"/>
                <a:gd name="T63" fmla="*/ 33 h 60"/>
                <a:gd name="T64" fmla="*/ 61 w 66"/>
                <a:gd name="T65" fmla="*/ 31 h 60"/>
                <a:gd name="T66" fmla="*/ 56 w 66"/>
                <a:gd name="T67" fmla="*/ 26 h 60"/>
                <a:gd name="T68" fmla="*/ 51 w 66"/>
                <a:gd name="T69" fmla="*/ 23 h 60"/>
                <a:gd name="T70" fmla="*/ 48 w 66"/>
                <a:gd name="T71" fmla="*/ 20 h 60"/>
                <a:gd name="T72" fmla="*/ 45 w 66"/>
                <a:gd name="T73" fmla="*/ 17 h 60"/>
                <a:gd name="T74" fmla="*/ 40 w 66"/>
                <a:gd name="T75" fmla="*/ 13 h 60"/>
                <a:gd name="T76" fmla="*/ 37 w 66"/>
                <a:gd name="T77" fmla="*/ 10 h 60"/>
                <a:gd name="T78" fmla="*/ 32 w 66"/>
                <a:gd name="T79" fmla="*/ 7 h 60"/>
                <a:gd name="T80" fmla="*/ 27 w 66"/>
                <a:gd name="T81" fmla="*/ 4 h 60"/>
                <a:gd name="T82" fmla="*/ 24 w 66"/>
                <a:gd name="T83" fmla="*/ 0 h 60"/>
                <a:gd name="T84" fmla="*/ 21 w 66"/>
                <a:gd name="T85" fmla="*/ 0 h 60"/>
                <a:gd name="T86" fmla="*/ 16 w 66"/>
                <a:gd name="T87" fmla="*/ 0 h 60"/>
                <a:gd name="T88" fmla="*/ 13 w 66"/>
                <a:gd name="T89" fmla="*/ 2 h 60"/>
                <a:gd name="T90" fmla="*/ 9 w 66"/>
                <a:gd name="T91" fmla="*/ 5 h 60"/>
                <a:gd name="T92" fmla="*/ 6 w 66"/>
                <a:gd name="T93" fmla="*/ 8 h 60"/>
                <a:gd name="T94" fmla="*/ 5 w 66"/>
                <a:gd name="T95" fmla="*/ 13 h 60"/>
                <a:gd name="T96" fmla="*/ 3 w 66"/>
                <a:gd name="T97" fmla="*/ 20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60"/>
                <a:gd name="T149" fmla="*/ 66 w 66"/>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60">
                  <a:moveTo>
                    <a:pt x="1" y="21"/>
                  </a:moveTo>
                  <a:lnTo>
                    <a:pt x="0" y="26"/>
                  </a:lnTo>
                  <a:lnTo>
                    <a:pt x="1" y="31"/>
                  </a:lnTo>
                  <a:lnTo>
                    <a:pt x="3" y="36"/>
                  </a:lnTo>
                  <a:lnTo>
                    <a:pt x="6" y="41"/>
                  </a:lnTo>
                  <a:lnTo>
                    <a:pt x="11" y="44"/>
                  </a:lnTo>
                  <a:lnTo>
                    <a:pt x="16" y="45"/>
                  </a:lnTo>
                  <a:lnTo>
                    <a:pt x="21" y="49"/>
                  </a:lnTo>
                  <a:lnTo>
                    <a:pt x="24" y="50"/>
                  </a:lnTo>
                  <a:lnTo>
                    <a:pt x="29" y="52"/>
                  </a:lnTo>
                  <a:lnTo>
                    <a:pt x="32" y="54"/>
                  </a:lnTo>
                  <a:lnTo>
                    <a:pt x="35" y="54"/>
                  </a:lnTo>
                  <a:lnTo>
                    <a:pt x="38" y="55"/>
                  </a:lnTo>
                  <a:lnTo>
                    <a:pt x="40" y="55"/>
                  </a:lnTo>
                  <a:lnTo>
                    <a:pt x="43" y="57"/>
                  </a:lnTo>
                  <a:lnTo>
                    <a:pt x="46" y="57"/>
                  </a:lnTo>
                  <a:lnTo>
                    <a:pt x="50" y="58"/>
                  </a:lnTo>
                  <a:lnTo>
                    <a:pt x="53" y="60"/>
                  </a:lnTo>
                  <a:lnTo>
                    <a:pt x="54" y="60"/>
                  </a:lnTo>
                  <a:lnTo>
                    <a:pt x="56" y="60"/>
                  </a:lnTo>
                  <a:lnTo>
                    <a:pt x="58" y="60"/>
                  </a:lnTo>
                  <a:lnTo>
                    <a:pt x="58" y="58"/>
                  </a:lnTo>
                  <a:lnTo>
                    <a:pt x="59" y="57"/>
                  </a:lnTo>
                  <a:lnTo>
                    <a:pt x="61" y="55"/>
                  </a:lnTo>
                  <a:lnTo>
                    <a:pt x="62" y="52"/>
                  </a:lnTo>
                  <a:lnTo>
                    <a:pt x="64" y="49"/>
                  </a:lnTo>
                  <a:lnTo>
                    <a:pt x="66" y="45"/>
                  </a:lnTo>
                  <a:lnTo>
                    <a:pt x="66" y="42"/>
                  </a:lnTo>
                  <a:lnTo>
                    <a:pt x="66" y="39"/>
                  </a:lnTo>
                  <a:lnTo>
                    <a:pt x="64" y="36"/>
                  </a:lnTo>
                  <a:lnTo>
                    <a:pt x="62" y="33"/>
                  </a:lnTo>
                  <a:lnTo>
                    <a:pt x="61" y="31"/>
                  </a:lnTo>
                  <a:lnTo>
                    <a:pt x="56" y="26"/>
                  </a:lnTo>
                  <a:lnTo>
                    <a:pt x="51" y="23"/>
                  </a:lnTo>
                  <a:lnTo>
                    <a:pt x="48" y="20"/>
                  </a:lnTo>
                  <a:lnTo>
                    <a:pt x="45" y="17"/>
                  </a:lnTo>
                  <a:lnTo>
                    <a:pt x="40" y="13"/>
                  </a:lnTo>
                  <a:lnTo>
                    <a:pt x="37" y="10"/>
                  </a:lnTo>
                  <a:lnTo>
                    <a:pt x="32" y="7"/>
                  </a:lnTo>
                  <a:lnTo>
                    <a:pt x="27" y="4"/>
                  </a:lnTo>
                  <a:lnTo>
                    <a:pt x="24" y="0"/>
                  </a:lnTo>
                  <a:lnTo>
                    <a:pt x="21" y="0"/>
                  </a:lnTo>
                  <a:lnTo>
                    <a:pt x="16" y="0"/>
                  </a:lnTo>
                  <a:lnTo>
                    <a:pt x="13" y="2"/>
                  </a:lnTo>
                  <a:lnTo>
                    <a:pt x="9" y="5"/>
                  </a:lnTo>
                  <a:lnTo>
                    <a:pt x="6" y="8"/>
                  </a:lnTo>
                  <a:lnTo>
                    <a:pt x="5" y="13"/>
                  </a:lnTo>
                  <a:lnTo>
                    <a:pt x="3" y="2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2" name="Freeform 1078"/>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3" name="Freeform 1079"/>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4" name="Freeform 1080"/>
            <p:cNvSpPr>
              <a:spLocks/>
            </p:cNvSpPr>
            <p:nvPr/>
          </p:nvSpPr>
          <p:spPr bwMode="auto">
            <a:xfrm>
              <a:off x="4637" y="2542"/>
              <a:ext cx="37" cy="37"/>
            </a:xfrm>
            <a:custGeom>
              <a:avLst/>
              <a:gdLst>
                <a:gd name="T0" fmla="*/ 5 w 37"/>
                <a:gd name="T1" fmla="*/ 18 h 37"/>
                <a:gd name="T2" fmla="*/ 6 w 37"/>
                <a:gd name="T3" fmla="*/ 20 h 37"/>
                <a:gd name="T4" fmla="*/ 10 w 37"/>
                <a:gd name="T5" fmla="*/ 21 h 37"/>
                <a:gd name="T6" fmla="*/ 11 w 37"/>
                <a:gd name="T7" fmla="*/ 25 h 37"/>
                <a:gd name="T8" fmla="*/ 13 w 37"/>
                <a:gd name="T9" fmla="*/ 26 h 37"/>
                <a:gd name="T10" fmla="*/ 14 w 37"/>
                <a:gd name="T11" fmla="*/ 28 h 37"/>
                <a:gd name="T12" fmla="*/ 16 w 37"/>
                <a:gd name="T13" fmla="*/ 31 h 37"/>
                <a:gd name="T14" fmla="*/ 18 w 37"/>
                <a:gd name="T15" fmla="*/ 33 h 37"/>
                <a:gd name="T16" fmla="*/ 19 w 37"/>
                <a:gd name="T17" fmla="*/ 36 h 37"/>
                <a:gd name="T18" fmla="*/ 21 w 37"/>
                <a:gd name="T19" fmla="*/ 37 h 37"/>
                <a:gd name="T20" fmla="*/ 22 w 37"/>
                <a:gd name="T21" fmla="*/ 37 h 37"/>
                <a:gd name="T22" fmla="*/ 26 w 37"/>
                <a:gd name="T23" fmla="*/ 37 h 37"/>
                <a:gd name="T24" fmla="*/ 27 w 37"/>
                <a:gd name="T25" fmla="*/ 37 h 37"/>
                <a:gd name="T26" fmla="*/ 29 w 37"/>
                <a:gd name="T27" fmla="*/ 36 h 37"/>
                <a:gd name="T28" fmla="*/ 32 w 37"/>
                <a:gd name="T29" fmla="*/ 36 h 37"/>
                <a:gd name="T30" fmla="*/ 34 w 37"/>
                <a:gd name="T31" fmla="*/ 34 h 37"/>
                <a:gd name="T32" fmla="*/ 35 w 37"/>
                <a:gd name="T33" fmla="*/ 31 h 37"/>
                <a:gd name="T34" fmla="*/ 37 w 37"/>
                <a:gd name="T35" fmla="*/ 25 h 37"/>
                <a:gd name="T36" fmla="*/ 37 w 37"/>
                <a:gd name="T37" fmla="*/ 18 h 37"/>
                <a:gd name="T38" fmla="*/ 34 w 37"/>
                <a:gd name="T39" fmla="*/ 12 h 37"/>
                <a:gd name="T40" fmla="*/ 29 w 37"/>
                <a:gd name="T41" fmla="*/ 7 h 37"/>
                <a:gd name="T42" fmla="*/ 22 w 37"/>
                <a:gd name="T43" fmla="*/ 4 h 37"/>
                <a:gd name="T44" fmla="*/ 16 w 37"/>
                <a:gd name="T45" fmla="*/ 2 h 37"/>
                <a:gd name="T46" fmla="*/ 10 w 37"/>
                <a:gd name="T47" fmla="*/ 0 h 37"/>
                <a:gd name="T48" fmla="*/ 3 w 37"/>
                <a:gd name="T49" fmla="*/ 0 h 37"/>
                <a:gd name="T50" fmla="*/ 2 w 37"/>
                <a:gd name="T51" fmla="*/ 2 h 37"/>
                <a:gd name="T52" fmla="*/ 2 w 37"/>
                <a:gd name="T53" fmla="*/ 4 h 37"/>
                <a:gd name="T54" fmla="*/ 0 w 37"/>
                <a:gd name="T55" fmla="*/ 5 h 37"/>
                <a:gd name="T56" fmla="*/ 2 w 37"/>
                <a:gd name="T57" fmla="*/ 7 h 37"/>
                <a:gd name="T58" fmla="*/ 2 w 37"/>
                <a:gd name="T59" fmla="*/ 10 h 37"/>
                <a:gd name="T60" fmla="*/ 3 w 37"/>
                <a:gd name="T61" fmla="*/ 13 h 37"/>
                <a:gd name="T62" fmla="*/ 5 w 37"/>
                <a:gd name="T63" fmla="*/ 15 h 37"/>
                <a:gd name="T64" fmla="*/ 5 w 37"/>
                <a:gd name="T65" fmla="*/ 18 h 37"/>
                <a:gd name="T66" fmla="*/ 6 w 37"/>
                <a:gd name="T67" fmla="*/ 18 h 37"/>
                <a:gd name="T68" fmla="*/ 6 w 37"/>
                <a:gd name="T69" fmla="*/ 18 h 37"/>
                <a:gd name="T70" fmla="*/ 6 w 37"/>
                <a:gd name="T71" fmla="*/ 18 h 37"/>
                <a:gd name="T72" fmla="*/ 6 w 37"/>
                <a:gd name="T73" fmla="*/ 18 h 37"/>
                <a:gd name="T74" fmla="*/ 6 w 37"/>
                <a:gd name="T75" fmla="*/ 18 h 37"/>
                <a:gd name="T76" fmla="*/ 6 w 37"/>
                <a:gd name="T77" fmla="*/ 18 h 37"/>
                <a:gd name="T78" fmla="*/ 6 w 37"/>
                <a:gd name="T79" fmla="*/ 18 h 37"/>
                <a:gd name="T80" fmla="*/ 5 w 37"/>
                <a:gd name="T81" fmla="*/ 18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5" y="18"/>
                  </a:moveTo>
                  <a:lnTo>
                    <a:pt x="6" y="20"/>
                  </a:lnTo>
                  <a:lnTo>
                    <a:pt x="10" y="21"/>
                  </a:lnTo>
                  <a:lnTo>
                    <a:pt x="11" y="25"/>
                  </a:lnTo>
                  <a:lnTo>
                    <a:pt x="13" y="26"/>
                  </a:lnTo>
                  <a:lnTo>
                    <a:pt x="14" y="28"/>
                  </a:lnTo>
                  <a:lnTo>
                    <a:pt x="16" y="31"/>
                  </a:lnTo>
                  <a:lnTo>
                    <a:pt x="18" y="33"/>
                  </a:lnTo>
                  <a:lnTo>
                    <a:pt x="19" y="36"/>
                  </a:lnTo>
                  <a:lnTo>
                    <a:pt x="21" y="37"/>
                  </a:lnTo>
                  <a:lnTo>
                    <a:pt x="22" y="37"/>
                  </a:lnTo>
                  <a:lnTo>
                    <a:pt x="26" y="37"/>
                  </a:lnTo>
                  <a:lnTo>
                    <a:pt x="27" y="37"/>
                  </a:lnTo>
                  <a:lnTo>
                    <a:pt x="29" y="36"/>
                  </a:lnTo>
                  <a:lnTo>
                    <a:pt x="32" y="36"/>
                  </a:lnTo>
                  <a:lnTo>
                    <a:pt x="34" y="34"/>
                  </a:lnTo>
                  <a:lnTo>
                    <a:pt x="35" y="31"/>
                  </a:lnTo>
                  <a:lnTo>
                    <a:pt x="37" y="25"/>
                  </a:lnTo>
                  <a:lnTo>
                    <a:pt x="37" y="18"/>
                  </a:lnTo>
                  <a:lnTo>
                    <a:pt x="34" y="12"/>
                  </a:lnTo>
                  <a:lnTo>
                    <a:pt x="29" y="7"/>
                  </a:lnTo>
                  <a:lnTo>
                    <a:pt x="22" y="4"/>
                  </a:lnTo>
                  <a:lnTo>
                    <a:pt x="16" y="2"/>
                  </a:lnTo>
                  <a:lnTo>
                    <a:pt x="10" y="0"/>
                  </a:lnTo>
                  <a:lnTo>
                    <a:pt x="3" y="0"/>
                  </a:lnTo>
                  <a:lnTo>
                    <a:pt x="2" y="2"/>
                  </a:lnTo>
                  <a:lnTo>
                    <a:pt x="2" y="4"/>
                  </a:lnTo>
                  <a:lnTo>
                    <a:pt x="0" y="5"/>
                  </a:lnTo>
                  <a:lnTo>
                    <a:pt x="2" y="7"/>
                  </a:lnTo>
                  <a:lnTo>
                    <a:pt x="2" y="10"/>
                  </a:lnTo>
                  <a:lnTo>
                    <a:pt x="3" y="13"/>
                  </a:lnTo>
                  <a:lnTo>
                    <a:pt x="5" y="15"/>
                  </a:lnTo>
                  <a:lnTo>
                    <a:pt x="5" y="18"/>
                  </a:lnTo>
                  <a:lnTo>
                    <a:pt x="6" y="18"/>
                  </a:lnTo>
                  <a:lnTo>
                    <a:pt x="5" y="1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5" name="Freeform 1081"/>
            <p:cNvSpPr>
              <a:spLocks/>
            </p:cNvSpPr>
            <p:nvPr/>
          </p:nvSpPr>
          <p:spPr bwMode="auto">
            <a:xfrm>
              <a:off x="4606" y="2501"/>
              <a:ext cx="41" cy="33"/>
            </a:xfrm>
            <a:custGeom>
              <a:avLst/>
              <a:gdLst>
                <a:gd name="T0" fmla="*/ 2 w 41"/>
                <a:gd name="T1" fmla="*/ 4 h 33"/>
                <a:gd name="T2" fmla="*/ 0 w 41"/>
                <a:gd name="T3" fmla="*/ 8 h 33"/>
                <a:gd name="T4" fmla="*/ 0 w 41"/>
                <a:gd name="T5" fmla="*/ 9 h 33"/>
                <a:gd name="T6" fmla="*/ 0 w 41"/>
                <a:gd name="T7" fmla="*/ 13 h 33"/>
                <a:gd name="T8" fmla="*/ 0 w 41"/>
                <a:gd name="T9" fmla="*/ 16 h 33"/>
                <a:gd name="T10" fmla="*/ 2 w 41"/>
                <a:gd name="T11" fmla="*/ 17 h 33"/>
                <a:gd name="T12" fmla="*/ 4 w 41"/>
                <a:gd name="T13" fmla="*/ 21 h 33"/>
                <a:gd name="T14" fmla="*/ 4 w 41"/>
                <a:gd name="T15" fmla="*/ 24 h 33"/>
                <a:gd name="T16" fmla="*/ 5 w 41"/>
                <a:gd name="T17" fmla="*/ 25 h 33"/>
                <a:gd name="T18" fmla="*/ 8 w 41"/>
                <a:gd name="T19" fmla="*/ 29 h 33"/>
                <a:gd name="T20" fmla="*/ 10 w 41"/>
                <a:gd name="T21" fmla="*/ 30 h 33"/>
                <a:gd name="T22" fmla="*/ 15 w 41"/>
                <a:gd name="T23" fmla="*/ 32 h 33"/>
                <a:gd name="T24" fmla="*/ 18 w 41"/>
                <a:gd name="T25" fmla="*/ 33 h 33"/>
                <a:gd name="T26" fmla="*/ 21 w 41"/>
                <a:gd name="T27" fmla="*/ 33 h 33"/>
                <a:gd name="T28" fmla="*/ 26 w 41"/>
                <a:gd name="T29" fmla="*/ 33 h 33"/>
                <a:gd name="T30" fmla="*/ 29 w 41"/>
                <a:gd name="T31" fmla="*/ 33 h 33"/>
                <a:gd name="T32" fmla="*/ 34 w 41"/>
                <a:gd name="T33" fmla="*/ 32 h 33"/>
                <a:gd name="T34" fmla="*/ 37 w 41"/>
                <a:gd name="T35" fmla="*/ 32 h 33"/>
                <a:gd name="T36" fmla="*/ 39 w 41"/>
                <a:gd name="T37" fmla="*/ 30 h 33"/>
                <a:gd name="T38" fmla="*/ 41 w 41"/>
                <a:gd name="T39" fmla="*/ 27 h 33"/>
                <a:gd name="T40" fmla="*/ 41 w 41"/>
                <a:gd name="T41" fmla="*/ 25 h 33"/>
                <a:gd name="T42" fmla="*/ 41 w 41"/>
                <a:gd name="T43" fmla="*/ 22 h 33"/>
                <a:gd name="T44" fmla="*/ 41 w 41"/>
                <a:gd name="T45" fmla="*/ 19 h 33"/>
                <a:gd name="T46" fmla="*/ 41 w 41"/>
                <a:gd name="T47" fmla="*/ 17 h 33"/>
                <a:gd name="T48" fmla="*/ 39 w 41"/>
                <a:gd name="T49" fmla="*/ 14 h 33"/>
                <a:gd name="T50" fmla="*/ 36 w 41"/>
                <a:gd name="T51" fmla="*/ 11 h 33"/>
                <a:gd name="T52" fmla="*/ 31 w 41"/>
                <a:gd name="T53" fmla="*/ 6 h 33"/>
                <a:gd name="T54" fmla="*/ 26 w 41"/>
                <a:gd name="T55" fmla="*/ 4 h 33"/>
                <a:gd name="T56" fmla="*/ 21 w 41"/>
                <a:gd name="T57" fmla="*/ 1 h 33"/>
                <a:gd name="T58" fmla="*/ 16 w 41"/>
                <a:gd name="T59" fmla="*/ 0 h 33"/>
                <a:gd name="T60" fmla="*/ 12 w 41"/>
                <a:gd name="T61" fmla="*/ 0 h 33"/>
                <a:gd name="T62" fmla="*/ 7 w 41"/>
                <a:gd name="T63" fmla="*/ 1 h 33"/>
                <a:gd name="T64" fmla="*/ 2 w 41"/>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3"/>
                <a:gd name="T101" fmla="*/ 41 w 4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3">
                  <a:moveTo>
                    <a:pt x="2" y="4"/>
                  </a:moveTo>
                  <a:lnTo>
                    <a:pt x="0" y="8"/>
                  </a:lnTo>
                  <a:lnTo>
                    <a:pt x="0" y="9"/>
                  </a:lnTo>
                  <a:lnTo>
                    <a:pt x="0" y="13"/>
                  </a:lnTo>
                  <a:lnTo>
                    <a:pt x="0" y="16"/>
                  </a:lnTo>
                  <a:lnTo>
                    <a:pt x="2" y="17"/>
                  </a:lnTo>
                  <a:lnTo>
                    <a:pt x="4" y="21"/>
                  </a:lnTo>
                  <a:lnTo>
                    <a:pt x="4" y="24"/>
                  </a:lnTo>
                  <a:lnTo>
                    <a:pt x="5" y="25"/>
                  </a:lnTo>
                  <a:lnTo>
                    <a:pt x="8" y="29"/>
                  </a:lnTo>
                  <a:lnTo>
                    <a:pt x="10" y="30"/>
                  </a:lnTo>
                  <a:lnTo>
                    <a:pt x="15" y="32"/>
                  </a:lnTo>
                  <a:lnTo>
                    <a:pt x="18" y="33"/>
                  </a:lnTo>
                  <a:lnTo>
                    <a:pt x="21" y="33"/>
                  </a:lnTo>
                  <a:lnTo>
                    <a:pt x="26" y="33"/>
                  </a:lnTo>
                  <a:lnTo>
                    <a:pt x="29" y="33"/>
                  </a:lnTo>
                  <a:lnTo>
                    <a:pt x="34" y="32"/>
                  </a:lnTo>
                  <a:lnTo>
                    <a:pt x="37" y="32"/>
                  </a:lnTo>
                  <a:lnTo>
                    <a:pt x="39" y="30"/>
                  </a:lnTo>
                  <a:lnTo>
                    <a:pt x="41" y="27"/>
                  </a:lnTo>
                  <a:lnTo>
                    <a:pt x="41" y="25"/>
                  </a:lnTo>
                  <a:lnTo>
                    <a:pt x="41" y="22"/>
                  </a:lnTo>
                  <a:lnTo>
                    <a:pt x="41" y="19"/>
                  </a:lnTo>
                  <a:lnTo>
                    <a:pt x="41" y="17"/>
                  </a:lnTo>
                  <a:lnTo>
                    <a:pt x="39" y="14"/>
                  </a:lnTo>
                  <a:lnTo>
                    <a:pt x="36" y="11"/>
                  </a:lnTo>
                  <a:lnTo>
                    <a:pt x="31" y="6"/>
                  </a:lnTo>
                  <a:lnTo>
                    <a:pt x="26" y="4"/>
                  </a:lnTo>
                  <a:lnTo>
                    <a:pt x="21" y="1"/>
                  </a:lnTo>
                  <a:lnTo>
                    <a:pt x="16" y="0"/>
                  </a:lnTo>
                  <a:lnTo>
                    <a:pt x="12" y="0"/>
                  </a:lnTo>
                  <a:lnTo>
                    <a:pt x="7" y="1"/>
                  </a:lnTo>
                  <a:lnTo>
                    <a:pt x="2" y="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6" name="Freeform 1082"/>
            <p:cNvSpPr>
              <a:spLocks/>
            </p:cNvSpPr>
            <p:nvPr/>
          </p:nvSpPr>
          <p:spPr bwMode="auto">
            <a:xfrm>
              <a:off x="4606" y="2501"/>
              <a:ext cx="41" cy="33"/>
            </a:xfrm>
            <a:custGeom>
              <a:avLst/>
              <a:gdLst>
                <a:gd name="T0" fmla="*/ 2 w 41"/>
                <a:gd name="T1" fmla="*/ 4 h 33"/>
                <a:gd name="T2" fmla="*/ 0 w 41"/>
                <a:gd name="T3" fmla="*/ 8 h 33"/>
                <a:gd name="T4" fmla="*/ 0 w 41"/>
                <a:gd name="T5" fmla="*/ 9 h 33"/>
                <a:gd name="T6" fmla="*/ 0 w 41"/>
                <a:gd name="T7" fmla="*/ 13 h 33"/>
                <a:gd name="T8" fmla="*/ 0 w 41"/>
                <a:gd name="T9" fmla="*/ 16 h 33"/>
                <a:gd name="T10" fmla="*/ 2 w 41"/>
                <a:gd name="T11" fmla="*/ 17 h 33"/>
                <a:gd name="T12" fmla="*/ 4 w 41"/>
                <a:gd name="T13" fmla="*/ 21 h 33"/>
                <a:gd name="T14" fmla="*/ 4 w 41"/>
                <a:gd name="T15" fmla="*/ 24 h 33"/>
                <a:gd name="T16" fmla="*/ 5 w 41"/>
                <a:gd name="T17" fmla="*/ 25 h 33"/>
                <a:gd name="T18" fmla="*/ 8 w 41"/>
                <a:gd name="T19" fmla="*/ 29 h 33"/>
                <a:gd name="T20" fmla="*/ 10 w 41"/>
                <a:gd name="T21" fmla="*/ 30 h 33"/>
                <a:gd name="T22" fmla="*/ 15 w 41"/>
                <a:gd name="T23" fmla="*/ 32 h 33"/>
                <a:gd name="T24" fmla="*/ 18 w 41"/>
                <a:gd name="T25" fmla="*/ 33 h 33"/>
                <a:gd name="T26" fmla="*/ 21 w 41"/>
                <a:gd name="T27" fmla="*/ 33 h 33"/>
                <a:gd name="T28" fmla="*/ 26 w 41"/>
                <a:gd name="T29" fmla="*/ 33 h 33"/>
                <a:gd name="T30" fmla="*/ 29 w 41"/>
                <a:gd name="T31" fmla="*/ 33 h 33"/>
                <a:gd name="T32" fmla="*/ 34 w 41"/>
                <a:gd name="T33" fmla="*/ 32 h 33"/>
                <a:gd name="T34" fmla="*/ 37 w 41"/>
                <a:gd name="T35" fmla="*/ 32 h 33"/>
                <a:gd name="T36" fmla="*/ 39 w 41"/>
                <a:gd name="T37" fmla="*/ 30 h 33"/>
                <a:gd name="T38" fmla="*/ 41 w 41"/>
                <a:gd name="T39" fmla="*/ 27 h 33"/>
                <a:gd name="T40" fmla="*/ 41 w 41"/>
                <a:gd name="T41" fmla="*/ 25 h 33"/>
                <a:gd name="T42" fmla="*/ 41 w 41"/>
                <a:gd name="T43" fmla="*/ 22 h 33"/>
                <a:gd name="T44" fmla="*/ 41 w 41"/>
                <a:gd name="T45" fmla="*/ 19 h 33"/>
                <a:gd name="T46" fmla="*/ 41 w 41"/>
                <a:gd name="T47" fmla="*/ 17 h 33"/>
                <a:gd name="T48" fmla="*/ 39 w 41"/>
                <a:gd name="T49" fmla="*/ 14 h 33"/>
                <a:gd name="T50" fmla="*/ 36 w 41"/>
                <a:gd name="T51" fmla="*/ 11 h 33"/>
                <a:gd name="T52" fmla="*/ 31 w 41"/>
                <a:gd name="T53" fmla="*/ 6 h 33"/>
                <a:gd name="T54" fmla="*/ 26 w 41"/>
                <a:gd name="T55" fmla="*/ 4 h 33"/>
                <a:gd name="T56" fmla="*/ 21 w 41"/>
                <a:gd name="T57" fmla="*/ 1 h 33"/>
                <a:gd name="T58" fmla="*/ 16 w 41"/>
                <a:gd name="T59" fmla="*/ 0 h 33"/>
                <a:gd name="T60" fmla="*/ 12 w 41"/>
                <a:gd name="T61" fmla="*/ 0 h 33"/>
                <a:gd name="T62" fmla="*/ 7 w 41"/>
                <a:gd name="T63" fmla="*/ 1 h 33"/>
                <a:gd name="T64" fmla="*/ 2 w 41"/>
                <a:gd name="T65" fmla="*/ 4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3"/>
                <a:gd name="T101" fmla="*/ 41 w 4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3">
                  <a:moveTo>
                    <a:pt x="2" y="4"/>
                  </a:moveTo>
                  <a:lnTo>
                    <a:pt x="0" y="8"/>
                  </a:lnTo>
                  <a:lnTo>
                    <a:pt x="0" y="9"/>
                  </a:lnTo>
                  <a:lnTo>
                    <a:pt x="0" y="13"/>
                  </a:lnTo>
                  <a:lnTo>
                    <a:pt x="0" y="16"/>
                  </a:lnTo>
                  <a:lnTo>
                    <a:pt x="2" y="17"/>
                  </a:lnTo>
                  <a:lnTo>
                    <a:pt x="4" y="21"/>
                  </a:lnTo>
                  <a:lnTo>
                    <a:pt x="4" y="24"/>
                  </a:lnTo>
                  <a:lnTo>
                    <a:pt x="5" y="25"/>
                  </a:lnTo>
                  <a:lnTo>
                    <a:pt x="8" y="29"/>
                  </a:lnTo>
                  <a:lnTo>
                    <a:pt x="10" y="30"/>
                  </a:lnTo>
                  <a:lnTo>
                    <a:pt x="15" y="32"/>
                  </a:lnTo>
                  <a:lnTo>
                    <a:pt x="18" y="33"/>
                  </a:lnTo>
                  <a:lnTo>
                    <a:pt x="21" y="33"/>
                  </a:lnTo>
                  <a:lnTo>
                    <a:pt x="26" y="33"/>
                  </a:lnTo>
                  <a:lnTo>
                    <a:pt x="29" y="33"/>
                  </a:lnTo>
                  <a:lnTo>
                    <a:pt x="34" y="32"/>
                  </a:lnTo>
                  <a:lnTo>
                    <a:pt x="37" y="32"/>
                  </a:lnTo>
                  <a:lnTo>
                    <a:pt x="39" y="30"/>
                  </a:lnTo>
                  <a:lnTo>
                    <a:pt x="41" y="27"/>
                  </a:lnTo>
                  <a:lnTo>
                    <a:pt x="41" y="25"/>
                  </a:lnTo>
                  <a:lnTo>
                    <a:pt x="41" y="22"/>
                  </a:lnTo>
                  <a:lnTo>
                    <a:pt x="41" y="19"/>
                  </a:lnTo>
                  <a:lnTo>
                    <a:pt x="41" y="17"/>
                  </a:lnTo>
                  <a:lnTo>
                    <a:pt x="39" y="14"/>
                  </a:lnTo>
                  <a:lnTo>
                    <a:pt x="36" y="11"/>
                  </a:lnTo>
                  <a:lnTo>
                    <a:pt x="31" y="6"/>
                  </a:lnTo>
                  <a:lnTo>
                    <a:pt x="26" y="4"/>
                  </a:lnTo>
                  <a:lnTo>
                    <a:pt x="21" y="1"/>
                  </a:lnTo>
                  <a:lnTo>
                    <a:pt x="16" y="0"/>
                  </a:lnTo>
                  <a:lnTo>
                    <a:pt x="12" y="0"/>
                  </a:lnTo>
                  <a:lnTo>
                    <a:pt x="7" y="1"/>
                  </a:lnTo>
                  <a:lnTo>
                    <a:pt x="2" y="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7" name="Freeform 1083"/>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8" name="Freeform 1084"/>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9" name="Freeform 1085"/>
            <p:cNvSpPr>
              <a:spLocks/>
            </p:cNvSpPr>
            <p:nvPr/>
          </p:nvSpPr>
          <p:spPr bwMode="auto">
            <a:xfrm>
              <a:off x="4547" y="2512"/>
              <a:ext cx="63" cy="61"/>
            </a:xfrm>
            <a:custGeom>
              <a:avLst/>
              <a:gdLst>
                <a:gd name="T0" fmla="*/ 5 w 63"/>
                <a:gd name="T1" fmla="*/ 18 h 61"/>
                <a:gd name="T2" fmla="*/ 2 w 63"/>
                <a:gd name="T3" fmla="*/ 26 h 61"/>
                <a:gd name="T4" fmla="*/ 0 w 63"/>
                <a:gd name="T5" fmla="*/ 35 h 61"/>
                <a:gd name="T6" fmla="*/ 0 w 63"/>
                <a:gd name="T7" fmla="*/ 43 h 61"/>
                <a:gd name="T8" fmla="*/ 2 w 63"/>
                <a:gd name="T9" fmla="*/ 50 h 61"/>
                <a:gd name="T10" fmla="*/ 3 w 63"/>
                <a:gd name="T11" fmla="*/ 51 h 61"/>
                <a:gd name="T12" fmla="*/ 6 w 63"/>
                <a:gd name="T13" fmla="*/ 53 h 61"/>
                <a:gd name="T14" fmla="*/ 8 w 63"/>
                <a:gd name="T15" fmla="*/ 55 h 61"/>
                <a:gd name="T16" fmla="*/ 14 w 63"/>
                <a:gd name="T17" fmla="*/ 56 h 61"/>
                <a:gd name="T18" fmla="*/ 22 w 63"/>
                <a:gd name="T19" fmla="*/ 59 h 61"/>
                <a:gd name="T20" fmla="*/ 32 w 63"/>
                <a:gd name="T21" fmla="*/ 61 h 61"/>
                <a:gd name="T22" fmla="*/ 40 w 63"/>
                <a:gd name="T23" fmla="*/ 61 h 61"/>
                <a:gd name="T24" fmla="*/ 45 w 63"/>
                <a:gd name="T25" fmla="*/ 59 h 61"/>
                <a:gd name="T26" fmla="*/ 48 w 63"/>
                <a:gd name="T27" fmla="*/ 56 h 61"/>
                <a:gd name="T28" fmla="*/ 48 w 63"/>
                <a:gd name="T29" fmla="*/ 51 h 61"/>
                <a:gd name="T30" fmla="*/ 50 w 63"/>
                <a:gd name="T31" fmla="*/ 47 h 61"/>
                <a:gd name="T32" fmla="*/ 53 w 63"/>
                <a:gd name="T33" fmla="*/ 43 h 61"/>
                <a:gd name="T34" fmla="*/ 56 w 63"/>
                <a:gd name="T35" fmla="*/ 38 h 61"/>
                <a:gd name="T36" fmla="*/ 59 w 63"/>
                <a:gd name="T37" fmla="*/ 35 h 61"/>
                <a:gd name="T38" fmla="*/ 61 w 63"/>
                <a:gd name="T39" fmla="*/ 30 h 61"/>
                <a:gd name="T40" fmla="*/ 63 w 63"/>
                <a:gd name="T41" fmla="*/ 26 h 61"/>
                <a:gd name="T42" fmla="*/ 59 w 63"/>
                <a:gd name="T43" fmla="*/ 19 h 61"/>
                <a:gd name="T44" fmla="*/ 56 w 63"/>
                <a:gd name="T45" fmla="*/ 14 h 61"/>
                <a:gd name="T46" fmla="*/ 50 w 63"/>
                <a:gd name="T47" fmla="*/ 11 h 61"/>
                <a:gd name="T48" fmla="*/ 45 w 63"/>
                <a:gd name="T49" fmla="*/ 8 h 61"/>
                <a:gd name="T50" fmla="*/ 43 w 63"/>
                <a:gd name="T51" fmla="*/ 6 h 61"/>
                <a:gd name="T52" fmla="*/ 43 w 63"/>
                <a:gd name="T53" fmla="*/ 5 h 61"/>
                <a:gd name="T54" fmla="*/ 42 w 63"/>
                <a:gd name="T55" fmla="*/ 3 h 61"/>
                <a:gd name="T56" fmla="*/ 39 w 63"/>
                <a:gd name="T57" fmla="*/ 0 h 61"/>
                <a:gd name="T58" fmla="*/ 30 w 63"/>
                <a:gd name="T59" fmla="*/ 0 h 61"/>
                <a:gd name="T60" fmla="*/ 21 w 63"/>
                <a:gd name="T61" fmla="*/ 3 h 61"/>
                <a:gd name="T62" fmla="*/ 13 w 63"/>
                <a:gd name="T63" fmla="*/ 1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61"/>
                <a:gd name="T98" fmla="*/ 63 w 63"/>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61">
                  <a:moveTo>
                    <a:pt x="8" y="14"/>
                  </a:moveTo>
                  <a:lnTo>
                    <a:pt x="5" y="18"/>
                  </a:lnTo>
                  <a:lnTo>
                    <a:pt x="3" y="21"/>
                  </a:lnTo>
                  <a:lnTo>
                    <a:pt x="2" y="26"/>
                  </a:lnTo>
                  <a:lnTo>
                    <a:pt x="0" y="30"/>
                  </a:lnTo>
                  <a:lnTo>
                    <a:pt x="0" y="35"/>
                  </a:lnTo>
                  <a:lnTo>
                    <a:pt x="0" y="38"/>
                  </a:lnTo>
                  <a:lnTo>
                    <a:pt x="0" y="43"/>
                  </a:lnTo>
                  <a:lnTo>
                    <a:pt x="2" y="48"/>
                  </a:lnTo>
                  <a:lnTo>
                    <a:pt x="2" y="50"/>
                  </a:lnTo>
                  <a:lnTo>
                    <a:pt x="3" y="50"/>
                  </a:lnTo>
                  <a:lnTo>
                    <a:pt x="3" y="51"/>
                  </a:lnTo>
                  <a:lnTo>
                    <a:pt x="5" y="51"/>
                  </a:lnTo>
                  <a:lnTo>
                    <a:pt x="6" y="53"/>
                  </a:lnTo>
                  <a:lnTo>
                    <a:pt x="8" y="53"/>
                  </a:lnTo>
                  <a:lnTo>
                    <a:pt x="8" y="55"/>
                  </a:lnTo>
                  <a:lnTo>
                    <a:pt x="10" y="55"/>
                  </a:lnTo>
                  <a:lnTo>
                    <a:pt x="14" y="56"/>
                  </a:lnTo>
                  <a:lnTo>
                    <a:pt x="19" y="58"/>
                  </a:lnTo>
                  <a:lnTo>
                    <a:pt x="22" y="59"/>
                  </a:lnTo>
                  <a:lnTo>
                    <a:pt x="27" y="61"/>
                  </a:lnTo>
                  <a:lnTo>
                    <a:pt x="32" y="61"/>
                  </a:lnTo>
                  <a:lnTo>
                    <a:pt x="35" y="61"/>
                  </a:lnTo>
                  <a:lnTo>
                    <a:pt x="40" y="61"/>
                  </a:lnTo>
                  <a:lnTo>
                    <a:pt x="43" y="61"/>
                  </a:lnTo>
                  <a:lnTo>
                    <a:pt x="45" y="59"/>
                  </a:lnTo>
                  <a:lnTo>
                    <a:pt x="47" y="58"/>
                  </a:lnTo>
                  <a:lnTo>
                    <a:pt x="48" y="56"/>
                  </a:lnTo>
                  <a:lnTo>
                    <a:pt x="48" y="53"/>
                  </a:lnTo>
                  <a:lnTo>
                    <a:pt x="48" y="51"/>
                  </a:lnTo>
                  <a:lnTo>
                    <a:pt x="50" y="48"/>
                  </a:lnTo>
                  <a:lnTo>
                    <a:pt x="50" y="47"/>
                  </a:lnTo>
                  <a:lnTo>
                    <a:pt x="51" y="45"/>
                  </a:lnTo>
                  <a:lnTo>
                    <a:pt x="53" y="43"/>
                  </a:lnTo>
                  <a:lnTo>
                    <a:pt x="55" y="42"/>
                  </a:lnTo>
                  <a:lnTo>
                    <a:pt x="56" y="38"/>
                  </a:lnTo>
                  <a:lnTo>
                    <a:pt x="58" y="37"/>
                  </a:lnTo>
                  <a:lnTo>
                    <a:pt x="59" y="35"/>
                  </a:lnTo>
                  <a:lnTo>
                    <a:pt x="61" y="34"/>
                  </a:lnTo>
                  <a:lnTo>
                    <a:pt x="61" y="30"/>
                  </a:lnTo>
                  <a:lnTo>
                    <a:pt x="63" y="29"/>
                  </a:lnTo>
                  <a:lnTo>
                    <a:pt x="63" y="26"/>
                  </a:lnTo>
                  <a:lnTo>
                    <a:pt x="61" y="22"/>
                  </a:lnTo>
                  <a:lnTo>
                    <a:pt x="59" y="19"/>
                  </a:lnTo>
                  <a:lnTo>
                    <a:pt x="58" y="18"/>
                  </a:lnTo>
                  <a:lnTo>
                    <a:pt x="56" y="14"/>
                  </a:lnTo>
                  <a:lnTo>
                    <a:pt x="53" y="13"/>
                  </a:lnTo>
                  <a:lnTo>
                    <a:pt x="50" y="11"/>
                  </a:lnTo>
                  <a:lnTo>
                    <a:pt x="45" y="8"/>
                  </a:lnTo>
                  <a:lnTo>
                    <a:pt x="43" y="6"/>
                  </a:lnTo>
                  <a:lnTo>
                    <a:pt x="43" y="5"/>
                  </a:lnTo>
                  <a:lnTo>
                    <a:pt x="43" y="3"/>
                  </a:lnTo>
                  <a:lnTo>
                    <a:pt x="42" y="3"/>
                  </a:lnTo>
                  <a:lnTo>
                    <a:pt x="42" y="2"/>
                  </a:lnTo>
                  <a:lnTo>
                    <a:pt x="39" y="0"/>
                  </a:lnTo>
                  <a:lnTo>
                    <a:pt x="34" y="0"/>
                  </a:lnTo>
                  <a:lnTo>
                    <a:pt x="30" y="0"/>
                  </a:lnTo>
                  <a:lnTo>
                    <a:pt x="26" y="2"/>
                  </a:lnTo>
                  <a:lnTo>
                    <a:pt x="21" y="3"/>
                  </a:lnTo>
                  <a:lnTo>
                    <a:pt x="16" y="6"/>
                  </a:lnTo>
                  <a:lnTo>
                    <a:pt x="13" y="10"/>
                  </a:lnTo>
                  <a:lnTo>
                    <a:pt x="8" y="14"/>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0" name="Freeform 1086"/>
            <p:cNvSpPr>
              <a:spLocks/>
            </p:cNvSpPr>
            <p:nvPr/>
          </p:nvSpPr>
          <p:spPr bwMode="auto">
            <a:xfrm>
              <a:off x="4565" y="2488"/>
              <a:ext cx="29" cy="16"/>
            </a:xfrm>
            <a:custGeom>
              <a:avLst/>
              <a:gdLst>
                <a:gd name="T0" fmla="*/ 0 w 29"/>
                <a:gd name="T1" fmla="*/ 5 h 16"/>
                <a:gd name="T2" fmla="*/ 1 w 29"/>
                <a:gd name="T3" fmla="*/ 8 h 16"/>
                <a:gd name="T4" fmla="*/ 4 w 29"/>
                <a:gd name="T5" fmla="*/ 11 h 16"/>
                <a:gd name="T6" fmla="*/ 8 w 29"/>
                <a:gd name="T7" fmla="*/ 13 h 16"/>
                <a:gd name="T8" fmla="*/ 12 w 29"/>
                <a:gd name="T9" fmla="*/ 14 h 16"/>
                <a:gd name="T10" fmla="*/ 16 w 29"/>
                <a:gd name="T11" fmla="*/ 14 h 16"/>
                <a:gd name="T12" fmla="*/ 21 w 29"/>
                <a:gd name="T13" fmla="*/ 16 h 16"/>
                <a:gd name="T14" fmla="*/ 24 w 29"/>
                <a:gd name="T15" fmla="*/ 16 h 16"/>
                <a:gd name="T16" fmla="*/ 29 w 29"/>
                <a:gd name="T17" fmla="*/ 16 h 16"/>
                <a:gd name="T18" fmla="*/ 29 w 29"/>
                <a:gd name="T19" fmla="*/ 14 h 16"/>
                <a:gd name="T20" fmla="*/ 27 w 29"/>
                <a:gd name="T21" fmla="*/ 13 h 16"/>
                <a:gd name="T22" fmla="*/ 27 w 29"/>
                <a:gd name="T23" fmla="*/ 13 h 16"/>
                <a:gd name="T24" fmla="*/ 27 w 29"/>
                <a:gd name="T25" fmla="*/ 11 h 16"/>
                <a:gd name="T26" fmla="*/ 25 w 29"/>
                <a:gd name="T27" fmla="*/ 11 h 16"/>
                <a:gd name="T28" fmla="*/ 25 w 29"/>
                <a:gd name="T29" fmla="*/ 9 h 16"/>
                <a:gd name="T30" fmla="*/ 24 w 29"/>
                <a:gd name="T31" fmla="*/ 9 h 16"/>
                <a:gd name="T32" fmla="*/ 24 w 29"/>
                <a:gd name="T33" fmla="*/ 8 h 16"/>
                <a:gd name="T34" fmla="*/ 21 w 29"/>
                <a:gd name="T35" fmla="*/ 8 h 16"/>
                <a:gd name="T36" fmla="*/ 19 w 29"/>
                <a:gd name="T37" fmla="*/ 5 h 16"/>
                <a:gd name="T38" fmla="*/ 16 w 29"/>
                <a:gd name="T39" fmla="*/ 3 h 16"/>
                <a:gd name="T40" fmla="*/ 12 w 29"/>
                <a:gd name="T41" fmla="*/ 1 h 16"/>
                <a:gd name="T42" fmla="*/ 9 w 29"/>
                <a:gd name="T43" fmla="*/ 1 h 16"/>
                <a:gd name="T44" fmla="*/ 6 w 29"/>
                <a:gd name="T45" fmla="*/ 0 h 16"/>
                <a:gd name="T46" fmla="*/ 3 w 29"/>
                <a:gd name="T47" fmla="*/ 0 h 16"/>
                <a:gd name="T48" fmla="*/ 0 w 29"/>
                <a:gd name="T49" fmla="*/ 0 h 16"/>
                <a:gd name="T50" fmla="*/ 0 w 29"/>
                <a:gd name="T51" fmla="*/ 1 h 16"/>
                <a:gd name="T52" fmla="*/ 0 w 29"/>
                <a:gd name="T53" fmla="*/ 1 h 16"/>
                <a:gd name="T54" fmla="*/ 0 w 29"/>
                <a:gd name="T55" fmla="*/ 1 h 16"/>
                <a:gd name="T56" fmla="*/ 0 w 29"/>
                <a:gd name="T57" fmla="*/ 1 h 16"/>
                <a:gd name="T58" fmla="*/ 0 w 29"/>
                <a:gd name="T59" fmla="*/ 3 h 16"/>
                <a:gd name="T60" fmla="*/ 0 w 29"/>
                <a:gd name="T61" fmla="*/ 3 h 16"/>
                <a:gd name="T62" fmla="*/ 0 w 29"/>
                <a:gd name="T63" fmla="*/ 5 h 16"/>
                <a:gd name="T64" fmla="*/ 0 w 29"/>
                <a:gd name="T65" fmla="*/ 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6"/>
                <a:gd name="T101" fmla="*/ 29 w 2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6">
                  <a:moveTo>
                    <a:pt x="0" y="5"/>
                  </a:moveTo>
                  <a:lnTo>
                    <a:pt x="1" y="8"/>
                  </a:lnTo>
                  <a:lnTo>
                    <a:pt x="4" y="11"/>
                  </a:lnTo>
                  <a:lnTo>
                    <a:pt x="8" y="13"/>
                  </a:lnTo>
                  <a:lnTo>
                    <a:pt x="12" y="14"/>
                  </a:lnTo>
                  <a:lnTo>
                    <a:pt x="16" y="14"/>
                  </a:lnTo>
                  <a:lnTo>
                    <a:pt x="21" y="16"/>
                  </a:lnTo>
                  <a:lnTo>
                    <a:pt x="24" y="16"/>
                  </a:lnTo>
                  <a:lnTo>
                    <a:pt x="29" y="16"/>
                  </a:lnTo>
                  <a:lnTo>
                    <a:pt x="29" y="14"/>
                  </a:lnTo>
                  <a:lnTo>
                    <a:pt x="27" y="13"/>
                  </a:lnTo>
                  <a:lnTo>
                    <a:pt x="27" y="11"/>
                  </a:lnTo>
                  <a:lnTo>
                    <a:pt x="25" y="11"/>
                  </a:lnTo>
                  <a:lnTo>
                    <a:pt x="25" y="9"/>
                  </a:lnTo>
                  <a:lnTo>
                    <a:pt x="24" y="9"/>
                  </a:lnTo>
                  <a:lnTo>
                    <a:pt x="24" y="8"/>
                  </a:lnTo>
                  <a:lnTo>
                    <a:pt x="21" y="8"/>
                  </a:lnTo>
                  <a:lnTo>
                    <a:pt x="19" y="5"/>
                  </a:lnTo>
                  <a:lnTo>
                    <a:pt x="16" y="3"/>
                  </a:lnTo>
                  <a:lnTo>
                    <a:pt x="12" y="1"/>
                  </a:lnTo>
                  <a:lnTo>
                    <a:pt x="9" y="1"/>
                  </a:lnTo>
                  <a:lnTo>
                    <a:pt x="6" y="0"/>
                  </a:lnTo>
                  <a:lnTo>
                    <a:pt x="3" y="0"/>
                  </a:lnTo>
                  <a:lnTo>
                    <a:pt x="0" y="0"/>
                  </a:lnTo>
                  <a:lnTo>
                    <a:pt x="0" y="1"/>
                  </a:lnTo>
                  <a:lnTo>
                    <a:pt x="0" y="3"/>
                  </a:lnTo>
                  <a:lnTo>
                    <a:pt x="0"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1" name="Freeform 1087"/>
            <p:cNvSpPr>
              <a:spLocks/>
            </p:cNvSpPr>
            <p:nvPr/>
          </p:nvSpPr>
          <p:spPr bwMode="auto">
            <a:xfrm>
              <a:off x="4565" y="2488"/>
              <a:ext cx="29" cy="16"/>
            </a:xfrm>
            <a:custGeom>
              <a:avLst/>
              <a:gdLst>
                <a:gd name="T0" fmla="*/ 0 w 29"/>
                <a:gd name="T1" fmla="*/ 5 h 16"/>
                <a:gd name="T2" fmla="*/ 1 w 29"/>
                <a:gd name="T3" fmla="*/ 8 h 16"/>
                <a:gd name="T4" fmla="*/ 4 w 29"/>
                <a:gd name="T5" fmla="*/ 11 h 16"/>
                <a:gd name="T6" fmla="*/ 8 w 29"/>
                <a:gd name="T7" fmla="*/ 13 h 16"/>
                <a:gd name="T8" fmla="*/ 12 w 29"/>
                <a:gd name="T9" fmla="*/ 14 h 16"/>
                <a:gd name="T10" fmla="*/ 16 w 29"/>
                <a:gd name="T11" fmla="*/ 14 h 16"/>
                <a:gd name="T12" fmla="*/ 21 w 29"/>
                <a:gd name="T13" fmla="*/ 16 h 16"/>
                <a:gd name="T14" fmla="*/ 24 w 29"/>
                <a:gd name="T15" fmla="*/ 16 h 16"/>
                <a:gd name="T16" fmla="*/ 29 w 29"/>
                <a:gd name="T17" fmla="*/ 16 h 16"/>
                <a:gd name="T18" fmla="*/ 29 w 29"/>
                <a:gd name="T19" fmla="*/ 14 h 16"/>
                <a:gd name="T20" fmla="*/ 27 w 29"/>
                <a:gd name="T21" fmla="*/ 13 h 16"/>
                <a:gd name="T22" fmla="*/ 27 w 29"/>
                <a:gd name="T23" fmla="*/ 13 h 16"/>
                <a:gd name="T24" fmla="*/ 27 w 29"/>
                <a:gd name="T25" fmla="*/ 11 h 16"/>
                <a:gd name="T26" fmla="*/ 25 w 29"/>
                <a:gd name="T27" fmla="*/ 11 h 16"/>
                <a:gd name="T28" fmla="*/ 25 w 29"/>
                <a:gd name="T29" fmla="*/ 9 h 16"/>
                <a:gd name="T30" fmla="*/ 24 w 29"/>
                <a:gd name="T31" fmla="*/ 9 h 16"/>
                <a:gd name="T32" fmla="*/ 24 w 29"/>
                <a:gd name="T33" fmla="*/ 8 h 16"/>
                <a:gd name="T34" fmla="*/ 21 w 29"/>
                <a:gd name="T35" fmla="*/ 8 h 16"/>
                <a:gd name="T36" fmla="*/ 19 w 29"/>
                <a:gd name="T37" fmla="*/ 5 h 16"/>
                <a:gd name="T38" fmla="*/ 16 w 29"/>
                <a:gd name="T39" fmla="*/ 3 h 16"/>
                <a:gd name="T40" fmla="*/ 12 w 29"/>
                <a:gd name="T41" fmla="*/ 1 h 16"/>
                <a:gd name="T42" fmla="*/ 9 w 29"/>
                <a:gd name="T43" fmla="*/ 1 h 16"/>
                <a:gd name="T44" fmla="*/ 6 w 29"/>
                <a:gd name="T45" fmla="*/ 0 h 16"/>
                <a:gd name="T46" fmla="*/ 3 w 29"/>
                <a:gd name="T47" fmla="*/ 0 h 16"/>
                <a:gd name="T48" fmla="*/ 0 w 29"/>
                <a:gd name="T49" fmla="*/ 0 h 16"/>
                <a:gd name="T50" fmla="*/ 0 w 29"/>
                <a:gd name="T51" fmla="*/ 1 h 16"/>
                <a:gd name="T52" fmla="*/ 0 w 29"/>
                <a:gd name="T53" fmla="*/ 1 h 16"/>
                <a:gd name="T54" fmla="*/ 0 w 29"/>
                <a:gd name="T55" fmla="*/ 1 h 16"/>
                <a:gd name="T56" fmla="*/ 0 w 29"/>
                <a:gd name="T57" fmla="*/ 1 h 16"/>
                <a:gd name="T58" fmla="*/ 0 w 29"/>
                <a:gd name="T59" fmla="*/ 3 h 16"/>
                <a:gd name="T60" fmla="*/ 0 w 29"/>
                <a:gd name="T61" fmla="*/ 3 h 16"/>
                <a:gd name="T62" fmla="*/ 0 w 29"/>
                <a:gd name="T63" fmla="*/ 5 h 16"/>
                <a:gd name="T64" fmla="*/ 0 w 29"/>
                <a:gd name="T65" fmla="*/ 5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16"/>
                <a:gd name="T101" fmla="*/ 29 w 2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16">
                  <a:moveTo>
                    <a:pt x="0" y="5"/>
                  </a:moveTo>
                  <a:lnTo>
                    <a:pt x="1" y="8"/>
                  </a:lnTo>
                  <a:lnTo>
                    <a:pt x="4" y="11"/>
                  </a:lnTo>
                  <a:lnTo>
                    <a:pt x="8" y="13"/>
                  </a:lnTo>
                  <a:lnTo>
                    <a:pt x="12" y="14"/>
                  </a:lnTo>
                  <a:lnTo>
                    <a:pt x="16" y="14"/>
                  </a:lnTo>
                  <a:lnTo>
                    <a:pt x="21" y="16"/>
                  </a:lnTo>
                  <a:lnTo>
                    <a:pt x="24" y="16"/>
                  </a:lnTo>
                  <a:lnTo>
                    <a:pt x="29" y="16"/>
                  </a:lnTo>
                  <a:lnTo>
                    <a:pt x="29" y="14"/>
                  </a:lnTo>
                  <a:lnTo>
                    <a:pt x="27" y="13"/>
                  </a:lnTo>
                  <a:lnTo>
                    <a:pt x="27" y="11"/>
                  </a:lnTo>
                  <a:lnTo>
                    <a:pt x="25" y="11"/>
                  </a:lnTo>
                  <a:lnTo>
                    <a:pt x="25" y="9"/>
                  </a:lnTo>
                  <a:lnTo>
                    <a:pt x="24" y="9"/>
                  </a:lnTo>
                  <a:lnTo>
                    <a:pt x="24" y="8"/>
                  </a:lnTo>
                  <a:lnTo>
                    <a:pt x="21" y="8"/>
                  </a:lnTo>
                  <a:lnTo>
                    <a:pt x="19" y="5"/>
                  </a:lnTo>
                  <a:lnTo>
                    <a:pt x="16" y="3"/>
                  </a:lnTo>
                  <a:lnTo>
                    <a:pt x="12" y="1"/>
                  </a:lnTo>
                  <a:lnTo>
                    <a:pt x="9" y="1"/>
                  </a:lnTo>
                  <a:lnTo>
                    <a:pt x="6" y="0"/>
                  </a:lnTo>
                  <a:lnTo>
                    <a:pt x="3" y="0"/>
                  </a:lnTo>
                  <a:lnTo>
                    <a:pt x="0" y="0"/>
                  </a:lnTo>
                  <a:lnTo>
                    <a:pt x="0" y="1"/>
                  </a:lnTo>
                  <a:lnTo>
                    <a:pt x="0" y="3"/>
                  </a:lnTo>
                  <a:lnTo>
                    <a:pt x="0" y="5"/>
                  </a:lnTo>
                </a:path>
              </a:pathLst>
            </a:custGeom>
            <a:solidFill>
              <a:srgbClr val="FFFF66"/>
            </a:solidFill>
            <a:ln w="4763">
              <a:solidFill>
                <a:srgbClr val="990000"/>
              </a:solidFill>
              <a:round/>
              <a:headEnd/>
              <a:tailEnd/>
            </a:ln>
          </p:spPr>
          <p:txBody>
            <a:bodyPr/>
            <a:lstStyle/>
            <a:p>
              <a:endParaRPr lang="en-GB"/>
            </a:p>
          </p:txBody>
        </p:sp>
        <p:sp>
          <p:nvSpPr>
            <p:cNvPr id="772" name="Freeform 1088"/>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3" name="Freeform 1089"/>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4" name="Freeform 1090"/>
            <p:cNvSpPr>
              <a:spLocks/>
            </p:cNvSpPr>
            <p:nvPr/>
          </p:nvSpPr>
          <p:spPr bwMode="auto">
            <a:xfrm>
              <a:off x="4422" y="2542"/>
              <a:ext cx="83" cy="63"/>
            </a:xfrm>
            <a:custGeom>
              <a:avLst/>
              <a:gdLst>
                <a:gd name="T0" fmla="*/ 1 w 83"/>
                <a:gd name="T1" fmla="*/ 8 h 63"/>
                <a:gd name="T2" fmla="*/ 0 w 83"/>
                <a:gd name="T3" fmla="*/ 12 h 63"/>
                <a:gd name="T4" fmla="*/ 0 w 83"/>
                <a:gd name="T5" fmla="*/ 15 h 63"/>
                <a:gd name="T6" fmla="*/ 1 w 83"/>
                <a:gd name="T7" fmla="*/ 20 h 63"/>
                <a:gd name="T8" fmla="*/ 1 w 83"/>
                <a:gd name="T9" fmla="*/ 23 h 63"/>
                <a:gd name="T10" fmla="*/ 1 w 83"/>
                <a:gd name="T11" fmla="*/ 28 h 63"/>
                <a:gd name="T12" fmla="*/ 3 w 83"/>
                <a:gd name="T13" fmla="*/ 33 h 63"/>
                <a:gd name="T14" fmla="*/ 3 w 83"/>
                <a:gd name="T15" fmla="*/ 36 h 63"/>
                <a:gd name="T16" fmla="*/ 4 w 83"/>
                <a:gd name="T17" fmla="*/ 39 h 63"/>
                <a:gd name="T18" fmla="*/ 8 w 83"/>
                <a:gd name="T19" fmla="*/ 44 h 63"/>
                <a:gd name="T20" fmla="*/ 12 w 83"/>
                <a:gd name="T21" fmla="*/ 47 h 63"/>
                <a:gd name="T22" fmla="*/ 16 w 83"/>
                <a:gd name="T23" fmla="*/ 50 h 63"/>
                <a:gd name="T24" fmla="*/ 20 w 83"/>
                <a:gd name="T25" fmla="*/ 52 h 63"/>
                <a:gd name="T26" fmla="*/ 25 w 83"/>
                <a:gd name="T27" fmla="*/ 54 h 63"/>
                <a:gd name="T28" fmla="*/ 32 w 83"/>
                <a:gd name="T29" fmla="*/ 54 h 63"/>
                <a:gd name="T30" fmla="*/ 37 w 83"/>
                <a:gd name="T31" fmla="*/ 52 h 63"/>
                <a:gd name="T32" fmla="*/ 41 w 83"/>
                <a:gd name="T33" fmla="*/ 49 h 63"/>
                <a:gd name="T34" fmla="*/ 45 w 83"/>
                <a:gd name="T35" fmla="*/ 49 h 63"/>
                <a:gd name="T36" fmla="*/ 48 w 83"/>
                <a:gd name="T37" fmla="*/ 50 h 63"/>
                <a:gd name="T38" fmla="*/ 54 w 83"/>
                <a:gd name="T39" fmla="*/ 52 h 63"/>
                <a:gd name="T40" fmla="*/ 59 w 83"/>
                <a:gd name="T41" fmla="*/ 55 h 63"/>
                <a:gd name="T42" fmla="*/ 65 w 83"/>
                <a:gd name="T43" fmla="*/ 58 h 63"/>
                <a:gd name="T44" fmla="*/ 72 w 83"/>
                <a:gd name="T45" fmla="*/ 60 h 63"/>
                <a:gd name="T46" fmla="*/ 77 w 83"/>
                <a:gd name="T47" fmla="*/ 63 h 63"/>
                <a:gd name="T48" fmla="*/ 78 w 83"/>
                <a:gd name="T49" fmla="*/ 63 h 63"/>
                <a:gd name="T50" fmla="*/ 80 w 83"/>
                <a:gd name="T51" fmla="*/ 63 h 63"/>
                <a:gd name="T52" fmla="*/ 80 w 83"/>
                <a:gd name="T53" fmla="*/ 63 h 63"/>
                <a:gd name="T54" fmla="*/ 80 w 83"/>
                <a:gd name="T55" fmla="*/ 63 h 63"/>
                <a:gd name="T56" fmla="*/ 82 w 83"/>
                <a:gd name="T57" fmla="*/ 62 h 63"/>
                <a:gd name="T58" fmla="*/ 82 w 83"/>
                <a:gd name="T59" fmla="*/ 62 h 63"/>
                <a:gd name="T60" fmla="*/ 82 w 83"/>
                <a:gd name="T61" fmla="*/ 62 h 63"/>
                <a:gd name="T62" fmla="*/ 83 w 83"/>
                <a:gd name="T63" fmla="*/ 62 h 63"/>
                <a:gd name="T64" fmla="*/ 83 w 83"/>
                <a:gd name="T65" fmla="*/ 60 h 63"/>
                <a:gd name="T66" fmla="*/ 82 w 83"/>
                <a:gd name="T67" fmla="*/ 57 h 63"/>
                <a:gd name="T68" fmla="*/ 78 w 83"/>
                <a:gd name="T69" fmla="*/ 52 h 63"/>
                <a:gd name="T70" fmla="*/ 74 w 83"/>
                <a:gd name="T71" fmla="*/ 45 h 63"/>
                <a:gd name="T72" fmla="*/ 69 w 83"/>
                <a:gd name="T73" fmla="*/ 41 h 63"/>
                <a:gd name="T74" fmla="*/ 62 w 83"/>
                <a:gd name="T75" fmla="*/ 34 h 63"/>
                <a:gd name="T76" fmla="*/ 56 w 83"/>
                <a:gd name="T77" fmla="*/ 29 h 63"/>
                <a:gd name="T78" fmla="*/ 51 w 83"/>
                <a:gd name="T79" fmla="*/ 26 h 63"/>
                <a:gd name="T80" fmla="*/ 46 w 83"/>
                <a:gd name="T81" fmla="*/ 25 h 63"/>
                <a:gd name="T82" fmla="*/ 41 w 83"/>
                <a:gd name="T83" fmla="*/ 23 h 63"/>
                <a:gd name="T84" fmla="*/ 37 w 83"/>
                <a:gd name="T85" fmla="*/ 20 h 63"/>
                <a:gd name="T86" fmla="*/ 33 w 83"/>
                <a:gd name="T87" fmla="*/ 17 h 63"/>
                <a:gd name="T88" fmla="*/ 30 w 83"/>
                <a:gd name="T89" fmla="*/ 13 h 63"/>
                <a:gd name="T90" fmla="*/ 25 w 83"/>
                <a:gd name="T91" fmla="*/ 10 h 63"/>
                <a:gd name="T92" fmla="*/ 22 w 83"/>
                <a:gd name="T93" fmla="*/ 7 h 63"/>
                <a:gd name="T94" fmla="*/ 17 w 83"/>
                <a:gd name="T95" fmla="*/ 4 h 63"/>
                <a:gd name="T96" fmla="*/ 12 w 83"/>
                <a:gd name="T97" fmla="*/ 0 h 63"/>
                <a:gd name="T98" fmla="*/ 11 w 83"/>
                <a:gd name="T99" fmla="*/ 0 h 63"/>
                <a:gd name="T100" fmla="*/ 9 w 83"/>
                <a:gd name="T101" fmla="*/ 0 h 63"/>
                <a:gd name="T102" fmla="*/ 8 w 83"/>
                <a:gd name="T103" fmla="*/ 0 h 63"/>
                <a:gd name="T104" fmla="*/ 6 w 83"/>
                <a:gd name="T105" fmla="*/ 2 h 63"/>
                <a:gd name="T106" fmla="*/ 4 w 83"/>
                <a:gd name="T107" fmla="*/ 2 h 63"/>
                <a:gd name="T108" fmla="*/ 3 w 83"/>
                <a:gd name="T109" fmla="*/ 4 h 63"/>
                <a:gd name="T110" fmla="*/ 1 w 83"/>
                <a:gd name="T111" fmla="*/ 5 h 63"/>
                <a:gd name="T112" fmla="*/ 1 w 83"/>
                <a:gd name="T113" fmla="*/ 8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63"/>
                <a:gd name="T173" fmla="*/ 83 w 83"/>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63">
                  <a:moveTo>
                    <a:pt x="1" y="8"/>
                  </a:moveTo>
                  <a:lnTo>
                    <a:pt x="0" y="12"/>
                  </a:lnTo>
                  <a:lnTo>
                    <a:pt x="0" y="15"/>
                  </a:lnTo>
                  <a:lnTo>
                    <a:pt x="1" y="20"/>
                  </a:lnTo>
                  <a:lnTo>
                    <a:pt x="1" y="23"/>
                  </a:lnTo>
                  <a:lnTo>
                    <a:pt x="1" y="28"/>
                  </a:lnTo>
                  <a:lnTo>
                    <a:pt x="3" y="33"/>
                  </a:lnTo>
                  <a:lnTo>
                    <a:pt x="3" y="36"/>
                  </a:lnTo>
                  <a:lnTo>
                    <a:pt x="4" y="39"/>
                  </a:lnTo>
                  <a:lnTo>
                    <a:pt x="8" y="44"/>
                  </a:lnTo>
                  <a:lnTo>
                    <a:pt x="12" y="47"/>
                  </a:lnTo>
                  <a:lnTo>
                    <a:pt x="16" y="50"/>
                  </a:lnTo>
                  <a:lnTo>
                    <a:pt x="20" y="52"/>
                  </a:lnTo>
                  <a:lnTo>
                    <a:pt x="25" y="54"/>
                  </a:lnTo>
                  <a:lnTo>
                    <a:pt x="32" y="54"/>
                  </a:lnTo>
                  <a:lnTo>
                    <a:pt x="37" y="52"/>
                  </a:lnTo>
                  <a:lnTo>
                    <a:pt x="41" y="49"/>
                  </a:lnTo>
                  <a:lnTo>
                    <a:pt x="45" y="49"/>
                  </a:lnTo>
                  <a:lnTo>
                    <a:pt x="48" y="50"/>
                  </a:lnTo>
                  <a:lnTo>
                    <a:pt x="54" y="52"/>
                  </a:lnTo>
                  <a:lnTo>
                    <a:pt x="59" y="55"/>
                  </a:lnTo>
                  <a:lnTo>
                    <a:pt x="65" y="58"/>
                  </a:lnTo>
                  <a:lnTo>
                    <a:pt x="72" y="60"/>
                  </a:lnTo>
                  <a:lnTo>
                    <a:pt x="77" y="63"/>
                  </a:lnTo>
                  <a:lnTo>
                    <a:pt x="78" y="63"/>
                  </a:lnTo>
                  <a:lnTo>
                    <a:pt x="80" y="63"/>
                  </a:lnTo>
                  <a:lnTo>
                    <a:pt x="82" y="62"/>
                  </a:lnTo>
                  <a:lnTo>
                    <a:pt x="83" y="62"/>
                  </a:lnTo>
                  <a:lnTo>
                    <a:pt x="83" y="60"/>
                  </a:lnTo>
                  <a:lnTo>
                    <a:pt x="82" y="57"/>
                  </a:lnTo>
                  <a:lnTo>
                    <a:pt x="78" y="52"/>
                  </a:lnTo>
                  <a:lnTo>
                    <a:pt x="74" y="45"/>
                  </a:lnTo>
                  <a:lnTo>
                    <a:pt x="69" y="41"/>
                  </a:lnTo>
                  <a:lnTo>
                    <a:pt x="62" y="34"/>
                  </a:lnTo>
                  <a:lnTo>
                    <a:pt x="56" y="29"/>
                  </a:lnTo>
                  <a:lnTo>
                    <a:pt x="51" y="26"/>
                  </a:lnTo>
                  <a:lnTo>
                    <a:pt x="46" y="25"/>
                  </a:lnTo>
                  <a:lnTo>
                    <a:pt x="41" y="23"/>
                  </a:lnTo>
                  <a:lnTo>
                    <a:pt x="37" y="20"/>
                  </a:lnTo>
                  <a:lnTo>
                    <a:pt x="33" y="17"/>
                  </a:lnTo>
                  <a:lnTo>
                    <a:pt x="30" y="13"/>
                  </a:lnTo>
                  <a:lnTo>
                    <a:pt x="25" y="10"/>
                  </a:lnTo>
                  <a:lnTo>
                    <a:pt x="22" y="7"/>
                  </a:lnTo>
                  <a:lnTo>
                    <a:pt x="17" y="4"/>
                  </a:lnTo>
                  <a:lnTo>
                    <a:pt x="12" y="0"/>
                  </a:lnTo>
                  <a:lnTo>
                    <a:pt x="11" y="0"/>
                  </a:lnTo>
                  <a:lnTo>
                    <a:pt x="9" y="0"/>
                  </a:lnTo>
                  <a:lnTo>
                    <a:pt x="8" y="0"/>
                  </a:lnTo>
                  <a:lnTo>
                    <a:pt x="6" y="2"/>
                  </a:lnTo>
                  <a:lnTo>
                    <a:pt x="4" y="2"/>
                  </a:lnTo>
                  <a:lnTo>
                    <a:pt x="3" y="4"/>
                  </a:lnTo>
                  <a:lnTo>
                    <a:pt x="1" y="5"/>
                  </a:lnTo>
                  <a:lnTo>
                    <a:pt x="1" y="8"/>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5" name="Freeform 1091"/>
            <p:cNvSpPr>
              <a:spLocks/>
            </p:cNvSpPr>
            <p:nvPr/>
          </p:nvSpPr>
          <p:spPr bwMode="auto">
            <a:xfrm>
              <a:off x="4430" y="2507"/>
              <a:ext cx="86" cy="39"/>
            </a:xfrm>
            <a:custGeom>
              <a:avLst/>
              <a:gdLst>
                <a:gd name="T0" fmla="*/ 12 w 86"/>
                <a:gd name="T1" fmla="*/ 3 h 39"/>
                <a:gd name="T2" fmla="*/ 9 w 86"/>
                <a:gd name="T3" fmla="*/ 5 h 39"/>
                <a:gd name="T4" fmla="*/ 8 w 86"/>
                <a:gd name="T5" fmla="*/ 7 h 39"/>
                <a:gd name="T6" fmla="*/ 6 w 86"/>
                <a:gd name="T7" fmla="*/ 7 h 39"/>
                <a:gd name="T8" fmla="*/ 4 w 86"/>
                <a:gd name="T9" fmla="*/ 8 h 39"/>
                <a:gd name="T10" fmla="*/ 1 w 86"/>
                <a:gd name="T11" fmla="*/ 10 h 39"/>
                <a:gd name="T12" fmla="*/ 1 w 86"/>
                <a:gd name="T13" fmla="*/ 10 h 39"/>
                <a:gd name="T14" fmla="*/ 0 w 86"/>
                <a:gd name="T15" fmla="*/ 11 h 39"/>
                <a:gd name="T16" fmla="*/ 0 w 86"/>
                <a:gd name="T17" fmla="*/ 11 h 39"/>
                <a:gd name="T18" fmla="*/ 1 w 86"/>
                <a:gd name="T19" fmla="*/ 16 h 39"/>
                <a:gd name="T20" fmla="*/ 4 w 86"/>
                <a:gd name="T21" fmla="*/ 19 h 39"/>
                <a:gd name="T22" fmla="*/ 6 w 86"/>
                <a:gd name="T23" fmla="*/ 24 h 39"/>
                <a:gd name="T24" fmla="*/ 11 w 86"/>
                <a:gd name="T25" fmla="*/ 27 h 39"/>
                <a:gd name="T26" fmla="*/ 14 w 86"/>
                <a:gd name="T27" fmla="*/ 31 h 39"/>
                <a:gd name="T28" fmla="*/ 19 w 86"/>
                <a:gd name="T29" fmla="*/ 34 h 39"/>
                <a:gd name="T30" fmla="*/ 22 w 86"/>
                <a:gd name="T31" fmla="*/ 35 h 39"/>
                <a:gd name="T32" fmla="*/ 27 w 86"/>
                <a:gd name="T33" fmla="*/ 35 h 39"/>
                <a:gd name="T34" fmla="*/ 33 w 86"/>
                <a:gd name="T35" fmla="*/ 35 h 39"/>
                <a:gd name="T36" fmla="*/ 40 w 86"/>
                <a:gd name="T37" fmla="*/ 37 h 39"/>
                <a:gd name="T38" fmla="*/ 48 w 86"/>
                <a:gd name="T39" fmla="*/ 37 h 39"/>
                <a:gd name="T40" fmla="*/ 56 w 86"/>
                <a:gd name="T41" fmla="*/ 39 h 39"/>
                <a:gd name="T42" fmla="*/ 64 w 86"/>
                <a:gd name="T43" fmla="*/ 39 h 39"/>
                <a:gd name="T44" fmla="*/ 72 w 86"/>
                <a:gd name="T45" fmla="*/ 39 h 39"/>
                <a:gd name="T46" fmla="*/ 78 w 86"/>
                <a:gd name="T47" fmla="*/ 39 h 39"/>
                <a:gd name="T48" fmla="*/ 83 w 86"/>
                <a:gd name="T49" fmla="*/ 37 h 39"/>
                <a:gd name="T50" fmla="*/ 85 w 86"/>
                <a:gd name="T51" fmla="*/ 35 h 39"/>
                <a:gd name="T52" fmla="*/ 86 w 86"/>
                <a:gd name="T53" fmla="*/ 32 h 39"/>
                <a:gd name="T54" fmla="*/ 86 w 86"/>
                <a:gd name="T55" fmla="*/ 27 h 39"/>
                <a:gd name="T56" fmla="*/ 86 w 86"/>
                <a:gd name="T57" fmla="*/ 24 h 39"/>
                <a:gd name="T58" fmla="*/ 85 w 86"/>
                <a:gd name="T59" fmla="*/ 21 h 39"/>
                <a:gd name="T60" fmla="*/ 83 w 86"/>
                <a:gd name="T61" fmla="*/ 16 h 39"/>
                <a:gd name="T62" fmla="*/ 82 w 86"/>
                <a:gd name="T63" fmla="*/ 15 h 39"/>
                <a:gd name="T64" fmla="*/ 77 w 86"/>
                <a:gd name="T65" fmla="*/ 13 h 39"/>
                <a:gd name="T66" fmla="*/ 70 w 86"/>
                <a:gd name="T67" fmla="*/ 10 h 39"/>
                <a:gd name="T68" fmla="*/ 62 w 86"/>
                <a:gd name="T69" fmla="*/ 8 h 39"/>
                <a:gd name="T70" fmla="*/ 54 w 86"/>
                <a:gd name="T71" fmla="*/ 5 h 39"/>
                <a:gd name="T72" fmla="*/ 45 w 86"/>
                <a:gd name="T73" fmla="*/ 2 h 39"/>
                <a:gd name="T74" fmla="*/ 35 w 86"/>
                <a:gd name="T75" fmla="*/ 0 h 39"/>
                <a:gd name="T76" fmla="*/ 27 w 86"/>
                <a:gd name="T77" fmla="*/ 0 h 39"/>
                <a:gd name="T78" fmla="*/ 19 w 86"/>
                <a:gd name="T79" fmla="*/ 0 h 39"/>
                <a:gd name="T80" fmla="*/ 12 w 86"/>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39"/>
                <a:gd name="T125" fmla="*/ 86 w 86"/>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39">
                  <a:moveTo>
                    <a:pt x="12" y="3"/>
                  </a:moveTo>
                  <a:lnTo>
                    <a:pt x="9" y="5"/>
                  </a:lnTo>
                  <a:lnTo>
                    <a:pt x="8" y="7"/>
                  </a:lnTo>
                  <a:lnTo>
                    <a:pt x="6" y="7"/>
                  </a:lnTo>
                  <a:lnTo>
                    <a:pt x="4" y="8"/>
                  </a:lnTo>
                  <a:lnTo>
                    <a:pt x="1" y="10"/>
                  </a:lnTo>
                  <a:lnTo>
                    <a:pt x="0" y="11"/>
                  </a:lnTo>
                  <a:lnTo>
                    <a:pt x="1" y="16"/>
                  </a:lnTo>
                  <a:lnTo>
                    <a:pt x="4" y="19"/>
                  </a:lnTo>
                  <a:lnTo>
                    <a:pt x="6" y="24"/>
                  </a:lnTo>
                  <a:lnTo>
                    <a:pt x="11" y="27"/>
                  </a:lnTo>
                  <a:lnTo>
                    <a:pt x="14" y="31"/>
                  </a:lnTo>
                  <a:lnTo>
                    <a:pt x="19" y="34"/>
                  </a:lnTo>
                  <a:lnTo>
                    <a:pt x="22" y="35"/>
                  </a:lnTo>
                  <a:lnTo>
                    <a:pt x="27" y="35"/>
                  </a:lnTo>
                  <a:lnTo>
                    <a:pt x="33" y="35"/>
                  </a:lnTo>
                  <a:lnTo>
                    <a:pt x="40" y="37"/>
                  </a:lnTo>
                  <a:lnTo>
                    <a:pt x="48" y="37"/>
                  </a:lnTo>
                  <a:lnTo>
                    <a:pt x="56" y="39"/>
                  </a:lnTo>
                  <a:lnTo>
                    <a:pt x="64" y="39"/>
                  </a:lnTo>
                  <a:lnTo>
                    <a:pt x="72" y="39"/>
                  </a:lnTo>
                  <a:lnTo>
                    <a:pt x="78" y="39"/>
                  </a:lnTo>
                  <a:lnTo>
                    <a:pt x="83" y="37"/>
                  </a:lnTo>
                  <a:lnTo>
                    <a:pt x="85" y="35"/>
                  </a:lnTo>
                  <a:lnTo>
                    <a:pt x="86" y="32"/>
                  </a:lnTo>
                  <a:lnTo>
                    <a:pt x="86" y="27"/>
                  </a:lnTo>
                  <a:lnTo>
                    <a:pt x="86" y="24"/>
                  </a:lnTo>
                  <a:lnTo>
                    <a:pt x="85" y="21"/>
                  </a:lnTo>
                  <a:lnTo>
                    <a:pt x="83" y="16"/>
                  </a:lnTo>
                  <a:lnTo>
                    <a:pt x="82" y="15"/>
                  </a:lnTo>
                  <a:lnTo>
                    <a:pt x="77" y="13"/>
                  </a:lnTo>
                  <a:lnTo>
                    <a:pt x="70" y="10"/>
                  </a:lnTo>
                  <a:lnTo>
                    <a:pt x="62" y="8"/>
                  </a:lnTo>
                  <a:lnTo>
                    <a:pt x="54" y="5"/>
                  </a:lnTo>
                  <a:lnTo>
                    <a:pt x="45" y="2"/>
                  </a:lnTo>
                  <a:lnTo>
                    <a:pt x="35" y="0"/>
                  </a:lnTo>
                  <a:lnTo>
                    <a:pt x="27" y="0"/>
                  </a:lnTo>
                  <a:lnTo>
                    <a:pt x="19" y="0"/>
                  </a:lnTo>
                  <a:lnTo>
                    <a:pt x="12"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6" name="Freeform 1092"/>
            <p:cNvSpPr>
              <a:spLocks/>
            </p:cNvSpPr>
            <p:nvPr/>
          </p:nvSpPr>
          <p:spPr bwMode="auto">
            <a:xfrm>
              <a:off x="4430" y="2507"/>
              <a:ext cx="86" cy="39"/>
            </a:xfrm>
            <a:custGeom>
              <a:avLst/>
              <a:gdLst>
                <a:gd name="T0" fmla="*/ 12 w 86"/>
                <a:gd name="T1" fmla="*/ 3 h 39"/>
                <a:gd name="T2" fmla="*/ 9 w 86"/>
                <a:gd name="T3" fmla="*/ 5 h 39"/>
                <a:gd name="T4" fmla="*/ 8 w 86"/>
                <a:gd name="T5" fmla="*/ 7 h 39"/>
                <a:gd name="T6" fmla="*/ 6 w 86"/>
                <a:gd name="T7" fmla="*/ 7 h 39"/>
                <a:gd name="T8" fmla="*/ 4 w 86"/>
                <a:gd name="T9" fmla="*/ 8 h 39"/>
                <a:gd name="T10" fmla="*/ 1 w 86"/>
                <a:gd name="T11" fmla="*/ 10 h 39"/>
                <a:gd name="T12" fmla="*/ 1 w 86"/>
                <a:gd name="T13" fmla="*/ 10 h 39"/>
                <a:gd name="T14" fmla="*/ 0 w 86"/>
                <a:gd name="T15" fmla="*/ 11 h 39"/>
                <a:gd name="T16" fmla="*/ 0 w 86"/>
                <a:gd name="T17" fmla="*/ 11 h 39"/>
                <a:gd name="T18" fmla="*/ 1 w 86"/>
                <a:gd name="T19" fmla="*/ 16 h 39"/>
                <a:gd name="T20" fmla="*/ 4 w 86"/>
                <a:gd name="T21" fmla="*/ 19 h 39"/>
                <a:gd name="T22" fmla="*/ 6 w 86"/>
                <a:gd name="T23" fmla="*/ 24 h 39"/>
                <a:gd name="T24" fmla="*/ 11 w 86"/>
                <a:gd name="T25" fmla="*/ 27 h 39"/>
                <a:gd name="T26" fmla="*/ 14 w 86"/>
                <a:gd name="T27" fmla="*/ 31 h 39"/>
                <a:gd name="T28" fmla="*/ 19 w 86"/>
                <a:gd name="T29" fmla="*/ 34 h 39"/>
                <a:gd name="T30" fmla="*/ 22 w 86"/>
                <a:gd name="T31" fmla="*/ 35 h 39"/>
                <a:gd name="T32" fmla="*/ 27 w 86"/>
                <a:gd name="T33" fmla="*/ 35 h 39"/>
                <a:gd name="T34" fmla="*/ 33 w 86"/>
                <a:gd name="T35" fmla="*/ 35 h 39"/>
                <a:gd name="T36" fmla="*/ 40 w 86"/>
                <a:gd name="T37" fmla="*/ 37 h 39"/>
                <a:gd name="T38" fmla="*/ 48 w 86"/>
                <a:gd name="T39" fmla="*/ 37 h 39"/>
                <a:gd name="T40" fmla="*/ 56 w 86"/>
                <a:gd name="T41" fmla="*/ 39 h 39"/>
                <a:gd name="T42" fmla="*/ 64 w 86"/>
                <a:gd name="T43" fmla="*/ 39 h 39"/>
                <a:gd name="T44" fmla="*/ 72 w 86"/>
                <a:gd name="T45" fmla="*/ 39 h 39"/>
                <a:gd name="T46" fmla="*/ 78 w 86"/>
                <a:gd name="T47" fmla="*/ 39 h 39"/>
                <a:gd name="T48" fmla="*/ 83 w 86"/>
                <a:gd name="T49" fmla="*/ 37 h 39"/>
                <a:gd name="T50" fmla="*/ 85 w 86"/>
                <a:gd name="T51" fmla="*/ 35 h 39"/>
                <a:gd name="T52" fmla="*/ 86 w 86"/>
                <a:gd name="T53" fmla="*/ 32 h 39"/>
                <a:gd name="T54" fmla="*/ 86 w 86"/>
                <a:gd name="T55" fmla="*/ 27 h 39"/>
                <a:gd name="T56" fmla="*/ 86 w 86"/>
                <a:gd name="T57" fmla="*/ 24 h 39"/>
                <a:gd name="T58" fmla="*/ 85 w 86"/>
                <a:gd name="T59" fmla="*/ 21 h 39"/>
                <a:gd name="T60" fmla="*/ 83 w 86"/>
                <a:gd name="T61" fmla="*/ 16 h 39"/>
                <a:gd name="T62" fmla="*/ 82 w 86"/>
                <a:gd name="T63" fmla="*/ 15 h 39"/>
                <a:gd name="T64" fmla="*/ 77 w 86"/>
                <a:gd name="T65" fmla="*/ 13 h 39"/>
                <a:gd name="T66" fmla="*/ 70 w 86"/>
                <a:gd name="T67" fmla="*/ 10 h 39"/>
                <a:gd name="T68" fmla="*/ 62 w 86"/>
                <a:gd name="T69" fmla="*/ 8 h 39"/>
                <a:gd name="T70" fmla="*/ 54 w 86"/>
                <a:gd name="T71" fmla="*/ 5 h 39"/>
                <a:gd name="T72" fmla="*/ 45 w 86"/>
                <a:gd name="T73" fmla="*/ 2 h 39"/>
                <a:gd name="T74" fmla="*/ 35 w 86"/>
                <a:gd name="T75" fmla="*/ 0 h 39"/>
                <a:gd name="T76" fmla="*/ 27 w 86"/>
                <a:gd name="T77" fmla="*/ 0 h 39"/>
                <a:gd name="T78" fmla="*/ 19 w 86"/>
                <a:gd name="T79" fmla="*/ 0 h 39"/>
                <a:gd name="T80" fmla="*/ 12 w 86"/>
                <a:gd name="T81" fmla="*/ 3 h 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39"/>
                <a:gd name="T125" fmla="*/ 86 w 86"/>
                <a:gd name="T126" fmla="*/ 39 h 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39">
                  <a:moveTo>
                    <a:pt x="12" y="3"/>
                  </a:moveTo>
                  <a:lnTo>
                    <a:pt x="9" y="5"/>
                  </a:lnTo>
                  <a:lnTo>
                    <a:pt x="8" y="7"/>
                  </a:lnTo>
                  <a:lnTo>
                    <a:pt x="6" y="7"/>
                  </a:lnTo>
                  <a:lnTo>
                    <a:pt x="4" y="8"/>
                  </a:lnTo>
                  <a:lnTo>
                    <a:pt x="1" y="10"/>
                  </a:lnTo>
                  <a:lnTo>
                    <a:pt x="0" y="11"/>
                  </a:lnTo>
                  <a:lnTo>
                    <a:pt x="1" y="16"/>
                  </a:lnTo>
                  <a:lnTo>
                    <a:pt x="4" y="19"/>
                  </a:lnTo>
                  <a:lnTo>
                    <a:pt x="6" y="24"/>
                  </a:lnTo>
                  <a:lnTo>
                    <a:pt x="11" y="27"/>
                  </a:lnTo>
                  <a:lnTo>
                    <a:pt x="14" y="31"/>
                  </a:lnTo>
                  <a:lnTo>
                    <a:pt x="19" y="34"/>
                  </a:lnTo>
                  <a:lnTo>
                    <a:pt x="22" y="35"/>
                  </a:lnTo>
                  <a:lnTo>
                    <a:pt x="27" y="35"/>
                  </a:lnTo>
                  <a:lnTo>
                    <a:pt x="33" y="35"/>
                  </a:lnTo>
                  <a:lnTo>
                    <a:pt x="40" y="37"/>
                  </a:lnTo>
                  <a:lnTo>
                    <a:pt x="48" y="37"/>
                  </a:lnTo>
                  <a:lnTo>
                    <a:pt x="56" y="39"/>
                  </a:lnTo>
                  <a:lnTo>
                    <a:pt x="64" y="39"/>
                  </a:lnTo>
                  <a:lnTo>
                    <a:pt x="72" y="39"/>
                  </a:lnTo>
                  <a:lnTo>
                    <a:pt x="78" y="39"/>
                  </a:lnTo>
                  <a:lnTo>
                    <a:pt x="83" y="37"/>
                  </a:lnTo>
                  <a:lnTo>
                    <a:pt x="85" y="35"/>
                  </a:lnTo>
                  <a:lnTo>
                    <a:pt x="86" y="32"/>
                  </a:lnTo>
                  <a:lnTo>
                    <a:pt x="86" y="27"/>
                  </a:lnTo>
                  <a:lnTo>
                    <a:pt x="86" y="24"/>
                  </a:lnTo>
                  <a:lnTo>
                    <a:pt x="85" y="21"/>
                  </a:lnTo>
                  <a:lnTo>
                    <a:pt x="83" y="16"/>
                  </a:lnTo>
                  <a:lnTo>
                    <a:pt x="82" y="15"/>
                  </a:lnTo>
                  <a:lnTo>
                    <a:pt x="77" y="13"/>
                  </a:lnTo>
                  <a:lnTo>
                    <a:pt x="70" y="10"/>
                  </a:lnTo>
                  <a:lnTo>
                    <a:pt x="62" y="8"/>
                  </a:lnTo>
                  <a:lnTo>
                    <a:pt x="54" y="5"/>
                  </a:lnTo>
                  <a:lnTo>
                    <a:pt x="45" y="2"/>
                  </a:lnTo>
                  <a:lnTo>
                    <a:pt x="35" y="0"/>
                  </a:lnTo>
                  <a:lnTo>
                    <a:pt x="27" y="0"/>
                  </a:lnTo>
                  <a:lnTo>
                    <a:pt x="19" y="0"/>
                  </a:lnTo>
                  <a:lnTo>
                    <a:pt x="12" y="3"/>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7" name="Freeform 1093"/>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8" name="Freeform 1094"/>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9" name="Freeform 1095"/>
            <p:cNvSpPr>
              <a:spLocks/>
            </p:cNvSpPr>
            <p:nvPr/>
          </p:nvSpPr>
          <p:spPr bwMode="auto">
            <a:xfrm>
              <a:off x="4515" y="2483"/>
              <a:ext cx="43" cy="53"/>
            </a:xfrm>
            <a:custGeom>
              <a:avLst/>
              <a:gdLst>
                <a:gd name="T0" fmla="*/ 5 w 43"/>
                <a:gd name="T1" fmla="*/ 21 h 53"/>
                <a:gd name="T2" fmla="*/ 3 w 43"/>
                <a:gd name="T3" fmla="*/ 22 h 53"/>
                <a:gd name="T4" fmla="*/ 1 w 43"/>
                <a:gd name="T5" fmla="*/ 24 h 53"/>
                <a:gd name="T6" fmla="*/ 0 w 43"/>
                <a:gd name="T7" fmla="*/ 26 h 53"/>
                <a:gd name="T8" fmla="*/ 0 w 43"/>
                <a:gd name="T9" fmla="*/ 27 h 53"/>
                <a:gd name="T10" fmla="*/ 0 w 43"/>
                <a:gd name="T11" fmla="*/ 29 h 53"/>
                <a:gd name="T12" fmla="*/ 0 w 43"/>
                <a:gd name="T13" fmla="*/ 31 h 53"/>
                <a:gd name="T14" fmla="*/ 0 w 43"/>
                <a:gd name="T15" fmla="*/ 32 h 53"/>
                <a:gd name="T16" fmla="*/ 1 w 43"/>
                <a:gd name="T17" fmla="*/ 34 h 53"/>
                <a:gd name="T18" fmla="*/ 3 w 43"/>
                <a:gd name="T19" fmla="*/ 35 h 53"/>
                <a:gd name="T20" fmla="*/ 5 w 43"/>
                <a:gd name="T21" fmla="*/ 39 h 53"/>
                <a:gd name="T22" fmla="*/ 5 w 43"/>
                <a:gd name="T23" fmla="*/ 40 h 53"/>
                <a:gd name="T24" fmla="*/ 5 w 43"/>
                <a:gd name="T25" fmla="*/ 43 h 53"/>
                <a:gd name="T26" fmla="*/ 6 w 43"/>
                <a:gd name="T27" fmla="*/ 47 h 53"/>
                <a:gd name="T28" fmla="*/ 6 w 43"/>
                <a:gd name="T29" fmla="*/ 48 h 53"/>
                <a:gd name="T30" fmla="*/ 8 w 43"/>
                <a:gd name="T31" fmla="*/ 50 h 53"/>
                <a:gd name="T32" fmla="*/ 9 w 43"/>
                <a:gd name="T33" fmla="*/ 51 h 53"/>
                <a:gd name="T34" fmla="*/ 14 w 43"/>
                <a:gd name="T35" fmla="*/ 53 h 53"/>
                <a:gd name="T36" fmla="*/ 19 w 43"/>
                <a:gd name="T37" fmla="*/ 53 h 53"/>
                <a:gd name="T38" fmla="*/ 24 w 43"/>
                <a:gd name="T39" fmla="*/ 50 h 53"/>
                <a:gd name="T40" fmla="*/ 27 w 43"/>
                <a:gd name="T41" fmla="*/ 47 h 53"/>
                <a:gd name="T42" fmla="*/ 32 w 43"/>
                <a:gd name="T43" fmla="*/ 42 h 53"/>
                <a:gd name="T44" fmla="*/ 35 w 43"/>
                <a:gd name="T45" fmla="*/ 35 h 53"/>
                <a:gd name="T46" fmla="*/ 38 w 43"/>
                <a:gd name="T47" fmla="*/ 31 h 53"/>
                <a:gd name="T48" fmla="*/ 42 w 43"/>
                <a:gd name="T49" fmla="*/ 26 h 53"/>
                <a:gd name="T50" fmla="*/ 43 w 43"/>
                <a:gd name="T51" fmla="*/ 24 h 53"/>
                <a:gd name="T52" fmla="*/ 43 w 43"/>
                <a:gd name="T53" fmla="*/ 21 h 53"/>
                <a:gd name="T54" fmla="*/ 43 w 43"/>
                <a:gd name="T55" fmla="*/ 19 h 53"/>
                <a:gd name="T56" fmla="*/ 42 w 43"/>
                <a:gd name="T57" fmla="*/ 18 h 53"/>
                <a:gd name="T58" fmla="*/ 40 w 43"/>
                <a:gd name="T59" fmla="*/ 16 h 53"/>
                <a:gd name="T60" fmla="*/ 38 w 43"/>
                <a:gd name="T61" fmla="*/ 14 h 53"/>
                <a:gd name="T62" fmla="*/ 38 w 43"/>
                <a:gd name="T63" fmla="*/ 13 h 53"/>
                <a:gd name="T64" fmla="*/ 38 w 43"/>
                <a:gd name="T65" fmla="*/ 10 h 53"/>
                <a:gd name="T66" fmla="*/ 38 w 43"/>
                <a:gd name="T67" fmla="*/ 8 h 53"/>
                <a:gd name="T68" fmla="*/ 38 w 43"/>
                <a:gd name="T69" fmla="*/ 8 h 53"/>
                <a:gd name="T70" fmla="*/ 40 w 43"/>
                <a:gd name="T71" fmla="*/ 6 h 53"/>
                <a:gd name="T72" fmla="*/ 40 w 43"/>
                <a:gd name="T73" fmla="*/ 5 h 53"/>
                <a:gd name="T74" fmla="*/ 40 w 43"/>
                <a:gd name="T75" fmla="*/ 5 h 53"/>
                <a:gd name="T76" fmla="*/ 40 w 43"/>
                <a:gd name="T77" fmla="*/ 3 h 53"/>
                <a:gd name="T78" fmla="*/ 40 w 43"/>
                <a:gd name="T79" fmla="*/ 3 h 53"/>
                <a:gd name="T80" fmla="*/ 40 w 43"/>
                <a:gd name="T81" fmla="*/ 2 h 53"/>
                <a:gd name="T82" fmla="*/ 34 w 43"/>
                <a:gd name="T83" fmla="*/ 0 h 53"/>
                <a:gd name="T84" fmla="*/ 27 w 43"/>
                <a:gd name="T85" fmla="*/ 2 h 53"/>
                <a:gd name="T86" fmla="*/ 24 w 43"/>
                <a:gd name="T87" fmla="*/ 2 h 53"/>
                <a:gd name="T88" fmla="*/ 19 w 43"/>
                <a:gd name="T89" fmla="*/ 5 h 53"/>
                <a:gd name="T90" fmla="*/ 16 w 43"/>
                <a:gd name="T91" fmla="*/ 8 h 53"/>
                <a:gd name="T92" fmla="*/ 11 w 43"/>
                <a:gd name="T93" fmla="*/ 13 h 53"/>
                <a:gd name="T94" fmla="*/ 8 w 43"/>
                <a:gd name="T95" fmla="*/ 18 h 53"/>
                <a:gd name="T96" fmla="*/ 5 w 43"/>
                <a:gd name="T97" fmla="*/ 21 h 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53"/>
                <a:gd name="T149" fmla="*/ 43 w 43"/>
                <a:gd name="T150" fmla="*/ 53 h 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53">
                  <a:moveTo>
                    <a:pt x="5" y="21"/>
                  </a:moveTo>
                  <a:lnTo>
                    <a:pt x="3" y="22"/>
                  </a:lnTo>
                  <a:lnTo>
                    <a:pt x="1" y="24"/>
                  </a:lnTo>
                  <a:lnTo>
                    <a:pt x="0" y="26"/>
                  </a:lnTo>
                  <a:lnTo>
                    <a:pt x="0" y="27"/>
                  </a:lnTo>
                  <a:lnTo>
                    <a:pt x="0" y="29"/>
                  </a:lnTo>
                  <a:lnTo>
                    <a:pt x="0" y="31"/>
                  </a:lnTo>
                  <a:lnTo>
                    <a:pt x="0" y="32"/>
                  </a:lnTo>
                  <a:lnTo>
                    <a:pt x="1" y="34"/>
                  </a:lnTo>
                  <a:lnTo>
                    <a:pt x="3" y="35"/>
                  </a:lnTo>
                  <a:lnTo>
                    <a:pt x="5" y="39"/>
                  </a:lnTo>
                  <a:lnTo>
                    <a:pt x="5" y="40"/>
                  </a:lnTo>
                  <a:lnTo>
                    <a:pt x="5" y="43"/>
                  </a:lnTo>
                  <a:lnTo>
                    <a:pt x="6" y="47"/>
                  </a:lnTo>
                  <a:lnTo>
                    <a:pt x="6" y="48"/>
                  </a:lnTo>
                  <a:lnTo>
                    <a:pt x="8" y="50"/>
                  </a:lnTo>
                  <a:lnTo>
                    <a:pt x="9" y="51"/>
                  </a:lnTo>
                  <a:lnTo>
                    <a:pt x="14" y="53"/>
                  </a:lnTo>
                  <a:lnTo>
                    <a:pt x="19" y="53"/>
                  </a:lnTo>
                  <a:lnTo>
                    <a:pt x="24" y="50"/>
                  </a:lnTo>
                  <a:lnTo>
                    <a:pt x="27" y="47"/>
                  </a:lnTo>
                  <a:lnTo>
                    <a:pt x="32" y="42"/>
                  </a:lnTo>
                  <a:lnTo>
                    <a:pt x="35" y="35"/>
                  </a:lnTo>
                  <a:lnTo>
                    <a:pt x="38" y="31"/>
                  </a:lnTo>
                  <a:lnTo>
                    <a:pt x="42" y="26"/>
                  </a:lnTo>
                  <a:lnTo>
                    <a:pt x="43" y="24"/>
                  </a:lnTo>
                  <a:lnTo>
                    <a:pt x="43" y="21"/>
                  </a:lnTo>
                  <a:lnTo>
                    <a:pt x="43" y="19"/>
                  </a:lnTo>
                  <a:lnTo>
                    <a:pt x="42" y="18"/>
                  </a:lnTo>
                  <a:lnTo>
                    <a:pt x="40" y="16"/>
                  </a:lnTo>
                  <a:lnTo>
                    <a:pt x="38" y="14"/>
                  </a:lnTo>
                  <a:lnTo>
                    <a:pt x="38" y="13"/>
                  </a:lnTo>
                  <a:lnTo>
                    <a:pt x="38" y="10"/>
                  </a:lnTo>
                  <a:lnTo>
                    <a:pt x="38" y="8"/>
                  </a:lnTo>
                  <a:lnTo>
                    <a:pt x="40" y="6"/>
                  </a:lnTo>
                  <a:lnTo>
                    <a:pt x="40" y="5"/>
                  </a:lnTo>
                  <a:lnTo>
                    <a:pt x="40" y="3"/>
                  </a:lnTo>
                  <a:lnTo>
                    <a:pt x="40" y="2"/>
                  </a:lnTo>
                  <a:lnTo>
                    <a:pt x="34" y="0"/>
                  </a:lnTo>
                  <a:lnTo>
                    <a:pt x="27" y="2"/>
                  </a:lnTo>
                  <a:lnTo>
                    <a:pt x="24" y="2"/>
                  </a:lnTo>
                  <a:lnTo>
                    <a:pt x="19" y="5"/>
                  </a:lnTo>
                  <a:lnTo>
                    <a:pt x="16" y="8"/>
                  </a:lnTo>
                  <a:lnTo>
                    <a:pt x="11" y="13"/>
                  </a:lnTo>
                  <a:lnTo>
                    <a:pt x="8" y="18"/>
                  </a:lnTo>
                  <a:lnTo>
                    <a:pt x="5" y="21"/>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0" name="Freeform 1096"/>
            <p:cNvSpPr>
              <a:spLocks/>
            </p:cNvSpPr>
            <p:nvPr/>
          </p:nvSpPr>
          <p:spPr bwMode="auto">
            <a:xfrm>
              <a:off x="4468" y="2544"/>
              <a:ext cx="89" cy="61"/>
            </a:xfrm>
            <a:custGeom>
              <a:avLst/>
              <a:gdLst>
                <a:gd name="T0" fmla="*/ 24 w 89"/>
                <a:gd name="T1" fmla="*/ 26 h 61"/>
                <a:gd name="T2" fmla="*/ 26 w 89"/>
                <a:gd name="T3" fmla="*/ 27 h 61"/>
                <a:gd name="T4" fmla="*/ 28 w 89"/>
                <a:gd name="T5" fmla="*/ 29 h 61"/>
                <a:gd name="T6" fmla="*/ 29 w 89"/>
                <a:gd name="T7" fmla="*/ 31 h 61"/>
                <a:gd name="T8" fmla="*/ 32 w 89"/>
                <a:gd name="T9" fmla="*/ 32 h 61"/>
                <a:gd name="T10" fmla="*/ 34 w 89"/>
                <a:gd name="T11" fmla="*/ 32 h 61"/>
                <a:gd name="T12" fmla="*/ 36 w 89"/>
                <a:gd name="T13" fmla="*/ 34 h 61"/>
                <a:gd name="T14" fmla="*/ 36 w 89"/>
                <a:gd name="T15" fmla="*/ 35 h 61"/>
                <a:gd name="T16" fmla="*/ 37 w 89"/>
                <a:gd name="T17" fmla="*/ 37 h 61"/>
                <a:gd name="T18" fmla="*/ 39 w 89"/>
                <a:gd name="T19" fmla="*/ 43 h 61"/>
                <a:gd name="T20" fmla="*/ 44 w 89"/>
                <a:gd name="T21" fmla="*/ 48 h 61"/>
                <a:gd name="T22" fmla="*/ 48 w 89"/>
                <a:gd name="T23" fmla="*/ 52 h 61"/>
                <a:gd name="T24" fmla="*/ 55 w 89"/>
                <a:gd name="T25" fmla="*/ 53 h 61"/>
                <a:gd name="T26" fmla="*/ 61 w 89"/>
                <a:gd name="T27" fmla="*/ 55 h 61"/>
                <a:gd name="T28" fmla="*/ 68 w 89"/>
                <a:gd name="T29" fmla="*/ 56 h 61"/>
                <a:gd name="T30" fmla="*/ 74 w 89"/>
                <a:gd name="T31" fmla="*/ 58 h 61"/>
                <a:gd name="T32" fmla="*/ 79 w 89"/>
                <a:gd name="T33" fmla="*/ 61 h 61"/>
                <a:gd name="T34" fmla="*/ 82 w 89"/>
                <a:gd name="T35" fmla="*/ 58 h 61"/>
                <a:gd name="T36" fmla="*/ 85 w 89"/>
                <a:gd name="T37" fmla="*/ 53 h 61"/>
                <a:gd name="T38" fmla="*/ 87 w 89"/>
                <a:gd name="T39" fmla="*/ 50 h 61"/>
                <a:gd name="T40" fmla="*/ 87 w 89"/>
                <a:gd name="T41" fmla="*/ 47 h 61"/>
                <a:gd name="T42" fmla="*/ 89 w 89"/>
                <a:gd name="T43" fmla="*/ 43 h 61"/>
                <a:gd name="T44" fmla="*/ 89 w 89"/>
                <a:gd name="T45" fmla="*/ 40 h 61"/>
                <a:gd name="T46" fmla="*/ 89 w 89"/>
                <a:gd name="T47" fmla="*/ 35 h 61"/>
                <a:gd name="T48" fmla="*/ 89 w 89"/>
                <a:gd name="T49" fmla="*/ 31 h 61"/>
                <a:gd name="T50" fmla="*/ 89 w 89"/>
                <a:gd name="T51" fmla="*/ 29 h 61"/>
                <a:gd name="T52" fmla="*/ 89 w 89"/>
                <a:gd name="T53" fmla="*/ 27 h 61"/>
                <a:gd name="T54" fmla="*/ 87 w 89"/>
                <a:gd name="T55" fmla="*/ 26 h 61"/>
                <a:gd name="T56" fmla="*/ 87 w 89"/>
                <a:gd name="T57" fmla="*/ 24 h 61"/>
                <a:gd name="T58" fmla="*/ 85 w 89"/>
                <a:gd name="T59" fmla="*/ 24 h 61"/>
                <a:gd name="T60" fmla="*/ 84 w 89"/>
                <a:gd name="T61" fmla="*/ 23 h 61"/>
                <a:gd name="T62" fmla="*/ 82 w 89"/>
                <a:gd name="T63" fmla="*/ 21 h 61"/>
                <a:gd name="T64" fmla="*/ 81 w 89"/>
                <a:gd name="T65" fmla="*/ 21 h 61"/>
                <a:gd name="T66" fmla="*/ 77 w 89"/>
                <a:gd name="T67" fmla="*/ 19 h 61"/>
                <a:gd name="T68" fmla="*/ 73 w 89"/>
                <a:gd name="T69" fmla="*/ 18 h 61"/>
                <a:gd name="T70" fmla="*/ 69 w 89"/>
                <a:gd name="T71" fmla="*/ 16 h 61"/>
                <a:gd name="T72" fmla="*/ 66 w 89"/>
                <a:gd name="T73" fmla="*/ 13 h 61"/>
                <a:gd name="T74" fmla="*/ 64 w 89"/>
                <a:gd name="T75" fmla="*/ 10 h 61"/>
                <a:gd name="T76" fmla="*/ 61 w 89"/>
                <a:gd name="T77" fmla="*/ 8 h 61"/>
                <a:gd name="T78" fmla="*/ 58 w 89"/>
                <a:gd name="T79" fmla="*/ 6 h 61"/>
                <a:gd name="T80" fmla="*/ 55 w 89"/>
                <a:gd name="T81" fmla="*/ 5 h 61"/>
                <a:gd name="T82" fmla="*/ 48 w 89"/>
                <a:gd name="T83" fmla="*/ 3 h 61"/>
                <a:gd name="T84" fmla="*/ 42 w 89"/>
                <a:gd name="T85" fmla="*/ 3 h 61"/>
                <a:gd name="T86" fmla="*/ 34 w 89"/>
                <a:gd name="T87" fmla="*/ 2 h 61"/>
                <a:gd name="T88" fmla="*/ 26 w 89"/>
                <a:gd name="T89" fmla="*/ 0 h 61"/>
                <a:gd name="T90" fmla="*/ 18 w 89"/>
                <a:gd name="T91" fmla="*/ 0 h 61"/>
                <a:gd name="T92" fmla="*/ 10 w 89"/>
                <a:gd name="T93" fmla="*/ 2 h 61"/>
                <a:gd name="T94" fmla="*/ 3 w 89"/>
                <a:gd name="T95" fmla="*/ 2 h 61"/>
                <a:gd name="T96" fmla="*/ 0 w 89"/>
                <a:gd name="T97" fmla="*/ 5 h 61"/>
                <a:gd name="T98" fmla="*/ 0 w 89"/>
                <a:gd name="T99" fmla="*/ 6 h 61"/>
                <a:gd name="T100" fmla="*/ 2 w 89"/>
                <a:gd name="T101" fmla="*/ 8 h 61"/>
                <a:gd name="T102" fmla="*/ 5 w 89"/>
                <a:gd name="T103" fmla="*/ 11 h 61"/>
                <a:gd name="T104" fmla="*/ 10 w 89"/>
                <a:gd name="T105" fmla="*/ 16 h 61"/>
                <a:gd name="T106" fmla="*/ 15 w 89"/>
                <a:gd name="T107" fmla="*/ 19 h 61"/>
                <a:gd name="T108" fmla="*/ 19 w 89"/>
                <a:gd name="T109" fmla="*/ 23 h 61"/>
                <a:gd name="T110" fmla="*/ 23 w 89"/>
                <a:gd name="T111" fmla="*/ 24 h 61"/>
                <a:gd name="T112" fmla="*/ 24 w 89"/>
                <a:gd name="T113" fmla="*/ 26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61"/>
                <a:gd name="T173" fmla="*/ 89 w 89"/>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61">
                  <a:moveTo>
                    <a:pt x="24" y="26"/>
                  </a:moveTo>
                  <a:lnTo>
                    <a:pt x="26" y="27"/>
                  </a:lnTo>
                  <a:lnTo>
                    <a:pt x="28" y="29"/>
                  </a:lnTo>
                  <a:lnTo>
                    <a:pt x="29" y="31"/>
                  </a:lnTo>
                  <a:lnTo>
                    <a:pt x="32" y="32"/>
                  </a:lnTo>
                  <a:lnTo>
                    <a:pt x="34" y="32"/>
                  </a:lnTo>
                  <a:lnTo>
                    <a:pt x="36" y="34"/>
                  </a:lnTo>
                  <a:lnTo>
                    <a:pt x="36" y="35"/>
                  </a:lnTo>
                  <a:lnTo>
                    <a:pt x="37" y="37"/>
                  </a:lnTo>
                  <a:lnTo>
                    <a:pt x="39" y="43"/>
                  </a:lnTo>
                  <a:lnTo>
                    <a:pt x="44" y="48"/>
                  </a:lnTo>
                  <a:lnTo>
                    <a:pt x="48" y="52"/>
                  </a:lnTo>
                  <a:lnTo>
                    <a:pt x="55" y="53"/>
                  </a:lnTo>
                  <a:lnTo>
                    <a:pt x="61" y="55"/>
                  </a:lnTo>
                  <a:lnTo>
                    <a:pt x="68" y="56"/>
                  </a:lnTo>
                  <a:lnTo>
                    <a:pt x="74" y="58"/>
                  </a:lnTo>
                  <a:lnTo>
                    <a:pt x="79" y="61"/>
                  </a:lnTo>
                  <a:lnTo>
                    <a:pt x="82" y="58"/>
                  </a:lnTo>
                  <a:lnTo>
                    <a:pt x="85" y="53"/>
                  </a:lnTo>
                  <a:lnTo>
                    <a:pt x="87" y="50"/>
                  </a:lnTo>
                  <a:lnTo>
                    <a:pt x="87" y="47"/>
                  </a:lnTo>
                  <a:lnTo>
                    <a:pt x="89" y="43"/>
                  </a:lnTo>
                  <a:lnTo>
                    <a:pt x="89" y="40"/>
                  </a:lnTo>
                  <a:lnTo>
                    <a:pt x="89" y="35"/>
                  </a:lnTo>
                  <a:lnTo>
                    <a:pt x="89" y="31"/>
                  </a:lnTo>
                  <a:lnTo>
                    <a:pt x="89" y="29"/>
                  </a:lnTo>
                  <a:lnTo>
                    <a:pt x="89" y="27"/>
                  </a:lnTo>
                  <a:lnTo>
                    <a:pt x="87" y="26"/>
                  </a:lnTo>
                  <a:lnTo>
                    <a:pt x="87" y="24"/>
                  </a:lnTo>
                  <a:lnTo>
                    <a:pt x="85" y="24"/>
                  </a:lnTo>
                  <a:lnTo>
                    <a:pt x="84" y="23"/>
                  </a:lnTo>
                  <a:lnTo>
                    <a:pt x="82" y="21"/>
                  </a:lnTo>
                  <a:lnTo>
                    <a:pt x="81" y="21"/>
                  </a:lnTo>
                  <a:lnTo>
                    <a:pt x="77" y="19"/>
                  </a:lnTo>
                  <a:lnTo>
                    <a:pt x="73" y="18"/>
                  </a:lnTo>
                  <a:lnTo>
                    <a:pt x="69" y="16"/>
                  </a:lnTo>
                  <a:lnTo>
                    <a:pt x="66" y="13"/>
                  </a:lnTo>
                  <a:lnTo>
                    <a:pt x="64" y="10"/>
                  </a:lnTo>
                  <a:lnTo>
                    <a:pt x="61" y="8"/>
                  </a:lnTo>
                  <a:lnTo>
                    <a:pt x="58" y="6"/>
                  </a:lnTo>
                  <a:lnTo>
                    <a:pt x="55" y="5"/>
                  </a:lnTo>
                  <a:lnTo>
                    <a:pt x="48" y="3"/>
                  </a:lnTo>
                  <a:lnTo>
                    <a:pt x="42" y="3"/>
                  </a:lnTo>
                  <a:lnTo>
                    <a:pt x="34" y="2"/>
                  </a:lnTo>
                  <a:lnTo>
                    <a:pt x="26" y="0"/>
                  </a:lnTo>
                  <a:lnTo>
                    <a:pt x="18" y="0"/>
                  </a:lnTo>
                  <a:lnTo>
                    <a:pt x="10" y="2"/>
                  </a:lnTo>
                  <a:lnTo>
                    <a:pt x="3" y="2"/>
                  </a:lnTo>
                  <a:lnTo>
                    <a:pt x="0" y="5"/>
                  </a:lnTo>
                  <a:lnTo>
                    <a:pt x="0" y="6"/>
                  </a:lnTo>
                  <a:lnTo>
                    <a:pt x="2" y="8"/>
                  </a:lnTo>
                  <a:lnTo>
                    <a:pt x="5" y="11"/>
                  </a:lnTo>
                  <a:lnTo>
                    <a:pt x="10" y="16"/>
                  </a:lnTo>
                  <a:lnTo>
                    <a:pt x="15" y="19"/>
                  </a:lnTo>
                  <a:lnTo>
                    <a:pt x="19" y="23"/>
                  </a:lnTo>
                  <a:lnTo>
                    <a:pt x="23" y="24"/>
                  </a:lnTo>
                  <a:lnTo>
                    <a:pt x="24" y="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1" name="Freeform 1097"/>
            <p:cNvSpPr>
              <a:spLocks/>
            </p:cNvSpPr>
            <p:nvPr/>
          </p:nvSpPr>
          <p:spPr bwMode="auto">
            <a:xfrm>
              <a:off x="4468" y="2544"/>
              <a:ext cx="89" cy="61"/>
            </a:xfrm>
            <a:custGeom>
              <a:avLst/>
              <a:gdLst>
                <a:gd name="T0" fmla="*/ 24 w 89"/>
                <a:gd name="T1" fmla="*/ 26 h 61"/>
                <a:gd name="T2" fmla="*/ 26 w 89"/>
                <a:gd name="T3" fmla="*/ 27 h 61"/>
                <a:gd name="T4" fmla="*/ 28 w 89"/>
                <a:gd name="T5" fmla="*/ 29 h 61"/>
                <a:gd name="T6" fmla="*/ 29 w 89"/>
                <a:gd name="T7" fmla="*/ 31 h 61"/>
                <a:gd name="T8" fmla="*/ 32 w 89"/>
                <a:gd name="T9" fmla="*/ 32 h 61"/>
                <a:gd name="T10" fmla="*/ 34 w 89"/>
                <a:gd name="T11" fmla="*/ 32 h 61"/>
                <a:gd name="T12" fmla="*/ 36 w 89"/>
                <a:gd name="T13" fmla="*/ 34 h 61"/>
                <a:gd name="T14" fmla="*/ 36 w 89"/>
                <a:gd name="T15" fmla="*/ 35 h 61"/>
                <a:gd name="T16" fmla="*/ 37 w 89"/>
                <a:gd name="T17" fmla="*/ 37 h 61"/>
                <a:gd name="T18" fmla="*/ 39 w 89"/>
                <a:gd name="T19" fmla="*/ 43 h 61"/>
                <a:gd name="T20" fmla="*/ 44 w 89"/>
                <a:gd name="T21" fmla="*/ 48 h 61"/>
                <a:gd name="T22" fmla="*/ 48 w 89"/>
                <a:gd name="T23" fmla="*/ 52 h 61"/>
                <a:gd name="T24" fmla="*/ 55 w 89"/>
                <a:gd name="T25" fmla="*/ 53 h 61"/>
                <a:gd name="T26" fmla="*/ 61 w 89"/>
                <a:gd name="T27" fmla="*/ 55 h 61"/>
                <a:gd name="T28" fmla="*/ 68 w 89"/>
                <a:gd name="T29" fmla="*/ 56 h 61"/>
                <a:gd name="T30" fmla="*/ 74 w 89"/>
                <a:gd name="T31" fmla="*/ 58 h 61"/>
                <a:gd name="T32" fmla="*/ 79 w 89"/>
                <a:gd name="T33" fmla="*/ 61 h 61"/>
                <a:gd name="T34" fmla="*/ 82 w 89"/>
                <a:gd name="T35" fmla="*/ 58 h 61"/>
                <a:gd name="T36" fmla="*/ 85 w 89"/>
                <a:gd name="T37" fmla="*/ 53 h 61"/>
                <a:gd name="T38" fmla="*/ 87 w 89"/>
                <a:gd name="T39" fmla="*/ 50 h 61"/>
                <a:gd name="T40" fmla="*/ 87 w 89"/>
                <a:gd name="T41" fmla="*/ 47 h 61"/>
                <a:gd name="T42" fmla="*/ 89 w 89"/>
                <a:gd name="T43" fmla="*/ 43 h 61"/>
                <a:gd name="T44" fmla="*/ 89 w 89"/>
                <a:gd name="T45" fmla="*/ 40 h 61"/>
                <a:gd name="T46" fmla="*/ 89 w 89"/>
                <a:gd name="T47" fmla="*/ 35 h 61"/>
                <a:gd name="T48" fmla="*/ 89 w 89"/>
                <a:gd name="T49" fmla="*/ 31 h 61"/>
                <a:gd name="T50" fmla="*/ 89 w 89"/>
                <a:gd name="T51" fmla="*/ 29 h 61"/>
                <a:gd name="T52" fmla="*/ 89 w 89"/>
                <a:gd name="T53" fmla="*/ 27 h 61"/>
                <a:gd name="T54" fmla="*/ 87 w 89"/>
                <a:gd name="T55" fmla="*/ 26 h 61"/>
                <a:gd name="T56" fmla="*/ 87 w 89"/>
                <a:gd name="T57" fmla="*/ 24 h 61"/>
                <a:gd name="T58" fmla="*/ 85 w 89"/>
                <a:gd name="T59" fmla="*/ 24 h 61"/>
                <a:gd name="T60" fmla="*/ 84 w 89"/>
                <a:gd name="T61" fmla="*/ 23 h 61"/>
                <a:gd name="T62" fmla="*/ 82 w 89"/>
                <a:gd name="T63" fmla="*/ 21 h 61"/>
                <a:gd name="T64" fmla="*/ 81 w 89"/>
                <a:gd name="T65" fmla="*/ 21 h 61"/>
                <a:gd name="T66" fmla="*/ 77 w 89"/>
                <a:gd name="T67" fmla="*/ 19 h 61"/>
                <a:gd name="T68" fmla="*/ 73 w 89"/>
                <a:gd name="T69" fmla="*/ 18 h 61"/>
                <a:gd name="T70" fmla="*/ 69 w 89"/>
                <a:gd name="T71" fmla="*/ 16 h 61"/>
                <a:gd name="T72" fmla="*/ 66 w 89"/>
                <a:gd name="T73" fmla="*/ 13 h 61"/>
                <a:gd name="T74" fmla="*/ 64 w 89"/>
                <a:gd name="T75" fmla="*/ 10 h 61"/>
                <a:gd name="T76" fmla="*/ 61 w 89"/>
                <a:gd name="T77" fmla="*/ 8 h 61"/>
                <a:gd name="T78" fmla="*/ 58 w 89"/>
                <a:gd name="T79" fmla="*/ 6 h 61"/>
                <a:gd name="T80" fmla="*/ 55 w 89"/>
                <a:gd name="T81" fmla="*/ 5 h 61"/>
                <a:gd name="T82" fmla="*/ 48 w 89"/>
                <a:gd name="T83" fmla="*/ 3 h 61"/>
                <a:gd name="T84" fmla="*/ 42 w 89"/>
                <a:gd name="T85" fmla="*/ 3 h 61"/>
                <a:gd name="T86" fmla="*/ 34 w 89"/>
                <a:gd name="T87" fmla="*/ 2 h 61"/>
                <a:gd name="T88" fmla="*/ 26 w 89"/>
                <a:gd name="T89" fmla="*/ 0 h 61"/>
                <a:gd name="T90" fmla="*/ 18 w 89"/>
                <a:gd name="T91" fmla="*/ 0 h 61"/>
                <a:gd name="T92" fmla="*/ 10 w 89"/>
                <a:gd name="T93" fmla="*/ 2 h 61"/>
                <a:gd name="T94" fmla="*/ 3 w 89"/>
                <a:gd name="T95" fmla="*/ 2 h 61"/>
                <a:gd name="T96" fmla="*/ 0 w 89"/>
                <a:gd name="T97" fmla="*/ 5 h 61"/>
                <a:gd name="T98" fmla="*/ 0 w 89"/>
                <a:gd name="T99" fmla="*/ 6 h 61"/>
                <a:gd name="T100" fmla="*/ 2 w 89"/>
                <a:gd name="T101" fmla="*/ 8 h 61"/>
                <a:gd name="T102" fmla="*/ 5 w 89"/>
                <a:gd name="T103" fmla="*/ 11 h 61"/>
                <a:gd name="T104" fmla="*/ 10 w 89"/>
                <a:gd name="T105" fmla="*/ 16 h 61"/>
                <a:gd name="T106" fmla="*/ 15 w 89"/>
                <a:gd name="T107" fmla="*/ 19 h 61"/>
                <a:gd name="T108" fmla="*/ 19 w 89"/>
                <a:gd name="T109" fmla="*/ 23 h 61"/>
                <a:gd name="T110" fmla="*/ 23 w 89"/>
                <a:gd name="T111" fmla="*/ 24 h 61"/>
                <a:gd name="T112" fmla="*/ 24 w 89"/>
                <a:gd name="T113" fmla="*/ 26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61"/>
                <a:gd name="T173" fmla="*/ 89 w 89"/>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61">
                  <a:moveTo>
                    <a:pt x="24" y="26"/>
                  </a:moveTo>
                  <a:lnTo>
                    <a:pt x="26" y="27"/>
                  </a:lnTo>
                  <a:lnTo>
                    <a:pt x="28" y="29"/>
                  </a:lnTo>
                  <a:lnTo>
                    <a:pt x="29" y="31"/>
                  </a:lnTo>
                  <a:lnTo>
                    <a:pt x="32" y="32"/>
                  </a:lnTo>
                  <a:lnTo>
                    <a:pt x="34" y="32"/>
                  </a:lnTo>
                  <a:lnTo>
                    <a:pt x="36" y="34"/>
                  </a:lnTo>
                  <a:lnTo>
                    <a:pt x="36" y="35"/>
                  </a:lnTo>
                  <a:lnTo>
                    <a:pt x="37" y="37"/>
                  </a:lnTo>
                  <a:lnTo>
                    <a:pt x="39" y="43"/>
                  </a:lnTo>
                  <a:lnTo>
                    <a:pt x="44" y="48"/>
                  </a:lnTo>
                  <a:lnTo>
                    <a:pt x="48" y="52"/>
                  </a:lnTo>
                  <a:lnTo>
                    <a:pt x="55" y="53"/>
                  </a:lnTo>
                  <a:lnTo>
                    <a:pt x="61" y="55"/>
                  </a:lnTo>
                  <a:lnTo>
                    <a:pt x="68" y="56"/>
                  </a:lnTo>
                  <a:lnTo>
                    <a:pt x="74" y="58"/>
                  </a:lnTo>
                  <a:lnTo>
                    <a:pt x="79" y="61"/>
                  </a:lnTo>
                  <a:lnTo>
                    <a:pt x="82" y="58"/>
                  </a:lnTo>
                  <a:lnTo>
                    <a:pt x="85" y="53"/>
                  </a:lnTo>
                  <a:lnTo>
                    <a:pt x="87" y="50"/>
                  </a:lnTo>
                  <a:lnTo>
                    <a:pt x="87" y="47"/>
                  </a:lnTo>
                  <a:lnTo>
                    <a:pt x="89" y="43"/>
                  </a:lnTo>
                  <a:lnTo>
                    <a:pt x="89" y="40"/>
                  </a:lnTo>
                  <a:lnTo>
                    <a:pt x="89" y="35"/>
                  </a:lnTo>
                  <a:lnTo>
                    <a:pt x="89" y="31"/>
                  </a:lnTo>
                  <a:lnTo>
                    <a:pt x="89" y="29"/>
                  </a:lnTo>
                  <a:lnTo>
                    <a:pt x="89" y="27"/>
                  </a:lnTo>
                  <a:lnTo>
                    <a:pt x="87" y="26"/>
                  </a:lnTo>
                  <a:lnTo>
                    <a:pt x="87" y="24"/>
                  </a:lnTo>
                  <a:lnTo>
                    <a:pt x="85" y="24"/>
                  </a:lnTo>
                  <a:lnTo>
                    <a:pt x="84" y="23"/>
                  </a:lnTo>
                  <a:lnTo>
                    <a:pt x="82" y="21"/>
                  </a:lnTo>
                  <a:lnTo>
                    <a:pt x="81" y="21"/>
                  </a:lnTo>
                  <a:lnTo>
                    <a:pt x="77" y="19"/>
                  </a:lnTo>
                  <a:lnTo>
                    <a:pt x="73" y="18"/>
                  </a:lnTo>
                  <a:lnTo>
                    <a:pt x="69" y="16"/>
                  </a:lnTo>
                  <a:lnTo>
                    <a:pt x="66" y="13"/>
                  </a:lnTo>
                  <a:lnTo>
                    <a:pt x="64" y="10"/>
                  </a:lnTo>
                  <a:lnTo>
                    <a:pt x="61" y="8"/>
                  </a:lnTo>
                  <a:lnTo>
                    <a:pt x="58" y="6"/>
                  </a:lnTo>
                  <a:lnTo>
                    <a:pt x="55" y="5"/>
                  </a:lnTo>
                  <a:lnTo>
                    <a:pt x="48" y="3"/>
                  </a:lnTo>
                  <a:lnTo>
                    <a:pt x="42" y="3"/>
                  </a:lnTo>
                  <a:lnTo>
                    <a:pt x="34" y="2"/>
                  </a:lnTo>
                  <a:lnTo>
                    <a:pt x="26" y="0"/>
                  </a:lnTo>
                  <a:lnTo>
                    <a:pt x="18" y="0"/>
                  </a:lnTo>
                  <a:lnTo>
                    <a:pt x="10" y="2"/>
                  </a:lnTo>
                  <a:lnTo>
                    <a:pt x="3" y="2"/>
                  </a:lnTo>
                  <a:lnTo>
                    <a:pt x="0" y="5"/>
                  </a:lnTo>
                  <a:lnTo>
                    <a:pt x="0" y="6"/>
                  </a:lnTo>
                  <a:lnTo>
                    <a:pt x="2" y="8"/>
                  </a:lnTo>
                  <a:lnTo>
                    <a:pt x="5" y="11"/>
                  </a:lnTo>
                  <a:lnTo>
                    <a:pt x="10" y="16"/>
                  </a:lnTo>
                  <a:lnTo>
                    <a:pt x="15" y="19"/>
                  </a:lnTo>
                  <a:lnTo>
                    <a:pt x="19" y="23"/>
                  </a:lnTo>
                  <a:lnTo>
                    <a:pt x="23" y="24"/>
                  </a:lnTo>
                  <a:lnTo>
                    <a:pt x="24" y="2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2" name="Freeform 1098"/>
            <p:cNvSpPr>
              <a:spLocks/>
            </p:cNvSpPr>
            <p:nvPr/>
          </p:nvSpPr>
          <p:spPr bwMode="auto">
            <a:xfrm>
              <a:off x="4508" y="2607"/>
              <a:ext cx="58" cy="38"/>
            </a:xfrm>
            <a:custGeom>
              <a:avLst/>
              <a:gdLst>
                <a:gd name="T0" fmla="*/ 2 w 58"/>
                <a:gd name="T1" fmla="*/ 5 h 38"/>
                <a:gd name="T2" fmla="*/ 2 w 58"/>
                <a:gd name="T3" fmla="*/ 9 h 38"/>
                <a:gd name="T4" fmla="*/ 4 w 58"/>
                <a:gd name="T5" fmla="*/ 14 h 38"/>
                <a:gd name="T6" fmla="*/ 7 w 58"/>
                <a:gd name="T7" fmla="*/ 17 h 38"/>
                <a:gd name="T8" fmla="*/ 12 w 58"/>
                <a:gd name="T9" fmla="*/ 19 h 38"/>
                <a:gd name="T10" fmla="*/ 16 w 58"/>
                <a:gd name="T11" fmla="*/ 22 h 38"/>
                <a:gd name="T12" fmla="*/ 21 w 58"/>
                <a:gd name="T13" fmla="*/ 24 h 38"/>
                <a:gd name="T14" fmla="*/ 26 w 58"/>
                <a:gd name="T15" fmla="*/ 26 h 38"/>
                <a:gd name="T16" fmla="*/ 29 w 58"/>
                <a:gd name="T17" fmla="*/ 27 h 38"/>
                <a:gd name="T18" fmla="*/ 33 w 58"/>
                <a:gd name="T19" fmla="*/ 29 h 38"/>
                <a:gd name="T20" fmla="*/ 34 w 58"/>
                <a:gd name="T21" fmla="*/ 29 h 38"/>
                <a:gd name="T22" fmla="*/ 34 w 58"/>
                <a:gd name="T23" fmla="*/ 30 h 38"/>
                <a:gd name="T24" fmla="*/ 36 w 58"/>
                <a:gd name="T25" fmla="*/ 32 h 38"/>
                <a:gd name="T26" fmla="*/ 37 w 58"/>
                <a:gd name="T27" fmla="*/ 34 h 38"/>
                <a:gd name="T28" fmla="*/ 39 w 58"/>
                <a:gd name="T29" fmla="*/ 35 h 38"/>
                <a:gd name="T30" fmla="*/ 41 w 58"/>
                <a:gd name="T31" fmla="*/ 37 h 38"/>
                <a:gd name="T32" fmla="*/ 42 w 58"/>
                <a:gd name="T33" fmla="*/ 37 h 38"/>
                <a:gd name="T34" fmla="*/ 44 w 58"/>
                <a:gd name="T35" fmla="*/ 37 h 38"/>
                <a:gd name="T36" fmla="*/ 45 w 58"/>
                <a:gd name="T37" fmla="*/ 38 h 38"/>
                <a:gd name="T38" fmla="*/ 47 w 58"/>
                <a:gd name="T39" fmla="*/ 38 h 38"/>
                <a:gd name="T40" fmla="*/ 49 w 58"/>
                <a:gd name="T41" fmla="*/ 38 h 38"/>
                <a:gd name="T42" fmla="*/ 50 w 58"/>
                <a:gd name="T43" fmla="*/ 38 h 38"/>
                <a:gd name="T44" fmla="*/ 52 w 58"/>
                <a:gd name="T45" fmla="*/ 37 h 38"/>
                <a:gd name="T46" fmla="*/ 52 w 58"/>
                <a:gd name="T47" fmla="*/ 37 h 38"/>
                <a:gd name="T48" fmla="*/ 53 w 58"/>
                <a:gd name="T49" fmla="*/ 35 h 38"/>
                <a:gd name="T50" fmla="*/ 55 w 58"/>
                <a:gd name="T51" fmla="*/ 34 h 38"/>
                <a:gd name="T52" fmla="*/ 57 w 58"/>
                <a:gd name="T53" fmla="*/ 32 h 38"/>
                <a:gd name="T54" fmla="*/ 57 w 58"/>
                <a:gd name="T55" fmla="*/ 30 h 38"/>
                <a:gd name="T56" fmla="*/ 58 w 58"/>
                <a:gd name="T57" fmla="*/ 29 h 38"/>
                <a:gd name="T58" fmla="*/ 58 w 58"/>
                <a:gd name="T59" fmla="*/ 27 h 38"/>
                <a:gd name="T60" fmla="*/ 58 w 58"/>
                <a:gd name="T61" fmla="*/ 26 h 38"/>
                <a:gd name="T62" fmla="*/ 57 w 58"/>
                <a:gd name="T63" fmla="*/ 24 h 38"/>
                <a:gd name="T64" fmla="*/ 55 w 58"/>
                <a:gd name="T65" fmla="*/ 21 h 38"/>
                <a:gd name="T66" fmla="*/ 53 w 58"/>
                <a:gd name="T67" fmla="*/ 17 h 38"/>
                <a:gd name="T68" fmla="*/ 52 w 58"/>
                <a:gd name="T69" fmla="*/ 16 h 38"/>
                <a:gd name="T70" fmla="*/ 50 w 58"/>
                <a:gd name="T71" fmla="*/ 14 h 38"/>
                <a:gd name="T72" fmla="*/ 49 w 58"/>
                <a:gd name="T73" fmla="*/ 13 h 38"/>
                <a:gd name="T74" fmla="*/ 47 w 58"/>
                <a:gd name="T75" fmla="*/ 11 h 38"/>
                <a:gd name="T76" fmla="*/ 44 w 58"/>
                <a:gd name="T77" fmla="*/ 11 h 38"/>
                <a:gd name="T78" fmla="*/ 41 w 58"/>
                <a:gd name="T79" fmla="*/ 11 h 38"/>
                <a:gd name="T80" fmla="*/ 37 w 58"/>
                <a:gd name="T81" fmla="*/ 11 h 38"/>
                <a:gd name="T82" fmla="*/ 33 w 58"/>
                <a:gd name="T83" fmla="*/ 9 h 38"/>
                <a:gd name="T84" fmla="*/ 28 w 58"/>
                <a:gd name="T85" fmla="*/ 8 h 38"/>
                <a:gd name="T86" fmla="*/ 23 w 58"/>
                <a:gd name="T87" fmla="*/ 6 h 38"/>
                <a:gd name="T88" fmla="*/ 20 w 58"/>
                <a:gd name="T89" fmla="*/ 5 h 38"/>
                <a:gd name="T90" fmla="*/ 15 w 58"/>
                <a:gd name="T91" fmla="*/ 1 h 38"/>
                <a:gd name="T92" fmla="*/ 10 w 58"/>
                <a:gd name="T93" fmla="*/ 0 h 38"/>
                <a:gd name="T94" fmla="*/ 5 w 58"/>
                <a:gd name="T95" fmla="*/ 0 h 38"/>
                <a:gd name="T96" fmla="*/ 2 w 58"/>
                <a:gd name="T97" fmla="*/ 0 h 38"/>
                <a:gd name="T98" fmla="*/ 0 w 58"/>
                <a:gd name="T99" fmla="*/ 0 h 38"/>
                <a:gd name="T100" fmla="*/ 0 w 58"/>
                <a:gd name="T101" fmla="*/ 1 h 38"/>
                <a:gd name="T102" fmla="*/ 0 w 58"/>
                <a:gd name="T103" fmla="*/ 1 h 38"/>
                <a:gd name="T104" fmla="*/ 0 w 58"/>
                <a:gd name="T105" fmla="*/ 1 h 38"/>
                <a:gd name="T106" fmla="*/ 0 w 58"/>
                <a:gd name="T107" fmla="*/ 3 h 38"/>
                <a:gd name="T108" fmla="*/ 0 w 58"/>
                <a:gd name="T109" fmla="*/ 3 h 38"/>
                <a:gd name="T110" fmla="*/ 0 w 58"/>
                <a:gd name="T111" fmla="*/ 5 h 38"/>
                <a:gd name="T112" fmla="*/ 2 w 58"/>
                <a:gd name="T113" fmla="*/ 5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8"/>
                <a:gd name="T173" fmla="*/ 58 w 58"/>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8">
                  <a:moveTo>
                    <a:pt x="2" y="5"/>
                  </a:moveTo>
                  <a:lnTo>
                    <a:pt x="2" y="9"/>
                  </a:lnTo>
                  <a:lnTo>
                    <a:pt x="4" y="14"/>
                  </a:lnTo>
                  <a:lnTo>
                    <a:pt x="7" y="17"/>
                  </a:lnTo>
                  <a:lnTo>
                    <a:pt x="12" y="19"/>
                  </a:lnTo>
                  <a:lnTo>
                    <a:pt x="16" y="22"/>
                  </a:lnTo>
                  <a:lnTo>
                    <a:pt x="21" y="24"/>
                  </a:lnTo>
                  <a:lnTo>
                    <a:pt x="26" y="26"/>
                  </a:lnTo>
                  <a:lnTo>
                    <a:pt x="29" y="27"/>
                  </a:lnTo>
                  <a:lnTo>
                    <a:pt x="33" y="29"/>
                  </a:lnTo>
                  <a:lnTo>
                    <a:pt x="34" y="29"/>
                  </a:lnTo>
                  <a:lnTo>
                    <a:pt x="34" y="30"/>
                  </a:lnTo>
                  <a:lnTo>
                    <a:pt x="36" y="32"/>
                  </a:lnTo>
                  <a:lnTo>
                    <a:pt x="37" y="34"/>
                  </a:lnTo>
                  <a:lnTo>
                    <a:pt x="39" y="35"/>
                  </a:lnTo>
                  <a:lnTo>
                    <a:pt x="41" y="37"/>
                  </a:lnTo>
                  <a:lnTo>
                    <a:pt x="42" y="37"/>
                  </a:lnTo>
                  <a:lnTo>
                    <a:pt x="44" y="37"/>
                  </a:lnTo>
                  <a:lnTo>
                    <a:pt x="45" y="38"/>
                  </a:lnTo>
                  <a:lnTo>
                    <a:pt x="47" y="38"/>
                  </a:lnTo>
                  <a:lnTo>
                    <a:pt x="49" y="38"/>
                  </a:lnTo>
                  <a:lnTo>
                    <a:pt x="50" y="38"/>
                  </a:lnTo>
                  <a:lnTo>
                    <a:pt x="52" y="37"/>
                  </a:lnTo>
                  <a:lnTo>
                    <a:pt x="53" y="35"/>
                  </a:lnTo>
                  <a:lnTo>
                    <a:pt x="55" y="34"/>
                  </a:lnTo>
                  <a:lnTo>
                    <a:pt x="57" y="32"/>
                  </a:lnTo>
                  <a:lnTo>
                    <a:pt x="57" y="30"/>
                  </a:lnTo>
                  <a:lnTo>
                    <a:pt x="58" y="29"/>
                  </a:lnTo>
                  <a:lnTo>
                    <a:pt x="58" y="27"/>
                  </a:lnTo>
                  <a:lnTo>
                    <a:pt x="58" y="26"/>
                  </a:lnTo>
                  <a:lnTo>
                    <a:pt x="57" y="24"/>
                  </a:lnTo>
                  <a:lnTo>
                    <a:pt x="55" y="21"/>
                  </a:lnTo>
                  <a:lnTo>
                    <a:pt x="53" y="17"/>
                  </a:lnTo>
                  <a:lnTo>
                    <a:pt x="52" y="16"/>
                  </a:lnTo>
                  <a:lnTo>
                    <a:pt x="50" y="14"/>
                  </a:lnTo>
                  <a:lnTo>
                    <a:pt x="49" y="13"/>
                  </a:lnTo>
                  <a:lnTo>
                    <a:pt x="47" y="11"/>
                  </a:lnTo>
                  <a:lnTo>
                    <a:pt x="44" y="11"/>
                  </a:lnTo>
                  <a:lnTo>
                    <a:pt x="41" y="11"/>
                  </a:lnTo>
                  <a:lnTo>
                    <a:pt x="37" y="11"/>
                  </a:lnTo>
                  <a:lnTo>
                    <a:pt x="33" y="9"/>
                  </a:lnTo>
                  <a:lnTo>
                    <a:pt x="28" y="8"/>
                  </a:lnTo>
                  <a:lnTo>
                    <a:pt x="23" y="6"/>
                  </a:lnTo>
                  <a:lnTo>
                    <a:pt x="20" y="5"/>
                  </a:lnTo>
                  <a:lnTo>
                    <a:pt x="15" y="1"/>
                  </a:lnTo>
                  <a:lnTo>
                    <a:pt x="10" y="0"/>
                  </a:lnTo>
                  <a:lnTo>
                    <a:pt x="5" y="0"/>
                  </a:lnTo>
                  <a:lnTo>
                    <a:pt x="2" y="0"/>
                  </a:lnTo>
                  <a:lnTo>
                    <a:pt x="0" y="0"/>
                  </a:lnTo>
                  <a:lnTo>
                    <a:pt x="0" y="1"/>
                  </a:lnTo>
                  <a:lnTo>
                    <a:pt x="0" y="3"/>
                  </a:lnTo>
                  <a:lnTo>
                    <a:pt x="0" y="5"/>
                  </a:lnTo>
                  <a:lnTo>
                    <a:pt x="2" y="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3" name="Freeform 1099"/>
            <p:cNvSpPr>
              <a:spLocks/>
            </p:cNvSpPr>
            <p:nvPr/>
          </p:nvSpPr>
          <p:spPr bwMode="auto">
            <a:xfrm>
              <a:off x="4508" y="2607"/>
              <a:ext cx="58" cy="38"/>
            </a:xfrm>
            <a:custGeom>
              <a:avLst/>
              <a:gdLst>
                <a:gd name="T0" fmla="*/ 2 w 58"/>
                <a:gd name="T1" fmla="*/ 5 h 38"/>
                <a:gd name="T2" fmla="*/ 2 w 58"/>
                <a:gd name="T3" fmla="*/ 9 h 38"/>
                <a:gd name="T4" fmla="*/ 4 w 58"/>
                <a:gd name="T5" fmla="*/ 14 h 38"/>
                <a:gd name="T6" fmla="*/ 7 w 58"/>
                <a:gd name="T7" fmla="*/ 17 h 38"/>
                <a:gd name="T8" fmla="*/ 12 w 58"/>
                <a:gd name="T9" fmla="*/ 19 h 38"/>
                <a:gd name="T10" fmla="*/ 16 w 58"/>
                <a:gd name="T11" fmla="*/ 22 h 38"/>
                <a:gd name="T12" fmla="*/ 21 w 58"/>
                <a:gd name="T13" fmla="*/ 24 h 38"/>
                <a:gd name="T14" fmla="*/ 26 w 58"/>
                <a:gd name="T15" fmla="*/ 26 h 38"/>
                <a:gd name="T16" fmla="*/ 29 w 58"/>
                <a:gd name="T17" fmla="*/ 27 h 38"/>
                <a:gd name="T18" fmla="*/ 33 w 58"/>
                <a:gd name="T19" fmla="*/ 29 h 38"/>
                <a:gd name="T20" fmla="*/ 34 w 58"/>
                <a:gd name="T21" fmla="*/ 29 h 38"/>
                <a:gd name="T22" fmla="*/ 34 w 58"/>
                <a:gd name="T23" fmla="*/ 30 h 38"/>
                <a:gd name="T24" fmla="*/ 36 w 58"/>
                <a:gd name="T25" fmla="*/ 32 h 38"/>
                <a:gd name="T26" fmla="*/ 37 w 58"/>
                <a:gd name="T27" fmla="*/ 34 h 38"/>
                <a:gd name="T28" fmla="*/ 39 w 58"/>
                <a:gd name="T29" fmla="*/ 35 h 38"/>
                <a:gd name="T30" fmla="*/ 41 w 58"/>
                <a:gd name="T31" fmla="*/ 37 h 38"/>
                <a:gd name="T32" fmla="*/ 42 w 58"/>
                <a:gd name="T33" fmla="*/ 37 h 38"/>
                <a:gd name="T34" fmla="*/ 44 w 58"/>
                <a:gd name="T35" fmla="*/ 37 h 38"/>
                <a:gd name="T36" fmla="*/ 45 w 58"/>
                <a:gd name="T37" fmla="*/ 38 h 38"/>
                <a:gd name="T38" fmla="*/ 47 w 58"/>
                <a:gd name="T39" fmla="*/ 38 h 38"/>
                <a:gd name="T40" fmla="*/ 49 w 58"/>
                <a:gd name="T41" fmla="*/ 38 h 38"/>
                <a:gd name="T42" fmla="*/ 50 w 58"/>
                <a:gd name="T43" fmla="*/ 38 h 38"/>
                <a:gd name="T44" fmla="*/ 52 w 58"/>
                <a:gd name="T45" fmla="*/ 37 h 38"/>
                <a:gd name="T46" fmla="*/ 52 w 58"/>
                <a:gd name="T47" fmla="*/ 37 h 38"/>
                <a:gd name="T48" fmla="*/ 53 w 58"/>
                <a:gd name="T49" fmla="*/ 35 h 38"/>
                <a:gd name="T50" fmla="*/ 55 w 58"/>
                <a:gd name="T51" fmla="*/ 34 h 38"/>
                <a:gd name="T52" fmla="*/ 57 w 58"/>
                <a:gd name="T53" fmla="*/ 32 h 38"/>
                <a:gd name="T54" fmla="*/ 57 w 58"/>
                <a:gd name="T55" fmla="*/ 30 h 38"/>
                <a:gd name="T56" fmla="*/ 58 w 58"/>
                <a:gd name="T57" fmla="*/ 29 h 38"/>
                <a:gd name="T58" fmla="*/ 58 w 58"/>
                <a:gd name="T59" fmla="*/ 27 h 38"/>
                <a:gd name="T60" fmla="*/ 58 w 58"/>
                <a:gd name="T61" fmla="*/ 26 h 38"/>
                <a:gd name="T62" fmla="*/ 57 w 58"/>
                <a:gd name="T63" fmla="*/ 24 h 38"/>
                <a:gd name="T64" fmla="*/ 55 w 58"/>
                <a:gd name="T65" fmla="*/ 21 h 38"/>
                <a:gd name="T66" fmla="*/ 53 w 58"/>
                <a:gd name="T67" fmla="*/ 17 h 38"/>
                <a:gd name="T68" fmla="*/ 52 w 58"/>
                <a:gd name="T69" fmla="*/ 16 h 38"/>
                <a:gd name="T70" fmla="*/ 50 w 58"/>
                <a:gd name="T71" fmla="*/ 14 h 38"/>
                <a:gd name="T72" fmla="*/ 49 w 58"/>
                <a:gd name="T73" fmla="*/ 13 h 38"/>
                <a:gd name="T74" fmla="*/ 47 w 58"/>
                <a:gd name="T75" fmla="*/ 11 h 38"/>
                <a:gd name="T76" fmla="*/ 44 w 58"/>
                <a:gd name="T77" fmla="*/ 11 h 38"/>
                <a:gd name="T78" fmla="*/ 41 w 58"/>
                <a:gd name="T79" fmla="*/ 11 h 38"/>
                <a:gd name="T80" fmla="*/ 37 w 58"/>
                <a:gd name="T81" fmla="*/ 11 h 38"/>
                <a:gd name="T82" fmla="*/ 33 w 58"/>
                <a:gd name="T83" fmla="*/ 9 h 38"/>
                <a:gd name="T84" fmla="*/ 28 w 58"/>
                <a:gd name="T85" fmla="*/ 8 h 38"/>
                <a:gd name="T86" fmla="*/ 23 w 58"/>
                <a:gd name="T87" fmla="*/ 6 h 38"/>
                <a:gd name="T88" fmla="*/ 20 w 58"/>
                <a:gd name="T89" fmla="*/ 5 h 38"/>
                <a:gd name="T90" fmla="*/ 15 w 58"/>
                <a:gd name="T91" fmla="*/ 1 h 38"/>
                <a:gd name="T92" fmla="*/ 10 w 58"/>
                <a:gd name="T93" fmla="*/ 0 h 38"/>
                <a:gd name="T94" fmla="*/ 5 w 58"/>
                <a:gd name="T95" fmla="*/ 0 h 38"/>
                <a:gd name="T96" fmla="*/ 2 w 58"/>
                <a:gd name="T97" fmla="*/ 0 h 38"/>
                <a:gd name="T98" fmla="*/ 0 w 58"/>
                <a:gd name="T99" fmla="*/ 0 h 38"/>
                <a:gd name="T100" fmla="*/ 0 w 58"/>
                <a:gd name="T101" fmla="*/ 1 h 38"/>
                <a:gd name="T102" fmla="*/ 0 w 58"/>
                <a:gd name="T103" fmla="*/ 1 h 38"/>
                <a:gd name="T104" fmla="*/ 0 w 58"/>
                <a:gd name="T105" fmla="*/ 1 h 38"/>
                <a:gd name="T106" fmla="*/ 0 w 58"/>
                <a:gd name="T107" fmla="*/ 3 h 38"/>
                <a:gd name="T108" fmla="*/ 0 w 58"/>
                <a:gd name="T109" fmla="*/ 3 h 38"/>
                <a:gd name="T110" fmla="*/ 0 w 58"/>
                <a:gd name="T111" fmla="*/ 5 h 38"/>
                <a:gd name="T112" fmla="*/ 2 w 58"/>
                <a:gd name="T113" fmla="*/ 5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8"/>
                <a:gd name="T173" fmla="*/ 58 w 58"/>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8">
                  <a:moveTo>
                    <a:pt x="2" y="5"/>
                  </a:moveTo>
                  <a:lnTo>
                    <a:pt x="2" y="9"/>
                  </a:lnTo>
                  <a:lnTo>
                    <a:pt x="4" y="14"/>
                  </a:lnTo>
                  <a:lnTo>
                    <a:pt x="7" y="17"/>
                  </a:lnTo>
                  <a:lnTo>
                    <a:pt x="12" y="19"/>
                  </a:lnTo>
                  <a:lnTo>
                    <a:pt x="16" y="22"/>
                  </a:lnTo>
                  <a:lnTo>
                    <a:pt x="21" y="24"/>
                  </a:lnTo>
                  <a:lnTo>
                    <a:pt x="26" y="26"/>
                  </a:lnTo>
                  <a:lnTo>
                    <a:pt x="29" y="27"/>
                  </a:lnTo>
                  <a:lnTo>
                    <a:pt x="33" y="29"/>
                  </a:lnTo>
                  <a:lnTo>
                    <a:pt x="34" y="29"/>
                  </a:lnTo>
                  <a:lnTo>
                    <a:pt x="34" y="30"/>
                  </a:lnTo>
                  <a:lnTo>
                    <a:pt x="36" y="32"/>
                  </a:lnTo>
                  <a:lnTo>
                    <a:pt x="37" y="34"/>
                  </a:lnTo>
                  <a:lnTo>
                    <a:pt x="39" y="35"/>
                  </a:lnTo>
                  <a:lnTo>
                    <a:pt x="41" y="37"/>
                  </a:lnTo>
                  <a:lnTo>
                    <a:pt x="42" y="37"/>
                  </a:lnTo>
                  <a:lnTo>
                    <a:pt x="44" y="37"/>
                  </a:lnTo>
                  <a:lnTo>
                    <a:pt x="45" y="38"/>
                  </a:lnTo>
                  <a:lnTo>
                    <a:pt x="47" y="38"/>
                  </a:lnTo>
                  <a:lnTo>
                    <a:pt x="49" y="38"/>
                  </a:lnTo>
                  <a:lnTo>
                    <a:pt x="50" y="38"/>
                  </a:lnTo>
                  <a:lnTo>
                    <a:pt x="52" y="37"/>
                  </a:lnTo>
                  <a:lnTo>
                    <a:pt x="53" y="35"/>
                  </a:lnTo>
                  <a:lnTo>
                    <a:pt x="55" y="34"/>
                  </a:lnTo>
                  <a:lnTo>
                    <a:pt x="57" y="32"/>
                  </a:lnTo>
                  <a:lnTo>
                    <a:pt x="57" y="30"/>
                  </a:lnTo>
                  <a:lnTo>
                    <a:pt x="58" y="29"/>
                  </a:lnTo>
                  <a:lnTo>
                    <a:pt x="58" y="27"/>
                  </a:lnTo>
                  <a:lnTo>
                    <a:pt x="58" y="26"/>
                  </a:lnTo>
                  <a:lnTo>
                    <a:pt x="57" y="24"/>
                  </a:lnTo>
                  <a:lnTo>
                    <a:pt x="55" y="21"/>
                  </a:lnTo>
                  <a:lnTo>
                    <a:pt x="53" y="17"/>
                  </a:lnTo>
                  <a:lnTo>
                    <a:pt x="52" y="16"/>
                  </a:lnTo>
                  <a:lnTo>
                    <a:pt x="50" y="14"/>
                  </a:lnTo>
                  <a:lnTo>
                    <a:pt x="49" y="13"/>
                  </a:lnTo>
                  <a:lnTo>
                    <a:pt x="47" y="11"/>
                  </a:lnTo>
                  <a:lnTo>
                    <a:pt x="44" y="11"/>
                  </a:lnTo>
                  <a:lnTo>
                    <a:pt x="41" y="11"/>
                  </a:lnTo>
                  <a:lnTo>
                    <a:pt x="37" y="11"/>
                  </a:lnTo>
                  <a:lnTo>
                    <a:pt x="33" y="9"/>
                  </a:lnTo>
                  <a:lnTo>
                    <a:pt x="28" y="8"/>
                  </a:lnTo>
                  <a:lnTo>
                    <a:pt x="23" y="6"/>
                  </a:lnTo>
                  <a:lnTo>
                    <a:pt x="20" y="5"/>
                  </a:lnTo>
                  <a:lnTo>
                    <a:pt x="15" y="1"/>
                  </a:lnTo>
                  <a:lnTo>
                    <a:pt x="10" y="0"/>
                  </a:lnTo>
                  <a:lnTo>
                    <a:pt x="5" y="0"/>
                  </a:lnTo>
                  <a:lnTo>
                    <a:pt x="2" y="0"/>
                  </a:lnTo>
                  <a:lnTo>
                    <a:pt x="0" y="0"/>
                  </a:lnTo>
                  <a:lnTo>
                    <a:pt x="0" y="1"/>
                  </a:lnTo>
                  <a:lnTo>
                    <a:pt x="0" y="3"/>
                  </a:lnTo>
                  <a:lnTo>
                    <a:pt x="0" y="5"/>
                  </a:lnTo>
                  <a:lnTo>
                    <a:pt x="2" y="5"/>
                  </a:lnTo>
                </a:path>
              </a:pathLst>
            </a:custGeom>
            <a:solidFill>
              <a:srgbClr val="FFFF66"/>
            </a:solidFill>
            <a:ln w="4763">
              <a:solidFill>
                <a:srgbClr val="990000"/>
              </a:solidFill>
              <a:round/>
              <a:headEnd/>
              <a:tailEnd/>
            </a:ln>
          </p:spPr>
          <p:txBody>
            <a:bodyPr/>
            <a:lstStyle/>
            <a:p>
              <a:endParaRPr lang="en-GB"/>
            </a:p>
          </p:txBody>
        </p:sp>
        <p:sp>
          <p:nvSpPr>
            <p:cNvPr id="784" name="Freeform 1100"/>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5" name="Freeform 1101"/>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6" name="Freeform 1102"/>
            <p:cNvSpPr>
              <a:spLocks/>
            </p:cNvSpPr>
            <p:nvPr/>
          </p:nvSpPr>
          <p:spPr bwMode="auto">
            <a:xfrm>
              <a:off x="4568" y="2644"/>
              <a:ext cx="50" cy="50"/>
            </a:xfrm>
            <a:custGeom>
              <a:avLst/>
              <a:gdLst>
                <a:gd name="T0" fmla="*/ 1 w 50"/>
                <a:gd name="T1" fmla="*/ 16 h 50"/>
                <a:gd name="T2" fmla="*/ 5 w 50"/>
                <a:gd name="T3" fmla="*/ 19 h 50"/>
                <a:gd name="T4" fmla="*/ 8 w 50"/>
                <a:gd name="T5" fmla="*/ 21 h 50"/>
                <a:gd name="T6" fmla="*/ 9 w 50"/>
                <a:gd name="T7" fmla="*/ 24 h 50"/>
                <a:gd name="T8" fmla="*/ 11 w 50"/>
                <a:gd name="T9" fmla="*/ 27 h 50"/>
                <a:gd name="T10" fmla="*/ 13 w 50"/>
                <a:gd name="T11" fmla="*/ 30 h 50"/>
                <a:gd name="T12" fmla="*/ 14 w 50"/>
                <a:gd name="T13" fmla="*/ 34 h 50"/>
                <a:gd name="T14" fmla="*/ 16 w 50"/>
                <a:gd name="T15" fmla="*/ 37 h 50"/>
                <a:gd name="T16" fmla="*/ 18 w 50"/>
                <a:gd name="T17" fmla="*/ 40 h 50"/>
                <a:gd name="T18" fmla="*/ 21 w 50"/>
                <a:gd name="T19" fmla="*/ 42 h 50"/>
                <a:gd name="T20" fmla="*/ 22 w 50"/>
                <a:gd name="T21" fmla="*/ 43 h 50"/>
                <a:gd name="T22" fmla="*/ 26 w 50"/>
                <a:gd name="T23" fmla="*/ 46 h 50"/>
                <a:gd name="T24" fmla="*/ 27 w 50"/>
                <a:gd name="T25" fmla="*/ 48 h 50"/>
                <a:gd name="T26" fmla="*/ 30 w 50"/>
                <a:gd name="T27" fmla="*/ 50 h 50"/>
                <a:gd name="T28" fmla="*/ 34 w 50"/>
                <a:gd name="T29" fmla="*/ 50 h 50"/>
                <a:gd name="T30" fmla="*/ 37 w 50"/>
                <a:gd name="T31" fmla="*/ 50 h 50"/>
                <a:gd name="T32" fmla="*/ 40 w 50"/>
                <a:gd name="T33" fmla="*/ 50 h 50"/>
                <a:gd name="T34" fmla="*/ 42 w 50"/>
                <a:gd name="T35" fmla="*/ 48 h 50"/>
                <a:gd name="T36" fmla="*/ 45 w 50"/>
                <a:gd name="T37" fmla="*/ 46 h 50"/>
                <a:gd name="T38" fmla="*/ 46 w 50"/>
                <a:gd name="T39" fmla="*/ 45 h 50"/>
                <a:gd name="T40" fmla="*/ 48 w 50"/>
                <a:gd name="T41" fmla="*/ 42 h 50"/>
                <a:gd name="T42" fmla="*/ 48 w 50"/>
                <a:gd name="T43" fmla="*/ 40 h 50"/>
                <a:gd name="T44" fmla="*/ 50 w 50"/>
                <a:gd name="T45" fmla="*/ 37 h 50"/>
                <a:gd name="T46" fmla="*/ 50 w 50"/>
                <a:gd name="T47" fmla="*/ 34 h 50"/>
                <a:gd name="T48" fmla="*/ 50 w 50"/>
                <a:gd name="T49" fmla="*/ 32 h 50"/>
                <a:gd name="T50" fmla="*/ 48 w 50"/>
                <a:gd name="T51" fmla="*/ 29 h 50"/>
                <a:gd name="T52" fmla="*/ 46 w 50"/>
                <a:gd name="T53" fmla="*/ 26 h 50"/>
                <a:gd name="T54" fmla="*/ 45 w 50"/>
                <a:gd name="T55" fmla="*/ 22 h 50"/>
                <a:gd name="T56" fmla="*/ 43 w 50"/>
                <a:gd name="T57" fmla="*/ 19 h 50"/>
                <a:gd name="T58" fmla="*/ 40 w 50"/>
                <a:gd name="T59" fmla="*/ 16 h 50"/>
                <a:gd name="T60" fmla="*/ 38 w 50"/>
                <a:gd name="T61" fmla="*/ 14 h 50"/>
                <a:gd name="T62" fmla="*/ 37 w 50"/>
                <a:gd name="T63" fmla="*/ 11 h 50"/>
                <a:gd name="T64" fmla="*/ 35 w 50"/>
                <a:gd name="T65" fmla="*/ 8 h 50"/>
                <a:gd name="T66" fmla="*/ 34 w 50"/>
                <a:gd name="T67" fmla="*/ 5 h 50"/>
                <a:gd name="T68" fmla="*/ 30 w 50"/>
                <a:gd name="T69" fmla="*/ 1 h 50"/>
                <a:gd name="T70" fmla="*/ 27 w 50"/>
                <a:gd name="T71" fmla="*/ 0 h 50"/>
                <a:gd name="T72" fmla="*/ 24 w 50"/>
                <a:gd name="T73" fmla="*/ 0 h 50"/>
                <a:gd name="T74" fmla="*/ 19 w 50"/>
                <a:gd name="T75" fmla="*/ 0 h 50"/>
                <a:gd name="T76" fmla="*/ 16 w 50"/>
                <a:gd name="T77" fmla="*/ 0 h 50"/>
                <a:gd name="T78" fmla="*/ 11 w 50"/>
                <a:gd name="T79" fmla="*/ 0 h 50"/>
                <a:gd name="T80" fmla="*/ 6 w 50"/>
                <a:gd name="T81" fmla="*/ 1 h 50"/>
                <a:gd name="T82" fmla="*/ 5 w 50"/>
                <a:gd name="T83" fmla="*/ 1 h 50"/>
                <a:gd name="T84" fmla="*/ 3 w 50"/>
                <a:gd name="T85" fmla="*/ 3 h 50"/>
                <a:gd name="T86" fmla="*/ 1 w 50"/>
                <a:gd name="T87" fmla="*/ 5 h 50"/>
                <a:gd name="T88" fmla="*/ 0 w 50"/>
                <a:gd name="T89" fmla="*/ 6 h 50"/>
                <a:gd name="T90" fmla="*/ 0 w 50"/>
                <a:gd name="T91" fmla="*/ 9 h 50"/>
                <a:gd name="T92" fmla="*/ 0 w 50"/>
                <a:gd name="T93" fmla="*/ 11 h 50"/>
                <a:gd name="T94" fmla="*/ 0 w 50"/>
                <a:gd name="T95" fmla="*/ 14 h 50"/>
                <a:gd name="T96" fmla="*/ 1 w 50"/>
                <a:gd name="T97" fmla="*/ 16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50"/>
                <a:gd name="T149" fmla="*/ 50 w 50"/>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50">
                  <a:moveTo>
                    <a:pt x="1" y="16"/>
                  </a:moveTo>
                  <a:lnTo>
                    <a:pt x="5" y="19"/>
                  </a:lnTo>
                  <a:lnTo>
                    <a:pt x="8" y="21"/>
                  </a:lnTo>
                  <a:lnTo>
                    <a:pt x="9" y="24"/>
                  </a:lnTo>
                  <a:lnTo>
                    <a:pt x="11" y="27"/>
                  </a:lnTo>
                  <a:lnTo>
                    <a:pt x="13" y="30"/>
                  </a:lnTo>
                  <a:lnTo>
                    <a:pt x="14" y="34"/>
                  </a:lnTo>
                  <a:lnTo>
                    <a:pt x="16" y="37"/>
                  </a:lnTo>
                  <a:lnTo>
                    <a:pt x="18" y="40"/>
                  </a:lnTo>
                  <a:lnTo>
                    <a:pt x="21" y="42"/>
                  </a:lnTo>
                  <a:lnTo>
                    <a:pt x="22" y="43"/>
                  </a:lnTo>
                  <a:lnTo>
                    <a:pt x="26" y="46"/>
                  </a:lnTo>
                  <a:lnTo>
                    <a:pt x="27" y="48"/>
                  </a:lnTo>
                  <a:lnTo>
                    <a:pt x="30" y="50"/>
                  </a:lnTo>
                  <a:lnTo>
                    <a:pt x="34" y="50"/>
                  </a:lnTo>
                  <a:lnTo>
                    <a:pt x="37" y="50"/>
                  </a:lnTo>
                  <a:lnTo>
                    <a:pt x="40" y="50"/>
                  </a:lnTo>
                  <a:lnTo>
                    <a:pt x="42" y="48"/>
                  </a:lnTo>
                  <a:lnTo>
                    <a:pt x="45" y="46"/>
                  </a:lnTo>
                  <a:lnTo>
                    <a:pt x="46" y="45"/>
                  </a:lnTo>
                  <a:lnTo>
                    <a:pt x="48" y="42"/>
                  </a:lnTo>
                  <a:lnTo>
                    <a:pt x="48" y="40"/>
                  </a:lnTo>
                  <a:lnTo>
                    <a:pt x="50" y="37"/>
                  </a:lnTo>
                  <a:lnTo>
                    <a:pt x="50" y="34"/>
                  </a:lnTo>
                  <a:lnTo>
                    <a:pt x="50" y="32"/>
                  </a:lnTo>
                  <a:lnTo>
                    <a:pt x="48" y="29"/>
                  </a:lnTo>
                  <a:lnTo>
                    <a:pt x="46" y="26"/>
                  </a:lnTo>
                  <a:lnTo>
                    <a:pt x="45" y="22"/>
                  </a:lnTo>
                  <a:lnTo>
                    <a:pt x="43" y="19"/>
                  </a:lnTo>
                  <a:lnTo>
                    <a:pt x="40" y="16"/>
                  </a:lnTo>
                  <a:lnTo>
                    <a:pt x="38" y="14"/>
                  </a:lnTo>
                  <a:lnTo>
                    <a:pt x="37" y="11"/>
                  </a:lnTo>
                  <a:lnTo>
                    <a:pt x="35" y="8"/>
                  </a:lnTo>
                  <a:lnTo>
                    <a:pt x="34" y="5"/>
                  </a:lnTo>
                  <a:lnTo>
                    <a:pt x="30" y="1"/>
                  </a:lnTo>
                  <a:lnTo>
                    <a:pt x="27" y="0"/>
                  </a:lnTo>
                  <a:lnTo>
                    <a:pt x="24" y="0"/>
                  </a:lnTo>
                  <a:lnTo>
                    <a:pt x="19" y="0"/>
                  </a:lnTo>
                  <a:lnTo>
                    <a:pt x="16" y="0"/>
                  </a:lnTo>
                  <a:lnTo>
                    <a:pt x="11" y="0"/>
                  </a:lnTo>
                  <a:lnTo>
                    <a:pt x="6" y="1"/>
                  </a:lnTo>
                  <a:lnTo>
                    <a:pt x="5" y="1"/>
                  </a:lnTo>
                  <a:lnTo>
                    <a:pt x="3" y="3"/>
                  </a:lnTo>
                  <a:lnTo>
                    <a:pt x="1" y="5"/>
                  </a:lnTo>
                  <a:lnTo>
                    <a:pt x="0" y="6"/>
                  </a:lnTo>
                  <a:lnTo>
                    <a:pt x="0" y="9"/>
                  </a:lnTo>
                  <a:lnTo>
                    <a:pt x="0" y="11"/>
                  </a:lnTo>
                  <a:lnTo>
                    <a:pt x="0" y="14"/>
                  </a:lnTo>
                  <a:lnTo>
                    <a:pt x="1" y="1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7" name="Freeform 1103"/>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8" name="Freeform 1104"/>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 name="Freeform 1105"/>
            <p:cNvSpPr>
              <a:spLocks/>
            </p:cNvSpPr>
            <p:nvPr/>
          </p:nvSpPr>
          <p:spPr bwMode="auto">
            <a:xfrm>
              <a:off x="4510" y="2647"/>
              <a:ext cx="67" cy="68"/>
            </a:xfrm>
            <a:custGeom>
              <a:avLst/>
              <a:gdLst>
                <a:gd name="T0" fmla="*/ 5 w 67"/>
                <a:gd name="T1" fmla="*/ 26 h 68"/>
                <a:gd name="T2" fmla="*/ 8 w 67"/>
                <a:gd name="T3" fmla="*/ 31 h 68"/>
                <a:gd name="T4" fmla="*/ 11 w 67"/>
                <a:gd name="T5" fmla="*/ 39 h 68"/>
                <a:gd name="T6" fmla="*/ 19 w 67"/>
                <a:gd name="T7" fmla="*/ 51 h 68"/>
                <a:gd name="T8" fmla="*/ 26 w 67"/>
                <a:gd name="T9" fmla="*/ 61 h 68"/>
                <a:gd name="T10" fmla="*/ 29 w 67"/>
                <a:gd name="T11" fmla="*/ 64 h 68"/>
                <a:gd name="T12" fmla="*/ 32 w 67"/>
                <a:gd name="T13" fmla="*/ 68 h 68"/>
                <a:gd name="T14" fmla="*/ 35 w 67"/>
                <a:gd name="T15" fmla="*/ 68 h 68"/>
                <a:gd name="T16" fmla="*/ 42 w 67"/>
                <a:gd name="T17" fmla="*/ 66 h 68"/>
                <a:gd name="T18" fmla="*/ 50 w 67"/>
                <a:gd name="T19" fmla="*/ 63 h 68"/>
                <a:gd name="T20" fmla="*/ 59 w 67"/>
                <a:gd name="T21" fmla="*/ 60 h 68"/>
                <a:gd name="T22" fmla="*/ 66 w 67"/>
                <a:gd name="T23" fmla="*/ 53 h 68"/>
                <a:gd name="T24" fmla="*/ 67 w 67"/>
                <a:gd name="T25" fmla="*/ 45 h 68"/>
                <a:gd name="T26" fmla="*/ 67 w 67"/>
                <a:gd name="T27" fmla="*/ 39 h 68"/>
                <a:gd name="T28" fmla="*/ 63 w 67"/>
                <a:gd name="T29" fmla="*/ 31 h 68"/>
                <a:gd name="T30" fmla="*/ 58 w 67"/>
                <a:gd name="T31" fmla="*/ 24 h 68"/>
                <a:gd name="T32" fmla="*/ 50 w 67"/>
                <a:gd name="T33" fmla="*/ 18 h 68"/>
                <a:gd name="T34" fmla="*/ 42 w 67"/>
                <a:gd name="T35" fmla="*/ 13 h 68"/>
                <a:gd name="T36" fmla="*/ 32 w 67"/>
                <a:gd name="T37" fmla="*/ 8 h 68"/>
                <a:gd name="T38" fmla="*/ 22 w 67"/>
                <a:gd name="T39" fmla="*/ 3 h 68"/>
                <a:gd name="T40" fmla="*/ 14 w 67"/>
                <a:gd name="T41" fmla="*/ 0 h 68"/>
                <a:gd name="T42" fmla="*/ 10 w 67"/>
                <a:gd name="T43" fmla="*/ 3 h 68"/>
                <a:gd name="T44" fmla="*/ 5 w 67"/>
                <a:gd name="T45" fmla="*/ 8 h 68"/>
                <a:gd name="T46" fmla="*/ 2 w 67"/>
                <a:gd name="T47" fmla="*/ 13 h 68"/>
                <a:gd name="T48" fmla="*/ 2 w 67"/>
                <a:gd name="T49" fmla="*/ 16 h 68"/>
                <a:gd name="T50" fmla="*/ 3 w 67"/>
                <a:gd name="T51" fmla="*/ 19 h 68"/>
                <a:gd name="T52" fmla="*/ 3 w 67"/>
                <a:gd name="T53" fmla="*/ 23 h 68"/>
                <a:gd name="T54" fmla="*/ 3 w 67"/>
                <a:gd name="T55" fmla="*/ 24 h 68"/>
                <a:gd name="T56" fmla="*/ 3 w 67"/>
                <a:gd name="T57" fmla="*/ 26 h 68"/>
                <a:gd name="T58" fmla="*/ 3 w 67"/>
                <a:gd name="T59" fmla="*/ 26 h 68"/>
                <a:gd name="T60" fmla="*/ 5 w 67"/>
                <a:gd name="T61" fmla="*/ 26 h 68"/>
                <a:gd name="T62" fmla="*/ 5 w 67"/>
                <a:gd name="T63" fmla="*/ 26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8"/>
                <a:gd name="T98" fmla="*/ 67 w 67"/>
                <a:gd name="T99" fmla="*/ 68 h 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8">
                  <a:moveTo>
                    <a:pt x="5" y="26"/>
                  </a:moveTo>
                  <a:lnTo>
                    <a:pt x="5" y="26"/>
                  </a:lnTo>
                  <a:lnTo>
                    <a:pt x="6" y="27"/>
                  </a:lnTo>
                  <a:lnTo>
                    <a:pt x="8" y="31"/>
                  </a:lnTo>
                  <a:lnTo>
                    <a:pt x="10" y="34"/>
                  </a:lnTo>
                  <a:lnTo>
                    <a:pt x="11" y="39"/>
                  </a:lnTo>
                  <a:lnTo>
                    <a:pt x="14" y="45"/>
                  </a:lnTo>
                  <a:lnTo>
                    <a:pt x="19" y="51"/>
                  </a:lnTo>
                  <a:lnTo>
                    <a:pt x="24" y="60"/>
                  </a:lnTo>
                  <a:lnTo>
                    <a:pt x="26" y="61"/>
                  </a:lnTo>
                  <a:lnTo>
                    <a:pt x="27" y="63"/>
                  </a:lnTo>
                  <a:lnTo>
                    <a:pt x="29" y="64"/>
                  </a:lnTo>
                  <a:lnTo>
                    <a:pt x="31" y="66"/>
                  </a:lnTo>
                  <a:lnTo>
                    <a:pt x="32" y="68"/>
                  </a:lnTo>
                  <a:lnTo>
                    <a:pt x="34" y="68"/>
                  </a:lnTo>
                  <a:lnTo>
                    <a:pt x="35" y="68"/>
                  </a:lnTo>
                  <a:lnTo>
                    <a:pt x="37" y="68"/>
                  </a:lnTo>
                  <a:lnTo>
                    <a:pt x="42" y="66"/>
                  </a:lnTo>
                  <a:lnTo>
                    <a:pt x="45" y="64"/>
                  </a:lnTo>
                  <a:lnTo>
                    <a:pt x="50" y="63"/>
                  </a:lnTo>
                  <a:lnTo>
                    <a:pt x="55" y="61"/>
                  </a:lnTo>
                  <a:lnTo>
                    <a:pt x="59" y="60"/>
                  </a:lnTo>
                  <a:lnTo>
                    <a:pt x="63" y="56"/>
                  </a:lnTo>
                  <a:lnTo>
                    <a:pt x="66" y="53"/>
                  </a:lnTo>
                  <a:lnTo>
                    <a:pt x="67" y="50"/>
                  </a:lnTo>
                  <a:lnTo>
                    <a:pt x="67" y="45"/>
                  </a:lnTo>
                  <a:lnTo>
                    <a:pt x="67" y="42"/>
                  </a:lnTo>
                  <a:lnTo>
                    <a:pt x="67" y="39"/>
                  </a:lnTo>
                  <a:lnTo>
                    <a:pt x="66" y="35"/>
                  </a:lnTo>
                  <a:lnTo>
                    <a:pt x="63" y="31"/>
                  </a:lnTo>
                  <a:lnTo>
                    <a:pt x="61" y="27"/>
                  </a:lnTo>
                  <a:lnTo>
                    <a:pt x="58" y="24"/>
                  </a:lnTo>
                  <a:lnTo>
                    <a:pt x="55" y="21"/>
                  </a:lnTo>
                  <a:lnTo>
                    <a:pt x="50" y="18"/>
                  </a:lnTo>
                  <a:lnTo>
                    <a:pt x="47" y="14"/>
                  </a:lnTo>
                  <a:lnTo>
                    <a:pt x="42" y="13"/>
                  </a:lnTo>
                  <a:lnTo>
                    <a:pt x="37" y="10"/>
                  </a:lnTo>
                  <a:lnTo>
                    <a:pt x="32" y="8"/>
                  </a:lnTo>
                  <a:lnTo>
                    <a:pt x="27" y="5"/>
                  </a:lnTo>
                  <a:lnTo>
                    <a:pt x="22" y="3"/>
                  </a:lnTo>
                  <a:lnTo>
                    <a:pt x="18" y="2"/>
                  </a:lnTo>
                  <a:lnTo>
                    <a:pt x="14" y="0"/>
                  </a:lnTo>
                  <a:lnTo>
                    <a:pt x="11" y="2"/>
                  </a:lnTo>
                  <a:lnTo>
                    <a:pt x="10" y="3"/>
                  </a:lnTo>
                  <a:lnTo>
                    <a:pt x="6" y="5"/>
                  </a:lnTo>
                  <a:lnTo>
                    <a:pt x="5" y="8"/>
                  </a:lnTo>
                  <a:lnTo>
                    <a:pt x="3" y="10"/>
                  </a:lnTo>
                  <a:lnTo>
                    <a:pt x="2" y="13"/>
                  </a:lnTo>
                  <a:lnTo>
                    <a:pt x="0" y="16"/>
                  </a:lnTo>
                  <a:lnTo>
                    <a:pt x="2" y="16"/>
                  </a:lnTo>
                  <a:lnTo>
                    <a:pt x="2" y="18"/>
                  </a:lnTo>
                  <a:lnTo>
                    <a:pt x="3" y="19"/>
                  </a:lnTo>
                  <a:lnTo>
                    <a:pt x="3" y="21"/>
                  </a:lnTo>
                  <a:lnTo>
                    <a:pt x="3" y="23"/>
                  </a:lnTo>
                  <a:lnTo>
                    <a:pt x="3" y="24"/>
                  </a:lnTo>
                  <a:lnTo>
                    <a:pt x="5" y="26"/>
                  </a:lnTo>
                  <a:lnTo>
                    <a:pt x="3" y="26"/>
                  </a:lnTo>
                  <a:lnTo>
                    <a:pt x="5" y="26"/>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0" name="Freeform 1106"/>
            <p:cNvSpPr>
              <a:spLocks/>
            </p:cNvSpPr>
            <p:nvPr/>
          </p:nvSpPr>
          <p:spPr bwMode="auto">
            <a:xfrm>
              <a:off x="4462" y="2612"/>
              <a:ext cx="54" cy="43"/>
            </a:xfrm>
            <a:custGeom>
              <a:avLst/>
              <a:gdLst>
                <a:gd name="T0" fmla="*/ 6 w 54"/>
                <a:gd name="T1" fmla="*/ 32 h 43"/>
                <a:gd name="T2" fmla="*/ 11 w 54"/>
                <a:gd name="T3" fmla="*/ 35 h 43"/>
                <a:gd name="T4" fmla="*/ 14 w 54"/>
                <a:gd name="T5" fmla="*/ 37 h 43"/>
                <a:gd name="T6" fmla="*/ 19 w 54"/>
                <a:gd name="T7" fmla="*/ 40 h 43"/>
                <a:gd name="T8" fmla="*/ 22 w 54"/>
                <a:gd name="T9" fmla="*/ 41 h 43"/>
                <a:gd name="T10" fmla="*/ 27 w 54"/>
                <a:gd name="T11" fmla="*/ 43 h 43"/>
                <a:gd name="T12" fmla="*/ 30 w 54"/>
                <a:gd name="T13" fmla="*/ 43 h 43"/>
                <a:gd name="T14" fmla="*/ 35 w 54"/>
                <a:gd name="T15" fmla="*/ 43 h 43"/>
                <a:gd name="T16" fmla="*/ 40 w 54"/>
                <a:gd name="T17" fmla="*/ 41 h 43"/>
                <a:gd name="T18" fmla="*/ 43 w 54"/>
                <a:gd name="T19" fmla="*/ 40 h 43"/>
                <a:gd name="T20" fmla="*/ 46 w 54"/>
                <a:gd name="T21" fmla="*/ 37 h 43"/>
                <a:gd name="T22" fmla="*/ 46 w 54"/>
                <a:gd name="T23" fmla="*/ 35 h 43"/>
                <a:gd name="T24" fmla="*/ 48 w 54"/>
                <a:gd name="T25" fmla="*/ 32 h 43"/>
                <a:gd name="T26" fmla="*/ 48 w 54"/>
                <a:gd name="T27" fmla="*/ 29 h 43"/>
                <a:gd name="T28" fmla="*/ 50 w 54"/>
                <a:gd name="T29" fmla="*/ 25 h 43"/>
                <a:gd name="T30" fmla="*/ 50 w 54"/>
                <a:gd name="T31" fmla="*/ 22 h 43"/>
                <a:gd name="T32" fmla="*/ 51 w 54"/>
                <a:gd name="T33" fmla="*/ 19 h 43"/>
                <a:gd name="T34" fmla="*/ 53 w 54"/>
                <a:gd name="T35" fmla="*/ 17 h 43"/>
                <a:gd name="T36" fmla="*/ 53 w 54"/>
                <a:gd name="T37" fmla="*/ 16 h 43"/>
                <a:gd name="T38" fmla="*/ 54 w 54"/>
                <a:gd name="T39" fmla="*/ 14 h 43"/>
                <a:gd name="T40" fmla="*/ 54 w 54"/>
                <a:gd name="T41" fmla="*/ 11 h 43"/>
                <a:gd name="T42" fmla="*/ 53 w 54"/>
                <a:gd name="T43" fmla="*/ 9 h 43"/>
                <a:gd name="T44" fmla="*/ 53 w 54"/>
                <a:gd name="T45" fmla="*/ 8 h 43"/>
                <a:gd name="T46" fmla="*/ 51 w 54"/>
                <a:gd name="T47" fmla="*/ 6 h 43"/>
                <a:gd name="T48" fmla="*/ 50 w 54"/>
                <a:gd name="T49" fmla="*/ 4 h 43"/>
                <a:gd name="T50" fmla="*/ 48 w 54"/>
                <a:gd name="T51" fmla="*/ 3 h 43"/>
                <a:gd name="T52" fmla="*/ 46 w 54"/>
                <a:gd name="T53" fmla="*/ 3 h 43"/>
                <a:gd name="T54" fmla="*/ 43 w 54"/>
                <a:gd name="T55" fmla="*/ 3 h 43"/>
                <a:gd name="T56" fmla="*/ 42 w 54"/>
                <a:gd name="T57" fmla="*/ 3 h 43"/>
                <a:gd name="T58" fmla="*/ 40 w 54"/>
                <a:gd name="T59" fmla="*/ 3 h 43"/>
                <a:gd name="T60" fmla="*/ 37 w 54"/>
                <a:gd name="T61" fmla="*/ 4 h 43"/>
                <a:gd name="T62" fmla="*/ 35 w 54"/>
                <a:gd name="T63" fmla="*/ 4 h 43"/>
                <a:gd name="T64" fmla="*/ 34 w 54"/>
                <a:gd name="T65" fmla="*/ 4 h 43"/>
                <a:gd name="T66" fmla="*/ 30 w 54"/>
                <a:gd name="T67" fmla="*/ 3 h 43"/>
                <a:gd name="T68" fmla="*/ 27 w 54"/>
                <a:gd name="T69" fmla="*/ 3 h 43"/>
                <a:gd name="T70" fmla="*/ 24 w 54"/>
                <a:gd name="T71" fmla="*/ 1 h 43"/>
                <a:gd name="T72" fmla="*/ 22 w 54"/>
                <a:gd name="T73" fmla="*/ 1 h 43"/>
                <a:gd name="T74" fmla="*/ 19 w 54"/>
                <a:gd name="T75" fmla="*/ 0 h 43"/>
                <a:gd name="T76" fmla="*/ 16 w 54"/>
                <a:gd name="T77" fmla="*/ 0 h 43"/>
                <a:gd name="T78" fmla="*/ 13 w 54"/>
                <a:gd name="T79" fmla="*/ 0 h 43"/>
                <a:gd name="T80" fmla="*/ 11 w 54"/>
                <a:gd name="T81" fmla="*/ 1 h 43"/>
                <a:gd name="T82" fmla="*/ 6 w 54"/>
                <a:gd name="T83" fmla="*/ 3 h 43"/>
                <a:gd name="T84" fmla="*/ 3 w 54"/>
                <a:gd name="T85" fmla="*/ 8 h 43"/>
                <a:gd name="T86" fmla="*/ 0 w 54"/>
                <a:gd name="T87" fmla="*/ 11 h 43"/>
                <a:gd name="T88" fmla="*/ 0 w 54"/>
                <a:gd name="T89" fmla="*/ 16 h 43"/>
                <a:gd name="T90" fmla="*/ 0 w 54"/>
                <a:gd name="T91" fmla="*/ 21 h 43"/>
                <a:gd name="T92" fmla="*/ 1 w 54"/>
                <a:gd name="T93" fmla="*/ 25 h 43"/>
                <a:gd name="T94" fmla="*/ 3 w 54"/>
                <a:gd name="T95" fmla="*/ 29 h 43"/>
                <a:gd name="T96" fmla="*/ 6 w 54"/>
                <a:gd name="T97" fmla="*/ 32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3"/>
                <a:gd name="T149" fmla="*/ 54 w 54"/>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3">
                  <a:moveTo>
                    <a:pt x="6" y="32"/>
                  </a:moveTo>
                  <a:lnTo>
                    <a:pt x="11" y="35"/>
                  </a:lnTo>
                  <a:lnTo>
                    <a:pt x="14" y="37"/>
                  </a:lnTo>
                  <a:lnTo>
                    <a:pt x="19" y="40"/>
                  </a:lnTo>
                  <a:lnTo>
                    <a:pt x="22" y="41"/>
                  </a:lnTo>
                  <a:lnTo>
                    <a:pt x="27" y="43"/>
                  </a:lnTo>
                  <a:lnTo>
                    <a:pt x="30" y="43"/>
                  </a:lnTo>
                  <a:lnTo>
                    <a:pt x="35" y="43"/>
                  </a:lnTo>
                  <a:lnTo>
                    <a:pt x="40" y="41"/>
                  </a:lnTo>
                  <a:lnTo>
                    <a:pt x="43" y="40"/>
                  </a:lnTo>
                  <a:lnTo>
                    <a:pt x="46" y="37"/>
                  </a:lnTo>
                  <a:lnTo>
                    <a:pt x="46" y="35"/>
                  </a:lnTo>
                  <a:lnTo>
                    <a:pt x="48" y="32"/>
                  </a:lnTo>
                  <a:lnTo>
                    <a:pt x="48" y="29"/>
                  </a:lnTo>
                  <a:lnTo>
                    <a:pt x="50" y="25"/>
                  </a:lnTo>
                  <a:lnTo>
                    <a:pt x="50" y="22"/>
                  </a:lnTo>
                  <a:lnTo>
                    <a:pt x="51" y="19"/>
                  </a:lnTo>
                  <a:lnTo>
                    <a:pt x="53" y="17"/>
                  </a:lnTo>
                  <a:lnTo>
                    <a:pt x="53" y="16"/>
                  </a:lnTo>
                  <a:lnTo>
                    <a:pt x="54" y="14"/>
                  </a:lnTo>
                  <a:lnTo>
                    <a:pt x="54" y="11"/>
                  </a:lnTo>
                  <a:lnTo>
                    <a:pt x="53" y="9"/>
                  </a:lnTo>
                  <a:lnTo>
                    <a:pt x="53" y="8"/>
                  </a:lnTo>
                  <a:lnTo>
                    <a:pt x="51" y="6"/>
                  </a:lnTo>
                  <a:lnTo>
                    <a:pt x="50" y="4"/>
                  </a:lnTo>
                  <a:lnTo>
                    <a:pt x="48" y="3"/>
                  </a:lnTo>
                  <a:lnTo>
                    <a:pt x="46" y="3"/>
                  </a:lnTo>
                  <a:lnTo>
                    <a:pt x="43" y="3"/>
                  </a:lnTo>
                  <a:lnTo>
                    <a:pt x="42" y="3"/>
                  </a:lnTo>
                  <a:lnTo>
                    <a:pt x="40" y="3"/>
                  </a:lnTo>
                  <a:lnTo>
                    <a:pt x="37" y="4"/>
                  </a:lnTo>
                  <a:lnTo>
                    <a:pt x="35" y="4"/>
                  </a:lnTo>
                  <a:lnTo>
                    <a:pt x="34" y="4"/>
                  </a:lnTo>
                  <a:lnTo>
                    <a:pt x="30" y="3"/>
                  </a:lnTo>
                  <a:lnTo>
                    <a:pt x="27" y="3"/>
                  </a:lnTo>
                  <a:lnTo>
                    <a:pt x="24" y="1"/>
                  </a:lnTo>
                  <a:lnTo>
                    <a:pt x="22" y="1"/>
                  </a:lnTo>
                  <a:lnTo>
                    <a:pt x="19" y="0"/>
                  </a:lnTo>
                  <a:lnTo>
                    <a:pt x="16" y="0"/>
                  </a:lnTo>
                  <a:lnTo>
                    <a:pt x="13" y="0"/>
                  </a:lnTo>
                  <a:lnTo>
                    <a:pt x="11" y="1"/>
                  </a:lnTo>
                  <a:lnTo>
                    <a:pt x="6" y="3"/>
                  </a:lnTo>
                  <a:lnTo>
                    <a:pt x="3" y="8"/>
                  </a:lnTo>
                  <a:lnTo>
                    <a:pt x="0" y="11"/>
                  </a:lnTo>
                  <a:lnTo>
                    <a:pt x="0" y="16"/>
                  </a:lnTo>
                  <a:lnTo>
                    <a:pt x="0" y="21"/>
                  </a:lnTo>
                  <a:lnTo>
                    <a:pt x="1" y="25"/>
                  </a:lnTo>
                  <a:lnTo>
                    <a:pt x="3" y="29"/>
                  </a:lnTo>
                  <a:lnTo>
                    <a:pt x="6" y="32"/>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1" name="Freeform 1107"/>
            <p:cNvSpPr>
              <a:spLocks/>
            </p:cNvSpPr>
            <p:nvPr/>
          </p:nvSpPr>
          <p:spPr bwMode="auto">
            <a:xfrm>
              <a:off x="4462" y="2612"/>
              <a:ext cx="54" cy="43"/>
            </a:xfrm>
            <a:custGeom>
              <a:avLst/>
              <a:gdLst>
                <a:gd name="T0" fmla="*/ 6 w 54"/>
                <a:gd name="T1" fmla="*/ 32 h 43"/>
                <a:gd name="T2" fmla="*/ 11 w 54"/>
                <a:gd name="T3" fmla="*/ 35 h 43"/>
                <a:gd name="T4" fmla="*/ 14 w 54"/>
                <a:gd name="T5" fmla="*/ 37 h 43"/>
                <a:gd name="T6" fmla="*/ 19 w 54"/>
                <a:gd name="T7" fmla="*/ 40 h 43"/>
                <a:gd name="T8" fmla="*/ 22 w 54"/>
                <a:gd name="T9" fmla="*/ 41 h 43"/>
                <a:gd name="T10" fmla="*/ 27 w 54"/>
                <a:gd name="T11" fmla="*/ 43 h 43"/>
                <a:gd name="T12" fmla="*/ 30 w 54"/>
                <a:gd name="T13" fmla="*/ 43 h 43"/>
                <a:gd name="T14" fmla="*/ 35 w 54"/>
                <a:gd name="T15" fmla="*/ 43 h 43"/>
                <a:gd name="T16" fmla="*/ 40 w 54"/>
                <a:gd name="T17" fmla="*/ 41 h 43"/>
                <a:gd name="T18" fmla="*/ 43 w 54"/>
                <a:gd name="T19" fmla="*/ 40 h 43"/>
                <a:gd name="T20" fmla="*/ 46 w 54"/>
                <a:gd name="T21" fmla="*/ 37 h 43"/>
                <a:gd name="T22" fmla="*/ 46 w 54"/>
                <a:gd name="T23" fmla="*/ 35 h 43"/>
                <a:gd name="T24" fmla="*/ 48 w 54"/>
                <a:gd name="T25" fmla="*/ 32 h 43"/>
                <a:gd name="T26" fmla="*/ 48 w 54"/>
                <a:gd name="T27" fmla="*/ 29 h 43"/>
                <a:gd name="T28" fmla="*/ 50 w 54"/>
                <a:gd name="T29" fmla="*/ 25 h 43"/>
                <a:gd name="T30" fmla="*/ 50 w 54"/>
                <a:gd name="T31" fmla="*/ 22 h 43"/>
                <a:gd name="T32" fmla="*/ 51 w 54"/>
                <a:gd name="T33" fmla="*/ 19 h 43"/>
                <a:gd name="T34" fmla="*/ 53 w 54"/>
                <a:gd name="T35" fmla="*/ 17 h 43"/>
                <a:gd name="T36" fmla="*/ 53 w 54"/>
                <a:gd name="T37" fmla="*/ 16 h 43"/>
                <a:gd name="T38" fmla="*/ 54 w 54"/>
                <a:gd name="T39" fmla="*/ 14 h 43"/>
                <a:gd name="T40" fmla="*/ 54 w 54"/>
                <a:gd name="T41" fmla="*/ 11 h 43"/>
                <a:gd name="T42" fmla="*/ 53 w 54"/>
                <a:gd name="T43" fmla="*/ 9 h 43"/>
                <a:gd name="T44" fmla="*/ 53 w 54"/>
                <a:gd name="T45" fmla="*/ 8 h 43"/>
                <a:gd name="T46" fmla="*/ 51 w 54"/>
                <a:gd name="T47" fmla="*/ 6 h 43"/>
                <a:gd name="T48" fmla="*/ 50 w 54"/>
                <a:gd name="T49" fmla="*/ 4 h 43"/>
                <a:gd name="T50" fmla="*/ 48 w 54"/>
                <a:gd name="T51" fmla="*/ 3 h 43"/>
                <a:gd name="T52" fmla="*/ 46 w 54"/>
                <a:gd name="T53" fmla="*/ 3 h 43"/>
                <a:gd name="T54" fmla="*/ 43 w 54"/>
                <a:gd name="T55" fmla="*/ 3 h 43"/>
                <a:gd name="T56" fmla="*/ 42 w 54"/>
                <a:gd name="T57" fmla="*/ 3 h 43"/>
                <a:gd name="T58" fmla="*/ 40 w 54"/>
                <a:gd name="T59" fmla="*/ 3 h 43"/>
                <a:gd name="T60" fmla="*/ 37 w 54"/>
                <a:gd name="T61" fmla="*/ 4 h 43"/>
                <a:gd name="T62" fmla="*/ 35 w 54"/>
                <a:gd name="T63" fmla="*/ 4 h 43"/>
                <a:gd name="T64" fmla="*/ 34 w 54"/>
                <a:gd name="T65" fmla="*/ 4 h 43"/>
                <a:gd name="T66" fmla="*/ 30 w 54"/>
                <a:gd name="T67" fmla="*/ 3 h 43"/>
                <a:gd name="T68" fmla="*/ 27 w 54"/>
                <a:gd name="T69" fmla="*/ 3 h 43"/>
                <a:gd name="T70" fmla="*/ 24 w 54"/>
                <a:gd name="T71" fmla="*/ 1 h 43"/>
                <a:gd name="T72" fmla="*/ 22 w 54"/>
                <a:gd name="T73" fmla="*/ 1 h 43"/>
                <a:gd name="T74" fmla="*/ 19 w 54"/>
                <a:gd name="T75" fmla="*/ 0 h 43"/>
                <a:gd name="T76" fmla="*/ 16 w 54"/>
                <a:gd name="T77" fmla="*/ 0 h 43"/>
                <a:gd name="T78" fmla="*/ 13 w 54"/>
                <a:gd name="T79" fmla="*/ 0 h 43"/>
                <a:gd name="T80" fmla="*/ 11 w 54"/>
                <a:gd name="T81" fmla="*/ 1 h 43"/>
                <a:gd name="T82" fmla="*/ 6 w 54"/>
                <a:gd name="T83" fmla="*/ 3 h 43"/>
                <a:gd name="T84" fmla="*/ 3 w 54"/>
                <a:gd name="T85" fmla="*/ 8 h 43"/>
                <a:gd name="T86" fmla="*/ 0 w 54"/>
                <a:gd name="T87" fmla="*/ 11 h 43"/>
                <a:gd name="T88" fmla="*/ 0 w 54"/>
                <a:gd name="T89" fmla="*/ 16 h 43"/>
                <a:gd name="T90" fmla="*/ 0 w 54"/>
                <a:gd name="T91" fmla="*/ 21 h 43"/>
                <a:gd name="T92" fmla="*/ 1 w 54"/>
                <a:gd name="T93" fmla="*/ 25 h 43"/>
                <a:gd name="T94" fmla="*/ 3 w 54"/>
                <a:gd name="T95" fmla="*/ 29 h 43"/>
                <a:gd name="T96" fmla="*/ 6 w 54"/>
                <a:gd name="T97" fmla="*/ 32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3"/>
                <a:gd name="T149" fmla="*/ 54 w 54"/>
                <a:gd name="T150" fmla="*/ 43 h 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3">
                  <a:moveTo>
                    <a:pt x="6" y="32"/>
                  </a:moveTo>
                  <a:lnTo>
                    <a:pt x="11" y="35"/>
                  </a:lnTo>
                  <a:lnTo>
                    <a:pt x="14" y="37"/>
                  </a:lnTo>
                  <a:lnTo>
                    <a:pt x="19" y="40"/>
                  </a:lnTo>
                  <a:lnTo>
                    <a:pt x="22" y="41"/>
                  </a:lnTo>
                  <a:lnTo>
                    <a:pt x="27" y="43"/>
                  </a:lnTo>
                  <a:lnTo>
                    <a:pt x="30" y="43"/>
                  </a:lnTo>
                  <a:lnTo>
                    <a:pt x="35" y="43"/>
                  </a:lnTo>
                  <a:lnTo>
                    <a:pt x="40" y="41"/>
                  </a:lnTo>
                  <a:lnTo>
                    <a:pt x="43" y="40"/>
                  </a:lnTo>
                  <a:lnTo>
                    <a:pt x="46" y="37"/>
                  </a:lnTo>
                  <a:lnTo>
                    <a:pt x="46" y="35"/>
                  </a:lnTo>
                  <a:lnTo>
                    <a:pt x="48" y="32"/>
                  </a:lnTo>
                  <a:lnTo>
                    <a:pt x="48" y="29"/>
                  </a:lnTo>
                  <a:lnTo>
                    <a:pt x="50" y="25"/>
                  </a:lnTo>
                  <a:lnTo>
                    <a:pt x="50" y="22"/>
                  </a:lnTo>
                  <a:lnTo>
                    <a:pt x="51" y="19"/>
                  </a:lnTo>
                  <a:lnTo>
                    <a:pt x="53" y="17"/>
                  </a:lnTo>
                  <a:lnTo>
                    <a:pt x="53" y="16"/>
                  </a:lnTo>
                  <a:lnTo>
                    <a:pt x="54" y="14"/>
                  </a:lnTo>
                  <a:lnTo>
                    <a:pt x="54" y="11"/>
                  </a:lnTo>
                  <a:lnTo>
                    <a:pt x="53" y="9"/>
                  </a:lnTo>
                  <a:lnTo>
                    <a:pt x="53" y="8"/>
                  </a:lnTo>
                  <a:lnTo>
                    <a:pt x="51" y="6"/>
                  </a:lnTo>
                  <a:lnTo>
                    <a:pt x="50" y="4"/>
                  </a:lnTo>
                  <a:lnTo>
                    <a:pt x="48" y="3"/>
                  </a:lnTo>
                  <a:lnTo>
                    <a:pt x="46" y="3"/>
                  </a:lnTo>
                  <a:lnTo>
                    <a:pt x="43" y="3"/>
                  </a:lnTo>
                  <a:lnTo>
                    <a:pt x="42" y="3"/>
                  </a:lnTo>
                  <a:lnTo>
                    <a:pt x="40" y="3"/>
                  </a:lnTo>
                  <a:lnTo>
                    <a:pt x="37" y="4"/>
                  </a:lnTo>
                  <a:lnTo>
                    <a:pt x="35" y="4"/>
                  </a:lnTo>
                  <a:lnTo>
                    <a:pt x="34" y="4"/>
                  </a:lnTo>
                  <a:lnTo>
                    <a:pt x="30" y="3"/>
                  </a:lnTo>
                  <a:lnTo>
                    <a:pt x="27" y="3"/>
                  </a:lnTo>
                  <a:lnTo>
                    <a:pt x="24" y="1"/>
                  </a:lnTo>
                  <a:lnTo>
                    <a:pt x="22" y="1"/>
                  </a:lnTo>
                  <a:lnTo>
                    <a:pt x="19" y="0"/>
                  </a:lnTo>
                  <a:lnTo>
                    <a:pt x="16" y="0"/>
                  </a:lnTo>
                  <a:lnTo>
                    <a:pt x="13" y="0"/>
                  </a:lnTo>
                  <a:lnTo>
                    <a:pt x="11" y="1"/>
                  </a:lnTo>
                  <a:lnTo>
                    <a:pt x="6" y="3"/>
                  </a:lnTo>
                  <a:lnTo>
                    <a:pt x="3" y="8"/>
                  </a:lnTo>
                  <a:lnTo>
                    <a:pt x="0" y="11"/>
                  </a:lnTo>
                  <a:lnTo>
                    <a:pt x="0" y="16"/>
                  </a:lnTo>
                  <a:lnTo>
                    <a:pt x="0" y="21"/>
                  </a:lnTo>
                  <a:lnTo>
                    <a:pt x="1" y="25"/>
                  </a:lnTo>
                  <a:lnTo>
                    <a:pt x="3" y="29"/>
                  </a:lnTo>
                  <a:lnTo>
                    <a:pt x="6" y="32"/>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2" name="Freeform 1108"/>
            <p:cNvSpPr>
              <a:spLocks/>
            </p:cNvSpPr>
            <p:nvPr/>
          </p:nvSpPr>
          <p:spPr bwMode="auto">
            <a:xfrm>
              <a:off x="4422" y="2600"/>
              <a:ext cx="30" cy="52"/>
            </a:xfrm>
            <a:custGeom>
              <a:avLst/>
              <a:gdLst>
                <a:gd name="T0" fmla="*/ 0 w 30"/>
                <a:gd name="T1" fmla="*/ 20 h 52"/>
                <a:gd name="T2" fmla="*/ 0 w 30"/>
                <a:gd name="T3" fmla="*/ 28 h 52"/>
                <a:gd name="T4" fmla="*/ 0 w 30"/>
                <a:gd name="T5" fmla="*/ 34 h 52"/>
                <a:gd name="T6" fmla="*/ 3 w 30"/>
                <a:gd name="T7" fmla="*/ 41 h 52"/>
                <a:gd name="T8" fmla="*/ 6 w 30"/>
                <a:gd name="T9" fmla="*/ 45 h 52"/>
                <a:gd name="T10" fmla="*/ 9 w 30"/>
                <a:gd name="T11" fmla="*/ 49 h 52"/>
                <a:gd name="T12" fmla="*/ 14 w 30"/>
                <a:gd name="T13" fmla="*/ 52 h 52"/>
                <a:gd name="T14" fmla="*/ 17 w 30"/>
                <a:gd name="T15" fmla="*/ 52 h 52"/>
                <a:gd name="T16" fmla="*/ 22 w 30"/>
                <a:gd name="T17" fmla="*/ 49 h 52"/>
                <a:gd name="T18" fmla="*/ 27 w 30"/>
                <a:gd name="T19" fmla="*/ 44 h 52"/>
                <a:gd name="T20" fmla="*/ 30 w 30"/>
                <a:gd name="T21" fmla="*/ 37 h 52"/>
                <a:gd name="T22" fmla="*/ 30 w 30"/>
                <a:gd name="T23" fmla="*/ 33 h 52"/>
                <a:gd name="T24" fmla="*/ 29 w 30"/>
                <a:gd name="T25" fmla="*/ 26 h 52"/>
                <a:gd name="T26" fmla="*/ 25 w 30"/>
                <a:gd name="T27" fmla="*/ 20 h 52"/>
                <a:gd name="T28" fmla="*/ 22 w 30"/>
                <a:gd name="T29" fmla="*/ 13 h 52"/>
                <a:gd name="T30" fmla="*/ 17 w 30"/>
                <a:gd name="T31" fmla="*/ 8 h 52"/>
                <a:gd name="T32" fmla="*/ 12 w 30"/>
                <a:gd name="T33" fmla="*/ 2 h 52"/>
                <a:gd name="T34" fmla="*/ 8 w 30"/>
                <a:gd name="T35" fmla="*/ 0 h 52"/>
                <a:gd name="T36" fmla="*/ 6 w 30"/>
                <a:gd name="T37" fmla="*/ 0 h 52"/>
                <a:gd name="T38" fmla="*/ 3 w 30"/>
                <a:gd name="T39" fmla="*/ 2 h 52"/>
                <a:gd name="T40" fmla="*/ 1 w 30"/>
                <a:gd name="T41" fmla="*/ 5 h 52"/>
                <a:gd name="T42" fmla="*/ 0 w 30"/>
                <a:gd name="T43" fmla="*/ 10 h 52"/>
                <a:gd name="T44" fmla="*/ 0 w 30"/>
                <a:gd name="T45" fmla="*/ 13 h 52"/>
                <a:gd name="T46" fmla="*/ 0 w 30"/>
                <a:gd name="T47" fmla="*/ 16 h 52"/>
                <a:gd name="T48" fmla="*/ 0 w 30"/>
                <a:gd name="T49" fmla="*/ 2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2"/>
                <a:gd name="T77" fmla="*/ 30 w 3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2">
                  <a:moveTo>
                    <a:pt x="0" y="20"/>
                  </a:moveTo>
                  <a:lnTo>
                    <a:pt x="0" y="28"/>
                  </a:lnTo>
                  <a:lnTo>
                    <a:pt x="0" y="34"/>
                  </a:lnTo>
                  <a:lnTo>
                    <a:pt x="3" y="41"/>
                  </a:lnTo>
                  <a:lnTo>
                    <a:pt x="6" y="45"/>
                  </a:lnTo>
                  <a:lnTo>
                    <a:pt x="9" y="49"/>
                  </a:lnTo>
                  <a:lnTo>
                    <a:pt x="14" y="52"/>
                  </a:lnTo>
                  <a:lnTo>
                    <a:pt x="17" y="52"/>
                  </a:lnTo>
                  <a:lnTo>
                    <a:pt x="22" y="49"/>
                  </a:lnTo>
                  <a:lnTo>
                    <a:pt x="27" y="44"/>
                  </a:lnTo>
                  <a:lnTo>
                    <a:pt x="30" y="37"/>
                  </a:lnTo>
                  <a:lnTo>
                    <a:pt x="30" y="33"/>
                  </a:lnTo>
                  <a:lnTo>
                    <a:pt x="29" y="26"/>
                  </a:lnTo>
                  <a:lnTo>
                    <a:pt x="25" y="20"/>
                  </a:lnTo>
                  <a:lnTo>
                    <a:pt x="22" y="13"/>
                  </a:lnTo>
                  <a:lnTo>
                    <a:pt x="17" y="8"/>
                  </a:lnTo>
                  <a:lnTo>
                    <a:pt x="12" y="2"/>
                  </a:lnTo>
                  <a:lnTo>
                    <a:pt x="8" y="0"/>
                  </a:lnTo>
                  <a:lnTo>
                    <a:pt x="6" y="0"/>
                  </a:lnTo>
                  <a:lnTo>
                    <a:pt x="3" y="2"/>
                  </a:lnTo>
                  <a:lnTo>
                    <a:pt x="1" y="5"/>
                  </a:lnTo>
                  <a:lnTo>
                    <a:pt x="0" y="10"/>
                  </a:lnTo>
                  <a:lnTo>
                    <a:pt x="0" y="13"/>
                  </a:lnTo>
                  <a:lnTo>
                    <a:pt x="0" y="16"/>
                  </a:lnTo>
                  <a:lnTo>
                    <a:pt x="0" y="2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3" name="Freeform 1109"/>
            <p:cNvSpPr>
              <a:spLocks/>
            </p:cNvSpPr>
            <p:nvPr/>
          </p:nvSpPr>
          <p:spPr bwMode="auto">
            <a:xfrm>
              <a:off x="4422" y="2600"/>
              <a:ext cx="30" cy="52"/>
            </a:xfrm>
            <a:custGeom>
              <a:avLst/>
              <a:gdLst>
                <a:gd name="T0" fmla="*/ 0 w 30"/>
                <a:gd name="T1" fmla="*/ 20 h 52"/>
                <a:gd name="T2" fmla="*/ 0 w 30"/>
                <a:gd name="T3" fmla="*/ 28 h 52"/>
                <a:gd name="T4" fmla="*/ 0 w 30"/>
                <a:gd name="T5" fmla="*/ 34 h 52"/>
                <a:gd name="T6" fmla="*/ 3 w 30"/>
                <a:gd name="T7" fmla="*/ 41 h 52"/>
                <a:gd name="T8" fmla="*/ 6 w 30"/>
                <a:gd name="T9" fmla="*/ 45 h 52"/>
                <a:gd name="T10" fmla="*/ 9 w 30"/>
                <a:gd name="T11" fmla="*/ 49 h 52"/>
                <a:gd name="T12" fmla="*/ 14 w 30"/>
                <a:gd name="T13" fmla="*/ 52 h 52"/>
                <a:gd name="T14" fmla="*/ 17 w 30"/>
                <a:gd name="T15" fmla="*/ 52 h 52"/>
                <a:gd name="T16" fmla="*/ 22 w 30"/>
                <a:gd name="T17" fmla="*/ 49 h 52"/>
                <a:gd name="T18" fmla="*/ 27 w 30"/>
                <a:gd name="T19" fmla="*/ 44 h 52"/>
                <a:gd name="T20" fmla="*/ 30 w 30"/>
                <a:gd name="T21" fmla="*/ 37 h 52"/>
                <a:gd name="T22" fmla="*/ 30 w 30"/>
                <a:gd name="T23" fmla="*/ 33 h 52"/>
                <a:gd name="T24" fmla="*/ 29 w 30"/>
                <a:gd name="T25" fmla="*/ 26 h 52"/>
                <a:gd name="T26" fmla="*/ 25 w 30"/>
                <a:gd name="T27" fmla="*/ 20 h 52"/>
                <a:gd name="T28" fmla="*/ 22 w 30"/>
                <a:gd name="T29" fmla="*/ 13 h 52"/>
                <a:gd name="T30" fmla="*/ 17 w 30"/>
                <a:gd name="T31" fmla="*/ 8 h 52"/>
                <a:gd name="T32" fmla="*/ 12 w 30"/>
                <a:gd name="T33" fmla="*/ 2 h 52"/>
                <a:gd name="T34" fmla="*/ 8 w 30"/>
                <a:gd name="T35" fmla="*/ 0 h 52"/>
                <a:gd name="T36" fmla="*/ 6 w 30"/>
                <a:gd name="T37" fmla="*/ 0 h 52"/>
                <a:gd name="T38" fmla="*/ 3 w 30"/>
                <a:gd name="T39" fmla="*/ 2 h 52"/>
                <a:gd name="T40" fmla="*/ 1 w 30"/>
                <a:gd name="T41" fmla="*/ 5 h 52"/>
                <a:gd name="T42" fmla="*/ 0 w 30"/>
                <a:gd name="T43" fmla="*/ 10 h 52"/>
                <a:gd name="T44" fmla="*/ 0 w 30"/>
                <a:gd name="T45" fmla="*/ 13 h 52"/>
                <a:gd name="T46" fmla="*/ 0 w 30"/>
                <a:gd name="T47" fmla="*/ 16 h 52"/>
                <a:gd name="T48" fmla="*/ 0 w 30"/>
                <a:gd name="T49" fmla="*/ 2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2"/>
                <a:gd name="T77" fmla="*/ 30 w 3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2">
                  <a:moveTo>
                    <a:pt x="0" y="20"/>
                  </a:moveTo>
                  <a:lnTo>
                    <a:pt x="0" y="28"/>
                  </a:lnTo>
                  <a:lnTo>
                    <a:pt x="0" y="34"/>
                  </a:lnTo>
                  <a:lnTo>
                    <a:pt x="3" y="41"/>
                  </a:lnTo>
                  <a:lnTo>
                    <a:pt x="6" y="45"/>
                  </a:lnTo>
                  <a:lnTo>
                    <a:pt x="9" y="49"/>
                  </a:lnTo>
                  <a:lnTo>
                    <a:pt x="14" y="52"/>
                  </a:lnTo>
                  <a:lnTo>
                    <a:pt x="17" y="52"/>
                  </a:lnTo>
                  <a:lnTo>
                    <a:pt x="22" y="49"/>
                  </a:lnTo>
                  <a:lnTo>
                    <a:pt x="27" y="44"/>
                  </a:lnTo>
                  <a:lnTo>
                    <a:pt x="30" y="37"/>
                  </a:lnTo>
                  <a:lnTo>
                    <a:pt x="30" y="33"/>
                  </a:lnTo>
                  <a:lnTo>
                    <a:pt x="29" y="26"/>
                  </a:lnTo>
                  <a:lnTo>
                    <a:pt x="25" y="20"/>
                  </a:lnTo>
                  <a:lnTo>
                    <a:pt x="22" y="13"/>
                  </a:lnTo>
                  <a:lnTo>
                    <a:pt x="17" y="8"/>
                  </a:lnTo>
                  <a:lnTo>
                    <a:pt x="12" y="2"/>
                  </a:lnTo>
                  <a:lnTo>
                    <a:pt x="8" y="0"/>
                  </a:lnTo>
                  <a:lnTo>
                    <a:pt x="6" y="0"/>
                  </a:lnTo>
                  <a:lnTo>
                    <a:pt x="3" y="2"/>
                  </a:lnTo>
                  <a:lnTo>
                    <a:pt x="1" y="5"/>
                  </a:lnTo>
                  <a:lnTo>
                    <a:pt x="0" y="10"/>
                  </a:lnTo>
                  <a:lnTo>
                    <a:pt x="0" y="13"/>
                  </a:lnTo>
                  <a:lnTo>
                    <a:pt x="0" y="16"/>
                  </a:lnTo>
                  <a:lnTo>
                    <a:pt x="0" y="20"/>
                  </a:lnTo>
                </a:path>
              </a:pathLst>
            </a:custGeom>
            <a:noFill/>
            <a:ln w="4763">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94" name="TextBox 793"/>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sp>
        <p:nvSpPr>
          <p:cNvPr id="796" name="Footer Placeholder 795"/>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7360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595"/>
                                        </p:tgtEl>
                                        <p:attrNameLst>
                                          <p:attrName>style.visibility</p:attrName>
                                        </p:attrNameLst>
                                      </p:cBhvr>
                                      <p:to>
                                        <p:strVal val="visible"/>
                                      </p:to>
                                    </p:set>
                                    <p:animEffect transition="in" filter="barn(inVertical)">
                                      <p:cBhvr>
                                        <p:cTn id="25" dur="500"/>
                                        <p:tgtEl>
                                          <p:spTgt spid="59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fade">
                                      <p:cBhvr>
                                        <p:cTn id="59" dur="1000"/>
                                        <p:tgtEl>
                                          <p:spTgt spid="2">
                                            <p:txEl>
                                              <p:pRg st="7" end="7"/>
                                            </p:txEl>
                                          </p:spTgt>
                                        </p:tgtEl>
                                      </p:cBhvr>
                                    </p:animEffect>
                                    <p:anim calcmode="lin" valueType="num">
                                      <p:cBhvr>
                                        <p:cTn id="6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Effect transition="in" filter="fade">
                                      <p:cBhvr>
                                        <p:cTn id="64" dur="1000"/>
                                        <p:tgtEl>
                                          <p:spTgt spid="2">
                                            <p:txEl>
                                              <p:pRg st="8" end="8"/>
                                            </p:txEl>
                                          </p:spTgt>
                                        </p:tgtEl>
                                      </p:cBhvr>
                                    </p:animEffect>
                                    <p:anim calcmode="lin" valueType="num">
                                      <p:cBhvr>
                                        <p:cTn id="6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93"/>
          <p:cNvPicPr>
            <a:picLocks noChangeArrowheads="1"/>
          </p:cNvPicPr>
          <p:nvPr/>
        </p:nvPicPr>
        <p:blipFill rotWithShape="1">
          <a:blip r:embed="rId3">
            <a:extLst>
              <a:ext uri="{28A0092B-C50C-407E-A947-70E740481C1C}">
                <a14:useLocalDpi xmlns:a14="http://schemas.microsoft.com/office/drawing/2010/main" val="0"/>
              </a:ext>
            </a:extLst>
          </a:blip>
          <a:srcRect t="20020" r="40601"/>
          <a:stretch/>
        </p:blipFill>
        <p:spPr bwMode="auto">
          <a:xfrm>
            <a:off x="7503730" y="181545"/>
            <a:ext cx="1083011" cy="110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Content Placeholder 1"/>
          <p:cNvSpPr>
            <a:spLocks noGrp="1"/>
          </p:cNvSpPr>
          <p:nvPr>
            <p:ph idx="1"/>
          </p:nvPr>
        </p:nvSpPr>
        <p:spPr>
          <a:xfrm>
            <a:off x="316800" y="1312223"/>
            <a:ext cx="8510400" cy="3270051"/>
          </a:xfrm>
        </p:spPr>
        <p:txBody>
          <a:bodyPr>
            <a:normAutofit lnSpcReduction="10000"/>
          </a:bodyPr>
          <a:lstStyle/>
          <a:p>
            <a:r>
              <a:rPr lang="en-GB" sz="1600" b="1" dirty="0" smtClean="0"/>
              <a:t>DPP 4-remmers: </a:t>
            </a:r>
            <a:r>
              <a:rPr lang="en-GB" sz="1600" b="1" dirty="0" err="1" smtClean="0"/>
              <a:t>linagliptide</a:t>
            </a:r>
            <a:r>
              <a:rPr lang="en-GB" sz="1600" b="1" dirty="0" smtClean="0"/>
              <a:t>, </a:t>
            </a:r>
            <a:r>
              <a:rPr lang="en-GB" sz="1600" b="1" dirty="0" err="1" smtClean="0"/>
              <a:t>saxagliptine</a:t>
            </a:r>
            <a:r>
              <a:rPr lang="en-GB" sz="1600" b="1" dirty="0" smtClean="0"/>
              <a:t>, </a:t>
            </a:r>
            <a:r>
              <a:rPr lang="en-GB" sz="1600" b="1" dirty="0" err="1" smtClean="0"/>
              <a:t>sitagliptine</a:t>
            </a:r>
            <a:r>
              <a:rPr lang="en-GB" sz="1600" b="1" dirty="0" smtClean="0"/>
              <a:t>, </a:t>
            </a:r>
            <a:r>
              <a:rPr lang="en-GB" sz="1600" b="1" dirty="0" err="1" smtClean="0"/>
              <a:t>vildagliptine</a:t>
            </a:r>
            <a:r>
              <a:rPr lang="en-GB" sz="1600" b="1" dirty="0" smtClean="0"/>
              <a:t>:</a:t>
            </a:r>
          </a:p>
          <a:p>
            <a:pPr>
              <a:buFontTx/>
              <a:buChar char="-"/>
            </a:pPr>
            <a:r>
              <a:rPr lang="en-GB" sz="1400" dirty="0" smtClean="0"/>
              <a:t>DPP-4 </a:t>
            </a:r>
            <a:r>
              <a:rPr lang="en-GB" sz="1400" dirty="0" err="1" smtClean="0"/>
              <a:t>inactiveert</a:t>
            </a:r>
            <a:r>
              <a:rPr lang="en-GB" sz="1400" dirty="0" smtClean="0"/>
              <a:t> </a:t>
            </a:r>
            <a:r>
              <a:rPr lang="en-GB" sz="1400" dirty="0" err="1" smtClean="0"/>
              <a:t>incretinehormonen</a:t>
            </a:r>
            <a:r>
              <a:rPr lang="en-GB" sz="1400" dirty="0" smtClean="0"/>
              <a:t>. </a:t>
            </a:r>
            <a:r>
              <a:rPr lang="en-GB" sz="1400" dirty="0" err="1" smtClean="0"/>
              <a:t>Remming</a:t>
            </a:r>
            <a:r>
              <a:rPr lang="en-GB" sz="1400" dirty="0" smtClean="0"/>
              <a:t> van de </a:t>
            </a:r>
            <a:r>
              <a:rPr lang="en-GB" sz="1400" dirty="0" err="1" smtClean="0"/>
              <a:t>werkzaamheid</a:t>
            </a:r>
            <a:r>
              <a:rPr lang="en-GB" sz="1400" dirty="0" smtClean="0"/>
              <a:t> van </a:t>
            </a:r>
            <a:r>
              <a:rPr lang="en-GB" sz="1400" dirty="0" err="1" smtClean="0"/>
              <a:t>dit</a:t>
            </a:r>
            <a:r>
              <a:rPr lang="en-GB" sz="1400" dirty="0" smtClean="0"/>
              <a:t> </a:t>
            </a:r>
            <a:r>
              <a:rPr lang="en-GB" sz="1400" dirty="0" err="1" smtClean="0"/>
              <a:t>afbraakenzym</a:t>
            </a:r>
            <a:r>
              <a:rPr lang="en-GB" sz="1400" dirty="0" smtClean="0"/>
              <a:t> </a:t>
            </a:r>
            <a:r>
              <a:rPr lang="en-GB" sz="1400" dirty="0" err="1" smtClean="0"/>
              <a:t>zorgt</a:t>
            </a:r>
            <a:r>
              <a:rPr lang="en-GB" sz="1400" dirty="0" smtClean="0"/>
              <a:t> </a:t>
            </a:r>
            <a:r>
              <a:rPr lang="en-GB" sz="1400" dirty="0" err="1" smtClean="0"/>
              <a:t>o.a</a:t>
            </a:r>
            <a:r>
              <a:rPr lang="en-GB" sz="1400" dirty="0" smtClean="0"/>
              <a:t>. </a:t>
            </a:r>
            <a:r>
              <a:rPr lang="en-GB" sz="1400" dirty="0" err="1" smtClean="0"/>
              <a:t>voor</a:t>
            </a:r>
            <a:r>
              <a:rPr lang="en-GB" sz="1400" dirty="0" smtClean="0"/>
              <a:t> het </a:t>
            </a:r>
            <a:r>
              <a:rPr lang="en-GB" sz="1400" dirty="0" err="1" smtClean="0"/>
              <a:t>stijgen</a:t>
            </a:r>
            <a:r>
              <a:rPr lang="en-GB" sz="1400" dirty="0" smtClean="0"/>
              <a:t> van de </a:t>
            </a:r>
            <a:r>
              <a:rPr lang="en-GB" sz="1400" dirty="0" err="1" smtClean="0"/>
              <a:t>plasmaconcentratie</a:t>
            </a:r>
            <a:r>
              <a:rPr lang="en-GB" sz="1400" dirty="0" smtClean="0"/>
              <a:t> van de </a:t>
            </a:r>
            <a:r>
              <a:rPr lang="en-GB" sz="1400" dirty="0" err="1" smtClean="0"/>
              <a:t>actieve</a:t>
            </a:r>
            <a:r>
              <a:rPr lang="en-GB" sz="1400" dirty="0" smtClean="0"/>
              <a:t> </a:t>
            </a:r>
            <a:r>
              <a:rPr lang="en-GB" sz="1400" dirty="0" err="1" smtClean="0"/>
              <a:t>vorm</a:t>
            </a:r>
            <a:r>
              <a:rPr lang="en-GB" sz="1400" dirty="0" smtClean="0"/>
              <a:t> GLP-1. GLP-1 </a:t>
            </a:r>
            <a:r>
              <a:rPr lang="en-GB" sz="1400" dirty="0" err="1" smtClean="0"/>
              <a:t>zorgt</a:t>
            </a:r>
            <a:r>
              <a:rPr lang="en-GB" sz="1400" dirty="0" smtClean="0"/>
              <a:t>, </a:t>
            </a:r>
            <a:r>
              <a:rPr lang="en-GB" sz="1400" dirty="0" err="1" smtClean="0"/>
              <a:t>glucoseafhankelijk</a:t>
            </a:r>
            <a:r>
              <a:rPr lang="en-GB" sz="1400" dirty="0" smtClean="0"/>
              <a:t>, </a:t>
            </a:r>
            <a:r>
              <a:rPr lang="en-GB" sz="1400" dirty="0" err="1" smtClean="0"/>
              <a:t>voor</a:t>
            </a:r>
            <a:r>
              <a:rPr lang="en-GB" sz="1400" dirty="0" smtClean="0"/>
              <a:t> </a:t>
            </a:r>
            <a:r>
              <a:rPr lang="en-GB" sz="1400" dirty="0" err="1" smtClean="0"/>
              <a:t>veranderingen</a:t>
            </a:r>
            <a:r>
              <a:rPr lang="en-GB" sz="1400" dirty="0" smtClean="0"/>
              <a:t> in de </a:t>
            </a:r>
            <a:r>
              <a:rPr lang="en-GB" sz="1400" dirty="0" err="1" smtClean="0"/>
              <a:t>concentraties</a:t>
            </a:r>
            <a:r>
              <a:rPr lang="en-GB" sz="1400" dirty="0" smtClean="0"/>
              <a:t> van insuline en glucagon.</a:t>
            </a:r>
          </a:p>
          <a:p>
            <a:r>
              <a:rPr lang="en-GB" sz="1600" b="1" dirty="0" smtClean="0"/>
              <a:t>Contra-</a:t>
            </a:r>
            <a:r>
              <a:rPr lang="en-GB" sz="1600" b="1" dirty="0" err="1" smtClean="0"/>
              <a:t>indicaties</a:t>
            </a:r>
            <a:r>
              <a:rPr lang="en-GB" sz="1600" b="1" dirty="0" smtClean="0"/>
              <a:t>: </a:t>
            </a:r>
          </a:p>
          <a:p>
            <a:pPr>
              <a:buFontTx/>
              <a:buChar char="-"/>
            </a:pPr>
            <a:r>
              <a:rPr lang="en-GB" sz="1400" dirty="0" err="1" smtClean="0"/>
              <a:t>Nier</a:t>
            </a:r>
            <a:r>
              <a:rPr lang="en-GB" sz="1400" dirty="0" smtClean="0"/>
              <a:t>- en </a:t>
            </a:r>
            <a:r>
              <a:rPr lang="en-GB" sz="1400" dirty="0" err="1" smtClean="0"/>
              <a:t>leverfunctiestoornissen</a:t>
            </a:r>
            <a:r>
              <a:rPr lang="en-GB" sz="1400" dirty="0" smtClean="0"/>
              <a:t>, </a:t>
            </a:r>
            <a:r>
              <a:rPr lang="en-GB" sz="1400" dirty="0" err="1" smtClean="0"/>
              <a:t>soms</a:t>
            </a:r>
            <a:r>
              <a:rPr lang="en-GB" sz="1400" dirty="0" smtClean="0"/>
              <a:t> </a:t>
            </a:r>
            <a:r>
              <a:rPr lang="en-GB" sz="1400" dirty="0" err="1" smtClean="0"/>
              <a:t>hartfalen</a:t>
            </a:r>
            <a:r>
              <a:rPr lang="en-GB" sz="1400" dirty="0" smtClean="0"/>
              <a:t>.</a:t>
            </a:r>
          </a:p>
          <a:p>
            <a:r>
              <a:rPr lang="en-GB" sz="1600" b="1" dirty="0" err="1" smtClean="0"/>
              <a:t>Interacties</a:t>
            </a:r>
            <a:r>
              <a:rPr lang="en-GB" sz="1600" b="1" dirty="0" smtClean="0"/>
              <a:t>:</a:t>
            </a:r>
          </a:p>
          <a:p>
            <a:pPr>
              <a:buFontTx/>
              <a:buChar char="-"/>
            </a:pPr>
            <a:r>
              <a:rPr lang="en-GB" sz="1400" dirty="0" err="1"/>
              <a:t>O</a:t>
            </a:r>
            <a:r>
              <a:rPr lang="en-GB" sz="1400" dirty="0" err="1" smtClean="0"/>
              <a:t>.a</a:t>
            </a:r>
            <a:r>
              <a:rPr lang="en-GB" sz="1400" dirty="0" smtClean="0"/>
              <a:t>. in </a:t>
            </a:r>
            <a:r>
              <a:rPr lang="en-GB" sz="1400" dirty="0" err="1" smtClean="0"/>
              <a:t>combinatie</a:t>
            </a:r>
            <a:r>
              <a:rPr lang="en-GB" sz="1400" dirty="0" smtClean="0"/>
              <a:t> met </a:t>
            </a:r>
            <a:r>
              <a:rPr lang="en-GB" sz="1400" dirty="0" err="1" smtClean="0"/>
              <a:t>dexamethason</a:t>
            </a:r>
            <a:r>
              <a:rPr lang="en-GB" sz="1400" dirty="0" smtClean="0"/>
              <a:t>, </a:t>
            </a:r>
            <a:r>
              <a:rPr lang="en-GB" sz="1400" dirty="0" err="1" smtClean="0"/>
              <a:t>diltiazem</a:t>
            </a:r>
            <a:r>
              <a:rPr lang="en-GB" sz="1400" dirty="0" smtClean="0"/>
              <a:t>, </a:t>
            </a:r>
            <a:r>
              <a:rPr lang="en-GB" sz="1400" dirty="0" err="1" smtClean="0"/>
              <a:t>fenobarbital</a:t>
            </a:r>
            <a:r>
              <a:rPr lang="en-GB" sz="1400" dirty="0" smtClean="0"/>
              <a:t> (</a:t>
            </a:r>
            <a:r>
              <a:rPr lang="en-GB" sz="1400" dirty="0" err="1" smtClean="0"/>
              <a:t>zie</a:t>
            </a:r>
            <a:r>
              <a:rPr lang="en-GB" sz="1400" dirty="0" smtClean="0"/>
              <a:t> product-</a:t>
            </a:r>
            <a:r>
              <a:rPr lang="en-GB" sz="1400" dirty="0" err="1" smtClean="0"/>
              <a:t>kenmerken</a:t>
            </a:r>
            <a:r>
              <a:rPr lang="en-GB" sz="1400" dirty="0" smtClean="0"/>
              <a:t>)</a:t>
            </a:r>
          </a:p>
          <a:p>
            <a:r>
              <a:rPr lang="en-GB" sz="1600" b="1" dirty="0" err="1" smtClean="0"/>
              <a:t>Bijwerkingen</a:t>
            </a:r>
            <a:r>
              <a:rPr lang="en-GB" sz="1600" b="1" dirty="0" smtClean="0"/>
              <a:t>:</a:t>
            </a:r>
          </a:p>
          <a:p>
            <a:pPr>
              <a:buFontTx/>
              <a:buChar char="-"/>
            </a:pPr>
            <a:r>
              <a:rPr lang="en-GB" sz="1400" dirty="0" err="1" smtClean="0"/>
              <a:t>Hoofdpijn</a:t>
            </a:r>
            <a:r>
              <a:rPr lang="en-GB" sz="1400" dirty="0" smtClean="0"/>
              <a:t>, </a:t>
            </a:r>
            <a:r>
              <a:rPr lang="en-GB" sz="1400" dirty="0" err="1" smtClean="0"/>
              <a:t>winderigheid</a:t>
            </a:r>
            <a:r>
              <a:rPr lang="en-GB" sz="1400" dirty="0" smtClean="0"/>
              <a:t>, </a:t>
            </a:r>
            <a:r>
              <a:rPr lang="en-GB" sz="1400" dirty="0" err="1" smtClean="0"/>
              <a:t>misselijkheid</a:t>
            </a:r>
            <a:r>
              <a:rPr lang="en-GB" sz="1400" dirty="0" smtClean="0"/>
              <a:t>. </a:t>
            </a:r>
          </a:p>
          <a:p>
            <a:pPr>
              <a:buFontTx/>
              <a:buChar char="-"/>
            </a:pPr>
            <a:r>
              <a:rPr lang="en-GB" sz="1400" dirty="0" err="1" smtClean="0"/>
              <a:t>Bovenste</a:t>
            </a:r>
            <a:r>
              <a:rPr lang="en-GB" sz="1400" dirty="0" smtClean="0"/>
              <a:t> </a:t>
            </a:r>
            <a:r>
              <a:rPr lang="en-GB" sz="1400" dirty="0" err="1" smtClean="0"/>
              <a:t>luchtweginfecties</a:t>
            </a:r>
            <a:r>
              <a:rPr lang="en-GB" sz="1400" dirty="0" smtClean="0"/>
              <a:t> , met name bij </a:t>
            </a:r>
            <a:r>
              <a:rPr lang="en-GB" sz="1400" dirty="0" err="1" smtClean="0"/>
              <a:t>sitagliptine</a:t>
            </a:r>
            <a:r>
              <a:rPr lang="en-GB" sz="1400" dirty="0" smtClean="0"/>
              <a:t>.</a:t>
            </a:r>
          </a:p>
          <a:p>
            <a:pPr>
              <a:buFontTx/>
              <a:buChar char="-"/>
            </a:pPr>
            <a:r>
              <a:rPr lang="en-GB" sz="1400" dirty="0"/>
              <a:t>Bij </a:t>
            </a:r>
            <a:r>
              <a:rPr lang="en-GB" sz="1400" dirty="0" err="1"/>
              <a:t>buikpijnklachten</a:t>
            </a:r>
            <a:r>
              <a:rPr lang="en-GB" sz="1400" dirty="0"/>
              <a:t> </a:t>
            </a:r>
            <a:r>
              <a:rPr lang="en-GB" sz="1400" dirty="0" err="1"/>
              <a:t>denk</a:t>
            </a:r>
            <a:r>
              <a:rPr lang="en-GB" sz="1400" dirty="0"/>
              <a:t> </a:t>
            </a:r>
            <a:r>
              <a:rPr lang="en-GB" sz="1400" dirty="0" err="1"/>
              <a:t>aan</a:t>
            </a:r>
            <a:r>
              <a:rPr lang="en-GB" sz="1400" dirty="0"/>
              <a:t> </a:t>
            </a:r>
            <a:r>
              <a:rPr lang="en-GB" sz="1400" dirty="0" err="1"/>
              <a:t>mogelijkheid</a:t>
            </a:r>
            <a:r>
              <a:rPr lang="en-GB" sz="1400" dirty="0"/>
              <a:t> van </a:t>
            </a:r>
            <a:r>
              <a:rPr lang="en-GB" sz="1400" dirty="0" err="1"/>
              <a:t>een</a:t>
            </a:r>
            <a:r>
              <a:rPr lang="en-GB" sz="1400" dirty="0"/>
              <a:t> pancreatitis</a:t>
            </a:r>
            <a:r>
              <a:rPr lang="en-GB" sz="1400" dirty="0" smtClean="0"/>
              <a:t>.</a:t>
            </a:r>
          </a:p>
          <a:p>
            <a:pPr>
              <a:buFontTx/>
              <a:buChar char="-"/>
            </a:pPr>
            <a:r>
              <a:rPr lang="en-GB" sz="1400" dirty="0" smtClean="0"/>
              <a:t>Gewrichtspijn.</a:t>
            </a:r>
            <a:r>
              <a:rPr lang="en-GB" sz="1200" baseline="30000" dirty="0" smtClean="0"/>
              <a:t>2</a:t>
            </a:r>
          </a:p>
          <a:p>
            <a:pPr marL="0" indent="0">
              <a:buNone/>
            </a:pPr>
            <a:endParaRPr lang="en-GB" sz="1400" dirty="0" smtClean="0"/>
          </a:p>
          <a:p>
            <a:pPr>
              <a:buFontTx/>
              <a:buChar char="-"/>
            </a:pPr>
            <a:endParaRPr lang="en-GB" sz="1400" dirty="0"/>
          </a:p>
        </p:txBody>
      </p:sp>
      <p:sp>
        <p:nvSpPr>
          <p:cNvPr id="3" name="Title 2"/>
          <p:cNvSpPr>
            <a:spLocks noGrp="1"/>
          </p:cNvSpPr>
          <p:nvPr>
            <p:ph type="title"/>
          </p:nvPr>
        </p:nvSpPr>
        <p:spPr>
          <a:xfrm>
            <a:off x="270128" y="489746"/>
            <a:ext cx="8510400" cy="391412"/>
          </a:xfrm>
        </p:spPr>
        <p:txBody>
          <a:bodyPr/>
          <a:lstStyle/>
          <a:p>
            <a:r>
              <a:rPr lang="en-GB" dirty="0" err="1" smtClean="0"/>
              <a:t>Dipeptidylpeptidase</a:t>
            </a:r>
            <a:r>
              <a:rPr lang="en-GB" dirty="0" smtClean="0"/>
              <a:t> 4 </a:t>
            </a:r>
            <a:r>
              <a:rPr lang="en-GB" dirty="0" err="1" smtClean="0"/>
              <a:t>remmers</a:t>
            </a:r>
            <a:endParaRPr lang="en-GB" dirty="0"/>
          </a:p>
        </p:txBody>
      </p:sp>
      <p:sp>
        <p:nvSpPr>
          <p:cNvPr id="7" name="TextBox 6"/>
          <p:cNvSpPr txBox="1"/>
          <p:nvPr/>
        </p:nvSpPr>
        <p:spPr>
          <a:xfrm>
            <a:off x="224332" y="4818580"/>
            <a:ext cx="7203883" cy="507831"/>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 </a:t>
            </a:r>
            <a:endParaRPr lang="en-GB" sz="900" dirty="0"/>
          </a:p>
          <a:p>
            <a:r>
              <a:rPr lang="en-GB" sz="900" dirty="0"/>
              <a:t> </a:t>
            </a:r>
            <a:r>
              <a:rPr lang="en-GB" sz="900" dirty="0" smtClean="0"/>
              <a:t>        2: </a:t>
            </a:r>
            <a:r>
              <a:rPr lang="en-GB" sz="900" dirty="0"/>
              <a:t> http://www.medicijnbalans.nl/medicijngroepen/dpp-4-remmers/nieuws/50671</a:t>
            </a:r>
          </a:p>
          <a:p>
            <a:endParaRPr lang="en-GB" sz="900" dirty="0"/>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902028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fade">
                                      <p:cBhvr>
                                        <p:cTn id="68" dur="1000"/>
                                        <p:tgtEl>
                                          <p:spTgt spid="2">
                                            <p:txEl>
                                              <p:pRg st="10" end="10"/>
                                            </p:txEl>
                                          </p:spTgt>
                                        </p:tgtEl>
                                      </p:cBhvr>
                                    </p:animEffect>
                                    <p:anim calcmode="lin" valueType="num">
                                      <p:cBhvr>
                                        <p:cTn id="6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MnVe\Desktop\nier.bm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17" t="5785" r="8641" b="16602"/>
          <a:stretch/>
        </p:blipFill>
        <p:spPr bwMode="auto">
          <a:xfrm>
            <a:off x="7967650" y="206650"/>
            <a:ext cx="964483" cy="118851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16800" y="906832"/>
            <a:ext cx="8510400" cy="3587212"/>
          </a:xfrm>
        </p:spPr>
        <p:txBody>
          <a:bodyPr>
            <a:normAutofit lnSpcReduction="10000"/>
          </a:bodyPr>
          <a:lstStyle/>
          <a:p>
            <a:r>
              <a:rPr lang="en-GB" sz="1600" b="1" dirty="0" smtClean="0"/>
              <a:t>SGLT-2 </a:t>
            </a:r>
            <a:r>
              <a:rPr lang="en-GB" sz="1600" b="1" dirty="0" err="1" smtClean="0"/>
              <a:t>remmers</a:t>
            </a:r>
            <a:r>
              <a:rPr lang="en-GB" sz="1600" b="1" dirty="0" smtClean="0"/>
              <a:t>: </a:t>
            </a:r>
            <a:r>
              <a:rPr lang="en-GB" sz="1600" b="1" dirty="0" err="1" smtClean="0"/>
              <a:t>canaglifozine</a:t>
            </a:r>
            <a:r>
              <a:rPr lang="en-GB" sz="1600" b="1" dirty="0" smtClean="0"/>
              <a:t>, </a:t>
            </a:r>
            <a:r>
              <a:rPr lang="en-GB" sz="1600" b="1" dirty="0" err="1" smtClean="0"/>
              <a:t>dapaglifozine</a:t>
            </a:r>
            <a:r>
              <a:rPr lang="en-GB" sz="1600" b="1" dirty="0" smtClean="0"/>
              <a:t>, </a:t>
            </a:r>
            <a:r>
              <a:rPr lang="en-GB" sz="1600" b="1" dirty="0" err="1" smtClean="0"/>
              <a:t>empaglifozine</a:t>
            </a:r>
            <a:r>
              <a:rPr lang="en-GB" sz="1600" b="1" dirty="0" smtClean="0"/>
              <a:t>:</a:t>
            </a:r>
          </a:p>
          <a:p>
            <a:pPr>
              <a:buFontTx/>
              <a:buChar char="-"/>
            </a:pPr>
            <a:r>
              <a:rPr lang="en-GB" sz="1400" dirty="0" smtClean="0"/>
              <a:t>De SGLT-2 receptor </a:t>
            </a:r>
            <a:r>
              <a:rPr lang="en-GB" sz="1400" dirty="0" err="1" smtClean="0"/>
              <a:t>bevindt</a:t>
            </a:r>
            <a:r>
              <a:rPr lang="en-GB" sz="1400" dirty="0" smtClean="0"/>
              <a:t> </a:t>
            </a:r>
            <a:r>
              <a:rPr lang="en-GB" sz="1400" dirty="0" err="1" smtClean="0"/>
              <a:t>zich</a:t>
            </a:r>
            <a:r>
              <a:rPr lang="en-GB" sz="1400" dirty="0" smtClean="0"/>
              <a:t> in de </a:t>
            </a:r>
            <a:r>
              <a:rPr lang="en-GB" sz="1400" dirty="0" err="1" smtClean="0"/>
              <a:t>tubulus</a:t>
            </a:r>
            <a:r>
              <a:rPr lang="en-GB" sz="1400" dirty="0" smtClean="0"/>
              <a:t> in de </a:t>
            </a:r>
            <a:r>
              <a:rPr lang="en-GB" sz="1400" dirty="0" err="1" smtClean="0"/>
              <a:t>nier</a:t>
            </a:r>
            <a:r>
              <a:rPr lang="en-GB" sz="1400" dirty="0" smtClean="0"/>
              <a:t> en </a:t>
            </a:r>
            <a:r>
              <a:rPr lang="en-GB" sz="1400" dirty="0" err="1" smtClean="0"/>
              <a:t>zorgt</a:t>
            </a:r>
            <a:r>
              <a:rPr lang="en-GB" sz="1400" dirty="0" smtClean="0"/>
              <a:t> </a:t>
            </a:r>
            <a:r>
              <a:rPr lang="en-GB" sz="1400" dirty="0" err="1" smtClean="0"/>
              <a:t>voor</a:t>
            </a:r>
            <a:r>
              <a:rPr lang="en-GB" sz="1400" dirty="0" smtClean="0"/>
              <a:t> </a:t>
            </a:r>
            <a:r>
              <a:rPr lang="en-GB" sz="1400" dirty="0" err="1" smtClean="0"/>
              <a:t>terugresorptie</a:t>
            </a:r>
            <a:r>
              <a:rPr lang="en-GB" sz="1400" dirty="0" smtClean="0"/>
              <a:t> van het </a:t>
            </a:r>
            <a:r>
              <a:rPr lang="en-GB" sz="1400" dirty="0" err="1" smtClean="0"/>
              <a:t>gefiltreerde</a:t>
            </a:r>
            <a:r>
              <a:rPr lang="en-GB" sz="1400" dirty="0" smtClean="0"/>
              <a:t> glucose. Het </a:t>
            </a:r>
            <a:r>
              <a:rPr lang="en-GB" sz="1400" dirty="0" err="1" smtClean="0"/>
              <a:t>remmen</a:t>
            </a:r>
            <a:r>
              <a:rPr lang="en-GB" sz="1400" dirty="0" smtClean="0"/>
              <a:t> van </a:t>
            </a:r>
            <a:r>
              <a:rPr lang="en-GB" sz="1400" dirty="0" err="1" smtClean="0"/>
              <a:t>dit</a:t>
            </a:r>
            <a:r>
              <a:rPr lang="en-GB" sz="1400" dirty="0" smtClean="0"/>
              <a:t> </a:t>
            </a:r>
            <a:r>
              <a:rPr lang="en-GB" sz="1400" dirty="0" err="1" smtClean="0"/>
              <a:t>proces</a:t>
            </a:r>
            <a:r>
              <a:rPr lang="en-GB" sz="1400" dirty="0" smtClean="0"/>
              <a:t> </a:t>
            </a:r>
            <a:r>
              <a:rPr lang="en-GB" sz="1400" dirty="0" err="1" smtClean="0"/>
              <a:t>zorgt</a:t>
            </a:r>
            <a:r>
              <a:rPr lang="en-GB" sz="1400" dirty="0" smtClean="0"/>
              <a:t> </a:t>
            </a:r>
            <a:r>
              <a:rPr lang="en-GB" sz="1400" dirty="0" err="1" smtClean="0"/>
              <a:t>dus</a:t>
            </a:r>
            <a:r>
              <a:rPr lang="en-GB" sz="1400" dirty="0" smtClean="0"/>
              <a:t> </a:t>
            </a:r>
            <a:r>
              <a:rPr lang="en-GB" sz="1400" dirty="0" err="1" smtClean="0"/>
              <a:t>voor</a:t>
            </a:r>
            <a:r>
              <a:rPr lang="en-GB" sz="1400" dirty="0" smtClean="0"/>
              <a:t> het </a:t>
            </a:r>
            <a:r>
              <a:rPr lang="en-GB" sz="1400" dirty="0" err="1" smtClean="0"/>
              <a:t>uitplassen</a:t>
            </a:r>
            <a:r>
              <a:rPr lang="en-GB" sz="1400" dirty="0" smtClean="0"/>
              <a:t> van glucose.</a:t>
            </a:r>
          </a:p>
          <a:p>
            <a:r>
              <a:rPr lang="en-GB" sz="1600" b="1" dirty="0" smtClean="0"/>
              <a:t>Contra-</a:t>
            </a:r>
            <a:r>
              <a:rPr lang="en-GB" sz="1600" b="1" dirty="0" err="1" smtClean="0"/>
              <a:t>indicaties</a:t>
            </a:r>
            <a:r>
              <a:rPr lang="en-GB" sz="1600" b="1" dirty="0" smtClean="0"/>
              <a:t>:</a:t>
            </a:r>
          </a:p>
          <a:p>
            <a:pPr>
              <a:buFontTx/>
              <a:buChar char="-"/>
            </a:pPr>
            <a:r>
              <a:rPr lang="en-GB" sz="1400" dirty="0" err="1" smtClean="0"/>
              <a:t>Nierfunctiestoornissen</a:t>
            </a:r>
            <a:r>
              <a:rPr lang="en-GB" sz="1400" dirty="0" smtClean="0"/>
              <a:t>, </a:t>
            </a:r>
            <a:r>
              <a:rPr lang="en-GB" sz="1400" dirty="0" err="1" smtClean="0"/>
              <a:t>hartfalen</a:t>
            </a:r>
            <a:r>
              <a:rPr lang="en-GB" sz="1400" dirty="0" smtClean="0"/>
              <a:t>.</a:t>
            </a:r>
          </a:p>
          <a:p>
            <a:pPr>
              <a:buFontTx/>
              <a:buChar char="-"/>
            </a:pPr>
            <a:r>
              <a:rPr lang="en-GB" sz="1400" dirty="0" err="1" smtClean="0"/>
              <a:t>Voorzichtigheid</a:t>
            </a:r>
            <a:r>
              <a:rPr lang="en-GB" sz="1400" dirty="0" smtClean="0"/>
              <a:t> </a:t>
            </a:r>
            <a:r>
              <a:rPr lang="en-GB" sz="1400" dirty="0" err="1" smtClean="0"/>
              <a:t>geboden</a:t>
            </a:r>
            <a:r>
              <a:rPr lang="en-GB" sz="1400" dirty="0" smtClean="0"/>
              <a:t> bij </a:t>
            </a:r>
            <a:r>
              <a:rPr lang="en-GB" sz="1400" dirty="0" err="1" smtClean="0"/>
              <a:t>ouderen</a:t>
            </a:r>
            <a:r>
              <a:rPr lang="en-GB" sz="1400" dirty="0" smtClean="0"/>
              <a:t> en </a:t>
            </a:r>
            <a:r>
              <a:rPr lang="en-GB" sz="1400" dirty="0" err="1" smtClean="0"/>
              <a:t>mensen</a:t>
            </a:r>
            <a:r>
              <a:rPr lang="en-GB" sz="1400" dirty="0" smtClean="0"/>
              <a:t> met </a:t>
            </a:r>
            <a:r>
              <a:rPr lang="en-GB" sz="1400" dirty="0" err="1" smtClean="0"/>
              <a:t>een</a:t>
            </a:r>
            <a:r>
              <a:rPr lang="en-GB" sz="1400" dirty="0" smtClean="0"/>
              <a:t> CV incident in de </a:t>
            </a:r>
            <a:r>
              <a:rPr lang="en-GB" sz="1400" dirty="0" err="1" smtClean="0"/>
              <a:t>voorgeschiedenis</a:t>
            </a:r>
            <a:r>
              <a:rPr lang="en-GB" sz="1400" dirty="0" smtClean="0"/>
              <a:t>.</a:t>
            </a:r>
          </a:p>
          <a:p>
            <a:r>
              <a:rPr lang="en-GB" sz="1600" b="1" dirty="0" err="1" smtClean="0"/>
              <a:t>Interacties</a:t>
            </a:r>
            <a:r>
              <a:rPr lang="en-GB" sz="1600" b="1" dirty="0" smtClean="0"/>
              <a:t>:</a:t>
            </a:r>
          </a:p>
          <a:p>
            <a:pPr>
              <a:buFontTx/>
              <a:buChar char="-"/>
            </a:pPr>
            <a:r>
              <a:rPr lang="en-GB" sz="1400" dirty="0" err="1" smtClean="0"/>
              <a:t>Pioglitazon</a:t>
            </a:r>
            <a:r>
              <a:rPr lang="en-GB" sz="1400" dirty="0" smtClean="0"/>
              <a:t> </a:t>
            </a:r>
            <a:r>
              <a:rPr lang="en-GB" sz="1400" dirty="0" err="1" smtClean="0"/>
              <a:t>ivm</a:t>
            </a:r>
            <a:r>
              <a:rPr lang="en-GB" sz="1400" dirty="0" smtClean="0"/>
              <a:t> </a:t>
            </a:r>
            <a:r>
              <a:rPr lang="en-GB" sz="1400" dirty="0" err="1" smtClean="0"/>
              <a:t>risico</a:t>
            </a:r>
            <a:r>
              <a:rPr lang="en-GB" sz="1400" dirty="0" smtClean="0"/>
              <a:t> op </a:t>
            </a:r>
            <a:r>
              <a:rPr lang="en-GB" sz="1400" dirty="0" err="1" smtClean="0"/>
              <a:t>blaaskanker</a:t>
            </a:r>
            <a:r>
              <a:rPr lang="en-GB" sz="1400" dirty="0" smtClean="0"/>
              <a:t>.</a:t>
            </a:r>
          </a:p>
          <a:p>
            <a:pPr>
              <a:buFontTx/>
              <a:buChar char="-"/>
            </a:pPr>
            <a:r>
              <a:rPr lang="en-GB" sz="1400" dirty="0" err="1" smtClean="0"/>
              <a:t>Toename</a:t>
            </a:r>
            <a:r>
              <a:rPr lang="en-GB" sz="1400" dirty="0" smtClean="0"/>
              <a:t> van </a:t>
            </a:r>
            <a:r>
              <a:rPr lang="en-GB" sz="1400" dirty="0" err="1" smtClean="0"/>
              <a:t>diuretisch</a:t>
            </a:r>
            <a:r>
              <a:rPr lang="en-GB" sz="1400" dirty="0" smtClean="0"/>
              <a:t> effect bij </a:t>
            </a:r>
            <a:r>
              <a:rPr lang="en-GB" sz="1400" dirty="0" err="1" smtClean="0"/>
              <a:t>gebruik</a:t>
            </a:r>
            <a:r>
              <a:rPr lang="en-GB" sz="1400" dirty="0" smtClean="0"/>
              <a:t> van </a:t>
            </a:r>
            <a:r>
              <a:rPr lang="en-GB" sz="1400" dirty="0" err="1" smtClean="0"/>
              <a:t>diuretica</a:t>
            </a:r>
            <a:r>
              <a:rPr lang="en-GB" sz="1400" dirty="0" smtClean="0"/>
              <a:t>.</a:t>
            </a:r>
          </a:p>
          <a:p>
            <a:r>
              <a:rPr lang="en-GB" sz="1600" b="1" dirty="0" err="1" smtClean="0"/>
              <a:t>Bijwerkingen</a:t>
            </a:r>
            <a:r>
              <a:rPr lang="en-GB" sz="1600" b="1" dirty="0" smtClean="0"/>
              <a:t>:</a:t>
            </a:r>
          </a:p>
          <a:p>
            <a:pPr>
              <a:buFontTx/>
              <a:buChar char="-"/>
            </a:pPr>
            <a:r>
              <a:rPr lang="en-GB" sz="1400" dirty="0" err="1" smtClean="0"/>
              <a:t>Urineweginfecties</a:t>
            </a:r>
            <a:r>
              <a:rPr lang="en-GB" sz="1400" dirty="0" smtClean="0"/>
              <a:t> en </a:t>
            </a:r>
            <a:r>
              <a:rPr lang="en-GB" sz="1400" dirty="0" err="1" smtClean="0"/>
              <a:t>genitale</a:t>
            </a:r>
            <a:r>
              <a:rPr lang="en-GB" sz="1400" dirty="0" smtClean="0"/>
              <a:t> </a:t>
            </a:r>
            <a:r>
              <a:rPr lang="en-GB" sz="1400" dirty="0" err="1" smtClean="0"/>
              <a:t>infecties</a:t>
            </a:r>
            <a:r>
              <a:rPr lang="en-GB" sz="1400" dirty="0" smtClean="0"/>
              <a:t>.</a:t>
            </a:r>
          </a:p>
          <a:p>
            <a:pPr>
              <a:buFontTx/>
              <a:buChar char="-"/>
            </a:pPr>
            <a:r>
              <a:rPr lang="en-GB" sz="1400" dirty="0" smtClean="0"/>
              <a:t>Keto-acidose.</a:t>
            </a:r>
            <a:r>
              <a:rPr lang="en-GB" sz="1000" baseline="30000" dirty="0" smtClean="0"/>
              <a:t>2</a:t>
            </a:r>
          </a:p>
          <a:p>
            <a:r>
              <a:rPr lang="en-GB" sz="1600" b="1" dirty="0" smtClean="0"/>
              <a:t>Is </a:t>
            </a:r>
            <a:r>
              <a:rPr lang="en-GB" sz="1600" b="1" dirty="0" err="1" smtClean="0"/>
              <a:t>niet</a:t>
            </a:r>
            <a:r>
              <a:rPr lang="en-GB" sz="1600" b="1" dirty="0" smtClean="0"/>
              <a:t> </a:t>
            </a:r>
            <a:r>
              <a:rPr lang="en-GB" sz="1600" b="1" dirty="0" err="1" smtClean="0"/>
              <a:t>opgenomen</a:t>
            </a:r>
            <a:r>
              <a:rPr lang="en-GB" sz="1600" b="1" dirty="0" smtClean="0"/>
              <a:t> in de NHG</a:t>
            </a:r>
            <a:endParaRPr lang="en-GB" sz="1600" b="1" dirty="0"/>
          </a:p>
          <a:p>
            <a:pPr>
              <a:buFontTx/>
              <a:buChar char="-"/>
            </a:pPr>
            <a:endParaRPr lang="en-GB" sz="1000" dirty="0" smtClean="0"/>
          </a:p>
          <a:p>
            <a:pPr marL="0" indent="0">
              <a:buNone/>
            </a:pPr>
            <a:endParaRPr lang="en-GB" sz="1400" dirty="0" smtClean="0"/>
          </a:p>
          <a:p>
            <a:pPr marL="0" indent="0">
              <a:buNone/>
            </a:pPr>
            <a:endParaRPr lang="en-GB" b="1" dirty="0"/>
          </a:p>
        </p:txBody>
      </p:sp>
      <p:sp>
        <p:nvSpPr>
          <p:cNvPr id="3" name="Title 2"/>
          <p:cNvSpPr>
            <a:spLocks noGrp="1"/>
          </p:cNvSpPr>
          <p:nvPr>
            <p:ph type="title"/>
          </p:nvPr>
        </p:nvSpPr>
        <p:spPr>
          <a:xfrm>
            <a:off x="316800" y="205507"/>
            <a:ext cx="8510400" cy="701325"/>
          </a:xfrm>
        </p:spPr>
        <p:txBody>
          <a:bodyPr/>
          <a:lstStyle/>
          <a:p>
            <a:r>
              <a:rPr lang="en-GB" dirty="0" smtClean="0"/>
              <a:t>Sodium glucose co-transporter 2 </a:t>
            </a:r>
            <a:r>
              <a:rPr lang="en-GB" dirty="0" err="1" smtClean="0"/>
              <a:t>remmers</a:t>
            </a:r>
            <a:endParaRPr lang="en-GB" dirty="0"/>
          </a:p>
        </p:txBody>
      </p:sp>
      <p:sp>
        <p:nvSpPr>
          <p:cNvPr id="7" name="TextBox 6"/>
          <p:cNvSpPr txBox="1"/>
          <p:nvPr/>
        </p:nvSpPr>
        <p:spPr>
          <a:xfrm>
            <a:off x="586981" y="4767538"/>
            <a:ext cx="8360522" cy="3693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p>
          <a:p>
            <a:r>
              <a:rPr lang="en-GB" sz="900" dirty="0" err="1" smtClean="0"/>
              <a:t>Bron</a:t>
            </a:r>
            <a:r>
              <a:rPr lang="en-GB" sz="900" dirty="0" smtClean="0"/>
              <a:t> 2: CBG</a:t>
            </a:r>
            <a:r>
              <a:rPr lang="en-GB" sz="900" dirty="0"/>
              <a:t>, DHPC SGLT2-remmers, 09-jul-2015, http://</a:t>
            </a:r>
            <a:r>
              <a:rPr lang="en-GB" sz="900" dirty="0" smtClean="0"/>
              <a:t>www.cbg-meb.nl/documenten/brieven/2015/07/09/dhpc-sglt2-remmers </a:t>
            </a:r>
            <a:endParaRPr lang="en-GB" sz="900" dirty="0"/>
          </a:p>
        </p:txBody>
      </p:sp>
      <p:sp>
        <p:nvSpPr>
          <p:cNvPr id="9" name="Footer Placeholder 8"/>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314842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barn(inVertical)">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fade">
                                      <p:cBhvr>
                                        <p:cTn id="68" dur="1000"/>
                                        <p:tgtEl>
                                          <p:spTgt spid="2">
                                            <p:txEl>
                                              <p:pRg st="10" end="10"/>
                                            </p:txEl>
                                          </p:spTgt>
                                        </p:tgtEl>
                                      </p:cBhvr>
                                    </p:animEffect>
                                    <p:anim calcmode="lin" valueType="num">
                                      <p:cBhvr>
                                        <p:cTn id="6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Effect transition="in" filter="fade">
                                      <p:cBhvr>
                                        <p:cTn id="73" dur="1000"/>
                                        <p:tgtEl>
                                          <p:spTgt spid="2">
                                            <p:txEl>
                                              <p:pRg st="11" end="11"/>
                                            </p:txEl>
                                          </p:spTgt>
                                        </p:tgtEl>
                                      </p:cBhvr>
                                    </p:animEffect>
                                    <p:anim calcmode="lin" valueType="num">
                                      <p:cBhvr>
                                        <p:cTn id="7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28"/>
          <p:cNvSpPr>
            <a:spLocks/>
          </p:cNvSpPr>
          <p:nvPr/>
        </p:nvSpPr>
        <p:spPr bwMode="auto">
          <a:xfrm>
            <a:off x="2767013" y="2509838"/>
            <a:ext cx="1377950" cy="547687"/>
          </a:xfrm>
          <a:custGeom>
            <a:avLst/>
            <a:gdLst>
              <a:gd name="T0" fmla="*/ 2147483647 w 868"/>
              <a:gd name="T1" fmla="*/ 0 h 460"/>
              <a:gd name="T2" fmla="*/ 2147483647 w 868"/>
              <a:gd name="T3" fmla="*/ 2147483647 h 460"/>
              <a:gd name="T4" fmla="*/ 2147483647 w 868"/>
              <a:gd name="T5" fmla="*/ 2147483647 h 460"/>
              <a:gd name="T6" fmla="*/ 0 w 868"/>
              <a:gd name="T7" fmla="*/ 2147483647 h 460"/>
              <a:gd name="T8" fmla="*/ 0 60000 65536"/>
              <a:gd name="T9" fmla="*/ 0 60000 65536"/>
              <a:gd name="T10" fmla="*/ 0 60000 65536"/>
              <a:gd name="T11" fmla="*/ 0 60000 65536"/>
              <a:gd name="T12" fmla="*/ 0 w 868"/>
              <a:gd name="T13" fmla="*/ 0 h 460"/>
              <a:gd name="T14" fmla="*/ 868 w 868"/>
              <a:gd name="T15" fmla="*/ 460 h 460"/>
            </a:gdLst>
            <a:ahLst/>
            <a:cxnLst>
              <a:cxn ang="T8">
                <a:pos x="T0" y="T1"/>
              </a:cxn>
              <a:cxn ang="T9">
                <a:pos x="T2" y="T3"/>
              </a:cxn>
              <a:cxn ang="T10">
                <a:pos x="T4" y="T5"/>
              </a:cxn>
              <a:cxn ang="T11">
                <a:pos x="T6" y="T7"/>
              </a:cxn>
            </a:cxnLst>
            <a:rect l="T12" t="T13" r="T14" b="T15"/>
            <a:pathLst>
              <a:path w="868" h="460">
                <a:moveTo>
                  <a:pt x="853" y="0"/>
                </a:moveTo>
                <a:cubicBezTo>
                  <a:pt x="848" y="42"/>
                  <a:pt x="868" y="181"/>
                  <a:pt x="821" y="252"/>
                </a:cubicBezTo>
                <a:cubicBezTo>
                  <a:pt x="774" y="323"/>
                  <a:pt x="710" y="396"/>
                  <a:pt x="573" y="428"/>
                </a:cubicBezTo>
                <a:cubicBezTo>
                  <a:pt x="436" y="460"/>
                  <a:pt x="119" y="439"/>
                  <a:pt x="0" y="442"/>
                </a:cubicBezTo>
              </a:path>
            </a:pathLst>
          </a:custGeom>
          <a:noFill/>
          <a:ln w="190500">
            <a:solidFill>
              <a:srgbClr val="F9EEC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31747" name="Freeform 2"/>
          <p:cNvSpPr>
            <a:spLocks/>
          </p:cNvSpPr>
          <p:nvPr/>
        </p:nvSpPr>
        <p:spPr bwMode="auto">
          <a:xfrm>
            <a:off x="2767013" y="2409825"/>
            <a:ext cx="2038350" cy="871538"/>
          </a:xfrm>
          <a:custGeom>
            <a:avLst/>
            <a:gdLst>
              <a:gd name="T0" fmla="*/ 2147483647 w 1284"/>
              <a:gd name="T1" fmla="*/ 0 h 732"/>
              <a:gd name="T2" fmla="*/ 2147483647 w 1284"/>
              <a:gd name="T3" fmla="*/ 2147483647 h 732"/>
              <a:gd name="T4" fmla="*/ 2147483647 w 1284"/>
              <a:gd name="T5" fmla="*/ 2147483647 h 732"/>
              <a:gd name="T6" fmla="*/ 2147483647 w 1284"/>
              <a:gd name="T7" fmla="*/ 2147483647 h 732"/>
              <a:gd name="T8" fmla="*/ 0 w 1284"/>
              <a:gd name="T9" fmla="*/ 2147483647 h 732"/>
              <a:gd name="T10" fmla="*/ 0 60000 65536"/>
              <a:gd name="T11" fmla="*/ 0 60000 65536"/>
              <a:gd name="T12" fmla="*/ 0 60000 65536"/>
              <a:gd name="T13" fmla="*/ 0 60000 65536"/>
              <a:gd name="T14" fmla="*/ 0 60000 65536"/>
              <a:gd name="T15" fmla="*/ 0 w 1284"/>
              <a:gd name="T16" fmla="*/ 0 h 732"/>
              <a:gd name="T17" fmla="*/ 1284 w 1284"/>
              <a:gd name="T18" fmla="*/ 732 h 732"/>
            </a:gdLst>
            <a:ahLst/>
            <a:cxnLst>
              <a:cxn ang="T10">
                <a:pos x="T0" y="T1"/>
              </a:cxn>
              <a:cxn ang="T11">
                <a:pos x="T2" y="T3"/>
              </a:cxn>
              <a:cxn ang="T12">
                <a:pos x="T4" y="T5"/>
              </a:cxn>
              <a:cxn ang="T13">
                <a:pos x="T6" y="T7"/>
              </a:cxn>
              <a:cxn ang="T14">
                <a:pos x="T8" y="T9"/>
              </a:cxn>
            </a:cxnLst>
            <a:rect l="T15" t="T16" r="T17" b="T18"/>
            <a:pathLst>
              <a:path w="1284" h="732">
                <a:moveTo>
                  <a:pt x="1273" y="0"/>
                </a:moveTo>
                <a:cubicBezTo>
                  <a:pt x="1268" y="89"/>
                  <a:pt x="1284" y="415"/>
                  <a:pt x="1241" y="532"/>
                </a:cubicBezTo>
                <a:cubicBezTo>
                  <a:pt x="1198" y="649"/>
                  <a:pt x="1143" y="668"/>
                  <a:pt x="1017" y="700"/>
                </a:cubicBezTo>
                <a:cubicBezTo>
                  <a:pt x="891" y="732"/>
                  <a:pt x="656" y="723"/>
                  <a:pt x="487" y="727"/>
                </a:cubicBezTo>
                <a:cubicBezTo>
                  <a:pt x="318" y="731"/>
                  <a:pt x="101" y="727"/>
                  <a:pt x="0" y="727"/>
                </a:cubicBezTo>
              </a:path>
            </a:pathLst>
          </a:custGeom>
          <a:noFill/>
          <a:ln w="38100">
            <a:solidFill>
              <a:srgbClr val="ECCC75"/>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42340"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GB" sz="3600" b="1" dirty="0" smtClean="0">
                <a:ea typeface="MS PGothic" pitchFamily="34" charset="-128"/>
              </a:rPr>
              <a:t>SGLT2 </a:t>
            </a:r>
            <a:r>
              <a:rPr lang="en-GB" sz="3600" b="1" dirty="0" err="1" smtClean="0">
                <a:ea typeface="MS PGothic" pitchFamily="34" charset="-128"/>
              </a:rPr>
              <a:t>remming</a:t>
            </a:r>
            <a:r>
              <a:rPr lang="en-GB" sz="3600" b="1" dirty="0" smtClean="0">
                <a:ea typeface="MS PGothic" pitchFamily="34" charset="-128"/>
              </a:rPr>
              <a:t> </a:t>
            </a:r>
            <a:r>
              <a:rPr lang="en-GB" sz="3600" b="1" dirty="0" err="1" smtClean="0">
                <a:ea typeface="MS PGothic" pitchFamily="34" charset="-128"/>
              </a:rPr>
              <a:t>vermindert</a:t>
            </a:r>
            <a:r>
              <a:rPr lang="en-GB" sz="3600" b="1" dirty="0" smtClean="0">
                <a:ea typeface="MS PGothic" pitchFamily="34" charset="-128"/>
              </a:rPr>
              <a:t> </a:t>
            </a:r>
            <a:br>
              <a:rPr lang="en-GB" sz="3600" b="1" dirty="0" smtClean="0">
                <a:ea typeface="MS PGothic" pitchFamily="34" charset="-128"/>
              </a:rPr>
            </a:br>
            <a:r>
              <a:rPr lang="en-GB" sz="3600" b="1" dirty="0" smtClean="0">
                <a:ea typeface="MS PGothic" pitchFamily="34" charset="-128"/>
              </a:rPr>
              <a:t>glucose </a:t>
            </a:r>
            <a:r>
              <a:rPr lang="en-GB" sz="3600" b="1" dirty="0" err="1" smtClean="0">
                <a:ea typeface="MS PGothic" pitchFamily="34" charset="-128"/>
              </a:rPr>
              <a:t>resorptie</a:t>
            </a:r>
            <a:r>
              <a:rPr lang="en-GB" sz="3600" b="1" dirty="0" smtClean="0">
                <a:ea typeface="MS PGothic" pitchFamily="34" charset="-128"/>
              </a:rPr>
              <a:t> in de </a:t>
            </a:r>
            <a:r>
              <a:rPr lang="en-GB" sz="3600" b="1" dirty="0" err="1" smtClean="0">
                <a:ea typeface="MS PGothic" pitchFamily="34" charset="-128"/>
              </a:rPr>
              <a:t>nier</a:t>
            </a:r>
            <a:endParaRPr lang="en-GB" sz="3600" b="1" dirty="0" smtClean="0">
              <a:ea typeface="MS PGothic" pitchFamily="34" charset="-128"/>
            </a:endParaRPr>
          </a:p>
        </p:txBody>
      </p:sp>
      <p:sp>
        <p:nvSpPr>
          <p:cNvPr id="31749" name="Rectangle 5"/>
          <p:cNvSpPr>
            <a:spLocks noChangeArrowheads="1"/>
          </p:cNvSpPr>
          <p:nvPr/>
        </p:nvSpPr>
        <p:spPr bwMode="auto">
          <a:xfrm>
            <a:off x="3724275" y="1381125"/>
            <a:ext cx="17399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err="1" smtClean="0"/>
              <a:t>Proximale</a:t>
            </a:r>
            <a:r>
              <a:rPr lang="en-GB" altLang="en-US" sz="1400" dirty="0" smtClean="0"/>
              <a:t> </a:t>
            </a:r>
            <a:r>
              <a:rPr lang="en-GB" altLang="en-US" sz="1400" dirty="0" err="1" smtClean="0"/>
              <a:t>tubulus</a:t>
            </a:r>
            <a:endParaRPr lang="en-GB" altLang="en-US" sz="1400" dirty="0"/>
          </a:p>
        </p:txBody>
      </p:sp>
      <p:sp>
        <p:nvSpPr>
          <p:cNvPr id="31750" name="Rectangle 6"/>
          <p:cNvSpPr>
            <a:spLocks noChangeArrowheads="1"/>
          </p:cNvSpPr>
          <p:nvPr/>
        </p:nvSpPr>
        <p:spPr bwMode="invGray">
          <a:xfrm>
            <a:off x="3695700" y="2085975"/>
            <a:ext cx="804863" cy="449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ea typeface="Arial Unicode MS" pitchFamily="34" charset="-128"/>
                <a:cs typeface="Arial Unicode MS" pitchFamily="34" charset="-128"/>
              </a:rPr>
              <a:t/>
            </a:r>
            <a:br>
              <a:rPr lang="en-GB" altLang="en-US" sz="1800" dirty="0" smtClean="0">
                <a:ea typeface="Arial Unicode MS" pitchFamily="34" charset="-128"/>
                <a:cs typeface="Arial Unicode MS" pitchFamily="34" charset="-128"/>
              </a:rPr>
            </a:br>
            <a:r>
              <a:rPr lang="en-GB" altLang="en-US" sz="1800" dirty="0" smtClean="0">
                <a:ea typeface="Arial Unicode MS" pitchFamily="34" charset="-128"/>
                <a:cs typeface="Arial Unicode MS" pitchFamily="34" charset="-128"/>
              </a:rPr>
              <a:t>SGLT2</a:t>
            </a:r>
            <a:endParaRPr lang="en-GB" altLang="en-US" sz="1800" dirty="0">
              <a:ea typeface="Arial Unicode MS" pitchFamily="34" charset="-128"/>
              <a:cs typeface="Arial Unicode MS" pitchFamily="34" charset="-128"/>
            </a:endParaRPr>
          </a:p>
        </p:txBody>
      </p:sp>
      <p:sp>
        <p:nvSpPr>
          <p:cNvPr id="31751" name="Text Box 7"/>
          <p:cNvSpPr txBox="1">
            <a:spLocks noChangeArrowheads="1"/>
          </p:cNvSpPr>
          <p:nvPr/>
        </p:nvSpPr>
        <p:spPr bwMode="auto">
          <a:xfrm>
            <a:off x="4589463" y="2322513"/>
            <a:ext cx="441325" cy="176212"/>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1000" dirty="0"/>
              <a:t>SGLT1</a:t>
            </a:r>
          </a:p>
        </p:txBody>
      </p:sp>
      <p:pic>
        <p:nvPicPr>
          <p:cNvPr id="31752" name="Picture 8" descr="Glomeru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589088"/>
            <a:ext cx="16065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Freeform 9"/>
          <p:cNvSpPr>
            <a:spLocks/>
          </p:cNvSpPr>
          <p:nvPr/>
        </p:nvSpPr>
        <p:spPr bwMode="auto">
          <a:xfrm>
            <a:off x="3490913" y="1563688"/>
            <a:ext cx="4121150" cy="2378075"/>
          </a:xfrm>
          <a:custGeom>
            <a:avLst/>
            <a:gdLst>
              <a:gd name="T0" fmla="*/ 2147483647 w 2596"/>
              <a:gd name="T1" fmla="*/ 2147483647 h 1997"/>
              <a:gd name="T2" fmla="*/ 2147483647 w 2596"/>
              <a:gd name="T3" fmla="*/ 2147483647 h 1997"/>
              <a:gd name="T4" fmla="*/ 2147483647 w 2596"/>
              <a:gd name="T5" fmla="*/ 2147483647 h 1997"/>
              <a:gd name="T6" fmla="*/ 2147483647 w 2596"/>
              <a:gd name="T7" fmla="*/ 2147483647 h 1997"/>
              <a:gd name="T8" fmla="*/ 2147483647 w 2596"/>
              <a:gd name="T9" fmla="*/ 2147483647 h 1997"/>
              <a:gd name="T10" fmla="*/ 2147483647 w 2596"/>
              <a:gd name="T11" fmla="*/ 2147483647 h 1997"/>
              <a:gd name="T12" fmla="*/ 2147483647 w 2596"/>
              <a:gd name="T13" fmla="*/ 2147483647 h 1997"/>
              <a:gd name="T14" fmla="*/ 2147483647 w 2596"/>
              <a:gd name="T15" fmla="*/ 2147483647 h 1997"/>
              <a:gd name="T16" fmla="*/ 2147483647 w 2596"/>
              <a:gd name="T17" fmla="*/ 2147483647 h 1997"/>
              <a:gd name="T18" fmla="*/ 2147483647 w 2596"/>
              <a:gd name="T19" fmla="*/ 2147483647 h 1997"/>
              <a:gd name="T20" fmla="*/ 2147483647 w 2596"/>
              <a:gd name="T21" fmla="*/ 2147483647 h 1997"/>
              <a:gd name="T22" fmla="*/ 2147483647 w 2596"/>
              <a:gd name="T23" fmla="*/ 2147483647 h 1997"/>
              <a:gd name="T24" fmla="*/ 2147483647 w 2596"/>
              <a:gd name="T25" fmla="*/ 2147483647 h 1997"/>
              <a:gd name="T26" fmla="*/ 2147483647 w 2596"/>
              <a:gd name="T27" fmla="*/ 2147483647 h 1997"/>
              <a:gd name="T28" fmla="*/ 2147483647 w 2596"/>
              <a:gd name="T29" fmla="*/ 2147483647 h 1997"/>
              <a:gd name="T30" fmla="*/ 2147483647 w 2596"/>
              <a:gd name="T31" fmla="*/ 2147483647 h 1997"/>
              <a:gd name="T32" fmla="*/ 2147483647 w 2596"/>
              <a:gd name="T33" fmla="*/ 2147483647 h 1997"/>
              <a:gd name="T34" fmla="*/ 2147483647 w 2596"/>
              <a:gd name="T35" fmla="*/ 2147483647 h 1997"/>
              <a:gd name="T36" fmla="*/ 2147483647 w 2596"/>
              <a:gd name="T37" fmla="*/ 2147483647 h 1997"/>
              <a:gd name="T38" fmla="*/ 2147483647 w 2596"/>
              <a:gd name="T39" fmla="*/ 2147483647 h 1997"/>
              <a:gd name="T40" fmla="*/ 2147483647 w 2596"/>
              <a:gd name="T41" fmla="*/ 2147483647 h 1997"/>
              <a:gd name="T42" fmla="*/ 2147483647 w 2596"/>
              <a:gd name="T43" fmla="*/ 2147483647 h 1997"/>
              <a:gd name="T44" fmla="*/ 2147483647 w 2596"/>
              <a:gd name="T45" fmla="*/ 2147483647 h 1997"/>
              <a:gd name="T46" fmla="*/ 2147483647 w 2596"/>
              <a:gd name="T47" fmla="*/ 2147483647 h 1997"/>
              <a:gd name="T48" fmla="*/ 2147483647 w 2596"/>
              <a:gd name="T49" fmla="*/ 2147483647 h 1997"/>
              <a:gd name="T50" fmla="*/ 2147483647 w 2596"/>
              <a:gd name="T51" fmla="*/ 2147483647 h 1997"/>
              <a:gd name="T52" fmla="*/ 2147483647 w 2596"/>
              <a:gd name="T53" fmla="*/ 2147483647 h 1997"/>
              <a:gd name="T54" fmla="*/ 2147483647 w 2596"/>
              <a:gd name="T55" fmla="*/ 2147483647 h 1997"/>
              <a:gd name="T56" fmla="*/ 2147483647 w 2596"/>
              <a:gd name="T57" fmla="*/ 2147483647 h 1997"/>
              <a:gd name="T58" fmla="*/ 2147483647 w 2596"/>
              <a:gd name="T59" fmla="*/ 2147483647 h 1997"/>
              <a:gd name="T60" fmla="*/ 2147483647 w 2596"/>
              <a:gd name="T61" fmla="*/ 2147483647 h 1997"/>
              <a:gd name="T62" fmla="*/ 2147483647 w 2596"/>
              <a:gd name="T63" fmla="*/ 2147483647 h 1997"/>
              <a:gd name="T64" fmla="*/ 2147483647 w 2596"/>
              <a:gd name="T65" fmla="*/ 2147483647 h 1997"/>
              <a:gd name="T66" fmla="*/ 0 w 2596"/>
              <a:gd name="T67" fmla="*/ 2147483647 h 19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6"/>
              <a:gd name="T103" fmla="*/ 0 h 1997"/>
              <a:gd name="T104" fmla="*/ 2596 w 2596"/>
              <a:gd name="T105" fmla="*/ 1997 h 19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6" h="1997">
                <a:moveTo>
                  <a:pt x="2" y="426"/>
                </a:moveTo>
                <a:cubicBezTo>
                  <a:pt x="7" y="427"/>
                  <a:pt x="17" y="431"/>
                  <a:pt x="30" y="432"/>
                </a:cubicBezTo>
                <a:cubicBezTo>
                  <a:pt x="43" y="433"/>
                  <a:pt x="56" y="435"/>
                  <a:pt x="80" y="434"/>
                </a:cubicBezTo>
                <a:cubicBezTo>
                  <a:pt x="104" y="433"/>
                  <a:pt x="135" y="438"/>
                  <a:pt x="177" y="423"/>
                </a:cubicBezTo>
                <a:cubicBezTo>
                  <a:pt x="219" y="408"/>
                  <a:pt x="281" y="342"/>
                  <a:pt x="333" y="343"/>
                </a:cubicBezTo>
                <a:cubicBezTo>
                  <a:pt x="385" y="344"/>
                  <a:pt x="439" y="427"/>
                  <a:pt x="492" y="427"/>
                </a:cubicBezTo>
                <a:cubicBezTo>
                  <a:pt x="543" y="427"/>
                  <a:pt x="596" y="343"/>
                  <a:pt x="649" y="343"/>
                </a:cubicBezTo>
                <a:cubicBezTo>
                  <a:pt x="701" y="343"/>
                  <a:pt x="756" y="427"/>
                  <a:pt x="809" y="427"/>
                </a:cubicBezTo>
                <a:cubicBezTo>
                  <a:pt x="862" y="427"/>
                  <a:pt x="925" y="330"/>
                  <a:pt x="966" y="343"/>
                </a:cubicBezTo>
                <a:cubicBezTo>
                  <a:pt x="1008" y="356"/>
                  <a:pt x="1039" y="436"/>
                  <a:pt x="1056" y="502"/>
                </a:cubicBezTo>
                <a:cubicBezTo>
                  <a:pt x="1073" y="568"/>
                  <a:pt x="1071" y="686"/>
                  <a:pt x="1069" y="738"/>
                </a:cubicBezTo>
                <a:cubicBezTo>
                  <a:pt x="1067" y="790"/>
                  <a:pt x="1050" y="772"/>
                  <a:pt x="1045" y="814"/>
                </a:cubicBezTo>
                <a:cubicBezTo>
                  <a:pt x="1040" y="856"/>
                  <a:pt x="1042" y="905"/>
                  <a:pt x="1041" y="990"/>
                </a:cubicBezTo>
                <a:cubicBezTo>
                  <a:pt x="1040" y="1075"/>
                  <a:pt x="1038" y="1201"/>
                  <a:pt x="1041" y="1326"/>
                </a:cubicBezTo>
                <a:cubicBezTo>
                  <a:pt x="1044" y="1451"/>
                  <a:pt x="1046" y="1643"/>
                  <a:pt x="1057" y="1738"/>
                </a:cubicBezTo>
                <a:cubicBezTo>
                  <a:pt x="1068" y="1833"/>
                  <a:pt x="1078" y="1863"/>
                  <a:pt x="1109" y="1898"/>
                </a:cubicBezTo>
                <a:cubicBezTo>
                  <a:pt x="1140" y="1933"/>
                  <a:pt x="1200" y="1946"/>
                  <a:pt x="1245" y="1946"/>
                </a:cubicBezTo>
                <a:cubicBezTo>
                  <a:pt x="1290" y="1946"/>
                  <a:pt x="1342" y="1933"/>
                  <a:pt x="1377" y="1898"/>
                </a:cubicBezTo>
                <a:cubicBezTo>
                  <a:pt x="1412" y="1863"/>
                  <a:pt x="1436" y="1829"/>
                  <a:pt x="1453" y="1734"/>
                </a:cubicBezTo>
                <a:cubicBezTo>
                  <a:pt x="1470" y="1639"/>
                  <a:pt x="1472" y="1457"/>
                  <a:pt x="1477" y="1330"/>
                </a:cubicBezTo>
                <a:cubicBezTo>
                  <a:pt x="1482" y="1203"/>
                  <a:pt x="1480" y="1056"/>
                  <a:pt x="1481" y="970"/>
                </a:cubicBezTo>
                <a:cubicBezTo>
                  <a:pt x="1482" y="884"/>
                  <a:pt x="1486" y="855"/>
                  <a:pt x="1481" y="814"/>
                </a:cubicBezTo>
                <a:cubicBezTo>
                  <a:pt x="1476" y="773"/>
                  <a:pt x="1453" y="779"/>
                  <a:pt x="1453" y="726"/>
                </a:cubicBezTo>
                <a:cubicBezTo>
                  <a:pt x="1453" y="673"/>
                  <a:pt x="1459" y="558"/>
                  <a:pt x="1484" y="495"/>
                </a:cubicBezTo>
                <a:cubicBezTo>
                  <a:pt x="1509" y="432"/>
                  <a:pt x="1556" y="357"/>
                  <a:pt x="1604" y="346"/>
                </a:cubicBezTo>
                <a:cubicBezTo>
                  <a:pt x="1651" y="336"/>
                  <a:pt x="1714" y="433"/>
                  <a:pt x="1769" y="432"/>
                </a:cubicBezTo>
                <a:cubicBezTo>
                  <a:pt x="1823" y="431"/>
                  <a:pt x="1880" y="340"/>
                  <a:pt x="1933" y="340"/>
                </a:cubicBezTo>
                <a:cubicBezTo>
                  <a:pt x="1986" y="340"/>
                  <a:pt x="2038" y="428"/>
                  <a:pt x="2088" y="429"/>
                </a:cubicBezTo>
                <a:cubicBezTo>
                  <a:pt x="2139" y="430"/>
                  <a:pt x="2187" y="345"/>
                  <a:pt x="2237" y="343"/>
                </a:cubicBezTo>
                <a:cubicBezTo>
                  <a:pt x="2288" y="341"/>
                  <a:pt x="2355" y="411"/>
                  <a:pt x="2392" y="419"/>
                </a:cubicBezTo>
                <a:cubicBezTo>
                  <a:pt x="2429" y="428"/>
                  <a:pt x="2449" y="453"/>
                  <a:pt x="2462" y="397"/>
                </a:cubicBezTo>
                <a:cubicBezTo>
                  <a:pt x="2475" y="341"/>
                  <a:pt x="2458" y="143"/>
                  <a:pt x="2468" y="80"/>
                </a:cubicBezTo>
                <a:cubicBezTo>
                  <a:pt x="2479" y="18"/>
                  <a:pt x="2506" y="20"/>
                  <a:pt x="2525" y="20"/>
                </a:cubicBezTo>
                <a:cubicBezTo>
                  <a:pt x="2544" y="20"/>
                  <a:pt x="2575" y="0"/>
                  <a:pt x="2585" y="77"/>
                </a:cubicBezTo>
                <a:cubicBezTo>
                  <a:pt x="2596" y="154"/>
                  <a:pt x="2588" y="166"/>
                  <a:pt x="2589" y="486"/>
                </a:cubicBezTo>
                <a:cubicBezTo>
                  <a:pt x="2590" y="806"/>
                  <a:pt x="2591" y="1682"/>
                  <a:pt x="2592" y="1997"/>
                </a:cubicBezTo>
                <a:cubicBezTo>
                  <a:pt x="2592" y="1997"/>
                  <a:pt x="2465" y="1997"/>
                  <a:pt x="2465" y="1997"/>
                </a:cubicBezTo>
                <a:cubicBezTo>
                  <a:pt x="2465" y="1882"/>
                  <a:pt x="2466" y="1521"/>
                  <a:pt x="2465" y="1306"/>
                </a:cubicBezTo>
                <a:cubicBezTo>
                  <a:pt x="2464" y="1092"/>
                  <a:pt x="2470" y="828"/>
                  <a:pt x="2459" y="711"/>
                </a:cubicBezTo>
                <a:cubicBezTo>
                  <a:pt x="2447" y="593"/>
                  <a:pt x="2431" y="632"/>
                  <a:pt x="2395" y="603"/>
                </a:cubicBezTo>
                <a:cubicBezTo>
                  <a:pt x="2360" y="573"/>
                  <a:pt x="2294" y="527"/>
                  <a:pt x="2243" y="530"/>
                </a:cubicBezTo>
                <a:cubicBezTo>
                  <a:pt x="2193" y="533"/>
                  <a:pt x="2141" y="619"/>
                  <a:pt x="2092" y="619"/>
                </a:cubicBezTo>
                <a:cubicBezTo>
                  <a:pt x="2042" y="619"/>
                  <a:pt x="1994" y="526"/>
                  <a:pt x="1943" y="527"/>
                </a:cubicBezTo>
                <a:cubicBezTo>
                  <a:pt x="1891" y="528"/>
                  <a:pt x="1833" y="624"/>
                  <a:pt x="1781" y="625"/>
                </a:cubicBezTo>
                <a:cubicBezTo>
                  <a:pt x="1730" y="626"/>
                  <a:pt x="1664" y="539"/>
                  <a:pt x="1629" y="536"/>
                </a:cubicBezTo>
                <a:cubicBezTo>
                  <a:pt x="1594" y="534"/>
                  <a:pt x="1581" y="577"/>
                  <a:pt x="1569" y="609"/>
                </a:cubicBezTo>
                <a:cubicBezTo>
                  <a:pt x="1557" y="641"/>
                  <a:pt x="1563" y="692"/>
                  <a:pt x="1557" y="726"/>
                </a:cubicBezTo>
                <a:cubicBezTo>
                  <a:pt x="1551" y="760"/>
                  <a:pt x="1538" y="773"/>
                  <a:pt x="1533" y="814"/>
                </a:cubicBezTo>
                <a:cubicBezTo>
                  <a:pt x="1528" y="855"/>
                  <a:pt x="1532" y="877"/>
                  <a:pt x="1529" y="974"/>
                </a:cubicBezTo>
                <a:cubicBezTo>
                  <a:pt x="1526" y="1071"/>
                  <a:pt x="1524" y="1261"/>
                  <a:pt x="1517" y="1394"/>
                </a:cubicBezTo>
                <a:cubicBezTo>
                  <a:pt x="1510" y="1527"/>
                  <a:pt x="1508" y="1684"/>
                  <a:pt x="1489" y="1774"/>
                </a:cubicBezTo>
                <a:cubicBezTo>
                  <a:pt x="1470" y="1864"/>
                  <a:pt x="1442" y="1898"/>
                  <a:pt x="1401" y="1934"/>
                </a:cubicBezTo>
                <a:cubicBezTo>
                  <a:pt x="1360" y="1970"/>
                  <a:pt x="1292" y="1985"/>
                  <a:pt x="1245" y="1990"/>
                </a:cubicBezTo>
                <a:cubicBezTo>
                  <a:pt x="1198" y="1995"/>
                  <a:pt x="1154" y="1979"/>
                  <a:pt x="1121" y="1962"/>
                </a:cubicBezTo>
                <a:cubicBezTo>
                  <a:pt x="1088" y="1945"/>
                  <a:pt x="1064" y="1927"/>
                  <a:pt x="1045" y="1890"/>
                </a:cubicBezTo>
                <a:cubicBezTo>
                  <a:pt x="1026" y="1853"/>
                  <a:pt x="1018" y="1837"/>
                  <a:pt x="1009" y="1742"/>
                </a:cubicBezTo>
                <a:cubicBezTo>
                  <a:pt x="1000" y="1647"/>
                  <a:pt x="996" y="1447"/>
                  <a:pt x="993" y="1322"/>
                </a:cubicBezTo>
                <a:cubicBezTo>
                  <a:pt x="990" y="1197"/>
                  <a:pt x="989" y="1074"/>
                  <a:pt x="989" y="990"/>
                </a:cubicBezTo>
                <a:cubicBezTo>
                  <a:pt x="989" y="906"/>
                  <a:pt x="997" y="860"/>
                  <a:pt x="993" y="818"/>
                </a:cubicBezTo>
                <a:cubicBezTo>
                  <a:pt x="989" y="776"/>
                  <a:pt x="972" y="780"/>
                  <a:pt x="965" y="738"/>
                </a:cubicBezTo>
                <a:cubicBezTo>
                  <a:pt x="958" y="696"/>
                  <a:pt x="975" y="586"/>
                  <a:pt x="952" y="565"/>
                </a:cubicBezTo>
                <a:cubicBezTo>
                  <a:pt x="929" y="544"/>
                  <a:pt x="874" y="619"/>
                  <a:pt x="825" y="612"/>
                </a:cubicBezTo>
                <a:cubicBezTo>
                  <a:pt x="776" y="606"/>
                  <a:pt x="712" y="527"/>
                  <a:pt x="657" y="527"/>
                </a:cubicBezTo>
                <a:cubicBezTo>
                  <a:pt x="602" y="527"/>
                  <a:pt x="550" y="616"/>
                  <a:pt x="496" y="616"/>
                </a:cubicBezTo>
                <a:cubicBezTo>
                  <a:pt x="442" y="616"/>
                  <a:pt x="388" y="530"/>
                  <a:pt x="334" y="530"/>
                </a:cubicBezTo>
                <a:cubicBezTo>
                  <a:pt x="280" y="530"/>
                  <a:pt x="221" y="602"/>
                  <a:pt x="170" y="616"/>
                </a:cubicBezTo>
                <a:cubicBezTo>
                  <a:pt x="119" y="630"/>
                  <a:pt x="58" y="616"/>
                  <a:pt x="30" y="617"/>
                </a:cubicBezTo>
                <a:cubicBezTo>
                  <a:pt x="2" y="618"/>
                  <a:pt x="6" y="620"/>
                  <a:pt x="0" y="621"/>
                </a:cubicBezTo>
              </a:path>
            </a:pathLst>
          </a:custGeom>
          <a:gradFill rotWithShape="1">
            <a:gsLst>
              <a:gs pos="0">
                <a:srgbClr val="ECCC75"/>
              </a:gs>
              <a:gs pos="100000">
                <a:srgbClr val="EFD388"/>
              </a:gs>
            </a:gsLst>
            <a:lin ang="0" scaled="1"/>
          </a:gradFill>
          <a:ln w="9525">
            <a:solidFill>
              <a:schemeClr val="tx1"/>
            </a:solidFill>
            <a:round/>
            <a:headEnd/>
            <a:tailEnd/>
          </a:ln>
        </p:spPr>
        <p:txBody>
          <a:bodyPr/>
          <a:lstStyle/>
          <a:p>
            <a:endParaRPr lang="en-GB" dirty="0"/>
          </a:p>
        </p:txBody>
      </p:sp>
      <p:sp>
        <p:nvSpPr>
          <p:cNvPr id="31754" name="Rectangle 11"/>
          <p:cNvSpPr>
            <a:spLocks noChangeArrowheads="1"/>
          </p:cNvSpPr>
          <p:nvPr/>
        </p:nvSpPr>
        <p:spPr bwMode="auto">
          <a:xfrm rot="5400000">
            <a:off x="7439819" y="1485106"/>
            <a:ext cx="120650" cy="280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p>
        </p:txBody>
      </p:sp>
      <p:sp>
        <p:nvSpPr>
          <p:cNvPr id="31755" name="Text Box 12"/>
          <p:cNvSpPr txBox="1">
            <a:spLocks noChangeArrowheads="1"/>
          </p:cNvSpPr>
          <p:nvPr/>
        </p:nvSpPr>
        <p:spPr bwMode="auto">
          <a:xfrm>
            <a:off x="3990975" y="1824038"/>
            <a:ext cx="21113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1000" dirty="0"/>
              <a:t>S1</a:t>
            </a:r>
          </a:p>
        </p:txBody>
      </p:sp>
      <p:sp>
        <p:nvSpPr>
          <p:cNvPr id="31756" name="Text Box 13"/>
          <p:cNvSpPr txBox="1">
            <a:spLocks noChangeArrowheads="1"/>
          </p:cNvSpPr>
          <p:nvPr/>
        </p:nvSpPr>
        <p:spPr bwMode="auto">
          <a:xfrm>
            <a:off x="5205413" y="2317750"/>
            <a:ext cx="2111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1000" dirty="0"/>
              <a:t>S3</a:t>
            </a:r>
          </a:p>
        </p:txBody>
      </p:sp>
      <p:sp>
        <p:nvSpPr>
          <p:cNvPr id="31757" name="Rectangle 14"/>
          <p:cNvSpPr>
            <a:spLocks noChangeArrowheads="1"/>
          </p:cNvSpPr>
          <p:nvPr/>
        </p:nvSpPr>
        <p:spPr bwMode="auto">
          <a:xfrm>
            <a:off x="2060575" y="1381125"/>
            <a:ext cx="17399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smtClean="0"/>
              <a:t>Glomerulus</a:t>
            </a:r>
            <a:endParaRPr lang="en-GB" altLang="en-US" sz="1400" dirty="0"/>
          </a:p>
        </p:txBody>
      </p:sp>
      <p:sp>
        <p:nvSpPr>
          <p:cNvPr id="31758" name="Rectangle 15"/>
          <p:cNvSpPr>
            <a:spLocks noChangeArrowheads="1"/>
          </p:cNvSpPr>
          <p:nvPr/>
        </p:nvSpPr>
        <p:spPr bwMode="auto">
          <a:xfrm>
            <a:off x="5715000" y="1381125"/>
            <a:ext cx="1427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400" dirty="0" err="1" smtClean="0"/>
              <a:t>Distale</a:t>
            </a:r>
            <a:r>
              <a:rPr lang="en-GB" altLang="en-US" sz="1400" dirty="0" smtClean="0"/>
              <a:t> </a:t>
            </a:r>
            <a:r>
              <a:rPr lang="en-GB" altLang="en-US" sz="1400" dirty="0" err="1" smtClean="0"/>
              <a:t>tubulus</a:t>
            </a:r>
            <a:endParaRPr lang="en-GB" altLang="en-US" sz="1400" dirty="0"/>
          </a:p>
        </p:txBody>
      </p:sp>
      <p:sp>
        <p:nvSpPr>
          <p:cNvPr id="31759" name="Rectangle 16"/>
          <p:cNvSpPr>
            <a:spLocks noChangeArrowheads="1"/>
          </p:cNvSpPr>
          <p:nvPr/>
        </p:nvSpPr>
        <p:spPr bwMode="auto">
          <a:xfrm>
            <a:off x="3328988" y="3716338"/>
            <a:ext cx="1738312"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1400" dirty="0" smtClean="0"/>
              <a:t>Lis van Henle</a:t>
            </a:r>
            <a:endParaRPr lang="en-GB" altLang="en-US" sz="1400" dirty="0"/>
          </a:p>
        </p:txBody>
      </p:sp>
      <p:sp>
        <p:nvSpPr>
          <p:cNvPr id="31760" name="Rectangle 17"/>
          <p:cNvSpPr>
            <a:spLocks noChangeArrowheads="1"/>
          </p:cNvSpPr>
          <p:nvPr/>
        </p:nvSpPr>
        <p:spPr bwMode="auto">
          <a:xfrm>
            <a:off x="7123113" y="1381125"/>
            <a:ext cx="14017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400" dirty="0" err="1" smtClean="0"/>
              <a:t>Verzamelbuis</a:t>
            </a:r>
            <a:endParaRPr lang="en-GB" altLang="en-US" sz="1400" dirty="0"/>
          </a:p>
        </p:txBody>
      </p:sp>
      <p:sp>
        <p:nvSpPr>
          <p:cNvPr id="31761" name="AutoShape 18"/>
          <p:cNvSpPr>
            <a:spLocks noChangeArrowheads="1"/>
          </p:cNvSpPr>
          <p:nvPr/>
        </p:nvSpPr>
        <p:spPr bwMode="auto">
          <a:xfrm>
            <a:off x="636588" y="1766888"/>
            <a:ext cx="1338262" cy="817562"/>
          </a:xfrm>
          <a:prstGeom prst="rightArrow">
            <a:avLst>
              <a:gd name="adj1" fmla="val 50000"/>
              <a:gd name="adj2" fmla="val 30692"/>
            </a:avLst>
          </a:prstGeom>
          <a:solidFill>
            <a:srgbClr val="ECCC75"/>
          </a:solidFill>
          <a:ln w="317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t>Glucose</a:t>
            </a:r>
          </a:p>
          <a:p>
            <a:pPr algn="ctr" eaLnBrk="1" hangingPunct="1">
              <a:spcBef>
                <a:spcPct val="0"/>
              </a:spcBef>
              <a:buFontTx/>
              <a:buNone/>
            </a:pPr>
            <a:r>
              <a:rPr lang="en-GB" altLang="en-US" sz="1800" dirty="0" err="1"/>
              <a:t>filtratie</a:t>
            </a:r>
            <a:endParaRPr lang="en-GB" altLang="en-US" sz="1800" dirty="0"/>
          </a:p>
        </p:txBody>
      </p:sp>
      <p:sp>
        <p:nvSpPr>
          <p:cNvPr id="31762" name="AutoShape 20"/>
          <p:cNvSpPr>
            <a:spLocks noChangeArrowheads="1"/>
          </p:cNvSpPr>
          <p:nvPr/>
        </p:nvSpPr>
        <p:spPr bwMode="auto">
          <a:xfrm>
            <a:off x="663575" y="2692400"/>
            <a:ext cx="2112963" cy="877888"/>
          </a:xfrm>
          <a:prstGeom prst="leftArrow">
            <a:avLst>
              <a:gd name="adj1" fmla="val 49861"/>
              <a:gd name="adj2" fmla="val 37652"/>
            </a:avLst>
          </a:prstGeom>
          <a:solidFill>
            <a:srgbClr val="FCF7E8"/>
          </a:solidFill>
          <a:ln w="317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t>Minder glucose</a:t>
            </a:r>
          </a:p>
          <a:p>
            <a:pPr algn="ctr" eaLnBrk="1" hangingPunct="1">
              <a:spcBef>
                <a:spcPct val="0"/>
              </a:spcBef>
              <a:buFontTx/>
              <a:buNone/>
            </a:pPr>
            <a:r>
              <a:rPr lang="en-GB" altLang="en-US" sz="1800" dirty="0" err="1"/>
              <a:t>resorptie</a:t>
            </a:r>
            <a:endParaRPr lang="en-GB" altLang="en-US" sz="1800" dirty="0"/>
          </a:p>
        </p:txBody>
      </p:sp>
      <p:sp>
        <p:nvSpPr>
          <p:cNvPr id="31763" name="Rectangle 22"/>
          <p:cNvSpPr>
            <a:spLocks noChangeArrowheads="1"/>
          </p:cNvSpPr>
          <p:nvPr/>
        </p:nvSpPr>
        <p:spPr bwMode="auto">
          <a:xfrm>
            <a:off x="6965950" y="3179763"/>
            <a:ext cx="1044575" cy="812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dirty="0"/>
          </a:p>
        </p:txBody>
      </p:sp>
      <p:sp>
        <p:nvSpPr>
          <p:cNvPr id="31764" name="AutoShape 24"/>
          <p:cNvSpPr>
            <a:spLocks noChangeArrowheads="1"/>
          </p:cNvSpPr>
          <p:nvPr/>
        </p:nvSpPr>
        <p:spPr bwMode="auto">
          <a:xfrm>
            <a:off x="6446838" y="3252788"/>
            <a:ext cx="2098675" cy="727075"/>
          </a:xfrm>
          <a:prstGeom prst="downArrow">
            <a:avLst>
              <a:gd name="adj1" fmla="val 51037"/>
              <a:gd name="adj2" fmla="val 38171"/>
            </a:avLst>
          </a:prstGeom>
          <a:solidFill>
            <a:srgbClr val="F0D894"/>
          </a:solidFill>
          <a:ln w="3175">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t>Meer</a:t>
            </a:r>
          </a:p>
          <a:p>
            <a:pPr algn="ctr" eaLnBrk="1" hangingPunct="1">
              <a:spcBef>
                <a:spcPct val="0"/>
              </a:spcBef>
              <a:buFontTx/>
              <a:buNone/>
            </a:pPr>
            <a:r>
              <a:rPr lang="en-GB" altLang="en-US" sz="1800" dirty="0"/>
              <a:t>glucose</a:t>
            </a:r>
          </a:p>
          <a:p>
            <a:pPr algn="ctr" eaLnBrk="1" hangingPunct="1">
              <a:spcBef>
                <a:spcPct val="0"/>
              </a:spcBef>
              <a:buFontTx/>
              <a:buNone/>
            </a:pPr>
            <a:r>
              <a:rPr lang="en-GB" altLang="en-US" sz="1800" dirty="0" err="1"/>
              <a:t>excretie</a:t>
            </a:r>
            <a:endParaRPr lang="en-GB" altLang="en-US" sz="1800" dirty="0"/>
          </a:p>
        </p:txBody>
      </p:sp>
      <p:sp>
        <p:nvSpPr>
          <p:cNvPr id="31765" name="Text Box 25"/>
          <p:cNvSpPr txBox="1">
            <a:spLocks noChangeArrowheads="1"/>
          </p:cNvSpPr>
          <p:nvPr/>
        </p:nvSpPr>
        <p:spPr bwMode="auto">
          <a:xfrm>
            <a:off x="2852738" y="2813050"/>
            <a:ext cx="195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GB" altLang="en-US" sz="1800" b="1" dirty="0">
                <a:solidFill>
                  <a:srgbClr val="FF3300"/>
                </a:solidFill>
              </a:rPr>
              <a:t>SGLT2 </a:t>
            </a:r>
            <a:r>
              <a:rPr lang="en-GB" altLang="en-US" sz="1800" b="1" dirty="0" err="1">
                <a:solidFill>
                  <a:srgbClr val="FF3300"/>
                </a:solidFill>
              </a:rPr>
              <a:t>remmer</a:t>
            </a:r>
            <a:endParaRPr lang="en-GB" altLang="en-US" sz="1800" b="1" dirty="0">
              <a:solidFill>
                <a:srgbClr val="FF3300"/>
              </a:solidFill>
            </a:endParaRPr>
          </a:p>
        </p:txBody>
      </p:sp>
      <p:sp>
        <p:nvSpPr>
          <p:cNvPr id="31766" name="Line 26"/>
          <p:cNvSpPr>
            <a:spLocks noChangeShapeType="1"/>
          </p:cNvSpPr>
          <p:nvPr/>
        </p:nvSpPr>
        <p:spPr bwMode="auto">
          <a:xfrm>
            <a:off x="4116388" y="2587625"/>
            <a:ext cx="0" cy="255588"/>
          </a:xfrm>
          <a:prstGeom prst="line">
            <a:avLst/>
          </a:prstGeom>
          <a:noFill/>
          <a:ln w="38100">
            <a:solidFill>
              <a:srgbClr val="FF3300"/>
            </a:solidFill>
            <a:prstDash val="sysDot"/>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767" name="Line 27"/>
          <p:cNvSpPr>
            <a:spLocks noChangeShapeType="1"/>
          </p:cNvSpPr>
          <p:nvPr/>
        </p:nvSpPr>
        <p:spPr bwMode="auto">
          <a:xfrm>
            <a:off x="4040188" y="2586038"/>
            <a:ext cx="15716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768" name="Text Box 5"/>
          <p:cNvSpPr txBox="1">
            <a:spLocks noChangeArrowheads="1"/>
          </p:cNvSpPr>
          <p:nvPr/>
        </p:nvSpPr>
        <p:spPr bwMode="auto">
          <a:xfrm>
            <a:off x="1066006" y="4645670"/>
            <a:ext cx="5440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dirty="0" smtClean="0">
                <a:solidFill>
                  <a:srgbClr val="000000"/>
                </a:solidFill>
                <a:latin typeface="+mn-lt"/>
                <a:ea typeface="ヒラギノ角ゴ Pro W3"/>
                <a:cs typeface="ヒラギノ角ゴ Pro W3"/>
              </a:rPr>
              <a:t>Wright EM. </a:t>
            </a:r>
            <a:r>
              <a:rPr lang="en-GB" altLang="en-US" sz="800" i="1" dirty="0" smtClean="0">
                <a:solidFill>
                  <a:srgbClr val="000000"/>
                </a:solidFill>
                <a:latin typeface="+mn-lt"/>
                <a:ea typeface="ヒラギノ角ゴ Pro W3"/>
                <a:cs typeface="ヒラギノ角ゴ Pro W3"/>
              </a:rPr>
              <a:t>Am J </a:t>
            </a:r>
            <a:r>
              <a:rPr lang="en-GB" altLang="en-US" sz="800" i="1" dirty="0" err="1" smtClean="0">
                <a:solidFill>
                  <a:srgbClr val="000000"/>
                </a:solidFill>
                <a:latin typeface="+mn-lt"/>
                <a:ea typeface="ヒラギノ角ゴ Pro W3"/>
                <a:cs typeface="ヒラギノ角ゴ Pro W3"/>
              </a:rPr>
              <a:t>Physiol</a:t>
            </a:r>
            <a:r>
              <a:rPr lang="en-GB" altLang="en-US" sz="800" i="1" dirty="0" smtClean="0">
                <a:solidFill>
                  <a:srgbClr val="000000"/>
                </a:solidFill>
                <a:latin typeface="+mn-lt"/>
                <a:ea typeface="ヒラギノ角ゴ Pro W3"/>
                <a:cs typeface="ヒラギノ角ゴ Pro W3"/>
              </a:rPr>
              <a:t> Renal </a:t>
            </a:r>
            <a:r>
              <a:rPr lang="en-GB" altLang="en-US" sz="800" i="1" dirty="0" err="1" smtClean="0">
                <a:solidFill>
                  <a:srgbClr val="000000"/>
                </a:solidFill>
                <a:latin typeface="+mn-lt"/>
                <a:ea typeface="ヒラギノ角ゴ Pro W3"/>
                <a:cs typeface="ヒラギノ角ゴ Pro W3"/>
              </a:rPr>
              <a:t>Physiol</a:t>
            </a:r>
            <a:r>
              <a:rPr lang="en-GB" altLang="en-US" sz="800" i="1" dirty="0" smtClean="0">
                <a:solidFill>
                  <a:srgbClr val="000000"/>
                </a:solidFill>
                <a:latin typeface="+mn-lt"/>
                <a:ea typeface="ヒラギノ角ゴ Pro W3"/>
                <a:cs typeface="ヒラギノ角ゴ Pro W3"/>
              </a:rPr>
              <a:t> </a:t>
            </a:r>
            <a:r>
              <a:rPr lang="en-GB" altLang="en-US" sz="800" dirty="0" smtClean="0">
                <a:solidFill>
                  <a:srgbClr val="000000"/>
                </a:solidFill>
                <a:latin typeface="+mn-lt"/>
                <a:ea typeface="ヒラギノ角ゴ Pro W3"/>
                <a:cs typeface="ヒラギノ角ゴ Pro W3"/>
              </a:rPr>
              <a:t>2001;280:F10–8.</a:t>
            </a:r>
          </a:p>
          <a:p>
            <a:pPr eaLnBrk="1" hangingPunct="1">
              <a:spcBef>
                <a:spcPct val="0"/>
              </a:spcBef>
              <a:buFontTx/>
              <a:buNone/>
            </a:pPr>
            <a:r>
              <a:rPr lang="en-GB" altLang="en-US" sz="800" dirty="0" smtClean="0">
                <a:solidFill>
                  <a:srgbClr val="000000"/>
                </a:solidFill>
                <a:latin typeface="+mn-lt"/>
                <a:ea typeface="ヒラギノ角ゴ Pro W3"/>
                <a:cs typeface="ヒラギノ角ゴ Pro W3"/>
              </a:rPr>
              <a:t>Lee YJ, et al. </a:t>
            </a:r>
            <a:r>
              <a:rPr lang="en-GB" altLang="en-US" sz="800" i="1" dirty="0" smtClean="0">
                <a:solidFill>
                  <a:srgbClr val="000000"/>
                </a:solidFill>
                <a:latin typeface="+mn-lt"/>
                <a:ea typeface="ヒラギノ角ゴ Pro W3"/>
                <a:cs typeface="ヒラギノ角ゴ Pro W3"/>
              </a:rPr>
              <a:t>Kidney Int </a:t>
            </a:r>
            <a:r>
              <a:rPr lang="en-GB" altLang="en-US" sz="800" i="1" dirty="0" err="1" smtClean="0">
                <a:solidFill>
                  <a:srgbClr val="000000"/>
                </a:solidFill>
                <a:latin typeface="+mn-lt"/>
                <a:ea typeface="ヒラギノ角ゴ Pro W3"/>
                <a:cs typeface="ヒラギノ角ゴ Pro W3"/>
              </a:rPr>
              <a:t>Suppl</a:t>
            </a:r>
            <a:r>
              <a:rPr lang="en-GB" altLang="en-US" sz="800" i="1" dirty="0" smtClean="0">
                <a:solidFill>
                  <a:srgbClr val="000000"/>
                </a:solidFill>
                <a:latin typeface="+mn-lt"/>
                <a:ea typeface="ヒラギノ角ゴ Pro W3"/>
                <a:cs typeface="ヒラギノ角ゴ Pro W3"/>
              </a:rPr>
              <a:t> </a:t>
            </a:r>
            <a:r>
              <a:rPr lang="en-GB" altLang="en-US" sz="800" dirty="0" smtClean="0">
                <a:solidFill>
                  <a:srgbClr val="000000"/>
                </a:solidFill>
                <a:latin typeface="+mn-lt"/>
                <a:ea typeface="ヒラギノ角ゴ Pro W3"/>
                <a:cs typeface="ヒラギノ角ゴ Pro W3"/>
              </a:rPr>
              <a:t>2007;106:S27–35.</a:t>
            </a:r>
          </a:p>
          <a:p>
            <a:pPr eaLnBrk="1" hangingPunct="1">
              <a:spcBef>
                <a:spcPct val="0"/>
              </a:spcBef>
              <a:buFontTx/>
              <a:buNone/>
            </a:pPr>
            <a:r>
              <a:rPr lang="en-GB" altLang="en-US" sz="800" dirty="0" smtClean="0">
                <a:solidFill>
                  <a:srgbClr val="000000"/>
                </a:solidFill>
                <a:latin typeface="+mn-lt"/>
                <a:ea typeface="ヒラギノ角ゴ Pro W3"/>
                <a:cs typeface="ヒラギノ角ゴ Pro W3"/>
              </a:rPr>
              <a:t> Han S. </a:t>
            </a:r>
            <a:r>
              <a:rPr lang="en-GB" altLang="en-US" sz="800" i="1" dirty="0" smtClean="0">
                <a:solidFill>
                  <a:srgbClr val="000000"/>
                </a:solidFill>
                <a:latin typeface="+mn-lt"/>
                <a:ea typeface="ヒラギノ角ゴ Pro W3"/>
                <a:cs typeface="ヒラギノ角ゴ Pro W3"/>
              </a:rPr>
              <a:t>Diabetes</a:t>
            </a:r>
            <a:r>
              <a:rPr lang="en-GB" altLang="en-US" sz="800" dirty="0" smtClean="0">
                <a:solidFill>
                  <a:srgbClr val="000000"/>
                </a:solidFill>
                <a:latin typeface="+mn-lt"/>
                <a:ea typeface="ヒラギノ角ゴ Pro W3"/>
                <a:cs typeface="ヒラギノ角ゴ Pro W3"/>
              </a:rPr>
              <a:t> 2008;57:1723–9.</a:t>
            </a:r>
            <a:endParaRPr lang="en-GB" altLang="en-US" sz="800" dirty="0">
              <a:solidFill>
                <a:srgbClr val="000000"/>
              </a:solidFill>
              <a:latin typeface="+mn-lt"/>
              <a:ea typeface="ヒラギノ角ゴ Pro W3"/>
              <a:cs typeface="ヒラギノ角ゴ Pro W3"/>
            </a:endParaRPr>
          </a:p>
        </p:txBody>
      </p:sp>
      <p:sp>
        <p:nvSpPr>
          <p:cNvPr id="4" name="Footer Placeholder 3"/>
          <p:cNvSpPr>
            <a:spLocks noGrp="1"/>
          </p:cNvSpPr>
          <p:nvPr>
            <p:ph type="ftr" sz="quarter" idx="11"/>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9921969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78257070"/>
              </p:ext>
            </p:extLst>
          </p:nvPr>
        </p:nvGraphicFramePr>
        <p:xfrm>
          <a:off x="546985" y="1319627"/>
          <a:ext cx="7841906" cy="13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err="1" smtClean="0"/>
              <a:t>Bloedglucoseverlagende</a:t>
            </a:r>
            <a:r>
              <a:rPr lang="en-GB" dirty="0" smtClean="0"/>
              <a:t> </a:t>
            </a:r>
            <a:r>
              <a:rPr lang="en-GB" dirty="0" err="1" smtClean="0"/>
              <a:t>combinatiepreparaten</a:t>
            </a:r>
            <a:endParaRPr lang="en-GB" dirty="0"/>
          </a:p>
        </p:txBody>
      </p:sp>
      <p:sp>
        <p:nvSpPr>
          <p:cNvPr id="8" name="TextBox 7"/>
          <p:cNvSpPr txBox="1"/>
          <p:nvPr/>
        </p:nvSpPr>
        <p:spPr>
          <a:xfrm>
            <a:off x="224332" y="4818580"/>
            <a:ext cx="7203883" cy="230832"/>
          </a:xfrm>
          <a:prstGeom prst="rect">
            <a:avLst/>
          </a:prstGeom>
          <a:noFill/>
        </p:spPr>
        <p:txBody>
          <a:bodyPr wrap="square" rtlCol="0">
            <a:spAutoFit/>
          </a:bodyPr>
          <a:lstStyle/>
          <a:p>
            <a:r>
              <a:rPr lang="en-GB" sz="900" dirty="0" err="1" smtClean="0"/>
              <a:t>Bron</a:t>
            </a:r>
            <a:r>
              <a:rPr lang="en-GB" sz="900" dirty="0" smtClean="0"/>
              <a:t>: </a:t>
            </a:r>
            <a:r>
              <a:rPr lang="en-GB" sz="900" dirty="0" err="1" smtClean="0"/>
              <a:t>Protocollaire</a:t>
            </a:r>
            <a:r>
              <a:rPr lang="en-GB" sz="900" dirty="0" smtClean="0"/>
              <a:t> </a:t>
            </a:r>
            <a:r>
              <a:rPr lang="en-GB" sz="900" dirty="0" err="1" smtClean="0"/>
              <a:t>diabeteszorg</a:t>
            </a:r>
            <a:r>
              <a:rPr lang="en-GB" sz="900" dirty="0" smtClean="0"/>
              <a:t>, </a:t>
            </a:r>
            <a:r>
              <a:rPr lang="en-GB" sz="900" dirty="0" err="1" smtClean="0"/>
              <a:t>editie</a:t>
            </a:r>
            <a:r>
              <a:rPr lang="en-GB" sz="900" dirty="0" smtClean="0"/>
              <a:t> 2013/2014 S.T. </a:t>
            </a:r>
            <a:r>
              <a:rPr lang="en-GB" sz="900" dirty="0" err="1" smtClean="0"/>
              <a:t>Houweling</a:t>
            </a:r>
            <a:r>
              <a:rPr lang="en-GB" sz="900" dirty="0" smtClean="0"/>
              <a:t> et al</a:t>
            </a:r>
            <a:endParaRPr lang="en-GB" sz="900" dirty="0"/>
          </a:p>
        </p:txBody>
      </p:sp>
      <p:sp>
        <p:nvSpPr>
          <p:cNvPr id="9" name="TextBox 8"/>
          <p:cNvSpPr txBox="1"/>
          <p:nvPr/>
        </p:nvSpPr>
        <p:spPr>
          <a:xfrm>
            <a:off x="589814" y="2953394"/>
            <a:ext cx="7816179" cy="1323439"/>
          </a:xfrm>
          <a:prstGeom prst="rect">
            <a:avLst/>
          </a:prstGeom>
          <a:noFill/>
          <a:ln w="19050">
            <a:solidFill>
              <a:schemeClr val="accent1"/>
            </a:solidFill>
          </a:ln>
        </p:spPr>
        <p:txBody>
          <a:bodyPr wrap="square" rtlCol="0">
            <a:spAutoFit/>
          </a:bodyPr>
          <a:lstStyle/>
          <a:p>
            <a:pPr marL="285750" indent="-285750">
              <a:buFont typeface="Arial" panose="020B0604020202020204" pitchFamily="34" charset="0"/>
              <a:buChar char="•"/>
            </a:pPr>
            <a:r>
              <a:rPr lang="en-GB" sz="1600" dirty="0" err="1"/>
              <a:t>m</a:t>
            </a:r>
            <a:r>
              <a:rPr lang="en-GB" sz="1600" dirty="0" err="1" smtClean="0"/>
              <a:t>etformine</a:t>
            </a:r>
            <a:r>
              <a:rPr lang="en-GB" sz="1600" dirty="0" smtClean="0"/>
              <a:t> en SU-</a:t>
            </a:r>
            <a:r>
              <a:rPr lang="en-GB" sz="1600" dirty="0" err="1" smtClean="0"/>
              <a:t>derivaat</a:t>
            </a:r>
            <a:r>
              <a:rPr lang="en-GB" sz="1600" dirty="0" smtClean="0"/>
              <a:t> (</a:t>
            </a:r>
            <a:r>
              <a:rPr lang="en-GB" sz="1600" dirty="0" err="1" smtClean="0"/>
              <a:t>gliclazide</a:t>
            </a:r>
            <a:r>
              <a:rPr lang="en-GB" sz="1600" dirty="0" smtClean="0"/>
              <a:t>)</a:t>
            </a:r>
          </a:p>
          <a:p>
            <a:endParaRPr lang="en-GB" sz="1600" dirty="0" smtClean="0"/>
          </a:p>
          <a:p>
            <a:pPr marL="285750" indent="-285750">
              <a:buFont typeface="Arial" panose="020B0604020202020204" pitchFamily="34" charset="0"/>
              <a:buChar char="•"/>
            </a:pPr>
            <a:r>
              <a:rPr lang="en-GB" sz="1600" dirty="0" err="1"/>
              <a:t>m</a:t>
            </a:r>
            <a:r>
              <a:rPr lang="en-GB" sz="1600" dirty="0" err="1" smtClean="0"/>
              <a:t>etformine</a:t>
            </a:r>
            <a:r>
              <a:rPr lang="en-GB" sz="1600" dirty="0" smtClean="0"/>
              <a:t> en DPP-4 </a:t>
            </a:r>
            <a:r>
              <a:rPr lang="en-GB" sz="1600" dirty="0" err="1" smtClean="0"/>
              <a:t>remmer</a:t>
            </a:r>
            <a:endParaRPr lang="en-GB" sz="1600" dirty="0" smtClean="0"/>
          </a:p>
          <a:p>
            <a:endParaRPr lang="en-GB" sz="1600" dirty="0" smtClean="0"/>
          </a:p>
          <a:p>
            <a:pPr marL="285750" indent="-285750">
              <a:buFont typeface="Arial" panose="020B0604020202020204" pitchFamily="34" charset="0"/>
              <a:buChar char="•"/>
            </a:pPr>
            <a:r>
              <a:rPr lang="en-GB" sz="1600" dirty="0" err="1"/>
              <a:t>m</a:t>
            </a:r>
            <a:r>
              <a:rPr lang="en-GB" sz="1600" dirty="0" err="1" smtClean="0"/>
              <a:t>etformine</a:t>
            </a:r>
            <a:r>
              <a:rPr lang="en-GB" sz="1600" dirty="0" smtClean="0"/>
              <a:t> en </a:t>
            </a:r>
            <a:r>
              <a:rPr lang="en-GB" sz="1600" dirty="0" err="1" smtClean="0"/>
              <a:t>pioglitazon</a:t>
            </a:r>
            <a:endParaRPr lang="en-GB" sz="1600" dirty="0"/>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64411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smtClean="0"/>
              <a:t>Wanneer </a:t>
            </a:r>
            <a:r>
              <a:rPr lang="nl-NL" sz="1800" dirty="0" smtClean="0"/>
              <a:t>welk ‘overig middel’?</a:t>
            </a:r>
            <a:endParaRPr lang="nl-NL" sz="1800" dirty="0"/>
          </a:p>
        </p:txBody>
      </p:sp>
      <p:sp>
        <p:nvSpPr>
          <p:cNvPr id="8" name="TextBox 7"/>
          <p:cNvSpPr txBox="1"/>
          <p:nvPr/>
        </p:nvSpPr>
        <p:spPr>
          <a:xfrm>
            <a:off x="374970" y="1078860"/>
            <a:ext cx="7630964" cy="800219"/>
          </a:xfrm>
          <a:prstGeom prst="rect">
            <a:avLst/>
          </a:prstGeom>
          <a:noFill/>
        </p:spPr>
        <p:txBody>
          <a:bodyPr wrap="square" rtlCol="0">
            <a:spAutoFit/>
          </a:bodyPr>
          <a:lstStyle/>
          <a:p>
            <a:endParaRPr lang="nl-NL" sz="1400" dirty="0"/>
          </a:p>
          <a:p>
            <a:endParaRPr lang="nl-NL" sz="1400" dirty="0"/>
          </a:p>
          <a:p>
            <a:endParaRPr lang="nl-NL" dirty="0"/>
          </a:p>
        </p:txBody>
      </p:sp>
      <p:sp>
        <p:nvSpPr>
          <p:cNvPr id="9" name="TextBox 8"/>
          <p:cNvSpPr txBox="1"/>
          <p:nvPr/>
        </p:nvSpPr>
        <p:spPr>
          <a:xfrm>
            <a:off x="192157" y="4820982"/>
            <a:ext cx="7282069"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a:t>
            </a:r>
            <a:endParaRPr lang="nl-NL" sz="800" dirty="0">
              <a:solidFill>
                <a:srgbClr val="001965"/>
              </a:solidFill>
            </a:endParaRPr>
          </a:p>
        </p:txBody>
      </p:sp>
      <p:sp>
        <p:nvSpPr>
          <p:cNvPr id="3" name="TextBox 2"/>
          <p:cNvSpPr txBox="1"/>
          <p:nvPr/>
        </p:nvSpPr>
        <p:spPr>
          <a:xfrm>
            <a:off x="374970" y="1189029"/>
            <a:ext cx="7911780" cy="2462213"/>
          </a:xfrm>
          <a:prstGeom prst="rect">
            <a:avLst/>
          </a:prstGeom>
          <a:noFill/>
        </p:spPr>
        <p:txBody>
          <a:bodyPr wrap="square" rtlCol="0">
            <a:spAutoFit/>
          </a:bodyPr>
          <a:lstStyle/>
          <a:p>
            <a:r>
              <a:rPr lang="nl-NL" sz="1400" dirty="0"/>
              <a:t>Neem </a:t>
            </a:r>
            <a:r>
              <a:rPr lang="nl-NL" sz="1400" dirty="0" smtClean="0"/>
              <a:t>de </a:t>
            </a:r>
            <a:r>
              <a:rPr lang="nl-NL" sz="1400" dirty="0"/>
              <a:t>factoren mate van HbA</a:t>
            </a:r>
            <a:r>
              <a:rPr lang="nl-NL" sz="1400" baseline="-25000" dirty="0"/>
              <a:t>1c</a:t>
            </a:r>
            <a:r>
              <a:rPr lang="nl-NL" sz="1400" dirty="0"/>
              <a:t> daling, risico op </a:t>
            </a:r>
            <a:r>
              <a:rPr lang="nl-NL" sz="1400" dirty="0" err="1"/>
              <a:t>hypo’s</a:t>
            </a:r>
            <a:r>
              <a:rPr lang="nl-NL" sz="1400" dirty="0"/>
              <a:t>, effecten op gewicht, lange termijn veiligheid en kosten in </a:t>
            </a:r>
            <a:r>
              <a:rPr lang="nl-NL" sz="1400" dirty="0" smtClean="0"/>
              <a:t>overweging</a:t>
            </a:r>
          </a:p>
          <a:p>
            <a:endParaRPr lang="nl-NL" sz="1400" dirty="0"/>
          </a:p>
          <a:p>
            <a:endParaRPr lang="nl-NL" sz="1400" dirty="0"/>
          </a:p>
          <a:p>
            <a:endParaRPr lang="nl-NL" sz="1400" dirty="0" smtClean="0"/>
          </a:p>
          <a:p>
            <a:r>
              <a:rPr lang="nl-NL" sz="1400" dirty="0" smtClean="0"/>
              <a:t>Bij nachtelijke </a:t>
            </a:r>
            <a:r>
              <a:rPr lang="nl-NL" sz="1400" dirty="0" err="1" smtClean="0"/>
              <a:t>hypoglykemieën</a:t>
            </a:r>
            <a:r>
              <a:rPr lang="nl-NL" sz="1400" dirty="0" smtClean="0"/>
              <a:t> kan worden overgestapt op een langwerkend analoog</a:t>
            </a:r>
          </a:p>
          <a:p>
            <a:endParaRPr lang="nl-NL" sz="1400" dirty="0" smtClean="0"/>
          </a:p>
          <a:p>
            <a:endParaRPr lang="nl-NL" sz="1400" dirty="0"/>
          </a:p>
          <a:p>
            <a:endParaRPr lang="nl-NL" sz="1400" dirty="0"/>
          </a:p>
          <a:p>
            <a:r>
              <a:rPr lang="nl-NL" sz="1400" dirty="0" smtClean="0"/>
              <a:t>Ook indien er sprake is van erg wisselende glucosewaarden bij NPH insuline kan men besluiten een langwerkend </a:t>
            </a:r>
            <a:r>
              <a:rPr lang="nl-NL" sz="1400" dirty="0" err="1" smtClean="0"/>
              <a:t>insulineanaloog</a:t>
            </a:r>
            <a:r>
              <a:rPr lang="nl-NL" sz="1400" dirty="0" smtClean="0"/>
              <a:t> voor te schrijven</a:t>
            </a:r>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771190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2000" dirty="0" smtClean="0"/>
              <a:t>Medicamenteuze </a:t>
            </a:r>
            <a:r>
              <a:rPr lang="nl-NL" sz="2000" dirty="0"/>
              <a:t>behandeling </a:t>
            </a:r>
            <a:r>
              <a:rPr lang="nl-NL" sz="2000" dirty="0" smtClean="0"/>
              <a:t>NHG </a:t>
            </a:r>
            <a:r>
              <a:rPr lang="nl-NL" sz="2000" baseline="30000" dirty="0" smtClean="0"/>
              <a:t>1</a:t>
            </a:r>
            <a:r>
              <a:rPr lang="nl-NL" sz="2000" dirty="0" smtClean="0"/>
              <a:t> </a:t>
            </a:r>
            <a:endParaRPr lang="en-GB" sz="2000" dirty="0" smtClean="0"/>
          </a:p>
        </p:txBody>
      </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Stap 1</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200" noProof="1" smtClean="0">
              <a:solidFill>
                <a:srgbClr val="FFFFFF"/>
              </a:solidFill>
              <a:ea typeface="MS PGothic" pitchFamily="34" charset="-128"/>
            </a:endParaRPr>
          </a:p>
          <a:p>
            <a:pPr eaLnBrk="1" fontAlgn="base" hangingPunct="1">
              <a:spcBef>
                <a:spcPct val="20000"/>
              </a:spcBef>
              <a:spcAft>
                <a:spcPct val="0"/>
              </a:spcAft>
            </a:pPr>
            <a:endParaRPr lang="en-GB" sz="1200" noProof="1">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Start met metformine</a:t>
            </a:r>
            <a:endParaRPr lang="en-GB"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Stap 1</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Start met metformine</a:t>
            </a:r>
            <a:endParaRPr lang="en-GB"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2</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Voeg een SU toe*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3</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Voeg NPH-insuline eenmaaldaags toe </a:t>
            </a:r>
            <a:r>
              <a:rPr lang="en-GB" sz="1100" baseline="30000" noProof="1">
                <a:solidFill>
                  <a:srgbClr val="FFFFFF"/>
                </a:solidFill>
                <a:ea typeface="MS PGothic" pitchFamily="34" charset="-128"/>
              </a:rPr>
              <a:t>†</a:t>
            </a:r>
            <a:endParaRPr lang="en-GB" sz="1100" baseline="300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476867"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Beknopte weergave overige middelen</a:t>
            </a:r>
            <a:endParaRPr lang="nl-NL" sz="1400" dirty="0">
              <a:solidFill>
                <a:srgbClr val="001965"/>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167093958"/>
              </p:ext>
            </p:extLst>
          </p:nvPr>
        </p:nvGraphicFramePr>
        <p:xfrm>
          <a:off x="192155" y="1745696"/>
          <a:ext cx="8415132" cy="2504440"/>
        </p:xfrm>
        <a:graphic>
          <a:graphicData uri="http://schemas.openxmlformats.org/drawingml/2006/table">
            <a:tbl>
              <a:tblPr firstRow="1" bandRow="1">
                <a:tableStyleId>{5C22544A-7EE6-4342-B048-85BDC9FD1C3A}</a:tableStyleId>
              </a:tblPr>
              <a:tblGrid>
                <a:gridCol w="1402522"/>
                <a:gridCol w="1402522"/>
                <a:gridCol w="1402522"/>
                <a:gridCol w="1402522"/>
                <a:gridCol w="1402522"/>
                <a:gridCol w="1402522"/>
              </a:tblGrid>
              <a:tr h="370840">
                <a:tc>
                  <a:txBody>
                    <a:bodyPr/>
                    <a:lstStyle/>
                    <a:p>
                      <a:endParaRPr lang="nl-NL" dirty="0"/>
                    </a:p>
                  </a:txBody>
                  <a:tcPr/>
                </a:tc>
                <a:tc>
                  <a:txBody>
                    <a:bodyPr/>
                    <a:lstStyle/>
                    <a:p>
                      <a:r>
                        <a:rPr lang="nl-NL" sz="1100" b="0" dirty="0" smtClean="0">
                          <a:solidFill>
                            <a:srgbClr val="001965"/>
                          </a:solidFill>
                        </a:rPr>
                        <a:t>HbA</a:t>
                      </a:r>
                      <a:r>
                        <a:rPr lang="nl-NL" sz="1100" b="0" baseline="-25000" dirty="0" smtClean="0">
                          <a:solidFill>
                            <a:srgbClr val="001965"/>
                          </a:solidFill>
                        </a:rPr>
                        <a:t>1c</a:t>
                      </a:r>
                      <a:r>
                        <a:rPr lang="nl-NL" sz="1100" b="0" baseline="0" dirty="0" smtClean="0">
                          <a:solidFill>
                            <a:srgbClr val="001965"/>
                          </a:solidFill>
                        </a:rPr>
                        <a:t>-daling </a:t>
                      </a:r>
                      <a:r>
                        <a:rPr lang="nl-NL" sz="1100" b="0" baseline="0" dirty="0" err="1" smtClean="0">
                          <a:solidFill>
                            <a:srgbClr val="001965"/>
                          </a:solidFill>
                        </a:rPr>
                        <a:t>vs</a:t>
                      </a:r>
                      <a:r>
                        <a:rPr lang="nl-NL" sz="1100" b="0" baseline="0" dirty="0" smtClean="0">
                          <a:solidFill>
                            <a:srgbClr val="001965"/>
                          </a:solidFill>
                        </a:rPr>
                        <a:t> placebo</a:t>
                      </a:r>
                      <a:endParaRPr lang="nl-NL" sz="1100" b="0" dirty="0">
                        <a:solidFill>
                          <a:srgbClr val="001965"/>
                        </a:solidFill>
                      </a:endParaRPr>
                    </a:p>
                  </a:txBody>
                  <a:tcPr/>
                </a:tc>
                <a:tc>
                  <a:txBody>
                    <a:bodyPr/>
                    <a:lstStyle/>
                    <a:p>
                      <a:r>
                        <a:rPr lang="nl-NL" sz="1100" b="0" dirty="0" smtClean="0">
                          <a:solidFill>
                            <a:schemeClr val="tx1"/>
                          </a:solidFill>
                        </a:rPr>
                        <a:t>Kans</a:t>
                      </a:r>
                      <a:r>
                        <a:rPr lang="nl-NL" sz="1100" b="0" baseline="0" dirty="0" smtClean="0">
                          <a:solidFill>
                            <a:schemeClr val="tx1"/>
                          </a:solidFill>
                        </a:rPr>
                        <a:t> op </a:t>
                      </a:r>
                      <a:r>
                        <a:rPr lang="nl-NL" sz="1100" b="0" dirty="0" err="1" smtClean="0">
                          <a:solidFill>
                            <a:schemeClr val="tx1"/>
                          </a:solidFill>
                        </a:rPr>
                        <a:t>hypoglykemieën</a:t>
                      </a:r>
                      <a:endParaRPr lang="nl-NL" sz="1100" b="0" dirty="0">
                        <a:solidFill>
                          <a:schemeClr val="tx1"/>
                        </a:solidFill>
                      </a:endParaRPr>
                    </a:p>
                  </a:txBody>
                  <a:tcPr/>
                </a:tc>
                <a:tc>
                  <a:txBody>
                    <a:bodyPr/>
                    <a:lstStyle/>
                    <a:p>
                      <a:r>
                        <a:rPr lang="nl-NL" sz="1100" b="0" smtClean="0">
                          <a:solidFill>
                            <a:srgbClr val="001965"/>
                          </a:solidFill>
                        </a:rPr>
                        <a:t>Effect op gewicht</a:t>
                      </a:r>
                      <a:endParaRPr lang="nl-NL" sz="1100" b="0">
                        <a:solidFill>
                          <a:srgbClr val="001965"/>
                        </a:solidFill>
                      </a:endParaRPr>
                    </a:p>
                  </a:txBody>
                  <a:tcPr/>
                </a:tc>
                <a:tc>
                  <a:txBody>
                    <a:bodyPr/>
                    <a:lstStyle/>
                    <a:p>
                      <a:r>
                        <a:rPr lang="nl-NL" sz="1100" b="0" smtClean="0">
                          <a:solidFill>
                            <a:srgbClr val="001965"/>
                          </a:solidFill>
                        </a:rPr>
                        <a:t>Langetermijn-</a:t>
                      </a:r>
                    </a:p>
                    <a:p>
                      <a:r>
                        <a:rPr lang="nl-NL" sz="1100" b="0" smtClean="0">
                          <a:solidFill>
                            <a:srgbClr val="001965"/>
                          </a:solidFill>
                        </a:rPr>
                        <a:t>veiligheid</a:t>
                      </a:r>
                      <a:endParaRPr lang="nl-NL" sz="1100" b="0">
                        <a:solidFill>
                          <a:srgbClr val="001965"/>
                        </a:solidFill>
                      </a:endParaRPr>
                    </a:p>
                  </a:txBody>
                  <a:tcPr/>
                </a:tc>
                <a:tc>
                  <a:txBody>
                    <a:bodyPr/>
                    <a:lstStyle/>
                    <a:p>
                      <a:r>
                        <a:rPr lang="nl-NL" sz="1100" b="0" smtClean="0">
                          <a:solidFill>
                            <a:srgbClr val="001965"/>
                          </a:solidFill>
                        </a:rPr>
                        <a:t>Kosten</a:t>
                      </a:r>
                      <a:endParaRPr lang="nl-NL" sz="1100" b="0">
                        <a:solidFill>
                          <a:srgbClr val="001965"/>
                        </a:solidFill>
                      </a:endParaRPr>
                    </a:p>
                  </a:txBody>
                  <a:tcPr/>
                </a:tc>
              </a:tr>
              <a:tr h="370840">
                <a:tc>
                  <a:txBody>
                    <a:bodyPr/>
                    <a:lstStyle/>
                    <a:p>
                      <a:r>
                        <a:rPr lang="nl-NL" sz="1100" b="1" smtClean="0">
                          <a:solidFill>
                            <a:srgbClr val="001965"/>
                          </a:solidFill>
                        </a:rPr>
                        <a:t>Repaglinide</a:t>
                      </a:r>
                      <a:endParaRPr lang="nl-NL" sz="1100" b="1">
                        <a:solidFill>
                          <a:srgbClr val="001965"/>
                        </a:solidFill>
                      </a:endParaRPr>
                    </a:p>
                  </a:txBody>
                  <a:tcPr/>
                </a:tc>
                <a:tc>
                  <a:txBody>
                    <a:bodyPr/>
                    <a:lstStyle/>
                    <a:p>
                      <a:r>
                        <a:rPr lang="nl-NL" sz="1100" b="0" dirty="0" smtClean="0">
                          <a:solidFill>
                            <a:srgbClr val="001965"/>
                          </a:solidFill>
                        </a:rPr>
                        <a:t>11</a:t>
                      </a:r>
                      <a:r>
                        <a:rPr lang="nl-NL" sz="1100" b="0" baseline="0" dirty="0" smtClean="0">
                          <a:solidFill>
                            <a:srgbClr val="001965"/>
                          </a:solidFill>
                        </a:rPr>
                        <a:t> </a:t>
                      </a:r>
                      <a:r>
                        <a:rPr lang="nl-NL" sz="1100" b="0" baseline="0" dirty="0" err="1" smtClean="0">
                          <a:solidFill>
                            <a:srgbClr val="001965"/>
                          </a:solidFill>
                        </a:rPr>
                        <a:t>mmol</a:t>
                      </a:r>
                      <a:r>
                        <a:rPr lang="nl-NL" sz="1100" b="0" baseline="0" dirty="0" smtClean="0">
                          <a:solidFill>
                            <a:srgbClr val="001965"/>
                          </a:solidFill>
                        </a:rPr>
                        <a:t>/mol</a:t>
                      </a:r>
                      <a:endParaRPr lang="nl-NL" sz="1100" b="0" dirty="0">
                        <a:solidFill>
                          <a:srgbClr val="001965"/>
                        </a:solidFill>
                      </a:endParaRPr>
                    </a:p>
                  </a:txBody>
                  <a:tcPr/>
                </a:tc>
                <a:tc>
                  <a:txBody>
                    <a:bodyPr/>
                    <a:lstStyle/>
                    <a:p>
                      <a:r>
                        <a:rPr lang="nl-NL" sz="1100" b="0" dirty="0" smtClean="0">
                          <a:solidFill>
                            <a:srgbClr val="001965"/>
                          </a:solidFill>
                        </a:rPr>
                        <a:t>Gering</a:t>
                      </a:r>
                      <a:endParaRPr lang="nl-NL" sz="1100" b="0" dirty="0">
                        <a:solidFill>
                          <a:srgbClr val="001965"/>
                        </a:solidFill>
                      </a:endParaRPr>
                    </a:p>
                  </a:txBody>
                  <a:tcPr/>
                </a:tc>
                <a:tc>
                  <a:txBody>
                    <a:bodyPr/>
                    <a:lstStyle/>
                    <a:p>
                      <a:r>
                        <a:rPr lang="nl-NL" sz="1100" b="0" dirty="0" smtClean="0">
                          <a:solidFill>
                            <a:srgbClr val="001965"/>
                          </a:solidFill>
                        </a:rPr>
                        <a:t>Duidelijke</a:t>
                      </a:r>
                      <a:r>
                        <a:rPr lang="nl-NL" sz="1100" b="0" baseline="0" dirty="0" smtClean="0">
                          <a:solidFill>
                            <a:srgbClr val="001965"/>
                          </a:solidFill>
                        </a:rPr>
                        <a:t> toename</a:t>
                      </a:r>
                      <a:endParaRPr lang="nl-NL" sz="1100" b="0" dirty="0">
                        <a:solidFill>
                          <a:srgbClr val="001965"/>
                        </a:solidFill>
                      </a:endParaRPr>
                    </a:p>
                  </a:txBody>
                  <a:tcPr/>
                </a:tc>
                <a:tc>
                  <a:txBody>
                    <a:bodyPr/>
                    <a:lstStyle/>
                    <a:p>
                      <a:r>
                        <a:rPr lang="nl-NL" sz="1100" b="0" smtClean="0">
                          <a:solidFill>
                            <a:srgbClr val="001965"/>
                          </a:solidFill>
                        </a:rPr>
                        <a:t>Goed</a:t>
                      </a:r>
                      <a:endParaRPr lang="nl-NL" sz="1100" b="0">
                        <a:solidFill>
                          <a:srgbClr val="001965"/>
                        </a:solidFill>
                      </a:endParaRPr>
                    </a:p>
                  </a:txBody>
                  <a:tcPr/>
                </a:tc>
                <a:tc>
                  <a:txBody>
                    <a:bodyPr/>
                    <a:lstStyle/>
                    <a:p>
                      <a:r>
                        <a:rPr lang="nl-NL" sz="1100" b="0" smtClean="0">
                          <a:solidFill>
                            <a:srgbClr val="001965"/>
                          </a:solidFill>
                        </a:rPr>
                        <a:t>Goedkoop</a:t>
                      </a:r>
                      <a:endParaRPr lang="nl-NL" sz="1100" b="0">
                        <a:solidFill>
                          <a:srgbClr val="001965"/>
                        </a:solidFill>
                      </a:endParaRPr>
                    </a:p>
                  </a:txBody>
                  <a:tcPr/>
                </a:tc>
              </a:tr>
              <a:tr h="370840">
                <a:tc>
                  <a:txBody>
                    <a:bodyPr/>
                    <a:lstStyle/>
                    <a:p>
                      <a:r>
                        <a:rPr lang="nl-NL" sz="1100" b="1" smtClean="0">
                          <a:solidFill>
                            <a:srgbClr val="001965"/>
                          </a:solidFill>
                        </a:rPr>
                        <a:t>Acarbose</a:t>
                      </a:r>
                      <a:endParaRPr lang="nl-NL" sz="1100" b="1">
                        <a:solidFill>
                          <a:srgbClr val="001965"/>
                        </a:solidFill>
                      </a:endParaRPr>
                    </a:p>
                  </a:txBody>
                  <a:tcPr/>
                </a:tc>
                <a:tc>
                  <a:txBody>
                    <a:bodyPr/>
                    <a:lstStyle/>
                    <a:p>
                      <a:r>
                        <a:rPr lang="nl-NL" sz="1100" b="0" smtClean="0">
                          <a:solidFill>
                            <a:srgbClr val="001965"/>
                          </a:solidFill>
                        </a:rPr>
                        <a:t>8-9 mmol/mol</a:t>
                      </a:r>
                      <a:endParaRPr lang="nl-NL" sz="1100" b="0">
                        <a:solidFill>
                          <a:srgbClr val="001965"/>
                        </a:solidFill>
                      </a:endParaRPr>
                    </a:p>
                  </a:txBody>
                  <a:tcPr/>
                </a:tc>
                <a:tc>
                  <a:txBody>
                    <a:bodyPr/>
                    <a:lstStyle/>
                    <a:p>
                      <a:r>
                        <a:rPr lang="nl-NL" sz="1100" b="0" smtClean="0">
                          <a:solidFill>
                            <a:srgbClr val="001965"/>
                          </a:solidFill>
                        </a:rPr>
                        <a:t>Geen</a:t>
                      </a:r>
                      <a:endParaRPr lang="nl-NL" sz="1100" b="0">
                        <a:solidFill>
                          <a:srgbClr val="001965"/>
                        </a:solidFill>
                      </a:endParaRPr>
                    </a:p>
                  </a:txBody>
                  <a:tcPr/>
                </a:tc>
                <a:tc>
                  <a:txBody>
                    <a:bodyPr/>
                    <a:lstStyle/>
                    <a:p>
                      <a:r>
                        <a:rPr lang="nl-NL" sz="1100" b="0" dirty="0" smtClean="0">
                          <a:solidFill>
                            <a:srgbClr val="001965"/>
                          </a:solidFill>
                        </a:rPr>
                        <a:t>Geen</a:t>
                      </a:r>
                      <a:endParaRPr lang="nl-NL" sz="1100" b="0" dirty="0">
                        <a:solidFill>
                          <a:srgbClr val="001965"/>
                        </a:solidFill>
                      </a:endParaRPr>
                    </a:p>
                  </a:txBody>
                  <a:tcPr/>
                </a:tc>
                <a:tc>
                  <a:txBody>
                    <a:bodyPr/>
                    <a:lstStyle/>
                    <a:p>
                      <a:r>
                        <a:rPr lang="nl-NL" sz="1100" b="0" dirty="0" smtClean="0">
                          <a:solidFill>
                            <a:srgbClr val="001965"/>
                          </a:solidFill>
                        </a:rPr>
                        <a:t>Goed</a:t>
                      </a:r>
                      <a:endParaRPr lang="nl-NL" sz="1100" b="0" dirty="0">
                        <a:solidFill>
                          <a:srgbClr val="001965"/>
                        </a:solidFill>
                      </a:endParaRPr>
                    </a:p>
                  </a:txBody>
                  <a:tcPr/>
                </a:tc>
                <a:tc>
                  <a:txBody>
                    <a:bodyPr/>
                    <a:lstStyle/>
                    <a:p>
                      <a:r>
                        <a:rPr lang="nl-NL" sz="1100" b="0" smtClean="0">
                          <a:solidFill>
                            <a:srgbClr val="001965"/>
                          </a:solidFill>
                        </a:rPr>
                        <a:t>Goedkoop</a:t>
                      </a:r>
                      <a:endParaRPr lang="nl-NL" sz="1100" b="0">
                        <a:solidFill>
                          <a:srgbClr val="001965"/>
                        </a:solidFill>
                      </a:endParaRPr>
                    </a:p>
                  </a:txBody>
                  <a:tcPr/>
                </a:tc>
              </a:tr>
              <a:tr h="370840">
                <a:tc>
                  <a:txBody>
                    <a:bodyPr/>
                    <a:lstStyle/>
                    <a:p>
                      <a:r>
                        <a:rPr lang="nl-NL" sz="1100" b="1" smtClean="0">
                          <a:solidFill>
                            <a:srgbClr val="001965"/>
                          </a:solidFill>
                        </a:rPr>
                        <a:t>DPP-4 remmers</a:t>
                      </a:r>
                      <a:endParaRPr lang="nl-NL" sz="1100" b="1">
                        <a:solidFill>
                          <a:srgbClr val="001965"/>
                        </a:solidFill>
                      </a:endParaRPr>
                    </a:p>
                  </a:txBody>
                  <a:tcPr/>
                </a:tc>
                <a:tc>
                  <a:txBody>
                    <a:bodyPr/>
                    <a:lstStyle/>
                    <a:p>
                      <a:r>
                        <a:rPr lang="nl-NL" sz="1100" b="0" smtClean="0">
                          <a:solidFill>
                            <a:srgbClr val="001965"/>
                          </a:solidFill>
                        </a:rPr>
                        <a:t>7-9 mmol/mol</a:t>
                      </a:r>
                      <a:endParaRPr lang="nl-NL" sz="1100" b="0">
                        <a:solidFill>
                          <a:srgbClr val="001965"/>
                        </a:solidFill>
                      </a:endParaRPr>
                    </a:p>
                  </a:txBody>
                  <a:tcPr/>
                </a:tc>
                <a:tc>
                  <a:txBody>
                    <a:bodyPr/>
                    <a:lstStyle/>
                    <a:p>
                      <a:r>
                        <a:rPr lang="nl-NL" sz="1100" b="0" smtClean="0">
                          <a:solidFill>
                            <a:srgbClr val="001965"/>
                          </a:solidFill>
                        </a:rPr>
                        <a:t>Geen</a:t>
                      </a:r>
                      <a:endParaRPr lang="nl-NL" sz="1100" b="0">
                        <a:solidFill>
                          <a:srgbClr val="001965"/>
                        </a:solidFill>
                      </a:endParaRPr>
                    </a:p>
                  </a:txBody>
                  <a:tcPr/>
                </a:tc>
                <a:tc>
                  <a:txBody>
                    <a:bodyPr/>
                    <a:lstStyle/>
                    <a:p>
                      <a:r>
                        <a:rPr lang="nl-NL" sz="1100" b="0" dirty="0" smtClean="0">
                          <a:solidFill>
                            <a:srgbClr val="001965"/>
                          </a:solidFill>
                        </a:rPr>
                        <a:t>Geringe</a:t>
                      </a:r>
                      <a:r>
                        <a:rPr lang="nl-NL" sz="1100" b="0" baseline="0" dirty="0" smtClean="0">
                          <a:solidFill>
                            <a:srgbClr val="001965"/>
                          </a:solidFill>
                        </a:rPr>
                        <a:t> toename</a:t>
                      </a:r>
                      <a:endParaRPr lang="nl-NL" sz="1100" b="0" dirty="0">
                        <a:solidFill>
                          <a:srgbClr val="001965"/>
                        </a:solidFill>
                      </a:endParaRPr>
                    </a:p>
                  </a:txBody>
                  <a:tcPr/>
                </a:tc>
                <a:tc>
                  <a:txBody>
                    <a:bodyPr/>
                    <a:lstStyle/>
                    <a:p>
                      <a:r>
                        <a:rPr lang="nl-NL" sz="1100" b="0" dirty="0" smtClean="0">
                          <a:solidFill>
                            <a:srgbClr val="001965"/>
                          </a:solidFill>
                        </a:rPr>
                        <a:t>Onbekend</a:t>
                      </a:r>
                      <a:endParaRPr lang="nl-NL" sz="1100" b="0" dirty="0">
                        <a:solidFill>
                          <a:srgbClr val="001965"/>
                        </a:solidFill>
                      </a:endParaRPr>
                    </a:p>
                  </a:txBody>
                  <a:tcPr/>
                </a:tc>
                <a:tc>
                  <a:txBody>
                    <a:bodyPr/>
                    <a:lstStyle/>
                    <a:p>
                      <a:r>
                        <a:rPr lang="nl-NL" sz="1100" b="0" dirty="0" smtClean="0">
                          <a:solidFill>
                            <a:srgbClr val="001965"/>
                          </a:solidFill>
                        </a:rPr>
                        <a:t>Duur</a:t>
                      </a:r>
                      <a:endParaRPr lang="nl-NL" sz="1100" b="0" dirty="0">
                        <a:solidFill>
                          <a:srgbClr val="001965"/>
                        </a:solidFill>
                      </a:endParaRPr>
                    </a:p>
                  </a:txBody>
                  <a:tcPr/>
                </a:tc>
              </a:tr>
              <a:tr h="370840">
                <a:tc>
                  <a:txBody>
                    <a:bodyPr/>
                    <a:lstStyle/>
                    <a:p>
                      <a:r>
                        <a:rPr lang="nl-NL" sz="1100" b="1" dirty="0" smtClean="0">
                          <a:solidFill>
                            <a:srgbClr val="001965"/>
                          </a:solidFill>
                        </a:rPr>
                        <a:t>GLP-1 analogen</a:t>
                      </a:r>
                      <a:endParaRPr lang="nl-NL" sz="1100" b="1" dirty="0">
                        <a:solidFill>
                          <a:srgbClr val="001965"/>
                        </a:solidFill>
                      </a:endParaRPr>
                    </a:p>
                  </a:txBody>
                  <a:tcPr/>
                </a:tc>
                <a:tc>
                  <a:txBody>
                    <a:bodyPr/>
                    <a:lstStyle/>
                    <a:p>
                      <a:r>
                        <a:rPr lang="nl-NL" sz="1100" b="0" smtClean="0">
                          <a:solidFill>
                            <a:srgbClr val="001965"/>
                          </a:solidFill>
                        </a:rPr>
                        <a:t>11 mmol/mol</a:t>
                      </a:r>
                      <a:endParaRPr lang="nl-NL" sz="1100" b="0">
                        <a:solidFill>
                          <a:srgbClr val="001965"/>
                        </a:solidFill>
                      </a:endParaRPr>
                    </a:p>
                  </a:txBody>
                  <a:tcPr/>
                </a:tc>
                <a:tc>
                  <a:txBody>
                    <a:bodyPr/>
                    <a:lstStyle/>
                    <a:p>
                      <a:r>
                        <a:rPr lang="nl-NL" sz="1100" b="0" smtClean="0">
                          <a:solidFill>
                            <a:srgbClr val="001965"/>
                          </a:solidFill>
                        </a:rPr>
                        <a:t>Geen</a:t>
                      </a:r>
                      <a:endParaRPr lang="nl-NL" sz="1100" b="0">
                        <a:solidFill>
                          <a:srgbClr val="001965"/>
                        </a:solidFill>
                      </a:endParaRPr>
                    </a:p>
                  </a:txBody>
                  <a:tcPr/>
                </a:tc>
                <a:tc>
                  <a:txBody>
                    <a:bodyPr/>
                    <a:lstStyle/>
                    <a:p>
                      <a:r>
                        <a:rPr lang="nl-NL" sz="1100" b="0" smtClean="0">
                          <a:solidFill>
                            <a:srgbClr val="001965"/>
                          </a:solidFill>
                        </a:rPr>
                        <a:t>Afname</a:t>
                      </a:r>
                      <a:endParaRPr lang="nl-NL" sz="1100" b="0">
                        <a:solidFill>
                          <a:srgbClr val="001965"/>
                        </a:solidFill>
                      </a:endParaRPr>
                    </a:p>
                  </a:txBody>
                  <a:tcPr/>
                </a:tc>
                <a:tc>
                  <a:txBody>
                    <a:bodyPr/>
                    <a:lstStyle/>
                    <a:p>
                      <a:r>
                        <a:rPr lang="nl-NL" sz="1100" b="0" smtClean="0">
                          <a:solidFill>
                            <a:srgbClr val="001965"/>
                          </a:solidFill>
                        </a:rPr>
                        <a:t>Onbekend</a:t>
                      </a:r>
                      <a:endParaRPr lang="nl-NL" sz="1100" b="0">
                        <a:solidFill>
                          <a:srgbClr val="001965"/>
                        </a:solidFill>
                      </a:endParaRPr>
                    </a:p>
                  </a:txBody>
                  <a:tcPr/>
                </a:tc>
                <a:tc>
                  <a:txBody>
                    <a:bodyPr/>
                    <a:lstStyle/>
                    <a:p>
                      <a:r>
                        <a:rPr lang="nl-NL" sz="1100" b="0" dirty="0" smtClean="0">
                          <a:solidFill>
                            <a:srgbClr val="001965"/>
                          </a:solidFill>
                        </a:rPr>
                        <a:t>Duur</a:t>
                      </a:r>
                      <a:endParaRPr lang="nl-NL" sz="1100" b="0" dirty="0">
                        <a:solidFill>
                          <a:srgbClr val="001965"/>
                        </a:solidFill>
                      </a:endParaRPr>
                    </a:p>
                  </a:txBody>
                  <a:tcPr/>
                </a:tc>
              </a:tr>
              <a:tr h="370840">
                <a:tc>
                  <a:txBody>
                    <a:bodyPr/>
                    <a:lstStyle/>
                    <a:p>
                      <a:r>
                        <a:rPr lang="nl-NL" sz="1100" b="1" smtClean="0">
                          <a:solidFill>
                            <a:srgbClr val="001965"/>
                          </a:solidFill>
                        </a:rPr>
                        <a:t>Pioglitazon</a:t>
                      </a:r>
                      <a:endParaRPr lang="nl-NL" sz="1100" b="1">
                        <a:solidFill>
                          <a:srgbClr val="001965"/>
                        </a:solidFill>
                      </a:endParaRPr>
                    </a:p>
                  </a:txBody>
                  <a:tcPr/>
                </a:tc>
                <a:tc>
                  <a:txBody>
                    <a:bodyPr/>
                    <a:lstStyle/>
                    <a:p>
                      <a:r>
                        <a:rPr lang="nl-NL" sz="1100" b="0" smtClean="0">
                          <a:solidFill>
                            <a:srgbClr val="001965"/>
                          </a:solidFill>
                        </a:rPr>
                        <a:t>9-11 mmol/mol</a:t>
                      </a:r>
                      <a:endParaRPr lang="nl-NL" sz="1100" b="0">
                        <a:solidFill>
                          <a:srgbClr val="001965"/>
                        </a:solidFill>
                      </a:endParaRPr>
                    </a:p>
                  </a:txBody>
                  <a:tcPr/>
                </a:tc>
                <a:tc>
                  <a:txBody>
                    <a:bodyPr/>
                    <a:lstStyle/>
                    <a:p>
                      <a:r>
                        <a:rPr lang="nl-NL" sz="1100" b="0" smtClean="0">
                          <a:solidFill>
                            <a:srgbClr val="001965"/>
                          </a:solidFill>
                        </a:rPr>
                        <a:t>Geen</a:t>
                      </a:r>
                      <a:endParaRPr lang="nl-NL" sz="1100" b="0">
                        <a:solidFill>
                          <a:srgbClr val="001965"/>
                        </a:solidFill>
                      </a:endParaRPr>
                    </a:p>
                  </a:txBody>
                  <a:tcPr/>
                </a:tc>
                <a:tc>
                  <a:txBody>
                    <a:bodyPr/>
                    <a:lstStyle/>
                    <a:p>
                      <a:r>
                        <a:rPr lang="nl-NL" sz="1100" b="0" smtClean="0">
                          <a:solidFill>
                            <a:srgbClr val="001965"/>
                          </a:solidFill>
                        </a:rPr>
                        <a:t>Duidelijke</a:t>
                      </a:r>
                      <a:r>
                        <a:rPr lang="nl-NL" sz="1100" b="0" baseline="0" smtClean="0">
                          <a:solidFill>
                            <a:srgbClr val="001965"/>
                          </a:solidFill>
                        </a:rPr>
                        <a:t> toename</a:t>
                      </a:r>
                      <a:endParaRPr lang="nl-NL" sz="1100" b="0">
                        <a:solidFill>
                          <a:srgbClr val="001965"/>
                        </a:solidFill>
                      </a:endParaRPr>
                    </a:p>
                  </a:txBody>
                  <a:tcPr/>
                </a:tc>
                <a:tc>
                  <a:txBody>
                    <a:bodyPr/>
                    <a:lstStyle/>
                    <a:p>
                      <a:r>
                        <a:rPr lang="nl-NL" sz="1100" b="0" smtClean="0">
                          <a:solidFill>
                            <a:srgbClr val="001965"/>
                          </a:solidFill>
                        </a:rPr>
                        <a:t>Slecht</a:t>
                      </a:r>
                      <a:endParaRPr lang="nl-NL" sz="1100" b="0">
                        <a:solidFill>
                          <a:srgbClr val="001965"/>
                        </a:solidFill>
                      </a:endParaRPr>
                    </a:p>
                  </a:txBody>
                  <a:tcPr/>
                </a:tc>
                <a:tc>
                  <a:txBody>
                    <a:bodyPr/>
                    <a:lstStyle/>
                    <a:p>
                      <a:r>
                        <a:rPr lang="nl-NL" sz="1100" b="0" dirty="0" smtClean="0">
                          <a:solidFill>
                            <a:srgbClr val="001965"/>
                          </a:solidFill>
                        </a:rPr>
                        <a:t>Goedkoop</a:t>
                      </a:r>
                      <a:endParaRPr lang="nl-NL" sz="1100" b="0" dirty="0">
                        <a:solidFill>
                          <a:srgbClr val="001965"/>
                        </a:solidFill>
                      </a:endParaRPr>
                    </a:p>
                  </a:txBody>
                  <a:tcPr/>
                </a:tc>
              </a:tr>
            </a:tbl>
          </a:graphicData>
        </a:graphic>
      </p:graphicFrame>
      <p:sp>
        <p:nvSpPr>
          <p:cNvPr id="3" name="Rectangle 2"/>
          <p:cNvSpPr/>
          <p:nvPr/>
        </p:nvSpPr>
        <p:spPr>
          <a:xfrm>
            <a:off x="192157" y="2956158"/>
            <a:ext cx="8415130" cy="8863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9449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463934"/>
            <a:ext cx="8515350" cy="390525"/>
          </a:xfrm>
        </p:spPr>
        <p:txBody>
          <a:bodyPr/>
          <a:lstStyle/>
          <a:p>
            <a:r>
              <a:rPr lang="nl-NL" sz="1800" dirty="0" smtClean="0"/>
              <a:t>Streefwaarden – (2)</a:t>
            </a:r>
            <a:endParaRPr lang="en-GB" sz="1800" dirty="0" smtClean="0"/>
          </a:p>
        </p:txBody>
      </p:sp>
      <p:sp>
        <p:nvSpPr>
          <p:cNvPr id="18" name="Text Box 52"/>
          <p:cNvSpPr txBox="1">
            <a:spLocks noChangeArrowheads="1"/>
          </p:cNvSpPr>
          <p:nvPr/>
        </p:nvSpPr>
        <p:spPr bwMode="gray">
          <a:xfrm>
            <a:off x="5552660" y="1769165"/>
            <a:ext cx="1393581" cy="1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4a</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Tweemaal daags</a:t>
            </a:r>
          </a:p>
          <a:p>
            <a:pPr eaLnBrk="1" fontAlgn="base" hangingPunct="1">
              <a:spcBef>
                <a:spcPct val="20000"/>
              </a:spcBef>
              <a:spcAft>
                <a:spcPct val="0"/>
              </a:spcAft>
            </a:pPr>
            <a:r>
              <a:rPr lang="en-GB" sz="1100" noProof="1" smtClean="0">
                <a:solidFill>
                  <a:srgbClr val="FFFFFF"/>
                </a:solidFill>
                <a:ea typeface="MS PGothic" pitchFamily="34" charset="-128"/>
              </a:rPr>
              <a:t>NPH-insuline of mix insuline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399393" cy="338554"/>
          </a:xfrm>
          <a:prstGeom prst="rect">
            <a:avLst/>
          </a:prstGeom>
          <a:noFill/>
        </p:spPr>
        <p:txBody>
          <a:bodyPr wrap="square" rtlCol="0">
            <a:spAutoFit/>
          </a:bodyPr>
          <a:lstStyle/>
          <a:p>
            <a:r>
              <a:rPr lang="nl-NL" sz="800" dirty="0" smtClean="0">
                <a:solidFill>
                  <a:srgbClr val="001965"/>
                </a:solidFill>
              </a:rPr>
              <a:t>1 NHG-Standaard Diabetes Mellitus Type </a:t>
            </a:r>
            <a:r>
              <a:rPr lang="nl-NL" sz="800" dirty="0">
                <a:solidFill>
                  <a:srgbClr val="001965"/>
                </a:solidFill>
              </a:rPr>
              <a:t>2, Derde herziening. Rutten, G.E.H.M., de Grauw. W.J.C., Nijpels, G., Houweling, S.T., Van De Laar, F.A., Bilo, H.J., Holleman, F., Burgers, J.S., Wiersma, T.J., Janssen, P.G.H. Huisarts &amp; Wetenschap 2013: 56 (10): </a:t>
            </a:r>
            <a:r>
              <a:rPr lang="nl-NL" sz="800" dirty="0" smtClean="0">
                <a:solidFill>
                  <a:srgbClr val="001965"/>
                </a:solidFill>
              </a:rPr>
              <a:t>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4" name="TextBox 3"/>
          <p:cNvSpPr txBox="1"/>
          <p:nvPr/>
        </p:nvSpPr>
        <p:spPr>
          <a:xfrm>
            <a:off x="291291" y="854459"/>
            <a:ext cx="8202612" cy="738664"/>
          </a:xfrm>
          <a:prstGeom prst="rect">
            <a:avLst/>
          </a:prstGeom>
          <a:noFill/>
        </p:spPr>
        <p:txBody>
          <a:bodyPr wrap="square" rtlCol="0">
            <a:spAutoFit/>
          </a:bodyPr>
          <a:lstStyle/>
          <a:p>
            <a:endParaRPr lang="nl-NL" sz="1400" b="1" dirty="0"/>
          </a:p>
          <a:p>
            <a:r>
              <a:rPr lang="nl-NL" sz="1400" b="1" dirty="0" smtClean="0"/>
              <a:t>2. HbA</a:t>
            </a:r>
            <a:r>
              <a:rPr lang="nl-NL" sz="1400" b="1" baseline="-25000" dirty="0" smtClean="0"/>
              <a:t>1c</a:t>
            </a:r>
            <a:r>
              <a:rPr lang="nl-NL" sz="1400" b="1" dirty="0" smtClean="0"/>
              <a:t>: Individueel bepaald, afhankelijk van leeftijd, intensiteit diabetesbehandeling en diabetesduur : Patiënt centraal</a:t>
            </a:r>
            <a:endParaRPr lang="nl-NL" sz="1400" b="1" dirty="0"/>
          </a:p>
        </p:txBody>
      </p:sp>
      <p:sp>
        <p:nvSpPr>
          <p:cNvPr id="8" name="TextBox 7"/>
          <p:cNvSpPr txBox="1"/>
          <p:nvPr/>
        </p:nvSpPr>
        <p:spPr>
          <a:xfrm>
            <a:off x="496601" y="2772565"/>
            <a:ext cx="2289287" cy="646331"/>
          </a:xfrm>
          <a:prstGeom prst="rect">
            <a:avLst/>
          </a:prstGeom>
          <a:noFill/>
        </p:spPr>
        <p:txBody>
          <a:bodyPr wrap="square" rtlCol="0">
            <a:spAutoFit/>
          </a:bodyPr>
          <a:lstStyle/>
          <a:p>
            <a:r>
              <a:rPr lang="nl-NL" sz="1200" dirty="0" smtClean="0">
                <a:solidFill>
                  <a:schemeClr val="bg1"/>
                </a:solidFill>
              </a:rPr>
              <a:t>Capillair volbloed: 4-7</a:t>
            </a:r>
          </a:p>
          <a:p>
            <a:endParaRPr lang="nl-NL" sz="1200" dirty="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53" name="TextBox 52"/>
          <p:cNvSpPr txBox="1"/>
          <p:nvPr/>
        </p:nvSpPr>
        <p:spPr>
          <a:xfrm>
            <a:off x="3247954" y="2772565"/>
            <a:ext cx="2289287" cy="646331"/>
          </a:xfrm>
          <a:prstGeom prst="rect">
            <a:avLst/>
          </a:prstGeom>
          <a:noFill/>
        </p:spPr>
        <p:txBody>
          <a:bodyPr wrap="square" rtlCol="0">
            <a:spAutoFit/>
          </a:bodyPr>
          <a:lstStyle/>
          <a:p>
            <a:r>
              <a:rPr lang="nl-NL" sz="1200" dirty="0" smtClean="0">
                <a:solidFill>
                  <a:schemeClr val="bg1"/>
                </a:solidFill>
              </a:rPr>
              <a:t>Capillair volbloed: &lt; 9</a:t>
            </a:r>
          </a:p>
          <a:p>
            <a:endParaRPr lang="nl-NL" sz="1200" dirty="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54" name="TextBox 53"/>
          <p:cNvSpPr txBox="1"/>
          <p:nvPr/>
        </p:nvSpPr>
        <p:spPr>
          <a:xfrm>
            <a:off x="6041969" y="2772565"/>
            <a:ext cx="2289287" cy="276999"/>
          </a:xfrm>
          <a:prstGeom prst="rect">
            <a:avLst/>
          </a:prstGeom>
          <a:noFill/>
        </p:spPr>
        <p:txBody>
          <a:bodyPr wrap="square" rtlCol="0">
            <a:spAutoFit/>
          </a:bodyPr>
          <a:lstStyle/>
          <a:p>
            <a:r>
              <a:rPr lang="nl-NL" sz="1200" dirty="0" smtClean="0">
                <a:solidFill>
                  <a:schemeClr val="bg1"/>
                </a:solidFill>
              </a:rPr>
              <a:t>&lt; 7</a:t>
            </a:r>
            <a:endParaRPr lang="nl-NL" sz="1200" dirty="0">
              <a:solidFill>
                <a:schemeClr val="bg1"/>
              </a:solidFill>
            </a:endParaRPr>
          </a:p>
        </p:txBody>
      </p:sp>
      <p:sp>
        <p:nvSpPr>
          <p:cNvPr id="3" name="TextBox 2"/>
          <p:cNvSpPr txBox="1"/>
          <p:nvPr/>
        </p:nvSpPr>
        <p:spPr>
          <a:xfrm>
            <a:off x="1470991" y="2246243"/>
            <a:ext cx="1835426" cy="1200329"/>
          </a:xfrm>
          <a:prstGeom prst="rect">
            <a:avLst/>
          </a:prstGeom>
          <a:noFill/>
        </p:spPr>
        <p:txBody>
          <a:bodyPr wrap="square" rtlCol="0">
            <a:spAutoFit/>
          </a:bodyPr>
          <a:lstStyle/>
          <a:p>
            <a:r>
              <a:rPr lang="nl-NL" sz="1200" b="1" dirty="0" smtClean="0">
                <a:solidFill>
                  <a:schemeClr val="bg1"/>
                </a:solidFill>
              </a:rPr>
              <a:t>Nuchtere glucose (mmol /l)</a:t>
            </a:r>
          </a:p>
          <a:p>
            <a:endParaRPr lang="nl-NL" sz="1200" dirty="0">
              <a:solidFill>
                <a:schemeClr val="bg1"/>
              </a:solidFill>
            </a:endParaRPr>
          </a:p>
          <a:p>
            <a:endParaRPr lang="nl-NL" sz="1200" dirty="0" smtClean="0">
              <a:solidFill>
                <a:schemeClr val="bg1"/>
              </a:solidFill>
            </a:endParaRPr>
          </a:p>
          <a:p>
            <a:endParaRPr lang="nl-NL" sz="1200" dirty="0" smtClean="0">
              <a:solidFill>
                <a:schemeClr val="bg1"/>
              </a:solidFill>
            </a:endParaRPr>
          </a:p>
          <a:p>
            <a:r>
              <a:rPr lang="nl-NL" sz="1200" dirty="0" smtClean="0">
                <a:solidFill>
                  <a:schemeClr val="bg1"/>
                </a:solidFill>
              </a:rPr>
              <a:t>Veneus plasma 4,5-8</a:t>
            </a:r>
            <a:endParaRPr lang="nl-NL" sz="1200" dirty="0">
              <a:solidFill>
                <a:schemeClr val="bg1"/>
              </a:solidFill>
            </a:endParaRPr>
          </a:p>
        </p:txBody>
      </p:sp>
      <p:sp>
        <p:nvSpPr>
          <p:cNvPr id="33" name="TextBox 32"/>
          <p:cNvSpPr txBox="1"/>
          <p:nvPr/>
        </p:nvSpPr>
        <p:spPr>
          <a:xfrm>
            <a:off x="4228731" y="2246242"/>
            <a:ext cx="1835426" cy="1200329"/>
          </a:xfrm>
          <a:prstGeom prst="rect">
            <a:avLst/>
          </a:prstGeom>
          <a:noFill/>
        </p:spPr>
        <p:txBody>
          <a:bodyPr wrap="square" rtlCol="0">
            <a:spAutoFit/>
          </a:bodyPr>
          <a:lstStyle/>
          <a:p>
            <a:r>
              <a:rPr lang="nl-NL" sz="1200" b="1" dirty="0" smtClean="0">
                <a:solidFill>
                  <a:schemeClr val="bg1"/>
                </a:solidFill>
              </a:rPr>
              <a:t>Glucose 2 uur postprandiaal (mmol/l)</a:t>
            </a:r>
          </a:p>
          <a:p>
            <a:endParaRPr lang="nl-NL" sz="1200" dirty="0">
              <a:solidFill>
                <a:schemeClr val="bg1"/>
              </a:solidFill>
            </a:endParaRPr>
          </a:p>
          <a:p>
            <a:endParaRPr lang="nl-NL" sz="1200" dirty="0" smtClean="0">
              <a:solidFill>
                <a:schemeClr val="bg1"/>
              </a:solidFill>
            </a:endParaRPr>
          </a:p>
          <a:p>
            <a:r>
              <a:rPr lang="nl-NL" sz="1200" dirty="0" smtClean="0">
                <a:solidFill>
                  <a:schemeClr val="bg1"/>
                </a:solidFill>
              </a:rPr>
              <a:t>Veneus plasma &lt; 9</a:t>
            </a:r>
            <a:endParaRPr lang="nl-NL" sz="1200" dirty="0">
              <a:solidFill>
                <a:schemeClr val="bg1"/>
              </a:solidFill>
            </a:endParaRPr>
          </a:p>
        </p:txBody>
      </p:sp>
      <p:sp>
        <p:nvSpPr>
          <p:cNvPr id="14" name="Rounded Rectangle 13"/>
          <p:cNvSpPr/>
          <p:nvPr/>
        </p:nvSpPr>
        <p:spPr>
          <a:xfrm>
            <a:off x="789947" y="1834772"/>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Leeftijd</a:t>
            </a:r>
            <a:r>
              <a:rPr lang="en-GB" sz="1400" dirty="0" smtClean="0"/>
              <a:t> &lt; 70 </a:t>
            </a:r>
            <a:r>
              <a:rPr lang="en-GB" sz="1400" dirty="0" err="1" smtClean="0"/>
              <a:t>jaar</a:t>
            </a:r>
            <a:endParaRPr lang="en-GB" sz="1400" dirty="0"/>
          </a:p>
        </p:txBody>
      </p:sp>
      <p:sp>
        <p:nvSpPr>
          <p:cNvPr id="15" name="Rounded Rectangle 14"/>
          <p:cNvSpPr/>
          <p:nvPr/>
        </p:nvSpPr>
        <p:spPr>
          <a:xfrm>
            <a:off x="5026267" y="1834771"/>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16" name="Rounded Rectangle 15"/>
          <p:cNvSpPr/>
          <p:nvPr/>
        </p:nvSpPr>
        <p:spPr>
          <a:xfrm>
            <a:off x="789947" y="2677855"/>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Alleen</a:t>
            </a:r>
            <a:r>
              <a:rPr lang="en-GB" sz="1400" dirty="0" smtClean="0"/>
              <a:t> </a:t>
            </a:r>
            <a:r>
              <a:rPr lang="en-GB" sz="1400" dirty="0" err="1" smtClean="0"/>
              <a:t>leefstijladviezen</a:t>
            </a:r>
            <a:r>
              <a:rPr lang="en-GB" sz="1400" dirty="0" smtClean="0"/>
              <a:t> OF </a:t>
            </a:r>
            <a:r>
              <a:rPr lang="en-GB" sz="1400" dirty="0" err="1" smtClean="0"/>
              <a:t>metformine</a:t>
            </a:r>
            <a:r>
              <a:rPr lang="en-GB" sz="1400" dirty="0" smtClean="0"/>
              <a:t> </a:t>
            </a:r>
            <a:r>
              <a:rPr lang="en-GB" sz="1400" dirty="0" err="1" smtClean="0"/>
              <a:t>monotherapie</a:t>
            </a:r>
            <a:endParaRPr lang="en-GB" sz="1400" dirty="0"/>
          </a:p>
        </p:txBody>
      </p:sp>
      <p:sp>
        <p:nvSpPr>
          <p:cNvPr id="17" name="Rounded Rectangle 16"/>
          <p:cNvSpPr/>
          <p:nvPr/>
        </p:nvSpPr>
        <p:spPr>
          <a:xfrm>
            <a:off x="5026267" y="2677855"/>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53 </a:t>
            </a:r>
            <a:r>
              <a:rPr lang="en-GB" sz="1400" dirty="0" err="1" smtClean="0"/>
              <a:t>mmol</a:t>
            </a:r>
            <a:r>
              <a:rPr lang="en-GB" sz="1400" dirty="0" smtClean="0"/>
              <a:t>/</a:t>
            </a:r>
            <a:r>
              <a:rPr lang="en-GB" sz="1400" dirty="0" err="1" smtClean="0"/>
              <a:t>mol</a:t>
            </a:r>
            <a:endParaRPr lang="en-GB" sz="1400" dirty="0"/>
          </a:p>
        </p:txBody>
      </p:sp>
      <p:sp>
        <p:nvSpPr>
          <p:cNvPr id="20" name="Rounded Rectangle 19"/>
          <p:cNvSpPr/>
          <p:nvPr/>
        </p:nvSpPr>
        <p:spPr>
          <a:xfrm>
            <a:off x="5026280" y="4310499"/>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 64 </a:t>
            </a:r>
            <a:r>
              <a:rPr lang="en-GB" sz="1400" dirty="0" err="1" smtClean="0"/>
              <a:t>mmol</a:t>
            </a:r>
            <a:r>
              <a:rPr lang="en-GB" sz="1400" dirty="0" smtClean="0"/>
              <a:t>/</a:t>
            </a:r>
            <a:r>
              <a:rPr lang="en-GB" sz="1400" dirty="0" err="1" smtClean="0"/>
              <a:t>mol</a:t>
            </a:r>
            <a:endParaRPr lang="en-GB" sz="1400" dirty="0"/>
          </a:p>
        </p:txBody>
      </p:sp>
      <p:sp>
        <p:nvSpPr>
          <p:cNvPr id="21" name="Rounded Rectangle 20"/>
          <p:cNvSpPr/>
          <p:nvPr/>
        </p:nvSpPr>
        <p:spPr>
          <a:xfrm>
            <a:off x="5026267" y="3520938"/>
            <a:ext cx="2916820" cy="42826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t>≤ </a:t>
            </a:r>
            <a:r>
              <a:rPr lang="en-GB" sz="1400" dirty="0" smtClean="0"/>
              <a:t>58 </a:t>
            </a:r>
            <a:r>
              <a:rPr lang="en-GB" sz="1400" dirty="0" err="1" smtClean="0"/>
              <a:t>mmol</a:t>
            </a:r>
            <a:r>
              <a:rPr lang="en-GB" sz="1400" dirty="0" smtClean="0"/>
              <a:t>/</a:t>
            </a:r>
            <a:r>
              <a:rPr lang="en-GB" sz="1400" dirty="0" err="1" smtClean="0"/>
              <a:t>mol</a:t>
            </a:r>
            <a:endParaRPr lang="en-GB" sz="1400" dirty="0"/>
          </a:p>
        </p:txBody>
      </p:sp>
      <p:sp>
        <p:nvSpPr>
          <p:cNvPr id="22" name="Rounded Rectangle 21"/>
          <p:cNvSpPr/>
          <p:nvPr/>
        </p:nvSpPr>
        <p:spPr>
          <a:xfrm>
            <a:off x="789947" y="3520938"/>
            <a:ext cx="2916820" cy="4282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t>Diabetesduur</a:t>
            </a:r>
            <a:r>
              <a:rPr lang="en-GB" sz="1400" dirty="0" smtClean="0"/>
              <a:t> &lt; </a:t>
            </a:r>
            <a:r>
              <a:rPr lang="en-GB" sz="1400" dirty="0"/>
              <a:t>1</a:t>
            </a:r>
            <a:r>
              <a:rPr lang="en-GB" sz="1400" dirty="0" smtClean="0"/>
              <a:t>0 </a:t>
            </a:r>
            <a:r>
              <a:rPr lang="en-GB" sz="1400" dirty="0" err="1" smtClean="0"/>
              <a:t>jaar</a:t>
            </a:r>
            <a:endParaRPr lang="en-GB" sz="1400" dirty="0"/>
          </a:p>
        </p:txBody>
      </p:sp>
      <p:cxnSp>
        <p:nvCxnSpPr>
          <p:cNvPr id="23" name="Straight Arrow Connector 22"/>
          <p:cNvCxnSpPr>
            <a:stCxn id="14" idx="3"/>
            <a:endCxn id="15" idx="1"/>
          </p:cNvCxnSpPr>
          <p:nvPr/>
        </p:nvCxnSpPr>
        <p:spPr>
          <a:xfrm flipV="1">
            <a:off x="3706767" y="2048903"/>
            <a:ext cx="1319500" cy="1"/>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17" idx="1"/>
          </p:cNvCxnSpPr>
          <p:nvPr/>
        </p:nvCxnSpPr>
        <p:spPr>
          <a:xfrm>
            <a:off x="3706767" y="2891987"/>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a:endCxn id="21" idx="1"/>
          </p:cNvCxnSpPr>
          <p:nvPr/>
        </p:nvCxnSpPr>
        <p:spPr>
          <a:xfrm>
            <a:off x="3706767" y="3735070"/>
            <a:ext cx="1319500"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2"/>
            <a:endCxn id="16" idx="0"/>
          </p:cNvCxnSpPr>
          <p:nvPr/>
        </p:nvCxnSpPr>
        <p:spPr>
          <a:xfrm>
            <a:off x="2248357" y="2263035"/>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a:endCxn id="22" idx="0"/>
          </p:cNvCxnSpPr>
          <p:nvPr/>
        </p:nvCxnSpPr>
        <p:spPr>
          <a:xfrm>
            <a:off x="2248357" y="3106118"/>
            <a:ext cx="0" cy="41482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89225" y="2048904"/>
            <a:ext cx="354584" cy="307777"/>
          </a:xfrm>
          <a:prstGeom prst="rect">
            <a:avLst/>
          </a:prstGeom>
          <a:noFill/>
        </p:spPr>
        <p:txBody>
          <a:bodyPr wrap="none" rtlCol="0">
            <a:spAutoFit/>
          </a:bodyPr>
          <a:lstStyle/>
          <a:p>
            <a:r>
              <a:rPr lang="en-GB" sz="1400" dirty="0" err="1" smtClean="0"/>
              <a:t>ja</a:t>
            </a:r>
            <a:endParaRPr lang="en-GB" sz="1400" dirty="0"/>
          </a:p>
        </p:txBody>
      </p:sp>
      <p:sp>
        <p:nvSpPr>
          <p:cNvPr id="29" name="TextBox 28"/>
          <p:cNvSpPr txBox="1"/>
          <p:nvPr/>
        </p:nvSpPr>
        <p:spPr>
          <a:xfrm>
            <a:off x="4189225" y="2891987"/>
            <a:ext cx="354584" cy="307777"/>
          </a:xfrm>
          <a:prstGeom prst="rect">
            <a:avLst/>
          </a:prstGeom>
          <a:noFill/>
        </p:spPr>
        <p:txBody>
          <a:bodyPr wrap="none" rtlCol="0">
            <a:spAutoFit/>
          </a:bodyPr>
          <a:lstStyle/>
          <a:p>
            <a:r>
              <a:rPr lang="en-GB" sz="1400" dirty="0" err="1" smtClean="0"/>
              <a:t>ja</a:t>
            </a:r>
            <a:endParaRPr lang="en-GB" sz="1400" dirty="0"/>
          </a:p>
        </p:txBody>
      </p:sp>
      <p:sp>
        <p:nvSpPr>
          <p:cNvPr id="30" name="TextBox 29"/>
          <p:cNvSpPr txBox="1"/>
          <p:nvPr/>
        </p:nvSpPr>
        <p:spPr>
          <a:xfrm>
            <a:off x="4189225" y="3762321"/>
            <a:ext cx="354584" cy="307777"/>
          </a:xfrm>
          <a:prstGeom prst="rect">
            <a:avLst/>
          </a:prstGeom>
          <a:noFill/>
        </p:spPr>
        <p:txBody>
          <a:bodyPr wrap="none" rtlCol="0">
            <a:spAutoFit/>
          </a:bodyPr>
          <a:lstStyle/>
          <a:p>
            <a:r>
              <a:rPr lang="en-GB" sz="1400" dirty="0" err="1" smtClean="0"/>
              <a:t>ja</a:t>
            </a:r>
            <a:endParaRPr lang="en-GB" sz="1400" dirty="0"/>
          </a:p>
        </p:txBody>
      </p:sp>
      <p:sp>
        <p:nvSpPr>
          <p:cNvPr id="31" name="TextBox 30"/>
          <p:cNvSpPr txBox="1"/>
          <p:nvPr/>
        </p:nvSpPr>
        <p:spPr>
          <a:xfrm>
            <a:off x="2248357" y="2316556"/>
            <a:ext cx="513282" cy="307777"/>
          </a:xfrm>
          <a:prstGeom prst="rect">
            <a:avLst/>
          </a:prstGeom>
          <a:noFill/>
        </p:spPr>
        <p:txBody>
          <a:bodyPr wrap="none" rtlCol="0">
            <a:spAutoFit/>
          </a:bodyPr>
          <a:lstStyle/>
          <a:p>
            <a:r>
              <a:rPr lang="en-GB" sz="1400" dirty="0" smtClean="0"/>
              <a:t>nee</a:t>
            </a:r>
            <a:endParaRPr lang="en-GB" sz="1400" dirty="0"/>
          </a:p>
        </p:txBody>
      </p:sp>
      <p:sp>
        <p:nvSpPr>
          <p:cNvPr id="32" name="TextBox 31"/>
          <p:cNvSpPr txBox="1"/>
          <p:nvPr/>
        </p:nvSpPr>
        <p:spPr>
          <a:xfrm>
            <a:off x="2248357" y="3159639"/>
            <a:ext cx="513282" cy="307777"/>
          </a:xfrm>
          <a:prstGeom prst="rect">
            <a:avLst/>
          </a:prstGeom>
          <a:noFill/>
        </p:spPr>
        <p:txBody>
          <a:bodyPr wrap="none" rtlCol="0">
            <a:spAutoFit/>
          </a:bodyPr>
          <a:lstStyle/>
          <a:p>
            <a:r>
              <a:rPr lang="en-GB" sz="1400" dirty="0" smtClean="0"/>
              <a:t>nee</a:t>
            </a:r>
            <a:endParaRPr lang="en-GB" sz="1400" dirty="0"/>
          </a:p>
        </p:txBody>
      </p:sp>
      <p:sp>
        <p:nvSpPr>
          <p:cNvPr id="34" name="TextBox 33"/>
          <p:cNvSpPr txBox="1"/>
          <p:nvPr/>
        </p:nvSpPr>
        <p:spPr>
          <a:xfrm>
            <a:off x="2248357" y="4002722"/>
            <a:ext cx="513282" cy="307777"/>
          </a:xfrm>
          <a:prstGeom prst="rect">
            <a:avLst/>
          </a:prstGeom>
          <a:noFill/>
        </p:spPr>
        <p:txBody>
          <a:bodyPr wrap="none" rtlCol="0">
            <a:spAutoFit/>
          </a:bodyPr>
          <a:lstStyle/>
          <a:p>
            <a:r>
              <a:rPr lang="en-GB" sz="1400" dirty="0" smtClean="0"/>
              <a:t>nee</a:t>
            </a:r>
            <a:endParaRPr lang="en-GB" sz="1400" dirty="0"/>
          </a:p>
        </p:txBody>
      </p:sp>
      <p:cxnSp>
        <p:nvCxnSpPr>
          <p:cNvPr id="35" name="Elbow Connector 34"/>
          <p:cNvCxnSpPr>
            <a:stCxn id="22" idx="2"/>
            <a:endCxn id="20" idx="1"/>
          </p:cNvCxnSpPr>
          <p:nvPr/>
        </p:nvCxnSpPr>
        <p:spPr>
          <a:xfrm rot="16200000" flipH="1">
            <a:off x="3349603" y="2847954"/>
            <a:ext cx="575430" cy="2777923"/>
          </a:xfrm>
          <a:prstGeom prst="bentConnector2">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20392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Streefwaarden - (3)</a:t>
            </a:r>
            <a:endParaRPr lang="en-GB" sz="1800" dirty="0" smtClean="0"/>
          </a:p>
        </p:txBody>
      </p:sp>
      <p:sp>
        <p:nvSpPr>
          <p:cNvPr id="18" name="Text Box 52"/>
          <p:cNvSpPr txBox="1">
            <a:spLocks noChangeArrowheads="1"/>
          </p:cNvSpPr>
          <p:nvPr/>
        </p:nvSpPr>
        <p:spPr bwMode="gray">
          <a:xfrm>
            <a:off x="5552660" y="1769165"/>
            <a:ext cx="1393581" cy="191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4a</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Tweemaal daags</a:t>
            </a:r>
          </a:p>
          <a:p>
            <a:pPr eaLnBrk="1" fontAlgn="base" hangingPunct="1">
              <a:spcBef>
                <a:spcPct val="20000"/>
              </a:spcBef>
              <a:spcAft>
                <a:spcPct val="0"/>
              </a:spcAft>
            </a:pPr>
            <a:r>
              <a:rPr lang="en-GB" sz="1100" noProof="1" smtClean="0">
                <a:solidFill>
                  <a:srgbClr val="FFFFFF"/>
                </a:solidFill>
                <a:ea typeface="MS PGothic" pitchFamily="34" charset="-128"/>
              </a:rPr>
              <a:t>NPH-insuline of mix insuline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837543" cy="338554"/>
          </a:xfrm>
          <a:prstGeom prst="rect">
            <a:avLst/>
          </a:prstGeom>
          <a:noFill/>
        </p:spPr>
        <p:txBody>
          <a:bodyPr wrap="square" rtlCol="0">
            <a:spAutoFit/>
          </a:bodyPr>
          <a:lstStyle/>
          <a:p>
            <a:r>
              <a:rPr lang="nl-NL" sz="800" dirty="0" smtClean="0">
                <a:solidFill>
                  <a:srgbClr val="001965"/>
                </a:solidFill>
              </a:rPr>
              <a:t>1 NHG-Standaard Diabetes Mellitus Type </a:t>
            </a:r>
            <a:r>
              <a:rPr lang="nl-NL" sz="800" dirty="0">
                <a:solidFill>
                  <a:srgbClr val="001965"/>
                </a:solidFill>
              </a:rPr>
              <a:t>2, Derde herziening. Rutten, G.E.H.M., de Grauw. W.J.C., Nijpels, G., Houweling, S.T., Van De Laar, F.A., Bilo, H.J., Holleman, F., Burgers, J.S., Wiersma, T.J., Janssen, P.G.H. Huisarts &amp; Wetenschap 2013: 56 (10): </a:t>
            </a:r>
            <a:r>
              <a:rPr lang="nl-NL" sz="800" dirty="0" smtClean="0">
                <a:solidFill>
                  <a:srgbClr val="001965"/>
                </a:solidFill>
              </a:rPr>
              <a:t>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4" name="TextBox 3"/>
          <p:cNvSpPr txBox="1"/>
          <p:nvPr/>
        </p:nvSpPr>
        <p:spPr>
          <a:xfrm>
            <a:off x="322263" y="1020417"/>
            <a:ext cx="8202612" cy="3754874"/>
          </a:xfrm>
          <a:prstGeom prst="rect">
            <a:avLst/>
          </a:prstGeom>
          <a:noFill/>
        </p:spPr>
        <p:txBody>
          <a:bodyPr wrap="square" rtlCol="0">
            <a:spAutoFit/>
          </a:bodyPr>
          <a:lstStyle/>
          <a:p>
            <a:endParaRPr lang="nl-NL" sz="1400" b="1" dirty="0"/>
          </a:p>
          <a:p>
            <a:r>
              <a:rPr lang="nl-NL" sz="1400" b="1" dirty="0" smtClean="0"/>
              <a:t>HbA</a:t>
            </a:r>
            <a:r>
              <a:rPr lang="nl-NL" sz="1400" b="1" baseline="-25000" dirty="0" smtClean="0"/>
              <a:t>1c</a:t>
            </a:r>
            <a:r>
              <a:rPr lang="nl-NL" sz="1400" b="1" dirty="0" smtClean="0"/>
              <a:t>: Individueel bepaald, afhankelijk van leeftijd, intensiteit Diabetesbehandeling en Diabetesduur: Patiënt centraal</a:t>
            </a:r>
          </a:p>
          <a:p>
            <a:endParaRPr lang="nl-NL" sz="1400" b="1" dirty="0"/>
          </a:p>
          <a:p>
            <a:r>
              <a:rPr lang="nl-NL" sz="1400" b="1" dirty="0" smtClean="0"/>
              <a:t>Wetenschappelijke basis: </a:t>
            </a:r>
          </a:p>
          <a:p>
            <a:pPr marL="285750" indent="-285750">
              <a:buFontTx/>
              <a:buChar char="-"/>
            </a:pPr>
            <a:r>
              <a:rPr lang="nl-NL" sz="1400" dirty="0" smtClean="0"/>
              <a:t>De eerste 10 jaar na diagnose is intensieve behandeling bewezen effectief. Bij langer bestaande diagnose is dit onzeker</a:t>
            </a:r>
          </a:p>
          <a:p>
            <a:pPr marL="742950" lvl="1" indent="-285750">
              <a:buFontTx/>
              <a:buChar char="-"/>
            </a:pPr>
            <a:r>
              <a:rPr lang="nl-NL" sz="1400" dirty="0" smtClean="0"/>
              <a:t>Langere Diabetesduur vs. kortere Diabetesduur; moeilijkere regulatie door progressief </a:t>
            </a:r>
            <a:r>
              <a:rPr lang="nl-NL" sz="1400" dirty="0" err="1" smtClean="0"/>
              <a:t>bètacelfalen</a:t>
            </a:r>
            <a:r>
              <a:rPr lang="nl-NL" sz="1400" dirty="0" smtClean="0"/>
              <a:t>, meer kans op </a:t>
            </a:r>
            <a:r>
              <a:rPr lang="nl-NL" sz="1400" dirty="0" err="1" smtClean="0"/>
              <a:t>hypoglykemieën</a:t>
            </a:r>
            <a:r>
              <a:rPr lang="nl-NL" sz="1400" dirty="0" smtClean="0"/>
              <a:t> bij scherp instellen</a:t>
            </a:r>
          </a:p>
          <a:p>
            <a:pPr marL="742950" lvl="1" indent="-285750">
              <a:buFontTx/>
              <a:buChar char="-"/>
            </a:pPr>
            <a:r>
              <a:rPr lang="nl-NL" sz="1400" dirty="0" smtClean="0"/>
              <a:t>Hoe jonger de </a:t>
            </a:r>
            <a:r>
              <a:rPr lang="nl-NL" sz="1400" dirty="0" err="1" smtClean="0"/>
              <a:t>patient</a:t>
            </a:r>
            <a:r>
              <a:rPr lang="nl-NL" sz="1400" dirty="0" smtClean="0"/>
              <a:t> bij diagnose, hoe hoger het life-time risico op complicaties</a:t>
            </a:r>
          </a:p>
          <a:p>
            <a:pPr marL="0" lvl="1"/>
            <a:endParaRPr lang="nl-NL" sz="1400" dirty="0"/>
          </a:p>
          <a:p>
            <a:pPr marL="0" lvl="1"/>
            <a:r>
              <a:rPr lang="nl-NL" sz="1400" b="1" dirty="0" smtClean="0"/>
              <a:t>Voorlopige conclusie:</a:t>
            </a:r>
          </a:p>
          <a:p>
            <a:pPr marL="0" lvl="1"/>
            <a:r>
              <a:rPr lang="nl-NL" sz="1400" dirty="0" smtClean="0"/>
              <a:t>- Ouderen lijken kwetsbaarder voor complicaties van een te strikte Diabetesbehandeling zoals hypoglykemie, maar minder kwetsbaar voor de effecten van een hoger HbA</a:t>
            </a:r>
            <a:r>
              <a:rPr lang="nl-NL" sz="1400" baseline="-25000" dirty="0" smtClean="0"/>
              <a:t>1c</a:t>
            </a:r>
          </a:p>
          <a:p>
            <a:pPr marL="742950" lvl="1" indent="-285750">
              <a:buFontTx/>
              <a:buChar char="-"/>
            </a:pPr>
            <a:endParaRPr lang="nl-NL" sz="1400" dirty="0"/>
          </a:p>
          <a:p>
            <a:pPr marL="742950" lvl="1" indent="-285750">
              <a:buFontTx/>
              <a:buChar char="-"/>
            </a:pPr>
            <a:endParaRPr lang="nl-NL" sz="1400" dirty="0" smtClean="0"/>
          </a:p>
          <a:p>
            <a:pPr marL="285750" indent="-285750">
              <a:buFontTx/>
              <a:buChar char="-"/>
            </a:pPr>
            <a:endParaRPr lang="nl-NL" sz="1400" dirty="0"/>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734859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p>
          <a:p>
            <a:r>
              <a:rPr lang="en-GB" b="1" dirty="0" smtClean="0"/>
              <a:t>18:00-18:20	Diabetes NHG en orale behandeling</a:t>
            </a:r>
          </a:p>
          <a:p>
            <a:endParaRPr lang="en-GB" b="1" dirty="0"/>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solidFill>
                  <a:schemeClr val="bg1">
                    <a:lumMod val="50000"/>
                  </a:schemeClr>
                </a:solidFill>
              </a:rPr>
              <a:t>	</a:t>
            </a:r>
            <a:endParaRPr lang="en-GB" b="1" dirty="0">
              <a:solidFill>
                <a:schemeClr val="bg1">
                  <a:lumMod val="50000"/>
                </a:schemeClr>
              </a:solidFill>
            </a:endParaRPr>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a:t>
            </a:r>
            <a:r>
              <a:rPr lang="en-GB" b="1" dirty="0" err="1" smtClean="0">
                <a:solidFill>
                  <a:schemeClr val="bg1">
                    <a:lumMod val="50000"/>
                  </a:schemeClr>
                </a:solidFill>
              </a:rPr>
              <a:t>Oostindjer</a:t>
            </a:r>
            <a:r>
              <a:rPr lang="en-GB" b="1" dirty="0" smtClean="0">
                <a:solidFill>
                  <a:schemeClr val="bg1">
                    <a:lumMod val="50000"/>
                  </a:schemeClr>
                </a:solidFill>
              </a:rPr>
              <a:t/>
            </a:r>
            <a:br>
              <a:rPr lang="en-GB" b="1" dirty="0" smtClean="0">
                <a:solidFill>
                  <a:schemeClr val="bg1">
                    <a:lumMod val="50000"/>
                  </a:schemeClr>
                </a:solidFill>
              </a:rPr>
            </a:b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toetsvragen</a:t>
            </a:r>
          </a:p>
          <a:p>
            <a:pPr marL="0" indent="0" eaLnBrk="1" fontAlgn="auto" hangingPunct="1">
              <a:spcAft>
                <a:spcPts val="0"/>
              </a:spcAft>
              <a:buNone/>
              <a:defRPr/>
            </a:pPr>
            <a:endParaRPr lang="en-GB" sz="1800" dirty="0" smtClean="0">
              <a:solidFill>
                <a:schemeClr val="bg1">
                  <a:lumMod val="65000"/>
                </a:schemeClr>
              </a:solidFill>
            </a:endParaRPr>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PLENAIR</a:t>
            </a:r>
            <a:endParaRPr lang="en-GB" dirty="0"/>
          </a:p>
        </p:txBody>
      </p:sp>
      <p:sp>
        <p:nvSpPr>
          <p:cNvPr id="3" name="Content Placeholder 2"/>
          <p:cNvSpPr>
            <a:spLocks noGrp="1"/>
          </p:cNvSpPr>
          <p:nvPr>
            <p:ph idx="1"/>
          </p:nvPr>
        </p:nvSpPr>
        <p:spPr>
          <a:xfrm>
            <a:off x="316800" y="1312223"/>
            <a:ext cx="8029757" cy="2955789"/>
          </a:xfrm>
        </p:spPr>
        <p:txBody>
          <a:bodyPr/>
          <a:lstStyle/>
          <a:p>
            <a:r>
              <a:rPr lang="en-GB" dirty="0" err="1" smtClean="0"/>
              <a:t>Welk</a:t>
            </a:r>
            <a:r>
              <a:rPr lang="en-GB" dirty="0" smtClean="0"/>
              <a:t> percentage van de diabetes mellitus type 2 </a:t>
            </a:r>
            <a:r>
              <a:rPr lang="en-GB" dirty="0" err="1" smtClean="0"/>
              <a:t>patiënten</a:t>
            </a:r>
            <a:r>
              <a:rPr lang="en-GB" dirty="0" smtClean="0"/>
              <a:t> in NL </a:t>
            </a:r>
            <a:r>
              <a:rPr lang="en-GB" dirty="0" err="1" smtClean="0"/>
              <a:t>haalt</a:t>
            </a:r>
            <a:r>
              <a:rPr lang="en-GB" dirty="0" smtClean="0"/>
              <a:t> de </a:t>
            </a:r>
            <a:r>
              <a:rPr lang="en-GB" dirty="0" err="1" smtClean="0"/>
              <a:t>streefwaarde</a:t>
            </a:r>
            <a:r>
              <a:rPr lang="en-GB" dirty="0" smtClean="0"/>
              <a:t>?</a:t>
            </a:r>
          </a:p>
          <a:p>
            <a:endParaRPr lang="en-GB" dirty="0"/>
          </a:p>
          <a:p>
            <a:r>
              <a:rPr lang="en-GB" dirty="0" smtClean="0"/>
              <a:t>Hoe is </a:t>
            </a:r>
            <a:r>
              <a:rPr lang="en-GB" dirty="0" err="1" smtClean="0"/>
              <a:t>dit</a:t>
            </a:r>
            <a:r>
              <a:rPr lang="en-GB" dirty="0" smtClean="0"/>
              <a:t> in de rest van Europa?</a:t>
            </a:r>
            <a:endParaRPr lang="en-GB" dirty="0"/>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098703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1600" dirty="0" smtClean="0"/>
              <a:t>Percentage </a:t>
            </a:r>
            <a:r>
              <a:rPr lang="en-GB" sz="1600" dirty="0" err="1" smtClean="0"/>
              <a:t>patiënten</a:t>
            </a:r>
            <a:r>
              <a:rPr lang="en-GB" sz="1600" dirty="0" smtClean="0"/>
              <a:t> </a:t>
            </a:r>
            <a:r>
              <a:rPr lang="en-GB" sz="1600" dirty="0" err="1" smtClean="0"/>
              <a:t>dat</a:t>
            </a:r>
            <a:r>
              <a:rPr lang="en-GB" sz="1600" dirty="0" smtClean="0"/>
              <a:t> </a:t>
            </a:r>
            <a:r>
              <a:rPr lang="en-GB" sz="1600" dirty="0" err="1" smtClean="0"/>
              <a:t>streefwaarde</a:t>
            </a:r>
            <a:r>
              <a:rPr lang="en-GB" sz="1600" dirty="0" smtClean="0"/>
              <a:t> </a:t>
            </a:r>
            <a:r>
              <a:rPr lang="en-GB" sz="1600" dirty="0" err="1" smtClean="0"/>
              <a:t>haalde</a:t>
            </a:r>
            <a:r>
              <a:rPr lang="en-GB" sz="1600" dirty="0" smtClean="0"/>
              <a:t>: </a:t>
            </a:r>
          </a:p>
        </p:txBody>
      </p:sp>
      <p:sp>
        <p:nvSpPr>
          <p:cNvPr id="3" name="Title 2"/>
          <p:cNvSpPr>
            <a:spLocks noGrp="1"/>
          </p:cNvSpPr>
          <p:nvPr>
            <p:ph type="title"/>
          </p:nvPr>
        </p:nvSpPr>
        <p:spPr/>
        <p:txBody>
          <a:bodyPr/>
          <a:lstStyle/>
          <a:p>
            <a:r>
              <a:rPr lang="en-GB" sz="2000" dirty="0" smtClean="0"/>
              <a:t>Het </a:t>
            </a:r>
            <a:r>
              <a:rPr lang="en-GB" sz="2000" dirty="0" err="1" smtClean="0"/>
              <a:t>bereiken</a:t>
            </a:r>
            <a:r>
              <a:rPr lang="en-GB" sz="2000" dirty="0" smtClean="0"/>
              <a:t> van </a:t>
            </a:r>
            <a:r>
              <a:rPr lang="en-GB" sz="2000" dirty="0" err="1" smtClean="0"/>
              <a:t>streefwaarden</a:t>
            </a:r>
            <a:r>
              <a:rPr lang="en-GB" sz="2000" dirty="0" smtClean="0"/>
              <a:t> in Europa</a:t>
            </a:r>
            <a:endParaRPr lang="en-GB" sz="2000" dirty="0"/>
          </a:p>
        </p:txBody>
      </p:sp>
      <p:graphicFrame>
        <p:nvGraphicFramePr>
          <p:cNvPr id="7" name="Content Placeholder 7"/>
          <p:cNvGraphicFramePr>
            <a:graphicFrameLocks/>
          </p:cNvGraphicFramePr>
          <p:nvPr>
            <p:extLst>
              <p:ext uri="{D42A27DB-BD31-4B8C-83A1-F6EECF244321}">
                <p14:modId xmlns:p14="http://schemas.microsoft.com/office/powerpoint/2010/main" val="659548127"/>
              </p:ext>
            </p:extLst>
          </p:nvPr>
        </p:nvGraphicFramePr>
        <p:xfrm>
          <a:off x="318388" y="1891597"/>
          <a:ext cx="8509700" cy="741680"/>
        </p:xfrm>
        <a:graphic>
          <a:graphicData uri="http://schemas.openxmlformats.org/drawingml/2006/table">
            <a:tbl>
              <a:tblPr firstRow="1" bandRow="1">
                <a:tableStyleId>{5C22544A-7EE6-4342-B048-85BDC9FD1C3A}</a:tableStyleId>
              </a:tblPr>
              <a:tblGrid>
                <a:gridCol w="783121"/>
                <a:gridCol w="1103489"/>
                <a:gridCol w="698984"/>
                <a:gridCol w="595431"/>
                <a:gridCol w="762087"/>
                <a:gridCol w="640735"/>
                <a:gridCol w="449809"/>
                <a:gridCol w="991846"/>
                <a:gridCol w="679568"/>
                <a:gridCol w="359200"/>
                <a:gridCol w="722715"/>
                <a:gridCol w="722715"/>
              </a:tblGrid>
              <a:tr h="370840">
                <a:tc>
                  <a:txBody>
                    <a:bodyPr/>
                    <a:lstStyle/>
                    <a:p>
                      <a:pPr algn="ctr" fontAlgn="b"/>
                      <a:r>
                        <a:rPr lang="en-GB" sz="1000" b="1" i="0" u="none" strike="noStrike" dirty="0" smtClean="0">
                          <a:solidFill>
                            <a:schemeClr val="bg1"/>
                          </a:solidFill>
                          <a:effectLst/>
                          <a:latin typeface="Verdana"/>
                        </a:rPr>
                        <a:t>Outcome</a:t>
                      </a:r>
                    </a:p>
                    <a:p>
                      <a:pPr algn="ctr" fontAlgn="b"/>
                      <a:r>
                        <a:rPr lang="en-GB" sz="1000" b="1" i="0" u="none" strike="noStrike" dirty="0" smtClean="0">
                          <a:solidFill>
                            <a:schemeClr val="bg1"/>
                          </a:solidFill>
                          <a:effectLst/>
                          <a:latin typeface="Verdana"/>
                        </a:rPr>
                        <a:t>measure </a:t>
                      </a:r>
                      <a:endParaRPr lang="en-GB" sz="1000" b="1" i="0" u="none" strike="noStrike" dirty="0">
                        <a:solidFill>
                          <a:schemeClr val="bg1"/>
                        </a:solidFill>
                        <a:effectLst/>
                        <a:latin typeface="Verdana"/>
                      </a:endParaRPr>
                    </a:p>
                  </a:txBody>
                  <a:tcPr marL="9525" marR="9525" marT="9525" marB="0" anchor="ctr"/>
                </a:tc>
                <a:tc>
                  <a:txBody>
                    <a:bodyPr/>
                    <a:lstStyle/>
                    <a:p>
                      <a:pPr algn="ctr" fontAlgn="b"/>
                      <a:r>
                        <a:rPr lang="en-GB" sz="1000" b="1" i="0" u="none" strike="noStrike" dirty="0">
                          <a:solidFill>
                            <a:schemeClr val="bg1"/>
                          </a:solidFill>
                          <a:effectLst/>
                          <a:latin typeface="Verdana"/>
                        </a:rPr>
                        <a:t>Target </a:t>
                      </a:r>
                    </a:p>
                  </a:txBody>
                  <a:tcPr marL="9525" marR="9525" marT="9525" marB="0" anchor="ctr"/>
                </a:tc>
                <a:tc>
                  <a:txBody>
                    <a:bodyPr/>
                    <a:lstStyle/>
                    <a:p>
                      <a:pPr algn="ctr" fontAlgn="b"/>
                      <a:r>
                        <a:rPr lang="en-GB" sz="1000" b="1" i="0" u="none" strike="noStrike" dirty="0">
                          <a:solidFill>
                            <a:schemeClr val="bg1"/>
                          </a:solidFill>
                          <a:effectLst/>
                          <a:latin typeface="Verdana"/>
                        </a:rPr>
                        <a:t>Belgium </a:t>
                      </a:r>
                    </a:p>
                  </a:txBody>
                  <a:tcPr marL="9525" marR="9525" marT="9525" marB="0" anchor="ctr"/>
                </a:tc>
                <a:tc>
                  <a:txBody>
                    <a:bodyPr/>
                    <a:lstStyle/>
                    <a:p>
                      <a:pPr algn="ctr" fontAlgn="b"/>
                      <a:r>
                        <a:rPr lang="en-GB" sz="1000" b="1" i="0" u="none" strike="noStrike" dirty="0">
                          <a:solidFill>
                            <a:schemeClr val="bg1"/>
                          </a:solidFill>
                          <a:effectLst/>
                          <a:latin typeface="Verdana"/>
                        </a:rPr>
                        <a:t>France </a:t>
                      </a:r>
                    </a:p>
                  </a:txBody>
                  <a:tcPr marL="9525" marR="9525" marT="9525" marB="0" anchor="ctr"/>
                </a:tc>
                <a:tc>
                  <a:txBody>
                    <a:bodyPr/>
                    <a:lstStyle/>
                    <a:p>
                      <a:pPr algn="ctr" fontAlgn="b"/>
                      <a:r>
                        <a:rPr lang="en-GB" sz="1000" b="1" i="0" u="none" strike="noStrike" dirty="0">
                          <a:solidFill>
                            <a:schemeClr val="bg1"/>
                          </a:solidFill>
                          <a:effectLst/>
                          <a:latin typeface="Verdana"/>
                        </a:rPr>
                        <a:t>Germany </a:t>
                      </a:r>
                    </a:p>
                  </a:txBody>
                  <a:tcPr marL="9525" marR="9525" marT="9525" marB="0" anchor="ctr"/>
                </a:tc>
                <a:tc>
                  <a:txBody>
                    <a:bodyPr/>
                    <a:lstStyle/>
                    <a:p>
                      <a:pPr algn="ctr" fontAlgn="b"/>
                      <a:r>
                        <a:rPr lang="en-GB" sz="1000" b="1" i="0" u="none" strike="noStrike" dirty="0">
                          <a:solidFill>
                            <a:schemeClr val="bg1"/>
                          </a:solidFill>
                          <a:effectLst/>
                          <a:latin typeface="Verdana"/>
                        </a:rPr>
                        <a:t>Ireland </a:t>
                      </a:r>
                    </a:p>
                  </a:txBody>
                  <a:tcPr marL="9525" marR="9525" marT="9525" marB="0" anchor="ctr"/>
                </a:tc>
                <a:tc>
                  <a:txBody>
                    <a:bodyPr/>
                    <a:lstStyle/>
                    <a:p>
                      <a:pPr algn="ctr" fontAlgn="b"/>
                      <a:r>
                        <a:rPr lang="en-GB" sz="1000" b="1" i="0" u="none" strike="noStrike" dirty="0">
                          <a:solidFill>
                            <a:schemeClr val="bg1"/>
                          </a:solidFill>
                          <a:effectLst/>
                          <a:latin typeface="Verdana"/>
                        </a:rPr>
                        <a:t>Italy </a:t>
                      </a:r>
                    </a:p>
                  </a:txBody>
                  <a:tcPr marL="9525" marR="9525" marT="9525" marB="0" anchor="ctr"/>
                </a:tc>
                <a:tc>
                  <a:txBody>
                    <a:bodyPr/>
                    <a:lstStyle/>
                    <a:p>
                      <a:pPr algn="ctr" fontAlgn="b"/>
                      <a:r>
                        <a:rPr lang="en-GB" sz="1000" b="1" i="0" u="none" strike="noStrike" dirty="0">
                          <a:solidFill>
                            <a:schemeClr val="bg1"/>
                          </a:solidFill>
                          <a:effectLst/>
                          <a:latin typeface="Verdana"/>
                        </a:rPr>
                        <a:t>Netherlands </a:t>
                      </a:r>
                    </a:p>
                  </a:txBody>
                  <a:tcPr marL="9525" marR="9525" marT="9525" marB="0" anchor="ctr"/>
                </a:tc>
                <a:tc>
                  <a:txBody>
                    <a:bodyPr/>
                    <a:lstStyle/>
                    <a:p>
                      <a:pPr algn="ctr" fontAlgn="b"/>
                      <a:r>
                        <a:rPr lang="en-GB" sz="1000" b="1" i="0" u="none" strike="noStrike" dirty="0">
                          <a:solidFill>
                            <a:schemeClr val="bg1"/>
                          </a:solidFill>
                          <a:effectLst/>
                          <a:latin typeface="Verdana"/>
                        </a:rPr>
                        <a:t>Sweden </a:t>
                      </a:r>
                    </a:p>
                  </a:txBody>
                  <a:tcPr marL="9525" marR="9525" marT="9525" marB="0" anchor="ctr"/>
                </a:tc>
                <a:tc>
                  <a:txBody>
                    <a:bodyPr/>
                    <a:lstStyle/>
                    <a:p>
                      <a:pPr algn="ctr" fontAlgn="b"/>
                      <a:r>
                        <a:rPr lang="en-GB" sz="1000" b="1" i="0" u="none" strike="noStrike" dirty="0">
                          <a:solidFill>
                            <a:schemeClr val="bg1"/>
                          </a:solidFill>
                          <a:effectLst/>
                          <a:latin typeface="Verdana"/>
                        </a:rPr>
                        <a:t>UK</a:t>
                      </a:r>
                    </a:p>
                  </a:txBody>
                  <a:tcPr marL="9525" marR="9525" marT="9525" marB="0" anchor="ctr"/>
                </a:tc>
                <a:tc>
                  <a:txBody>
                    <a:bodyPr/>
                    <a:lstStyle/>
                    <a:p>
                      <a:pPr algn="ctr" fontAlgn="b"/>
                      <a:r>
                        <a:rPr lang="en-GB" sz="1000" b="1" i="0" u="none" strike="noStrike" dirty="0">
                          <a:solidFill>
                            <a:schemeClr val="bg1"/>
                          </a:solidFill>
                          <a:effectLst/>
                          <a:latin typeface="Verdana"/>
                        </a:rPr>
                        <a:t>Total sample </a:t>
                      </a:r>
                    </a:p>
                  </a:txBody>
                  <a:tcPr marL="9525" marR="9525" marT="9525" marB="0" anchor="ctr"/>
                </a:tc>
                <a:tc>
                  <a:txBody>
                    <a:bodyPr/>
                    <a:lstStyle/>
                    <a:p>
                      <a:pPr algn="ctr" fontAlgn="b"/>
                      <a:r>
                        <a:rPr lang="en-GB" sz="1000" b="1" i="0" u="none" strike="noStrike" dirty="0">
                          <a:solidFill>
                            <a:schemeClr val="bg1"/>
                          </a:solidFill>
                          <a:effectLst/>
                          <a:latin typeface="Verdana"/>
                        </a:rPr>
                        <a:t>Variation (%)*</a:t>
                      </a:r>
                    </a:p>
                  </a:txBody>
                  <a:tcPr marL="9525" marR="9525" marT="9525" marB="0" anchor="ctr"/>
                </a:tc>
              </a:tr>
              <a:tr h="370840">
                <a:tc>
                  <a:txBody>
                    <a:bodyPr/>
                    <a:lstStyle/>
                    <a:p>
                      <a:pPr algn="ctr" fontAlgn="b"/>
                      <a:r>
                        <a:rPr lang="en-GB" sz="1100" b="0" i="0" u="none" strike="noStrike" dirty="0">
                          <a:solidFill>
                            <a:srgbClr val="001965"/>
                          </a:solidFill>
                          <a:effectLst/>
                          <a:latin typeface="Verdana"/>
                        </a:rPr>
                        <a:t>HbA</a:t>
                      </a:r>
                      <a:r>
                        <a:rPr lang="en-GB" sz="1100" b="0" i="0" u="none" strike="noStrike" baseline="-25000" dirty="0">
                          <a:solidFill>
                            <a:srgbClr val="001965"/>
                          </a:solidFill>
                          <a:effectLst/>
                          <a:latin typeface="Verdana"/>
                        </a:rPr>
                        <a:t>1c</a:t>
                      </a:r>
                      <a:r>
                        <a:rPr lang="en-GB" sz="1100" b="0" i="0" u="none" strike="noStrike" dirty="0">
                          <a:solidFill>
                            <a:srgbClr val="001965"/>
                          </a:solidFill>
                          <a:effectLst/>
                          <a:latin typeface="Verdana"/>
                        </a:rPr>
                        <a:t> </a:t>
                      </a:r>
                    </a:p>
                  </a:txBody>
                  <a:tcPr marL="9525" marR="9525" marT="9525" marB="0" anchor="ctr"/>
                </a:tc>
                <a:tc>
                  <a:txBody>
                    <a:bodyPr/>
                    <a:lstStyle/>
                    <a:p>
                      <a:pPr algn="ctr" fontAlgn="b"/>
                      <a:r>
                        <a:rPr lang="en-GB" sz="1100" b="0" i="0" u="none" strike="noStrike" dirty="0" smtClean="0">
                          <a:solidFill>
                            <a:srgbClr val="001965"/>
                          </a:solidFill>
                          <a:effectLst/>
                          <a:latin typeface="Verdana"/>
                        </a:rPr>
                        <a:t>53 </a:t>
                      </a:r>
                      <a:r>
                        <a:rPr lang="en-GB" sz="1100" b="0" i="0" u="none" strike="noStrike" dirty="0" err="1" smtClean="0">
                          <a:solidFill>
                            <a:srgbClr val="001965"/>
                          </a:solidFill>
                          <a:effectLst/>
                          <a:latin typeface="Verdana"/>
                        </a:rPr>
                        <a:t>mmol</a:t>
                      </a:r>
                      <a:r>
                        <a:rPr lang="en-GB" sz="1100" b="0" i="0" u="none" strike="noStrike" dirty="0" smtClean="0">
                          <a:solidFill>
                            <a:srgbClr val="001965"/>
                          </a:solidFill>
                          <a:effectLst/>
                          <a:latin typeface="Verdana"/>
                        </a:rPr>
                        <a:t>/</a:t>
                      </a:r>
                      <a:r>
                        <a:rPr lang="en-GB" sz="1100" b="0" i="0" u="none" strike="noStrike" dirty="0" err="1" smtClean="0">
                          <a:solidFill>
                            <a:srgbClr val="001965"/>
                          </a:solidFill>
                          <a:effectLst/>
                          <a:latin typeface="Verdana"/>
                        </a:rPr>
                        <a:t>mol</a:t>
                      </a:r>
                      <a:endParaRPr lang="en-GB" sz="1100" b="0" i="0" u="none" strike="noStrike" dirty="0" smtClean="0">
                        <a:solidFill>
                          <a:srgbClr val="001965"/>
                        </a:solidFill>
                        <a:effectLst/>
                        <a:latin typeface="Verdana"/>
                      </a:endParaRPr>
                    </a:p>
                    <a:p>
                      <a:pPr algn="ctr" fontAlgn="b"/>
                      <a:r>
                        <a:rPr lang="en-GB" sz="1100" b="0" i="0" u="none" strike="noStrike" dirty="0" smtClean="0">
                          <a:solidFill>
                            <a:srgbClr val="001965"/>
                          </a:solidFill>
                          <a:effectLst/>
                          <a:latin typeface="Verdana"/>
                        </a:rPr>
                        <a:t>(7%) </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59.7</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65.3</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48.6</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53.4</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35.7</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70.5</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56.5</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39.1</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smtClean="0">
                          <a:solidFill>
                            <a:srgbClr val="001965"/>
                          </a:solidFill>
                          <a:effectLst/>
                          <a:latin typeface="Verdana"/>
                        </a:rPr>
                        <a:t>53.6</a:t>
                      </a:r>
                      <a:endParaRPr lang="en-GB" sz="1100" b="0" i="0" u="none" strike="noStrike" dirty="0">
                        <a:solidFill>
                          <a:srgbClr val="001965"/>
                        </a:solidFill>
                        <a:effectLst/>
                        <a:latin typeface="Verdana"/>
                      </a:endParaRPr>
                    </a:p>
                  </a:txBody>
                  <a:tcPr marL="9525" marR="9525" marT="9525" marB="0" anchor="ctr"/>
                </a:tc>
                <a:tc>
                  <a:txBody>
                    <a:bodyPr/>
                    <a:lstStyle/>
                    <a:p>
                      <a:pPr algn="ctr" fontAlgn="b"/>
                      <a:r>
                        <a:rPr lang="en-GB" sz="1100" b="0" i="0" u="none" strike="noStrike" dirty="0">
                          <a:solidFill>
                            <a:srgbClr val="001965"/>
                          </a:solidFill>
                          <a:effectLst/>
                          <a:latin typeface="Verdana"/>
                        </a:rPr>
                        <a:t>34.8</a:t>
                      </a:r>
                    </a:p>
                  </a:txBody>
                  <a:tcPr marL="9525" marR="9525" marT="9525" marB="0" anchor="ctr"/>
                </a:tc>
              </a:tr>
            </a:tbl>
          </a:graphicData>
        </a:graphic>
      </p:graphicFrame>
      <p:sp>
        <p:nvSpPr>
          <p:cNvPr id="13" name="Rounded Rectangle 12"/>
          <p:cNvSpPr/>
          <p:nvPr/>
        </p:nvSpPr>
        <p:spPr>
          <a:xfrm>
            <a:off x="2235815" y="3063496"/>
            <a:ext cx="4572000" cy="1314941"/>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t>1 op de 3 </a:t>
            </a:r>
            <a:r>
              <a:rPr lang="en-GB" sz="1600" dirty="0" err="1" smtClean="0"/>
              <a:t>patiënten</a:t>
            </a:r>
            <a:r>
              <a:rPr lang="en-GB" sz="1600" dirty="0" smtClean="0"/>
              <a:t/>
            </a:r>
            <a:br>
              <a:rPr lang="en-GB" sz="1600" dirty="0" smtClean="0"/>
            </a:br>
            <a:r>
              <a:rPr lang="en-GB" sz="1600" dirty="0" smtClean="0"/>
              <a:t>met diabetes type 2 in Nederland </a:t>
            </a:r>
            <a:r>
              <a:rPr lang="en-GB" sz="1600" dirty="0" err="1" smtClean="0"/>
              <a:t>haalt</a:t>
            </a:r>
            <a:r>
              <a:rPr lang="en-GB" sz="1600" dirty="0" smtClean="0"/>
              <a:t> </a:t>
            </a:r>
            <a:r>
              <a:rPr lang="en-GB" sz="1600" dirty="0" err="1" smtClean="0"/>
              <a:t>niet</a:t>
            </a:r>
            <a:r>
              <a:rPr lang="en-GB" sz="1600" dirty="0" smtClean="0"/>
              <a:t> de </a:t>
            </a:r>
            <a:r>
              <a:rPr lang="en-GB" sz="1600" dirty="0" err="1" smtClean="0"/>
              <a:t>streefwaarde</a:t>
            </a:r>
            <a:r>
              <a:rPr lang="en-GB" sz="1600" dirty="0" smtClean="0"/>
              <a:t> van</a:t>
            </a:r>
            <a:br>
              <a:rPr lang="en-GB" sz="1600" dirty="0" smtClean="0"/>
            </a:br>
            <a:r>
              <a:rPr lang="en-GB" sz="1600" dirty="0" smtClean="0"/>
              <a:t>HbA</a:t>
            </a:r>
            <a:r>
              <a:rPr lang="en-GB" sz="1600" baseline="-25000" dirty="0" smtClean="0"/>
              <a:t>1c</a:t>
            </a:r>
            <a:r>
              <a:rPr lang="en-GB" sz="1600" dirty="0" smtClean="0"/>
              <a:t> &lt; 53 </a:t>
            </a:r>
            <a:r>
              <a:rPr lang="en-GB" sz="1600" dirty="0" err="1" smtClean="0"/>
              <a:t>mmol</a:t>
            </a:r>
            <a:r>
              <a:rPr lang="en-GB" sz="1600" dirty="0" smtClean="0"/>
              <a:t>/</a:t>
            </a:r>
            <a:r>
              <a:rPr lang="en-GB" sz="1600" dirty="0" err="1" smtClean="0"/>
              <a:t>mol</a:t>
            </a:r>
            <a:r>
              <a:rPr lang="en-GB" sz="1600" dirty="0"/>
              <a:t> </a:t>
            </a:r>
            <a:r>
              <a:rPr lang="en-GB" sz="1600" dirty="0" smtClean="0"/>
              <a:t>(7%)</a:t>
            </a:r>
            <a:endParaRPr lang="en-GB" sz="1600" dirty="0"/>
          </a:p>
        </p:txBody>
      </p:sp>
      <p:grpSp>
        <p:nvGrpSpPr>
          <p:cNvPr id="11" name="Group 10"/>
          <p:cNvGrpSpPr/>
          <p:nvPr/>
        </p:nvGrpSpPr>
        <p:grpSpPr>
          <a:xfrm>
            <a:off x="2207419" y="1770513"/>
            <a:ext cx="6619781" cy="1007411"/>
            <a:chOff x="2207419" y="1770513"/>
            <a:chExt cx="6619781" cy="1007411"/>
          </a:xfrm>
        </p:grpSpPr>
        <p:sp>
          <p:nvSpPr>
            <p:cNvPr id="14" name="Rectangle 13"/>
            <p:cNvSpPr/>
            <p:nvPr/>
          </p:nvSpPr>
          <p:spPr>
            <a:xfrm>
              <a:off x="2207419" y="1794076"/>
              <a:ext cx="3140085" cy="983848"/>
            </a:xfrm>
            <a:prstGeom prst="rect">
              <a:avLst/>
            </a:prstGeom>
            <a:solidFill>
              <a:schemeClr val="bg1">
                <a:alpha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31352" y="1776337"/>
              <a:ext cx="1041721" cy="983848"/>
            </a:xfrm>
            <a:prstGeom prst="rect">
              <a:avLst/>
            </a:prstGeom>
            <a:solidFill>
              <a:schemeClr val="bg1">
                <a:alpha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125428" y="1770513"/>
              <a:ext cx="701772" cy="983848"/>
            </a:xfrm>
            <a:prstGeom prst="rect">
              <a:avLst/>
            </a:prstGeom>
            <a:solidFill>
              <a:schemeClr val="bg1">
                <a:alpha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47504" y="1891597"/>
              <a:ext cx="983848" cy="7416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73073" y="1897421"/>
              <a:ext cx="752355" cy="7416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9"/>
          <p:cNvSpPr txBox="1">
            <a:spLocks noChangeArrowheads="1"/>
          </p:cNvSpPr>
          <p:nvPr/>
        </p:nvSpPr>
        <p:spPr bwMode="auto">
          <a:xfrm>
            <a:off x="1006135" y="4893721"/>
            <a:ext cx="32736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GB" sz="800" dirty="0"/>
              <a:t>Stone MA. et </a:t>
            </a:r>
            <a:r>
              <a:rPr lang="en-GB" sz="800" dirty="0" smtClean="0"/>
              <a:t>al. </a:t>
            </a:r>
            <a:r>
              <a:rPr lang="en-GB" sz="800" i="1" dirty="0"/>
              <a:t>Diabetes Care</a:t>
            </a:r>
            <a:r>
              <a:rPr lang="en-GB" sz="800" dirty="0"/>
              <a:t>. </a:t>
            </a:r>
            <a:r>
              <a:rPr lang="en-GB" sz="800" dirty="0" smtClean="0"/>
              <a:t>2013</a:t>
            </a:r>
            <a:r>
              <a:rPr lang="en-GB" sz="800" dirty="0"/>
              <a:t> Sep;36(9):2628-38.</a:t>
            </a:r>
          </a:p>
        </p:txBody>
      </p: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444894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1800" dirty="0" smtClean="0"/>
              <a:t>Behandeling </a:t>
            </a:r>
            <a:r>
              <a:rPr lang="nl-NL" sz="1800" dirty="0" err="1" smtClean="0"/>
              <a:t>hypoglykemieën</a:t>
            </a:r>
            <a:endParaRPr lang="nl-NL" sz="1800" baseline="30000" dirty="0"/>
          </a:p>
        </p:txBody>
      </p:sp>
      <p:sp>
        <p:nvSpPr>
          <p:cNvPr id="9" name="TextBox 8"/>
          <p:cNvSpPr txBox="1"/>
          <p:nvPr/>
        </p:nvSpPr>
        <p:spPr>
          <a:xfrm>
            <a:off x="192157" y="4820982"/>
            <a:ext cx="7282069"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a:t>
            </a:r>
            <a:endParaRPr lang="nl-NL" sz="800" dirty="0">
              <a:solidFill>
                <a:srgbClr val="001965"/>
              </a:solidFill>
            </a:endParaRPr>
          </a:p>
        </p:txBody>
      </p:sp>
      <p:sp>
        <p:nvSpPr>
          <p:cNvPr id="3" name="TextBox 2"/>
          <p:cNvSpPr txBox="1"/>
          <p:nvPr/>
        </p:nvSpPr>
        <p:spPr>
          <a:xfrm>
            <a:off x="316800" y="1048512"/>
            <a:ext cx="7827456" cy="2677656"/>
          </a:xfrm>
          <a:prstGeom prst="rect">
            <a:avLst/>
          </a:prstGeom>
          <a:noFill/>
        </p:spPr>
        <p:txBody>
          <a:bodyPr wrap="square" rtlCol="0">
            <a:spAutoFit/>
          </a:bodyPr>
          <a:lstStyle/>
          <a:p>
            <a:pPr marL="285750" indent="-285750">
              <a:buFontTx/>
              <a:buChar char="-"/>
            </a:pPr>
            <a:endParaRPr lang="nl-NL" sz="1400" dirty="0" smtClean="0"/>
          </a:p>
          <a:p>
            <a:pPr marL="285750" indent="-285750">
              <a:buFontTx/>
              <a:buChar char="-"/>
            </a:pPr>
            <a:r>
              <a:rPr lang="nl-NL" sz="1400" dirty="0" smtClean="0"/>
              <a:t>Probeer oorzaak te achterhalen</a:t>
            </a:r>
          </a:p>
          <a:p>
            <a:endParaRPr lang="nl-NL" sz="1400" dirty="0" smtClean="0"/>
          </a:p>
          <a:p>
            <a:endParaRPr lang="nl-NL" sz="1400" dirty="0" smtClean="0"/>
          </a:p>
          <a:p>
            <a:pPr marL="285750" indent="-285750">
              <a:buFontTx/>
              <a:buChar char="-"/>
            </a:pPr>
            <a:r>
              <a:rPr lang="nl-NL" sz="1400" dirty="0" smtClean="0"/>
              <a:t>Insuline + SU; verlaag dosering SU, </a:t>
            </a:r>
            <a:r>
              <a:rPr lang="nl-NL" sz="1400" dirty="0" err="1" smtClean="0"/>
              <a:t>zonodig</a:t>
            </a:r>
            <a:r>
              <a:rPr lang="nl-NL" sz="1400" dirty="0" smtClean="0"/>
              <a:t> later dosering insuline</a:t>
            </a:r>
          </a:p>
          <a:p>
            <a:pPr marL="285750" indent="-285750">
              <a:buFontTx/>
              <a:buChar char="-"/>
            </a:pPr>
            <a:endParaRPr lang="nl-NL" sz="1400" dirty="0" smtClean="0"/>
          </a:p>
          <a:p>
            <a:pPr marL="285750" indent="-285750">
              <a:buFontTx/>
              <a:buChar char="-"/>
            </a:pPr>
            <a:endParaRPr lang="nl-NL" sz="1400" dirty="0"/>
          </a:p>
          <a:p>
            <a:pPr marL="285750" indent="-285750">
              <a:buFontTx/>
              <a:buChar char="-"/>
            </a:pPr>
            <a:r>
              <a:rPr lang="nl-NL" sz="1400" dirty="0" smtClean="0"/>
              <a:t>Nachtelijk: Bloedglucose voor de nacht mag niet lager zijn dan 8 </a:t>
            </a:r>
            <a:r>
              <a:rPr lang="nl-NL" sz="1400" dirty="0" err="1" smtClean="0"/>
              <a:t>mmol</a:t>
            </a:r>
            <a:r>
              <a:rPr lang="nl-NL" sz="1400" dirty="0" smtClean="0"/>
              <a:t>/l</a:t>
            </a:r>
          </a:p>
          <a:p>
            <a:pPr marL="285750" indent="-285750">
              <a:buFontTx/>
              <a:buChar char="-"/>
            </a:pPr>
            <a:endParaRPr lang="nl-NL" sz="1400" dirty="0" smtClean="0"/>
          </a:p>
          <a:p>
            <a:pPr marL="285750" indent="-285750">
              <a:buFontTx/>
              <a:buChar char="-"/>
            </a:pPr>
            <a:endParaRPr lang="nl-NL" sz="1400" dirty="0"/>
          </a:p>
          <a:p>
            <a:pPr marL="285750" indent="-285750">
              <a:buFontTx/>
              <a:buChar char="-"/>
            </a:pPr>
            <a:r>
              <a:rPr lang="nl-NL" sz="1400" dirty="0" smtClean="0"/>
              <a:t>Onvoldoende effect van bovenstaande, en ernstige nachtelijke </a:t>
            </a:r>
            <a:r>
              <a:rPr lang="nl-NL" sz="1400" dirty="0" err="1" smtClean="0"/>
              <a:t>hypoglykemieën</a:t>
            </a:r>
            <a:r>
              <a:rPr lang="nl-NL" sz="1400" dirty="0" smtClean="0"/>
              <a:t>; stap over op </a:t>
            </a:r>
            <a:r>
              <a:rPr lang="nl-NL" sz="1400" dirty="0" err="1" smtClean="0"/>
              <a:t>insulineanaloog</a:t>
            </a:r>
            <a:r>
              <a:rPr lang="nl-NL" sz="1400" dirty="0" smtClean="0"/>
              <a:t> </a:t>
            </a:r>
            <a:endParaRPr lang="nl-NL" sz="1400" dirty="0"/>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874601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PLENAIR</a:t>
            </a:r>
            <a:endParaRPr lang="en-GB" dirty="0"/>
          </a:p>
        </p:txBody>
      </p:sp>
      <p:sp>
        <p:nvSpPr>
          <p:cNvPr id="3" name="Content Placeholder 2"/>
          <p:cNvSpPr>
            <a:spLocks noGrp="1"/>
          </p:cNvSpPr>
          <p:nvPr>
            <p:ph idx="1"/>
          </p:nvPr>
        </p:nvSpPr>
        <p:spPr>
          <a:xfrm>
            <a:off x="316800" y="1312223"/>
            <a:ext cx="8029757" cy="2955789"/>
          </a:xfrm>
        </p:spPr>
        <p:txBody>
          <a:bodyPr/>
          <a:lstStyle/>
          <a:p>
            <a:r>
              <a:rPr lang="en-GB" dirty="0" err="1" smtClean="0"/>
              <a:t>Hoeveel</a:t>
            </a:r>
            <a:r>
              <a:rPr lang="en-GB" dirty="0" smtClean="0"/>
              <a:t> </a:t>
            </a:r>
            <a:r>
              <a:rPr lang="en-GB" dirty="0" err="1" smtClean="0"/>
              <a:t>niet-ernstige</a:t>
            </a:r>
            <a:r>
              <a:rPr lang="en-GB" dirty="0" smtClean="0"/>
              <a:t> </a:t>
            </a:r>
            <a:r>
              <a:rPr lang="en-GB" dirty="0" err="1" smtClean="0"/>
              <a:t>hypoglykemieën</a:t>
            </a:r>
            <a:r>
              <a:rPr lang="en-GB" dirty="0" smtClean="0"/>
              <a:t> </a:t>
            </a:r>
            <a:r>
              <a:rPr lang="en-GB" dirty="0" err="1" smtClean="0"/>
              <a:t>heeft</a:t>
            </a:r>
            <a:r>
              <a:rPr lang="en-GB" dirty="0" smtClean="0"/>
              <a:t> </a:t>
            </a:r>
            <a:r>
              <a:rPr lang="en-GB" dirty="0" err="1" smtClean="0"/>
              <a:t>een</a:t>
            </a:r>
            <a:r>
              <a:rPr lang="en-GB" dirty="0" smtClean="0"/>
              <a:t> patiënt met diabetes mellitus type 2 in NL </a:t>
            </a:r>
            <a:r>
              <a:rPr lang="en-GB" dirty="0" err="1" smtClean="0"/>
              <a:t>elke</a:t>
            </a:r>
            <a:r>
              <a:rPr lang="en-GB" dirty="0" smtClean="0"/>
              <a:t> </a:t>
            </a:r>
            <a:r>
              <a:rPr lang="en-GB" dirty="0" err="1" smtClean="0"/>
              <a:t>jaar</a:t>
            </a:r>
            <a:r>
              <a:rPr lang="en-GB" dirty="0" smtClean="0"/>
              <a:t> </a:t>
            </a:r>
            <a:r>
              <a:rPr lang="en-GB" dirty="0" err="1" smtClean="0"/>
              <a:t>gemiddeld</a:t>
            </a:r>
            <a:r>
              <a:rPr lang="en-GB" dirty="0" smtClean="0"/>
              <a:t>? </a:t>
            </a:r>
          </a:p>
          <a:p>
            <a:endParaRPr lang="en-GB" dirty="0"/>
          </a:p>
          <a:p>
            <a:r>
              <a:rPr lang="en-GB" dirty="0" smtClean="0"/>
              <a:t>En hoe </a:t>
            </a:r>
            <a:r>
              <a:rPr lang="en-GB" dirty="0" err="1" smtClean="0"/>
              <a:t>vaak</a:t>
            </a:r>
            <a:r>
              <a:rPr lang="en-GB" dirty="0" smtClean="0"/>
              <a:t> </a:t>
            </a:r>
            <a:r>
              <a:rPr lang="en-GB" dirty="0" err="1" smtClean="0"/>
              <a:t>melden</a:t>
            </a:r>
            <a:r>
              <a:rPr lang="en-GB" dirty="0" smtClean="0"/>
              <a:t> </a:t>
            </a:r>
            <a:r>
              <a:rPr lang="en-GB" dirty="0" err="1" smtClean="0"/>
              <a:t>zij</a:t>
            </a:r>
            <a:r>
              <a:rPr lang="en-GB" dirty="0" smtClean="0"/>
              <a:t> </a:t>
            </a:r>
            <a:r>
              <a:rPr lang="en-GB" dirty="0" err="1" smtClean="0"/>
              <a:t>dat</a:t>
            </a:r>
            <a:r>
              <a:rPr lang="en-GB" dirty="0" smtClean="0"/>
              <a:t> </a:t>
            </a:r>
            <a:r>
              <a:rPr lang="en-GB" dirty="0" err="1" smtClean="0"/>
              <a:t>aan</a:t>
            </a:r>
            <a:r>
              <a:rPr lang="en-GB" dirty="0" smtClean="0"/>
              <a:t> </a:t>
            </a:r>
            <a:r>
              <a:rPr lang="en-GB" dirty="0" err="1" smtClean="0"/>
              <a:t>hun</a:t>
            </a:r>
            <a:r>
              <a:rPr lang="en-GB" dirty="0" smtClean="0"/>
              <a:t> </a:t>
            </a:r>
            <a:r>
              <a:rPr lang="en-GB" dirty="0" err="1" smtClean="0"/>
              <a:t>zorgverlener</a:t>
            </a:r>
            <a:r>
              <a:rPr lang="en-GB" dirty="0" smtClean="0"/>
              <a:t>?</a:t>
            </a:r>
            <a:endParaRPr lang="en-GB" dirty="0"/>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653472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GB" altLang="en-US" sz="2000" dirty="0" err="1" smtClean="0"/>
              <a:t>Hypoglykemieën</a:t>
            </a:r>
            <a:r>
              <a:rPr lang="nl-NL" altLang="en-US" sz="2000" dirty="0" smtClean="0"/>
              <a:t>:</a:t>
            </a:r>
            <a:r>
              <a:rPr lang="en-US" altLang="nl-NL" sz="2000" dirty="0" smtClean="0"/>
              <a:t> </a:t>
            </a:r>
            <a:r>
              <a:rPr lang="en-US" altLang="nl-NL" sz="2000" dirty="0" err="1" smtClean="0"/>
              <a:t>frequentie</a:t>
            </a:r>
            <a:r>
              <a:rPr lang="en-US" altLang="nl-NL" sz="2000" dirty="0" smtClean="0"/>
              <a:t> en </a:t>
            </a:r>
            <a:r>
              <a:rPr lang="en-US" altLang="nl-NL" sz="2000" dirty="0" err="1" smtClean="0"/>
              <a:t>aantal</a:t>
            </a:r>
            <a:r>
              <a:rPr lang="en-US" altLang="nl-NL" sz="2000" dirty="0" smtClean="0"/>
              <a:t> </a:t>
            </a:r>
            <a:r>
              <a:rPr lang="en-US" altLang="nl-NL" sz="2000" dirty="0" err="1" smtClean="0"/>
              <a:t>patiënten</a:t>
            </a:r>
            <a:r>
              <a:rPr lang="en-US" altLang="nl-NL" sz="2000" dirty="0" smtClean="0"/>
              <a:t> </a:t>
            </a:r>
            <a:r>
              <a:rPr lang="en-US" altLang="nl-NL" sz="2000" dirty="0" err="1" smtClean="0"/>
              <a:t>dat</a:t>
            </a:r>
            <a:r>
              <a:rPr lang="en-US" altLang="nl-NL" sz="2000" dirty="0" smtClean="0"/>
              <a:t> </a:t>
            </a:r>
            <a:r>
              <a:rPr lang="en-US" altLang="nl-NL" sz="2000" dirty="0" err="1" smtClean="0"/>
              <a:t>zorgverlener</a:t>
            </a:r>
            <a:r>
              <a:rPr lang="en-US" altLang="nl-NL" sz="2000" dirty="0" smtClean="0"/>
              <a:t> </a:t>
            </a:r>
            <a:r>
              <a:rPr lang="en-US" altLang="nl-NL" sz="2000" dirty="0" err="1" smtClean="0"/>
              <a:t>zelden</a:t>
            </a:r>
            <a:r>
              <a:rPr lang="en-US" altLang="nl-NL" sz="2000" dirty="0" smtClean="0"/>
              <a:t> of </a:t>
            </a:r>
            <a:r>
              <a:rPr lang="en-US" altLang="nl-NL" sz="2000" dirty="0" err="1" smtClean="0"/>
              <a:t>nooit</a:t>
            </a:r>
            <a:r>
              <a:rPr lang="en-US" altLang="nl-NL" sz="2000" dirty="0" smtClean="0"/>
              <a:t> </a:t>
            </a:r>
            <a:r>
              <a:rPr lang="en-US" altLang="nl-NL" sz="2000" dirty="0" err="1" smtClean="0"/>
              <a:t>informeert</a:t>
            </a:r>
            <a:r>
              <a:rPr lang="en-US" altLang="nl-NL" sz="2000" dirty="0"/>
              <a:t> </a:t>
            </a:r>
            <a:r>
              <a:rPr lang="nl-NL" altLang="nl-NL" sz="1600" dirty="0" smtClean="0"/>
              <a:t>- </a:t>
            </a:r>
            <a:r>
              <a:rPr lang="nl-NL" altLang="nl-NL" sz="1600" i="1" dirty="0" smtClean="0"/>
              <a:t>Nederlandse data</a:t>
            </a:r>
            <a:endParaRPr lang="en-US" altLang="nl-NL" sz="1600" i="1" baseline="30000" dirty="0" smtClean="0"/>
          </a:p>
        </p:txBody>
      </p:sp>
      <p:graphicFrame>
        <p:nvGraphicFramePr>
          <p:cNvPr id="2" name="Table 1"/>
          <p:cNvGraphicFramePr>
            <a:graphicFrameLocks noGrp="1"/>
          </p:cNvGraphicFramePr>
          <p:nvPr>
            <p:extLst>
              <p:ext uri="{D42A27DB-BD31-4B8C-83A1-F6EECF244321}">
                <p14:modId xmlns:p14="http://schemas.microsoft.com/office/powerpoint/2010/main" val="3968463365"/>
              </p:ext>
            </p:extLst>
          </p:nvPr>
        </p:nvGraphicFramePr>
        <p:xfrm>
          <a:off x="446461" y="1247822"/>
          <a:ext cx="8291511" cy="3094039"/>
        </p:xfrm>
        <a:graphic>
          <a:graphicData uri="http://schemas.openxmlformats.org/drawingml/2006/table">
            <a:tbl>
              <a:tblPr firstRow="1" bandRow="1">
                <a:tableStyleId>{5C22544A-7EE6-4342-B048-85BDC9FD1C3A}</a:tableStyleId>
              </a:tblPr>
              <a:tblGrid>
                <a:gridCol w="2094858"/>
                <a:gridCol w="2065551"/>
                <a:gridCol w="2065551"/>
                <a:gridCol w="2065551"/>
              </a:tblGrid>
              <a:tr h="1291369">
                <a:tc>
                  <a:txBody>
                    <a:bodyPr/>
                    <a:lstStyle/>
                    <a:p>
                      <a:endParaRPr lang="en-US" sz="1100" dirty="0"/>
                    </a:p>
                  </a:txBody>
                  <a:tcPr marL="91443" marR="91443"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Gemiddelde</a:t>
                      </a:r>
                      <a:r>
                        <a:rPr lang="en-US" sz="1100" dirty="0" smtClean="0"/>
                        <a:t>  </a:t>
                      </a:r>
                      <a:r>
                        <a:rPr lang="en-US" sz="1100" dirty="0" err="1" smtClean="0"/>
                        <a:t>zelf-gerapporteerde</a:t>
                      </a:r>
                      <a:r>
                        <a:rPr lang="en-US" sz="1100" baseline="0" dirty="0" smtClean="0"/>
                        <a:t> </a:t>
                      </a:r>
                      <a:r>
                        <a:rPr lang="en-US" sz="1100" baseline="0" dirty="0" err="1" smtClean="0"/>
                        <a:t>niet-ernstige</a:t>
                      </a:r>
                      <a:r>
                        <a:rPr lang="en-US" sz="1100" baseline="0" dirty="0" smtClean="0"/>
                        <a:t> </a:t>
                      </a:r>
                      <a:r>
                        <a:rPr lang="en-US" sz="1100" baseline="0" dirty="0" err="1" smtClean="0"/>
                        <a:t>hypoglykemieën</a:t>
                      </a:r>
                      <a:r>
                        <a:rPr lang="en-US" sz="1100" baseline="0" dirty="0" smtClean="0"/>
                        <a:t>, </a:t>
                      </a:r>
                      <a:r>
                        <a:rPr lang="en-US" sz="1100" baseline="0" dirty="0" err="1" smtClean="0"/>
                        <a:t>frequentie</a:t>
                      </a:r>
                      <a:r>
                        <a:rPr lang="en-US" sz="1100" baseline="0" dirty="0" smtClean="0"/>
                        <a:t> per respondent </a:t>
                      </a:r>
                      <a:r>
                        <a:rPr lang="en-US" sz="1100" i="1" baseline="0" dirty="0" smtClean="0"/>
                        <a:t>per week</a:t>
                      </a:r>
                      <a:endParaRPr lang="en-US" sz="1100" i="1" dirty="0" smtClean="0"/>
                    </a:p>
                    <a:p>
                      <a:pPr algn="l"/>
                      <a:endParaRPr lang="en-US" sz="1100" dirty="0"/>
                    </a:p>
                  </a:txBody>
                  <a:tcPr marL="91443" marR="91443"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Gemiddelde</a:t>
                      </a:r>
                      <a:r>
                        <a:rPr lang="en-US" sz="1100" dirty="0" smtClean="0"/>
                        <a:t> </a:t>
                      </a:r>
                      <a:r>
                        <a:rPr lang="en-US" sz="1100" dirty="0" err="1" smtClean="0"/>
                        <a:t>zelf-gerapporteerde</a:t>
                      </a:r>
                      <a:r>
                        <a:rPr lang="en-US" sz="1100" baseline="0" dirty="0" smtClean="0"/>
                        <a:t> </a:t>
                      </a:r>
                      <a:r>
                        <a:rPr lang="en-US" sz="1100" baseline="0" dirty="0" err="1" smtClean="0"/>
                        <a:t>niet-ernstige</a:t>
                      </a:r>
                      <a:r>
                        <a:rPr lang="en-US" sz="1100" baseline="0" dirty="0" smtClean="0"/>
                        <a:t> </a:t>
                      </a:r>
                      <a:r>
                        <a:rPr lang="en-US" sz="1100" baseline="0" dirty="0" err="1" smtClean="0"/>
                        <a:t>hypoglykemieën</a:t>
                      </a:r>
                      <a:r>
                        <a:rPr lang="en-US" sz="1100" baseline="0" dirty="0" smtClean="0"/>
                        <a:t>, </a:t>
                      </a:r>
                      <a:r>
                        <a:rPr lang="en-US" sz="1100" baseline="0" dirty="0" err="1" smtClean="0"/>
                        <a:t>frequentie</a:t>
                      </a:r>
                      <a:r>
                        <a:rPr lang="en-US" sz="1100" baseline="0" dirty="0" smtClean="0"/>
                        <a:t> per respondent </a:t>
                      </a:r>
                      <a:r>
                        <a:rPr lang="en-US" sz="1100" i="1" baseline="0" dirty="0" smtClean="0"/>
                        <a:t>per </a:t>
                      </a:r>
                      <a:r>
                        <a:rPr lang="en-US" sz="1100" i="1" baseline="0" dirty="0" err="1" smtClean="0"/>
                        <a:t>jaar</a:t>
                      </a:r>
                      <a:endParaRPr lang="en-US" sz="1100" dirty="0" smtClean="0"/>
                    </a:p>
                  </a:txBody>
                  <a:tcPr marL="91443" marR="91443"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nl-NL" sz="1100" dirty="0" smtClean="0">
                          <a:solidFill>
                            <a:schemeClr val="bg1"/>
                          </a:solidFill>
                        </a:rPr>
                        <a:t>% </a:t>
                      </a:r>
                      <a:r>
                        <a:rPr lang="en-US" altLang="nl-NL" sz="1100" dirty="0" err="1" smtClean="0">
                          <a:solidFill>
                            <a:schemeClr val="bg1"/>
                          </a:solidFill>
                        </a:rPr>
                        <a:t>patiënten</a:t>
                      </a:r>
                      <a:r>
                        <a:rPr lang="en-US" altLang="nl-NL" sz="1100" dirty="0" smtClean="0">
                          <a:solidFill>
                            <a:schemeClr val="bg1"/>
                          </a:solidFill>
                        </a:rPr>
                        <a:t> in Nederland </a:t>
                      </a:r>
                      <a:r>
                        <a:rPr lang="en-US" altLang="nl-NL" sz="1100" dirty="0" err="1" smtClean="0">
                          <a:solidFill>
                            <a:schemeClr val="bg1"/>
                          </a:solidFill>
                        </a:rPr>
                        <a:t>dat</a:t>
                      </a:r>
                      <a:r>
                        <a:rPr lang="en-US" altLang="nl-NL" sz="1100" dirty="0" smtClean="0">
                          <a:solidFill>
                            <a:schemeClr val="bg1"/>
                          </a:solidFill>
                        </a:rPr>
                        <a:t> </a:t>
                      </a:r>
                      <a:r>
                        <a:rPr lang="en-US" altLang="nl-NL" sz="1100" dirty="0" err="1" smtClean="0">
                          <a:solidFill>
                            <a:schemeClr val="bg1"/>
                          </a:solidFill>
                        </a:rPr>
                        <a:t>hun</a:t>
                      </a:r>
                      <a:r>
                        <a:rPr lang="en-US" altLang="nl-NL" sz="1100" dirty="0" smtClean="0">
                          <a:solidFill>
                            <a:schemeClr val="bg1"/>
                          </a:solidFill>
                        </a:rPr>
                        <a:t> </a:t>
                      </a:r>
                      <a:r>
                        <a:rPr lang="en-US" altLang="nl-NL" sz="1100" dirty="0" err="1" smtClean="0">
                          <a:solidFill>
                            <a:schemeClr val="bg1"/>
                          </a:solidFill>
                        </a:rPr>
                        <a:t>zorgverlener</a:t>
                      </a:r>
                      <a:r>
                        <a:rPr lang="en-US" altLang="nl-NL" sz="1100" dirty="0" smtClean="0">
                          <a:solidFill>
                            <a:schemeClr val="bg1"/>
                          </a:solidFill>
                        </a:rPr>
                        <a:t> </a:t>
                      </a:r>
                      <a:r>
                        <a:rPr lang="en-US" altLang="nl-NL" sz="1100" dirty="0" err="1" smtClean="0">
                          <a:solidFill>
                            <a:schemeClr val="bg1"/>
                          </a:solidFill>
                        </a:rPr>
                        <a:t>zelden</a:t>
                      </a:r>
                      <a:r>
                        <a:rPr lang="en-US" altLang="nl-NL" sz="1100" dirty="0" smtClean="0">
                          <a:solidFill>
                            <a:schemeClr val="bg1"/>
                          </a:solidFill>
                        </a:rPr>
                        <a:t> of </a:t>
                      </a:r>
                      <a:r>
                        <a:rPr lang="en-US" altLang="nl-NL" sz="1100" dirty="0" err="1" smtClean="0">
                          <a:solidFill>
                            <a:schemeClr val="bg1"/>
                          </a:solidFill>
                        </a:rPr>
                        <a:t>nooit</a:t>
                      </a:r>
                      <a:r>
                        <a:rPr lang="en-US" altLang="nl-NL" sz="1100" dirty="0" smtClean="0">
                          <a:solidFill>
                            <a:schemeClr val="bg1"/>
                          </a:solidFill>
                        </a:rPr>
                        <a:t> </a:t>
                      </a:r>
                      <a:r>
                        <a:rPr lang="en-US" altLang="nl-NL" sz="1100" dirty="0" err="1" smtClean="0">
                          <a:solidFill>
                            <a:schemeClr val="bg1"/>
                          </a:solidFill>
                        </a:rPr>
                        <a:t>informeert</a:t>
                      </a:r>
                      <a:r>
                        <a:rPr lang="en-US" altLang="nl-NL" sz="1100" dirty="0" smtClean="0">
                          <a:solidFill>
                            <a:schemeClr val="bg1"/>
                          </a:solidFill>
                        </a:rPr>
                        <a:t> over </a:t>
                      </a:r>
                      <a:r>
                        <a:rPr lang="en-US" altLang="nl-NL" sz="1100" dirty="0" err="1" smtClean="0">
                          <a:solidFill>
                            <a:schemeClr val="bg1"/>
                          </a:solidFill>
                        </a:rPr>
                        <a:t>hypoglykemieën</a:t>
                      </a:r>
                      <a:endParaRPr lang="en-US" altLang="nl-NL" sz="11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txBody>
                  <a:tcPr marL="91443" marR="91443" marT="45712" marB="45712"/>
                </a:tc>
              </a:tr>
              <a:tr h="410610">
                <a:tc>
                  <a:txBody>
                    <a:bodyPr/>
                    <a:lstStyle/>
                    <a:p>
                      <a:r>
                        <a:rPr lang="en-US" sz="1100" dirty="0" smtClean="0"/>
                        <a:t>Type</a:t>
                      </a:r>
                      <a:r>
                        <a:rPr lang="en-US" sz="1100" baseline="0" dirty="0" smtClean="0"/>
                        <a:t> 1 diabetes</a:t>
                      </a:r>
                      <a:endParaRPr lang="en-US" sz="1100" dirty="0"/>
                    </a:p>
                  </a:txBody>
                  <a:tcPr marL="91443" marR="91443" marT="45712" marB="45712" anchor="ctr"/>
                </a:tc>
                <a:tc>
                  <a:txBody>
                    <a:bodyPr/>
                    <a:lstStyle/>
                    <a:p>
                      <a:pPr algn="ctr"/>
                      <a:r>
                        <a:rPr lang="en-US" sz="1100" dirty="0" smtClean="0"/>
                        <a:t>2,0</a:t>
                      </a:r>
                      <a:endParaRPr lang="en-US" sz="1100" dirty="0"/>
                    </a:p>
                  </a:txBody>
                  <a:tcPr marL="91443" marR="91443" marT="45712" marB="45712" anchor="ctr"/>
                </a:tc>
                <a:tc>
                  <a:txBody>
                    <a:bodyPr/>
                    <a:lstStyle/>
                    <a:p>
                      <a:pPr algn="ctr"/>
                      <a:r>
                        <a:rPr lang="en-US" sz="1100" dirty="0" smtClean="0"/>
                        <a:t>105,0</a:t>
                      </a:r>
                      <a:endParaRPr lang="en-US" sz="1100" dirty="0"/>
                    </a:p>
                  </a:txBody>
                  <a:tcPr marL="91443" marR="91443" marT="45712" marB="45712" anchor="ctr"/>
                </a:tc>
                <a:tc>
                  <a:txBody>
                    <a:bodyPr/>
                    <a:lstStyle/>
                    <a:p>
                      <a:pPr algn="ctr"/>
                      <a:r>
                        <a:rPr lang="en-US" sz="1100" dirty="0" smtClean="0"/>
                        <a:t>86</a:t>
                      </a:r>
                      <a:endParaRPr lang="en-US" sz="1100" dirty="0"/>
                    </a:p>
                  </a:txBody>
                  <a:tcPr anchor="ctr"/>
                </a:tc>
              </a:tr>
              <a:tr h="464020">
                <a:tc>
                  <a:txBody>
                    <a:bodyPr/>
                    <a:lstStyle/>
                    <a:p>
                      <a:r>
                        <a:rPr lang="en-US" sz="1100" dirty="0" smtClean="0"/>
                        <a:t>Type 2 diabetes</a:t>
                      </a:r>
                      <a:r>
                        <a:rPr lang="en-US" sz="1100" baseline="0" dirty="0" smtClean="0"/>
                        <a:t>: BOT</a:t>
                      </a:r>
                      <a:endParaRPr lang="en-US" sz="1100" dirty="0"/>
                    </a:p>
                  </a:txBody>
                  <a:tcPr marL="91443" marR="91443" marT="45712" marB="45712" anchor="ctr"/>
                </a:tc>
                <a:tc>
                  <a:txBody>
                    <a:bodyPr/>
                    <a:lstStyle/>
                    <a:p>
                      <a:pPr algn="ctr"/>
                      <a:r>
                        <a:rPr lang="en-US" sz="1100" dirty="0" smtClean="0"/>
                        <a:t>0,5 </a:t>
                      </a:r>
                      <a:endParaRPr lang="en-US" sz="1100" dirty="0"/>
                    </a:p>
                  </a:txBody>
                  <a:tcPr marL="91443" marR="91443" marT="45712" marB="45712" anchor="ctr"/>
                </a:tc>
                <a:tc>
                  <a:txBody>
                    <a:bodyPr/>
                    <a:lstStyle/>
                    <a:p>
                      <a:pPr algn="ctr"/>
                      <a:r>
                        <a:rPr lang="en-US" sz="1100" dirty="0" smtClean="0"/>
                        <a:t>24,4</a:t>
                      </a:r>
                      <a:endParaRPr lang="en-US" sz="1100" dirty="0"/>
                    </a:p>
                  </a:txBody>
                  <a:tcPr marL="91443" marR="91443" marT="45712" marB="45712" anchor="ctr"/>
                </a:tc>
                <a:tc>
                  <a:txBody>
                    <a:bodyPr/>
                    <a:lstStyle/>
                    <a:p>
                      <a:pPr algn="ctr"/>
                      <a:r>
                        <a:rPr lang="en-US" sz="1100" dirty="0" smtClean="0"/>
                        <a:t>64</a:t>
                      </a:r>
                      <a:endParaRPr lang="en-US" sz="1100" dirty="0"/>
                    </a:p>
                  </a:txBody>
                  <a:tcPr anchor="ctr"/>
                </a:tc>
              </a:tr>
              <a:tr h="464020">
                <a:tc>
                  <a:txBody>
                    <a:bodyPr/>
                    <a:lstStyle/>
                    <a:p>
                      <a:r>
                        <a:rPr lang="en-US" sz="1100" dirty="0" smtClean="0"/>
                        <a:t>Type 2 diabetes: BB</a:t>
                      </a:r>
                      <a:endParaRPr lang="en-US" sz="1100" dirty="0"/>
                    </a:p>
                  </a:txBody>
                  <a:tcPr marL="91443" marR="91443" marT="45712" marB="45712" anchor="ctr"/>
                </a:tc>
                <a:tc>
                  <a:txBody>
                    <a:bodyPr/>
                    <a:lstStyle/>
                    <a:p>
                      <a:pPr algn="ctr"/>
                      <a:r>
                        <a:rPr lang="en-US" sz="1100" dirty="0" smtClean="0"/>
                        <a:t>0,7 </a:t>
                      </a:r>
                      <a:endParaRPr lang="en-US" sz="1100" dirty="0"/>
                    </a:p>
                  </a:txBody>
                  <a:tcPr marL="91443" marR="91443" marT="45712" marB="45712" anchor="ctr"/>
                </a:tc>
                <a:tc>
                  <a:txBody>
                    <a:bodyPr/>
                    <a:lstStyle/>
                    <a:p>
                      <a:pPr algn="ctr"/>
                      <a:r>
                        <a:rPr lang="en-US" sz="1100" dirty="0" smtClean="0"/>
                        <a:t>34,3</a:t>
                      </a:r>
                      <a:endParaRPr lang="en-US" sz="1100" dirty="0"/>
                    </a:p>
                  </a:txBody>
                  <a:tcPr marL="91443" marR="91443" marT="45712" marB="45712" anchor="ctr"/>
                </a:tc>
                <a:tc>
                  <a:txBody>
                    <a:bodyPr/>
                    <a:lstStyle/>
                    <a:p>
                      <a:pPr algn="ctr"/>
                      <a:r>
                        <a:rPr lang="en-US" sz="1100" dirty="0" smtClean="0"/>
                        <a:t>77</a:t>
                      </a:r>
                      <a:endParaRPr lang="en-US" sz="1100" dirty="0"/>
                    </a:p>
                  </a:txBody>
                  <a:tcPr anchor="ctr"/>
                </a:tc>
              </a:tr>
              <a:tr h="464020">
                <a:tc>
                  <a:txBody>
                    <a:bodyPr/>
                    <a:lstStyle/>
                    <a:p>
                      <a:r>
                        <a:rPr lang="en-US" sz="1100" dirty="0" smtClean="0"/>
                        <a:t>Type 2 diabetes: </a:t>
                      </a:r>
                      <a:r>
                        <a:rPr lang="en-US" sz="1100" dirty="0" err="1" smtClean="0"/>
                        <a:t>anders</a:t>
                      </a:r>
                      <a:endParaRPr lang="en-US" sz="1100" dirty="0"/>
                    </a:p>
                  </a:txBody>
                  <a:tcPr marL="91443" marR="91443" marT="45712" marB="45712" anchor="ctr"/>
                </a:tc>
                <a:tc>
                  <a:txBody>
                    <a:bodyPr/>
                    <a:lstStyle/>
                    <a:p>
                      <a:pPr algn="ctr"/>
                      <a:r>
                        <a:rPr lang="en-US" sz="1100" dirty="0" smtClean="0"/>
                        <a:t>0,9 </a:t>
                      </a:r>
                      <a:endParaRPr lang="en-US" sz="1100" dirty="0"/>
                    </a:p>
                  </a:txBody>
                  <a:tcPr marL="91443" marR="91443" marT="45712" marB="45712" anchor="ctr"/>
                </a:tc>
                <a:tc>
                  <a:txBody>
                    <a:bodyPr/>
                    <a:lstStyle/>
                    <a:p>
                      <a:pPr algn="ctr"/>
                      <a:r>
                        <a:rPr lang="en-US" sz="1100" dirty="0" smtClean="0"/>
                        <a:t>44,7</a:t>
                      </a:r>
                      <a:endParaRPr lang="en-US" sz="1100" dirty="0"/>
                    </a:p>
                  </a:txBody>
                  <a:tcPr marL="91443" marR="91443" marT="45712" marB="45712" anchor="ctr"/>
                </a:tc>
                <a:tc>
                  <a:txBody>
                    <a:bodyPr/>
                    <a:lstStyle/>
                    <a:p>
                      <a:pPr algn="ctr"/>
                      <a:r>
                        <a:rPr lang="en-US" sz="1100" dirty="0" smtClean="0"/>
                        <a:t>79</a:t>
                      </a:r>
                      <a:endParaRPr lang="en-US" sz="1100" dirty="0"/>
                    </a:p>
                  </a:txBody>
                  <a:tcPr anchor="ctr"/>
                </a:tc>
              </a:tr>
            </a:tbl>
          </a:graphicData>
        </a:graphic>
      </p:graphicFrame>
      <p:sp>
        <p:nvSpPr>
          <p:cNvPr id="5" name="TextBox 9"/>
          <p:cNvSpPr txBox="1">
            <a:spLocks noChangeArrowheads="1"/>
          </p:cNvSpPr>
          <p:nvPr/>
        </p:nvSpPr>
        <p:spPr bwMode="auto">
          <a:xfrm>
            <a:off x="1006135" y="4893721"/>
            <a:ext cx="31678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US" altLang="nl-NL" sz="800" dirty="0" err="1" smtClean="0">
                <a:ea typeface="ヒラギノ角ゴ Pro W3"/>
                <a:cs typeface="ヒラギノ角ゴ Pro W3"/>
              </a:rPr>
              <a:t>Naar</a:t>
            </a:r>
            <a:r>
              <a:rPr lang="en-US" altLang="nl-NL" sz="800" dirty="0" smtClean="0">
                <a:ea typeface="ヒラギノ角ゴ Pro W3"/>
                <a:cs typeface="ヒラギノ角ゴ Pro W3"/>
              </a:rPr>
              <a:t>: </a:t>
            </a:r>
            <a:r>
              <a:rPr lang="en-US" altLang="nl-NL" sz="800" dirty="0" err="1">
                <a:ea typeface="ヒラギノ角ゴ Pro W3"/>
                <a:cs typeface="ヒラギノ角ゴ Pro W3"/>
              </a:rPr>
              <a:t>Geelhoed-Duijvestein</a:t>
            </a:r>
            <a:r>
              <a:rPr lang="en-US" altLang="nl-NL" sz="800" dirty="0">
                <a:ea typeface="ヒラギノ角ゴ Pro W3"/>
                <a:cs typeface="ヒラギノ角ゴ Pro W3"/>
              </a:rPr>
              <a:t> et al</a:t>
            </a:r>
            <a:r>
              <a:rPr lang="nl-NL" altLang="nl-NL" sz="800" dirty="0">
                <a:ea typeface="ヒラギノ角ゴ Pro W3"/>
                <a:cs typeface="ヒラギノ角ゴ Pro W3"/>
              </a:rPr>
              <a:t>. </a:t>
            </a:r>
            <a:r>
              <a:rPr lang="nl-NL" altLang="nl-NL" sz="800" i="1" dirty="0">
                <a:ea typeface="ヒラギノ角ゴ Pro W3"/>
                <a:cs typeface="ヒラギノ角ゴ Pro W3"/>
              </a:rPr>
              <a:t>NTD </a:t>
            </a:r>
            <a:r>
              <a:rPr lang="nl-NL" altLang="nl-NL" sz="800" dirty="0">
                <a:ea typeface="ヒラギノ角ゴ Pro W3"/>
                <a:cs typeface="ヒラギノ角ゴ Pro W3"/>
              </a:rPr>
              <a:t>2014;12(2):58-63</a:t>
            </a:r>
            <a:endParaRPr lang="en-GB" sz="800" dirty="0"/>
          </a:p>
        </p:txBody>
      </p:sp>
      <p:sp>
        <p:nvSpPr>
          <p:cNvPr id="4" name="Footer Placeholder 3"/>
          <p:cNvSpPr>
            <a:spLocks noGrp="1"/>
          </p:cNvSpPr>
          <p:nvPr>
            <p:ph type="ftr" sz="quarter" idx="11"/>
          </p:nvPr>
        </p:nvSpPr>
        <p:spPr/>
        <p:txBody>
          <a:bodyPr/>
          <a:lstStyle/>
          <a:p>
            <a:pPr>
              <a:defRPr/>
            </a:pPr>
            <a:r>
              <a:rPr lang="nl-NL" smtClean="0">
                <a:solidFill>
                  <a:prstClr val="black">
                    <a:tint val="75000"/>
                  </a:prstClr>
                </a:solidFill>
              </a:rPr>
              <a:t>Maatwerk bij Diabetes</a:t>
            </a:r>
            <a:endParaRPr lang="nl-NL">
              <a:solidFill>
                <a:prstClr val="black">
                  <a:tint val="75000"/>
                </a:prstClr>
              </a:solidFill>
            </a:endParaRPr>
          </a:p>
        </p:txBody>
      </p:sp>
    </p:spTree>
    <p:extLst>
      <p:ext uri="{BB962C8B-B14F-4D97-AF65-F5344CB8AC3E}">
        <p14:creationId xmlns:p14="http://schemas.microsoft.com/office/powerpoint/2010/main" val="425745905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PLENAIR</a:t>
            </a:r>
            <a:endParaRPr lang="en-GB" dirty="0"/>
          </a:p>
        </p:txBody>
      </p:sp>
      <p:sp>
        <p:nvSpPr>
          <p:cNvPr id="3" name="Content Placeholder 2"/>
          <p:cNvSpPr>
            <a:spLocks noGrp="1"/>
          </p:cNvSpPr>
          <p:nvPr>
            <p:ph idx="1"/>
          </p:nvPr>
        </p:nvSpPr>
        <p:spPr>
          <a:xfrm>
            <a:off x="316800" y="1312223"/>
            <a:ext cx="8029757" cy="2955789"/>
          </a:xfrm>
        </p:spPr>
        <p:txBody>
          <a:bodyPr/>
          <a:lstStyle/>
          <a:p>
            <a:r>
              <a:rPr lang="en-GB" dirty="0" smtClean="0"/>
              <a:t>Hoe </a:t>
            </a:r>
            <a:r>
              <a:rPr lang="en-GB" dirty="0" err="1" smtClean="0"/>
              <a:t>verhoudt</a:t>
            </a:r>
            <a:r>
              <a:rPr lang="en-GB" dirty="0" smtClean="0"/>
              <a:t> de NHG </a:t>
            </a:r>
            <a:r>
              <a:rPr lang="en-GB" dirty="0" err="1" smtClean="0"/>
              <a:t>richtlijn</a:t>
            </a:r>
            <a:r>
              <a:rPr lang="en-GB" dirty="0" smtClean="0"/>
              <a:t> diabetes mellitus type 2 </a:t>
            </a:r>
            <a:r>
              <a:rPr lang="en-GB" dirty="0" err="1" smtClean="0"/>
              <a:t>zich</a:t>
            </a:r>
            <a:r>
              <a:rPr lang="en-GB" dirty="0" smtClean="0"/>
              <a:t> ten </a:t>
            </a:r>
            <a:r>
              <a:rPr lang="en-GB" dirty="0" err="1" smtClean="0"/>
              <a:t>opzichte</a:t>
            </a:r>
            <a:r>
              <a:rPr lang="en-GB" dirty="0" smtClean="0"/>
              <a:t> van </a:t>
            </a:r>
            <a:r>
              <a:rPr lang="en-GB" dirty="0" err="1" smtClean="0"/>
              <a:t>andere</a:t>
            </a:r>
            <a:r>
              <a:rPr lang="en-GB" dirty="0" smtClean="0"/>
              <a:t> </a:t>
            </a:r>
            <a:r>
              <a:rPr lang="en-GB" dirty="0" err="1" smtClean="0"/>
              <a:t>richtlijnen</a:t>
            </a:r>
            <a:r>
              <a:rPr lang="en-GB" dirty="0" smtClean="0"/>
              <a:t>?</a:t>
            </a:r>
          </a:p>
          <a:p>
            <a:pPr marL="0" indent="0">
              <a:buNone/>
            </a:pPr>
            <a:endParaRPr lang="en-GB" dirty="0"/>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356442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err="1"/>
              <a:t>Medicamenteuze</a:t>
            </a:r>
            <a:r>
              <a:rPr lang="en-GB" sz="2000" dirty="0"/>
              <a:t> </a:t>
            </a:r>
            <a:r>
              <a:rPr lang="en-GB" sz="2000" dirty="0" err="1"/>
              <a:t>behandeling</a:t>
            </a:r>
            <a:r>
              <a:rPr lang="en-GB" sz="2000" dirty="0"/>
              <a:t> </a:t>
            </a:r>
            <a:r>
              <a:rPr lang="en-GB" sz="2000" dirty="0" smtClean="0"/>
              <a:t>– ADA/EASD 2015</a:t>
            </a:r>
            <a:endParaRPr lang="en-GB" sz="2000" dirty="0"/>
          </a:p>
        </p:txBody>
      </p:sp>
      <p:sp>
        <p:nvSpPr>
          <p:cNvPr id="3" name="Rounded Rectangle 2"/>
          <p:cNvSpPr/>
          <p:nvPr/>
        </p:nvSpPr>
        <p:spPr>
          <a:xfrm>
            <a:off x="1504334" y="931449"/>
            <a:ext cx="7216878" cy="3636000"/>
          </a:xfrm>
          <a:prstGeom prst="roundRect">
            <a:avLst>
              <a:gd name="adj" fmla="val 3198"/>
            </a:avLst>
          </a:prstGeom>
          <a:solidFill>
            <a:srgbClr val="72B5CC"/>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1" tIns="0" rIns="68571" bIns="34289"/>
          <a:lstStyle/>
          <a:p>
            <a:pPr algn="ctr" defTabSz="685698" fontAlgn="auto">
              <a:spcBef>
                <a:spcPts val="0"/>
              </a:spcBef>
              <a:spcAft>
                <a:spcPts val="0"/>
              </a:spcAft>
              <a:defRPr/>
            </a:pPr>
            <a:r>
              <a:rPr lang="en-GB" sz="1200" b="1" dirty="0">
                <a:solidFill>
                  <a:srgbClr val="001965"/>
                </a:solidFill>
              </a:rPr>
              <a:t>Healthy eating, weight control, increased physical activity, </a:t>
            </a:r>
            <a:br>
              <a:rPr lang="en-GB" sz="1200" b="1" dirty="0">
                <a:solidFill>
                  <a:srgbClr val="001965"/>
                </a:solidFill>
              </a:rPr>
            </a:br>
            <a:r>
              <a:rPr lang="en-GB" sz="1200" b="1" dirty="0">
                <a:solidFill>
                  <a:srgbClr val="001965"/>
                </a:solidFill>
              </a:rPr>
              <a:t>and diabetes education</a:t>
            </a:r>
            <a:endParaRPr lang="en-GB" b="1" dirty="0">
              <a:solidFill>
                <a:srgbClr val="001965"/>
              </a:solidFill>
            </a:endParaRPr>
          </a:p>
        </p:txBody>
      </p:sp>
      <p:sp>
        <p:nvSpPr>
          <p:cNvPr id="4" name="Rectangle 3"/>
          <p:cNvSpPr/>
          <p:nvPr/>
        </p:nvSpPr>
        <p:spPr>
          <a:xfrm>
            <a:off x="1700978" y="1409408"/>
            <a:ext cx="6840000" cy="3071688"/>
          </a:xfrm>
          <a:prstGeom prst="rect">
            <a:avLst/>
          </a:prstGeom>
          <a:solidFill>
            <a:srgbClr val="E0DED8"/>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41338" tIns="35994" rIns="41338" bIns="52502"/>
          <a:lstStyle/>
          <a:p>
            <a:pPr algn="ctr" defTabSz="685698">
              <a:spcBef>
                <a:spcPct val="50000"/>
              </a:spcBef>
              <a:defRPr/>
            </a:pPr>
            <a:r>
              <a:rPr lang="en-GB" sz="1575" b="1" dirty="0">
                <a:solidFill>
                  <a:srgbClr val="001965"/>
                </a:solidFill>
                <a:ea typeface="Verdana" pitchFamily="34" charset="0"/>
                <a:cs typeface="Verdana" pitchFamily="34" charset="0"/>
              </a:rPr>
              <a:t>Metformin</a:t>
            </a:r>
          </a:p>
        </p:txBody>
      </p:sp>
      <p:sp>
        <p:nvSpPr>
          <p:cNvPr id="5" name="TextBox 9"/>
          <p:cNvSpPr txBox="1">
            <a:spLocks noChangeArrowheads="1"/>
          </p:cNvSpPr>
          <p:nvPr/>
        </p:nvSpPr>
        <p:spPr bwMode="auto">
          <a:xfrm>
            <a:off x="513992" y="1220956"/>
            <a:ext cx="951015" cy="47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996" tIns="52502" rIns="104996" bIns="5250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spcBef>
                <a:spcPct val="50000"/>
              </a:spcBef>
            </a:pPr>
            <a:r>
              <a:rPr lang="en-GB" altLang="en-US" sz="1200" dirty="0">
                <a:solidFill>
                  <a:srgbClr val="001965"/>
                </a:solidFill>
              </a:rPr>
              <a:t>Mono-</a:t>
            </a:r>
            <a:br>
              <a:rPr lang="en-GB" altLang="en-US" sz="1200" dirty="0">
                <a:solidFill>
                  <a:srgbClr val="001965"/>
                </a:solidFill>
              </a:rPr>
            </a:br>
            <a:r>
              <a:rPr lang="en-GB" altLang="en-US" sz="1200" dirty="0">
                <a:solidFill>
                  <a:srgbClr val="001965"/>
                </a:solidFill>
              </a:rPr>
              <a:t>therapy</a:t>
            </a:r>
          </a:p>
        </p:txBody>
      </p:sp>
      <p:sp>
        <p:nvSpPr>
          <p:cNvPr id="6" name="TextBox 10"/>
          <p:cNvSpPr txBox="1">
            <a:spLocks noChangeArrowheads="1"/>
          </p:cNvSpPr>
          <p:nvPr/>
        </p:nvSpPr>
        <p:spPr bwMode="auto">
          <a:xfrm>
            <a:off x="510051" y="1750927"/>
            <a:ext cx="948952" cy="47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996" tIns="52502" rIns="104996" bIns="5250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spcBef>
                <a:spcPct val="50000"/>
              </a:spcBef>
            </a:pPr>
            <a:r>
              <a:rPr lang="en-GB" altLang="en-US" sz="1200" dirty="0">
                <a:solidFill>
                  <a:srgbClr val="001965"/>
                </a:solidFill>
              </a:rPr>
              <a:t>Dual </a:t>
            </a:r>
            <a:br>
              <a:rPr lang="en-GB" altLang="en-US" sz="1200" dirty="0">
                <a:solidFill>
                  <a:srgbClr val="001965"/>
                </a:solidFill>
              </a:rPr>
            </a:br>
            <a:r>
              <a:rPr lang="en-GB" altLang="en-US" sz="1200" dirty="0">
                <a:solidFill>
                  <a:srgbClr val="001965"/>
                </a:solidFill>
              </a:rPr>
              <a:t>therapy</a:t>
            </a:r>
            <a:endParaRPr lang="en-GB" altLang="en-US" sz="1200" baseline="30000" dirty="0">
              <a:solidFill>
                <a:srgbClr val="001965"/>
              </a:solidFill>
            </a:endParaRPr>
          </a:p>
        </p:txBody>
      </p:sp>
      <p:sp>
        <p:nvSpPr>
          <p:cNvPr id="7" name="TextBox 11"/>
          <p:cNvSpPr txBox="1">
            <a:spLocks noChangeArrowheads="1"/>
          </p:cNvSpPr>
          <p:nvPr/>
        </p:nvSpPr>
        <p:spPr bwMode="auto">
          <a:xfrm>
            <a:off x="514863" y="2803695"/>
            <a:ext cx="913882" cy="47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996" tIns="52502" rIns="104996" bIns="5250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spcBef>
                <a:spcPct val="50000"/>
              </a:spcBef>
            </a:pPr>
            <a:r>
              <a:rPr lang="en-GB" altLang="en-US" sz="1200" dirty="0">
                <a:solidFill>
                  <a:srgbClr val="001965"/>
                </a:solidFill>
              </a:rPr>
              <a:t>Triple therapy</a:t>
            </a:r>
            <a:endParaRPr lang="en-GB" altLang="en-US" sz="1200" baseline="30000" dirty="0">
              <a:solidFill>
                <a:srgbClr val="001965"/>
              </a:solidFill>
            </a:endParaRPr>
          </a:p>
        </p:txBody>
      </p:sp>
      <p:sp>
        <p:nvSpPr>
          <p:cNvPr id="8" name="TextBox 12"/>
          <p:cNvSpPr txBox="1">
            <a:spLocks noChangeArrowheads="1"/>
          </p:cNvSpPr>
          <p:nvPr/>
        </p:nvSpPr>
        <p:spPr bwMode="auto">
          <a:xfrm>
            <a:off x="500420" y="3835570"/>
            <a:ext cx="1093005" cy="62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52502" rIns="72000" bIns="5250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spcBef>
                <a:spcPct val="50000"/>
              </a:spcBef>
            </a:pPr>
            <a:r>
              <a:rPr lang="en-GB" altLang="en-US" sz="1125" dirty="0">
                <a:solidFill>
                  <a:srgbClr val="001965"/>
                </a:solidFill>
              </a:rPr>
              <a:t>Combination injectable therapy</a:t>
            </a:r>
            <a:endParaRPr lang="en-GB" altLang="en-US" sz="1125" baseline="30000" dirty="0">
              <a:solidFill>
                <a:srgbClr val="001965"/>
              </a:solidFill>
            </a:endParaRPr>
          </a:p>
        </p:txBody>
      </p:sp>
      <p:cxnSp>
        <p:nvCxnSpPr>
          <p:cNvPr id="9" name="Straight Connector 8"/>
          <p:cNvCxnSpPr/>
          <p:nvPr/>
        </p:nvCxnSpPr>
        <p:spPr>
          <a:xfrm>
            <a:off x="608576" y="3847601"/>
            <a:ext cx="788511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8574" y="2261127"/>
            <a:ext cx="7897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574" y="1719790"/>
            <a:ext cx="78979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96749" y="4126584"/>
            <a:ext cx="6621362" cy="283270"/>
          </a:xfrm>
          <a:prstGeom prst="rect">
            <a:avLst/>
          </a:prstGeom>
          <a:solidFill>
            <a:srgbClr val="82786F"/>
          </a:solidFill>
          <a:ln>
            <a:solidFill>
              <a:srgbClr val="82786F"/>
            </a:solid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04996" tIns="52502" rIns="104996" bIns="52502" anchor="ctr"/>
          <a:lstStyle/>
          <a:p>
            <a:pPr algn="ctr" defTabSz="685698">
              <a:spcBef>
                <a:spcPct val="50000"/>
              </a:spcBef>
              <a:defRPr/>
            </a:pPr>
            <a:endParaRPr lang="en-GB" sz="1125" b="1" dirty="0">
              <a:solidFill>
                <a:srgbClr val="FFFFFF"/>
              </a:solidFill>
              <a:ea typeface="Verdana" pitchFamily="34" charset="0"/>
              <a:cs typeface="Verdana" pitchFamily="34" charset="0"/>
            </a:endParaRPr>
          </a:p>
        </p:txBody>
      </p:sp>
      <p:sp>
        <p:nvSpPr>
          <p:cNvPr id="13" name="Rectangle 12"/>
          <p:cNvSpPr/>
          <p:nvPr/>
        </p:nvSpPr>
        <p:spPr bwMode="auto">
          <a:xfrm>
            <a:off x="1796754" y="2330193"/>
            <a:ext cx="973043" cy="1429474"/>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68571" tIns="34289" rIns="68571" bIns="34289"/>
          <a:lstStyle/>
          <a:p>
            <a:pPr algn="ctr" defTabSz="685698">
              <a:spcBef>
                <a:spcPct val="50000"/>
              </a:spcBef>
              <a:defRPr/>
            </a:pPr>
            <a:r>
              <a:rPr lang="en-GB" sz="675" dirty="0">
                <a:solidFill>
                  <a:srgbClr val="001965"/>
                </a:solidFill>
              </a:rPr>
              <a:t>Metformin + Sulphonylurea +</a:t>
            </a:r>
            <a:endParaRPr lang="en-GB" sz="675" baseline="30000" dirty="0">
              <a:solidFill>
                <a:srgbClr val="001965"/>
              </a:solidFill>
            </a:endParaRPr>
          </a:p>
        </p:txBody>
      </p:sp>
      <p:sp>
        <p:nvSpPr>
          <p:cNvPr id="14" name="Rectangle 13"/>
          <p:cNvSpPr/>
          <p:nvPr/>
        </p:nvSpPr>
        <p:spPr bwMode="auto">
          <a:xfrm>
            <a:off x="2121097" y="2642004"/>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TZD</a:t>
            </a:r>
          </a:p>
        </p:txBody>
      </p:sp>
      <p:sp>
        <p:nvSpPr>
          <p:cNvPr id="15" name="Rectangle 14"/>
          <p:cNvSpPr/>
          <p:nvPr/>
        </p:nvSpPr>
        <p:spPr bwMode="auto">
          <a:xfrm>
            <a:off x="2121097" y="2847668"/>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DPP-4i</a:t>
            </a:r>
          </a:p>
        </p:txBody>
      </p:sp>
      <p:sp>
        <p:nvSpPr>
          <p:cNvPr id="16" name="Rectangle 15"/>
          <p:cNvSpPr/>
          <p:nvPr/>
        </p:nvSpPr>
        <p:spPr bwMode="auto">
          <a:xfrm>
            <a:off x="2121097" y="3054189"/>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GLP-1 RA</a:t>
            </a:r>
          </a:p>
        </p:txBody>
      </p:sp>
      <p:sp>
        <p:nvSpPr>
          <p:cNvPr id="17" name="Rectangle 16"/>
          <p:cNvSpPr/>
          <p:nvPr/>
        </p:nvSpPr>
        <p:spPr bwMode="auto">
          <a:xfrm>
            <a:off x="2121097" y="3260193"/>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Insulin</a:t>
            </a:r>
            <a:endParaRPr lang="en-GB" sz="600" baseline="30000" dirty="0">
              <a:solidFill>
                <a:srgbClr val="001965"/>
              </a:solidFill>
            </a:endParaRPr>
          </a:p>
        </p:txBody>
      </p:sp>
      <p:sp>
        <p:nvSpPr>
          <p:cNvPr id="18" name="TextBox 17"/>
          <p:cNvSpPr txBox="1"/>
          <p:nvPr/>
        </p:nvSpPr>
        <p:spPr bwMode="auto">
          <a:xfrm>
            <a:off x="1796747"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19" name="TextBox 18"/>
          <p:cNvSpPr txBox="1"/>
          <p:nvPr/>
        </p:nvSpPr>
        <p:spPr bwMode="auto">
          <a:xfrm>
            <a:off x="1796747"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20" name="TextBox 19"/>
          <p:cNvSpPr txBox="1"/>
          <p:nvPr/>
        </p:nvSpPr>
        <p:spPr bwMode="auto">
          <a:xfrm>
            <a:off x="1796747" y="3263359"/>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21" name="Rectangle 20"/>
          <p:cNvSpPr/>
          <p:nvPr/>
        </p:nvSpPr>
        <p:spPr bwMode="auto">
          <a:xfrm>
            <a:off x="2928746" y="2336856"/>
            <a:ext cx="973043" cy="1422810"/>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68571" tIns="34289" rIns="68571" bIns="34289"/>
          <a:lstStyle/>
          <a:p>
            <a:pPr algn="ctr" defTabSz="685698">
              <a:spcBef>
                <a:spcPct val="50000"/>
              </a:spcBef>
              <a:defRPr/>
            </a:pPr>
            <a:r>
              <a:rPr lang="en-GB" sz="675" dirty="0">
                <a:solidFill>
                  <a:srgbClr val="001965"/>
                </a:solidFill>
              </a:rPr>
              <a:t>Metformin +</a:t>
            </a:r>
            <a:br>
              <a:rPr lang="en-GB" sz="675" dirty="0">
                <a:solidFill>
                  <a:srgbClr val="001965"/>
                </a:solidFill>
              </a:rPr>
            </a:br>
            <a:r>
              <a:rPr lang="en-GB" sz="675" dirty="0">
                <a:solidFill>
                  <a:srgbClr val="001965"/>
                </a:solidFill>
              </a:rPr>
              <a:t>Thiazolidinedione +</a:t>
            </a:r>
            <a:endParaRPr lang="en-GB" sz="675" baseline="30000" dirty="0">
              <a:solidFill>
                <a:srgbClr val="001965"/>
              </a:solidFill>
            </a:endParaRPr>
          </a:p>
        </p:txBody>
      </p:sp>
      <p:sp>
        <p:nvSpPr>
          <p:cNvPr id="22" name="Rectangle 21"/>
          <p:cNvSpPr/>
          <p:nvPr/>
        </p:nvSpPr>
        <p:spPr bwMode="auto">
          <a:xfrm>
            <a:off x="3253090" y="2642004"/>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SU</a:t>
            </a:r>
            <a:endParaRPr lang="en-GB" sz="600" baseline="30000" dirty="0">
              <a:solidFill>
                <a:srgbClr val="001965"/>
              </a:solidFill>
            </a:endParaRPr>
          </a:p>
        </p:txBody>
      </p:sp>
      <p:sp>
        <p:nvSpPr>
          <p:cNvPr id="23" name="Rectangle 22"/>
          <p:cNvSpPr/>
          <p:nvPr/>
        </p:nvSpPr>
        <p:spPr bwMode="auto">
          <a:xfrm>
            <a:off x="3253090" y="2847668"/>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DPP-4i</a:t>
            </a:r>
          </a:p>
        </p:txBody>
      </p:sp>
      <p:sp>
        <p:nvSpPr>
          <p:cNvPr id="24" name="Rectangle 23"/>
          <p:cNvSpPr/>
          <p:nvPr/>
        </p:nvSpPr>
        <p:spPr bwMode="auto">
          <a:xfrm>
            <a:off x="3253090" y="3054189"/>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GLP-1 RA</a:t>
            </a:r>
          </a:p>
        </p:txBody>
      </p:sp>
      <p:sp>
        <p:nvSpPr>
          <p:cNvPr id="25" name="Rectangle 24"/>
          <p:cNvSpPr/>
          <p:nvPr/>
        </p:nvSpPr>
        <p:spPr bwMode="auto">
          <a:xfrm>
            <a:off x="3253090" y="3260193"/>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Insulin</a:t>
            </a:r>
            <a:endParaRPr lang="en-GB" sz="600" baseline="30000" dirty="0">
              <a:solidFill>
                <a:srgbClr val="001965"/>
              </a:solidFill>
            </a:endParaRPr>
          </a:p>
        </p:txBody>
      </p:sp>
      <p:sp>
        <p:nvSpPr>
          <p:cNvPr id="26" name="TextBox 25"/>
          <p:cNvSpPr txBox="1"/>
          <p:nvPr/>
        </p:nvSpPr>
        <p:spPr bwMode="auto">
          <a:xfrm>
            <a:off x="2924079"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27" name="TextBox 26"/>
          <p:cNvSpPr txBox="1"/>
          <p:nvPr/>
        </p:nvSpPr>
        <p:spPr bwMode="auto">
          <a:xfrm>
            <a:off x="2924079"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28" name="TextBox 27"/>
          <p:cNvSpPr txBox="1"/>
          <p:nvPr/>
        </p:nvSpPr>
        <p:spPr bwMode="auto">
          <a:xfrm>
            <a:off x="2924079" y="3260188"/>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29" name="Rectangle 28"/>
          <p:cNvSpPr/>
          <p:nvPr/>
        </p:nvSpPr>
        <p:spPr bwMode="auto">
          <a:xfrm>
            <a:off x="4060738" y="2343398"/>
            <a:ext cx="973043" cy="1416267"/>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68571" tIns="34289" rIns="68571" bIns="34289"/>
          <a:lstStyle/>
          <a:p>
            <a:pPr algn="ctr" defTabSz="685698">
              <a:spcBef>
                <a:spcPct val="50000"/>
              </a:spcBef>
              <a:defRPr/>
            </a:pPr>
            <a:r>
              <a:rPr lang="en-GB" sz="675" dirty="0">
                <a:solidFill>
                  <a:srgbClr val="001965"/>
                </a:solidFill>
              </a:rPr>
              <a:t>Metformin +</a:t>
            </a:r>
            <a:br>
              <a:rPr lang="en-GB" sz="675" dirty="0">
                <a:solidFill>
                  <a:srgbClr val="001965"/>
                </a:solidFill>
              </a:rPr>
            </a:br>
            <a:r>
              <a:rPr lang="en-GB" sz="675" dirty="0">
                <a:solidFill>
                  <a:srgbClr val="001965"/>
                </a:solidFill>
              </a:rPr>
              <a:t>DPP-4 inhibitor +</a:t>
            </a:r>
            <a:endParaRPr lang="en-GB" sz="675" baseline="30000" dirty="0">
              <a:solidFill>
                <a:srgbClr val="001965"/>
              </a:solidFill>
            </a:endParaRPr>
          </a:p>
        </p:txBody>
      </p:sp>
      <p:sp>
        <p:nvSpPr>
          <p:cNvPr id="30" name="Rectangle 29"/>
          <p:cNvSpPr/>
          <p:nvPr/>
        </p:nvSpPr>
        <p:spPr bwMode="auto">
          <a:xfrm>
            <a:off x="4385083" y="2642004"/>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SU</a:t>
            </a:r>
            <a:endParaRPr lang="en-GB" sz="600" baseline="30000" dirty="0">
              <a:solidFill>
                <a:srgbClr val="001965"/>
              </a:solidFill>
            </a:endParaRPr>
          </a:p>
        </p:txBody>
      </p:sp>
      <p:sp>
        <p:nvSpPr>
          <p:cNvPr id="31" name="Rectangle 30"/>
          <p:cNvSpPr/>
          <p:nvPr/>
        </p:nvSpPr>
        <p:spPr bwMode="auto">
          <a:xfrm>
            <a:off x="4385083" y="2847668"/>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TZD</a:t>
            </a:r>
          </a:p>
        </p:txBody>
      </p:sp>
      <p:sp>
        <p:nvSpPr>
          <p:cNvPr id="32" name="Rectangle 31"/>
          <p:cNvSpPr/>
          <p:nvPr/>
        </p:nvSpPr>
        <p:spPr bwMode="auto">
          <a:xfrm>
            <a:off x="4385083" y="3054189"/>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Insulin</a:t>
            </a:r>
            <a:endParaRPr lang="en-GB" sz="600" baseline="30000" dirty="0">
              <a:solidFill>
                <a:srgbClr val="001965"/>
              </a:solidFill>
            </a:endParaRPr>
          </a:p>
        </p:txBody>
      </p:sp>
      <p:sp>
        <p:nvSpPr>
          <p:cNvPr id="33" name="TextBox 32"/>
          <p:cNvSpPr txBox="1"/>
          <p:nvPr/>
        </p:nvSpPr>
        <p:spPr bwMode="auto">
          <a:xfrm>
            <a:off x="4060731"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34" name="TextBox 33"/>
          <p:cNvSpPr txBox="1"/>
          <p:nvPr/>
        </p:nvSpPr>
        <p:spPr bwMode="auto">
          <a:xfrm>
            <a:off x="4060731"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35" name="Rectangle 34"/>
          <p:cNvSpPr/>
          <p:nvPr/>
        </p:nvSpPr>
        <p:spPr bwMode="auto">
          <a:xfrm>
            <a:off x="6313594" y="2340774"/>
            <a:ext cx="973043" cy="1418890"/>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68571" tIns="34289" rIns="68571" bIns="34289"/>
          <a:lstStyle/>
          <a:p>
            <a:pPr algn="ctr" defTabSz="685698">
              <a:spcBef>
                <a:spcPct val="50000"/>
              </a:spcBef>
              <a:defRPr/>
            </a:pPr>
            <a:r>
              <a:rPr lang="en-GB" sz="675" dirty="0">
                <a:solidFill>
                  <a:srgbClr val="001965"/>
                </a:solidFill>
              </a:rPr>
              <a:t>Metformin +</a:t>
            </a:r>
            <a:br>
              <a:rPr lang="en-GB" sz="675" dirty="0">
                <a:solidFill>
                  <a:srgbClr val="001965"/>
                </a:solidFill>
              </a:rPr>
            </a:br>
            <a:r>
              <a:rPr lang="en-GB" sz="675" dirty="0">
                <a:solidFill>
                  <a:srgbClr val="001965"/>
                </a:solidFill>
              </a:rPr>
              <a:t>GLP-1 RA +</a:t>
            </a:r>
          </a:p>
        </p:txBody>
      </p:sp>
      <p:sp>
        <p:nvSpPr>
          <p:cNvPr id="36" name="Rectangle 35"/>
          <p:cNvSpPr/>
          <p:nvPr/>
        </p:nvSpPr>
        <p:spPr bwMode="auto">
          <a:xfrm>
            <a:off x="6637939" y="2642004"/>
            <a:ext cx="559220" cy="180919"/>
          </a:xfrm>
          <a:prstGeom prst="rect">
            <a:avLst/>
          </a:prstGeom>
          <a:solidFill>
            <a:srgbClr val="C2DEEA"/>
          </a:solidFill>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SU</a:t>
            </a:r>
            <a:endParaRPr lang="en-GB" sz="600" baseline="30000" dirty="0">
              <a:solidFill>
                <a:srgbClr val="001965"/>
              </a:solidFill>
            </a:endParaRPr>
          </a:p>
        </p:txBody>
      </p:sp>
      <p:sp>
        <p:nvSpPr>
          <p:cNvPr id="37" name="Rectangle 36"/>
          <p:cNvSpPr/>
          <p:nvPr/>
        </p:nvSpPr>
        <p:spPr bwMode="auto">
          <a:xfrm>
            <a:off x="6637939" y="2847668"/>
            <a:ext cx="559220" cy="180919"/>
          </a:xfrm>
          <a:prstGeom prst="rect">
            <a:avLst/>
          </a:prstGeom>
          <a:solidFill>
            <a:srgbClr val="C2DEEA"/>
          </a:solidFill>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TZD</a:t>
            </a:r>
          </a:p>
        </p:txBody>
      </p:sp>
      <p:sp>
        <p:nvSpPr>
          <p:cNvPr id="38" name="Rectangle 37"/>
          <p:cNvSpPr/>
          <p:nvPr/>
        </p:nvSpPr>
        <p:spPr bwMode="auto">
          <a:xfrm>
            <a:off x="6637939" y="3054189"/>
            <a:ext cx="559220" cy="180919"/>
          </a:xfrm>
          <a:prstGeom prst="rect">
            <a:avLst/>
          </a:prstGeom>
          <a:solidFill>
            <a:srgbClr val="C2DEEA"/>
          </a:solidFill>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Insulin</a:t>
            </a:r>
            <a:endParaRPr lang="en-GB" sz="600" baseline="30000" dirty="0">
              <a:solidFill>
                <a:srgbClr val="001965"/>
              </a:solidFill>
            </a:endParaRPr>
          </a:p>
        </p:txBody>
      </p:sp>
      <p:sp>
        <p:nvSpPr>
          <p:cNvPr id="39" name="TextBox 38"/>
          <p:cNvSpPr txBox="1"/>
          <p:nvPr/>
        </p:nvSpPr>
        <p:spPr bwMode="auto">
          <a:xfrm>
            <a:off x="6313587"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40" name="TextBox 39"/>
          <p:cNvSpPr txBox="1"/>
          <p:nvPr/>
        </p:nvSpPr>
        <p:spPr bwMode="auto">
          <a:xfrm>
            <a:off x="6313587"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41" name="Rectangle 40"/>
          <p:cNvSpPr/>
          <p:nvPr/>
        </p:nvSpPr>
        <p:spPr bwMode="auto">
          <a:xfrm>
            <a:off x="7444695" y="2349544"/>
            <a:ext cx="973414" cy="1410120"/>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68571" tIns="34289" rIns="68571" bIns="34289"/>
          <a:lstStyle/>
          <a:p>
            <a:pPr algn="ctr" defTabSz="685698">
              <a:spcBef>
                <a:spcPct val="50000"/>
              </a:spcBef>
              <a:defRPr/>
            </a:pPr>
            <a:r>
              <a:rPr lang="en-GB" sz="675" dirty="0">
                <a:solidFill>
                  <a:srgbClr val="001965"/>
                </a:solidFill>
              </a:rPr>
              <a:t>Metformin + </a:t>
            </a:r>
            <a:br>
              <a:rPr lang="en-GB" sz="675" dirty="0">
                <a:solidFill>
                  <a:srgbClr val="001965"/>
                </a:solidFill>
              </a:rPr>
            </a:br>
            <a:r>
              <a:rPr lang="en-GB" sz="675" dirty="0">
                <a:solidFill>
                  <a:srgbClr val="001965"/>
                </a:solidFill>
              </a:rPr>
              <a:t>Insulin (basal) +</a:t>
            </a:r>
          </a:p>
        </p:txBody>
      </p:sp>
      <p:sp>
        <p:nvSpPr>
          <p:cNvPr id="42" name="Rectangle 41"/>
          <p:cNvSpPr/>
          <p:nvPr/>
        </p:nvSpPr>
        <p:spPr bwMode="auto">
          <a:xfrm>
            <a:off x="7760217" y="2642004"/>
            <a:ext cx="559434" cy="180919"/>
          </a:xfrm>
          <a:prstGeom prst="rect">
            <a:avLst/>
          </a:prstGeom>
          <a:solidFill>
            <a:srgbClr val="C2DEEA"/>
          </a:solidFill>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TZD</a:t>
            </a:r>
            <a:endParaRPr lang="en-GB" sz="600" baseline="30000" dirty="0">
              <a:solidFill>
                <a:srgbClr val="001965"/>
              </a:solidFill>
            </a:endParaRPr>
          </a:p>
        </p:txBody>
      </p:sp>
      <p:sp>
        <p:nvSpPr>
          <p:cNvPr id="43" name="Rectangle 42"/>
          <p:cNvSpPr/>
          <p:nvPr/>
        </p:nvSpPr>
        <p:spPr bwMode="auto">
          <a:xfrm>
            <a:off x="7760217" y="2847668"/>
            <a:ext cx="559434" cy="180919"/>
          </a:xfrm>
          <a:prstGeom prst="rect">
            <a:avLst/>
          </a:prstGeom>
          <a:solidFill>
            <a:srgbClr val="C2DEEA"/>
          </a:solidFill>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DPP-4i</a:t>
            </a:r>
          </a:p>
        </p:txBody>
      </p:sp>
      <p:sp>
        <p:nvSpPr>
          <p:cNvPr id="44" name="Rectangle 43"/>
          <p:cNvSpPr/>
          <p:nvPr/>
        </p:nvSpPr>
        <p:spPr bwMode="auto">
          <a:xfrm>
            <a:off x="7760217" y="3054189"/>
            <a:ext cx="559434" cy="180919"/>
          </a:xfrm>
          <a:prstGeom prst="rect">
            <a:avLst/>
          </a:prstGeom>
          <a:solidFill>
            <a:srgbClr val="C2DEEA"/>
          </a:solidFill>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GLP-1 RA</a:t>
            </a:r>
            <a:endParaRPr lang="en-GB" sz="600" baseline="30000" dirty="0">
              <a:solidFill>
                <a:srgbClr val="001965"/>
              </a:solidFill>
            </a:endParaRPr>
          </a:p>
        </p:txBody>
      </p:sp>
      <p:sp>
        <p:nvSpPr>
          <p:cNvPr id="45" name="TextBox 44"/>
          <p:cNvSpPr txBox="1"/>
          <p:nvPr/>
        </p:nvSpPr>
        <p:spPr bwMode="auto">
          <a:xfrm>
            <a:off x="7435746"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46" name="TextBox 45"/>
          <p:cNvSpPr txBox="1"/>
          <p:nvPr/>
        </p:nvSpPr>
        <p:spPr bwMode="auto">
          <a:xfrm>
            <a:off x="7435746"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47" name="Rectangle 46"/>
          <p:cNvSpPr/>
          <p:nvPr/>
        </p:nvSpPr>
        <p:spPr>
          <a:xfrm>
            <a:off x="1792094" y="1779348"/>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Sulphonylurea</a:t>
            </a:r>
            <a:endParaRPr lang="en-GB" sz="825" baseline="30000" dirty="0">
              <a:solidFill>
                <a:srgbClr val="001965"/>
              </a:solidFill>
              <a:ea typeface="Verdana" pitchFamily="34" charset="0"/>
              <a:cs typeface="Verdana" pitchFamily="34" charset="0"/>
            </a:endParaRPr>
          </a:p>
        </p:txBody>
      </p:sp>
      <p:sp>
        <p:nvSpPr>
          <p:cNvPr id="48" name="Rectangle 47"/>
          <p:cNvSpPr/>
          <p:nvPr/>
        </p:nvSpPr>
        <p:spPr>
          <a:xfrm>
            <a:off x="2924086" y="1779348"/>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Thiazolidinedione</a:t>
            </a:r>
          </a:p>
        </p:txBody>
      </p:sp>
      <p:sp>
        <p:nvSpPr>
          <p:cNvPr id="49" name="Rectangle 48"/>
          <p:cNvSpPr/>
          <p:nvPr/>
        </p:nvSpPr>
        <p:spPr>
          <a:xfrm>
            <a:off x="4056078" y="1779348"/>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none"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DPP-4 inhibitor</a:t>
            </a:r>
          </a:p>
        </p:txBody>
      </p:sp>
      <p:sp>
        <p:nvSpPr>
          <p:cNvPr id="50" name="Rectangle 49"/>
          <p:cNvSpPr/>
          <p:nvPr/>
        </p:nvSpPr>
        <p:spPr>
          <a:xfrm>
            <a:off x="6313594" y="1789612"/>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GLP-1 receptor </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agonist</a:t>
            </a:r>
          </a:p>
        </p:txBody>
      </p:sp>
      <p:sp>
        <p:nvSpPr>
          <p:cNvPr id="51" name="Rectangle 50"/>
          <p:cNvSpPr/>
          <p:nvPr/>
        </p:nvSpPr>
        <p:spPr>
          <a:xfrm>
            <a:off x="7445585" y="1779348"/>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none"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Insulin</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(basal)</a:t>
            </a:r>
          </a:p>
        </p:txBody>
      </p:sp>
      <p:sp>
        <p:nvSpPr>
          <p:cNvPr id="52" name="Rectangle 51"/>
          <p:cNvSpPr/>
          <p:nvPr/>
        </p:nvSpPr>
        <p:spPr bwMode="auto">
          <a:xfrm>
            <a:off x="5181105" y="2346142"/>
            <a:ext cx="973043" cy="141352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71991" tIns="34289" rIns="71991" bIns="34289"/>
          <a:lstStyle/>
          <a:p>
            <a:pPr algn="ctr" defTabSz="685698">
              <a:spcBef>
                <a:spcPct val="50000"/>
              </a:spcBef>
              <a:defRPr/>
            </a:pPr>
            <a:r>
              <a:rPr lang="en-GB" sz="675" dirty="0">
                <a:solidFill>
                  <a:srgbClr val="001965"/>
                </a:solidFill>
              </a:rPr>
              <a:t>Metformin + SGLT2 inhibitor +</a:t>
            </a:r>
            <a:endParaRPr lang="en-GB" sz="675" baseline="30000" dirty="0">
              <a:solidFill>
                <a:srgbClr val="001965"/>
              </a:solidFill>
            </a:endParaRPr>
          </a:p>
        </p:txBody>
      </p:sp>
      <p:sp>
        <p:nvSpPr>
          <p:cNvPr id="53" name="Rectangle 52"/>
          <p:cNvSpPr/>
          <p:nvPr/>
        </p:nvSpPr>
        <p:spPr bwMode="auto">
          <a:xfrm>
            <a:off x="5505448" y="2642004"/>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SU</a:t>
            </a:r>
            <a:endParaRPr lang="en-GB" sz="600" baseline="30000" dirty="0">
              <a:solidFill>
                <a:srgbClr val="001965"/>
              </a:solidFill>
            </a:endParaRPr>
          </a:p>
        </p:txBody>
      </p:sp>
      <p:sp>
        <p:nvSpPr>
          <p:cNvPr id="54" name="Rectangle 53"/>
          <p:cNvSpPr/>
          <p:nvPr/>
        </p:nvSpPr>
        <p:spPr bwMode="auto">
          <a:xfrm>
            <a:off x="5505448" y="2847668"/>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TZD</a:t>
            </a:r>
          </a:p>
        </p:txBody>
      </p:sp>
      <p:sp>
        <p:nvSpPr>
          <p:cNvPr id="55" name="Rectangle 54"/>
          <p:cNvSpPr/>
          <p:nvPr/>
        </p:nvSpPr>
        <p:spPr bwMode="auto">
          <a:xfrm>
            <a:off x="5505448" y="3054189"/>
            <a:ext cx="559220" cy="180919"/>
          </a:xfrm>
          <a:prstGeom prst="rect">
            <a:avLst/>
          </a:prstGeom>
          <a:solidFill>
            <a:srgbClr val="C2DEEA"/>
          </a:solidFill>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Insulin</a:t>
            </a:r>
            <a:endParaRPr lang="en-GB" sz="600" baseline="30000" dirty="0">
              <a:solidFill>
                <a:srgbClr val="001965"/>
              </a:solidFill>
            </a:endParaRPr>
          </a:p>
        </p:txBody>
      </p:sp>
      <p:sp>
        <p:nvSpPr>
          <p:cNvPr id="56" name="TextBox 55"/>
          <p:cNvSpPr txBox="1"/>
          <p:nvPr/>
        </p:nvSpPr>
        <p:spPr bwMode="auto">
          <a:xfrm>
            <a:off x="5181098" y="2847663"/>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57" name="TextBox 56"/>
          <p:cNvSpPr txBox="1"/>
          <p:nvPr/>
        </p:nvSpPr>
        <p:spPr bwMode="auto">
          <a:xfrm>
            <a:off x="5181098" y="305418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58" name="Rectangle 57"/>
          <p:cNvSpPr/>
          <p:nvPr/>
        </p:nvSpPr>
        <p:spPr bwMode="auto">
          <a:xfrm>
            <a:off x="2129212" y="3468736"/>
            <a:ext cx="559220" cy="180919"/>
          </a:xfrm>
          <a:prstGeom prst="rect">
            <a:avLst/>
          </a:prstGeom>
          <a:solidFill>
            <a:srgbClr val="C2DEEA"/>
          </a:solidFill>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SGLT2i</a:t>
            </a:r>
            <a:endParaRPr lang="en-GB" sz="600" baseline="30000" dirty="0">
              <a:solidFill>
                <a:srgbClr val="001965"/>
              </a:solidFill>
            </a:endParaRPr>
          </a:p>
        </p:txBody>
      </p:sp>
      <p:sp>
        <p:nvSpPr>
          <p:cNvPr id="59" name="Rectangle 58"/>
          <p:cNvSpPr/>
          <p:nvPr/>
        </p:nvSpPr>
        <p:spPr bwMode="auto">
          <a:xfrm>
            <a:off x="3253090" y="3473777"/>
            <a:ext cx="559220" cy="180919"/>
          </a:xfrm>
          <a:prstGeom prst="rect">
            <a:avLst/>
          </a:prstGeom>
          <a:solidFill>
            <a:srgbClr val="C2DEEA"/>
          </a:solidFill>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SGLT2i</a:t>
            </a:r>
            <a:endParaRPr lang="en-GB" sz="600" baseline="30000" dirty="0">
              <a:solidFill>
                <a:srgbClr val="001965"/>
              </a:solidFill>
            </a:endParaRPr>
          </a:p>
        </p:txBody>
      </p:sp>
      <p:sp>
        <p:nvSpPr>
          <p:cNvPr id="60" name="Rectangle 59"/>
          <p:cNvSpPr/>
          <p:nvPr/>
        </p:nvSpPr>
        <p:spPr bwMode="auto">
          <a:xfrm>
            <a:off x="4385083" y="3260193"/>
            <a:ext cx="559220" cy="180919"/>
          </a:xfrm>
          <a:prstGeom prst="rect">
            <a:avLst/>
          </a:prstGeom>
          <a:solidFill>
            <a:srgbClr val="C2DEEA"/>
          </a:solidFill>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SGLT2i</a:t>
            </a:r>
            <a:endParaRPr lang="en-GB" sz="600" baseline="30000" dirty="0">
              <a:solidFill>
                <a:srgbClr val="001965"/>
              </a:solidFill>
            </a:endParaRPr>
          </a:p>
        </p:txBody>
      </p:sp>
      <p:sp>
        <p:nvSpPr>
          <p:cNvPr id="61" name="Rectangle 60"/>
          <p:cNvSpPr/>
          <p:nvPr/>
        </p:nvSpPr>
        <p:spPr bwMode="auto">
          <a:xfrm>
            <a:off x="5510446" y="3260193"/>
            <a:ext cx="559220" cy="180919"/>
          </a:xfrm>
          <a:prstGeom prst="rect">
            <a:avLst/>
          </a:prstGeom>
          <a:solidFill>
            <a:srgbClr val="C2DEEA"/>
          </a:solidFill>
        </p:spPr>
        <p:style>
          <a:lnRef idx="0">
            <a:schemeClr val="accent3"/>
          </a:lnRef>
          <a:fillRef idx="3">
            <a:schemeClr val="accent3"/>
          </a:fillRef>
          <a:effectRef idx="3">
            <a:schemeClr val="accent3"/>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DPP-4i</a:t>
            </a:r>
          </a:p>
        </p:txBody>
      </p:sp>
      <p:sp>
        <p:nvSpPr>
          <p:cNvPr id="62" name="Rectangle 61"/>
          <p:cNvSpPr/>
          <p:nvPr/>
        </p:nvSpPr>
        <p:spPr bwMode="auto">
          <a:xfrm>
            <a:off x="7760431" y="3260193"/>
            <a:ext cx="559220" cy="180919"/>
          </a:xfrm>
          <a:prstGeom prst="rect">
            <a:avLst/>
          </a:prstGeom>
          <a:solidFill>
            <a:srgbClr val="C2DEEA"/>
          </a:solidFill>
        </p:spPr>
        <p:style>
          <a:lnRef idx="0">
            <a:schemeClr val="accent6"/>
          </a:lnRef>
          <a:fillRef idx="3">
            <a:schemeClr val="accent6"/>
          </a:fillRef>
          <a:effectRef idx="3">
            <a:schemeClr val="accent6"/>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SGLT2i</a:t>
            </a:r>
            <a:endParaRPr lang="en-GB" sz="600" baseline="30000" dirty="0">
              <a:solidFill>
                <a:srgbClr val="001965"/>
              </a:solidFill>
            </a:endParaRPr>
          </a:p>
        </p:txBody>
      </p:sp>
      <p:sp>
        <p:nvSpPr>
          <p:cNvPr id="63" name="TextBox 62"/>
          <p:cNvSpPr txBox="1"/>
          <p:nvPr/>
        </p:nvSpPr>
        <p:spPr>
          <a:xfrm>
            <a:off x="4516437" y="3818627"/>
            <a:ext cx="1283025" cy="288539"/>
          </a:xfrm>
          <a:prstGeom prst="rect">
            <a:avLst/>
          </a:prstGeom>
          <a:noFill/>
        </p:spPr>
        <p:txBody>
          <a:bodyPr wrap="none" lIns="68571" tIns="34289" rIns="68571" bIns="34289" rtlCol="0">
            <a:spAutoFit/>
          </a:bodyPr>
          <a:lstStyle/>
          <a:p>
            <a:pPr defTabSz="685698"/>
            <a:r>
              <a:rPr lang="en-GB" sz="1425" dirty="0">
                <a:solidFill>
                  <a:srgbClr val="001965"/>
                </a:solidFill>
              </a:rPr>
              <a:t>Metformin +</a:t>
            </a:r>
          </a:p>
        </p:txBody>
      </p:sp>
      <p:sp>
        <p:nvSpPr>
          <p:cNvPr id="64" name="Rectangle 63"/>
          <p:cNvSpPr/>
          <p:nvPr/>
        </p:nvSpPr>
        <p:spPr bwMode="auto">
          <a:xfrm>
            <a:off x="4885398" y="4189342"/>
            <a:ext cx="695380" cy="167048"/>
          </a:xfrm>
          <a:prstGeom prst="rect">
            <a:avLst/>
          </a:prstGeom>
          <a:solidFill>
            <a:srgbClr val="C2DEEA"/>
          </a:solidFill>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Mealtime insulin</a:t>
            </a:r>
            <a:endParaRPr lang="en-GB" sz="600" baseline="30000" dirty="0">
              <a:solidFill>
                <a:srgbClr val="001965"/>
              </a:solidFill>
            </a:endParaRPr>
          </a:p>
        </p:txBody>
      </p:sp>
      <p:sp>
        <p:nvSpPr>
          <p:cNvPr id="65" name="Rectangle 64"/>
          <p:cNvSpPr/>
          <p:nvPr/>
        </p:nvSpPr>
        <p:spPr>
          <a:xfrm>
            <a:off x="3429030" y="4140775"/>
            <a:ext cx="1420884" cy="253914"/>
          </a:xfrm>
          <a:prstGeom prst="rect">
            <a:avLst/>
          </a:prstGeom>
        </p:spPr>
        <p:txBody>
          <a:bodyPr wrap="none" lIns="68571" tIns="34289" rIns="68571" bIns="34289">
            <a:spAutoFit/>
          </a:bodyPr>
          <a:lstStyle/>
          <a:p>
            <a:pPr algn="ctr" defTabSz="685698">
              <a:spcBef>
                <a:spcPct val="50000"/>
              </a:spcBef>
              <a:defRPr/>
            </a:pPr>
            <a:r>
              <a:rPr lang="en-GB" sz="1200" b="1" dirty="0">
                <a:solidFill>
                  <a:srgbClr val="FFFFFF"/>
                </a:solidFill>
                <a:ea typeface="Verdana" pitchFamily="34" charset="0"/>
                <a:cs typeface="Verdana" pitchFamily="34" charset="0"/>
              </a:rPr>
              <a:t>Basal insulin +</a:t>
            </a:r>
          </a:p>
        </p:txBody>
      </p:sp>
      <p:sp>
        <p:nvSpPr>
          <p:cNvPr id="66" name="TextBox 65"/>
          <p:cNvSpPr txBox="1"/>
          <p:nvPr/>
        </p:nvSpPr>
        <p:spPr bwMode="auto">
          <a:xfrm>
            <a:off x="4060731" y="3260188"/>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67" name="TextBox 66"/>
          <p:cNvSpPr txBox="1"/>
          <p:nvPr/>
        </p:nvSpPr>
        <p:spPr bwMode="auto">
          <a:xfrm>
            <a:off x="5181098" y="3249364"/>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68" name="TextBox 67"/>
          <p:cNvSpPr txBox="1"/>
          <p:nvPr/>
        </p:nvSpPr>
        <p:spPr bwMode="auto">
          <a:xfrm>
            <a:off x="7435746" y="3235495"/>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69" name="TextBox 68"/>
          <p:cNvSpPr txBox="1"/>
          <p:nvPr/>
        </p:nvSpPr>
        <p:spPr bwMode="auto">
          <a:xfrm>
            <a:off x="1796747" y="3456510"/>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70" name="TextBox 69"/>
          <p:cNvSpPr txBox="1"/>
          <p:nvPr/>
        </p:nvSpPr>
        <p:spPr bwMode="auto">
          <a:xfrm>
            <a:off x="2924079" y="3450226"/>
            <a:ext cx="346716" cy="196206"/>
          </a:xfrm>
          <a:prstGeom prst="rect">
            <a:avLst/>
          </a:prstGeom>
          <a:noFill/>
        </p:spPr>
        <p:txBody>
          <a:bodyPr lIns="68571" tIns="34289" rIns="68571" bIns="34289">
            <a:spAutoFit/>
          </a:bodyPr>
          <a:lstStyle/>
          <a:p>
            <a:pPr algn="r" defTabSz="685698">
              <a:spcBef>
                <a:spcPct val="50000"/>
              </a:spcBef>
              <a:defRPr/>
            </a:pPr>
            <a:r>
              <a:rPr lang="en-GB" sz="825" dirty="0">
                <a:solidFill>
                  <a:srgbClr val="001965"/>
                </a:solidFill>
                <a:latin typeface="Verdana"/>
              </a:rPr>
              <a:t>or</a:t>
            </a:r>
          </a:p>
        </p:txBody>
      </p:sp>
      <p:sp>
        <p:nvSpPr>
          <p:cNvPr id="71" name="Rectangle 70"/>
          <p:cNvSpPr/>
          <p:nvPr/>
        </p:nvSpPr>
        <p:spPr>
          <a:xfrm>
            <a:off x="5171785" y="1785866"/>
            <a:ext cx="982363" cy="418409"/>
          </a:xfrm>
          <a:prstGeom prst="rect">
            <a:avLst/>
          </a:prstGeom>
          <a:solidFill>
            <a:srgbClr val="C2DEEA"/>
          </a:solidFill>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none" lIns="41338" tIns="17999" rIns="41338" bIns="41338" anchor="t"/>
          <a:lstStyle/>
          <a:p>
            <a:pPr algn="ctr" defTabSz="685698">
              <a:spcBef>
                <a:spcPct val="50000"/>
              </a:spcBef>
              <a:defRPr/>
            </a:pPr>
            <a:r>
              <a:rPr lang="en-GB" sz="825" dirty="0">
                <a:solidFill>
                  <a:srgbClr val="001965"/>
                </a:solidFill>
                <a:ea typeface="Verdana" pitchFamily="34" charset="0"/>
                <a:cs typeface="Verdana" pitchFamily="34" charset="0"/>
              </a:rPr>
              <a:t>+</a:t>
            </a:r>
            <a:br>
              <a:rPr lang="en-GB" sz="825" dirty="0">
                <a:solidFill>
                  <a:srgbClr val="001965"/>
                </a:solidFill>
                <a:ea typeface="Verdana" pitchFamily="34" charset="0"/>
                <a:cs typeface="Verdana" pitchFamily="34" charset="0"/>
              </a:rPr>
            </a:br>
            <a:r>
              <a:rPr lang="en-GB" sz="825" dirty="0">
                <a:solidFill>
                  <a:srgbClr val="001965"/>
                </a:solidFill>
                <a:ea typeface="Verdana" pitchFamily="34" charset="0"/>
                <a:cs typeface="Verdana" pitchFamily="34" charset="0"/>
              </a:rPr>
              <a:t>SGLT2 inhibitor</a:t>
            </a:r>
          </a:p>
        </p:txBody>
      </p:sp>
      <p:sp>
        <p:nvSpPr>
          <p:cNvPr id="72" name="Down Arrow 71"/>
          <p:cNvSpPr/>
          <p:nvPr/>
        </p:nvSpPr>
        <p:spPr>
          <a:xfrm>
            <a:off x="323850" y="1301255"/>
            <a:ext cx="198256" cy="3045303"/>
          </a:xfrm>
          <a:prstGeom prst="downArrow">
            <a:avLst/>
          </a:prstGeom>
          <a:solidFill>
            <a:srgbClr val="AEA79F"/>
          </a:solidFill>
          <a:ln w="9525">
            <a:solidFill>
              <a:srgbClr val="AEA79F"/>
            </a:solid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GB" dirty="0">
              <a:solidFill>
                <a:srgbClr val="FFFFFF"/>
              </a:solidFill>
            </a:endParaRPr>
          </a:p>
        </p:txBody>
      </p:sp>
      <p:sp>
        <p:nvSpPr>
          <p:cNvPr id="73" name="TextBox 11"/>
          <p:cNvSpPr txBox="1">
            <a:spLocks noChangeArrowheads="1"/>
          </p:cNvSpPr>
          <p:nvPr/>
        </p:nvSpPr>
        <p:spPr bwMode="auto">
          <a:xfrm>
            <a:off x="5602474" y="4126339"/>
            <a:ext cx="450079" cy="25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996" tIns="52502" rIns="104996" bIns="5250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spcBef>
                <a:spcPct val="50000"/>
              </a:spcBef>
            </a:pPr>
            <a:r>
              <a:rPr lang="en-GB" altLang="en-US" sz="975" dirty="0">
                <a:solidFill>
                  <a:srgbClr val="FFFFFF"/>
                </a:solidFill>
              </a:rPr>
              <a:t>or</a:t>
            </a:r>
            <a:endParaRPr lang="en-GB" altLang="en-US" sz="975" baseline="30000" dirty="0">
              <a:solidFill>
                <a:srgbClr val="FFFFFF"/>
              </a:solidFill>
            </a:endParaRPr>
          </a:p>
        </p:txBody>
      </p:sp>
      <p:sp>
        <p:nvSpPr>
          <p:cNvPr id="74" name="Rectangle 73"/>
          <p:cNvSpPr/>
          <p:nvPr/>
        </p:nvSpPr>
        <p:spPr bwMode="auto">
          <a:xfrm>
            <a:off x="5987172" y="4178989"/>
            <a:ext cx="559434" cy="180919"/>
          </a:xfrm>
          <a:prstGeom prst="rect">
            <a:avLst/>
          </a:prstGeom>
          <a:solidFill>
            <a:srgbClr val="C2DEEA"/>
          </a:solidFill>
        </p:spPr>
        <p:style>
          <a:lnRef idx="0">
            <a:schemeClr val="accent1"/>
          </a:lnRef>
          <a:fillRef idx="3">
            <a:schemeClr val="accent1"/>
          </a:fillRef>
          <a:effectRef idx="3">
            <a:schemeClr val="accent1"/>
          </a:effectRef>
          <a:fontRef idx="minor">
            <a:schemeClr val="lt1"/>
          </a:fontRef>
        </p:style>
        <p:txBody>
          <a:bodyPr wrap="none" lIns="35994" tIns="35994" rIns="35994" bIns="35994" anchor="ctr" anchorCtr="1"/>
          <a:lstStyle/>
          <a:p>
            <a:pPr algn="ctr" defTabSz="685698">
              <a:spcBef>
                <a:spcPct val="50000"/>
              </a:spcBef>
              <a:defRPr/>
            </a:pPr>
            <a:r>
              <a:rPr lang="en-GB" sz="600" dirty="0">
                <a:solidFill>
                  <a:srgbClr val="001965"/>
                </a:solidFill>
              </a:rPr>
              <a:t>GLP-1 RA</a:t>
            </a:r>
            <a:endParaRPr lang="en-GB" sz="600" baseline="30000" dirty="0">
              <a:solidFill>
                <a:srgbClr val="001965"/>
              </a:solidFill>
            </a:endParaRPr>
          </a:p>
        </p:txBody>
      </p:sp>
      <p:sp>
        <p:nvSpPr>
          <p:cNvPr id="76" name="TextBox 9"/>
          <p:cNvSpPr txBox="1">
            <a:spLocks noChangeArrowheads="1"/>
          </p:cNvSpPr>
          <p:nvPr/>
        </p:nvSpPr>
        <p:spPr bwMode="auto">
          <a:xfrm>
            <a:off x="1006135" y="4584971"/>
            <a:ext cx="7247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685698"/>
            <a:r>
              <a:rPr lang="en-GB" sz="800" dirty="0"/>
              <a:t>SU, </a:t>
            </a:r>
            <a:r>
              <a:rPr lang="en-GB" sz="800" dirty="0" err="1"/>
              <a:t>sulfonylureumderivaten</a:t>
            </a:r>
            <a:r>
              <a:rPr lang="en-GB" sz="800" dirty="0"/>
              <a:t>; TZD, thiazolidinedione; DPP-4i, </a:t>
            </a:r>
            <a:r>
              <a:rPr lang="en-GB" sz="800" dirty="0" err="1"/>
              <a:t>dipeptidyl</a:t>
            </a:r>
            <a:r>
              <a:rPr lang="en-GB" sz="800" dirty="0"/>
              <a:t> peptidase-4 inhibitor; SGLT2-i, sodium-glucose cotransporter-2 inhibitor; GLP-1RA, glucagon-like peptide-1 </a:t>
            </a:r>
            <a:r>
              <a:rPr lang="en-GB" sz="800" dirty="0" err="1" smtClean="0"/>
              <a:t>receptoragonist</a:t>
            </a:r>
            <a:endParaRPr lang="en-GB" sz="800" dirty="0">
              <a:ea typeface="Verdana"/>
              <a:cs typeface="Verdana"/>
            </a:endParaRPr>
          </a:p>
          <a:p>
            <a:pPr defTabSz="685698"/>
            <a:endParaRPr lang="en-GB" sz="800" dirty="0" smtClean="0">
              <a:ea typeface="Verdana"/>
              <a:cs typeface="Verdana"/>
            </a:endParaRPr>
          </a:p>
          <a:p>
            <a:pPr defTabSz="685698"/>
            <a:r>
              <a:rPr lang="en-GB" sz="800" dirty="0" err="1" smtClean="0">
                <a:ea typeface="Verdana"/>
                <a:cs typeface="Verdana"/>
              </a:rPr>
              <a:t>Inzucchi</a:t>
            </a:r>
            <a:r>
              <a:rPr lang="en-GB" sz="800" dirty="0" smtClean="0">
                <a:ea typeface="Verdana"/>
                <a:cs typeface="Verdana"/>
              </a:rPr>
              <a:t> </a:t>
            </a:r>
            <a:r>
              <a:rPr lang="en-GB" sz="800" dirty="0">
                <a:ea typeface="Verdana"/>
                <a:cs typeface="Verdana"/>
              </a:rPr>
              <a:t>SE et al. </a:t>
            </a:r>
            <a:r>
              <a:rPr lang="en-GB" sz="800" i="1" dirty="0">
                <a:ea typeface="Verdana"/>
                <a:cs typeface="Verdana"/>
              </a:rPr>
              <a:t>Diabetes Care </a:t>
            </a:r>
            <a:r>
              <a:rPr lang="en-GB" sz="800" dirty="0">
                <a:ea typeface="Verdana"/>
                <a:cs typeface="Verdana"/>
              </a:rPr>
              <a:t>2015;38:140–149.</a:t>
            </a:r>
          </a:p>
        </p:txBody>
      </p:sp>
    </p:spTree>
    <p:extLst>
      <p:ext uri="{BB962C8B-B14F-4D97-AF65-F5344CB8AC3E}">
        <p14:creationId xmlns:p14="http://schemas.microsoft.com/office/powerpoint/2010/main" val="345549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p>
          <a:p>
            <a:r>
              <a:rPr lang="en-GB" b="1" dirty="0" smtClean="0"/>
              <a:t>18:20-18:40	Diabetes NHG overig, SGLT2/ GLP-receptoragonisten</a:t>
            </a:r>
          </a:p>
          <a:p>
            <a:endParaRPr lang="en-GB" b="1" dirty="0"/>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solidFill>
                  <a:schemeClr val="bg1">
                    <a:lumMod val="50000"/>
                  </a:schemeClr>
                </a:solidFill>
              </a:rPr>
              <a:t>	</a:t>
            </a:r>
            <a:endParaRPr lang="en-GB" b="1" dirty="0">
              <a:solidFill>
                <a:schemeClr val="bg1">
                  <a:lumMod val="50000"/>
                </a:schemeClr>
              </a:solidFill>
            </a:endParaRPr>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toetsvragen</a:t>
            </a:r>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en-GB" sz="1800" dirty="0" err="1" smtClean="0"/>
              <a:t>Medicamenteuze</a:t>
            </a:r>
            <a:r>
              <a:rPr lang="en-GB" sz="1800" dirty="0" smtClean="0"/>
              <a:t> </a:t>
            </a:r>
            <a:r>
              <a:rPr lang="en-GB" sz="1800" dirty="0" err="1" smtClean="0"/>
              <a:t>behandeling</a:t>
            </a:r>
            <a:r>
              <a:rPr lang="en-GB" sz="1800" dirty="0" smtClean="0"/>
              <a:t> </a:t>
            </a:r>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Stap 1</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200" noProof="1" smtClean="0">
              <a:solidFill>
                <a:srgbClr val="FFFFFF"/>
              </a:solidFill>
              <a:ea typeface="MS PGothic" pitchFamily="34" charset="-128"/>
            </a:endParaRPr>
          </a:p>
          <a:p>
            <a:pPr eaLnBrk="1" fontAlgn="base" hangingPunct="1">
              <a:spcBef>
                <a:spcPct val="20000"/>
              </a:spcBef>
              <a:spcAft>
                <a:spcPct val="0"/>
              </a:spcAft>
            </a:pPr>
            <a:endParaRPr lang="en-GB" sz="12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Start met metformine</a:t>
            </a:r>
            <a:endParaRPr lang="en-GB"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Stap 1</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Start met metformine</a:t>
            </a:r>
            <a:endParaRPr lang="en-GB"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2</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Voeg een SU toe*</a:t>
            </a: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3</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Voeg NPH-insuline eenmaaldaags toe </a:t>
            </a:r>
            <a:r>
              <a:rPr lang="en-GB" sz="1100" baseline="30000" noProof="1" smtClean="0">
                <a:solidFill>
                  <a:srgbClr val="FFFFFF"/>
                </a:solidFill>
                <a:ea typeface="MS PGothic" pitchFamily="34" charset="-128"/>
              </a:rPr>
              <a:t>†</a:t>
            </a: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en-GB" sz="1200" b="1" noProof="1" smtClean="0">
                <a:solidFill>
                  <a:srgbClr val="FFFFFF"/>
                </a:solidFill>
                <a:ea typeface="MS PGothic" pitchFamily="34" charset="-128"/>
              </a:rPr>
              <a:t>  Stap 4b</a:t>
            </a:r>
          </a:p>
          <a:p>
            <a:pPr eaLnBrk="1" fontAlgn="base" hangingPunct="1">
              <a:spcBef>
                <a:spcPct val="20000"/>
              </a:spcBef>
              <a:spcAft>
                <a:spcPct val="0"/>
              </a:spcAft>
            </a:pPr>
            <a:endParaRPr lang="en-GB" sz="1200" b="1"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r>
              <a:rPr lang="en-GB"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en-GB" sz="1100" noProof="1" smtClean="0">
              <a:solidFill>
                <a:srgbClr val="FFFFFF"/>
              </a:solidFill>
              <a:ea typeface="MS PGothic" pitchFamily="34" charset="-128"/>
            </a:endParaRPr>
          </a:p>
          <a:p>
            <a:pPr eaLnBrk="1" fontAlgn="base" hangingPunct="1">
              <a:spcBef>
                <a:spcPct val="20000"/>
              </a:spcBef>
              <a:spcAft>
                <a:spcPct val="0"/>
              </a:spcAft>
            </a:pPr>
            <a:endParaRPr lang="en-GB" sz="1200" b="1" noProof="1">
              <a:solidFill>
                <a:srgbClr val="FFFFFF"/>
              </a:solidFill>
              <a:ea typeface="MS PGothic" pitchFamily="34" charset="-128"/>
            </a:endParaRPr>
          </a:p>
        </p:txBody>
      </p:sp>
      <p:sp>
        <p:nvSpPr>
          <p:cNvPr id="2" name="TextBox 1"/>
          <p:cNvSpPr txBox="1"/>
          <p:nvPr/>
        </p:nvSpPr>
        <p:spPr>
          <a:xfrm>
            <a:off x="192157" y="4820982"/>
            <a:ext cx="8645456" cy="338554"/>
          </a:xfrm>
          <a:prstGeom prst="rect">
            <a:avLst/>
          </a:prstGeom>
          <a:noFill/>
        </p:spPr>
        <p:txBody>
          <a:bodyPr wrap="square" rtlCol="0">
            <a:spAutoFit/>
          </a:bodyPr>
          <a:lstStyle/>
          <a:p>
            <a:r>
              <a:rPr lang="en-GB" sz="800" dirty="0" smtClean="0">
                <a:solidFill>
                  <a:srgbClr val="001965"/>
                </a:solidFill>
              </a:rPr>
              <a:t>1 NHG-</a:t>
            </a:r>
            <a:r>
              <a:rPr lang="en-GB" sz="800" dirty="0" err="1" smtClean="0">
                <a:solidFill>
                  <a:srgbClr val="001965"/>
                </a:solidFill>
              </a:rPr>
              <a:t>Standaard</a:t>
            </a:r>
            <a:r>
              <a:rPr lang="en-GB" sz="800" dirty="0" smtClean="0">
                <a:solidFill>
                  <a:srgbClr val="001965"/>
                </a:solidFill>
              </a:rPr>
              <a:t> Diabetes Mellitus Type 2, </a:t>
            </a:r>
            <a:r>
              <a:rPr lang="en-GB" sz="800" dirty="0" err="1" smtClean="0">
                <a:solidFill>
                  <a:srgbClr val="001965"/>
                </a:solidFill>
              </a:rPr>
              <a:t>Derde</a:t>
            </a:r>
            <a:r>
              <a:rPr lang="en-GB" sz="800" dirty="0" smtClean="0">
                <a:solidFill>
                  <a:srgbClr val="001965"/>
                </a:solidFill>
              </a:rPr>
              <a:t> </a:t>
            </a:r>
            <a:r>
              <a:rPr lang="en-GB" sz="800" dirty="0" err="1" smtClean="0">
                <a:solidFill>
                  <a:srgbClr val="001965"/>
                </a:solidFill>
              </a:rPr>
              <a:t>herziening</a:t>
            </a:r>
            <a:r>
              <a:rPr lang="en-GB" sz="800" dirty="0" smtClean="0">
                <a:solidFill>
                  <a:srgbClr val="001965"/>
                </a:solidFill>
              </a:rPr>
              <a:t>. Rutten, G.E.H.M., de </a:t>
            </a:r>
            <a:r>
              <a:rPr lang="en-GB" sz="800" dirty="0" err="1" smtClean="0">
                <a:solidFill>
                  <a:srgbClr val="001965"/>
                </a:solidFill>
              </a:rPr>
              <a:t>Grauw</a:t>
            </a:r>
            <a:r>
              <a:rPr lang="en-GB" sz="800" dirty="0" smtClean="0">
                <a:solidFill>
                  <a:srgbClr val="001965"/>
                </a:solidFill>
              </a:rPr>
              <a:t>. W.J.C., </a:t>
            </a:r>
            <a:r>
              <a:rPr lang="en-GB" sz="800" dirty="0" err="1" smtClean="0">
                <a:solidFill>
                  <a:srgbClr val="001965"/>
                </a:solidFill>
              </a:rPr>
              <a:t>Nijpels</a:t>
            </a:r>
            <a:r>
              <a:rPr lang="en-GB" sz="800" dirty="0" smtClean="0">
                <a:solidFill>
                  <a:srgbClr val="001965"/>
                </a:solidFill>
              </a:rPr>
              <a:t>, G., Houweling, S.T., Van De </a:t>
            </a:r>
            <a:r>
              <a:rPr lang="en-GB" sz="800" dirty="0" err="1" smtClean="0">
                <a:solidFill>
                  <a:srgbClr val="001965"/>
                </a:solidFill>
              </a:rPr>
              <a:t>Laar</a:t>
            </a:r>
            <a:r>
              <a:rPr lang="en-GB" sz="800" dirty="0" smtClean="0">
                <a:solidFill>
                  <a:srgbClr val="001965"/>
                </a:solidFill>
              </a:rPr>
              <a:t>, F.A., </a:t>
            </a:r>
            <a:r>
              <a:rPr lang="en-GB" sz="800" dirty="0" err="1" smtClean="0">
                <a:solidFill>
                  <a:srgbClr val="001965"/>
                </a:solidFill>
              </a:rPr>
              <a:t>Bilo</a:t>
            </a:r>
            <a:r>
              <a:rPr lang="en-GB" sz="800" dirty="0" smtClean="0">
                <a:solidFill>
                  <a:srgbClr val="001965"/>
                </a:solidFill>
              </a:rPr>
              <a:t>, H.J., </a:t>
            </a:r>
            <a:r>
              <a:rPr lang="en-GB" sz="800" dirty="0" err="1" smtClean="0">
                <a:solidFill>
                  <a:srgbClr val="001965"/>
                </a:solidFill>
              </a:rPr>
              <a:t>Holleman</a:t>
            </a:r>
            <a:r>
              <a:rPr lang="en-GB" sz="800" dirty="0" smtClean="0">
                <a:solidFill>
                  <a:srgbClr val="001965"/>
                </a:solidFill>
              </a:rPr>
              <a:t>, F., Burgers, J.S., </a:t>
            </a:r>
            <a:r>
              <a:rPr lang="en-GB" sz="800" dirty="0" err="1" smtClean="0">
                <a:solidFill>
                  <a:srgbClr val="001965"/>
                </a:solidFill>
              </a:rPr>
              <a:t>Wiersma</a:t>
            </a:r>
            <a:r>
              <a:rPr lang="en-GB" sz="800" dirty="0" smtClean="0">
                <a:solidFill>
                  <a:srgbClr val="001965"/>
                </a:solidFill>
              </a:rPr>
              <a:t>, T.J., Janssen, P.G.H. Huisarts &amp; </a:t>
            </a:r>
            <a:r>
              <a:rPr lang="en-GB" sz="800" dirty="0" err="1" smtClean="0">
                <a:solidFill>
                  <a:srgbClr val="001965"/>
                </a:solidFill>
              </a:rPr>
              <a:t>Wetenschap</a:t>
            </a:r>
            <a:r>
              <a:rPr lang="en-GB" sz="800" dirty="0" smtClean="0">
                <a:solidFill>
                  <a:srgbClr val="001965"/>
                </a:solidFill>
              </a:rPr>
              <a:t> 2013: 56 (10): 512-25, nog steeds up to date</a:t>
            </a:r>
            <a:endParaRPr lang="en-GB"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en-GB" sz="800" dirty="0" smtClean="0">
                <a:solidFill>
                  <a:srgbClr val="001965"/>
                </a:solidFill>
              </a:rPr>
              <a:t>SU: </a:t>
            </a:r>
            <a:r>
              <a:rPr lang="en-GB" sz="800" dirty="0" err="1" smtClean="0">
                <a:solidFill>
                  <a:srgbClr val="001965"/>
                </a:solidFill>
              </a:rPr>
              <a:t>Sulfonylureumderivaat</a:t>
            </a:r>
            <a:endParaRPr lang="en-GB"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en-GB" sz="1400" dirty="0" err="1" smtClean="0">
                <a:solidFill>
                  <a:srgbClr val="001965"/>
                </a:solidFill>
              </a:rPr>
              <a:t>Stappenplan</a:t>
            </a:r>
            <a:r>
              <a:rPr lang="en-GB" sz="1400" dirty="0" smtClean="0">
                <a:solidFill>
                  <a:srgbClr val="001965"/>
                </a:solidFill>
              </a:rPr>
              <a:t> </a:t>
            </a:r>
            <a:r>
              <a:rPr lang="en-GB" sz="1400" dirty="0" err="1" smtClean="0">
                <a:solidFill>
                  <a:srgbClr val="001965"/>
                </a:solidFill>
              </a:rPr>
              <a:t>medicamenteuze</a:t>
            </a:r>
            <a:r>
              <a:rPr lang="en-GB" sz="1400" dirty="0" smtClean="0">
                <a:solidFill>
                  <a:srgbClr val="001965"/>
                </a:solidFill>
              </a:rPr>
              <a:t> </a:t>
            </a:r>
            <a:r>
              <a:rPr lang="en-GB" sz="1400" dirty="0" err="1" smtClean="0">
                <a:solidFill>
                  <a:srgbClr val="001965"/>
                </a:solidFill>
              </a:rPr>
              <a:t>behandeling</a:t>
            </a:r>
            <a:endParaRPr lang="en-GB"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en-GB" sz="900" dirty="0" smtClean="0"/>
              <a:t>* Van de </a:t>
            </a:r>
            <a:r>
              <a:rPr lang="en-GB" sz="900" dirty="0" err="1" smtClean="0"/>
              <a:t>sulfonylureumderivaten</a:t>
            </a:r>
            <a:r>
              <a:rPr lang="en-GB" sz="900" dirty="0" smtClean="0"/>
              <a:t> </a:t>
            </a:r>
            <a:r>
              <a:rPr lang="en-GB" sz="900" dirty="0" err="1" smtClean="0"/>
              <a:t>gaat</a:t>
            </a:r>
            <a:r>
              <a:rPr lang="en-GB" sz="900" dirty="0" smtClean="0"/>
              <a:t> de </a:t>
            </a:r>
            <a:r>
              <a:rPr lang="en-GB" sz="900" dirty="0" err="1" smtClean="0"/>
              <a:t>voorkeur</a:t>
            </a:r>
            <a:r>
              <a:rPr lang="en-GB" sz="900" dirty="0" smtClean="0"/>
              <a:t> </a:t>
            </a:r>
            <a:r>
              <a:rPr lang="en-GB" sz="900" dirty="0" err="1" smtClean="0"/>
              <a:t>uit</a:t>
            </a:r>
            <a:r>
              <a:rPr lang="en-GB" sz="900" dirty="0" smtClean="0"/>
              <a:t> </a:t>
            </a:r>
            <a:r>
              <a:rPr lang="en-GB" sz="900" dirty="0" err="1" smtClean="0"/>
              <a:t>naar</a:t>
            </a:r>
            <a:r>
              <a:rPr lang="en-GB" sz="900" dirty="0" smtClean="0"/>
              <a:t> </a:t>
            </a:r>
            <a:r>
              <a:rPr lang="en-GB" sz="900" dirty="0" err="1" smtClean="0"/>
              <a:t>gliclazide</a:t>
            </a:r>
            <a:endParaRPr lang="en-GB" sz="900" dirty="0" smtClean="0"/>
          </a:p>
          <a:p>
            <a:r>
              <a:rPr lang="en-GB" sz="900" dirty="0" smtClean="0">
                <a:solidFill>
                  <a:srgbClr val="001965"/>
                </a:solidFill>
              </a:rPr>
              <a:t> </a:t>
            </a:r>
            <a:r>
              <a:rPr lang="en-GB" sz="900" baseline="30000" noProof="1" smtClean="0">
                <a:solidFill>
                  <a:srgbClr val="001965"/>
                </a:solidFill>
                <a:ea typeface="MS PGothic" pitchFamily="34" charset="-128"/>
              </a:rPr>
              <a:t>† </a:t>
            </a:r>
            <a:r>
              <a:rPr lang="en-GB" sz="900" noProof="1" smtClean="0">
                <a:solidFill>
                  <a:srgbClr val="001965"/>
                </a:solidFill>
                <a:ea typeface="MS PGothic" pitchFamily="34" charset="-128"/>
              </a:rPr>
              <a:t>Bij nachtelijke </a:t>
            </a:r>
            <a:r>
              <a:rPr lang="en-GB" sz="900" dirty="0" err="1" smtClean="0"/>
              <a:t>hypoglykemieën</a:t>
            </a:r>
            <a:r>
              <a:rPr lang="en-GB" sz="900" noProof="1" smtClean="0">
                <a:solidFill>
                  <a:srgbClr val="001965"/>
                </a:solidFill>
                <a:ea typeface="MS PGothic" pitchFamily="34" charset="-128"/>
              </a:rPr>
              <a:t> kan worden overgestapt op een langwerkend analoog</a:t>
            </a:r>
            <a:endParaRPr lang="en-GB" sz="900" noProof="1">
              <a:solidFill>
                <a:srgbClr val="001965"/>
              </a:solidFill>
              <a:ea typeface="MS PGothic" pitchFamily="34" charset="-128"/>
            </a:endParaRPr>
          </a:p>
        </p:txBody>
      </p:sp>
      <p:sp>
        <p:nvSpPr>
          <p:cNvPr id="5" name="Rectangle 4"/>
          <p:cNvSpPr/>
          <p:nvPr/>
        </p:nvSpPr>
        <p:spPr>
          <a:xfrm>
            <a:off x="4789280" y="1020417"/>
            <a:ext cx="1160946"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789280" y="1020417"/>
            <a:ext cx="1160946" cy="307777"/>
          </a:xfrm>
          <a:prstGeom prst="rect">
            <a:avLst/>
          </a:prstGeom>
          <a:noFill/>
        </p:spPr>
        <p:txBody>
          <a:bodyPr wrap="square" rtlCol="0" anchor="ctr">
            <a:spAutoFit/>
          </a:bodyPr>
          <a:lstStyle/>
          <a:p>
            <a:pPr algn="ctr"/>
            <a:r>
              <a:rPr lang="en-GB" sz="1400" b="1" dirty="0" err="1" smtClean="0"/>
              <a:t>Overig</a:t>
            </a:r>
            <a:endParaRPr lang="en-GB" sz="1400" b="1" dirty="0"/>
          </a:p>
        </p:txBody>
      </p:sp>
      <p:sp>
        <p:nvSpPr>
          <p:cNvPr id="7" name="Footer Placeholder 6"/>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964882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08390" y="1134738"/>
            <a:ext cx="4259435" cy="1531543"/>
          </a:xfrm>
        </p:spPr>
        <p:txBody>
          <a:bodyPr/>
          <a:lstStyle/>
          <a:p>
            <a:r>
              <a:rPr lang="en-GB" dirty="0" smtClean="0"/>
              <a:t>GLP-1 </a:t>
            </a:r>
            <a:r>
              <a:rPr lang="en-GB" dirty="0" err="1" smtClean="0"/>
              <a:t>receptoragonisten</a:t>
            </a:r>
            <a:r>
              <a:rPr lang="en-GB" dirty="0" smtClean="0"/>
              <a:t/>
            </a:r>
            <a:br>
              <a:rPr lang="en-GB" dirty="0" smtClean="0"/>
            </a:br>
            <a:r>
              <a:rPr lang="en-GB" sz="1200" dirty="0"/>
              <a:t>i</a:t>
            </a:r>
            <a:r>
              <a:rPr lang="en-GB" sz="1200" dirty="0" smtClean="0"/>
              <a:t>n de </a:t>
            </a:r>
            <a:r>
              <a:rPr lang="en-GB" sz="1200" dirty="0" err="1" smtClean="0"/>
              <a:t>behandeling</a:t>
            </a:r>
            <a:r>
              <a:rPr lang="en-GB" sz="1200" dirty="0" smtClean="0"/>
              <a:t> van diabetes mellitus type 2</a:t>
            </a:r>
            <a:r>
              <a:rPr lang="en-GB" dirty="0" smtClean="0"/>
              <a:t>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4552" cy="5143500"/>
          </a:xfrm>
          <a:prstGeom prst="rect">
            <a:avLst/>
          </a:prstGeom>
        </p:spPr>
      </p:pic>
    </p:spTree>
    <p:extLst>
      <p:ext uri="{BB962C8B-B14F-4D97-AF65-F5344CB8AC3E}">
        <p14:creationId xmlns:p14="http://schemas.microsoft.com/office/powerpoint/2010/main" val="317577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sz="2000" dirty="0" smtClean="0"/>
              <a:t>Achtergrond Diabetes Mellitus Type 2</a:t>
            </a:r>
            <a:endParaRPr lang="en-GB" sz="2000"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 y="1312863"/>
            <a:ext cx="9146943" cy="2957511"/>
          </a:xfrm>
        </p:spPr>
      </p:pic>
      <p:sp>
        <p:nvSpPr>
          <p:cNvPr id="2" name="Footer Placeholder 1"/>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3459052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GB" dirty="0" smtClean="0"/>
              <a:t>Het </a:t>
            </a:r>
            <a:r>
              <a:rPr lang="en-GB" dirty="0" err="1" smtClean="0"/>
              <a:t>incretine</a:t>
            </a:r>
            <a:r>
              <a:rPr lang="en-GB" dirty="0" smtClean="0"/>
              <a:t>-effect</a:t>
            </a:r>
          </a:p>
        </p:txBody>
      </p:sp>
      <p:sp>
        <p:nvSpPr>
          <p:cNvPr id="7171" name="Text Box 4"/>
          <p:cNvSpPr txBox="1">
            <a:spLocks noChangeArrowheads="1"/>
          </p:cNvSpPr>
          <p:nvPr/>
        </p:nvSpPr>
        <p:spPr bwMode="auto">
          <a:xfrm>
            <a:off x="1411288" y="879872"/>
            <a:ext cx="2241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dirty="0" err="1" smtClean="0">
                <a:solidFill>
                  <a:srgbClr val="000000"/>
                </a:solidFill>
                <a:latin typeface="Arial" pitchFamily="34" charset="0"/>
              </a:rPr>
              <a:t>Gezonde</a:t>
            </a:r>
            <a:r>
              <a:rPr lang="en-GB" dirty="0" smtClean="0">
                <a:solidFill>
                  <a:srgbClr val="000000"/>
                </a:solidFill>
                <a:latin typeface="Arial" pitchFamily="34" charset="0"/>
              </a:rPr>
              <a:t> </a:t>
            </a:r>
            <a:r>
              <a:rPr lang="en-GB" dirty="0" err="1" smtClean="0">
                <a:solidFill>
                  <a:srgbClr val="000000"/>
                </a:solidFill>
                <a:latin typeface="Arial" pitchFamily="34" charset="0"/>
              </a:rPr>
              <a:t>vrijwilligers</a:t>
            </a:r>
            <a:endParaRPr lang="en-GB" dirty="0">
              <a:solidFill>
                <a:srgbClr val="000000"/>
              </a:solidFill>
              <a:latin typeface="Arial" pitchFamily="34" charset="0"/>
            </a:endParaRPr>
          </a:p>
        </p:txBody>
      </p:sp>
      <p:sp>
        <p:nvSpPr>
          <p:cNvPr id="7773" name="Text Box 3"/>
          <p:cNvSpPr txBox="1">
            <a:spLocks noChangeArrowheads="1"/>
          </p:cNvSpPr>
          <p:nvPr/>
        </p:nvSpPr>
        <p:spPr bwMode="auto">
          <a:xfrm>
            <a:off x="5757865" y="254796"/>
            <a:ext cx="2323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err="1" smtClean="0">
                <a:solidFill>
                  <a:srgbClr val="006600"/>
                </a:solidFill>
                <a:latin typeface="Arial" pitchFamily="34" charset="0"/>
                <a:cs typeface="Arial" pitchFamily="34" charset="0"/>
              </a:rPr>
              <a:t>Oraal</a:t>
            </a:r>
            <a:r>
              <a:rPr lang="en-GB" sz="1400" b="0" dirty="0" smtClean="0">
                <a:solidFill>
                  <a:srgbClr val="006600"/>
                </a:solidFill>
                <a:latin typeface="Arial" pitchFamily="34" charset="0"/>
                <a:cs typeface="Arial" pitchFamily="34" charset="0"/>
              </a:rPr>
              <a:t> </a:t>
            </a:r>
            <a:r>
              <a:rPr lang="en-GB" sz="1400" b="0" dirty="0" err="1" smtClean="0">
                <a:solidFill>
                  <a:srgbClr val="006600"/>
                </a:solidFill>
                <a:latin typeface="Arial" pitchFamily="34" charset="0"/>
                <a:cs typeface="Arial" pitchFamily="34" charset="0"/>
              </a:rPr>
              <a:t>toegediende</a:t>
            </a:r>
            <a:r>
              <a:rPr lang="en-GB" sz="1400" b="0" dirty="0" smtClean="0">
                <a:solidFill>
                  <a:srgbClr val="006600"/>
                </a:solidFill>
                <a:latin typeface="Arial" pitchFamily="34" charset="0"/>
                <a:cs typeface="Arial" pitchFamily="34" charset="0"/>
              </a:rPr>
              <a:t> glucose</a:t>
            </a:r>
            <a:endParaRPr lang="en-GB" sz="1400" b="0" dirty="0" smtClean="0">
              <a:solidFill>
                <a:srgbClr val="000000"/>
              </a:solidFill>
              <a:latin typeface="Arial" pitchFamily="34" charset="0"/>
              <a:cs typeface="Arial" pitchFamily="34" charset="0"/>
            </a:endParaRPr>
          </a:p>
          <a:p>
            <a:pPr eaLnBrk="1" fontAlgn="base" hangingPunct="1">
              <a:spcBef>
                <a:spcPct val="0"/>
              </a:spcBef>
              <a:spcAft>
                <a:spcPct val="0"/>
              </a:spcAft>
            </a:pPr>
            <a:r>
              <a:rPr lang="en-GB" sz="1400" b="0" dirty="0" err="1" smtClean="0">
                <a:latin typeface="Arial" pitchFamily="34" charset="0"/>
                <a:cs typeface="Arial" pitchFamily="34" charset="0"/>
              </a:rPr>
              <a:t>Isoglycaemic</a:t>
            </a:r>
            <a:r>
              <a:rPr lang="en-GB" sz="1400" b="0" dirty="0" smtClean="0">
                <a:latin typeface="Arial" pitchFamily="34" charset="0"/>
                <a:cs typeface="Arial" pitchFamily="34" charset="0"/>
              </a:rPr>
              <a:t> iv glucose</a:t>
            </a:r>
            <a:endParaRPr lang="en-GB" sz="1400" b="0" dirty="0">
              <a:latin typeface="Arial" pitchFamily="34" charset="0"/>
              <a:cs typeface="Arial" pitchFamily="34" charset="0"/>
            </a:endParaRPr>
          </a:p>
        </p:txBody>
      </p:sp>
      <p:sp>
        <p:nvSpPr>
          <p:cNvPr id="7779" name="Oval 6"/>
          <p:cNvSpPr>
            <a:spLocks noChangeArrowheads="1"/>
          </p:cNvSpPr>
          <p:nvPr/>
        </p:nvSpPr>
        <p:spPr bwMode="auto">
          <a:xfrm>
            <a:off x="5532440" y="342902"/>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80" name="Oval 7"/>
          <p:cNvSpPr>
            <a:spLocks noChangeArrowheads="1"/>
          </p:cNvSpPr>
          <p:nvPr/>
        </p:nvSpPr>
        <p:spPr bwMode="auto">
          <a:xfrm>
            <a:off x="5713415" y="342902"/>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81" name="Line 8"/>
          <p:cNvSpPr>
            <a:spLocks noChangeShapeType="1"/>
          </p:cNvSpPr>
          <p:nvPr/>
        </p:nvSpPr>
        <p:spPr bwMode="auto">
          <a:xfrm flipV="1">
            <a:off x="5565778" y="369096"/>
            <a:ext cx="182563" cy="1191"/>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76" name="Line 10"/>
          <p:cNvSpPr>
            <a:spLocks noChangeShapeType="1"/>
          </p:cNvSpPr>
          <p:nvPr/>
        </p:nvSpPr>
        <p:spPr bwMode="auto">
          <a:xfrm>
            <a:off x="5559428" y="551263"/>
            <a:ext cx="21590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77" name="Oval 11"/>
          <p:cNvSpPr>
            <a:spLocks noChangeArrowheads="1"/>
          </p:cNvSpPr>
          <p:nvPr/>
        </p:nvSpPr>
        <p:spPr bwMode="auto">
          <a:xfrm>
            <a:off x="5541965" y="525069"/>
            <a:ext cx="53975" cy="40481"/>
          </a:xfrm>
          <a:prstGeom prst="ellipse">
            <a:avLst/>
          </a:prstGeom>
          <a:solidFill>
            <a:srgbClr val="000066"/>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78" name="Oval 12"/>
          <p:cNvSpPr>
            <a:spLocks noChangeArrowheads="1"/>
          </p:cNvSpPr>
          <p:nvPr/>
        </p:nvSpPr>
        <p:spPr bwMode="auto">
          <a:xfrm>
            <a:off x="5719765" y="525069"/>
            <a:ext cx="53975" cy="40481"/>
          </a:xfrm>
          <a:prstGeom prst="ellipse">
            <a:avLst/>
          </a:prstGeom>
          <a:solidFill>
            <a:srgbClr val="000066"/>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26" name="Text Box 14"/>
          <p:cNvSpPr txBox="1">
            <a:spLocks noChangeArrowheads="1"/>
          </p:cNvSpPr>
          <p:nvPr/>
        </p:nvSpPr>
        <p:spPr bwMode="auto">
          <a:xfrm>
            <a:off x="1482098" y="2576514"/>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627" name="Text Box 15"/>
          <p:cNvSpPr txBox="1">
            <a:spLocks noChangeArrowheads="1"/>
          </p:cNvSpPr>
          <p:nvPr/>
        </p:nvSpPr>
        <p:spPr bwMode="auto">
          <a:xfrm>
            <a:off x="2198234" y="2571751"/>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628" name="Text Box 16"/>
          <p:cNvSpPr txBox="1">
            <a:spLocks noChangeArrowheads="1"/>
          </p:cNvSpPr>
          <p:nvPr/>
        </p:nvSpPr>
        <p:spPr bwMode="auto">
          <a:xfrm>
            <a:off x="2881025" y="257175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120</a:t>
            </a:r>
            <a:endParaRPr lang="en-GB" sz="1200" dirty="0">
              <a:solidFill>
                <a:srgbClr val="000000"/>
              </a:solidFill>
              <a:latin typeface="Arial" pitchFamily="34" charset="0"/>
            </a:endParaRPr>
          </a:p>
        </p:txBody>
      </p:sp>
      <p:sp>
        <p:nvSpPr>
          <p:cNvPr id="7629" name="Text Box 17"/>
          <p:cNvSpPr txBox="1">
            <a:spLocks noChangeArrowheads="1"/>
          </p:cNvSpPr>
          <p:nvPr/>
        </p:nvSpPr>
        <p:spPr bwMode="auto">
          <a:xfrm>
            <a:off x="3633682" y="257175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180</a:t>
            </a:r>
            <a:endParaRPr lang="en-GB" sz="1200" dirty="0">
              <a:solidFill>
                <a:srgbClr val="000000"/>
              </a:solidFill>
              <a:latin typeface="Arial" pitchFamily="34" charset="0"/>
            </a:endParaRPr>
          </a:p>
        </p:txBody>
      </p:sp>
      <p:sp>
        <p:nvSpPr>
          <p:cNvPr id="7630" name="Text Box 18"/>
          <p:cNvSpPr txBox="1">
            <a:spLocks noChangeArrowheads="1"/>
          </p:cNvSpPr>
          <p:nvPr/>
        </p:nvSpPr>
        <p:spPr bwMode="auto">
          <a:xfrm>
            <a:off x="1137528" y="2437210"/>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631" name="Text Box 19"/>
          <p:cNvSpPr txBox="1">
            <a:spLocks noChangeArrowheads="1"/>
          </p:cNvSpPr>
          <p:nvPr/>
        </p:nvSpPr>
        <p:spPr bwMode="auto">
          <a:xfrm>
            <a:off x="1104182" y="2041922"/>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5</a:t>
            </a:r>
            <a:endParaRPr lang="en-GB" sz="1200" dirty="0">
              <a:solidFill>
                <a:srgbClr val="000000"/>
              </a:solidFill>
              <a:latin typeface="Arial" pitchFamily="34" charset="0"/>
            </a:endParaRPr>
          </a:p>
        </p:txBody>
      </p:sp>
      <p:sp>
        <p:nvSpPr>
          <p:cNvPr id="7632" name="Text Box 20"/>
          <p:cNvSpPr txBox="1">
            <a:spLocks noChangeArrowheads="1"/>
          </p:cNvSpPr>
          <p:nvPr/>
        </p:nvSpPr>
        <p:spPr bwMode="auto">
          <a:xfrm>
            <a:off x="1027963" y="1672829"/>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10</a:t>
            </a:r>
            <a:endParaRPr lang="en-GB" sz="1200" dirty="0">
              <a:solidFill>
                <a:srgbClr val="000000"/>
              </a:solidFill>
              <a:latin typeface="Arial" pitchFamily="34" charset="0"/>
            </a:endParaRPr>
          </a:p>
        </p:txBody>
      </p:sp>
      <p:sp>
        <p:nvSpPr>
          <p:cNvPr id="7633" name="Text Box 21"/>
          <p:cNvSpPr txBox="1">
            <a:spLocks noChangeArrowheads="1"/>
          </p:cNvSpPr>
          <p:nvPr/>
        </p:nvSpPr>
        <p:spPr bwMode="auto">
          <a:xfrm>
            <a:off x="1027963" y="1287066"/>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15</a:t>
            </a:r>
            <a:endParaRPr lang="en-GB" sz="1200" dirty="0">
              <a:solidFill>
                <a:srgbClr val="000000"/>
              </a:solidFill>
              <a:latin typeface="Arial" pitchFamily="34" charset="0"/>
            </a:endParaRPr>
          </a:p>
        </p:txBody>
      </p:sp>
      <p:sp>
        <p:nvSpPr>
          <p:cNvPr id="7634" name="Text Box 22"/>
          <p:cNvSpPr txBox="1">
            <a:spLocks noChangeArrowheads="1"/>
          </p:cNvSpPr>
          <p:nvPr/>
        </p:nvSpPr>
        <p:spPr bwMode="auto">
          <a:xfrm rot="16200000">
            <a:off x="290416" y="1896369"/>
            <a:ext cx="1308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Glucose (</a:t>
            </a:r>
            <a:r>
              <a:rPr lang="en-GB" sz="1400" b="0" dirty="0" err="1" smtClean="0">
                <a:solidFill>
                  <a:srgbClr val="000000"/>
                </a:solidFill>
                <a:latin typeface="Arial" pitchFamily="34" charset="0"/>
              </a:rPr>
              <a:t>mM</a:t>
            </a:r>
            <a:r>
              <a:rPr lang="en-GB" sz="1400" b="0" dirty="0" smtClean="0">
                <a:solidFill>
                  <a:srgbClr val="000000"/>
                </a:solidFill>
                <a:latin typeface="Arial" pitchFamily="34" charset="0"/>
              </a:rPr>
              <a:t>)</a:t>
            </a:r>
            <a:endParaRPr lang="en-GB" sz="1400" b="0" dirty="0">
              <a:solidFill>
                <a:srgbClr val="000000"/>
              </a:solidFill>
              <a:latin typeface="Arial" pitchFamily="34" charset="0"/>
            </a:endParaRPr>
          </a:p>
        </p:txBody>
      </p:sp>
      <p:sp>
        <p:nvSpPr>
          <p:cNvPr id="7635" name="Line 23"/>
          <p:cNvSpPr>
            <a:spLocks noChangeShapeType="1"/>
          </p:cNvSpPr>
          <p:nvPr/>
        </p:nvSpPr>
        <p:spPr bwMode="auto">
          <a:xfrm>
            <a:off x="1369359" y="1288257"/>
            <a:ext cx="0" cy="1296591"/>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36" name="Line 24"/>
          <p:cNvSpPr>
            <a:spLocks noChangeShapeType="1"/>
          </p:cNvSpPr>
          <p:nvPr/>
        </p:nvSpPr>
        <p:spPr bwMode="auto">
          <a:xfrm flipH="1">
            <a:off x="1369359" y="2584847"/>
            <a:ext cx="259301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37" name="Line 25"/>
          <p:cNvSpPr>
            <a:spLocks noChangeShapeType="1"/>
          </p:cNvSpPr>
          <p:nvPr/>
        </p:nvSpPr>
        <p:spPr bwMode="auto">
          <a:xfrm>
            <a:off x="1369359" y="1782366"/>
            <a:ext cx="714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38" name="Line 26"/>
          <p:cNvSpPr>
            <a:spLocks noChangeShapeType="1"/>
          </p:cNvSpPr>
          <p:nvPr/>
        </p:nvSpPr>
        <p:spPr bwMode="auto">
          <a:xfrm>
            <a:off x="1369359" y="2152651"/>
            <a:ext cx="714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39" name="Line 27"/>
          <p:cNvSpPr>
            <a:spLocks noChangeShapeType="1"/>
          </p:cNvSpPr>
          <p:nvPr/>
        </p:nvSpPr>
        <p:spPr bwMode="auto">
          <a:xfrm>
            <a:off x="1370946" y="2557463"/>
            <a:ext cx="714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0" name="Line 28"/>
          <p:cNvSpPr>
            <a:spLocks noChangeShapeType="1"/>
          </p:cNvSpPr>
          <p:nvPr/>
        </p:nvSpPr>
        <p:spPr bwMode="auto">
          <a:xfrm>
            <a:off x="1801263"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1" name="Line 29"/>
          <p:cNvSpPr>
            <a:spLocks noChangeShapeType="1"/>
          </p:cNvSpPr>
          <p:nvPr/>
        </p:nvSpPr>
        <p:spPr bwMode="auto">
          <a:xfrm>
            <a:off x="1980694"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2" name="Line 30"/>
          <p:cNvSpPr>
            <a:spLocks noChangeShapeType="1"/>
          </p:cNvSpPr>
          <p:nvPr/>
        </p:nvSpPr>
        <p:spPr bwMode="auto">
          <a:xfrm>
            <a:off x="2160125"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3" name="Line 31"/>
          <p:cNvSpPr>
            <a:spLocks noChangeShapeType="1"/>
          </p:cNvSpPr>
          <p:nvPr/>
        </p:nvSpPr>
        <p:spPr bwMode="auto">
          <a:xfrm>
            <a:off x="2339556"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4" name="Line 32"/>
          <p:cNvSpPr>
            <a:spLocks noChangeShapeType="1"/>
          </p:cNvSpPr>
          <p:nvPr/>
        </p:nvSpPr>
        <p:spPr bwMode="auto">
          <a:xfrm>
            <a:off x="2522163"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5" name="Line 33"/>
          <p:cNvSpPr>
            <a:spLocks noChangeShapeType="1"/>
          </p:cNvSpPr>
          <p:nvPr/>
        </p:nvSpPr>
        <p:spPr bwMode="auto">
          <a:xfrm>
            <a:off x="2701593"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6" name="Line 34"/>
          <p:cNvSpPr>
            <a:spLocks noChangeShapeType="1"/>
          </p:cNvSpPr>
          <p:nvPr/>
        </p:nvSpPr>
        <p:spPr bwMode="auto">
          <a:xfrm>
            <a:off x="2917545"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7" name="Line 35"/>
          <p:cNvSpPr>
            <a:spLocks noChangeShapeType="1"/>
          </p:cNvSpPr>
          <p:nvPr/>
        </p:nvSpPr>
        <p:spPr bwMode="auto">
          <a:xfrm>
            <a:off x="3098564"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8" name="Line 36"/>
          <p:cNvSpPr>
            <a:spLocks noChangeShapeType="1"/>
          </p:cNvSpPr>
          <p:nvPr/>
        </p:nvSpPr>
        <p:spPr bwMode="auto">
          <a:xfrm>
            <a:off x="3277996"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49" name="Line 37"/>
          <p:cNvSpPr>
            <a:spLocks noChangeShapeType="1"/>
          </p:cNvSpPr>
          <p:nvPr/>
        </p:nvSpPr>
        <p:spPr bwMode="auto">
          <a:xfrm>
            <a:off x="3459014"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50" name="Line 38"/>
          <p:cNvSpPr>
            <a:spLocks noChangeShapeType="1"/>
          </p:cNvSpPr>
          <p:nvPr/>
        </p:nvSpPr>
        <p:spPr bwMode="auto">
          <a:xfrm>
            <a:off x="3674967"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51" name="Line 39"/>
          <p:cNvSpPr>
            <a:spLocks noChangeShapeType="1"/>
          </p:cNvSpPr>
          <p:nvPr/>
        </p:nvSpPr>
        <p:spPr bwMode="auto">
          <a:xfrm>
            <a:off x="3854397"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52" name="Line 40"/>
          <p:cNvSpPr>
            <a:spLocks noChangeShapeType="1"/>
          </p:cNvSpPr>
          <p:nvPr/>
        </p:nvSpPr>
        <p:spPr bwMode="auto">
          <a:xfrm>
            <a:off x="1621832"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53" name="Line 41"/>
          <p:cNvSpPr>
            <a:spLocks noChangeShapeType="1"/>
          </p:cNvSpPr>
          <p:nvPr/>
        </p:nvSpPr>
        <p:spPr bwMode="auto">
          <a:xfrm>
            <a:off x="1477335" y="2530079"/>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54" name="Oval 42"/>
          <p:cNvSpPr>
            <a:spLocks noChangeArrowheads="1"/>
          </p:cNvSpPr>
          <p:nvPr/>
        </p:nvSpPr>
        <p:spPr bwMode="auto">
          <a:xfrm>
            <a:off x="2517399" y="2013347"/>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55" name="Oval 43"/>
          <p:cNvSpPr>
            <a:spLocks noChangeArrowheads="1"/>
          </p:cNvSpPr>
          <p:nvPr/>
        </p:nvSpPr>
        <p:spPr bwMode="auto">
          <a:xfrm>
            <a:off x="2137895" y="1921670"/>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56" name="Oval 44"/>
          <p:cNvSpPr>
            <a:spLocks noChangeArrowheads="1"/>
          </p:cNvSpPr>
          <p:nvPr/>
        </p:nvSpPr>
        <p:spPr bwMode="auto">
          <a:xfrm>
            <a:off x="2331617" y="1946672"/>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57" name="Oval 45"/>
          <p:cNvSpPr>
            <a:spLocks noChangeArrowheads="1"/>
          </p:cNvSpPr>
          <p:nvPr/>
        </p:nvSpPr>
        <p:spPr bwMode="auto">
          <a:xfrm>
            <a:off x="1948936" y="1912145"/>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58" name="Oval 46"/>
          <p:cNvSpPr>
            <a:spLocks noChangeArrowheads="1"/>
          </p:cNvSpPr>
          <p:nvPr/>
        </p:nvSpPr>
        <p:spPr bwMode="auto">
          <a:xfrm>
            <a:off x="2688890" y="2070497"/>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59" name="Oval 47"/>
          <p:cNvSpPr>
            <a:spLocks noChangeArrowheads="1"/>
          </p:cNvSpPr>
          <p:nvPr/>
        </p:nvSpPr>
        <p:spPr bwMode="auto">
          <a:xfrm>
            <a:off x="2884200" y="2102645"/>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60" name="Oval 48"/>
          <p:cNvSpPr>
            <a:spLocks noChangeArrowheads="1"/>
          </p:cNvSpPr>
          <p:nvPr/>
        </p:nvSpPr>
        <p:spPr bwMode="auto">
          <a:xfrm>
            <a:off x="3068395" y="2150270"/>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61" name="Oval 49"/>
          <p:cNvSpPr>
            <a:spLocks noChangeArrowheads="1"/>
          </p:cNvSpPr>
          <p:nvPr/>
        </p:nvSpPr>
        <p:spPr bwMode="auto">
          <a:xfrm>
            <a:off x="3446311" y="2210991"/>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62" name="Oval 50"/>
          <p:cNvSpPr>
            <a:spLocks noChangeArrowheads="1"/>
          </p:cNvSpPr>
          <p:nvPr/>
        </p:nvSpPr>
        <p:spPr bwMode="auto">
          <a:xfrm>
            <a:off x="1753627" y="2050257"/>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63" name="Oval 51"/>
          <p:cNvSpPr>
            <a:spLocks noChangeArrowheads="1"/>
          </p:cNvSpPr>
          <p:nvPr/>
        </p:nvSpPr>
        <p:spPr bwMode="auto">
          <a:xfrm>
            <a:off x="3833755" y="2218135"/>
            <a:ext cx="73043" cy="54769"/>
          </a:xfrm>
          <a:prstGeom prst="ellipse">
            <a:avLst/>
          </a:prstGeom>
          <a:solidFill>
            <a:srgbClr val="66FFFF"/>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64" name="Line 52"/>
          <p:cNvSpPr>
            <a:spLocks noChangeShapeType="1"/>
          </p:cNvSpPr>
          <p:nvPr/>
        </p:nvSpPr>
        <p:spPr bwMode="auto">
          <a:xfrm>
            <a:off x="2369726" y="1988345"/>
            <a:ext cx="177843" cy="571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65" name="Line 53"/>
          <p:cNvSpPr>
            <a:spLocks noChangeShapeType="1"/>
          </p:cNvSpPr>
          <p:nvPr/>
        </p:nvSpPr>
        <p:spPr bwMode="auto">
          <a:xfrm>
            <a:off x="2927073" y="2134791"/>
            <a:ext cx="177843" cy="4167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66" name="Line 54"/>
          <p:cNvSpPr>
            <a:spLocks noChangeShapeType="1"/>
          </p:cNvSpPr>
          <p:nvPr/>
        </p:nvSpPr>
        <p:spPr bwMode="auto">
          <a:xfrm>
            <a:off x="2547569" y="2040732"/>
            <a:ext cx="182607" cy="6072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67" name="Line 55"/>
          <p:cNvSpPr>
            <a:spLocks noChangeShapeType="1"/>
          </p:cNvSpPr>
          <p:nvPr/>
        </p:nvSpPr>
        <p:spPr bwMode="auto">
          <a:xfrm>
            <a:off x="2736527" y="2096691"/>
            <a:ext cx="179431" cy="28575"/>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68" name="Line 56"/>
          <p:cNvSpPr>
            <a:spLocks noChangeShapeType="1"/>
          </p:cNvSpPr>
          <p:nvPr/>
        </p:nvSpPr>
        <p:spPr bwMode="auto">
          <a:xfrm>
            <a:off x="3493948" y="2240757"/>
            <a:ext cx="355686" cy="4763"/>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69" name="Line 57"/>
          <p:cNvSpPr>
            <a:spLocks noChangeShapeType="1"/>
          </p:cNvSpPr>
          <p:nvPr/>
        </p:nvSpPr>
        <p:spPr bwMode="auto">
          <a:xfrm flipV="1">
            <a:off x="1799675" y="1933576"/>
            <a:ext cx="176256" cy="150019"/>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0" name="Line 58"/>
          <p:cNvSpPr>
            <a:spLocks noChangeShapeType="1"/>
          </p:cNvSpPr>
          <p:nvPr/>
        </p:nvSpPr>
        <p:spPr bwMode="auto">
          <a:xfrm flipV="1">
            <a:off x="1610717" y="2077641"/>
            <a:ext cx="193722" cy="138113"/>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1" name="Line 59"/>
          <p:cNvSpPr>
            <a:spLocks noChangeShapeType="1"/>
          </p:cNvSpPr>
          <p:nvPr/>
        </p:nvSpPr>
        <p:spPr bwMode="auto">
          <a:xfrm>
            <a:off x="1980694" y="1925241"/>
            <a:ext cx="187370" cy="28575"/>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2" name="Line 60"/>
          <p:cNvSpPr>
            <a:spLocks noChangeShapeType="1"/>
          </p:cNvSpPr>
          <p:nvPr/>
        </p:nvSpPr>
        <p:spPr bwMode="auto">
          <a:xfrm>
            <a:off x="2172828" y="1949054"/>
            <a:ext cx="188959" cy="34529"/>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3" name="Line 61"/>
          <p:cNvSpPr>
            <a:spLocks noChangeShapeType="1"/>
          </p:cNvSpPr>
          <p:nvPr/>
        </p:nvSpPr>
        <p:spPr bwMode="auto">
          <a:xfrm>
            <a:off x="3098564" y="2178845"/>
            <a:ext cx="395384" cy="61913"/>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4" name="Line 62"/>
          <p:cNvSpPr>
            <a:spLocks noChangeShapeType="1"/>
          </p:cNvSpPr>
          <p:nvPr/>
        </p:nvSpPr>
        <p:spPr bwMode="auto">
          <a:xfrm>
            <a:off x="3111267" y="2144316"/>
            <a:ext cx="323928" cy="53579"/>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5" name="Line 63"/>
          <p:cNvSpPr>
            <a:spLocks noChangeShapeType="1"/>
          </p:cNvSpPr>
          <p:nvPr/>
        </p:nvSpPr>
        <p:spPr bwMode="auto">
          <a:xfrm>
            <a:off x="3465366" y="2196704"/>
            <a:ext cx="400147" cy="3810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76" name="Line 64"/>
          <p:cNvSpPr>
            <a:spLocks noChangeShapeType="1"/>
          </p:cNvSpPr>
          <p:nvPr/>
        </p:nvSpPr>
        <p:spPr bwMode="auto">
          <a:xfrm>
            <a:off x="2550745" y="1977629"/>
            <a:ext cx="160377" cy="6786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71" name="Line 66"/>
          <p:cNvSpPr>
            <a:spLocks noChangeShapeType="1"/>
          </p:cNvSpPr>
          <p:nvPr/>
        </p:nvSpPr>
        <p:spPr bwMode="auto">
          <a:xfrm>
            <a:off x="3878169" y="2246710"/>
            <a:ext cx="0" cy="27385"/>
          </a:xfrm>
          <a:prstGeom prst="line">
            <a:avLst/>
          </a:prstGeom>
          <a:noFill/>
          <a:ln w="12700">
            <a:solidFill>
              <a:srgbClr val="66FFFF"/>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72" name="Line 67"/>
          <p:cNvSpPr>
            <a:spLocks noChangeShapeType="1"/>
          </p:cNvSpPr>
          <p:nvPr/>
        </p:nvSpPr>
        <p:spPr bwMode="auto">
          <a:xfrm>
            <a:off x="3824228" y="2274095"/>
            <a:ext cx="111152"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9" name="Line 69"/>
          <p:cNvSpPr>
            <a:spLocks noChangeShapeType="1"/>
          </p:cNvSpPr>
          <p:nvPr/>
        </p:nvSpPr>
        <p:spPr bwMode="auto">
          <a:xfrm>
            <a:off x="3479657" y="2230041"/>
            <a:ext cx="0" cy="5357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70" name="Line 70"/>
          <p:cNvSpPr>
            <a:spLocks noChangeShapeType="1"/>
          </p:cNvSpPr>
          <p:nvPr/>
        </p:nvSpPr>
        <p:spPr bwMode="auto">
          <a:xfrm>
            <a:off x="3427257" y="2283620"/>
            <a:ext cx="107976"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7" name="Line 72"/>
          <p:cNvSpPr>
            <a:spLocks noChangeShapeType="1"/>
          </p:cNvSpPr>
          <p:nvPr/>
        </p:nvSpPr>
        <p:spPr bwMode="auto">
          <a:xfrm flipH="1" flipV="1">
            <a:off x="3108185" y="2109788"/>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8" name="Line 73"/>
          <p:cNvSpPr>
            <a:spLocks noChangeShapeType="1"/>
          </p:cNvSpPr>
          <p:nvPr/>
        </p:nvSpPr>
        <p:spPr bwMode="auto">
          <a:xfrm flipH="1" flipV="1">
            <a:off x="3049340" y="2109788"/>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0" name="Line 74"/>
          <p:cNvSpPr>
            <a:spLocks noChangeShapeType="1"/>
          </p:cNvSpPr>
          <p:nvPr/>
        </p:nvSpPr>
        <p:spPr bwMode="auto">
          <a:xfrm>
            <a:off x="1509093" y="2216945"/>
            <a:ext cx="73043"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1" name="Oval 75"/>
          <p:cNvSpPr>
            <a:spLocks noChangeArrowheads="1"/>
          </p:cNvSpPr>
          <p:nvPr/>
        </p:nvSpPr>
        <p:spPr bwMode="auto">
          <a:xfrm>
            <a:off x="1461456" y="2193132"/>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682" name="Line 76"/>
          <p:cNvSpPr>
            <a:spLocks noChangeShapeType="1"/>
          </p:cNvSpPr>
          <p:nvPr/>
        </p:nvSpPr>
        <p:spPr bwMode="auto">
          <a:xfrm flipV="1">
            <a:off x="1806027" y="1958579"/>
            <a:ext cx="169904" cy="10120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3" name="Line 77"/>
          <p:cNvSpPr>
            <a:spLocks noChangeShapeType="1"/>
          </p:cNvSpPr>
          <p:nvPr/>
        </p:nvSpPr>
        <p:spPr bwMode="auto">
          <a:xfrm flipV="1">
            <a:off x="1971167" y="1912145"/>
            <a:ext cx="181019" cy="3333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4" name="Line 78"/>
          <p:cNvSpPr>
            <a:spLocks noChangeShapeType="1"/>
          </p:cNvSpPr>
          <p:nvPr/>
        </p:nvSpPr>
        <p:spPr bwMode="auto">
          <a:xfrm>
            <a:off x="2185531" y="1909763"/>
            <a:ext cx="173080" cy="4405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5" name="Line 79"/>
          <p:cNvSpPr>
            <a:spLocks noChangeShapeType="1"/>
          </p:cNvSpPr>
          <p:nvPr/>
        </p:nvSpPr>
        <p:spPr bwMode="auto">
          <a:xfrm>
            <a:off x="2930249" y="2102645"/>
            <a:ext cx="176256" cy="4643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86" name="Line 80"/>
          <p:cNvSpPr>
            <a:spLocks noChangeShapeType="1"/>
          </p:cNvSpPr>
          <p:nvPr/>
        </p:nvSpPr>
        <p:spPr bwMode="auto">
          <a:xfrm>
            <a:off x="2353847" y="1956197"/>
            <a:ext cx="188959" cy="41672"/>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5" name="Line 82"/>
          <p:cNvSpPr>
            <a:spLocks noChangeShapeType="1"/>
          </p:cNvSpPr>
          <p:nvPr/>
        </p:nvSpPr>
        <p:spPr bwMode="auto">
          <a:xfrm>
            <a:off x="1790919" y="2088357"/>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6" name="Line 83"/>
          <p:cNvSpPr>
            <a:spLocks noChangeShapeType="1"/>
          </p:cNvSpPr>
          <p:nvPr/>
        </p:nvSpPr>
        <p:spPr bwMode="auto">
          <a:xfrm>
            <a:off x="1737748" y="2115742"/>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3" name="Line 85"/>
          <p:cNvSpPr>
            <a:spLocks noChangeShapeType="1"/>
          </p:cNvSpPr>
          <p:nvPr/>
        </p:nvSpPr>
        <p:spPr bwMode="auto">
          <a:xfrm>
            <a:off x="1989404" y="1958579"/>
            <a:ext cx="0" cy="2738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4" name="Line 86"/>
          <p:cNvSpPr>
            <a:spLocks noChangeShapeType="1"/>
          </p:cNvSpPr>
          <p:nvPr/>
        </p:nvSpPr>
        <p:spPr bwMode="auto">
          <a:xfrm>
            <a:off x="1936233" y="1985964"/>
            <a:ext cx="109565"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1" name="Line 88"/>
          <p:cNvSpPr>
            <a:spLocks noChangeShapeType="1"/>
          </p:cNvSpPr>
          <p:nvPr/>
        </p:nvSpPr>
        <p:spPr bwMode="auto">
          <a:xfrm>
            <a:off x="1493984" y="2215754"/>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2" name="Line 89"/>
          <p:cNvSpPr>
            <a:spLocks noChangeShapeType="1"/>
          </p:cNvSpPr>
          <p:nvPr/>
        </p:nvSpPr>
        <p:spPr bwMode="auto">
          <a:xfrm>
            <a:off x="1440813" y="2243139"/>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9" name="Line 91"/>
          <p:cNvSpPr>
            <a:spLocks noChangeShapeType="1"/>
          </p:cNvSpPr>
          <p:nvPr/>
        </p:nvSpPr>
        <p:spPr bwMode="auto">
          <a:xfrm>
            <a:off x="2175187" y="1958579"/>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60" name="Line 92"/>
          <p:cNvSpPr>
            <a:spLocks noChangeShapeType="1"/>
          </p:cNvSpPr>
          <p:nvPr/>
        </p:nvSpPr>
        <p:spPr bwMode="auto">
          <a:xfrm>
            <a:off x="2122016" y="1985964"/>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91" name="Line 93"/>
          <p:cNvSpPr>
            <a:spLocks noChangeShapeType="1"/>
          </p:cNvSpPr>
          <p:nvPr/>
        </p:nvSpPr>
        <p:spPr bwMode="auto">
          <a:xfrm>
            <a:off x="1367771" y="1409701"/>
            <a:ext cx="7145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92" name="Line 94"/>
          <p:cNvSpPr>
            <a:spLocks noChangeShapeType="1"/>
          </p:cNvSpPr>
          <p:nvPr/>
        </p:nvSpPr>
        <p:spPr bwMode="auto">
          <a:xfrm>
            <a:off x="2725412" y="2050257"/>
            <a:ext cx="177843" cy="53579"/>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93" name="Line 95"/>
          <p:cNvSpPr>
            <a:spLocks noChangeShapeType="1"/>
          </p:cNvSpPr>
          <p:nvPr/>
        </p:nvSpPr>
        <p:spPr bwMode="auto">
          <a:xfrm flipV="1">
            <a:off x="1610717" y="2050257"/>
            <a:ext cx="201662" cy="148829"/>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94" name="Line 96"/>
          <p:cNvSpPr>
            <a:spLocks noChangeShapeType="1"/>
          </p:cNvSpPr>
          <p:nvPr/>
        </p:nvSpPr>
        <p:spPr bwMode="auto">
          <a:xfrm>
            <a:off x="1496390" y="2194322"/>
            <a:ext cx="106389" cy="1786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95" name="Oval 97"/>
          <p:cNvSpPr>
            <a:spLocks noChangeArrowheads="1"/>
          </p:cNvSpPr>
          <p:nvPr/>
        </p:nvSpPr>
        <p:spPr bwMode="auto">
          <a:xfrm>
            <a:off x="1577371" y="2194322"/>
            <a:ext cx="73043" cy="54769"/>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57" name="Line 99"/>
          <p:cNvSpPr>
            <a:spLocks noChangeShapeType="1"/>
          </p:cNvSpPr>
          <p:nvPr/>
        </p:nvSpPr>
        <p:spPr bwMode="auto">
          <a:xfrm flipH="1" flipV="1">
            <a:off x="3478162" y="2172891"/>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8" name="Line 100"/>
          <p:cNvSpPr>
            <a:spLocks noChangeShapeType="1"/>
          </p:cNvSpPr>
          <p:nvPr/>
        </p:nvSpPr>
        <p:spPr bwMode="auto">
          <a:xfrm flipH="1" flipV="1">
            <a:off x="3419317" y="2172891"/>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5" name="Line 102"/>
          <p:cNvSpPr>
            <a:spLocks noChangeShapeType="1"/>
          </p:cNvSpPr>
          <p:nvPr/>
        </p:nvSpPr>
        <p:spPr bwMode="auto">
          <a:xfrm flipH="1" flipV="1">
            <a:off x="3867194" y="2216945"/>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6" name="Line 103"/>
          <p:cNvSpPr>
            <a:spLocks noChangeShapeType="1"/>
          </p:cNvSpPr>
          <p:nvPr/>
        </p:nvSpPr>
        <p:spPr bwMode="auto">
          <a:xfrm flipH="1" flipV="1">
            <a:off x="3808349" y="2216945"/>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3" name="Line 105"/>
          <p:cNvSpPr>
            <a:spLocks noChangeShapeType="1"/>
          </p:cNvSpPr>
          <p:nvPr/>
        </p:nvSpPr>
        <p:spPr bwMode="auto">
          <a:xfrm flipH="1" flipV="1">
            <a:off x="2928754" y="2065735"/>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4" name="Line 106"/>
          <p:cNvSpPr>
            <a:spLocks noChangeShapeType="1"/>
          </p:cNvSpPr>
          <p:nvPr/>
        </p:nvSpPr>
        <p:spPr bwMode="auto">
          <a:xfrm flipH="1" flipV="1">
            <a:off x="2869909" y="2065735"/>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1" name="Line 108"/>
          <p:cNvSpPr>
            <a:spLocks noChangeShapeType="1"/>
          </p:cNvSpPr>
          <p:nvPr/>
        </p:nvSpPr>
        <p:spPr bwMode="auto">
          <a:xfrm flipH="1" flipV="1">
            <a:off x="2727093" y="2024063"/>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2" name="Line 109"/>
          <p:cNvSpPr>
            <a:spLocks noChangeShapeType="1"/>
          </p:cNvSpPr>
          <p:nvPr/>
        </p:nvSpPr>
        <p:spPr bwMode="auto">
          <a:xfrm flipH="1" flipV="1">
            <a:off x="2668248" y="2024063"/>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9" name="Line 111"/>
          <p:cNvSpPr>
            <a:spLocks noChangeShapeType="1"/>
          </p:cNvSpPr>
          <p:nvPr/>
        </p:nvSpPr>
        <p:spPr bwMode="auto">
          <a:xfrm flipH="1" flipV="1">
            <a:off x="2557189" y="1930004"/>
            <a:ext cx="0" cy="3571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50" name="Line 112"/>
          <p:cNvSpPr>
            <a:spLocks noChangeShapeType="1"/>
          </p:cNvSpPr>
          <p:nvPr/>
        </p:nvSpPr>
        <p:spPr bwMode="auto">
          <a:xfrm flipH="1" flipV="1">
            <a:off x="2498344" y="1930004"/>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7" name="Line 114"/>
          <p:cNvSpPr>
            <a:spLocks noChangeShapeType="1"/>
          </p:cNvSpPr>
          <p:nvPr/>
        </p:nvSpPr>
        <p:spPr bwMode="auto">
          <a:xfrm flipH="1" flipV="1">
            <a:off x="2368231" y="1907382"/>
            <a:ext cx="0" cy="3571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8" name="Line 115"/>
          <p:cNvSpPr>
            <a:spLocks noChangeShapeType="1"/>
          </p:cNvSpPr>
          <p:nvPr/>
        </p:nvSpPr>
        <p:spPr bwMode="auto">
          <a:xfrm flipH="1" flipV="1">
            <a:off x="2309386" y="1907382"/>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5" name="Line 117"/>
          <p:cNvSpPr>
            <a:spLocks noChangeShapeType="1"/>
          </p:cNvSpPr>
          <p:nvPr/>
        </p:nvSpPr>
        <p:spPr bwMode="auto">
          <a:xfrm flipH="1" flipV="1">
            <a:off x="2172921" y="1879997"/>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6" name="Line 118"/>
          <p:cNvSpPr>
            <a:spLocks noChangeShapeType="1"/>
          </p:cNvSpPr>
          <p:nvPr/>
        </p:nvSpPr>
        <p:spPr bwMode="auto">
          <a:xfrm flipH="1" flipV="1">
            <a:off x="2114076" y="1879997"/>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3" name="Line 120"/>
          <p:cNvSpPr>
            <a:spLocks noChangeShapeType="1"/>
          </p:cNvSpPr>
          <p:nvPr/>
        </p:nvSpPr>
        <p:spPr bwMode="auto">
          <a:xfrm flipH="1" flipV="1">
            <a:off x="1991902" y="1905001"/>
            <a:ext cx="0" cy="3571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4" name="Line 121"/>
          <p:cNvSpPr>
            <a:spLocks noChangeShapeType="1"/>
          </p:cNvSpPr>
          <p:nvPr/>
        </p:nvSpPr>
        <p:spPr bwMode="auto">
          <a:xfrm flipH="1" flipV="1">
            <a:off x="1933057" y="1905001"/>
            <a:ext cx="11432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1" name="Line 123"/>
          <p:cNvSpPr>
            <a:spLocks noChangeShapeType="1"/>
          </p:cNvSpPr>
          <p:nvPr/>
        </p:nvSpPr>
        <p:spPr bwMode="auto">
          <a:xfrm flipH="1" flipV="1">
            <a:off x="1788653" y="2034779"/>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2" name="Line 124"/>
          <p:cNvSpPr>
            <a:spLocks noChangeShapeType="1"/>
          </p:cNvSpPr>
          <p:nvPr/>
        </p:nvSpPr>
        <p:spPr bwMode="auto">
          <a:xfrm flipH="1" flipV="1">
            <a:off x="1729808" y="2034779"/>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9" name="Line 126"/>
          <p:cNvSpPr>
            <a:spLocks noChangeShapeType="1"/>
          </p:cNvSpPr>
          <p:nvPr/>
        </p:nvSpPr>
        <p:spPr bwMode="auto">
          <a:xfrm flipH="1" flipV="1">
            <a:off x="1606047" y="2174082"/>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40" name="Line 127"/>
          <p:cNvSpPr>
            <a:spLocks noChangeShapeType="1"/>
          </p:cNvSpPr>
          <p:nvPr/>
        </p:nvSpPr>
        <p:spPr bwMode="auto">
          <a:xfrm flipH="1" flipV="1">
            <a:off x="1547202" y="2174082"/>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7" name="Line 129"/>
          <p:cNvSpPr>
            <a:spLocks noChangeShapeType="1"/>
          </p:cNvSpPr>
          <p:nvPr/>
        </p:nvSpPr>
        <p:spPr bwMode="auto">
          <a:xfrm flipH="1" flipV="1">
            <a:off x="1506010" y="2170510"/>
            <a:ext cx="0" cy="3571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8" name="Line 130"/>
          <p:cNvSpPr>
            <a:spLocks noChangeShapeType="1"/>
          </p:cNvSpPr>
          <p:nvPr/>
        </p:nvSpPr>
        <p:spPr bwMode="auto">
          <a:xfrm flipH="1" flipV="1">
            <a:off x="1447165" y="2170510"/>
            <a:ext cx="11432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5" name="Line 132"/>
          <p:cNvSpPr>
            <a:spLocks noChangeShapeType="1"/>
          </p:cNvSpPr>
          <p:nvPr/>
        </p:nvSpPr>
        <p:spPr bwMode="auto">
          <a:xfrm>
            <a:off x="2373672" y="1983582"/>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6" name="Line 133"/>
          <p:cNvSpPr>
            <a:spLocks noChangeShapeType="1"/>
          </p:cNvSpPr>
          <p:nvPr/>
        </p:nvSpPr>
        <p:spPr bwMode="auto">
          <a:xfrm>
            <a:off x="2320501" y="2010967"/>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3" name="Line 135"/>
          <p:cNvSpPr>
            <a:spLocks noChangeShapeType="1"/>
          </p:cNvSpPr>
          <p:nvPr/>
        </p:nvSpPr>
        <p:spPr bwMode="auto">
          <a:xfrm>
            <a:off x="2553103" y="2051447"/>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4" name="Line 136"/>
          <p:cNvSpPr>
            <a:spLocks noChangeShapeType="1"/>
          </p:cNvSpPr>
          <p:nvPr/>
        </p:nvSpPr>
        <p:spPr bwMode="auto">
          <a:xfrm>
            <a:off x="2499932" y="2078832"/>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1" name="Line 138"/>
          <p:cNvSpPr>
            <a:spLocks noChangeShapeType="1"/>
          </p:cNvSpPr>
          <p:nvPr/>
        </p:nvSpPr>
        <p:spPr bwMode="auto">
          <a:xfrm>
            <a:off x="2732534" y="2119313"/>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2" name="Line 139"/>
          <p:cNvSpPr>
            <a:spLocks noChangeShapeType="1"/>
          </p:cNvSpPr>
          <p:nvPr/>
        </p:nvSpPr>
        <p:spPr bwMode="auto">
          <a:xfrm>
            <a:off x="2679363" y="2146698"/>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29" name="Line 141"/>
          <p:cNvSpPr>
            <a:spLocks noChangeShapeType="1"/>
          </p:cNvSpPr>
          <p:nvPr/>
        </p:nvSpPr>
        <p:spPr bwMode="auto">
          <a:xfrm>
            <a:off x="2924668" y="2134791"/>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30" name="Line 142"/>
          <p:cNvSpPr>
            <a:spLocks noChangeShapeType="1"/>
          </p:cNvSpPr>
          <p:nvPr/>
        </p:nvSpPr>
        <p:spPr bwMode="auto">
          <a:xfrm>
            <a:off x="2871497" y="2162176"/>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27" name="Line 144"/>
          <p:cNvSpPr>
            <a:spLocks noChangeShapeType="1"/>
          </p:cNvSpPr>
          <p:nvPr/>
        </p:nvSpPr>
        <p:spPr bwMode="auto">
          <a:xfrm>
            <a:off x="3110450" y="2197895"/>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28" name="Line 145"/>
          <p:cNvSpPr>
            <a:spLocks noChangeShapeType="1"/>
          </p:cNvSpPr>
          <p:nvPr/>
        </p:nvSpPr>
        <p:spPr bwMode="auto">
          <a:xfrm>
            <a:off x="3057279" y="2225280"/>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25" name="Line 147"/>
          <p:cNvSpPr>
            <a:spLocks noChangeShapeType="1"/>
          </p:cNvSpPr>
          <p:nvPr/>
        </p:nvSpPr>
        <p:spPr bwMode="auto">
          <a:xfrm>
            <a:off x="1609900" y="2216945"/>
            <a:ext cx="0" cy="27385"/>
          </a:xfrm>
          <a:prstGeom prst="line">
            <a:avLst/>
          </a:prstGeom>
          <a:noFill/>
          <a:ln w="12700">
            <a:solidFill>
              <a:srgbClr val="66FFFF"/>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26" name="Line 148"/>
          <p:cNvSpPr>
            <a:spLocks noChangeShapeType="1"/>
          </p:cNvSpPr>
          <p:nvPr/>
        </p:nvSpPr>
        <p:spPr bwMode="auto">
          <a:xfrm>
            <a:off x="1556729" y="2244330"/>
            <a:ext cx="109565"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713" name="Oval 149"/>
          <p:cNvSpPr>
            <a:spLocks noChangeArrowheads="1"/>
          </p:cNvSpPr>
          <p:nvPr/>
        </p:nvSpPr>
        <p:spPr bwMode="auto">
          <a:xfrm>
            <a:off x="2696830" y="2026445"/>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4" name="Oval 150"/>
          <p:cNvSpPr>
            <a:spLocks noChangeArrowheads="1"/>
          </p:cNvSpPr>
          <p:nvPr/>
        </p:nvSpPr>
        <p:spPr bwMode="auto">
          <a:xfrm>
            <a:off x="2895315" y="2081213"/>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5" name="Oval 151"/>
          <p:cNvSpPr>
            <a:spLocks noChangeArrowheads="1"/>
          </p:cNvSpPr>
          <p:nvPr/>
        </p:nvSpPr>
        <p:spPr bwMode="auto">
          <a:xfrm>
            <a:off x="3081098" y="2113360"/>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6" name="Oval 152"/>
          <p:cNvSpPr>
            <a:spLocks noChangeArrowheads="1"/>
          </p:cNvSpPr>
          <p:nvPr/>
        </p:nvSpPr>
        <p:spPr bwMode="auto">
          <a:xfrm>
            <a:off x="3447899" y="2175272"/>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7" name="Oval 153"/>
          <p:cNvSpPr>
            <a:spLocks noChangeArrowheads="1"/>
          </p:cNvSpPr>
          <p:nvPr/>
        </p:nvSpPr>
        <p:spPr bwMode="auto">
          <a:xfrm>
            <a:off x="3838518" y="2212182"/>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8" name="Oval 154"/>
          <p:cNvSpPr>
            <a:spLocks noChangeArrowheads="1"/>
          </p:cNvSpPr>
          <p:nvPr/>
        </p:nvSpPr>
        <p:spPr bwMode="auto">
          <a:xfrm>
            <a:off x="2142658" y="1893095"/>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19" name="Oval 155"/>
          <p:cNvSpPr>
            <a:spLocks noChangeArrowheads="1"/>
          </p:cNvSpPr>
          <p:nvPr/>
        </p:nvSpPr>
        <p:spPr bwMode="auto">
          <a:xfrm>
            <a:off x="2517399" y="1964532"/>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20" name="Oval 156"/>
          <p:cNvSpPr>
            <a:spLocks noChangeArrowheads="1"/>
          </p:cNvSpPr>
          <p:nvPr/>
        </p:nvSpPr>
        <p:spPr bwMode="auto">
          <a:xfrm>
            <a:off x="1474159" y="2181226"/>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21" name="Oval 157"/>
          <p:cNvSpPr>
            <a:spLocks noChangeArrowheads="1"/>
          </p:cNvSpPr>
          <p:nvPr/>
        </p:nvSpPr>
        <p:spPr bwMode="auto">
          <a:xfrm>
            <a:off x="1580547" y="2189560"/>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22" name="Oval 158"/>
          <p:cNvSpPr>
            <a:spLocks noChangeArrowheads="1"/>
          </p:cNvSpPr>
          <p:nvPr/>
        </p:nvSpPr>
        <p:spPr bwMode="auto">
          <a:xfrm>
            <a:off x="1766330" y="2035970"/>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23" name="Oval 159"/>
          <p:cNvSpPr>
            <a:spLocks noChangeArrowheads="1"/>
          </p:cNvSpPr>
          <p:nvPr/>
        </p:nvSpPr>
        <p:spPr bwMode="auto">
          <a:xfrm>
            <a:off x="1956876" y="1933576"/>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724" name="Oval 160"/>
          <p:cNvSpPr>
            <a:spLocks noChangeArrowheads="1"/>
          </p:cNvSpPr>
          <p:nvPr/>
        </p:nvSpPr>
        <p:spPr bwMode="auto">
          <a:xfrm>
            <a:off x="2339556" y="1945482"/>
            <a:ext cx="53988" cy="40481"/>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174" name="Text Box 161"/>
          <p:cNvSpPr txBox="1">
            <a:spLocks noChangeArrowheads="1"/>
          </p:cNvSpPr>
          <p:nvPr/>
        </p:nvSpPr>
        <p:spPr bwMode="auto">
          <a:xfrm>
            <a:off x="3073402" y="4530330"/>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t (min)</a:t>
            </a:r>
            <a:endParaRPr lang="en-GB" sz="1400" b="0" dirty="0">
              <a:solidFill>
                <a:srgbClr val="000000"/>
              </a:solidFill>
              <a:latin typeface="Arial" pitchFamily="34" charset="0"/>
            </a:endParaRPr>
          </a:p>
        </p:txBody>
      </p:sp>
      <p:sp>
        <p:nvSpPr>
          <p:cNvPr id="7175" name="Text Box 162"/>
          <p:cNvSpPr txBox="1">
            <a:spLocks noChangeArrowheads="1"/>
          </p:cNvSpPr>
          <p:nvPr/>
        </p:nvSpPr>
        <p:spPr bwMode="auto">
          <a:xfrm>
            <a:off x="1487489" y="4356499"/>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176" name="Text Box 163"/>
          <p:cNvSpPr txBox="1">
            <a:spLocks noChangeArrowheads="1"/>
          </p:cNvSpPr>
          <p:nvPr/>
        </p:nvSpPr>
        <p:spPr bwMode="auto">
          <a:xfrm>
            <a:off x="2862263" y="436245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120</a:t>
            </a:r>
            <a:endParaRPr lang="en-GB" sz="1200" dirty="0">
              <a:solidFill>
                <a:srgbClr val="000000"/>
              </a:solidFill>
              <a:latin typeface="Arial" pitchFamily="34" charset="0"/>
            </a:endParaRPr>
          </a:p>
        </p:txBody>
      </p:sp>
      <p:sp>
        <p:nvSpPr>
          <p:cNvPr id="7177" name="Text Box 164"/>
          <p:cNvSpPr txBox="1">
            <a:spLocks noChangeArrowheads="1"/>
          </p:cNvSpPr>
          <p:nvPr/>
        </p:nvSpPr>
        <p:spPr bwMode="auto">
          <a:xfrm>
            <a:off x="3638551" y="436245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180</a:t>
            </a:r>
            <a:endParaRPr lang="en-GB" sz="1200" dirty="0">
              <a:solidFill>
                <a:srgbClr val="000000"/>
              </a:solidFill>
              <a:latin typeface="Arial" pitchFamily="34" charset="0"/>
            </a:endParaRPr>
          </a:p>
        </p:txBody>
      </p:sp>
      <p:sp>
        <p:nvSpPr>
          <p:cNvPr id="7480" name="Line 166"/>
          <p:cNvSpPr>
            <a:spLocks noChangeShapeType="1"/>
          </p:cNvSpPr>
          <p:nvPr/>
        </p:nvSpPr>
        <p:spPr bwMode="auto">
          <a:xfrm flipV="1">
            <a:off x="1535728" y="4231480"/>
            <a:ext cx="76181" cy="1191"/>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81" name="Text Box 167"/>
          <p:cNvSpPr txBox="1">
            <a:spLocks noChangeArrowheads="1"/>
          </p:cNvSpPr>
          <p:nvPr/>
        </p:nvSpPr>
        <p:spPr bwMode="auto">
          <a:xfrm>
            <a:off x="1156409" y="4230290"/>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482" name="Text Box 168"/>
          <p:cNvSpPr txBox="1">
            <a:spLocks noChangeArrowheads="1"/>
          </p:cNvSpPr>
          <p:nvPr/>
        </p:nvSpPr>
        <p:spPr bwMode="auto">
          <a:xfrm>
            <a:off x="1072293" y="3889771"/>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20</a:t>
            </a:r>
            <a:endParaRPr lang="en-GB" sz="1200" dirty="0">
              <a:solidFill>
                <a:srgbClr val="000000"/>
              </a:solidFill>
              <a:latin typeface="Arial" pitchFamily="34" charset="0"/>
            </a:endParaRPr>
          </a:p>
        </p:txBody>
      </p:sp>
      <p:sp>
        <p:nvSpPr>
          <p:cNvPr id="7483" name="Text Box 169"/>
          <p:cNvSpPr txBox="1">
            <a:spLocks noChangeArrowheads="1"/>
          </p:cNvSpPr>
          <p:nvPr/>
        </p:nvSpPr>
        <p:spPr bwMode="auto">
          <a:xfrm>
            <a:off x="1072293" y="358259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40</a:t>
            </a:r>
            <a:endParaRPr lang="en-GB" sz="1200" dirty="0">
              <a:solidFill>
                <a:srgbClr val="000000"/>
              </a:solidFill>
              <a:latin typeface="Arial" pitchFamily="34" charset="0"/>
            </a:endParaRPr>
          </a:p>
        </p:txBody>
      </p:sp>
      <p:sp>
        <p:nvSpPr>
          <p:cNvPr id="7484" name="Text Box 170"/>
          <p:cNvSpPr txBox="1">
            <a:spLocks noChangeArrowheads="1"/>
          </p:cNvSpPr>
          <p:nvPr/>
        </p:nvSpPr>
        <p:spPr bwMode="auto">
          <a:xfrm>
            <a:off x="1072293" y="325874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485" name="Text Box 171"/>
          <p:cNvSpPr txBox="1">
            <a:spLocks noChangeArrowheads="1"/>
          </p:cNvSpPr>
          <p:nvPr/>
        </p:nvSpPr>
        <p:spPr bwMode="auto">
          <a:xfrm>
            <a:off x="1072293" y="293489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80</a:t>
            </a:r>
            <a:endParaRPr lang="en-GB" sz="1200" dirty="0">
              <a:solidFill>
                <a:srgbClr val="000000"/>
              </a:solidFill>
              <a:latin typeface="Arial" pitchFamily="34" charset="0"/>
            </a:endParaRPr>
          </a:p>
        </p:txBody>
      </p:sp>
      <p:sp>
        <p:nvSpPr>
          <p:cNvPr id="7486" name="Text Box 172"/>
          <p:cNvSpPr txBox="1">
            <a:spLocks noChangeArrowheads="1"/>
          </p:cNvSpPr>
          <p:nvPr/>
        </p:nvSpPr>
        <p:spPr bwMode="auto">
          <a:xfrm rot="16200000">
            <a:off x="174738" y="3433464"/>
            <a:ext cx="15776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IR-</a:t>
            </a:r>
            <a:r>
              <a:rPr lang="en-GB" sz="1400" b="0" dirty="0" err="1" smtClean="0">
                <a:solidFill>
                  <a:srgbClr val="000000"/>
                </a:solidFill>
                <a:latin typeface="Arial" pitchFamily="34" charset="0"/>
              </a:rPr>
              <a:t>Insuline</a:t>
            </a:r>
            <a:r>
              <a:rPr lang="en-GB" sz="1400" b="0" dirty="0" smtClean="0">
                <a:solidFill>
                  <a:srgbClr val="000000"/>
                </a:solidFill>
                <a:latin typeface="Arial" pitchFamily="34" charset="0"/>
              </a:rPr>
              <a:t> (</a:t>
            </a:r>
            <a:r>
              <a:rPr lang="en-GB" sz="1400" b="0" dirty="0" err="1" smtClean="0">
                <a:solidFill>
                  <a:srgbClr val="000000"/>
                </a:solidFill>
                <a:latin typeface="Arial" pitchFamily="34" charset="0"/>
              </a:rPr>
              <a:t>mU</a:t>
            </a:r>
            <a:r>
              <a:rPr lang="en-GB" sz="1400" b="0" dirty="0" smtClean="0">
                <a:solidFill>
                  <a:srgbClr val="000000"/>
                </a:solidFill>
                <a:latin typeface="Arial" pitchFamily="34" charset="0"/>
              </a:rPr>
              <a:t>/l)</a:t>
            </a:r>
            <a:endParaRPr lang="en-GB" sz="1400" b="0" dirty="0">
              <a:solidFill>
                <a:srgbClr val="000000"/>
              </a:solidFill>
              <a:latin typeface="Arial" pitchFamily="34" charset="0"/>
            </a:endParaRPr>
          </a:p>
        </p:txBody>
      </p:sp>
      <p:sp>
        <p:nvSpPr>
          <p:cNvPr id="7487" name="Line 173"/>
          <p:cNvSpPr>
            <a:spLocks noChangeShapeType="1"/>
          </p:cNvSpPr>
          <p:nvPr/>
        </p:nvSpPr>
        <p:spPr bwMode="auto">
          <a:xfrm>
            <a:off x="1388127" y="3027759"/>
            <a:ext cx="0" cy="132278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88" name="Line 174"/>
          <p:cNvSpPr>
            <a:spLocks noChangeShapeType="1"/>
          </p:cNvSpPr>
          <p:nvPr/>
        </p:nvSpPr>
        <p:spPr bwMode="auto">
          <a:xfrm flipH="1">
            <a:off x="1388127" y="4351733"/>
            <a:ext cx="26282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89" name="Line 175"/>
          <p:cNvSpPr>
            <a:spLocks noChangeShapeType="1"/>
          </p:cNvSpPr>
          <p:nvPr/>
        </p:nvSpPr>
        <p:spPr bwMode="auto">
          <a:xfrm>
            <a:off x="1388127" y="302775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0" name="Line 176"/>
          <p:cNvSpPr>
            <a:spLocks noChangeShapeType="1"/>
          </p:cNvSpPr>
          <p:nvPr/>
        </p:nvSpPr>
        <p:spPr bwMode="auto">
          <a:xfrm>
            <a:off x="1388127" y="3189684"/>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1" name="Line 177"/>
          <p:cNvSpPr>
            <a:spLocks noChangeShapeType="1"/>
          </p:cNvSpPr>
          <p:nvPr/>
        </p:nvSpPr>
        <p:spPr bwMode="auto">
          <a:xfrm>
            <a:off x="1388127" y="3838574"/>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2" name="Line 178"/>
          <p:cNvSpPr>
            <a:spLocks noChangeShapeType="1"/>
          </p:cNvSpPr>
          <p:nvPr/>
        </p:nvSpPr>
        <p:spPr bwMode="auto">
          <a:xfrm>
            <a:off x="1388127" y="335160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3" name="Line 179"/>
          <p:cNvSpPr>
            <a:spLocks noChangeShapeType="1"/>
          </p:cNvSpPr>
          <p:nvPr/>
        </p:nvSpPr>
        <p:spPr bwMode="auto">
          <a:xfrm>
            <a:off x="1388127" y="3513533"/>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4" name="Line 180"/>
          <p:cNvSpPr>
            <a:spLocks noChangeShapeType="1"/>
          </p:cNvSpPr>
          <p:nvPr/>
        </p:nvSpPr>
        <p:spPr bwMode="auto">
          <a:xfrm>
            <a:off x="1388127" y="367664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5" name="Line 181"/>
          <p:cNvSpPr>
            <a:spLocks noChangeShapeType="1"/>
          </p:cNvSpPr>
          <p:nvPr/>
        </p:nvSpPr>
        <p:spPr bwMode="auto">
          <a:xfrm>
            <a:off x="1388127" y="400049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6" name="Line 182"/>
          <p:cNvSpPr>
            <a:spLocks noChangeShapeType="1"/>
          </p:cNvSpPr>
          <p:nvPr/>
        </p:nvSpPr>
        <p:spPr bwMode="auto">
          <a:xfrm>
            <a:off x="1388127" y="413503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7" name="Line 183"/>
          <p:cNvSpPr>
            <a:spLocks noChangeShapeType="1"/>
          </p:cNvSpPr>
          <p:nvPr/>
        </p:nvSpPr>
        <p:spPr bwMode="auto">
          <a:xfrm>
            <a:off x="1388127" y="4324349"/>
            <a:ext cx="7141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8" name="Line 184"/>
          <p:cNvSpPr>
            <a:spLocks noChangeShapeType="1"/>
          </p:cNvSpPr>
          <p:nvPr/>
        </p:nvSpPr>
        <p:spPr bwMode="auto">
          <a:xfrm>
            <a:off x="1640477"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99" name="Line 185"/>
          <p:cNvSpPr>
            <a:spLocks noChangeShapeType="1"/>
          </p:cNvSpPr>
          <p:nvPr/>
        </p:nvSpPr>
        <p:spPr bwMode="auto">
          <a:xfrm>
            <a:off x="181982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0" name="Line 186"/>
          <p:cNvSpPr>
            <a:spLocks noChangeShapeType="1"/>
          </p:cNvSpPr>
          <p:nvPr/>
        </p:nvSpPr>
        <p:spPr bwMode="auto">
          <a:xfrm>
            <a:off x="1999163"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1" name="Line 187"/>
          <p:cNvSpPr>
            <a:spLocks noChangeShapeType="1"/>
          </p:cNvSpPr>
          <p:nvPr/>
        </p:nvSpPr>
        <p:spPr bwMode="auto">
          <a:xfrm>
            <a:off x="2178506"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2" name="Line 188"/>
          <p:cNvSpPr>
            <a:spLocks noChangeShapeType="1"/>
          </p:cNvSpPr>
          <p:nvPr/>
        </p:nvSpPr>
        <p:spPr bwMode="auto">
          <a:xfrm>
            <a:off x="239594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3" name="Line 189"/>
          <p:cNvSpPr>
            <a:spLocks noChangeShapeType="1"/>
          </p:cNvSpPr>
          <p:nvPr/>
        </p:nvSpPr>
        <p:spPr bwMode="auto">
          <a:xfrm>
            <a:off x="257687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4" name="Line 190"/>
          <p:cNvSpPr>
            <a:spLocks noChangeShapeType="1"/>
          </p:cNvSpPr>
          <p:nvPr/>
        </p:nvSpPr>
        <p:spPr bwMode="auto">
          <a:xfrm>
            <a:off x="2756213"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5" name="Line 191"/>
          <p:cNvSpPr>
            <a:spLocks noChangeShapeType="1"/>
          </p:cNvSpPr>
          <p:nvPr/>
        </p:nvSpPr>
        <p:spPr bwMode="auto">
          <a:xfrm>
            <a:off x="2935557"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6" name="Line 192"/>
          <p:cNvSpPr>
            <a:spLocks noChangeShapeType="1"/>
          </p:cNvSpPr>
          <p:nvPr/>
        </p:nvSpPr>
        <p:spPr bwMode="auto">
          <a:xfrm>
            <a:off x="3116487"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7" name="Line 193"/>
          <p:cNvSpPr>
            <a:spLocks noChangeShapeType="1"/>
          </p:cNvSpPr>
          <p:nvPr/>
        </p:nvSpPr>
        <p:spPr bwMode="auto">
          <a:xfrm>
            <a:off x="3295829"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8" name="Line 194"/>
          <p:cNvSpPr>
            <a:spLocks noChangeShapeType="1"/>
          </p:cNvSpPr>
          <p:nvPr/>
        </p:nvSpPr>
        <p:spPr bwMode="auto">
          <a:xfrm>
            <a:off x="149605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09" name="Line 195"/>
          <p:cNvSpPr>
            <a:spLocks noChangeShapeType="1"/>
          </p:cNvSpPr>
          <p:nvPr/>
        </p:nvSpPr>
        <p:spPr bwMode="auto">
          <a:xfrm>
            <a:off x="347676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0" name="Line 196"/>
          <p:cNvSpPr>
            <a:spLocks noChangeShapeType="1"/>
          </p:cNvSpPr>
          <p:nvPr/>
        </p:nvSpPr>
        <p:spPr bwMode="auto">
          <a:xfrm>
            <a:off x="3656103"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1" name="Line 197"/>
          <p:cNvSpPr>
            <a:spLocks noChangeShapeType="1"/>
          </p:cNvSpPr>
          <p:nvPr/>
        </p:nvSpPr>
        <p:spPr bwMode="auto">
          <a:xfrm>
            <a:off x="3871950" y="4296964"/>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2" name="Line 198"/>
          <p:cNvSpPr>
            <a:spLocks noChangeShapeType="1"/>
          </p:cNvSpPr>
          <p:nvPr/>
        </p:nvSpPr>
        <p:spPr bwMode="auto">
          <a:xfrm flipV="1">
            <a:off x="1640477" y="3892152"/>
            <a:ext cx="179343" cy="32385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3" name="Line 199"/>
          <p:cNvSpPr>
            <a:spLocks noChangeShapeType="1"/>
          </p:cNvSpPr>
          <p:nvPr/>
        </p:nvSpPr>
        <p:spPr bwMode="auto">
          <a:xfrm flipV="1">
            <a:off x="1819820" y="3487340"/>
            <a:ext cx="180930" cy="404812"/>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4" name="Line 200"/>
          <p:cNvSpPr>
            <a:spLocks noChangeShapeType="1"/>
          </p:cNvSpPr>
          <p:nvPr/>
        </p:nvSpPr>
        <p:spPr bwMode="auto">
          <a:xfrm flipV="1">
            <a:off x="1999163" y="3325415"/>
            <a:ext cx="180930" cy="16192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5" name="Line 201"/>
          <p:cNvSpPr>
            <a:spLocks noChangeShapeType="1"/>
          </p:cNvSpPr>
          <p:nvPr/>
        </p:nvSpPr>
        <p:spPr bwMode="auto">
          <a:xfrm flipV="1">
            <a:off x="2178506" y="3217069"/>
            <a:ext cx="182517" cy="10834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6" name="Line 202"/>
          <p:cNvSpPr>
            <a:spLocks noChangeShapeType="1"/>
          </p:cNvSpPr>
          <p:nvPr/>
        </p:nvSpPr>
        <p:spPr bwMode="auto">
          <a:xfrm>
            <a:off x="2357850" y="3217069"/>
            <a:ext cx="182517" cy="21550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7" name="Line 203"/>
          <p:cNvSpPr>
            <a:spLocks noChangeShapeType="1"/>
          </p:cNvSpPr>
          <p:nvPr/>
        </p:nvSpPr>
        <p:spPr bwMode="auto">
          <a:xfrm>
            <a:off x="2573696" y="3461146"/>
            <a:ext cx="361860" cy="350043"/>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8" name="Line 204"/>
          <p:cNvSpPr>
            <a:spLocks noChangeShapeType="1"/>
          </p:cNvSpPr>
          <p:nvPr/>
        </p:nvSpPr>
        <p:spPr bwMode="auto">
          <a:xfrm>
            <a:off x="2933969" y="3784996"/>
            <a:ext cx="182517" cy="16073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19" name="Line 205"/>
          <p:cNvSpPr>
            <a:spLocks noChangeShapeType="1"/>
          </p:cNvSpPr>
          <p:nvPr/>
        </p:nvSpPr>
        <p:spPr bwMode="auto">
          <a:xfrm>
            <a:off x="3113313" y="3945730"/>
            <a:ext cx="363447" cy="18931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0" name="Line 206"/>
          <p:cNvSpPr>
            <a:spLocks noChangeShapeType="1"/>
          </p:cNvSpPr>
          <p:nvPr/>
        </p:nvSpPr>
        <p:spPr bwMode="auto">
          <a:xfrm>
            <a:off x="3476760" y="4135039"/>
            <a:ext cx="358686" cy="5357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1" name="Line 207"/>
          <p:cNvSpPr>
            <a:spLocks noChangeShapeType="1"/>
          </p:cNvSpPr>
          <p:nvPr/>
        </p:nvSpPr>
        <p:spPr bwMode="auto">
          <a:xfrm>
            <a:off x="2576870" y="3973114"/>
            <a:ext cx="539616" cy="161925"/>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2" name="Line 208"/>
          <p:cNvSpPr>
            <a:spLocks noChangeShapeType="1"/>
          </p:cNvSpPr>
          <p:nvPr/>
        </p:nvSpPr>
        <p:spPr bwMode="auto">
          <a:xfrm>
            <a:off x="3116487" y="4135039"/>
            <a:ext cx="360273" cy="8096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3" name="Line 209"/>
          <p:cNvSpPr>
            <a:spLocks noChangeShapeType="1"/>
          </p:cNvSpPr>
          <p:nvPr/>
        </p:nvSpPr>
        <p:spPr bwMode="auto">
          <a:xfrm>
            <a:off x="3475173" y="4216001"/>
            <a:ext cx="360273"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4" name="Oval 210"/>
          <p:cNvSpPr>
            <a:spLocks noChangeArrowheads="1"/>
          </p:cNvSpPr>
          <p:nvPr/>
        </p:nvSpPr>
        <p:spPr bwMode="auto">
          <a:xfrm>
            <a:off x="2324520" y="3189684"/>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25" name="Line 211"/>
          <p:cNvSpPr>
            <a:spLocks noChangeShapeType="1"/>
          </p:cNvSpPr>
          <p:nvPr/>
        </p:nvSpPr>
        <p:spPr bwMode="auto">
          <a:xfrm flipV="1">
            <a:off x="1819820" y="4054077"/>
            <a:ext cx="180930" cy="80962"/>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6" name="Line 212"/>
          <p:cNvSpPr>
            <a:spLocks noChangeShapeType="1"/>
          </p:cNvSpPr>
          <p:nvPr/>
        </p:nvSpPr>
        <p:spPr bwMode="auto">
          <a:xfrm flipV="1">
            <a:off x="2000750" y="4000499"/>
            <a:ext cx="179343" cy="53578"/>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7" name="Line 213"/>
          <p:cNvSpPr>
            <a:spLocks noChangeShapeType="1"/>
          </p:cNvSpPr>
          <p:nvPr/>
        </p:nvSpPr>
        <p:spPr bwMode="auto">
          <a:xfrm>
            <a:off x="2180094" y="3999308"/>
            <a:ext cx="180930" cy="119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8" name="Line 214"/>
          <p:cNvSpPr>
            <a:spLocks noChangeShapeType="1"/>
          </p:cNvSpPr>
          <p:nvPr/>
        </p:nvSpPr>
        <p:spPr bwMode="auto">
          <a:xfrm flipV="1">
            <a:off x="2359436" y="3973114"/>
            <a:ext cx="180930" cy="27385"/>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29" name="Line 215"/>
          <p:cNvSpPr>
            <a:spLocks noChangeShapeType="1"/>
          </p:cNvSpPr>
          <p:nvPr/>
        </p:nvSpPr>
        <p:spPr bwMode="auto">
          <a:xfrm flipV="1">
            <a:off x="1676980" y="4135039"/>
            <a:ext cx="144426" cy="108347"/>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4" name="Line 217"/>
          <p:cNvSpPr>
            <a:spLocks noChangeShapeType="1"/>
          </p:cNvSpPr>
          <p:nvPr/>
        </p:nvSpPr>
        <p:spPr bwMode="auto">
          <a:xfrm>
            <a:off x="2556238" y="3973114"/>
            <a:ext cx="0" cy="8096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5" name="Line 218"/>
          <p:cNvSpPr>
            <a:spLocks noChangeShapeType="1"/>
          </p:cNvSpPr>
          <p:nvPr/>
        </p:nvSpPr>
        <p:spPr bwMode="auto">
          <a:xfrm>
            <a:off x="2503864" y="4054076"/>
            <a:ext cx="107923"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2" name="Line 220"/>
          <p:cNvSpPr>
            <a:spLocks noChangeShapeType="1"/>
          </p:cNvSpPr>
          <p:nvPr/>
        </p:nvSpPr>
        <p:spPr bwMode="auto">
          <a:xfrm>
            <a:off x="2735580" y="4026693"/>
            <a:ext cx="0" cy="8096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3" name="Line 221"/>
          <p:cNvSpPr>
            <a:spLocks noChangeShapeType="1"/>
          </p:cNvSpPr>
          <p:nvPr/>
        </p:nvSpPr>
        <p:spPr bwMode="auto">
          <a:xfrm>
            <a:off x="2683206" y="4107655"/>
            <a:ext cx="107923"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0" name="Line 223"/>
          <p:cNvSpPr>
            <a:spLocks noChangeShapeType="1"/>
          </p:cNvSpPr>
          <p:nvPr/>
        </p:nvSpPr>
        <p:spPr bwMode="auto">
          <a:xfrm>
            <a:off x="2914924" y="4081461"/>
            <a:ext cx="0" cy="8096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21" name="Line 224"/>
          <p:cNvSpPr>
            <a:spLocks noChangeShapeType="1"/>
          </p:cNvSpPr>
          <p:nvPr/>
        </p:nvSpPr>
        <p:spPr bwMode="auto">
          <a:xfrm>
            <a:off x="2862550" y="4162423"/>
            <a:ext cx="107923"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8" name="Line 226"/>
          <p:cNvSpPr>
            <a:spLocks noChangeShapeType="1"/>
          </p:cNvSpPr>
          <p:nvPr/>
        </p:nvSpPr>
        <p:spPr bwMode="auto">
          <a:xfrm>
            <a:off x="2376894" y="4000499"/>
            <a:ext cx="0" cy="8096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9" name="Line 227"/>
          <p:cNvSpPr>
            <a:spLocks noChangeShapeType="1"/>
          </p:cNvSpPr>
          <p:nvPr/>
        </p:nvSpPr>
        <p:spPr bwMode="auto">
          <a:xfrm>
            <a:off x="2324520" y="4081461"/>
            <a:ext cx="107923"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6" name="Line 229"/>
          <p:cNvSpPr>
            <a:spLocks noChangeShapeType="1"/>
          </p:cNvSpPr>
          <p:nvPr/>
        </p:nvSpPr>
        <p:spPr bwMode="auto">
          <a:xfrm>
            <a:off x="3095807" y="4135039"/>
            <a:ext cx="0" cy="5357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7" name="Line 230"/>
          <p:cNvSpPr>
            <a:spLocks noChangeShapeType="1"/>
          </p:cNvSpPr>
          <p:nvPr/>
        </p:nvSpPr>
        <p:spPr bwMode="auto">
          <a:xfrm>
            <a:off x="3041892" y="4188617"/>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4" name="Line 232"/>
          <p:cNvSpPr>
            <a:spLocks noChangeShapeType="1"/>
          </p:cNvSpPr>
          <p:nvPr/>
        </p:nvSpPr>
        <p:spPr bwMode="auto">
          <a:xfrm>
            <a:off x="3494172" y="4216001"/>
            <a:ext cx="0" cy="5357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5" name="Line 233"/>
          <p:cNvSpPr>
            <a:spLocks noChangeShapeType="1"/>
          </p:cNvSpPr>
          <p:nvPr/>
        </p:nvSpPr>
        <p:spPr bwMode="auto">
          <a:xfrm>
            <a:off x="3440257" y="4269579"/>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2" name="Line 235"/>
          <p:cNvSpPr>
            <a:spLocks noChangeShapeType="1"/>
          </p:cNvSpPr>
          <p:nvPr/>
        </p:nvSpPr>
        <p:spPr bwMode="auto">
          <a:xfrm>
            <a:off x="1981658" y="4054077"/>
            <a:ext cx="0" cy="2738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3" name="Line 236"/>
          <p:cNvSpPr>
            <a:spLocks noChangeShapeType="1"/>
          </p:cNvSpPr>
          <p:nvPr/>
        </p:nvSpPr>
        <p:spPr bwMode="auto">
          <a:xfrm>
            <a:off x="1927743" y="4081462"/>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0" name="Line 238"/>
          <p:cNvSpPr>
            <a:spLocks noChangeShapeType="1"/>
          </p:cNvSpPr>
          <p:nvPr/>
        </p:nvSpPr>
        <p:spPr bwMode="auto">
          <a:xfrm>
            <a:off x="3851270" y="4242195"/>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11" name="Line 239"/>
          <p:cNvSpPr>
            <a:spLocks noChangeShapeType="1"/>
          </p:cNvSpPr>
          <p:nvPr/>
        </p:nvSpPr>
        <p:spPr bwMode="auto">
          <a:xfrm>
            <a:off x="3797355" y="4269580"/>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8" name="Line 241"/>
          <p:cNvSpPr>
            <a:spLocks noChangeShapeType="1"/>
          </p:cNvSpPr>
          <p:nvPr/>
        </p:nvSpPr>
        <p:spPr bwMode="auto">
          <a:xfrm flipH="1" flipV="1">
            <a:off x="2738755" y="3540918"/>
            <a:ext cx="0" cy="8096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9" name="Line 242"/>
          <p:cNvSpPr>
            <a:spLocks noChangeShapeType="1"/>
          </p:cNvSpPr>
          <p:nvPr/>
        </p:nvSpPr>
        <p:spPr bwMode="auto">
          <a:xfrm flipH="1" flipV="1">
            <a:off x="2683206" y="3540918"/>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6" name="Line 244"/>
          <p:cNvSpPr>
            <a:spLocks noChangeShapeType="1"/>
          </p:cNvSpPr>
          <p:nvPr/>
        </p:nvSpPr>
        <p:spPr bwMode="auto">
          <a:xfrm flipH="1" flipV="1">
            <a:off x="2918099" y="3702843"/>
            <a:ext cx="0" cy="8096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7" name="Line 245"/>
          <p:cNvSpPr>
            <a:spLocks noChangeShapeType="1"/>
          </p:cNvSpPr>
          <p:nvPr/>
        </p:nvSpPr>
        <p:spPr bwMode="auto">
          <a:xfrm flipH="1" flipV="1">
            <a:off x="2862550" y="3702843"/>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4" name="Line 247"/>
          <p:cNvSpPr>
            <a:spLocks noChangeShapeType="1"/>
          </p:cNvSpPr>
          <p:nvPr/>
        </p:nvSpPr>
        <p:spPr bwMode="auto">
          <a:xfrm flipH="1" flipV="1">
            <a:off x="3100616" y="3837383"/>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5" name="Line 248"/>
          <p:cNvSpPr>
            <a:spLocks noChangeShapeType="1"/>
          </p:cNvSpPr>
          <p:nvPr/>
        </p:nvSpPr>
        <p:spPr bwMode="auto">
          <a:xfrm flipH="1" flipV="1">
            <a:off x="3045067" y="3837383"/>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2" name="Line 250"/>
          <p:cNvSpPr>
            <a:spLocks noChangeShapeType="1"/>
          </p:cNvSpPr>
          <p:nvPr/>
        </p:nvSpPr>
        <p:spPr bwMode="auto">
          <a:xfrm flipH="1" flipV="1">
            <a:off x="2559413" y="3325415"/>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3" name="Line 251"/>
          <p:cNvSpPr>
            <a:spLocks noChangeShapeType="1"/>
          </p:cNvSpPr>
          <p:nvPr/>
        </p:nvSpPr>
        <p:spPr bwMode="auto">
          <a:xfrm flipH="1" flipV="1">
            <a:off x="2503864" y="3325415"/>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0" name="Line 253"/>
          <p:cNvSpPr>
            <a:spLocks noChangeShapeType="1"/>
          </p:cNvSpPr>
          <p:nvPr/>
        </p:nvSpPr>
        <p:spPr bwMode="auto">
          <a:xfrm flipH="1" flipV="1">
            <a:off x="2361024" y="3082528"/>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601" name="Line 254"/>
          <p:cNvSpPr>
            <a:spLocks noChangeShapeType="1"/>
          </p:cNvSpPr>
          <p:nvPr/>
        </p:nvSpPr>
        <p:spPr bwMode="auto">
          <a:xfrm flipH="1" flipV="1">
            <a:off x="2305475" y="3082528"/>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8" name="Line 256"/>
          <p:cNvSpPr>
            <a:spLocks noChangeShapeType="1"/>
          </p:cNvSpPr>
          <p:nvPr/>
        </p:nvSpPr>
        <p:spPr bwMode="auto">
          <a:xfrm flipH="1" flipV="1">
            <a:off x="2164222" y="3217069"/>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9" name="Line 257"/>
          <p:cNvSpPr>
            <a:spLocks noChangeShapeType="1"/>
          </p:cNvSpPr>
          <p:nvPr/>
        </p:nvSpPr>
        <p:spPr bwMode="auto">
          <a:xfrm flipH="1" flipV="1">
            <a:off x="2108673" y="3217069"/>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6" name="Line 259"/>
          <p:cNvSpPr>
            <a:spLocks noChangeShapeType="1"/>
          </p:cNvSpPr>
          <p:nvPr/>
        </p:nvSpPr>
        <p:spPr bwMode="auto">
          <a:xfrm flipH="1" flipV="1">
            <a:off x="2000751" y="3406377"/>
            <a:ext cx="0" cy="8096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7" name="Line 260"/>
          <p:cNvSpPr>
            <a:spLocks noChangeShapeType="1"/>
          </p:cNvSpPr>
          <p:nvPr/>
        </p:nvSpPr>
        <p:spPr bwMode="auto">
          <a:xfrm flipH="1" flipV="1">
            <a:off x="1945202" y="3406377"/>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4" name="Line 262"/>
          <p:cNvSpPr>
            <a:spLocks noChangeShapeType="1"/>
          </p:cNvSpPr>
          <p:nvPr/>
        </p:nvSpPr>
        <p:spPr bwMode="auto">
          <a:xfrm flipH="1" flipV="1">
            <a:off x="1803950" y="3811189"/>
            <a:ext cx="0" cy="8096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5" name="Line 263"/>
          <p:cNvSpPr>
            <a:spLocks noChangeShapeType="1"/>
          </p:cNvSpPr>
          <p:nvPr/>
        </p:nvSpPr>
        <p:spPr bwMode="auto">
          <a:xfrm flipH="1" flipV="1">
            <a:off x="1748401" y="3811189"/>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2" name="Line 265"/>
          <p:cNvSpPr>
            <a:spLocks noChangeShapeType="1"/>
          </p:cNvSpPr>
          <p:nvPr/>
        </p:nvSpPr>
        <p:spPr bwMode="auto">
          <a:xfrm flipH="1" flipV="1">
            <a:off x="3495806" y="4080270"/>
            <a:ext cx="0" cy="5476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3" name="Line 266"/>
          <p:cNvSpPr>
            <a:spLocks noChangeShapeType="1"/>
          </p:cNvSpPr>
          <p:nvPr/>
        </p:nvSpPr>
        <p:spPr bwMode="auto">
          <a:xfrm flipH="1" flipV="1">
            <a:off x="3440257" y="4080270"/>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0" name="Line 268"/>
          <p:cNvSpPr>
            <a:spLocks noChangeShapeType="1"/>
          </p:cNvSpPr>
          <p:nvPr/>
        </p:nvSpPr>
        <p:spPr bwMode="auto">
          <a:xfrm flipH="1" flipV="1">
            <a:off x="3856078" y="4135039"/>
            <a:ext cx="0" cy="5476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91" name="Line 269"/>
          <p:cNvSpPr>
            <a:spLocks noChangeShapeType="1"/>
          </p:cNvSpPr>
          <p:nvPr/>
        </p:nvSpPr>
        <p:spPr bwMode="auto">
          <a:xfrm flipH="1" flipV="1">
            <a:off x="3800529" y="4135039"/>
            <a:ext cx="107923"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8" name="Line 271"/>
          <p:cNvSpPr>
            <a:spLocks noChangeShapeType="1"/>
          </p:cNvSpPr>
          <p:nvPr/>
        </p:nvSpPr>
        <p:spPr bwMode="auto">
          <a:xfrm>
            <a:off x="2189570" y="4019549"/>
            <a:ext cx="0" cy="53578"/>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9" name="Line 272"/>
          <p:cNvSpPr>
            <a:spLocks noChangeShapeType="1"/>
          </p:cNvSpPr>
          <p:nvPr/>
        </p:nvSpPr>
        <p:spPr bwMode="auto">
          <a:xfrm>
            <a:off x="2135655" y="4073127"/>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6" name="Line 274"/>
          <p:cNvSpPr>
            <a:spLocks noChangeShapeType="1"/>
          </p:cNvSpPr>
          <p:nvPr/>
        </p:nvSpPr>
        <p:spPr bwMode="auto">
          <a:xfrm>
            <a:off x="1802316" y="4161233"/>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7" name="Line 275"/>
          <p:cNvSpPr>
            <a:spLocks noChangeShapeType="1"/>
          </p:cNvSpPr>
          <p:nvPr/>
        </p:nvSpPr>
        <p:spPr bwMode="auto">
          <a:xfrm>
            <a:off x="1748401" y="4188618"/>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4" name="Line 277"/>
          <p:cNvSpPr>
            <a:spLocks noChangeShapeType="1"/>
          </p:cNvSpPr>
          <p:nvPr/>
        </p:nvSpPr>
        <p:spPr bwMode="auto">
          <a:xfrm>
            <a:off x="1510288" y="4262436"/>
            <a:ext cx="0" cy="273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5" name="Line 278"/>
          <p:cNvSpPr>
            <a:spLocks noChangeShapeType="1"/>
          </p:cNvSpPr>
          <p:nvPr/>
        </p:nvSpPr>
        <p:spPr bwMode="auto">
          <a:xfrm>
            <a:off x="1456373" y="4289821"/>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51" name="Oval 279"/>
          <p:cNvSpPr>
            <a:spLocks noChangeArrowheads="1"/>
          </p:cNvSpPr>
          <p:nvPr/>
        </p:nvSpPr>
        <p:spPr bwMode="auto">
          <a:xfrm>
            <a:off x="2124544" y="3298031"/>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2" name="Oval 280"/>
          <p:cNvSpPr>
            <a:spLocks noChangeArrowheads="1"/>
          </p:cNvSpPr>
          <p:nvPr/>
        </p:nvSpPr>
        <p:spPr bwMode="auto">
          <a:xfrm>
            <a:off x="1964247" y="3458765"/>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3" name="Oval 281"/>
          <p:cNvSpPr>
            <a:spLocks noChangeArrowheads="1"/>
          </p:cNvSpPr>
          <p:nvPr/>
        </p:nvSpPr>
        <p:spPr bwMode="auto">
          <a:xfrm>
            <a:off x="2521321" y="3432571"/>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4" name="Oval 282"/>
          <p:cNvSpPr>
            <a:spLocks noChangeArrowheads="1"/>
          </p:cNvSpPr>
          <p:nvPr/>
        </p:nvSpPr>
        <p:spPr bwMode="auto">
          <a:xfrm>
            <a:off x="2700665" y="3594496"/>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5" name="Oval 283"/>
          <p:cNvSpPr>
            <a:spLocks noChangeArrowheads="1"/>
          </p:cNvSpPr>
          <p:nvPr/>
        </p:nvSpPr>
        <p:spPr bwMode="auto">
          <a:xfrm>
            <a:off x="2880007" y="3757612"/>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6" name="Oval 284"/>
          <p:cNvSpPr>
            <a:spLocks noChangeArrowheads="1"/>
          </p:cNvSpPr>
          <p:nvPr/>
        </p:nvSpPr>
        <p:spPr bwMode="auto">
          <a:xfrm>
            <a:off x="3060938" y="3919537"/>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7" name="Oval 285"/>
          <p:cNvSpPr>
            <a:spLocks noChangeArrowheads="1"/>
          </p:cNvSpPr>
          <p:nvPr/>
        </p:nvSpPr>
        <p:spPr bwMode="auto">
          <a:xfrm>
            <a:off x="3456128" y="4105274"/>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8" name="Oval 286"/>
          <p:cNvSpPr>
            <a:spLocks noChangeArrowheads="1"/>
          </p:cNvSpPr>
          <p:nvPr/>
        </p:nvSpPr>
        <p:spPr bwMode="auto">
          <a:xfrm>
            <a:off x="1765858" y="3890962"/>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59" name="Oval 287"/>
          <p:cNvSpPr>
            <a:spLocks noChangeArrowheads="1"/>
          </p:cNvSpPr>
          <p:nvPr/>
        </p:nvSpPr>
        <p:spPr bwMode="auto">
          <a:xfrm>
            <a:off x="1603973" y="4214811"/>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0" name="Oval 288"/>
          <p:cNvSpPr>
            <a:spLocks noChangeArrowheads="1"/>
          </p:cNvSpPr>
          <p:nvPr/>
        </p:nvSpPr>
        <p:spPr bwMode="auto">
          <a:xfrm>
            <a:off x="2702251" y="4000499"/>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1" name="Oval 289"/>
          <p:cNvSpPr>
            <a:spLocks noChangeArrowheads="1"/>
          </p:cNvSpPr>
          <p:nvPr/>
        </p:nvSpPr>
        <p:spPr bwMode="auto">
          <a:xfrm>
            <a:off x="2881595" y="4054077"/>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2" name="Oval 290"/>
          <p:cNvSpPr>
            <a:spLocks noChangeArrowheads="1"/>
          </p:cNvSpPr>
          <p:nvPr/>
        </p:nvSpPr>
        <p:spPr bwMode="auto">
          <a:xfrm>
            <a:off x="3060938" y="4107655"/>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3" name="Oval 291"/>
          <p:cNvSpPr>
            <a:spLocks noChangeArrowheads="1"/>
          </p:cNvSpPr>
          <p:nvPr/>
        </p:nvSpPr>
        <p:spPr bwMode="auto">
          <a:xfrm>
            <a:off x="3457714" y="4188617"/>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4" name="Oval 292"/>
          <p:cNvSpPr>
            <a:spLocks noChangeArrowheads="1"/>
          </p:cNvSpPr>
          <p:nvPr/>
        </p:nvSpPr>
        <p:spPr bwMode="auto">
          <a:xfrm>
            <a:off x="1959485" y="4020739"/>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5" name="Oval 293"/>
          <p:cNvSpPr>
            <a:spLocks noChangeArrowheads="1"/>
          </p:cNvSpPr>
          <p:nvPr/>
        </p:nvSpPr>
        <p:spPr bwMode="auto">
          <a:xfrm>
            <a:off x="1765858" y="4121943"/>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6" name="Oval 294"/>
          <p:cNvSpPr>
            <a:spLocks noChangeArrowheads="1"/>
          </p:cNvSpPr>
          <p:nvPr/>
        </p:nvSpPr>
        <p:spPr bwMode="auto">
          <a:xfrm>
            <a:off x="2162635" y="3973114"/>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7" name="Oval 295"/>
          <p:cNvSpPr>
            <a:spLocks noChangeArrowheads="1"/>
          </p:cNvSpPr>
          <p:nvPr/>
        </p:nvSpPr>
        <p:spPr bwMode="auto">
          <a:xfrm>
            <a:off x="2341979" y="3973114"/>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8" name="Oval 296"/>
          <p:cNvSpPr>
            <a:spLocks noChangeArrowheads="1"/>
          </p:cNvSpPr>
          <p:nvPr/>
        </p:nvSpPr>
        <p:spPr bwMode="auto">
          <a:xfrm>
            <a:off x="2522909" y="3945730"/>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69" name="Line 297"/>
          <p:cNvSpPr>
            <a:spLocks noChangeShapeType="1"/>
          </p:cNvSpPr>
          <p:nvPr/>
        </p:nvSpPr>
        <p:spPr bwMode="auto">
          <a:xfrm>
            <a:off x="1530966" y="4243386"/>
            <a:ext cx="73007"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70" name="Oval 298"/>
          <p:cNvSpPr>
            <a:spLocks noChangeArrowheads="1"/>
          </p:cNvSpPr>
          <p:nvPr/>
        </p:nvSpPr>
        <p:spPr bwMode="auto">
          <a:xfrm>
            <a:off x="3816401" y="4162424"/>
            <a:ext cx="73007"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71" name="Oval 299"/>
          <p:cNvSpPr>
            <a:spLocks noChangeArrowheads="1"/>
          </p:cNvSpPr>
          <p:nvPr/>
        </p:nvSpPr>
        <p:spPr bwMode="auto">
          <a:xfrm>
            <a:off x="3817988" y="4202905"/>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72" name="Text Box 300"/>
          <p:cNvSpPr txBox="1">
            <a:spLocks noChangeArrowheads="1"/>
          </p:cNvSpPr>
          <p:nvPr/>
        </p:nvSpPr>
        <p:spPr bwMode="auto">
          <a:xfrm>
            <a:off x="2202313" y="4341017"/>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582" name="Line 302"/>
          <p:cNvSpPr>
            <a:spLocks noChangeShapeType="1"/>
          </p:cNvSpPr>
          <p:nvPr/>
        </p:nvSpPr>
        <p:spPr bwMode="auto">
          <a:xfrm>
            <a:off x="1632495" y="4245767"/>
            <a:ext cx="0" cy="27385"/>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3" name="Line 303"/>
          <p:cNvSpPr>
            <a:spLocks noChangeShapeType="1"/>
          </p:cNvSpPr>
          <p:nvPr/>
        </p:nvSpPr>
        <p:spPr bwMode="auto">
          <a:xfrm>
            <a:off x="1578580" y="4273152"/>
            <a:ext cx="111097"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0" name="Line 305"/>
          <p:cNvSpPr>
            <a:spLocks noChangeShapeType="1"/>
          </p:cNvSpPr>
          <p:nvPr/>
        </p:nvSpPr>
        <p:spPr bwMode="auto">
          <a:xfrm flipV="1">
            <a:off x="1503939" y="4202905"/>
            <a:ext cx="0" cy="27385"/>
          </a:xfrm>
          <a:prstGeom prst="line">
            <a:avLst/>
          </a:prstGeom>
          <a:noFill/>
          <a:ln w="12700">
            <a:solidFill>
              <a:srgbClr val="66FFFF"/>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81" name="Line 306"/>
          <p:cNvSpPr>
            <a:spLocks noChangeShapeType="1"/>
          </p:cNvSpPr>
          <p:nvPr/>
        </p:nvSpPr>
        <p:spPr bwMode="auto">
          <a:xfrm flipV="1">
            <a:off x="1450024" y="4202905"/>
            <a:ext cx="111097"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75" name="Oval 307"/>
          <p:cNvSpPr>
            <a:spLocks noChangeArrowheads="1"/>
          </p:cNvSpPr>
          <p:nvPr/>
        </p:nvSpPr>
        <p:spPr bwMode="auto">
          <a:xfrm>
            <a:off x="1478592" y="4216001"/>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578" name="Line 309"/>
          <p:cNvSpPr>
            <a:spLocks noChangeShapeType="1"/>
          </p:cNvSpPr>
          <p:nvPr/>
        </p:nvSpPr>
        <p:spPr bwMode="auto">
          <a:xfrm flipV="1">
            <a:off x="1632495" y="4202905"/>
            <a:ext cx="0" cy="27385"/>
          </a:xfrm>
          <a:prstGeom prst="line">
            <a:avLst/>
          </a:prstGeom>
          <a:noFill/>
          <a:ln w="12700">
            <a:solidFill>
              <a:srgbClr val="66FFFF"/>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79" name="Line 310"/>
          <p:cNvSpPr>
            <a:spLocks noChangeShapeType="1"/>
          </p:cNvSpPr>
          <p:nvPr/>
        </p:nvSpPr>
        <p:spPr bwMode="auto">
          <a:xfrm flipV="1">
            <a:off x="1578580" y="4202905"/>
            <a:ext cx="111097"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577" name="Oval 311"/>
          <p:cNvSpPr>
            <a:spLocks noChangeArrowheads="1"/>
          </p:cNvSpPr>
          <p:nvPr/>
        </p:nvSpPr>
        <p:spPr bwMode="auto">
          <a:xfrm>
            <a:off x="1603973" y="4216001"/>
            <a:ext cx="53962"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15672" name="Text Box 312"/>
          <p:cNvSpPr txBox="1">
            <a:spLocks noChangeArrowheads="1"/>
          </p:cNvSpPr>
          <p:nvPr/>
        </p:nvSpPr>
        <p:spPr bwMode="auto">
          <a:xfrm>
            <a:off x="2540003" y="3057525"/>
            <a:ext cx="1535113" cy="28623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a:bodyPr>
          <a:lstStyle>
            <a:lvl1pPr marL="342900" indent="-342900"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lnSpc>
                <a:spcPct val="90000"/>
              </a:lnSpc>
              <a:spcBef>
                <a:spcPct val="10000"/>
              </a:spcBef>
              <a:spcAft>
                <a:spcPct val="30000"/>
              </a:spcAft>
            </a:pPr>
            <a:r>
              <a:rPr lang="en-GB" sz="1400" b="0" dirty="0" err="1" smtClean="0">
                <a:solidFill>
                  <a:srgbClr val="FF0000"/>
                </a:solidFill>
                <a:latin typeface="Arial" pitchFamily="34" charset="0"/>
                <a:cs typeface="Arial" pitchFamily="34" charset="0"/>
              </a:rPr>
              <a:t>Incretine</a:t>
            </a:r>
            <a:r>
              <a:rPr lang="en-GB" sz="1400" b="0" dirty="0" smtClean="0">
                <a:solidFill>
                  <a:srgbClr val="FF0000"/>
                </a:solidFill>
                <a:latin typeface="Arial" pitchFamily="34" charset="0"/>
                <a:cs typeface="Arial" pitchFamily="34" charset="0"/>
              </a:rPr>
              <a:t>-effect</a:t>
            </a:r>
            <a:endParaRPr lang="en-GB" b="0" dirty="0">
              <a:solidFill>
                <a:srgbClr val="FF0000"/>
              </a:solidFill>
              <a:latin typeface="TrueFrutiger" pitchFamily="2" charset="0"/>
            </a:endParaRPr>
          </a:p>
        </p:txBody>
      </p:sp>
      <p:sp>
        <p:nvSpPr>
          <p:cNvPr id="15673" name="Line 313"/>
          <p:cNvSpPr>
            <a:spLocks noChangeShapeType="1"/>
          </p:cNvSpPr>
          <p:nvPr/>
        </p:nvSpPr>
        <p:spPr bwMode="auto">
          <a:xfrm>
            <a:off x="2349500" y="3275410"/>
            <a:ext cx="0" cy="685800"/>
          </a:xfrm>
          <a:prstGeom prst="line">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81" name="Text Box 608"/>
          <p:cNvSpPr txBox="1">
            <a:spLocks noChangeArrowheads="1"/>
          </p:cNvSpPr>
          <p:nvPr/>
        </p:nvSpPr>
        <p:spPr bwMode="auto">
          <a:xfrm>
            <a:off x="5534025" y="4383882"/>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182" name="Text Box 609"/>
          <p:cNvSpPr txBox="1">
            <a:spLocks noChangeArrowheads="1"/>
          </p:cNvSpPr>
          <p:nvPr/>
        </p:nvSpPr>
        <p:spPr bwMode="auto">
          <a:xfrm>
            <a:off x="6245226" y="437912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183" name="Text Box 610"/>
          <p:cNvSpPr txBox="1">
            <a:spLocks noChangeArrowheads="1"/>
          </p:cNvSpPr>
          <p:nvPr/>
        </p:nvSpPr>
        <p:spPr bwMode="auto">
          <a:xfrm>
            <a:off x="6927851" y="4382692"/>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120</a:t>
            </a:r>
            <a:endParaRPr lang="en-GB" sz="1200" dirty="0">
              <a:solidFill>
                <a:srgbClr val="000000"/>
              </a:solidFill>
              <a:latin typeface="Arial" pitchFamily="34" charset="0"/>
            </a:endParaRPr>
          </a:p>
        </p:txBody>
      </p:sp>
      <p:sp>
        <p:nvSpPr>
          <p:cNvPr id="7184" name="Text Box 611"/>
          <p:cNvSpPr txBox="1">
            <a:spLocks noChangeArrowheads="1"/>
          </p:cNvSpPr>
          <p:nvPr/>
        </p:nvSpPr>
        <p:spPr bwMode="auto">
          <a:xfrm>
            <a:off x="7685088" y="4382692"/>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180</a:t>
            </a:r>
            <a:endParaRPr lang="en-GB" sz="1200" dirty="0">
              <a:solidFill>
                <a:srgbClr val="000000"/>
              </a:solidFill>
              <a:latin typeface="Arial" pitchFamily="34" charset="0"/>
            </a:endParaRPr>
          </a:p>
        </p:txBody>
      </p:sp>
      <p:sp>
        <p:nvSpPr>
          <p:cNvPr id="7185" name="Text Box 316"/>
          <p:cNvSpPr txBox="1">
            <a:spLocks noChangeArrowheads="1"/>
          </p:cNvSpPr>
          <p:nvPr/>
        </p:nvSpPr>
        <p:spPr bwMode="auto">
          <a:xfrm>
            <a:off x="5437190" y="867966"/>
            <a:ext cx="3094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dirty="0" err="1" smtClean="0">
                <a:solidFill>
                  <a:srgbClr val="000000"/>
                </a:solidFill>
                <a:latin typeface="Arial" pitchFamily="34" charset="0"/>
              </a:rPr>
              <a:t>Pati</a:t>
            </a:r>
            <a:r>
              <a:rPr lang="en-GB" dirty="0" err="1" smtClean="0">
                <a:solidFill>
                  <a:srgbClr val="000000"/>
                </a:solidFill>
                <a:ea typeface="Verdana" pitchFamily="34" charset="0"/>
                <a:cs typeface="Verdana" pitchFamily="34" charset="0"/>
              </a:rPr>
              <a:t>ë</a:t>
            </a:r>
            <a:r>
              <a:rPr lang="en-GB" dirty="0" err="1" smtClean="0">
                <a:solidFill>
                  <a:srgbClr val="000000"/>
                </a:solidFill>
                <a:latin typeface="Arial" pitchFamily="34" charset="0"/>
              </a:rPr>
              <a:t>nten</a:t>
            </a:r>
            <a:r>
              <a:rPr lang="en-GB" dirty="0" smtClean="0">
                <a:solidFill>
                  <a:srgbClr val="000000"/>
                </a:solidFill>
                <a:latin typeface="Arial" pitchFamily="34" charset="0"/>
              </a:rPr>
              <a:t> met diabetes type 2</a:t>
            </a:r>
            <a:endParaRPr lang="en-GB" dirty="0">
              <a:solidFill>
                <a:srgbClr val="000000"/>
              </a:solidFill>
              <a:latin typeface="Arial" pitchFamily="34" charset="0"/>
            </a:endParaRPr>
          </a:p>
        </p:txBody>
      </p:sp>
      <p:sp>
        <p:nvSpPr>
          <p:cNvPr id="7333" name="Text Box 318"/>
          <p:cNvSpPr txBox="1">
            <a:spLocks noChangeArrowheads="1"/>
          </p:cNvSpPr>
          <p:nvPr/>
        </p:nvSpPr>
        <p:spPr bwMode="auto">
          <a:xfrm>
            <a:off x="5773738" y="2678856"/>
            <a:ext cx="269875"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334" name="Text Box 319"/>
          <p:cNvSpPr txBox="1">
            <a:spLocks noChangeArrowheads="1"/>
          </p:cNvSpPr>
          <p:nvPr/>
        </p:nvSpPr>
        <p:spPr bwMode="auto">
          <a:xfrm>
            <a:off x="6489701" y="2674257"/>
            <a:ext cx="354013"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335" name="Text Box 320"/>
          <p:cNvSpPr txBox="1">
            <a:spLocks noChangeArrowheads="1"/>
          </p:cNvSpPr>
          <p:nvPr/>
        </p:nvSpPr>
        <p:spPr bwMode="auto">
          <a:xfrm>
            <a:off x="7172326" y="2674257"/>
            <a:ext cx="439738"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120</a:t>
            </a:r>
            <a:endParaRPr lang="en-GB" sz="1200" dirty="0">
              <a:solidFill>
                <a:srgbClr val="000000"/>
              </a:solidFill>
              <a:latin typeface="Arial" pitchFamily="34" charset="0"/>
            </a:endParaRPr>
          </a:p>
        </p:txBody>
      </p:sp>
      <p:sp>
        <p:nvSpPr>
          <p:cNvPr id="7336" name="Text Box 321"/>
          <p:cNvSpPr txBox="1">
            <a:spLocks noChangeArrowheads="1"/>
          </p:cNvSpPr>
          <p:nvPr/>
        </p:nvSpPr>
        <p:spPr bwMode="auto">
          <a:xfrm>
            <a:off x="7924801" y="2674257"/>
            <a:ext cx="439738"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180</a:t>
            </a:r>
            <a:endParaRPr lang="en-GB" sz="1200" dirty="0">
              <a:solidFill>
                <a:srgbClr val="000000"/>
              </a:solidFill>
              <a:latin typeface="Arial" pitchFamily="34" charset="0"/>
            </a:endParaRPr>
          </a:p>
        </p:txBody>
      </p:sp>
      <p:sp>
        <p:nvSpPr>
          <p:cNvPr id="7337" name="Text Box 322"/>
          <p:cNvSpPr txBox="1">
            <a:spLocks noChangeArrowheads="1"/>
          </p:cNvSpPr>
          <p:nvPr/>
        </p:nvSpPr>
        <p:spPr bwMode="auto">
          <a:xfrm>
            <a:off x="5429251" y="2544349"/>
            <a:ext cx="269875"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338" name="Text Box 323"/>
          <p:cNvSpPr txBox="1">
            <a:spLocks noChangeArrowheads="1"/>
          </p:cNvSpPr>
          <p:nvPr/>
        </p:nvSpPr>
        <p:spPr bwMode="auto">
          <a:xfrm>
            <a:off x="5395913" y="2162672"/>
            <a:ext cx="269875"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5</a:t>
            </a:r>
            <a:endParaRPr lang="en-GB" sz="1200" dirty="0">
              <a:solidFill>
                <a:srgbClr val="000000"/>
              </a:solidFill>
              <a:latin typeface="Arial" pitchFamily="34" charset="0"/>
            </a:endParaRPr>
          </a:p>
        </p:txBody>
      </p:sp>
      <p:sp>
        <p:nvSpPr>
          <p:cNvPr id="7339" name="Text Box 324"/>
          <p:cNvSpPr txBox="1">
            <a:spLocks noChangeArrowheads="1"/>
          </p:cNvSpPr>
          <p:nvPr/>
        </p:nvSpPr>
        <p:spPr bwMode="auto">
          <a:xfrm>
            <a:off x="5319713" y="1806286"/>
            <a:ext cx="354013"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10</a:t>
            </a:r>
            <a:endParaRPr lang="en-GB" sz="1200" dirty="0">
              <a:solidFill>
                <a:srgbClr val="000000"/>
              </a:solidFill>
              <a:latin typeface="Arial" pitchFamily="34" charset="0"/>
            </a:endParaRPr>
          </a:p>
        </p:txBody>
      </p:sp>
      <p:sp>
        <p:nvSpPr>
          <p:cNvPr id="7340" name="Text Box 325"/>
          <p:cNvSpPr txBox="1">
            <a:spLocks noChangeArrowheads="1"/>
          </p:cNvSpPr>
          <p:nvPr/>
        </p:nvSpPr>
        <p:spPr bwMode="auto">
          <a:xfrm>
            <a:off x="5319713" y="1433805"/>
            <a:ext cx="354013" cy="2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15</a:t>
            </a:r>
            <a:endParaRPr lang="en-GB" sz="1200" dirty="0">
              <a:solidFill>
                <a:srgbClr val="000000"/>
              </a:solidFill>
              <a:latin typeface="Arial" pitchFamily="34" charset="0"/>
            </a:endParaRPr>
          </a:p>
        </p:txBody>
      </p:sp>
      <p:sp>
        <p:nvSpPr>
          <p:cNvPr id="7341" name="Text Box 326"/>
          <p:cNvSpPr txBox="1">
            <a:spLocks noChangeArrowheads="1"/>
          </p:cNvSpPr>
          <p:nvPr/>
        </p:nvSpPr>
        <p:spPr bwMode="auto">
          <a:xfrm rot="16200000">
            <a:off x="4581435" y="2010983"/>
            <a:ext cx="13082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Glucose (</a:t>
            </a:r>
            <a:r>
              <a:rPr lang="en-GB" sz="1400" b="0" dirty="0" err="1" smtClean="0">
                <a:solidFill>
                  <a:srgbClr val="000000"/>
                </a:solidFill>
                <a:latin typeface="Arial" pitchFamily="34" charset="0"/>
              </a:rPr>
              <a:t>mM</a:t>
            </a:r>
            <a:r>
              <a:rPr lang="en-GB" sz="1400" b="0" dirty="0" smtClean="0">
                <a:solidFill>
                  <a:srgbClr val="000000"/>
                </a:solidFill>
                <a:latin typeface="Arial" pitchFamily="34" charset="0"/>
              </a:rPr>
              <a:t>)</a:t>
            </a:r>
            <a:endParaRPr lang="en-GB" sz="1400" b="0" dirty="0">
              <a:solidFill>
                <a:srgbClr val="000000"/>
              </a:solidFill>
              <a:latin typeface="Arial" pitchFamily="34" charset="0"/>
            </a:endParaRPr>
          </a:p>
        </p:txBody>
      </p:sp>
      <p:sp>
        <p:nvSpPr>
          <p:cNvPr id="7342" name="Line 327"/>
          <p:cNvSpPr>
            <a:spLocks noChangeShapeType="1"/>
          </p:cNvSpPr>
          <p:nvPr/>
        </p:nvSpPr>
        <p:spPr bwMode="auto">
          <a:xfrm>
            <a:off x="5661026" y="1434955"/>
            <a:ext cx="0" cy="125194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3" name="Line 328"/>
          <p:cNvSpPr>
            <a:spLocks noChangeShapeType="1"/>
          </p:cNvSpPr>
          <p:nvPr/>
        </p:nvSpPr>
        <p:spPr bwMode="auto">
          <a:xfrm flipH="1">
            <a:off x="5661026" y="2686903"/>
            <a:ext cx="259238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4" name="Line 329"/>
          <p:cNvSpPr>
            <a:spLocks noChangeShapeType="1"/>
          </p:cNvSpPr>
          <p:nvPr/>
        </p:nvSpPr>
        <p:spPr bwMode="auto">
          <a:xfrm>
            <a:off x="5661026" y="1912052"/>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5" name="Line 330"/>
          <p:cNvSpPr>
            <a:spLocks noChangeShapeType="1"/>
          </p:cNvSpPr>
          <p:nvPr/>
        </p:nvSpPr>
        <p:spPr bwMode="auto">
          <a:xfrm>
            <a:off x="5661026" y="2269587"/>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6" name="Line 331"/>
          <p:cNvSpPr>
            <a:spLocks noChangeShapeType="1"/>
          </p:cNvSpPr>
          <p:nvPr/>
        </p:nvSpPr>
        <p:spPr bwMode="auto">
          <a:xfrm>
            <a:off x="5662613" y="2660462"/>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7" name="Line 332"/>
          <p:cNvSpPr>
            <a:spLocks noChangeShapeType="1"/>
          </p:cNvSpPr>
          <p:nvPr/>
        </p:nvSpPr>
        <p:spPr bwMode="auto">
          <a:xfrm>
            <a:off x="6092826"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8" name="Line 333"/>
          <p:cNvSpPr>
            <a:spLocks noChangeShapeType="1"/>
          </p:cNvSpPr>
          <p:nvPr/>
        </p:nvSpPr>
        <p:spPr bwMode="auto">
          <a:xfrm>
            <a:off x="6272213"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49" name="Line 334"/>
          <p:cNvSpPr>
            <a:spLocks noChangeShapeType="1"/>
          </p:cNvSpPr>
          <p:nvPr/>
        </p:nvSpPr>
        <p:spPr bwMode="auto">
          <a:xfrm>
            <a:off x="6451601"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0" name="Line 335"/>
          <p:cNvSpPr>
            <a:spLocks noChangeShapeType="1"/>
          </p:cNvSpPr>
          <p:nvPr/>
        </p:nvSpPr>
        <p:spPr bwMode="auto">
          <a:xfrm>
            <a:off x="6630988"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1" name="Line 336"/>
          <p:cNvSpPr>
            <a:spLocks noChangeShapeType="1"/>
          </p:cNvSpPr>
          <p:nvPr/>
        </p:nvSpPr>
        <p:spPr bwMode="auto">
          <a:xfrm>
            <a:off x="6813551"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2" name="Line 337"/>
          <p:cNvSpPr>
            <a:spLocks noChangeShapeType="1"/>
          </p:cNvSpPr>
          <p:nvPr/>
        </p:nvSpPr>
        <p:spPr bwMode="auto">
          <a:xfrm>
            <a:off x="6992938"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3" name="Line 338"/>
          <p:cNvSpPr>
            <a:spLocks noChangeShapeType="1"/>
          </p:cNvSpPr>
          <p:nvPr/>
        </p:nvSpPr>
        <p:spPr bwMode="auto">
          <a:xfrm>
            <a:off x="7208838"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4" name="Line 339"/>
          <p:cNvSpPr>
            <a:spLocks noChangeShapeType="1"/>
          </p:cNvSpPr>
          <p:nvPr/>
        </p:nvSpPr>
        <p:spPr bwMode="auto">
          <a:xfrm>
            <a:off x="7389813"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5" name="Line 340"/>
          <p:cNvSpPr>
            <a:spLocks noChangeShapeType="1"/>
          </p:cNvSpPr>
          <p:nvPr/>
        </p:nvSpPr>
        <p:spPr bwMode="auto">
          <a:xfrm>
            <a:off x="7569201"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6" name="Line 341"/>
          <p:cNvSpPr>
            <a:spLocks noChangeShapeType="1"/>
          </p:cNvSpPr>
          <p:nvPr/>
        </p:nvSpPr>
        <p:spPr bwMode="auto">
          <a:xfrm>
            <a:off x="7750176"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7" name="Line 342"/>
          <p:cNvSpPr>
            <a:spLocks noChangeShapeType="1"/>
          </p:cNvSpPr>
          <p:nvPr/>
        </p:nvSpPr>
        <p:spPr bwMode="auto">
          <a:xfrm>
            <a:off x="7966076"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8" name="Line 343"/>
          <p:cNvSpPr>
            <a:spLocks noChangeShapeType="1"/>
          </p:cNvSpPr>
          <p:nvPr/>
        </p:nvSpPr>
        <p:spPr bwMode="auto">
          <a:xfrm>
            <a:off x="8145463"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59" name="Line 344"/>
          <p:cNvSpPr>
            <a:spLocks noChangeShapeType="1"/>
          </p:cNvSpPr>
          <p:nvPr/>
        </p:nvSpPr>
        <p:spPr bwMode="auto">
          <a:xfrm>
            <a:off x="5913438"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60" name="Line 345"/>
          <p:cNvSpPr>
            <a:spLocks noChangeShapeType="1"/>
          </p:cNvSpPr>
          <p:nvPr/>
        </p:nvSpPr>
        <p:spPr bwMode="auto">
          <a:xfrm>
            <a:off x="5768976" y="2634020"/>
            <a:ext cx="0" cy="5288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61" name="Oval 346"/>
          <p:cNvSpPr>
            <a:spLocks noChangeArrowheads="1"/>
          </p:cNvSpPr>
          <p:nvPr/>
        </p:nvSpPr>
        <p:spPr bwMode="auto">
          <a:xfrm>
            <a:off x="6802438" y="1422309"/>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2" name="Oval 347"/>
          <p:cNvSpPr>
            <a:spLocks noChangeArrowheads="1"/>
          </p:cNvSpPr>
          <p:nvPr/>
        </p:nvSpPr>
        <p:spPr bwMode="auto">
          <a:xfrm>
            <a:off x="6429376" y="1513130"/>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3" name="Oval 348"/>
          <p:cNvSpPr>
            <a:spLocks noChangeArrowheads="1"/>
          </p:cNvSpPr>
          <p:nvPr/>
        </p:nvSpPr>
        <p:spPr bwMode="auto">
          <a:xfrm>
            <a:off x="6623051" y="1417711"/>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4" name="Oval 349"/>
          <p:cNvSpPr>
            <a:spLocks noChangeArrowheads="1"/>
          </p:cNvSpPr>
          <p:nvPr/>
        </p:nvSpPr>
        <p:spPr bwMode="auto">
          <a:xfrm>
            <a:off x="6237288" y="1664881"/>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5" name="Oval 350"/>
          <p:cNvSpPr>
            <a:spLocks noChangeArrowheads="1"/>
          </p:cNvSpPr>
          <p:nvPr/>
        </p:nvSpPr>
        <p:spPr bwMode="auto">
          <a:xfrm>
            <a:off x="6986588" y="1445302"/>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6" name="Oval 351"/>
          <p:cNvSpPr>
            <a:spLocks noChangeArrowheads="1"/>
          </p:cNvSpPr>
          <p:nvPr/>
        </p:nvSpPr>
        <p:spPr bwMode="auto">
          <a:xfrm>
            <a:off x="7175501" y="1490137"/>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7" name="Oval 352"/>
          <p:cNvSpPr>
            <a:spLocks noChangeArrowheads="1"/>
          </p:cNvSpPr>
          <p:nvPr/>
        </p:nvSpPr>
        <p:spPr bwMode="auto">
          <a:xfrm>
            <a:off x="7359651" y="1531524"/>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8" name="Oval 353"/>
          <p:cNvSpPr>
            <a:spLocks noChangeArrowheads="1"/>
          </p:cNvSpPr>
          <p:nvPr/>
        </p:nvSpPr>
        <p:spPr bwMode="auto">
          <a:xfrm>
            <a:off x="7737476" y="1663732"/>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69" name="Oval 354"/>
          <p:cNvSpPr>
            <a:spLocks noChangeArrowheads="1"/>
          </p:cNvSpPr>
          <p:nvPr/>
        </p:nvSpPr>
        <p:spPr bwMode="auto">
          <a:xfrm>
            <a:off x="6045201" y="1881012"/>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70" name="Oval 355"/>
          <p:cNvSpPr>
            <a:spLocks noChangeArrowheads="1"/>
          </p:cNvSpPr>
          <p:nvPr/>
        </p:nvSpPr>
        <p:spPr bwMode="auto">
          <a:xfrm>
            <a:off x="8112126" y="1767198"/>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71" name="Line 356"/>
          <p:cNvSpPr>
            <a:spLocks noChangeShapeType="1"/>
          </p:cNvSpPr>
          <p:nvPr/>
        </p:nvSpPr>
        <p:spPr bwMode="auto">
          <a:xfrm>
            <a:off x="6661151" y="1434955"/>
            <a:ext cx="177800" cy="2759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2" name="Line 357"/>
          <p:cNvSpPr>
            <a:spLocks noChangeShapeType="1"/>
          </p:cNvSpPr>
          <p:nvPr/>
        </p:nvSpPr>
        <p:spPr bwMode="auto">
          <a:xfrm>
            <a:off x="7218363" y="1521177"/>
            <a:ext cx="177800" cy="40237"/>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3" name="Line 358"/>
          <p:cNvSpPr>
            <a:spLocks noChangeShapeType="1"/>
          </p:cNvSpPr>
          <p:nvPr/>
        </p:nvSpPr>
        <p:spPr bwMode="auto">
          <a:xfrm>
            <a:off x="6838951" y="1448751"/>
            <a:ext cx="201613" cy="21843"/>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4" name="Line 359"/>
          <p:cNvSpPr>
            <a:spLocks noChangeShapeType="1"/>
          </p:cNvSpPr>
          <p:nvPr/>
        </p:nvSpPr>
        <p:spPr bwMode="auto">
          <a:xfrm>
            <a:off x="7027863" y="1465995"/>
            <a:ext cx="192088" cy="5978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5" name="Line 360"/>
          <p:cNvSpPr>
            <a:spLocks noChangeShapeType="1"/>
          </p:cNvSpPr>
          <p:nvPr/>
        </p:nvSpPr>
        <p:spPr bwMode="auto">
          <a:xfrm>
            <a:off x="7785101" y="1697071"/>
            <a:ext cx="368300" cy="10576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6" name="Line 361"/>
          <p:cNvSpPr>
            <a:spLocks noChangeShapeType="1"/>
          </p:cNvSpPr>
          <p:nvPr/>
        </p:nvSpPr>
        <p:spPr bwMode="auto">
          <a:xfrm flipV="1">
            <a:off x="6084888" y="1676378"/>
            <a:ext cx="188913" cy="227627"/>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7" name="Line 362"/>
          <p:cNvSpPr>
            <a:spLocks noChangeShapeType="1"/>
          </p:cNvSpPr>
          <p:nvPr/>
        </p:nvSpPr>
        <p:spPr bwMode="auto">
          <a:xfrm flipV="1">
            <a:off x="5902326" y="1898256"/>
            <a:ext cx="161925" cy="142554"/>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8" name="Line 363"/>
          <p:cNvSpPr>
            <a:spLocks noChangeShapeType="1"/>
          </p:cNvSpPr>
          <p:nvPr/>
        </p:nvSpPr>
        <p:spPr bwMode="auto">
          <a:xfrm flipV="1">
            <a:off x="6278563" y="1516579"/>
            <a:ext cx="187325" cy="174744"/>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79" name="Line 364"/>
          <p:cNvSpPr>
            <a:spLocks noChangeShapeType="1"/>
          </p:cNvSpPr>
          <p:nvPr/>
        </p:nvSpPr>
        <p:spPr bwMode="auto">
          <a:xfrm flipV="1">
            <a:off x="6464301" y="1434955"/>
            <a:ext cx="188913" cy="10461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0" name="Line 365"/>
          <p:cNvSpPr>
            <a:spLocks noChangeShapeType="1"/>
          </p:cNvSpPr>
          <p:nvPr/>
        </p:nvSpPr>
        <p:spPr bwMode="auto">
          <a:xfrm>
            <a:off x="7389813" y="1549918"/>
            <a:ext cx="395288" cy="15635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1" name="Line 366"/>
          <p:cNvSpPr>
            <a:spLocks noChangeShapeType="1"/>
          </p:cNvSpPr>
          <p:nvPr/>
        </p:nvSpPr>
        <p:spPr bwMode="auto">
          <a:xfrm>
            <a:off x="7402513" y="1571761"/>
            <a:ext cx="374650" cy="97719"/>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2" name="Line 367"/>
          <p:cNvSpPr>
            <a:spLocks noChangeShapeType="1"/>
          </p:cNvSpPr>
          <p:nvPr/>
        </p:nvSpPr>
        <p:spPr bwMode="auto">
          <a:xfrm>
            <a:off x="7756526" y="1663732"/>
            <a:ext cx="387350" cy="16554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3" name="Line 368"/>
          <p:cNvSpPr>
            <a:spLocks noChangeShapeType="1"/>
          </p:cNvSpPr>
          <p:nvPr/>
        </p:nvSpPr>
        <p:spPr bwMode="auto">
          <a:xfrm>
            <a:off x="6837363" y="1415411"/>
            <a:ext cx="171450" cy="115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8" name="Line 370"/>
          <p:cNvSpPr>
            <a:spLocks noChangeShapeType="1"/>
          </p:cNvSpPr>
          <p:nvPr/>
        </p:nvSpPr>
        <p:spPr bwMode="auto">
          <a:xfrm>
            <a:off x="8153448" y="1808585"/>
            <a:ext cx="0" cy="7242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9" name="Line 371"/>
          <p:cNvSpPr>
            <a:spLocks noChangeShapeType="1"/>
          </p:cNvSpPr>
          <p:nvPr/>
        </p:nvSpPr>
        <p:spPr bwMode="auto">
          <a:xfrm>
            <a:off x="8102601" y="1881012"/>
            <a:ext cx="104775"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6" name="Line 373"/>
          <p:cNvSpPr>
            <a:spLocks noChangeShapeType="1"/>
          </p:cNvSpPr>
          <p:nvPr/>
        </p:nvSpPr>
        <p:spPr bwMode="auto">
          <a:xfrm>
            <a:off x="7770814" y="1715465"/>
            <a:ext cx="0" cy="5173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7" name="Line 374"/>
          <p:cNvSpPr>
            <a:spLocks noChangeShapeType="1"/>
          </p:cNvSpPr>
          <p:nvPr/>
        </p:nvSpPr>
        <p:spPr bwMode="auto">
          <a:xfrm>
            <a:off x="7718426" y="1767198"/>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4" name="Line 376"/>
          <p:cNvSpPr>
            <a:spLocks noChangeShapeType="1"/>
          </p:cNvSpPr>
          <p:nvPr/>
        </p:nvSpPr>
        <p:spPr bwMode="auto">
          <a:xfrm flipH="1" flipV="1">
            <a:off x="7399432" y="1501634"/>
            <a:ext cx="0" cy="3448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5" name="Line 377"/>
          <p:cNvSpPr>
            <a:spLocks noChangeShapeType="1"/>
          </p:cNvSpPr>
          <p:nvPr/>
        </p:nvSpPr>
        <p:spPr bwMode="auto">
          <a:xfrm flipH="1" flipV="1">
            <a:off x="7340601" y="1501634"/>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7" name="Line 378"/>
          <p:cNvSpPr>
            <a:spLocks noChangeShapeType="1"/>
          </p:cNvSpPr>
          <p:nvPr/>
        </p:nvSpPr>
        <p:spPr bwMode="auto">
          <a:xfrm>
            <a:off x="5800726" y="2037362"/>
            <a:ext cx="73025"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88" name="Oval 379"/>
          <p:cNvSpPr>
            <a:spLocks noChangeArrowheads="1"/>
          </p:cNvSpPr>
          <p:nvPr/>
        </p:nvSpPr>
        <p:spPr bwMode="auto">
          <a:xfrm>
            <a:off x="5746751" y="2009771"/>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89" name="Line 380"/>
          <p:cNvSpPr>
            <a:spLocks noChangeShapeType="1"/>
          </p:cNvSpPr>
          <p:nvPr/>
        </p:nvSpPr>
        <p:spPr bwMode="auto">
          <a:xfrm flipV="1">
            <a:off x="6084888" y="1705118"/>
            <a:ext cx="188913" cy="17244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90" name="Line 381"/>
          <p:cNvSpPr>
            <a:spLocks noChangeShapeType="1"/>
          </p:cNvSpPr>
          <p:nvPr/>
        </p:nvSpPr>
        <p:spPr bwMode="auto">
          <a:xfrm flipV="1">
            <a:off x="6269038" y="1559115"/>
            <a:ext cx="200025" cy="151751"/>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91" name="Oval 382"/>
          <p:cNvSpPr>
            <a:spLocks noChangeArrowheads="1"/>
          </p:cNvSpPr>
          <p:nvPr/>
        </p:nvSpPr>
        <p:spPr bwMode="auto">
          <a:xfrm>
            <a:off x="6243638" y="1685575"/>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392" name="Line 383"/>
          <p:cNvSpPr>
            <a:spLocks noChangeShapeType="1"/>
          </p:cNvSpPr>
          <p:nvPr/>
        </p:nvSpPr>
        <p:spPr bwMode="auto">
          <a:xfrm flipV="1">
            <a:off x="6477001" y="1452200"/>
            <a:ext cx="192088" cy="100018"/>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93" name="Line 384"/>
          <p:cNvSpPr>
            <a:spLocks noChangeShapeType="1"/>
          </p:cNvSpPr>
          <p:nvPr/>
        </p:nvSpPr>
        <p:spPr bwMode="auto">
          <a:xfrm>
            <a:off x="7221538" y="1490137"/>
            <a:ext cx="176213" cy="7242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94" name="Line 385"/>
          <p:cNvSpPr>
            <a:spLocks noChangeShapeType="1"/>
          </p:cNvSpPr>
          <p:nvPr/>
        </p:nvSpPr>
        <p:spPr bwMode="auto">
          <a:xfrm flipV="1">
            <a:off x="6651626" y="1409663"/>
            <a:ext cx="188913" cy="4943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2" name="Line 387"/>
          <p:cNvSpPr>
            <a:spLocks noChangeShapeType="1"/>
          </p:cNvSpPr>
          <p:nvPr/>
        </p:nvSpPr>
        <p:spPr bwMode="auto">
          <a:xfrm>
            <a:off x="6082484" y="1922399"/>
            <a:ext cx="0" cy="2644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3" name="Line 388"/>
          <p:cNvSpPr>
            <a:spLocks noChangeShapeType="1"/>
          </p:cNvSpPr>
          <p:nvPr/>
        </p:nvSpPr>
        <p:spPr bwMode="auto">
          <a:xfrm>
            <a:off x="6029326" y="1948841"/>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0" name="Line 390"/>
          <p:cNvSpPr>
            <a:spLocks noChangeShapeType="1"/>
          </p:cNvSpPr>
          <p:nvPr/>
        </p:nvSpPr>
        <p:spPr bwMode="auto">
          <a:xfrm>
            <a:off x="6277746" y="1730410"/>
            <a:ext cx="0" cy="2644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71" name="Line 391"/>
          <p:cNvSpPr>
            <a:spLocks noChangeShapeType="1"/>
          </p:cNvSpPr>
          <p:nvPr/>
        </p:nvSpPr>
        <p:spPr bwMode="auto">
          <a:xfrm>
            <a:off x="6224588" y="1756852"/>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8" name="Line 393"/>
          <p:cNvSpPr>
            <a:spLocks noChangeShapeType="1"/>
          </p:cNvSpPr>
          <p:nvPr/>
        </p:nvSpPr>
        <p:spPr bwMode="auto">
          <a:xfrm>
            <a:off x="5785621" y="2089095"/>
            <a:ext cx="0" cy="2644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9" name="Line 394"/>
          <p:cNvSpPr>
            <a:spLocks noChangeShapeType="1"/>
          </p:cNvSpPr>
          <p:nvPr/>
        </p:nvSpPr>
        <p:spPr bwMode="auto">
          <a:xfrm>
            <a:off x="5732463" y="2115537"/>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6" name="Line 396"/>
          <p:cNvSpPr>
            <a:spLocks noChangeShapeType="1"/>
          </p:cNvSpPr>
          <p:nvPr/>
        </p:nvSpPr>
        <p:spPr bwMode="auto">
          <a:xfrm>
            <a:off x="6466659" y="1582108"/>
            <a:ext cx="0" cy="2644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7" name="Line 397"/>
          <p:cNvSpPr>
            <a:spLocks noChangeShapeType="1"/>
          </p:cNvSpPr>
          <p:nvPr/>
        </p:nvSpPr>
        <p:spPr bwMode="auto">
          <a:xfrm>
            <a:off x="6413501" y="1608550"/>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99" name="Line 398"/>
          <p:cNvSpPr>
            <a:spLocks noChangeShapeType="1"/>
          </p:cNvSpPr>
          <p:nvPr/>
        </p:nvSpPr>
        <p:spPr bwMode="auto">
          <a:xfrm>
            <a:off x="5659438" y="1552217"/>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00" name="Line 399"/>
          <p:cNvSpPr>
            <a:spLocks noChangeShapeType="1"/>
          </p:cNvSpPr>
          <p:nvPr/>
        </p:nvSpPr>
        <p:spPr bwMode="auto">
          <a:xfrm>
            <a:off x="7016751" y="1421160"/>
            <a:ext cx="177800" cy="7012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01" name="Line 400"/>
          <p:cNvSpPr>
            <a:spLocks noChangeShapeType="1"/>
          </p:cNvSpPr>
          <p:nvPr/>
        </p:nvSpPr>
        <p:spPr bwMode="auto">
          <a:xfrm flipV="1">
            <a:off x="5902326" y="1881012"/>
            <a:ext cx="195263" cy="17589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02" name="Line 401"/>
          <p:cNvSpPr>
            <a:spLocks noChangeShapeType="1"/>
          </p:cNvSpPr>
          <p:nvPr/>
        </p:nvSpPr>
        <p:spPr bwMode="auto">
          <a:xfrm>
            <a:off x="5788026" y="2066103"/>
            <a:ext cx="112713" cy="8047"/>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03" name="Oval 402"/>
          <p:cNvSpPr>
            <a:spLocks noChangeArrowheads="1"/>
          </p:cNvSpPr>
          <p:nvPr/>
        </p:nvSpPr>
        <p:spPr bwMode="auto">
          <a:xfrm>
            <a:off x="7739063" y="1643038"/>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04" name="Oval 403"/>
          <p:cNvSpPr>
            <a:spLocks noChangeArrowheads="1"/>
          </p:cNvSpPr>
          <p:nvPr/>
        </p:nvSpPr>
        <p:spPr bwMode="auto">
          <a:xfrm>
            <a:off x="8123238" y="1789041"/>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05" name="Oval 404"/>
          <p:cNvSpPr>
            <a:spLocks noChangeArrowheads="1"/>
          </p:cNvSpPr>
          <p:nvPr/>
        </p:nvSpPr>
        <p:spPr bwMode="auto">
          <a:xfrm>
            <a:off x="5759451" y="2044260"/>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06" name="Oval 405"/>
          <p:cNvSpPr>
            <a:spLocks noChangeArrowheads="1"/>
          </p:cNvSpPr>
          <p:nvPr/>
        </p:nvSpPr>
        <p:spPr bwMode="auto">
          <a:xfrm>
            <a:off x="5862638" y="2024716"/>
            <a:ext cx="73025" cy="52883"/>
          </a:xfrm>
          <a:prstGeom prst="ellipse">
            <a:avLst/>
          </a:prstGeom>
          <a:solidFill>
            <a:srgbClr val="000080"/>
          </a:solidFill>
          <a:ln w="9525">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07" name="Oval 406"/>
          <p:cNvSpPr>
            <a:spLocks noChangeArrowheads="1"/>
          </p:cNvSpPr>
          <p:nvPr/>
        </p:nvSpPr>
        <p:spPr bwMode="auto">
          <a:xfrm>
            <a:off x="5872163" y="2043110"/>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64" name="Line 408"/>
          <p:cNvSpPr>
            <a:spLocks noChangeShapeType="1"/>
          </p:cNvSpPr>
          <p:nvPr/>
        </p:nvSpPr>
        <p:spPr bwMode="auto">
          <a:xfrm flipH="1" flipV="1">
            <a:off x="7769319" y="1608549"/>
            <a:ext cx="0" cy="3448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5" name="Line 409"/>
          <p:cNvSpPr>
            <a:spLocks noChangeShapeType="1"/>
          </p:cNvSpPr>
          <p:nvPr/>
        </p:nvSpPr>
        <p:spPr bwMode="auto">
          <a:xfrm flipH="1" flipV="1">
            <a:off x="7710488" y="1608549"/>
            <a:ext cx="11430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2" name="Line 411"/>
          <p:cNvSpPr>
            <a:spLocks noChangeShapeType="1"/>
          </p:cNvSpPr>
          <p:nvPr/>
        </p:nvSpPr>
        <p:spPr bwMode="auto">
          <a:xfrm flipH="1" flipV="1">
            <a:off x="8151907" y="1722363"/>
            <a:ext cx="0" cy="4828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3" name="Line 412"/>
          <p:cNvSpPr>
            <a:spLocks noChangeShapeType="1"/>
          </p:cNvSpPr>
          <p:nvPr/>
        </p:nvSpPr>
        <p:spPr bwMode="auto">
          <a:xfrm flipH="1" flipV="1">
            <a:off x="8093076" y="1722363"/>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0" name="Line 414"/>
          <p:cNvSpPr>
            <a:spLocks noChangeShapeType="1"/>
          </p:cNvSpPr>
          <p:nvPr/>
        </p:nvSpPr>
        <p:spPr bwMode="auto">
          <a:xfrm flipH="1" flipV="1">
            <a:off x="7220044" y="1436105"/>
            <a:ext cx="0" cy="3448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61" name="Line 415"/>
          <p:cNvSpPr>
            <a:spLocks noChangeShapeType="1"/>
          </p:cNvSpPr>
          <p:nvPr/>
        </p:nvSpPr>
        <p:spPr bwMode="auto">
          <a:xfrm flipH="1" flipV="1">
            <a:off x="7161213" y="1436105"/>
            <a:ext cx="11430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8" name="Line 417"/>
          <p:cNvSpPr>
            <a:spLocks noChangeShapeType="1"/>
          </p:cNvSpPr>
          <p:nvPr/>
        </p:nvSpPr>
        <p:spPr bwMode="auto">
          <a:xfrm flipH="1" flipV="1">
            <a:off x="7024782" y="1363678"/>
            <a:ext cx="0" cy="3448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9" name="Line 418"/>
          <p:cNvSpPr>
            <a:spLocks noChangeShapeType="1"/>
          </p:cNvSpPr>
          <p:nvPr/>
        </p:nvSpPr>
        <p:spPr bwMode="auto">
          <a:xfrm flipH="1" flipV="1">
            <a:off x="6965951" y="1363678"/>
            <a:ext cx="11430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6" name="Line 420"/>
          <p:cNvSpPr>
            <a:spLocks noChangeShapeType="1"/>
          </p:cNvSpPr>
          <p:nvPr/>
        </p:nvSpPr>
        <p:spPr bwMode="auto">
          <a:xfrm flipH="1" flipV="1">
            <a:off x="6840539" y="1341835"/>
            <a:ext cx="0" cy="6208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7" name="Line 421"/>
          <p:cNvSpPr>
            <a:spLocks noChangeShapeType="1"/>
          </p:cNvSpPr>
          <p:nvPr/>
        </p:nvSpPr>
        <p:spPr bwMode="auto">
          <a:xfrm flipH="1" flipV="1">
            <a:off x="6784976" y="1341835"/>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4" name="Line 423"/>
          <p:cNvSpPr>
            <a:spLocks noChangeShapeType="1"/>
          </p:cNvSpPr>
          <p:nvPr/>
        </p:nvSpPr>
        <p:spPr bwMode="auto">
          <a:xfrm flipH="1" flipV="1">
            <a:off x="6464394" y="1486689"/>
            <a:ext cx="0" cy="3448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5" name="Line 424"/>
          <p:cNvSpPr>
            <a:spLocks noChangeShapeType="1"/>
          </p:cNvSpPr>
          <p:nvPr/>
        </p:nvSpPr>
        <p:spPr bwMode="auto">
          <a:xfrm flipH="1" flipV="1">
            <a:off x="6405563" y="1486689"/>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2" name="Line 426"/>
          <p:cNvSpPr>
            <a:spLocks noChangeShapeType="1"/>
          </p:cNvSpPr>
          <p:nvPr/>
        </p:nvSpPr>
        <p:spPr bwMode="auto">
          <a:xfrm flipH="1" flipV="1">
            <a:off x="6281832" y="1644188"/>
            <a:ext cx="0" cy="3448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3" name="Line 427"/>
          <p:cNvSpPr>
            <a:spLocks noChangeShapeType="1"/>
          </p:cNvSpPr>
          <p:nvPr/>
        </p:nvSpPr>
        <p:spPr bwMode="auto">
          <a:xfrm flipH="1" flipV="1">
            <a:off x="6223001" y="1644188"/>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0" name="Line 429"/>
          <p:cNvSpPr>
            <a:spLocks noChangeShapeType="1"/>
          </p:cNvSpPr>
          <p:nvPr/>
        </p:nvSpPr>
        <p:spPr bwMode="auto">
          <a:xfrm flipH="1" flipV="1">
            <a:off x="6080219" y="1829279"/>
            <a:ext cx="0" cy="34489"/>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51" name="Line 430"/>
          <p:cNvSpPr>
            <a:spLocks noChangeShapeType="1"/>
          </p:cNvSpPr>
          <p:nvPr/>
        </p:nvSpPr>
        <p:spPr bwMode="auto">
          <a:xfrm flipH="1" flipV="1">
            <a:off x="6021388" y="1829279"/>
            <a:ext cx="11430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8" name="Line 432"/>
          <p:cNvSpPr>
            <a:spLocks noChangeShapeType="1"/>
          </p:cNvSpPr>
          <p:nvPr/>
        </p:nvSpPr>
        <p:spPr bwMode="auto">
          <a:xfrm flipH="1" flipV="1">
            <a:off x="5897657" y="2009771"/>
            <a:ext cx="0" cy="3448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9" name="Line 433"/>
          <p:cNvSpPr>
            <a:spLocks noChangeShapeType="1"/>
          </p:cNvSpPr>
          <p:nvPr/>
        </p:nvSpPr>
        <p:spPr bwMode="auto">
          <a:xfrm flipH="1" flipV="1">
            <a:off x="5838826" y="2009771"/>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6" name="Line 435"/>
          <p:cNvSpPr>
            <a:spLocks noChangeShapeType="1"/>
          </p:cNvSpPr>
          <p:nvPr/>
        </p:nvSpPr>
        <p:spPr bwMode="auto">
          <a:xfrm flipH="1" flipV="1">
            <a:off x="5784944" y="2001723"/>
            <a:ext cx="0" cy="3448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7" name="Line 436"/>
          <p:cNvSpPr>
            <a:spLocks noChangeShapeType="1"/>
          </p:cNvSpPr>
          <p:nvPr/>
        </p:nvSpPr>
        <p:spPr bwMode="auto">
          <a:xfrm flipH="1" flipV="1">
            <a:off x="5726113" y="2001723"/>
            <a:ext cx="11430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4" name="Line 438"/>
          <p:cNvSpPr>
            <a:spLocks noChangeShapeType="1"/>
          </p:cNvSpPr>
          <p:nvPr/>
        </p:nvSpPr>
        <p:spPr bwMode="auto">
          <a:xfrm>
            <a:off x="6839721" y="1477491"/>
            <a:ext cx="0" cy="2644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5" name="Line 439"/>
          <p:cNvSpPr>
            <a:spLocks noChangeShapeType="1"/>
          </p:cNvSpPr>
          <p:nvPr/>
        </p:nvSpPr>
        <p:spPr bwMode="auto">
          <a:xfrm>
            <a:off x="6786563" y="1503933"/>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2" name="Line 441"/>
          <p:cNvSpPr>
            <a:spLocks noChangeShapeType="1"/>
          </p:cNvSpPr>
          <p:nvPr/>
        </p:nvSpPr>
        <p:spPr bwMode="auto">
          <a:xfrm>
            <a:off x="7023871" y="1497035"/>
            <a:ext cx="0" cy="2644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3" name="Line 442"/>
          <p:cNvSpPr>
            <a:spLocks noChangeShapeType="1"/>
          </p:cNvSpPr>
          <p:nvPr/>
        </p:nvSpPr>
        <p:spPr bwMode="auto">
          <a:xfrm>
            <a:off x="6970713" y="1523477"/>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0" name="Line 444"/>
          <p:cNvSpPr>
            <a:spLocks noChangeShapeType="1"/>
          </p:cNvSpPr>
          <p:nvPr/>
        </p:nvSpPr>
        <p:spPr bwMode="auto">
          <a:xfrm>
            <a:off x="7215959" y="1545320"/>
            <a:ext cx="0" cy="2644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41" name="Line 445"/>
          <p:cNvSpPr>
            <a:spLocks noChangeShapeType="1"/>
          </p:cNvSpPr>
          <p:nvPr/>
        </p:nvSpPr>
        <p:spPr bwMode="auto">
          <a:xfrm>
            <a:off x="7162801" y="1571762"/>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8" name="Line 447"/>
          <p:cNvSpPr>
            <a:spLocks noChangeShapeType="1"/>
          </p:cNvSpPr>
          <p:nvPr/>
        </p:nvSpPr>
        <p:spPr bwMode="auto">
          <a:xfrm>
            <a:off x="7401696" y="1586706"/>
            <a:ext cx="0" cy="44836"/>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9" name="Line 448"/>
          <p:cNvSpPr>
            <a:spLocks noChangeShapeType="1"/>
          </p:cNvSpPr>
          <p:nvPr/>
        </p:nvSpPr>
        <p:spPr bwMode="auto">
          <a:xfrm>
            <a:off x="7348538" y="1631542"/>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6" name="Line 450"/>
          <p:cNvSpPr>
            <a:spLocks noChangeShapeType="1"/>
          </p:cNvSpPr>
          <p:nvPr/>
        </p:nvSpPr>
        <p:spPr bwMode="auto">
          <a:xfrm>
            <a:off x="5901509" y="2083347"/>
            <a:ext cx="0" cy="26442"/>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7" name="Line 451"/>
          <p:cNvSpPr>
            <a:spLocks noChangeShapeType="1"/>
          </p:cNvSpPr>
          <p:nvPr/>
        </p:nvSpPr>
        <p:spPr bwMode="auto">
          <a:xfrm>
            <a:off x="5848351" y="2109789"/>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4" name="Line 453"/>
          <p:cNvSpPr>
            <a:spLocks noChangeShapeType="1"/>
          </p:cNvSpPr>
          <p:nvPr/>
        </p:nvSpPr>
        <p:spPr bwMode="auto">
          <a:xfrm flipH="1" flipV="1">
            <a:off x="6656389" y="1393568"/>
            <a:ext cx="0" cy="6208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5" name="Line 454"/>
          <p:cNvSpPr>
            <a:spLocks noChangeShapeType="1"/>
          </p:cNvSpPr>
          <p:nvPr/>
        </p:nvSpPr>
        <p:spPr bwMode="auto">
          <a:xfrm flipH="1" flipV="1">
            <a:off x="6600826" y="1393568"/>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2" name="Line 456"/>
          <p:cNvSpPr>
            <a:spLocks noChangeShapeType="1"/>
          </p:cNvSpPr>
          <p:nvPr/>
        </p:nvSpPr>
        <p:spPr bwMode="auto">
          <a:xfrm>
            <a:off x="6655571" y="1483240"/>
            <a:ext cx="0" cy="58631"/>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33" name="Line 457"/>
          <p:cNvSpPr>
            <a:spLocks noChangeShapeType="1"/>
          </p:cNvSpPr>
          <p:nvPr/>
        </p:nvSpPr>
        <p:spPr bwMode="auto">
          <a:xfrm>
            <a:off x="6602413" y="1541871"/>
            <a:ext cx="109538"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425" name="Oval 458"/>
          <p:cNvSpPr>
            <a:spLocks noChangeArrowheads="1"/>
          </p:cNvSpPr>
          <p:nvPr/>
        </p:nvSpPr>
        <p:spPr bwMode="auto">
          <a:xfrm>
            <a:off x="6434138" y="1536123"/>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26" name="Oval 459"/>
          <p:cNvSpPr>
            <a:spLocks noChangeArrowheads="1"/>
          </p:cNvSpPr>
          <p:nvPr/>
        </p:nvSpPr>
        <p:spPr bwMode="auto">
          <a:xfrm>
            <a:off x="6808788" y="1398167"/>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27" name="Oval 460"/>
          <p:cNvSpPr>
            <a:spLocks noChangeArrowheads="1"/>
          </p:cNvSpPr>
          <p:nvPr/>
        </p:nvSpPr>
        <p:spPr bwMode="auto">
          <a:xfrm>
            <a:off x="6994526" y="1393568"/>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28" name="Oval 461"/>
          <p:cNvSpPr>
            <a:spLocks noChangeArrowheads="1"/>
          </p:cNvSpPr>
          <p:nvPr/>
        </p:nvSpPr>
        <p:spPr bwMode="auto">
          <a:xfrm>
            <a:off x="7186613" y="1474043"/>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29" name="Oval 462"/>
          <p:cNvSpPr>
            <a:spLocks noChangeArrowheads="1"/>
          </p:cNvSpPr>
          <p:nvPr/>
        </p:nvSpPr>
        <p:spPr bwMode="auto">
          <a:xfrm>
            <a:off x="7372351" y="1555666"/>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30" name="Oval 463"/>
          <p:cNvSpPr>
            <a:spLocks noChangeArrowheads="1"/>
          </p:cNvSpPr>
          <p:nvPr/>
        </p:nvSpPr>
        <p:spPr bwMode="auto">
          <a:xfrm>
            <a:off x="6630988" y="1439554"/>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431" name="Oval 464"/>
          <p:cNvSpPr>
            <a:spLocks noChangeArrowheads="1"/>
          </p:cNvSpPr>
          <p:nvPr/>
        </p:nvSpPr>
        <p:spPr bwMode="auto">
          <a:xfrm>
            <a:off x="6057901" y="1862618"/>
            <a:ext cx="53975" cy="39087"/>
          </a:xfrm>
          <a:prstGeom prst="ellipse">
            <a:avLst/>
          </a:prstGeom>
          <a:solidFill>
            <a:srgbClr val="008000"/>
          </a:solidFill>
          <a:ln w="19050">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192" name="Line 466"/>
          <p:cNvSpPr>
            <a:spLocks noChangeShapeType="1"/>
          </p:cNvSpPr>
          <p:nvPr/>
        </p:nvSpPr>
        <p:spPr bwMode="auto">
          <a:xfrm>
            <a:off x="5564189" y="3052766"/>
            <a:ext cx="0" cy="132278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3" name="Line 467"/>
          <p:cNvSpPr>
            <a:spLocks noChangeShapeType="1"/>
          </p:cNvSpPr>
          <p:nvPr/>
        </p:nvSpPr>
        <p:spPr bwMode="auto">
          <a:xfrm flipH="1">
            <a:off x="5564189" y="4376742"/>
            <a:ext cx="26289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4" name="Line 468"/>
          <p:cNvSpPr>
            <a:spLocks noChangeShapeType="1"/>
          </p:cNvSpPr>
          <p:nvPr/>
        </p:nvSpPr>
        <p:spPr bwMode="auto">
          <a:xfrm>
            <a:off x="5564189" y="3052766"/>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5" name="Line 469"/>
          <p:cNvSpPr>
            <a:spLocks noChangeShapeType="1"/>
          </p:cNvSpPr>
          <p:nvPr/>
        </p:nvSpPr>
        <p:spPr bwMode="auto">
          <a:xfrm>
            <a:off x="5564189" y="3214691"/>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6" name="Line 470"/>
          <p:cNvSpPr>
            <a:spLocks noChangeShapeType="1"/>
          </p:cNvSpPr>
          <p:nvPr/>
        </p:nvSpPr>
        <p:spPr bwMode="auto">
          <a:xfrm>
            <a:off x="5564189" y="3863582"/>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7" name="Line 471"/>
          <p:cNvSpPr>
            <a:spLocks noChangeShapeType="1"/>
          </p:cNvSpPr>
          <p:nvPr/>
        </p:nvSpPr>
        <p:spPr bwMode="auto">
          <a:xfrm>
            <a:off x="5564189" y="3376616"/>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8" name="Line 472"/>
          <p:cNvSpPr>
            <a:spLocks noChangeShapeType="1"/>
          </p:cNvSpPr>
          <p:nvPr/>
        </p:nvSpPr>
        <p:spPr bwMode="auto">
          <a:xfrm>
            <a:off x="5564189" y="3538541"/>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9" name="Line 473"/>
          <p:cNvSpPr>
            <a:spLocks noChangeShapeType="1"/>
          </p:cNvSpPr>
          <p:nvPr/>
        </p:nvSpPr>
        <p:spPr bwMode="auto">
          <a:xfrm>
            <a:off x="5564189" y="3701657"/>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0" name="Line 474"/>
          <p:cNvSpPr>
            <a:spLocks noChangeShapeType="1"/>
          </p:cNvSpPr>
          <p:nvPr/>
        </p:nvSpPr>
        <p:spPr bwMode="auto">
          <a:xfrm>
            <a:off x="5564189" y="4025508"/>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1" name="Line 475"/>
          <p:cNvSpPr>
            <a:spLocks noChangeShapeType="1"/>
          </p:cNvSpPr>
          <p:nvPr/>
        </p:nvSpPr>
        <p:spPr bwMode="auto">
          <a:xfrm>
            <a:off x="5564189" y="4160048"/>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2" name="Line 476"/>
          <p:cNvSpPr>
            <a:spLocks noChangeShapeType="1"/>
          </p:cNvSpPr>
          <p:nvPr/>
        </p:nvSpPr>
        <p:spPr bwMode="auto">
          <a:xfrm>
            <a:off x="5564189" y="4349358"/>
            <a:ext cx="71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3" name="Line 477"/>
          <p:cNvSpPr>
            <a:spLocks noChangeShapeType="1"/>
          </p:cNvSpPr>
          <p:nvPr/>
        </p:nvSpPr>
        <p:spPr bwMode="auto">
          <a:xfrm>
            <a:off x="5816601"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4" name="Line 478"/>
          <p:cNvSpPr>
            <a:spLocks noChangeShapeType="1"/>
          </p:cNvSpPr>
          <p:nvPr/>
        </p:nvSpPr>
        <p:spPr bwMode="auto">
          <a:xfrm>
            <a:off x="5995989"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5" name="Line 479"/>
          <p:cNvSpPr>
            <a:spLocks noChangeShapeType="1"/>
          </p:cNvSpPr>
          <p:nvPr/>
        </p:nvSpPr>
        <p:spPr bwMode="auto">
          <a:xfrm>
            <a:off x="6175376"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6" name="Line 480"/>
          <p:cNvSpPr>
            <a:spLocks noChangeShapeType="1"/>
          </p:cNvSpPr>
          <p:nvPr/>
        </p:nvSpPr>
        <p:spPr bwMode="auto">
          <a:xfrm>
            <a:off x="6354764"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7" name="Line 481"/>
          <p:cNvSpPr>
            <a:spLocks noChangeShapeType="1"/>
          </p:cNvSpPr>
          <p:nvPr/>
        </p:nvSpPr>
        <p:spPr bwMode="auto">
          <a:xfrm>
            <a:off x="6572251"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8" name="Line 482"/>
          <p:cNvSpPr>
            <a:spLocks noChangeShapeType="1"/>
          </p:cNvSpPr>
          <p:nvPr/>
        </p:nvSpPr>
        <p:spPr bwMode="auto">
          <a:xfrm>
            <a:off x="6753226"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09" name="Line 483"/>
          <p:cNvSpPr>
            <a:spLocks noChangeShapeType="1"/>
          </p:cNvSpPr>
          <p:nvPr/>
        </p:nvSpPr>
        <p:spPr bwMode="auto">
          <a:xfrm>
            <a:off x="6932614"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0" name="Line 484"/>
          <p:cNvSpPr>
            <a:spLocks noChangeShapeType="1"/>
          </p:cNvSpPr>
          <p:nvPr/>
        </p:nvSpPr>
        <p:spPr bwMode="auto">
          <a:xfrm>
            <a:off x="7112001"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1" name="Line 485"/>
          <p:cNvSpPr>
            <a:spLocks noChangeShapeType="1"/>
          </p:cNvSpPr>
          <p:nvPr/>
        </p:nvSpPr>
        <p:spPr bwMode="auto">
          <a:xfrm>
            <a:off x="7292976"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2" name="Line 486"/>
          <p:cNvSpPr>
            <a:spLocks noChangeShapeType="1"/>
          </p:cNvSpPr>
          <p:nvPr/>
        </p:nvSpPr>
        <p:spPr bwMode="auto">
          <a:xfrm>
            <a:off x="7472364"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3" name="Line 487"/>
          <p:cNvSpPr>
            <a:spLocks noChangeShapeType="1"/>
          </p:cNvSpPr>
          <p:nvPr/>
        </p:nvSpPr>
        <p:spPr bwMode="auto">
          <a:xfrm>
            <a:off x="5672139"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4" name="Line 488"/>
          <p:cNvSpPr>
            <a:spLocks noChangeShapeType="1"/>
          </p:cNvSpPr>
          <p:nvPr/>
        </p:nvSpPr>
        <p:spPr bwMode="auto">
          <a:xfrm>
            <a:off x="7653339"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5" name="Line 489"/>
          <p:cNvSpPr>
            <a:spLocks noChangeShapeType="1"/>
          </p:cNvSpPr>
          <p:nvPr/>
        </p:nvSpPr>
        <p:spPr bwMode="auto">
          <a:xfrm>
            <a:off x="7832726"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6" name="Line 490"/>
          <p:cNvSpPr>
            <a:spLocks noChangeShapeType="1"/>
          </p:cNvSpPr>
          <p:nvPr/>
        </p:nvSpPr>
        <p:spPr bwMode="auto">
          <a:xfrm>
            <a:off x="8048626" y="4321973"/>
            <a:ext cx="0" cy="547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8" name="Line 492"/>
          <p:cNvSpPr>
            <a:spLocks noChangeShapeType="1"/>
          </p:cNvSpPr>
          <p:nvPr/>
        </p:nvSpPr>
        <p:spPr bwMode="auto">
          <a:xfrm>
            <a:off x="5691189" y="4132664"/>
            <a:ext cx="109538" cy="26194"/>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19" name="Text Box 493"/>
          <p:cNvSpPr txBox="1">
            <a:spLocks noChangeArrowheads="1"/>
          </p:cNvSpPr>
          <p:nvPr/>
        </p:nvSpPr>
        <p:spPr bwMode="auto">
          <a:xfrm>
            <a:off x="5332414" y="4255299"/>
            <a:ext cx="26987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0</a:t>
            </a:r>
            <a:endParaRPr lang="en-GB" sz="1200" dirty="0">
              <a:solidFill>
                <a:srgbClr val="000000"/>
              </a:solidFill>
              <a:latin typeface="Arial" pitchFamily="34" charset="0"/>
            </a:endParaRPr>
          </a:p>
        </p:txBody>
      </p:sp>
      <p:sp>
        <p:nvSpPr>
          <p:cNvPr id="7220" name="Text Box 494"/>
          <p:cNvSpPr txBox="1">
            <a:spLocks noChangeArrowheads="1"/>
          </p:cNvSpPr>
          <p:nvPr/>
        </p:nvSpPr>
        <p:spPr bwMode="auto">
          <a:xfrm>
            <a:off x="5248277" y="3914780"/>
            <a:ext cx="3540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20</a:t>
            </a:r>
            <a:endParaRPr lang="en-GB" sz="1200" dirty="0">
              <a:solidFill>
                <a:srgbClr val="000000"/>
              </a:solidFill>
              <a:latin typeface="Arial" pitchFamily="34" charset="0"/>
            </a:endParaRPr>
          </a:p>
        </p:txBody>
      </p:sp>
      <p:sp>
        <p:nvSpPr>
          <p:cNvPr id="7221" name="Text Box 495"/>
          <p:cNvSpPr txBox="1">
            <a:spLocks noChangeArrowheads="1"/>
          </p:cNvSpPr>
          <p:nvPr/>
        </p:nvSpPr>
        <p:spPr bwMode="auto">
          <a:xfrm>
            <a:off x="5248277" y="3607598"/>
            <a:ext cx="3540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40</a:t>
            </a:r>
            <a:endParaRPr lang="en-GB" sz="1200" dirty="0">
              <a:solidFill>
                <a:srgbClr val="000000"/>
              </a:solidFill>
              <a:latin typeface="Arial" pitchFamily="34" charset="0"/>
            </a:endParaRPr>
          </a:p>
        </p:txBody>
      </p:sp>
      <p:sp>
        <p:nvSpPr>
          <p:cNvPr id="7222" name="Text Box 496"/>
          <p:cNvSpPr txBox="1">
            <a:spLocks noChangeArrowheads="1"/>
          </p:cNvSpPr>
          <p:nvPr/>
        </p:nvSpPr>
        <p:spPr bwMode="auto">
          <a:xfrm>
            <a:off x="5248277" y="3283748"/>
            <a:ext cx="3540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60</a:t>
            </a:r>
            <a:endParaRPr lang="en-GB" sz="1200" dirty="0">
              <a:solidFill>
                <a:srgbClr val="000000"/>
              </a:solidFill>
              <a:latin typeface="Arial" pitchFamily="34" charset="0"/>
            </a:endParaRPr>
          </a:p>
        </p:txBody>
      </p:sp>
      <p:sp>
        <p:nvSpPr>
          <p:cNvPr id="7223" name="Text Box 497"/>
          <p:cNvSpPr txBox="1">
            <a:spLocks noChangeArrowheads="1"/>
          </p:cNvSpPr>
          <p:nvPr/>
        </p:nvSpPr>
        <p:spPr bwMode="auto">
          <a:xfrm>
            <a:off x="5248277" y="2959897"/>
            <a:ext cx="354013"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200" dirty="0" smtClean="0">
                <a:solidFill>
                  <a:srgbClr val="000000"/>
                </a:solidFill>
                <a:latin typeface="Arial" pitchFamily="34" charset="0"/>
              </a:rPr>
              <a:t>80</a:t>
            </a:r>
            <a:endParaRPr lang="en-GB" sz="1200" dirty="0">
              <a:solidFill>
                <a:srgbClr val="000000"/>
              </a:solidFill>
              <a:latin typeface="Arial" pitchFamily="34" charset="0"/>
            </a:endParaRPr>
          </a:p>
        </p:txBody>
      </p:sp>
      <p:sp>
        <p:nvSpPr>
          <p:cNvPr id="7224" name="Text Box 498"/>
          <p:cNvSpPr txBox="1">
            <a:spLocks noChangeArrowheads="1"/>
          </p:cNvSpPr>
          <p:nvPr/>
        </p:nvSpPr>
        <p:spPr bwMode="auto">
          <a:xfrm rot="16200000">
            <a:off x="4369793" y="3455992"/>
            <a:ext cx="157758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IR-</a:t>
            </a:r>
            <a:r>
              <a:rPr lang="en-GB" sz="1400" b="0" dirty="0" err="1" smtClean="0">
                <a:solidFill>
                  <a:srgbClr val="000000"/>
                </a:solidFill>
                <a:latin typeface="Arial" pitchFamily="34" charset="0"/>
              </a:rPr>
              <a:t>Insuline</a:t>
            </a:r>
            <a:r>
              <a:rPr lang="en-GB" sz="1400" b="0" dirty="0" smtClean="0">
                <a:solidFill>
                  <a:srgbClr val="000000"/>
                </a:solidFill>
                <a:latin typeface="Arial" pitchFamily="34" charset="0"/>
              </a:rPr>
              <a:t> (</a:t>
            </a:r>
            <a:r>
              <a:rPr lang="en-GB" sz="1400" b="0" dirty="0" err="1" smtClean="0">
                <a:solidFill>
                  <a:srgbClr val="000000"/>
                </a:solidFill>
                <a:latin typeface="Arial" pitchFamily="34" charset="0"/>
              </a:rPr>
              <a:t>mU</a:t>
            </a:r>
            <a:r>
              <a:rPr lang="en-GB" sz="1400" b="0" dirty="0" smtClean="0">
                <a:solidFill>
                  <a:srgbClr val="000000"/>
                </a:solidFill>
                <a:latin typeface="Arial" pitchFamily="34" charset="0"/>
              </a:rPr>
              <a:t>/l)</a:t>
            </a:r>
            <a:endParaRPr lang="en-GB" sz="1400" b="0" dirty="0">
              <a:solidFill>
                <a:srgbClr val="000000"/>
              </a:solidFill>
              <a:latin typeface="Arial" pitchFamily="34" charset="0"/>
            </a:endParaRPr>
          </a:p>
        </p:txBody>
      </p:sp>
      <p:sp>
        <p:nvSpPr>
          <p:cNvPr id="7225" name="Line 499"/>
          <p:cNvSpPr>
            <a:spLocks noChangeShapeType="1"/>
          </p:cNvSpPr>
          <p:nvPr/>
        </p:nvSpPr>
        <p:spPr bwMode="auto">
          <a:xfrm flipV="1">
            <a:off x="5799139" y="3970739"/>
            <a:ext cx="215900" cy="16192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26" name="Line 500"/>
          <p:cNvSpPr>
            <a:spLocks noChangeShapeType="1"/>
          </p:cNvSpPr>
          <p:nvPr/>
        </p:nvSpPr>
        <p:spPr bwMode="auto">
          <a:xfrm flipV="1">
            <a:off x="6015039" y="3619504"/>
            <a:ext cx="360363" cy="35123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27" name="Line 501"/>
          <p:cNvSpPr>
            <a:spLocks noChangeShapeType="1"/>
          </p:cNvSpPr>
          <p:nvPr/>
        </p:nvSpPr>
        <p:spPr bwMode="auto">
          <a:xfrm flipV="1">
            <a:off x="6375402" y="3619504"/>
            <a:ext cx="180975"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28" name="Line 502"/>
          <p:cNvSpPr>
            <a:spLocks noChangeShapeType="1"/>
          </p:cNvSpPr>
          <p:nvPr/>
        </p:nvSpPr>
        <p:spPr bwMode="auto">
          <a:xfrm flipV="1">
            <a:off x="6554789" y="3593311"/>
            <a:ext cx="180975" cy="2619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29" name="Line 503"/>
          <p:cNvSpPr>
            <a:spLocks noChangeShapeType="1"/>
          </p:cNvSpPr>
          <p:nvPr/>
        </p:nvSpPr>
        <p:spPr bwMode="auto">
          <a:xfrm>
            <a:off x="6734177" y="3592120"/>
            <a:ext cx="396875" cy="2738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0" name="Line 504"/>
          <p:cNvSpPr>
            <a:spLocks noChangeShapeType="1"/>
          </p:cNvSpPr>
          <p:nvPr/>
        </p:nvSpPr>
        <p:spPr bwMode="auto">
          <a:xfrm>
            <a:off x="7131052" y="3619504"/>
            <a:ext cx="180975"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1" name="Line 505"/>
          <p:cNvSpPr>
            <a:spLocks noChangeShapeType="1"/>
          </p:cNvSpPr>
          <p:nvPr/>
        </p:nvSpPr>
        <p:spPr bwMode="auto">
          <a:xfrm>
            <a:off x="7310439" y="3619504"/>
            <a:ext cx="720725" cy="163116"/>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2" name="Line 506"/>
          <p:cNvSpPr>
            <a:spLocks noChangeShapeType="1"/>
          </p:cNvSpPr>
          <p:nvPr/>
        </p:nvSpPr>
        <p:spPr bwMode="auto">
          <a:xfrm flipV="1">
            <a:off x="5835652" y="4051702"/>
            <a:ext cx="144463" cy="82153"/>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3" name="Line 507"/>
          <p:cNvSpPr>
            <a:spLocks noChangeShapeType="1"/>
          </p:cNvSpPr>
          <p:nvPr/>
        </p:nvSpPr>
        <p:spPr bwMode="auto">
          <a:xfrm flipV="1">
            <a:off x="6015039" y="3998124"/>
            <a:ext cx="144463" cy="54769"/>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4" name="Line 508"/>
          <p:cNvSpPr>
            <a:spLocks noChangeShapeType="1"/>
          </p:cNvSpPr>
          <p:nvPr/>
        </p:nvSpPr>
        <p:spPr bwMode="auto">
          <a:xfrm flipV="1">
            <a:off x="6194427" y="3970739"/>
            <a:ext cx="180975" cy="28575"/>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5" name="Line 509"/>
          <p:cNvSpPr>
            <a:spLocks noChangeShapeType="1"/>
          </p:cNvSpPr>
          <p:nvPr/>
        </p:nvSpPr>
        <p:spPr bwMode="auto">
          <a:xfrm flipV="1">
            <a:off x="6373814" y="3808814"/>
            <a:ext cx="361950" cy="164306"/>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6" name="Line 510"/>
          <p:cNvSpPr>
            <a:spLocks noChangeShapeType="1"/>
          </p:cNvSpPr>
          <p:nvPr/>
        </p:nvSpPr>
        <p:spPr bwMode="auto">
          <a:xfrm flipV="1">
            <a:off x="6734177" y="3755236"/>
            <a:ext cx="577850" cy="55959"/>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7" name="Line 511"/>
          <p:cNvSpPr>
            <a:spLocks noChangeShapeType="1"/>
          </p:cNvSpPr>
          <p:nvPr/>
        </p:nvSpPr>
        <p:spPr bwMode="auto">
          <a:xfrm flipV="1">
            <a:off x="7310439" y="3755236"/>
            <a:ext cx="396875" cy="238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38" name="Line 512"/>
          <p:cNvSpPr>
            <a:spLocks noChangeShapeType="1"/>
          </p:cNvSpPr>
          <p:nvPr/>
        </p:nvSpPr>
        <p:spPr bwMode="auto">
          <a:xfrm>
            <a:off x="7670802" y="3757617"/>
            <a:ext cx="360363" cy="78581"/>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31" name="Line 514"/>
          <p:cNvSpPr>
            <a:spLocks noChangeShapeType="1"/>
          </p:cNvSpPr>
          <p:nvPr/>
        </p:nvSpPr>
        <p:spPr bwMode="auto">
          <a:xfrm flipH="1" flipV="1">
            <a:off x="6378577" y="3512348"/>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32" name="Line 515"/>
          <p:cNvSpPr>
            <a:spLocks noChangeShapeType="1"/>
          </p:cNvSpPr>
          <p:nvPr/>
        </p:nvSpPr>
        <p:spPr bwMode="auto">
          <a:xfrm flipH="1" flipV="1">
            <a:off x="6323014" y="3512348"/>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9" name="Line 517"/>
          <p:cNvSpPr>
            <a:spLocks noChangeShapeType="1"/>
          </p:cNvSpPr>
          <p:nvPr/>
        </p:nvSpPr>
        <p:spPr bwMode="auto">
          <a:xfrm flipH="1" flipV="1">
            <a:off x="6554790" y="3512348"/>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30" name="Line 518"/>
          <p:cNvSpPr>
            <a:spLocks noChangeShapeType="1"/>
          </p:cNvSpPr>
          <p:nvPr/>
        </p:nvSpPr>
        <p:spPr bwMode="auto">
          <a:xfrm flipH="1" flipV="1">
            <a:off x="6499227" y="3512348"/>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7" name="Line 520"/>
          <p:cNvSpPr>
            <a:spLocks noChangeShapeType="1"/>
          </p:cNvSpPr>
          <p:nvPr/>
        </p:nvSpPr>
        <p:spPr bwMode="auto">
          <a:xfrm flipH="1" flipV="1">
            <a:off x="6737352" y="3511157"/>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8" name="Line 521"/>
          <p:cNvSpPr>
            <a:spLocks noChangeShapeType="1"/>
          </p:cNvSpPr>
          <p:nvPr/>
        </p:nvSpPr>
        <p:spPr bwMode="auto">
          <a:xfrm flipH="1" flipV="1">
            <a:off x="6681789" y="3511157"/>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5" name="Line 523"/>
          <p:cNvSpPr>
            <a:spLocks noChangeShapeType="1"/>
          </p:cNvSpPr>
          <p:nvPr/>
        </p:nvSpPr>
        <p:spPr bwMode="auto">
          <a:xfrm flipH="1" flipV="1">
            <a:off x="6953252" y="3512348"/>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6" name="Line 524"/>
          <p:cNvSpPr>
            <a:spLocks noChangeShapeType="1"/>
          </p:cNvSpPr>
          <p:nvPr/>
        </p:nvSpPr>
        <p:spPr bwMode="auto">
          <a:xfrm flipH="1" flipV="1">
            <a:off x="6897689" y="3512348"/>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3" name="Line 526"/>
          <p:cNvSpPr>
            <a:spLocks noChangeShapeType="1"/>
          </p:cNvSpPr>
          <p:nvPr/>
        </p:nvSpPr>
        <p:spPr bwMode="auto">
          <a:xfrm flipH="1" flipV="1">
            <a:off x="7134227" y="3484964"/>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4" name="Line 527"/>
          <p:cNvSpPr>
            <a:spLocks noChangeShapeType="1"/>
          </p:cNvSpPr>
          <p:nvPr/>
        </p:nvSpPr>
        <p:spPr bwMode="auto">
          <a:xfrm flipH="1" flipV="1">
            <a:off x="7078664" y="3484964"/>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1" name="Line 529"/>
          <p:cNvSpPr>
            <a:spLocks noChangeShapeType="1"/>
          </p:cNvSpPr>
          <p:nvPr/>
        </p:nvSpPr>
        <p:spPr bwMode="auto">
          <a:xfrm flipH="1" flipV="1">
            <a:off x="7313615" y="3512348"/>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2" name="Line 530"/>
          <p:cNvSpPr>
            <a:spLocks noChangeShapeType="1"/>
          </p:cNvSpPr>
          <p:nvPr/>
        </p:nvSpPr>
        <p:spPr bwMode="auto">
          <a:xfrm flipH="1" flipV="1">
            <a:off x="7258052" y="3512348"/>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9" name="Line 532"/>
          <p:cNvSpPr>
            <a:spLocks noChangeShapeType="1"/>
          </p:cNvSpPr>
          <p:nvPr/>
        </p:nvSpPr>
        <p:spPr bwMode="auto">
          <a:xfrm flipH="1" flipV="1">
            <a:off x="7673977" y="3593311"/>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20" name="Line 533"/>
          <p:cNvSpPr>
            <a:spLocks noChangeShapeType="1"/>
          </p:cNvSpPr>
          <p:nvPr/>
        </p:nvSpPr>
        <p:spPr bwMode="auto">
          <a:xfrm flipH="1" flipV="1">
            <a:off x="7618414" y="3593311"/>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7" name="Line 535"/>
          <p:cNvSpPr>
            <a:spLocks noChangeShapeType="1"/>
          </p:cNvSpPr>
          <p:nvPr/>
        </p:nvSpPr>
        <p:spPr bwMode="auto">
          <a:xfrm flipH="1" flipV="1">
            <a:off x="8029577" y="3674273"/>
            <a:ext cx="0" cy="108347"/>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8" name="Line 536"/>
          <p:cNvSpPr>
            <a:spLocks noChangeShapeType="1"/>
          </p:cNvSpPr>
          <p:nvPr/>
        </p:nvSpPr>
        <p:spPr bwMode="auto">
          <a:xfrm flipH="1" flipV="1">
            <a:off x="7974014" y="3674273"/>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5" name="Line 538"/>
          <p:cNvSpPr>
            <a:spLocks noChangeShapeType="1"/>
          </p:cNvSpPr>
          <p:nvPr/>
        </p:nvSpPr>
        <p:spPr bwMode="auto">
          <a:xfrm flipH="1" flipV="1">
            <a:off x="6194427" y="3727851"/>
            <a:ext cx="0" cy="80963"/>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6" name="Line 539"/>
          <p:cNvSpPr>
            <a:spLocks noChangeShapeType="1"/>
          </p:cNvSpPr>
          <p:nvPr/>
        </p:nvSpPr>
        <p:spPr bwMode="auto">
          <a:xfrm flipH="1" flipV="1">
            <a:off x="6138864" y="3727851"/>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3" name="Line 541"/>
          <p:cNvSpPr>
            <a:spLocks noChangeShapeType="1"/>
          </p:cNvSpPr>
          <p:nvPr/>
        </p:nvSpPr>
        <p:spPr bwMode="auto">
          <a:xfrm flipH="1" flipV="1">
            <a:off x="6018215" y="3917161"/>
            <a:ext cx="0" cy="80963"/>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4" name="Line 542"/>
          <p:cNvSpPr>
            <a:spLocks noChangeShapeType="1"/>
          </p:cNvSpPr>
          <p:nvPr/>
        </p:nvSpPr>
        <p:spPr bwMode="auto">
          <a:xfrm flipH="1" flipV="1">
            <a:off x="5962652" y="3917161"/>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1" name="Line 544"/>
          <p:cNvSpPr>
            <a:spLocks noChangeShapeType="1"/>
          </p:cNvSpPr>
          <p:nvPr/>
        </p:nvSpPr>
        <p:spPr bwMode="auto">
          <a:xfrm flipH="1" flipV="1">
            <a:off x="5783265" y="4079086"/>
            <a:ext cx="0" cy="80963"/>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2" name="Line 545"/>
          <p:cNvSpPr>
            <a:spLocks noChangeShapeType="1"/>
          </p:cNvSpPr>
          <p:nvPr/>
        </p:nvSpPr>
        <p:spPr bwMode="auto">
          <a:xfrm flipH="1" flipV="1">
            <a:off x="5727702" y="4079086"/>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9" name="Line 547"/>
          <p:cNvSpPr>
            <a:spLocks noChangeShapeType="1"/>
          </p:cNvSpPr>
          <p:nvPr/>
        </p:nvSpPr>
        <p:spPr bwMode="auto">
          <a:xfrm flipH="1" flipV="1">
            <a:off x="5675315" y="4079086"/>
            <a:ext cx="0" cy="80963"/>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10" name="Line 548"/>
          <p:cNvSpPr>
            <a:spLocks noChangeShapeType="1"/>
          </p:cNvSpPr>
          <p:nvPr/>
        </p:nvSpPr>
        <p:spPr bwMode="auto">
          <a:xfrm flipH="1" flipV="1">
            <a:off x="5619752" y="4079086"/>
            <a:ext cx="107950" cy="0"/>
          </a:xfrm>
          <a:prstGeom prst="line">
            <a:avLst/>
          </a:prstGeom>
          <a:noFill/>
          <a:ln w="12700">
            <a:solidFill>
              <a:srgbClr val="008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7" name="Line 550"/>
          <p:cNvSpPr>
            <a:spLocks noChangeShapeType="1"/>
          </p:cNvSpPr>
          <p:nvPr/>
        </p:nvSpPr>
        <p:spPr bwMode="auto">
          <a:xfrm>
            <a:off x="5672910" y="4106471"/>
            <a:ext cx="0" cy="54769"/>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8" name="Line 551"/>
          <p:cNvSpPr>
            <a:spLocks noChangeShapeType="1"/>
          </p:cNvSpPr>
          <p:nvPr/>
        </p:nvSpPr>
        <p:spPr bwMode="auto">
          <a:xfrm>
            <a:off x="5619752" y="4161240"/>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5" name="Line 553"/>
          <p:cNvSpPr>
            <a:spLocks noChangeShapeType="1"/>
          </p:cNvSpPr>
          <p:nvPr/>
        </p:nvSpPr>
        <p:spPr bwMode="auto">
          <a:xfrm>
            <a:off x="5780860" y="4132664"/>
            <a:ext cx="0" cy="5476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6" name="Line 554"/>
          <p:cNvSpPr>
            <a:spLocks noChangeShapeType="1"/>
          </p:cNvSpPr>
          <p:nvPr/>
        </p:nvSpPr>
        <p:spPr bwMode="auto">
          <a:xfrm>
            <a:off x="5727702" y="4187433"/>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3" name="Line 556"/>
          <p:cNvSpPr>
            <a:spLocks noChangeShapeType="1"/>
          </p:cNvSpPr>
          <p:nvPr/>
        </p:nvSpPr>
        <p:spPr bwMode="auto">
          <a:xfrm>
            <a:off x="5996760" y="4051702"/>
            <a:ext cx="0" cy="5476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4" name="Line 557"/>
          <p:cNvSpPr>
            <a:spLocks noChangeShapeType="1"/>
          </p:cNvSpPr>
          <p:nvPr/>
        </p:nvSpPr>
        <p:spPr bwMode="auto">
          <a:xfrm>
            <a:off x="5943602" y="4106471"/>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1" name="Line 559"/>
          <p:cNvSpPr>
            <a:spLocks noChangeShapeType="1"/>
          </p:cNvSpPr>
          <p:nvPr/>
        </p:nvSpPr>
        <p:spPr bwMode="auto">
          <a:xfrm>
            <a:off x="6176147" y="3998124"/>
            <a:ext cx="0" cy="5476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2" name="Line 560"/>
          <p:cNvSpPr>
            <a:spLocks noChangeShapeType="1"/>
          </p:cNvSpPr>
          <p:nvPr/>
        </p:nvSpPr>
        <p:spPr bwMode="auto">
          <a:xfrm>
            <a:off x="6122989" y="4052893"/>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9" name="Line 562"/>
          <p:cNvSpPr>
            <a:spLocks noChangeShapeType="1"/>
          </p:cNvSpPr>
          <p:nvPr/>
        </p:nvSpPr>
        <p:spPr bwMode="auto">
          <a:xfrm>
            <a:off x="6355535" y="3970739"/>
            <a:ext cx="0" cy="5476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300" name="Line 563"/>
          <p:cNvSpPr>
            <a:spLocks noChangeShapeType="1"/>
          </p:cNvSpPr>
          <p:nvPr/>
        </p:nvSpPr>
        <p:spPr bwMode="auto">
          <a:xfrm>
            <a:off x="6302377" y="4025508"/>
            <a:ext cx="109538"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7" name="Line 565"/>
          <p:cNvSpPr>
            <a:spLocks noChangeShapeType="1"/>
          </p:cNvSpPr>
          <p:nvPr/>
        </p:nvSpPr>
        <p:spPr bwMode="auto">
          <a:xfrm>
            <a:off x="6535740" y="3889777"/>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8" name="Line 566"/>
          <p:cNvSpPr>
            <a:spLocks noChangeShapeType="1"/>
          </p:cNvSpPr>
          <p:nvPr/>
        </p:nvSpPr>
        <p:spPr bwMode="auto">
          <a:xfrm>
            <a:off x="6483352" y="3971930"/>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5" name="Line 568"/>
          <p:cNvSpPr>
            <a:spLocks noChangeShapeType="1"/>
          </p:cNvSpPr>
          <p:nvPr/>
        </p:nvSpPr>
        <p:spPr bwMode="auto">
          <a:xfrm>
            <a:off x="6716715" y="3836198"/>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6" name="Line 569"/>
          <p:cNvSpPr>
            <a:spLocks noChangeShapeType="1"/>
          </p:cNvSpPr>
          <p:nvPr/>
        </p:nvSpPr>
        <p:spPr bwMode="auto">
          <a:xfrm>
            <a:off x="6664327" y="3918351"/>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3" name="Line 571"/>
          <p:cNvSpPr>
            <a:spLocks noChangeShapeType="1"/>
          </p:cNvSpPr>
          <p:nvPr/>
        </p:nvSpPr>
        <p:spPr bwMode="auto">
          <a:xfrm>
            <a:off x="6932615" y="3808814"/>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4" name="Line 572"/>
          <p:cNvSpPr>
            <a:spLocks noChangeShapeType="1"/>
          </p:cNvSpPr>
          <p:nvPr/>
        </p:nvSpPr>
        <p:spPr bwMode="auto">
          <a:xfrm>
            <a:off x="6880227" y="3890967"/>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1" name="Line 574"/>
          <p:cNvSpPr>
            <a:spLocks noChangeShapeType="1"/>
          </p:cNvSpPr>
          <p:nvPr/>
        </p:nvSpPr>
        <p:spPr bwMode="auto">
          <a:xfrm>
            <a:off x="7112002" y="3782620"/>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2" name="Line 575"/>
          <p:cNvSpPr>
            <a:spLocks noChangeShapeType="1"/>
          </p:cNvSpPr>
          <p:nvPr/>
        </p:nvSpPr>
        <p:spPr bwMode="auto">
          <a:xfrm>
            <a:off x="7059614" y="3864773"/>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89" name="Line 577"/>
          <p:cNvSpPr>
            <a:spLocks noChangeShapeType="1"/>
          </p:cNvSpPr>
          <p:nvPr/>
        </p:nvSpPr>
        <p:spPr bwMode="auto">
          <a:xfrm>
            <a:off x="7291390" y="3755236"/>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90" name="Line 578"/>
          <p:cNvSpPr>
            <a:spLocks noChangeShapeType="1"/>
          </p:cNvSpPr>
          <p:nvPr/>
        </p:nvSpPr>
        <p:spPr bwMode="auto">
          <a:xfrm>
            <a:off x="7239002" y="3837389"/>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87" name="Line 580"/>
          <p:cNvSpPr>
            <a:spLocks noChangeShapeType="1"/>
          </p:cNvSpPr>
          <p:nvPr/>
        </p:nvSpPr>
        <p:spPr bwMode="auto">
          <a:xfrm>
            <a:off x="7670802" y="3781430"/>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88" name="Line 581"/>
          <p:cNvSpPr>
            <a:spLocks noChangeShapeType="1"/>
          </p:cNvSpPr>
          <p:nvPr/>
        </p:nvSpPr>
        <p:spPr bwMode="auto">
          <a:xfrm>
            <a:off x="7618414" y="3863583"/>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85" name="Line 583"/>
          <p:cNvSpPr>
            <a:spLocks noChangeShapeType="1"/>
          </p:cNvSpPr>
          <p:nvPr/>
        </p:nvSpPr>
        <p:spPr bwMode="auto">
          <a:xfrm>
            <a:off x="8040690" y="3808814"/>
            <a:ext cx="0" cy="8215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86" name="Line 584"/>
          <p:cNvSpPr>
            <a:spLocks noChangeShapeType="1"/>
          </p:cNvSpPr>
          <p:nvPr/>
        </p:nvSpPr>
        <p:spPr bwMode="auto">
          <a:xfrm>
            <a:off x="7988302" y="3890967"/>
            <a:ext cx="10795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263" name="Oval 585"/>
          <p:cNvSpPr>
            <a:spLocks noChangeArrowheads="1"/>
          </p:cNvSpPr>
          <p:nvPr/>
        </p:nvSpPr>
        <p:spPr bwMode="auto">
          <a:xfrm>
            <a:off x="6518277" y="3592120"/>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4" name="Oval 586"/>
          <p:cNvSpPr>
            <a:spLocks noChangeArrowheads="1"/>
          </p:cNvSpPr>
          <p:nvPr/>
        </p:nvSpPr>
        <p:spPr bwMode="auto">
          <a:xfrm>
            <a:off x="6699252" y="3564736"/>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5" name="Oval 587"/>
          <p:cNvSpPr>
            <a:spLocks noChangeArrowheads="1"/>
          </p:cNvSpPr>
          <p:nvPr/>
        </p:nvSpPr>
        <p:spPr bwMode="auto">
          <a:xfrm>
            <a:off x="6915152" y="3593311"/>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6" name="Oval 588"/>
          <p:cNvSpPr>
            <a:spLocks noChangeArrowheads="1"/>
          </p:cNvSpPr>
          <p:nvPr/>
        </p:nvSpPr>
        <p:spPr bwMode="auto">
          <a:xfrm>
            <a:off x="7094539" y="3592120"/>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7" name="Oval 589"/>
          <p:cNvSpPr>
            <a:spLocks noChangeArrowheads="1"/>
          </p:cNvSpPr>
          <p:nvPr/>
        </p:nvSpPr>
        <p:spPr bwMode="auto">
          <a:xfrm>
            <a:off x="7275514" y="3593311"/>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8" name="Oval 590"/>
          <p:cNvSpPr>
            <a:spLocks noChangeArrowheads="1"/>
          </p:cNvSpPr>
          <p:nvPr/>
        </p:nvSpPr>
        <p:spPr bwMode="auto">
          <a:xfrm>
            <a:off x="7634289" y="3674273"/>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69" name="Oval 591"/>
          <p:cNvSpPr>
            <a:spLocks noChangeArrowheads="1"/>
          </p:cNvSpPr>
          <p:nvPr/>
        </p:nvSpPr>
        <p:spPr bwMode="auto">
          <a:xfrm>
            <a:off x="7994652" y="3755236"/>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0" name="Oval 592"/>
          <p:cNvSpPr>
            <a:spLocks noChangeArrowheads="1"/>
          </p:cNvSpPr>
          <p:nvPr/>
        </p:nvSpPr>
        <p:spPr bwMode="auto">
          <a:xfrm>
            <a:off x="6157914" y="3782620"/>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1" name="Oval 593"/>
          <p:cNvSpPr>
            <a:spLocks noChangeArrowheads="1"/>
          </p:cNvSpPr>
          <p:nvPr/>
        </p:nvSpPr>
        <p:spPr bwMode="auto">
          <a:xfrm>
            <a:off x="5978527" y="3944545"/>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2" name="Oval 594"/>
          <p:cNvSpPr>
            <a:spLocks noChangeArrowheads="1"/>
          </p:cNvSpPr>
          <p:nvPr/>
        </p:nvSpPr>
        <p:spPr bwMode="auto">
          <a:xfrm>
            <a:off x="6340477" y="3593311"/>
            <a:ext cx="73025" cy="54769"/>
          </a:xfrm>
          <a:prstGeom prst="ellipse">
            <a:avLst/>
          </a:prstGeom>
          <a:solidFill>
            <a:srgbClr val="008000"/>
          </a:solidFill>
          <a:ln w="9525">
            <a:solidFill>
              <a:srgbClr val="00800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3" name="Oval 595"/>
          <p:cNvSpPr>
            <a:spLocks noChangeArrowheads="1"/>
          </p:cNvSpPr>
          <p:nvPr/>
        </p:nvSpPr>
        <p:spPr bwMode="auto">
          <a:xfrm>
            <a:off x="7077077" y="3755236"/>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4" name="Oval 596"/>
          <p:cNvSpPr>
            <a:spLocks noChangeArrowheads="1"/>
          </p:cNvSpPr>
          <p:nvPr/>
        </p:nvSpPr>
        <p:spPr bwMode="auto">
          <a:xfrm>
            <a:off x="7256464" y="3727851"/>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5" name="Oval 597"/>
          <p:cNvSpPr>
            <a:spLocks noChangeArrowheads="1"/>
          </p:cNvSpPr>
          <p:nvPr/>
        </p:nvSpPr>
        <p:spPr bwMode="auto">
          <a:xfrm>
            <a:off x="7635877" y="3742139"/>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6" name="Oval 598"/>
          <p:cNvSpPr>
            <a:spLocks noChangeArrowheads="1"/>
          </p:cNvSpPr>
          <p:nvPr/>
        </p:nvSpPr>
        <p:spPr bwMode="auto">
          <a:xfrm>
            <a:off x="8010527" y="3808814"/>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7" name="Oval 599"/>
          <p:cNvSpPr>
            <a:spLocks noChangeArrowheads="1"/>
          </p:cNvSpPr>
          <p:nvPr/>
        </p:nvSpPr>
        <p:spPr bwMode="auto">
          <a:xfrm>
            <a:off x="5980114" y="4025508"/>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8" name="Oval 600"/>
          <p:cNvSpPr>
            <a:spLocks noChangeArrowheads="1"/>
          </p:cNvSpPr>
          <p:nvPr/>
        </p:nvSpPr>
        <p:spPr bwMode="auto">
          <a:xfrm>
            <a:off x="5764214" y="4119568"/>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79" name="Oval 601"/>
          <p:cNvSpPr>
            <a:spLocks noChangeArrowheads="1"/>
          </p:cNvSpPr>
          <p:nvPr/>
        </p:nvSpPr>
        <p:spPr bwMode="auto">
          <a:xfrm>
            <a:off x="5656264" y="4106471"/>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80" name="Oval 602"/>
          <p:cNvSpPr>
            <a:spLocks noChangeArrowheads="1"/>
          </p:cNvSpPr>
          <p:nvPr/>
        </p:nvSpPr>
        <p:spPr bwMode="auto">
          <a:xfrm>
            <a:off x="6681789" y="3808814"/>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81" name="Oval 603"/>
          <p:cNvSpPr>
            <a:spLocks noChangeArrowheads="1"/>
          </p:cNvSpPr>
          <p:nvPr/>
        </p:nvSpPr>
        <p:spPr bwMode="auto">
          <a:xfrm>
            <a:off x="6502402" y="3876680"/>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82" name="Oval 604"/>
          <p:cNvSpPr>
            <a:spLocks noChangeArrowheads="1"/>
          </p:cNvSpPr>
          <p:nvPr/>
        </p:nvSpPr>
        <p:spPr bwMode="auto">
          <a:xfrm>
            <a:off x="6321427" y="3930258"/>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83" name="Oval 605"/>
          <p:cNvSpPr>
            <a:spLocks noChangeArrowheads="1"/>
          </p:cNvSpPr>
          <p:nvPr/>
        </p:nvSpPr>
        <p:spPr bwMode="auto">
          <a:xfrm>
            <a:off x="6142039" y="3970739"/>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284" name="Oval 606"/>
          <p:cNvSpPr>
            <a:spLocks noChangeArrowheads="1"/>
          </p:cNvSpPr>
          <p:nvPr/>
        </p:nvSpPr>
        <p:spPr bwMode="auto">
          <a:xfrm>
            <a:off x="6897689" y="3768333"/>
            <a:ext cx="53975" cy="40481"/>
          </a:xfrm>
          <a:prstGeom prst="ellipse">
            <a:avLst/>
          </a:prstGeom>
          <a:solidFill>
            <a:srgbClr val="000080"/>
          </a:solidFill>
          <a:ln w="19050">
            <a:solidFill>
              <a:srgbClr val="000080"/>
            </a:solidFill>
            <a:round/>
            <a:headEnd/>
            <a:tailEnd/>
          </a:ln>
        </p:spPr>
        <p:txBody>
          <a:bodyPr wrap="none" anchor="ctr">
            <a:normAutofit fontScale="25000" lnSpcReduction="20000"/>
          </a:bodyPr>
          <a:lstStyle/>
          <a:p>
            <a:pPr fontAlgn="base">
              <a:spcBef>
                <a:spcPct val="0"/>
              </a:spcBef>
              <a:spcAft>
                <a:spcPct val="0"/>
              </a:spcAft>
            </a:pPr>
            <a:endParaRPr lang="en-GB" sz="1600" dirty="0">
              <a:solidFill>
                <a:srgbClr val="000000"/>
              </a:solidFill>
              <a:latin typeface="Arial" pitchFamily="34" charset="0"/>
            </a:endParaRPr>
          </a:p>
        </p:txBody>
      </p:sp>
      <p:sp>
        <p:nvSpPr>
          <p:cNvPr id="7188" name="Text Box 607"/>
          <p:cNvSpPr txBox="1">
            <a:spLocks noChangeArrowheads="1"/>
          </p:cNvSpPr>
          <p:nvPr/>
        </p:nvSpPr>
        <p:spPr bwMode="auto">
          <a:xfrm>
            <a:off x="7254877" y="4533901"/>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0000"/>
                </a:solidFill>
                <a:latin typeface="Arial" pitchFamily="34" charset="0"/>
              </a:rPr>
              <a:t>t (min)</a:t>
            </a:r>
            <a:endParaRPr lang="en-GB" sz="1400" b="0" dirty="0">
              <a:solidFill>
                <a:srgbClr val="000000"/>
              </a:solidFill>
              <a:latin typeface="Arial" pitchFamily="34" charset="0"/>
            </a:endParaRPr>
          </a:p>
        </p:txBody>
      </p:sp>
      <p:sp>
        <p:nvSpPr>
          <p:cNvPr id="8213" name="Text Box 612"/>
          <p:cNvSpPr txBox="1">
            <a:spLocks noChangeArrowheads="1"/>
          </p:cNvSpPr>
          <p:nvPr/>
        </p:nvSpPr>
        <p:spPr bwMode="auto">
          <a:xfrm>
            <a:off x="6110291" y="3044428"/>
            <a:ext cx="341947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a:bodyPr>
          <a:lstStyle>
            <a:lvl1pPr marL="342900" indent="-342900"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lnSpc>
                <a:spcPct val="90000"/>
              </a:lnSpc>
              <a:spcBef>
                <a:spcPct val="10000"/>
              </a:spcBef>
              <a:spcAft>
                <a:spcPct val="30000"/>
              </a:spcAft>
            </a:pPr>
            <a:r>
              <a:rPr lang="en-GB" sz="1400" b="0" dirty="0" err="1" smtClean="0">
                <a:solidFill>
                  <a:srgbClr val="FF0000"/>
                </a:solidFill>
                <a:latin typeface="Arial" pitchFamily="34" charset="0"/>
                <a:cs typeface="Arial" pitchFamily="34" charset="0"/>
              </a:rPr>
              <a:t>Verminderd</a:t>
            </a:r>
            <a:r>
              <a:rPr lang="en-GB" sz="1400" b="0" dirty="0" smtClean="0">
                <a:solidFill>
                  <a:srgbClr val="FF0000"/>
                </a:solidFill>
                <a:latin typeface="Arial" pitchFamily="34" charset="0"/>
                <a:cs typeface="Arial" pitchFamily="34" charset="0"/>
              </a:rPr>
              <a:t> </a:t>
            </a:r>
            <a:r>
              <a:rPr lang="en-GB" sz="1400" b="0" dirty="0" err="1" smtClean="0">
                <a:solidFill>
                  <a:srgbClr val="FF0000"/>
                </a:solidFill>
                <a:latin typeface="Arial" pitchFamily="34" charset="0"/>
                <a:cs typeface="Arial" pitchFamily="34" charset="0"/>
              </a:rPr>
              <a:t>incretine</a:t>
            </a:r>
            <a:r>
              <a:rPr lang="en-GB" sz="1400" b="0" dirty="0" smtClean="0">
                <a:solidFill>
                  <a:srgbClr val="FF0000"/>
                </a:solidFill>
                <a:latin typeface="Arial" pitchFamily="34" charset="0"/>
                <a:cs typeface="Arial" pitchFamily="34" charset="0"/>
              </a:rPr>
              <a:t>-effect</a:t>
            </a:r>
            <a:endParaRPr lang="en-GB" sz="1400" b="0" dirty="0">
              <a:solidFill>
                <a:srgbClr val="FF0000"/>
              </a:solidFill>
              <a:latin typeface="Arial" pitchFamily="34" charset="0"/>
              <a:cs typeface="Arial" pitchFamily="34" charset="0"/>
            </a:endParaRPr>
          </a:p>
        </p:txBody>
      </p:sp>
      <p:sp>
        <p:nvSpPr>
          <p:cNvPr id="8214" name="Line 613"/>
          <p:cNvSpPr>
            <a:spLocks noChangeShapeType="1"/>
          </p:cNvSpPr>
          <p:nvPr/>
        </p:nvSpPr>
        <p:spPr bwMode="auto">
          <a:xfrm>
            <a:off x="6475413" y="3649268"/>
            <a:ext cx="0" cy="250031"/>
          </a:xfrm>
          <a:prstGeom prst="line">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7191" name="Rectangle 6"/>
          <p:cNvSpPr>
            <a:spLocks noChangeArrowheads="1"/>
          </p:cNvSpPr>
          <p:nvPr/>
        </p:nvSpPr>
        <p:spPr bwMode="auto">
          <a:xfrm>
            <a:off x="316800" y="4841083"/>
            <a:ext cx="8121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fontAlgn="base">
              <a:spcBef>
                <a:spcPct val="0"/>
              </a:spcBef>
              <a:spcAft>
                <a:spcPct val="0"/>
              </a:spcAft>
            </a:pPr>
            <a:r>
              <a:rPr lang="en-GB" sz="900" dirty="0" err="1" smtClean="0">
                <a:solidFill>
                  <a:srgbClr val="001965"/>
                </a:solidFill>
                <a:ea typeface="ヒラギノ角ゴ Pro W3"/>
                <a:cs typeface="ヒラギノ角ゴ Pro W3"/>
              </a:rPr>
              <a:t>Bron:Nauck</a:t>
            </a:r>
            <a:r>
              <a:rPr lang="en-GB" sz="900" dirty="0" smtClean="0">
                <a:solidFill>
                  <a:srgbClr val="001965"/>
                </a:solidFill>
                <a:ea typeface="ヒラギノ角ゴ Pro W3"/>
                <a:cs typeface="ヒラギノ角ゴ Pro W3"/>
              </a:rPr>
              <a:t> M et al. </a:t>
            </a:r>
            <a:r>
              <a:rPr lang="en-GB" sz="900" dirty="0" err="1" smtClean="0">
                <a:solidFill>
                  <a:srgbClr val="001965"/>
                </a:solidFill>
                <a:ea typeface="ヒラギノ角ゴ Pro W3"/>
                <a:cs typeface="ヒラギノ角ゴ Pro W3"/>
              </a:rPr>
              <a:t>Diabetologia</a:t>
            </a:r>
            <a:r>
              <a:rPr lang="en-GB" sz="900" dirty="0" smtClean="0">
                <a:solidFill>
                  <a:srgbClr val="001965"/>
                </a:solidFill>
                <a:ea typeface="ヒラギノ角ゴ Pro W3"/>
                <a:cs typeface="ヒラギノ角ゴ Pro W3"/>
              </a:rPr>
              <a:t>. 1986;29:46–52</a:t>
            </a:r>
            <a:r>
              <a:rPr lang="en-GB" sz="1000" dirty="0" smtClean="0">
                <a:solidFill>
                  <a:srgbClr val="001965"/>
                </a:solidFill>
                <a:ea typeface="ヒラギノ角ゴ Pro W3"/>
                <a:cs typeface="ヒラギノ角ゴ Pro W3"/>
              </a:rPr>
              <a:t>. NHG </a:t>
            </a:r>
            <a:r>
              <a:rPr lang="en-GB" sz="1000" dirty="0" err="1" smtClean="0">
                <a:solidFill>
                  <a:srgbClr val="001965"/>
                </a:solidFill>
                <a:ea typeface="ヒラギノ角ゴ Pro W3"/>
                <a:cs typeface="ヒラギノ角ゴ Pro W3"/>
              </a:rPr>
              <a:t>standaard</a:t>
            </a:r>
            <a:r>
              <a:rPr lang="en-GB" sz="1000" dirty="0" smtClean="0">
                <a:solidFill>
                  <a:srgbClr val="001965"/>
                </a:solidFill>
                <a:ea typeface="ヒラギノ角ゴ Pro W3"/>
                <a:cs typeface="ヒラギノ角ゴ Pro W3"/>
              </a:rPr>
              <a:t> 3e </a:t>
            </a:r>
            <a:r>
              <a:rPr lang="en-GB" sz="1000" dirty="0" err="1" smtClean="0">
                <a:solidFill>
                  <a:srgbClr val="001965"/>
                </a:solidFill>
                <a:ea typeface="ヒラギノ角ゴ Pro W3"/>
                <a:cs typeface="ヒラギノ角ゴ Pro W3"/>
              </a:rPr>
              <a:t>herziening</a:t>
            </a:r>
            <a:r>
              <a:rPr lang="en-GB" sz="1000" dirty="0" smtClean="0">
                <a:solidFill>
                  <a:srgbClr val="001965"/>
                </a:solidFill>
                <a:ea typeface="ヒラギノ角ゴ Pro W3"/>
                <a:cs typeface="ヒラギノ角ゴ Pro W3"/>
              </a:rPr>
              <a:t> 2013; </a:t>
            </a:r>
            <a:r>
              <a:rPr lang="en-GB" sz="1000" dirty="0" err="1" smtClean="0">
                <a:solidFill>
                  <a:srgbClr val="001965"/>
                </a:solidFill>
                <a:ea typeface="ヒラギノ角ゴ Pro W3"/>
                <a:cs typeface="ヒラギノ角ゴ Pro W3"/>
              </a:rPr>
              <a:t>noot</a:t>
            </a:r>
            <a:r>
              <a:rPr lang="en-GB" sz="1000" dirty="0" smtClean="0">
                <a:solidFill>
                  <a:srgbClr val="001965"/>
                </a:solidFill>
                <a:ea typeface="ヒラギノ角ゴ Pro W3"/>
                <a:cs typeface="ヒラギノ角ゴ Pro W3"/>
              </a:rPr>
              <a:t> 7. </a:t>
            </a:r>
            <a:endParaRPr lang="en-GB" sz="1000" dirty="0">
              <a:solidFill>
                <a:srgbClr val="001965"/>
              </a:solidFill>
              <a:ea typeface="ヒラギノ角ゴ Pro W3"/>
              <a:cs typeface="ヒラギノ角ゴ Pro W3"/>
            </a:endParaRPr>
          </a:p>
        </p:txBody>
      </p:sp>
      <p:sp>
        <p:nvSpPr>
          <p:cNvPr id="4" name="Footer Placeholder 3"/>
          <p:cNvSpPr>
            <a:spLocks noGrp="1"/>
          </p:cNvSpPr>
          <p:nvPr>
            <p:ph type="ftr" sz="quarter" idx="11"/>
          </p:nvPr>
        </p:nvSpPr>
        <p:spPr/>
        <p:txBody>
          <a:bodyPr/>
          <a:lstStyle/>
          <a:p>
            <a:pPr>
              <a:defRPr/>
            </a:pPr>
            <a:r>
              <a:rPr lang="nl-NL" smtClean="0">
                <a:solidFill>
                  <a:prstClr val="black">
                    <a:tint val="75000"/>
                  </a:prstClr>
                </a:solidFill>
              </a:rPr>
              <a:t>Maatwerk bij Diabetes</a:t>
            </a:r>
            <a:endParaRPr lang="nl-NL">
              <a:solidFill>
                <a:prstClr val="black">
                  <a:tint val="75000"/>
                </a:prstClr>
              </a:solidFill>
            </a:endParaRPr>
          </a:p>
        </p:txBody>
      </p:sp>
    </p:spTree>
    <p:extLst>
      <p:ext uri="{BB962C8B-B14F-4D97-AF65-F5344CB8AC3E}">
        <p14:creationId xmlns:p14="http://schemas.microsoft.com/office/powerpoint/2010/main" val="415539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673"/>
                                        </p:tgtEl>
                                        <p:attrNameLst>
                                          <p:attrName>style.visibility</p:attrName>
                                        </p:attrNameLst>
                                      </p:cBhvr>
                                      <p:to>
                                        <p:strVal val="visible"/>
                                      </p:to>
                                    </p:set>
                                    <p:animEffect transition="in" filter="barn(inVertical)">
                                      <p:cBhvr>
                                        <p:cTn id="7" dur="1100"/>
                                        <p:tgtEl>
                                          <p:spTgt spid="15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672"/>
                                        </p:tgtEl>
                                        <p:attrNameLst>
                                          <p:attrName>style.visibility</p:attrName>
                                        </p:attrNameLst>
                                      </p:cBhvr>
                                      <p:to>
                                        <p:strVal val="visible"/>
                                      </p:to>
                                    </p:set>
                                    <p:animEffect transition="in" filter="fade">
                                      <p:cBhvr>
                                        <p:cTn id="12" dur="1000"/>
                                        <p:tgtEl>
                                          <p:spTgt spid="15672"/>
                                        </p:tgtEl>
                                      </p:cBhvr>
                                    </p:animEffect>
                                    <p:anim calcmode="lin" valueType="num">
                                      <p:cBhvr>
                                        <p:cTn id="13" dur="1000" fill="hold"/>
                                        <p:tgtEl>
                                          <p:spTgt spid="15672"/>
                                        </p:tgtEl>
                                        <p:attrNameLst>
                                          <p:attrName>ppt_x</p:attrName>
                                        </p:attrNameLst>
                                      </p:cBhvr>
                                      <p:tavLst>
                                        <p:tav tm="0">
                                          <p:val>
                                            <p:strVal val="#ppt_x"/>
                                          </p:val>
                                        </p:tav>
                                        <p:tav tm="100000">
                                          <p:val>
                                            <p:strVal val="#ppt_x"/>
                                          </p:val>
                                        </p:tav>
                                      </p:tavLst>
                                    </p:anim>
                                    <p:anim calcmode="lin" valueType="num">
                                      <p:cBhvr>
                                        <p:cTn id="14" dur="1000" fill="hold"/>
                                        <p:tgtEl>
                                          <p:spTgt spid="1567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214"/>
                                        </p:tgtEl>
                                        <p:attrNameLst>
                                          <p:attrName>style.visibility</p:attrName>
                                        </p:attrNameLst>
                                      </p:cBhvr>
                                      <p:to>
                                        <p:strVal val="visible"/>
                                      </p:to>
                                    </p:set>
                                    <p:animEffect transition="in" filter="fade">
                                      <p:cBhvr>
                                        <p:cTn id="19" dur="1000"/>
                                        <p:tgtEl>
                                          <p:spTgt spid="8214"/>
                                        </p:tgtEl>
                                      </p:cBhvr>
                                    </p:animEffect>
                                    <p:anim calcmode="lin" valueType="num">
                                      <p:cBhvr>
                                        <p:cTn id="20" dur="1000" fill="hold"/>
                                        <p:tgtEl>
                                          <p:spTgt spid="8214"/>
                                        </p:tgtEl>
                                        <p:attrNameLst>
                                          <p:attrName>ppt_x</p:attrName>
                                        </p:attrNameLst>
                                      </p:cBhvr>
                                      <p:tavLst>
                                        <p:tav tm="0">
                                          <p:val>
                                            <p:strVal val="#ppt_x"/>
                                          </p:val>
                                        </p:tav>
                                        <p:tav tm="100000">
                                          <p:val>
                                            <p:strVal val="#ppt_x"/>
                                          </p:val>
                                        </p:tav>
                                      </p:tavLst>
                                    </p:anim>
                                    <p:anim calcmode="lin" valueType="num">
                                      <p:cBhvr>
                                        <p:cTn id="21" dur="1000" fill="hold"/>
                                        <p:tgtEl>
                                          <p:spTgt spid="82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213"/>
                                        </p:tgtEl>
                                        <p:attrNameLst>
                                          <p:attrName>style.visibility</p:attrName>
                                        </p:attrNameLst>
                                      </p:cBhvr>
                                      <p:to>
                                        <p:strVal val="visible"/>
                                      </p:to>
                                    </p:set>
                                    <p:animEffect transition="in" filter="fade">
                                      <p:cBhvr>
                                        <p:cTn id="26" dur="1000"/>
                                        <p:tgtEl>
                                          <p:spTgt spid="8213"/>
                                        </p:tgtEl>
                                      </p:cBhvr>
                                    </p:animEffect>
                                    <p:anim calcmode="lin" valueType="num">
                                      <p:cBhvr>
                                        <p:cTn id="27" dur="1000" fill="hold"/>
                                        <p:tgtEl>
                                          <p:spTgt spid="8213"/>
                                        </p:tgtEl>
                                        <p:attrNameLst>
                                          <p:attrName>ppt_x</p:attrName>
                                        </p:attrNameLst>
                                      </p:cBhvr>
                                      <p:tavLst>
                                        <p:tav tm="0">
                                          <p:val>
                                            <p:strVal val="#ppt_x"/>
                                          </p:val>
                                        </p:tav>
                                        <p:tav tm="100000">
                                          <p:val>
                                            <p:strVal val="#ppt_x"/>
                                          </p:val>
                                        </p:tav>
                                      </p:tavLst>
                                    </p:anim>
                                    <p:anim calcmode="lin" valueType="num">
                                      <p:cBhvr>
                                        <p:cTn id="28" dur="1000" fill="hold"/>
                                        <p:tgtEl>
                                          <p:spTgt spid="8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2" grpId="0"/>
      <p:bldP spid="15673" grpId="0" animBg="1"/>
      <p:bldP spid="8213" grpId="0"/>
      <p:bldP spid="82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52451" y="303611"/>
            <a:ext cx="8188325" cy="601265"/>
          </a:xfrm>
        </p:spPr>
        <p:txBody>
          <a:bodyPr>
            <a:normAutofit/>
          </a:bodyPr>
          <a:lstStyle/>
          <a:p>
            <a:pPr eaLnBrk="1" hangingPunct="1"/>
            <a:r>
              <a:rPr lang="en-GB" dirty="0" smtClean="0"/>
              <a:t>De </a:t>
            </a:r>
            <a:r>
              <a:rPr lang="en-GB" dirty="0" err="1" smtClean="0"/>
              <a:t>effecten</a:t>
            </a:r>
            <a:r>
              <a:rPr lang="en-GB" dirty="0" smtClean="0"/>
              <a:t> van GLP-1 in het </a:t>
            </a:r>
            <a:r>
              <a:rPr lang="en-GB" dirty="0" err="1" smtClean="0"/>
              <a:t>lichaam</a:t>
            </a:r>
            <a:endParaRPr lang="en-GB" dirty="0" smtClean="0"/>
          </a:p>
        </p:txBody>
      </p:sp>
      <p:pic>
        <p:nvPicPr>
          <p:cNvPr id="9219" name="Picture 1"/>
          <p:cNvPicPr>
            <a:picLocks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54290" y="1347981"/>
            <a:ext cx="3857694" cy="325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0" name="Picture 2"/>
          <p:cNvPicPr>
            <a:picLocks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357688" y="2934892"/>
            <a:ext cx="850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21" name="Picture 8"/>
          <p:cNvPicPr>
            <a:picLocks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70400" y="3290888"/>
            <a:ext cx="5334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1337" name="Rectangle 9"/>
          <p:cNvSpPr>
            <a:spLocks noChangeArrowheads="1"/>
          </p:cNvSpPr>
          <p:nvPr/>
        </p:nvSpPr>
        <p:spPr bwMode="auto">
          <a:xfrm>
            <a:off x="112940" y="1551386"/>
            <a:ext cx="303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40680" bIns="0" anchor="ctr">
            <a:normAutofit/>
          </a:bodyPr>
          <a:lstStyle/>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Stimulering</a:t>
            </a:r>
            <a:r>
              <a:rPr lang="en-GB" sz="1400" dirty="0" smtClean="0">
                <a:solidFill>
                  <a:srgbClr val="009FDA"/>
                </a:solidFill>
                <a:ea typeface="ヒラギノ角ゴ ProN W3"/>
                <a:cs typeface="ヒラギノ角ゴ ProN W3"/>
              </a:rPr>
              <a:t> van de </a:t>
            </a:r>
            <a:r>
              <a:rPr lang="en-GB" sz="1400" dirty="0" err="1" smtClean="0">
                <a:solidFill>
                  <a:srgbClr val="009FDA"/>
                </a:solidFill>
                <a:ea typeface="ヒラギノ角ゴ ProN W3"/>
                <a:cs typeface="ヒラギノ角ゴ ProN W3"/>
              </a:rPr>
              <a:t>insuline-afgifte</a:t>
            </a:r>
            <a:r>
              <a:rPr lang="en-GB" sz="1400" dirty="0" smtClean="0">
                <a:solidFill>
                  <a:srgbClr val="009FDA"/>
                </a:solidFill>
                <a:ea typeface="ヒラギノ角ゴ ProN W3"/>
                <a:cs typeface="ヒラギノ角ゴ ProN W3"/>
              </a:rPr>
              <a:t>*</a:t>
            </a:r>
            <a:endParaRPr lang="en-GB" sz="1400" dirty="0">
              <a:solidFill>
                <a:srgbClr val="009FDA"/>
              </a:solidFill>
              <a:ea typeface="ヒラギノ角ゴ ProN W3"/>
              <a:cs typeface="ヒラギノ角ゴ ProN W3"/>
            </a:endParaRPr>
          </a:p>
        </p:txBody>
      </p:sp>
      <p:sp>
        <p:nvSpPr>
          <p:cNvPr id="611338" name="Rectangle 10"/>
          <p:cNvSpPr>
            <a:spLocks noChangeArrowheads="1"/>
          </p:cNvSpPr>
          <p:nvPr/>
        </p:nvSpPr>
        <p:spPr bwMode="auto">
          <a:xfrm>
            <a:off x="112940" y="1877617"/>
            <a:ext cx="3035300" cy="92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40680" bIns="0" anchor="ctr">
            <a:normAutofit/>
          </a:bodyPr>
          <a:lstStyle/>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remming</a:t>
            </a:r>
            <a:r>
              <a:rPr lang="en-GB" sz="1400" dirty="0" smtClean="0">
                <a:solidFill>
                  <a:srgbClr val="009FDA"/>
                </a:solidFill>
                <a:ea typeface="ヒラギノ角ゴ ProN W3"/>
                <a:cs typeface="ヒラギノ角ゴ ProN W3"/>
              </a:rPr>
              <a:t> van de glucagon-</a:t>
            </a:r>
            <a:r>
              <a:rPr lang="en-GB" sz="1400" dirty="0" err="1" smtClean="0">
                <a:solidFill>
                  <a:srgbClr val="009FDA"/>
                </a:solidFill>
                <a:ea typeface="ヒラギノ角ゴ ProN W3"/>
                <a:cs typeface="ヒラギノ角ゴ ProN W3"/>
              </a:rPr>
              <a:t>afgifte</a:t>
            </a:r>
            <a:r>
              <a:rPr lang="en-GB" sz="1400" dirty="0" smtClean="0">
                <a:solidFill>
                  <a:srgbClr val="00B0F0"/>
                </a:solidFill>
                <a:ea typeface="ヒラギノ角ゴ ProN W3"/>
                <a:cs typeface="ヒラギノ角ゴ ProN W3"/>
              </a:rPr>
              <a:t>*</a:t>
            </a:r>
          </a:p>
          <a:p>
            <a:pPr marL="214313" indent="-177800" defTabSz="449263" fontAlgn="base">
              <a:spcBef>
                <a:spcPct val="0"/>
              </a:spcBef>
              <a:spcAft>
                <a:spcPct val="0"/>
              </a:spcAft>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smtClean="0">
                <a:solidFill>
                  <a:srgbClr val="001F67"/>
                </a:solidFill>
                <a:ea typeface="ヒラギノ角ゴ ProN W3"/>
                <a:cs typeface="ヒラギノ角ゴ ProN W3"/>
              </a:rPr>
              <a:t>   </a:t>
            </a:r>
            <a:endParaRPr lang="en-GB" sz="1400" dirty="0">
              <a:solidFill>
                <a:srgbClr val="001F67"/>
              </a:solidFill>
              <a:ea typeface="ヒラギノ角ゴ ProN W3"/>
              <a:cs typeface="ヒラギノ角ゴ ProN W3"/>
            </a:endParaRPr>
          </a:p>
        </p:txBody>
      </p:sp>
      <p:pic>
        <p:nvPicPr>
          <p:cNvPr id="9224" name="Picture 11"/>
          <p:cNvPicPr>
            <a:picLocks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259263" y="3068242"/>
            <a:ext cx="800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48" name="Line 14"/>
          <p:cNvSpPr>
            <a:spLocks noChangeShapeType="1"/>
          </p:cNvSpPr>
          <p:nvPr/>
        </p:nvSpPr>
        <p:spPr bwMode="auto">
          <a:xfrm flipH="1">
            <a:off x="3490913" y="1668066"/>
            <a:ext cx="25400" cy="1146572"/>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9" name="Line 15"/>
          <p:cNvSpPr>
            <a:spLocks noChangeShapeType="1"/>
          </p:cNvSpPr>
          <p:nvPr/>
        </p:nvSpPr>
        <p:spPr bwMode="auto">
          <a:xfrm flipH="1">
            <a:off x="3929063" y="2913460"/>
            <a:ext cx="717550" cy="1191"/>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50" name="Line 16"/>
          <p:cNvSpPr>
            <a:spLocks noChangeShapeType="1"/>
          </p:cNvSpPr>
          <p:nvPr/>
        </p:nvSpPr>
        <p:spPr bwMode="auto">
          <a:xfrm flipH="1" flipV="1">
            <a:off x="3006725" y="1669257"/>
            <a:ext cx="498475" cy="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51" name="Line 17"/>
          <p:cNvSpPr>
            <a:spLocks noChangeShapeType="1"/>
          </p:cNvSpPr>
          <p:nvPr/>
        </p:nvSpPr>
        <p:spPr bwMode="auto">
          <a:xfrm flipH="1">
            <a:off x="3008312" y="2225280"/>
            <a:ext cx="512763" cy="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52" name="Line 18"/>
          <p:cNvSpPr>
            <a:spLocks noChangeShapeType="1"/>
          </p:cNvSpPr>
          <p:nvPr/>
        </p:nvSpPr>
        <p:spPr bwMode="auto">
          <a:xfrm flipV="1">
            <a:off x="4651375" y="2909888"/>
            <a:ext cx="1588" cy="441722"/>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611347" name="Rectangle 19"/>
          <p:cNvSpPr>
            <a:spLocks noChangeArrowheads="1"/>
          </p:cNvSpPr>
          <p:nvPr/>
        </p:nvSpPr>
        <p:spPr bwMode="auto">
          <a:xfrm>
            <a:off x="112940" y="3839767"/>
            <a:ext cx="3035300"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40680" bIns="0" anchor="ctr">
            <a:normAutofit/>
          </a:bodyPr>
          <a:lstStyle/>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remming</a:t>
            </a:r>
            <a:r>
              <a:rPr lang="en-GB" sz="1400" dirty="0" smtClean="0">
                <a:solidFill>
                  <a:srgbClr val="009FDA"/>
                </a:solidFill>
                <a:ea typeface="ヒラギノ角ゴ ProN W3"/>
                <a:cs typeface="ヒラギノ角ゴ ProN W3"/>
              </a:rPr>
              <a:t> glucose-</a:t>
            </a:r>
            <a:r>
              <a:rPr lang="en-GB" sz="1400" dirty="0" err="1" smtClean="0">
                <a:solidFill>
                  <a:srgbClr val="009FDA"/>
                </a:solidFill>
                <a:ea typeface="ヒラギノ角ゴ ProN W3"/>
                <a:cs typeface="ヒラギノ角ゴ ProN W3"/>
              </a:rPr>
              <a:t>productie</a:t>
            </a:r>
            <a:r>
              <a:rPr lang="en-GB" sz="1400" dirty="0" smtClean="0">
                <a:solidFill>
                  <a:srgbClr val="009FDA"/>
                </a:solidFill>
                <a:ea typeface="ヒラギノ角ゴ ProN W3"/>
                <a:cs typeface="ヒラギノ角ゴ ProN W3"/>
              </a:rPr>
              <a:t> door de lever</a:t>
            </a:r>
            <a:endParaRPr lang="en-GB" sz="1400" dirty="0">
              <a:solidFill>
                <a:srgbClr val="009FDA"/>
              </a:solidFill>
              <a:ea typeface="ヒラギノ角ゴ ProN W3"/>
              <a:cs typeface="ヒラギノ角ゴ ProN W3"/>
            </a:endParaRPr>
          </a:p>
        </p:txBody>
      </p:sp>
      <p:sp>
        <p:nvSpPr>
          <p:cNvPr id="9244" name="Line 22"/>
          <p:cNvSpPr>
            <a:spLocks noChangeShapeType="1"/>
          </p:cNvSpPr>
          <p:nvPr/>
        </p:nvSpPr>
        <p:spPr bwMode="auto">
          <a:xfrm flipH="1">
            <a:off x="4130676" y="3555207"/>
            <a:ext cx="211138" cy="1191"/>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5" name="Line 23"/>
          <p:cNvSpPr>
            <a:spLocks noChangeShapeType="1"/>
          </p:cNvSpPr>
          <p:nvPr/>
        </p:nvSpPr>
        <p:spPr bwMode="auto">
          <a:xfrm>
            <a:off x="3695701" y="3642123"/>
            <a:ext cx="1588" cy="51435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6" name="Line 24"/>
          <p:cNvSpPr>
            <a:spLocks noChangeShapeType="1"/>
          </p:cNvSpPr>
          <p:nvPr/>
        </p:nvSpPr>
        <p:spPr bwMode="auto">
          <a:xfrm flipH="1">
            <a:off x="3008311" y="4155283"/>
            <a:ext cx="687389" cy="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7" name="Line 25"/>
          <p:cNvSpPr>
            <a:spLocks noChangeShapeType="1"/>
          </p:cNvSpPr>
          <p:nvPr/>
        </p:nvSpPr>
        <p:spPr bwMode="auto">
          <a:xfrm flipV="1">
            <a:off x="4344988" y="3351610"/>
            <a:ext cx="1588" cy="204788"/>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pic>
        <p:nvPicPr>
          <p:cNvPr id="9228" name="Picture 27"/>
          <p:cNvPicPr>
            <a:picLocks noChangeArrowheads="1"/>
          </p:cNvPicPr>
          <p:nvPr/>
        </p:nvPicPr>
        <p:blipFill rotWithShape="1">
          <a:blip r:embed="rId7" cstate="print">
            <a:extLst>
              <a:ext uri="{28A0092B-C50C-407E-A947-70E740481C1C}">
                <a14:useLocalDpi xmlns:a14="http://schemas.microsoft.com/office/drawing/2010/main" val="0"/>
              </a:ext>
            </a:extLst>
          </a:blip>
          <a:srcRect l="-73793" r="-73793"/>
          <a:stretch/>
        </p:blipFill>
        <p:spPr bwMode="auto">
          <a:xfrm>
            <a:off x="3929066" y="1446611"/>
            <a:ext cx="1571625"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1355" name="Rectangle 28"/>
          <p:cNvSpPr>
            <a:spLocks noChangeArrowheads="1"/>
          </p:cNvSpPr>
          <p:nvPr/>
        </p:nvSpPr>
        <p:spPr bwMode="auto">
          <a:xfrm>
            <a:off x="6128657" y="1290638"/>
            <a:ext cx="2939143" cy="15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40680" bIns="0" anchor="ctr">
            <a:normAutofit/>
          </a:bodyPr>
          <a:lstStyle/>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Beperking</a:t>
            </a:r>
            <a:r>
              <a:rPr lang="en-GB" sz="1400" dirty="0" smtClean="0">
                <a:solidFill>
                  <a:srgbClr val="009FDA"/>
                </a:solidFill>
                <a:ea typeface="ヒラギノ角ゴ ProN W3"/>
                <a:cs typeface="ヒラギノ角ゴ ProN W3"/>
              </a:rPr>
              <a:t> van </a:t>
            </a:r>
            <a:r>
              <a:rPr lang="en-GB" sz="1400" dirty="0" err="1" smtClean="0">
                <a:solidFill>
                  <a:srgbClr val="009FDA"/>
                </a:solidFill>
                <a:ea typeface="ヒラギノ角ゴ ProN W3"/>
                <a:cs typeface="ヒラギノ角ゴ ProN W3"/>
              </a:rPr>
              <a:t>voedselinname</a:t>
            </a:r>
            <a:endParaRPr lang="en-GB" sz="1400" dirty="0" smtClean="0">
              <a:solidFill>
                <a:srgbClr val="009FDA"/>
              </a:solidFill>
              <a:ea typeface="ヒラギノ角ゴ ProN W3"/>
              <a:cs typeface="ヒラギノ角ゴ ProN W3"/>
            </a:endParaRPr>
          </a:p>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Roept</a:t>
            </a:r>
            <a:r>
              <a:rPr lang="en-GB" sz="1400" dirty="0" smtClean="0">
                <a:solidFill>
                  <a:srgbClr val="009FDA"/>
                </a:solidFill>
                <a:ea typeface="ヒラギノ角ゴ ProN W3"/>
                <a:cs typeface="ヒラギノ角ゴ ProN W3"/>
              </a:rPr>
              <a:t> </a:t>
            </a:r>
            <a:r>
              <a:rPr lang="en-GB" sz="1400" dirty="0" err="1" smtClean="0">
                <a:solidFill>
                  <a:srgbClr val="009FDA"/>
                </a:solidFill>
                <a:ea typeface="ヒラギノ角ゴ ProN W3"/>
                <a:cs typeface="ヒラギノ角ゴ ProN W3"/>
              </a:rPr>
              <a:t>verzadigingsgevoel</a:t>
            </a:r>
            <a:r>
              <a:rPr lang="en-GB" sz="1400" dirty="0" smtClean="0">
                <a:solidFill>
                  <a:srgbClr val="009FDA"/>
                </a:solidFill>
                <a:ea typeface="ヒラギノ角ゴ ProN W3"/>
                <a:cs typeface="ヒラギノ角ゴ ProN W3"/>
              </a:rPr>
              <a:t> op in de </a:t>
            </a:r>
            <a:r>
              <a:rPr lang="en-GB" sz="1400" dirty="0" err="1" smtClean="0">
                <a:solidFill>
                  <a:srgbClr val="009FDA"/>
                </a:solidFill>
                <a:ea typeface="ヒラギノ角ゴ ProN W3"/>
                <a:cs typeface="ヒラギノ角ゴ ProN W3"/>
              </a:rPr>
              <a:t>hersenen</a:t>
            </a:r>
            <a:endParaRPr lang="en-GB" sz="1400" dirty="0" smtClean="0">
              <a:solidFill>
                <a:srgbClr val="009FDA"/>
              </a:solidFill>
              <a:ea typeface="ヒラギノ角ゴ ProN W3"/>
              <a:cs typeface="ヒラギノ角ゴ ProN W3"/>
            </a:endParaRPr>
          </a:p>
          <a:p>
            <a:pPr marL="322263" indent="-285750" defTabSz="449263" fontAlgn="base">
              <a:spcBef>
                <a:spcPct val="0"/>
              </a:spcBef>
              <a:spcAft>
                <a:spcPct val="0"/>
              </a:spcAft>
              <a:buClr>
                <a:srgbClr val="009FDA"/>
              </a:buClr>
              <a:buSzPct val="100000"/>
              <a:buFont typeface="Arial" panose="020B0604020202020204" pitchFamily="34" charset="0"/>
              <a:buChar char="•"/>
              <a:tabLst>
                <a:tab pos="214313" algn="l"/>
                <a:tab pos="661988" algn="l"/>
                <a:tab pos="1111250" algn="l"/>
                <a:tab pos="1560513" algn="l"/>
                <a:tab pos="2009775" algn="l"/>
                <a:tab pos="2459038" algn="l"/>
                <a:tab pos="2908300" algn="l"/>
                <a:tab pos="3357563" algn="l"/>
                <a:tab pos="3806825" algn="l"/>
                <a:tab pos="4256088" algn="l"/>
                <a:tab pos="4705350" algn="l"/>
                <a:tab pos="5154613" algn="l"/>
                <a:tab pos="5603875" algn="l"/>
                <a:tab pos="6053138" algn="l"/>
                <a:tab pos="6502400" algn="l"/>
                <a:tab pos="6951663" algn="l"/>
                <a:tab pos="7400925" algn="l"/>
                <a:tab pos="7850188" algn="l"/>
                <a:tab pos="8299450" algn="l"/>
                <a:tab pos="8748713" algn="l"/>
                <a:tab pos="9197975" algn="l"/>
              </a:tabLst>
              <a:defRPr/>
            </a:pPr>
            <a:r>
              <a:rPr lang="en-GB" sz="1400" dirty="0" err="1" smtClean="0">
                <a:solidFill>
                  <a:srgbClr val="009FDA"/>
                </a:solidFill>
                <a:ea typeface="ヒラギノ角ゴ ProN W3"/>
                <a:cs typeface="ヒラギノ角ゴ ProN W3"/>
              </a:rPr>
              <a:t>Vertraagt</a:t>
            </a:r>
            <a:r>
              <a:rPr lang="en-GB" sz="1400" dirty="0" smtClean="0">
                <a:solidFill>
                  <a:srgbClr val="009FDA"/>
                </a:solidFill>
                <a:ea typeface="ヒラギノ角ゴ ProN W3"/>
                <a:cs typeface="ヒラギノ角ゴ ProN W3"/>
              </a:rPr>
              <a:t> de </a:t>
            </a:r>
            <a:r>
              <a:rPr lang="en-GB" sz="1400" dirty="0" err="1" smtClean="0">
                <a:solidFill>
                  <a:srgbClr val="009FDA"/>
                </a:solidFill>
                <a:ea typeface="ヒラギノ角ゴ ProN W3"/>
                <a:cs typeface="ヒラギノ角ゴ ProN W3"/>
              </a:rPr>
              <a:t>motiliteit</a:t>
            </a:r>
            <a:r>
              <a:rPr lang="en-GB" sz="1400" dirty="0" smtClean="0">
                <a:solidFill>
                  <a:srgbClr val="009FDA"/>
                </a:solidFill>
                <a:ea typeface="ヒラギノ角ゴ ProN W3"/>
                <a:cs typeface="ヒラギノ角ゴ ProN W3"/>
              </a:rPr>
              <a:t> (</a:t>
            </a:r>
            <a:r>
              <a:rPr lang="en-GB" sz="1400" dirty="0" err="1" smtClean="0">
                <a:solidFill>
                  <a:srgbClr val="009FDA"/>
                </a:solidFill>
                <a:ea typeface="ヒラギノ角ゴ ProN W3"/>
                <a:cs typeface="ヒラギノ角ゴ ProN W3"/>
              </a:rPr>
              <a:t>maagontlediging</a:t>
            </a:r>
            <a:r>
              <a:rPr lang="en-GB" sz="1400" dirty="0" smtClean="0">
                <a:solidFill>
                  <a:srgbClr val="009FDA"/>
                </a:solidFill>
                <a:ea typeface="ヒラギノ角ゴ ProN W3"/>
                <a:cs typeface="ヒラギノ角ゴ ProN W3"/>
              </a:rPr>
              <a:t>)</a:t>
            </a:r>
            <a:endParaRPr lang="en-GB" sz="1400" dirty="0">
              <a:solidFill>
                <a:srgbClr val="009FDA"/>
              </a:solidFill>
              <a:ea typeface="ヒラギノ角ゴ ProN W3"/>
              <a:cs typeface="ヒラギノ角ゴ ProN W3"/>
            </a:endParaRPr>
          </a:p>
        </p:txBody>
      </p:sp>
      <p:sp>
        <p:nvSpPr>
          <p:cNvPr id="9239" name="Line 31"/>
          <p:cNvSpPr>
            <a:spLocks noChangeShapeType="1"/>
          </p:cNvSpPr>
          <p:nvPr/>
        </p:nvSpPr>
        <p:spPr bwMode="auto">
          <a:xfrm flipH="1" flipV="1">
            <a:off x="5075238" y="3030142"/>
            <a:ext cx="515938" cy="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0" name="Line 32"/>
          <p:cNvSpPr>
            <a:spLocks noChangeShapeType="1"/>
          </p:cNvSpPr>
          <p:nvPr/>
        </p:nvSpPr>
        <p:spPr bwMode="auto">
          <a:xfrm flipH="1">
            <a:off x="4922838" y="3614739"/>
            <a:ext cx="946150" cy="1191"/>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1" name="Line 33"/>
          <p:cNvSpPr>
            <a:spLocks noChangeShapeType="1"/>
          </p:cNvSpPr>
          <p:nvPr/>
        </p:nvSpPr>
        <p:spPr bwMode="auto">
          <a:xfrm>
            <a:off x="5862638" y="3192067"/>
            <a:ext cx="0" cy="427434"/>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2" name="Line 34"/>
          <p:cNvSpPr>
            <a:spLocks noChangeShapeType="1"/>
          </p:cNvSpPr>
          <p:nvPr/>
        </p:nvSpPr>
        <p:spPr bwMode="auto">
          <a:xfrm flipH="1">
            <a:off x="5862638" y="1666876"/>
            <a:ext cx="3175" cy="1206103"/>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9243" name="Line 35"/>
          <p:cNvSpPr>
            <a:spLocks noChangeShapeType="1"/>
          </p:cNvSpPr>
          <p:nvPr/>
        </p:nvSpPr>
        <p:spPr bwMode="auto">
          <a:xfrm flipH="1">
            <a:off x="4922838" y="1669257"/>
            <a:ext cx="952500" cy="0"/>
          </a:xfrm>
          <a:prstGeom prst="line">
            <a:avLst/>
          </a:prstGeom>
          <a:noFill/>
          <a:ln w="9360">
            <a:solidFill>
              <a:srgbClr val="001965"/>
            </a:solidFill>
            <a:miter lim="800000"/>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611364" name="Text Box 37"/>
          <p:cNvSpPr txBox="1">
            <a:spLocks noChangeArrowheads="1"/>
          </p:cNvSpPr>
          <p:nvPr/>
        </p:nvSpPr>
        <p:spPr bwMode="auto">
          <a:xfrm>
            <a:off x="200025" y="2776537"/>
            <a:ext cx="2160588"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ormAutofit fontScale="70000" lnSpcReduction="20000"/>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5pPr>
            <a:lvl6pPr marL="25146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6pPr>
            <a:lvl7pPr marL="29718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7pPr>
            <a:lvl8pPr marL="34290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8pPr>
            <a:lvl9pPr marL="3886200" indent="-228600" algn="ctr" defTabSz="449263" eaLnBrk="0" fontAlgn="base" hangingPunct="0">
              <a:spcBef>
                <a:spcPct val="5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1">
                <a:solidFill>
                  <a:srgbClr val="001965"/>
                </a:solidFill>
                <a:latin typeface="Verdana" pitchFamily="34" charset="0"/>
              </a:defRPr>
            </a:lvl9pPr>
          </a:lstStyle>
          <a:p>
            <a:pPr eaLnBrk="1" fontAlgn="base" hangingPunct="1">
              <a:spcBef>
                <a:spcPct val="0"/>
              </a:spcBef>
              <a:spcAft>
                <a:spcPct val="0"/>
              </a:spcAft>
              <a:buClr>
                <a:srgbClr val="000000"/>
              </a:buClr>
              <a:buSzPct val="100000"/>
              <a:buFont typeface="Times New Roman" pitchFamily="18" charset="0"/>
              <a:buNone/>
            </a:pPr>
            <a:r>
              <a:rPr lang="en-GB" sz="1100" b="0" dirty="0" smtClean="0">
                <a:ea typeface="ヒラギノ角ゴ ProN W3"/>
                <a:cs typeface="ヒラギノ角ゴ ProN W3"/>
              </a:rPr>
              <a:t>* </a:t>
            </a:r>
            <a:r>
              <a:rPr lang="en-GB" sz="1100" b="0" dirty="0" err="1" smtClean="0">
                <a:ea typeface="ヒラギノ角ゴ ProN W3"/>
                <a:cs typeface="ヒラギノ角ゴ ProN W3"/>
              </a:rPr>
              <a:t>beide</a:t>
            </a:r>
            <a:r>
              <a:rPr lang="en-GB" sz="1100" b="0" dirty="0" smtClean="0">
                <a:ea typeface="ヒラギノ角ゴ ProN W3"/>
                <a:cs typeface="ヒラギノ角ゴ ProN W3"/>
              </a:rPr>
              <a:t> glucose-</a:t>
            </a:r>
            <a:r>
              <a:rPr lang="en-GB" sz="1100" b="0" dirty="0" err="1" smtClean="0">
                <a:ea typeface="ヒラギノ角ゴ ProN W3"/>
                <a:cs typeface="ヒラギノ角ゴ ProN W3"/>
              </a:rPr>
              <a:t>afhankelijk</a:t>
            </a:r>
            <a:endParaRPr lang="en-GB" sz="1100" b="0" dirty="0">
              <a:ea typeface="ヒラギノ角ゴ ProN W3"/>
              <a:cs typeface="ヒラギノ角ゴ ProN W3"/>
            </a:endParaRPr>
          </a:p>
        </p:txBody>
      </p:sp>
      <p:sp>
        <p:nvSpPr>
          <p:cNvPr id="9232" name="Rectangle 6"/>
          <p:cNvSpPr>
            <a:spLocks noChangeArrowheads="1"/>
          </p:cNvSpPr>
          <p:nvPr/>
        </p:nvSpPr>
        <p:spPr bwMode="auto">
          <a:xfrm>
            <a:off x="200025" y="4768454"/>
            <a:ext cx="8821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fontAlgn="base">
              <a:spcBef>
                <a:spcPct val="0"/>
              </a:spcBef>
              <a:spcAft>
                <a:spcPct val="0"/>
              </a:spcAft>
            </a:pPr>
            <a:r>
              <a:rPr lang="en-GB" sz="900" dirty="0" err="1" smtClean="0">
                <a:solidFill>
                  <a:srgbClr val="001965"/>
                </a:solidFill>
                <a:ea typeface="ヒラギノ角ゴ Pro W3"/>
                <a:cs typeface="ヒラギノ角ゴ Pro W3"/>
              </a:rPr>
              <a:t>Bron</a:t>
            </a:r>
            <a:r>
              <a:rPr lang="en-GB" sz="900" dirty="0" smtClean="0">
                <a:solidFill>
                  <a:srgbClr val="001965"/>
                </a:solidFill>
                <a:ea typeface="ヒラギノ角ゴ Pro W3"/>
                <a:cs typeface="ヒラギノ角ゴ Pro W3"/>
              </a:rPr>
              <a:t>: Zander M, </a:t>
            </a:r>
            <a:r>
              <a:rPr lang="en-GB" sz="900" dirty="0" err="1" smtClean="0">
                <a:solidFill>
                  <a:srgbClr val="001965"/>
                </a:solidFill>
                <a:ea typeface="ヒラギノ角ゴ Pro W3"/>
                <a:cs typeface="ヒラギノ角ゴ Pro W3"/>
              </a:rPr>
              <a:t>Madsbad</a:t>
            </a:r>
            <a:r>
              <a:rPr lang="en-GB" sz="900" dirty="0" smtClean="0">
                <a:solidFill>
                  <a:srgbClr val="001965"/>
                </a:solidFill>
                <a:ea typeface="ヒラギノ角ゴ Pro W3"/>
                <a:cs typeface="ヒラギノ角ゴ Pro W3"/>
              </a:rPr>
              <a:t> S, Madsen JL, Holst JJ. Lancet. 2002;359(9309):824-830. Toft-Nielsen M-B, </a:t>
            </a:r>
            <a:r>
              <a:rPr lang="en-GB" sz="900" dirty="0" err="1" smtClean="0">
                <a:solidFill>
                  <a:srgbClr val="001965"/>
                </a:solidFill>
                <a:ea typeface="ヒラギノ角ゴ Pro W3"/>
                <a:cs typeface="ヒラギノ角ゴ Pro W3"/>
              </a:rPr>
              <a:t>Damholt</a:t>
            </a:r>
            <a:r>
              <a:rPr lang="en-GB" sz="900" dirty="0" smtClean="0">
                <a:solidFill>
                  <a:srgbClr val="001965"/>
                </a:solidFill>
                <a:ea typeface="ヒラギノ角ゴ Pro W3"/>
                <a:cs typeface="ヒラギノ角ゴ Pro W3"/>
              </a:rPr>
              <a:t> MB, </a:t>
            </a:r>
            <a:r>
              <a:rPr lang="en-GB" sz="900" dirty="0" err="1" smtClean="0">
                <a:solidFill>
                  <a:srgbClr val="001965"/>
                </a:solidFill>
                <a:ea typeface="ヒラギノ角ゴ Pro W3"/>
                <a:cs typeface="ヒラギノ角ゴ Pro W3"/>
              </a:rPr>
              <a:t>Madsbad</a:t>
            </a:r>
            <a:r>
              <a:rPr lang="en-GB" sz="900" dirty="0" smtClean="0">
                <a:solidFill>
                  <a:srgbClr val="001965"/>
                </a:solidFill>
                <a:ea typeface="ヒラギノ角ゴ Pro W3"/>
                <a:cs typeface="ヒラギノ角ゴ Pro W3"/>
              </a:rPr>
              <a:t> S, et al. J </a:t>
            </a:r>
            <a:r>
              <a:rPr lang="en-GB" sz="900" dirty="0" err="1" smtClean="0">
                <a:solidFill>
                  <a:srgbClr val="001965"/>
                </a:solidFill>
                <a:ea typeface="ヒラギノ角ゴ Pro W3"/>
                <a:cs typeface="ヒラギノ角ゴ Pro W3"/>
              </a:rPr>
              <a:t>Clin</a:t>
            </a:r>
            <a:r>
              <a:rPr lang="en-GB" sz="900" dirty="0" smtClean="0">
                <a:solidFill>
                  <a:srgbClr val="001965"/>
                </a:solidFill>
                <a:ea typeface="ヒラギノ角ゴ Pro W3"/>
                <a:cs typeface="ヒラギノ角ゴ Pro W3"/>
              </a:rPr>
              <a:t> </a:t>
            </a:r>
            <a:r>
              <a:rPr lang="en-GB" sz="900" dirty="0" err="1" smtClean="0">
                <a:solidFill>
                  <a:srgbClr val="001965"/>
                </a:solidFill>
                <a:ea typeface="ヒラギノ角ゴ Pro W3"/>
                <a:cs typeface="ヒラギノ角ゴ Pro W3"/>
              </a:rPr>
              <a:t>Endocrinol</a:t>
            </a:r>
            <a:r>
              <a:rPr lang="en-GB" sz="900" dirty="0" smtClean="0">
                <a:solidFill>
                  <a:srgbClr val="001965"/>
                </a:solidFill>
                <a:ea typeface="ヒラギノ角ゴ Pro W3"/>
                <a:cs typeface="ヒラギノ角ゴ Pro W3"/>
              </a:rPr>
              <a:t> </a:t>
            </a:r>
            <a:r>
              <a:rPr lang="en-GB" sz="900" dirty="0" err="1" smtClean="0">
                <a:solidFill>
                  <a:srgbClr val="001965"/>
                </a:solidFill>
                <a:ea typeface="ヒラギノ角ゴ Pro W3"/>
                <a:cs typeface="ヒラギノ角ゴ Pro W3"/>
              </a:rPr>
              <a:t>Metab</a:t>
            </a:r>
            <a:r>
              <a:rPr lang="en-GB" sz="900" dirty="0" smtClean="0">
                <a:solidFill>
                  <a:srgbClr val="001965"/>
                </a:solidFill>
                <a:ea typeface="ヒラギノ角ゴ Pro W3"/>
                <a:cs typeface="ヒラギノ角ゴ Pro W3"/>
              </a:rPr>
              <a:t>. 2001;86(8):3717-3723.</a:t>
            </a:r>
            <a:endParaRPr lang="en-GB" sz="900" dirty="0">
              <a:solidFill>
                <a:srgbClr val="001965"/>
              </a:solidFill>
              <a:ea typeface="ヒラギノ角ゴ Pro W3"/>
              <a:cs typeface="ヒラギノ角ゴ Pro W3"/>
            </a:endParaRPr>
          </a:p>
        </p:txBody>
      </p:sp>
      <p:sp>
        <p:nvSpPr>
          <p:cNvPr id="2" name="Rounded Rectangle 1"/>
          <p:cNvSpPr>
            <a:spLocks noChangeArrowheads="1"/>
          </p:cNvSpPr>
          <p:nvPr/>
        </p:nvSpPr>
        <p:spPr bwMode="auto">
          <a:xfrm>
            <a:off x="590550" y="978236"/>
            <a:ext cx="3475038" cy="312403"/>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55000" lnSpcReduction="20000"/>
          </a:bodyPr>
          <a:lstStyle/>
          <a:p>
            <a:pPr algn="ctr" fontAlgn="base">
              <a:spcBef>
                <a:spcPct val="50000"/>
              </a:spcBef>
              <a:spcAft>
                <a:spcPct val="0"/>
              </a:spcAft>
            </a:pPr>
            <a:r>
              <a:rPr lang="en-GB" sz="2000" b="1" dirty="0">
                <a:solidFill>
                  <a:srgbClr val="FFFFFF"/>
                </a:solidFill>
              </a:rPr>
              <a:t>Effect op </a:t>
            </a:r>
            <a:r>
              <a:rPr lang="en-GB" sz="2000" b="1" dirty="0" err="1">
                <a:solidFill>
                  <a:srgbClr val="FFFFFF"/>
                </a:solidFill>
              </a:rPr>
              <a:t>bloedglucose</a:t>
            </a:r>
            <a:endParaRPr lang="en-GB" sz="2000" b="1" dirty="0">
              <a:solidFill>
                <a:srgbClr val="FFFFFF"/>
              </a:solidFill>
            </a:endParaRPr>
          </a:p>
        </p:txBody>
      </p:sp>
      <p:sp>
        <p:nvSpPr>
          <p:cNvPr id="39" name="Rounded Rectangle 38"/>
          <p:cNvSpPr>
            <a:spLocks noChangeArrowheads="1"/>
          </p:cNvSpPr>
          <p:nvPr/>
        </p:nvSpPr>
        <p:spPr bwMode="auto">
          <a:xfrm>
            <a:off x="5868988" y="978236"/>
            <a:ext cx="2625725" cy="308371"/>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55000" lnSpcReduction="20000"/>
          </a:bodyPr>
          <a:lstStyle/>
          <a:p>
            <a:pPr fontAlgn="base">
              <a:spcBef>
                <a:spcPct val="50000"/>
              </a:spcBef>
              <a:spcAft>
                <a:spcPct val="0"/>
              </a:spcAft>
            </a:pPr>
            <a:r>
              <a:rPr lang="en-GB" sz="2000" b="1" dirty="0">
                <a:solidFill>
                  <a:srgbClr val="FFFFFF"/>
                </a:solidFill>
              </a:rPr>
              <a:t>Effect op </a:t>
            </a:r>
            <a:r>
              <a:rPr lang="en-GB" sz="2000" b="1" dirty="0" err="1">
                <a:solidFill>
                  <a:srgbClr val="FFFFFF"/>
                </a:solidFill>
              </a:rPr>
              <a:t>gewicht</a:t>
            </a:r>
            <a:endParaRPr lang="en-GB" sz="2000" b="1" dirty="0">
              <a:solidFill>
                <a:srgbClr val="FFFFFF"/>
              </a:solidFill>
            </a:endParaRPr>
          </a:p>
        </p:txBody>
      </p:sp>
      <p:sp>
        <p:nvSpPr>
          <p:cNvPr id="9235" name="Rounded Rectangle 3"/>
          <p:cNvSpPr>
            <a:spLocks noChangeArrowheads="1"/>
          </p:cNvSpPr>
          <p:nvPr/>
        </p:nvSpPr>
        <p:spPr bwMode="auto">
          <a:xfrm>
            <a:off x="5151441" y="1551386"/>
            <a:ext cx="879475" cy="326231"/>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85000" lnSpcReduction="20000"/>
          </a:bodyPr>
          <a:lstStyle/>
          <a:p>
            <a:pPr algn="ctr" fontAlgn="base">
              <a:spcBef>
                <a:spcPct val="50000"/>
              </a:spcBef>
              <a:spcAft>
                <a:spcPct val="0"/>
              </a:spcAft>
            </a:pPr>
            <a:r>
              <a:rPr lang="en-GB" sz="1400" dirty="0" err="1">
                <a:solidFill>
                  <a:srgbClr val="FFFFFF"/>
                </a:solidFill>
              </a:rPr>
              <a:t>brein</a:t>
            </a:r>
            <a:endParaRPr lang="en-GB" sz="1400" dirty="0">
              <a:solidFill>
                <a:srgbClr val="FFFFFF"/>
              </a:solidFill>
            </a:endParaRPr>
          </a:p>
        </p:txBody>
      </p:sp>
      <p:sp>
        <p:nvSpPr>
          <p:cNvPr id="9236" name="Rounded Rectangle 41"/>
          <p:cNvSpPr>
            <a:spLocks noChangeArrowheads="1"/>
          </p:cNvSpPr>
          <p:nvPr/>
        </p:nvSpPr>
        <p:spPr bwMode="auto">
          <a:xfrm>
            <a:off x="5548316" y="2872978"/>
            <a:ext cx="1760537" cy="319088"/>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77500" lnSpcReduction="20000"/>
          </a:bodyPr>
          <a:lstStyle/>
          <a:p>
            <a:pPr algn="ctr" fontAlgn="base">
              <a:spcBef>
                <a:spcPct val="50000"/>
              </a:spcBef>
              <a:spcAft>
                <a:spcPct val="0"/>
              </a:spcAft>
            </a:pPr>
            <a:r>
              <a:rPr lang="en-GB" sz="1400" dirty="0" err="1">
                <a:solidFill>
                  <a:srgbClr val="FFFFFF"/>
                </a:solidFill>
              </a:rPr>
              <a:t>maagdarmstelsel</a:t>
            </a:r>
            <a:endParaRPr lang="en-GB" sz="1400" dirty="0">
              <a:solidFill>
                <a:srgbClr val="FFFFFF"/>
              </a:solidFill>
            </a:endParaRPr>
          </a:p>
        </p:txBody>
      </p:sp>
      <p:sp>
        <p:nvSpPr>
          <p:cNvPr id="9237" name="Rounded Rectangle 42"/>
          <p:cNvSpPr>
            <a:spLocks noChangeArrowheads="1"/>
          </p:cNvSpPr>
          <p:nvPr/>
        </p:nvSpPr>
        <p:spPr bwMode="auto">
          <a:xfrm>
            <a:off x="2832103" y="2814638"/>
            <a:ext cx="1177925" cy="325041"/>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85000" lnSpcReduction="20000"/>
          </a:bodyPr>
          <a:lstStyle/>
          <a:p>
            <a:pPr algn="ctr" fontAlgn="base">
              <a:spcBef>
                <a:spcPct val="50000"/>
              </a:spcBef>
              <a:spcAft>
                <a:spcPct val="0"/>
              </a:spcAft>
            </a:pPr>
            <a:r>
              <a:rPr lang="en-GB" sz="1400" dirty="0">
                <a:solidFill>
                  <a:srgbClr val="FFFFFF"/>
                </a:solidFill>
              </a:rPr>
              <a:t>pancreas</a:t>
            </a:r>
          </a:p>
        </p:txBody>
      </p:sp>
      <p:sp>
        <p:nvSpPr>
          <p:cNvPr id="9238" name="Rounded Rectangle 43"/>
          <p:cNvSpPr>
            <a:spLocks noChangeArrowheads="1"/>
          </p:cNvSpPr>
          <p:nvPr/>
        </p:nvSpPr>
        <p:spPr bwMode="auto">
          <a:xfrm>
            <a:off x="3267078" y="3324373"/>
            <a:ext cx="879475" cy="32504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normAutofit fontScale="85000" lnSpcReduction="20000"/>
          </a:bodyPr>
          <a:lstStyle/>
          <a:p>
            <a:pPr algn="ctr" fontAlgn="base">
              <a:spcBef>
                <a:spcPct val="50000"/>
              </a:spcBef>
              <a:spcAft>
                <a:spcPct val="0"/>
              </a:spcAft>
            </a:pPr>
            <a:r>
              <a:rPr lang="en-GB" sz="1400" dirty="0">
                <a:solidFill>
                  <a:srgbClr val="FFFFFF"/>
                </a:solidFill>
              </a:rPr>
              <a:t>lever</a:t>
            </a:r>
          </a:p>
        </p:txBody>
      </p:sp>
      <p:sp>
        <p:nvSpPr>
          <p:cNvPr id="5" name="Footer Placeholder 4"/>
          <p:cNvSpPr>
            <a:spLocks noGrp="1"/>
          </p:cNvSpPr>
          <p:nvPr>
            <p:ph type="ftr" sz="quarter" idx="11"/>
          </p:nvPr>
        </p:nvSpPr>
        <p:spPr/>
        <p:txBody>
          <a:bodyPr/>
          <a:lstStyle/>
          <a:p>
            <a:pPr>
              <a:defRPr/>
            </a:pPr>
            <a:r>
              <a:rPr lang="nl-NL" smtClean="0">
                <a:solidFill>
                  <a:prstClr val="black">
                    <a:tint val="75000"/>
                  </a:prstClr>
                </a:solidFill>
              </a:rPr>
              <a:t>Maatwerk bij Diabetes</a:t>
            </a:r>
            <a:endParaRPr lang="nl-NL">
              <a:solidFill>
                <a:prstClr val="black">
                  <a:tint val="75000"/>
                </a:prstClr>
              </a:solidFill>
            </a:endParaRPr>
          </a:p>
        </p:txBody>
      </p:sp>
    </p:spTree>
    <p:extLst>
      <p:ext uri="{BB962C8B-B14F-4D97-AF65-F5344CB8AC3E}">
        <p14:creationId xmlns:p14="http://schemas.microsoft.com/office/powerpoint/2010/main" val="1318473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1337"/>
                                        </p:tgtEl>
                                        <p:attrNameLst>
                                          <p:attrName>style.visibility</p:attrName>
                                        </p:attrNameLst>
                                      </p:cBhvr>
                                      <p:to>
                                        <p:strVal val="visible"/>
                                      </p:to>
                                    </p:set>
                                    <p:animEffect transition="in" filter="fade">
                                      <p:cBhvr>
                                        <p:cTn id="12" dur="2000"/>
                                        <p:tgtEl>
                                          <p:spTgt spid="6113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1338"/>
                                        </p:tgtEl>
                                        <p:attrNameLst>
                                          <p:attrName>style.visibility</p:attrName>
                                        </p:attrNameLst>
                                      </p:cBhvr>
                                      <p:to>
                                        <p:strVal val="visible"/>
                                      </p:to>
                                    </p:set>
                                    <p:animEffect transition="in" filter="fade">
                                      <p:cBhvr>
                                        <p:cTn id="15" dur="2000"/>
                                        <p:tgtEl>
                                          <p:spTgt spid="6113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1364"/>
                                        </p:tgtEl>
                                        <p:attrNameLst>
                                          <p:attrName>style.visibility</p:attrName>
                                        </p:attrNameLst>
                                      </p:cBhvr>
                                      <p:to>
                                        <p:strVal val="visible"/>
                                      </p:to>
                                    </p:set>
                                    <p:animEffect transition="in" filter="fade">
                                      <p:cBhvr>
                                        <p:cTn id="18" dur="2000"/>
                                        <p:tgtEl>
                                          <p:spTgt spid="6113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1347"/>
                                        </p:tgtEl>
                                        <p:attrNameLst>
                                          <p:attrName>style.visibility</p:attrName>
                                        </p:attrNameLst>
                                      </p:cBhvr>
                                      <p:to>
                                        <p:strVal val="visible"/>
                                      </p:to>
                                    </p:set>
                                    <p:animEffect transition="in" filter="fade">
                                      <p:cBhvr>
                                        <p:cTn id="21" dur="2000"/>
                                        <p:tgtEl>
                                          <p:spTgt spid="6113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1355"/>
                                        </p:tgtEl>
                                        <p:attrNameLst>
                                          <p:attrName>style.visibility</p:attrName>
                                        </p:attrNameLst>
                                      </p:cBhvr>
                                      <p:to>
                                        <p:strVal val="visible"/>
                                      </p:to>
                                    </p:set>
                                    <p:animEffect transition="in" filter="fade">
                                      <p:cBhvr>
                                        <p:cTn id="31" dur="2000"/>
                                        <p:tgtEl>
                                          <p:spTgt spid="6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7" grpId="0"/>
      <p:bldP spid="611338" grpId="0"/>
      <p:bldP spid="611347" grpId="0"/>
      <p:bldP spid="611355" grpId="0"/>
      <p:bldP spid="611364" grpId="0"/>
      <p:bldP spid="2" grpId="0" animBg="1"/>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GB" sz="2200" dirty="0" err="1" smtClean="0"/>
              <a:t>Lichaamseigen</a:t>
            </a:r>
            <a:r>
              <a:rPr lang="en-GB" sz="2200" dirty="0" smtClean="0"/>
              <a:t> GLP-1 </a:t>
            </a:r>
            <a:r>
              <a:rPr lang="en-GB" sz="2200" dirty="0" err="1" smtClean="0"/>
              <a:t>heeft</a:t>
            </a:r>
            <a:r>
              <a:rPr lang="en-GB" sz="2200" dirty="0" smtClean="0"/>
              <a:t> </a:t>
            </a:r>
            <a:r>
              <a:rPr lang="en-GB" sz="2200" dirty="0" err="1" smtClean="0"/>
              <a:t>een</a:t>
            </a:r>
            <a:r>
              <a:rPr lang="en-GB" sz="2200" dirty="0" smtClean="0"/>
              <a:t> </a:t>
            </a:r>
            <a:r>
              <a:rPr lang="en-GB" sz="2200" dirty="0" err="1" smtClean="0"/>
              <a:t>korte</a:t>
            </a:r>
            <a:r>
              <a:rPr lang="en-GB" sz="2200" dirty="0" smtClean="0"/>
              <a:t> </a:t>
            </a:r>
            <a:r>
              <a:rPr lang="en-GB" sz="2200" dirty="0" err="1" smtClean="0"/>
              <a:t>halfwaardetijd</a:t>
            </a:r>
            <a:r>
              <a:rPr lang="en-GB" sz="2200" dirty="0" smtClean="0"/>
              <a:t> </a:t>
            </a:r>
            <a:r>
              <a:rPr lang="en-GB" sz="1800" dirty="0" smtClean="0"/>
              <a:t>(t½)</a:t>
            </a:r>
          </a:p>
        </p:txBody>
      </p:sp>
      <p:sp>
        <p:nvSpPr>
          <p:cNvPr id="11309" name="Text Box 41"/>
          <p:cNvSpPr txBox="1">
            <a:spLocks noChangeArrowheads="1"/>
          </p:cNvSpPr>
          <p:nvPr/>
        </p:nvSpPr>
        <p:spPr bwMode="auto">
          <a:xfrm>
            <a:off x="6364290" y="1743077"/>
            <a:ext cx="2205038"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smtClean="0">
                <a:solidFill>
                  <a:srgbClr val="003366"/>
                </a:solidFill>
              </a:rPr>
              <a:t>Diabetes type 2 (n=6)</a:t>
            </a:r>
            <a:endParaRPr lang="en-GB" sz="1400" b="0" dirty="0">
              <a:solidFill>
                <a:srgbClr val="003366"/>
              </a:solidFill>
            </a:endParaRPr>
          </a:p>
        </p:txBody>
      </p:sp>
      <p:sp>
        <p:nvSpPr>
          <p:cNvPr id="11310" name="Text Box 42"/>
          <p:cNvSpPr txBox="1">
            <a:spLocks noChangeArrowheads="1"/>
          </p:cNvSpPr>
          <p:nvPr/>
        </p:nvSpPr>
        <p:spPr bwMode="auto">
          <a:xfrm>
            <a:off x="6364290" y="1556149"/>
            <a:ext cx="2662238"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sz="1400" b="0" dirty="0" err="1" smtClean="0">
                <a:solidFill>
                  <a:srgbClr val="003366"/>
                </a:solidFill>
              </a:rPr>
              <a:t>Gezonde</a:t>
            </a:r>
            <a:r>
              <a:rPr lang="en-GB" sz="1400" b="0" dirty="0" smtClean="0">
                <a:solidFill>
                  <a:srgbClr val="003366"/>
                </a:solidFill>
              </a:rPr>
              <a:t> </a:t>
            </a:r>
            <a:r>
              <a:rPr lang="en-GB" sz="1400" b="0" dirty="0" err="1" smtClean="0">
                <a:solidFill>
                  <a:srgbClr val="003366"/>
                </a:solidFill>
              </a:rPr>
              <a:t>vrijwilligers</a:t>
            </a:r>
            <a:r>
              <a:rPr lang="en-GB" sz="1400" b="0" dirty="0" smtClean="0">
                <a:solidFill>
                  <a:srgbClr val="003366"/>
                </a:solidFill>
              </a:rPr>
              <a:t> (n=6)</a:t>
            </a:r>
            <a:endParaRPr lang="en-GB" sz="1400" b="0" dirty="0">
              <a:solidFill>
                <a:srgbClr val="003366"/>
              </a:solidFill>
            </a:endParaRPr>
          </a:p>
        </p:txBody>
      </p:sp>
      <p:sp>
        <p:nvSpPr>
          <p:cNvPr id="11311" name="Text Box 43"/>
          <p:cNvSpPr txBox="1">
            <a:spLocks noChangeArrowheads="1"/>
          </p:cNvSpPr>
          <p:nvPr/>
        </p:nvSpPr>
        <p:spPr bwMode="auto">
          <a:xfrm>
            <a:off x="5006977" y="1101330"/>
            <a:ext cx="3024188"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dirty="0" err="1"/>
              <a:t>i.v.</a:t>
            </a:r>
            <a:r>
              <a:rPr lang="en-GB" sz="1400" dirty="0"/>
              <a:t> bolus GLP-1 (15 </a:t>
            </a:r>
            <a:r>
              <a:rPr lang="en-GB" sz="1400" dirty="0" err="1"/>
              <a:t>nmol</a:t>
            </a:r>
            <a:r>
              <a:rPr lang="en-GB" sz="1400" dirty="0"/>
              <a:t>/l)</a:t>
            </a:r>
          </a:p>
        </p:txBody>
      </p:sp>
      <p:sp>
        <p:nvSpPr>
          <p:cNvPr id="11312" name="Text Box 44"/>
          <p:cNvSpPr txBox="1">
            <a:spLocks noChangeArrowheads="1"/>
          </p:cNvSpPr>
          <p:nvPr/>
        </p:nvSpPr>
        <p:spPr bwMode="auto">
          <a:xfrm rot="16200000">
            <a:off x="4219577" y="2308227"/>
            <a:ext cx="212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Intact GLP-1 (</a:t>
            </a:r>
            <a:r>
              <a:rPr lang="en-GB" sz="1400" b="0" dirty="0" err="1" smtClean="0">
                <a:solidFill>
                  <a:srgbClr val="003366"/>
                </a:solidFill>
              </a:rPr>
              <a:t>pmol</a:t>
            </a:r>
            <a:r>
              <a:rPr lang="en-GB" sz="1400" b="0" dirty="0" smtClean="0">
                <a:solidFill>
                  <a:srgbClr val="003366"/>
                </a:solidFill>
              </a:rPr>
              <a:t>/l)</a:t>
            </a:r>
            <a:endParaRPr lang="en-GB" sz="1400" b="0" dirty="0">
              <a:solidFill>
                <a:srgbClr val="003366"/>
              </a:solidFill>
            </a:endParaRPr>
          </a:p>
        </p:txBody>
      </p:sp>
      <p:sp>
        <p:nvSpPr>
          <p:cNvPr id="11313" name="Text Box 45"/>
          <p:cNvSpPr txBox="1">
            <a:spLocks noChangeArrowheads="1"/>
          </p:cNvSpPr>
          <p:nvPr/>
        </p:nvSpPr>
        <p:spPr bwMode="auto">
          <a:xfrm>
            <a:off x="6437315" y="3437336"/>
            <a:ext cx="1084263"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err="1" smtClean="0">
                <a:solidFill>
                  <a:srgbClr val="003366"/>
                </a:solidFill>
              </a:rPr>
              <a:t>Tijd</a:t>
            </a:r>
            <a:r>
              <a:rPr lang="en-GB" sz="1400" b="0" dirty="0" smtClean="0">
                <a:solidFill>
                  <a:srgbClr val="003366"/>
                </a:solidFill>
              </a:rPr>
              <a:t> (min)</a:t>
            </a:r>
            <a:endParaRPr lang="en-GB" sz="1400" b="0" dirty="0">
              <a:solidFill>
                <a:srgbClr val="003366"/>
              </a:solidFill>
            </a:endParaRPr>
          </a:p>
        </p:txBody>
      </p:sp>
      <p:sp>
        <p:nvSpPr>
          <p:cNvPr id="11314" name="Oval 46"/>
          <p:cNvSpPr>
            <a:spLocks noChangeArrowheads="1"/>
          </p:cNvSpPr>
          <p:nvPr/>
        </p:nvSpPr>
        <p:spPr bwMode="auto">
          <a:xfrm>
            <a:off x="6264277" y="1834755"/>
            <a:ext cx="130175" cy="103584"/>
          </a:xfrm>
          <a:prstGeom prst="ellipse">
            <a:avLst/>
          </a:prstGeom>
          <a:solidFill>
            <a:schemeClr val="tx1"/>
          </a:solidFill>
          <a:ln w="9525">
            <a:solidFill>
              <a:schemeClr val="tx1"/>
            </a:solidFill>
            <a:round/>
            <a:headEnd/>
            <a:tailEnd/>
          </a:ln>
        </p:spPr>
        <p:txBody>
          <a:bodyPr wrap="none" anchor="ctr">
            <a:normAutofit fontScale="25000" lnSpcReduction="20000"/>
          </a:bodyPr>
          <a:lstStyle/>
          <a:p>
            <a:pPr fontAlgn="base">
              <a:spcBef>
                <a:spcPct val="0"/>
              </a:spcBef>
              <a:spcAft>
                <a:spcPct val="0"/>
              </a:spcAft>
            </a:pPr>
            <a:endParaRPr lang="en-GB" sz="1400" dirty="0">
              <a:solidFill>
                <a:srgbClr val="001965"/>
              </a:solidFill>
            </a:endParaRPr>
          </a:p>
        </p:txBody>
      </p:sp>
      <p:sp>
        <p:nvSpPr>
          <p:cNvPr id="11315" name="AutoShape 47"/>
          <p:cNvSpPr>
            <a:spLocks noChangeArrowheads="1"/>
          </p:cNvSpPr>
          <p:nvPr/>
        </p:nvSpPr>
        <p:spPr bwMode="auto">
          <a:xfrm>
            <a:off x="6235702" y="1612108"/>
            <a:ext cx="163513" cy="129778"/>
          </a:xfrm>
          <a:prstGeom prst="triangle">
            <a:avLst>
              <a:gd name="adj" fmla="val 50000"/>
            </a:avLst>
          </a:prstGeom>
          <a:solidFill>
            <a:schemeClr val="folHlink"/>
          </a:solidFill>
          <a:ln w="9525">
            <a:solidFill>
              <a:schemeClr val="folHlink"/>
            </a:solidFill>
            <a:miter lim="800000"/>
            <a:headEnd/>
            <a:tailEnd/>
          </a:ln>
        </p:spPr>
        <p:txBody>
          <a:bodyPr wrap="none" anchor="ctr">
            <a:normAutofit fontScale="25000" lnSpcReduction="20000"/>
          </a:bodyPr>
          <a:lstStyle/>
          <a:p>
            <a:pPr fontAlgn="base">
              <a:spcBef>
                <a:spcPct val="0"/>
              </a:spcBef>
              <a:spcAft>
                <a:spcPct val="0"/>
              </a:spcAft>
            </a:pPr>
            <a:endParaRPr lang="en-GB" sz="1400" dirty="0">
              <a:solidFill>
                <a:srgbClr val="001965"/>
              </a:solidFill>
            </a:endParaRPr>
          </a:p>
        </p:txBody>
      </p:sp>
      <p:sp>
        <p:nvSpPr>
          <p:cNvPr id="11316" name="Text Box 48"/>
          <p:cNvSpPr txBox="1">
            <a:spLocks noChangeArrowheads="1"/>
          </p:cNvSpPr>
          <p:nvPr/>
        </p:nvSpPr>
        <p:spPr bwMode="auto">
          <a:xfrm>
            <a:off x="5815015" y="3206355"/>
            <a:ext cx="4127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–5</a:t>
            </a:r>
            <a:endParaRPr lang="en-GB" sz="1400" b="0" dirty="0">
              <a:solidFill>
                <a:srgbClr val="003366"/>
              </a:solidFill>
            </a:endParaRPr>
          </a:p>
        </p:txBody>
      </p:sp>
      <p:sp>
        <p:nvSpPr>
          <p:cNvPr id="11317" name="Text Box 49"/>
          <p:cNvSpPr txBox="1">
            <a:spLocks noChangeArrowheads="1"/>
          </p:cNvSpPr>
          <p:nvPr/>
        </p:nvSpPr>
        <p:spPr bwMode="auto">
          <a:xfrm>
            <a:off x="6303965" y="3206355"/>
            <a:ext cx="2984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5</a:t>
            </a:r>
            <a:endParaRPr lang="en-GB" sz="1400" b="0" dirty="0">
              <a:solidFill>
                <a:srgbClr val="003366"/>
              </a:solidFill>
            </a:endParaRPr>
          </a:p>
        </p:txBody>
      </p:sp>
      <p:sp>
        <p:nvSpPr>
          <p:cNvPr id="11318" name="Text Box 50"/>
          <p:cNvSpPr txBox="1">
            <a:spLocks noChangeArrowheads="1"/>
          </p:cNvSpPr>
          <p:nvPr/>
        </p:nvSpPr>
        <p:spPr bwMode="auto">
          <a:xfrm>
            <a:off x="6627815" y="3206355"/>
            <a:ext cx="4127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15</a:t>
            </a:r>
            <a:endParaRPr lang="en-GB" sz="1400" b="0" dirty="0">
              <a:solidFill>
                <a:srgbClr val="003366"/>
              </a:solidFill>
            </a:endParaRPr>
          </a:p>
        </p:txBody>
      </p:sp>
      <p:sp>
        <p:nvSpPr>
          <p:cNvPr id="11319" name="Text Box 51"/>
          <p:cNvSpPr txBox="1">
            <a:spLocks noChangeArrowheads="1"/>
          </p:cNvSpPr>
          <p:nvPr/>
        </p:nvSpPr>
        <p:spPr bwMode="auto">
          <a:xfrm>
            <a:off x="7448552" y="3206355"/>
            <a:ext cx="4127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35</a:t>
            </a:r>
            <a:endParaRPr lang="en-GB" sz="1400" b="0" dirty="0">
              <a:solidFill>
                <a:srgbClr val="003366"/>
              </a:solidFill>
            </a:endParaRPr>
          </a:p>
        </p:txBody>
      </p:sp>
      <p:sp>
        <p:nvSpPr>
          <p:cNvPr id="11320" name="Text Box 52"/>
          <p:cNvSpPr txBox="1">
            <a:spLocks noChangeArrowheads="1"/>
          </p:cNvSpPr>
          <p:nvPr/>
        </p:nvSpPr>
        <p:spPr bwMode="auto">
          <a:xfrm>
            <a:off x="7859715" y="3206355"/>
            <a:ext cx="4127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45</a:t>
            </a:r>
            <a:endParaRPr lang="en-GB" sz="1400" b="0" dirty="0">
              <a:solidFill>
                <a:srgbClr val="003366"/>
              </a:solidFill>
            </a:endParaRPr>
          </a:p>
        </p:txBody>
      </p:sp>
      <p:sp>
        <p:nvSpPr>
          <p:cNvPr id="11321" name="Text Box 53"/>
          <p:cNvSpPr txBox="1">
            <a:spLocks noChangeArrowheads="1"/>
          </p:cNvSpPr>
          <p:nvPr/>
        </p:nvSpPr>
        <p:spPr bwMode="auto">
          <a:xfrm>
            <a:off x="5718177" y="3025380"/>
            <a:ext cx="2984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r" eaLnBrk="1" fontAlgn="base" hangingPunct="1">
              <a:spcBef>
                <a:spcPct val="0"/>
              </a:spcBef>
              <a:spcAft>
                <a:spcPct val="0"/>
              </a:spcAft>
            </a:pPr>
            <a:r>
              <a:rPr lang="en-GB" sz="1400" b="0" dirty="0" smtClean="0">
                <a:solidFill>
                  <a:srgbClr val="003366"/>
                </a:solidFill>
              </a:rPr>
              <a:t>0</a:t>
            </a:r>
            <a:endParaRPr lang="en-GB" sz="1400" b="0" dirty="0">
              <a:solidFill>
                <a:srgbClr val="003366"/>
              </a:solidFill>
            </a:endParaRPr>
          </a:p>
        </p:txBody>
      </p:sp>
      <p:sp>
        <p:nvSpPr>
          <p:cNvPr id="11322" name="Text Box 54"/>
          <p:cNvSpPr txBox="1">
            <a:spLocks noChangeArrowheads="1"/>
          </p:cNvSpPr>
          <p:nvPr/>
        </p:nvSpPr>
        <p:spPr bwMode="auto">
          <a:xfrm>
            <a:off x="5491165" y="2309814"/>
            <a:ext cx="525463"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r" eaLnBrk="1" fontAlgn="base" hangingPunct="1">
              <a:spcBef>
                <a:spcPct val="0"/>
              </a:spcBef>
              <a:spcAft>
                <a:spcPct val="0"/>
              </a:spcAft>
            </a:pPr>
            <a:r>
              <a:rPr lang="en-GB" sz="1400" b="0" dirty="0" smtClean="0">
                <a:solidFill>
                  <a:srgbClr val="003366"/>
                </a:solidFill>
              </a:rPr>
              <a:t>500</a:t>
            </a:r>
            <a:endParaRPr lang="en-GB" sz="1400" b="0" dirty="0">
              <a:solidFill>
                <a:srgbClr val="003366"/>
              </a:solidFill>
            </a:endParaRPr>
          </a:p>
        </p:txBody>
      </p:sp>
      <p:sp>
        <p:nvSpPr>
          <p:cNvPr id="11323" name="Text Box 55"/>
          <p:cNvSpPr txBox="1">
            <a:spLocks noChangeArrowheads="1"/>
          </p:cNvSpPr>
          <p:nvPr/>
        </p:nvSpPr>
        <p:spPr bwMode="auto">
          <a:xfrm>
            <a:off x="5376865" y="1614489"/>
            <a:ext cx="639763"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r" eaLnBrk="1" fontAlgn="base" hangingPunct="1">
              <a:spcBef>
                <a:spcPct val="0"/>
              </a:spcBef>
              <a:spcAft>
                <a:spcPct val="0"/>
              </a:spcAft>
            </a:pPr>
            <a:r>
              <a:rPr lang="en-GB" sz="1400" b="0" dirty="0" smtClean="0">
                <a:solidFill>
                  <a:srgbClr val="003366"/>
                </a:solidFill>
              </a:rPr>
              <a:t>1000</a:t>
            </a:r>
            <a:endParaRPr lang="en-GB" sz="1400" b="0" dirty="0">
              <a:solidFill>
                <a:srgbClr val="003366"/>
              </a:solidFill>
            </a:endParaRPr>
          </a:p>
        </p:txBody>
      </p:sp>
      <p:sp>
        <p:nvSpPr>
          <p:cNvPr id="11324" name="Text Box 56"/>
          <p:cNvSpPr txBox="1">
            <a:spLocks noChangeArrowheads="1"/>
          </p:cNvSpPr>
          <p:nvPr/>
        </p:nvSpPr>
        <p:spPr bwMode="auto">
          <a:xfrm>
            <a:off x="7046915" y="3206355"/>
            <a:ext cx="412750" cy="30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b="0" dirty="0" smtClean="0">
                <a:solidFill>
                  <a:srgbClr val="003366"/>
                </a:solidFill>
              </a:rPr>
              <a:t>25</a:t>
            </a:r>
            <a:endParaRPr lang="en-GB" sz="1400" b="0" dirty="0">
              <a:solidFill>
                <a:srgbClr val="003366"/>
              </a:solidFill>
            </a:endParaRPr>
          </a:p>
        </p:txBody>
      </p:sp>
      <p:sp>
        <p:nvSpPr>
          <p:cNvPr id="11325" name="Freeform 58"/>
          <p:cNvSpPr>
            <a:spLocks/>
          </p:cNvSpPr>
          <p:nvPr/>
        </p:nvSpPr>
        <p:spPr bwMode="auto">
          <a:xfrm>
            <a:off x="5975352" y="1746649"/>
            <a:ext cx="2116138" cy="1445418"/>
          </a:xfrm>
          <a:custGeom>
            <a:avLst/>
            <a:gdLst>
              <a:gd name="T0" fmla="*/ 0 w 1912"/>
              <a:gd name="T1" fmla="*/ 0 h 1888"/>
              <a:gd name="T2" fmla="*/ 181480 w 1912"/>
              <a:gd name="T3" fmla="*/ 0 h 1888"/>
              <a:gd name="T4" fmla="*/ 181480 w 1912"/>
              <a:gd name="T5" fmla="*/ 22159 h 1888"/>
              <a:gd name="T6" fmla="*/ 181480 w 1912"/>
              <a:gd name="T7" fmla="*/ 22159 h 1888"/>
              <a:gd name="T8" fmla="*/ 181480 w 1912"/>
              <a:gd name="T9" fmla="*/ 22159 h 1888"/>
              <a:gd name="T10" fmla="*/ 0 60000 65536"/>
              <a:gd name="T11" fmla="*/ 0 60000 65536"/>
              <a:gd name="T12" fmla="*/ 0 60000 65536"/>
              <a:gd name="T13" fmla="*/ 0 60000 65536"/>
              <a:gd name="T14" fmla="*/ 0 60000 65536"/>
              <a:gd name="T15" fmla="*/ 0 w 1912"/>
              <a:gd name="T16" fmla="*/ 0 h 1888"/>
              <a:gd name="T17" fmla="*/ 1912 w 1912"/>
              <a:gd name="T18" fmla="*/ 1888 h 1888"/>
            </a:gdLst>
            <a:ahLst/>
            <a:cxnLst>
              <a:cxn ang="T10">
                <a:pos x="T0" y="T1"/>
              </a:cxn>
              <a:cxn ang="T11">
                <a:pos x="T2" y="T3"/>
              </a:cxn>
              <a:cxn ang="T12">
                <a:pos x="T4" y="T5"/>
              </a:cxn>
              <a:cxn ang="T13">
                <a:pos x="T6" y="T7"/>
              </a:cxn>
              <a:cxn ang="T14">
                <a:pos x="T8" y="T9"/>
              </a:cxn>
            </a:cxnLst>
            <a:rect l="T15" t="T16" r="T17" b="T18"/>
            <a:pathLst>
              <a:path w="1912" h="1888">
                <a:moveTo>
                  <a:pt x="0" y="0"/>
                </a:moveTo>
                <a:lnTo>
                  <a:pt x="48" y="0"/>
                </a:lnTo>
                <a:lnTo>
                  <a:pt x="48" y="1840"/>
                </a:lnTo>
                <a:lnTo>
                  <a:pt x="1912" y="1840"/>
                </a:lnTo>
                <a:lnTo>
                  <a:pt x="1912" y="188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ormAutofit/>
          </a:bodyPr>
          <a:lstStyle/>
          <a:p>
            <a:pPr algn="ctr" fontAlgn="base">
              <a:spcBef>
                <a:spcPct val="50000"/>
              </a:spcBef>
              <a:spcAft>
                <a:spcPct val="0"/>
              </a:spcAft>
            </a:pPr>
            <a:endParaRPr lang="en-GB" sz="1600" b="1" dirty="0">
              <a:solidFill>
                <a:srgbClr val="001965"/>
              </a:solidFill>
            </a:endParaRPr>
          </a:p>
        </p:txBody>
      </p:sp>
      <p:sp>
        <p:nvSpPr>
          <p:cNvPr id="11326" name="Line 59"/>
          <p:cNvSpPr>
            <a:spLocks noChangeShapeType="1"/>
          </p:cNvSpPr>
          <p:nvPr/>
        </p:nvSpPr>
        <p:spPr bwMode="auto">
          <a:xfrm flipH="1">
            <a:off x="5975352" y="3157539"/>
            <a:ext cx="603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27" name="Line 60"/>
          <p:cNvSpPr>
            <a:spLocks noChangeShapeType="1"/>
          </p:cNvSpPr>
          <p:nvPr/>
        </p:nvSpPr>
        <p:spPr bwMode="auto">
          <a:xfrm>
            <a:off x="6027740" y="3148014"/>
            <a:ext cx="1588" cy="464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28" name="Line 61"/>
          <p:cNvSpPr>
            <a:spLocks noChangeShapeType="1"/>
          </p:cNvSpPr>
          <p:nvPr/>
        </p:nvSpPr>
        <p:spPr bwMode="auto">
          <a:xfrm>
            <a:off x="6443665" y="3152776"/>
            <a:ext cx="1588" cy="464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29" name="Line 62"/>
          <p:cNvSpPr>
            <a:spLocks noChangeShapeType="1"/>
          </p:cNvSpPr>
          <p:nvPr/>
        </p:nvSpPr>
        <p:spPr bwMode="auto">
          <a:xfrm>
            <a:off x="6851652" y="3152776"/>
            <a:ext cx="1588" cy="464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0" name="Line 63"/>
          <p:cNvSpPr>
            <a:spLocks noChangeShapeType="1"/>
          </p:cNvSpPr>
          <p:nvPr/>
        </p:nvSpPr>
        <p:spPr bwMode="auto">
          <a:xfrm>
            <a:off x="7269165" y="3152776"/>
            <a:ext cx="1588" cy="464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1" name="Line 64"/>
          <p:cNvSpPr>
            <a:spLocks noChangeShapeType="1"/>
          </p:cNvSpPr>
          <p:nvPr/>
        </p:nvSpPr>
        <p:spPr bwMode="auto">
          <a:xfrm>
            <a:off x="7675565" y="3152776"/>
            <a:ext cx="0" cy="464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2" name="Line 65"/>
          <p:cNvSpPr>
            <a:spLocks noChangeShapeType="1"/>
          </p:cNvSpPr>
          <p:nvPr/>
        </p:nvSpPr>
        <p:spPr bwMode="auto">
          <a:xfrm flipH="1">
            <a:off x="5975352" y="2447927"/>
            <a:ext cx="60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3" name="Freeform 66"/>
          <p:cNvSpPr>
            <a:spLocks/>
          </p:cNvSpPr>
          <p:nvPr/>
        </p:nvSpPr>
        <p:spPr bwMode="auto">
          <a:xfrm>
            <a:off x="6318252" y="2138364"/>
            <a:ext cx="69850" cy="60722"/>
          </a:xfrm>
          <a:custGeom>
            <a:avLst/>
            <a:gdLst>
              <a:gd name="T0" fmla="*/ 126189 w 64"/>
              <a:gd name="T1" fmla="*/ 188740778 h 56"/>
              <a:gd name="T2" fmla="*/ 0 w 64"/>
              <a:gd name="T3" fmla="*/ 188740778 h 56"/>
              <a:gd name="T4" fmla="*/ 126189 w 64"/>
              <a:gd name="T5" fmla="*/ 188740778 h 56"/>
              <a:gd name="T6" fmla="*/ 126189 w 64"/>
              <a:gd name="T7" fmla="*/ 0 h 56"/>
              <a:gd name="T8" fmla="*/ 126189 w 64"/>
              <a:gd name="T9" fmla="*/ 188740778 h 56"/>
              <a:gd name="T10" fmla="*/ 126189 w 64"/>
              <a:gd name="T11" fmla="*/ 188740778 h 56"/>
              <a:gd name="T12" fmla="*/ 126189 w 64"/>
              <a:gd name="T13" fmla="*/ 188740778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4" name="Freeform 67"/>
          <p:cNvSpPr>
            <a:spLocks/>
          </p:cNvSpPr>
          <p:nvPr/>
        </p:nvSpPr>
        <p:spPr bwMode="auto">
          <a:xfrm>
            <a:off x="6357940" y="2376489"/>
            <a:ext cx="69850" cy="60722"/>
          </a:xfrm>
          <a:custGeom>
            <a:avLst/>
            <a:gdLst>
              <a:gd name="T0" fmla="*/ 126189 w 64"/>
              <a:gd name="T1" fmla="*/ 188740778 h 56"/>
              <a:gd name="T2" fmla="*/ 0 w 64"/>
              <a:gd name="T3" fmla="*/ 188740778 h 56"/>
              <a:gd name="T4" fmla="*/ 126189 w 64"/>
              <a:gd name="T5" fmla="*/ 188740778 h 56"/>
              <a:gd name="T6" fmla="*/ 126189 w 64"/>
              <a:gd name="T7" fmla="*/ 0 h 56"/>
              <a:gd name="T8" fmla="*/ 126189 w 64"/>
              <a:gd name="T9" fmla="*/ 188740778 h 56"/>
              <a:gd name="T10" fmla="*/ 126189 w 64"/>
              <a:gd name="T11" fmla="*/ 188740778 h 56"/>
              <a:gd name="T12" fmla="*/ 126189 w 64"/>
              <a:gd name="T13" fmla="*/ 188740778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5" name="Freeform 68"/>
          <p:cNvSpPr>
            <a:spLocks/>
          </p:cNvSpPr>
          <p:nvPr/>
        </p:nvSpPr>
        <p:spPr bwMode="auto">
          <a:xfrm>
            <a:off x="6519865" y="2981327"/>
            <a:ext cx="69850" cy="60722"/>
          </a:xfrm>
          <a:custGeom>
            <a:avLst/>
            <a:gdLst>
              <a:gd name="T0" fmla="*/ 126189 w 64"/>
              <a:gd name="T1" fmla="*/ 188740778 h 56"/>
              <a:gd name="T2" fmla="*/ 0 w 64"/>
              <a:gd name="T3" fmla="*/ 188740778 h 56"/>
              <a:gd name="T4" fmla="*/ 126189 w 64"/>
              <a:gd name="T5" fmla="*/ 188740778 h 56"/>
              <a:gd name="T6" fmla="*/ 126189 w 64"/>
              <a:gd name="T7" fmla="*/ 0 h 56"/>
              <a:gd name="T8" fmla="*/ 126189 w 64"/>
              <a:gd name="T9" fmla="*/ 188740778 h 56"/>
              <a:gd name="T10" fmla="*/ 126189 w 64"/>
              <a:gd name="T11" fmla="*/ 188740778 h 56"/>
              <a:gd name="T12" fmla="*/ 126189 w 64"/>
              <a:gd name="T13" fmla="*/ 188740778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6" name="Freeform 69"/>
          <p:cNvSpPr>
            <a:spLocks/>
          </p:cNvSpPr>
          <p:nvPr/>
        </p:nvSpPr>
        <p:spPr bwMode="auto">
          <a:xfrm>
            <a:off x="6604002" y="3031333"/>
            <a:ext cx="71438" cy="61912"/>
          </a:xfrm>
          <a:custGeom>
            <a:avLst/>
            <a:gdLst>
              <a:gd name="T0" fmla="*/ 226348 w 64"/>
              <a:gd name="T1" fmla="*/ 312700156 h 56"/>
              <a:gd name="T2" fmla="*/ 0 w 64"/>
              <a:gd name="T3" fmla="*/ 312700156 h 56"/>
              <a:gd name="T4" fmla="*/ 226348 w 64"/>
              <a:gd name="T5" fmla="*/ 312700156 h 56"/>
              <a:gd name="T6" fmla="*/ 226348 w 64"/>
              <a:gd name="T7" fmla="*/ 0 h 56"/>
              <a:gd name="T8" fmla="*/ 226348 w 64"/>
              <a:gd name="T9" fmla="*/ 312700156 h 56"/>
              <a:gd name="T10" fmla="*/ 226348 w 64"/>
              <a:gd name="T11" fmla="*/ 312700156 h 56"/>
              <a:gd name="T12" fmla="*/ 226348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7" name="Freeform 70"/>
          <p:cNvSpPr>
            <a:spLocks/>
          </p:cNvSpPr>
          <p:nvPr/>
        </p:nvSpPr>
        <p:spPr bwMode="auto">
          <a:xfrm>
            <a:off x="6278565" y="2270524"/>
            <a:ext cx="69850" cy="61912"/>
          </a:xfrm>
          <a:custGeom>
            <a:avLst/>
            <a:gdLst>
              <a:gd name="T0" fmla="*/ 126189 w 64"/>
              <a:gd name="T1" fmla="*/ 312700156 h 56"/>
              <a:gd name="T2" fmla="*/ 0 w 64"/>
              <a:gd name="T3" fmla="*/ 312700156 h 56"/>
              <a:gd name="T4" fmla="*/ 126189 w 64"/>
              <a:gd name="T5" fmla="*/ 312700156 h 56"/>
              <a:gd name="T6" fmla="*/ 126189 w 64"/>
              <a:gd name="T7" fmla="*/ 0 h 56"/>
              <a:gd name="T8" fmla="*/ 126189 w 64"/>
              <a:gd name="T9" fmla="*/ 312700156 h 56"/>
              <a:gd name="T10" fmla="*/ 126189 w 64"/>
              <a:gd name="T11" fmla="*/ 312700156 h 56"/>
              <a:gd name="T12" fmla="*/ 126189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8" name="Freeform 71"/>
          <p:cNvSpPr>
            <a:spLocks/>
          </p:cNvSpPr>
          <p:nvPr/>
        </p:nvSpPr>
        <p:spPr bwMode="auto">
          <a:xfrm>
            <a:off x="6281740" y="2132411"/>
            <a:ext cx="58738" cy="46434"/>
          </a:xfrm>
          <a:custGeom>
            <a:avLst/>
            <a:gdLst>
              <a:gd name="T0" fmla="*/ 44904 w 56"/>
              <a:gd name="T1" fmla="*/ 176490 h 56"/>
              <a:gd name="T2" fmla="*/ 44904 w 56"/>
              <a:gd name="T3" fmla="*/ 176490 h 56"/>
              <a:gd name="T4" fmla="*/ 44904 w 56"/>
              <a:gd name="T5" fmla="*/ 176490 h 56"/>
              <a:gd name="T6" fmla="*/ 44904 w 56"/>
              <a:gd name="T7" fmla="*/ 176490 h 56"/>
              <a:gd name="T8" fmla="*/ 0 w 56"/>
              <a:gd name="T9" fmla="*/ 176490 h 56"/>
              <a:gd name="T10" fmla="*/ 44904 w 56"/>
              <a:gd name="T11" fmla="*/ 176490 h 56"/>
              <a:gd name="T12" fmla="*/ 44904 w 56"/>
              <a:gd name="T13" fmla="*/ 0 h 56"/>
              <a:gd name="T14" fmla="*/ 44904 w 56"/>
              <a:gd name="T15" fmla="*/ 176490 h 56"/>
              <a:gd name="T16" fmla="*/ 44904 w 56"/>
              <a:gd name="T17" fmla="*/ 176490 h 56"/>
              <a:gd name="T18" fmla="*/ 44904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39" name="Freeform 72"/>
          <p:cNvSpPr>
            <a:spLocks/>
          </p:cNvSpPr>
          <p:nvPr/>
        </p:nvSpPr>
        <p:spPr bwMode="auto">
          <a:xfrm>
            <a:off x="6213477" y="2200277"/>
            <a:ext cx="1868488" cy="935831"/>
          </a:xfrm>
          <a:custGeom>
            <a:avLst/>
            <a:gdLst>
              <a:gd name="T0" fmla="*/ 182153 w 1688"/>
              <a:gd name="T1" fmla="*/ 2147483647 h 608"/>
              <a:gd name="T2" fmla="*/ 182153 w 1688"/>
              <a:gd name="T3" fmla="*/ 2147483647 h 608"/>
              <a:gd name="T4" fmla="*/ 182153 w 1688"/>
              <a:gd name="T5" fmla="*/ 2147483647 h 608"/>
              <a:gd name="T6" fmla="*/ 182153 w 1688"/>
              <a:gd name="T7" fmla="*/ 2147483647 h 608"/>
              <a:gd name="T8" fmla="*/ 182153 w 1688"/>
              <a:gd name="T9" fmla="*/ 2147483647 h 608"/>
              <a:gd name="T10" fmla="*/ 182153 w 1688"/>
              <a:gd name="T11" fmla="*/ 2147483647 h 608"/>
              <a:gd name="T12" fmla="*/ 182153 w 1688"/>
              <a:gd name="T13" fmla="*/ 2147483647 h 608"/>
              <a:gd name="T14" fmla="*/ 182153 w 1688"/>
              <a:gd name="T15" fmla="*/ 2147483647 h 608"/>
              <a:gd name="T16" fmla="*/ 182153 w 1688"/>
              <a:gd name="T17" fmla="*/ 0 h 608"/>
              <a:gd name="T18" fmla="*/ 182153 w 1688"/>
              <a:gd name="T19" fmla="*/ 2147483647 h 608"/>
              <a:gd name="T20" fmla="*/ 0 w 1688"/>
              <a:gd name="T21" fmla="*/ 2147483647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8"/>
              <a:gd name="T34" fmla="*/ 0 h 608"/>
              <a:gd name="T35" fmla="*/ 1688 w 1688"/>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8" h="608">
                <a:moveTo>
                  <a:pt x="1688" y="608"/>
                </a:moveTo>
                <a:lnTo>
                  <a:pt x="1136" y="600"/>
                </a:lnTo>
                <a:lnTo>
                  <a:pt x="752" y="592"/>
                </a:lnTo>
                <a:lnTo>
                  <a:pt x="576" y="592"/>
                </a:lnTo>
                <a:lnTo>
                  <a:pt x="392" y="568"/>
                </a:lnTo>
                <a:lnTo>
                  <a:pt x="296" y="536"/>
                </a:lnTo>
                <a:lnTo>
                  <a:pt x="240" y="440"/>
                </a:lnTo>
                <a:lnTo>
                  <a:pt x="160" y="136"/>
                </a:lnTo>
                <a:lnTo>
                  <a:pt x="128" y="0"/>
                </a:lnTo>
                <a:lnTo>
                  <a:pt x="88" y="80"/>
                </a:lnTo>
                <a:lnTo>
                  <a:pt x="0" y="608"/>
                </a:lnTo>
              </a:path>
            </a:pathLst>
          </a:cu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normAutofit/>
          </a:bodyPr>
          <a:lstStyle/>
          <a:p>
            <a:pPr algn="ctr" fontAlgn="base">
              <a:spcBef>
                <a:spcPct val="50000"/>
              </a:spcBef>
              <a:spcAft>
                <a:spcPct val="0"/>
              </a:spcAft>
            </a:pPr>
            <a:endParaRPr lang="en-GB" sz="1600" b="1" dirty="0">
              <a:solidFill>
                <a:srgbClr val="001965"/>
              </a:solidFill>
            </a:endParaRPr>
          </a:p>
        </p:txBody>
      </p:sp>
      <p:sp>
        <p:nvSpPr>
          <p:cNvPr id="11340" name="Freeform 73"/>
          <p:cNvSpPr>
            <a:spLocks/>
          </p:cNvSpPr>
          <p:nvPr/>
        </p:nvSpPr>
        <p:spPr bwMode="auto">
          <a:xfrm>
            <a:off x="6442077" y="2812258"/>
            <a:ext cx="69850" cy="60722"/>
          </a:xfrm>
          <a:custGeom>
            <a:avLst/>
            <a:gdLst>
              <a:gd name="T0" fmla="*/ 126189 w 64"/>
              <a:gd name="T1" fmla="*/ 188740778 h 56"/>
              <a:gd name="T2" fmla="*/ 0 w 64"/>
              <a:gd name="T3" fmla="*/ 188740778 h 56"/>
              <a:gd name="T4" fmla="*/ 126189 w 64"/>
              <a:gd name="T5" fmla="*/ 188740778 h 56"/>
              <a:gd name="T6" fmla="*/ 126189 w 64"/>
              <a:gd name="T7" fmla="*/ 0 h 56"/>
              <a:gd name="T8" fmla="*/ 126189 w 64"/>
              <a:gd name="T9" fmla="*/ 188740778 h 56"/>
              <a:gd name="T10" fmla="*/ 126189 w 64"/>
              <a:gd name="T11" fmla="*/ 188740778 h 56"/>
              <a:gd name="T12" fmla="*/ 126189 w 64"/>
              <a:gd name="T13" fmla="*/ 188740778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1" name="Freeform 74"/>
          <p:cNvSpPr>
            <a:spLocks/>
          </p:cNvSpPr>
          <p:nvPr/>
        </p:nvSpPr>
        <p:spPr bwMode="auto">
          <a:xfrm>
            <a:off x="6810377" y="3051573"/>
            <a:ext cx="69850" cy="61912"/>
          </a:xfrm>
          <a:custGeom>
            <a:avLst/>
            <a:gdLst>
              <a:gd name="T0" fmla="*/ 126189 w 64"/>
              <a:gd name="T1" fmla="*/ 312700156 h 56"/>
              <a:gd name="T2" fmla="*/ 0 w 64"/>
              <a:gd name="T3" fmla="*/ 312700156 h 56"/>
              <a:gd name="T4" fmla="*/ 126189 w 64"/>
              <a:gd name="T5" fmla="*/ 312700156 h 56"/>
              <a:gd name="T6" fmla="*/ 126189 w 64"/>
              <a:gd name="T7" fmla="*/ 0 h 56"/>
              <a:gd name="T8" fmla="*/ 126189 w 64"/>
              <a:gd name="T9" fmla="*/ 312700156 h 56"/>
              <a:gd name="T10" fmla="*/ 126189 w 64"/>
              <a:gd name="T11" fmla="*/ 312700156 h 56"/>
              <a:gd name="T12" fmla="*/ 126189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2" name="Freeform 75"/>
          <p:cNvSpPr>
            <a:spLocks/>
          </p:cNvSpPr>
          <p:nvPr/>
        </p:nvSpPr>
        <p:spPr bwMode="auto">
          <a:xfrm>
            <a:off x="6999290" y="3078958"/>
            <a:ext cx="69850" cy="61912"/>
          </a:xfrm>
          <a:custGeom>
            <a:avLst/>
            <a:gdLst>
              <a:gd name="T0" fmla="*/ 126189 w 64"/>
              <a:gd name="T1" fmla="*/ 312700156 h 56"/>
              <a:gd name="T2" fmla="*/ 0 w 64"/>
              <a:gd name="T3" fmla="*/ 312700156 h 56"/>
              <a:gd name="T4" fmla="*/ 126189 w 64"/>
              <a:gd name="T5" fmla="*/ 312700156 h 56"/>
              <a:gd name="T6" fmla="*/ 126189 w 64"/>
              <a:gd name="T7" fmla="*/ 0 h 56"/>
              <a:gd name="T8" fmla="*/ 126189 w 64"/>
              <a:gd name="T9" fmla="*/ 312700156 h 56"/>
              <a:gd name="T10" fmla="*/ 126189 w 64"/>
              <a:gd name="T11" fmla="*/ 312700156 h 56"/>
              <a:gd name="T12" fmla="*/ 126189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3" name="Freeform 76"/>
          <p:cNvSpPr>
            <a:spLocks/>
          </p:cNvSpPr>
          <p:nvPr/>
        </p:nvSpPr>
        <p:spPr bwMode="auto">
          <a:xfrm>
            <a:off x="7429502" y="3081339"/>
            <a:ext cx="69850" cy="61912"/>
          </a:xfrm>
          <a:custGeom>
            <a:avLst/>
            <a:gdLst>
              <a:gd name="T0" fmla="*/ 126189 w 64"/>
              <a:gd name="T1" fmla="*/ 312700156 h 56"/>
              <a:gd name="T2" fmla="*/ 0 w 64"/>
              <a:gd name="T3" fmla="*/ 312700156 h 56"/>
              <a:gd name="T4" fmla="*/ 126189 w 64"/>
              <a:gd name="T5" fmla="*/ 312700156 h 56"/>
              <a:gd name="T6" fmla="*/ 126189 w 64"/>
              <a:gd name="T7" fmla="*/ 0 h 56"/>
              <a:gd name="T8" fmla="*/ 126189 w 64"/>
              <a:gd name="T9" fmla="*/ 312700156 h 56"/>
              <a:gd name="T10" fmla="*/ 126189 w 64"/>
              <a:gd name="T11" fmla="*/ 312700156 h 56"/>
              <a:gd name="T12" fmla="*/ 126189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4" name="Freeform 77"/>
          <p:cNvSpPr>
            <a:spLocks/>
          </p:cNvSpPr>
          <p:nvPr/>
        </p:nvSpPr>
        <p:spPr bwMode="auto">
          <a:xfrm>
            <a:off x="8039102" y="3100389"/>
            <a:ext cx="69850" cy="61912"/>
          </a:xfrm>
          <a:custGeom>
            <a:avLst/>
            <a:gdLst>
              <a:gd name="T0" fmla="*/ 126189 w 64"/>
              <a:gd name="T1" fmla="*/ 312700156 h 56"/>
              <a:gd name="T2" fmla="*/ 0 w 64"/>
              <a:gd name="T3" fmla="*/ 312700156 h 56"/>
              <a:gd name="T4" fmla="*/ 126189 w 64"/>
              <a:gd name="T5" fmla="*/ 312700156 h 56"/>
              <a:gd name="T6" fmla="*/ 126189 w 64"/>
              <a:gd name="T7" fmla="*/ 0 h 56"/>
              <a:gd name="T8" fmla="*/ 126189 w 64"/>
              <a:gd name="T9" fmla="*/ 312700156 h 56"/>
              <a:gd name="T10" fmla="*/ 126189 w 64"/>
              <a:gd name="T11" fmla="*/ 312700156 h 56"/>
              <a:gd name="T12" fmla="*/ 126189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5" name="Freeform 78"/>
          <p:cNvSpPr>
            <a:spLocks/>
          </p:cNvSpPr>
          <p:nvPr/>
        </p:nvSpPr>
        <p:spPr bwMode="auto">
          <a:xfrm>
            <a:off x="6181727" y="3075386"/>
            <a:ext cx="71438" cy="61912"/>
          </a:xfrm>
          <a:custGeom>
            <a:avLst/>
            <a:gdLst>
              <a:gd name="T0" fmla="*/ 226348 w 64"/>
              <a:gd name="T1" fmla="*/ 312700156 h 56"/>
              <a:gd name="T2" fmla="*/ 0 w 64"/>
              <a:gd name="T3" fmla="*/ 312700156 h 56"/>
              <a:gd name="T4" fmla="*/ 226348 w 64"/>
              <a:gd name="T5" fmla="*/ 312700156 h 56"/>
              <a:gd name="T6" fmla="*/ 226348 w 64"/>
              <a:gd name="T7" fmla="*/ 0 h 56"/>
              <a:gd name="T8" fmla="*/ 226348 w 64"/>
              <a:gd name="T9" fmla="*/ 312700156 h 56"/>
              <a:gd name="T10" fmla="*/ 226348 w 64"/>
              <a:gd name="T11" fmla="*/ 312700156 h 56"/>
              <a:gd name="T12" fmla="*/ 226348 w 64"/>
              <a:gd name="T13" fmla="*/ 312700156 h 56"/>
              <a:gd name="T14" fmla="*/ 0 60000 65536"/>
              <a:gd name="T15" fmla="*/ 0 60000 65536"/>
              <a:gd name="T16" fmla="*/ 0 60000 65536"/>
              <a:gd name="T17" fmla="*/ 0 60000 65536"/>
              <a:gd name="T18" fmla="*/ 0 60000 65536"/>
              <a:gd name="T19" fmla="*/ 0 60000 65536"/>
              <a:gd name="T20" fmla="*/ 0 60000 65536"/>
              <a:gd name="T21" fmla="*/ 0 w 64"/>
              <a:gd name="T22" fmla="*/ 0 h 56"/>
              <a:gd name="T23" fmla="*/ 64 w 6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6">
                <a:moveTo>
                  <a:pt x="32" y="56"/>
                </a:moveTo>
                <a:lnTo>
                  <a:pt x="0" y="56"/>
                </a:lnTo>
                <a:lnTo>
                  <a:pt x="16" y="32"/>
                </a:lnTo>
                <a:lnTo>
                  <a:pt x="32" y="0"/>
                </a:lnTo>
                <a:lnTo>
                  <a:pt x="48" y="32"/>
                </a:lnTo>
                <a:lnTo>
                  <a:pt x="64" y="56"/>
                </a:lnTo>
                <a:lnTo>
                  <a:pt x="32" y="56"/>
                </a:lnTo>
                <a:close/>
              </a:path>
            </a:pathLst>
          </a:custGeom>
          <a:solidFill>
            <a:schemeClr val="folHlink"/>
          </a:solidFill>
          <a:ln w="9525">
            <a:solidFill>
              <a:schemeClr val="folHlink"/>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6" name="Freeform 79"/>
          <p:cNvSpPr>
            <a:spLocks/>
          </p:cNvSpPr>
          <p:nvPr/>
        </p:nvSpPr>
        <p:spPr bwMode="auto">
          <a:xfrm>
            <a:off x="6438902" y="2828927"/>
            <a:ext cx="58738" cy="47625"/>
          </a:xfrm>
          <a:custGeom>
            <a:avLst/>
            <a:gdLst>
              <a:gd name="T0" fmla="*/ 44904 w 56"/>
              <a:gd name="T1" fmla="*/ 340879 h 56"/>
              <a:gd name="T2" fmla="*/ 44904 w 56"/>
              <a:gd name="T3" fmla="*/ 340879 h 56"/>
              <a:gd name="T4" fmla="*/ 44904 w 56"/>
              <a:gd name="T5" fmla="*/ 340879 h 56"/>
              <a:gd name="T6" fmla="*/ 44904 w 56"/>
              <a:gd name="T7" fmla="*/ 340879 h 56"/>
              <a:gd name="T8" fmla="*/ 0 w 56"/>
              <a:gd name="T9" fmla="*/ 340879 h 56"/>
              <a:gd name="T10" fmla="*/ 44904 w 56"/>
              <a:gd name="T11" fmla="*/ 340879 h 56"/>
              <a:gd name="T12" fmla="*/ 44904 w 56"/>
              <a:gd name="T13" fmla="*/ 0 h 56"/>
              <a:gd name="T14" fmla="*/ 44904 w 56"/>
              <a:gd name="T15" fmla="*/ 340879 h 56"/>
              <a:gd name="T16" fmla="*/ 44904 w 56"/>
              <a:gd name="T17" fmla="*/ 340879 h 56"/>
              <a:gd name="T18" fmla="*/ 44904 w 56"/>
              <a:gd name="T19" fmla="*/ 34087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7" name="Freeform 80"/>
          <p:cNvSpPr>
            <a:spLocks/>
          </p:cNvSpPr>
          <p:nvPr/>
        </p:nvSpPr>
        <p:spPr bwMode="auto">
          <a:xfrm>
            <a:off x="6605590" y="3094436"/>
            <a:ext cx="60325" cy="47625"/>
          </a:xfrm>
          <a:custGeom>
            <a:avLst/>
            <a:gdLst>
              <a:gd name="T0" fmla="*/ 89829 w 56"/>
              <a:gd name="T1" fmla="*/ 340879 h 56"/>
              <a:gd name="T2" fmla="*/ 89829 w 56"/>
              <a:gd name="T3" fmla="*/ 340879 h 56"/>
              <a:gd name="T4" fmla="*/ 89829 w 56"/>
              <a:gd name="T5" fmla="*/ 340879 h 56"/>
              <a:gd name="T6" fmla="*/ 89829 w 56"/>
              <a:gd name="T7" fmla="*/ 340879 h 56"/>
              <a:gd name="T8" fmla="*/ 0 w 56"/>
              <a:gd name="T9" fmla="*/ 340879 h 56"/>
              <a:gd name="T10" fmla="*/ 89829 w 56"/>
              <a:gd name="T11" fmla="*/ 340879 h 56"/>
              <a:gd name="T12" fmla="*/ 89829 w 56"/>
              <a:gd name="T13" fmla="*/ 0 h 56"/>
              <a:gd name="T14" fmla="*/ 89829 w 56"/>
              <a:gd name="T15" fmla="*/ 340879 h 56"/>
              <a:gd name="T16" fmla="*/ 89829 w 56"/>
              <a:gd name="T17" fmla="*/ 340879 h 56"/>
              <a:gd name="T18" fmla="*/ 89829 w 56"/>
              <a:gd name="T19" fmla="*/ 34087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8" name="Freeform 81"/>
          <p:cNvSpPr>
            <a:spLocks/>
          </p:cNvSpPr>
          <p:nvPr/>
        </p:nvSpPr>
        <p:spPr bwMode="auto">
          <a:xfrm>
            <a:off x="6811965" y="3101580"/>
            <a:ext cx="58738" cy="46434"/>
          </a:xfrm>
          <a:custGeom>
            <a:avLst/>
            <a:gdLst>
              <a:gd name="T0" fmla="*/ 44904 w 56"/>
              <a:gd name="T1" fmla="*/ 176490 h 56"/>
              <a:gd name="T2" fmla="*/ 44904 w 56"/>
              <a:gd name="T3" fmla="*/ 176490 h 56"/>
              <a:gd name="T4" fmla="*/ 44904 w 56"/>
              <a:gd name="T5" fmla="*/ 176490 h 56"/>
              <a:gd name="T6" fmla="*/ 44904 w 56"/>
              <a:gd name="T7" fmla="*/ 176490 h 56"/>
              <a:gd name="T8" fmla="*/ 0 w 56"/>
              <a:gd name="T9" fmla="*/ 176490 h 56"/>
              <a:gd name="T10" fmla="*/ 44904 w 56"/>
              <a:gd name="T11" fmla="*/ 176490 h 56"/>
              <a:gd name="T12" fmla="*/ 44904 w 56"/>
              <a:gd name="T13" fmla="*/ 0 h 56"/>
              <a:gd name="T14" fmla="*/ 44904 w 56"/>
              <a:gd name="T15" fmla="*/ 176490 h 56"/>
              <a:gd name="T16" fmla="*/ 44904 w 56"/>
              <a:gd name="T17" fmla="*/ 176490 h 56"/>
              <a:gd name="T18" fmla="*/ 44904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49" name="Freeform 82"/>
          <p:cNvSpPr>
            <a:spLocks/>
          </p:cNvSpPr>
          <p:nvPr/>
        </p:nvSpPr>
        <p:spPr bwMode="auto">
          <a:xfrm>
            <a:off x="6519865" y="3042048"/>
            <a:ext cx="60325" cy="46434"/>
          </a:xfrm>
          <a:custGeom>
            <a:avLst/>
            <a:gdLst>
              <a:gd name="T0" fmla="*/ 89829 w 56"/>
              <a:gd name="T1" fmla="*/ 176490 h 56"/>
              <a:gd name="T2" fmla="*/ 89829 w 56"/>
              <a:gd name="T3" fmla="*/ 176490 h 56"/>
              <a:gd name="T4" fmla="*/ 89829 w 56"/>
              <a:gd name="T5" fmla="*/ 176490 h 56"/>
              <a:gd name="T6" fmla="*/ 89829 w 56"/>
              <a:gd name="T7" fmla="*/ 176490 h 56"/>
              <a:gd name="T8" fmla="*/ 0 w 56"/>
              <a:gd name="T9" fmla="*/ 176490 h 56"/>
              <a:gd name="T10" fmla="*/ 89829 w 56"/>
              <a:gd name="T11" fmla="*/ 176490 h 56"/>
              <a:gd name="T12" fmla="*/ 89829 w 56"/>
              <a:gd name="T13" fmla="*/ 0 h 56"/>
              <a:gd name="T14" fmla="*/ 89829 w 56"/>
              <a:gd name="T15" fmla="*/ 176490 h 56"/>
              <a:gd name="T16" fmla="*/ 89829 w 56"/>
              <a:gd name="T17" fmla="*/ 176490 h 56"/>
              <a:gd name="T18" fmla="*/ 89829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0" name="Freeform 83"/>
          <p:cNvSpPr>
            <a:spLocks/>
          </p:cNvSpPr>
          <p:nvPr/>
        </p:nvSpPr>
        <p:spPr bwMode="auto">
          <a:xfrm>
            <a:off x="7010402" y="3096817"/>
            <a:ext cx="60325" cy="46434"/>
          </a:xfrm>
          <a:custGeom>
            <a:avLst/>
            <a:gdLst>
              <a:gd name="T0" fmla="*/ 89829 w 56"/>
              <a:gd name="T1" fmla="*/ 176490 h 56"/>
              <a:gd name="T2" fmla="*/ 89829 w 56"/>
              <a:gd name="T3" fmla="*/ 176490 h 56"/>
              <a:gd name="T4" fmla="*/ 89829 w 56"/>
              <a:gd name="T5" fmla="*/ 176490 h 56"/>
              <a:gd name="T6" fmla="*/ 89829 w 56"/>
              <a:gd name="T7" fmla="*/ 176490 h 56"/>
              <a:gd name="T8" fmla="*/ 0 w 56"/>
              <a:gd name="T9" fmla="*/ 176490 h 56"/>
              <a:gd name="T10" fmla="*/ 89829 w 56"/>
              <a:gd name="T11" fmla="*/ 176490 h 56"/>
              <a:gd name="T12" fmla="*/ 89829 w 56"/>
              <a:gd name="T13" fmla="*/ 0 h 56"/>
              <a:gd name="T14" fmla="*/ 89829 w 56"/>
              <a:gd name="T15" fmla="*/ 176490 h 56"/>
              <a:gd name="T16" fmla="*/ 89829 w 56"/>
              <a:gd name="T17" fmla="*/ 176490 h 56"/>
              <a:gd name="T18" fmla="*/ 89829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1" name="Freeform 84"/>
          <p:cNvSpPr>
            <a:spLocks/>
          </p:cNvSpPr>
          <p:nvPr/>
        </p:nvSpPr>
        <p:spPr bwMode="auto">
          <a:xfrm>
            <a:off x="7434265" y="3100389"/>
            <a:ext cx="60325" cy="47625"/>
          </a:xfrm>
          <a:custGeom>
            <a:avLst/>
            <a:gdLst>
              <a:gd name="T0" fmla="*/ 89829 w 56"/>
              <a:gd name="T1" fmla="*/ 340879 h 56"/>
              <a:gd name="T2" fmla="*/ 89829 w 56"/>
              <a:gd name="T3" fmla="*/ 340879 h 56"/>
              <a:gd name="T4" fmla="*/ 89829 w 56"/>
              <a:gd name="T5" fmla="*/ 340879 h 56"/>
              <a:gd name="T6" fmla="*/ 89829 w 56"/>
              <a:gd name="T7" fmla="*/ 340879 h 56"/>
              <a:gd name="T8" fmla="*/ 0 w 56"/>
              <a:gd name="T9" fmla="*/ 340879 h 56"/>
              <a:gd name="T10" fmla="*/ 89829 w 56"/>
              <a:gd name="T11" fmla="*/ 340879 h 56"/>
              <a:gd name="T12" fmla="*/ 89829 w 56"/>
              <a:gd name="T13" fmla="*/ 0 h 56"/>
              <a:gd name="T14" fmla="*/ 89829 w 56"/>
              <a:gd name="T15" fmla="*/ 340879 h 56"/>
              <a:gd name="T16" fmla="*/ 89829 w 56"/>
              <a:gd name="T17" fmla="*/ 340879 h 56"/>
              <a:gd name="T18" fmla="*/ 89829 w 56"/>
              <a:gd name="T19" fmla="*/ 34087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2" name="Freeform 85"/>
          <p:cNvSpPr>
            <a:spLocks/>
          </p:cNvSpPr>
          <p:nvPr/>
        </p:nvSpPr>
        <p:spPr bwMode="auto">
          <a:xfrm>
            <a:off x="8045452" y="3118248"/>
            <a:ext cx="60325" cy="46434"/>
          </a:xfrm>
          <a:custGeom>
            <a:avLst/>
            <a:gdLst>
              <a:gd name="T0" fmla="*/ 89829 w 56"/>
              <a:gd name="T1" fmla="*/ 176490 h 56"/>
              <a:gd name="T2" fmla="*/ 89829 w 56"/>
              <a:gd name="T3" fmla="*/ 176490 h 56"/>
              <a:gd name="T4" fmla="*/ 89829 w 56"/>
              <a:gd name="T5" fmla="*/ 176490 h 56"/>
              <a:gd name="T6" fmla="*/ 89829 w 56"/>
              <a:gd name="T7" fmla="*/ 176490 h 56"/>
              <a:gd name="T8" fmla="*/ 0 w 56"/>
              <a:gd name="T9" fmla="*/ 176490 h 56"/>
              <a:gd name="T10" fmla="*/ 89829 w 56"/>
              <a:gd name="T11" fmla="*/ 176490 h 56"/>
              <a:gd name="T12" fmla="*/ 89829 w 56"/>
              <a:gd name="T13" fmla="*/ 0 h 56"/>
              <a:gd name="T14" fmla="*/ 89829 w 56"/>
              <a:gd name="T15" fmla="*/ 176490 h 56"/>
              <a:gd name="T16" fmla="*/ 89829 w 56"/>
              <a:gd name="T17" fmla="*/ 176490 h 56"/>
              <a:gd name="T18" fmla="*/ 89829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3" name="Freeform 86"/>
          <p:cNvSpPr>
            <a:spLocks/>
          </p:cNvSpPr>
          <p:nvPr/>
        </p:nvSpPr>
        <p:spPr bwMode="auto">
          <a:xfrm>
            <a:off x="6364290" y="2568180"/>
            <a:ext cx="60325" cy="46434"/>
          </a:xfrm>
          <a:custGeom>
            <a:avLst/>
            <a:gdLst>
              <a:gd name="T0" fmla="*/ 89829 w 56"/>
              <a:gd name="T1" fmla="*/ 176490 h 56"/>
              <a:gd name="T2" fmla="*/ 89829 w 56"/>
              <a:gd name="T3" fmla="*/ 176490 h 56"/>
              <a:gd name="T4" fmla="*/ 89829 w 56"/>
              <a:gd name="T5" fmla="*/ 176490 h 56"/>
              <a:gd name="T6" fmla="*/ 89829 w 56"/>
              <a:gd name="T7" fmla="*/ 176490 h 56"/>
              <a:gd name="T8" fmla="*/ 0 w 56"/>
              <a:gd name="T9" fmla="*/ 176490 h 56"/>
              <a:gd name="T10" fmla="*/ 89829 w 56"/>
              <a:gd name="T11" fmla="*/ 176490 h 56"/>
              <a:gd name="T12" fmla="*/ 89829 w 56"/>
              <a:gd name="T13" fmla="*/ 0 h 56"/>
              <a:gd name="T14" fmla="*/ 89829 w 56"/>
              <a:gd name="T15" fmla="*/ 176490 h 56"/>
              <a:gd name="T16" fmla="*/ 89829 w 56"/>
              <a:gd name="T17" fmla="*/ 176490 h 56"/>
              <a:gd name="T18" fmla="*/ 89829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4" name="Freeform 87"/>
          <p:cNvSpPr>
            <a:spLocks/>
          </p:cNvSpPr>
          <p:nvPr/>
        </p:nvSpPr>
        <p:spPr bwMode="auto">
          <a:xfrm>
            <a:off x="6327777" y="2266952"/>
            <a:ext cx="60325" cy="47625"/>
          </a:xfrm>
          <a:custGeom>
            <a:avLst/>
            <a:gdLst>
              <a:gd name="T0" fmla="*/ 89829 w 56"/>
              <a:gd name="T1" fmla="*/ 340879 h 56"/>
              <a:gd name="T2" fmla="*/ 89829 w 56"/>
              <a:gd name="T3" fmla="*/ 340879 h 56"/>
              <a:gd name="T4" fmla="*/ 89829 w 56"/>
              <a:gd name="T5" fmla="*/ 340879 h 56"/>
              <a:gd name="T6" fmla="*/ 89829 w 56"/>
              <a:gd name="T7" fmla="*/ 340879 h 56"/>
              <a:gd name="T8" fmla="*/ 0 w 56"/>
              <a:gd name="T9" fmla="*/ 340879 h 56"/>
              <a:gd name="T10" fmla="*/ 89829 w 56"/>
              <a:gd name="T11" fmla="*/ 340879 h 56"/>
              <a:gd name="T12" fmla="*/ 89829 w 56"/>
              <a:gd name="T13" fmla="*/ 0 h 56"/>
              <a:gd name="T14" fmla="*/ 89829 w 56"/>
              <a:gd name="T15" fmla="*/ 340879 h 56"/>
              <a:gd name="T16" fmla="*/ 89829 w 56"/>
              <a:gd name="T17" fmla="*/ 340879 h 56"/>
              <a:gd name="T18" fmla="*/ 89829 w 56"/>
              <a:gd name="T19" fmla="*/ 340879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355" name="Freeform 88"/>
          <p:cNvSpPr>
            <a:spLocks/>
          </p:cNvSpPr>
          <p:nvPr/>
        </p:nvSpPr>
        <p:spPr bwMode="auto">
          <a:xfrm>
            <a:off x="6213477" y="2157414"/>
            <a:ext cx="1868488" cy="990600"/>
          </a:xfrm>
          <a:custGeom>
            <a:avLst/>
            <a:gdLst>
              <a:gd name="T0" fmla="*/ 0 w 1283"/>
              <a:gd name="T1" fmla="*/ 781119636 h 865"/>
              <a:gd name="T2" fmla="*/ 228152291 w 1283"/>
              <a:gd name="T3" fmla="*/ 0 h 865"/>
              <a:gd name="T4" fmla="*/ 228152291 w 1283"/>
              <a:gd name="T5" fmla="*/ 781119636 h 865"/>
              <a:gd name="T6" fmla="*/ 228152291 w 1283"/>
              <a:gd name="T7" fmla="*/ 781119636 h 865"/>
              <a:gd name="T8" fmla="*/ 228152291 w 1283"/>
              <a:gd name="T9" fmla="*/ 781119636 h 865"/>
              <a:gd name="T10" fmla="*/ 228152291 w 1283"/>
              <a:gd name="T11" fmla="*/ 781119636 h 865"/>
              <a:gd name="T12" fmla="*/ 228152291 w 1283"/>
              <a:gd name="T13" fmla="*/ 781119636 h 865"/>
              <a:gd name="T14" fmla="*/ 228152291 w 1283"/>
              <a:gd name="T15" fmla="*/ 781119636 h 865"/>
              <a:gd name="T16" fmla="*/ 228152291 w 1283"/>
              <a:gd name="T17" fmla="*/ 781119636 h 865"/>
              <a:gd name="T18" fmla="*/ 228152291 w 1283"/>
              <a:gd name="T19" fmla="*/ 781119636 h 865"/>
              <a:gd name="T20" fmla="*/ 228152291 w 1283"/>
              <a:gd name="T21" fmla="*/ 781119636 h 8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3"/>
              <a:gd name="T34" fmla="*/ 0 h 865"/>
              <a:gd name="T35" fmla="*/ 1283 w 1283"/>
              <a:gd name="T36" fmla="*/ 865 h 8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3" h="865">
                <a:moveTo>
                  <a:pt x="0" y="854"/>
                </a:moveTo>
                <a:lnTo>
                  <a:pt x="59" y="0"/>
                </a:lnTo>
                <a:lnTo>
                  <a:pt x="91" y="113"/>
                </a:lnTo>
                <a:lnTo>
                  <a:pt x="122" y="371"/>
                </a:lnTo>
                <a:lnTo>
                  <a:pt x="182" y="629"/>
                </a:lnTo>
                <a:lnTo>
                  <a:pt x="231" y="790"/>
                </a:lnTo>
                <a:lnTo>
                  <a:pt x="298" y="844"/>
                </a:lnTo>
                <a:lnTo>
                  <a:pt x="438" y="854"/>
                </a:lnTo>
                <a:lnTo>
                  <a:pt x="578" y="844"/>
                </a:lnTo>
                <a:lnTo>
                  <a:pt x="863" y="844"/>
                </a:lnTo>
                <a:lnTo>
                  <a:pt x="1283" y="865"/>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ormAutofit/>
          </a:bodyPr>
          <a:lstStyle/>
          <a:p>
            <a:pPr algn="ctr" fontAlgn="base">
              <a:spcBef>
                <a:spcPct val="50000"/>
              </a:spcBef>
              <a:spcAft>
                <a:spcPct val="0"/>
              </a:spcAft>
            </a:pPr>
            <a:endParaRPr lang="en-GB" sz="1600" b="1" dirty="0">
              <a:solidFill>
                <a:srgbClr val="001965"/>
              </a:solidFill>
            </a:endParaRPr>
          </a:p>
        </p:txBody>
      </p:sp>
      <p:sp>
        <p:nvSpPr>
          <p:cNvPr id="11356" name="Freeform 89"/>
          <p:cNvSpPr>
            <a:spLocks/>
          </p:cNvSpPr>
          <p:nvPr/>
        </p:nvSpPr>
        <p:spPr bwMode="auto">
          <a:xfrm>
            <a:off x="6186490" y="3077767"/>
            <a:ext cx="60325" cy="46434"/>
          </a:xfrm>
          <a:custGeom>
            <a:avLst/>
            <a:gdLst>
              <a:gd name="T0" fmla="*/ 89829 w 56"/>
              <a:gd name="T1" fmla="*/ 176490 h 56"/>
              <a:gd name="T2" fmla="*/ 89829 w 56"/>
              <a:gd name="T3" fmla="*/ 176490 h 56"/>
              <a:gd name="T4" fmla="*/ 89829 w 56"/>
              <a:gd name="T5" fmla="*/ 176490 h 56"/>
              <a:gd name="T6" fmla="*/ 89829 w 56"/>
              <a:gd name="T7" fmla="*/ 176490 h 56"/>
              <a:gd name="T8" fmla="*/ 0 w 56"/>
              <a:gd name="T9" fmla="*/ 176490 h 56"/>
              <a:gd name="T10" fmla="*/ 89829 w 56"/>
              <a:gd name="T11" fmla="*/ 176490 h 56"/>
              <a:gd name="T12" fmla="*/ 89829 w 56"/>
              <a:gd name="T13" fmla="*/ 0 h 56"/>
              <a:gd name="T14" fmla="*/ 89829 w 56"/>
              <a:gd name="T15" fmla="*/ 176490 h 56"/>
              <a:gd name="T16" fmla="*/ 89829 w 56"/>
              <a:gd name="T17" fmla="*/ 176490 h 56"/>
              <a:gd name="T18" fmla="*/ 89829 w 56"/>
              <a:gd name="T19" fmla="*/ 17649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56" y="24"/>
                </a:moveTo>
                <a:lnTo>
                  <a:pt x="48" y="48"/>
                </a:lnTo>
                <a:lnTo>
                  <a:pt x="32" y="56"/>
                </a:lnTo>
                <a:lnTo>
                  <a:pt x="8" y="48"/>
                </a:lnTo>
                <a:lnTo>
                  <a:pt x="0" y="24"/>
                </a:lnTo>
                <a:lnTo>
                  <a:pt x="8" y="8"/>
                </a:lnTo>
                <a:lnTo>
                  <a:pt x="32" y="0"/>
                </a:lnTo>
                <a:lnTo>
                  <a:pt x="48" y="8"/>
                </a:lnTo>
                <a:lnTo>
                  <a:pt x="48" y="24"/>
                </a:lnTo>
                <a:lnTo>
                  <a:pt x="56" y="24"/>
                </a:lnTo>
                <a:close/>
              </a:path>
            </a:pathLst>
          </a:custGeom>
          <a:solidFill>
            <a:schemeClr val="tx1"/>
          </a:solidFill>
          <a:ln w="9525">
            <a:solidFill>
              <a:schemeClr val="tx1"/>
            </a:solidFill>
            <a:round/>
            <a:headEnd/>
            <a:tailEnd/>
          </a:ln>
        </p:spPr>
        <p:txBody>
          <a:bodyPr>
            <a:normAutofit fontScale="25000" lnSpcReduction="20000"/>
          </a:bodyPr>
          <a:lstStyle/>
          <a:p>
            <a:pPr algn="ctr" fontAlgn="base">
              <a:spcBef>
                <a:spcPct val="50000"/>
              </a:spcBef>
              <a:spcAft>
                <a:spcPct val="0"/>
              </a:spcAft>
            </a:pPr>
            <a:endParaRPr lang="en-GB" sz="1600" b="1" dirty="0">
              <a:solidFill>
                <a:srgbClr val="001965"/>
              </a:solidFill>
            </a:endParaRPr>
          </a:p>
        </p:txBody>
      </p:sp>
      <p:sp>
        <p:nvSpPr>
          <p:cNvPr id="11268" name="Text Box 9"/>
          <p:cNvSpPr txBox="1">
            <a:spLocks noChangeArrowheads="1"/>
          </p:cNvSpPr>
          <p:nvPr/>
        </p:nvSpPr>
        <p:spPr bwMode="auto">
          <a:xfrm>
            <a:off x="542925" y="1059657"/>
            <a:ext cx="2516188"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ctr" eaLnBrk="1" fontAlgn="base" hangingPunct="1">
              <a:spcBef>
                <a:spcPct val="0"/>
              </a:spcBef>
              <a:spcAft>
                <a:spcPct val="0"/>
              </a:spcAft>
            </a:pPr>
            <a:r>
              <a:rPr lang="en-GB" sz="1400" dirty="0" err="1"/>
              <a:t>Afgebroken</a:t>
            </a:r>
            <a:r>
              <a:rPr lang="en-GB" sz="1400" dirty="0"/>
              <a:t> door </a:t>
            </a:r>
          </a:p>
          <a:p>
            <a:pPr algn="ctr" eaLnBrk="1" fontAlgn="base" hangingPunct="1">
              <a:spcBef>
                <a:spcPct val="0"/>
              </a:spcBef>
              <a:spcAft>
                <a:spcPct val="0"/>
              </a:spcAft>
            </a:pPr>
            <a:r>
              <a:rPr lang="en-GB" sz="1400" dirty="0"/>
              <a:t>DPP-4</a:t>
            </a:r>
          </a:p>
        </p:txBody>
      </p:sp>
      <p:sp>
        <p:nvSpPr>
          <p:cNvPr id="11269" name="Text Box 5"/>
          <p:cNvSpPr txBox="1">
            <a:spLocks noChangeArrowheads="1"/>
          </p:cNvSpPr>
          <p:nvPr/>
        </p:nvSpPr>
        <p:spPr bwMode="auto">
          <a:xfrm>
            <a:off x="1120778" y="2258616"/>
            <a:ext cx="314483" cy="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b="0" dirty="0"/>
              <a:t>7</a:t>
            </a:r>
          </a:p>
        </p:txBody>
      </p:sp>
      <p:sp>
        <p:nvSpPr>
          <p:cNvPr id="11270" name="Text Box 6"/>
          <p:cNvSpPr txBox="1">
            <a:spLocks noChangeArrowheads="1"/>
          </p:cNvSpPr>
          <p:nvPr/>
        </p:nvSpPr>
        <p:spPr bwMode="auto">
          <a:xfrm>
            <a:off x="3654426" y="3000375"/>
            <a:ext cx="444326" cy="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b="0" dirty="0"/>
              <a:t>37</a:t>
            </a:r>
          </a:p>
        </p:txBody>
      </p:sp>
      <p:sp>
        <p:nvSpPr>
          <p:cNvPr id="11271" name="Text Box 7"/>
          <p:cNvSpPr txBox="1">
            <a:spLocks noChangeArrowheads="1"/>
          </p:cNvSpPr>
          <p:nvPr/>
        </p:nvSpPr>
        <p:spPr bwMode="auto">
          <a:xfrm>
            <a:off x="1770066" y="2258616"/>
            <a:ext cx="314483" cy="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0"/>
              </a:spcBef>
              <a:spcAft>
                <a:spcPct val="0"/>
              </a:spcAft>
            </a:pPr>
            <a:r>
              <a:rPr lang="en-GB" b="0" dirty="0"/>
              <a:t>9</a:t>
            </a:r>
          </a:p>
        </p:txBody>
      </p:sp>
      <p:sp>
        <p:nvSpPr>
          <p:cNvPr id="11278" name="Oval 8"/>
          <p:cNvSpPr>
            <a:spLocks noChangeArrowheads="1"/>
          </p:cNvSpPr>
          <p:nvPr/>
        </p:nvSpPr>
        <p:spPr bwMode="auto">
          <a:xfrm>
            <a:off x="2540000" y="3184922"/>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Lys</a:t>
            </a:r>
          </a:p>
        </p:txBody>
      </p:sp>
      <p:sp>
        <p:nvSpPr>
          <p:cNvPr id="11279" name="Oval 10"/>
          <p:cNvSpPr>
            <a:spLocks noChangeArrowheads="1"/>
          </p:cNvSpPr>
          <p:nvPr/>
        </p:nvSpPr>
        <p:spPr bwMode="auto">
          <a:xfrm>
            <a:off x="919162" y="2001441"/>
            <a:ext cx="307975" cy="232172"/>
          </a:xfrm>
          <a:prstGeom prst="ellipse">
            <a:avLst/>
          </a:prstGeom>
          <a:solidFill>
            <a:srgbClr val="A8C903"/>
          </a:solidFill>
          <a:ln w="12700">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His</a:t>
            </a:r>
          </a:p>
        </p:txBody>
      </p:sp>
      <p:sp>
        <p:nvSpPr>
          <p:cNvPr id="11280" name="Oval 11"/>
          <p:cNvSpPr>
            <a:spLocks noChangeArrowheads="1"/>
          </p:cNvSpPr>
          <p:nvPr/>
        </p:nvSpPr>
        <p:spPr bwMode="auto">
          <a:xfrm>
            <a:off x="1233487" y="2001441"/>
            <a:ext cx="309563"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Ala</a:t>
            </a:r>
          </a:p>
        </p:txBody>
      </p:sp>
      <p:sp>
        <p:nvSpPr>
          <p:cNvPr id="11281" name="Oval 12"/>
          <p:cNvSpPr>
            <a:spLocks noChangeArrowheads="1"/>
          </p:cNvSpPr>
          <p:nvPr/>
        </p:nvSpPr>
        <p:spPr bwMode="auto">
          <a:xfrm>
            <a:off x="2189162" y="2001441"/>
            <a:ext cx="307975"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Thr</a:t>
            </a:r>
            <a:endParaRPr lang="en-GB" sz="1200" b="1" dirty="0">
              <a:solidFill>
                <a:srgbClr val="001965"/>
              </a:solidFill>
            </a:endParaRPr>
          </a:p>
        </p:txBody>
      </p:sp>
      <p:sp>
        <p:nvSpPr>
          <p:cNvPr id="11282" name="Oval 13"/>
          <p:cNvSpPr>
            <a:spLocks noChangeArrowheads="1"/>
          </p:cNvSpPr>
          <p:nvPr/>
        </p:nvSpPr>
        <p:spPr bwMode="auto">
          <a:xfrm>
            <a:off x="2825750" y="2002632"/>
            <a:ext cx="306387"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Thr</a:t>
            </a:r>
            <a:endParaRPr lang="en-GB" sz="1200" b="1" dirty="0">
              <a:solidFill>
                <a:srgbClr val="001965"/>
              </a:solidFill>
            </a:endParaRPr>
          </a:p>
        </p:txBody>
      </p:sp>
      <p:sp>
        <p:nvSpPr>
          <p:cNvPr id="11283" name="Oval 14"/>
          <p:cNvSpPr>
            <a:spLocks noChangeArrowheads="1"/>
          </p:cNvSpPr>
          <p:nvPr/>
        </p:nvSpPr>
        <p:spPr bwMode="auto">
          <a:xfrm>
            <a:off x="3136900" y="2002632"/>
            <a:ext cx="307975"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Ser</a:t>
            </a:r>
            <a:endParaRPr lang="en-GB" sz="1200" b="1" dirty="0">
              <a:solidFill>
                <a:srgbClr val="001965"/>
              </a:solidFill>
            </a:endParaRPr>
          </a:p>
        </p:txBody>
      </p:sp>
      <p:sp>
        <p:nvSpPr>
          <p:cNvPr id="11284" name="Oval 15"/>
          <p:cNvSpPr>
            <a:spLocks noChangeArrowheads="1"/>
          </p:cNvSpPr>
          <p:nvPr/>
        </p:nvSpPr>
        <p:spPr bwMode="auto">
          <a:xfrm>
            <a:off x="2506662" y="2001441"/>
            <a:ext cx="306388"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Phe</a:t>
            </a:r>
            <a:endParaRPr lang="en-GB" sz="1200" b="1" dirty="0">
              <a:solidFill>
                <a:srgbClr val="001965"/>
              </a:solidFill>
            </a:endParaRPr>
          </a:p>
        </p:txBody>
      </p:sp>
      <p:sp>
        <p:nvSpPr>
          <p:cNvPr id="11285" name="Oval 16"/>
          <p:cNvSpPr>
            <a:spLocks noChangeArrowheads="1"/>
          </p:cNvSpPr>
          <p:nvPr/>
        </p:nvSpPr>
        <p:spPr bwMode="auto">
          <a:xfrm>
            <a:off x="1552575" y="2001441"/>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Glu</a:t>
            </a:r>
            <a:endParaRPr lang="en-GB" sz="1200" b="1" dirty="0">
              <a:solidFill>
                <a:srgbClr val="001965"/>
              </a:solidFill>
            </a:endParaRPr>
          </a:p>
        </p:txBody>
      </p:sp>
      <p:sp>
        <p:nvSpPr>
          <p:cNvPr id="11286" name="Oval 17"/>
          <p:cNvSpPr>
            <a:spLocks noChangeArrowheads="1"/>
          </p:cNvSpPr>
          <p:nvPr/>
        </p:nvSpPr>
        <p:spPr bwMode="auto">
          <a:xfrm>
            <a:off x="1871662" y="2001441"/>
            <a:ext cx="306388"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Gly</a:t>
            </a:r>
            <a:endParaRPr lang="en-GB" sz="1200" b="1" dirty="0">
              <a:solidFill>
                <a:srgbClr val="001965"/>
              </a:solidFill>
            </a:endParaRPr>
          </a:p>
        </p:txBody>
      </p:sp>
      <p:sp>
        <p:nvSpPr>
          <p:cNvPr id="11287" name="Oval 18"/>
          <p:cNvSpPr>
            <a:spLocks noChangeArrowheads="1"/>
          </p:cNvSpPr>
          <p:nvPr/>
        </p:nvSpPr>
        <p:spPr bwMode="auto">
          <a:xfrm>
            <a:off x="3448050" y="2030016"/>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Asp</a:t>
            </a:r>
          </a:p>
        </p:txBody>
      </p:sp>
      <p:sp>
        <p:nvSpPr>
          <p:cNvPr id="11288" name="Oval 19"/>
          <p:cNvSpPr>
            <a:spLocks noChangeArrowheads="1"/>
          </p:cNvSpPr>
          <p:nvPr/>
        </p:nvSpPr>
        <p:spPr bwMode="auto">
          <a:xfrm>
            <a:off x="3687762" y="2177653"/>
            <a:ext cx="307975"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Val</a:t>
            </a:r>
          </a:p>
        </p:txBody>
      </p:sp>
      <p:sp>
        <p:nvSpPr>
          <p:cNvPr id="11289" name="Oval 20"/>
          <p:cNvSpPr>
            <a:spLocks noChangeArrowheads="1"/>
          </p:cNvSpPr>
          <p:nvPr/>
        </p:nvSpPr>
        <p:spPr bwMode="auto">
          <a:xfrm>
            <a:off x="3700462" y="2412207"/>
            <a:ext cx="306388"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Ser</a:t>
            </a:r>
            <a:endParaRPr lang="en-GB" sz="1200" b="1" dirty="0">
              <a:solidFill>
                <a:srgbClr val="001965"/>
              </a:solidFill>
            </a:endParaRPr>
          </a:p>
        </p:txBody>
      </p:sp>
      <p:sp>
        <p:nvSpPr>
          <p:cNvPr id="11290" name="Oval 21"/>
          <p:cNvSpPr>
            <a:spLocks noChangeArrowheads="1"/>
          </p:cNvSpPr>
          <p:nvPr/>
        </p:nvSpPr>
        <p:spPr bwMode="auto">
          <a:xfrm>
            <a:off x="3546475" y="2620566"/>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Ser</a:t>
            </a:r>
            <a:endParaRPr lang="en-GB" sz="1200" b="1" dirty="0">
              <a:solidFill>
                <a:srgbClr val="001965"/>
              </a:solidFill>
            </a:endParaRPr>
          </a:p>
        </p:txBody>
      </p:sp>
      <p:sp>
        <p:nvSpPr>
          <p:cNvPr id="11291" name="Oval 22"/>
          <p:cNvSpPr>
            <a:spLocks noChangeArrowheads="1"/>
          </p:cNvSpPr>
          <p:nvPr/>
        </p:nvSpPr>
        <p:spPr bwMode="auto">
          <a:xfrm>
            <a:off x="3236912" y="2621757"/>
            <a:ext cx="306388"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Tyr</a:t>
            </a:r>
          </a:p>
        </p:txBody>
      </p:sp>
      <p:sp>
        <p:nvSpPr>
          <p:cNvPr id="11292" name="Oval 23"/>
          <p:cNvSpPr>
            <a:spLocks noChangeArrowheads="1"/>
          </p:cNvSpPr>
          <p:nvPr/>
        </p:nvSpPr>
        <p:spPr bwMode="auto">
          <a:xfrm>
            <a:off x="2919412" y="2621757"/>
            <a:ext cx="307975"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Leu</a:t>
            </a:r>
            <a:endParaRPr lang="en-GB" sz="1200" b="1" dirty="0">
              <a:solidFill>
                <a:srgbClr val="001965"/>
              </a:solidFill>
            </a:endParaRPr>
          </a:p>
        </p:txBody>
      </p:sp>
      <p:sp>
        <p:nvSpPr>
          <p:cNvPr id="11293" name="Oval 24"/>
          <p:cNvSpPr>
            <a:spLocks noChangeArrowheads="1"/>
          </p:cNvSpPr>
          <p:nvPr/>
        </p:nvSpPr>
        <p:spPr bwMode="auto">
          <a:xfrm>
            <a:off x="2611437" y="2621757"/>
            <a:ext cx="306388"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Glu</a:t>
            </a:r>
            <a:endParaRPr lang="en-GB" sz="1200" b="1" dirty="0">
              <a:solidFill>
                <a:srgbClr val="001965"/>
              </a:solidFill>
            </a:endParaRPr>
          </a:p>
        </p:txBody>
      </p:sp>
      <p:sp>
        <p:nvSpPr>
          <p:cNvPr id="11294" name="Oval 25"/>
          <p:cNvSpPr>
            <a:spLocks noChangeArrowheads="1"/>
          </p:cNvSpPr>
          <p:nvPr/>
        </p:nvSpPr>
        <p:spPr bwMode="auto">
          <a:xfrm>
            <a:off x="2301875" y="2621757"/>
            <a:ext cx="306387"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Gly</a:t>
            </a:r>
            <a:endParaRPr lang="en-GB" sz="1200" b="1" dirty="0">
              <a:solidFill>
                <a:srgbClr val="001965"/>
              </a:solidFill>
            </a:endParaRPr>
          </a:p>
        </p:txBody>
      </p:sp>
      <p:sp>
        <p:nvSpPr>
          <p:cNvPr id="11295" name="Oval 26"/>
          <p:cNvSpPr>
            <a:spLocks noChangeArrowheads="1"/>
          </p:cNvSpPr>
          <p:nvPr/>
        </p:nvSpPr>
        <p:spPr bwMode="auto">
          <a:xfrm>
            <a:off x="1673225" y="2621757"/>
            <a:ext cx="307975"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Ala</a:t>
            </a:r>
          </a:p>
        </p:txBody>
      </p:sp>
      <p:sp>
        <p:nvSpPr>
          <p:cNvPr id="11296" name="Oval 27"/>
          <p:cNvSpPr>
            <a:spLocks noChangeArrowheads="1"/>
          </p:cNvSpPr>
          <p:nvPr/>
        </p:nvSpPr>
        <p:spPr bwMode="auto">
          <a:xfrm>
            <a:off x="1362075" y="2621757"/>
            <a:ext cx="306387"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Ala</a:t>
            </a:r>
          </a:p>
        </p:txBody>
      </p:sp>
      <p:sp>
        <p:nvSpPr>
          <p:cNvPr id="11297" name="Oval 28"/>
          <p:cNvSpPr>
            <a:spLocks noChangeArrowheads="1"/>
          </p:cNvSpPr>
          <p:nvPr/>
        </p:nvSpPr>
        <p:spPr bwMode="auto">
          <a:xfrm>
            <a:off x="1989137" y="2621757"/>
            <a:ext cx="307975"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Gln</a:t>
            </a:r>
            <a:endParaRPr lang="en-GB" sz="1200" b="1" dirty="0">
              <a:solidFill>
                <a:srgbClr val="001965"/>
              </a:solidFill>
            </a:endParaRPr>
          </a:p>
        </p:txBody>
      </p:sp>
      <p:sp>
        <p:nvSpPr>
          <p:cNvPr id="11298" name="Oval 29"/>
          <p:cNvSpPr>
            <a:spLocks noChangeArrowheads="1"/>
          </p:cNvSpPr>
          <p:nvPr/>
        </p:nvSpPr>
        <p:spPr bwMode="auto">
          <a:xfrm>
            <a:off x="1046162" y="2621757"/>
            <a:ext cx="306388"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Lys</a:t>
            </a:r>
          </a:p>
        </p:txBody>
      </p:sp>
      <p:sp>
        <p:nvSpPr>
          <p:cNvPr id="11299" name="Oval 30"/>
          <p:cNvSpPr>
            <a:spLocks noChangeArrowheads="1"/>
          </p:cNvSpPr>
          <p:nvPr/>
        </p:nvSpPr>
        <p:spPr bwMode="auto">
          <a:xfrm>
            <a:off x="787400" y="2996803"/>
            <a:ext cx="306387" cy="23336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7500" lnSpcReduction="20000"/>
          </a:bodyPr>
          <a:lstStyle/>
          <a:p>
            <a:pPr algn="ctr" fontAlgn="base">
              <a:spcBef>
                <a:spcPct val="0"/>
              </a:spcBef>
              <a:spcAft>
                <a:spcPct val="0"/>
              </a:spcAft>
            </a:pPr>
            <a:r>
              <a:rPr lang="en-GB" sz="1200" b="1" dirty="0" err="1">
                <a:solidFill>
                  <a:srgbClr val="001965"/>
                </a:solidFill>
              </a:rPr>
              <a:t>Phe</a:t>
            </a:r>
            <a:endParaRPr lang="en-GB" sz="1200" b="1" dirty="0">
              <a:solidFill>
                <a:srgbClr val="001965"/>
              </a:solidFill>
            </a:endParaRPr>
          </a:p>
        </p:txBody>
      </p:sp>
      <p:sp>
        <p:nvSpPr>
          <p:cNvPr id="11300" name="Oval 31"/>
          <p:cNvSpPr>
            <a:spLocks noChangeArrowheads="1"/>
          </p:cNvSpPr>
          <p:nvPr/>
        </p:nvSpPr>
        <p:spPr bwMode="auto">
          <a:xfrm>
            <a:off x="787400" y="2759869"/>
            <a:ext cx="306387"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Glu</a:t>
            </a:r>
            <a:endParaRPr lang="en-GB" sz="1200" b="1" dirty="0">
              <a:solidFill>
                <a:srgbClr val="001965"/>
              </a:solidFill>
            </a:endParaRPr>
          </a:p>
        </p:txBody>
      </p:sp>
      <p:sp>
        <p:nvSpPr>
          <p:cNvPr id="11301" name="Oval 32"/>
          <p:cNvSpPr>
            <a:spLocks noChangeArrowheads="1"/>
          </p:cNvSpPr>
          <p:nvPr/>
        </p:nvSpPr>
        <p:spPr bwMode="auto">
          <a:xfrm>
            <a:off x="968375" y="3189685"/>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Ile</a:t>
            </a:r>
          </a:p>
        </p:txBody>
      </p:sp>
      <p:sp>
        <p:nvSpPr>
          <p:cNvPr id="11302" name="Oval 33"/>
          <p:cNvSpPr>
            <a:spLocks noChangeArrowheads="1"/>
          </p:cNvSpPr>
          <p:nvPr/>
        </p:nvSpPr>
        <p:spPr bwMode="auto">
          <a:xfrm>
            <a:off x="1281112" y="3189685"/>
            <a:ext cx="307975"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Ala</a:t>
            </a:r>
          </a:p>
        </p:txBody>
      </p:sp>
      <p:sp>
        <p:nvSpPr>
          <p:cNvPr id="11303" name="Oval 34"/>
          <p:cNvSpPr>
            <a:spLocks noChangeArrowheads="1"/>
          </p:cNvSpPr>
          <p:nvPr/>
        </p:nvSpPr>
        <p:spPr bwMode="auto">
          <a:xfrm>
            <a:off x="1593850" y="3189685"/>
            <a:ext cx="307975"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Trp</a:t>
            </a:r>
            <a:endParaRPr lang="en-GB" sz="1200" b="1" dirty="0">
              <a:solidFill>
                <a:srgbClr val="001965"/>
              </a:solidFill>
            </a:endParaRPr>
          </a:p>
        </p:txBody>
      </p:sp>
      <p:sp>
        <p:nvSpPr>
          <p:cNvPr id="11304" name="Oval 35"/>
          <p:cNvSpPr>
            <a:spLocks noChangeArrowheads="1"/>
          </p:cNvSpPr>
          <p:nvPr/>
        </p:nvSpPr>
        <p:spPr bwMode="auto">
          <a:xfrm>
            <a:off x="1911350" y="3190876"/>
            <a:ext cx="307975"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Leu</a:t>
            </a:r>
            <a:endParaRPr lang="en-GB" sz="1200" b="1" dirty="0">
              <a:solidFill>
                <a:srgbClr val="001965"/>
              </a:solidFill>
            </a:endParaRPr>
          </a:p>
        </p:txBody>
      </p:sp>
      <p:sp>
        <p:nvSpPr>
          <p:cNvPr id="11305" name="Oval 36"/>
          <p:cNvSpPr>
            <a:spLocks noChangeArrowheads="1"/>
          </p:cNvSpPr>
          <p:nvPr/>
        </p:nvSpPr>
        <p:spPr bwMode="auto">
          <a:xfrm>
            <a:off x="3489325" y="3190876"/>
            <a:ext cx="309562" cy="232171"/>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Gly</a:t>
            </a:r>
            <a:endParaRPr lang="en-GB" sz="1200" b="1" dirty="0">
              <a:solidFill>
                <a:srgbClr val="001965"/>
              </a:solidFill>
            </a:endParaRPr>
          </a:p>
        </p:txBody>
      </p:sp>
      <p:sp>
        <p:nvSpPr>
          <p:cNvPr id="11306" name="Oval 37"/>
          <p:cNvSpPr>
            <a:spLocks noChangeArrowheads="1"/>
          </p:cNvSpPr>
          <p:nvPr/>
        </p:nvSpPr>
        <p:spPr bwMode="auto">
          <a:xfrm>
            <a:off x="2228850" y="3189685"/>
            <a:ext cx="306387"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a:solidFill>
                  <a:srgbClr val="001965"/>
                </a:solidFill>
              </a:rPr>
              <a:t>Val</a:t>
            </a:r>
          </a:p>
        </p:txBody>
      </p:sp>
      <p:sp>
        <p:nvSpPr>
          <p:cNvPr id="11307" name="Oval 38"/>
          <p:cNvSpPr>
            <a:spLocks noChangeArrowheads="1"/>
          </p:cNvSpPr>
          <p:nvPr/>
        </p:nvSpPr>
        <p:spPr bwMode="auto">
          <a:xfrm>
            <a:off x="2854325" y="3189685"/>
            <a:ext cx="307975"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Gly</a:t>
            </a:r>
            <a:endParaRPr lang="en-GB" sz="1200" b="1" dirty="0">
              <a:solidFill>
                <a:srgbClr val="001965"/>
              </a:solidFill>
            </a:endParaRPr>
          </a:p>
        </p:txBody>
      </p:sp>
      <p:sp>
        <p:nvSpPr>
          <p:cNvPr id="11308" name="Oval 39"/>
          <p:cNvSpPr>
            <a:spLocks noChangeArrowheads="1"/>
          </p:cNvSpPr>
          <p:nvPr/>
        </p:nvSpPr>
        <p:spPr bwMode="auto">
          <a:xfrm>
            <a:off x="3171825" y="3189685"/>
            <a:ext cx="309562" cy="232172"/>
          </a:xfrm>
          <a:prstGeom prst="ellipse">
            <a:avLst/>
          </a:prstGeom>
          <a:solidFill>
            <a:srgbClr val="A8C903"/>
          </a:solidFill>
          <a:ln w="12700" algn="ctr">
            <a:solidFill>
              <a:schemeClr val="tx1"/>
            </a:solidFill>
            <a:round/>
            <a:headEnd type="none" w="sm" len="sm"/>
            <a:tailEnd type="none" w="sm" len="sm"/>
          </a:ln>
        </p:spPr>
        <p:txBody>
          <a:bodyPr wrap="none" lIns="91427" tIns="45713" rIns="91427" bIns="45713" anchor="ctr">
            <a:normAutofit fontScale="40000" lnSpcReduction="20000"/>
          </a:bodyPr>
          <a:lstStyle/>
          <a:p>
            <a:pPr algn="ctr" fontAlgn="base">
              <a:spcBef>
                <a:spcPct val="0"/>
              </a:spcBef>
              <a:spcAft>
                <a:spcPct val="0"/>
              </a:spcAft>
            </a:pPr>
            <a:r>
              <a:rPr lang="en-GB" sz="1200" b="1" dirty="0" err="1">
                <a:solidFill>
                  <a:srgbClr val="001965"/>
                </a:solidFill>
              </a:rPr>
              <a:t>Arg</a:t>
            </a:r>
            <a:endParaRPr lang="en-GB" sz="1200" b="1" dirty="0">
              <a:solidFill>
                <a:srgbClr val="001965"/>
              </a:solidFill>
            </a:endParaRPr>
          </a:p>
        </p:txBody>
      </p:sp>
      <p:sp>
        <p:nvSpPr>
          <p:cNvPr id="11273" name="AutoShape 91"/>
          <p:cNvSpPr>
            <a:spLocks/>
          </p:cNvSpPr>
          <p:nvPr/>
        </p:nvSpPr>
        <p:spPr bwMode="auto">
          <a:xfrm>
            <a:off x="3400425" y="3677842"/>
            <a:ext cx="234950" cy="709613"/>
          </a:xfrm>
          <a:prstGeom prst="rightBrace">
            <a:avLst>
              <a:gd name="adj1" fmla="val 3355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normAutofit/>
          </a:bodyPr>
          <a:lstStyle/>
          <a:p>
            <a:pPr fontAlgn="base">
              <a:spcBef>
                <a:spcPct val="0"/>
              </a:spcBef>
              <a:spcAft>
                <a:spcPct val="0"/>
              </a:spcAft>
            </a:pPr>
            <a:endParaRPr lang="en-GB" sz="1400" dirty="0">
              <a:solidFill>
                <a:srgbClr val="001965"/>
              </a:solidFill>
            </a:endParaRPr>
          </a:p>
        </p:txBody>
      </p:sp>
      <p:sp>
        <p:nvSpPr>
          <p:cNvPr id="11274" name="Rectangle 92"/>
          <p:cNvSpPr>
            <a:spLocks noChangeArrowheads="1"/>
          </p:cNvSpPr>
          <p:nvPr/>
        </p:nvSpPr>
        <p:spPr bwMode="auto">
          <a:xfrm>
            <a:off x="827088" y="3759994"/>
            <a:ext cx="2755900" cy="70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6031" rIns="92062" bIns="46031">
            <a:normAutofit/>
          </a:bodyPr>
          <a:lstStyle/>
          <a:p>
            <a:pPr eaLnBrk="0" fontAlgn="base" hangingPunct="0">
              <a:spcBef>
                <a:spcPct val="0"/>
              </a:spcBef>
              <a:spcAft>
                <a:spcPct val="0"/>
              </a:spcAft>
            </a:pPr>
            <a:r>
              <a:rPr lang="en-GB" sz="1600" dirty="0" err="1" smtClean="0">
                <a:solidFill>
                  <a:srgbClr val="001965"/>
                </a:solidFill>
              </a:rPr>
              <a:t>Enzymatische</a:t>
            </a:r>
            <a:r>
              <a:rPr lang="en-GB" sz="1600" dirty="0" smtClean="0">
                <a:solidFill>
                  <a:srgbClr val="001965"/>
                </a:solidFill>
              </a:rPr>
              <a:t> </a:t>
            </a:r>
            <a:r>
              <a:rPr lang="en-GB" sz="1600" dirty="0" err="1" smtClean="0">
                <a:solidFill>
                  <a:srgbClr val="001965"/>
                </a:solidFill>
              </a:rPr>
              <a:t>splitsing</a:t>
            </a:r>
            <a:endParaRPr lang="en-GB" sz="1600" dirty="0" smtClean="0">
              <a:solidFill>
                <a:srgbClr val="001965"/>
              </a:solidFill>
            </a:endParaRPr>
          </a:p>
          <a:p>
            <a:pPr eaLnBrk="0" fontAlgn="base" hangingPunct="0">
              <a:spcBef>
                <a:spcPct val="50000"/>
              </a:spcBef>
              <a:spcAft>
                <a:spcPct val="0"/>
              </a:spcAft>
            </a:pPr>
            <a:r>
              <a:rPr lang="en-GB" sz="1600" dirty="0" err="1" smtClean="0">
                <a:solidFill>
                  <a:srgbClr val="001965"/>
                </a:solidFill>
              </a:rPr>
              <a:t>Snelle</a:t>
            </a:r>
            <a:r>
              <a:rPr lang="en-GB" sz="1600" dirty="0" smtClean="0">
                <a:solidFill>
                  <a:srgbClr val="001965"/>
                </a:solidFill>
              </a:rPr>
              <a:t> </a:t>
            </a:r>
            <a:r>
              <a:rPr lang="en-GB" sz="1600" dirty="0" err="1" smtClean="0">
                <a:solidFill>
                  <a:srgbClr val="001965"/>
                </a:solidFill>
              </a:rPr>
              <a:t>klaring</a:t>
            </a:r>
            <a:r>
              <a:rPr lang="en-GB" sz="1600" dirty="0" smtClean="0">
                <a:solidFill>
                  <a:srgbClr val="001965"/>
                </a:solidFill>
              </a:rPr>
              <a:t> </a:t>
            </a:r>
            <a:r>
              <a:rPr lang="en-GB" sz="1400" dirty="0" smtClean="0">
                <a:solidFill>
                  <a:srgbClr val="001965"/>
                </a:solidFill>
              </a:rPr>
              <a:t>(4–9 l/min)</a:t>
            </a:r>
            <a:endParaRPr lang="en-GB" sz="1400" dirty="0">
              <a:solidFill>
                <a:srgbClr val="001965"/>
              </a:solidFill>
            </a:endParaRPr>
          </a:p>
        </p:txBody>
      </p:sp>
      <p:sp>
        <p:nvSpPr>
          <p:cNvPr id="11275" name="AutoShape 97"/>
          <p:cNvSpPr>
            <a:spLocks noChangeArrowheads="1"/>
          </p:cNvSpPr>
          <p:nvPr/>
        </p:nvSpPr>
        <p:spPr bwMode="auto">
          <a:xfrm>
            <a:off x="1450978" y="1541861"/>
            <a:ext cx="276225" cy="421481"/>
          </a:xfrm>
          <a:prstGeom prst="downArrow">
            <a:avLst>
              <a:gd name="adj1" fmla="val 50000"/>
              <a:gd name="adj2" fmla="val 50862"/>
            </a:avLst>
          </a:prstGeom>
          <a:solidFill>
            <a:schemeClr val="accent1"/>
          </a:solidFill>
          <a:ln w="9525" algn="ctr">
            <a:solidFill>
              <a:schemeClr val="tx1"/>
            </a:solidFill>
            <a:miter lim="800000"/>
            <a:headEnd/>
            <a:tailEnd/>
          </a:ln>
        </p:spPr>
        <p:txBody>
          <a:bodyPr wrap="none" anchor="ctr">
            <a:normAutofit/>
          </a:bodyPr>
          <a:lstStyle/>
          <a:p>
            <a:pPr fontAlgn="base">
              <a:spcBef>
                <a:spcPct val="0"/>
              </a:spcBef>
              <a:spcAft>
                <a:spcPct val="0"/>
              </a:spcAft>
            </a:pPr>
            <a:endParaRPr lang="en-GB" sz="1400" dirty="0">
              <a:solidFill>
                <a:srgbClr val="001965"/>
              </a:solidFill>
            </a:endParaRPr>
          </a:p>
        </p:txBody>
      </p:sp>
      <p:sp>
        <p:nvSpPr>
          <p:cNvPr id="11276" name="Text Box 90"/>
          <p:cNvSpPr txBox="1">
            <a:spLocks noChangeArrowheads="1"/>
          </p:cNvSpPr>
          <p:nvPr/>
        </p:nvSpPr>
        <p:spPr bwMode="auto">
          <a:xfrm>
            <a:off x="3779838" y="3910013"/>
            <a:ext cx="120015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27" tIns="45713" rIns="91427" bIns="45713">
            <a:norm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fontAlgn="base" hangingPunct="1">
              <a:spcBef>
                <a:spcPct val="50000"/>
              </a:spcBef>
              <a:spcAft>
                <a:spcPct val="0"/>
              </a:spcAft>
            </a:pPr>
            <a:r>
              <a:rPr lang="en-GB" sz="1400" b="0" dirty="0"/>
              <a:t>t</a:t>
            </a:r>
            <a:r>
              <a:rPr lang="en-GB" sz="1400" b="0" baseline="-25000" dirty="0"/>
              <a:t>½</a:t>
            </a:r>
            <a:r>
              <a:rPr lang="en-GB" sz="1400" b="0" dirty="0"/>
              <a:t>=1,5–2,1 min  </a:t>
            </a:r>
          </a:p>
        </p:txBody>
      </p:sp>
      <p:sp>
        <p:nvSpPr>
          <p:cNvPr id="11277" name="Rectangle 6"/>
          <p:cNvSpPr>
            <a:spLocks noChangeArrowheads="1"/>
          </p:cNvSpPr>
          <p:nvPr/>
        </p:nvSpPr>
        <p:spPr bwMode="auto">
          <a:xfrm>
            <a:off x="250825" y="4851799"/>
            <a:ext cx="84613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fontAlgn="base">
              <a:spcBef>
                <a:spcPct val="0"/>
              </a:spcBef>
              <a:spcAft>
                <a:spcPct val="0"/>
              </a:spcAft>
            </a:pPr>
            <a:r>
              <a:rPr lang="en-GB" sz="900" dirty="0" err="1" smtClean="0">
                <a:solidFill>
                  <a:srgbClr val="001965"/>
                </a:solidFill>
                <a:ea typeface="ヒラギノ角ゴ Pro W3"/>
                <a:cs typeface="ヒラギノ角ゴ Pro W3"/>
              </a:rPr>
              <a:t>Bron</a:t>
            </a:r>
            <a:r>
              <a:rPr lang="en-GB" sz="900" dirty="0" smtClean="0">
                <a:solidFill>
                  <a:srgbClr val="001965"/>
                </a:solidFill>
                <a:ea typeface="ヒラギノ角ゴ Pro W3"/>
                <a:cs typeface="ヒラギノ角ゴ Pro W3"/>
              </a:rPr>
              <a:t>: Adapted from </a:t>
            </a:r>
            <a:r>
              <a:rPr lang="en-GB" sz="900" dirty="0" err="1" smtClean="0">
                <a:solidFill>
                  <a:srgbClr val="001965"/>
                </a:solidFill>
                <a:ea typeface="ヒラギノ角ゴ Pro W3"/>
                <a:cs typeface="ヒラギノ角ゴ Pro W3"/>
              </a:rPr>
              <a:t>Vilsbøll</a:t>
            </a:r>
            <a:r>
              <a:rPr lang="en-GB" sz="900" dirty="0" smtClean="0">
                <a:solidFill>
                  <a:srgbClr val="001965"/>
                </a:solidFill>
                <a:ea typeface="ヒラギノ角ゴ Pro W3"/>
                <a:cs typeface="ヒラギノ角ゴ Pro W3"/>
              </a:rPr>
              <a:t> et al. J </a:t>
            </a:r>
            <a:r>
              <a:rPr lang="en-GB" sz="900" dirty="0" err="1" smtClean="0">
                <a:solidFill>
                  <a:srgbClr val="001965"/>
                </a:solidFill>
                <a:ea typeface="ヒラギノ角ゴ Pro W3"/>
                <a:cs typeface="ヒラギノ角ゴ Pro W3"/>
              </a:rPr>
              <a:t>Clin</a:t>
            </a:r>
            <a:r>
              <a:rPr lang="en-GB" sz="900" dirty="0" smtClean="0">
                <a:solidFill>
                  <a:srgbClr val="001965"/>
                </a:solidFill>
                <a:ea typeface="ヒラギノ角ゴ Pro W3"/>
                <a:cs typeface="ヒラギノ角ゴ Pro W3"/>
              </a:rPr>
              <a:t> </a:t>
            </a:r>
            <a:r>
              <a:rPr lang="en-GB" sz="900" dirty="0" err="1" smtClean="0">
                <a:solidFill>
                  <a:srgbClr val="001965"/>
                </a:solidFill>
                <a:ea typeface="ヒラギノ角ゴ Pro W3"/>
                <a:cs typeface="ヒラギノ角ゴ Pro W3"/>
              </a:rPr>
              <a:t>Endocrinol</a:t>
            </a:r>
            <a:r>
              <a:rPr lang="en-GB" sz="900" dirty="0" smtClean="0">
                <a:solidFill>
                  <a:srgbClr val="001965"/>
                </a:solidFill>
                <a:ea typeface="ヒラギノ角ゴ Pro W3"/>
                <a:cs typeface="ヒラギノ角ゴ Pro W3"/>
              </a:rPr>
              <a:t> </a:t>
            </a:r>
            <a:r>
              <a:rPr lang="en-GB" sz="900" dirty="0" err="1" smtClean="0">
                <a:solidFill>
                  <a:srgbClr val="001965"/>
                </a:solidFill>
                <a:ea typeface="ヒラギノ角ゴ Pro W3"/>
                <a:cs typeface="ヒラギノ角ゴ Pro W3"/>
              </a:rPr>
              <a:t>Metab</a:t>
            </a:r>
            <a:r>
              <a:rPr lang="en-GB" sz="900" dirty="0" smtClean="0">
                <a:solidFill>
                  <a:srgbClr val="001965"/>
                </a:solidFill>
                <a:ea typeface="ヒラギノ角ゴ Pro W3"/>
                <a:cs typeface="ヒラギノ角ゴ Pro W3"/>
              </a:rPr>
              <a:t> 2003;88:220–4</a:t>
            </a:r>
            <a:endParaRPr lang="en-GB" sz="900" dirty="0">
              <a:solidFill>
                <a:srgbClr val="001965"/>
              </a:solidFill>
              <a:ea typeface="ヒラギノ角ゴ Pro W3"/>
              <a:cs typeface="ヒラギノ角ゴ Pro W3"/>
            </a:endParaRPr>
          </a:p>
        </p:txBody>
      </p:sp>
      <p:sp>
        <p:nvSpPr>
          <p:cNvPr id="4" name="Footer Placeholder 3"/>
          <p:cNvSpPr>
            <a:spLocks noGrp="1"/>
          </p:cNvSpPr>
          <p:nvPr>
            <p:ph type="ftr" sz="quarter" idx="11"/>
          </p:nvPr>
        </p:nvSpPr>
        <p:spPr/>
        <p:txBody>
          <a:bodyPr/>
          <a:lstStyle/>
          <a:p>
            <a:pPr>
              <a:defRPr/>
            </a:pPr>
            <a:r>
              <a:rPr lang="nl-NL" smtClean="0">
                <a:solidFill>
                  <a:prstClr val="black">
                    <a:tint val="75000"/>
                  </a:prstClr>
                </a:solidFill>
              </a:rPr>
              <a:t>Maatwerk bij Diabetes</a:t>
            </a:r>
            <a:endParaRPr lang="nl-NL">
              <a:solidFill>
                <a:prstClr val="black">
                  <a:tint val="75000"/>
                </a:prstClr>
              </a:solidFill>
            </a:endParaRPr>
          </a:p>
        </p:txBody>
      </p:sp>
    </p:spTree>
    <p:extLst>
      <p:ext uri="{BB962C8B-B14F-4D97-AF65-F5344CB8AC3E}">
        <p14:creationId xmlns:p14="http://schemas.microsoft.com/office/powerpoint/2010/main" val="4144734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t>Verschillen GLP-1 receptoragonisten en DPP-4 remmers</a:t>
            </a:r>
            <a:endParaRPr lang="en-GB" sz="2000" dirty="0"/>
          </a:p>
        </p:txBody>
      </p:sp>
      <p:sp>
        <p:nvSpPr>
          <p:cNvPr id="3" name="Content Placeholder 2"/>
          <p:cNvSpPr>
            <a:spLocks noGrp="1"/>
          </p:cNvSpPr>
          <p:nvPr>
            <p:ph idx="1"/>
          </p:nvPr>
        </p:nvSpPr>
        <p:spPr>
          <a:xfrm>
            <a:off x="261255" y="1312224"/>
            <a:ext cx="4556228" cy="1503548"/>
          </a:xfrm>
        </p:spPr>
        <p:txBody>
          <a:bodyPr/>
          <a:lstStyle/>
          <a:p>
            <a:r>
              <a:rPr lang="nl-NL" dirty="0" smtClean="0"/>
              <a:t>GLP-1 receptoragonisten</a:t>
            </a:r>
          </a:p>
          <a:p>
            <a:pPr lvl="1"/>
            <a:r>
              <a:rPr lang="nl-NL" dirty="0" smtClean="0"/>
              <a:t>Subcutane injectie</a:t>
            </a:r>
          </a:p>
          <a:p>
            <a:pPr lvl="1"/>
            <a:r>
              <a:rPr lang="nl-NL" dirty="0" smtClean="0"/>
              <a:t>Resistent tegen enzym DPP-4</a:t>
            </a:r>
          </a:p>
          <a:p>
            <a:pPr lvl="1"/>
            <a:r>
              <a:rPr lang="nl-NL" dirty="0" smtClean="0"/>
              <a:t>Farmacologische concentratie GLP-1</a:t>
            </a:r>
            <a:endParaRPr lang="en-GB" dirty="0"/>
          </a:p>
        </p:txBody>
      </p:sp>
      <p:sp>
        <p:nvSpPr>
          <p:cNvPr id="4" name="Content Placeholder 3"/>
          <p:cNvSpPr>
            <a:spLocks noGrp="1"/>
          </p:cNvSpPr>
          <p:nvPr>
            <p:ph idx="10"/>
          </p:nvPr>
        </p:nvSpPr>
        <p:spPr>
          <a:xfrm>
            <a:off x="4730399" y="1312223"/>
            <a:ext cx="4268457" cy="1300348"/>
          </a:xfrm>
        </p:spPr>
        <p:txBody>
          <a:bodyPr/>
          <a:lstStyle/>
          <a:p>
            <a:r>
              <a:rPr lang="nl-NL" dirty="0" smtClean="0"/>
              <a:t>DPP-4 remmers</a:t>
            </a:r>
          </a:p>
          <a:p>
            <a:pPr lvl="1"/>
            <a:r>
              <a:rPr lang="nl-NL" dirty="0" smtClean="0"/>
              <a:t>Orale toediening</a:t>
            </a:r>
          </a:p>
          <a:p>
            <a:pPr lvl="1"/>
            <a:r>
              <a:rPr lang="nl-NL" dirty="0" smtClean="0"/>
              <a:t>Remt DPP-4 enzym</a:t>
            </a:r>
          </a:p>
          <a:p>
            <a:pPr lvl="1"/>
            <a:r>
              <a:rPr lang="nl-NL" dirty="0" smtClean="0"/>
              <a:t>Fysiologische concentratie GLP-1</a:t>
            </a:r>
            <a:endParaRPr lang="en-GB" dirty="0"/>
          </a:p>
        </p:txBody>
      </p:sp>
      <p:sp>
        <p:nvSpPr>
          <p:cNvPr id="11" name="Content Placeholder 3"/>
          <p:cNvSpPr txBox="1">
            <a:spLocks/>
          </p:cNvSpPr>
          <p:nvPr/>
        </p:nvSpPr>
        <p:spPr>
          <a:xfrm>
            <a:off x="4603237" y="3249882"/>
            <a:ext cx="2627085" cy="1031834"/>
          </a:xfrm>
          <a:prstGeom prst="rect">
            <a:avLst/>
          </a:prstGeom>
        </p:spPr>
        <p:txBody>
          <a:bodyPr vert="horz" lIns="0" tIns="0" rIns="216000" bIns="0" rtlCol="0">
            <a:norm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nl-NL" dirty="0" smtClean="0"/>
              <a:t>HbA</a:t>
            </a:r>
            <a:r>
              <a:rPr lang="nl-NL" baseline="-25000" dirty="0" smtClean="0"/>
              <a:t>1c</a:t>
            </a:r>
            <a:r>
              <a:rPr lang="nl-NL" dirty="0" smtClean="0"/>
              <a:t>-daling</a:t>
            </a:r>
          </a:p>
          <a:p>
            <a:pPr lvl="1"/>
            <a:r>
              <a:rPr lang="nl-NL" dirty="0" smtClean="0"/>
              <a:t>Gewichtseffecten</a:t>
            </a:r>
          </a:p>
          <a:p>
            <a:pPr lvl="1"/>
            <a:r>
              <a:rPr lang="nl-NL" dirty="0" smtClean="0"/>
              <a:t>GI bijwerkingen</a:t>
            </a:r>
            <a:endParaRPr lang="en-GB" dirty="0"/>
          </a:p>
        </p:txBody>
      </p:sp>
      <p:sp>
        <p:nvSpPr>
          <p:cNvPr id="12" name="Content Placeholder 3"/>
          <p:cNvSpPr txBox="1">
            <a:spLocks/>
          </p:cNvSpPr>
          <p:nvPr/>
        </p:nvSpPr>
        <p:spPr>
          <a:xfrm>
            <a:off x="193969" y="3242628"/>
            <a:ext cx="4420910" cy="1031834"/>
          </a:xfrm>
          <a:prstGeom prst="rect">
            <a:avLst/>
          </a:prstGeom>
        </p:spPr>
        <p:txBody>
          <a:bodyPr vert="horz" lIns="0" tIns="0" rIns="216000" bIns="0" rtlCol="0">
            <a:norm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2" lvl="1" indent="0" algn="r">
              <a:buNone/>
            </a:pPr>
            <a:endParaRPr lang="nl-NL" dirty="0"/>
          </a:p>
          <a:p>
            <a:pPr marL="265112" lvl="1" indent="0" algn="r">
              <a:buNone/>
            </a:pPr>
            <a:r>
              <a:rPr lang="nl-NL" dirty="0" smtClean="0"/>
              <a:t>Resulteert in verschillen in:</a:t>
            </a:r>
            <a:endParaRPr lang="en-GB" dirty="0"/>
          </a:p>
        </p:txBody>
      </p:sp>
      <p:cxnSp>
        <p:nvCxnSpPr>
          <p:cNvPr id="18" name="Elbow Connector 17"/>
          <p:cNvCxnSpPr/>
          <p:nvPr/>
        </p:nvCxnSpPr>
        <p:spPr>
          <a:xfrm>
            <a:off x="273258" y="2757716"/>
            <a:ext cx="1004000" cy="89856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61255" y="2612576"/>
            <a:ext cx="653145" cy="1741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Elbow Connector 23"/>
          <p:cNvCxnSpPr/>
          <p:nvPr/>
        </p:nvCxnSpPr>
        <p:spPr>
          <a:xfrm rot="10800000" flipV="1">
            <a:off x="7187153" y="2714174"/>
            <a:ext cx="1182592" cy="95002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749421" y="2605319"/>
            <a:ext cx="653145" cy="17417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9"/>
          <p:cNvSpPr txBox="1">
            <a:spLocks noChangeArrowheads="1"/>
          </p:cNvSpPr>
          <p:nvPr/>
        </p:nvSpPr>
        <p:spPr bwMode="auto">
          <a:xfrm>
            <a:off x="1006135" y="4786846"/>
            <a:ext cx="72472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US" sz="800" dirty="0" err="1">
                <a:ea typeface="MS PGothic" pitchFamily="34" charset="-128"/>
                <a:cs typeface="Times" pitchFamily="18" charset="0"/>
              </a:rPr>
              <a:t>Degn</a:t>
            </a:r>
            <a:r>
              <a:rPr lang="en-US" sz="800" dirty="0">
                <a:ea typeface="MS PGothic" pitchFamily="34" charset="-128"/>
                <a:cs typeface="Times" pitchFamily="18" charset="0"/>
              </a:rPr>
              <a:t> et </a:t>
            </a:r>
            <a:r>
              <a:rPr lang="en-US" sz="800" dirty="0" smtClean="0">
                <a:ea typeface="MS PGothic" pitchFamily="34" charset="-128"/>
                <a:cs typeface="Times" pitchFamily="18" charset="0"/>
              </a:rPr>
              <a:t>al. </a:t>
            </a:r>
            <a:r>
              <a:rPr lang="en-US" sz="800" i="1" dirty="0">
                <a:ea typeface="MS PGothic" pitchFamily="34" charset="-128"/>
                <a:cs typeface="Times" pitchFamily="18" charset="0"/>
              </a:rPr>
              <a:t>Diabetes</a:t>
            </a:r>
            <a:r>
              <a:rPr lang="en-US" sz="800" dirty="0">
                <a:ea typeface="MS PGothic" pitchFamily="34" charset="-128"/>
                <a:cs typeface="Times" pitchFamily="18" charset="0"/>
              </a:rPr>
              <a:t> 2004 (53);</a:t>
            </a:r>
            <a:r>
              <a:rPr lang="en-US" sz="800" dirty="0" smtClean="0">
                <a:ea typeface="MS PGothic" pitchFamily="34" charset="-128"/>
                <a:cs typeface="Times" pitchFamily="18" charset="0"/>
              </a:rPr>
              <a:t>1187-94 </a:t>
            </a:r>
          </a:p>
          <a:p>
            <a:r>
              <a:rPr lang="en-US" sz="800" dirty="0" smtClean="0">
                <a:ea typeface="MS PGothic" pitchFamily="34" charset="-128"/>
                <a:cs typeface="Times" pitchFamily="18" charset="0"/>
              </a:rPr>
              <a:t>Mari </a:t>
            </a:r>
            <a:r>
              <a:rPr lang="en-US" sz="800" dirty="0">
                <a:ea typeface="MS PGothic" pitchFamily="34" charset="-128"/>
                <a:cs typeface="Times" pitchFamily="18" charset="0"/>
              </a:rPr>
              <a:t>et </a:t>
            </a:r>
            <a:r>
              <a:rPr lang="en-US" sz="800" dirty="0" smtClean="0">
                <a:ea typeface="MS PGothic" pitchFamily="34" charset="-128"/>
                <a:cs typeface="Times" pitchFamily="18" charset="0"/>
              </a:rPr>
              <a:t>al. </a:t>
            </a:r>
            <a:r>
              <a:rPr lang="en-US" sz="800" i="1" dirty="0">
                <a:ea typeface="MS PGothic" pitchFamily="34" charset="-128"/>
                <a:cs typeface="Times" pitchFamily="18" charset="0"/>
              </a:rPr>
              <a:t>J </a:t>
            </a:r>
            <a:r>
              <a:rPr lang="en-US" sz="800" i="1" dirty="0" err="1">
                <a:ea typeface="MS PGothic" pitchFamily="34" charset="-128"/>
                <a:cs typeface="Times" pitchFamily="18" charset="0"/>
              </a:rPr>
              <a:t>Clin</a:t>
            </a:r>
            <a:r>
              <a:rPr lang="en-US" sz="800" i="1" dirty="0">
                <a:ea typeface="MS PGothic" pitchFamily="34" charset="-128"/>
                <a:cs typeface="Times" pitchFamily="18" charset="0"/>
              </a:rPr>
              <a:t> </a:t>
            </a:r>
            <a:r>
              <a:rPr lang="en-US" sz="800" i="1" dirty="0" err="1">
                <a:ea typeface="MS PGothic" pitchFamily="34" charset="-128"/>
                <a:cs typeface="Times" pitchFamily="18" charset="0"/>
              </a:rPr>
              <a:t>Endocinol</a:t>
            </a:r>
            <a:r>
              <a:rPr lang="en-US" sz="800" i="1" dirty="0">
                <a:ea typeface="MS PGothic" pitchFamily="34" charset="-128"/>
                <a:cs typeface="Times" pitchFamily="18" charset="0"/>
              </a:rPr>
              <a:t> </a:t>
            </a:r>
            <a:r>
              <a:rPr lang="en-US" sz="800" i="1" dirty="0" err="1">
                <a:ea typeface="MS PGothic" pitchFamily="34" charset="-128"/>
                <a:cs typeface="Times" pitchFamily="18" charset="0"/>
              </a:rPr>
              <a:t>Metab</a:t>
            </a:r>
            <a:r>
              <a:rPr lang="en-US" sz="800" dirty="0">
                <a:ea typeface="MS PGothic" pitchFamily="34" charset="-128"/>
                <a:cs typeface="Times" pitchFamily="18" charset="0"/>
              </a:rPr>
              <a:t> 2005 (90);4888-94</a:t>
            </a:r>
          </a:p>
        </p:txBody>
      </p:sp>
      <p:sp>
        <p:nvSpPr>
          <p:cNvPr id="6" name="Footer Placeholder 5"/>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4167095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4685" y="1730153"/>
            <a:ext cx="2732180" cy="1039850"/>
            <a:chOff x="1117601" y="1614041"/>
            <a:chExt cx="2732180" cy="1039850"/>
          </a:xfrm>
        </p:grpSpPr>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460" y="1614041"/>
              <a:ext cx="1321321" cy="89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50"/>
            <p:cNvSpPr txBox="1">
              <a:spLocks noChangeArrowheads="1"/>
            </p:cNvSpPr>
            <p:nvPr/>
          </p:nvSpPr>
          <p:spPr bwMode="auto">
            <a:xfrm>
              <a:off x="1117601" y="2229127"/>
              <a:ext cx="1493254" cy="253916"/>
            </a:xfrm>
            <a:prstGeom prst="rect">
              <a:avLst/>
            </a:prstGeom>
            <a:solidFill>
              <a:schemeClr val="bg1"/>
            </a:solidFill>
            <a:ln w="9525">
              <a:noFill/>
              <a:miter lim="800000"/>
              <a:headEnd/>
              <a:tailEnd/>
            </a:ln>
          </p:spPr>
          <p:txBody>
            <a:bodyPr wrap="square">
              <a:spAutoFit/>
            </a:bodyPr>
            <a:lstStyle/>
            <a:p>
              <a:pPr>
                <a:buFont typeface="Wingdings" pitchFamily="2" charset="2"/>
                <a:buChar char="ê"/>
                <a:defRPr/>
              </a:pPr>
              <a:r>
                <a:rPr lang="en-GB" sz="1050" b="0" dirty="0">
                  <a:latin typeface="Verdana"/>
                </a:rPr>
                <a:t> </a:t>
              </a:r>
              <a:r>
                <a:rPr lang="en-GB" sz="1050" dirty="0" err="1" smtClean="0">
                  <a:latin typeface="Verdana"/>
                </a:rPr>
                <a:t>Maagontlediging</a:t>
              </a:r>
              <a:endParaRPr lang="en-US" sz="1050" b="0" dirty="0">
                <a:latin typeface="Verdana"/>
              </a:endParaRPr>
            </a:p>
          </p:txBody>
        </p:sp>
        <p:sp>
          <p:nvSpPr>
            <p:cNvPr id="32" name="AutoShape 5"/>
            <p:cNvSpPr>
              <a:spLocks noChangeAspect="1" noChangeArrowheads="1"/>
            </p:cNvSpPr>
            <p:nvPr/>
          </p:nvSpPr>
          <p:spPr bwMode="auto">
            <a:xfrm>
              <a:off x="1117601" y="2225742"/>
              <a:ext cx="1448959" cy="428149"/>
            </a:xfrm>
            <a:prstGeom prst="roundRect">
              <a:avLst>
                <a:gd name="adj" fmla="val 8424"/>
              </a:avLst>
            </a:prstGeom>
            <a:noFill/>
            <a:ln w="19050">
              <a:solidFill>
                <a:srgbClr val="001965"/>
              </a:solidFill>
              <a:round/>
              <a:headEnd/>
              <a:tailEnd/>
            </a:ln>
          </p:spPr>
          <p:txBody>
            <a:bodyPr wrap="none" anchor="ctr"/>
            <a:lstStyle/>
            <a:p>
              <a:pPr algn="ctr">
                <a:defRPr/>
              </a:pPr>
              <a:endParaRPr lang="en-US" altLang="zh-CN" sz="1400" b="0" dirty="0">
                <a:latin typeface="Verdana"/>
                <a:ea typeface="宋体" charset="-122"/>
              </a:endParaRPr>
            </a:p>
          </p:txBody>
        </p:sp>
      </p:grpSp>
      <p:pic>
        <p:nvPicPr>
          <p:cNvPr id="40" name="Picture 2" descr="http://www.google.co.uk/url?source=imglanding&amp;ct=img&amp;q=http://images.suite101.com/352832_com_pancreas01.jpg&amp;sa=X&amp;ei=IxFVTvOWJpDLswb68YX-Dw&amp;ved=0CAQQ8wc&amp;usg=AFQjCNGjA_BVpHYV9HhD-_walmakFA3wx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481" y="3208169"/>
            <a:ext cx="1657350"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itle 1"/>
          <p:cNvSpPr>
            <a:spLocks noGrp="1"/>
          </p:cNvSpPr>
          <p:nvPr>
            <p:ph type="title"/>
          </p:nvPr>
        </p:nvSpPr>
        <p:spPr>
          <a:xfrm>
            <a:off x="316800" y="302060"/>
            <a:ext cx="8510400" cy="391412"/>
          </a:xfrm>
        </p:spPr>
        <p:txBody>
          <a:bodyPr/>
          <a:lstStyle/>
          <a:p>
            <a:r>
              <a:rPr lang="en-GB" altLang="zh-CN" sz="2000" dirty="0" err="1" smtClean="0"/>
              <a:t>Farmacologische</a:t>
            </a:r>
            <a:r>
              <a:rPr lang="en-GB" altLang="zh-CN" sz="2000" dirty="0" smtClean="0"/>
              <a:t> </a:t>
            </a:r>
            <a:r>
              <a:rPr lang="en-GB" altLang="zh-CN" sz="2000" dirty="0" err="1" smtClean="0"/>
              <a:t>concentratie</a:t>
            </a:r>
            <a:r>
              <a:rPr lang="en-GB" altLang="zh-CN" sz="2000" dirty="0" smtClean="0"/>
              <a:t> GLP-1 </a:t>
            </a:r>
            <a:r>
              <a:rPr lang="en-GB" altLang="zh-CN" sz="2000" dirty="0" err="1" smtClean="0"/>
              <a:t>leidt</a:t>
            </a:r>
            <a:r>
              <a:rPr lang="en-GB" altLang="zh-CN" sz="2000" dirty="0" smtClean="0"/>
              <a:t> tot extra </a:t>
            </a:r>
            <a:r>
              <a:rPr lang="en-GB" altLang="zh-CN" sz="2000" dirty="0" err="1" smtClean="0"/>
              <a:t>fysiologische</a:t>
            </a:r>
            <a:r>
              <a:rPr lang="en-GB" altLang="zh-CN" sz="2000" dirty="0" smtClean="0"/>
              <a:t> </a:t>
            </a:r>
            <a:r>
              <a:rPr lang="en-GB" altLang="zh-CN" sz="2000" dirty="0" err="1" smtClean="0"/>
              <a:t>effecten</a:t>
            </a:r>
            <a:endParaRPr lang="en-GB" sz="2000" dirty="0" smtClean="0"/>
          </a:p>
        </p:txBody>
      </p:sp>
      <p:sp>
        <p:nvSpPr>
          <p:cNvPr id="13" name="Up Arrow 12"/>
          <p:cNvSpPr/>
          <p:nvPr/>
        </p:nvSpPr>
        <p:spPr bwMode="auto">
          <a:xfrm>
            <a:off x="6071959" y="3929190"/>
            <a:ext cx="438150" cy="437326"/>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solidFill>
                <a:srgbClr val="000000"/>
              </a:solidFill>
              <a:cs typeface="Arial" pitchFamily="34" charset="0"/>
            </a:endParaRPr>
          </a:p>
        </p:txBody>
      </p:sp>
      <p:sp>
        <p:nvSpPr>
          <p:cNvPr id="14" name="Up Arrow 13"/>
          <p:cNvSpPr/>
          <p:nvPr/>
        </p:nvSpPr>
        <p:spPr bwMode="auto">
          <a:xfrm>
            <a:off x="6857772" y="1452709"/>
            <a:ext cx="438150" cy="291380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solidFill>
                <a:srgbClr val="000000"/>
              </a:solidFill>
              <a:cs typeface="Arial" pitchFamily="34" charset="0"/>
            </a:endParaRPr>
          </a:p>
        </p:txBody>
      </p:sp>
      <p:sp>
        <p:nvSpPr>
          <p:cNvPr id="15" name="TextBox 8"/>
          <p:cNvSpPr txBox="1">
            <a:spLocks noChangeArrowheads="1"/>
          </p:cNvSpPr>
          <p:nvPr/>
        </p:nvSpPr>
        <p:spPr bwMode="auto">
          <a:xfrm>
            <a:off x="4863872" y="3474371"/>
            <a:ext cx="2709862" cy="430887"/>
          </a:xfrm>
          <a:prstGeom prst="rect">
            <a:avLst/>
          </a:prstGeom>
          <a:noFill/>
          <a:ln w="9525">
            <a:noFill/>
            <a:miter lim="800000"/>
            <a:headEnd/>
            <a:tailEnd/>
          </a:ln>
        </p:spPr>
        <p:txBody>
          <a:bodyPr>
            <a:spAutoFit/>
          </a:bodyPr>
          <a:lstStyle/>
          <a:p>
            <a:pPr algn="ctr">
              <a:defRPr/>
            </a:pPr>
            <a:r>
              <a:rPr lang="en-GB" sz="1050" b="1" dirty="0" err="1" smtClean="0">
                <a:latin typeface="Verdana"/>
              </a:rPr>
              <a:t>Fysiologische</a:t>
            </a:r>
            <a:endParaRPr lang="en-GB" sz="1050" b="1" dirty="0">
              <a:latin typeface="Verdana"/>
            </a:endParaRPr>
          </a:p>
          <a:p>
            <a:pPr algn="ctr">
              <a:defRPr/>
            </a:pPr>
            <a:r>
              <a:rPr lang="en-GB" sz="1050" b="1" dirty="0">
                <a:latin typeface="Verdana"/>
              </a:rPr>
              <a:t>GLP-1 levels</a:t>
            </a:r>
            <a:endParaRPr lang="en-US" sz="1050" b="1" dirty="0">
              <a:latin typeface="Verdana"/>
            </a:endParaRPr>
          </a:p>
        </p:txBody>
      </p:sp>
      <p:sp>
        <p:nvSpPr>
          <p:cNvPr id="16" name="TextBox 9"/>
          <p:cNvSpPr txBox="1">
            <a:spLocks noChangeArrowheads="1"/>
          </p:cNvSpPr>
          <p:nvPr/>
        </p:nvSpPr>
        <p:spPr bwMode="auto">
          <a:xfrm>
            <a:off x="6475184" y="997871"/>
            <a:ext cx="2046288" cy="415498"/>
          </a:xfrm>
          <a:prstGeom prst="rect">
            <a:avLst/>
          </a:prstGeom>
          <a:noFill/>
          <a:ln w="9525">
            <a:noFill/>
            <a:miter lim="800000"/>
            <a:headEnd/>
            <a:tailEnd/>
          </a:ln>
        </p:spPr>
        <p:txBody>
          <a:bodyPr>
            <a:spAutoFit/>
          </a:bodyPr>
          <a:lstStyle/>
          <a:p>
            <a:pPr algn="ctr">
              <a:defRPr/>
            </a:pPr>
            <a:r>
              <a:rPr lang="en-GB" sz="1050" b="1" dirty="0" err="1" smtClean="0">
                <a:latin typeface="Verdana"/>
              </a:rPr>
              <a:t>Farmacologische</a:t>
            </a:r>
            <a:r>
              <a:rPr lang="en-GB" sz="1050" b="1" dirty="0" smtClean="0">
                <a:latin typeface="Verdana"/>
              </a:rPr>
              <a:t> </a:t>
            </a:r>
            <a:br>
              <a:rPr lang="en-GB" sz="1050" b="1" dirty="0" smtClean="0">
                <a:latin typeface="Verdana"/>
              </a:rPr>
            </a:br>
            <a:r>
              <a:rPr lang="en-GB" sz="1050" b="1" dirty="0" smtClean="0">
                <a:latin typeface="Verdana"/>
              </a:rPr>
              <a:t>GLP-1 </a:t>
            </a:r>
            <a:r>
              <a:rPr lang="en-GB" sz="1050" b="1" dirty="0">
                <a:latin typeface="Verdana"/>
              </a:rPr>
              <a:t>levels</a:t>
            </a:r>
            <a:endParaRPr lang="en-US" sz="1050" b="1" dirty="0">
              <a:latin typeface="Verdana"/>
            </a:endParaRPr>
          </a:p>
        </p:txBody>
      </p:sp>
      <p:cxnSp>
        <p:nvCxnSpPr>
          <p:cNvPr id="18" name="Straight Connector 17"/>
          <p:cNvCxnSpPr/>
          <p:nvPr/>
        </p:nvCxnSpPr>
        <p:spPr bwMode="auto">
          <a:xfrm>
            <a:off x="818614" y="4366803"/>
            <a:ext cx="6792913"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sp>
        <p:nvSpPr>
          <p:cNvPr id="27" name="TextBox 47"/>
          <p:cNvSpPr txBox="1">
            <a:spLocks noChangeArrowheads="1"/>
          </p:cNvSpPr>
          <p:nvPr/>
        </p:nvSpPr>
        <p:spPr bwMode="auto">
          <a:xfrm>
            <a:off x="1204684" y="4408203"/>
            <a:ext cx="6286500" cy="276999"/>
          </a:xfrm>
          <a:prstGeom prst="rect">
            <a:avLst/>
          </a:prstGeom>
          <a:noFill/>
          <a:ln w="9525">
            <a:noFill/>
            <a:miter lim="800000"/>
            <a:headEnd/>
            <a:tailEnd/>
          </a:ln>
        </p:spPr>
        <p:txBody>
          <a:bodyPr>
            <a:spAutoFit/>
          </a:bodyPr>
          <a:lstStyle/>
          <a:p>
            <a:pPr algn="ctr">
              <a:defRPr/>
            </a:pPr>
            <a:r>
              <a:rPr lang="en-GB" sz="1200" dirty="0">
                <a:latin typeface="Verdana"/>
              </a:rPr>
              <a:t>GLP-1 </a:t>
            </a:r>
            <a:r>
              <a:rPr lang="en-GB" sz="1200" dirty="0" err="1" smtClean="0">
                <a:latin typeface="Verdana"/>
              </a:rPr>
              <a:t>effecten</a:t>
            </a:r>
            <a:endParaRPr lang="en-US" sz="1200" dirty="0">
              <a:latin typeface="Verdana"/>
            </a:endParaRPr>
          </a:p>
        </p:txBody>
      </p:sp>
      <p:sp>
        <p:nvSpPr>
          <p:cNvPr id="30" name="TextBox 72"/>
          <p:cNvSpPr txBox="1">
            <a:spLocks noChangeArrowheads="1"/>
          </p:cNvSpPr>
          <p:nvPr/>
        </p:nvSpPr>
        <p:spPr bwMode="auto">
          <a:xfrm rot="16200000">
            <a:off x="-1079266" y="2622685"/>
            <a:ext cx="3338513" cy="276999"/>
          </a:xfrm>
          <a:prstGeom prst="rect">
            <a:avLst/>
          </a:prstGeom>
          <a:noFill/>
          <a:ln w="9525">
            <a:noFill/>
            <a:miter lim="800000"/>
            <a:headEnd/>
            <a:tailEnd/>
          </a:ln>
        </p:spPr>
        <p:txBody>
          <a:bodyPr>
            <a:spAutoFit/>
          </a:bodyPr>
          <a:lstStyle/>
          <a:p>
            <a:pPr algn="ctr">
              <a:defRPr/>
            </a:pPr>
            <a:r>
              <a:rPr lang="en-GB" sz="1200" dirty="0" smtClean="0">
                <a:latin typeface="Verdana"/>
              </a:rPr>
              <a:t>Plasma </a:t>
            </a:r>
            <a:r>
              <a:rPr lang="en-GB" sz="1200" dirty="0">
                <a:latin typeface="Verdana"/>
              </a:rPr>
              <a:t>GLP-1 </a:t>
            </a:r>
            <a:r>
              <a:rPr lang="en-GB" sz="1200" dirty="0" err="1">
                <a:latin typeface="Verdana"/>
              </a:rPr>
              <a:t>c</a:t>
            </a:r>
            <a:r>
              <a:rPr lang="en-GB" sz="1200" dirty="0" err="1" smtClean="0">
                <a:latin typeface="Verdana"/>
              </a:rPr>
              <a:t>oncentratie</a:t>
            </a:r>
            <a:endParaRPr lang="en-US" sz="1200" dirty="0">
              <a:latin typeface="Verdana"/>
            </a:endParaRPr>
          </a:p>
        </p:txBody>
      </p:sp>
      <p:sp>
        <p:nvSpPr>
          <p:cNvPr id="34" name="Down Arrow 33"/>
          <p:cNvSpPr/>
          <p:nvPr/>
        </p:nvSpPr>
        <p:spPr bwMode="auto">
          <a:xfrm rot="5400000">
            <a:off x="7729310" y="1018126"/>
            <a:ext cx="685800" cy="1552575"/>
          </a:xfrm>
          <a:prstGeom prst="downArrow">
            <a:avLst/>
          </a:prstGeom>
          <a:solidFill>
            <a:srgbClr val="001965"/>
          </a:solidFill>
          <a:ln>
            <a:solidFill>
              <a:srgbClr val="001965"/>
            </a:solidFill>
          </a:ln>
          <a:effectLst/>
        </p:spPr>
        <p:style>
          <a:lnRef idx="3">
            <a:scrgbClr r="0" g="0" b="0"/>
          </a:lnRef>
          <a:fillRef idx="1">
            <a:schemeClr val="lt1">
              <a:hueOff val="0"/>
              <a:satOff val="0"/>
              <a:lumOff val="0"/>
              <a:alphaOff val="0"/>
            </a:schemeClr>
          </a:fillRef>
          <a:effectRef idx="1">
            <a:scrgbClr r="0" g="0" b="0"/>
          </a:effectRef>
          <a:fontRef idx="minor">
            <a:schemeClr val="dk1">
              <a:hueOff val="0"/>
              <a:satOff val="0"/>
              <a:lumOff val="0"/>
              <a:alphaOff val="0"/>
            </a:schemeClr>
          </a:fontRef>
        </p:style>
        <p:txBody>
          <a:bodyPr anchor="ctr"/>
          <a:lstStyle/>
          <a:p>
            <a:pPr algn="ctr">
              <a:defRPr/>
            </a:pPr>
            <a:endParaRPr lang="en-GB" sz="1800" b="0" dirty="0">
              <a:solidFill>
                <a:srgbClr val="002060"/>
              </a:solidFill>
            </a:endParaRPr>
          </a:p>
        </p:txBody>
      </p:sp>
      <p:sp>
        <p:nvSpPr>
          <p:cNvPr id="35" name="TextBox 34"/>
          <p:cNvSpPr txBox="1"/>
          <p:nvPr/>
        </p:nvSpPr>
        <p:spPr>
          <a:xfrm>
            <a:off x="7357834" y="1629882"/>
            <a:ext cx="1620838" cy="307777"/>
          </a:xfrm>
          <a:prstGeom prst="rect">
            <a:avLst/>
          </a:prstGeom>
          <a:noFill/>
        </p:spPr>
        <p:txBody>
          <a:bodyPr>
            <a:spAutoFit/>
          </a:bodyPr>
          <a:lstStyle/>
          <a:p>
            <a:pPr algn="ctr">
              <a:defRPr/>
            </a:pPr>
            <a:r>
              <a:rPr lang="en-GB" sz="1400" b="1" dirty="0" smtClean="0">
                <a:solidFill>
                  <a:srgbClr val="FFFFFF"/>
                </a:solidFill>
                <a:latin typeface="Verdana"/>
                <a:cs typeface="Arial" pitchFamily="34" charset="0"/>
              </a:rPr>
              <a:t>GLP-1 RAs</a:t>
            </a:r>
            <a:endParaRPr lang="en-GB" sz="1400" b="1" dirty="0">
              <a:solidFill>
                <a:srgbClr val="FFFFFF"/>
              </a:solidFill>
              <a:latin typeface="Verdana"/>
              <a:cs typeface="Arial" pitchFamily="34" charset="0"/>
            </a:endParaRPr>
          </a:p>
        </p:txBody>
      </p:sp>
      <p:sp>
        <p:nvSpPr>
          <p:cNvPr id="36" name="Down Arrow 35"/>
          <p:cNvSpPr/>
          <p:nvPr/>
        </p:nvSpPr>
        <p:spPr bwMode="auto">
          <a:xfrm rot="5400000">
            <a:off x="7761463" y="2912423"/>
            <a:ext cx="621506" cy="1552575"/>
          </a:xfrm>
          <a:prstGeom prst="downArrow">
            <a:avLst>
              <a:gd name="adj1" fmla="val 50000"/>
              <a:gd name="adj2" fmla="val 56902"/>
            </a:avLst>
          </a:prstGeom>
          <a:solidFill>
            <a:srgbClr val="82786F"/>
          </a:solidFill>
          <a:ln>
            <a:solidFill>
              <a:srgbClr val="82786F"/>
            </a:solidFill>
          </a:ln>
          <a:effectLst/>
        </p:spPr>
        <p:style>
          <a:lnRef idx="3">
            <a:scrgbClr r="0" g="0" b="0"/>
          </a:lnRef>
          <a:fillRef idx="1">
            <a:schemeClr val="lt1">
              <a:hueOff val="0"/>
              <a:satOff val="0"/>
              <a:lumOff val="0"/>
              <a:alphaOff val="0"/>
            </a:schemeClr>
          </a:fillRef>
          <a:effectRef idx="1">
            <a:scrgbClr r="0" g="0" b="0"/>
          </a:effectRef>
          <a:fontRef idx="minor">
            <a:schemeClr val="dk1">
              <a:hueOff val="0"/>
              <a:satOff val="0"/>
              <a:lumOff val="0"/>
              <a:alphaOff val="0"/>
            </a:schemeClr>
          </a:fontRef>
        </p:style>
        <p:txBody>
          <a:bodyPr anchor="ctr"/>
          <a:lstStyle/>
          <a:p>
            <a:pPr algn="ctr">
              <a:defRPr/>
            </a:pPr>
            <a:endParaRPr lang="en-GB" sz="1800" b="0" dirty="0">
              <a:solidFill>
                <a:srgbClr val="002060"/>
              </a:solidFill>
            </a:endParaRPr>
          </a:p>
        </p:txBody>
      </p:sp>
      <p:sp>
        <p:nvSpPr>
          <p:cNvPr id="37" name="TextBox 36"/>
          <p:cNvSpPr txBox="1"/>
          <p:nvPr/>
        </p:nvSpPr>
        <p:spPr>
          <a:xfrm>
            <a:off x="7211794" y="3546312"/>
            <a:ext cx="1851025" cy="307777"/>
          </a:xfrm>
          <a:prstGeom prst="rect">
            <a:avLst/>
          </a:prstGeom>
          <a:noFill/>
        </p:spPr>
        <p:txBody>
          <a:bodyPr>
            <a:spAutoFit/>
          </a:bodyPr>
          <a:lstStyle/>
          <a:p>
            <a:pPr algn="ctr">
              <a:defRPr/>
            </a:pPr>
            <a:r>
              <a:rPr lang="en-GB" sz="1400" b="1" dirty="0">
                <a:latin typeface="Verdana"/>
                <a:cs typeface="Arial" pitchFamily="34" charset="0"/>
              </a:rPr>
              <a:t>DPP-4is</a:t>
            </a:r>
          </a:p>
        </p:txBody>
      </p:sp>
      <p:cxnSp>
        <p:nvCxnSpPr>
          <p:cNvPr id="17" name="Straight Connector 16"/>
          <p:cNvCxnSpPr/>
          <p:nvPr/>
        </p:nvCxnSpPr>
        <p:spPr bwMode="auto">
          <a:xfrm flipV="1">
            <a:off x="830034" y="1022872"/>
            <a:ext cx="0" cy="3344387"/>
          </a:xfrm>
          <a:prstGeom prst="line">
            <a:avLst/>
          </a:prstGeom>
          <a:ln w="28575">
            <a:solidFill>
              <a:srgbClr val="001965"/>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Up Arrow 42"/>
          <p:cNvSpPr/>
          <p:nvPr/>
        </p:nvSpPr>
        <p:spPr bwMode="auto">
          <a:xfrm rot="3547236">
            <a:off x="3318531" y="-277925"/>
            <a:ext cx="328613" cy="5998216"/>
          </a:xfrm>
          <a:prstGeom prst="upArrow">
            <a:avLst>
              <a:gd name="adj1" fmla="val 50000"/>
              <a:gd name="adj2" fmla="val 651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dirty="0">
              <a:solidFill>
                <a:srgbClr val="000000"/>
              </a:solidFill>
              <a:cs typeface="Arial" pitchFamily="34" charset="0"/>
            </a:endParaRPr>
          </a:p>
        </p:txBody>
      </p:sp>
      <p:grpSp>
        <p:nvGrpSpPr>
          <p:cNvPr id="2" name="Group 30"/>
          <p:cNvGrpSpPr>
            <a:grpSpLocks/>
          </p:cNvGrpSpPr>
          <p:nvPr/>
        </p:nvGrpSpPr>
        <p:grpSpPr bwMode="auto">
          <a:xfrm>
            <a:off x="4767799" y="1112791"/>
            <a:ext cx="888494" cy="677444"/>
            <a:chOff x="4037241" y="1385437"/>
            <a:chExt cx="1050697" cy="1068838"/>
          </a:xfrm>
        </p:grpSpPr>
        <p:pic>
          <p:nvPicPr>
            <p:cNvPr id="75802" name="Picture 40" descr="Picture of someone standing on weighing sc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063" y="1393825"/>
              <a:ext cx="10318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22" name="AutoShape 5"/>
            <p:cNvSpPr>
              <a:spLocks noChangeAspect="1" noChangeArrowheads="1"/>
            </p:cNvSpPr>
            <p:nvPr/>
          </p:nvSpPr>
          <p:spPr bwMode="auto">
            <a:xfrm>
              <a:off x="4037241" y="1385437"/>
              <a:ext cx="1042761" cy="1052956"/>
            </a:xfrm>
            <a:prstGeom prst="roundRect">
              <a:avLst>
                <a:gd name="adj" fmla="val 3560"/>
              </a:avLst>
            </a:prstGeom>
            <a:noFill/>
            <a:ln w="19050">
              <a:solidFill>
                <a:srgbClr val="001965"/>
              </a:solidFill>
              <a:round/>
              <a:headEnd/>
              <a:tailEnd/>
            </a:ln>
          </p:spPr>
          <p:txBody>
            <a:bodyPr wrap="none" anchor="ctr"/>
            <a:lstStyle/>
            <a:p>
              <a:pPr algn="ctr">
                <a:defRPr/>
              </a:pPr>
              <a:endParaRPr lang="en-US" altLang="zh-CN" sz="1400" b="0" dirty="0">
                <a:latin typeface="Verdana"/>
                <a:ea typeface="宋体" charset="-122"/>
              </a:endParaRPr>
            </a:p>
          </p:txBody>
        </p:sp>
      </p:grpSp>
      <p:grpSp>
        <p:nvGrpSpPr>
          <p:cNvPr id="3" name="Group 24"/>
          <p:cNvGrpSpPr>
            <a:grpSpLocks/>
          </p:cNvGrpSpPr>
          <p:nvPr/>
        </p:nvGrpSpPr>
        <p:grpSpPr bwMode="auto">
          <a:xfrm>
            <a:off x="3222399" y="3669306"/>
            <a:ext cx="2297942" cy="671097"/>
            <a:chOff x="1376871" y="2656114"/>
            <a:chExt cx="2203449" cy="896495"/>
          </a:xfrm>
        </p:grpSpPr>
        <p:sp>
          <p:nvSpPr>
            <p:cNvPr id="38" name="TextBox 31"/>
            <p:cNvSpPr txBox="1">
              <a:spLocks noChangeArrowheads="1"/>
            </p:cNvSpPr>
            <p:nvPr/>
          </p:nvSpPr>
          <p:spPr bwMode="auto">
            <a:xfrm>
              <a:off x="1463722" y="2679971"/>
              <a:ext cx="2071564" cy="872638"/>
            </a:xfrm>
            <a:prstGeom prst="rect">
              <a:avLst/>
            </a:prstGeom>
            <a:noFill/>
            <a:ln w="9525">
              <a:noFill/>
              <a:miter lim="800000"/>
              <a:headEnd/>
              <a:tailEnd/>
            </a:ln>
          </p:spPr>
          <p:txBody>
            <a:bodyPr lIns="90000" tIns="72000" bIns="72000">
              <a:spAutoFit/>
            </a:bodyPr>
            <a:lstStyle/>
            <a:p>
              <a:pPr>
                <a:defRPr/>
              </a:pPr>
              <a:r>
                <a:rPr lang="en-GB" sz="1400" b="0" normalizeH="1" baseline="10000" dirty="0">
                  <a:latin typeface="Verdana"/>
                  <a:sym typeface="Wingdings"/>
                </a:rPr>
                <a:t></a:t>
              </a:r>
              <a:r>
                <a:rPr lang="en-GB" sz="1050" b="0" dirty="0">
                  <a:latin typeface="Verdana"/>
                  <a:sym typeface="Wingdings"/>
                </a:rPr>
                <a:t> </a:t>
              </a:r>
              <a:r>
                <a:rPr lang="en-GB" sz="1050" b="0" dirty="0" smtClean="0">
                  <a:latin typeface="Verdana"/>
                </a:rPr>
                <a:t>Insuline</a:t>
              </a:r>
              <a:endParaRPr lang="en-GB" sz="1050" b="0" dirty="0">
                <a:latin typeface="Verdana"/>
              </a:endParaRPr>
            </a:p>
            <a:p>
              <a:pPr>
                <a:defRPr/>
              </a:pPr>
              <a:r>
                <a:rPr lang="en-GB" sz="1050" b="0" dirty="0">
                  <a:latin typeface="Verdana"/>
                  <a:sym typeface="Wingdings"/>
                </a:rPr>
                <a:t> </a:t>
              </a:r>
              <a:r>
                <a:rPr lang="en-GB" sz="1050" b="0" dirty="0">
                  <a:latin typeface="Verdana"/>
                </a:rPr>
                <a:t>Glucagon</a:t>
              </a:r>
              <a:endParaRPr lang="en-US" sz="1050" b="0" dirty="0">
                <a:latin typeface="Verdana"/>
              </a:endParaRPr>
            </a:p>
            <a:p>
              <a:pPr>
                <a:defRPr/>
              </a:pPr>
              <a:r>
                <a:rPr lang="en-GB" sz="1050" b="0" dirty="0">
                  <a:latin typeface="Verdana"/>
                  <a:sym typeface="Wingdings"/>
                </a:rPr>
                <a:t>=  </a:t>
              </a:r>
              <a:r>
                <a:rPr lang="en-GB" sz="1050" b="0" dirty="0">
                  <a:latin typeface="Verdana"/>
                </a:rPr>
                <a:t>Plasma </a:t>
              </a:r>
              <a:r>
                <a:rPr lang="en-GB" sz="1050" b="0" dirty="0" smtClean="0">
                  <a:latin typeface="Verdana"/>
                </a:rPr>
                <a:t>glucose</a:t>
              </a:r>
              <a:r>
                <a:rPr lang="en-GB" sz="1050" b="0" baseline="30000" dirty="0" smtClean="0">
                  <a:latin typeface="Verdana"/>
                </a:rPr>
                <a:t>2</a:t>
              </a:r>
              <a:endParaRPr lang="en-GB" sz="900" b="0" dirty="0">
                <a:latin typeface="Verdana"/>
              </a:endParaRPr>
            </a:p>
          </p:txBody>
        </p:sp>
        <p:sp>
          <p:nvSpPr>
            <p:cNvPr id="24" name="AutoShape 5"/>
            <p:cNvSpPr>
              <a:spLocks noChangeAspect="1" noChangeArrowheads="1"/>
            </p:cNvSpPr>
            <p:nvPr/>
          </p:nvSpPr>
          <p:spPr bwMode="auto">
            <a:xfrm>
              <a:off x="1376871" y="2656114"/>
              <a:ext cx="2203449" cy="798438"/>
            </a:xfrm>
            <a:prstGeom prst="roundRect">
              <a:avLst>
                <a:gd name="adj" fmla="val 3560"/>
              </a:avLst>
            </a:prstGeom>
            <a:noFill/>
            <a:ln w="19050">
              <a:solidFill>
                <a:srgbClr val="001965"/>
              </a:solidFill>
              <a:round/>
              <a:headEnd/>
              <a:tailEnd/>
            </a:ln>
          </p:spPr>
          <p:txBody>
            <a:bodyPr wrap="none" anchor="ctr"/>
            <a:lstStyle/>
            <a:p>
              <a:pPr algn="ctr">
                <a:defRPr/>
              </a:pPr>
              <a:endParaRPr lang="en-US" altLang="zh-CN" sz="1050" b="0" dirty="0">
                <a:latin typeface="Verdana"/>
                <a:ea typeface="宋体" charset="-122"/>
              </a:endParaRPr>
            </a:p>
          </p:txBody>
        </p:sp>
      </p:grpSp>
      <p:grpSp>
        <p:nvGrpSpPr>
          <p:cNvPr id="4" name="Group 28"/>
          <p:cNvGrpSpPr>
            <a:grpSpLocks/>
          </p:cNvGrpSpPr>
          <p:nvPr/>
        </p:nvGrpSpPr>
        <p:grpSpPr bwMode="auto">
          <a:xfrm>
            <a:off x="4473842" y="1844299"/>
            <a:ext cx="1913433" cy="601266"/>
            <a:chOff x="3766911" y="2590801"/>
            <a:chExt cx="1692526" cy="801688"/>
          </a:xfrm>
        </p:grpSpPr>
        <p:sp>
          <p:nvSpPr>
            <p:cNvPr id="26" name="AutoShape 5"/>
            <p:cNvSpPr>
              <a:spLocks noChangeAspect="1" noChangeArrowheads="1"/>
            </p:cNvSpPr>
            <p:nvPr/>
          </p:nvSpPr>
          <p:spPr bwMode="auto">
            <a:xfrm>
              <a:off x="3766911" y="2590801"/>
              <a:ext cx="1692526" cy="801688"/>
            </a:xfrm>
            <a:prstGeom prst="roundRect">
              <a:avLst>
                <a:gd name="adj" fmla="val 3560"/>
              </a:avLst>
            </a:prstGeom>
            <a:solidFill>
              <a:schemeClr val="bg1"/>
            </a:solidFill>
            <a:ln w="19050">
              <a:solidFill>
                <a:srgbClr val="001965"/>
              </a:solidFill>
              <a:round/>
              <a:headEnd/>
              <a:tailEnd/>
            </a:ln>
          </p:spPr>
          <p:txBody>
            <a:bodyPr wrap="none" anchor="ctr"/>
            <a:lstStyle/>
            <a:p>
              <a:pPr algn="ctr">
                <a:defRPr/>
              </a:pPr>
              <a:endParaRPr lang="en-US" altLang="zh-CN" sz="1050" b="0" dirty="0">
                <a:latin typeface="Verdana"/>
                <a:ea typeface="宋体" charset="-122"/>
              </a:endParaRPr>
            </a:p>
          </p:txBody>
        </p:sp>
        <p:sp>
          <p:nvSpPr>
            <p:cNvPr id="28" name="TextBox 50"/>
            <p:cNvSpPr txBox="1">
              <a:spLocks noChangeArrowheads="1"/>
            </p:cNvSpPr>
            <p:nvPr/>
          </p:nvSpPr>
          <p:spPr bwMode="auto">
            <a:xfrm>
              <a:off x="3838370" y="2614932"/>
              <a:ext cx="1535936" cy="769441"/>
            </a:xfrm>
            <a:prstGeom prst="rect">
              <a:avLst/>
            </a:prstGeom>
            <a:solidFill>
              <a:schemeClr val="bg1"/>
            </a:solidFill>
            <a:ln w="9525">
              <a:noFill/>
              <a:miter lim="800000"/>
              <a:headEnd/>
              <a:tailEnd/>
            </a:ln>
          </p:spPr>
          <p:txBody>
            <a:bodyPr wrap="square">
              <a:spAutoFit/>
            </a:bodyPr>
            <a:lstStyle/>
            <a:p>
              <a:pPr>
                <a:buFont typeface="Wingdings" pitchFamily="2" charset="2"/>
                <a:buChar char="ê"/>
                <a:defRPr/>
              </a:pPr>
              <a:r>
                <a:rPr lang="en-GB" sz="1050" b="0" dirty="0">
                  <a:latin typeface="Verdana"/>
                </a:rPr>
                <a:t> </a:t>
              </a:r>
              <a:r>
                <a:rPr lang="en-GB" sz="1050" b="0" dirty="0" err="1" smtClean="0">
                  <a:latin typeface="Verdana"/>
                </a:rPr>
                <a:t>Eetlust</a:t>
              </a:r>
              <a:endParaRPr lang="en-GB" sz="1050" b="0" dirty="0">
                <a:latin typeface="Verdana"/>
              </a:endParaRPr>
            </a:p>
            <a:p>
              <a:pPr>
                <a:buFont typeface="Wingdings" pitchFamily="2" charset="2"/>
                <a:buChar char="ê"/>
                <a:defRPr/>
              </a:pPr>
              <a:r>
                <a:rPr lang="en-GB" sz="1050" b="0" dirty="0">
                  <a:latin typeface="Verdana"/>
                  <a:sym typeface="Wingdings"/>
                </a:rPr>
                <a:t> </a:t>
              </a:r>
              <a:r>
                <a:rPr lang="en-GB" sz="1050" dirty="0" err="1" smtClean="0">
                  <a:latin typeface="Verdana"/>
                  <a:sym typeface="Wingdings"/>
                </a:rPr>
                <a:t>Voedsel</a:t>
              </a:r>
              <a:r>
                <a:rPr lang="en-GB" sz="1050" dirty="0" smtClean="0">
                  <a:latin typeface="Verdana"/>
                  <a:sym typeface="Wingdings"/>
                </a:rPr>
                <a:t> </a:t>
              </a:r>
              <a:r>
                <a:rPr lang="en-GB" sz="1050" dirty="0" err="1" smtClean="0">
                  <a:latin typeface="Verdana"/>
                  <a:sym typeface="Wingdings"/>
                </a:rPr>
                <a:t>inname</a:t>
              </a:r>
              <a:endParaRPr lang="en-GB" sz="1050" b="0" dirty="0">
                <a:latin typeface="Verdana"/>
              </a:endParaRPr>
            </a:p>
            <a:p>
              <a:pPr>
                <a:defRPr/>
              </a:pPr>
              <a:r>
                <a:rPr lang="en-GB" sz="1050" b="0" dirty="0">
                  <a:latin typeface="Verdana"/>
                </a:rPr>
                <a:t>= </a:t>
              </a:r>
              <a:r>
                <a:rPr lang="en-GB" sz="1050" b="0" dirty="0" smtClean="0">
                  <a:latin typeface="Verdana"/>
                </a:rPr>
                <a:t>Gewichtsverlies</a:t>
              </a:r>
              <a:r>
                <a:rPr lang="en-GB" sz="1050" b="0" baseline="30000" dirty="0" smtClean="0">
                  <a:latin typeface="Verdana"/>
                </a:rPr>
                <a:t>2</a:t>
              </a:r>
              <a:endParaRPr lang="en-US" sz="1050" b="0" dirty="0">
                <a:latin typeface="Verdana"/>
              </a:endParaRPr>
            </a:p>
          </p:txBody>
        </p:sp>
      </p:grpSp>
      <p:sp>
        <p:nvSpPr>
          <p:cNvPr id="33" name="TextBox 9"/>
          <p:cNvSpPr txBox="1">
            <a:spLocks noChangeArrowheads="1"/>
          </p:cNvSpPr>
          <p:nvPr/>
        </p:nvSpPr>
        <p:spPr bwMode="auto">
          <a:xfrm>
            <a:off x="1006135" y="4786846"/>
            <a:ext cx="72472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sz="800" dirty="0" err="1">
                <a:latin typeface="Verdana"/>
                <a:cs typeface="Arial" pitchFamily="34" charset="0"/>
              </a:rPr>
              <a:t>Naar</a:t>
            </a:r>
            <a:r>
              <a:rPr lang="en-GB" sz="800" dirty="0">
                <a:latin typeface="Verdana"/>
                <a:cs typeface="Arial" pitchFamily="34" charset="0"/>
              </a:rPr>
              <a:t>: Holst JJ et al. </a:t>
            </a:r>
            <a:r>
              <a:rPr lang="en-GB" sz="800" i="1" dirty="0">
                <a:latin typeface="Verdana"/>
                <a:cs typeface="Arial" pitchFamily="34" charset="0"/>
              </a:rPr>
              <a:t>Trends </a:t>
            </a:r>
            <a:r>
              <a:rPr lang="en-GB" sz="800" i="1" dirty="0" err="1">
                <a:latin typeface="Verdana"/>
                <a:cs typeface="Arial" pitchFamily="34" charset="0"/>
              </a:rPr>
              <a:t>Mol</a:t>
            </a:r>
            <a:r>
              <a:rPr lang="en-GB" sz="800" i="1" dirty="0">
                <a:latin typeface="Verdana"/>
                <a:cs typeface="Arial" pitchFamily="34" charset="0"/>
              </a:rPr>
              <a:t> Med</a:t>
            </a:r>
            <a:r>
              <a:rPr lang="en-GB" sz="800" dirty="0">
                <a:latin typeface="Verdana"/>
                <a:cs typeface="Arial" pitchFamily="34" charset="0"/>
              </a:rPr>
              <a:t> </a:t>
            </a:r>
            <a:r>
              <a:rPr lang="en-GB" sz="800" dirty="0" smtClean="0">
                <a:latin typeface="Verdana"/>
                <a:cs typeface="Arial" pitchFamily="34" charset="0"/>
              </a:rPr>
              <a:t>2008;14:161–168</a:t>
            </a:r>
          </a:p>
          <a:p>
            <a:pPr>
              <a:defRPr/>
            </a:pPr>
            <a:r>
              <a:rPr lang="en-GB" sz="800" dirty="0" smtClean="0">
                <a:latin typeface="Verdana"/>
                <a:cs typeface="Arial" pitchFamily="34" charset="0"/>
              </a:rPr>
              <a:t>2</a:t>
            </a:r>
            <a:r>
              <a:rPr lang="en-GB" sz="800" dirty="0">
                <a:latin typeface="Verdana"/>
                <a:cs typeface="Arial" pitchFamily="34" charset="0"/>
              </a:rPr>
              <a:t>. </a:t>
            </a:r>
            <a:r>
              <a:rPr lang="en-US" sz="800" dirty="0">
                <a:latin typeface="Verdana"/>
                <a:ea typeface="宋体" pitchFamily="2" charset="-122"/>
              </a:rPr>
              <a:t>Flint A et al.</a:t>
            </a:r>
            <a:r>
              <a:rPr lang="en-US" sz="800" i="1" dirty="0">
                <a:latin typeface="Verdana"/>
                <a:ea typeface="宋体" pitchFamily="2" charset="-122"/>
              </a:rPr>
              <a:t> </a:t>
            </a:r>
            <a:r>
              <a:rPr lang="en-US" sz="800" i="1" dirty="0" err="1">
                <a:latin typeface="Verdana"/>
                <a:ea typeface="宋体" pitchFamily="2" charset="-122"/>
              </a:rPr>
              <a:t>Adv</a:t>
            </a:r>
            <a:r>
              <a:rPr lang="en-US" sz="800" i="1" dirty="0">
                <a:latin typeface="Verdana"/>
                <a:ea typeface="宋体" pitchFamily="2" charset="-122"/>
              </a:rPr>
              <a:t> </a:t>
            </a:r>
            <a:r>
              <a:rPr lang="en-US" sz="800" i="1" dirty="0" err="1">
                <a:latin typeface="Verdana"/>
                <a:ea typeface="宋体" pitchFamily="2" charset="-122"/>
              </a:rPr>
              <a:t>Ther</a:t>
            </a:r>
            <a:r>
              <a:rPr lang="en-US" sz="800" dirty="0">
                <a:latin typeface="Verdana"/>
                <a:ea typeface="宋体" pitchFamily="2" charset="-122"/>
              </a:rPr>
              <a:t> 2011;28:213–226</a:t>
            </a:r>
            <a:endParaRPr lang="en-GB" sz="800" dirty="0">
              <a:latin typeface="Verdana"/>
              <a:cs typeface="Arial" pitchFamily="34" charset="0"/>
            </a:endParaRPr>
          </a:p>
        </p:txBody>
      </p:sp>
    </p:spTree>
    <p:extLst>
      <p:ext uri="{BB962C8B-B14F-4D97-AF65-F5344CB8AC3E}">
        <p14:creationId xmlns:p14="http://schemas.microsoft.com/office/powerpoint/2010/main" val="9167954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smtClean="0"/>
              <a:t>GLP-1 </a:t>
            </a:r>
            <a:r>
              <a:rPr lang="en-GB" sz="2000" dirty="0" err="1" smtClean="0"/>
              <a:t>receptoragonisten</a:t>
            </a:r>
            <a:r>
              <a:rPr lang="en-GB" sz="2000" dirty="0" smtClean="0"/>
              <a:t>: </a:t>
            </a:r>
            <a:r>
              <a:rPr lang="en-GB" sz="2000" dirty="0" err="1" smtClean="0"/>
              <a:t>frequentie</a:t>
            </a:r>
            <a:r>
              <a:rPr lang="en-GB" sz="2000" dirty="0" smtClean="0"/>
              <a:t> en </a:t>
            </a:r>
            <a:r>
              <a:rPr lang="en-GB" sz="2000" dirty="0" err="1" smtClean="0"/>
              <a:t>dosering</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396362286"/>
              </p:ext>
            </p:extLst>
          </p:nvPr>
        </p:nvGraphicFramePr>
        <p:xfrm>
          <a:off x="373438" y="1284268"/>
          <a:ext cx="8453761" cy="2263735"/>
        </p:xfrm>
        <a:graphic>
          <a:graphicData uri="http://schemas.openxmlformats.org/drawingml/2006/table">
            <a:tbl>
              <a:tblPr/>
              <a:tblGrid>
                <a:gridCol w="2258114"/>
                <a:gridCol w="1169412"/>
                <a:gridCol w="1947301"/>
                <a:gridCol w="3078934"/>
              </a:tblGrid>
              <a:tr h="209768">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GLP-1ra</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Frequentie</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Tijdstip</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Dosering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accent2"/>
                    </a:solidFill>
                  </a:tcPr>
                </a:tc>
              </a:tr>
              <a:tr h="340893">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dulaglutide</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Trulicity</a:t>
                      </a:r>
                      <a:r>
                        <a:rPr kumimoji="0" lang="nl-NL" altLang="en-US" sz="900" b="1"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1 x per week</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Kan op elk moment van de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Monotherapie: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s.c</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0,75 mg 1 x per week.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Adjuvante</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therapie: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s.c</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1,5 mg 1 x per week.</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472017">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exenatide</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Byetta</a:t>
                      </a:r>
                      <a:r>
                        <a:rPr kumimoji="0" lang="nl-NL" altLang="en-US" sz="900" b="1"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2 x per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&lt; 60 min voor ontbijt en avondmaaltijd.</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Begindosering: 5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μg</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2 x per dag gedurende minstens 1 maand.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Zonodig</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verhogen tot max. 10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μg</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2 x per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209768">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exenatide</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Bydureon</a:t>
                      </a:r>
                      <a:r>
                        <a:rPr kumimoji="0" lang="nl-NL" altLang="en-US" sz="900" b="1"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1 x per week</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Steeds op dezelfde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 mg 1 x per week.</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603142">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liraglutide</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Victoza</a:t>
                      </a:r>
                      <a:r>
                        <a:rPr kumimoji="0" lang="nl-NL" altLang="en-US" sz="900" b="1"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1 x per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Onafhankelijk maaltijd, elke dag rond zelfde tijdstip.</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Startdosis 0,6 mg, na ten minste 1 week en geen misselijkheid 1,2 mg. Bij onvoldoende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glykemische</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controle na ten minste 1 week 1,8 mg.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340893">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lixisenatide</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a:t>
                      </a:r>
                      <a:r>
                        <a:rPr kumimoji="0" lang="nl-NL" altLang="en-US" sz="900" b="1"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Lyxumia</a:t>
                      </a:r>
                      <a:r>
                        <a:rPr kumimoji="0" lang="nl-NL" altLang="en-US" sz="900" b="1" i="0" u="none" strike="noStrike" cap="none" normalizeH="0" baseline="30000" dirty="0" smtClean="0">
                          <a:ln>
                            <a:noFill/>
                          </a:ln>
                          <a:solidFill>
                            <a:schemeClr val="tx1"/>
                          </a:solidFill>
                          <a:effectLst/>
                          <a:latin typeface="Arial" pitchFamily="34" charset="0"/>
                          <a:ea typeface="MS PGothic" pitchFamily="34" charset="-128"/>
                          <a:cs typeface="Arial" pitchFamily="34" charset="0"/>
                        </a:rPr>
                        <a:t>®</a:t>
                      </a:r>
                      <a:r>
                        <a:rPr kumimoji="0" lang="nl-NL" altLang="en-US" sz="9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1 x per dag</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smtClean="0">
                          <a:ln>
                            <a:noFill/>
                          </a:ln>
                          <a:solidFill>
                            <a:schemeClr val="tx1"/>
                          </a:solidFill>
                          <a:effectLst/>
                          <a:latin typeface="Arial" pitchFamily="34" charset="0"/>
                          <a:ea typeface="MS PGothic" pitchFamily="34" charset="-128"/>
                          <a:cs typeface="Arial" pitchFamily="34" charset="0"/>
                        </a:rPr>
                        <a:t>Binnen het uur voorafgaand aan ontbijt of avondeten.</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0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defRPr>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defRPr sz="14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defRPr sz="14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sz="1400">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Startdosis 10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μg</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 gedurende 14 dagen, daarna onderhoudsdosering 20 </a:t>
                      </a:r>
                      <a:r>
                        <a:rPr kumimoji="0" lang="nl-NL" altLang="en-US" sz="900" b="0" i="0" u="none" strike="noStrike" cap="none" normalizeH="0" baseline="0" dirty="0" err="1" smtClean="0">
                          <a:ln>
                            <a:noFill/>
                          </a:ln>
                          <a:solidFill>
                            <a:schemeClr val="tx1"/>
                          </a:solidFill>
                          <a:effectLst/>
                          <a:latin typeface="Arial" pitchFamily="34" charset="0"/>
                          <a:ea typeface="MS PGothic" pitchFamily="34" charset="-128"/>
                          <a:cs typeface="Arial" pitchFamily="34" charset="0"/>
                        </a:rPr>
                        <a:t>μg</a:t>
                      </a:r>
                      <a:r>
                        <a:rPr kumimoji="0" lang="nl-NL" altLang="en-US" sz="900" b="0"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t>
                      </a:r>
                    </a:p>
                  </a:txBody>
                  <a:tcPr marL="91434" marR="91434" marT="45702" marB="45702"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373438" y="3752694"/>
            <a:ext cx="7862986" cy="430887"/>
          </a:xfrm>
          <a:prstGeom prst="rect">
            <a:avLst/>
          </a:prstGeom>
          <a:noFill/>
        </p:spPr>
        <p:txBody>
          <a:bodyPr wrap="square" rtlCol="0">
            <a:spAutoFit/>
          </a:bodyPr>
          <a:lstStyle/>
          <a:p>
            <a:pPr marL="171450" indent="-171450">
              <a:spcBef>
                <a:spcPct val="0"/>
              </a:spcBef>
              <a:buFont typeface="Arial" panose="020B0604020202020204" pitchFamily="34" charset="0"/>
              <a:buChar char="•"/>
            </a:pPr>
            <a:r>
              <a:rPr lang="nl-NL" altLang="en-US" sz="1100" dirty="0"/>
              <a:t>Geen zelfcontrole </a:t>
            </a:r>
            <a:r>
              <a:rPr lang="nl-NL" altLang="en-US" sz="1100" dirty="0" smtClean="0"/>
              <a:t>van de bloedglucose nodig</a:t>
            </a:r>
            <a:r>
              <a:rPr lang="nl-NL" altLang="en-US" sz="1100" dirty="0"/>
              <a:t>, ook niet bij ophogen dosis. In combinatie met SU </a:t>
            </a:r>
            <a:r>
              <a:rPr lang="nl-NL" altLang="en-US" sz="1100" dirty="0" smtClean="0"/>
              <a:t>of basale insuline kan </a:t>
            </a:r>
            <a:r>
              <a:rPr lang="nl-NL" altLang="en-US" sz="1100" dirty="0"/>
              <a:t>zelfcontrole wel nodig zijn om de dosis van het SU </a:t>
            </a:r>
            <a:r>
              <a:rPr lang="nl-NL" altLang="en-US" sz="1100" dirty="0" smtClean="0"/>
              <a:t>of basale insuline aan </a:t>
            </a:r>
            <a:r>
              <a:rPr lang="nl-NL" altLang="en-US" sz="1100" dirty="0"/>
              <a:t>te passen</a:t>
            </a:r>
            <a:r>
              <a:rPr lang="nl-NL" altLang="en-US" sz="1100" dirty="0" smtClean="0"/>
              <a:t>.</a:t>
            </a:r>
          </a:p>
        </p:txBody>
      </p:sp>
      <p:sp>
        <p:nvSpPr>
          <p:cNvPr id="6" name="TextBox 9"/>
          <p:cNvSpPr txBox="1">
            <a:spLocks noChangeArrowheads="1"/>
          </p:cNvSpPr>
          <p:nvPr/>
        </p:nvSpPr>
        <p:spPr bwMode="auto">
          <a:xfrm>
            <a:off x="951117" y="4631730"/>
            <a:ext cx="72472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GB" sz="800" dirty="0" err="1" smtClean="0"/>
              <a:t>Bron</a:t>
            </a:r>
            <a:r>
              <a:rPr lang="en-GB" sz="800" dirty="0" smtClean="0"/>
              <a:t> betreffende de </a:t>
            </a:r>
            <a:r>
              <a:rPr lang="en-GB" sz="800" dirty="0" err="1" smtClean="0"/>
              <a:t>geneesmiddelen</a:t>
            </a:r>
            <a:r>
              <a:rPr lang="en-GB" sz="800" dirty="0" smtClean="0"/>
              <a:t>	</a:t>
            </a:r>
            <a:endParaRPr lang="en-GB" sz="800" baseline="30000" dirty="0"/>
          </a:p>
        </p:txBody>
      </p:sp>
    </p:spTree>
    <p:extLst>
      <p:ext uri="{BB962C8B-B14F-4D97-AF65-F5344CB8AC3E}">
        <p14:creationId xmlns:p14="http://schemas.microsoft.com/office/powerpoint/2010/main" val="260183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t>18:40-19:00	NHG BOT behandeling</a:t>
            </a:r>
          </a:p>
          <a:p>
            <a:endParaRPr lang="en-GB" b="1" dirty="0" smtClean="0"/>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solidFill>
                  <a:schemeClr val="bg1">
                    <a:lumMod val="50000"/>
                  </a:schemeClr>
                </a:solidFill>
              </a:rPr>
              <a:t>	</a:t>
            </a:r>
            <a:endParaRPr lang="en-GB" b="1" dirty="0">
              <a:solidFill>
                <a:schemeClr val="bg1">
                  <a:lumMod val="50000"/>
                </a:schemeClr>
              </a:solidFill>
            </a:endParaRPr>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kennistoets</a:t>
            </a:r>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Medicamenteuze behandeling </a:t>
            </a:r>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2</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een SU toe*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3</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NPH-insuline eenmaaldaags toe </a:t>
            </a:r>
            <a:r>
              <a:rPr lang="nl-NL" sz="1100" baseline="30000" noProof="1" smtClean="0">
                <a:solidFill>
                  <a:srgbClr val="FFFFFF"/>
                </a:solidFill>
                <a:ea typeface="MS PGothic" pitchFamily="34" charset="-128"/>
              </a:rPr>
              <a:t>†</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20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4b</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2" name="TextBox 1"/>
          <p:cNvSpPr txBox="1"/>
          <p:nvPr/>
        </p:nvSpPr>
        <p:spPr>
          <a:xfrm>
            <a:off x="192157" y="4820982"/>
            <a:ext cx="8847068"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nl-NL" sz="800" dirty="0" smtClean="0">
                <a:solidFill>
                  <a:srgbClr val="001965"/>
                </a:solidFill>
              </a:rPr>
              <a:t>SU: Sulfonylureumderivaat</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Stappenplan medicamenteuze behandeling</a:t>
            </a:r>
            <a:endParaRPr lang="nl-NL"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nl-NL" sz="900" dirty="0" smtClean="0">
                <a:solidFill>
                  <a:srgbClr val="001965"/>
                </a:solidFill>
              </a:rPr>
              <a:t>* Van de </a:t>
            </a:r>
            <a:r>
              <a:rPr lang="nl-NL" sz="900" dirty="0" err="1" smtClean="0">
                <a:solidFill>
                  <a:srgbClr val="001965"/>
                </a:solidFill>
              </a:rPr>
              <a:t>sulfonylureumderivaten</a:t>
            </a:r>
            <a:r>
              <a:rPr lang="nl-NL" sz="900" dirty="0" smtClean="0">
                <a:solidFill>
                  <a:srgbClr val="001965"/>
                </a:solidFill>
              </a:rPr>
              <a:t> gaat de voorkeur uit naar </a:t>
            </a:r>
            <a:r>
              <a:rPr lang="nl-NL" sz="900" dirty="0" err="1" smtClean="0">
                <a:solidFill>
                  <a:srgbClr val="001965"/>
                </a:solidFill>
              </a:rPr>
              <a:t>gliclazide</a:t>
            </a:r>
            <a:endParaRPr lang="nl-NL" sz="900" dirty="0" smtClean="0">
              <a:solidFill>
                <a:srgbClr val="001965"/>
              </a:solidFill>
            </a:endParaRPr>
          </a:p>
          <a:p>
            <a:r>
              <a:rPr lang="nl-NL" sz="900" dirty="0" smtClean="0">
                <a:solidFill>
                  <a:srgbClr val="001965"/>
                </a:solidFill>
              </a:rPr>
              <a:t> </a:t>
            </a:r>
            <a:r>
              <a:rPr lang="nl-NL" sz="900" baseline="30000" noProof="1" smtClean="0">
                <a:solidFill>
                  <a:srgbClr val="001965"/>
                </a:solidFill>
                <a:ea typeface="MS PGothic" pitchFamily="34" charset="-128"/>
              </a:rPr>
              <a:t>† </a:t>
            </a:r>
            <a:r>
              <a:rPr lang="nl-NL" sz="900" noProof="1" smtClean="0">
                <a:solidFill>
                  <a:srgbClr val="001965"/>
                </a:solidFill>
                <a:ea typeface="MS PGothic" pitchFamily="34" charset="-128"/>
              </a:rPr>
              <a:t>Bij nachtelijke </a:t>
            </a:r>
            <a:r>
              <a:rPr lang="nl-NL" sz="900" dirty="0" err="1" smtClean="0">
                <a:solidFill>
                  <a:srgbClr val="001965"/>
                </a:solidFill>
              </a:rPr>
              <a:t>hypoglykemieën</a:t>
            </a:r>
            <a:r>
              <a:rPr lang="nl-NL" sz="900" noProof="1" smtClean="0">
                <a:solidFill>
                  <a:srgbClr val="001965"/>
                </a:solidFill>
                <a:ea typeface="MS PGothic" pitchFamily="34" charset="-128"/>
              </a:rPr>
              <a:t> kan worden overgestapt op een langwerkend analoog</a:t>
            </a:r>
            <a:endParaRPr lang="nl-NL" sz="900" noProof="1">
              <a:solidFill>
                <a:srgbClr val="001965"/>
              </a:solidFill>
              <a:ea typeface="MS PGothic" pitchFamily="34" charset="-128"/>
            </a:endParaRPr>
          </a:p>
        </p:txBody>
      </p:sp>
      <p:sp>
        <p:nvSpPr>
          <p:cNvPr id="20" name="Rectangle 19"/>
          <p:cNvSpPr/>
          <p:nvPr/>
        </p:nvSpPr>
        <p:spPr>
          <a:xfrm>
            <a:off x="5390653" y="1020417"/>
            <a:ext cx="1884790"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FF"/>
              </a:solidFill>
            </a:endParaRPr>
          </a:p>
        </p:txBody>
      </p:sp>
      <p:sp>
        <p:nvSpPr>
          <p:cNvPr id="7" name="TextBox 6"/>
          <p:cNvSpPr txBox="1"/>
          <p:nvPr/>
        </p:nvSpPr>
        <p:spPr>
          <a:xfrm>
            <a:off x="5369753" y="1020417"/>
            <a:ext cx="1905690" cy="307777"/>
          </a:xfrm>
          <a:prstGeom prst="rect">
            <a:avLst/>
          </a:prstGeom>
          <a:noFill/>
        </p:spPr>
        <p:txBody>
          <a:bodyPr wrap="square" rtlCol="0">
            <a:spAutoFit/>
          </a:bodyPr>
          <a:lstStyle/>
          <a:p>
            <a:pPr algn="ctr"/>
            <a:r>
              <a:rPr lang="nl-NL" sz="1400" b="1" dirty="0" smtClean="0">
                <a:solidFill>
                  <a:srgbClr val="001965"/>
                </a:solidFill>
              </a:rPr>
              <a:t>BOT</a:t>
            </a:r>
            <a:endParaRPr lang="nl-NL" sz="1400" b="1" dirty="0">
              <a:solidFill>
                <a:srgbClr val="001965"/>
              </a:solidFill>
            </a:endParaRPr>
          </a:p>
        </p:txBody>
      </p: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86097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Plenair</a:t>
            </a:r>
            <a:endParaRPr lang="en-GB" dirty="0"/>
          </a:p>
        </p:txBody>
      </p:sp>
      <p:sp>
        <p:nvSpPr>
          <p:cNvPr id="3" name="Content Placeholder 2"/>
          <p:cNvSpPr>
            <a:spLocks noGrp="1"/>
          </p:cNvSpPr>
          <p:nvPr>
            <p:ph idx="1"/>
          </p:nvPr>
        </p:nvSpPr>
        <p:spPr>
          <a:xfrm>
            <a:off x="316801" y="1312223"/>
            <a:ext cx="7976594" cy="2955789"/>
          </a:xfrm>
        </p:spPr>
        <p:txBody>
          <a:bodyPr/>
          <a:lstStyle/>
          <a:p>
            <a:r>
              <a:rPr lang="en-GB" dirty="0" err="1"/>
              <a:t>Wanneer</a:t>
            </a:r>
            <a:r>
              <a:rPr lang="en-GB" dirty="0"/>
              <a:t> </a:t>
            </a:r>
            <a:r>
              <a:rPr lang="en-GB" dirty="0" err="1" smtClean="0"/>
              <a:t>overweeg</a:t>
            </a:r>
            <a:r>
              <a:rPr lang="en-GB" dirty="0" smtClean="0"/>
              <a:t> je </a:t>
            </a:r>
            <a:r>
              <a:rPr lang="en-GB" dirty="0" err="1" smtClean="0"/>
              <a:t>te</a:t>
            </a:r>
            <a:r>
              <a:rPr lang="en-GB" dirty="0" smtClean="0"/>
              <a:t> </a:t>
            </a:r>
            <a:r>
              <a:rPr lang="en-GB" dirty="0" err="1" smtClean="0"/>
              <a:t>starten</a:t>
            </a:r>
            <a:r>
              <a:rPr lang="en-GB" dirty="0" smtClean="0"/>
              <a:t> met </a:t>
            </a:r>
            <a:r>
              <a:rPr lang="en-GB" dirty="0" err="1" smtClean="0"/>
              <a:t>insulinetherapie</a:t>
            </a:r>
            <a:r>
              <a:rPr lang="en-GB" dirty="0"/>
              <a:t>?</a:t>
            </a:r>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372207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76250" y="511969"/>
            <a:ext cx="8188325" cy="601266"/>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nl-NL" altLang="en-US" sz="2400" smtClean="0"/>
              <a:t>Overwegingen voor de keuze van starten met eenmaaldaags basale insuline</a:t>
            </a:r>
          </a:p>
        </p:txBody>
      </p:sp>
      <p:sp>
        <p:nvSpPr>
          <p:cNvPr id="7174" name="Rectangle 3"/>
          <p:cNvSpPr>
            <a:spLocks noGrp="1" noChangeArrowheads="1"/>
          </p:cNvSpPr>
          <p:nvPr>
            <p:ph type="body" idx="1"/>
          </p:nvPr>
        </p:nvSpPr>
        <p:spPr>
          <a:xfrm>
            <a:off x="476250" y="1503760"/>
            <a:ext cx="8186738" cy="2796778"/>
          </a:xfrm>
        </p:spPr>
        <p:txBody>
          <a:bodyPr/>
          <a:lstStyle/>
          <a:p>
            <a:pPr eaLnBrk="1" hangingPunct="1"/>
            <a:r>
              <a:rPr lang="nl-NL" altLang="en-US" smtClean="0"/>
              <a:t>Bij onvoldoende glucoseregulatie en maximaal orale therapie en BMI &lt; 35 kg/m²</a:t>
            </a:r>
          </a:p>
          <a:p>
            <a:pPr eaLnBrk="1" hangingPunct="1"/>
            <a:r>
              <a:rPr lang="nl-NL" altLang="en-US" smtClean="0"/>
              <a:t>Bij niet verdragen van orale bloedglucoseverlagende middelen </a:t>
            </a:r>
          </a:p>
          <a:p>
            <a:pPr eaLnBrk="1" hangingPunct="1"/>
            <a:r>
              <a:rPr lang="nl-NL" altLang="en-US" smtClean="0"/>
              <a:t>Bij eGFR &lt; 30 ml/min/1.73m² </a:t>
            </a:r>
          </a:p>
          <a:p>
            <a:pPr eaLnBrk="1" hangingPunct="1"/>
            <a:r>
              <a:rPr lang="nl-NL" altLang="en-US" smtClean="0"/>
              <a:t>Wanneer basaal/bolustherapie in de toekomst wenselijk is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435846"/>
            <a:ext cx="4248472" cy="1030255"/>
          </a:xfrm>
          <a:prstGeom prst="roundRect">
            <a:avLst>
              <a:gd name="adj" fmla="val 4802"/>
            </a:avLst>
          </a:prstGeom>
        </p:spPr>
      </p:pic>
      <p:pic>
        <p:nvPicPr>
          <p:cNvPr id="7175" name="Picture 9"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839891"/>
            <a:ext cx="7218362" cy="178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nl-NL" smtClean="0">
                <a:solidFill>
                  <a:prstClr val="black">
                    <a:tint val="75000"/>
                  </a:prstClr>
                </a:solidFill>
              </a:rPr>
              <a:t>Maatwerk bij Diabetes</a:t>
            </a:r>
            <a:endParaRPr lang="nl-NL">
              <a:solidFill>
                <a:prstClr val="black">
                  <a:tint val="75000"/>
                </a:prstClr>
              </a:solidFill>
            </a:endParaRPr>
          </a:p>
        </p:txBody>
      </p:sp>
    </p:spTree>
    <p:extLst>
      <p:ext uri="{BB962C8B-B14F-4D97-AF65-F5344CB8AC3E}">
        <p14:creationId xmlns:p14="http://schemas.microsoft.com/office/powerpoint/2010/main" val="361130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500"/>
                                        <p:tgtEl>
                                          <p:spTgt spid="71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xEl>
                                              <p:pRg st="1" end="1"/>
                                            </p:txEl>
                                          </p:spTgt>
                                        </p:tgtEl>
                                        <p:attrNameLst>
                                          <p:attrName>style.visibility</p:attrName>
                                        </p:attrNameLst>
                                      </p:cBhvr>
                                      <p:to>
                                        <p:strVal val="visible"/>
                                      </p:to>
                                    </p:set>
                                    <p:animEffect transition="in" filter="fade">
                                      <p:cBhvr>
                                        <p:cTn id="12" dur="500"/>
                                        <p:tgtEl>
                                          <p:spTgt spid="71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4">
                                            <p:txEl>
                                              <p:pRg st="2" end="2"/>
                                            </p:txEl>
                                          </p:spTgt>
                                        </p:tgtEl>
                                        <p:attrNameLst>
                                          <p:attrName>style.visibility</p:attrName>
                                        </p:attrNameLst>
                                      </p:cBhvr>
                                      <p:to>
                                        <p:strVal val="visible"/>
                                      </p:to>
                                    </p:set>
                                    <p:animEffect transition="in" filter="fade">
                                      <p:cBhvr>
                                        <p:cTn id="17" dur="500"/>
                                        <p:tgtEl>
                                          <p:spTgt spid="71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4">
                                            <p:txEl>
                                              <p:pRg st="3" end="3"/>
                                            </p:txEl>
                                          </p:spTgt>
                                        </p:tgtEl>
                                        <p:attrNameLst>
                                          <p:attrName>style.visibility</p:attrName>
                                        </p:attrNameLst>
                                      </p:cBhvr>
                                      <p:to>
                                        <p:strVal val="visible"/>
                                      </p:to>
                                    </p:set>
                                    <p:animEffect transition="in" filter="fade">
                                      <p:cBhvr>
                                        <p:cTn id="22" dur="500"/>
                                        <p:tgtEl>
                                          <p:spTgt spid="7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988829"/>
            <a:ext cx="8663772" cy="3646966"/>
          </a:xfrm>
        </p:spPr>
        <p:txBody>
          <a:bodyPr>
            <a:normAutofit/>
          </a:bodyPr>
          <a:lstStyle/>
          <a:p>
            <a:pPr>
              <a:lnSpc>
                <a:spcPct val="110000"/>
              </a:lnSpc>
            </a:pPr>
            <a:endParaRPr lang="nl-NL" sz="1400" dirty="0" smtClean="0"/>
          </a:p>
          <a:p>
            <a:pPr>
              <a:lnSpc>
                <a:spcPct val="110000"/>
              </a:lnSpc>
            </a:pPr>
            <a:endParaRPr lang="nl-NL" sz="1400" dirty="0"/>
          </a:p>
          <a:p>
            <a:pPr>
              <a:lnSpc>
                <a:spcPct val="110000"/>
              </a:lnSpc>
            </a:pPr>
            <a:r>
              <a:rPr lang="nl-NL" sz="1400" dirty="0" smtClean="0"/>
              <a:t>Ruim 830.000 Nederlanders hebben Diabetes Mellitus</a:t>
            </a:r>
          </a:p>
          <a:p>
            <a:pPr marL="0" indent="0">
              <a:lnSpc>
                <a:spcPct val="110000"/>
              </a:lnSpc>
              <a:buNone/>
            </a:pPr>
            <a:endParaRPr lang="nl-NL" sz="1400" dirty="0" smtClean="0"/>
          </a:p>
          <a:p>
            <a:pPr>
              <a:lnSpc>
                <a:spcPct val="110000"/>
              </a:lnSpc>
            </a:pPr>
            <a:r>
              <a:rPr lang="nl-NL" sz="1400" dirty="0" smtClean="0"/>
              <a:t>Meeste diabetespatiënten hebben Diabetes Mellitus Type 2</a:t>
            </a:r>
          </a:p>
          <a:p>
            <a:pPr marL="0" indent="0">
              <a:lnSpc>
                <a:spcPct val="110000"/>
              </a:lnSpc>
              <a:buNone/>
            </a:pPr>
            <a:endParaRPr lang="nl-NL" sz="1400" dirty="0" smtClean="0"/>
          </a:p>
          <a:p>
            <a:pPr>
              <a:lnSpc>
                <a:spcPct val="110000"/>
              </a:lnSpc>
            </a:pPr>
            <a:r>
              <a:rPr lang="nl-NL" sz="1400" dirty="0"/>
              <a:t>Aantal patiënten met </a:t>
            </a:r>
            <a:r>
              <a:rPr lang="nl-NL" sz="1400" dirty="0" smtClean="0"/>
              <a:t>Diabetes Mellitus </a:t>
            </a:r>
            <a:r>
              <a:rPr lang="nl-NL" sz="1400" dirty="0"/>
              <a:t>is gestegen</a:t>
            </a:r>
          </a:p>
          <a:p>
            <a:pPr marL="0" indent="0">
              <a:lnSpc>
                <a:spcPct val="110000"/>
              </a:lnSpc>
              <a:buNone/>
            </a:pPr>
            <a:endParaRPr lang="nl-NL" sz="1400" dirty="0" smtClean="0"/>
          </a:p>
          <a:p>
            <a:pPr>
              <a:lnSpc>
                <a:spcPct val="110000"/>
              </a:lnSpc>
            </a:pPr>
            <a:r>
              <a:rPr lang="nl-NL" sz="1400" dirty="0" smtClean="0"/>
              <a:t>Huisarts diagnosticeert meer ‘onbekende’ diabetes</a:t>
            </a:r>
            <a:r>
              <a:rPr lang="nl-NL" sz="1400" dirty="0"/>
              <a:t>patiënten</a:t>
            </a:r>
            <a:endParaRPr lang="nl-NL" sz="1400" dirty="0" smtClean="0"/>
          </a:p>
          <a:p>
            <a:pPr marL="0" indent="0">
              <a:lnSpc>
                <a:spcPct val="110000"/>
              </a:lnSpc>
              <a:buNone/>
            </a:pPr>
            <a:r>
              <a:rPr lang="nl-NL" sz="1400" dirty="0"/>
              <a:t/>
            </a:r>
            <a:br>
              <a:rPr lang="nl-NL" sz="1400" dirty="0"/>
            </a:br>
            <a:r>
              <a:rPr lang="nl-NL" sz="1400" dirty="0"/>
              <a:t/>
            </a:r>
            <a:br>
              <a:rPr lang="nl-NL" sz="1400" dirty="0"/>
            </a:br>
            <a:endParaRPr lang="nl-NL" sz="1400" dirty="0" smtClean="0"/>
          </a:p>
          <a:p>
            <a:endParaRPr lang="nl-NL" sz="1200" dirty="0" smtClean="0"/>
          </a:p>
          <a:p>
            <a:pPr marL="0" indent="0">
              <a:buNone/>
            </a:pPr>
            <a:endParaRPr lang="en-GB" sz="1200" dirty="0"/>
          </a:p>
        </p:txBody>
      </p:sp>
      <p:sp>
        <p:nvSpPr>
          <p:cNvPr id="3" name="Title 2"/>
          <p:cNvSpPr>
            <a:spLocks noGrp="1"/>
          </p:cNvSpPr>
          <p:nvPr>
            <p:ph type="title"/>
          </p:nvPr>
        </p:nvSpPr>
        <p:spPr/>
        <p:txBody>
          <a:bodyPr/>
          <a:lstStyle/>
          <a:p>
            <a:r>
              <a:rPr lang="en-GB" sz="1800" dirty="0" smtClean="0"/>
              <a:t>Diabetes Mellitus Type 2, </a:t>
            </a:r>
            <a:r>
              <a:rPr lang="en-GB" sz="1800" dirty="0" err="1" smtClean="0"/>
              <a:t>een</a:t>
            </a:r>
            <a:r>
              <a:rPr lang="en-GB" sz="1800" dirty="0" smtClean="0"/>
              <a:t> </a:t>
            </a:r>
            <a:r>
              <a:rPr lang="en-GB" sz="1800" dirty="0" err="1" smtClean="0"/>
              <a:t>epidemie</a:t>
            </a:r>
            <a:r>
              <a:rPr lang="en-GB" sz="1800" dirty="0" smtClean="0"/>
              <a:t>? (1)</a:t>
            </a:r>
            <a:endParaRPr lang="en-GB" sz="1800" dirty="0"/>
          </a:p>
        </p:txBody>
      </p:sp>
      <p:sp>
        <p:nvSpPr>
          <p:cNvPr id="8" name="TextBox 9"/>
          <p:cNvSpPr txBox="1">
            <a:spLocks noChangeArrowheads="1"/>
          </p:cNvSpPr>
          <p:nvPr/>
        </p:nvSpPr>
        <p:spPr bwMode="auto">
          <a:xfrm>
            <a:off x="-205740" y="4601806"/>
            <a:ext cx="9349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GB" sz="600" dirty="0" smtClean="0">
                <a:solidFill>
                  <a:srgbClr val="001965"/>
                </a:solidFill>
                <a:latin typeface="+mj-lt"/>
              </a:rPr>
              <a:t>	</a:t>
            </a:r>
            <a:r>
              <a:rPr lang="en-GB" sz="600" dirty="0" smtClean="0">
                <a:latin typeface="+mj-lt"/>
              </a:rPr>
              <a:t>  </a:t>
            </a:r>
            <a:r>
              <a:rPr lang="en-GB" sz="800" dirty="0"/>
              <a:t> http://</a:t>
            </a:r>
            <a:r>
              <a:rPr lang="en-GB" sz="800" dirty="0" smtClean="0"/>
              <a:t>www.Diabetesfederatie.nl/ndf-dossiers/ndf-dossier-Diabetes-en-cijfers</a:t>
            </a:r>
          </a:p>
          <a:p>
            <a:r>
              <a:rPr lang="en-GB" sz="800" dirty="0" smtClean="0"/>
              <a:t>	   http</a:t>
            </a:r>
            <a:r>
              <a:rPr lang="en-GB" sz="800" dirty="0"/>
              <a:t>://</a:t>
            </a:r>
            <a:r>
              <a:rPr lang="en-GB" sz="800" dirty="0" smtClean="0"/>
              <a:t>www.zorgatlas.nl/gezondheid-en-ziekte/ziekten-en-aandoeningen/endocriene-voedings-en-stofwisselingsziekten-en</a:t>
            </a:r>
          </a:p>
          <a:p>
            <a:r>
              <a:rPr lang="en-GB" sz="800" dirty="0"/>
              <a:t>	 </a:t>
            </a:r>
            <a:r>
              <a:rPr lang="en-GB" sz="800" dirty="0" smtClean="0"/>
              <a:t>  -</a:t>
            </a:r>
            <a:r>
              <a:rPr lang="en-GB" sz="800" dirty="0" err="1" smtClean="0"/>
              <a:t>immuniteitsstoornissen</a:t>
            </a:r>
            <a:r>
              <a:rPr lang="en-GB" sz="800" dirty="0" smtClean="0"/>
              <a:t>/diabetes-Mellitus/  </a:t>
            </a:r>
            <a:endParaRPr lang="en-GB" sz="800" b="1" dirty="0">
              <a:latin typeface="+mj-lt"/>
            </a:endParaRPr>
          </a:p>
        </p:txBody>
      </p:sp>
      <p:pic>
        <p:nvPicPr>
          <p:cNvPr id="35842" name="Picture 2" descr="http://www.zorgatlas.nl/object_binary/o1588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022" y="1325526"/>
            <a:ext cx="2331699" cy="248092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449272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6"/>
          <p:cNvGrpSpPr>
            <a:grpSpLocks/>
          </p:cNvGrpSpPr>
          <p:nvPr/>
        </p:nvGrpSpPr>
        <p:grpSpPr bwMode="auto">
          <a:xfrm>
            <a:off x="812793" y="1400175"/>
            <a:ext cx="7236279" cy="3106747"/>
            <a:chOff x="2797137" y="1867438"/>
            <a:chExt cx="6956831" cy="4142551"/>
          </a:xfrm>
        </p:grpSpPr>
        <p:sp>
          <p:nvSpPr>
            <p:cNvPr id="12" name="Rectangle 11"/>
            <p:cNvSpPr/>
            <p:nvPr/>
          </p:nvSpPr>
          <p:spPr>
            <a:xfrm>
              <a:off x="5182586" y="1867438"/>
              <a:ext cx="3330156" cy="3522322"/>
            </a:xfrm>
            <a:prstGeom prst="rect">
              <a:avLst/>
            </a:prstGeom>
            <a:solidFill>
              <a:srgbClr val="E0DED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grpSp>
          <p:nvGrpSpPr>
            <p:cNvPr id="118790" name="Group 152"/>
            <p:cNvGrpSpPr>
              <a:grpSpLocks/>
            </p:cNvGrpSpPr>
            <p:nvPr/>
          </p:nvGrpSpPr>
          <p:grpSpPr bwMode="auto">
            <a:xfrm>
              <a:off x="3711281" y="1984389"/>
              <a:ext cx="4199187" cy="451429"/>
              <a:chOff x="1884073" y="3620330"/>
              <a:chExt cx="4199793" cy="451929"/>
            </a:xfrm>
          </p:grpSpPr>
          <p:sp>
            <p:nvSpPr>
              <p:cNvPr id="118934" name="Rectangle 1092"/>
              <p:cNvSpPr>
                <a:spLocks noChangeArrowheads="1"/>
              </p:cNvSpPr>
              <p:nvPr/>
            </p:nvSpPr>
            <p:spPr bwMode="auto">
              <a:xfrm>
                <a:off x="1884073" y="3620330"/>
                <a:ext cx="488599" cy="22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b="1" dirty="0" err="1" smtClean="0">
                    <a:solidFill>
                      <a:srgbClr val="001965"/>
                    </a:solidFill>
                    <a:cs typeface="Arial" pitchFamily="34" charset="0"/>
                  </a:rPr>
                  <a:t>Obesitas</a:t>
                </a:r>
                <a:endParaRPr lang="en-GB" altLang="en-US" sz="1100" b="1" dirty="0">
                  <a:solidFill>
                    <a:srgbClr val="001965"/>
                  </a:solidFill>
                  <a:cs typeface="Arial" pitchFamily="34" charset="0"/>
                </a:endParaRPr>
              </a:p>
            </p:txBody>
          </p:sp>
          <p:sp>
            <p:nvSpPr>
              <p:cNvPr id="118935" name="Rectangle 1095"/>
              <p:cNvSpPr>
                <a:spLocks noChangeArrowheads="1"/>
              </p:cNvSpPr>
              <p:nvPr/>
            </p:nvSpPr>
            <p:spPr bwMode="auto">
              <a:xfrm>
                <a:off x="2819249" y="3620330"/>
                <a:ext cx="183418" cy="22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b="1" dirty="0" smtClean="0">
                    <a:solidFill>
                      <a:srgbClr val="001965"/>
                    </a:solidFill>
                    <a:cs typeface="Arial" pitchFamily="34" charset="0"/>
                  </a:rPr>
                  <a:t>IFG</a:t>
                </a:r>
                <a:endParaRPr lang="en-GB" altLang="en-US" sz="1100" b="1" dirty="0">
                  <a:solidFill>
                    <a:srgbClr val="001965"/>
                  </a:solidFill>
                  <a:cs typeface="Arial" pitchFamily="34" charset="0"/>
                </a:endParaRPr>
              </a:p>
            </p:txBody>
          </p:sp>
          <p:sp>
            <p:nvSpPr>
              <p:cNvPr id="118936" name="Rectangle 1096"/>
              <p:cNvSpPr>
                <a:spLocks noChangeArrowheads="1"/>
              </p:cNvSpPr>
              <p:nvPr/>
            </p:nvSpPr>
            <p:spPr bwMode="auto">
              <a:xfrm>
                <a:off x="3388485" y="3620330"/>
                <a:ext cx="494764" cy="22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b="1" dirty="0" smtClean="0">
                    <a:solidFill>
                      <a:srgbClr val="001965"/>
                    </a:solidFill>
                    <a:cs typeface="Arial" pitchFamily="34" charset="0"/>
                  </a:rPr>
                  <a:t>Diabetes</a:t>
                </a:r>
                <a:endParaRPr lang="en-GB" altLang="en-US" sz="1100" b="1" dirty="0">
                  <a:solidFill>
                    <a:srgbClr val="001965"/>
                  </a:solidFill>
                  <a:cs typeface="Arial" pitchFamily="34" charset="0"/>
                </a:endParaRPr>
              </a:p>
            </p:txBody>
          </p:sp>
          <p:sp>
            <p:nvSpPr>
              <p:cNvPr id="118937" name="Rectangle 1097"/>
              <p:cNvSpPr>
                <a:spLocks noChangeArrowheads="1"/>
              </p:cNvSpPr>
              <p:nvPr/>
            </p:nvSpPr>
            <p:spPr bwMode="auto">
              <a:xfrm>
                <a:off x="5058887" y="3620330"/>
                <a:ext cx="1024979" cy="45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100" b="1" dirty="0" err="1" smtClean="0">
                    <a:solidFill>
                      <a:srgbClr val="001965"/>
                    </a:solidFill>
                    <a:cs typeface="Arial" pitchFamily="34" charset="0"/>
                  </a:rPr>
                  <a:t>Ongecontroleerde</a:t>
                </a:r>
                <a:r>
                  <a:rPr lang="en-GB" altLang="en-US" sz="1100" b="1" dirty="0" smtClean="0">
                    <a:solidFill>
                      <a:srgbClr val="001965"/>
                    </a:solidFill>
                    <a:cs typeface="Arial" pitchFamily="34" charset="0"/>
                  </a:rPr>
                  <a:t/>
                </a:r>
                <a:br>
                  <a:rPr lang="en-GB" altLang="en-US" sz="1100" b="1" dirty="0" smtClean="0">
                    <a:solidFill>
                      <a:srgbClr val="001965"/>
                    </a:solidFill>
                    <a:cs typeface="Arial" pitchFamily="34" charset="0"/>
                  </a:rPr>
                </a:br>
                <a:r>
                  <a:rPr lang="en-GB" altLang="en-US" sz="1100" b="1" dirty="0" err="1" smtClean="0">
                    <a:solidFill>
                      <a:srgbClr val="001965"/>
                    </a:solidFill>
                    <a:cs typeface="Arial" pitchFamily="34" charset="0"/>
                  </a:rPr>
                  <a:t>hyperglykemie</a:t>
                </a:r>
                <a:r>
                  <a:rPr lang="en-GB" altLang="en-US" sz="1100" b="1" dirty="0" smtClean="0">
                    <a:solidFill>
                      <a:srgbClr val="001965"/>
                    </a:solidFill>
                    <a:cs typeface="Arial" pitchFamily="34" charset="0"/>
                  </a:rPr>
                  <a:t> </a:t>
                </a:r>
                <a:endParaRPr lang="en-GB" altLang="en-US" sz="1100" b="1" dirty="0">
                  <a:solidFill>
                    <a:srgbClr val="001965"/>
                  </a:solidFill>
                  <a:cs typeface="Arial" pitchFamily="34" charset="0"/>
                </a:endParaRPr>
              </a:p>
            </p:txBody>
          </p:sp>
        </p:grpSp>
        <p:sp>
          <p:nvSpPr>
            <p:cNvPr id="118791" name="Freeform 1117"/>
            <p:cNvSpPr>
              <a:spLocks/>
            </p:cNvSpPr>
            <p:nvPr/>
          </p:nvSpPr>
          <p:spPr bwMode="auto">
            <a:xfrm flipH="1">
              <a:off x="3592514" y="2519364"/>
              <a:ext cx="46037" cy="1171575"/>
            </a:xfrm>
            <a:custGeom>
              <a:avLst/>
              <a:gdLst>
                <a:gd name="T0" fmla="*/ 0 w 3231"/>
                <a:gd name="T1" fmla="*/ 0 h 738"/>
                <a:gd name="T2" fmla="*/ 0 w 3231"/>
                <a:gd name="T3" fmla="*/ 2147483647 h 738"/>
                <a:gd name="T4" fmla="*/ 2147483647 w 3231"/>
                <a:gd name="T5" fmla="*/ 2147483647 h 738"/>
                <a:gd name="T6" fmla="*/ 0 60000 65536"/>
                <a:gd name="T7" fmla="*/ 0 60000 65536"/>
                <a:gd name="T8" fmla="*/ 0 60000 65536"/>
                <a:gd name="T9" fmla="*/ 0 w 3231"/>
                <a:gd name="T10" fmla="*/ 0 h 738"/>
                <a:gd name="T11" fmla="*/ 3231 w 3231"/>
                <a:gd name="T12" fmla="*/ 738 h 738"/>
              </a:gdLst>
              <a:ahLst/>
              <a:cxnLst>
                <a:cxn ang="T6">
                  <a:pos x="T0" y="T1"/>
                </a:cxn>
                <a:cxn ang="T7">
                  <a:pos x="T2" y="T3"/>
                </a:cxn>
                <a:cxn ang="T8">
                  <a:pos x="T4" y="T5"/>
                </a:cxn>
              </a:cxnLst>
              <a:rect l="T9" t="T10" r="T11" b="T12"/>
              <a:pathLst>
                <a:path w="3231" h="738">
                  <a:moveTo>
                    <a:pt x="0" y="0"/>
                  </a:moveTo>
                  <a:lnTo>
                    <a:pt x="0" y="738"/>
                  </a:lnTo>
                  <a:lnTo>
                    <a:pt x="3231" y="738"/>
                  </a:lnTo>
                </a:path>
              </a:pathLst>
            </a:custGeom>
            <a:noFill/>
            <a:ln w="28575">
              <a:solidFill>
                <a:srgbClr val="001965"/>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2" name="Line 1118"/>
            <p:cNvSpPr>
              <a:spLocks noChangeShapeType="1"/>
            </p:cNvSpPr>
            <p:nvPr/>
          </p:nvSpPr>
          <p:spPr bwMode="auto">
            <a:xfrm>
              <a:off x="3571875" y="2971800"/>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3" name="Line 1119"/>
            <p:cNvSpPr>
              <a:spLocks noChangeShapeType="1"/>
            </p:cNvSpPr>
            <p:nvPr/>
          </p:nvSpPr>
          <p:spPr bwMode="auto">
            <a:xfrm>
              <a:off x="3571875" y="3211513"/>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4" name="Line 1120"/>
            <p:cNvSpPr>
              <a:spLocks noChangeShapeType="1"/>
            </p:cNvSpPr>
            <p:nvPr/>
          </p:nvSpPr>
          <p:spPr bwMode="auto">
            <a:xfrm>
              <a:off x="3571875" y="3451225"/>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5" name="Line 1121"/>
            <p:cNvSpPr>
              <a:spLocks noChangeShapeType="1"/>
            </p:cNvSpPr>
            <p:nvPr/>
          </p:nvSpPr>
          <p:spPr bwMode="auto">
            <a:xfrm>
              <a:off x="3571875" y="3690938"/>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6" name="Line 1122"/>
            <p:cNvSpPr>
              <a:spLocks noChangeShapeType="1"/>
            </p:cNvSpPr>
            <p:nvPr/>
          </p:nvSpPr>
          <p:spPr bwMode="auto">
            <a:xfrm>
              <a:off x="3571875" y="2735264"/>
              <a:ext cx="61914" cy="1587"/>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7" name="Line 1123"/>
            <p:cNvSpPr>
              <a:spLocks noChangeShapeType="1"/>
            </p:cNvSpPr>
            <p:nvPr/>
          </p:nvSpPr>
          <p:spPr bwMode="auto">
            <a:xfrm>
              <a:off x="3633788" y="3219450"/>
              <a:ext cx="63500" cy="0"/>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8" name="Line 1124"/>
            <p:cNvSpPr>
              <a:spLocks noChangeShapeType="1"/>
            </p:cNvSpPr>
            <p:nvPr/>
          </p:nvSpPr>
          <p:spPr bwMode="auto">
            <a:xfrm>
              <a:off x="3760788"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799" name="Line 1125"/>
            <p:cNvSpPr>
              <a:spLocks noChangeShapeType="1"/>
            </p:cNvSpPr>
            <p:nvPr/>
          </p:nvSpPr>
          <p:spPr bwMode="auto">
            <a:xfrm>
              <a:off x="388620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0" name="Line 1126"/>
            <p:cNvSpPr>
              <a:spLocks noChangeShapeType="1"/>
            </p:cNvSpPr>
            <p:nvPr/>
          </p:nvSpPr>
          <p:spPr bwMode="auto">
            <a:xfrm>
              <a:off x="401161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1" name="Line 1127"/>
            <p:cNvSpPr>
              <a:spLocks noChangeShapeType="1"/>
            </p:cNvSpPr>
            <p:nvPr/>
          </p:nvSpPr>
          <p:spPr bwMode="auto">
            <a:xfrm>
              <a:off x="4138613"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2" name="Line 1128"/>
            <p:cNvSpPr>
              <a:spLocks noChangeShapeType="1"/>
            </p:cNvSpPr>
            <p:nvPr/>
          </p:nvSpPr>
          <p:spPr bwMode="auto">
            <a:xfrm>
              <a:off x="426402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3" name="Line 1129"/>
            <p:cNvSpPr>
              <a:spLocks noChangeShapeType="1"/>
            </p:cNvSpPr>
            <p:nvPr/>
          </p:nvSpPr>
          <p:spPr bwMode="auto">
            <a:xfrm>
              <a:off x="438943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4" name="Line 1130"/>
            <p:cNvSpPr>
              <a:spLocks noChangeShapeType="1"/>
            </p:cNvSpPr>
            <p:nvPr/>
          </p:nvSpPr>
          <p:spPr bwMode="auto">
            <a:xfrm>
              <a:off x="4516438"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5" name="Line 1131"/>
            <p:cNvSpPr>
              <a:spLocks noChangeShapeType="1"/>
            </p:cNvSpPr>
            <p:nvPr/>
          </p:nvSpPr>
          <p:spPr bwMode="auto">
            <a:xfrm>
              <a:off x="4641850" y="3219450"/>
              <a:ext cx="61914"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6" name="Line 1132"/>
            <p:cNvSpPr>
              <a:spLocks noChangeShapeType="1"/>
            </p:cNvSpPr>
            <p:nvPr/>
          </p:nvSpPr>
          <p:spPr bwMode="auto">
            <a:xfrm>
              <a:off x="476726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7" name="Line 1133"/>
            <p:cNvSpPr>
              <a:spLocks noChangeShapeType="1"/>
            </p:cNvSpPr>
            <p:nvPr/>
          </p:nvSpPr>
          <p:spPr bwMode="auto">
            <a:xfrm>
              <a:off x="489267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8" name="Line 1134"/>
            <p:cNvSpPr>
              <a:spLocks noChangeShapeType="1"/>
            </p:cNvSpPr>
            <p:nvPr/>
          </p:nvSpPr>
          <p:spPr bwMode="auto">
            <a:xfrm>
              <a:off x="5019675" y="3219450"/>
              <a:ext cx="61914"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09" name="Line 1135"/>
            <p:cNvSpPr>
              <a:spLocks noChangeShapeType="1"/>
            </p:cNvSpPr>
            <p:nvPr/>
          </p:nvSpPr>
          <p:spPr bwMode="auto">
            <a:xfrm>
              <a:off x="514508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0" name="Line 1136"/>
            <p:cNvSpPr>
              <a:spLocks noChangeShapeType="1"/>
            </p:cNvSpPr>
            <p:nvPr/>
          </p:nvSpPr>
          <p:spPr bwMode="auto">
            <a:xfrm>
              <a:off x="527050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1" name="Line 1137"/>
            <p:cNvSpPr>
              <a:spLocks noChangeShapeType="1"/>
            </p:cNvSpPr>
            <p:nvPr/>
          </p:nvSpPr>
          <p:spPr bwMode="auto">
            <a:xfrm>
              <a:off x="5397500" y="3219450"/>
              <a:ext cx="61914"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2" name="Line 1138"/>
            <p:cNvSpPr>
              <a:spLocks noChangeShapeType="1"/>
            </p:cNvSpPr>
            <p:nvPr/>
          </p:nvSpPr>
          <p:spPr bwMode="auto">
            <a:xfrm>
              <a:off x="5522913"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3" name="Line 1139"/>
            <p:cNvSpPr>
              <a:spLocks noChangeShapeType="1"/>
            </p:cNvSpPr>
            <p:nvPr/>
          </p:nvSpPr>
          <p:spPr bwMode="auto">
            <a:xfrm>
              <a:off x="564832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4" name="Line 1140"/>
            <p:cNvSpPr>
              <a:spLocks noChangeShapeType="1"/>
            </p:cNvSpPr>
            <p:nvPr/>
          </p:nvSpPr>
          <p:spPr bwMode="auto">
            <a:xfrm>
              <a:off x="577373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5" name="Line 1141"/>
            <p:cNvSpPr>
              <a:spLocks noChangeShapeType="1"/>
            </p:cNvSpPr>
            <p:nvPr/>
          </p:nvSpPr>
          <p:spPr bwMode="auto">
            <a:xfrm>
              <a:off x="5900738"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6" name="Line 1142"/>
            <p:cNvSpPr>
              <a:spLocks noChangeShapeType="1"/>
            </p:cNvSpPr>
            <p:nvPr/>
          </p:nvSpPr>
          <p:spPr bwMode="auto">
            <a:xfrm>
              <a:off x="602615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7" name="Line 1143"/>
            <p:cNvSpPr>
              <a:spLocks noChangeShapeType="1"/>
            </p:cNvSpPr>
            <p:nvPr/>
          </p:nvSpPr>
          <p:spPr bwMode="auto">
            <a:xfrm>
              <a:off x="615156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8" name="Line 1144"/>
            <p:cNvSpPr>
              <a:spLocks noChangeShapeType="1"/>
            </p:cNvSpPr>
            <p:nvPr/>
          </p:nvSpPr>
          <p:spPr bwMode="auto">
            <a:xfrm>
              <a:off x="6278563"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19" name="Line 1145"/>
            <p:cNvSpPr>
              <a:spLocks noChangeShapeType="1"/>
            </p:cNvSpPr>
            <p:nvPr/>
          </p:nvSpPr>
          <p:spPr bwMode="auto">
            <a:xfrm>
              <a:off x="640397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0" name="Line 1146"/>
            <p:cNvSpPr>
              <a:spLocks noChangeShapeType="1"/>
            </p:cNvSpPr>
            <p:nvPr/>
          </p:nvSpPr>
          <p:spPr bwMode="auto">
            <a:xfrm>
              <a:off x="652938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1" name="Line 1147"/>
            <p:cNvSpPr>
              <a:spLocks noChangeShapeType="1"/>
            </p:cNvSpPr>
            <p:nvPr/>
          </p:nvSpPr>
          <p:spPr bwMode="auto">
            <a:xfrm>
              <a:off x="665480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2" name="Line 1148"/>
            <p:cNvSpPr>
              <a:spLocks noChangeShapeType="1"/>
            </p:cNvSpPr>
            <p:nvPr/>
          </p:nvSpPr>
          <p:spPr bwMode="auto">
            <a:xfrm>
              <a:off x="6781800" y="3219450"/>
              <a:ext cx="61914"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3" name="Line 1149"/>
            <p:cNvSpPr>
              <a:spLocks noChangeShapeType="1"/>
            </p:cNvSpPr>
            <p:nvPr/>
          </p:nvSpPr>
          <p:spPr bwMode="auto">
            <a:xfrm>
              <a:off x="690721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4" name="Line 1150"/>
            <p:cNvSpPr>
              <a:spLocks noChangeShapeType="1"/>
            </p:cNvSpPr>
            <p:nvPr/>
          </p:nvSpPr>
          <p:spPr bwMode="auto">
            <a:xfrm>
              <a:off x="703262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5" name="Line 1151"/>
            <p:cNvSpPr>
              <a:spLocks noChangeShapeType="1"/>
            </p:cNvSpPr>
            <p:nvPr/>
          </p:nvSpPr>
          <p:spPr bwMode="auto">
            <a:xfrm>
              <a:off x="7159625" y="3219450"/>
              <a:ext cx="61914"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6" name="Line 1152"/>
            <p:cNvSpPr>
              <a:spLocks noChangeShapeType="1"/>
            </p:cNvSpPr>
            <p:nvPr/>
          </p:nvSpPr>
          <p:spPr bwMode="auto">
            <a:xfrm>
              <a:off x="728503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7" name="Line 1153"/>
            <p:cNvSpPr>
              <a:spLocks noChangeShapeType="1"/>
            </p:cNvSpPr>
            <p:nvPr/>
          </p:nvSpPr>
          <p:spPr bwMode="auto">
            <a:xfrm>
              <a:off x="741045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8" name="Line 1154"/>
            <p:cNvSpPr>
              <a:spLocks noChangeShapeType="1"/>
            </p:cNvSpPr>
            <p:nvPr/>
          </p:nvSpPr>
          <p:spPr bwMode="auto">
            <a:xfrm>
              <a:off x="753586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29" name="Line 1155"/>
            <p:cNvSpPr>
              <a:spLocks noChangeShapeType="1"/>
            </p:cNvSpPr>
            <p:nvPr/>
          </p:nvSpPr>
          <p:spPr bwMode="auto">
            <a:xfrm>
              <a:off x="7662863"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0" name="Line 1156"/>
            <p:cNvSpPr>
              <a:spLocks noChangeShapeType="1"/>
            </p:cNvSpPr>
            <p:nvPr/>
          </p:nvSpPr>
          <p:spPr bwMode="auto">
            <a:xfrm>
              <a:off x="7788275"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1" name="Line 1157"/>
            <p:cNvSpPr>
              <a:spLocks noChangeShapeType="1"/>
            </p:cNvSpPr>
            <p:nvPr/>
          </p:nvSpPr>
          <p:spPr bwMode="auto">
            <a:xfrm>
              <a:off x="7913688"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2" name="Line 1158"/>
            <p:cNvSpPr>
              <a:spLocks noChangeShapeType="1"/>
            </p:cNvSpPr>
            <p:nvPr/>
          </p:nvSpPr>
          <p:spPr bwMode="auto">
            <a:xfrm>
              <a:off x="8040688"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3" name="Line 1159"/>
            <p:cNvSpPr>
              <a:spLocks noChangeShapeType="1"/>
            </p:cNvSpPr>
            <p:nvPr/>
          </p:nvSpPr>
          <p:spPr bwMode="auto">
            <a:xfrm>
              <a:off x="8166100"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4" name="Line 1160"/>
            <p:cNvSpPr>
              <a:spLocks noChangeShapeType="1"/>
            </p:cNvSpPr>
            <p:nvPr/>
          </p:nvSpPr>
          <p:spPr bwMode="auto">
            <a:xfrm>
              <a:off x="8291513" y="32194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5" name="Line 1161"/>
            <p:cNvSpPr>
              <a:spLocks noChangeShapeType="1"/>
            </p:cNvSpPr>
            <p:nvPr/>
          </p:nvSpPr>
          <p:spPr bwMode="auto">
            <a:xfrm>
              <a:off x="8418513" y="32194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6" name="Freeform 1165"/>
            <p:cNvSpPr>
              <a:spLocks/>
            </p:cNvSpPr>
            <p:nvPr/>
          </p:nvSpPr>
          <p:spPr bwMode="auto">
            <a:xfrm>
              <a:off x="3952875" y="2652714"/>
              <a:ext cx="4562476" cy="542925"/>
            </a:xfrm>
            <a:custGeom>
              <a:avLst/>
              <a:gdLst>
                <a:gd name="T0" fmla="*/ 0 w 2874"/>
                <a:gd name="T1" fmla="*/ 2147483647 h 342"/>
                <a:gd name="T2" fmla="*/ 2147483647 w 2874"/>
                <a:gd name="T3" fmla="*/ 2147483647 h 342"/>
                <a:gd name="T4" fmla="*/ 2147483647 w 2874"/>
                <a:gd name="T5" fmla="*/ 2147483647 h 342"/>
                <a:gd name="T6" fmla="*/ 2147483647 w 2874"/>
                <a:gd name="T7" fmla="*/ 2147483647 h 342"/>
                <a:gd name="T8" fmla="*/ 2147483647 w 2874"/>
                <a:gd name="T9" fmla="*/ 2147483647 h 342"/>
                <a:gd name="T10" fmla="*/ 2147483647 w 2874"/>
                <a:gd name="T11" fmla="*/ 2147483647 h 342"/>
                <a:gd name="T12" fmla="*/ 2147483647 w 2874"/>
                <a:gd name="T13" fmla="*/ 2147483647 h 342"/>
                <a:gd name="T14" fmla="*/ 2147483647 w 2874"/>
                <a:gd name="T15" fmla="*/ 2147483647 h 342"/>
                <a:gd name="T16" fmla="*/ 2147483647 w 2874"/>
                <a:gd name="T17" fmla="*/ 2147483647 h 342"/>
                <a:gd name="T18" fmla="*/ 2147483647 w 2874"/>
                <a:gd name="T19" fmla="*/ 2147483647 h 342"/>
                <a:gd name="T20" fmla="*/ 2147483647 w 2874"/>
                <a:gd name="T21" fmla="*/ 2147483647 h 342"/>
                <a:gd name="T22" fmla="*/ 2147483647 w 2874"/>
                <a:gd name="T23" fmla="*/ 2147483647 h 342"/>
                <a:gd name="T24" fmla="*/ 2147483647 w 2874"/>
                <a:gd name="T25" fmla="*/ 2147483647 h 342"/>
                <a:gd name="T26" fmla="*/ 2147483647 w 2874"/>
                <a:gd name="T27" fmla="*/ 2147483647 h 342"/>
                <a:gd name="T28" fmla="*/ 2147483647 w 2874"/>
                <a:gd name="T29" fmla="*/ 2147483647 h 342"/>
                <a:gd name="T30" fmla="*/ 2147483647 w 2874"/>
                <a:gd name="T31" fmla="*/ 0 h 342"/>
                <a:gd name="T32" fmla="*/ 2147483647 w 2874"/>
                <a:gd name="T33" fmla="*/ 2147483647 h 342"/>
                <a:gd name="T34" fmla="*/ 2147483647 w 2874"/>
                <a:gd name="T35" fmla="*/ 2147483647 h 342"/>
                <a:gd name="T36" fmla="*/ 2147483647 w 2874"/>
                <a:gd name="T37" fmla="*/ 2147483647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74"/>
                <a:gd name="T58" fmla="*/ 0 h 342"/>
                <a:gd name="T59" fmla="*/ 2874 w 2874"/>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74" h="342">
                  <a:moveTo>
                    <a:pt x="0" y="342"/>
                  </a:moveTo>
                  <a:lnTo>
                    <a:pt x="75" y="248"/>
                  </a:lnTo>
                  <a:lnTo>
                    <a:pt x="132" y="174"/>
                  </a:lnTo>
                  <a:lnTo>
                    <a:pt x="171" y="129"/>
                  </a:lnTo>
                  <a:lnTo>
                    <a:pt x="196" y="94"/>
                  </a:lnTo>
                  <a:lnTo>
                    <a:pt x="216" y="75"/>
                  </a:lnTo>
                  <a:lnTo>
                    <a:pt x="228" y="65"/>
                  </a:lnTo>
                  <a:lnTo>
                    <a:pt x="243" y="52"/>
                  </a:lnTo>
                  <a:lnTo>
                    <a:pt x="260" y="42"/>
                  </a:lnTo>
                  <a:lnTo>
                    <a:pt x="280" y="32"/>
                  </a:lnTo>
                  <a:lnTo>
                    <a:pt x="302" y="23"/>
                  </a:lnTo>
                  <a:lnTo>
                    <a:pt x="330" y="15"/>
                  </a:lnTo>
                  <a:lnTo>
                    <a:pt x="359" y="10"/>
                  </a:lnTo>
                  <a:lnTo>
                    <a:pt x="392" y="5"/>
                  </a:lnTo>
                  <a:lnTo>
                    <a:pt x="429" y="3"/>
                  </a:lnTo>
                  <a:lnTo>
                    <a:pt x="471" y="0"/>
                  </a:lnTo>
                  <a:lnTo>
                    <a:pt x="922" y="5"/>
                  </a:lnTo>
                  <a:lnTo>
                    <a:pt x="1284" y="5"/>
                  </a:lnTo>
                  <a:lnTo>
                    <a:pt x="2874" y="5"/>
                  </a:lnTo>
                </a:path>
              </a:pathLst>
            </a:custGeom>
            <a:noFill/>
            <a:ln w="28575">
              <a:solidFill>
                <a:srgbClr val="72B5CC"/>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37" name="Rectangle 1166"/>
            <p:cNvSpPr>
              <a:spLocks noChangeArrowheads="1"/>
            </p:cNvSpPr>
            <p:nvPr/>
          </p:nvSpPr>
          <p:spPr bwMode="auto">
            <a:xfrm>
              <a:off x="3380577" y="2604459"/>
              <a:ext cx="166438"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250</a:t>
              </a:r>
              <a:endParaRPr lang="en-GB" altLang="en-US" sz="900" dirty="0">
                <a:solidFill>
                  <a:srgbClr val="001965"/>
                </a:solidFill>
                <a:cs typeface="Arial" pitchFamily="34" charset="0"/>
              </a:endParaRPr>
            </a:p>
          </p:txBody>
        </p:sp>
        <p:sp>
          <p:nvSpPr>
            <p:cNvPr id="118838" name="Rectangle 1167"/>
            <p:cNvSpPr>
              <a:spLocks noChangeArrowheads="1"/>
            </p:cNvSpPr>
            <p:nvPr/>
          </p:nvSpPr>
          <p:spPr bwMode="auto">
            <a:xfrm>
              <a:off x="3380577" y="2831474"/>
              <a:ext cx="166438"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200</a:t>
              </a:r>
              <a:endParaRPr lang="en-GB" altLang="en-US" sz="900" dirty="0">
                <a:solidFill>
                  <a:srgbClr val="001965"/>
                </a:solidFill>
                <a:cs typeface="Arial" pitchFamily="34" charset="0"/>
              </a:endParaRPr>
            </a:p>
          </p:txBody>
        </p:sp>
        <p:sp>
          <p:nvSpPr>
            <p:cNvPr id="118839" name="Rectangle 1168"/>
            <p:cNvSpPr>
              <a:spLocks noChangeArrowheads="1"/>
            </p:cNvSpPr>
            <p:nvPr/>
          </p:nvSpPr>
          <p:spPr bwMode="auto">
            <a:xfrm>
              <a:off x="3380577" y="3091822"/>
              <a:ext cx="166438"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150</a:t>
              </a:r>
              <a:endParaRPr lang="en-GB" altLang="en-US" sz="900" dirty="0">
                <a:solidFill>
                  <a:srgbClr val="001965"/>
                </a:solidFill>
                <a:cs typeface="Arial" pitchFamily="34" charset="0"/>
              </a:endParaRPr>
            </a:p>
          </p:txBody>
        </p:sp>
        <p:sp>
          <p:nvSpPr>
            <p:cNvPr id="118840" name="Rectangle 1169"/>
            <p:cNvSpPr>
              <a:spLocks noChangeArrowheads="1"/>
            </p:cNvSpPr>
            <p:nvPr/>
          </p:nvSpPr>
          <p:spPr bwMode="auto">
            <a:xfrm>
              <a:off x="3380577" y="3314073"/>
              <a:ext cx="166438"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100</a:t>
              </a:r>
              <a:endParaRPr lang="en-GB" altLang="en-US" sz="900" dirty="0">
                <a:solidFill>
                  <a:srgbClr val="001965"/>
                </a:solidFill>
                <a:cs typeface="Arial" pitchFamily="34" charset="0"/>
              </a:endParaRPr>
            </a:p>
          </p:txBody>
        </p:sp>
        <p:sp>
          <p:nvSpPr>
            <p:cNvPr id="118841" name="Rectangle 1170"/>
            <p:cNvSpPr>
              <a:spLocks noChangeArrowheads="1"/>
            </p:cNvSpPr>
            <p:nvPr/>
          </p:nvSpPr>
          <p:spPr bwMode="auto">
            <a:xfrm>
              <a:off x="3418598" y="3539497"/>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50</a:t>
              </a:r>
              <a:endParaRPr lang="en-GB" altLang="en-US" sz="900" dirty="0">
                <a:solidFill>
                  <a:srgbClr val="001965"/>
                </a:solidFill>
                <a:cs typeface="Arial" pitchFamily="34" charset="0"/>
              </a:endParaRPr>
            </a:p>
          </p:txBody>
        </p:sp>
        <p:sp>
          <p:nvSpPr>
            <p:cNvPr id="118842" name="Rectangle 1173"/>
            <p:cNvSpPr>
              <a:spLocks noChangeArrowheads="1"/>
            </p:cNvSpPr>
            <p:nvPr/>
          </p:nvSpPr>
          <p:spPr bwMode="auto">
            <a:xfrm>
              <a:off x="8553451" y="2520228"/>
              <a:ext cx="1037159"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Insuline</a:t>
              </a:r>
              <a:r>
                <a:rPr lang="en-GB" altLang="en-US" sz="1100" dirty="0" smtClean="0">
                  <a:solidFill>
                    <a:srgbClr val="001965"/>
                  </a:solidFill>
                  <a:cs typeface="Arial" pitchFamily="34" charset="0"/>
                </a:rPr>
                <a:t> </a:t>
              </a:r>
              <a:r>
                <a:rPr lang="en-GB" altLang="en-US" sz="1100" dirty="0" err="1" smtClean="0">
                  <a:solidFill>
                    <a:srgbClr val="001965"/>
                  </a:solidFill>
                  <a:cs typeface="Arial" pitchFamily="34" charset="0"/>
                </a:rPr>
                <a:t>resistentie</a:t>
              </a:r>
              <a:endParaRPr lang="en-GB" altLang="en-US" sz="1100" dirty="0">
                <a:solidFill>
                  <a:srgbClr val="001965"/>
                </a:solidFill>
                <a:cs typeface="Arial" pitchFamily="34" charset="0"/>
              </a:endParaRPr>
            </a:p>
          </p:txBody>
        </p:sp>
        <p:sp>
          <p:nvSpPr>
            <p:cNvPr id="118843" name="Freeform 1164"/>
            <p:cNvSpPr>
              <a:spLocks/>
            </p:cNvSpPr>
            <p:nvPr/>
          </p:nvSpPr>
          <p:spPr bwMode="auto">
            <a:xfrm>
              <a:off x="3949700" y="2747963"/>
              <a:ext cx="4562476" cy="857250"/>
            </a:xfrm>
            <a:custGeom>
              <a:avLst/>
              <a:gdLst>
                <a:gd name="T0" fmla="*/ 0 w 2874"/>
                <a:gd name="T1" fmla="*/ 2147483647 h 540"/>
                <a:gd name="T2" fmla="*/ 2147483647 w 2874"/>
                <a:gd name="T3" fmla="*/ 2147483647 h 540"/>
                <a:gd name="T4" fmla="*/ 2147483647 w 2874"/>
                <a:gd name="T5" fmla="*/ 2147483647 h 540"/>
                <a:gd name="T6" fmla="*/ 2147483647 w 2874"/>
                <a:gd name="T7" fmla="*/ 2147483647 h 540"/>
                <a:gd name="T8" fmla="*/ 2147483647 w 2874"/>
                <a:gd name="T9" fmla="*/ 2147483647 h 540"/>
                <a:gd name="T10" fmla="*/ 2147483647 w 2874"/>
                <a:gd name="T11" fmla="*/ 2147483647 h 540"/>
                <a:gd name="T12" fmla="*/ 2147483647 w 2874"/>
                <a:gd name="T13" fmla="*/ 2147483647 h 540"/>
                <a:gd name="T14" fmla="*/ 2147483647 w 2874"/>
                <a:gd name="T15" fmla="*/ 2147483647 h 540"/>
                <a:gd name="T16" fmla="*/ 2147483647 w 2874"/>
                <a:gd name="T17" fmla="*/ 2147483647 h 540"/>
                <a:gd name="T18" fmla="*/ 2147483647 w 2874"/>
                <a:gd name="T19" fmla="*/ 0 h 540"/>
                <a:gd name="T20" fmla="*/ 2147483647 w 2874"/>
                <a:gd name="T21" fmla="*/ 0 h 540"/>
                <a:gd name="T22" fmla="*/ 2147483647 w 2874"/>
                <a:gd name="T23" fmla="*/ 2147483647 h 540"/>
                <a:gd name="T24" fmla="*/ 2147483647 w 2874"/>
                <a:gd name="T25" fmla="*/ 2147483647 h 540"/>
                <a:gd name="T26" fmla="*/ 2147483647 w 2874"/>
                <a:gd name="T27" fmla="*/ 2147483647 h 540"/>
                <a:gd name="T28" fmla="*/ 2147483647 w 2874"/>
                <a:gd name="T29" fmla="*/ 2147483647 h 540"/>
                <a:gd name="T30" fmla="*/ 2147483647 w 2874"/>
                <a:gd name="T31" fmla="*/ 2147483647 h 540"/>
                <a:gd name="T32" fmla="*/ 2147483647 w 2874"/>
                <a:gd name="T33" fmla="*/ 2147483647 h 540"/>
                <a:gd name="T34" fmla="*/ 2147483647 w 2874"/>
                <a:gd name="T35" fmla="*/ 2147483647 h 540"/>
                <a:gd name="T36" fmla="*/ 2147483647 w 2874"/>
                <a:gd name="T37" fmla="*/ 2147483647 h 540"/>
                <a:gd name="T38" fmla="*/ 2147483647 w 2874"/>
                <a:gd name="T39" fmla="*/ 2147483647 h 540"/>
                <a:gd name="T40" fmla="*/ 2147483647 w 2874"/>
                <a:gd name="T41" fmla="*/ 2147483647 h 540"/>
                <a:gd name="T42" fmla="*/ 2147483647 w 2874"/>
                <a:gd name="T43" fmla="*/ 2147483647 h 540"/>
                <a:gd name="T44" fmla="*/ 2147483647 w 2874"/>
                <a:gd name="T45" fmla="*/ 2147483647 h 540"/>
                <a:gd name="T46" fmla="*/ 2147483647 w 2874"/>
                <a:gd name="T47" fmla="*/ 2147483647 h 540"/>
                <a:gd name="T48" fmla="*/ 2147483647 w 2874"/>
                <a:gd name="T49" fmla="*/ 2147483647 h 540"/>
                <a:gd name="T50" fmla="*/ 2147483647 w 2874"/>
                <a:gd name="T51" fmla="*/ 2147483647 h 540"/>
                <a:gd name="T52" fmla="*/ 2147483647 w 2874"/>
                <a:gd name="T53" fmla="*/ 2147483647 h 540"/>
                <a:gd name="T54" fmla="*/ 2147483647 w 2874"/>
                <a:gd name="T55" fmla="*/ 2147483647 h 540"/>
                <a:gd name="T56" fmla="*/ 2147483647 w 2874"/>
                <a:gd name="T57" fmla="*/ 2147483647 h 540"/>
                <a:gd name="T58" fmla="*/ 2147483647 w 2874"/>
                <a:gd name="T59" fmla="*/ 2147483647 h 540"/>
                <a:gd name="T60" fmla="*/ 2147483647 w 2874"/>
                <a:gd name="T61" fmla="*/ 2147483647 h 540"/>
                <a:gd name="T62" fmla="*/ 2147483647 w 2874"/>
                <a:gd name="T63" fmla="*/ 2147483647 h 540"/>
                <a:gd name="T64" fmla="*/ 2147483647 w 2874"/>
                <a:gd name="T65" fmla="*/ 2147483647 h 540"/>
                <a:gd name="T66" fmla="*/ 2147483647 w 2874"/>
                <a:gd name="T67" fmla="*/ 2147483647 h 540"/>
                <a:gd name="T68" fmla="*/ 2147483647 w 2874"/>
                <a:gd name="T69" fmla="*/ 2147483647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74"/>
                <a:gd name="T106" fmla="*/ 0 h 540"/>
                <a:gd name="T107" fmla="*/ 2874 w 2874"/>
                <a:gd name="T108" fmla="*/ 540 h 5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74" h="540">
                  <a:moveTo>
                    <a:pt x="0" y="295"/>
                  </a:moveTo>
                  <a:lnTo>
                    <a:pt x="257" y="146"/>
                  </a:lnTo>
                  <a:lnTo>
                    <a:pt x="371" y="76"/>
                  </a:lnTo>
                  <a:lnTo>
                    <a:pt x="404" y="57"/>
                  </a:lnTo>
                  <a:lnTo>
                    <a:pt x="436" y="42"/>
                  </a:lnTo>
                  <a:lnTo>
                    <a:pt x="468" y="29"/>
                  </a:lnTo>
                  <a:lnTo>
                    <a:pt x="498" y="19"/>
                  </a:lnTo>
                  <a:lnTo>
                    <a:pt x="525" y="12"/>
                  </a:lnTo>
                  <a:lnTo>
                    <a:pt x="557" y="5"/>
                  </a:lnTo>
                  <a:lnTo>
                    <a:pt x="589" y="0"/>
                  </a:lnTo>
                  <a:lnTo>
                    <a:pt x="627" y="0"/>
                  </a:lnTo>
                  <a:lnTo>
                    <a:pt x="669" y="2"/>
                  </a:lnTo>
                  <a:lnTo>
                    <a:pt x="716" y="10"/>
                  </a:lnTo>
                  <a:lnTo>
                    <a:pt x="770" y="24"/>
                  </a:lnTo>
                  <a:lnTo>
                    <a:pt x="832" y="49"/>
                  </a:lnTo>
                  <a:lnTo>
                    <a:pt x="899" y="76"/>
                  </a:lnTo>
                  <a:lnTo>
                    <a:pt x="971" y="109"/>
                  </a:lnTo>
                  <a:lnTo>
                    <a:pt x="1115" y="173"/>
                  </a:lnTo>
                  <a:lnTo>
                    <a:pt x="1236" y="230"/>
                  </a:lnTo>
                  <a:lnTo>
                    <a:pt x="1283" y="250"/>
                  </a:lnTo>
                  <a:lnTo>
                    <a:pt x="1315" y="260"/>
                  </a:lnTo>
                  <a:lnTo>
                    <a:pt x="1367" y="277"/>
                  </a:lnTo>
                  <a:lnTo>
                    <a:pt x="1429" y="297"/>
                  </a:lnTo>
                  <a:lnTo>
                    <a:pt x="1474" y="309"/>
                  </a:lnTo>
                  <a:lnTo>
                    <a:pt x="1533" y="324"/>
                  </a:lnTo>
                  <a:lnTo>
                    <a:pt x="1608" y="342"/>
                  </a:lnTo>
                  <a:lnTo>
                    <a:pt x="1699" y="359"/>
                  </a:lnTo>
                  <a:lnTo>
                    <a:pt x="1883" y="394"/>
                  </a:lnTo>
                  <a:lnTo>
                    <a:pt x="2022" y="421"/>
                  </a:lnTo>
                  <a:lnTo>
                    <a:pt x="2121" y="443"/>
                  </a:lnTo>
                  <a:lnTo>
                    <a:pt x="2190" y="456"/>
                  </a:lnTo>
                  <a:lnTo>
                    <a:pt x="2297" y="473"/>
                  </a:lnTo>
                  <a:lnTo>
                    <a:pt x="2364" y="483"/>
                  </a:lnTo>
                  <a:lnTo>
                    <a:pt x="2448" y="493"/>
                  </a:lnTo>
                  <a:lnTo>
                    <a:pt x="2874" y="540"/>
                  </a:lnTo>
                </a:path>
              </a:pathLst>
            </a:custGeom>
            <a:noFill/>
            <a:ln w="28575">
              <a:solidFill>
                <a:srgbClr val="009FDA"/>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44" name="Rectangle 1174"/>
            <p:cNvSpPr>
              <a:spLocks noChangeArrowheads="1"/>
            </p:cNvSpPr>
            <p:nvPr/>
          </p:nvSpPr>
          <p:spPr bwMode="auto">
            <a:xfrm>
              <a:off x="8553451" y="3475037"/>
              <a:ext cx="826029"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Insuline</a:t>
              </a:r>
              <a:r>
                <a:rPr lang="en-GB" altLang="en-US" sz="1100" dirty="0" smtClean="0">
                  <a:solidFill>
                    <a:srgbClr val="001965"/>
                  </a:solidFill>
                  <a:cs typeface="Arial" pitchFamily="34" charset="0"/>
                </a:rPr>
                <a:t> </a:t>
              </a:r>
              <a:r>
                <a:rPr lang="en-GB" altLang="en-US" sz="1100" dirty="0" err="1" smtClean="0">
                  <a:solidFill>
                    <a:srgbClr val="001965"/>
                  </a:solidFill>
                  <a:cs typeface="Arial" pitchFamily="34" charset="0"/>
                </a:rPr>
                <a:t>niveau</a:t>
              </a:r>
              <a:endParaRPr lang="en-GB" altLang="en-US" sz="1100" dirty="0">
                <a:solidFill>
                  <a:srgbClr val="001965"/>
                </a:solidFill>
                <a:cs typeface="Arial" pitchFamily="34" charset="0"/>
              </a:endParaRPr>
            </a:p>
          </p:txBody>
        </p:sp>
        <p:grpSp>
          <p:nvGrpSpPr>
            <p:cNvPr id="118845" name="Group 178"/>
            <p:cNvGrpSpPr>
              <a:grpSpLocks/>
            </p:cNvGrpSpPr>
            <p:nvPr/>
          </p:nvGrpSpPr>
          <p:grpSpPr bwMode="auto">
            <a:xfrm>
              <a:off x="4335463" y="3302001"/>
              <a:ext cx="1797050" cy="330490"/>
              <a:chOff x="2811463" y="3302000"/>
              <a:chExt cx="1797050" cy="330490"/>
            </a:xfrm>
          </p:grpSpPr>
          <p:sp>
            <p:nvSpPr>
              <p:cNvPr id="118932" name="Line 1192"/>
              <p:cNvSpPr>
                <a:spLocks noChangeShapeType="1"/>
              </p:cNvSpPr>
              <p:nvPr/>
            </p:nvSpPr>
            <p:spPr bwMode="auto">
              <a:xfrm flipV="1">
                <a:off x="4203700" y="3302000"/>
                <a:ext cx="404813" cy="188913"/>
              </a:xfrm>
              <a:prstGeom prst="line">
                <a:avLst/>
              </a:prstGeom>
              <a:noFill/>
              <a:ln w="15875">
                <a:solidFill>
                  <a:srgbClr val="001965"/>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33" name="Rectangle 1235"/>
              <p:cNvSpPr>
                <a:spLocks noChangeArrowheads="1"/>
              </p:cNvSpPr>
              <p:nvPr/>
            </p:nvSpPr>
            <p:spPr bwMode="auto">
              <a:xfrm>
                <a:off x="2811463" y="3406775"/>
                <a:ext cx="864556"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smtClean="0">
                    <a:solidFill>
                      <a:srgbClr val="001965"/>
                    </a:solidFill>
                    <a:cs typeface="Arial" pitchFamily="34" charset="0"/>
                  </a:rPr>
                  <a:t>Beta-cell failure</a:t>
                </a:r>
                <a:endParaRPr lang="en-GB" altLang="en-US" sz="1100" dirty="0">
                  <a:solidFill>
                    <a:srgbClr val="001965"/>
                  </a:solidFill>
                  <a:cs typeface="Arial" pitchFamily="34" charset="0"/>
                </a:endParaRPr>
              </a:p>
            </p:txBody>
          </p:sp>
        </p:grpSp>
        <p:sp>
          <p:nvSpPr>
            <p:cNvPr id="118846" name="Rectangle 1237"/>
            <p:cNvSpPr>
              <a:spLocks noChangeArrowheads="1"/>
            </p:cNvSpPr>
            <p:nvPr/>
          </p:nvSpPr>
          <p:spPr bwMode="auto">
            <a:xfrm rot="16200000">
              <a:off x="2380319" y="2999562"/>
              <a:ext cx="1167049" cy="3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100" dirty="0" err="1" smtClean="0">
                  <a:solidFill>
                    <a:srgbClr val="001965"/>
                  </a:solidFill>
                  <a:cs typeface="Arial" pitchFamily="34" charset="0"/>
                </a:rPr>
                <a:t>Relatieve</a:t>
              </a:r>
              <a:r>
                <a:rPr lang="en-GB" altLang="en-US" sz="1100" dirty="0" smtClean="0">
                  <a:solidFill>
                    <a:srgbClr val="001965"/>
                  </a:solidFill>
                  <a:cs typeface="Arial" pitchFamily="34" charset="0"/>
                </a:rPr>
                <a:t> β-</a:t>
              </a:r>
              <a:r>
                <a:rPr lang="en-GB" altLang="en-US" sz="1100" dirty="0" err="1" smtClean="0">
                  <a:solidFill>
                    <a:srgbClr val="001965"/>
                  </a:solidFill>
                  <a:cs typeface="Arial" pitchFamily="34" charset="0"/>
                </a:rPr>
                <a:t>cel</a:t>
              </a:r>
              <a:r>
                <a:rPr lang="en-GB" altLang="en-US" sz="1100" dirty="0" smtClean="0">
                  <a:solidFill>
                    <a:srgbClr val="001965"/>
                  </a:solidFill>
                  <a:cs typeface="Arial" pitchFamily="34" charset="0"/>
                </a:rPr>
                <a:t> </a:t>
              </a:r>
            </a:p>
            <a:p>
              <a:pPr algn="ctr" eaLnBrk="1" fontAlgn="base" hangingPunct="1">
                <a:spcBef>
                  <a:spcPct val="0"/>
                </a:spcBef>
                <a:spcAft>
                  <a:spcPct val="0"/>
                </a:spcAft>
                <a:buFontTx/>
                <a:buNone/>
              </a:pPr>
              <a:r>
                <a:rPr lang="en-GB" altLang="en-US" sz="1100" dirty="0" err="1" smtClean="0">
                  <a:solidFill>
                    <a:srgbClr val="001965"/>
                  </a:solidFill>
                  <a:cs typeface="Arial" pitchFamily="34" charset="0"/>
                </a:rPr>
                <a:t>functie</a:t>
              </a:r>
              <a:r>
                <a:rPr lang="en-GB" altLang="en-US" sz="1100" dirty="0" smtClean="0">
                  <a:solidFill>
                    <a:srgbClr val="001965"/>
                  </a:solidFill>
                  <a:cs typeface="Arial" pitchFamily="34" charset="0"/>
                </a:rPr>
                <a:t> (%)</a:t>
              </a:r>
              <a:endParaRPr lang="en-GB" altLang="en-US" sz="1100" dirty="0">
                <a:solidFill>
                  <a:srgbClr val="001965"/>
                </a:solidFill>
                <a:cs typeface="Arial" pitchFamily="34" charset="0"/>
              </a:endParaRPr>
            </a:p>
          </p:txBody>
        </p:sp>
        <p:sp>
          <p:nvSpPr>
            <p:cNvPr id="118847" name="Rectangle 1238"/>
            <p:cNvSpPr>
              <a:spLocks noChangeArrowheads="1"/>
            </p:cNvSpPr>
            <p:nvPr/>
          </p:nvSpPr>
          <p:spPr bwMode="auto">
            <a:xfrm>
              <a:off x="7236258" y="2948947"/>
              <a:ext cx="474658"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Normaal</a:t>
              </a:r>
              <a:endParaRPr lang="en-GB" altLang="en-US" sz="1100" dirty="0">
                <a:solidFill>
                  <a:srgbClr val="001965"/>
                </a:solidFill>
                <a:cs typeface="Arial" pitchFamily="34" charset="0"/>
              </a:endParaRPr>
            </a:p>
          </p:txBody>
        </p:sp>
        <p:sp>
          <p:nvSpPr>
            <p:cNvPr id="118848" name="Rectangle 1202"/>
            <p:cNvSpPr>
              <a:spLocks noChangeArrowheads="1"/>
            </p:cNvSpPr>
            <p:nvPr/>
          </p:nvSpPr>
          <p:spPr bwMode="auto">
            <a:xfrm>
              <a:off x="5575301" y="5784274"/>
              <a:ext cx="1095722"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Aantal</a:t>
              </a:r>
              <a:r>
                <a:rPr lang="en-GB" altLang="en-US" sz="1100" dirty="0" smtClean="0">
                  <a:solidFill>
                    <a:srgbClr val="001965"/>
                  </a:solidFill>
                  <a:cs typeface="Arial" pitchFamily="34" charset="0"/>
                </a:rPr>
                <a:t> </a:t>
              </a:r>
              <a:r>
                <a:rPr lang="en-GB" altLang="en-US" sz="1100" dirty="0" err="1" smtClean="0">
                  <a:solidFill>
                    <a:srgbClr val="001965"/>
                  </a:solidFill>
                  <a:cs typeface="Arial" pitchFamily="34" charset="0"/>
                </a:rPr>
                <a:t>jaar</a:t>
              </a:r>
              <a:r>
                <a:rPr lang="en-GB" altLang="en-US" sz="1100" dirty="0" smtClean="0">
                  <a:solidFill>
                    <a:srgbClr val="001965"/>
                  </a:solidFill>
                  <a:cs typeface="Arial" pitchFamily="34" charset="0"/>
                </a:rPr>
                <a:t> diabetes</a:t>
              </a:r>
              <a:endParaRPr lang="en-GB" altLang="en-US" sz="1100" dirty="0">
                <a:solidFill>
                  <a:srgbClr val="001965"/>
                </a:solidFill>
                <a:cs typeface="Arial" pitchFamily="34" charset="0"/>
              </a:endParaRPr>
            </a:p>
          </p:txBody>
        </p:sp>
        <p:sp>
          <p:nvSpPr>
            <p:cNvPr id="118849" name="Rectangle 1204"/>
            <p:cNvSpPr>
              <a:spLocks noChangeArrowheads="1"/>
            </p:cNvSpPr>
            <p:nvPr/>
          </p:nvSpPr>
          <p:spPr bwMode="auto">
            <a:xfrm>
              <a:off x="3822700" y="5514400"/>
              <a:ext cx="166438"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ea typeface="ヒラギノ角ゴ Pro W3"/>
                  <a:cs typeface="ヒラギノ角ゴ Pro W3"/>
                </a:rPr>
                <a:t>–10</a:t>
              </a:r>
              <a:endParaRPr lang="en-GB" altLang="en-US" sz="900" dirty="0">
                <a:solidFill>
                  <a:srgbClr val="001965"/>
                </a:solidFill>
                <a:ea typeface="ヒラギノ角ゴ Pro W3"/>
                <a:cs typeface="ヒラギノ角ゴ Pro W3"/>
              </a:endParaRPr>
            </a:p>
          </p:txBody>
        </p:sp>
        <p:sp>
          <p:nvSpPr>
            <p:cNvPr id="118850" name="Rectangle 1205"/>
            <p:cNvSpPr>
              <a:spLocks noChangeArrowheads="1"/>
            </p:cNvSpPr>
            <p:nvPr/>
          </p:nvSpPr>
          <p:spPr bwMode="auto">
            <a:xfrm>
              <a:off x="7872413"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25</a:t>
              </a:r>
              <a:endParaRPr lang="en-GB" altLang="en-US" sz="900" dirty="0">
                <a:solidFill>
                  <a:srgbClr val="001965"/>
                </a:solidFill>
                <a:cs typeface="Arial" pitchFamily="34" charset="0"/>
              </a:endParaRPr>
            </a:p>
          </p:txBody>
        </p:sp>
        <p:sp>
          <p:nvSpPr>
            <p:cNvPr id="118851" name="Rectangle 1206"/>
            <p:cNvSpPr>
              <a:spLocks noChangeArrowheads="1"/>
            </p:cNvSpPr>
            <p:nvPr/>
          </p:nvSpPr>
          <p:spPr bwMode="auto">
            <a:xfrm>
              <a:off x="7300913"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20</a:t>
              </a:r>
              <a:endParaRPr lang="en-GB" altLang="en-US" sz="900" dirty="0">
                <a:solidFill>
                  <a:srgbClr val="001965"/>
                </a:solidFill>
                <a:cs typeface="Arial" pitchFamily="34" charset="0"/>
              </a:endParaRPr>
            </a:p>
          </p:txBody>
        </p:sp>
        <p:sp>
          <p:nvSpPr>
            <p:cNvPr id="118852" name="Rectangle 1207"/>
            <p:cNvSpPr>
              <a:spLocks noChangeArrowheads="1"/>
            </p:cNvSpPr>
            <p:nvPr/>
          </p:nvSpPr>
          <p:spPr bwMode="auto">
            <a:xfrm>
              <a:off x="6726238"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15</a:t>
              </a:r>
              <a:endParaRPr lang="en-GB" altLang="en-US" sz="900" dirty="0">
                <a:solidFill>
                  <a:srgbClr val="001965"/>
                </a:solidFill>
                <a:cs typeface="Arial" pitchFamily="34" charset="0"/>
              </a:endParaRPr>
            </a:p>
          </p:txBody>
        </p:sp>
        <p:sp>
          <p:nvSpPr>
            <p:cNvPr id="118853" name="Rectangle 1208"/>
            <p:cNvSpPr>
              <a:spLocks noChangeArrowheads="1"/>
            </p:cNvSpPr>
            <p:nvPr/>
          </p:nvSpPr>
          <p:spPr bwMode="auto">
            <a:xfrm>
              <a:off x="6156325"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10</a:t>
              </a:r>
              <a:endParaRPr lang="en-GB" altLang="en-US" sz="900" dirty="0">
                <a:solidFill>
                  <a:srgbClr val="001965"/>
                </a:solidFill>
                <a:cs typeface="Arial" pitchFamily="34" charset="0"/>
              </a:endParaRPr>
            </a:p>
          </p:txBody>
        </p:sp>
        <p:sp>
          <p:nvSpPr>
            <p:cNvPr id="118854" name="Rectangle 1209"/>
            <p:cNvSpPr>
              <a:spLocks noChangeArrowheads="1"/>
            </p:cNvSpPr>
            <p:nvPr/>
          </p:nvSpPr>
          <p:spPr bwMode="auto">
            <a:xfrm>
              <a:off x="5632450" y="5514400"/>
              <a:ext cx="5547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5</a:t>
              </a:r>
              <a:endParaRPr lang="en-GB" altLang="en-US" sz="900" dirty="0">
                <a:solidFill>
                  <a:srgbClr val="001965"/>
                </a:solidFill>
                <a:cs typeface="Arial" pitchFamily="34" charset="0"/>
              </a:endParaRPr>
            </a:p>
          </p:txBody>
        </p:sp>
        <p:sp>
          <p:nvSpPr>
            <p:cNvPr id="118855" name="Rectangle 1210"/>
            <p:cNvSpPr>
              <a:spLocks noChangeArrowheads="1"/>
            </p:cNvSpPr>
            <p:nvPr/>
          </p:nvSpPr>
          <p:spPr bwMode="auto">
            <a:xfrm>
              <a:off x="5113338" y="5514400"/>
              <a:ext cx="5547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0</a:t>
              </a:r>
              <a:endParaRPr lang="en-GB" altLang="en-US" sz="900" dirty="0">
                <a:solidFill>
                  <a:srgbClr val="001965"/>
                </a:solidFill>
                <a:cs typeface="Arial" pitchFamily="34" charset="0"/>
              </a:endParaRPr>
            </a:p>
          </p:txBody>
        </p:sp>
        <p:sp>
          <p:nvSpPr>
            <p:cNvPr id="118856" name="Rectangle 1211"/>
            <p:cNvSpPr>
              <a:spLocks noChangeArrowheads="1"/>
            </p:cNvSpPr>
            <p:nvPr/>
          </p:nvSpPr>
          <p:spPr bwMode="auto">
            <a:xfrm>
              <a:off x="4443413"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–5</a:t>
              </a:r>
              <a:endParaRPr lang="en-GB" altLang="en-US" sz="900" dirty="0">
                <a:solidFill>
                  <a:srgbClr val="001965"/>
                </a:solidFill>
                <a:cs typeface="Arial" pitchFamily="34" charset="0"/>
              </a:endParaRPr>
            </a:p>
          </p:txBody>
        </p:sp>
        <p:sp>
          <p:nvSpPr>
            <p:cNvPr id="118857" name="Rectangle 1212"/>
            <p:cNvSpPr>
              <a:spLocks noChangeArrowheads="1"/>
            </p:cNvSpPr>
            <p:nvPr/>
          </p:nvSpPr>
          <p:spPr bwMode="auto">
            <a:xfrm>
              <a:off x="8445500" y="5514400"/>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900" dirty="0" smtClean="0">
                  <a:solidFill>
                    <a:srgbClr val="001965"/>
                  </a:solidFill>
                  <a:cs typeface="Arial" pitchFamily="34" charset="0"/>
                </a:rPr>
                <a:t>30</a:t>
              </a:r>
              <a:endParaRPr lang="en-GB" altLang="en-US" sz="900" dirty="0">
                <a:solidFill>
                  <a:srgbClr val="001965"/>
                </a:solidFill>
                <a:cs typeface="Arial" pitchFamily="34" charset="0"/>
              </a:endParaRPr>
            </a:p>
          </p:txBody>
        </p:sp>
        <p:sp>
          <p:nvSpPr>
            <p:cNvPr id="118858" name="Freeform 1030"/>
            <p:cNvSpPr>
              <a:spLocks/>
            </p:cNvSpPr>
            <p:nvPr/>
          </p:nvSpPr>
          <p:spPr bwMode="auto">
            <a:xfrm>
              <a:off x="3613151" y="4120575"/>
              <a:ext cx="4932363" cy="1273175"/>
            </a:xfrm>
            <a:custGeom>
              <a:avLst/>
              <a:gdLst>
                <a:gd name="T0" fmla="*/ 0 w 3231"/>
                <a:gd name="T1" fmla="*/ 0 h 802"/>
                <a:gd name="T2" fmla="*/ 0 w 3231"/>
                <a:gd name="T3" fmla="*/ 2147483647 h 802"/>
                <a:gd name="T4" fmla="*/ 2147483647 w 3231"/>
                <a:gd name="T5" fmla="*/ 2147483647 h 802"/>
                <a:gd name="T6" fmla="*/ 0 60000 65536"/>
                <a:gd name="T7" fmla="*/ 0 60000 65536"/>
                <a:gd name="T8" fmla="*/ 0 60000 65536"/>
                <a:gd name="T9" fmla="*/ 0 w 3231"/>
                <a:gd name="T10" fmla="*/ 0 h 802"/>
                <a:gd name="T11" fmla="*/ 3231 w 3231"/>
                <a:gd name="T12" fmla="*/ 802 h 802"/>
              </a:gdLst>
              <a:ahLst/>
              <a:cxnLst>
                <a:cxn ang="T6">
                  <a:pos x="T0" y="T1"/>
                </a:cxn>
                <a:cxn ang="T7">
                  <a:pos x="T2" y="T3"/>
                </a:cxn>
                <a:cxn ang="T8">
                  <a:pos x="T4" y="T5"/>
                </a:cxn>
              </a:cxnLst>
              <a:rect l="T9" t="T10" r="T11" b="T12"/>
              <a:pathLst>
                <a:path w="3231" h="802">
                  <a:moveTo>
                    <a:pt x="0" y="0"/>
                  </a:moveTo>
                  <a:lnTo>
                    <a:pt x="0" y="802"/>
                  </a:lnTo>
                  <a:lnTo>
                    <a:pt x="3231" y="802"/>
                  </a:lnTo>
                </a:path>
              </a:pathLst>
            </a:custGeom>
            <a:noFill/>
            <a:ln w="28575">
              <a:solidFill>
                <a:srgbClr val="001965"/>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59" name="Line 1037"/>
            <p:cNvSpPr>
              <a:spLocks noChangeShapeType="1"/>
            </p:cNvSpPr>
            <p:nvPr/>
          </p:nvSpPr>
          <p:spPr bwMode="auto">
            <a:xfrm>
              <a:off x="3552825" y="4131687"/>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60" name="Freeform 1038"/>
            <p:cNvSpPr>
              <a:spLocks/>
            </p:cNvSpPr>
            <p:nvPr/>
          </p:nvSpPr>
          <p:spPr bwMode="auto">
            <a:xfrm>
              <a:off x="3965575" y="4414263"/>
              <a:ext cx="4535488" cy="827087"/>
            </a:xfrm>
            <a:custGeom>
              <a:avLst/>
              <a:gdLst>
                <a:gd name="T0" fmla="*/ 0 w 2857"/>
                <a:gd name="T1" fmla="*/ 2147483647 h 521"/>
                <a:gd name="T2" fmla="*/ 2147483647 w 2857"/>
                <a:gd name="T3" fmla="*/ 2147483647 h 521"/>
                <a:gd name="T4" fmla="*/ 2147483647 w 2857"/>
                <a:gd name="T5" fmla="*/ 2147483647 h 521"/>
                <a:gd name="T6" fmla="*/ 2147483647 w 2857"/>
                <a:gd name="T7" fmla="*/ 2147483647 h 521"/>
                <a:gd name="T8" fmla="*/ 2147483647 w 2857"/>
                <a:gd name="T9" fmla="*/ 2147483647 h 521"/>
                <a:gd name="T10" fmla="*/ 2147483647 w 2857"/>
                <a:gd name="T11" fmla="*/ 2147483647 h 521"/>
                <a:gd name="T12" fmla="*/ 2147483647 w 2857"/>
                <a:gd name="T13" fmla="*/ 2147483647 h 521"/>
                <a:gd name="T14" fmla="*/ 2147483647 w 2857"/>
                <a:gd name="T15" fmla="*/ 2147483647 h 521"/>
                <a:gd name="T16" fmla="*/ 2147483647 w 2857"/>
                <a:gd name="T17" fmla="*/ 2147483647 h 521"/>
                <a:gd name="T18" fmla="*/ 2147483647 w 2857"/>
                <a:gd name="T19" fmla="*/ 2147483647 h 521"/>
                <a:gd name="T20" fmla="*/ 2147483647 w 2857"/>
                <a:gd name="T21" fmla="*/ 2147483647 h 521"/>
                <a:gd name="T22" fmla="*/ 2147483647 w 2857"/>
                <a:gd name="T23" fmla="*/ 2147483647 h 521"/>
                <a:gd name="T24" fmla="*/ 2147483647 w 2857"/>
                <a:gd name="T25" fmla="*/ 2147483647 h 521"/>
                <a:gd name="T26" fmla="*/ 2147483647 w 2857"/>
                <a:gd name="T27" fmla="*/ 2147483647 h 521"/>
                <a:gd name="T28" fmla="*/ 2147483647 w 2857"/>
                <a:gd name="T29" fmla="*/ 2147483647 h 521"/>
                <a:gd name="T30" fmla="*/ 2147483647 w 2857"/>
                <a:gd name="T31" fmla="*/ 2147483647 h 521"/>
                <a:gd name="T32" fmla="*/ 2147483647 w 2857"/>
                <a:gd name="T33" fmla="*/ 2147483647 h 521"/>
                <a:gd name="T34" fmla="*/ 2147483647 w 2857"/>
                <a:gd name="T35" fmla="*/ 2147483647 h 521"/>
                <a:gd name="T36" fmla="*/ 2147483647 w 2857"/>
                <a:gd name="T37" fmla="*/ 2147483647 h 521"/>
                <a:gd name="T38" fmla="*/ 2147483647 w 2857"/>
                <a:gd name="T39" fmla="*/ 2147483647 h 521"/>
                <a:gd name="T40" fmla="*/ 2147483647 w 2857"/>
                <a:gd name="T41" fmla="*/ 2147483647 h 521"/>
                <a:gd name="T42" fmla="*/ 2147483647 w 2857"/>
                <a:gd name="T43" fmla="*/ 2147483647 h 521"/>
                <a:gd name="T44" fmla="*/ 2147483647 w 2857"/>
                <a:gd name="T45" fmla="*/ 2147483647 h 521"/>
                <a:gd name="T46" fmla="*/ 2147483647 w 2857"/>
                <a:gd name="T47" fmla="*/ 2147483647 h 521"/>
                <a:gd name="T48" fmla="*/ 2147483647 w 2857"/>
                <a:gd name="T49" fmla="*/ 2147483647 h 521"/>
                <a:gd name="T50" fmla="*/ 2147483647 w 2857"/>
                <a:gd name="T51" fmla="*/ 2147483647 h 521"/>
                <a:gd name="T52" fmla="*/ 2147483647 w 2857"/>
                <a:gd name="T53" fmla="*/ 2147483647 h 521"/>
                <a:gd name="T54" fmla="*/ 2147483647 w 2857"/>
                <a:gd name="T55" fmla="*/ 2147483647 h 521"/>
                <a:gd name="T56" fmla="*/ 2147483647 w 2857"/>
                <a:gd name="T57" fmla="*/ 2147483647 h 521"/>
                <a:gd name="T58" fmla="*/ 2147483647 w 2857"/>
                <a:gd name="T59" fmla="*/ 2147483647 h 521"/>
                <a:gd name="T60" fmla="*/ 2147483647 w 2857"/>
                <a:gd name="T61" fmla="*/ 0 h 5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57"/>
                <a:gd name="T94" fmla="*/ 0 h 521"/>
                <a:gd name="T95" fmla="*/ 2857 w 2857"/>
                <a:gd name="T96" fmla="*/ 521 h 5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57" h="521">
                  <a:moveTo>
                    <a:pt x="0" y="521"/>
                  </a:moveTo>
                  <a:lnTo>
                    <a:pt x="79" y="511"/>
                  </a:lnTo>
                  <a:lnTo>
                    <a:pt x="146" y="506"/>
                  </a:lnTo>
                  <a:lnTo>
                    <a:pt x="178" y="503"/>
                  </a:lnTo>
                  <a:lnTo>
                    <a:pt x="205" y="506"/>
                  </a:lnTo>
                  <a:lnTo>
                    <a:pt x="257" y="506"/>
                  </a:lnTo>
                  <a:lnTo>
                    <a:pt x="319" y="501"/>
                  </a:lnTo>
                  <a:lnTo>
                    <a:pt x="391" y="491"/>
                  </a:lnTo>
                  <a:lnTo>
                    <a:pt x="470" y="476"/>
                  </a:lnTo>
                  <a:lnTo>
                    <a:pt x="584" y="454"/>
                  </a:lnTo>
                  <a:lnTo>
                    <a:pt x="654" y="436"/>
                  </a:lnTo>
                  <a:lnTo>
                    <a:pt x="701" y="429"/>
                  </a:lnTo>
                  <a:lnTo>
                    <a:pt x="765" y="422"/>
                  </a:lnTo>
                  <a:lnTo>
                    <a:pt x="837" y="414"/>
                  </a:lnTo>
                  <a:lnTo>
                    <a:pt x="909" y="412"/>
                  </a:lnTo>
                  <a:lnTo>
                    <a:pt x="981" y="409"/>
                  </a:lnTo>
                  <a:lnTo>
                    <a:pt x="1050" y="404"/>
                  </a:lnTo>
                  <a:lnTo>
                    <a:pt x="1159" y="392"/>
                  </a:lnTo>
                  <a:lnTo>
                    <a:pt x="1221" y="379"/>
                  </a:lnTo>
                  <a:lnTo>
                    <a:pt x="1328" y="357"/>
                  </a:lnTo>
                  <a:lnTo>
                    <a:pt x="1600" y="290"/>
                  </a:lnTo>
                  <a:lnTo>
                    <a:pt x="1937" y="209"/>
                  </a:lnTo>
                  <a:lnTo>
                    <a:pt x="2101" y="169"/>
                  </a:lnTo>
                  <a:lnTo>
                    <a:pt x="2215" y="137"/>
                  </a:lnTo>
                  <a:lnTo>
                    <a:pt x="2314" y="112"/>
                  </a:lnTo>
                  <a:lnTo>
                    <a:pt x="2438" y="80"/>
                  </a:lnTo>
                  <a:lnTo>
                    <a:pt x="2569" y="50"/>
                  </a:lnTo>
                  <a:lnTo>
                    <a:pt x="2631" y="38"/>
                  </a:lnTo>
                  <a:lnTo>
                    <a:pt x="2686" y="30"/>
                  </a:lnTo>
                  <a:lnTo>
                    <a:pt x="2792" y="15"/>
                  </a:lnTo>
                  <a:lnTo>
                    <a:pt x="2857" y="0"/>
                  </a:lnTo>
                </a:path>
              </a:pathLst>
            </a:custGeom>
            <a:noFill/>
            <a:ln w="38100">
              <a:solidFill>
                <a:srgbClr val="D476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61" name="Freeform 1039"/>
            <p:cNvSpPr>
              <a:spLocks/>
            </p:cNvSpPr>
            <p:nvPr/>
          </p:nvSpPr>
          <p:spPr bwMode="auto">
            <a:xfrm>
              <a:off x="3960814" y="4233287"/>
              <a:ext cx="4535487" cy="957262"/>
            </a:xfrm>
            <a:custGeom>
              <a:avLst/>
              <a:gdLst>
                <a:gd name="T0" fmla="*/ 0 w 2857"/>
                <a:gd name="T1" fmla="*/ 2147483647 h 603"/>
                <a:gd name="T2" fmla="*/ 2147483647 w 2857"/>
                <a:gd name="T3" fmla="*/ 2147483647 h 603"/>
                <a:gd name="T4" fmla="*/ 2147483647 w 2857"/>
                <a:gd name="T5" fmla="*/ 2147483647 h 603"/>
                <a:gd name="T6" fmla="*/ 2147483647 w 2857"/>
                <a:gd name="T7" fmla="*/ 2147483647 h 603"/>
                <a:gd name="T8" fmla="*/ 2147483647 w 2857"/>
                <a:gd name="T9" fmla="*/ 2147483647 h 603"/>
                <a:gd name="T10" fmla="*/ 2147483647 w 2857"/>
                <a:gd name="T11" fmla="*/ 2147483647 h 603"/>
                <a:gd name="T12" fmla="*/ 2147483647 w 2857"/>
                <a:gd name="T13" fmla="*/ 2147483647 h 603"/>
                <a:gd name="T14" fmla="*/ 2147483647 w 2857"/>
                <a:gd name="T15" fmla="*/ 2147483647 h 603"/>
                <a:gd name="T16" fmla="*/ 2147483647 w 2857"/>
                <a:gd name="T17" fmla="*/ 2147483647 h 603"/>
                <a:gd name="T18" fmla="*/ 2147483647 w 2857"/>
                <a:gd name="T19" fmla="*/ 2147483647 h 603"/>
                <a:gd name="T20" fmla="*/ 2147483647 w 2857"/>
                <a:gd name="T21" fmla="*/ 2147483647 h 603"/>
                <a:gd name="T22" fmla="*/ 2147483647 w 2857"/>
                <a:gd name="T23" fmla="*/ 2147483647 h 603"/>
                <a:gd name="T24" fmla="*/ 2147483647 w 2857"/>
                <a:gd name="T25" fmla="*/ 2147483647 h 603"/>
                <a:gd name="T26" fmla="*/ 2147483647 w 2857"/>
                <a:gd name="T27" fmla="*/ 2147483647 h 603"/>
                <a:gd name="T28" fmla="*/ 2147483647 w 2857"/>
                <a:gd name="T29" fmla="*/ 2147483647 h 603"/>
                <a:gd name="T30" fmla="*/ 2147483647 w 2857"/>
                <a:gd name="T31" fmla="*/ 2147483647 h 603"/>
                <a:gd name="T32" fmla="*/ 2147483647 w 2857"/>
                <a:gd name="T33" fmla="*/ 2147483647 h 603"/>
                <a:gd name="T34" fmla="*/ 2147483647 w 2857"/>
                <a:gd name="T35" fmla="*/ 2147483647 h 603"/>
                <a:gd name="T36" fmla="*/ 2147483647 w 2857"/>
                <a:gd name="T37" fmla="*/ 2147483647 h 603"/>
                <a:gd name="T38" fmla="*/ 2147483647 w 2857"/>
                <a:gd name="T39" fmla="*/ 2147483647 h 603"/>
                <a:gd name="T40" fmla="*/ 2147483647 w 2857"/>
                <a:gd name="T41" fmla="*/ 2147483647 h 603"/>
                <a:gd name="T42" fmla="*/ 2147483647 w 2857"/>
                <a:gd name="T43" fmla="*/ 2147483647 h 603"/>
                <a:gd name="T44" fmla="*/ 2147483647 w 2857"/>
                <a:gd name="T45" fmla="*/ 2147483647 h 603"/>
                <a:gd name="T46" fmla="*/ 2147483647 w 2857"/>
                <a:gd name="T47" fmla="*/ 2147483647 h 603"/>
                <a:gd name="T48" fmla="*/ 2147483647 w 2857"/>
                <a:gd name="T49" fmla="*/ 2147483647 h 603"/>
                <a:gd name="T50" fmla="*/ 2147483647 w 2857"/>
                <a:gd name="T51" fmla="*/ 2147483647 h 603"/>
                <a:gd name="T52" fmla="*/ 2147483647 w 2857"/>
                <a:gd name="T53" fmla="*/ 2147483647 h 603"/>
                <a:gd name="T54" fmla="*/ 2147483647 w 2857"/>
                <a:gd name="T55" fmla="*/ 2147483647 h 603"/>
                <a:gd name="T56" fmla="*/ 2147483647 w 2857"/>
                <a:gd name="T57" fmla="*/ 2147483647 h 603"/>
                <a:gd name="T58" fmla="*/ 2147483647 w 2857"/>
                <a:gd name="T59" fmla="*/ 2147483647 h 603"/>
                <a:gd name="T60" fmla="*/ 2147483647 w 2857"/>
                <a:gd name="T61" fmla="*/ 2147483647 h 603"/>
                <a:gd name="T62" fmla="*/ 2147483647 w 2857"/>
                <a:gd name="T63" fmla="*/ 2147483647 h 603"/>
                <a:gd name="T64" fmla="*/ 2147483647 w 2857"/>
                <a:gd name="T65" fmla="*/ 2147483647 h 603"/>
                <a:gd name="T66" fmla="*/ 2147483647 w 2857"/>
                <a:gd name="T67" fmla="*/ 2147483647 h 603"/>
                <a:gd name="T68" fmla="*/ 2147483647 w 2857"/>
                <a:gd name="T69" fmla="*/ 2147483647 h 603"/>
                <a:gd name="T70" fmla="*/ 2147483647 w 2857"/>
                <a:gd name="T71" fmla="*/ 2147483647 h 603"/>
                <a:gd name="T72" fmla="*/ 2147483647 w 2857"/>
                <a:gd name="T73" fmla="*/ 0 h 6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7"/>
                <a:gd name="T112" fmla="*/ 0 h 603"/>
                <a:gd name="T113" fmla="*/ 2857 w 2857"/>
                <a:gd name="T114" fmla="*/ 603 h 6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7" h="603">
                  <a:moveTo>
                    <a:pt x="0" y="603"/>
                  </a:moveTo>
                  <a:lnTo>
                    <a:pt x="127" y="600"/>
                  </a:lnTo>
                  <a:lnTo>
                    <a:pt x="228" y="595"/>
                  </a:lnTo>
                  <a:lnTo>
                    <a:pt x="275" y="590"/>
                  </a:lnTo>
                  <a:lnTo>
                    <a:pt x="312" y="583"/>
                  </a:lnTo>
                  <a:lnTo>
                    <a:pt x="345" y="575"/>
                  </a:lnTo>
                  <a:lnTo>
                    <a:pt x="374" y="568"/>
                  </a:lnTo>
                  <a:lnTo>
                    <a:pt x="407" y="558"/>
                  </a:lnTo>
                  <a:lnTo>
                    <a:pt x="436" y="546"/>
                  </a:lnTo>
                  <a:lnTo>
                    <a:pt x="468" y="531"/>
                  </a:lnTo>
                  <a:lnTo>
                    <a:pt x="498" y="516"/>
                  </a:lnTo>
                  <a:lnTo>
                    <a:pt x="528" y="498"/>
                  </a:lnTo>
                  <a:lnTo>
                    <a:pt x="555" y="481"/>
                  </a:lnTo>
                  <a:lnTo>
                    <a:pt x="605" y="449"/>
                  </a:lnTo>
                  <a:lnTo>
                    <a:pt x="627" y="434"/>
                  </a:lnTo>
                  <a:lnTo>
                    <a:pt x="652" y="422"/>
                  </a:lnTo>
                  <a:lnTo>
                    <a:pt x="684" y="412"/>
                  </a:lnTo>
                  <a:lnTo>
                    <a:pt x="721" y="404"/>
                  </a:lnTo>
                  <a:lnTo>
                    <a:pt x="766" y="397"/>
                  </a:lnTo>
                  <a:lnTo>
                    <a:pt x="825" y="394"/>
                  </a:lnTo>
                  <a:lnTo>
                    <a:pt x="959" y="387"/>
                  </a:lnTo>
                  <a:lnTo>
                    <a:pt x="1033" y="380"/>
                  </a:lnTo>
                  <a:lnTo>
                    <a:pt x="1113" y="370"/>
                  </a:lnTo>
                  <a:lnTo>
                    <a:pt x="1199" y="357"/>
                  </a:lnTo>
                  <a:lnTo>
                    <a:pt x="1294" y="342"/>
                  </a:lnTo>
                  <a:lnTo>
                    <a:pt x="1398" y="323"/>
                  </a:lnTo>
                  <a:lnTo>
                    <a:pt x="1509" y="298"/>
                  </a:lnTo>
                  <a:lnTo>
                    <a:pt x="1628" y="266"/>
                  </a:lnTo>
                  <a:lnTo>
                    <a:pt x="1752" y="233"/>
                  </a:lnTo>
                  <a:lnTo>
                    <a:pt x="1997" y="164"/>
                  </a:lnTo>
                  <a:lnTo>
                    <a:pt x="2116" y="129"/>
                  </a:lnTo>
                  <a:lnTo>
                    <a:pt x="2230" y="100"/>
                  </a:lnTo>
                  <a:lnTo>
                    <a:pt x="2334" y="75"/>
                  </a:lnTo>
                  <a:lnTo>
                    <a:pt x="2431" y="57"/>
                  </a:lnTo>
                  <a:lnTo>
                    <a:pt x="2701" y="15"/>
                  </a:lnTo>
                  <a:lnTo>
                    <a:pt x="2788" y="5"/>
                  </a:lnTo>
                  <a:lnTo>
                    <a:pt x="2857" y="0"/>
                  </a:lnTo>
                </a:path>
              </a:pathLst>
            </a:custGeom>
            <a:noFill/>
            <a:ln w="38100">
              <a:solidFill>
                <a:srgbClr val="E64A0E"/>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62" name="Line 1041"/>
            <p:cNvSpPr>
              <a:spLocks noChangeShapeType="1"/>
            </p:cNvSpPr>
            <p:nvPr/>
          </p:nvSpPr>
          <p:spPr bwMode="auto">
            <a:xfrm>
              <a:off x="3613150" y="5145377"/>
              <a:ext cx="61914" cy="0"/>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63" name="Rectangle 1081"/>
            <p:cNvSpPr>
              <a:spLocks noChangeArrowheads="1"/>
            </p:cNvSpPr>
            <p:nvPr/>
          </p:nvSpPr>
          <p:spPr bwMode="auto">
            <a:xfrm>
              <a:off x="3410117" y="4047549"/>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20</a:t>
              </a:r>
              <a:endParaRPr lang="en-GB" altLang="en-US" sz="900" dirty="0">
                <a:solidFill>
                  <a:srgbClr val="001965"/>
                </a:solidFill>
                <a:cs typeface="Arial" pitchFamily="34" charset="0"/>
              </a:endParaRPr>
            </a:p>
          </p:txBody>
        </p:sp>
        <p:sp>
          <p:nvSpPr>
            <p:cNvPr id="118864" name="Rectangle 1082"/>
            <p:cNvSpPr>
              <a:spLocks noChangeArrowheads="1"/>
            </p:cNvSpPr>
            <p:nvPr/>
          </p:nvSpPr>
          <p:spPr bwMode="auto">
            <a:xfrm>
              <a:off x="3414880" y="4480937"/>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14</a:t>
              </a:r>
              <a:endParaRPr lang="en-GB" altLang="en-US" sz="900" dirty="0">
                <a:solidFill>
                  <a:srgbClr val="001965"/>
                </a:solidFill>
                <a:cs typeface="Arial" pitchFamily="34" charset="0"/>
              </a:endParaRPr>
            </a:p>
          </p:txBody>
        </p:sp>
        <p:sp>
          <p:nvSpPr>
            <p:cNvPr id="118865" name="Rectangle 1083"/>
            <p:cNvSpPr>
              <a:spLocks noChangeArrowheads="1"/>
            </p:cNvSpPr>
            <p:nvPr/>
          </p:nvSpPr>
          <p:spPr bwMode="auto">
            <a:xfrm>
              <a:off x="3414880" y="4620636"/>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12</a:t>
              </a:r>
              <a:endParaRPr lang="en-GB" altLang="en-US" sz="900" dirty="0">
                <a:solidFill>
                  <a:srgbClr val="001965"/>
                </a:solidFill>
                <a:cs typeface="Arial" pitchFamily="34" charset="0"/>
              </a:endParaRPr>
            </a:p>
          </p:txBody>
        </p:sp>
        <p:sp>
          <p:nvSpPr>
            <p:cNvPr id="118866" name="Rectangle 1084"/>
            <p:cNvSpPr>
              <a:spLocks noChangeArrowheads="1"/>
            </p:cNvSpPr>
            <p:nvPr/>
          </p:nvSpPr>
          <p:spPr bwMode="auto">
            <a:xfrm>
              <a:off x="3324226" y="4779387"/>
              <a:ext cx="214313"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10</a:t>
              </a:r>
              <a:endParaRPr lang="en-GB" altLang="en-US" sz="900" dirty="0">
                <a:solidFill>
                  <a:srgbClr val="001965"/>
                </a:solidFill>
                <a:cs typeface="Arial" pitchFamily="34" charset="0"/>
              </a:endParaRPr>
            </a:p>
          </p:txBody>
        </p:sp>
        <p:sp>
          <p:nvSpPr>
            <p:cNvPr id="118867" name="Rectangle 1085"/>
            <p:cNvSpPr>
              <a:spLocks noChangeArrowheads="1"/>
            </p:cNvSpPr>
            <p:nvPr/>
          </p:nvSpPr>
          <p:spPr bwMode="auto">
            <a:xfrm>
              <a:off x="3468773" y="4919087"/>
              <a:ext cx="5547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8</a:t>
              </a:r>
              <a:endParaRPr lang="en-GB" altLang="en-US" sz="900" dirty="0">
                <a:solidFill>
                  <a:srgbClr val="001965"/>
                </a:solidFill>
                <a:cs typeface="Arial" pitchFamily="34" charset="0"/>
              </a:endParaRPr>
            </a:p>
          </p:txBody>
        </p:sp>
        <p:sp>
          <p:nvSpPr>
            <p:cNvPr id="118868" name="Rectangle 1086"/>
            <p:cNvSpPr>
              <a:spLocks noChangeArrowheads="1"/>
            </p:cNvSpPr>
            <p:nvPr/>
          </p:nvSpPr>
          <p:spPr bwMode="auto">
            <a:xfrm>
              <a:off x="3468773" y="5052438"/>
              <a:ext cx="5547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6</a:t>
              </a:r>
              <a:endParaRPr lang="en-GB" altLang="en-US" sz="900" dirty="0">
                <a:solidFill>
                  <a:srgbClr val="001965"/>
                </a:solidFill>
                <a:cs typeface="Arial" pitchFamily="34" charset="0"/>
              </a:endParaRPr>
            </a:p>
          </p:txBody>
        </p:sp>
        <p:sp>
          <p:nvSpPr>
            <p:cNvPr id="118869" name="Rectangle 1087"/>
            <p:cNvSpPr>
              <a:spLocks noChangeArrowheads="1"/>
            </p:cNvSpPr>
            <p:nvPr/>
          </p:nvSpPr>
          <p:spPr bwMode="auto">
            <a:xfrm>
              <a:off x="3464009" y="5206423"/>
              <a:ext cx="5547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4</a:t>
              </a:r>
              <a:endParaRPr lang="en-GB" altLang="en-US" sz="900" dirty="0">
                <a:solidFill>
                  <a:srgbClr val="001965"/>
                </a:solidFill>
                <a:cs typeface="Arial" pitchFamily="34" charset="0"/>
              </a:endParaRPr>
            </a:p>
          </p:txBody>
        </p:sp>
        <p:sp>
          <p:nvSpPr>
            <p:cNvPr id="118870" name="Rectangle 1089"/>
            <p:cNvSpPr>
              <a:spLocks noChangeArrowheads="1"/>
            </p:cNvSpPr>
            <p:nvPr/>
          </p:nvSpPr>
          <p:spPr bwMode="auto">
            <a:xfrm>
              <a:off x="8553451" y="4076198"/>
              <a:ext cx="1200517"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Postprandiale</a:t>
              </a:r>
              <a:r>
                <a:rPr lang="en-GB" altLang="en-US" sz="1100" dirty="0" smtClean="0">
                  <a:solidFill>
                    <a:srgbClr val="001965"/>
                  </a:solidFill>
                  <a:cs typeface="Arial" pitchFamily="34" charset="0"/>
                </a:rPr>
                <a:t> glucose</a:t>
              </a:r>
              <a:endParaRPr lang="en-GB" altLang="en-US" sz="1100" dirty="0">
                <a:solidFill>
                  <a:srgbClr val="001965"/>
                </a:solidFill>
                <a:cs typeface="Arial" pitchFamily="34" charset="0"/>
              </a:endParaRPr>
            </a:p>
          </p:txBody>
        </p:sp>
        <p:sp>
          <p:nvSpPr>
            <p:cNvPr id="118871" name="Rectangle 1091"/>
            <p:cNvSpPr>
              <a:spLocks noChangeArrowheads="1"/>
            </p:cNvSpPr>
            <p:nvPr/>
          </p:nvSpPr>
          <p:spPr bwMode="auto">
            <a:xfrm>
              <a:off x="8553451" y="4313681"/>
              <a:ext cx="958564"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Nuchtere</a:t>
              </a:r>
              <a:r>
                <a:rPr lang="en-GB" altLang="en-US" sz="1100" dirty="0" smtClean="0">
                  <a:solidFill>
                    <a:srgbClr val="001965"/>
                  </a:solidFill>
                  <a:cs typeface="Arial" pitchFamily="34" charset="0"/>
                </a:rPr>
                <a:t> glucose</a:t>
              </a:r>
              <a:endParaRPr lang="en-GB" altLang="en-US" sz="1100" dirty="0">
                <a:solidFill>
                  <a:srgbClr val="001965"/>
                </a:solidFill>
                <a:cs typeface="Arial" pitchFamily="34" charset="0"/>
              </a:endParaRPr>
            </a:p>
          </p:txBody>
        </p:sp>
        <p:sp>
          <p:nvSpPr>
            <p:cNvPr id="118872" name="Rectangle 1236"/>
            <p:cNvSpPr>
              <a:spLocks noChangeArrowheads="1"/>
            </p:cNvSpPr>
            <p:nvPr/>
          </p:nvSpPr>
          <p:spPr bwMode="auto">
            <a:xfrm rot="16200000">
              <a:off x="2606128" y="4546115"/>
              <a:ext cx="707497" cy="3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100" dirty="0" smtClean="0">
                  <a:solidFill>
                    <a:srgbClr val="001965"/>
                  </a:solidFill>
                  <a:cs typeface="Arial" pitchFamily="34" charset="0"/>
                </a:rPr>
                <a:t>Glucose </a:t>
              </a:r>
              <a:br>
                <a:rPr lang="en-GB" altLang="en-US" sz="1100" dirty="0" smtClean="0">
                  <a:solidFill>
                    <a:srgbClr val="001965"/>
                  </a:solidFill>
                  <a:cs typeface="Arial" pitchFamily="34" charset="0"/>
                </a:rPr>
              </a:br>
              <a:r>
                <a:rPr lang="en-GB" altLang="en-US" sz="1100" dirty="0" smtClean="0">
                  <a:solidFill>
                    <a:srgbClr val="001965"/>
                  </a:solidFill>
                  <a:cs typeface="Arial" pitchFamily="34" charset="0"/>
                </a:rPr>
                <a:t>(</a:t>
              </a:r>
              <a:r>
                <a:rPr lang="en-GB" altLang="en-US" sz="1100" dirty="0" err="1" smtClean="0">
                  <a:solidFill>
                    <a:srgbClr val="001965"/>
                  </a:solidFill>
                  <a:cs typeface="Arial" pitchFamily="34" charset="0"/>
                </a:rPr>
                <a:t>mmol</a:t>
              </a:r>
              <a:r>
                <a:rPr lang="en-GB" altLang="en-US" sz="1100" dirty="0" smtClean="0">
                  <a:solidFill>
                    <a:srgbClr val="001965"/>
                  </a:solidFill>
                  <a:cs typeface="Arial" pitchFamily="34" charset="0"/>
                </a:rPr>
                <a:t>/L)</a:t>
              </a:r>
              <a:endParaRPr lang="en-GB" altLang="en-US" sz="1100" dirty="0">
                <a:solidFill>
                  <a:srgbClr val="001965"/>
                </a:solidFill>
                <a:cs typeface="Arial" pitchFamily="34" charset="0"/>
              </a:endParaRPr>
            </a:p>
          </p:txBody>
        </p:sp>
        <p:sp>
          <p:nvSpPr>
            <p:cNvPr id="118873" name="Rectangle 1239"/>
            <p:cNvSpPr>
              <a:spLocks noChangeArrowheads="1"/>
            </p:cNvSpPr>
            <p:nvPr/>
          </p:nvSpPr>
          <p:spPr bwMode="auto">
            <a:xfrm>
              <a:off x="7239434" y="4872423"/>
              <a:ext cx="474659" cy="2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dirty="0" err="1" smtClean="0">
                  <a:solidFill>
                    <a:srgbClr val="001965"/>
                  </a:solidFill>
                  <a:cs typeface="Arial" pitchFamily="34" charset="0"/>
                </a:rPr>
                <a:t>Normaal</a:t>
              </a:r>
              <a:endParaRPr lang="en-GB" altLang="en-US" sz="1100" dirty="0">
                <a:solidFill>
                  <a:srgbClr val="001965"/>
                </a:solidFill>
                <a:cs typeface="Arial" pitchFamily="34" charset="0"/>
              </a:endParaRPr>
            </a:p>
          </p:txBody>
        </p:sp>
        <p:sp>
          <p:nvSpPr>
            <p:cNvPr id="118874" name="Rectangle 1082"/>
            <p:cNvSpPr>
              <a:spLocks noChangeArrowheads="1"/>
            </p:cNvSpPr>
            <p:nvPr/>
          </p:nvSpPr>
          <p:spPr bwMode="auto">
            <a:xfrm>
              <a:off x="3414880" y="4338061"/>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16</a:t>
              </a:r>
              <a:endParaRPr lang="en-GB" altLang="en-US" sz="900" dirty="0">
                <a:solidFill>
                  <a:srgbClr val="001965"/>
                </a:solidFill>
                <a:cs typeface="Arial" pitchFamily="34" charset="0"/>
              </a:endParaRPr>
            </a:p>
          </p:txBody>
        </p:sp>
        <p:sp>
          <p:nvSpPr>
            <p:cNvPr id="118875" name="Rectangle 1082"/>
            <p:cNvSpPr>
              <a:spLocks noChangeArrowheads="1"/>
            </p:cNvSpPr>
            <p:nvPr/>
          </p:nvSpPr>
          <p:spPr bwMode="auto">
            <a:xfrm>
              <a:off x="3414880" y="4190424"/>
              <a:ext cx="110959"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GB" altLang="en-US" sz="900" dirty="0" smtClean="0">
                  <a:solidFill>
                    <a:srgbClr val="001965"/>
                  </a:solidFill>
                  <a:cs typeface="Arial" pitchFamily="34" charset="0"/>
                </a:rPr>
                <a:t>18</a:t>
              </a:r>
              <a:endParaRPr lang="en-GB" altLang="en-US" sz="900" dirty="0">
                <a:solidFill>
                  <a:srgbClr val="001965"/>
                </a:solidFill>
                <a:cs typeface="Arial" pitchFamily="34" charset="0"/>
              </a:endParaRPr>
            </a:p>
          </p:txBody>
        </p:sp>
        <p:sp>
          <p:nvSpPr>
            <p:cNvPr id="118876" name="Line 1032"/>
            <p:cNvSpPr>
              <a:spLocks noChangeShapeType="1"/>
            </p:cNvSpPr>
            <p:nvPr/>
          </p:nvSpPr>
          <p:spPr bwMode="auto">
            <a:xfrm>
              <a:off x="3557588" y="5312787"/>
              <a:ext cx="61912"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77" name="Line 1032"/>
            <p:cNvSpPr>
              <a:spLocks noChangeShapeType="1"/>
            </p:cNvSpPr>
            <p:nvPr/>
          </p:nvSpPr>
          <p:spPr bwMode="auto">
            <a:xfrm>
              <a:off x="3552825" y="5150862"/>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78" name="Line 1032"/>
            <p:cNvSpPr>
              <a:spLocks noChangeShapeType="1"/>
            </p:cNvSpPr>
            <p:nvPr/>
          </p:nvSpPr>
          <p:spPr bwMode="auto">
            <a:xfrm>
              <a:off x="3548063" y="5003224"/>
              <a:ext cx="61912"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79" name="Line 1032"/>
            <p:cNvSpPr>
              <a:spLocks noChangeShapeType="1"/>
            </p:cNvSpPr>
            <p:nvPr/>
          </p:nvSpPr>
          <p:spPr bwMode="auto">
            <a:xfrm>
              <a:off x="3548063" y="4860349"/>
              <a:ext cx="61912"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80" name="Line 1032"/>
            <p:cNvSpPr>
              <a:spLocks noChangeShapeType="1"/>
            </p:cNvSpPr>
            <p:nvPr/>
          </p:nvSpPr>
          <p:spPr bwMode="auto">
            <a:xfrm>
              <a:off x="3548063" y="4717474"/>
              <a:ext cx="61912"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81" name="Line 1032"/>
            <p:cNvSpPr>
              <a:spLocks noChangeShapeType="1"/>
            </p:cNvSpPr>
            <p:nvPr/>
          </p:nvSpPr>
          <p:spPr bwMode="auto">
            <a:xfrm>
              <a:off x="3552825" y="4574599"/>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82" name="Line 1032"/>
            <p:cNvSpPr>
              <a:spLocks noChangeShapeType="1"/>
            </p:cNvSpPr>
            <p:nvPr/>
          </p:nvSpPr>
          <p:spPr bwMode="auto">
            <a:xfrm>
              <a:off x="3557588" y="4431724"/>
              <a:ext cx="61912"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83" name="Line 1032"/>
            <p:cNvSpPr>
              <a:spLocks noChangeShapeType="1"/>
            </p:cNvSpPr>
            <p:nvPr/>
          </p:nvSpPr>
          <p:spPr bwMode="auto">
            <a:xfrm>
              <a:off x="3559175" y="4288849"/>
              <a:ext cx="61914"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cxnSp>
          <p:nvCxnSpPr>
            <p:cNvPr id="118884" name="Straight Connector 147"/>
            <p:cNvCxnSpPr>
              <a:cxnSpLocks noChangeShapeType="1"/>
            </p:cNvCxnSpPr>
            <p:nvPr/>
          </p:nvCxnSpPr>
          <p:spPr bwMode="auto">
            <a:xfrm rot="5400000">
              <a:off x="3917157" y="5448519"/>
              <a:ext cx="107950" cy="15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85" name="Straight Connector 148"/>
            <p:cNvCxnSpPr>
              <a:cxnSpLocks noChangeShapeType="1"/>
            </p:cNvCxnSpPr>
            <p:nvPr/>
          </p:nvCxnSpPr>
          <p:spPr bwMode="auto">
            <a:xfrm rot="5400000">
              <a:off x="4558507" y="5448519"/>
              <a:ext cx="107950" cy="15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86" name="Straight Connector 149"/>
            <p:cNvCxnSpPr>
              <a:cxnSpLocks noChangeShapeType="1"/>
            </p:cNvCxnSpPr>
            <p:nvPr/>
          </p:nvCxnSpPr>
          <p:spPr bwMode="auto">
            <a:xfrm rot="5400000">
              <a:off x="5130007" y="5448519"/>
              <a:ext cx="107950" cy="15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87" name="Straight Connector 150"/>
            <p:cNvCxnSpPr>
              <a:cxnSpLocks noChangeShapeType="1"/>
            </p:cNvCxnSpPr>
            <p:nvPr/>
          </p:nvCxnSpPr>
          <p:spPr bwMode="auto">
            <a:xfrm rot="5400000">
              <a:off x="5630863" y="5449312"/>
              <a:ext cx="107950"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88" name="Straight Connector 151"/>
            <p:cNvCxnSpPr>
              <a:cxnSpLocks noChangeShapeType="1"/>
            </p:cNvCxnSpPr>
            <p:nvPr/>
          </p:nvCxnSpPr>
          <p:spPr bwMode="auto">
            <a:xfrm rot="5400000">
              <a:off x="6202363" y="5449312"/>
              <a:ext cx="107950"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89" name="Straight Connector 152"/>
            <p:cNvCxnSpPr>
              <a:cxnSpLocks noChangeShapeType="1"/>
            </p:cNvCxnSpPr>
            <p:nvPr/>
          </p:nvCxnSpPr>
          <p:spPr bwMode="auto">
            <a:xfrm rot="5400000">
              <a:off x="6773863" y="5449312"/>
              <a:ext cx="107950"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90" name="Straight Connector 153"/>
            <p:cNvCxnSpPr>
              <a:cxnSpLocks noChangeShapeType="1"/>
            </p:cNvCxnSpPr>
            <p:nvPr/>
          </p:nvCxnSpPr>
          <p:spPr bwMode="auto">
            <a:xfrm rot="5400000">
              <a:off x="7345363" y="5449312"/>
              <a:ext cx="107950"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91" name="Straight Connector 154"/>
            <p:cNvCxnSpPr>
              <a:cxnSpLocks noChangeShapeType="1"/>
            </p:cNvCxnSpPr>
            <p:nvPr/>
          </p:nvCxnSpPr>
          <p:spPr bwMode="auto">
            <a:xfrm rot="5400000">
              <a:off x="7916863" y="5449312"/>
              <a:ext cx="107950" cy="0"/>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cxnSp>
          <p:nvCxnSpPr>
            <p:cNvPr id="118892" name="Straight Connector 155"/>
            <p:cNvCxnSpPr>
              <a:cxnSpLocks noChangeShapeType="1"/>
            </p:cNvCxnSpPr>
            <p:nvPr/>
          </p:nvCxnSpPr>
          <p:spPr bwMode="auto">
            <a:xfrm rot="5400000">
              <a:off x="8489157" y="5448519"/>
              <a:ext cx="107950" cy="1587"/>
            </a:xfrm>
            <a:prstGeom prst="line">
              <a:avLst/>
            </a:prstGeom>
            <a:noFill/>
            <a:ln w="19050" algn="ctr">
              <a:solidFill>
                <a:srgbClr val="001965"/>
              </a:solidFill>
              <a:round/>
              <a:headEnd/>
              <a:tailEnd/>
            </a:ln>
            <a:extLst>
              <a:ext uri="{909E8E84-426E-40DD-AFC4-6F175D3DCCD1}">
                <a14:hiddenFill xmlns:a14="http://schemas.microsoft.com/office/drawing/2010/main">
                  <a:noFill/>
                </a14:hiddenFill>
              </a:ext>
            </a:extLst>
          </p:spPr>
        </p:cxnSp>
        <p:grpSp>
          <p:nvGrpSpPr>
            <p:cNvPr id="118893" name="Group 191"/>
            <p:cNvGrpSpPr>
              <a:grpSpLocks/>
            </p:cNvGrpSpPr>
            <p:nvPr/>
          </p:nvGrpSpPr>
          <p:grpSpPr bwMode="auto">
            <a:xfrm>
              <a:off x="3708400" y="5146965"/>
              <a:ext cx="4719638" cy="0"/>
              <a:chOff x="2389188" y="3860223"/>
              <a:chExt cx="4719638" cy="961015"/>
            </a:xfrm>
          </p:grpSpPr>
          <p:sp>
            <p:nvSpPr>
              <p:cNvPr id="118894" name="Line 1124"/>
              <p:cNvSpPr>
                <a:spLocks noChangeShapeType="1"/>
              </p:cNvSpPr>
              <p:nvPr/>
            </p:nvSpPr>
            <p:spPr bwMode="auto">
              <a:xfrm>
                <a:off x="2389188"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95" name="Line 1125"/>
              <p:cNvSpPr>
                <a:spLocks noChangeShapeType="1"/>
              </p:cNvSpPr>
              <p:nvPr/>
            </p:nvSpPr>
            <p:spPr bwMode="auto">
              <a:xfrm>
                <a:off x="251460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96" name="Line 1126"/>
              <p:cNvSpPr>
                <a:spLocks noChangeShapeType="1"/>
              </p:cNvSpPr>
              <p:nvPr/>
            </p:nvSpPr>
            <p:spPr bwMode="auto">
              <a:xfrm>
                <a:off x="2640013"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97" name="Line 1127"/>
              <p:cNvSpPr>
                <a:spLocks noChangeShapeType="1"/>
              </p:cNvSpPr>
              <p:nvPr/>
            </p:nvSpPr>
            <p:spPr bwMode="auto">
              <a:xfrm>
                <a:off x="2767013"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98" name="Line 1128"/>
              <p:cNvSpPr>
                <a:spLocks noChangeShapeType="1"/>
              </p:cNvSpPr>
              <p:nvPr/>
            </p:nvSpPr>
            <p:spPr bwMode="auto">
              <a:xfrm>
                <a:off x="289242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899" name="Line 1129"/>
              <p:cNvSpPr>
                <a:spLocks noChangeShapeType="1"/>
              </p:cNvSpPr>
              <p:nvPr/>
            </p:nvSpPr>
            <p:spPr bwMode="auto">
              <a:xfrm>
                <a:off x="301783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0" name="Line 1130"/>
              <p:cNvSpPr>
                <a:spLocks noChangeShapeType="1"/>
              </p:cNvSpPr>
              <p:nvPr/>
            </p:nvSpPr>
            <p:spPr bwMode="auto">
              <a:xfrm>
                <a:off x="3144838"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1" name="Line 1131"/>
              <p:cNvSpPr>
                <a:spLocks noChangeShapeType="1"/>
              </p:cNvSpPr>
              <p:nvPr/>
            </p:nvSpPr>
            <p:spPr bwMode="auto">
              <a:xfrm>
                <a:off x="3270251" y="48196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2" name="Line 1132"/>
              <p:cNvSpPr>
                <a:spLocks noChangeShapeType="1"/>
              </p:cNvSpPr>
              <p:nvPr/>
            </p:nvSpPr>
            <p:spPr bwMode="auto">
              <a:xfrm>
                <a:off x="3395663"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3" name="Line 1133"/>
              <p:cNvSpPr>
                <a:spLocks noChangeShapeType="1"/>
              </p:cNvSpPr>
              <p:nvPr/>
            </p:nvSpPr>
            <p:spPr bwMode="auto">
              <a:xfrm>
                <a:off x="352107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4" name="Line 1134"/>
              <p:cNvSpPr>
                <a:spLocks noChangeShapeType="1"/>
              </p:cNvSpPr>
              <p:nvPr/>
            </p:nvSpPr>
            <p:spPr bwMode="auto">
              <a:xfrm>
                <a:off x="3648076" y="48196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5" name="Line 1135"/>
              <p:cNvSpPr>
                <a:spLocks noChangeShapeType="1"/>
              </p:cNvSpPr>
              <p:nvPr/>
            </p:nvSpPr>
            <p:spPr bwMode="auto">
              <a:xfrm>
                <a:off x="377348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6" name="Line 1136"/>
              <p:cNvSpPr>
                <a:spLocks noChangeShapeType="1"/>
              </p:cNvSpPr>
              <p:nvPr/>
            </p:nvSpPr>
            <p:spPr bwMode="auto">
              <a:xfrm>
                <a:off x="389890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7" name="Line 1137"/>
              <p:cNvSpPr>
                <a:spLocks noChangeShapeType="1"/>
              </p:cNvSpPr>
              <p:nvPr/>
            </p:nvSpPr>
            <p:spPr bwMode="auto">
              <a:xfrm>
                <a:off x="4025901" y="48196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8" name="Line 1138"/>
              <p:cNvSpPr>
                <a:spLocks noChangeShapeType="1"/>
              </p:cNvSpPr>
              <p:nvPr/>
            </p:nvSpPr>
            <p:spPr bwMode="auto">
              <a:xfrm>
                <a:off x="4151313"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09" name="Line 1139"/>
              <p:cNvSpPr>
                <a:spLocks noChangeShapeType="1"/>
              </p:cNvSpPr>
              <p:nvPr/>
            </p:nvSpPr>
            <p:spPr bwMode="auto">
              <a:xfrm>
                <a:off x="427672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0" name="Line 1140"/>
              <p:cNvSpPr>
                <a:spLocks noChangeShapeType="1"/>
              </p:cNvSpPr>
              <p:nvPr/>
            </p:nvSpPr>
            <p:spPr bwMode="auto">
              <a:xfrm>
                <a:off x="440213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1" name="Line 1141"/>
              <p:cNvSpPr>
                <a:spLocks noChangeShapeType="1"/>
              </p:cNvSpPr>
              <p:nvPr/>
            </p:nvSpPr>
            <p:spPr bwMode="auto">
              <a:xfrm>
                <a:off x="4529138"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2" name="Line 1142"/>
              <p:cNvSpPr>
                <a:spLocks noChangeShapeType="1"/>
              </p:cNvSpPr>
              <p:nvPr/>
            </p:nvSpPr>
            <p:spPr bwMode="auto">
              <a:xfrm>
                <a:off x="465455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3" name="Line 1143"/>
              <p:cNvSpPr>
                <a:spLocks noChangeShapeType="1"/>
              </p:cNvSpPr>
              <p:nvPr/>
            </p:nvSpPr>
            <p:spPr bwMode="auto">
              <a:xfrm>
                <a:off x="4779963"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4" name="Line 1144"/>
              <p:cNvSpPr>
                <a:spLocks noChangeShapeType="1"/>
              </p:cNvSpPr>
              <p:nvPr/>
            </p:nvSpPr>
            <p:spPr bwMode="auto">
              <a:xfrm>
                <a:off x="4906963"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5" name="Line 1145"/>
              <p:cNvSpPr>
                <a:spLocks noChangeShapeType="1"/>
              </p:cNvSpPr>
              <p:nvPr/>
            </p:nvSpPr>
            <p:spPr bwMode="auto">
              <a:xfrm>
                <a:off x="503237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6" name="Line 1146"/>
              <p:cNvSpPr>
                <a:spLocks noChangeShapeType="1"/>
              </p:cNvSpPr>
              <p:nvPr/>
            </p:nvSpPr>
            <p:spPr bwMode="auto">
              <a:xfrm>
                <a:off x="515778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7" name="Line 1147"/>
              <p:cNvSpPr>
                <a:spLocks noChangeShapeType="1"/>
              </p:cNvSpPr>
              <p:nvPr/>
            </p:nvSpPr>
            <p:spPr bwMode="auto">
              <a:xfrm>
                <a:off x="528320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8" name="Line 1148"/>
              <p:cNvSpPr>
                <a:spLocks noChangeShapeType="1"/>
              </p:cNvSpPr>
              <p:nvPr/>
            </p:nvSpPr>
            <p:spPr bwMode="auto">
              <a:xfrm>
                <a:off x="5410201" y="48196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19" name="Line 1149"/>
              <p:cNvSpPr>
                <a:spLocks noChangeShapeType="1"/>
              </p:cNvSpPr>
              <p:nvPr/>
            </p:nvSpPr>
            <p:spPr bwMode="auto">
              <a:xfrm>
                <a:off x="5535613"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0" name="Line 1150"/>
              <p:cNvSpPr>
                <a:spLocks noChangeShapeType="1"/>
              </p:cNvSpPr>
              <p:nvPr/>
            </p:nvSpPr>
            <p:spPr bwMode="auto">
              <a:xfrm>
                <a:off x="566102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1" name="Line 1151"/>
              <p:cNvSpPr>
                <a:spLocks noChangeShapeType="1"/>
              </p:cNvSpPr>
              <p:nvPr/>
            </p:nvSpPr>
            <p:spPr bwMode="auto">
              <a:xfrm>
                <a:off x="5788026" y="4819650"/>
                <a:ext cx="61912"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2" name="Line 1152"/>
              <p:cNvSpPr>
                <a:spLocks noChangeShapeType="1"/>
              </p:cNvSpPr>
              <p:nvPr/>
            </p:nvSpPr>
            <p:spPr bwMode="auto">
              <a:xfrm>
                <a:off x="591343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3" name="Line 1153"/>
              <p:cNvSpPr>
                <a:spLocks noChangeShapeType="1"/>
              </p:cNvSpPr>
              <p:nvPr/>
            </p:nvSpPr>
            <p:spPr bwMode="auto">
              <a:xfrm>
                <a:off x="603885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4" name="Line 1154"/>
              <p:cNvSpPr>
                <a:spLocks noChangeShapeType="1"/>
              </p:cNvSpPr>
              <p:nvPr/>
            </p:nvSpPr>
            <p:spPr bwMode="auto">
              <a:xfrm>
                <a:off x="5688886" y="3860223"/>
                <a:ext cx="63500" cy="0"/>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5" name="Line 1155"/>
              <p:cNvSpPr>
                <a:spLocks noChangeShapeType="1"/>
              </p:cNvSpPr>
              <p:nvPr/>
            </p:nvSpPr>
            <p:spPr bwMode="auto">
              <a:xfrm>
                <a:off x="6291263"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6" name="Line 1156"/>
              <p:cNvSpPr>
                <a:spLocks noChangeShapeType="1"/>
              </p:cNvSpPr>
              <p:nvPr/>
            </p:nvSpPr>
            <p:spPr bwMode="auto">
              <a:xfrm>
                <a:off x="6416676"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7" name="Line 1157"/>
              <p:cNvSpPr>
                <a:spLocks noChangeShapeType="1"/>
              </p:cNvSpPr>
              <p:nvPr/>
            </p:nvSpPr>
            <p:spPr bwMode="auto">
              <a:xfrm>
                <a:off x="6542088"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8" name="Line 1158"/>
              <p:cNvSpPr>
                <a:spLocks noChangeShapeType="1"/>
              </p:cNvSpPr>
              <p:nvPr/>
            </p:nvSpPr>
            <p:spPr bwMode="auto">
              <a:xfrm>
                <a:off x="6669088"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29" name="Line 1159"/>
              <p:cNvSpPr>
                <a:spLocks noChangeShapeType="1"/>
              </p:cNvSpPr>
              <p:nvPr/>
            </p:nvSpPr>
            <p:spPr bwMode="auto">
              <a:xfrm>
                <a:off x="6794501"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30" name="Line 1160"/>
              <p:cNvSpPr>
                <a:spLocks noChangeShapeType="1"/>
              </p:cNvSpPr>
              <p:nvPr/>
            </p:nvSpPr>
            <p:spPr bwMode="auto">
              <a:xfrm>
                <a:off x="6919913" y="4819650"/>
                <a:ext cx="63500"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18931" name="Line 1161"/>
              <p:cNvSpPr>
                <a:spLocks noChangeShapeType="1"/>
              </p:cNvSpPr>
              <p:nvPr/>
            </p:nvSpPr>
            <p:spPr bwMode="auto">
              <a:xfrm>
                <a:off x="7046913" y="4819650"/>
                <a:ext cx="61913" cy="1588"/>
              </a:xfrm>
              <a:prstGeom prst="line">
                <a:avLst/>
              </a:prstGeom>
              <a:noFill/>
              <a:ln w="25400">
                <a:solidFill>
                  <a:srgbClr val="82786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a:solidFill>
                    <a:prstClr val="black"/>
                  </a:solidFill>
                  <a:latin typeface="Arial" pitchFamily="34" charset="0"/>
                  <a:cs typeface="Arial" pitchFamily="34" charset="0"/>
                </a:endParaRPr>
              </a:p>
            </p:txBody>
          </p:sp>
        </p:grpSp>
      </p:grpSp>
      <p:sp>
        <p:nvSpPr>
          <p:cNvPr id="118787" name="Title 13"/>
          <p:cNvSpPr>
            <a:spLocks noGrp="1"/>
          </p:cNvSpPr>
          <p:nvPr>
            <p:ph type="title"/>
          </p:nvPr>
        </p:nvSpPr>
        <p:spPr/>
        <p:txBody>
          <a:bodyPr/>
          <a:lstStyle/>
          <a:p>
            <a:pPr eaLnBrk="1" hangingPunct="1"/>
            <a:r>
              <a:rPr lang="en-GB" altLang="en-US" sz="1800" b="1" dirty="0" err="1" smtClean="0"/>
              <a:t>Progressiviteit</a:t>
            </a:r>
            <a:r>
              <a:rPr lang="en-GB" altLang="en-US" sz="1800" b="1" dirty="0" smtClean="0"/>
              <a:t> van de </a:t>
            </a:r>
            <a:r>
              <a:rPr lang="en-GB" altLang="en-US" sz="1800" b="1" dirty="0" err="1" smtClean="0"/>
              <a:t>aandoening</a:t>
            </a:r>
            <a:r>
              <a:rPr lang="en-GB" altLang="en-US" sz="1800" b="1" dirty="0" smtClean="0"/>
              <a:t>: </a:t>
            </a:r>
            <a:r>
              <a:rPr lang="en-GB" altLang="en-US" sz="1800" b="1" dirty="0" err="1" smtClean="0"/>
              <a:t>insulinetherapie</a:t>
            </a:r>
            <a:r>
              <a:rPr lang="en-GB" altLang="en-US" sz="1800" b="1" dirty="0" smtClean="0"/>
              <a:t> </a:t>
            </a:r>
            <a:r>
              <a:rPr lang="en-GB" altLang="en-US" sz="1800" b="1" dirty="0" err="1" smtClean="0"/>
              <a:t>wordt</a:t>
            </a:r>
            <a:r>
              <a:rPr lang="en-GB" altLang="en-US" sz="1800" b="1" dirty="0" smtClean="0"/>
              <a:t> </a:t>
            </a:r>
            <a:r>
              <a:rPr lang="en-GB" altLang="en-US" sz="1800" b="1" dirty="0" err="1" smtClean="0"/>
              <a:t>noodzakelijk</a:t>
            </a:r>
            <a:endParaRPr lang="en-GB" altLang="en-US" sz="1800" b="1" dirty="0" smtClean="0"/>
          </a:p>
        </p:txBody>
      </p:sp>
      <p:sp>
        <p:nvSpPr>
          <p:cNvPr id="118788" name="Text Placeholder 1"/>
          <p:cNvSpPr txBox="1">
            <a:spLocks/>
          </p:cNvSpPr>
          <p:nvPr/>
        </p:nvSpPr>
        <p:spPr bwMode="auto">
          <a:xfrm>
            <a:off x="542925" y="4814888"/>
            <a:ext cx="812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Clr>
                <a:srgbClr val="009FDA"/>
              </a:buClr>
              <a:buFontTx/>
              <a:buNone/>
            </a:pPr>
            <a:r>
              <a:rPr lang="en-GB" altLang="en-US" sz="900" dirty="0" smtClean="0">
                <a:solidFill>
                  <a:srgbClr val="001965"/>
                </a:solidFill>
                <a:ea typeface="MS PGothic" pitchFamily="34" charset="-128"/>
                <a:cs typeface="Arial" pitchFamily="34" charset="0"/>
              </a:rPr>
              <a:t>IFG, impaired fasting glucose: </a:t>
            </a:r>
            <a:r>
              <a:rPr lang="en-GB" altLang="en-US" sz="900" dirty="0" err="1" smtClean="0">
                <a:solidFill>
                  <a:srgbClr val="001965"/>
                </a:solidFill>
                <a:ea typeface="MS PGothic" pitchFamily="34" charset="-128"/>
                <a:cs typeface="Arial" pitchFamily="34" charset="0"/>
              </a:rPr>
              <a:t>Gestoorde</a:t>
            </a:r>
            <a:r>
              <a:rPr lang="en-GB" altLang="en-US" sz="900" dirty="0" smtClean="0">
                <a:solidFill>
                  <a:srgbClr val="001965"/>
                </a:solidFill>
                <a:ea typeface="MS PGothic" pitchFamily="34" charset="-128"/>
                <a:cs typeface="Arial" pitchFamily="34" charset="0"/>
              </a:rPr>
              <a:t> </a:t>
            </a:r>
            <a:r>
              <a:rPr lang="en-GB" altLang="en-US" sz="900" dirty="0" err="1" smtClean="0">
                <a:solidFill>
                  <a:srgbClr val="001965"/>
                </a:solidFill>
                <a:ea typeface="MS PGothic" pitchFamily="34" charset="-128"/>
                <a:cs typeface="Arial" pitchFamily="34" charset="0"/>
              </a:rPr>
              <a:t>Nuchtere</a:t>
            </a:r>
            <a:r>
              <a:rPr lang="en-GB" altLang="en-US" sz="900" dirty="0" smtClean="0">
                <a:solidFill>
                  <a:srgbClr val="001965"/>
                </a:solidFill>
                <a:ea typeface="MS PGothic" pitchFamily="34" charset="-128"/>
                <a:cs typeface="Arial" pitchFamily="34" charset="0"/>
              </a:rPr>
              <a:t> Glucose</a:t>
            </a:r>
          </a:p>
          <a:p>
            <a:pPr eaLnBrk="1" fontAlgn="base" hangingPunct="1">
              <a:spcBef>
                <a:spcPct val="0"/>
              </a:spcBef>
              <a:spcAft>
                <a:spcPct val="0"/>
              </a:spcAft>
              <a:buClr>
                <a:srgbClr val="009FDA"/>
              </a:buClr>
              <a:buFontTx/>
              <a:buNone/>
            </a:pPr>
            <a:r>
              <a:rPr lang="en-GB" altLang="en-US" sz="900" dirty="0" smtClean="0">
                <a:solidFill>
                  <a:srgbClr val="001965"/>
                </a:solidFill>
                <a:ea typeface="MS PGothic" pitchFamily="34" charset="-128"/>
                <a:cs typeface="Arial" pitchFamily="34" charset="0"/>
              </a:rPr>
              <a:t>Adapted from </a:t>
            </a:r>
            <a:r>
              <a:rPr lang="en-GB" altLang="en-US" sz="900" dirty="0" err="1" smtClean="0">
                <a:solidFill>
                  <a:srgbClr val="001965"/>
                </a:solidFill>
                <a:ea typeface="MS PGothic" pitchFamily="34" charset="-128"/>
                <a:cs typeface="Arial" pitchFamily="34" charset="0"/>
              </a:rPr>
              <a:t>Bergenstal</a:t>
            </a:r>
            <a:r>
              <a:rPr lang="en-GB" altLang="en-US" sz="900" dirty="0" smtClean="0">
                <a:solidFill>
                  <a:srgbClr val="001965"/>
                </a:solidFill>
                <a:ea typeface="MS PGothic" pitchFamily="34" charset="-128"/>
                <a:cs typeface="Arial" pitchFamily="34" charset="0"/>
              </a:rPr>
              <a:t> </a:t>
            </a:r>
            <a:r>
              <a:rPr lang="en-GB" altLang="en-US" sz="900" i="1" dirty="0" smtClean="0">
                <a:solidFill>
                  <a:srgbClr val="001965"/>
                </a:solidFill>
                <a:ea typeface="MS PGothic" pitchFamily="34" charset="-128"/>
                <a:cs typeface="Arial" pitchFamily="34" charset="0"/>
              </a:rPr>
              <a:t>et al. Endocrinology. </a:t>
            </a:r>
            <a:r>
              <a:rPr lang="en-GB" altLang="en-US" sz="900" dirty="0" smtClean="0">
                <a:solidFill>
                  <a:srgbClr val="001965"/>
                </a:solidFill>
                <a:ea typeface="MS PGothic" pitchFamily="34" charset="-128"/>
                <a:cs typeface="Arial" pitchFamily="34" charset="0"/>
              </a:rPr>
              <a:t>Philadelphia, PA: WB Saunders Co; 2001:821–35</a:t>
            </a:r>
            <a:endParaRPr lang="en-GB" altLang="en-US" sz="900" dirty="0">
              <a:solidFill>
                <a:srgbClr val="001965"/>
              </a:solidFill>
              <a:ea typeface="MS PGothic" pitchFamily="34" charset="-128"/>
              <a:cs typeface="Arial" pitchFamily="34" charset="0"/>
            </a:endParaRPr>
          </a:p>
        </p:txBody>
      </p:sp>
      <p:sp>
        <p:nvSpPr>
          <p:cNvPr id="4" name="Footer Placeholder 3"/>
          <p:cNvSpPr>
            <a:spLocks noGrp="1"/>
          </p:cNvSpPr>
          <p:nvPr>
            <p:ph type="ftr" sz="quarter" idx="11"/>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15273615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4281014" y="597337"/>
            <a:ext cx="4391498" cy="1917937"/>
          </a:xfrm>
        </p:spPr>
        <p:txBody>
          <a:bodyPr/>
          <a:lstStyle/>
          <a:p>
            <a:pPr eaLnBrk="1" hangingPunct="1"/>
            <a:r>
              <a:rPr lang="nl-NL" dirty="0" smtClean="0"/>
              <a:t> </a:t>
            </a:r>
            <a:br>
              <a:rPr lang="nl-NL" dirty="0" smtClean="0"/>
            </a:br>
            <a:r>
              <a:rPr lang="nl-NL" dirty="0"/>
              <a:t/>
            </a:r>
            <a:br>
              <a:rPr lang="nl-NL" dirty="0"/>
            </a:br>
            <a:r>
              <a:rPr lang="nl-NL" dirty="0" smtClean="0"/>
              <a:t/>
            </a:r>
            <a:br>
              <a:rPr lang="nl-NL" dirty="0" smtClean="0"/>
            </a:br>
            <a:r>
              <a:rPr lang="nl-NL" dirty="0"/>
              <a:t>B</a:t>
            </a:r>
            <a:r>
              <a:rPr lang="nl-NL" dirty="0" smtClean="0"/>
              <a:t>asale </a:t>
            </a:r>
            <a:r>
              <a:rPr lang="nl-NL" dirty="0" err="1" smtClean="0"/>
              <a:t>insulines</a:t>
            </a:r>
            <a:r>
              <a:rPr lang="nl-NL" dirty="0" smtClean="0"/>
              <a:t> </a:t>
            </a:r>
            <a:endParaRPr lang="en-GB" dirty="0" smtClean="0"/>
          </a:p>
        </p:txBody>
      </p:sp>
      <p:sp>
        <p:nvSpPr>
          <p:cNvPr id="5124" name="Rectangle 3"/>
          <p:cNvSpPr>
            <a:spLocks noGrp="1" noChangeArrowheads="1"/>
          </p:cNvSpPr>
          <p:nvPr>
            <p:ph type="subTitle" idx="1"/>
          </p:nvPr>
        </p:nvSpPr>
        <p:spPr>
          <a:xfrm>
            <a:off x="5121256" y="3276480"/>
            <a:ext cx="3543319" cy="684586"/>
          </a:xfrm>
        </p:spPr>
        <p:txBody>
          <a:bodyPr>
            <a:normAutofit/>
          </a:body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81014" cy="4824000"/>
          </a:xfrm>
          <a:prstGeom prst="rect">
            <a:avLst/>
          </a:prstGeom>
        </p:spPr>
      </p:pic>
    </p:spTree>
    <p:extLst>
      <p:ext uri="{BB962C8B-B14F-4D97-AF65-F5344CB8AC3E}">
        <p14:creationId xmlns:p14="http://schemas.microsoft.com/office/powerpoint/2010/main" val="956467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GB" dirty="0" err="1" smtClean="0"/>
              <a:t>Doel</a:t>
            </a:r>
            <a:r>
              <a:rPr lang="en-GB" dirty="0" smtClean="0"/>
              <a:t> </a:t>
            </a:r>
            <a:r>
              <a:rPr lang="en-GB" dirty="0" err="1" smtClean="0"/>
              <a:t>insulinetherapie</a:t>
            </a:r>
            <a:endParaRPr lang="en-GB" dirty="0" smtClean="0"/>
          </a:p>
        </p:txBody>
      </p:sp>
      <p:sp>
        <p:nvSpPr>
          <p:cNvPr id="4102" name="Rectangle 3"/>
          <p:cNvSpPr>
            <a:spLocks noGrp="1" noChangeArrowheads="1"/>
          </p:cNvSpPr>
          <p:nvPr>
            <p:ph type="body" idx="1"/>
          </p:nvPr>
        </p:nvSpPr>
        <p:spPr/>
        <p:txBody>
          <a:bodyPr/>
          <a:lstStyle/>
          <a:p>
            <a:pPr lvl="1"/>
            <a:r>
              <a:rPr lang="en-GB" dirty="0" smtClean="0"/>
              <a:t>Diabetes Mellitus type 1</a:t>
            </a:r>
          </a:p>
          <a:p>
            <a:pPr lvl="2"/>
            <a:r>
              <a:rPr lang="en-GB" dirty="0" smtClean="0"/>
              <a:t>De </a:t>
            </a:r>
            <a:r>
              <a:rPr lang="en-GB" dirty="0" err="1" smtClean="0"/>
              <a:t>afwezigheid</a:t>
            </a:r>
            <a:r>
              <a:rPr lang="en-GB" dirty="0" smtClean="0"/>
              <a:t> van </a:t>
            </a:r>
            <a:r>
              <a:rPr lang="en-GB" dirty="0" err="1" smtClean="0"/>
              <a:t>endogene</a:t>
            </a:r>
            <a:r>
              <a:rPr lang="en-GB" dirty="0" smtClean="0"/>
              <a:t> </a:t>
            </a:r>
            <a:r>
              <a:rPr lang="en-GB" dirty="0" err="1" smtClean="0"/>
              <a:t>insulineproductie</a:t>
            </a:r>
            <a:r>
              <a:rPr lang="en-GB" dirty="0" smtClean="0"/>
              <a:t> op </a:t>
            </a:r>
            <a:r>
              <a:rPr lang="en-GB" dirty="0" err="1" smtClean="0"/>
              <a:t>te</a:t>
            </a:r>
            <a:r>
              <a:rPr lang="en-GB" dirty="0" smtClean="0"/>
              <a:t> </a:t>
            </a:r>
            <a:r>
              <a:rPr lang="en-GB" dirty="0" err="1" smtClean="0"/>
              <a:t>vangen</a:t>
            </a:r>
            <a:endParaRPr lang="en-GB" dirty="0" smtClean="0"/>
          </a:p>
          <a:p>
            <a:pPr lvl="2"/>
            <a:r>
              <a:rPr lang="en-GB" dirty="0" smtClean="0"/>
              <a:t>Het </a:t>
            </a:r>
            <a:r>
              <a:rPr lang="en-GB" dirty="0" err="1" smtClean="0"/>
              <a:t>fysiologische</a:t>
            </a:r>
            <a:r>
              <a:rPr lang="en-GB" dirty="0" smtClean="0"/>
              <a:t> </a:t>
            </a:r>
            <a:r>
              <a:rPr lang="en-GB" dirty="0" err="1" smtClean="0"/>
              <a:t>insulineprofiel</a:t>
            </a:r>
            <a:r>
              <a:rPr lang="en-GB" dirty="0" smtClean="0"/>
              <a:t> </a:t>
            </a:r>
            <a:r>
              <a:rPr lang="en-GB" dirty="0" err="1" smtClean="0"/>
              <a:t>na</a:t>
            </a:r>
            <a:r>
              <a:rPr lang="en-GB" dirty="0" smtClean="0"/>
              <a:t> </a:t>
            </a:r>
            <a:r>
              <a:rPr lang="en-GB" dirty="0" err="1" smtClean="0"/>
              <a:t>te</a:t>
            </a:r>
            <a:r>
              <a:rPr lang="en-GB" dirty="0" smtClean="0"/>
              <a:t> </a:t>
            </a:r>
            <a:r>
              <a:rPr lang="en-GB" dirty="0" err="1" smtClean="0"/>
              <a:t>bootsen</a:t>
            </a:r>
            <a:endParaRPr lang="en-GB" dirty="0"/>
          </a:p>
          <a:p>
            <a:pPr marL="536575" lvl="2" indent="0" eaLnBrk="1" hangingPunct="1">
              <a:buNone/>
            </a:pPr>
            <a:endParaRPr lang="en-GB" dirty="0" smtClean="0"/>
          </a:p>
          <a:p>
            <a:pPr lvl="1" eaLnBrk="1" hangingPunct="1"/>
            <a:r>
              <a:rPr lang="en-GB" dirty="0" smtClean="0"/>
              <a:t>Diabetes Mellitus type 2</a:t>
            </a:r>
          </a:p>
          <a:p>
            <a:pPr lvl="2" eaLnBrk="1" hangingPunct="1"/>
            <a:r>
              <a:rPr lang="en-GB" dirty="0"/>
              <a:t>D</a:t>
            </a:r>
            <a:r>
              <a:rPr lang="en-GB" dirty="0" smtClean="0"/>
              <a:t>e </a:t>
            </a:r>
            <a:r>
              <a:rPr lang="en-GB" dirty="0" err="1" smtClean="0"/>
              <a:t>afgenomen</a:t>
            </a:r>
            <a:r>
              <a:rPr lang="en-GB" dirty="0" smtClean="0"/>
              <a:t> </a:t>
            </a:r>
            <a:r>
              <a:rPr lang="en-GB" dirty="0" err="1" smtClean="0"/>
              <a:t>endogene</a:t>
            </a:r>
            <a:r>
              <a:rPr lang="en-GB" dirty="0" smtClean="0"/>
              <a:t> </a:t>
            </a:r>
            <a:r>
              <a:rPr lang="en-GB" dirty="0" err="1" smtClean="0"/>
              <a:t>insulineproductie</a:t>
            </a:r>
            <a:r>
              <a:rPr lang="en-GB" dirty="0" smtClean="0"/>
              <a:t> met </a:t>
            </a:r>
            <a:r>
              <a:rPr lang="en-GB" dirty="0" err="1" smtClean="0"/>
              <a:t>exogene</a:t>
            </a:r>
            <a:r>
              <a:rPr lang="en-GB" dirty="0" smtClean="0"/>
              <a:t> </a:t>
            </a:r>
            <a:r>
              <a:rPr lang="en-GB" dirty="0" err="1" smtClean="0"/>
              <a:t>insulinetoediening</a:t>
            </a:r>
            <a:r>
              <a:rPr lang="en-GB" dirty="0" smtClean="0"/>
              <a:t> </a:t>
            </a:r>
            <a:r>
              <a:rPr lang="en-GB" dirty="0" err="1" smtClean="0"/>
              <a:t>aan</a:t>
            </a:r>
            <a:r>
              <a:rPr lang="en-GB" dirty="0" smtClean="0"/>
              <a:t> </a:t>
            </a:r>
            <a:r>
              <a:rPr lang="en-GB" dirty="0" err="1" smtClean="0"/>
              <a:t>te</a:t>
            </a:r>
            <a:r>
              <a:rPr lang="en-GB" dirty="0" smtClean="0"/>
              <a:t> </a:t>
            </a:r>
            <a:r>
              <a:rPr lang="en-GB" dirty="0" err="1" smtClean="0"/>
              <a:t>vullen</a:t>
            </a:r>
            <a:endParaRPr lang="en-GB" dirty="0" smtClean="0"/>
          </a:p>
          <a:p>
            <a:pPr lvl="2" eaLnBrk="1" hangingPunct="1"/>
            <a:r>
              <a:rPr lang="nl-NL" dirty="0"/>
              <a:t>H</a:t>
            </a:r>
            <a:r>
              <a:rPr lang="nl-NL" dirty="0" smtClean="0"/>
              <a:t>et fysiologische insulineprofiel na te bootsen</a:t>
            </a:r>
            <a:endParaRPr lang="en-GB" dirty="0" smtClean="0"/>
          </a:p>
        </p:txBody>
      </p:sp>
    </p:spTree>
    <p:extLst>
      <p:ext uri="{BB962C8B-B14F-4D97-AF65-F5344CB8AC3E}">
        <p14:creationId xmlns:p14="http://schemas.microsoft.com/office/powerpoint/2010/main" val="25729967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4"/>
          <p:cNvSpPr txBox="1">
            <a:spLocks noChangeArrowheads="1"/>
          </p:cNvSpPr>
          <p:nvPr/>
        </p:nvSpPr>
        <p:spPr bwMode="auto">
          <a:xfrm>
            <a:off x="890589" y="4794254"/>
            <a:ext cx="44545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10000"/>
              </a:spcBef>
            </a:pPr>
            <a:r>
              <a:rPr lang="en-GB" sz="700" dirty="0" err="1" smtClean="0">
                <a:solidFill>
                  <a:srgbClr val="002060"/>
                </a:solidFill>
              </a:rPr>
              <a:t>Ontleend</a:t>
            </a:r>
            <a:r>
              <a:rPr lang="en-GB" sz="700" dirty="0" smtClean="0">
                <a:solidFill>
                  <a:srgbClr val="002060"/>
                </a:solidFill>
              </a:rPr>
              <a:t> </a:t>
            </a:r>
            <a:r>
              <a:rPr lang="en-GB" sz="700" dirty="0" err="1" smtClean="0">
                <a:solidFill>
                  <a:srgbClr val="002060"/>
                </a:solidFill>
              </a:rPr>
              <a:t>aan</a:t>
            </a:r>
            <a:r>
              <a:rPr lang="en-GB" sz="700" dirty="0" smtClean="0">
                <a:solidFill>
                  <a:srgbClr val="002060"/>
                </a:solidFill>
              </a:rPr>
              <a:t> </a:t>
            </a:r>
            <a:r>
              <a:rPr lang="en-GB" sz="700" dirty="0" err="1" smtClean="0">
                <a:solidFill>
                  <a:srgbClr val="002060"/>
                </a:solidFill>
              </a:rPr>
              <a:t>Kruszynska</a:t>
            </a:r>
            <a:r>
              <a:rPr lang="en-GB" sz="700" dirty="0" smtClean="0">
                <a:solidFill>
                  <a:srgbClr val="002060"/>
                </a:solidFill>
              </a:rPr>
              <a:t> </a:t>
            </a:r>
            <a:r>
              <a:rPr lang="en-GB" sz="700" i="1" dirty="0">
                <a:solidFill>
                  <a:srgbClr val="002060"/>
                </a:solidFill>
              </a:rPr>
              <a:t>et al.</a:t>
            </a:r>
            <a:r>
              <a:rPr lang="en-GB" sz="700" dirty="0">
                <a:solidFill>
                  <a:srgbClr val="002060"/>
                </a:solidFill>
              </a:rPr>
              <a:t> </a:t>
            </a:r>
            <a:r>
              <a:rPr lang="en-GB" sz="700" i="1" dirty="0" err="1">
                <a:solidFill>
                  <a:srgbClr val="002060"/>
                </a:solidFill>
              </a:rPr>
              <a:t>Diabetologia</a:t>
            </a:r>
            <a:r>
              <a:rPr lang="en-GB" sz="700" dirty="0">
                <a:solidFill>
                  <a:srgbClr val="002060"/>
                </a:solidFill>
              </a:rPr>
              <a:t> 1987;30:16</a:t>
            </a:r>
          </a:p>
        </p:txBody>
      </p:sp>
      <p:sp>
        <p:nvSpPr>
          <p:cNvPr id="9219" name="Title 206"/>
          <p:cNvSpPr>
            <a:spLocks noGrp="1"/>
          </p:cNvSpPr>
          <p:nvPr>
            <p:ph type="title"/>
          </p:nvPr>
        </p:nvSpPr>
        <p:spPr>
          <a:xfrm>
            <a:off x="381000" y="228600"/>
            <a:ext cx="8763000" cy="514350"/>
          </a:xfrm>
        </p:spPr>
        <p:txBody>
          <a:bodyPr/>
          <a:lstStyle/>
          <a:p>
            <a:r>
              <a:rPr lang="en-GB" dirty="0" smtClean="0"/>
              <a:t>Het </a:t>
            </a:r>
            <a:r>
              <a:rPr lang="en-GB" dirty="0" err="1" smtClean="0"/>
              <a:t>fysiologische</a:t>
            </a:r>
            <a:r>
              <a:rPr lang="en-GB" dirty="0" smtClean="0"/>
              <a:t> </a:t>
            </a:r>
            <a:r>
              <a:rPr lang="en-GB" dirty="0" err="1" smtClean="0"/>
              <a:t>insulineprofiel</a:t>
            </a:r>
            <a:r>
              <a:rPr lang="en-GB" dirty="0" smtClean="0"/>
              <a:t>*</a:t>
            </a:r>
          </a:p>
        </p:txBody>
      </p:sp>
      <p:sp>
        <p:nvSpPr>
          <p:cNvPr id="9220" name="Text Box 14"/>
          <p:cNvSpPr txBox="1">
            <a:spLocks noChangeArrowheads="1"/>
          </p:cNvSpPr>
          <p:nvPr/>
        </p:nvSpPr>
        <p:spPr bwMode="auto">
          <a:xfrm>
            <a:off x="1945694" y="4306155"/>
            <a:ext cx="44545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10000"/>
              </a:spcBef>
            </a:pPr>
            <a:r>
              <a:rPr lang="en-GB" sz="1000" dirty="0" smtClean="0">
                <a:solidFill>
                  <a:srgbClr val="002060"/>
                </a:solidFill>
              </a:rPr>
              <a:t>*</a:t>
            </a:r>
            <a:r>
              <a:rPr lang="en-GB" sz="1000" dirty="0" err="1" smtClean="0">
                <a:solidFill>
                  <a:srgbClr val="002060"/>
                </a:solidFill>
              </a:rPr>
              <a:t>Gebaseerd</a:t>
            </a:r>
            <a:r>
              <a:rPr lang="en-GB" sz="1000" dirty="0" smtClean="0">
                <a:solidFill>
                  <a:srgbClr val="002060"/>
                </a:solidFill>
              </a:rPr>
              <a:t> op 10 </a:t>
            </a:r>
            <a:r>
              <a:rPr lang="en-GB" sz="1000" dirty="0" err="1" smtClean="0">
                <a:solidFill>
                  <a:srgbClr val="002060"/>
                </a:solidFill>
              </a:rPr>
              <a:t>gezonde</a:t>
            </a:r>
            <a:r>
              <a:rPr lang="en-GB" sz="1000" dirty="0" smtClean="0">
                <a:solidFill>
                  <a:srgbClr val="002060"/>
                </a:solidFill>
              </a:rPr>
              <a:t> </a:t>
            </a:r>
            <a:r>
              <a:rPr lang="en-GB" sz="1000" dirty="0" err="1" smtClean="0">
                <a:solidFill>
                  <a:srgbClr val="002060"/>
                </a:solidFill>
              </a:rPr>
              <a:t>personen</a:t>
            </a:r>
            <a:endParaRPr lang="en-GB" sz="1000" dirty="0">
              <a:solidFill>
                <a:srgbClr val="002060"/>
              </a:solidFill>
            </a:endParaRPr>
          </a:p>
        </p:txBody>
      </p:sp>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l="4782" b="7587"/>
          <a:stretch>
            <a:fillRect/>
          </a:stretch>
        </p:blipFill>
        <p:spPr bwMode="auto">
          <a:xfrm>
            <a:off x="1452566" y="904876"/>
            <a:ext cx="61420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359033" y="3959229"/>
            <a:ext cx="706925" cy="246221"/>
          </a:xfrm>
          <a:prstGeom prst="rect">
            <a:avLst/>
          </a:prstGeom>
          <a:noFill/>
          <a:ln>
            <a:noFill/>
          </a:ln>
          <a:extLst/>
        </p:spPr>
        <p:txBody>
          <a:bodyPr wrap="none" lIns="0" tIns="0" rIns="0" bIns="0">
            <a:spAutoFit/>
          </a:bodyPr>
          <a:lstStyle/>
          <a:p>
            <a:pPr>
              <a:defRPr/>
            </a:pPr>
            <a:r>
              <a:rPr lang="en-GB" sz="1600" dirty="0" err="1" smtClean="0">
                <a:solidFill>
                  <a:srgbClr val="001965"/>
                </a:solidFill>
              </a:rPr>
              <a:t>Ontbijt</a:t>
            </a:r>
            <a:endParaRPr lang="en-GB" sz="1600" dirty="0">
              <a:solidFill>
                <a:srgbClr val="001965"/>
              </a:solidFill>
            </a:endParaRPr>
          </a:p>
        </p:txBody>
      </p:sp>
      <p:sp>
        <p:nvSpPr>
          <p:cNvPr id="7" name="Rectangle 199"/>
          <p:cNvSpPr>
            <a:spLocks noChangeArrowheads="1"/>
          </p:cNvSpPr>
          <p:nvPr/>
        </p:nvSpPr>
        <p:spPr bwMode="auto">
          <a:xfrm rot="16200000">
            <a:off x="-18256" y="2204248"/>
            <a:ext cx="2638425" cy="246063"/>
          </a:xfrm>
          <a:prstGeom prst="rect">
            <a:avLst/>
          </a:prstGeom>
          <a:noFill/>
          <a:ln>
            <a:noFill/>
          </a:ln>
          <a:extLst/>
        </p:spPr>
        <p:txBody>
          <a:bodyPr lIns="0" tIns="0" rIns="0" bIns="0">
            <a:spAutoFit/>
          </a:bodyPr>
          <a:lstStyle/>
          <a:p>
            <a:pPr algn="ctr">
              <a:defRPr/>
            </a:pPr>
            <a:r>
              <a:rPr lang="en-GB" sz="1600" dirty="0">
                <a:solidFill>
                  <a:srgbClr val="001965"/>
                </a:solidFill>
              </a:rPr>
              <a:t>Serum </a:t>
            </a:r>
            <a:r>
              <a:rPr lang="en-GB" sz="1600" dirty="0" err="1" smtClean="0">
                <a:solidFill>
                  <a:srgbClr val="001965"/>
                </a:solidFill>
              </a:rPr>
              <a:t>insuline</a:t>
            </a:r>
            <a:r>
              <a:rPr lang="en-GB" sz="1600" dirty="0" smtClean="0">
                <a:solidFill>
                  <a:srgbClr val="001965"/>
                </a:solidFill>
              </a:rPr>
              <a:t> </a:t>
            </a:r>
            <a:r>
              <a:rPr lang="en-GB" sz="1600" dirty="0">
                <a:solidFill>
                  <a:srgbClr val="001965"/>
                </a:solidFill>
              </a:rPr>
              <a:t>(</a:t>
            </a:r>
            <a:r>
              <a:rPr lang="en-GB" sz="1600" dirty="0" err="1">
                <a:solidFill>
                  <a:srgbClr val="001965"/>
                </a:solidFill>
              </a:rPr>
              <a:t>mU</a:t>
            </a:r>
            <a:r>
              <a:rPr lang="en-GB" sz="1600" dirty="0">
                <a:solidFill>
                  <a:srgbClr val="001965"/>
                </a:solidFill>
              </a:rPr>
              <a:t>/L)</a:t>
            </a:r>
          </a:p>
        </p:txBody>
      </p:sp>
      <p:sp>
        <p:nvSpPr>
          <p:cNvPr id="8" name="Rectangle 207"/>
          <p:cNvSpPr>
            <a:spLocks noChangeArrowheads="1"/>
          </p:cNvSpPr>
          <p:nvPr/>
        </p:nvSpPr>
        <p:spPr bwMode="auto">
          <a:xfrm>
            <a:off x="3498857" y="3959229"/>
            <a:ext cx="610745" cy="246221"/>
          </a:xfrm>
          <a:prstGeom prst="rect">
            <a:avLst/>
          </a:prstGeom>
          <a:noFill/>
          <a:ln>
            <a:noFill/>
          </a:ln>
          <a:extLst/>
        </p:spPr>
        <p:txBody>
          <a:bodyPr wrap="none" lIns="0" tIns="0" rIns="0" bIns="0">
            <a:spAutoFit/>
          </a:bodyPr>
          <a:lstStyle/>
          <a:p>
            <a:pPr>
              <a:defRPr/>
            </a:pPr>
            <a:r>
              <a:rPr lang="en-GB" sz="1600" dirty="0">
                <a:solidFill>
                  <a:srgbClr val="001965"/>
                </a:solidFill>
              </a:rPr>
              <a:t>Lunch</a:t>
            </a:r>
          </a:p>
        </p:txBody>
      </p:sp>
      <p:sp>
        <p:nvSpPr>
          <p:cNvPr id="9" name="Rectangle 208"/>
          <p:cNvSpPr>
            <a:spLocks noChangeArrowheads="1"/>
          </p:cNvSpPr>
          <p:nvPr/>
        </p:nvSpPr>
        <p:spPr bwMode="auto">
          <a:xfrm>
            <a:off x="4781558" y="3959229"/>
            <a:ext cx="1092863" cy="246221"/>
          </a:xfrm>
          <a:prstGeom prst="rect">
            <a:avLst/>
          </a:prstGeom>
          <a:noFill/>
          <a:ln>
            <a:noFill/>
          </a:ln>
          <a:extLst/>
        </p:spPr>
        <p:txBody>
          <a:bodyPr wrap="none" lIns="0" tIns="0" rIns="0" bIns="0">
            <a:spAutoFit/>
          </a:bodyPr>
          <a:lstStyle/>
          <a:p>
            <a:pPr>
              <a:defRPr/>
            </a:pPr>
            <a:r>
              <a:rPr lang="en-GB" sz="1600" dirty="0" err="1" smtClean="0">
                <a:solidFill>
                  <a:srgbClr val="001965"/>
                </a:solidFill>
              </a:rPr>
              <a:t>Avondeten</a:t>
            </a:r>
            <a:endParaRPr lang="en-GB" sz="1600" dirty="0">
              <a:solidFill>
                <a:srgbClr val="001965"/>
              </a:solidFill>
            </a:endParaRPr>
          </a:p>
        </p:txBody>
      </p:sp>
    </p:spTree>
    <p:custDataLst>
      <p:tags r:id="rId1"/>
    </p:custDataLst>
    <p:extLst>
      <p:ext uri="{BB962C8B-B14F-4D97-AF65-F5344CB8AC3E}">
        <p14:creationId xmlns:p14="http://schemas.microsoft.com/office/powerpoint/2010/main" val="5795651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56668415"/>
              </p:ext>
            </p:extLst>
          </p:nvPr>
        </p:nvGraphicFramePr>
        <p:xfrm>
          <a:off x="1212979" y="909364"/>
          <a:ext cx="7020968" cy="3413760"/>
        </p:xfrm>
        <a:graphic>
          <a:graphicData uri="http://schemas.openxmlformats.org/drawingml/2006/table">
            <a:tbl>
              <a:tblPr bandRow="1">
                <a:tableStyleId>{5C22544A-7EE6-4342-B048-85BDC9FD1C3A}</a:tableStyleId>
              </a:tblPr>
              <a:tblGrid>
                <a:gridCol w="1349360"/>
                <a:gridCol w="2126619"/>
                <a:gridCol w="1654453"/>
                <a:gridCol w="1890536"/>
              </a:tblGrid>
              <a:tr h="426720">
                <a:tc rowSpan="3">
                  <a:txBody>
                    <a:bodyPr/>
                    <a:lstStyle/>
                    <a:p>
                      <a:pPr algn="ctr"/>
                      <a:r>
                        <a:rPr lang="en-GB" sz="1200" b="1" dirty="0" err="1" smtClean="0">
                          <a:solidFill>
                            <a:schemeClr val="tx1"/>
                          </a:solidFill>
                          <a:latin typeface="+mn-lt"/>
                          <a:cs typeface="Arial" panose="020B0604020202020204" pitchFamily="34" charset="0"/>
                        </a:rPr>
                        <a:t>Humaan</a:t>
                      </a:r>
                      <a:endParaRPr lang="en-GB" sz="1200" b="1" dirty="0">
                        <a:solidFill>
                          <a:schemeClr val="tx1"/>
                        </a:solidFill>
                        <a:latin typeface="+mn-lt"/>
                        <a:cs typeface="Arial" panose="020B0604020202020204" pitchFamily="34" charset="0"/>
                      </a:endParaRPr>
                    </a:p>
                  </a:txBody>
                  <a:tcPr anchor="ctr"/>
                </a:tc>
                <a:tc rowSpan="3">
                  <a:txBody>
                    <a:bodyPr/>
                    <a:lstStyle/>
                    <a:p>
                      <a:r>
                        <a:rPr lang="en-GB" sz="1100" b="1" dirty="0" smtClean="0"/>
                        <a:t>NPH </a:t>
                      </a:r>
                      <a:r>
                        <a:rPr lang="en-GB" sz="1100" b="1" dirty="0" err="1" smtClean="0"/>
                        <a:t>insuline</a:t>
                      </a:r>
                      <a:r>
                        <a:rPr lang="en-GB" sz="1100" b="1" dirty="0" smtClean="0"/>
                        <a:t> 100 E/ml</a:t>
                      </a:r>
                      <a:endParaRPr lang="en-GB"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Humuline</a:t>
                      </a:r>
                      <a:r>
                        <a:rPr kumimoji="0" lang="nl-NL" sz="1100" b="1" i="0" u="none" strike="noStrike" cap="none" normalizeH="0" baseline="0" dirty="0" smtClean="0">
                          <a:ln>
                            <a:noFill/>
                          </a:ln>
                          <a:solidFill>
                            <a:schemeClr val="tx1"/>
                          </a:solidFill>
                          <a:effectLst/>
                          <a:latin typeface="+mn-lt"/>
                        </a:rPr>
                        <a:t> NPH</a:t>
                      </a:r>
                      <a:r>
                        <a:rPr kumimoji="0" lang="nl-NL" sz="1100" b="1" i="0" u="none" strike="noStrike" cap="none" normalizeH="0" baseline="30000" dirty="0" smtClean="0">
                          <a:ln>
                            <a:noFill/>
                          </a:ln>
                          <a:solidFill>
                            <a:schemeClr val="tx1"/>
                          </a:solidFill>
                          <a:effectLst/>
                          <a:latin typeface="+mn-lt"/>
                        </a:rPr>
                        <a:t>®</a:t>
                      </a:r>
                      <a:endParaRPr lang="en-GB" sz="1100" b="1"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Eli Lilly BV</a:t>
                      </a:r>
                    </a:p>
                  </a:txBody>
                  <a:tcPr anchor="ctr"/>
                </a:tc>
              </a:tr>
              <a:tr h="426720">
                <a:tc vMerge="1">
                  <a:txBody>
                    <a:bodyPr/>
                    <a:lstStyle/>
                    <a:p>
                      <a:pPr algn="ctr"/>
                      <a:endParaRPr lang="en-GB" sz="1200" b="1" dirty="0">
                        <a:solidFill>
                          <a:schemeClr val="tx1"/>
                        </a:solidFill>
                      </a:endParaRPr>
                    </a:p>
                  </a:txBody>
                  <a:tcPr anchor="ctr"/>
                </a:tc>
                <a:tc vMerge="1">
                  <a:txBody>
                    <a:bodyPr/>
                    <a:lstStyle/>
                    <a:p>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Insulatard</a:t>
                      </a:r>
                      <a:r>
                        <a:rPr kumimoji="0" lang="nl-NL" sz="1100" b="1" i="0" u="none" strike="noStrike" cap="none" normalizeH="0" baseline="30000" dirty="0" smtClean="0">
                          <a:ln>
                            <a:noFill/>
                          </a:ln>
                          <a:solidFill>
                            <a:schemeClr val="tx1"/>
                          </a:solidFill>
                          <a:effectLst/>
                          <a:latin typeface="+mn-lt"/>
                        </a:rPr>
                        <a:t>®</a:t>
                      </a:r>
                      <a:endParaRPr lang="en-GB" sz="1100" b="1"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Nordisk BV</a:t>
                      </a:r>
                    </a:p>
                  </a:txBody>
                  <a:tcPr anchor="ctr"/>
                </a:tc>
              </a:tr>
              <a:tr h="426720">
                <a:tc vMerge="1">
                  <a:txBody>
                    <a:bodyPr/>
                    <a:lstStyle/>
                    <a:p>
                      <a:pPr algn="ctr"/>
                      <a:endParaRPr lang="en-GB" sz="1200" b="1" dirty="0">
                        <a:solidFill>
                          <a:schemeClr val="tx1"/>
                        </a:solidFill>
                      </a:endParaRPr>
                    </a:p>
                  </a:txBody>
                  <a:tcPr anchor="ctr"/>
                </a:tc>
                <a:tc vMerge="1">
                  <a:txBody>
                    <a:bodyPr/>
                    <a:lstStyle/>
                    <a:p>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Insuman</a:t>
                      </a:r>
                      <a:r>
                        <a:rPr kumimoji="0" lang="nl-NL" sz="1100" b="1" i="0" u="none" strike="noStrike" cap="none" normalizeH="0" baseline="0" dirty="0" smtClean="0">
                          <a:ln>
                            <a:noFill/>
                          </a:ln>
                          <a:solidFill>
                            <a:schemeClr val="tx1"/>
                          </a:solidFill>
                          <a:effectLst/>
                          <a:latin typeface="+mn-lt"/>
                        </a:rPr>
                        <a:t> Basal</a:t>
                      </a:r>
                      <a:r>
                        <a:rPr kumimoji="0" lang="nl-NL" sz="1100" b="1" i="0" u="none" strike="noStrike" cap="none" normalizeH="0" baseline="30000" dirty="0" smtClean="0">
                          <a:ln>
                            <a:noFill/>
                          </a:ln>
                          <a:solidFill>
                            <a:schemeClr val="tx1"/>
                          </a:solidFill>
                          <a:effectLst/>
                          <a:latin typeface="+mn-lt"/>
                        </a:rPr>
                        <a:t>®</a:t>
                      </a:r>
                      <a:r>
                        <a:rPr kumimoji="0" lang="nl-NL" sz="1100" b="1" i="0" u="none" strike="noStrike" cap="none" normalizeH="0" baseline="0" dirty="0" smtClean="0">
                          <a:ln>
                            <a:noFill/>
                          </a:ln>
                          <a:solidFill>
                            <a:schemeClr val="tx1"/>
                          </a:solidFill>
                          <a:effectLst/>
                          <a:latin typeface="+mn-lt"/>
                        </a:rPr>
                        <a:t> </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Sanofi</a:t>
                      </a:r>
                      <a:r>
                        <a:rPr kumimoji="0" lang="nl-NL" sz="1100" b="1" i="0" u="none" strike="noStrike" cap="none" normalizeH="0" baseline="0" dirty="0" smtClean="0">
                          <a:ln>
                            <a:noFill/>
                          </a:ln>
                          <a:solidFill>
                            <a:schemeClr val="tx1"/>
                          </a:solidFill>
                          <a:effectLst/>
                          <a:latin typeface="+mn-lt"/>
                        </a:rPr>
                        <a:t>-Aventis BV</a:t>
                      </a:r>
                    </a:p>
                  </a:txBody>
                  <a:tcPr anchor="ctr"/>
                </a:tc>
              </a:tr>
              <a:tr h="426720">
                <a:tc rowSpan="5">
                  <a:txBody>
                    <a:bodyPr/>
                    <a:lstStyle/>
                    <a:p>
                      <a:pPr algn="ctr"/>
                      <a:r>
                        <a:rPr lang="en-GB" sz="1200" b="1" dirty="0" err="1" smtClean="0">
                          <a:solidFill>
                            <a:schemeClr val="tx1"/>
                          </a:solidFill>
                        </a:rPr>
                        <a:t>Analoog</a:t>
                      </a: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a:t>
                      </a:r>
                      <a:r>
                        <a:rPr kumimoji="0" lang="nl-NL" sz="1100" b="1" i="0" u="none" strike="noStrike" cap="none" normalizeH="0" baseline="0" dirty="0" err="1" smtClean="0">
                          <a:ln>
                            <a:noFill/>
                          </a:ln>
                          <a:solidFill>
                            <a:schemeClr val="tx1"/>
                          </a:solidFill>
                          <a:effectLst/>
                          <a:latin typeface="+mn-lt"/>
                        </a:rPr>
                        <a:t>degludec</a:t>
                      </a:r>
                      <a:r>
                        <a:rPr kumimoji="0" lang="nl-NL" sz="1100" b="1" i="0" u="none" strike="noStrike" cap="none" normalizeH="0" baseline="0" dirty="0" smtClean="0">
                          <a:ln>
                            <a:noFill/>
                          </a:ln>
                          <a:solidFill>
                            <a:schemeClr val="tx1"/>
                          </a:solidFill>
                          <a:effectLst/>
                          <a:latin typeface="+mn-lt"/>
                        </a:rPr>
                        <a:t> 100/200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Tresiba</a:t>
                      </a:r>
                      <a:r>
                        <a:rPr kumimoji="0" lang="nl-NL" sz="1100" b="1" i="0" u="none" strike="noStrike" cap="none" normalizeH="0" baseline="30000" dirty="0" smtClean="0">
                          <a:ln>
                            <a:noFill/>
                          </a:ln>
                          <a:solidFill>
                            <a:schemeClr val="tx1"/>
                          </a:solidFill>
                          <a:effectLst/>
                          <a:latin typeface="+mn-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Nordisk BV</a:t>
                      </a:r>
                    </a:p>
                  </a:txBody>
                  <a:tcPr anchor="ctr"/>
                </a:tc>
              </a:tr>
              <a:tr h="426720">
                <a:tc vMerge="1">
                  <a:txBody>
                    <a:bodyPr/>
                    <a:lstStyle/>
                    <a:p>
                      <a:pPr algn="ct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a:t>
                      </a:r>
                      <a:r>
                        <a:rPr kumimoji="0" lang="nl-NL" sz="1100" b="1" i="0" u="none" strike="noStrike" cap="none" normalizeH="0" baseline="0" dirty="0" err="1" smtClean="0">
                          <a:ln>
                            <a:noFill/>
                          </a:ln>
                          <a:solidFill>
                            <a:schemeClr val="tx1"/>
                          </a:solidFill>
                          <a:effectLst/>
                          <a:latin typeface="+mn-lt"/>
                        </a:rPr>
                        <a:t>detemir</a:t>
                      </a:r>
                      <a:r>
                        <a:rPr kumimoji="0" lang="nl-NL" sz="1100" b="1" i="0" u="none" strike="noStrike" cap="none" normalizeH="0" baseline="0" dirty="0" smtClean="0">
                          <a:ln>
                            <a:noFill/>
                          </a:ln>
                          <a:solidFill>
                            <a:schemeClr val="tx1"/>
                          </a:solidFill>
                          <a:effectLst/>
                          <a:latin typeface="+mn-lt"/>
                        </a:rPr>
                        <a:t> 100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Levemir</a:t>
                      </a:r>
                      <a:r>
                        <a:rPr kumimoji="0" lang="nl-NL" sz="1100" b="1" i="0" u="none" strike="noStrike" cap="none" normalizeH="0" baseline="30000" dirty="0" smtClean="0">
                          <a:ln>
                            <a:noFill/>
                          </a:ln>
                          <a:solidFill>
                            <a:schemeClr val="tx1"/>
                          </a:solidFill>
                          <a:effectLst/>
                          <a:latin typeface="+mn-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Nordisk BV</a:t>
                      </a:r>
                    </a:p>
                  </a:txBody>
                  <a:tcPr anchor="ctr"/>
                </a:tc>
              </a:tr>
              <a:tr h="426720">
                <a:tc vMerge="1">
                  <a:txBody>
                    <a:bodyPr/>
                    <a:lstStyle/>
                    <a:p>
                      <a:pPr algn="ct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a:t>
                      </a:r>
                      <a:r>
                        <a:rPr kumimoji="0" lang="nl-NL" sz="1100" b="1" i="0" u="none" strike="noStrike" cap="none" normalizeH="0" baseline="0" dirty="0" err="1" smtClean="0">
                          <a:ln>
                            <a:noFill/>
                          </a:ln>
                          <a:solidFill>
                            <a:schemeClr val="tx1"/>
                          </a:solidFill>
                          <a:effectLst/>
                          <a:latin typeface="+mn-lt"/>
                        </a:rPr>
                        <a:t>glargine</a:t>
                      </a:r>
                      <a:r>
                        <a:rPr kumimoji="0" lang="nl-NL" sz="1100" b="1" i="0" u="none" strike="noStrike" cap="none" normalizeH="0" baseline="0" dirty="0" smtClean="0">
                          <a:ln>
                            <a:noFill/>
                          </a:ln>
                          <a:solidFill>
                            <a:schemeClr val="tx1"/>
                          </a:solidFill>
                          <a:effectLst/>
                          <a:latin typeface="+mn-lt"/>
                        </a:rPr>
                        <a:t> 100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r>
                        <a:rPr lang="en-GB" sz="1100" b="1" dirty="0" err="1" smtClean="0">
                          <a:solidFill>
                            <a:schemeClr val="tx1"/>
                          </a:solidFill>
                          <a:effectLst/>
                          <a:latin typeface="+mn-lt"/>
                        </a:rPr>
                        <a:t>Abasaglar</a:t>
                      </a:r>
                      <a:r>
                        <a:rPr kumimoji="0" lang="nl-NL" sz="1100" b="1" i="0" u="none" strike="noStrike" cap="none" normalizeH="0" baseline="30000" dirty="0" smtClean="0">
                          <a:ln>
                            <a:noFill/>
                          </a:ln>
                          <a:solidFill>
                            <a:schemeClr val="tx1"/>
                          </a:solidFill>
                          <a:effectLst/>
                          <a:latin typeface="+mn-lt"/>
                        </a:rPr>
                        <a:t>®</a:t>
                      </a:r>
                      <a:endParaRPr lang="en-GB" sz="1100" b="1" dirty="0">
                        <a:solidFill>
                          <a:schemeClr val="tx1"/>
                        </a:solidFill>
                        <a:latin typeface="+mn-lt"/>
                      </a:endParaRPr>
                    </a:p>
                  </a:txBody>
                  <a:tcPr anchor="ctr"/>
                </a:tc>
                <a:tc>
                  <a:txBody>
                    <a:bodyPr/>
                    <a:lstStyle/>
                    <a:p>
                      <a:r>
                        <a:rPr lang="en-GB" sz="1100" b="1" dirty="0" smtClean="0">
                          <a:solidFill>
                            <a:schemeClr val="tx1"/>
                          </a:solidFill>
                          <a:latin typeface="+mn-lt"/>
                        </a:rPr>
                        <a:t>Eli Lilly BV</a:t>
                      </a:r>
                      <a:endParaRPr lang="en-GB" sz="1100" b="1" dirty="0">
                        <a:solidFill>
                          <a:schemeClr val="tx1"/>
                        </a:solidFill>
                        <a:latin typeface="+mn-lt"/>
                      </a:endParaRPr>
                    </a:p>
                  </a:txBody>
                  <a:tcPr anchor="ctr"/>
                </a:tc>
              </a:tr>
              <a:tr h="426720">
                <a:tc vMerge="1">
                  <a:txBody>
                    <a:bodyPr/>
                    <a:lstStyle/>
                    <a:p>
                      <a:pPr algn="ct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smtClean="0">
                          <a:solidFill>
                            <a:schemeClr val="tx1"/>
                          </a:solidFill>
                          <a:latin typeface="+mn-lt"/>
                        </a:rPr>
                        <a:t>Insuline </a:t>
                      </a:r>
                      <a:r>
                        <a:rPr lang="nl-NL" sz="1100" b="1" dirty="0" err="1" smtClean="0">
                          <a:solidFill>
                            <a:schemeClr val="tx1"/>
                          </a:solidFill>
                          <a:latin typeface="+mn-lt"/>
                        </a:rPr>
                        <a:t>glargine</a:t>
                      </a:r>
                      <a:r>
                        <a:rPr lang="nl-NL" sz="1100" b="1" dirty="0" smtClean="0">
                          <a:solidFill>
                            <a:schemeClr val="tx1"/>
                          </a:solidFill>
                          <a:latin typeface="+mn-lt"/>
                        </a:rPr>
                        <a:t> 100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smtClean="0">
                          <a:solidFill>
                            <a:schemeClr val="tx1"/>
                          </a:solidFill>
                          <a:latin typeface="+mn-lt"/>
                        </a:rPr>
                        <a:t>Lantus</a:t>
                      </a:r>
                      <a:r>
                        <a:rPr kumimoji="0" lang="nl-NL" sz="1100" b="1" i="0" u="none" strike="noStrike" cap="none" normalizeH="0" baseline="30000" dirty="0" smtClean="0">
                          <a:ln>
                            <a:noFill/>
                          </a:ln>
                          <a:solidFill>
                            <a:schemeClr val="tx1"/>
                          </a:solidFill>
                          <a:effectLst/>
                          <a:latin typeface="+mn-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Sanofi</a:t>
                      </a:r>
                      <a:r>
                        <a:rPr kumimoji="0" lang="nl-NL" sz="1100" b="1" i="0" u="none" strike="noStrike" cap="none" normalizeH="0" baseline="0" dirty="0" smtClean="0">
                          <a:ln>
                            <a:noFill/>
                          </a:ln>
                          <a:solidFill>
                            <a:schemeClr val="tx1"/>
                          </a:solidFill>
                          <a:effectLst/>
                          <a:latin typeface="+mn-lt"/>
                        </a:rPr>
                        <a:t>-Aventis BV</a:t>
                      </a:r>
                    </a:p>
                  </a:txBody>
                  <a:tcPr anchor="ctr"/>
                </a:tc>
              </a:tr>
              <a:tr h="426720">
                <a:tc vMerge="1">
                  <a:txBody>
                    <a:bodyPr/>
                    <a:lstStyle/>
                    <a:p>
                      <a:pPr algn="ctr"/>
                      <a:endParaRPr lang="en-GB" b="1" dirty="0">
                        <a:solidFill>
                          <a:schemeClr val="tx1"/>
                        </a:solidFill>
                      </a:endParaRPr>
                    </a:p>
                  </a:txBody>
                  <a:tcPr anchor="ctr"/>
                </a:tc>
                <a:tc>
                  <a:txBody>
                    <a:bodyPr/>
                    <a:lstStyle/>
                    <a:p>
                      <a:r>
                        <a:rPr lang="nl-NL" sz="1100" b="1" dirty="0" smtClean="0">
                          <a:solidFill>
                            <a:schemeClr val="tx1"/>
                          </a:solidFill>
                          <a:effectLst/>
                          <a:latin typeface="+mn-lt"/>
                        </a:rPr>
                        <a:t>Insuline </a:t>
                      </a:r>
                      <a:r>
                        <a:rPr lang="nl-NL" sz="1100" b="1" dirty="0" err="1" smtClean="0">
                          <a:solidFill>
                            <a:schemeClr val="tx1"/>
                          </a:solidFill>
                          <a:effectLst/>
                          <a:latin typeface="+mn-lt"/>
                        </a:rPr>
                        <a:t>glargine</a:t>
                      </a:r>
                      <a:r>
                        <a:rPr lang="nl-NL" sz="1100" b="1" dirty="0" smtClean="0">
                          <a:solidFill>
                            <a:schemeClr val="tx1"/>
                          </a:solidFill>
                          <a:effectLst/>
                          <a:latin typeface="+mn-lt"/>
                        </a:rPr>
                        <a:t> 300 E/ml</a:t>
                      </a:r>
                      <a:endParaRPr lang="en-GB" sz="1100" b="1" dirty="0">
                        <a:solidFill>
                          <a:schemeClr val="tx1"/>
                        </a:solidFill>
                        <a:latin typeface="+mn-lt"/>
                      </a:endParaRPr>
                    </a:p>
                  </a:txBody>
                  <a:tcPr anchor="ctr"/>
                </a:tc>
                <a:tc>
                  <a:txBody>
                    <a:bodyPr/>
                    <a:lstStyle/>
                    <a:p>
                      <a:r>
                        <a:rPr lang="en-GB" sz="1100" b="1" dirty="0" err="1" smtClean="0">
                          <a:solidFill>
                            <a:schemeClr val="tx1"/>
                          </a:solidFill>
                          <a:effectLst/>
                          <a:latin typeface="+mn-lt"/>
                        </a:rPr>
                        <a:t>Toujeo</a:t>
                      </a:r>
                      <a:r>
                        <a:rPr kumimoji="0" lang="nl-NL" sz="1100" b="1" i="0" u="none" strike="noStrike" cap="none" normalizeH="0" baseline="30000" dirty="0" smtClean="0">
                          <a:ln>
                            <a:noFill/>
                          </a:ln>
                          <a:solidFill>
                            <a:schemeClr val="tx1"/>
                          </a:solidFill>
                          <a:effectLst/>
                          <a:latin typeface="+mn-lt"/>
                        </a:rPr>
                        <a:t>®</a:t>
                      </a:r>
                      <a:endParaRPr lang="en-GB" sz="1100" b="1" dirty="0">
                        <a:solidFill>
                          <a:schemeClr val="tx1"/>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err="1" smtClean="0">
                          <a:ln>
                            <a:noFill/>
                          </a:ln>
                          <a:solidFill>
                            <a:schemeClr val="tx1"/>
                          </a:solidFill>
                          <a:effectLst/>
                          <a:latin typeface="+mn-lt"/>
                        </a:rPr>
                        <a:t>Sanofi</a:t>
                      </a:r>
                      <a:r>
                        <a:rPr kumimoji="0" lang="nl-NL" sz="1100" b="1" i="0" u="none" strike="noStrike" cap="none" normalizeH="0" baseline="0" dirty="0" smtClean="0">
                          <a:ln>
                            <a:noFill/>
                          </a:ln>
                          <a:solidFill>
                            <a:schemeClr val="tx1"/>
                          </a:solidFill>
                          <a:effectLst/>
                          <a:latin typeface="+mn-lt"/>
                        </a:rPr>
                        <a:t>-Aventis BV</a:t>
                      </a:r>
                    </a:p>
                  </a:txBody>
                  <a:tcPr anchor="ctr"/>
                </a:tc>
              </a:tr>
            </a:tbl>
          </a:graphicData>
        </a:graphic>
      </p:graphicFrame>
      <p:sp>
        <p:nvSpPr>
          <p:cNvPr id="12" name="Rectangle 11"/>
          <p:cNvSpPr/>
          <p:nvPr/>
        </p:nvSpPr>
        <p:spPr>
          <a:xfrm>
            <a:off x="384725" y="313622"/>
            <a:ext cx="5232419" cy="369332"/>
          </a:xfrm>
          <a:prstGeom prst="rect">
            <a:avLst/>
          </a:prstGeom>
        </p:spPr>
        <p:txBody>
          <a:bodyPr wrap="square">
            <a:spAutoFit/>
          </a:bodyPr>
          <a:lstStyle/>
          <a:p>
            <a:r>
              <a:rPr lang="en-GB" b="1" dirty="0" err="1" smtClean="0"/>
              <a:t>Overzicht</a:t>
            </a:r>
            <a:r>
              <a:rPr lang="en-GB" b="1" dirty="0" smtClean="0"/>
              <a:t> </a:t>
            </a:r>
            <a:r>
              <a:rPr lang="en-GB" b="1" dirty="0" err="1" smtClean="0"/>
              <a:t>basale</a:t>
            </a:r>
            <a:r>
              <a:rPr lang="en-GB" b="1" dirty="0" smtClean="0"/>
              <a:t> </a:t>
            </a:r>
            <a:r>
              <a:rPr lang="en-GB" b="1" dirty="0" err="1" smtClean="0"/>
              <a:t>insulines</a:t>
            </a:r>
            <a:r>
              <a:rPr lang="en-GB" b="1" dirty="0" smtClean="0"/>
              <a:t> </a:t>
            </a:r>
            <a:endParaRPr lang="en-GB" b="1" dirty="0"/>
          </a:p>
        </p:txBody>
      </p:sp>
    </p:spTree>
    <p:extLst>
      <p:ext uri="{BB962C8B-B14F-4D97-AF65-F5344CB8AC3E}">
        <p14:creationId xmlns:p14="http://schemas.microsoft.com/office/powerpoint/2010/main" val="4448924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sz="1800" dirty="0" err="1" smtClean="0"/>
              <a:t>Werking</a:t>
            </a:r>
            <a:r>
              <a:rPr lang="en-GB" sz="1800" dirty="0" smtClean="0"/>
              <a:t> NPH </a:t>
            </a:r>
            <a:r>
              <a:rPr lang="en-GB" sz="1800" dirty="0" err="1" smtClean="0"/>
              <a:t>insuline</a:t>
            </a:r>
            <a:endParaRPr lang="en-GB" sz="1800" dirty="0" smtClean="0"/>
          </a:p>
        </p:txBody>
      </p:sp>
      <p:sp>
        <p:nvSpPr>
          <p:cNvPr id="7172" name="Rectangle 3"/>
          <p:cNvSpPr>
            <a:spLocks noGrp="1" noChangeArrowheads="1"/>
          </p:cNvSpPr>
          <p:nvPr>
            <p:ph type="body" idx="1"/>
          </p:nvPr>
        </p:nvSpPr>
        <p:spPr>
          <a:xfrm>
            <a:off x="316800" y="1274602"/>
            <a:ext cx="8510400" cy="2955790"/>
          </a:xfrm>
        </p:spPr>
        <p:txBody>
          <a:bodyPr>
            <a:normAutofit/>
          </a:bodyPr>
          <a:lstStyle/>
          <a:p>
            <a:pPr eaLnBrk="1" hangingPunct="1"/>
            <a:r>
              <a:rPr lang="nl-NL" sz="1500" dirty="0" smtClean="0"/>
              <a:t>NPH </a:t>
            </a:r>
            <a:r>
              <a:rPr lang="nl-NL" sz="1500" dirty="0"/>
              <a:t>(</a:t>
            </a:r>
            <a:r>
              <a:rPr lang="nl-NL" sz="1500" dirty="0" smtClean="0"/>
              <a:t>Neutraal Protamine </a:t>
            </a:r>
            <a:r>
              <a:rPr lang="nl-NL" sz="1500" dirty="0" err="1" smtClean="0"/>
              <a:t>Hagedorn</a:t>
            </a:r>
            <a:r>
              <a:rPr lang="nl-NL" sz="1500" dirty="0" smtClean="0"/>
              <a:t>) insuline</a:t>
            </a:r>
          </a:p>
          <a:p>
            <a:pPr eaLnBrk="1" hangingPunct="1"/>
            <a:r>
              <a:rPr lang="nl-NL" sz="1500" dirty="0" smtClean="0"/>
              <a:t>Verlengde werking door langzame afgifte uit subcutaan depot door binding aan protamine</a:t>
            </a:r>
          </a:p>
          <a:p>
            <a:pPr eaLnBrk="1" hangingPunct="1"/>
            <a:r>
              <a:rPr lang="nl-NL" sz="1500" dirty="0" smtClean="0"/>
              <a:t>Absorptie uit subcutaan depot is variabel</a:t>
            </a:r>
          </a:p>
          <a:p>
            <a:r>
              <a:rPr lang="nl-NL" sz="1500" dirty="0" smtClean="0"/>
              <a:t>Werkingsduur tot 24 uur (</a:t>
            </a:r>
            <a:r>
              <a:rPr lang="nl-NL" sz="1500" dirty="0"/>
              <a:t>maximale effect wordt binnen 4 tot 12 uur </a:t>
            </a:r>
            <a:r>
              <a:rPr lang="nl-NL" sz="1500" dirty="0" smtClean="0"/>
              <a:t>bereikt) </a:t>
            </a:r>
          </a:p>
          <a:p>
            <a:r>
              <a:rPr lang="nl-NL" sz="1500" i="1" dirty="0" smtClean="0"/>
              <a:t>“De </a:t>
            </a:r>
            <a:r>
              <a:rPr lang="nl-NL" sz="1500" i="1" dirty="0"/>
              <a:t>arts bepaalt of er één of meerdere dagelijkse injecties nodig zijn</a:t>
            </a:r>
            <a:r>
              <a:rPr lang="nl-NL" sz="1500" i="1" dirty="0" smtClean="0"/>
              <a:t>.”</a:t>
            </a:r>
            <a:endParaRPr lang="en-GB" sz="1500" i="1" dirty="0" smtClean="0"/>
          </a:p>
        </p:txBody>
      </p:sp>
      <p:sp>
        <p:nvSpPr>
          <p:cNvPr id="6" name="Rectangle 17"/>
          <p:cNvSpPr>
            <a:spLocks noChangeArrowheads="1"/>
          </p:cNvSpPr>
          <p:nvPr/>
        </p:nvSpPr>
        <p:spPr bwMode="auto">
          <a:xfrm>
            <a:off x="865188" y="4751388"/>
            <a:ext cx="67786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800" dirty="0" smtClean="0">
                <a:solidFill>
                  <a:srgbClr val="001965"/>
                </a:solidFill>
              </a:rPr>
              <a:t>Het insuline formularium </a:t>
            </a:r>
            <a:r>
              <a:rPr lang="nl-NL" sz="800" dirty="0"/>
              <a:t>Hoogenberg, K., </a:t>
            </a:r>
            <a:r>
              <a:rPr lang="nl-NL" sz="800" dirty="0" err="1"/>
              <a:t>Willink</a:t>
            </a:r>
            <a:r>
              <a:rPr lang="nl-NL" sz="800" dirty="0"/>
              <a:t>, M.G.J., Beukema-Hogewerf, J</a:t>
            </a:r>
            <a:r>
              <a:rPr lang="nl-NL" sz="800" dirty="0" smtClean="0"/>
              <a:t>. 4</a:t>
            </a:r>
            <a:r>
              <a:rPr lang="nl-NL" sz="800" baseline="30000" dirty="0" smtClean="0"/>
              <a:t>e</a:t>
            </a:r>
            <a:r>
              <a:rPr lang="nl-NL" sz="800" dirty="0" smtClean="0"/>
              <a:t> editie 2015</a:t>
            </a:r>
            <a:endParaRPr lang="nl-NL" sz="800" dirty="0"/>
          </a:p>
          <a:p>
            <a:endParaRPr lang="nl-NL" sz="700" dirty="0">
              <a:solidFill>
                <a:srgbClr val="001965"/>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98" y="3111501"/>
            <a:ext cx="2725737"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6276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1"/>
          </p:nvPr>
        </p:nvSpPr>
        <p:spPr/>
        <p:txBody>
          <a:bodyPr/>
          <a:lstStyle>
            <a:lvl1pPr algn="ctr" eaLnBrk="0" hangingPunct="0">
              <a:spcBef>
                <a:spcPct val="50000"/>
              </a:spcBef>
              <a:defRPr b="1">
                <a:solidFill>
                  <a:srgbClr val="001965"/>
                </a:solidFill>
                <a:latin typeface="Verdana" pitchFamily="34" charset="0"/>
              </a:defRPr>
            </a:lvl1pPr>
            <a:lvl2pPr marL="742950" indent="-285750" algn="ctr" eaLnBrk="0" hangingPunct="0">
              <a:spcBef>
                <a:spcPct val="50000"/>
              </a:spcBef>
              <a:defRPr b="1">
                <a:solidFill>
                  <a:srgbClr val="001965"/>
                </a:solidFill>
                <a:latin typeface="Verdana" pitchFamily="34" charset="0"/>
              </a:defRPr>
            </a:lvl2pPr>
            <a:lvl3pPr marL="1143000" indent="-228600" algn="ctr" eaLnBrk="0" hangingPunct="0">
              <a:spcBef>
                <a:spcPct val="50000"/>
              </a:spcBef>
              <a:defRPr b="1">
                <a:solidFill>
                  <a:srgbClr val="001965"/>
                </a:solidFill>
                <a:latin typeface="Verdana" pitchFamily="34" charset="0"/>
              </a:defRPr>
            </a:lvl3pPr>
            <a:lvl4pPr marL="1600200" indent="-228600" algn="ctr" eaLnBrk="0" hangingPunct="0">
              <a:spcBef>
                <a:spcPct val="50000"/>
              </a:spcBef>
              <a:defRPr b="1">
                <a:solidFill>
                  <a:srgbClr val="001965"/>
                </a:solidFill>
                <a:latin typeface="Verdana" pitchFamily="34" charset="0"/>
              </a:defRPr>
            </a:lvl4pPr>
            <a:lvl5pPr marL="2057400" indent="-228600" algn="ctr" eaLnBrk="0" hangingPunct="0">
              <a:spcBef>
                <a:spcPct val="50000"/>
              </a:spcBef>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r" eaLnBrk="1" hangingPunct="1">
              <a:spcBef>
                <a:spcPct val="0"/>
              </a:spcBef>
              <a:defRPr/>
            </a:pPr>
            <a:r>
              <a:rPr lang="en-GB" b="0" dirty="0" smtClean="0">
                <a:solidFill>
                  <a:srgbClr val="E64A0E"/>
                </a:solidFill>
              </a:rPr>
              <a:t>Slide no </a:t>
            </a:r>
            <a:fld id="{7EAF944A-EB79-46F8-940E-512ABCF2271E}" type="slidenum">
              <a:rPr lang="en-GB" b="0" smtClean="0">
                <a:solidFill>
                  <a:srgbClr val="E64A0E"/>
                </a:solidFill>
              </a:rPr>
              <a:pPr algn="r" eaLnBrk="1" hangingPunct="1">
                <a:spcBef>
                  <a:spcPct val="0"/>
                </a:spcBef>
                <a:defRPr/>
              </a:pPr>
              <a:t>56</a:t>
            </a:fld>
            <a:endParaRPr lang="en-GB" b="0" dirty="0" smtClean="0">
              <a:solidFill>
                <a:srgbClr val="E64A0E"/>
              </a:solidFill>
            </a:endParaRPr>
          </a:p>
        </p:txBody>
      </p:sp>
      <p:sp>
        <p:nvSpPr>
          <p:cNvPr id="2" name="Rectangle 2"/>
          <p:cNvSpPr>
            <a:spLocks noGrp="1" noChangeArrowheads="1"/>
          </p:cNvSpPr>
          <p:nvPr>
            <p:ph type="title"/>
          </p:nvPr>
        </p:nvSpPr>
        <p:spPr/>
        <p:txBody>
          <a:bodyPr/>
          <a:lstStyle/>
          <a:p>
            <a:pPr eaLnBrk="1" hangingPunct="1"/>
            <a:r>
              <a:rPr lang="nl-NL" altLang="en-US" sz="1800" dirty="0" smtClean="0"/>
              <a:t>Werkingsprofiel NPH insuline</a:t>
            </a:r>
          </a:p>
        </p:txBody>
      </p:sp>
      <p:sp>
        <p:nvSpPr>
          <p:cNvPr id="11269" name="Rectangle 3"/>
          <p:cNvSpPr>
            <a:spLocks noGrp="1" noChangeArrowheads="1"/>
          </p:cNvSpPr>
          <p:nvPr>
            <p:ph type="body" idx="1"/>
          </p:nvPr>
        </p:nvSpPr>
        <p:spPr/>
        <p:txBody>
          <a:bodyPr/>
          <a:lstStyle/>
          <a:p>
            <a:pPr eaLnBrk="1" hangingPunct="1">
              <a:buFontTx/>
              <a:buNone/>
            </a:pPr>
            <a:r>
              <a:rPr lang="nl-NL" altLang="en-US" dirty="0" smtClean="0"/>
              <a:t> </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278" y="1250872"/>
            <a:ext cx="5090817"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316669" y="2374941"/>
            <a:ext cx="451862"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6" y="2514372"/>
            <a:ext cx="2653000" cy="1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37683" y="4763386"/>
            <a:ext cx="5475767" cy="215444"/>
          </a:xfrm>
          <a:prstGeom prst="rect">
            <a:avLst/>
          </a:prstGeom>
          <a:noFill/>
        </p:spPr>
        <p:txBody>
          <a:bodyPr wrap="square" rtlCol="0">
            <a:spAutoFit/>
          </a:bodyPr>
          <a:lstStyle/>
          <a:p>
            <a:r>
              <a:rPr lang="en-GB" sz="800" dirty="0" smtClean="0"/>
              <a:t>EMEA 2004 </a:t>
            </a:r>
            <a:r>
              <a:rPr lang="en-GB" sz="800" dirty="0" err="1" smtClean="0"/>
              <a:t>Insulatard</a:t>
            </a:r>
            <a:r>
              <a:rPr lang="en-GB" sz="800" dirty="0" smtClean="0"/>
              <a:t> assessment report</a:t>
            </a:r>
            <a:endParaRPr lang="en-GB" sz="800" dirty="0"/>
          </a:p>
        </p:txBody>
      </p:sp>
    </p:spTree>
    <p:extLst>
      <p:ext uri="{BB962C8B-B14F-4D97-AF65-F5344CB8AC3E}">
        <p14:creationId xmlns:p14="http://schemas.microsoft.com/office/powerpoint/2010/main" val="26780673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GB" sz="1800" dirty="0" err="1" smtClean="0"/>
              <a:t>Werking</a:t>
            </a:r>
            <a:r>
              <a:rPr lang="en-GB" sz="1800" dirty="0" smtClean="0"/>
              <a:t> </a:t>
            </a:r>
            <a:r>
              <a:rPr lang="en-GB" sz="1800" dirty="0" err="1" smtClean="0"/>
              <a:t>insuline</a:t>
            </a:r>
            <a:r>
              <a:rPr lang="en-GB" sz="1800" dirty="0" smtClean="0"/>
              <a:t> </a:t>
            </a:r>
            <a:r>
              <a:rPr lang="en-GB" sz="1800" dirty="0" err="1" smtClean="0"/>
              <a:t>glargine</a:t>
            </a:r>
            <a:r>
              <a:rPr lang="en-GB" sz="1800" dirty="0" smtClean="0"/>
              <a:t> 100 E/ml (Lantus</a:t>
            </a:r>
            <a:r>
              <a:rPr lang="en-GB" sz="1800" baseline="30000" dirty="0" smtClean="0"/>
              <a:t>®</a:t>
            </a:r>
            <a:r>
              <a:rPr lang="en-GB" sz="1800" dirty="0" smtClean="0"/>
              <a:t>)</a:t>
            </a:r>
          </a:p>
        </p:txBody>
      </p:sp>
      <p:sp>
        <p:nvSpPr>
          <p:cNvPr id="8196" name="Rectangle 3"/>
          <p:cNvSpPr>
            <a:spLocks noGrp="1" noChangeArrowheads="1"/>
          </p:cNvSpPr>
          <p:nvPr>
            <p:ph type="body" idx="1"/>
          </p:nvPr>
        </p:nvSpPr>
        <p:spPr/>
        <p:txBody>
          <a:bodyPr>
            <a:normAutofit/>
          </a:bodyPr>
          <a:lstStyle/>
          <a:p>
            <a:r>
              <a:rPr lang="nl-NL" sz="1500" dirty="0" smtClean="0"/>
              <a:t>Verlengde werking door vertraagde afgifte uit subcutaan depot</a:t>
            </a:r>
          </a:p>
          <a:p>
            <a:pPr eaLnBrk="1" hangingPunct="1"/>
            <a:r>
              <a:rPr lang="nl-NL" sz="1500" dirty="0" smtClean="0"/>
              <a:t>Na injectie in het (pH neutrale) subcutane weefsel wordt de zure oplossing van de injectie geneutraliseerd, leidend tot de vorming van micro-</a:t>
            </a:r>
            <a:r>
              <a:rPr lang="nl-NL" sz="1500" dirty="0" err="1" smtClean="0"/>
              <a:t>precipitaten</a:t>
            </a:r>
            <a:r>
              <a:rPr lang="nl-NL" sz="1500" dirty="0" smtClean="0"/>
              <a:t> waaruit voortdurend kleine hoeveelheden insuline vrijkomen</a:t>
            </a:r>
          </a:p>
          <a:p>
            <a:pPr eaLnBrk="1" hangingPunct="1"/>
            <a:r>
              <a:rPr lang="nl-NL" sz="1500" dirty="0" smtClean="0"/>
              <a:t>Werkingsduur langer dan 24 uur en een T½ van ≈ 12,5 uur</a:t>
            </a:r>
          </a:p>
          <a:p>
            <a:pPr eaLnBrk="1" hangingPunct="1"/>
            <a:r>
              <a:rPr lang="nl-NL" sz="1500" i="1" dirty="0" smtClean="0"/>
              <a:t>“Het dient eenmaal daags op elk tijdstip maar steeds op hetzelfde tijdstip toegediend te worden.”</a:t>
            </a:r>
            <a:endParaRPr lang="en-GB" sz="1500" i="1" dirty="0" smtClean="0"/>
          </a:p>
        </p:txBody>
      </p:sp>
      <p:sp>
        <p:nvSpPr>
          <p:cNvPr id="7" name="Rectangle 17"/>
          <p:cNvSpPr>
            <a:spLocks noChangeArrowheads="1"/>
          </p:cNvSpPr>
          <p:nvPr/>
        </p:nvSpPr>
        <p:spPr bwMode="auto">
          <a:xfrm>
            <a:off x="865188" y="4751388"/>
            <a:ext cx="67786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700" dirty="0" err="1" smtClean="0">
                <a:solidFill>
                  <a:srgbClr val="001965"/>
                </a:solidFill>
              </a:rPr>
              <a:t>Bron</a:t>
            </a:r>
            <a:r>
              <a:rPr lang="en-GB" sz="700" dirty="0" smtClean="0">
                <a:solidFill>
                  <a:srgbClr val="001965"/>
                </a:solidFill>
              </a:rPr>
              <a:t>: </a:t>
            </a:r>
            <a:r>
              <a:rPr lang="en-GB" sz="700" dirty="0" err="1" smtClean="0">
                <a:solidFill>
                  <a:srgbClr val="001965"/>
                </a:solidFill>
              </a:rPr>
              <a:t>productinformatie</a:t>
            </a:r>
            <a:r>
              <a:rPr lang="en-GB" sz="700" dirty="0" smtClean="0">
                <a:solidFill>
                  <a:srgbClr val="001965"/>
                </a:solidFill>
              </a:rPr>
              <a:t> van het </a:t>
            </a:r>
            <a:r>
              <a:rPr lang="en-GB" sz="700" dirty="0" err="1" smtClean="0">
                <a:solidFill>
                  <a:srgbClr val="001965"/>
                </a:solidFill>
              </a:rPr>
              <a:t>betreffende</a:t>
            </a:r>
            <a:r>
              <a:rPr lang="en-GB" sz="700" dirty="0" smtClean="0">
                <a:solidFill>
                  <a:srgbClr val="001965"/>
                </a:solidFill>
              </a:rPr>
              <a:t> het </a:t>
            </a:r>
            <a:r>
              <a:rPr lang="en-GB" sz="700" dirty="0" err="1" smtClean="0">
                <a:solidFill>
                  <a:srgbClr val="001965"/>
                </a:solidFill>
              </a:rPr>
              <a:t>geneesmiddel</a:t>
            </a:r>
            <a:r>
              <a:rPr lang="en-GB" sz="700" dirty="0" smtClean="0">
                <a:solidFill>
                  <a:srgbClr val="001965"/>
                </a:solidFill>
              </a:rPr>
              <a:t> (www.cbg-meb.nl)</a:t>
            </a:r>
            <a:endParaRPr lang="en-GB" sz="700" baseline="30000" dirty="0">
              <a:solidFill>
                <a:srgbClr val="001965"/>
              </a:solidFill>
            </a:endParaRPr>
          </a:p>
        </p:txBody>
      </p:sp>
    </p:spTree>
    <p:extLst>
      <p:ext uri="{BB962C8B-B14F-4D97-AF65-F5344CB8AC3E}">
        <p14:creationId xmlns:p14="http://schemas.microsoft.com/office/powerpoint/2010/main" val="1365819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r>
              <a:rPr lang="nl-NL" altLang="en-US" sz="1800" dirty="0" smtClean="0"/>
              <a:t>Werkingsprofiel insuline </a:t>
            </a:r>
            <a:r>
              <a:rPr lang="nl-NL" altLang="en-US" sz="1800" dirty="0" err="1" smtClean="0"/>
              <a:t>glargine</a:t>
            </a:r>
            <a:r>
              <a:rPr lang="nl-NL" altLang="en-US" sz="1800" dirty="0" smtClean="0"/>
              <a:t> 100 E/ml</a:t>
            </a:r>
          </a:p>
        </p:txBody>
      </p:sp>
      <p:sp>
        <p:nvSpPr>
          <p:cNvPr id="13317" name="Rectangle 3"/>
          <p:cNvSpPr>
            <a:spLocks noGrp="1" noChangeArrowheads="1"/>
          </p:cNvSpPr>
          <p:nvPr>
            <p:ph type="body" idx="1"/>
          </p:nvPr>
        </p:nvSpPr>
        <p:spPr>
          <a:xfrm>
            <a:off x="316800" y="1106948"/>
            <a:ext cx="8510400" cy="2955790"/>
          </a:xfrm>
        </p:spPr>
        <p:txBody>
          <a:bodyPr/>
          <a:lstStyle/>
          <a:p>
            <a:pPr marL="0" indent="0" eaLnBrk="1" hangingPunct="1">
              <a:buNone/>
            </a:pPr>
            <a:endParaRPr lang="nl-NL" altLang="en-US" dirty="0" smtClean="0"/>
          </a:p>
          <a:p>
            <a:pPr eaLnBrk="1" hangingPunct="1"/>
            <a:endParaRPr lang="nl-NL" altLang="en-US" dirty="0" smtClean="0"/>
          </a:p>
        </p:txBody>
      </p:sp>
      <p:sp>
        <p:nvSpPr>
          <p:cNvPr id="3" name="TextBox 2"/>
          <p:cNvSpPr txBox="1"/>
          <p:nvPr/>
        </p:nvSpPr>
        <p:spPr>
          <a:xfrm>
            <a:off x="818181" y="4749282"/>
            <a:ext cx="6373193" cy="492443"/>
          </a:xfrm>
          <a:prstGeom prst="rect">
            <a:avLst/>
          </a:prstGeom>
          <a:noFill/>
        </p:spPr>
        <p:txBody>
          <a:bodyPr wrap="square" rtlCol="0">
            <a:spAutoFit/>
          </a:bodyPr>
          <a:lstStyle/>
          <a:p>
            <a:r>
              <a:rPr lang="en-GB" sz="800" baseline="30000" dirty="0" err="1" smtClean="0">
                <a:solidFill>
                  <a:srgbClr val="001965"/>
                </a:solidFill>
              </a:rPr>
              <a:t>Bron</a:t>
            </a:r>
            <a:r>
              <a:rPr lang="en-GB" sz="800" baseline="30000" dirty="0" smtClean="0">
                <a:solidFill>
                  <a:srgbClr val="001965"/>
                </a:solidFill>
              </a:rPr>
              <a:t>:</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a:p>
            <a:endParaRPr lang="en-GB" dirty="0">
              <a:solidFill>
                <a:srgbClr val="001965"/>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061" y="1231110"/>
            <a:ext cx="5648206"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039" y="1123110"/>
            <a:ext cx="336825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51" y="4147110"/>
            <a:ext cx="4487228"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773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6800" y="1065189"/>
            <a:ext cx="8510400" cy="3288298"/>
          </a:xfrm>
        </p:spPr>
        <p:txBody>
          <a:bodyPr>
            <a:normAutofit/>
          </a:bodyPr>
          <a:lstStyle/>
          <a:p>
            <a:r>
              <a:rPr lang="en-GB" sz="1500" dirty="0" err="1">
                <a:solidFill>
                  <a:schemeClr val="tx2"/>
                </a:solidFill>
              </a:rPr>
              <a:t>W</a:t>
            </a:r>
            <a:r>
              <a:rPr lang="en-GB" sz="1500" dirty="0" err="1" smtClean="0">
                <a:solidFill>
                  <a:schemeClr val="tx2"/>
                </a:solidFill>
              </a:rPr>
              <a:t>erkingsmechanisme</a:t>
            </a:r>
            <a:r>
              <a:rPr lang="en-GB" sz="1500" dirty="0" smtClean="0">
                <a:solidFill>
                  <a:schemeClr val="tx2"/>
                </a:solidFill>
              </a:rPr>
              <a:t> </a:t>
            </a:r>
            <a:r>
              <a:rPr lang="en-GB" sz="1500" dirty="0" err="1" smtClean="0">
                <a:solidFill>
                  <a:schemeClr val="tx2"/>
                </a:solidFill>
              </a:rPr>
              <a:t>zelfde</a:t>
            </a:r>
            <a:r>
              <a:rPr lang="en-GB" sz="1500" dirty="0" smtClean="0">
                <a:solidFill>
                  <a:schemeClr val="tx2"/>
                </a:solidFill>
              </a:rPr>
              <a:t> </a:t>
            </a:r>
            <a:r>
              <a:rPr lang="en-GB" sz="1500" dirty="0" err="1" smtClean="0">
                <a:solidFill>
                  <a:schemeClr val="tx2"/>
                </a:solidFill>
              </a:rPr>
              <a:t>als</a:t>
            </a:r>
            <a:r>
              <a:rPr lang="en-GB" sz="1500" dirty="0" smtClean="0">
                <a:solidFill>
                  <a:schemeClr val="tx2"/>
                </a:solidFill>
              </a:rPr>
              <a:t> </a:t>
            </a:r>
            <a:r>
              <a:rPr lang="en-GB" sz="1500" dirty="0" err="1" smtClean="0">
                <a:solidFill>
                  <a:schemeClr val="tx2"/>
                </a:solidFill>
              </a:rPr>
              <a:t>glargine</a:t>
            </a:r>
            <a:r>
              <a:rPr lang="en-GB" sz="1500" dirty="0" smtClean="0">
                <a:solidFill>
                  <a:schemeClr val="tx2"/>
                </a:solidFill>
              </a:rPr>
              <a:t> 100 E/ml. 3x </a:t>
            </a:r>
            <a:r>
              <a:rPr lang="en-GB" sz="1500" dirty="0" err="1" smtClean="0">
                <a:solidFill>
                  <a:schemeClr val="tx2"/>
                </a:solidFill>
              </a:rPr>
              <a:t>geconcentreerder</a:t>
            </a:r>
            <a:r>
              <a:rPr lang="en-GB" sz="1500" dirty="0" smtClean="0">
                <a:solidFill>
                  <a:schemeClr val="tx2"/>
                </a:solidFill>
              </a:rPr>
              <a:t>; </a:t>
            </a:r>
            <a:r>
              <a:rPr lang="en-GB" sz="1500" dirty="0" err="1" smtClean="0">
                <a:solidFill>
                  <a:schemeClr val="tx2"/>
                </a:solidFill>
              </a:rPr>
              <a:t>leidt</a:t>
            </a:r>
            <a:r>
              <a:rPr lang="en-GB" sz="1500" dirty="0" smtClean="0">
                <a:solidFill>
                  <a:schemeClr val="tx2"/>
                </a:solidFill>
              </a:rPr>
              <a:t> tot </a:t>
            </a:r>
            <a:r>
              <a:rPr lang="en-GB" sz="1500" dirty="0" err="1" smtClean="0">
                <a:solidFill>
                  <a:schemeClr val="tx2"/>
                </a:solidFill>
              </a:rPr>
              <a:t>verlengde</a:t>
            </a:r>
            <a:r>
              <a:rPr lang="en-GB" sz="1500" dirty="0" smtClean="0">
                <a:solidFill>
                  <a:schemeClr val="tx2"/>
                </a:solidFill>
              </a:rPr>
              <a:t> </a:t>
            </a:r>
            <a:r>
              <a:rPr lang="en-GB" sz="1500" dirty="0" err="1" smtClean="0">
                <a:solidFill>
                  <a:schemeClr val="tx2"/>
                </a:solidFill>
              </a:rPr>
              <a:t>werking</a:t>
            </a:r>
            <a:r>
              <a:rPr lang="en-GB" sz="1500" dirty="0" smtClean="0">
                <a:solidFill>
                  <a:schemeClr val="tx2"/>
                </a:solidFill>
              </a:rPr>
              <a:t>.</a:t>
            </a:r>
          </a:p>
          <a:p>
            <a:r>
              <a:rPr lang="nl-NL" sz="1500" dirty="0" smtClean="0"/>
              <a:t>Insuline </a:t>
            </a:r>
            <a:r>
              <a:rPr lang="nl-NL" sz="1500" dirty="0" err="1" smtClean="0"/>
              <a:t>glargine</a:t>
            </a:r>
            <a:r>
              <a:rPr lang="nl-NL" sz="1500" dirty="0" smtClean="0"/>
              <a:t> 300 E/ml is volledig </a:t>
            </a:r>
            <a:r>
              <a:rPr lang="nl-NL" sz="1500" dirty="0"/>
              <a:t>oplosbaar bij de zure pH van de injectie-oplossing (pH 4). Na injectie in het subcutane weefsel wordt de zure oplossing geneutraliseerd hetgeen leidt tot de vorming van </a:t>
            </a:r>
            <a:r>
              <a:rPr lang="nl-NL" sz="1500" dirty="0" err="1"/>
              <a:t>microprecipitaten</a:t>
            </a:r>
            <a:r>
              <a:rPr lang="nl-NL" sz="1500" dirty="0"/>
              <a:t> waaruit voortdurend kleine hoeveelheden insuline </a:t>
            </a:r>
            <a:r>
              <a:rPr lang="nl-NL" sz="1500" dirty="0" err="1"/>
              <a:t>glargine</a:t>
            </a:r>
            <a:r>
              <a:rPr lang="nl-NL" sz="1500" dirty="0"/>
              <a:t> </a:t>
            </a:r>
            <a:r>
              <a:rPr lang="nl-NL" sz="1500" dirty="0" smtClean="0"/>
              <a:t>vrijkomen. </a:t>
            </a:r>
            <a:endParaRPr lang="en-GB" sz="1500" dirty="0">
              <a:solidFill>
                <a:schemeClr val="tx2"/>
              </a:solidFill>
            </a:endParaRPr>
          </a:p>
          <a:p>
            <a:r>
              <a:rPr lang="en-GB" sz="1500" dirty="0" err="1" smtClean="0">
                <a:solidFill>
                  <a:schemeClr val="tx2"/>
                </a:solidFill>
              </a:rPr>
              <a:t>Werkingsduur</a:t>
            </a:r>
            <a:r>
              <a:rPr lang="en-GB" sz="1500" dirty="0" smtClean="0">
                <a:solidFill>
                  <a:schemeClr val="tx2"/>
                </a:solidFill>
              </a:rPr>
              <a:t> </a:t>
            </a:r>
            <a:r>
              <a:rPr lang="en-GB" sz="1500" dirty="0">
                <a:solidFill>
                  <a:schemeClr val="tx2"/>
                </a:solidFill>
              </a:rPr>
              <a:t>van </a:t>
            </a:r>
            <a:r>
              <a:rPr lang="en-GB" sz="1500" dirty="0" err="1">
                <a:solidFill>
                  <a:schemeClr val="tx2"/>
                </a:solidFill>
              </a:rPr>
              <a:t>meer</a:t>
            </a:r>
            <a:r>
              <a:rPr lang="en-GB" sz="1500" dirty="0">
                <a:solidFill>
                  <a:schemeClr val="tx2"/>
                </a:solidFill>
              </a:rPr>
              <a:t> </a:t>
            </a:r>
            <a:r>
              <a:rPr lang="en-GB" sz="1500" dirty="0" err="1">
                <a:solidFill>
                  <a:schemeClr val="tx2"/>
                </a:solidFill>
              </a:rPr>
              <a:t>dan</a:t>
            </a:r>
            <a:r>
              <a:rPr lang="en-GB" sz="1500" dirty="0">
                <a:solidFill>
                  <a:schemeClr val="tx2"/>
                </a:solidFill>
              </a:rPr>
              <a:t> 24 </a:t>
            </a:r>
            <a:r>
              <a:rPr lang="en-GB" sz="1500" dirty="0" err="1">
                <a:solidFill>
                  <a:schemeClr val="tx2"/>
                </a:solidFill>
              </a:rPr>
              <a:t>uur</a:t>
            </a:r>
            <a:r>
              <a:rPr lang="en-GB" sz="1500" dirty="0">
                <a:solidFill>
                  <a:schemeClr val="tx2"/>
                </a:solidFill>
              </a:rPr>
              <a:t> en </a:t>
            </a:r>
            <a:r>
              <a:rPr lang="en-GB" sz="1500" dirty="0" err="1">
                <a:solidFill>
                  <a:schemeClr val="tx2"/>
                </a:solidFill>
              </a:rPr>
              <a:t>een</a:t>
            </a:r>
            <a:r>
              <a:rPr lang="en-GB" sz="1500" dirty="0">
                <a:solidFill>
                  <a:schemeClr val="tx2"/>
                </a:solidFill>
              </a:rPr>
              <a:t> </a:t>
            </a:r>
            <a:r>
              <a:rPr lang="en-GB" sz="1500" dirty="0" smtClean="0">
                <a:solidFill>
                  <a:schemeClr val="tx2"/>
                </a:solidFill>
              </a:rPr>
              <a:t>T½ </a:t>
            </a:r>
            <a:r>
              <a:rPr lang="en-GB" sz="1500" dirty="0">
                <a:solidFill>
                  <a:schemeClr val="tx2"/>
                </a:solidFill>
              </a:rPr>
              <a:t>van </a:t>
            </a:r>
            <a:r>
              <a:rPr lang="en-GB" sz="1500" dirty="0" smtClean="0">
                <a:solidFill>
                  <a:schemeClr val="tx2"/>
                </a:solidFill>
              </a:rPr>
              <a:t>18-19 </a:t>
            </a:r>
            <a:r>
              <a:rPr lang="en-GB" sz="1500" dirty="0" err="1" smtClean="0">
                <a:solidFill>
                  <a:schemeClr val="tx2"/>
                </a:solidFill>
              </a:rPr>
              <a:t>uur</a:t>
            </a:r>
            <a:r>
              <a:rPr lang="en-GB" sz="1500" dirty="0" smtClean="0">
                <a:solidFill>
                  <a:schemeClr val="tx2"/>
                </a:solidFill>
              </a:rPr>
              <a:t>.</a:t>
            </a:r>
          </a:p>
          <a:p>
            <a:r>
              <a:rPr lang="en-GB" sz="1500" i="1" dirty="0" smtClean="0">
                <a:solidFill>
                  <a:schemeClr val="tx2"/>
                </a:solidFill>
              </a:rPr>
              <a:t>“</a:t>
            </a:r>
            <a:r>
              <a:rPr lang="nl-NL" sz="1500" i="1" dirty="0"/>
              <a:t>Indien nodig kunnen patiënten </a:t>
            </a:r>
            <a:r>
              <a:rPr lang="nl-NL" sz="1500" i="1" dirty="0" err="1"/>
              <a:t>Toujeo</a:t>
            </a:r>
            <a:r>
              <a:rPr lang="nl-NL" sz="1500" i="1" dirty="0"/>
              <a:t> toedienen tot 3 uur voor of tot 3 uur na hun gebruikelijke tijdstip van </a:t>
            </a:r>
            <a:r>
              <a:rPr lang="nl-NL" sz="1500" i="1" dirty="0" smtClean="0"/>
              <a:t>toediening.”</a:t>
            </a:r>
            <a:r>
              <a:rPr lang="en-GB" dirty="0">
                <a:solidFill>
                  <a:schemeClr val="tx1"/>
                </a:solidFill>
              </a:rPr>
              <a:t/>
            </a:r>
            <a:br>
              <a:rPr lang="en-GB" dirty="0">
                <a:solidFill>
                  <a:schemeClr val="tx1"/>
                </a:solidFill>
              </a:rPr>
            </a:br>
            <a:endParaRPr lang="en-GB" dirty="0"/>
          </a:p>
          <a:p>
            <a:pPr marL="0" indent="0">
              <a:buNone/>
            </a:pPr>
            <a:endParaRPr lang="en-GB" dirty="0"/>
          </a:p>
        </p:txBody>
      </p:sp>
      <p:sp>
        <p:nvSpPr>
          <p:cNvPr id="7" name="Title 6"/>
          <p:cNvSpPr>
            <a:spLocks noGrp="1"/>
          </p:cNvSpPr>
          <p:nvPr>
            <p:ph type="title"/>
          </p:nvPr>
        </p:nvSpPr>
        <p:spPr>
          <a:xfrm>
            <a:off x="316800" y="515420"/>
            <a:ext cx="8510400" cy="305674"/>
          </a:xfrm>
        </p:spPr>
        <p:txBody>
          <a:bodyPr/>
          <a:lstStyle/>
          <a:p>
            <a:r>
              <a:rPr lang="en-GB" sz="1800" dirty="0" err="1"/>
              <a:t>Werking</a:t>
            </a:r>
            <a:r>
              <a:rPr lang="en-GB" sz="1800" dirty="0"/>
              <a:t> </a:t>
            </a:r>
            <a:r>
              <a:rPr lang="en-GB" sz="1800" dirty="0" err="1" smtClean="0"/>
              <a:t>insuline</a:t>
            </a:r>
            <a:r>
              <a:rPr lang="en-GB" sz="1800" dirty="0" smtClean="0"/>
              <a:t> </a:t>
            </a:r>
            <a:r>
              <a:rPr lang="en-GB" sz="1800" dirty="0" err="1" smtClean="0"/>
              <a:t>glargine</a:t>
            </a:r>
            <a:r>
              <a:rPr lang="en-GB" sz="1800" dirty="0" smtClean="0"/>
              <a:t> 300 E/ml (</a:t>
            </a:r>
            <a:r>
              <a:rPr lang="en-GB" sz="1800" dirty="0" err="1" smtClean="0"/>
              <a:t>Toujeo</a:t>
            </a:r>
            <a:r>
              <a:rPr lang="en-GB" sz="1800" baseline="30000" dirty="0" smtClean="0"/>
              <a:t>®</a:t>
            </a:r>
            <a:r>
              <a:rPr lang="en-GB" sz="1800" dirty="0" smtClean="0"/>
              <a:t>)</a:t>
            </a:r>
            <a:endParaRPr lang="en-GB" sz="1800" dirty="0"/>
          </a:p>
        </p:txBody>
      </p:sp>
      <p:sp>
        <p:nvSpPr>
          <p:cNvPr id="2" name="TextBox 1"/>
          <p:cNvSpPr txBox="1"/>
          <p:nvPr/>
        </p:nvSpPr>
        <p:spPr>
          <a:xfrm>
            <a:off x="968508" y="4828001"/>
            <a:ext cx="4288946" cy="215444"/>
          </a:xfrm>
          <a:prstGeom prst="rect">
            <a:avLst/>
          </a:prstGeom>
          <a:noFill/>
        </p:spPr>
        <p:txBody>
          <a:bodyPr wrap="square" rtlCol="0">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292" y="3294189"/>
            <a:ext cx="4177846"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552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988829"/>
            <a:ext cx="8663772" cy="3646966"/>
          </a:xfrm>
        </p:spPr>
        <p:txBody>
          <a:bodyPr>
            <a:normAutofit lnSpcReduction="10000"/>
          </a:bodyPr>
          <a:lstStyle/>
          <a:p>
            <a:pPr>
              <a:lnSpc>
                <a:spcPct val="110000"/>
              </a:lnSpc>
            </a:pPr>
            <a:endParaRPr lang="nl-NL" sz="1400" dirty="0" smtClean="0"/>
          </a:p>
          <a:p>
            <a:pPr marL="0" indent="0">
              <a:lnSpc>
                <a:spcPct val="110000"/>
              </a:lnSpc>
              <a:buNone/>
            </a:pPr>
            <a:endParaRPr lang="nl-NL" sz="1400" dirty="0"/>
          </a:p>
          <a:p>
            <a:pPr>
              <a:lnSpc>
                <a:spcPct val="110000"/>
              </a:lnSpc>
            </a:pPr>
            <a:r>
              <a:rPr lang="nl-NL" sz="1400" dirty="0"/>
              <a:t>Stijging </a:t>
            </a:r>
            <a:r>
              <a:rPr lang="nl-NL" sz="1400" dirty="0" smtClean="0"/>
              <a:t>Diabetes Mellitus Type 2 door </a:t>
            </a:r>
            <a:r>
              <a:rPr lang="nl-NL" sz="1400" dirty="0"/>
              <a:t>toename overgewicht, vergrijzing en gerichte vroege </a:t>
            </a:r>
            <a:r>
              <a:rPr lang="nl-NL" sz="1400" dirty="0" smtClean="0"/>
              <a:t>opsporing</a:t>
            </a:r>
          </a:p>
          <a:p>
            <a:pPr marL="0" indent="0">
              <a:lnSpc>
                <a:spcPct val="110000"/>
              </a:lnSpc>
              <a:buNone/>
            </a:pPr>
            <a:endParaRPr lang="nl-NL" sz="1400" dirty="0"/>
          </a:p>
          <a:p>
            <a:pPr>
              <a:lnSpc>
                <a:spcPct val="110000"/>
              </a:lnSpc>
            </a:pPr>
            <a:r>
              <a:rPr lang="nl-NL" sz="1400" dirty="0"/>
              <a:t>Risicofactoren voor </a:t>
            </a:r>
            <a:r>
              <a:rPr lang="nl-NL" sz="1400" dirty="0" smtClean="0"/>
              <a:t>Type </a:t>
            </a:r>
            <a:r>
              <a:rPr lang="nl-NL" sz="1400" dirty="0"/>
              <a:t>1 diabetes zijn </a:t>
            </a:r>
            <a:r>
              <a:rPr lang="nl-NL" sz="1400" dirty="0" smtClean="0"/>
              <a:t>onbekend</a:t>
            </a:r>
          </a:p>
          <a:p>
            <a:pPr marL="0" indent="0">
              <a:lnSpc>
                <a:spcPct val="110000"/>
              </a:lnSpc>
              <a:buNone/>
            </a:pPr>
            <a:endParaRPr lang="nl-NL" sz="1400" dirty="0"/>
          </a:p>
          <a:p>
            <a:pPr>
              <a:lnSpc>
                <a:spcPct val="110000"/>
              </a:lnSpc>
            </a:pPr>
            <a:r>
              <a:rPr lang="nl-NL" sz="1400" dirty="0"/>
              <a:t>Preventie richt zich vooral op </a:t>
            </a:r>
            <a:r>
              <a:rPr lang="nl-NL" sz="1400" dirty="0" smtClean="0"/>
              <a:t>leefstijlfactoren</a:t>
            </a:r>
          </a:p>
          <a:p>
            <a:pPr marL="0" indent="0">
              <a:lnSpc>
                <a:spcPct val="110000"/>
              </a:lnSpc>
              <a:buNone/>
            </a:pPr>
            <a:endParaRPr lang="nl-NL" sz="1400" dirty="0"/>
          </a:p>
          <a:p>
            <a:pPr>
              <a:lnSpc>
                <a:spcPct val="110000"/>
              </a:lnSpc>
            </a:pPr>
            <a:r>
              <a:rPr lang="nl-NL" sz="1400" dirty="0" smtClean="0"/>
              <a:t>Eén </a:t>
            </a:r>
            <a:r>
              <a:rPr lang="nl-NL" sz="1400" dirty="0"/>
              <a:t>miljard euro voor zorg aan </a:t>
            </a:r>
            <a:r>
              <a:rPr lang="nl-NL" sz="1400" dirty="0" smtClean="0"/>
              <a:t>diabetes</a:t>
            </a:r>
            <a:r>
              <a:rPr lang="nl-NL" sz="1400" dirty="0"/>
              <a:t>patiënten</a:t>
            </a:r>
            <a:endParaRPr lang="nl-NL" sz="1400" dirty="0" smtClean="0"/>
          </a:p>
          <a:p>
            <a:pPr marL="0" indent="0">
              <a:lnSpc>
                <a:spcPct val="110000"/>
              </a:lnSpc>
              <a:buNone/>
            </a:pPr>
            <a:endParaRPr lang="nl-NL" sz="1400" dirty="0"/>
          </a:p>
          <a:p>
            <a:pPr>
              <a:lnSpc>
                <a:spcPct val="110000"/>
              </a:lnSpc>
            </a:pPr>
            <a:r>
              <a:rPr lang="nl-NL" sz="1400" dirty="0"/>
              <a:t>Aantal patiënten</a:t>
            </a:r>
            <a:r>
              <a:rPr lang="nl-NL" sz="1400" dirty="0" smtClean="0"/>
              <a:t> </a:t>
            </a:r>
            <a:r>
              <a:rPr lang="nl-NL" sz="1400" dirty="0"/>
              <a:t>met diabetes zal verder toenemen</a:t>
            </a:r>
            <a:br>
              <a:rPr lang="nl-NL" sz="1400" dirty="0"/>
            </a:br>
            <a:r>
              <a:rPr lang="nl-NL" sz="1400" dirty="0"/>
              <a:t/>
            </a:r>
            <a:br>
              <a:rPr lang="nl-NL" sz="1400" dirty="0"/>
            </a:br>
            <a:endParaRPr lang="nl-NL" sz="1400" dirty="0" smtClean="0"/>
          </a:p>
          <a:p>
            <a:endParaRPr lang="nl-NL" sz="1200" dirty="0" smtClean="0"/>
          </a:p>
          <a:p>
            <a:pPr marL="0" indent="0">
              <a:buNone/>
            </a:pPr>
            <a:endParaRPr lang="en-GB" sz="1200" dirty="0"/>
          </a:p>
        </p:txBody>
      </p:sp>
      <p:sp>
        <p:nvSpPr>
          <p:cNvPr id="3" name="Title 2"/>
          <p:cNvSpPr>
            <a:spLocks noGrp="1"/>
          </p:cNvSpPr>
          <p:nvPr>
            <p:ph type="title"/>
          </p:nvPr>
        </p:nvSpPr>
        <p:spPr/>
        <p:txBody>
          <a:bodyPr/>
          <a:lstStyle/>
          <a:p>
            <a:r>
              <a:rPr lang="en-GB" sz="1800" dirty="0" smtClean="0"/>
              <a:t>Diabetes Mellitus Type 2, </a:t>
            </a:r>
            <a:r>
              <a:rPr lang="en-GB" sz="1800" dirty="0" err="1" smtClean="0"/>
              <a:t>een</a:t>
            </a:r>
            <a:r>
              <a:rPr lang="en-GB" sz="1800" dirty="0" smtClean="0"/>
              <a:t> </a:t>
            </a:r>
            <a:r>
              <a:rPr lang="en-GB" sz="1800" dirty="0" err="1" smtClean="0"/>
              <a:t>epidemie</a:t>
            </a:r>
            <a:r>
              <a:rPr lang="en-GB" sz="1800" dirty="0" smtClean="0"/>
              <a:t>? (2)</a:t>
            </a:r>
            <a:endParaRPr lang="en-GB" sz="1800" dirty="0"/>
          </a:p>
        </p:txBody>
      </p:sp>
      <p:sp>
        <p:nvSpPr>
          <p:cNvPr id="8" name="TextBox 9"/>
          <p:cNvSpPr txBox="1">
            <a:spLocks noChangeArrowheads="1"/>
          </p:cNvSpPr>
          <p:nvPr/>
        </p:nvSpPr>
        <p:spPr bwMode="auto">
          <a:xfrm>
            <a:off x="-205740" y="4601806"/>
            <a:ext cx="9349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GB" sz="600" dirty="0" smtClean="0">
                <a:solidFill>
                  <a:srgbClr val="001965"/>
                </a:solidFill>
                <a:latin typeface="+mj-lt"/>
              </a:rPr>
              <a:t>	</a:t>
            </a:r>
            <a:r>
              <a:rPr lang="en-GB" sz="800" dirty="0">
                <a:solidFill>
                  <a:srgbClr val="001965"/>
                </a:solidFill>
                <a:latin typeface="+mj-lt"/>
              </a:rPr>
              <a:t> </a:t>
            </a:r>
            <a:r>
              <a:rPr lang="en-GB" sz="800" dirty="0" smtClean="0">
                <a:solidFill>
                  <a:srgbClr val="001965"/>
                </a:solidFill>
                <a:latin typeface="+mj-lt"/>
              </a:rPr>
              <a:t>http</a:t>
            </a:r>
            <a:r>
              <a:rPr lang="en-GB" sz="800" dirty="0">
                <a:solidFill>
                  <a:srgbClr val="001965"/>
                </a:solidFill>
                <a:latin typeface="+mj-lt"/>
              </a:rPr>
              <a:t>://</a:t>
            </a:r>
            <a:r>
              <a:rPr lang="en-GB" sz="800" dirty="0" smtClean="0">
                <a:solidFill>
                  <a:srgbClr val="001965"/>
                </a:solidFill>
                <a:latin typeface="+mj-lt"/>
              </a:rPr>
              <a:t>www.Diabetesfederatie.nl/ndf-dossiers/ndf-dossier-Diabetes-en-cijfers </a:t>
            </a:r>
          </a:p>
          <a:p>
            <a:endParaRPr lang="en-GB" sz="800" b="1" dirty="0">
              <a:solidFill>
                <a:srgbClr val="001965"/>
              </a:solidFill>
              <a:latin typeface="+mj-lt"/>
            </a:endParaRPr>
          </a:p>
        </p:txBody>
      </p:sp>
      <p:sp>
        <p:nvSpPr>
          <p:cNvPr id="4" name="Footer Placeholder 3"/>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484373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69" y="1452658"/>
            <a:ext cx="5806963" cy="2520000"/>
          </a:xfrm>
          <a:prstGeom prst="rect">
            <a:avLst/>
          </a:prstGeom>
        </p:spPr>
      </p:pic>
      <p:sp>
        <p:nvSpPr>
          <p:cNvPr id="8" name="Content Placeholder 7"/>
          <p:cNvSpPr>
            <a:spLocks noGrp="1"/>
          </p:cNvSpPr>
          <p:nvPr>
            <p:ph idx="1"/>
          </p:nvPr>
        </p:nvSpPr>
        <p:spPr/>
        <p:txBody>
          <a:bodyPr/>
          <a:lstStyle/>
          <a:p>
            <a:pPr marL="0" indent="0">
              <a:buNone/>
            </a:pPr>
            <a:endParaRPr lang="en-GB" dirty="0"/>
          </a:p>
          <a:p>
            <a:endParaRPr lang="en-GB" dirty="0"/>
          </a:p>
        </p:txBody>
      </p:sp>
      <p:sp>
        <p:nvSpPr>
          <p:cNvPr id="7" name="Title 6"/>
          <p:cNvSpPr>
            <a:spLocks noGrp="1"/>
          </p:cNvSpPr>
          <p:nvPr>
            <p:ph type="title"/>
          </p:nvPr>
        </p:nvSpPr>
        <p:spPr/>
        <p:txBody>
          <a:bodyPr/>
          <a:lstStyle/>
          <a:p>
            <a:r>
              <a:rPr lang="nl-NL" altLang="en-US" sz="1800" dirty="0"/>
              <a:t>Werkingsprofiel insuline </a:t>
            </a:r>
            <a:r>
              <a:rPr lang="nl-NL" altLang="en-US" sz="1800" dirty="0" err="1"/>
              <a:t>glargine</a:t>
            </a:r>
            <a:r>
              <a:rPr lang="nl-NL" altLang="en-US" sz="1800" dirty="0"/>
              <a:t> </a:t>
            </a:r>
            <a:r>
              <a:rPr lang="nl-NL" altLang="en-US" sz="1800" dirty="0" smtClean="0"/>
              <a:t>300 </a:t>
            </a:r>
            <a:r>
              <a:rPr lang="nl-NL" altLang="en-US" sz="1800" dirty="0"/>
              <a:t>E/ml</a:t>
            </a:r>
            <a:endParaRPr lang="en-GB" sz="1800" dirty="0"/>
          </a:p>
        </p:txBody>
      </p:sp>
      <p:sp>
        <p:nvSpPr>
          <p:cNvPr id="2" name="TextBox 1"/>
          <p:cNvSpPr txBox="1"/>
          <p:nvPr/>
        </p:nvSpPr>
        <p:spPr>
          <a:xfrm>
            <a:off x="952047" y="4731095"/>
            <a:ext cx="4288946" cy="215444"/>
          </a:xfrm>
          <a:prstGeom prst="rect">
            <a:avLst/>
          </a:prstGeom>
          <a:noFill/>
        </p:spPr>
        <p:txBody>
          <a:bodyPr wrap="square" rtlCol="0">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860" y="4016012"/>
            <a:ext cx="5331790"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523" y="1504561"/>
            <a:ext cx="1343025"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523" y="1693992"/>
            <a:ext cx="8191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4623" y="1736854"/>
            <a:ext cx="542925"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87548" y="1460567"/>
            <a:ext cx="2732517" cy="215444"/>
          </a:xfrm>
          <a:prstGeom prst="rect">
            <a:avLst/>
          </a:prstGeom>
          <a:noFill/>
        </p:spPr>
        <p:txBody>
          <a:bodyPr wrap="square" rtlCol="0">
            <a:spAutoFit/>
          </a:bodyPr>
          <a:lstStyle/>
          <a:p>
            <a:r>
              <a:rPr lang="en-GB" sz="800" b="1" dirty="0" err="1" smtClean="0">
                <a:solidFill>
                  <a:srgbClr val="001965"/>
                </a:solidFill>
              </a:rPr>
              <a:t>Insuline</a:t>
            </a:r>
            <a:r>
              <a:rPr lang="en-GB" sz="800" b="1" dirty="0" smtClean="0">
                <a:solidFill>
                  <a:srgbClr val="001965"/>
                </a:solidFill>
              </a:rPr>
              <a:t> </a:t>
            </a:r>
            <a:r>
              <a:rPr lang="en-GB" sz="800" b="1" dirty="0" err="1" smtClean="0">
                <a:solidFill>
                  <a:srgbClr val="001965"/>
                </a:solidFill>
              </a:rPr>
              <a:t>glargine</a:t>
            </a:r>
            <a:r>
              <a:rPr lang="en-GB" sz="800" b="1" dirty="0" smtClean="0">
                <a:solidFill>
                  <a:srgbClr val="001965"/>
                </a:solidFill>
              </a:rPr>
              <a:t> 300 E/ml</a:t>
            </a:r>
            <a:endParaRPr lang="en-GB" sz="800" b="1" dirty="0">
              <a:solidFill>
                <a:srgbClr val="001965"/>
              </a:solidFill>
            </a:endParaRPr>
          </a:p>
        </p:txBody>
      </p:sp>
      <p:sp>
        <p:nvSpPr>
          <p:cNvPr id="15" name="TextBox 14"/>
          <p:cNvSpPr txBox="1"/>
          <p:nvPr/>
        </p:nvSpPr>
        <p:spPr>
          <a:xfrm>
            <a:off x="6187548" y="1648963"/>
            <a:ext cx="2732517" cy="215444"/>
          </a:xfrm>
          <a:prstGeom prst="rect">
            <a:avLst/>
          </a:prstGeom>
          <a:noFill/>
        </p:spPr>
        <p:txBody>
          <a:bodyPr wrap="square" rtlCol="0">
            <a:spAutoFit/>
          </a:bodyPr>
          <a:lstStyle/>
          <a:p>
            <a:r>
              <a:rPr lang="en-GB" sz="800" b="1" dirty="0" err="1" smtClean="0">
                <a:solidFill>
                  <a:srgbClr val="001965"/>
                </a:solidFill>
              </a:rPr>
              <a:t>Insuline</a:t>
            </a:r>
            <a:r>
              <a:rPr lang="en-GB" sz="800" b="1" dirty="0" smtClean="0">
                <a:solidFill>
                  <a:srgbClr val="001965"/>
                </a:solidFill>
              </a:rPr>
              <a:t> </a:t>
            </a:r>
            <a:r>
              <a:rPr lang="en-GB" sz="800" b="1" dirty="0" err="1" smtClean="0">
                <a:solidFill>
                  <a:srgbClr val="001965"/>
                </a:solidFill>
              </a:rPr>
              <a:t>glargine</a:t>
            </a:r>
            <a:r>
              <a:rPr lang="en-GB" sz="800" b="1" dirty="0" smtClean="0">
                <a:solidFill>
                  <a:srgbClr val="001965"/>
                </a:solidFill>
              </a:rPr>
              <a:t> 100 E/ml</a:t>
            </a:r>
            <a:endParaRPr lang="en-GB" sz="800" b="1" dirty="0">
              <a:solidFill>
                <a:srgbClr val="001965"/>
              </a:solidFill>
            </a:endParaRPr>
          </a:p>
        </p:txBody>
      </p:sp>
    </p:spTree>
    <p:extLst>
      <p:ext uri="{BB962C8B-B14F-4D97-AF65-F5344CB8AC3E}">
        <p14:creationId xmlns:p14="http://schemas.microsoft.com/office/powerpoint/2010/main" val="425528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220" y="668253"/>
            <a:ext cx="3977444" cy="2052000"/>
          </a:xfrm>
          <a:prstGeom prst="rect">
            <a:avLst/>
          </a:prstGeom>
        </p:spPr>
      </p:pic>
      <p:sp>
        <p:nvSpPr>
          <p:cNvPr id="189442" name="Title 2"/>
          <p:cNvSpPr>
            <a:spLocks noGrp="1"/>
          </p:cNvSpPr>
          <p:nvPr>
            <p:ph type="title"/>
          </p:nvPr>
        </p:nvSpPr>
        <p:spPr>
          <a:xfrm>
            <a:off x="317500" y="515938"/>
            <a:ext cx="8509000" cy="390525"/>
          </a:xfrm>
        </p:spPr>
        <p:txBody>
          <a:bodyPr/>
          <a:lstStyle/>
          <a:p>
            <a:r>
              <a:rPr lang="nl-NL" altLang="nl-NL" sz="1800" dirty="0" smtClean="0">
                <a:ea typeface="ヒラギノ角ゴ Pro W3"/>
                <a:cs typeface="Verdana" pitchFamily="34" charset="0"/>
              </a:rPr>
              <a:t>Insuline </a:t>
            </a:r>
            <a:r>
              <a:rPr lang="nl-NL" altLang="nl-NL" sz="1800" dirty="0" err="1" smtClean="0">
                <a:ea typeface="ヒラギノ角ゴ Pro W3"/>
                <a:cs typeface="Verdana" pitchFamily="34" charset="0"/>
              </a:rPr>
              <a:t>glargine</a:t>
            </a:r>
            <a:r>
              <a:rPr lang="en-GB" sz="1800" dirty="0" smtClean="0"/>
              <a:t> 100/300 E/ml — </a:t>
            </a:r>
            <a:r>
              <a:rPr lang="nl-NL" altLang="nl-NL" sz="1800" dirty="0" smtClean="0">
                <a:ea typeface="ヒラギノ角ゴ Pro W3"/>
                <a:cs typeface="Verdana" pitchFamily="34" charset="0"/>
              </a:rPr>
              <a:t>pensysteem</a:t>
            </a:r>
            <a:br>
              <a:rPr lang="nl-NL" altLang="nl-NL" sz="1800" dirty="0" smtClean="0">
                <a:ea typeface="ヒラギノ角ゴ Pro W3"/>
                <a:cs typeface="Verdana" pitchFamily="34" charset="0"/>
              </a:rPr>
            </a:br>
            <a:endParaRPr lang="nl-NL" altLang="nl-NL" sz="1600" dirty="0" smtClean="0">
              <a:solidFill>
                <a:schemeClr val="accent1"/>
              </a:solidFill>
            </a:endParaRPr>
          </a:p>
        </p:txBody>
      </p:sp>
      <p:grpSp>
        <p:nvGrpSpPr>
          <p:cNvPr id="189443" name="Group 48"/>
          <p:cNvGrpSpPr>
            <a:grpSpLocks/>
          </p:cNvGrpSpPr>
          <p:nvPr/>
        </p:nvGrpSpPr>
        <p:grpSpPr bwMode="auto">
          <a:xfrm>
            <a:off x="5099713" y="1038296"/>
            <a:ext cx="2250187" cy="2289837"/>
            <a:chOff x="4172756" y="2618484"/>
            <a:chExt cx="2763612" cy="2813107"/>
          </a:xfrm>
        </p:grpSpPr>
        <p:cxnSp>
          <p:nvCxnSpPr>
            <p:cNvPr id="11" name="Straight Connector 17"/>
            <p:cNvCxnSpPr>
              <a:cxnSpLocks noChangeShapeType="1"/>
            </p:cNvCxnSpPr>
            <p:nvPr/>
          </p:nvCxnSpPr>
          <p:spPr bwMode="auto">
            <a:xfrm>
              <a:off x="4945752" y="4603402"/>
              <a:ext cx="0" cy="337397"/>
            </a:xfrm>
            <a:prstGeom prst="line">
              <a:avLst/>
            </a:prstGeom>
            <a:noFill/>
            <a:ln w="12700">
              <a:solidFill>
                <a:srgbClr val="6D7073"/>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 name="TextBox 13"/>
            <p:cNvSpPr txBox="1">
              <a:spLocks noChangeArrowheads="1"/>
            </p:cNvSpPr>
            <p:nvPr/>
          </p:nvSpPr>
          <p:spPr bwMode="auto">
            <a:xfrm>
              <a:off x="4207124" y="4902238"/>
              <a:ext cx="2729244" cy="52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ヒラギノ角ゴ Pro W3" charset="-128"/>
                </a:defRPr>
              </a:lvl1pPr>
              <a:lvl2pPr marL="742950" indent="-285750" eaLnBrk="0" hangingPunct="0">
                <a:defRPr>
                  <a:solidFill>
                    <a:schemeClr val="tx1"/>
                  </a:solidFill>
                  <a:latin typeface="Calibri" pitchFamily="34" charset="0"/>
                  <a:ea typeface="ヒラギノ角ゴ Pro W3" charset="-128"/>
                </a:defRPr>
              </a:lvl2pPr>
              <a:lvl3pPr marL="1143000" indent="-228600" eaLnBrk="0" hangingPunct="0">
                <a:defRPr>
                  <a:solidFill>
                    <a:schemeClr val="tx1"/>
                  </a:solidFill>
                  <a:latin typeface="Calibri" pitchFamily="34" charset="0"/>
                  <a:ea typeface="ヒラギノ角ゴ Pro W3" charset="-128"/>
                </a:defRPr>
              </a:lvl3pPr>
              <a:lvl4pPr marL="1600200" indent="-228600" eaLnBrk="0" hangingPunct="0">
                <a:defRPr>
                  <a:solidFill>
                    <a:schemeClr val="tx1"/>
                  </a:solidFill>
                  <a:latin typeface="Calibri" pitchFamily="34" charset="0"/>
                  <a:ea typeface="ヒラギノ角ゴ Pro W3" charset="-128"/>
                </a:defRPr>
              </a:lvl4pPr>
              <a:lvl5pPr marL="2057400" indent="-228600" eaLnBrk="0" hangingPunct="0">
                <a:defRPr>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9pPr>
            </a:lstStyle>
            <a:p>
              <a:pPr defTabSz="685800" eaLnBrk="1" hangingPunct="1">
                <a:defRPr/>
              </a:pPr>
              <a:r>
                <a:rPr lang="nl-NL" sz="1100" dirty="0">
                  <a:solidFill>
                    <a:srgbClr val="001965"/>
                  </a:solidFill>
                  <a:latin typeface="Verdana" pitchFamily="34" charset="0"/>
                  <a:cs typeface="Arial" pitchFamily="34" charset="0"/>
                </a:rPr>
                <a:t>3</a:t>
              </a:r>
              <a:r>
                <a:rPr lang="nl-NL" sz="1100" dirty="0" smtClean="0">
                  <a:solidFill>
                    <a:srgbClr val="001965"/>
                  </a:solidFill>
                  <a:latin typeface="Verdana" pitchFamily="34" charset="0"/>
                  <a:cs typeface="Arial" pitchFamily="34" charset="0"/>
                </a:rPr>
                <a:t>00 E/ml formulering bevat 450 eenheden per pen</a:t>
              </a:r>
              <a:endParaRPr lang="nl-NL" sz="1100" dirty="0">
                <a:solidFill>
                  <a:srgbClr val="001965"/>
                </a:solidFill>
                <a:latin typeface="Verdana" pitchFamily="34" charset="0"/>
                <a:cs typeface="Arial" pitchFamily="34" charset="0"/>
              </a:endParaRPr>
            </a:p>
          </p:txBody>
        </p:sp>
        <p:sp>
          <p:nvSpPr>
            <p:cNvPr id="23" name="TextBox 43"/>
            <p:cNvSpPr txBox="1">
              <a:spLocks noChangeArrowheads="1"/>
            </p:cNvSpPr>
            <p:nvPr/>
          </p:nvSpPr>
          <p:spPr bwMode="auto">
            <a:xfrm>
              <a:off x="4172756" y="2618484"/>
              <a:ext cx="2655700" cy="52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ヒラギノ角ゴ Pro W3" charset="-128"/>
                </a:defRPr>
              </a:lvl1pPr>
              <a:lvl2pPr marL="742950" indent="-285750" eaLnBrk="0" hangingPunct="0">
                <a:defRPr>
                  <a:solidFill>
                    <a:schemeClr val="tx1"/>
                  </a:solidFill>
                  <a:latin typeface="Calibri" pitchFamily="34" charset="0"/>
                  <a:ea typeface="ヒラギノ角ゴ Pro W3" charset="-128"/>
                </a:defRPr>
              </a:lvl2pPr>
              <a:lvl3pPr marL="1143000" indent="-228600" eaLnBrk="0" hangingPunct="0">
                <a:defRPr>
                  <a:solidFill>
                    <a:schemeClr val="tx1"/>
                  </a:solidFill>
                  <a:latin typeface="Calibri" pitchFamily="34" charset="0"/>
                  <a:ea typeface="ヒラギノ角ゴ Pro W3" charset="-128"/>
                </a:defRPr>
              </a:lvl3pPr>
              <a:lvl4pPr marL="1600200" indent="-228600" eaLnBrk="0" hangingPunct="0">
                <a:defRPr>
                  <a:solidFill>
                    <a:schemeClr val="tx1"/>
                  </a:solidFill>
                  <a:latin typeface="Calibri" pitchFamily="34" charset="0"/>
                  <a:ea typeface="ヒラギノ角ゴ Pro W3" charset="-128"/>
                </a:defRPr>
              </a:lvl4pPr>
              <a:lvl5pPr marL="2057400" indent="-228600" eaLnBrk="0" hangingPunct="0">
                <a:defRPr>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charset="-128"/>
                </a:defRPr>
              </a:lvl9pPr>
            </a:lstStyle>
            <a:p>
              <a:pPr defTabSz="685800" eaLnBrk="1" hangingPunct="1">
                <a:defRPr/>
              </a:pPr>
              <a:r>
                <a:rPr lang="nl-NL" sz="1100" dirty="0">
                  <a:solidFill>
                    <a:srgbClr val="001965"/>
                  </a:solidFill>
                  <a:latin typeface="Verdana" pitchFamily="34" charset="0"/>
                  <a:cs typeface="Arial" pitchFamily="34" charset="0"/>
                </a:rPr>
                <a:t>1</a:t>
              </a:r>
              <a:r>
                <a:rPr lang="nl-NL" sz="1100" dirty="0" smtClean="0">
                  <a:solidFill>
                    <a:srgbClr val="001965"/>
                  </a:solidFill>
                  <a:latin typeface="Verdana" pitchFamily="34" charset="0"/>
                  <a:cs typeface="Arial" pitchFamily="34" charset="0"/>
                </a:rPr>
                <a:t>00 </a:t>
              </a:r>
              <a:r>
                <a:rPr lang="nl-NL" sz="1100" dirty="0">
                  <a:solidFill>
                    <a:srgbClr val="001965"/>
                  </a:solidFill>
                  <a:latin typeface="Verdana" pitchFamily="34" charset="0"/>
                  <a:cs typeface="Arial" pitchFamily="34" charset="0"/>
                </a:rPr>
                <a:t>E/ml formulering bevat </a:t>
              </a:r>
              <a:r>
                <a:rPr lang="nl-NL" sz="1100" dirty="0" smtClean="0">
                  <a:solidFill>
                    <a:srgbClr val="001965"/>
                  </a:solidFill>
                  <a:latin typeface="Verdana" pitchFamily="34" charset="0"/>
                  <a:cs typeface="Arial" pitchFamily="34" charset="0"/>
                </a:rPr>
                <a:t>300 eenheden </a:t>
              </a:r>
              <a:r>
                <a:rPr lang="nl-NL" sz="1100" dirty="0">
                  <a:solidFill>
                    <a:srgbClr val="001965"/>
                  </a:solidFill>
                  <a:latin typeface="Verdana" pitchFamily="34" charset="0"/>
                  <a:cs typeface="Arial" pitchFamily="34" charset="0"/>
                </a:rPr>
                <a:t>per pen</a:t>
              </a:r>
            </a:p>
          </p:txBody>
        </p:sp>
      </p:grpSp>
      <p:sp>
        <p:nvSpPr>
          <p:cNvPr id="189445" name="TextBox 33"/>
          <p:cNvSpPr txBox="1">
            <a:spLocks noChangeArrowheads="1"/>
          </p:cNvSpPr>
          <p:nvPr/>
        </p:nvSpPr>
        <p:spPr bwMode="auto">
          <a:xfrm>
            <a:off x="341532" y="4832507"/>
            <a:ext cx="7646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a:solidFill>
                  <a:schemeClr val="tx1"/>
                </a:solidFill>
                <a:latin typeface="Verdana" pitchFamily="34" charset="0"/>
                <a:cs typeface="Arial" pitchFamily="34" charset="0"/>
              </a:defRPr>
            </a:lvl1pPr>
            <a:lvl2pPr marL="742950" indent="-285750" defTabSz="685800" eaLnBrk="0" hangingPunct="0">
              <a:defRPr>
                <a:solidFill>
                  <a:schemeClr val="tx1"/>
                </a:solidFill>
                <a:latin typeface="Verdana" pitchFamily="34" charset="0"/>
                <a:cs typeface="Arial" pitchFamily="34" charset="0"/>
              </a:defRPr>
            </a:lvl2pPr>
            <a:lvl3pPr marL="1143000" indent="-228600" defTabSz="685800" eaLnBrk="0" hangingPunct="0">
              <a:defRPr>
                <a:solidFill>
                  <a:schemeClr val="tx1"/>
                </a:solidFill>
                <a:latin typeface="Verdana" pitchFamily="34" charset="0"/>
                <a:cs typeface="Arial" pitchFamily="34" charset="0"/>
              </a:defRPr>
            </a:lvl3pPr>
            <a:lvl4pPr marL="1600200" indent="-228600" defTabSz="685800" eaLnBrk="0" hangingPunct="0">
              <a:defRPr>
                <a:solidFill>
                  <a:schemeClr val="tx1"/>
                </a:solidFill>
                <a:latin typeface="Verdana" pitchFamily="34" charset="0"/>
                <a:cs typeface="Arial" pitchFamily="34" charset="0"/>
              </a:defRPr>
            </a:lvl4pPr>
            <a:lvl5pPr marL="2057400" indent="-228600" defTabSz="685800" eaLnBrk="0" hangingPunct="0">
              <a:defRPr>
                <a:solidFill>
                  <a:schemeClr val="tx1"/>
                </a:solidFill>
                <a:latin typeface="Verdana" pitchFamily="34" charset="0"/>
                <a:cs typeface="Arial" pitchFamily="34" charset="0"/>
              </a:defRPr>
            </a:lvl5pPr>
            <a:lvl6pPr marL="2514600" indent="-228600" defTabSz="6858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6858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6858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6858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base" hangingPunct="1">
              <a:spcBef>
                <a:spcPct val="0"/>
              </a:spcBef>
              <a:spcAft>
                <a:spcPct val="0"/>
              </a:spcAft>
            </a:pPr>
            <a:r>
              <a:rPr lang="nl-NL" altLang="nl-NL" sz="800" dirty="0" smtClean="0">
                <a:solidFill>
                  <a:srgbClr val="001965"/>
                </a:solidFill>
                <a:latin typeface="+mn-lt"/>
              </a:rPr>
              <a:t>Bron: productinformatie van het betreffende geneesmiddel (www.cbg-meb.nl)</a:t>
            </a:r>
            <a:endParaRPr lang="nl-NL" altLang="nl-NL" sz="800" baseline="30000" dirty="0" smtClean="0">
              <a:solidFill>
                <a:srgbClr val="001965"/>
              </a:solidFill>
              <a:latin typeface="+mn-lt"/>
            </a:endParaRPr>
          </a:p>
        </p:txBody>
      </p:sp>
      <p:sp>
        <p:nvSpPr>
          <p:cNvPr id="2" name="TextBox 1"/>
          <p:cNvSpPr txBox="1"/>
          <p:nvPr/>
        </p:nvSpPr>
        <p:spPr>
          <a:xfrm>
            <a:off x="317500" y="3412213"/>
            <a:ext cx="7671020" cy="1246495"/>
          </a:xfrm>
          <a:prstGeom prst="rect">
            <a:avLst/>
          </a:prstGeom>
          <a:noFill/>
        </p:spPr>
        <p:txBody>
          <a:bodyPr wrap="square" rtlCol="0">
            <a:spAutoFit/>
          </a:bodyPr>
          <a:lstStyle/>
          <a:p>
            <a:pPr marL="285750" indent="-285750">
              <a:buFont typeface="Arial" panose="020B0604020202020204" pitchFamily="34" charset="0"/>
              <a:buChar char="•"/>
            </a:pPr>
            <a:r>
              <a:rPr lang="nl-NL" sz="1500" dirty="0">
                <a:solidFill>
                  <a:srgbClr val="001965"/>
                </a:solidFill>
              </a:rPr>
              <a:t>Insuline </a:t>
            </a:r>
            <a:r>
              <a:rPr lang="nl-NL" sz="1500" dirty="0" err="1">
                <a:solidFill>
                  <a:srgbClr val="001965"/>
                </a:solidFill>
              </a:rPr>
              <a:t>glargine</a:t>
            </a:r>
            <a:r>
              <a:rPr lang="nl-NL" sz="1500" dirty="0">
                <a:solidFill>
                  <a:srgbClr val="001965"/>
                </a:solidFill>
              </a:rPr>
              <a:t> 100 E/ml kan na ingebruikname maximaal 4 weken beneden 30°C bewaard worden</a:t>
            </a:r>
          </a:p>
          <a:p>
            <a:pPr marL="285750" indent="-285750">
              <a:buFont typeface="Arial" panose="020B0604020202020204" pitchFamily="34" charset="0"/>
              <a:buChar char="•"/>
            </a:pPr>
            <a:r>
              <a:rPr lang="nl-NL" sz="1500" dirty="0">
                <a:solidFill>
                  <a:srgbClr val="001965"/>
                </a:solidFill>
              </a:rPr>
              <a:t>Insuline </a:t>
            </a:r>
            <a:r>
              <a:rPr lang="nl-NL" sz="1500" dirty="0" err="1">
                <a:solidFill>
                  <a:srgbClr val="001965"/>
                </a:solidFill>
              </a:rPr>
              <a:t>glargine</a:t>
            </a:r>
            <a:r>
              <a:rPr lang="nl-NL" sz="1500" dirty="0">
                <a:solidFill>
                  <a:srgbClr val="001965"/>
                </a:solidFill>
              </a:rPr>
              <a:t> 300 E/ml kan na ingebruikname maximaal 6 weken beneden 30°C bewaard worden</a:t>
            </a:r>
          </a:p>
          <a:p>
            <a:pPr marL="285750" indent="-285750">
              <a:buFont typeface="Arial" panose="020B0604020202020204" pitchFamily="34" charset="0"/>
              <a:buChar char="•"/>
            </a:pPr>
            <a:endParaRPr lang="en-GB" sz="1500" dirty="0">
              <a:solidFill>
                <a:srgbClr val="001965"/>
              </a:solidFill>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46220" y="2183216"/>
            <a:ext cx="3623234"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17"/>
          <p:cNvCxnSpPr>
            <a:cxnSpLocks noChangeShapeType="1"/>
          </p:cNvCxnSpPr>
          <p:nvPr/>
        </p:nvCxnSpPr>
        <p:spPr bwMode="auto">
          <a:xfrm>
            <a:off x="5729101" y="1419616"/>
            <a:ext cx="0" cy="274637"/>
          </a:xfrm>
          <a:prstGeom prst="line">
            <a:avLst/>
          </a:prstGeom>
          <a:noFill/>
          <a:ln w="12700">
            <a:solidFill>
              <a:srgbClr val="6D7073"/>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 name="TextBox 3"/>
          <p:cNvSpPr txBox="1"/>
          <p:nvPr/>
        </p:nvSpPr>
        <p:spPr>
          <a:xfrm>
            <a:off x="212649" y="1157110"/>
            <a:ext cx="4603899" cy="1107996"/>
          </a:xfrm>
          <a:prstGeom prst="rect">
            <a:avLst/>
          </a:prstGeom>
          <a:noFill/>
        </p:spPr>
        <p:txBody>
          <a:bodyPr wrap="square" rtlCol="0">
            <a:spAutoFit/>
          </a:bodyPr>
          <a:lstStyle/>
          <a:p>
            <a:r>
              <a:rPr lang="en-GB" sz="1500" dirty="0" err="1" smtClean="0"/>
              <a:t>Insuline</a:t>
            </a:r>
            <a:r>
              <a:rPr lang="en-GB" sz="1500" dirty="0" smtClean="0"/>
              <a:t> </a:t>
            </a:r>
            <a:r>
              <a:rPr lang="en-GB" sz="1500" dirty="0" err="1" smtClean="0"/>
              <a:t>glargine</a:t>
            </a:r>
            <a:r>
              <a:rPr lang="en-GB" sz="1500" dirty="0" smtClean="0"/>
              <a:t> 100/300 E/ml </a:t>
            </a:r>
            <a:r>
              <a:rPr lang="en-GB" sz="1500" dirty="0" err="1" smtClean="0"/>
              <a:t>wordt</a:t>
            </a:r>
            <a:r>
              <a:rPr lang="en-GB" sz="1500" dirty="0" smtClean="0"/>
              <a:t> </a:t>
            </a:r>
            <a:r>
              <a:rPr lang="en-GB" sz="1500" dirty="0" err="1" smtClean="0"/>
              <a:t>geleverd</a:t>
            </a:r>
            <a:r>
              <a:rPr lang="en-GB" sz="1500" dirty="0" smtClean="0"/>
              <a:t> in </a:t>
            </a:r>
            <a:r>
              <a:rPr lang="en-GB" sz="1500" dirty="0" err="1" smtClean="0"/>
              <a:t>een</a:t>
            </a:r>
            <a:r>
              <a:rPr lang="en-GB" sz="1500" dirty="0" smtClean="0"/>
              <a:t> </a:t>
            </a:r>
            <a:r>
              <a:rPr lang="en-GB" sz="1500" dirty="0" err="1" smtClean="0"/>
              <a:t>voorgevulde</a:t>
            </a:r>
            <a:r>
              <a:rPr lang="en-GB" sz="1500" dirty="0" smtClean="0"/>
              <a:t> pen (</a:t>
            </a:r>
            <a:r>
              <a:rPr lang="en-GB" sz="1500" dirty="0" err="1" smtClean="0"/>
              <a:t>Solostar</a:t>
            </a:r>
            <a:r>
              <a:rPr lang="nl-NL" altLang="nl-NL" sz="1500" baseline="30000" dirty="0" smtClean="0">
                <a:solidFill>
                  <a:srgbClr val="001965"/>
                </a:solidFill>
              </a:rPr>
              <a:t>®</a:t>
            </a:r>
            <a:r>
              <a:rPr lang="nl-NL" altLang="nl-NL" sz="1500" dirty="0" smtClean="0">
                <a:solidFill>
                  <a:srgbClr val="001965"/>
                </a:solidFill>
              </a:rPr>
              <a:t>)</a:t>
            </a:r>
            <a:endParaRPr lang="en-GB" sz="1500" dirty="0" smtClean="0"/>
          </a:p>
          <a:p>
            <a:pPr marL="285750" indent="-285750">
              <a:buFont typeface="Arial" panose="020B0604020202020204" pitchFamily="34" charset="0"/>
              <a:buChar char="•"/>
            </a:pPr>
            <a:r>
              <a:rPr lang="en-GB" sz="1200" dirty="0" err="1" smtClean="0"/>
              <a:t>Instelbaar</a:t>
            </a:r>
            <a:r>
              <a:rPr lang="en-GB" sz="1200" dirty="0" smtClean="0"/>
              <a:t> in </a:t>
            </a:r>
            <a:r>
              <a:rPr lang="en-GB" sz="1200" dirty="0" err="1" smtClean="0"/>
              <a:t>stappen</a:t>
            </a:r>
            <a:r>
              <a:rPr lang="en-GB" sz="1200" dirty="0" smtClean="0"/>
              <a:t> van 1 </a:t>
            </a:r>
            <a:r>
              <a:rPr lang="en-GB" sz="1200" dirty="0" err="1" smtClean="0"/>
              <a:t>eenheid</a:t>
            </a:r>
            <a:endParaRPr lang="en-GB" sz="1200" dirty="0" smtClean="0"/>
          </a:p>
          <a:p>
            <a:pPr marL="285750" indent="-285750">
              <a:buFont typeface="Arial" panose="020B0604020202020204" pitchFamily="34" charset="0"/>
              <a:buChar char="•"/>
            </a:pPr>
            <a:r>
              <a:rPr lang="en-GB" sz="1200" dirty="0" err="1" smtClean="0"/>
              <a:t>Maximale</a:t>
            </a:r>
            <a:r>
              <a:rPr lang="en-GB" sz="1200" dirty="0" smtClean="0"/>
              <a:t> </a:t>
            </a:r>
            <a:r>
              <a:rPr lang="en-GB" sz="1200" dirty="0" err="1" smtClean="0"/>
              <a:t>dosering</a:t>
            </a:r>
            <a:r>
              <a:rPr lang="en-GB" sz="1200" dirty="0" smtClean="0"/>
              <a:t> van 80 </a:t>
            </a:r>
            <a:r>
              <a:rPr lang="en-GB" sz="1200" dirty="0" err="1" smtClean="0"/>
              <a:t>eenheden</a:t>
            </a:r>
            <a:r>
              <a:rPr lang="en-GB" sz="1200" dirty="0" smtClean="0"/>
              <a:t> per </a:t>
            </a:r>
            <a:r>
              <a:rPr lang="en-GB" sz="1200" dirty="0" err="1" smtClean="0"/>
              <a:t>injectie</a:t>
            </a:r>
            <a:endParaRPr lang="en-GB" sz="1200" dirty="0" smtClean="0"/>
          </a:p>
          <a:p>
            <a:pPr marL="285750" indent="-285750">
              <a:buFont typeface="Arial" panose="020B0604020202020204" pitchFamily="34" charset="0"/>
              <a:buChar char="•"/>
            </a:pPr>
            <a:endParaRPr lang="en-GB" sz="1200" dirty="0"/>
          </a:p>
        </p:txBody>
      </p:sp>
    </p:spTree>
    <p:extLst>
      <p:ext uri="{BB962C8B-B14F-4D97-AF65-F5344CB8AC3E}">
        <p14:creationId xmlns:p14="http://schemas.microsoft.com/office/powerpoint/2010/main" val="1027121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NL" sz="1500" dirty="0" smtClean="0"/>
              <a:t>Identiek aan insuline </a:t>
            </a:r>
            <a:r>
              <a:rPr lang="nl-NL" sz="1500" dirty="0" err="1" smtClean="0"/>
              <a:t>glargine</a:t>
            </a:r>
            <a:r>
              <a:rPr lang="nl-NL" sz="1500" dirty="0" smtClean="0"/>
              <a:t> 100 E/ml.</a:t>
            </a:r>
          </a:p>
          <a:p>
            <a:r>
              <a:rPr lang="nl-NL" sz="1500" dirty="0" err="1" smtClean="0"/>
              <a:t>Biosimilar</a:t>
            </a:r>
            <a:r>
              <a:rPr lang="nl-NL" sz="1500" dirty="0" smtClean="0"/>
              <a:t> insuline </a:t>
            </a:r>
            <a:r>
              <a:rPr lang="nl-NL" sz="1500" dirty="0" err="1" smtClean="0"/>
              <a:t>glargine</a:t>
            </a:r>
            <a:r>
              <a:rPr lang="nl-NL" sz="1500" dirty="0" smtClean="0"/>
              <a:t> is </a:t>
            </a:r>
            <a:r>
              <a:rPr lang="nl-NL" sz="1500" dirty="0"/>
              <a:t>volledig oplosbaar bij de zure pH van de </a:t>
            </a:r>
            <a:r>
              <a:rPr lang="nl-NL" sz="1500" dirty="0" smtClean="0"/>
              <a:t>injectie-oplossing </a:t>
            </a:r>
            <a:r>
              <a:rPr lang="nl-NL" sz="1500" dirty="0"/>
              <a:t>(pH 4). Na injectie in het subcutane weefsel wordt de zure oplossing geneutraliseerd hetgeen leidt tot de vorming van </a:t>
            </a:r>
            <a:r>
              <a:rPr lang="nl-NL" sz="1500" dirty="0" err="1"/>
              <a:t>microprecipitaten</a:t>
            </a:r>
            <a:r>
              <a:rPr lang="nl-NL" sz="1500" dirty="0"/>
              <a:t> waaruit voortdurend kleine hoeveelheden insuline </a:t>
            </a:r>
            <a:r>
              <a:rPr lang="nl-NL" sz="1500" dirty="0" err="1"/>
              <a:t>glargine</a:t>
            </a:r>
            <a:r>
              <a:rPr lang="nl-NL" sz="1500" dirty="0"/>
              <a:t> vrijkomen </a:t>
            </a:r>
            <a:endParaRPr lang="nl-NL" sz="1500" dirty="0" smtClean="0"/>
          </a:p>
          <a:p>
            <a:r>
              <a:rPr lang="nl-NL" sz="1500" dirty="0"/>
              <a:t>Werkingsduur van langer dan 24 uur en een T½ van ≈ 12,5 </a:t>
            </a:r>
            <a:r>
              <a:rPr lang="nl-NL" sz="1500" dirty="0" smtClean="0"/>
              <a:t>uur</a:t>
            </a:r>
          </a:p>
          <a:p>
            <a:r>
              <a:rPr lang="nl-NL" sz="1500" i="1" dirty="0"/>
              <a:t>“Het dient eenmaal daags op elk tijdstip maar steeds op hetzelfde tijdstip toegediend te worden.”</a:t>
            </a:r>
            <a:endParaRPr lang="en-GB" sz="1500" i="1" dirty="0"/>
          </a:p>
          <a:p>
            <a:pPr marL="0" indent="0">
              <a:buNone/>
            </a:pPr>
            <a:endParaRPr lang="en-GB" dirty="0"/>
          </a:p>
        </p:txBody>
      </p:sp>
      <p:sp>
        <p:nvSpPr>
          <p:cNvPr id="3" name="Title 2"/>
          <p:cNvSpPr>
            <a:spLocks noGrp="1"/>
          </p:cNvSpPr>
          <p:nvPr>
            <p:ph type="title"/>
          </p:nvPr>
        </p:nvSpPr>
        <p:spPr/>
        <p:txBody>
          <a:bodyPr/>
          <a:lstStyle/>
          <a:p>
            <a:r>
              <a:rPr lang="en-GB" sz="1800" dirty="0" err="1" smtClean="0"/>
              <a:t>Werking</a:t>
            </a:r>
            <a:r>
              <a:rPr lang="en-GB" sz="1800" dirty="0"/>
              <a:t> </a:t>
            </a:r>
            <a:r>
              <a:rPr lang="en-GB" sz="1800" dirty="0" err="1"/>
              <a:t>b</a:t>
            </a:r>
            <a:r>
              <a:rPr lang="en-GB" sz="1800" dirty="0" err="1" smtClean="0"/>
              <a:t>iosimilar</a:t>
            </a:r>
            <a:r>
              <a:rPr lang="en-GB" sz="1800" dirty="0" smtClean="0"/>
              <a:t> </a:t>
            </a:r>
            <a:r>
              <a:rPr lang="en-GB" sz="1800" dirty="0" err="1" smtClean="0"/>
              <a:t>insuline</a:t>
            </a:r>
            <a:r>
              <a:rPr lang="en-GB" sz="1800" dirty="0" smtClean="0"/>
              <a:t> </a:t>
            </a:r>
            <a:r>
              <a:rPr lang="en-GB" sz="1800" dirty="0" err="1" smtClean="0"/>
              <a:t>glargine</a:t>
            </a:r>
            <a:r>
              <a:rPr lang="en-GB" sz="1800" dirty="0" smtClean="0"/>
              <a:t> </a:t>
            </a:r>
            <a:r>
              <a:rPr lang="en-GB" sz="1800" dirty="0"/>
              <a:t>(</a:t>
            </a:r>
            <a:r>
              <a:rPr lang="en-GB" sz="1800" dirty="0" err="1" smtClean="0"/>
              <a:t>Abasaglar</a:t>
            </a:r>
            <a:r>
              <a:rPr lang="en-GB" sz="1800" baseline="30000" dirty="0" smtClean="0"/>
              <a:t>®</a:t>
            </a:r>
            <a:r>
              <a:rPr lang="en-GB" sz="1800" dirty="0" smtClean="0"/>
              <a:t>)</a:t>
            </a:r>
            <a:endParaRPr lang="en-GB" sz="1800" dirty="0"/>
          </a:p>
        </p:txBody>
      </p:sp>
      <p:sp>
        <p:nvSpPr>
          <p:cNvPr id="7" name="TextBox 6"/>
          <p:cNvSpPr txBox="1"/>
          <p:nvPr/>
        </p:nvSpPr>
        <p:spPr>
          <a:xfrm>
            <a:off x="316800" y="4820102"/>
            <a:ext cx="5302950" cy="215444"/>
          </a:xfrm>
          <a:prstGeom prst="rect">
            <a:avLst/>
          </a:prstGeom>
          <a:noFill/>
        </p:spPr>
        <p:txBody>
          <a:bodyPr wrap="square" rtlCol="0">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spTree>
    <p:extLst>
      <p:ext uri="{BB962C8B-B14F-4D97-AF65-F5344CB8AC3E}">
        <p14:creationId xmlns:p14="http://schemas.microsoft.com/office/powerpoint/2010/main" val="3366233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1073021"/>
            <a:ext cx="8510400" cy="3194992"/>
          </a:xfrm>
        </p:spPr>
        <p:txBody>
          <a:bodyPr/>
          <a:lstStyle/>
          <a:p>
            <a:r>
              <a:rPr lang="nl-NL" dirty="0"/>
              <a:t>Identiek aan </a:t>
            </a:r>
            <a:r>
              <a:rPr lang="nl-NL" dirty="0" smtClean="0"/>
              <a:t>insuline </a:t>
            </a:r>
            <a:r>
              <a:rPr lang="nl-NL" dirty="0" err="1" smtClean="0"/>
              <a:t>glargine</a:t>
            </a:r>
            <a:r>
              <a:rPr lang="nl-NL" dirty="0" smtClean="0"/>
              <a:t> </a:t>
            </a:r>
            <a:r>
              <a:rPr lang="nl-NL" dirty="0"/>
              <a:t>100 E/ml.</a:t>
            </a:r>
          </a:p>
        </p:txBody>
      </p:sp>
      <p:sp>
        <p:nvSpPr>
          <p:cNvPr id="3" name="Title 2"/>
          <p:cNvSpPr>
            <a:spLocks noGrp="1"/>
          </p:cNvSpPr>
          <p:nvPr>
            <p:ph type="title"/>
          </p:nvPr>
        </p:nvSpPr>
        <p:spPr/>
        <p:txBody>
          <a:bodyPr/>
          <a:lstStyle/>
          <a:p>
            <a:r>
              <a:rPr lang="en-GB" sz="1800" dirty="0" err="1" smtClean="0"/>
              <a:t>Werkingsprofiel</a:t>
            </a:r>
            <a:r>
              <a:rPr lang="en-GB" sz="1800" dirty="0" smtClean="0"/>
              <a:t> </a:t>
            </a:r>
            <a:r>
              <a:rPr lang="en-GB" sz="1800" dirty="0" err="1" smtClean="0"/>
              <a:t>biosimilar</a:t>
            </a:r>
            <a:r>
              <a:rPr lang="en-GB" sz="1800" dirty="0" smtClean="0"/>
              <a:t> </a:t>
            </a:r>
            <a:r>
              <a:rPr lang="en-GB" sz="1800" dirty="0" err="1" smtClean="0"/>
              <a:t>insuline</a:t>
            </a:r>
            <a:r>
              <a:rPr lang="en-GB" sz="1800" dirty="0" smtClean="0"/>
              <a:t> </a:t>
            </a:r>
            <a:r>
              <a:rPr lang="en-GB" sz="1800" dirty="0" err="1" smtClean="0"/>
              <a:t>glargine</a:t>
            </a:r>
            <a:endParaRPr lang="en-GB" sz="1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967" y="1357918"/>
            <a:ext cx="4850814" cy="26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9515" y="1650604"/>
            <a:ext cx="1684125" cy="1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81" y="3783567"/>
            <a:ext cx="3365421"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1431" y="4746755"/>
            <a:ext cx="6231769" cy="492443"/>
          </a:xfrm>
          <a:prstGeom prst="rect">
            <a:avLst/>
          </a:prstGeom>
          <a:noFill/>
        </p:spPr>
        <p:txBody>
          <a:bodyPr wrap="square" rtlCol="0">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a:p>
            <a:endParaRPr lang="en-GB" dirty="0">
              <a:solidFill>
                <a:srgbClr val="001965"/>
              </a:solidFill>
            </a:endParaRPr>
          </a:p>
        </p:txBody>
      </p:sp>
    </p:spTree>
    <p:extLst>
      <p:ext uri="{BB962C8B-B14F-4D97-AF65-F5344CB8AC3E}">
        <p14:creationId xmlns:p14="http://schemas.microsoft.com/office/powerpoint/2010/main" val="1927302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err="1" smtClean="0"/>
              <a:t>Biosimilar</a:t>
            </a:r>
            <a:r>
              <a:rPr lang="en-GB" sz="1800" dirty="0" smtClean="0"/>
              <a:t> </a:t>
            </a:r>
            <a:r>
              <a:rPr lang="en-GB" sz="1800" dirty="0" err="1" smtClean="0"/>
              <a:t>insuline</a:t>
            </a:r>
            <a:r>
              <a:rPr lang="en-GB" sz="1800" dirty="0" smtClean="0"/>
              <a:t> </a:t>
            </a:r>
            <a:r>
              <a:rPr lang="en-GB" sz="1800" dirty="0" err="1" smtClean="0"/>
              <a:t>glargine</a:t>
            </a:r>
            <a:r>
              <a:rPr lang="en-GB" sz="1800" dirty="0" smtClean="0"/>
              <a:t> — </a:t>
            </a:r>
            <a:r>
              <a:rPr lang="nl-NL" sz="1800" dirty="0"/>
              <a:t>p</a:t>
            </a:r>
            <a:r>
              <a:rPr lang="nl-NL" sz="1800" dirty="0" smtClean="0"/>
              <a:t>ensysteem</a:t>
            </a:r>
            <a:r>
              <a:rPr lang="nl-NL" sz="1800" dirty="0" smtClean="0">
                <a:cs typeface="Verdana" pitchFamily="34" charset="0"/>
              </a:rPr>
              <a:t/>
            </a:r>
            <a:br>
              <a:rPr lang="nl-NL" sz="1800" dirty="0" smtClean="0">
                <a:cs typeface="Verdana" pitchFamily="34" charset="0"/>
              </a:rPr>
            </a:br>
            <a:endParaRPr lang="en-GB" sz="1600" dirty="0">
              <a:solidFill>
                <a:schemeClr val="accent1"/>
              </a:solidFill>
            </a:endParaRPr>
          </a:p>
        </p:txBody>
      </p:sp>
      <p:sp>
        <p:nvSpPr>
          <p:cNvPr id="3" name="Content Placeholder 2"/>
          <p:cNvSpPr>
            <a:spLocks noGrp="1"/>
          </p:cNvSpPr>
          <p:nvPr>
            <p:ph idx="1"/>
          </p:nvPr>
        </p:nvSpPr>
        <p:spPr>
          <a:xfrm>
            <a:off x="316800" y="1275606"/>
            <a:ext cx="8510400" cy="2955789"/>
          </a:xfrm>
        </p:spPr>
        <p:txBody>
          <a:bodyPr>
            <a:normAutofit fontScale="92500" lnSpcReduction="20000"/>
          </a:bodyPr>
          <a:lstStyle/>
          <a:p>
            <a:pPr fontAlgn="base">
              <a:spcBef>
                <a:spcPts val="0"/>
              </a:spcBef>
              <a:spcAft>
                <a:spcPct val="0"/>
              </a:spcAft>
            </a:pPr>
            <a:r>
              <a:rPr lang="en-GB" sz="1700" dirty="0" err="1" smtClean="0"/>
              <a:t>Biosimilar</a:t>
            </a:r>
            <a:r>
              <a:rPr lang="en-GB" sz="1700" dirty="0" smtClean="0"/>
              <a:t> </a:t>
            </a:r>
            <a:r>
              <a:rPr lang="en-GB" sz="1700" dirty="0" err="1" smtClean="0"/>
              <a:t>insuline</a:t>
            </a:r>
            <a:r>
              <a:rPr lang="en-GB" sz="1700" dirty="0" smtClean="0"/>
              <a:t> </a:t>
            </a:r>
            <a:r>
              <a:rPr lang="en-GB" sz="1700" dirty="0" err="1" smtClean="0"/>
              <a:t>glargine</a:t>
            </a:r>
            <a:r>
              <a:rPr lang="en-GB" sz="1700" dirty="0" smtClean="0"/>
              <a:t> </a:t>
            </a:r>
            <a:r>
              <a:rPr lang="en-GB" sz="1700" dirty="0" err="1" smtClean="0"/>
              <a:t>wordt</a:t>
            </a:r>
            <a:r>
              <a:rPr lang="en-GB" sz="1700" dirty="0" smtClean="0"/>
              <a:t> </a:t>
            </a:r>
            <a:r>
              <a:rPr lang="en-GB" sz="1700" dirty="0" err="1" smtClean="0"/>
              <a:t>geleverd</a:t>
            </a:r>
            <a:r>
              <a:rPr lang="en-GB" sz="1700" dirty="0" smtClean="0"/>
              <a:t> in </a:t>
            </a:r>
            <a:r>
              <a:rPr lang="en-GB" sz="1700" dirty="0" err="1" smtClean="0"/>
              <a:t>een</a:t>
            </a:r>
            <a:r>
              <a:rPr lang="en-GB" sz="1700" dirty="0" smtClean="0"/>
              <a:t> </a:t>
            </a:r>
            <a:r>
              <a:rPr lang="en-GB" sz="1700" dirty="0" err="1" smtClean="0"/>
              <a:t>voorgevulde</a:t>
            </a:r>
            <a:r>
              <a:rPr lang="en-GB" sz="1700" dirty="0" smtClean="0"/>
              <a:t> pen (</a:t>
            </a:r>
            <a:r>
              <a:rPr lang="en-GB" sz="1600" dirty="0" err="1"/>
              <a:t>KwikPen</a:t>
            </a:r>
            <a:r>
              <a:rPr lang="en-GB" sz="1600" baseline="30000" dirty="0"/>
              <a:t>®</a:t>
            </a:r>
            <a:r>
              <a:rPr lang="en-GB" sz="1700" dirty="0" smtClean="0"/>
              <a:t>)</a:t>
            </a:r>
            <a:endParaRPr lang="en-GB" sz="1700" dirty="0"/>
          </a:p>
          <a:p>
            <a:pPr marL="442912" lvl="1" indent="-171450" fontAlgn="base">
              <a:spcBef>
                <a:spcPts val="0"/>
              </a:spcBef>
              <a:spcAft>
                <a:spcPct val="0"/>
              </a:spcAft>
              <a:buFont typeface="Arial" pitchFamily="34" charset="0"/>
              <a:buChar char="•"/>
            </a:pPr>
            <a:r>
              <a:rPr lang="en-GB" dirty="0" smtClean="0"/>
              <a:t>3 ml </a:t>
            </a:r>
            <a:r>
              <a:rPr lang="en-GB" dirty="0" err="1" smtClean="0"/>
              <a:t>voorgevulde</a:t>
            </a:r>
            <a:r>
              <a:rPr lang="en-GB" dirty="0" smtClean="0"/>
              <a:t> pen met 300 </a:t>
            </a:r>
            <a:r>
              <a:rPr lang="en-GB" dirty="0" err="1" smtClean="0"/>
              <a:t>eenheden</a:t>
            </a:r>
            <a:endParaRPr lang="en-GB" dirty="0" smtClean="0"/>
          </a:p>
          <a:p>
            <a:pPr marL="442912" lvl="1" indent="-171450" fontAlgn="base">
              <a:spcBef>
                <a:spcPts val="0"/>
              </a:spcBef>
              <a:spcAft>
                <a:spcPct val="0"/>
              </a:spcAft>
              <a:buFont typeface="Arial" pitchFamily="34" charset="0"/>
              <a:buChar char="•"/>
            </a:pPr>
            <a:r>
              <a:rPr lang="en-GB" dirty="0" err="1" smtClean="0"/>
              <a:t>Instelbaar</a:t>
            </a:r>
            <a:r>
              <a:rPr lang="en-GB" dirty="0" smtClean="0"/>
              <a:t> </a:t>
            </a:r>
            <a:r>
              <a:rPr lang="en-GB" dirty="0"/>
              <a:t>per </a:t>
            </a:r>
            <a:r>
              <a:rPr lang="en-GB" dirty="0" err="1" smtClean="0"/>
              <a:t>eenheid</a:t>
            </a:r>
            <a:endParaRPr lang="en-GB" dirty="0" smtClean="0"/>
          </a:p>
          <a:p>
            <a:pPr marL="442912" lvl="1" indent="-171450" fontAlgn="base">
              <a:spcBef>
                <a:spcPts val="0"/>
              </a:spcBef>
              <a:spcAft>
                <a:spcPct val="0"/>
              </a:spcAft>
              <a:buFont typeface="Arial" pitchFamily="34" charset="0"/>
              <a:buChar char="•"/>
            </a:pPr>
            <a:r>
              <a:rPr lang="en-GB" dirty="0" err="1"/>
              <a:t>Maximaal</a:t>
            </a:r>
            <a:r>
              <a:rPr lang="en-GB" dirty="0"/>
              <a:t> 60 </a:t>
            </a:r>
            <a:r>
              <a:rPr lang="en-GB" dirty="0" err="1"/>
              <a:t>eenheden</a:t>
            </a:r>
            <a:r>
              <a:rPr lang="en-GB" dirty="0"/>
              <a:t> per </a:t>
            </a:r>
            <a:r>
              <a:rPr lang="en-GB" dirty="0" err="1"/>
              <a:t>injectie</a:t>
            </a:r>
            <a:endParaRPr lang="en-GB" dirty="0"/>
          </a:p>
          <a:p>
            <a:pPr marL="442912" lvl="1" indent="-171450" fontAlgn="base">
              <a:spcBef>
                <a:spcPts val="0"/>
              </a:spcBef>
              <a:spcAft>
                <a:spcPct val="0"/>
              </a:spcAft>
              <a:buFont typeface="Arial" pitchFamily="34" charset="0"/>
              <a:buChar char="•"/>
            </a:pPr>
            <a:endParaRPr lang="en-GB"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endParaRPr lang="nl-NL" dirty="0" smtClean="0"/>
          </a:p>
          <a:p>
            <a:pPr fontAlgn="base">
              <a:spcBef>
                <a:spcPts val="0"/>
              </a:spcBef>
              <a:spcAft>
                <a:spcPct val="0"/>
              </a:spcAft>
            </a:pPr>
            <a:r>
              <a:rPr lang="nl-NL" sz="1600" dirty="0" err="1"/>
              <a:t>Biosimilar</a:t>
            </a:r>
            <a:r>
              <a:rPr lang="nl-NL" sz="1600" dirty="0"/>
              <a:t> </a:t>
            </a:r>
            <a:r>
              <a:rPr lang="nl-NL" sz="1600" dirty="0" smtClean="0"/>
              <a:t>insuline </a:t>
            </a:r>
            <a:r>
              <a:rPr lang="nl-NL" sz="1600" dirty="0" err="1" smtClean="0"/>
              <a:t>glargine</a:t>
            </a:r>
            <a:r>
              <a:rPr lang="nl-NL" sz="1600" dirty="0" smtClean="0"/>
              <a:t> </a:t>
            </a:r>
            <a:r>
              <a:rPr lang="nl-NL" sz="1600" dirty="0"/>
              <a:t>kan na ingebruikname maximaal 4 weken beneden 30°C bewaard worden</a:t>
            </a:r>
            <a:endParaRPr lang="en-GB" sz="1600" dirty="0"/>
          </a:p>
          <a:p>
            <a:pPr marL="442912" lvl="1" indent="-171450" fontAlgn="base">
              <a:spcBef>
                <a:spcPts val="0"/>
              </a:spcBef>
              <a:spcAft>
                <a:spcPct val="0"/>
              </a:spcAft>
              <a:buFont typeface="Arial" pitchFamily="34" charset="0"/>
              <a:buChar char="•"/>
            </a:pPr>
            <a:endParaRPr lang="en-GB" sz="1200" dirty="0"/>
          </a:p>
        </p:txBody>
      </p:sp>
      <p:sp>
        <p:nvSpPr>
          <p:cNvPr id="12" name="Rectangle 11"/>
          <p:cNvSpPr/>
          <p:nvPr/>
        </p:nvSpPr>
        <p:spPr>
          <a:xfrm>
            <a:off x="347699" y="4802894"/>
            <a:ext cx="6557679" cy="215444"/>
          </a:xfrm>
          <a:prstGeom prst="rect">
            <a:avLst/>
          </a:prstGeom>
        </p:spPr>
        <p:txBody>
          <a:bodyPr wrap="square">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028" y="2317233"/>
            <a:ext cx="5715000" cy="742950"/>
          </a:xfrm>
          <a:prstGeom prst="rect">
            <a:avLst/>
          </a:prstGeom>
        </p:spPr>
      </p:pic>
    </p:spTree>
    <p:extLst>
      <p:ext uri="{BB962C8B-B14F-4D97-AF65-F5344CB8AC3E}">
        <p14:creationId xmlns:p14="http://schemas.microsoft.com/office/powerpoint/2010/main" val="2130620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sz="1800" dirty="0" err="1" smtClean="0"/>
              <a:t>Werking</a:t>
            </a:r>
            <a:r>
              <a:rPr lang="en-GB" sz="1800" dirty="0" smtClean="0"/>
              <a:t> </a:t>
            </a:r>
            <a:r>
              <a:rPr lang="en-GB" sz="1800" dirty="0" err="1" smtClean="0"/>
              <a:t>insuline</a:t>
            </a:r>
            <a:r>
              <a:rPr lang="en-GB" sz="1800" dirty="0" smtClean="0"/>
              <a:t> </a:t>
            </a:r>
            <a:r>
              <a:rPr lang="en-GB" sz="1800" dirty="0" err="1" smtClean="0"/>
              <a:t>detemir</a:t>
            </a:r>
            <a:r>
              <a:rPr lang="en-GB" sz="1800" dirty="0" smtClean="0"/>
              <a:t> (</a:t>
            </a:r>
            <a:r>
              <a:rPr lang="en-GB" sz="1800" dirty="0" err="1">
                <a:solidFill>
                  <a:srgbClr val="001965"/>
                </a:solidFill>
              </a:rPr>
              <a:t>Levemir</a:t>
            </a:r>
            <a:r>
              <a:rPr lang="en-GB" sz="1800" baseline="30000" dirty="0" smtClean="0">
                <a:solidFill>
                  <a:srgbClr val="001965"/>
                </a:solidFill>
              </a:rPr>
              <a:t>®</a:t>
            </a:r>
            <a:r>
              <a:rPr lang="en-GB" sz="1800" dirty="0" smtClean="0">
                <a:solidFill>
                  <a:srgbClr val="001965"/>
                </a:solidFill>
              </a:rPr>
              <a:t>)</a:t>
            </a:r>
            <a:endParaRPr lang="en-GB" sz="1800" dirty="0" smtClean="0"/>
          </a:p>
        </p:txBody>
      </p:sp>
      <p:sp>
        <p:nvSpPr>
          <p:cNvPr id="9220" name="Rectangle 3"/>
          <p:cNvSpPr>
            <a:spLocks noGrp="1" noChangeArrowheads="1"/>
          </p:cNvSpPr>
          <p:nvPr>
            <p:ph type="body" idx="1"/>
          </p:nvPr>
        </p:nvSpPr>
        <p:spPr>
          <a:xfrm>
            <a:off x="316800" y="1216529"/>
            <a:ext cx="8510400" cy="2955790"/>
          </a:xfrm>
        </p:spPr>
        <p:txBody>
          <a:bodyPr>
            <a:normAutofit/>
          </a:bodyPr>
          <a:lstStyle/>
          <a:p>
            <a:pPr eaLnBrk="1" hangingPunct="1"/>
            <a:r>
              <a:rPr lang="nl-NL" sz="1500" dirty="0" smtClean="0"/>
              <a:t>Verlengde werking door sterke </a:t>
            </a:r>
            <a:r>
              <a:rPr lang="nl-NL" sz="1500" dirty="0"/>
              <a:t>zelfassociatie van insuline </a:t>
            </a:r>
            <a:r>
              <a:rPr lang="nl-NL" sz="1500" dirty="0" err="1"/>
              <a:t>detemir</a:t>
            </a:r>
            <a:r>
              <a:rPr lang="nl-NL" sz="1500" dirty="0"/>
              <a:t>-moleculen op de injectieplaats en door de binding aan </a:t>
            </a:r>
            <a:r>
              <a:rPr lang="nl-NL" sz="1500" dirty="0" smtClean="0"/>
              <a:t>interstitieel albumine </a:t>
            </a:r>
            <a:r>
              <a:rPr lang="nl-NL" sz="1500" dirty="0"/>
              <a:t>via de vetzuurzijketen. </a:t>
            </a:r>
            <a:endParaRPr lang="nl-NL" sz="1500" dirty="0" smtClean="0"/>
          </a:p>
          <a:p>
            <a:pPr eaLnBrk="1" hangingPunct="1"/>
            <a:r>
              <a:rPr lang="nl-NL" sz="1500" dirty="0" smtClean="0"/>
              <a:t>Injectie oplossing heeft een neutrale pH </a:t>
            </a:r>
          </a:p>
          <a:p>
            <a:pPr eaLnBrk="1" hangingPunct="1"/>
            <a:r>
              <a:rPr lang="nl-NL" sz="1500" dirty="0" smtClean="0"/>
              <a:t>Werkingsduur tot 24 uur</a:t>
            </a:r>
          </a:p>
          <a:p>
            <a:pPr eaLnBrk="1" hangingPunct="1"/>
            <a:r>
              <a:rPr lang="nl-NL" sz="1500" i="1" dirty="0" smtClean="0"/>
              <a:t>“In combinatie met orale </a:t>
            </a:r>
            <a:r>
              <a:rPr lang="nl-NL" sz="1500" i="1" dirty="0" err="1" smtClean="0"/>
              <a:t>bloedglucoseverlagende</a:t>
            </a:r>
            <a:r>
              <a:rPr lang="nl-NL" sz="1500" i="1" dirty="0" smtClean="0"/>
              <a:t> geneesmiddelen wordt het aanbevolen insuline </a:t>
            </a:r>
            <a:r>
              <a:rPr lang="nl-NL" sz="1500" i="1" dirty="0" err="1" smtClean="0"/>
              <a:t>detemir</a:t>
            </a:r>
            <a:r>
              <a:rPr lang="nl-NL" sz="1500" i="1" dirty="0" smtClean="0"/>
              <a:t> </a:t>
            </a:r>
            <a:r>
              <a:rPr lang="nl-NL" sz="1500" i="1" dirty="0" err="1" smtClean="0"/>
              <a:t>eenmaaldaags</a:t>
            </a:r>
            <a:r>
              <a:rPr lang="nl-NL" sz="1500" i="1" dirty="0" smtClean="0"/>
              <a:t> te gebruiken”</a:t>
            </a:r>
          </a:p>
          <a:p>
            <a:pPr eaLnBrk="1" hangingPunct="1"/>
            <a:r>
              <a:rPr lang="nl-NL" sz="1500" i="1" dirty="0" smtClean="0"/>
              <a:t>“De </a:t>
            </a:r>
            <a:r>
              <a:rPr lang="nl-NL" sz="1500" i="1" dirty="0"/>
              <a:t>injectie kan toegediend worden op elk moment van de dag, maar dient elke dag op hetzelfde tijdstip te gebeuren</a:t>
            </a:r>
            <a:r>
              <a:rPr lang="nl-NL" sz="1500" i="1" dirty="0" smtClean="0"/>
              <a:t>.”</a:t>
            </a:r>
            <a:endParaRPr lang="en-GB" sz="1500" i="1" dirty="0" smtClean="0"/>
          </a:p>
        </p:txBody>
      </p:sp>
      <p:sp>
        <p:nvSpPr>
          <p:cNvPr id="6" name="Rectangle 17"/>
          <p:cNvSpPr>
            <a:spLocks noChangeArrowheads="1"/>
          </p:cNvSpPr>
          <p:nvPr/>
        </p:nvSpPr>
        <p:spPr bwMode="auto">
          <a:xfrm>
            <a:off x="227013" y="4828948"/>
            <a:ext cx="6778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r="3021" b="5409"/>
          <a:stretch>
            <a:fillRect/>
          </a:stretch>
        </p:blipFill>
        <p:spPr bwMode="auto">
          <a:xfrm>
            <a:off x="4330502" y="3130832"/>
            <a:ext cx="3560205" cy="18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28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r>
              <a:rPr lang="nl-NL" altLang="en-US" sz="1800" dirty="0" smtClean="0"/>
              <a:t>Werkingsprofiel insuline </a:t>
            </a:r>
            <a:r>
              <a:rPr lang="nl-NL" altLang="en-US" sz="1800" dirty="0" err="1" smtClean="0"/>
              <a:t>detemir</a:t>
            </a:r>
            <a:endParaRPr lang="nl-NL" altLang="en-US" sz="1800"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08" y="1609025"/>
            <a:ext cx="4453600" cy="2340000"/>
          </a:xfrm>
          <a:prstGeom prst="rect">
            <a:avLst/>
          </a:prstGeom>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131" y="4037267"/>
            <a:ext cx="3926325"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011" y="1482049"/>
            <a:ext cx="1753488" cy="14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097" y="1479084"/>
            <a:ext cx="957914"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100" y="4767943"/>
            <a:ext cx="5734049" cy="492443"/>
          </a:xfrm>
          <a:prstGeom prst="rect">
            <a:avLst/>
          </a:prstGeom>
          <a:noFill/>
        </p:spPr>
        <p:txBody>
          <a:bodyPr wrap="square" rtlCol="0">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a:p>
            <a:endParaRPr lang="en-GB" dirty="0">
              <a:solidFill>
                <a:srgbClr val="001965"/>
              </a:solidFill>
            </a:endParaRPr>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2685191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err="1" smtClean="0"/>
              <a:t>Insuline</a:t>
            </a:r>
            <a:r>
              <a:rPr lang="en-GB" sz="1800" dirty="0" smtClean="0"/>
              <a:t> </a:t>
            </a:r>
            <a:r>
              <a:rPr lang="en-GB" sz="1800" dirty="0" err="1" smtClean="0"/>
              <a:t>detemir</a:t>
            </a:r>
            <a:r>
              <a:rPr lang="en-GB" sz="1800" dirty="0" smtClean="0"/>
              <a:t> </a:t>
            </a:r>
            <a:r>
              <a:rPr lang="en-GB" sz="1800" dirty="0"/>
              <a:t>— </a:t>
            </a:r>
            <a:r>
              <a:rPr lang="nl-NL" sz="1800" dirty="0" smtClean="0"/>
              <a:t>pensysteem</a:t>
            </a:r>
            <a:r>
              <a:rPr lang="nl-NL" sz="1800" dirty="0" smtClean="0">
                <a:cs typeface="Verdana" pitchFamily="34" charset="0"/>
              </a:rPr>
              <a:t/>
            </a:r>
            <a:br>
              <a:rPr lang="nl-NL" sz="1800" dirty="0" smtClean="0">
                <a:cs typeface="Verdana" pitchFamily="34" charset="0"/>
              </a:rPr>
            </a:br>
            <a:endParaRPr lang="en-GB" sz="1800" dirty="0">
              <a:solidFill>
                <a:schemeClr val="accent1"/>
              </a:solidFill>
            </a:endParaRPr>
          </a:p>
        </p:txBody>
      </p:sp>
      <p:sp>
        <p:nvSpPr>
          <p:cNvPr id="3" name="Content Placeholder 2"/>
          <p:cNvSpPr>
            <a:spLocks noGrp="1"/>
          </p:cNvSpPr>
          <p:nvPr>
            <p:ph idx="1"/>
          </p:nvPr>
        </p:nvSpPr>
        <p:spPr>
          <a:xfrm>
            <a:off x="325548" y="1215948"/>
            <a:ext cx="8510400" cy="3179436"/>
          </a:xfrm>
        </p:spPr>
        <p:txBody>
          <a:bodyPr>
            <a:normAutofit fontScale="92500" lnSpcReduction="20000"/>
          </a:bodyPr>
          <a:lstStyle/>
          <a:p>
            <a:pPr fontAlgn="base">
              <a:spcBef>
                <a:spcPts val="0"/>
              </a:spcBef>
              <a:spcAft>
                <a:spcPct val="0"/>
              </a:spcAft>
            </a:pPr>
            <a:r>
              <a:rPr lang="en-GB" sz="1600" dirty="0" err="1" smtClean="0"/>
              <a:t>Insuline</a:t>
            </a:r>
            <a:r>
              <a:rPr lang="en-GB" sz="1600" dirty="0" smtClean="0"/>
              <a:t> </a:t>
            </a:r>
            <a:r>
              <a:rPr lang="en-GB" sz="1600" dirty="0" err="1"/>
              <a:t>d</a:t>
            </a:r>
            <a:r>
              <a:rPr lang="en-GB" sz="1600" dirty="0" err="1" smtClean="0"/>
              <a:t>etemir</a:t>
            </a:r>
            <a:r>
              <a:rPr lang="en-GB" sz="1600" dirty="0" smtClean="0"/>
              <a:t> 100 E/ml </a:t>
            </a:r>
            <a:r>
              <a:rPr lang="en-GB" sz="1600" dirty="0" err="1" smtClean="0"/>
              <a:t>wordt</a:t>
            </a:r>
            <a:r>
              <a:rPr lang="en-GB" sz="1600" dirty="0" smtClean="0"/>
              <a:t> </a:t>
            </a:r>
            <a:r>
              <a:rPr lang="en-GB" sz="1600" dirty="0" err="1" smtClean="0"/>
              <a:t>geleverd</a:t>
            </a:r>
            <a:r>
              <a:rPr lang="en-GB" sz="1600" dirty="0" smtClean="0"/>
              <a:t> in </a:t>
            </a:r>
            <a:r>
              <a:rPr lang="en-GB" sz="1600" dirty="0" err="1" smtClean="0"/>
              <a:t>een</a:t>
            </a:r>
            <a:r>
              <a:rPr lang="en-GB" sz="1600" dirty="0" smtClean="0"/>
              <a:t> </a:t>
            </a:r>
            <a:r>
              <a:rPr lang="en-GB" sz="1600" dirty="0" err="1" smtClean="0"/>
              <a:t>voorgevulde</a:t>
            </a:r>
            <a:r>
              <a:rPr lang="en-GB" sz="1600" dirty="0" smtClean="0"/>
              <a:t> pen (</a:t>
            </a:r>
            <a:r>
              <a:rPr lang="en-GB" sz="1600" dirty="0" err="1" smtClean="0"/>
              <a:t>FlexPen</a:t>
            </a:r>
            <a:r>
              <a:rPr lang="en-GB" sz="1600" baseline="30000" dirty="0" smtClean="0"/>
              <a:t>®</a:t>
            </a:r>
            <a:r>
              <a:rPr lang="en-GB" sz="1600" dirty="0" smtClean="0"/>
              <a:t>)</a:t>
            </a:r>
            <a:endParaRPr lang="en-GB" sz="1600" dirty="0"/>
          </a:p>
          <a:p>
            <a:pPr marL="442912" lvl="1" indent="-171450" fontAlgn="base">
              <a:spcBef>
                <a:spcPts val="0"/>
              </a:spcBef>
              <a:spcAft>
                <a:spcPct val="0"/>
              </a:spcAft>
              <a:buFont typeface="Arial" pitchFamily="34" charset="0"/>
              <a:buChar char="•"/>
            </a:pPr>
            <a:r>
              <a:rPr lang="en-GB" sz="1500" dirty="0" smtClean="0"/>
              <a:t>1 ml </a:t>
            </a:r>
            <a:r>
              <a:rPr lang="en-GB" sz="1500" dirty="0" err="1" smtClean="0"/>
              <a:t>voorgevulde</a:t>
            </a:r>
            <a:r>
              <a:rPr lang="en-GB" sz="1500" dirty="0" smtClean="0"/>
              <a:t> pen met 300 </a:t>
            </a:r>
            <a:r>
              <a:rPr lang="en-GB" sz="1500" dirty="0" err="1" smtClean="0"/>
              <a:t>eenheden</a:t>
            </a:r>
            <a:endParaRPr lang="en-GB" sz="1500" dirty="0" smtClean="0"/>
          </a:p>
          <a:p>
            <a:pPr marL="442912" lvl="1" indent="-171450" fontAlgn="base">
              <a:spcBef>
                <a:spcPts val="0"/>
              </a:spcBef>
              <a:spcAft>
                <a:spcPct val="0"/>
              </a:spcAft>
              <a:buFont typeface="Arial" pitchFamily="34" charset="0"/>
              <a:buChar char="•"/>
            </a:pPr>
            <a:r>
              <a:rPr lang="en-GB" sz="1500" dirty="0" err="1" smtClean="0"/>
              <a:t>Maximaal</a:t>
            </a:r>
            <a:r>
              <a:rPr lang="en-GB" sz="1500" dirty="0" smtClean="0"/>
              <a:t> 60 </a:t>
            </a:r>
            <a:r>
              <a:rPr lang="en-GB" sz="1500" dirty="0" err="1" smtClean="0"/>
              <a:t>eenheden</a:t>
            </a:r>
            <a:r>
              <a:rPr lang="en-GB" sz="1500" dirty="0" smtClean="0"/>
              <a:t> per </a:t>
            </a:r>
            <a:r>
              <a:rPr lang="en-GB" sz="1500" dirty="0" err="1" smtClean="0"/>
              <a:t>injectie</a:t>
            </a:r>
            <a:endParaRPr lang="en-GB" sz="1500" dirty="0" smtClean="0"/>
          </a:p>
          <a:p>
            <a:pPr marL="442912" lvl="1" indent="-171450" fontAlgn="base">
              <a:spcBef>
                <a:spcPts val="0"/>
              </a:spcBef>
              <a:spcAft>
                <a:spcPct val="0"/>
              </a:spcAft>
              <a:buFont typeface="Arial" pitchFamily="34" charset="0"/>
              <a:buChar char="•"/>
            </a:pPr>
            <a:r>
              <a:rPr lang="en-GB" sz="1500" dirty="0" err="1" smtClean="0"/>
              <a:t>Instelbaar</a:t>
            </a:r>
            <a:r>
              <a:rPr lang="en-GB" sz="1500" dirty="0" smtClean="0"/>
              <a:t> </a:t>
            </a:r>
            <a:r>
              <a:rPr lang="en-GB" sz="1500" dirty="0"/>
              <a:t>per </a:t>
            </a:r>
            <a:r>
              <a:rPr lang="en-GB" sz="1500" dirty="0" err="1" smtClean="0"/>
              <a:t>eenheid</a:t>
            </a:r>
            <a:endParaRPr lang="en-GB" sz="15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pPr marL="271462" lvl="1" indent="0" fontAlgn="base">
              <a:spcBef>
                <a:spcPts val="0"/>
              </a:spcBef>
              <a:spcAft>
                <a:spcPct val="0"/>
              </a:spcAft>
              <a:buNone/>
            </a:pPr>
            <a:endParaRPr lang="en-GB" dirty="0"/>
          </a:p>
          <a:p>
            <a:pPr marL="271462" lvl="1" indent="0" fontAlgn="base">
              <a:spcBef>
                <a:spcPts val="0"/>
              </a:spcBef>
              <a:spcAft>
                <a:spcPct val="0"/>
              </a:spcAft>
              <a:buNone/>
            </a:pPr>
            <a:endParaRPr lang="en-GB" sz="1200" dirty="0" smtClean="0"/>
          </a:p>
          <a:p>
            <a:endParaRPr lang="nl-NL" dirty="0" smtClean="0"/>
          </a:p>
          <a:p>
            <a:endParaRPr lang="nl-NL" dirty="0"/>
          </a:p>
          <a:p>
            <a:r>
              <a:rPr lang="nl-NL" sz="1500" dirty="0" smtClean="0"/>
              <a:t>Insuline </a:t>
            </a:r>
            <a:r>
              <a:rPr lang="nl-NL" sz="1500" dirty="0" err="1"/>
              <a:t>d</a:t>
            </a:r>
            <a:r>
              <a:rPr lang="nl-NL" sz="1500" dirty="0" err="1" smtClean="0"/>
              <a:t>etemir</a:t>
            </a:r>
            <a:r>
              <a:rPr lang="nl-NL" sz="1500" dirty="0" smtClean="0"/>
              <a:t> in een </a:t>
            </a:r>
            <a:r>
              <a:rPr lang="nl-NL" sz="1500" dirty="0" err="1" smtClean="0"/>
              <a:t>voorgevulde</a:t>
            </a:r>
            <a:r>
              <a:rPr lang="nl-NL" sz="1500" dirty="0" smtClean="0"/>
              <a:t> pen kan na ingebruikname maximaal </a:t>
            </a:r>
            <a:r>
              <a:rPr lang="nl-NL" sz="1500" dirty="0"/>
              <a:t>4 weken beneden 30°C bewaard </a:t>
            </a:r>
            <a:r>
              <a:rPr lang="nl-NL" sz="1500" dirty="0" smtClean="0"/>
              <a:t>worden</a:t>
            </a:r>
            <a:endParaRPr lang="en-GB" sz="1500" dirty="0"/>
          </a:p>
          <a:p>
            <a:pPr marL="442912" lvl="1" indent="-171450" fontAlgn="base">
              <a:spcBef>
                <a:spcPts val="0"/>
              </a:spcBef>
              <a:spcAft>
                <a:spcPct val="0"/>
              </a:spcAft>
              <a:buFont typeface="Arial" pitchFamily="34" charset="0"/>
              <a:buChar char="•"/>
            </a:pPr>
            <a:endParaRPr lang="en-GB" sz="1200" dirty="0"/>
          </a:p>
        </p:txBody>
      </p:sp>
      <p:sp>
        <p:nvSpPr>
          <p:cNvPr id="12" name="Rectangle 11"/>
          <p:cNvSpPr/>
          <p:nvPr/>
        </p:nvSpPr>
        <p:spPr>
          <a:xfrm>
            <a:off x="325548" y="4815366"/>
            <a:ext cx="6557679" cy="215444"/>
          </a:xfrm>
          <a:prstGeom prst="rect">
            <a:avLst/>
          </a:prstGeom>
        </p:spPr>
        <p:txBody>
          <a:bodyPr wrap="square">
            <a:spAutoFit/>
          </a:bodyPr>
          <a:lstStyle/>
          <a:p>
            <a:r>
              <a:rPr lang="en-GB" sz="800" dirty="0" err="1" smtClean="0">
                <a:solidFill>
                  <a:srgbClr val="001965"/>
                </a:solidFill>
              </a:rPr>
              <a:t>Bron</a:t>
            </a:r>
            <a:r>
              <a:rPr lang="en-GB" sz="800" dirty="0" smtClean="0">
                <a:solidFill>
                  <a:srgbClr val="001965"/>
                </a:solidFill>
              </a:rPr>
              <a:t>: </a:t>
            </a:r>
            <a:r>
              <a:rPr lang="en-GB" sz="800" dirty="0" err="1" smtClean="0">
                <a:solidFill>
                  <a:srgbClr val="001965"/>
                </a:solidFill>
              </a:rPr>
              <a:t>productinformatie</a:t>
            </a:r>
            <a:r>
              <a:rPr lang="en-GB" sz="800" dirty="0" smtClean="0">
                <a:solidFill>
                  <a:srgbClr val="001965"/>
                </a:solidFill>
              </a:rPr>
              <a:t> van het </a:t>
            </a:r>
            <a:r>
              <a:rPr lang="en-GB" sz="800" dirty="0" err="1" smtClean="0">
                <a:solidFill>
                  <a:srgbClr val="001965"/>
                </a:solidFill>
              </a:rPr>
              <a:t>betreffende</a:t>
            </a:r>
            <a:r>
              <a:rPr lang="en-GB" sz="800" dirty="0" smtClean="0">
                <a:solidFill>
                  <a:srgbClr val="001965"/>
                </a:solidFill>
              </a:rPr>
              <a:t> </a:t>
            </a:r>
            <a:r>
              <a:rPr lang="en-GB" sz="800" dirty="0" err="1" smtClean="0">
                <a:solidFill>
                  <a:srgbClr val="001965"/>
                </a:solidFill>
              </a:rPr>
              <a:t>geneesmiddel</a:t>
            </a:r>
            <a:r>
              <a:rPr lang="en-GB" sz="800" dirty="0" smtClean="0">
                <a:solidFill>
                  <a:srgbClr val="001965"/>
                </a:solidFill>
              </a:rPr>
              <a:t> (www.cbg-meb.nl)</a:t>
            </a:r>
            <a:endParaRPr lang="en-GB" sz="800" baseline="30000" dirty="0">
              <a:solidFill>
                <a:srgbClr val="00196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260" y="2429476"/>
            <a:ext cx="5342858" cy="752381"/>
          </a:xfrm>
          <a:prstGeom prst="rect">
            <a:avLst/>
          </a:prstGeom>
        </p:spPr>
      </p:pic>
    </p:spTree>
    <p:extLst>
      <p:ext uri="{BB962C8B-B14F-4D97-AF65-F5344CB8AC3E}">
        <p14:creationId xmlns:p14="http://schemas.microsoft.com/office/powerpoint/2010/main" val="144748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sz="1800" dirty="0" err="1" smtClean="0"/>
              <a:t>Werking</a:t>
            </a:r>
            <a:r>
              <a:rPr lang="en-GB" sz="1800" dirty="0" smtClean="0"/>
              <a:t> </a:t>
            </a:r>
            <a:r>
              <a:rPr lang="en-GB" sz="1800" dirty="0" err="1" smtClean="0"/>
              <a:t>insuline</a:t>
            </a:r>
            <a:r>
              <a:rPr lang="en-GB" sz="1800" dirty="0" smtClean="0"/>
              <a:t> </a:t>
            </a:r>
            <a:r>
              <a:rPr lang="en-GB" sz="1800" dirty="0" err="1" smtClean="0"/>
              <a:t>degludec</a:t>
            </a:r>
            <a:r>
              <a:rPr lang="en-GB" sz="1800" dirty="0" smtClean="0"/>
              <a:t> (</a:t>
            </a:r>
            <a:r>
              <a:rPr lang="en-GB" sz="1800" dirty="0" err="1" smtClean="0"/>
              <a:t>Tresiba</a:t>
            </a:r>
            <a:r>
              <a:rPr lang="en-US" sz="1800" baseline="30000" dirty="0">
                <a:solidFill>
                  <a:srgbClr val="001965"/>
                </a:solidFill>
                <a:ea typeface="MS PGothic" pitchFamily="34" charset="-128"/>
              </a:rPr>
              <a:t> </a:t>
            </a:r>
            <a:r>
              <a:rPr lang="en-US" sz="1800" baseline="30000" dirty="0" smtClean="0">
                <a:solidFill>
                  <a:srgbClr val="001965"/>
                </a:solidFill>
                <a:ea typeface="MS PGothic" pitchFamily="34" charset="-128"/>
              </a:rPr>
              <a:t>®</a:t>
            </a:r>
            <a:r>
              <a:rPr lang="en-US" sz="1800" dirty="0" smtClean="0">
                <a:solidFill>
                  <a:srgbClr val="001965"/>
                </a:solidFill>
                <a:ea typeface="MS PGothic" pitchFamily="34" charset="-128"/>
              </a:rPr>
              <a:t>)</a:t>
            </a:r>
            <a:endParaRPr lang="en-GB" sz="1800" dirty="0" smtClean="0"/>
          </a:p>
        </p:txBody>
      </p:sp>
      <p:sp>
        <p:nvSpPr>
          <p:cNvPr id="9220" name="Rectangle 3"/>
          <p:cNvSpPr>
            <a:spLocks noGrp="1" noChangeArrowheads="1"/>
          </p:cNvSpPr>
          <p:nvPr>
            <p:ph type="body" idx="1"/>
          </p:nvPr>
        </p:nvSpPr>
        <p:spPr>
          <a:xfrm>
            <a:off x="316800" y="1274884"/>
            <a:ext cx="8510400" cy="3120078"/>
          </a:xfrm>
        </p:spPr>
        <p:txBody>
          <a:bodyPr>
            <a:noAutofit/>
          </a:bodyPr>
          <a:lstStyle/>
          <a:p>
            <a:pPr eaLnBrk="1" hangingPunct="1"/>
            <a:r>
              <a:rPr lang="nl-NL" sz="1500" dirty="0" smtClean="0"/>
              <a:t>Verlengde werking door </a:t>
            </a:r>
            <a:r>
              <a:rPr lang="nl-NL" sz="1500" dirty="0"/>
              <a:t>d</a:t>
            </a:r>
            <a:r>
              <a:rPr lang="nl-NL" sz="1500" dirty="0" smtClean="0"/>
              <a:t>e vorming van </a:t>
            </a:r>
            <a:r>
              <a:rPr lang="nl-NL" sz="1500" dirty="0"/>
              <a:t>oplosbare </a:t>
            </a:r>
            <a:r>
              <a:rPr lang="nl-NL" sz="1500" dirty="0" err="1" smtClean="0"/>
              <a:t>multihexameerketens</a:t>
            </a:r>
            <a:r>
              <a:rPr lang="nl-NL" sz="1500" dirty="0" smtClean="0"/>
              <a:t> </a:t>
            </a:r>
            <a:r>
              <a:rPr lang="nl-NL" sz="1500" dirty="0"/>
              <a:t>na subcutane injectie; dit resulteert in een </a:t>
            </a:r>
            <a:r>
              <a:rPr lang="nl-NL" sz="1500" dirty="0" smtClean="0"/>
              <a:t>depot waaruit </a:t>
            </a:r>
            <a:r>
              <a:rPr lang="nl-NL" sz="1500" dirty="0"/>
              <a:t>insuline </a:t>
            </a:r>
            <a:r>
              <a:rPr lang="nl-NL" sz="1500" dirty="0" err="1"/>
              <a:t>degludec</a:t>
            </a:r>
            <a:r>
              <a:rPr lang="nl-NL" sz="1500" dirty="0"/>
              <a:t> continu en langzaam in de circulatie wordt </a:t>
            </a:r>
            <a:r>
              <a:rPr lang="nl-NL" sz="1500" dirty="0" smtClean="0"/>
              <a:t>afgegeven. </a:t>
            </a:r>
          </a:p>
          <a:p>
            <a:r>
              <a:rPr lang="nl-NL" sz="1500" dirty="0"/>
              <a:t>Injectie oplossing heeft een neutrale pH </a:t>
            </a:r>
          </a:p>
          <a:p>
            <a:r>
              <a:rPr lang="nl-NL" sz="1500" dirty="0" smtClean="0"/>
              <a:t>Werkingsduur langer dan 42 uur en een T½ van ≈ 25 uur</a:t>
            </a:r>
          </a:p>
          <a:p>
            <a:r>
              <a:rPr lang="nl-NL" sz="1500" i="1" dirty="0" smtClean="0"/>
              <a:t>“Het is mogelijk flexibel te zijn met het toedieningstijdstip. Er moet altijd minstens 8 uur tussen injecties zitten.”</a:t>
            </a:r>
            <a:endParaRPr lang="en-GB" sz="1500" i="1" dirty="0" smtClean="0"/>
          </a:p>
        </p:txBody>
      </p:sp>
      <p:sp>
        <p:nvSpPr>
          <p:cNvPr id="7" name="Text Box 14"/>
          <p:cNvSpPr txBox="1">
            <a:spLocks noChangeArrowheads="1"/>
          </p:cNvSpPr>
          <p:nvPr/>
        </p:nvSpPr>
        <p:spPr bwMode="auto">
          <a:xfrm>
            <a:off x="359551" y="4772271"/>
            <a:ext cx="68437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r>
              <a:rPr lang="en-US" sz="800" dirty="0" err="1" smtClean="0">
                <a:solidFill>
                  <a:srgbClr val="001965"/>
                </a:solidFill>
                <a:ea typeface="MS PGothic" pitchFamily="34" charset="-128"/>
              </a:rPr>
              <a:t>Bron</a:t>
            </a:r>
            <a:r>
              <a:rPr lang="en-US" sz="800" dirty="0" smtClean="0">
                <a:solidFill>
                  <a:srgbClr val="001965"/>
                </a:solidFill>
                <a:ea typeface="MS PGothic" pitchFamily="34" charset="-128"/>
              </a:rPr>
              <a:t>: </a:t>
            </a:r>
            <a:r>
              <a:rPr lang="en-US" sz="800" dirty="0" err="1" smtClean="0">
                <a:solidFill>
                  <a:srgbClr val="001965"/>
                </a:solidFill>
                <a:ea typeface="MS PGothic" pitchFamily="34" charset="-128"/>
              </a:rPr>
              <a:t>productinformatie</a:t>
            </a:r>
            <a:r>
              <a:rPr lang="en-US" sz="800" dirty="0" smtClean="0">
                <a:solidFill>
                  <a:srgbClr val="001965"/>
                </a:solidFill>
                <a:ea typeface="MS PGothic" pitchFamily="34" charset="-128"/>
              </a:rPr>
              <a:t> van het </a:t>
            </a:r>
            <a:r>
              <a:rPr lang="en-US" sz="800" dirty="0" err="1" smtClean="0">
                <a:solidFill>
                  <a:srgbClr val="001965"/>
                </a:solidFill>
                <a:ea typeface="MS PGothic" pitchFamily="34" charset="-128"/>
              </a:rPr>
              <a:t>betreffende</a:t>
            </a:r>
            <a:r>
              <a:rPr lang="en-US" sz="800" dirty="0" smtClean="0">
                <a:solidFill>
                  <a:srgbClr val="001965"/>
                </a:solidFill>
                <a:ea typeface="MS PGothic" pitchFamily="34" charset="-128"/>
              </a:rPr>
              <a:t> </a:t>
            </a:r>
            <a:r>
              <a:rPr lang="en-US" sz="800" dirty="0" err="1" smtClean="0">
                <a:solidFill>
                  <a:srgbClr val="001965"/>
                </a:solidFill>
                <a:ea typeface="MS PGothic" pitchFamily="34" charset="-128"/>
              </a:rPr>
              <a:t>geneesmiddel</a:t>
            </a:r>
            <a:r>
              <a:rPr lang="en-US" sz="800" dirty="0" smtClean="0">
                <a:solidFill>
                  <a:srgbClr val="001965"/>
                </a:solidFill>
                <a:ea typeface="MS PGothic" pitchFamily="34" charset="-128"/>
              </a:rPr>
              <a:t> (www.cbg-meb.nl)</a:t>
            </a:r>
            <a:endParaRPr lang="en-GB" sz="800" baseline="30000" dirty="0">
              <a:solidFill>
                <a:srgbClr val="001965"/>
              </a:solidFill>
              <a:ea typeface="MS PGothic"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247" y="3188271"/>
            <a:ext cx="4269126" cy="1584000"/>
          </a:xfrm>
          <a:prstGeom prst="rect">
            <a:avLst/>
          </a:prstGeom>
        </p:spPr>
      </p:pic>
    </p:spTree>
    <p:extLst>
      <p:ext uri="{BB962C8B-B14F-4D97-AF65-F5344CB8AC3E}">
        <p14:creationId xmlns:p14="http://schemas.microsoft.com/office/powerpoint/2010/main" val="28756739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l-NL" altLang="en-US" sz="1800" dirty="0" smtClean="0"/>
              <a:t>Werkingsprofiel insuline </a:t>
            </a:r>
            <a:r>
              <a:rPr lang="nl-NL" altLang="en-US" sz="1800" dirty="0" err="1" smtClean="0"/>
              <a:t>degludec</a:t>
            </a:r>
            <a:endParaRPr lang="en-GB" altLang="en-US" sz="18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36" y="1181587"/>
            <a:ext cx="547605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3787" y="4803457"/>
            <a:ext cx="5579788" cy="492443"/>
          </a:xfrm>
          <a:prstGeom prst="rect">
            <a:avLst/>
          </a:prstGeom>
          <a:noFill/>
        </p:spPr>
        <p:txBody>
          <a:bodyPr wrap="square" rtlCol="0">
            <a:spAutoFit/>
          </a:bodyPr>
          <a:lstStyle/>
          <a:p>
            <a:r>
              <a:rPr lang="nl-NL" sz="800" dirty="0" smtClean="0">
                <a:solidFill>
                  <a:srgbClr val="001965"/>
                </a:solidFill>
                <a:ea typeface="MS PGothic" pitchFamily="34" charset="-128"/>
              </a:rPr>
              <a:t>Bron: productinformatie van het betreffende geneesmiddel (www.cbg-meb.nl)</a:t>
            </a:r>
            <a:endParaRPr lang="en-GB" sz="800" baseline="30000" dirty="0">
              <a:solidFill>
                <a:srgbClr val="001965"/>
              </a:solidFill>
              <a:ea typeface="MS PGothic" pitchFamily="34" charset="-128"/>
            </a:endParaRPr>
          </a:p>
          <a:p>
            <a:endParaRPr lang="en-GB" dirty="0">
              <a:solidFill>
                <a:srgbClr val="001965"/>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2" y="4132462"/>
            <a:ext cx="4619077"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429" y="4137225"/>
            <a:ext cx="2586666"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4027" y="4302353"/>
            <a:ext cx="5982735" cy="215444"/>
          </a:xfrm>
          <a:prstGeom prst="rect">
            <a:avLst/>
          </a:prstGeom>
          <a:noFill/>
        </p:spPr>
        <p:txBody>
          <a:bodyPr wrap="square" rtlCol="0">
            <a:spAutoFit/>
          </a:bodyPr>
          <a:lstStyle/>
          <a:p>
            <a:r>
              <a:rPr lang="en-GB" sz="800" b="1" dirty="0" err="1" smtClean="0">
                <a:solidFill>
                  <a:srgbClr val="001423"/>
                </a:solidFill>
              </a:rPr>
              <a:t>Werkingsprofiel</a:t>
            </a:r>
            <a:r>
              <a:rPr lang="en-GB" sz="800" b="1" dirty="0" smtClean="0">
                <a:solidFill>
                  <a:srgbClr val="001423"/>
                </a:solidFill>
              </a:rPr>
              <a:t> </a:t>
            </a:r>
            <a:r>
              <a:rPr lang="en-GB" sz="800" b="1" dirty="0" err="1" smtClean="0">
                <a:solidFill>
                  <a:srgbClr val="001423"/>
                </a:solidFill>
              </a:rPr>
              <a:t>bij</a:t>
            </a:r>
            <a:r>
              <a:rPr lang="en-GB" sz="800" b="1" dirty="0" smtClean="0">
                <a:solidFill>
                  <a:srgbClr val="001423"/>
                </a:solidFill>
              </a:rPr>
              <a:t> diabetes type 2</a:t>
            </a:r>
            <a:endParaRPr lang="en-GB" sz="800" b="1" dirty="0">
              <a:solidFill>
                <a:srgbClr val="001423"/>
              </a:solidFill>
            </a:endParaRPr>
          </a:p>
        </p:txBody>
      </p:sp>
    </p:spTree>
    <p:extLst>
      <p:ext uri="{BB962C8B-B14F-4D97-AF65-F5344CB8AC3E}">
        <p14:creationId xmlns:p14="http://schemas.microsoft.com/office/powerpoint/2010/main" val="124065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a:xfrm>
            <a:off x="316800" y="365110"/>
            <a:ext cx="8510400" cy="391412"/>
          </a:xfrm>
        </p:spPr>
        <p:txBody>
          <a:bodyPr/>
          <a:lstStyle/>
          <a:p>
            <a:r>
              <a:rPr lang="en-US" sz="1800" dirty="0" smtClean="0"/>
              <a:t>Diabetes Mellitus Type 2 is </a:t>
            </a:r>
            <a:r>
              <a:rPr lang="en-US" sz="1800" dirty="0" err="1" smtClean="0"/>
              <a:t>een</a:t>
            </a:r>
            <a:r>
              <a:rPr lang="en-US" sz="1800" dirty="0" smtClean="0"/>
              <a:t> </a:t>
            </a:r>
            <a:r>
              <a:rPr lang="en-US" sz="1800" dirty="0" err="1" smtClean="0"/>
              <a:t>progressieve</a:t>
            </a:r>
            <a:r>
              <a:rPr lang="en-US" sz="1800" dirty="0" smtClean="0"/>
              <a:t> </a:t>
            </a:r>
            <a:r>
              <a:rPr lang="en-US" sz="1800" dirty="0" err="1" smtClean="0"/>
              <a:t>aandoening</a:t>
            </a:r>
            <a:endParaRPr lang="en-US" sz="1800" baseline="30000" dirty="0" smtClean="0"/>
          </a:p>
        </p:txBody>
      </p:sp>
      <p:sp>
        <p:nvSpPr>
          <p:cNvPr id="100356" name="Text Box 2"/>
          <p:cNvSpPr txBox="1">
            <a:spLocks noChangeArrowheads="1"/>
          </p:cNvSpPr>
          <p:nvPr/>
        </p:nvSpPr>
        <p:spPr bwMode="auto">
          <a:xfrm>
            <a:off x="-8889" y="4948631"/>
            <a:ext cx="8599487"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square" anchor="b">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pitchFamily="34" charset="0"/>
                <a:ea typeface="MS PGothic" pitchFamily="34" charset="-128"/>
              </a:defRPr>
            </a:lvl9pPr>
          </a:lstStyle>
          <a:p>
            <a:pPr>
              <a:lnSpc>
                <a:spcPct val="90000"/>
              </a:lnSpc>
            </a:pPr>
            <a:r>
              <a:rPr lang="en-US" sz="800" dirty="0" smtClean="0">
                <a:solidFill>
                  <a:srgbClr val="001965"/>
                </a:solidFill>
                <a:latin typeface="Verdana"/>
              </a:rPr>
              <a:t>1 Conceptual representation adapted from </a:t>
            </a:r>
            <a:r>
              <a:rPr lang="en-US" sz="800" dirty="0" err="1" smtClean="0">
                <a:solidFill>
                  <a:srgbClr val="001965"/>
                </a:solidFill>
                <a:latin typeface="Verdana"/>
              </a:rPr>
              <a:t>Ramlo</a:t>
            </a:r>
            <a:r>
              <a:rPr lang="en-US" sz="800" dirty="0" smtClean="0">
                <a:solidFill>
                  <a:srgbClr val="001965"/>
                </a:solidFill>
                <a:latin typeface="Verdana"/>
              </a:rPr>
              <a:t>-Halsted BA, </a:t>
            </a:r>
            <a:r>
              <a:rPr lang="en-US" sz="800" dirty="0">
                <a:solidFill>
                  <a:srgbClr val="001965"/>
                </a:solidFill>
                <a:latin typeface="Verdana"/>
              </a:rPr>
              <a:t>Edelman SV. </a:t>
            </a:r>
            <a:r>
              <a:rPr lang="en-US" sz="800" i="1" dirty="0">
                <a:solidFill>
                  <a:srgbClr val="001965"/>
                </a:solidFill>
                <a:latin typeface="Verdana"/>
              </a:rPr>
              <a:t>Prim </a:t>
            </a:r>
            <a:r>
              <a:rPr lang="en-US" sz="800" i="1" dirty="0" smtClean="0">
                <a:solidFill>
                  <a:srgbClr val="001965"/>
                </a:solidFill>
                <a:latin typeface="Verdana"/>
              </a:rPr>
              <a:t>Care </a:t>
            </a:r>
            <a:r>
              <a:rPr lang="en-US" sz="800" dirty="0" smtClean="0">
                <a:solidFill>
                  <a:srgbClr val="001965"/>
                </a:solidFill>
                <a:latin typeface="Verdana"/>
              </a:rPr>
              <a:t>1999;26(4</a:t>
            </a:r>
            <a:r>
              <a:rPr lang="en-US" sz="800" dirty="0">
                <a:solidFill>
                  <a:srgbClr val="001965"/>
                </a:solidFill>
                <a:latin typeface="Verdana"/>
              </a:rPr>
              <a:t>):</a:t>
            </a:r>
            <a:r>
              <a:rPr lang="en-US" sz="800" dirty="0" smtClean="0">
                <a:solidFill>
                  <a:srgbClr val="001965"/>
                </a:solidFill>
                <a:latin typeface="Verdana"/>
              </a:rPr>
              <a:t>771–789</a:t>
            </a:r>
            <a:r>
              <a:rPr lang="en-US" sz="800" dirty="0">
                <a:solidFill>
                  <a:srgbClr val="001965"/>
                </a:solidFill>
                <a:latin typeface="Verdana"/>
              </a:rPr>
              <a:t> and Kahn </a:t>
            </a:r>
            <a:r>
              <a:rPr lang="en-US" sz="800" dirty="0" smtClean="0">
                <a:solidFill>
                  <a:srgbClr val="001965"/>
                </a:solidFill>
                <a:latin typeface="Verdana"/>
              </a:rPr>
              <a:t>S. </a:t>
            </a:r>
            <a:r>
              <a:rPr lang="en-US" sz="800" i="1" dirty="0" err="1" smtClean="0">
                <a:solidFill>
                  <a:srgbClr val="001965"/>
                </a:solidFill>
                <a:latin typeface="Verdana"/>
              </a:rPr>
              <a:t>Diabetologia</a:t>
            </a:r>
            <a:r>
              <a:rPr lang="en-US" sz="800" dirty="0" smtClean="0">
                <a:solidFill>
                  <a:srgbClr val="001965"/>
                </a:solidFill>
                <a:latin typeface="Verdana"/>
              </a:rPr>
              <a:t> 2003; 46:3–19</a:t>
            </a:r>
            <a:endParaRPr lang="en-US" sz="800" dirty="0">
              <a:solidFill>
                <a:srgbClr val="001965"/>
              </a:solidFill>
              <a:latin typeface="Verdana"/>
            </a:endParaRPr>
          </a:p>
        </p:txBody>
      </p:sp>
      <p:sp>
        <p:nvSpPr>
          <p:cNvPr id="392200" name="Text Box 8"/>
          <p:cNvSpPr txBox="1">
            <a:spLocks noChangeArrowheads="1"/>
          </p:cNvSpPr>
          <p:nvPr/>
        </p:nvSpPr>
        <p:spPr bwMode="auto">
          <a:xfrm>
            <a:off x="6827838" y="1998942"/>
            <a:ext cx="1828800" cy="273844"/>
          </a:xfrm>
          <a:prstGeom prst="rect">
            <a:avLst/>
          </a:prstGeom>
          <a:solidFill>
            <a:srgbClr val="00FFFF"/>
          </a:solidFill>
          <a:ln w="38100">
            <a:noFill/>
            <a:miter lim="800000"/>
            <a:headEnd type="none" w="sm" len="sm"/>
            <a:tailEnd type="none" w="sm" len="sm"/>
          </a:ln>
          <a:effec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90000"/>
              </a:lnSpc>
              <a:defRPr/>
            </a:pPr>
            <a:r>
              <a:rPr lang="en-US" sz="1000" b="1" dirty="0" err="1" smtClean="0">
                <a:solidFill>
                  <a:srgbClr val="000000"/>
                </a:solidFill>
                <a:latin typeface="Verdana"/>
                <a:cs typeface="Arial" pitchFamily="34" charset="0"/>
              </a:rPr>
              <a:t>Insulineniveau</a:t>
            </a:r>
            <a:endParaRPr lang="en-US" sz="1000" b="1" dirty="0" smtClean="0">
              <a:solidFill>
                <a:srgbClr val="000000"/>
              </a:solidFill>
              <a:latin typeface="Verdana"/>
              <a:cs typeface="Arial" pitchFamily="34" charset="0"/>
            </a:endParaRPr>
          </a:p>
        </p:txBody>
      </p:sp>
      <p:sp>
        <p:nvSpPr>
          <p:cNvPr id="392201" name="Text Box 9"/>
          <p:cNvSpPr txBox="1">
            <a:spLocks noChangeArrowheads="1"/>
          </p:cNvSpPr>
          <p:nvPr/>
        </p:nvSpPr>
        <p:spPr bwMode="auto">
          <a:xfrm>
            <a:off x="6827838" y="1372673"/>
            <a:ext cx="1828800" cy="273844"/>
          </a:xfrm>
          <a:prstGeom prst="rect">
            <a:avLst/>
          </a:prstGeom>
          <a:solidFill>
            <a:srgbClr val="FFCC99"/>
          </a:solidFill>
          <a:ln w="38100">
            <a:noFill/>
            <a:miter lim="800000"/>
            <a:headEnd type="none" w="sm" len="sm"/>
            <a:tailEnd type="none" w="sm" len="sm"/>
          </a:ln>
          <a:effectLst/>
        </p:spPr>
        <p:txBody>
          <a:bodyPr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90000"/>
              </a:lnSpc>
              <a:defRPr/>
            </a:pPr>
            <a:r>
              <a:rPr lang="en-US" sz="1000" b="1" dirty="0" err="1" smtClean="0">
                <a:solidFill>
                  <a:srgbClr val="000000"/>
                </a:solidFill>
                <a:latin typeface="Verdana"/>
                <a:cs typeface="Arial" pitchFamily="34" charset="0"/>
              </a:rPr>
              <a:t>Insulineresistentie</a:t>
            </a:r>
            <a:endParaRPr lang="en-US" sz="1000" b="1" dirty="0" smtClean="0">
              <a:solidFill>
                <a:srgbClr val="000000"/>
              </a:solidFill>
              <a:latin typeface="Verdana"/>
              <a:cs typeface="Arial" pitchFamily="34" charset="0"/>
            </a:endParaRPr>
          </a:p>
        </p:txBody>
      </p:sp>
      <p:sp>
        <p:nvSpPr>
          <p:cNvPr id="392202" name="Text Box 10"/>
          <p:cNvSpPr txBox="1">
            <a:spLocks noChangeArrowheads="1"/>
          </p:cNvSpPr>
          <p:nvPr/>
        </p:nvSpPr>
        <p:spPr bwMode="auto">
          <a:xfrm>
            <a:off x="6827838" y="1690569"/>
            <a:ext cx="1828800" cy="273844"/>
          </a:xfrm>
          <a:prstGeom prst="rect">
            <a:avLst/>
          </a:prstGeom>
          <a:solidFill>
            <a:srgbClr val="FF0000"/>
          </a:solidFill>
          <a:ln w="38100">
            <a:noFill/>
            <a:miter lim="800000"/>
            <a:headEnd type="none" w="sm" len="sm"/>
            <a:tailEnd type="none" w="sm" len="sm"/>
          </a:ln>
          <a:effectLst/>
        </p:spPr>
        <p:txBody>
          <a:bodyPr lIns="0" tIns="0" rIns="0" bIns="0" anchor="ctr"/>
          <a:lstStyle>
            <a:lvl1pPr eaLnBrk="0" hangingPunct="0">
              <a:defRPr sz="1400">
                <a:solidFill>
                  <a:schemeClr val="tx1"/>
                </a:solidFill>
                <a:latin typeface="Arial" pitchFamily="34" charset="0"/>
                <a:ea typeface="ＭＳ Ｐゴシック" pitchFamily="34" charset="-128"/>
              </a:defRPr>
            </a:lvl1pPr>
            <a:lvl2pPr marL="37931725" indent="-37474525" eaLnBrk="0" hangingPunct="0">
              <a:defRPr sz="1400">
                <a:solidFill>
                  <a:schemeClr val="tx1"/>
                </a:solidFill>
                <a:latin typeface="Arial" pitchFamily="34" charset="0"/>
                <a:ea typeface="ＭＳ Ｐゴシック" pitchFamily="34" charset="-128"/>
              </a:defRPr>
            </a:lvl2pPr>
            <a:lvl3pPr eaLnBrk="0" hangingPunct="0">
              <a:defRPr sz="1400">
                <a:solidFill>
                  <a:schemeClr val="tx1"/>
                </a:solidFill>
                <a:latin typeface="Arial" pitchFamily="34" charset="0"/>
                <a:ea typeface="ＭＳ Ｐゴシック" pitchFamily="34" charset="-128"/>
              </a:defRPr>
            </a:lvl3pPr>
            <a:lvl4pPr eaLnBrk="0" hangingPunct="0">
              <a:defRPr sz="1400">
                <a:solidFill>
                  <a:schemeClr val="tx1"/>
                </a:solidFill>
                <a:latin typeface="Arial" pitchFamily="34" charset="0"/>
                <a:ea typeface="ＭＳ Ｐゴシック" pitchFamily="34" charset="-128"/>
              </a:defRPr>
            </a:lvl4pPr>
            <a:lvl5pPr eaLnBrk="0" hangingPunct="0">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a:lnSpc>
                <a:spcPct val="90000"/>
              </a:lnSpc>
              <a:defRPr/>
            </a:pPr>
            <a:r>
              <a:rPr lang="en-US" sz="1000" b="1" dirty="0" err="1" smtClean="0">
                <a:solidFill>
                  <a:srgbClr val="FFFFFF"/>
                </a:solidFill>
                <a:latin typeface="Verdana"/>
              </a:rPr>
              <a:t>Hepatische</a:t>
            </a:r>
            <a:r>
              <a:rPr lang="en-US" sz="1000" b="1" dirty="0" smtClean="0">
                <a:solidFill>
                  <a:srgbClr val="FFFFFF"/>
                </a:solidFill>
                <a:latin typeface="Verdana"/>
              </a:rPr>
              <a:t> </a:t>
            </a:r>
            <a:r>
              <a:rPr lang="en-US" sz="1000" b="1" dirty="0" err="1" smtClean="0">
                <a:solidFill>
                  <a:srgbClr val="FFFFFF"/>
                </a:solidFill>
                <a:latin typeface="Verdana"/>
              </a:rPr>
              <a:t>glucoseproductie</a:t>
            </a:r>
            <a:endParaRPr lang="en-US" sz="1000" dirty="0" smtClean="0">
              <a:solidFill>
                <a:srgbClr val="FFFFFF"/>
              </a:solidFill>
              <a:latin typeface="Verdana"/>
            </a:endParaRPr>
          </a:p>
        </p:txBody>
      </p:sp>
      <p:sp>
        <p:nvSpPr>
          <p:cNvPr id="392204" name="Text Box 12"/>
          <p:cNvSpPr txBox="1">
            <a:spLocks noChangeArrowheads="1"/>
          </p:cNvSpPr>
          <p:nvPr/>
        </p:nvSpPr>
        <p:spPr bwMode="auto">
          <a:xfrm>
            <a:off x="6827838" y="2619258"/>
            <a:ext cx="1828800" cy="273844"/>
          </a:xfrm>
          <a:prstGeom prst="rect">
            <a:avLst/>
          </a:prstGeom>
          <a:solidFill>
            <a:srgbClr val="FF9900"/>
          </a:solidFill>
          <a:ln w="38100">
            <a:noFill/>
            <a:miter lim="800000"/>
            <a:headEnd type="none" w="sm" len="sm"/>
            <a:tailEnd type="none" w="sm" len="sm"/>
          </a:ln>
          <a:effectLst/>
        </p:spPr>
        <p:txBody>
          <a:bodyPr lIns="0" tIns="0" rIns="0" bIns="0" anchor="ctr"/>
          <a:lstStyle>
            <a:lvl1pPr eaLnBrk="0" hangingPunct="0">
              <a:defRPr sz="1400">
                <a:solidFill>
                  <a:schemeClr val="tx1"/>
                </a:solidFill>
                <a:latin typeface="Arial" pitchFamily="34" charset="0"/>
                <a:ea typeface="ＭＳ Ｐゴシック" pitchFamily="34" charset="-128"/>
              </a:defRPr>
            </a:lvl1pPr>
            <a:lvl2pPr marL="37931725" indent="-37474525" eaLnBrk="0" hangingPunct="0">
              <a:defRPr sz="1400">
                <a:solidFill>
                  <a:schemeClr val="tx1"/>
                </a:solidFill>
                <a:latin typeface="Arial" pitchFamily="34" charset="0"/>
                <a:ea typeface="ＭＳ Ｐゴシック" pitchFamily="34" charset="-128"/>
              </a:defRPr>
            </a:lvl2pPr>
            <a:lvl3pPr eaLnBrk="0" hangingPunct="0">
              <a:defRPr sz="1400">
                <a:solidFill>
                  <a:schemeClr val="tx1"/>
                </a:solidFill>
                <a:latin typeface="Arial" pitchFamily="34" charset="0"/>
                <a:ea typeface="ＭＳ Ｐゴシック" pitchFamily="34" charset="-128"/>
              </a:defRPr>
            </a:lvl3pPr>
            <a:lvl4pPr eaLnBrk="0" hangingPunct="0">
              <a:defRPr sz="1400">
                <a:solidFill>
                  <a:schemeClr val="tx1"/>
                </a:solidFill>
                <a:latin typeface="Arial" pitchFamily="34" charset="0"/>
                <a:ea typeface="ＭＳ Ｐゴシック" pitchFamily="34" charset="-128"/>
              </a:defRPr>
            </a:lvl4pPr>
            <a:lvl5pPr eaLnBrk="0" hangingPunct="0">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a:lnSpc>
                <a:spcPct val="90000"/>
              </a:lnSpc>
              <a:defRPr/>
            </a:pPr>
            <a:r>
              <a:rPr lang="en-US" sz="1000" b="1" dirty="0" err="1" smtClean="0">
                <a:solidFill>
                  <a:srgbClr val="FFFFFF"/>
                </a:solidFill>
                <a:latin typeface="Verdana"/>
              </a:rPr>
              <a:t>Postprandiaal</a:t>
            </a:r>
            <a:r>
              <a:rPr lang="en-US" sz="1000" b="1" dirty="0" smtClean="0">
                <a:solidFill>
                  <a:srgbClr val="FFFFFF"/>
                </a:solidFill>
                <a:latin typeface="Verdana"/>
              </a:rPr>
              <a:t> glucose</a:t>
            </a:r>
            <a:endParaRPr lang="en-US" sz="1000" dirty="0" smtClean="0">
              <a:solidFill>
                <a:srgbClr val="FFFFFF"/>
              </a:solidFill>
              <a:latin typeface="Verdana"/>
            </a:endParaRPr>
          </a:p>
        </p:txBody>
      </p:sp>
      <p:sp>
        <p:nvSpPr>
          <p:cNvPr id="392205" name="Text Box 13"/>
          <p:cNvSpPr txBox="1">
            <a:spLocks noChangeArrowheads="1"/>
          </p:cNvSpPr>
          <p:nvPr/>
        </p:nvSpPr>
        <p:spPr bwMode="auto">
          <a:xfrm>
            <a:off x="6827838" y="2947869"/>
            <a:ext cx="1828800" cy="273844"/>
          </a:xfrm>
          <a:prstGeom prst="rect">
            <a:avLst/>
          </a:prstGeom>
          <a:solidFill>
            <a:srgbClr val="FF00FF"/>
          </a:solidFill>
          <a:ln w="38100">
            <a:noFill/>
            <a:miter lim="800000"/>
            <a:headEnd type="none" w="sm" len="sm"/>
            <a:tailEnd type="none" w="sm" len="sm"/>
          </a:ln>
          <a:effectLst/>
        </p:spPr>
        <p:txBody>
          <a:bodyPr lIns="0" tIns="0" rIns="0" bIns="0" anchor="ctr"/>
          <a:lstStyle>
            <a:lvl1pPr eaLnBrk="0" hangingPunct="0">
              <a:defRPr sz="1400">
                <a:solidFill>
                  <a:schemeClr val="tx1"/>
                </a:solidFill>
                <a:latin typeface="Arial" pitchFamily="34" charset="0"/>
                <a:ea typeface="ＭＳ Ｐゴシック" pitchFamily="34" charset="-128"/>
              </a:defRPr>
            </a:lvl1pPr>
            <a:lvl2pPr marL="37931725" indent="-37474525" eaLnBrk="0" hangingPunct="0">
              <a:defRPr sz="1400">
                <a:solidFill>
                  <a:schemeClr val="tx1"/>
                </a:solidFill>
                <a:latin typeface="Arial" pitchFamily="34" charset="0"/>
                <a:ea typeface="ＭＳ Ｐゴシック" pitchFamily="34" charset="-128"/>
              </a:defRPr>
            </a:lvl2pPr>
            <a:lvl3pPr eaLnBrk="0" hangingPunct="0">
              <a:defRPr sz="1400">
                <a:solidFill>
                  <a:schemeClr val="tx1"/>
                </a:solidFill>
                <a:latin typeface="Arial" pitchFamily="34" charset="0"/>
                <a:ea typeface="ＭＳ Ｐゴシック" pitchFamily="34" charset="-128"/>
              </a:defRPr>
            </a:lvl3pPr>
            <a:lvl4pPr eaLnBrk="0" hangingPunct="0">
              <a:defRPr sz="1400">
                <a:solidFill>
                  <a:schemeClr val="tx1"/>
                </a:solidFill>
                <a:latin typeface="Arial" pitchFamily="34" charset="0"/>
                <a:ea typeface="ＭＳ Ｐゴシック" pitchFamily="34" charset="-128"/>
              </a:defRPr>
            </a:lvl4pPr>
            <a:lvl5pPr eaLnBrk="0" hangingPunct="0">
              <a:defRPr sz="1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a:lnSpc>
                <a:spcPct val="90000"/>
              </a:lnSpc>
              <a:defRPr/>
            </a:pPr>
            <a:r>
              <a:rPr lang="en-US" sz="1000" b="1" dirty="0" err="1" smtClean="0">
                <a:solidFill>
                  <a:srgbClr val="001965"/>
                </a:solidFill>
                <a:latin typeface="Verdana"/>
              </a:rPr>
              <a:t>Nuchtere</a:t>
            </a:r>
            <a:r>
              <a:rPr lang="en-US" sz="1000" b="1" dirty="0" smtClean="0">
                <a:solidFill>
                  <a:srgbClr val="001965"/>
                </a:solidFill>
                <a:latin typeface="Verdana"/>
              </a:rPr>
              <a:t> </a:t>
            </a:r>
            <a:r>
              <a:rPr lang="en-US" sz="1000" b="1" dirty="0" err="1" smtClean="0">
                <a:solidFill>
                  <a:srgbClr val="001965"/>
                </a:solidFill>
                <a:latin typeface="Verdana"/>
              </a:rPr>
              <a:t>bloedglucose</a:t>
            </a:r>
            <a:endParaRPr lang="en-US" sz="1000" dirty="0" smtClean="0">
              <a:solidFill>
                <a:srgbClr val="001965"/>
              </a:solidFill>
              <a:latin typeface="Verdana"/>
            </a:endParaRPr>
          </a:p>
        </p:txBody>
      </p:sp>
      <p:sp>
        <p:nvSpPr>
          <p:cNvPr id="392206" name="Text Box 14"/>
          <p:cNvSpPr txBox="1">
            <a:spLocks noChangeArrowheads="1"/>
          </p:cNvSpPr>
          <p:nvPr/>
        </p:nvSpPr>
        <p:spPr bwMode="auto">
          <a:xfrm>
            <a:off x="6827838" y="2304933"/>
            <a:ext cx="1828800" cy="273844"/>
          </a:xfrm>
          <a:prstGeom prst="rect">
            <a:avLst/>
          </a:prstGeom>
          <a:solidFill>
            <a:srgbClr val="FFFF00"/>
          </a:solidFill>
          <a:ln w="12700">
            <a:noFill/>
            <a:miter lim="800000"/>
            <a:headEnd/>
            <a:tailEnd/>
          </a:ln>
          <a:effectLst/>
        </p:spPr>
        <p:txBody>
          <a:bodyPr wrap="none" lIns="0" tIns="0" rIns="0" bIns="0" anchor="ct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90000"/>
              </a:lnSpc>
              <a:defRPr/>
            </a:pPr>
            <a:r>
              <a:rPr lang="nl-NL" sz="1000" b="1" dirty="0" err="1" smtClean="0">
                <a:solidFill>
                  <a:srgbClr val="000000"/>
                </a:solidFill>
                <a:latin typeface="Verdana"/>
                <a:cs typeface="Arial" pitchFamily="34" charset="0"/>
              </a:rPr>
              <a:t>Betacel</a:t>
            </a:r>
            <a:r>
              <a:rPr lang="nl-NL" sz="1000" b="1" dirty="0" smtClean="0">
                <a:solidFill>
                  <a:srgbClr val="000000"/>
                </a:solidFill>
                <a:latin typeface="Verdana"/>
                <a:cs typeface="Arial" pitchFamily="34" charset="0"/>
              </a:rPr>
              <a:t> functie</a:t>
            </a:r>
            <a:endParaRPr lang="en-US" sz="1000" b="1" dirty="0" smtClean="0">
              <a:solidFill>
                <a:srgbClr val="000000"/>
              </a:solidFill>
              <a:latin typeface="Verdana"/>
              <a:cs typeface="Arial" pitchFamily="34" charset="0"/>
              <a:sym typeface="Symbol" pitchFamily="18" charset="2"/>
            </a:endParaRPr>
          </a:p>
        </p:txBody>
      </p:sp>
      <p:sp>
        <p:nvSpPr>
          <p:cNvPr id="100363" name="AutoShape 6"/>
          <p:cNvSpPr>
            <a:spLocks noChangeArrowheads="1"/>
          </p:cNvSpPr>
          <p:nvPr/>
        </p:nvSpPr>
        <p:spPr bwMode="gray">
          <a:xfrm>
            <a:off x="503238" y="954764"/>
            <a:ext cx="8183562" cy="390525"/>
          </a:xfrm>
          <a:prstGeom prst="rightArrow">
            <a:avLst>
              <a:gd name="adj1" fmla="val 50407"/>
              <a:gd name="adj2" fmla="val 112489"/>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600" b="1" dirty="0" err="1" smtClean="0">
                <a:solidFill>
                  <a:srgbClr val="FFFFFF"/>
                </a:solidFill>
              </a:rPr>
              <a:t>Progressie</a:t>
            </a:r>
            <a:r>
              <a:rPr lang="en-US" sz="1600" b="1" dirty="0" smtClean="0">
                <a:solidFill>
                  <a:srgbClr val="FFFFFF"/>
                </a:solidFill>
              </a:rPr>
              <a:t> van Diabetes Mellitus Type 2</a:t>
            </a:r>
            <a:endParaRPr lang="en-US" sz="1600" dirty="0">
              <a:solidFill>
                <a:srgbClr val="FFFFFF"/>
              </a:solidFill>
            </a:endParaRPr>
          </a:p>
        </p:txBody>
      </p:sp>
      <p:sp>
        <p:nvSpPr>
          <p:cNvPr id="100364" name="Text Box 7"/>
          <p:cNvSpPr txBox="1">
            <a:spLocks noChangeArrowheads="1"/>
          </p:cNvSpPr>
          <p:nvPr/>
        </p:nvSpPr>
        <p:spPr bwMode="auto">
          <a:xfrm>
            <a:off x="458790" y="4026575"/>
            <a:ext cx="28289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1828800" algn="l"/>
                <a:tab pos="3429000" algn="l"/>
                <a:tab pos="4457700" algn="l"/>
                <a:tab pos="4978400" algn="l"/>
              </a:tabLst>
              <a:defRPr sz="1400">
                <a:solidFill>
                  <a:schemeClr val="tx1"/>
                </a:solidFill>
                <a:latin typeface="Arial" pitchFamily="34" charset="0"/>
                <a:ea typeface="MS PGothic" pitchFamily="34" charset="-128"/>
              </a:defRPr>
            </a:lvl1pPr>
            <a:lvl2pPr marL="742950" indent="-285750" eaLnBrk="0" hangingPunct="0">
              <a:tabLst>
                <a:tab pos="1828800" algn="l"/>
                <a:tab pos="3429000" algn="l"/>
                <a:tab pos="4457700" algn="l"/>
                <a:tab pos="4978400" algn="l"/>
              </a:tabLst>
              <a:defRPr sz="1400">
                <a:solidFill>
                  <a:schemeClr val="tx1"/>
                </a:solidFill>
                <a:latin typeface="Arial" pitchFamily="34" charset="0"/>
                <a:ea typeface="MS PGothic" pitchFamily="34" charset="-128"/>
              </a:defRPr>
            </a:lvl2pPr>
            <a:lvl3pPr marL="1143000" indent="-228600" eaLnBrk="0" hangingPunct="0">
              <a:tabLst>
                <a:tab pos="1828800" algn="l"/>
                <a:tab pos="3429000" algn="l"/>
                <a:tab pos="4457700" algn="l"/>
                <a:tab pos="4978400" algn="l"/>
              </a:tabLst>
              <a:defRPr sz="1400">
                <a:solidFill>
                  <a:schemeClr val="tx1"/>
                </a:solidFill>
                <a:latin typeface="Arial" pitchFamily="34" charset="0"/>
                <a:ea typeface="MS PGothic" pitchFamily="34" charset="-128"/>
              </a:defRPr>
            </a:lvl3pPr>
            <a:lvl4pPr marL="1600200" indent="-228600" eaLnBrk="0" hangingPunct="0">
              <a:tabLst>
                <a:tab pos="1828800" algn="l"/>
                <a:tab pos="3429000" algn="l"/>
                <a:tab pos="4457700" algn="l"/>
                <a:tab pos="4978400" algn="l"/>
              </a:tabLst>
              <a:defRPr sz="1400">
                <a:solidFill>
                  <a:schemeClr val="tx1"/>
                </a:solidFill>
                <a:latin typeface="Arial" pitchFamily="34" charset="0"/>
                <a:ea typeface="MS PGothic" pitchFamily="34" charset="-128"/>
              </a:defRPr>
            </a:lvl4pPr>
            <a:lvl5pPr marL="2057400" indent="-228600" eaLnBrk="0" hangingPunct="0">
              <a:tabLst>
                <a:tab pos="1828800" algn="l"/>
                <a:tab pos="3429000" algn="l"/>
                <a:tab pos="4457700" algn="l"/>
                <a:tab pos="4978400" algn="l"/>
              </a:tabLst>
              <a:defRPr sz="1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tabLst>
                <a:tab pos="1828800" algn="l"/>
                <a:tab pos="3429000" algn="l"/>
                <a:tab pos="4457700" algn="l"/>
                <a:tab pos="4978400" algn="l"/>
              </a:tabLst>
              <a:defRPr sz="1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tabLst>
                <a:tab pos="1828800" algn="l"/>
                <a:tab pos="3429000" algn="l"/>
                <a:tab pos="4457700" algn="l"/>
                <a:tab pos="4978400" algn="l"/>
              </a:tabLst>
              <a:defRPr sz="1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tabLst>
                <a:tab pos="1828800" algn="l"/>
                <a:tab pos="3429000" algn="l"/>
                <a:tab pos="4457700" algn="l"/>
                <a:tab pos="4978400" algn="l"/>
              </a:tabLst>
              <a:defRPr sz="1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tabLst>
                <a:tab pos="1828800" algn="l"/>
                <a:tab pos="3429000" algn="l"/>
                <a:tab pos="4457700" algn="l"/>
                <a:tab pos="4978400" algn="l"/>
              </a:tabLst>
              <a:defRPr sz="1400">
                <a:solidFill>
                  <a:schemeClr val="tx1"/>
                </a:solidFill>
                <a:latin typeface="Arial" pitchFamily="34" charset="0"/>
                <a:ea typeface="MS PGothic" pitchFamily="34" charset="-128"/>
              </a:defRPr>
            </a:lvl9pPr>
          </a:lstStyle>
          <a:p>
            <a:pPr algn="ctr">
              <a:lnSpc>
                <a:spcPct val="90000"/>
              </a:lnSpc>
              <a:spcBef>
                <a:spcPct val="50000"/>
              </a:spcBef>
            </a:pPr>
            <a:r>
              <a:rPr lang="it-IT" sz="1200" b="1" dirty="0" err="1" smtClean="0">
                <a:solidFill>
                  <a:srgbClr val="001965"/>
                </a:solidFill>
                <a:latin typeface="Verdana"/>
              </a:rPr>
              <a:t>Verstoorde</a:t>
            </a:r>
            <a:r>
              <a:rPr lang="it-IT" sz="1200" b="1" dirty="0" smtClean="0">
                <a:solidFill>
                  <a:srgbClr val="001965"/>
                </a:solidFill>
                <a:latin typeface="Verdana"/>
              </a:rPr>
              <a:t> </a:t>
            </a:r>
            <a:r>
              <a:rPr lang="it-IT" sz="1200" b="1" dirty="0" err="1" smtClean="0">
                <a:solidFill>
                  <a:srgbClr val="001965"/>
                </a:solidFill>
                <a:latin typeface="Verdana"/>
              </a:rPr>
              <a:t>glucosetolerantie</a:t>
            </a:r>
            <a:endParaRPr lang="it-IT" sz="1200" b="1" dirty="0">
              <a:solidFill>
                <a:srgbClr val="001965"/>
              </a:solidFill>
              <a:latin typeface="Verdana"/>
            </a:endParaRPr>
          </a:p>
        </p:txBody>
      </p:sp>
      <p:sp>
        <p:nvSpPr>
          <p:cNvPr id="100365" name="Text Box 11"/>
          <p:cNvSpPr txBox="1">
            <a:spLocks noChangeArrowheads="1"/>
          </p:cNvSpPr>
          <p:nvPr/>
        </p:nvSpPr>
        <p:spPr bwMode="gray">
          <a:xfrm>
            <a:off x="2147888" y="4268282"/>
            <a:ext cx="2462212" cy="523220"/>
          </a:xfrm>
          <a:prstGeom prst="rect">
            <a:avLst/>
          </a:prstGeom>
          <a:solidFill>
            <a:srgbClr val="FF6600"/>
          </a:solidFill>
          <a:ln w="28575">
            <a:solidFill>
              <a:schemeClr val="tx1"/>
            </a:solidFill>
            <a:miter lim="800000"/>
            <a:headEnd type="none" w="sm" len="sm"/>
            <a:tailEnd type="none" w="sm" len="sm"/>
          </a:ln>
        </p:spPr>
        <p:txBody>
          <a:bodyPr>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a:r>
              <a:rPr lang="en-US" b="1" i="1" dirty="0" smtClean="0">
                <a:solidFill>
                  <a:srgbClr val="FFFFFF"/>
                </a:solidFill>
              </a:rPr>
              <a:t>Diagnose Diabetes Mellitus Type 2</a:t>
            </a:r>
            <a:endParaRPr lang="en-US" b="1" i="1" dirty="0">
              <a:solidFill>
                <a:srgbClr val="FFFFFF"/>
              </a:solidFill>
            </a:endParaRPr>
          </a:p>
        </p:txBody>
      </p:sp>
      <p:sp>
        <p:nvSpPr>
          <p:cNvPr id="100366" name="Line 15"/>
          <p:cNvSpPr>
            <a:spLocks noChangeShapeType="1"/>
          </p:cNvSpPr>
          <p:nvPr/>
        </p:nvSpPr>
        <p:spPr bwMode="auto">
          <a:xfrm flipV="1">
            <a:off x="3386138" y="4025386"/>
            <a:ext cx="0" cy="259556"/>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solidFill>
                <a:srgbClr val="001965"/>
              </a:solidFill>
            </a:endParaRPr>
          </a:p>
        </p:txBody>
      </p:sp>
      <p:sp>
        <p:nvSpPr>
          <p:cNvPr id="100367" name="Rectangle 16"/>
          <p:cNvSpPr>
            <a:spLocks noChangeArrowheads="1"/>
          </p:cNvSpPr>
          <p:nvPr/>
        </p:nvSpPr>
        <p:spPr bwMode="auto">
          <a:xfrm>
            <a:off x="3443288" y="4026575"/>
            <a:ext cx="30464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hangingPunct="0">
              <a:lnSpc>
                <a:spcPct val="90000"/>
              </a:lnSpc>
              <a:spcBef>
                <a:spcPct val="50000"/>
              </a:spcBef>
              <a:tabLst>
                <a:tab pos="1828800" algn="l"/>
                <a:tab pos="3429000" algn="l"/>
                <a:tab pos="4457700" algn="l"/>
                <a:tab pos="4978400" algn="l"/>
              </a:tabLst>
            </a:pPr>
            <a:r>
              <a:rPr lang="it-IT" sz="1200" b="1" dirty="0" err="1" smtClean="0">
                <a:solidFill>
                  <a:srgbClr val="001965"/>
                </a:solidFill>
              </a:rPr>
              <a:t>Diabetes</a:t>
            </a:r>
            <a:endParaRPr lang="en-US" sz="1200" b="1" dirty="0">
              <a:solidFill>
                <a:srgbClr val="001965"/>
              </a:solidFill>
            </a:endParaRPr>
          </a:p>
        </p:txBody>
      </p:sp>
      <p:sp>
        <p:nvSpPr>
          <p:cNvPr id="100368" name="Line 17"/>
          <p:cNvSpPr>
            <a:spLocks noChangeShapeType="1"/>
          </p:cNvSpPr>
          <p:nvPr/>
        </p:nvSpPr>
        <p:spPr bwMode="auto">
          <a:xfrm flipH="1" flipV="1">
            <a:off x="3378994" y="1372672"/>
            <a:ext cx="3970" cy="264675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1965"/>
              </a:solidFill>
            </a:endParaRPr>
          </a:p>
        </p:txBody>
      </p:sp>
      <p:sp>
        <p:nvSpPr>
          <p:cNvPr id="100369" name="Line 18"/>
          <p:cNvSpPr>
            <a:spLocks noChangeShapeType="1"/>
          </p:cNvSpPr>
          <p:nvPr/>
        </p:nvSpPr>
        <p:spPr bwMode="gray">
          <a:xfrm flipV="1">
            <a:off x="458788" y="2478763"/>
            <a:ext cx="6210300" cy="357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1965"/>
              </a:solidFill>
            </a:endParaRPr>
          </a:p>
        </p:txBody>
      </p:sp>
      <p:grpSp>
        <p:nvGrpSpPr>
          <p:cNvPr id="100370" name="Group 19"/>
          <p:cNvGrpSpPr>
            <a:grpSpLocks/>
          </p:cNvGrpSpPr>
          <p:nvPr/>
        </p:nvGrpSpPr>
        <p:grpSpPr bwMode="auto">
          <a:xfrm>
            <a:off x="649288" y="2574018"/>
            <a:ext cx="2635250" cy="230981"/>
            <a:chOff x="836" y="2352"/>
            <a:chExt cx="1537" cy="238"/>
          </a:xfrm>
        </p:grpSpPr>
        <p:sp>
          <p:nvSpPr>
            <p:cNvPr id="100383" name="Text Box 20"/>
            <p:cNvSpPr txBox="1">
              <a:spLocks noChangeArrowheads="1"/>
            </p:cNvSpPr>
            <p:nvPr/>
          </p:nvSpPr>
          <p:spPr bwMode="gray">
            <a:xfrm>
              <a:off x="1112" y="2352"/>
              <a:ext cx="965"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a:r>
                <a:rPr lang="en-US" b="1" dirty="0">
                  <a:solidFill>
                    <a:srgbClr val="001965"/>
                  </a:solidFill>
                </a:rPr>
                <a:t>4–7 </a:t>
              </a:r>
              <a:r>
                <a:rPr lang="en-US" b="1" dirty="0" err="1" smtClean="0">
                  <a:solidFill>
                    <a:srgbClr val="001965"/>
                  </a:solidFill>
                </a:rPr>
                <a:t>jaar</a:t>
              </a:r>
              <a:endParaRPr lang="en-US" b="1" dirty="0">
                <a:solidFill>
                  <a:srgbClr val="001965"/>
                </a:solidFill>
              </a:endParaRPr>
            </a:p>
          </p:txBody>
        </p:sp>
        <p:sp>
          <p:nvSpPr>
            <p:cNvPr id="100384" name="Line 21"/>
            <p:cNvSpPr>
              <a:spLocks noChangeShapeType="1"/>
            </p:cNvSpPr>
            <p:nvPr/>
          </p:nvSpPr>
          <p:spPr bwMode="gray">
            <a:xfrm flipV="1">
              <a:off x="1864" y="2449"/>
              <a:ext cx="50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1965"/>
                </a:solidFill>
              </a:endParaRPr>
            </a:p>
          </p:txBody>
        </p:sp>
        <p:sp>
          <p:nvSpPr>
            <p:cNvPr id="100385" name="Line 22"/>
            <p:cNvSpPr>
              <a:spLocks noChangeShapeType="1"/>
            </p:cNvSpPr>
            <p:nvPr/>
          </p:nvSpPr>
          <p:spPr bwMode="gray">
            <a:xfrm flipH="1" flipV="1">
              <a:off x="836" y="2449"/>
              <a:ext cx="463" cy="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1965"/>
                </a:solidFill>
              </a:endParaRPr>
            </a:p>
          </p:txBody>
        </p:sp>
      </p:grpSp>
      <p:sp>
        <p:nvSpPr>
          <p:cNvPr id="834582" name="Freeform 24"/>
          <p:cNvSpPr>
            <a:spLocks/>
          </p:cNvSpPr>
          <p:nvPr/>
        </p:nvSpPr>
        <p:spPr bwMode="gray">
          <a:xfrm>
            <a:off x="457203" y="1495311"/>
            <a:ext cx="6124575" cy="842963"/>
          </a:xfrm>
          <a:custGeom>
            <a:avLst/>
            <a:gdLst>
              <a:gd name="T0" fmla="*/ 0 w 2112"/>
              <a:gd name="T1" fmla="*/ 0 h 144"/>
              <a:gd name="T2" fmla="*/ 2147483647 w 2112"/>
              <a:gd name="T3" fmla="*/ 2147483647 h 144"/>
              <a:gd name="T4" fmla="*/ 0 60000 65536"/>
              <a:gd name="T5" fmla="*/ 0 60000 65536"/>
              <a:gd name="T6" fmla="*/ 0 w 2112"/>
              <a:gd name="T7" fmla="*/ 0 h 144"/>
              <a:gd name="T8" fmla="*/ 2112 w 2112"/>
              <a:gd name="T9" fmla="*/ 144 h 144"/>
            </a:gdLst>
            <a:ahLst/>
            <a:cxnLst>
              <a:cxn ang="T4">
                <a:pos x="T0" y="T1"/>
              </a:cxn>
              <a:cxn ang="T5">
                <a:pos x="T2" y="T3"/>
              </a:cxn>
            </a:cxnLst>
            <a:rect l="T6" t="T7" r="T8" b="T9"/>
            <a:pathLst>
              <a:path w="2112" h="144">
                <a:moveTo>
                  <a:pt x="0" y="0"/>
                </a:moveTo>
                <a:cubicBezTo>
                  <a:pt x="880" y="60"/>
                  <a:pt x="1760" y="120"/>
                  <a:pt x="2112" y="144"/>
                </a:cubicBezTo>
              </a:path>
            </a:pathLst>
          </a:cu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834584" name="Freeform 26"/>
          <p:cNvSpPr>
            <a:spLocks/>
          </p:cNvSpPr>
          <p:nvPr/>
        </p:nvSpPr>
        <p:spPr bwMode="gray">
          <a:xfrm>
            <a:off x="476250" y="2683551"/>
            <a:ext cx="6135688" cy="921544"/>
          </a:xfrm>
          <a:custGeom>
            <a:avLst/>
            <a:gdLst>
              <a:gd name="T0" fmla="*/ 0 w 3564"/>
              <a:gd name="T1" fmla="*/ 2147483647 h 946"/>
              <a:gd name="T2" fmla="*/ 2147483647 w 3564"/>
              <a:gd name="T3" fmla="*/ 2147483647 h 946"/>
              <a:gd name="T4" fmla="*/ 2147483647 w 3564"/>
              <a:gd name="T5" fmla="*/ 2147483647 h 946"/>
              <a:gd name="T6" fmla="*/ 2147483647 w 3564"/>
              <a:gd name="T7" fmla="*/ 2147483647 h 946"/>
              <a:gd name="T8" fmla="*/ 2147483647 w 3564"/>
              <a:gd name="T9" fmla="*/ 2147483647 h 946"/>
              <a:gd name="T10" fmla="*/ 2147483647 w 3564"/>
              <a:gd name="T11" fmla="*/ 2147483647 h 946"/>
              <a:gd name="T12" fmla="*/ 2147483647 w 3564"/>
              <a:gd name="T13" fmla="*/ 2147483647 h 946"/>
              <a:gd name="T14" fmla="*/ 2147483647 w 3564"/>
              <a:gd name="T15" fmla="*/ 2147483647 h 946"/>
              <a:gd name="T16" fmla="*/ 2147483647 w 3564"/>
              <a:gd name="T17" fmla="*/ 2147483647 h 946"/>
              <a:gd name="T18" fmla="*/ 2147483647 w 3564"/>
              <a:gd name="T19" fmla="*/ 2147483647 h 946"/>
              <a:gd name="T20" fmla="*/ 2147483647 w 3564"/>
              <a:gd name="T21" fmla="*/ 2147483647 h 946"/>
              <a:gd name="T22" fmla="*/ 2147483647 w 3564"/>
              <a:gd name="T23" fmla="*/ 2147483647 h 946"/>
              <a:gd name="T24" fmla="*/ 2147483647 w 3564"/>
              <a:gd name="T25" fmla="*/ 2147483647 h 946"/>
              <a:gd name="T26" fmla="*/ 2147483647 w 3564"/>
              <a:gd name="T27" fmla="*/ 2147483647 h 946"/>
              <a:gd name="T28" fmla="*/ 2147483647 w 3564"/>
              <a:gd name="T29" fmla="*/ 2147483647 h 946"/>
              <a:gd name="T30" fmla="*/ 2147483647 w 3564"/>
              <a:gd name="T31" fmla="*/ 2147483647 h 946"/>
              <a:gd name="T32" fmla="*/ 2147483647 w 3564"/>
              <a:gd name="T33" fmla="*/ 0 h 9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64"/>
              <a:gd name="T52" fmla="*/ 0 h 946"/>
              <a:gd name="T53" fmla="*/ 3564 w 3564"/>
              <a:gd name="T54" fmla="*/ 946 h 9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64" h="946">
                <a:moveTo>
                  <a:pt x="0" y="942"/>
                </a:moveTo>
                <a:cubicBezTo>
                  <a:pt x="72" y="944"/>
                  <a:pt x="144" y="946"/>
                  <a:pt x="240" y="942"/>
                </a:cubicBezTo>
                <a:cubicBezTo>
                  <a:pt x="336" y="938"/>
                  <a:pt x="483" y="928"/>
                  <a:pt x="579" y="918"/>
                </a:cubicBezTo>
                <a:cubicBezTo>
                  <a:pt x="675" y="908"/>
                  <a:pt x="738" y="898"/>
                  <a:pt x="816" y="885"/>
                </a:cubicBezTo>
                <a:cubicBezTo>
                  <a:pt x="894" y="872"/>
                  <a:pt x="974" y="857"/>
                  <a:pt x="1047" y="840"/>
                </a:cubicBezTo>
                <a:cubicBezTo>
                  <a:pt x="1120" y="823"/>
                  <a:pt x="1192" y="803"/>
                  <a:pt x="1257" y="783"/>
                </a:cubicBezTo>
                <a:cubicBezTo>
                  <a:pt x="1322" y="763"/>
                  <a:pt x="1373" y="746"/>
                  <a:pt x="1434" y="720"/>
                </a:cubicBezTo>
                <a:cubicBezTo>
                  <a:pt x="1495" y="694"/>
                  <a:pt x="1574" y="655"/>
                  <a:pt x="1623" y="627"/>
                </a:cubicBezTo>
                <a:cubicBezTo>
                  <a:pt x="1672" y="599"/>
                  <a:pt x="1696" y="577"/>
                  <a:pt x="1731" y="549"/>
                </a:cubicBezTo>
                <a:cubicBezTo>
                  <a:pt x="1766" y="521"/>
                  <a:pt x="1799" y="488"/>
                  <a:pt x="1836" y="459"/>
                </a:cubicBezTo>
                <a:cubicBezTo>
                  <a:pt x="1873" y="430"/>
                  <a:pt x="1902" y="408"/>
                  <a:pt x="1953" y="378"/>
                </a:cubicBezTo>
                <a:cubicBezTo>
                  <a:pt x="2004" y="348"/>
                  <a:pt x="2075" y="309"/>
                  <a:pt x="2142" y="279"/>
                </a:cubicBezTo>
                <a:cubicBezTo>
                  <a:pt x="2209" y="249"/>
                  <a:pt x="2284" y="223"/>
                  <a:pt x="2358" y="198"/>
                </a:cubicBezTo>
                <a:cubicBezTo>
                  <a:pt x="2432" y="173"/>
                  <a:pt x="2506" y="149"/>
                  <a:pt x="2586" y="126"/>
                </a:cubicBezTo>
                <a:cubicBezTo>
                  <a:pt x="2666" y="103"/>
                  <a:pt x="2745" y="78"/>
                  <a:pt x="2838" y="60"/>
                </a:cubicBezTo>
                <a:cubicBezTo>
                  <a:pt x="2931" y="42"/>
                  <a:pt x="3023" y="25"/>
                  <a:pt x="3144" y="15"/>
                </a:cubicBezTo>
                <a:cubicBezTo>
                  <a:pt x="3265" y="5"/>
                  <a:pt x="3414" y="2"/>
                  <a:pt x="3564" y="0"/>
                </a:cubicBezTo>
              </a:path>
            </a:pathLst>
          </a:custGeom>
          <a:noFill/>
          <a:ln w="5715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834585" name="Freeform 27"/>
          <p:cNvSpPr>
            <a:spLocks/>
          </p:cNvSpPr>
          <p:nvPr/>
        </p:nvSpPr>
        <p:spPr bwMode="gray">
          <a:xfrm>
            <a:off x="463550" y="1617950"/>
            <a:ext cx="6091238" cy="740569"/>
          </a:xfrm>
          <a:custGeom>
            <a:avLst/>
            <a:gdLst>
              <a:gd name="T0" fmla="*/ 0 w 3552"/>
              <a:gd name="T1" fmla="*/ 2147483647 h 760"/>
              <a:gd name="T2" fmla="*/ 2147483647 w 3552"/>
              <a:gd name="T3" fmla="*/ 2147483647 h 760"/>
              <a:gd name="T4" fmla="*/ 2147483647 w 3552"/>
              <a:gd name="T5" fmla="*/ 2147483647 h 760"/>
              <a:gd name="T6" fmla="*/ 2147483647 w 3552"/>
              <a:gd name="T7" fmla="*/ 2147483647 h 760"/>
              <a:gd name="T8" fmla="*/ 2147483647 w 3552"/>
              <a:gd name="T9" fmla="*/ 2147483647 h 760"/>
              <a:gd name="T10" fmla="*/ 2147483647 w 3552"/>
              <a:gd name="T11" fmla="*/ 2147483647 h 760"/>
              <a:gd name="T12" fmla="*/ 2147483647 w 3552"/>
              <a:gd name="T13" fmla="*/ 2147483647 h 760"/>
              <a:gd name="T14" fmla="*/ 2147483647 w 3552"/>
              <a:gd name="T15" fmla="*/ 2147483647 h 760"/>
              <a:gd name="T16" fmla="*/ 2147483647 w 3552"/>
              <a:gd name="T17" fmla="*/ 2147483647 h 760"/>
              <a:gd name="T18" fmla="*/ 2147483647 w 3552"/>
              <a:gd name="T19" fmla="*/ 2147483647 h 760"/>
              <a:gd name="T20" fmla="*/ 2147483647 w 3552"/>
              <a:gd name="T21" fmla="*/ 2147483647 h 760"/>
              <a:gd name="T22" fmla="*/ 2147483647 w 3552"/>
              <a:gd name="T23" fmla="*/ 2147483647 h 7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52"/>
              <a:gd name="T37" fmla="*/ 0 h 760"/>
              <a:gd name="T38" fmla="*/ 3552 w 3552"/>
              <a:gd name="T39" fmla="*/ 760 h 7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52" h="760">
                <a:moveTo>
                  <a:pt x="0" y="756"/>
                </a:moveTo>
                <a:cubicBezTo>
                  <a:pt x="401" y="756"/>
                  <a:pt x="803" y="756"/>
                  <a:pt x="1065" y="756"/>
                </a:cubicBezTo>
                <a:cubicBezTo>
                  <a:pt x="1327" y="756"/>
                  <a:pt x="1459" y="760"/>
                  <a:pt x="1575" y="756"/>
                </a:cubicBezTo>
                <a:cubicBezTo>
                  <a:pt x="1691" y="752"/>
                  <a:pt x="1711" y="752"/>
                  <a:pt x="1761" y="729"/>
                </a:cubicBezTo>
                <a:cubicBezTo>
                  <a:pt x="1811" y="706"/>
                  <a:pt x="1831" y="668"/>
                  <a:pt x="1872" y="621"/>
                </a:cubicBezTo>
                <a:cubicBezTo>
                  <a:pt x="1913" y="574"/>
                  <a:pt x="1969" y="498"/>
                  <a:pt x="2010" y="447"/>
                </a:cubicBezTo>
                <a:cubicBezTo>
                  <a:pt x="2051" y="396"/>
                  <a:pt x="2070" y="359"/>
                  <a:pt x="2115" y="315"/>
                </a:cubicBezTo>
                <a:cubicBezTo>
                  <a:pt x="2160" y="271"/>
                  <a:pt x="2213" y="220"/>
                  <a:pt x="2283" y="183"/>
                </a:cubicBezTo>
                <a:cubicBezTo>
                  <a:pt x="2353" y="146"/>
                  <a:pt x="2425" y="120"/>
                  <a:pt x="2538" y="96"/>
                </a:cubicBezTo>
                <a:cubicBezTo>
                  <a:pt x="2651" y="72"/>
                  <a:pt x="2816" y="57"/>
                  <a:pt x="2961" y="42"/>
                </a:cubicBezTo>
                <a:cubicBezTo>
                  <a:pt x="3106" y="27"/>
                  <a:pt x="3313" y="12"/>
                  <a:pt x="3411" y="6"/>
                </a:cubicBezTo>
                <a:cubicBezTo>
                  <a:pt x="3509" y="0"/>
                  <a:pt x="3530" y="3"/>
                  <a:pt x="3552" y="6"/>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100375" name="Line 28"/>
          <p:cNvSpPr>
            <a:spLocks noChangeShapeType="1"/>
          </p:cNvSpPr>
          <p:nvPr/>
        </p:nvSpPr>
        <p:spPr bwMode="auto">
          <a:xfrm flipH="1">
            <a:off x="457200" y="1331010"/>
            <a:ext cx="6350" cy="26884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1965"/>
              </a:solidFill>
            </a:endParaRPr>
          </a:p>
        </p:txBody>
      </p:sp>
      <p:sp>
        <p:nvSpPr>
          <p:cNvPr id="834587" name="Freeform 29"/>
          <p:cNvSpPr>
            <a:spLocks/>
          </p:cNvSpPr>
          <p:nvPr/>
        </p:nvSpPr>
        <p:spPr bwMode="gray">
          <a:xfrm>
            <a:off x="463550" y="1564363"/>
            <a:ext cx="6102350" cy="791766"/>
          </a:xfrm>
          <a:custGeom>
            <a:avLst/>
            <a:gdLst>
              <a:gd name="T0" fmla="*/ 0 w 3558"/>
              <a:gd name="T1" fmla="*/ 2147483647 h 811"/>
              <a:gd name="T2" fmla="*/ 2147483647 w 3558"/>
              <a:gd name="T3" fmla="*/ 2147483647 h 811"/>
              <a:gd name="T4" fmla="*/ 2147483647 w 3558"/>
              <a:gd name="T5" fmla="*/ 2147483647 h 811"/>
              <a:gd name="T6" fmla="*/ 2147483647 w 3558"/>
              <a:gd name="T7" fmla="*/ 2147483647 h 811"/>
              <a:gd name="T8" fmla="*/ 2147483647 w 3558"/>
              <a:gd name="T9" fmla="*/ 2147483647 h 811"/>
              <a:gd name="T10" fmla="*/ 2147483647 w 3558"/>
              <a:gd name="T11" fmla="*/ 2147483647 h 811"/>
              <a:gd name="T12" fmla="*/ 2147483647 w 3558"/>
              <a:gd name="T13" fmla="*/ 2147483647 h 811"/>
              <a:gd name="T14" fmla="*/ 2147483647 w 3558"/>
              <a:gd name="T15" fmla="*/ 2147483647 h 811"/>
              <a:gd name="T16" fmla="*/ 2147483647 w 3558"/>
              <a:gd name="T17" fmla="*/ 2147483647 h 811"/>
              <a:gd name="T18" fmla="*/ 2147483647 w 3558"/>
              <a:gd name="T19" fmla="*/ 2147483647 h 811"/>
              <a:gd name="T20" fmla="*/ 2147483647 w 3558"/>
              <a:gd name="T21" fmla="*/ 2147483647 h 811"/>
              <a:gd name="T22" fmla="*/ 2147483647 w 3558"/>
              <a:gd name="T23" fmla="*/ 2147483647 h 811"/>
              <a:gd name="T24" fmla="*/ 2147483647 w 3558"/>
              <a:gd name="T25" fmla="*/ 2147483647 h 811"/>
              <a:gd name="T26" fmla="*/ 2147483647 w 3558"/>
              <a:gd name="T27" fmla="*/ 2147483647 h 8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8"/>
              <a:gd name="T43" fmla="*/ 0 h 811"/>
              <a:gd name="T44" fmla="*/ 3558 w 3558"/>
              <a:gd name="T45" fmla="*/ 811 h 8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8" h="811">
                <a:moveTo>
                  <a:pt x="0" y="811"/>
                </a:moveTo>
                <a:cubicBezTo>
                  <a:pt x="98" y="786"/>
                  <a:pt x="196" y="762"/>
                  <a:pt x="279" y="739"/>
                </a:cubicBezTo>
                <a:cubicBezTo>
                  <a:pt x="362" y="716"/>
                  <a:pt x="427" y="697"/>
                  <a:pt x="495" y="676"/>
                </a:cubicBezTo>
                <a:cubicBezTo>
                  <a:pt x="563" y="655"/>
                  <a:pt x="632" y="634"/>
                  <a:pt x="687" y="610"/>
                </a:cubicBezTo>
                <a:cubicBezTo>
                  <a:pt x="742" y="586"/>
                  <a:pt x="783" y="568"/>
                  <a:pt x="825" y="532"/>
                </a:cubicBezTo>
                <a:cubicBezTo>
                  <a:pt x="867" y="496"/>
                  <a:pt x="902" y="444"/>
                  <a:pt x="939" y="397"/>
                </a:cubicBezTo>
                <a:cubicBezTo>
                  <a:pt x="976" y="350"/>
                  <a:pt x="1011" y="290"/>
                  <a:pt x="1047" y="250"/>
                </a:cubicBezTo>
                <a:cubicBezTo>
                  <a:pt x="1083" y="210"/>
                  <a:pt x="1113" y="184"/>
                  <a:pt x="1155" y="157"/>
                </a:cubicBezTo>
                <a:cubicBezTo>
                  <a:pt x="1197" y="130"/>
                  <a:pt x="1242" y="104"/>
                  <a:pt x="1302" y="85"/>
                </a:cubicBezTo>
                <a:cubicBezTo>
                  <a:pt x="1362" y="66"/>
                  <a:pt x="1427" y="54"/>
                  <a:pt x="1518" y="43"/>
                </a:cubicBezTo>
                <a:cubicBezTo>
                  <a:pt x="1609" y="32"/>
                  <a:pt x="1711" y="25"/>
                  <a:pt x="1848" y="19"/>
                </a:cubicBezTo>
                <a:cubicBezTo>
                  <a:pt x="1985" y="13"/>
                  <a:pt x="2180" y="10"/>
                  <a:pt x="2340" y="7"/>
                </a:cubicBezTo>
                <a:cubicBezTo>
                  <a:pt x="2500" y="4"/>
                  <a:pt x="2605" y="2"/>
                  <a:pt x="2808" y="1"/>
                </a:cubicBezTo>
                <a:cubicBezTo>
                  <a:pt x="3011" y="0"/>
                  <a:pt x="3284" y="0"/>
                  <a:pt x="3558" y="1"/>
                </a:cubicBezTo>
              </a:path>
            </a:pathLst>
          </a:custGeom>
          <a:noFill/>
          <a:ln w="57150">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100377" name="Line 30"/>
          <p:cNvSpPr>
            <a:spLocks noChangeShapeType="1"/>
          </p:cNvSpPr>
          <p:nvPr/>
        </p:nvSpPr>
        <p:spPr bwMode="auto">
          <a:xfrm flipV="1">
            <a:off x="469901" y="4019432"/>
            <a:ext cx="8170863" cy="119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1965"/>
              </a:solidFill>
            </a:endParaRPr>
          </a:p>
        </p:txBody>
      </p:sp>
      <p:sp>
        <p:nvSpPr>
          <p:cNvPr id="834589" name="Freeform 31"/>
          <p:cNvSpPr>
            <a:spLocks/>
          </p:cNvSpPr>
          <p:nvPr/>
        </p:nvSpPr>
        <p:spPr bwMode="gray">
          <a:xfrm>
            <a:off x="504825" y="1471494"/>
            <a:ext cx="6027738" cy="863204"/>
          </a:xfrm>
          <a:custGeom>
            <a:avLst/>
            <a:gdLst>
              <a:gd name="T0" fmla="*/ 0 w 2112"/>
              <a:gd name="T1" fmla="*/ 2147483647 h 592"/>
              <a:gd name="T2" fmla="*/ 2147483647 w 2112"/>
              <a:gd name="T3" fmla="*/ 2147483647 h 592"/>
              <a:gd name="T4" fmla="*/ 2147483647 w 2112"/>
              <a:gd name="T5" fmla="*/ 2147483647 h 592"/>
              <a:gd name="T6" fmla="*/ 2147483647 w 2112"/>
              <a:gd name="T7" fmla="*/ 2147483647 h 592"/>
              <a:gd name="T8" fmla="*/ 2147483647 w 2112"/>
              <a:gd name="T9" fmla="*/ 2147483647 h 592"/>
              <a:gd name="T10" fmla="*/ 2147483647 w 2112"/>
              <a:gd name="T11" fmla="*/ 2147483647 h 592"/>
              <a:gd name="T12" fmla="*/ 0 60000 65536"/>
              <a:gd name="T13" fmla="*/ 0 60000 65536"/>
              <a:gd name="T14" fmla="*/ 0 60000 65536"/>
              <a:gd name="T15" fmla="*/ 0 60000 65536"/>
              <a:gd name="T16" fmla="*/ 0 60000 65536"/>
              <a:gd name="T17" fmla="*/ 0 60000 65536"/>
              <a:gd name="T18" fmla="*/ 0 w 2112"/>
              <a:gd name="T19" fmla="*/ 0 h 592"/>
              <a:gd name="T20" fmla="*/ 2112 w 2112"/>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2112" h="592">
                <a:moveTo>
                  <a:pt x="0" y="592"/>
                </a:moveTo>
                <a:cubicBezTo>
                  <a:pt x="104" y="564"/>
                  <a:pt x="208" y="536"/>
                  <a:pt x="336" y="448"/>
                </a:cubicBezTo>
                <a:cubicBezTo>
                  <a:pt x="464" y="360"/>
                  <a:pt x="608" y="128"/>
                  <a:pt x="768" y="64"/>
                </a:cubicBezTo>
                <a:cubicBezTo>
                  <a:pt x="928" y="0"/>
                  <a:pt x="1144" y="8"/>
                  <a:pt x="1296" y="64"/>
                </a:cubicBezTo>
                <a:cubicBezTo>
                  <a:pt x="1448" y="120"/>
                  <a:pt x="1544" y="312"/>
                  <a:pt x="1680" y="400"/>
                </a:cubicBezTo>
                <a:cubicBezTo>
                  <a:pt x="1816" y="488"/>
                  <a:pt x="2048" y="560"/>
                  <a:pt x="2112" y="592"/>
                </a:cubicBezTo>
              </a:path>
            </a:pathLst>
          </a:custGeom>
          <a:noFill/>
          <a:ln w="5715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834590" name="AutoShape 35"/>
          <p:cNvSpPr>
            <a:spLocks noChangeArrowheads="1"/>
          </p:cNvSpPr>
          <p:nvPr/>
        </p:nvSpPr>
        <p:spPr bwMode="gray">
          <a:xfrm>
            <a:off x="1646240" y="3676533"/>
            <a:ext cx="6950075" cy="322660"/>
          </a:xfrm>
          <a:prstGeom prst="rightArrow">
            <a:avLst>
              <a:gd name="adj1" fmla="val 46907"/>
              <a:gd name="adj2" fmla="val 77858"/>
            </a:avLst>
          </a:prstGeom>
          <a:solidFill>
            <a:srgbClr val="FF6600"/>
          </a:solidFill>
          <a:ln w="9525">
            <a:solidFill>
              <a:srgbClr val="FF6600"/>
            </a:solidFill>
            <a:miter lim="800000"/>
            <a:headEnd/>
            <a:tailEnd/>
          </a:ln>
        </p:spPr>
        <p:txBody>
          <a:bodyPr wrap="none" anchor="ctr"/>
          <a:lstStyle/>
          <a:p>
            <a:pPr algn="ctr" eaLnBrk="0" hangingPunct="0"/>
            <a:r>
              <a:rPr lang="en-US" sz="1400" b="1" dirty="0" err="1" smtClean="0">
                <a:solidFill>
                  <a:srgbClr val="FFFFFF"/>
                </a:solidFill>
              </a:rPr>
              <a:t>Ontwikkeling</a:t>
            </a:r>
            <a:r>
              <a:rPr lang="en-US" sz="1400" b="1" dirty="0" smtClean="0">
                <a:solidFill>
                  <a:srgbClr val="FFFFFF"/>
                </a:solidFill>
              </a:rPr>
              <a:t> van </a:t>
            </a:r>
            <a:r>
              <a:rPr lang="en-US" sz="1400" b="1" dirty="0" err="1" smtClean="0">
                <a:solidFill>
                  <a:srgbClr val="FFFFFF"/>
                </a:solidFill>
              </a:rPr>
              <a:t>macrovasculaire</a:t>
            </a:r>
            <a:r>
              <a:rPr lang="en-US" sz="1400" b="1" dirty="0" smtClean="0">
                <a:solidFill>
                  <a:srgbClr val="FFFFFF"/>
                </a:solidFill>
              </a:rPr>
              <a:t> </a:t>
            </a:r>
            <a:r>
              <a:rPr lang="en-US" sz="1400" b="1" dirty="0" err="1" smtClean="0">
                <a:solidFill>
                  <a:srgbClr val="FFFFFF"/>
                </a:solidFill>
              </a:rPr>
              <a:t>complicaties</a:t>
            </a:r>
            <a:endParaRPr lang="en-US" sz="1400" dirty="0">
              <a:solidFill>
                <a:srgbClr val="FFFFFF"/>
              </a:solidFill>
            </a:endParaRPr>
          </a:p>
        </p:txBody>
      </p:sp>
      <p:grpSp>
        <p:nvGrpSpPr>
          <p:cNvPr id="3" name="Group 31"/>
          <p:cNvGrpSpPr>
            <a:grpSpLocks/>
          </p:cNvGrpSpPr>
          <p:nvPr/>
        </p:nvGrpSpPr>
        <p:grpSpPr bwMode="auto">
          <a:xfrm>
            <a:off x="2976563" y="3491986"/>
            <a:ext cx="5619750" cy="305990"/>
            <a:chOff x="1875" y="3099"/>
            <a:chExt cx="3540" cy="257"/>
          </a:xfrm>
        </p:grpSpPr>
        <p:sp>
          <p:nvSpPr>
            <p:cNvPr id="100381" name="AutoShape 33"/>
            <p:cNvSpPr>
              <a:spLocks noChangeArrowheads="1"/>
            </p:cNvSpPr>
            <p:nvPr/>
          </p:nvSpPr>
          <p:spPr bwMode="gray">
            <a:xfrm>
              <a:off x="2160" y="3099"/>
              <a:ext cx="3255" cy="257"/>
            </a:xfrm>
            <a:prstGeom prst="rightArrow">
              <a:avLst>
                <a:gd name="adj1" fmla="val 49806"/>
                <a:gd name="adj2" fmla="val 90651"/>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1400" b="1" dirty="0" err="1" smtClean="0">
                  <a:solidFill>
                    <a:srgbClr val="000000"/>
                  </a:solidFill>
                </a:rPr>
                <a:t>Ontwikkeling</a:t>
              </a:r>
              <a:r>
                <a:rPr lang="en-US" sz="1400" b="1" dirty="0" smtClean="0">
                  <a:solidFill>
                    <a:srgbClr val="000000"/>
                  </a:solidFill>
                </a:rPr>
                <a:t> van </a:t>
              </a:r>
              <a:r>
                <a:rPr lang="en-US" sz="1400" b="1" dirty="0" err="1" smtClean="0">
                  <a:solidFill>
                    <a:srgbClr val="000000"/>
                  </a:solidFill>
                </a:rPr>
                <a:t>microvasculaire</a:t>
              </a:r>
              <a:r>
                <a:rPr lang="en-US" sz="1400" b="1" dirty="0" smtClean="0">
                  <a:solidFill>
                    <a:srgbClr val="000000"/>
                  </a:solidFill>
                </a:rPr>
                <a:t> </a:t>
              </a:r>
              <a:r>
                <a:rPr lang="en-US" sz="1400" b="1" dirty="0" err="1" smtClean="0">
                  <a:solidFill>
                    <a:srgbClr val="000000"/>
                  </a:solidFill>
                </a:rPr>
                <a:t>complicaties</a:t>
              </a:r>
              <a:endParaRPr lang="en-US" sz="1400" dirty="0">
                <a:solidFill>
                  <a:srgbClr val="000000"/>
                </a:solidFill>
              </a:endParaRPr>
            </a:p>
          </p:txBody>
        </p:sp>
        <p:sp>
          <p:nvSpPr>
            <p:cNvPr id="100382" name="Rectangle 33"/>
            <p:cNvSpPr>
              <a:spLocks noChangeArrowheads="1"/>
            </p:cNvSpPr>
            <p:nvPr/>
          </p:nvSpPr>
          <p:spPr bwMode="gray">
            <a:xfrm>
              <a:off x="1875" y="3163"/>
              <a:ext cx="288" cy="130"/>
            </a:xfrm>
            <a:prstGeom prst="rect">
              <a:avLst/>
            </a:prstGeom>
            <a:solidFill>
              <a:srgbClr val="FF99CC"/>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srgbClr val="001965"/>
                </a:solidFill>
              </a:endParaRPr>
            </a:p>
          </p:txBody>
        </p:sp>
      </p:grpSp>
      <p:sp>
        <p:nvSpPr>
          <p:cNvPr id="834583" name="Freeform 25"/>
          <p:cNvSpPr>
            <a:spLocks/>
          </p:cNvSpPr>
          <p:nvPr/>
        </p:nvSpPr>
        <p:spPr bwMode="gray">
          <a:xfrm>
            <a:off x="476251" y="2852619"/>
            <a:ext cx="6145213" cy="772716"/>
          </a:xfrm>
          <a:custGeom>
            <a:avLst/>
            <a:gdLst>
              <a:gd name="T0" fmla="*/ 0 w 1584"/>
              <a:gd name="T1" fmla="*/ 2147483647 h 192"/>
              <a:gd name="T2" fmla="*/ 2147483647 w 1584"/>
              <a:gd name="T3" fmla="*/ 2147483647 h 192"/>
              <a:gd name="T4" fmla="*/ 2147483647 w 1584"/>
              <a:gd name="T5" fmla="*/ 0 h 192"/>
              <a:gd name="T6" fmla="*/ 0 60000 65536"/>
              <a:gd name="T7" fmla="*/ 0 60000 65536"/>
              <a:gd name="T8" fmla="*/ 0 60000 65536"/>
              <a:gd name="T9" fmla="*/ 0 w 1584"/>
              <a:gd name="T10" fmla="*/ 0 h 192"/>
              <a:gd name="T11" fmla="*/ 1584 w 1584"/>
              <a:gd name="T12" fmla="*/ 192 h 192"/>
            </a:gdLst>
            <a:ahLst/>
            <a:cxnLst>
              <a:cxn ang="T6">
                <a:pos x="T0" y="T1"/>
              </a:cxn>
              <a:cxn ang="T7">
                <a:pos x="T2" y="T3"/>
              </a:cxn>
              <a:cxn ang="T8">
                <a:pos x="T4" y="T5"/>
              </a:cxn>
            </a:cxnLst>
            <a:rect l="T9" t="T10" r="T11" b="T12"/>
            <a:pathLst>
              <a:path w="1584" h="192">
                <a:moveTo>
                  <a:pt x="0" y="192"/>
                </a:moveTo>
                <a:cubicBezTo>
                  <a:pt x="228" y="184"/>
                  <a:pt x="456" y="176"/>
                  <a:pt x="720" y="144"/>
                </a:cubicBezTo>
                <a:cubicBezTo>
                  <a:pt x="984" y="112"/>
                  <a:pt x="1440" y="24"/>
                  <a:pt x="1584" y="0"/>
                </a:cubicBezTo>
              </a:path>
            </a:pathLst>
          </a:custGeom>
          <a:noFill/>
          <a:ln w="57150">
            <a:solidFill>
              <a:srgbClr val="FF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1965"/>
              </a:solidFill>
            </a:endParaRPr>
          </a:p>
        </p:txBody>
      </p:sp>
      <p:sp>
        <p:nvSpPr>
          <p:cNvPr id="4" name="Rectangle 3"/>
          <p:cNvSpPr/>
          <p:nvPr/>
        </p:nvSpPr>
        <p:spPr>
          <a:xfrm>
            <a:off x="3402292" y="1372672"/>
            <a:ext cx="3276600" cy="21521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97852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34590"/>
                                        </p:tgtEl>
                                        <p:attrNameLst>
                                          <p:attrName>style.visibility</p:attrName>
                                        </p:attrNameLst>
                                      </p:cBhvr>
                                      <p:to>
                                        <p:strVal val="visible"/>
                                      </p:to>
                                    </p:set>
                                    <p:animEffect transition="in" filter="wipe(left)">
                                      <p:cBhvr>
                                        <p:cTn id="10" dur="1250"/>
                                        <p:tgtEl>
                                          <p:spTgt spid="834590"/>
                                        </p:tgtEl>
                                      </p:cBhvr>
                                    </p:animEffect>
                                  </p:childTnLst>
                                </p:cTn>
                              </p:par>
                              <p:par>
                                <p:cTn id="11" presetID="22" presetClass="exit" presetSubtype="8" fill="hold" grpId="0" nodeType="withEffect">
                                  <p:stCondLst>
                                    <p:cond delay="0"/>
                                  </p:stCondLst>
                                  <p:childTnLst>
                                    <p:animEffect transition="out" filter="wipe(left)">
                                      <p:cBhvr>
                                        <p:cTn id="12" dur="1250"/>
                                        <p:tgtEl>
                                          <p:spTgt spid="4"/>
                                        </p:tgtEl>
                                      </p:cBhvr>
                                    </p:animEffect>
                                    <p:set>
                                      <p:cBhvr>
                                        <p:cTn id="13" dur="1" fill="hold">
                                          <p:stCondLst>
                                            <p:cond delay="1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90"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248" y="684208"/>
            <a:ext cx="4212222" cy="3024000"/>
          </a:xfrm>
          <a:prstGeom prst="rect">
            <a:avLst/>
          </a:prstGeom>
        </p:spPr>
      </p:pic>
      <p:sp>
        <p:nvSpPr>
          <p:cNvPr id="189442" name="Title 2"/>
          <p:cNvSpPr>
            <a:spLocks noGrp="1"/>
          </p:cNvSpPr>
          <p:nvPr>
            <p:ph type="title"/>
          </p:nvPr>
        </p:nvSpPr>
        <p:spPr>
          <a:xfrm>
            <a:off x="317500" y="515938"/>
            <a:ext cx="8509000" cy="390525"/>
          </a:xfrm>
        </p:spPr>
        <p:txBody>
          <a:bodyPr/>
          <a:lstStyle/>
          <a:p>
            <a:r>
              <a:rPr lang="en-GB" altLang="nl-NL" sz="1800" dirty="0" err="1" smtClean="0">
                <a:ea typeface="ヒラギノ角ゴ Pro W3"/>
                <a:cs typeface="Verdana" pitchFamily="34" charset="0"/>
              </a:rPr>
              <a:t>Insuline</a:t>
            </a:r>
            <a:r>
              <a:rPr lang="en-GB" altLang="nl-NL" sz="1800" dirty="0" smtClean="0">
                <a:ea typeface="ヒラギノ角ゴ Pro W3"/>
                <a:cs typeface="Verdana" pitchFamily="34" charset="0"/>
              </a:rPr>
              <a:t> </a:t>
            </a:r>
            <a:r>
              <a:rPr lang="en-GB" altLang="nl-NL" sz="1800" dirty="0" err="1" smtClean="0">
                <a:ea typeface="ヒラギノ角ゴ Pro W3"/>
                <a:cs typeface="Verdana" pitchFamily="34" charset="0"/>
              </a:rPr>
              <a:t>degludec</a:t>
            </a:r>
            <a:r>
              <a:rPr lang="en-GB" sz="1800" dirty="0" smtClean="0"/>
              <a:t> — </a:t>
            </a:r>
            <a:r>
              <a:rPr lang="en-GB" altLang="nl-NL" sz="1800" dirty="0" err="1" smtClean="0">
                <a:ea typeface="ヒラギノ角ゴ Pro W3"/>
                <a:cs typeface="Verdana" pitchFamily="34" charset="0"/>
              </a:rPr>
              <a:t>pensysteem</a:t>
            </a:r>
            <a:r>
              <a:rPr lang="en-GB" altLang="nl-NL" sz="1800" dirty="0" smtClean="0">
                <a:ea typeface="ヒラギノ角ゴ Pro W3"/>
                <a:cs typeface="Verdana" pitchFamily="34" charset="0"/>
              </a:rPr>
              <a:t/>
            </a:r>
            <a:br>
              <a:rPr lang="en-GB" altLang="nl-NL" sz="1800" dirty="0" smtClean="0">
                <a:ea typeface="ヒラギノ角ゴ Pro W3"/>
                <a:cs typeface="Verdana" pitchFamily="34" charset="0"/>
              </a:rPr>
            </a:br>
            <a:endParaRPr lang="en-GB" altLang="nl-NL" sz="1600" dirty="0" smtClean="0">
              <a:solidFill>
                <a:schemeClr val="accent1"/>
              </a:solidFill>
            </a:endParaRPr>
          </a:p>
        </p:txBody>
      </p:sp>
      <p:sp>
        <p:nvSpPr>
          <p:cNvPr id="189445" name="TextBox 33"/>
          <p:cNvSpPr txBox="1">
            <a:spLocks noChangeArrowheads="1"/>
          </p:cNvSpPr>
          <p:nvPr/>
        </p:nvSpPr>
        <p:spPr bwMode="auto">
          <a:xfrm>
            <a:off x="317500" y="4731053"/>
            <a:ext cx="7646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a:solidFill>
                  <a:schemeClr val="tx1"/>
                </a:solidFill>
                <a:latin typeface="Verdana" pitchFamily="34" charset="0"/>
                <a:cs typeface="Arial" pitchFamily="34" charset="0"/>
              </a:defRPr>
            </a:lvl1pPr>
            <a:lvl2pPr marL="742950" indent="-285750" defTabSz="685800" eaLnBrk="0" hangingPunct="0">
              <a:defRPr>
                <a:solidFill>
                  <a:schemeClr val="tx1"/>
                </a:solidFill>
                <a:latin typeface="Verdana" pitchFamily="34" charset="0"/>
                <a:cs typeface="Arial" pitchFamily="34" charset="0"/>
              </a:defRPr>
            </a:lvl2pPr>
            <a:lvl3pPr marL="1143000" indent="-228600" defTabSz="685800" eaLnBrk="0" hangingPunct="0">
              <a:defRPr>
                <a:solidFill>
                  <a:schemeClr val="tx1"/>
                </a:solidFill>
                <a:latin typeface="Verdana" pitchFamily="34" charset="0"/>
                <a:cs typeface="Arial" pitchFamily="34" charset="0"/>
              </a:defRPr>
            </a:lvl3pPr>
            <a:lvl4pPr marL="1600200" indent="-228600" defTabSz="685800" eaLnBrk="0" hangingPunct="0">
              <a:defRPr>
                <a:solidFill>
                  <a:schemeClr val="tx1"/>
                </a:solidFill>
                <a:latin typeface="Verdana" pitchFamily="34" charset="0"/>
                <a:cs typeface="Arial" pitchFamily="34" charset="0"/>
              </a:defRPr>
            </a:lvl4pPr>
            <a:lvl5pPr marL="2057400" indent="-228600" defTabSz="685800" eaLnBrk="0" hangingPunct="0">
              <a:defRPr>
                <a:solidFill>
                  <a:schemeClr val="tx1"/>
                </a:solidFill>
                <a:latin typeface="Verdana" pitchFamily="34" charset="0"/>
                <a:cs typeface="Arial" pitchFamily="34" charset="0"/>
              </a:defRPr>
            </a:lvl5pPr>
            <a:lvl6pPr marL="2514600" indent="-228600" defTabSz="6858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6858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6858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685800" eaLnBrk="0" fontAlgn="base" hangingPunct="0">
              <a:spcBef>
                <a:spcPct val="0"/>
              </a:spcBef>
              <a:spcAft>
                <a:spcPct val="0"/>
              </a:spcAft>
              <a:defRPr>
                <a:solidFill>
                  <a:schemeClr val="tx1"/>
                </a:solidFill>
                <a:latin typeface="Verdana" pitchFamily="34" charset="0"/>
                <a:cs typeface="Arial" pitchFamily="34" charset="0"/>
              </a:defRPr>
            </a:lvl9pPr>
          </a:lstStyle>
          <a:p>
            <a:pPr eaLnBrk="1" fontAlgn="base" hangingPunct="1">
              <a:spcBef>
                <a:spcPct val="0"/>
              </a:spcBef>
              <a:spcAft>
                <a:spcPct val="0"/>
              </a:spcAft>
            </a:pPr>
            <a:r>
              <a:rPr lang="en-GB" altLang="nl-NL" sz="800" dirty="0" err="1" smtClean="0">
                <a:solidFill>
                  <a:srgbClr val="001965"/>
                </a:solidFill>
              </a:rPr>
              <a:t>Bron</a:t>
            </a:r>
            <a:r>
              <a:rPr lang="en-GB" altLang="nl-NL" sz="800" dirty="0" smtClean="0">
                <a:solidFill>
                  <a:srgbClr val="001965"/>
                </a:solidFill>
              </a:rPr>
              <a:t>: </a:t>
            </a:r>
            <a:r>
              <a:rPr lang="en-GB" altLang="nl-NL" sz="800" dirty="0" err="1" smtClean="0">
                <a:solidFill>
                  <a:srgbClr val="001965"/>
                </a:solidFill>
              </a:rPr>
              <a:t>productinformatie</a:t>
            </a:r>
            <a:r>
              <a:rPr lang="en-GB" altLang="nl-NL" sz="800" dirty="0" smtClean="0">
                <a:solidFill>
                  <a:srgbClr val="001965"/>
                </a:solidFill>
              </a:rPr>
              <a:t> van het </a:t>
            </a:r>
            <a:r>
              <a:rPr lang="en-GB" altLang="nl-NL" sz="800" dirty="0" err="1" smtClean="0">
                <a:solidFill>
                  <a:srgbClr val="001965"/>
                </a:solidFill>
              </a:rPr>
              <a:t>betreffende</a:t>
            </a:r>
            <a:r>
              <a:rPr lang="en-GB" altLang="nl-NL" sz="800" dirty="0" smtClean="0">
                <a:solidFill>
                  <a:srgbClr val="001965"/>
                </a:solidFill>
              </a:rPr>
              <a:t> </a:t>
            </a:r>
            <a:r>
              <a:rPr lang="en-GB" altLang="nl-NL" sz="800" dirty="0" err="1" smtClean="0">
                <a:solidFill>
                  <a:srgbClr val="001965"/>
                </a:solidFill>
              </a:rPr>
              <a:t>geneesmiddel</a:t>
            </a:r>
            <a:r>
              <a:rPr lang="en-GB" altLang="nl-NL" sz="800" dirty="0" smtClean="0">
                <a:solidFill>
                  <a:srgbClr val="001965"/>
                </a:solidFill>
              </a:rPr>
              <a:t> (www.cbg-meb.nl)</a:t>
            </a:r>
            <a:endParaRPr lang="en-GB" altLang="nl-NL" sz="800" baseline="30000" dirty="0">
              <a:solidFill>
                <a:srgbClr val="001965"/>
              </a:solidFill>
            </a:endParaRPr>
          </a:p>
        </p:txBody>
      </p:sp>
      <p:sp>
        <p:nvSpPr>
          <p:cNvPr id="2" name="TextBox 1"/>
          <p:cNvSpPr txBox="1"/>
          <p:nvPr/>
        </p:nvSpPr>
        <p:spPr>
          <a:xfrm>
            <a:off x="686132" y="3906397"/>
            <a:ext cx="7272338" cy="553998"/>
          </a:xfrm>
          <a:prstGeom prst="rect">
            <a:avLst/>
          </a:prstGeom>
          <a:noFill/>
        </p:spPr>
        <p:txBody>
          <a:bodyPr wrap="square" rtlCol="0">
            <a:spAutoFit/>
          </a:bodyPr>
          <a:lstStyle/>
          <a:p>
            <a:pPr marL="285750" indent="-285750">
              <a:buFont typeface="Arial" panose="020B0604020202020204" pitchFamily="34" charset="0"/>
              <a:buChar char="•"/>
            </a:pPr>
            <a:r>
              <a:rPr lang="en-GB" sz="1500" dirty="0" err="1" smtClean="0">
                <a:solidFill>
                  <a:srgbClr val="001965"/>
                </a:solidFill>
              </a:rPr>
              <a:t>Insuline</a:t>
            </a:r>
            <a:r>
              <a:rPr lang="en-GB" sz="1500" dirty="0" smtClean="0">
                <a:solidFill>
                  <a:srgbClr val="001965"/>
                </a:solidFill>
              </a:rPr>
              <a:t> </a:t>
            </a:r>
            <a:r>
              <a:rPr lang="en-GB" sz="1500" dirty="0" err="1" smtClean="0">
                <a:solidFill>
                  <a:srgbClr val="001965"/>
                </a:solidFill>
              </a:rPr>
              <a:t>degludec</a:t>
            </a:r>
            <a:r>
              <a:rPr lang="en-GB" sz="1500" dirty="0" smtClean="0">
                <a:solidFill>
                  <a:srgbClr val="001965"/>
                </a:solidFill>
              </a:rPr>
              <a:t> </a:t>
            </a:r>
            <a:r>
              <a:rPr lang="en-GB" sz="1500" dirty="0" err="1" smtClean="0">
                <a:solidFill>
                  <a:srgbClr val="001965"/>
                </a:solidFill>
              </a:rPr>
              <a:t>kan</a:t>
            </a:r>
            <a:r>
              <a:rPr lang="en-GB" sz="1500" dirty="0" smtClean="0">
                <a:solidFill>
                  <a:srgbClr val="001965"/>
                </a:solidFill>
              </a:rPr>
              <a:t> </a:t>
            </a:r>
            <a:r>
              <a:rPr lang="en-GB" sz="1500" dirty="0" err="1" smtClean="0">
                <a:solidFill>
                  <a:srgbClr val="001965"/>
                </a:solidFill>
              </a:rPr>
              <a:t>na</a:t>
            </a:r>
            <a:r>
              <a:rPr lang="en-GB" sz="1500" dirty="0" smtClean="0">
                <a:solidFill>
                  <a:srgbClr val="001965"/>
                </a:solidFill>
              </a:rPr>
              <a:t> </a:t>
            </a:r>
            <a:r>
              <a:rPr lang="en-GB" sz="1500" dirty="0" err="1" smtClean="0">
                <a:solidFill>
                  <a:srgbClr val="001965"/>
                </a:solidFill>
              </a:rPr>
              <a:t>ingebruikname</a:t>
            </a:r>
            <a:r>
              <a:rPr lang="en-GB" sz="1500" dirty="0" smtClean="0">
                <a:solidFill>
                  <a:srgbClr val="001965"/>
                </a:solidFill>
              </a:rPr>
              <a:t> </a:t>
            </a:r>
            <a:r>
              <a:rPr lang="en-GB" sz="1500" dirty="0" err="1" smtClean="0">
                <a:solidFill>
                  <a:srgbClr val="001965"/>
                </a:solidFill>
              </a:rPr>
              <a:t>maximaal</a:t>
            </a:r>
            <a:r>
              <a:rPr lang="en-GB" sz="1500" dirty="0" smtClean="0">
                <a:solidFill>
                  <a:srgbClr val="001965"/>
                </a:solidFill>
              </a:rPr>
              <a:t> 8 </a:t>
            </a:r>
            <a:r>
              <a:rPr lang="en-GB" sz="1500" dirty="0" err="1" smtClean="0">
                <a:solidFill>
                  <a:srgbClr val="001965"/>
                </a:solidFill>
              </a:rPr>
              <a:t>weken</a:t>
            </a:r>
            <a:r>
              <a:rPr lang="en-GB" sz="1500" dirty="0" smtClean="0">
                <a:solidFill>
                  <a:srgbClr val="001965"/>
                </a:solidFill>
              </a:rPr>
              <a:t> </a:t>
            </a:r>
            <a:r>
              <a:rPr lang="en-GB" sz="1500" dirty="0" err="1" smtClean="0">
                <a:solidFill>
                  <a:srgbClr val="001965"/>
                </a:solidFill>
              </a:rPr>
              <a:t>beneden</a:t>
            </a:r>
            <a:r>
              <a:rPr lang="en-GB" sz="1500" dirty="0" smtClean="0">
                <a:solidFill>
                  <a:srgbClr val="001965"/>
                </a:solidFill>
              </a:rPr>
              <a:t> 30°C </a:t>
            </a:r>
            <a:r>
              <a:rPr lang="en-GB" sz="1500" dirty="0" err="1" smtClean="0">
                <a:solidFill>
                  <a:srgbClr val="001965"/>
                </a:solidFill>
              </a:rPr>
              <a:t>bewaard</a:t>
            </a:r>
            <a:r>
              <a:rPr lang="en-GB" sz="1500" dirty="0" smtClean="0">
                <a:solidFill>
                  <a:srgbClr val="001965"/>
                </a:solidFill>
              </a:rPr>
              <a:t> </a:t>
            </a:r>
            <a:r>
              <a:rPr lang="en-GB" sz="1500" dirty="0" err="1" smtClean="0">
                <a:solidFill>
                  <a:srgbClr val="001965"/>
                </a:solidFill>
              </a:rPr>
              <a:t>worden</a:t>
            </a:r>
            <a:endParaRPr lang="en-GB" sz="1500" dirty="0">
              <a:solidFill>
                <a:srgbClr val="001965"/>
              </a:solidFill>
            </a:endParaRPr>
          </a:p>
        </p:txBody>
      </p:sp>
      <p:sp>
        <p:nvSpPr>
          <p:cNvPr id="3" name="TextBox 2"/>
          <p:cNvSpPr txBox="1"/>
          <p:nvPr/>
        </p:nvSpPr>
        <p:spPr>
          <a:xfrm>
            <a:off x="279750" y="1721335"/>
            <a:ext cx="3760621" cy="553998"/>
          </a:xfrm>
          <a:prstGeom prst="rect">
            <a:avLst/>
          </a:prstGeom>
          <a:noFill/>
        </p:spPr>
        <p:txBody>
          <a:bodyPr wrap="square" rtlCol="0">
            <a:spAutoFit/>
          </a:bodyPr>
          <a:lstStyle/>
          <a:p>
            <a:r>
              <a:rPr lang="en-GB" sz="1500" dirty="0" err="1" smtClean="0"/>
              <a:t>Insuline</a:t>
            </a:r>
            <a:r>
              <a:rPr lang="en-GB" sz="1500" dirty="0" smtClean="0"/>
              <a:t> </a:t>
            </a:r>
            <a:r>
              <a:rPr lang="en-GB" sz="1500" dirty="0" err="1" smtClean="0"/>
              <a:t>degludec</a:t>
            </a:r>
            <a:r>
              <a:rPr lang="en-GB" sz="1500" dirty="0" smtClean="0"/>
              <a:t> </a:t>
            </a:r>
            <a:r>
              <a:rPr lang="en-GB" sz="1500" dirty="0" err="1" smtClean="0"/>
              <a:t>wordt</a:t>
            </a:r>
            <a:r>
              <a:rPr lang="en-GB" sz="1500" dirty="0" smtClean="0"/>
              <a:t> </a:t>
            </a:r>
            <a:r>
              <a:rPr lang="en-GB" sz="1500" dirty="0" err="1" smtClean="0"/>
              <a:t>geleverd</a:t>
            </a:r>
            <a:r>
              <a:rPr lang="en-GB" sz="1500" dirty="0" smtClean="0"/>
              <a:t> in </a:t>
            </a:r>
            <a:r>
              <a:rPr lang="en-GB" sz="1500" dirty="0" err="1" smtClean="0"/>
              <a:t>een</a:t>
            </a:r>
            <a:r>
              <a:rPr lang="en-GB" sz="1500" dirty="0" smtClean="0"/>
              <a:t> </a:t>
            </a:r>
            <a:r>
              <a:rPr lang="en-GB" sz="1500" dirty="0" err="1" smtClean="0"/>
              <a:t>voorgevulde</a:t>
            </a:r>
            <a:r>
              <a:rPr lang="en-GB" sz="1500" dirty="0" smtClean="0"/>
              <a:t> pen (</a:t>
            </a:r>
            <a:r>
              <a:rPr lang="en-GB" sz="1500" dirty="0" err="1" smtClean="0"/>
              <a:t>FlexTouch</a:t>
            </a:r>
            <a:r>
              <a:rPr lang="en-GB" altLang="nl-NL" sz="1500" baseline="30000" dirty="0" smtClean="0">
                <a:solidFill>
                  <a:srgbClr val="001965"/>
                </a:solidFill>
              </a:rPr>
              <a:t>®</a:t>
            </a:r>
            <a:r>
              <a:rPr lang="en-GB" altLang="nl-NL" sz="1500" dirty="0" smtClean="0"/>
              <a:t>)</a:t>
            </a:r>
            <a:endParaRPr lang="en-GB" altLang="nl-NL" sz="1500" baseline="30000" dirty="0">
              <a:solidFill>
                <a:srgbClr val="001965"/>
              </a:solidFill>
            </a:endParaRPr>
          </a:p>
        </p:txBody>
      </p:sp>
      <p:sp>
        <p:nvSpPr>
          <p:cNvPr id="4" name="TextBox 3"/>
          <p:cNvSpPr txBox="1"/>
          <p:nvPr/>
        </p:nvSpPr>
        <p:spPr>
          <a:xfrm>
            <a:off x="7650495" y="1569797"/>
            <a:ext cx="1089468" cy="276999"/>
          </a:xfrm>
          <a:prstGeom prst="rect">
            <a:avLst/>
          </a:prstGeom>
          <a:noFill/>
        </p:spPr>
        <p:txBody>
          <a:bodyPr wrap="square" rtlCol="0">
            <a:spAutoFit/>
          </a:bodyPr>
          <a:lstStyle/>
          <a:p>
            <a:r>
              <a:rPr lang="en-GB" sz="1200" b="1" dirty="0" smtClean="0"/>
              <a:t>200 E/ml</a:t>
            </a:r>
            <a:endParaRPr lang="en-GB" sz="1200" b="1" dirty="0"/>
          </a:p>
        </p:txBody>
      </p:sp>
      <p:sp>
        <p:nvSpPr>
          <p:cNvPr id="35" name="TextBox 34"/>
          <p:cNvSpPr txBox="1"/>
          <p:nvPr/>
        </p:nvSpPr>
        <p:spPr>
          <a:xfrm>
            <a:off x="7650495" y="2566747"/>
            <a:ext cx="1176005" cy="276999"/>
          </a:xfrm>
          <a:prstGeom prst="rect">
            <a:avLst/>
          </a:prstGeom>
          <a:noFill/>
        </p:spPr>
        <p:txBody>
          <a:bodyPr wrap="square" rtlCol="0">
            <a:spAutoFit/>
          </a:bodyPr>
          <a:lstStyle/>
          <a:p>
            <a:r>
              <a:rPr lang="en-GB" sz="1200" b="1" dirty="0"/>
              <a:t>1</a:t>
            </a:r>
            <a:r>
              <a:rPr lang="en-GB" sz="1200" b="1" dirty="0" smtClean="0"/>
              <a:t>00 E/ml</a:t>
            </a:r>
            <a:endParaRPr lang="en-GB" sz="1200" b="1" dirty="0"/>
          </a:p>
        </p:txBody>
      </p:sp>
    </p:spTree>
    <p:extLst>
      <p:ext uri="{BB962C8B-B14F-4D97-AF65-F5344CB8AC3E}">
        <p14:creationId xmlns:p14="http://schemas.microsoft.com/office/powerpoint/2010/main" val="1398501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t>19:00-19:30	NHG intensiveren: optimaliseren, intensiveren 2 of 4 x daags schema</a:t>
            </a:r>
          </a:p>
          <a:p>
            <a:endParaRPr lang="en-GB" b="1" dirty="0"/>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solidFill>
                  <a:schemeClr val="bg1">
                    <a:lumMod val="50000"/>
                  </a:schemeClr>
                </a:solidFill>
              </a:rPr>
              <a:t>	</a:t>
            </a:r>
            <a:endParaRPr lang="en-GB" b="1" dirty="0">
              <a:solidFill>
                <a:schemeClr val="bg1">
                  <a:lumMod val="50000"/>
                </a:schemeClr>
              </a:solidFill>
            </a:endParaRPr>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kennistoets</a:t>
            </a:r>
          </a:p>
          <a:p>
            <a:pPr marL="0" indent="0" eaLnBrk="1" fontAlgn="auto" hangingPunct="1">
              <a:spcAft>
                <a:spcPts val="0"/>
              </a:spcAft>
              <a:buNone/>
              <a:defRPr/>
            </a:pPr>
            <a:endParaRPr lang="en-GB" sz="1800" dirty="0" smtClean="0">
              <a:solidFill>
                <a:schemeClr val="bg1">
                  <a:lumMod val="50000"/>
                </a:schemeClr>
              </a:solidFill>
            </a:endParaRPr>
          </a:p>
          <a:p>
            <a:endParaRPr lang="en-GB" sz="1800" dirty="0" smtClean="0">
              <a:solidFill>
                <a:schemeClr val="bg1">
                  <a:lumMod val="50000"/>
                </a:schemeClr>
              </a:solidFill>
            </a:endParaRPr>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Medicamenteuze behandeling - 2013</a:t>
            </a:r>
            <a:r>
              <a:rPr lang="nl-NL" sz="1800" baseline="30000" dirty="0" smtClean="0"/>
              <a:t>1</a:t>
            </a:r>
            <a:endParaRPr lang="nl-NL" sz="1800" dirty="0" smtClean="0"/>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2</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een SU toe*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3</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NPH-insuline eenmaaldaags toe </a:t>
            </a:r>
            <a:r>
              <a:rPr lang="nl-NL" sz="1100" baseline="30000" noProof="1" smtClean="0">
                <a:solidFill>
                  <a:srgbClr val="FFFFFF"/>
                </a:solidFill>
                <a:ea typeface="MS PGothic" pitchFamily="34" charset="-128"/>
              </a:rPr>
              <a:t>†</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4b</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2" name="TextBox 1"/>
          <p:cNvSpPr txBox="1"/>
          <p:nvPr/>
        </p:nvSpPr>
        <p:spPr>
          <a:xfrm>
            <a:off x="192157" y="4820982"/>
            <a:ext cx="7282069"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a:t>
            </a:r>
            <a:endParaRPr lang="nl-NL"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nl-NL" sz="800" dirty="0" smtClean="0">
                <a:solidFill>
                  <a:srgbClr val="001965"/>
                </a:solidFill>
              </a:rPr>
              <a:t>SU: Sulfonylureumderivaat</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Stappenplan medicamenteuze behandeling</a:t>
            </a:r>
            <a:endParaRPr lang="nl-NL"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nl-NL" sz="900" dirty="0" smtClean="0">
                <a:solidFill>
                  <a:srgbClr val="001965"/>
                </a:solidFill>
              </a:rPr>
              <a:t>* Van de </a:t>
            </a:r>
            <a:r>
              <a:rPr lang="nl-NL" sz="900" dirty="0" err="1" smtClean="0">
                <a:solidFill>
                  <a:srgbClr val="001965"/>
                </a:solidFill>
              </a:rPr>
              <a:t>sulfonylureumderivaten</a:t>
            </a:r>
            <a:r>
              <a:rPr lang="nl-NL" sz="900" dirty="0" smtClean="0">
                <a:solidFill>
                  <a:srgbClr val="001965"/>
                </a:solidFill>
              </a:rPr>
              <a:t> gaat de voorkeur uit naar </a:t>
            </a:r>
            <a:r>
              <a:rPr lang="nl-NL" sz="900" dirty="0" err="1" smtClean="0">
                <a:solidFill>
                  <a:srgbClr val="001965"/>
                </a:solidFill>
              </a:rPr>
              <a:t>gliclazide</a:t>
            </a:r>
            <a:endParaRPr lang="nl-NL" sz="900" dirty="0" smtClean="0">
              <a:solidFill>
                <a:srgbClr val="001965"/>
              </a:solidFill>
            </a:endParaRPr>
          </a:p>
          <a:p>
            <a:r>
              <a:rPr lang="nl-NL" sz="900" dirty="0" smtClean="0">
                <a:solidFill>
                  <a:srgbClr val="001965"/>
                </a:solidFill>
              </a:rPr>
              <a:t> </a:t>
            </a:r>
            <a:r>
              <a:rPr lang="nl-NL" sz="900" baseline="30000" noProof="1" smtClean="0">
                <a:solidFill>
                  <a:srgbClr val="001965"/>
                </a:solidFill>
                <a:ea typeface="MS PGothic" pitchFamily="34" charset="-128"/>
              </a:rPr>
              <a:t>† </a:t>
            </a:r>
            <a:r>
              <a:rPr lang="nl-NL" sz="900" noProof="1" smtClean="0">
                <a:solidFill>
                  <a:srgbClr val="001965"/>
                </a:solidFill>
                <a:ea typeface="MS PGothic" pitchFamily="34" charset="-128"/>
              </a:rPr>
              <a:t>Bij nachtelijke </a:t>
            </a:r>
            <a:r>
              <a:rPr lang="nl-NL" sz="900" dirty="0" err="1" smtClean="0">
                <a:solidFill>
                  <a:srgbClr val="001965"/>
                </a:solidFill>
              </a:rPr>
              <a:t>hypoglykemieën</a:t>
            </a:r>
            <a:r>
              <a:rPr lang="nl-NL" sz="900" noProof="1" smtClean="0">
                <a:solidFill>
                  <a:srgbClr val="001965"/>
                </a:solidFill>
                <a:ea typeface="MS PGothic" pitchFamily="34" charset="-128"/>
              </a:rPr>
              <a:t> kan worden overgestapt op een langwerkend analoog</a:t>
            </a:r>
            <a:endParaRPr lang="nl-NL" sz="900" noProof="1">
              <a:solidFill>
                <a:srgbClr val="001965"/>
              </a:solidFill>
              <a:ea typeface="MS PGothic" pitchFamily="34" charset="-128"/>
            </a:endParaRPr>
          </a:p>
        </p:txBody>
      </p:sp>
      <p:sp>
        <p:nvSpPr>
          <p:cNvPr id="21" name="Rectangle 20"/>
          <p:cNvSpPr/>
          <p:nvPr/>
        </p:nvSpPr>
        <p:spPr>
          <a:xfrm>
            <a:off x="7073900" y="1020417"/>
            <a:ext cx="1160946"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9" name="TextBox 8"/>
          <p:cNvSpPr txBox="1"/>
          <p:nvPr/>
        </p:nvSpPr>
        <p:spPr>
          <a:xfrm>
            <a:off x="7073900" y="1020417"/>
            <a:ext cx="1160946" cy="307777"/>
          </a:xfrm>
          <a:prstGeom prst="rect">
            <a:avLst/>
          </a:prstGeom>
          <a:noFill/>
        </p:spPr>
        <p:txBody>
          <a:bodyPr wrap="square" rtlCol="0">
            <a:spAutoFit/>
          </a:bodyPr>
          <a:lstStyle/>
          <a:p>
            <a:pPr algn="ctr"/>
            <a:r>
              <a:rPr lang="nl-NL" sz="1400" b="1" dirty="0" smtClean="0">
                <a:solidFill>
                  <a:srgbClr val="001965"/>
                </a:solidFill>
              </a:rPr>
              <a:t>Intensief</a:t>
            </a:r>
            <a:endParaRPr lang="nl-NL" sz="1400" b="1" dirty="0">
              <a:solidFill>
                <a:srgbClr val="001965"/>
              </a:solidFill>
            </a:endParaRPr>
          </a:p>
        </p:txBody>
      </p: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220841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1312223"/>
            <a:ext cx="7891535" cy="2955789"/>
          </a:xfrm>
        </p:spPr>
        <p:txBody>
          <a:bodyPr/>
          <a:lstStyle/>
          <a:p>
            <a:pPr lvl="1"/>
            <a:endParaRPr lang="en-US" dirty="0" smtClean="0"/>
          </a:p>
          <a:p>
            <a:pPr marL="265112" lvl="1" indent="0">
              <a:buNone/>
            </a:pPr>
            <a:r>
              <a:rPr lang="en-US" dirty="0" smtClean="0"/>
              <a:t>	</a:t>
            </a:r>
          </a:p>
          <a:p>
            <a:pPr marL="265112" lvl="1" indent="0">
              <a:buNone/>
            </a:pPr>
            <a:r>
              <a:rPr lang="en-US" dirty="0" smtClean="0"/>
              <a:t>	Halen </a:t>
            </a:r>
            <a:r>
              <a:rPr lang="en-US" dirty="0"/>
              <a:t>we de </a:t>
            </a:r>
            <a:r>
              <a:rPr lang="en-US" dirty="0" err="1"/>
              <a:t>streefwaarden</a:t>
            </a:r>
            <a:r>
              <a:rPr lang="nl-NL" dirty="0" smtClean="0"/>
              <a:t>?</a:t>
            </a:r>
          </a:p>
          <a:p>
            <a:pPr marL="265112" lvl="1" indent="0">
              <a:buNone/>
            </a:pPr>
            <a:endParaRPr lang="nl-NL" dirty="0" smtClean="0"/>
          </a:p>
          <a:p>
            <a:pPr marL="265112" lvl="1" indent="0">
              <a:buNone/>
            </a:pPr>
            <a:r>
              <a:rPr lang="nl-NL" dirty="0" smtClean="0"/>
              <a:t>	Hoe intensiveren?</a:t>
            </a:r>
          </a:p>
          <a:p>
            <a:pPr marL="265112" lvl="1" indent="0">
              <a:buNone/>
            </a:pPr>
            <a:endParaRPr lang="nl-NL" dirty="0"/>
          </a:p>
          <a:p>
            <a:pPr marL="265112" lvl="1" indent="0">
              <a:buNone/>
            </a:pPr>
            <a:r>
              <a:rPr lang="nl-NL" dirty="0" smtClean="0"/>
              <a:t>	Welke </a:t>
            </a:r>
            <a:r>
              <a:rPr lang="nl-NL" dirty="0" err="1"/>
              <a:t>barrierès</a:t>
            </a:r>
            <a:r>
              <a:rPr lang="nl-NL" dirty="0"/>
              <a:t> zijn er bij het intensiveren van de therapie</a:t>
            </a:r>
            <a:r>
              <a:rPr lang="nl-NL" dirty="0" smtClean="0"/>
              <a:t>?</a:t>
            </a:r>
          </a:p>
          <a:p>
            <a:pPr marL="265112" lvl="1" indent="0">
              <a:buNone/>
            </a:pPr>
            <a:endParaRPr lang="nl-NL" dirty="0" smtClean="0"/>
          </a:p>
          <a:p>
            <a:pPr marL="265112" lvl="1" indent="0">
              <a:buNone/>
            </a:pPr>
            <a:endParaRPr lang="en-US" b="1" dirty="0" smtClean="0"/>
          </a:p>
          <a:p>
            <a:pPr marL="265112" lvl="1" indent="0">
              <a:buNone/>
            </a:pPr>
            <a:endParaRPr lang="nl-NL" dirty="0" smtClean="0"/>
          </a:p>
        </p:txBody>
      </p:sp>
      <p:sp>
        <p:nvSpPr>
          <p:cNvPr id="3" name="Title 2"/>
          <p:cNvSpPr>
            <a:spLocks noGrp="1"/>
          </p:cNvSpPr>
          <p:nvPr>
            <p:ph type="title"/>
          </p:nvPr>
        </p:nvSpPr>
        <p:spPr/>
        <p:txBody>
          <a:bodyPr/>
          <a:lstStyle/>
          <a:p>
            <a:r>
              <a:rPr lang="en-US" sz="2000" dirty="0" err="1" smtClean="0"/>
              <a:t>Uitdagingen</a:t>
            </a:r>
            <a:r>
              <a:rPr lang="en-US" sz="2000" dirty="0" smtClean="0"/>
              <a:t> en </a:t>
            </a:r>
            <a:r>
              <a:rPr lang="en-US" sz="2000" dirty="0" err="1" smtClean="0"/>
              <a:t>innovatie</a:t>
            </a:r>
            <a:r>
              <a:rPr lang="en-US" sz="2000" dirty="0" smtClean="0"/>
              <a:t> </a:t>
            </a:r>
            <a:r>
              <a:rPr lang="en-US" sz="2000" dirty="0" err="1" smtClean="0"/>
              <a:t>bij</a:t>
            </a:r>
            <a:r>
              <a:rPr lang="en-US" sz="2000" dirty="0" smtClean="0"/>
              <a:t> het </a:t>
            </a:r>
            <a:r>
              <a:rPr lang="en-US" sz="2000" dirty="0" err="1" smtClean="0"/>
              <a:t>intensiveren</a:t>
            </a:r>
            <a:r>
              <a:rPr lang="en-US" sz="2000" dirty="0" smtClean="0"/>
              <a:t> van de </a:t>
            </a:r>
            <a:r>
              <a:rPr lang="en-US" sz="2000" dirty="0" err="1" smtClean="0"/>
              <a:t>behandeling</a:t>
            </a:r>
            <a:r>
              <a:rPr lang="en-US" sz="2000" dirty="0" smtClean="0"/>
              <a:t> van diabetes mellitus type 2</a:t>
            </a:r>
            <a:endParaRPr lang="en-US" sz="2000" dirty="0"/>
          </a:p>
        </p:txBody>
      </p:sp>
      <p:sp>
        <p:nvSpPr>
          <p:cNvPr id="4" name="Rounded Rectangle 3"/>
          <p:cNvSpPr/>
          <p:nvPr/>
        </p:nvSpPr>
        <p:spPr>
          <a:xfrm>
            <a:off x="563526" y="1403497"/>
            <a:ext cx="7113182" cy="3104707"/>
          </a:xfrm>
          <a:prstGeom prst="round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nl-NL">
              <a:solidFill>
                <a:srgbClr val="FFFFFF"/>
              </a:solidFill>
            </a:endParaRPr>
          </a:p>
        </p:txBody>
      </p:sp>
      <p:sp>
        <p:nvSpPr>
          <p:cNvPr id="5" name="Footer Placeholder 4"/>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3729493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Hoe intensiveren? NHG-Standaard </a:t>
            </a:r>
            <a:endParaRPr lang="nl-NL" dirty="0"/>
          </a:p>
        </p:txBody>
      </p:sp>
      <p:sp>
        <p:nvSpPr>
          <p:cNvPr id="9" name="Text Box 52"/>
          <p:cNvSpPr txBox="1">
            <a:spLocks noChangeArrowheads="1"/>
          </p:cNvSpPr>
          <p:nvPr/>
        </p:nvSpPr>
        <p:spPr bwMode="gray">
          <a:xfrm>
            <a:off x="4346743" y="2761260"/>
            <a:ext cx="1433403" cy="21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endParaRPr lang="nl-NL" sz="700" noProof="1">
              <a:solidFill>
                <a:srgbClr val="001965"/>
              </a:solidFill>
              <a:ea typeface="MS PGothic" pitchFamily="34" charset="-128"/>
            </a:endParaRPr>
          </a:p>
        </p:txBody>
      </p:sp>
      <p:sp>
        <p:nvSpPr>
          <p:cNvPr id="10" name="Freeform 9"/>
          <p:cNvSpPr>
            <a:spLocks/>
          </p:cNvSpPr>
          <p:nvPr/>
        </p:nvSpPr>
        <p:spPr bwMode="auto">
          <a:xfrm flipV="1">
            <a:off x="4523418" y="1891592"/>
            <a:ext cx="1769432"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1" name="Freeform 10"/>
          <p:cNvSpPr>
            <a:spLocks/>
          </p:cNvSpPr>
          <p:nvPr/>
        </p:nvSpPr>
        <p:spPr bwMode="auto">
          <a:xfrm flipV="1">
            <a:off x="3151303" y="1891592"/>
            <a:ext cx="1580659"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2" name="Freeform 9"/>
          <p:cNvSpPr>
            <a:spLocks/>
          </p:cNvSpPr>
          <p:nvPr/>
        </p:nvSpPr>
        <p:spPr bwMode="auto">
          <a:xfrm flipV="1">
            <a:off x="1854199" y="1896378"/>
            <a:ext cx="1503837" cy="1099427"/>
          </a:xfrm>
          <a:custGeom>
            <a:avLst/>
            <a:gdLst/>
            <a:ahLst/>
            <a:cxnLst/>
            <a:rect l="l" t="t" r="r" b="b"/>
            <a:pathLst>
              <a:path w="1673198" h="1336672">
                <a:moveTo>
                  <a:pt x="372004" y="1336672"/>
                </a:moveTo>
                <a:lnTo>
                  <a:pt x="1196650" y="1335643"/>
                </a:lnTo>
                <a:cubicBezTo>
                  <a:pt x="1282365" y="1336503"/>
                  <a:pt x="1313312" y="1318313"/>
                  <a:pt x="1343067" y="1286430"/>
                </a:cubicBezTo>
                <a:lnTo>
                  <a:pt x="1373746" y="1250950"/>
                </a:lnTo>
                <a:lnTo>
                  <a:pt x="1374410" y="1251005"/>
                </a:lnTo>
                <a:lnTo>
                  <a:pt x="1653944" y="758143"/>
                </a:lnTo>
                <a:lnTo>
                  <a:pt x="1654287" y="758068"/>
                </a:lnTo>
                <a:lnTo>
                  <a:pt x="1661852" y="738771"/>
                </a:lnTo>
                <a:lnTo>
                  <a:pt x="1669416" y="719473"/>
                </a:lnTo>
                <a:lnTo>
                  <a:pt x="1673198" y="694662"/>
                </a:lnTo>
                <a:lnTo>
                  <a:pt x="1673198" y="694132"/>
                </a:lnTo>
                <a:lnTo>
                  <a:pt x="1673198" y="691082"/>
                </a:lnTo>
                <a:lnTo>
                  <a:pt x="1673198" y="690552"/>
                </a:lnTo>
                <a:lnTo>
                  <a:pt x="1673198" y="672607"/>
                </a:lnTo>
                <a:lnTo>
                  <a:pt x="1673198" y="672077"/>
                </a:lnTo>
                <a:lnTo>
                  <a:pt x="1673198" y="666271"/>
                </a:lnTo>
                <a:lnTo>
                  <a:pt x="1673198" y="665741"/>
                </a:lnTo>
                <a:lnTo>
                  <a:pt x="1673198" y="647796"/>
                </a:lnTo>
                <a:lnTo>
                  <a:pt x="1673198" y="647266"/>
                </a:lnTo>
                <a:lnTo>
                  <a:pt x="1673198" y="644216"/>
                </a:lnTo>
                <a:lnTo>
                  <a:pt x="1673198" y="643686"/>
                </a:lnTo>
                <a:lnTo>
                  <a:pt x="1669416" y="618875"/>
                </a:lnTo>
                <a:lnTo>
                  <a:pt x="1661852" y="599577"/>
                </a:lnTo>
                <a:lnTo>
                  <a:pt x="1654287" y="580280"/>
                </a:lnTo>
                <a:lnTo>
                  <a:pt x="1653944" y="580205"/>
                </a:lnTo>
                <a:lnTo>
                  <a:pt x="1374410" y="87343"/>
                </a:lnTo>
                <a:lnTo>
                  <a:pt x="1373746" y="87398"/>
                </a:lnTo>
                <a:lnTo>
                  <a:pt x="1343067" y="51918"/>
                </a:lnTo>
                <a:cubicBezTo>
                  <a:pt x="1313312" y="20035"/>
                  <a:pt x="1282365" y="1845"/>
                  <a:pt x="1196650" y="2705"/>
                </a:cubicBezTo>
                <a:lnTo>
                  <a:pt x="1032404" y="2500"/>
                </a:lnTo>
                <a:lnTo>
                  <a:pt x="1032404" y="0"/>
                </a:lnTo>
                <a:lnTo>
                  <a:pt x="120780" y="0"/>
                </a:lnTo>
                <a:cubicBezTo>
                  <a:pt x="54075" y="0"/>
                  <a:pt x="0" y="54075"/>
                  <a:pt x="0" y="120780"/>
                </a:cubicBezTo>
                <a:lnTo>
                  <a:pt x="0" y="1212688"/>
                </a:lnTo>
                <a:cubicBezTo>
                  <a:pt x="0" y="1279393"/>
                  <a:pt x="54075" y="1333468"/>
                  <a:pt x="120780" y="1333468"/>
                </a:cubicBezTo>
                <a:lnTo>
                  <a:pt x="372004" y="1333468"/>
                </a:ln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3" name="Text Box 52"/>
          <p:cNvSpPr txBox="1">
            <a:spLocks noChangeArrowheads="1"/>
          </p:cNvSpPr>
          <p:nvPr/>
        </p:nvSpPr>
        <p:spPr bwMode="gray">
          <a:xfrm>
            <a:off x="3446477" y="1993689"/>
            <a:ext cx="1285485" cy="8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noProof="1" smtClean="0">
                <a:solidFill>
                  <a:srgbClr val="001965"/>
                </a:solidFill>
                <a:ea typeface="MS PGothic" pitchFamily="34" charset="-128"/>
              </a:rPr>
              <a:t> </a:t>
            </a:r>
            <a:r>
              <a:rPr lang="nl-NL" sz="1050" b="1" noProof="1" smtClean="0">
                <a:solidFill>
                  <a:srgbClr val="001965"/>
                </a:solidFill>
                <a:ea typeface="MS PGothic" pitchFamily="34" charset="-128"/>
              </a:rPr>
              <a:t>Stap 2</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r>
              <a:rPr lang="nl-NL" sz="1050" noProof="1" smtClean="0">
                <a:solidFill>
                  <a:srgbClr val="001965"/>
                </a:solidFill>
                <a:ea typeface="MS PGothic" pitchFamily="34" charset="-128"/>
              </a:rPr>
              <a:t>Voeg een SU toe*</a:t>
            </a:r>
            <a:endParaRPr lang="nl-NL" sz="1050" noProof="1">
              <a:solidFill>
                <a:srgbClr val="001965"/>
              </a:solidFill>
              <a:ea typeface="MS PGothic" pitchFamily="34" charset="-128"/>
            </a:endParaRPr>
          </a:p>
        </p:txBody>
      </p:sp>
      <p:sp>
        <p:nvSpPr>
          <p:cNvPr id="14" name="Text Box 52"/>
          <p:cNvSpPr txBox="1">
            <a:spLocks noChangeArrowheads="1"/>
          </p:cNvSpPr>
          <p:nvPr/>
        </p:nvSpPr>
        <p:spPr bwMode="gray">
          <a:xfrm>
            <a:off x="2054018" y="1993689"/>
            <a:ext cx="1160059" cy="8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b="1" noProof="1">
                <a:solidFill>
                  <a:srgbClr val="001965"/>
                </a:solidFill>
                <a:ea typeface="MS PGothic" pitchFamily="34" charset="-128"/>
              </a:rPr>
              <a:t>Stap 1</a:t>
            </a:r>
          </a:p>
          <a:p>
            <a:pPr eaLnBrk="1" hangingPunct="1">
              <a:spcBef>
                <a:spcPct val="20000"/>
              </a:spcBef>
            </a:pPr>
            <a:endParaRPr lang="nl-NL" sz="1050" noProof="1">
              <a:solidFill>
                <a:srgbClr val="001965"/>
              </a:solidFill>
              <a:ea typeface="MS PGothic" pitchFamily="34" charset="-128"/>
            </a:endParaRPr>
          </a:p>
          <a:p>
            <a:pPr eaLnBrk="1" hangingPunct="1">
              <a:spcBef>
                <a:spcPct val="20000"/>
              </a:spcBef>
            </a:pPr>
            <a:r>
              <a:rPr lang="nl-NL" sz="1050" noProof="1" smtClean="0">
                <a:solidFill>
                  <a:srgbClr val="001965"/>
                </a:solidFill>
                <a:ea typeface="MS PGothic" pitchFamily="34" charset="-128"/>
              </a:rPr>
              <a:t>Start </a:t>
            </a:r>
            <a:r>
              <a:rPr lang="nl-NL" sz="1050" noProof="1">
                <a:solidFill>
                  <a:srgbClr val="001965"/>
                </a:solidFill>
                <a:ea typeface="MS PGothic" pitchFamily="34" charset="-128"/>
              </a:rPr>
              <a:t>met metformine</a:t>
            </a:r>
          </a:p>
        </p:txBody>
      </p:sp>
      <p:sp>
        <p:nvSpPr>
          <p:cNvPr id="15" name="Text Box 52"/>
          <p:cNvSpPr txBox="1">
            <a:spLocks noChangeArrowheads="1"/>
          </p:cNvSpPr>
          <p:nvPr/>
        </p:nvSpPr>
        <p:spPr bwMode="gray">
          <a:xfrm>
            <a:off x="4817910" y="1993687"/>
            <a:ext cx="1463128" cy="1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b="1" noProof="1">
                <a:solidFill>
                  <a:srgbClr val="001965"/>
                </a:solidFill>
                <a:ea typeface="MS PGothic" pitchFamily="34" charset="-128"/>
              </a:rPr>
              <a:t>Stap 3</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r>
              <a:rPr lang="nl-NL" sz="1000" noProof="1" smtClean="0">
                <a:solidFill>
                  <a:srgbClr val="001965"/>
                </a:solidFill>
                <a:ea typeface="MS PGothic" pitchFamily="34" charset="-128"/>
              </a:rPr>
              <a:t>Voeg </a:t>
            </a:r>
            <a:r>
              <a:rPr lang="nl-NL" sz="1000" noProof="1">
                <a:solidFill>
                  <a:srgbClr val="001965"/>
                </a:solidFill>
                <a:ea typeface="MS PGothic" pitchFamily="34" charset="-128"/>
              </a:rPr>
              <a:t>NPH-insuline </a:t>
            </a:r>
            <a:r>
              <a:rPr lang="nl-NL" sz="1000" noProof="1" smtClean="0">
                <a:solidFill>
                  <a:srgbClr val="001965"/>
                </a:solidFill>
                <a:ea typeface="MS PGothic" pitchFamily="34" charset="-128"/>
              </a:rPr>
              <a:t>eenmaaldaags toe †</a:t>
            </a:r>
            <a:endParaRPr lang="nl-NL" sz="1000" noProof="1">
              <a:solidFill>
                <a:srgbClr val="001965"/>
              </a:solidFill>
              <a:ea typeface="MS PGothic" pitchFamily="34" charset="-128"/>
            </a:endParaRPr>
          </a:p>
          <a:p>
            <a:pPr eaLnBrk="1" hangingPunct="1">
              <a:spcBef>
                <a:spcPct val="20000"/>
              </a:spcBef>
            </a:pPr>
            <a:endParaRPr lang="nl-NL" sz="1050" noProof="1">
              <a:solidFill>
                <a:srgbClr val="001965"/>
              </a:solidFill>
              <a:ea typeface="MS PGothic" pitchFamily="34" charset="-128"/>
            </a:endParaRPr>
          </a:p>
          <a:p>
            <a:pPr eaLnBrk="1" hangingPunct="1">
              <a:spcBef>
                <a:spcPct val="20000"/>
              </a:spcBef>
            </a:pPr>
            <a:endParaRPr lang="nl-NL" sz="1050" noProof="1">
              <a:solidFill>
                <a:srgbClr val="001965"/>
              </a:solidFill>
              <a:ea typeface="MS PGothic" pitchFamily="34" charset="-128"/>
            </a:endParaRPr>
          </a:p>
        </p:txBody>
      </p:sp>
      <p:sp>
        <p:nvSpPr>
          <p:cNvPr id="16" name="Rounded Rectangle 15"/>
          <p:cNvSpPr/>
          <p:nvPr/>
        </p:nvSpPr>
        <p:spPr>
          <a:xfrm>
            <a:off x="627950" y="1896378"/>
            <a:ext cx="1169099" cy="1099428"/>
          </a:xfrm>
          <a:prstGeom prst="roundRect">
            <a:avLst/>
          </a:prstGeom>
          <a:solidFill>
            <a:schemeClr val="bg1"/>
          </a:solidFill>
          <a:ln>
            <a:solidFill>
              <a:schemeClr val="tx1">
                <a:lumMod val="25000"/>
                <a:lumOff val="75000"/>
              </a:schemeClr>
            </a:solidFill>
          </a:ln>
        </p:spPr>
        <p:txBody>
          <a:bodyPr anchor="ctr" anchorCtr="1"/>
          <a:lstStyle/>
          <a:p>
            <a:r>
              <a:rPr lang="nl-NL" sz="1100" dirty="0" smtClean="0">
                <a:solidFill>
                  <a:srgbClr val="001965"/>
                </a:solidFill>
                <a:cs typeface="Arial" pitchFamily="34" charset="0"/>
              </a:rPr>
              <a:t>Leefstijl-interventies</a:t>
            </a:r>
            <a:endParaRPr lang="nl-NL" sz="1100" dirty="0">
              <a:solidFill>
                <a:srgbClr val="001965"/>
              </a:solidFill>
              <a:cs typeface="Arial" pitchFamily="34" charset="0"/>
            </a:endParaRPr>
          </a:p>
        </p:txBody>
      </p:sp>
      <p:sp>
        <p:nvSpPr>
          <p:cNvPr id="17" name="Rounded Rectangle 16"/>
          <p:cNvSpPr/>
          <p:nvPr/>
        </p:nvSpPr>
        <p:spPr>
          <a:xfrm>
            <a:off x="6970903" y="1246188"/>
            <a:ext cx="1417988" cy="1099428"/>
          </a:xfrm>
          <a:prstGeom prst="roundRect">
            <a:avLst>
              <a:gd name="adj" fmla="val 14068"/>
            </a:avLst>
          </a:prstGeom>
          <a:solidFill>
            <a:schemeClr val="bg1"/>
          </a:solidFill>
          <a:ln>
            <a:solidFill>
              <a:schemeClr val="accent4">
                <a:lumMod val="50000"/>
              </a:schemeClr>
            </a:solidFill>
          </a:ln>
        </p:spPr>
        <p:txBody>
          <a:bodyPr lIns="0" rIns="36000" anchor="ctr" anchorCtr="1"/>
          <a:lstStyle/>
          <a:p>
            <a:r>
              <a:rPr lang="nl-NL" sz="1100" b="1" dirty="0" smtClean="0">
                <a:solidFill>
                  <a:srgbClr val="82786F">
                    <a:lumMod val="50000"/>
                  </a:srgbClr>
                </a:solidFill>
                <a:cs typeface="Arial" pitchFamily="34" charset="0"/>
              </a:rPr>
              <a:t>Basaal-bolus regime</a:t>
            </a:r>
            <a:endParaRPr lang="nl-NL" sz="1100" b="1" dirty="0">
              <a:solidFill>
                <a:srgbClr val="82786F">
                  <a:lumMod val="50000"/>
                </a:srgbClr>
              </a:solidFill>
              <a:cs typeface="Arial" pitchFamily="34" charset="0"/>
            </a:endParaRPr>
          </a:p>
        </p:txBody>
      </p:sp>
      <p:sp>
        <p:nvSpPr>
          <p:cNvPr id="18" name="Rounded Rectangle 17"/>
          <p:cNvSpPr/>
          <p:nvPr/>
        </p:nvSpPr>
        <p:spPr>
          <a:xfrm>
            <a:off x="6981661" y="2693352"/>
            <a:ext cx="1417988" cy="1099428"/>
          </a:xfrm>
          <a:prstGeom prst="roundRect">
            <a:avLst>
              <a:gd name="adj" fmla="val 14068"/>
            </a:avLst>
          </a:prstGeom>
          <a:solidFill>
            <a:schemeClr val="bg1"/>
          </a:solidFill>
          <a:ln>
            <a:solidFill>
              <a:schemeClr val="accent4">
                <a:lumMod val="50000"/>
              </a:schemeClr>
            </a:solidFill>
          </a:ln>
        </p:spPr>
        <p:txBody>
          <a:bodyPr lIns="36000" rIns="36000" anchor="ctr" anchorCtr="1"/>
          <a:lstStyle/>
          <a:p>
            <a:r>
              <a:rPr lang="nl-NL" sz="1100" b="1" dirty="0" smtClean="0">
                <a:solidFill>
                  <a:srgbClr val="82786F">
                    <a:lumMod val="50000"/>
                  </a:srgbClr>
                </a:solidFill>
                <a:cs typeface="Arial" pitchFamily="34" charset="0"/>
              </a:rPr>
              <a:t>Tweemaal daags mix-insuline</a:t>
            </a:r>
            <a:endParaRPr lang="nl-NL" sz="1100" b="1" dirty="0">
              <a:solidFill>
                <a:srgbClr val="82786F">
                  <a:lumMod val="50000"/>
                </a:srgbClr>
              </a:solidFill>
              <a:cs typeface="Arial" pitchFamily="34" charset="0"/>
            </a:endParaRPr>
          </a:p>
        </p:txBody>
      </p:sp>
      <p:cxnSp>
        <p:nvCxnSpPr>
          <p:cNvPr id="25" name="Elbow Connector 24"/>
          <p:cNvCxnSpPr>
            <a:endCxn id="17" idx="1"/>
          </p:cNvCxnSpPr>
          <p:nvPr/>
        </p:nvCxnSpPr>
        <p:spPr>
          <a:xfrm flipV="1">
            <a:off x="6292850" y="1795902"/>
            <a:ext cx="678053" cy="6521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18" idx="1"/>
          </p:cNvCxnSpPr>
          <p:nvPr/>
        </p:nvCxnSpPr>
        <p:spPr>
          <a:xfrm rot="16200000" flipH="1">
            <a:off x="6380090" y="2641495"/>
            <a:ext cx="853356" cy="3497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5028" y="3073665"/>
            <a:ext cx="4190972" cy="307777"/>
          </a:xfrm>
          <a:prstGeom prst="rect">
            <a:avLst/>
          </a:prstGeom>
          <a:noFill/>
        </p:spPr>
        <p:txBody>
          <a:bodyPr wrap="square" rtlCol="0">
            <a:spAutoFit/>
          </a:bodyPr>
          <a:lstStyle/>
          <a:p>
            <a:r>
              <a:rPr lang="nl-NL" sz="700" dirty="0" smtClean="0">
                <a:solidFill>
                  <a:srgbClr val="FFFFFF">
                    <a:lumMod val="65000"/>
                  </a:srgbClr>
                </a:solidFill>
                <a:cs typeface="Arial" pitchFamily="34" charset="0"/>
              </a:rPr>
              <a:t>* Van de </a:t>
            </a:r>
            <a:r>
              <a:rPr lang="nl-NL" sz="700" dirty="0" err="1" smtClean="0">
                <a:solidFill>
                  <a:srgbClr val="FFFFFF">
                    <a:lumMod val="65000"/>
                  </a:srgbClr>
                </a:solidFill>
                <a:cs typeface="Arial" pitchFamily="34" charset="0"/>
              </a:rPr>
              <a:t>sulfonylureumderivaten</a:t>
            </a:r>
            <a:r>
              <a:rPr lang="nl-NL" sz="700" dirty="0" smtClean="0">
                <a:solidFill>
                  <a:srgbClr val="FFFFFF">
                    <a:lumMod val="65000"/>
                  </a:srgbClr>
                </a:solidFill>
                <a:cs typeface="Arial" pitchFamily="34" charset="0"/>
              </a:rPr>
              <a:t> gaat de voorkeur uit naar </a:t>
            </a:r>
            <a:r>
              <a:rPr lang="nl-NL" sz="700" dirty="0" err="1" smtClean="0">
                <a:solidFill>
                  <a:srgbClr val="FFFFFF">
                    <a:lumMod val="65000"/>
                  </a:srgbClr>
                </a:solidFill>
                <a:cs typeface="Arial" pitchFamily="34" charset="0"/>
              </a:rPr>
              <a:t>gliclazide</a:t>
            </a:r>
            <a:endParaRPr lang="nl-NL" sz="700" dirty="0" smtClean="0">
              <a:solidFill>
                <a:srgbClr val="FFFFFF">
                  <a:lumMod val="65000"/>
                </a:srgbClr>
              </a:solidFill>
              <a:cs typeface="Arial" pitchFamily="34" charset="0"/>
            </a:endParaRPr>
          </a:p>
          <a:p>
            <a:r>
              <a:rPr lang="nl-NL" sz="700" dirty="0" smtClean="0">
                <a:solidFill>
                  <a:srgbClr val="FFFFFF">
                    <a:lumMod val="65000"/>
                  </a:srgbClr>
                </a:solidFill>
                <a:cs typeface="Arial" pitchFamily="34" charset="0"/>
              </a:rPr>
              <a:t> </a:t>
            </a:r>
            <a:r>
              <a:rPr lang="nl-NL" sz="700" baseline="30000" noProof="1" smtClean="0">
                <a:solidFill>
                  <a:srgbClr val="FFFFFF">
                    <a:lumMod val="65000"/>
                  </a:srgbClr>
                </a:solidFill>
                <a:ea typeface="MS PGothic" pitchFamily="34" charset="-128"/>
                <a:cs typeface="Arial" pitchFamily="34" charset="0"/>
              </a:rPr>
              <a:t>† </a:t>
            </a:r>
            <a:r>
              <a:rPr lang="nl-NL" sz="700" noProof="1" smtClean="0">
                <a:solidFill>
                  <a:srgbClr val="FFFFFF">
                    <a:lumMod val="65000"/>
                  </a:srgbClr>
                </a:solidFill>
                <a:ea typeface="MS PGothic" pitchFamily="34" charset="-128"/>
                <a:cs typeface="Arial" pitchFamily="34" charset="0"/>
              </a:rPr>
              <a:t>Bij nachtelijke </a:t>
            </a:r>
            <a:r>
              <a:rPr lang="nl-NL" sz="700" dirty="0" err="1" smtClean="0">
                <a:solidFill>
                  <a:srgbClr val="FFFFFF">
                    <a:lumMod val="65000"/>
                  </a:srgbClr>
                </a:solidFill>
                <a:cs typeface="Arial" pitchFamily="34" charset="0"/>
              </a:rPr>
              <a:t>hypoglykemieën</a:t>
            </a:r>
            <a:r>
              <a:rPr lang="nl-NL" sz="700" noProof="1" smtClean="0">
                <a:solidFill>
                  <a:srgbClr val="FFFFFF">
                    <a:lumMod val="65000"/>
                  </a:srgbClr>
                </a:solidFill>
                <a:ea typeface="MS PGothic" pitchFamily="34" charset="-128"/>
                <a:cs typeface="Arial" pitchFamily="34" charset="0"/>
              </a:rPr>
              <a:t> kan worden overgestapt op een langwerkend analoog</a:t>
            </a:r>
            <a:endParaRPr lang="nl-NL" sz="700" noProof="1">
              <a:solidFill>
                <a:srgbClr val="FFFFFF">
                  <a:lumMod val="65000"/>
                </a:srgbClr>
              </a:solidFill>
              <a:ea typeface="MS PGothic" pitchFamily="34" charset="-128"/>
              <a:cs typeface="Arial" pitchFamily="34" charset="0"/>
            </a:endParaRPr>
          </a:p>
        </p:txBody>
      </p:sp>
      <p:sp>
        <p:nvSpPr>
          <p:cNvPr id="31" name="TextBox 30"/>
          <p:cNvSpPr txBox="1"/>
          <p:nvPr/>
        </p:nvSpPr>
        <p:spPr>
          <a:xfrm>
            <a:off x="6796976" y="4008174"/>
            <a:ext cx="1789115" cy="400077"/>
          </a:xfrm>
          <a:prstGeom prst="rect">
            <a:avLst/>
          </a:prstGeom>
          <a:noFill/>
        </p:spPr>
        <p:txBody>
          <a:bodyPr wrap="square" lIns="121889" tIns="60944" rIns="121889" bIns="60944" rtlCol="0">
            <a:spAutoFit/>
          </a:bodyPr>
          <a:lstStyle/>
          <a:p>
            <a:pPr defTabSz="914195"/>
            <a:r>
              <a:rPr lang="nl-NL" sz="600" b="1" i="1" dirty="0" smtClean="0">
                <a:solidFill>
                  <a:srgbClr val="001965"/>
                </a:solidFill>
                <a:ea typeface="Verdana" panose="020B0604030504040204" pitchFamily="34" charset="0"/>
                <a:cs typeface="Verdana" panose="020B0604030504040204" pitchFamily="34" charset="0"/>
              </a:rPr>
              <a:t>Keuze hangt af van:</a:t>
            </a:r>
          </a:p>
          <a:p>
            <a:pPr marL="228600" indent="-228600" defTabSz="914195">
              <a:buFont typeface="+mj-lt"/>
              <a:buAutoNum type="arabicPeriod"/>
            </a:pPr>
            <a:r>
              <a:rPr lang="nl-NL" sz="600" i="1" dirty="0" smtClean="0">
                <a:solidFill>
                  <a:srgbClr val="001965"/>
                </a:solidFill>
                <a:ea typeface="Verdana" panose="020B0604030504040204" pitchFamily="34" charset="0"/>
                <a:cs typeface="Verdana" panose="020B0604030504040204" pitchFamily="34" charset="0"/>
              </a:rPr>
              <a:t>Zelfcontrole en zelftoediening</a:t>
            </a:r>
          </a:p>
          <a:p>
            <a:pPr marL="228600" indent="-228600" defTabSz="914195">
              <a:buFont typeface="+mj-lt"/>
              <a:buAutoNum type="arabicPeriod"/>
            </a:pPr>
            <a:r>
              <a:rPr lang="nl-NL" sz="600" i="1" dirty="0" smtClean="0">
                <a:solidFill>
                  <a:srgbClr val="001965"/>
                </a:solidFill>
                <a:ea typeface="Verdana" panose="020B0604030504040204" pitchFamily="34" charset="0"/>
                <a:cs typeface="Verdana" panose="020B0604030504040204" pitchFamily="34" charset="0"/>
              </a:rPr>
              <a:t>Motivatie van de patiënt</a:t>
            </a:r>
          </a:p>
        </p:txBody>
      </p:sp>
      <p:sp>
        <p:nvSpPr>
          <p:cNvPr id="33" name="Text Placeholder 3"/>
          <p:cNvSpPr txBox="1">
            <a:spLocks/>
          </p:cNvSpPr>
          <p:nvPr/>
        </p:nvSpPr>
        <p:spPr>
          <a:xfrm>
            <a:off x="321811" y="4493333"/>
            <a:ext cx="7812095" cy="387350"/>
          </a:xfrm>
          <a:prstGeom prst="rect">
            <a:avLst/>
          </a:prstGeom>
        </p:spPr>
        <p:txBody>
          <a:bodyPr vert="horz" lIns="0" tIns="0" rIns="216000" bIns="0" rtlCol="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FDA"/>
              </a:buClr>
              <a:buFont typeface="Verdana" pitchFamily="34" charset="0"/>
              <a:buNone/>
            </a:pPr>
            <a:endParaRPr lang="nl-NL" sz="900" dirty="0" smtClean="0">
              <a:solidFill>
                <a:srgbClr val="001965"/>
              </a:solidFill>
            </a:endParaRPr>
          </a:p>
          <a:p>
            <a:pPr marL="0" indent="0">
              <a:buClr>
                <a:srgbClr val="009FDA"/>
              </a:buClr>
              <a:buFont typeface="Verdana" pitchFamily="34" charset="0"/>
              <a:buNone/>
            </a:pPr>
            <a:r>
              <a:rPr lang="nl-NL" sz="900" dirty="0" smtClean="0">
                <a:solidFill>
                  <a:srgbClr val="001965"/>
                </a:solidFill>
              </a:rPr>
              <a:t>Gebaseerd op: NHG-Standaard Diabetes Mellitus Type 2, Derde herziening. Rutten, G.E.H.M., de Grauw. W.J.C., Nijpels, G., Houweling, S.T., Van De Laar, F.A., </a:t>
            </a:r>
            <a:r>
              <a:rPr lang="nl-NL" sz="900" dirty="0" err="1" smtClean="0">
                <a:solidFill>
                  <a:srgbClr val="001965"/>
                </a:solidFill>
              </a:rPr>
              <a:t>Bilo</a:t>
            </a:r>
            <a:r>
              <a:rPr lang="nl-NL" sz="900" dirty="0" smtClean="0">
                <a:solidFill>
                  <a:srgbClr val="001965"/>
                </a:solidFill>
              </a:rPr>
              <a:t>, H.J., Holleman, F., Burgers, J.S., </a:t>
            </a:r>
            <a:r>
              <a:rPr lang="nl-NL" sz="900" dirty="0" err="1" smtClean="0">
                <a:solidFill>
                  <a:srgbClr val="001965"/>
                </a:solidFill>
              </a:rPr>
              <a:t>Wiersma</a:t>
            </a:r>
            <a:r>
              <a:rPr lang="nl-NL" sz="900" dirty="0" smtClean="0">
                <a:solidFill>
                  <a:srgbClr val="001965"/>
                </a:solidFill>
              </a:rPr>
              <a:t>, T.J., Janssen, P.G.H. Huisarts &amp; Wetenschap 2013: 56 (10): 512-25</a:t>
            </a:r>
            <a:endParaRPr lang="nl-NL" sz="900" dirty="0">
              <a:solidFill>
                <a:srgbClr val="001965"/>
              </a:solidFill>
            </a:endParaRPr>
          </a:p>
        </p:txBody>
      </p:sp>
      <p:sp>
        <p:nvSpPr>
          <p:cNvPr id="3" name="Footer Placeholder 2"/>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4054225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ltLang="en-US" sz="2000" dirty="0" err="1" smtClean="0"/>
              <a:t>Gewicht</a:t>
            </a:r>
            <a:r>
              <a:rPr lang="nl-NL" altLang="en-US" sz="2000" dirty="0" smtClean="0"/>
              <a:t>: Neemt toe bij intensiveren therapie</a:t>
            </a:r>
            <a:endParaRPr lang="en-GB" altLang="en-US" sz="2000" dirty="0" smtClean="0">
              <a:solidFill>
                <a:srgbClr val="002060"/>
              </a:solidFill>
            </a:endParaRPr>
          </a:p>
        </p:txBody>
      </p:sp>
      <p:sp>
        <p:nvSpPr>
          <p:cNvPr id="23555" name="Rectangle 24"/>
          <p:cNvSpPr>
            <a:spLocks noChangeArrowheads="1"/>
          </p:cNvSpPr>
          <p:nvPr/>
        </p:nvSpPr>
        <p:spPr bwMode="auto">
          <a:xfrm>
            <a:off x="404813" y="4945063"/>
            <a:ext cx="8177212"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72000" bIns="72000"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da-DK" altLang="en-US" sz="900" dirty="0">
                <a:solidFill>
                  <a:srgbClr val="001965"/>
                </a:solidFill>
                <a:cs typeface="Arial" pitchFamily="34" charset="0"/>
              </a:rPr>
              <a:t>*</a:t>
            </a:r>
            <a:r>
              <a:rPr lang="en-GB" altLang="en-US" sz="900" dirty="0">
                <a:solidFill>
                  <a:srgbClr val="001965"/>
                </a:solidFill>
                <a:cs typeface="Arial" pitchFamily="34" charset="0"/>
              </a:rPr>
              <a:t>Aim for intensive group (treated with either SU or insulin): FPG&lt;6 </a:t>
            </a:r>
            <a:r>
              <a:rPr lang="en-GB" altLang="en-US" sz="900" dirty="0" err="1">
                <a:solidFill>
                  <a:srgbClr val="001965"/>
                </a:solidFill>
                <a:cs typeface="Arial" pitchFamily="34" charset="0"/>
              </a:rPr>
              <a:t>mmol</a:t>
            </a:r>
            <a:r>
              <a:rPr lang="en-GB" altLang="en-US" sz="900" dirty="0">
                <a:solidFill>
                  <a:srgbClr val="001965"/>
                </a:solidFill>
                <a:cs typeface="Arial" pitchFamily="34" charset="0"/>
              </a:rPr>
              <a:t>/L. Aim for conventional group: best achievable FPG </a:t>
            </a:r>
            <a:br>
              <a:rPr lang="en-GB" altLang="en-US" sz="900" dirty="0">
                <a:solidFill>
                  <a:srgbClr val="001965"/>
                </a:solidFill>
                <a:cs typeface="Arial" pitchFamily="34" charset="0"/>
              </a:rPr>
            </a:br>
            <a:r>
              <a:rPr lang="en-GB" altLang="en-US" sz="900" dirty="0">
                <a:solidFill>
                  <a:srgbClr val="001965"/>
                </a:solidFill>
                <a:cs typeface="Arial" pitchFamily="34" charset="0"/>
              </a:rPr>
              <a:t>with diet alone, drugs added only if there were hyperglycaemic symptoms or FPG&gt;15 </a:t>
            </a:r>
            <a:r>
              <a:rPr lang="en-GB" altLang="en-US" sz="900" dirty="0" err="1">
                <a:solidFill>
                  <a:srgbClr val="001965"/>
                </a:solidFill>
                <a:cs typeface="Arial" pitchFamily="34" charset="0"/>
              </a:rPr>
              <a:t>mmol</a:t>
            </a:r>
            <a:r>
              <a:rPr lang="en-GB" altLang="en-US" sz="900" dirty="0">
                <a:solidFill>
                  <a:srgbClr val="001965"/>
                </a:solidFill>
                <a:cs typeface="Arial" pitchFamily="34" charset="0"/>
              </a:rPr>
              <a:t>/L.</a:t>
            </a:r>
            <a:endParaRPr lang="da-DK" altLang="en-US" sz="900" dirty="0">
              <a:solidFill>
                <a:srgbClr val="001965"/>
              </a:solidFill>
              <a:cs typeface="Arial" pitchFamily="34" charset="0"/>
            </a:endParaRPr>
          </a:p>
          <a:p>
            <a:pPr fontAlgn="base">
              <a:spcBef>
                <a:spcPct val="0"/>
              </a:spcBef>
              <a:spcAft>
                <a:spcPct val="0"/>
              </a:spcAft>
            </a:pPr>
            <a:r>
              <a:rPr lang="da-DK" altLang="en-US" sz="900" baseline="30000" dirty="0">
                <a:solidFill>
                  <a:srgbClr val="001965"/>
                </a:solidFill>
                <a:cs typeface="Arial" pitchFamily="34" charset="0"/>
              </a:rPr>
              <a:t>1</a:t>
            </a:r>
            <a:r>
              <a:rPr lang="da-DK" altLang="en-US" sz="900" dirty="0">
                <a:solidFill>
                  <a:srgbClr val="001965"/>
                </a:solidFill>
                <a:cs typeface="Arial" pitchFamily="34" charset="0"/>
              </a:rPr>
              <a:t> </a:t>
            </a:r>
            <a:r>
              <a:rPr lang="da-DK" altLang="en-US" sz="900" dirty="0" err="1">
                <a:solidFill>
                  <a:srgbClr val="001965"/>
                </a:solidFill>
                <a:cs typeface="Arial" pitchFamily="34" charset="0"/>
              </a:rPr>
              <a:t>Adapted</a:t>
            </a:r>
            <a:r>
              <a:rPr lang="da-DK" altLang="en-US" sz="900" dirty="0">
                <a:solidFill>
                  <a:srgbClr val="001965"/>
                </a:solidFill>
                <a:cs typeface="Arial" pitchFamily="34" charset="0"/>
              </a:rPr>
              <a:t> from UKPDS 33. </a:t>
            </a:r>
            <a:r>
              <a:rPr lang="da-DK" altLang="en-US" sz="900" i="1" dirty="0">
                <a:solidFill>
                  <a:srgbClr val="001965"/>
                </a:solidFill>
                <a:cs typeface="Arial" pitchFamily="34" charset="0"/>
              </a:rPr>
              <a:t>Lancet </a:t>
            </a:r>
            <a:r>
              <a:rPr lang="da-DK" altLang="en-US" sz="900" dirty="0">
                <a:solidFill>
                  <a:srgbClr val="001965"/>
                </a:solidFill>
                <a:cs typeface="Arial" pitchFamily="34" charset="0"/>
              </a:rPr>
              <a:t>1998;13:837–53; </a:t>
            </a:r>
            <a:r>
              <a:rPr lang="da-DK" altLang="en-US" sz="900" baseline="30000" dirty="0">
                <a:solidFill>
                  <a:srgbClr val="001965"/>
                </a:solidFill>
                <a:cs typeface="Arial" pitchFamily="34" charset="0"/>
              </a:rPr>
              <a:t>2</a:t>
            </a:r>
            <a:r>
              <a:rPr lang="da-DK" altLang="en-US" sz="900" dirty="0">
                <a:solidFill>
                  <a:srgbClr val="001965"/>
                </a:solidFill>
                <a:cs typeface="Arial" pitchFamily="34" charset="0"/>
              </a:rPr>
              <a:t> ACCORD </a:t>
            </a:r>
            <a:r>
              <a:rPr lang="da-DK" altLang="en-US" sz="900" dirty="0" err="1">
                <a:solidFill>
                  <a:srgbClr val="001965"/>
                </a:solidFill>
                <a:cs typeface="Arial" pitchFamily="34" charset="0"/>
              </a:rPr>
              <a:t>Study</a:t>
            </a:r>
            <a:r>
              <a:rPr lang="da-DK" altLang="en-US" sz="900" dirty="0">
                <a:solidFill>
                  <a:srgbClr val="001965"/>
                </a:solidFill>
                <a:cs typeface="Arial" pitchFamily="34" charset="0"/>
              </a:rPr>
              <a:t> Group. </a:t>
            </a:r>
            <a:r>
              <a:rPr lang="da-DK" altLang="en-US" sz="900" i="1" dirty="0">
                <a:solidFill>
                  <a:srgbClr val="001965"/>
                </a:solidFill>
                <a:cs typeface="Arial" pitchFamily="34" charset="0"/>
              </a:rPr>
              <a:t>NEJM</a:t>
            </a:r>
            <a:r>
              <a:rPr lang="da-DK" altLang="en-US" sz="900" dirty="0">
                <a:solidFill>
                  <a:srgbClr val="001965"/>
                </a:solidFill>
                <a:cs typeface="Arial" pitchFamily="34" charset="0"/>
              </a:rPr>
              <a:t> 2008;358(24): 2545-2559; </a:t>
            </a:r>
            <a:br>
              <a:rPr lang="da-DK" altLang="en-US" sz="900" dirty="0">
                <a:solidFill>
                  <a:srgbClr val="001965"/>
                </a:solidFill>
                <a:cs typeface="Arial" pitchFamily="34" charset="0"/>
              </a:rPr>
            </a:br>
            <a:r>
              <a:rPr lang="da-DK" altLang="en-US" sz="900" baseline="30000" dirty="0">
                <a:solidFill>
                  <a:srgbClr val="001965"/>
                </a:solidFill>
                <a:cs typeface="Arial" pitchFamily="34" charset="0"/>
              </a:rPr>
              <a:t>3</a:t>
            </a:r>
            <a:r>
              <a:rPr lang="da-DK" altLang="en-US" sz="900" dirty="0">
                <a:solidFill>
                  <a:srgbClr val="001965"/>
                </a:solidFill>
                <a:cs typeface="Arial" pitchFamily="34" charset="0"/>
              </a:rPr>
              <a:t> </a:t>
            </a:r>
            <a:r>
              <a:rPr lang="da-DK" altLang="en-US" sz="900" dirty="0" err="1">
                <a:solidFill>
                  <a:srgbClr val="001965"/>
                </a:solidFill>
                <a:cs typeface="Arial" pitchFamily="34" charset="0"/>
              </a:rPr>
              <a:t>Duckworth</a:t>
            </a:r>
            <a:r>
              <a:rPr lang="da-DK" altLang="en-US" sz="900" dirty="0">
                <a:solidFill>
                  <a:srgbClr val="001965"/>
                </a:solidFill>
                <a:cs typeface="Arial" pitchFamily="34" charset="0"/>
              </a:rPr>
              <a:t> </a:t>
            </a:r>
            <a:r>
              <a:rPr lang="da-DK" altLang="en-US" sz="900" i="1" dirty="0">
                <a:solidFill>
                  <a:srgbClr val="001965"/>
                </a:solidFill>
                <a:cs typeface="Arial" pitchFamily="34" charset="0"/>
              </a:rPr>
              <a:t>et al. NEJM </a:t>
            </a:r>
            <a:r>
              <a:rPr lang="en-US" altLang="en-US" sz="900" dirty="0">
                <a:solidFill>
                  <a:srgbClr val="001965"/>
                </a:solidFill>
                <a:cs typeface="Arial" pitchFamily="34" charset="0"/>
              </a:rPr>
              <a:t>2009;360:129-39.</a:t>
            </a:r>
            <a:r>
              <a:rPr lang="da-DK" altLang="en-US" sz="900" dirty="0">
                <a:solidFill>
                  <a:srgbClr val="001965"/>
                </a:solidFill>
                <a:cs typeface="Arial" pitchFamily="34" charset="0"/>
              </a:rPr>
              <a:t> </a:t>
            </a:r>
            <a:endParaRPr lang="en-US" altLang="en-US" sz="900" dirty="0">
              <a:solidFill>
                <a:srgbClr val="001965"/>
              </a:solidFill>
              <a:cs typeface="Arial" pitchFamily="34" charset="0"/>
            </a:endParaRPr>
          </a:p>
        </p:txBody>
      </p:sp>
      <p:grpSp>
        <p:nvGrpSpPr>
          <p:cNvPr id="23556" name="Group 55"/>
          <p:cNvGrpSpPr>
            <a:grpSpLocks/>
          </p:cNvGrpSpPr>
          <p:nvPr/>
        </p:nvGrpSpPr>
        <p:grpSpPr bwMode="auto">
          <a:xfrm>
            <a:off x="193685" y="1260476"/>
            <a:ext cx="4203681" cy="2979689"/>
            <a:chOff x="194263" y="1387004"/>
            <a:chExt cx="4203388" cy="2500128"/>
          </a:xfrm>
        </p:grpSpPr>
        <p:sp>
          <p:nvSpPr>
            <p:cNvPr id="23560" name="Rectangle 3"/>
            <p:cNvSpPr>
              <a:spLocks noChangeArrowheads="1"/>
            </p:cNvSpPr>
            <p:nvPr/>
          </p:nvSpPr>
          <p:spPr bwMode="auto">
            <a:xfrm>
              <a:off x="1204302" y="3200499"/>
              <a:ext cx="2680035" cy="19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lnSpc>
                  <a:spcPct val="90000"/>
                </a:lnSpc>
                <a:spcBef>
                  <a:spcPct val="50000"/>
                </a:spcBef>
                <a:spcAft>
                  <a:spcPct val="0"/>
                </a:spcAft>
              </a:pPr>
              <a:r>
                <a:rPr lang="en-GB" altLang="en-US" sz="1000" dirty="0" smtClean="0">
                  <a:solidFill>
                    <a:srgbClr val="001965"/>
                  </a:solidFill>
                  <a:cs typeface="Arial" pitchFamily="34" charset="0"/>
                </a:rPr>
                <a:t>Cross-</a:t>
              </a:r>
              <a:r>
                <a:rPr lang="en-GB" altLang="en-US" sz="1000" dirty="0" err="1" smtClean="0">
                  <a:solidFill>
                    <a:srgbClr val="001965"/>
                  </a:solidFill>
                  <a:cs typeface="Arial" pitchFamily="34" charset="0"/>
                </a:rPr>
                <a:t>sectioneel</a:t>
              </a:r>
              <a:r>
                <a:rPr lang="en-GB" altLang="en-US" sz="1000" dirty="0" smtClean="0">
                  <a:solidFill>
                    <a:srgbClr val="001965"/>
                  </a:solidFill>
                  <a:cs typeface="Arial" pitchFamily="34" charset="0"/>
                </a:rPr>
                <a:t>, </a:t>
              </a:r>
              <a:r>
                <a:rPr lang="en-GB" altLang="en-US" sz="1000" dirty="0" err="1" smtClean="0">
                  <a:solidFill>
                    <a:srgbClr val="001965"/>
                  </a:solidFill>
                  <a:cs typeface="Arial" pitchFamily="34" charset="0"/>
                </a:rPr>
                <a:t>gemiddelde</a:t>
              </a:r>
              <a:r>
                <a:rPr lang="en-GB" altLang="en-US" sz="1000" dirty="0" smtClean="0">
                  <a:solidFill>
                    <a:srgbClr val="001965"/>
                  </a:solidFill>
                  <a:cs typeface="Arial" pitchFamily="34" charset="0"/>
                </a:rPr>
                <a:t> </a:t>
              </a:r>
              <a:r>
                <a:rPr lang="en-GB" altLang="en-US" sz="1000" dirty="0" err="1" smtClean="0">
                  <a:solidFill>
                    <a:srgbClr val="001965"/>
                  </a:solidFill>
                  <a:cs typeface="Arial" pitchFamily="34" charset="0"/>
                </a:rPr>
                <a:t>waarden</a:t>
              </a:r>
              <a:endParaRPr lang="en-GB" altLang="en-US" sz="1000" dirty="0">
                <a:solidFill>
                  <a:srgbClr val="001965"/>
                </a:solidFill>
                <a:cs typeface="Arial" pitchFamily="34" charset="0"/>
              </a:endParaRPr>
            </a:p>
          </p:txBody>
        </p:sp>
        <p:sp>
          <p:nvSpPr>
            <p:cNvPr id="23561" name="Line 11"/>
            <p:cNvSpPr>
              <a:spLocks noChangeShapeType="1"/>
            </p:cNvSpPr>
            <p:nvPr/>
          </p:nvSpPr>
          <p:spPr bwMode="auto">
            <a:xfrm>
              <a:off x="884164" y="3396954"/>
              <a:ext cx="689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2" name="Line 12"/>
            <p:cNvSpPr>
              <a:spLocks noChangeShapeType="1"/>
            </p:cNvSpPr>
            <p:nvPr/>
          </p:nvSpPr>
          <p:spPr bwMode="auto">
            <a:xfrm>
              <a:off x="884164" y="2874135"/>
              <a:ext cx="68940"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3" name="Line 13"/>
            <p:cNvSpPr>
              <a:spLocks noChangeShapeType="1"/>
            </p:cNvSpPr>
            <p:nvPr/>
          </p:nvSpPr>
          <p:spPr bwMode="auto">
            <a:xfrm>
              <a:off x="884164" y="2349910"/>
              <a:ext cx="68940"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4" name="Line 14"/>
            <p:cNvSpPr>
              <a:spLocks noChangeShapeType="1"/>
            </p:cNvSpPr>
            <p:nvPr/>
          </p:nvSpPr>
          <p:spPr bwMode="auto">
            <a:xfrm>
              <a:off x="884164" y="1827089"/>
              <a:ext cx="68940" cy="0"/>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5" name="Line 21"/>
            <p:cNvSpPr>
              <a:spLocks noChangeShapeType="1"/>
            </p:cNvSpPr>
            <p:nvPr/>
          </p:nvSpPr>
          <p:spPr bwMode="auto">
            <a:xfrm flipV="1">
              <a:off x="948623" y="1827098"/>
              <a:ext cx="1" cy="1569856"/>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6" name="Line 15"/>
            <p:cNvSpPr>
              <a:spLocks noChangeShapeType="1"/>
            </p:cNvSpPr>
            <p:nvPr/>
          </p:nvSpPr>
          <p:spPr bwMode="auto">
            <a:xfrm flipV="1">
              <a:off x="1079345"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7" name="Line 16"/>
            <p:cNvSpPr>
              <a:spLocks noChangeShapeType="1"/>
            </p:cNvSpPr>
            <p:nvPr/>
          </p:nvSpPr>
          <p:spPr bwMode="auto">
            <a:xfrm flipV="1">
              <a:off x="1722315"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8" name="Line 17"/>
            <p:cNvSpPr>
              <a:spLocks noChangeShapeType="1"/>
            </p:cNvSpPr>
            <p:nvPr/>
          </p:nvSpPr>
          <p:spPr bwMode="auto">
            <a:xfrm flipV="1">
              <a:off x="2366806"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69" name="Line 18"/>
            <p:cNvSpPr>
              <a:spLocks noChangeShapeType="1"/>
            </p:cNvSpPr>
            <p:nvPr/>
          </p:nvSpPr>
          <p:spPr bwMode="auto">
            <a:xfrm flipV="1">
              <a:off x="3009776"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70" name="Line 19"/>
            <p:cNvSpPr>
              <a:spLocks noChangeShapeType="1"/>
            </p:cNvSpPr>
            <p:nvPr/>
          </p:nvSpPr>
          <p:spPr bwMode="auto">
            <a:xfrm flipV="1">
              <a:off x="3652747"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71" name="Line 20"/>
            <p:cNvSpPr>
              <a:spLocks noChangeShapeType="1"/>
            </p:cNvSpPr>
            <p:nvPr/>
          </p:nvSpPr>
          <p:spPr bwMode="auto">
            <a:xfrm flipV="1">
              <a:off x="4297237" y="3395844"/>
              <a:ext cx="0" cy="63742"/>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72" name="Line 22"/>
            <p:cNvSpPr>
              <a:spLocks noChangeShapeType="1"/>
            </p:cNvSpPr>
            <p:nvPr/>
          </p:nvSpPr>
          <p:spPr bwMode="auto">
            <a:xfrm flipV="1">
              <a:off x="948623" y="3391782"/>
              <a:ext cx="3359253" cy="6039"/>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001965"/>
                </a:solidFill>
                <a:cs typeface="Arial" pitchFamily="34" charset="0"/>
              </a:endParaRPr>
            </a:p>
          </p:txBody>
        </p:sp>
        <p:sp>
          <p:nvSpPr>
            <p:cNvPr id="23573" name="Rectangle 177"/>
            <p:cNvSpPr>
              <a:spLocks noChangeArrowheads="1"/>
            </p:cNvSpPr>
            <p:nvPr/>
          </p:nvSpPr>
          <p:spPr bwMode="auto">
            <a:xfrm>
              <a:off x="526658" y="3296828"/>
              <a:ext cx="293329"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fontAlgn="base">
                <a:spcBef>
                  <a:spcPct val="0"/>
                </a:spcBef>
                <a:spcAft>
                  <a:spcPct val="0"/>
                </a:spcAft>
              </a:pPr>
              <a:r>
                <a:rPr lang="en-GB" altLang="en-US" sz="1400">
                  <a:solidFill>
                    <a:srgbClr val="001965"/>
                  </a:solidFill>
                  <a:cs typeface="Arial" pitchFamily="34" charset="0"/>
                </a:rPr>
                <a:t>0.0</a:t>
              </a:r>
              <a:endParaRPr lang="en-GB" altLang="en-US" sz="2000">
                <a:solidFill>
                  <a:srgbClr val="001965"/>
                </a:solidFill>
                <a:cs typeface="Arial" pitchFamily="34" charset="0"/>
              </a:endParaRPr>
            </a:p>
          </p:txBody>
        </p:sp>
        <p:sp>
          <p:nvSpPr>
            <p:cNvPr id="23574" name="Rectangle 178"/>
            <p:cNvSpPr>
              <a:spLocks noChangeArrowheads="1"/>
            </p:cNvSpPr>
            <p:nvPr/>
          </p:nvSpPr>
          <p:spPr bwMode="auto">
            <a:xfrm>
              <a:off x="526658" y="2772604"/>
              <a:ext cx="293329"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fontAlgn="base">
                <a:spcBef>
                  <a:spcPct val="0"/>
                </a:spcBef>
                <a:spcAft>
                  <a:spcPct val="0"/>
                </a:spcAft>
              </a:pPr>
              <a:r>
                <a:rPr lang="en-GB" altLang="en-US" sz="1400">
                  <a:solidFill>
                    <a:srgbClr val="001965"/>
                  </a:solidFill>
                  <a:cs typeface="Arial" pitchFamily="34" charset="0"/>
                </a:rPr>
                <a:t>2.5</a:t>
              </a:r>
              <a:endParaRPr lang="en-GB" altLang="en-US" sz="2000">
                <a:solidFill>
                  <a:srgbClr val="001965"/>
                </a:solidFill>
                <a:cs typeface="Arial" pitchFamily="34" charset="0"/>
              </a:endParaRPr>
            </a:p>
          </p:txBody>
        </p:sp>
        <p:sp>
          <p:nvSpPr>
            <p:cNvPr id="23575" name="Rectangle 179"/>
            <p:cNvSpPr>
              <a:spLocks noChangeArrowheads="1"/>
            </p:cNvSpPr>
            <p:nvPr/>
          </p:nvSpPr>
          <p:spPr bwMode="auto">
            <a:xfrm>
              <a:off x="526658" y="2249784"/>
              <a:ext cx="293329"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fontAlgn="base">
                <a:spcBef>
                  <a:spcPct val="0"/>
                </a:spcBef>
                <a:spcAft>
                  <a:spcPct val="0"/>
                </a:spcAft>
              </a:pPr>
              <a:r>
                <a:rPr lang="en-GB" altLang="en-US" sz="1400">
                  <a:solidFill>
                    <a:srgbClr val="001965"/>
                  </a:solidFill>
                  <a:cs typeface="Arial" pitchFamily="34" charset="0"/>
                </a:rPr>
                <a:t>5.0</a:t>
              </a:r>
              <a:endParaRPr lang="en-GB" altLang="en-US" sz="2000">
                <a:solidFill>
                  <a:srgbClr val="001965"/>
                </a:solidFill>
                <a:cs typeface="Arial" pitchFamily="34" charset="0"/>
              </a:endParaRPr>
            </a:p>
          </p:txBody>
        </p:sp>
        <p:sp>
          <p:nvSpPr>
            <p:cNvPr id="23576" name="Rectangle 180"/>
            <p:cNvSpPr>
              <a:spLocks noChangeArrowheads="1"/>
            </p:cNvSpPr>
            <p:nvPr/>
          </p:nvSpPr>
          <p:spPr bwMode="auto">
            <a:xfrm>
              <a:off x="526658" y="1725558"/>
              <a:ext cx="293329"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fontAlgn="base">
                <a:spcBef>
                  <a:spcPct val="0"/>
                </a:spcBef>
                <a:spcAft>
                  <a:spcPct val="0"/>
                </a:spcAft>
              </a:pPr>
              <a:r>
                <a:rPr lang="en-GB" altLang="en-US" sz="1400">
                  <a:solidFill>
                    <a:srgbClr val="001965"/>
                  </a:solidFill>
                  <a:cs typeface="Arial" pitchFamily="34" charset="0"/>
                </a:rPr>
                <a:t>7.5</a:t>
              </a:r>
              <a:endParaRPr lang="en-GB" altLang="en-US" sz="2000">
                <a:solidFill>
                  <a:srgbClr val="001965"/>
                </a:solidFill>
                <a:cs typeface="Arial" pitchFamily="34" charset="0"/>
              </a:endParaRPr>
            </a:p>
          </p:txBody>
        </p:sp>
        <p:sp>
          <p:nvSpPr>
            <p:cNvPr id="23577" name="Rectangle 181"/>
            <p:cNvSpPr>
              <a:spLocks noChangeArrowheads="1"/>
            </p:cNvSpPr>
            <p:nvPr/>
          </p:nvSpPr>
          <p:spPr bwMode="auto">
            <a:xfrm>
              <a:off x="1000649" y="3505219"/>
              <a:ext cx="113806"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0</a:t>
              </a:r>
              <a:endParaRPr lang="en-GB" altLang="en-US" sz="2000">
                <a:solidFill>
                  <a:srgbClr val="001965"/>
                </a:solidFill>
                <a:cs typeface="Arial" pitchFamily="34" charset="0"/>
              </a:endParaRPr>
            </a:p>
          </p:txBody>
        </p:sp>
        <p:sp>
          <p:nvSpPr>
            <p:cNvPr id="23578" name="Rectangle 182"/>
            <p:cNvSpPr>
              <a:spLocks noChangeArrowheads="1"/>
            </p:cNvSpPr>
            <p:nvPr/>
          </p:nvSpPr>
          <p:spPr bwMode="auto">
            <a:xfrm>
              <a:off x="1643618" y="3505219"/>
              <a:ext cx="113806"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3</a:t>
              </a:r>
              <a:endParaRPr lang="en-GB" altLang="en-US" sz="2000">
                <a:solidFill>
                  <a:srgbClr val="001965"/>
                </a:solidFill>
                <a:cs typeface="Arial" pitchFamily="34" charset="0"/>
              </a:endParaRPr>
            </a:p>
          </p:txBody>
        </p:sp>
        <p:sp>
          <p:nvSpPr>
            <p:cNvPr id="23579" name="Rectangle 183"/>
            <p:cNvSpPr>
              <a:spLocks noChangeArrowheads="1"/>
            </p:cNvSpPr>
            <p:nvPr/>
          </p:nvSpPr>
          <p:spPr bwMode="auto">
            <a:xfrm>
              <a:off x="2288109" y="3505219"/>
              <a:ext cx="113806"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6</a:t>
              </a:r>
              <a:endParaRPr lang="en-GB" altLang="en-US" sz="2000">
                <a:solidFill>
                  <a:srgbClr val="001965"/>
                </a:solidFill>
                <a:cs typeface="Arial" pitchFamily="34" charset="0"/>
              </a:endParaRPr>
            </a:p>
          </p:txBody>
        </p:sp>
        <p:sp>
          <p:nvSpPr>
            <p:cNvPr id="23580" name="Rectangle 184"/>
            <p:cNvSpPr>
              <a:spLocks noChangeArrowheads="1"/>
            </p:cNvSpPr>
            <p:nvPr/>
          </p:nvSpPr>
          <p:spPr bwMode="auto">
            <a:xfrm>
              <a:off x="2931078" y="3505219"/>
              <a:ext cx="113806"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9</a:t>
              </a:r>
              <a:endParaRPr lang="en-GB" altLang="en-US" sz="2000">
                <a:solidFill>
                  <a:srgbClr val="001965"/>
                </a:solidFill>
                <a:cs typeface="Arial" pitchFamily="34" charset="0"/>
              </a:endParaRPr>
            </a:p>
          </p:txBody>
        </p:sp>
        <p:sp>
          <p:nvSpPr>
            <p:cNvPr id="23581" name="Rectangle 185"/>
            <p:cNvSpPr>
              <a:spLocks noChangeArrowheads="1"/>
            </p:cNvSpPr>
            <p:nvPr/>
          </p:nvSpPr>
          <p:spPr bwMode="auto">
            <a:xfrm>
              <a:off x="3527072" y="3505219"/>
              <a:ext cx="227610"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12</a:t>
              </a:r>
              <a:endParaRPr lang="en-GB" altLang="en-US" sz="2000">
                <a:solidFill>
                  <a:srgbClr val="001965"/>
                </a:solidFill>
                <a:cs typeface="Arial" pitchFamily="34" charset="0"/>
              </a:endParaRPr>
            </a:p>
          </p:txBody>
        </p:sp>
        <p:sp>
          <p:nvSpPr>
            <p:cNvPr id="23582" name="Rectangle 186"/>
            <p:cNvSpPr>
              <a:spLocks noChangeArrowheads="1"/>
            </p:cNvSpPr>
            <p:nvPr/>
          </p:nvSpPr>
          <p:spPr bwMode="auto">
            <a:xfrm>
              <a:off x="4170041" y="3505219"/>
              <a:ext cx="227610"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a:solidFill>
                    <a:srgbClr val="001965"/>
                  </a:solidFill>
                  <a:cs typeface="Arial" pitchFamily="34" charset="0"/>
                </a:rPr>
                <a:t>15</a:t>
              </a:r>
              <a:endParaRPr lang="en-GB" altLang="en-US" sz="2000">
                <a:solidFill>
                  <a:srgbClr val="001965"/>
                </a:solidFill>
                <a:cs typeface="Arial" pitchFamily="34" charset="0"/>
              </a:endParaRPr>
            </a:p>
          </p:txBody>
        </p:sp>
        <p:sp>
          <p:nvSpPr>
            <p:cNvPr id="23583" name="Rectangle 188"/>
            <p:cNvSpPr>
              <a:spLocks noChangeArrowheads="1"/>
            </p:cNvSpPr>
            <p:nvPr/>
          </p:nvSpPr>
          <p:spPr bwMode="auto">
            <a:xfrm>
              <a:off x="1168325" y="3706362"/>
              <a:ext cx="2869240" cy="18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400" dirty="0" err="1" smtClean="0">
                  <a:solidFill>
                    <a:srgbClr val="001965"/>
                  </a:solidFill>
                  <a:cs typeface="Arial" pitchFamily="34" charset="0"/>
                </a:rPr>
                <a:t>Aantal</a:t>
              </a:r>
              <a:r>
                <a:rPr lang="en-GB" altLang="en-US" sz="1400" dirty="0" smtClean="0">
                  <a:solidFill>
                    <a:srgbClr val="001965"/>
                  </a:solidFill>
                  <a:cs typeface="Arial" pitchFamily="34" charset="0"/>
                </a:rPr>
                <a:t> </a:t>
              </a:r>
              <a:r>
                <a:rPr lang="en-GB" altLang="en-US" sz="1400" dirty="0" err="1" smtClean="0">
                  <a:solidFill>
                    <a:srgbClr val="001965"/>
                  </a:solidFill>
                  <a:cs typeface="Arial" pitchFamily="34" charset="0"/>
                </a:rPr>
                <a:t>jaar</a:t>
              </a:r>
              <a:r>
                <a:rPr lang="en-GB" altLang="en-US" sz="1400" dirty="0" smtClean="0">
                  <a:solidFill>
                    <a:srgbClr val="001965"/>
                  </a:solidFill>
                  <a:cs typeface="Arial" pitchFamily="34" charset="0"/>
                </a:rPr>
                <a:t> </a:t>
              </a:r>
              <a:r>
                <a:rPr lang="en-GB" altLang="en-US" sz="1400" dirty="0" err="1" smtClean="0">
                  <a:solidFill>
                    <a:srgbClr val="001965"/>
                  </a:solidFill>
                  <a:cs typeface="Arial" pitchFamily="34" charset="0"/>
                </a:rPr>
                <a:t>sinds</a:t>
              </a:r>
              <a:r>
                <a:rPr lang="en-GB" altLang="en-US" sz="1400" dirty="0" smtClean="0">
                  <a:solidFill>
                    <a:srgbClr val="001965"/>
                  </a:solidFill>
                  <a:cs typeface="Arial" pitchFamily="34" charset="0"/>
                </a:rPr>
                <a:t> </a:t>
              </a:r>
              <a:r>
                <a:rPr lang="en-GB" altLang="en-US" sz="1400" dirty="0" err="1" smtClean="0">
                  <a:solidFill>
                    <a:srgbClr val="001965"/>
                  </a:solidFill>
                  <a:cs typeface="Arial" pitchFamily="34" charset="0"/>
                </a:rPr>
                <a:t>randomisering</a:t>
              </a:r>
              <a:endParaRPr lang="en-GB" altLang="en-US" sz="1400" dirty="0">
                <a:solidFill>
                  <a:srgbClr val="001965"/>
                </a:solidFill>
                <a:cs typeface="Arial" pitchFamily="34" charset="0"/>
              </a:endParaRPr>
            </a:p>
          </p:txBody>
        </p:sp>
        <p:sp>
          <p:nvSpPr>
            <p:cNvPr id="23584" name="Rectangle 187"/>
            <p:cNvSpPr>
              <a:spLocks noChangeArrowheads="1"/>
            </p:cNvSpPr>
            <p:nvPr/>
          </p:nvSpPr>
          <p:spPr bwMode="auto">
            <a:xfrm rot="16200000">
              <a:off x="-186934" y="2426333"/>
              <a:ext cx="977823" cy="2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en-GB" altLang="en-US" sz="1400" dirty="0" err="1" smtClean="0">
                  <a:solidFill>
                    <a:srgbClr val="001965"/>
                  </a:solidFill>
                  <a:cs typeface="Arial" pitchFamily="34" charset="0"/>
                </a:rPr>
                <a:t>Gewicht</a:t>
              </a:r>
              <a:r>
                <a:rPr lang="en-GB" altLang="en-US" sz="1400" dirty="0" smtClean="0">
                  <a:solidFill>
                    <a:srgbClr val="001965"/>
                  </a:solidFill>
                  <a:cs typeface="Arial" pitchFamily="34" charset="0"/>
                </a:rPr>
                <a:t> </a:t>
              </a:r>
              <a:r>
                <a:rPr lang="en-GB" altLang="en-US" sz="1400" dirty="0">
                  <a:solidFill>
                    <a:srgbClr val="001965"/>
                  </a:solidFill>
                  <a:cs typeface="Arial" pitchFamily="34" charset="0"/>
                </a:rPr>
                <a:t>(kg)</a:t>
              </a:r>
            </a:p>
          </p:txBody>
        </p:sp>
        <p:grpSp>
          <p:nvGrpSpPr>
            <p:cNvPr id="23585" name="Group 21"/>
            <p:cNvGrpSpPr>
              <a:grpSpLocks/>
            </p:cNvGrpSpPr>
            <p:nvPr/>
          </p:nvGrpSpPr>
          <p:grpSpPr bwMode="auto">
            <a:xfrm>
              <a:off x="1044385" y="2030885"/>
              <a:ext cx="3295412" cy="1406834"/>
              <a:chOff x="5454650" y="3122613"/>
              <a:chExt cx="3441700" cy="1589087"/>
            </a:xfrm>
          </p:grpSpPr>
          <p:sp>
            <p:nvSpPr>
              <p:cNvPr id="23588" name="Rectangle 160"/>
              <p:cNvSpPr>
                <a:spLocks noChangeArrowheads="1"/>
              </p:cNvSpPr>
              <p:nvPr/>
            </p:nvSpPr>
            <p:spPr bwMode="auto">
              <a:xfrm>
                <a:off x="8813800" y="3194050"/>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89" name="Rectangle 161"/>
              <p:cNvSpPr>
                <a:spLocks noChangeArrowheads="1"/>
              </p:cNvSpPr>
              <p:nvPr/>
            </p:nvSpPr>
            <p:spPr bwMode="auto">
              <a:xfrm>
                <a:off x="8589963" y="3122613"/>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0" name="Rectangle 162"/>
              <p:cNvSpPr>
                <a:spLocks noChangeArrowheads="1"/>
              </p:cNvSpPr>
              <p:nvPr/>
            </p:nvSpPr>
            <p:spPr bwMode="auto">
              <a:xfrm>
                <a:off x="8366125" y="3175000"/>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1" name="Rectangle 163"/>
              <p:cNvSpPr>
                <a:spLocks noChangeArrowheads="1"/>
              </p:cNvSpPr>
              <p:nvPr/>
            </p:nvSpPr>
            <p:spPr bwMode="auto">
              <a:xfrm>
                <a:off x="8142288" y="3181350"/>
                <a:ext cx="80962"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2" name="Rectangle 164"/>
              <p:cNvSpPr>
                <a:spLocks noChangeArrowheads="1"/>
              </p:cNvSpPr>
              <p:nvPr/>
            </p:nvSpPr>
            <p:spPr bwMode="auto">
              <a:xfrm>
                <a:off x="7918450" y="3227388"/>
                <a:ext cx="80963"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3" name="Rectangle 165"/>
              <p:cNvSpPr>
                <a:spLocks noChangeArrowheads="1"/>
              </p:cNvSpPr>
              <p:nvPr/>
            </p:nvSpPr>
            <p:spPr bwMode="auto">
              <a:xfrm>
                <a:off x="7694613" y="3267075"/>
                <a:ext cx="80962"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4" name="Rectangle 166"/>
              <p:cNvSpPr>
                <a:spLocks noChangeArrowheads="1"/>
              </p:cNvSpPr>
              <p:nvPr/>
            </p:nvSpPr>
            <p:spPr bwMode="auto">
              <a:xfrm>
                <a:off x="7469188" y="3292475"/>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5" name="Rectangle 167"/>
              <p:cNvSpPr>
                <a:spLocks noChangeArrowheads="1"/>
              </p:cNvSpPr>
              <p:nvPr/>
            </p:nvSpPr>
            <p:spPr bwMode="auto">
              <a:xfrm>
                <a:off x="7245350" y="3292475"/>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6" name="Rectangle 168"/>
              <p:cNvSpPr>
                <a:spLocks noChangeArrowheads="1"/>
              </p:cNvSpPr>
              <p:nvPr/>
            </p:nvSpPr>
            <p:spPr bwMode="auto">
              <a:xfrm>
                <a:off x="7021513" y="3359150"/>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7" name="Rectangle 169"/>
              <p:cNvSpPr>
                <a:spLocks noChangeArrowheads="1"/>
              </p:cNvSpPr>
              <p:nvPr/>
            </p:nvSpPr>
            <p:spPr bwMode="auto">
              <a:xfrm>
                <a:off x="6797675" y="3405188"/>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8" name="Rectangle 170"/>
              <p:cNvSpPr>
                <a:spLocks noChangeArrowheads="1"/>
              </p:cNvSpPr>
              <p:nvPr/>
            </p:nvSpPr>
            <p:spPr bwMode="auto">
              <a:xfrm>
                <a:off x="6573838" y="3457575"/>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599" name="Rectangle 171"/>
              <p:cNvSpPr>
                <a:spLocks noChangeArrowheads="1"/>
              </p:cNvSpPr>
              <p:nvPr/>
            </p:nvSpPr>
            <p:spPr bwMode="auto">
              <a:xfrm>
                <a:off x="6350000" y="3536950"/>
                <a:ext cx="82550" cy="84138"/>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600" name="Rectangle 172"/>
              <p:cNvSpPr>
                <a:spLocks noChangeArrowheads="1"/>
              </p:cNvSpPr>
              <p:nvPr/>
            </p:nvSpPr>
            <p:spPr bwMode="auto">
              <a:xfrm>
                <a:off x="6126163" y="3648075"/>
                <a:ext cx="82550"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601" name="Rectangle 173"/>
              <p:cNvSpPr>
                <a:spLocks noChangeArrowheads="1"/>
              </p:cNvSpPr>
              <p:nvPr/>
            </p:nvSpPr>
            <p:spPr bwMode="auto">
              <a:xfrm>
                <a:off x="5902325" y="3786188"/>
                <a:ext cx="80963"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602" name="Rectangle 174"/>
              <p:cNvSpPr>
                <a:spLocks noChangeArrowheads="1"/>
              </p:cNvSpPr>
              <p:nvPr/>
            </p:nvSpPr>
            <p:spPr bwMode="auto">
              <a:xfrm>
                <a:off x="5678488" y="4048125"/>
                <a:ext cx="80962" cy="85725"/>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603" name="Rectangle 175"/>
              <p:cNvSpPr>
                <a:spLocks noChangeArrowheads="1"/>
              </p:cNvSpPr>
              <p:nvPr/>
            </p:nvSpPr>
            <p:spPr bwMode="auto">
              <a:xfrm>
                <a:off x="5454650" y="4627563"/>
                <a:ext cx="80963" cy="84137"/>
              </a:xfrm>
              <a:prstGeom prst="rect">
                <a:avLst/>
              </a:prstGeom>
              <a:solidFill>
                <a:srgbClr val="72B5CC"/>
              </a:solidFill>
              <a:ln w="3">
                <a:solidFill>
                  <a:srgbClr val="72B5CC"/>
                </a:solidFill>
                <a:miter lim="800000"/>
                <a:headEnd/>
                <a:tailEnd/>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endParaRPr lang="en-GB" altLang="en-US" sz="1600">
                  <a:solidFill>
                    <a:srgbClr val="001965"/>
                  </a:solidFill>
                  <a:cs typeface="Arial" pitchFamily="34" charset="0"/>
                </a:endParaRPr>
              </a:p>
            </p:txBody>
          </p:sp>
          <p:sp>
            <p:nvSpPr>
              <p:cNvPr id="23604" name="Freeform 18"/>
              <p:cNvSpPr>
                <a:spLocks/>
              </p:cNvSpPr>
              <p:nvPr/>
            </p:nvSpPr>
            <p:spPr bwMode="auto">
              <a:xfrm>
                <a:off x="5491163" y="3167063"/>
                <a:ext cx="3371850" cy="1504950"/>
              </a:xfrm>
              <a:custGeom>
                <a:avLst/>
                <a:gdLst>
                  <a:gd name="T0" fmla="*/ 0 w 3371850"/>
                  <a:gd name="T1" fmla="*/ 1504950 h 1504950"/>
                  <a:gd name="T2" fmla="*/ 228600 w 3371850"/>
                  <a:gd name="T3" fmla="*/ 923925 h 1504950"/>
                  <a:gd name="T4" fmla="*/ 452437 w 3371850"/>
                  <a:gd name="T5" fmla="*/ 661987 h 1504950"/>
                  <a:gd name="T6" fmla="*/ 681037 w 3371850"/>
                  <a:gd name="T7" fmla="*/ 528637 h 1504950"/>
                  <a:gd name="T8" fmla="*/ 904875 w 3371850"/>
                  <a:gd name="T9" fmla="*/ 423862 h 1504950"/>
                  <a:gd name="T10" fmla="*/ 1133475 w 3371850"/>
                  <a:gd name="T11" fmla="*/ 342900 h 1504950"/>
                  <a:gd name="T12" fmla="*/ 1343025 w 3371850"/>
                  <a:gd name="T13" fmla="*/ 280987 h 1504950"/>
                  <a:gd name="T14" fmla="*/ 1571625 w 3371850"/>
                  <a:gd name="T15" fmla="*/ 233362 h 1504950"/>
                  <a:gd name="T16" fmla="*/ 1800225 w 3371850"/>
                  <a:gd name="T17" fmla="*/ 176212 h 1504950"/>
                  <a:gd name="T18" fmla="*/ 2028825 w 3371850"/>
                  <a:gd name="T19" fmla="*/ 166687 h 1504950"/>
                  <a:gd name="T20" fmla="*/ 2243137 w 3371850"/>
                  <a:gd name="T21" fmla="*/ 147637 h 1504950"/>
                  <a:gd name="T22" fmla="*/ 2471737 w 3371850"/>
                  <a:gd name="T23" fmla="*/ 109537 h 1504950"/>
                  <a:gd name="T24" fmla="*/ 2700337 w 3371850"/>
                  <a:gd name="T25" fmla="*/ 57150 h 1504950"/>
                  <a:gd name="T26" fmla="*/ 2919412 w 3371850"/>
                  <a:gd name="T27" fmla="*/ 57150 h 1504950"/>
                  <a:gd name="T28" fmla="*/ 3143250 w 3371850"/>
                  <a:gd name="T29" fmla="*/ 0 h 1504950"/>
                  <a:gd name="T30" fmla="*/ 3371850 w 3371850"/>
                  <a:gd name="T31" fmla="*/ 76200 h 1504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71850" h="1504950">
                    <a:moveTo>
                      <a:pt x="0" y="1504950"/>
                    </a:moveTo>
                    <a:lnTo>
                      <a:pt x="228600" y="923925"/>
                    </a:lnTo>
                    <a:lnTo>
                      <a:pt x="452437" y="661987"/>
                    </a:lnTo>
                    <a:lnTo>
                      <a:pt x="681037" y="528637"/>
                    </a:lnTo>
                    <a:lnTo>
                      <a:pt x="904875" y="423862"/>
                    </a:lnTo>
                    <a:lnTo>
                      <a:pt x="1133475" y="342900"/>
                    </a:lnTo>
                    <a:lnTo>
                      <a:pt x="1343025" y="280987"/>
                    </a:lnTo>
                    <a:lnTo>
                      <a:pt x="1571625" y="233362"/>
                    </a:lnTo>
                    <a:lnTo>
                      <a:pt x="1800225" y="176212"/>
                    </a:lnTo>
                    <a:lnTo>
                      <a:pt x="2028825" y="166687"/>
                    </a:lnTo>
                    <a:lnTo>
                      <a:pt x="2243137" y="147637"/>
                    </a:lnTo>
                    <a:lnTo>
                      <a:pt x="2471737" y="109537"/>
                    </a:lnTo>
                    <a:lnTo>
                      <a:pt x="2700337" y="57150"/>
                    </a:lnTo>
                    <a:lnTo>
                      <a:pt x="2919412" y="57150"/>
                    </a:lnTo>
                    <a:lnTo>
                      <a:pt x="3143250" y="0"/>
                    </a:lnTo>
                    <a:lnTo>
                      <a:pt x="3371850" y="76200"/>
                    </a:lnTo>
                  </a:path>
                </a:pathLst>
              </a:custGeom>
              <a:noFill/>
              <a:ln w="12700" cap="flat" cmpd="sng" algn="ctr">
                <a:solidFill>
                  <a:srgbClr val="72B5CC"/>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pPr fontAlgn="base">
                  <a:spcBef>
                    <a:spcPct val="0"/>
                  </a:spcBef>
                  <a:spcAft>
                    <a:spcPct val="0"/>
                  </a:spcAft>
                </a:pPr>
                <a:endParaRPr lang="en-CA">
                  <a:solidFill>
                    <a:srgbClr val="001965"/>
                  </a:solidFill>
                  <a:cs typeface="Arial" pitchFamily="34" charset="0"/>
                </a:endParaRPr>
              </a:p>
            </p:txBody>
          </p:sp>
        </p:grpSp>
        <p:sp>
          <p:nvSpPr>
            <p:cNvPr id="23586" name="Rectangle 8"/>
            <p:cNvSpPr>
              <a:spLocks noChangeArrowheads="1"/>
            </p:cNvSpPr>
            <p:nvPr/>
          </p:nvSpPr>
          <p:spPr bwMode="auto">
            <a:xfrm>
              <a:off x="1862482" y="1828691"/>
              <a:ext cx="1465043" cy="14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GB" altLang="en-US" sz="1100" dirty="0">
                  <a:solidFill>
                    <a:srgbClr val="001965"/>
                  </a:solidFill>
                  <a:cs typeface="Arial" pitchFamily="34" charset="0"/>
                </a:rPr>
                <a:t>*</a:t>
              </a:r>
              <a:r>
                <a:rPr lang="en-GB" altLang="en-US" sz="1100" dirty="0" err="1" smtClean="0">
                  <a:solidFill>
                    <a:srgbClr val="001965"/>
                  </a:solidFill>
                  <a:cs typeface="Arial" pitchFamily="34" charset="0"/>
                </a:rPr>
                <a:t>Intensieve</a:t>
              </a:r>
              <a:r>
                <a:rPr lang="en-GB" altLang="en-US" sz="1100" dirty="0" smtClean="0">
                  <a:solidFill>
                    <a:srgbClr val="001965"/>
                  </a:solidFill>
                  <a:cs typeface="Arial" pitchFamily="34" charset="0"/>
                </a:rPr>
                <a:t> </a:t>
              </a:r>
              <a:r>
                <a:rPr lang="en-GB" altLang="en-US" sz="1100" dirty="0" err="1" smtClean="0">
                  <a:solidFill>
                    <a:srgbClr val="001965"/>
                  </a:solidFill>
                  <a:cs typeface="Arial" pitchFamily="34" charset="0"/>
                </a:rPr>
                <a:t>therapie</a:t>
              </a:r>
              <a:endParaRPr lang="en-GB" altLang="en-US" sz="1100" dirty="0">
                <a:solidFill>
                  <a:srgbClr val="001965"/>
                </a:solidFill>
                <a:cs typeface="Arial" pitchFamily="34" charset="0"/>
              </a:endParaRPr>
            </a:p>
          </p:txBody>
        </p:sp>
        <p:sp>
          <p:nvSpPr>
            <p:cNvPr id="23587" name="Rectangle 7"/>
            <p:cNvSpPr>
              <a:spLocks noChangeArrowheads="1"/>
            </p:cNvSpPr>
            <p:nvPr/>
          </p:nvSpPr>
          <p:spPr bwMode="auto">
            <a:xfrm>
              <a:off x="976343" y="1387004"/>
              <a:ext cx="3312131" cy="46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en-US" altLang="en-US" b="1" dirty="0">
                  <a:solidFill>
                    <a:srgbClr val="001965"/>
                  </a:solidFill>
                  <a:cs typeface="Arial" pitchFamily="34" charset="0"/>
                </a:rPr>
                <a:t>UKPDS</a:t>
              </a:r>
              <a:r>
                <a:rPr lang="en-US" altLang="en-US" b="1" baseline="30000" dirty="0">
                  <a:solidFill>
                    <a:srgbClr val="001965"/>
                  </a:solidFill>
                  <a:cs typeface="Arial" pitchFamily="34" charset="0"/>
                </a:rPr>
                <a:t>1</a:t>
              </a:r>
              <a:br>
                <a:rPr lang="en-US" altLang="en-US" b="1" baseline="30000" dirty="0">
                  <a:solidFill>
                    <a:srgbClr val="001965"/>
                  </a:solidFill>
                  <a:cs typeface="Arial" pitchFamily="34" charset="0"/>
                </a:rPr>
              </a:br>
              <a:r>
                <a:rPr lang="en-US" altLang="en-US" sz="1200" dirty="0" err="1" smtClean="0">
                  <a:solidFill>
                    <a:srgbClr val="001965"/>
                  </a:solidFill>
                  <a:cs typeface="Arial" pitchFamily="34" charset="0"/>
                </a:rPr>
                <a:t>Studieduur</a:t>
              </a:r>
              <a:r>
                <a:rPr lang="en-US" altLang="en-US" sz="1200" dirty="0" smtClean="0">
                  <a:solidFill>
                    <a:srgbClr val="001965"/>
                  </a:solidFill>
                  <a:cs typeface="Arial" pitchFamily="34" charset="0"/>
                </a:rPr>
                <a:t>: 20 </a:t>
              </a:r>
              <a:r>
                <a:rPr lang="en-US" altLang="en-US" sz="1200" dirty="0" err="1" smtClean="0">
                  <a:solidFill>
                    <a:srgbClr val="001965"/>
                  </a:solidFill>
                  <a:cs typeface="Arial" pitchFamily="34" charset="0"/>
                </a:rPr>
                <a:t>jaar</a:t>
              </a:r>
              <a:endParaRPr lang="en-US" altLang="en-US" sz="1200" baseline="30000" dirty="0">
                <a:solidFill>
                  <a:srgbClr val="001965"/>
                </a:solidFill>
                <a:cs typeface="Arial" pitchFamily="34" charset="0"/>
              </a:endParaRPr>
            </a:p>
          </p:txBody>
        </p:sp>
      </p:grpSp>
      <p:sp>
        <p:nvSpPr>
          <p:cNvPr id="148" name="Rounded Rectangle 147"/>
          <p:cNvSpPr/>
          <p:nvPr/>
        </p:nvSpPr>
        <p:spPr>
          <a:xfrm>
            <a:off x="4493419" y="1381125"/>
            <a:ext cx="4480459" cy="1155700"/>
          </a:xfrm>
          <a:prstGeom prst="roundRect">
            <a:avLst/>
          </a:prstGeom>
          <a:solidFill>
            <a:schemeClr val="bg1"/>
          </a:solidFill>
          <a:ln w="285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1965"/>
                </a:solidFill>
              </a:rPr>
              <a:t>ACCORD</a:t>
            </a:r>
            <a:r>
              <a:rPr lang="en-US" b="1" baseline="30000" dirty="0">
                <a:solidFill>
                  <a:srgbClr val="001965"/>
                </a:solidFill>
              </a:rPr>
              <a:t>2</a:t>
            </a:r>
            <a:br>
              <a:rPr lang="en-US" b="1" baseline="30000" dirty="0">
                <a:solidFill>
                  <a:srgbClr val="001965"/>
                </a:solidFill>
              </a:rPr>
            </a:br>
            <a:r>
              <a:rPr lang="en-US" sz="1200" dirty="0" err="1" smtClean="0">
                <a:solidFill>
                  <a:srgbClr val="001965"/>
                </a:solidFill>
              </a:rPr>
              <a:t>Studieduur</a:t>
            </a:r>
            <a:r>
              <a:rPr lang="en-US" sz="1200" dirty="0" smtClean="0">
                <a:solidFill>
                  <a:srgbClr val="001965"/>
                </a:solidFill>
              </a:rPr>
              <a:t>: 7 </a:t>
            </a:r>
            <a:r>
              <a:rPr lang="en-US" sz="1200" dirty="0" err="1" smtClean="0">
                <a:solidFill>
                  <a:srgbClr val="001965"/>
                </a:solidFill>
              </a:rPr>
              <a:t>jaar</a:t>
            </a:r>
            <a:endParaRPr lang="en-US" dirty="0">
              <a:solidFill>
                <a:srgbClr val="001965"/>
              </a:solidFill>
            </a:endParaRPr>
          </a:p>
          <a:p>
            <a:pPr marL="285750" indent="-285750">
              <a:buFont typeface="Arial" pitchFamily="34" charset="0"/>
              <a:buChar char="•"/>
              <a:defRPr/>
            </a:pPr>
            <a:r>
              <a:rPr lang="en-US" sz="1600" b="1" dirty="0">
                <a:solidFill>
                  <a:srgbClr val="001965"/>
                </a:solidFill>
              </a:rPr>
              <a:t>28%</a:t>
            </a:r>
            <a:r>
              <a:rPr lang="en-US" sz="1600" dirty="0">
                <a:solidFill>
                  <a:srgbClr val="001965"/>
                </a:solidFill>
              </a:rPr>
              <a:t> </a:t>
            </a:r>
            <a:r>
              <a:rPr lang="en-US" sz="1600" dirty="0" smtClean="0">
                <a:solidFill>
                  <a:srgbClr val="001965"/>
                </a:solidFill>
              </a:rPr>
              <a:t>van het </a:t>
            </a:r>
            <a:r>
              <a:rPr lang="en-US" sz="1600" dirty="0" err="1" smtClean="0">
                <a:solidFill>
                  <a:srgbClr val="001965"/>
                </a:solidFill>
              </a:rPr>
              <a:t>aantal</a:t>
            </a:r>
            <a:r>
              <a:rPr lang="en-US" sz="1600" dirty="0" smtClean="0">
                <a:solidFill>
                  <a:srgbClr val="001965"/>
                </a:solidFill>
              </a:rPr>
              <a:t> </a:t>
            </a:r>
            <a:r>
              <a:rPr lang="en-US" sz="1600" dirty="0" err="1" smtClean="0">
                <a:solidFill>
                  <a:srgbClr val="001965"/>
                </a:solidFill>
              </a:rPr>
              <a:t>patienten</a:t>
            </a:r>
            <a:r>
              <a:rPr lang="en-US" sz="1600" dirty="0" smtClean="0">
                <a:solidFill>
                  <a:srgbClr val="001965"/>
                </a:solidFill>
              </a:rPr>
              <a:t> </a:t>
            </a:r>
            <a:r>
              <a:rPr lang="en-US" sz="1600" dirty="0" err="1" smtClean="0">
                <a:solidFill>
                  <a:srgbClr val="001965"/>
                </a:solidFill>
              </a:rPr>
              <a:t>dat</a:t>
            </a:r>
            <a:r>
              <a:rPr lang="en-US" sz="1600" dirty="0" smtClean="0">
                <a:solidFill>
                  <a:srgbClr val="001965"/>
                </a:solidFill>
              </a:rPr>
              <a:t> </a:t>
            </a:r>
            <a:r>
              <a:rPr lang="en-US" sz="1600" dirty="0" err="1" smtClean="0">
                <a:solidFill>
                  <a:srgbClr val="001965"/>
                </a:solidFill>
              </a:rPr>
              <a:t>aankwam</a:t>
            </a:r>
            <a:r>
              <a:rPr lang="en-US" sz="1600" dirty="0" smtClean="0">
                <a:solidFill>
                  <a:srgbClr val="001965"/>
                </a:solidFill>
              </a:rPr>
              <a:t>, </a:t>
            </a:r>
            <a:r>
              <a:rPr lang="en-US" sz="1600" dirty="0" err="1" smtClean="0">
                <a:solidFill>
                  <a:srgbClr val="001965"/>
                </a:solidFill>
              </a:rPr>
              <a:t>kwam</a:t>
            </a:r>
            <a:r>
              <a:rPr lang="en-US" sz="1600" dirty="0" smtClean="0">
                <a:solidFill>
                  <a:srgbClr val="001965"/>
                </a:solidFill>
              </a:rPr>
              <a:t> </a:t>
            </a:r>
            <a:r>
              <a:rPr lang="en-US" sz="1600" b="1" dirty="0" err="1" smtClean="0">
                <a:solidFill>
                  <a:srgbClr val="001965"/>
                </a:solidFill>
              </a:rPr>
              <a:t>meer</a:t>
            </a:r>
            <a:r>
              <a:rPr lang="en-US" sz="1600" b="1" dirty="0" smtClean="0">
                <a:solidFill>
                  <a:srgbClr val="001965"/>
                </a:solidFill>
              </a:rPr>
              <a:t> </a:t>
            </a:r>
            <a:r>
              <a:rPr lang="en-US" sz="1600" b="1" dirty="0" err="1" smtClean="0">
                <a:solidFill>
                  <a:srgbClr val="001965"/>
                </a:solidFill>
              </a:rPr>
              <a:t>dan</a:t>
            </a:r>
            <a:r>
              <a:rPr lang="en-US" sz="1600" b="1" dirty="0" smtClean="0">
                <a:solidFill>
                  <a:srgbClr val="001965"/>
                </a:solidFill>
              </a:rPr>
              <a:t> 10 </a:t>
            </a:r>
            <a:r>
              <a:rPr lang="en-US" sz="1600" b="1" dirty="0">
                <a:solidFill>
                  <a:srgbClr val="001965"/>
                </a:solidFill>
              </a:rPr>
              <a:t>kg </a:t>
            </a:r>
            <a:r>
              <a:rPr lang="en-US" sz="1600" dirty="0" err="1" smtClean="0">
                <a:solidFill>
                  <a:srgbClr val="001965"/>
                </a:solidFill>
              </a:rPr>
              <a:t>aan</a:t>
            </a:r>
            <a:endParaRPr lang="en-US" sz="1600" dirty="0">
              <a:solidFill>
                <a:srgbClr val="001965"/>
              </a:solidFill>
            </a:endParaRPr>
          </a:p>
        </p:txBody>
      </p:sp>
      <p:sp>
        <p:nvSpPr>
          <p:cNvPr id="149" name="Rounded Rectangle 148"/>
          <p:cNvSpPr/>
          <p:nvPr/>
        </p:nvSpPr>
        <p:spPr>
          <a:xfrm>
            <a:off x="4493419" y="2647950"/>
            <a:ext cx="4554888" cy="1092200"/>
          </a:xfrm>
          <a:prstGeom prst="roundRect">
            <a:avLst/>
          </a:prstGeom>
          <a:solidFill>
            <a:schemeClr val="bg1"/>
          </a:solidFill>
          <a:ln w="285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1965"/>
                </a:solidFill>
              </a:rPr>
              <a:t>VADT</a:t>
            </a:r>
            <a:r>
              <a:rPr lang="en-US" b="1" baseline="30000" dirty="0">
                <a:solidFill>
                  <a:srgbClr val="001965"/>
                </a:solidFill>
              </a:rPr>
              <a:t>3</a:t>
            </a:r>
            <a:br>
              <a:rPr lang="en-US" b="1" baseline="30000" dirty="0">
                <a:solidFill>
                  <a:srgbClr val="001965"/>
                </a:solidFill>
              </a:rPr>
            </a:br>
            <a:r>
              <a:rPr lang="en-US" sz="1200" dirty="0" err="1" smtClean="0">
                <a:solidFill>
                  <a:srgbClr val="001965"/>
                </a:solidFill>
              </a:rPr>
              <a:t>Studieduur</a:t>
            </a:r>
            <a:r>
              <a:rPr lang="en-US" sz="1200" dirty="0" smtClean="0">
                <a:solidFill>
                  <a:srgbClr val="001965"/>
                </a:solidFill>
              </a:rPr>
              <a:t>: 8 </a:t>
            </a:r>
            <a:r>
              <a:rPr lang="en-US" sz="1200" dirty="0" err="1" smtClean="0">
                <a:solidFill>
                  <a:srgbClr val="001965"/>
                </a:solidFill>
              </a:rPr>
              <a:t>jaar</a:t>
            </a:r>
            <a:endParaRPr lang="en-US" sz="1200" b="1" baseline="30000" dirty="0">
              <a:solidFill>
                <a:srgbClr val="001965"/>
              </a:solidFill>
            </a:endParaRPr>
          </a:p>
          <a:p>
            <a:pPr marL="285750" indent="-285750">
              <a:buFont typeface="Arial" pitchFamily="34" charset="0"/>
              <a:buChar char="•"/>
              <a:defRPr/>
            </a:pPr>
            <a:r>
              <a:rPr lang="en-US" sz="1600" dirty="0" err="1" smtClean="0">
                <a:solidFill>
                  <a:srgbClr val="001965"/>
                </a:solidFill>
              </a:rPr>
              <a:t>Gemiddeld</a:t>
            </a:r>
            <a:r>
              <a:rPr lang="en-US" sz="1600" dirty="0" smtClean="0">
                <a:solidFill>
                  <a:srgbClr val="001965"/>
                </a:solidFill>
              </a:rPr>
              <a:t> </a:t>
            </a:r>
            <a:r>
              <a:rPr lang="en-US" sz="1600" b="1" dirty="0" smtClean="0">
                <a:solidFill>
                  <a:srgbClr val="001965"/>
                </a:solidFill>
              </a:rPr>
              <a:t>8,2 kg </a:t>
            </a:r>
            <a:r>
              <a:rPr lang="en-US" sz="1600" b="1" dirty="0" err="1" smtClean="0">
                <a:solidFill>
                  <a:srgbClr val="001965"/>
                </a:solidFill>
              </a:rPr>
              <a:t>gewichtstoename</a:t>
            </a:r>
            <a:endParaRPr lang="en-US" sz="1600" dirty="0">
              <a:solidFill>
                <a:srgbClr val="001965"/>
              </a:solidFill>
            </a:endParaRPr>
          </a:p>
        </p:txBody>
      </p:sp>
      <p:sp>
        <p:nvSpPr>
          <p:cNvPr id="2" name="Footer Placeholder 1"/>
          <p:cNvSpPr>
            <a:spLocks noGrp="1"/>
          </p:cNvSpPr>
          <p:nvPr>
            <p:ph type="ftr" sz="quarter" idx="11"/>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310245310"/>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52"/>
          <p:cNvSpPr>
            <a:spLocks noGrp="1" noChangeArrowheads="1"/>
          </p:cNvSpPr>
          <p:nvPr>
            <p:ph type="title"/>
          </p:nvPr>
        </p:nvSpPr>
        <p:spPr/>
        <p:txBody>
          <a:bodyPr/>
          <a:lstStyle/>
          <a:p>
            <a:r>
              <a:rPr lang="en-GB" sz="2000" dirty="0" err="1" smtClean="0"/>
              <a:t>Therapietrouw</a:t>
            </a:r>
            <a:r>
              <a:rPr lang="en-GB" sz="2000" dirty="0" smtClean="0"/>
              <a:t>: </a:t>
            </a:r>
            <a:r>
              <a:rPr lang="nl-NL" sz="2000" dirty="0" smtClean="0"/>
              <a:t>Meerdere injecties worden ervaren als bezwaarlijk</a:t>
            </a:r>
            <a:endParaRPr lang="en-CA" sz="2000" dirty="0" smtClean="0"/>
          </a:p>
        </p:txBody>
      </p:sp>
      <p:sp>
        <p:nvSpPr>
          <p:cNvPr id="103" name="Rectangle 49"/>
          <p:cNvSpPr>
            <a:spLocks noChangeArrowheads="1"/>
          </p:cNvSpPr>
          <p:nvPr/>
        </p:nvSpPr>
        <p:spPr bwMode="auto">
          <a:xfrm>
            <a:off x="177840" y="1134371"/>
            <a:ext cx="20024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378" fontAlgn="base">
              <a:spcBef>
                <a:spcPct val="0"/>
              </a:spcBef>
              <a:spcAft>
                <a:spcPct val="0"/>
              </a:spcAft>
            </a:pPr>
            <a:r>
              <a:rPr lang="en-GB" sz="1400" dirty="0">
                <a:solidFill>
                  <a:srgbClr val="001965"/>
                </a:solidFill>
                <a:cs typeface="Arial" pitchFamily="34" charset="0"/>
              </a:rPr>
              <a:t> </a:t>
            </a:r>
            <a:r>
              <a:rPr lang="en-GB" sz="1400" dirty="0" smtClean="0">
                <a:solidFill>
                  <a:srgbClr val="001965"/>
                </a:solidFill>
                <a:cs typeface="Arial" pitchFamily="34" charset="0"/>
              </a:rPr>
              <a:t>1653 </a:t>
            </a:r>
            <a:r>
              <a:rPr lang="en-GB" sz="1400" dirty="0" err="1" smtClean="0">
                <a:solidFill>
                  <a:srgbClr val="001965"/>
                </a:solidFill>
                <a:cs typeface="Arial" pitchFamily="34" charset="0"/>
              </a:rPr>
              <a:t>respondenten</a:t>
            </a:r>
            <a:endParaRPr lang="en-US" sz="1400" dirty="0">
              <a:solidFill>
                <a:srgbClr val="001965"/>
              </a:solidFill>
              <a:cs typeface="Arial" pitchFamily="34" charset="0"/>
            </a:endParaRPr>
          </a:p>
        </p:txBody>
      </p:sp>
      <p:grpSp>
        <p:nvGrpSpPr>
          <p:cNvPr id="108" name="Group 107"/>
          <p:cNvGrpSpPr/>
          <p:nvPr/>
        </p:nvGrpSpPr>
        <p:grpSpPr>
          <a:xfrm>
            <a:off x="0" y="1148093"/>
            <a:ext cx="8438775" cy="3705796"/>
            <a:chOff x="0" y="1224293"/>
            <a:chExt cx="8438775" cy="3705796"/>
          </a:xfrm>
        </p:grpSpPr>
        <p:sp>
          <p:nvSpPr>
            <p:cNvPr id="67" name="Rectangle 66"/>
            <p:cNvSpPr/>
            <p:nvPr/>
          </p:nvSpPr>
          <p:spPr>
            <a:xfrm>
              <a:off x="3412365" y="1224293"/>
              <a:ext cx="1214438" cy="461665"/>
            </a:xfrm>
            <a:prstGeom prst="rect">
              <a:avLst/>
            </a:prstGeom>
          </p:spPr>
          <p:txBody>
            <a:bodyPr>
              <a:spAutoFit/>
            </a:bodyPr>
            <a:lstStyle/>
            <a:p>
              <a:pPr algn="ctr" defTabSz="914378" eaLnBrk="0" fontAlgn="base" hangingPunct="0">
                <a:spcBef>
                  <a:spcPct val="0"/>
                </a:spcBef>
                <a:spcAft>
                  <a:spcPct val="0"/>
                </a:spcAft>
                <a:defRPr/>
              </a:pPr>
              <a:r>
                <a:rPr lang="en-GB" sz="1200" b="1" dirty="0" err="1" smtClean="0">
                  <a:solidFill>
                    <a:srgbClr val="009FDA"/>
                  </a:solidFill>
                  <a:ea typeface="ＭＳ Ｐゴシック" charset="-128"/>
                  <a:cs typeface="Arial" pitchFamily="34" charset="0"/>
                </a:rPr>
                <a:t>Lichtste</a:t>
              </a:r>
              <a:r>
                <a:rPr lang="en-GB" sz="1200" b="1" dirty="0" smtClean="0">
                  <a:solidFill>
                    <a:srgbClr val="009FDA"/>
                  </a:solidFill>
                  <a:ea typeface="ＭＳ Ｐゴシック" charset="-128"/>
                  <a:cs typeface="Arial" pitchFamily="34" charset="0"/>
                </a:rPr>
                <a:t> </a:t>
              </a:r>
              <a:r>
                <a:rPr lang="en-GB" sz="1200" b="1" dirty="0" err="1" smtClean="0">
                  <a:solidFill>
                    <a:srgbClr val="009FDA"/>
                  </a:solidFill>
                  <a:ea typeface="ＭＳ Ｐゴシック" charset="-128"/>
                  <a:cs typeface="Arial" pitchFamily="34" charset="0"/>
                </a:rPr>
                <a:t>belasting</a:t>
              </a:r>
              <a:endParaRPr lang="en-GB" sz="1200" b="1" dirty="0">
                <a:solidFill>
                  <a:srgbClr val="009FDA"/>
                </a:solidFill>
                <a:ea typeface="ＭＳ Ｐゴシック" charset="-128"/>
                <a:cs typeface="Arial" pitchFamily="34" charset="0"/>
              </a:endParaRPr>
            </a:p>
          </p:txBody>
        </p:sp>
        <p:sp>
          <p:nvSpPr>
            <p:cNvPr id="73" name="Rectangle 72"/>
            <p:cNvSpPr/>
            <p:nvPr/>
          </p:nvSpPr>
          <p:spPr>
            <a:xfrm>
              <a:off x="6794406" y="1247928"/>
              <a:ext cx="1619250" cy="461665"/>
            </a:xfrm>
            <a:prstGeom prst="rect">
              <a:avLst/>
            </a:prstGeom>
          </p:spPr>
          <p:txBody>
            <a:bodyPr>
              <a:spAutoFit/>
            </a:bodyPr>
            <a:lstStyle/>
            <a:p>
              <a:pPr algn="r" defTabSz="914378" eaLnBrk="0" fontAlgn="base" hangingPunct="0">
                <a:spcBef>
                  <a:spcPct val="0"/>
                </a:spcBef>
                <a:spcAft>
                  <a:spcPct val="0"/>
                </a:spcAft>
                <a:defRPr/>
              </a:pPr>
              <a:r>
                <a:rPr lang="en-GB" sz="1200" b="1" dirty="0" err="1" smtClean="0">
                  <a:solidFill>
                    <a:srgbClr val="009FDA"/>
                  </a:solidFill>
                  <a:ea typeface="ＭＳ Ｐゴシック" charset="-128"/>
                  <a:cs typeface="Arial" pitchFamily="34" charset="0"/>
                </a:rPr>
                <a:t>Zwaarste</a:t>
              </a:r>
              <a:r>
                <a:rPr lang="en-GB" sz="1200" b="1" dirty="0" smtClean="0">
                  <a:solidFill>
                    <a:srgbClr val="009FDA"/>
                  </a:solidFill>
                  <a:ea typeface="ＭＳ Ｐゴシック" charset="-128"/>
                  <a:cs typeface="Arial" pitchFamily="34" charset="0"/>
                </a:rPr>
                <a:t> </a:t>
              </a:r>
              <a:r>
                <a:rPr lang="en-GB" sz="1200" b="1" dirty="0" err="1" smtClean="0">
                  <a:solidFill>
                    <a:srgbClr val="009FDA"/>
                  </a:solidFill>
                  <a:ea typeface="ＭＳ Ｐゴシック" charset="-128"/>
                  <a:cs typeface="Arial" pitchFamily="34" charset="0"/>
                </a:rPr>
                <a:t>belasting</a:t>
              </a:r>
              <a:endParaRPr lang="en-GB" sz="1200" b="1" dirty="0">
                <a:solidFill>
                  <a:srgbClr val="009FDA"/>
                </a:solidFill>
                <a:ea typeface="ＭＳ Ｐゴシック" charset="-128"/>
                <a:cs typeface="Arial" pitchFamily="34" charset="0"/>
              </a:endParaRPr>
            </a:p>
          </p:txBody>
        </p:sp>
        <p:grpSp>
          <p:nvGrpSpPr>
            <p:cNvPr id="107" name="Group 106"/>
            <p:cNvGrpSpPr/>
            <p:nvPr/>
          </p:nvGrpSpPr>
          <p:grpSpPr>
            <a:xfrm>
              <a:off x="0" y="1610712"/>
              <a:ext cx="8438775" cy="3319377"/>
              <a:chOff x="0" y="1610712"/>
              <a:chExt cx="8438775" cy="3319377"/>
            </a:xfrm>
          </p:grpSpPr>
          <p:sp>
            <p:nvSpPr>
              <p:cNvPr id="45" name="Rectangle 44"/>
              <p:cNvSpPr/>
              <p:nvPr/>
            </p:nvSpPr>
            <p:spPr>
              <a:xfrm>
                <a:off x="3763389" y="1885153"/>
                <a:ext cx="4563010" cy="304493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600">
                  <a:solidFill>
                    <a:srgbClr val="FFFFFF"/>
                  </a:solidFill>
                </a:endParaRPr>
              </a:p>
            </p:txBody>
          </p:sp>
          <p:cxnSp>
            <p:nvCxnSpPr>
              <p:cNvPr id="52" name="Straight Connector 51"/>
              <p:cNvCxnSpPr/>
              <p:nvPr/>
            </p:nvCxnSpPr>
            <p:spPr>
              <a:xfrm rot="16200000" flipH="1">
                <a:off x="6665952" y="3385680"/>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992550" y="3385679"/>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727230" y="3385680"/>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4461910" y="3385680"/>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5196590" y="3385680"/>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5931270" y="3385680"/>
                <a:ext cx="3034920" cy="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257870" y="3412628"/>
                <a:ext cx="3034920" cy="2"/>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3762563" y="1895168"/>
                <a:ext cx="4567013" cy="3234"/>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27842" y="1623944"/>
                <a:ext cx="510933" cy="261610"/>
              </a:xfrm>
              <a:prstGeom prst="rect">
                <a:avLst/>
              </a:prstGeom>
              <a:noFill/>
            </p:spPr>
            <p:txBody>
              <a:bodyPr wrap="square" rtlCol="0">
                <a:spAutoFit/>
              </a:bodyPr>
              <a:lstStyle/>
              <a:p>
                <a:pPr algn="ctr" defTabSz="914378"/>
                <a:r>
                  <a:rPr lang="en-CA" sz="1100" b="1" dirty="0" smtClean="0">
                    <a:solidFill>
                      <a:srgbClr val="001965"/>
                    </a:solidFill>
                    <a:cs typeface="Arial" pitchFamily="34" charset="0"/>
                  </a:rPr>
                  <a:t>6.0</a:t>
                </a:r>
                <a:endParaRPr lang="en-CA" sz="1100" b="1" dirty="0">
                  <a:solidFill>
                    <a:srgbClr val="001965"/>
                  </a:solidFill>
                  <a:cs typeface="Arial" pitchFamily="34" charset="0"/>
                </a:endParaRPr>
              </a:p>
            </p:txBody>
          </p:sp>
          <p:sp>
            <p:nvSpPr>
              <p:cNvPr id="65" name="TextBox 64"/>
              <p:cNvSpPr txBox="1"/>
              <p:nvPr/>
            </p:nvSpPr>
            <p:spPr>
              <a:xfrm>
                <a:off x="3526941" y="1610712"/>
                <a:ext cx="510934" cy="261610"/>
              </a:xfrm>
              <a:prstGeom prst="rect">
                <a:avLst/>
              </a:prstGeom>
              <a:noFill/>
            </p:spPr>
            <p:txBody>
              <a:bodyPr wrap="square" rtlCol="0">
                <a:spAutoFit/>
              </a:bodyPr>
              <a:lstStyle/>
              <a:p>
                <a:pPr algn="ctr" defTabSz="914378"/>
                <a:r>
                  <a:rPr lang="en-CA" sz="1100" b="1" dirty="0" smtClean="0">
                    <a:solidFill>
                      <a:srgbClr val="001965"/>
                    </a:solidFill>
                    <a:cs typeface="Arial" pitchFamily="34" charset="0"/>
                  </a:rPr>
                  <a:t>0</a:t>
                </a:r>
                <a:endParaRPr lang="en-CA" sz="1100" b="1" dirty="0">
                  <a:solidFill>
                    <a:srgbClr val="001965"/>
                  </a:solidFill>
                  <a:cs typeface="Arial" pitchFamily="34" charset="0"/>
                </a:endParaRPr>
              </a:p>
            </p:txBody>
          </p:sp>
          <p:grpSp>
            <p:nvGrpSpPr>
              <p:cNvPr id="77" name="Group 76"/>
              <p:cNvGrpSpPr/>
              <p:nvPr/>
            </p:nvGrpSpPr>
            <p:grpSpPr>
              <a:xfrm>
                <a:off x="249938" y="2034661"/>
                <a:ext cx="5527977" cy="261610"/>
                <a:chOff x="244118" y="2034661"/>
                <a:chExt cx="5527977" cy="261610"/>
              </a:xfrm>
            </p:grpSpPr>
            <p:sp>
              <p:nvSpPr>
                <p:cNvPr id="79" name="Rectangle 9"/>
                <p:cNvSpPr>
                  <a:spLocks noChangeArrowheads="1"/>
                </p:cNvSpPr>
                <p:nvPr/>
              </p:nvSpPr>
              <p:spPr bwMode="auto">
                <a:xfrm>
                  <a:off x="244118" y="2034661"/>
                  <a:ext cx="35301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nl-NL" sz="1100" dirty="0" smtClean="0">
                      <a:solidFill>
                        <a:srgbClr val="001965"/>
                      </a:solidFill>
                      <a:ea typeface="MS PGothic" pitchFamily="34" charset="-128"/>
                      <a:cs typeface="Arial" pitchFamily="34" charset="0"/>
                    </a:rPr>
                    <a:t>Dieetaanpassingen</a:t>
                  </a:r>
                  <a:endParaRPr lang="nl-NL" sz="1100" dirty="0">
                    <a:solidFill>
                      <a:srgbClr val="001965"/>
                    </a:solidFill>
                    <a:ea typeface="MS PGothic" pitchFamily="34" charset="-128"/>
                    <a:cs typeface="Arial" pitchFamily="34" charset="0"/>
                  </a:endParaRPr>
                </a:p>
              </p:txBody>
            </p:sp>
            <p:sp>
              <p:nvSpPr>
                <p:cNvPr id="80" name="Rectangle 28"/>
                <p:cNvSpPr>
                  <a:spLocks noChangeArrowheads="1"/>
                </p:cNvSpPr>
                <p:nvPr/>
              </p:nvSpPr>
              <p:spPr bwMode="auto">
                <a:xfrm>
                  <a:off x="5356597" y="2034661"/>
                  <a:ext cx="4154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smtClean="0">
                      <a:solidFill>
                        <a:srgbClr val="001965"/>
                      </a:solidFill>
                      <a:ea typeface="MS PGothic" pitchFamily="34" charset="-128"/>
                      <a:cs typeface="Arial" pitchFamily="34" charset="0"/>
                    </a:rPr>
                    <a:t>2.2</a:t>
                  </a:r>
                  <a:endParaRPr lang="nl-NL" sz="1100" b="1" dirty="0">
                    <a:solidFill>
                      <a:srgbClr val="001965"/>
                    </a:solidFill>
                    <a:ea typeface="MS PGothic" pitchFamily="34" charset="-128"/>
                    <a:cs typeface="Arial" pitchFamily="34" charset="0"/>
                  </a:endParaRPr>
                </a:p>
              </p:txBody>
            </p:sp>
          </p:grpSp>
          <p:grpSp>
            <p:nvGrpSpPr>
              <p:cNvPr id="81" name="Group 80"/>
              <p:cNvGrpSpPr/>
              <p:nvPr/>
            </p:nvGrpSpPr>
            <p:grpSpPr>
              <a:xfrm>
                <a:off x="1609790" y="2317615"/>
                <a:ext cx="4281933" cy="306413"/>
                <a:chOff x="1603970" y="2192933"/>
                <a:chExt cx="4281933" cy="306413"/>
              </a:xfrm>
            </p:grpSpPr>
            <p:sp>
              <p:nvSpPr>
                <p:cNvPr id="82" name="Rectangle 10"/>
                <p:cNvSpPr>
                  <a:spLocks noChangeArrowheads="1"/>
                </p:cNvSpPr>
                <p:nvPr/>
              </p:nvSpPr>
              <p:spPr bwMode="auto">
                <a:xfrm>
                  <a:off x="1603970" y="2192933"/>
                  <a:ext cx="217025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GB" sz="1100" dirty="0" err="1" smtClean="0">
                      <a:solidFill>
                        <a:srgbClr val="001965"/>
                      </a:solidFill>
                      <a:ea typeface="MS PGothic" pitchFamily="34" charset="-128"/>
                      <a:cs typeface="Arial" pitchFamily="34" charset="0"/>
                    </a:rPr>
                    <a:t>Eénmaaldaags</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zelfcontrole</a:t>
                  </a:r>
                  <a:endParaRPr lang="en-GB" sz="1100" dirty="0">
                    <a:solidFill>
                      <a:srgbClr val="001965"/>
                    </a:solidFill>
                    <a:ea typeface="MS PGothic" pitchFamily="34" charset="-128"/>
                    <a:cs typeface="Arial" pitchFamily="34" charset="0"/>
                  </a:endParaRPr>
                </a:p>
              </p:txBody>
            </p:sp>
            <p:sp>
              <p:nvSpPr>
                <p:cNvPr id="83" name="Rectangle 45"/>
                <p:cNvSpPr>
                  <a:spLocks noChangeArrowheads="1"/>
                </p:cNvSpPr>
                <p:nvPr/>
              </p:nvSpPr>
              <p:spPr bwMode="auto">
                <a:xfrm>
                  <a:off x="5420712" y="2237736"/>
                  <a:ext cx="4651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a:solidFill>
                        <a:srgbClr val="001965"/>
                      </a:solidFill>
                      <a:ea typeface="MS PGothic" pitchFamily="34" charset="-128"/>
                      <a:cs typeface="Arial" pitchFamily="34" charset="0"/>
                    </a:rPr>
                    <a:t>2.3 </a:t>
                  </a:r>
                  <a:endParaRPr lang="nl-NL" sz="1100" b="1" dirty="0">
                    <a:solidFill>
                      <a:srgbClr val="001965"/>
                    </a:solidFill>
                    <a:ea typeface="MS PGothic" pitchFamily="34" charset="-128"/>
                    <a:cs typeface="Arial" pitchFamily="34" charset="0"/>
                  </a:endParaRPr>
                </a:p>
              </p:txBody>
            </p:sp>
          </p:grpSp>
          <p:grpSp>
            <p:nvGrpSpPr>
              <p:cNvPr id="84" name="Group 83"/>
              <p:cNvGrpSpPr/>
              <p:nvPr/>
            </p:nvGrpSpPr>
            <p:grpSpPr>
              <a:xfrm>
                <a:off x="227878" y="2778986"/>
                <a:ext cx="6505711" cy="285820"/>
                <a:chOff x="222058" y="2678549"/>
                <a:chExt cx="6505711" cy="285820"/>
              </a:xfrm>
            </p:grpSpPr>
            <p:sp>
              <p:nvSpPr>
                <p:cNvPr id="85" name="Rectangle 13"/>
                <p:cNvSpPr>
                  <a:spLocks noChangeArrowheads="1"/>
                </p:cNvSpPr>
                <p:nvPr/>
              </p:nvSpPr>
              <p:spPr bwMode="auto">
                <a:xfrm>
                  <a:off x="222058" y="2678549"/>
                  <a:ext cx="35385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CA" sz="1100" dirty="0" err="1" smtClean="0">
                      <a:solidFill>
                        <a:srgbClr val="001965"/>
                      </a:solidFill>
                      <a:ea typeface="MS PGothic" pitchFamily="34" charset="-128"/>
                      <a:cs typeface="Arial" pitchFamily="34" charset="0"/>
                    </a:rPr>
                    <a:t>Eénmaaldaags</a:t>
                  </a:r>
                  <a:r>
                    <a:rPr lang="en-CA" sz="1100" dirty="0" smtClean="0">
                      <a:solidFill>
                        <a:srgbClr val="001965"/>
                      </a:solidFill>
                      <a:ea typeface="MS PGothic" pitchFamily="34" charset="-128"/>
                      <a:cs typeface="Arial" pitchFamily="34" charset="0"/>
                    </a:rPr>
                    <a:t> </a:t>
                  </a:r>
                  <a:r>
                    <a:rPr lang="en-CA" sz="1100" dirty="0" err="1" smtClean="0">
                      <a:solidFill>
                        <a:srgbClr val="001965"/>
                      </a:solidFill>
                      <a:ea typeface="MS PGothic" pitchFamily="34" charset="-128"/>
                      <a:cs typeface="Arial" pitchFamily="34" charset="0"/>
                    </a:rPr>
                    <a:t>insuline</a:t>
                  </a:r>
                  <a:endParaRPr lang="en-CA" sz="1100" dirty="0">
                    <a:solidFill>
                      <a:srgbClr val="001965"/>
                    </a:solidFill>
                    <a:ea typeface="MS PGothic" pitchFamily="34" charset="-128"/>
                    <a:cs typeface="Arial" pitchFamily="34" charset="0"/>
                  </a:endParaRPr>
                </a:p>
              </p:txBody>
            </p:sp>
            <p:sp>
              <p:nvSpPr>
                <p:cNvPr id="86" name="Rectangle 46"/>
                <p:cNvSpPr>
                  <a:spLocks noChangeArrowheads="1"/>
                </p:cNvSpPr>
                <p:nvPr/>
              </p:nvSpPr>
              <p:spPr bwMode="auto">
                <a:xfrm>
                  <a:off x="6312271" y="2702759"/>
                  <a:ext cx="4154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a:solidFill>
                        <a:srgbClr val="001965"/>
                      </a:solidFill>
                      <a:ea typeface="MS PGothic" pitchFamily="34" charset="-128"/>
                      <a:cs typeface="Arial" pitchFamily="34" charset="0"/>
                    </a:rPr>
                    <a:t>3.5</a:t>
                  </a:r>
                  <a:endParaRPr lang="nl-NL" sz="1100" b="1" dirty="0">
                    <a:solidFill>
                      <a:srgbClr val="001965"/>
                    </a:solidFill>
                    <a:ea typeface="MS PGothic" pitchFamily="34" charset="-128"/>
                    <a:cs typeface="Arial" pitchFamily="34" charset="0"/>
                  </a:endParaRPr>
                </a:p>
              </p:txBody>
            </p:sp>
          </p:grpSp>
          <p:grpSp>
            <p:nvGrpSpPr>
              <p:cNvPr id="87" name="Group 86"/>
              <p:cNvGrpSpPr/>
              <p:nvPr/>
            </p:nvGrpSpPr>
            <p:grpSpPr>
              <a:xfrm>
                <a:off x="1038950" y="3005705"/>
                <a:ext cx="5924421" cy="430887"/>
                <a:chOff x="1033130" y="2948001"/>
                <a:chExt cx="5924421" cy="430887"/>
              </a:xfrm>
            </p:grpSpPr>
            <p:sp>
              <p:nvSpPr>
                <p:cNvPr id="88" name="Rectangle 14"/>
                <p:cNvSpPr>
                  <a:spLocks noChangeArrowheads="1"/>
                </p:cNvSpPr>
                <p:nvPr/>
              </p:nvSpPr>
              <p:spPr bwMode="auto">
                <a:xfrm>
                  <a:off x="1033130" y="2948001"/>
                  <a:ext cx="27274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378" eaLnBrk="0" fontAlgn="base" hangingPunct="0">
                    <a:spcBef>
                      <a:spcPct val="0"/>
                    </a:spcBef>
                    <a:spcAft>
                      <a:spcPct val="0"/>
                    </a:spcAft>
                    <a:buClr>
                      <a:srgbClr val="E64A0E"/>
                    </a:buClr>
                  </a:pPr>
                  <a:r>
                    <a:rPr lang="en-GB" sz="1100" dirty="0" err="1" smtClean="0">
                      <a:solidFill>
                        <a:srgbClr val="001965"/>
                      </a:solidFill>
                      <a:ea typeface="MS PGothic" pitchFamily="34" charset="-128"/>
                      <a:cs typeface="Arial" pitchFamily="34" charset="0"/>
                    </a:rPr>
                    <a:t>Combinatie</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avond</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toediening</a:t>
                  </a:r>
                  <a:r>
                    <a:rPr lang="en-GB" sz="1100" dirty="0" smtClean="0">
                      <a:solidFill>
                        <a:srgbClr val="001965"/>
                      </a:solidFill>
                      <a:ea typeface="MS PGothic" pitchFamily="34" charset="-128"/>
                      <a:cs typeface="Arial" pitchFamily="34" charset="0"/>
                    </a:rPr>
                    <a:t> insuline en </a:t>
                  </a:r>
                  <a:r>
                    <a:rPr lang="en-GB" sz="1100" dirty="0" err="1" smtClean="0">
                      <a:solidFill>
                        <a:srgbClr val="001965"/>
                      </a:solidFill>
                      <a:ea typeface="MS PGothic" pitchFamily="34" charset="-128"/>
                      <a:cs typeface="Arial" pitchFamily="34" charset="0"/>
                    </a:rPr>
                    <a:t>orale</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middelen</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overdag</a:t>
                  </a:r>
                  <a:endParaRPr lang="en-GB" sz="1100" dirty="0">
                    <a:solidFill>
                      <a:srgbClr val="001965"/>
                    </a:solidFill>
                    <a:ea typeface="MS PGothic" pitchFamily="34" charset="-128"/>
                    <a:cs typeface="Arial" pitchFamily="34" charset="0"/>
                  </a:endParaRPr>
                </a:p>
              </p:txBody>
            </p:sp>
            <p:sp>
              <p:nvSpPr>
                <p:cNvPr id="89" name="Rectangle 47"/>
                <p:cNvSpPr>
                  <a:spLocks noChangeArrowheads="1"/>
                </p:cNvSpPr>
                <p:nvPr/>
              </p:nvSpPr>
              <p:spPr bwMode="auto">
                <a:xfrm>
                  <a:off x="6542053" y="3037669"/>
                  <a:ext cx="4154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a:solidFill>
                        <a:srgbClr val="001965"/>
                      </a:solidFill>
                      <a:ea typeface="MS PGothic" pitchFamily="34" charset="-128"/>
                      <a:cs typeface="Arial" pitchFamily="34" charset="0"/>
                    </a:rPr>
                    <a:t>3.8</a:t>
                  </a:r>
                  <a:endParaRPr lang="nl-NL" sz="1100" b="1" dirty="0">
                    <a:solidFill>
                      <a:srgbClr val="001965"/>
                    </a:solidFill>
                    <a:ea typeface="MS PGothic" pitchFamily="34" charset="-128"/>
                    <a:cs typeface="Arial" pitchFamily="34" charset="0"/>
                  </a:endParaRPr>
                </a:p>
              </p:txBody>
            </p:sp>
          </p:grpSp>
          <p:grpSp>
            <p:nvGrpSpPr>
              <p:cNvPr id="90" name="Group 89"/>
              <p:cNvGrpSpPr/>
              <p:nvPr/>
            </p:nvGrpSpPr>
            <p:grpSpPr>
              <a:xfrm>
                <a:off x="227877" y="3456718"/>
                <a:ext cx="6838943" cy="548414"/>
                <a:chOff x="222057" y="3439954"/>
                <a:chExt cx="6838943" cy="586021"/>
              </a:xfrm>
            </p:grpSpPr>
            <p:sp>
              <p:nvSpPr>
                <p:cNvPr id="91" name="Rectangle 16"/>
                <p:cNvSpPr>
                  <a:spLocks noChangeArrowheads="1"/>
                </p:cNvSpPr>
                <p:nvPr/>
              </p:nvSpPr>
              <p:spPr bwMode="auto">
                <a:xfrm>
                  <a:off x="222057" y="3729981"/>
                  <a:ext cx="3521657" cy="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CA" sz="1200" b="1" dirty="0" err="1" smtClean="0">
                      <a:solidFill>
                        <a:srgbClr val="001965"/>
                      </a:solidFill>
                      <a:ea typeface="MS PGothic" pitchFamily="34" charset="-128"/>
                      <a:cs typeface="Arial" pitchFamily="34" charset="0"/>
                    </a:rPr>
                    <a:t>Tweemaaldaags</a:t>
                  </a:r>
                  <a:r>
                    <a:rPr lang="en-CA" sz="1200" b="1" dirty="0" smtClean="0">
                      <a:solidFill>
                        <a:srgbClr val="001965"/>
                      </a:solidFill>
                      <a:ea typeface="MS PGothic" pitchFamily="34" charset="-128"/>
                      <a:cs typeface="Arial" pitchFamily="34" charset="0"/>
                    </a:rPr>
                    <a:t> </a:t>
                  </a:r>
                  <a:r>
                    <a:rPr lang="en-CA" sz="1200" b="1" dirty="0" err="1" smtClean="0">
                      <a:solidFill>
                        <a:srgbClr val="001965"/>
                      </a:solidFill>
                      <a:ea typeface="MS PGothic" pitchFamily="34" charset="-128"/>
                      <a:cs typeface="Arial" pitchFamily="34" charset="0"/>
                    </a:rPr>
                    <a:t>insuline</a:t>
                  </a:r>
                  <a:endParaRPr lang="en-CA" sz="1200" b="1" dirty="0">
                    <a:solidFill>
                      <a:srgbClr val="001965"/>
                    </a:solidFill>
                    <a:ea typeface="MS PGothic" pitchFamily="34" charset="-128"/>
                    <a:cs typeface="Arial" pitchFamily="34" charset="0"/>
                  </a:endParaRPr>
                </a:p>
              </p:txBody>
            </p:sp>
            <p:sp>
              <p:nvSpPr>
                <p:cNvPr id="92" name="Rectangle 49"/>
                <p:cNvSpPr>
                  <a:spLocks noChangeArrowheads="1"/>
                </p:cNvSpPr>
                <p:nvPr/>
              </p:nvSpPr>
              <p:spPr bwMode="auto">
                <a:xfrm>
                  <a:off x="6645658" y="3439954"/>
                  <a:ext cx="415342" cy="2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a:solidFill>
                        <a:srgbClr val="001965"/>
                      </a:solidFill>
                      <a:ea typeface="MS PGothic" pitchFamily="34" charset="-128"/>
                      <a:cs typeface="Arial" pitchFamily="34" charset="0"/>
                    </a:rPr>
                    <a:t>3.9</a:t>
                  </a:r>
                  <a:r>
                    <a:rPr lang="nl-NL" sz="1200" b="1" dirty="0">
                      <a:solidFill>
                        <a:srgbClr val="001965"/>
                      </a:solidFill>
                      <a:ea typeface="MS PGothic" pitchFamily="34" charset="-128"/>
                      <a:cs typeface="Arial" pitchFamily="34" charset="0"/>
                    </a:rPr>
                    <a:t> </a:t>
                  </a:r>
                </a:p>
              </p:txBody>
            </p:sp>
          </p:grpSp>
          <p:grpSp>
            <p:nvGrpSpPr>
              <p:cNvPr id="93" name="Group 92"/>
              <p:cNvGrpSpPr/>
              <p:nvPr/>
            </p:nvGrpSpPr>
            <p:grpSpPr>
              <a:xfrm>
                <a:off x="236328" y="4015031"/>
                <a:ext cx="7160901" cy="430887"/>
                <a:chOff x="230508" y="3790656"/>
                <a:chExt cx="7160901" cy="430887"/>
              </a:xfrm>
            </p:grpSpPr>
            <p:sp>
              <p:nvSpPr>
                <p:cNvPr id="94" name="Rectangle 17"/>
                <p:cNvSpPr>
                  <a:spLocks noChangeArrowheads="1"/>
                </p:cNvSpPr>
                <p:nvPr/>
              </p:nvSpPr>
              <p:spPr bwMode="auto">
                <a:xfrm>
                  <a:off x="230508" y="3790656"/>
                  <a:ext cx="35132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GB" sz="1100" dirty="0" err="1" smtClean="0">
                      <a:solidFill>
                        <a:srgbClr val="001965"/>
                      </a:solidFill>
                      <a:ea typeface="MS PGothic" pitchFamily="34" charset="-128"/>
                      <a:cs typeface="Arial" pitchFamily="34" charset="0"/>
                    </a:rPr>
                    <a:t>Tweemaaldaags</a:t>
                  </a:r>
                  <a:r>
                    <a:rPr lang="en-GB" sz="1100" dirty="0" smtClean="0">
                      <a:solidFill>
                        <a:srgbClr val="001965"/>
                      </a:solidFill>
                      <a:ea typeface="MS PGothic" pitchFamily="34" charset="-128"/>
                      <a:cs typeface="Arial" pitchFamily="34" charset="0"/>
                    </a:rPr>
                    <a:t> insuline en </a:t>
                  </a:r>
                  <a:r>
                    <a:rPr lang="en-GB" sz="1100" dirty="0" err="1" smtClean="0">
                      <a:solidFill>
                        <a:srgbClr val="001965"/>
                      </a:solidFill>
                      <a:ea typeface="MS PGothic" pitchFamily="34" charset="-128"/>
                      <a:cs typeface="Arial" pitchFamily="34" charset="0"/>
                    </a:rPr>
                    <a:t>driemaaldaags</a:t>
                  </a:r>
                  <a:r>
                    <a:rPr lang="en-GB" sz="1100" dirty="0" smtClean="0">
                      <a:solidFill>
                        <a:srgbClr val="001965"/>
                      </a:solidFill>
                      <a:ea typeface="MS PGothic" pitchFamily="34" charset="-128"/>
                      <a:cs typeface="Arial" pitchFamily="34" charset="0"/>
                    </a:rPr>
                    <a:t> </a:t>
                  </a:r>
                  <a:r>
                    <a:rPr lang="en-GB" sz="1100" dirty="0" err="1" smtClean="0">
                      <a:solidFill>
                        <a:srgbClr val="001965"/>
                      </a:solidFill>
                      <a:ea typeface="MS PGothic" pitchFamily="34" charset="-128"/>
                      <a:cs typeface="Arial" pitchFamily="34" charset="0"/>
                    </a:rPr>
                    <a:t>zelfcontrole</a:t>
                  </a:r>
                  <a:endParaRPr lang="en-GB" sz="1100" dirty="0">
                    <a:solidFill>
                      <a:srgbClr val="001965"/>
                    </a:solidFill>
                    <a:ea typeface="MS PGothic" pitchFamily="34" charset="-128"/>
                    <a:cs typeface="Arial" pitchFamily="34" charset="0"/>
                  </a:endParaRPr>
                </a:p>
              </p:txBody>
            </p:sp>
            <p:sp>
              <p:nvSpPr>
                <p:cNvPr id="95" name="Rectangle 50"/>
                <p:cNvSpPr>
                  <a:spLocks noChangeArrowheads="1"/>
                </p:cNvSpPr>
                <p:nvPr/>
              </p:nvSpPr>
              <p:spPr bwMode="auto">
                <a:xfrm>
                  <a:off x="6975911" y="3817600"/>
                  <a:ext cx="4154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dirty="0">
                      <a:solidFill>
                        <a:srgbClr val="001965"/>
                      </a:solidFill>
                      <a:ea typeface="MS PGothic" pitchFamily="34" charset="-128"/>
                      <a:cs typeface="Arial" pitchFamily="34" charset="0"/>
                    </a:rPr>
                    <a:t>4.4</a:t>
                  </a:r>
                  <a:endParaRPr lang="nl-NL" sz="1100" b="1" dirty="0">
                    <a:solidFill>
                      <a:srgbClr val="001965"/>
                    </a:solidFill>
                    <a:ea typeface="MS PGothic" pitchFamily="34" charset="-128"/>
                    <a:cs typeface="Arial" pitchFamily="34" charset="0"/>
                  </a:endParaRPr>
                </a:p>
              </p:txBody>
            </p:sp>
          </p:grpSp>
          <p:grpSp>
            <p:nvGrpSpPr>
              <p:cNvPr id="96" name="Group 95"/>
              <p:cNvGrpSpPr/>
              <p:nvPr/>
            </p:nvGrpSpPr>
            <p:grpSpPr>
              <a:xfrm>
                <a:off x="244782" y="4489909"/>
                <a:ext cx="7502128" cy="304918"/>
                <a:chOff x="238962" y="4191764"/>
                <a:chExt cx="7502128" cy="304918"/>
              </a:xfrm>
            </p:grpSpPr>
            <p:sp>
              <p:nvSpPr>
                <p:cNvPr id="97" name="Rectangle 18"/>
                <p:cNvSpPr>
                  <a:spLocks noChangeArrowheads="1"/>
                </p:cNvSpPr>
                <p:nvPr/>
              </p:nvSpPr>
              <p:spPr bwMode="auto">
                <a:xfrm>
                  <a:off x="238962" y="4219266"/>
                  <a:ext cx="3521657"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CA" sz="1200" b="1" dirty="0" err="1" smtClean="0">
                      <a:solidFill>
                        <a:srgbClr val="001965"/>
                      </a:solidFill>
                      <a:ea typeface="MS PGothic" pitchFamily="34" charset="-128"/>
                      <a:cs typeface="Arial" pitchFamily="34" charset="0"/>
                    </a:rPr>
                    <a:t>Drie</a:t>
                  </a:r>
                  <a:r>
                    <a:rPr lang="en-CA" sz="1200" b="1" dirty="0" smtClean="0">
                      <a:solidFill>
                        <a:srgbClr val="001965"/>
                      </a:solidFill>
                      <a:ea typeface="MS PGothic" pitchFamily="34" charset="-128"/>
                      <a:cs typeface="Arial" pitchFamily="34" charset="0"/>
                    </a:rPr>
                    <a:t>- tot </a:t>
                  </a:r>
                  <a:r>
                    <a:rPr lang="en-CA" sz="1200" b="1" dirty="0" err="1" smtClean="0">
                      <a:solidFill>
                        <a:srgbClr val="001965"/>
                      </a:solidFill>
                      <a:ea typeface="MS PGothic" pitchFamily="34" charset="-128"/>
                      <a:cs typeface="Arial" pitchFamily="34" charset="0"/>
                    </a:rPr>
                    <a:t>viermaaldaags</a:t>
                  </a:r>
                  <a:r>
                    <a:rPr lang="en-CA" sz="1200" b="1" dirty="0" smtClean="0">
                      <a:solidFill>
                        <a:srgbClr val="001965"/>
                      </a:solidFill>
                      <a:ea typeface="MS PGothic" pitchFamily="34" charset="-128"/>
                      <a:cs typeface="Arial" pitchFamily="34" charset="0"/>
                    </a:rPr>
                    <a:t> </a:t>
                  </a:r>
                  <a:r>
                    <a:rPr lang="en-CA" sz="1200" b="1" dirty="0" err="1" smtClean="0">
                      <a:solidFill>
                        <a:srgbClr val="001965"/>
                      </a:solidFill>
                      <a:ea typeface="MS PGothic" pitchFamily="34" charset="-128"/>
                      <a:cs typeface="Arial" pitchFamily="34" charset="0"/>
                    </a:rPr>
                    <a:t>insuline</a:t>
                  </a:r>
                  <a:endParaRPr lang="en-CA" sz="1200" b="1" dirty="0">
                    <a:solidFill>
                      <a:srgbClr val="001965"/>
                    </a:solidFill>
                    <a:ea typeface="MS PGothic" pitchFamily="34" charset="-128"/>
                    <a:cs typeface="Arial" pitchFamily="34" charset="0"/>
                  </a:endParaRPr>
                </a:p>
              </p:txBody>
            </p:sp>
            <p:sp>
              <p:nvSpPr>
                <p:cNvPr id="98" name="Rectangle 51"/>
                <p:cNvSpPr>
                  <a:spLocks noChangeArrowheads="1"/>
                </p:cNvSpPr>
                <p:nvPr/>
              </p:nvSpPr>
              <p:spPr bwMode="auto">
                <a:xfrm>
                  <a:off x="7304878" y="4191764"/>
                  <a:ext cx="4362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b="1" dirty="0">
                      <a:solidFill>
                        <a:srgbClr val="001965"/>
                      </a:solidFill>
                      <a:ea typeface="MS PGothic" pitchFamily="34" charset="-128"/>
                      <a:cs typeface="Arial" pitchFamily="34" charset="0"/>
                    </a:rPr>
                    <a:t>4.8</a:t>
                  </a:r>
                </a:p>
              </p:txBody>
            </p:sp>
          </p:grpSp>
          <p:grpSp>
            <p:nvGrpSpPr>
              <p:cNvPr id="99" name="Group 98"/>
              <p:cNvGrpSpPr/>
              <p:nvPr/>
            </p:nvGrpSpPr>
            <p:grpSpPr>
              <a:xfrm>
                <a:off x="0" y="3436592"/>
                <a:ext cx="7070942" cy="561432"/>
                <a:chOff x="-5820" y="3147488"/>
                <a:chExt cx="7070942" cy="561432"/>
              </a:xfrm>
            </p:grpSpPr>
            <p:sp>
              <p:nvSpPr>
                <p:cNvPr id="100" name="Rectangle 16"/>
                <p:cNvSpPr>
                  <a:spLocks noChangeArrowheads="1"/>
                </p:cNvSpPr>
                <p:nvPr/>
              </p:nvSpPr>
              <p:spPr bwMode="auto">
                <a:xfrm>
                  <a:off x="-5820" y="3147488"/>
                  <a:ext cx="3800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0975" indent="-180975" algn="r" defTabSz="914378" eaLnBrk="0" fontAlgn="base" hangingPunct="0">
                    <a:spcBef>
                      <a:spcPct val="0"/>
                    </a:spcBef>
                    <a:spcAft>
                      <a:spcPct val="0"/>
                    </a:spcAft>
                    <a:buClr>
                      <a:srgbClr val="E64A0E"/>
                    </a:buClr>
                  </a:pPr>
                  <a:r>
                    <a:rPr lang="en-CA" sz="1100" dirty="0" err="1" smtClean="0">
                      <a:solidFill>
                        <a:srgbClr val="001965"/>
                      </a:solidFill>
                      <a:ea typeface="MS PGothic" pitchFamily="34" charset="-128"/>
                      <a:cs typeface="Arial" pitchFamily="34" charset="0"/>
                    </a:rPr>
                    <a:t>Driemaaldaags</a:t>
                  </a:r>
                  <a:r>
                    <a:rPr lang="en-CA" sz="1100" dirty="0" smtClean="0">
                      <a:solidFill>
                        <a:srgbClr val="001965"/>
                      </a:solidFill>
                      <a:ea typeface="MS PGothic" pitchFamily="34" charset="-128"/>
                      <a:cs typeface="Arial" pitchFamily="34" charset="0"/>
                    </a:rPr>
                    <a:t> </a:t>
                  </a:r>
                  <a:r>
                    <a:rPr lang="en-CA" sz="1100" dirty="0" err="1" smtClean="0">
                      <a:solidFill>
                        <a:srgbClr val="001965"/>
                      </a:solidFill>
                      <a:ea typeface="MS PGothic" pitchFamily="34" charset="-128"/>
                      <a:cs typeface="Arial" pitchFamily="34" charset="0"/>
                    </a:rPr>
                    <a:t>zelfcontrole</a:t>
                  </a:r>
                  <a:endParaRPr lang="en-CA" sz="1100" dirty="0">
                    <a:solidFill>
                      <a:srgbClr val="001965"/>
                    </a:solidFill>
                    <a:ea typeface="MS PGothic" pitchFamily="34" charset="-128"/>
                    <a:cs typeface="Arial" pitchFamily="34" charset="0"/>
                  </a:endParaRPr>
                </a:p>
              </p:txBody>
            </p:sp>
            <p:sp>
              <p:nvSpPr>
                <p:cNvPr id="101" name="Rectangle 49"/>
                <p:cNvSpPr>
                  <a:spLocks noChangeArrowheads="1"/>
                </p:cNvSpPr>
                <p:nvPr/>
              </p:nvSpPr>
              <p:spPr bwMode="auto">
                <a:xfrm>
                  <a:off x="6580695" y="3447310"/>
                  <a:ext cx="4844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gn="ctr" defTabSz="914378" eaLnBrk="0" fontAlgn="base" hangingPunct="0">
                    <a:spcBef>
                      <a:spcPct val="0"/>
                    </a:spcBef>
                    <a:spcAft>
                      <a:spcPct val="0"/>
                    </a:spcAft>
                  </a:pPr>
                  <a:r>
                    <a:rPr lang="nl-NL" sz="1100" b="1" dirty="0" smtClean="0">
                      <a:solidFill>
                        <a:srgbClr val="001965"/>
                      </a:solidFill>
                      <a:ea typeface="MS PGothic" pitchFamily="34" charset="-128"/>
                      <a:cs typeface="Arial" pitchFamily="34" charset="0"/>
                    </a:rPr>
                    <a:t> 3.9</a:t>
                  </a:r>
                  <a:r>
                    <a:rPr lang="nl-NL" sz="1100" dirty="0" smtClean="0">
                      <a:solidFill>
                        <a:srgbClr val="001965"/>
                      </a:solidFill>
                      <a:ea typeface="MS PGothic" pitchFamily="34" charset="-128"/>
                      <a:cs typeface="Arial" pitchFamily="34" charset="0"/>
                    </a:rPr>
                    <a:t> </a:t>
                  </a:r>
                  <a:endParaRPr lang="nl-NL" sz="1100" b="1" dirty="0">
                    <a:solidFill>
                      <a:srgbClr val="001965"/>
                    </a:solidFill>
                    <a:ea typeface="MS PGothic" pitchFamily="34" charset="-128"/>
                    <a:cs typeface="Arial" pitchFamily="34" charset="0"/>
                  </a:endParaRPr>
                </a:p>
              </p:txBody>
            </p:sp>
          </p:grpSp>
          <p:sp>
            <p:nvSpPr>
              <p:cNvPr id="104" name="Rectangle 103"/>
              <p:cNvSpPr/>
              <p:nvPr/>
            </p:nvSpPr>
            <p:spPr>
              <a:xfrm>
                <a:off x="1414131" y="3728136"/>
                <a:ext cx="5647194" cy="300363"/>
              </a:xfrm>
              <a:prstGeom prst="rect">
                <a:avLst/>
              </a:prstGeom>
              <a:noFill/>
              <a:ln w="28575">
                <a:solidFill>
                  <a:srgbClr val="E64A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105" name="Rectangle 104"/>
              <p:cNvSpPr/>
              <p:nvPr/>
            </p:nvSpPr>
            <p:spPr>
              <a:xfrm>
                <a:off x="828100" y="4502383"/>
                <a:ext cx="6918809" cy="300363"/>
              </a:xfrm>
              <a:prstGeom prst="rect">
                <a:avLst/>
              </a:prstGeom>
              <a:noFill/>
              <a:ln w="28575">
                <a:solidFill>
                  <a:srgbClr val="E64A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46" name="Oval 45"/>
              <p:cNvSpPr/>
              <p:nvPr/>
            </p:nvSpPr>
            <p:spPr>
              <a:xfrm>
                <a:off x="5435886" y="2465754"/>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69" name="Oval 68"/>
              <p:cNvSpPr/>
              <p:nvPr/>
            </p:nvSpPr>
            <p:spPr>
              <a:xfrm>
                <a:off x="5362417" y="2136261"/>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72" name="Oval 71"/>
              <p:cNvSpPr/>
              <p:nvPr/>
            </p:nvSpPr>
            <p:spPr>
              <a:xfrm>
                <a:off x="6318189" y="2906713"/>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74" name="Oval 73"/>
              <p:cNvSpPr/>
              <p:nvPr/>
            </p:nvSpPr>
            <p:spPr>
              <a:xfrm>
                <a:off x="6537905" y="3201590"/>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75" name="Oval 74"/>
              <p:cNvSpPr/>
              <p:nvPr/>
            </p:nvSpPr>
            <p:spPr>
              <a:xfrm>
                <a:off x="6611373" y="3577592"/>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76" name="Oval 75"/>
              <p:cNvSpPr/>
              <p:nvPr/>
            </p:nvSpPr>
            <p:spPr>
              <a:xfrm>
                <a:off x="6611373" y="3843878"/>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78" name="Oval 77"/>
              <p:cNvSpPr/>
              <p:nvPr/>
            </p:nvSpPr>
            <p:spPr>
              <a:xfrm>
                <a:off x="6979567" y="4139213"/>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sp>
            <p:nvSpPr>
              <p:cNvPr id="106" name="Oval 105"/>
              <p:cNvSpPr/>
              <p:nvPr/>
            </p:nvSpPr>
            <p:spPr>
              <a:xfrm>
                <a:off x="7272586" y="4602957"/>
                <a:ext cx="58417" cy="58417"/>
              </a:xfrm>
              <a:prstGeom prst="ellipse">
                <a:avLst/>
              </a:prstGeom>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CA">
                  <a:solidFill>
                    <a:srgbClr val="FFFFFF"/>
                  </a:solidFill>
                </a:endParaRPr>
              </a:p>
            </p:txBody>
          </p:sp>
        </p:grpSp>
      </p:grpSp>
      <p:sp>
        <p:nvSpPr>
          <p:cNvPr id="61" name="Rectangle 60"/>
          <p:cNvSpPr/>
          <p:nvPr/>
        </p:nvSpPr>
        <p:spPr>
          <a:xfrm>
            <a:off x="4554382" y="948962"/>
            <a:ext cx="2849978" cy="461665"/>
          </a:xfrm>
          <a:prstGeom prst="rect">
            <a:avLst/>
          </a:prstGeom>
        </p:spPr>
        <p:txBody>
          <a:bodyPr wrap="square">
            <a:spAutoFit/>
          </a:bodyPr>
          <a:lstStyle/>
          <a:p>
            <a:pPr algn="ctr" defTabSz="914378" eaLnBrk="0" fontAlgn="base" hangingPunct="0">
              <a:spcBef>
                <a:spcPct val="0"/>
              </a:spcBef>
              <a:spcAft>
                <a:spcPct val="0"/>
              </a:spcAft>
              <a:defRPr/>
            </a:pPr>
            <a:r>
              <a:rPr lang="en-GB" sz="1200" b="1" dirty="0" smtClean="0">
                <a:solidFill>
                  <a:srgbClr val="009FDA"/>
                </a:solidFill>
                <a:ea typeface="ＭＳ Ｐゴシック" charset="-128"/>
                <a:cs typeface="Arial" pitchFamily="34" charset="0"/>
              </a:rPr>
              <a:t>Score op </a:t>
            </a:r>
            <a:r>
              <a:rPr lang="en-GB" sz="1200" b="1" dirty="0" err="1" smtClean="0">
                <a:solidFill>
                  <a:srgbClr val="009FDA"/>
                </a:solidFill>
                <a:ea typeface="ＭＳ Ｐゴシック" charset="-128"/>
                <a:cs typeface="Arial" pitchFamily="34" charset="0"/>
              </a:rPr>
              <a:t>belasting</a:t>
            </a:r>
            <a:r>
              <a:rPr lang="en-GB" sz="1200" b="1" dirty="0" smtClean="0">
                <a:solidFill>
                  <a:srgbClr val="009FDA"/>
                </a:solidFill>
                <a:ea typeface="ＭＳ Ｐゴシック" charset="-128"/>
                <a:cs typeface="Arial" pitchFamily="34" charset="0"/>
              </a:rPr>
              <a:t> </a:t>
            </a:r>
            <a:r>
              <a:rPr lang="en-GB" sz="1200" b="1" dirty="0" err="1" smtClean="0">
                <a:solidFill>
                  <a:srgbClr val="009FDA"/>
                </a:solidFill>
                <a:ea typeface="ＭＳ Ｐゴシック" charset="-128"/>
                <a:cs typeface="Arial" pitchFamily="34" charset="0"/>
              </a:rPr>
              <a:t>zoals</a:t>
            </a:r>
            <a:r>
              <a:rPr lang="en-GB" sz="1200" b="1" dirty="0" smtClean="0">
                <a:solidFill>
                  <a:srgbClr val="009FDA"/>
                </a:solidFill>
                <a:ea typeface="ＭＳ Ｐゴシック" charset="-128"/>
                <a:cs typeface="Arial" pitchFamily="34" charset="0"/>
              </a:rPr>
              <a:t> </a:t>
            </a:r>
            <a:r>
              <a:rPr lang="en-GB" sz="1200" b="1" dirty="0" err="1" smtClean="0">
                <a:solidFill>
                  <a:srgbClr val="009FDA"/>
                </a:solidFill>
                <a:ea typeface="ＭＳ Ｐゴシック" charset="-128"/>
                <a:cs typeface="Arial" pitchFamily="34" charset="0"/>
              </a:rPr>
              <a:t>ervaren</a:t>
            </a:r>
            <a:r>
              <a:rPr lang="en-GB" sz="1200" b="1" dirty="0" smtClean="0">
                <a:solidFill>
                  <a:srgbClr val="009FDA"/>
                </a:solidFill>
                <a:ea typeface="ＭＳ Ｐゴシック" charset="-128"/>
                <a:cs typeface="Arial" pitchFamily="34" charset="0"/>
              </a:rPr>
              <a:t> door de patiënt</a:t>
            </a:r>
            <a:endParaRPr lang="en-GB" sz="1200" b="1" dirty="0">
              <a:solidFill>
                <a:srgbClr val="009FDA"/>
              </a:solidFill>
              <a:ea typeface="ＭＳ Ｐゴシック" charset="-128"/>
              <a:cs typeface="Arial" pitchFamily="34" charset="0"/>
            </a:endParaRPr>
          </a:p>
        </p:txBody>
      </p:sp>
      <p:sp>
        <p:nvSpPr>
          <p:cNvPr id="62" name="TextBox 61"/>
          <p:cNvSpPr txBox="1"/>
          <p:nvPr/>
        </p:nvSpPr>
        <p:spPr>
          <a:xfrm>
            <a:off x="5771190" y="1552338"/>
            <a:ext cx="510933" cy="261610"/>
          </a:xfrm>
          <a:prstGeom prst="rect">
            <a:avLst/>
          </a:prstGeom>
          <a:noFill/>
        </p:spPr>
        <p:txBody>
          <a:bodyPr wrap="square" rtlCol="0">
            <a:spAutoFit/>
          </a:bodyPr>
          <a:lstStyle/>
          <a:p>
            <a:pPr algn="ctr" defTabSz="914378"/>
            <a:r>
              <a:rPr lang="en-CA" sz="1100" b="1" dirty="0">
                <a:solidFill>
                  <a:srgbClr val="001965"/>
                </a:solidFill>
                <a:cs typeface="Arial" pitchFamily="34" charset="0"/>
              </a:rPr>
              <a:t>3</a:t>
            </a:r>
            <a:r>
              <a:rPr lang="en-CA" sz="1100" b="1" dirty="0" smtClean="0">
                <a:solidFill>
                  <a:srgbClr val="001965"/>
                </a:solidFill>
                <a:cs typeface="Arial" pitchFamily="34" charset="0"/>
              </a:rPr>
              <a:t>.0</a:t>
            </a:r>
            <a:endParaRPr lang="en-CA" sz="1100" b="1" dirty="0">
              <a:solidFill>
                <a:srgbClr val="001965"/>
              </a:solidFill>
              <a:cs typeface="Arial" pitchFamily="34" charset="0"/>
            </a:endParaRPr>
          </a:p>
        </p:txBody>
      </p:sp>
      <p:sp>
        <p:nvSpPr>
          <p:cNvPr id="63" name="TextBox 62"/>
          <p:cNvSpPr txBox="1"/>
          <p:nvPr/>
        </p:nvSpPr>
        <p:spPr>
          <a:xfrm>
            <a:off x="-10633" y="4853889"/>
            <a:ext cx="8827200" cy="338554"/>
          </a:xfrm>
          <a:prstGeom prst="rect">
            <a:avLst/>
          </a:prstGeom>
          <a:noFill/>
        </p:spPr>
        <p:txBody>
          <a:bodyPr wrap="square" rtlCol="0">
            <a:spAutoFit/>
          </a:bodyPr>
          <a:lstStyle/>
          <a:p>
            <a:pPr defTabSz="914378" fontAlgn="base">
              <a:spcBef>
                <a:spcPct val="50000"/>
              </a:spcBef>
              <a:spcAft>
                <a:spcPct val="0"/>
              </a:spcAft>
            </a:pPr>
            <a:r>
              <a:rPr lang="en-GB" sz="800" dirty="0" err="1">
                <a:solidFill>
                  <a:srgbClr val="001965"/>
                </a:solidFill>
                <a:cs typeface="Arial" pitchFamily="34" charset="0"/>
              </a:rPr>
              <a:t>Vijan</a:t>
            </a:r>
            <a:r>
              <a:rPr lang="en-GB" sz="800" dirty="0">
                <a:solidFill>
                  <a:srgbClr val="001965"/>
                </a:solidFill>
                <a:cs typeface="Arial" pitchFamily="34" charset="0"/>
              </a:rPr>
              <a:t> S, Hayward RA, </a:t>
            </a:r>
            <a:r>
              <a:rPr lang="en-GB" sz="800" dirty="0" err="1">
                <a:solidFill>
                  <a:srgbClr val="001965"/>
                </a:solidFill>
                <a:cs typeface="Arial" pitchFamily="34" charset="0"/>
              </a:rPr>
              <a:t>Ronis</a:t>
            </a:r>
            <a:r>
              <a:rPr lang="en-GB" sz="800" dirty="0">
                <a:solidFill>
                  <a:srgbClr val="001965"/>
                </a:solidFill>
                <a:cs typeface="Arial" pitchFamily="34" charset="0"/>
              </a:rPr>
              <a:t> DL, Hofer TP. Brief report: the burden of diabetes therapy: implications for the design of effective patient-</a:t>
            </a:r>
            <a:r>
              <a:rPr lang="en-GB" sz="800" dirty="0" err="1">
                <a:solidFill>
                  <a:srgbClr val="001965"/>
                </a:solidFill>
                <a:cs typeface="Arial" pitchFamily="34" charset="0"/>
              </a:rPr>
              <a:t>centered</a:t>
            </a:r>
            <a:r>
              <a:rPr lang="en-GB" sz="800" dirty="0">
                <a:solidFill>
                  <a:srgbClr val="001965"/>
                </a:solidFill>
                <a:cs typeface="Arial" pitchFamily="34" charset="0"/>
              </a:rPr>
              <a:t> treatment regimens. J Gen Intern Med. 2005 May;20(5):479-82.</a:t>
            </a:r>
            <a:endParaRPr lang="nl-NL" sz="800" dirty="0">
              <a:solidFill>
                <a:srgbClr val="001965"/>
              </a:solidFill>
              <a:cs typeface="Arial" pitchFamily="34" charset="0"/>
            </a:endParaRPr>
          </a:p>
        </p:txBody>
      </p:sp>
      <p:sp>
        <p:nvSpPr>
          <p:cNvPr id="3" name="Footer Placeholder 2"/>
          <p:cNvSpPr>
            <a:spLocks noGrp="1"/>
          </p:cNvSpPr>
          <p:nvPr>
            <p:ph type="ftr" sz="quarter" idx="11"/>
          </p:nvPr>
        </p:nvSpPr>
        <p:spPr/>
        <p:txBody>
          <a:bodyPr/>
          <a:lstStyle/>
          <a:p>
            <a:pPr>
              <a:defRPr/>
            </a:pPr>
            <a:r>
              <a:rPr lang="nl-NL" noProof="0" smtClean="0"/>
              <a:t>Maatwerk bij Diabetes</a:t>
            </a:r>
            <a:endParaRPr lang="en-GB" noProof="0" dirty="0"/>
          </a:p>
        </p:txBody>
      </p:sp>
    </p:spTree>
    <p:custDataLst>
      <p:tags r:id="rId1"/>
    </p:custDataLst>
    <p:extLst>
      <p:ext uri="{BB962C8B-B14F-4D97-AF65-F5344CB8AC3E}">
        <p14:creationId xmlns:p14="http://schemas.microsoft.com/office/powerpoint/2010/main" val="2498521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6512739" y="3961738"/>
            <a:ext cx="1748262" cy="641368"/>
          </a:xfrm>
          <a:prstGeom prst="roundRect">
            <a:avLst>
              <a:gd name="adj" fmla="val 17429"/>
            </a:avLst>
          </a:prstGeom>
          <a:solidFill>
            <a:schemeClr val="bg1"/>
          </a:solidFill>
          <a:ln>
            <a:solidFill>
              <a:schemeClr val="tx1">
                <a:lumMod val="25000"/>
                <a:lumOff val="75000"/>
              </a:schemeClr>
            </a:solidFill>
          </a:ln>
        </p:spPr>
        <p:txBody>
          <a:bodyPr lIns="91436" tIns="45718" rIns="91436" bIns="45718" anchor="ctr" anchorCtr="1"/>
          <a:lstStyle/>
          <a:p>
            <a:pPr algn="ctr" defTabSz="914355"/>
            <a:endParaRPr lang="nl-NL" sz="1200" dirty="0">
              <a:solidFill>
                <a:srgbClr val="001965"/>
              </a:solidFill>
            </a:endParaRPr>
          </a:p>
        </p:txBody>
      </p:sp>
      <p:sp>
        <p:nvSpPr>
          <p:cNvPr id="2" name="Title 1"/>
          <p:cNvSpPr>
            <a:spLocks noGrp="1"/>
          </p:cNvSpPr>
          <p:nvPr>
            <p:ph type="title"/>
          </p:nvPr>
        </p:nvSpPr>
        <p:spPr/>
        <p:txBody>
          <a:bodyPr/>
          <a:lstStyle/>
          <a:p>
            <a:r>
              <a:rPr lang="nl-NL" sz="2000" dirty="0"/>
              <a:t>Barrières voor het behalen van HbA</a:t>
            </a:r>
            <a:r>
              <a:rPr lang="nl-NL" sz="2000" baseline="-25000" dirty="0"/>
              <a:t>1c</a:t>
            </a:r>
            <a:r>
              <a:rPr lang="nl-NL" sz="2000" dirty="0"/>
              <a:t>-streefwaarden bij </a:t>
            </a:r>
            <a:r>
              <a:rPr lang="nl-NL" sz="2000" dirty="0" smtClean="0"/>
              <a:t>intensiveren </a:t>
            </a:r>
            <a:r>
              <a:rPr lang="nl-NL" sz="2000" dirty="0"/>
              <a:t>van insuline behandeling</a:t>
            </a:r>
          </a:p>
        </p:txBody>
      </p:sp>
      <p:sp>
        <p:nvSpPr>
          <p:cNvPr id="39" name="Rounded Rectangle 38"/>
          <p:cNvSpPr/>
          <p:nvPr/>
        </p:nvSpPr>
        <p:spPr bwMode="auto">
          <a:xfrm>
            <a:off x="2460564" y="1486438"/>
            <a:ext cx="1796400" cy="2201099"/>
          </a:xfrm>
          <a:prstGeom prst="roundRect">
            <a:avLst>
              <a:gd name="adj" fmla="val 17429"/>
            </a:avLst>
          </a:prstGeom>
          <a:noFill/>
          <a:ln>
            <a:solidFill>
              <a:srgbClr val="C7C2BA"/>
            </a:solidFill>
          </a:ln>
          <a:effectLst/>
          <a:scene3d>
            <a:camera prst="orthographicFront"/>
            <a:lightRig rig="threePt" dir="t"/>
          </a:scene3d>
          <a:sp3d>
            <a:bevelT w="25400" h="25400"/>
          </a:sp3d>
        </p:spPr>
        <p:txBody>
          <a:bodyPr lIns="69216" tIns="69216" rIns="69216" bIns="69216" anchor="t"/>
          <a:lstStyle/>
          <a:p>
            <a:pPr algn="ctr" defTabSz="879053">
              <a:spcBef>
                <a:spcPct val="50000"/>
              </a:spcBef>
              <a:buClr>
                <a:srgbClr val="566E10"/>
              </a:buClr>
              <a:defRPr/>
            </a:pPr>
            <a:r>
              <a:rPr lang="nl-NL" sz="1100" b="1" dirty="0">
                <a:solidFill>
                  <a:srgbClr val="001965"/>
                </a:solidFill>
              </a:rPr>
              <a:t>Gewichtstoename</a:t>
            </a:r>
            <a:endParaRPr lang="nl-NL" sz="1100" b="1" dirty="0">
              <a:solidFill>
                <a:srgbClr val="262B5A"/>
              </a:solidFill>
              <a:ea typeface="Geneva" charset="0"/>
            </a:endParaRPr>
          </a:p>
          <a:p>
            <a:pPr algn="ctr" defTabSz="879053">
              <a:spcBef>
                <a:spcPct val="50000"/>
              </a:spcBef>
              <a:buClr>
                <a:srgbClr val="566E10"/>
              </a:buClr>
              <a:defRPr/>
            </a:pPr>
            <a:endParaRPr lang="nl-NL" sz="1100" dirty="0">
              <a:solidFill>
                <a:srgbClr val="262B5A"/>
              </a:solidFill>
              <a:ea typeface="Geneva" charset="0"/>
            </a:endParaRPr>
          </a:p>
          <a:p>
            <a:pPr algn="ctr" defTabSz="879053">
              <a:spcBef>
                <a:spcPct val="50000"/>
              </a:spcBef>
              <a:buClr>
                <a:srgbClr val="566E10"/>
              </a:buClr>
              <a:defRPr/>
            </a:pPr>
            <a:r>
              <a:rPr lang="nl-NL" sz="1100" dirty="0">
                <a:solidFill>
                  <a:srgbClr val="262B5A"/>
                </a:solidFill>
                <a:ea typeface="Geneva" charset="0"/>
              </a:rPr>
              <a:t>Intensivering van insuline wordt geassocieerd met gewichtstoename</a:t>
            </a:r>
            <a:r>
              <a:rPr lang="nl-NL" sz="1100" baseline="30000" dirty="0">
                <a:solidFill>
                  <a:srgbClr val="262B5A"/>
                </a:solidFill>
                <a:ea typeface="Geneva" charset="0"/>
              </a:rPr>
              <a:t>1,3</a:t>
            </a:r>
          </a:p>
        </p:txBody>
      </p:sp>
      <p:sp>
        <p:nvSpPr>
          <p:cNvPr id="58" name="Rounded Rectangle 57"/>
          <p:cNvSpPr/>
          <p:nvPr/>
        </p:nvSpPr>
        <p:spPr bwMode="auto">
          <a:xfrm>
            <a:off x="4528997" y="1496368"/>
            <a:ext cx="1796400" cy="2180229"/>
          </a:xfrm>
          <a:prstGeom prst="roundRect">
            <a:avLst>
              <a:gd name="adj" fmla="val 17429"/>
            </a:avLst>
          </a:prstGeom>
          <a:noFill/>
          <a:ln>
            <a:solidFill>
              <a:srgbClr val="C7C2BA"/>
            </a:solidFill>
          </a:ln>
          <a:effectLst/>
          <a:scene3d>
            <a:camera prst="orthographicFront"/>
            <a:lightRig rig="threePt" dir="t"/>
          </a:scene3d>
          <a:sp3d>
            <a:bevelT w="25400" h="25400"/>
          </a:sp3d>
        </p:spPr>
        <p:txBody>
          <a:bodyPr lIns="69216" tIns="69216" rIns="69216" bIns="69216" anchor="t"/>
          <a:lstStyle/>
          <a:p>
            <a:pPr algn="ctr" defTabSz="914355">
              <a:spcBef>
                <a:spcPct val="50000"/>
              </a:spcBef>
              <a:buClr>
                <a:srgbClr val="566E10"/>
              </a:buClr>
            </a:pPr>
            <a:r>
              <a:rPr lang="nl-NL" sz="1100" b="1" dirty="0">
                <a:solidFill>
                  <a:srgbClr val="001965"/>
                </a:solidFill>
              </a:rPr>
              <a:t>Complexiteit insulineregimes</a:t>
            </a:r>
          </a:p>
          <a:p>
            <a:pPr algn="ctr" defTabSz="914355">
              <a:spcBef>
                <a:spcPct val="50000"/>
              </a:spcBef>
              <a:buClr>
                <a:srgbClr val="566E10"/>
              </a:buClr>
            </a:pPr>
            <a:r>
              <a:rPr lang="nl-NL" altLang="nl-NL" sz="1100" dirty="0">
                <a:solidFill>
                  <a:srgbClr val="262B5A"/>
                </a:solidFill>
                <a:ea typeface="Geneva"/>
                <a:cs typeface="Geneva"/>
              </a:rPr>
              <a:t>Therapieontrouw komt voor bij complexe insulineregimes, met name vanwege het hoge aantal injecties per dag en de strikte doseringseisen</a:t>
            </a:r>
            <a:r>
              <a:rPr lang="nl-NL" altLang="nl-NL" sz="1100" baseline="30000" dirty="0">
                <a:solidFill>
                  <a:srgbClr val="262B5A"/>
                </a:solidFill>
                <a:ea typeface="Geneva"/>
                <a:cs typeface="Geneva"/>
              </a:rPr>
              <a:t>2</a:t>
            </a:r>
            <a:endParaRPr lang="nl-NL" altLang="nl-NL" sz="1100" dirty="0">
              <a:solidFill>
                <a:srgbClr val="262B5A"/>
              </a:solidFill>
              <a:ea typeface="Geneva"/>
              <a:cs typeface="Geneva"/>
            </a:endParaRPr>
          </a:p>
        </p:txBody>
      </p:sp>
      <p:sp>
        <p:nvSpPr>
          <p:cNvPr id="60" name="Rounded Rectangle 59"/>
          <p:cNvSpPr/>
          <p:nvPr/>
        </p:nvSpPr>
        <p:spPr bwMode="auto">
          <a:xfrm>
            <a:off x="316530" y="1486436"/>
            <a:ext cx="1872000" cy="2201101"/>
          </a:xfrm>
          <a:prstGeom prst="roundRect">
            <a:avLst>
              <a:gd name="adj" fmla="val 17429"/>
            </a:avLst>
          </a:prstGeom>
          <a:noFill/>
          <a:ln>
            <a:solidFill>
              <a:srgbClr val="C7C2BA"/>
            </a:solidFill>
          </a:ln>
          <a:effectLst/>
          <a:scene3d>
            <a:camera prst="orthographicFront"/>
            <a:lightRig rig="threePt" dir="t"/>
          </a:scene3d>
          <a:sp3d>
            <a:bevelT w="25400" h="25400"/>
          </a:sp3d>
        </p:spPr>
        <p:txBody>
          <a:bodyPr lIns="69216" tIns="69216" rIns="69216" bIns="69216" anchor="t"/>
          <a:lstStyle/>
          <a:p>
            <a:pPr algn="ctr" defTabSz="914355">
              <a:spcBef>
                <a:spcPct val="50000"/>
              </a:spcBef>
              <a:buClr>
                <a:srgbClr val="566E10"/>
              </a:buClr>
            </a:pPr>
            <a:r>
              <a:rPr lang="nl-NL" sz="1100" b="1" dirty="0">
                <a:solidFill>
                  <a:srgbClr val="001965"/>
                </a:solidFill>
              </a:rPr>
              <a:t>Hypoglykemieën</a:t>
            </a:r>
            <a:endParaRPr lang="nl-NL" altLang="nl-NL" sz="1100" b="1" dirty="0">
              <a:solidFill>
                <a:srgbClr val="262B5A"/>
              </a:solidFill>
              <a:ea typeface="Geneva"/>
              <a:cs typeface="Geneva"/>
            </a:endParaRPr>
          </a:p>
          <a:p>
            <a:pPr algn="ctr" defTabSz="914355">
              <a:spcBef>
                <a:spcPct val="50000"/>
              </a:spcBef>
              <a:buClr>
                <a:srgbClr val="566E10"/>
              </a:buClr>
            </a:pPr>
            <a:endParaRPr lang="nl-NL" altLang="nl-NL" sz="1100" dirty="0">
              <a:solidFill>
                <a:srgbClr val="262B5A"/>
              </a:solidFill>
              <a:ea typeface="Geneva"/>
              <a:cs typeface="Geneva"/>
            </a:endParaRPr>
          </a:p>
          <a:p>
            <a:pPr algn="ctr" defTabSz="914355">
              <a:spcBef>
                <a:spcPct val="50000"/>
              </a:spcBef>
              <a:buClr>
                <a:srgbClr val="566E10"/>
              </a:buClr>
            </a:pPr>
            <a:r>
              <a:rPr lang="nl-NL" altLang="nl-NL" sz="1100" dirty="0">
                <a:solidFill>
                  <a:srgbClr val="262B5A"/>
                </a:solidFill>
                <a:ea typeface="Geneva"/>
                <a:cs typeface="Geneva"/>
              </a:rPr>
              <a:t>Prevalentie van hypoglykemieën stijgt bij mensen met diabetes type 2 bij wie intensivering van insuline nodig is</a:t>
            </a:r>
            <a:r>
              <a:rPr lang="nl-NL" altLang="nl-NL" sz="1100" baseline="30000" dirty="0">
                <a:solidFill>
                  <a:srgbClr val="262B5A"/>
                </a:solidFill>
                <a:ea typeface="Geneva"/>
                <a:cs typeface="Geneva"/>
              </a:rPr>
              <a:t>*1</a:t>
            </a:r>
            <a:r>
              <a:rPr lang="nl-NL" altLang="nl-NL" sz="1100" dirty="0">
                <a:solidFill>
                  <a:srgbClr val="262B5A"/>
                </a:solidFill>
                <a:ea typeface="Geneva"/>
                <a:cs typeface="Geneva"/>
              </a:rPr>
              <a:t>,</a:t>
            </a:r>
            <a:r>
              <a:rPr lang="nl-NL" altLang="nl-NL" sz="1100" baseline="30000" dirty="0">
                <a:solidFill>
                  <a:srgbClr val="262B5A"/>
                </a:solidFill>
                <a:ea typeface="Geneva"/>
                <a:cs typeface="Geneva"/>
              </a:rPr>
              <a:t> </a:t>
            </a:r>
            <a:r>
              <a:rPr lang="nl-NL" altLang="nl-NL" sz="1100" dirty="0">
                <a:solidFill>
                  <a:srgbClr val="262B5A"/>
                </a:solidFill>
                <a:ea typeface="Geneva"/>
                <a:cs typeface="Geneva"/>
              </a:rPr>
              <a:t>en heeft consequenties voor wat betreft kosten</a:t>
            </a:r>
            <a:r>
              <a:rPr lang="nl-NL" altLang="nl-NL" sz="1100" baseline="30000" dirty="0">
                <a:solidFill>
                  <a:srgbClr val="262B5A"/>
                </a:solidFill>
                <a:ea typeface="Geneva"/>
                <a:cs typeface="Geneva"/>
              </a:rPr>
              <a:t>2</a:t>
            </a:r>
          </a:p>
        </p:txBody>
      </p:sp>
      <p:sp>
        <p:nvSpPr>
          <p:cNvPr id="68" name="TextBox 67"/>
          <p:cNvSpPr txBox="1"/>
          <p:nvPr/>
        </p:nvSpPr>
        <p:spPr>
          <a:xfrm>
            <a:off x="332979" y="4220207"/>
            <a:ext cx="3157896" cy="246217"/>
          </a:xfrm>
          <a:prstGeom prst="rect">
            <a:avLst/>
          </a:prstGeom>
          <a:noFill/>
        </p:spPr>
        <p:txBody>
          <a:bodyPr wrap="square" lIns="91436" tIns="45718" rIns="91436" bIns="45718" rtlCol="0">
            <a:spAutoFit/>
          </a:bodyPr>
          <a:lstStyle/>
          <a:p>
            <a:pPr defTabSz="914355"/>
            <a:r>
              <a:rPr lang="nl-NL" sz="1000" dirty="0">
                <a:solidFill>
                  <a:srgbClr val="001965"/>
                </a:solidFill>
              </a:rPr>
              <a:t>*i.e. op insuline voor &gt; 5 jaar</a:t>
            </a:r>
          </a:p>
        </p:txBody>
      </p:sp>
      <p:sp>
        <p:nvSpPr>
          <p:cNvPr id="3" name="TextBox 2"/>
          <p:cNvSpPr txBox="1"/>
          <p:nvPr/>
        </p:nvSpPr>
        <p:spPr>
          <a:xfrm>
            <a:off x="6501224" y="3947054"/>
            <a:ext cx="1750047" cy="611703"/>
          </a:xfrm>
          <a:prstGeom prst="rect">
            <a:avLst/>
          </a:prstGeom>
          <a:noFill/>
        </p:spPr>
        <p:txBody>
          <a:bodyPr wrap="square" lIns="91436" tIns="45718" rIns="91436" bIns="45718" rtlCol="0">
            <a:spAutoFit/>
          </a:bodyPr>
          <a:lstStyle/>
          <a:p>
            <a:pPr defTabSz="914355"/>
            <a:r>
              <a:rPr lang="nl-NL" sz="1100" dirty="0">
                <a:solidFill>
                  <a:srgbClr val="001965"/>
                </a:solidFill>
              </a:rPr>
              <a:t>2 pennen</a:t>
            </a:r>
          </a:p>
          <a:p>
            <a:pPr defTabSz="914355"/>
            <a:r>
              <a:rPr lang="nl-NL" sz="1100" dirty="0">
                <a:solidFill>
                  <a:srgbClr val="001965"/>
                </a:solidFill>
              </a:rPr>
              <a:t>4 injecties</a:t>
            </a:r>
          </a:p>
          <a:p>
            <a:pPr defTabSz="914355"/>
            <a:r>
              <a:rPr lang="nl-NL" sz="1100" dirty="0">
                <a:solidFill>
                  <a:srgbClr val="001965"/>
                </a:solidFill>
              </a:rPr>
              <a:t>4 SMBG</a:t>
            </a:r>
          </a:p>
        </p:txBody>
      </p:sp>
      <p:graphicFrame>
        <p:nvGraphicFramePr>
          <p:cNvPr id="20" name="Table 19"/>
          <p:cNvGraphicFramePr>
            <a:graphicFrameLocks noGrp="1"/>
          </p:cNvGraphicFramePr>
          <p:nvPr>
            <p:extLst>
              <p:ext uri="{D42A27DB-BD31-4B8C-83A1-F6EECF244321}">
                <p14:modId xmlns:p14="http://schemas.microsoft.com/office/powerpoint/2010/main" val="3221148612"/>
              </p:ext>
            </p:extLst>
          </p:nvPr>
        </p:nvGraphicFramePr>
        <p:xfrm>
          <a:off x="6501224" y="1458685"/>
          <a:ext cx="2244324" cy="1855632"/>
        </p:xfrm>
        <a:graphic>
          <a:graphicData uri="http://schemas.openxmlformats.org/drawingml/2006/table">
            <a:tbl>
              <a:tblPr firstRow="1" bandRow="1">
                <a:tableStyleId>{2D5ABB26-0587-4C30-8999-92F81FD0307C}</a:tableStyleId>
              </a:tblPr>
              <a:tblGrid>
                <a:gridCol w="288685"/>
                <a:gridCol w="279377"/>
                <a:gridCol w="279377"/>
                <a:gridCol w="279377"/>
                <a:gridCol w="279377"/>
                <a:gridCol w="279377"/>
                <a:gridCol w="279377"/>
                <a:gridCol w="279377"/>
              </a:tblGrid>
              <a:tr h="274320">
                <a:tc rowSpan="2">
                  <a:txBody>
                    <a:bodyPr/>
                    <a:lstStyle/>
                    <a:p>
                      <a:r>
                        <a:rPr kumimoji="0" lang="nl-NL" sz="700" b="0" i="0" u="none" strike="noStrike" kern="1200" cap="none" spc="0" normalizeH="0" baseline="0" noProof="0" dirty="0" smtClean="0">
                          <a:ln>
                            <a:noFill/>
                          </a:ln>
                          <a:solidFill>
                            <a:schemeClr val="tx1">
                              <a:lumMod val="25000"/>
                              <a:lumOff val="75000"/>
                            </a:schemeClr>
                          </a:solidFill>
                          <a:effectLst/>
                          <a:uLnTx/>
                          <a:uFillTx/>
                          <a:latin typeface="+mn-lt"/>
                          <a:ea typeface="+mn-ea"/>
                          <a:cs typeface="+mn-cs"/>
                        </a:rPr>
                        <a:t>Ontbijt</a:t>
                      </a:r>
                      <a:endParaRPr lang="nl-NL" sz="700" dirty="0">
                        <a:solidFill>
                          <a:schemeClr val="tx1">
                            <a:lumMod val="25000"/>
                            <a:lumOff val="75000"/>
                          </a:schemeClr>
                        </a:solidFill>
                      </a:endParaRPr>
                    </a:p>
                  </a:txBody>
                  <a:tcPr vert="vert270">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r>
                        <a:rPr lang="nl-NL" sz="1200" smtClean="0">
                          <a:solidFill>
                            <a:schemeClr val="accent2"/>
                          </a:solidFill>
                        </a:rPr>
                        <a:t>M</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dirty="0" smtClean="0">
                          <a:solidFill>
                            <a:schemeClr val="accent2"/>
                          </a:solidFill>
                        </a:rPr>
                        <a:t>D</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smtClean="0">
                          <a:solidFill>
                            <a:schemeClr val="accent2"/>
                          </a:solidFill>
                        </a:rPr>
                        <a:t>W</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smtClean="0">
                          <a:solidFill>
                            <a:schemeClr val="accent2"/>
                          </a:solidFill>
                        </a:rPr>
                        <a:t>D</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smtClean="0">
                          <a:solidFill>
                            <a:schemeClr val="accent2"/>
                          </a:solidFill>
                        </a:rPr>
                        <a:t>V</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smtClean="0">
                          <a:solidFill>
                            <a:schemeClr val="accent2"/>
                          </a:solidFill>
                        </a:rPr>
                        <a:t>Z</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tcPr>
                </a:tc>
                <a:tc>
                  <a:txBody>
                    <a:bodyPr/>
                    <a:lstStyle/>
                    <a:p>
                      <a:r>
                        <a:rPr lang="nl-NL" sz="1200" smtClean="0">
                          <a:solidFill>
                            <a:schemeClr val="accent2"/>
                          </a:solidFill>
                        </a:rPr>
                        <a:t>Z</a:t>
                      </a:r>
                      <a:endParaRPr lang="nl-NL" sz="1200" dirty="0">
                        <a:solidFill>
                          <a:schemeClr val="accent2"/>
                        </a:solidFill>
                      </a:endParaRPr>
                    </a:p>
                  </a:txBody>
                  <a:tcPr anchor="b">
                    <a:lnL w="12700" cap="flat" cmpd="sng" algn="ctr">
                      <a:solidFill>
                        <a:schemeClr val="tx1">
                          <a:lumMod val="25000"/>
                          <a:lumOff val="75000"/>
                        </a:schemeClr>
                      </a:solidFill>
                      <a:prstDash val="solid"/>
                      <a:round/>
                      <a:headEnd type="none" w="med" len="med"/>
                      <a:tailEnd type="none" w="med" len="med"/>
                    </a:lnL>
                  </a:tcPr>
                </a:tc>
              </a:tr>
              <a:tr h="395328">
                <a:tc vMerge="1">
                  <a:txBody>
                    <a:bodyPr/>
                    <a:lstStyle/>
                    <a:p>
                      <a:endParaRPr lang="en-GB" dirty="0"/>
                    </a:p>
                  </a:txBody>
                  <a:tcPr vert="vert270">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B w="12700" cap="flat" cmpd="sng" algn="ctr">
                      <a:solidFill>
                        <a:schemeClr val="tx1">
                          <a:lumMod val="25000"/>
                          <a:lumOff val="75000"/>
                        </a:schemeClr>
                      </a:solidFill>
                      <a:prstDash val="solid"/>
                      <a:round/>
                      <a:headEnd type="none" w="med" len="med"/>
                      <a:tailEnd type="none" w="med" len="med"/>
                    </a:lnB>
                  </a:tcPr>
                </a:tc>
              </a:tr>
              <a:tr h="395328">
                <a:tc>
                  <a:txBody>
                    <a:bodyPr/>
                    <a:lstStyle/>
                    <a:p>
                      <a:r>
                        <a:rPr kumimoji="0" lang="nl-NL" sz="700" b="0" i="0" u="none" strike="noStrike" kern="1200" cap="none" spc="0" normalizeH="0" baseline="0" noProof="0" smtClean="0">
                          <a:ln>
                            <a:noFill/>
                          </a:ln>
                          <a:solidFill>
                            <a:schemeClr val="tx1">
                              <a:lumMod val="25000"/>
                              <a:lumOff val="75000"/>
                            </a:schemeClr>
                          </a:solidFill>
                          <a:effectLst/>
                          <a:uLnTx/>
                          <a:uFillTx/>
                          <a:latin typeface="+mn-lt"/>
                          <a:ea typeface="+mn-ea"/>
                          <a:cs typeface="+mn-cs"/>
                        </a:rPr>
                        <a:t>Lunch</a:t>
                      </a:r>
                      <a:endParaRPr kumimoji="0" lang="nl-NL" sz="700" b="0" i="0" u="none" strike="noStrike" kern="1200" cap="none" spc="0" normalizeH="0" baseline="0" dirty="0">
                        <a:ln>
                          <a:noFill/>
                        </a:ln>
                        <a:solidFill>
                          <a:schemeClr val="tx1">
                            <a:lumMod val="25000"/>
                            <a:lumOff val="75000"/>
                          </a:schemeClr>
                        </a:solidFill>
                        <a:effectLst/>
                        <a:uLnTx/>
                        <a:uFillTx/>
                        <a:latin typeface="+mn-lt"/>
                        <a:ea typeface="+mn-ea"/>
                        <a:cs typeface="+mn-cs"/>
                      </a:endParaRPr>
                    </a:p>
                  </a:txBody>
                  <a:tcPr vert="vert270">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r>
              <a:tr h="395328">
                <a:tc>
                  <a:txBody>
                    <a:bodyPr/>
                    <a:lstStyle/>
                    <a:p>
                      <a:pPr algn="ctr"/>
                      <a:r>
                        <a:rPr kumimoji="0" lang="nl-NL" sz="700" b="0" i="0" u="none" strike="noStrike" kern="1200" cap="none" spc="0" normalizeH="0" baseline="0" noProof="0" smtClean="0">
                          <a:ln>
                            <a:noFill/>
                          </a:ln>
                          <a:solidFill>
                            <a:schemeClr val="tx1">
                              <a:lumMod val="25000"/>
                              <a:lumOff val="75000"/>
                            </a:schemeClr>
                          </a:solidFill>
                          <a:effectLst/>
                          <a:uLnTx/>
                          <a:uFillTx/>
                          <a:latin typeface="+mn-lt"/>
                        </a:rPr>
                        <a:t>Diner</a:t>
                      </a:r>
                      <a:endParaRPr lang="nl-NL" sz="700" dirty="0">
                        <a:solidFill>
                          <a:schemeClr val="tx1">
                            <a:lumMod val="25000"/>
                            <a:lumOff val="75000"/>
                          </a:schemeClr>
                        </a:solidFill>
                      </a:endParaRPr>
                    </a:p>
                  </a:txBody>
                  <a:tcPr vert="vert270">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tcPr>
                </a:tc>
              </a:tr>
              <a:tr h="395328">
                <a:tc>
                  <a:txBody>
                    <a:bodyPr/>
                    <a:lstStyle/>
                    <a:p>
                      <a:pPr algn="ctr"/>
                      <a:r>
                        <a:rPr lang="nl-NL" sz="700" smtClean="0">
                          <a:solidFill>
                            <a:schemeClr val="tx1">
                              <a:lumMod val="25000"/>
                              <a:lumOff val="75000"/>
                            </a:schemeClr>
                          </a:solidFill>
                        </a:rPr>
                        <a:t>Avond</a:t>
                      </a:r>
                      <a:endParaRPr lang="nl-NL" sz="700" dirty="0">
                        <a:solidFill>
                          <a:schemeClr val="tx1">
                            <a:lumMod val="25000"/>
                            <a:lumOff val="75000"/>
                          </a:schemeClr>
                        </a:solidFill>
                      </a:endParaRPr>
                    </a:p>
                  </a:txBody>
                  <a:tcPr vert="vert270">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tcPr>
                </a:tc>
                <a:tc>
                  <a:txBody>
                    <a:bodyPr/>
                    <a:lstStyle/>
                    <a:p>
                      <a:endParaRPr lang="nl-NL" sz="1800" dirty="0"/>
                    </a:p>
                  </a:txBody>
                  <a:tcPr>
                    <a:lnL w="12700" cap="flat" cmpd="sng" algn="ctr">
                      <a:solidFill>
                        <a:schemeClr val="tx1">
                          <a:lumMod val="25000"/>
                          <a:lumOff val="75000"/>
                        </a:schemeClr>
                      </a:solidFill>
                      <a:prstDash val="solid"/>
                      <a:round/>
                      <a:headEnd type="none" w="med" len="med"/>
                      <a:tailEnd type="none" w="med" len="med"/>
                    </a:lnL>
                    <a:lnT w="12700" cap="flat" cmpd="sng" algn="ctr">
                      <a:solidFill>
                        <a:schemeClr val="tx1">
                          <a:lumMod val="25000"/>
                          <a:lumOff val="75000"/>
                        </a:schemeClr>
                      </a:solidFill>
                      <a:prstDash val="solid"/>
                      <a:round/>
                      <a:headEnd type="none" w="med" len="med"/>
                      <a:tailEnd type="none" w="med" len="med"/>
                    </a:lnT>
                  </a:tcPr>
                </a:tc>
              </a:tr>
            </a:tbl>
          </a:graphicData>
        </a:graphic>
      </p:graphicFrame>
      <p:sp>
        <p:nvSpPr>
          <p:cNvPr id="5" name="Oval 4"/>
          <p:cNvSpPr/>
          <p:nvPr/>
        </p:nvSpPr>
        <p:spPr>
          <a:xfrm>
            <a:off x="6866571"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2" name="Oval 21"/>
          <p:cNvSpPr/>
          <p:nvPr/>
        </p:nvSpPr>
        <p:spPr>
          <a:xfrm>
            <a:off x="7147053"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3" name="Oval 22"/>
          <p:cNvSpPr/>
          <p:nvPr/>
        </p:nvSpPr>
        <p:spPr>
          <a:xfrm>
            <a:off x="7431876"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4" name="Oval 23"/>
          <p:cNvSpPr/>
          <p:nvPr/>
        </p:nvSpPr>
        <p:spPr>
          <a:xfrm>
            <a:off x="7708593"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5" name="Oval 24"/>
          <p:cNvSpPr/>
          <p:nvPr/>
        </p:nvSpPr>
        <p:spPr>
          <a:xfrm>
            <a:off x="7984788"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6" name="Oval 25"/>
          <p:cNvSpPr/>
          <p:nvPr/>
        </p:nvSpPr>
        <p:spPr>
          <a:xfrm>
            <a:off x="8268513"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7" name="Oval 26"/>
          <p:cNvSpPr/>
          <p:nvPr/>
        </p:nvSpPr>
        <p:spPr>
          <a:xfrm>
            <a:off x="8547372" y="18470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8" name="Oval 27"/>
          <p:cNvSpPr/>
          <p:nvPr/>
        </p:nvSpPr>
        <p:spPr>
          <a:xfrm>
            <a:off x="6866571"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29" name="Oval 28"/>
          <p:cNvSpPr/>
          <p:nvPr/>
        </p:nvSpPr>
        <p:spPr>
          <a:xfrm>
            <a:off x="7147053"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0" name="Oval 29"/>
          <p:cNvSpPr/>
          <p:nvPr/>
        </p:nvSpPr>
        <p:spPr>
          <a:xfrm>
            <a:off x="7431876"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1" name="Oval 30"/>
          <p:cNvSpPr/>
          <p:nvPr/>
        </p:nvSpPr>
        <p:spPr>
          <a:xfrm>
            <a:off x="7708593"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2" name="Oval 31"/>
          <p:cNvSpPr/>
          <p:nvPr/>
        </p:nvSpPr>
        <p:spPr>
          <a:xfrm>
            <a:off x="7984788"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4" name="Oval 33"/>
          <p:cNvSpPr/>
          <p:nvPr/>
        </p:nvSpPr>
        <p:spPr>
          <a:xfrm>
            <a:off x="8268513"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5" name="Oval 34"/>
          <p:cNvSpPr/>
          <p:nvPr/>
        </p:nvSpPr>
        <p:spPr>
          <a:xfrm>
            <a:off x="8547372" y="2271801"/>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6" name="Oval 35"/>
          <p:cNvSpPr/>
          <p:nvPr/>
        </p:nvSpPr>
        <p:spPr>
          <a:xfrm>
            <a:off x="6866571"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7" name="Oval 36"/>
          <p:cNvSpPr/>
          <p:nvPr/>
        </p:nvSpPr>
        <p:spPr>
          <a:xfrm>
            <a:off x="7147053"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38" name="Oval 37"/>
          <p:cNvSpPr/>
          <p:nvPr/>
        </p:nvSpPr>
        <p:spPr>
          <a:xfrm>
            <a:off x="7431876"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1" name="Oval 40"/>
          <p:cNvSpPr/>
          <p:nvPr/>
        </p:nvSpPr>
        <p:spPr>
          <a:xfrm>
            <a:off x="7708593"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2" name="Oval 41"/>
          <p:cNvSpPr/>
          <p:nvPr/>
        </p:nvSpPr>
        <p:spPr>
          <a:xfrm>
            <a:off x="7984788"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3" name="Oval 42"/>
          <p:cNvSpPr/>
          <p:nvPr/>
        </p:nvSpPr>
        <p:spPr>
          <a:xfrm>
            <a:off x="8268513"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4" name="Oval 43"/>
          <p:cNvSpPr/>
          <p:nvPr/>
        </p:nvSpPr>
        <p:spPr>
          <a:xfrm>
            <a:off x="8547372" y="2662527"/>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6" name="Oval 45"/>
          <p:cNvSpPr/>
          <p:nvPr/>
        </p:nvSpPr>
        <p:spPr>
          <a:xfrm>
            <a:off x="6866571"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7" name="Oval 46"/>
          <p:cNvSpPr/>
          <p:nvPr/>
        </p:nvSpPr>
        <p:spPr>
          <a:xfrm>
            <a:off x="7147053"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8" name="Oval 47"/>
          <p:cNvSpPr/>
          <p:nvPr/>
        </p:nvSpPr>
        <p:spPr>
          <a:xfrm>
            <a:off x="7431876"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51" name="Oval 50"/>
          <p:cNvSpPr/>
          <p:nvPr/>
        </p:nvSpPr>
        <p:spPr>
          <a:xfrm>
            <a:off x="7708593"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52" name="Oval 51"/>
          <p:cNvSpPr/>
          <p:nvPr/>
        </p:nvSpPr>
        <p:spPr>
          <a:xfrm>
            <a:off x="7984788"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53" name="Oval 52"/>
          <p:cNvSpPr/>
          <p:nvPr/>
        </p:nvSpPr>
        <p:spPr>
          <a:xfrm>
            <a:off x="8268513"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54" name="Oval 53"/>
          <p:cNvSpPr/>
          <p:nvPr/>
        </p:nvSpPr>
        <p:spPr>
          <a:xfrm>
            <a:off x="8547372" y="3071220"/>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0" name="Oval 39"/>
          <p:cNvSpPr/>
          <p:nvPr/>
        </p:nvSpPr>
        <p:spPr>
          <a:xfrm>
            <a:off x="7708593" y="3503154"/>
            <a:ext cx="118558" cy="118558"/>
          </a:xfrm>
          <a:prstGeom prst="ellipse">
            <a:avLst/>
          </a:prstGeom>
          <a:solidFill>
            <a:schemeClr val="accent1">
              <a:lumMod val="40000"/>
              <a:lumOff val="6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5" name="Oval 44"/>
          <p:cNvSpPr/>
          <p:nvPr/>
        </p:nvSpPr>
        <p:spPr>
          <a:xfrm>
            <a:off x="7708593" y="3687537"/>
            <a:ext cx="118558" cy="11855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nl-NL" dirty="0">
              <a:solidFill>
                <a:srgbClr val="FFFFFF"/>
              </a:solidFill>
            </a:endParaRPr>
          </a:p>
        </p:txBody>
      </p:sp>
      <p:sp>
        <p:nvSpPr>
          <p:cNvPr id="4" name="TextBox 3"/>
          <p:cNvSpPr txBox="1"/>
          <p:nvPr/>
        </p:nvSpPr>
        <p:spPr>
          <a:xfrm>
            <a:off x="7849503" y="3454711"/>
            <a:ext cx="956293" cy="215444"/>
          </a:xfrm>
          <a:prstGeom prst="rect">
            <a:avLst/>
          </a:prstGeom>
          <a:noFill/>
        </p:spPr>
        <p:txBody>
          <a:bodyPr wrap="square" rtlCol="0">
            <a:spAutoFit/>
          </a:bodyPr>
          <a:lstStyle/>
          <a:p>
            <a:r>
              <a:rPr lang="nl-NL" sz="800" dirty="0" smtClean="0"/>
              <a:t>Bolus insuline</a:t>
            </a:r>
            <a:endParaRPr lang="nl-NL" sz="800" dirty="0"/>
          </a:p>
        </p:txBody>
      </p:sp>
      <p:sp>
        <p:nvSpPr>
          <p:cNvPr id="49" name="TextBox 48"/>
          <p:cNvSpPr txBox="1"/>
          <p:nvPr/>
        </p:nvSpPr>
        <p:spPr>
          <a:xfrm>
            <a:off x="7849503" y="3621712"/>
            <a:ext cx="956293" cy="215444"/>
          </a:xfrm>
          <a:prstGeom prst="rect">
            <a:avLst/>
          </a:prstGeom>
          <a:noFill/>
        </p:spPr>
        <p:txBody>
          <a:bodyPr wrap="square" rtlCol="0">
            <a:spAutoFit/>
          </a:bodyPr>
          <a:lstStyle/>
          <a:p>
            <a:r>
              <a:rPr lang="nl-NL" sz="800" dirty="0" smtClean="0"/>
              <a:t>Basale insuline</a:t>
            </a:r>
            <a:endParaRPr lang="nl-NL" sz="800" dirty="0"/>
          </a:p>
        </p:txBody>
      </p:sp>
      <p:sp>
        <p:nvSpPr>
          <p:cNvPr id="50" name="TextBox 9"/>
          <p:cNvSpPr txBox="1">
            <a:spLocks noChangeArrowheads="1"/>
          </p:cNvSpPr>
          <p:nvPr/>
        </p:nvSpPr>
        <p:spPr bwMode="auto">
          <a:xfrm>
            <a:off x="951116" y="4715596"/>
            <a:ext cx="79672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55">
              <a:lnSpc>
                <a:spcPct val="80000"/>
              </a:lnSpc>
              <a:buClr>
                <a:srgbClr val="DE1C85"/>
              </a:buClr>
              <a:defRPr/>
            </a:pPr>
            <a:r>
              <a:rPr lang="nl-NL" sz="800" dirty="0" smtClean="0">
                <a:cs typeface="Arial" pitchFamily="34" charset="0"/>
              </a:rPr>
              <a:t>1. Carver </a:t>
            </a:r>
            <a:r>
              <a:rPr lang="nl-NL" sz="800" dirty="0">
                <a:cs typeface="Arial" pitchFamily="34" charset="0"/>
              </a:rPr>
              <a:t>C. </a:t>
            </a:r>
            <a:r>
              <a:rPr lang="nl-NL" sz="800" i="1" dirty="0" smtClean="0">
                <a:cs typeface="Arial" pitchFamily="34" charset="0"/>
              </a:rPr>
              <a:t>Diabetes </a:t>
            </a:r>
            <a:r>
              <a:rPr lang="nl-NL" sz="800" i="1" dirty="0" err="1">
                <a:cs typeface="Arial" pitchFamily="34" charset="0"/>
              </a:rPr>
              <a:t>Educ</a:t>
            </a:r>
            <a:r>
              <a:rPr lang="nl-NL" sz="800" i="1" dirty="0">
                <a:cs typeface="Arial" pitchFamily="34" charset="0"/>
              </a:rPr>
              <a:t>.</a:t>
            </a:r>
            <a:r>
              <a:rPr lang="nl-NL" sz="800" dirty="0">
                <a:cs typeface="Arial" pitchFamily="34" charset="0"/>
              </a:rPr>
              <a:t> </a:t>
            </a:r>
            <a:r>
              <a:rPr lang="nl-NL" sz="800" dirty="0" smtClean="0">
                <a:cs typeface="Arial" pitchFamily="34" charset="0"/>
              </a:rPr>
              <a:t>2006;32(6</a:t>
            </a:r>
            <a:r>
              <a:rPr lang="nl-NL" sz="800" dirty="0">
                <a:cs typeface="Arial" pitchFamily="34" charset="0"/>
              </a:rPr>
              <a:t>):</a:t>
            </a:r>
            <a:r>
              <a:rPr lang="nl-NL" sz="800" dirty="0" smtClean="0">
                <a:cs typeface="Arial" pitchFamily="34" charset="0"/>
              </a:rPr>
              <a:t>910-7 </a:t>
            </a:r>
          </a:p>
          <a:p>
            <a:pPr defTabSz="914355">
              <a:lnSpc>
                <a:spcPct val="80000"/>
              </a:lnSpc>
              <a:buClr>
                <a:srgbClr val="DE1C85"/>
              </a:buClr>
              <a:defRPr/>
            </a:pPr>
            <a:r>
              <a:rPr lang="nl-NL" sz="800" dirty="0" smtClean="0">
                <a:cs typeface="Arial" pitchFamily="34" charset="0"/>
              </a:rPr>
              <a:t>2. </a:t>
            </a:r>
            <a:r>
              <a:rPr lang="nl-NL" sz="800" dirty="0" err="1" smtClean="0">
                <a:cs typeface="Arial" pitchFamily="34" charset="0"/>
              </a:rPr>
              <a:t>Hex</a:t>
            </a:r>
            <a:r>
              <a:rPr lang="nl-NL" sz="800" dirty="0" smtClean="0">
                <a:cs typeface="Arial" pitchFamily="34" charset="0"/>
              </a:rPr>
              <a:t> N et al. </a:t>
            </a:r>
            <a:r>
              <a:rPr lang="nl-NL" sz="800" i="1" dirty="0" err="1" smtClean="0">
                <a:cs typeface="Arial" pitchFamily="34" charset="0"/>
              </a:rPr>
              <a:t>Diabet</a:t>
            </a:r>
            <a:r>
              <a:rPr lang="nl-NL" sz="800" i="1" dirty="0" smtClean="0">
                <a:cs typeface="Arial" pitchFamily="34" charset="0"/>
              </a:rPr>
              <a:t> </a:t>
            </a:r>
            <a:r>
              <a:rPr lang="nl-NL" sz="800" i="1" dirty="0" err="1">
                <a:cs typeface="Arial" pitchFamily="34" charset="0"/>
              </a:rPr>
              <a:t>Med</a:t>
            </a:r>
            <a:r>
              <a:rPr lang="nl-NL" sz="800" i="1" dirty="0">
                <a:cs typeface="Arial" pitchFamily="34" charset="0"/>
              </a:rPr>
              <a:t>.</a:t>
            </a:r>
            <a:r>
              <a:rPr lang="nl-NL" sz="800" dirty="0">
                <a:cs typeface="Arial" pitchFamily="34" charset="0"/>
              </a:rPr>
              <a:t> </a:t>
            </a:r>
            <a:r>
              <a:rPr lang="nl-NL" sz="800" dirty="0" smtClean="0">
                <a:cs typeface="Arial" pitchFamily="34" charset="0"/>
              </a:rPr>
              <a:t>2012;29(7</a:t>
            </a:r>
            <a:r>
              <a:rPr lang="nl-NL" sz="800" dirty="0">
                <a:cs typeface="Arial" pitchFamily="34" charset="0"/>
              </a:rPr>
              <a:t>):855-62</a:t>
            </a:r>
            <a:r>
              <a:rPr lang="nl-NL" sz="800" dirty="0" smtClean="0">
                <a:cs typeface="Arial" pitchFamily="34" charset="0"/>
              </a:rPr>
              <a:t>.</a:t>
            </a:r>
          </a:p>
          <a:p>
            <a:pPr defTabSz="914355">
              <a:lnSpc>
                <a:spcPct val="80000"/>
              </a:lnSpc>
              <a:buClr>
                <a:srgbClr val="DE1C85"/>
              </a:buClr>
              <a:defRPr/>
            </a:pPr>
            <a:r>
              <a:rPr lang="nl-NL" sz="800" dirty="0" smtClean="0">
                <a:cs typeface="Arial" pitchFamily="34" charset="0"/>
              </a:rPr>
              <a:t>3. </a:t>
            </a:r>
            <a:r>
              <a:rPr lang="nl-NL" sz="800" dirty="0" err="1" smtClean="0">
                <a:cs typeface="Arial" pitchFamily="34" charset="0"/>
              </a:rPr>
              <a:t>Peyrot</a:t>
            </a:r>
            <a:r>
              <a:rPr lang="nl-NL" sz="800" dirty="0" smtClean="0">
                <a:cs typeface="Arial" pitchFamily="34" charset="0"/>
              </a:rPr>
              <a:t> M et al. </a:t>
            </a:r>
            <a:r>
              <a:rPr lang="nl-NL" sz="800" i="1" dirty="0" err="1" smtClean="0">
                <a:cs typeface="Arial" pitchFamily="34" charset="0"/>
              </a:rPr>
              <a:t>Diabet</a:t>
            </a:r>
            <a:r>
              <a:rPr lang="nl-NL" sz="800" i="1" dirty="0" smtClean="0">
                <a:cs typeface="Arial" pitchFamily="34" charset="0"/>
              </a:rPr>
              <a:t> </a:t>
            </a:r>
            <a:r>
              <a:rPr lang="nl-NL" sz="800" i="1" dirty="0" err="1">
                <a:cs typeface="Arial" pitchFamily="34" charset="0"/>
              </a:rPr>
              <a:t>Med</a:t>
            </a:r>
            <a:r>
              <a:rPr lang="nl-NL" sz="800" i="1" dirty="0">
                <a:cs typeface="Arial" pitchFamily="34" charset="0"/>
              </a:rPr>
              <a:t>.</a:t>
            </a:r>
            <a:r>
              <a:rPr lang="nl-NL" sz="800" dirty="0">
                <a:cs typeface="Arial" pitchFamily="34" charset="0"/>
              </a:rPr>
              <a:t> </a:t>
            </a:r>
            <a:r>
              <a:rPr lang="nl-NL" sz="800" dirty="0" smtClean="0">
                <a:cs typeface="Arial" pitchFamily="34" charset="0"/>
              </a:rPr>
              <a:t>2012;29(5</a:t>
            </a:r>
            <a:r>
              <a:rPr lang="nl-NL" sz="800" dirty="0">
                <a:cs typeface="Arial" pitchFamily="34" charset="0"/>
              </a:rPr>
              <a:t>):</a:t>
            </a:r>
            <a:r>
              <a:rPr lang="nl-NL" sz="800" dirty="0" smtClean="0">
                <a:cs typeface="Arial" pitchFamily="34" charset="0"/>
              </a:rPr>
              <a:t>682-9</a:t>
            </a:r>
            <a:endParaRPr lang="nl-NL" altLang="en-US" sz="800" dirty="0">
              <a:cs typeface="Arial" pitchFamily="34" charset="0"/>
            </a:endParaRPr>
          </a:p>
        </p:txBody>
      </p:sp>
      <p:sp>
        <p:nvSpPr>
          <p:cNvPr id="7" name="Footer Placeholder 6"/>
          <p:cNvSpPr>
            <a:spLocks noGrp="1"/>
          </p:cNvSpPr>
          <p:nvPr>
            <p:ph type="ftr" sz="quarter" idx="14"/>
          </p:nvPr>
        </p:nvSpPr>
        <p:spPr/>
        <p:txBody>
          <a:bodyPr/>
          <a:lstStyle/>
          <a:p>
            <a:pPr>
              <a:defRPr/>
            </a:pPr>
            <a:r>
              <a:rPr lang="nl-NL" smtClean="0">
                <a:solidFill>
                  <a:srgbClr val="82786F"/>
                </a:solidFill>
              </a:rPr>
              <a:t>Maatwerk bij Diabetes</a:t>
            </a:r>
            <a:endParaRPr lang="en-GB">
              <a:solidFill>
                <a:srgbClr val="82786F"/>
              </a:solidFill>
            </a:endParaRPr>
          </a:p>
        </p:txBody>
      </p:sp>
    </p:spTree>
    <p:extLst>
      <p:ext uri="{BB962C8B-B14F-4D97-AF65-F5344CB8AC3E}">
        <p14:creationId xmlns:p14="http://schemas.microsoft.com/office/powerpoint/2010/main" val="169620547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z="2000" dirty="0" smtClean="0"/>
              <a:t>Rationale </a:t>
            </a:r>
            <a:r>
              <a:rPr lang="en-GB" sz="2000" dirty="0" err="1" smtClean="0"/>
              <a:t>combinatie</a:t>
            </a:r>
            <a:r>
              <a:rPr lang="en-GB" sz="2000" dirty="0" smtClean="0"/>
              <a:t> </a:t>
            </a:r>
            <a:r>
              <a:rPr lang="en-GB" sz="2000" dirty="0" err="1" smtClean="0"/>
              <a:t>basale</a:t>
            </a:r>
            <a:r>
              <a:rPr lang="en-GB" sz="2000" dirty="0"/>
              <a:t> </a:t>
            </a:r>
            <a:r>
              <a:rPr lang="en-GB" sz="2000" dirty="0" smtClean="0"/>
              <a:t>insuline en GLP-1ra</a:t>
            </a:r>
            <a:endParaRPr lang="en-GB" altLang="en-US" sz="2000" dirty="0" smtClean="0"/>
          </a:p>
        </p:txBody>
      </p:sp>
      <p:sp>
        <p:nvSpPr>
          <p:cNvPr id="2" name="Rounded Rectangle 1"/>
          <p:cNvSpPr/>
          <p:nvPr/>
        </p:nvSpPr>
        <p:spPr>
          <a:xfrm>
            <a:off x="244148" y="1294030"/>
            <a:ext cx="8559828" cy="2850458"/>
          </a:xfrm>
          <a:prstGeom prst="roundRect">
            <a:avLst/>
          </a:prstGeom>
          <a:ln>
            <a:solidFill>
              <a:srgbClr val="C7C2BA"/>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en-GB" dirty="0">
              <a:solidFill>
                <a:srgbClr val="001965"/>
              </a:solidFill>
            </a:endParaRPr>
          </a:p>
        </p:txBody>
      </p:sp>
      <p:sp>
        <p:nvSpPr>
          <p:cNvPr id="28" name="Content Placeholder 2"/>
          <p:cNvSpPr txBox="1">
            <a:spLocks/>
          </p:cNvSpPr>
          <p:nvPr/>
        </p:nvSpPr>
        <p:spPr>
          <a:xfrm>
            <a:off x="573292" y="1081378"/>
            <a:ext cx="3950770" cy="1227488"/>
          </a:xfrm>
          <a:prstGeom prst="rect">
            <a:avLst/>
          </a:prstGeom>
        </p:spPr>
        <p:txBody>
          <a:bodyPr vert="horz" lIns="0" tIns="0" rIns="216000" bIns="0" rtlCol="0">
            <a:noAutofit/>
          </a:bodyPr>
          <a:lstStyle>
            <a:lvl1pPr marL="265113" indent="-265113" algn="l" defTabSz="914400" rtl="0" eaLnBrk="1" latinLnBrk="0" hangingPunct="1">
              <a:spcBef>
                <a:spcPct val="20000"/>
              </a:spcBef>
              <a:buClr>
                <a:schemeClr val="bg2"/>
              </a:buClr>
              <a:buFont typeface="Verdana" pitchFamily="34" charset="0"/>
              <a:buChar char="•"/>
              <a:defRPr sz="1800" kern="1200">
                <a:solidFill>
                  <a:schemeClr val="accent1"/>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1"/>
                </a:solidFill>
                <a:latin typeface="+mn-lt"/>
                <a:ea typeface="+mn-ea"/>
                <a:cs typeface="+mn-cs"/>
              </a:defRPr>
            </a:lvl2pPr>
            <a:lvl3pPr marL="808038" indent="-271463" algn="l" defTabSz="914400" rtl="0" eaLnBrk="1" latinLnBrk="0" hangingPunct="1">
              <a:spcBef>
                <a:spcPct val="20000"/>
              </a:spcBef>
              <a:buClr>
                <a:schemeClr val="accent4"/>
              </a:buClr>
              <a:buFont typeface="Verdana" pitchFamily="34" charset="0"/>
              <a:buChar char="•"/>
              <a:defRPr sz="1400" kern="1200">
                <a:solidFill>
                  <a:schemeClr val="accent1"/>
                </a:solidFill>
                <a:latin typeface="+mn-lt"/>
                <a:ea typeface="+mn-ea"/>
                <a:cs typeface="+mn-cs"/>
              </a:defRPr>
            </a:lvl3pPr>
            <a:lvl4pPr marL="914400" indent="-230188" algn="l" defTabSz="914400" rtl="0" eaLnBrk="1" latinLnBrk="0" hangingPunct="1">
              <a:spcBef>
                <a:spcPct val="20000"/>
              </a:spcBef>
              <a:buClr>
                <a:schemeClr val="accent5"/>
              </a:buClr>
              <a:buFont typeface="Verdana" pitchFamily="34" charset="0"/>
              <a:buChar char="•"/>
              <a:defRPr sz="1200" kern="1200">
                <a:solidFill>
                  <a:schemeClr val="accent1"/>
                </a:solidFill>
                <a:latin typeface="+mn-lt"/>
                <a:ea typeface="+mn-ea"/>
                <a:cs typeface="+mn-cs"/>
              </a:defRPr>
            </a:lvl4pPr>
            <a:lvl5pPr marL="1257300" indent="-227013" algn="l" defTabSz="914400" rtl="0" eaLnBrk="1" latinLnBrk="0" hangingPunct="1">
              <a:spcBef>
                <a:spcPct val="20000"/>
              </a:spcBef>
              <a:buClr>
                <a:schemeClr val="accent6"/>
              </a:buClr>
              <a:buFont typeface="Verdana" pitchFamily="34" charset="0"/>
              <a:buChar char="•"/>
              <a:defRPr sz="11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rgbClr val="E0DED8"/>
              </a:buClr>
              <a:buFont typeface="Verdana" pitchFamily="34" charset="0"/>
              <a:buNone/>
            </a:pPr>
            <a:endParaRPr lang="en-GB" altLang="nl-NL" sz="1000" b="1" dirty="0" smtClean="0">
              <a:solidFill>
                <a:schemeClr val="tx1"/>
              </a:solidFill>
            </a:endParaRPr>
          </a:p>
          <a:p>
            <a:pPr fontAlgn="auto">
              <a:spcAft>
                <a:spcPts val="0"/>
              </a:spcAft>
              <a:buClr>
                <a:srgbClr val="E0DED8"/>
              </a:buClr>
              <a:buFont typeface="Verdana" pitchFamily="34" charset="0"/>
              <a:buNone/>
            </a:pPr>
            <a:endParaRPr lang="en-GB" altLang="nl-NL" sz="1000" b="1" dirty="0" smtClean="0">
              <a:solidFill>
                <a:schemeClr val="tx1"/>
              </a:solidFill>
            </a:endParaRPr>
          </a:p>
          <a:p>
            <a:pPr fontAlgn="auto">
              <a:spcAft>
                <a:spcPts val="0"/>
              </a:spcAft>
              <a:buClr>
                <a:srgbClr val="E0DED8"/>
              </a:buClr>
              <a:buFont typeface="Verdana" pitchFamily="34" charset="0"/>
              <a:buNone/>
            </a:pPr>
            <a:r>
              <a:rPr lang="en-GB" altLang="nl-NL" sz="1400" b="1" dirty="0" err="1" smtClean="0">
                <a:solidFill>
                  <a:schemeClr val="tx1"/>
                </a:solidFill>
              </a:rPr>
              <a:t>Basale</a:t>
            </a:r>
            <a:r>
              <a:rPr lang="en-GB" altLang="nl-NL" sz="1400" b="1" dirty="0" smtClean="0">
                <a:solidFill>
                  <a:schemeClr val="tx1"/>
                </a:solidFill>
              </a:rPr>
              <a:t> </a:t>
            </a:r>
            <a:r>
              <a:rPr lang="en-GB" altLang="nl-NL" sz="1400" b="1" dirty="0" err="1" smtClean="0">
                <a:solidFill>
                  <a:schemeClr val="tx1"/>
                </a:solidFill>
              </a:rPr>
              <a:t>insuline</a:t>
            </a:r>
            <a:endParaRPr lang="en-GB" altLang="nl-NL" sz="1400" b="1" dirty="0" smtClean="0">
              <a:solidFill>
                <a:schemeClr val="tx1"/>
              </a:solidFill>
            </a:endParaRPr>
          </a:p>
          <a:p>
            <a:pPr fontAlgn="auto">
              <a:spcAft>
                <a:spcPts val="0"/>
              </a:spcAft>
              <a:buClr>
                <a:srgbClr val="E0DED8"/>
              </a:buClr>
              <a:buFont typeface="Verdana" pitchFamily="34" charset="0"/>
              <a:buNone/>
            </a:pPr>
            <a:endParaRPr lang="en-GB" altLang="nl-NL" sz="1400" b="1" baseline="30000" dirty="0" smtClean="0">
              <a:solidFill>
                <a:schemeClr val="tx1"/>
              </a:solidFill>
            </a:endParaRPr>
          </a:p>
          <a:p>
            <a:pPr lvl="1" fontAlgn="auto">
              <a:spcAft>
                <a:spcPts val="0"/>
              </a:spcAft>
              <a:buClr>
                <a:srgbClr val="3F9C35"/>
              </a:buClr>
            </a:pPr>
            <a:r>
              <a:rPr lang="en-GB" altLang="nl-NL" sz="1400" b="1" dirty="0" err="1" smtClean="0">
                <a:solidFill>
                  <a:schemeClr val="tx1"/>
                </a:solidFill>
              </a:rPr>
              <a:t>Verbetert</a:t>
            </a:r>
            <a:r>
              <a:rPr lang="en-GB" altLang="nl-NL" sz="1400" b="1" dirty="0" smtClean="0">
                <a:solidFill>
                  <a:schemeClr val="tx1"/>
                </a:solidFill>
              </a:rPr>
              <a:t> </a:t>
            </a:r>
            <a:r>
              <a:rPr lang="en-GB" altLang="nl-NL" sz="1400" b="1" dirty="0" err="1" smtClean="0">
                <a:solidFill>
                  <a:schemeClr val="tx1"/>
                </a:solidFill>
              </a:rPr>
              <a:t>nuchtere</a:t>
            </a:r>
            <a:r>
              <a:rPr lang="en-GB" altLang="nl-NL" sz="1400" b="1" dirty="0" smtClean="0">
                <a:solidFill>
                  <a:schemeClr val="tx1"/>
                </a:solidFill>
              </a:rPr>
              <a:t> </a:t>
            </a:r>
            <a:r>
              <a:rPr lang="en-GB" altLang="nl-NL" sz="1400" b="1" dirty="0" err="1" smtClean="0">
                <a:solidFill>
                  <a:schemeClr val="tx1"/>
                </a:solidFill>
              </a:rPr>
              <a:t>glykemische</a:t>
            </a:r>
            <a:r>
              <a:rPr lang="en-GB" altLang="nl-NL" sz="1400" b="1" dirty="0" smtClean="0">
                <a:solidFill>
                  <a:schemeClr val="tx1"/>
                </a:solidFill>
              </a:rPr>
              <a:t> </a:t>
            </a:r>
            <a:r>
              <a:rPr lang="en-GB" altLang="nl-NL" sz="1400" b="1" dirty="0" err="1" smtClean="0">
                <a:solidFill>
                  <a:schemeClr val="tx1"/>
                </a:solidFill>
              </a:rPr>
              <a:t>controle</a:t>
            </a:r>
            <a:endParaRPr lang="en-GB" altLang="nl-NL" sz="1400" b="1" dirty="0" smtClean="0">
              <a:solidFill>
                <a:schemeClr val="tx1"/>
              </a:solidFill>
            </a:endParaRPr>
          </a:p>
          <a:p>
            <a:pPr lvl="1" fontAlgn="auto">
              <a:spcAft>
                <a:spcPts val="0"/>
              </a:spcAft>
              <a:buClr>
                <a:srgbClr val="3F9C35"/>
              </a:buClr>
            </a:pPr>
            <a:r>
              <a:rPr lang="en-GB" altLang="nl-NL" sz="1400" b="1" dirty="0" err="1" smtClean="0">
                <a:solidFill>
                  <a:schemeClr val="tx1"/>
                </a:solidFill>
              </a:rPr>
              <a:t>Geïndividualiseerde</a:t>
            </a:r>
            <a:r>
              <a:rPr lang="en-GB" altLang="nl-NL" sz="1400" b="1" dirty="0" smtClean="0">
                <a:solidFill>
                  <a:schemeClr val="tx1"/>
                </a:solidFill>
              </a:rPr>
              <a:t> </a:t>
            </a:r>
            <a:r>
              <a:rPr lang="en-GB" altLang="nl-NL" sz="1400" b="1" dirty="0" err="1" smtClean="0">
                <a:solidFill>
                  <a:schemeClr val="tx1"/>
                </a:solidFill>
              </a:rPr>
              <a:t>titratie</a:t>
            </a:r>
            <a:r>
              <a:rPr lang="en-GB" altLang="nl-NL" sz="1400" b="1" dirty="0" smtClean="0">
                <a:solidFill>
                  <a:schemeClr val="tx1"/>
                </a:solidFill>
              </a:rPr>
              <a:t> en </a:t>
            </a:r>
            <a:r>
              <a:rPr lang="en-GB" altLang="nl-NL" sz="1400" b="1" dirty="0" err="1" smtClean="0">
                <a:solidFill>
                  <a:schemeClr val="tx1"/>
                </a:solidFill>
              </a:rPr>
              <a:t>dosering</a:t>
            </a:r>
            <a:endParaRPr lang="en-GB" altLang="nl-NL" sz="1400" b="1" dirty="0" smtClean="0">
              <a:solidFill>
                <a:schemeClr val="tx1"/>
              </a:solidFill>
            </a:endParaRPr>
          </a:p>
          <a:p>
            <a:pPr lvl="1" fontAlgn="auto">
              <a:spcAft>
                <a:spcPts val="0"/>
              </a:spcAft>
              <a:buClr>
                <a:srgbClr val="3F9C35"/>
              </a:buClr>
            </a:pPr>
            <a:endParaRPr lang="en-GB" altLang="nl-NL" sz="1400" b="1" dirty="0" smtClean="0">
              <a:solidFill>
                <a:schemeClr val="tx1"/>
              </a:solidFill>
            </a:endParaRPr>
          </a:p>
          <a:p>
            <a:pPr lvl="1" fontAlgn="auto">
              <a:spcAft>
                <a:spcPts val="0"/>
              </a:spcAft>
              <a:buClr>
                <a:srgbClr val="3F9C35"/>
              </a:buClr>
            </a:pPr>
            <a:endParaRPr lang="en-GB" altLang="nl-NL" sz="1400" b="1" dirty="0" smtClean="0">
              <a:solidFill>
                <a:schemeClr val="tx1"/>
              </a:solidFill>
            </a:endParaRPr>
          </a:p>
          <a:p>
            <a:pPr lvl="1" fontAlgn="auto">
              <a:spcAft>
                <a:spcPts val="0"/>
              </a:spcAft>
              <a:buClr>
                <a:srgbClr val="FF0000"/>
              </a:buClr>
            </a:pPr>
            <a:r>
              <a:rPr lang="en-GB" altLang="nl-NL" sz="1400" b="1" dirty="0" err="1" smtClean="0">
                <a:solidFill>
                  <a:schemeClr val="tx1"/>
                </a:solidFill>
              </a:rPr>
              <a:t>Risico</a:t>
            </a:r>
            <a:r>
              <a:rPr lang="en-GB" altLang="nl-NL" sz="1400" b="1" dirty="0" smtClean="0">
                <a:solidFill>
                  <a:schemeClr val="tx1"/>
                </a:solidFill>
              </a:rPr>
              <a:t> op hypoglykemieën</a:t>
            </a:r>
          </a:p>
          <a:p>
            <a:pPr lvl="1" fontAlgn="auto">
              <a:spcAft>
                <a:spcPts val="0"/>
              </a:spcAft>
              <a:buClr>
                <a:srgbClr val="FF0000"/>
              </a:buClr>
            </a:pPr>
            <a:r>
              <a:rPr lang="en-GB" altLang="nl-NL" sz="1400" b="1" dirty="0" err="1" smtClean="0">
                <a:solidFill>
                  <a:schemeClr val="tx1"/>
                </a:solidFill>
              </a:rPr>
              <a:t>Gewichtstoename</a:t>
            </a:r>
            <a:endParaRPr lang="en-GB" altLang="nl-NL" sz="1400" b="1" dirty="0">
              <a:solidFill>
                <a:schemeClr val="tx1"/>
              </a:solidFill>
            </a:endParaRPr>
          </a:p>
        </p:txBody>
      </p:sp>
      <p:sp>
        <p:nvSpPr>
          <p:cNvPr id="29" name="Content Placeholder 2"/>
          <p:cNvSpPr txBox="1">
            <a:spLocks/>
          </p:cNvSpPr>
          <p:nvPr/>
        </p:nvSpPr>
        <p:spPr>
          <a:xfrm>
            <a:off x="4524062" y="1081378"/>
            <a:ext cx="4408182" cy="1227488"/>
          </a:xfrm>
          <a:prstGeom prst="rect">
            <a:avLst/>
          </a:prstGeom>
        </p:spPr>
        <p:txBody>
          <a:bodyPr vert="horz" lIns="0" tIns="0" rIns="216000" bIns="0" rtlCol="0">
            <a:noAutofit/>
          </a:bodyPr>
          <a:lstStyle>
            <a:lvl1pPr marL="265113" indent="-265113" algn="l" defTabSz="914400" rtl="0" eaLnBrk="1" latinLnBrk="0" hangingPunct="1">
              <a:spcBef>
                <a:spcPct val="20000"/>
              </a:spcBef>
              <a:buClr>
                <a:schemeClr val="bg2"/>
              </a:buClr>
              <a:buFont typeface="Verdana" pitchFamily="34" charset="0"/>
              <a:buChar char="•"/>
              <a:defRPr sz="1800" kern="1200">
                <a:solidFill>
                  <a:schemeClr val="accent1"/>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1"/>
                </a:solidFill>
                <a:latin typeface="+mn-lt"/>
                <a:ea typeface="+mn-ea"/>
                <a:cs typeface="+mn-cs"/>
              </a:defRPr>
            </a:lvl2pPr>
            <a:lvl3pPr marL="808038" indent="-271463" algn="l" defTabSz="914400" rtl="0" eaLnBrk="1" latinLnBrk="0" hangingPunct="1">
              <a:spcBef>
                <a:spcPct val="20000"/>
              </a:spcBef>
              <a:buClr>
                <a:schemeClr val="accent4"/>
              </a:buClr>
              <a:buFont typeface="Verdana" pitchFamily="34" charset="0"/>
              <a:buChar char="•"/>
              <a:defRPr sz="1400" kern="1200">
                <a:solidFill>
                  <a:schemeClr val="accent1"/>
                </a:solidFill>
                <a:latin typeface="+mn-lt"/>
                <a:ea typeface="+mn-ea"/>
                <a:cs typeface="+mn-cs"/>
              </a:defRPr>
            </a:lvl3pPr>
            <a:lvl4pPr marL="914400" indent="-230188" algn="l" defTabSz="914400" rtl="0" eaLnBrk="1" latinLnBrk="0" hangingPunct="1">
              <a:spcBef>
                <a:spcPct val="20000"/>
              </a:spcBef>
              <a:buClr>
                <a:schemeClr val="accent5"/>
              </a:buClr>
              <a:buFont typeface="Verdana" pitchFamily="34" charset="0"/>
              <a:buChar char="•"/>
              <a:defRPr sz="1200" kern="1200">
                <a:solidFill>
                  <a:schemeClr val="accent1"/>
                </a:solidFill>
                <a:latin typeface="+mn-lt"/>
                <a:ea typeface="+mn-ea"/>
                <a:cs typeface="+mn-cs"/>
              </a:defRPr>
            </a:lvl4pPr>
            <a:lvl5pPr marL="1257300" indent="-227013" algn="l" defTabSz="914400" rtl="0" eaLnBrk="1" latinLnBrk="0" hangingPunct="1">
              <a:spcBef>
                <a:spcPct val="20000"/>
              </a:spcBef>
              <a:buClr>
                <a:schemeClr val="accent6"/>
              </a:buClr>
              <a:buFont typeface="Verdana" pitchFamily="34" charset="0"/>
              <a:buChar char="•"/>
              <a:defRPr sz="11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E0DED8"/>
              </a:buClr>
              <a:buFont typeface="Verdana" pitchFamily="34" charset="0"/>
              <a:buNone/>
              <a:defRPr/>
            </a:pPr>
            <a:endParaRPr lang="en-GB" altLang="en-US" sz="1000" b="1" dirty="0" smtClean="0">
              <a:solidFill>
                <a:schemeClr val="tx1"/>
              </a:solidFill>
            </a:endParaRPr>
          </a:p>
          <a:p>
            <a:pPr marL="0" indent="0" fontAlgn="auto">
              <a:spcAft>
                <a:spcPts val="0"/>
              </a:spcAft>
              <a:buClr>
                <a:srgbClr val="E0DED8"/>
              </a:buClr>
              <a:buFont typeface="Verdana" pitchFamily="34" charset="0"/>
              <a:buNone/>
              <a:defRPr/>
            </a:pPr>
            <a:endParaRPr lang="en-GB" altLang="en-US" sz="1000" b="1" dirty="0" smtClean="0">
              <a:solidFill>
                <a:schemeClr val="tx1"/>
              </a:solidFill>
            </a:endParaRPr>
          </a:p>
          <a:p>
            <a:pPr marL="0" indent="0" fontAlgn="auto">
              <a:spcAft>
                <a:spcPts val="0"/>
              </a:spcAft>
              <a:buClr>
                <a:srgbClr val="E0DED8"/>
              </a:buClr>
              <a:buFont typeface="Verdana" pitchFamily="34" charset="0"/>
              <a:buNone/>
              <a:defRPr/>
            </a:pPr>
            <a:r>
              <a:rPr lang="en-GB" altLang="en-US" sz="1400" b="1" dirty="0" smtClean="0">
                <a:solidFill>
                  <a:schemeClr val="tx1"/>
                </a:solidFill>
              </a:rPr>
              <a:t>GLP-1 </a:t>
            </a:r>
            <a:r>
              <a:rPr lang="en-GB" altLang="en-US" sz="1400" b="1" dirty="0" err="1" smtClean="0">
                <a:solidFill>
                  <a:schemeClr val="tx1"/>
                </a:solidFill>
              </a:rPr>
              <a:t>receptoragonist</a:t>
            </a:r>
            <a:endParaRPr lang="en-GB" altLang="en-US" sz="1400" b="1" dirty="0" smtClean="0">
              <a:solidFill>
                <a:schemeClr val="tx1"/>
              </a:solidFill>
            </a:endParaRPr>
          </a:p>
          <a:p>
            <a:pPr marL="0" indent="0" fontAlgn="auto">
              <a:spcAft>
                <a:spcPts val="0"/>
              </a:spcAft>
              <a:buClr>
                <a:srgbClr val="E0DED8"/>
              </a:buClr>
              <a:buFont typeface="Verdana" pitchFamily="34" charset="0"/>
              <a:buNone/>
              <a:defRPr/>
            </a:pPr>
            <a:endParaRPr lang="en-GB" altLang="en-US" sz="1400" b="1" baseline="30000" dirty="0" smtClean="0">
              <a:solidFill>
                <a:schemeClr val="tx1"/>
              </a:solidFill>
            </a:endParaRPr>
          </a:p>
          <a:p>
            <a:pPr lvl="1" fontAlgn="auto">
              <a:spcAft>
                <a:spcPts val="0"/>
              </a:spcAft>
              <a:buClr>
                <a:srgbClr val="3F9C35"/>
              </a:buClr>
              <a:defRPr/>
            </a:pPr>
            <a:r>
              <a:rPr lang="en-GB" altLang="en-US" sz="1400" b="1" dirty="0" err="1" smtClean="0">
                <a:solidFill>
                  <a:schemeClr val="tx1"/>
                </a:solidFill>
              </a:rPr>
              <a:t>Verbetert</a:t>
            </a:r>
            <a:r>
              <a:rPr lang="en-GB" altLang="en-US" sz="1400" b="1" dirty="0" smtClean="0">
                <a:solidFill>
                  <a:schemeClr val="tx1"/>
                </a:solidFill>
              </a:rPr>
              <a:t> </a:t>
            </a:r>
            <a:r>
              <a:rPr lang="en-GB" altLang="en-US" sz="1400" b="1" dirty="0" err="1" smtClean="0">
                <a:solidFill>
                  <a:schemeClr val="tx1"/>
                </a:solidFill>
              </a:rPr>
              <a:t>nuchtere</a:t>
            </a:r>
            <a:r>
              <a:rPr lang="en-GB" altLang="en-US" sz="1400" b="1" dirty="0" smtClean="0">
                <a:solidFill>
                  <a:schemeClr val="tx1"/>
                </a:solidFill>
              </a:rPr>
              <a:t> en </a:t>
            </a:r>
            <a:r>
              <a:rPr lang="en-GB" altLang="en-US" sz="1400" b="1" dirty="0" err="1" smtClean="0">
                <a:solidFill>
                  <a:schemeClr val="tx1"/>
                </a:solidFill>
              </a:rPr>
              <a:t>postprandiale</a:t>
            </a:r>
            <a:r>
              <a:rPr lang="en-GB" altLang="en-US" sz="1400" b="1" dirty="0" smtClean="0">
                <a:solidFill>
                  <a:schemeClr val="tx1"/>
                </a:solidFill>
              </a:rPr>
              <a:t> </a:t>
            </a:r>
            <a:r>
              <a:rPr lang="en-GB" altLang="en-US" sz="1400" b="1" dirty="0" err="1" smtClean="0">
                <a:solidFill>
                  <a:schemeClr val="tx1"/>
                </a:solidFill>
              </a:rPr>
              <a:t>glykemische</a:t>
            </a:r>
            <a:r>
              <a:rPr lang="en-GB" altLang="en-US" sz="1400" b="1" dirty="0" smtClean="0">
                <a:solidFill>
                  <a:schemeClr val="tx1"/>
                </a:solidFill>
              </a:rPr>
              <a:t> </a:t>
            </a:r>
            <a:r>
              <a:rPr lang="en-GB" altLang="en-US" sz="1400" b="1" dirty="0" err="1" smtClean="0">
                <a:solidFill>
                  <a:schemeClr val="tx1"/>
                </a:solidFill>
              </a:rPr>
              <a:t>controle</a:t>
            </a:r>
            <a:endParaRPr lang="en-GB" altLang="en-US" sz="1400" b="1" dirty="0" smtClean="0">
              <a:solidFill>
                <a:schemeClr val="tx1"/>
              </a:solidFill>
            </a:endParaRPr>
          </a:p>
          <a:p>
            <a:pPr lvl="1" fontAlgn="auto">
              <a:spcAft>
                <a:spcPts val="0"/>
              </a:spcAft>
              <a:buClr>
                <a:srgbClr val="3F9C35"/>
              </a:buClr>
              <a:defRPr/>
            </a:pPr>
            <a:r>
              <a:rPr lang="en-GB" altLang="en-US" sz="1400" b="1" dirty="0" err="1" smtClean="0">
                <a:solidFill>
                  <a:schemeClr val="tx1"/>
                </a:solidFill>
              </a:rPr>
              <a:t>Gewichtsafname</a:t>
            </a:r>
            <a:endParaRPr lang="en-GB" altLang="en-US" sz="1400" b="1" dirty="0" smtClean="0">
              <a:solidFill>
                <a:schemeClr val="tx1"/>
              </a:solidFill>
            </a:endParaRPr>
          </a:p>
          <a:p>
            <a:pPr lvl="1" fontAlgn="auto">
              <a:spcAft>
                <a:spcPts val="0"/>
              </a:spcAft>
              <a:buClr>
                <a:srgbClr val="3F9C35"/>
              </a:buClr>
              <a:defRPr/>
            </a:pPr>
            <a:r>
              <a:rPr lang="en-GB" altLang="en-US" sz="1400" b="1" dirty="0" err="1" smtClean="0">
                <a:solidFill>
                  <a:schemeClr val="tx1"/>
                </a:solidFill>
              </a:rPr>
              <a:t>Laag</a:t>
            </a:r>
            <a:r>
              <a:rPr lang="en-GB" altLang="en-US" sz="1400" b="1" dirty="0" smtClean="0">
                <a:solidFill>
                  <a:schemeClr val="tx1"/>
                </a:solidFill>
              </a:rPr>
              <a:t> </a:t>
            </a:r>
            <a:r>
              <a:rPr lang="en-GB" altLang="en-US" sz="1400" b="1" dirty="0" err="1" smtClean="0">
                <a:solidFill>
                  <a:schemeClr val="tx1"/>
                </a:solidFill>
              </a:rPr>
              <a:t>risico</a:t>
            </a:r>
            <a:r>
              <a:rPr lang="en-GB" altLang="en-US" sz="1400" b="1" dirty="0" smtClean="0">
                <a:solidFill>
                  <a:schemeClr val="tx1"/>
                </a:solidFill>
              </a:rPr>
              <a:t> op </a:t>
            </a:r>
            <a:r>
              <a:rPr lang="en-GB" altLang="en-US" sz="1400" b="1" dirty="0" err="1" smtClean="0">
                <a:solidFill>
                  <a:schemeClr val="tx1"/>
                </a:solidFill>
              </a:rPr>
              <a:t>hypoglykemieën</a:t>
            </a:r>
            <a:endParaRPr lang="en-GB" altLang="en-US" sz="1400" b="1" dirty="0" smtClean="0">
              <a:solidFill>
                <a:schemeClr val="tx1"/>
              </a:solidFill>
            </a:endParaRPr>
          </a:p>
          <a:p>
            <a:pPr lvl="1" fontAlgn="auto">
              <a:spcAft>
                <a:spcPts val="0"/>
              </a:spcAft>
              <a:buClr>
                <a:srgbClr val="3F9C35"/>
              </a:buClr>
              <a:defRPr/>
            </a:pPr>
            <a:endParaRPr lang="en-GB" altLang="en-US" sz="1400" b="1" dirty="0" smtClean="0">
              <a:solidFill>
                <a:schemeClr val="tx1"/>
              </a:solidFill>
            </a:endParaRPr>
          </a:p>
          <a:p>
            <a:pPr lvl="1" fontAlgn="auto">
              <a:spcAft>
                <a:spcPts val="0"/>
              </a:spcAft>
              <a:buClr>
                <a:srgbClr val="3F9C35"/>
              </a:buClr>
              <a:defRPr/>
            </a:pPr>
            <a:endParaRPr lang="en-GB" altLang="en-US" sz="1400" b="1" dirty="0" smtClean="0">
              <a:solidFill>
                <a:schemeClr val="tx1"/>
              </a:solidFill>
            </a:endParaRPr>
          </a:p>
          <a:p>
            <a:pPr lvl="1" fontAlgn="auto">
              <a:spcAft>
                <a:spcPts val="0"/>
              </a:spcAft>
              <a:buClr>
                <a:srgbClr val="FF0000"/>
              </a:buClr>
              <a:defRPr/>
            </a:pPr>
            <a:r>
              <a:rPr lang="en-GB" altLang="en-US" sz="1400" b="1" dirty="0" smtClean="0">
                <a:solidFill>
                  <a:schemeClr val="tx1"/>
                </a:solidFill>
              </a:rPr>
              <a:t>Gastro-</a:t>
            </a:r>
            <a:r>
              <a:rPr lang="en-GB" altLang="en-US" sz="1400" b="1" dirty="0" err="1" smtClean="0">
                <a:solidFill>
                  <a:schemeClr val="tx1"/>
                </a:solidFill>
              </a:rPr>
              <a:t>intestinale</a:t>
            </a:r>
            <a:r>
              <a:rPr lang="en-GB" altLang="en-US" sz="1400" b="1" dirty="0" smtClean="0">
                <a:solidFill>
                  <a:schemeClr val="tx1"/>
                </a:solidFill>
              </a:rPr>
              <a:t> </a:t>
            </a:r>
            <a:r>
              <a:rPr lang="en-GB" altLang="en-US" sz="1400" b="1" dirty="0" err="1" smtClean="0">
                <a:solidFill>
                  <a:schemeClr val="tx1"/>
                </a:solidFill>
              </a:rPr>
              <a:t>bijwerkingen</a:t>
            </a:r>
            <a:endParaRPr lang="en-GB" altLang="en-US" sz="1400" b="1" dirty="0">
              <a:solidFill>
                <a:schemeClr val="tx1"/>
              </a:solidFill>
            </a:endParaRPr>
          </a:p>
        </p:txBody>
      </p:sp>
      <p:sp>
        <p:nvSpPr>
          <p:cNvPr id="8" name="TextBox 9"/>
          <p:cNvSpPr txBox="1">
            <a:spLocks noChangeArrowheads="1"/>
          </p:cNvSpPr>
          <p:nvPr/>
        </p:nvSpPr>
        <p:spPr bwMode="auto">
          <a:xfrm>
            <a:off x="951116" y="4887275"/>
            <a:ext cx="7967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1430"/>
            <a:r>
              <a:rPr lang="en-GB" sz="800" dirty="0" err="1"/>
              <a:t>Eng</a:t>
            </a:r>
            <a:r>
              <a:rPr lang="en-GB" sz="800" dirty="0"/>
              <a:t> C et al. </a:t>
            </a:r>
            <a:r>
              <a:rPr lang="en-GB" sz="800" i="1" dirty="0"/>
              <a:t>Lancet</a:t>
            </a:r>
            <a:r>
              <a:rPr lang="en-GB" sz="800" dirty="0"/>
              <a:t> 2014;20;384(9961):2228-34</a:t>
            </a:r>
          </a:p>
        </p:txBody>
      </p:sp>
      <p:sp>
        <p:nvSpPr>
          <p:cNvPr id="4" name="Footer Placeholder 3"/>
          <p:cNvSpPr>
            <a:spLocks noGrp="1"/>
          </p:cNvSpPr>
          <p:nvPr>
            <p:ph type="ftr" sz="quarter" idx="14"/>
          </p:nvPr>
        </p:nvSpPr>
        <p:spPr/>
        <p:txBody>
          <a:bodyPr/>
          <a:lstStyle/>
          <a:p>
            <a:pPr>
              <a:defRPr/>
            </a:pPr>
            <a:r>
              <a:rPr lang="nl-NL" smtClean="0">
                <a:solidFill>
                  <a:srgbClr val="82786F"/>
                </a:solidFill>
              </a:rPr>
              <a:t>Maatwerk bij Diabetes</a:t>
            </a:r>
            <a:endParaRPr lang="en-GB">
              <a:solidFill>
                <a:srgbClr val="82786F"/>
              </a:solidFill>
            </a:endParaRPr>
          </a:p>
        </p:txBody>
      </p:sp>
    </p:spTree>
    <p:extLst>
      <p:ext uri="{BB962C8B-B14F-4D97-AF65-F5344CB8AC3E}">
        <p14:creationId xmlns:p14="http://schemas.microsoft.com/office/powerpoint/2010/main" val="112403459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err="1" smtClean="0"/>
              <a:t>Keuze</a:t>
            </a:r>
            <a:r>
              <a:rPr lang="en-GB" altLang="en-US" dirty="0" smtClean="0"/>
              <a:t> </a:t>
            </a:r>
            <a:r>
              <a:rPr lang="en-GB" altLang="en-US" dirty="0" err="1" smtClean="0"/>
              <a:t>voor</a:t>
            </a:r>
            <a:r>
              <a:rPr lang="en-GB" altLang="en-US" dirty="0" smtClean="0"/>
              <a:t> mix-</a:t>
            </a:r>
            <a:r>
              <a:rPr lang="en-GB" altLang="en-US" dirty="0" err="1" smtClean="0"/>
              <a:t>insuline</a:t>
            </a:r>
            <a:endParaRPr lang="en-GB" altLang="en-US" dirty="0" smtClean="0"/>
          </a:p>
        </p:txBody>
      </p:sp>
      <p:sp>
        <p:nvSpPr>
          <p:cNvPr id="9" name="Content Placeholder 8"/>
          <p:cNvSpPr>
            <a:spLocks noGrp="1"/>
          </p:cNvSpPr>
          <p:nvPr>
            <p:ph idx="1"/>
          </p:nvPr>
        </p:nvSpPr>
        <p:spPr>
          <a:xfrm>
            <a:off x="539750" y="1113235"/>
            <a:ext cx="8186738" cy="2796778"/>
          </a:xfrm>
        </p:spPr>
        <p:txBody>
          <a:bodyPr/>
          <a:lstStyle/>
          <a:p>
            <a:pPr>
              <a:defRPr/>
            </a:pPr>
            <a:r>
              <a:rPr lang="en-GB" dirty="0" smtClean="0"/>
              <a:t>Bij </a:t>
            </a:r>
            <a:r>
              <a:rPr lang="en-GB" dirty="0" err="1" smtClean="0"/>
              <a:t>onvoldoende</a:t>
            </a:r>
            <a:r>
              <a:rPr lang="en-GB" dirty="0" smtClean="0"/>
              <a:t> </a:t>
            </a:r>
            <a:r>
              <a:rPr lang="en-GB" dirty="0" err="1" smtClean="0"/>
              <a:t>glykemische</a:t>
            </a:r>
            <a:r>
              <a:rPr lang="en-GB" dirty="0" smtClean="0"/>
              <a:t> </a:t>
            </a:r>
            <a:r>
              <a:rPr lang="en-GB" dirty="0" err="1" smtClean="0"/>
              <a:t>instelling</a:t>
            </a:r>
            <a:r>
              <a:rPr lang="en-GB" dirty="0" smtClean="0"/>
              <a:t> met </a:t>
            </a:r>
            <a:r>
              <a:rPr lang="en-GB" dirty="0" err="1" smtClean="0"/>
              <a:t>orale</a:t>
            </a:r>
            <a:r>
              <a:rPr lang="en-GB" dirty="0" smtClean="0"/>
              <a:t> </a:t>
            </a:r>
            <a:r>
              <a:rPr lang="en-GB" dirty="0" err="1" smtClean="0"/>
              <a:t>therapie</a:t>
            </a:r>
            <a:r>
              <a:rPr lang="en-GB" dirty="0" smtClean="0"/>
              <a:t> of </a:t>
            </a:r>
            <a:r>
              <a:rPr lang="en-GB" dirty="0" err="1" smtClean="0"/>
              <a:t>basaal</a:t>
            </a:r>
            <a:r>
              <a:rPr lang="en-GB" dirty="0" smtClean="0"/>
              <a:t> </a:t>
            </a:r>
            <a:r>
              <a:rPr lang="en-GB" dirty="0" err="1" smtClean="0"/>
              <a:t>orale</a:t>
            </a:r>
            <a:r>
              <a:rPr lang="en-GB" dirty="0" smtClean="0"/>
              <a:t> </a:t>
            </a:r>
            <a:r>
              <a:rPr lang="en-GB" dirty="0" err="1" smtClean="0"/>
              <a:t>therapie</a:t>
            </a:r>
            <a:endParaRPr lang="en-GB" dirty="0" smtClean="0"/>
          </a:p>
          <a:p>
            <a:pPr marL="0" indent="0">
              <a:buFontTx/>
              <a:buNone/>
              <a:defRPr/>
            </a:pPr>
            <a:endParaRPr lang="en-GB" dirty="0" smtClean="0"/>
          </a:p>
          <a:p>
            <a:pPr>
              <a:defRPr/>
            </a:pPr>
            <a:r>
              <a:rPr lang="en-GB" dirty="0" err="1" smtClean="0"/>
              <a:t>Regelmatige</a:t>
            </a:r>
            <a:r>
              <a:rPr lang="en-GB" dirty="0" smtClean="0"/>
              <a:t> </a:t>
            </a:r>
            <a:r>
              <a:rPr lang="en-GB" dirty="0" err="1" smtClean="0"/>
              <a:t>levensstijl</a:t>
            </a:r>
            <a:endParaRPr lang="en-GB" dirty="0" smtClean="0"/>
          </a:p>
          <a:p>
            <a:pPr marL="0" indent="0">
              <a:buFontTx/>
              <a:buNone/>
              <a:defRPr/>
            </a:pPr>
            <a:endParaRPr lang="en-GB" dirty="0"/>
          </a:p>
          <a:p>
            <a:pPr>
              <a:defRPr/>
            </a:pPr>
            <a:r>
              <a:rPr lang="en-GB" dirty="0" err="1" smtClean="0"/>
              <a:t>Mogelijkheden</a:t>
            </a:r>
            <a:r>
              <a:rPr lang="en-GB" dirty="0" smtClean="0"/>
              <a:t>, </a:t>
            </a:r>
            <a:r>
              <a:rPr lang="en-GB" dirty="0" err="1" smtClean="0"/>
              <a:t>motivatie</a:t>
            </a:r>
            <a:r>
              <a:rPr lang="en-GB" dirty="0" smtClean="0"/>
              <a:t> en wens van patiënt </a:t>
            </a:r>
            <a:endParaRPr lang="en-GB" dirty="0"/>
          </a:p>
        </p:txBody>
      </p:sp>
      <p:sp>
        <p:nvSpPr>
          <p:cNvPr id="8198" name="TextBox 12"/>
          <p:cNvSpPr txBox="1">
            <a:spLocks noChangeArrowheads="1"/>
          </p:cNvSpPr>
          <p:nvPr/>
        </p:nvSpPr>
        <p:spPr bwMode="auto">
          <a:xfrm>
            <a:off x="539750" y="2950369"/>
            <a:ext cx="828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eaLnBrk="1" hangingPunct="1"/>
            <a:endParaRPr lang="en-GB" alt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770" y="3288923"/>
            <a:ext cx="4903130" cy="1189009"/>
          </a:xfrm>
          <a:prstGeom prst="roundRect">
            <a:avLst>
              <a:gd name="adj" fmla="val 3692"/>
            </a:avLst>
          </a:prstGeom>
        </p:spPr>
      </p:pic>
      <p:sp>
        <p:nvSpPr>
          <p:cNvPr id="8200" name="Rectangle 1"/>
          <p:cNvSpPr>
            <a:spLocks noChangeArrowheads="1"/>
          </p:cNvSpPr>
          <p:nvPr/>
        </p:nvSpPr>
        <p:spPr bwMode="auto">
          <a:xfrm>
            <a:off x="442914" y="4813697"/>
            <a:ext cx="8116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spcBef>
                <a:spcPct val="0"/>
              </a:spcBef>
            </a:pPr>
            <a:r>
              <a:rPr lang="en-GB" altLang="en-US" sz="800" b="0" dirty="0" smtClean="0"/>
              <a:t> NHG-</a:t>
            </a:r>
            <a:r>
              <a:rPr lang="en-GB" altLang="en-US" sz="800" b="0" dirty="0" err="1" smtClean="0"/>
              <a:t>Standaard</a:t>
            </a:r>
            <a:r>
              <a:rPr lang="en-GB" altLang="en-US" sz="800" b="0" dirty="0" smtClean="0"/>
              <a:t> Diabetes Mellitus Type 2, </a:t>
            </a:r>
            <a:r>
              <a:rPr lang="en-GB" altLang="en-US" sz="800" b="0" dirty="0" err="1" smtClean="0"/>
              <a:t>Derde</a:t>
            </a:r>
            <a:r>
              <a:rPr lang="en-GB" altLang="en-US" sz="800" b="0" dirty="0" smtClean="0"/>
              <a:t> </a:t>
            </a:r>
            <a:r>
              <a:rPr lang="en-GB" altLang="en-US" sz="800" b="0" dirty="0" err="1" smtClean="0"/>
              <a:t>herziening</a:t>
            </a:r>
            <a:r>
              <a:rPr lang="en-GB" altLang="en-US" sz="800" b="0" dirty="0" smtClean="0"/>
              <a:t>. Rutten, G.E.H.M., de </a:t>
            </a:r>
            <a:r>
              <a:rPr lang="en-GB" altLang="en-US" sz="800" b="0" dirty="0" err="1" smtClean="0"/>
              <a:t>Grauw</a:t>
            </a:r>
            <a:r>
              <a:rPr lang="en-GB" altLang="en-US" sz="800" b="0" dirty="0" smtClean="0"/>
              <a:t>. W.J.C., </a:t>
            </a:r>
            <a:r>
              <a:rPr lang="en-GB" altLang="en-US" sz="800" b="0" dirty="0" err="1" smtClean="0"/>
              <a:t>Nijpels</a:t>
            </a:r>
            <a:r>
              <a:rPr lang="en-GB" altLang="en-US" sz="800" b="0" dirty="0" smtClean="0"/>
              <a:t>, G., </a:t>
            </a:r>
            <a:r>
              <a:rPr lang="en-GB" altLang="en-US" sz="800" b="0" dirty="0" err="1" smtClean="0"/>
              <a:t>Houweling</a:t>
            </a:r>
            <a:r>
              <a:rPr lang="en-GB" altLang="en-US" sz="800" b="0" dirty="0" smtClean="0"/>
              <a:t>, S.T., Van De </a:t>
            </a:r>
            <a:r>
              <a:rPr lang="en-GB" altLang="en-US" sz="800" b="0" dirty="0" err="1" smtClean="0"/>
              <a:t>Laar</a:t>
            </a:r>
            <a:r>
              <a:rPr lang="en-GB" altLang="en-US" sz="800" b="0" dirty="0" smtClean="0"/>
              <a:t>, F.A., </a:t>
            </a:r>
            <a:r>
              <a:rPr lang="en-GB" altLang="en-US" sz="800" b="0" dirty="0" err="1" smtClean="0"/>
              <a:t>Bilo</a:t>
            </a:r>
            <a:r>
              <a:rPr lang="en-GB" altLang="en-US" sz="800" b="0" dirty="0" smtClean="0"/>
              <a:t>, H.J., </a:t>
            </a:r>
            <a:r>
              <a:rPr lang="en-GB" altLang="en-US" sz="800" b="0" dirty="0" err="1" smtClean="0"/>
              <a:t>Holleman</a:t>
            </a:r>
            <a:r>
              <a:rPr lang="en-GB" altLang="en-US" sz="800" b="0" dirty="0" smtClean="0"/>
              <a:t>, F., Burgers, J.S., </a:t>
            </a:r>
            <a:r>
              <a:rPr lang="en-GB" altLang="en-US" sz="800" b="0" dirty="0" err="1" smtClean="0"/>
              <a:t>Wiersma</a:t>
            </a:r>
            <a:r>
              <a:rPr lang="en-GB" altLang="en-US" sz="800" b="0" dirty="0" smtClean="0"/>
              <a:t>, T.J., Janssen, P.G.H. </a:t>
            </a:r>
            <a:r>
              <a:rPr lang="en-GB" altLang="en-US" sz="800" b="0" dirty="0" err="1" smtClean="0"/>
              <a:t>Huisarts</a:t>
            </a:r>
            <a:r>
              <a:rPr lang="en-GB" altLang="en-US" sz="800" b="0" dirty="0" smtClean="0"/>
              <a:t> &amp; </a:t>
            </a:r>
            <a:r>
              <a:rPr lang="en-GB" altLang="en-US" sz="800" b="0" dirty="0" err="1" smtClean="0"/>
              <a:t>Wetenschap</a:t>
            </a:r>
            <a:r>
              <a:rPr lang="en-GB" altLang="en-US" sz="800" b="0" dirty="0" smtClean="0"/>
              <a:t> 2013: 56 (10): 512-25</a:t>
            </a:r>
            <a:endParaRPr lang="en-GB" altLang="en-US" sz="800" b="0" dirty="0"/>
          </a:p>
        </p:txBody>
      </p:sp>
    </p:spTree>
    <p:extLst>
      <p:ext uri="{BB962C8B-B14F-4D97-AF65-F5344CB8AC3E}">
        <p14:creationId xmlns:p14="http://schemas.microsoft.com/office/powerpoint/2010/main" val="2509090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16800" y="1158949"/>
            <a:ext cx="8510400" cy="3359888"/>
          </a:xfrm>
        </p:spPr>
        <p:txBody>
          <a:bodyPr>
            <a:noAutofit/>
          </a:bodyPr>
          <a:lstStyle/>
          <a:p>
            <a:pPr marL="0" lvl="0" indent="0">
              <a:buNone/>
            </a:pPr>
            <a:r>
              <a:rPr lang="nl-NL" sz="1400" b="1" dirty="0" smtClean="0"/>
              <a:t>Voorlichting en educatie</a:t>
            </a:r>
          </a:p>
          <a:p>
            <a:pPr lvl="0">
              <a:buFontTx/>
              <a:buChar char="-"/>
            </a:pPr>
            <a:r>
              <a:rPr lang="nl-NL" sz="1200" dirty="0" smtClean="0"/>
              <a:t>Uitleg over aard ziekte, periodiek onderzoek, behandelingen. Verder achtergronden van de ziekte, niet-medicamenteuze adviezen, behandeling- en controlebeleid, complicaties, prognostische factoren</a:t>
            </a:r>
          </a:p>
          <a:p>
            <a:pPr lvl="0">
              <a:buFontTx/>
              <a:buChar char="-"/>
            </a:pPr>
            <a:r>
              <a:rPr lang="nl-NL" sz="1200" dirty="0" smtClean="0"/>
              <a:t>Individueel of in groep, houd rekening met diabetesduur en opleidingsniveau</a:t>
            </a:r>
          </a:p>
          <a:p>
            <a:pPr lvl="0">
              <a:buFontTx/>
              <a:buChar char="-"/>
            </a:pPr>
            <a:r>
              <a:rPr lang="nl-NL" sz="1200" dirty="0" smtClean="0"/>
              <a:t>Influenzavaccinatie wordt geadviseerd</a:t>
            </a:r>
          </a:p>
          <a:p>
            <a:pPr marL="0" lvl="0" indent="0">
              <a:buNone/>
            </a:pPr>
            <a:endParaRPr lang="nl-NL" sz="1400" b="1" dirty="0"/>
          </a:p>
          <a:p>
            <a:pPr marL="0" lvl="0" indent="0">
              <a:buNone/>
            </a:pPr>
            <a:r>
              <a:rPr lang="nl-NL" sz="1400" b="1" dirty="0" smtClean="0"/>
              <a:t>Kwaliteit van leven</a:t>
            </a:r>
          </a:p>
          <a:p>
            <a:pPr lvl="0">
              <a:buFontTx/>
              <a:buChar char="-"/>
            </a:pPr>
            <a:r>
              <a:rPr lang="nl-NL" sz="1200" dirty="0" smtClean="0"/>
              <a:t>Lagere fysieke en mentale kwaliteit van leven is geassocieerd met hogere cardiovasculaire en totale mortaliteit</a:t>
            </a:r>
          </a:p>
          <a:p>
            <a:pPr lvl="0">
              <a:buFontTx/>
              <a:buChar char="-"/>
            </a:pPr>
            <a:r>
              <a:rPr lang="nl-NL" sz="1200" dirty="0" smtClean="0"/>
              <a:t>Niet alleen complicaties voorkomen, maar ook belasting van de behandeling zoveel mogelijk beperken en rekening houden met voorkeuren en wensen patiënten</a:t>
            </a:r>
          </a:p>
          <a:p>
            <a:pPr marL="0" lvl="0" indent="0">
              <a:buNone/>
            </a:pPr>
            <a:endParaRPr lang="nl-NL" sz="1400" b="1" dirty="0"/>
          </a:p>
          <a:p>
            <a:pPr marL="0" lvl="0" indent="0">
              <a:buNone/>
            </a:pPr>
            <a:r>
              <a:rPr lang="nl-NL" sz="1400" b="1" dirty="0" smtClean="0"/>
              <a:t>Niet-medicamenteuze adviezen</a:t>
            </a:r>
          </a:p>
          <a:p>
            <a:pPr marL="0" lvl="0" indent="0">
              <a:buNone/>
            </a:pPr>
            <a:r>
              <a:rPr lang="nl-NL" sz="1200" dirty="0" smtClean="0"/>
              <a:t>- Stoppen met roken, voldoende bewegen, gezonde voeding</a:t>
            </a:r>
          </a:p>
          <a:p>
            <a:pPr marL="0" lvl="0" indent="0">
              <a:buNone/>
            </a:pPr>
            <a:endParaRPr lang="nl-NL" sz="1400" b="1" dirty="0"/>
          </a:p>
          <a:p>
            <a:pPr marL="0" lvl="0" indent="0">
              <a:buNone/>
            </a:pPr>
            <a:endParaRPr lang="nl-NL" sz="1400" b="1" dirty="0"/>
          </a:p>
          <a:p>
            <a:pPr marL="0" lvl="0" indent="0">
              <a:buNone/>
            </a:pPr>
            <a:endParaRPr lang="nl-NL" sz="1600" dirty="0"/>
          </a:p>
          <a:p>
            <a:pPr marL="0" lvl="1" indent="0">
              <a:buNone/>
            </a:pPr>
            <a:endParaRPr lang="en-GB" sz="1500" dirty="0"/>
          </a:p>
          <a:p>
            <a:pPr lvl="1"/>
            <a:endParaRPr lang="nl-NL" sz="1500" dirty="0" smtClean="0"/>
          </a:p>
          <a:p>
            <a:pPr marL="0" lvl="1" indent="0">
              <a:buNone/>
            </a:pPr>
            <a:endParaRPr lang="en-GB" sz="1400" dirty="0"/>
          </a:p>
          <a:p>
            <a:pPr marL="0" indent="0">
              <a:buNone/>
            </a:pPr>
            <a:endParaRPr lang="en-GB" sz="1400" dirty="0"/>
          </a:p>
          <a:p>
            <a:endParaRPr lang="en-GB" sz="1200" dirty="0"/>
          </a:p>
        </p:txBody>
      </p:sp>
      <p:sp>
        <p:nvSpPr>
          <p:cNvPr id="7" name="Title 6"/>
          <p:cNvSpPr>
            <a:spLocks noGrp="1"/>
          </p:cNvSpPr>
          <p:nvPr>
            <p:ph type="title"/>
          </p:nvPr>
        </p:nvSpPr>
        <p:spPr/>
        <p:txBody>
          <a:bodyPr/>
          <a:lstStyle/>
          <a:p>
            <a:r>
              <a:rPr lang="nl-NL" sz="1800" dirty="0" smtClean="0"/>
              <a:t>Beleid </a:t>
            </a:r>
            <a:br>
              <a:rPr lang="nl-NL" sz="1800" dirty="0" smtClean="0"/>
            </a:br>
            <a:endParaRPr lang="en-GB" sz="1800" dirty="0"/>
          </a:p>
        </p:txBody>
      </p:sp>
      <p:sp>
        <p:nvSpPr>
          <p:cNvPr id="9" name="Rectangle 8"/>
          <p:cNvSpPr/>
          <p:nvPr/>
        </p:nvSpPr>
        <p:spPr>
          <a:xfrm>
            <a:off x="411480" y="4780637"/>
            <a:ext cx="8103342" cy="338554"/>
          </a:xfrm>
          <a:prstGeom prst="rect">
            <a:avLst/>
          </a:prstGeom>
        </p:spPr>
        <p:txBody>
          <a:bodyPr wrap="square">
            <a:spAutoFit/>
          </a:bodyPr>
          <a:lstStyle/>
          <a:p>
            <a:pPr lvl="0"/>
            <a:r>
              <a:rPr lang="nl-NL" sz="800" dirty="0" smtClean="0">
                <a:solidFill>
                  <a:srgbClr val="001965"/>
                </a:solidFill>
              </a:rPr>
              <a:t>1 NHG-Standaard Diabetes Mellitus Type </a:t>
            </a:r>
            <a:r>
              <a:rPr lang="nl-NL" sz="800" dirty="0">
                <a:solidFill>
                  <a:srgbClr val="001965"/>
                </a:solidFill>
              </a:rPr>
              <a:t>2, Derde herziening. Rutten, G.E.H.M., de Grauw. W.J.C., Nijpels, G., Houweling, S.T., Van De Laar, F.A., </a:t>
            </a:r>
            <a:r>
              <a:rPr lang="nl-NL" sz="800" dirty="0" err="1">
                <a:solidFill>
                  <a:srgbClr val="001965"/>
                </a:solidFill>
              </a:rPr>
              <a:t>Bilo</a:t>
            </a:r>
            <a:r>
              <a:rPr lang="nl-NL" sz="800" dirty="0">
                <a:solidFill>
                  <a:srgbClr val="001965"/>
                </a:solidFill>
              </a:rPr>
              <a:t>, H.J., Holleman, F., Burgers, J.S., </a:t>
            </a:r>
            <a:r>
              <a:rPr lang="nl-NL" sz="800" dirty="0" err="1">
                <a:solidFill>
                  <a:srgbClr val="001965"/>
                </a:solidFill>
              </a:rPr>
              <a:t>Wiersma</a:t>
            </a:r>
            <a:r>
              <a:rPr lang="nl-NL" sz="800" dirty="0">
                <a:solidFill>
                  <a:srgbClr val="001965"/>
                </a:solidFill>
              </a:rPr>
              <a:t>, T.J., Janssen, P.G.H. Huisarts &amp; Wetenschap 2013: 56 (10): </a:t>
            </a:r>
            <a:r>
              <a:rPr lang="nl-NL" sz="800" dirty="0" smtClean="0">
                <a:solidFill>
                  <a:srgbClr val="001965"/>
                </a:solidFill>
              </a:rPr>
              <a:t>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2" name="Footer Placeholder 1"/>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574408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NHG </a:t>
            </a:r>
            <a:endParaRPr lang="en-GB" dirty="0">
              <a:latin typeface="Calibri" panose="020F0502020204030204" pitchFamily="34" charset="0"/>
              <a:cs typeface="Calibri" panose="020F0502020204030204" pitchFamily="34" charset="0"/>
            </a:endParaRPr>
          </a:p>
        </p:txBody>
      </p:sp>
      <p:sp>
        <p:nvSpPr>
          <p:cNvPr id="9" name="Text Box 52"/>
          <p:cNvSpPr txBox="1">
            <a:spLocks noChangeArrowheads="1"/>
          </p:cNvSpPr>
          <p:nvPr/>
        </p:nvSpPr>
        <p:spPr bwMode="gray">
          <a:xfrm>
            <a:off x="4402378" y="2069362"/>
            <a:ext cx="1433403" cy="21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765" rIns="101492" bIns="50765">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endParaRPr lang="en-GB" sz="700" noProof="1">
              <a:solidFill>
                <a:srgbClr val="001965"/>
              </a:solidFill>
              <a:latin typeface="Calibri" panose="020F0502020204030204" pitchFamily="34" charset="0"/>
              <a:ea typeface="MS PGothic" pitchFamily="34" charset="-128"/>
              <a:cs typeface="Calibri" panose="020F0502020204030204" pitchFamily="34" charset="0"/>
            </a:endParaRPr>
          </a:p>
        </p:txBody>
      </p:sp>
      <p:sp>
        <p:nvSpPr>
          <p:cNvPr id="10" name="Freeform 9"/>
          <p:cNvSpPr>
            <a:spLocks/>
          </p:cNvSpPr>
          <p:nvPr/>
        </p:nvSpPr>
        <p:spPr bwMode="auto">
          <a:xfrm flipV="1">
            <a:off x="4720372" y="2143067"/>
            <a:ext cx="1769432"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lIns="91362" tIns="45681" rIns="91362" bIns="45681"/>
          <a:lstStyle/>
          <a:p>
            <a:pPr defTabSz="913523">
              <a:defRPr/>
            </a:pPr>
            <a:endParaRPr lang="en-GB" sz="1400" dirty="0">
              <a:solidFill>
                <a:srgbClr val="001965"/>
              </a:solidFill>
              <a:latin typeface="Calibri" panose="020F0502020204030204" pitchFamily="34" charset="0"/>
              <a:cs typeface="Calibri" panose="020F0502020204030204" pitchFamily="34" charset="0"/>
            </a:endParaRPr>
          </a:p>
        </p:txBody>
      </p:sp>
      <p:sp>
        <p:nvSpPr>
          <p:cNvPr id="11" name="Freeform 10"/>
          <p:cNvSpPr>
            <a:spLocks/>
          </p:cNvSpPr>
          <p:nvPr/>
        </p:nvSpPr>
        <p:spPr bwMode="auto">
          <a:xfrm flipV="1">
            <a:off x="3292865" y="2143067"/>
            <a:ext cx="1580659"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lIns="91362" tIns="45681" rIns="91362" bIns="45681"/>
          <a:lstStyle/>
          <a:p>
            <a:pPr defTabSz="913523">
              <a:defRPr/>
            </a:pPr>
            <a:endParaRPr lang="en-GB" sz="1400" dirty="0">
              <a:solidFill>
                <a:srgbClr val="001965"/>
              </a:solidFill>
              <a:latin typeface="Calibri" panose="020F0502020204030204" pitchFamily="34" charset="0"/>
              <a:cs typeface="Calibri" panose="020F0502020204030204" pitchFamily="34" charset="0"/>
            </a:endParaRPr>
          </a:p>
        </p:txBody>
      </p:sp>
      <p:sp>
        <p:nvSpPr>
          <p:cNvPr id="12" name="Freeform 9"/>
          <p:cNvSpPr>
            <a:spLocks/>
          </p:cNvSpPr>
          <p:nvPr/>
        </p:nvSpPr>
        <p:spPr bwMode="auto">
          <a:xfrm flipV="1">
            <a:off x="1937775" y="2147101"/>
            <a:ext cx="1503837" cy="1099427"/>
          </a:xfrm>
          <a:custGeom>
            <a:avLst/>
            <a:gdLst/>
            <a:ahLst/>
            <a:cxnLst/>
            <a:rect l="l" t="t" r="r" b="b"/>
            <a:pathLst>
              <a:path w="1673198" h="1336672">
                <a:moveTo>
                  <a:pt x="372004" y="1336672"/>
                </a:moveTo>
                <a:lnTo>
                  <a:pt x="1196650" y="1335643"/>
                </a:lnTo>
                <a:cubicBezTo>
                  <a:pt x="1282365" y="1336503"/>
                  <a:pt x="1313312" y="1318313"/>
                  <a:pt x="1343067" y="1286430"/>
                </a:cubicBezTo>
                <a:lnTo>
                  <a:pt x="1373746" y="1250950"/>
                </a:lnTo>
                <a:lnTo>
                  <a:pt x="1374410" y="1251005"/>
                </a:lnTo>
                <a:lnTo>
                  <a:pt x="1653944" y="758143"/>
                </a:lnTo>
                <a:lnTo>
                  <a:pt x="1654287" y="758068"/>
                </a:lnTo>
                <a:lnTo>
                  <a:pt x="1661852" y="738771"/>
                </a:lnTo>
                <a:lnTo>
                  <a:pt x="1669416" y="719473"/>
                </a:lnTo>
                <a:lnTo>
                  <a:pt x="1673198" y="694662"/>
                </a:lnTo>
                <a:lnTo>
                  <a:pt x="1673198" y="694132"/>
                </a:lnTo>
                <a:lnTo>
                  <a:pt x="1673198" y="691082"/>
                </a:lnTo>
                <a:lnTo>
                  <a:pt x="1673198" y="690552"/>
                </a:lnTo>
                <a:lnTo>
                  <a:pt x="1673198" y="672607"/>
                </a:lnTo>
                <a:lnTo>
                  <a:pt x="1673198" y="672077"/>
                </a:lnTo>
                <a:lnTo>
                  <a:pt x="1673198" y="666271"/>
                </a:lnTo>
                <a:lnTo>
                  <a:pt x="1673198" y="665741"/>
                </a:lnTo>
                <a:lnTo>
                  <a:pt x="1673198" y="647796"/>
                </a:lnTo>
                <a:lnTo>
                  <a:pt x="1673198" y="647266"/>
                </a:lnTo>
                <a:lnTo>
                  <a:pt x="1673198" y="644216"/>
                </a:lnTo>
                <a:lnTo>
                  <a:pt x="1673198" y="643686"/>
                </a:lnTo>
                <a:lnTo>
                  <a:pt x="1669416" y="618875"/>
                </a:lnTo>
                <a:lnTo>
                  <a:pt x="1661852" y="599577"/>
                </a:lnTo>
                <a:lnTo>
                  <a:pt x="1654287" y="580280"/>
                </a:lnTo>
                <a:lnTo>
                  <a:pt x="1653944" y="580205"/>
                </a:lnTo>
                <a:lnTo>
                  <a:pt x="1374410" y="87343"/>
                </a:lnTo>
                <a:lnTo>
                  <a:pt x="1373746" y="87398"/>
                </a:lnTo>
                <a:lnTo>
                  <a:pt x="1343067" y="51918"/>
                </a:lnTo>
                <a:cubicBezTo>
                  <a:pt x="1313312" y="20035"/>
                  <a:pt x="1282365" y="1845"/>
                  <a:pt x="1196650" y="2705"/>
                </a:cubicBezTo>
                <a:lnTo>
                  <a:pt x="1032404" y="2500"/>
                </a:lnTo>
                <a:lnTo>
                  <a:pt x="1032404" y="0"/>
                </a:lnTo>
                <a:lnTo>
                  <a:pt x="120780" y="0"/>
                </a:lnTo>
                <a:cubicBezTo>
                  <a:pt x="54075" y="0"/>
                  <a:pt x="0" y="54075"/>
                  <a:pt x="0" y="120780"/>
                </a:cubicBezTo>
                <a:lnTo>
                  <a:pt x="0" y="1212688"/>
                </a:lnTo>
                <a:cubicBezTo>
                  <a:pt x="0" y="1279393"/>
                  <a:pt x="54075" y="1333468"/>
                  <a:pt x="120780" y="1333468"/>
                </a:cubicBezTo>
                <a:lnTo>
                  <a:pt x="372004" y="1333468"/>
                </a:lnTo>
                <a:close/>
              </a:path>
            </a:pathLst>
          </a:custGeom>
          <a:solidFill>
            <a:schemeClr val="bg1"/>
          </a:solidFill>
          <a:ln>
            <a:solidFill>
              <a:schemeClr val="tx1">
                <a:lumMod val="25000"/>
                <a:lumOff val="75000"/>
              </a:schemeClr>
            </a:solidFill>
          </a:ln>
          <a:extLst/>
        </p:spPr>
        <p:txBody>
          <a:bodyPr lIns="91362" tIns="45681" rIns="91362" bIns="45681"/>
          <a:lstStyle/>
          <a:p>
            <a:pPr defTabSz="913523">
              <a:defRPr/>
            </a:pPr>
            <a:endParaRPr lang="en-GB" sz="1400" dirty="0">
              <a:solidFill>
                <a:srgbClr val="001965"/>
              </a:solidFill>
              <a:latin typeface="Calibri" panose="020F0502020204030204" pitchFamily="34" charset="0"/>
              <a:cs typeface="Calibri" panose="020F0502020204030204" pitchFamily="34" charset="0"/>
            </a:endParaRPr>
          </a:p>
        </p:txBody>
      </p:sp>
      <p:sp>
        <p:nvSpPr>
          <p:cNvPr id="13" name="Text Box 52"/>
          <p:cNvSpPr txBox="1">
            <a:spLocks noChangeArrowheads="1"/>
          </p:cNvSpPr>
          <p:nvPr/>
        </p:nvSpPr>
        <p:spPr bwMode="gray">
          <a:xfrm>
            <a:off x="3573014" y="2317782"/>
            <a:ext cx="1232097" cy="6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765" rIns="101492" bIns="50765">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en-GB" sz="1200" b="1" noProof="1" smtClean="0">
                <a:solidFill>
                  <a:srgbClr val="001965"/>
                </a:solidFill>
                <a:latin typeface="+mn-lt"/>
                <a:ea typeface="MS PGothic" pitchFamily="34" charset="-128"/>
                <a:cs typeface="Calibri" panose="020F0502020204030204" pitchFamily="34" charset="0"/>
              </a:rPr>
              <a:t>Stap 2</a:t>
            </a:r>
            <a:endParaRPr lang="en-GB" sz="1200" noProof="1">
              <a:solidFill>
                <a:srgbClr val="001965"/>
              </a:solidFill>
              <a:latin typeface="+mn-lt"/>
              <a:ea typeface="MS PGothic" pitchFamily="34" charset="-128"/>
              <a:cs typeface="Calibri" panose="020F0502020204030204" pitchFamily="34" charset="0"/>
            </a:endParaRPr>
          </a:p>
          <a:p>
            <a:pPr eaLnBrk="1" hangingPunct="1">
              <a:spcBef>
                <a:spcPct val="20000"/>
              </a:spcBef>
            </a:pPr>
            <a:r>
              <a:rPr lang="en-GB" sz="1200" noProof="1">
                <a:solidFill>
                  <a:srgbClr val="001965"/>
                </a:solidFill>
                <a:latin typeface="+mn-lt"/>
                <a:ea typeface="MS PGothic" pitchFamily="34" charset="-128"/>
                <a:cs typeface="Calibri" panose="020F0502020204030204" pitchFamily="34" charset="0"/>
              </a:rPr>
              <a:t>Voeg een SU toe*</a:t>
            </a:r>
          </a:p>
        </p:txBody>
      </p:sp>
      <p:sp>
        <p:nvSpPr>
          <p:cNvPr id="14" name="Text Box 52"/>
          <p:cNvSpPr txBox="1">
            <a:spLocks noChangeArrowheads="1"/>
          </p:cNvSpPr>
          <p:nvPr/>
        </p:nvSpPr>
        <p:spPr bwMode="gray">
          <a:xfrm>
            <a:off x="2046900" y="2279605"/>
            <a:ext cx="1160059" cy="6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765" rIns="101492" bIns="50765">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en-GB" sz="1200" b="1" noProof="1">
                <a:solidFill>
                  <a:srgbClr val="001965"/>
                </a:solidFill>
                <a:latin typeface="+mn-lt"/>
                <a:ea typeface="MS PGothic" pitchFamily="34" charset="-128"/>
                <a:cs typeface="Calibri" panose="020F0502020204030204" pitchFamily="34" charset="0"/>
              </a:rPr>
              <a:t>Stap </a:t>
            </a:r>
            <a:r>
              <a:rPr lang="en-GB" sz="1200" b="1" noProof="1" smtClean="0">
                <a:solidFill>
                  <a:srgbClr val="001965"/>
                </a:solidFill>
                <a:latin typeface="+mn-lt"/>
                <a:ea typeface="MS PGothic" pitchFamily="34" charset="-128"/>
                <a:cs typeface="Calibri" panose="020F0502020204030204" pitchFamily="34" charset="0"/>
              </a:rPr>
              <a:t>1</a:t>
            </a:r>
            <a:endParaRPr lang="en-GB" sz="1200" noProof="1">
              <a:solidFill>
                <a:srgbClr val="001965"/>
              </a:solidFill>
              <a:latin typeface="+mn-lt"/>
              <a:ea typeface="MS PGothic" pitchFamily="34" charset="-128"/>
              <a:cs typeface="Calibri" panose="020F0502020204030204" pitchFamily="34" charset="0"/>
            </a:endParaRPr>
          </a:p>
          <a:p>
            <a:pPr eaLnBrk="1" hangingPunct="1">
              <a:spcBef>
                <a:spcPct val="20000"/>
              </a:spcBef>
            </a:pPr>
            <a:r>
              <a:rPr lang="en-GB" sz="1200" noProof="1">
                <a:solidFill>
                  <a:srgbClr val="001965"/>
                </a:solidFill>
                <a:latin typeface="+mn-lt"/>
                <a:ea typeface="MS PGothic" pitchFamily="34" charset="-128"/>
                <a:cs typeface="Calibri" panose="020F0502020204030204" pitchFamily="34" charset="0"/>
              </a:rPr>
              <a:t>Start met metformine</a:t>
            </a:r>
          </a:p>
        </p:txBody>
      </p:sp>
      <p:sp>
        <p:nvSpPr>
          <p:cNvPr id="15" name="Text Box 52"/>
          <p:cNvSpPr txBox="1">
            <a:spLocks noChangeArrowheads="1"/>
          </p:cNvSpPr>
          <p:nvPr/>
        </p:nvSpPr>
        <p:spPr bwMode="gray">
          <a:xfrm>
            <a:off x="5072667" y="2143067"/>
            <a:ext cx="1463128" cy="14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765" rIns="101492" bIns="50765">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en-GB" sz="1200" b="1" noProof="1">
                <a:solidFill>
                  <a:srgbClr val="001965"/>
                </a:solidFill>
                <a:latin typeface="+mn-lt"/>
                <a:ea typeface="MS PGothic" pitchFamily="34" charset="-128"/>
                <a:cs typeface="Calibri" panose="020F0502020204030204" pitchFamily="34" charset="0"/>
              </a:rPr>
              <a:t>Stap </a:t>
            </a:r>
            <a:r>
              <a:rPr lang="en-GB" sz="1200" b="1" noProof="1" smtClean="0">
                <a:solidFill>
                  <a:srgbClr val="001965"/>
                </a:solidFill>
                <a:latin typeface="+mn-lt"/>
                <a:ea typeface="MS PGothic" pitchFamily="34" charset="-128"/>
                <a:cs typeface="Calibri" panose="020F0502020204030204" pitchFamily="34" charset="0"/>
              </a:rPr>
              <a:t>3</a:t>
            </a:r>
            <a:endParaRPr lang="en-GB" sz="1200" noProof="1">
              <a:solidFill>
                <a:srgbClr val="001965"/>
              </a:solidFill>
              <a:latin typeface="+mn-lt"/>
              <a:ea typeface="MS PGothic" pitchFamily="34" charset="-128"/>
              <a:cs typeface="Calibri" panose="020F0502020204030204" pitchFamily="34" charset="0"/>
            </a:endParaRPr>
          </a:p>
          <a:p>
            <a:pPr eaLnBrk="1" hangingPunct="1">
              <a:spcBef>
                <a:spcPct val="20000"/>
              </a:spcBef>
            </a:pPr>
            <a:r>
              <a:rPr lang="en-GB" sz="1200" noProof="1">
                <a:solidFill>
                  <a:srgbClr val="001965"/>
                </a:solidFill>
                <a:latin typeface="+mn-lt"/>
                <a:ea typeface="MS PGothic" pitchFamily="34" charset="-128"/>
                <a:cs typeface="Calibri" panose="020F0502020204030204" pitchFamily="34" charset="0"/>
              </a:rPr>
              <a:t>Voeg NPH-insuline eenmaaldaags toe </a:t>
            </a:r>
            <a:r>
              <a:rPr lang="en-GB" sz="1000" noProof="1">
                <a:solidFill>
                  <a:srgbClr val="001965"/>
                </a:solidFill>
                <a:latin typeface="Calibri" panose="020F0502020204030204" pitchFamily="34" charset="0"/>
                <a:ea typeface="MS PGothic" pitchFamily="34" charset="-128"/>
                <a:cs typeface="Calibri" panose="020F0502020204030204" pitchFamily="34" charset="0"/>
              </a:rPr>
              <a:t>†</a:t>
            </a:r>
          </a:p>
          <a:p>
            <a:pPr eaLnBrk="1" hangingPunct="1">
              <a:spcBef>
                <a:spcPct val="20000"/>
              </a:spcBef>
            </a:pPr>
            <a:endParaRPr lang="en-GB" sz="1100" noProof="1">
              <a:solidFill>
                <a:srgbClr val="001965"/>
              </a:solidFill>
              <a:latin typeface="Calibri" panose="020F0502020204030204" pitchFamily="34" charset="0"/>
              <a:ea typeface="MS PGothic" pitchFamily="34" charset="-128"/>
              <a:cs typeface="Calibri" panose="020F0502020204030204" pitchFamily="34" charset="0"/>
            </a:endParaRPr>
          </a:p>
          <a:p>
            <a:pPr eaLnBrk="1" hangingPunct="1">
              <a:spcBef>
                <a:spcPct val="20000"/>
              </a:spcBef>
            </a:pPr>
            <a:endParaRPr lang="en-GB" sz="1100" noProof="1">
              <a:solidFill>
                <a:srgbClr val="001965"/>
              </a:solidFill>
              <a:latin typeface="Calibri" panose="020F0502020204030204" pitchFamily="34" charset="0"/>
              <a:ea typeface="MS PGothic" pitchFamily="34" charset="-128"/>
              <a:cs typeface="Calibri" panose="020F0502020204030204" pitchFamily="34" charset="0"/>
            </a:endParaRPr>
          </a:p>
        </p:txBody>
      </p:sp>
      <p:sp>
        <p:nvSpPr>
          <p:cNvPr id="16" name="Rounded Rectangle 15"/>
          <p:cNvSpPr/>
          <p:nvPr/>
        </p:nvSpPr>
        <p:spPr>
          <a:xfrm>
            <a:off x="558800" y="2149124"/>
            <a:ext cx="1351017" cy="1099428"/>
          </a:xfrm>
          <a:prstGeom prst="roundRect">
            <a:avLst/>
          </a:prstGeom>
          <a:solidFill>
            <a:schemeClr val="bg1"/>
          </a:solidFill>
          <a:ln>
            <a:solidFill>
              <a:schemeClr val="tx1">
                <a:lumMod val="25000"/>
                <a:lumOff val="75000"/>
              </a:schemeClr>
            </a:solidFill>
          </a:ln>
        </p:spPr>
        <p:txBody>
          <a:bodyPr lIns="91362" tIns="45681" rIns="91362" bIns="45681" anchor="ctr" anchorCtr="1"/>
          <a:lstStyle/>
          <a:p>
            <a:pPr defTabSz="913523"/>
            <a:r>
              <a:rPr lang="en-GB" sz="1200" b="1" dirty="0" err="1">
                <a:solidFill>
                  <a:srgbClr val="001965"/>
                </a:solidFill>
                <a:cs typeface="Calibri" panose="020F0502020204030204" pitchFamily="34" charset="0"/>
              </a:rPr>
              <a:t>Leefstijl-interventies</a:t>
            </a:r>
            <a:endParaRPr lang="en-GB" sz="1200" b="1" dirty="0">
              <a:solidFill>
                <a:srgbClr val="001965"/>
              </a:solidFill>
              <a:cs typeface="Calibri" panose="020F0502020204030204" pitchFamily="34" charset="0"/>
            </a:endParaRPr>
          </a:p>
        </p:txBody>
      </p:sp>
      <p:sp>
        <p:nvSpPr>
          <p:cNvPr id="17" name="Rounded Rectangle 16"/>
          <p:cNvSpPr/>
          <p:nvPr/>
        </p:nvSpPr>
        <p:spPr>
          <a:xfrm>
            <a:off x="7147013" y="1490667"/>
            <a:ext cx="1417988" cy="1099428"/>
          </a:xfrm>
          <a:prstGeom prst="roundRect">
            <a:avLst>
              <a:gd name="adj" fmla="val 14068"/>
            </a:avLst>
          </a:prstGeom>
          <a:solidFill>
            <a:schemeClr val="bg1"/>
          </a:solidFill>
          <a:ln>
            <a:solidFill>
              <a:schemeClr val="accent4">
                <a:lumMod val="50000"/>
              </a:schemeClr>
            </a:solidFill>
          </a:ln>
        </p:spPr>
        <p:txBody>
          <a:bodyPr lIns="0" tIns="45681" rIns="35961" bIns="45681" anchor="ctr" anchorCtr="1"/>
          <a:lstStyle/>
          <a:p>
            <a:pPr defTabSz="913523"/>
            <a:r>
              <a:rPr lang="en-GB" sz="1200" b="1" dirty="0" err="1">
                <a:solidFill>
                  <a:srgbClr val="82786F">
                    <a:lumMod val="50000"/>
                  </a:srgbClr>
                </a:solidFill>
                <a:cs typeface="Calibri" panose="020F0502020204030204" pitchFamily="34" charset="0"/>
              </a:rPr>
              <a:t>Basaal</a:t>
            </a:r>
            <a:r>
              <a:rPr lang="en-GB" sz="1200" b="1" dirty="0">
                <a:solidFill>
                  <a:srgbClr val="82786F">
                    <a:lumMod val="50000"/>
                  </a:srgbClr>
                </a:solidFill>
                <a:cs typeface="Calibri" panose="020F0502020204030204" pitchFamily="34" charset="0"/>
              </a:rPr>
              <a:t>-bolus regime</a:t>
            </a:r>
          </a:p>
        </p:txBody>
      </p:sp>
      <p:sp>
        <p:nvSpPr>
          <p:cNvPr id="18" name="Rounded Rectangle 17"/>
          <p:cNvSpPr/>
          <p:nvPr/>
        </p:nvSpPr>
        <p:spPr>
          <a:xfrm>
            <a:off x="7162328" y="3000456"/>
            <a:ext cx="1417988" cy="1099428"/>
          </a:xfrm>
          <a:prstGeom prst="roundRect">
            <a:avLst>
              <a:gd name="adj" fmla="val 14068"/>
            </a:avLst>
          </a:prstGeom>
          <a:solidFill>
            <a:schemeClr val="bg1"/>
          </a:solidFill>
          <a:ln>
            <a:solidFill>
              <a:schemeClr val="accent4">
                <a:lumMod val="50000"/>
              </a:schemeClr>
            </a:solidFill>
          </a:ln>
        </p:spPr>
        <p:txBody>
          <a:bodyPr lIns="35961" tIns="45681" rIns="35961" bIns="45681" anchor="ctr" anchorCtr="1"/>
          <a:lstStyle/>
          <a:p>
            <a:pPr defTabSz="913523"/>
            <a:r>
              <a:rPr lang="en-GB" sz="1200" b="1" dirty="0" err="1">
                <a:solidFill>
                  <a:srgbClr val="82786F">
                    <a:lumMod val="50000"/>
                  </a:srgbClr>
                </a:solidFill>
                <a:cs typeface="Calibri" panose="020F0502020204030204" pitchFamily="34" charset="0"/>
              </a:rPr>
              <a:t>Tweemaal</a:t>
            </a:r>
            <a:r>
              <a:rPr lang="en-GB" sz="1200" b="1" dirty="0">
                <a:solidFill>
                  <a:srgbClr val="82786F">
                    <a:lumMod val="50000"/>
                  </a:srgbClr>
                </a:solidFill>
                <a:cs typeface="Calibri" panose="020F0502020204030204" pitchFamily="34" charset="0"/>
              </a:rPr>
              <a:t> daags mix-insuline</a:t>
            </a:r>
          </a:p>
        </p:txBody>
      </p:sp>
      <p:cxnSp>
        <p:nvCxnSpPr>
          <p:cNvPr id="25" name="Elbow Connector 24"/>
          <p:cNvCxnSpPr/>
          <p:nvPr/>
        </p:nvCxnSpPr>
        <p:spPr>
          <a:xfrm flipV="1">
            <a:off x="6468960" y="2040381"/>
            <a:ext cx="678053" cy="6521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6560757" y="2948599"/>
            <a:ext cx="853356" cy="3497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77528" y="3550170"/>
            <a:ext cx="4190972" cy="707807"/>
          </a:xfrm>
          <a:prstGeom prst="rect">
            <a:avLst/>
          </a:prstGeom>
          <a:noFill/>
        </p:spPr>
        <p:txBody>
          <a:bodyPr wrap="square" lIns="91362" tIns="45681" rIns="91362" bIns="45681" rtlCol="0">
            <a:spAutoFit/>
          </a:bodyPr>
          <a:lstStyle/>
          <a:p>
            <a:pPr defTabSz="913523"/>
            <a:r>
              <a:rPr lang="en-GB" sz="1000" dirty="0">
                <a:cs typeface="Calibri" panose="020F0502020204030204" pitchFamily="34" charset="0"/>
              </a:rPr>
              <a:t>* Van de </a:t>
            </a:r>
            <a:r>
              <a:rPr lang="en-GB" sz="1000" dirty="0" err="1">
                <a:cs typeface="Calibri" panose="020F0502020204030204" pitchFamily="34" charset="0"/>
              </a:rPr>
              <a:t>sulfonylureumderivaten</a:t>
            </a:r>
            <a:r>
              <a:rPr lang="en-GB" sz="1000" dirty="0">
                <a:cs typeface="Calibri" panose="020F0502020204030204" pitchFamily="34" charset="0"/>
              </a:rPr>
              <a:t> </a:t>
            </a:r>
            <a:r>
              <a:rPr lang="en-GB" sz="1000" dirty="0" err="1">
                <a:cs typeface="Calibri" panose="020F0502020204030204" pitchFamily="34" charset="0"/>
              </a:rPr>
              <a:t>gaat</a:t>
            </a:r>
            <a:r>
              <a:rPr lang="en-GB" sz="1000" dirty="0">
                <a:cs typeface="Calibri" panose="020F0502020204030204" pitchFamily="34" charset="0"/>
              </a:rPr>
              <a:t> de </a:t>
            </a:r>
            <a:r>
              <a:rPr lang="en-GB" sz="1000" dirty="0" err="1">
                <a:cs typeface="Calibri" panose="020F0502020204030204" pitchFamily="34" charset="0"/>
              </a:rPr>
              <a:t>voorkeur</a:t>
            </a:r>
            <a:r>
              <a:rPr lang="en-GB" sz="1000" dirty="0">
                <a:cs typeface="Calibri" panose="020F0502020204030204" pitchFamily="34" charset="0"/>
              </a:rPr>
              <a:t> </a:t>
            </a:r>
            <a:r>
              <a:rPr lang="en-GB" sz="1000" dirty="0" err="1">
                <a:cs typeface="Calibri" panose="020F0502020204030204" pitchFamily="34" charset="0"/>
              </a:rPr>
              <a:t>uit</a:t>
            </a:r>
            <a:r>
              <a:rPr lang="en-GB" sz="1000" dirty="0">
                <a:cs typeface="Calibri" panose="020F0502020204030204" pitchFamily="34" charset="0"/>
              </a:rPr>
              <a:t> </a:t>
            </a:r>
            <a:r>
              <a:rPr lang="en-GB" sz="1000" dirty="0" err="1">
                <a:cs typeface="Calibri" panose="020F0502020204030204" pitchFamily="34" charset="0"/>
              </a:rPr>
              <a:t>naar</a:t>
            </a:r>
            <a:r>
              <a:rPr lang="en-GB" sz="1000" dirty="0">
                <a:cs typeface="Calibri" panose="020F0502020204030204" pitchFamily="34" charset="0"/>
              </a:rPr>
              <a:t> </a:t>
            </a:r>
            <a:r>
              <a:rPr lang="en-GB" sz="1000" dirty="0" err="1">
                <a:cs typeface="Calibri" panose="020F0502020204030204" pitchFamily="34" charset="0"/>
              </a:rPr>
              <a:t>gliclazide</a:t>
            </a:r>
            <a:endParaRPr lang="en-GB" sz="1000" dirty="0">
              <a:cs typeface="Calibri" panose="020F0502020204030204" pitchFamily="34" charset="0"/>
            </a:endParaRPr>
          </a:p>
          <a:p>
            <a:pPr defTabSz="913523"/>
            <a:r>
              <a:rPr lang="en-GB" sz="1000" dirty="0">
                <a:cs typeface="Calibri" panose="020F0502020204030204" pitchFamily="34" charset="0"/>
              </a:rPr>
              <a:t> </a:t>
            </a:r>
            <a:r>
              <a:rPr lang="en-GB" sz="1000" baseline="30000" noProof="1">
                <a:ea typeface="MS PGothic" pitchFamily="34" charset="-128"/>
                <a:cs typeface="Calibri" panose="020F0502020204030204" pitchFamily="34" charset="0"/>
              </a:rPr>
              <a:t>† </a:t>
            </a:r>
            <a:r>
              <a:rPr lang="en-GB" sz="1000" noProof="1">
                <a:ea typeface="MS PGothic" pitchFamily="34" charset="-128"/>
                <a:cs typeface="Calibri" panose="020F0502020204030204" pitchFamily="34" charset="0"/>
              </a:rPr>
              <a:t>Bij nachtelijke </a:t>
            </a:r>
            <a:r>
              <a:rPr lang="en-GB" sz="1000" dirty="0" err="1">
                <a:cs typeface="Calibri" panose="020F0502020204030204" pitchFamily="34" charset="0"/>
              </a:rPr>
              <a:t>hypoglykemieën</a:t>
            </a:r>
            <a:r>
              <a:rPr lang="en-GB" sz="1000" noProof="1">
                <a:ea typeface="MS PGothic" pitchFamily="34" charset="-128"/>
                <a:cs typeface="Calibri" panose="020F0502020204030204" pitchFamily="34" charset="0"/>
              </a:rPr>
              <a:t> kan worden overgestapt op een langwerkend analoog</a:t>
            </a:r>
          </a:p>
        </p:txBody>
      </p:sp>
      <p:sp>
        <p:nvSpPr>
          <p:cNvPr id="33" name="Text Placeholder 3"/>
          <p:cNvSpPr txBox="1">
            <a:spLocks/>
          </p:cNvSpPr>
          <p:nvPr/>
        </p:nvSpPr>
        <p:spPr>
          <a:xfrm>
            <a:off x="150091" y="4708792"/>
            <a:ext cx="8593859" cy="387350"/>
          </a:xfrm>
          <a:prstGeom prst="rect">
            <a:avLst/>
          </a:prstGeom>
        </p:spPr>
        <p:txBody>
          <a:bodyPr vert="horz" lIns="0" tIns="0" rIns="215768" bIns="0" rtlCol="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FDA"/>
              </a:buClr>
              <a:buFont typeface="Verdana" pitchFamily="34" charset="0"/>
              <a:buNone/>
            </a:pPr>
            <a:endParaRPr lang="en-GB" sz="800" dirty="0">
              <a:solidFill>
                <a:srgbClr val="001965"/>
              </a:solidFill>
              <a:cs typeface="Calibri" panose="020F0502020204030204" pitchFamily="34" charset="0"/>
            </a:endParaRPr>
          </a:p>
          <a:p>
            <a:pPr marL="0" indent="0">
              <a:buClr>
                <a:srgbClr val="009FDA"/>
              </a:buClr>
              <a:buFont typeface="Verdana" pitchFamily="34" charset="0"/>
              <a:buNone/>
            </a:pPr>
            <a:r>
              <a:rPr lang="en-GB" sz="800" dirty="0" err="1">
                <a:solidFill>
                  <a:srgbClr val="001965"/>
                </a:solidFill>
                <a:cs typeface="Calibri" panose="020F0502020204030204" pitchFamily="34" charset="0"/>
              </a:rPr>
              <a:t>Gebaseerd</a:t>
            </a:r>
            <a:r>
              <a:rPr lang="en-GB" sz="800" dirty="0">
                <a:solidFill>
                  <a:srgbClr val="001965"/>
                </a:solidFill>
                <a:cs typeface="Calibri" panose="020F0502020204030204" pitchFamily="34" charset="0"/>
              </a:rPr>
              <a:t> op: NHG-</a:t>
            </a:r>
            <a:r>
              <a:rPr lang="en-GB" sz="800" dirty="0" err="1">
                <a:solidFill>
                  <a:srgbClr val="001965"/>
                </a:solidFill>
                <a:cs typeface="Calibri" panose="020F0502020204030204" pitchFamily="34" charset="0"/>
              </a:rPr>
              <a:t>Standaard</a:t>
            </a:r>
            <a:r>
              <a:rPr lang="en-GB" sz="800" dirty="0">
                <a:solidFill>
                  <a:srgbClr val="001965"/>
                </a:solidFill>
                <a:cs typeface="Calibri" panose="020F0502020204030204" pitchFamily="34" charset="0"/>
              </a:rPr>
              <a:t> Diabetes Mellitus Type 2, </a:t>
            </a:r>
            <a:r>
              <a:rPr lang="en-GB" sz="800" dirty="0" err="1">
                <a:solidFill>
                  <a:srgbClr val="001965"/>
                </a:solidFill>
                <a:cs typeface="Calibri" panose="020F0502020204030204" pitchFamily="34" charset="0"/>
              </a:rPr>
              <a:t>Derde</a:t>
            </a:r>
            <a:r>
              <a:rPr lang="en-GB" sz="800" dirty="0">
                <a:solidFill>
                  <a:srgbClr val="001965"/>
                </a:solidFill>
                <a:cs typeface="Calibri" panose="020F0502020204030204" pitchFamily="34" charset="0"/>
              </a:rPr>
              <a:t> </a:t>
            </a:r>
            <a:r>
              <a:rPr lang="en-GB" sz="800" dirty="0" err="1">
                <a:solidFill>
                  <a:srgbClr val="001965"/>
                </a:solidFill>
                <a:cs typeface="Calibri" panose="020F0502020204030204" pitchFamily="34" charset="0"/>
              </a:rPr>
              <a:t>herziening</a:t>
            </a:r>
            <a:r>
              <a:rPr lang="en-GB" sz="800" dirty="0">
                <a:solidFill>
                  <a:srgbClr val="001965"/>
                </a:solidFill>
                <a:cs typeface="Calibri" panose="020F0502020204030204" pitchFamily="34" charset="0"/>
              </a:rPr>
              <a:t>. Rutten, G.E.H.M., de </a:t>
            </a:r>
            <a:r>
              <a:rPr lang="en-GB" sz="800" dirty="0" err="1">
                <a:solidFill>
                  <a:srgbClr val="001965"/>
                </a:solidFill>
                <a:cs typeface="Calibri" panose="020F0502020204030204" pitchFamily="34" charset="0"/>
              </a:rPr>
              <a:t>Grauw</a:t>
            </a:r>
            <a:r>
              <a:rPr lang="en-GB" sz="800" dirty="0">
                <a:solidFill>
                  <a:srgbClr val="001965"/>
                </a:solidFill>
                <a:cs typeface="Calibri" panose="020F0502020204030204" pitchFamily="34" charset="0"/>
              </a:rPr>
              <a:t>. W.J.C., </a:t>
            </a:r>
            <a:r>
              <a:rPr lang="en-GB" sz="800" dirty="0" err="1">
                <a:solidFill>
                  <a:srgbClr val="001965"/>
                </a:solidFill>
                <a:cs typeface="Calibri" panose="020F0502020204030204" pitchFamily="34" charset="0"/>
              </a:rPr>
              <a:t>Nijpels</a:t>
            </a:r>
            <a:r>
              <a:rPr lang="en-GB" sz="800" dirty="0">
                <a:solidFill>
                  <a:srgbClr val="001965"/>
                </a:solidFill>
                <a:cs typeface="Calibri" panose="020F0502020204030204" pitchFamily="34" charset="0"/>
              </a:rPr>
              <a:t>, G., </a:t>
            </a:r>
            <a:r>
              <a:rPr lang="en-GB" sz="800" dirty="0" err="1">
                <a:solidFill>
                  <a:srgbClr val="001965"/>
                </a:solidFill>
                <a:cs typeface="Calibri" panose="020F0502020204030204" pitchFamily="34" charset="0"/>
              </a:rPr>
              <a:t>Houweling</a:t>
            </a:r>
            <a:r>
              <a:rPr lang="en-GB" sz="800" dirty="0">
                <a:solidFill>
                  <a:srgbClr val="001965"/>
                </a:solidFill>
                <a:cs typeface="Calibri" panose="020F0502020204030204" pitchFamily="34" charset="0"/>
              </a:rPr>
              <a:t>, S.T., Van De </a:t>
            </a:r>
            <a:r>
              <a:rPr lang="en-GB" sz="800" dirty="0" err="1">
                <a:solidFill>
                  <a:srgbClr val="001965"/>
                </a:solidFill>
                <a:cs typeface="Calibri" panose="020F0502020204030204" pitchFamily="34" charset="0"/>
              </a:rPr>
              <a:t>Laar</a:t>
            </a:r>
            <a:r>
              <a:rPr lang="en-GB" sz="800" dirty="0">
                <a:solidFill>
                  <a:srgbClr val="001965"/>
                </a:solidFill>
                <a:cs typeface="Calibri" panose="020F0502020204030204" pitchFamily="34" charset="0"/>
              </a:rPr>
              <a:t>, F.A., </a:t>
            </a:r>
            <a:r>
              <a:rPr lang="en-GB" sz="800" dirty="0" err="1">
                <a:solidFill>
                  <a:srgbClr val="001965"/>
                </a:solidFill>
                <a:cs typeface="Calibri" panose="020F0502020204030204" pitchFamily="34" charset="0"/>
              </a:rPr>
              <a:t>Bilo</a:t>
            </a:r>
            <a:r>
              <a:rPr lang="en-GB" sz="800" dirty="0">
                <a:solidFill>
                  <a:srgbClr val="001965"/>
                </a:solidFill>
                <a:cs typeface="Calibri" panose="020F0502020204030204" pitchFamily="34" charset="0"/>
              </a:rPr>
              <a:t>, H.J., </a:t>
            </a:r>
            <a:r>
              <a:rPr lang="en-GB" sz="800" dirty="0" err="1">
                <a:solidFill>
                  <a:srgbClr val="001965"/>
                </a:solidFill>
                <a:cs typeface="Calibri" panose="020F0502020204030204" pitchFamily="34" charset="0"/>
              </a:rPr>
              <a:t>Holleman</a:t>
            </a:r>
            <a:r>
              <a:rPr lang="en-GB" sz="800" dirty="0">
                <a:solidFill>
                  <a:srgbClr val="001965"/>
                </a:solidFill>
                <a:cs typeface="Calibri" panose="020F0502020204030204" pitchFamily="34" charset="0"/>
              </a:rPr>
              <a:t>, F., Burgers, J.S., </a:t>
            </a:r>
            <a:r>
              <a:rPr lang="en-GB" sz="800" dirty="0" err="1">
                <a:solidFill>
                  <a:srgbClr val="001965"/>
                </a:solidFill>
                <a:cs typeface="Calibri" panose="020F0502020204030204" pitchFamily="34" charset="0"/>
              </a:rPr>
              <a:t>Wiersma</a:t>
            </a:r>
            <a:r>
              <a:rPr lang="en-GB" sz="800" dirty="0">
                <a:solidFill>
                  <a:srgbClr val="001965"/>
                </a:solidFill>
                <a:cs typeface="Calibri" panose="020F0502020204030204" pitchFamily="34" charset="0"/>
              </a:rPr>
              <a:t>, T.J., Janssen, P.G.H. Huisarts &amp; </a:t>
            </a:r>
            <a:r>
              <a:rPr lang="en-GB" sz="800" dirty="0" err="1">
                <a:solidFill>
                  <a:srgbClr val="001965"/>
                </a:solidFill>
                <a:cs typeface="Calibri" panose="020F0502020204030204" pitchFamily="34" charset="0"/>
              </a:rPr>
              <a:t>Wetenschap</a:t>
            </a:r>
            <a:r>
              <a:rPr lang="en-GB" sz="800" dirty="0">
                <a:solidFill>
                  <a:srgbClr val="001965"/>
                </a:solidFill>
                <a:cs typeface="Calibri" panose="020F0502020204030204" pitchFamily="34" charset="0"/>
              </a:rPr>
              <a:t> 2013: 56 (10): </a:t>
            </a:r>
            <a:r>
              <a:rPr lang="en-GB" sz="800" dirty="0" smtClean="0">
                <a:solidFill>
                  <a:srgbClr val="001965"/>
                </a:solidFill>
                <a:cs typeface="Calibri" panose="020F0502020204030204" pitchFamily="34" charset="0"/>
              </a:rPr>
              <a:t>512-25, nog steeds up to date</a:t>
            </a:r>
            <a:endParaRPr lang="en-GB" sz="800" dirty="0">
              <a:solidFill>
                <a:srgbClr val="001965"/>
              </a:solidFill>
              <a:cs typeface="Calibri" panose="020F0502020204030204" pitchFamily="34" charset="0"/>
            </a:endParaRPr>
          </a:p>
        </p:txBody>
      </p:sp>
      <p:sp>
        <p:nvSpPr>
          <p:cNvPr id="19" name="Rounded Rectangle 18"/>
          <p:cNvSpPr>
            <a:spLocks noChangeArrowheads="1"/>
          </p:cNvSpPr>
          <p:nvPr/>
        </p:nvSpPr>
        <p:spPr bwMode="auto">
          <a:xfrm>
            <a:off x="7162328" y="3000456"/>
            <a:ext cx="1417988" cy="1099428"/>
          </a:xfrm>
          <a:prstGeom prst="roundRect">
            <a:avLst>
              <a:gd name="adj" fmla="val 10076"/>
            </a:avLst>
          </a:prstGeom>
          <a:noFill/>
          <a:ln w="25400" algn="ctr">
            <a:solidFill>
              <a:srgbClr val="E64A0E"/>
            </a:solidFill>
            <a:round/>
            <a:headEnd/>
            <a:tailEnd/>
          </a:ln>
          <a:extLst>
            <a:ext uri="{909E8E84-426E-40DD-AFC4-6F175D3DCCD1}">
              <a14:hiddenFill xmlns:a14="http://schemas.microsoft.com/office/drawing/2010/main">
                <a:solidFill>
                  <a:srgbClr val="FFFFFF"/>
                </a:solidFill>
              </a14:hiddenFill>
            </a:ext>
          </a:extLst>
        </p:spPr>
        <p:txBody>
          <a:bodyPr wrap="none" lIns="53804" tIns="53804" rIns="53804" bIns="53804" anchor="ct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950" indent="-285750" eaLnBrk="0" hangingPunct="0">
              <a:defRPr b="1">
                <a:solidFill>
                  <a:srgbClr val="001965"/>
                </a:solidFill>
                <a:latin typeface="Verdana" panose="020B0604030504040204" pitchFamily="34" charset="0"/>
                <a:ea typeface="ＭＳ Ｐゴシック" panose="020B0600070205080204" pitchFamily="34" charset="-128"/>
              </a:defRPr>
            </a:lvl2pPr>
            <a:lvl3pPr marL="1143000" indent="-228600" eaLnBrk="0" hangingPunct="0">
              <a:defRPr b="1">
                <a:solidFill>
                  <a:srgbClr val="001965"/>
                </a:solidFill>
                <a:latin typeface="Verdana" panose="020B0604030504040204" pitchFamily="34" charset="0"/>
                <a:ea typeface="ＭＳ Ｐゴシック" panose="020B0600070205080204" pitchFamily="34" charset="-128"/>
              </a:defRPr>
            </a:lvl3pPr>
            <a:lvl4pPr marL="1600200" indent="-228600" eaLnBrk="0" hangingPunct="0">
              <a:defRPr b="1">
                <a:solidFill>
                  <a:srgbClr val="001965"/>
                </a:solidFill>
                <a:latin typeface="Verdana" panose="020B0604030504040204" pitchFamily="34" charset="0"/>
                <a:ea typeface="ＭＳ Ｐゴシック" panose="020B0600070205080204" pitchFamily="34" charset="-128"/>
              </a:defRPr>
            </a:lvl4pPr>
            <a:lvl5pPr marL="2057400" indent="-228600" eaLnBrk="0" hangingPunct="0">
              <a:defRPr b="1">
                <a:solidFill>
                  <a:srgbClr val="001965"/>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algn="ctr" defTabSz="913523" eaLnBrk="1" hangingPunct="1">
              <a:spcBef>
                <a:spcPct val="50000"/>
              </a:spcBef>
            </a:pP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90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746864056"/>
              </p:ext>
            </p:extLst>
          </p:nvPr>
        </p:nvGraphicFramePr>
        <p:xfrm>
          <a:off x="1003301" y="889000"/>
          <a:ext cx="6972300" cy="3677920"/>
        </p:xfrm>
        <a:graphic>
          <a:graphicData uri="http://schemas.openxmlformats.org/drawingml/2006/table">
            <a:tbl>
              <a:tblPr bandRow="1">
                <a:tableStyleId>{5C22544A-7EE6-4342-B048-85BDC9FD1C3A}</a:tableStyleId>
              </a:tblPr>
              <a:tblGrid>
                <a:gridCol w="2700530"/>
                <a:gridCol w="1750739"/>
                <a:gridCol w="2521031"/>
              </a:tblGrid>
              <a:tr h="472484">
                <a:tc>
                  <a:txBody>
                    <a:bodyPr/>
                    <a:lstStyle/>
                    <a:p>
                      <a:pPr algn="l"/>
                      <a:r>
                        <a:rPr lang="en-GB" sz="1100" b="1" dirty="0" err="1" smtClean="0">
                          <a:solidFill>
                            <a:schemeClr val="tx1"/>
                          </a:solidFill>
                          <a:latin typeface="+mn-lt"/>
                          <a:cs typeface="Arial" panose="020B0604020202020204" pitchFamily="34" charset="0"/>
                        </a:rPr>
                        <a:t>Insuline</a:t>
                      </a:r>
                      <a:r>
                        <a:rPr lang="en-GB" sz="1100" b="1" dirty="0" smtClean="0">
                          <a:solidFill>
                            <a:schemeClr val="tx1"/>
                          </a:solidFill>
                          <a:latin typeface="+mn-lt"/>
                          <a:cs typeface="Arial" panose="020B0604020202020204" pitchFamily="34" charset="0"/>
                        </a:rPr>
                        <a:t> </a:t>
                      </a:r>
                      <a:r>
                        <a:rPr lang="en-GB" sz="1100" b="1" dirty="0" err="1" smtClean="0">
                          <a:solidFill>
                            <a:schemeClr val="tx1"/>
                          </a:solidFill>
                          <a:latin typeface="+mn-lt"/>
                          <a:cs typeface="Arial" panose="020B0604020202020204" pitchFamily="34" charset="0"/>
                        </a:rPr>
                        <a:t>aspart</a:t>
                      </a:r>
                      <a:r>
                        <a:rPr lang="en-GB" sz="1100" b="1" dirty="0" smtClean="0">
                          <a:solidFill>
                            <a:schemeClr val="tx1"/>
                          </a:solidFill>
                          <a:latin typeface="+mn-lt"/>
                          <a:cs typeface="Arial" panose="020B0604020202020204" pitchFamily="34" charset="0"/>
                        </a:rPr>
                        <a:t>/protamine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smtClean="0">
                          <a:solidFill>
                            <a:schemeClr val="tx1"/>
                          </a:solidFill>
                          <a:latin typeface="+mn-lt"/>
                          <a:cs typeface="Arial" panose="020B0604020202020204" pitchFamily="34" charset="0"/>
                        </a:rPr>
                        <a:t>NovoMix</a:t>
                      </a:r>
                      <a:r>
                        <a:rPr kumimoji="0" lang="nl-NL" sz="1100" b="1" i="0" u="none" strike="noStrike" cap="none" normalizeH="0" baseline="30000" dirty="0" smtClean="0">
                          <a:ln>
                            <a:noFill/>
                          </a:ln>
                          <a:solidFill>
                            <a:schemeClr val="tx1"/>
                          </a:solidFill>
                          <a:effectLst/>
                          <a:latin typeface="+mn-lt"/>
                        </a:rPr>
                        <a:t>® </a:t>
                      </a:r>
                      <a:r>
                        <a:rPr kumimoji="0" lang="nl-NL" sz="1100" b="1" i="0" u="none" strike="noStrike" cap="none" normalizeH="0" baseline="0" dirty="0" smtClean="0">
                          <a:ln>
                            <a:noFill/>
                          </a:ln>
                          <a:solidFill>
                            <a:schemeClr val="tx1"/>
                          </a:solidFill>
                          <a:effectLst/>
                          <a:latin typeface="+mn-lt"/>
                        </a:rPr>
                        <a:t>30</a:t>
                      </a:r>
                      <a:endParaRPr lang="en-GB" sz="1100" b="1" dirty="0" smtClean="0">
                        <a:solidFill>
                          <a:schemeClr val="tx1"/>
                        </a:solidFill>
                        <a:latin typeface="+mn-lt"/>
                      </a:endParaRPr>
                    </a:p>
                    <a:p>
                      <a:pPr algn="ctr"/>
                      <a:endParaRPr lang="en-GB" sz="1100" b="1" dirty="0">
                        <a:solidFill>
                          <a:schemeClr val="tx1"/>
                        </a:solidFill>
                        <a:latin typeface="+mn-lt"/>
                        <a:cs typeface="Arial" panose="020B0604020202020204" pitchFamily="34" charset="0"/>
                      </a:endParaRPr>
                    </a:p>
                  </a:txBody>
                  <a:tcPr anchor="ctr"/>
                </a:tc>
                <a:tc>
                  <a:txBody>
                    <a:bodyPr/>
                    <a:lstStyle/>
                    <a:p>
                      <a:r>
                        <a:rPr lang="en-GB" sz="1100" b="1" dirty="0" smtClean="0"/>
                        <a:t>100 E/ml</a:t>
                      </a:r>
                      <a:endParaRPr lang="en-GB"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a:t>
                      </a:r>
                      <a:r>
                        <a:rPr kumimoji="0" lang="nl-NL" sz="1100" b="1" i="0" u="none" strike="noStrike" cap="none" normalizeH="0" baseline="0" dirty="0" err="1" smtClean="0">
                          <a:ln>
                            <a:noFill/>
                          </a:ln>
                          <a:solidFill>
                            <a:schemeClr val="tx1"/>
                          </a:solidFill>
                          <a:effectLst/>
                          <a:latin typeface="+mn-lt"/>
                        </a:rPr>
                        <a:t>Nordisk</a:t>
                      </a:r>
                      <a:r>
                        <a:rPr kumimoji="0" lang="nl-NL" sz="1100" b="1" i="0" u="none" strike="noStrike" cap="none" normalizeH="0" baseline="0" dirty="0" smtClean="0">
                          <a:ln>
                            <a:noFill/>
                          </a:ln>
                          <a:solidFill>
                            <a:schemeClr val="tx1"/>
                          </a:solidFill>
                          <a:effectLst/>
                          <a:latin typeface="+mn-lt"/>
                        </a:rPr>
                        <a:t> BV</a:t>
                      </a:r>
                      <a:endParaRPr lang="en-GB" sz="1100" b="1" dirty="0">
                        <a:solidFill>
                          <a:schemeClr val="tx1"/>
                        </a:solidFill>
                        <a:latin typeface="+mn-lt"/>
                      </a:endParaRPr>
                    </a:p>
                  </a:txBody>
                  <a:tcPr anchor="ctr"/>
                </a:tc>
              </a:tr>
              <a:tr h="426720">
                <a:tc>
                  <a:txBody>
                    <a:bodyPr/>
                    <a:lstStyle/>
                    <a:p>
                      <a:pPr algn="ctr"/>
                      <a:endParaRPr lang="en-GB" sz="1100" b="1" dirty="0" smtClean="0">
                        <a:solidFill>
                          <a:schemeClr val="tx1"/>
                        </a:solidFill>
                      </a:endParaRPr>
                    </a:p>
                    <a:p>
                      <a:pPr algn="l"/>
                      <a:r>
                        <a:rPr lang="en-GB" sz="1100" b="1" dirty="0" err="1" smtClean="0">
                          <a:solidFill>
                            <a:schemeClr val="tx1"/>
                          </a:solidFill>
                        </a:rPr>
                        <a:t>Insuline</a:t>
                      </a:r>
                      <a:r>
                        <a:rPr lang="en-GB" sz="1100" b="1" dirty="0" smtClean="0">
                          <a:solidFill>
                            <a:schemeClr val="tx1"/>
                          </a:solidFill>
                        </a:rPr>
                        <a:t> </a:t>
                      </a:r>
                      <a:r>
                        <a:rPr lang="en-GB" sz="1100" b="1" dirty="0" err="1" smtClean="0">
                          <a:solidFill>
                            <a:schemeClr val="tx1"/>
                          </a:solidFill>
                        </a:rPr>
                        <a:t>lispro</a:t>
                      </a:r>
                      <a:r>
                        <a:rPr lang="en-GB" sz="1100" b="1" dirty="0" smtClean="0">
                          <a:solidFill>
                            <a:schemeClr val="tx1"/>
                          </a:solidFill>
                        </a:rPr>
                        <a:t>/protamine</a:t>
                      </a:r>
                    </a:p>
                    <a:p>
                      <a:pPr algn="ctr"/>
                      <a:r>
                        <a:rPr lang="en-GB" sz="1100" b="1" dirty="0" err="1" smtClean="0">
                          <a:solidFill>
                            <a:schemeClr val="tx1"/>
                          </a:solidFill>
                        </a:rPr>
                        <a:t>HumalogMix</a:t>
                      </a:r>
                      <a:r>
                        <a:rPr kumimoji="0" lang="nl-NL" sz="1100" b="1" i="0" u="none" strike="noStrike" cap="none" normalizeH="0" baseline="30000" dirty="0" smtClean="0">
                          <a:ln>
                            <a:noFill/>
                          </a:ln>
                          <a:solidFill>
                            <a:schemeClr val="tx1"/>
                          </a:solidFill>
                          <a:effectLst/>
                          <a:latin typeface="+mn-lt"/>
                        </a:rPr>
                        <a:t>® </a:t>
                      </a:r>
                      <a:r>
                        <a:rPr kumimoji="0" lang="nl-NL" sz="1100" b="1" i="0" u="none" strike="noStrike" cap="none" normalizeH="0" baseline="0" dirty="0" smtClean="0">
                          <a:ln>
                            <a:noFill/>
                          </a:ln>
                          <a:solidFill>
                            <a:schemeClr val="tx1"/>
                          </a:solidFill>
                          <a:effectLst/>
                          <a:latin typeface="+mn-lt"/>
                        </a:rPr>
                        <a:t>25</a:t>
                      </a:r>
                      <a:endParaRPr lang="en-GB" sz="11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100 E/ml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Eli Lilly BV</a:t>
                      </a:r>
                    </a:p>
                  </a:txBody>
                  <a:tcPr anchor="ctr"/>
                </a:tc>
              </a:tr>
              <a:tr h="426720">
                <a:tc>
                  <a:txBody>
                    <a:bodyPr/>
                    <a:lstStyle/>
                    <a:p>
                      <a:pPr algn="l"/>
                      <a:endParaRPr lang="en-GB" sz="1100" b="1" dirty="0" smtClean="0">
                        <a:solidFill>
                          <a:schemeClr val="tx1"/>
                        </a:solidFill>
                      </a:endParaRPr>
                    </a:p>
                    <a:p>
                      <a:pPr algn="l"/>
                      <a:r>
                        <a:rPr lang="en-GB" sz="1100" b="1" dirty="0" err="1" smtClean="0">
                          <a:solidFill>
                            <a:schemeClr val="tx1"/>
                          </a:solidFill>
                        </a:rPr>
                        <a:t>Insuline</a:t>
                      </a:r>
                      <a:r>
                        <a:rPr lang="en-GB" sz="1100" b="1" dirty="0" smtClean="0">
                          <a:solidFill>
                            <a:schemeClr val="tx1"/>
                          </a:solidFill>
                        </a:rPr>
                        <a:t> </a:t>
                      </a:r>
                      <a:r>
                        <a:rPr lang="en-GB" sz="1100" b="1" dirty="0" err="1" smtClean="0">
                          <a:solidFill>
                            <a:schemeClr val="tx1"/>
                          </a:solidFill>
                        </a:rPr>
                        <a:t>aspart</a:t>
                      </a:r>
                      <a:r>
                        <a:rPr lang="en-GB" sz="1100" b="1" dirty="0" smtClean="0">
                          <a:solidFill>
                            <a:schemeClr val="tx1"/>
                          </a:solidFill>
                        </a:rPr>
                        <a:t>/protamine</a:t>
                      </a:r>
                    </a:p>
                    <a:p>
                      <a:pPr algn="ctr"/>
                      <a:r>
                        <a:rPr lang="en-GB" sz="1100" b="1" dirty="0" err="1" smtClean="0">
                          <a:solidFill>
                            <a:schemeClr val="tx1"/>
                          </a:solidFill>
                        </a:rPr>
                        <a:t>NovoMix</a:t>
                      </a:r>
                      <a:r>
                        <a:rPr kumimoji="0" lang="nl-NL" sz="1100" b="1" i="0" u="none" strike="noStrike" cap="none" normalizeH="0" baseline="30000" dirty="0" smtClean="0">
                          <a:ln>
                            <a:noFill/>
                          </a:ln>
                          <a:solidFill>
                            <a:schemeClr val="tx1"/>
                          </a:solidFill>
                          <a:effectLst/>
                          <a:latin typeface="+mn-lt"/>
                        </a:rPr>
                        <a:t>® </a:t>
                      </a:r>
                      <a:r>
                        <a:rPr kumimoji="0" lang="nl-NL" sz="1100" b="1" i="0" u="none" strike="noStrike" cap="none" normalizeH="0" baseline="0" dirty="0" smtClean="0">
                          <a:ln>
                            <a:noFill/>
                          </a:ln>
                          <a:solidFill>
                            <a:schemeClr val="tx1"/>
                          </a:solidFill>
                          <a:effectLst/>
                          <a:latin typeface="+mn-lt"/>
                        </a:rPr>
                        <a:t>50</a:t>
                      </a:r>
                      <a:endParaRPr lang="en-GB" sz="11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100 E/ml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cap="none" normalizeH="0" baseline="0" dirty="0" smtClean="0">
                        <a:ln>
                          <a:noFill/>
                        </a:ln>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a:t>
                      </a:r>
                      <a:r>
                        <a:rPr kumimoji="0" lang="nl-NL" sz="1100" b="1" i="0" u="none" strike="noStrike" cap="none" normalizeH="0" baseline="0" dirty="0" err="1" smtClean="0">
                          <a:ln>
                            <a:noFill/>
                          </a:ln>
                          <a:solidFill>
                            <a:schemeClr val="tx1"/>
                          </a:solidFill>
                          <a:effectLst/>
                          <a:latin typeface="+mn-lt"/>
                        </a:rPr>
                        <a:t>Nordisk</a:t>
                      </a:r>
                      <a:r>
                        <a:rPr kumimoji="0" lang="nl-NL" sz="1100" b="1" i="0" u="none" strike="noStrike" cap="none" normalizeH="0" baseline="0" dirty="0" smtClean="0">
                          <a:ln>
                            <a:noFill/>
                          </a:ln>
                          <a:solidFill>
                            <a:schemeClr val="tx1"/>
                          </a:solidFill>
                          <a:effectLst/>
                          <a:latin typeface="+mn-lt"/>
                        </a:rPr>
                        <a:t> BV</a:t>
                      </a:r>
                      <a:endParaRPr lang="en-GB" sz="1100" b="1"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cap="none" normalizeH="0" baseline="0" dirty="0" smtClean="0">
                        <a:ln>
                          <a:noFill/>
                        </a:ln>
                        <a:solidFill>
                          <a:schemeClr val="tx1"/>
                        </a:solidFill>
                        <a:effectLst/>
                        <a:latin typeface="+mn-lt"/>
                      </a:endParaRPr>
                    </a:p>
                  </a:txBody>
                  <a:tcPr anchor="ctr"/>
                </a:tc>
              </a:tr>
              <a:tr h="426720">
                <a:tc>
                  <a:txBody>
                    <a:bodyPr/>
                    <a:lstStyle/>
                    <a:p>
                      <a:pPr algn="ctr"/>
                      <a:endParaRPr lang="en-GB" sz="1100" b="1" dirty="0" smtClean="0">
                        <a:solidFill>
                          <a:schemeClr val="tx1"/>
                        </a:solidFill>
                      </a:endParaRPr>
                    </a:p>
                    <a:p>
                      <a:pPr algn="l"/>
                      <a:r>
                        <a:rPr lang="en-GB" sz="1100" b="1" dirty="0" err="1" smtClean="0">
                          <a:solidFill>
                            <a:schemeClr val="tx1"/>
                          </a:solidFill>
                        </a:rPr>
                        <a:t>Insuline</a:t>
                      </a:r>
                      <a:r>
                        <a:rPr lang="en-GB" sz="1100" b="1" dirty="0" smtClean="0">
                          <a:solidFill>
                            <a:schemeClr val="tx1"/>
                          </a:solidFill>
                        </a:rPr>
                        <a:t> </a:t>
                      </a:r>
                      <a:r>
                        <a:rPr lang="en-GB" sz="1100" b="1" dirty="0" err="1" smtClean="0">
                          <a:solidFill>
                            <a:schemeClr val="tx1"/>
                          </a:solidFill>
                        </a:rPr>
                        <a:t>lispro</a:t>
                      </a:r>
                      <a:r>
                        <a:rPr lang="en-GB" sz="1100" b="1" dirty="0" smtClean="0">
                          <a:solidFill>
                            <a:schemeClr val="tx1"/>
                          </a:solidFill>
                        </a:rPr>
                        <a:t>/protamine</a:t>
                      </a:r>
                    </a:p>
                    <a:p>
                      <a:pPr algn="ctr"/>
                      <a:r>
                        <a:rPr lang="en-GB" sz="1100" b="1" dirty="0" err="1" smtClean="0">
                          <a:solidFill>
                            <a:schemeClr val="tx1"/>
                          </a:solidFill>
                        </a:rPr>
                        <a:t>HumalogMix</a:t>
                      </a:r>
                      <a:r>
                        <a:rPr kumimoji="0" lang="nl-NL" sz="1100" b="1" i="0" u="none" strike="noStrike" cap="none" normalizeH="0" baseline="30000" dirty="0" smtClean="0">
                          <a:ln>
                            <a:noFill/>
                          </a:ln>
                          <a:solidFill>
                            <a:schemeClr val="tx1"/>
                          </a:solidFill>
                          <a:effectLst/>
                          <a:latin typeface="+mn-lt"/>
                        </a:rPr>
                        <a:t>® </a:t>
                      </a:r>
                      <a:r>
                        <a:rPr kumimoji="0" lang="nl-NL" sz="1100" b="1" i="0" u="none" strike="noStrike" cap="none" normalizeH="0" baseline="0" dirty="0" smtClean="0">
                          <a:ln>
                            <a:noFill/>
                          </a:ln>
                          <a:solidFill>
                            <a:schemeClr val="tx1"/>
                          </a:solidFill>
                          <a:effectLst/>
                          <a:latin typeface="+mn-lt"/>
                        </a:rPr>
                        <a:t>50</a:t>
                      </a:r>
                      <a:endParaRPr lang="en-GB" sz="11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100 E/ml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Eli Lilly BV</a:t>
                      </a:r>
                    </a:p>
                  </a:txBody>
                  <a:tcPr anchor="ctr"/>
                </a:tc>
              </a:tr>
              <a:tr h="426720">
                <a:tc>
                  <a:txBody>
                    <a:bodyPr/>
                    <a:lstStyle/>
                    <a:p>
                      <a:pPr algn="l"/>
                      <a:endParaRPr lang="en-GB" sz="1100" b="1" dirty="0" smtClean="0">
                        <a:solidFill>
                          <a:schemeClr val="tx1"/>
                        </a:solidFill>
                      </a:endParaRPr>
                    </a:p>
                    <a:p>
                      <a:pPr algn="l"/>
                      <a:r>
                        <a:rPr lang="en-GB" sz="1100" b="1" dirty="0" err="1" smtClean="0">
                          <a:solidFill>
                            <a:schemeClr val="tx1"/>
                          </a:solidFill>
                        </a:rPr>
                        <a:t>Insuline</a:t>
                      </a:r>
                      <a:r>
                        <a:rPr lang="en-GB" sz="1100" b="1" dirty="0" smtClean="0">
                          <a:solidFill>
                            <a:schemeClr val="tx1"/>
                          </a:solidFill>
                        </a:rPr>
                        <a:t> </a:t>
                      </a:r>
                      <a:r>
                        <a:rPr lang="en-GB" sz="1100" b="1" dirty="0" err="1" smtClean="0">
                          <a:solidFill>
                            <a:schemeClr val="tx1"/>
                          </a:solidFill>
                        </a:rPr>
                        <a:t>aspart</a:t>
                      </a:r>
                      <a:r>
                        <a:rPr lang="en-GB" sz="1100" b="1" dirty="0" smtClean="0">
                          <a:solidFill>
                            <a:schemeClr val="tx1"/>
                          </a:solidFill>
                        </a:rPr>
                        <a:t>/protamine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smtClean="0">
                          <a:solidFill>
                            <a:schemeClr val="tx1"/>
                          </a:solidFill>
                          <a:latin typeface="+mn-lt"/>
                          <a:cs typeface="Arial" panose="020B0604020202020204" pitchFamily="34" charset="0"/>
                        </a:rPr>
                        <a:t>NovoMix</a:t>
                      </a:r>
                      <a:r>
                        <a:rPr kumimoji="0" lang="nl-NL" sz="1100" b="1" i="0" u="none" strike="noStrike" cap="none" normalizeH="0" baseline="30000" dirty="0" smtClean="0">
                          <a:ln>
                            <a:noFill/>
                          </a:ln>
                          <a:solidFill>
                            <a:schemeClr val="tx1"/>
                          </a:solidFill>
                          <a:effectLst/>
                          <a:latin typeface="+mn-lt"/>
                        </a:rPr>
                        <a:t>® </a:t>
                      </a:r>
                      <a:r>
                        <a:rPr kumimoji="0" lang="nl-NL" sz="1100" b="1" i="0" u="none" strike="noStrike" cap="none" normalizeH="0" baseline="0" dirty="0" smtClean="0">
                          <a:ln>
                            <a:noFill/>
                          </a:ln>
                          <a:solidFill>
                            <a:schemeClr val="tx1"/>
                          </a:solidFill>
                          <a:effectLst/>
                          <a:latin typeface="+mn-lt"/>
                        </a:rPr>
                        <a:t>70</a:t>
                      </a:r>
                      <a:endParaRPr lang="en-GB" sz="1100" b="1" dirty="0" smtClean="0">
                        <a:solidFill>
                          <a:schemeClr val="tx1"/>
                        </a:solidFill>
                        <a:latin typeface="+mn-lt"/>
                      </a:endParaRPr>
                    </a:p>
                    <a:p>
                      <a:pPr algn="ctr"/>
                      <a:endParaRPr lang="en-GB" sz="11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100 E/ml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Eli Lilly BV</a:t>
                      </a:r>
                    </a:p>
                  </a:txBody>
                  <a:tcPr anchor="ctr"/>
                </a:tc>
              </a:tr>
              <a:tr h="426720">
                <a:tc>
                  <a:txBody>
                    <a:bodyPr/>
                    <a:lstStyle/>
                    <a:p>
                      <a:pPr algn="l"/>
                      <a:r>
                        <a:rPr lang="en-GB" sz="1100" b="1" dirty="0" err="1" smtClean="0">
                          <a:solidFill>
                            <a:schemeClr val="tx1"/>
                          </a:solidFill>
                        </a:rPr>
                        <a:t>Insuline</a:t>
                      </a:r>
                      <a:r>
                        <a:rPr lang="en-GB" sz="1100" b="1" dirty="0" smtClean="0">
                          <a:solidFill>
                            <a:schemeClr val="tx1"/>
                          </a:solidFill>
                        </a:rPr>
                        <a:t> </a:t>
                      </a:r>
                      <a:r>
                        <a:rPr lang="en-GB" sz="1100" b="1" dirty="0" err="1" smtClean="0">
                          <a:solidFill>
                            <a:schemeClr val="tx1"/>
                          </a:solidFill>
                        </a:rPr>
                        <a:t>degludec</a:t>
                      </a:r>
                      <a:r>
                        <a:rPr lang="en-GB" sz="1100" b="1" dirty="0" smtClean="0">
                          <a:solidFill>
                            <a:schemeClr val="tx1"/>
                          </a:solidFill>
                        </a:rPr>
                        <a:t>/</a:t>
                      </a:r>
                      <a:r>
                        <a:rPr lang="en-GB" sz="1100" b="1" dirty="0" err="1" smtClean="0">
                          <a:solidFill>
                            <a:schemeClr val="tx1"/>
                          </a:solidFill>
                        </a:rPr>
                        <a:t>aspart</a:t>
                      </a:r>
                      <a:endParaRPr lang="en-GB" sz="1100" b="1" dirty="0" smtClean="0">
                        <a:solidFill>
                          <a:schemeClr val="tx1"/>
                        </a:solidFill>
                      </a:endParaRPr>
                    </a:p>
                    <a:p>
                      <a:pPr algn="ctr"/>
                      <a:r>
                        <a:rPr lang="en-GB" sz="1100" b="1" dirty="0" err="1" smtClean="0">
                          <a:solidFill>
                            <a:schemeClr val="tx1"/>
                          </a:solidFill>
                        </a:rPr>
                        <a:t>Ryzodeg</a:t>
                      </a:r>
                      <a:r>
                        <a:rPr lang="en-GB" sz="1100" b="1" baseline="30000" dirty="0" smtClean="0">
                          <a:solidFill>
                            <a:schemeClr val="tx1"/>
                          </a:solidFill>
                        </a:rPr>
                        <a:t>®</a:t>
                      </a:r>
                    </a:p>
                    <a:p>
                      <a:pPr algn="ctr"/>
                      <a:endParaRPr lang="en-GB" sz="1100" b="1" baseline="300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100 E/ml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a:t>
                      </a:r>
                      <a:r>
                        <a:rPr kumimoji="0" lang="nl-NL" sz="1100" b="1" i="0" u="none" strike="noStrike" cap="none" normalizeH="0" baseline="0" dirty="0" err="1" smtClean="0">
                          <a:ln>
                            <a:noFill/>
                          </a:ln>
                          <a:solidFill>
                            <a:schemeClr val="tx1"/>
                          </a:solidFill>
                          <a:effectLst/>
                          <a:latin typeface="+mn-lt"/>
                        </a:rPr>
                        <a:t>Nordisk</a:t>
                      </a:r>
                      <a:r>
                        <a:rPr kumimoji="0" lang="nl-NL" sz="1100" b="1" i="0" u="none" strike="noStrike" cap="none" normalizeH="0" baseline="0" dirty="0" smtClean="0">
                          <a:ln>
                            <a:noFill/>
                          </a:ln>
                          <a:solidFill>
                            <a:schemeClr val="tx1"/>
                          </a:solidFill>
                          <a:effectLst/>
                          <a:latin typeface="+mn-lt"/>
                        </a:rPr>
                        <a:t> BV</a:t>
                      </a:r>
                    </a:p>
                  </a:txBody>
                  <a:tcPr anchor="ctr"/>
                </a:tc>
              </a:tr>
            </a:tbl>
          </a:graphicData>
        </a:graphic>
      </p:graphicFrame>
      <p:sp>
        <p:nvSpPr>
          <p:cNvPr id="12" name="Rectangle 11"/>
          <p:cNvSpPr/>
          <p:nvPr/>
        </p:nvSpPr>
        <p:spPr>
          <a:xfrm>
            <a:off x="384725" y="313622"/>
            <a:ext cx="5232419" cy="369332"/>
          </a:xfrm>
          <a:prstGeom prst="rect">
            <a:avLst/>
          </a:prstGeom>
        </p:spPr>
        <p:txBody>
          <a:bodyPr wrap="square">
            <a:spAutoFit/>
          </a:bodyPr>
          <a:lstStyle/>
          <a:p>
            <a:r>
              <a:rPr lang="en-GB" b="1" dirty="0" smtClean="0"/>
              <a:t>Overzicht mix insuline </a:t>
            </a:r>
            <a:r>
              <a:rPr lang="en-GB" b="1" dirty="0" err="1" smtClean="0"/>
              <a:t>analoog</a:t>
            </a:r>
            <a:endParaRPr lang="en-GB" b="1" dirty="0"/>
          </a:p>
        </p:txBody>
      </p:sp>
    </p:spTree>
    <p:extLst>
      <p:ext uri="{BB962C8B-B14F-4D97-AF65-F5344CB8AC3E}">
        <p14:creationId xmlns:p14="http://schemas.microsoft.com/office/powerpoint/2010/main" val="6074438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Werkingsprofielen</a:t>
            </a:r>
            <a:endParaRPr lang="en-GB" dirty="0"/>
          </a:p>
        </p:txBody>
      </p:sp>
      <p:pic>
        <p:nvPicPr>
          <p:cNvPr id="2051" name="Picture 3"/>
          <p:cNvPicPr>
            <a:picLocks noGrp="1" noChangeAspect="1" noChangeArrowheads="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407" y="1358900"/>
            <a:ext cx="3130094" cy="108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16800" y="1181100"/>
            <a:ext cx="8382700" cy="152400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Rectangle 9"/>
          <p:cNvSpPr/>
          <p:nvPr/>
        </p:nvSpPr>
        <p:spPr>
          <a:xfrm>
            <a:off x="3102683" y="1358900"/>
            <a:ext cx="5670142" cy="1220847"/>
          </a:xfrm>
          <a:prstGeom prst="rect">
            <a:avLst/>
          </a:prstGeom>
        </p:spPr>
        <p:txBody>
          <a:bodyPr wrap="none">
            <a:spAutoFit/>
          </a:bodyPr>
          <a:lstStyle/>
          <a:p>
            <a:pPr marL="285750" indent="-285750" algn="ctr">
              <a:buFontTx/>
              <a:buChar char="-"/>
            </a:pPr>
            <a:r>
              <a:rPr lang="en-GB" dirty="0" err="1" smtClean="0"/>
              <a:t>Insuline</a:t>
            </a:r>
            <a:r>
              <a:rPr lang="en-GB" dirty="0" smtClean="0"/>
              <a:t> </a:t>
            </a:r>
            <a:r>
              <a:rPr lang="en-GB" dirty="0" err="1" smtClean="0"/>
              <a:t>aspart</a:t>
            </a:r>
            <a:r>
              <a:rPr lang="en-GB" dirty="0" smtClean="0"/>
              <a:t>/protamine - </a:t>
            </a:r>
            <a:r>
              <a:rPr lang="en-GB" dirty="0" err="1" smtClean="0"/>
              <a:t>NovoMix</a:t>
            </a:r>
            <a:r>
              <a:rPr lang="en-GB" baseline="30000" dirty="0" smtClean="0"/>
              <a:t>®</a:t>
            </a:r>
            <a:r>
              <a:rPr lang="en-GB" dirty="0" smtClean="0"/>
              <a:t> 30</a:t>
            </a:r>
          </a:p>
          <a:p>
            <a:pPr lvl="1" algn="ctr"/>
            <a:r>
              <a:rPr lang="en-GB" sz="1400" dirty="0" smtClean="0"/>
              <a:t>- </a:t>
            </a:r>
            <a:r>
              <a:rPr lang="en-GB" sz="1400" dirty="0" err="1" smtClean="0"/>
              <a:t>Verkrijgbaar</a:t>
            </a:r>
            <a:r>
              <a:rPr lang="en-GB" sz="1400" dirty="0" smtClean="0"/>
              <a:t> in </a:t>
            </a:r>
            <a:r>
              <a:rPr lang="en-GB" sz="1400" dirty="0" err="1" smtClean="0"/>
              <a:t>penfill</a:t>
            </a:r>
            <a:r>
              <a:rPr lang="en-GB" sz="1400" dirty="0" smtClean="0"/>
              <a:t> en </a:t>
            </a:r>
            <a:r>
              <a:rPr lang="en-GB" sz="1400" dirty="0" err="1" smtClean="0"/>
              <a:t>FlexPen</a:t>
            </a:r>
            <a:r>
              <a:rPr lang="en-GB" sz="1400" baseline="30000" dirty="0" smtClean="0"/>
              <a:t>®</a:t>
            </a:r>
          </a:p>
          <a:p>
            <a:pPr lvl="1"/>
            <a:endParaRPr lang="en-GB" sz="1400" baseline="30000" dirty="0" smtClean="0"/>
          </a:p>
          <a:p>
            <a:pPr marL="285750" indent="-285750" algn="ctr">
              <a:buFontTx/>
              <a:buChar char="-"/>
            </a:pPr>
            <a:r>
              <a:rPr lang="en-GB" dirty="0" err="1" smtClean="0"/>
              <a:t>Insuline</a:t>
            </a:r>
            <a:r>
              <a:rPr lang="en-GB" dirty="0" smtClean="0"/>
              <a:t> </a:t>
            </a:r>
            <a:r>
              <a:rPr lang="en-GB" dirty="0" err="1" smtClean="0"/>
              <a:t>lispro</a:t>
            </a:r>
            <a:r>
              <a:rPr lang="en-GB" dirty="0" smtClean="0"/>
              <a:t>/protamine - </a:t>
            </a:r>
            <a:r>
              <a:rPr lang="en-GB" dirty="0" err="1" smtClean="0"/>
              <a:t>HumalogMix</a:t>
            </a:r>
            <a:r>
              <a:rPr lang="en-GB" baseline="30000" dirty="0" smtClean="0"/>
              <a:t>® </a:t>
            </a:r>
            <a:r>
              <a:rPr lang="en-GB" dirty="0" smtClean="0"/>
              <a:t>25 </a:t>
            </a:r>
          </a:p>
          <a:p>
            <a:pPr lvl="1" algn="ctr"/>
            <a:r>
              <a:rPr lang="en-GB" sz="1400" dirty="0" smtClean="0"/>
              <a:t>- </a:t>
            </a:r>
            <a:r>
              <a:rPr lang="en-GB" sz="1400" dirty="0" err="1" smtClean="0"/>
              <a:t>Verkrijgbaar</a:t>
            </a:r>
            <a:r>
              <a:rPr lang="en-GB" sz="1400" dirty="0" smtClean="0"/>
              <a:t> in </a:t>
            </a:r>
            <a:r>
              <a:rPr lang="en-GB" sz="1400" dirty="0" err="1" smtClean="0"/>
              <a:t>penfill</a:t>
            </a:r>
            <a:r>
              <a:rPr lang="en-GB" sz="1400" dirty="0" smtClean="0"/>
              <a:t> en </a:t>
            </a:r>
            <a:r>
              <a:rPr lang="en-GB" sz="1400" dirty="0" err="1" smtClean="0"/>
              <a:t>Kwikpen</a:t>
            </a:r>
            <a:r>
              <a:rPr lang="en-GB" sz="1400" baseline="30000" dirty="0" smtClean="0"/>
              <a:t>®</a:t>
            </a:r>
            <a:endParaRPr lang="en-GB" sz="1400" baseline="30000" dirty="0"/>
          </a:p>
        </p:txBody>
      </p:sp>
      <p:sp>
        <p:nvSpPr>
          <p:cNvPr id="11" name="Rounded Rectangle 10"/>
          <p:cNvSpPr/>
          <p:nvPr/>
        </p:nvSpPr>
        <p:spPr>
          <a:xfrm>
            <a:off x="316801" y="2921000"/>
            <a:ext cx="8382699" cy="1422400"/>
          </a:xfrm>
          <a:prstGeom prst="round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 </a:t>
            </a:r>
            <a:r>
              <a:rPr lang="en-GB" dirty="0" err="1" smtClean="0">
                <a:solidFill>
                  <a:schemeClr val="tx1"/>
                </a:solidFill>
              </a:rPr>
              <a:t>insuline</a:t>
            </a:r>
            <a:r>
              <a:rPr lang="en-GB" dirty="0" smtClean="0">
                <a:solidFill>
                  <a:schemeClr val="tx1"/>
                </a:solidFill>
              </a:rPr>
              <a:t> </a:t>
            </a:r>
            <a:r>
              <a:rPr lang="en-GB" dirty="0" err="1" smtClean="0">
                <a:solidFill>
                  <a:schemeClr val="tx1"/>
                </a:solidFill>
              </a:rPr>
              <a:t>degludec</a:t>
            </a:r>
            <a:r>
              <a:rPr lang="en-GB" dirty="0" smtClean="0">
                <a:solidFill>
                  <a:schemeClr val="tx1"/>
                </a:solidFill>
              </a:rPr>
              <a:t>/</a:t>
            </a:r>
            <a:r>
              <a:rPr lang="en-GB" dirty="0" err="1" smtClean="0">
                <a:solidFill>
                  <a:schemeClr val="tx1"/>
                </a:solidFill>
              </a:rPr>
              <a:t>aspart</a:t>
            </a:r>
            <a:r>
              <a:rPr lang="en-GB" dirty="0" smtClean="0">
                <a:solidFill>
                  <a:schemeClr val="tx1"/>
                </a:solidFill>
              </a:rPr>
              <a:t> - </a:t>
            </a:r>
            <a:r>
              <a:rPr lang="en-GB" dirty="0" err="1" smtClean="0">
                <a:solidFill>
                  <a:schemeClr val="tx1"/>
                </a:solidFill>
              </a:rPr>
              <a:t>Ryzodeg</a:t>
            </a:r>
            <a:r>
              <a:rPr lang="en-GB" baseline="30000" dirty="0" smtClean="0">
                <a:solidFill>
                  <a:schemeClr val="tx1"/>
                </a:solidFill>
              </a:rPr>
              <a:t>®</a:t>
            </a:r>
          </a:p>
          <a:p>
            <a:pPr algn="ctr"/>
            <a:r>
              <a:rPr lang="en-GB" baseline="30000" dirty="0">
                <a:solidFill>
                  <a:schemeClr val="tx1"/>
                </a:solidFill>
              </a:rPr>
              <a:t>	</a:t>
            </a:r>
            <a:r>
              <a:rPr lang="en-GB" baseline="30000" dirty="0" smtClean="0">
                <a:solidFill>
                  <a:schemeClr val="tx1"/>
                </a:solidFill>
              </a:rPr>
              <a:t>			</a:t>
            </a:r>
            <a:r>
              <a:rPr lang="en-GB" sz="1400" dirty="0" smtClean="0">
                <a:solidFill>
                  <a:schemeClr val="tx1"/>
                </a:solidFill>
              </a:rPr>
              <a:t>  - </a:t>
            </a:r>
            <a:r>
              <a:rPr lang="en-GB" sz="1400" dirty="0" err="1">
                <a:solidFill>
                  <a:schemeClr val="tx1"/>
                </a:solidFill>
              </a:rPr>
              <a:t>V</a:t>
            </a:r>
            <a:r>
              <a:rPr lang="en-GB" sz="1400" dirty="0" err="1" smtClean="0">
                <a:solidFill>
                  <a:schemeClr val="tx1"/>
                </a:solidFill>
              </a:rPr>
              <a:t>erkrijgbaar</a:t>
            </a:r>
            <a:r>
              <a:rPr lang="en-GB" sz="1400" dirty="0" smtClean="0">
                <a:solidFill>
                  <a:schemeClr val="tx1"/>
                </a:solidFill>
              </a:rPr>
              <a:t> in </a:t>
            </a:r>
            <a:r>
              <a:rPr lang="en-GB" sz="1400" dirty="0" err="1" smtClean="0">
                <a:solidFill>
                  <a:schemeClr val="tx1"/>
                </a:solidFill>
              </a:rPr>
              <a:t>FlexTouch</a:t>
            </a:r>
            <a:r>
              <a:rPr lang="en-GB" sz="1400" baseline="30000" dirty="0" smtClean="0">
                <a:solidFill>
                  <a:schemeClr val="tx1"/>
                </a:solidFill>
              </a:rPr>
              <a:t>®</a:t>
            </a:r>
            <a:endParaRPr lang="en-GB" baseline="30000" dirty="0">
              <a:solidFill>
                <a:schemeClr val="tx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07" y="3074193"/>
            <a:ext cx="320675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6800" y="4838700"/>
            <a:ext cx="4331400" cy="215444"/>
          </a:xfrm>
          <a:prstGeom prst="rect">
            <a:avLst/>
          </a:prstGeom>
          <a:noFill/>
        </p:spPr>
        <p:txBody>
          <a:bodyPr wrap="square" rtlCol="0">
            <a:spAutoFit/>
          </a:bodyPr>
          <a:lstStyle/>
          <a:p>
            <a:r>
              <a:rPr lang="en-GB" sz="800" dirty="0" err="1" smtClean="0"/>
              <a:t>Bron</a:t>
            </a:r>
            <a:r>
              <a:rPr lang="en-GB" sz="800" dirty="0" smtClean="0"/>
              <a:t> betreffende de </a:t>
            </a:r>
            <a:r>
              <a:rPr lang="en-GB" sz="800" dirty="0" err="1" smtClean="0"/>
              <a:t>geneesmiddelen</a:t>
            </a:r>
            <a:endParaRPr lang="en-GB" sz="800" dirty="0"/>
          </a:p>
        </p:txBody>
      </p:sp>
    </p:spTree>
    <p:extLst>
      <p:ext uri="{BB962C8B-B14F-4D97-AF65-F5344CB8AC3E}">
        <p14:creationId xmlns:p14="http://schemas.microsoft.com/office/powerpoint/2010/main" val="3463556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err="1" smtClean="0"/>
              <a:t>Titreren</a:t>
            </a:r>
            <a:endParaRPr lang="en-GB" altLang="en-US" dirty="0" smtClean="0"/>
          </a:p>
        </p:txBody>
      </p:sp>
      <p:graphicFrame>
        <p:nvGraphicFramePr>
          <p:cNvPr id="7" name="Content Placeholder 6"/>
          <p:cNvGraphicFramePr>
            <a:graphicFrameLocks noGrp="1"/>
          </p:cNvGraphicFramePr>
          <p:nvPr>
            <p:ph idx="1"/>
          </p:nvPr>
        </p:nvGraphicFramePr>
        <p:xfrm>
          <a:off x="395536" y="1005576"/>
          <a:ext cx="8186738" cy="3066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7326" y="4892844"/>
            <a:ext cx="4541628" cy="215444"/>
          </a:xfrm>
          <a:prstGeom prst="rect">
            <a:avLst/>
          </a:prstGeom>
        </p:spPr>
        <p:txBody>
          <a:bodyPr wrap="none">
            <a:spAutoFit/>
          </a:bodyPr>
          <a:lstStyle/>
          <a:p>
            <a:pPr fontAlgn="auto">
              <a:spcBef>
                <a:spcPts val="0"/>
              </a:spcBef>
              <a:spcAft>
                <a:spcPts val="0"/>
              </a:spcAft>
              <a:defRPr/>
            </a:pPr>
            <a:r>
              <a:rPr lang="en-GB" sz="800" b="0" kern="0" dirty="0" smtClean="0">
                <a:solidFill>
                  <a:schemeClr val="accent2"/>
                </a:solidFill>
              </a:rPr>
              <a:t>‘</a:t>
            </a:r>
            <a:r>
              <a:rPr lang="en-GB" sz="800" b="0" kern="0" dirty="0" err="1" smtClean="0">
                <a:solidFill>
                  <a:schemeClr val="accent2"/>
                </a:solidFill>
              </a:rPr>
              <a:t>Insuline</a:t>
            </a:r>
            <a:r>
              <a:rPr lang="en-GB" sz="800" b="0" kern="0" dirty="0" smtClean="0">
                <a:solidFill>
                  <a:schemeClr val="accent2"/>
                </a:solidFill>
              </a:rPr>
              <a:t> </a:t>
            </a:r>
            <a:r>
              <a:rPr lang="en-GB" sz="800" b="0" kern="0" dirty="0" err="1" smtClean="0">
                <a:solidFill>
                  <a:schemeClr val="accent2"/>
                </a:solidFill>
              </a:rPr>
              <a:t>Therapie</a:t>
            </a:r>
            <a:r>
              <a:rPr lang="en-GB" sz="800" b="0" kern="0" dirty="0" smtClean="0">
                <a:solidFill>
                  <a:schemeClr val="accent2"/>
                </a:solidFill>
              </a:rPr>
              <a:t>’ </a:t>
            </a:r>
            <a:r>
              <a:rPr lang="en-GB" sz="800" b="0" kern="0" dirty="0" err="1" smtClean="0">
                <a:solidFill>
                  <a:schemeClr val="accent2"/>
                </a:solidFill>
              </a:rPr>
              <a:t>Hoogenberg</a:t>
            </a:r>
            <a:r>
              <a:rPr lang="en-GB" sz="800" b="0" kern="0" dirty="0" smtClean="0">
                <a:solidFill>
                  <a:schemeClr val="accent2"/>
                </a:solidFill>
              </a:rPr>
              <a:t> et al</a:t>
            </a:r>
            <a:r>
              <a:rPr lang="en-GB" sz="800" kern="0" dirty="0" smtClean="0">
                <a:solidFill>
                  <a:schemeClr val="accent2"/>
                </a:solidFill>
              </a:rPr>
              <a:t>. </a:t>
            </a:r>
            <a:r>
              <a:rPr lang="en-GB" sz="800" kern="0" dirty="0" err="1" smtClean="0">
                <a:solidFill>
                  <a:schemeClr val="accent2"/>
                </a:solidFill>
              </a:rPr>
              <a:t>vierde</a:t>
            </a:r>
            <a:r>
              <a:rPr lang="en-GB" sz="800" kern="0" dirty="0" smtClean="0">
                <a:solidFill>
                  <a:schemeClr val="accent2"/>
                </a:solidFill>
              </a:rPr>
              <a:t> </a:t>
            </a:r>
            <a:r>
              <a:rPr lang="en-GB" sz="800" kern="0" dirty="0" err="1" smtClean="0">
                <a:solidFill>
                  <a:schemeClr val="accent2"/>
                </a:solidFill>
              </a:rPr>
              <a:t>geheel</a:t>
            </a:r>
            <a:r>
              <a:rPr lang="en-GB" sz="800" kern="0" dirty="0" smtClean="0">
                <a:solidFill>
                  <a:schemeClr val="accent2"/>
                </a:solidFill>
              </a:rPr>
              <a:t> </a:t>
            </a:r>
            <a:r>
              <a:rPr lang="en-GB" sz="800" kern="0" dirty="0" err="1" smtClean="0">
                <a:solidFill>
                  <a:schemeClr val="accent2"/>
                </a:solidFill>
              </a:rPr>
              <a:t>herziene</a:t>
            </a:r>
            <a:r>
              <a:rPr lang="en-GB" sz="800" kern="0" dirty="0" smtClean="0">
                <a:solidFill>
                  <a:schemeClr val="accent2"/>
                </a:solidFill>
              </a:rPr>
              <a:t> </a:t>
            </a:r>
            <a:r>
              <a:rPr lang="en-GB" sz="800" kern="0" dirty="0" err="1" smtClean="0">
                <a:solidFill>
                  <a:schemeClr val="accent2"/>
                </a:solidFill>
              </a:rPr>
              <a:t>editie</a:t>
            </a:r>
            <a:r>
              <a:rPr lang="en-GB" sz="800" kern="0" dirty="0" smtClean="0">
                <a:solidFill>
                  <a:schemeClr val="accent2"/>
                </a:solidFill>
              </a:rPr>
              <a:t>, 2014 Groningen</a:t>
            </a:r>
            <a:endParaRPr lang="en-GB" sz="800" b="0" kern="0" dirty="0" smtClean="0">
              <a:solidFill>
                <a:schemeClr val="accent2"/>
              </a:solidFill>
            </a:endParaRPr>
          </a:p>
        </p:txBody>
      </p:sp>
    </p:spTree>
    <p:extLst>
      <p:ext uri="{BB962C8B-B14F-4D97-AF65-F5344CB8AC3E}">
        <p14:creationId xmlns:p14="http://schemas.microsoft.com/office/powerpoint/2010/main" val="5458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E538AD8E-AC4D-4354-A5F8-0CFE5D15E3DA}"/>
                                            </p:graphicEl>
                                          </p:spTgt>
                                        </p:tgtEl>
                                        <p:attrNameLst>
                                          <p:attrName>style.visibility</p:attrName>
                                        </p:attrNameLst>
                                      </p:cBhvr>
                                      <p:to>
                                        <p:strVal val="visible"/>
                                      </p:to>
                                    </p:set>
                                    <p:animEffect transition="in" filter="fade">
                                      <p:cBhvr>
                                        <p:cTn id="7" dur="1000"/>
                                        <p:tgtEl>
                                          <p:spTgt spid="7">
                                            <p:graphicEl>
                                              <a:dgm id="{E538AD8E-AC4D-4354-A5F8-0CFE5D15E3DA}"/>
                                            </p:graphicEl>
                                          </p:spTgt>
                                        </p:tgtEl>
                                      </p:cBhvr>
                                    </p:animEffect>
                                    <p:anim calcmode="lin" valueType="num">
                                      <p:cBhvr>
                                        <p:cTn id="8" dur="1000" fill="hold"/>
                                        <p:tgtEl>
                                          <p:spTgt spid="7">
                                            <p:graphicEl>
                                              <a:dgm id="{E538AD8E-AC4D-4354-A5F8-0CFE5D15E3DA}"/>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E538AD8E-AC4D-4354-A5F8-0CFE5D15E3D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B0503A53-E97D-4A08-B9D2-A38D27138FF2}"/>
                                            </p:graphicEl>
                                          </p:spTgt>
                                        </p:tgtEl>
                                        <p:attrNameLst>
                                          <p:attrName>style.visibility</p:attrName>
                                        </p:attrNameLst>
                                      </p:cBhvr>
                                      <p:to>
                                        <p:strVal val="visible"/>
                                      </p:to>
                                    </p:set>
                                    <p:animEffect transition="in" filter="fade">
                                      <p:cBhvr>
                                        <p:cTn id="14" dur="1000"/>
                                        <p:tgtEl>
                                          <p:spTgt spid="7">
                                            <p:graphicEl>
                                              <a:dgm id="{B0503A53-E97D-4A08-B9D2-A38D27138FF2}"/>
                                            </p:graphicEl>
                                          </p:spTgt>
                                        </p:tgtEl>
                                      </p:cBhvr>
                                    </p:animEffect>
                                    <p:anim calcmode="lin" valueType="num">
                                      <p:cBhvr>
                                        <p:cTn id="15" dur="1000" fill="hold"/>
                                        <p:tgtEl>
                                          <p:spTgt spid="7">
                                            <p:graphicEl>
                                              <a:dgm id="{B0503A53-E97D-4A08-B9D2-A38D27138FF2}"/>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B0503A53-E97D-4A08-B9D2-A38D27138FF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76242F34-EEEB-45E1-BF15-474026E114B6}"/>
                                            </p:graphicEl>
                                          </p:spTgt>
                                        </p:tgtEl>
                                        <p:attrNameLst>
                                          <p:attrName>style.visibility</p:attrName>
                                        </p:attrNameLst>
                                      </p:cBhvr>
                                      <p:to>
                                        <p:strVal val="visible"/>
                                      </p:to>
                                    </p:set>
                                    <p:animEffect transition="in" filter="fade">
                                      <p:cBhvr>
                                        <p:cTn id="21" dur="1000"/>
                                        <p:tgtEl>
                                          <p:spTgt spid="7">
                                            <p:graphicEl>
                                              <a:dgm id="{76242F34-EEEB-45E1-BF15-474026E114B6}"/>
                                            </p:graphicEl>
                                          </p:spTgt>
                                        </p:tgtEl>
                                      </p:cBhvr>
                                    </p:animEffect>
                                    <p:anim calcmode="lin" valueType="num">
                                      <p:cBhvr>
                                        <p:cTn id="22" dur="1000" fill="hold"/>
                                        <p:tgtEl>
                                          <p:spTgt spid="7">
                                            <p:graphicEl>
                                              <a:dgm id="{76242F34-EEEB-45E1-BF15-474026E114B6}"/>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76242F34-EEEB-45E1-BF15-474026E114B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6E99052B-C3BF-4298-BF55-E849ED5E8F03}"/>
                                            </p:graphicEl>
                                          </p:spTgt>
                                        </p:tgtEl>
                                        <p:attrNameLst>
                                          <p:attrName>style.visibility</p:attrName>
                                        </p:attrNameLst>
                                      </p:cBhvr>
                                      <p:to>
                                        <p:strVal val="visible"/>
                                      </p:to>
                                    </p:set>
                                    <p:animEffect transition="in" filter="fade">
                                      <p:cBhvr>
                                        <p:cTn id="28" dur="1000"/>
                                        <p:tgtEl>
                                          <p:spTgt spid="7">
                                            <p:graphicEl>
                                              <a:dgm id="{6E99052B-C3BF-4298-BF55-E849ED5E8F03}"/>
                                            </p:graphicEl>
                                          </p:spTgt>
                                        </p:tgtEl>
                                      </p:cBhvr>
                                    </p:animEffect>
                                    <p:anim calcmode="lin" valueType="num">
                                      <p:cBhvr>
                                        <p:cTn id="29" dur="1000" fill="hold"/>
                                        <p:tgtEl>
                                          <p:spTgt spid="7">
                                            <p:graphicEl>
                                              <a:dgm id="{6E99052B-C3BF-4298-BF55-E849ED5E8F03}"/>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6E99052B-C3BF-4298-BF55-E849ED5E8F0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Zelfcontrole</a:t>
            </a:r>
            <a:r>
              <a:rPr lang="en-GB" dirty="0" smtClean="0"/>
              <a:t> bij 2x daags mix-insuline</a:t>
            </a:r>
            <a:endParaRPr lang="en-GB" dirty="0"/>
          </a:p>
        </p:txBody>
      </p:sp>
      <p:sp>
        <p:nvSpPr>
          <p:cNvPr id="10" name="Rectangle 1"/>
          <p:cNvSpPr>
            <a:spLocks noChangeArrowheads="1"/>
          </p:cNvSpPr>
          <p:nvPr/>
        </p:nvSpPr>
        <p:spPr bwMode="auto">
          <a:xfrm>
            <a:off x="1843088" y="217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784858142"/>
              </p:ext>
            </p:extLst>
          </p:nvPr>
        </p:nvGraphicFramePr>
        <p:xfrm>
          <a:off x="669926" y="1531619"/>
          <a:ext cx="7966074" cy="2207261"/>
        </p:xfrm>
        <a:graphic>
          <a:graphicData uri="http://schemas.openxmlformats.org/drawingml/2006/table">
            <a:tbl>
              <a:tblPr firstRow="1" bandRow="1">
                <a:tableStyleId>{5C22544A-7EE6-4342-B048-85BDC9FD1C3A}</a:tableStyleId>
              </a:tblPr>
              <a:tblGrid>
                <a:gridCol w="2656902"/>
                <a:gridCol w="2524382"/>
                <a:gridCol w="2784790"/>
              </a:tblGrid>
              <a:tr h="413717">
                <a:tc gridSpan="2">
                  <a:txBody>
                    <a:bodyPr/>
                    <a:lstStyle/>
                    <a:p>
                      <a:pPr>
                        <a:lnSpc>
                          <a:spcPct val="115000"/>
                        </a:lnSpc>
                        <a:spcAft>
                          <a:spcPts val="0"/>
                        </a:spcAft>
                      </a:pPr>
                      <a:r>
                        <a:rPr lang="nl-NL" sz="2000" dirty="0" smtClean="0">
                          <a:effectLst/>
                        </a:rPr>
                        <a:t>Zelfcontrole </a:t>
                      </a:r>
                      <a:r>
                        <a:rPr lang="nl-NL" sz="2000" dirty="0">
                          <a:effectLst/>
                        </a:rPr>
                        <a:t>2x daags mix:</a:t>
                      </a:r>
                      <a:endParaRPr lang="en-GB" sz="2000" b="1" dirty="0">
                        <a:solidFill>
                          <a:schemeClr val="tx1"/>
                        </a:solidFill>
                        <a:effectLst/>
                        <a:latin typeface="Calibri"/>
                        <a:ea typeface="Calibri"/>
                        <a:cs typeface="Times New Roman"/>
                      </a:endParaRPr>
                    </a:p>
                  </a:txBody>
                  <a:tcPr marL="68580" marR="68580" marT="0" marB="0" anchor="ctr"/>
                </a:tc>
                <a:tc hMerge="1">
                  <a:txBody>
                    <a:bodyPr/>
                    <a:lstStyle/>
                    <a:p>
                      <a:endParaRPr lang="en-GB"/>
                    </a:p>
                  </a:txBody>
                  <a:tcPr/>
                </a:tc>
                <a:tc>
                  <a:txBody>
                    <a:bodyPr/>
                    <a:lstStyle/>
                    <a:p>
                      <a:endParaRPr lang="en-GB" sz="1100" dirty="0">
                        <a:effectLst/>
                        <a:latin typeface="Calibri"/>
                        <a:cs typeface="Times New Roman"/>
                      </a:endParaRPr>
                    </a:p>
                  </a:txBody>
                  <a:tcPr marL="68580" marR="68580" marT="0" marB="0"/>
                </a:tc>
              </a:tr>
              <a:tr h="413717">
                <a:tc>
                  <a:txBody>
                    <a:bodyPr/>
                    <a:lstStyle/>
                    <a:p>
                      <a:pPr algn="ctr">
                        <a:lnSpc>
                          <a:spcPct val="115000"/>
                        </a:lnSpc>
                        <a:spcAft>
                          <a:spcPts val="0"/>
                        </a:spcAft>
                      </a:pPr>
                      <a:r>
                        <a:rPr lang="en-GB" sz="1600" b="1" dirty="0" err="1">
                          <a:effectLst/>
                        </a:rPr>
                        <a:t>Insulineschema</a:t>
                      </a:r>
                      <a:endParaRPr lang="en-GB" sz="16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b="1" dirty="0" err="1">
                          <a:effectLst/>
                        </a:rPr>
                        <a:t>Instelschema</a:t>
                      </a:r>
                      <a:endParaRPr lang="en-GB" sz="16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b="1" dirty="0" err="1">
                          <a:effectLst/>
                        </a:rPr>
                        <a:t>Controleschema</a:t>
                      </a:r>
                      <a:endParaRPr lang="en-GB" sz="1600" b="1" dirty="0">
                        <a:effectLst/>
                        <a:latin typeface="Calibri"/>
                        <a:ea typeface="Calibri"/>
                        <a:cs typeface="Times New Roman"/>
                      </a:endParaRPr>
                    </a:p>
                  </a:txBody>
                  <a:tcPr marL="68580" marR="68580" marT="0" marB="0" anchor="ctr"/>
                </a:tc>
              </a:tr>
              <a:tr h="1379827">
                <a:tc>
                  <a:txBody>
                    <a:bodyPr/>
                    <a:lstStyle/>
                    <a:p>
                      <a:pPr>
                        <a:lnSpc>
                          <a:spcPct val="115000"/>
                        </a:lnSpc>
                        <a:spcAft>
                          <a:spcPts val="0"/>
                        </a:spcAft>
                      </a:pPr>
                      <a:r>
                        <a:rPr lang="en-GB" sz="1600" dirty="0">
                          <a:effectLst/>
                        </a:rPr>
                        <a:t>2x daags mix insuline</a:t>
                      </a:r>
                      <a:endParaRPr lang="en-GB" sz="16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nl-NL" sz="1600" dirty="0">
                          <a:effectLst/>
                        </a:rPr>
                        <a:t>Elke dag nuchter en voor de avond</a:t>
                      </a:r>
                      <a:endParaRPr lang="en-GB" sz="1600" dirty="0">
                        <a:effectLst/>
                      </a:endParaRPr>
                    </a:p>
                    <a:p>
                      <a:pPr marL="342900" lvl="0" indent="-342900">
                        <a:lnSpc>
                          <a:spcPct val="115000"/>
                        </a:lnSpc>
                        <a:spcAft>
                          <a:spcPts val="0"/>
                        </a:spcAft>
                        <a:buFont typeface="Symbol"/>
                        <a:buChar char=""/>
                      </a:pPr>
                      <a:r>
                        <a:rPr lang="en-GB" sz="1600" dirty="0">
                          <a:effectLst/>
                        </a:rPr>
                        <a:t>1x per week 4 of 7 punt curve</a:t>
                      </a:r>
                      <a:endParaRPr lang="en-GB" sz="16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nl-NL" sz="1600" dirty="0">
                          <a:effectLst/>
                        </a:rPr>
                        <a:t>1x per week nuchter en voor het avondeten 1x per maand 7 punt curve</a:t>
                      </a:r>
                      <a:endParaRPr lang="en-GB" sz="1600" dirty="0">
                        <a:effectLst/>
                        <a:latin typeface="Calibri"/>
                        <a:ea typeface="Calibri"/>
                        <a:cs typeface="Times New Roman"/>
                      </a:endParaRPr>
                    </a:p>
                  </a:txBody>
                  <a:tcPr marL="68580" marR="68580" marT="0" marB="0"/>
                </a:tc>
              </a:tr>
            </a:tbl>
          </a:graphicData>
        </a:graphic>
      </p:graphicFrame>
      <p:sp>
        <p:nvSpPr>
          <p:cNvPr id="13" name="Rectangle 2"/>
          <p:cNvSpPr>
            <a:spLocks noChangeArrowheads="1"/>
          </p:cNvSpPr>
          <p:nvPr/>
        </p:nvSpPr>
        <p:spPr bwMode="auto">
          <a:xfrm>
            <a:off x="1843088" y="217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365126" y="4785122"/>
            <a:ext cx="4541628" cy="215444"/>
          </a:xfrm>
          <a:prstGeom prst="rect">
            <a:avLst/>
          </a:prstGeom>
        </p:spPr>
        <p:txBody>
          <a:bodyPr wrap="none">
            <a:spAutoFit/>
          </a:bodyPr>
          <a:lstStyle/>
          <a:p>
            <a:pPr fontAlgn="auto">
              <a:spcBef>
                <a:spcPts val="0"/>
              </a:spcBef>
              <a:spcAft>
                <a:spcPts val="0"/>
              </a:spcAft>
              <a:defRPr/>
            </a:pPr>
            <a:r>
              <a:rPr lang="en-GB" sz="800" b="0" kern="0" dirty="0" smtClean="0">
                <a:solidFill>
                  <a:schemeClr val="accent2"/>
                </a:solidFill>
              </a:rPr>
              <a:t>‘</a:t>
            </a:r>
            <a:r>
              <a:rPr lang="en-GB" sz="800" b="0" kern="0" dirty="0" err="1" smtClean="0">
                <a:solidFill>
                  <a:schemeClr val="accent2"/>
                </a:solidFill>
              </a:rPr>
              <a:t>Insuline</a:t>
            </a:r>
            <a:r>
              <a:rPr lang="en-GB" sz="800" b="0" kern="0" dirty="0" smtClean="0">
                <a:solidFill>
                  <a:schemeClr val="accent2"/>
                </a:solidFill>
              </a:rPr>
              <a:t> </a:t>
            </a:r>
            <a:r>
              <a:rPr lang="en-GB" sz="800" b="0" kern="0" dirty="0" err="1" smtClean="0">
                <a:solidFill>
                  <a:schemeClr val="accent2"/>
                </a:solidFill>
              </a:rPr>
              <a:t>Therapie</a:t>
            </a:r>
            <a:r>
              <a:rPr lang="en-GB" sz="800" b="0" kern="0" dirty="0" smtClean="0">
                <a:solidFill>
                  <a:schemeClr val="accent2"/>
                </a:solidFill>
              </a:rPr>
              <a:t>’ </a:t>
            </a:r>
            <a:r>
              <a:rPr lang="en-GB" sz="800" b="0" kern="0" dirty="0" err="1" smtClean="0">
                <a:solidFill>
                  <a:schemeClr val="accent2"/>
                </a:solidFill>
              </a:rPr>
              <a:t>Hoogenberg</a:t>
            </a:r>
            <a:r>
              <a:rPr lang="en-GB" sz="800" b="0" kern="0" dirty="0" smtClean="0">
                <a:solidFill>
                  <a:schemeClr val="accent2"/>
                </a:solidFill>
              </a:rPr>
              <a:t> et al</a:t>
            </a:r>
            <a:r>
              <a:rPr lang="en-GB" sz="800" kern="0" dirty="0" smtClean="0">
                <a:solidFill>
                  <a:schemeClr val="accent2"/>
                </a:solidFill>
              </a:rPr>
              <a:t>. </a:t>
            </a:r>
            <a:r>
              <a:rPr lang="en-GB" sz="800" kern="0" dirty="0" err="1" smtClean="0">
                <a:solidFill>
                  <a:schemeClr val="accent2"/>
                </a:solidFill>
              </a:rPr>
              <a:t>vierde</a:t>
            </a:r>
            <a:r>
              <a:rPr lang="en-GB" sz="800" kern="0" dirty="0" smtClean="0">
                <a:solidFill>
                  <a:schemeClr val="accent2"/>
                </a:solidFill>
              </a:rPr>
              <a:t> </a:t>
            </a:r>
            <a:r>
              <a:rPr lang="en-GB" sz="800" kern="0" dirty="0" err="1" smtClean="0">
                <a:solidFill>
                  <a:schemeClr val="accent2"/>
                </a:solidFill>
              </a:rPr>
              <a:t>geheel</a:t>
            </a:r>
            <a:r>
              <a:rPr lang="en-GB" sz="800" kern="0" dirty="0" smtClean="0">
                <a:solidFill>
                  <a:schemeClr val="accent2"/>
                </a:solidFill>
              </a:rPr>
              <a:t> </a:t>
            </a:r>
            <a:r>
              <a:rPr lang="en-GB" sz="800" kern="0" dirty="0" err="1" smtClean="0">
                <a:solidFill>
                  <a:schemeClr val="accent2"/>
                </a:solidFill>
              </a:rPr>
              <a:t>herziene</a:t>
            </a:r>
            <a:r>
              <a:rPr lang="en-GB" sz="800" kern="0" dirty="0" smtClean="0">
                <a:solidFill>
                  <a:schemeClr val="accent2"/>
                </a:solidFill>
              </a:rPr>
              <a:t> </a:t>
            </a:r>
            <a:r>
              <a:rPr lang="en-GB" sz="800" kern="0" dirty="0" err="1" smtClean="0">
                <a:solidFill>
                  <a:schemeClr val="accent2"/>
                </a:solidFill>
              </a:rPr>
              <a:t>editie</a:t>
            </a:r>
            <a:r>
              <a:rPr lang="en-GB" sz="800" kern="0" dirty="0" smtClean="0">
                <a:solidFill>
                  <a:schemeClr val="accent2"/>
                </a:solidFill>
              </a:rPr>
              <a:t>, 2014 Groningen</a:t>
            </a:r>
            <a:endParaRPr lang="en-GB" sz="800" b="0" kern="0" dirty="0" smtClean="0">
              <a:solidFill>
                <a:schemeClr val="accent2"/>
              </a:solidFill>
            </a:endParaRPr>
          </a:p>
        </p:txBody>
      </p:sp>
    </p:spTree>
    <p:extLst>
      <p:ext uri="{BB962C8B-B14F-4D97-AF65-F5344CB8AC3E}">
        <p14:creationId xmlns:p14="http://schemas.microsoft.com/office/powerpoint/2010/main" val="18408769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err="1" smtClean="0"/>
              <a:t>Stabiele</a:t>
            </a:r>
            <a:r>
              <a:rPr lang="en-GB" altLang="en-US" dirty="0" smtClean="0"/>
              <a:t> </a:t>
            </a:r>
            <a:r>
              <a:rPr lang="en-GB" altLang="en-US" dirty="0" err="1" smtClean="0"/>
              <a:t>fase</a:t>
            </a:r>
            <a:endParaRPr lang="en-GB" altLang="en-US" dirty="0" smtClean="0"/>
          </a:p>
        </p:txBody>
      </p:sp>
      <p:sp>
        <p:nvSpPr>
          <p:cNvPr id="3" name="Content Placeholder 2"/>
          <p:cNvSpPr>
            <a:spLocks noGrp="1"/>
          </p:cNvSpPr>
          <p:nvPr>
            <p:ph idx="1"/>
          </p:nvPr>
        </p:nvSpPr>
        <p:spPr>
          <a:xfrm>
            <a:off x="476250" y="1437085"/>
            <a:ext cx="8186738" cy="2578894"/>
          </a:xfrm>
        </p:spPr>
        <p:txBody>
          <a:bodyPr/>
          <a:lstStyle/>
          <a:p>
            <a:pPr>
              <a:defRPr/>
            </a:pPr>
            <a:r>
              <a:rPr lang="en-GB" dirty="0" err="1" smtClean="0"/>
              <a:t>Frequentie</a:t>
            </a:r>
            <a:r>
              <a:rPr lang="en-GB" dirty="0" smtClean="0"/>
              <a:t> </a:t>
            </a:r>
            <a:r>
              <a:rPr lang="en-GB" dirty="0" err="1" smtClean="0"/>
              <a:t>zelfcontrole</a:t>
            </a:r>
            <a:r>
              <a:rPr lang="en-GB" dirty="0" smtClean="0"/>
              <a:t> </a:t>
            </a:r>
            <a:r>
              <a:rPr lang="en-GB" dirty="0" err="1" smtClean="0"/>
              <a:t>hangt</a:t>
            </a:r>
            <a:r>
              <a:rPr lang="en-GB" dirty="0" smtClean="0"/>
              <a:t> </a:t>
            </a:r>
            <a:r>
              <a:rPr lang="en-GB" dirty="0" err="1" smtClean="0"/>
              <a:t>af</a:t>
            </a:r>
            <a:r>
              <a:rPr lang="en-GB" dirty="0" smtClean="0"/>
              <a:t> van de </a:t>
            </a:r>
            <a:r>
              <a:rPr lang="en-GB" dirty="0" err="1" smtClean="0"/>
              <a:t>fysieke</a:t>
            </a:r>
            <a:r>
              <a:rPr lang="en-GB" dirty="0" smtClean="0"/>
              <a:t> </a:t>
            </a:r>
            <a:r>
              <a:rPr lang="en-GB" dirty="0" err="1" smtClean="0"/>
              <a:t>activiteit</a:t>
            </a:r>
            <a:r>
              <a:rPr lang="en-GB" dirty="0" smtClean="0"/>
              <a:t> van de pati</a:t>
            </a:r>
            <a:r>
              <a:rPr lang="en-GB" dirty="0" smtClean="0">
                <a:ea typeface="Verdana"/>
                <a:cs typeface="Verdana"/>
              </a:rPr>
              <a:t>ë</a:t>
            </a:r>
            <a:r>
              <a:rPr lang="en-GB" dirty="0" smtClean="0"/>
              <a:t>nt en het </a:t>
            </a:r>
            <a:r>
              <a:rPr lang="en-GB" dirty="0" err="1" smtClean="0"/>
              <a:t>aantal</a:t>
            </a:r>
            <a:r>
              <a:rPr lang="en-GB" dirty="0" smtClean="0"/>
              <a:t> </a:t>
            </a:r>
            <a:r>
              <a:rPr lang="en-GB" dirty="0" err="1" smtClean="0"/>
              <a:t>ervaren</a:t>
            </a:r>
            <a:r>
              <a:rPr lang="en-GB" dirty="0" smtClean="0"/>
              <a:t> </a:t>
            </a:r>
            <a:r>
              <a:rPr lang="en-GB" dirty="0" err="1" smtClean="0"/>
              <a:t>hypoglykemie</a:t>
            </a:r>
            <a:r>
              <a:rPr lang="en-GB" dirty="0" err="1" smtClean="0">
                <a:ea typeface="Verdana"/>
                <a:cs typeface="Verdana"/>
              </a:rPr>
              <a:t>ë</a:t>
            </a:r>
            <a:r>
              <a:rPr lang="en-GB" dirty="0" err="1" smtClean="0"/>
              <a:t>n</a:t>
            </a:r>
            <a:r>
              <a:rPr lang="en-GB" dirty="0" smtClean="0"/>
              <a:t>.</a:t>
            </a:r>
          </a:p>
          <a:p>
            <a:pPr marL="0" indent="0">
              <a:buFontTx/>
              <a:buNone/>
              <a:defRPr/>
            </a:pPr>
            <a:endParaRPr lang="en-GB" dirty="0" smtClean="0"/>
          </a:p>
          <a:p>
            <a:pPr>
              <a:defRPr/>
            </a:pPr>
            <a:r>
              <a:rPr lang="en-GB" dirty="0" err="1" smtClean="0"/>
              <a:t>Zelfcontrole</a:t>
            </a:r>
            <a:r>
              <a:rPr lang="en-GB" dirty="0" smtClean="0"/>
              <a:t> bij </a:t>
            </a:r>
            <a:r>
              <a:rPr lang="en-GB" dirty="0" err="1" smtClean="0"/>
              <a:t>ziekte</a:t>
            </a:r>
            <a:r>
              <a:rPr lang="en-GB" dirty="0" smtClean="0"/>
              <a:t>, </a:t>
            </a:r>
            <a:r>
              <a:rPr lang="en-GB" dirty="0" err="1" smtClean="0"/>
              <a:t>reizen</a:t>
            </a:r>
            <a:r>
              <a:rPr lang="en-GB" dirty="0" smtClean="0"/>
              <a:t>, </a:t>
            </a:r>
            <a:r>
              <a:rPr lang="en-GB" dirty="0" err="1" smtClean="0"/>
              <a:t>veranderingen</a:t>
            </a:r>
            <a:r>
              <a:rPr lang="en-GB" dirty="0" smtClean="0"/>
              <a:t> in </a:t>
            </a:r>
            <a:r>
              <a:rPr lang="en-GB" dirty="0" err="1" smtClean="0"/>
              <a:t>medicatie</a:t>
            </a:r>
            <a:r>
              <a:rPr lang="en-GB" dirty="0" smtClean="0"/>
              <a:t>.</a:t>
            </a:r>
          </a:p>
          <a:p>
            <a:pPr marL="0" indent="0">
              <a:buFontTx/>
              <a:buNone/>
              <a:defRPr/>
            </a:pPr>
            <a:endParaRPr lang="en-GB" dirty="0" smtClean="0"/>
          </a:p>
          <a:p>
            <a:pPr>
              <a:defRPr/>
            </a:pPr>
            <a:r>
              <a:rPr lang="en-GB" dirty="0" err="1" smtClean="0"/>
              <a:t>Tenminste</a:t>
            </a:r>
            <a:r>
              <a:rPr lang="en-GB" dirty="0" smtClean="0"/>
              <a:t> </a:t>
            </a:r>
            <a:r>
              <a:rPr lang="en-GB" dirty="0" err="1" smtClean="0"/>
              <a:t>éénmaal</a:t>
            </a:r>
            <a:r>
              <a:rPr lang="en-GB" dirty="0" smtClean="0"/>
              <a:t> per </a:t>
            </a:r>
            <a:r>
              <a:rPr lang="en-GB" dirty="0" err="1" smtClean="0"/>
              <a:t>maand</a:t>
            </a:r>
            <a:r>
              <a:rPr lang="en-GB" dirty="0" smtClean="0"/>
              <a:t> </a:t>
            </a:r>
            <a:r>
              <a:rPr lang="en-GB" dirty="0" err="1" smtClean="0"/>
              <a:t>een</a:t>
            </a:r>
            <a:r>
              <a:rPr lang="en-GB" dirty="0" smtClean="0"/>
              <a:t> glucose </a:t>
            </a:r>
            <a:r>
              <a:rPr lang="en-GB" dirty="0" err="1" smtClean="0"/>
              <a:t>dagcurve</a:t>
            </a:r>
            <a:r>
              <a:rPr lang="en-GB" dirty="0" smtClean="0"/>
              <a:t>.</a:t>
            </a:r>
          </a:p>
          <a:p>
            <a:pPr marL="0" indent="0">
              <a:buFontTx/>
              <a:buNone/>
              <a:defRPr/>
            </a:pPr>
            <a:endParaRPr lang="en-GB" dirty="0" smtClean="0"/>
          </a:p>
          <a:p>
            <a:pPr>
              <a:defRPr/>
            </a:pPr>
            <a:r>
              <a:rPr lang="en-GB" dirty="0" smtClean="0"/>
              <a:t>HbA</a:t>
            </a:r>
            <a:r>
              <a:rPr lang="en-GB" sz="1600" dirty="0" smtClean="0"/>
              <a:t>1c</a:t>
            </a:r>
            <a:r>
              <a:rPr lang="en-GB" dirty="0" smtClean="0"/>
              <a:t> </a:t>
            </a:r>
            <a:r>
              <a:rPr lang="en-GB" dirty="0" err="1" smtClean="0"/>
              <a:t>wordt</a:t>
            </a:r>
            <a:r>
              <a:rPr lang="en-GB" dirty="0" smtClean="0"/>
              <a:t> </a:t>
            </a:r>
            <a:r>
              <a:rPr lang="en-GB" dirty="0" err="1" smtClean="0"/>
              <a:t>om</a:t>
            </a:r>
            <a:r>
              <a:rPr lang="en-GB" dirty="0" smtClean="0"/>
              <a:t> de </a:t>
            </a:r>
            <a:r>
              <a:rPr lang="en-GB" dirty="0" err="1" smtClean="0"/>
              <a:t>drie</a:t>
            </a:r>
            <a:r>
              <a:rPr lang="en-GB" dirty="0" smtClean="0"/>
              <a:t> of </a:t>
            </a:r>
            <a:r>
              <a:rPr lang="en-GB" dirty="0" err="1" smtClean="0"/>
              <a:t>zes</a:t>
            </a:r>
            <a:r>
              <a:rPr lang="en-GB" dirty="0" smtClean="0"/>
              <a:t> </a:t>
            </a:r>
            <a:r>
              <a:rPr lang="en-GB" dirty="0" err="1" smtClean="0"/>
              <a:t>maanden</a:t>
            </a:r>
            <a:r>
              <a:rPr lang="en-GB" dirty="0" smtClean="0"/>
              <a:t> </a:t>
            </a:r>
            <a:r>
              <a:rPr lang="en-GB" dirty="0" err="1" smtClean="0"/>
              <a:t>bepaald</a:t>
            </a:r>
            <a:r>
              <a:rPr lang="en-GB" dirty="0" smtClean="0"/>
              <a:t>.</a:t>
            </a:r>
            <a:endParaRPr lang="en-GB" dirty="0"/>
          </a:p>
        </p:txBody>
      </p:sp>
      <p:sp>
        <p:nvSpPr>
          <p:cNvPr id="15366" name="Rectangle 3"/>
          <p:cNvSpPr>
            <a:spLocks noChangeArrowheads="1"/>
          </p:cNvSpPr>
          <p:nvPr/>
        </p:nvSpPr>
        <p:spPr bwMode="auto">
          <a:xfrm>
            <a:off x="334964" y="4814888"/>
            <a:ext cx="835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spcBef>
                <a:spcPct val="0"/>
              </a:spcBef>
            </a:pPr>
            <a:r>
              <a:rPr lang="en-GB" altLang="en-US" sz="800" b="0" dirty="0" smtClean="0">
                <a:latin typeface="+mn-lt"/>
              </a:rPr>
              <a:t>NHG-</a:t>
            </a:r>
            <a:r>
              <a:rPr lang="en-GB" altLang="en-US" sz="800" b="0" dirty="0" err="1" smtClean="0">
                <a:latin typeface="+mn-lt"/>
              </a:rPr>
              <a:t>Standaard</a:t>
            </a:r>
            <a:r>
              <a:rPr lang="en-GB" altLang="en-US" sz="800" b="0" dirty="0" smtClean="0">
                <a:latin typeface="+mn-lt"/>
              </a:rPr>
              <a:t> Diabetes Mellitus Type 2, </a:t>
            </a:r>
            <a:r>
              <a:rPr lang="en-GB" altLang="en-US" sz="800" b="0" dirty="0" err="1" smtClean="0">
                <a:latin typeface="+mn-lt"/>
              </a:rPr>
              <a:t>Derde</a:t>
            </a:r>
            <a:r>
              <a:rPr lang="en-GB" altLang="en-US" sz="800" b="0" dirty="0" smtClean="0">
                <a:latin typeface="+mn-lt"/>
              </a:rPr>
              <a:t> </a:t>
            </a:r>
            <a:r>
              <a:rPr lang="en-GB" altLang="en-US" sz="800" b="0" dirty="0" err="1" smtClean="0">
                <a:latin typeface="+mn-lt"/>
              </a:rPr>
              <a:t>herziening</a:t>
            </a:r>
            <a:r>
              <a:rPr lang="en-GB" altLang="en-US" sz="800" b="0" dirty="0" smtClean="0">
                <a:latin typeface="+mn-lt"/>
              </a:rPr>
              <a:t>. Rutten, G.E.H.M., de </a:t>
            </a:r>
            <a:r>
              <a:rPr lang="en-GB" altLang="en-US" sz="800" b="0" dirty="0" err="1" smtClean="0">
                <a:latin typeface="+mn-lt"/>
              </a:rPr>
              <a:t>Grauw</a:t>
            </a:r>
            <a:r>
              <a:rPr lang="en-GB" altLang="en-US" sz="800" b="0" dirty="0" smtClean="0">
                <a:latin typeface="+mn-lt"/>
              </a:rPr>
              <a:t>. W.J.C., </a:t>
            </a:r>
            <a:r>
              <a:rPr lang="en-GB" altLang="en-US" sz="800" b="0" dirty="0" err="1" smtClean="0">
                <a:latin typeface="+mn-lt"/>
              </a:rPr>
              <a:t>Nijpels</a:t>
            </a:r>
            <a:r>
              <a:rPr lang="en-GB" altLang="en-US" sz="800" b="0" dirty="0" smtClean="0">
                <a:latin typeface="+mn-lt"/>
              </a:rPr>
              <a:t>, G., </a:t>
            </a:r>
            <a:r>
              <a:rPr lang="en-GB" altLang="en-US" sz="800" b="0" dirty="0" err="1" smtClean="0">
                <a:latin typeface="+mn-lt"/>
              </a:rPr>
              <a:t>Houweling</a:t>
            </a:r>
            <a:r>
              <a:rPr lang="en-GB" altLang="en-US" sz="800" b="0" dirty="0" smtClean="0">
                <a:latin typeface="+mn-lt"/>
              </a:rPr>
              <a:t>, S.T., Van De </a:t>
            </a:r>
            <a:r>
              <a:rPr lang="en-GB" altLang="en-US" sz="800" b="0" dirty="0" err="1" smtClean="0">
                <a:latin typeface="+mn-lt"/>
              </a:rPr>
              <a:t>Laar</a:t>
            </a:r>
            <a:r>
              <a:rPr lang="en-GB" altLang="en-US" sz="800" b="0" dirty="0" smtClean="0">
                <a:latin typeface="+mn-lt"/>
              </a:rPr>
              <a:t>, F.A., </a:t>
            </a:r>
            <a:r>
              <a:rPr lang="en-GB" altLang="en-US" sz="800" b="0" dirty="0" err="1" smtClean="0">
                <a:latin typeface="+mn-lt"/>
              </a:rPr>
              <a:t>Bilo</a:t>
            </a:r>
            <a:r>
              <a:rPr lang="en-GB" altLang="en-US" sz="800" b="0" dirty="0" smtClean="0">
                <a:latin typeface="+mn-lt"/>
              </a:rPr>
              <a:t>, H.J., </a:t>
            </a:r>
            <a:r>
              <a:rPr lang="en-GB" altLang="en-US" sz="800" b="0" dirty="0" err="1" smtClean="0">
                <a:latin typeface="+mn-lt"/>
              </a:rPr>
              <a:t>Holleman</a:t>
            </a:r>
            <a:r>
              <a:rPr lang="en-GB" altLang="en-US" sz="800" b="0" dirty="0" smtClean="0">
                <a:latin typeface="+mn-lt"/>
              </a:rPr>
              <a:t>, F., Burgers, J.S., </a:t>
            </a:r>
            <a:r>
              <a:rPr lang="en-GB" altLang="en-US" sz="800" b="0" dirty="0" err="1" smtClean="0">
                <a:latin typeface="+mn-lt"/>
              </a:rPr>
              <a:t>Wiersma</a:t>
            </a:r>
            <a:r>
              <a:rPr lang="en-GB" altLang="en-US" sz="800" b="0" dirty="0" smtClean="0">
                <a:latin typeface="+mn-lt"/>
              </a:rPr>
              <a:t>, T.J., Janssen, P.G.H. </a:t>
            </a:r>
            <a:r>
              <a:rPr lang="en-GB" altLang="en-US" sz="800" b="0" dirty="0" err="1" smtClean="0">
                <a:latin typeface="+mn-lt"/>
              </a:rPr>
              <a:t>Huisarts</a:t>
            </a:r>
            <a:r>
              <a:rPr lang="en-GB" altLang="en-US" sz="800" b="0" dirty="0" smtClean="0">
                <a:latin typeface="+mn-lt"/>
              </a:rPr>
              <a:t> &amp; </a:t>
            </a:r>
            <a:r>
              <a:rPr lang="en-GB" altLang="en-US" sz="800" b="0" dirty="0" err="1" smtClean="0">
                <a:latin typeface="+mn-lt"/>
              </a:rPr>
              <a:t>Wetenschap</a:t>
            </a:r>
            <a:r>
              <a:rPr lang="en-GB" altLang="en-US" sz="800" b="0" dirty="0" smtClean="0">
                <a:latin typeface="+mn-lt"/>
              </a:rPr>
              <a:t> 2013: 56 (10): 512-25</a:t>
            </a:r>
            <a:endParaRPr lang="en-GB" altLang="en-US" sz="800" b="0" dirty="0">
              <a:latin typeface="+mn-lt"/>
            </a:endParaRPr>
          </a:p>
        </p:txBody>
      </p:sp>
    </p:spTree>
    <p:extLst>
      <p:ext uri="{BB962C8B-B14F-4D97-AF65-F5344CB8AC3E}">
        <p14:creationId xmlns:p14="http://schemas.microsoft.com/office/powerpoint/2010/main" val="229835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cs typeface="Calibri" panose="020F0502020204030204" pitchFamily="34" charset="0"/>
              </a:rPr>
              <a:t>NHG-Standaard 2013</a:t>
            </a:r>
            <a:endParaRPr lang="nl-NL" sz="2000" dirty="0">
              <a:cs typeface="Calibri" panose="020F0502020204030204" pitchFamily="34" charset="0"/>
            </a:endParaRPr>
          </a:p>
        </p:txBody>
      </p:sp>
      <p:sp>
        <p:nvSpPr>
          <p:cNvPr id="9" name="Text Box 52"/>
          <p:cNvSpPr txBox="1">
            <a:spLocks noChangeArrowheads="1"/>
          </p:cNvSpPr>
          <p:nvPr/>
        </p:nvSpPr>
        <p:spPr bwMode="gray">
          <a:xfrm>
            <a:off x="4346743" y="2761260"/>
            <a:ext cx="1433403" cy="21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endParaRPr lang="nl-NL" sz="700" noProof="1">
              <a:solidFill>
                <a:srgbClr val="001965"/>
              </a:solidFill>
              <a:ea typeface="MS PGothic" pitchFamily="34" charset="-128"/>
            </a:endParaRPr>
          </a:p>
        </p:txBody>
      </p:sp>
      <p:sp>
        <p:nvSpPr>
          <p:cNvPr id="10" name="Freeform 9"/>
          <p:cNvSpPr>
            <a:spLocks/>
          </p:cNvSpPr>
          <p:nvPr/>
        </p:nvSpPr>
        <p:spPr bwMode="auto">
          <a:xfrm flipV="1">
            <a:off x="4523418" y="1891592"/>
            <a:ext cx="1769432"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1" name="Freeform 10"/>
          <p:cNvSpPr>
            <a:spLocks/>
          </p:cNvSpPr>
          <p:nvPr/>
        </p:nvSpPr>
        <p:spPr bwMode="auto">
          <a:xfrm flipV="1">
            <a:off x="3151303" y="1891592"/>
            <a:ext cx="1580659" cy="1099016"/>
          </a:xfrm>
          <a:custGeom>
            <a:avLst/>
            <a:gdLst/>
            <a:ahLst/>
            <a:cxnLst/>
            <a:rect l="l" t="t" r="r" b="b"/>
            <a:pathLst>
              <a:path w="1991228" h="1336172">
                <a:moveTo>
                  <a:pt x="41362" y="1336172"/>
                </a:moveTo>
                <a:lnTo>
                  <a:pt x="90553" y="1336111"/>
                </a:lnTo>
                <a:lnTo>
                  <a:pt x="90659" y="1336172"/>
                </a:lnTo>
                <a:lnTo>
                  <a:pt x="168704" y="1336075"/>
                </a:lnTo>
                <a:lnTo>
                  <a:pt x="168872" y="1336172"/>
                </a:lnTo>
                <a:lnTo>
                  <a:pt x="218064" y="1336111"/>
                </a:lnTo>
                <a:lnTo>
                  <a:pt x="218169" y="1336172"/>
                </a:lnTo>
                <a:lnTo>
                  <a:pt x="1514680" y="1334555"/>
                </a:lnTo>
                <a:cubicBezTo>
                  <a:pt x="1600395" y="1335415"/>
                  <a:pt x="1631342" y="1317225"/>
                  <a:pt x="1661097" y="1285342"/>
                </a:cubicBezTo>
                <a:lnTo>
                  <a:pt x="1691776" y="1249862"/>
                </a:lnTo>
                <a:lnTo>
                  <a:pt x="1692440" y="1249917"/>
                </a:lnTo>
                <a:lnTo>
                  <a:pt x="1971974" y="757055"/>
                </a:lnTo>
                <a:lnTo>
                  <a:pt x="1972317" y="756980"/>
                </a:lnTo>
                <a:lnTo>
                  <a:pt x="1979882" y="737683"/>
                </a:lnTo>
                <a:lnTo>
                  <a:pt x="1987446" y="718385"/>
                </a:lnTo>
                <a:lnTo>
                  <a:pt x="1991228" y="693574"/>
                </a:lnTo>
                <a:lnTo>
                  <a:pt x="1991228" y="693044"/>
                </a:lnTo>
                <a:lnTo>
                  <a:pt x="1991228" y="689994"/>
                </a:lnTo>
                <a:lnTo>
                  <a:pt x="1991228" y="689464"/>
                </a:lnTo>
                <a:lnTo>
                  <a:pt x="1991228" y="671519"/>
                </a:lnTo>
                <a:lnTo>
                  <a:pt x="1991228" y="670989"/>
                </a:lnTo>
                <a:lnTo>
                  <a:pt x="1991228" y="665183"/>
                </a:lnTo>
                <a:lnTo>
                  <a:pt x="1991228" y="664653"/>
                </a:lnTo>
                <a:lnTo>
                  <a:pt x="1991228" y="646708"/>
                </a:lnTo>
                <a:lnTo>
                  <a:pt x="1991228" y="646178"/>
                </a:lnTo>
                <a:lnTo>
                  <a:pt x="1991228" y="643128"/>
                </a:lnTo>
                <a:lnTo>
                  <a:pt x="1991228" y="642598"/>
                </a:lnTo>
                <a:lnTo>
                  <a:pt x="1987446" y="617787"/>
                </a:lnTo>
                <a:lnTo>
                  <a:pt x="1979882" y="598489"/>
                </a:lnTo>
                <a:lnTo>
                  <a:pt x="1972317" y="579192"/>
                </a:lnTo>
                <a:lnTo>
                  <a:pt x="1971974" y="579117"/>
                </a:lnTo>
                <a:lnTo>
                  <a:pt x="1692440" y="86255"/>
                </a:lnTo>
                <a:lnTo>
                  <a:pt x="1691776" y="86310"/>
                </a:lnTo>
                <a:lnTo>
                  <a:pt x="1661097" y="50830"/>
                </a:lnTo>
                <a:cubicBezTo>
                  <a:pt x="1631342" y="18947"/>
                  <a:pt x="1600395" y="757"/>
                  <a:pt x="1514680" y="1617"/>
                </a:cubicBezTo>
                <a:lnTo>
                  <a:pt x="218169" y="0"/>
                </a:lnTo>
                <a:lnTo>
                  <a:pt x="218064" y="61"/>
                </a:lnTo>
                <a:lnTo>
                  <a:pt x="168872" y="0"/>
                </a:lnTo>
                <a:lnTo>
                  <a:pt x="168704" y="98"/>
                </a:lnTo>
                <a:lnTo>
                  <a:pt x="90659" y="0"/>
                </a:lnTo>
                <a:lnTo>
                  <a:pt x="90553" y="62"/>
                </a:lnTo>
                <a:lnTo>
                  <a:pt x="41362" y="0"/>
                </a:lnTo>
                <a:cubicBezTo>
                  <a:pt x="3750" y="16070"/>
                  <a:pt x="-14812" y="41665"/>
                  <a:pt x="14251" y="86310"/>
                </a:cubicBezTo>
                <a:lnTo>
                  <a:pt x="14915" y="86255"/>
                </a:lnTo>
                <a:lnTo>
                  <a:pt x="294792" y="579722"/>
                </a:lnTo>
                <a:lnTo>
                  <a:pt x="302357" y="599019"/>
                </a:lnTo>
                <a:lnTo>
                  <a:pt x="309921" y="618317"/>
                </a:lnTo>
                <a:lnTo>
                  <a:pt x="313703" y="643128"/>
                </a:lnTo>
                <a:lnTo>
                  <a:pt x="313703" y="646178"/>
                </a:lnTo>
                <a:lnTo>
                  <a:pt x="313703" y="646708"/>
                </a:lnTo>
                <a:lnTo>
                  <a:pt x="313703" y="664653"/>
                </a:lnTo>
                <a:lnTo>
                  <a:pt x="313703" y="665183"/>
                </a:lnTo>
                <a:lnTo>
                  <a:pt x="313703" y="670989"/>
                </a:lnTo>
                <a:lnTo>
                  <a:pt x="313703" y="671519"/>
                </a:lnTo>
                <a:lnTo>
                  <a:pt x="313703" y="689464"/>
                </a:lnTo>
                <a:lnTo>
                  <a:pt x="313703" y="689994"/>
                </a:lnTo>
                <a:lnTo>
                  <a:pt x="313703" y="693044"/>
                </a:lnTo>
                <a:lnTo>
                  <a:pt x="309921" y="717855"/>
                </a:lnTo>
                <a:lnTo>
                  <a:pt x="302357" y="737153"/>
                </a:lnTo>
                <a:lnTo>
                  <a:pt x="294792" y="756450"/>
                </a:lnTo>
                <a:lnTo>
                  <a:pt x="14915" y="1249917"/>
                </a:lnTo>
                <a:lnTo>
                  <a:pt x="14251" y="1249862"/>
                </a:lnTo>
                <a:cubicBezTo>
                  <a:pt x="-14812" y="1294507"/>
                  <a:pt x="3750" y="1320102"/>
                  <a:pt x="41362" y="1336172"/>
                </a:cubicBez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2" name="Freeform 9"/>
          <p:cNvSpPr>
            <a:spLocks/>
          </p:cNvSpPr>
          <p:nvPr/>
        </p:nvSpPr>
        <p:spPr bwMode="auto">
          <a:xfrm flipV="1">
            <a:off x="1854199" y="1896378"/>
            <a:ext cx="1503837" cy="1099427"/>
          </a:xfrm>
          <a:custGeom>
            <a:avLst/>
            <a:gdLst/>
            <a:ahLst/>
            <a:cxnLst/>
            <a:rect l="l" t="t" r="r" b="b"/>
            <a:pathLst>
              <a:path w="1673198" h="1336672">
                <a:moveTo>
                  <a:pt x="372004" y="1336672"/>
                </a:moveTo>
                <a:lnTo>
                  <a:pt x="1196650" y="1335643"/>
                </a:lnTo>
                <a:cubicBezTo>
                  <a:pt x="1282365" y="1336503"/>
                  <a:pt x="1313312" y="1318313"/>
                  <a:pt x="1343067" y="1286430"/>
                </a:cubicBezTo>
                <a:lnTo>
                  <a:pt x="1373746" y="1250950"/>
                </a:lnTo>
                <a:lnTo>
                  <a:pt x="1374410" y="1251005"/>
                </a:lnTo>
                <a:lnTo>
                  <a:pt x="1653944" y="758143"/>
                </a:lnTo>
                <a:lnTo>
                  <a:pt x="1654287" y="758068"/>
                </a:lnTo>
                <a:lnTo>
                  <a:pt x="1661852" y="738771"/>
                </a:lnTo>
                <a:lnTo>
                  <a:pt x="1669416" y="719473"/>
                </a:lnTo>
                <a:lnTo>
                  <a:pt x="1673198" y="694662"/>
                </a:lnTo>
                <a:lnTo>
                  <a:pt x="1673198" y="694132"/>
                </a:lnTo>
                <a:lnTo>
                  <a:pt x="1673198" y="691082"/>
                </a:lnTo>
                <a:lnTo>
                  <a:pt x="1673198" y="690552"/>
                </a:lnTo>
                <a:lnTo>
                  <a:pt x="1673198" y="672607"/>
                </a:lnTo>
                <a:lnTo>
                  <a:pt x="1673198" y="672077"/>
                </a:lnTo>
                <a:lnTo>
                  <a:pt x="1673198" y="666271"/>
                </a:lnTo>
                <a:lnTo>
                  <a:pt x="1673198" y="665741"/>
                </a:lnTo>
                <a:lnTo>
                  <a:pt x="1673198" y="647796"/>
                </a:lnTo>
                <a:lnTo>
                  <a:pt x="1673198" y="647266"/>
                </a:lnTo>
                <a:lnTo>
                  <a:pt x="1673198" y="644216"/>
                </a:lnTo>
                <a:lnTo>
                  <a:pt x="1673198" y="643686"/>
                </a:lnTo>
                <a:lnTo>
                  <a:pt x="1669416" y="618875"/>
                </a:lnTo>
                <a:lnTo>
                  <a:pt x="1661852" y="599577"/>
                </a:lnTo>
                <a:lnTo>
                  <a:pt x="1654287" y="580280"/>
                </a:lnTo>
                <a:lnTo>
                  <a:pt x="1653944" y="580205"/>
                </a:lnTo>
                <a:lnTo>
                  <a:pt x="1374410" y="87343"/>
                </a:lnTo>
                <a:lnTo>
                  <a:pt x="1373746" y="87398"/>
                </a:lnTo>
                <a:lnTo>
                  <a:pt x="1343067" y="51918"/>
                </a:lnTo>
                <a:cubicBezTo>
                  <a:pt x="1313312" y="20035"/>
                  <a:pt x="1282365" y="1845"/>
                  <a:pt x="1196650" y="2705"/>
                </a:cubicBezTo>
                <a:lnTo>
                  <a:pt x="1032404" y="2500"/>
                </a:lnTo>
                <a:lnTo>
                  <a:pt x="1032404" y="0"/>
                </a:lnTo>
                <a:lnTo>
                  <a:pt x="120780" y="0"/>
                </a:lnTo>
                <a:cubicBezTo>
                  <a:pt x="54075" y="0"/>
                  <a:pt x="0" y="54075"/>
                  <a:pt x="0" y="120780"/>
                </a:cubicBezTo>
                <a:lnTo>
                  <a:pt x="0" y="1212688"/>
                </a:lnTo>
                <a:cubicBezTo>
                  <a:pt x="0" y="1279393"/>
                  <a:pt x="54075" y="1333468"/>
                  <a:pt x="120780" y="1333468"/>
                </a:cubicBezTo>
                <a:lnTo>
                  <a:pt x="372004" y="1333468"/>
                </a:lnTo>
                <a:close/>
              </a:path>
            </a:pathLst>
          </a:custGeom>
          <a:solidFill>
            <a:schemeClr val="bg1"/>
          </a:solidFill>
          <a:ln>
            <a:solidFill>
              <a:schemeClr val="tx1">
                <a:lumMod val="25000"/>
                <a:lumOff val="75000"/>
              </a:schemeClr>
            </a:solidFill>
          </a:ln>
          <a:extLst/>
        </p:spPr>
        <p:txBody>
          <a:bodyPr/>
          <a:lstStyle/>
          <a:p>
            <a:pPr>
              <a:defRPr/>
            </a:pPr>
            <a:endParaRPr lang="nl-NL" sz="1400" dirty="0">
              <a:solidFill>
                <a:srgbClr val="001965"/>
              </a:solidFill>
            </a:endParaRPr>
          </a:p>
        </p:txBody>
      </p:sp>
      <p:sp>
        <p:nvSpPr>
          <p:cNvPr id="13" name="Text Box 52"/>
          <p:cNvSpPr txBox="1">
            <a:spLocks noChangeArrowheads="1"/>
          </p:cNvSpPr>
          <p:nvPr/>
        </p:nvSpPr>
        <p:spPr bwMode="gray">
          <a:xfrm>
            <a:off x="3446477" y="1993689"/>
            <a:ext cx="1285485" cy="8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noProof="1" smtClean="0">
                <a:solidFill>
                  <a:srgbClr val="001965"/>
                </a:solidFill>
                <a:ea typeface="MS PGothic" pitchFamily="34" charset="-128"/>
              </a:rPr>
              <a:t> </a:t>
            </a:r>
            <a:r>
              <a:rPr lang="nl-NL" sz="1050" b="1" noProof="1" smtClean="0">
                <a:solidFill>
                  <a:srgbClr val="001965"/>
                </a:solidFill>
                <a:ea typeface="MS PGothic" pitchFamily="34" charset="-128"/>
              </a:rPr>
              <a:t>Stap 2</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r>
              <a:rPr lang="nl-NL" sz="1050" noProof="1" smtClean="0">
                <a:solidFill>
                  <a:srgbClr val="001965"/>
                </a:solidFill>
                <a:ea typeface="MS PGothic" pitchFamily="34" charset="-128"/>
              </a:rPr>
              <a:t>Voeg een SU toe*</a:t>
            </a:r>
            <a:endParaRPr lang="nl-NL" sz="1050" noProof="1">
              <a:solidFill>
                <a:srgbClr val="001965"/>
              </a:solidFill>
              <a:ea typeface="MS PGothic" pitchFamily="34" charset="-128"/>
            </a:endParaRPr>
          </a:p>
        </p:txBody>
      </p:sp>
      <p:sp>
        <p:nvSpPr>
          <p:cNvPr id="14" name="Text Box 52"/>
          <p:cNvSpPr txBox="1">
            <a:spLocks noChangeArrowheads="1"/>
          </p:cNvSpPr>
          <p:nvPr/>
        </p:nvSpPr>
        <p:spPr bwMode="gray">
          <a:xfrm>
            <a:off x="2054018" y="1993689"/>
            <a:ext cx="1160059" cy="81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b="1" noProof="1" smtClean="0">
                <a:solidFill>
                  <a:srgbClr val="001965"/>
                </a:solidFill>
                <a:ea typeface="MS PGothic" pitchFamily="34" charset="-128"/>
              </a:rPr>
              <a:t>Stap 1</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r>
              <a:rPr lang="nl-NL" sz="1050" noProof="1" smtClean="0">
                <a:solidFill>
                  <a:srgbClr val="001965"/>
                </a:solidFill>
                <a:ea typeface="MS PGothic" pitchFamily="34" charset="-128"/>
              </a:rPr>
              <a:t>Start met metformine</a:t>
            </a:r>
            <a:endParaRPr lang="nl-NL" sz="1050" noProof="1">
              <a:solidFill>
                <a:srgbClr val="001965"/>
              </a:solidFill>
              <a:ea typeface="MS PGothic" pitchFamily="34" charset="-128"/>
            </a:endParaRPr>
          </a:p>
        </p:txBody>
      </p:sp>
      <p:sp>
        <p:nvSpPr>
          <p:cNvPr id="15" name="Text Box 52"/>
          <p:cNvSpPr txBox="1">
            <a:spLocks noChangeArrowheads="1"/>
          </p:cNvSpPr>
          <p:nvPr/>
        </p:nvSpPr>
        <p:spPr bwMode="gray">
          <a:xfrm>
            <a:off x="4817910" y="1993687"/>
            <a:ext cx="1463128" cy="118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nl-NL" sz="1050" b="1" noProof="1" smtClean="0">
                <a:solidFill>
                  <a:srgbClr val="001965"/>
                </a:solidFill>
                <a:ea typeface="MS PGothic" pitchFamily="34" charset="-128"/>
              </a:rPr>
              <a:t>Stap 3</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r>
              <a:rPr lang="nl-NL" sz="1000" noProof="1" smtClean="0">
                <a:solidFill>
                  <a:srgbClr val="001965"/>
                </a:solidFill>
                <a:ea typeface="MS PGothic" pitchFamily="34" charset="-128"/>
              </a:rPr>
              <a:t>Voeg NPH-insuline eenmaaldaags toe †</a:t>
            </a:r>
          </a:p>
          <a:p>
            <a:pPr eaLnBrk="1" hangingPunct="1">
              <a:spcBef>
                <a:spcPct val="20000"/>
              </a:spcBef>
            </a:pPr>
            <a:endParaRPr lang="nl-NL" sz="1050" noProof="1" smtClean="0">
              <a:solidFill>
                <a:srgbClr val="001965"/>
              </a:solidFill>
              <a:ea typeface="MS PGothic" pitchFamily="34" charset="-128"/>
            </a:endParaRPr>
          </a:p>
          <a:p>
            <a:pPr eaLnBrk="1" hangingPunct="1">
              <a:spcBef>
                <a:spcPct val="20000"/>
              </a:spcBef>
            </a:pPr>
            <a:endParaRPr lang="nl-NL" sz="1050" noProof="1">
              <a:solidFill>
                <a:srgbClr val="001965"/>
              </a:solidFill>
              <a:ea typeface="MS PGothic" pitchFamily="34" charset="-128"/>
            </a:endParaRPr>
          </a:p>
        </p:txBody>
      </p:sp>
      <p:sp>
        <p:nvSpPr>
          <p:cNvPr id="16" name="Rounded Rectangle 15"/>
          <p:cNvSpPr/>
          <p:nvPr/>
        </p:nvSpPr>
        <p:spPr>
          <a:xfrm>
            <a:off x="627950" y="1896378"/>
            <a:ext cx="1169099" cy="1099428"/>
          </a:xfrm>
          <a:prstGeom prst="roundRect">
            <a:avLst/>
          </a:prstGeom>
          <a:solidFill>
            <a:schemeClr val="bg1"/>
          </a:solidFill>
          <a:ln>
            <a:solidFill>
              <a:schemeClr val="tx1">
                <a:lumMod val="25000"/>
                <a:lumOff val="75000"/>
              </a:schemeClr>
            </a:solidFill>
          </a:ln>
        </p:spPr>
        <p:txBody>
          <a:bodyPr anchor="ctr" anchorCtr="1"/>
          <a:lstStyle/>
          <a:p>
            <a:r>
              <a:rPr lang="nl-NL" sz="1100" dirty="0" smtClean="0">
                <a:solidFill>
                  <a:srgbClr val="001965"/>
                </a:solidFill>
                <a:cs typeface="Arial" pitchFamily="34" charset="0"/>
              </a:rPr>
              <a:t>Leefstijl-interventies</a:t>
            </a:r>
            <a:endParaRPr lang="nl-NL" sz="1100" dirty="0">
              <a:solidFill>
                <a:srgbClr val="001965"/>
              </a:solidFill>
              <a:cs typeface="Arial" pitchFamily="34" charset="0"/>
            </a:endParaRPr>
          </a:p>
        </p:txBody>
      </p:sp>
      <p:sp>
        <p:nvSpPr>
          <p:cNvPr id="17" name="Rounded Rectangle 16"/>
          <p:cNvSpPr/>
          <p:nvPr/>
        </p:nvSpPr>
        <p:spPr>
          <a:xfrm>
            <a:off x="6970903" y="1246188"/>
            <a:ext cx="1417988" cy="1099428"/>
          </a:xfrm>
          <a:prstGeom prst="roundRect">
            <a:avLst>
              <a:gd name="adj" fmla="val 14068"/>
            </a:avLst>
          </a:prstGeom>
          <a:solidFill>
            <a:schemeClr val="bg1"/>
          </a:solidFill>
          <a:ln>
            <a:solidFill>
              <a:schemeClr val="accent4">
                <a:lumMod val="50000"/>
              </a:schemeClr>
            </a:solidFill>
          </a:ln>
        </p:spPr>
        <p:txBody>
          <a:bodyPr lIns="0" rIns="36000" anchor="ctr" anchorCtr="1"/>
          <a:lstStyle/>
          <a:p>
            <a:r>
              <a:rPr lang="nl-NL" sz="1100" b="1" dirty="0" smtClean="0">
                <a:solidFill>
                  <a:srgbClr val="82786F">
                    <a:lumMod val="50000"/>
                  </a:srgbClr>
                </a:solidFill>
                <a:cs typeface="Arial" pitchFamily="34" charset="0"/>
              </a:rPr>
              <a:t>Basaal-bolus regime</a:t>
            </a:r>
            <a:endParaRPr lang="nl-NL" sz="1100" b="1" dirty="0">
              <a:solidFill>
                <a:srgbClr val="82786F">
                  <a:lumMod val="50000"/>
                </a:srgbClr>
              </a:solidFill>
              <a:cs typeface="Arial" pitchFamily="34" charset="0"/>
            </a:endParaRPr>
          </a:p>
        </p:txBody>
      </p:sp>
      <p:sp>
        <p:nvSpPr>
          <p:cNvPr id="18" name="Rounded Rectangle 17"/>
          <p:cNvSpPr/>
          <p:nvPr/>
        </p:nvSpPr>
        <p:spPr>
          <a:xfrm>
            <a:off x="6981661" y="2693352"/>
            <a:ext cx="1417988" cy="1099428"/>
          </a:xfrm>
          <a:prstGeom prst="roundRect">
            <a:avLst>
              <a:gd name="adj" fmla="val 14068"/>
            </a:avLst>
          </a:prstGeom>
          <a:solidFill>
            <a:schemeClr val="bg1"/>
          </a:solidFill>
          <a:ln>
            <a:solidFill>
              <a:schemeClr val="accent4">
                <a:lumMod val="50000"/>
              </a:schemeClr>
            </a:solidFill>
          </a:ln>
        </p:spPr>
        <p:txBody>
          <a:bodyPr lIns="36000" rIns="36000" anchor="ctr" anchorCtr="1"/>
          <a:lstStyle/>
          <a:p>
            <a:r>
              <a:rPr lang="nl-NL" sz="1100" b="1" dirty="0" smtClean="0">
                <a:solidFill>
                  <a:srgbClr val="82786F">
                    <a:lumMod val="50000"/>
                  </a:srgbClr>
                </a:solidFill>
                <a:cs typeface="Arial" pitchFamily="34" charset="0"/>
              </a:rPr>
              <a:t>Tweemaal daags mix-insuline</a:t>
            </a:r>
            <a:endParaRPr lang="nl-NL" sz="1100" b="1" dirty="0">
              <a:solidFill>
                <a:srgbClr val="82786F">
                  <a:lumMod val="50000"/>
                </a:srgbClr>
              </a:solidFill>
              <a:cs typeface="Arial" pitchFamily="34" charset="0"/>
            </a:endParaRPr>
          </a:p>
        </p:txBody>
      </p:sp>
      <p:cxnSp>
        <p:nvCxnSpPr>
          <p:cNvPr id="25" name="Elbow Connector 24"/>
          <p:cNvCxnSpPr>
            <a:endCxn id="17" idx="1"/>
          </p:cNvCxnSpPr>
          <p:nvPr/>
        </p:nvCxnSpPr>
        <p:spPr>
          <a:xfrm flipV="1">
            <a:off x="6292850" y="1795902"/>
            <a:ext cx="678053" cy="65219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18" idx="1"/>
          </p:cNvCxnSpPr>
          <p:nvPr/>
        </p:nvCxnSpPr>
        <p:spPr>
          <a:xfrm rot="16200000" flipH="1">
            <a:off x="6380090" y="2641495"/>
            <a:ext cx="853356" cy="3497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05028" y="3073665"/>
            <a:ext cx="4190972" cy="307777"/>
          </a:xfrm>
          <a:prstGeom prst="rect">
            <a:avLst/>
          </a:prstGeom>
          <a:noFill/>
        </p:spPr>
        <p:txBody>
          <a:bodyPr wrap="square" rtlCol="0">
            <a:spAutoFit/>
          </a:bodyPr>
          <a:lstStyle/>
          <a:p>
            <a:r>
              <a:rPr lang="nl-NL" sz="700" dirty="0" smtClean="0">
                <a:solidFill>
                  <a:srgbClr val="FFFFFF">
                    <a:lumMod val="65000"/>
                  </a:srgbClr>
                </a:solidFill>
                <a:cs typeface="Arial" pitchFamily="34" charset="0"/>
              </a:rPr>
              <a:t>* Van de </a:t>
            </a:r>
            <a:r>
              <a:rPr lang="nl-NL" sz="700" dirty="0" err="1" smtClean="0">
                <a:solidFill>
                  <a:srgbClr val="FFFFFF">
                    <a:lumMod val="65000"/>
                  </a:srgbClr>
                </a:solidFill>
                <a:cs typeface="Arial" pitchFamily="34" charset="0"/>
              </a:rPr>
              <a:t>sulfonylureumderivaten</a:t>
            </a:r>
            <a:r>
              <a:rPr lang="nl-NL" sz="700" dirty="0" smtClean="0">
                <a:solidFill>
                  <a:srgbClr val="FFFFFF">
                    <a:lumMod val="65000"/>
                  </a:srgbClr>
                </a:solidFill>
                <a:cs typeface="Arial" pitchFamily="34" charset="0"/>
              </a:rPr>
              <a:t> gaat de voorkeur uit naar </a:t>
            </a:r>
            <a:r>
              <a:rPr lang="nl-NL" sz="700" dirty="0" err="1" smtClean="0">
                <a:solidFill>
                  <a:srgbClr val="FFFFFF">
                    <a:lumMod val="65000"/>
                  </a:srgbClr>
                </a:solidFill>
                <a:cs typeface="Arial" pitchFamily="34" charset="0"/>
              </a:rPr>
              <a:t>gliclazide</a:t>
            </a:r>
            <a:endParaRPr lang="nl-NL" sz="700" dirty="0" smtClean="0">
              <a:solidFill>
                <a:srgbClr val="FFFFFF">
                  <a:lumMod val="65000"/>
                </a:srgbClr>
              </a:solidFill>
              <a:cs typeface="Arial" pitchFamily="34" charset="0"/>
            </a:endParaRPr>
          </a:p>
          <a:p>
            <a:r>
              <a:rPr lang="nl-NL" sz="700" dirty="0" smtClean="0">
                <a:solidFill>
                  <a:srgbClr val="FFFFFF">
                    <a:lumMod val="65000"/>
                  </a:srgbClr>
                </a:solidFill>
                <a:cs typeface="Arial" pitchFamily="34" charset="0"/>
              </a:rPr>
              <a:t> </a:t>
            </a:r>
            <a:r>
              <a:rPr lang="nl-NL" sz="700" baseline="30000" noProof="1" smtClean="0">
                <a:solidFill>
                  <a:srgbClr val="FFFFFF">
                    <a:lumMod val="65000"/>
                  </a:srgbClr>
                </a:solidFill>
                <a:ea typeface="MS PGothic" pitchFamily="34" charset="-128"/>
                <a:cs typeface="Arial" pitchFamily="34" charset="0"/>
              </a:rPr>
              <a:t>† </a:t>
            </a:r>
            <a:r>
              <a:rPr lang="nl-NL" sz="700" noProof="1" smtClean="0">
                <a:solidFill>
                  <a:srgbClr val="FFFFFF">
                    <a:lumMod val="65000"/>
                  </a:srgbClr>
                </a:solidFill>
                <a:ea typeface="MS PGothic" pitchFamily="34" charset="-128"/>
                <a:cs typeface="Arial" pitchFamily="34" charset="0"/>
              </a:rPr>
              <a:t>Bij nachtelijke </a:t>
            </a:r>
            <a:r>
              <a:rPr lang="nl-NL" sz="700" dirty="0" err="1" smtClean="0">
                <a:solidFill>
                  <a:srgbClr val="FFFFFF">
                    <a:lumMod val="65000"/>
                  </a:srgbClr>
                </a:solidFill>
                <a:cs typeface="Arial" pitchFamily="34" charset="0"/>
              </a:rPr>
              <a:t>hypoglykemieën</a:t>
            </a:r>
            <a:r>
              <a:rPr lang="nl-NL" sz="700" noProof="1" smtClean="0">
                <a:solidFill>
                  <a:srgbClr val="FFFFFF">
                    <a:lumMod val="65000"/>
                  </a:srgbClr>
                </a:solidFill>
                <a:ea typeface="MS PGothic" pitchFamily="34" charset="-128"/>
                <a:cs typeface="Arial" pitchFamily="34" charset="0"/>
              </a:rPr>
              <a:t> kan worden overgestapt op een langwerkend analoog</a:t>
            </a:r>
            <a:endParaRPr lang="nl-NL" sz="700" noProof="1">
              <a:solidFill>
                <a:srgbClr val="FFFFFF">
                  <a:lumMod val="65000"/>
                </a:srgbClr>
              </a:solidFill>
              <a:ea typeface="MS PGothic" pitchFamily="34" charset="-128"/>
              <a:cs typeface="Arial" pitchFamily="34" charset="0"/>
            </a:endParaRPr>
          </a:p>
        </p:txBody>
      </p:sp>
      <p:sp>
        <p:nvSpPr>
          <p:cNvPr id="31" name="TextBox 30"/>
          <p:cNvSpPr txBox="1"/>
          <p:nvPr/>
        </p:nvSpPr>
        <p:spPr>
          <a:xfrm>
            <a:off x="6796976" y="4008174"/>
            <a:ext cx="1789115" cy="400077"/>
          </a:xfrm>
          <a:prstGeom prst="rect">
            <a:avLst/>
          </a:prstGeom>
          <a:noFill/>
        </p:spPr>
        <p:txBody>
          <a:bodyPr wrap="square" lIns="121889" tIns="60944" rIns="121889" bIns="60944" rtlCol="0">
            <a:spAutoFit/>
          </a:bodyPr>
          <a:lstStyle/>
          <a:p>
            <a:pPr defTabSz="914195"/>
            <a:r>
              <a:rPr lang="nl-NL" sz="600" b="1" i="1" dirty="0" smtClean="0">
                <a:solidFill>
                  <a:srgbClr val="001965"/>
                </a:solidFill>
                <a:ea typeface="Verdana" panose="020B0604030504040204" pitchFamily="34" charset="0"/>
                <a:cs typeface="Verdana" panose="020B0604030504040204" pitchFamily="34" charset="0"/>
              </a:rPr>
              <a:t>Keuze hangt af van:</a:t>
            </a:r>
          </a:p>
          <a:p>
            <a:pPr marL="228600" indent="-228600" defTabSz="914195">
              <a:buFont typeface="+mj-lt"/>
              <a:buAutoNum type="arabicPeriod"/>
            </a:pPr>
            <a:r>
              <a:rPr lang="nl-NL" sz="600" i="1" dirty="0" smtClean="0">
                <a:solidFill>
                  <a:srgbClr val="001965"/>
                </a:solidFill>
                <a:ea typeface="Verdana" panose="020B0604030504040204" pitchFamily="34" charset="0"/>
                <a:cs typeface="Verdana" panose="020B0604030504040204" pitchFamily="34" charset="0"/>
              </a:rPr>
              <a:t>Zelfcontrole en zelftoediening</a:t>
            </a:r>
          </a:p>
          <a:p>
            <a:pPr marL="228600" indent="-228600" defTabSz="914195">
              <a:buFont typeface="+mj-lt"/>
              <a:buAutoNum type="arabicPeriod"/>
            </a:pPr>
            <a:r>
              <a:rPr lang="nl-NL" sz="600" i="1" dirty="0" smtClean="0">
                <a:solidFill>
                  <a:srgbClr val="001965"/>
                </a:solidFill>
                <a:ea typeface="Verdana" panose="020B0604030504040204" pitchFamily="34" charset="0"/>
                <a:cs typeface="Verdana" panose="020B0604030504040204" pitchFamily="34" charset="0"/>
              </a:rPr>
              <a:t>Motivatie van de patiënt</a:t>
            </a:r>
          </a:p>
        </p:txBody>
      </p:sp>
      <p:sp>
        <p:nvSpPr>
          <p:cNvPr id="33" name="Text Placeholder 3"/>
          <p:cNvSpPr txBox="1">
            <a:spLocks/>
          </p:cNvSpPr>
          <p:nvPr/>
        </p:nvSpPr>
        <p:spPr>
          <a:xfrm>
            <a:off x="321811" y="4493333"/>
            <a:ext cx="7812095" cy="387350"/>
          </a:xfrm>
          <a:prstGeom prst="rect">
            <a:avLst/>
          </a:prstGeom>
        </p:spPr>
        <p:txBody>
          <a:bodyPr vert="horz" lIns="0" tIns="0" rIns="216000" bIns="0" rtlCol="0">
            <a:noAutofit/>
          </a:bodyPr>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FDA"/>
              </a:buClr>
              <a:buFont typeface="Verdana" pitchFamily="34" charset="0"/>
              <a:buNone/>
            </a:pPr>
            <a:endParaRPr lang="nl-NL" sz="900" dirty="0" smtClean="0">
              <a:solidFill>
                <a:srgbClr val="001965"/>
              </a:solidFill>
            </a:endParaRPr>
          </a:p>
          <a:p>
            <a:pPr marL="0" indent="0">
              <a:buClr>
                <a:srgbClr val="009FDA"/>
              </a:buClr>
              <a:buFont typeface="Verdana" pitchFamily="34" charset="0"/>
              <a:buNone/>
            </a:pPr>
            <a:r>
              <a:rPr lang="nl-NL" sz="900" dirty="0" smtClean="0">
                <a:solidFill>
                  <a:srgbClr val="001965"/>
                </a:solidFill>
              </a:rPr>
              <a:t>Gebaseerd op: NHG-Standaard Diabetes Mellitus Type 2, Derde herziening. Rutten, G.E.H.M., de Grauw. W.J.C., Nijpels, G., Houweling, S.T., Van De Laar, F.A., </a:t>
            </a:r>
            <a:r>
              <a:rPr lang="nl-NL" sz="900" dirty="0" err="1" smtClean="0">
                <a:solidFill>
                  <a:srgbClr val="001965"/>
                </a:solidFill>
              </a:rPr>
              <a:t>Bilo</a:t>
            </a:r>
            <a:r>
              <a:rPr lang="nl-NL" sz="900" dirty="0" smtClean="0">
                <a:solidFill>
                  <a:srgbClr val="001965"/>
                </a:solidFill>
              </a:rPr>
              <a:t>, H.J., Holleman, F., Burgers, J.S., </a:t>
            </a:r>
            <a:r>
              <a:rPr lang="nl-NL" sz="900" dirty="0" err="1" smtClean="0">
                <a:solidFill>
                  <a:srgbClr val="001965"/>
                </a:solidFill>
              </a:rPr>
              <a:t>Wiersma</a:t>
            </a:r>
            <a:r>
              <a:rPr lang="nl-NL" sz="900" dirty="0" smtClean="0">
                <a:solidFill>
                  <a:srgbClr val="001965"/>
                </a:solidFill>
              </a:rPr>
              <a:t>, T.J., Janssen, P.G.H. Huisarts &amp; Wetenschap 2013: 56 (10): 512-25</a:t>
            </a:r>
            <a:endParaRPr lang="nl-NL" sz="900" dirty="0">
              <a:solidFill>
                <a:srgbClr val="001965"/>
              </a:solidFill>
            </a:endParaRPr>
          </a:p>
        </p:txBody>
      </p:sp>
    </p:spTree>
    <p:extLst>
      <p:ext uri="{BB962C8B-B14F-4D97-AF65-F5344CB8AC3E}">
        <p14:creationId xmlns:p14="http://schemas.microsoft.com/office/powerpoint/2010/main" val="3649846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err="1" smtClean="0"/>
              <a:t>Keuze</a:t>
            </a:r>
            <a:r>
              <a:rPr lang="en-GB" dirty="0" smtClean="0"/>
              <a:t> </a:t>
            </a:r>
            <a:r>
              <a:rPr lang="en-GB" dirty="0" err="1" smtClean="0"/>
              <a:t>voor</a:t>
            </a:r>
            <a:r>
              <a:rPr lang="en-GB" dirty="0" smtClean="0"/>
              <a:t> </a:t>
            </a:r>
            <a:r>
              <a:rPr lang="en-GB" dirty="0" err="1" smtClean="0"/>
              <a:t>basaal</a:t>
            </a:r>
            <a:r>
              <a:rPr lang="en-GB" dirty="0" smtClean="0"/>
              <a:t> bolus </a:t>
            </a:r>
            <a:r>
              <a:rPr lang="en-GB" dirty="0" err="1" smtClean="0"/>
              <a:t>therapie</a:t>
            </a:r>
            <a:r>
              <a:rPr lang="en-GB" dirty="0" smtClean="0"/>
              <a:t> bij diabetes type 2</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2967538"/>
              </p:ext>
            </p:extLst>
          </p:nvPr>
        </p:nvGraphicFramePr>
        <p:xfrm>
          <a:off x="476250" y="1373312"/>
          <a:ext cx="8186738" cy="2796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9671" y="4839128"/>
            <a:ext cx="7414803" cy="230832"/>
          </a:xfrm>
          <a:prstGeom prst="rect">
            <a:avLst/>
          </a:prstGeom>
          <a:noFill/>
        </p:spPr>
        <p:txBody>
          <a:bodyPr wrap="square" rtlCol="0">
            <a:spAutoFit/>
          </a:bodyPr>
          <a:lstStyle/>
          <a:p>
            <a:r>
              <a:rPr lang="nl-NL" sz="900" dirty="0" smtClean="0">
                <a:latin typeface="Verdana" panose="020B0604030504040204" pitchFamily="34" charset="0"/>
                <a:ea typeface="Verdana" panose="020B0604030504040204" pitchFamily="34" charset="0"/>
                <a:cs typeface="Verdana" panose="020B0604030504040204" pitchFamily="34" charset="0"/>
              </a:rPr>
              <a:t>NHG-standaard Diabetes Mellitus type 2 (derde herziening), Rutten GEHM en anderen. Huisarts Wet 2013;56910)</a:t>
            </a:r>
            <a:endParaRPr lang="nl-NL"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6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C5CA8141-BB95-4251-9464-3B9718F6E7C7}"/>
                                            </p:graphicEl>
                                          </p:spTgt>
                                        </p:tgtEl>
                                        <p:attrNameLst>
                                          <p:attrName>style.visibility</p:attrName>
                                        </p:attrNameLst>
                                      </p:cBhvr>
                                      <p:to>
                                        <p:strVal val="visible"/>
                                      </p:to>
                                    </p:set>
                                    <p:animEffect transition="in" filter="fade">
                                      <p:cBhvr>
                                        <p:cTn id="7" dur="1000"/>
                                        <p:tgtEl>
                                          <p:spTgt spid="3">
                                            <p:graphicEl>
                                              <a:dgm id="{C5CA8141-BB95-4251-9464-3B9718F6E7C7}"/>
                                            </p:graphicEl>
                                          </p:spTgt>
                                        </p:tgtEl>
                                      </p:cBhvr>
                                    </p:animEffect>
                                    <p:anim calcmode="lin" valueType="num">
                                      <p:cBhvr>
                                        <p:cTn id="8" dur="1000" fill="hold"/>
                                        <p:tgtEl>
                                          <p:spTgt spid="3">
                                            <p:graphicEl>
                                              <a:dgm id="{C5CA8141-BB95-4251-9464-3B9718F6E7C7}"/>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C5CA8141-BB95-4251-9464-3B9718F6E7C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AE87B406-8584-4706-8197-E1B3B615D7A2}"/>
                                            </p:graphicEl>
                                          </p:spTgt>
                                        </p:tgtEl>
                                        <p:attrNameLst>
                                          <p:attrName>style.visibility</p:attrName>
                                        </p:attrNameLst>
                                      </p:cBhvr>
                                      <p:to>
                                        <p:strVal val="visible"/>
                                      </p:to>
                                    </p:set>
                                    <p:animEffect transition="in" filter="fade">
                                      <p:cBhvr>
                                        <p:cTn id="14" dur="1000"/>
                                        <p:tgtEl>
                                          <p:spTgt spid="3">
                                            <p:graphicEl>
                                              <a:dgm id="{AE87B406-8584-4706-8197-E1B3B615D7A2}"/>
                                            </p:graphicEl>
                                          </p:spTgt>
                                        </p:tgtEl>
                                      </p:cBhvr>
                                    </p:animEffect>
                                    <p:anim calcmode="lin" valueType="num">
                                      <p:cBhvr>
                                        <p:cTn id="15" dur="1000" fill="hold"/>
                                        <p:tgtEl>
                                          <p:spTgt spid="3">
                                            <p:graphicEl>
                                              <a:dgm id="{AE87B406-8584-4706-8197-E1B3B615D7A2}"/>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AE87B406-8584-4706-8197-E1B3B615D7A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F70F921-D9EF-499D-A974-880F5376F027}"/>
                                            </p:graphicEl>
                                          </p:spTgt>
                                        </p:tgtEl>
                                        <p:attrNameLst>
                                          <p:attrName>style.visibility</p:attrName>
                                        </p:attrNameLst>
                                      </p:cBhvr>
                                      <p:to>
                                        <p:strVal val="visible"/>
                                      </p:to>
                                    </p:set>
                                    <p:animEffect transition="in" filter="fade">
                                      <p:cBhvr>
                                        <p:cTn id="21" dur="1000"/>
                                        <p:tgtEl>
                                          <p:spTgt spid="3">
                                            <p:graphicEl>
                                              <a:dgm id="{3F70F921-D9EF-499D-A974-880F5376F027}"/>
                                            </p:graphicEl>
                                          </p:spTgt>
                                        </p:tgtEl>
                                      </p:cBhvr>
                                    </p:animEffect>
                                    <p:anim calcmode="lin" valueType="num">
                                      <p:cBhvr>
                                        <p:cTn id="22" dur="1000" fill="hold"/>
                                        <p:tgtEl>
                                          <p:spTgt spid="3">
                                            <p:graphicEl>
                                              <a:dgm id="{3F70F921-D9EF-499D-A974-880F5376F027}"/>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3F70F921-D9EF-499D-A974-880F5376F02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397BC05B-3651-4169-A3C1-427838F35407}"/>
                                            </p:graphicEl>
                                          </p:spTgt>
                                        </p:tgtEl>
                                        <p:attrNameLst>
                                          <p:attrName>style.visibility</p:attrName>
                                        </p:attrNameLst>
                                      </p:cBhvr>
                                      <p:to>
                                        <p:strVal val="visible"/>
                                      </p:to>
                                    </p:set>
                                    <p:animEffect transition="in" filter="fade">
                                      <p:cBhvr>
                                        <p:cTn id="28" dur="1000"/>
                                        <p:tgtEl>
                                          <p:spTgt spid="3">
                                            <p:graphicEl>
                                              <a:dgm id="{397BC05B-3651-4169-A3C1-427838F35407}"/>
                                            </p:graphicEl>
                                          </p:spTgt>
                                        </p:tgtEl>
                                      </p:cBhvr>
                                    </p:animEffect>
                                    <p:anim calcmode="lin" valueType="num">
                                      <p:cBhvr>
                                        <p:cTn id="29" dur="1000" fill="hold"/>
                                        <p:tgtEl>
                                          <p:spTgt spid="3">
                                            <p:graphicEl>
                                              <a:dgm id="{397BC05B-3651-4169-A3C1-427838F35407}"/>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397BC05B-3651-4169-A3C1-427838F3540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847120687"/>
              </p:ext>
            </p:extLst>
          </p:nvPr>
        </p:nvGraphicFramePr>
        <p:xfrm>
          <a:off x="966399" y="1135394"/>
          <a:ext cx="7020968" cy="1618080"/>
        </p:xfrm>
        <a:graphic>
          <a:graphicData uri="http://schemas.openxmlformats.org/drawingml/2006/table">
            <a:tbl>
              <a:tblPr bandRow="1">
                <a:tableStyleId>{5C22544A-7EE6-4342-B048-85BDC9FD1C3A}</a:tableStyleId>
              </a:tblPr>
              <a:tblGrid>
                <a:gridCol w="1160352"/>
                <a:gridCol w="2315627"/>
                <a:gridCol w="1654453"/>
                <a:gridCol w="1890536"/>
              </a:tblGrid>
              <a:tr h="539360">
                <a:tc rowSpan="3">
                  <a:txBody>
                    <a:bodyPr/>
                    <a:lstStyle/>
                    <a:p>
                      <a:pPr algn="ctr"/>
                      <a:r>
                        <a:rPr lang="en-GB" sz="1200" b="1" dirty="0" smtClean="0">
                          <a:solidFill>
                            <a:schemeClr val="tx1"/>
                          </a:solidFill>
                        </a:rPr>
                        <a:t>Analoog</a:t>
                      </a: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aspart 100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NovoRapid</a:t>
                      </a:r>
                      <a:r>
                        <a:rPr kumimoji="0" lang="nl-NL" sz="1100" b="1" i="0" u="none" strike="noStrike" cap="none" normalizeH="0" baseline="30000" dirty="0" smtClean="0">
                          <a:ln>
                            <a:noFill/>
                          </a:ln>
                          <a:solidFill>
                            <a:schemeClr val="tx1"/>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Novo Nordisk BV</a:t>
                      </a:r>
                    </a:p>
                  </a:txBody>
                  <a:tcPr anchor="ctr"/>
                </a:tc>
              </a:tr>
              <a:tr h="539360">
                <a:tc vMerge="1">
                  <a:txBody>
                    <a:bodyPr/>
                    <a:lstStyle/>
                    <a:p>
                      <a:pPr algn="ct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glulisine 100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Apidra</a:t>
                      </a:r>
                      <a:r>
                        <a:rPr kumimoji="0" lang="nl-NL" sz="1100" b="1" i="0" u="none" strike="noStrike" cap="none" normalizeH="0" baseline="30000" dirty="0" smtClean="0">
                          <a:ln>
                            <a:noFill/>
                          </a:ln>
                          <a:solidFill>
                            <a:schemeClr val="tx1"/>
                          </a:solidFill>
                          <a:effectLst/>
                          <a:latin typeface="+mn-lt"/>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Sanofi-Aventis BV</a:t>
                      </a:r>
                    </a:p>
                  </a:txBody>
                  <a:tcPr anchor="ctr"/>
                </a:tc>
              </a:tr>
              <a:tr h="539360">
                <a:tc vMerge="1">
                  <a:txBody>
                    <a:bodyPr/>
                    <a:lstStyle/>
                    <a:p>
                      <a:pPr algn="ctr"/>
                      <a:endParaRPr lang="en-GB" sz="1200" b="1"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cap="none" normalizeH="0" baseline="0" dirty="0" smtClean="0">
                          <a:ln>
                            <a:noFill/>
                          </a:ln>
                          <a:solidFill>
                            <a:schemeClr val="tx1"/>
                          </a:solidFill>
                          <a:effectLst/>
                          <a:latin typeface="+mn-lt"/>
                        </a:rPr>
                        <a:t>Insuline lispro 100 E/ml en 200 E/ml</a:t>
                      </a:r>
                      <a:endParaRPr kumimoji="0" lang="nl-NL" sz="1100" b="1" i="0" u="none" strike="noStrike" cap="none" normalizeH="0" baseline="30000" dirty="0" smtClean="0">
                        <a:ln>
                          <a:noFill/>
                        </a:ln>
                        <a:solidFill>
                          <a:schemeClr val="tx1"/>
                        </a:solidFill>
                        <a:effectLst/>
                        <a:latin typeface="+mn-lt"/>
                      </a:endParaRPr>
                    </a:p>
                  </a:txBody>
                  <a:tcPr anchor="ctr"/>
                </a:tc>
                <a:tc>
                  <a:txBody>
                    <a:bodyPr/>
                    <a:lstStyle/>
                    <a:p>
                      <a:r>
                        <a:rPr lang="en-GB" sz="1100" b="1" dirty="0" smtClean="0">
                          <a:solidFill>
                            <a:schemeClr val="tx1"/>
                          </a:solidFill>
                          <a:effectLst/>
                          <a:latin typeface="+mn-lt"/>
                        </a:rPr>
                        <a:t>Humalog</a:t>
                      </a:r>
                      <a:r>
                        <a:rPr kumimoji="0" lang="nl-NL" sz="1100" b="1" i="0" u="none" strike="noStrike" cap="none" normalizeH="0" baseline="30000" dirty="0" smtClean="0">
                          <a:ln>
                            <a:noFill/>
                          </a:ln>
                          <a:solidFill>
                            <a:schemeClr val="tx1"/>
                          </a:solidFill>
                          <a:effectLst/>
                          <a:latin typeface="+mn-lt"/>
                        </a:rPr>
                        <a:t>®</a:t>
                      </a:r>
                      <a:endParaRPr lang="en-GB" sz="1100" b="1" dirty="0">
                        <a:solidFill>
                          <a:schemeClr val="tx1"/>
                        </a:solidFill>
                        <a:latin typeface="+mn-lt"/>
                      </a:endParaRPr>
                    </a:p>
                  </a:txBody>
                  <a:tcPr anchor="ctr"/>
                </a:tc>
                <a:tc>
                  <a:txBody>
                    <a:bodyPr/>
                    <a:lstStyle/>
                    <a:p>
                      <a:r>
                        <a:rPr lang="en-GB" sz="1100" b="1" dirty="0" smtClean="0">
                          <a:solidFill>
                            <a:schemeClr val="tx1"/>
                          </a:solidFill>
                          <a:latin typeface="+mn-lt"/>
                        </a:rPr>
                        <a:t>Eli Lilly BV</a:t>
                      </a:r>
                      <a:endParaRPr lang="en-GB" sz="1100" b="1" dirty="0">
                        <a:solidFill>
                          <a:schemeClr val="tx1"/>
                        </a:solidFill>
                        <a:latin typeface="+mn-lt"/>
                      </a:endParaRPr>
                    </a:p>
                  </a:txBody>
                  <a:tcPr anchor="ctr"/>
                </a:tc>
              </a:tr>
            </a:tbl>
          </a:graphicData>
        </a:graphic>
      </p:graphicFrame>
      <p:sp>
        <p:nvSpPr>
          <p:cNvPr id="12" name="Rectangle 11"/>
          <p:cNvSpPr/>
          <p:nvPr/>
        </p:nvSpPr>
        <p:spPr>
          <a:xfrm>
            <a:off x="384725" y="313622"/>
            <a:ext cx="5232419" cy="369332"/>
          </a:xfrm>
          <a:prstGeom prst="rect">
            <a:avLst/>
          </a:prstGeom>
        </p:spPr>
        <p:txBody>
          <a:bodyPr wrap="square">
            <a:spAutoFit/>
          </a:bodyPr>
          <a:lstStyle/>
          <a:p>
            <a:r>
              <a:rPr lang="nl-NL" b="1" dirty="0" smtClean="0"/>
              <a:t>Overzicht snelwerkende insulines </a:t>
            </a:r>
            <a:endParaRPr lang="nl-NL" b="1" dirty="0"/>
          </a:p>
        </p:txBody>
      </p:sp>
      <p:pic>
        <p:nvPicPr>
          <p:cNvPr id="4" name="Picture 2" descr="Picture5"/>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15960"/>
          <a:stretch/>
        </p:blipFill>
        <p:spPr bwMode="auto">
          <a:xfrm>
            <a:off x="1650140" y="3026128"/>
            <a:ext cx="5911640" cy="1465207"/>
          </a:xfrm>
          <a:prstGeom prst="roundRect">
            <a:avLst>
              <a:gd name="adj" fmla="val 3344"/>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17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1013" y="4849402"/>
            <a:ext cx="4688115" cy="230832"/>
          </a:xfrm>
          <a:prstGeom prst="rect">
            <a:avLst/>
          </a:prstGeom>
          <a:noFill/>
        </p:spPr>
        <p:txBody>
          <a:bodyPr wrap="square" rtlCol="0">
            <a:spAutoFit/>
          </a:bodyPr>
          <a:lstStyle/>
          <a:p>
            <a:r>
              <a:rPr lang="en-GB" sz="900" dirty="0" err="1" smtClean="0">
                <a:latin typeface="Verdana" panose="020B0604030504040204" pitchFamily="34" charset="0"/>
                <a:ea typeface="Verdana" panose="020B0604030504040204" pitchFamily="34" charset="0"/>
                <a:cs typeface="Verdana" panose="020B0604030504040204" pitchFamily="34" charset="0"/>
              </a:rPr>
              <a:t>Bron</a:t>
            </a:r>
            <a:r>
              <a:rPr lang="en-GB" sz="900" dirty="0" smtClean="0">
                <a:latin typeface="Verdana" panose="020B0604030504040204" pitchFamily="34" charset="0"/>
                <a:ea typeface="Verdana" panose="020B0604030504040204" pitchFamily="34" charset="0"/>
                <a:cs typeface="Verdana" panose="020B0604030504040204" pitchFamily="34" charset="0"/>
              </a:rPr>
              <a:t> betreffende de </a:t>
            </a:r>
            <a:r>
              <a:rPr lang="en-GB" sz="900" dirty="0" err="1" smtClean="0">
                <a:latin typeface="Verdana" panose="020B0604030504040204" pitchFamily="34" charset="0"/>
                <a:ea typeface="Verdana" panose="020B0604030504040204" pitchFamily="34" charset="0"/>
                <a:cs typeface="Verdana" panose="020B0604030504040204" pitchFamily="34" charset="0"/>
              </a:rPr>
              <a:t>geneesmiddelen</a:t>
            </a:r>
            <a:endParaRPr lang="en-GB" sz="9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41753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nl-NL" dirty="0" smtClean="0"/>
              <a:t>Aandachtspunten</a:t>
            </a:r>
          </a:p>
        </p:txBody>
      </p:sp>
      <p:sp>
        <p:nvSpPr>
          <p:cNvPr id="3" name="Content Placeholder 2"/>
          <p:cNvSpPr>
            <a:spLocks noGrp="1"/>
          </p:cNvSpPr>
          <p:nvPr>
            <p:ph idx="1"/>
          </p:nvPr>
        </p:nvSpPr>
        <p:spPr>
          <a:xfrm>
            <a:off x="200079" y="1366462"/>
            <a:ext cx="8510400" cy="2671281"/>
          </a:xfrm>
        </p:spPr>
        <p:txBody>
          <a:bodyPr>
            <a:normAutofit/>
          </a:bodyPr>
          <a:lstStyle/>
          <a:p>
            <a:pPr>
              <a:defRPr/>
            </a:pPr>
            <a:r>
              <a:rPr lang="nl-NL" sz="1600" dirty="0" smtClean="0"/>
              <a:t>Het is niet altijd nodig om bij alle hoofdmaaltijden insuline te geven.</a:t>
            </a:r>
            <a:r>
              <a:rPr lang="nl-NL" sz="1600" baseline="30000" dirty="0" smtClean="0"/>
              <a:t> </a:t>
            </a:r>
          </a:p>
          <a:p>
            <a:pPr>
              <a:defRPr/>
            </a:pPr>
            <a:endParaRPr lang="nl-NL" sz="1600" baseline="30000" dirty="0" smtClean="0"/>
          </a:p>
          <a:p>
            <a:pPr marL="0" indent="0">
              <a:buNone/>
              <a:defRPr/>
            </a:pPr>
            <a:endParaRPr lang="nl-NL" sz="1600" baseline="30000" dirty="0" smtClean="0"/>
          </a:p>
          <a:p>
            <a:pPr>
              <a:defRPr/>
            </a:pPr>
            <a:r>
              <a:rPr lang="nl-NL" sz="1600" dirty="0" smtClean="0"/>
              <a:t>Een basaal-bolusregime kan betekenen dat naast de (middel)langwerkende insuline voor de nacht (=basaal) bij één, twee of drie hoofdmaaltijden een snelwerkende insuline (=bolus) wordt gegeven.</a:t>
            </a:r>
          </a:p>
          <a:p>
            <a:pPr marL="0" indent="0">
              <a:buNone/>
              <a:defRPr/>
            </a:pPr>
            <a:endParaRPr lang="nl-NL" sz="1600" dirty="0" smtClean="0"/>
          </a:p>
          <a:p>
            <a:pPr>
              <a:defRPr/>
            </a:pPr>
            <a:r>
              <a:rPr lang="nl-NL" sz="1600" dirty="0" smtClean="0"/>
              <a:t>Een geleidelijke aanpak is om eerst alleen een snelwerkende insuline te gebruiken voor de hoogst gemeten piek na de meest koolhydraatrijke maaltijd.</a:t>
            </a:r>
          </a:p>
        </p:txBody>
      </p:sp>
      <p:sp>
        <p:nvSpPr>
          <p:cNvPr id="6" name="TextBox 5"/>
          <p:cNvSpPr txBox="1"/>
          <p:nvPr/>
        </p:nvSpPr>
        <p:spPr>
          <a:xfrm>
            <a:off x="229671" y="4839128"/>
            <a:ext cx="7414803" cy="230832"/>
          </a:xfrm>
          <a:prstGeom prst="rect">
            <a:avLst/>
          </a:prstGeom>
          <a:noFill/>
        </p:spPr>
        <p:txBody>
          <a:bodyPr wrap="square" rtlCol="0">
            <a:spAutoFit/>
          </a:bodyPr>
          <a:lstStyle/>
          <a:p>
            <a:r>
              <a:rPr lang="nl-NL" sz="900" dirty="0" smtClean="0">
                <a:latin typeface="Verdana" panose="020B0604030504040204" pitchFamily="34" charset="0"/>
                <a:ea typeface="Verdana" panose="020B0604030504040204" pitchFamily="34" charset="0"/>
                <a:cs typeface="Verdana" panose="020B0604030504040204" pitchFamily="34" charset="0"/>
              </a:rPr>
              <a:t>NHG-standaard Diabetes Mellitus type 2 (derde herziening), Rutten GEHM en anderen. Huisarts Wet 2013;56(10</a:t>
            </a:r>
            <a:r>
              <a:rPr lang="en-GB" sz="900" dirty="0" smtClean="0"/>
              <a:t>)</a:t>
            </a:r>
            <a:endParaRPr lang="en-GB" sz="900" dirty="0"/>
          </a:p>
        </p:txBody>
      </p:sp>
    </p:spTree>
    <p:extLst>
      <p:ext uri="{BB962C8B-B14F-4D97-AF65-F5344CB8AC3E}">
        <p14:creationId xmlns:p14="http://schemas.microsoft.com/office/powerpoint/2010/main" val="30112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22263" y="515938"/>
            <a:ext cx="8515350" cy="390525"/>
          </a:xfrm>
        </p:spPr>
        <p:txBody>
          <a:bodyPr/>
          <a:lstStyle/>
          <a:p>
            <a:r>
              <a:rPr lang="nl-NL" sz="1800" dirty="0" smtClean="0"/>
              <a:t>Medicamenteuze behandeling </a:t>
            </a:r>
          </a:p>
        </p:txBody>
      </p:sp>
      <p:grpSp>
        <p:nvGrpSpPr>
          <p:cNvPr id="16" name="Group 15"/>
          <p:cNvGrpSpPr/>
          <p:nvPr/>
        </p:nvGrpSpPr>
        <p:grpSpPr>
          <a:xfrm>
            <a:off x="1935163" y="1398105"/>
            <a:ext cx="5342879" cy="2696818"/>
            <a:chOff x="138113" y="1803400"/>
            <a:chExt cx="5410200" cy="1536700"/>
          </a:xfrm>
          <a:gradFill>
            <a:gsLst>
              <a:gs pos="0">
                <a:srgbClr val="009FDA"/>
              </a:gs>
              <a:gs pos="66000">
                <a:srgbClr val="001965"/>
              </a:gs>
              <a:gs pos="100000">
                <a:srgbClr val="001965"/>
              </a:gs>
            </a:gsLst>
            <a:lin ang="3000000" scaled="0"/>
          </a:gradFill>
        </p:grpSpPr>
        <p:sp>
          <p:nvSpPr>
            <p:cNvPr id="11" name="Freeform 5"/>
            <p:cNvSpPr>
              <a:spLocks/>
            </p:cNvSpPr>
            <p:nvPr/>
          </p:nvSpPr>
          <p:spPr bwMode="auto">
            <a:xfrm>
              <a:off x="138113" y="1803400"/>
              <a:ext cx="1952625" cy="1536700"/>
            </a:xfrm>
            <a:custGeom>
              <a:avLst/>
              <a:gdLst>
                <a:gd name="T0" fmla="*/ 1072 w 1230"/>
                <a:gd name="T1" fmla="*/ 906 h 968"/>
                <a:gd name="T2" fmla="*/ 1072 w 1230"/>
                <a:gd name="T3" fmla="*/ 906 h 968"/>
                <a:gd name="T4" fmla="*/ 1066 w 1230"/>
                <a:gd name="T5" fmla="*/ 918 h 968"/>
                <a:gd name="T6" fmla="*/ 1056 w 1230"/>
                <a:gd name="T7" fmla="*/ 930 h 968"/>
                <a:gd name="T8" fmla="*/ 1046 w 1230"/>
                <a:gd name="T9" fmla="*/ 940 h 968"/>
                <a:gd name="T10" fmla="*/ 1034 w 1230"/>
                <a:gd name="T11" fmla="*/ 950 h 968"/>
                <a:gd name="T12" fmla="*/ 1020 w 1230"/>
                <a:gd name="T13" fmla="*/ 958 h 968"/>
                <a:gd name="T14" fmla="*/ 1006 w 1230"/>
                <a:gd name="T15" fmla="*/ 964 h 968"/>
                <a:gd name="T16" fmla="*/ 992 w 1230"/>
                <a:gd name="T17" fmla="*/ 966 h 968"/>
                <a:gd name="T18" fmla="*/ 978 w 1230"/>
                <a:gd name="T19" fmla="*/ 968 h 968"/>
                <a:gd name="T20" fmla="*/ 68 w 1230"/>
                <a:gd name="T21" fmla="*/ 968 h 968"/>
                <a:gd name="T22" fmla="*/ 68 w 1230"/>
                <a:gd name="T23" fmla="*/ 968 h 968"/>
                <a:gd name="T24" fmla="*/ 54 w 1230"/>
                <a:gd name="T25" fmla="*/ 966 h 968"/>
                <a:gd name="T26" fmla="*/ 42 w 1230"/>
                <a:gd name="T27" fmla="*/ 962 h 968"/>
                <a:gd name="T28" fmla="*/ 30 w 1230"/>
                <a:gd name="T29" fmla="*/ 956 h 968"/>
                <a:gd name="T30" fmla="*/ 20 w 1230"/>
                <a:gd name="T31" fmla="*/ 948 h 968"/>
                <a:gd name="T32" fmla="*/ 12 w 1230"/>
                <a:gd name="T33" fmla="*/ 938 h 968"/>
                <a:gd name="T34" fmla="*/ 6 w 1230"/>
                <a:gd name="T35" fmla="*/ 926 h 968"/>
                <a:gd name="T36" fmla="*/ 2 w 1230"/>
                <a:gd name="T37" fmla="*/ 914 h 968"/>
                <a:gd name="T38" fmla="*/ 0 w 1230"/>
                <a:gd name="T39" fmla="*/ 900 h 968"/>
                <a:gd name="T40" fmla="*/ 0 w 1230"/>
                <a:gd name="T41" fmla="*/ 546 h 968"/>
                <a:gd name="T42" fmla="*/ 0 w 1230"/>
                <a:gd name="T43" fmla="*/ 546 h 968"/>
                <a:gd name="T44" fmla="*/ 0 w 1230"/>
                <a:gd name="T45" fmla="*/ 410 h 968"/>
                <a:gd name="T46" fmla="*/ 0 w 1230"/>
                <a:gd name="T47" fmla="*/ 68 h 968"/>
                <a:gd name="T48" fmla="*/ 0 w 1230"/>
                <a:gd name="T49" fmla="*/ 68 h 968"/>
                <a:gd name="T50" fmla="*/ 2 w 1230"/>
                <a:gd name="T51" fmla="*/ 54 h 968"/>
                <a:gd name="T52" fmla="*/ 6 w 1230"/>
                <a:gd name="T53" fmla="*/ 42 h 968"/>
                <a:gd name="T54" fmla="*/ 12 w 1230"/>
                <a:gd name="T55" fmla="*/ 30 h 968"/>
                <a:gd name="T56" fmla="*/ 20 w 1230"/>
                <a:gd name="T57" fmla="*/ 20 h 968"/>
                <a:gd name="T58" fmla="*/ 30 w 1230"/>
                <a:gd name="T59" fmla="*/ 12 h 968"/>
                <a:gd name="T60" fmla="*/ 42 w 1230"/>
                <a:gd name="T61" fmla="*/ 6 h 968"/>
                <a:gd name="T62" fmla="*/ 54 w 1230"/>
                <a:gd name="T63" fmla="*/ 2 h 968"/>
                <a:gd name="T64" fmla="*/ 68 w 1230"/>
                <a:gd name="T65" fmla="*/ 0 h 968"/>
                <a:gd name="T66" fmla="*/ 978 w 1230"/>
                <a:gd name="T67" fmla="*/ 0 h 968"/>
                <a:gd name="T68" fmla="*/ 978 w 1230"/>
                <a:gd name="T69" fmla="*/ 0 h 968"/>
                <a:gd name="T70" fmla="*/ 992 w 1230"/>
                <a:gd name="T71" fmla="*/ 2 h 968"/>
                <a:gd name="T72" fmla="*/ 1006 w 1230"/>
                <a:gd name="T73" fmla="*/ 4 h 968"/>
                <a:gd name="T74" fmla="*/ 1020 w 1230"/>
                <a:gd name="T75" fmla="*/ 10 h 968"/>
                <a:gd name="T76" fmla="*/ 1034 w 1230"/>
                <a:gd name="T77" fmla="*/ 18 h 968"/>
                <a:gd name="T78" fmla="*/ 1046 w 1230"/>
                <a:gd name="T79" fmla="*/ 28 h 968"/>
                <a:gd name="T80" fmla="*/ 1056 w 1230"/>
                <a:gd name="T81" fmla="*/ 38 h 968"/>
                <a:gd name="T82" fmla="*/ 1066 w 1230"/>
                <a:gd name="T83" fmla="*/ 50 h 968"/>
                <a:gd name="T84" fmla="*/ 1072 w 1230"/>
                <a:gd name="T85" fmla="*/ 62 h 968"/>
                <a:gd name="T86" fmla="*/ 1220 w 1230"/>
                <a:gd name="T87" fmla="*/ 422 h 968"/>
                <a:gd name="T88" fmla="*/ 1220 w 1230"/>
                <a:gd name="T89" fmla="*/ 422 h 968"/>
                <a:gd name="T90" fmla="*/ 1224 w 1230"/>
                <a:gd name="T91" fmla="*/ 436 h 968"/>
                <a:gd name="T92" fmla="*/ 1228 w 1230"/>
                <a:gd name="T93" fmla="*/ 452 h 968"/>
                <a:gd name="T94" fmla="*/ 1230 w 1230"/>
                <a:gd name="T95" fmla="*/ 468 h 968"/>
                <a:gd name="T96" fmla="*/ 1230 w 1230"/>
                <a:gd name="T97" fmla="*/ 486 h 968"/>
                <a:gd name="T98" fmla="*/ 1230 w 1230"/>
                <a:gd name="T99" fmla="*/ 502 h 968"/>
                <a:gd name="T100" fmla="*/ 1228 w 1230"/>
                <a:gd name="T101" fmla="*/ 520 h 968"/>
                <a:gd name="T102" fmla="*/ 1224 w 1230"/>
                <a:gd name="T103" fmla="*/ 534 h 968"/>
                <a:gd name="T104" fmla="*/ 1220 w 1230"/>
                <a:gd name="T105" fmla="*/ 548 h 968"/>
                <a:gd name="T106" fmla="*/ 1072 w 1230"/>
                <a:gd name="T107"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0" h="968">
                  <a:moveTo>
                    <a:pt x="1072" y="906"/>
                  </a:moveTo>
                  <a:lnTo>
                    <a:pt x="1072" y="906"/>
                  </a:lnTo>
                  <a:lnTo>
                    <a:pt x="1066" y="918"/>
                  </a:lnTo>
                  <a:lnTo>
                    <a:pt x="1056" y="930"/>
                  </a:lnTo>
                  <a:lnTo>
                    <a:pt x="1046" y="940"/>
                  </a:lnTo>
                  <a:lnTo>
                    <a:pt x="1034" y="950"/>
                  </a:lnTo>
                  <a:lnTo>
                    <a:pt x="1020" y="958"/>
                  </a:lnTo>
                  <a:lnTo>
                    <a:pt x="1006" y="964"/>
                  </a:lnTo>
                  <a:lnTo>
                    <a:pt x="992" y="966"/>
                  </a:lnTo>
                  <a:lnTo>
                    <a:pt x="978" y="968"/>
                  </a:lnTo>
                  <a:lnTo>
                    <a:pt x="68" y="968"/>
                  </a:lnTo>
                  <a:lnTo>
                    <a:pt x="68" y="968"/>
                  </a:lnTo>
                  <a:lnTo>
                    <a:pt x="54" y="966"/>
                  </a:lnTo>
                  <a:lnTo>
                    <a:pt x="42" y="962"/>
                  </a:lnTo>
                  <a:lnTo>
                    <a:pt x="30" y="956"/>
                  </a:lnTo>
                  <a:lnTo>
                    <a:pt x="20" y="948"/>
                  </a:lnTo>
                  <a:lnTo>
                    <a:pt x="12" y="938"/>
                  </a:lnTo>
                  <a:lnTo>
                    <a:pt x="6" y="926"/>
                  </a:lnTo>
                  <a:lnTo>
                    <a:pt x="2" y="914"/>
                  </a:lnTo>
                  <a:lnTo>
                    <a:pt x="0" y="900"/>
                  </a:lnTo>
                  <a:lnTo>
                    <a:pt x="0" y="546"/>
                  </a:lnTo>
                  <a:lnTo>
                    <a:pt x="0" y="546"/>
                  </a:lnTo>
                  <a:lnTo>
                    <a:pt x="0" y="410"/>
                  </a:lnTo>
                  <a:lnTo>
                    <a:pt x="0" y="68"/>
                  </a:lnTo>
                  <a:lnTo>
                    <a:pt x="0" y="68"/>
                  </a:lnTo>
                  <a:lnTo>
                    <a:pt x="2" y="54"/>
                  </a:lnTo>
                  <a:lnTo>
                    <a:pt x="6" y="42"/>
                  </a:lnTo>
                  <a:lnTo>
                    <a:pt x="12" y="30"/>
                  </a:lnTo>
                  <a:lnTo>
                    <a:pt x="20" y="20"/>
                  </a:lnTo>
                  <a:lnTo>
                    <a:pt x="30" y="12"/>
                  </a:lnTo>
                  <a:lnTo>
                    <a:pt x="42" y="6"/>
                  </a:lnTo>
                  <a:lnTo>
                    <a:pt x="54" y="2"/>
                  </a:lnTo>
                  <a:lnTo>
                    <a:pt x="68" y="0"/>
                  </a:lnTo>
                  <a:lnTo>
                    <a:pt x="978" y="0"/>
                  </a:lnTo>
                  <a:lnTo>
                    <a:pt x="978" y="0"/>
                  </a:lnTo>
                  <a:lnTo>
                    <a:pt x="992" y="2"/>
                  </a:lnTo>
                  <a:lnTo>
                    <a:pt x="1006" y="4"/>
                  </a:lnTo>
                  <a:lnTo>
                    <a:pt x="1020" y="10"/>
                  </a:lnTo>
                  <a:lnTo>
                    <a:pt x="1034" y="18"/>
                  </a:lnTo>
                  <a:lnTo>
                    <a:pt x="1046" y="28"/>
                  </a:lnTo>
                  <a:lnTo>
                    <a:pt x="1056" y="38"/>
                  </a:lnTo>
                  <a:lnTo>
                    <a:pt x="1066" y="50"/>
                  </a:lnTo>
                  <a:lnTo>
                    <a:pt x="1072" y="62"/>
                  </a:lnTo>
                  <a:lnTo>
                    <a:pt x="1220" y="422"/>
                  </a:lnTo>
                  <a:lnTo>
                    <a:pt x="1220" y="422"/>
                  </a:lnTo>
                  <a:lnTo>
                    <a:pt x="1224" y="436"/>
                  </a:lnTo>
                  <a:lnTo>
                    <a:pt x="1228" y="452"/>
                  </a:lnTo>
                  <a:lnTo>
                    <a:pt x="1230" y="468"/>
                  </a:lnTo>
                  <a:lnTo>
                    <a:pt x="1230" y="486"/>
                  </a:lnTo>
                  <a:lnTo>
                    <a:pt x="1230" y="502"/>
                  </a:lnTo>
                  <a:lnTo>
                    <a:pt x="1228" y="520"/>
                  </a:lnTo>
                  <a:lnTo>
                    <a:pt x="1224" y="534"/>
                  </a:lnTo>
                  <a:lnTo>
                    <a:pt x="1220" y="548"/>
                  </a:lnTo>
                  <a:lnTo>
                    <a:pt x="1072"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dirty="0">
                <a:solidFill>
                  <a:srgbClr val="001965"/>
                </a:solidFill>
              </a:endParaRPr>
            </a:p>
          </p:txBody>
        </p:sp>
        <p:sp>
          <p:nvSpPr>
            <p:cNvPr id="12" name="Freeform 6"/>
            <p:cNvSpPr>
              <a:spLocks/>
            </p:cNvSpPr>
            <p:nvPr/>
          </p:nvSpPr>
          <p:spPr bwMode="auto">
            <a:xfrm>
              <a:off x="1906588" y="1803400"/>
              <a:ext cx="1911350" cy="1536700"/>
            </a:xfrm>
            <a:custGeom>
              <a:avLst/>
              <a:gdLst>
                <a:gd name="T0" fmla="*/ 1046 w 1204"/>
                <a:gd name="T1" fmla="*/ 906 h 968"/>
                <a:gd name="T2" fmla="*/ 1046 w 1204"/>
                <a:gd name="T3" fmla="*/ 906 h 968"/>
                <a:gd name="T4" fmla="*/ 1040 w 1204"/>
                <a:gd name="T5" fmla="*/ 918 h 968"/>
                <a:gd name="T6" fmla="*/ 1032 w 1204"/>
                <a:gd name="T7" fmla="*/ 930 h 968"/>
                <a:gd name="T8" fmla="*/ 1020 w 1204"/>
                <a:gd name="T9" fmla="*/ 940 h 968"/>
                <a:gd name="T10" fmla="*/ 1008 w 1204"/>
                <a:gd name="T11" fmla="*/ 950 h 968"/>
                <a:gd name="T12" fmla="*/ 996 w 1204"/>
                <a:gd name="T13" fmla="*/ 958 h 968"/>
                <a:gd name="T14" fmla="*/ 982 w 1204"/>
                <a:gd name="T15" fmla="*/ 964 h 968"/>
                <a:gd name="T16" fmla="*/ 968 w 1204"/>
                <a:gd name="T17" fmla="*/ 966 h 968"/>
                <a:gd name="T18" fmla="*/ 952 w 1204"/>
                <a:gd name="T19" fmla="*/ 968 h 968"/>
                <a:gd name="T20" fmla="*/ 46 w 1204"/>
                <a:gd name="T21" fmla="*/ 968 h 968"/>
                <a:gd name="T22" fmla="*/ 46 w 1204"/>
                <a:gd name="T23" fmla="*/ 968 h 968"/>
                <a:gd name="T24" fmla="*/ 34 w 1204"/>
                <a:gd name="T25" fmla="*/ 966 h 968"/>
                <a:gd name="T26" fmla="*/ 22 w 1204"/>
                <a:gd name="T27" fmla="*/ 964 h 968"/>
                <a:gd name="T28" fmla="*/ 12 w 1204"/>
                <a:gd name="T29" fmla="*/ 958 h 968"/>
                <a:gd name="T30" fmla="*/ 6 w 1204"/>
                <a:gd name="T31" fmla="*/ 950 h 968"/>
                <a:gd name="T32" fmla="*/ 2 w 1204"/>
                <a:gd name="T33" fmla="*/ 940 h 968"/>
                <a:gd name="T34" fmla="*/ 0 w 1204"/>
                <a:gd name="T35" fmla="*/ 930 h 968"/>
                <a:gd name="T36" fmla="*/ 0 w 1204"/>
                <a:gd name="T37" fmla="*/ 918 h 968"/>
                <a:gd name="T38" fmla="*/ 4 w 1204"/>
                <a:gd name="T39" fmla="*/ 906 h 968"/>
                <a:gd name="T40" fmla="*/ 152 w 1204"/>
                <a:gd name="T41" fmla="*/ 546 h 968"/>
                <a:gd name="T42" fmla="*/ 152 w 1204"/>
                <a:gd name="T43" fmla="*/ 546 h 968"/>
                <a:gd name="T44" fmla="*/ 156 w 1204"/>
                <a:gd name="T45" fmla="*/ 532 h 968"/>
                <a:gd name="T46" fmla="*/ 160 w 1204"/>
                <a:gd name="T47" fmla="*/ 516 h 968"/>
                <a:gd name="T48" fmla="*/ 162 w 1204"/>
                <a:gd name="T49" fmla="*/ 500 h 968"/>
                <a:gd name="T50" fmla="*/ 162 w 1204"/>
                <a:gd name="T51" fmla="*/ 482 h 968"/>
                <a:gd name="T52" fmla="*/ 162 w 1204"/>
                <a:gd name="T53" fmla="*/ 466 h 968"/>
                <a:gd name="T54" fmla="*/ 160 w 1204"/>
                <a:gd name="T55" fmla="*/ 448 h 968"/>
                <a:gd name="T56" fmla="*/ 156 w 1204"/>
                <a:gd name="T57" fmla="*/ 434 h 968"/>
                <a:gd name="T58" fmla="*/ 152 w 1204"/>
                <a:gd name="T59" fmla="*/ 420 h 968"/>
                <a:gd name="T60" fmla="*/ 4 w 1204"/>
                <a:gd name="T61" fmla="*/ 62 h 968"/>
                <a:gd name="T62" fmla="*/ 4 w 1204"/>
                <a:gd name="T63" fmla="*/ 62 h 968"/>
                <a:gd name="T64" fmla="*/ 0 w 1204"/>
                <a:gd name="T65" fmla="*/ 50 h 968"/>
                <a:gd name="T66" fmla="*/ 0 w 1204"/>
                <a:gd name="T67" fmla="*/ 38 h 968"/>
                <a:gd name="T68" fmla="*/ 2 w 1204"/>
                <a:gd name="T69" fmla="*/ 28 h 968"/>
                <a:gd name="T70" fmla="*/ 6 w 1204"/>
                <a:gd name="T71" fmla="*/ 18 h 968"/>
                <a:gd name="T72" fmla="*/ 12 w 1204"/>
                <a:gd name="T73" fmla="*/ 10 h 968"/>
                <a:gd name="T74" fmla="*/ 22 w 1204"/>
                <a:gd name="T75" fmla="*/ 4 h 968"/>
                <a:gd name="T76" fmla="*/ 34 w 1204"/>
                <a:gd name="T77" fmla="*/ 2 h 968"/>
                <a:gd name="T78" fmla="*/ 46 w 1204"/>
                <a:gd name="T79" fmla="*/ 0 h 968"/>
                <a:gd name="T80" fmla="*/ 952 w 1204"/>
                <a:gd name="T81" fmla="*/ 0 h 968"/>
                <a:gd name="T82" fmla="*/ 952 w 1204"/>
                <a:gd name="T83" fmla="*/ 0 h 968"/>
                <a:gd name="T84" fmla="*/ 968 w 1204"/>
                <a:gd name="T85" fmla="*/ 2 h 968"/>
                <a:gd name="T86" fmla="*/ 982 w 1204"/>
                <a:gd name="T87" fmla="*/ 4 h 968"/>
                <a:gd name="T88" fmla="*/ 996 w 1204"/>
                <a:gd name="T89" fmla="*/ 10 h 968"/>
                <a:gd name="T90" fmla="*/ 1008 w 1204"/>
                <a:gd name="T91" fmla="*/ 18 h 968"/>
                <a:gd name="T92" fmla="*/ 1020 w 1204"/>
                <a:gd name="T93" fmla="*/ 28 h 968"/>
                <a:gd name="T94" fmla="*/ 1032 w 1204"/>
                <a:gd name="T95" fmla="*/ 38 h 968"/>
                <a:gd name="T96" fmla="*/ 1040 w 1204"/>
                <a:gd name="T97" fmla="*/ 50 h 968"/>
                <a:gd name="T98" fmla="*/ 1046 w 1204"/>
                <a:gd name="T99" fmla="*/ 62 h 968"/>
                <a:gd name="T100" fmla="*/ 1194 w 1204"/>
                <a:gd name="T101" fmla="*/ 422 h 968"/>
                <a:gd name="T102" fmla="*/ 1194 w 1204"/>
                <a:gd name="T103" fmla="*/ 422 h 968"/>
                <a:gd name="T104" fmla="*/ 1200 w 1204"/>
                <a:gd name="T105" fmla="*/ 436 h 968"/>
                <a:gd name="T106" fmla="*/ 1202 w 1204"/>
                <a:gd name="T107" fmla="*/ 452 h 968"/>
                <a:gd name="T108" fmla="*/ 1204 w 1204"/>
                <a:gd name="T109" fmla="*/ 468 h 968"/>
                <a:gd name="T110" fmla="*/ 1204 w 1204"/>
                <a:gd name="T111" fmla="*/ 486 h 968"/>
                <a:gd name="T112" fmla="*/ 1204 w 1204"/>
                <a:gd name="T113" fmla="*/ 502 h 968"/>
                <a:gd name="T114" fmla="*/ 1202 w 1204"/>
                <a:gd name="T115" fmla="*/ 520 h 968"/>
                <a:gd name="T116" fmla="*/ 1198 w 1204"/>
                <a:gd name="T117" fmla="*/ 534 h 968"/>
                <a:gd name="T118" fmla="*/ 1194 w 1204"/>
                <a:gd name="T119" fmla="*/ 548 h 968"/>
                <a:gd name="T120" fmla="*/ 1046 w 1204"/>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4" h="968">
                  <a:moveTo>
                    <a:pt x="1046" y="906"/>
                  </a:moveTo>
                  <a:lnTo>
                    <a:pt x="1046" y="906"/>
                  </a:lnTo>
                  <a:lnTo>
                    <a:pt x="1040" y="918"/>
                  </a:lnTo>
                  <a:lnTo>
                    <a:pt x="1032" y="930"/>
                  </a:lnTo>
                  <a:lnTo>
                    <a:pt x="1020" y="940"/>
                  </a:lnTo>
                  <a:lnTo>
                    <a:pt x="1008" y="950"/>
                  </a:lnTo>
                  <a:lnTo>
                    <a:pt x="996" y="958"/>
                  </a:lnTo>
                  <a:lnTo>
                    <a:pt x="982" y="964"/>
                  </a:lnTo>
                  <a:lnTo>
                    <a:pt x="968" y="966"/>
                  </a:lnTo>
                  <a:lnTo>
                    <a:pt x="952" y="968"/>
                  </a:lnTo>
                  <a:lnTo>
                    <a:pt x="46" y="968"/>
                  </a:lnTo>
                  <a:lnTo>
                    <a:pt x="46" y="968"/>
                  </a:lnTo>
                  <a:lnTo>
                    <a:pt x="34" y="966"/>
                  </a:lnTo>
                  <a:lnTo>
                    <a:pt x="22" y="964"/>
                  </a:lnTo>
                  <a:lnTo>
                    <a:pt x="12" y="958"/>
                  </a:lnTo>
                  <a:lnTo>
                    <a:pt x="6" y="950"/>
                  </a:lnTo>
                  <a:lnTo>
                    <a:pt x="2" y="940"/>
                  </a:lnTo>
                  <a:lnTo>
                    <a:pt x="0" y="930"/>
                  </a:lnTo>
                  <a:lnTo>
                    <a:pt x="0" y="918"/>
                  </a:lnTo>
                  <a:lnTo>
                    <a:pt x="4" y="906"/>
                  </a:lnTo>
                  <a:lnTo>
                    <a:pt x="152" y="546"/>
                  </a:lnTo>
                  <a:lnTo>
                    <a:pt x="152" y="546"/>
                  </a:lnTo>
                  <a:lnTo>
                    <a:pt x="156" y="532"/>
                  </a:lnTo>
                  <a:lnTo>
                    <a:pt x="160" y="516"/>
                  </a:lnTo>
                  <a:lnTo>
                    <a:pt x="162" y="500"/>
                  </a:lnTo>
                  <a:lnTo>
                    <a:pt x="162" y="482"/>
                  </a:lnTo>
                  <a:lnTo>
                    <a:pt x="162" y="466"/>
                  </a:lnTo>
                  <a:lnTo>
                    <a:pt x="160" y="448"/>
                  </a:lnTo>
                  <a:lnTo>
                    <a:pt x="156" y="434"/>
                  </a:lnTo>
                  <a:lnTo>
                    <a:pt x="152" y="420"/>
                  </a:lnTo>
                  <a:lnTo>
                    <a:pt x="4" y="62"/>
                  </a:lnTo>
                  <a:lnTo>
                    <a:pt x="4" y="62"/>
                  </a:lnTo>
                  <a:lnTo>
                    <a:pt x="0" y="50"/>
                  </a:lnTo>
                  <a:lnTo>
                    <a:pt x="0" y="38"/>
                  </a:lnTo>
                  <a:lnTo>
                    <a:pt x="2" y="28"/>
                  </a:lnTo>
                  <a:lnTo>
                    <a:pt x="6" y="18"/>
                  </a:lnTo>
                  <a:lnTo>
                    <a:pt x="12" y="10"/>
                  </a:lnTo>
                  <a:lnTo>
                    <a:pt x="22" y="4"/>
                  </a:lnTo>
                  <a:lnTo>
                    <a:pt x="34" y="2"/>
                  </a:lnTo>
                  <a:lnTo>
                    <a:pt x="46" y="0"/>
                  </a:lnTo>
                  <a:lnTo>
                    <a:pt x="952" y="0"/>
                  </a:lnTo>
                  <a:lnTo>
                    <a:pt x="952" y="0"/>
                  </a:lnTo>
                  <a:lnTo>
                    <a:pt x="968" y="2"/>
                  </a:lnTo>
                  <a:lnTo>
                    <a:pt x="982" y="4"/>
                  </a:lnTo>
                  <a:lnTo>
                    <a:pt x="996" y="10"/>
                  </a:lnTo>
                  <a:lnTo>
                    <a:pt x="1008" y="18"/>
                  </a:lnTo>
                  <a:lnTo>
                    <a:pt x="1020" y="28"/>
                  </a:lnTo>
                  <a:lnTo>
                    <a:pt x="1032" y="38"/>
                  </a:lnTo>
                  <a:lnTo>
                    <a:pt x="1040" y="50"/>
                  </a:lnTo>
                  <a:lnTo>
                    <a:pt x="1046" y="62"/>
                  </a:lnTo>
                  <a:lnTo>
                    <a:pt x="1194" y="422"/>
                  </a:lnTo>
                  <a:lnTo>
                    <a:pt x="1194" y="422"/>
                  </a:lnTo>
                  <a:lnTo>
                    <a:pt x="1200" y="436"/>
                  </a:lnTo>
                  <a:lnTo>
                    <a:pt x="1202" y="452"/>
                  </a:lnTo>
                  <a:lnTo>
                    <a:pt x="1204" y="468"/>
                  </a:lnTo>
                  <a:lnTo>
                    <a:pt x="1204" y="486"/>
                  </a:lnTo>
                  <a:lnTo>
                    <a:pt x="1204" y="502"/>
                  </a:lnTo>
                  <a:lnTo>
                    <a:pt x="1202" y="520"/>
                  </a:lnTo>
                  <a:lnTo>
                    <a:pt x="1198" y="534"/>
                  </a:lnTo>
                  <a:lnTo>
                    <a:pt x="1194" y="548"/>
                  </a:lnTo>
                  <a:lnTo>
                    <a:pt x="1046"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sp>
          <p:nvSpPr>
            <p:cNvPr id="13" name="Freeform 7"/>
            <p:cNvSpPr>
              <a:spLocks/>
            </p:cNvSpPr>
            <p:nvPr/>
          </p:nvSpPr>
          <p:spPr bwMode="auto">
            <a:xfrm>
              <a:off x="3633788" y="1803400"/>
              <a:ext cx="1914525" cy="1536700"/>
            </a:xfrm>
            <a:custGeom>
              <a:avLst/>
              <a:gdLst>
                <a:gd name="T0" fmla="*/ 1048 w 1206"/>
                <a:gd name="T1" fmla="*/ 906 h 968"/>
                <a:gd name="T2" fmla="*/ 1048 w 1206"/>
                <a:gd name="T3" fmla="*/ 906 h 968"/>
                <a:gd name="T4" fmla="*/ 1042 w 1206"/>
                <a:gd name="T5" fmla="*/ 918 h 968"/>
                <a:gd name="T6" fmla="*/ 1032 w 1206"/>
                <a:gd name="T7" fmla="*/ 930 h 968"/>
                <a:gd name="T8" fmla="*/ 1022 w 1206"/>
                <a:gd name="T9" fmla="*/ 940 h 968"/>
                <a:gd name="T10" fmla="*/ 1010 w 1206"/>
                <a:gd name="T11" fmla="*/ 950 h 968"/>
                <a:gd name="T12" fmla="*/ 996 w 1206"/>
                <a:gd name="T13" fmla="*/ 958 h 968"/>
                <a:gd name="T14" fmla="*/ 982 w 1206"/>
                <a:gd name="T15" fmla="*/ 964 h 968"/>
                <a:gd name="T16" fmla="*/ 968 w 1206"/>
                <a:gd name="T17" fmla="*/ 966 h 968"/>
                <a:gd name="T18" fmla="*/ 954 w 1206"/>
                <a:gd name="T19" fmla="*/ 968 h 968"/>
                <a:gd name="T20" fmla="*/ 48 w 1206"/>
                <a:gd name="T21" fmla="*/ 968 h 968"/>
                <a:gd name="T22" fmla="*/ 48 w 1206"/>
                <a:gd name="T23" fmla="*/ 968 h 968"/>
                <a:gd name="T24" fmla="*/ 34 w 1206"/>
                <a:gd name="T25" fmla="*/ 966 h 968"/>
                <a:gd name="T26" fmla="*/ 24 w 1206"/>
                <a:gd name="T27" fmla="*/ 964 h 968"/>
                <a:gd name="T28" fmla="*/ 14 w 1206"/>
                <a:gd name="T29" fmla="*/ 958 h 968"/>
                <a:gd name="T30" fmla="*/ 8 w 1206"/>
                <a:gd name="T31" fmla="*/ 950 h 968"/>
                <a:gd name="T32" fmla="*/ 2 w 1206"/>
                <a:gd name="T33" fmla="*/ 940 h 968"/>
                <a:gd name="T34" fmla="*/ 0 w 1206"/>
                <a:gd name="T35" fmla="*/ 930 h 968"/>
                <a:gd name="T36" fmla="*/ 2 w 1206"/>
                <a:gd name="T37" fmla="*/ 918 h 968"/>
                <a:gd name="T38" fmla="*/ 6 w 1206"/>
                <a:gd name="T39" fmla="*/ 906 h 968"/>
                <a:gd name="T40" fmla="*/ 152 w 1206"/>
                <a:gd name="T41" fmla="*/ 546 h 968"/>
                <a:gd name="T42" fmla="*/ 152 w 1206"/>
                <a:gd name="T43" fmla="*/ 546 h 968"/>
                <a:gd name="T44" fmla="*/ 158 w 1206"/>
                <a:gd name="T45" fmla="*/ 532 h 968"/>
                <a:gd name="T46" fmla="*/ 160 w 1206"/>
                <a:gd name="T47" fmla="*/ 516 h 968"/>
                <a:gd name="T48" fmla="*/ 162 w 1206"/>
                <a:gd name="T49" fmla="*/ 500 h 968"/>
                <a:gd name="T50" fmla="*/ 164 w 1206"/>
                <a:gd name="T51" fmla="*/ 482 h 968"/>
                <a:gd name="T52" fmla="*/ 162 w 1206"/>
                <a:gd name="T53" fmla="*/ 466 h 968"/>
                <a:gd name="T54" fmla="*/ 160 w 1206"/>
                <a:gd name="T55" fmla="*/ 448 h 968"/>
                <a:gd name="T56" fmla="*/ 158 w 1206"/>
                <a:gd name="T57" fmla="*/ 434 h 968"/>
                <a:gd name="T58" fmla="*/ 152 w 1206"/>
                <a:gd name="T59" fmla="*/ 420 h 968"/>
                <a:gd name="T60" fmla="*/ 6 w 1206"/>
                <a:gd name="T61" fmla="*/ 62 h 968"/>
                <a:gd name="T62" fmla="*/ 6 w 1206"/>
                <a:gd name="T63" fmla="*/ 62 h 968"/>
                <a:gd name="T64" fmla="*/ 2 w 1206"/>
                <a:gd name="T65" fmla="*/ 50 h 968"/>
                <a:gd name="T66" fmla="*/ 0 w 1206"/>
                <a:gd name="T67" fmla="*/ 38 h 968"/>
                <a:gd name="T68" fmla="*/ 2 w 1206"/>
                <a:gd name="T69" fmla="*/ 28 h 968"/>
                <a:gd name="T70" fmla="*/ 8 w 1206"/>
                <a:gd name="T71" fmla="*/ 18 h 968"/>
                <a:gd name="T72" fmla="*/ 14 w 1206"/>
                <a:gd name="T73" fmla="*/ 10 h 968"/>
                <a:gd name="T74" fmla="*/ 24 w 1206"/>
                <a:gd name="T75" fmla="*/ 4 h 968"/>
                <a:gd name="T76" fmla="*/ 34 w 1206"/>
                <a:gd name="T77" fmla="*/ 2 h 968"/>
                <a:gd name="T78" fmla="*/ 48 w 1206"/>
                <a:gd name="T79" fmla="*/ 0 h 968"/>
                <a:gd name="T80" fmla="*/ 954 w 1206"/>
                <a:gd name="T81" fmla="*/ 0 h 968"/>
                <a:gd name="T82" fmla="*/ 954 w 1206"/>
                <a:gd name="T83" fmla="*/ 0 h 968"/>
                <a:gd name="T84" fmla="*/ 968 w 1206"/>
                <a:gd name="T85" fmla="*/ 2 h 968"/>
                <a:gd name="T86" fmla="*/ 982 w 1206"/>
                <a:gd name="T87" fmla="*/ 4 h 968"/>
                <a:gd name="T88" fmla="*/ 996 w 1206"/>
                <a:gd name="T89" fmla="*/ 10 h 968"/>
                <a:gd name="T90" fmla="*/ 1010 w 1206"/>
                <a:gd name="T91" fmla="*/ 18 h 968"/>
                <a:gd name="T92" fmla="*/ 1022 w 1206"/>
                <a:gd name="T93" fmla="*/ 28 h 968"/>
                <a:gd name="T94" fmla="*/ 1032 w 1206"/>
                <a:gd name="T95" fmla="*/ 38 h 968"/>
                <a:gd name="T96" fmla="*/ 1042 w 1206"/>
                <a:gd name="T97" fmla="*/ 50 h 968"/>
                <a:gd name="T98" fmla="*/ 1048 w 1206"/>
                <a:gd name="T99" fmla="*/ 62 h 968"/>
                <a:gd name="T100" fmla="*/ 1196 w 1206"/>
                <a:gd name="T101" fmla="*/ 422 h 968"/>
                <a:gd name="T102" fmla="*/ 1196 w 1206"/>
                <a:gd name="T103" fmla="*/ 422 h 968"/>
                <a:gd name="T104" fmla="*/ 1200 w 1206"/>
                <a:gd name="T105" fmla="*/ 436 h 968"/>
                <a:gd name="T106" fmla="*/ 1204 w 1206"/>
                <a:gd name="T107" fmla="*/ 452 h 968"/>
                <a:gd name="T108" fmla="*/ 1206 w 1206"/>
                <a:gd name="T109" fmla="*/ 468 h 968"/>
                <a:gd name="T110" fmla="*/ 1206 w 1206"/>
                <a:gd name="T111" fmla="*/ 486 h 968"/>
                <a:gd name="T112" fmla="*/ 1206 w 1206"/>
                <a:gd name="T113" fmla="*/ 502 h 968"/>
                <a:gd name="T114" fmla="*/ 1204 w 1206"/>
                <a:gd name="T115" fmla="*/ 520 h 968"/>
                <a:gd name="T116" fmla="*/ 1200 w 1206"/>
                <a:gd name="T117" fmla="*/ 534 h 968"/>
                <a:gd name="T118" fmla="*/ 1196 w 1206"/>
                <a:gd name="T119" fmla="*/ 548 h 968"/>
                <a:gd name="T120" fmla="*/ 1048 w 1206"/>
                <a:gd name="T121" fmla="*/ 90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6" h="968">
                  <a:moveTo>
                    <a:pt x="1048" y="906"/>
                  </a:moveTo>
                  <a:lnTo>
                    <a:pt x="1048" y="906"/>
                  </a:lnTo>
                  <a:lnTo>
                    <a:pt x="1042" y="918"/>
                  </a:lnTo>
                  <a:lnTo>
                    <a:pt x="1032" y="930"/>
                  </a:lnTo>
                  <a:lnTo>
                    <a:pt x="1022" y="940"/>
                  </a:lnTo>
                  <a:lnTo>
                    <a:pt x="1010" y="950"/>
                  </a:lnTo>
                  <a:lnTo>
                    <a:pt x="996" y="958"/>
                  </a:lnTo>
                  <a:lnTo>
                    <a:pt x="982" y="964"/>
                  </a:lnTo>
                  <a:lnTo>
                    <a:pt x="968" y="966"/>
                  </a:lnTo>
                  <a:lnTo>
                    <a:pt x="954" y="968"/>
                  </a:lnTo>
                  <a:lnTo>
                    <a:pt x="48" y="968"/>
                  </a:lnTo>
                  <a:lnTo>
                    <a:pt x="48" y="968"/>
                  </a:lnTo>
                  <a:lnTo>
                    <a:pt x="34" y="966"/>
                  </a:lnTo>
                  <a:lnTo>
                    <a:pt x="24" y="964"/>
                  </a:lnTo>
                  <a:lnTo>
                    <a:pt x="14" y="958"/>
                  </a:lnTo>
                  <a:lnTo>
                    <a:pt x="8" y="950"/>
                  </a:lnTo>
                  <a:lnTo>
                    <a:pt x="2" y="940"/>
                  </a:lnTo>
                  <a:lnTo>
                    <a:pt x="0" y="930"/>
                  </a:lnTo>
                  <a:lnTo>
                    <a:pt x="2" y="918"/>
                  </a:lnTo>
                  <a:lnTo>
                    <a:pt x="6" y="906"/>
                  </a:lnTo>
                  <a:lnTo>
                    <a:pt x="152" y="546"/>
                  </a:lnTo>
                  <a:lnTo>
                    <a:pt x="152" y="546"/>
                  </a:lnTo>
                  <a:lnTo>
                    <a:pt x="158" y="532"/>
                  </a:lnTo>
                  <a:lnTo>
                    <a:pt x="160" y="516"/>
                  </a:lnTo>
                  <a:lnTo>
                    <a:pt x="162" y="500"/>
                  </a:lnTo>
                  <a:lnTo>
                    <a:pt x="164" y="482"/>
                  </a:lnTo>
                  <a:lnTo>
                    <a:pt x="162" y="466"/>
                  </a:lnTo>
                  <a:lnTo>
                    <a:pt x="160" y="448"/>
                  </a:lnTo>
                  <a:lnTo>
                    <a:pt x="158" y="434"/>
                  </a:lnTo>
                  <a:lnTo>
                    <a:pt x="152" y="420"/>
                  </a:lnTo>
                  <a:lnTo>
                    <a:pt x="6" y="62"/>
                  </a:lnTo>
                  <a:lnTo>
                    <a:pt x="6" y="62"/>
                  </a:lnTo>
                  <a:lnTo>
                    <a:pt x="2" y="50"/>
                  </a:lnTo>
                  <a:lnTo>
                    <a:pt x="0" y="38"/>
                  </a:lnTo>
                  <a:lnTo>
                    <a:pt x="2" y="28"/>
                  </a:lnTo>
                  <a:lnTo>
                    <a:pt x="8" y="18"/>
                  </a:lnTo>
                  <a:lnTo>
                    <a:pt x="14" y="10"/>
                  </a:lnTo>
                  <a:lnTo>
                    <a:pt x="24" y="4"/>
                  </a:lnTo>
                  <a:lnTo>
                    <a:pt x="34" y="2"/>
                  </a:lnTo>
                  <a:lnTo>
                    <a:pt x="48" y="0"/>
                  </a:lnTo>
                  <a:lnTo>
                    <a:pt x="954" y="0"/>
                  </a:lnTo>
                  <a:lnTo>
                    <a:pt x="954" y="0"/>
                  </a:lnTo>
                  <a:lnTo>
                    <a:pt x="968" y="2"/>
                  </a:lnTo>
                  <a:lnTo>
                    <a:pt x="982" y="4"/>
                  </a:lnTo>
                  <a:lnTo>
                    <a:pt x="996" y="10"/>
                  </a:lnTo>
                  <a:lnTo>
                    <a:pt x="1010" y="18"/>
                  </a:lnTo>
                  <a:lnTo>
                    <a:pt x="1022" y="28"/>
                  </a:lnTo>
                  <a:lnTo>
                    <a:pt x="1032" y="38"/>
                  </a:lnTo>
                  <a:lnTo>
                    <a:pt x="1042" y="50"/>
                  </a:lnTo>
                  <a:lnTo>
                    <a:pt x="1048" y="62"/>
                  </a:lnTo>
                  <a:lnTo>
                    <a:pt x="1196" y="422"/>
                  </a:lnTo>
                  <a:lnTo>
                    <a:pt x="1196" y="422"/>
                  </a:lnTo>
                  <a:lnTo>
                    <a:pt x="1200" y="436"/>
                  </a:lnTo>
                  <a:lnTo>
                    <a:pt x="1204" y="452"/>
                  </a:lnTo>
                  <a:lnTo>
                    <a:pt x="1206" y="468"/>
                  </a:lnTo>
                  <a:lnTo>
                    <a:pt x="1206" y="486"/>
                  </a:lnTo>
                  <a:lnTo>
                    <a:pt x="1206" y="502"/>
                  </a:lnTo>
                  <a:lnTo>
                    <a:pt x="1204" y="520"/>
                  </a:lnTo>
                  <a:lnTo>
                    <a:pt x="1200" y="534"/>
                  </a:lnTo>
                  <a:lnTo>
                    <a:pt x="1196" y="548"/>
                  </a:lnTo>
                  <a:lnTo>
                    <a:pt x="1048"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solidFill>
                  <a:srgbClr val="001965"/>
                </a:solidFill>
              </a:endParaRPr>
            </a:p>
          </p:txBody>
        </p:sp>
      </p:grpSp>
      <p:sp>
        <p:nvSpPr>
          <p:cNvPr id="39943" name="Text Box 52"/>
          <p:cNvSpPr txBox="1">
            <a:spLocks noChangeAspect="1" noChangeArrowheads="1"/>
          </p:cNvSpPr>
          <p:nvPr/>
        </p:nvSpPr>
        <p:spPr bwMode="gray">
          <a:xfrm>
            <a:off x="271670" y="1769165"/>
            <a:ext cx="1663493" cy="11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endParaRPr lang="nl-NL" sz="12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39944" name="Text Box 52"/>
          <p:cNvSpPr txBox="1">
            <a:spLocks noChangeArrowheads="1"/>
          </p:cNvSpPr>
          <p:nvPr/>
        </p:nvSpPr>
        <p:spPr bwMode="gray">
          <a:xfrm>
            <a:off x="2100471" y="1769165"/>
            <a:ext cx="1613078" cy="12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Stap 1</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Start met metformine</a:t>
            </a:r>
            <a:endParaRPr lang="nl-NL" sz="1100" noProof="1">
              <a:solidFill>
                <a:srgbClr val="FFFFFF"/>
              </a:solidFill>
              <a:ea typeface="MS PGothic" pitchFamily="34" charset="-128"/>
            </a:endParaRPr>
          </a:p>
        </p:txBody>
      </p:sp>
      <p:sp>
        <p:nvSpPr>
          <p:cNvPr id="17" name="Text Box 52"/>
          <p:cNvSpPr txBox="1">
            <a:spLocks noChangeArrowheads="1"/>
          </p:cNvSpPr>
          <p:nvPr/>
        </p:nvSpPr>
        <p:spPr bwMode="gray">
          <a:xfrm>
            <a:off x="3969026" y="1769163"/>
            <a:ext cx="1583634" cy="237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2</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een SU toe*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8" name="Text Box 52"/>
          <p:cNvSpPr txBox="1">
            <a:spLocks noChangeArrowheads="1"/>
          </p:cNvSpPr>
          <p:nvPr/>
        </p:nvSpPr>
        <p:spPr bwMode="gray">
          <a:xfrm>
            <a:off x="5685182" y="1769165"/>
            <a:ext cx="1501431" cy="195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3</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Voeg NPH-insuline eenmaaldaags toe </a:t>
            </a:r>
            <a:r>
              <a:rPr lang="nl-NL" sz="1100" baseline="30000" noProof="1" smtClean="0">
                <a:solidFill>
                  <a:srgbClr val="FFFFFF"/>
                </a:solidFill>
                <a:ea typeface="MS PGothic" pitchFamily="34" charset="-128"/>
              </a:rPr>
              <a:t>†</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19" name="Text Box 52"/>
          <p:cNvSpPr txBox="1">
            <a:spLocks noChangeArrowheads="1"/>
          </p:cNvSpPr>
          <p:nvPr/>
        </p:nvSpPr>
        <p:spPr bwMode="gray">
          <a:xfrm>
            <a:off x="7275443" y="1769164"/>
            <a:ext cx="1393581" cy="18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4" rIns="101608" bIns="50804">
            <a:spAutoFit/>
          </a:bodyPr>
          <a:lstStyle>
            <a:lvl1pPr defTabSz="890588" eaLnBrk="0" hangingPunct="0">
              <a:defRPr>
                <a:solidFill>
                  <a:schemeClr val="tx1"/>
                </a:solidFill>
                <a:latin typeface="Verdana" pitchFamily="34" charset="0"/>
                <a:cs typeface="Arial" charset="0"/>
              </a:defRPr>
            </a:lvl1pPr>
            <a:lvl2pPr marL="742950" indent="-285750" defTabSz="890588" eaLnBrk="0" hangingPunct="0">
              <a:defRPr>
                <a:solidFill>
                  <a:schemeClr val="tx1"/>
                </a:solidFill>
                <a:latin typeface="Verdana" pitchFamily="34" charset="0"/>
                <a:cs typeface="Arial" charset="0"/>
              </a:defRPr>
            </a:lvl2pPr>
            <a:lvl3pPr marL="1143000" indent="-228600" defTabSz="890588" eaLnBrk="0" hangingPunct="0">
              <a:defRPr>
                <a:solidFill>
                  <a:schemeClr val="tx1"/>
                </a:solidFill>
                <a:latin typeface="Verdana" pitchFamily="34" charset="0"/>
                <a:cs typeface="Arial" charset="0"/>
              </a:defRPr>
            </a:lvl3pPr>
            <a:lvl4pPr marL="1600200" indent="-228600" defTabSz="890588" eaLnBrk="0" hangingPunct="0">
              <a:defRPr>
                <a:solidFill>
                  <a:schemeClr val="tx1"/>
                </a:solidFill>
                <a:latin typeface="Verdana" pitchFamily="34" charset="0"/>
                <a:cs typeface="Arial" charset="0"/>
              </a:defRPr>
            </a:lvl4pPr>
            <a:lvl5pPr marL="2057400" indent="-228600" defTabSz="890588" eaLnBrk="0" hangingPunct="0">
              <a:defRPr>
                <a:solidFill>
                  <a:schemeClr val="tx1"/>
                </a:solidFill>
                <a:latin typeface="Verdana" pitchFamily="34" charset="0"/>
                <a:cs typeface="Arial" charset="0"/>
              </a:defRPr>
            </a:lvl5pPr>
            <a:lvl6pPr marL="2514600" indent="-228600" defTabSz="890588" eaLnBrk="0" fontAlgn="base" hangingPunct="0">
              <a:spcBef>
                <a:spcPct val="0"/>
              </a:spcBef>
              <a:spcAft>
                <a:spcPct val="0"/>
              </a:spcAft>
              <a:defRPr>
                <a:solidFill>
                  <a:schemeClr val="tx1"/>
                </a:solidFill>
                <a:latin typeface="Verdana" pitchFamily="34" charset="0"/>
                <a:cs typeface="Arial" charset="0"/>
              </a:defRPr>
            </a:lvl6pPr>
            <a:lvl7pPr marL="2971800" indent="-228600" defTabSz="890588" eaLnBrk="0" fontAlgn="base" hangingPunct="0">
              <a:spcBef>
                <a:spcPct val="0"/>
              </a:spcBef>
              <a:spcAft>
                <a:spcPct val="0"/>
              </a:spcAft>
              <a:defRPr>
                <a:solidFill>
                  <a:schemeClr val="tx1"/>
                </a:solidFill>
                <a:latin typeface="Verdana" pitchFamily="34" charset="0"/>
                <a:cs typeface="Arial" charset="0"/>
              </a:defRPr>
            </a:lvl7pPr>
            <a:lvl8pPr marL="3429000" indent="-228600" defTabSz="890588" eaLnBrk="0" fontAlgn="base" hangingPunct="0">
              <a:spcBef>
                <a:spcPct val="0"/>
              </a:spcBef>
              <a:spcAft>
                <a:spcPct val="0"/>
              </a:spcAft>
              <a:defRPr>
                <a:solidFill>
                  <a:schemeClr val="tx1"/>
                </a:solidFill>
                <a:latin typeface="Verdana" pitchFamily="34" charset="0"/>
                <a:cs typeface="Arial" charset="0"/>
              </a:defRPr>
            </a:lvl8pPr>
            <a:lvl9pPr marL="3886200" indent="-228600" defTabSz="890588" eaLnBrk="0" fontAlgn="base" hangingPunct="0">
              <a:spcBef>
                <a:spcPct val="0"/>
              </a:spcBef>
              <a:spcAft>
                <a:spcPct val="0"/>
              </a:spcAft>
              <a:defRPr>
                <a:solidFill>
                  <a:schemeClr val="tx1"/>
                </a:solidFill>
                <a:latin typeface="Verdana" pitchFamily="34" charset="0"/>
                <a:cs typeface="Arial" charset="0"/>
              </a:defRPr>
            </a:lvl9pPr>
          </a:lstStyle>
          <a:p>
            <a:pPr eaLnBrk="1" fontAlgn="base" hangingPunct="1">
              <a:spcBef>
                <a:spcPct val="20000"/>
              </a:spcBef>
              <a:spcAft>
                <a:spcPct val="0"/>
              </a:spcAft>
            </a:pPr>
            <a:r>
              <a:rPr lang="nl-NL" sz="1200" b="1" noProof="1" smtClean="0">
                <a:solidFill>
                  <a:srgbClr val="FFFFFF"/>
                </a:solidFill>
                <a:ea typeface="MS PGothic" pitchFamily="34" charset="-128"/>
              </a:rPr>
              <a:t>  Stap 4b</a:t>
            </a:r>
          </a:p>
          <a:p>
            <a:pPr eaLnBrk="1" fontAlgn="base" hangingPunct="1">
              <a:spcBef>
                <a:spcPct val="20000"/>
              </a:spcBef>
              <a:spcAft>
                <a:spcPct val="0"/>
              </a:spcAft>
            </a:pPr>
            <a:endParaRPr lang="nl-NL" sz="1200" b="1"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r>
              <a:rPr lang="nl-NL" sz="1100" noProof="1" smtClean="0">
                <a:solidFill>
                  <a:srgbClr val="FFFFFF"/>
                </a:solidFill>
                <a:ea typeface="MS PGothic" pitchFamily="34" charset="-128"/>
              </a:rPr>
              <a:t>Viermaal daags insuline (basaal-bolusregime)</a:t>
            </a:r>
          </a:p>
          <a:p>
            <a:pPr eaLnBrk="1" fontAlgn="base" hangingPunct="1">
              <a:spcBef>
                <a:spcPct val="20000"/>
              </a:spcBef>
              <a:spcAft>
                <a:spcPct val="0"/>
              </a:spcAft>
            </a:pPr>
            <a:endParaRPr lang="nl-NL" sz="1100" noProof="1" smtClean="0">
              <a:solidFill>
                <a:srgbClr val="FFFFFF"/>
              </a:solidFill>
              <a:ea typeface="MS PGothic" pitchFamily="34" charset="-128"/>
            </a:endParaRPr>
          </a:p>
          <a:p>
            <a:pPr eaLnBrk="1" fontAlgn="base" hangingPunct="1">
              <a:spcBef>
                <a:spcPct val="20000"/>
              </a:spcBef>
              <a:spcAft>
                <a:spcPct val="0"/>
              </a:spcAft>
            </a:pPr>
            <a:endParaRPr lang="nl-NL" sz="1200" b="1" noProof="1">
              <a:solidFill>
                <a:srgbClr val="FFFFFF"/>
              </a:solidFill>
              <a:ea typeface="MS PGothic" pitchFamily="34" charset="-128"/>
            </a:endParaRPr>
          </a:p>
        </p:txBody>
      </p:sp>
      <p:sp>
        <p:nvSpPr>
          <p:cNvPr id="2" name="TextBox 1"/>
          <p:cNvSpPr txBox="1"/>
          <p:nvPr/>
        </p:nvSpPr>
        <p:spPr>
          <a:xfrm>
            <a:off x="271669" y="4629150"/>
            <a:ext cx="8565943" cy="338554"/>
          </a:xfrm>
          <a:prstGeom prst="rect">
            <a:avLst/>
          </a:prstGeom>
          <a:noFill/>
        </p:spPr>
        <p:txBody>
          <a:bodyPr wrap="square" rtlCol="0">
            <a:spAutoFit/>
          </a:bodyPr>
          <a:lstStyle/>
          <a:p>
            <a:r>
              <a:rPr lang="nl-NL" sz="800" dirty="0" smtClean="0">
                <a:solidFill>
                  <a:srgbClr val="001965"/>
                </a:solidFill>
              </a:rPr>
              <a:t>1 NHG-Standaard Diabetes Mellitus Type 2, Derde herziening. Rutten, G.E.H.M., de Grauw. W.J.C., Nijpels, G., Houweling, S.T., </a:t>
            </a:r>
            <a:r>
              <a:rPr lang="nl-NL" sz="800" dirty="0">
                <a:solidFill>
                  <a:srgbClr val="001965"/>
                </a:solidFill>
              </a:rPr>
              <a:t>V</a:t>
            </a:r>
            <a:r>
              <a:rPr lang="nl-NL" sz="800" dirty="0" smtClean="0">
                <a:solidFill>
                  <a:srgbClr val="001965"/>
                </a:solidFill>
              </a:rPr>
              <a:t>an </a:t>
            </a:r>
            <a:r>
              <a:rPr lang="nl-NL" sz="800" dirty="0">
                <a:solidFill>
                  <a:srgbClr val="001965"/>
                </a:solidFill>
              </a:rPr>
              <a:t>D</a:t>
            </a:r>
            <a:r>
              <a:rPr lang="nl-NL" sz="800" dirty="0" smtClean="0">
                <a:solidFill>
                  <a:srgbClr val="001965"/>
                </a:solidFill>
              </a:rPr>
              <a:t>e Laar, F.A., Bilo, H.J., Holleman, F., Burgers, J.S., Wiersma, T.J., Janssen, P.G.H. Huisarts &amp; Wetenschap 2013: 56 (10): 512-25, nog steeds up </a:t>
            </a:r>
            <a:r>
              <a:rPr lang="nl-NL" sz="800" dirty="0" err="1" smtClean="0">
                <a:solidFill>
                  <a:srgbClr val="001965"/>
                </a:solidFill>
              </a:rPr>
              <a:t>to</a:t>
            </a:r>
            <a:r>
              <a:rPr lang="nl-NL" sz="800" dirty="0" smtClean="0">
                <a:solidFill>
                  <a:srgbClr val="001965"/>
                </a:solidFill>
              </a:rPr>
              <a:t> date</a:t>
            </a:r>
            <a:endParaRPr lang="nl-NL" sz="800" dirty="0">
              <a:solidFill>
                <a:srgbClr val="001965"/>
              </a:solidFill>
            </a:endParaRPr>
          </a:p>
        </p:txBody>
      </p:sp>
      <p:sp>
        <p:nvSpPr>
          <p:cNvPr id="3" name="TextBox 2"/>
          <p:cNvSpPr txBox="1"/>
          <p:nvPr/>
        </p:nvSpPr>
        <p:spPr>
          <a:xfrm>
            <a:off x="271670" y="4260574"/>
            <a:ext cx="1881808" cy="215444"/>
          </a:xfrm>
          <a:prstGeom prst="rect">
            <a:avLst/>
          </a:prstGeom>
          <a:noFill/>
        </p:spPr>
        <p:txBody>
          <a:bodyPr wrap="square" rtlCol="0">
            <a:spAutoFit/>
          </a:bodyPr>
          <a:lstStyle/>
          <a:p>
            <a:r>
              <a:rPr lang="nl-NL" sz="800" dirty="0" smtClean="0">
                <a:solidFill>
                  <a:srgbClr val="001965"/>
                </a:solidFill>
              </a:rPr>
              <a:t>SU: Sulfonylureumderivaat</a:t>
            </a:r>
            <a:endParaRPr lang="nl-NL" sz="800" dirty="0">
              <a:solidFill>
                <a:srgbClr val="001965"/>
              </a:solidFill>
            </a:endParaRPr>
          </a:p>
        </p:txBody>
      </p:sp>
      <p:sp>
        <p:nvSpPr>
          <p:cNvPr id="4" name="TextBox 3"/>
          <p:cNvSpPr txBox="1"/>
          <p:nvPr/>
        </p:nvSpPr>
        <p:spPr>
          <a:xfrm>
            <a:off x="322263" y="1020417"/>
            <a:ext cx="5627963" cy="307777"/>
          </a:xfrm>
          <a:prstGeom prst="rect">
            <a:avLst/>
          </a:prstGeom>
          <a:noFill/>
        </p:spPr>
        <p:txBody>
          <a:bodyPr wrap="square" rtlCol="0">
            <a:spAutoFit/>
          </a:bodyPr>
          <a:lstStyle/>
          <a:p>
            <a:r>
              <a:rPr lang="nl-NL" sz="1400" dirty="0" smtClean="0">
                <a:solidFill>
                  <a:srgbClr val="001965"/>
                </a:solidFill>
              </a:rPr>
              <a:t>Stappenplan medicamenteuze behandeling</a:t>
            </a:r>
            <a:endParaRPr lang="nl-NL" sz="1400" dirty="0">
              <a:solidFill>
                <a:srgbClr val="001965"/>
              </a:solidFill>
            </a:endParaRPr>
          </a:p>
        </p:txBody>
      </p:sp>
      <p:sp>
        <p:nvSpPr>
          <p:cNvPr id="8" name="TextBox 7"/>
          <p:cNvSpPr txBox="1"/>
          <p:nvPr/>
        </p:nvSpPr>
        <p:spPr>
          <a:xfrm>
            <a:off x="2504661" y="4260574"/>
            <a:ext cx="4569239" cy="507831"/>
          </a:xfrm>
          <a:prstGeom prst="rect">
            <a:avLst/>
          </a:prstGeom>
          <a:noFill/>
        </p:spPr>
        <p:txBody>
          <a:bodyPr wrap="square" rtlCol="0">
            <a:spAutoFit/>
          </a:bodyPr>
          <a:lstStyle/>
          <a:p>
            <a:r>
              <a:rPr lang="nl-NL" sz="900" dirty="0" smtClean="0"/>
              <a:t>* Van de </a:t>
            </a:r>
            <a:r>
              <a:rPr lang="nl-NL" sz="900" dirty="0" err="1" smtClean="0"/>
              <a:t>sulfonylureumderivaten</a:t>
            </a:r>
            <a:r>
              <a:rPr lang="nl-NL" sz="900" dirty="0" smtClean="0"/>
              <a:t> gaat de voorkeur uit naar </a:t>
            </a:r>
            <a:r>
              <a:rPr lang="nl-NL" sz="900" dirty="0" err="1" smtClean="0"/>
              <a:t>gliclazide</a:t>
            </a:r>
            <a:endParaRPr lang="nl-NL" sz="900" dirty="0" smtClean="0"/>
          </a:p>
          <a:p>
            <a:r>
              <a:rPr lang="nl-NL" sz="900" dirty="0" smtClean="0">
                <a:solidFill>
                  <a:srgbClr val="001965"/>
                </a:solidFill>
              </a:rPr>
              <a:t> </a:t>
            </a:r>
            <a:r>
              <a:rPr lang="nl-NL" sz="900" baseline="30000" noProof="1" smtClean="0">
                <a:solidFill>
                  <a:srgbClr val="001965"/>
                </a:solidFill>
                <a:ea typeface="MS PGothic" pitchFamily="34" charset="-128"/>
              </a:rPr>
              <a:t>† </a:t>
            </a:r>
            <a:r>
              <a:rPr lang="nl-NL" sz="900" noProof="1" smtClean="0">
                <a:solidFill>
                  <a:srgbClr val="001965"/>
                </a:solidFill>
                <a:ea typeface="MS PGothic" pitchFamily="34" charset="-128"/>
              </a:rPr>
              <a:t>Bij nachtelijke </a:t>
            </a:r>
            <a:r>
              <a:rPr lang="nl-NL" sz="900" dirty="0" err="1" smtClean="0"/>
              <a:t>hypoglykemieën</a:t>
            </a:r>
            <a:r>
              <a:rPr lang="nl-NL" sz="900" noProof="1" smtClean="0">
                <a:solidFill>
                  <a:srgbClr val="001965"/>
                </a:solidFill>
                <a:ea typeface="MS PGothic" pitchFamily="34" charset="-128"/>
              </a:rPr>
              <a:t> kan worden overgestapt op een langwerkend analoog</a:t>
            </a:r>
            <a:endParaRPr lang="nl-NL" sz="900" noProof="1">
              <a:solidFill>
                <a:srgbClr val="001965"/>
              </a:solidFill>
              <a:ea typeface="MS PGothic" pitchFamily="34" charset="-128"/>
            </a:endParaRPr>
          </a:p>
        </p:txBody>
      </p:sp>
      <p:sp>
        <p:nvSpPr>
          <p:cNvPr id="5" name="Rectangle 4"/>
          <p:cNvSpPr/>
          <p:nvPr/>
        </p:nvSpPr>
        <p:spPr>
          <a:xfrm>
            <a:off x="4789280" y="1020417"/>
            <a:ext cx="1160946"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p:cNvSpPr/>
          <p:nvPr/>
        </p:nvSpPr>
        <p:spPr>
          <a:xfrm>
            <a:off x="5390653" y="1020417"/>
            <a:ext cx="1884790"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tangle 20"/>
          <p:cNvSpPr/>
          <p:nvPr/>
        </p:nvSpPr>
        <p:spPr>
          <a:xfrm>
            <a:off x="7073900" y="1020417"/>
            <a:ext cx="1160946" cy="313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4789280" y="1020417"/>
            <a:ext cx="1160946" cy="307777"/>
          </a:xfrm>
          <a:prstGeom prst="rect">
            <a:avLst/>
          </a:prstGeom>
          <a:noFill/>
        </p:spPr>
        <p:txBody>
          <a:bodyPr wrap="square" rtlCol="0" anchor="ctr">
            <a:spAutoFit/>
          </a:bodyPr>
          <a:lstStyle/>
          <a:p>
            <a:pPr algn="ctr"/>
            <a:r>
              <a:rPr lang="nl-NL" sz="1400" b="1" dirty="0" smtClean="0"/>
              <a:t>Overig </a:t>
            </a:r>
            <a:endParaRPr lang="nl-NL" sz="1400" b="1" dirty="0"/>
          </a:p>
        </p:txBody>
      </p:sp>
      <p:sp>
        <p:nvSpPr>
          <p:cNvPr id="7" name="TextBox 6"/>
          <p:cNvSpPr txBox="1"/>
          <p:nvPr/>
        </p:nvSpPr>
        <p:spPr>
          <a:xfrm>
            <a:off x="5369753" y="1020417"/>
            <a:ext cx="1905690" cy="307777"/>
          </a:xfrm>
          <a:prstGeom prst="rect">
            <a:avLst/>
          </a:prstGeom>
          <a:noFill/>
        </p:spPr>
        <p:txBody>
          <a:bodyPr wrap="square" rtlCol="0">
            <a:spAutoFit/>
          </a:bodyPr>
          <a:lstStyle/>
          <a:p>
            <a:pPr algn="ctr"/>
            <a:r>
              <a:rPr lang="nl-NL" sz="1400" b="1" dirty="0" smtClean="0"/>
              <a:t>BOT</a:t>
            </a:r>
            <a:endParaRPr lang="nl-NL" sz="1400" b="1" dirty="0"/>
          </a:p>
        </p:txBody>
      </p:sp>
      <p:sp>
        <p:nvSpPr>
          <p:cNvPr id="9" name="TextBox 8"/>
          <p:cNvSpPr txBox="1"/>
          <p:nvPr/>
        </p:nvSpPr>
        <p:spPr>
          <a:xfrm>
            <a:off x="7073900" y="1020417"/>
            <a:ext cx="1160946" cy="307777"/>
          </a:xfrm>
          <a:prstGeom prst="rect">
            <a:avLst/>
          </a:prstGeom>
          <a:noFill/>
        </p:spPr>
        <p:txBody>
          <a:bodyPr wrap="square" rtlCol="0">
            <a:spAutoFit/>
          </a:bodyPr>
          <a:lstStyle/>
          <a:p>
            <a:pPr algn="ctr"/>
            <a:r>
              <a:rPr lang="nl-NL" sz="1400" b="1" dirty="0" smtClean="0"/>
              <a:t>Intensief</a:t>
            </a:r>
            <a:endParaRPr lang="nl-NL" sz="1400" b="1" dirty="0"/>
          </a:p>
        </p:txBody>
      </p:sp>
      <p:sp>
        <p:nvSpPr>
          <p:cNvPr id="10" name="Footer Placeholder 9"/>
          <p:cNvSpPr>
            <a:spLocks noGrp="1"/>
          </p:cNvSpPr>
          <p:nvPr>
            <p:ph type="ftr" sz="quarter" idx="3"/>
          </p:nvPr>
        </p:nvSpPr>
        <p:spPr/>
        <p:txBody>
          <a:bodyPr/>
          <a:lstStyle/>
          <a:p>
            <a:pPr>
              <a:defRPr/>
            </a:pPr>
            <a:r>
              <a:rPr lang="nl-NL" noProof="0" smtClean="0"/>
              <a:t>Maatwerk bij Diabetes</a:t>
            </a:r>
            <a:endParaRPr lang="en-GB" noProof="0" dirty="0"/>
          </a:p>
        </p:txBody>
      </p:sp>
    </p:spTree>
    <p:extLst>
      <p:ext uri="{BB962C8B-B14F-4D97-AF65-F5344CB8AC3E}">
        <p14:creationId xmlns:p14="http://schemas.microsoft.com/office/powerpoint/2010/main" val="19825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6" grpId="0"/>
      <p:bldP spid="7" grpId="0"/>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Educatie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26173173"/>
              </p:ext>
            </p:extLst>
          </p:nvPr>
        </p:nvGraphicFramePr>
        <p:xfrm>
          <a:off x="476250" y="1219200"/>
          <a:ext cx="8186738" cy="2796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6"/>
          <p:cNvSpPr txBox="1">
            <a:spLocks noChangeArrowheads="1"/>
          </p:cNvSpPr>
          <p:nvPr/>
        </p:nvSpPr>
        <p:spPr bwMode="auto">
          <a:xfrm>
            <a:off x="224332" y="4827755"/>
            <a:ext cx="66246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nl-NL" sz="900" b="0" dirty="0" smtClean="0"/>
              <a:t> </a:t>
            </a:r>
            <a:r>
              <a:rPr lang="nl-NL" sz="900" b="0" dirty="0"/>
              <a:t>Praktische insulinetherapie, </a:t>
            </a:r>
            <a:r>
              <a:rPr lang="nl-NL" sz="900" b="0" dirty="0" smtClean="0"/>
              <a:t>vierde geheel </a:t>
            </a:r>
            <a:r>
              <a:rPr lang="nl-NL" sz="900" b="0" dirty="0" err="1" smtClean="0"/>
              <a:t>herziene</a:t>
            </a:r>
            <a:r>
              <a:rPr lang="nl-NL" sz="900" b="0" dirty="0" smtClean="0"/>
              <a:t> editie, 2014 Groningen, Hoogenberg en anderen.</a:t>
            </a:r>
            <a:endParaRPr lang="nl-NL" sz="900" b="0" dirty="0"/>
          </a:p>
        </p:txBody>
      </p:sp>
    </p:spTree>
    <p:extLst>
      <p:ext uri="{BB962C8B-B14F-4D97-AF65-F5344CB8AC3E}">
        <p14:creationId xmlns:p14="http://schemas.microsoft.com/office/powerpoint/2010/main" val="17368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DBA086A8-1165-4330-8487-B7A1218F47E4}"/>
                                            </p:graphicEl>
                                          </p:spTgt>
                                        </p:tgtEl>
                                        <p:attrNameLst>
                                          <p:attrName>style.visibility</p:attrName>
                                        </p:attrNameLst>
                                      </p:cBhvr>
                                      <p:to>
                                        <p:strVal val="visible"/>
                                      </p:to>
                                    </p:set>
                                    <p:animEffect transition="in" filter="fade">
                                      <p:cBhvr>
                                        <p:cTn id="7" dur="1000"/>
                                        <p:tgtEl>
                                          <p:spTgt spid="8">
                                            <p:graphicEl>
                                              <a:dgm id="{DBA086A8-1165-4330-8487-B7A1218F47E4}"/>
                                            </p:graphicEl>
                                          </p:spTgt>
                                        </p:tgtEl>
                                      </p:cBhvr>
                                    </p:animEffect>
                                    <p:anim calcmode="lin" valueType="num">
                                      <p:cBhvr>
                                        <p:cTn id="8" dur="1000" fill="hold"/>
                                        <p:tgtEl>
                                          <p:spTgt spid="8">
                                            <p:graphicEl>
                                              <a:dgm id="{DBA086A8-1165-4330-8487-B7A1218F47E4}"/>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DBA086A8-1165-4330-8487-B7A1218F47E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7C4ADAB6-C956-4F42-B9A7-B1441BB53727}"/>
                                            </p:graphicEl>
                                          </p:spTgt>
                                        </p:tgtEl>
                                        <p:attrNameLst>
                                          <p:attrName>style.visibility</p:attrName>
                                        </p:attrNameLst>
                                      </p:cBhvr>
                                      <p:to>
                                        <p:strVal val="visible"/>
                                      </p:to>
                                    </p:set>
                                    <p:animEffect transition="in" filter="fade">
                                      <p:cBhvr>
                                        <p:cTn id="14" dur="1000"/>
                                        <p:tgtEl>
                                          <p:spTgt spid="8">
                                            <p:graphicEl>
                                              <a:dgm id="{7C4ADAB6-C956-4F42-B9A7-B1441BB53727}"/>
                                            </p:graphicEl>
                                          </p:spTgt>
                                        </p:tgtEl>
                                      </p:cBhvr>
                                    </p:animEffect>
                                    <p:anim calcmode="lin" valueType="num">
                                      <p:cBhvr>
                                        <p:cTn id="15" dur="1000" fill="hold"/>
                                        <p:tgtEl>
                                          <p:spTgt spid="8">
                                            <p:graphicEl>
                                              <a:dgm id="{7C4ADAB6-C956-4F42-B9A7-B1441BB53727}"/>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7C4ADAB6-C956-4F42-B9A7-B1441BB5372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C6C0BE44-E02C-4E86-8752-A4398DD9B7C7}"/>
                                            </p:graphicEl>
                                          </p:spTgt>
                                        </p:tgtEl>
                                        <p:attrNameLst>
                                          <p:attrName>style.visibility</p:attrName>
                                        </p:attrNameLst>
                                      </p:cBhvr>
                                      <p:to>
                                        <p:strVal val="visible"/>
                                      </p:to>
                                    </p:set>
                                    <p:animEffect transition="in" filter="fade">
                                      <p:cBhvr>
                                        <p:cTn id="21" dur="1000"/>
                                        <p:tgtEl>
                                          <p:spTgt spid="8">
                                            <p:graphicEl>
                                              <a:dgm id="{C6C0BE44-E02C-4E86-8752-A4398DD9B7C7}"/>
                                            </p:graphicEl>
                                          </p:spTgt>
                                        </p:tgtEl>
                                      </p:cBhvr>
                                    </p:animEffect>
                                    <p:anim calcmode="lin" valueType="num">
                                      <p:cBhvr>
                                        <p:cTn id="22" dur="1000" fill="hold"/>
                                        <p:tgtEl>
                                          <p:spTgt spid="8">
                                            <p:graphicEl>
                                              <a:dgm id="{C6C0BE44-E02C-4E86-8752-A4398DD9B7C7}"/>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C6C0BE44-E02C-4E86-8752-A4398DD9B7C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graphicEl>
                                              <a:dgm id="{75F17C72-2A27-4DF4-B931-E22D7BE25D88}"/>
                                            </p:graphicEl>
                                          </p:spTgt>
                                        </p:tgtEl>
                                        <p:attrNameLst>
                                          <p:attrName>style.visibility</p:attrName>
                                        </p:attrNameLst>
                                      </p:cBhvr>
                                      <p:to>
                                        <p:strVal val="visible"/>
                                      </p:to>
                                    </p:set>
                                    <p:animEffect transition="in" filter="fade">
                                      <p:cBhvr>
                                        <p:cTn id="28" dur="1000"/>
                                        <p:tgtEl>
                                          <p:spTgt spid="8">
                                            <p:graphicEl>
                                              <a:dgm id="{75F17C72-2A27-4DF4-B931-E22D7BE25D88}"/>
                                            </p:graphicEl>
                                          </p:spTgt>
                                        </p:tgtEl>
                                      </p:cBhvr>
                                    </p:animEffect>
                                    <p:anim calcmode="lin" valueType="num">
                                      <p:cBhvr>
                                        <p:cTn id="29" dur="1000" fill="hold"/>
                                        <p:tgtEl>
                                          <p:spTgt spid="8">
                                            <p:graphicEl>
                                              <a:dgm id="{75F17C72-2A27-4DF4-B931-E22D7BE25D88}"/>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75F17C72-2A27-4DF4-B931-E22D7BE25D8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graphicEl>
                                              <a:dgm id="{90D93B2B-6882-401F-897D-DC408EBC901C}"/>
                                            </p:graphicEl>
                                          </p:spTgt>
                                        </p:tgtEl>
                                        <p:attrNameLst>
                                          <p:attrName>style.visibility</p:attrName>
                                        </p:attrNameLst>
                                      </p:cBhvr>
                                      <p:to>
                                        <p:strVal val="visible"/>
                                      </p:to>
                                    </p:set>
                                    <p:animEffect transition="in" filter="fade">
                                      <p:cBhvr>
                                        <p:cTn id="35" dur="1000"/>
                                        <p:tgtEl>
                                          <p:spTgt spid="8">
                                            <p:graphicEl>
                                              <a:dgm id="{90D93B2B-6882-401F-897D-DC408EBC901C}"/>
                                            </p:graphicEl>
                                          </p:spTgt>
                                        </p:tgtEl>
                                      </p:cBhvr>
                                    </p:animEffect>
                                    <p:anim calcmode="lin" valueType="num">
                                      <p:cBhvr>
                                        <p:cTn id="36" dur="1000" fill="hold"/>
                                        <p:tgtEl>
                                          <p:spTgt spid="8">
                                            <p:graphicEl>
                                              <a:dgm id="{90D93B2B-6882-401F-897D-DC408EBC901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90D93B2B-6882-401F-897D-DC408EBC901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graphicEl>
                                              <a:dgm id="{A82A503E-9F2D-42A8-9D7A-25BA569ABA01}"/>
                                            </p:graphicEl>
                                          </p:spTgt>
                                        </p:tgtEl>
                                        <p:attrNameLst>
                                          <p:attrName>style.visibility</p:attrName>
                                        </p:attrNameLst>
                                      </p:cBhvr>
                                      <p:to>
                                        <p:strVal val="visible"/>
                                      </p:to>
                                    </p:set>
                                    <p:animEffect transition="in" filter="fade">
                                      <p:cBhvr>
                                        <p:cTn id="42" dur="1000"/>
                                        <p:tgtEl>
                                          <p:spTgt spid="8">
                                            <p:graphicEl>
                                              <a:dgm id="{A82A503E-9F2D-42A8-9D7A-25BA569ABA01}"/>
                                            </p:graphicEl>
                                          </p:spTgt>
                                        </p:tgtEl>
                                      </p:cBhvr>
                                    </p:animEffect>
                                    <p:anim calcmode="lin" valueType="num">
                                      <p:cBhvr>
                                        <p:cTn id="43" dur="1000" fill="hold"/>
                                        <p:tgtEl>
                                          <p:spTgt spid="8">
                                            <p:graphicEl>
                                              <a:dgm id="{A82A503E-9F2D-42A8-9D7A-25BA569ABA01}"/>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A82A503E-9F2D-42A8-9D7A-25BA569ABA01}"/>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graphicEl>
                                              <a:dgm id="{2B6F30FC-2B66-4726-94FA-75DB403456D0}"/>
                                            </p:graphicEl>
                                          </p:spTgt>
                                        </p:tgtEl>
                                        <p:attrNameLst>
                                          <p:attrName>style.visibility</p:attrName>
                                        </p:attrNameLst>
                                      </p:cBhvr>
                                      <p:to>
                                        <p:strVal val="visible"/>
                                      </p:to>
                                    </p:set>
                                    <p:animEffect transition="in" filter="fade">
                                      <p:cBhvr>
                                        <p:cTn id="49" dur="1000"/>
                                        <p:tgtEl>
                                          <p:spTgt spid="8">
                                            <p:graphicEl>
                                              <a:dgm id="{2B6F30FC-2B66-4726-94FA-75DB403456D0}"/>
                                            </p:graphicEl>
                                          </p:spTgt>
                                        </p:tgtEl>
                                      </p:cBhvr>
                                    </p:animEffect>
                                    <p:anim calcmode="lin" valueType="num">
                                      <p:cBhvr>
                                        <p:cTn id="50" dur="1000" fill="hold"/>
                                        <p:tgtEl>
                                          <p:spTgt spid="8">
                                            <p:graphicEl>
                                              <a:dgm id="{2B6F30FC-2B66-4726-94FA-75DB403456D0}"/>
                                            </p:graphicEl>
                                          </p:spTgt>
                                        </p:tgtEl>
                                        <p:attrNameLst>
                                          <p:attrName>ppt_x</p:attrName>
                                        </p:attrNameLst>
                                      </p:cBhvr>
                                      <p:tavLst>
                                        <p:tav tm="0">
                                          <p:val>
                                            <p:strVal val="#ppt_x"/>
                                          </p:val>
                                        </p:tav>
                                        <p:tav tm="100000">
                                          <p:val>
                                            <p:strVal val="#ppt_x"/>
                                          </p:val>
                                        </p:tav>
                                      </p:tavLst>
                                    </p:anim>
                                    <p:anim calcmode="lin" valueType="num">
                                      <p:cBhvr>
                                        <p:cTn id="51" dur="1000" fill="hold"/>
                                        <p:tgtEl>
                                          <p:spTgt spid="8">
                                            <p:graphicEl>
                                              <a:dgm id="{2B6F30FC-2B66-4726-94FA-75DB403456D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graphicEl>
                                              <a:dgm id="{FB39A13C-FACA-43C4-B64F-E69ED0E726E5}"/>
                                            </p:graphicEl>
                                          </p:spTgt>
                                        </p:tgtEl>
                                        <p:attrNameLst>
                                          <p:attrName>style.visibility</p:attrName>
                                        </p:attrNameLst>
                                      </p:cBhvr>
                                      <p:to>
                                        <p:strVal val="visible"/>
                                      </p:to>
                                    </p:set>
                                    <p:animEffect transition="in" filter="fade">
                                      <p:cBhvr>
                                        <p:cTn id="56" dur="1000"/>
                                        <p:tgtEl>
                                          <p:spTgt spid="8">
                                            <p:graphicEl>
                                              <a:dgm id="{FB39A13C-FACA-43C4-B64F-E69ED0E726E5}"/>
                                            </p:graphicEl>
                                          </p:spTgt>
                                        </p:tgtEl>
                                      </p:cBhvr>
                                    </p:animEffect>
                                    <p:anim calcmode="lin" valueType="num">
                                      <p:cBhvr>
                                        <p:cTn id="57" dur="1000" fill="hold"/>
                                        <p:tgtEl>
                                          <p:spTgt spid="8">
                                            <p:graphicEl>
                                              <a:dgm id="{FB39A13C-FACA-43C4-B64F-E69ED0E726E5}"/>
                                            </p:graphicEl>
                                          </p:spTgt>
                                        </p:tgtEl>
                                        <p:attrNameLst>
                                          <p:attrName>ppt_x</p:attrName>
                                        </p:attrNameLst>
                                      </p:cBhvr>
                                      <p:tavLst>
                                        <p:tav tm="0">
                                          <p:val>
                                            <p:strVal val="#ppt_x"/>
                                          </p:val>
                                        </p:tav>
                                        <p:tav tm="100000">
                                          <p:val>
                                            <p:strVal val="#ppt_x"/>
                                          </p:val>
                                        </p:tav>
                                      </p:tavLst>
                                    </p:anim>
                                    <p:anim calcmode="lin" valueType="num">
                                      <p:cBhvr>
                                        <p:cTn id="58" dur="1000" fill="hold"/>
                                        <p:tgtEl>
                                          <p:spTgt spid="8">
                                            <p:graphicEl>
                                              <a:dgm id="{FB39A13C-FACA-43C4-B64F-E69ED0E726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t>Van 2 dd naar basaal-bolus</a:t>
            </a:r>
          </a:p>
        </p:txBody>
      </p:sp>
      <p:sp>
        <p:nvSpPr>
          <p:cNvPr id="3" name="Content Placeholder 2"/>
          <p:cNvSpPr>
            <a:spLocks noGrp="1"/>
          </p:cNvSpPr>
          <p:nvPr>
            <p:ph idx="1"/>
          </p:nvPr>
        </p:nvSpPr>
        <p:spPr>
          <a:xfrm>
            <a:off x="395289" y="1221582"/>
            <a:ext cx="8186737" cy="1512094"/>
          </a:xfrm>
        </p:spPr>
        <p:txBody>
          <a:bodyPr>
            <a:normAutofit fontScale="85000" lnSpcReduction="20000"/>
          </a:bodyPr>
          <a:lstStyle/>
          <a:p>
            <a:pPr>
              <a:defRPr/>
            </a:pPr>
            <a:r>
              <a:rPr lang="nl-NL" dirty="0" smtClean="0"/>
              <a:t>Neem 80 % van de totale dagdosis insuline (TDI) </a:t>
            </a:r>
          </a:p>
          <a:p>
            <a:pPr>
              <a:defRPr/>
            </a:pPr>
            <a:r>
              <a:rPr lang="nl-NL" dirty="0" smtClean="0"/>
              <a:t>Verdeel deze hoeveelheid in twee delen:</a:t>
            </a:r>
          </a:p>
          <a:p>
            <a:pPr marL="0" indent="0">
              <a:buFontTx/>
              <a:buNone/>
              <a:defRPr/>
            </a:pPr>
            <a:r>
              <a:rPr lang="nl-NL" dirty="0" smtClean="0"/>
              <a:t>	- 40% basale insuline</a:t>
            </a:r>
          </a:p>
          <a:p>
            <a:pPr marL="0" indent="0">
              <a:buFontTx/>
              <a:buNone/>
              <a:defRPr/>
            </a:pPr>
            <a:r>
              <a:rPr lang="nl-NL" dirty="0" smtClean="0"/>
              <a:t>	- 60% snelwerkende insuline, verdeeld over drie 		porties voor de hoofdmaaltijden</a:t>
            </a:r>
          </a:p>
          <a:p>
            <a:pPr marL="0" indent="0">
              <a:buFontTx/>
              <a:buNone/>
              <a:defRPr/>
            </a:pPr>
            <a:endParaRPr lang="en-GB" dirty="0"/>
          </a:p>
          <a:p>
            <a:pPr marL="0" indent="0">
              <a:buFontTx/>
              <a:buNone/>
              <a:defRPr/>
            </a:pPr>
            <a:r>
              <a:rPr lang="en-GB" sz="1800" dirty="0" smtClean="0"/>
              <a:t>			</a:t>
            </a:r>
          </a:p>
        </p:txBody>
      </p:sp>
      <p:sp>
        <p:nvSpPr>
          <p:cNvPr id="9" name="TextBox 8"/>
          <p:cNvSpPr txBox="1"/>
          <p:nvPr/>
        </p:nvSpPr>
        <p:spPr>
          <a:xfrm>
            <a:off x="934949" y="2950369"/>
            <a:ext cx="717136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l">
              <a:defRPr/>
            </a:pPr>
            <a:r>
              <a:rPr lang="nl-NL" dirty="0"/>
              <a:t>Voorbeeld: TDI = 96 </a:t>
            </a:r>
            <a:r>
              <a:rPr lang="nl-NL" dirty="0" smtClean="0"/>
              <a:t>eenheden</a:t>
            </a:r>
            <a:endParaRPr lang="nl-NL" dirty="0"/>
          </a:p>
          <a:p>
            <a:pPr algn="l">
              <a:defRPr/>
            </a:pPr>
            <a:r>
              <a:rPr lang="nl-NL" dirty="0"/>
              <a:t>80% hiervan is (afgerond) 76 </a:t>
            </a:r>
            <a:r>
              <a:rPr lang="nl-NL" dirty="0" smtClean="0"/>
              <a:t>eenheden</a:t>
            </a:r>
            <a:endParaRPr lang="nl-NL" dirty="0"/>
          </a:p>
          <a:p>
            <a:pPr algn="l">
              <a:defRPr/>
            </a:pPr>
            <a:r>
              <a:rPr lang="nl-NL" dirty="0"/>
              <a:t>40% is 30 </a:t>
            </a:r>
            <a:r>
              <a:rPr lang="nl-NL" dirty="0" smtClean="0"/>
              <a:t>eenheden </a:t>
            </a:r>
            <a:r>
              <a:rPr lang="nl-NL" dirty="0"/>
              <a:t>basale insuline</a:t>
            </a:r>
          </a:p>
          <a:p>
            <a:pPr>
              <a:defRPr/>
            </a:pPr>
            <a:r>
              <a:rPr lang="nl-NL" dirty="0"/>
              <a:t>60% is 46 </a:t>
            </a:r>
            <a:r>
              <a:rPr lang="nl-NL" dirty="0" smtClean="0"/>
              <a:t>eenheden </a:t>
            </a:r>
            <a:r>
              <a:rPr lang="nl-NL" dirty="0"/>
              <a:t>snelwerkende insuline = </a:t>
            </a:r>
            <a:r>
              <a:rPr lang="nl-NL" dirty="0" smtClean="0"/>
              <a:t>15 eenheden </a:t>
            </a:r>
            <a:r>
              <a:rPr lang="nl-NL" dirty="0"/>
              <a:t>voor elke maaltijd</a:t>
            </a:r>
          </a:p>
        </p:txBody>
      </p:sp>
      <p:sp>
        <p:nvSpPr>
          <p:cNvPr id="8" name="TextBox 6"/>
          <p:cNvSpPr txBox="1">
            <a:spLocks noChangeArrowheads="1"/>
          </p:cNvSpPr>
          <p:nvPr/>
        </p:nvSpPr>
        <p:spPr bwMode="auto">
          <a:xfrm>
            <a:off x="200079" y="4778138"/>
            <a:ext cx="691356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nl-NL" sz="900" b="0" dirty="0" smtClean="0"/>
              <a:t>Protocollaire </a:t>
            </a:r>
            <a:r>
              <a:rPr lang="nl-NL" sz="900" b="0" dirty="0"/>
              <a:t>Diabeteszorg- S.T. Houweling et al. Editie 2013/2014</a:t>
            </a:r>
          </a:p>
        </p:txBody>
      </p:sp>
    </p:spTree>
    <p:extLst>
      <p:ext uri="{BB962C8B-B14F-4D97-AF65-F5344CB8AC3E}">
        <p14:creationId xmlns:p14="http://schemas.microsoft.com/office/powerpoint/2010/main" val="64135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589816177"/>
              </p:ext>
            </p:extLst>
          </p:nvPr>
        </p:nvGraphicFramePr>
        <p:xfrm>
          <a:off x="317500" y="1312863"/>
          <a:ext cx="8509000" cy="3048000"/>
        </p:xfrm>
        <a:graphic>
          <a:graphicData uri="http://schemas.openxmlformats.org/drawingml/2006/table">
            <a:tbl>
              <a:tblPr firstRow="1" bandRow="1">
                <a:tableStyleId>{5C22544A-7EE6-4342-B048-85BDC9FD1C3A}</a:tableStyleId>
              </a:tblPr>
              <a:tblGrid>
                <a:gridCol w="2127250"/>
                <a:gridCol w="2127250"/>
                <a:gridCol w="2127250"/>
                <a:gridCol w="2127250"/>
              </a:tblGrid>
              <a:tr h="370840">
                <a:tc>
                  <a:txBody>
                    <a:bodyPr/>
                    <a:lstStyle/>
                    <a:p>
                      <a:r>
                        <a:rPr lang="nl-NL" sz="1400" noProof="0" dirty="0" smtClean="0"/>
                        <a:t>Startdosering</a:t>
                      </a:r>
                      <a:r>
                        <a:rPr lang="nl-NL" sz="1400" baseline="0" noProof="0" dirty="0" smtClean="0"/>
                        <a:t> per maaltijd</a:t>
                      </a:r>
                      <a:endParaRPr lang="nl-NL" sz="1400" noProof="0" dirty="0"/>
                    </a:p>
                  </a:txBody>
                  <a:tcPr>
                    <a:lnT w="12700" cmpd="sng">
                      <a:noFill/>
                    </a:lnT>
                  </a:tcPr>
                </a:tc>
                <a:tc>
                  <a:txBody>
                    <a:bodyPr/>
                    <a:lstStyle/>
                    <a:p>
                      <a:r>
                        <a:rPr lang="nl-NL" sz="1400" noProof="0" dirty="0" smtClean="0"/>
                        <a:t>Streefwaarden</a:t>
                      </a:r>
                      <a:endParaRPr lang="nl-NL" sz="1400" noProof="0" dirty="0"/>
                    </a:p>
                  </a:txBody>
                  <a:tcPr/>
                </a:tc>
                <a:tc>
                  <a:txBody>
                    <a:bodyPr/>
                    <a:lstStyle/>
                    <a:p>
                      <a:r>
                        <a:rPr lang="nl-NL" sz="1400" noProof="0" dirty="0" smtClean="0"/>
                        <a:t>Titratie maaltijdinsuline</a:t>
                      </a:r>
                      <a:endParaRPr lang="nl-NL" sz="1400" noProof="0" dirty="0"/>
                    </a:p>
                  </a:txBody>
                  <a:tcPr/>
                </a:tc>
                <a:tc>
                  <a:txBody>
                    <a:bodyPr/>
                    <a:lstStyle/>
                    <a:p>
                      <a:r>
                        <a:rPr lang="nl-NL" sz="1400" noProof="0" dirty="0" smtClean="0"/>
                        <a:t>Wat te doen bij optreden</a:t>
                      </a:r>
                      <a:r>
                        <a:rPr lang="nl-NL" sz="1400" baseline="0" noProof="0" dirty="0" smtClean="0"/>
                        <a:t> hypoglykemie</a:t>
                      </a:r>
                      <a:endParaRPr lang="nl-NL" sz="1400" noProof="0" dirty="0"/>
                    </a:p>
                  </a:txBody>
                  <a:tcPr/>
                </a:tc>
              </a:tr>
              <a:tr h="370840">
                <a:tc>
                  <a:txBody>
                    <a:bodyPr/>
                    <a:lstStyle/>
                    <a:p>
                      <a:pPr marL="285750" indent="-285750">
                        <a:buFont typeface="Arial" panose="020B0604020202020204" pitchFamily="34" charset="0"/>
                        <a:buChar char="•"/>
                      </a:pPr>
                      <a:r>
                        <a:rPr lang="en-GB" sz="1400" dirty="0" smtClean="0"/>
                        <a:t>4 E</a:t>
                      </a:r>
                    </a:p>
                    <a:p>
                      <a:pPr marL="285750" indent="-285750">
                        <a:buFont typeface="Arial" panose="020B0604020202020204" pitchFamily="34" charset="0"/>
                        <a:buChar char="•"/>
                      </a:pPr>
                      <a:r>
                        <a:rPr lang="en-GB" sz="1400" dirty="0" smtClean="0"/>
                        <a:t>0,1 E/kg of,</a:t>
                      </a:r>
                    </a:p>
                    <a:p>
                      <a:pPr marL="285750" indent="-285750">
                        <a:buFont typeface="Arial" panose="020B0604020202020204" pitchFamily="34" charset="0"/>
                        <a:buChar char="•"/>
                      </a:pPr>
                      <a:r>
                        <a:rPr lang="nl-NL" sz="1400" noProof="0" dirty="0" smtClean="0"/>
                        <a:t>10% van de dosering van de basale insuline</a:t>
                      </a:r>
                      <a:endParaRPr lang="nl-NL" sz="1400" noProof="0" dirty="0"/>
                    </a:p>
                  </a:txBody>
                  <a:tcPr/>
                </a:tc>
                <a:tc>
                  <a:txBody>
                    <a:bodyPr/>
                    <a:lstStyle/>
                    <a:p>
                      <a:pPr marL="285750" indent="-285750">
                        <a:buFont typeface="Arial" panose="020B0604020202020204" pitchFamily="34" charset="0"/>
                        <a:buChar char="•"/>
                      </a:pPr>
                      <a:r>
                        <a:rPr lang="nl-NL" sz="1400" noProof="0" dirty="0" smtClean="0"/>
                        <a:t>Nuchtere BG:</a:t>
                      </a:r>
                      <a:r>
                        <a:rPr lang="nl-NL" sz="1400" baseline="0" noProof="0" dirty="0" smtClean="0"/>
                        <a:t>   4,5 – 8 mmol/l</a:t>
                      </a:r>
                    </a:p>
                    <a:p>
                      <a:pPr marL="285750" indent="-285750">
                        <a:buFont typeface="Arial" panose="020B0604020202020204" pitchFamily="34" charset="0"/>
                        <a:buChar char="•"/>
                      </a:pPr>
                      <a:r>
                        <a:rPr lang="nl-NL" sz="1400" baseline="0" noProof="0" dirty="0" smtClean="0"/>
                        <a:t>Postprandiale BG: &lt; 10 mmol/l</a:t>
                      </a:r>
                      <a:endParaRPr lang="nl-NL" sz="1400" noProof="0" dirty="0"/>
                    </a:p>
                  </a:txBody>
                  <a:tcPr/>
                </a:tc>
                <a:tc>
                  <a:txBody>
                    <a:bodyPr/>
                    <a:lstStyle/>
                    <a:p>
                      <a:r>
                        <a:rPr lang="nl-NL" sz="1400" noProof="0" dirty="0" smtClean="0"/>
                        <a:t>Verhoog</a:t>
                      </a:r>
                      <a:r>
                        <a:rPr lang="nl-NL" sz="1400" baseline="0" noProof="0" dirty="0" smtClean="0"/>
                        <a:t> de dosering met 1-2E of 10-15% 1 á 2 keer per week tot de streefwaarde is bereikt</a:t>
                      </a:r>
                      <a:endParaRPr lang="nl-NL" sz="1400" noProof="0" dirty="0"/>
                    </a:p>
                  </a:txBody>
                  <a:tcPr/>
                </a:tc>
                <a:tc>
                  <a:txBody>
                    <a:bodyPr/>
                    <a:lstStyle/>
                    <a:p>
                      <a:pPr marL="285750" indent="-285750">
                        <a:buFont typeface="Arial" panose="020B0604020202020204" pitchFamily="34" charset="0"/>
                        <a:buChar char="•"/>
                      </a:pPr>
                      <a:r>
                        <a:rPr lang="nl-NL" sz="1400" noProof="0" dirty="0" smtClean="0"/>
                        <a:t>Bepaal en bespreek de oorzaak</a:t>
                      </a:r>
                    </a:p>
                    <a:p>
                      <a:pPr marL="285750" indent="-285750">
                        <a:buFont typeface="Arial" panose="020B0604020202020204" pitchFamily="34" charset="0"/>
                        <a:buChar char="•"/>
                      </a:pPr>
                      <a:r>
                        <a:rPr lang="nl-NL" sz="1400" noProof="0" dirty="0" smtClean="0"/>
                        <a:t>Verlaag de corresponderende insulinedosering met 2-4E</a:t>
                      </a:r>
                      <a:r>
                        <a:rPr lang="nl-NL" sz="1400" baseline="0" noProof="0" dirty="0" smtClean="0"/>
                        <a:t> of     10-20%</a:t>
                      </a:r>
                      <a:endParaRPr lang="nl-NL" sz="1400" noProof="0" dirty="0"/>
                    </a:p>
                  </a:txBody>
                  <a:tcPr/>
                </a:tc>
              </a:tr>
              <a:tr h="370840">
                <a:tc gridSpan="4">
                  <a:txBody>
                    <a:bodyPr/>
                    <a:lstStyle/>
                    <a:p>
                      <a:r>
                        <a:rPr lang="nl-NL" sz="1400" b="0" noProof="0" dirty="0" smtClean="0"/>
                        <a:t>Als het HbA1c</a:t>
                      </a:r>
                      <a:r>
                        <a:rPr lang="nl-NL" sz="1400" b="0" baseline="0" noProof="0" dirty="0" smtClean="0"/>
                        <a:t> &lt;8% is, overweeg dan de dosering basale insuline te verlagen met hetzelfde aantal eenheden als waarmee u de maaltijdinsuline heeft verhoogd</a:t>
                      </a:r>
                      <a:endParaRPr lang="nl-NL" sz="1400" b="0" noProof="0"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bl>
          </a:graphicData>
        </a:graphic>
      </p:graphicFrame>
      <p:sp>
        <p:nvSpPr>
          <p:cNvPr id="13314" name="Title 1"/>
          <p:cNvSpPr>
            <a:spLocks noGrp="1"/>
          </p:cNvSpPr>
          <p:nvPr>
            <p:ph type="title"/>
          </p:nvPr>
        </p:nvSpPr>
        <p:spPr/>
        <p:txBody>
          <a:bodyPr/>
          <a:lstStyle/>
          <a:p>
            <a:r>
              <a:rPr lang="nl-NL" dirty="0" smtClean="0"/>
              <a:t>Doseerrichtlijnen maaltijdinsuline</a:t>
            </a:r>
            <a:br>
              <a:rPr lang="nl-NL" dirty="0" smtClean="0"/>
            </a:br>
            <a:r>
              <a:rPr lang="nl-NL" sz="1200" dirty="0" smtClean="0"/>
              <a:t>Toevoegen maaltijdinsuline bij 1, 2 of 3 maaltijden bij patiënt die basale insuline gebruikt</a:t>
            </a:r>
            <a:r>
              <a:rPr lang="nl-NL" sz="1600" dirty="0" smtClean="0"/>
              <a:t/>
            </a:r>
            <a:br>
              <a:rPr lang="nl-NL" sz="1600" dirty="0" smtClean="0"/>
            </a:br>
            <a:endParaRPr lang="nl-NL" sz="1600" dirty="0" smtClean="0"/>
          </a:p>
        </p:txBody>
      </p:sp>
      <p:sp>
        <p:nvSpPr>
          <p:cNvPr id="13319" name="TextBox 6"/>
          <p:cNvSpPr txBox="1">
            <a:spLocks noChangeArrowheads="1"/>
          </p:cNvSpPr>
          <p:nvPr/>
        </p:nvSpPr>
        <p:spPr bwMode="auto">
          <a:xfrm>
            <a:off x="316800" y="4847203"/>
            <a:ext cx="7316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nl-NL" sz="900" b="0" dirty="0" err="1" smtClean="0"/>
              <a:t>Inzucchi</a:t>
            </a:r>
            <a:r>
              <a:rPr lang="nl-NL" sz="900" b="0" dirty="0" smtClean="0"/>
              <a:t>, SE. Et al. Management of </a:t>
            </a:r>
            <a:r>
              <a:rPr lang="nl-NL" sz="900" b="0" dirty="0" err="1" smtClean="0"/>
              <a:t>hyperglycemia</a:t>
            </a:r>
            <a:r>
              <a:rPr lang="nl-NL" sz="900" b="0" dirty="0" smtClean="0"/>
              <a:t> in Type 2 Diabetes, 2015. Diabetes Care 2015;38(1):140-149</a:t>
            </a:r>
            <a:endParaRPr lang="nl-NL" sz="900" b="0" dirty="0"/>
          </a:p>
        </p:txBody>
      </p:sp>
    </p:spTree>
    <p:extLst>
      <p:ext uri="{BB962C8B-B14F-4D97-AF65-F5344CB8AC3E}">
        <p14:creationId xmlns:p14="http://schemas.microsoft.com/office/powerpoint/2010/main" val="78291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nl-NL" dirty="0" smtClean="0"/>
              <a:t>Zelfregulatie </a:t>
            </a:r>
          </a:p>
        </p:txBody>
      </p:sp>
      <p:sp>
        <p:nvSpPr>
          <p:cNvPr id="3" name="Oval 2"/>
          <p:cNvSpPr/>
          <p:nvPr/>
        </p:nvSpPr>
        <p:spPr>
          <a:xfrm>
            <a:off x="3187145" y="645183"/>
            <a:ext cx="3306891" cy="980314"/>
          </a:xfrm>
          <a:prstGeom prst="ellipse">
            <a:avLst/>
          </a:prstGeom>
          <a:sp3d z="-152400" prstMaterial="matte"/>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 name="Down Arrow 3"/>
          <p:cNvSpPr/>
          <p:nvPr/>
        </p:nvSpPr>
        <p:spPr>
          <a:xfrm>
            <a:off x="4302905" y="3045639"/>
            <a:ext cx="640869" cy="350112"/>
          </a:xfrm>
          <a:prstGeom prst="down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2789194" y="2469609"/>
            <a:ext cx="4282132" cy="2368699"/>
          </a:xfrm>
          <a:custGeom>
            <a:avLst/>
            <a:gdLst>
              <a:gd name="connsiteX0" fmla="*/ 0 w 3655250"/>
              <a:gd name="connsiteY0" fmla="*/ 0 h 2368699"/>
              <a:gd name="connsiteX1" fmla="*/ 3655250 w 3655250"/>
              <a:gd name="connsiteY1" fmla="*/ 0 h 2368699"/>
              <a:gd name="connsiteX2" fmla="*/ 3655250 w 3655250"/>
              <a:gd name="connsiteY2" fmla="*/ 2368699 h 2368699"/>
              <a:gd name="connsiteX3" fmla="*/ 0 w 3655250"/>
              <a:gd name="connsiteY3" fmla="*/ 2368699 h 2368699"/>
              <a:gd name="connsiteX4" fmla="*/ 0 w 3655250"/>
              <a:gd name="connsiteY4" fmla="*/ 0 h 236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5250" h="2368699">
                <a:moveTo>
                  <a:pt x="0" y="0"/>
                </a:moveTo>
                <a:lnTo>
                  <a:pt x="3655250" y="0"/>
                </a:lnTo>
                <a:lnTo>
                  <a:pt x="3655250" y="2368699"/>
                </a:lnTo>
                <a:lnTo>
                  <a:pt x="0" y="23686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ctr" defTabSz="2889250">
              <a:lnSpc>
                <a:spcPct val="90000"/>
              </a:lnSpc>
              <a:spcBef>
                <a:spcPct val="0"/>
              </a:spcBef>
              <a:spcAft>
                <a:spcPct val="35000"/>
              </a:spcAft>
            </a:pPr>
            <a:endParaRPr lang="en-GB" kern="1200" smtClean="0"/>
          </a:p>
          <a:p>
            <a:pPr lvl="0" algn="ctr" defTabSz="2889250">
              <a:lnSpc>
                <a:spcPct val="90000"/>
              </a:lnSpc>
              <a:spcBef>
                <a:spcPct val="0"/>
              </a:spcBef>
              <a:spcAft>
                <a:spcPct val="35000"/>
              </a:spcAft>
            </a:pPr>
            <a:endParaRPr lang="nl-NL" sz="1200" b="1" kern="1200" dirty="0"/>
          </a:p>
        </p:txBody>
      </p:sp>
      <p:sp>
        <p:nvSpPr>
          <p:cNvPr id="6" name="Freeform 5"/>
          <p:cNvSpPr/>
          <p:nvPr/>
        </p:nvSpPr>
        <p:spPr>
          <a:xfrm>
            <a:off x="4050490" y="1585142"/>
            <a:ext cx="1487281" cy="1216821"/>
          </a:xfrm>
          <a:custGeom>
            <a:avLst/>
            <a:gdLst>
              <a:gd name="connsiteX0" fmla="*/ 0 w 1269551"/>
              <a:gd name="connsiteY0" fmla="*/ 608411 h 1216821"/>
              <a:gd name="connsiteX1" fmla="*/ 634776 w 1269551"/>
              <a:gd name="connsiteY1" fmla="*/ 0 h 1216821"/>
              <a:gd name="connsiteX2" fmla="*/ 1269552 w 1269551"/>
              <a:gd name="connsiteY2" fmla="*/ 608411 h 1216821"/>
              <a:gd name="connsiteX3" fmla="*/ 634776 w 1269551"/>
              <a:gd name="connsiteY3" fmla="*/ 1216822 h 1216821"/>
              <a:gd name="connsiteX4" fmla="*/ 0 w 1269551"/>
              <a:gd name="connsiteY4" fmla="*/ 608411 h 121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551" h="1216821">
                <a:moveTo>
                  <a:pt x="0" y="608411"/>
                </a:moveTo>
                <a:cubicBezTo>
                  <a:pt x="0" y="272395"/>
                  <a:pt x="284199" y="0"/>
                  <a:pt x="634776" y="0"/>
                </a:cubicBezTo>
                <a:cubicBezTo>
                  <a:pt x="985353" y="0"/>
                  <a:pt x="1269552" y="272395"/>
                  <a:pt x="1269552" y="608411"/>
                </a:cubicBezTo>
                <a:cubicBezTo>
                  <a:pt x="1269552" y="944427"/>
                  <a:pt x="985353" y="1216822"/>
                  <a:pt x="634776" y="1216822"/>
                </a:cubicBezTo>
                <a:cubicBezTo>
                  <a:pt x="284199" y="1216822"/>
                  <a:pt x="0" y="944427"/>
                  <a:pt x="0" y="608411"/>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1161" tIns="193439" rIns="201161" bIns="193439" numCol="1" spcCol="1270" anchor="ctr" anchorCtr="0">
            <a:noAutofit/>
          </a:bodyPr>
          <a:lstStyle/>
          <a:p>
            <a:pPr lvl="0" algn="ctr" defTabSz="533400">
              <a:lnSpc>
                <a:spcPct val="90000"/>
              </a:lnSpc>
              <a:spcBef>
                <a:spcPct val="0"/>
              </a:spcBef>
              <a:spcAft>
                <a:spcPct val="35000"/>
              </a:spcAft>
            </a:pPr>
            <a:r>
              <a:rPr lang="nl-NL" sz="1200" b="1" kern="1200" dirty="0" smtClean="0"/>
              <a:t>Zelfcontrole</a:t>
            </a:r>
            <a:endParaRPr lang="nl-NL" sz="1200" b="1" kern="1200" dirty="0"/>
          </a:p>
        </p:txBody>
      </p:sp>
      <p:sp>
        <p:nvSpPr>
          <p:cNvPr id="7" name="Freeform 6"/>
          <p:cNvSpPr/>
          <p:nvPr/>
        </p:nvSpPr>
        <p:spPr>
          <a:xfrm>
            <a:off x="3263344" y="891870"/>
            <a:ext cx="1380877" cy="1125895"/>
          </a:xfrm>
          <a:custGeom>
            <a:avLst/>
            <a:gdLst>
              <a:gd name="connsiteX0" fmla="*/ 0 w 1178723"/>
              <a:gd name="connsiteY0" fmla="*/ 562948 h 1125895"/>
              <a:gd name="connsiteX1" fmla="*/ 589362 w 1178723"/>
              <a:gd name="connsiteY1" fmla="*/ 0 h 1125895"/>
              <a:gd name="connsiteX2" fmla="*/ 1178724 w 1178723"/>
              <a:gd name="connsiteY2" fmla="*/ 562948 h 1125895"/>
              <a:gd name="connsiteX3" fmla="*/ 589362 w 1178723"/>
              <a:gd name="connsiteY3" fmla="*/ 1125896 h 1125895"/>
              <a:gd name="connsiteX4" fmla="*/ 0 w 1178723"/>
              <a:gd name="connsiteY4" fmla="*/ 562948 h 1125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723" h="1125895">
                <a:moveTo>
                  <a:pt x="0" y="562948"/>
                </a:moveTo>
                <a:cubicBezTo>
                  <a:pt x="0" y="252040"/>
                  <a:pt x="263866" y="0"/>
                  <a:pt x="589362" y="0"/>
                </a:cubicBezTo>
                <a:cubicBezTo>
                  <a:pt x="914858" y="0"/>
                  <a:pt x="1178724" y="252040"/>
                  <a:pt x="1178724" y="562948"/>
                </a:cubicBezTo>
                <a:cubicBezTo>
                  <a:pt x="1178724" y="873856"/>
                  <a:pt x="914858" y="1125896"/>
                  <a:pt x="589362" y="1125896"/>
                </a:cubicBezTo>
                <a:cubicBezTo>
                  <a:pt x="263866" y="1125896"/>
                  <a:pt x="0" y="873856"/>
                  <a:pt x="0" y="562948"/>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7860" tIns="180124" rIns="187860" bIns="180124" numCol="1" spcCol="1270" anchor="ctr" anchorCtr="0">
            <a:noAutofit/>
          </a:bodyPr>
          <a:lstStyle/>
          <a:p>
            <a:pPr lvl="0" algn="ctr" defTabSz="533400">
              <a:lnSpc>
                <a:spcPct val="90000"/>
              </a:lnSpc>
              <a:spcBef>
                <a:spcPct val="0"/>
              </a:spcBef>
              <a:spcAft>
                <a:spcPct val="35000"/>
              </a:spcAft>
            </a:pPr>
            <a:r>
              <a:rPr lang="nl-NL" sz="1200" b="1" kern="1200" dirty="0" smtClean="0"/>
              <a:t>Inzicht</a:t>
            </a:r>
            <a:endParaRPr lang="nl-NL" sz="1200" b="1" kern="1200" dirty="0"/>
          </a:p>
        </p:txBody>
      </p:sp>
      <p:sp>
        <p:nvSpPr>
          <p:cNvPr id="8" name="Freeform 7"/>
          <p:cNvSpPr/>
          <p:nvPr/>
        </p:nvSpPr>
        <p:spPr>
          <a:xfrm>
            <a:off x="4386739" y="729467"/>
            <a:ext cx="1388271" cy="974548"/>
          </a:xfrm>
          <a:custGeom>
            <a:avLst/>
            <a:gdLst>
              <a:gd name="connsiteX0" fmla="*/ 0 w 1185035"/>
              <a:gd name="connsiteY0" fmla="*/ 487274 h 974548"/>
              <a:gd name="connsiteX1" fmla="*/ 592518 w 1185035"/>
              <a:gd name="connsiteY1" fmla="*/ 0 h 974548"/>
              <a:gd name="connsiteX2" fmla="*/ 1185036 w 1185035"/>
              <a:gd name="connsiteY2" fmla="*/ 487274 h 974548"/>
              <a:gd name="connsiteX3" fmla="*/ 592518 w 1185035"/>
              <a:gd name="connsiteY3" fmla="*/ 974548 h 974548"/>
              <a:gd name="connsiteX4" fmla="*/ 0 w 1185035"/>
              <a:gd name="connsiteY4" fmla="*/ 487274 h 97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035" h="974548">
                <a:moveTo>
                  <a:pt x="0" y="487274"/>
                </a:moveTo>
                <a:cubicBezTo>
                  <a:pt x="0" y="218160"/>
                  <a:pt x="265279" y="0"/>
                  <a:pt x="592518" y="0"/>
                </a:cubicBezTo>
                <a:cubicBezTo>
                  <a:pt x="919757" y="0"/>
                  <a:pt x="1185036" y="218160"/>
                  <a:pt x="1185036" y="487274"/>
                </a:cubicBezTo>
                <a:cubicBezTo>
                  <a:pt x="1185036" y="756388"/>
                  <a:pt x="919757" y="974548"/>
                  <a:pt x="592518" y="974548"/>
                </a:cubicBezTo>
                <a:cubicBezTo>
                  <a:pt x="265279" y="974548"/>
                  <a:pt x="0" y="756388"/>
                  <a:pt x="0" y="487274"/>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8784" tIns="157959" rIns="188784" bIns="157959" numCol="1" spcCol="1270" anchor="ctr" anchorCtr="0">
            <a:noAutofit/>
          </a:bodyPr>
          <a:lstStyle/>
          <a:p>
            <a:pPr lvl="0" algn="ctr" defTabSz="533400">
              <a:lnSpc>
                <a:spcPct val="90000"/>
              </a:lnSpc>
              <a:spcBef>
                <a:spcPct val="0"/>
              </a:spcBef>
              <a:spcAft>
                <a:spcPct val="35000"/>
              </a:spcAft>
            </a:pPr>
            <a:r>
              <a:rPr lang="nl-NL" sz="1200" b="1" kern="1200" dirty="0" smtClean="0"/>
              <a:t>Kennis</a:t>
            </a:r>
            <a:endParaRPr lang="nl-NL" sz="1200" b="1" kern="1200" dirty="0"/>
          </a:p>
        </p:txBody>
      </p:sp>
      <p:sp>
        <p:nvSpPr>
          <p:cNvPr id="10" name="Shape 9"/>
          <p:cNvSpPr/>
          <p:nvPr/>
        </p:nvSpPr>
        <p:spPr>
          <a:xfrm>
            <a:off x="2789194" y="499368"/>
            <a:ext cx="3744603" cy="2547493"/>
          </a:xfrm>
          <a:prstGeom prst="funnel">
            <a:avLst/>
          </a:prstGeom>
          <a:scene3d>
            <a:camera prst="orthographicFront"/>
            <a:lightRig rig="threePt" dir="t">
              <a:rot lat="0" lon="0" rev="7500000"/>
            </a:lightRig>
          </a:scene3d>
          <a:sp3d prstMaterial="plastic">
            <a:bevelT w="127000" h="35400"/>
          </a:sp3d>
        </p:spPr>
        <p:style>
          <a:lnRef idx="1">
            <a:schemeClr val="accent1">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16390" name="Rectangle 9"/>
          <p:cNvSpPr>
            <a:spLocks noChangeArrowheads="1"/>
          </p:cNvSpPr>
          <p:nvPr/>
        </p:nvSpPr>
        <p:spPr bwMode="auto">
          <a:xfrm>
            <a:off x="2366963" y="3466619"/>
            <a:ext cx="4572000" cy="1200329"/>
          </a:xfrm>
          <a:prstGeom prst="rect">
            <a:avLst/>
          </a:prstGeom>
          <a:noFill/>
          <a:ln w="28575">
            <a:solidFill>
              <a:srgbClr val="72B5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nl-NL" dirty="0" smtClean="0"/>
              <a:t>Het zelfstandig aanpassen van de insulinedosering op basis van zelfgemeten glucosewaarde – voeding – inspanning –stress(ziekte).</a:t>
            </a:r>
            <a:endParaRPr lang="nl-NL" dirty="0"/>
          </a:p>
        </p:txBody>
      </p:sp>
      <p:sp>
        <p:nvSpPr>
          <p:cNvPr id="12" name="TextBox 6"/>
          <p:cNvSpPr txBox="1">
            <a:spLocks noChangeArrowheads="1"/>
          </p:cNvSpPr>
          <p:nvPr/>
        </p:nvSpPr>
        <p:spPr bwMode="auto">
          <a:xfrm>
            <a:off x="224332" y="4827755"/>
            <a:ext cx="66246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nl-NL" sz="900" b="0" dirty="0" smtClean="0"/>
              <a:t> </a:t>
            </a:r>
            <a:r>
              <a:rPr lang="nl-NL" sz="900" b="0" dirty="0"/>
              <a:t>Praktische insulinetherapie, </a:t>
            </a:r>
            <a:r>
              <a:rPr lang="nl-NL" sz="900" b="0" dirty="0" smtClean="0"/>
              <a:t>vierde geheel </a:t>
            </a:r>
            <a:r>
              <a:rPr lang="nl-NL" sz="900" b="0" dirty="0" err="1" smtClean="0"/>
              <a:t>herziene</a:t>
            </a:r>
            <a:r>
              <a:rPr lang="nl-NL" sz="900" b="0" dirty="0" smtClean="0"/>
              <a:t> editie, 2014 Groningen, Hoogenberg en anderen</a:t>
            </a:r>
            <a:endParaRPr lang="nl-NL" sz="900" b="0" dirty="0"/>
          </a:p>
        </p:txBody>
      </p:sp>
    </p:spTree>
    <p:extLst>
      <p:ext uri="{BB962C8B-B14F-4D97-AF65-F5344CB8AC3E}">
        <p14:creationId xmlns:p14="http://schemas.microsoft.com/office/powerpoint/2010/main" val="3873341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1000"/>
                                        <p:tgtEl>
                                          <p:spTgt spid="16390"/>
                                        </p:tgtEl>
                                      </p:cBhvr>
                                    </p:animEffect>
                                    <p:anim calcmode="lin" valueType="num">
                                      <p:cBhvr>
                                        <p:cTn id="8" dur="1000" fill="hold"/>
                                        <p:tgtEl>
                                          <p:spTgt spid="16390"/>
                                        </p:tgtEl>
                                        <p:attrNameLst>
                                          <p:attrName>ppt_x</p:attrName>
                                        </p:attrNameLst>
                                      </p:cBhvr>
                                      <p:tavLst>
                                        <p:tav tm="0">
                                          <p:val>
                                            <p:strVal val="#ppt_x"/>
                                          </p:val>
                                        </p:tav>
                                        <p:tav tm="100000">
                                          <p:val>
                                            <p:strVal val="#ppt_x"/>
                                          </p:val>
                                        </p:tav>
                                      </p:tavLst>
                                    </p:anim>
                                    <p:anim calcmode="lin" valueType="num">
                                      <p:cBhvr>
                                        <p:cTn id="9"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2-4-6 Regel:</a:t>
            </a:r>
            <a:br>
              <a:rPr lang="nl-NL" dirty="0" smtClean="0"/>
            </a:br>
            <a:r>
              <a:rPr lang="nl-NL" dirty="0" smtClean="0"/>
              <a:t>corrigeren met Snelwerkend insuline-analoog </a:t>
            </a:r>
            <a:endParaRPr lang="nl-NL" dirty="0"/>
          </a:p>
        </p:txBody>
      </p:sp>
      <p:grpSp>
        <p:nvGrpSpPr>
          <p:cNvPr id="21" name="Group 20"/>
          <p:cNvGrpSpPr/>
          <p:nvPr/>
        </p:nvGrpSpPr>
        <p:grpSpPr>
          <a:xfrm>
            <a:off x="1149530" y="1315319"/>
            <a:ext cx="7239361" cy="3308932"/>
            <a:chOff x="1149530" y="1315319"/>
            <a:chExt cx="7239361" cy="3308932"/>
          </a:xfrm>
        </p:grpSpPr>
        <p:sp>
          <p:nvSpPr>
            <p:cNvPr id="8" name="Oval 7"/>
            <p:cNvSpPr/>
            <p:nvPr/>
          </p:nvSpPr>
          <p:spPr>
            <a:xfrm>
              <a:off x="6233564" y="2465637"/>
              <a:ext cx="1005840" cy="1005840"/>
            </a:xfrm>
            <a:prstGeom prst="ellipse">
              <a:avLst/>
            </a:prstGeom>
            <a:solidFill>
              <a:srgbClr val="FF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4</a:t>
              </a:r>
              <a:endParaRPr lang="en-GB" sz="3600" dirty="0"/>
            </a:p>
          </p:txBody>
        </p:sp>
        <p:sp>
          <p:nvSpPr>
            <p:cNvPr id="9" name="Oval 8"/>
            <p:cNvSpPr/>
            <p:nvPr/>
          </p:nvSpPr>
          <p:spPr>
            <a:xfrm>
              <a:off x="6233564" y="1315319"/>
              <a:ext cx="1005840" cy="1005840"/>
            </a:xfrm>
            <a:prstGeom prst="ellipse">
              <a:avLst/>
            </a:prstGeom>
            <a:solidFill>
              <a:srgbClr val="FF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2</a:t>
              </a:r>
              <a:endParaRPr lang="en-GB" sz="3600" dirty="0"/>
            </a:p>
          </p:txBody>
        </p:sp>
        <p:sp>
          <p:nvSpPr>
            <p:cNvPr id="10" name="Oval 9"/>
            <p:cNvSpPr/>
            <p:nvPr/>
          </p:nvSpPr>
          <p:spPr>
            <a:xfrm>
              <a:off x="6233564" y="3618411"/>
              <a:ext cx="1005840" cy="1005840"/>
            </a:xfrm>
            <a:prstGeom prst="ellipse">
              <a:avLst/>
            </a:prstGeom>
            <a:solidFill>
              <a:srgbClr val="FF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6</a:t>
              </a:r>
              <a:endParaRPr lang="en-GB" sz="3600" dirty="0"/>
            </a:p>
          </p:txBody>
        </p:sp>
        <p:sp>
          <p:nvSpPr>
            <p:cNvPr id="12" name="TextBox 11"/>
            <p:cNvSpPr txBox="1"/>
            <p:nvPr/>
          </p:nvSpPr>
          <p:spPr>
            <a:xfrm>
              <a:off x="1149530" y="1402741"/>
              <a:ext cx="4637314" cy="830997"/>
            </a:xfrm>
            <a:prstGeom prst="rect">
              <a:avLst/>
            </a:prstGeom>
            <a:noFill/>
          </p:spPr>
          <p:txBody>
            <a:bodyPr wrap="square" rtlCol="0">
              <a:spAutoFit/>
            </a:bodyPr>
            <a:lstStyle/>
            <a:p>
              <a:r>
                <a:rPr lang="nl-NL" sz="2400" dirty="0" smtClean="0"/>
                <a:t>Iedere 2 uur meten tot bloedglucose &lt;15 mmol/l is</a:t>
              </a:r>
              <a:endParaRPr lang="nl-NL" sz="2400" dirty="0"/>
            </a:p>
          </p:txBody>
        </p:sp>
        <p:sp>
          <p:nvSpPr>
            <p:cNvPr id="13" name="TextBox 12"/>
            <p:cNvSpPr txBox="1"/>
            <p:nvPr/>
          </p:nvSpPr>
          <p:spPr>
            <a:xfrm>
              <a:off x="1149530" y="2737725"/>
              <a:ext cx="4637314" cy="461665"/>
            </a:xfrm>
            <a:prstGeom prst="rect">
              <a:avLst/>
            </a:prstGeom>
            <a:noFill/>
          </p:spPr>
          <p:txBody>
            <a:bodyPr wrap="square" rtlCol="0">
              <a:spAutoFit/>
            </a:bodyPr>
            <a:lstStyle/>
            <a:p>
              <a:r>
                <a:rPr lang="nl-NL" sz="2400" dirty="0" smtClean="0"/>
                <a:t>Bloedglucose 15-20 mmol/l</a:t>
              </a:r>
              <a:endParaRPr lang="nl-NL" sz="2400" dirty="0"/>
            </a:p>
          </p:txBody>
        </p:sp>
        <p:sp>
          <p:nvSpPr>
            <p:cNvPr id="14" name="TextBox 13"/>
            <p:cNvSpPr txBox="1"/>
            <p:nvPr/>
          </p:nvSpPr>
          <p:spPr>
            <a:xfrm>
              <a:off x="1149530" y="3936665"/>
              <a:ext cx="4637314" cy="461665"/>
            </a:xfrm>
            <a:prstGeom prst="rect">
              <a:avLst/>
            </a:prstGeom>
            <a:noFill/>
          </p:spPr>
          <p:txBody>
            <a:bodyPr wrap="square" rtlCol="0">
              <a:spAutoFit/>
            </a:bodyPr>
            <a:lstStyle/>
            <a:p>
              <a:r>
                <a:rPr lang="nl-NL" sz="2400" dirty="0" smtClean="0"/>
                <a:t>Bloedglucose &gt;20 mmol/l</a:t>
              </a:r>
              <a:endParaRPr lang="nl-NL" sz="2400" dirty="0"/>
            </a:p>
          </p:txBody>
        </p:sp>
        <p:sp>
          <p:nvSpPr>
            <p:cNvPr id="15" name="TextBox 14"/>
            <p:cNvSpPr txBox="1"/>
            <p:nvPr/>
          </p:nvSpPr>
          <p:spPr>
            <a:xfrm>
              <a:off x="7187152" y="1587407"/>
              <a:ext cx="1201739" cy="461665"/>
            </a:xfrm>
            <a:prstGeom prst="rect">
              <a:avLst/>
            </a:prstGeom>
            <a:noFill/>
          </p:spPr>
          <p:txBody>
            <a:bodyPr wrap="square" rtlCol="0">
              <a:spAutoFit/>
            </a:bodyPr>
            <a:lstStyle/>
            <a:p>
              <a:r>
                <a:rPr lang="nl-NL" sz="2400" dirty="0" smtClean="0"/>
                <a:t>uur</a:t>
              </a:r>
              <a:endParaRPr lang="nl-NL" sz="2400" dirty="0"/>
            </a:p>
          </p:txBody>
        </p:sp>
        <p:sp>
          <p:nvSpPr>
            <p:cNvPr id="16" name="TextBox 15"/>
            <p:cNvSpPr txBox="1"/>
            <p:nvPr/>
          </p:nvSpPr>
          <p:spPr>
            <a:xfrm>
              <a:off x="7187152" y="2737725"/>
              <a:ext cx="1201739" cy="461665"/>
            </a:xfrm>
            <a:prstGeom prst="rect">
              <a:avLst/>
            </a:prstGeom>
            <a:noFill/>
          </p:spPr>
          <p:txBody>
            <a:bodyPr wrap="square" rtlCol="0">
              <a:spAutoFit/>
            </a:bodyPr>
            <a:lstStyle/>
            <a:p>
              <a:r>
                <a:rPr lang="en-GB" sz="2400" dirty="0" smtClean="0"/>
                <a:t>IE</a:t>
              </a:r>
              <a:endParaRPr lang="en-GB" sz="2400" dirty="0"/>
            </a:p>
          </p:txBody>
        </p:sp>
        <p:sp>
          <p:nvSpPr>
            <p:cNvPr id="17" name="TextBox 16"/>
            <p:cNvSpPr txBox="1"/>
            <p:nvPr/>
          </p:nvSpPr>
          <p:spPr>
            <a:xfrm>
              <a:off x="7187152" y="3890499"/>
              <a:ext cx="1201739" cy="461665"/>
            </a:xfrm>
            <a:prstGeom prst="rect">
              <a:avLst/>
            </a:prstGeom>
            <a:noFill/>
          </p:spPr>
          <p:txBody>
            <a:bodyPr wrap="square" rtlCol="0">
              <a:spAutoFit/>
            </a:bodyPr>
            <a:lstStyle/>
            <a:p>
              <a:r>
                <a:rPr lang="en-GB" sz="2400" dirty="0" smtClean="0"/>
                <a:t>IE</a:t>
              </a:r>
              <a:endParaRPr lang="en-GB" sz="2400" dirty="0"/>
            </a:p>
          </p:txBody>
        </p:sp>
        <p:sp>
          <p:nvSpPr>
            <p:cNvPr id="18" name="TextBox 17"/>
            <p:cNvSpPr txBox="1"/>
            <p:nvPr/>
          </p:nvSpPr>
          <p:spPr>
            <a:xfrm>
              <a:off x="5828639" y="2706947"/>
              <a:ext cx="600869" cy="523220"/>
            </a:xfrm>
            <a:prstGeom prst="rect">
              <a:avLst/>
            </a:prstGeom>
            <a:noFill/>
          </p:spPr>
          <p:txBody>
            <a:bodyPr wrap="square" rtlCol="0">
              <a:spAutoFit/>
            </a:bodyPr>
            <a:lstStyle/>
            <a:p>
              <a:r>
                <a:rPr lang="en-GB" sz="2800" dirty="0" smtClean="0"/>
                <a:t>+</a:t>
              </a:r>
              <a:endParaRPr lang="en-GB" sz="2800" dirty="0"/>
            </a:p>
          </p:txBody>
        </p:sp>
        <p:sp>
          <p:nvSpPr>
            <p:cNvPr id="19" name="TextBox 18"/>
            <p:cNvSpPr txBox="1"/>
            <p:nvPr/>
          </p:nvSpPr>
          <p:spPr>
            <a:xfrm>
              <a:off x="5828639" y="3859721"/>
              <a:ext cx="600869" cy="523220"/>
            </a:xfrm>
            <a:prstGeom prst="rect">
              <a:avLst/>
            </a:prstGeom>
            <a:noFill/>
          </p:spPr>
          <p:txBody>
            <a:bodyPr wrap="square" rtlCol="0">
              <a:spAutoFit/>
            </a:bodyPr>
            <a:lstStyle/>
            <a:p>
              <a:r>
                <a:rPr lang="en-GB" sz="2800" dirty="0" smtClean="0"/>
                <a:t>+</a:t>
              </a:r>
              <a:endParaRPr lang="en-GB" sz="2800" dirty="0"/>
            </a:p>
          </p:txBody>
        </p:sp>
      </p:grpSp>
      <p:sp>
        <p:nvSpPr>
          <p:cNvPr id="20" name="TextBox 19"/>
          <p:cNvSpPr txBox="1"/>
          <p:nvPr/>
        </p:nvSpPr>
        <p:spPr>
          <a:xfrm>
            <a:off x="233673" y="4830856"/>
            <a:ext cx="8510400" cy="230832"/>
          </a:xfrm>
          <a:prstGeom prst="rect">
            <a:avLst/>
          </a:prstGeom>
          <a:noFill/>
        </p:spPr>
        <p:txBody>
          <a:bodyPr wrap="square" rtlCol="0">
            <a:spAutoFit/>
          </a:bodyPr>
          <a:lstStyle/>
          <a:p>
            <a:r>
              <a:rPr lang="nl-NL" sz="900" dirty="0" err="1" smtClean="0">
                <a:latin typeface="Verdana" panose="020B0604030504040204" pitchFamily="34" charset="0"/>
                <a:ea typeface="Verdana" panose="020B0604030504040204" pitchFamily="34" charset="0"/>
                <a:cs typeface="Verdana" panose="020B0604030504040204" pitchFamily="34" charset="0"/>
              </a:rPr>
              <a:t>Hyperglycemische</a:t>
            </a:r>
            <a:r>
              <a:rPr lang="nl-NL" sz="900" dirty="0" smtClean="0">
                <a:latin typeface="Verdana" panose="020B0604030504040204" pitchFamily="34" charset="0"/>
                <a:ea typeface="Verdana" panose="020B0604030504040204" pitchFamily="34" charset="0"/>
                <a:cs typeface="Verdana" panose="020B0604030504040204" pitchFamily="34" charset="0"/>
              </a:rPr>
              <a:t> ontregeling, </a:t>
            </a:r>
            <a:r>
              <a:rPr lang="nl-NL" sz="900" dirty="0" err="1" smtClean="0">
                <a:latin typeface="Verdana" panose="020B0604030504040204" pitchFamily="34" charset="0"/>
                <a:ea typeface="Verdana" panose="020B0604030504040204" pitchFamily="34" charset="0"/>
                <a:cs typeface="Verdana" panose="020B0604030504040204" pitchFamily="34" charset="0"/>
              </a:rPr>
              <a:t>Stg</a:t>
            </a:r>
            <a:r>
              <a:rPr lang="nl-NL" sz="900" dirty="0" smtClean="0">
                <a:latin typeface="Verdana" panose="020B0604030504040204" pitchFamily="34" charset="0"/>
                <a:ea typeface="Verdana" panose="020B0604030504040204" pitchFamily="34" charset="0"/>
                <a:cs typeface="Verdana" panose="020B0604030504040204" pitchFamily="34" charset="0"/>
              </a:rPr>
              <a:t> </a:t>
            </a:r>
            <a:r>
              <a:rPr lang="nl-NL" sz="900" dirty="0" err="1" smtClean="0">
                <a:latin typeface="Verdana" panose="020B0604030504040204" pitchFamily="34" charset="0"/>
                <a:ea typeface="Verdana" panose="020B0604030504040204" pitchFamily="34" charset="0"/>
                <a:cs typeface="Verdana" panose="020B0604030504040204" pitchFamily="34" charset="0"/>
              </a:rPr>
              <a:t>Langerhans</a:t>
            </a:r>
            <a:r>
              <a:rPr lang="nl-NL" sz="900" dirty="0" smtClean="0">
                <a:latin typeface="Verdana" panose="020B0604030504040204" pitchFamily="34" charset="0"/>
                <a:ea typeface="Verdana" panose="020B0604030504040204" pitchFamily="34" charset="0"/>
                <a:cs typeface="Verdana" panose="020B0604030504040204" pitchFamily="34" charset="0"/>
              </a:rPr>
              <a:t>, http://www.diabetes2.nl/nl/diabetesspreekuur/acute_zaken/hyperglycemie.html</a:t>
            </a:r>
            <a:endParaRPr lang="nl-NL"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2813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800" y="1404691"/>
            <a:ext cx="8510400" cy="629593"/>
          </a:xfrm>
          <a:solidFill>
            <a:schemeClr val="accent1"/>
          </a:solidFill>
        </p:spPr>
        <p:txBody>
          <a:bodyPr/>
          <a:lstStyle/>
          <a:p>
            <a:pPr marL="0" indent="0">
              <a:buNone/>
            </a:pPr>
            <a:r>
              <a:rPr lang="nl-NL" dirty="0" smtClean="0">
                <a:solidFill>
                  <a:schemeClr val="bg1"/>
                </a:solidFill>
              </a:rPr>
              <a:t>De insulinegevoeligheidsfactor is de mate waarmee 1</a:t>
            </a:r>
            <a:r>
              <a:rPr lang="nl-NL" baseline="30000" dirty="0" smtClean="0">
                <a:solidFill>
                  <a:schemeClr val="bg1"/>
                </a:solidFill>
              </a:rPr>
              <a:t>E </a:t>
            </a:r>
            <a:r>
              <a:rPr lang="nl-NL" dirty="0" smtClean="0">
                <a:solidFill>
                  <a:schemeClr val="bg1"/>
                </a:solidFill>
              </a:rPr>
              <a:t>snelwerkende insuline de bloedglucose verlaagt</a:t>
            </a:r>
            <a:endParaRPr lang="nl-NL" dirty="0">
              <a:solidFill>
                <a:schemeClr val="bg1"/>
              </a:solidFill>
            </a:endParaRPr>
          </a:p>
        </p:txBody>
      </p:sp>
      <p:sp>
        <p:nvSpPr>
          <p:cNvPr id="3" name="Title 2"/>
          <p:cNvSpPr>
            <a:spLocks noGrp="1"/>
          </p:cNvSpPr>
          <p:nvPr>
            <p:ph type="title"/>
          </p:nvPr>
        </p:nvSpPr>
        <p:spPr/>
        <p:txBody>
          <a:bodyPr/>
          <a:lstStyle/>
          <a:p>
            <a:r>
              <a:rPr lang="nl-NL" dirty="0" smtClean="0"/>
              <a:t>Regel van 100 </a:t>
            </a:r>
            <a:r>
              <a:rPr lang="nl-NL" sz="1600" dirty="0" smtClean="0"/>
              <a:t>– berekenen van insulinegevoeligheid</a:t>
            </a:r>
            <a:endParaRPr lang="nl-NL" dirty="0"/>
          </a:p>
        </p:txBody>
      </p:sp>
      <p:sp>
        <p:nvSpPr>
          <p:cNvPr id="7" name="TextBox 6"/>
          <p:cNvSpPr txBox="1"/>
          <p:nvPr/>
        </p:nvSpPr>
        <p:spPr>
          <a:xfrm>
            <a:off x="316800" y="2291137"/>
            <a:ext cx="8510400" cy="923330"/>
          </a:xfrm>
          <a:prstGeom prst="rect">
            <a:avLst/>
          </a:prstGeom>
          <a:noFill/>
        </p:spPr>
        <p:txBody>
          <a:bodyPr wrap="square" rtlCol="0">
            <a:spAutoFit/>
          </a:bodyPr>
          <a:lstStyle/>
          <a:p>
            <a:r>
              <a:rPr lang="nl-NL" dirty="0" smtClean="0"/>
              <a:t>Deel 100 door de totale dagdosering insuline (TDD), zowel de basale als de snelwerkende insuline. De uitkomst hiervan is de gevoeligheidsfactor.</a:t>
            </a:r>
            <a:endParaRPr lang="nl-NL" dirty="0"/>
          </a:p>
        </p:txBody>
      </p:sp>
      <p:sp>
        <p:nvSpPr>
          <p:cNvPr id="8" name="TextBox 7"/>
          <p:cNvSpPr txBox="1"/>
          <p:nvPr/>
        </p:nvSpPr>
        <p:spPr>
          <a:xfrm>
            <a:off x="316800" y="3493214"/>
            <a:ext cx="8416234" cy="646331"/>
          </a:xfrm>
          <a:prstGeom prst="rect">
            <a:avLst/>
          </a:prstGeom>
          <a:noFill/>
          <a:ln w="12700">
            <a:solidFill>
              <a:schemeClr val="accent1"/>
            </a:solidFill>
          </a:ln>
        </p:spPr>
        <p:txBody>
          <a:bodyPr wrap="square" rtlCol="0">
            <a:spAutoFit/>
          </a:bodyPr>
          <a:lstStyle/>
          <a:p>
            <a:r>
              <a:rPr lang="nl-NL" dirty="0" smtClean="0"/>
              <a:t>Voorbeeld</a:t>
            </a:r>
            <a:r>
              <a:rPr lang="en-GB" dirty="0" smtClean="0"/>
              <a:t>: 100:50 (TDD) = 2. </a:t>
            </a:r>
            <a:r>
              <a:rPr lang="nl-NL" dirty="0" smtClean="0"/>
              <a:t>De bloedglucose daalt 2.0 mmol/l op </a:t>
            </a:r>
          </a:p>
          <a:p>
            <a:r>
              <a:rPr lang="nl-NL" dirty="0" smtClean="0"/>
              <a:t>1</a:t>
            </a:r>
            <a:r>
              <a:rPr lang="nl-NL" baseline="30000" dirty="0" smtClean="0"/>
              <a:t>E</a:t>
            </a:r>
            <a:r>
              <a:rPr lang="nl-NL" dirty="0" smtClean="0"/>
              <a:t> insuline</a:t>
            </a:r>
            <a:endParaRPr lang="nl-NL" dirty="0"/>
          </a:p>
        </p:txBody>
      </p:sp>
      <p:sp>
        <p:nvSpPr>
          <p:cNvPr id="9" name="TextBox 6"/>
          <p:cNvSpPr txBox="1">
            <a:spLocks noChangeArrowheads="1"/>
          </p:cNvSpPr>
          <p:nvPr/>
        </p:nvSpPr>
        <p:spPr bwMode="auto">
          <a:xfrm>
            <a:off x="224332" y="4827755"/>
            <a:ext cx="66246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001965"/>
                </a:solidFill>
                <a:latin typeface="Verdana" pitchFamily="34" charset="0"/>
              </a:defRPr>
            </a:lvl1pPr>
            <a:lvl2pPr marL="742950" indent="-285750" eaLnBrk="0" hangingPunct="0">
              <a:defRPr sz="1600" b="1">
                <a:solidFill>
                  <a:srgbClr val="001965"/>
                </a:solidFill>
                <a:latin typeface="Verdana" pitchFamily="34" charset="0"/>
              </a:defRPr>
            </a:lvl2pPr>
            <a:lvl3pPr marL="1143000" indent="-228600" eaLnBrk="0" hangingPunct="0">
              <a:defRPr sz="1600" b="1">
                <a:solidFill>
                  <a:srgbClr val="001965"/>
                </a:solidFill>
                <a:latin typeface="Verdana" pitchFamily="34" charset="0"/>
              </a:defRPr>
            </a:lvl3pPr>
            <a:lvl4pPr marL="1600200" indent="-228600" eaLnBrk="0" hangingPunct="0">
              <a:defRPr sz="1600" b="1">
                <a:solidFill>
                  <a:srgbClr val="001965"/>
                </a:solidFill>
                <a:latin typeface="Verdana" pitchFamily="34" charset="0"/>
              </a:defRPr>
            </a:lvl4pPr>
            <a:lvl5pPr marL="2057400" indent="-228600" eaLnBrk="0" hangingPunct="0">
              <a:defRPr sz="1600" b="1">
                <a:solidFill>
                  <a:srgbClr val="001965"/>
                </a:solidFill>
                <a:latin typeface="Verdana" pitchFamily="34" charset="0"/>
              </a:defRPr>
            </a:lvl5pPr>
            <a:lvl6pPr marL="2514600" indent="-228600" algn="ctr" eaLnBrk="0" fontAlgn="base" hangingPunct="0">
              <a:spcBef>
                <a:spcPct val="50000"/>
              </a:spcBef>
              <a:spcAft>
                <a:spcPct val="0"/>
              </a:spcAft>
              <a:defRPr sz="1600" b="1">
                <a:solidFill>
                  <a:srgbClr val="001965"/>
                </a:solidFill>
                <a:latin typeface="Verdana" pitchFamily="34" charset="0"/>
              </a:defRPr>
            </a:lvl6pPr>
            <a:lvl7pPr marL="2971800" indent="-228600" algn="ctr" eaLnBrk="0" fontAlgn="base" hangingPunct="0">
              <a:spcBef>
                <a:spcPct val="50000"/>
              </a:spcBef>
              <a:spcAft>
                <a:spcPct val="0"/>
              </a:spcAft>
              <a:defRPr sz="1600" b="1">
                <a:solidFill>
                  <a:srgbClr val="001965"/>
                </a:solidFill>
                <a:latin typeface="Verdana" pitchFamily="34" charset="0"/>
              </a:defRPr>
            </a:lvl7pPr>
            <a:lvl8pPr marL="3429000" indent="-228600" algn="ctr" eaLnBrk="0" fontAlgn="base" hangingPunct="0">
              <a:spcBef>
                <a:spcPct val="50000"/>
              </a:spcBef>
              <a:spcAft>
                <a:spcPct val="0"/>
              </a:spcAft>
              <a:defRPr sz="1600" b="1">
                <a:solidFill>
                  <a:srgbClr val="001965"/>
                </a:solidFill>
                <a:latin typeface="Verdana" pitchFamily="34" charset="0"/>
              </a:defRPr>
            </a:lvl8pPr>
            <a:lvl9pPr marL="3886200" indent="-228600" algn="ctr" eaLnBrk="0" fontAlgn="base" hangingPunct="0">
              <a:spcBef>
                <a:spcPct val="50000"/>
              </a:spcBef>
              <a:spcAft>
                <a:spcPct val="0"/>
              </a:spcAft>
              <a:defRPr sz="1600" b="1">
                <a:solidFill>
                  <a:srgbClr val="001965"/>
                </a:solidFill>
                <a:latin typeface="Verdana" pitchFamily="34" charset="0"/>
              </a:defRPr>
            </a:lvl9pPr>
          </a:lstStyle>
          <a:p>
            <a:pPr algn="l" eaLnBrk="1" hangingPunct="1"/>
            <a:r>
              <a:rPr lang="nl-NL" sz="900" b="0" dirty="0" smtClean="0"/>
              <a:t>Praktische </a:t>
            </a:r>
            <a:r>
              <a:rPr lang="nl-NL" sz="900" b="0" dirty="0"/>
              <a:t>insulinetherapie, </a:t>
            </a:r>
            <a:r>
              <a:rPr lang="nl-NL" sz="900" b="0" dirty="0" smtClean="0"/>
              <a:t>vierde geheel </a:t>
            </a:r>
            <a:r>
              <a:rPr lang="nl-NL" sz="900" b="0" dirty="0" err="1" smtClean="0"/>
              <a:t>herziene</a:t>
            </a:r>
            <a:r>
              <a:rPr lang="nl-NL" sz="900" b="0" dirty="0" smtClean="0"/>
              <a:t> editie, 2014 Groningen, Hoogenberg en anderen.</a:t>
            </a:r>
            <a:endParaRPr lang="nl-NL" sz="900" b="0" dirty="0"/>
          </a:p>
        </p:txBody>
      </p:sp>
    </p:spTree>
    <p:extLst>
      <p:ext uri="{BB962C8B-B14F-4D97-AF65-F5344CB8AC3E}">
        <p14:creationId xmlns:p14="http://schemas.microsoft.com/office/powerpoint/2010/main" val="3805462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t>19:30-19:45	Pauze</a:t>
            </a:r>
          </a:p>
          <a:p>
            <a:endParaRPr lang="en-GB" b="1" dirty="0"/>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solidFill>
                  <a:schemeClr val="bg1">
                    <a:lumMod val="50000"/>
                  </a:schemeClr>
                </a:solidFill>
              </a:rPr>
              <a:t>	</a:t>
            </a:r>
            <a:endParaRPr lang="en-GB" b="1" dirty="0">
              <a:solidFill>
                <a:schemeClr val="bg1">
                  <a:lumMod val="50000"/>
                </a:schemeClr>
              </a:solidFill>
            </a:endParaRPr>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kennistoets</a:t>
            </a:r>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p>
          <a:p>
            <a:r>
              <a:rPr lang="en-GB" b="1" dirty="0" smtClean="0"/>
              <a:t>19:45-20:30	</a:t>
            </a:r>
            <a:r>
              <a:rPr lang="en-GB" b="1" dirty="0" err="1" smtClean="0"/>
              <a:t>Glucosemeters</a:t>
            </a:r>
            <a:endParaRPr lang="en-GB" b="1" dirty="0" smtClean="0"/>
          </a:p>
          <a:p>
            <a:pPr marL="0" indent="0">
              <a:buNone/>
            </a:pPr>
            <a:r>
              <a:rPr lang="en-GB" b="1" dirty="0" smtClean="0"/>
              <a:t>	</a:t>
            </a:r>
            <a:endParaRPr lang="en-GB" b="1" dirty="0"/>
          </a:p>
          <a:p>
            <a:r>
              <a:rPr lang="en-GB" b="1" dirty="0" smtClean="0">
                <a:solidFill>
                  <a:schemeClr val="bg1">
                    <a:lumMod val="50000"/>
                  </a:schemeClr>
                </a:solidFill>
              </a:rPr>
              <a:t>20:30-21:00	Praktijkondersteuners: </a:t>
            </a:r>
            <a:r>
              <a:rPr lang="en-GB" b="1" dirty="0" err="1" smtClean="0">
                <a:solidFill>
                  <a:schemeClr val="bg1">
                    <a:lumMod val="50000"/>
                  </a:schemeClr>
                </a:solidFill>
              </a:rPr>
              <a:t>Glucosemeting</a:t>
            </a:r>
            <a:r>
              <a:rPr lang="en-GB" b="1" dirty="0" smtClean="0">
                <a:solidFill>
                  <a:schemeClr val="bg1">
                    <a:lumMod val="50000"/>
                  </a:schemeClr>
                </a:solidFill>
              </a:rPr>
              <a:t> in de praktijk</a:t>
            </a:r>
          </a:p>
          <a:p>
            <a:pPr marL="0" indent="0">
              <a:buNone/>
            </a:pPr>
            <a:r>
              <a:rPr lang="en-GB" b="1" dirty="0">
                <a:solidFill>
                  <a:schemeClr val="bg1">
                    <a:lumMod val="50000"/>
                  </a:schemeClr>
                </a:solidFill>
              </a:rPr>
              <a:t>	 </a:t>
            </a:r>
            <a:r>
              <a:rPr lang="en-GB" b="1" dirty="0" smtClean="0">
                <a:solidFill>
                  <a:schemeClr val="bg1">
                    <a:lumMod val="50000"/>
                  </a:schemeClr>
                </a:solidFill>
              </a:rPr>
              <a:t>                  Huisartsen: </a:t>
            </a:r>
            <a:r>
              <a:rPr lang="en-GB" b="1" dirty="0" err="1" smtClean="0">
                <a:solidFill>
                  <a:schemeClr val="bg1">
                    <a:lumMod val="50000"/>
                  </a:schemeClr>
                </a:solidFill>
              </a:rPr>
              <a:t>Dagelijkse</a:t>
            </a:r>
            <a:r>
              <a:rPr lang="en-GB" b="1" dirty="0" smtClean="0">
                <a:solidFill>
                  <a:schemeClr val="bg1">
                    <a:lumMod val="50000"/>
                  </a:schemeClr>
                </a:solidFill>
              </a:rPr>
              <a:t> </a:t>
            </a:r>
            <a:r>
              <a:rPr lang="en-GB" b="1" dirty="0" err="1" smtClean="0">
                <a:solidFill>
                  <a:schemeClr val="bg1">
                    <a:lumMod val="50000"/>
                  </a:schemeClr>
                </a:solidFill>
              </a:rPr>
              <a:t>diabetesvraagstukken</a:t>
            </a:r>
            <a:r>
              <a:rPr lang="en-GB" b="1" dirty="0" smtClean="0">
                <a:solidFill>
                  <a:schemeClr val="bg1">
                    <a:lumMod val="50000"/>
                  </a:schemeClr>
                </a:solidFill>
              </a:rPr>
              <a:t> </a:t>
            </a:r>
            <a:r>
              <a:rPr lang="en-GB" b="1" dirty="0" err="1" smtClean="0">
                <a:solidFill>
                  <a:schemeClr val="bg1">
                    <a:lumMod val="50000"/>
                  </a:schemeClr>
                </a:solidFill>
              </a:rPr>
              <a:t>o.l.v</a:t>
            </a:r>
            <a:r>
              <a:rPr lang="en-GB" b="1" dirty="0" smtClean="0">
                <a:solidFill>
                  <a:schemeClr val="bg1">
                    <a:lumMod val="50000"/>
                  </a:schemeClr>
                </a:solidFill>
              </a:rPr>
              <a:t>. kaderarts Andrew Oostindjer</a:t>
            </a:r>
            <a:endParaRPr lang="en-GB" dirty="0" smtClean="0">
              <a:solidFill>
                <a:schemeClr val="bg1">
                  <a:lumMod val="50000"/>
                </a:schemeClr>
              </a:solidFill>
            </a:endParaRPr>
          </a:p>
          <a:p>
            <a:pPr marL="0" indent="0">
              <a:buNone/>
            </a:pPr>
            <a:endParaRPr lang="en-GB" dirty="0" smtClean="0">
              <a:solidFill>
                <a:schemeClr val="bg1">
                  <a:lumMod val="50000"/>
                </a:schemeClr>
              </a:solidFill>
            </a:endParaRPr>
          </a:p>
          <a:p>
            <a:pPr marL="0" indent="0" eaLnBrk="1" fontAlgn="auto" hangingPunct="1">
              <a:spcAft>
                <a:spcPts val="0"/>
              </a:spcAft>
              <a:buNone/>
              <a:defRPr/>
            </a:pPr>
            <a:endParaRPr lang="en-GB" sz="1300" dirty="0" smtClean="0">
              <a:solidFill>
                <a:schemeClr val="bg1">
                  <a:lumMod val="50000"/>
                </a:schemeClr>
              </a:solidFill>
            </a:endParaRPr>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kennistoets</a:t>
            </a:r>
          </a:p>
          <a:p>
            <a:pPr marL="0" indent="0" eaLnBrk="1" fontAlgn="auto" hangingPunct="1">
              <a:spcAft>
                <a:spcPts val="0"/>
              </a:spcAft>
              <a:buNone/>
              <a:defRPr/>
            </a:pPr>
            <a:endParaRPr lang="en-GB" sz="1800" dirty="0" smtClean="0">
              <a:solidFill>
                <a:schemeClr val="bg1">
                  <a:lumMod val="50000"/>
                </a:schemeClr>
              </a:solidFill>
            </a:endParaRPr>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Agenda</a:t>
            </a:r>
            <a:endParaRPr lang="en-GB" b="1" dirty="0"/>
          </a:p>
        </p:txBody>
      </p:sp>
      <p:sp>
        <p:nvSpPr>
          <p:cNvPr id="3" name="Content Placeholder 2"/>
          <p:cNvSpPr>
            <a:spLocks noGrp="1"/>
          </p:cNvSpPr>
          <p:nvPr>
            <p:ph idx="1"/>
          </p:nvPr>
        </p:nvSpPr>
        <p:spPr>
          <a:xfrm>
            <a:off x="316800" y="1076325"/>
            <a:ext cx="8510400" cy="3419475"/>
          </a:xfrm>
        </p:spPr>
        <p:txBody>
          <a:bodyPr>
            <a:normAutofit fontScale="62500" lnSpcReduction="20000"/>
          </a:bodyPr>
          <a:lstStyle/>
          <a:p>
            <a:r>
              <a:rPr lang="en-GB" b="1" dirty="0" smtClean="0">
                <a:solidFill>
                  <a:schemeClr val="bg1">
                    <a:lumMod val="50000"/>
                  </a:schemeClr>
                </a:solidFill>
              </a:rPr>
              <a:t>17:45-18:00	Ontvangst en kennistoets</a:t>
            </a:r>
          </a:p>
          <a:p>
            <a:endParaRPr lang="en-GB" b="1" dirty="0" smtClean="0">
              <a:solidFill>
                <a:schemeClr val="bg1">
                  <a:lumMod val="50000"/>
                </a:schemeClr>
              </a:solidFill>
            </a:endParaRPr>
          </a:p>
          <a:p>
            <a:r>
              <a:rPr lang="en-GB" b="1" dirty="0" smtClean="0">
                <a:solidFill>
                  <a:schemeClr val="bg1">
                    <a:lumMod val="50000"/>
                  </a:schemeClr>
                </a:solidFill>
              </a:rPr>
              <a:t>18:00-18:20	Diabetes NHG en orale behandeling</a:t>
            </a:r>
          </a:p>
          <a:p>
            <a:endParaRPr lang="en-GB" b="1" dirty="0">
              <a:solidFill>
                <a:schemeClr val="bg1">
                  <a:lumMod val="50000"/>
                </a:schemeClr>
              </a:solidFill>
            </a:endParaRPr>
          </a:p>
          <a:p>
            <a:r>
              <a:rPr lang="en-GB" b="1" dirty="0" smtClean="0">
                <a:solidFill>
                  <a:schemeClr val="bg1">
                    <a:lumMod val="50000"/>
                  </a:schemeClr>
                </a:solidFill>
              </a:rPr>
              <a:t>18:20-18:40	Diabetes NHG overig, SGLT2/ GLP-receptoragonisten</a:t>
            </a:r>
          </a:p>
          <a:p>
            <a:endParaRPr lang="en-GB" b="1" dirty="0">
              <a:solidFill>
                <a:schemeClr val="bg1">
                  <a:lumMod val="50000"/>
                </a:schemeClr>
              </a:solidFill>
            </a:endParaRPr>
          </a:p>
          <a:p>
            <a:r>
              <a:rPr lang="en-GB" b="1" dirty="0" smtClean="0">
                <a:solidFill>
                  <a:schemeClr val="bg1">
                    <a:lumMod val="50000"/>
                  </a:schemeClr>
                </a:solidFill>
              </a:rPr>
              <a:t>18:40-19:00	NHG BOT behandeling</a:t>
            </a:r>
          </a:p>
          <a:p>
            <a:endParaRPr lang="en-GB" b="1" dirty="0" smtClean="0">
              <a:solidFill>
                <a:schemeClr val="bg1">
                  <a:lumMod val="50000"/>
                </a:schemeClr>
              </a:solidFill>
            </a:endParaRPr>
          </a:p>
          <a:p>
            <a:r>
              <a:rPr lang="en-GB" b="1" dirty="0" smtClean="0">
                <a:solidFill>
                  <a:schemeClr val="bg1">
                    <a:lumMod val="50000"/>
                  </a:schemeClr>
                </a:solidFill>
              </a:rPr>
              <a:t>19:00-19:30	NHG intensiveren: optimaliseren, intensiveren 2 of 4 x daags schema</a:t>
            </a:r>
          </a:p>
          <a:p>
            <a:endParaRPr lang="en-GB" b="1" dirty="0">
              <a:solidFill>
                <a:schemeClr val="bg1">
                  <a:lumMod val="50000"/>
                </a:schemeClr>
              </a:solidFill>
            </a:endParaRPr>
          </a:p>
          <a:p>
            <a:r>
              <a:rPr lang="en-GB" b="1" dirty="0" smtClean="0">
                <a:solidFill>
                  <a:schemeClr val="bg1">
                    <a:lumMod val="50000"/>
                  </a:schemeClr>
                </a:solidFill>
              </a:rPr>
              <a:t>19:30-19:45	Pauze</a:t>
            </a:r>
          </a:p>
          <a:p>
            <a:endParaRPr lang="en-GB" b="1" dirty="0">
              <a:solidFill>
                <a:schemeClr val="bg1">
                  <a:lumMod val="50000"/>
                </a:schemeClr>
              </a:solidFill>
            </a:endParaRPr>
          </a:p>
          <a:p>
            <a:r>
              <a:rPr lang="en-GB" b="1" dirty="0" smtClean="0">
                <a:solidFill>
                  <a:schemeClr val="bg1">
                    <a:lumMod val="50000"/>
                  </a:schemeClr>
                </a:solidFill>
              </a:rPr>
              <a:t>19:45-20:30	</a:t>
            </a:r>
            <a:r>
              <a:rPr lang="en-GB" b="1" dirty="0" err="1" smtClean="0">
                <a:solidFill>
                  <a:schemeClr val="bg1">
                    <a:lumMod val="50000"/>
                  </a:schemeClr>
                </a:solidFill>
              </a:rPr>
              <a:t>Glucosemeters</a:t>
            </a:r>
            <a:endParaRPr lang="en-GB" b="1" dirty="0" smtClean="0">
              <a:solidFill>
                <a:schemeClr val="bg1">
                  <a:lumMod val="50000"/>
                </a:schemeClr>
              </a:solidFill>
            </a:endParaRPr>
          </a:p>
          <a:p>
            <a:pPr marL="0" indent="0">
              <a:buNone/>
            </a:pPr>
            <a:r>
              <a:rPr lang="en-GB" b="1" dirty="0" smtClean="0"/>
              <a:t>	</a:t>
            </a:r>
            <a:endParaRPr lang="en-GB" b="1" dirty="0"/>
          </a:p>
          <a:p>
            <a:r>
              <a:rPr lang="en-GB" b="1" dirty="0" smtClean="0"/>
              <a:t>20:30-21:00	Praktijkondersteuners: </a:t>
            </a:r>
            <a:r>
              <a:rPr lang="en-GB" b="1" dirty="0" err="1" smtClean="0"/>
              <a:t>Glucosemeting</a:t>
            </a:r>
            <a:r>
              <a:rPr lang="en-GB" b="1" dirty="0" smtClean="0"/>
              <a:t> in de praktijk</a:t>
            </a:r>
          </a:p>
          <a:p>
            <a:pPr marL="0" indent="0">
              <a:buNone/>
            </a:pPr>
            <a:r>
              <a:rPr lang="en-GB" b="1" dirty="0"/>
              <a:t>	 </a:t>
            </a:r>
            <a:r>
              <a:rPr lang="en-GB" b="1" dirty="0" smtClean="0"/>
              <a:t>                  Huisartsen: </a:t>
            </a:r>
            <a:r>
              <a:rPr lang="en-GB" b="1" dirty="0" err="1" smtClean="0"/>
              <a:t>Dagelijkse</a:t>
            </a:r>
            <a:r>
              <a:rPr lang="en-GB" b="1" dirty="0" smtClean="0"/>
              <a:t> </a:t>
            </a:r>
            <a:r>
              <a:rPr lang="en-GB" b="1" dirty="0" err="1" smtClean="0"/>
              <a:t>diabetesvraagstukken</a:t>
            </a:r>
            <a:r>
              <a:rPr lang="en-GB" b="1" dirty="0" smtClean="0"/>
              <a:t> </a:t>
            </a:r>
            <a:r>
              <a:rPr lang="en-GB" b="1" dirty="0" err="1" smtClean="0"/>
              <a:t>o.l.v</a:t>
            </a:r>
            <a:r>
              <a:rPr lang="en-GB" b="1" dirty="0" smtClean="0"/>
              <a:t>. </a:t>
            </a:r>
            <a:r>
              <a:rPr lang="en-GB" b="1" dirty="0" err="1" smtClean="0"/>
              <a:t>kaderarts</a:t>
            </a:r>
            <a:r>
              <a:rPr lang="en-GB" b="1" dirty="0" smtClean="0"/>
              <a:t> Andrew Oostindjer</a:t>
            </a:r>
            <a:endParaRPr lang="en-GB" dirty="0" smtClean="0"/>
          </a:p>
          <a:p>
            <a:pPr marL="0" indent="0">
              <a:buNone/>
            </a:pPr>
            <a:endParaRPr lang="en-GB" dirty="0" smtClean="0"/>
          </a:p>
          <a:p>
            <a:pPr marL="0" indent="0" eaLnBrk="1" fontAlgn="auto" hangingPunct="1">
              <a:spcAft>
                <a:spcPts val="0"/>
              </a:spcAft>
              <a:buNone/>
              <a:defRPr/>
            </a:pPr>
            <a:endParaRPr lang="en-GB" sz="1300" dirty="0" smtClean="0"/>
          </a:p>
          <a:p>
            <a:pPr>
              <a:defRPr/>
            </a:pPr>
            <a:r>
              <a:rPr lang="en-GB" sz="1800" b="1" dirty="0" smtClean="0">
                <a:solidFill>
                  <a:schemeClr val="bg1">
                    <a:lumMod val="50000"/>
                  </a:schemeClr>
                </a:solidFill>
              </a:rPr>
              <a:t>21:00-21:15	Plenaire afsluiting</a:t>
            </a:r>
            <a:r>
              <a:rPr lang="en-GB" b="1" dirty="0">
                <a:solidFill>
                  <a:schemeClr val="bg1">
                    <a:lumMod val="50000"/>
                  </a:schemeClr>
                </a:solidFill>
              </a:rPr>
              <a:t> </a:t>
            </a:r>
            <a:r>
              <a:rPr lang="en-GB" b="1" dirty="0" smtClean="0">
                <a:solidFill>
                  <a:schemeClr val="bg1">
                    <a:lumMod val="50000"/>
                  </a:schemeClr>
                </a:solidFill>
              </a:rPr>
              <a:t>&amp; </a:t>
            </a:r>
            <a:r>
              <a:rPr lang="en-GB" sz="1800" b="1" dirty="0" smtClean="0">
                <a:solidFill>
                  <a:schemeClr val="bg1">
                    <a:lumMod val="50000"/>
                  </a:schemeClr>
                </a:solidFill>
              </a:rPr>
              <a:t>behandelen kennistoets</a:t>
            </a:r>
          </a:p>
          <a:p>
            <a:pPr marL="0" indent="0" eaLnBrk="1" fontAlgn="auto" hangingPunct="1">
              <a:spcAft>
                <a:spcPts val="0"/>
              </a:spcAft>
              <a:buNone/>
              <a:defRPr/>
            </a:pPr>
            <a:endParaRPr lang="en-GB" sz="1800" dirty="0" smtClean="0"/>
          </a:p>
          <a:p>
            <a:endParaRPr lang="en-GB" sz="1800" dirty="0" smtClean="0"/>
          </a:p>
          <a:p>
            <a:endParaRPr lang="en-GB" sz="1800" dirty="0" smtClean="0"/>
          </a:p>
          <a:p>
            <a:endParaRPr lang="en-GB" sz="1800" dirty="0"/>
          </a:p>
        </p:txBody>
      </p:sp>
    </p:spTree>
    <p:extLst>
      <p:ext uri="{BB962C8B-B14F-4D97-AF65-F5344CB8AC3E}">
        <p14:creationId xmlns:p14="http://schemas.microsoft.com/office/powerpoint/2010/main" val="31906823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Huisartsen: </a:t>
            </a:r>
            <a:r>
              <a:rPr lang="en-GB" dirty="0" err="1" smtClean="0"/>
              <a:t>o.l.v</a:t>
            </a:r>
            <a:r>
              <a:rPr lang="en-GB" dirty="0" smtClean="0"/>
              <a:t>. kaderarts Andrew Oostindjer</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3200" dirty="0" smtClean="0"/>
          </a:p>
          <a:p>
            <a:pPr marL="0" indent="0" algn="ctr">
              <a:buNone/>
            </a:pPr>
            <a:endParaRPr lang="en-GB" sz="3200" dirty="0"/>
          </a:p>
          <a:p>
            <a:pPr marL="0" indent="0" algn="ctr">
              <a:buNone/>
            </a:pPr>
            <a:r>
              <a:rPr lang="en-GB" sz="3200" dirty="0" smtClean="0"/>
              <a:t>Dagelijkse diabetes vraagstukken  </a:t>
            </a:r>
            <a:endParaRPr lang="en-GB" sz="3200" dirty="0"/>
          </a:p>
        </p:txBody>
      </p:sp>
      <p:sp>
        <p:nvSpPr>
          <p:cNvPr id="4" name="Footer Placeholder 3"/>
          <p:cNvSpPr>
            <a:spLocks noGrp="1"/>
          </p:cNvSpPr>
          <p:nvPr>
            <p:ph type="ftr" sz="quarter" idx="11"/>
          </p:nvPr>
        </p:nvSpPr>
        <p:spPr/>
        <p:txBody>
          <a:bodyPr/>
          <a:lstStyle/>
          <a:p>
            <a:pPr>
              <a:defRPr/>
            </a:pPr>
            <a:r>
              <a:rPr lang="en-GB" dirty="0" err="1" smtClean="0">
                <a:solidFill>
                  <a:prstClr val="black">
                    <a:tint val="75000"/>
                  </a:prstClr>
                </a:solidFill>
              </a:rPr>
              <a:t>Maatwerk</a:t>
            </a:r>
            <a:r>
              <a:rPr lang="en-GB" dirty="0" smtClean="0">
                <a:solidFill>
                  <a:prstClr val="black">
                    <a:tint val="75000"/>
                  </a:prstClr>
                </a:solidFill>
              </a:rPr>
              <a:t> </a:t>
            </a:r>
            <a:r>
              <a:rPr lang="en-GB" dirty="0" err="1" smtClean="0">
                <a:solidFill>
                  <a:prstClr val="black">
                    <a:tint val="75000"/>
                  </a:prstClr>
                </a:solidFill>
              </a:rPr>
              <a:t>bij</a:t>
            </a:r>
            <a:r>
              <a:rPr lang="en-GB" dirty="0" smtClean="0">
                <a:solidFill>
                  <a:prstClr val="black">
                    <a:tint val="75000"/>
                  </a:prstClr>
                </a:solidFill>
              </a:rPr>
              <a:t> Diabetes</a:t>
            </a:r>
            <a:endParaRPr lang="en-GB" dirty="0">
              <a:solidFill>
                <a:prstClr val="black">
                  <a:tint val="75000"/>
                </a:prstClr>
              </a:solidFill>
            </a:endParaRPr>
          </a:p>
        </p:txBody>
      </p:sp>
      <p:sp>
        <p:nvSpPr>
          <p:cNvPr id="5" name="Flowchart: Alternate Process 4"/>
          <p:cNvSpPr/>
          <p:nvPr/>
        </p:nvSpPr>
        <p:spPr>
          <a:xfrm>
            <a:off x="723900" y="2162175"/>
            <a:ext cx="7600950" cy="1333500"/>
          </a:xfrm>
          <a:prstGeom prst="flowChartAlternateProcess">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t>Dagelijkse</a:t>
            </a:r>
            <a:r>
              <a:rPr lang="en-GB" sz="3200" dirty="0"/>
              <a:t> </a:t>
            </a:r>
            <a:r>
              <a:rPr lang="en-GB" sz="3200" dirty="0" err="1" smtClean="0"/>
              <a:t>diabetesvraagstukken</a:t>
            </a:r>
            <a:r>
              <a:rPr lang="en-GB" sz="3200" dirty="0" smtClean="0"/>
              <a:t>  </a:t>
            </a:r>
            <a:endParaRPr lang="en-GB" sz="3200" dirty="0"/>
          </a:p>
        </p:txBody>
      </p:sp>
    </p:spTree>
    <p:extLst>
      <p:ext uri="{BB962C8B-B14F-4D97-AF65-F5344CB8AC3E}">
        <p14:creationId xmlns:p14="http://schemas.microsoft.com/office/powerpoint/2010/main" val="2753758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NN_CD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_CD_16-9_Beta2.potx" id="{8694E4AD-08C0-47F4-8CAF-D8B608D1CEB0}" vid="{407A2282-2324-402C-8522-77AA571EABD3}"/>
    </a:ext>
  </a:extLst>
</a:theme>
</file>

<file path=ppt/theme/theme2.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NN_CD_16-9</Template>
  <TotalTime>19184</TotalTime>
  <Words>14041</Words>
  <Application>Microsoft Office PowerPoint</Application>
  <PresentationFormat>On-screen Show (16:9)</PresentationFormat>
  <Paragraphs>2290</Paragraphs>
  <Slides>113</Slides>
  <Notes>103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NN_CD_16-9</vt:lpstr>
      <vt:lpstr>think-cell Slide</vt:lpstr>
      <vt:lpstr>“Maatwerk bij Diabetes”  update anno 2017</vt:lpstr>
      <vt:lpstr>Agenda</vt:lpstr>
      <vt:lpstr>Agenda</vt:lpstr>
      <vt:lpstr>Achtergrond Diabetes Mellitus Type 2</vt:lpstr>
      <vt:lpstr>Diabetes Mellitus Type 2, een epidemie? (1)</vt:lpstr>
      <vt:lpstr>Diabetes Mellitus Type 2, een epidemie? (2)</vt:lpstr>
      <vt:lpstr>Diabetes Mellitus Type 2 is een progressieve aandoening</vt:lpstr>
      <vt:lpstr>Beleid  </vt:lpstr>
      <vt:lpstr>Medicamenteuze behandeling </vt:lpstr>
      <vt:lpstr>Toelichting bij stappenplan (1)  </vt:lpstr>
      <vt:lpstr>Toelichting bij stappenplan (2) </vt:lpstr>
      <vt:lpstr>Toelichting bij stappenplan  (3) </vt:lpstr>
      <vt:lpstr>Behandeling met insuline1</vt:lpstr>
      <vt:lpstr>Als volgen van stappenplan niet beoogde resultaat geeft...</vt:lpstr>
      <vt:lpstr>Orale medicatie bij de behandeling  diabetes type 2</vt:lpstr>
      <vt:lpstr>Agenda</vt:lpstr>
      <vt:lpstr>Biguanide</vt:lpstr>
      <vt:lpstr>Sulfonylureumderivaten en meglitiniden </vt:lpstr>
      <vt:lpstr>Sulfonylureumderivaten en meglitiniden </vt:lpstr>
      <vt:lpstr>Alfa-glucosidaseremmers</vt:lpstr>
      <vt:lpstr>Thiazolidinedionen</vt:lpstr>
      <vt:lpstr>Dipeptidylpeptidase 4 remmers</vt:lpstr>
      <vt:lpstr>Sodium glucose co-transporter 2 remmers</vt:lpstr>
      <vt:lpstr>SGLT2 remming vermindert  glucose resorptie in de nier</vt:lpstr>
      <vt:lpstr>Bloedglucoseverlagende combinatiepreparaten</vt:lpstr>
      <vt:lpstr>Wanneer welk ‘overig middel’?</vt:lpstr>
      <vt:lpstr>Medicamenteuze behandeling NHG 1 </vt:lpstr>
      <vt:lpstr>Streefwaarden – (2)</vt:lpstr>
      <vt:lpstr>Streefwaarden - (3)</vt:lpstr>
      <vt:lpstr>PLENAIR</vt:lpstr>
      <vt:lpstr>Het bereiken van streefwaarden in Europa</vt:lpstr>
      <vt:lpstr>Behandeling hypoglykemieën</vt:lpstr>
      <vt:lpstr>PLENAIR</vt:lpstr>
      <vt:lpstr>Hypoglykemieën: frequentie en aantal patiënten dat zorgverlener zelden of nooit informeert - Nederlandse data</vt:lpstr>
      <vt:lpstr>PLENAIR</vt:lpstr>
      <vt:lpstr>Medicamenteuze behandeling – ADA/EASD 2015</vt:lpstr>
      <vt:lpstr>Agenda</vt:lpstr>
      <vt:lpstr>Medicamenteuze behandeling </vt:lpstr>
      <vt:lpstr>GLP-1 receptoragonisten in de behandeling van diabetes mellitus type 2 </vt:lpstr>
      <vt:lpstr>Het incretine-effect</vt:lpstr>
      <vt:lpstr>De effecten van GLP-1 in het lichaam</vt:lpstr>
      <vt:lpstr>Lichaamseigen GLP-1 heeft een korte halfwaardetijd (t½)</vt:lpstr>
      <vt:lpstr>Verschillen GLP-1 receptoragonisten en DPP-4 remmers</vt:lpstr>
      <vt:lpstr>Farmacologische concentratie GLP-1 leidt tot extra fysiologische effecten</vt:lpstr>
      <vt:lpstr>GLP-1 receptoragonisten: frequentie en dosering</vt:lpstr>
      <vt:lpstr>Agenda</vt:lpstr>
      <vt:lpstr>Medicamenteuze behandeling </vt:lpstr>
      <vt:lpstr>Plenair</vt:lpstr>
      <vt:lpstr>Overwegingen voor de keuze van starten met eenmaaldaags basale insuline</vt:lpstr>
      <vt:lpstr>Progressiviteit van de aandoening: insulinetherapie wordt noodzakelijk</vt:lpstr>
      <vt:lpstr>    Basale insulines </vt:lpstr>
      <vt:lpstr>Doel insulinetherapie</vt:lpstr>
      <vt:lpstr>Het fysiologische insulineprofiel*</vt:lpstr>
      <vt:lpstr>PowerPoint Presentation</vt:lpstr>
      <vt:lpstr>Werking NPH insuline</vt:lpstr>
      <vt:lpstr>Werkingsprofiel NPH insuline</vt:lpstr>
      <vt:lpstr>Werking insuline glargine 100 E/ml (Lantus®)</vt:lpstr>
      <vt:lpstr>Werkingsprofiel insuline glargine 100 E/ml</vt:lpstr>
      <vt:lpstr>Werking insuline glargine 300 E/ml (Toujeo®)</vt:lpstr>
      <vt:lpstr>Werkingsprofiel insuline glargine 300 E/ml</vt:lpstr>
      <vt:lpstr>Insuline glargine 100/300 E/ml — pensysteem </vt:lpstr>
      <vt:lpstr>Werking biosimilar insuline glargine (Abasaglar®)</vt:lpstr>
      <vt:lpstr>Werkingsprofiel biosimilar insuline glargine</vt:lpstr>
      <vt:lpstr>Biosimilar insuline glargine — pensysteem </vt:lpstr>
      <vt:lpstr>Werking insuline detemir (Levemir®)</vt:lpstr>
      <vt:lpstr>Werkingsprofiel insuline detemir</vt:lpstr>
      <vt:lpstr>Insuline detemir — pensysteem </vt:lpstr>
      <vt:lpstr>Werking insuline degludec (Tresiba ®)</vt:lpstr>
      <vt:lpstr>Werkingsprofiel insuline degludec</vt:lpstr>
      <vt:lpstr>Insuline degludec — pensysteem </vt:lpstr>
      <vt:lpstr>Agenda</vt:lpstr>
      <vt:lpstr>Medicamenteuze behandeling - 20131</vt:lpstr>
      <vt:lpstr>Uitdagingen en innovatie bij het intensiveren van de behandeling van diabetes mellitus type 2</vt:lpstr>
      <vt:lpstr>Hoe intensiveren? NHG-Standaard </vt:lpstr>
      <vt:lpstr>Gewicht: Neemt toe bij intensiveren therapie</vt:lpstr>
      <vt:lpstr>Therapietrouw: Meerdere injecties worden ervaren als bezwaarlijk</vt:lpstr>
      <vt:lpstr>Barrières voor het behalen van HbA1c-streefwaarden bij intensiveren van insuline behandeling</vt:lpstr>
      <vt:lpstr>Rationale combinatie basale insuline en GLP-1ra</vt:lpstr>
      <vt:lpstr>Keuze voor mix-insuline</vt:lpstr>
      <vt:lpstr>NHG </vt:lpstr>
      <vt:lpstr>PowerPoint Presentation</vt:lpstr>
      <vt:lpstr>Werkingsprofielen</vt:lpstr>
      <vt:lpstr>Titreren</vt:lpstr>
      <vt:lpstr>Zelfcontrole bij 2x daags mix-insuline</vt:lpstr>
      <vt:lpstr>Stabiele fase</vt:lpstr>
      <vt:lpstr>NHG-Standaard 2013</vt:lpstr>
      <vt:lpstr>Keuze voor basaal bolus therapie bij diabetes type 2</vt:lpstr>
      <vt:lpstr>PowerPoint Presentation</vt:lpstr>
      <vt:lpstr>Aandachtspunten</vt:lpstr>
      <vt:lpstr>Educatie</vt:lpstr>
      <vt:lpstr>Van 2 dd naar basaal-bolus</vt:lpstr>
      <vt:lpstr>Doseerrichtlijnen maaltijdinsuline Toevoegen maaltijdinsuline bij 1, 2 of 3 maaltijden bij patiënt die basale insuline gebruikt </vt:lpstr>
      <vt:lpstr>Zelfregulatie </vt:lpstr>
      <vt:lpstr>2-4-6 Regel: corrigeren met Snelwerkend insuline-analoog </vt:lpstr>
      <vt:lpstr>Regel van 100 – berekenen van insulinegevoeligheid</vt:lpstr>
      <vt:lpstr>Agenda</vt:lpstr>
      <vt:lpstr>Agenda</vt:lpstr>
      <vt:lpstr>Agenda</vt:lpstr>
      <vt:lpstr>Huisartsen: o.l.v. kaderarts Andrew Oostindjer</vt:lpstr>
      <vt:lpstr>Casus 1</vt:lpstr>
      <vt:lpstr>Overige informatie</vt:lpstr>
      <vt:lpstr>Plenair</vt:lpstr>
      <vt:lpstr>Medicamenteuze behandeling </vt:lpstr>
      <vt:lpstr>Streefwaarden (2)</vt:lpstr>
      <vt:lpstr>PowerPoint Presentation</vt:lpstr>
      <vt:lpstr>Casus 2</vt:lpstr>
      <vt:lpstr>Dagcurve</vt:lpstr>
      <vt:lpstr>Overige informatie</vt:lpstr>
      <vt:lpstr>Plenair</vt:lpstr>
      <vt:lpstr>Medicamenteuze behandeling </vt:lpstr>
      <vt:lpstr>Streefwaarden (2)</vt:lpstr>
      <vt:lpstr>PowerPoint Presentation</vt:lpstr>
      <vt:lpstr>Agenda</vt:lpstr>
    </vt:vector>
  </TitlesOfParts>
  <Company>Novo Nordisk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leveren van maatwerk” in de behandeling van Diabetes type 2</dc:title>
  <dc:creator>KISR (Karin Schoenmaker)</dc:creator>
  <cp:lastModifiedBy>CODU (Corrie Duijzer)</cp:lastModifiedBy>
  <cp:revision>96</cp:revision>
  <dcterms:created xsi:type="dcterms:W3CDTF">2016-11-28T12:35:12Z</dcterms:created>
  <dcterms:modified xsi:type="dcterms:W3CDTF">2017-07-03T11:09:11Z</dcterms:modified>
  <cp:category>PP Templates</cp:category>
</cp:coreProperties>
</file>