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9" r:id="rId5"/>
    <p:sldId id="261" r:id="rId6"/>
    <p:sldId id="267" r:id="rId7"/>
    <p:sldId id="262" r:id="rId8"/>
    <p:sldId id="263" r:id="rId9"/>
    <p:sldId id="264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7"/>
    <a:srgbClr val="283A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Stijl, thema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424" y="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ara Knapen" userId="54dfc33a-a33f-48b9-ad46-07cdf15c7b81" providerId="ADAL" clId="{65A36369-7CF1-4375-AD2E-B5213F948AFF}"/>
    <pc:docChg chg="modSld">
      <pc:chgData name="Klara Knapen" userId="54dfc33a-a33f-48b9-ad46-07cdf15c7b81" providerId="ADAL" clId="{65A36369-7CF1-4375-AD2E-B5213F948AFF}" dt="2019-07-29T08:51:37.993" v="0" actId="6549"/>
      <pc:docMkLst>
        <pc:docMk/>
      </pc:docMkLst>
      <pc:sldChg chg="modSp">
        <pc:chgData name="Klara Knapen" userId="54dfc33a-a33f-48b9-ad46-07cdf15c7b81" providerId="ADAL" clId="{65A36369-7CF1-4375-AD2E-B5213F948AFF}" dt="2019-07-29T08:51:37.993" v="0" actId="6549"/>
        <pc:sldMkLst>
          <pc:docMk/>
          <pc:sldMk cId="804088279" sldId="256"/>
        </pc:sldMkLst>
        <pc:spChg chg="mod">
          <ac:chgData name="Klara Knapen" userId="54dfc33a-a33f-48b9-ad46-07cdf15c7b81" providerId="ADAL" clId="{65A36369-7CF1-4375-AD2E-B5213F948AFF}" dt="2019-07-29T08:51:37.993" v="0" actId="6549"/>
          <ac:spMkLst>
            <pc:docMk/>
            <pc:sldMk cId="804088279" sldId="256"/>
            <ac:spMk id="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A037-0035-4ECD-895A-7909BB4B50FD}" type="datetimeFigureOut">
              <a:rPr lang="nl-NL" smtClean="0"/>
              <a:t>29-7-2019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354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A037-0035-4ECD-895A-7909BB4B50FD}" type="datetimeFigureOut">
              <a:rPr lang="nl-NL" smtClean="0"/>
              <a:t>29-7-2019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052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A037-0035-4ECD-895A-7909BB4B50FD}" type="datetimeFigureOut">
              <a:rPr lang="nl-NL" smtClean="0"/>
              <a:t>29-7-2019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727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A037-0035-4ECD-895A-7909BB4B50FD}" type="datetimeFigureOut">
              <a:rPr lang="nl-NL" smtClean="0"/>
              <a:t>29-7-2019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951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A037-0035-4ECD-895A-7909BB4B50FD}" type="datetimeFigureOut">
              <a:rPr lang="nl-NL" smtClean="0"/>
              <a:t>29-7-2019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924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A037-0035-4ECD-895A-7909BB4B50FD}" type="datetimeFigureOut">
              <a:rPr lang="nl-NL" smtClean="0"/>
              <a:t>29-7-2019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900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A037-0035-4ECD-895A-7909BB4B50FD}" type="datetimeFigureOut">
              <a:rPr lang="nl-NL" smtClean="0"/>
              <a:t>29-7-2019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6134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A037-0035-4ECD-895A-7909BB4B50FD}" type="datetimeFigureOut">
              <a:rPr lang="nl-NL" smtClean="0"/>
              <a:t>29-7-2019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267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A037-0035-4ECD-895A-7909BB4B50FD}" type="datetimeFigureOut">
              <a:rPr lang="nl-NL" smtClean="0"/>
              <a:t>29-7-2019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5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A037-0035-4ECD-895A-7909BB4B50FD}" type="datetimeFigureOut">
              <a:rPr lang="nl-NL" smtClean="0"/>
              <a:t>29-7-2019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722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A037-0035-4ECD-895A-7909BB4B50FD}" type="datetimeFigureOut">
              <a:rPr lang="nl-NL" smtClean="0"/>
              <a:t>29-7-2019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72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EA037-0035-4ECD-895A-7909BB4B50FD}" type="datetimeFigureOut">
              <a:rPr lang="nl-NL" smtClean="0"/>
              <a:t>29-7-2019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F8F7C-C67B-4E53-B1A4-8B09D239F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717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72616" y="1605548"/>
            <a:ext cx="11787212" cy="6647988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395536" y="188640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283A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Timemanagement </a:t>
            </a:r>
            <a:r>
              <a:rPr lang="nl-NL" sz="2400" b="1">
                <a:solidFill>
                  <a:srgbClr val="283A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Stressmanagement</a:t>
            </a:r>
            <a:endParaRPr lang="nl-NL" sz="2000" b="1" i="1" dirty="0">
              <a:solidFill>
                <a:srgbClr val="283A8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-11071" y="1213023"/>
            <a:ext cx="9324528" cy="307777"/>
          </a:xfrm>
          <a:prstGeom prst="rect">
            <a:avLst/>
          </a:prstGeom>
          <a:solidFill>
            <a:srgbClr val="0066A7"/>
          </a:solidFill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</a:t>
            </a:r>
            <a:r>
              <a:rPr lang="nl-NL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Module 1</a:t>
            </a:r>
            <a:r>
              <a:rPr lang="nl-NL" sz="1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	                             Praktijkmanagement in de Huisartsenzorg 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088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2915816" y="2119014"/>
            <a:ext cx="54726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Doel: </a:t>
            </a:r>
          </a:p>
          <a:p>
            <a:pPr marL="342900" indent="-342900">
              <a:buAutoNum type="arabicPeriod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Inzicht in benodigde uren voor de manager</a:t>
            </a:r>
          </a:p>
          <a:p>
            <a:pPr marL="342900" indent="-342900">
              <a:buAutoNum type="arabicPeriod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Overzicht van de taken</a:t>
            </a:r>
          </a:p>
          <a:p>
            <a:pPr marL="342900" indent="-342900">
              <a:buAutoNum type="arabicPeriod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Mogelijkheid tot spreiding (pieken/dalen)</a:t>
            </a:r>
          </a:p>
          <a:p>
            <a:pPr marL="342900" indent="-342900">
              <a:buAutoNum type="arabicPeriod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Bij uitval praktijkmanager goede overdracht</a:t>
            </a:r>
          </a:p>
          <a:p>
            <a:pPr marL="342900" indent="-342900">
              <a:buAutoNum type="arabicPeriod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Evaluatie van begrote en werkelijke tijdsbelasting</a:t>
            </a:r>
          </a:p>
          <a:p>
            <a:pPr marL="342900" indent="-342900">
              <a:buAutoNum type="arabicPeriod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Komt de tijdbelasting overeen met je aanstelling</a:t>
            </a:r>
          </a:p>
          <a:p>
            <a:pPr marL="342900" indent="-342900">
              <a:buAutoNum type="arabicPeriod"/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2989644" y="1393902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(Jaar)planning</a:t>
            </a:r>
          </a:p>
        </p:txBody>
      </p:sp>
    </p:spTree>
    <p:extLst>
      <p:ext uri="{BB962C8B-B14F-4D97-AF65-F5344CB8AC3E}">
        <p14:creationId xmlns:p14="http://schemas.microsoft.com/office/powerpoint/2010/main" val="3890708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2915816" y="2119014"/>
            <a:ext cx="54726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Middel:</a:t>
            </a: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Jaarplanner met indeling in week, maand, kwartaal, jaar en de </a:t>
            </a:r>
            <a:r>
              <a:rPr lang="nl-NL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flextaken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.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2989644" y="1393902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(Jaar)planning</a:t>
            </a:r>
          </a:p>
        </p:txBody>
      </p:sp>
    </p:spTree>
    <p:extLst>
      <p:ext uri="{BB962C8B-B14F-4D97-AF65-F5344CB8AC3E}">
        <p14:creationId xmlns:p14="http://schemas.microsoft.com/office/powerpoint/2010/main" val="101284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2989644" y="2132856"/>
            <a:ext cx="547260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NL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algn="ctr"/>
            <a:r>
              <a:rPr lang="nl-NL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WEEK</a:t>
            </a:r>
          </a:p>
          <a:p>
            <a:pPr algn="ctr"/>
            <a:endParaRPr lang="nl-NL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algn="ctr"/>
            <a:endParaRPr lang="nl-NL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algn="ctr"/>
            <a:endParaRPr lang="nl-NL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2989644" y="1393902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(Jaar)planning</a:t>
            </a:r>
          </a:p>
        </p:txBody>
      </p:sp>
    </p:spTree>
    <p:extLst>
      <p:ext uri="{BB962C8B-B14F-4D97-AF65-F5344CB8AC3E}">
        <p14:creationId xmlns:p14="http://schemas.microsoft.com/office/powerpoint/2010/main" val="3031077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2989644" y="2132856"/>
            <a:ext cx="547260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NL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algn="ctr"/>
            <a:r>
              <a:rPr lang="nl-NL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MAAND</a:t>
            </a:r>
          </a:p>
          <a:p>
            <a:pPr algn="ctr"/>
            <a:endParaRPr lang="nl-NL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algn="ctr"/>
            <a:endParaRPr lang="nl-NL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algn="ctr"/>
            <a:endParaRPr lang="nl-NL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2989644" y="1393902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(Jaar)planning</a:t>
            </a:r>
          </a:p>
        </p:txBody>
      </p:sp>
    </p:spTree>
    <p:extLst>
      <p:ext uri="{BB962C8B-B14F-4D97-AF65-F5344CB8AC3E}">
        <p14:creationId xmlns:p14="http://schemas.microsoft.com/office/powerpoint/2010/main" val="3842161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2989644" y="2132856"/>
            <a:ext cx="547260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NL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algn="ctr"/>
            <a:r>
              <a:rPr lang="nl-NL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KWARTAAL</a:t>
            </a:r>
          </a:p>
          <a:p>
            <a:pPr algn="ctr"/>
            <a:endParaRPr lang="nl-NL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algn="ctr"/>
            <a:endParaRPr lang="nl-NL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algn="ctr"/>
            <a:endParaRPr lang="nl-NL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2989644" y="1393902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(Jaar)planning</a:t>
            </a:r>
          </a:p>
        </p:txBody>
      </p:sp>
    </p:spTree>
    <p:extLst>
      <p:ext uri="{BB962C8B-B14F-4D97-AF65-F5344CB8AC3E}">
        <p14:creationId xmlns:p14="http://schemas.microsoft.com/office/powerpoint/2010/main" val="183518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2989644" y="2132856"/>
            <a:ext cx="547260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NL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algn="ctr"/>
            <a:r>
              <a:rPr lang="nl-NL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JAAR</a:t>
            </a:r>
          </a:p>
          <a:p>
            <a:pPr algn="ctr"/>
            <a:endParaRPr lang="nl-NL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algn="ctr"/>
            <a:endParaRPr lang="nl-NL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algn="ctr"/>
            <a:endParaRPr lang="nl-NL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2989644" y="1393902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(Jaar)planning</a:t>
            </a:r>
          </a:p>
        </p:txBody>
      </p:sp>
    </p:spTree>
    <p:extLst>
      <p:ext uri="{BB962C8B-B14F-4D97-AF65-F5344CB8AC3E}">
        <p14:creationId xmlns:p14="http://schemas.microsoft.com/office/powerpoint/2010/main" val="2942874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2989644" y="2132856"/>
            <a:ext cx="547260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NL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algn="ctr"/>
            <a:r>
              <a:rPr lang="nl-NL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FLEXTAKEN</a:t>
            </a:r>
          </a:p>
          <a:p>
            <a:pPr algn="ctr"/>
            <a:endParaRPr lang="nl-NL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algn="ctr"/>
            <a:endParaRPr lang="nl-NL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algn="ctr"/>
            <a:endParaRPr lang="nl-NL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2989644" y="1393902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(Jaar)planning</a:t>
            </a:r>
          </a:p>
        </p:txBody>
      </p:sp>
    </p:spTree>
    <p:extLst>
      <p:ext uri="{BB962C8B-B14F-4D97-AF65-F5344CB8AC3E}">
        <p14:creationId xmlns:p14="http://schemas.microsoft.com/office/powerpoint/2010/main" val="1408211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2989644" y="2132856"/>
            <a:ext cx="54726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NL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algn="ctr"/>
            <a:endParaRPr lang="nl-NL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algn="ctr"/>
            <a:endParaRPr lang="nl-NL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algn="ctr"/>
            <a:endParaRPr lang="nl-NL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3042124" y="1532691"/>
            <a:ext cx="5639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Evaluatie (Jaar)planning</a:t>
            </a:r>
          </a:p>
          <a:p>
            <a:endParaRPr lang="nl-N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2989644" y="2132855"/>
            <a:ext cx="54726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Doel: </a:t>
            </a:r>
          </a:p>
          <a:p>
            <a:pPr marL="342900" indent="-342900">
              <a:buAutoNum type="arabicPeriod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Overzicht van de taken</a:t>
            </a:r>
          </a:p>
          <a:p>
            <a:pPr marL="342900" indent="-342900">
              <a:buAutoNum type="arabicPeriod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Inzicht in benodigde uren voor de manager</a:t>
            </a:r>
          </a:p>
          <a:p>
            <a:pPr marL="342900" indent="-342900">
              <a:buAutoNum type="arabicPeriod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Mogelijkheid tot spreiding (pieken/dalen)</a:t>
            </a:r>
          </a:p>
          <a:p>
            <a:pPr marL="342900" indent="-342900">
              <a:buAutoNum type="arabicPeriod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Bij uitval praktijkmanager goede overdracht</a:t>
            </a:r>
          </a:p>
          <a:p>
            <a:pPr marL="342900" indent="-342900">
              <a:buAutoNum type="arabicPeriod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Evaluatie van begrote en werkelijke tijdsbelasting</a:t>
            </a:r>
          </a:p>
          <a:p>
            <a:pPr marL="342900" indent="-342900">
              <a:buAutoNum type="arabicPeriod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Komt de tijdbelasting overeen met je aanstelling</a:t>
            </a:r>
          </a:p>
          <a:p>
            <a:pPr marL="342900" indent="-342900">
              <a:buAutoNum type="arabicPeriod"/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880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15" name="Tekstvak 14"/>
          <p:cNvSpPr txBox="1"/>
          <p:nvPr/>
        </p:nvSpPr>
        <p:spPr>
          <a:xfrm>
            <a:off x="2378317" y="1104242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Benoemen stressfactoren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2555776" y="1761197"/>
            <a:ext cx="614383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>
              <a:latin typeface="HelveticaNeueLT Pro 55 Roman" pitchFamily="34" charset="0"/>
            </a:endParaRPr>
          </a:p>
          <a:p>
            <a:endParaRPr lang="nl-NL" dirty="0">
              <a:latin typeface="HelveticaNeueLT Pro 55 Roman" pitchFamily="34" charset="0"/>
            </a:endParaRPr>
          </a:p>
          <a:p>
            <a:endParaRPr lang="nl-NL" dirty="0">
              <a:latin typeface="HelveticaNeueLT Pro 55 Roman" pitchFamily="34" charset="0"/>
            </a:endParaRPr>
          </a:p>
          <a:p>
            <a:r>
              <a:rPr lang="nl-NL" dirty="0">
                <a:latin typeface="HelveticaNeueLT Pro 55 Roman" pitchFamily="34" charset="0"/>
              </a:rPr>
              <a:t>1. ……………………..</a:t>
            </a:r>
          </a:p>
          <a:p>
            <a:endParaRPr lang="nl-NL" dirty="0">
              <a:latin typeface="HelveticaNeueLT Pro 55 Roman" pitchFamily="34" charset="0"/>
            </a:endParaRPr>
          </a:p>
          <a:p>
            <a:endParaRPr lang="nl-NL" dirty="0">
              <a:latin typeface="HelveticaNeueLT Pro 55 Roman" pitchFamily="34" charset="0"/>
            </a:endParaRPr>
          </a:p>
          <a:p>
            <a:r>
              <a:rPr lang="nl-NL" dirty="0">
                <a:latin typeface="HelveticaNeueLT Pro 55 Roman" pitchFamily="34" charset="0"/>
              </a:rPr>
              <a:t>2. ……………………..</a:t>
            </a:r>
          </a:p>
          <a:p>
            <a:endParaRPr lang="nl-NL" dirty="0">
              <a:latin typeface="HelveticaNeueLT Pro 55 Roman" pitchFamily="34" charset="0"/>
            </a:endParaRPr>
          </a:p>
          <a:p>
            <a:endParaRPr lang="nl-NL" dirty="0">
              <a:latin typeface="HelveticaNeueLT Pro 55 Roman" pitchFamily="34" charset="0"/>
            </a:endParaRPr>
          </a:p>
          <a:p>
            <a:r>
              <a:rPr lang="nl-NL" dirty="0">
                <a:latin typeface="HelveticaNeueLT Pro 55 Roman" pitchFamily="34" charset="0"/>
              </a:rPr>
              <a:t>3. ……………………..</a:t>
            </a:r>
          </a:p>
          <a:p>
            <a:endParaRPr lang="nl-NL" dirty="0">
              <a:latin typeface="HelveticaNeueLT Pro 55 Roman" pitchFamily="34" charset="0"/>
            </a:endParaRPr>
          </a:p>
          <a:p>
            <a:endParaRPr lang="nl-NL" dirty="0">
              <a:latin typeface="HelveticaNeueLT Pro 55 Roman" pitchFamily="34" charset="0"/>
            </a:endParaRPr>
          </a:p>
          <a:p>
            <a:endParaRPr lang="nl-NL" dirty="0">
              <a:latin typeface="HelveticaNeueLT Pro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525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vak 7"/>
          <p:cNvSpPr txBox="1"/>
          <p:nvPr/>
        </p:nvSpPr>
        <p:spPr>
          <a:xfrm>
            <a:off x="2555776" y="1268760"/>
            <a:ext cx="51845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dirty="0">
              <a:latin typeface="HelveticaNeueLT Pro 55 Roman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2532618" y="1124744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Stressfactoren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2555776" y="1761197"/>
            <a:ext cx="614383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Onduidelijke 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 veel of te weinig vooropleiding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 veel taken voor de gestelde uren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Onvoldoende informatie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Onvoldoende bevoegdheid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Conflicten binnen de organisatie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Onzekerheid over eigen positie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sz="1600" dirty="0">
              <a:latin typeface="HelveticaNeueLT Pro 55 Roman" pitchFamily="34" charset="0"/>
            </a:endParaRPr>
          </a:p>
          <a:p>
            <a:endParaRPr lang="nl-NL" dirty="0">
              <a:latin typeface="HelveticaNeueLT Pro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44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32618" y="1124744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Omgaan met stressfactoren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555776" y="1761197"/>
            <a:ext cx="614383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Vermijden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De stressfactor veranderen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Anders reageren op de stressfactor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970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32618" y="1124744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Anders reageren op de stressfactor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555776" y="1761197"/>
            <a:ext cx="614383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Prioriteren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Juiste balans werk/</a:t>
            </a:r>
            <a:r>
              <a:rPr lang="nl-NL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prive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vinden/houden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Neem bijtijds pauze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Weet waar je ondersteuning kunt vinden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Timemanagement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769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15" name="Tekstvak 14"/>
          <p:cNvSpPr txBox="1"/>
          <p:nvPr/>
        </p:nvSpPr>
        <p:spPr>
          <a:xfrm>
            <a:off x="2378317" y="1104242"/>
            <a:ext cx="5639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Benoemen storingen bij	timemanagement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2555776" y="1761197"/>
            <a:ext cx="614383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>
              <a:latin typeface="HelveticaNeueLT Pro 55 Roman" pitchFamily="34" charset="0"/>
            </a:endParaRPr>
          </a:p>
          <a:p>
            <a:endParaRPr lang="nl-NL" dirty="0">
              <a:latin typeface="HelveticaNeueLT Pro 55 Roman" pitchFamily="34" charset="0"/>
            </a:endParaRPr>
          </a:p>
          <a:p>
            <a:endParaRPr lang="nl-NL" dirty="0">
              <a:latin typeface="HelveticaNeueLT Pro 55 Roman" pitchFamily="34" charset="0"/>
            </a:endParaRPr>
          </a:p>
          <a:p>
            <a:r>
              <a:rPr lang="nl-NL" dirty="0">
                <a:latin typeface="HelveticaNeueLT Pro 55 Roman" pitchFamily="34" charset="0"/>
              </a:rPr>
              <a:t>1. ……………………..</a:t>
            </a:r>
          </a:p>
          <a:p>
            <a:endParaRPr lang="nl-NL" dirty="0">
              <a:latin typeface="HelveticaNeueLT Pro 55 Roman" pitchFamily="34" charset="0"/>
            </a:endParaRPr>
          </a:p>
          <a:p>
            <a:endParaRPr lang="nl-NL" dirty="0">
              <a:latin typeface="HelveticaNeueLT Pro 55 Roman" pitchFamily="34" charset="0"/>
            </a:endParaRPr>
          </a:p>
          <a:p>
            <a:r>
              <a:rPr lang="nl-NL" dirty="0">
                <a:latin typeface="HelveticaNeueLT Pro 55 Roman" pitchFamily="34" charset="0"/>
              </a:rPr>
              <a:t>2. ……………………..</a:t>
            </a:r>
          </a:p>
          <a:p>
            <a:endParaRPr lang="nl-NL" dirty="0">
              <a:latin typeface="HelveticaNeueLT Pro 55 Roman" pitchFamily="34" charset="0"/>
            </a:endParaRPr>
          </a:p>
          <a:p>
            <a:endParaRPr lang="nl-NL" dirty="0">
              <a:latin typeface="HelveticaNeueLT Pro 55 Roman" pitchFamily="34" charset="0"/>
            </a:endParaRPr>
          </a:p>
          <a:p>
            <a:r>
              <a:rPr lang="nl-NL" dirty="0">
                <a:latin typeface="HelveticaNeueLT Pro 55 Roman" pitchFamily="34" charset="0"/>
              </a:rPr>
              <a:t>3. ……………………..</a:t>
            </a:r>
          </a:p>
          <a:p>
            <a:endParaRPr lang="nl-NL" dirty="0">
              <a:latin typeface="HelveticaNeueLT Pro 55 Roman" pitchFamily="34" charset="0"/>
            </a:endParaRPr>
          </a:p>
          <a:p>
            <a:endParaRPr lang="nl-NL" dirty="0">
              <a:latin typeface="HelveticaNeueLT Pro 55 Roman" pitchFamily="34" charset="0"/>
            </a:endParaRPr>
          </a:p>
          <a:p>
            <a:endParaRPr lang="nl-NL" dirty="0">
              <a:latin typeface="HelveticaNeueLT Pro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263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32618" y="1124744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Timemanagement diagram</a:t>
            </a:r>
          </a:p>
        </p:txBody>
      </p:sp>
      <p:graphicFrame>
        <p:nvGraphicFramePr>
          <p:cNvPr id="8" name="Tijdelijke aanduiding voor inhou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199809"/>
              </p:ext>
            </p:extLst>
          </p:nvPr>
        </p:nvGraphicFramePr>
        <p:xfrm>
          <a:off x="2532618" y="2420888"/>
          <a:ext cx="6182073" cy="2899674"/>
        </p:xfrm>
        <a:graphic>
          <a:graphicData uri="http://schemas.openxmlformats.org/drawingml/2006/table">
            <a:tbl>
              <a:tblPr firstRow="1" firstCol="1" bandRow="1">
                <a:tableStyleId>{327F97BB-C833-4FB7-BDE5-3F7075034690}</a:tableStyleId>
              </a:tblPr>
              <a:tblGrid>
                <a:gridCol w="2060691">
                  <a:extLst>
                    <a:ext uri="{9D8B030D-6E8A-4147-A177-3AD203B41FA5}">
                      <a16:colId xmlns:a16="http://schemas.microsoft.com/office/drawing/2014/main" val="1303557835"/>
                    </a:ext>
                  </a:extLst>
                </a:gridCol>
                <a:gridCol w="2060691">
                  <a:extLst>
                    <a:ext uri="{9D8B030D-6E8A-4147-A177-3AD203B41FA5}">
                      <a16:colId xmlns:a16="http://schemas.microsoft.com/office/drawing/2014/main" val="2627462448"/>
                    </a:ext>
                  </a:extLst>
                </a:gridCol>
                <a:gridCol w="2060691">
                  <a:extLst>
                    <a:ext uri="{9D8B030D-6E8A-4147-A177-3AD203B41FA5}">
                      <a16:colId xmlns:a16="http://schemas.microsoft.com/office/drawing/2014/main" val="2785939194"/>
                    </a:ext>
                  </a:extLst>
                </a:gridCol>
              </a:tblGrid>
              <a:tr h="966558">
                <a:tc>
                  <a:txBody>
                    <a:bodyPr/>
                    <a:lstStyle/>
                    <a:p>
                      <a:endParaRPr lang="nl-NL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rgbClr val="0066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Dringend</a:t>
                      </a:r>
                    </a:p>
                  </a:txBody>
                  <a:tcPr>
                    <a:solidFill>
                      <a:srgbClr val="0066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Niet dringend</a:t>
                      </a:r>
                    </a:p>
                  </a:txBody>
                  <a:tcPr>
                    <a:solidFill>
                      <a:srgbClr val="0066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894713"/>
                  </a:ext>
                </a:extLst>
              </a:tr>
              <a:tr h="966558">
                <a:tc>
                  <a:txBody>
                    <a:bodyPr/>
                    <a:lstStyle/>
                    <a:p>
                      <a:r>
                        <a:rPr lang="nl-NL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Belangrijk</a:t>
                      </a:r>
                    </a:p>
                  </a:txBody>
                  <a:tcPr>
                    <a:solidFill>
                      <a:srgbClr val="0066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>
                    <a:solidFill>
                      <a:srgbClr val="0066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II</a:t>
                      </a:r>
                    </a:p>
                  </a:txBody>
                  <a:tcPr>
                    <a:solidFill>
                      <a:srgbClr val="0066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698960"/>
                  </a:ext>
                </a:extLst>
              </a:tr>
              <a:tr h="966558">
                <a:tc>
                  <a:txBody>
                    <a:bodyPr/>
                    <a:lstStyle/>
                    <a:p>
                      <a:r>
                        <a:rPr lang="nl-NL" sz="20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Niet belangrijk</a:t>
                      </a:r>
                    </a:p>
                  </a:txBody>
                  <a:tcPr>
                    <a:solidFill>
                      <a:srgbClr val="0066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III</a:t>
                      </a:r>
                    </a:p>
                  </a:txBody>
                  <a:tcPr>
                    <a:solidFill>
                      <a:srgbClr val="0066A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IV</a:t>
                      </a:r>
                    </a:p>
                  </a:txBody>
                  <a:tcPr>
                    <a:solidFill>
                      <a:srgbClr val="0066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117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159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32618" y="1124744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Druk of productief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555776" y="1761197"/>
            <a:ext cx="614383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Druk = </a:t>
            </a:r>
            <a:r>
              <a:rPr lang="nl-NL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quadrant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 en III:		</a:t>
            </a:r>
            <a:r>
              <a:rPr lang="nl-NL" sz="1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Geleefd worden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Productief = </a:t>
            </a:r>
            <a:r>
              <a:rPr lang="nl-NL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quadrant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II:		</a:t>
            </a:r>
            <a:r>
              <a:rPr lang="nl-NL" sz="1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Leven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Improductief = </a:t>
            </a:r>
            <a:r>
              <a:rPr lang="nl-NL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quadrant</a:t>
            </a: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IV:		</a:t>
            </a:r>
            <a:r>
              <a:rPr lang="nl-NL" sz="1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Verveling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00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6512" y="-50636"/>
            <a:ext cx="2331138" cy="664798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016" y="6596987"/>
            <a:ext cx="9468544" cy="28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-12401"/>
            <a:ext cx="1142857" cy="1142857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32618" y="1124744"/>
            <a:ext cx="563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Van druk naar productief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555776" y="1761197"/>
            <a:ext cx="614383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Het omgaan met storende factoren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Het berekenen van tijd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Het behoud van toegankelijkheid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Het schiften van informatie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Structuur aanbrengen; Jaarplanner</a:t>
            </a: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84571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6FBF5090CCAA48BC225F52F7B6C045" ma:contentTypeVersion="10" ma:contentTypeDescription="Een nieuw document maken." ma:contentTypeScope="" ma:versionID="99f7eb41b71ef585b445666fbc890e49">
  <xsd:schema xmlns:xsd="http://www.w3.org/2001/XMLSchema" xmlns:xs="http://www.w3.org/2001/XMLSchema" xmlns:p="http://schemas.microsoft.com/office/2006/metadata/properties" xmlns:ns2="d02b3bc8-88f0-45ed-92cb-69723e4c7477" xmlns:ns3="73db0e0f-78c8-4923-8120-9dc88bc78c3f" targetNamespace="http://schemas.microsoft.com/office/2006/metadata/properties" ma:root="true" ma:fieldsID="44e2d363acfa07e6c687593eaa77c278" ns2:_="" ns3:_="">
    <xsd:import namespace="d02b3bc8-88f0-45ed-92cb-69723e4c7477"/>
    <xsd:import namespace="73db0e0f-78c8-4923-8120-9dc88bc78c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2b3bc8-88f0-45ed-92cb-69723e4c74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b0e0f-78c8-4923-8120-9dc88bc78c3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B43D05-5C78-4C5E-BF83-97CD0AA38A31}"/>
</file>

<file path=customXml/itemProps2.xml><?xml version="1.0" encoding="utf-8"?>
<ds:datastoreItem xmlns:ds="http://schemas.openxmlformats.org/officeDocument/2006/customXml" ds:itemID="{CC68590D-5E82-40FA-A73C-646D6C7ABC7A}"/>
</file>

<file path=customXml/itemProps3.xml><?xml version="1.0" encoding="utf-8"?>
<ds:datastoreItem xmlns:ds="http://schemas.openxmlformats.org/officeDocument/2006/customXml" ds:itemID="{5A6D77C8-5A2D-47F0-A2F7-B90B8881FBFE}"/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283</Words>
  <Application>Microsoft Office PowerPoint</Application>
  <PresentationFormat>Diavoorstelling (4:3)</PresentationFormat>
  <Paragraphs>158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2" baseType="lpstr">
      <vt:lpstr>Arial</vt:lpstr>
      <vt:lpstr>Calibri</vt:lpstr>
      <vt:lpstr>HelveticaNeueLT Pro 55 Roman</vt:lpstr>
      <vt:lpstr>Tahoma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Wiesje van Woerkum</dc:creator>
  <cp:lastModifiedBy>Klara Knapen</cp:lastModifiedBy>
  <cp:revision>40</cp:revision>
  <dcterms:created xsi:type="dcterms:W3CDTF">2016-02-17T16:16:30Z</dcterms:created>
  <dcterms:modified xsi:type="dcterms:W3CDTF">2019-07-29T08:51:41Z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0x010100F96FBF5090CCAA48BC225F52F7B6C045</vt:lpwstr>
  </property>
</Properties>
</file>