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7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113EA5-0897-4A9A-8921-9EDBFCF29E1F}" type="datetimeFigureOut">
              <a:rPr lang="nl-NL" smtClean="0"/>
              <a:t>3-6-2019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60877F-E1E1-4AF2-A654-1D0EF8E920C3}" type="slidenum">
              <a:rPr lang="nl-NL" smtClean="0"/>
              <a:t>‹nr.›</a:t>
            </a:fld>
            <a:endParaRPr lang="nl-NL"/>
          </a:p>
        </p:txBody>
      </p:sp>
    </p:spTree>
    <p:extLst>
      <p:ext uri="{BB962C8B-B14F-4D97-AF65-F5344CB8AC3E}">
        <p14:creationId xmlns:p14="http://schemas.microsoft.com/office/powerpoint/2010/main" val="163710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brainmatters.nl/terms/aandacht/"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cbi.nlm.nih.gov/pubmed/26681530"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www.ncbi.nlm.nih.gov/pubmed/26681530" TargetMode="External"/><Relationship Id="rId4" Type="http://schemas.openxmlformats.org/officeDocument/2006/relationships/hyperlink" Target="http://www.ncbi.nlm.nih.gov/pubmed/?term=Criteria+and+Concurrent+Validity+of+DIVA+2.0:+A+Semi-Structured+Diagnostic+Interview+for+Adult+ADH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82EDBFD-7120-194F-A01C-B5E15DA8A712}" type="slidenum">
              <a:rPr lang="nl-NL" smtClean="0"/>
              <a:pPr/>
              <a:t>3</a:t>
            </a:fld>
            <a:endParaRPr lang="nl-NL"/>
          </a:p>
        </p:txBody>
      </p:sp>
    </p:spTree>
    <p:extLst>
      <p:ext uri="{BB962C8B-B14F-4D97-AF65-F5344CB8AC3E}">
        <p14:creationId xmlns:p14="http://schemas.microsoft.com/office/powerpoint/2010/main" val="173393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smtClean="0"/>
              <a:t>DOEL: de sfeer in de zaal te peilen – hoe denken zij over ADHD  </a:t>
            </a:r>
          </a:p>
        </p:txBody>
      </p:sp>
      <p:sp>
        <p:nvSpPr>
          <p:cNvPr id="4" name="Tijdelijke aanduiding voor dianummer 3"/>
          <p:cNvSpPr>
            <a:spLocks noGrp="1"/>
          </p:cNvSpPr>
          <p:nvPr>
            <p:ph type="sldNum" sz="quarter" idx="10"/>
          </p:nvPr>
        </p:nvSpPr>
        <p:spPr/>
        <p:txBody>
          <a:bodyPr/>
          <a:lstStyle/>
          <a:p>
            <a:fld id="{982EDBFD-7120-194F-A01C-B5E15DA8A712}" type="slidenum">
              <a:rPr lang="nl-NL" smtClean="0"/>
              <a:pPr/>
              <a:t>4</a:t>
            </a:fld>
            <a:endParaRPr lang="nl-NL"/>
          </a:p>
        </p:txBody>
      </p:sp>
    </p:spTree>
    <p:extLst>
      <p:ext uri="{BB962C8B-B14F-4D97-AF65-F5344CB8AC3E}">
        <p14:creationId xmlns:p14="http://schemas.microsoft.com/office/powerpoint/2010/main" val="2995923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ltLang="nl-NL" dirty="0" smtClean="0"/>
              <a:t>-aangetoond met tweeling, adoptie en </a:t>
            </a:r>
            <a:r>
              <a:rPr lang="nl-NL" altLang="nl-NL" dirty="0" err="1" smtClean="0"/>
              <a:t>familie-onderzoek</a:t>
            </a:r>
            <a:r>
              <a:rPr lang="nl-NL" altLang="nl-NL" dirty="0" smtClean="0"/>
              <a:t>.</a:t>
            </a:r>
          </a:p>
          <a:p>
            <a:r>
              <a:rPr lang="nl-NL" altLang="nl-NL" dirty="0" smtClean="0"/>
              <a:t>ADHD vroeger bekend als </a:t>
            </a:r>
            <a:r>
              <a:rPr lang="nl-NL" altLang="nl-NL" dirty="0" err="1" smtClean="0"/>
              <a:t>Minimal</a:t>
            </a:r>
            <a:r>
              <a:rPr lang="nl-NL" altLang="nl-NL" dirty="0" smtClean="0"/>
              <a:t> Brain </a:t>
            </a:r>
            <a:r>
              <a:rPr lang="nl-NL" altLang="nl-NL" dirty="0" err="1" smtClean="0"/>
              <a:t>Damage</a:t>
            </a:r>
            <a:r>
              <a:rPr lang="nl-NL" altLang="nl-NL" dirty="0" smtClean="0"/>
              <a:t>, echter perinataal kortdurend zuurstofgebrek verklaart slechts 2% van de gevallen het ontstaan van </a:t>
            </a:r>
            <a:r>
              <a:rPr lang="nl-NL" altLang="nl-NL" dirty="0" err="1" smtClean="0"/>
              <a:t>adhd</a:t>
            </a:r>
            <a:r>
              <a:rPr lang="nl-NL" altLang="nl-NL" dirty="0" smtClean="0"/>
              <a:t>. (buitelaar 2002) Perinatale ongunstige factoren, zoals langdurig zuurstofgebrek door bloedverlies of slecht functionerende placenta, roken en alcoholgebruik door de moeder kunnen wel van invloed zijn.  </a:t>
            </a:r>
          </a:p>
          <a:p>
            <a:r>
              <a:rPr lang="nl-NL" altLang="nl-NL" dirty="0" smtClean="0"/>
              <a:t>Laag geboortegewicht is geassocieerd met ADHD (</a:t>
            </a:r>
            <a:r>
              <a:rPr lang="nl-NL" altLang="nl-NL" dirty="0" err="1" smtClean="0"/>
              <a:t>Botting</a:t>
            </a:r>
            <a:r>
              <a:rPr lang="nl-NL" altLang="nl-NL" dirty="0" smtClean="0"/>
              <a:t> e.a. 1997)</a:t>
            </a:r>
          </a:p>
          <a:p>
            <a:r>
              <a:rPr lang="nl-NL" altLang="nl-NL" dirty="0" smtClean="0"/>
              <a:t>-bepaalde hersengebieden zijn kleiner en </a:t>
            </a:r>
            <a:r>
              <a:rPr lang="nl-NL" altLang="nl-NL" dirty="0" err="1" smtClean="0"/>
              <a:t>mindr</a:t>
            </a:r>
            <a:r>
              <a:rPr lang="nl-NL" altLang="nl-NL" dirty="0" smtClean="0"/>
              <a:t> actief dan normaal (prefrontale en </a:t>
            </a:r>
            <a:r>
              <a:rPr lang="nl-NL" altLang="nl-NL" dirty="0" err="1" smtClean="0"/>
              <a:t>premotore</a:t>
            </a:r>
            <a:r>
              <a:rPr lang="nl-NL" altLang="nl-NL" dirty="0" smtClean="0"/>
              <a:t> cortex en </a:t>
            </a:r>
            <a:r>
              <a:rPr lang="nl-NL" altLang="nl-NL" dirty="0" err="1" smtClean="0"/>
              <a:t>striatum</a:t>
            </a:r>
            <a:r>
              <a:rPr lang="nl-NL" altLang="nl-NL" dirty="0" smtClean="0"/>
              <a:t>)</a:t>
            </a:r>
          </a:p>
          <a:p>
            <a:r>
              <a:rPr lang="nl-NL" altLang="nl-NL" dirty="0" smtClean="0"/>
              <a:t>-Je groeit er dus niet overheen. Zou deel die klachten behoudt, de genetisch veroorzaakte zijn?</a:t>
            </a:r>
          </a:p>
          <a:p>
            <a:r>
              <a:rPr lang="nl-NL" altLang="nl-NL" dirty="0" smtClean="0"/>
              <a:t>Stimulantia zijn dopamine agonisten en werken als ‘remstof’</a:t>
            </a:r>
          </a:p>
          <a:p>
            <a:endParaRPr lang="nl-NL" altLang="nl-NL" dirty="0" smtClean="0"/>
          </a:p>
          <a:p>
            <a:endParaRPr lang="nl-NL" dirty="0"/>
          </a:p>
        </p:txBody>
      </p:sp>
      <p:sp>
        <p:nvSpPr>
          <p:cNvPr id="4" name="Tijdelijke aanduiding voor dianummer 3"/>
          <p:cNvSpPr>
            <a:spLocks noGrp="1"/>
          </p:cNvSpPr>
          <p:nvPr>
            <p:ph type="sldNum" sz="quarter" idx="10"/>
          </p:nvPr>
        </p:nvSpPr>
        <p:spPr/>
        <p:txBody>
          <a:bodyPr/>
          <a:lstStyle/>
          <a:p>
            <a:fld id="{982EDBFD-7120-194F-A01C-B5E15DA8A712}" type="slidenum">
              <a:rPr lang="nl-NL" smtClean="0"/>
              <a:pPr/>
              <a:t>6</a:t>
            </a:fld>
            <a:endParaRPr lang="nl-NL"/>
          </a:p>
        </p:txBody>
      </p:sp>
    </p:spTree>
    <p:extLst>
      <p:ext uri="{BB962C8B-B14F-4D97-AF65-F5344CB8AC3E}">
        <p14:creationId xmlns:p14="http://schemas.microsoft.com/office/powerpoint/2010/main" val="9762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kern="1200" dirty="0" smtClean="0">
                <a:solidFill>
                  <a:schemeClr val="tx1"/>
                </a:solidFill>
                <a:effectLst/>
                <a:latin typeface="+mn-lt"/>
                <a:ea typeface="+mn-ea"/>
                <a:cs typeface="+mn-cs"/>
              </a:rPr>
              <a:t>Dorsal anterior cingulate cortex (</a:t>
            </a:r>
            <a:r>
              <a:rPr lang="en-US" sz="1200" b="0" i="1" kern="1200" dirty="0" err="1" smtClean="0">
                <a:solidFill>
                  <a:schemeClr val="tx1"/>
                </a:solidFill>
                <a:effectLst/>
                <a:latin typeface="+mn-lt"/>
                <a:ea typeface="+mn-ea"/>
                <a:cs typeface="+mn-cs"/>
              </a:rPr>
              <a:t>dACC</a:t>
            </a:r>
            <a:r>
              <a:rPr lang="en-US" sz="1200" b="0" kern="1200" dirty="0" smtClean="0">
                <a:solidFill>
                  <a:schemeClr val="tx1"/>
                </a:solidFill>
                <a:effectLst/>
                <a:latin typeface="+mn-lt"/>
                <a:ea typeface="+mn-ea"/>
                <a:cs typeface="+mn-cs"/>
              </a:rPr>
              <a:t>) is a </a:t>
            </a:r>
            <a:r>
              <a:rPr lang="en-US" sz="1200" b="0" i="1" kern="1200" dirty="0" smtClean="0">
                <a:solidFill>
                  <a:schemeClr val="tx1"/>
                </a:solidFill>
                <a:effectLst/>
                <a:latin typeface="+mn-lt"/>
                <a:ea typeface="+mn-ea"/>
                <a:cs typeface="+mn-cs"/>
              </a:rPr>
              <a:t>brain</a:t>
            </a:r>
            <a:r>
              <a:rPr lang="en-US" sz="1200" b="0" kern="1200" dirty="0" smtClean="0">
                <a:solidFill>
                  <a:schemeClr val="tx1"/>
                </a:solidFill>
                <a:effectLst/>
                <a:latin typeface="+mn-lt"/>
                <a:ea typeface="+mn-ea"/>
                <a:cs typeface="+mn-cs"/>
              </a:rPr>
              <a:t> region that </a:t>
            </a:r>
            <a:r>
              <a:rPr lang="en-US" sz="1200" b="0" kern="1200" dirty="0" err="1" smtClean="0">
                <a:solidFill>
                  <a:schemeClr val="tx1"/>
                </a:solidFill>
                <a:effectLst/>
                <a:latin typeface="+mn-lt"/>
                <a:ea typeface="+mn-ea"/>
                <a:cs typeface="+mn-cs"/>
              </a:rPr>
              <a:t>subserves</a:t>
            </a:r>
            <a:r>
              <a:rPr lang="en-US" sz="1200" b="0" kern="1200" dirty="0" smtClean="0">
                <a:solidFill>
                  <a:schemeClr val="tx1"/>
                </a:solidFill>
                <a:effectLst/>
                <a:latin typeface="+mn-lt"/>
                <a:ea typeface="+mn-ea"/>
                <a:cs typeface="+mn-cs"/>
              </a:rPr>
              <a:t> cognition and motor control</a:t>
            </a:r>
          </a:p>
          <a:p>
            <a:endParaRPr lang="en-US" sz="1200" b="0" kern="1200" dirty="0" smtClean="0">
              <a:solidFill>
                <a:schemeClr val="tx1"/>
              </a:solidFill>
              <a:effectLst/>
              <a:latin typeface="+mn-lt"/>
              <a:ea typeface="+mn-ea"/>
              <a:cs typeface="+mn-cs"/>
            </a:endParaRPr>
          </a:p>
          <a:p>
            <a:r>
              <a:rPr lang="nl-NL" sz="1200" b="0" kern="1200" dirty="0" smtClean="0">
                <a:solidFill>
                  <a:schemeClr val="tx1"/>
                </a:solidFill>
                <a:effectLst/>
                <a:latin typeface="+mn-lt"/>
                <a:ea typeface="+mn-ea"/>
                <a:cs typeface="+mn-cs"/>
              </a:rPr>
              <a:t>De </a:t>
            </a:r>
            <a:r>
              <a:rPr lang="nl-NL" sz="1200" b="0" i="1" kern="1200" dirty="0" err="1" smtClean="0">
                <a:solidFill>
                  <a:schemeClr val="tx1"/>
                </a:solidFill>
                <a:effectLst/>
                <a:latin typeface="+mn-lt"/>
                <a:ea typeface="+mn-ea"/>
                <a:cs typeface="+mn-cs"/>
              </a:rPr>
              <a:t>globus</a:t>
            </a:r>
            <a:r>
              <a:rPr lang="nl-NL" sz="1200" b="0" i="1" kern="1200" dirty="0" smtClean="0">
                <a:solidFill>
                  <a:schemeClr val="tx1"/>
                </a:solidFill>
                <a:effectLst/>
                <a:latin typeface="+mn-lt"/>
                <a:ea typeface="+mn-ea"/>
                <a:cs typeface="+mn-cs"/>
              </a:rPr>
              <a:t> </a:t>
            </a:r>
            <a:r>
              <a:rPr lang="nl-NL" sz="1200" b="0" i="1" kern="1200" dirty="0" err="1" smtClean="0">
                <a:solidFill>
                  <a:schemeClr val="tx1"/>
                </a:solidFill>
                <a:effectLst/>
                <a:latin typeface="+mn-lt"/>
                <a:ea typeface="+mn-ea"/>
                <a:cs typeface="+mn-cs"/>
              </a:rPr>
              <a:t>pallidus</a:t>
            </a:r>
            <a:r>
              <a:rPr lang="nl-NL" sz="1200" b="0" kern="1200" dirty="0" smtClean="0">
                <a:solidFill>
                  <a:schemeClr val="tx1"/>
                </a:solidFill>
                <a:effectLst/>
                <a:latin typeface="+mn-lt"/>
                <a:ea typeface="+mn-ea"/>
                <a:cs typeface="+mn-cs"/>
              </a:rPr>
              <a:t> is een belangrijk onderdeel van de basale kernen, samen met het corpus </a:t>
            </a:r>
            <a:r>
              <a:rPr lang="nl-NL" sz="1200" b="0" kern="1200" dirty="0" err="1" smtClean="0">
                <a:solidFill>
                  <a:schemeClr val="tx1"/>
                </a:solidFill>
                <a:effectLst/>
                <a:latin typeface="+mn-lt"/>
                <a:ea typeface="+mn-ea"/>
                <a:cs typeface="+mn-cs"/>
              </a:rPr>
              <a:t>striatum</a:t>
            </a:r>
            <a:r>
              <a:rPr lang="nl-NL" sz="1200" b="0" kern="1200" dirty="0" smtClean="0">
                <a:solidFill>
                  <a:schemeClr val="tx1"/>
                </a:solidFill>
                <a:effectLst/>
                <a:latin typeface="+mn-lt"/>
                <a:ea typeface="+mn-ea"/>
                <a:cs typeface="+mn-cs"/>
              </a:rPr>
              <a:t> (nucleus </a:t>
            </a:r>
            <a:r>
              <a:rPr lang="nl-NL" sz="1200" b="0" kern="1200" dirty="0" err="1" smtClean="0">
                <a:solidFill>
                  <a:schemeClr val="tx1"/>
                </a:solidFill>
                <a:effectLst/>
                <a:latin typeface="+mn-lt"/>
                <a:ea typeface="+mn-ea"/>
                <a:cs typeface="+mn-cs"/>
              </a:rPr>
              <a:t>caudatus</a:t>
            </a:r>
            <a:r>
              <a:rPr lang="nl-NL" sz="1200" b="0" kern="1200" dirty="0" smtClean="0">
                <a:solidFill>
                  <a:schemeClr val="tx1"/>
                </a:solidFill>
                <a:effectLst/>
                <a:latin typeface="+mn-lt"/>
                <a:ea typeface="+mn-ea"/>
                <a:cs typeface="+mn-cs"/>
              </a:rPr>
              <a:t> en </a:t>
            </a:r>
            <a:r>
              <a:rPr lang="nl-NL" sz="1200" b="0" kern="1200" dirty="0" err="1" smtClean="0">
                <a:solidFill>
                  <a:schemeClr val="tx1"/>
                </a:solidFill>
                <a:effectLst/>
                <a:latin typeface="+mn-lt"/>
                <a:ea typeface="+mn-ea"/>
                <a:cs typeface="+mn-cs"/>
              </a:rPr>
              <a:t>putamen</a:t>
            </a:r>
            <a:r>
              <a:rPr lang="nl-NL" sz="1200" b="0" kern="1200" dirty="0" smtClean="0">
                <a:solidFill>
                  <a:schemeClr val="tx1"/>
                </a:solidFill>
                <a:effectLst/>
                <a:latin typeface="+mn-lt"/>
                <a:ea typeface="+mn-ea"/>
                <a:cs typeface="+mn-cs"/>
              </a:rPr>
              <a:t>) en de substantia nigra. De </a:t>
            </a:r>
            <a:r>
              <a:rPr lang="nl-NL" sz="1200" b="0" i="1" kern="1200" dirty="0" err="1" smtClean="0">
                <a:solidFill>
                  <a:schemeClr val="tx1"/>
                </a:solidFill>
                <a:effectLst/>
                <a:latin typeface="+mn-lt"/>
                <a:ea typeface="+mn-ea"/>
                <a:cs typeface="+mn-cs"/>
              </a:rPr>
              <a:t>globus</a:t>
            </a:r>
            <a:r>
              <a:rPr lang="nl-NL" sz="1200" b="0" i="1" kern="1200" dirty="0" smtClean="0">
                <a:solidFill>
                  <a:schemeClr val="tx1"/>
                </a:solidFill>
                <a:effectLst/>
                <a:latin typeface="+mn-lt"/>
                <a:ea typeface="+mn-ea"/>
                <a:cs typeface="+mn-cs"/>
              </a:rPr>
              <a:t> </a:t>
            </a:r>
            <a:r>
              <a:rPr lang="nl-NL" sz="1200" b="0" i="1" kern="1200" dirty="0" err="1" smtClean="0">
                <a:solidFill>
                  <a:schemeClr val="tx1"/>
                </a:solidFill>
                <a:effectLst/>
                <a:latin typeface="+mn-lt"/>
                <a:ea typeface="+mn-ea"/>
                <a:cs typeface="+mn-cs"/>
              </a:rPr>
              <a:t>pallidus</a:t>
            </a:r>
            <a:r>
              <a:rPr lang="nl-NL" sz="1200" b="0" kern="1200" dirty="0" smtClean="0">
                <a:solidFill>
                  <a:schemeClr val="tx1"/>
                </a:solidFill>
                <a:effectLst/>
                <a:latin typeface="+mn-lt"/>
                <a:ea typeface="+mn-ea"/>
                <a:cs typeface="+mn-cs"/>
              </a:rPr>
              <a:t> is betrokken bij het reguleren van vrijwillige bewegingen.</a:t>
            </a:r>
          </a:p>
          <a:p>
            <a:endParaRPr lang="nl-NL" sz="1200" b="0" kern="1200" dirty="0" smtClean="0">
              <a:solidFill>
                <a:schemeClr val="tx1"/>
              </a:solidFill>
              <a:effectLst/>
              <a:latin typeface="+mn-lt"/>
              <a:ea typeface="+mn-ea"/>
              <a:cs typeface="+mn-cs"/>
            </a:endParaRPr>
          </a:p>
          <a:p>
            <a:r>
              <a:rPr lang="nl-NL" sz="1200" b="0" kern="1200" dirty="0" smtClean="0">
                <a:solidFill>
                  <a:schemeClr val="tx1"/>
                </a:solidFill>
                <a:effectLst/>
                <a:latin typeface="+mn-lt"/>
                <a:ea typeface="+mn-ea"/>
                <a:cs typeface="+mn-cs"/>
              </a:rPr>
              <a:t>De nucleus </a:t>
            </a:r>
            <a:r>
              <a:rPr lang="nl-NL" sz="1200" b="0" i="1" kern="1200" dirty="0" err="1" smtClean="0">
                <a:solidFill>
                  <a:schemeClr val="tx1"/>
                </a:solidFill>
                <a:effectLst/>
                <a:latin typeface="+mn-lt"/>
                <a:ea typeface="+mn-ea"/>
                <a:cs typeface="+mn-cs"/>
              </a:rPr>
              <a:t>caudatus</a:t>
            </a:r>
            <a:r>
              <a:rPr lang="nl-NL" sz="1200" b="0" kern="1200" dirty="0" smtClean="0">
                <a:solidFill>
                  <a:schemeClr val="tx1"/>
                </a:solidFill>
                <a:effectLst/>
                <a:latin typeface="+mn-lt"/>
                <a:ea typeface="+mn-ea"/>
                <a:cs typeface="+mn-cs"/>
              </a:rPr>
              <a:t> of staartkern (Latijn: nucleus = kern; </a:t>
            </a:r>
            <a:r>
              <a:rPr lang="nl-NL" sz="1200" b="0" kern="1200" dirty="0" err="1" smtClean="0">
                <a:solidFill>
                  <a:schemeClr val="tx1"/>
                </a:solidFill>
                <a:effectLst/>
                <a:latin typeface="+mn-lt"/>
                <a:ea typeface="+mn-ea"/>
                <a:cs typeface="+mn-cs"/>
              </a:rPr>
              <a:t>cauda</a:t>
            </a:r>
            <a:r>
              <a:rPr lang="nl-NL" sz="1200" b="0" kern="1200" dirty="0" smtClean="0">
                <a:solidFill>
                  <a:schemeClr val="tx1"/>
                </a:solidFill>
                <a:effectLst/>
                <a:latin typeface="+mn-lt"/>
                <a:ea typeface="+mn-ea"/>
                <a:cs typeface="+mn-cs"/>
              </a:rPr>
              <a:t> = staart) is een van de structuren van het corpus </a:t>
            </a:r>
            <a:r>
              <a:rPr lang="nl-NL" sz="1200" b="0" kern="1200" dirty="0" err="1" smtClean="0">
                <a:solidFill>
                  <a:schemeClr val="tx1"/>
                </a:solidFill>
                <a:effectLst/>
                <a:latin typeface="+mn-lt"/>
                <a:ea typeface="+mn-ea"/>
                <a:cs typeface="+mn-cs"/>
              </a:rPr>
              <a:t>striatum</a:t>
            </a:r>
            <a:r>
              <a:rPr lang="nl-NL" sz="1200" b="0" kern="1200" dirty="0" smtClean="0">
                <a:solidFill>
                  <a:schemeClr val="tx1"/>
                </a:solidFill>
                <a:effectLst/>
                <a:latin typeface="+mn-lt"/>
                <a:ea typeface="+mn-ea"/>
                <a:cs typeface="+mn-cs"/>
              </a:rPr>
              <a:t> in de hersenen van de mens en veel diersoorten. Lange tijd werd gedacht dat deze structuur, die deel uitmaakt van de basale kernen, uitsluitend betrokken is bij de regulatie van motorische processen.</a:t>
            </a:r>
          </a:p>
          <a:p>
            <a:endParaRPr lang="nl-NL" sz="1200" b="0" kern="1200" dirty="0" smtClean="0">
              <a:solidFill>
                <a:schemeClr val="tx1"/>
              </a:solidFill>
              <a:effectLst/>
              <a:latin typeface="+mn-lt"/>
              <a:ea typeface="+mn-ea"/>
              <a:cs typeface="+mn-cs"/>
            </a:endParaRPr>
          </a:p>
          <a:p>
            <a:r>
              <a:rPr lang="nl-NL" sz="1200" b="0" kern="1200" dirty="0" smtClean="0">
                <a:solidFill>
                  <a:schemeClr val="tx1"/>
                </a:solidFill>
                <a:effectLst/>
                <a:latin typeface="+mn-lt"/>
                <a:ea typeface="+mn-ea"/>
                <a:cs typeface="+mn-cs"/>
              </a:rPr>
              <a:t>De </a:t>
            </a:r>
            <a:r>
              <a:rPr lang="nl-NL" sz="1200" b="0" i="1" kern="1200" dirty="0" smtClean="0">
                <a:solidFill>
                  <a:schemeClr val="tx1"/>
                </a:solidFill>
                <a:effectLst/>
                <a:latin typeface="+mn-lt"/>
                <a:ea typeface="+mn-ea"/>
                <a:cs typeface="+mn-cs"/>
              </a:rPr>
              <a:t>DLPFC</a:t>
            </a:r>
            <a:r>
              <a:rPr lang="nl-NL" sz="1200" b="0" kern="1200" dirty="0" smtClean="0">
                <a:solidFill>
                  <a:schemeClr val="tx1"/>
                </a:solidFill>
                <a:effectLst/>
                <a:latin typeface="+mn-lt"/>
                <a:ea typeface="+mn-ea"/>
                <a:cs typeface="+mn-cs"/>
              </a:rPr>
              <a:t> heeft vele verbindingen met de nabijgelegen cortex </a:t>
            </a:r>
            <a:r>
              <a:rPr lang="nl-NL" sz="1200" b="0" kern="1200" dirty="0" err="1" smtClean="0">
                <a:solidFill>
                  <a:schemeClr val="tx1"/>
                </a:solidFill>
                <a:effectLst/>
                <a:latin typeface="+mn-lt"/>
                <a:ea typeface="+mn-ea"/>
                <a:cs typeface="+mn-cs"/>
              </a:rPr>
              <a:t>orbitofrontalis</a:t>
            </a:r>
            <a:r>
              <a:rPr lang="nl-NL" sz="1200" b="0" kern="1200" dirty="0" smtClean="0">
                <a:solidFill>
                  <a:schemeClr val="tx1"/>
                </a:solidFill>
                <a:effectLst/>
                <a:latin typeface="+mn-lt"/>
                <a:ea typeface="+mn-ea"/>
                <a:cs typeface="+mn-cs"/>
              </a:rPr>
              <a:t>, maar ook met verder weg gelegen gebieden in de hersenen, zoals de cortex </a:t>
            </a:r>
            <a:r>
              <a:rPr lang="nl-NL" sz="1200" b="0" kern="1200" dirty="0" err="1" smtClean="0">
                <a:solidFill>
                  <a:schemeClr val="tx1"/>
                </a:solidFill>
                <a:effectLst/>
                <a:latin typeface="+mn-lt"/>
                <a:ea typeface="+mn-ea"/>
                <a:cs typeface="+mn-cs"/>
              </a:rPr>
              <a:t>parietalis</a:t>
            </a:r>
            <a:r>
              <a:rPr lang="nl-NL" sz="1200" b="0" kern="1200" dirty="0" smtClean="0">
                <a:solidFill>
                  <a:schemeClr val="tx1"/>
                </a:solidFill>
                <a:effectLst/>
                <a:latin typeface="+mn-lt"/>
                <a:ea typeface="+mn-ea"/>
                <a:cs typeface="+mn-cs"/>
              </a:rPr>
              <a:t> posterior, de thalamus (de </a:t>
            </a:r>
            <a:r>
              <a:rPr lang="nl-NL" sz="1200" b="0" kern="1200" dirty="0" err="1" smtClean="0">
                <a:solidFill>
                  <a:schemeClr val="tx1"/>
                </a:solidFill>
                <a:effectLst/>
                <a:latin typeface="+mn-lt"/>
                <a:ea typeface="+mn-ea"/>
                <a:cs typeface="+mn-cs"/>
              </a:rPr>
              <a:t>dorsomediale</a:t>
            </a:r>
            <a:r>
              <a:rPr lang="nl-NL" sz="1200" b="0" kern="1200" dirty="0" smtClean="0">
                <a:solidFill>
                  <a:schemeClr val="tx1"/>
                </a:solidFill>
                <a:effectLst/>
                <a:latin typeface="+mn-lt"/>
                <a:ea typeface="+mn-ea"/>
                <a:cs typeface="+mn-cs"/>
              </a:rPr>
              <a:t> kern), basale kernen (nucleus </a:t>
            </a:r>
            <a:r>
              <a:rPr lang="nl-NL" sz="1200" b="0" kern="1200" dirty="0" err="1" smtClean="0">
                <a:solidFill>
                  <a:schemeClr val="tx1"/>
                </a:solidFill>
                <a:effectLst/>
                <a:latin typeface="+mn-lt"/>
                <a:ea typeface="+mn-ea"/>
                <a:cs typeface="+mn-cs"/>
              </a:rPr>
              <a:t>caudatus</a:t>
            </a:r>
            <a:r>
              <a:rPr lang="nl-NL" sz="1200" b="0" kern="1200" dirty="0" smtClean="0">
                <a:solidFill>
                  <a:schemeClr val="tx1"/>
                </a:solidFill>
                <a:effectLst/>
                <a:latin typeface="+mn-lt"/>
                <a:ea typeface="+mn-ea"/>
                <a:cs typeface="+mn-cs"/>
              </a:rPr>
              <a:t>) en hippocampus. </a:t>
            </a:r>
          </a:p>
          <a:p>
            <a:endParaRPr lang="nl-NL" sz="1200" b="0" kern="1200" dirty="0" smtClean="0">
              <a:solidFill>
                <a:schemeClr val="tx1"/>
              </a:solidFill>
              <a:effectLst/>
              <a:latin typeface="+mn-lt"/>
              <a:ea typeface="+mn-ea"/>
              <a:cs typeface="+mn-cs"/>
            </a:endParaRPr>
          </a:p>
          <a:p>
            <a:r>
              <a:rPr lang="nl-NL" sz="1200" b="0" kern="1200" dirty="0" smtClean="0">
                <a:solidFill>
                  <a:schemeClr val="tx1"/>
                </a:solidFill>
                <a:effectLst/>
                <a:latin typeface="+mn-lt"/>
                <a:ea typeface="+mn-ea"/>
                <a:cs typeface="+mn-cs"/>
              </a:rPr>
              <a:t>De kleine hersenen, of </a:t>
            </a:r>
            <a:r>
              <a:rPr lang="nl-NL" sz="1200" b="0" i="1" kern="1200" dirty="0" smtClean="0">
                <a:solidFill>
                  <a:schemeClr val="tx1"/>
                </a:solidFill>
                <a:effectLst/>
                <a:latin typeface="+mn-lt"/>
                <a:ea typeface="+mn-ea"/>
                <a:cs typeface="+mn-cs"/>
              </a:rPr>
              <a:t>cerebellum</a:t>
            </a:r>
            <a:r>
              <a:rPr lang="nl-NL" sz="1200" b="0" kern="1200" dirty="0" smtClean="0">
                <a:solidFill>
                  <a:schemeClr val="tx1"/>
                </a:solidFill>
                <a:effectLst/>
                <a:latin typeface="+mn-lt"/>
                <a:ea typeface="+mn-ea"/>
                <a:cs typeface="+mn-cs"/>
              </a:rPr>
              <a:t>, zijn een belangrijk onderdeel van de hersenen, hoofdzakelijk verantwoordelijk voor motoriek. Daarnaast spelen de kleine hersenen mogelijk een rol in verschillende cognitieve processen, waaronder aandacht en taal en het reguleren van angst- en plezierreacties.</a:t>
            </a:r>
          </a:p>
          <a:p>
            <a:endParaRPr lang="nl-NL" sz="1200" b="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982EDBFD-7120-194F-A01C-B5E15DA8A712}" type="slidenum">
              <a:rPr lang="nl-NL" smtClean="0"/>
              <a:pPr/>
              <a:t>8</a:t>
            </a:fld>
            <a:endParaRPr lang="nl-NL"/>
          </a:p>
        </p:txBody>
      </p:sp>
    </p:spTree>
    <p:extLst>
      <p:ext uri="{BB962C8B-B14F-4D97-AF65-F5344CB8AC3E}">
        <p14:creationId xmlns:p14="http://schemas.microsoft.com/office/powerpoint/2010/main" val="3575930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nl-NL" dirty="0" smtClean="0"/>
              <a:t>(fMRI, SPECT, PET) in </a:t>
            </a:r>
            <a:r>
              <a:rPr lang="en-US" altLang="nl-NL" dirty="0" err="1" smtClean="0"/>
              <a:t>dACC</a:t>
            </a:r>
            <a:r>
              <a:rPr lang="en-US" altLang="nl-NL" dirty="0" smtClean="0"/>
              <a:t>,  </a:t>
            </a:r>
            <a:r>
              <a:rPr lang="en-US" altLang="nl-NL" dirty="0" err="1" smtClean="0"/>
              <a:t>globus</a:t>
            </a:r>
            <a:r>
              <a:rPr lang="en-US" altLang="nl-NL" dirty="0" smtClean="0"/>
              <a:t> pallidus, </a:t>
            </a:r>
            <a:r>
              <a:rPr lang="en-US" altLang="nl-NL" dirty="0" err="1" smtClean="0"/>
              <a:t>caudatus</a:t>
            </a:r>
            <a:r>
              <a:rPr lang="en-US" altLang="nl-NL" dirty="0" smtClean="0"/>
              <a:t>, </a:t>
            </a:r>
            <a:r>
              <a:rPr lang="en-US" altLang="nl-NL" dirty="0" err="1" smtClean="0"/>
              <a:t>dLPFC</a:t>
            </a:r>
            <a:r>
              <a:rPr lang="en-US" altLang="nl-NL" dirty="0" smtClean="0"/>
              <a:t>, cerebellum</a:t>
            </a:r>
          </a:p>
          <a:p>
            <a:pPr marL="0" marR="0" indent="0" algn="l" defTabSz="457200" rtl="0" eaLnBrk="1" fontAlgn="auto" latinLnBrk="0" hangingPunct="1">
              <a:lnSpc>
                <a:spcPct val="100000"/>
              </a:lnSpc>
              <a:spcBef>
                <a:spcPts val="0"/>
              </a:spcBef>
              <a:spcAft>
                <a:spcPts val="0"/>
              </a:spcAft>
              <a:buClrTx/>
              <a:buSzTx/>
              <a:buFontTx/>
              <a:buNone/>
              <a:tabLst/>
              <a:defRPr/>
            </a:pPr>
            <a:endParaRPr lang="en-US" altLang="nl-NL" dirty="0" smtClean="0"/>
          </a:p>
          <a:p>
            <a:r>
              <a:rPr lang="nl-NL" altLang="nl-NL" dirty="0" smtClean="0">
                <a:latin typeface="Arial Unicode MS" pitchFamily="34" charset="-128"/>
              </a:rPr>
              <a:t>ANTERIOR CINGULATE : </a:t>
            </a:r>
            <a:r>
              <a:rPr lang="nl-NL" dirty="0" smtClean="0"/>
              <a:t>Dit gebied is betrokken bij verschillende cognitieve functies, maar vooral bij taken waar cognitieve conflicten overwonnen moeten worden. Dit gebied is ook betrokken bij </a:t>
            </a:r>
            <a:r>
              <a:rPr lang="nl-NL" dirty="0" smtClean="0">
                <a:hlinkClick r:id="rId3"/>
              </a:rPr>
              <a:t>aandacht</a:t>
            </a:r>
            <a:r>
              <a:rPr lang="nl-NL" dirty="0" smtClean="0"/>
              <a:t>, en keuzes maken.</a:t>
            </a:r>
            <a:endParaRPr lang="nl-NL" dirty="0"/>
          </a:p>
        </p:txBody>
      </p:sp>
      <p:sp>
        <p:nvSpPr>
          <p:cNvPr id="4" name="Tijdelijke aanduiding voor dianummer 3"/>
          <p:cNvSpPr>
            <a:spLocks noGrp="1"/>
          </p:cNvSpPr>
          <p:nvPr>
            <p:ph type="sldNum" sz="quarter" idx="10"/>
          </p:nvPr>
        </p:nvSpPr>
        <p:spPr/>
        <p:txBody>
          <a:bodyPr/>
          <a:lstStyle/>
          <a:p>
            <a:fld id="{982EDBFD-7120-194F-A01C-B5E15DA8A712}" type="slidenum">
              <a:rPr lang="nl-NL" smtClean="0"/>
              <a:pPr/>
              <a:t>9</a:t>
            </a:fld>
            <a:endParaRPr lang="nl-NL"/>
          </a:p>
        </p:txBody>
      </p:sp>
    </p:spTree>
    <p:extLst>
      <p:ext uri="{BB962C8B-B14F-4D97-AF65-F5344CB8AC3E}">
        <p14:creationId xmlns:p14="http://schemas.microsoft.com/office/powerpoint/2010/main" val="1282373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ltLang="nl-NL" dirty="0" smtClean="0"/>
              <a:t>Kooij:</a:t>
            </a:r>
            <a:r>
              <a:rPr lang="nl-NL" altLang="nl-NL" baseline="0" dirty="0" smtClean="0"/>
              <a:t> 2017</a:t>
            </a:r>
            <a:endParaRPr lang="nl-NL" altLang="nl-NL" dirty="0" smtClean="0"/>
          </a:p>
          <a:p>
            <a:r>
              <a:rPr lang="nl-NL" dirty="0" smtClean="0"/>
              <a:t>Ongeveer</a:t>
            </a:r>
            <a:r>
              <a:rPr lang="nl-NL" baseline="0" dirty="0" smtClean="0"/>
              <a:t> 20% van de psychiatrische en verslaafde patienten </a:t>
            </a:r>
            <a:endParaRPr lang="nl-NL" dirty="0"/>
          </a:p>
        </p:txBody>
      </p:sp>
      <p:sp>
        <p:nvSpPr>
          <p:cNvPr id="4" name="Tijdelijke aanduiding voor dianummer 3"/>
          <p:cNvSpPr>
            <a:spLocks noGrp="1"/>
          </p:cNvSpPr>
          <p:nvPr>
            <p:ph type="sldNum" sz="quarter" idx="10"/>
          </p:nvPr>
        </p:nvSpPr>
        <p:spPr/>
        <p:txBody>
          <a:bodyPr/>
          <a:lstStyle/>
          <a:p>
            <a:fld id="{982EDBFD-7120-194F-A01C-B5E15DA8A712}" type="slidenum">
              <a:rPr lang="nl-NL" smtClean="0"/>
              <a:pPr/>
              <a:t>10</a:t>
            </a:fld>
            <a:endParaRPr lang="nl-NL"/>
          </a:p>
        </p:txBody>
      </p:sp>
    </p:spTree>
    <p:extLst>
      <p:ext uri="{BB962C8B-B14F-4D97-AF65-F5344CB8AC3E}">
        <p14:creationId xmlns:p14="http://schemas.microsoft.com/office/powerpoint/2010/main" val="3137504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82EDBFD-7120-194F-A01C-B5E15DA8A712}" type="slidenum">
              <a:rPr lang="nl-NL" smtClean="0"/>
              <a:pPr/>
              <a:t>11</a:t>
            </a:fld>
            <a:endParaRPr lang="nl-NL"/>
          </a:p>
        </p:txBody>
      </p:sp>
    </p:spTree>
    <p:extLst>
      <p:ext uri="{BB962C8B-B14F-4D97-AF65-F5344CB8AC3E}">
        <p14:creationId xmlns:p14="http://schemas.microsoft.com/office/powerpoint/2010/main" val="1536398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nl-NL" altLang="nl-NL" dirty="0" smtClean="0"/>
              <a:t>ADHD is net als vele psychiatrische stoornissen een dimensionele stoornis</a:t>
            </a:r>
          </a:p>
          <a:p>
            <a:r>
              <a:rPr lang="nl-NL" altLang="nl-NL" dirty="0" smtClean="0"/>
              <a:t>CAARS= </a:t>
            </a:r>
            <a:r>
              <a:rPr lang="nl-NL" altLang="nl-NL" dirty="0" err="1" smtClean="0"/>
              <a:t>connors</a:t>
            </a:r>
            <a:r>
              <a:rPr lang="nl-NL" altLang="nl-NL" dirty="0" smtClean="0"/>
              <a:t> </a:t>
            </a:r>
            <a:r>
              <a:rPr lang="nl-NL" altLang="nl-NL" dirty="0" err="1" smtClean="0"/>
              <a:t>adhd</a:t>
            </a:r>
            <a:r>
              <a:rPr lang="nl-NL" altLang="nl-NL" dirty="0" smtClean="0"/>
              <a:t> </a:t>
            </a:r>
            <a:r>
              <a:rPr lang="nl-NL" altLang="nl-NL" dirty="0" err="1" smtClean="0"/>
              <a:t>adults</a:t>
            </a:r>
            <a:r>
              <a:rPr lang="nl-NL" altLang="nl-NL" dirty="0" smtClean="0"/>
              <a:t> rating </a:t>
            </a:r>
            <a:r>
              <a:rPr lang="nl-NL" altLang="nl-NL" dirty="0" err="1" smtClean="0"/>
              <a:t>scale</a:t>
            </a:r>
            <a:r>
              <a:rPr lang="nl-NL" altLang="nl-NL" dirty="0" smtClean="0"/>
              <a:t>= </a:t>
            </a:r>
            <a:r>
              <a:rPr lang="nl-NL" altLang="nl-NL" dirty="0" err="1" smtClean="0"/>
              <a:t>adhd-rs</a:t>
            </a:r>
            <a:endParaRPr lang="nl-NL" altLang="nl-NL" dirty="0" smtClean="0"/>
          </a:p>
          <a:p>
            <a:r>
              <a:rPr lang="nl-NL" altLang="nl-NL" dirty="0" smtClean="0"/>
              <a:t>Validiteit DIVA onderzocht (p.47)</a:t>
            </a:r>
          </a:p>
          <a:p>
            <a:endParaRPr lang="nl-NL" altLang="nl-NL" dirty="0" smtClean="0"/>
          </a:p>
          <a:p>
            <a:r>
              <a:rPr lang="nl-NL" sz="1200" b="1" kern="1200" dirty="0" err="1" smtClean="0">
                <a:solidFill>
                  <a:schemeClr val="tx1"/>
                </a:solidFill>
                <a:effectLst/>
                <a:latin typeface="+mn-lt"/>
                <a:ea typeface="+mn-ea"/>
                <a:cs typeface="+mn-cs"/>
              </a:rPr>
              <a:t>Validation</a:t>
            </a:r>
            <a:r>
              <a:rPr lang="nl-NL" sz="1200" b="1" kern="1200" dirty="0" smtClean="0">
                <a:solidFill>
                  <a:schemeClr val="tx1"/>
                </a:solidFill>
                <a:effectLst/>
                <a:latin typeface="+mn-lt"/>
                <a:ea typeface="+mn-ea"/>
                <a:cs typeface="+mn-cs"/>
              </a:rPr>
              <a:t> of DIVA 2.0</a:t>
            </a:r>
          </a:p>
          <a:p>
            <a:r>
              <a:rPr lang="nl-NL" dirty="0" smtClean="0">
                <a:effectLst/>
              </a:rPr>
              <a:t>The DIVA 2.0 has been </a:t>
            </a:r>
            <a:r>
              <a:rPr lang="nl-NL" dirty="0" err="1" smtClean="0">
                <a:effectLst/>
              </a:rPr>
              <a:t>validated</a:t>
            </a:r>
            <a:r>
              <a:rPr lang="nl-NL" dirty="0" smtClean="0">
                <a:effectLst/>
              </a:rPr>
              <a:t> in a </a:t>
            </a:r>
            <a:r>
              <a:rPr lang="nl-NL" dirty="0" err="1" smtClean="0">
                <a:effectLst/>
                <a:hlinkClick r:id="rId3"/>
              </a:rPr>
              <a:t>Swedish</a:t>
            </a:r>
            <a:r>
              <a:rPr lang="nl-NL" dirty="0" smtClean="0">
                <a:effectLst/>
              </a:rPr>
              <a:t> </a:t>
            </a:r>
            <a:r>
              <a:rPr lang="nl-NL" dirty="0" err="1" smtClean="0">
                <a:effectLst/>
              </a:rPr>
              <a:t>and</a:t>
            </a:r>
            <a:r>
              <a:rPr lang="nl-NL" dirty="0" smtClean="0">
                <a:effectLst/>
              </a:rPr>
              <a:t> </a:t>
            </a:r>
            <a:r>
              <a:rPr lang="nl-NL" dirty="0" smtClean="0">
                <a:effectLst/>
                <a:hlinkClick r:id="rId4"/>
              </a:rPr>
              <a:t>Spanish</a:t>
            </a:r>
            <a:r>
              <a:rPr lang="nl-NL" dirty="0" smtClean="0">
                <a:effectLst/>
              </a:rPr>
              <a:t> </a:t>
            </a:r>
            <a:r>
              <a:rPr lang="nl-NL" dirty="0" err="1" smtClean="0">
                <a:effectLst/>
              </a:rPr>
              <a:t>study</a:t>
            </a:r>
            <a:r>
              <a:rPr lang="nl-NL" dirty="0" smtClean="0">
                <a:effectLst/>
              </a:rPr>
              <a:t>!</a:t>
            </a:r>
            <a:br>
              <a:rPr lang="nl-NL" dirty="0" smtClean="0">
                <a:effectLst/>
              </a:rPr>
            </a:br>
            <a:endParaRPr lang="nl-NL" dirty="0" smtClean="0">
              <a:effectLst/>
            </a:endParaRPr>
          </a:p>
          <a:p>
            <a:r>
              <a:rPr lang="nl-NL" dirty="0" smtClean="0">
                <a:effectLst/>
              </a:rPr>
              <a:t>1) </a:t>
            </a:r>
            <a:r>
              <a:rPr lang="nl-NL" dirty="0" err="1" smtClean="0">
                <a:effectLst/>
              </a:rPr>
              <a:t>Petterson</a:t>
            </a:r>
            <a:r>
              <a:rPr lang="nl-NL" dirty="0" smtClean="0">
                <a:effectLst/>
              </a:rPr>
              <a:t> R, </a:t>
            </a:r>
            <a:r>
              <a:rPr lang="nl-NL" dirty="0" err="1" smtClean="0">
                <a:effectLst/>
              </a:rPr>
              <a:t>Söderström</a:t>
            </a:r>
            <a:r>
              <a:rPr lang="nl-NL" dirty="0" smtClean="0">
                <a:effectLst/>
              </a:rPr>
              <a:t> S, </a:t>
            </a:r>
            <a:r>
              <a:rPr lang="nl-NL" dirty="0" err="1" smtClean="0">
                <a:effectLst/>
              </a:rPr>
              <a:t>Nilsson</a:t>
            </a:r>
            <a:r>
              <a:rPr lang="nl-NL" dirty="0" smtClean="0">
                <a:effectLst/>
              </a:rPr>
              <a:t> KW. </a:t>
            </a:r>
            <a:r>
              <a:rPr lang="nl-NL" dirty="0" err="1" smtClean="0">
                <a:effectLst/>
              </a:rPr>
              <a:t>Diagnosing</a:t>
            </a:r>
            <a:r>
              <a:rPr lang="nl-NL" dirty="0" smtClean="0">
                <a:effectLst/>
              </a:rPr>
              <a:t> ADHD in </a:t>
            </a:r>
            <a:r>
              <a:rPr lang="nl-NL" dirty="0" err="1" smtClean="0">
                <a:effectLst/>
              </a:rPr>
              <a:t>Adults</a:t>
            </a:r>
            <a:r>
              <a:rPr lang="nl-NL" dirty="0" smtClean="0">
                <a:effectLst/>
              </a:rPr>
              <a:t>: An Examination of </a:t>
            </a:r>
            <a:r>
              <a:rPr lang="nl-NL" dirty="0" err="1" smtClean="0">
                <a:effectLst/>
              </a:rPr>
              <a:t>the</a:t>
            </a:r>
            <a:r>
              <a:rPr lang="nl-NL" dirty="0" smtClean="0">
                <a:effectLst/>
              </a:rPr>
              <a:t> </a:t>
            </a:r>
            <a:r>
              <a:rPr lang="nl-NL" dirty="0" err="1" smtClean="0">
                <a:effectLst/>
              </a:rPr>
              <a:t>Discriminative</a:t>
            </a:r>
            <a:r>
              <a:rPr lang="nl-NL" dirty="0" smtClean="0">
                <a:effectLst/>
              </a:rPr>
              <a:t> </a:t>
            </a:r>
            <a:r>
              <a:rPr lang="nl-NL" dirty="0" err="1" smtClean="0">
                <a:effectLst/>
              </a:rPr>
              <a:t>Validity</a:t>
            </a:r>
            <a:r>
              <a:rPr lang="nl-NL" dirty="0" smtClean="0">
                <a:effectLst/>
              </a:rPr>
              <a:t> of </a:t>
            </a:r>
            <a:r>
              <a:rPr lang="nl-NL" dirty="0" err="1" smtClean="0">
                <a:effectLst/>
              </a:rPr>
              <a:t>Neuropsychological</a:t>
            </a:r>
            <a:r>
              <a:rPr lang="nl-NL" dirty="0" smtClean="0">
                <a:effectLst/>
              </a:rPr>
              <a:t> Tests </a:t>
            </a:r>
            <a:r>
              <a:rPr lang="nl-NL" dirty="0" err="1" smtClean="0">
                <a:effectLst/>
              </a:rPr>
              <a:t>and</a:t>
            </a:r>
            <a:r>
              <a:rPr lang="nl-NL" dirty="0" smtClean="0">
                <a:effectLst/>
              </a:rPr>
              <a:t> </a:t>
            </a:r>
            <a:r>
              <a:rPr lang="nl-NL" dirty="0" err="1" smtClean="0">
                <a:effectLst/>
              </a:rPr>
              <a:t>Diagnostic</a:t>
            </a:r>
            <a:r>
              <a:rPr lang="nl-NL" dirty="0" smtClean="0">
                <a:effectLst/>
              </a:rPr>
              <a:t> Assessment </a:t>
            </a:r>
            <a:r>
              <a:rPr lang="nl-NL" dirty="0" err="1" smtClean="0">
                <a:effectLst/>
              </a:rPr>
              <a:t>Instruments</a:t>
            </a:r>
            <a:r>
              <a:rPr lang="nl-NL" dirty="0" smtClean="0">
                <a:effectLst/>
              </a:rPr>
              <a:t>. J </a:t>
            </a:r>
            <a:r>
              <a:rPr lang="nl-NL" dirty="0" err="1" smtClean="0">
                <a:effectLst/>
              </a:rPr>
              <a:t>Atten</a:t>
            </a:r>
            <a:r>
              <a:rPr lang="nl-NL" dirty="0" smtClean="0">
                <a:effectLst/>
              </a:rPr>
              <a:t> </a:t>
            </a:r>
            <a:r>
              <a:rPr lang="nl-NL" dirty="0" err="1" smtClean="0">
                <a:effectLst/>
              </a:rPr>
              <a:t>Disord</a:t>
            </a:r>
            <a:r>
              <a:rPr lang="nl-NL" dirty="0" smtClean="0">
                <a:effectLst/>
              </a:rPr>
              <a:t>. 2015 Dec 17</a:t>
            </a:r>
            <a:br>
              <a:rPr lang="nl-NL" dirty="0" smtClean="0">
                <a:effectLst/>
              </a:rPr>
            </a:br>
            <a:r>
              <a:rPr lang="nl-NL" sz="1200" kern="1200" dirty="0" err="1" smtClean="0">
                <a:solidFill>
                  <a:schemeClr val="tx1"/>
                </a:solidFill>
                <a:effectLst/>
                <a:latin typeface="+mn-lt"/>
                <a:ea typeface="+mn-ea"/>
                <a:cs typeface="+mn-cs"/>
                <a:hlinkClick r:id="rId5"/>
              </a:rPr>
              <a:t>Diagnosing</a:t>
            </a:r>
            <a:r>
              <a:rPr lang="nl-NL" sz="1200" kern="1200" dirty="0" smtClean="0">
                <a:solidFill>
                  <a:schemeClr val="tx1"/>
                </a:solidFill>
                <a:effectLst/>
                <a:latin typeface="+mn-lt"/>
                <a:ea typeface="+mn-ea"/>
                <a:cs typeface="+mn-cs"/>
                <a:hlinkClick r:id="rId5"/>
              </a:rPr>
              <a:t> ADHD in </a:t>
            </a:r>
            <a:r>
              <a:rPr lang="nl-NL" sz="1200" kern="1200" dirty="0" err="1" smtClean="0">
                <a:solidFill>
                  <a:schemeClr val="tx1"/>
                </a:solidFill>
                <a:effectLst/>
                <a:latin typeface="+mn-lt"/>
                <a:ea typeface="+mn-ea"/>
                <a:cs typeface="+mn-cs"/>
                <a:hlinkClick r:id="rId5"/>
              </a:rPr>
              <a:t>Adults</a:t>
            </a:r>
            <a:r>
              <a:rPr lang="nl-NL" sz="1200" kern="1200" dirty="0" smtClean="0">
                <a:solidFill>
                  <a:schemeClr val="tx1"/>
                </a:solidFill>
                <a:effectLst/>
                <a:latin typeface="+mn-lt"/>
                <a:ea typeface="+mn-ea"/>
                <a:cs typeface="+mn-cs"/>
                <a:hlinkClick r:id="rId5"/>
              </a:rPr>
              <a:t> An Examination of </a:t>
            </a:r>
            <a:r>
              <a:rPr lang="nl-NL" sz="1200" kern="1200" dirty="0" err="1" smtClean="0">
                <a:solidFill>
                  <a:schemeClr val="tx1"/>
                </a:solidFill>
                <a:effectLst/>
                <a:latin typeface="+mn-lt"/>
                <a:ea typeface="+mn-ea"/>
                <a:cs typeface="+mn-cs"/>
                <a:hlinkClick r:id="rId5"/>
              </a:rPr>
              <a:t>the</a:t>
            </a:r>
            <a:r>
              <a:rPr lang="nl-NL" sz="1200" kern="1200" dirty="0" smtClean="0">
                <a:solidFill>
                  <a:schemeClr val="tx1"/>
                </a:solidFill>
                <a:effectLst/>
                <a:latin typeface="+mn-lt"/>
                <a:ea typeface="+mn-ea"/>
                <a:cs typeface="+mn-cs"/>
                <a:hlinkClick r:id="rId5"/>
              </a:rPr>
              <a:t> </a:t>
            </a:r>
            <a:r>
              <a:rPr lang="nl-NL" sz="1200" kern="1200" dirty="0" err="1" smtClean="0">
                <a:solidFill>
                  <a:schemeClr val="tx1"/>
                </a:solidFill>
                <a:effectLst/>
                <a:latin typeface="+mn-lt"/>
                <a:ea typeface="+mn-ea"/>
                <a:cs typeface="+mn-cs"/>
                <a:hlinkClick r:id="rId5"/>
              </a:rPr>
              <a:t>Discriminative</a:t>
            </a:r>
            <a:r>
              <a:rPr lang="nl-NL" sz="1200" kern="1200" dirty="0" smtClean="0">
                <a:solidFill>
                  <a:schemeClr val="tx1"/>
                </a:solidFill>
                <a:effectLst/>
                <a:latin typeface="+mn-lt"/>
                <a:ea typeface="+mn-ea"/>
                <a:cs typeface="+mn-cs"/>
                <a:hlinkClick r:id="rId5"/>
              </a:rPr>
              <a:t> </a:t>
            </a:r>
            <a:r>
              <a:rPr lang="nl-NL" sz="1200" kern="1200" dirty="0" err="1" smtClean="0">
                <a:solidFill>
                  <a:schemeClr val="tx1"/>
                </a:solidFill>
                <a:effectLst/>
                <a:latin typeface="+mn-lt"/>
                <a:ea typeface="+mn-ea"/>
                <a:cs typeface="+mn-cs"/>
                <a:hlinkClick r:id="rId5"/>
              </a:rPr>
              <a:t>Validity</a:t>
            </a:r>
            <a:r>
              <a:rPr lang="nl-NL" sz="1200" kern="1200" dirty="0" smtClean="0">
                <a:solidFill>
                  <a:schemeClr val="tx1"/>
                </a:solidFill>
                <a:effectLst/>
                <a:latin typeface="+mn-lt"/>
                <a:ea typeface="+mn-ea"/>
                <a:cs typeface="+mn-cs"/>
                <a:hlinkClick r:id="rId5"/>
              </a:rPr>
              <a:t> of </a:t>
            </a:r>
            <a:r>
              <a:rPr lang="nl-NL" sz="1200" kern="1200" dirty="0" err="1" smtClean="0">
                <a:solidFill>
                  <a:schemeClr val="tx1"/>
                </a:solidFill>
                <a:effectLst/>
                <a:latin typeface="+mn-lt"/>
                <a:ea typeface="+mn-ea"/>
                <a:cs typeface="+mn-cs"/>
                <a:hlinkClick r:id="rId5"/>
              </a:rPr>
              <a:t>Neuropsychological</a:t>
            </a:r>
            <a:r>
              <a:rPr lang="nl-NL" sz="1200" kern="1200" dirty="0" smtClean="0">
                <a:solidFill>
                  <a:schemeClr val="tx1"/>
                </a:solidFill>
                <a:effectLst/>
                <a:latin typeface="+mn-lt"/>
                <a:ea typeface="+mn-ea"/>
                <a:cs typeface="+mn-cs"/>
                <a:hlinkClick r:id="rId5"/>
              </a:rPr>
              <a:t> Tests </a:t>
            </a:r>
            <a:r>
              <a:rPr lang="nl-NL" sz="1200" kern="1200" dirty="0" err="1" smtClean="0">
                <a:solidFill>
                  <a:schemeClr val="tx1"/>
                </a:solidFill>
                <a:effectLst/>
                <a:latin typeface="+mn-lt"/>
                <a:ea typeface="+mn-ea"/>
                <a:cs typeface="+mn-cs"/>
                <a:hlinkClick r:id="rId5"/>
              </a:rPr>
              <a:t>and</a:t>
            </a:r>
            <a:r>
              <a:rPr lang="nl-NL" sz="1200" kern="1200" dirty="0" smtClean="0">
                <a:solidFill>
                  <a:schemeClr val="tx1"/>
                </a:solidFill>
                <a:effectLst/>
                <a:latin typeface="+mn-lt"/>
                <a:ea typeface="+mn-ea"/>
                <a:cs typeface="+mn-cs"/>
                <a:hlinkClick r:id="rId5"/>
              </a:rPr>
              <a:t> </a:t>
            </a:r>
            <a:r>
              <a:rPr lang="nl-NL" sz="1200" kern="1200" dirty="0" err="1" smtClean="0">
                <a:solidFill>
                  <a:schemeClr val="tx1"/>
                </a:solidFill>
                <a:effectLst/>
                <a:latin typeface="+mn-lt"/>
                <a:ea typeface="+mn-ea"/>
                <a:cs typeface="+mn-cs"/>
                <a:hlinkClick r:id="rId5"/>
              </a:rPr>
              <a:t>Diagnostic</a:t>
            </a:r>
            <a:r>
              <a:rPr lang="nl-NL" sz="1200" kern="1200" dirty="0" smtClean="0">
                <a:solidFill>
                  <a:schemeClr val="tx1"/>
                </a:solidFill>
                <a:effectLst/>
                <a:latin typeface="+mn-lt"/>
                <a:ea typeface="+mn-ea"/>
                <a:cs typeface="+mn-cs"/>
                <a:hlinkClick r:id="rId5"/>
              </a:rPr>
              <a:t> Assessment </a:t>
            </a:r>
            <a:r>
              <a:rPr lang="nl-NL" sz="1200" kern="1200" dirty="0" err="1" smtClean="0">
                <a:solidFill>
                  <a:schemeClr val="tx1"/>
                </a:solidFill>
                <a:effectLst/>
                <a:latin typeface="+mn-lt"/>
                <a:ea typeface="+mn-ea"/>
                <a:cs typeface="+mn-cs"/>
                <a:hlinkClick r:id="rId5"/>
              </a:rPr>
              <a:t>Instruments</a:t>
            </a:r>
            <a:r>
              <a:rPr lang="nl-NL" sz="1200" kern="1200" dirty="0" smtClean="0">
                <a:solidFill>
                  <a:schemeClr val="tx1"/>
                </a:solidFill>
                <a:effectLst/>
                <a:latin typeface="+mn-lt"/>
                <a:ea typeface="+mn-ea"/>
                <a:cs typeface="+mn-cs"/>
                <a:hlinkClick r:id="rId5"/>
              </a:rPr>
              <a:t>.</a:t>
            </a:r>
            <a:r>
              <a:rPr lang="nl-NL" dirty="0" smtClean="0">
                <a:effectLst/>
              </a:rPr>
              <a:t/>
            </a:r>
            <a:br>
              <a:rPr lang="nl-NL" dirty="0" smtClean="0">
                <a:effectLst/>
              </a:rPr>
            </a:br>
            <a:r>
              <a:rPr lang="nl-NL" dirty="0" smtClean="0">
                <a:effectLst/>
              </a:rPr>
              <a:t/>
            </a:r>
            <a:br>
              <a:rPr lang="nl-NL" dirty="0" smtClean="0">
                <a:effectLst/>
              </a:rPr>
            </a:br>
            <a:r>
              <a:rPr lang="nl-NL" dirty="0" err="1" smtClean="0">
                <a:effectLst/>
              </a:rPr>
              <a:t>Conclusion</a:t>
            </a:r>
            <a:r>
              <a:rPr lang="nl-NL" dirty="0" smtClean="0">
                <a:effectLst/>
              </a:rPr>
              <a:t>:</a:t>
            </a:r>
            <a:br>
              <a:rPr lang="nl-NL" dirty="0" smtClean="0">
                <a:effectLst/>
              </a:rPr>
            </a:br>
            <a:r>
              <a:rPr lang="nl-NL" dirty="0" smtClean="0">
                <a:effectLst/>
              </a:rPr>
              <a:t>The DIVA 2.0 was found </a:t>
            </a:r>
            <a:r>
              <a:rPr lang="nl-NL" dirty="0" err="1" smtClean="0">
                <a:effectLst/>
              </a:rPr>
              <a:t>to</a:t>
            </a:r>
            <a:r>
              <a:rPr lang="nl-NL" dirty="0" smtClean="0">
                <a:effectLst/>
              </a:rPr>
              <a:t> have a </a:t>
            </a:r>
            <a:r>
              <a:rPr lang="nl-NL" dirty="0" err="1" smtClean="0">
                <a:effectLst/>
              </a:rPr>
              <a:t>good</a:t>
            </a:r>
            <a:r>
              <a:rPr lang="nl-NL" dirty="0" smtClean="0">
                <a:effectLst/>
              </a:rPr>
              <a:t> </a:t>
            </a:r>
            <a:r>
              <a:rPr lang="nl-NL" dirty="0" err="1" smtClean="0">
                <a:effectLst/>
              </a:rPr>
              <a:t>ability</a:t>
            </a:r>
            <a:r>
              <a:rPr lang="nl-NL" dirty="0" smtClean="0">
                <a:effectLst/>
              </a:rPr>
              <a:t> </a:t>
            </a:r>
            <a:r>
              <a:rPr lang="nl-NL" dirty="0" err="1" smtClean="0">
                <a:effectLst/>
              </a:rPr>
              <a:t>to</a:t>
            </a:r>
            <a:r>
              <a:rPr lang="nl-NL" dirty="0" smtClean="0">
                <a:effectLst/>
              </a:rPr>
              <a:t> </a:t>
            </a:r>
            <a:r>
              <a:rPr lang="nl-NL" dirty="0" err="1" smtClean="0">
                <a:effectLst/>
              </a:rPr>
              <a:t>discriminate</a:t>
            </a:r>
            <a:r>
              <a:rPr lang="nl-NL" dirty="0" smtClean="0">
                <a:effectLst/>
              </a:rPr>
              <a:t> </a:t>
            </a:r>
            <a:r>
              <a:rPr lang="nl-NL" dirty="0" err="1" smtClean="0">
                <a:effectLst/>
              </a:rPr>
              <a:t>between</a:t>
            </a:r>
            <a:r>
              <a:rPr lang="nl-NL" dirty="0" smtClean="0">
                <a:effectLst/>
              </a:rPr>
              <a:t> </a:t>
            </a:r>
            <a:r>
              <a:rPr lang="nl-NL" dirty="0" err="1" smtClean="0">
                <a:effectLst/>
              </a:rPr>
              <a:t>patients</a:t>
            </a:r>
            <a:r>
              <a:rPr lang="nl-NL" dirty="0" smtClean="0">
                <a:effectLst/>
              </a:rPr>
              <a:t> </a:t>
            </a:r>
            <a:r>
              <a:rPr lang="nl-NL" dirty="0" err="1" smtClean="0">
                <a:effectLst/>
              </a:rPr>
              <a:t>with</a:t>
            </a:r>
            <a:r>
              <a:rPr lang="nl-NL" dirty="0" smtClean="0">
                <a:effectLst/>
              </a:rPr>
              <a:t> </a:t>
            </a:r>
            <a:r>
              <a:rPr lang="nl-NL" dirty="0" err="1" smtClean="0">
                <a:effectLst/>
              </a:rPr>
              <a:t>and</a:t>
            </a:r>
            <a:r>
              <a:rPr lang="nl-NL" dirty="0" smtClean="0">
                <a:effectLst/>
              </a:rPr>
              <a:t> without ADHD (</a:t>
            </a:r>
            <a:r>
              <a:rPr lang="nl-NL" dirty="0" err="1" smtClean="0">
                <a:effectLst/>
              </a:rPr>
              <a:t>sensitivity</a:t>
            </a:r>
            <a:r>
              <a:rPr lang="nl-NL" dirty="0" smtClean="0">
                <a:effectLst/>
              </a:rPr>
              <a:t> 90.0%, </a:t>
            </a:r>
            <a:r>
              <a:rPr lang="nl-NL" dirty="0" err="1" smtClean="0">
                <a:effectLst/>
              </a:rPr>
              <a:t>specificity</a:t>
            </a:r>
            <a:r>
              <a:rPr lang="nl-NL" dirty="0" smtClean="0">
                <a:effectLst/>
              </a:rPr>
              <a:t> 72.9%)</a:t>
            </a:r>
            <a:br>
              <a:rPr lang="nl-NL" dirty="0" smtClean="0">
                <a:effectLst/>
              </a:rPr>
            </a:br>
            <a:endParaRPr lang="nl-NL" dirty="0" smtClean="0">
              <a:effectLst/>
            </a:endParaRPr>
          </a:p>
          <a:p>
            <a:r>
              <a:rPr lang="nl-NL" dirty="0" smtClean="0">
                <a:effectLst/>
              </a:rPr>
              <a:t>2) </a:t>
            </a:r>
            <a:r>
              <a:rPr lang="nl-NL" dirty="0" err="1" smtClean="0">
                <a:effectLst/>
              </a:rPr>
              <a:t>Ramos-Quiroga</a:t>
            </a:r>
            <a:r>
              <a:rPr lang="nl-NL" dirty="0" smtClean="0">
                <a:effectLst/>
              </a:rPr>
              <a:t> JA, </a:t>
            </a:r>
            <a:r>
              <a:rPr lang="nl-NL" dirty="0" err="1" smtClean="0">
                <a:effectLst/>
              </a:rPr>
              <a:t>Nasillo</a:t>
            </a:r>
            <a:r>
              <a:rPr lang="nl-NL" dirty="0" smtClean="0">
                <a:effectLst/>
              </a:rPr>
              <a:t> V, </a:t>
            </a:r>
            <a:r>
              <a:rPr lang="nl-NL" dirty="0" err="1" smtClean="0">
                <a:effectLst/>
              </a:rPr>
              <a:t>Richarte</a:t>
            </a:r>
            <a:r>
              <a:rPr lang="nl-NL" dirty="0" smtClean="0">
                <a:effectLst/>
              </a:rPr>
              <a:t> V, </a:t>
            </a:r>
            <a:r>
              <a:rPr lang="nl-NL" dirty="0" err="1" smtClean="0">
                <a:effectLst/>
              </a:rPr>
              <a:t>Corrales</a:t>
            </a:r>
            <a:r>
              <a:rPr lang="nl-NL" dirty="0" smtClean="0">
                <a:effectLst/>
              </a:rPr>
              <a:t> M, Palma F, </a:t>
            </a:r>
            <a:r>
              <a:rPr lang="nl-NL" dirty="0" err="1" smtClean="0">
                <a:effectLst/>
              </a:rPr>
              <a:t>Ibáñez</a:t>
            </a:r>
            <a:r>
              <a:rPr lang="nl-NL" dirty="0" smtClean="0">
                <a:effectLst/>
              </a:rPr>
              <a:t> P, Michelsen M, Van de Glind G, </a:t>
            </a:r>
            <a:r>
              <a:rPr lang="nl-NL" dirty="0" err="1" smtClean="0">
                <a:effectLst/>
              </a:rPr>
              <a:t>Casas</a:t>
            </a:r>
            <a:r>
              <a:rPr lang="nl-NL" dirty="0" smtClean="0">
                <a:effectLst/>
              </a:rPr>
              <a:t> M, Kooij JJ. Criteria </a:t>
            </a:r>
            <a:r>
              <a:rPr lang="nl-NL" dirty="0" err="1" smtClean="0">
                <a:effectLst/>
              </a:rPr>
              <a:t>and</a:t>
            </a:r>
            <a:r>
              <a:rPr lang="nl-NL" dirty="0" smtClean="0">
                <a:effectLst/>
              </a:rPr>
              <a:t> Concurrent </a:t>
            </a:r>
            <a:r>
              <a:rPr lang="nl-NL" dirty="0" err="1" smtClean="0">
                <a:effectLst/>
              </a:rPr>
              <a:t>Validity</a:t>
            </a:r>
            <a:r>
              <a:rPr lang="nl-NL" dirty="0" smtClean="0">
                <a:effectLst/>
              </a:rPr>
              <a:t> of DIVA 2.0: A Semi-</a:t>
            </a:r>
            <a:r>
              <a:rPr lang="nl-NL" dirty="0" err="1" smtClean="0">
                <a:effectLst/>
              </a:rPr>
              <a:t>Structured</a:t>
            </a:r>
            <a:r>
              <a:rPr lang="nl-NL" dirty="0" smtClean="0">
                <a:effectLst/>
              </a:rPr>
              <a:t> </a:t>
            </a:r>
            <a:r>
              <a:rPr lang="nl-NL" dirty="0" err="1" smtClean="0">
                <a:effectLst/>
              </a:rPr>
              <a:t>Diagnostic</a:t>
            </a:r>
            <a:r>
              <a:rPr lang="nl-NL" dirty="0" smtClean="0">
                <a:effectLst/>
              </a:rPr>
              <a:t> Interview </a:t>
            </a:r>
            <a:r>
              <a:rPr lang="nl-NL" dirty="0" err="1" smtClean="0">
                <a:effectLst/>
              </a:rPr>
              <a:t>for</a:t>
            </a:r>
            <a:r>
              <a:rPr lang="nl-NL" dirty="0" smtClean="0">
                <a:effectLst/>
              </a:rPr>
              <a:t> Adult ADHD. J </a:t>
            </a:r>
            <a:r>
              <a:rPr lang="nl-NL" dirty="0" err="1" smtClean="0">
                <a:effectLst/>
              </a:rPr>
              <a:t>AttenDisord</a:t>
            </a:r>
            <a:r>
              <a:rPr lang="nl-NL" dirty="0" smtClean="0">
                <a:effectLst/>
              </a:rPr>
              <a:t>. 2016 Apr 28.</a:t>
            </a:r>
            <a:br>
              <a:rPr lang="nl-NL" dirty="0" smtClean="0">
                <a:effectLst/>
              </a:rPr>
            </a:br>
            <a:r>
              <a:rPr lang="nl-NL" sz="1200" kern="1200" dirty="0" smtClean="0">
                <a:solidFill>
                  <a:schemeClr val="tx1"/>
                </a:solidFill>
                <a:effectLst/>
                <a:latin typeface="+mn-lt"/>
                <a:ea typeface="+mn-ea"/>
                <a:cs typeface="+mn-cs"/>
                <a:hlinkClick r:id="rId4"/>
              </a:rPr>
              <a:t>Criteria </a:t>
            </a:r>
            <a:r>
              <a:rPr lang="nl-NL" sz="1200" kern="1200" dirty="0" err="1" smtClean="0">
                <a:solidFill>
                  <a:schemeClr val="tx1"/>
                </a:solidFill>
                <a:effectLst/>
                <a:latin typeface="+mn-lt"/>
                <a:ea typeface="+mn-ea"/>
                <a:cs typeface="+mn-cs"/>
                <a:hlinkClick r:id="rId4"/>
              </a:rPr>
              <a:t>and</a:t>
            </a:r>
            <a:r>
              <a:rPr lang="nl-NL" sz="1200" kern="1200" dirty="0" smtClean="0">
                <a:solidFill>
                  <a:schemeClr val="tx1"/>
                </a:solidFill>
                <a:effectLst/>
                <a:latin typeface="+mn-lt"/>
                <a:ea typeface="+mn-ea"/>
                <a:cs typeface="+mn-cs"/>
                <a:hlinkClick r:id="rId4"/>
              </a:rPr>
              <a:t> Concurrent </a:t>
            </a:r>
            <a:r>
              <a:rPr lang="nl-NL" sz="1200" kern="1200" dirty="0" err="1" smtClean="0">
                <a:solidFill>
                  <a:schemeClr val="tx1"/>
                </a:solidFill>
                <a:effectLst/>
                <a:latin typeface="+mn-lt"/>
                <a:ea typeface="+mn-ea"/>
                <a:cs typeface="+mn-cs"/>
                <a:hlinkClick r:id="rId4"/>
              </a:rPr>
              <a:t>Validity</a:t>
            </a:r>
            <a:r>
              <a:rPr lang="nl-NL" sz="1200" kern="1200" dirty="0" smtClean="0">
                <a:solidFill>
                  <a:schemeClr val="tx1"/>
                </a:solidFill>
                <a:effectLst/>
                <a:latin typeface="+mn-lt"/>
                <a:ea typeface="+mn-ea"/>
                <a:cs typeface="+mn-cs"/>
                <a:hlinkClick r:id="rId4"/>
              </a:rPr>
              <a:t> of DIVA 2.0: A Semi-</a:t>
            </a:r>
            <a:r>
              <a:rPr lang="nl-NL" sz="1200" kern="1200" dirty="0" err="1" smtClean="0">
                <a:solidFill>
                  <a:schemeClr val="tx1"/>
                </a:solidFill>
                <a:effectLst/>
                <a:latin typeface="+mn-lt"/>
                <a:ea typeface="+mn-ea"/>
                <a:cs typeface="+mn-cs"/>
                <a:hlinkClick r:id="rId4"/>
              </a:rPr>
              <a:t>Structured</a:t>
            </a:r>
            <a:r>
              <a:rPr lang="nl-NL" sz="1200" kern="1200" dirty="0" smtClean="0">
                <a:solidFill>
                  <a:schemeClr val="tx1"/>
                </a:solidFill>
                <a:effectLst/>
                <a:latin typeface="+mn-lt"/>
                <a:ea typeface="+mn-ea"/>
                <a:cs typeface="+mn-cs"/>
                <a:hlinkClick r:id="rId4"/>
              </a:rPr>
              <a:t> </a:t>
            </a:r>
            <a:r>
              <a:rPr lang="nl-NL" sz="1200" kern="1200" dirty="0" err="1" smtClean="0">
                <a:solidFill>
                  <a:schemeClr val="tx1"/>
                </a:solidFill>
                <a:effectLst/>
                <a:latin typeface="+mn-lt"/>
                <a:ea typeface="+mn-ea"/>
                <a:cs typeface="+mn-cs"/>
                <a:hlinkClick r:id="rId4"/>
              </a:rPr>
              <a:t>Diagnostic</a:t>
            </a:r>
            <a:r>
              <a:rPr lang="nl-NL" sz="1200" kern="1200" dirty="0" smtClean="0">
                <a:solidFill>
                  <a:schemeClr val="tx1"/>
                </a:solidFill>
                <a:effectLst/>
                <a:latin typeface="+mn-lt"/>
                <a:ea typeface="+mn-ea"/>
                <a:cs typeface="+mn-cs"/>
                <a:hlinkClick r:id="rId4"/>
              </a:rPr>
              <a:t> Interview </a:t>
            </a:r>
            <a:r>
              <a:rPr lang="nl-NL" sz="1200" kern="1200" dirty="0" err="1" smtClean="0">
                <a:solidFill>
                  <a:schemeClr val="tx1"/>
                </a:solidFill>
                <a:effectLst/>
                <a:latin typeface="+mn-lt"/>
                <a:ea typeface="+mn-ea"/>
                <a:cs typeface="+mn-cs"/>
                <a:hlinkClick r:id="rId4"/>
              </a:rPr>
              <a:t>for</a:t>
            </a:r>
            <a:r>
              <a:rPr lang="nl-NL" sz="1200" kern="1200" dirty="0" smtClean="0">
                <a:solidFill>
                  <a:schemeClr val="tx1"/>
                </a:solidFill>
                <a:effectLst/>
                <a:latin typeface="+mn-lt"/>
                <a:ea typeface="+mn-ea"/>
                <a:cs typeface="+mn-cs"/>
                <a:hlinkClick r:id="rId4"/>
              </a:rPr>
              <a:t> Adult ADHD.</a:t>
            </a:r>
            <a:r>
              <a:rPr lang="nl-NL" dirty="0" smtClean="0">
                <a:effectLst/>
              </a:rPr>
              <a:t/>
            </a:r>
            <a:br>
              <a:rPr lang="nl-NL" dirty="0" smtClean="0">
                <a:effectLst/>
              </a:rPr>
            </a:br>
            <a:r>
              <a:rPr lang="nl-NL" dirty="0" smtClean="0">
                <a:effectLst/>
              </a:rPr>
              <a:t/>
            </a:r>
            <a:br>
              <a:rPr lang="nl-NL" dirty="0" smtClean="0">
                <a:effectLst/>
              </a:rPr>
            </a:br>
            <a:r>
              <a:rPr lang="nl-NL" dirty="0" err="1" smtClean="0">
                <a:effectLst/>
              </a:rPr>
              <a:t>Conclusion</a:t>
            </a:r>
            <a:r>
              <a:rPr lang="nl-NL" dirty="0" smtClean="0">
                <a:effectLst/>
              </a:rPr>
              <a:t>:</a:t>
            </a:r>
            <a:br>
              <a:rPr lang="nl-NL" dirty="0" smtClean="0">
                <a:effectLst/>
              </a:rPr>
            </a:br>
            <a:r>
              <a:rPr lang="nl-NL" dirty="0" smtClean="0">
                <a:effectLst/>
              </a:rPr>
              <a:t>The DIVA 2.0 is a </a:t>
            </a:r>
            <a:r>
              <a:rPr lang="nl-NL" dirty="0" err="1" smtClean="0">
                <a:effectLst/>
              </a:rPr>
              <a:t>reliable</a:t>
            </a:r>
            <a:r>
              <a:rPr lang="nl-NL" dirty="0" smtClean="0">
                <a:effectLst/>
              </a:rPr>
              <a:t> tool </a:t>
            </a:r>
            <a:r>
              <a:rPr lang="nl-NL" dirty="0" err="1" smtClean="0">
                <a:effectLst/>
              </a:rPr>
              <a:t>for</a:t>
            </a:r>
            <a:r>
              <a:rPr lang="nl-NL" dirty="0" smtClean="0">
                <a:effectLst/>
              </a:rPr>
              <a:t> </a:t>
            </a:r>
            <a:r>
              <a:rPr lang="nl-NL" dirty="0" err="1" smtClean="0">
                <a:effectLst/>
              </a:rPr>
              <a:t>assessing</a:t>
            </a:r>
            <a:r>
              <a:rPr lang="nl-NL" dirty="0" smtClean="0">
                <a:effectLst/>
              </a:rPr>
              <a:t> </a:t>
            </a:r>
            <a:r>
              <a:rPr lang="nl-NL" dirty="0" err="1" smtClean="0">
                <a:effectLst/>
              </a:rPr>
              <a:t>and</a:t>
            </a:r>
            <a:r>
              <a:rPr lang="nl-NL" dirty="0" smtClean="0">
                <a:effectLst/>
              </a:rPr>
              <a:t> </a:t>
            </a:r>
            <a:r>
              <a:rPr lang="nl-NL" dirty="0" err="1" smtClean="0">
                <a:effectLst/>
              </a:rPr>
              <a:t>diagnosing</a:t>
            </a:r>
            <a:r>
              <a:rPr lang="nl-NL" dirty="0" smtClean="0">
                <a:effectLst/>
              </a:rPr>
              <a:t> Adult ADHD </a:t>
            </a:r>
            <a:r>
              <a:rPr lang="nl-NL" dirty="0" err="1" smtClean="0">
                <a:effectLst/>
              </a:rPr>
              <a:t>and</a:t>
            </a:r>
            <a:r>
              <a:rPr lang="nl-NL" dirty="0" smtClean="0">
                <a:effectLst/>
              </a:rPr>
              <a:t> is </a:t>
            </a:r>
            <a:r>
              <a:rPr lang="nl-NL" dirty="0" err="1" smtClean="0">
                <a:effectLst/>
              </a:rPr>
              <a:t>the</a:t>
            </a:r>
            <a:r>
              <a:rPr lang="nl-NL" dirty="0" smtClean="0">
                <a:effectLst/>
              </a:rPr>
              <a:t> </a:t>
            </a:r>
            <a:r>
              <a:rPr lang="nl-NL" dirty="0" err="1" smtClean="0">
                <a:effectLst/>
              </a:rPr>
              <a:t>only</a:t>
            </a:r>
            <a:r>
              <a:rPr lang="nl-NL" dirty="0" smtClean="0">
                <a:effectLst/>
              </a:rPr>
              <a:t> </a:t>
            </a:r>
            <a:r>
              <a:rPr lang="nl-NL" dirty="0" err="1" smtClean="0">
                <a:effectLst/>
              </a:rPr>
              <a:t>one</a:t>
            </a:r>
            <a:r>
              <a:rPr lang="nl-NL" dirty="0" smtClean="0">
                <a:effectLst/>
              </a:rPr>
              <a:t> </a:t>
            </a:r>
            <a:r>
              <a:rPr lang="nl-NL" dirty="0" err="1" smtClean="0">
                <a:effectLst/>
              </a:rPr>
              <a:t>that</a:t>
            </a:r>
            <a:r>
              <a:rPr lang="nl-NL" dirty="0" smtClean="0">
                <a:effectLst/>
              </a:rPr>
              <a:t> offers free online access </a:t>
            </a:r>
            <a:r>
              <a:rPr lang="nl-NL" dirty="0" err="1" smtClean="0">
                <a:effectLst/>
              </a:rPr>
              <a:t>for</a:t>
            </a:r>
            <a:r>
              <a:rPr lang="nl-NL" dirty="0" smtClean="0">
                <a:effectLst/>
              </a:rPr>
              <a:t> </a:t>
            </a:r>
            <a:r>
              <a:rPr lang="nl-NL" dirty="0" err="1" smtClean="0">
                <a:effectLst/>
              </a:rPr>
              <a:t>clinical</a:t>
            </a:r>
            <a:r>
              <a:rPr lang="nl-NL" dirty="0" smtClean="0">
                <a:effectLst/>
              </a:rPr>
              <a:t> </a:t>
            </a:r>
            <a:r>
              <a:rPr lang="nl-NL" dirty="0" err="1" smtClean="0">
                <a:effectLst/>
              </a:rPr>
              <a:t>and</a:t>
            </a:r>
            <a:r>
              <a:rPr lang="nl-NL" dirty="0" smtClean="0">
                <a:effectLst/>
              </a:rPr>
              <a:t> research </a:t>
            </a:r>
            <a:r>
              <a:rPr lang="nl-NL" dirty="0" err="1" smtClean="0">
                <a:effectLst/>
              </a:rPr>
              <a:t>purposes</a:t>
            </a:r>
            <a:r>
              <a:rPr lang="nl-NL" dirty="0" smtClean="0">
                <a:effectLst/>
              </a:rPr>
              <a:t>.</a:t>
            </a:r>
          </a:p>
          <a:p>
            <a:endParaRPr lang="nl-NL" altLang="nl-NL" dirty="0" smtClean="0"/>
          </a:p>
          <a:p>
            <a:endParaRPr lang="nl-NL" dirty="0"/>
          </a:p>
        </p:txBody>
      </p:sp>
      <p:sp>
        <p:nvSpPr>
          <p:cNvPr id="4" name="Tijdelijke aanduiding voor dianummer 3"/>
          <p:cNvSpPr>
            <a:spLocks noGrp="1"/>
          </p:cNvSpPr>
          <p:nvPr>
            <p:ph type="sldNum" sz="quarter" idx="10"/>
          </p:nvPr>
        </p:nvSpPr>
        <p:spPr/>
        <p:txBody>
          <a:bodyPr/>
          <a:lstStyle/>
          <a:p>
            <a:fld id="{982EDBFD-7120-194F-A01C-B5E15DA8A712}" type="slidenum">
              <a:rPr lang="nl-NL" smtClean="0"/>
              <a:pPr/>
              <a:t>13</a:t>
            </a:fld>
            <a:endParaRPr lang="nl-NL"/>
          </a:p>
        </p:txBody>
      </p:sp>
    </p:spTree>
    <p:extLst>
      <p:ext uri="{BB962C8B-B14F-4D97-AF65-F5344CB8AC3E}">
        <p14:creationId xmlns:p14="http://schemas.microsoft.com/office/powerpoint/2010/main" val="2779500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D6256E8-7212-48F0-9A89-687A6F4D4372}" type="datetimeFigureOut">
              <a:rPr lang="nl-NL" smtClean="0"/>
              <a:t>3-6-2019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2216451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6256E8-7212-48F0-9A89-687A6F4D4372}" type="datetimeFigureOut">
              <a:rPr lang="nl-NL" smtClean="0"/>
              <a:t>3-6-2019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254185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6256E8-7212-48F0-9A89-687A6F4D4372}" type="datetimeFigureOut">
              <a:rPr lang="nl-NL" smtClean="0"/>
              <a:t>3-6-2019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197862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6256E8-7212-48F0-9A89-687A6F4D4372}" type="datetimeFigureOut">
              <a:rPr lang="nl-NL" smtClean="0"/>
              <a:t>3-6-2019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1681019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D6256E8-7212-48F0-9A89-687A6F4D4372}" type="datetimeFigureOut">
              <a:rPr lang="nl-NL" smtClean="0"/>
              <a:t>3-6-2019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249690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D6256E8-7212-48F0-9A89-687A6F4D4372}" type="datetimeFigureOut">
              <a:rPr lang="nl-NL" smtClean="0"/>
              <a:t>3-6-2019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22819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D6256E8-7212-48F0-9A89-687A6F4D4372}" type="datetimeFigureOut">
              <a:rPr lang="nl-NL" smtClean="0"/>
              <a:t>3-6-2019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300095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D6256E8-7212-48F0-9A89-687A6F4D4372}" type="datetimeFigureOut">
              <a:rPr lang="nl-NL" smtClean="0"/>
              <a:t>3-6-2019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2349176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D6256E8-7212-48F0-9A89-687A6F4D4372}" type="datetimeFigureOut">
              <a:rPr lang="nl-NL" smtClean="0"/>
              <a:t>3-6-2019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65462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6256E8-7212-48F0-9A89-687A6F4D4372}" type="datetimeFigureOut">
              <a:rPr lang="nl-NL" smtClean="0"/>
              <a:t>3-6-2019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1532306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6256E8-7212-48F0-9A89-687A6F4D4372}" type="datetimeFigureOut">
              <a:rPr lang="nl-NL" smtClean="0"/>
              <a:t>3-6-2019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023C833-3CFC-4D3F-90AA-DAF450495D1D}" type="slidenum">
              <a:rPr lang="nl-NL" smtClean="0"/>
              <a:t>‹nr.›</a:t>
            </a:fld>
            <a:endParaRPr lang="nl-NL"/>
          </a:p>
        </p:txBody>
      </p:sp>
    </p:spTree>
    <p:extLst>
      <p:ext uri="{BB962C8B-B14F-4D97-AF65-F5344CB8AC3E}">
        <p14:creationId xmlns:p14="http://schemas.microsoft.com/office/powerpoint/2010/main" val="2074224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256E8-7212-48F0-9A89-687A6F4D4372}" type="datetimeFigureOut">
              <a:rPr lang="nl-NL" smtClean="0"/>
              <a:t>3-6-2019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3C833-3CFC-4D3F-90AA-DAF450495D1D}" type="slidenum">
              <a:rPr lang="nl-NL" smtClean="0"/>
              <a:t>‹nr.›</a:t>
            </a:fld>
            <a:endParaRPr lang="nl-NL"/>
          </a:p>
        </p:txBody>
      </p:sp>
    </p:spTree>
    <p:extLst>
      <p:ext uri="{BB962C8B-B14F-4D97-AF65-F5344CB8AC3E}">
        <p14:creationId xmlns:p14="http://schemas.microsoft.com/office/powerpoint/2010/main" val="10551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df"/><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ctrTitle"/>
          </p:nvPr>
        </p:nvSpPr>
        <p:spPr>
          <a:xfrm>
            <a:off x="285750" y="1919288"/>
            <a:ext cx="8591550" cy="1319212"/>
          </a:xfrm>
          <a:ln>
            <a:solidFill>
              <a:srgbClr val="C7E6F7"/>
            </a:solidFill>
          </a:ln>
        </p:spPr>
        <p:txBody>
          <a:bodyPr anchor="ctr">
            <a:noAutofit/>
          </a:bodyPr>
          <a:lstStyle/>
          <a:p>
            <a:pPr algn="ctr"/>
            <a:r>
              <a:rPr lang="nl-NL" sz="4000" dirty="0" smtClean="0"/>
              <a:t/>
            </a:r>
            <a:br>
              <a:rPr lang="nl-NL" sz="4000" dirty="0" smtClean="0"/>
            </a:br>
            <a:r>
              <a:rPr lang="nl-NL" sz="4000" dirty="0" smtClean="0"/>
              <a:t>Volwassenen met ADHD in de (huisartsen) praktijk </a:t>
            </a:r>
            <a:br>
              <a:rPr lang="nl-NL" sz="4000" dirty="0" smtClean="0"/>
            </a:br>
            <a:endParaRPr lang="nl-NL" sz="4000" dirty="0"/>
          </a:p>
        </p:txBody>
      </p:sp>
      <p:sp>
        <p:nvSpPr>
          <p:cNvPr id="3" name="Tijdelijke aanduiding voor inhoud 2"/>
          <p:cNvSpPr>
            <a:spLocks noGrp="1"/>
          </p:cNvSpPr>
          <p:nvPr>
            <p:ph type="subTitle" idx="1"/>
          </p:nvPr>
        </p:nvSpPr>
        <p:spPr>
          <a:xfrm>
            <a:off x="1969581" y="3267075"/>
            <a:ext cx="5057776" cy="2609850"/>
          </a:xfrm>
        </p:spPr>
        <p:txBody>
          <a:bodyPr>
            <a:normAutofit fontScale="70000" lnSpcReduction="20000"/>
          </a:bodyPr>
          <a:lstStyle/>
          <a:p>
            <a:pPr algn="ctr"/>
            <a:endParaRPr lang="nl-NL" dirty="0" smtClean="0">
              <a:solidFill>
                <a:schemeClr val="tx1"/>
              </a:solidFill>
            </a:endParaRPr>
          </a:p>
          <a:p>
            <a:pPr algn="ctr"/>
            <a:r>
              <a:rPr lang="nl-NL" dirty="0" smtClean="0">
                <a:solidFill>
                  <a:schemeClr val="tx1"/>
                </a:solidFill>
              </a:rPr>
              <a:t>Dr. J.J. Sandra Kooij, psychiater </a:t>
            </a:r>
          </a:p>
          <a:p>
            <a:pPr algn="ctr"/>
            <a:endParaRPr lang="nl-NL" dirty="0" smtClean="0">
              <a:solidFill>
                <a:schemeClr val="tx1"/>
              </a:solidFill>
            </a:endParaRPr>
          </a:p>
          <a:p>
            <a:pPr algn="ctr"/>
            <a:r>
              <a:rPr lang="nl-NL" dirty="0" smtClean="0">
                <a:solidFill>
                  <a:schemeClr val="tx1"/>
                </a:solidFill>
              </a:rPr>
              <a:t>Hoofd Kenniscentrum ADHD bij volwassenen, </a:t>
            </a:r>
            <a:r>
              <a:rPr lang="nl-NL" dirty="0" err="1" smtClean="0">
                <a:solidFill>
                  <a:schemeClr val="tx1"/>
                </a:solidFill>
              </a:rPr>
              <a:t>PsyQ</a:t>
            </a:r>
            <a:r>
              <a:rPr lang="nl-NL" dirty="0" smtClean="0">
                <a:solidFill>
                  <a:schemeClr val="tx1"/>
                </a:solidFill>
              </a:rPr>
              <a:t> den Haag</a:t>
            </a:r>
          </a:p>
          <a:p>
            <a:pPr algn="ctr"/>
            <a:endParaRPr lang="nl-NL" dirty="0" smtClean="0">
              <a:solidFill>
                <a:schemeClr val="tx1"/>
              </a:solidFill>
            </a:endParaRPr>
          </a:p>
          <a:p>
            <a:pPr algn="ctr"/>
            <a:r>
              <a:rPr lang="nl-NL" dirty="0" err="1" smtClean="0">
                <a:solidFill>
                  <a:schemeClr val="tx1"/>
                </a:solidFill>
              </a:rPr>
              <a:t>Associate</a:t>
            </a:r>
            <a:r>
              <a:rPr lang="nl-NL" dirty="0" smtClean="0">
                <a:solidFill>
                  <a:schemeClr val="tx1"/>
                </a:solidFill>
              </a:rPr>
              <a:t> professor </a:t>
            </a:r>
            <a:r>
              <a:rPr lang="nl-NL" dirty="0" err="1" smtClean="0">
                <a:solidFill>
                  <a:schemeClr val="tx1"/>
                </a:solidFill>
              </a:rPr>
              <a:t>psychiatry</a:t>
            </a:r>
            <a:r>
              <a:rPr lang="nl-NL" dirty="0" smtClean="0">
                <a:solidFill>
                  <a:schemeClr val="tx1"/>
                </a:solidFill>
              </a:rPr>
              <a:t> AUMC, locatie VUMC</a:t>
            </a:r>
            <a:endParaRPr lang="nl-NL" dirty="0">
              <a:solidFill>
                <a:schemeClr val="tx1"/>
              </a:solidFill>
            </a:endParaRPr>
          </a:p>
        </p:txBody>
      </p:sp>
      <p:pic>
        <p:nvPicPr>
          <p:cNvPr id="7" name="Afbeelding 6" descr="logoPGzondertekst.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1805563" y="248203"/>
            <a:ext cx="5385812" cy="1429784"/>
          </a:xfrm>
          <a:prstGeom prst="rect">
            <a:avLst/>
          </a:prstGeom>
        </p:spPr>
      </p:pic>
      <p:sp>
        <p:nvSpPr>
          <p:cNvPr id="5" name="Tijdelijke aanduiding voor dianummer 4"/>
          <p:cNvSpPr>
            <a:spLocks noGrp="1"/>
          </p:cNvSpPr>
          <p:nvPr>
            <p:ph type="sldNum" sz="quarter" idx="12"/>
          </p:nvPr>
        </p:nvSpPr>
        <p:spPr/>
        <p:txBody>
          <a:bodyPr/>
          <a:lstStyle/>
          <a:p>
            <a:fld id="{B419F718-7023-4A49-9847-EE9E98830D05}" type="slidenum">
              <a:rPr lang="nl-NL" smtClean="0"/>
              <a:pPr/>
              <a:t>1</a:t>
            </a:fld>
            <a:endParaRPr lang="nl-NL"/>
          </a:p>
        </p:txBody>
      </p:sp>
      <p:pic>
        <p:nvPicPr>
          <p:cNvPr id="2050" name="Picture 2" descr="C:\Users\01262090\AppData\Local\Microsoft\Windows\Temporary Internet Files\Content.Outlook\8QBRS82K\Logo 10 jaar TOPGGz.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038" y="3895725"/>
            <a:ext cx="12858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62750" y="4295775"/>
            <a:ext cx="2381250"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766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Prevalentie</a:t>
            </a:r>
            <a:endParaRPr lang="nl-NL" dirty="0"/>
          </a:p>
        </p:txBody>
      </p:sp>
      <p:sp>
        <p:nvSpPr>
          <p:cNvPr id="3" name="Tijdelijke aanduiding voor inhoud 2"/>
          <p:cNvSpPr>
            <a:spLocks noGrp="1"/>
          </p:cNvSpPr>
          <p:nvPr>
            <p:ph idx="1"/>
          </p:nvPr>
        </p:nvSpPr>
        <p:spPr>
          <a:xfrm>
            <a:off x="565150" y="1830386"/>
            <a:ext cx="8229600" cy="3008314"/>
          </a:xfrm>
        </p:spPr>
        <p:txBody>
          <a:bodyPr>
            <a:normAutofit fontScale="85000" lnSpcReduction="20000"/>
          </a:bodyPr>
          <a:lstStyle/>
          <a:p>
            <a:r>
              <a:rPr lang="nl-NL" altLang="nl-NL" dirty="0"/>
              <a:t>Prevalentie in kindertijd, adolescentie en volwassenheid : </a:t>
            </a:r>
            <a:r>
              <a:rPr lang="nl-NL" altLang="nl-NL" dirty="0" smtClean="0"/>
              <a:t>3-5%</a:t>
            </a:r>
          </a:p>
          <a:p>
            <a:endParaRPr lang="nl-NL" altLang="nl-NL" dirty="0"/>
          </a:p>
          <a:p>
            <a:r>
              <a:rPr lang="nl-NL" altLang="nl-NL" dirty="0"/>
              <a:t>Ouderen:  3%</a:t>
            </a:r>
          </a:p>
          <a:p>
            <a:pPr>
              <a:lnSpc>
                <a:spcPct val="70000"/>
              </a:lnSpc>
            </a:pPr>
            <a:endParaRPr lang="en-US" altLang="nl-NL" dirty="0"/>
          </a:p>
          <a:p>
            <a:pPr>
              <a:lnSpc>
                <a:spcPct val="70000"/>
              </a:lnSpc>
            </a:pPr>
            <a:endParaRPr lang="en-US" altLang="nl-NL" dirty="0" smtClean="0"/>
          </a:p>
          <a:p>
            <a:pPr marL="0" indent="0">
              <a:lnSpc>
                <a:spcPct val="70000"/>
              </a:lnSpc>
              <a:buNone/>
            </a:pPr>
            <a:r>
              <a:rPr lang="en-US" altLang="nl-NL" dirty="0" smtClean="0"/>
              <a:t>NB - </a:t>
            </a:r>
            <a:r>
              <a:rPr lang="en-US" altLang="nl-NL" dirty="0" err="1" smtClean="0"/>
              <a:t>disfunctioneren</a:t>
            </a:r>
            <a:r>
              <a:rPr lang="en-US" altLang="nl-NL" dirty="0" smtClean="0"/>
              <a:t> en </a:t>
            </a:r>
            <a:r>
              <a:rPr lang="en-US" altLang="nl-NL" dirty="0" err="1" smtClean="0"/>
              <a:t>comorbiditeit</a:t>
            </a:r>
            <a:r>
              <a:rPr lang="en-US" altLang="nl-NL" dirty="0" smtClean="0"/>
              <a:t> </a:t>
            </a:r>
            <a:r>
              <a:rPr lang="en-US" altLang="nl-NL" dirty="0" err="1" smtClean="0"/>
              <a:t>persisteren</a:t>
            </a:r>
            <a:r>
              <a:rPr lang="en-US" altLang="nl-NL" dirty="0" smtClean="0"/>
              <a:t> </a:t>
            </a:r>
          </a:p>
          <a:p>
            <a:pPr marL="0" indent="0">
              <a:lnSpc>
                <a:spcPct val="70000"/>
              </a:lnSpc>
              <a:buNone/>
            </a:pPr>
            <a:r>
              <a:rPr lang="en-US" altLang="nl-NL" dirty="0" err="1" smtClean="0"/>
              <a:t>ook</a:t>
            </a:r>
            <a:r>
              <a:rPr lang="en-US" altLang="nl-NL" dirty="0" smtClean="0"/>
              <a:t>!</a:t>
            </a:r>
            <a:endParaRPr lang="en-US" altLang="nl-NL" dirty="0"/>
          </a:p>
          <a:p>
            <a:endParaRPr lang="nl-NL"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10</a:t>
            </a:fld>
            <a:endParaRPr lang="nl-NL"/>
          </a:p>
        </p:txBody>
      </p:sp>
      <p:sp>
        <p:nvSpPr>
          <p:cNvPr id="5" name="Rechthoek 4"/>
          <p:cNvSpPr/>
          <p:nvPr/>
        </p:nvSpPr>
        <p:spPr>
          <a:xfrm>
            <a:off x="380999" y="5039410"/>
            <a:ext cx="8413751" cy="646331"/>
          </a:xfrm>
          <a:prstGeom prst="rect">
            <a:avLst/>
          </a:prstGeom>
        </p:spPr>
        <p:txBody>
          <a:bodyPr wrap="square">
            <a:spAutoFit/>
          </a:bodyPr>
          <a:lstStyle/>
          <a:p>
            <a:pPr>
              <a:spcBef>
                <a:spcPct val="0"/>
              </a:spcBef>
            </a:pPr>
            <a:r>
              <a:rPr lang="en-US" altLang="nl-NL" dirty="0" smtClean="0">
                <a:solidFill>
                  <a:srgbClr val="000000"/>
                </a:solidFill>
              </a:rPr>
              <a:t>Kooij 2017; </a:t>
            </a:r>
            <a:r>
              <a:rPr lang="nl-NL" altLang="nl-NL" dirty="0" err="1" smtClean="0"/>
              <a:t>Polanzyck</a:t>
            </a:r>
            <a:r>
              <a:rPr lang="nl-NL" altLang="nl-NL" dirty="0" smtClean="0"/>
              <a:t> </a:t>
            </a:r>
            <a:r>
              <a:rPr lang="nl-NL" altLang="nl-NL" dirty="0"/>
              <a:t>2014; </a:t>
            </a:r>
            <a:r>
              <a:rPr lang="nl-NL" altLang="nl-NL" dirty="0" err="1"/>
              <a:t>Guldberg</a:t>
            </a:r>
            <a:r>
              <a:rPr lang="nl-NL" altLang="nl-NL" dirty="0"/>
              <a:t>- </a:t>
            </a:r>
            <a:r>
              <a:rPr lang="nl-NL" altLang="nl-NL" dirty="0" err="1"/>
              <a:t>Kjär</a:t>
            </a:r>
            <a:r>
              <a:rPr lang="nl-NL" altLang="nl-NL" dirty="0"/>
              <a:t> 2013; Michielsen 2010, 2012, 2013, 2014; </a:t>
            </a:r>
            <a:r>
              <a:rPr lang="nl-NL" altLang="nl-NL" dirty="0" err="1"/>
              <a:t>Semeijn</a:t>
            </a:r>
            <a:r>
              <a:rPr lang="nl-NL" altLang="nl-NL" dirty="0"/>
              <a:t> 2012, 2013, 2014</a:t>
            </a:r>
          </a:p>
        </p:txBody>
      </p:sp>
    </p:spTree>
    <p:extLst>
      <p:ext uri="{BB962C8B-B14F-4D97-AF65-F5344CB8AC3E}">
        <p14:creationId xmlns:p14="http://schemas.microsoft.com/office/powerpoint/2010/main" val="1490095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Ontwikkeling </a:t>
            </a:r>
            <a:endParaRPr lang="nl-NL"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11</a:t>
            </a:fld>
            <a:endParaRPr lang="nl-NL"/>
          </a:p>
        </p:txBody>
      </p:sp>
      <p:pic>
        <p:nvPicPr>
          <p:cNvPr id="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65150" y="1830388"/>
            <a:ext cx="7874000" cy="4525962"/>
          </a:xfrm>
        </p:spPr>
      </p:pic>
    </p:spTree>
    <p:extLst>
      <p:ext uri="{BB962C8B-B14F-4D97-AF65-F5344CB8AC3E}">
        <p14:creationId xmlns:p14="http://schemas.microsoft.com/office/powerpoint/2010/main" val="97116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Symptomen </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altLang="nl-NL" dirty="0" smtClean="0"/>
              <a:t>ADHD = inhibitie tekort, de rem </a:t>
            </a:r>
            <a:r>
              <a:rPr lang="nl-NL" altLang="nl-NL" dirty="0"/>
              <a:t>staat uit m.b.t</a:t>
            </a:r>
            <a:r>
              <a:rPr lang="nl-NL" altLang="nl-NL" dirty="0" smtClean="0"/>
              <a:t>.</a:t>
            </a:r>
          </a:p>
          <a:p>
            <a:endParaRPr lang="nl-NL" altLang="nl-NL" dirty="0"/>
          </a:p>
          <a:p>
            <a:r>
              <a:rPr lang="nl-NL" altLang="nl-NL" b="1" dirty="0"/>
              <a:t>denken</a:t>
            </a:r>
            <a:r>
              <a:rPr lang="nl-NL" altLang="nl-NL" dirty="0"/>
              <a:t>: heel veel gedachten, snel afgeleid, verzanden in details, </a:t>
            </a:r>
            <a:r>
              <a:rPr lang="nl-NL" altLang="nl-NL" dirty="0" smtClean="0"/>
              <a:t>chaotisch</a:t>
            </a:r>
            <a:r>
              <a:rPr lang="nl-NL" altLang="nl-NL" dirty="0"/>
              <a:t>, </a:t>
            </a:r>
            <a:r>
              <a:rPr lang="nl-NL" altLang="nl-NL" dirty="0" smtClean="0"/>
              <a:t>twijfelzuchtig, concentratieproblemen, te laat komen, niet kunnen plannen, geen overzicht</a:t>
            </a:r>
          </a:p>
          <a:p>
            <a:endParaRPr lang="nl-NL" altLang="nl-NL" dirty="0"/>
          </a:p>
          <a:p>
            <a:r>
              <a:rPr lang="nl-NL" altLang="nl-NL" b="1" dirty="0"/>
              <a:t>doen</a:t>
            </a:r>
            <a:r>
              <a:rPr lang="nl-NL" altLang="nl-NL" dirty="0"/>
              <a:t>: impulsiviteit en </a:t>
            </a:r>
            <a:r>
              <a:rPr lang="nl-NL" altLang="nl-NL" dirty="0" smtClean="0"/>
              <a:t>hyperactiviteit</a:t>
            </a:r>
          </a:p>
          <a:p>
            <a:endParaRPr lang="nl-NL" altLang="nl-NL" dirty="0" smtClean="0"/>
          </a:p>
          <a:p>
            <a:r>
              <a:rPr lang="nl-NL" altLang="nl-NL" b="1" dirty="0" smtClean="0"/>
              <a:t>voelen</a:t>
            </a:r>
            <a:r>
              <a:rPr lang="nl-NL" altLang="nl-NL" dirty="0"/>
              <a:t>: stemmingswisselingen en prikkelbaarheid</a:t>
            </a:r>
          </a:p>
          <a:p>
            <a:endParaRPr lang="nl-NL"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12</a:t>
            </a:fld>
            <a:endParaRPr lang="nl-NL"/>
          </a:p>
        </p:txBody>
      </p:sp>
    </p:spTree>
    <p:extLst>
      <p:ext uri="{BB962C8B-B14F-4D97-AF65-F5344CB8AC3E}">
        <p14:creationId xmlns:p14="http://schemas.microsoft.com/office/powerpoint/2010/main" val="1422521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Diagnostiek </a:t>
            </a:r>
            <a:r>
              <a:rPr lang="nl-NL" dirty="0" err="1" smtClean="0"/>
              <a:t>obv</a:t>
            </a:r>
            <a:r>
              <a:rPr lang="nl-NL" dirty="0" smtClean="0"/>
              <a:t> DSM-5</a:t>
            </a:r>
            <a:endParaRPr lang="nl-NL" dirty="0"/>
          </a:p>
        </p:txBody>
      </p:sp>
      <p:sp>
        <p:nvSpPr>
          <p:cNvPr id="3" name="Ondertitel 2"/>
          <p:cNvSpPr>
            <a:spLocks noGrp="1"/>
          </p:cNvSpPr>
          <p:nvPr>
            <p:ph idx="1"/>
          </p:nvPr>
        </p:nvSpPr>
        <p:spPr>
          <a:xfrm>
            <a:off x="257175" y="1571408"/>
            <a:ext cx="8686800" cy="4525963"/>
          </a:xfrm>
        </p:spPr>
        <p:txBody>
          <a:bodyPr>
            <a:normAutofit fontScale="77500" lnSpcReduction="20000"/>
          </a:bodyPr>
          <a:lstStyle/>
          <a:p>
            <a:pPr>
              <a:buFont typeface="Arial" panose="020B0604020202020204" pitchFamily="34" charset="0"/>
              <a:buChar char="•"/>
              <a:defRPr/>
            </a:pPr>
            <a:r>
              <a:rPr lang="nl-NL" altLang="nl-NL" dirty="0"/>
              <a:t>Diagnostisch Interview V</a:t>
            </a:r>
            <a:r>
              <a:rPr lang="nl-NL" altLang="nl-NL" dirty="0" smtClean="0"/>
              <a:t>oor ADHD bij volwassenen (DIVA-5):</a:t>
            </a:r>
            <a:endParaRPr lang="nl-NL" altLang="nl-NL" dirty="0"/>
          </a:p>
          <a:p>
            <a:pPr>
              <a:buFont typeface="Arial" panose="020B0604020202020204" pitchFamily="34" charset="0"/>
              <a:buChar char="•"/>
              <a:defRPr/>
            </a:pPr>
            <a:endParaRPr lang="nl-NL" altLang="nl-NL" dirty="0"/>
          </a:p>
          <a:p>
            <a:pPr>
              <a:buFont typeface="Arial" panose="020B0604020202020204" pitchFamily="34" charset="0"/>
              <a:buChar char="•"/>
              <a:defRPr/>
            </a:pPr>
            <a:r>
              <a:rPr lang="nl-NL" altLang="nl-NL" dirty="0"/>
              <a:t>Begin </a:t>
            </a:r>
            <a:r>
              <a:rPr lang="nl-NL" altLang="nl-NL" dirty="0" smtClean="0"/>
              <a:t>&lt;12</a:t>
            </a:r>
            <a:r>
              <a:rPr lang="nl-NL" altLang="nl-NL" baseline="30000" dirty="0" smtClean="0"/>
              <a:t>e</a:t>
            </a:r>
            <a:r>
              <a:rPr lang="nl-NL" altLang="nl-NL" dirty="0" smtClean="0"/>
              <a:t> </a:t>
            </a:r>
            <a:r>
              <a:rPr lang="nl-NL" altLang="nl-NL" dirty="0" err="1" smtClean="0"/>
              <a:t>jr</a:t>
            </a:r>
            <a:endParaRPr lang="nl-NL" altLang="nl-NL" dirty="0"/>
          </a:p>
          <a:p>
            <a:pPr>
              <a:buFont typeface="Arial" panose="020B0604020202020204" pitchFamily="34" charset="0"/>
              <a:buChar char="•"/>
              <a:defRPr/>
            </a:pPr>
            <a:endParaRPr lang="nl-NL" altLang="nl-NL" dirty="0"/>
          </a:p>
          <a:p>
            <a:pPr>
              <a:buFont typeface="Arial" panose="020B0604020202020204" pitchFamily="34" charset="0"/>
              <a:buChar char="•"/>
              <a:defRPr/>
            </a:pPr>
            <a:r>
              <a:rPr lang="nl-NL" altLang="nl-NL" dirty="0"/>
              <a:t>Voldoende symptomen </a:t>
            </a:r>
            <a:r>
              <a:rPr lang="nl-NL" altLang="nl-NL" dirty="0" smtClean="0"/>
              <a:t>vroeger (3 of meer voor 12</a:t>
            </a:r>
            <a:r>
              <a:rPr lang="nl-NL" altLang="nl-NL" baseline="30000" dirty="0" smtClean="0"/>
              <a:t>e</a:t>
            </a:r>
            <a:r>
              <a:rPr lang="nl-NL" altLang="nl-NL" dirty="0" smtClean="0"/>
              <a:t> jaar, en gedurende ≥ 6 </a:t>
            </a:r>
            <a:r>
              <a:rPr lang="nl-NL" altLang="nl-NL" dirty="0" err="1" smtClean="0"/>
              <a:t>mnd</a:t>
            </a:r>
            <a:r>
              <a:rPr lang="nl-NL" altLang="nl-NL" dirty="0" smtClean="0"/>
              <a:t> 6/9 symptomen)</a:t>
            </a:r>
            <a:endParaRPr lang="nl-NL" altLang="nl-NL" dirty="0"/>
          </a:p>
          <a:p>
            <a:pPr>
              <a:buFont typeface="Arial" panose="020B0604020202020204" pitchFamily="34" charset="0"/>
              <a:buChar char="•"/>
              <a:defRPr/>
            </a:pPr>
            <a:endParaRPr lang="nl-NL" altLang="nl-NL" dirty="0"/>
          </a:p>
          <a:p>
            <a:pPr>
              <a:buFont typeface="Arial" panose="020B0604020202020204" pitchFamily="34" charset="0"/>
              <a:buChar char="•"/>
              <a:defRPr/>
            </a:pPr>
            <a:r>
              <a:rPr lang="nl-NL" altLang="nl-NL" dirty="0"/>
              <a:t>Voldoende symptomen nu </a:t>
            </a:r>
            <a:r>
              <a:rPr lang="nl-NL" altLang="nl-NL" dirty="0" smtClean="0"/>
              <a:t>(5/9 of meer)</a:t>
            </a:r>
          </a:p>
          <a:p>
            <a:pPr>
              <a:defRPr/>
            </a:pPr>
            <a:endParaRPr lang="nl-NL" altLang="nl-NL" dirty="0" smtClean="0"/>
          </a:p>
          <a:p>
            <a:pPr>
              <a:defRPr/>
            </a:pPr>
            <a:r>
              <a:rPr lang="nl-NL" altLang="nl-NL" i="1" dirty="0" smtClean="0"/>
              <a:t>* Belangrijk: levenslang beloop, levenslang disfunctioneren, </a:t>
            </a:r>
            <a:r>
              <a:rPr lang="nl-NL" altLang="nl-NL" i="1" dirty="0"/>
              <a:t> </a:t>
            </a:r>
            <a:r>
              <a:rPr lang="nl-NL" altLang="nl-NL" i="1" dirty="0" smtClean="0"/>
              <a:t> </a:t>
            </a:r>
          </a:p>
          <a:p>
            <a:pPr marL="0" indent="0">
              <a:buNone/>
              <a:defRPr/>
            </a:pPr>
            <a:r>
              <a:rPr lang="nl-NL" altLang="nl-NL" i="1" dirty="0" smtClean="0"/>
              <a:t>      heteroanamnese </a:t>
            </a:r>
            <a:endParaRPr lang="nl-NL" altLang="nl-NL" i="1" dirty="0"/>
          </a:p>
          <a:p>
            <a:endParaRPr lang="nl-NL" sz="900"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13</a:t>
            </a:fld>
            <a:endParaRPr lang="nl-NL"/>
          </a:p>
        </p:txBody>
      </p:sp>
      <p:sp>
        <p:nvSpPr>
          <p:cNvPr id="5" name="Rechthoek 4"/>
          <p:cNvSpPr/>
          <p:nvPr/>
        </p:nvSpPr>
        <p:spPr>
          <a:xfrm>
            <a:off x="2718638" y="5912705"/>
            <a:ext cx="7696200" cy="646331"/>
          </a:xfrm>
          <a:prstGeom prst="rect">
            <a:avLst/>
          </a:prstGeom>
        </p:spPr>
        <p:txBody>
          <a:bodyPr wrap="square">
            <a:spAutoFit/>
          </a:bodyPr>
          <a:lstStyle/>
          <a:p>
            <a:r>
              <a:rPr lang="nl-NL" dirty="0" smtClean="0"/>
              <a:t>	</a:t>
            </a:r>
            <a:r>
              <a:rPr lang="nl-NL" dirty="0" err="1" smtClean="0"/>
              <a:t>Petterson</a:t>
            </a:r>
            <a:r>
              <a:rPr lang="nl-NL" dirty="0" smtClean="0"/>
              <a:t> </a:t>
            </a:r>
            <a:r>
              <a:rPr lang="nl-NL" dirty="0" err="1" smtClean="0"/>
              <a:t>ea</a:t>
            </a:r>
            <a:r>
              <a:rPr lang="nl-NL" dirty="0" smtClean="0"/>
              <a:t> 2015; Ramos-Quiroga </a:t>
            </a:r>
            <a:r>
              <a:rPr lang="nl-NL" dirty="0" err="1" smtClean="0"/>
              <a:t>ea</a:t>
            </a:r>
            <a:r>
              <a:rPr lang="nl-NL" dirty="0" smtClean="0"/>
              <a:t> 2016 </a:t>
            </a:r>
            <a:r>
              <a:rPr lang="nl-NL" dirty="0"/>
              <a:t/>
            </a:r>
            <a:br>
              <a:rPr lang="nl-NL" dirty="0"/>
            </a:br>
            <a:endParaRPr lang="nl-NL" dirty="0"/>
          </a:p>
        </p:txBody>
      </p:sp>
      <p:sp>
        <p:nvSpPr>
          <p:cNvPr id="6" name="Rechthoek 5"/>
          <p:cNvSpPr/>
          <p:nvPr/>
        </p:nvSpPr>
        <p:spPr>
          <a:xfrm>
            <a:off x="733425" y="5912705"/>
            <a:ext cx="1985544" cy="369332"/>
          </a:xfrm>
          <a:prstGeom prst="rect">
            <a:avLst/>
          </a:prstGeom>
        </p:spPr>
        <p:txBody>
          <a:bodyPr wrap="none">
            <a:spAutoFit/>
          </a:bodyPr>
          <a:lstStyle/>
          <a:p>
            <a:r>
              <a:rPr lang="nl-NL" dirty="0" smtClean="0"/>
              <a:t>www.divacenter.eu</a:t>
            </a:r>
            <a:endParaRPr lang="nl-NL" dirty="0"/>
          </a:p>
        </p:txBody>
      </p:sp>
    </p:spTree>
    <p:extLst>
      <p:ext uri="{BB962C8B-B14F-4D97-AF65-F5344CB8AC3E}">
        <p14:creationId xmlns:p14="http://schemas.microsoft.com/office/powerpoint/2010/main" val="77302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endParaRPr lang="nl-NL" dirty="0"/>
          </a:p>
          <a:p>
            <a:pPr marL="0" indent="0">
              <a:buNone/>
            </a:pPr>
            <a:r>
              <a:rPr lang="nl-NL" dirty="0" smtClean="0"/>
              <a:t>			Geen belangen</a:t>
            </a:r>
            <a:endParaRPr lang="nl-NL" dirty="0"/>
          </a:p>
        </p:txBody>
      </p:sp>
      <p:sp>
        <p:nvSpPr>
          <p:cNvPr id="7" name="Tijdelijke aanduiding voor dianummer 6"/>
          <p:cNvSpPr>
            <a:spLocks noGrp="1"/>
          </p:cNvSpPr>
          <p:nvPr>
            <p:ph type="sldNum" sz="quarter" idx="12"/>
          </p:nvPr>
        </p:nvSpPr>
        <p:spPr/>
        <p:txBody>
          <a:bodyPr/>
          <a:lstStyle/>
          <a:p>
            <a:fld id="{B419F718-7023-4A49-9847-EE9E98830D05}" type="slidenum">
              <a:rPr lang="nl-NL" smtClean="0"/>
              <a:pPr/>
              <a:t>2</a:t>
            </a:fld>
            <a:endParaRPr lang="nl-NL"/>
          </a:p>
        </p:txBody>
      </p:sp>
      <p:sp>
        <p:nvSpPr>
          <p:cNvPr id="5" name="Titel 1"/>
          <p:cNvSpPr txBox="1">
            <a:spLocks/>
          </p:cNvSpPr>
          <p:nvPr/>
        </p:nvSpPr>
        <p:spPr>
          <a:xfrm>
            <a:off x="285750" y="976313"/>
            <a:ext cx="8591550" cy="833437"/>
          </a:xfrm>
          <a:prstGeom prst="rect">
            <a:avLst/>
          </a:prstGeom>
          <a:ln>
            <a:solidFill>
              <a:srgbClr val="C7E6F7"/>
            </a:solidFill>
          </a:ln>
        </p:spPr>
        <p:txBody>
          <a:bodyPr vert="horz" lIns="91440" tIns="45720" rIns="91440" bIns="45720" rtlCol="0" anchor="ctr">
            <a:noAutofit/>
          </a:bodyPr>
          <a:lstStyle>
            <a:lvl1pPr algn="l" defTabSz="457200" rtl="0" eaLnBrk="1" latinLnBrk="0" hangingPunct="1">
              <a:spcBef>
                <a:spcPct val="0"/>
              </a:spcBef>
              <a:buNone/>
              <a:defRPr sz="2800" b="1" i="0" kern="1200" baseline="0">
                <a:solidFill>
                  <a:schemeClr val="tx1"/>
                </a:solidFill>
                <a:latin typeface="Arial MT"/>
                <a:ea typeface="+mj-ea"/>
                <a:cs typeface="Arial MT"/>
              </a:defRPr>
            </a:lvl1pPr>
          </a:lstStyle>
          <a:p>
            <a:pPr algn="ctr"/>
            <a:r>
              <a:rPr lang="nl-NL" sz="2400" dirty="0" err="1" smtClean="0"/>
              <a:t>Disclosure</a:t>
            </a:r>
            <a:r>
              <a:rPr lang="nl-NL" sz="2400" dirty="0" smtClean="0"/>
              <a:t> Sandra </a:t>
            </a:r>
            <a:r>
              <a:rPr lang="nl-NL" sz="2400" dirty="0"/>
              <a:t>K</a:t>
            </a:r>
            <a:r>
              <a:rPr lang="nl-NL" sz="2400" dirty="0" smtClean="0"/>
              <a:t>ooij</a:t>
            </a:r>
            <a:br>
              <a:rPr lang="nl-NL" sz="2400" dirty="0" smtClean="0"/>
            </a:br>
            <a:endParaRPr lang="nl-NL" sz="2400" dirty="0"/>
          </a:p>
        </p:txBody>
      </p:sp>
    </p:spTree>
    <p:extLst>
      <p:ext uri="{BB962C8B-B14F-4D97-AF65-F5344CB8AC3E}">
        <p14:creationId xmlns:p14="http://schemas.microsoft.com/office/powerpoint/2010/main" val="4275458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Inhoud </a:t>
            </a:r>
            <a:endParaRPr lang="nl-NL" dirty="0"/>
          </a:p>
        </p:txBody>
      </p:sp>
      <p:sp>
        <p:nvSpPr>
          <p:cNvPr id="3" name="Tijdelijke aanduiding voor inhoud 2"/>
          <p:cNvSpPr>
            <a:spLocks noGrp="1"/>
          </p:cNvSpPr>
          <p:nvPr>
            <p:ph idx="1"/>
          </p:nvPr>
        </p:nvSpPr>
        <p:spPr/>
        <p:txBody>
          <a:bodyPr/>
          <a:lstStyle/>
          <a:p>
            <a:pPr lvl="1">
              <a:buFont typeface="Arial" panose="020B0604020202020204" pitchFamily="34" charset="0"/>
              <a:buChar char="•"/>
            </a:pPr>
            <a:r>
              <a:rPr lang="nl-NL" dirty="0" smtClean="0"/>
              <a:t>Wat is ADHD?</a:t>
            </a:r>
          </a:p>
          <a:p>
            <a:pPr marL="457200" lvl="1" indent="0">
              <a:buNone/>
            </a:pPr>
            <a:endParaRPr lang="nl-NL" dirty="0" smtClean="0"/>
          </a:p>
          <a:p>
            <a:pPr marL="457200" lvl="1" indent="0">
              <a:buNone/>
            </a:pPr>
            <a:r>
              <a:rPr lang="nl-NL" dirty="0" smtClean="0"/>
              <a:t>Rol van de huisarts bij: </a:t>
            </a:r>
          </a:p>
          <a:p>
            <a:pPr lvl="1">
              <a:buFont typeface="Arial" panose="020B0604020202020204" pitchFamily="34" charset="0"/>
              <a:buChar char="•"/>
            </a:pPr>
            <a:r>
              <a:rPr lang="nl-NL" dirty="0" smtClean="0"/>
              <a:t>Signaleren van ADHD </a:t>
            </a:r>
          </a:p>
          <a:p>
            <a:pPr lvl="1">
              <a:buFont typeface="Arial" panose="020B0604020202020204" pitchFamily="34" charset="0"/>
              <a:buChar char="•"/>
            </a:pPr>
            <a:r>
              <a:rPr lang="nl-NL" dirty="0" smtClean="0"/>
              <a:t>Diagnostiek met DIVA-5</a:t>
            </a:r>
          </a:p>
          <a:p>
            <a:pPr lvl="1">
              <a:buFont typeface="Arial" panose="020B0604020202020204" pitchFamily="34" charset="0"/>
              <a:buChar char="•"/>
            </a:pPr>
            <a:r>
              <a:rPr lang="nl-NL" dirty="0" smtClean="0"/>
              <a:t>Continueren behandeling na ontslag </a:t>
            </a:r>
            <a:r>
              <a:rPr lang="nl-NL" dirty="0" err="1" smtClean="0"/>
              <a:t>GGz</a:t>
            </a:r>
            <a:endParaRPr lang="nl-NL" dirty="0" smtClean="0"/>
          </a:p>
          <a:p>
            <a:pPr lvl="1">
              <a:buFont typeface="Arial" panose="020B0604020202020204" pitchFamily="34" charset="0"/>
              <a:buChar char="•"/>
            </a:pPr>
            <a:r>
              <a:rPr lang="nl-NL" dirty="0" smtClean="0"/>
              <a:t>App Super Brains voor ADHD</a:t>
            </a:r>
          </a:p>
          <a:p>
            <a:pPr marL="457200" lvl="1" indent="0">
              <a:buNone/>
            </a:pPr>
            <a:r>
              <a:rPr lang="nl-NL" dirty="0" smtClean="0"/>
              <a:t> </a:t>
            </a:r>
          </a:p>
          <a:p>
            <a:pPr marL="457200" lvl="1" indent="0">
              <a:buNone/>
            </a:pPr>
            <a:endParaRPr lang="nl-NL" dirty="0" smtClean="0"/>
          </a:p>
          <a:p>
            <a:pPr lvl="1">
              <a:buFont typeface="Arial" panose="020B0604020202020204" pitchFamily="34" charset="0"/>
              <a:buChar char="•"/>
            </a:pPr>
            <a:endParaRPr lang="nl-NL" dirty="0" smtClean="0"/>
          </a:p>
          <a:p>
            <a:pPr lvl="1">
              <a:buFont typeface="Arial" panose="020B0604020202020204" pitchFamily="34" charset="0"/>
              <a:buChar char="•"/>
            </a:pPr>
            <a:endParaRPr lang="nl-NL" dirty="0" smtClean="0"/>
          </a:p>
          <a:p>
            <a:pPr>
              <a:buFont typeface="Arial" panose="020B0604020202020204" pitchFamily="34" charset="0"/>
              <a:buChar char="•"/>
            </a:pPr>
            <a:endParaRPr lang="nl-NL" dirty="0"/>
          </a:p>
          <a:p>
            <a:pPr marL="0" indent="0"/>
            <a:endParaRPr lang="nl-NL" dirty="0" smtClean="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3</a:t>
            </a:fld>
            <a:endParaRPr lang="nl-NL" dirty="0"/>
          </a:p>
        </p:txBody>
      </p:sp>
    </p:spTree>
    <p:extLst>
      <p:ext uri="{BB962C8B-B14F-4D97-AF65-F5344CB8AC3E}">
        <p14:creationId xmlns:p14="http://schemas.microsoft.com/office/powerpoint/2010/main" val="87119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5150" y="712787"/>
            <a:ext cx="8229600" cy="1220787"/>
          </a:xfrm>
        </p:spPr>
        <p:txBody>
          <a:bodyPr>
            <a:normAutofit fontScale="90000"/>
          </a:bodyPr>
          <a:lstStyle/>
          <a:p>
            <a:pPr algn="ctr"/>
            <a:r>
              <a:rPr lang="nl-NL" dirty="0" smtClean="0"/>
              <a:t>Wat is ADHD?</a:t>
            </a:r>
            <a:br>
              <a:rPr lang="nl-NL" dirty="0" smtClean="0"/>
            </a:br>
            <a:r>
              <a:rPr lang="nl-NL" dirty="0" smtClean="0"/>
              <a:t> </a:t>
            </a:r>
            <a:br>
              <a:rPr lang="nl-NL" dirty="0" smtClean="0"/>
            </a:br>
            <a:r>
              <a:rPr lang="nl-NL" dirty="0" smtClean="0"/>
              <a:t>Attention Deficit </a:t>
            </a:r>
            <a:r>
              <a:rPr lang="nl-NL" dirty="0" err="1"/>
              <a:t>H</a:t>
            </a:r>
            <a:r>
              <a:rPr lang="nl-NL" dirty="0" err="1" smtClean="0"/>
              <a:t>yperactivity</a:t>
            </a:r>
            <a:r>
              <a:rPr lang="nl-NL" dirty="0" smtClean="0"/>
              <a:t> Disorder  </a:t>
            </a:r>
            <a:endParaRPr lang="nl-NL" dirty="0"/>
          </a:p>
        </p:txBody>
      </p:sp>
      <p:sp>
        <p:nvSpPr>
          <p:cNvPr id="3" name="Tijdelijke aanduiding voor inhoud 2"/>
          <p:cNvSpPr>
            <a:spLocks noGrp="1"/>
          </p:cNvSpPr>
          <p:nvPr>
            <p:ph idx="1"/>
          </p:nvPr>
        </p:nvSpPr>
        <p:spPr>
          <a:xfrm>
            <a:off x="565150" y="2581274"/>
            <a:ext cx="8229600" cy="3775075"/>
          </a:xfrm>
        </p:spPr>
        <p:txBody>
          <a:bodyPr/>
          <a:lstStyle/>
          <a:p>
            <a:pPr>
              <a:buFont typeface="Arial" panose="020B0604020202020204" pitchFamily="34" charset="0"/>
              <a:buChar char="•"/>
            </a:pPr>
            <a:r>
              <a:rPr lang="nl-NL" altLang="nl-NL" sz="2400" dirty="0"/>
              <a:t>een modediagnose die alleen bij kinderen voorkomt?</a:t>
            </a:r>
          </a:p>
          <a:p>
            <a:pPr>
              <a:buFont typeface="Arial" panose="020B0604020202020204" pitchFamily="34" charset="0"/>
              <a:buChar char="•"/>
            </a:pPr>
            <a:r>
              <a:rPr lang="nl-NL" altLang="nl-NL" sz="2400" dirty="0"/>
              <a:t>een gevolg van slechte opvoeding?</a:t>
            </a:r>
          </a:p>
          <a:p>
            <a:pPr>
              <a:buFont typeface="Arial" panose="020B0604020202020204" pitchFamily="34" charset="0"/>
              <a:buChar char="•"/>
            </a:pPr>
            <a:r>
              <a:rPr lang="nl-NL" altLang="nl-NL" sz="2400" dirty="0"/>
              <a:t>een gevolg van teveel tv, suiker, kleurstoffen?</a:t>
            </a:r>
          </a:p>
          <a:p>
            <a:pPr>
              <a:buFont typeface="Arial" panose="020B0604020202020204" pitchFamily="34" charset="0"/>
              <a:buChar char="•"/>
            </a:pPr>
            <a:r>
              <a:rPr lang="nl-NL" altLang="nl-NL" sz="2400" dirty="0"/>
              <a:t>een erfelijk bepaalde </a:t>
            </a:r>
            <a:r>
              <a:rPr lang="nl-NL" altLang="nl-NL" sz="2400" dirty="0" smtClean="0"/>
              <a:t>neurobiologische ontwikkelingsstoornis </a:t>
            </a:r>
            <a:r>
              <a:rPr lang="nl-NL" altLang="nl-NL" sz="2400" dirty="0"/>
              <a:t>die ten onrechte niet bij </a:t>
            </a:r>
            <a:r>
              <a:rPr lang="nl-NL" altLang="nl-NL" sz="2400" dirty="0" smtClean="0"/>
              <a:t>volwassenen en inmiddels ook ouderen </a:t>
            </a:r>
            <a:r>
              <a:rPr lang="nl-NL" altLang="nl-NL" sz="2400" dirty="0"/>
              <a:t>is onderkend?</a:t>
            </a:r>
          </a:p>
          <a:p>
            <a:pPr>
              <a:buFont typeface="Arial" panose="020B0604020202020204" pitchFamily="34" charset="0"/>
              <a:buChar char="•"/>
            </a:pPr>
            <a:endParaRPr lang="nl-NL"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4</a:t>
            </a:fld>
            <a:endParaRPr lang="nl-NL"/>
          </a:p>
        </p:txBody>
      </p:sp>
    </p:spTree>
    <p:extLst>
      <p:ext uri="{BB962C8B-B14F-4D97-AF65-F5344CB8AC3E}">
        <p14:creationId xmlns:p14="http://schemas.microsoft.com/office/powerpoint/2010/main" val="427025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5150" y="855663"/>
            <a:ext cx="8229600" cy="793750"/>
          </a:xfrm>
        </p:spPr>
        <p:txBody>
          <a:bodyPr>
            <a:normAutofit fontScale="90000"/>
          </a:bodyPr>
          <a:lstStyle/>
          <a:p>
            <a:pPr algn="ctr"/>
            <a:r>
              <a:rPr lang="en-US" altLang="nl-NL" dirty="0"/>
              <a:t>EMOTIES EN VOOROORDELEN PUBLIEK OVER ADHD</a:t>
            </a:r>
            <a:endParaRPr lang="nl-NL" dirty="0"/>
          </a:p>
        </p:txBody>
      </p:sp>
      <p:sp>
        <p:nvSpPr>
          <p:cNvPr id="3" name="Tijdelijke aanduiding voor inhoud 2"/>
          <p:cNvSpPr>
            <a:spLocks noGrp="1"/>
          </p:cNvSpPr>
          <p:nvPr>
            <p:ph idx="1"/>
          </p:nvPr>
        </p:nvSpPr>
        <p:spPr>
          <a:xfrm>
            <a:off x="395536" y="2060848"/>
            <a:ext cx="8229600" cy="4525963"/>
          </a:xfrm>
        </p:spPr>
        <p:txBody>
          <a:bodyPr/>
          <a:lstStyle/>
          <a:p>
            <a:pPr>
              <a:lnSpc>
                <a:spcPct val="90000"/>
              </a:lnSpc>
              <a:buFont typeface="Arial" panose="020B0604020202020204" pitchFamily="34" charset="0"/>
              <a:buChar char="•"/>
            </a:pPr>
            <a:r>
              <a:rPr lang="nl-NL" altLang="nl-NL" sz="2400" dirty="0"/>
              <a:t>controversiële diagnose: iedereen herkent symptomen wel eens bij zichzelf</a:t>
            </a:r>
          </a:p>
          <a:p>
            <a:pPr>
              <a:lnSpc>
                <a:spcPct val="90000"/>
              </a:lnSpc>
              <a:buFont typeface="Arial" panose="020B0604020202020204" pitchFamily="34" charset="0"/>
              <a:buChar char="•"/>
            </a:pPr>
            <a:r>
              <a:rPr lang="en-US" altLang="nl-NL" sz="2400" dirty="0" err="1"/>
              <a:t>moreel</a:t>
            </a:r>
            <a:r>
              <a:rPr lang="en-US" altLang="nl-NL" sz="2400" dirty="0"/>
              <a:t> </a:t>
            </a:r>
            <a:r>
              <a:rPr lang="en-US" altLang="nl-NL" sz="2400" dirty="0" err="1"/>
              <a:t>oordeel</a:t>
            </a:r>
            <a:r>
              <a:rPr lang="en-US" altLang="nl-NL" sz="2400" dirty="0"/>
              <a:t> over </a:t>
            </a:r>
            <a:r>
              <a:rPr lang="en-US" altLang="nl-NL" sz="2400" dirty="0" err="1"/>
              <a:t>symptomen</a:t>
            </a:r>
            <a:r>
              <a:rPr lang="en-US" altLang="nl-NL" sz="2400" dirty="0"/>
              <a:t> </a:t>
            </a:r>
            <a:r>
              <a:rPr lang="en-US" altLang="nl-NL" sz="2400" dirty="0" err="1"/>
              <a:t>als</a:t>
            </a:r>
            <a:r>
              <a:rPr lang="en-US" altLang="nl-NL" sz="2400" dirty="0"/>
              <a:t> </a:t>
            </a:r>
            <a:r>
              <a:rPr lang="en-US" altLang="nl-NL" sz="2400" dirty="0" err="1"/>
              <a:t>luiheid</a:t>
            </a:r>
            <a:r>
              <a:rPr lang="en-US" altLang="nl-NL" sz="2400" dirty="0"/>
              <a:t> en </a:t>
            </a:r>
            <a:r>
              <a:rPr lang="en-US" altLang="nl-NL" sz="2400" dirty="0" err="1"/>
              <a:t>gebrek</a:t>
            </a:r>
            <a:r>
              <a:rPr lang="en-US" altLang="nl-NL" sz="2400" dirty="0"/>
              <a:t> </a:t>
            </a:r>
            <a:r>
              <a:rPr lang="en-US" altLang="nl-NL" sz="2400" dirty="0" err="1"/>
              <a:t>aan</a:t>
            </a:r>
            <a:r>
              <a:rPr lang="en-US" altLang="nl-NL" sz="2400" dirty="0"/>
              <a:t> planning, </a:t>
            </a:r>
            <a:r>
              <a:rPr lang="en-US" altLang="nl-NL" sz="2400" dirty="0" err="1"/>
              <a:t>geen</a:t>
            </a:r>
            <a:r>
              <a:rPr lang="en-US" altLang="nl-NL" sz="2400" dirty="0"/>
              <a:t> ‘</a:t>
            </a:r>
            <a:r>
              <a:rPr lang="en-US" altLang="nl-NL" sz="2400" dirty="0" err="1"/>
              <a:t>ziekte</a:t>
            </a:r>
            <a:r>
              <a:rPr lang="en-US" altLang="nl-NL" sz="2400" dirty="0"/>
              <a:t>’</a:t>
            </a:r>
            <a:endParaRPr lang="nl-NL" altLang="nl-NL" sz="2400" dirty="0"/>
          </a:p>
          <a:p>
            <a:pPr>
              <a:lnSpc>
                <a:spcPct val="90000"/>
              </a:lnSpc>
              <a:buFont typeface="Arial" panose="020B0604020202020204" pitchFamily="34" charset="0"/>
              <a:buChar char="•"/>
            </a:pPr>
            <a:r>
              <a:rPr lang="nl-NL" altLang="nl-NL" sz="2400" dirty="0"/>
              <a:t>afbakening normaal - afwijkend (ernst, gevolgen, aanvang en duur) </a:t>
            </a:r>
            <a:r>
              <a:rPr lang="nl-NL" altLang="nl-NL" sz="2400" dirty="0" smtClean="0"/>
              <a:t>het verschil is cruciaal </a:t>
            </a:r>
            <a:r>
              <a:rPr lang="nl-NL" altLang="nl-NL" sz="2400" dirty="0"/>
              <a:t>om spraakverwarring te voorkomen</a:t>
            </a:r>
          </a:p>
          <a:p>
            <a:pPr>
              <a:lnSpc>
                <a:spcPct val="90000"/>
              </a:lnSpc>
              <a:buFont typeface="Arial" panose="020B0604020202020204" pitchFamily="34" charset="0"/>
              <a:buChar char="•"/>
            </a:pPr>
            <a:r>
              <a:rPr lang="nl-NL" altLang="nl-NL" sz="2400" dirty="0"/>
              <a:t>ADHD is een stoornis met vroeg begin, levenslang beloop en </a:t>
            </a:r>
            <a:r>
              <a:rPr lang="nl-NL" altLang="nl-NL" sz="2400" dirty="0" smtClean="0"/>
              <a:t>disfunctioneren op meerdere levensgebieden, </a:t>
            </a:r>
            <a:r>
              <a:rPr lang="nl-NL" altLang="nl-NL" sz="2400" dirty="0"/>
              <a:t>geen tijdelijk probleem</a:t>
            </a:r>
          </a:p>
          <a:p>
            <a:endParaRPr lang="nl-NL"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5</a:t>
            </a:fld>
            <a:endParaRPr lang="nl-NL"/>
          </a:p>
        </p:txBody>
      </p:sp>
    </p:spTree>
    <p:extLst>
      <p:ext uri="{BB962C8B-B14F-4D97-AF65-F5344CB8AC3E}">
        <p14:creationId xmlns:p14="http://schemas.microsoft.com/office/powerpoint/2010/main" val="1038719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5150" y="884238"/>
            <a:ext cx="8229600" cy="793750"/>
          </a:xfrm>
        </p:spPr>
        <p:txBody>
          <a:bodyPr>
            <a:normAutofit fontScale="90000"/>
          </a:bodyPr>
          <a:lstStyle/>
          <a:p>
            <a:pPr algn="ctr"/>
            <a:r>
              <a:rPr lang="nl-NL" altLang="nl-NL" dirty="0">
                <a:latin typeface="Arial Unicode MS" pitchFamily="34" charset="-128"/>
              </a:rPr>
              <a:t>ADHD: NEUROBIOLOGISCHE </a:t>
            </a:r>
            <a:r>
              <a:rPr lang="nl-NL" altLang="nl-NL" dirty="0" smtClean="0">
                <a:latin typeface="Arial Unicode MS" pitchFamily="34" charset="-128"/>
              </a:rPr>
              <a:t>STOORNIS (1)</a:t>
            </a:r>
            <a:r>
              <a:rPr lang="nl-NL" altLang="nl-NL" dirty="0">
                <a:latin typeface="Arial Unicode MS" pitchFamily="34" charset="-128"/>
              </a:rPr>
              <a:t/>
            </a:r>
            <a:br>
              <a:rPr lang="nl-NL" altLang="nl-NL" dirty="0">
                <a:latin typeface="Arial Unicode MS" pitchFamily="34" charset="-128"/>
              </a:rPr>
            </a:br>
            <a:endParaRPr lang="nl-NL" dirty="0"/>
          </a:p>
        </p:txBody>
      </p:sp>
      <p:sp>
        <p:nvSpPr>
          <p:cNvPr id="3" name="Tijdelijke aanduiding voor inhoud 2"/>
          <p:cNvSpPr>
            <a:spLocks noGrp="1"/>
          </p:cNvSpPr>
          <p:nvPr>
            <p:ph idx="1"/>
          </p:nvPr>
        </p:nvSpPr>
        <p:spPr>
          <a:xfrm>
            <a:off x="467544" y="1844824"/>
            <a:ext cx="8229600" cy="4525963"/>
          </a:xfrm>
        </p:spPr>
        <p:txBody>
          <a:bodyPr/>
          <a:lstStyle/>
          <a:p>
            <a:pPr>
              <a:buFont typeface="Arial" panose="020B0604020202020204" pitchFamily="34" charset="0"/>
              <a:buChar char="•"/>
            </a:pPr>
            <a:r>
              <a:rPr lang="en-US" altLang="nl-NL" sz="2400" dirty="0" err="1"/>
              <a:t>Neurobiologische</a:t>
            </a:r>
            <a:r>
              <a:rPr lang="en-US" altLang="nl-NL" sz="2400" dirty="0"/>
              <a:t> </a:t>
            </a:r>
            <a:r>
              <a:rPr lang="en-US" altLang="nl-NL" sz="2400" dirty="0" err="1" smtClean="0"/>
              <a:t>ontwikkelingsstoornis</a:t>
            </a:r>
            <a:r>
              <a:rPr lang="en-US" altLang="nl-NL" sz="2400" dirty="0" smtClean="0"/>
              <a:t> </a:t>
            </a:r>
            <a:endParaRPr lang="nl-NL" altLang="nl-NL" sz="2400" dirty="0"/>
          </a:p>
          <a:p>
            <a:pPr>
              <a:buFont typeface="Arial" panose="020B0604020202020204" pitchFamily="34" charset="0"/>
              <a:buChar char="•"/>
            </a:pPr>
            <a:r>
              <a:rPr lang="nl-NL" altLang="nl-NL" sz="2400" dirty="0"/>
              <a:t>Erfelijkheid belangrijkste risicofactor</a:t>
            </a:r>
          </a:p>
          <a:p>
            <a:pPr>
              <a:buFont typeface="Arial" panose="020B0604020202020204" pitchFamily="34" charset="0"/>
              <a:buChar char="•"/>
            </a:pPr>
            <a:r>
              <a:rPr lang="nl-NL" altLang="nl-NL" sz="2400" dirty="0"/>
              <a:t>Hersenen </a:t>
            </a:r>
            <a:r>
              <a:rPr lang="nl-NL" altLang="nl-NL" sz="2400" dirty="0" smtClean="0"/>
              <a:t>kinderen 5</a:t>
            </a:r>
            <a:r>
              <a:rPr lang="nl-NL" altLang="nl-NL" sz="2400" dirty="0"/>
              <a:t>% kleiner en minder actief</a:t>
            </a:r>
          </a:p>
          <a:p>
            <a:pPr>
              <a:buFont typeface="Arial" panose="020B0604020202020204" pitchFamily="34" charset="0"/>
              <a:buChar char="•"/>
            </a:pPr>
            <a:r>
              <a:rPr lang="nl-NL" altLang="nl-NL" sz="2400" dirty="0"/>
              <a:t>Ca 2/3 van de kinderen met ADHD behoudt klachten als </a:t>
            </a:r>
            <a:r>
              <a:rPr lang="nl-NL" altLang="nl-NL" sz="2400" dirty="0" smtClean="0"/>
              <a:t>volwassene</a:t>
            </a:r>
            <a:endParaRPr lang="nl-NL" altLang="nl-NL" sz="2400" dirty="0"/>
          </a:p>
          <a:p>
            <a:pPr>
              <a:buFont typeface="Arial" panose="020B0604020202020204" pitchFamily="34" charset="0"/>
              <a:buChar char="•"/>
            </a:pPr>
            <a:r>
              <a:rPr lang="nl-NL" altLang="nl-NL" sz="2400" dirty="0"/>
              <a:t>Dysfunctie van dopaminerge en </a:t>
            </a:r>
            <a:r>
              <a:rPr lang="nl-NL" altLang="nl-NL" sz="2400" dirty="0" err="1"/>
              <a:t>noradrenerge</a:t>
            </a:r>
            <a:r>
              <a:rPr lang="nl-NL" altLang="nl-NL" sz="2400" dirty="0"/>
              <a:t> systemen</a:t>
            </a:r>
          </a:p>
          <a:p>
            <a:endParaRPr lang="nl-NL"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6</a:t>
            </a:fld>
            <a:endParaRPr lang="nl-NL"/>
          </a:p>
        </p:txBody>
      </p:sp>
    </p:spTree>
    <p:extLst>
      <p:ext uri="{BB962C8B-B14F-4D97-AF65-F5344CB8AC3E}">
        <p14:creationId xmlns:p14="http://schemas.microsoft.com/office/powerpoint/2010/main" val="359731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54050" y="936625"/>
            <a:ext cx="7772400" cy="814387"/>
          </a:xfrm>
        </p:spPr>
        <p:txBody>
          <a:bodyPr>
            <a:normAutofit fontScale="90000"/>
          </a:bodyPr>
          <a:lstStyle/>
          <a:p>
            <a:pPr algn="ctr"/>
            <a:r>
              <a:rPr lang="nl-NL" altLang="nl-NL" dirty="0">
                <a:latin typeface="Arial Unicode MS" pitchFamily="34" charset="-128"/>
              </a:rPr>
              <a:t>ONTWIKKELINGSTRAJECTEN VAN HERSENVOLUMES</a:t>
            </a:r>
            <a:br>
              <a:rPr lang="nl-NL" altLang="nl-NL" dirty="0">
                <a:latin typeface="Arial Unicode MS" pitchFamily="34" charset="-128"/>
              </a:rPr>
            </a:br>
            <a:endParaRPr lang="nl-NL"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7</a:t>
            </a:fld>
            <a:endParaRPr lang="nl-NL"/>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13" y="1874837"/>
            <a:ext cx="7058025" cy="323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hthoek 5"/>
          <p:cNvSpPr/>
          <p:nvPr/>
        </p:nvSpPr>
        <p:spPr>
          <a:xfrm>
            <a:off x="1126488" y="5196959"/>
            <a:ext cx="1766574" cy="369332"/>
          </a:xfrm>
          <a:prstGeom prst="rect">
            <a:avLst/>
          </a:prstGeom>
        </p:spPr>
        <p:txBody>
          <a:bodyPr wrap="none">
            <a:spAutoFit/>
          </a:bodyPr>
          <a:lstStyle/>
          <a:p>
            <a:pPr>
              <a:spcBef>
                <a:spcPct val="50000"/>
              </a:spcBef>
            </a:pPr>
            <a:r>
              <a:rPr lang="nl-NL" altLang="nl-NL" dirty="0"/>
              <a:t>C</a:t>
            </a:r>
            <a:r>
              <a:rPr lang="en-US" altLang="nl-NL" dirty="0" err="1"/>
              <a:t>astellanos</a:t>
            </a:r>
            <a:r>
              <a:rPr lang="en-US" altLang="nl-NL" dirty="0"/>
              <a:t> 2002</a:t>
            </a:r>
            <a:endParaRPr lang="nl-NL" altLang="nl-NL" dirty="0"/>
          </a:p>
        </p:txBody>
      </p:sp>
    </p:spTree>
    <p:extLst>
      <p:ext uri="{BB962C8B-B14F-4D97-AF65-F5344CB8AC3E}">
        <p14:creationId xmlns:p14="http://schemas.microsoft.com/office/powerpoint/2010/main" val="58652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altLang="nl-NL" dirty="0">
                <a:latin typeface="Arial Unicode MS" pitchFamily="34" charset="-128"/>
              </a:rPr>
              <a:t>NEUROBIOLOGISCHE </a:t>
            </a:r>
            <a:r>
              <a:rPr lang="nl-NL" altLang="nl-NL" dirty="0" smtClean="0">
                <a:latin typeface="Arial Unicode MS" pitchFamily="34" charset="-128"/>
              </a:rPr>
              <a:t>STOORNIS (2)</a:t>
            </a:r>
            <a:endParaRPr lang="nl-NL" dirty="0"/>
          </a:p>
        </p:txBody>
      </p:sp>
      <p:sp>
        <p:nvSpPr>
          <p:cNvPr id="3" name="Ondertitel 2"/>
          <p:cNvSpPr>
            <a:spLocks noGrp="1"/>
          </p:cNvSpPr>
          <p:nvPr>
            <p:ph idx="1"/>
          </p:nvPr>
        </p:nvSpPr>
        <p:spPr>
          <a:xfrm>
            <a:off x="426673" y="1700808"/>
            <a:ext cx="8229600" cy="4525963"/>
          </a:xfrm>
        </p:spPr>
        <p:txBody>
          <a:bodyPr>
            <a:normAutofit/>
          </a:bodyPr>
          <a:lstStyle/>
          <a:p>
            <a:pPr>
              <a:lnSpc>
                <a:spcPct val="80000"/>
              </a:lnSpc>
              <a:buFont typeface="Arial" panose="020B0604020202020204" pitchFamily="34" charset="0"/>
              <a:buChar char="•"/>
            </a:pPr>
            <a:r>
              <a:rPr lang="en-US" altLang="nl-NL" dirty="0" err="1" smtClean="0"/>
              <a:t>Functioneel</a:t>
            </a:r>
            <a:r>
              <a:rPr lang="en-US" altLang="nl-NL" dirty="0" smtClean="0"/>
              <a:t>: </a:t>
            </a:r>
            <a:r>
              <a:rPr lang="en-US" altLang="nl-NL" dirty="0" err="1" smtClean="0"/>
              <a:t>hersenen</a:t>
            </a:r>
            <a:r>
              <a:rPr lang="en-US" altLang="nl-NL" dirty="0" smtClean="0"/>
              <a:t> minder </a:t>
            </a:r>
            <a:r>
              <a:rPr lang="en-US" altLang="nl-NL" dirty="0" err="1" smtClean="0"/>
              <a:t>actief</a:t>
            </a:r>
            <a:r>
              <a:rPr lang="en-US" altLang="nl-NL" dirty="0" smtClean="0"/>
              <a:t> (fMRI, SPECT, PET) in </a:t>
            </a:r>
            <a:r>
              <a:rPr lang="en-US" altLang="nl-NL" dirty="0" err="1" smtClean="0"/>
              <a:t>dACC</a:t>
            </a:r>
            <a:r>
              <a:rPr lang="en-US" altLang="nl-NL" dirty="0" smtClean="0"/>
              <a:t>,  </a:t>
            </a:r>
            <a:r>
              <a:rPr lang="en-US" altLang="nl-NL" dirty="0" err="1" smtClean="0"/>
              <a:t>globus</a:t>
            </a:r>
            <a:r>
              <a:rPr lang="en-US" altLang="nl-NL" dirty="0" smtClean="0"/>
              <a:t> pallidus, </a:t>
            </a:r>
            <a:r>
              <a:rPr lang="en-US" altLang="nl-NL" dirty="0" err="1" smtClean="0"/>
              <a:t>caudatus</a:t>
            </a:r>
            <a:r>
              <a:rPr lang="en-US" altLang="nl-NL" dirty="0" smtClean="0"/>
              <a:t>, </a:t>
            </a:r>
            <a:r>
              <a:rPr lang="en-US" altLang="nl-NL" dirty="0" err="1" smtClean="0"/>
              <a:t>dLPFC</a:t>
            </a:r>
            <a:r>
              <a:rPr lang="en-US" altLang="nl-NL" dirty="0" smtClean="0"/>
              <a:t>, cerebellum</a:t>
            </a:r>
          </a:p>
          <a:p>
            <a:pPr>
              <a:lnSpc>
                <a:spcPct val="80000"/>
              </a:lnSpc>
            </a:pPr>
            <a:endParaRPr lang="en-US" altLang="nl-NL" dirty="0" smtClean="0"/>
          </a:p>
          <a:p>
            <a:pPr>
              <a:lnSpc>
                <a:spcPct val="80000"/>
              </a:lnSpc>
              <a:buFont typeface="Arial" panose="020B0604020202020204" pitchFamily="34" charset="0"/>
              <a:buChar char="•"/>
            </a:pPr>
            <a:r>
              <a:rPr lang="en-US" altLang="nl-NL" dirty="0" err="1" smtClean="0"/>
              <a:t>Stoornissen</a:t>
            </a:r>
            <a:r>
              <a:rPr lang="en-US" altLang="nl-NL" dirty="0" smtClean="0"/>
              <a:t> </a:t>
            </a:r>
            <a:r>
              <a:rPr lang="en-US" altLang="nl-NL" dirty="0" err="1" smtClean="0"/>
              <a:t>connectiviteit</a:t>
            </a:r>
            <a:r>
              <a:rPr lang="en-US" altLang="nl-NL" dirty="0" smtClean="0"/>
              <a:t> van </a:t>
            </a:r>
            <a:r>
              <a:rPr lang="en-US" altLang="nl-NL" dirty="0" err="1" smtClean="0"/>
              <a:t>frontale</a:t>
            </a:r>
            <a:r>
              <a:rPr lang="en-US" altLang="nl-NL" dirty="0" smtClean="0"/>
              <a:t>, </a:t>
            </a:r>
            <a:r>
              <a:rPr lang="en-US" altLang="nl-NL" dirty="0" err="1" smtClean="0"/>
              <a:t>striatale</a:t>
            </a:r>
            <a:r>
              <a:rPr lang="en-US" altLang="nl-NL" dirty="0" smtClean="0"/>
              <a:t> en </a:t>
            </a:r>
            <a:r>
              <a:rPr lang="en-US" altLang="nl-NL" dirty="0" err="1" smtClean="0"/>
              <a:t>cerebellaire</a:t>
            </a:r>
            <a:r>
              <a:rPr lang="en-US" altLang="nl-NL" dirty="0" smtClean="0"/>
              <a:t> </a:t>
            </a:r>
            <a:r>
              <a:rPr lang="en-US" altLang="nl-NL" dirty="0" err="1" smtClean="0"/>
              <a:t>netwerken</a:t>
            </a:r>
            <a:endParaRPr lang="en-US" altLang="nl-NL" dirty="0" smtClean="0"/>
          </a:p>
          <a:p>
            <a:pPr>
              <a:lnSpc>
                <a:spcPct val="80000"/>
              </a:lnSpc>
            </a:pPr>
            <a:endParaRPr lang="en-US" altLang="nl-NL" dirty="0" smtClean="0"/>
          </a:p>
          <a:p>
            <a:pPr>
              <a:lnSpc>
                <a:spcPct val="80000"/>
              </a:lnSpc>
              <a:buFont typeface="Arial" panose="020B0604020202020204" pitchFamily="34" charset="0"/>
              <a:buChar char="•"/>
            </a:pPr>
            <a:r>
              <a:rPr lang="en-US" altLang="nl-NL" dirty="0" err="1" smtClean="0"/>
              <a:t>Verstoord</a:t>
            </a:r>
            <a:r>
              <a:rPr lang="en-US" altLang="nl-NL" dirty="0" smtClean="0"/>
              <a:t> </a:t>
            </a:r>
            <a:r>
              <a:rPr lang="en-US" altLang="nl-NL" dirty="0" err="1" smtClean="0"/>
              <a:t>werkgeheugen</a:t>
            </a:r>
            <a:r>
              <a:rPr lang="en-US" altLang="nl-NL" dirty="0" smtClean="0"/>
              <a:t>, </a:t>
            </a:r>
            <a:r>
              <a:rPr lang="en-US" altLang="nl-NL" dirty="0" err="1" smtClean="0"/>
              <a:t>inhibitie</a:t>
            </a:r>
            <a:r>
              <a:rPr lang="en-US" altLang="nl-NL" dirty="0" smtClean="0"/>
              <a:t> (</a:t>
            </a:r>
            <a:r>
              <a:rPr lang="en-US" altLang="nl-NL" dirty="0" err="1" smtClean="0"/>
              <a:t>remmen</a:t>
            </a:r>
            <a:r>
              <a:rPr lang="en-US" altLang="nl-NL" dirty="0" smtClean="0"/>
              <a:t>)</a:t>
            </a:r>
            <a:r>
              <a:rPr lang="nl-NL" altLang="nl-NL" dirty="0" smtClean="0"/>
              <a:t>, besluitvorming en timing</a:t>
            </a:r>
            <a:endParaRPr lang="en-US" altLang="nl-NL" dirty="0" smtClean="0"/>
          </a:p>
          <a:p>
            <a:endParaRPr lang="nl-NL"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8</a:t>
            </a:fld>
            <a:endParaRPr lang="nl-NL"/>
          </a:p>
        </p:txBody>
      </p:sp>
      <p:sp>
        <p:nvSpPr>
          <p:cNvPr id="5" name="Rechthoek 4"/>
          <p:cNvSpPr/>
          <p:nvPr/>
        </p:nvSpPr>
        <p:spPr>
          <a:xfrm>
            <a:off x="409574" y="4447110"/>
            <a:ext cx="5476875" cy="319446"/>
          </a:xfrm>
          <a:prstGeom prst="rect">
            <a:avLst/>
          </a:prstGeom>
        </p:spPr>
        <p:txBody>
          <a:bodyPr wrap="square">
            <a:spAutoFit/>
          </a:bodyPr>
          <a:lstStyle/>
          <a:p>
            <a:pPr lvl="1">
              <a:lnSpc>
                <a:spcPct val="80000"/>
              </a:lnSpc>
            </a:pPr>
            <a:r>
              <a:rPr lang="en-US" altLang="nl-NL" dirty="0"/>
              <a:t>Hong </a:t>
            </a:r>
            <a:r>
              <a:rPr lang="en-US" altLang="nl-NL" dirty="0" err="1"/>
              <a:t>ea</a:t>
            </a:r>
            <a:r>
              <a:rPr lang="en-US" altLang="nl-NL" dirty="0"/>
              <a:t> 2014, Coghill </a:t>
            </a:r>
            <a:r>
              <a:rPr lang="en-US" altLang="nl-NL" dirty="0" err="1"/>
              <a:t>ea</a:t>
            </a:r>
            <a:r>
              <a:rPr lang="en-US" altLang="nl-NL" dirty="0"/>
              <a:t> 2013, </a:t>
            </a:r>
            <a:r>
              <a:rPr lang="en-US" altLang="nl-NL" dirty="0" smtClean="0"/>
              <a:t>Kooij 2017</a:t>
            </a:r>
            <a:endParaRPr lang="en-US" altLang="nl-NL" dirty="0"/>
          </a:p>
        </p:txBody>
      </p:sp>
    </p:spTree>
    <p:extLst>
      <p:ext uri="{BB962C8B-B14F-4D97-AF65-F5344CB8AC3E}">
        <p14:creationId xmlns:p14="http://schemas.microsoft.com/office/powerpoint/2010/main" val="4161047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5150" y="836613"/>
            <a:ext cx="8229600" cy="915988"/>
          </a:xfrm>
        </p:spPr>
        <p:txBody>
          <a:bodyPr>
            <a:normAutofit fontScale="90000"/>
          </a:bodyPr>
          <a:lstStyle/>
          <a:p>
            <a:pPr algn="ctr"/>
            <a:r>
              <a:rPr lang="nl-NL" altLang="nl-NL" dirty="0">
                <a:latin typeface="Arial Unicode MS" pitchFamily="34" charset="-128"/>
              </a:rPr>
              <a:t>ANTERIOR CINGULATE </a:t>
            </a:r>
            <a:r>
              <a:rPr lang="nl-NL" altLang="nl-NL" dirty="0" smtClean="0">
                <a:latin typeface="Arial Unicode MS" pitchFamily="34" charset="-128"/>
              </a:rPr>
              <a:t/>
            </a:r>
            <a:br>
              <a:rPr lang="nl-NL" altLang="nl-NL" dirty="0" smtClean="0">
                <a:latin typeface="Arial Unicode MS" pitchFamily="34" charset="-128"/>
              </a:rPr>
            </a:br>
            <a:r>
              <a:rPr lang="nl-NL" altLang="nl-NL" sz="2000" dirty="0" smtClean="0">
                <a:latin typeface="Arial Unicode MS" pitchFamily="34" charset="-128"/>
              </a:rPr>
              <a:t>(</a:t>
            </a:r>
            <a:r>
              <a:rPr lang="nl-NL" altLang="nl-NL" sz="2000" dirty="0">
                <a:latin typeface="Arial Unicode MS" pitchFamily="34" charset="-128"/>
              </a:rPr>
              <a:t>COGNITIVE </a:t>
            </a:r>
            <a:r>
              <a:rPr lang="nl-NL" altLang="nl-NL" sz="2000" dirty="0" smtClean="0">
                <a:latin typeface="Arial Unicode MS" pitchFamily="34" charset="-128"/>
              </a:rPr>
              <a:t>DIVISION </a:t>
            </a:r>
            <a:r>
              <a:rPr lang="nl-NL" altLang="nl-NL" sz="2000" dirty="0">
                <a:latin typeface="Arial Unicode MS" pitchFamily="34" charset="-128"/>
              </a:rPr>
              <a:t>FAILS TO ACTIVATE IN ADHD)</a:t>
            </a:r>
            <a:r>
              <a:rPr lang="nl-NL" altLang="nl-NL" dirty="0">
                <a:latin typeface="Arial Unicode MS" pitchFamily="34" charset="-128"/>
              </a:rPr>
              <a:t/>
            </a:r>
            <a:br>
              <a:rPr lang="nl-NL" altLang="nl-NL" dirty="0">
                <a:latin typeface="Arial Unicode MS" pitchFamily="34" charset="-128"/>
              </a:rPr>
            </a:br>
            <a:endParaRPr lang="nl-NL" dirty="0"/>
          </a:p>
        </p:txBody>
      </p:sp>
      <p:sp>
        <p:nvSpPr>
          <p:cNvPr id="3" name="Tijdelijke aanduiding voor inhoud 2"/>
          <p:cNvSpPr>
            <a:spLocks noGrp="1"/>
          </p:cNvSpPr>
          <p:nvPr>
            <p:ph idx="1"/>
          </p:nvPr>
        </p:nvSpPr>
        <p:spPr>
          <a:xfrm>
            <a:off x="479425" y="1595440"/>
            <a:ext cx="8229600" cy="542923"/>
          </a:xfrm>
        </p:spPr>
        <p:txBody>
          <a:bodyPr>
            <a:normAutofit fontScale="92500" lnSpcReduction="10000"/>
          </a:bodyPr>
          <a:lstStyle/>
          <a:p>
            <a:pPr marL="0" indent="0">
              <a:buNone/>
            </a:pPr>
            <a:r>
              <a:rPr lang="en-US" altLang="en-US" dirty="0" smtClean="0">
                <a:latin typeface="Arial Unicode MS" pitchFamily="34" charset="-128"/>
              </a:rPr>
              <a:t>  Normal </a:t>
            </a:r>
            <a:r>
              <a:rPr lang="en-US" altLang="en-US" dirty="0">
                <a:latin typeface="Arial Unicode MS" pitchFamily="34" charset="-128"/>
              </a:rPr>
              <a:t>Controls  </a:t>
            </a:r>
            <a:r>
              <a:rPr lang="en-US" altLang="en-US" dirty="0" smtClean="0">
                <a:latin typeface="Arial Unicode MS" pitchFamily="34" charset="-128"/>
              </a:rPr>
              <a:t>			ADHD  </a:t>
            </a:r>
            <a:endParaRPr lang="en-US" altLang="en-US" sz="2800" dirty="0">
              <a:latin typeface="Arial Unicode MS" pitchFamily="34" charset="-128"/>
            </a:endParaRPr>
          </a:p>
          <a:p>
            <a:endParaRPr lang="nl-NL" dirty="0"/>
          </a:p>
        </p:txBody>
      </p:sp>
      <p:sp>
        <p:nvSpPr>
          <p:cNvPr id="4" name="Tijdelijke aanduiding voor dianummer 3"/>
          <p:cNvSpPr>
            <a:spLocks noGrp="1"/>
          </p:cNvSpPr>
          <p:nvPr>
            <p:ph type="sldNum" sz="quarter" idx="12"/>
          </p:nvPr>
        </p:nvSpPr>
        <p:spPr/>
        <p:txBody>
          <a:bodyPr/>
          <a:lstStyle/>
          <a:p>
            <a:fld id="{B419F718-7023-4A49-9847-EE9E98830D05}" type="slidenum">
              <a:rPr lang="nl-NL" smtClean="0"/>
              <a:pPr/>
              <a:t>9</a:t>
            </a:fld>
            <a:endParaRPr lang="nl-NL"/>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25" y="2138363"/>
            <a:ext cx="3517900" cy="349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1900" y="2138363"/>
            <a:ext cx="3517900" cy="349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425" y="5795963"/>
            <a:ext cx="80803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032636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905</Words>
  <Application>Microsoft Office PowerPoint</Application>
  <PresentationFormat>Diavoorstelling (4:3)</PresentationFormat>
  <Paragraphs>130</Paragraphs>
  <Slides>13</Slides>
  <Notes>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 Unicode MS</vt:lpstr>
      <vt:lpstr>Arial</vt:lpstr>
      <vt:lpstr>Arial MT</vt:lpstr>
      <vt:lpstr>Calibri</vt:lpstr>
      <vt:lpstr>Kantoorthema</vt:lpstr>
      <vt:lpstr> Volwassenen met ADHD in de (huisartsen) praktijk  </vt:lpstr>
      <vt:lpstr>PowerPoint-presentatie</vt:lpstr>
      <vt:lpstr>Inhoud </vt:lpstr>
      <vt:lpstr>Wat is ADHD?   Attention Deficit Hyperactivity Disorder  </vt:lpstr>
      <vt:lpstr>EMOTIES EN VOOROORDELEN PUBLIEK OVER ADHD</vt:lpstr>
      <vt:lpstr>ADHD: NEUROBIOLOGISCHE STOORNIS (1) </vt:lpstr>
      <vt:lpstr>ONTWIKKELINGSTRAJECTEN VAN HERSENVOLUMES </vt:lpstr>
      <vt:lpstr>NEUROBIOLOGISCHE STOORNIS (2)</vt:lpstr>
      <vt:lpstr>ANTERIOR CINGULATE  (COGNITIVE DIVISION FAILS TO ACTIVATE IN ADHD) </vt:lpstr>
      <vt:lpstr>Prevalentie</vt:lpstr>
      <vt:lpstr>Ontwikkeling </vt:lpstr>
      <vt:lpstr>Symptomen </vt:lpstr>
      <vt:lpstr>Diagnostiek obv DSM-5</vt:lpstr>
    </vt:vector>
  </TitlesOfParts>
  <Company>Parnassia Groep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Volwassenen met ADHD in de (huisartsen) praktijk</dc:title>
  <dc:creator>Sandra Kooij</dc:creator>
  <cp:lastModifiedBy>Sophia Batenburg</cp:lastModifiedBy>
  <cp:revision>2</cp:revision>
  <dcterms:created xsi:type="dcterms:W3CDTF">2019-05-28T11:47:37Z</dcterms:created>
  <dcterms:modified xsi:type="dcterms:W3CDTF">2019-06-03T09:52:41Z</dcterms:modified>
</cp:coreProperties>
</file>