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08B82787-7CFB-4138-98E4-ACA13053445F}"/>
              </a:ext>
            </a:extLst>
          </p:cNvPr>
          <p:cNvSpPr/>
          <p:nvPr/>
        </p:nvSpPr>
        <p:spPr>
          <a:xfrm>
            <a:off x="0" y="761996"/>
            <a:ext cx="9141622" cy="5333996"/>
          </a:xfrm>
          <a:prstGeom prst="rect">
            <a:avLst/>
          </a:prstGeom>
          <a:solidFill>
            <a:srgbClr val="40BAD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9BDEB4B8-4B42-43E6-A847-1767E5476AEF}"/>
              </a:ext>
            </a:extLst>
          </p:cNvPr>
          <p:cNvSpPr/>
          <p:nvPr/>
        </p:nvSpPr>
        <p:spPr>
          <a:xfrm>
            <a:off x="9270260" y="761996"/>
            <a:ext cx="2925321" cy="5333996"/>
          </a:xfrm>
          <a:prstGeom prst="rect">
            <a:avLst/>
          </a:prstGeom>
          <a:solidFill>
            <a:srgbClr val="C8C8C8">
              <a:alpha val="49804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8B2A3D2-5A8F-4E32-B15E-9CB408B5E9A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>
              <a:defRPr sz="5900" spc="-100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B0F8A1C-3618-40AE-BD86-76EE3DA6F05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14" y="4670243"/>
            <a:ext cx="7315200" cy="914400"/>
          </a:xfrm>
        </p:spPr>
        <p:txBody>
          <a:bodyPr anchor="t"/>
          <a:lstStyle>
            <a:lvl1pPr marL="0" indent="0">
              <a:buNone/>
              <a:defRPr sz="2200">
                <a:solidFill>
                  <a:srgbClr val="D9F1F6"/>
                </a:solidFill>
              </a:defRPr>
            </a:lvl1pPr>
          </a:lstStyle>
          <a:p>
            <a:pPr lvl="0"/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FC35EE96-62A6-4911-857E-C98338EA51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3A8904-2C0D-4A5D-9D3F-405DFEA1CD8E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57EFD23-69B2-45C5-BA52-9167E034B0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38C18307-990B-4377-B110-C260E65954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5F36F-A4A3-43BD-821F-D7F79AD354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9173B-26EA-492E-9B6F-2EA705F89D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B8A9C0-F863-4B03-898C-3F2F0937885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9B489918-6362-4599-9446-1C52F09D56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53DB1-D048-4F00-BC97-CBB869BC5997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59C55164-F94F-45D9-8977-FFEECB03E7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1038CBE6-F16D-47A2-BB1E-AD05F1F8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48F12A-2017-4A30-A5D8-F8E276282D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1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4DC27EC-3F95-4824-B0C5-BA553A3FB00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381003" y="990596"/>
            <a:ext cx="2819396" cy="49530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58F399-1BED-45F0-965E-157E9C57172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EE1B209C-AECB-4BE4-8573-887E19D206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6E040-4066-4032-BD56-E48A463EB930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A3D1AC07-9576-4E73-A015-708951F02E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4A421D83-A31E-4999-A742-072409EDF7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614719-31AC-4120-8681-8909FA29B4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1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2633A-A6C8-46D2-BE79-174F531099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24A2C-8707-4726-99BC-6BFB2F7314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571859-759B-45C6-9672-2E4F2804DF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560DA7-1437-4CC3-A424-67A29F5A61F0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AB63BB-FB1D-4C1E-9314-8E9C7B6B30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7B61DA-71D4-40DF-BF18-AE548E86F3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4138A6-F57F-46CC-BB70-E5A7E71FCB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47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88CDD-0194-4387-AA34-E844691F51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spc="-100">
                <a:solidFill>
                  <a:srgbClr val="595959"/>
                </a:solidFill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1F0EE1-722E-4B4C-9332-E1C3AE64D7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86200" y="4672583"/>
            <a:ext cx="7315200" cy="914400"/>
          </a:xfrm>
        </p:spPr>
        <p:txBody>
          <a:bodyPr anchor="t"/>
          <a:lstStyle>
            <a:lvl1pPr marL="0" indent="0">
              <a:buNone/>
              <a:defRPr sz="22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244121-6965-491E-9606-A9CC8F7AB3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3BF424-B987-4B40-9487-E343FCC3C382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B9C600-A199-4F12-8BC2-65DD7C1435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0080D2-4FC4-489F-AB0D-2E9D632DB8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9901E2-47D1-44E2-B84F-5A805BF5ED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635D0-58D5-4ABA-9DA8-B768C4323E5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D0F18B-FD22-414B-8F28-939357DF2F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DDF853-AB20-4DEE-9A5D-965AD94D1F4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BB35EFD7-780A-458E-9B41-5930846ED5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657D09-2B4F-4BDF-8985-928F2DC51FD2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34431EF3-785C-4FD3-97E4-F3A10E22E1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719A3546-7708-45F8-B04B-2CFC9A6B4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34B21-D79A-4F2C-ACDA-8FBC7A281C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1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xmlns="" id="{D6EFE8FB-826A-4697-BC32-8B58BBE5955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C89A28-7FE4-481F-A719-FA7580DC60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67912" y="1023588"/>
            <a:ext cx="3474720" cy="80771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0568AA-20AD-4C7A-9FA5-8A3431B28D5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867912" y="1930938"/>
            <a:ext cx="347472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F40EAC-B437-4D59-9CCF-D087C6CCBCA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7818467" y="1023588"/>
            <a:ext cx="3474720" cy="8131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6BC7CB-E987-4769-8EC6-715CC81D284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818467" y="1930938"/>
            <a:ext cx="347472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CD86258E-FCAE-479D-A903-5B88B866AF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FCFFF4-F2E6-4934-8AD5-5E709F752147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xmlns="" id="{71485895-C3E3-4E4B-A47A-9CC751C1A0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xmlns="" id="{EBC4218E-C5A1-4CED-A280-4D4CF21384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108121-2F3A-46EC-B6D5-B638D634F0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74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xmlns="" id="{6A4D7BB8-6173-4E57-9B84-F986151417C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xmlns="" id="{23A3415F-B847-4300-B9DE-1714DF7C32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9DFB67-15CA-48AF-9306-F8BF4AD94C71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xmlns="" id="{EA39AE50-D9B3-492C-9590-8F8571159A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xmlns="" id="{FA0980D6-B55B-4FDD-BC3E-01EE4F5DBD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DE8F66-C380-4625-BFD3-97C33D6E02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6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xmlns="" id="{C73A9C95-0724-40A7-A9B1-B8758BA03E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752EF9-3428-4BAB-8756-47C7CF995F49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xmlns="" id="{BE2FAD74-C79C-477E-9159-CAFD8D9738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C779828E-4BF3-4ABA-955B-BF791FE4F3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D5857B-D26E-4C57-8197-7D1B7B82FE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E1B776-312C-4936-A674-A8EE23E8B2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8C7E1-13A1-45C2-A3A3-CA3F4D837F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E31C50-37D3-4EC6-842D-D0BCC8F4D4F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6032" y="3494178"/>
            <a:ext cx="2834640" cy="2321990"/>
          </a:xfr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E10FD71A-C829-49F8-8530-6FCF9A81C7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D1E15-B196-4846-8CE2-D82AD14D1800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F4CBF6D3-2C0F-4C29-A28E-AFD1991FB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1A05B00A-B622-46A8-B5E9-BC25895FA5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A74428-50A0-408D-892C-B031EA949D8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4825F6-06CC-4821-B8C8-FABEF0957C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C73E7E-9727-41C9-B858-CDBA9531B89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570640" y="767419"/>
            <a:ext cx="8115226" cy="5330952"/>
          </a:xfrm>
          <a:solidFill>
            <a:srgbClr val="BFBFBF"/>
          </a:solidFill>
        </p:spPr>
        <p:txBody>
          <a:bodyPr anchor="t"/>
          <a:lstStyle>
            <a:lvl1pPr marL="0" indent="0">
              <a:buNone/>
              <a:defRPr sz="320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2790BD-D624-4529-8A0A-8177C62B590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6032" y="3493008"/>
            <a:ext cx="2834640" cy="2322576"/>
          </a:xfr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xmlns="" id="{0CBB08C1-4731-4AE0-9B77-379E31BC08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8418AB-E342-4F0D-9EB9-EA51219273C8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xmlns="" id="{F5C248F7-B69F-4D24-9479-961FA1E6CB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499097" y="6356351"/>
            <a:ext cx="591151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xmlns="" id="{A1B21563-AAA0-4795-8C35-4CE3B6DD4C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87C87-F605-43B4-AFA2-F17E29FFA7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3883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320C957A-835E-41D7-AF74-258BA6BDDE9A}"/>
              </a:ext>
            </a:extLst>
          </p:cNvPr>
          <p:cNvSpPr/>
          <p:nvPr/>
        </p:nvSpPr>
        <p:spPr>
          <a:xfrm>
            <a:off x="0" y="758952"/>
            <a:ext cx="3443593" cy="5330952"/>
          </a:xfrm>
          <a:prstGeom prst="rect">
            <a:avLst/>
          </a:prstGeom>
          <a:solidFill>
            <a:srgbClr val="40BAD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xmlns="" id="{92B43B43-4BA1-4DD3-8587-43214E04AB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2923" y="1123834"/>
            <a:ext cx="2947486" cy="46011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xmlns="" id="{76E88856-E2FE-440B-95BD-8F13652337B4}"/>
              </a:ext>
            </a:extLst>
          </p:cNvPr>
          <p:cNvSpPr/>
          <p:nvPr/>
        </p:nvSpPr>
        <p:spPr>
          <a:xfrm>
            <a:off x="11815867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3F891E53-A6A8-4898-9723-707B959C13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69265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ED64DC66-F638-4206-BE36-5F33C96C484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62469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7F7F7F"/>
                </a:solidFill>
                <a:uFillTx/>
                <a:latin typeface="Corbel"/>
              </a:defRPr>
            </a:lvl1pPr>
          </a:lstStyle>
          <a:p>
            <a:pPr lvl="0"/>
            <a:fld id="{7A8D4B05-0C61-490E-9CB1-03F9B5D8146A}" type="datetime1">
              <a:rPr lang="en-US"/>
              <a:pPr lvl="0"/>
              <a:t>9/27/2017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CAD4E75-7A98-4EA4-A6AC-80D0F8ACC41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869265" y="6356351"/>
            <a:ext cx="59115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1200" cap="none" spc="0" baseline="0">
                <a:solidFill>
                  <a:srgbClr val="7F7F7F"/>
                </a:solidFill>
                <a:uFillTx/>
                <a:latin typeface="Corbel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E0EA7E8-9B9D-41E2-9B7D-5301A2BE88B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634133" y="6356351"/>
            <a:ext cx="153092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1" i="0" u="none" strike="noStrike" kern="1200" cap="none" spc="0" baseline="0">
                <a:solidFill>
                  <a:srgbClr val="40BAD2"/>
                </a:solidFill>
                <a:uFillTx/>
                <a:latin typeface="Corbel"/>
              </a:defRPr>
            </a:lvl1pPr>
          </a:lstStyle>
          <a:p>
            <a:pPr lvl="0"/>
            <a:fld id="{64545F21-7A73-4382-ABB6-DA794D169EA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3600" b="0" i="0" u="none" strike="noStrike" kern="1200" cap="none" spc="-60" baseline="0">
          <a:solidFill>
            <a:srgbClr val="FFFFFF"/>
          </a:solidFill>
          <a:uFillTx/>
          <a:latin typeface="Corbel"/>
        </a:defRPr>
      </a:lvl1pPr>
    </p:titleStyle>
    <p:bodyStyle>
      <a:lvl1pPr marL="182880" marR="0" lvl="0" indent="-182880" algn="l" defTabSz="914400" rtl="0" fontAlgn="auto" hangingPunct="1">
        <a:lnSpc>
          <a:spcPct val="90000"/>
        </a:lnSpc>
        <a:spcBef>
          <a:spcPts val="1200"/>
        </a:spcBef>
        <a:spcAft>
          <a:spcPts val="0"/>
        </a:spcAft>
        <a:buClr>
          <a:srgbClr val="40BAD2"/>
        </a:buClr>
        <a:buSzPct val="100000"/>
        <a:buFont typeface="Wingdings 2" pitchFamily="18"/>
        <a:buChar char=""/>
        <a:tabLst/>
        <a:defRPr lang="nl-NL" sz="2000" b="0" i="0" u="none" strike="noStrike" kern="1200" cap="none" spc="0" baseline="0">
          <a:solidFill>
            <a:srgbClr val="595959"/>
          </a:solidFill>
          <a:uFillTx/>
          <a:latin typeface="Corbel"/>
        </a:defRPr>
      </a:lvl1pPr>
      <a:lvl2pPr marL="685800" marR="0" lvl="1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40BAD2"/>
        </a:buClr>
        <a:buSzPct val="100000"/>
        <a:buFont typeface="Wingdings 2" pitchFamily="18"/>
        <a:buChar char=""/>
        <a:tabLst/>
        <a:defRPr lang="nl-NL" sz="1800" b="0" i="0" u="none" strike="noStrike" kern="1200" cap="none" spc="0" baseline="0">
          <a:solidFill>
            <a:srgbClr val="595959"/>
          </a:solidFill>
          <a:uFillTx/>
          <a:latin typeface="Corbel"/>
        </a:defRPr>
      </a:lvl2pPr>
      <a:lvl3pPr marL="1143000" marR="0" lvl="2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40BAD2"/>
        </a:buClr>
        <a:buSzPct val="100000"/>
        <a:buFont typeface="Wingdings 2" pitchFamily="18"/>
        <a:buChar char=""/>
        <a:tabLst/>
        <a:defRPr lang="nl-NL" sz="1600" b="0" i="0" u="none" strike="noStrike" kern="1200" cap="none" spc="0" baseline="0">
          <a:solidFill>
            <a:srgbClr val="595959"/>
          </a:solidFill>
          <a:uFillTx/>
          <a:latin typeface="Corbel"/>
        </a:defRPr>
      </a:lvl3pPr>
      <a:lvl4pPr marL="1600200" marR="0" lvl="3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40BAD2"/>
        </a:buClr>
        <a:buSzPct val="100000"/>
        <a:buFont typeface="Wingdings 2" pitchFamily="18"/>
        <a:buChar char=""/>
        <a:tabLst/>
        <a:defRPr lang="nl-NL" sz="1400" b="0" i="0" u="none" strike="noStrike" kern="1200" cap="none" spc="0" baseline="0">
          <a:solidFill>
            <a:srgbClr val="595959"/>
          </a:solidFill>
          <a:uFillTx/>
          <a:latin typeface="Corbel"/>
        </a:defRPr>
      </a:lvl4pPr>
      <a:lvl5pPr marL="2057400" marR="0" lvl="4" indent="-182880" algn="l" defTabSz="914400" rtl="0" fontAlgn="auto" hangingPunct="1">
        <a:lnSpc>
          <a:spcPct val="90000"/>
        </a:lnSpc>
        <a:spcBef>
          <a:spcPts val="250"/>
        </a:spcBef>
        <a:spcAft>
          <a:spcPts val="250"/>
        </a:spcAft>
        <a:buClr>
          <a:srgbClr val="40BAD2"/>
        </a:buClr>
        <a:buSzPct val="100000"/>
        <a:buFont typeface="Wingdings 2" pitchFamily="18"/>
        <a:buChar char=""/>
        <a:tabLst/>
        <a:defRPr lang="nl-NL" sz="1400" b="0" i="0" u="none" strike="noStrike" kern="1200" cap="none" spc="0" baseline="0">
          <a:solidFill>
            <a:srgbClr val="595959"/>
          </a:solidFill>
          <a:uFillTx/>
          <a:latin typeface="Corbe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5">
            <a:extLst>
              <a:ext uri="{FF2B5EF4-FFF2-40B4-BE49-F238E27FC236}">
                <a16:creationId xmlns:a16="http://schemas.microsoft.com/office/drawing/2014/main" xmlns="" id="{43FE387F-CF82-4ECC-B4AA-FF1E3BCD2C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Paula de Boer</a:t>
            </a:r>
            <a:br>
              <a:rPr lang="nl-NL"/>
            </a:br>
            <a:r>
              <a:rPr lang="nl-NL"/>
              <a:t/>
            </a:r>
            <a:br>
              <a:rPr lang="nl-NL"/>
            </a:br>
            <a:r>
              <a:rPr lang="nl-NL"/>
              <a:t>VS </a:t>
            </a:r>
            <a:br>
              <a:rPr lang="nl-NL"/>
            </a:br>
            <a:r>
              <a:rPr lang="nl-NL"/>
              <a:t>Ziekenhuis Gelderse Vallei</a:t>
            </a:r>
          </a:p>
        </p:txBody>
      </p:sp>
      <p:pic>
        <p:nvPicPr>
          <p:cNvPr id="3" name="Tijdelijke aanduiding voor afbeelding 9">
            <a:extLst>
              <a:ext uri="{FF2B5EF4-FFF2-40B4-BE49-F238E27FC236}">
                <a16:creationId xmlns:a16="http://schemas.microsoft.com/office/drawing/2014/main" xmlns="" id="{6DBC06FF-01DD-4EA7-A31D-EF06FA99146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534" b="16534"/>
          <a:stretch>
            <a:fillRect/>
          </a:stretch>
        </p:blipFill>
        <p:spPr>
          <a:xfrm>
            <a:off x="3570640" y="745720"/>
            <a:ext cx="8115226" cy="5388742"/>
          </a:xfrm>
        </p:spPr>
      </p:pic>
      <p:sp>
        <p:nvSpPr>
          <p:cNvPr id="4" name="Tijdelijke aanduiding voor tekst 7">
            <a:extLst>
              <a:ext uri="{FF2B5EF4-FFF2-40B4-BE49-F238E27FC236}">
                <a16:creationId xmlns:a16="http://schemas.microsoft.com/office/drawing/2014/main" xmlns="" id="{E5DDDC78-0FD0-43A4-AF8C-4BEBEC9C6494}"/>
              </a:ext>
            </a:extLst>
          </p:cNvPr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>
            <a:extLst>
              <a:ext uri="{FF2B5EF4-FFF2-40B4-BE49-F238E27FC236}">
                <a16:creationId xmlns:a16="http://schemas.microsoft.com/office/drawing/2014/main" xmlns="" id="{B717281E-BFD2-4C8B-B096-FD41634B72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Casus</a:t>
            </a:r>
          </a:p>
        </p:txBody>
      </p:sp>
      <p:sp>
        <p:nvSpPr>
          <p:cNvPr id="3" name="Tijdelijke aanduiding voor tekst 6">
            <a:extLst>
              <a:ext uri="{FF2B5EF4-FFF2-40B4-BE49-F238E27FC236}">
                <a16:creationId xmlns:a16="http://schemas.microsoft.com/office/drawing/2014/main" xmlns="" id="{E83FF0F3-3CB7-4729-9742-26D5CCD59B90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Mevrouw</a:t>
            </a:r>
          </a:p>
          <a:p>
            <a:pPr lvl="0"/>
            <a:endParaRPr lang="nl-NL"/>
          </a:p>
        </p:txBody>
      </p:sp>
      <p:sp>
        <p:nvSpPr>
          <p:cNvPr id="4" name="Tijdelijke aanduiding voor inhoud 7">
            <a:extLst>
              <a:ext uri="{FF2B5EF4-FFF2-40B4-BE49-F238E27FC236}">
                <a16:creationId xmlns:a16="http://schemas.microsoft.com/office/drawing/2014/main" xmlns="" id="{D7943961-B894-4B7A-A603-6127936C9B3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867912" y="1930938"/>
            <a:ext cx="3474720" cy="4023360"/>
          </a:xfrm>
        </p:spPr>
        <p:txBody>
          <a:bodyPr anchor="ctr"/>
          <a:lstStyle/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29 jaar</a:t>
            </a:r>
          </a:p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Regelmatige cyclus</a:t>
            </a:r>
          </a:p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Medicatie sinds KW foliumzuur</a:t>
            </a:r>
          </a:p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BMI 30</a:t>
            </a:r>
          </a:p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Lifestyle: rookt 5-6 sigaretten PD  gebruikt incidenteel alcohol</a:t>
            </a:r>
          </a:p>
          <a:p>
            <a:pPr marL="182880" lvl="0" indent="-182880">
              <a:spcBef>
                <a:spcPts val="1200"/>
              </a:spcBef>
              <a:buChar char=""/>
            </a:pPr>
            <a:r>
              <a:rPr lang="nl-NL" b="0"/>
              <a:t>CAT negatief</a:t>
            </a:r>
          </a:p>
          <a:p>
            <a:pPr lvl="0">
              <a:spcBef>
                <a:spcPts val="1200"/>
              </a:spcBef>
            </a:pPr>
            <a:endParaRPr lang="nl-NL" b="0"/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xmlns="" id="{2DAD0CEE-D307-478C-B53D-1BEF8772AB0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818467" y="1023588"/>
            <a:ext cx="3474720" cy="813166"/>
          </a:xfrm>
        </p:spPr>
        <p:txBody>
          <a:bodyPr anchor="b"/>
          <a:lstStyle/>
          <a:p>
            <a:pPr marL="0" lvl="0" indent="0">
              <a:spcBef>
                <a:spcPts val="0"/>
              </a:spcBef>
              <a:buNone/>
            </a:pPr>
            <a:r>
              <a:rPr lang="nl-NL" b="1"/>
              <a:t>Meneer</a:t>
            </a:r>
          </a:p>
          <a:p>
            <a:pPr marL="0" lvl="0" indent="0">
              <a:spcBef>
                <a:spcPts val="0"/>
              </a:spcBef>
              <a:buNone/>
            </a:pPr>
            <a:endParaRPr lang="nl-NL" b="1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6228365F-F7B1-4F83-94FE-FE607829B43C}"/>
              </a:ext>
            </a:extLst>
          </p:cNvPr>
          <p:cNvSpPr txBox="1">
            <a:spLocks noGrp="1"/>
          </p:cNvSpPr>
          <p:nvPr>
            <p:ph idx="4"/>
          </p:nvPr>
        </p:nvSpPr>
        <p:spPr/>
        <p:txBody>
          <a:bodyPr/>
          <a:lstStyle/>
          <a:p>
            <a:pPr lvl="0"/>
            <a:endParaRPr lang="nl-NL"/>
          </a:p>
          <a:p>
            <a:pPr lvl="0"/>
            <a:r>
              <a:rPr lang="nl-NL"/>
              <a:t>28 jaar</a:t>
            </a:r>
          </a:p>
          <a:p>
            <a:pPr lvl="0"/>
            <a:r>
              <a:rPr lang="nl-NL"/>
              <a:t>Medicatie Geen</a:t>
            </a:r>
          </a:p>
          <a:p>
            <a:pPr lvl="0"/>
            <a:r>
              <a:rPr lang="nl-NL"/>
              <a:t>BMI 26</a:t>
            </a:r>
          </a:p>
          <a:p>
            <a:pPr lvl="0"/>
            <a:r>
              <a:rPr lang="nl-NL"/>
              <a:t>Lifestyle: rookt 20 sigaretten per dag. Weekend 10 e alcohol</a:t>
            </a:r>
          </a:p>
          <a:p>
            <a:pPr lvl="0"/>
            <a:r>
              <a:rPr lang="nl-NL"/>
              <a:t>Ernstige OATS</a:t>
            </a:r>
          </a:p>
          <a:p>
            <a:pPr lvl="0"/>
            <a:endParaRPr lang="nl-NL"/>
          </a:p>
          <a:p>
            <a:pPr marL="0" lvl="0" indent="0">
              <a:buNone/>
            </a:pPr>
            <a:endParaRPr lang="nl-NL"/>
          </a:p>
          <a:p>
            <a:pPr lvl="0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xmlns="" id="{562C1F26-2A21-43BD-BC25-3023E662F25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Behandelplan</a:t>
            </a:r>
          </a:p>
        </p:txBody>
      </p:sp>
      <p:sp>
        <p:nvSpPr>
          <p:cNvPr id="3" name="Tijdelijke aanduiding voor inhoud 5">
            <a:extLst>
              <a:ext uri="{FF2B5EF4-FFF2-40B4-BE49-F238E27FC236}">
                <a16:creationId xmlns:a16="http://schemas.microsoft.com/office/drawing/2014/main" xmlns="" id="{5C05B7AD-6E0F-48E6-8050-D12688B128A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800"/>
              <a:t>Herhalen semenanalyse na 3 md </a:t>
            </a:r>
          </a:p>
          <a:p>
            <a:pPr marL="0" lvl="0" indent="0">
              <a:buNone/>
            </a:pPr>
            <a:r>
              <a:rPr lang="nl-NL" sz="2800"/>
              <a:t>   dan VCM0,56 </a:t>
            </a:r>
          </a:p>
          <a:p>
            <a:pPr lvl="0"/>
            <a:r>
              <a:rPr lang="nl-NL" sz="2800"/>
              <a:t>Behandeladvies ICSI behandeling</a:t>
            </a:r>
          </a:p>
          <a:p>
            <a:pPr lvl="0"/>
            <a:r>
              <a:rPr lang="nl-NL" sz="2800"/>
              <a:t>Beide stopadvies roken</a:t>
            </a:r>
          </a:p>
          <a:p>
            <a:pPr lvl="0"/>
            <a:r>
              <a:rPr lang="nl-NL" sz="2800"/>
              <a:t>Afval advies mevrouw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63B7A15-5E95-40D5-BBA2-60389367BE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Dilemma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42AA10A-20FD-4C3F-BF7E-574452DB9C0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ICSI behandeling gewenst in combinatie met eicelvitrificatie i.v.m. morele bezwaren tegen ontstaan van rest embryo’s</a:t>
            </a:r>
          </a:p>
          <a:p>
            <a:pPr lvl="0"/>
            <a:r>
              <a:rPr lang="nl-NL"/>
              <a:t>Mw. stopt direct met roken na stopadvies en onderneemt stappen om af te vallen.</a:t>
            </a:r>
          </a:p>
          <a:p>
            <a:pPr lvl="0"/>
            <a:r>
              <a:rPr lang="nl-NL"/>
              <a:t>Hr. geeft aan niet te willen stoppen met roken, alcoholconsumptie reduceren is moeilijk maar intentie is aanwezig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EE17C2-958A-4AB1-B87D-098A372521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Interventie</a:t>
            </a:r>
            <a:br>
              <a:rPr lang="nl-NL"/>
            </a:br>
            <a:r>
              <a:rPr lang="nl-NL"/>
              <a:t>mogelijkheden</a:t>
            </a:r>
            <a:br>
              <a:rPr lang="nl-NL"/>
            </a:br>
            <a:r>
              <a:rPr lang="nl-NL"/>
              <a:t>bij dit paar</a:t>
            </a:r>
          </a:p>
        </p:txBody>
      </p:sp>
      <p:sp>
        <p:nvSpPr>
          <p:cNvPr id="3" name="Tijdelijke aanduiding voor inhoud 6">
            <a:extLst>
              <a:ext uri="{FF2B5EF4-FFF2-40B4-BE49-F238E27FC236}">
                <a16:creationId xmlns:a16="http://schemas.microsoft.com/office/drawing/2014/main" xmlns="" id="{0EA0D7CA-A7BA-4A95-9F89-99180B2CE8F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b="1"/>
              <a:t>Suggesties:</a:t>
            </a:r>
          </a:p>
          <a:p>
            <a:pPr lvl="0"/>
            <a:r>
              <a:rPr lang="nl-NL"/>
              <a:t>Counseling eicelvitrificatie (zwangerschap kans / inzet technieken)</a:t>
            </a:r>
          </a:p>
          <a:p>
            <a:pPr lvl="0"/>
            <a:r>
              <a:rPr lang="nl-NL"/>
              <a:t>Inzetten motiverende gesprekstechnieken (stoppen met roken)</a:t>
            </a:r>
          </a:p>
          <a:p>
            <a:pPr lvl="0"/>
            <a:r>
              <a:rPr lang="nl-NL"/>
              <a:t>Hr. verwijzen naar HA ondersteuning stoppen met roken</a:t>
            </a:r>
          </a:p>
          <a:p>
            <a:pPr lvl="0"/>
            <a:r>
              <a:rPr lang="nl-NL"/>
              <a:t>Counseling eicelvitrificatie (zwangerschap kans / inzet technieken)</a:t>
            </a:r>
          </a:p>
          <a:p>
            <a:pPr lvl="0"/>
            <a:r>
              <a:rPr lang="nl-NL"/>
              <a:t>Evt. verwijzing naar het maatschappelijk werk i.v.m. invloed op relatie</a:t>
            </a:r>
          </a:p>
          <a:p>
            <a:pPr lvl="0"/>
            <a:endParaRPr lang="nl-NL"/>
          </a:p>
          <a:p>
            <a:pPr lvl="0"/>
            <a:endParaRPr lang="nl-NL"/>
          </a:p>
          <a:p>
            <a:pPr lvl="0"/>
            <a:endParaRPr lang="nl-NL"/>
          </a:p>
          <a:p>
            <a:pPr lvl="0"/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879E0F-D113-4B86-A889-8EC24FD9C21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Discussie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B190B89-6900-4370-AF58-AC0B610C758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ICSI met eicelvitrificatie op basis van morele bezwaren</a:t>
            </a:r>
          </a:p>
          <a:p>
            <a:pPr lvl="0"/>
            <a:r>
              <a:rPr lang="nl-NL"/>
              <a:t>Hr. blijft roken toch ICSI-behandeling</a:t>
            </a:r>
          </a:p>
          <a:p>
            <a:pPr lvl="0"/>
            <a:r>
              <a:rPr lang="nl-NL"/>
              <a:t>Relatie van het paar wordt/is kwetsbaar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TM03457475%5b%5bfn=Frame%5d%5d</Template>
  <TotalTime>82</TotalTime>
  <Words>188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 2</vt:lpstr>
      <vt:lpstr>Frame</vt:lpstr>
      <vt:lpstr>Paula de Boer  VS  Ziekenhuis Gelderse Vallei</vt:lpstr>
      <vt:lpstr>Casus</vt:lpstr>
      <vt:lpstr>Behandelplan</vt:lpstr>
      <vt:lpstr>Dilemma </vt:lpstr>
      <vt:lpstr>Interventie mogelijkheden bij dit paar</vt:lpstr>
      <vt:lpstr>Discussie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OATS en ROKEN</dc:title>
  <dc:creator>Paula de Boer</dc:creator>
  <cp:lastModifiedBy>Linda Sjouwerman</cp:lastModifiedBy>
  <cp:revision>7</cp:revision>
  <dcterms:created xsi:type="dcterms:W3CDTF">2017-09-18T20:06:27Z</dcterms:created>
  <dcterms:modified xsi:type="dcterms:W3CDTF">2017-09-27T20:22:17Z</dcterms:modified>
</cp:coreProperties>
</file>