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rdelaar, Marlies van" initials="KMv" lastIdx="11" clrIdx="0">
    <p:extLst>
      <p:ext uri="{19B8F6BF-5375-455C-9EA6-DF929625EA0E}">
        <p15:presenceInfo xmlns:p15="http://schemas.microsoft.com/office/powerpoint/2012/main" userId="S-1-5-21-1644491937-963894560-1417001333-11868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889"/>
    <a:srgbClr val="FFC015"/>
    <a:srgbClr val="00A195"/>
    <a:srgbClr val="0058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77" d="100"/>
          <a:sy n="77" d="100"/>
        </p:scale>
        <p:origin x="31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D728FB4-99CE-4F0C-B286-0FAD7C395E6E}" type="datetimeFigureOut">
              <a:rPr lang="nl-NL" smtClean="0"/>
              <a:t>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235562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D728FB4-99CE-4F0C-B286-0FAD7C395E6E}" type="datetimeFigureOut">
              <a:rPr lang="nl-NL" smtClean="0"/>
              <a:t>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181027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D728FB4-99CE-4F0C-B286-0FAD7C395E6E}" type="datetimeFigureOut">
              <a:rPr lang="nl-NL" smtClean="0"/>
              <a:t>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58714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D728FB4-99CE-4F0C-B286-0FAD7C395E6E}" type="datetimeFigureOut">
              <a:rPr lang="nl-NL" smtClean="0"/>
              <a:t>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332190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D728FB4-99CE-4F0C-B286-0FAD7C395E6E}" type="datetimeFigureOut">
              <a:rPr lang="nl-NL" smtClean="0"/>
              <a:t>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356188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D728FB4-99CE-4F0C-B286-0FAD7C395E6E}" type="datetimeFigureOut">
              <a:rPr lang="nl-NL" smtClean="0"/>
              <a:t>5-2-2020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5354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472381" y="3618442"/>
            <a:ext cx="2901255"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D728FB4-99CE-4F0C-B286-0FAD7C395E6E}" type="datetimeFigureOut">
              <a:rPr lang="nl-NL" smtClean="0"/>
              <a:t>5-2-2020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413125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3D728FB4-99CE-4F0C-B286-0FAD7C395E6E}" type="datetimeFigureOut">
              <a:rPr lang="nl-NL" smtClean="0"/>
              <a:t>5-2-2020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422589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28FB4-99CE-4F0C-B286-0FAD7C395E6E}" type="datetimeFigureOut">
              <a:rPr lang="nl-NL" smtClean="0"/>
              <a:t>5-2-2020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383335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3D728FB4-99CE-4F0C-B286-0FAD7C395E6E}" type="datetimeFigureOut">
              <a:rPr lang="nl-NL" smtClean="0"/>
              <a:t>5-2-2020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317104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3D728FB4-99CE-4F0C-B286-0FAD7C395E6E}" type="datetimeFigureOut">
              <a:rPr lang="nl-NL" smtClean="0"/>
              <a:t>5-2-2020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C8005A5-C65A-40D7-B9BB-7DDD60D389D3}" type="slidenum">
              <a:rPr lang="nl-NL" smtClean="0"/>
              <a:t>‹nr.›</a:t>
            </a:fld>
            <a:endParaRPr lang="nl-NL"/>
          </a:p>
        </p:txBody>
      </p:sp>
    </p:spTree>
    <p:extLst>
      <p:ext uri="{BB962C8B-B14F-4D97-AF65-F5344CB8AC3E}">
        <p14:creationId xmlns:p14="http://schemas.microsoft.com/office/powerpoint/2010/main" val="203665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D728FB4-99CE-4F0C-B286-0FAD7C395E6E}" type="datetimeFigureOut">
              <a:rPr lang="nl-NL" smtClean="0"/>
              <a:t>5-2-2020</a:t>
            </a:fld>
            <a:endParaRPr lang="nl-N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C8005A5-C65A-40D7-B9BB-7DDD60D389D3}" type="slidenum">
              <a:rPr lang="nl-NL" smtClean="0"/>
              <a:t>‹nr.›</a:t>
            </a:fld>
            <a:endParaRPr lang="nl-NL"/>
          </a:p>
        </p:txBody>
      </p:sp>
    </p:spTree>
    <p:extLst>
      <p:ext uri="{BB962C8B-B14F-4D97-AF65-F5344CB8AC3E}">
        <p14:creationId xmlns:p14="http://schemas.microsoft.com/office/powerpoint/2010/main" val="2193086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ukonnetwerk.nl/actueel/agenda/functiemix-vv/"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195"/>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F284EA08-73BF-4EF3-B948-DBA43684448C}"/>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6574"/>
                    </a14:imgEffect>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rot="21099675">
            <a:off x="-3665951" y="4248509"/>
            <a:ext cx="7761420" cy="7286222"/>
          </a:xfrm>
          <a:prstGeom prst="rect">
            <a:avLst/>
          </a:prstGeom>
          <a:effectLst>
            <a:reflection endPos="0" dist="50800" dir="5400000" sy="-100000" algn="bl" rotWithShape="0"/>
          </a:effectLst>
        </p:spPr>
      </p:pic>
      <p:sp>
        <p:nvSpPr>
          <p:cNvPr id="8" name="Tekstvak 7">
            <a:extLst>
              <a:ext uri="{FF2B5EF4-FFF2-40B4-BE49-F238E27FC236}">
                <a16:creationId xmlns:a16="http://schemas.microsoft.com/office/drawing/2014/main" id="{2B5DC4DF-7546-4D59-92A1-4D5BA79D0BA9}"/>
              </a:ext>
            </a:extLst>
          </p:cNvPr>
          <p:cNvSpPr txBox="1"/>
          <p:nvPr/>
        </p:nvSpPr>
        <p:spPr>
          <a:xfrm>
            <a:off x="0" y="338681"/>
            <a:ext cx="6858000" cy="2831544"/>
          </a:xfrm>
          <a:prstGeom prst="rect">
            <a:avLst/>
          </a:prstGeom>
          <a:noFill/>
        </p:spPr>
        <p:txBody>
          <a:bodyPr wrap="square" rtlCol="0">
            <a:spAutoFit/>
          </a:bodyPr>
          <a:lstStyle/>
          <a:p>
            <a:pPr algn="ctr"/>
            <a:r>
              <a:rPr lang="nl-NL" sz="5400" b="1" dirty="0">
                <a:solidFill>
                  <a:srgbClr val="FFC015"/>
                </a:solidFill>
                <a:latin typeface="Source Sans Pro" panose="020B0503030403020204" pitchFamily="34" charset="0"/>
              </a:rPr>
              <a:t>FUNCTIEMIX V&amp;V</a:t>
            </a:r>
          </a:p>
          <a:p>
            <a:pPr algn="ctr"/>
            <a:r>
              <a:rPr lang="nl-NL" sz="2000" b="1" i="1" dirty="0">
                <a:solidFill>
                  <a:srgbClr val="FFC015"/>
                </a:solidFill>
                <a:latin typeface="Source Sans Pro" panose="020B0503030403020204" pitchFamily="34" charset="0"/>
                <a:ea typeface="Source Sans Pro" panose="020B0503030403020204" pitchFamily="34" charset="0"/>
              </a:rPr>
              <a:t>Samenhang in de functies V&amp;V: opleidingsniveau 2-8</a:t>
            </a:r>
          </a:p>
          <a:p>
            <a:pPr algn="ctr"/>
            <a:endParaRPr lang="nl-NL" sz="2400" b="1" dirty="0">
              <a:solidFill>
                <a:srgbClr val="005889"/>
              </a:solidFill>
              <a:latin typeface="Source Sans Pro" panose="020B0503030403020204" pitchFamily="34" charset="0"/>
            </a:endParaRPr>
          </a:p>
          <a:p>
            <a:pPr algn="ctr"/>
            <a:r>
              <a:rPr lang="nl-NL" sz="2400" b="1" dirty="0">
                <a:solidFill>
                  <a:srgbClr val="005889"/>
                </a:solidFill>
                <a:latin typeface="Source Sans Pro" panose="020B0503030403020204" pitchFamily="34" charset="0"/>
              </a:rPr>
              <a:t>26 maart 2020, 12.30 - 16.30 uur</a:t>
            </a:r>
            <a:br>
              <a:rPr lang="nl-NL" sz="2400" b="1" dirty="0">
                <a:solidFill>
                  <a:srgbClr val="005889"/>
                </a:solidFill>
                <a:latin typeface="Source Sans Pro" panose="020B0503030403020204" pitchFamily="34" charset="0"/>
              </a:rPr>
            </a:br>
            <a:r>
              <a:rPr lang="nl-NL" sz="2400" b="1" dirty="0">
                <a:solidFill>
                  <a:srgbClr val="005889"/>
                </a:solidFill>
                <a:latin typeface="Source Sans Pro" panose="020B0503030403020204" pitchFamily="34" charset="0"/>
              </a:rPr>
              <a:t>Vergader- en conferentiecentrum Soeterbeeck </a:t>
            </a:r>
          </a:p>
          <a:p>
            <a:pPr algn="ctr"/>
            <a:r>
              <a:rPr lang="nl-NL" sz="1400" b="1" dirty="0">
                <a:solidFill>
                  <a:srgbClr val="005889"/>
                </a:solidFill>
                <a:latin typeface="Source Sans Pro" panose="020B0503030403020204" pitchFamily="34" charset="0"/>
              </a:rPr>
              <a:t>Elleboogstraat 2, 5352 LP Deursen-Dennenburg </a:t>
            </a:r>
          </a:p>
          <a:p>
            <a:endParaRPr lang="nl-NL" dirty="0"/>
          </a:p>
        </p:txBody>
      </p:sp>
      <p:sp>
        <p:nvSpPr>
          <p:cNvPr id="9" name="Rechthoek 8">
            <a:extLst>
              <a:ext uri="{FF2B5EF4-FFF2-40B4-BE49-F238E27FC236}">
                <a16:creationId xmlns:a16="http://schemas.microsoft.com/office/drawing/2014/main" id="{69ABAD5B-8E0F-492D-BDF7-BD832D92C394}"/>
              </a:ext>
            </a:extLst>
          </p:cNvPr>
          <p:cNvSpPr/>
          <p:nvPr/>
        </p:nvSpPr>
        <p:spPr>
          <a:xfrm>
            <a:off x="180004" y="1140498"/>
            <a:ext cx="6820339" cy="1200329"/>
          </a:xfrm>
          <a:prstGeom prst="rect">
            <a:avLst/>
          </a:prstGeom>
        </p:spPr>
        <p:txBody>
          <a:bodyPr wrap="square">
            <a:spAutoFit/>
          </a:bodyPr>
          <a:lstStyle/>
          <a:p>
            <a:endParaRPr lang="nl-NL" sz="2400" i="1" dirty="0">
              <a:solidFill>
                <a:srgbClr val="FFC015"/>
              </a:solidFill>
              <a:latin typeface="Source Sans Pro" panose="020B0503030403020204" pitchFamily="34" charset="0"/>
              <a:ea typeface="Source Sans Pro" panose="020B0503030403020204" pitchFamily="34" charset="0"/>
            </a:endParaRPr>
          </a:p>
          <a:p>
            <a:endParaRPr lang="nl-NL" sz="2400" i="1" dirty="0">
              <a:solidFill>
                <a:srgbClr val="FFC015"/>
              </a:solidFill>
              <a:latin typeface="Source Sans Pro" panose="020B0503030403020204" pitchFamily="34" charset="0"/>
              <a:ea typeface="Source Sans Pro" panose="020B0503030403020204" pitchFamily="34" charset="0"/>
            </a:endParaRPr>
          </a:p>
          <a:p>
            <a:endParaRPr lang="nl-NL" sz="2400" i="1" dirty="0">
              <a:solidFill>
                <a:srgbClr val="FFC015"/>
              </a:solidFill>
              <a:latin typeface="Source Sans Pro" panose="020B0503030403020204" pitchFamily="34" charset="0"/>
              <a:ea typeface="Source Sans Pro" panose="020B0503030403020204" pitchFamily="34" charset="0"/>
            </a:endParaRPr>
          </a:p>
        </p:txBody>
      </p:sp>
      <p:sp>
        <p:nvSpPr>
          <p:cNvPr id="10" name="Tekstvak 9">
            <a:extLst>
              <a:ext uri="{FF2B5EF4-FFF2-40B4-BE49-F238E27FC236}">
                <a16:creationId xmlns:a16="http://schemas.microsoft.com/office/drawing/2014/main" id="{2A001154-8240-42C6-8507-F5416D01C72C}"/>
              </a:ext>
            </a:extLst>
          </p:cNvPr>
          <p:cNvSpPr txBox="1"/>
          <p:nvPr/>
        </p:nvSpPr>
        <p:spPr>
          <a:xfrm>
            <a:off x="529242" y="2830031"/>
            <a:ext cx="5529338" cy="1292662"/>
          </a:xfrm>
          <a:prstGeom prst="rect">
            <a:avLst/>
          </a:prstGeom>
          <a:noFill/>
        </p:spPr>
        <p:txBody>
          <a:bodyPr wrap="square" rtlCol="0">
            <a:spAutoFit/>
          </a:bodyPr>
          <a:lstStyle/>
          <a:p>
            <a:r>
              <a:rPr lang="nl-NL" sz="2400" b="1" u="sng" dirty="0">
                <a:solidFill>
                  <a:srgbClr val="FFC015"/>
                </a:solidFill>
                <a:latin typeface="Source Sans Pro" panose="020B0503030403020204" pitchFamily="34" charset="0"/>
                <a:ea typeface="Source Sans Pro" panose="020B0503030403020204" pitchFamily="34" charset="0"/>
              </a:rPr>
              <a:t>Doel</a:t>
            </a:r>
          </a:p>
          <a:p>
            <a:r>
              <a:rPr lang="nl-NL" b="1" dirty="0">
                <a:solidFill>
                  <a:srgbClr val="005889"/>
                </a:solidFill>
                <a:latin typeface="Source Sans Pro" panose="020B0503030403020204" pitchFamily="34" charset="0"/>
              </a:rPr>
              <a:t>Samenhang creëren tussen de verschillende V&amp;V-functies in het verpleeghuis. En in het bijzonder een aantrekkelijke functie op hbo-niveau ontwikkelen.   </a:t>
            </a:r>
            <a:endParaRPr lang="nl-NL" b="1" dirty="0">
              <a:solidFill>
                <a:srgbClr val="005889"/>
              </a:solidFill>
              <a:latin typeface="Source Sans Pro" panose="020B0503030403020204" pitchFamily="34" charset="0"/>
              <a:ea typeface="Source Sans Pro" panose="020B0503030403020204" pitchFamily="34" charset="0"/>
            </a:endParaRPr>
          </a:p>
        </p:txBody>
      </p:sp>
      <p:sp>
        <p:nvSpPr>
          <p:cNvPr id="11" name="Tekstvak 10">
            <a:extLst>
              <a:ext uri="{FF2B5EF4-FFF2-40B4-BE49-F238E27FC236}">
                <a16:creationId xmlns:a16="http://schemas.microsoft.com/office/drawing/2014/main" id="{0B3754C3-F9A6-4343-A187-38F228BF205B}"/>
              </a:ext>
            </a:extLst>
          </p:cNvPr>
          <p:cNvSpPr txBox="1"/>
          <p:nvPr/>
        </p:nvSpPr>
        <p:spPr>
          <a:xfrm>
            <a:off x="529242" y="4473397"/>
            <a:ext cx="6106132" cy="1569660"/>
          </a:xfrm>
          <a:prstGeom prst="rect">
            <a:avLst/>
          </a:prstGeom>
          <a:noFill/>
        </p:spPr>
        <p:txBody>
          <a:bodyPr wrap="square" rtlCol="0">
            <a:spAutoFit/>
          </a:bodyPr>
          <a:lstStyle/>
          <a:p>
            <a:r>
              <a:rPr lang="nl-NL" sz="2400" b="1" u="sng" dirty="0">
                <a:solidFill>
                  <a:srgbClr val="FFC015"/>
                </a:solidFill>
                <a:latin typeface="Source Sans Pro" panose="020B0503030403020204" pitchFamily="34" charset="0"/>
                <a:ea typeface="Source Sans Pro" panose="020B0503030403020204" pitchFamily="34" charset="0"/>
              </a:rPr>
              <a:t>Doelgroep</a:t>
            </a:r>
          </a:p>
          <a:p>
            <a:pPr marL="285750" indent="-285750">
              <a:buFont typeface="Arial" panose="020B0604020202020204" pitchFamily="34" charset="0"/>
              <a:buChar char="•"/>
            </a:pPr>
            <a:r>
              <a:rPr lang="nl-NL" b="1" dirty="0">
                <a:solidFill>
                  <a:srgbClr val="005889"/>
                </a:solidFill>
                <a:latin typeface="Source Sans Pro" panose="020B0503030403020204" pitchFamily="34" charset="0"/>
              </a:rPr>
              <a:t>Bestuurders en managers vanuit zorg, HR en opleidingen</a:t>
            </a:r>
          </a:p>
          <a:p>
            <a:pPr marL="285750" indent="-285750">
              <a:buFont typeface="Arial" panose="020B0604020202020204" pitchFamily="34" charset="0"/>
              <a:buChar char="•"/>
            </a:pPr>
            <a:r>
              <a:rPr lang="nl-NL" b="1" dirty="0">
                <a:solidFill>
                  <a:srgbClr val="005889"/>
                </a:solidFill>
                <a:latin typeface="Source Sans Pro" panose="020B0503030403020204" pitchFamily="34" charset="0"/>
              </a:rPr>
              <a:t>verzorgenden, verpleegkundigen, verpleegkundig specialisten</a:t>
            </a:r>
          </a:p>
        </p:txBody>
      </p:sp>
      <p:sp>
        <p:nvSpPr>
          <p:cNvPr id="12" name="Tekstvak 11">
            <a:extLst>
              <a:ext uri="{FF2B5EF4-FFF2-40B4-BE49-F238E27FC236}">
                <a16:creationId xmlns:a16="http://schemas.microsoft.com/office/drawing/2014/main" id="{990C0A76-883C-4180-BF79-E32C406ACA8A}"/>
              </a:ext>
            </a:extLst>
          </p:cNvPr>
          <p:cNvSpPr txBox="1"/>
          <p:nvPr/>
        </p:nvSpPr>
        <p:spPr>
          <a:xfrm>
            <a:off x="566894" y="6168315"/>
            <a:ext cx="6106132" cy="1292662"/>
          </a:xfrm>
          <a:prstGeom prst="rect">
            <a:avLst/>
          </a:prstGeom>
          <a:noFill/>
        </p:spPr>
        <p:txBody>
          <a:bodyPr wrap="square" rtlCol="0">
            <a:spAutoFit/>
          </a:bodyPr>
          <a:lstStyle/>
          <a:p>
            <a:r>
              <a:rPr lang="nl-NL" sz="2400" b="1" u="sng" dirty="0">
                <a:solidFill>
                  <a:srgbClr val="FFC015"/>
                </a:solidFill>
                <a:latin typeface="Source Sans Pro" panose="020B0503030403020204" pitchFamily="34" charset="0"/>
              </a:rPr>
              <a:t>Aanmelden</a:t>
            </a:r>
          </a:p>
          <a:p>
            <a:pPr marL="285750" indent="-285750">
              <a:buFont typeface="Arial" panose="020B0604020202020204" pitchFamily="34" charset="0"/>
              <a:buChar char="•"/>
            </a:pPr>
            <a:r>
              <a:rPr lang="nl-NL" b="1" dirty="0">
                <a:solidFill>
                  <a:srgbClr val="005889"/>
                </a:solidFill>
                <a:latin typeface="Source Sans Pro" panose="020B0503030403020204" pitchFamily="34" charset="0"/>
              </a:rPr>
              <a:t>Klik </a:t>
            </a:r>
            <a:r>
              <a:rPr lang="nl-NL" b="1" dirty="0">
                <a:solidFill>
                  <a:srgbClr val="FF0000"/>
                </a:solidFill>
                <a:latin typeface="Source Sans Pro" panose="020B0503030403020204" pitchFamily="34" charset="0"/>
                <a:hlinkClick r:id="rId4">
                  <a:extLst>
                    <a:ext uri="{A12FA001-AC4F-418D-AE19-62706E023703}">
                      <ahyp:hlinkClr xmlns:ahyp="http://schemas.microsoft.com/office/drawing/2018/hyperlinkcolor" val="tx"/>
                    </a:ext>
                  </a:extLst>
                </a:hlinkClick>
              </a:rPr>
              <a:t>hier</a:t>
            </a:r>
            <a:r>
              <a:rPr lang="nl-NL" b="1" dirty="0">
                <a:solidFill>
                  <a:srgbClr val="005889"/>
                </a:solidFill>
                <a:latin typeface="Source Sans Pro" panose="020B0503030403020204" pitchFamily="34" charset="0"/>
              </a:rPr>
              <a:t> </a:t>
            </a:r>
          </a:p>
          <a:p>
            <a:pPr marL="285750" indent="-285750">
              <a:buFont typeface="Arial" panose="020B0604020202020204" pitchFamily="34" charset="0"/>
              <a:buChar char="•"/>
            </a:pPr>
            <a:r>
              <a:rPr lang="nl-NL" b="1" dirty="0">
                <a:solidFill>
                  <a:srgbClr val="005889"/>
                </a:solidFill>
                <a:latin typeface="Source Sans Pro" panose="020B0503030403020204" pitchFamily="34" charset="0"/>
              </a:rPr>
              <a:t>Deadline :  12 maart 2020</a:t>
            </a:r>
          </a:p>
          <a:p>
            <a:pPr marL="285750" indent="-285750">
              <a:buFont typeface="Arial" panose="020B0604020202020204" pitchFamily="34" charset="0"/>
              <a:buChar char="•"/>
            </a:pPr>
            <a:r>
              <a:rPr lang="nl-NL" b="1" dirty="0">
                <a:solidFill>
                  <a:srgbClr val="005889"/>
                </a:solidFill>
                <a:latin typeface="Source Sans Pro" panose="020B0503030403020204" pitchFamily="34" charset="0"/>
              </a:rPr>
              <a:t>Bijeenkomst is gratis</a:t>
            </a:r>
          </a:p>
        </p:txBody>
      </p:sp>
      <p:cxnSp>
        <p:nvCxnSpPr>
          <p:cNvPr id="17" name="Rechte verbindingslijn 16">
            <a:extLst>
              <a:ext uri="{FF2B5EF4-FFF2-40B4-BE49-F238E27FC236}">
                <a16:creationId xmlns:a16="http://schemas.microsoft.com/office/drawing/2014/main" id="{320A8FB2-751A-44DD-A611-2F9DC064AE5B}"/>
              </a:ext>
            </a:extLst>
          </p:cNvPr>
          <p:cNvCxnSpPr>
            <a:cxnSpLocks/>
          </p:cNvCxnSpPr>
          <p:nvPr/>
        </p:nvCxnSpPr>
        <p:spPr>
          <a:xfrm>
            <a:off x="184974" y="9406116"/>
            <a:ext cx="64880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Afbeelding 17">
            <a:extLst>
              <a:ext uri="{FF2B5EF4-FFF2-40B4-BE49-F238E27FC236}">
                <a16:creationId xmlns:a16="http://schemas.microsoft.com/office/drawing/2014/main" id="{D31492FF-C40E-4147-91DC-A75A63AB51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4384" y="9499361"/>
            <a:ext cx="962379" cy="311756"/>
          </a:xfrm>
          <a:prstGeom prst="rect">
            <a:avLst/>
          </a:prstGeom>
        </p:spPr>
      </p:pic>
      <p:sp>
        <p:nvSpPr>
          <p:cNvPr id="2" name="Rechthoek 1">
            <a:extLst>
              <a:ext uri="{FF2B5EF4-FFF2-40B4-BE49-F238E27FC236}">
                <a16:creationId xmlns:a16="http://schemas.microsoft.com/office/drawing/2014/main" id="{CFF0DADC-1D57-4C92-8891-D0A5F854A999}"/>
              </a:ext>
            </a:extLst>
          </p:cNvPr>
          <p:cNvSpPr/>
          <p:nvPr/>
        </p:nvSpPr>
        <p:spPr>
          <a:xfrm>
            <a:off x="566894" y="8036511"/>
            <a:ext cx="5491686" cy="923330"/>
          </a:xfrm>
          <a:prstGeom prst="rect">
            <a:avLst/>
          </a:prstGeom>
        </p:spPr>
        <p:txBody>
          <a:bodyPr wrap="square">
            <a:spAutoFit/>
          </a:bodyPr>
          <a:lstStyle/>
          <a:p>
            <a:r>
              <a:rPr lang="nl-NL" b="1" dirty="0">
                <a:solidFill>
                  <a:srgbClr val="FFC015"/>
                </a:solidFill>
                <a:latin typeface="Source Sans Pro" panose="020B0503030403020204" pitchFamily="34" charset="0"/>
              </a:rPr>
              <a:t>Accreditatie</a:t>
            </a:r>
          </a:p>
          <a:p>
            <a:r>
              <a:rPr lang="nl-NL" i="1" dirty="0">
                <a:solidFill>
                  <a:srgbClr val="005889"/>
                </a:solidFill>
              </a:rPr>
              <a:t>Is aangevraagd voor de registers verpleegkundigen en verpleegkundig specialisten</a:t>
            </a:r>
            <a:endParaRPr lang="nl-NL" i="1" dirty="0"/>
          </a:p>
        </p:txBody>
      </p:sp>
    </p:spTree>
    <p:extLst>
      <p:ext uri="{BB962C8B-B14F-4D97-AF65-F5344CB8AC3E}">
        <p14:creationId xmlns:p14="http://schemas.microsoft.com/office/powerpoint/2010/main" val="217618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195"/>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F284EA08-73BF-4EF3-B948-DBA43684448C}"/>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6574"/>
                    </a14:imgEffect>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rot="21099675">
            <a:off x="-3665951" y="4248509"/>
            <a:ext cx="7761420" cy="7286222"/>
          </a:xfrm>
          <a:prstGeom prst="rect">
            <a:avLst/>
          </a:prstGeom>
          <a:effectLst>
            <a:reflection endPos="0" dist="50800" dir="5400000" sy="-100000" algn="bl" rotWithShape="0"/>
          </a:effectLst>
        </p:spPr>
      </p:pic>
      <p:sp>
        <p:nvSpPr>
          <p:cNvPr id="13" name="Tekstvak 12">
            <a:extLst>
              <a:ext uri="{FF2B5EF4-FFF2-40B4-BE49-F238E27FC236}">
                <a16:creationId xmlns:a16="http://schemas.microsoft.com/office/drawing/2014/main" id="{F8A1247D-7594-4168-80FD-17F63F5BE8EB}"/>
              </a:ext>
            </a:extLst>
          </p:cNvPr>
          <p:cNvSpPr txBox="1"/>
          <p:nvPr/>
        </p:nvSpPr>
        <p:spPr>
          <a:xfrm>
            <a:off x="184974" y="183150"/>
            <a:ext cx="6488052" cy="707886"/>
          </a:xfrm>
          <a:prstGeom prst="rect">
            <a:avLst/>
          </a:prstGeom>
          <a:noFill/>
        </p:spPr>
        <p:txBody>
          <a:bodyPr wrap="square" rtlCol="0">
            <a:spAutoFit/>
          </a:bodyPr>
          <a:lstStyle/>
          <a:p>
            <a:pPr algn="ctr"/>
            <a:r>
              <a:rPr lang="nl-NL" sz="4000" b="1" dirty="0">
                <a:solidFill>
                  <a:srgbClr val="FFC015"/>
                </a:solidFill>
                <a:latin typeface="Source Sans Pro" panose="020B0503030403020204" pitchFamily="34" charset="0"/>
              </a:rPr>
              <a:t>FUNCTIEMIX V&amp;V</a:t>
            </a:r>
            <a:r>
              <a:rPr lang="nl-NL" sz="4000" b="1" dirty="0">
                <a:solidFill>
                  <a:srgbClr val="FFC015"/>
                </a:solidFill>
              </a:rPr>
              <a:t>	</a:t>
            </a:r>
            <a:endParaRPr lang="nl-NL" sz="2400" b="1" dirty="0">
              <a:solidFill>
                <a:srgbClr val="FFC015"/>
              </a:solidFill>
            </a:endParaRPr>
          </a:p>
        </p:txBody>
      </p:sp>
      <p:sp>
        <p:nvSpPr>
          <p:cNvPr id="2" name="Rechthoek 1">
            <a:extLst>
              <a:ext uri="{FF2B5EF4-FFF2-40B4-BE49-F238E27FC236}">
                <a16:creationId xmlns:a16="http://schemas.microsoft.com/office/drawing/2014/main" id="{A5191A56-36CB-4ACB-9F67-FCAE7F02F9B2}"/>
              </a:ext>
            </a:extLst>
          </p:cNvPr>
          <p:cNvSpPr/>
          <p:nvPr/>
        </p:nvSpPr>
        <p:spPr>
          <a:xfrm>
            <a:off x="70162" y="907659"/>
            <a:ext cx="6717675" cy="400110"/>
          </a:xfrm>
          <a:prstGeom prst="rect">
            <a:avLst/>
          </a:prstGeom>
        </p:spPr>
        <p:txBody>
          <a:bodyPr wrap="square">
            <a:spAutoFit/>
          </a:bodyPr>
          <a:lstStyle/>
          <a:p>
            <a:pPr algn="ctr"/>
            <a:r>
              <a:rPr lang="nl-NL" sz="2000" b="1" i="1" dirty="0">
                <a:solidFill>
                  <a:srgbClr val="FFC015"/>
                </a:solidFill>
                <a:latin typeface="Source Sans Pro" panose="020B0503030403020204" pitchFamily="34" charset="0"/>
                <a:ea typeface="Source Sans Pro" panose="020B0503030403020204" pitchFamily="34" charset="0"/>
              </a:rPr>
              <a:t>Samenhang in de functies V&amp;V: opleidingsniveau 2-8</a:t>
            </a:r>
          </a:p>
        </p:txBody>
      </p:sp>
      <p:sp>
        <p:nvSpPr>
          <p:cNvPr id="15" name="Tekstvak 14">
            <a:extLst>
              <a:ext uri="{FF2B5EF4-FFF2-40B4-BE49-F238E27FC236}">
                <a16:creationId xmlns:a16="http://schemas.microsoft.com/office/drawing/2014/main" id="{DCC4A007-ED5E-4D70-97E0-81C99BFBBA95}"/>
              </a:ext>
            </a:extLst>
          </p:cNvPr>
          <p:cNvSpPr txBox="1"/>
          <p:nvPr/>
        </p:nvSpPr>
        <p:spPr>
          <a:xfrm>
            <a:off x="560323" y="1583993"/>
            <a:ext cx="6227513" cy="7201972"/>
          </a:xfrm>
          <a:prstGeom prst="rect">
            <a:avLst/>
          </a:prstGeom>
          <a:noFill/>
        </p:spPr>
        <p:txBody>
          <a:bodyPr wrap="square" rtlCol="0">
            <a:spAutoFit/>
          </a:bodyPr>
          <a:lstStyle/>
          <a:p>
            <a:r>
              <a:rPr lang="nl-NL" sz="2400" b="1" dirty="0">
                <a:solidFill>
                  <a:srgbClr val="FFC015"/>
                </a:solidFill>
                <a:latin typeface="Source Sans Pro" panose="020B0503030403020204" pitchFamily="34" charset="0"/>
              </a:rPr>
              <a:t>Programma</a:t>
            </a:r>
            <a:endParaRPr lang="nl-NL" sz="1600" b="1" dirty="0">
              <a:solidFill>
                <a:srgbClr val="FFC015"/>
              </a:solidFill>
              <a:latin typeface="Source Sans Pro" panose="020B0503030403020204" pitchFamily="34" charset="0"/>
            </a:endParaRPr>
          </a:p>
          <a:p>
            <a:endParaRPr lang="nl-NL" b="1" dirty="0">
              <a:solidFill>
                <a:srgbClr val="005889"/>
              </a:solidFill>
              <a:latin typeface="Source Sans Pro" panose="020B0503030403020204" pitchFamily="34" charset="0"/>
            </a:endParaRPr>
          </a:p>
          <a:p>
            <a:r>
              <a:rPr lang="nl-NL" b="1" dirty="0">
                <a:solidFill>
                  <a:srgbClr val="005889"/>
                </a:solidFill>
                <a:latin typeface="Source Sans Pro" panose="020B0503030403020204" pitchFamily="34" charset="0"/>
              </a:rPr>
              <a:t>12.30: Inloop met lunch</a:t>
            </a:r>
          </a:p>
          <a:p>
            <a:r>
              <a:rPr lang="nl-NL" b="1" dirty="0">
                <a:solidFill>
                  <a:srgbClr val="005889"/>
                </a:solidFill>
                <a:latin typeface="Source Sans Pro" panose="020B0503030403020204" pitchFamily="34" charset="0"/>
              </a:rPr>
              <a:t>13.00 – 16.30:  programma</a:t>
            </a:r>
          </a:p>
          <a:p>
            <a:endParaRPr lang="nl-NL" b="1" dirty="0">
              <a:solidFill>
                <a:srgbClr val="005889"/>
              </a:solidFill>
              <a:latin typeface="Source Sans Pro" panose="020B0503030403020204" pitchFamily="34" charset="0"/>
            </a:endParaRPr>
          </a:p>
          <a:p>
            <a:pPr defTabSz="360363"/>
            <a:r>
              <a:rPr lang="nl-NL" b="1" dirty="0">
                <a:solidFill>
                  <a:srgbClr val="005889"/>
                </a:solidFill>
                <a:latin typeface="Source Sans Pro" panose="020B0503030403020204" pitchFamily="34" charset="0"/>
              </a:rPr>
              <a:t>De impact van de veranderende zorg op het leerlandschap</a:t>
            </a:r>
          </a:p>
          <a:p>
            <a:pPr marL="169863" lvl="1" indent="-169863" defTabSz="360363"/>
            <a:r>
              <a:rPr lang="nl-NL" dirty="0">
                <a:solidFill>
                  <a:srgbClr val="005889"/>
                </a:solidFill>
                <a:latin typeface="Source Sans Pro" panose="020B0503030403020204" pitchFamily="34" charset="0"/>
              </a:rPr>
              <a:t>	</a:t>
            </a:r>
            <a:r>
              <a:rPr lang="nl-NL" i="1" dirty="0">
                <a:solidFill>
                  <a:srgbClr val="005889"/>
                </a:solidFill>
                <a:latin typeface="Source Sans Pro" panose="020B0503030403020204" pitchFamily="34" charset="0"/>
              </a:rPr>
              <a:t>Hester Vermeulen, hoogleraar Verplegingswetenschap</a:t>
            </a:r>
          </a:p>
          <a:p>
            <a:pPr defTabSz="360363"/>
            <a:endParaRPr lang="nl-NL" b="1" dirty="0">
              <a:solidFill>
                <a:srgbClr val="005889"/>
              </a:solidFill>
              <a:latin typeface="Source Sans Pro" panose="020B0503030403020204" pitchFamily="34" charset="0"/>
            </a:endParaRPr>
          </a:p>
          <a:p>
            <a:pPr defTabSz="360363"/>
            <a:r>
              <a:rPr lang="nl-NL" b="1" dirty="0">
                <a:solidFill>
                  <a:srgbClr val="005889"/>
                </a:solidFill>
                <a:latin typeface="Source Sans Pro" panose="020B0503030403020204" pitchFamily="34" charset="0"/>
              </a:rPr>
              <a:t>De rol en meerwaarde van alle functies in de V&amp;V</a:t>
            </a:r>
          </a:p>
          <a:p>
            <a:pPr marL="169863" lvl="1" indent="-169863" defTabSz="360363"/>
            <a:r>
              <a:rPr lang="nl-NL" dirty="0">
                <a:solidFill>
                  <a:srgbClr val="005889"/>
                </a:solidFill>
                <a:latin typeface="Source Sans Pro" panose="020B0503030403020204" pitchFamily="34" charset="0"/>
              </a:rPr>
              <a:t>	</a:t>
            </a:r>
            <a:r>
              <a:rPr lang="nl-NL" i="1" dirty="0">
                <a:solidFill>
                  <a:srgbClr val="005889"/>
                </a:solidFill>
                <a:latin typeface="Source Sans Pro" panose="020B0503030403020204" pitchFamily="34" charset="0"/>
              </a:rPr>
              <a:t>Anke Huizenga, bestuurder </a:t>
            </a:r>
            <a:r>
              <a:rPr lang="nl-NL" i="1" dirty="0" err="1">
                <a:solidFill>
                  <a:srgbClr val="005889"/>
                </a:solidFill>
                <a:latin typeface="Source Sans Pro" panose="020B0503030403020204" pitchFamily="34" charset="0"/>
              </a:rPr>
              <a:t>ZuidOostZorg</a:t>
            </a:r>
            <a:endParaRPr lang="nl-NL" i="1" dirty="0">
              <a:solidFill>
                <a:srgbClr val="005889"/>
              </a:solidFill>
              <a:latin typeface="Source Sans Pro" panose="020B0503030403020204" pitchFamily="34" charset="0"/>
            </a:endParaRPr>
          </a:p>
          <a:p>
            <a:pPr defTabSz="360363"/>
            <a:endParaRPr lang="nl-NL" b="1" dirty="0">
              <a:solidFill>
                <a:srgbClr val="005889"/>
              </a:solidFill>
              <a:latin typeface="Source Sans Pro" panose="020B0503030403020204" pitchFamily="34" charset="0"/>
            </a:endParaRPr>
          </a:p>
          <a:p>
            <a:pPr defTabSz="360363"/>
            <a:r>
              <a:rPr lang="nl-NL" b="1" dirty="0">
                <a:solidFill>
                  <a:srgbClr val="005889"/>
                </a:solidFill>
                <a:latin typeface="Source Sans Pro" panose="020B0503030403020204" pitchFamily="34" charset="0"/>
              </a:rPr>
              <a:t>De overlap tussen V&amp;V functies</a:t>
            </a:r>
          </a:p>
          <a:p>
            <a:pPr marL="169863" lvl="1" indent="-169863" defTabSz="360363"/>
            <a:r>
              <a:rPr lang="nl-NL" dirty="0">
                <a:solidFill>
                  <a:srgbClr val="005889"/>
                </a:solidFill>
                <a:latin typeface="Source Sans Pro" panose="020B0503030403020204" pitchFamily="34" charset="0"/>
              </a:rPr>
              <a:t>	</a:t>
            </a:r>
            <a:r>
              <a:rPr lang="nl-NL" i="1" dirty="0">
                <a:solidFill>
                  <a:srgbClr val="005889"/>
                </a:solidFill>
                <a:latin typeface="Source Sans Pro" panose="020B0503030403020204" pitchFamily="34" charset="0"/>
              </a:rPr>
              <a:t>Lieke van Lith, manager zorg, </a:t>
            </a:r>
            <a:r>
              <a:rPr lang="nl-NL" i="1" dirty="0" err="1">
                <a:solidFill>
                  <a:srgbClr val="005889"/>
                </a:solidFill>
                <a:latin typeface="Source Sans Pro" panose="020B0503030403020204" pitchFamily="34" charset="0"/>
              </a:rPr>
              <a:t>Lyvore</a:t>
            </a:r>
            <a:endParaRPr lang="nl-NL" i="1" dirty="0">
              <a:solidFill>
                <a:srgbClr val="005889"/>
              </a:solidFill>
              <a:latin typeface="Source Sans Pro" panose="020B0503030403020204" pitchFamily="34" charset="0"/>
            </a:endParaRPr>
          </a:p>
          <a:p>
            <a:pPr marL="0" lvl="1"/>
            <a:endParaRPr lang="nl-NL" b="1" dirty="0">
              <a:solidFill>
                <a:srgbClr val="005889"/>
              </a:solidFill>
              <a:latin typeface="Source Sans Pro" panose="020B0503030403020204" pitchFamily="34" charset="0"/>
            </a:endParaRPr>
          </a:p>
          <a:p>
            <a:pPr marL="0" lvl="1"/>
            <a:r>
              <a:rPr lang="nl-NL" b="1" dirty="0" err="1">
                <a:solidFill>
                  <a:srgbClr val="005889"/>
                </a:solidFill>
                <a:latin typeface="Source Sans Pro" panose="020B0503030403020204" pitchFamily="34" charset="0"/>
              </a:rPr>
              <a:t>Pitches</a:t>
            </a:r>
            <a:r>
              <a:rPr lang="nl-NL" b="1" dirty="0">
                <a:solidFill>
                  <a:srgbClr val="005889"/>
                </a:solidFill>
                <a:latin typeface="Source Sans Pro" panose="020B0503030403020204" pitchFamily="34" charset="0"/>
              </a:rPr>
              <a:t> 2020: goede voorbeelden</a:t>
            </a:r>
          </a:p>
          <a:p>
            <a:pPr marL="363538" lvl="1" indent="-363538" defTabSz="360363">
              <a:buFont typeface="Arial" panose="020B0604020202020204" pitchFamily="34" charset="0"/>
              <a:buChar char="•"/>
            </a:pPr>
            <a:r>
              <a:rPr lang="nl-NL" i="1" dirty="0">
                <a:solidFill>
                  <a:srgbClr val="005889"/>
                </a:solidFill>
                <a:latin typeface="Source Sans Pro" panose="020B0503030403020204" pitchFamily="34" charset="0"/>
              </a:rPr>
              <a:t>de hbo-verpleegkundige 2020 </a:t>
            </a:r>
          </a:p>
          <a:p>
            <a:pPr marL="363538" lvl="1" indent="-363538" defTabSz="360363">
              <a:buFont typeface="Arial" panose="020B0604020202020204" pitchFamily="34" charset="0"/>
              <a:buChar char="•"/>
            </a:pPr>
            <a:r>
              <a:rPr lang="nl-NL" i="1" dirty="0">
                <a:solidFill>
                  <a:srgbClr val="005889"/>
                </a:solidFill>
                <a:latin typeface="Source Sans Pro" panose="020B0503030403020204" pitchFamily="34" charset="0"/>
              </a:rPr>
              <a:t>de verpleegassistent 2020, verzorgende 2020, verpleegkundige 2020 en de verpleegkundig specialist 2020</a:t>
            </a:r>
          </a:p>
          <a:p>
            <a:pPr marL="363538" lvl="1" indent="-363538" defTabSz="360363">
              <a:buFont typeface="Arial" panose="020B0604020202020204" pitchFamily="34" charset="0"/>
              <a:buChar char="•"/>
            </a:pPr>
            <a:endParaRPr lang="nl-NL" b="1" dirty="0">
              <a:solidFill>
                <a:srgbClr val="005889"/>
              </a:solidFill>
              <a:latin typeface="Source Sans Pro" panose="020B0503030403020204" pitchFamily="34" charset="0"/>
            </a:endParaRPr>
          </a:p>
          <a:p>
            <a:pPr marL="0" lvl="1"/>
            <a:r>
              <a:rPr lang="nl-NL" b="1" dirty="0">
                <a:solidFill>
                  <a:srgbClr val="005889"/>
                </a:solidFill>
                <a:latin typeface="Source Sans Pro" panose="020B0503030403020204" pitchFamily="34" charset="0"/>
              </a:rPr>
              <a:t>Discussie</a:t>
            </a:r>
          </a:p>
          <a:p>
            <a:pPr marL="342900" lvl="1" indent="-342900">
              <a:buFont typeface="Arial" panose="020B0604020202020204" pitchFamily="34" charset="0"/>
              <a:buChar char="•"/>
            </a:pPr>
            <a:r>
              <a:rPr lang="nl-NL" dirty="0">
                <a:solidFill>
                  <a:srgbClr val="005889"/>
                </a:solidFill>
                <a:latin typeface="Source Sans Pro" panose="020B0503030403020204" pitchFamily="34" charset="0"/>
              </a:rPr>
              <a:t>Samenhang in V&amp;V functies: hoe?</a:t>
            </a:r>
          </a:p>
          <a:p>
            <a:pPr marL="342900" lvl="1" indent="-342900">
              <a:buFont typeface="Arial" panose="020B0604020202020204" pitchFamily="34" charset="0"/>
              <a:buChar char="•"/>
            </a:pPr>
            <a:r>
              <a:rPr lang="nl-NL" dirty="0">
                <a:solidFill>
                  <a:srgbClr val="005889"/>
                </a:solidFill>
                <a:latin typeface="Source Sans Pro" panose="020B0503030403020204" pitchFamily="34" charset="0"/>
              </a:rPr>
              <a:t>Aantrekkelijke functieprofiel  hbo-verpleegkundige: hoe </a:t>
            </a:r>
          </a:p>
          <a:p>
            <a:pPr marL="0" lvl="1" defTabSz="355600"/>
            <a:r>
              <a:rPr lang="nl-NL" dirty="0">
                <a:solidFill>
                  <a:srgbClr val="005889"/>
                </a:solidFill>
                <a:latin typeface="Source Sans Pro" panose="020B0503030403020204" pitchFamily="34" charset="0"/>
              </a:rPr>
              <a:t>	ziet dat eruit?</a:t>
            </a:r>
          </a:p>
          <a:p>
            <a:endParaRPr lang="nl-NL" sz="2400" b="1" dirty="0">
              <a:solidFill>
                <a:srgbClr val="FFC015"/>
              </a:solidFill>
              <a:latin typeface="Source Sans Pro" panose="020B0503030403020204" pitchFamily="34" charset="0"/>
            </a:endParaRPr>
          </a:p>
          <a:p>
            <a:pPr marL="457200" lvl="2" indent="-457200"/>
            <a:r>
              <a:rPr lang="nl-NL" dirty="0">
                <a:solidFill>
                  <a:srgbClr val="005889"/>
                </a:solidFill>
                <a:latin typeface="Source Sans Pro" panose="020B0503030403020204" pitchFamily="34" charset="0"/>
              </a:rPr>
              <a:t> </a:t>
            </a:r>
          </a:p>
        </p:txBody>
      </p:sp>
      <p:cxnSp>
        <p:nvCxnSpPr>
          <p:cNvPr id="18" name="Rechte verbindingslijn 17">
            <a:extLst>
              <a:ext uri="{FF2B5EF4-FFF2-40B4-BE49-F238E27FC236}">
                <a16:creationId xmlns:a16="http://schemas.microsoft.com/office/drawing/2014/main" id="{6438DFAC-5677-4684-B651-3E0C58D7F4AA}"/>
              </a:ext>
            </a:extLst>
          </p:cNvPr>
          <p:cNvCxnSpPr>
            <a:cxnSpLocks/>
          </p:cNvCxnSpPr>
          <p:nvPr/>
        </p:nvCxnSpPr>
        <p:spPr>
          <a:xfrm>
            <a:off x="184974" y="9406116"/>
            <a:ext cx="64880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Afbeelding 18">
            <a:extLst>
              <a:ext uri="{FF2B5EF4-FFF2-40B4-BE49-F238E27FC236}">
                <a16:creationId xmlns:a16="http://schemas.microsoft.com/office/drawing/2014/main" id="{731163C7-9CF7-4A9D-9DE4-388E8C16AF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4384" y="9499361"/>
            <a:ext cx="962379" cy="311756"/>
          </a:xfrm>
          <a:prstGeom prst="rect">
            <a:avLst/>
          </a:prstGeom>
        </p:spPr>
      </p:pic>
    </p:spTree>
    <p:extLst>
      <p:ext uri="{BB962C8B-B14F-4D97-AF65-F5344CB8AC3E}">
        <p14:creationId xmlns:p14="http://schemas.microsoft.com/office/powerpoint/2010/main" val="231965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3349C48-E4B8-4ADB-8952-BD15ED2D2893}"/>
              </a:ext>
            </a:extLst>
          </p:cNvPr>
          <p:cNvSpPr txBox="1"/>
          <p:nvPr/>
        </p:nvSpPr>
        <p:spPr>
          <a:xfrm>
            <a:off x="184974" y="183150"/>
            <a:ext cx="6488052" cy="707886"/>
          </a:xfrm>
          <a:prstGeom prst="rect">
            <a:avLst/>
          </a:prstGeom>
          <a:noFill/>
        </p:spPr>
        <p:txBody>
          <a:bodyPr wrap="square" rtlCol="0">
            <a:spAutoFit/>
          </a:bodyPr>
          <a:lstStyle/>
          <a:p>
            <a:pPr algn="ctr"/>
            <a:r>
              <a:rPr lang="nl-NL" sz="4000" b="1" dirty="0">
                <a:solidFill>
                  <a:srgbClr val="FFC015"/>
                </a:solidFill>
                <a:latin typeface="Source Sans Pro" panose="020B0503030403020204" pitchFamily="34" charset="0"/>
              </a:rPr>
              <a:t>FUNCTIEMIX V&amp;V</a:t>
            </a:r>
            <a:r>
              <a:rPr lang="nl-NL" sz="4000" b="1" dirty="0">
                <a:solidFill>
                  <a:srgbClr val="FFC015"/>
                </a:solidFill>
              </a:rPr>
              <a:t>	</a:t>
            </a:r>
            <a:endParaRPr lang="nl-NL" sz="2400" b="1" dirty="0">
              <a:solidFill>
                <a:srgbClr val="FFC015"/>
              </a:solidFill>
            </a:endParaRPr>
          </a:p>
        </p:txBody>
      </p:sp>
      <p:sp>
        <p:nvSpPr>
          <p:cNvPr id="5" name="Rechthoek 4">
            <a:extLst>
              <a:ext uri="{FF2B5EF4-FFF2-40B4-BE49-F238E27FC236}">
                <a16:creationId xmlns:a16="http://schemas.microsoft.com/office/drawing/2014/main" id="{6A075AAB-2394-4375-83EC-86F059E80EEA}"/>
              </a:ext>
            </a:extLst>
          </p:cNvPr>
          <p:cNvSpPr/>
          <p:nvPr/>
        </p:nvSpPr>
        <p:spPr>
          <a:xfrm>
            <a:off x="0" y="891036"/>
            <a:ext cx="6673026" cy="400110"/>
          </a:xfrm>
          <a:prstGeom prst="rect">
            <a:avLst/>
          </a:prstGeom>
        </p:spPr>
        <p:txBody>
          <a:bodyPr wrap="square">
            <a:spAutoFit/>
          </a:bodyPr>
          <a:lstStyle/>
          <a:p>
            <a:pPr algn="ctr"/>
            <a:r>
              <a:rPr lang="nl-NL" sz="2000" b="1" i="1" dirty="0">
                <a:solidFill>
                  <a:srgbClr val="005889"/>
                </a:solidFill>
                <a:latin typeface="Source Sans Pro" panose="020B0503030403020204" pitchFamily="34" charset="0"/>
                <a:ea typeface="Source Sans Pro" panose="020B0503030403020204" pitchFamily="34" charset="0"/>
              </a:rPr>
              <a:t>Samenhang in functies V&amp;V: opleidingsniveau 2-8</a:t>
            </a:r>
          </a:p>
        </p:txBody>
      </p:sp>
      <p:cxnSp>
        <p:nvCxnSpPr>
          <p:cNvPr id="8" name="Rechte verbindingslijn 7">
            <a:extLst>
              <a:ext uri="{FF2B5EF4-FFF2-40B4-BE49-F238E27FC236}">
                <a16:creationId xmlns:a16="http://schemas.microsoft.com/office/drawing/2014/main" id="{CD48E029-6850-47F8-8A7A-B9B06FE50D97}"/>
              </a:ext>
            </a:extLst>
          </p:cNvPr>
          <p:cNvCxnSpPr>
            <a:cxnSpLocks/>
          </p:cNvCxnSpPr>
          <p:nvPr/>
        </p:nvCxnSpPr>
        <p:spPr>
          <a:xfrm>
            <a:off x="184974" y="9406116"/>
            <a:ext cx="6488052" cy="0"/>
          </a:xfrm>
          <a:prstGeom prst="line">
            <a:avLst/>
          </a:prstGeom>
          <a:ln w="19050">
            <a:solidFill>
              <a:srgbClr val="005889"/>
            </a:solidFill>
          </a:ln>
        </p:spPr>
        <p:style>
          <a:lnRef idx="1">
            <a:schemeClr val="accent1"/>
          </a:lnRef>
          <a:fillRef idx="0">
            <a:schemeClr val="accent1"/>
          </a:fillRef>
          <a:effectRef idx="0">
            <a:schemeClr val="accent1"/>
          </a:effectRef>
          <a:fontRef idx="minor">
            <a:schemeClr val="tx1"/>
          </a:fontRef>
        </p:style>
      </p:cxnSp>
      <p:pic>
        <p:nvPicPr>
          <p:cNvPr id="11" name="Afbeelding 10">
            <a:extLst>
              <a:ext uri="{FF2B5EF4-FFF2-40B4-BE49-F238E27FC236}">
                <a16:creationId xmlns:a16="http://schemas.microsoft.com/office/drawing/2014/main" id="{00FBA7B6-DCAA-4783-A2C1-D8EB7B144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3834" y="9526611"/>
            <a:ext cx="886014" cy="285771"/>
          </a:xfrm>
          <a:prstGeom prst="rect">
            <a:avLst/>
          </a:prstGeom>
        </p:spPr>
      </p:pic>
      <p:sp>
        <p:nvSpPr>
          <p:cNvPr id="2" name="Rechthoek 1">
            <a:extLst>
              <a:ext uri="{FF2B5EF4-FFF2-40B4-BE49-F238E27FC236}">
                <a16:creationId xmlns:a16="http://schemas.microsoft.com/office/drawing/2014/main" id="{4AE07ED1-3B97-4180-BCCD-5B4EE3841B1A}"/>
              </a:ext>
            </a:extLst>
          </p:cNvPr>
          <p:cNvSpPr/>
          <p:nvPr/>
        </p:nvSpPr>
        <p:spPr>
          <a:xfrm>
            <a:off x="233620" y="1990073"/>
            <a:ext cx="6488052" cy="5663089"/>
          </a:xfrm>
          <a:prstGeom prst="rect">
            <a:avLst/>
          </a:prstGeom>
        </p:spPr>
        <p:txBody>
          <a:bodyPr wrap="square">
            <a:spAutoFit/>
          </a:bodyPr>
          <a:lstStyle/>
          <a:p>
            <a:r>
              <a:rPr lang="nl-NL" sz="2000" b="1" dirty="0">
                <a:solidFill>
                  <a:srgbClr val="FFC015"/>
                </a:solidFill>
                <a:latin typeface="Source Sans Pro" panose="020B0503030403020204" pitchFamily="34" charset="0"/>
              </a:rPr>
              <a:t>ACHTERGRONDINFORMATIE</a:t>
            </a:r>
          </a:p>
          <a:p>
            <a:endParaRPr lang="nl-NL" sz="3200" b="1" dirty="0">
              <a:solidFill>
                <a:srgbClr val="FFC015"/>
              </a:solidFill>
              <a:latin typeface="Source Sans Pro" panose="020B0503030403020204" pitchFamily="34" charset="0"/>
            </a:endParaRPr>
          </a:p>
          <a:p>
            <a:r>
              <a:rPr lang="nl-NL" b="1" dirty="0">
                <a:solidFill>
                  <a:srgbClr val="FFC015"/>
                </a:solidFill>
                <a:latin typeface="Source Sans Pro" panose="020B0503030403020204" pitchFamily="34" charset="0"/>
              </a:rPr>
              <a:t>UKON-expertteam V&amp;V</a:t>
            </a:r>
          </a:p>
          <a:p>
            <a:r>
              <a:rPr lang="nl-NL" sz="1600" dirty="0">
                <a:solidFill>
                  <a:srgbClr val="005889"/>
                </a:solidFill>
                <a:latin typeface="Source Sans Pro" panose="020B0503030403020204" pitchFamily="34" charset="0"/>
              </a:rPr>
              <a:t>Initiatiefnemer van deze netwerkbijeenkomst is het UKON-expertteam V&amp;V dat bestaat uit verzorgenden, (hbo) verpleegkundigen en verpleegkundig specialisten. Het expertteam heeft een startdocument geschreven met het doel stakeholders te informeren en enthousiasmeren over de functie van de hbo-verpleegkundige.</a:t>
            </a:r>
          </a:p>
          <a:p>
            <a:endParaRPr lang="nl-NL" dirty="0">
              <a:solidFill>
                <a:srgbClr val="005889"/>
              </a:solidFill>
              <a:latin typeface="Source Sans Pro" panose="020B0503030403020204" pitchFamily="34" charset="0"/>
            </a:endParaRPr>
          </a:p>
          <a:p>
            <a:r>
              <a:rPr lang="nl-NL" b="1" dirty="0">
                <a:solidFill>
                  <a:srgbClr val="FFC015"/>
                </a:solidFill>
                <a:latin typeface="Source Sans Pro" panose="020B0503030403020204" pitchFamily="34" charset="0"/>
              </a:rPr>
              <a:t>Aanleiding</a:t>
            </a:r>
          </a:p>
          <a:p>
            <a:r>
              <a:rPr lang="nl-NL" sz="1600" dirty="0">
                <a:solidFill>
                  <a:srgbClr val="005889"/>
                </a:solidFill>
                <a:latin typeface="Source Sans Pro" panose="020B0503030403020204" pitchFamily="34" charset="0"/>
              </a:rPr>
              <a:t>De aanleiding voor deze netwerkbijeenkomst waren de specifieke vragen over de hbo-verpleegkundige. Verbeteren en innoveren van het primair proces is de focus van deze professional. Echter, zeven van de vijftien UKON-zorgorganisaties blijken geen aparte hbo-functieomschrijving te hebben. Hoe kan de hbo-verpleegkundige het beste ingezet worden? En hoe kan je die boeien en binden? Studies laten zien, dat het extra toevoegen van een functie pas werkt, indien die functie afgestemd is op de andere aanwezige V&amp;V-functies. Dat leidde tot het inzicht dat er samenhang moet komen in de hele lijn van de functiemix V&amp;V.  Op deze middag presenteren we een concept van rol en functie van de hbo-verpleegkundige in het verpleeghuis. </a:t>
            </a:r>
            <a:endParaRPr lang="nl-NL" sz="1600" dirty="0">
              <a:solidFill>
                <a:srgbClr val="005889"/>
              </a:solidFill>
              <a:highlight>
                <a:srgbClr val="FFFF00"/>
              </a:highlight>
              <a:latin typeface="Source Sans Pro" panose="020B0503030403020204" pitchFamily="34" charset="0"/>
            </a:endParaRPr>
          </a:p>
        </p:txBody>
      </p:sp>
    </p:spTree>
    <p:extLst>
      <p:ext uri="{BB962C8B-B14F-4D97-AF65-F5344CB8AC3E}">
        <p14:creationId xmlns:p14="http://schemas.microsoft.com/office/powerpoint/2010/main" val="224878269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305</Words>
  <Application>Microsoft Office PowerPoint</Application>
  <PresentationFormat>A4 (210 x 297 mm)</PresentationFormat>
  <Paragraphs>52</Paragraphs>
  <Slides>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Arial</vt:lpstr>
      <vt:lpstr>Calibri</vt:lpstr>
      <vt:lpstr>Calibri Light</vt:lpstr>
      <vt:lpstr>Source Sans Pro</vt:lpstr>
      <vt:lpstr>Kantoorthema</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Mulder, Oshra</dc:creator>
  <cp:lastModifiedBy>Persoon, Anke</cp:lastModifiedBy>
  <cp:revision>31</cp:revision>
  <dcterms:created xsi:type="dcterms:W3CDTF">2019-12-31T10:27:49Z</dcterms:created>
  <dcterms:modified xsi:type="dcterms:W3CDTF">2020-02-05T14:18:05Z</dcterms:modified>
</cp:coreProperties>
</file>