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5"/>
  </p:notesMasterIdLst>
  <p:handoutMasterIdLst>
    <p:handoutMasterId r:id="rId36"/>
  </p:handoutMasterIdLst>
  <p:sldIdLst>
    <p:sldId id="256" r:id="rId2"/>
    <p:sldId id="309" r:id="rId3"/>
    <p:sldId id="308" r:id="rId4"/>
    <p:sldId id="329" r:id="rId5"/>
    <p:sldId id="258" r:id="rId6"/>
    <p:sldId id="288" r:id="rId7"/>
    <p:sldId id="306" r:id="rId8"/>
    <p:sldId id="313" r:id="rId9"/>
    <p:sldId id="257" r:id="rId10"/>
    <p:sldId id="267" r:id="rId11"/>
    <p:sldId id="263" r:id="rId12"/>
    <p:sldId id="266" r:id="rId13"/>
    <p:sldId id="310" r:id="rId14"/>
    <p:sldId id="311" r:id="rId15"/>
    <p:sldId id="317" r:id="rId16"/>
    <p:sldId id="318" r:id="rId17"/>
    <p:sldId id="319" r:id="rId18"/>
    <p:sldId id="320" r:id="rId19"/>
    <p:sldId id="324" r:id="rId20"/>
    <p:sldId id="326" r:id="rId21"/>
    <p:sldId id="321" r:id="rId22"/>
    <p:sldId id="323" r:id="rId23"/>
    <p:sldId id="312" r:id="rId24"/>
    <p:sldId id="315" r:id="rId25"/>
    <p:sldId id="327" r:id="rId26"/>
    <p:sldId id="296" r:id="rId27"/>
    <p:sldId id="291" r:id="rId28"/>
    <p:sldId id="294" r:id="rId29"/>
    <p:sldId id="290" r:id="rId30"/>
    <p:sldId id="293" r:id="rId31"/>
    <p:sldId id="295" r:id="rId32"/>
    <p:sldId id="264" r:id="rId33"/>
    <p:sldId id="328" r:id="rId34"/>
  </p:sldIdLst>
  <p:sldSz cx="9144000" cy="6858000" type="screen4x3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612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140" autoAdjust="0"/>
    <p:restoredTop sz="81714" autoAdjust="0"/>
  </p:normalViewPr>
  <p:slideViewPr>
    <p:cSldViewPr>
      <p:cViewPr varScale="1">
        <p:scale>
          <a:sx n="91" d="100"/>
          <a:sy n="91" d="100"/>
        </p:scale>
        <p:origin x="1350" y="90"/>
      </p:cViewPr>
      <p:guideLst>
        <p:guide orient="horz" pos="2160"/>
        <p:guide pos="612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101" d="100"/>
          <a:sy n="101" d="100"/>
        </p:scale>
        <p:origin x="-3576" y="-10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datum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DB69970-E91F-4D30-AC1A-5AC4CF8109D8}" type="datetimeFigureOut">
              <a:rPr lang="nl-NL" smtClean="0"/>
              <a:pPr/>
              <a:t>02-11-2018</a:t>
            </a:fld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E33099B-9922-4658-A4C2-820109B8F385}" type="slidenum">
              <a:rPr lang="nl-NL" smtClean="0"/>
              <a:pPr/>
              <a:t>‹nr.›</a:t>
            </a:fld>
            <a:endParaRPr lang="nl-NL"/>
          </a:p>
        </p:txBody>
      </p:sp>
      <p:sp>
        <p:nvSpPr>
          <p:cNvPr id="6" name="Tijdelijke aanduiding voor koptekst 5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E3B9A79-83F8-4BA5-B130-BE1C2FE3761F}" type="datetimeFigureOut">
              <a:rPr lang="nl-NL" smtClean="0"/>
              <a:pPr/>
              <a:t>02-11-2018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dirty="0"/>
              <a:t>Klik om de modelstijlen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E5D0389-288E-4BFA-A528-AF91E0BF1435}" type="slidenum">
              <a:rPr lang="nl-NL" smtClean="0"/>
              <a:pPr/>
              <a:t>‹nr.›</a:t>
            </a:fld>
            <a:endParaRPr lang="nl-N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8" Type="http://schemas.openxmlformats.org/officeDocument/2006/relationships/hyperlink" Target="https://nl.wikipedia.org/wiki/Morfine" TargetMode="External"/><Relationship Id="rId3" Type="http://schemas.openxmlformats.org/officeDocument/2006/relationships/hyperlink" Target="https://nl.wikipedia.org/wiki/Griekse_mythologie" TargetMode="External"/><Relationship Id="rId7" Type="http://schemas.openxmlformats.org/officeDocument/2006/relationships/hyperlink" Target="https://nl.wikipedia.org/wiki/Medicijn" TargetMode="External"/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Relationship Id="rId6" Type="http://schemas.openxmlformats.org/officeDocument/2006/relationships/hyperlink" Target="https://nl.wikipedia.org/wiki/Papaverfamilie" TargetMode="External"/><Relationship Id="rId5" Type="http://schemas.openxmlformats.org/officeDocument/2006/relationships/hyperlink" Target="https://nl.wikipedia.org/wiki/Hypnos" TargetMode="External"/><Relationship Id="rId4" Type="http://schemas.openxmlformats.org/officeDocument/2006/relationships/hyperlink" Target="https://nl.wikipedia.org/wiki/Droom" TargetMode="Externa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/>
              <a:t>Vragen inventariseren </a:t>
            </a: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5D0389-288E-4BFA-A528-AF91E0BF1435}" type="slidenum">
              <a:rPr lang="nl-NL" smtClean="0"/>
              <a:pPr/>
              <a:t>2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69481287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5D0389-288E-4BFA-A528-AF91E0BF1435}" type="slidenum">
              <a:rPr lang="nl-NL" smtClean="0"/>
              <a:pPr/>
              <a:t>5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49139268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nl-NL" dirty="0"/>
              <a:t>Vermindering van klachten en symptomen (direct comfort)</a:t>
            </a:r>
          </a:p>
          <a:p>
            <a:pPr>
              <a:buNone/>
            </a:pPr>
            <a:r>
              <a:rPr lang="nl-NL" dirty="0"/>
              <a:t>Verkleinen kans op nieuwe of verergering van bestaande problemen (</a:t>
            </a:r>
            <a:r>
              <a:rPr lang="nl-NL" dirty="0" err="1"/>
              <a:t>pro-actief</a:t>
            </a:r>
            <a:r>
              <a:rPr lang="nl-NL" dirty="0"/>
              <a:t>)</a:t>
            </a:r>
          </a:p>
          <a:p>
            <a:pPr>
              <a:buNone/>
            </a:pPr>
            <a:r>
              <a:rPr lang="nl-NL" dirty="0"/>
              <a:t>Aansturen op een zorgvuldig levenseinde (scenario)</a:t>
            </a:r>
          </a:p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5D0389-288E-4BFA-A528-AF91E0BF1435}" type="slidenum">
              <a:rPr lang="nl-NL" smtClean="0"/>
              <a:pPr/>
              <a:t>6</a:t>
            </a:fld>
            <a:endParaRPr lang="nl-NL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4C476876-B0BF-46B7-B297-32E1736BBA4F}" type="slidenum">
              <a:rPr lang="nl-NL" altLang="nl-NL" smtClean="0">
                <a:latin typeface="Arial" charset="0"/>
              </a:rPr>
              <a:pPr eaLnBrk="1" hangingPunct="1">
                <a:spcBef>
                  <a:spcPct val="0"/>
                </a:spcBef>
              </a:pPr>
              <a:t>11</a:t>
            </a:fld>
            <a:endParaRPr lang="nl-NL" altLang="nl-NL">
              <a:latin typeface="Arial" charset="0"/>
            </a:endParaRPr>
          </a:p>
        </p:txBody>
      </p:sp>
      <p:sp>
        <p:nvSpPr>
          <p:cNvPr id="245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4580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nl-NL" sz="1200" b="1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Hoe komt de surprise </a:t>
            </a:r>
            <a:r>
              <a:rPr lang="nl-NL" sz="1200" b="1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question</a:t>
            </a:r>
            <a:r>
              <a:rPr lang="nl-NL" sz="1200" b="1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aan de orde?</a:t>
            </a:r>
          </a:p>
          <a:p>
            <a:r>
              <a:rPr lang="nl-NL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- </a:t>
            </a:r>
            <a:r>
              <a:rPr lang="nl-NL" sz="1200" b="1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Door vraag van patiënt</a:t>
            </a:r>
          </a:p>
          <a:p>
            <a:r>
              <a:rPr lang="nl-NL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- </a:t>
            </a:r>
            <a:r>
              <a:rPr lang="nl-NL" sz="1200" b="1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Op initiatief van de behandelend arts of andere</a:t>
            </a:r>
          </a:p>
          <a:p>
            <a:r>
              <a:rPr lang="nl-NL" sz="1200" b="1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zorgverlener vanwege signalen en indicaties</a:t>
            </a:r>
          </a:p>
          <a:p>
            <a:r>
              <a:rPr lang="nl-NL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Negatief antwoord op de ‘surprise </a:t>
            </a:r>
            <a:r>
              <a:rPr lang="nl-NL" sz="1200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question</a:t>
            </a:r>
            <a:r>
              <a:rPr lang="nl-NL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’: Zou het u verbazen als deze patiënt binnen een jaar zou overlijden?</a:t>
            </a:r>
          </a:p>
          <a:p>
            <a:r>
              <a:rPr lang="nl-NL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Waarom stelt de patiënt de vraag aan de orde over een mogelijk overlijden?</a:t>
            </a:r>
          </a:p>
          <a:p>
            <a:r>
              <a:rPr lang="nl-NL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- Toenemende symptomen en klachten</a:t>
            </a:r>
          </a:p>
          <a:p>
            <a:r>
              <a:rPr lang="nl-NL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- Niet meer opknappen van bijkomende aandoeningen</a:t>
            </a:r>
          </a:p>
          <a:p>
            <a:r>
              <a:rPr lang="nl-NL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- Geen verbetering na eerdere behandelingen</a:t>
            </a:r>
          </a:p>
          <a:p>
            <a:r>
              <a:rPr lang="nl-NL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- Zorg over zijn situatie</a:t>
            </a:r>
          </a:p>
          <a:p>
            <a:r>
              <a:rPr lang="nl-NL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Indien op initiatief van de behandelend arts:</a:t>
            </a:r>
          </a:p>
          <a:p>
            <a:r>
              <a:rPr lang="nl-NL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- Verzamel informatie om te bevestigen dat de verwachting van een overlijden binnen 1 jaar reëel is</a:t>
            </a:r>
          </a:p>
          <a:p>
            <a:r>
              <a:rPr lang="nl-NL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- Schat het verwachte beloop in</a:t>
            </a:r>
          </a:p>
          <a:p>
            <a:r>
              <a:rPr lang="nl-NL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Indien op initiatief van andere zorgverlener:</a:t>
            </a:r>
          </a:p>
          <a:p>
            <a:r>
              <a:rPr lang="nl-NL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- Neem contact op met behandelend arts</a:t>
            </a:r>
            <a:endParaRPr lang="nl-NL" altLang="nl-NL"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rtl="0"/>
            <a:r>
              <a:rPr lang="nl-NL" b="1" dirty="0" err="1"/>
              <a:t>Morpheus</a:t>
            </a:r>
            <a:r>
              <a:rPr lang="nl-NL" dirty="0"/>
              <a:t> is één van de </a:t>
            </a:r>
            <a:r>
              <a:rPr lang="nl-NL" dirty="0">
                <a:hlinkClick r:id="rId3" tooltip="Griekse mythologie"/>
              </a:rPr>
              <a:t>Griekse goden</a:t>
            </a:r>
            <a:r>
              <a:rPr lang="nl-NL" dirty="0"/>
              <a:t> van de </a:t>
            </a:r>
            <a:r>
              <a:rPr lang="nl-NL" dirty="0">
                <a:hlinkClick r:id="rId4" tooltip="Droom"/>
              </a:rPr>
              <a:t>dromen</a:t>
            </a:r>
            <a:r>
              <a:rPr lang="nl-NL" dirty="0"/>
              <a:t>. Zijn vader </a:t>
            </a:r>
            <a:r>
              <a:rPr lang="nl-NL" dirty="0" err="1">
                <a:hlinkClick r:id="rId5" tooltip="Hypnos"/>
              </a:rPr>
              <a:t>Hypnos</a:t>
            </a:r>
            <a:r>
              <a:rPr lang="nl-NL" dirty="0"/>
              <a:t> is de god van de slaap. </a:t>
            </a:r>
          </a:p>
          <a:p>
            <a:pPr rtl="0"/>
            <a:r>
              <a:rPr lang="nl-NL" dirty="0" err="1"/>
              <a:t>Morpheus</a:t>
            </a:r>
            <a:r>
              <a:rPr lang="nl-NL" dirty="0"/>
              <a:t> kon de vorm aannemen van elk mens en verscheen in iemands dromen als de geliefde van die persoon. Waar zijn broers respectievelijk realistische, angstige en fantastische dromen gaven, zorgde </a:t>
            </a:r>
            <a:r>
              <a:rPr lang="nl-NL" dirty="0" err="1"/>
              <a:t>Morpheus</a:t>
            </a:r>
            <a:r>
              <a:rPr lang="nl-NL" dirty="0"/>
              <a:t> speciaal voor de dromen van helden en koningen. Daarom wordt </a:t>
            </a:r>
            <a:r>
              <a:rPr lang="nl-NL" dirty="0" err="1"/>
              <a:t>Morpheus</a:t>
            </a:r>
            <a:r>
              <a:rPr lang="nl-NL" dirty="0"/>
              <a:t> vaak, zijn broers negerend, 'de Griekse God van de Droom genoemd'. </a:t>
            </a:r>
            <a:r>
              <a:rPr lang="nl-NL" dirty="0" err="1"/>
              <a:t>Morpheus</a:t>
            </a:r>
            <a:r>
              <a:rPr lang="nl-NL" dirty="0"/>
              <a:t> woonde in een donkere grot, versierd met </a:t>
            </a:r>
            <a:r>
              <a:rPr lang="nl-NL" dirty="0">
                <a:hlinkClick r:id="rId6" tooltip="Papaverfamilie"/>
              </a:rPr>
              <a:t>papavers</a:t>
            </a:r>
            <a:r>
              <a:rPr lang="nl-NL" dirty="0"/>
              <a:t>.</a:t>
            </a:r>
          </a:p>
          <a:p>
            <a:pPr rtl="0"/>
            <a:r>
              <a:rPr lang="nl-NL" dirty="0"/>
              <a:t>Het </a:t>
            </a:r>
            <a:r>
              <a:rPr lang="nl-NL" dirty="0">
                <a:hlinkClick r:id="rId7" tooltip="Medicijn"/>
              </a:rPr>
              <a:t>medicijn</a:t>
            </a:r>
            <a:r>
              <a:rPr lang="nl-NL" dirty="0"/>
              <a:t> </a:t>
            </a:r>
            <a:r>
              <a:rPr lang="nl-NL" dirty="0">
                <a:hlinkClick r:id="rId8" tooltip="Morfine"/>
              </a:rPr>
              <a:t>morfine</a:t>
            </a:r>
            <a:r>
              <a:rPr lang="nl-NL" dirty="0"/>
              <a:t> is vernoemd naar </a:t>
            </a:r>
            <a:r>
              <a:rPr lang="nl-NL" dirty="0" err="1"/>
              <a:t>Morpheus</a:t>
            </a:r>
            <a:r>
              <a:rPr lang="nl-NL" dirty="0"/>
              <a:t> vanwege de </a:t>
            </a:r>
            <a:r>
              <a:rPr lang="nl-NL" dirty="0" err="1"/>
              <a:t>hallucinogene</a:t>
            </a:r>
            <a:r>
              <a:rPr lang="nl-NL" dirty="0"/>
              <a:t> werking ervan.</a:t>
            </a:r>
          </a:p>
          <a:p>
            <a:pPr rtl="0"/>
            <a:endParaRPr lang="nl-NL" dirty="0"/>
          </a:p>
          <a:p>
            <a:pPr rtl="0"/>
            <a:r>
              <a:rPr lang="nl-NL" dirty="0"/>
              <a:t>Feiten</a:t>
            </a:r>
            <a:r>
              <a:rPr lang="nl-NL" baseline="0" dirty="0"/>
              <a:t> en fabels morfine !</a:t>
            </a:r>
          </a:p>
          <a:p>
            <a:pPr rtl="0"/>
            <a:endParaRPr lang="nl-NL" dirty="0"/>
          </a:p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5D0389-288E-4BFA-A528-AF91E0BF1435}" type="slidenum">
              <a:rPr lang="nl-NL" smtClean="0"/>
              <a:pPr/>
              <a:t>13</a:t>
            </a:fld>
            <a:endParaRPr lang="nl-NL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nl-NL" dirty="0" err="1"/>
              <a:t>Refractair</a:t>
            </a:r>
            <a:r>
              <a:rPr lang="nl-NL" dirty="0"/>
              <a:t> symptoom</a:t>
            </a:r>
            <a:r>
              <a:rPr lang="nl-NL" baseline="0" dirty="0"/>
              <a:t> (</a:t>
            </a:r>
            <a:r>
              <a:rPr lang="nl-NL" dirty="0"/>
              <a:t>alleen </a:t>
            </a:r>
            <a:r>
              <a:rPr lang="nl-NL" dirty="0" err="1"/>
              <a:t>defenitie</a:t>
            </a:r>
            <a:r>
              <a:rPr lang="nl-NL" dirty="0"/>
              <a:t> onrust is niet</a:t>
            </a:r>
            <a:r>
              <a:rPr lang="nl-NL" baseline="0" dirty="0"/>
              <a:t> duidelijk ) </a:t>
            </a:r>
            <a:endParaRPr lang="nl-NL" dirty="0"/>
          </a:p>
          <a:p>
            <a:r>
              <a:rPr lang="nl-NL" baseline="0" dirty="0"/>
              <a:t>Doel van </a:t>
            </a:r>
            <a:r>
              <a:rPr lang="nl-NL" baseline="0" dirty="0" err="1"/>
              <a:t>sedatie</a:t>
            </a:r>
            <a:r>
              <a:rPr lang="nl-NL" baseline="0" dirty="0"/>
              <a:t> !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l-NL" dirty="0"/>
              <a:t>Doseren</a:t>
            </a:r>
            <a:r>
              <a:rPr lang="nl-NL" baseline="0" dirty="0"/>
              <a:t> volgens richtlijnen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l-NL" baseline="0" dirty="0"/>
              <a:t>Intermitterende </a:t>
            </a:r>
            <a:r>
              <a:rPr lang="nl-NL" baseline="0" dirty="0" err="1"/>
              <a:t>sedatie</a:t>
            </a:r>
            <a:r>
              <a:rPr lang="nl-NL" baseline="0" dirty="0"/>
              <a:t> geen </a:t>
            </a:r>
            <a:r>
              <a:rPr lang="nl-NL" baseline="0" dirty="0" err="1"/>
              <a:t>refractair</a:t>
            </a:r>
            <a:r>
              <a:rPr lang="nl-NL" baseline="0"/>
              <a:t> symptoom nodig </a:t>
            </a:r>
            <a:endParaRPr lang="nl-NL" baseline="0" dirty="0"/>
          </a:p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5D0389-288E-4BFA-A528-AF91E0BF1435}" type="slidenum">
              <a:rPr lang="nl-NL" smtClean="0"/>
              <a:pPr/>
              <a:t>24</a:t>
            </a:fld>
            <a:endParaRPr lang="nl-NL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EE33F0F-C128-4CA2-96AB-3DFF5B57C987}" type="slidenum">
              <a:rPr lang="nl-NL" smtClean="0"/>
              <a:pPr>
                <a:defRPr/>
              </a:pPr>
              <a:t>29</a:t>
            </a:fld>
            <a:endParaRPr lang="nl-NL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EE33F0F-C128-4CA2-96AB-3DFF5B57C987}" type="slidenum">
              <a:rPr lang="nl-NL" smtClean="0"/>
              <a:pPr>
                <a:defRPr/>
              </a:pPr>
              <a:t>30</a:t>
            </a:fld>
            <a:endParaRPr lang="nl-NL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285720" y="571480"/>
            <a:ext cx="8389968" cy="1470025"/>
          </a:xfrm>
        </p:spPr>
        <p:txBody>
          <a:bodyPr>
            <a:normAutofit/>
          </a:bodyPr>
          <a:lstStyle>
            <a:lvl1pPr algn="r">
              <a:defRPr sz="4400" b="1">
                <a:solidFill>
                  <a:schemeClr val="tx1"/>
                </a:solidFill>
              </a:defRPr>
            </a:lvl1pPr>
          </a:lstStyle>
          <a:p>
            <a:r>
              <a:rPr lang="nl-NL"/>
              <a:t>Klik om de stijl te bewerken</a:t>
            </a:r>
            <a:endParaRPr lang="nl-NL" dirty="0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2274888" y="2643182"/>
            <a:ext cx="6400800" cy="1752600"/>
          </a:xfrm>
        </p:spPr>
        <p:txBody>
          <a:bodyPr/>
          <a:lstStyle>
            <a:lvl1pPr marL="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/>
              <a:t>Klik om het opmaakprofiel van de modelondertitel te bewerken</a:t>
            </a:r>
            <a:endParaRPr lang="nl-NL" dirty="0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>
          <a:xfrm>
            <a:off x="5286380" y="4714884"/>
            <a:ext cx="3389308" cy="365125"/>
          </a:xfrm>
          <a:prstGeom prst="rect">
            <a:avLst/>
          </a:prstGeom>
        </p:spPr>
        <p:txBody>
          <a:bodyPr/>
          <a:lstStyle>
            <a:lvl1pPr algn="r">
              <a:defRPr sz="14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2F69E3E2-49EA-4B7A-A84B-0F564995CFD6}" type="datetime2">
              <a:rPr lang="nl-NL" smtClean="0"/>
              <a:pPr/>
              <a:t>vrijdag 2 november 2018</a:t>
            </a:fld>
            <a:endParaRPr lang="nl-NL" dirty="0"/>
          </a:p>
        </p:txBody>
      </p:sp>
      <p:sp>
        <p:nvSpPr>
          <p:cNvPr id="5" name="Tijdelijke aanduiding voor voettekst 4"/>
          <p:cNvSpPr>
            <a:spLocks noGrp="1" noChangeAspect="1"/>
          </p:cNvSpPr>
          <p:nvPr>
            <p:ph type="ftr" sz="quarter" idx="11"/>
          </p:nvPr>
        </p:nvSpPr>
        <p:spPr>
          <a:xfrm>
            <a:off x="5072066" y="6278585"/>
            <a:ext cx="3603622" cy="365125"/>
          </a:xfrm>
          <a:prstGeom prst="rect">
            <a:avLst/>
          </a:prstGeom>
        </p:spPr>
        <p:txBody>
          <a:bodyPr/>
          <a:lstStyle>
            <a:lvl1pPr algn="r"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nl-NL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971550" y="274638"/>
            <a:ext cx="7715250" cy="1143000"/>
          </a:xfrm>
        </p:spPr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971550" y="1600200"/>
            <a:ext cx="7715250" cy="4525963"/>
          </a:xfrm>
        </p:spPr>
        <p:txBody>
          <a:bodyPr vert="eaVert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7" name="Tijdelijke aanduiding voor dianummer 5"/>
          <p:cNvSpPr>
            <a:spLocks noGrp="1"/>
          </p:cNvSpPr>
          <p:nvPr>
            <p:ph type="sldNum" sz="quarter" idx="12"/>
          </p:nvPr>
        </p:nvSpPr>
        <p:spPr>
          <a:xfrm>
            <a:off x="249898" y="6250449"/>
            <a:ext cx="471462" cy="365125"/>
          </a:xfrm>
          <a:prstGeom prst="rect">
            <a:avLst/>
          </a:prstGeom>
        </p:spPr>
        <p:txBody>
          <a:bodyPr/>
          <a:lstStyle>
            <a:lvl1pPr algn="ctr">
              <a:defRPr kumimoji="0" lang="nl-NL" sz="1100" b="0" i="0" u="none" strike="noStrike" kern="1200" cap="none" spc="0" normalizeH="0" baseline="0" noProof="0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defRPr>
            </a:lvl1pPr>
          </a:lstStyle>
          <a:p>
            <a:fld id="{7B3DAC33-F329-4BBD-BE40-B6C49AFE86E1}" type="slidenum">
              <a:rPr lang="nl-NL" smtClean="0"/>
              <a:pPr/>
              <a:t>‹nr.›</a:t>
            </a:fld>
            <a:endParaRPr lang="nl-NL" dirty="0"/>
          </a:p>
        </p:txBody>
      </p:sp>
      <p:sp>
        <p:nvSpPr>
          <p:cNvPr id="9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6732240" y="6356350"/>
            <a:ext cx="194421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 kumimoji="0" lang="nl-NL" sz="1000" b="0" i="0" u="none" strike="noStrike" kern="1200" cap="none" spc="0" normalizeH="0" baseline="0" noProof="0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defRPr>
            </a:lvl1pPr>
          </a:lstStyle>
          <a:p>
            <a:pPr algn="r"/>
            <a:fld id="{22E02853-81FF-41EB-B5FA-BBBE6AC6D28B}" type="datetime2">
              <a:rPr lang="nl-NL" smtClean="0"/>
              <a:pPr algn="r"/>
              <a:t>vrijdag 2 november 2018</a:t>
            </a:fld>
            <a:endParaRPr lang="nl-NL" dirty="0"/>
          </a:p>
        </p:txBody>
      </p:sp>
      <p:sp>
        <p:nvSpPr>
          <p:cNvPr id="11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971600" y="6356350"/>
            <a:ext cx="5688632" cy="365125"/>
          </a:xfrm>
          <a:prstGeom prst="rect">
            <a:avLst/>
          </a:prstGeom>
        </p:spPr>
        <p:txBody>
          <a:bodyPr anchor="ctr" anchorCtr="0"/>
          <a:lstStyle>
            <a:lvl1pPr>
              <a:defRPr kumimoji="0" lang="nl-NL" sz="1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defRPr>
            </a:lvl1pPr>
          </a:lstStyle>
          <a:p>
            <a:endParaRPr lang="nl-NL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971550" y="274638"/>
            <a:ext cx="5505450" cy="5851525"/>
          </a:xfrm>
        </p:spPr>
        <p:txBody>
          <a:bodyPr vert="eaVert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7" name="Tijdelijke aanduiding voor dianummer 5"/>
          <p:cNvSpPr>
            <a:spLocks noGrp="1"/>
          </p:cNvSpPr>
          <p:nvPr>
            <p:ph type="sldNum" sz="quarter" idx="12"/>
          </p:nvPr>
        </p:nvSpPr>
        <p:spPr>
          <a:xfrm>
            <a:off x="249898" y="6250449"/>
            <a:ext cx="471462" cy="365125"/>
          </a:xfrm>
          <a:prstGeom prst="rect">
            <a:avLst/>
          </a:prstGeom>
        </p:spPr>
        <p:txBody>
          <a:bodyPr/>
          <a:lstStyle>
            <a:lvl1pPr algn="ctr">
              <a:defRPr kumimoji="0" lang="nl-NL" sz="1100" b="0" i="0" u="none" strike="noStrike" kern="1200" cap="none" spc="0" normalizeH="0" baseline="0" noProof="0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defRPr>
            </a:lvl1pPr>
          </a:lstStyle>
          <a:p>
            <a:fld id="{7B3DAC33-F329-4BBD-BE40-B6C49AFE86E1}" type="slidenum">
              <a:rPr lang="nl-NL" smtClean="0"/>
              <a:pPr/>
              <a:t>‹nr.›</a:t>
            </a:fld>
            <a:endParaRPr lang="nl-NL" dirty="0"/>
          </a:p>
        </p:txBody>
      </p:sp>
      <p:sp>
        <p:nvSpPr>
          <p:cNvPr id="9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6732240" y="6356350"/>
            <a:ext cx="194421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 kumimoji="0" lang="nl-NL" sz="1000" b="0" i="0" u="none" strike="noStrike" kern="1200" cap="none" spc="0" normalizeH="0" baseline="0" noProof="0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defRPr>
            </a:lvl1pPr>
          </a:lstStyle>
          <a:p>
            <a:pPr algn="r"/>
            <a:fld id="{22E02853-81FF-41EB-B5FA-BBBE6AC6D28B}" type="datetime2">
              <a:rPr lang="nl-NL" smtClean="0"/>
              <a:pPr algn="r"/>
              <a:t>vrijdag 2 november 2018</a:t>
            </a:fld>
            <a:endParaRPr lang="nl-NL" dirty="0"/>
          </a:p>
        </p:txBody>
      </p:sp>
      <p:sp>
        <p:nvSpPr>
          <p:cNvPr id="11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971600" y="6356350"/>
            <a:ext cx="5688632" cy="365125"/>
          </a:xfrm>
          <a:prstGeom prst="rect">
            <a:avLst/>
          </a:prstGeom>
        </p:spPr>
        <p:txBody>
          <a:bodyPr anchor="ctr" anchorCtr="0"/>
          <a:lstStyle>
            <a:lvl1pPr>
              <a:defRPr kumimoji="0" lang="nl-NL" sz="1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defRPr>
            </a:lvl1pPr>
          </a:lstStyle>
          <a:p>
            <a:endParaRPr lang="nl-NL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971550" y="285728"/>
            <a:ext cx="7686700" cy="1143000"/>
          </a:xfrm>
        </p:spPr>
        <p:txBody>
          <a:bodyPr>
            <a:normAutofit/>
          </a:bodyPr>
          <a:lstStyle>
            <a:lvl1pPr algn="l">
              <a:defRPr sz="4000"/>
            </a:lvl1pPr>
          </a:lstStyle>
          <a:p>
            <a:r>
              <a:rPr lang="nl-NL"/>
              <a:t>Klik om de stijl te bewerken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971550" y="1571612"/>
            <a:ext cx="7686700" cy="4525963"/>
          </a:xfrm>
        </p:spPr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NL" dirty="0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>
          <a:xfrm>
            <a:off x="249898" y="6250449"/>
            <a:ext cx="471462" cy="365125"/>
          </a:xfrm>
          <a:prstGeom prst="rect">
            <a:avLst/>
          </a:prstGeom>
        </p:spPr>
        <p:txBody>
          <a:bodyPr/>
          <a:lstStyle>
            <a:lvl1pPr algn="ctr">
              <a:defRPr kumimoji="0" lang="nl-NL" sz="1100" b="0" i="0" u="none" strike="noStrike" kern="1200" cap="none" spc="0" normalizeH="0" baseline="0" noProof="0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defRPr>
            </a:lvl1pPr>
          </a:lstStyle>
          <a:p>
            <a:fld id="{7B3DAC33-F329-4BBD-BE40-B6C49AFE86E1}" type="slidenum">
              <a:rPr lang="nl-NL" smtClean="0"/>
              <a:pPr/>
              <a:t>‹nr.›</a:t>
            </a:fld>
            <a:endParaRPr lang="nl-NL" dirty="0"/>
          </a:p>
        </p:txBody>
      </p:sp>
      <p:sp>
        <p:nvSpPr>
          <p:cNvPr id="8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6732240" y="6356350"/>
            <a:ext cx="194421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 kumimoji="0" lang="nl-NL" sz="1000" b="0" i="0" u="none" strike="noStrike" kern="1200" cap="none" spc="0" normalizeH="0" baseline="0" noProof="0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defRPr>
            </a:lvl1pPr>
          </a:lstStyle>
          <a:p>
            <a:pPr algn="r"/>
            <a:fld id="{22E02853-81FF-41EB-B5FA-BBBE6AC6D28B}" type="datetime2">
              <a:rPr lang="nl-NL" smtClean="0"/>
              <a:pPr algn="r"/>
              <a:t>vrijdag 2 november 2018</a:t>
            </a:fld>
            <a:endParaRPr lang="nl-NL" dirty="0"/>
          </a:p>
        </p:txBody>
      </p:sp>
      <p:sp>
        <p:nvSpPr>
          <p:cNvPr id="9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971600" y="6356350"/>
            <a:ext cx="5688632" cy="365125"/>
          </a:xfrm>
          <a:prstGeom prst="rect">
            <a:avLst/>
          </a:prstGeom>
        </p:spPr>
        <p:txBody>
          <a:bodyPr anchor="ctr" anchorCtr="0"/>
          <a:lstStyle>
            <a:lvl1pPr>
              <a:defRPr kumimoji="0" lang="nl-NL" sz="1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defRPr>
            </a:lvl1pPr>
          </a:lstStyle>
          <a:p>
            <a:endParaRPr lang="nl-NL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971550" y="4429132"/>
            <a:ext cx="7704138" cy="1362075"/>
          </a:xfrm>
        </p:spPr>
        <p:txBody>
          <a:bodyPr anchor="t"/>
          <a:lstStyle>
            <a:lvl1pPr algn="l">
              <a:defRPr sz="4000" b="0" cap="all"/>
            </a:lvl1pPr>
          </a:lstStyle>
          <a:p>
            <a:r>
              <a:rPr lang="nl-NL"/>
              <a:t>Klik om de stijl te bewerken</a:t>
            </a:r>
            <a:endParaRPr lang="nl-NL" dirty="0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971550" y="2928934"/>
            <a:ext cx="7704138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7" name="Tijdelijke aanduiding voor dianummer 5"/>
          <p:cNvSpPr>
            <a:spLocks noGrp="1"/>
          </p:cNvSpPr>
          <p:nvPr>
            <p:ph type="sldNum" sz="quarter" idx="12"/>
          </p:nvPr>
        </p:nvSpPr>
        <p:spPr>
          <a:xfrm>
            <a:off x="249898" y="6250449"/>
            <a:ext cx="471462" cy="365125"/>
          </a:xfrm>
          <a:prstGeom prst="rect">
            <a:avLst/>
          </a:prstGeom>
        </p:spPr>
        <p:txBody>
          <a:bodyPr/>
          <a:lstStyle>
            <a:lvl1pPr algn="ctr">
              <a:defRPr kumimoji="0" lang="nl-NL" sz="1100" b="0" i="0" u="none" strike="noStrike" kern="1200" cap="none" spc="0" normalizeH="0" baseline="0" noProof="0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defRPr>
            </a:lvl1pPr>
          </a:lstStyle>
          <a:p>
            <a:fld id="{7B3DAC33-F329-4BBD-BE40-B6C49AFE86E1}" type="slidenum">
              <a:rPr lang="nl-NL" smtClean="0"/>
              <a:pPr/>
              <a:t>‹nr.›</a:t>
            </a:fld>
            <a:endParaRPr lang="nl-NL" dirty="0"/>
          </a:p>
        </p:txBody>
      </p:sp>
      <p:sp>
        <p:nvSpPr>
          <p:cNvPr id="9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6732240" y="6356350"/>
            <a:ext cx="194421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 kumimoji="0" lang="nl-NL" sz="1000" b="0" i="0" u="none" strike="noStrike" kern="1200" cap="none" spc="0" normalizeH="0" baseline="0" noProof="0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defRPr>
            </a:lvl1pPr>
          </a:lstStyle>
          <a:p>
            <a:pPr algn="r"/>
            <a:fld id="{22E02853-81FF-41EB-B5FA-BBBE6AC6D28B}" type="datetime2">
              <a:rPr lang="nl-NL" smtClean="0"/>
              <a:pPr algn="r"/>
              <a:t>vrijdag 2 november 2018</a:t>
            </a:fld>
            <a:endParaRPr lang="nl-NL" dirty="0"/>
          </a:p>
        </p:txBody>
      </p:sp>
      <p:sp>
        <p:nvSpPr>
          <p:cNvPr id="11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971600" y="6356350"/>
            <a:ext cx="5688632" cy="365125"/>
          </a:xfrm>
          <a:prstGeom prst="rect">
            <a:avLst/>
          </a:prstGeom>
        </p:spPr>
        <p:txBody>
          <a:bodyPr anchor="ctr" anchorCtr="0"/>
          <a:lstStyle>
            <a:lvl1pPr>
              <a:defRPr kumimoji="0" lang="nl-NL" sz="1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defRPr>
            </a:lvl1pPr>
          </a:lstStyle>
          <a:p>
            <a:endParaRPr lang="nl-NL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971550" y="274638"/>
            <a:ext cx="7715249" cy="1143000"/>
          </a:xfrm>
        </p:spPr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971550" y="1600200"/>
            <a:ext cx="3814764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5000628" y="1600200"/>
            <a:ext cx="3686172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NL" dirty="0"/>
          </a:p>
        </p:txBody>
      </p:sp>
      <p:sp>
        <p:nvSpPr>
          <p:cNvPr id="8" name="Tijdelijke aanduiding voor dianummer 5"/>
          <p:cNvSpPr>
            <a:spLocks noGrp="1"/>
          </p:cNvSpPr>
          <p:nvPr>
            <p:ph type="sldNum" sz="quarter" idx="12"/>
          </p:nvPr>
        </p:nvSpPr>
        <p:spPr>
          <a:xfrm>
            <a:off x="249898" y="6250449"/>
            <a:ext cx="471462" cy="365125"/>
          </a:xfrm>
          <a:prstGeom prst="rect">
            <a:avLst/>
          </a:prstGeom>
        </p:spPr>
        <p:txBody>
          <a:bodyPr/>
          <a:lstStyle>
            <a:lvl1pPr algn="ctr">
              <a:defRPr kumimoji="0" lang="nl-NL" sz="1100" b="0" i="0" u="none" strike="noStrike" kern="1200" cap="none" spc="0" normalizeH="0" baseline="0" noProof="0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defRPr>
            </a:lvl1pPr>
          </a:lstStyle>
          <a:p>
            <a:fld id="{7B3DAC33-F329-4BBD-BE40-B6C49AFE86E1}" type="slidenum">
              <a:rPr lang="nl-NL" smtClean="0"/>
              <a:pPr/>
              <a:t>‹nr.›</a:t>
            </a:fld>
            <a:endParaRPr lang="nl-NL" dirty="0"/>
          </a:p>
        </p:txBody>
      </p:sp>
      <p:sp>
        <p:nvSpPr>
          <p:cNvPr id="10" name="Tijdelijke aanduiding voor datum 3"/>
          <p:cNvSpPr>
            <a:spLocks noGrp="1"/>
          </p:cNvSpPr>
          <p:nvPr>
            <p:ph type="dt" sz="half" idx="13"/>
          </p:nvPr>
        </p:nvSpPr>
        <p:spPr>
          <a:xfrm>
            <a:off x="6732240" y="6356350"/>
            <a:ext cx="194421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 kumimoji="0" lang="nl-NL" sz="1000" b="0" i="0" u="none" strike="noStrike" kern="1200" cap="none" spc="0" normalizeH="0" baseline="0" noProof="0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defRPr>
            </a:lvl1pPr>
          </a:lstStyle>
          <a:p>
            <a:pPr algn="r"/>
            <a:fld id="{22E02853-81FF-41EB-B5FA-BBBE6AC6D28B}" type="datetime2">
              <a:rPr lang="nl-NL" smtClean="0"/>
              <a:pPr algn="r"/>
              <a:t>vrijdag 2 november 2018</a:t>
            </a:fld>
            <a:endParaRPr lang="nl-NL" dirty="0"/>
          </a:p>
        </p:txBody>
      </p:sp>
      <p:sp>
        <p:nvSpPr>
          <p:cNvPr id="12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971600" y="6356350"/>
            <a:ext cx="5688632" cy="365125"/>
          </a:xfrm>
          <a:prstGeom prst="rect">
            <a:avLst/>
          </a:prstGeom>
        </p:spPr>
        <p:txBody>
          <a:bodyPr anchor="ctr" anchorCtr="0"/>
          <a:lstStyle>
            <a:lvl1pPr>
              <a:defRPr kumimoji="0" lang="nl-NL" sz="1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defRPr>
            </a:lvl1pPr>
          </a:lstStyle>
          <a:p>
            <a:endParaRPr lang="nl-NL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971550" y="274638"/>
            <a:ext cx="7715249" cy="1143000"/>
          </a:xfrm>
        </p:spPr>
        <p:txBody>
          <a:bodyPr/>
          <a:lstStyle>
            <a:lvl1pPr>
              <a:defRPr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971550" y="1535113"/>
            <a:ext cx="3814764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971550" y="2174875"/>
            <a:ext cx="3814764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5000628" y="1535113"/>
            <a:ext cx="3686172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5000628" y="2174875"/>
            <a:ext cx="3686172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NL" dirty="0"/>
          </a:p>
        </p:txBody>
      </p:sp>
      <p:sp>
        <p:nvSpPr>
          <p:cNvPr id="10" name="Tijdelijke aanduiding voor dianummer 5"/>
          <p:cNvSpPr>
            <a:spLocks noGrp="1"/>
          </p:cNvSpPr>
          <p:nvPr>
            <p:ph type="sldNum" sz="quarter" idx="12"/>
          </p:nvPr>
        </p:nvSpPr>
        <p:spPr>
          <a:xfrm>
            <a:off x="249898" y="6250449"/>
            <a:ext cx="471462" cy="365125"/>
          </a:xfrm>
          <a:prstGeom prst="rect">
            <a:avLst/>
          </a:prstGeom>
        </p:spPr>
        <p:txBody>
          <a:bodyPr/>
          <a:lstStyle>
            <a:lvl1pPr algn="ctr">
              <a:defRPr kumimoji="0" lang="nl-NL" sz="1100" b="0" i="0" u="none" strike="noStrike" kern="1200" cap="none" spc="0" normalizeH="0" baseline="0" noProof="0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defRPr>
            </a:lvl1pPr>
          </a:lstStyle>
          <a:p>
            <a:fld id="{7B3DAC33-F329-4BBD-BE40-B6C49AFE86E1}" type="slidenum">
              <a:rPr lang="nl-NL" smtClean="0"/>
              <a:pPr/>
              <a:t>‹nr.›</a:t>
            </a:fld>
            <a:endParaRPr lang="nl-NL" dirty="0"/>
          </a:p>
        </p:txBody>
      </p:sp>
      <p:sp>
        <p:nvSpPr>
          <p:cNvPr id="12" name="Tijdelijke aanduiding voor datum 3"/>
          <p:cNvSpPr>
            <a:spLocks noGrp="1"/>
          </p:cNvSpPr>
          <p:nvPr>
            <p:ph type="dt" sz="half" idx="13"/>
          </p:nvPr>
        </p:nvSpPr>
        <p:spPr>
          <a:xfrm>
            <a:off x="6732240" y="6356350"/>
            <a:ext cx="194421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 kumimoji="0" lang="nl-NL" sz="1000" b="0" i="0" u="none" strike="noStrike" kern="1200" cap="none" spc="0" normalizeH="0" baseline="0" noProof="0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defRPr>
            </a:lvl1pPr>
          </a:lstStyle>
          <a:p>
            <a:pPr algn="r"/>
            <a:fld id="{22E02853-81FF-41EB-B5FA-BBBE6AC6D28B}" type="datetime2">
              <a:rPr lang="nl-NL" smtClean="0"/>
              <a:pPr algn="r"/>
              <a:t>vrijdag 2 november 2018</a:t>
            </a:fld>
            <a:endParaRPr lang="nl-NL" dirty="0"/>
          </a:p>
        </p:txBody>
      </p:sp>
      <p:sp>
        <p:nvSpPr>
          <p:cNvPr id="14" name="Tijdelijke aanduiding voor voettekst 4"/>
          <p:cNvSpPr>
            <a:spLocks noGrp="1"/>
          </p:cNvSpPr>
          <p:nvPr>
            <p:ph type="ftr" sz="quarter" idx="14"/>
          </p:nvPr>
        </p:nvSpPr>
        <p:spPr>
          <a:xfrm>
            <a:off x="971600" y="6356350"/>
            <a:ext cx="5688632" cy="365125"/>
          </a:xfrm>
          <a:prstGeom prst="rect">
            <a:avLst/>
          </a:prstGeom>
        </p:spPr>
        <p:txBody>
          <a:bodyPr anchor="ctr" anchorCtr="0"/>
          <a:lstStyle>
            <a:lvl1pPr>
              <a:defRPr kumimoji="0" lang="nl-NL" sz="1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defRPr>
            </a:lvl1pPr>
          </a:lstStyle>
          <a:p>
            <a:endParaRPr lang="nl-NL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971550" y="274638"/>
            <a:ext cx="7715250" cy="1143000"/>
          </a:xfrm>
        </p:spPr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>
          <a:xfrm>
            <a:off x="249898" y="6250449"/>
            <a:ext cx="471462" cy="365125"/>
          </a:xfrm>
          <a:prstGeom prst="rect">
            <a:avLst/>
          </a:prstGeom>
        </p:spPr>
        <p:txBody>
          <a:bodyPr/>
          <a:lstStyle>
            <a:lvl1pPr algn="ctr">
              <a:defRPr kumimoji="0" lang="nl-NL" sz="1100" b="0" i="0" u="none" strike="noStrike" kern="1200" cap="none" spc="0" normalizeH="0" baseline="0" noProof="0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defRPr>
            </a:lvl1pPr>
          </a:lstStyle>
          <a:p>
            <a:fld id="{7B3DAC33-F329-4BBD-BE40-B6C49AFE86E1}" type="slidenum">
              <a:rPr lang="nl-NL" smtClean="0"/>
              <a:pPr/>
              <a:t>‹nr.›</a:t>
            </a:fld>
            <a:endParaRPr lang="nl-NL" dirty="0"/>
          </a:p>
        </p:txBody>
      </p:sp>
      <p:sp>
        <p:nvSpPr>
          <p:cNvPr id="8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6732240" y="6356350"/>
            <a:ext cx="194421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 kumimoji="0" lang="nl-NL" sz="1000" b="0" i="0" u="none" strike="noStrike" kern="1200" cap="none" spc="0" normalizeH="0" baseline="0" noProof="0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defRPr>
            </a:lvl1pPr>
          </a:lstStyle>
          <a:p>
            <a:pPr algn="r"/>
            <a:fld id="{22E02853-81FF-41EB-B5FA-BBBE6AC6D28B}" type="datetime2">
              <a:rPr lang="nl-NL" smtClean="0"/>
              <a:pPr algn="r"/>
              <a:t>vrijdag 2 november 2018</a:t>
            </a:fld>
            <a:endParaRPr lang="nl-NL" dirty="0"/>
          </a:p>
        </p:txBody>
      </p:sp>
      <p:sp>
        <p:nvSpPr>
          <p:cNvPr id="10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971600" y="6356350"/>
            <a:ext cx="5688632" cy="365125"/>
          </a:xfrm>
          <a:prstGeom prst="rect">
            <a:avLst/>
          </a:prstGeom>
        </p:spPr>
        <p:txBody>
          <a:bodyPr anchor="ctr" anchorCtr="0"/>
          <a:lstStyle>
            <a:lvl1pPr>
              <a:defRPr kumimoji="0" lang="nl-NL" sz="1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defRPr>
            </a:lvl1pPr>
          </a:lstStyle>
          <a:p>
            <a:endParaRPr lang="nl-NL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jdelijke aanduiding voor dianummer 5"/>
          <p:cNvSpPr>
            <a:spLocks noGrp="1"/>
          </p:cNvSpPr>
          <p:nvPr>
            <p:ph type="sldNum" sz="quarter" idx="12"/>
          </p:nvPr>
        </p:nvSpPr>
        <p:spPr>
          <a:xfrm>
            <a:off x="249898" y="6250449"/>
            <a:ext cx="471462" cy="365125"/>
          </a:xfrm>
          <a:prstGeom prst="rect">
            <a:avLst/>
          </a:prstGeom>
        </p:spPr>
        <p:txBody>
          <a:bodyPr/>
          <a:lstStyle>
            <a:lvl1pPr algn="ctr">
              <a:defRPr kumimoji="0" lang="nl-NL" sz="1100" b="0" i="0" u="none" strike="noStrike" kern="1200" cap="none" spc="0" normalizeH="0" baseline="0" noProof="0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defRPr>
            </a:lvl1pPr>
          </a:lstStyle>
          <a:p>
            <a:fld id="{7B3DAC33-F329-4BBD-BE40-B6C49AFE86E1}" type="slidenum">
              <a:rPr lang="nl-NL" smtClean="0"/>
              <a:pPr/>
              <a:t>‹nr.›</a:t>
            </a:fld>
            <a:endParaRPr lang="nl-NL" dirty="0"/>
          </a:p>
        </p:txBody>
      </p:sp>
      <p:sp>
        <p:nvSpPr>
          <p:cNvPr id="7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6732240" y="6356350"/>
            <a:ext cx="194421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 kumimoji="0" lang="nl-NL" sz="1000" b="0" i="0" u="none" strike="noStrike" kern="1200" cap="none" spc="0" normalizeH="0" baseline="0" noProof="0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defRPr>
            </a:lvl1pPr>
          </a:lstStyle>
          <a:p>
            <a:pPr algn="r"/>
            <a:fld id="{22E02853-81FF-41EB-B5FA-BBBE6AC6D28B}" type="datetime2">
              <a:rPr lang="nl-NL" smtClean="0"/>
              <a:pPr algn="r"/>
              <a:t>vrijdag 2 november 2018</a:t>
            </a:fld>
            <a:endParaRPr lang="nl-NL" dirty="0"/>
          </a:p>
        </p:txBody>
      </p:sp>
      <p:sp>
        <p:nvSpPr>
          <p:cNvPr id="9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971600" y="6356350"/>
            <a:ext cx="5688632" cy="365125"/>
          </a:xfrm>
          <a:prstGeom prst="rect">
            <a:avLst/>
          </a:prstGeom>
        </p:spPr>
        <p:txBody>
          <a:bodyPr anchor="ctr" anchorCtr="0"/>
          <a:lstStyle>
            <a:lvl1pPr>
              <a:defRPr kumimoji="0" lang="nl-NL" sz="1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defRPr>
            </a:lvl1pPr>
          </a:lstStyle>
          <a:p>
            <a:endParaRPr lang="nl-NL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971550" y="273050"/>
            <a:ext cx="3314698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449038" y="273050"/>
            <a:ext cx="4237762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971550" y="1435100"/>
            <a:ext cx="3314698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8" name="Tijdelijke aanduiding voor dianummer 5"/>
          <p:cNvSpPr>
            <a:spLocks noGrp="1"/>
          </p:cNvSpPr>
          <p:nvPr>
            <p:ph type="sldNum" sz="quarter" idx="12"/>
          </p:nvPr>
        </p:nvSpPr>
        <p:spPr>
          <a:xfrm>
            <a:off x="249898" y="6250449"/>
            <a:ext cx="471462" cy="365125"/>
          </a:xfrm>
          <a:prstGeom prst="rect">
            <a:avLst/>
          </a:prstGeom>
        </p:spPr>
        <p:txBody>
          <a:bodyPr/>
          <a:lstStyle>
            <a:lvl1pPr algn="ctr">
              <a:defRPr kumimoji="0" lang="nl-NL" sz="1100" b="0" i="0" u="none" strike="noStrike" kern="1200" cap="none" spc="0" normalizeH="0" baseline="0" noProof="0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defRPr>
            </a:lvl1pPr>
          </a:lstStyle>
          <a:p>
            <a:fld id="{7B3DAC33-F329-4BBD-BE40-B6C49AFE86E1}" type="slidenum">
              <a:rPr lang="nl-NL" smtClean="0"/>
              <a:pPr/>
              <a:t>‹nr.›</a:t>
            </a:fld>
            <a:endParaRPr lang="nl-NL" dirty="0"/>
          </a:p>
        </p:txBody>
      </p:sp>
      <p:sp>
        <p:nvSpPr>
          <p:cNvPr id="10" name="Tijdelijke aanduiding voor datum 3"/>
          <p:cNvSpPr>
            <a:spLocks noGrp="1"/>
          </p:cNvSpPr>
          <p:nvPr>
            <p:ph type="dt" sz="half" idx="13"/>
          </p:nvPr>
        </p:nvSpPr>
        <p:spPr>
          <a:xfrm>
            <a:off x="6732240" y="6356350"/>
            <a:ext cx="194421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 kumimoji="0" lang="nl-NL" sz="1000" b="0" i="0" u="none" strike="noStrike" kern="1200" cap="none" spc="0" normalizeH="0" baseline="0" noProof="0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defRPr>
            </a:lvl1pPr>
          </a:lstStyle>
          <a:p>
            <a:pPr algn="r"/>
            <a:fld id="{22E02853-81FF-41EB-B5FA-BBBE6AC6D28B}" type="datetime2">
              <a:rPr lang="nl-NL" smtClean="0"/>
              <a:pPr algn="r"/>
              <a:t>vrijdag 2 november 2018</a:t>
            </a:fld>
            <a:endParaRPr lang="nl-NL" dirty="0"/>
          </a:p>
        </p:txBody>
      </p:sp>
      <p:sp>
        <p:nvSpPr>
          <p:cNvPr id="12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971600" y="6356350"/>
            <a:ext cx="5688632" cy="365125"/>
          </a:xfrm>
          <a:prstGeom prst="rect">
            <a:avLst/>
          </a:prstGeom>
        </p:spPr>
        <p:txBody>
          <a:bodyPr anchor="ctr" anchorCtr="0"/>
          <a:lstStyle>
            <a:lvl1pPr>
              <a:defRPr kumimoji="0" lang="nl-NL" sz="1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defRPr>
            </a:lvl1pPr>
          </a:lstStyle>
          <a:p>
            <a:endParaRPr lang="nl-NL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l-NL"/>
              <a:t>Klik op het pictogram als u een afbeelding wilt toevoegen</a:t>
            </a:r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8" name="Tijdelijke aanduiding voor dianummer 5"/>
          <p:cNvSpPr>
            <a:spLocks noGrp="1"/>
          </p:cNvSpPr>
          <p:nvPr>
            <p:ph type="sldNum" sz="quarter" idx="12"/>
          </p:nvPr>
        </p:nvSpPr>
        <p:spPr>
          <a:xfrm>
            <a:off x="249898" y="6250449"/>
            <a:ext cx="471462" cy="365125"/>
          </a:xfrm>
          <a:prstGeom prst="rect">
            <a:avLst/>
          </a:prstGeom>
        </p:spPr>
        <p:txBody>
          <a:bodyPr/>
          <a:lstStyle>
            <a:lvl1pPr algn="ctr">
              <a:defRPr kumimoji="0" lang="nl-NL" sz="1100" b="0" i="0" u="none" strike="noStrike" kern="1200" cap="none" spc="0" normalizeH="0" baseline="0" noProof="0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defRPr>
            </a:lvl1pPr>
          </a:lstStyle>
          <a:p>
            <a:fld id="{7B3DAC33-F329-4BBD-BE40-B6C49AFE86E1}" type="slidenum">
              <a:rPr lang="nl-NL" smtClean="0"/>
              <a:pPr/>
              <a:t>‹nr.›</a:t>
            </a:fld>
            <a:endParaRPr lang="nl-NL" dirty="0"/>
          </a:p>
        </p:txBody>
      </p:sp>
      <p:sp>
        <p:nvSpPr>
          <p:cNvPr id="10" name="Tijdelijke aanduiding voor datum 3"/>
          <p:cNvSpPr>
            <a:spLocks noGrp="1"/>
          </p:cNvSpPr>
          <p:nvPr>
            <p:ph type="dt" sz="half" idx="13"/>
          </p:nvPr>
        </p:nvSpPr>
        <p:spPr>
          <a:xfrm>
            <a:off x="6732240" y="6356350"/>
            <a:ext cx="194421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 kumimoji="0" lang="nl-NL" sz="1000" b="0" i="0" u="none" strike="noStrike" kern="1200" cap="none" spc="0" normalizeH="0" baseline="0" noProof="0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defRPr>
            </a:lvl1pPr>
          </a:lstStyle>
          <a:p>
            <a:pPr algn="r"/>
            <a:fld id="{22E02853-81FF-41EB-B5FA-BBBE6AC6D28B}" type="datetime2">
              <a:rPr lang="nl-NL" smtClean="0"/>
              <a:pPr algn="r"/>
              <a:t>vrijdag 2 november 2018</a:t>
            </a:fld>
            <a:endParaRPr lang="nl-NL" dirty="0"/>
          </a:p>
        </p:txBody>
      </p:sp>
      <p:sp>
        <p:nvSpPr>
          <p:cNvPr id="12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1805216" y="6356350"/>
            <a:ext cx="4927024" cy="365125"/>
          </a:xfrm>
          <a:prstGeom prst="rect">
            <a:avLst/>
          </a:prstGeom>
        </p:spPr>
        <p:txBody>
          <a:bodyPr anchor="ctr" anchorCtr="0"/>
          <a:lstStyle>
            <a:lvl1pPr>
              <a:defRPr kumimoji="0" lang="nl-NL" sz="1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defRPr>
            </a:lvl1pPr>
          </a:lstStyle>
          <a:p>
            <a:endParaRPr lang="nl-NL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971550" y="274638"/>
            <a:ext cx="771525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 dirty="0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971550" y="1600200"/>
            <a:ext cx="771525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dirty="0"/>
              <a:t>Klik om de modelstijlen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</a:p>
        </p:txBody>
      </p:sp>
      <p:sp>
        <p:nvSpPr>
          <p:cNvPr id="6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6732240" y="6356350"/>
            <a:ext cx="194421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 kumimoji="0" lang="nl-NL" sz="1000" b="0" i="0" u="none" strike="noStrike" kern="1200" cap="none" spc="0" normalizeH="0" baseline="0" noProof="0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defRPr>
            </a:lvl1pPr>
          </a:lstStyle>
          <a:p>
            <a:pPr algn="r"/>
            <a:fld id="{22E02853-81FF-41EB-B5FA-BBBE6AC6D28B}" type="datetime2">
              <a:rPr lang="nl-NL" smtClean="0"/>
              <a:pPr algn="r"/>
              <a:t>vrijdag 2 november 2018</a:t>
            </a:fld>
            <a:endParaRPr lang="nl-NL" dirty="0"/>
          </a:p>
        </p:txBody>
      </p:sp>
      <p:sp>
        <p:nvSpPr>
          <p:cNvPr id="7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971600" y="6356350"/>
            <a:ext cx="5688632" cy="365125"/>
          </a:xfrm>
          <a:prstGeom prst="rect">
            <a:avLst/>
          </a:prstGeom>
        </p:spPr>
        <p:txBody>
          <a:bodyPr anchor="ctr" anchorCtr="0"/>
          <a:lstStyle>
            <a:lvl1pPr>
              <a:defRPr kumimoji="0" lang="nl-NL" sz="1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defRPr>
            </a:lvl1pPr>
          </a:lstStyle>
          <a:p>
            <a:endParaRPr lang="nl-NL" dirty="0"/>
          </a:p>
        </p:txBody>
      </p:sp>
      <p:sp>
        <p:nvSpPr>
          <p:cNvPr id="9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249898" y="6250449"/>
            <a:ext cx="471462" cy="365125"/>
          </a:xfrm>
          <a:prstGeom prst="rect">
            <a:avLst/>
          </a:prstGeom>
        </p:spPr>
        <p:txBody>
          <a:bodyPr/>
          <a:lstStyle>
            <a:lvl1pPr algn="ctr">
              <a:defRPr kumimoji="0" lang="nl-NL" sz="1100" b="0" i="0" u="none" strike="noStrike" kern="1200" cap="none" spc="0" normalizeH="0" baseline="0" noProof="0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defRPr>
            </a:lvl1pPr>
          </a:lstStyle>
          <a:p>
            <a:fld id="{7B3DAC33-F329-4BBD-BE40-B6C49AFE86E1}" type="slidenum">
              <a:rPr lang="nl-NL" smtClean="0"/>
              <a:pPr/>
              <a:t>‹nr.›</a:t>
            </a:fld>
            <a:endParaRPr lang="nl-NL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/>
  <p:txStyles>
    <p:titleStyle>
      <a:lvl1pPr algn="l" defTabSz="914400" rtl="0" eaLnBrk="1" latinLnBrk="0" hangingPunct="1">
        <a:spcBef>
          <a:spcPct val="0"/>
        </a:spcBef>
        <a:buNone/>
        <a:defRPr lang="nl-NL" sz="4000" kern="1200" dirty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openxmlformats.org/officeDocument/2006/relationships/image" Target="../media/image13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6.gif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hyperlink" Target="https://www.google.nl/url?sa=i&amp;rct=j&amp;q=&amp;esrc=s&amp;source=images&amp;cd=&amp;cad=rja&amp;uact=8&amp;ved=2ahUKEwji4ez-xLvZAhUJuxQKHZMzDmwQjRx6BAgAEAY&amp;url=https://richtlijnendatabase.nl/richtlijn/pijn_bij_kanker/diagnostiek_van_pijn_bij_kanker/pijnschalen_en_meetinstrumenten_bij_kanker.html&amp;psig=AOvVaw0GQF88qzz5NsS17_22NDIk&amp;ust=1519458188232831" TargetMode="Externa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jpeg"/><Relationship Id="rId4" Type="http://schemas.openxmlformats.org/officeDocument/2006/relationships/image" Target="../media/image23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hyperlink" Target="http://www.google.nl/url?sa=i&amp;rct=j&amp;q=&amp;esrc=s&amp;source=images&amp;cd=&amp;cad=rja&amp;uact=8&amp;ved=2ahUKEwiUsqG97sPZAhUEr6QKHTunCygQjRx6BAgAEAY&amp;url=http://degezondemama.nl/mama/de-verschillende-stoffen-die-gebruikt-worden-voor-kleding/&amp;psig=AOvVaw0tm8asD8nFqL4zGCUGvm6P&amp;ust=1519744202418127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gi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hyperlink" Target="http://www.google.nl/url?sa=i&amp;rct=j&amp;q=&amp;esrc=s&amp;source=images&amp;cd=&amp;ved=0ahUKEwiSlpC8v9jRAhWDVRoKHeKNBtIQjRwIBw&amp;url=http://www.canonsociaalwerk.eu/nl_pal/details.php?cps=20&amp;canon_id=576&amp;psig=AFQjCNEHg1uhVEaK-NQ5191lS2RN4r-aOQ&amp;ust=1485268730894522" TargetMode="Externa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0" y="571480"/>
            <a:ext cx="9144000" cy="1470025"/>
          </a:xfrm>
        </p:spPr>
        <p:txBody>
          <a:bodyPr/>
          <a:lstStyle/>
          <a:p>
            <a:r>
              <a:rPr lang="nl-NL" dirty="0"/>
              <a:t>Wat als je niet meer beter wordt…</a:t>
            </a:r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nl-NL" dirty="0"/>
              <a:t>Klinische les Palliatieve zorg</a:t>
            </a:r>
          </a:p>
          <a:p>
            <a:r>
              <a:rPr lang="nl-NL" dirty="0"/>
              <a:t>Deskundigheidsbevordering </a:t>
            </a:r>
          </a:p>
          <a:p>
            <a:r>
              <a:rPr lang="nl-NL" dirty="0"/>
              <a:t>Praktijk assistenten</a:t>
            </a:r>
          </a:p>
          <a:p>
            <a:r>
              <a:rPr lang="nl-NL" dirty="0"/>
              <a:t>24 jan-6 febr-12 </a:t>
            </a:r>
            <a:r>
              <a:rPr lang="nl-NL" dirty="0" err="1"/>
              <a:t>febr</a:t>
            </a:r>
            <a:r>
              <a:rPr lang="nl-NL" dirty="0"/>
              <a:t> 2019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NL" dirty="0"/>
              <a:t>Wanneer palliatief?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4294967295"/>
          </p:nvPr>
        </p:nvSpPr>
        <p:spPr>
          <a:xfrm>
            <a:off x="7461250" y="6356350"/>
            <a:ext cx="1204913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4CED13B9-65F1-4FE6-A445-8D301B7F6728}" type="datetime2">
              <a:rPr lang="nl-NL" smtClean="0"/>
              <a:pPr>
                <a:defRPr/>
              </a:pPr>
              <a:t>vrijdag 2 november 2018</a:t>
            </a:fld>
            <a:endParaRPr lang="nl-NL" dirty="0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6449F04-20E2-4129-9EB7-5C8994E5A802}" type="slidenum">
              <a:rPr lang="nl-NL" smtClean="0"/>
              <a:pPr>
                <a:defRPr/>
              </a:pPr>
              <a:t>10</a:t>
            </a:fld>
            <a:endParaRPr lang="nl-NL" dirty="0"/>
          </a:p>
        </p:txBody>
      </p:sp>
      <p:pic>
        <p:nvPicPr>
          <p:cNvPr id="26628" name="Picture 4" descr="Afbeeldingsresultaat voor beloop palliatieve fas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43608" y="1484784"/>
            <a:ext cx="7958266" cy="367240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jdelijke aanduiding voor dianummer 5"/>
          <p:cNvSpPr>
            <a:spLocks noGrp="1"/>
          </p:cNvSpPr>
          <p:nvPr>
            <p:ph type="sldNum" sz="quarter" idx="12"/>
          </p:nvPr>
        </p:nvSpPr>
        <p:spPr>
          <a:xfrm>
            <a:off x="8639175" y="6515100"/>
            <a:ext cx="463550" cy="273050"/>
          </a:xfrm>
        </p:spPr>
        <p:txBody>
          <a:bodyPr/>
          <a:lstStyle/>
          <a:p>
            <a:pPr>
              <a:defRPr/>
            </a:pPr>
            <a:fld id="{BE3890DE-AF89-4079-9032-007F6D5C08C9}" type="slidenum">
              <a:rPr lang="nl-NL" sz="1600">
                <a:solidFill>
                  <a:schemeClr val="tx2">
                    <a:shade val="90000"/>
                  </a:schemeClr>
                </a:solidFill>
                <a:latin typeface="Tahoma" pitchFamily="34" charset="0"/>
              </a:rPr>
              <a:pPr>
                <a:defRPr/>
              </a:pPr>
              <a:t>11</a:t>
            </a:fld>
            <a:endParaRPr lang="nl-NL" sz="1600" dirty="0">
              <a:solidFill>
                <a:schemeClr val="tx2">
                  <a:shade val="90000"/>
                </a:schemeClr>
              </a:solidFill>
              <a:latin typeface="Tahoma" pitchFamily="34" charset="0"/>
            </a:endParaRPr>
          </a:p>
        </p:txBody>
      </p:sp>
      <p:pic>
        <p:nvPicPr>
          <p:cNvPr id="70657" name="Picture 1"/>
          <p:cNvPicPr>
            <a:picLocks noGrp="1" noChangeAspect="1" noChangeArrowheads="1"/>
          </p:cNvPicPr>
          <p:nvPr>
            <p:ph idx="4294967295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350" t="16075" r="19632" b="12927"/>
          <a:stretch/>
        </p:blipFill>
        <p:spPr bwMode="auto">
          <a:xfrm>
            <a:off x="1403648" y="1556792"/>
            <a:ext cx="6671563" cy="45123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itel 1"/>
          <p:cNvSpPr txBox="1">
            <a:spLocks/>
          </p:cNvSpPr>
          <p:nvPr/>
        </p:nvSpPr>
        <p:spPr>
          <a:xfrm>
            <a:off x="971550" y="285728"/>
            <a:ext cx="7686700" cy="911024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l-NL" sz="4000" dirty="0">
                <a:latin typeface="+mj-lt"/>
                <a:ea typeface="+mj-ea"/>
                <a:cs typeface="+mj-cs"/>
              </a:rPr>
              <a:t>De surprise </a:t>
            </a:r>
            <a:r>
              <a:rPr lang="nl-NL" sz="4000" dirty="0" err="1">
                <a:latin typeface="+mj-lt"/>
                <a:ea typeface="+mj-ea"/>
                <a:cs typeface="+mj-cs"/>
              </a:rPr>
              <a:t>question</a:t>
            </a:r>
            <a:endParaRPr kumimoji="0" lang="nl-NL" sz="4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367084965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NL" dirty="0"/>
              <a:t>Surprise </a:t>
            </a:r>
            <a:r>
              <a:rPr lang="nl-NL" dirty="0" err="1"/>
              <a:t>question</a:t>
            </a:r>
            <a:r>
              <a:rPr lang="nl-NL" dirty="0"/>
              <a:t>?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4294967295"/>
          </p:nvPr>
        </p:nvSpPr>
        <p:spPr>
          <a:xfrm>
            <a:off x="7461250" y="6356350"/>
            <a:ext cx="1204913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nl-NL" dirty="0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6449F04-20E2-4129-9EB7-5C8994E5A802}" type="slidenum">
              <a:rPr lang="nl-NL" smtClean="0"/>
              <a:pPr>
                <a:defRPr/>
              </a:pPr>
              <a:t>12</a:t>
            </a:fld>
            <a:endParaRPr lang="nl-NL" dirty="0"/>
          </a:p>
        </p:txBody>
      </p:sp>
      <p:pic>
        <p:nvPicPr>
          <p:cNvPr id="28674" name="Picture 2" descr="Gerelateerde afbeeldi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64088" y="332656"/>
            <a:ext cx="3240360" cy="3240360"/>
          </a:xfrm>
          <a:prstGeom prst="rect">
            <a:avLst/>
          </a:prstGeom>
          <a:noFill/>
        </p:spPr>
      </p:pic>
      <p:pic>
        <p:nvPicPr>
          <p:cNvPr id="26626" name="Picture 2" descr="Afbeeldingsresultaat voor thuiszorg animati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87623" y="1412776"/>
            <a:ext cx="2779721" cy="3024336"/>
          </a:xfrm>
          <a:prstGeom prst="rect">
            <a:avLst/>
          </a:prstGeom>
          <a:noFill/>
        </p:spPr>
      </p:pic>
      <p:pic>
        <p:nvPicPr>
          <p:cNvPr id="26628" name="Picture 4" descr="Afbeeldingsresultaat voor doodlopend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95936" y="3068960"/>
            <a:ext cx="4977894" cy="3218310"/>
          </a:xfrm>
          <a:prstGeom prst="rect">
            <a:avLst/>
          </a:prstGeom>
          <a:noFill/>
        </p:spPr>
      </p:pic>
      <p:pic>
        <p:nvPicPr>
          <p:cNvPr id="26629" name="Afbeelding 1" descr="Gerelateerde afbeeldi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259632" y="1547792"/>
            <a:ext cx="6912768" cy="45673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86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86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66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66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66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66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66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66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err="1"/>
              <a:t>Morpheys</a:t>
            </a:r>
            <a:r>
              <a:rPr lang="nl-NL" dirty="0"/>
              <a:t> en </a:t>
            </a:r>
            <a:r>
              <a:rPr lang="nl-NL" dirty="0" err="1"/>
              <a:t>Hypnos</a:t>
            </a: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3DAC33-F329-4BBD-BE40-B6C49AFE86E1}" type="slidenum">
              <a:rPr lang="nl-NL" smtClean="0"/>
              <a:pPr/>
              <a:t>13</a:t>
            </a:fld>
            <a:endParaRPr lang="nl-NL" dirty="0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 algn="r"/>
            <a:fld id="{22E02853-81FF-41EB-B5FA-BBBE6AC6D28B}" type="datetime2">
              <a:rPr lang="nl-NL" smtClean="0"/>
              <a:pPr algn="r"/>
              <a:t>vrijdag 2 november 2018</a:t>
            </a:fld>
            <a:endParaRPr lang="nl-NL" dirty="0"/>
          </a:p>
        </p:txBody>
      </p:sp>
      <p:pic>
        <p:nvPicPr>
          <p:cNvPr id="115714" name="Picture 2" descr="https://upload.wikimedia.org/wikipedia/commons/thumb/e/e5/Guerin_Morpheus%26Iris1811.jpg/641px-Guerin_Morpheus%26Iris181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43608" y="1268760"/>
            <a:ext cx="5025405" cy="7055951"/>
          </a:xfrm>
          <a:prstGeom prst="rect">
            <a:avLst/>
          </a:prstGeom>
          <a:noFill/>
        </p:spPr>
      </p:pic>
      <p:pic>
        <p:nvPicPr>
          <p:cNvPr id="14338" name="Picture 2" descr="http://www.medicijnen-op-maat.nl/images/JU-fig.01-01a.g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123728" y="1556792"/>
            <a:ext cx="6046093" cy="43338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3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3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Pijn</a:t>
            </a:r>
          </a:p>
        </p:txBody>
      </p:sp>
      <p:sp>
        <p:nvSpPr>
          <p:cNvPr id="7" name="Tijdelijke aanduiding voor inhoud 6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nl-NL" dirty="0"/>
              <a:t>Fabels en feiten</a:t>
            </a:r>
          </a:p>
          <a:p>
            <a:r>
              <a:rPr lang="nl-NL" dirty="0"/>
              <a:t>Doorbraakpijn</a:t>
            </a:r>
          </a:p>
          <a:p>
            <a:r>
              <a:rPr lang="nl-NL" dirty="0"/>
              <a:t>Bijwerkingen</a:t>
            </a:r>
          </a:p>
          <a:p>
            <a:r>
              <a:rPr lang="nl-NL" dirty="0" err="1"/>
              <a:t>Co-analgetica</a:t>
            </a:r>
            <a:endParaRPr lang="nl-NL" dirty="0"/>
          </a:p>
          <a:p>
            <a:pPr>
              <a:buNone/>
            </a:pPr>
            <a:endParaRPr lang="nl-NL" dirty="0"/>
          </a:p>
          <a:p>
            <a:pPr>
              <a:buNone/>
            </a:pPr>
            <a:r>
              <a:rPr lang="nl-NL" dirty="0"/>
              <a:t>ALTIJD holistisch!</a:t>
            </a:r>
          </a:p>
          <a:p>
            <a:pPr>
              <a:buNone/>
            </a:pPr>
            <a:r>
              <a:rPr lang="nl-NL" dirty="0"/>
              <a:t>Pijnteam betrokken ?</a:t>
            </a: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3DAC33-F329-4BBD-BE40-B6C49AFE86E1}" type="slidenum">
              <a:rPr lang="nl-NL" smtClean="0"/>
              <a:pPr/>
              <a:t>14</a:t>
            </a:fld>
            <a:endParaRPr lang="nl-NL" dirty="0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 algn="r"/>
            <a:fld id="{22E02853-81FF-41EB-B5FA-BBBE6AC6D28B}" type="datetime2">
              <a:rPr lang="nl-NL" smtClean="0"/>
              <a:pPr algn="r"/>
              <a:t>vrijdag 2 november 2018</a:t>
            </a:fld>
            <a:endParaRPr lang="nl-NL" dirty="0"/>
          </a:p>
        </p:txBody>
      </p:sp>
      <p:pic>
        <p:nvPicPr>
          <p:cNvPr id="2050" name="Picture 2" descr="Afbeeldingsresultaat voor pijn bij kanker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44008" y="1196753"/>
            <a:ext cx="4499992" cy="337499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Hoe vraag jij naar pijn?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 algn="r"/>
            <a:fld id="{22E02853-81FF-41EB-B5FA-BBBE6AC6D28B}" type="datetime2">
              <a:rPr lang="nl-NL" smtClean="0"/>
              <a:pPr algn="r"/>
              <a:t>vrijdag 2 november 2018</a:t>
            </a:fld>
            <a:endParaRPr lang="nl-NL" dirty="0"/>
          </a:p>
        </p:txBody>
      </p:sp>
      <p:pic>
        <p:nvPicPr>
          <p:cNvPr id="21506" name="Picture 2" descr="https://www.pijnonderzoek.nl/faq/inlineimages/5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59633" y="5157193"/>
            <a:ext cx="7200800" cy="1282700"/>
          </a:xfrm>
          <a:prstGeom prst="rect">
            <a:avLst/>
          </a:prstGeom>
          <a:noFill/>
        </p:spPr>
      </p:pic>
      <p:sp>
        <p:nvSpPr>
          <p:cNvPr id="6" name="Rechthoekige toelichting 5"/>
          <p:cNvSpPr/>
          <p:nvPr/>
        </p:nvSpPr>
        <p:spPr>
          <a:xfrm>
            <a:off x="6516216" y="1412776"/>
            <a:ext cx="1728192" cy="1248139"/>
          </a:xfrm>
          <a:prstGeom prst="wedgeRectCallout">
            <a:avLst/>
          </a:prstGeom>
          <a:noFill/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1400" dirty="0">
                <a:solidFill>
                  <a:schemeClr val="tx1"/>
                </a:solidFill>
              </a:rPr>
              <a:t>Kunt u een cijfer geven voor uw pijn van 0 tot 10? </a:t>
            </a:r>
          </a:p>
        </p:txBody>
      </p:sp>
      <p:sp>
        <p:nvSpPr>
          <p:cNvPr id="7" name="Toelichting met afgeronde rechthoek 6"/>
          <p:cNvSpPr/>
          <p:nvPr/>
        </p:nvSpPr>
        <p:spPr>
          <a:xfrm>
            <a:off x="1043608" y="1892829"/>
            <a:ext cx="1440160" cy="2016224"/>
          </a:xfrm>
          <a:prstGeom prst="wedgeRoundRectCallout">
            <a:avLst/>
          </a:prstGeom>
          <a:noFill/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1200" dirty="0">
                <a:solidFill>
                  <a:schemeClr val="tx1"/>
                </a:solidFill>
              </a:rPr>
              <a:t>0 is geen pijn, onder een 4 is het acceptabel. Wat mag ik voor uw pijn invullen?</a:t>
            </a:r>
          </a:p>
        </p:txBody>
      </p:sp>
      <p:sp>
        <p:nvSpPr>
          <p:cNvPr id="8" name="Ovale toelichting 7"/>
          <p:cNvSpPr/>
          <p:nvPr/>
        </p:nvSpPr>
        <p:spPr>
          <a:xfrm>
            <a:off x="5796136" y="3236979"/>
            <a:ext cx="1728192" cy="1440160"/>
          </a:xfrm>
          <a:prstGeom prst="wedgeEllipseCallout">
            <a:avLst/>
          </a:prstGeom>
          <a:noFill/>
          <a:ln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dirty="0">
                <a:solidFill>
                  <a:schemeClr val="tx1"/>
                </a:solidFill>
              </a:rPr>
              <a:t>Een 8, ja? Is het zo heftig?</a:t>
            </a:r>
          </a:p>
        </p:txBody>
      </p:sp>
      <p:sp>
        <p:nvSpPr>
          <p:cNvPr id="9" name="Wolkvormige toelichting 8"/>
          <p:cNvSpPr/>
          <p:nvPr/>
        </p:nvSpPr>
        <p:spPr>
          <a:xfrm>
            <a:off x="2915816" y="1700808"/>
            <a:ext cx="2808312" cy="1824203"/>
          </a:xfrm>
          <a:prstGeom prst="cloudCallout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1400" dirty="0">
                <a:solidFill>
                  <a:schemeClr val="tx1"/>
                </a:solidFill>
              </a:rPr>
              <a:t>De heer maakt een pijnlijke indruk, maar geeft maar een pijnscore van 3…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971600" y="260648"/>
            <a:ext cx="7686700" cy="1143000"/>
          </a:xfrm>
        </p:spPr>
        <p:txBody>
          <a:bodyPr/>
          <a:lstStyle/>
          <a:p>
            <a:r>
              <a:rPr lang="nl-NL" dirty="0"/>
              <a:t>Hoe denkt de patiënt over pijn?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 algn="r"/>
            <a:fld id="{22E02853-81FF-41EB-B5FA-BBBE6AC6D28B}" type="datetime2">
              <a:rPr lang="nl-NL" smtClean="0"/>
              <a:pPr algn="r"/>
              <a:t>vrijdag 2 november 2018</a:t>
            </a:fld>
            <a:endParaRPr lang="nl-NL" dirty="0"/>
          </a:p>
        </p:txBody>
      </p:sp>
      <p:pic>
        <p:nvPicPr>
          <p:cNvPr id="5" name="Picture 2" descr="https://www.pijnonderzoek.nl/faq/inlineimages/5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43608" y="5157192"/>
            <a:ext cx="7704856" cy="1282700"/>
          </a:xfrm>
          <a:prstGeom prst="rect">
            <a:avLst/>
          </a:prstGeom>
          <a:noFill/>
        </p:spPr>
      </p:pic>
      <p:sp>
        <p:nvSpPr>
          <p:cNvPr id="6" name="Wolkvormige toelichting 5"/>
          <p:cNvSpPr/>
          <p:nvPr/>
        </p:nvSpPr>
        <p:spPr>
          <a:xfrm>
            <a:off x="5796136" y="1220755"/>
            <a:ext cx="2016224" cy="1728192"/>
          </a:xfrm>
          <a:prstGeom prst="cloudCallout">
            <a:avLst/>
          </a:prstGeom>
          <a:noFill/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1400" dirty="0">
                <a:solidFill>
                  <a:schemeClr val="tx1"/>
                </a:solidFill>
              </a:rPr>
              <a:t>Al die verhalen over Morfine… Maar niet voor mij!</a:t>
            </a:r>
          </a:p>
        </p:txBody>
      </p:sp>
      <p:sp>
        <p:nvSpPr>
          <p:cNvPr id="7" name="Wolkvormige toelichting 6"/>
          <p:cNvSpPr/>
          <p:nvPr/>
        </p:nvSpPr>
        <p:spPr>
          <a:xfrm>
            <a:off x="827584" y="1412776"/>
            <a:ext cx="2592288" cy="1728192"/>
          </a:xfrm>
          <a:prstGeom prst="cloudCallout">
            <a:avLst/>
          </a:prstGeom>
          <a:noFill/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1400" dirty="0">
                <a:solidFill>
                  <a:schemeClr val="tx1"/>
                </a:solidFill>
              </a:rPr>
              <a:t>Dadelijk kan mijn behandeling niet doorgaan vanwege de pijn…</a:t>
            </a:r>
          </a:p>
        </p:txBody>
      </p:sp>
      <p:sp>
        <p:nvSpPr>
          <p:cNvPr id="8" name="Wolkvormige toelichting 7"/>
          <p:cNvSpPr/>
          <p:nvPr/>
        </p:nvSpPr>
        <p:spPr>
          <a:xfrm>
            <a:off x="5652120" y="3332989"/>
            <a:ext cx="1584176" cy="1440160"/>
          </a:xfrm>
          <a:prstGeom prst="cloudCallout">
            <a:avLst/>
          </a:prstGeom>
          <a:noFill/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1400" dirty="0">
                <a:solidFill>
                  <a:schemeClr val="tx1"/>
                </a:solidFill>
              </a:rPr>
              <a:t>Morfine betekend het einde.</a:t>
            </a:r>
          </a:p>
        </p:txBody>
      </p:sp>
      <p:sp>
        <p:nvSpPr>
          <p:cNvPr id="9" name="Wolkvormige toelichting 8"/>
          <p:cNvSpPr/>
          <p:nvPr/>
        </p:nvSpPr>
        <p:spPr>
          <a:xfrm>
            <a:off x="3491880" y="3332989"/>
            <a:ext cx="2016224" cy="1728192"/>
          </a:xfrm>
          <a:prstGeom prst="cloudCallou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1400" dirty="0">
                <a:solidFill>
                  <a:schemeClr val="tx1"/>
                </a:solidFill>
              </a:rPr>
              <a:t>Mijn familie is erbij, ik wil nu niet zeuren…</a:t>
            </a:r>
          </a:p>
        </p:txBody>
      </p:sp>
      <p:sp>
        <p:nvSpPr>
          <p:cNvPr id="10" name="Wolkvormige toelichting 9"/>
          <p:cNvSpPr/>
          <p:nvPr/>
        </p:nvSpPr>
        <p:spPr>
          <a:xfrm>
            <a:off x="827584" y="3429000"/>
            <a:ext cx="2520280" cy="1728192"/>
          </a:xfrm>
          <a:prstGeom prst="cloudCallout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1400" dirty="0">
                <a:solidFill>
                  <a:schemeClr val="tx1"/>
                </a:solidFill>
              </a:rPr>
              <a:t>Het doet pijn als ik denk aan iedereen die ik achter laat…</a:t>
            </a:r>
          </a:p>
        </p:txBody>
      </p:sp>
      <p:sp>
        <p:nvSpPr>
          <p:cNvPr id="11" name="Wolkvormige toelichting 10"/>
          <p:cNvSpPr/>
          <p:nvPr/>
        </p:nvSpPr>
        <p:spPr>
          <a:xfrm>
            <a:off x="3563888" y="1316765"/>
            <a:ext cx="2016224" cy="1728192"/>
          </a:xfrm>
          <a:prstGeom prst="cloudCallout">
            <a:avLst/>
          </a:prstGeom>
          <a:noFill/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1400" dirty="0">
                <a:solidFill>
                  <a:schemeClr val="tx1"/>
                </a:solidFill>
              </a:rPr>
              <a:t>Bedoelen ze een soort van rapportcijfer?</a:t>
            </a:r>
          </a:p>
        </p:txBody>
      </p:sp>
      <p:sp>
        <p:nvSpPr>
          <p:cNvPr id="12" name="Wolkvormige toelichting 11"/>
          <p:cNvSpPr/>
          <p:nvPr/>
        </p:nvSpPr>
        <p:spPr>
          <a:xfrm>
            <a:off x="7308304" y="2564904"/>
            <a:ext cx="1656184" cy="1632181"/>
          </a:xfrm>
          <a:prstGeom prst="cloudCallou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1200" dirty="0">
                <a:solidFill>
                  <a:schemeClr val="tx1"/>
                </a:solidFill>
              </a:rPr>
              <a:t>Dat branderige gevoel zal er wel bij horen…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Pijn herkennen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 algn="r"/>
            <a:fld id="{22E02853-81FF-41EB-B5FA-BBBE6AC6D28B}" type="datetime2">
              <a:rPr lang="nl-NL" smtClean="0"/>
              <a:pPr algn="r"/>
              <a:t>vrijdag 2 november 2018</a:t>
            </a:fld>
            <a:endParaRPr lang="nl-NL" dirty="0"/>
          </a:p>
        </p:txBody>
      </p:sp>
      <p:pic>
        <p:nvPicPr>
          <p:cNvPr id="1028" name="Picture 4" descr="Afbeeldingsresultaat voor pijn herkenning richtlijn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63688" y="1220755"/>
            <a:ext cx="4392488" cy="551306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Pijnstillers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971550" y="1571612"/>
            <a:ext cx="7686700" cy="5097748"/>
          </a:xfrm>
        </p:spPr>
        <p:txBody>
          <a:bodyPr>
            <a:normAutofit fontScale="92500" lnSpcReduction="10000"/>
          </a:bodyPr>
          <a:lstStyle/>
          <a:p>
            <a:r>
              <a:rPr lang="nl-NL" dirty="0"/>
              <a:t>Basis: PCM, NSAID </a:t>
            </a:r>
          </a:p>
          <a:p>
            <a:r>
              <a:rPr lang="nl-NL" dirty="0"/>
              <a:t>Opiaten:</a:t>
            </a:r>
          </a:p>
          <a:p>
            <a:pPr lvl="1"/>
            <a:r>
              <a:rPr lang="nl-NL" dirty="0"/>
              <a:t>Basis/ Achtergrond</a:t>
            </a:r>
          </a:p>
          <a:p>
            <a:pPr lvl="1"/>
            <a:r>
              <a:rPr lang="nl-NL" dirty="0"/>
              <a:t>Doorbraak</a:t>
            </a:r>
          </a:p>
          <a:p>
            <a:r>
              <a:rPr lang="nl-NL" dirty="0" err="1"/>
              <a:t>Neuropatisch</a:t>
            </a:r>
            <a:endParaRPr lang="nl-NL" dirty="0"/>
          </a:p>
          <a:p>
            <a:r>
              <a:rPr lang="nl-NL" dirty="0"/>
              <a:t>Methadon</a:t>
            </a:r>
          </a:p>
          <a:p>
            <a:r>
              <a:rPr lang="nl-NL" dirty="0"/>
              <a:t>Cannabis (CBD)</a:t>
            </a:r>
          </a:p>
          <a:p>
            <a:endParaRPr lang="nl-NL" dirty="0"/>
          </a:p>
          <a:p>
            <a:r>
              <a:rPr lang="nl-NL" dirty="0"/>
              <a:t>TENS</a:t>
            </a:r>
          </a:p>
          <a:p>
            <a:r>
              <a:rPr lang="nl-NL" dirty="0" err="1"/>
              <a:t>Invasieve</a:t>
            </a:r>
            <a:r>
              <a:rPr lang="nl-NL" dirty="0"/>
              <a:t> mogelijkheden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 algn="r"/>
            <a:fld id="{22E02853-81FF-41EB-B5FA-BBBE6AC6D28B}" type="datetime2">
              <a:rPr lang="nl-NL" smtClean="0"/>
              <a:pPr algn="r"/>
              <a:t>vrijdag 2 november 2018</a:t>
            </a:fld>
            <a:endParaRPr lang="nl-NL" dirty="0"/>
          </a:p>
        </p:txBody>
      </p:sp>
      <p:sp>
        <p:nvSpPr>
          <p:cNvPr id="20494" name="AutoShape 14" descr="Afbeeldingsresultaat voor pijnstillers"/>
          <p:cNvSpPr>
            <a:spLocks noChangeAspect="1" noChangeArrowheads="1"/>
          </p:cNvSpPr>
          <p:nvPr/>
        </p:nvSpPr>
        <p:spPr bwMode="auto">
          <a:xfrm>
            <a:off x="0" y="-192617"/>
            <a:ext cx="304800" cy="4064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pic>
        <p:nvPicPr>
          <p:cNvPr id="20496" name="Picture 16" descr="Afbeeldingsresultaat voor pijnstiller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74089" y="2321051"/>
            <a:ext cx="3638261" cy="273985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 algn="r"/>
            <a:fld id="{22E02853-81FF-41EB-B5FA-BBBE6AC6D28B}" type="datetime2">
              <a:rPr lang="nl-NL" smtClean="0"/>
              <a:pPr algn="r"/>
              <a:t>vrijdag 2 november 2018</a:t>
            </a:fld>
            <a:endParaRPr lang="nl-NL" dirty="0"/>
          </a:p>
        </p:txBody>
      </p:sp>
      <p:pic>
        <p:nvPicPr>
          <p:cNvPr id="1026" name="Picture 2" descr="Afbeeldingsresultaat voor opiaten roo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03648" y="-337705"/>
            <a:ext cx="7200800" cy="7195705"/>
          </a:xfrm>
          <a:prstGeom prst="rect">
            <a:avLst/>
          </a:prstGeom>
          <a:noFill/>
        </p:spPr>
      </p:pic>
      <p:pic>
        <p:nvPicPr>
          <p:cNvPr id="52228" name="Picture 4" descr="Afbeeldingsresultaat voor omrekentabel opiaten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27584" y="764705"/>
            <a:ext cx="5048250" cy="3362327"/>
          </a:xfrm>
          <a:prstGeom prst="rect">
            <a:avLst/>
          </a:prstGeom>
          <a:noFill/>
        </p:spPr>
      </p:pic>
      <p:pic>
        <p:nvPicPr>
          <p:cNvPr id="52230" name="Picture 6" descr="Afbeeldingsresultaat voor omrekentabel opiaten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635898" y="2780930"/>
            <a:ext cx="5248275" cy="2952751"/>
          </a:xfrm>
          <a:prstGeom prst="rect">
            <a:avLst/>
          </a:prstGeom>
          <a:noFill/>
        </p:spPr>
      </p:pic>
      <p:sp>
        <p:nvSpPr>
          <p:cNvPr id="7" name="Rechthoek 6"/>
          <p:cNvSpPr/>
          <p:nvPr/>
        </p:nvSpPr>
        <p:spPr>
          <a:xfrm>
            <a:off x="1619673" y="332658"/>
            <a:ext cx="6552729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nl-NL" sz="8000" b="1" cap="all" spc="0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maatwerk</a:t>
            </a:r>
          </a:p>
        </p:txBody>
      </p:sp>
      <p:pic>
        <p:nvPicPr>
          <p:cNvPr id="34818" name="Picture 2" descr="Afbeeldingsresultaat voor cannabisolie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547665" y="3236979"/>
            <a:ext cx="4420395" cy="294693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22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22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22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22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48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48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jdelijke aanduiding voor tekst 6"/>
          <p:cNvSpPr>
            <a:spLocks noGrp="1"/>
          </p:cNvSpPr>
          <p:nvPr>
            <p:ph idx="1"/>
          </p:nvPr>
        </p:nvSpPr>
        <p:spPr>
          <a:xfrm>
            <a:off x="971600" y="3861048"/>
            <a:ext cx="8424986" cy="1425339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nl-NL" dirty="0"/>
              <a:t>Carolien Raap</a:t>
            </a:r>
          </a:p>
          <a:p>
            <a:pPr marL="0" indent="0">
              <a:buNone/>
            </a:pPr>
            <a:r>
              <a:rPr lang="nl-NL" dirty="0"/>
              <a:t>Consulent Palliatieve zorg</a:t>
            </a:r>
          </a:p>
          <a:p>
            <a:pPr marL="0" indent="0">
              <a:buNone/>
            </a:pPr>
            <a:r>
              <a:rPr lang="nl-NL" dirty="0"/>
              <a:t>Medewerker deskundigheidsbevordering regionaal netwerk </a:t>
            </a:r>
          </a:p>
          <a:p>
            <a:pPr marL="0" indent="0">
              <a:buNone/>
            </a:pPr>
            <a:r>
              <a:rPr lang="nl-NL" dirty="0"/>
              <a:t>Palliatieve zorg Oss-Uden –Veghel &amp; Den Bosch -Bommelerwaard</a:t>
            </a: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3DAC33-F329-4BBD-BE40-B6C49AFE86E1}" type="slidenum">
              <a:rPr lang="nl-NL" smtClean="0"/>
              <a:pPr/>
              <a:t>2</a:t>
            </a:fld>
            <a:endParaRPr lang="nl-NL" dirty="0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 algn="r"/>
            <a:fld id="{22E02853-81FF-41EB-B5FA-BBBE6AC6D28B}" type="datetime2">
              <a:rPr lang="nl-NL" smtClean="0"/>
              <a:pPr algn="r"/>
              <a:t>vrijdag 2 november 2018</a:t>
            </a:fld>
            <a:endParaRPr lang="nl-NL" dirty="0"/>
          </a:p>
        </p:txBody>
      </p:sp>
      <p:sp>
        <p:nvSpPr>
          <p:cNvPr id="6" name="Rechthoek 5"/>
          <p:cNvSpPr/>
          <p:nvPr/>
        </p:nvSpPr>
        <p:spPr>
          <a:xfrm>
            <a:off x="379557" y="1065832"/>
            <a:ext cx="9250930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nl-NL" sz="5400" b="1" cap="all" spc="0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Wat verwachten </a:t>
            </a:r>
          </a:p>
          <a:p>
            <a:pPr algn="ctr"/>
            <a:r>
              <a:rPr lang="nl-NL" sz="5400" b="1" cap="all" spc="0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jullie van deze avond?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Medicinale Cannabis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/>
              <a:t>Niet (volledig) vergoed</a:t>
            </a:r>
          </a:p>
          <a:p>
            <a:r>
              <a:rPr lang="nl-NL" dirty="0"/>
              <a:t>Apotheek Transvaal of Rosmalen</a:t>
            </a:r>
          </a:p>
          <a:p>
            <a:r>
              <a:rPr lang="nl-NL" dirty="0"/>
              <a:t>Palliatief bij kanker/AIDS;</a:t>
            </a:r>
          </a:p>
          <a:p>
            <a:pPr lvl="1"/>
            <a:r>
              <a:rPr lang="nl-NL" dirty="0"/>
              <a:t>Eetlustopwekkend</a:t>
            </a:r>
          </a:p>
          <a:p>
            <a:pPr lvl="1"/>
            <a:r>
              <a:rPr lang="nl-NL" dirty="0"/>
              <a:t>Pijnverminderend </a:t>
            </a:r>
          </a:p>
          <a:p>
            <a:pPr lvl="1"/>
            <a:r>
              <a:rPr lang="nl-NL" dirty="0"/>
              <a:t>Tegen gewichtsverlies en misselijkheid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 algn="r"/>
            <a:fld id="{22E02853-81FF-41EB-B5FA-BBBE6AC6D28B}" type="datetime2">
              <a:rPr lang="nl-NL" smtClean="0"/>
              <a:pPr algn="r"/>
              <a:t>vrijdag 2 november 2018</a:t>
            </a:fld>
            <a:endParaRPr lang="nl-NL" dirty="0"/>
          </a:p>
        </p:txBody>
      </p:sp>
      <p:sp>
        <p:nvSpPr>
          <p:cNvPr id="5" name="Rechthoek 4"/>
          <p:cNvSpPr/>
          <p:nvPr/>
        </p:nvSpPr>
        <p:spPr>
          <a:xfrm>
            <a:off x="611561" y="1700809"/>
            <a:ext cx="8302273" cy="258532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nl-NL" sz="5400" b="1" cap="all" spc="0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rgbClr val="DDEBCF"/>
                    </a:gs>
                    <a:gs pos="50000">
                      <a:srgbClr val="9CB86E"/>
                    </a:gs>
                    <a:gs pos="100000">
                      <a:srgbClr val="156B13"/>
                    </a:gs>
                  </a:gsLst>
                  <a:lin ang="5400000" scaled="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Geen genezing, </a:t>
            </a:r>
          </a:p>
          <a:p>
            <a:pPr algn="ctr"/>
            <a:r>
              <a:rPr lang="nl-NL" sz="5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rgbClr val="DDEBCF"/>
                    </a:gs>
                    <a:gs pos="50000">
                      <a:srgbClr val="9CB86E"/>
                    </a:gs>
                    <a:gs pos="100000">
                      <a:srgbClr val="156B13"/>
                    </a:gs>
                  </a:gsLst>
                  <a:lin ang="5400000" scaled="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Slechts verlichting</a:t>
            </a:r>
          </a:p>
          <a:p>
            <a:pPr algn="ctr"/>
            <a:r>
              <a:rPr lang="nl-NL" sz="5400" b="1" cap="all" spc="0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rgbClr val="DDEBCF"/>
                    </a:gs>
                    <a:gs pos="50000">
                      <a:srgbClr val="9CB86E"/>
                    </a:gs>
                    <a:gs pos="100000">
                      <a:srgbClr val="156B13"/>
                    </a:gs>
                  </a:gsLst>
                  <a:lin ang="5400000" scaled="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Van de klachten!!!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971550" y="285728"/>
            <a:ext cx="8172450" cy="1143000"/>
          </a:xfrm>
        </p:spPr>
        <p:txBody>
          <a:bodyPr>
            <a:normAutofit/>
          </a:bodyPr>
          <a:lstStyle/>
          <a:p>
            <a:r>
              <a:rPr lang="nl-NL" dirty="0"/>
              <a:t>Is er meer dan pijn(</a:t>
            </a:r>
            <a:r>
              <a:rPr lang="nl-NL" dirty="0" err="1"/>
              <a:t>stillers</a:t>
            </a:r>
            <a:r>
              <a:rPr lang="nl-NL" dirty="0"/>
              <a:t>)???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 algn="r"/>
            <a:fld id="{22E02853-81FF-41EB-B5FA-BBBE6AC6D28B}" type="datetime2">
              <a:rPr lang="nl-NL" smtClean="0"/>
              <a:pPr algn="r"/>
              <a:t>vrijdag 2 november 2018</a:t>
            </a:fld>
            <a:endParaRPr lang="nl-NL" dirty="0"/>
          </a:p>
        </p:txBody>
      </p:sp>
      <p:pic>
        <p:nvPicPr>
          <p:cNvPr id="19458" name="Picture 2" descr="https://www.pijnonderzoek.nl/faq/inlineimages/3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24328" y="4389107"/>
            <a:ext cx="1504950" cy="2019300"/>
          </a:xfrm>
          <a:prstGeom prst="rect">
            <a:avLst/>
          </a:prstGeom>
          <a:noFill/>
        </p:spPr>
      </p:pic>
      <p:pic>
        <p:nvPicPr>
          <p:cNvPr id="12290" name="Picture 2" descr="Gerelateerde afbeeldi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99592" y="1508787"/>
            <a:ext cx="6552728" cy="489842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dnn_ctr11346_ViewPostcardManager_imgCard" descr="http://www.ongeneeslijk.nl/Portals/142/kunstgalerij/IDPZ/IDPZ-2009-liefde-geven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28953" y="2348880"/>
            <a:ext cx="2715047" cy="41490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Complementaire toevoegingen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nl-NL" dirty="0"/>
              <a:t>Massage</a:t>
            </a:r>
          </a:p>
          <a:p>
            <a:r>
              <a:rPr lang="nl-NL" dirty="0"/>
              <a:t>Muziek</a:t>
            </a:r>
          </a:p>
          <a:p>
            <a:r>
              <a:rPr lang="nl-NL" dirty="0"/>
              <a:t>Geur</a:t>
            </a:r>
          </a:p>
          <a:p>
            <a:r>
              <a:rPr lang="nl-NL" dirty="0"/>
              <a:t>Ontspanning, bijvoorbeeld:</a:t>
            </a:r>
          </a:p>
          <a:p>
            <a:pPr lvl="1"/>
            <a:r>
              <a:rPr lang="nl-NL" dirty="0"/>
              <a:t>Yoga</a:t>
            </a:r>
          </a:p>
          <a:p>
            <a:pPr lvl="1"/>
            <a:r>
              <a:rPr lang="nl-NL" dirty="0" err="1"/>
              <a:t>Hypnosedatie</a:t>
            </a:r>
            <a:endParaRPr lang="nl-NL" dirty="0"/>
          </a:p>
          <a:p>
            <a:r>
              <a:rPr lang="nl-NL" dirty="0"/>
              <a:t>Warmte en koude</a:t>
            </a: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3DAC33-F329-4BBD-BE40-B6C49AFE86E1}" type="slidenum">
              <a:rPr lang="nl-NL" smtClean="0"/>
              <a:pPr/>
              <a:t>22</a:t>
            </a:fld>
            <a:endParaRPr lang="nl-NL" dirty="0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 algn="r"/>
            <a:fld id="{22E02853-81FF-41EB-B5FA-BBBE6AC6D28B}" type="datetime2">
              <a:rPr lang="nl-NL" smtClean="0"/>
              <a:pPr algn="r"/>
              <a:t>vrijdag 2 november 2018</a:t>
            </a:fld>
            <a:endParaRPr lang="nl-NL" dirty="0"/>
          </a:p>
        </p:txBody>
      </p:sp>
      <p:sp>
        <p:nvSpPr>
          <p:cNvPr id="6" name="Rechthoek 5"/>
          <p:cNvSpPr/>
          <p:nvPr/>
        </p:nvSpPr>
        <p:spPr>
          <a:xfrm>
            <a:off x="1902040" y="2967335"/>
            <a:ext cx="533992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nl-NL" sz="5400" b="1" cap="all" spc="0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Oftewel: TLC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err="1"/>
              <a:t>Dyspneu</a:t>
            </a:r>
            <a:r>
              <a:rPr lang="nl-NL" dirty="0"/>
              <a:t> 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buNone/>
            </a:pPr>
            <a:r>
              <a:rPr lang="nl-NL" dirty="0"/>
              <a:t>Hartfalen, COPD, kanker…</a:t>
            </a:r>
          </a:p>
          <a:p>
            <a:pPr>
              <a:buNone/>
            </a:pPr>
            <a:r>
              <a:rPr lang="nl-NL" dirty="0"/>
              <a:t>Kortademigheid of benauwd?</a:t>
            </a:r>
          </a:p>
          <a:p>
            <a:pPr>
              <a:buNone/>
            </a:pPr>
            <a:endParaRPr lang="nl-NL" dirty="0"/>
          </a:p>
          <a:p>
            <a:r>
              <a:rPr lang="nl-NL" dirty="0"/>
              <a:t>O2</a:t>
            </a:r>
          </a:p>
          <a:p>
            <a:r>
              <a:rPr lang="nl-NL" dirty="0"/>
              <a:t>Opiaten</a:t>
            </a:r>
          </a:p>
          <a:p>
            <a:r>
              <a:rPr lang="nl-NL" dirty="0"/>
              <a:t>Angst </a:t>
            </a:r>
          </a:p>
          <a:p>
            <a:pPr>
              <a:buNone/>
            </a:pPr>
            <a:endParaRPr lang="nl-NL" dirty="0"/>
          </a:p>
          <a:p>
            <a:pPr>
              <a:buNone/>
            </a:pPr>
            <a:r>
              <a:rPr lang="nl-NL" dirty="0"/>
              <a:t>ALTIJD holistisch! </a:t>
            </a: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3DAC33-F329-4BBD-BE40-B6C49AFE86E1}" type="slidenum">
              <a:rPr lang="nl-NL" smtClean="0"/>
              <a:pPr/>
              <a:t>23</a:t>
            </a:fld>
            <a:endParaRPr lang="nl-NL" dirty="0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 algn="r"/>
            <a:fld id="{22E02853-81FF-41EB-B5FA-BBBE6AC6D28B}" type="datetime2">
              <a:rPr lang="nl-NL" smtClean="0"/>
              <a:pPr algn="r"/>
              <a:t>vrijdag 2 november 2018</a:t>
            </a:fld>
            <a:endParaRPr lang="nl-NL" dirty="0"/>
          </a:p>
        </p:txBody>
      </p:sp>
      <p:pic>
        <p:nvPicPr>
          <p:cNvPr id="6" name="Picture 4" descr="Afbeeldingsresultaat voor sterven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16016" y="3429000"/>
            <a:ext cx="3638092" cy="242387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NL"/>
              <a:t>Wanneer </a:t>
            </a:r>
            <a:r>
              <a:rPr lang="nl-NL" dirty="0" err="1"/>
              <a:t>palliatieve</a:t>
            </a:r>
            <a:r>
              <a:rPr lang="nl-NL" dirty="0"/>
              <a:t> </a:t>
            </a:r>
            <a:r>
              <a:rPr lang="nl-NL" dirty="0" err="1"/>
              <a:t>sedatie</a:t>
            </a:r>
            <a:r>
              <a:rPr lang="nl-NL" dirty="0"/>
              <a:t> ?</a:t>
            </a:r>
          </a:p>
        </p:txBody>
      </p:sp>
      <p:sp>
        <p:nvSpPr>
          <p:cNvPr id="7" name="Tijdelijke aanduiding voor inhoud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/>
              <a:t>Continue of intermitterend</a:t>
            </a:r>
          </a:p>
          <a:p>
            <a:r>
              <a:rPr lang="nl-NL" dirty="0"/>
              <a:t>Acuut?</a:t>
            </a:r>
          </a:p>
        </p:txBody>
      </p:sp>
      <p:sp>
        <p:nvSpPr>
          <p:cNvPr id="2" name="Tijdelijke aanduiding voor dianumm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3DAC33-F329-4BBD-BE40-B6C49AFE86E1}" type="slidenum">
              <a:rPr lang="nl-NL" smtClean="0"/>
              <a:pPr/>
              <a:t>24</a:t>
            </a:fld>
            <a:endParaRPr lang="nl-NL" dirty="0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 algn="r"/>
            <a:fld id="{22E02853-81FF-41EB-B5FA-BBBE6AC6D28B}" type="datetime2">
              <a:rPr lang="nl-NL" smtClean="0"/>
              <a:pPr algn="r"/>
              <a:t>vrijdag 2 november 2018</a:t>
            </a:fld>
            <a:endParaRPr lang="nl-NL" dirty="0"/>
          </a:p>
        </p:txBody>
      </p:sp>
      <p:pic>
        <p:nvPicPr>
          <p:cNvPr id="1026" name="Picture 2" descr="Afbeeldingsresultaat voor stervenseind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76056" y="3284984"/>
            <a:ext cx="3384376" cy="254484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Overeenkomsten en verschillen</a:t>
            </a:r>
          </a:p>
        </p:txBody>
      </p:sp>
      <p:sp>
        <p:nvSpPr>
          <p:cNvPr id="7" name="Tijdelijke aanduiding voor tekst 6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/>
              <a:t>Euthanasie</a:t>
            </a:r>
          </a:p>
        </p:txBody>
      </p:sp>
      <p:sp>
        <p:nvSpPr>
          <p:cNvPr id="8" name="Tijdelijke aanduiding voor inhoud 7"/>
          <p:cNvSpPr>
            <a:spLocks noGrp="1"/>
          </p:cNvSpPr>
          <p:nvPr>
            <p:ph sz="half" idx="2"/>
          </p:nvPr>
        </p:nvSpPr>
        <p:spPr>
          <a:xfrm>
            <a:off x="971550" y="2174874"/>
            <a:ext cx="3814764" cy="4683125"/>
          </a:xfrm>
        </p:spPr>
        <p:txBody>
          <a:bodyPr>
            <a:normAutofit fontScale="85000" lnSpcReduction="20000"/>
          </a:bodyPr>
          <a:lstStyle/>
          <a:p>
            <a:r>
              <a:rPr lang="nl-NL" dirty="0"/>
              <a:t>Opzettelijk levensbeëindigend handelen</a:t>
            </a:r>
          </a:p>
          <a:p>
            <a:r>
              <a:rPr lang="nl-NL" dirty="0"/>
              <a:t>Verlichten van “lijden”</a:t>
            </a:r>
          </a:p>
          <a:p>
            <a:r>
              <a:rPr lang="nl-NL" dirty="0"/>
              <a:t>Bijzonder medisch handelen</a:t>
            </a:r>
          </a:p>
          <a:p>
            <a:r>
              <a:rPr lang="nl-NL" dirty="0"/>
              <a:t>Consultatie verplicht</a:t>
            </a:r>
          </a:p>
          <a:p>
            <a:r>
              <a:rPr lang="nl-NL" dirty="0"/>
              <a:t>Barbituraten en </a:t>
            </a:r>
            <a:r>
              <a:rPr lang="nl-NL" dirty="0" err="1"/>
              <a:t>spierrelaxantia</a:t>
            </a:r>
            <a:endParaRPr lang="nl-NL" dirty="0"/>
          </a:p>
          <a:p>
            <a:r>
              <a:rPr lang="nl-NL" dirty="0"/>
              <a:t>Snelle overdosering</a:t>
            </a:r>
          </a:p>
          <a:p>
            <a:r>
              <a:rPr lang="nl-NL" dirty="0"/>
              <a:t>Bekort het leven wel</a:t>
            </a:r>
          </a:p>
          <a:p>
            <a:r>
              <a:rPr lang="nl-NL" dirty="0"/>
              <a:t>Geen natuurlijk overlijden</a:t>
            </a:r>
          </a:p>
          <a:p>
            <a:r>
              <a:rPr lang="nl-NL" dirty="0"/>
              <a:t>Niet:</a:t>
            </a:r>
          </a:p>
          <a:p>
            <a:pPr lvl="1"/>
            <a:r>
              <a:rPr lang="nl-NL" dirty="0"/>
              <a:t>Geen zinloze handelingen</a:t>
            </a:r>
          </a:p>
          <a:p>
            <a:pPr lvl="1"/>
            <a:r>
              <a:rPr lang="nl-NL" dirty="0"/>
              <a:t>Pijnstilling</a:t>
            </a:r>
          </a:p>
          <a:p>
            <a:pPr lvl="1"/>
            <a:r>
              <a:rPr lang="nl-NL" dirty="0"/>
              <a:t>Handelingen achterwege laten op verzoek patiënt of naasten</a:t>
            </a:r>
          </a:p>
        </p:txBody>
      </p:sp>
      <p:sp>
        <p:nvSpPr>
          <p:cNvPr id="9" name="Tijdelijke aanduiding voor tekst 8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nl-NL" dirty="0" err="1"/>
              <a:t>Palliatieve</a:t>
            </a:r>
            <a:r>
              <a:rPr lang="nl-NL" dirty="0"/>
              <a:t> </a:t>
            </a:r>
            <a:r>
              <a:rPr lang="nl-NL" dirty="0" err="1"/>
              <a:t>sedatie</a:t>
            </a:r>
            <a:endParaRPr lang="nl-NL" dirty="0"/>
          </a:p>
        </p:txBody>
      </p:sp>
      <p:sp>
        <p:nvSpPr>
          <p:cNvPr id="10" name="Tijdelijke aanduiding voor inhoud 9"/>
          <p:cNvSpPr>
            <a:spLocks noGrp="1"/>
          </p:cNvSpPr>
          <p:nvPr>
            <p:ph sz="quarter" idx="4"/>
          </p:nvPr>
        </p:nvSpPr>
        <p:spPr/>
        <p:txBody>
          <a:bodyPr>
            <a:normAutofit fontScale="92500" lnSpcReduction="10000"/>
          </a:bodyPr>
          <a:lstStyle/>
          <a:p>
            <a:r>
              <a:rPr lang="nl-NL" dirty="0"/>
              <a:t>Opzettelijk verlagen van bewustzijn</a:t>
            </a:r>
          </a:p>
          <a:p>
            <a:r>
              <a:rPr lang="nl-NL" dirty="0"/>
              <a:t>Verlichten van “lijden”</a:t>
            </a:r>
          </a:p>
          <a:p>
            <a:r>
              <a:rPr lang="nl-NL" dirty="0"/>
              <a:t>Normaal medisch handelen</a:t>
            </a:r>
          </a:p>
          <a:p>
            <a:r>
              <a:rPr lang="nl-NL" dirty="0"/>
              <a:t>Consultatie wenselijk</a:t>
            </a:r>
          </a:p>
          <a:p>
            <a:r>
              <a:rPr lang="nl-NL" dirty="0" err="1"/>
              <a:t>Sedative</a:t>
            </a:r>
            <a:endParaRPr lang="nl-NL" dirty="0"/>
          </a:p>
          <a:p>
            <a:r>
              <a:rPr lang="nl-NL" dirty="0"/>
              <a:t>Geleidelijke titratie</a:t>
            </a:r>
          </a:p>
          <a:p>
            <a:r>
              <a:rPr lang="nl-NL" dirty="0"/>
              <a:t>Bekort het leven niet</a:t>
            </a:r>
          </a:p>
          <a:p>
            <a:r>
              <a:rPr lang="nl-NL" dirty="0"/>
              <a:t>Wel natuurlijk overlijden</a:t>
            </a:r>
          </a:p>
          <a:p>
            <a:r>
              <a:rPr lang="nl-NL" dirty="0"/>
              <a:t>Alleen in stervensfase</a:t>
            </a: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3DAC33-F329-4BBD-BE40-B6C49AFE86E1}" type="slidenum">
              <a:rPr lang="nl-NL" smtClean="0"/>
              <a:pPr/>
              <a:t>25</a:t>
            </a:fld>
            <a:endParaRPr lang="nl-NL" dirty="0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3"/>
          </p:nvPr>
        </p:nvSpPr>
        <p:spPr/>
        <p:txBody>
          <a:bodyPr/>
          <a:lstStyle/>
          <a:p>
            <a:pPr algn="r"/>
            <a:fld id="{22E02853-81FF-41EB-B5FA-BBBE6AC6D28B}" type="datetime2">
              <a:rPr lang="nl-NL" smtClean="0"/>
              <a:pPr algn="r"/>
              <a:t>vrijdag 2 november 2018</a:t>
            </a:fld>
            <a:endParaRPr lang="nl-NL" dirty="0"/>
          </a:p>
        </p:txBody>
      </p:sp>
      <p:sp>
        <p:nvSpPr>
          <p:cNvPr id="11" name="Rechthoek 10"/>
          <p:cNvSpPr/>
          <p:nvPr/>
        </p:nvSpPr>
        <p:spPr>
          <a:xfrm>
            <a:off x="959476" y="2967335"/>
            <a:ext cx="722505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nl-NL" sz="5400" b="1" cap="all" spc="0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Een gewone dood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nl-NL" dirty="0"/>
              <a:t>PAT Bernhoven</a:t>
            </a: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3DAC33-F329-4BBD-BE40-B6C49AFE86E1}" type="slidenum">
              <a:rPr lang="nl-NL" smtClean="0"/>
              <a:pPr/>
              <a:t>26</a:t>
            </a:fld>
            <a:endParaRPr lang="nl-NL" dirty="0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 algn="r"/>
            <a:fld id="{22E02853-81FF-41EB-B5FA-BBBE6AC6D28B}" type="datetime2">
              <a:rPr lang="nl-NL" smtClean="0"/>
              <a:pPr algn="r"/>
              <a:t>vrijdag 2 november 2018</a:t>
            </a:fld>
            <a:endParaRPr lang="nl-NL" dirty="0"/>
          </a:p>
        </p:txBody>
      </p:sp>
      <p:pic>
        <p:nvPicPr>
          <p:cNvPr id="8499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35696" y="1196752"/>
            <a:ext cx="5832648" cy="36787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Consult PAT </a:t>
            </a:r>
            <a:r>
              <a:rPr lang="nl-NL" dirty="0" err="1"/>
              <a:t>Oss-Uden-Veghel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buNone/>
            </a:pPr>
            <a:r>
              <a:rPr lang="nl-NL" dirty="0"/>
              <a:t>Intern; (kantoortijden, 2229)</a:t>
            </a:r>
          </a:p>
          <a:p>
            <a:r>
              <a:rPr lang="nl-NL" dirty="0"/>
              <a:t>Klinisch</a:t>
            </a:r>
          </a:p>
          <a:p>
            <a:r>
              <a:rPr lang="nl-NL" dirty="0"/>
              <a:t>Poliklinisch</a:t>
            </a:r>
          </a:p>
          <a:p>
            <a:pPr>
              <a:buNone/>
            </a:pPr>
            <a:endParaRPr lang="nl-NL" dirty="0"/>
          </a:p>
          <a:p>
            <a:pPr>
              <a:buNone/>
            </a:pPr>
            <a:r>
              <a:rPr lang="nl-NL" dirty="0"/>
              <a:t>Extern;</a:t>
            </a:r>
          </a:p>
          <a:p>
            <a:r>
              <a:rPr lang="nl-NL" dirty="0" err="1"/>
              <a:t>Transmuraal</a:t>
            </a:r>
            <a:r>
              <a:rPr lang="nl-NL" dirty="0"/>
              <a:t> </a:t>
            </a:r>
          </a:p>
          <a:p>
            <a:r>
              <a:rPr lang="nl-NL" dirty="0"/>
              <a:t>Vanaf feb 2018  24/7 dienst (PAT Bernhoven) eigen artsen </a:t>
            </a: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3DAC33-F329-4BBD-BE40-B6C49AFE86E1}" type="slidenum">
              <a:rPr lang="nl-NL" smtClean="0"/>
              <a:pPr/>
              <a:t>27</a:t>
            </a:fld>
            <a:endParaRPr lang="nl-NL" dirty="0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 algn="r"/>
            <a:fld id="{22E02853-81FF-41EB-B5FA-BBBE6AC6D28B}" type="datetime2">
              <a:rPr lang="nl-NL" smtClean="0"/>
              <a:pPr algn="r"/>
              <a:t>vrijdag 2 november 2018</a:t>
            </a:fld>
            <a:endParaRPr lang="nl-NL" dirty="0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l-NL" dirty="0"/>
              <a:t>Wat doet het PAT </a:t>
            </a:r>
            <a:r>
              <a:rPr lang="nl-NL" b="1" dirty="0"/>
              <a:t>NIET</a:t>
            </a:r>
            <a:br>
              <a:rPr lang="nl-NL" dirty="0"/>
            </a:b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971550" y="1268760"/>
            <a:ext cx="7686700" cy="4828815"/>
          </a:xfrm>
        </p:spPr>
        <p:txBody>
          <a:bodyPr/>
          <a:lstStyle/>
          <a:p>
            <a:pPr lvl="0"/>
            <a:r>
              <a:rPr lang="nl-NL" dirty="0"/>
              <a:t>neemt de behandeling over</a:t>
            </a:r>
          </a:p>
          <a:p>
            <a:pPr lvl="0"/>
            <a:r>
              <a:rPr lang="nl-NL" dirty="0"/>
              <a:t>vervangt het pijnteam van Bernhoven</a:t>
            </a:r>
          </a:p>
          <a:p>
            <a:pPr lvl="0"/>
            <a:r>
              <a:rPr lang="nl-NL" dirty="0"/>
              <a:t>voert  slechtnieuws gesprekken</a:t>
            </a:r>
          </a:p>
          <a:p>
            <a:r>
              <a:rPr lang="nl-NL" dirty="0"/>
              <a:t>voert </a:t>
            </a:r>
            <a:r>
              <a:rPr lang="nl-NL" dirty="0" err="1"/>
              <a:t>palliatieve</a:t>
            </a:r>
            <a:r>
              <a:rPr lang="nl-NL" dirty="0"/>
              <a:t> </a:t>
            </a:r>
            <a:r>
              <a:rPr lang="nl-NL" dirty="0" err="1"/>
              <a:t>sedatie</a:t>
            </a:r>
            <a:r>
              <a:rPr lang="nl-NL" dirty="0"/>
              <a:t> uit</a:t>
            </a:r>
          </a:p>
          <a:p>
            <a:endParaRPr lang="nl-NL" dirty="0"/>
          </a:p>
          <a:p>
            <a:endParaRPr lang="nl-NL" dirty="0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4294967295"/>
          </p:nvPr>
        </p:nvSpPr>
        <p:spPr>
          <a:xfrm>
            <a:off x="7461250" y="6356350"/>
            <a:ext cx="1204913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4CED13B9-65F1-4FE6-A445-8D301B7F6728}" type="datetime2">
              <a:rPr lang="nl-NL" smtClean="0"/>
              <a:pPr>
                <a:defRPr/>
              </a:pPr>
              <a:t>vrijdag 2 november 2018</a:t>
            </a:fld>
            <a:endParaRPr lang="nl-NL" dirty="0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6449F04-20E2-4129-9EB7-5C8994E5A802}" type="slidenum">
              <a:rPr lang="nl-NL" smtClean="0"/>
              <a:pPr>
                <a:defRPr/>
              </a:pPr>
              <a:t>28</a:t>
            </a:fld>
            <a:endParaRPr lang="nl-NL" dirty="0"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Wat kun je verwachten? (1)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971550" y="1571612"/>
            <a:ext cx="8172450" cy="5286388"/>
          </a:xfrm>
        </p:spPr>
        <p:txBody>
          <a:bodyPr>
            <a:normAutofit fontScale="92500" lnSpcReduction="10000"/>
          </a:bodyPr>
          <a:lstStyle/>
          <a:p>
            <a:pPr lvl="0">
              <a:buNone/>
            </a:pPr>
            <a:r>
              <a:rPr lang="nl-NL" dirty="0"/>
              <a:t>Ondersteuning en advies bij:</a:t>
            </a:r>
          </a:p>
          <a:p>
            <a:pPr lvl="0"/>
            <a:r>
              <a:rPr lang="nl-NL" dirty="0"/>
              <a:t>het in kaart brengen van complexe casus</a:t>
            </a:r>
          </a:p>
          <a:p>
            <a:pPr lvl="0"/>
            <a:r>
              <a:rPr lang="nl-NL" dirty="0"/>
              <a:t>specifieke </a:t>
            </a:r>
            <a:r>
              <a:rPr lang="nl-NL" dirty="0" err="1"/>
              <a:t>palliatieve</a:t>
            </a:r>
            <a:r>
              <a:rPr lang="nl-NL" dirty="0"/>
              <a:t> zorgvragen</a:t>
            </a:r>
          </a:p>
          <a:p>
            <a:pPr lvl="0"/>
            <a:r>
              <a:rPr lang="nl-NL" dirty="0"/>
              <a:t>slechtnieuws gesprekken</a:t>
            </a:r>
          </a:p>
          <a:p>
            <a:pPr lvl="0"/>
            <a:r>
              <a:rPr lang="nl-NL" dirty="0" err="1"/>
              <a:t>palliatieve</a:t>
            </a:r>
            <a:r>
              <a:rPr lang="nl-NL" dirty="0"/>
              <a:t> </a:t>
            </a:r>
            <a:r>
              <a:rPr lang="nl-NL" dirty="0" err="1"/>
              <a:t>sedatie</a:t>
            </a:r>
            <a:r>
              <a:rPr lang="nl-NL" dirty="0"/>
              <a:t> (acuut/</a:t>
            </a:r>
            <a:r>
              <a:rPr lang="nl-NL" dirty="0" err="1"/>
              <a:t>intermeterend</a:t>
            </a:r>
            <a:r>
              <a:rPr lang="nl-NL" dirty="0"/>
              <a:t>)</a:t>
            </a:r>
          </a:p>
          <a:p>
            <a:pPr lvl="0">
              <a:buNone/>
            </a:pPr>
            <a:endParaRPr lang="nl-NL" dirty="0"/>
          </a:p>
          <a:p>
            <a:pPr lvl="0">
              <a:buNone/>
            </a:pPr>
            <a:r>
              <a:rPr lang="nl-NL" dirty="0"/>
              <a:t>Advies volgens richtlijn </a:t>
            </a:r>
            <a:r>
              <a:rPr lang="nl-NL" dirty="0" err="1"/>
              <a:t>palliatieve</a:t>
            </a:r>
            <a:r>
              <a:rPr lang="nl-NL" dirty="0"/>
              <a:t> zorg:</a:t>
            </a:r>
          </a:p>
          <a:p>
            <a:pPr lvl="0"/>
            <a:r>
              <a:rPr lang="nl-NL" dirty="0"/>
              <a:t>Binnen 24h, met follow-up</a:t>
            </a:r>
          </a:p>
          <a:p>
            <a:pPr lvl="0"/>
            <a:r>
              <a:rPr lang="nl-NL" dirty="0"/>
              <a:t>MDO</a:t>
            </a:r>
          </a:p>
          <a:p>
            <a:pPr lvl="0"/>
            <a:r>
              <a:rPr lang="nl-NL" dirty="0" err="1"/>
              <a:t>Pro-actief</a:t>
            </a:r>
            <a:r>
              <a:rPr lang="nl-NL" dirty="0"/>
              <a:t> t.a.v. de toekomst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4294967295"/>
          </p:nvPr>
        </p:nvSpPr>
        <p:spPr>
          <a:xfrm>
            <a:off x="7461250" y="6356350"/>
            <a:ext cx="1204913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4CED13B9-65F1-4FE6-A445-8D301B7F6728}" type="datetime2">
              <a:rPr lang="nl-NL" smtClean="0"/>
              <a:pPr>
                <a:defRPr/>
              </a:pPr>
              <a:t>vrijdag 2 november 2018</a:t>
            </a:fld>
            <a:endParaRPr lang="nl-NL" dirty="0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6449F04-20E2-4129-9EB7-5C8994E5A802}" type="slidenum">
              <a:rPr lang="nl-NL" smtClean="0"/>
              <a:pPr>
                <a:defRPr/>
              </a:pPr>
              <a:t>29</a:t>
            </a:fld>
            <a:endParaRPr lang="nl-NL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3DAC33-F329-4BBD-BE40-B6C49AFE86E1}" type="slidenum">
              <a:rPr lang="nl-NL" smtClean="0"/>
              <a:pPr/>
              <a:t>3</a:t>
            </a:fld>
            <a:endParaRPr lang="nl-NL" dirty="0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 algn="r"/>
            <a:fld id="{22E02853-81FF-41EB-B5FA-BBBE6AC6D28B}" type="datetime2">
              <a:rPr lang="nl-NL" smtClean="0"/>
              <a:pPr algn="r"/>
              <a:t>vrijdag 2 november 2018</a:t>
            </a:fld>
            <a:endParaRPr lang="nl-NL" dirty="0"/>
          </a:p>
        </p:txBody>
      </p:sp>
      <p:sp>
        <p:nvSpPr>
          <p:cNvPr id="8" name="Wolkvormige toelichting 7"/>
          <p:cNvSpPr/>
          <p:nvPr/>
        </p:nvSpPr>
        <p:spPr>
          <a:xfrm>
            <a:off x="1115616" y="260648"/>
            <a:ext cx="1584176" cy="936104"/>
          </a:xfrm>
          <a:prstGeom prst="cloudCallou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r>
              <a:rPr lang="nl-NL" sz="900" dirty="0">
                <a:solidFill>
                  <a:schemeClr val="tx1"/>
                </a:solidFill>
              </a:rPr>
              <a:t>Straks belemmerd mijn pijn het starten van een volgende kuur</a:t>
            </a:r>
          </a:p>
        </p:txBody>
      </p:sp>
      <p:sp>
        <p:nvSpPr>
          <p:cNvPr id="13" name="Wolkvormige toelichting 12"/>
          <p:cNvSpPr/>
          <p:nvPr/>
        </p:nvSpPr>
        <p:spPr>
          <a:xfrm>
            <a:off x="3563888" y="2060848"/>
            <a:ext cx="1224136" cy="720080"/>
          </a:xfrm>
          <a:prstGeom prst="cloudCallou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r>
              <a:rPr lang="nl-NL" sz="800" dirty="0">
                <a:solidFill>
                  <a:schemeClr val="tx1"/>
                </a:solidFill>
              </a:rPr>
              <a:t>Al het verdriet wat ik veroorzaak</a:t>
            </a:r>
          </a:p>
        </p:txBody>
      </p:sp>
      <p:sp>
        <p:nvSpPr>
          <p:cNvPr id="14" name="Wolkvormige toelichting 13"/>
          <p:cNvSpPr/>
          <p:nvPr/>
        </p:nvSpPr>
        <p:spPr>
          <a:xfrm>
            <a:off x="6372200" y="3429000"/>
            <a:ext cx="936104" cy="720080"/>
          </a:xfrm>
          <a:prstGeom prst="cloudCallou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r>
              <a:rPr lang="nl-NL" sz="800" dirty="0">
                <a:solidFill>
                  <a:schemeClr val="tx1"/>
                </a:solidFill>
              </a:rPr>
              <a:t>Ik kan geen afscheid nemen</a:t>
            </a:r>
          </a:p>
        </p:txBody>
      </p:sp>
      <p:sp>
        <p:nvSpPr>
          <p:cNvPr id="15" name="Wolkvormige toelichting 14"/>
          <p:cNvSpPr/>
          <p:nvPr/>
        </p:nvSpPr>
        <p:spPr>
          <a:xfrm>
            <a:off x="5796136" y="404664"/>
            <a:ext cx="936104" cy="720080"/>
          </a:xfrm>
          <a:prstGeom prst="cloudCallou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r>
              <a:rPr lang="nl-NL" sz="800" dirty="0">
                <a:solidFill>
                  <a:schemeClr val="tx1"/>
                </a:solidFill>
              </a:rPr>
              <a:t>Ik ben zo bang om te stikken</a:t>
            </a:r>
          </a:p>
        </p:txBody>
      </p:sp>
      <p:sp>
        <p:nvSpPr>
          <p:cNvPr id="16" name="Wolkvormige toelichting 15"/>
          <p:cNvSpPr/>
          <p:nvPr/>
        </p:nvSpPr>
        <p:spPr>
          <a:xfrm>
            <a:off x="7452320" y="332656"/>
            <a:ext cx="936104" cy="720080"/>
          </a:xfrm>
          <a:prstGeom prst="cloudCallou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r>
              <a:rPr lang="nl-NL" sz="800" dirty="0">
                <a:solidFill>
                  <a:schemeClr val="tx1"/>
                </a:solidFill>
              </a:rPr>
              <a:t>Ik doe het nog voor mijn kinderen</a:t>
            </a:r>
          </a:p>
        </p:txBody>
      </p:sp>
      <p:sp>
        <p:nvSpPr>
          <p:cNvPr id="17" name="Wolkvormige toelichting 16"/>
          <p:cNvSpPr/>
          <p:nvPr/>
        </p:nvSpPr>
        <p:spPr>
          <a:xfrm>
            <a:off x="1475656" y="1988840"/>
            <a:ext cx="1368152" cy="720080"/>
          </a:xfrm>
          <a:prstGeom prst="cloudCallou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r>
              <a:rPr lang="nl-NL" sz="800" dirty="0">
                <a:solidFill>
                  <a:schemeClr val="tx1"/>
                </a:solidFill>
              </a:rPr>
              <a:t>Ze zeggen dat ze niets meer voor mij kunnen doen</a:t>
            </a:r>
          </a:p>
        </p:txBody>
      </p:sp>
      <p:sp>
        <p:nvSpPr>
          <p:cNvPr id="18" name="Wolkvormige toelichting 17"/>
          <p:cNvSpPr/>
          <p:nvPr/>
        </p:nvSpPr>
        <p:spPr>
          <a:xfrm>
            <a:off x="1187624" y="4869160"/>
            <a:ext cx="1224136" cy="720080"/>
          </a:xfrm>
          <a:prstGeom prst="cloudCallou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r>
              <a:rPr lang="nl-NL" sz="800" dirty="0">
                <a:solidFill>
                  <a:schemeClr val="tx1"/>
                </a:solidFill>
              </a:rPr>
              <a:t>Is het nog wel </a:t>
            </a:r>
            <a:r>
              <a:rPr lang="nl-NL" sz="800" dirty="0" err="1">
                <a:solidFill>
                  <a:schemeClr val="tx1"/>
                </a:solidFill>
              </a:rPr>
              <a:t>chemo</a:t>
            </a:r>
            <a:r>
              <a:rPr lang="nl-NL" sz="800" dirty="0">
                <a:solidFill>
                  <a:schemeClr val="tx1"/>
                </a:solidFill>
              </a:rPr>
              <a:t> waard?</a:t>
            </a:r>
          </a:p>
        </p:txBody>
      </p:sp>
      <p:sp>
        <p:nvSpPr>
          <p:cNvPr id="19" name="Wolkvormige toelichting 18"/>
          <p:cNvSpPr/>
          <p:nvPr/>
        </p:nvSpPr>
        <p:spPr>
          <a:xfrm>
            <a:off x="7668344" y="4077072"/>
            <a:ext cx="1152128" cy="720080"/>
          </a:xfrm>
          <a:prstGeom prst="cloudCallou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r>
              <a:rPr lang="nl-NL" sz="900" dirty="0">
                <a:solidFill>
                  <a:schemeClr val="tx1"/>
                </a:solidFill>
              </a:rPr>
              <a:t>Morfine betekend het einde</a:t>
            </a:r>
          </a:p>
        </p:txBody>
      </p:sp>
      <p:sp>
        <p:nvSpPr>
          <p:cNvPr id="20" name="Ovale toelichting 19"/>
          <p:cNvSpPr/>
          <p:nvPr/>
        </p:nvSpPr>
        <p:spPr>
          <a:xfrm>
            <a:off x="4067944" y="620688"/>
            <a:ext cx="1080120" cy="720080"/>
          </a:xfrm>
          <a:prstGeom prst="wedgeEllipseCallout">
            <a:avLst/>
          </a:prstGeom>
          <a:noFill/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r>
              <a:rPr lang="nl-NL" sz="900" dirty="0">
                <a:solidFill>
                  <a:schemeClr val="tx1"/>
                </a:solidFill>
              </a:rPr>
              <a:t>Ik wil nog niet nadenken over het einde</a:t>
            </a:r>
          </a:p>
        </p:txBody>
      </p:sp>
      <p:sp>
        <p:nvSpPr>
          <p:cNvPr id="21" name="Ovale toelichting 20"/>
          <p:cNvSpPr/>
          <p:nvPr/>
        </p:nvSpPr>
        <p:spPr>
          <a:xfrm>
            <a:off x="4283968" y="2996952"/>
            <a:ext cx="1512168" cy="720080"/>
          </a:xfrm>
          <a:prstGeom prst="wedgeEllipseCallout">
            <a:avLst/>
          </a:prstGeom>
          <a:noFill/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r>
              <a:rPr lang="nl-NL" sz="900" dirty="0">
                <a:solidFill>
                  <a:schemeClr val="tx1"/>
                </a:solidFill>
              </a:rPr>
              <a:t>Ik wil geen Morfine, mijn buurvrouw ging er door dood.</a:t>
            </a:r>
          </a:p>
        </p:txBody>
      </p:sp>
      <p:sp>
        <p:nvSpPr>
          <p:cNvPr id="22" name="Ovale toelichting 21"/>
          <p:cNvSpPr/>
          <p:nvPr/>
        </p:nvSpPr>
        <p:spPr>
          <a:xfrm>
            <a:off x="5724128" y="1772816"/>
            <a:ext cx="1440160" cy="720080"/>
          </a:xfrm>
          <a:prstGeom prst="wedgeEllipseCallout">
            <a:avLst/>
          </a:prstGeom>
          <a:noFill/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r>
              <a:rPr lang="nl-NL" sz="900" dirty="0">
                <a:solidFill>
                  <a:schemeClr val="tx1"/>
                </a:solidFill>
              </a:rPr>
              <a:t>Als ik niet thuis wil sterven, waar kan dat dan?</a:t>
            </a:r>
          </a:p>
        </p:txBody>
      </p:sp>
      <p:sp>
        <p:nvSpPr>
          <p:cNvPr id="23" name="Ovale toelichting 22"/>
          <p:cNvSpPr/>
          <p:nvPr/>
        </p:nvSpPr>
        <p:spPr>
          <a:xfrm>
            <a:off x="3707904" y="4869160"/>
            <a:ext cx="1080120" cy="720080"/>
          </a:xfrm>
          <a:prstGeom prst="wedgeEllipseCallout">
            <a:avLst/>
          </a:prstGeom>
          <a:noFill/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r>
              <a:rPr lang="nl-NL" sz="900" dirty="0">
                <a:solidFill>
                  <a:schemeClr val="tx1"/>
                </a:solidFill>
              </a:rPr>
              <a:t>Ik wil het niet over mijn pijn hebben.</a:t>
            </a:r>
          </a:p>
        </p:txBody>
      </p:sp>
      <p:sp>
        <p:nvSpPr>
          <p:cNvPr id="24" name="Ovale toelichting 23"/>
          <p:cNvSpPr/>
          <p:nvPr/>
        </p:nvSpPr>
        <p:spPr>
          <a:xfrm>
            <a:off x="2411760" y="1052736"/>
            <a:ext cx="1080120" cy="720080"/>
          </a:xfrm>
          <a:prstGeom prst="wedgeEllipseCallout">
            <a:avLst/>
          </a:prstGeom>
          <a:noFill/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 fontScale="62500" lnSpcReduction="20000"/>
          </a:bodyPr>
          <a:lstStyle/>
          <a:p>
            <a:pPr algn="ctr"/>
            <a:r>
              <a:rPr lang="nl-NL" dirty="0">
                <a:solidFill>
                  <a:schemeClr val="tx1"/>
                </a:solidFill>
              </a:rPr>
              <a:t>Wat zou u doen dokter?</a:t>
            </a:r>
          </a:p>
        </p:txBody>
      </p:sp>
      <p:sp>
        <p:nvSpPr>
          <p:cNvPr id="25" name="Ovale toelichting 24"/>
          <p:cNvSpPr/>
          <p:nvPr/>
        </p:nvSpPr>
        <p:spPr>
          <a:xfrm>
            <a:off x="1475656" y="3429000"/>
            <a:ext cx="1512168" cy="720080"/>
          </a:xfrm>
          <a:prstGeom prst="wedgeEllipseCallout">
            <a:avLst/>
          </a:prstGeom>
          <a:noFill/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r>
              <a:rPr lang="nl-NL" sz="900" dirty="0">
                <a:solidFill>
                  <a:schemeClr val="tx1"/>
                </a:solidFill>
              </a:rPr>
              <a:t>Wat kan de dokter nog wel voor me doen?</a:t>
            </a:r>
          </a:p>
        </p:txBody>
      </p:sp>
      <p:sp>
        <p:nvSpPr>
          <p:cNvPr id="26" name="Ovale toelichting 25"/>
          <p:cNvSpPr/>
          <p:nvPr/>
        </p:nvSpPr>
        <p:spPr>
          <a:xfrm>
            <a:off x="4788024" y="4005064"/>
            <a:ext cx="1080120" cy="720080"/>
          </a:xfrm>
          <a:prstGeom prst="wedgeEllipseCallout">
            <a:avLst/>
          </a:prstGeom>
          <a:noFill/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 fontScale="62500" lnSpcReduction="20000"/>
          </a:bodyPr>
          <a:lstStyle/>
          <a:p>
            <a:pPr algn="ctr"/>
            <a:r>
              <a:rPr lang="nl-NL" dirty="0">
                <a:solidFill>
                  <a:schemeClr val="tx1"/>
                </a:solidFill>
              </a:rPr>
              <a:t>Hoelang heb ik nog?</a:t>
            </a:r>
          </a:p>
        </p:txBody>
      </p:sp>
      <p:sp>
        <p:nvSpPr>
          <p:cNvPr id="27" name="Ovale toelichting 26"/>
          <p:cNvSpPr/>
          <p:nvPr/>
        </p:nvSpPr>
        <p:spPr>
          <a:xfrm>
            <a:off x="7308304" y="1340768"/>
            <a:ext cx="1475656" cy="720080"/>
          </a:xfrm>
          <a:prstGeom prst="wedgeEllipseCallout">
            <a:avLst/>
          </a:prstGeom>
          <a:noFill/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r>
              <a:rPr lang="nl-NL" sz="900" dirty="0">
                <a:solidFill>
                  <a:schemeClr val="tx1"/>
                </a:solidFill>
              </a:rPr>
              <a:t>Wat heb ik nog te kiezen nu ik niet meer beter wordt?</a:t>
            </a:r>
          </a:p>
        </p:txBody>
      </p:sp>
      <p:sp>
        <p:nvSpPr>
          <p:cNvPr id="29" name="Wolkvormige toelichting 28"/>
          <p:cNvSpPr/>
          <p:nvPr/>
        </p:nvSpPr>
        <p:spPr>
          <a:xfrm>
            <a:off x="7524328" y="2708920"/>
            <a:ext cx="1440160" cy="864096"/>
          </a:xfrm>
          <a:prstGeom prst="cloudCallou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r>
              <a:rPr lang="nl-NL" sz="900" dirty="0">
                <a:solidFill>
                  <a:schemeClr val="tx1"/>
                </a:solidFill>
              </a:rPr>
              <a:t>Heeft het nog zin die vieze drinkvoeding?</a:t>
            </a:r>
          </a:p>
        </p:txBody>
      </p:sp>
      <p:sp>
        <p:nvSpPr>
          <p:cNvPr id="30" name="Wolkvormige toelichting 29"/>
          <p:cNvSpPr/>
          <p:nvPr/>
        </p:nvSpPr>
        <p:spPr>
          <a:xfrm>
            <a:off x="6660232" y="4941168"/>
            <a:ext cx="1224136" cy="720080"/>
          </a:xfrm>
          <a:prstGeom prst="cloudCallou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r>
              <a:rPr lang="nl-NL" sz="800" dirty="0">
                <a:solidFill>
                  <a:schemeClr val="tx1"/>
                </a:solidFill>
              </a:rPr>
              <a:t>Het zal er wel allemaal bij horen</a:t>
            </a:r>
          </a:p>
        </p:txBody>
      </p:sp>
      <p:sp>
        <p:nvSpPr>
          <p:cNvPr id="31" name="Wolkvormige toelichting 30"/>
          <p:cNvSpPr/>
          <p:nvPr/>
        </p:nvSpPr>
        <p:spPr>
          <a:xfrm>
            <a:off x="3347864" y="3789040"/>
            <a:ext cx="1080120" cy="720080"/>
          </a:xfrm>
          <a:prstGeom prst="cloudCallou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r>
              <a:rPr lang="nl-NL" sz="800" dirty="0" err="1">
                <a:solidFill>
                  <a:schemeClr val="tx1"/>
                </a:solidFill>
              </a:rPr>
              <a:t>Wéér</a:t>
            </a:r>
            <a:r>
              <a:rPr lang="nl-NL" sz="800" dirty="0">
                <a:solidFill>
                  <a:schemeClr val="tx1"/>
                </a:solidFill>
              </a:rPr>
              <a:t> een nieuw gezicht</a:t>
            </a:r>
          </a:p>
        </p:txBody>
      </p:sp>
      <p:sp>
        <p:nvSpPr>
          <p:cNvPr id="32" name="Ovale toelichting 31"/>
          <p:cNvSpPr/>
          <p:nvPr/>
        </p:nvSpPr>
        <p:spPr>
          <a:xfrm>
            <a:off x="5076056" y="5229200"/>
            <a:ext cx="1368152" cy="936104"/>
          </a:xfrm>
          <a:prstGeom prst="wedgeEllipseCallout">
            <a:avLst/>
          </a:prstGeom>
          <a:noFill/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r>
              <a:rPr lang="nl-NL" sz="900" dirty="0">
                <a:solidFill>
                  <a:schemeClr val="tx1"/>
                </a:solidFill>
              </a:rPr>
              <a:t>Ik heb geen zorg nodig, het lukt ons samen nog wel.</a:t>
            </a:r>
          </a:p>
        </p:txBody>
      </p:sp>
      <p:sp>
        <p:nvSpPr>
          <p:cNvPr id="34" name="Rechthoek 33"/>
          <p:cNvSpPr/>
          <p:nvPr/>
        </p:nvSpPr>
        <p:spPr>
          <a:xfrm rot="20391941">
            <a:off x="1199152" y="2747507"/>
            <a:ext cx="7511021" cy="982072"/>
          </a:xfrm>
          <a:prstGeom prst="rect">
            <a:avLst/>
          </a:prstGeom>
          <a:noFill/>
        </p:spPr>
        <p:txBody>
          <a:bodyPr wrap="square" lIns="91440" tIns="45720" rIns="91440" bIns="45720">
            <a:noAutofit/>
          </a:bodyPr>
          <a:lstStyle/>
          <a:p>
            <a:pPr algn="ctr"/>
            <a:r>
              <a:rPr lang="nl-NL" sz="8000" b="1" cap="all" spc="0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ingewikkeld</a:t>
            </a:r>
          </a:p>
        </p:txBody>
      </p:sp>
      <p:sp>
        <p:nvSpPr>
          <p:cNvPr id="35" name="Wolkvormige toelichting 34"/>
          <p:cNvSpPr/>
          <p:nvPr/>
        </p:nvSpPr>
        <p:spPr>
          <a:xfrm>
            <a:off x="1979712" y="5661248"/>
            <a:ext cx="1584176" cy="864096"/>
          </a:xfrm>
          <a:prstGeom prst="cloudCallou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r>
              <a:rPr lang="nl-NL" sz="1000" dirty="0">
                <a:solidFill>
                  <a:schemeClr val="tx1"/>
                </a:solidFill>
              </a:rPr>
              <a:t>Hoe moet het verder als ik er niet meer ben?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2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/>
      <p:bldP spid="34" grpId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Wat kun je verwachten? (2)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/>
            <a:r>
              <a:rPr lang="nl-NL" dirty="0"/>
              <a:t>kennisvergroting door het geven van scholingen en workshops rondom </a:t>
            </a:r>
            <a:r>
              <a:rPr lang="nl-NL" dirty="0" err="1"/>
              <a:t>palliatieve</a:t>
            </a:r>
            <a:r>
              <a:rPr lang="nl-NL" dirty="0"/>
              <a:t> zorg</a:t>
            </a:r>
          </a:p>
          <a:p>
            <a:r>
              <a:rPr lang="nl-NL" dirty="0"/>
              <a:t>door kennis van de mogelijkheden in de regio goed advies ook gericht op de toekomst van de patiënt</a:t>
            </a:r>
          </a:p>
          <a:p>
            <a:pPr lvl="0"/>
            <a:endParaRPr lang="nl-NL" dirty="0"/>
          </a:p>
          <a:p>
            <a:endParaRPr lang="nl-NL" dirty="0"/>
          </a:p>
          <a:p>
            <a:endParaRPr lang="nl-NL" dirty="0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4294967295"/>
          </p:nvPr>
        </p:nvSpPr>
        <p:spPr>
          <a:xfrm>
            <a:off x="7461250" y="6356350"/>
            <a:ext cx="1204913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4CED13B9-65F1-4FE6-A445-8D301B7F6728}" type="datetime2">
              <a:rPr lang="nl-NL" smtClean="0"/>
              <a:pPr>
                <a:defRPr/>
              </a:pPr>
              <a:t>vrijdag 2 november 2018</a:t>
            </a:fld>
            <a:endParaRPr lang="nl-NL" dirty="0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6449F04-20E2-4129-9EB7-5C8994E5A802}" type="slidenum">
              <a:rPr lang="nl-NL" smtClean="0"/>
              <a:pPr>
                <a:defRPr/>
              </a:pPr>
              <a:t>30</a:t>
            </a:fld>
            <a:endParaRPr lang="nl-NL" dirty="0"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/>
          </p:cNvSpPr>
          <p:nvPr>
            <p:ph type="title"/>
          </p:nvPr>
        </p:nvSpPr>
        <p:spPr>
          <a:xfrm>
            <a:off x="971550" y="285750"/>
            <a:ext cx="7686675" cy="1143000"/>
          </a:xfrm>
        </p:spPr>
        <p:txBody>
          <a:bodyPr/>
          <a:lstStyle/>
          <a:p>
            <a:pPr eaLnBrk="1" hangingPunct="1"/>
            <a:r>
              <a:rPr dirty="0" err="1"/>
              <a:t>Werkwijze</a:t>
            </a:r>
            <a:r>
              <a:rPr dirty="0"/>
              <a:t> PAT Bernhoven</a:t>
            </a:r>
          </a:p>
        </p:txBody>
      </p:sp>
      <p:sp>
        <p:nvSpPr>
          <p:cNvPr id="6147" name="Rectangle 3"/>
          <p:cNvSpPr>
            <a:spLocks noGrp="1"/>
          </p:cNvSpPr>
          <p:nvPr>
            <p:ph idx="1"/>
          </p:nvPr>
        </p:nvSpPr>
        <p:spPr>
          <a:xfrm>
            <a:off x="971550" y="1571625"/>
            <a:ext cx="7686675" cy="4525963"/>
          </a:xfrm>
        </p:spPr>
        <p:txBody>
          <a:bodyPr/>
          <a:lstStyle/>
          <a:p>
            <a:pPr eaLnBrk="1" hangingPunct="1"/>
            <a:r>
              <a:rPr lang="nl-NL" dirty="0"/>
              <a:t>Voorwacht door palliatief consulenten en verpleegkundig specialist (i.o.)</a:t>
            </a:r>
          </a:p>
          <a:p>
            <a:pPr eaLnBrk="1" hangingPunct="1"/>
            <a:r>
              <a:rPr lang="nl-NL" dirty="0"/>
              <a:t>Overleg achterwacht specialist</a:t>
            </a:r>
          </a:p>
          <a:p>
            <a:pPr eaLnBrk="1" hangingPunct="1"/>
            <a:r>
              <a:rPr lang="nl-NL" dirty="0"/>
              <a:t>Advies uitbrengen (ook naar huisarts)</a:t>
            </a:r>
          </a:p>
          <a:p>
            <a:pPr eaLnBrk="1" hangingPunct="1"/>
            <a:r>
              <a:rPr lang="nl-NL" dirty="0"/>
              <a:t>Wekelijks MDO</a:t>
            </a:r>
          </a:p>
          <a:p>
            <a:pPr eaLnBrk="1" hangingPunct="1">
              <a:buNone/>
            </a:pPr>
            <a:endParaRPr lang="nl-NL" b="1" dirty="0"/>
          </a:p>
          <a:p>
            <a:pPr eaLnBrk="1" hangingPunct="1"/>
            <a:endParaRPr lang="nl-NL" b="1" dirty="0"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3DAC33-F329-4BBD-BE40-B6C49AFE86E1}" type="slidenum">
              <a:rPr lang="nl-NL" smtClean="0"/>
              <a:pPr/>
              <a:t>32</a:t>
            </a:fld>
            <a:endParaRPr lang="nl-NL" dirty="0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 algn="r"/>
            <a:fld id="{22E02853-81FF-41EB-B5FA-BBBE6AC6D28B}" type="datetime2">
              <a:rPr lang="nl-NL" smtClean="0"/>
              <a:pPr algn="r"/>
              <a:t>vrijdag 2 november 2018</a:t>
            </a:fld>
            <a:endParaRPr lang="nl-NL" dirty="0"/>
          </a:p>
        </p:txBody>
      </p:sp>
      <p:pic>
        <p:nvPicPr>
          <p:cNvPr id="7" name="Picture 2" descr="Afbeeldingsresultaat voor palliatieve sedati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47664" y="764704"/>
            <a:ext cx="6646515" cy="498136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NL" dirty="0"/>
              <a:t>Zijn jullie vragen beantwoord?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 algn="r"/>
            <a:fld id="{22E02853-81FF-41EB-B5FA-BBBE6AC6D28B}" type="datetime2">
              <a:rPr lang="nl-NL" smtClean="0"/>
              <a:pPr algn="r"/>
              <a:t>vrijdag 2 november 2018</a:t>
            </a:fld>
            <a:endParaRPr lang="nl-NL" dirty="0"/>
          </a:p>
        </p:txBody>
      </p:sp>
      <p:pic>
        <p:nvPicPr>
          <p:cNvPr id="3074" name="Picture 2" descr="Afbeeldingsresultaat voor vragen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23928" y="2084852"/>
            <a:ext cx="4546716" cy="364996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l-NL" dirty="0"/>
              <a:t>Na deze avond weet ik meer over :</a:t>
            </a:r>
            <a:br>
              <a:rPr lang="nl-NL" dirty="0"/>
            </a:br>
            <a:endParaRPr lang="nl-NL" dirty="0"/>
          </a:p>
        </p:txBody>
      </p:sp>
      <p:sp>
        <p:nvSpPr>
          <p:cNvPr id="2" name="Tijdelijke aanduiding voor dianumm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3DAC33-F329-4BBD-BE40-B6C49AFE86E1}" type="slidenum">
              <a:rPr lang="nl-NL" smtClean="0"/>
              <a:pPr/>
              <a:t>4</a:t>
            </a:fld>
            <a:endParaRPr lang="nl-NL" dirty="0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 algn="r"/>
            <a:fld id="{22E02853-81FF-41EB-B5FA-BBBE6AC6D28B}" type="datetime2">
              <a:rPr lang="nl-NL" smtClean="0"/>
              <a:pPr algn="r"/>
              <a:t>vrijdag 2 november 2018</a:t>
            </a:fld>
            <a:endParaRPr lang="nl-NL" dirty="0"/>
          </a:p>
        </p:txBody>
      </p:sp>
      <p:sp>
        <p:nvSpPr>
          <p:cNvPr id="4" name="Rechthoek 3"/>
          <p:cNvSpPr/>
          <p:nvPr/>
        </p:nvSpPr>
        <p:spPr>
          <a:xfrm>
            <a:off x="2286000" y="1997839"/>
            <a:ext cx="4572000" cy="3170099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nl-NL" sz="20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sz="2000" dirty="0"/>
              <a:t>Wat palliatieve zorg is en ontwikkelingen daarin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sz="2000" dirty="0"/>
              <a:t>Wat het doel is van goede palliatieve zorg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sz="2000" dirty="0"/>
              <a:t>Symptoombestrijding en feiten en fabels morfine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sz="2000" dirty="0"/>
              <a:t>Palliatieve sedatie en euthanasie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sz="2000" dirty="0"/>
              <a:t>Wat een palliatief advies team kan betekenen</a:t>
            </a:r>
          </a:p>
        </p:txBody>
      </p:sp>
    </p:spTree>
    <p:extLst>
      <p:ext uri="{BB962C8B-B14F-4D97-AF65-F5344CB8AC3E}">
        <p14:creationId xmlns:p14="http://schemas.microsoft.com/office/powerpoint/2010/main" val="196518374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br>
              <a:rPr lang="nl-NL" dirty="0"/>
            </a:br>
            <a:r>
              <a:rPr lang="nl-NL" b="1" dirty="0" err="1"/>
              <a:t>Palliatieve</a:t>
            </a:r>
            <a:r>
              <a:rPr lang="nl-NL" b="1" dirty="0"/>
              <a:t> zorg              </a:t>
            </a:r>
            <a:br>
              <a:rPr lang="nl-NL" dirty="0"/>
            </a:b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 b="1" dirty="0"/>
          </a:p>
          <a:p>
            <a:endParaRPr lang="nl-NL" b="1" dirty="0"/>
          </a:p>
          <a:p>
            <a:pPr>
              <a:buNone/>
            </a:pPr>
            <a:endParaRPr lang="nl-NL" b="1" dirty="0"/>
          </a:p>
          <a:p>
            <a:pPr>
              <a:buNone/>
            </a:pPr>
            <a:r>
              <a:rPr lang="nl-NL" sz="2800" dirty="0"/>
              <a:t>Pallium = mantel </a:t>
            </a:r>
          </a:p>
          <a:p>
            <a:pPr>
              <a:buNone/>
            </a:pPr>
            <a:r>
              <a:rPr lang="nl-NL" sz="2800" dirty="0"/>
              <a:t>Synoniem voor zorg 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4294967295"/>
          </p:nvPr>
        </p:nvSpPr>
        <p:spPr>
          <a:xfrm>
            <a:off x="7461250" y="6356350"/>
            <a:ext cx="1204913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nl-NL" dirty="0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6449F04-20E2-4129-9EB7-5C8994E5A802}" type="slidenum">
              <a:rPr lang="nl-NL" smtClean="0"/>
              <a:pPr>
                <a:defRPr/>
              </a:pPr>
              <a:t>5</a:t>
            </a:fld>
            <a:endParaRPr lang="nl-NL" dirty="0"/>
          </a:p>
        </p:txBody>
      </p:sp>
      <p:pic>
        <p:nvPicPr>
          <p:cNvPr id="20482" name="Picture 2" descr="http://www.holyhome.nl/sint-maarten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62530" y="404664"/>
            <a:ext cx="3984843" cy="424847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NL" dirty="0"/>
              <a:t>Doel </a:t>
            </a:r>
            <a:r>
              <a:rPr lang="nl-NL" dirty="0" err="1"/>
              <a:t>palliatieve</a:t>
            </a:r>
            <a:r>
              <a:rPr lang="nl-NL" dirty="0"/>
              <a:t> zorgverlening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971550" y="1571612"/>
            <a:ext cx="3312418" cy="4525963"/>
          </a:xfrm>
        </p:spPr>
        <p:txBody>
          <a:bodyPr/>
          <a:lstStyle/>
          <a:p>
            <a:pPr>
              <a:buFontTx/>
              <a:buChar char="-"/>
            </a:pPr>
            <a:r>
              <a:rPr lang="nl-NL" dirty="0"/>
              <a:t>Direct comfort</a:t>
            </a:r>
          </a:p>
          <a:p>
            <a:pPr>
              <a:buFontTx/>
              <a:buChar char="-"/>
            </a:pPr>
            <a:r>
              <a:rPr lang="nl-NL" dirty="0" err="1"/>
              <a:t>Pro-actief</a:t>
            </a:r>
            <a:endParaRPr lang="nl-NL" dirty="0"/>
          </a:p>
          <a:p>
            <a:pPr>
              <a:buFontTx/>
              <a:buChar char="-"/>
            </a:pPr>
            <a:r>
              <a:rPr lang="nl-NL" dirty="0"/>
              <a:t>Scenario</a:t>
            </a: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3DAC33-F329-4BBD-BE40-B6C49AFE86E1}" type="slidenum">
              <a:rPr lang="nl-NL" smtClean="0"/>
              <a:pPr/>
              <a:t>6</a:t>
            </a:fld>
            <a:endParaRPr lang="nl-NL" dirty="0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 algn="r"/>
            <a:fld id="{22E02853-81FF-41EB-B5FA-BBBE6AC6D28B}" type="datetime2">
              <a:rPr lang="nl-NL" smtClean="0"/>
              <a:pPr algn="r"/>
              <a:t>vrijdag 2 november 2018</a:t>
            </a:fld>
            <a:endParaRPr lang="nl-NL" dirty="0"/>
          </a:p>
        </p:txBody>
      </p:sp>
      <p:pic>
        <p:nvPicPr>
          <p:cNvPr id="29698" name="Picture 2" descr="Afbeeldingsresultaat voor comfort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3968" y="1412776"/>
            <a:ext cx="4320480" cy="432048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96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96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971550" y="285728"/>
            <a:ext cx="7920930" cy="1271064"/>
          </a:xfrm>
        </p:spPr>
        <p:txBody>
          <a:bodyPr>
            <a:normAutofit/>
          </a:bodyPr>
          <a:lstStyle/>
          <a:p>
            <a:r>
              <a:rPr lang="nl-NL" dirty="0"/>
              <a:t>Maatwerk</a:t>
            </a: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3DAC33-F329-4BBD-BE40-B6C49AFE86E1}" type="slidenum">
              <a:rPr lang="nl-NL" smtClean="0"/>
              <a:pPr/>
              <a:t>7</a:t>
            </a:fld>
            <a:endParaRPr lang="nl-NL" dirty="0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 algn="r"/>
            <a:fld id="{22E02853-81FF-41EB-B5FA-BBBE6AC6D28B}" type="datetime2">
              <a:rPr lang="nl-NL" smtClean="0"/>
              <a:pPr algn="r"/>
              <a:t>vrijdag 2 november 2018</a:t>
            </a:fld>
            <a:endParaRPr lang="nl-NL" dirty="0"/>
          </a:p>
        </p:txBody>
      </p:sp>
      <p:sp>
        <p:nvSpPr>
          <p:cNvPr id="1026" name="AutoShape 2" descr="Afbeeldingsresultaat voor verschillende stoffen">
            <a:hlinkClick r:id="rId2"/>
          </p:cNvPr>
          <p:cNvSpPr>
            <a:spLocks noChangeAspect="1" noChangeArrowheads="1"/>
          </p:cNvSpPr>
          <p:nvPr/>
        </p:nvSpPr>
        <p:spPr bwMode="auto">
          <a:xfrm>
            <a:off x="38100" y="-1165225"/>
            <a:ext cx="7048500" cy="24384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pic>
        <p:nvPicPr>
          <p:cNvPr id="1028" name="Picture 4" descr="http://degezondemama.nl/wp-content/uploads/2014/02/stoffen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71600" y="1772816"/>
            <a:ext cx="7920880" cy="3371850"/>
          </a:xfrm>
          <a:prstGeom prst="rect">
            <a:avLst/>
          </a:prstGeom>
          <a:noFill/>
        </p:spPr>
      </p:pic>
      <p:pic>
        <p:nvPicPr>
          <p:cNvPr id="1030" name="Picture 6" descr="Afbeeldingsresultaat voor kleermaker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27584" y="3629025"/>
            <a:ext cx="3028950" cy="322897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3DAC33-F329-4BBD-BE40-B6C49AFE86E1}" type="slidenum">
              <a:rPr lang="nl-NL" smtClean="0"/>
              <a:pPr/>
              <a:t>8</a:t>
            </a:fld>
            <a:endParaRPr lang="nl-NL" dirty="0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 algn="r"/>
            <a:fld id="{22E02853-81FF-41EB-B5FA-BBBE6AC6D28B}" type="datetime2">
              <a:rPr lang="nl-NL" smtClean="0"/>
              <a:pPr algn="r"/>
              <a:t>vrijdag 2 november 2018</a:t>
            </a:fld>
            <a:endParaRPr lang="nl-NL" dirty="0"/>
          </a:p>
        </p:txBody>
      </p:sp>
      <p:pic>
        <p:nvPicPr>
          <p:cNvPr id="84994" name="Picture 2" descr="Afbeeldingsresultaat voor palliatieve fase definitie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27784" y="764704"/>
            <a:ext cx="3168352" cy="506936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3DAC33-F329-4BBD-BE40-B6C49AFE86E1}" type="slidenum">
              <a:rPr lang="nl-NL" smtClean="0"/>
              <a:pPr/>
              <a:t>9</a:t>
            </a:fld>
            <a:endParaRPr lang="nl-NL" dirty="0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 algn="r"/>
            <a:fld id="{22E02853-81FF-41EB-B5FA-BBBE6AC6D28B}" type="datetime2">
              <a:rPr lang="nl-NL" smtClean="0"/>
              <a:pPr algn="r"/>
              <a:t>vrijdag 2 november 2018</a:t>
            </a:fld>
            <a:endParaRPr lang="nl-NL" dirty="0"/>
          </a:p>
        </p:txBody>
      </p:sp>
      <p:pic>
        <p:nvPicPr>
          <p:cNvPr id="1026" name="Picture 2" descr="O:\Palliatieve zorg\Palliatief Team Bernhoven\Presentaties\Cartoon.bmp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75656" y="836712"/>
            <a:ext cx="6231248" cy="45586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Presentatie Bernhoven v1.1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 - klassiek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-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-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Presentatie Bernhoven v1.1</Template>
  <TotalTime>1508</TotalTime>
  <Words>1138</Words>
  <Application>Microsoft Office PowerPoint</Application>
  <PresentationFormat>Diavoorstelling (4:3)</PresentationFormat>
  <Paragraphs>268</Paragraphs>
  <Slides>33</Slides>
  <Notes>8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3</vt:i4>
      </vt:variant>
      <vt:variant>
        <vt:lpstr>Thema</vt:lpstr>
      </vt:variant>
      <vt:variant>
        <vt:i4>1</vt:i4>
      </vt:variant>
      <vt:variant>
        <vt:lpstr>Diatitels</vt:lpstr>
      </vt:variant>
      <vt:variant>
        <vt:i4>33</vt:i4>
      </vt:variant>
    </vt:vector>
  </HeadingPairs>
  <TitlesOfParts>
    <vt:vector size="37" baseType="lpstr">
      <vt:lpstr>Arial</vt:lpstr>
      <vt:lpstr>Calibri</vt:lpstr>
      <vt:lpstr>Tahoma</vt:lpstr>
      <vt:lpstr>Presentatie Bernhoven v1.1</vt:lpstr>
      <vt:lpstr>Wat als je niet meer beter wordt…</vt:lpstr>
      <vt:lpstr>PowerPoint-presentatie</vt:lpstr>
      <vt:lpstr>PowerPoint-presentatie</vt:lpstr>
      <vt:lpstr>Na deze avond weet ik meer over : </vt:lpstr>
      <vt:lpstr> Palliatieve zorg               </vt:lpstr>
      <vt:lpstr>Doel palliatieve zorgverlening</vt:lpstr>
      <vt:lpstr>Maatwerk</vt:lpstr>
      <vt:lpstr>PowerPoint-presentatie</vt:lpstr>
      <vt:lpstr>PowerPoint-presentatie</vt:lpstr>
      <vt:lpstr>Wanneer palliatief?</vt:lpstr>
      <vt:lpstr>PowerPoint-presentatie</vt:lpstr>
      <vt:lpstr>Surprise question?</vt:lpstr>
      <vt:lpstr>Morpheys en Hypnos</vt:lpstr>
      <vt:lpstr>Pijn</vt:lpstr>
      <vt:lpstr>Hoe vraag jij naar pijn?</vt:lpstr>
      <vt:lpstr>Hoe denkt de patiënt over pijn?</vt:lpstr>
      <vt:lpstr>Pijn herkennen</vt:lpstr>
      <vt:lpstr>Pijnstillers</vt:lpstr>
      <vt:lpstr>PowerPoint-presentatie</vt:lpstr>
      <vt:lpstr>Medicinale Cannabis</vt:lpstr>
      <vt:lpstr>Is er meer dan pijn(stillers)???</vt:lpstr>
      <vt:lpstr>Complementaire toevoegingen</vt:lpstr>
      <vt:lpstr>Dyspneu </vt:lpstr>
      <vt:lpstr>Wanneer palliatieve sedatie ?</vt:lpstr>
      <vt:lpstr>Overeenkomsten en verschillen</vt:lpstr>
      <vt:lpstr>PAT Bernhoven</vt:lpstr>
      <vt:lpstr>Consult PAT Oss-Uden-Veghel</vt:lpstr>
      <vt:lpstr>Wat doet het PAT NIET </vt:lpstr>
      <vt:lpstr>Wat kun je verwachten? (1)</vt:lpstr>
      <vt:lpstr>Wat kun je verwachten? (2)</vt:lpstr>
      <vt:lpstr>Werkwijze PAT Bernhoven</vt:lpstr>
      <vt:lpstr>PowerPoint-presentatie</vt:lpstr>
      <vt:lpstr>Zijn jullie vragen beantwoord?</vt:lpstr>
    </vt:vector>
  </TitlesOfParts>
  <Company>Ziekenhuis Bernhoven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Als de dood nabij is</dc:title>
  <dc:creator>Carolien Raap</dc:creator>
  <cp:lastModifiedBy>Ass3</cp:lastModifiedBy>
  <cp:revision>143</cp:revision>
  <dcterms:created xsi:type="dcterms:W3CDTF">2015-03-31T09:33:54Z</dcterms:created>
  <dcterms:modified xsi:type="dcterms:W3CDTF">2018-11-02T07:40:18Z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NewReviewCycle">
    <vt:lpwstr/>
  </property>
</Properties>
</file>