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Default Extension="jpeg" ContentType="image/jpeg"/>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jpg" ContentType="image/jpe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4" r:id="rId13"/>
    <p:sldId id="268" r:id="rId14"/>
    <p:sldId id="278" r:id="rId15"/>
    <p:sldId id="279" r:id="rId16"/>
    <p:sldId id="280" r:id="rId17"/>
    <p:sldId id="281" r:id="rId18"/>
    <p:sldId id="282" r:id="rId19"/>
    <p:sldId id="269" r:id="rId20"/>
    <p:sldId id="277" r:id="rId21"/>
    <p:sldId id="271" r:id="rId22"/>
    <p:sldId id="272" r:id="rId23"/>
    <p:sldId id="273" r:id="rId24"/>
    <p:sldId id="275" r:id="rId25"/>
    <p:sldId id="284" r:id="rId26"/>
    <p:sldId id="283" r:id="rId27"/>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7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7929893B-2591-4564-A25B-73B0471EB68C}" type="datetimeFigureOut">
              <a:rPr lang="nl-NL"/>
              <a:pPr>
                <a:defRPr/>
              </a:pPr>
              <a:t>6-2-2018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AA6CEA4-6F8A-4721-A140-BF5CA234DCAC}"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a:xfrm>
            <a:off x="457200" y="2132857"/>
            <a:ext cx="8229600" cy="3600399"/>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5D8E0B33-DA32-4345-8CF3-4017934E212F}" type="datetimeFigureOut">
              <a:rPr lang="nl-NL"/>
              <a:pPr>
                <a:defRPr/>
              </a:pPr>
              <a:t>6-2-2018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879FA80-F74E-432E-BE9C-140C7CB64458}"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836713"/>
            <a:ext cx="2057400" cy="4896544"/>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457200" y="836713"/>
            <a:ext cx="6019800" cy="4896544"/>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A2FF9BD7-6524-4CBA-B07B-642F38A151E3}" type="datetimeFigureOut">
              <a:rPr lang="nl-NL"/>
              <a:pPr>
                <a:defRPr/>
              </a:pPr>
              <a:t>6-2-2018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48D4CA74-5E23-431A-B4EF-71EB98FC98C8}"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E07E83C-748E-4980-8F6E-4B0FD9016E79}" type="datetimeFigureOut">
              <a:rPr lang="nl-NL"/>
              <a:pPr>
                <a:defRPr/>
              </a:pPr>
              <a:t>6-2-2018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AAEB1ED-5A20-47CF-89C3-3042C05625F1}"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26356"/>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9AFB628-C6A7-4BD9-9FA7-A97B8CBF641C}" type="datetimeFigureOut">
              <a:rPr lang="nl-NL"/>
              <a:pPr>
                <a:defRPr/>
              </a:pPr>
              <a:t>6-2-2018</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2916C96F-7EDE-4723-8C63-8A7D99EE0033}"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2132857"/>
            <a:ext cx="4038600" cy="36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8200" y="2132857"/>
            <a:ext cx="4038600" cy="3600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0"/>
          </p:nvPr>
        </p:nvSpPr>
        <p:spPr/>
        <p:txBody>
          <a:bodyPr/>
          <a:lstStyle>
            <a:lvl1pPr>
              <a:defRPr/>
            </a:lvl1pPr>
          </a:lstStyle>
          <a:p>
            <a:pPr>
              <a:defRPr/>
            </a:pPr>
            <a:fld id="{F240551F-5D7D-4BA3-8FB4-0637E37FEBC4}" type="datetimeFigureOut">
              <a:rPr lang="nl-NL"/>
              <a:pPr>
                <a:defRPr/>
              </a:pPr>
              <a:t>6-2-2018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F6C8C31B-77C6-4DDF-8376-226695D6D9D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8229600" cy="1080120"/>
          </a:xfrm>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67544" y="1916832"/>
            <a:ext cx="4040188"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636911"/>
            <a:ext cx="4040188" cy="30963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4008" y="1916832"/>
            <a:ext cx="4041775" cy="7117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636911"/>
            <a:ext cx="4041775" cy="30963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10"/>
          </p:nvPr>
        </p:nvSpPr>
        <p:spPr/>
        <p:txBody>
          <a:bodyPr/>
          <a:lstStyle>
            <a:lvl1pPr>
              <a:defRPr/>
            </a:lvl1pPr>
          </a:lstStyle>
          <a:p>
            <a:pPr>
              <a:defRPr/>
            </a:pPr>
            <a:fld id="{14883946-D025-402D-A2A6-40226527F2D4}" type="datetimeFigureOut">
              <a:rPr lang="nl-NL"/>
              <a:pPr>
                <a:defRPr/>
              </a:pPr>
              <a:t>6-2-2018</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3FD23031-4F68-48F0-BF6E-E272484E83EC}"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CF5FD973-99C9-43DD-BE98-BC2F4A2B8608}" type="datetimeFigureOut">
              <a:rPr lang="nl-NL"/>
              <a:pPr>
                <a:defRPr/>
              </a:pPr>
              <a:t>6-2-2018</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71B2376A-5C81-4159-957A-2DB4B09ACE4B}"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EA242665-DA28-46EA-9B07-8F8AE2E0937C}" type="datetimeFigureOut">
              <a:rPr lang="nl-NL"/>
              <a:pPr>
                <a:defRPr/>
              </a:pPr>
              <a:t>6-2-2018</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E8B64883-4241-4CC2-BD8B-5FC9907EAF4F}"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836712"/>
            <a:ext cx="3008313" cy="1234058"/>
          </a:xfrm>
        </p:spPr>
        <p:txBody>
          <a:bodyPr anchor="b"/>
          <a:lstStyle>
            <a:lvl1pPr algn="l">
              <a:defRPr sz="2000" b="1"/>
            </a:lvl1pPr>
          </a:lstStyle>
          <a:p>
            <a:r>
              <a:rPr lang="nl-NL"/>
              <a:t>Klik om de stijl te bewerken</a:t>
            </a:r>
            <a:endParaRPr lang="nl-NL" dirty="0"/>
          </a:p>
        </p:txBody>
      </p:sp>
      <p:sp>
        <p:nvSpPr>
          <p:cNvPr id="3" name="Tijdelijke aanduiding voor inhoud 2"/>
          <p:cNvSpPr>
            <a:spLocks noGrp="1"/>
          </p:cNvSpPr>
          <p:nvPr>
            <p:ph idx="1"/>
          </p:nvPr>
        </p:nvSpPr>
        <p:spPr>
          <a:xfrm>
            <a:off x="3575050" y="836713"/>
            <a:ext cx="5111750" cy="48965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457200" y="2060849"/>
            <a:ext cx="3008313" cy="36724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04AB90A6-B672-465E-A65E-67E2D7C6ECB3}" type="datetimeFigureOut">
              <a:rPr lang="nl-NL"/>
              <a:pPr>
                <a:defRPr/>
              </a:pPr>
              <a:t>6-2-2018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1C141DDC-68E1-4BE3-B282-716136F83036}"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63688" y="4512568"/>
            <a:ext cx="5486400" cy="566738"/>
          </a:xfrm>
        </p:spPr>
        <p:txBody>
          <a:bodyPr anchor="b"/>
          <a:lstStyle>
            <a:lvl1pPr algn="l">
              <a:defRPr sz="2000" b="1"/>
            </a:lvl1pPr>
          </a:lstStyle>
          <a:p>
            <a:r>
              <a:rPr lang="nl-NL"/>
              <a:t>Klik om de stijl te bewerken</a:t>
            </a:r>
            <a:endParaRPr lang="nl-NL" dirty="0"/>
          </a:p>
        </p:txBody>
      </p:sp>
      <p:sp>
        <p:nvSpPr>
          <p:cNvPr id="3" name="Tijdelijke aanduiding voor afbeelding 2"/>
          <p:cNvSpPr>
            <a:spLocks noGrp="1"/>
          </p:cNvSpPr>
          <p:nvPr>
            <p:ph type="pic" idx="1"/>
          </p:nvPr>
        </p:nvSpPr>
        <p:spPr>
          <a:xfrm>
            <a:off x="1763688" y="764704"/>
            <a:ext cx="5486400" cy="36748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763688" y="5079306"/>
            <a:ext cx="54864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EF8583D4-BDB2-4458-B66F-AFD8E5C4D889}" type="datetimeFigureOut">
              <a:rPr lang="nl-NL"/>
              <a:pPr>
                <a:defRPr/>
              </a:pPr>
              <a:t>6-2-2018</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EEACA0D5-379E-4523-BD69-BB3468F7E279}"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67544" y="83671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dirty="0"/>
              <a:t>Klik om de stijl te bewerken</a:t>
            </a:r>
          </a:p>
        </p:txBody>
      </p:sp>
      <p:sp>
        <p:nvSpPr>
          <p:cNvPr id="1027" name="Tijdelijke aanduiding voor tekst 2"/>
          <p:cNvSpPr>
            <a:spLocks noGrp="1"/>
          </p:cNvSpPr>
          <p:nvPr>
            <p:ph type="body" idx="1"/>
          </p:nvPr>
        </p:nvSpPr>
        <p:spPr bwMode="auto">
          <a:xfrm>
            <a:off x="457200" y="2132857"/>
            <a:ext cx="8229600" cy="35283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67544" y="580526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27CC39F-4266-4F3A-A677-053CEF9E342D}" type="datetimeFigureOut">
              <a:rPr lang="nl-NL"/>
              <a:pPr>
                <a:defRPr/>
              </a:pPr>
              <a:t>6-2-2018</a:t>
            </a:fld>
            <a:endParaRPr lang="nl-NL"/>
          </a:p>
        </p:txBody>
      </p:sp>
      <p:sp>
        <p:nvSpPr>
          <p:cNvPr id="5" name="Tijdelijke aanduiding voor voettekst 4"/>
          <p:cNvSpPr>
            <a:spLocks noGrp="1"/>
          </p:cNvSpPr>
          <p:nvPr>
            <p:ph type="ftr" sz="quarter" idx="3"/>
          </p:nvPr>
        </p:nvSpPr>
        <p:spPr>
          <a:xfrm>
            <a:off x="3131840" y="580526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dirty="0"/>
          </a:p>
        </p:txBody>
      </p:sp>
      <p:sp>
        <p:nvSpPr>
          <p:cNvPr id="6" name="Tijdelijke aanduiding voor dianummer 5"/>
          <p:cNvSpPr>
            <a:spLocks noGrp="1"/>
          </p:cNvSpPr>
          <p:nvPr>
            <p:ph type="sldNum" sz="quarter" idx="4"/>
          </p:nvPr>
        </p:nvSpPr>
        <p:spPr>
          <a:xfrm>
            <a:off x="6588224" y="580526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ED46D40E-498B-4501-B062-8C4DEFEA6956}" type="slidenum">
              <a:rPr lang="nl-NL"/>
              <a:pPr>
                <a:defRPr/>
              </a:pPr>
              <a:t>‹nr.›</a:t>
            </a:fld>
            <a:endParaRPr lang="nl-NL"/>
          </a:p>
        </p:txBody>
      </p:sp>
      <p:pic>
        <p:nvPicPr>
          <p:cNvPr id="8" name="Afbeelding 5" descr="powerpoint-rode-balk.jpg"/>
          <p:cNvPicPr>
            <a:picLocks noChangeAspect="1"/>
          </p:cNvPicPr>
          <p:nvPr/>
        </p:nvPicPr>
        <p:blipFill>
          <a:blip r:embed="rId13" cstate="print"/>
          <a:srcRect/>
          <a:stretch>
            <a:fillRect/>
          </a:stretch>
        </p:blipFill>
        <p:spPr bwMode="auto">
          <a:xfrm>
            <a:off x="0" y="6257925"/>
            <a:ext cx="9144000" cy="627063"/>
          </a:xfrm>
          <a:prstGeom prst="rect">
            <a:avLst/>
          </a:prstGeom>
          <a:noFill/>
          <a:ln w="9525">
            <a:noFill/>
            <a:miter lim="800000"/>
            <a:headEnd/>
            <a:tailEnd/>
          </a:ln>
        </p:spPr>
      </p:pic>
      <p:pic>
        <p:nvPicPr>
          <p:cNvPr id="9" name="Afbeelding 3" descr="kleur-logo+85%-grijs-mens-tot-mens_intranet.jpg"/>
          <p:cNvPicPr>
            <a:picLocks noChangeAspect="1"/>
          </p:cNvPicPr>
          <p:nvPr/>
        </p:nvPicPr>
        <p:blipFill>
          <a:blip r:embed="rId14" cstate="print"/>
          <a:stretch>
            <a:fillRect/>
          </a:stretch>
        </p:blipFill>
        <p:spPr bwMode="auto">
          <a:xfrm>
            <a:off x="5630863" y="222947"/>
            <a:ext cx="2828925" cy="52248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nl/url?sa=i&amp;rct=j&amp;q=&amp;esrc=s&amp;source=images&amp;cd=&amp;cad=rja&amp;uact=8&amp;ved=0CAcQjRxqFQoTCNiNtbzGjckCFUJhDwodvxoDcw&amp;url=http://www.successories.com/products/Corporate-Gifts/Shop-by-Type/Fun-Motivation/165/38942/Teamwork-Trio-Stress-Reliever&amp;bvm=bv.107467506,d.ZWU&amp;psig=AFQjCNEWH3Qvt3KB8SNkVQYyP6MXCqUCKw&amp;ust=144750746778032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kZlXWp6vFdE"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p:txBody>
          <a:bodyPr/>
          <a:lstStyle/>
          <a:p>
            <a:pPr eaLnBrk="1" hangingPunct="1"/>
            <a:r>
              <a:rPr lang="nl-NL" dirty="0" err="1"/>
              <a:t>Transmurale</a:t>
            </a:r>
            <a:r>
              <a:rPr lang="nl-NL" dirty="0"/>
              <a:t> samenwerking</a:t>
            </a:r>
          </a:p>
        </p:txBody>
      </p:sp>
      <p:sp>
        <p:nvSpPr>
          <p:cNvPr id="3" name="Ondertitel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nl-NL" dirty="0"/>
              <a:t>Sandra Janssen</a:t>
            </a:r>
          </a:p>
          <a:p>
            <a:pPr eaLnBrk="1" fontAlgn="auto" hangingPunct="1">
              <a:spcAft>
                <a:spcPts val="0"/>
              </a:spcAft>
              <a:buFont typeface="Arial" pitchFamily="34" charset="0"/>
              <a:buNone/>
              <a:defRPr/>
            </a:pPr>
            <a:r>
              <a:rPr lang="nl-NL" dirty="0"/>
              <a:t>V.S. Wondzorg</a:t>
            </a:r>
          </a:p>
          <a:p>
            <a:pPr eaLnBrk="1" fontAlgn="auto" hangingPunct="1">
              <a:spcAft>
                <a:spcPts val="0"/>
              </a:spcAft>
              <a:buFont typeface="Arial" pitchFamily="34" charset="0"/>
              <a:buNone/>
              <a:defRPr/>
            </a:pPr>
            <a:r>
              <a:rPr lang="nl-NL" dirty="0" err="1"/>
              <a:t>MSc</a:t>
            </a:r>
            <a:r>
              <a:rPr lang="nl-NL" dirty="0"/>
              <a:t> Health &amp; </a:t>
            </a:r>
            <a:r>
              <a:rPr lang="nl-NL" dirty="0" err="1"/>
              <a:t>Social</a:t>
            </a:r>
            <a:r>
              <a:rPr lang="nl-NL" dirty="0"/>
              <a:t> Care</a:t>
            </a:r>
          </a:p>
        </p:txBody>
      </p:sp>
      <p:pic>
        <p:nvPicPr>
          <p:cNvPr id="4" name="Afbeelding 3">
            <a:extLst>
              <a:ext uri="{FF2B5EF4-FFF2-40B4-BE49-F238E27FC236}">
                <a16:creationId xmlns:a16="http://schemas.microsoft.com/office/drawing/2014/main" xmlns="" id="{B4306E33-029E-4266-99E6-23CF26791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82600"/>
            <a:ext cx="2771775" cy="1647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BE64559-3F8C-4D05-A1A7-CD4885778044}"/>
              </a:ext>
            </a:extLst>
          </p:cNvPr>
          <p:cNvSpPr>
            <a:spLocks noGrp="1"/>
          </p:cNvSpPr>
          <p:nvPr>
            <p:ph type="title"/>
          </p:nvPr>
        </p:nvSpPr>
        <p:spPr/>
        <p:txBody>
          <a:bodyPr/>
          <a:lstStyle/>
          <a:p>
            <a:r>
              <a:rPr lang="nl-NL" dirty="0"/>
              <a:t>Samenwerken</a:t>
            </a:r>
          </a:p>
        </p:txBody>
      </p:sp>
      <p:pic>
        <p:nvPicPr>
          <p:cNvPr id="6" name="Tijdelijke aanduiding voor inhoud 5">
            <a:extLst>
              <a:ext uri="{FF2B5EF4-FFF2-40B4-BE49-F238E27FC236}">
                <a16:creationId xmlns:a16="http://schemas.microsoft.com/office/drawing/2014/main" xmlns="" id="{EF9F55F6-6818-4C5A-AD12-9E87EC16DEA1}"/>
              </a:ext>
            </a:extLst>
          </p:cNvPr>
          <p:cNvPicPr>
            <a:picLocks noGrp="1" noChangeAspect="1"/>
          </p:cNvPicPr>
          <p:nvPr>
            <p:ph sz="half" idx="1"/>
          </p:nvPr>
        </p:nvPicPr>
        <p:blipFill rotWithShape="1">
          <a:blip r:embed="rId2"/>
          <a:srcRect l="60908" t="44330" r="19515" b="16979"/>
          <a:stretch/>
        </p:blipFill>
        <p:spPr>
          <a:xfrm>
            <a:off x="1043608" y="1979712"/>
            <a:ext cx="3240360" cy="3600400"/>
          </a:xfrm>
          <a:prstGeom prst="rect">
            <a:avLst/>
          </a:prstGeom>
        </p:spPr>
      </p:pic>
      <p:sp>
        <p:nvSpPr>
          <p:cNvPr id="5" name="Tijdelijke aanduiding voor inhoud 4">
            <a:extLst>
              <a:ext uri="{FF2B5EF4-FFF2-40B4-BE49-F238E27FC236}">
                <a16:creationId xmlns:a16="http://schemas.microsoft.com/office/drawing/2014/main" xmlns="" id="{E1A2BC07-0A8D-4BF1-BCC5-302C222723BB}"/>
              </a:ext>
            </a:extLst>
          </p:cNvPr>
          <p:cNvSpPr>
            <a:spLocks noGrp="1"/>
          </p:cNvSpPr>
          <p:nvPr>
            <p:ph sz="half" idx="2"/>
          </p:nvPr>
        </p:nvSpPr>
        <p:spPr/>
        <p:txBody>
          <a:bodyPr/>
          <a:lstStyle/>
          <a:p>
            <a:pPr marL="0" indent="0">
              <a:buNone/>
            </a:pPr>
            <a:r>
              <a:rPr lang="nl-NL" dirty="0"/>
              <a:t>Teamwork:</a:t>
            </a:r>
          </a:p>
          <a:p>
            <a:r>
              <a:rPr lang="nl-NL" dirty="0"/>
              <a:t>meest intensieve vorm</a:t>
            </a:r>
          </a:p>
          <a:p>
            <a:r>
              <a:rPr lang="nl-NL" dirty="0"/>
              <a:t>gedeelde identiteit,  duidelijke taken-  en </a:t>
            </a:r>
            <a:r>
              <a:rPr lang="nl-NL" dirty="0" err="1"/>
              <a:t>verantwoordelijkheids-verdeling</a:t>
            </a:r>
            <a:r>
              <a:rPr lang="nl-NL" dirty="0"/>
              <a:t>, gezamenlijke  verantwoordelijkheid  en werken samen in afhankelijkheid  </a:t>
            </a:r>
          </a:p>
          <a:p>
            <a:pPr marL="0" indent="0">
              <a:buNone/>
            </a:pPr>
            <a:r>
              <a:rPr lang="nl-NL" sz="1400" dirty="0"/>
              <a:t>(</a:t>
            </a:r>
            <a:r>
              <a:rPr lang="nl-NL" sz="1400" dirty="0" err="1"/>
              <a:t>Drinka</a:t>
            </a:r>
            <a:r>
              <a:rPr lang="nl-NL" sz="1400" dirty="0"/>
              <a:t> &amp; Clark, 2000; </a:t>
            </a:r>
            <a:r>
              <a:rPr lang="nl-NL" sz="1400" dirty="0" err="1"/>
              <a:t>Jelphs</a:t>
            </a:r>
            <a:r>
              <a:rPr lang="nl-NL" sz="1400" dirty="0"/>
              <a:t> &amp; Dickinson,  2008; </a:t>
            </a:r>
            <a:r>
              <a:rPr lang="nl-NL" sz="1400" dirty="0" err="1"/>
              <a:t>Katzenbach</a:t>
            </a:r>
            <a:r>
              <a:rPr lang="nl-NL" sz="1400" dirty="0"/>
              <a:t> &amp; Smith,  1993). </a:t>
            </a:r>
          </a:p>
        </p:txBody>
      </p:sp>
    </p:spTree>
    <p:extLst>
      <p:ext uri="{BB962C8B-B14F-4D97-AF65-F5344CB8AC3E}">
        <p14:creationId xmlns:p14="http://schemas.microsoft.com/office/powerpoint/2010/main" val="401879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A9D670D1-35B3-4DF5-9F4E-2A7DB5D011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25" y="1104900"/>
            <a:ext cx="7143750" cy="4648200"/>
          </a:xfrm>
          <a:prstGeom prst="rect">
            <a:avLst/>
          </a:prstGeom>
        </p:spPr>
      </p:pic>
    </p:spTree>
    <p:extLst>
      <p:ext uri="{BB962C8B-B14F-4D97-AF65-F5344CB8AC3E}">
        <p14:creationId xmlns:p14="http://schemas.microsoft.com/office/powerpoint/2010/main" val="11179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4A4BB9C-39FA-40AA-816D-27B96A64B094}"/>
              </a:ext>
            </a:extLst>
          </p:cNvPr>
          <p:cNvSpPr>
            <a:spLocks noGrp="1"/>
          </p:cNvSpPr>
          <p:nvPr>
            <p:ph type="title"/>
          </p:nvPr>
        </p:nvSpPr>
        <p:spPr/>
        <p:txBody>
          <a:bodyPr/>
          <a:lstStyle/>
          <a:p>
            <a:r>
              <a:rPr lang="nl-NL" dirty="0"/>
              <a:t>En…</a:t>
            </a:r>
          </a:p>
        </p:txBody>
      </p:sp>
      <p:sp>
        <p:nvSpPr>
          <p:cNvPr id="3" name="Tijdelijke aanduiding voor inhoud 2">
            <a:extLst>
              <a:ext uri="{FF2B5EF4-FFF2-40B4-BE49-F238E27FC236}">
                <a16:creationId xmlns:a16="http://schemas.microsoft.com/office/drawing/2014/main" xmlns="" id="{2AD455FC-569E-4561-907F-654B20D47A94}"/>
              </a:ext>
            </a:extLst>
          </p:cNvPr>
          <p:cNvSpPr>
            <a:spLocks noGrp="1"/>
          </p:cNvSpPr>
          <p:nvPr>
            <p:ph idx="1"/>
          </p:nvPr>
        </p:nvSpPr>
        <p:spPr/>
        <p:txBody>
          <a:bodyPr/>
          <a:lstStyle/>
          <a:p>
            <a:r>
              <a:rPr lang="nl-NL" sz="2800" dirty="0"/>
              <a:t>Zorginstellingen moeten begrijpen dat samenwerking meer is dan alleen samen werken en goed samen werken met anderen. Het is ook een verbintenis tot een nieuw operationeel kader en een erkenning dat een transmurale samenwerking innovatieve middelen en technologie nodig heeft die de eisen van een transmuraal samenwerkingsverband  aankunnen en bevorderen.</a:t>
            </a:r>
            <a:r>
              <a:rPr lang="en-US" sz="2800" dirty="0"/>
              <a:t> </a:t>
            </a:r>
          </a:p>
          <a:p>
            <a:pPr marL="0" indent="0">
              <a:buNone/>
            </a:pPr>
            <a:r>
              <a:rPr lang="en-US" sz="1400" dirty="0"/>
              <a:t>Elsevier 2016</a:t>
            </a:r>
            <a:endParaRPr lang="nl-NL" sz="1400" dirty="0"/>
          </a:p>
        </p:txBody>
      </p:sp>
    </p:spTree>
    <p:extLst>
      <p:ext uri="{BB962C8B-B14F-4D97-AF65-F5344CB8AC3E}">
        <p14:creationId xmlns:p14="http://schemas.microsoft.com/office/powerpoint/2010/main" val="88537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92FDDB-BC39-4ED8-9B6F-A65CA45F4228}"/>
              </a:ext>
            </a:extLst>
          </p:cNvPr>
          <p:cNvSpPr>
            <a:spLocks noGrp="1"/>
          </p:cNvSpPr>
          <p:nvPr>
            <p:ph type="title"/>
          </p:nvPr>
        </p:nvSpPr>
        <p:spPr/>
        <p:txBody>
          <a:bodyPr/>
          <a:lstStyle/>
          <a:p>
            <a:r>
              <a:rPr lang="nl-NL" dirty="0"/>
              <a:t>Kwaliteitsstandaard</a:t>
            </a:r>
          </a:p>
        </p:txBody>
      </p:sp>
      <p:sp>
        <p:nvSpPr>
          <p:cNvPr id="3" name="Tijdelijke aanduiding voor inhoud 2">
            <a:extLst>
              <a:ext uri="{FF2B5EF4-FFF2-40B4-BE49-F238E27FC236}">
                <a16:creationId xmlns:a16="http://schemas.microsoft.com/office/drawing/2014/main" xmlns="" id="{B836EDEE-BB7E-41EC-AD49-53A63BED2E02}"/>
              </a:ext>
            </a:extLst>
          </p:cNvPr>
          <p:cNvSpPr>
            <a:spLocks noGrp="1"/>
          </p:cNvSpPr>
          <p:nvPr>
            <p:ph idx="1"/>
          </p:nvPr>
        </p:nvSpPr>
        <p:spPr/>
        <p:txBody>
          <a:bodyPr/>
          <a:lstStyle/>
          <a:p>
            <a:r>
              <a:rPr lang="nl-NL" dirty="0"/>
              <a:t>De zorg wordt fragmentarisch aangeboden (zowel binnen als tussen zorgechelons) en het overzicht ontbreekt wie, wat, wanneer doet, voor en met een patiënt met een wond. Het resultaat is dat het lang kan duren voordat er adequate diagnostiek wordt  ingezet  en  er  gerichte  therapie  gestart  kan  worden.</a:t>
            </a:r>
          </a:p>
          <a:p>
            <a:pPr marL="0" indent="0">
              <a:buNone/>
            </a:pPr>
            <a:r>
              <a:rPr lang="nl-NL" sz="1400" dirty="0"/>
              <a:t>Van Mierlo-van den Broek PAH, de Laat HEW. Verkenning Wondbehandeling in Nederland. Diemen: College voor Zorgverzekeringen. 2012</a:t>
            </a:r>
          </a:p>
        </p:txBody>
      </p:sp>
    </p:spTree>
    <p:extLst>
      <p:ext uri="{BB962C8B-B14F-4D97-AF65-F5344CB8AC3E}">
        <p14:creationId xmlns:p14="http://schemas.microsoft.com/office/powerpoint/2010/main" val="226945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0E25778-4E5D-43C6-8580-D87BC9F148CA}"/>
              </a:ext>
            </a:extLst>
          </p:cNvPr>
          <p:cNvSpPr>
            <a:spLocks noGrp="1"/>
          </p:cNvSpPr>
          <p:nvPr>
            <p:ph type="title"/>
          </p:nvPr>
        </p:nvSpPr>
        <p:spPr/>
        <p:txBody>
          <a:bodyPr/>
          <a:lstStyle/>
          <a:p>
            <a:r>
              <a:rPr lang="nl-NL" dirty="0"/>
              <a:t>Kwaliteitsstandaard </a:t>
            </a:r>
          </a:p>
        </p:txBody>
      </p:sp>
      <p:sp>
        <p:nvSpPr>
          <p:cNvPr id="3" name="Tijdelijke aanduiding voor inhoud 2">
            <a:extLst>
              <a:ext uri="{FF2B5EF4-FFF2-40B4-BE49-F238E27FC236}">
                <a16:creationId xmlns:a16="http://schemas.microsoft.com/office/drawing/2014/main" xmlns="" id="{1A13F7BC-1521-43C3-8383-2B57EA6CAE07}"/>
              </a:ext>
            </a:extLst>
          </p:cNvPr>
          <p:cNvSpPr>
            <a:spLocks noGrp="1"/>
          </p:cNvSpPr>
          <p:nvPr>
            <p:ph idx="1"/>
          </p:nvPr>
        </p:nvSpPr>
        <p:spPr/>
        <p:txBody>
          <a:bodyPr/>
          <a:lstStyle/>
          <a:p>
            <a:r>
              <a:rPr lang="nl-NL" dirty="0"/>
              <a:t>Het uitgangspunt van de kwaliteitsstandaard is het </a:t>
            </a:r>
            <a:r>
              <a:rPr lang="nl-NL" dirty="0" err="1"/>
              <a:t>patiëntenperspectief</a:t>
            </a:r>
            <a:r>
              <a:rPr lang="nl-NL" dirty="0"/>
              <a:t> met als doel de patiënt  met  een  wond  op  de  juiste  plek  te  krijgen  waar  hij  of  zij  de  juiste  zorg  kan ontvangen  om  zo  goed  en  snel  mogelijk  het  behandeldoel  te  behalen.  </a:t>
            </a:r>
            <a:r>
              <a:rPr lang="nl-NL" dirty="0">
                <a:solidFill>
                  <a:srgbClr val="CC0066"/>
                </a:solidFill>
              </a:rPr>
              <a:t>Een  goede organisatie  van  (complexe)  wondzorg  ligt  hieraan  ten  grondslag.</a:t>
            </a:r>
          </a:p>
          <a:p>
            <a:pPr marL="0" indent="0">
              <a:buNone/>
            </a:pPr>
            <a:r>
              <a:rPr lang="nl-NL" sz="1400" dirty="0"/>
              <a:t>Concept kwaliteitsstandaard complexe wondzorg 2017</a:t>
            </a:r>
          </a:p>
        </p:txBody>
      </p:sp>
    </p:spTree>
    <p:extLst>
      <p:ext uri="{BB962C8B-B14F-4D97-AF65-F5344CB8AC3E}">
        <p14:creationId xmlns:p14="http://schemas.microsoft.com/office/powerpoint/2010/main" val="230507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FDA4DBAC-7A80-40D0-B811-1626A351BD43}"/>
              </a:ext>
            </a:extLst>
          </p:cNvPr>
          <p:cNvPicPr>
            <a:picLocks noChangeAspect="1"/>
          </p:cNvPicPr>
          <p:nvPr/>
        </p:nvPicPr>
        <p:blipFill rotWithShape="1">
          <a:blip r:embed="rId2"/>
          <a:srcRect l="34250" t="26188" r="16926" b="9381"/>
          <a:stretch/>
        </p:blipFill>
        <p:spPr>
          <a:xfrm>
            <a:off x="-29094" y="116631"/>
            <a:ext cx="9173094" cy="6805846"/>
          </a:xfrm>
          <a:prstGeom prst="rect">
            <a:avLst/>
          </a:prstGeom>
        </p:spPr>
      </p:pic>
    </p:spTree>
    <p:extLst>
      <p:ext uri="{BB962C8B-B14F-4D97-AF65-F5344CB8AC3E}">
        <p14:creationId xmlns:p14="http://schemas.microsoft.com/office/powerpoint/2010/main" val="210543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FDA4DBAC-7A80-40D0-B811-1626A351BD43}"/>
              </a:ext>
            </a:extLst>
          </p:cNvPr>
          <p:cNvPicPr>
            <a:picLocks noChangeAspect="1"/>
          </p:cNvPicPr>
          <p:nvPr/>
        </p:nvPicPr>
        <p:blipFill rotWithShape="1">
          <a:blip r:embed="rId2"/>
          <a:srcRect l="34250" t="26188" r="16926" b="9381"/>
          <a:stretch/>
        </p:blipFill>
        <p:spPr>
          <a:xfrm>
            <a:off x="-29094" y="116631"/>
            <a:ext cx="9173094" cy="6805846"/>
          </a:xfrm>
          <a:prstGeom prst="rect">
            <a:avLst/>
          </a:prstGeom>
        </p:spPr>
      </p:pic>
      <p:sp>
        <p:nvSpPr>
          <p:cNvPr id="3" name="Ovaal 2">
            <a:extLst>
              <a:ext uri="{FF2B5EF4-FFF2-40B4-BE49-F238E27FC236}">
                <a16:creationId xmlns:a16="http://schemas.microsoft.com/office/drawing/2014/main" xmlns="" id="{5CB39432-61EA-4B21-ACDE-385F241F4E29}"/>
              </a:ext>
            </a:extLst>
          </p:cNvPr>
          <p:cNvSpPr/>
          <p:nvPr/>
        </p:nvSpPr>
        <p:spPr>
          <a:xfrm>
            <a:off x="1331640" y="332656"/>
            <a:ext cx="23762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xmlns="" id="{AF575B33-4F0A-4696-9081-A3D615E333B0}"/>
              </a:ext>
            </a:extLst>
          </p:cNvPr>
          <p:cNvSpPr/>
          <p:nvPr/>
        </p:nvSpPr>
        <p:spPr>
          <a:xfrm>
            <a:off x="5652120" y="548680"/>
            <a:ext cx="302433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4148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FDA4DBAC-7A80-40D0-B811-1626A351BD43}"/>
              </a:ext>
            </a:extLst>
          </p:cNvPr>
          <p:cNvPicPr>
            <a:picLocks noChangeAspect="1"/>
          </p:cNvPicPr>
          <p:nvPr/>
        </p:nvPicPr>
        <p:blipFill rotWithShape="1">
          <a:blip r:embed="rId2"/>
          <a:srcRect l="34250" t="26188" r="16926" b="9381"/>
          <a:stretch/>
        </p:blipFill>
        <p:spPr>
          <a:xfrm>
            <a:off x="-29094" y="116631"/>
            <a:ext cx="9173094" cy="6805846"/>
          </a:xfrm>
          <a:prstGeom prst="rect">
            <a:avLst/>
          </a:prstGeom>
        </p:spPr>
      </p:pic>
      <p:sp>
        <p:nvSpPr>
          <p:cNvPr id="3" name="Ovaal 2">
            <a:extLst>
              <a:ext uri="{FF2B5EF4-FFF2-40B4-BE49-F238E27FC236}">
                <a16:creationId xmlns:a16="http://schemas.microsoft.com/office/drawing/2014/main" xmlns="" id="{5CB39432-61EA-4B21-ACDE-385F241F4E29}"/>
              </a:ext>
            </a:extLst>
          </p:cNvPr>
          <p:cNvSpPr/>
          <p:nvPr/>
        </p:nvSpPr>
        <p:spPr>
          <a:xfrm>
            <a:off x="1331640" y="332656"/>
            <a:ext cx="23762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xmlns="" id="{AF575B33-4F0A-4696-9081-A3D615E333B0}"/>
              </a:ext>
            </a:extLst>
          </p:cNvPr>
          <p:cNvSpPr/>
          <p:nvPr/>
        </p:nvSpPr>
        <p:spPr>
          <a:xfrm>
            <a:off x="5652120" y="548680"/>
            <a:ext cx="302433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xmlns="" id="{4A475566-FF46-493B-9CF2-FE3C1C169C66}"/>
              </a:ext>
            </a:extLst>
          </p:cNvPr>
          <p:cNvSpPr/>
          <p:nvPr/>
        </p:nvSpPr>
        <p:spPr>
          <a:xfrm>
            <a:off x="755576" y="3933056"/>
            <a:ext cx="432048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3532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xmlns="" id="{FDA4DBAC-7A80-40D0-B811-1626A351BD43}"/>
              </a:ext>
            </a:extLst>
          </p:cNvPr>
          <p:cNvPicPr>
            <a:picLocks noChangeAspect="1"/>
          </p:cNvPicPr>
          <p:nvPr/>
        </p:nvPicPr>
        <p:blipFill rotWithShape="1">
          <a:blip r:embed="rId2"/>
          <a:srcRect l="34250" t="26188" r="16926" b="9381"/>
          <a:stretch/>
        </p:blipFill>
        <p:spPr>
          <a:xfrm>
            <a:off x="-29094" y="116631"/>
            <a:ext cx="9173094" cy="6805846"/>
          </a:xfrm>
          <a:prstGeom prst="rect">
            <a:avLst/>
          </a:prstGeom>
        </p:spPr>
      </p:pic>
      <p:sp>
        <p:nvSpPr>
          <p:cNvPr id="3" name="Ovaal 2">
            <a:extLst>
              <a:ext uri="{FF2B5EF4-FFF2-40B4-BE49-F238E27FC236}">
                <a16:creationId xmlns:a16="http://schemas.microsoft.com/office/drawing/2014/main" xmlns="" id="{5CB39432-61EA-4B21-ACDE-385F241F4E29}"/>
              </a:ext>
            </a:extLst>
          </p:cNvPr>
          <p:cNvSpPr/>
          <p:nvPr/>
        </p:nvSpPr>
        <p:spPr>
          <a:xfrm>
            <a:off x="1331640" y="332656"/>
            <a:ext cx="237626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Ovaal 3">
            <a:extLst>
              <a:ext uri="{FF2B5EF4-FFF2-40B4-BE49-F238E27FC236}">
                <a16:creationId xmlns:a16="http://schemas.microsoft.com/office/drawing/2014/main" xmlns="" id="{AF575B33-4F0A-4696-9081-A3D615E333B0}"/>
              </a:ext>
            </a:extLst>
          </p:cNvPr>
          <p:cNvSpPr/>
          <p:nvPr/>
        </p:nvSpPr>
        <p:spPr>
          <a:xfrm>
            <a:off x="5652120" y="548680"/>
            <a:ext cx="302433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a:extLst>
              <a:ext uri="{FF2B5EF4-FFF2-40B4-BE49-F238E27FC236}">
                <a16:creationId xmlns:a16="http://schemas.microsoft.com/office/drawing/2014/main" xmlns="" id="{4A475566-FF46-493B-9CF2-FE3C1C169C66}"/>
              </a:ext>
            </a:extLst>
          </p:cNvPr>
          <p:cNvSpPr/>
          <p:nvPr/>
        </p:nvSpPr>
        <p:spPr>
          <a:xfrm>
            <a:off x="755576" y="3933056"/>
            <a:ext cx="432048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a:extLst>
              <a:ext uri="{FF2B5EF4-FFF2-40B4-BE49-F238E27FC236}">
                <a16:creationId xmlns:a16="http://schemas.microsoft.com/office/drawing/2014/main" xmlns="" id="{2BCFEF79-77FB-444B-97B0-3EEAEA494830}"/>
              </a:ext>
            </a:extLst>
          </p:cNvPr>
          <p:cNvSpPr/>
          <p:nvPr/>
        </p:nvSpPr>
        <p:spPr>
          <a:xfrm>
            <a:off x="-29094" y="5877272"/>
            <a:ext cx="9569646" cy="1261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09182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AF690F-BAB1-4079-9915-B5510B1876B5}"/>
              </a:ext>
            </a:extLst>
          </p:cNvPr>
          <p:cNvSpPr>
            <a:spLocks noGrp="1"/>
          </p:cNvSpPr>
          <p:nvPr>
            <p:ph type="title"/>
          </p:nvPr>
        </p:nvSpPr>
        <p:spPr>
          <a:xfrm>
            <a:off x="-252536" y="53752"/>
            <a:ext cx="8229600" cy="1143000"/>
          </a:xfrm>
        </p:spPr>
        <p:txBody>
          <a:bodyPr/>
          <a:lstStyle/>
          <a:p>
            <a:r>
              <a:rPr lang="nl-NL" dirty="0"/>
              <a:t>Kosten</a:t>
            </a:r>
          </a:p>
        </p:txBody>
      </p:sp>
      <p:sp>
        <p:nvSpPr>
          <p:cNvPr id="3" name="Tijdelijke aanduiding voor inhoud 2">
            <a:extLst>
              <a:ext uri="{FF2B5EF4-FFF2-40B4-BE49-F238E27FC236}">
                <a16:creationId xmlns:a16="http://schemas.microsoft.com/office/drawing/2014/main" xmlns="" id="{89FB1A0B-9845-4C1E-BD0A-DE76658010B2}"/>
              </a:ext>
            </a:extLst>
          </p:cNvPr>
          <p:cNvSpPr>
            <a:spLocks noGrp="1"/>
          </p:cNvSpPr>
          <p:nvPr>
            <p:ph idx="1"/>
          </p:nvPr>
        </p:nvSpPr>
        <p:spPr>
          <a:xfrm>
            <a:off x="457200" y="980728"/>
            <a:ext cx="8229600" cy="3528391"/>
          </a:xfrm>
        </p:spPr>
        <p:txBody>
          <a:bodyPr/>
          <a:lstStyle/>
          <a:p>
            <a:r>
              <a:rPr lang="en-US" sz="1600" dirty="0"/>
              <a:t>Lauran Hardin, Adam Kilian, Kristin </a:t>
            </a:r>
            <a:r>
              <a:rPr lang="en-US" sz="1600" dirty="0" err="1"/>
              <a:t>Spykerman</a:t>
            </a:r>
            <a:r>
              <a:rPr lang="en-US" sz="1600" dirty="0"/>
              <a:t>, (2017): Competing health care systems and complex patients: An inter-professional collaboration to improve outcomes and reduce health care costs</a:t>
            </a:r>
          </a:p>
          <a:p>
            <a:pPr marL="0" indent="0">
              <a:buNone/>
            </a:pPr>
            <a:r>
              <a:rPr lang="en-US" sz="1600" dirty="0">
                <a:solidFill>
                  <a:srgbClr val="CC0066"/>
                </a:solidFill>
              </a:rPr>
              <a:t>Conclusion: </a:t>
            </a:r>
            <a:r>
              <a:rPr lang="en-US" sz="1600" dirty="0"/>
              <a:t>Collaboration between neighboring competing health systems … is an effective way to stabilize care, decrease health care system overutilization, improve healthcare delivery, and </a:t>
            </a:r>
            <a:r>
              <a:rPr lang="en-US" sz="1600" dirty="0">
                <a:solidFill>
                  <a:srgbClr val="CC0066"/>
                </a:solidFill>
              </a:rPr>
              <a:t>reduce the costs of associated care. </a:t>
            </a:r>
          </a:p>
          <a:p>
            <a:endParaRPr lang="en-US" sz="1600" dirty="0"/>
          </a:p>
          <a:p>
            <a:r>
              <a:rPr lang="en-US" sz="1600" dirty="0"/>
              <a:t>Duchenne, </a:t>
            </a:r>
            <a:r>
              <a:rPr lang="en-US" sz="1600" dirty="0" err="1"/>
              <a:t>Verbrugge</a:t>
            </a:r>
            <a:r>
              <a:rPr lang="en-US" sz="1600" dirty="0"/>
              <a:t> et al (2014): Implementation of transmural disease management in patients admitted with advanced heart failure</a:t>
            </a:r>
          </a:p>
          <a:p>
            <a:pPr marL="0" indent="0">
              <a:buNone/>
            </a:pPr>
            <a:r>
              <a:rPr lang="en-US" sz="1600" dirty="0">
                <a:solidFill>
                  <a:srgbClr val="CC0066"/>
                </a:solidFill>
              </a:rPr>
              <a:t>Conclusion</a:t>
            </a:r>
            <a:r>
              <a:rPr lang="en-US" sz="1600" dirty="0"/>
              <a:t>: Follow-up of advanced HF patients through transmural disease management is feasible and associated with </a:t>
            </a:r>
            <a:r>
              <a:rPr lang="en-US" sz="1600" dirty="0" err="1">
                <a:solidFill>
                  <a:srgbClr val="CC0066"/>
                </a:solidFill>
              </a:rPr>
              <a:t>favourable</a:t>
            </a:r>
            <a:r>
              <a:rPr lang="en-US" sz="1600" dirty="0">
                <a:solidFill>
                  <a:srgbClr val="CC0066"/>
                </a:solidFill>
              </a:rPr>
              <a:t> clinical outcome</a:t>
            </a:r>
          </a:p>
          <a:p>
            <a:pPr marL="0" indent="0">
              <a:buNone/>
            </a:pPr>
            <a:endParaRPr lang="en-US" sz="1600" dirty="0">
              <a:solidFill>
                <a:srgbClr val="CC0066"/>
              </a:solidFill>
            </a:endParaRPr>
          </a:p>
          <a:p>
            <a:r>
              <a:rPr lang="en-US" sz="2000" dirty="0"/>
              <a:t>Melissa </a:t>
            </a:r>
            <a:r>
              <a:rPr lang="en-US" sz="2000" dirty="0" err="1"/>
              <a:t>Desmedt</a:t>
            </a:r>
            <a:r>
              <a:rPr lang="en-US" sz="2000" dirty="0"/>
              <a:t>, Sonja </a:t>
            </a:r>
            <a:r>
              <a:rPr lang="en-US" sz="2000" dirty="0" err="1"/>
              <a:t>Vertriest</a:t>
            </a:r>
            <a:r>
              <a:rPr lang="en-US" sz="2000" dirty="0"/>
              <a:t> et al (2016): Economic Impact of Integrated Care Models for Patients with Chronic Diseases: A Systematic Review</a:t>
            </a:r>
          </a:p>
          <a:p>
            <a:pPr marL="0" indent="0">
              <a:buNone/>
            </a:pPr>
            <a:r>
              <a:rPr lang="en-US" sz="2000" dirty="0">
                <a:solidFill>
                  <a:srgbClr val="CC0066"/>
                </a:solidFill>
              </a:rPr>
              <a:t>Conclusion: </a:t>
            </a:r>
            <a:r>
              <a:rPr lang="en-US" sz="2000" dirty="0"/>
              <a:t>In this systematic literature review, predominantly </a:t>
            </a:r>
            <a:r>
              <a:rPr lang="en-US" sz="2000" dirty="0">
                <a:solidFill>
                  <a:srgbClr val="CC0066"/>
                </a:solidFill>
              </a:rPr>
              <a:t>positive economic impacts of integrated care models </a:t>
            </a:r>
            <a:r>
              <a:rPr lang="en-US" sz="2000" dirty="0"/>
              <a:t>for patients with chronic diseases were found</a:t>
            </a:r>
          </a:p>
          <a:p>
            <a:pPr marL="0" indent="0">
              <a:buNone/>
            </a:pPr>
            <a:endParaRPr lang="en-US" sz="1600" dirty="0"/>
          </a:p>
          <a:p>
            <a:endParaRPr lang="en-US" sz="1600" dirty="0">
              <a:solidFill>
                <a:srgbClr val="CC0066"/>
              </a:solidFill>
            </a:endParaRPr>
          </a:p>
          <a:p>
            <a:endParaRPr lang="en-US" sz="1400" dirty="0"/>
          </a:p>
          <a:p>
            <a:endParaRPr lang="nl-NL" sz="1400" dirty="0"/>
          </a:p>
        </p:txBody>
      </p:sp>
    </p:spTree>
    <p:extLst>
      <p:ext uri="{BB962C8B-B14F-4D97-AF65-F5344CB8AC3E}">
        <p14:creationId xmlns:p14="http://schemas.microsoft.com/office/powerpoint/2010/main" val="2482515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B2308B6-5268-45D6-AD92-F8C28A42A68E}"/>
              </a:ext>
            </a:extLst>
          </p:cNvPr>
          <p:cNvSpPr>
            <a:spLocks noGrp="1"/>
          </p:cNvSpPr>
          <p:nvPr>
            <p:ph type="title"/>
          </p:nvPr>
        </p:nvSpPr>
        <p:spPr/>
        <p:txBody>
          <a:bodyPr/>
          <a:lstStyle/>
          <a:p>
            <a:r>
              <a:rPr lang="nl-NL" dirty="0"/>
              <a:t>Transmurale zorg:</a:t>
            </a:r>
          </a:p>
        </p:txBody>
      </p:sp>
      <p:sp>
        <p:nvSpPr>
          <p:cNvPr id="3" name="Tijdelijke aanduiding voor inhoud 2">
            <a:extLst>
              <a:ext uri="{FF2B5EF4-FFF2-40B4-BE49-F238E27FC236}">
                <a16:creationId xmlns:a16="http://schemas.microsoft.com/office/drawing/2014/main" xmlns="" id="{04235AD8-4B28-4C4B-B1DB-0F9BB5D37743}"/>
              </a:ext>
            </a:extLst>
          </p:cNvPr>
          <p:cNvSpPr>
            <a:spLocks noGrp="1"/>
          </p:cNvSpPr>
          <p:nvPr>
            <p:ph idx="1"/>
          </p:nvPr>
        </p:nvSpPr>
        <p:spPr/>
        <p:txBody>
          <a:bodyPr/>
          <a:lstStyle/>
          <a:p>
            <a:r>
              <a:rPr lang="nl-NL" sz="2800" dirty="0"/>
              <a:t>Transmurale zorg wordt ook wel ketenzorg genoemd. Dit is een </a:t>
            </a:r>
            <a:r>
              <a:rPr lang="nl-NL" sz="2800" dirty="0">
                <a:solidFill>
                  <a:schemeClr val="accent5">
                    <a:lumMod val="75000"/>
                  </a:schemeClr>
                </a:solidFill>
              </a:rPr>
              <a:t>dynamische vorm </a:t>
            </a:r>
            <a:r>
              <a:rPr lang="nl-NL" sz="2800" dirty="0"/>
              <a:t>van zorg, waarbij zorg wordt aangeboden door meerdere zorgverleners. Dit kan bijvoorbeeld thuiszorg en de zorg van een huisarts en polikliniek betekenen. </a:t>
            </a:r>
            <a:r>
              <a:rPr lang="nl-NL" sz="2800" dirty="0">
                <a:solidFill>
                  <a:schemeClr val="accent5">
                    <a:lumMod val="75000"/>
                  </a:schemeClr>
                </a:solidFill>
              </a:rPr>
              <a:t>Intramurale zorg en extramurale zorg worden gecombineerd</a:t>
            </a:r>
            <a:r>
              <a:rPr lang="nl-NL" sz="2800" dirty="0"/>
              <a:t>. De betekenis van transmurale zorg is dus zorg die zowel in huis als op locatie wordt geleverd. </a:t>
            </a:r>
          </a:p>
          <a:p>
            <a:pPr marL="0" indent="0">
              <a:buNone/>
            </a:pPr>
            <a:r>
              <a:rPr lang="nl-NL" sz="1400" dirty="0"/>
              <a:t>http://www.medicalgroep.nl/transmurale-zorg/</a:t>
            </a:r>
          </a:p>
        </p:txBody>
      </p:sp>
    </p:spTree>
    <p:extLst>
      <p:ext uri="{BB962C8B-B14F-4D97-AF65-F5344CB8AC3E}">
        <p14:creationId xmlns:p14="http://schemas.microsoft.com/office/powerpoint/2010/main" val="3316165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284D986-1433-4333-B3C7-BBE970D24203}"/>
              </a:ext>
            </a:extLst>
          </p:cNvPr>
          <p:cNvSpPr>
            <a:spLocks noGrp="1"/>
          </p:cNvSpPr>
          <p:nvPr>
            <p:ph type="title"/>
          </p:nvPr>
        </p:nvSpPr>
        <p:spPr>
          <a:xfrm>
            <a:off x="-1044624" y="320633"/>
            <a:ext cx="8229600" cy="1080120"/>
          </a:xfrm>
        </p:spPr>
        <p:txBody>
          <a:bodyPr/>
          <a:lstStyle/>
          <a:p>
            <a:r>
              <a:rPr lang="nl-NL" dirty="0"/>
              <a:t>Kosten</a:t>
            </a:r>
          </a:p>
        </p:txBody>
      </p:sp>
      <p:sp>
        <p:nvSpPr>
          <p:cNvPr id="3" name="Tijdelijke aanduiding voor inhoud 2">
            <a:extLst>
              <a:ext uri="{FF2B5EF4-FFF2-40B4-BE49-F238E27FC236}">
                <a16:creationId xmlns:a16="http://schemas.microsoft.com/office/drawing/2014/main" xmlns="" id="{A19AF5C4-AB1C-49EF-A1FD-EA1FBDEE3DEA}"/>
              </a:ext>
            </a:extLst>
          </p:cNvPr>
          <p:cNvSpPr>
            <a:spLocks noGrp="1"/>
          </p:cNvSpPr>
          <p:nvPr>
            <p:ph sz="half" idx="2"/>
          </p:nvPr>
        </p:nvSpPr>
        <p:spPr>
          <a:xfrm>
            <a:off x="251520" y="1880827"/>
            <a:ext cx="4040188" cy="3096345"/>
          </a:xfrm>
        </p:spPr>
        <p:txBody>
          <a:bodyPr/>
          <a:lstStyle/>
          <a:p>
            <a:r>
              <a:rPr lang="nl-NL" dirty="0"/>
              <a:t>De  totale  kosten  voor (complexe)  wondzorg  wordt  in  Nederland  geschat  op  ongeveer  3,2  miljard  euro (Ministerie van VWS, 2013).</a:t>
            </a:r>
          </a:p>
          <a:p>
            <a:r>
              <a:rPr lang="nl-NL" dirty="0"/>
              <a:t>Betere zorg -&gt; kostenbesparing!</a:t>
            </a:r>
          </a:p>
          <a:p>
            <a:pPr lvl="1"/>
            <a:r>
              <a:rPr lang="nl-NL" dirty="0"/>
              <a:t>Minder opnames</a:t>
            </a:r>
          </a:p>
          <a:p>
            <a:pPr lvl="1"/>
            <a:r>
              <a:rPr lang="nl-NL" dirty="0"/>
              <a:t>Minder verbandmateriaal</a:t>
            </a:r>
          </a:p>
          <a:p>
            <a:pPr lvl="1"/>
            <a:r>
              <a:rPr lang="nl-NL" dirty="0"/>
              <a:t>Minder zorgkosten</a:t>
            </a:r>
          </a:p>
        </p:txBody>
      </p:sp>
      <p:pic>
        <p:nvPicPr>
          <p:cNvPr id="8" name="Picture 3">
            <a:extLst>
              <a:ext uri="{FF2B5EF4-FFF2-40B4-BE49-F238E27FC236}">
                <a16:creationId xmlns:a16="http://schemas.microsoft.com/office/drawing/2014/main" xmlns="" id="{6CFA7017-08B7-416E-82E4-865CAC8160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616" t="2271" r="34862"/>
          <a:stretch/>
        </p:blipFill>
        <p:spPr>
          <a:xfrm>
            <a:off x="4291708" y="1628800"/>
            <a:ext cx="2529835" cy="4477595"/>
          </a:xfrm>
          <a:prstGeom prst="rect">
            <a:avLst/>
          </a:prstGeom>
        </p:spPr>
      </p:pic>
      <p:sp>
        <p:nvSpPr>
          <p:cNvPr id="9" name="TextBox 6">
            <a:extLst>
              <a:ext uri="{FF2B5EF4-FFF2-40B4-BE49-F238E27FC236}">
                <a16:creationId xmlns:a16="http://schemas.microsoft.com/office/drawing/2014/main" xmlns="" id="{96B5C460-701D-42D4-852A-E6BFA2E928DD}"/>
              </a:ext>
            </a:extLst>
          </p:cNvPr>
          <p:cNvSpPr txBox="1"/>
          <p:nvPr/>
        </p:nvSpPr>
        <p:spPr>
          <a:xfrm>
            <a:off x="6821543" y="3490116"/>
            <a:ext cx="2133982" cy="2523768"/>
          </a:xfrm>
          <a:prstGeom prst="rect">
            <a:avLst/>
          </a:prstGeom>
          <a:noFill/>
        </p:spPr>
        <p:txBody>
          <a:bodyPr wrap="none" rtlCol="0">
            <a:spAutoFit/>
          </a:bodyPr>
          <a:lstStyle/>
          <a:p>
            <a:r>
              <a:rPr lang="nl-BE" b="1" dirty="0"/>
              <a:t>Verborgen kosten</a:t>
            </a:r>
          </a:p>
          <a:p>
            <a:r>
              <a:rPr lang="nl-BE" sz="1400" dirty="0"/>
              <a:t>Kost van pijn</a:t>
            </a:r>
          </a:p>
          <a:p>
            <a:r>
              <a:rPr lang="nl-BE" sz="1400" dirty="0"/>
              <a:t>Wondcomplicaties</a:t>
            </a:r>
          </a:p>
          <a:p>
            <a:r>
              <a:rPr lang="nl-BE" sz="1400" dirty="0"/>
              <a:t>Verpleegtijd</a:t>
            </a:r>
          </a:p>
          <a:p>
            <a:r>
              <a:rPr lang="nl-BE" sz="1400" dirty="0"/>
              <a:t>Meer verbandwissels</a:t>
            </a:r>
          </a:p>
          <a:p>
            <a:r>
              <a:rPr lang="nl-BE" sz="1400" dirty="0"/>
              <a:t>Andere materiaalkosten</a:t>
            </a:r>
          </a:p>
          <a:p>
            <a:r>
              <a:rPr lang="nl-BE" sz="1400" dirty="0"/>
              <a:t>Ziekenhuisopname</a:t>
            </a:r>
          </a:p>
          <a:p>
            <a:r>
              <a:rPr lang="nl-BE" sz="1400" dirty="0"/>
              <a:t>Uitgesteld ontslag</a:t>
            </a:r>
          </a:p>
          <a:p>
            <a:r>
              <a:rPr lang="nl-BE" sz="1400" dirty="0"/>
              <a:t>Verlies aan productiviteit</a:t>
            </a:r>
          </a:p>
          <a:p>
            <a:r>
              <a:rPr lang="nl-BE" sz="1400" dirty="0"/>
              <a:t>Levenskwaliteit</a:t>
            </a:r>
          </a:p>
          <a:p>
            <a:r>
              <a:rPr lang="nl-BE" sz="1400" dirty="0"/>
              <a:t>…</a:t>
            </a:r>
          </a:p>
        </p:txBody>
      </p:sp>
      <p:sp>
        <p:nvSpPr>
          <p:cNvPr id="10" name="TextBox 5">
            <a:extLst>
              <a:ext uri="{FF2B5EF4-FFF2-40B4-BE49-F238E27FC236}">
                <a16:creationId xmlns:a16="http://schemas.microsoft.com/office/drawing/2014/main" xmlns="" id="{92971824-89D9-4DE9-BDD4-099C600CE3B7}"/>
              </a:ext>
            </a:extLst>
          </p:cNvPr>
          <p:cNvSpPr txBox="1"/>
          <p:nvPr/>
        </p:nvSpPr>
        <p:spPr>
          <a:xfrm>
            <a:off x="6818915" y="2677294"/>
            <a:ext cx="2031325" cy="584775"/>
          </a:xfrm>
          <a:prstGeom prst="rect">
            <a:avLst/>
          </a:prstGeom>
          <a:noFill/>
        </p:spPr>
        <p:txBody>
          <a:bodyPr wrap="none" rtlCol="0">
            <a:spAutoFit/>
          </a:bodyPr>
          <a:lstStyle/>
          <a:p>
            <a:r>
              <a:rPr lang="nl-BE" b="1" dirty="0"/>
              <a:t>Zichtbare kosten</a:t>
            </a:r>
          </a:p>
          <a:p>
            <a:r>
              <a:rPr lang="nl-BE" sz="1400" dirty="0"/>
              <a:t>Kost van verbanden</a:t>
            </a:r>
            <a:endParaRPr lang="en-GB" sz="1400" dirty="0"/>
          </a:p>
        </p:txBody>
      </p:sp>
      <p:sp>
        <p:nvSpPr>
          <p:cNvPr id="11" name="TextBox 2">
            <a:extLst>
              <a:ext uri="{FF2B5EF4-FFF2-40B4-BE49-F238E27FC236}">
                <a16:creationId xmlns:a16="http://schemas.microsoft.com/office/drawing/2014/main" xmlns="" id="{8ACBE08F-EAC6-4A82-86F3-7A4A4EA9DC90}"/>
              </a:ext>
            </a:extLst>
          </p:cNvPr>
          <p:cNvSpPr txBox="1"/>
          <p:nvPr/>
        </p:nvSpPr>
        <p:spPr>
          <a:xfrm>
            <a:off x="4427984" y="2060848"/>
            <a:ext cx="1440111" cy="461665"/>
          </a:xfrm>
          <a:prstGeom prst="rect">
            <a:avLst/>
          </a:prstGeom>
          <a:noFill/>
        </p:spPr>
        <p:txBody>
          <a:bodyPr wrap="square" rtlCol="0">
            <a:spAutoFit/>
          </a:bodyPr>
          <a:lstStyle/>
          <a:p>
            <a:r>
              <a:rPr lang="nl-BE" b="1" dirty="0">
                <a:solidFill>
                  <a:schemeClr val="bg1"/>
                </a:solidFill>
              </a:rPr>
              <a:t>15-20%</a:t>
            </a:r>
            <a:endParaRPr lang="en-GB" b="1" dirty="0">
              <a:solidFill>
                <a:schemeClr val="bg1"/>
              </a:solidFill>
            </a:endParaRPr>
          </a:p>
        </p:txBody>
      </p:sp>
      <p:sp>
        <p:nvSpPr>
          <p:cNvPr id="12" name="TextBox 7">
            <a:extLst>
              <a:ext uri="{FF2B5EF4-FFF2-40B4-BE49-F238E27FC236}">
                <a16:creationId xmlns:a16="http://schemas.microsoft.com/office/drawing/2014/main" xmlns="" id="{463D2FE6-EA22-4FC7-817D-47394F2B6B18}"/>
              </a:ext>
            </a:extLst>
          </p:cNvPr>
          <p:cNvSpPr txBox="1"/>
          <p:nvPr/>
        </p:nvSpPr>
        <p:spPr>
          <a:xfrm>
            <a:off x="4427984" y="5575720"/>
            <a:ext cx="1455320" cy="461665"/>
          </a:xfrm>
          <a:prstGeom prst="rect">
            <a:avLst/>
          </a:prstGeom>
          <a:noFill/>
        </p:spPr>
        <p:txBody>
          <a:bodyPr wrap="square" rtlCol="0">
            <a:spAutoFit/>
          </a:bodyPr>
          <a:lstStyle/>
          <a:p>
            <a:r>
              <a:rPr lang="nl-BE" b="1" dirty="0">
                <a:solidFill>
                  <a:schemeClr val="bg1"/>
                </a:solidFill>
              </a:rPr>
              <a:t>80-85%</a:t>
            </a:r>
            <a:endParaRPr lang="en-GB" b="1" dirty="0">
              <a:solidFill>
                <a:schemeClr val="bg1"/>
              </a:solidFill>
            </a:endParaRPr>
          </a:p>
        </p:txBody>
      </p:sp>
    </p:spTree>
    <p:extLst>
      <p:ext uri="{BB962C8B-B14F-4D97-AF65-F5344CB8AC3E}">
        <p14:creationId xmlns:p14="http://schemas.microsoft.com/office/powerpoint/2010/main" val="3877746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7264E9-448B-4F25-AF37-FD26DB43018E}"/>
              </a:ext>
            </a:extLst>
          </p:cNvPr>
          <p:cNvSpPr>
            <a:spLocks noGrp="1"/>
          </p:cNvSpPr>
          <p:nvPr>
            <p:ph type="title"/>
          </p:nvPr>
        </p:nvSpPr>
        <p:spPr/>
        <p:txBody>
          <a:bodyPr/>
          <a:lstStyle/>
          <a:p>
            <a:r>
              <a:rPr lang="nl-NL" dirty="0"/>
              <a:t>Voorwaarden:</a:t>
            </a:r>
          </a:p>
        </p:txBody>
      </p:sp>
      <p:sp>
        <p:nvSpPr>
          <p:cNvPr id="3" name="Tijdelijke aanduiding voor inhoud 2">
            <a:extLst>
              <a:ext uri="{FF2B5EF4-FFF2-40B4-BE49-F238E27FC236}">
                <a16:creationId xmlns:a16="http://schemas.microsoft.com/office/drawing/2014/main" xmlns="" id="{374D770C-C6B9-4EE8-9FC0-98A56941036C}"/>
              </a:ext>
            </a:extLst>
          </p:cNvPr>
          <p:cNvSpPr>
            <a:spLocks noGrp="1"/>
          </p:cNvSpPr>
          <p:nvPr>
            <p:ph idx="1"/>
          </p:nvPr>
        </p:nvSpPr>
        <p:spPr/>
        <p:txBody>
          <a:bodyPr/>
          <a:lstStyle/>
          <a:p>
            <a:r>
              <a:rPr lang="nl-NL" dirty="0"/>
              <a:t>Duidelijke taakverdeling</a:t>
            </a:r>
          </a:p>
          <a:p>
            <a:r>
              <a:rPr lang="nl-NL" dirty="0"/>
              <a:t>Goede communicatie</a:t>
            </a:r>
          </a:p>
          <a:p>
            <a:r>
              <a:rPr lang="nl-NL" dirty="0"/>
              <a:t>Goede overdrachten over en weer</a:t>
            </a:r>
          </a:p>
          <a:p>
            <a:r>
              <a:rPr lang="nl-NL" dirty="0"/>
              <a:t>Vertrouwen</a:t>
            </a:r>
          </a:p>
          <a:p>
            <a:r>
              <a:rPr lang="nl-NL" dirty="0"/>
              <a:t>Expertise </a:t>
            </a:r>
          </a:p>
          <a:p>
            <a:r>
              <a:rPr lang="nl-NL" dirty="0"/>
              <a:t>Bij tegenslagen niet opgeven</a:t>
            </a:r>
          </a:p>
          <a:p>
            <a:endParaRPr lang="nl-NL" dirty="0"/>
          </a:p>
        </p:txBody>
      </p:sp>
    </p:spTree>
    <p:extLst>
      <p:ext uri="{BB962C8B-B14F-4D97-AF65-F5344CB8AC3E}">
        <p14:creationId xmlns:p14="http://schemas.microsoft.com/office/powerpoint/2010/main" val="3765171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92F7AFE-08D2-4059-8BBB-82C4DBE5ACAE}"/>
              </a:ext>
            </a:extLst>
          </p:cNvPr>
          <p:cNvSpPr>
            <a:spLocks noGrp="1"/>
          </p:cNvSpPr>
          <p:nvPr>
            <p:ph type="title"/>
          </p:nvPr>
        </p:nvSpPr>
        <p:spPr/>
        <p:txBody>
          <a:bodyPr/>
          <a:lstStyle/>
          <a:p>
            <a:r>
              <a:rPr lang="nl-NL" dirty="0"/>
              <a:t>Anders gaat ‘t mis…</a:t>
            </a:r>
          </a:p>
        </p:txBody>
      </p:sp>
      <p:sp>
        <p:nvSpPr>
          <p:cNvPr id="3" name="Tijdelijke aanduiding voor inhoud 2">
            <a:extLst>
              <a:ext uri="{FF2B5EF4-FFF2-40B4-BE49-F238E27FC236}">
                <a16:creationId xmlns:a16="http://schemas.microsoft.com/office/drawing/2014/main" xmlns="" id="{1D581E5C-0671-4F69-AE87-675EA1883446}"/>
              </a:ext>
            </a:extLst>
          </p:cNvPr>
          <p:cNvSpPr>
            <a:spLocks noGrp="1"/>
          </p:cNvSpPr>
          <p:nvPr>
            <p:ph idx="1"/>
          </p:nvPr>
        </p:nvSpPr>
        <p:spPr/>
        <p:txBody>
          <a:bodyPr/>
          <a:lstStyle/>
          <a:p>
            <a:r>
              <a:rPr lang="nl-NL" dirty="0"/>
              <a:t>Spons NDT laten zitten -&gt; ok</a:t>
            </a:r>
          </a:p>
          <a:p>
            <a:r>
              <a:rPr lang="nl-NL" dirty="0"/>
              <a:t>Niet ver genoeg in wond aangebracht -&gt; abces</a:t>
            </a:r>
          </a:p>
          <a:p>
            <a:r>
              <a:rPr lang="nl-NL" dirty="0"/>
              <a:t>Aangenomen dat wondzorg thuis goed uitgevoerd werd door echtgenote</a:t>
            </a:r>
          </a:p>
          <a:p>
            <a:r>
              <a:rPr lang="nl-NL" dirty="0" err="1"/>
              <a:t>Mesh</a:t>
            </a:r>
            <a:r>
              <a:rPr lang="nl-NL" dirty="0"/>
              <a:t> eruit proberen te halen (dacht dat het een niet verklevend gaas was) -&gt; bloedbad</a:t>
            </a:r>
          </a:p>
          <a:p>
            <a:endParaRPr lang="nl-NL" dirty="0"/>
          </a:p>
        </p:txBody>
      </p:sp>
    </p:spTree>
    <p:extLst>
      <p:ext uri="{BB962C8B-B14F-4D97-AF65-F5344CB8AC3E}">
        <p14:creationId xmlns:p14="http://schemas.microsoft.com/office/powerpoint/2010/main" val="183966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successories.com/images/products/81/817666/zoom_double_741212.jpg">
            <a:hlinkClick r:id="rId2"/>
            <a:extLst>
              <a:ext uri="{FF2B5EF4-FFF2-40B4-BE49-F238E27FC236}">
                <a16:creationId xmlns:a16="http://schemas.microsoft.com/office/drawing/2014/main" xmlns="" id="{FE3C01FE-0260-42EB-B3B9-78CCF3B6FA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033" y="2627944"/>
            <a:ext cx="2591967" cy="2591968"/>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xmlns="" id="{063D5B6C-B733-4EB6-A0C2-7096130ABC80}"/>
              </a:ext>
            </a:extLst>
          </p:cNvPr>
          <p:cNvSpPr>
            <a:spLocks noGrp="1"/>
          </p:cNvSpPr>
          <p:nvPr>
            <p:ph type="title"/>
          </p:nvPr>
        </p:nvSpPr>
        <p:spPr>
          <a:xfrm>
            <a:off x="-1476672" y="188640"/>
            <a:ext cx="8229600" cy="1143000"/>
          </a:xfrm>
        </p:spPr>
        <p:txBody>
          <a:bodyPr/>
          <a:lstStyle/>
          <a:p>
            <a:r>
              <a:rPr lang="nl-NL" dirty="0"/>
              <a:t>Tips</a:t>
            </a:r>
          </a:p>
        </p:txBody>
      </p:sp>
      <p:sp>
        <p:nvSpPr>
          <p:cNvPr id="3" name="Tijdelijke aanduiding voor inhoud 2">
            <a:extLst>
              <a:ext uri="{FF2B5EF4-FFF2-40B4-BE49-F238E27FC236}">
                <a16:creationId xmlns:a16="http://schemas.microsoft.com/office/drawing/2014/main" xmlns="" id="{AE959A69-2C4E-4F27-B71A-0FADA6AA6B01}"/>
              </a:ext>
            </a:extLst>
          </p:cNvPr>
          <p:cNvSpPr>
            <a:spLocks noGrp="1"/>
          </p:cNvSpPr>
          <p:nvPr>
            <p:ph idx="1"/>
          </p:nvPr>
        </p:nvSpPr>
        <p:spPr>
          <a:xfrm>
            <a:off x="323528" y="1196752"/>
            <a:ext cx="8229600" cy="3528391"/>
          </a:xfrm>
        </p:spPr>
        <p:txBody>
          <a:bodyPr/>
          <a:lstStyle/>
          <a:p>
            <a:r>
              <a:rPr lang="nl-NL" dirty="0"/>
              <a:t>Maak samen protocollen</a:t>
            </a:r>
          </a:p>
          <a:p>
            <a:r>
              <a:rPr lang="nl-NL" dirty="0"/>
              <a:t>Schrijf goede eenduidige overdrachten</a:t>
            </a:r>
          </a:p>
          <a:p>
            <a:r>
              <a:rPr lang="nl-NL" dirty="0"/>
              <a:t>Bel/mail bij twijfel behandeling</a:t>
            </a:r>
          </a:p>
          <a:p>
            <a:r>
              <a:rPr lang="nl-NL" dirty="0"/>
              <a:t>Maak gebruik van, en heb respect voor eenieders expertise</a:t>
            </a:r>
          </a:p>
          <a:p>
            <a:r>
              <a:rPr lang="nl-NL" dirty="0"/>
              <a:t>Duidelijke rolverdeling </a:t>
            </a:r>
          </a:p>
          <a:p>
            <a:r>
              <a:rPr lang="nl-NL" dirty="0"/>
              <a:t>Regionale symposia (met borrel erna)</a:t>
            </a:r>
          </a:p>
          <a:p>
            <a:r>
              <a:rPr lang="nl-NL" dirty="0"/>
              <a:t>Regionaal overleg / patiëntenbesprekingen / intervisie</a:t>
            </a:r>
          </a:p>
          <a:p>
            <a:endParaRPr lang="nl-NL" dirty="0"/>
          </a:p>
        </p:txBody>
      </p:sp>
    </p:spTree>
    <p:extLst>
      <p:ext uri="{BB962C8B-B14F-4D97-AF65-F5344CB8AC3E}">
        <p14:creationId xmlns:p14="http://schemas.microsoft.com/office/powerpoint/2010/main" val="4234391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8B1A336-094E-415B-9151-60E0382F15DA}"/>
              </a:ext>
            </a:extLst>
          </p:cNvPr>
          <p:cNvSpPr>
            <a:spLocks noGrp="1"/>
          </p:cNvSpPr>
          <p:nvPr>
            <p:ph type="title"/>
          </p:nvPr>
        </p:nvSpPr>
        <p:spPr/>
        <p:txBody>
          <a:bodyPr/>
          <a:lstStyle/>
          <a:p>
            <a:r>
              <a:rPr lang="nl-NL" dirty="0"/>
              <a:t>WHO (2010)</a:t>
            </a:r>
          </a:p>
        </p:txBody>
      </p:sp>
      <p:sp>
        <p:nvSpPr>
          <p:cNvPr id="3" name="Tijdelijke aanduiding voor inhoud 2">
            <a:extLst>
              <a:ext uri="{FF2B5EF4-FFF2-40B4-BE49-F238E27FC236}">
                <a16:creationId xmlns:a16="http://schemas.microsoft.com/office/drawing/2014/main" xmlns="" id="{C88F4BBB-E829-4214-AED9-941787E379F4}"/>
              </a:ext>
            </a:extLst>
          </p:cNvPr>
          <p:cNvSpPr>
            <a:spLocks noGrp="1"/>
          </p:cNvSpPr>
          <p:nvPr>
            <p:ph idx="1"/>
          </p:nvPr>
        </p:nvSpPr>
        <p:spPr/>
        <p:txBody>
          <a:bodyPr/>
          <a:lstStyle/>
          <a:p>
            <a:r>
              <a:rPr lang="nl-NL" dirty="0"/>
              <a:t>Het is in de huidige tijd niet meer afdoende om als zorgverleners professioneel te zijn. </a:t>
            </a:r>
            <a:br>
              <a:rPr lang="nl-NL" dirty="0"/>
            </a:br>
            <a:r>
              <a:rPr lang="nl-NL" dirty="0"/>
              <a:t>Je moet ook interprofessioneel te zijn. Door samen te werken kunnen zorgverleners de huidige gezondheidszorg en het zorgsysteem verbeteren, en betere zorgresultaten behalen.</a:t>
            </a:r>
          </a:p>
          <a:p>
            <a:endParaRPr lang="nl-NL" dirty="0"/>
          </a:p>
          <a:p>
            <a:pPr marL="0" indent="0">
              <a:buNone/>
            </a:pPr>
            <a:r>
              <a:rPr lang="en-US" sz="1400" dirty="0"/>
              <a:t>Framework for Action on </a:t>
            </a:r>
            <a:r>
              <a:rPr lang="en-US" sz="1400" dirty="0" err="1"/>
              <a:t>Interprofessional</a:t>
            </a:r>
            <a:r>
              <a:rPr lang="en-US" sz="1400" dirty="0"/>
              <a:t> Education &amp; Collaborative Practice (WHO/HRH/HPN/10.3</a:t>
            </a:r>
            <a:endParaRPr lang="nl-NL" sz="1400" dirty="0"/>
          </a:p>
        </p:txBody>
      </p:sp>
    </p:spTree>
    <p:extLst>
      <p:ext uri="{BB962C8B-B14F-4D97-AF65-F5344CB8AC3E}">
        <p14:creationId xmlns:p14="http://schemas.microsoft.com/office/powerpoint/2010/main" val="1719789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70BC072B-221F-4245-AB40-9045B26EA75B}"/>
              </a:ext>
            </a:extLst>
          </p:cNvPr>
          <p:cNvSpPr/>
          <p:nvPr/>
        </p:nvSpPr>
        <p:spPr>
          <a:xfrm>
            <a:off x="3022024" y="3244334"/>
            <a:ext cx="3152851" cy="369332"/>
          </a:xfrm>
          <a:prstGeom prst="rect">
            <a:avLst/>
          </a:prstGeom>
        </p:spPr>
        <p:txBody>
          <a:bodyPr wrap="none">
            <a:spAutoFit/>
          </a:bodyPr>
          <a:lstStyle/>
          <a:p>
            <a:r>
              <a:rPr lang="nl-NL" dirty="0">
                <a:hlinkClick r:id="rId2"/>
              </a:rPr>
              <a:t>https://youtu.be/kZlXWp6vFdE</a:t>
            </a:r>
            <a:r>
              <a:rPr lang="nl-NL" dirty="0"/>
              <a:t> </a:t>
            </a:r>
          </a:p>
        </p:txBody>
      </p:sp>
    </p:spTree>
    <p:extLst>
      <p:ext uri="{BB962C8B-B14F-4D97-AF65-F5344CB8AC3E}">
        <p14:creationId xmlns:p14="http://schemas.microsoft.com/office/powerpoint/2010/main" val="3959355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483725-0DA2-41D5-9CF5-04E14969B4D5}"/>
              </a:ext>
            </a:extLst>
          </p:cNvPr>
          <p:cNvSpPr>
            <a:spLocks noGrp="1"/>
          </p:cNvSpPr>
          <p:nvPr>
            <p:ph type="title"/>
          </p:nvPr>
        </p:nvSpPr>
        <p:spPr/>
        <p:txBody>
          <a:bodyPr/>
          <a:lstStyle/>
          <a:p>
            <a:r>
              <a:rPr lang="nl-NL" dirty="0">
                <a:solidFill>
                  <a:srgbClr val="CC0066"/>
                </a:solidFill>
              </a:rPr>
              <a:t>Dank voor uw aandacht!</a:t>
            </a:r>
          </a:p>
        </p:txBody>
      </p:sp>
      <p:pic>
        <p:nvPicPr>
          <p:cNvPr id="4" name="Afbeelding 3">
            <a:extLst>
              <a:ext uri="{FF2B5EF4-FFF2-40B4-BE49-F238E27FC236}">
                <a16:creationId xmlns:a16="http://schemas.microsoft.com/office/drawing/2014/main" xmlns="" id="{52EDFC8F-D99B-4BFF-BFDA-C74AA3BF3B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986212"/>
            <a:ext cx="2702028" cy="3816424"/>
          </a:xfrm>
          <a:prstGeom prst="rect">
            <a:avLst/>
          </a:prstGeom>
        </p:spPr>
      </p:pic>
      <p:pic>
        <p:nvPicPr>
          <p:cNvPr id="6" name="Afbeelding 5">
            <a:extLst>
              <a:ext uri="{FF2B5EF4-FFF2-40B4-BE49-F238E27FC236}">
                <a16:creationId xmlns:a16="http://schemas.microsoft.com/office/drawing/2014/main" xmlns="" id="{4D0ED80A-BFC2-4E16-BB7B-06979AF22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2420887"/>
            <a:ext cx="4248472" cy="3186355"/>
          </a:xfrm>
          <a:prstGeom prst="rect">
            <a:avLst/>
          </a:prstGeom>
        </p:spPr>
      </p:pic>
    </p:spTree>
    <p:extLst>
      <p:ext uri="{BB962C8B-B14F-4D97-AF65-F5344CB8AC3E}">
        <p14:creationId xmlns:p14="http://schemas.microsoft.com/office/powerpoint/2010/main" val="70225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A9D6D92-D776-4687-BA80-EF1B9FABB37E}"/>
              </a:ext>
            </a:extLst>
          </p:cNvPr>
          <p:cNvSpPr>
            <a:spLocks noGrp="1"/>
          </p:cNvSpPr>
          <p:nvPr>
            <p:ph type="title"/>
          </p:nvPr>
        </p:nvSpPr>
        <p:spPr/>
        <p:txBody>
          <a:bodyPr/>
          <a:lstStyle/>
          <a:p>
            <a:r>
              <a:rPr lang="nl-NL" dirty="0"/>
              <a:t>Betekenis transmurale zorg</a:t>
            </a:r>
          </a:p>
        </p:txBody>
      </p:sp>
      <p:sp>
        <p:nvSpPr>
          <p:cNvPr id="3" name="Tijdelijke aanduiding voor inhoud 2">
            <a:extLst>
              <a:ext uri="{FF2B5EF4-FFF2-40B4-BE49-F238E27FC236}">
                <a16:creationId xmlns:a16="http://schemas.microsoft.com/office/drawing/2014/main" xmlns="" id="{1F797304-0D2D-45C6-9D49-D939A6CE8E48}"/>
              </a:ext>
            </a:extLst>
          </p:cNvPr>
          <p:cNvSpPr>
            <a:spLocks noGrp="1"/>
          </p:cNvSpPr>
          <p:nvPr>
            <p:ph idx="1"/>
          </p:nvPr>
        </p:nvSpPr>
        <p:spPr/>
        <p:txBody>
          <a:bodyPr/>
          <a:lstStyle/>
          <a:p>
            <a:r>
              <a:rPr lang="nl-NL" dirty="0"/>
              <a:t>Intramuraal en extramuraal</a:t>
            </a:r>
          </a:p>
          <a:p>
            <a:r>
              <a:rPr lang="nl-NL" dirty="0"/>
              <a:t>Lokaal en regionaal</a:t>
            </a:r>
          </a:p>
          <a:p>
            <a:r>
              <a:rPr lang="nl-NL" dirty="0"/>
              <a:t>Specifieke zorg door verschillende partijen</a:t>
            </a:r>
          </a:p>
          <a:p>
            <a:r>
              <a:rPr lang="nl-NL" dirty="0"/>
              <a:t>Voldoen aan de zorgvraag van de patiënt</a:t>
            </a:r>
          </a:p>
          <a:p>
            <a:r>
              <a:rPr lang="nl-NL" dirty="0"/>
              <a:t>Gezamenlijke verantwoordelijkheid</a:t>
            </a:r>
          </a:p>
          <a:p>
            <a:pPr marL="0" indent="0">
              <a:buNone/>
            </a:pPr>
            <a:endParaRPr lang="nl-NL" dirty="0"/>
          </a:p>
        </p:txBody>
      </p:sp>
    </p:spTree>
    <p:extLst>
      <p:ext uri="{BB962C8B-B14F-4D97-AF65-F5344CB8AC3E}">
        <p14:creationId xmlns:p14="http://schemas.microsoft.com/office/powerpoint/2010/main" val="1804542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B52303E-8575-49EC-A164-B7601AECD06B}"/>
              </a:ext>
            </a:extLst>
          </p:cNvPr>
          <p:cNvSpPr>
            <a:spLocks noGrp="1"/>
          </p:cNvSpPr>
          <p:nvPr>
            <p:ph type="title"/>
          </p:nvPr>
        </p:nvSpPr>
        <p:spPr/>
        <p:txBody>
          <a:bodyPr/>
          <a:lstStyle/>
          <a:p>
            <a:r>
              <a:rPr lang="nl-NL" dirty="0">
                <a:solidFill>
                  <a:schemeClr val="accent5">
                    <a:lumMod val="75000"/>
                  </a:schemeClr>
                </a:solidFill>
              </a:rPr>
              <a:t>Doel</a:t>
            </a:r>
            <a:r>
              <a:rPr lang="nl-NL" dirty="0"/>
              <a:t> transmurale zorg:</a:t>
            </a:r>
          </a:p>
        </p:txBody>
      </p:sp>
      <p:sp>
        <p:nvSpPr>
          <p:cNvPr id="3" name="Tijdelijke aanduiding voor inhoud 2">
            <a:extLst>
              <a:ext uri="{FF2B5EF4-FFF2-40B4-BE49-F238E27FC236}">
                <a16:creationId xmlns:a16="http://schemas.microsoft.com/office/drawing/2014/main" xmlns="" id="{EA7D5E47-6E76-4587-AE51-380015058162}"/>
              </a:ext>
            </a:extLst>
          </p:cNvPr>
          <p:cNvSpPr>
            <a:spLocks noGrp="1"/>
          </p:cNvSpPr>
          <p:nvPr>
            <p:ph idx="1"/>
          </p:nvPr>
        </p:nvSpPr>
        <p:spPr/>
        <p:txBody>
          <a:bodyPr/>
          <a:lstStyle/>
          <a:p>
            <a:r>
              <a:rPr lang="nl-NL" dirty="0"/>
              <a:t>Grotere efficiëntie</a:t>
            </a:r>
          </a:p>
          <a:p>
            <a:r>
              <a:rPr lang="nl-NL" dirty="0"/>
              <a:t>Betere kwaliteit</a:t>
            </a:r>
          </a:p>
          <a:p>
            <a:r>
              <a:rPr lang="nl-NL" dirty="0"/>
              <a:t>Continuïteit</a:t>
            </a:r>
          </a:p>
          <a:p>
            <a:r>
              <a:rPr lang="nl-NL" dirty="0"/>
              <a:t>Kostenbeheersing</a:t>
            </a:r>
          </a:p>
          <a:p>
            <a:r>
              <a:rPr lang="nl-NL" dirty="0"/>
              <a:t>Zorg op maat</a:t>
            </a:r>
          </a:p>
          <a:p>
            <a:pPr marL="0" indent="0">
              <a:buNone/>
            </a:pPr>
            <a:r>
              <a:rPr lang="nl-NL" dirty="0"/>
              <a:t>-&gt; Verbetering van zorg voor de patiënt</a:t>
            </a:r>
          </a:p>
          <a:p>
            <a:pPr marL="0" indent="0">
              <a:buNone/>
            </a:pPr>
            <a:endParaRPr lang="nl-NL" sz="1400" dirty="0"/>
          </a:p>
          <a:p>
            <a:pPr marL="0" indent="0">
              <a:buNone/>
            </a:pPr>
            <a:r>
              <a:rPr lang="nl-NL" sz="1400" dirty="0"/>
              <a:t>https://www.zusterjansen.nl/zorgkompas/transmurale-zorg</a:t>
            </a:r>
          </a:p>
          <a:p>
            <a:endParaRPr lang="nl-NL" dirty="0"/>
          </a:p>
        </p:txBody>
      </p:sp>
      <p:pic>
        <p:nvPicPr>
          <p:cNvPr id="5" name="Afbeelding 4">
            <a:extLst>
              <a:ext uri="{FF2B5EF4-FFF2-40B4-BE49-F238E27FC236}">
                <a16:creationId xmlns:a16="http://schemas.microsoft.com/office/drawing/2014/main" xmlns="" id="{CA5CB657-C0C2-4B92-A6A4-3650D68FB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480319"/>
            <a:ext cx="3240013" cy="1897362"/>
          </a:xfrm>
          <a:prstGeom prst="rect">
            <a:avLst/>
          </a:prstGeom>
        </p:spPr>
      </p:pic>
    </p:spTree>
    <p:extLst>
      <p:ext uri="{BB962C8B-B14F-4D97-AF65-F5344CB8AC3E}">
        <p14:creationId xmlns:p14="http://schemas.microsoft.com/office/powerpoint/2010/main" val="276098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D2818FB0-13B0-4D4D-9759-C97B1B88A001}"/>
              </a:ext>
            </a:extLst>
          </p:cNvPr>
          <p:cNvSpPr>
            <a:spLocks noGrp="1"/>
          </p:cNvSpPr>
          <p:nvPr>
            <p:ph idx="1"/>
          </p:nvPr>
        </p:nvSpPr>
        <p:spPr>
          <a:xfrm>
            <a:off x="457200" y="1052736"/>
            <a:ext cx="8229600" cy="3528391"/>
          </a:xfrm>
        </p:spPr>
        <p:txBody>
          <a:bodyPr/>
          <a:lstStyle/>
          <a:p>
            <a:pPr marL="0" indent="0">
              <a:buNone/>
            </a:pPr>
            <a:r>
              <a:rPr lang="nl-NL" dirty="0">
                <a:solidFill>
                  <a:schemeClr val="accent5">
                    <a:lumMod val="75000"/>
                  </a:schemeClr>
                </a:solidFill>
              </a:rPr>
              <a:t>Dus</a:t>
            </a:r>
          </a:p>
          <a:p>
            <a:pPr marL="0" indent="0">
              <a:buNone/>
            </a:pPr>
            <a:r>
              <a:rPr lang="nl-NL" dirty="0"/>
              <a:t>Om </a:t>
            </a:r>
            <a:r>
              <a:rPr lang="nl-NL" dirty="0">
                <a:solidFill>
                  <a:srgbClr val="CC0066"/>
                </a:solidFill>
              </a:rPr>
              <a:t>patiënten kwalitatief  goede zorg </a:t>
            </a:r>
            <a:r>
              <a:rPr lang="nl-NL" dirty="0"/>
              <a:t>te bieden is interprofessionele samenwerking, tussen onder andere huisartsen en specialisten  noodzakelijk  (LHV &amp;   NHG, 2012).</a:t>
            </a:r>
          </a:p>
          <a:p>
            <a:pPr marL="0" indent="0">
              <a:buNone/>
            </a:pPr>
            <a:r>
              <a:rPr lang="nl-NL" dirty="0">
                <a:solidFill>
                  <a:schemeClr val="accent5">
                    <a:lumMod val="75000"/>
                  </a:schemeClr>
                </a:solidFill>
              </a:rPr>
              <a:t>maar</a:t>
            </a:r>
          </a:p>
          <a:p>
            <a:pPr marL="0" indent="0">
              <a:buNone/>
            </a:pPr>
            <a:r>
              <a:rPr lang="nl-NL" dirty="0"/>
              <a:t>Die samenwerking </a:t>
            </a:r>
            <a:r>
              <a:rPr lang="nl-NL" dirty="0">
                <a:solidFill>
                  <a:srgbClr val="CC0066"/>
                </a:solidFill>
              </a:rPr>
              <a:t>verloopt niet altijd soepel </a:t>
            </a:r>
            <a:r>
              <a:rPr lang="nl-NL" dirty="0"/>
              <a:t>(Berendsen, de Jong, Meyboom, Dekker &amp; </a:t>
            </a:r>
            <a:r>
              <a:rPr lang="nl-NL" dirty="0" err="1"/>
              <a:t>Schuling</a:t>
            </a:r>
            <a:r>
              <a:rPr lang="nl-NL" dirty="0"/>
              <a:t>,  2009;  </a:t>
            </a:r>
            <a:r>
              <a:rPr lang="nl-NL" dirty="0" err="1"/>
              <a:t>Branbergen</a:t>
            </a:r>
            <a:r>
              <a:rPr lang="nl-NL" dirty="0"/>
              <a:t>, 2012;  Marshall, 1998).</a:t>
            </a:r>
          </a:p>
        </p:txBody>
      </p:sp>
    </p:spTree>
    <p:extLst>
      <p:ext uri="{BB962C8B-B14F-4D97-AF65-F5344CB8AC3E}">
        <p14:creationId xmlns:p14="http://schemas.microsoft.com/office/powerpoint/2010/main" val="350980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35A2568-DA81-4D16-B623-88AA23B54DFB}"/>
              </a:ext>
            </a:extLst>
          </p:cNvPr>
          <p:cNvSpPr>
            <a:spLocks noGrp="1"/>
          </p:cNvSpPr>
          <p:nvPr>
            <p:ph type="title"/>
          </p:nvPr>
        </p:nvSpPr>
        <p:spPr/>
        <p:txBody>
          <a:bodyPr/>
          <a:lstStyle/>
          <a:p>
            <a:r>
              <a:rPr lang="nl-NL" dirty="0"/>
              <a:t>Onderzoek Berendsen 2008</a:t>
            </a:r>
          </a:p>
        </p:txBody>
      </p:sp>
      <p:sp>
        <p:nvSpPr>
          <p:cNvPr id="3" name="Tijdelijke aanduiding voor inhoud 2">
            <a:extLst>
              <a:ext uri="{FF2B5EF4-FFF2-40B4-BE49-F238E27FC236}">
                <a16:creationId xmlns:a16="http://schemas.microsoft.com/office/drawing/2014/main" xmlns="" id="{F6517BB2-A877-4637-9BC1-B2756467F4B5}"/>
              </a:ext>
            </a:extLst>
          </p:cNvPr>
          <p:cNvSpPr>
            <a:spLocks noGrp="1"/>
          </p:cNvSpPr>
          <p:nvPr>
            <p:ph idx="1"/>
          </p:nvPr>
        </p:nvSpPr>
        <p:spPr/>
        <p:txBody>
          <a:bodyPr/>
          <a:lstStyle/>
          <a:p>
            <a:r>
              <a:rPr lang="nl-NL" dirty="0"/>
              <a:t>Doel: nagaan wat de motieven en weerstanden van huisartsen en specialisten zijn om transmurale samenwerking aan te gaan.</a:t>
            </a:r>
          </a:p>
          <a:p>
            <a:r>
              <a:rPr lang="nl-NL" dirty="0"/>
              <a:t>Methode: 21 HA en 18 </a:t>
            </a:r>
            <a:r>
              <a:rPr lang="nl-NL" dirty="0" err="1"/>
              <a:t>spec</a:t>
            </a:r>
            <a:r>
              <a:rPr lang="nl-NL" dirty="0"/>
              <a:t> semigestructureerd geïnterviewd en vragenlijstonderzoek onder 259 huisartsen en 232 specialisten</a:t>
            </a:r>
          </a:p>
        </p:txBody>
      </p:sp>
    </p:spTree>
    <p:extLst>
      <p:ext uri="{BB962C8B-B14F-4D97-AF65-F5344CB8AC3E}">
        <p14:creationId xmlns:p14="http://schemas.microsoft.com/office/powerpoint/2010/main" val="376237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8070BD-CEB4-49D8-9BB9-CD4533F71E98}"/>
              </a:ext>
            </a:extLst>
          </p:cNvPr>
          <p:cNvSpPr>
            <a:spLocks noGrp="1"/>
          </p:cNvSpPr>
          <p:nvPr>
            <p:ph type="title"/>
          </p:nvPr>
        </p:nvSpPr>
        <p:spPr>
          <a:xfrm>
            <a:off x="457200" y="413793"/>
            <a:ext cx="8229600" cy="1143000"/>
          </a:xfrm>
        </p:spPr>
        <p:txBody>
          <a:bodyPr/>
          <a:lstStyle/>
          <a:p>
            <a:r>
              <a:rPr lang="nl-NL" dirty="0"/>
              <a:t>Resultaten </a:t>
            </a:r>
          </a:p>
        </p:txBody>
      </p:sp>
      <p:sp>
        <p:nvSpPr>
          <p:cNvPr id="3" name="Tijdelijke aanduiding voor inhoud 2">
            <a:extLst>
              <a:ext uri="{FF2B5EF4-FFF2-40B4-BE49-F238E27FC236}">
                <a16:creationId xmlns:a16="http://schemas.microsoft.com/office/drawing/2014/main" xmlns="" id="{37A696EB-03B5-497F-91EE-391A85B2B534}"/>
              </a:ext>
            </a:extLst>
          </p:cNvPr>
          <p:cNvSpPr>
            <a:spLocks noGrp="1"/>
          </p:cNvSpPr>
          <p:nvPr>
            <p:ph idx="1"/>
          </p:nvPr>
        </p:nvSpPr>
        <p:spPr>
          <a:xfrm>
            <a:off x="457200" y="1412776"/>
            <a:ext cx="8229600" cy="3528391"/>
          </a:xfrm>
        </p:spPr>
        <p:txBody>
          <a:bodyPr/>
          <a:lstStyle/>
          <a:p>
            <a:pPr lvl="1"/>
            <a:r>
              <a:rPr lang="nl-NL" dirty="0"/>
              <a:t>HA: De belangrijkste motieven om te gaan samenwerken: het ontwikkelen van een persoonlijke relatie 	met de specialist en het vergroten van hun kennis. 	De huisartsen vinden dat bij slechts de helft van hun brieven de verwijsvraag beantwoord werd</a:t>
            </a:r>
          </a:p>
          <a:p>
            <a:pPr lvl="1"/>
            <a:r>
              <a:rPr lang="nl-NL" dirty="0"/>
              <a:t>Specialisten: Het vergroten of verkleinen van de patiëntenstroom. Ook vinden zij de kwaliteit van de verwijsbrieven laag. Huisartsen zouden de adviezen in de terugverwijsbrief 	vaak niet opvolgen.</a:t>
            </a:r>
          </a:p>
          <a:p>
            <a:endParaRPr lang="nl-NL" dirty="0"/>
          </a:p>
        </p:txBody>
      </p:sp>
    </p:spTree>
    <p:extLst>
      <p:ext uri="{BB962C8B-B14F-4D97-AF65-F5344CB8AC3E}">
        <p14:creationId xmlns:p14="http://schemas.microsoft.com/office/powerpoint/2010/main" val="1266604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E8070BD-CEB4-49D8-9BB9-CD4533F71E98}"/>
              </a:ext>
            </a:extLst>
          </p:cNvPr>
          <p:cNvSpPr>
            <a:spLocks noGrp="1"/>
          </p:cNvSpPr>
          <p:nvPr>
            <p:ph type="title"/>
          </p:nvPr>
        </p:nvSpPr>
        <p:spPr>
          <a:xfrm>
            <a:off x="457200" y="413793"/>
            <a:ext cx="8229600" cy="1143000"/>
          </a:xfrm>
        </p:spPr>
        <p:txBody>
          <a:bodyPr/>
          <a:lstStyle/>
          <a:p>
            <a:r>
              <a:rPr lang="nl-NL" dirty="0"/>
              <a:t>Resultaten </a:t>
            </a:r>
          </a:p>
        </p:txBody>
      </p:sp>
      <p:sp>
        <p:nvSpPr>
          <p:cNvPr id="3" name="Tijdelijke aanduiding voor inhoud 2">
            <a:extLst>
              <a:ext uri="{FF2B5EF4-FFF2-40B4-BE49-F238E27FC236}">
                <a16:creationId xmlns:a16="http://schemas.microsoft.com/office/drawing/2014/main" xmlns="" id="{37A696EB-03B5-497F-91EE-391A85B2B534}"/>
              </a:ext>
            </a:extLst>
          </p:cNvPr>
          <p:cNvSpPr>
            <a:spLocks noGrp="1"/>
          </p:cNvSpPr>
          <p:nvPr>
            <p:ph idx="1"/>
          </p:nvPr>
        </p:nvSpPr>
        <p:spPr>
          <a:xfrm>
            <a:off x="457200" y="1412776"/>
            <a:ext cx="8229600" cy="3528391"/>
          </a:xfrm>
        </p:spPr>
        <p:txBody>
          <a:bodyPr/>
          <a:lstStyle/>
          <a:p>
            <a:pPr lvl="1"/>
            <a:r>
              <a:rPr lang="nl-NL" dirty="0"/>
              <a:t>HA: De belangrijkste motieven om te gaan samenwerken: het ontwikkelen van een persoonlijke relatie 	met de specialist en het vergroten van hun kennis. 	De huisartsen vinden dat bij slechts de helft van hun 	brieven de verwijsvraag beantwoord werd</a:t>
            </a:r>
          </a:p>
          <a:p>
            <a:pPr lvl="1"/>
            <a:r>
              <a:rPr lang="nl-NL" dirty="0" err="1"/>
              <a:t>Spec</a:t>
            </a:r>
            <a:r>
              <a:rPr lang="nl-NL" dirty="0"/>
              <a:t>: Het vergroten of verkleinen van de patiëntenstroom. Ook vinden zij de kwaliteit van de verwijsbrieven laag. Huisartsen zouden de adviezen in de terugverwijsbrief 	vaak niet opvolgen.</a:t>
            </a:r>
          </a:p>
          <a:p>
            <a:endParaRPr lang="nl-NL" dirty="0"/>
          </a:p>
        </p:txBody>
      </p:sp>
      <p:sp>
        <p:nvSpPr>
          <p:cNvPr id="4" name="Tekstvak 3">
            <a:extLst>
              <a:ext uri="{FF2B5EF4-FFF2-40B4-BE49-F238E27FC236}">
                <a16:creationId xmlns:a16="http://schemas.microsoft.com/office/drawing/2014/main" xmlns="" id="{05E2D999-DC04-4E01-B933-DBA7F1C5A89F}"/>
              </a:ext>
            </a:extLst>
          </p:cNvPr>
          <p:cNvSpPr txBox="1"/>
          <p:nvPr/>
        </p:nvSpPr>
        <p:spPr>
          <a:xfrm rot="20496251">
            <a:off x="1081412" y="2616317"/>
            <a:ext cx="7673886" cy="923330"/>
          </a:xfrm>
          <a:prstGeom prst="rect">
            <a:avLst/>
          </a:prstGeom>
          <a:solidFill>
            <a:schemeClr val="bg1"/>
          </a:solidFill>
        </p:spPr>
        <p:txBody>
          <a:bodyPr wrap="square" rtlCol="0">
            <a:spAutoFit/>
          </a:bodyPr>
          <a:lstStyle/>
          <a:p>
            <a:r>
              <a:rPr lang="nl-NL" sz="5400" b="1" dirty="0">
                <a:solidFill>
                  <a:srgbClr val="CC0066"/>
                </a:solidFill>
              </a:rPr>
              <a:t>Waar is de patiënt???</a:t>
            </a:r>
          </a:p>
        </p:txBody>
      </p:sp>
    </p:spTree>
    <p:extLst>
      <p:ext uri="{BB962C8B-B14F-4D97-AF65-F5344CB8AC3E}">
        <p14:creationId xmlns:p14="http://schemas.microsoft.com/office/powerpoint/2010/main" val="2005087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DB76D4C-EC5B-4561-BB04-F7D345159DF5}"/>
              </a:ext>
            </a:extLst>
          </p:cNvPr>
          <p:cNvSpPr>
            <a:spLocks noGrp="1"/>
          </p:cNvSpPr>
          <p:nvPr>
            <p:ph type="title"/>
          </p:nvPr>
        </p:nvSpPr>
        <p:spPr>
          <a:xfrm>
            <a:off x="-468560" y="332656"/>
            <a:ext cx="8229600" cy="1143000"/>
          </a:xfrm>
        </p:spPr>
        <p:txBody>
          <a:bodyPr/>
          <a:lstStyle/>
          <a:p>
            <a:r>
              <a:rPr lang="nl-NL" dirty="0"/>
              <a:t>De </a:t>
            </a:r>
            <a:r>
              <a:rPr lang="nl-NL" dirty="0" err="1"/>
              <a:t>patient</a:t>
            </a:r>
            <a:r>
              <a:rPr lang="nl-NL" dirty="0"/>
              <a:t>:</a:t>
            </a:r>
          </a:p>
        </p:txBody>
      </p:sp>
      <p:sp>
        <p:nvSpPr>
          <p:cNvPr id="3" name="Tijdelijke aanduiding voor inhoud 2">
            <a:extLst>
              <a:ext uri="{FF2B5EF4-FFF2-40B4-BE49-F238E27FC236}">
                <a16:creationId xmlns:a16="http://schemas.microsoft.com/office/drawing/2014/main" xmlns="" id="{645BC33E-3C7E-44F3-BDA7-AC60BFFE86F0}"/>
              </a:ext>
            </a:extLst>
          </p:cNvPr>
          <p:cNvSpPr>
            <a:spLocks noGrp="1"/>
          </p:cNvSpPr>
          <p:nvPr>
            <p:ph idx="1"/>
          </p:nvPr>
        </p:nvSpPr>
        <p:spPr>
          <a:xfrm>
            <a:off x="611560" y="1664804"/>
            <a:ext cx="8229600" cy="3528391"/>
          </a:xfrm>
        </p:spPr>
        <p:txBody>
          <a:bodyPr/>
          <a:lstStyle/>
          <a:p>
            <a:pPr marL="0" indent="0">
              <a:buNone/>
            </a:pPr>
            <a:r>
              <a:rPr lang="nl-NL" dirty="0"/>
              <a:t>De patiënt (71 geïnterviewd): </a:t>
            </a:r>
          </a:p>
          <a:p>
            <a:r>
              <a:rPr lang="nl-NL" dirty="0"/>
              <a:t>wil vlot en op maat geholpen worden, </a:t>
            </a:r>
          </a:p>
          <a:p>
            <a:r>
              <a:rPr lang="nl-NL" dirty="0"/>
              <a:t>voldoende informatie krijgen en </a:t>
            </a:r>
          </a:p>
          <a:p>
            <a:r>
              <a:rPr lang="nl-NL" dirty="0"/>
              <a:t>serieus genomen worden. </a:t>
            </a:r>
          </a:p>
          <a:p>
            <a:r>
              <a:rPr lang="nl-NL" dirty="0"/>
              <a:t>Bij de </a:t>
            </a:r>
            <a:r>
              <a:rPr lang="nl-NL" dirty="0" err="1"/>
              <a:t>terugverwijzing</a:t>
            </a:r>
            <a:r>
              <a:rPr lang="nl-NL" dirty="0"/>
              <a:t> naar de huisarts ervaarden ze een gebrek aan continuïteit.</a:t>
            </a:r>
          </a:p>
          <a:p>
            <a:pPr marL="0" indent="0">
              <a:buNone/>
            </a:pPr>
            <a:endParaRPr lang="nl-NL" dirty="0"/>
          </a:p>
        </p:txBody>
      </p:sp>
    </p:spTree>
    <p:extLst>
      <p:ext uri="{BB962C8B-B14F-4D97-AF65-F5344CB8AC3E}">
        <p14:creationId xmlns:p14="http://schemas.microsoft.com/office/powerpoint/2010/main" val="945176749"/>
      </p:ext>
    </p:extLst>
  </p:cSld>
  <p:clrMapOvr>
    <a:masterClrMapping/>
  </p:clrMapOvr>
</p:sld>
</file>

<file path=ppt/theme/theme1.xml><?xml version="1.0" encoding="utf-8"?>
<a:theme xmlns:a="http://schemas.openxmlformats.org/drawingml/2006/main" name="Presentatie4_mens tot mens">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Presentatie4_mens tot mens</Template>
  <TotalTime>2272</TotalTime>
  <Words>877</Words>
  <Application>Microsoft Office PowerPoint</Application>
  <PresentationFormat>Diavoorstelling (4:3)</PresentationFormat>
  <Paragraphs>114</Paragraphs>
  <Slides>26</Slides>
  <Notes>0</Notes>
  <HiddenSlides>0</HiddenSlides>
  <MMClips>0</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Presentatie4_mens tot mens</vt:lpstr>
      <vt:lpstr>Transmurale samenwerking</vt:lpstr>
      <vt:lpstr>Transmurale zorg:</vt:lpstr>
      <vt:lpstr>Betekenis transmurale zorg</vt:lpstr>
      <vt:lpstr>Doel transmurale zorg:</vt:lpstr>
      <vt:lpstr>PowerPoint-presentatie</vt:lpstr>
      <vt:lpstr>Onderzoek Berendsen 2008</vt:lpstr>
      <vt:lpstr>Resultaten </vt:lpstr>
      <vt:lpstr>Resultaten </vt:lpstr>
      <vt:lpstr>De patient:</vt:lpstr>
      <vt:lpstr>Samenwerken</vt:lpstr>
      <vt:lpstr>PowerPoint-presentatie</vt:lpstr>
      <vt:lpstr>En…</vt:lpstr>
      <vt:lpstr>Kwaliteitsstandaard</vt:lpstr>
      <vt:lpstr>Kwaliteitsstandaard </vt:lpstr>
      <vt:lpstr>PowerPoint-presentatie</vt:lpstr>
      <vt:lpstr>PowerPoint-presentatie</vt:lpstr>
      <vt:lpstr>PowerPoint-presentatie</vt:lpstr>
      <vt:lpstr>PowerPoint-presentatie</vt:lpstr>
      <vt:lpstr>Kosten</vt:lpstr>
      <vt:lpstr>Kosten</vt:lpstr>
      <vt:lpstr>Voorwaarden:</vt:lpstr>
      <vt:lpstr>Anders gaat ‘t mis…</vt:lpstr>
      <vt:lpstr>Tips</vt:lpstr>
      <vt:lpstr>WHO (2010)</vt:lpstr>
      <vt:lpstr>PowerPoint-presentatie</vt:lpstr>
      <vt:lpstr>Dank voor uw aandacht!</vt:lpstr>
    </vt:vector>
  </TitlesOfParts>
  <Company>Elkerliek Ziekenhuis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Transmurale samenwerking</dc:title>
  <dc:creator>ahj</dc:creator>
  <cp:lastModifiedBy>Wietske van Dongen - van der Veur</cp:lastModifiedBy>
  <cp:revision>23</cp:revision>
  <dcterms:created xsi:type="dcterms:W3CDTF">2018-01-19T07:34:45Z</dcterms:created>
  <dcterms:modified xsi:type="dcterms:W3CDTF">2018-02-06T08:31:43Z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-389654947</vt:i4>
  </property>
  <property fmtid="{D5CDD505-2E9C-101B-9397-08002B2CF9AE}" pid="3" name="_NewReviewCycle">
    <vt:lpwstr/>
  </property>
  <property fmtid="{D5CDD505-2E9C-101B-9397-08002B2CF9AE}" pid="4" name="_EmailSubject">
    <vt:lpwstr>Accreditatie symposium</vt:lpwstr>
  </property>
  <property fmtid="{D5CDD505-2E9C-101B-9397-08002B2CF9AE}" pid="5" name="_AuthorEmail">
    <vt:lpwstr>w.vandongen@bernhoven.nl</vt:lpwstr>
  </property>
  <property fmtid="{D5CDD505-2E9C-101B-9397-08002B2CF9AE}" pid="6" name="_AuthorEmailDisplayName">
    <vt:lpwstr>Wietske van Dongen - van der Veur</vt:lpwstr>
  </property>
  <property fmtid="{D5CDD505-2E9C-101B-9397-08002B2CF9AE}" pid="7" name="_PreviousAdHocReviewCycleID">
    <vt:i4>-389654947</vt:i4>
  </property>
</Properties>
</file>