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0" r:id="rId2"/>
    <p:sldId id="314" r:id="rId3"/>
    <p:sldId id="313" r:id="rId4"/>
    <p:sldId id="299" r:id="rId5"/>
    <p:sldId id="289" r:id="rId6"/>
    <p:sldId id="316" r:id="rId7"/>
    <p:sldId id="331" r:id="rId8"/>
    <p:sldId id="296" r:id="rId9"/>
    <p:sldId id="332" r:id="rId10"/>
    <p:sldId id="325" r:id="rId11"/>
    <p:sldId id="333" r:id="rId12"/>
    <p:sldId id="334" r:id="rId13"/>
    <p:sldId id="336" r:id="rId14"/>
    <p:sldId id="322" r:id="rId15"/>
    <p:sldId id="33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-gebruiker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9" autoAdjust="0"/>
  </p:normalViewPr>
  <p:slideViewPr>
    <p:cSldViewPr>
      <p:cViewPr varScale="1">
        <p:scale>
          <a:sx n="64" d="100"/>
          <a:sy n="64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F83A9-DB08-4399-A177-392AE233EEEC}" type="datetimeFigureOut">
              <a:rPr lang="nl-NL" smtClean="0"/>
              <a:pPr/>
              <a:t>18-1-2019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2D93A-93C6-4B77-A970-A7C7CE1D789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3301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305" y="5934912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>
                    <a:tint val="75000"/>
                  </a:srgbClr>
                </a:solidFill>
              </a:rPr>
              <a:t>2-12-2008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F341-D816-408A-A5DD-A80402588CFF}" type="slidenum">
              <a:rPr lang="nl-N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knl.nl/docs/default-source/palliatieve-zorg/handreiking-financiering-palliatieve-zorg-2018-(versie-december-2017).pdf?sfvrsn=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lialine.nl/index.php?pagina=/richtlijn/item/pagina.php&amp;richtlijn_id=100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5.gif"/><Relationship Id="rId2" Type="http://schemas.openxmlformats.org/officeDocument/2006/relationships/hyperlink" Target="https://www.google.com/url?sa=i&amp;source=images&amp;cd=&amp;cad=rja&amp;uact=8&amp;ved=2ahUKEwjeiqTDo4vbAhVEFCwKHVzwBA4QjRx6BAgBEAU&amp;url=http://jwsurvey.org/news/the-friday-column-jw-survey-needs-you&amp;psig=AOvVaw0i67pvvr50MsV3c3K8s0qN&amp;ust=152659587166597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url?sa=i&amp;source=images&amp;cd=&amp;cad=rja&amp;uact=8&amp;ved=2ahUKEwjumZa7oIvbAhWH1SwKHckQAekQjRx6BAgBEAU&amp;url=http://www.omniafausta.com/logo-palliactief/&amp;psig=AOvVaw3kxms2CI_SZSjYGmvqX5lj&amp;ust=1526595205802947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www.google.com/url?sa=i&amp;source=images&amp;cd=&amp;cad=rja&amp;uact=8&amp;ved=2ahUKEwicqufspIvbAhWDQJoKHe3vBsoQjRx6BAgBEAU&amp;url=https://www.icare.nl/verpleging_en_verzorging/thuiszorg/palliatieve_zorg.aspx&amp;psig=AOvVaw1LGe0Yz9ICjo7B_ieWn_b2&amp;ust=15265963752847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sa=i&amp;source=images&amp;cd=&amp;cad=rja&amp;uact=8&amp;ved=2ahUKEwiHpKSInYvbAhVGFSwKHUlABxEQjRx6BAgBEAU&amp;url=https://www.linkedin.com/in/clross&amp;psig=AOvVaw0xkOT8yGYT0bFbzTXJ4T8v&amp;ust=152659428686320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peelsekunst.nl/motiverende-spreuken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source=images&amp;cd=&amp;cad=rja&amp;uact=8&amp;ved=2ahUKEwjJ_cWxnYvbAhVDESwKHe5OAHMQjRx6BAgBEAU&amp;url=https://www.algemenebestuursdienst.nl/actueel/nieuws/2013/12/20/kees-van-der-burg-directeur-generaal-langdurige-zorg-bij-vws&amp;psig=AOvVaw23-3mzUbMr-biDcZ1F5Cph&amp;ust=15265943629301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source=images&amp;cd=&amp;cad=rja&amp;uact=8&amp;ved=2ahUKEwjL0azJnovbAhUGECwKHfzRBlIQjRx6BAgBEAU&amp;url=https://www.radboudumc.nl/afdelingen/anesthesiologie-pijn-en-palliatieve-geneeskunde/onze-aandachtsgebieden/palliatieve-zorg&amp;psig=AOvVaw2He31_ca0PL6WltneFxZhG&amp;ust=1526594692764103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source=images&amp;cd=&amp;cad=rja&amp;uact=8&amp;ved=2ahUKEwj38eT0novbAhVIh6YKHTz6ANwQjRx6BAgBEAU&amp;url=https://www.radboudumc.nl/afdelingen/anesthesiologie-pijn-en-palliatieve-geneeskunde/onze-aandachtsgebieden/palliatieve-zorg&amp;psig=AOvVaw2He31_ca0PL6WltneFxZhG&amp;ust=15265946927641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nl/url?sa=i&amp;rct=j&amp;q=&amp;esrc=s&amp;source=images&amp;cd=&amp;cad=rja&amp;uact=8&amp;ved=0ahUKEwiF5birg_7QAhUSO1AKHUJFDP0QjRwIBw&amp;url=https://www.iknl.nl/over-iknl/nieuws/nieuws-detail/2015/10/09/zeven-regionale-consortia-werken-aan-betere-palliatieve-zorg&amp;psig=AFQjCNEqahB6YbKPwhhTF2laiH-modNRUQ&amp;ust=148216024178391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iawpDq073QAhUJVywKHbkrC0YQjRwIBw&amp;url=http://www.koplopers.org/actueel/nieuws/passende-zorg-in-de-palliatieve-fase-niet-alles-wat-kan-hoeft&amp;psig=AFQjCNEKeqph_Iwhp7C4mRtCRAh38XjEng&amp;ust=1479948470265076" TargetMode="External"/><Relationship Id="rId3" Type="http://schemas.openxmlformats.org/officeDocument/2006/relationships/image" Target="../media/image19.gif"/><Relationship Id="rId7" Type="http://schemas.openxmlformats.org/officeDocument/2006/relationships/image" Target="../media/image21.jpeg"/><Relationship Id="rId2" Type="http://schemas.openxmlformats.org/officeDocument/2006/relationships/hyperlink" Target="http://www.oncoline.nl/index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nl/url?sa=i&amp;rct=j&amp;q=&amp;esrc=s&amp;source=images&amp;cd=&amp;cad=rja&amp;uact=8&amp;ved=0ahUKEwji0KLE073QAhUBWywKHev8D_kQjRwIBw&amp;url=http://www.mccflevoland.nl/palliatieve-zorg-nieuws/?newsitem=326&amp;psig=AFQjCNEy2qyP2NAtzZpov9tkP_i31pwS1A&amp;ust=1479948389506599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hyperlink" Target="http://www.google.nl/url?sa=i&amp;rct=j&amp;q=&amp;esrc=s&amp;source=images&amp;cd=&amp;cad=rja&amp;uact=8&amp;ved=0ahUKEwjAitCN1L3QAhWFdCwKHafVAOQQjRwIBw&amp;url=http://link.mc1.nl/PQtHWs211Qj9dsbn3&amp;psig=AFQjCNGza0e_XOFQa4NIM46p2Qmwod-16Q&amp;ust=1479948531652639" TargetMode="External"/><Relationship Id="rId4" Type="http://schemas.openxmlformats.org/officeDocument/2006/relationships/hyperlink" Target="https://www.kg.nl/oncologisch-centrum/home/algemene-informatie/keurmerken-voor-u.aspx" TargetMode="Externa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url?sa=i&amp;source=images&amp;cd=&amp;cad=rja&amp;uact=8&amp;ved=2ahUKEwikv5WooIvbAhUEDywKHVAHC1sQjRx6BAgBEAU&amp;url=https://www.iknl.nl/over-iknl/pers&amp;psig=AOvVaw3oD8st_guf09Vj9C_kSBan&amp;ust=152659514256650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gif"/><Relationship Id="rId4" Type="http://schemas.openxmlformats.org/officeDocument/2006/relationships/hyperlink" Target="https://www.google.com/url?sa=i&amp;source=images&amp;cd=&amp;cad=rja&amp;uact=8&amp;ved=2ahUKEwjumZa7oIvbAhWH1SwKHckQAekQjRx6BAgBEAU&amp;url=http://www.omniafausta.com/logo-palliactief/&amp;psig=AOvVaw3kxms2CI_SZSjYGmvqX5lj&amp;ust=15265952058029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043608" y="2564904"/>
            <a:ext cx="7470416" cy="1500279"/>
          </a:xfrm>
        </p:spPr>
        <p:txBody>
          <a:bodyPr/>
          <a:lstStyle/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r>
              <a:rPr lang="nl-NL" dirty="0"/>
              <a:t>Prof. dr. Kris C.P. Vissers, MD, PhD, FIPP, PI, </a:t>
            </a:r>
            <a:r>
              <a:rPr lang="nl-NL" dirty="0" err="1"/>
              <a:t>jPL</a:t>
            </a:r>
            <a:endParaRPr lang="nl-NL" dirty="0"/>
          </a:p>
          <a:p>
            <a:pPr algn="r"/>
            <a:r>
              <a:rPr lang="nl-NL" sz="1600" i="1" dirty="0"/>
              <a:t>Radboudumc Expertisecenter </a:t>
            </a:r>
            <a:r>
              <a:rPr lang="nl-NL" sz="1600" i="1" dirty="0" smtClean="0"/>
              <a:t>voor Pijn &amp; Palliatieve Geneeskunde, </a:t>
            </a:r>
          </a:p>
          <a:p>
            <a:pPr algn="r"/>
            <a:r>
              <a:rPr lang="nl-NL" sz="1600" i="1" dirty="0" smtClean="0"/>
              <a:t>Nijmegen</a:t>
            </a:r>
            <a:endParaRPr lang="nl-NL" sz="1600" i="1" dirty="0"/>
          </a:p>
          <a:p>
            <a:pPr algn="r"/>
            <a:endParaRPr lang="nl-NL" dirty="0"/>
          </a:p>
        </p:txBody>
      </p:sp>
      <p:pic>
        <p:nvPicPr>
          <p:cNvPr id="5" name="Picture 2" descr="http://www.esmo.org/fileadmin/media/image/patients/ESM_logoCertified_palli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174" y="5421221"/>
            <a:ext cx="2610290" cy="1392154"/>
          </a:xfrm>
          <a:prstGeom prst="rect">
            <a:avLst/>
          </a:prstGeom>
          <a:noFill/>
        </p:spPr>
      </p:pic>
      <p:pic>
        <p:nvPicPr>
          <p:cNvPr id="6" name="Picture 2" descr="http://www.worldinstituteofpain.org/epp/ExcellenceinPain_files/EPP_Logo_Burgu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399766"/>
            <a:ext cx="936103" cy="1197585"/>
          </a:xfrm>
          <a:prstGeom prst="rect">
            <a:avLst/>
          </a:prstGeom>
          <a:noFill/>
        </p:spPr>
      </p:pic>
      <p:pic>
        <p:nvPicPr>
          <p:cNvPr id="7" name="Picture 3" descr="H:\ANES\PPP Staf\Sec. PPP\Sec HGL\Foto voor externen\Grote foto Papendal K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1270441" cy="1911889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4479667" y="33828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 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99592" y="836712"/>
            <a:ext cx="7397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Kwaliteitskader: verleden, heden en toekomst</a:t>
            </a:r>
            <a:r>
              <a:rPr lang="nl-NL" sz="3600" dirty="0" smtClean="0">
                <a:solidFill>
                  <a:schemeClr val="bg1"/>
                </a:solidFill>
              </a:rPr>
              <a:t>….op weg naar toekomstbestendige </a:t>
            </a:r>
            <a:r>
              <a:rPr lang="nl-NL" sz="3600" dirty="0" err="1" smtClean="0">
                <a:solidFill>
                  <a:schemeClr val="bg1"/>
                </a:solidFill>
              </a:rPr>
              <a:t>palliatieve</a:t>
            </a:r>
            <a:r>
              <a:rPr lang="nl-NL" sz="3600" dirty="0" smtClean="0">
                <a:solidFill>
                  <a:schemeClr val="bg1"/>
                </a:solidFill>
              </a:rPr>
              <a:t> zorg</a:t>
            </a:r>
            <a:endParaRPr lang="nl-N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Essentie van het Kwaliteitskader: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b="1" dirty="0" smtClean="0">
                <a:solidFill>
                  <a:srgbClr val="00B0F0"/>
                </a:solidFill>
              </a:rPr>
              <a:t>Wat is de essentie van het kwaliteitskader: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Stroomlijnen en standaardiseren van de </a:t>
            </a:r>
            <a:r>
              <a:rPr lang="nl-NL" dirty="0" err="1" smtClean="0"/>
              <a:t>palliatieve</a:t>
            </a:r>
            <a:r>
              <a:rPr lang="nl-NL" dirty="0" smtClean="0"/>
              <a:t> zorg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Afspraken maken over de inhoud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Richting geven aan kwaliteit</a:t>
            </a:r>
          </a:p>
          <a:p>
            <a:pPr lvl="1"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b="1" dirty="0" smtClean="0">
                <a:solidFill>
                  <a:srgbClr val="00B0F0"/>
                </a:solidFill>
              </a:rPr>
              <a:t>Moet het kwaliteitskader een verplichtend karakter hebben?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Alle organisaties moeten voldoen aan het kwaliteitskader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Hiaten in zorg en kwaliteit zichtbaar maken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Laat </a:t>
            </a:r>
            <a:r>
              <a:rPr lang="nl-NL" dirty="0" err="1" smtClean="0"/>
              <a:t>palliatieve</a:t>
            </a:r>
            <a:r>
              <a:rPr lang="nl-NL" dirty="0" smtClean="0"/>
              <a:t> zorg onderdeel worden van de normale zorg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Kwaliteitskader: tot </a:t>
            </a:r>
            <a:r>
              <a:rPr lang="nl-NL" dirty="0" err="1" smtClean="0"/>
              <a:t>standkoming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volgens de procedure van richtlijnontwikkeling. </a:t>
            </a:r>
          </a:p>
          <a:p>
            <a:r>
              <a:rPr lang="nl-NL" dirty="0" smtClean="0"/>
              <a:t>Deelname: </a:t>
            </a:r>
          </a:p>
          <a:p>
            <a:pPr lvl="1"/>
            <a:r>
              <a:rPr lang="nl-NL" dirty="0" smtClean="0"/>
              <a:t>Patiëntenvertegenwoordigers </a:t>
            </a:r>
          </a:p>
          <a:p>
            <a:pPr lvl="1"/>
            <a:r>
              <a:rPr lang="nl-NL" dirty="0" smtClean="0"/>
              <a:t>Zorgverleners </a:t>
            </a:r>
          </a:p>
          <a:p>
            <a:pPr lvl="1"/>
            <a:r>
              <a:rPr lang="nl-NL" dirty="0" smtClean="0"/>
              <a:t>Zorgverzekeraars </a:t>
            </a:r>
          </a:p>
          <a:p>
            <a:endParaRPr lang="nl-NL" dirty="0" smtClean="0"/>
          </a:p>
          <a:p>
            <a:r>
              <a:rPr lang="nl-NL" dirty="0" smtClean="0"/>
              <a:t>zodat het tripartiet aangeboden kan worden aan Zorg Instituut Nederland</a:t>
            </a:r>
          </a:p>
          <a:p>
            <a:r>
              <a:rPr lang="nl-NL" dirty="0" smtClean="0"/>
              <a:t>D.m.v. een werkgroep samengesteld van </a:t>
            </a:r>
          </a:p>
          <a:p>
            <a:pPr lvl="1"/>
            <a:r>
              <a:rPr lang="nl-NL" dirty="0" smtClean="0"/>
              <a:t>gemandateerde leden vanuit Patiëntenfederatie Nederland, NHG, </a:t>
            </a:r>
            <a:r>
              <a:rPr lang="nl-NL" dirty="0" err="1" smtClean="0"/>
              <a:t>Verenso</a:t>
            </a:r>
            <a:r>
              <a:rPr lang="nl-NL" dirty="0" smtClean="0"/>
              <a:t>, FMS, V&amp;VN, NVPO, VGVZ en Zorgverzekeraars Nederland. </a:t>
            </a:r>
          </a:p>
          <a:p>
            <a:r>
              <a:rPr lang="nl-NL" dirty="0" smtClean="0"/>
              <a:t>Op basis van de Zorgmodule </a:t>
            </a:r>
            <a:r>
              <a:rPr lang="nl-NL" dirty="0" err="1" smtClean="0"/>
              <a:t>palliatieve</a:t>
            </a:r>
            <a:r>
              <a:rPr lang="nl-NL" dirty="0" smtClean="0"/>
              <a:t> zorg, het </a:t>
            </a:r>
            <a:r>
              <a:rPr lang="nl-NL" dirty="0" err="1" smtClean="0"/>
              <a:t>PREZO-keurmerk</a:t>
            </a:r>
            <a:r>
              <a:rPr lang="nl-NL" dirty="0" smtClean="0"/>
              <a:t> </a:t>
            </a:r>
            <a:r>
              <a:rPr lang="nl-NL" dirty="0" err="1" smtClean="0"/>
              <a:t>hospicezorg</a:t>
            </a:r>
            <a:r>
              <a:rPr lang="nl-NL" dirty="0" smtClean="0"/>
              <a:t> en internationale kwaliteitsdocumenten.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Kwaliteitskader behoeft passende financiering!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te zorgen dat </a:t>
            </a:r>
            <a:r>
              <a:rPr lang="nl-NL" dirty="0" err="1" smtClean="0"/>
              <a:t>palliatieve</a:t>
            </a:r>
            <a:r>
              <a:rPr lang="nl-NL" dirty="0" smtClean="0"/>
              <a:t> zorg ondersteund wordt met passende financiering, is de huidige financiering van </a:t>
            </a:r>
            <a:r>
              <a:rPr lang="nl-NL" dirty="0" err="1" smtClean="0"/>
              <a:t>palliatieve</a:t>
            </a:r>
            <a:r>
              <a:rPr lang="nl-NL" dirty="0" smtClean="0"/>
              <a:t> zorg gezamenlijk met het veld in kaart gebracht. </a:t>
            </a:r>
          </a:p>
          <a:p>
            <a:endParaRPr lang="nl-NL" dirty="0" smtClean="0"/>
          </a:p>
          <a:p>
            <a:r>
              <a:rPr lang="nl-NL" dirty="0" smtClean="0"/>
              <a:t>Mogelijkheden en onmogelijkheden zijn zowel voor de eerste- als de tweede lijn geïnventariseerd. </a:t>
            </a:r>
          </a:p>
          <a:p>
            <a:endParaRPr lang="nl-NL" dirty="0" smtClean="0"/>
          </a:p>
          <a:p>
            <a:r>
              <a:rPr lang="nl-NL" dirty="0" smtClean="0"/>
              <a:t>Dit heeft geresulteerd in de </a:t>
            </a:r>
            <a:r>
              <a:rPr lang="nl-NL" dirty="0" smtClean="0">
                <a:hlinkClick r:id="rId2" tooltip="Handreiking financiering palliatieve zorg 2018"/>
              </a:rPr>
              <a:t>Handreiking financiering </a:t>
            </a:r>
            <a:r>
              <a:rPr lang="nl-NL" dirty="0" err="1" smtClean="0">
                <a:hlinkClick r:id="rId2" tooltip="Handreiking financiering palliatieve zorg 2018"/>
              </a:rPr>
              <a:t>palliatieve</a:t>
            </a:r>
            <a:r>
              <a:rPr lang="nl-NL" dirty="0" smtClean="0">
                <a:hlinkClick r:id="rId2" tooltip="Handreiking financiering palliatieve zorg 2018"/>
              </a:rPr>
              <a:t> zorg 2018</a:t>
            </a:r>
            <a:r>
              <a:rPr lang="nl-NL" dirty="0" smtClean="0"/>
              <a:t>. </a:t>
            </a:r>
          </a:p>
          <a:p>
            <a:endParaRPr lang="nl-NL" dirty="0" smtClean="0"/>
          </a:p>
          <a:p>
            <a:r>
              <a:rPr lang="nl-NL" dirty="0" smtClean="0"/>
              <a:t>Beschrijven </a:t>
            </a:r>
          </a:p>
          <a:p>
            <a:pPr lvl="1"/>
            <a:r>
              <a:rPr lang="nl-NL" dirty="0" smtClean="0"/>
              <a:t>huidige knelpunten</a:t>
            </a:r>
          </a:p>
          <a:p>
            <a:pPr lvl="1"/>
            <a:r>
              <a:rPr lang="nl-NL" dirty="0" smtClean="0"/>
              <a:t>alle mogelijkheden voor financiering van </a:t>
            </a:r>
            <a:r>
              <a:rPr lang="nl-NL" dirty="0" err="1" smtClean="0"/>
              <a:t>palliatieve</a:t>
            </a:r>
            <a:r>
              <a:rPr lang="nl-NL" dirty="0" smtClean="0"/>
              <a:t> zorg 2018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Kwaliteitskader: volgende stap….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Implementatie</a:t>
            </a:r>
          </a:p>
          <a:p>
            <a:pPr lvl="1"/>
            <a:r>
              <a:rPr lang="nl-NL" dirty="0" smtClean="0"/>
              <a:t>Samen met de betrokken organisaties van </a:t>
            </a:r>
          </a:p>
          <a:p>
            <a:pPr lvl="2"/>
            <a:r>
              <a:rPr lang="nl-NL" dirty="0" smtClean="0"/>
              <a:t>patiëntenvertegenwoordiging, </a:t>
            </a:r>
          </a:p>
          <a:p>
            <a:pPr lvl="2"/>
            <a:r>
              <a:rPr lang="nl-NL" dirty="0" smtClean="0"/>
              <a:t>zorgverleners en </a:t>
            </a:r>
          </a:p>
          <a:p>
            <a:pPr lvl="2"/>
            <a:r>
              <a:rPr lang="nl-NL" dirty="0" smtClean="0"/>
              <a:t>zorgverzekeraars, 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zal een plan ontwikkeld worden voor implementatie van het Kwaliteitskader </a:t>
            </a:r>
            <a:r>
              <a:rPr lang="nl-NL" dirty="0" err="1" smtClean="0"/>
              <a:t>palliatieve</a:t>
            </a:r>
            <a:r>
              <a:rPr lang="nl-NL" dirty="0" smtClean="0"/>
              <a:t> zorg Nederland. 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D.m.v. een coördinatieplatform waarin deze organisaties zijn vertegenwoordigd.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www.pallialine.nl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748017" cy="330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259632" y="6372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hlinkClick r:id="rId3"/>
              </a:rPr>
              <a:t>Kwaliteitskader </a:t>
            </a:r>
            <a:r>
              <a:rPr lang="nl-NL" dirty="0" err="1" smtClean="0">
                <a:hlinkClick r:id="rId3"/>
              </a:rPr>
              <a:t>pallialine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932040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" action="ppaction://noaction"/>
              </a:rPr>
              <a:t>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35842" name="Picture 2" descr="Afbeeldingsresultaat voor we need yo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764704"/>
            <a:ext cx="4876800" cy="3810000"/>
          </a:xfrm>
          <a:prstGeom prst="rect">
            <a:avLst/>
          </a:prstGeom>
          <a:noFill/>
        </p:spPr>
      </p:pic>
      <p:pic>
        <p:nvPicPr>
          <p:cNvPr id="1028" name="Picture 4" descr="Afbeeldingsresultaat voor palliatieve zo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4824536" cy="2217992"/>
          </a:xfrm>
          <a:prstGeom prst="rect">
            <a:avLst/>
          </a:prstGeom>
          <a:noFill/>
        </p:spPr>
      </p:pic>
      <p:pic>
        <p:nvPicPr>
          <p:cNvPr id="7" name="Picture 6" descr="Afbeeldingsresultaat voor palliactie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301208"/>
            <a:ext cx="3538364" cy="75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3200" dirty="0" smtClean="0">
                <a:solidFill>
                  <a:schemeClr val="tx2"/>
                </a:solidFill>
              </a:rPr>
              <a:t>Palliatieve zorg 2020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2780927"/>
            <a:ext cx="7375525" cy="352938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nl-NL" altLang="nl-NL" sz="2400" i="1" dirty="0" smtClean="0"/>
              <a:t>In 2020 moeten de </a:t>
            </a:r>
            <a:r>
              <a:rPr lang="nl-NL" altLang="nl-NL" sz="2400" b="1" i="1" dirty="0" smtClean="0"/>
              <a:t>patiënt en zijn naasten </a:t>
            </a:r>
            <a:r>
              <a:rPr lang="nl-NL" altLang="nl-NL" sz="2400" i="1" dirty="0" smtClean="0"/>
              <a:t>waar nodig zich </a:t>
            </a:r>
            <a:r>
              <a:rPr lang="nl-NL" altLang="nl-NL" sz="2400" b="1" i="1" dirty="0" smtClean="0"/>
              <a:t>verzekerd </a:t>
            </a:r>
            <a:r>
              <a:rPr lang="nl-NL" altLang="nl-NL" sz="2400" i="1" dirty="0" smtClean="0"/>
              <a:t>weten van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nl-NL" altLang="nl-NL" sz="2400" i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nl-NL" altLang="nl-NL" sz="2400" i="1" dirty="0" smtClean="0"/>
              <a:t>-optimale </a:t>
            </a:r>
            <a:r>
              <a:rPr lang="nl-NL" altLang="nl-NL" sz="2400" b="1" i="1" dirty="0" err="1" smtClean="0"/>
              <a:t>multidimensionele</a:t>
            </a:r>
            <a:r>
              <a:rPr lang="nl-NL" altLang="nl-NL" sz="2400" b="1" i="1" dirty="0" smtClean="0"/>
              <a:t> palliatieve zorg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nl-NL" altLang="nl-NL" sz="2400" i="1" dirty="0" smtClean="0"/>
              <a:t>- Dit zoveel mogelijk </a:t>
            </a:r>
            <a:r>
              <a:rPr lang="nl-NL" altLang="nl-NL" sz="2400" b="1" i="1" dirty="0" smtClean="0"/>
              <a:t>geïntegreerd </a:t>
            </a:r>
            <a:r>
              <a:rPr lang="nl-NL" altLang="nl-NL" sz="2400" i="1" dirty="0" smtClean="0"/>
              <a:t>in de reguliere zorgverlening.</a:t>
            </a:r>
            <a:endParaRPr lang="nl-NL" altLang="nl-NL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nl-NL" altLang="nl-NL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nl-NL" altLang="nl-NL" sz="24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nl-NL" altLang="nl-NL" sz="2400" dirty="0" smtClean="0"/>
              <a:t>Kerngroep palliatieve zorg, prioritering actiepunten witboek palliatieve zorg, 2012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nl-NL" altLang="nl-NL" sz="1800" dirty="0" smtClean="0"/>
          </a:p>
        </p:txBody>
      </p:sp>
      <p:pic>
        <p:nvPicPr>
          <p:cNvPr id="30722" name="Picture 2" descr="Afbeeldingsresultaat voor clemence ro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1584176" cy="1584176"/>
          </a:xfrm>
          <a:prstGeom prst="rect">
            <a:avLst/>
          </a:prstGeom>
          <a:noFill/>
        </p:spPr>
      </p:pic>
      <p:pic>
        <p:nvPicPr>
          <p:cNvPr id="30724" name="Picture 4" descr="Afbeeldingsresultaat voor kees van der bu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2161542" cy="144016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6660232" y="234888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/>
              <a:t>Kees van der Burg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683568" y="242088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Clemence Ross</a:t>
            </a:r>
            <a:endParaRPr lang="nl-NL" sz="1400" dirty="0"/>
          </a:p>
        </p:txBody>
      </p:sp>
      <p:pic>
        <p:nvPicPr>
          <p:cNvPr id="8" name="Picture 4" descr="Afbeeldingsresultaat voor spreuk succ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013176"/>
            <a:ext cx="1555180" cy="110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5"/>
          <p:cNvGrpSpPr>
            <a:grpSpLocks/>
          </p:cNvGrpSpPr>
          <p:nvPr/>
        </p:nvGrpSpPr>
        <p:grpSpPr bwMode="auto">
          <a:xfrm>
            <a:off x="684213" y="1507579"/>
            <a:ext cx="7775575" cy="4657725"/>
            <a:chOff x="0" y="0"/>
            <a:chExt cx="86245" cy="58293"/>
          </a:xfrm>
        </p:grpSpPr>
        <p:sp>
          <p:nvSpPr>
            <p:cNvPr id="28677" name="AutoShape 11"/>
            <p:cNvSpPr>
              <a:spLocks noChangeArrowheads="1"/>
            </p:cNvSpPr>
            <p:nvPr/>
          </p:nvSpPr>
          <p:spPr bwMode="auto">
            <a:xfrm>
              <a:off x="0" y="30099"/>
              <a:ext cx="85989" cy="10962"/>
            </a:xfrm>
            <a:prstGeom prst="roundRect">
              <a:avLst>
                <a:gd name="adj" fmla="val 16079"/>
              </a:avLst>
            </a:prstGeom>
            <a:solidFill>
              <a:srgbClr val="77933C">
                <a:alpha val="58038"/>
              </a:srgbClr>
            </a:solidFill>
            <a:ln w="38100">
              <a:solidFill>
                <a:srgbClr val="4F81B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500"/>
                </a:spcAft>
              </a:pPr>
              <a:r>
                <a:rPr lang="nl-NL" altLang="nl-NL" sz="2200">
                  <a:solidFill>
                    <a:srgbClr val="17365D"/>
                  </a:solidFill>
                </a:rPr>
                <a:t>Zorginhoudelijke Innovatieve Interventies</a:t>
              </a:r>
              <a:endParaRPr lang="nl-NL" altLang="nl-NL" sz="2200"/>
            </a:p>
          </p:txBody>
        </p:sp>
        <p:sp>
          <p:nvSpPr>
            <p:cNvPr id="28678" name="AutoShape 14"/>
            <p:cNvSpPr>
              <a:spLocks noChangeArrowheads="1"/>
            </p:cNvSpPr>
            <p:nvPr/>
          </p:nvSpPr>
          <p:spPr bwMode="auto">
            <a:xfrm>
              <a:off x="3302" y="0"/>
              <a:ext cx="23740" cy="57926"/>
            </a:xfrm>
            <a:prstGeom prst="roundRect">
              <a:avLst>
                <a:gd name="adj" fmla="val 11856"/>
              </a:avLst>
            </a:prstGeom>
            <a:solidFill>
              <a:srgbClr val="B7DEE8">
                <a:alpha val="30196"/>
              </a:srgbClr>
            </a:solidFill>
            <a:ln w="28575">
              <a:solidFill>
                <a:srgbClr val="4F81BD"/>
              </a:solidFill>
              <a:round/>
              <a:headEnd/>
              <a:tailEnd/>
            </a:ln>
          </p:spPr>
          <p:txBody>
            <a:bodyPr lIns="137160" tIns="137160" rIns="137160" bIns="137160"/>
            <a:lstStyle/>
            <a:p>
              <a:pPr>
                <a:spcAft>
                  <a:spcPts val="1500"/>
                </a:spcAft>
              </a:pPr>
              <a:r>
                <a:rPr lang="nl-NL" altLang="nl-NL" sz="2600">
                  <a:solidFill>
                    <a:srgbClr val="17365D"/>
                  </a:solidFill>
                </a:rPr>
                <a:t>Onderzoek</a:t>
              </a:r>
            </a:p>
            <a:p>
              <a:pPr>
                <a:spcAft>
                  <a:spcPts val="1000"/>
                </a:spcAft>
              </a:pPr>
              <a:endParaRPr lang="nl-NL" altLang="nl-NL" sz="1100"/>
            </a:p>
            <a:p>
              <a:endParaRPr lang="nl-NL" altLang="nl-NL"/>
            </a:p>
          </p:txBody>
        </p:sp>
        <p:sp>
          <p:nvSpPr>
            <p:cNvPr id="28679" name="AutoShape 14"/>
            <p:cNvSpPr>
              <a:spLocks noChangeArrowheads="1"/>
            </p:cNvSpPr>
            <p:nvPr/>
          </p:nvSpPr>
          <p:spPr bwMode="auto">
            <a:xfrm>
              <a:off x="30734" y="0"/>
              <a:ext cx="22656" cy="57926"/>
            </a:xfrm>
            <a:prstGeom prst="roundRect">
              <a:avLst>
                <a:gd name="adj" fmla="val 11856"/>
              </a:avLst>
            </a:prstGeom>
            <a:solidFill>
              <a:srgbClr val="F9D8CD">
                <a:alpha val="30196"/>
              </a:srgbClr>
            </a:solidFill>
            <a:ln w="28575">
              <a:solidFill>
                <a:srgbClr val="4F81BD"/>
              </a:solidFill>
              <a:round/>
              <a:headEnd/>
              <a:tailEnd/>
            </a:ln>
          </p:spPr>
          <p:txBody>
            <a:bodyPr lIns="137160" tIns="137160" rIns="137160" bIns="137160"/>
            <a:lstStyle/>
            <a:p>
              <a:pPr>
                <a:spcAft>
                  <a:spcPts val="1500"/>
                </a:spcAft>
              </a:pPr>
              <a:r>
                <a:rPr lang="nl-NL" altLang="nl-NL" sz="2600">
                  <a:solidFill>
                    <a:srgbClr val="17365D"/>
                  </a:solidFill>
                </a:rPr>
                <a:t>Onderwijs</a:t>
              </a:r>
            </a:p>
            <a:p>
              <a:endParaRPr lang="nl-NL" altLang="nl-NL"/>
            </a:p>
          </p:txBody>
        </p:sp>
        <p:sp>
          <p:nvSpPr>
            <p:cNvPr id="28680" name="AutoShape 14"/>
            <p:cNvSpPr>
              <a:spLocks noChangeArrowheads="1"/>
            </p:cNvSpPr>
            <p:nvPr/>
          </p:nvSpPr>
          <p:spPr bwMode="auto">
            <a:xfrm>
              <a:off x="57404" y="127"/>
              <a:ext cx="27178" cy="58166"/>
            </a:xfrm>
            <a:prstGeom prst="roundRect">
              <a:avLst>
                <a:gd name="adj" fmla="val 11856"/>
              </a:avLst>
            </a:prstGeom>
            <a:solidFill>
              <a:srgbClr val="D7E4BD">
                <a:alpha val="29019"/>
              </a:srgbClr>
            </a:solidFill>
            <a:ln w="28575">
              <a:solidFill>
                <a:srgbClr val="4F81BD"/>
              </a:solidFill>
              <a:round/>
              <a:headEnd/>
              <a:tailEnd/>
            </a:ln>
          </p:spPr>
          <p:txBody>
            <a:bodyPr lIns="137160" tIns="137160" rIns="137160" bIns="137160"/>
            <a:lstStyle/>
            <a:p>
              <a:pPr>
                <a:spcAft>
                  <a:spcPts val="1500"/>
                </a:spcAft>
              </a:pPr>
              <a:r>
                <a:rPr lang="nl-NL" altLang="nl-NL" sz="2600">
                  <a:solidFill>
                    <a:srgbClr val="17365D"/>
                  </a:solidFill>
                </a:rPr>
                <a:t>Implementatie</a:t>
              </a:r>
            </a:p>
            <a:p>
              <a:endParaRPr lang="nl-NL" altLang="nl-NL"/>
            </a:p>
          </p:txBody>
        </p:sp>
        <p:sp>
          <p:nvSpPr>
            <p:cNvPr id="28681" name="AutoShape 11"/>
            <p:cNvSpPr>
              <a:spLocks noChangeArrowheads="1"/>
            </p:cNvSpPr>
            <p:nvPr/>
          </p:nvSpPr>
          <p:spPr bwMode="auto">
            <a:xfrm>
              <a:off x="127" y="8101"/>
              <a:ext cx="86118" cy="8295"/>
            </a:xfrm>
            <a:prstGeom prst="roundRect">
              <a:avLst>
                <a:gd name="adj" fmla="val 16079"/>
              </a:avLst>
            </a:prstGeom>
            <a:solidFill>
              <a:srgbClr val="FFFF00">
                <a:alpha val="59999"/>
              </a:srgbClr>
            </a:solidFill>
            <a:ln w="38100">
              <a:solidFill>
                <a:srgbClr val="4F81BD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457200" lvl="1" indent="0" algn="ctr">
                <a:spcAft>
                  <a:spcPts val="1500"/>
                </a:spcAft>
              </a:pPr>
              <a:r>
                <a:rPr lang="nl-NL" altLang="nl-NL" sz="2200">
                  <a:solidFill>
                    <a:srgbClr val="17365D"/>
                  </a:solidFill>
                </a:rPr>
                <a:t>Bewustwording en Cultuur</a:t>
              </a:r>
              <a:endParaRPr lang="nl-NL" altLang="nl-NL" sz="2200"/>
            </a:p>
          </p:txBody>
        </p:sp>
        <p:sp>
          <p:nvSpPr>
            <p:cNvPr id="28682" name="AutoShape 11"/>
            <p:cNvSpPr>
              <a:spLocks noChangeArrowheads="1"/>
            </p:cNvSpPr>
            <p:nvPr/>
          </p:nvSpPr>
          <p:spPr bwMode="auto">
            <a:xfrm>
              <a:off x="127" y="18034"/>
              <a:ext cx="86111" cy="10364"/>
            </a:xfrm>
            <a:prstGeom prst="roundRect">
              <a:avLst>
                <a:gd name="adj" fmla="val 16079"/>
              </a:avLst>
            </a:prstGeom>
            <a:solidFill>
              <a:srgbClr val="558ED5">
                <a:alpha val="58038"/>
              </a:srgbClr>
            </a:solidFill>
            <a:ln w="38100">
              <a:solidFill>
                <a:srgbClr val="4F81B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500"/>
                </a:spcAft>
              </a:pPr>
              <a:r>
                <a:rPr lang="nl-NL" altLang="nl-NL" sz="2200">
                  <a:solidFill>
                    <a:srgbClr val="17365D"/>
                  </a:solidFill>
                </a:rPr>
                <a:t>Organisatie: Continuïteit van Zorg</a:t>
              </a:r>
              <a:endParaRPr lang="nl-NL" altLang="nl-NL" sz="2200"/>
            </a:p>
          </p:txBody>
        </p:sp>
        <p:sp>
          <p:nvSpPr>
            <p:cNvPr id="28683" name="AutoShape 11"/>
            <p:cNvSpPr>
              <a:spLocks noChangeArrowheads="1"/>
            </p:cNvSpPr>
            <p:nvPr/>
          </p:nvSpPr>
          <p:spPr bwMode="auto">
            <a:xfrm>
              <a:off x="127" y="43688"/>
              <a:ext cx="85989" cy="10364"/>
            </a:xfrm>
            <a:prstGeom prst="roundRect">
              <a:avLst>
                <a:gd name="adj" fmla="val 16079"/>
              </a:avLst>
            </a:prstGeom>
            <a:solidFill>
              <a:srgbClr val="953735">
                <a:alpha val="58038"/>
              </a:srgbClr>
            </a:solidFill>
            <a:ln w="38100">
              <a:solidFill>
                <a:srgbClr val="4F81B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500"/>
                </a:spcAft>
              </a:pPr>
              <a:r>
                <a:rPr lang="nl-NL" altLang="nl-NL" sz="2200">
                  <a:solidFill>
                    <a:srgbClr val="17365D"/>
                  </a:solidFill>
                </a:rPr>
                <a:t>Patiënten/naasten Participatie passend bij </a:t>
              </a:r>
            </a:p>
            <a:p>
              <a:pPr algn="ctr">
                <a:spcAft>
                  <a:spcPts val="1500"/>
                </a:spcAft>
              </a:pPr>
              <a:r>
                <a:rPr lang="nl-NL" altLang="nl-NL" sz="2200">
                  <a:solidFill>
                    <a:srgbClr val="17365D"/>
                  </a:solidFill>
                </a:rPr>
                <a:t>Vaardigheden patiënt</a:t>
              </a:r>
              <a:endParaRPr lang="nl-NL" altLang="nl-NL" sz="2200"/>
            </a:p>
          </p:txBody>
        </p:sp>
      </p:grp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611188" y="6279406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dirty="0">
                <a:solidFill>
                  <a:schemeClr val="tx1"/>
                </a:solidFill>
              </a:rPr>
              <a:t>Notitie werkgroep NPPZ (NFU&amp;kerngroep), </a:t>
            </a:r>
            <a:r>
              <a:rPr lang="nl-NL" altLang="nl-NL" dirty="0" err="1">
                <a:solidFill>
                  <a:schemeClr val="tx1"/>
                </a:solidFill>
              </a:rPr>
              <a:t>okt</a:t>
            </a:r>
            <a:r>
              <a:rPr lang="nl-NL" altLang="nl-NL" dirty="0">
                <a:solidFill>
                  <a:schemeClr val="tx1"/>
                </a:solidFill>
              </a:rPr>
              <a:t> ‘13</a:t>
            </a: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611560" y="756568"/>
            <a:ext cx="784887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nl-NL" sz="3200" b="1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Matrix </a:t>
            </a:r>
            <a:r>
              <a:rPr lang="nl-NL" altLang="nl-NL" sz="3200" b="1" dirty="0" smtClean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Nationaal Programma Palliatieve Zorg</a:t>
            </a:r>
            <a:endParaRPr lang="nl-NL" altLang="nl-NL" sz="3200" b="1" dirty="0">
              <a:ln w="6350">
                <a:noFill/>
              </a:ln>
              <a:solidFill>
                <a:schemeClr val="tx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dirty="0" smtClean="0"/>
              <a:t>Motivatie en aanjagers van het Nationaal Programma: </a:t>
            </a:r>
            <a:endParaRPr lang="nl-NL" sz="2800" dirty="0"/>
          </a:p>
        </p:txBody>
      </p:sp>
      <p:pic>
        <p:nvPicPr>
          <p:cNvPr id="33794" name="Picture 2" descr="H:\ANES\PPP Staf\Sec. PPP\Sec HGL\Foto voor externen\2014 melvin sam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1600427" cy="151216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07504" y="3717032"/>
            <a:ext cx="35283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“…. de academie moet niet langer als een academisch medisch centrum bewegen maar als een academisch medisch netwerk dat verantwoordelijkheid draagt!...” </a:t>
            </a:r>
          </a:p>
          <a:p>
            <a:endParaRPr lang="nl-NL" sz="1600" i="1" dirty="0"/>
          </a:p>
          <a:p>
            <a:pPr algn="r"/>
            <a:endParaRPr lang="nl-NL" sz="1600" i="1" dirty="0"/>
          </a:p>
          <a:p>
            <a:pPr algn="ctr"/>
            <a:r>
              <a:rPr lang="nl-NL" sz="1600" i="1" dirty="0" err="1"/>
              <a:t>Melvin</a:t>
            </a:r>
            <a:r>
              <a:rPr lang="nl-NL" sz="1600" i="1" dirty="0"/>
              <a:t> </a:t>
            </a:r>
            <a:r>
              <a:rPr lang="nl-NL" sz="1600" i="1" dirty="0" err="1"/>
              <a:t>Samson</a:t>
            </a:r>
            <a:endParaRPr lang="nl-NL" sz="1600" i="1" dirty="0"/>
          </a:p>
          <a:p>
            <a:pPr algn="ctr"/>
            <a:r>
              <a:rPr lang="nl-NL" sz="1400" i="1" dirty="0"/>
              <a:t>Uitgesproken aan de Raad voor Volksgezondheid, 2014</a:t>
            </a:r>
          </a:p>
        </p:txBody>
      </p:sp>
      <p:pic>
        <p:nvPicPr>
          <p:cNvPr id="33798" name="Picture 6" descr="H:\ANES\PPP Staf\Sec. PPP\Sec HGL\Foto voor externen\2014 herst D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43" y="2132856"/>
            <a:ext cx="2079392" cy="1355626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6444208" y="3717032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“… we moeten werken vanuit vertrouwen voor en met de patiënt en zijn naasten zo dicht mogelijk bij huis!...“</a:t>
            </a:r>
          </a:p>
          <a:p>
            <a:endParaRPr lang="nl-NL" sz="1600" dirty="0"/>
          </a:p>
          <a:p>
            <a:pPr algn="r"/>
            <a:endParaRPr lang="nl-NL" sz="1600" i="1" dirty="0"/>
          </a:p>
          <a:p>
            <a:pPr algn="ctr"/>
            <a:r>
              <a:rPr lang="nl-NL" sz="1600" i="1" dirty="0"/>
              <a:t>Dick Herfst</a:t>
            </a:r>
          </a:p>
          <a:p>
            <a:pPr algn="ctr"/>
            <a:r>
              <a:rPr lang="nl-NL" sz="1400" i="1" dirty="0"/>
              <a:t>Uitgesproken aan de Raad voor volksgezondheid 2014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4" descr="'Nederlandse oud-minister Borst om het leven gekomen door misdrijf'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086" y="2132856"/>
            <a:ext cx="2126066" cy="1416235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3779912" y="3789040"/>
            <a:ext cx="26642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“…palliatieve zorg  is </a:t>
            </a:r>
            <a:r>
              <a:rPr lang="nl-NL" sz="1600" dirty="0" err="1"/>
              <a:t>onge-looflijk</a:t>
            </a:r>
            <a:r>
              <a:rPr lang="nl-NL" sz="1600" dirty="0"/>
              <a:t> belangrijk . Maar er was te weinig bekendheid, er was te weinig deskundigheid en er waren te weinig </a:t>
            </a:r>
            <a:r>
              <a:rPr lang="nl-NL" sz="1600" dirty="0" err="1"/>
              <a:t>moge-lijkheden</a:t>
            </a:r>
            <a:r>
              <a:rPr lang="nl-NL" sz="1600" dirty="0"/>
              <a:t>. ..</a:t>
            </a:r>
          </a:p>
          <a:p>
            <a:endParaRPr lang="nl-NL" sz="1600" dirty="0"/>
          </a:p>
          <a:p>
            <a:pPr algn="ctr"/>
            <a:r>
              <a:rPr lang="nl-NL" i="1" dirty="0"/>
              <a:t>Els Borst</a:t>
            </a:r>
          </a:p>
          <a:p>
            <a:pPr algn="ctr"/>
            <a:r>
              <a:rPr lang="nl-NL" i="1" dirty="0"/>
              <a:t>2010</a:t>
            </a:r>
          </a:p>
          <a:p>
            <a:pPr algn="ctr"/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 nodig: structuur …..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8" name="Picture 4" descr="Afbeeldingsresultaat voor palliatieve zorg radboudu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176464" cy="2784309"/>
          </a:xfrm>
          <a:prstGeom prst="rect">
            <a:avLst/>
          </a:prstGeom>
          <a:noFill/>
        </p:spPr>
      </p:pic>
      <p:pic>
        <p:nvPicPr>
          <p:cNvPr id="1030" name="Picture 6" descr="Afbeeldingsresultaat voor palliatieve zorg radboudum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132856"/>
            <a:ext cx="42124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4" name="Picture 2" descr="http://www.esmo.org/fileadmin/media/image/patients/ESM_logoCertified_palliat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14398"/>
            <a:ext cx="3672408" cy="1958618"/>
          </a:xfrm>
          <a:prstGeom prst="rect">
            <a:avLst/>
          </a:prstGeom>
          <a:noFill/>
        </p:spPr>
      </p:pic>
      <p:pic>
        <p:nvPicPr>
          <p:cNvPr id="5" name="Picture 2" descr="http://www.maguza.be/modulefiles/magazines/articleimages/large/palliatieve-zorg-8211-comfort-staat-centra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600399"/>
            <a:ext cx="3528392" cy="223700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5"/>
            <a:ext cx="3168352" cy="22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Van &amp;#39;scheiden wonen en zorg&amp;#39; naar zorg aan hu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27139"/>
            <a:ext cx="2133600" cy="1562101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683568" y="90872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B0F0"/>
                </a:solidFill>
              </a:rPr>
              <a:t>Palliatieve Zorg: naar een regionaal continuüm van vertrouwen!</a:t>
            </a:r>
            <a:endParaRPr lang="nl-NL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464496" cy="912488"/>
          </a:xfrm>
        </p:spPr>
        <p:txBody>
          <a:bodyPr/>
          <a:lstStyle/>
          <a:p>
            <a:r>
              <a:rPr lang="nl-NL" sz="2400" dirty="0"/>
              <a:t>7 consortia Palliatieve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276872"/>
            <a:ext cx="3528392" cy="3663128"/>
          </a:xfrm>
        </p:spPr>
        <p:txBody>
          <a:bodyPr/>
          <a:lstStyle/>
          <a:p>
            <a:r>
              <a:rPr lang="nl-NL" dirty="0" err="1"/>
              <a:t>supraregionale</a:t>
            </a:r>
            <a:r>
              <a:rPr lang="nl-NL" dirty="0"/>
              <a:t> netwerken 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Volgen OOR regio`s/ grenzen</a:t>
            </a:r>
          </a:p>
          <a:p>
            <a:endParaRPr lang="nl-NL" dirty="0"/>
          </a:p>
          <a:p>
            <a:r>
              <a:rPr lang="nl-NL" dirty="0"/>
              <a:t>6-11 netwerken / consortium</a:t>
            </a:r>
          </a:p>
          <a:p>
            <a:endParaRPr lang="nl-NL" dirty="0"/>
          </a:p>
          <a:p>
            <a:r>
              <a:rPr lang="nl-NL" dirty="0"/>
              <a:t>Uniek verbonden met EPZ</a:t>
            </a:r>
          </a:p>
          <a:p>
            <a:endParaRPr lang="nl-NL" dirty="0"/>
          </a:p>
          <a:p>
            <a:r>
              <a:rPr lang="nl-NL" dirty="0"/>
              <a:t>Aansturing </a:t>
            </a:r>
            <a:r>
              <a:rPr lang="nl-NL" dirty="0" err="1"/>
              <a:t>LoCo</a:t>
            </a:r>
            <a:r>
              <a:rPr lang="nl-NL" dirty="0"/>
              <a:t> overleg </a:t>
            </a:r>
          </a:p>
          <a:p>
            <a:endParaRPr lang="nl-NL" dirty="0"/>
          </a:p>
          <a:p>
            <a:r>
              <a:rPr lang="nl-NL" dirty="0"/>
              <a:t>Programma: couleur locale</a:t>
            </a:r>
          </a:p>
        </p:txBody>
      </p:sp>
      <p:pic>
        <p:nvPicPr>
          <p:cNvPr id="1026" name="Picture 2" descr="Afbeeldingsresultaat voor consortia palliatieve z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21567"/>
            <a:ext cx="5019675" cy="6019801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899592" y="1700808"/>
            <a:ext cx="34563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Noodzakelijke Structuur!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dirty="0" smtClean="0"/>
              <a:t>Wat is er nodig: processen (richtlijnen)….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5778" name="Picture 2" descr="Onco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000250" cy="542926"/>
          </a:xfrm>
          <a:prstGeom prst="rect">
            <a:avLst/>
          </a:prstGeom>
          <a:noFill/>
        </p:spPr>
      </p:pic>
      <p:sp>
        <p:nvSpPr>
          <p:cNvPr id="75780" name="AutoShape 4" descr="Afbeeldingsresultaat voor IKN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5782" name="Picture 6" descr="Afbeeldingsresultaat voor IKN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1754310" cy="1008111"/>
          </a:xfrm>
          <a:prstGeom prst="rect">
            <a:avLst/>
          </a:prstGeom>
          <a:noFill/>
        </p:spPr>
      </p:pic>
      <p:pic>
        <p:nvPicPr>
          <p:cNvPr id="75784" name="Picture 8" descr="Afbeeldingsresultaat voor zorgmodule palliatieve zor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276873"/>
            <a:ext cx="2016224" cy="219951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251520" y="2204864"/>
            <a:ext cx="1944216" cy="2376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5786" name="Picture 10" descr="Afbeeldingsresultaat voor hoeft alles wat ka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2244725"/>
            <a:ext cx="1656184" cy="2336403"/>
          </a:xfrm>
          <a:prstGeom prst="rect">
            <a:avLst/>
          </a:prstGeom>
          <a:noFill/>
        </p:spPr>
      </p:pic>
      <p:pic>
        <p:nvPicPr>
          <p:cNvPr id="75788" name="Picture 12" descr="Afbeeldingsresultaat voor behandelwense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59488" y="2255270"/>
            <a:ext cx="1616968" cy="2304180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251520" y="5013176"/>
            <a:ext cx="201622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Curatieve zorg 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Levensverlengend </a:t>
            </a:r>
          </a:p>
          <a:p>
            <a:pPr algn="ctr"/>
            <a:r>
              <a:rPr lang="nl-NL" dirty="0" smtClean="0"/>
              <a:t>handelen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483768" y="5013176"/>
            <a:ext cx="208823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Palliatieve zorg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Kwaliteit van leven</a:t>
            </a:r>
          </a:p>
          <a:p>
            <a:pPr algn="ctr"/>
            <a:r>
              <a:rPr lang="nl-NL" dirty="0" smtClean="0"/>
              <a:t>En sterven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5076056" y="5013176"/>
            <a:ext cx="165618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Therapeutische </a:t>
            </a:r>
          </a:p>
          <a:p>
            <a:pPr algn="ctr"/>
            <a:r>
              <a:rPr lang="nl-NL" dirty="0" smtClean="0"/>
              <a:t>Hardnekkigheid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Nut van zorg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092280" y="5013176"/>
            <a:ext cx="15841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Behandelwens</a:t>
            </a:r>
          </a:p>
          <a:p>
            <a:pPr algn="ctr"/>
            <a:r>
              <a:rPr lang="nl-NL" dirty="0" smtClean="0"/>
              <a:t>Van patiënt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Bespreken!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691680" y="1628800"/>
            <a:ext cx="5400600" cy="369332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Bio-psycho-sociaal</a:t>
            </a:r>
            <a:r>
              <a:rPr lang="nl-NL" dirty="0" smtClean="0">
                <a:solidFill>
                  <a:srgbClr val="FF0000"/>
                </a:solidFill>
              </a:rPr>
              <a:t> – spirituele dimensies en aandacht!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79512" y="46531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 2005                                   2010                                      2015                              2017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 nodig? Kwaliteitskader….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2327971"/>
            <a:ext cx="8100000" cy="4125365"/>
          </a:xfrm>
        </p:spPr>
        <p:txBody>
          <a:bodyPr/>
          <a:lstStyle/>
          <a:p>
            <a:r>
              <a:rPr lang="nl-NL" b="1" dirty="0" smtClean="0"/>
              <a:t>Verbetering van </a:t>
            </a:r>
            <a:r>
              <a:rPr lang="nl-NL" b="1" dirty="0" err="1" smtClean="0"/>
              <a:t>palliatieve</a:t>
            </a:r>
            <a:r>
              <a:rPr lang="nl-NL" b="1" dirty="0" smtClean="0"/>
              <a:t> zorg door: </a:t>
            </a:r>
          </a:p>
          <a:p>
            <a:pPr lvl="1"/>
            <a:r>
              <a:rPr lang="nl-NL" dirty="0" smtClean="0"/>
              <a:t>landelijk eenduidig beleid ter verbetering van de </a:t>
            </a:r>
            <a:r>
              <a:rPr lang="nl-NL" dirty="0" err="1" smtClean="0"/>
              <a:t>palliatieve</a:t>
            </a:r>
            <a:r>
              <a:rPr lang="nl-NL" dirty="0" smtClean="0"/>
              <a:t> zorg</a:t>
            </a:r>
          </a:p>
          <a:p>
            <a:pPr lvl="1"/>
            <a:r>
              <a:rPr lang="nl-NL" dirty="0" smtClean="0"/>
              <a:t>Wensen en zorgvragen van de patiënt en diens naasten op fysiek, psychologisch, sociaal en spiritueel gebied vormen het uitgangspunt voor de geboden zorg. </a:t>
            </a:r>
          </a:p>
          <a:p>
            <a:endParaRPr lang="nl-NL" dirty="0" smtClean="0"/>
          </a:p>
          <a:p>
            <a:r>
              <a:rPr lang="nl-NL" b="1" dirty="0" smtClean="0"/>
              <a:t>Vertrekpunt: </a:t>
            </a:r>
          </a:p>
          <a:p>
            <a:pPr lvl="1"/>
            <a:r>
              <a:rPr lang="nl-NL" dirty="0" smtClean="0"/>
              <a:t>Knelpuntenanalyse </a:t>
            </a:r>
            <a:r>
              <a:rPr lang="nl-NL" dirty="0" err="1" smtClean="0"/>
              <a:t>palliatieve</a:t>
            </a:r>
            <a:r>
              <a:rPr lang="nl-NL" dirty="0" smtClean="0"/>
              <a:t> zorg in de </a:t>
            </a:r>
            <a:r>
              <a:rPr lang="nl-NL" dirty="0" err="1" smtClean="0"/>
              <a:t>eerstelijn</a:t>
            </a:r>
            <a:endParaRPr lang="nl-NL" dirty="0" smtClean="0"/>
          </a:p>
          <a:p>
            <a:pPr lvl="1"/>
            <a:r>
              <a:rPr lang="nl-NL" dirty="0" smtClean="0"/>
              <a:t>Rapport Palliatieve zorg in Nederlandse ziekenhuizen</a:t>
            </a:r>
          </a:p>
          <a:p>
            <a:pPr lvl="1"/>
            <a:r>
              <a:rPr lang="nl-NL" dirty="0" smtClean="0"/>
              <a:t>zorgverleners en zorgverzekeraars hebben met dit kwaliteitskader gezamenlijk overeenstemming bereikt over wat kwalitatief goede </a:t>
            </a:r>
            <a:r>
              <a:rPr lang="nl-NL" dirty="0" err="1" smtClean="0"/>
              <a:t>palliatieve</a:t>
            </a:r>
            <a:r>
              <a:rPr lang="nl-NL" dirty="0" smtClean="0"/>
              <a:t> zorg is.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21506" name="AutoShape 2" descr="Afbeeldingsresultaat voor iknl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8" name="Picture 4" descr="Afbeeldingsresultaat voor iknl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483768" cy="857912"/>
          </a:xfrm>
          <a:prstGeom prst="rect">
            <a:avLst/>
          </a:prstGeom>
          <a:noFill/>
        </p:spPr>
      </p:pic>
      <p:pic>
        <p:nvPicPr>
          <p:cNvPr id="21510" name="Picture 6" descr="Afbeeldingsresultaat voor palliactie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98747"/>
            <a:ext cx="3538364" cy="75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639</Words>
  <Application>Microsoft Office PowerPoint</Application>
  <PresentationFormat>Diavoorstelling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Default Theme</vt:lpstr>
      <vt:lpstr>Dia 1</vt:lpstr>
      <vt:lpstr>Palliatieve zorg 2020</vt:lpstr>
      <vt:lpstr>Dia 3</vt:lpstr>
      <vt:lpstr>Motivatie en aanjagers van het Nationaal Programma: </vt:lpstr>
      <vt:lpstr>Wat is er nodig: structuur …..  </vt:lpstr>
      <vt:lpstr>  </vt:lpstr>
      <vt:lpstr>7 consortia Palliatieve zorg</vt:lpstr>
      <vt:lpstr>Wat is er nodig: processen (richtlijnen)….</vt:lpstr>
      <vt:lpstr>Wat is er nodig? Kwaliteitskader….</vt:lpstr>
      <vt:lpstr>De Essentie van het Kwaliteitskader: </vt:lpstr>
      <vt:lpstr>Kwaliteitskader: tot standkoming:</vt:lpstr>
      <vt:lpstr>Kwaliteitskader behoeft passende financiering!</vt:lpstr>
      <vt:lpstr>Kwaliteitskader: volgende stap….</vt:lpstr>
      <vt:lpstr>www.pallialine.nl</vt:lpstr>
      <vt:lpstr>Dia 15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Huidige situatie</dc:title>
  <dc:creator>Jackelien Barelds</dc:creator>
  <cp:lastModifiedBy>Vanderheijden</cp:lastModifiedBy>
  <cp:revision>140</cp:revision>
  <dcterms:created xsi:type="dcterms:W3CDTF">2017-05-23T09:07:34Z</dcterms:created>
  <dcterms:modified xsi:type="dcterms:W3CDTF">2019-01-18T07:42:26Z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-1344836861</vt:i4>
  </property>
  <property fmtid="{D5CDD505-2E9C-101B-9397-08002B2CF9AE}" pid="3" name="_NewReviewCycle">
    <vt:lpwstr/>
  </property>
  <property fmtid="{D5CDD505-2E9C-101B-9397-08002B2CF9AE}" pid="4" name="_EmailSubject">
    <vt:lpwstr>Accreditatie symposium 15 jarig jubileum Hospice Francinus de Wind</vt:lpwstr>
  </property>
  <property fmtid="{D5CDD505-2E9C-101B-9397-08002B2CF9AE}" pid="5" name="_AuthorEmail">
    <vt:lpwstr>Baukje@Hospicefdw.nl</vt:lpwstr>
  </property>
  <property fmtid="{D5CDD505-2E9C-101B-9397-08002B2CF9AE}" pid="6" name="_AuthorEmailDisplayName">
    <vt:lpwstr>Baukje Lijcklama à Nijeholt</vt:lpwstr>
  </property>
</Properties>
</file>