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7" r:id="rId1"/>
  </p:sldMasterIdLst>
  <p:notesMasterIdLst>
    <p:notesMasterId r:id="rId28"/>
  </p:notesMasterIdLst>
  <p:handoutMasterIdLst>
    <p:handoutMasterId r:id="rId29"/>
  </p:handoutMasterIdLst>
  <p:sldIdLst>
    <p:sldId id="301" r:id="rId2"/>
    <p:sldId id="300" r:id="rId3"/>
    <p:sldId id="262" r:id="rId4"/>
    <p:sldId id="260" r:id="rId5"/>
    <p:sldId id="263" r:id="rId6"/>
    <p:sldId id="265" r:id="rId7"/>
    <p:sldId id="280" r:id="rId8"/>
    <p:sldId id="285" r:id="rId9"/>
    <p:sldId id="286" r:id="rId10"/>
    <p:sldId id="279" r:id="rId11"/>
    <p:sldId id="287" r:id="rId12"/>
    <p:sldId id="281" r:id="rId13"/>
    <p:sldId id="282" r:id="rId14"/>
    <p:sldId id="283" r:id="rId15"/>
    <p:sldId id="284" r:id="rId16"/>
    <p:sldId id="290" r:id="rId17"/>
    <p:sldId id="292" r:id="rId18"/>
    <p:sldId id="293" r:id="rId19"/>
    <p:sldId id="270" r:id="rId20"/>
    <p:sldId id="269" r:id="rId21"/>
    <p:sldId id="295" r:id="rId22"/>
    <p:sldId id="299" r:id="rId23"/>
    <p:sldId id="296" r:id="rId24"/>
    <p:sldId id="298" r:id="rId25"/>
    <p:sldId id="297" r:id="rId26"/>
    <p:sldId id="288" r:id="rId27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31242-A592-4A8F-8A67-773766CE66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7569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76A2A-FD03-4909-948D-9B8B9AEB0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28177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76A2A-FD03-4909-948D-9B8B9AEB0CAE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642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76A2A-FD03-4909-948D-9B8B9AEB0CAE}" type="slidenum">
              <a:rPr lang="nl-NL" smtClean="0"/>
              <a:t>26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59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09 12 10 - Sjabloon presentatie GG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492375"/>
            <a:ext cx="7129463" cy="12969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altLang="nl-NL" noProof="0" smtClean="0"/>
              <a:t>Klik om de stijl te bewerken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49725"/>
            <a:ext cx="6400800" cy="148907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DA86B9-6AAF-A842-9670-9A67ADB75FC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247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6250"/>
            <a:ext cx="79914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73" name="Picture 9" descr="Stip uitroeptek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328468">
            <a:off x="7185025" y="2047875"/>
            <a:ext cx="1655763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21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70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4638" y="476250"/>
            <a:ext cx="1908175" cy="5257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00113" y="476250"/>
            <a:ext cx="5572125" cy="5257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1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29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740150" cy="41338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92663" y="1600200"/>
            <a:ext cx="3740150" cy="41338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04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8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46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73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24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22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09 12 10 - Sjabloon presentatie GGNe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476250"/>
            <a:ext cx="7632700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6327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245225"/>
            <a:ext cx="18351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649E606-D485-C74D-9D4F-2E4C7606D363}" type="datetimeFigureOut">
              <a:rPr lang="nl-NL" smtClean="0"/>
              <a:pPr/>
              <a:t>17-12-2015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8850" y="6245225"/>
            <a:ext cx="13779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D6535F-85DA-5F4A-A09A-D35C2A8CAF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462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 rot="10800000" flipV="1">
            <a:off x="1145406" y="4035995"/>
            <a:ext cx="7147720" cy="130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defTabSz="914400"/>
            <a:r>
              <a:rPr lang="nl-NL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Suïcidepreventie </a:t>
            </a:r>
            <a:endParaRPr lang="nl-NL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Tijdelijke aanduiding voor inhou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32736" y="824770"/>
            <a:ext cx="7632700" cy="246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70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619892"/>
            <a:ext cx="7891272" cy="583266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/>
              <a:t>Onthechting en BPS </a:t>
            </a:r>
            <a:br>
              <a:rPr lang="nl-NL" sz="2400" dirty="0" smtClean="0"/>
            </a:br>
            <a:r>
              <a:rPr lang="nl-NL" sz="2400" dirty="0" err="1" smtClean="0"/>
              <a:t>Gundersons</a:t>
            </a:r>
            <a:r>
              <a:rPr lang="nl-NL" sz="2400" dirty="0" smtClean="0"/>
              <a:t> affectieve constellatie BPS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357162"/>
            <a:ext cx="7772400" cy="4662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1600" i="1" dirty="0" smtClean="0"/>
              <a:t> </a:t>
            </a:r>
            <a:r>
              <a:rPr lang="nl-NL" sz="1600" i="1" dirty="0" err="1" smtClean="0"/>
              <a:t>If</a:t>
            </a:r>
            <a:r>
              <a:rPr lang="nl-NL" sz="1600" i="1" dirty="0" smtClean="0"/>
              <a:t> support </a:t>
            </a:r>
            <a:r>
              <a:rPr lang="nl-NL" sz="1600" i="1" dirty="0" err="1" smtClean="0"/>
              <a:t>by</a:t>
            </a:r>
            <a:r>
              <a:rPr lang="nl-NL" sz="1600" i="1" dirty="0" smtClean="0"/>
              <a:t> the </a:t>
            </a:r>
            <a:r>
              <a:rPr lang="nl-NL" sz="1600" i="1" dirty="0" err="1" smtClean="0"/>
              <a:t>other</a:t>
            </a:r>
            <a:r>
              <a:rPr lang="nl-NL" sz="1600" i="1" dirty="0" smtClean="0"/>
              <a:t> , holding (</a:t>
            </a:r>
            <a:r>
              <a:rPr lang="nl-NL" sz="1600" i="1" dirty="0" err="1" smtClean="0"/>
              <a:t>hospital</a:t>
            </a:r>
            <a:r>
              <a:rPr lang="nl-NL" sz="1600" i="1" dirty="0" smtClean="0"/>
              <a:t>, </a:t>
            </a:r>
            <a:r>
              <a:rPr lang="nl-NL" sz="1600" i="1" dirty="0" err="1" smtClean="0"/>
              <a:t>jail</a:t>
            </a:r>
            <a:r>
              <a:rPr lang="nl-NL" sz="1600" i="1" dirty="0" smtClean="0"/>
              <a:t>, </a:t>
            </a:r>
            <a:r>
              <a:rPr lang="nl-NL" sz="1600" i="1" dirty="0" err="1" smtClean="0"/>
              <a:t>rescue</a:t>
            </a:r>
            <a:r>
              <a:rPr lang="nl-NL" sz="1600" i="1" dirty="0" smtClean="0"/>
              <a:t>) :</a:t>
            </a:r>
          </a:p>
          <a:p>
            <a:pPr>
              <a:buNone/>
            </a:pPr>
            <a:r>
              <a:rPr lang="nl-NL" sz="1600" b="1" dirty="0" smtClean="0"/>
              <a:t> </a:t>
            </a:r>
            <a:r>
              <a:rPr lang="nl-NL" sz="1600" b="1" dirty="0" err="1" smtClean="0"/>
              <a:t>Connected</a:t>
            </a:r>
            <a:endParaRPr lang="nl-NL" sz="1600" b="1" dirty="0" smtClean="0"/>
          </a:p>
          <a:p>
            <a:pPr>
              <a:buNone/>
            </a:pPr>
            <a:r>
              <a:rPr lang="nl-NL" sz="1600" dirty="0" smtClean="0"/>
              <a:t> </a:t>
            </a:r>
            <a:r>
              <a:rPr lang="nl-NL" sz="1600" dirty="0" err="1" smtClean="0"/>
              <a:t>idealizing</a:t>
            </a:r>
            <a:r>
              <a:rPr lang="nl-NL" sz="1600" dirty="0" smtClean="0"/>
              <a:t>, </a:t>
            </a:r>
            <a:r>
              <a:rPr lang="nl-NL" sz="1600" dirty="0" err="1" smtClean="0"/>
              <a:t>dependent</a:t>
            </a:r>
            <a:r>
              <a:rPr lang="nl-NL" sz="1600" dirty="0" smtClean="0"/>
              <a:t>, </a:t>
            </a:r>
            <a:r>
              <a:rPr lang="nl-NL" sz="1600" dirty="0" err="1" smtClean="0"/>
              <a:t>rejection-sensitive</a:t>
            </a:r>
            <a:r>
              <a:rPr lang="nl-NL" sz="1600" dirty="0" smtClean="0"/>
              <a:t> </a:t>
            </a:r>
          </a:p>
          <a:p>
            <a:endParaRPr lang="nl-NL" sz="1600" dirty="0" smtClean="0"/>
          </a:p>
          <a:p>
            <a:pPr>
              <a:buNone/>
            </a:pPr>
            <a:r>
              <a:rPr lang="nl-NL" sz="1600" i="1" dirty="0" err="1" smtClean="0"/>
              <a:t>When</a:t>
            </a:r>
            <a:r>
              <a:rPr lang="nl-NL" sz="1600" i="1" dirty="0" smtClean="0"/>
              <a:t> </a:t>
            </a:r>
            <a:r>
              <a:rPr lang="nl-NL" sz="1600" i="1" dirty="0" err="1" smtClean="0"/>
              <a:t>Interpersonal</a:t>
            </a:r>
            <a:r>
              <a:rPr lang="nl-NL" sz="1600" i="1" dirty="0" smtClean="0"/>
              <a:t> Stress (</a:t>
            </a:r>
            <a:r>
              <a:rPr lang="nl-NL" sz="1600" i="1" dirty="0" err="1" smtClean="0"/>
              <a:t>perceived</a:t>
            </a:r>
            <a:r>
              <a:rPr lang="nl-NL" sz="1600" i="1" dirty="0" smtClean="0"/>
              <a:t> </a:t>
            </a:r>
            <a:r>
              <a:rPr lang="nl-NL" sz="1600" i="1" dirty="0" err="1" smtClean="0"/>
              <a:t>hostility</a:t>
            </a:r>
            <a:r>
              <a:rPr lang="nl-NL" sz="1600" i="1" dirty="0" smtClean="0"/>
              <a:t>, </a:t>
            </a:r>
            <a:r>
              <a:rPr lang="nl-NL" sz="1600" i="1" dirty="0" err="1" smtClean="0"/>
              <a:t>separation</a:t>
            </a:r>
            <a:r>
              <a:rPr lang="nl-NL" sz="1600" i="1" dirty="0" smtClean="0"/>
              <a:t>, </a:t>
            </a:r>
            <a:r>
              <a:rPr lang="nl-NL" sz="1600" i="1" dirty="0" err="1" smtClean="0"/>
              <a:t>criticism</a:t>
            </a:r>
            <a:r>
              <a:rPr lang="nl-NL" sz="1600" i="1" dirty="0" smtClean="0"/>
              <a:t>) </a:t>
            </a:r>
          </a:p>
          <a:p>
            <a:pPr>
              <a:buNone/>
            </a:pPr>
            <a:r>
              <a:rPr lang="nl-NL" sz="1600" b="1" dirty="0" err="1" smtClean="0"/>
              <a:t>Threatened</a:t>
            </a:r>
            <a:r>
              <a:rPr lang="nl-NL" sz="1600" b="1" dirty="0" smtClean="0"/>
              <a:t> </a:t>
            </a:r>
          </a:p>
          <a:p>
            <a:pPr>
              <a:buNone/>
            </a:pPr>
            <a:r>
              <a:rPr lang="nl-NL" sz="1600" dirty="0" err="1" smtClean="0"/>
              <a:t>devaluative</a:t>
            </a:r>
            <a:r>
              <a:rPr lang="nl-NL" sz="1600" dirty="0" smtClean="0"/>
              <a:t>, </a:t>
            </a:r>
            <a:r>
              <a:rPr lang="nl-NL" sz="1600" dirty="0" err="1" smtClean="0"/>
              <a:t>self-injurious</a:t>
            </a:r>
            <a:r>
              <a:rPr lang="nl-NL" sz="1600" dirty="0" smtClean="0"/>
              <a:t> </a:t>
            </a:r>
            <a:r>
              <a:rPr lang="nl-NL" sz="1600" dirty="0" err="1" smtClean="0"/>
              <a:t>angry</a:t>
            </a:r>
            <a:r>
              <a:rPr lang="nl-NL" sz="1600" dirty="0" smtClean="0"/>
              <a:t>, </a:t>
            </a:r>
            <a:r>
              <a:rPr lang="nl-NL" sz="1600" dirty="0" err="1" smtClean="0"/>
              <a:t>anxious</a:t>
            </a:r>
            <a:r>
              <a:rPr lang="nl-NL" sz="1600" dirty="0" smtClean="0"/>
              <a:t> </a:t>
            </a:r>
            <a:r>
              <a:rPr lang="nl-NL" sz="1600" dirty="0" err="1" smtClean="0"/>
              <a:t>help-seeking</a:t>
            </a:r>
            <a:r>
              <a:rPr lang="nl-NL" sz="1600" dirty="0" smtClean="0"/>
              <a:t> </a:t>
            </a:r>
          </a:p>
          <a:p>
            <a:endParaRPr lang="nl-NL" sz="1600" dirty="0" smtClean="0"/>
          </a:p>
          <a:p>
            <a:pPr>
              <a:buNone/>
            </a:pPr>
            <a:r>
              <a:rPr lang="nl-NL" sz="1600" i="1" dirty="0" err="1" smtClean="0"/>
              <a:t>If</a:t>
            </a:r>
            <a:r>
              <a:rPr lang="nl-NL" sz="1600" i="1" dirty="0" smtClean="0"/>
              <a:t> </a:t>
            </a:r>
            <a:r>
              <a:rPr lang="nl-NL" sz="1600" i="1" dirty="0" err="1" smtClean="0"/>
              <a:t>withdrawal</a:t>
            </a:r>
            <a:r>
              <a:rPr lang="nl-NL" sz="1600" i="1" dirty="0" smtClean="0"/>
              <a:t> </a:t>
            </a:r>
            <a:r>
              <a:rPr lang="nl-NL" sz="1600" i="1" dirty="0" err="1" smtClean="0"/>
              <a:t>by</a:t>
            </a:r>
            <a:r>
              <a:rPr lang="nl-NL" sz="1600" i="1" dirty="0" smtClean="0"/>
              <a:t> the </a:t>
            </a:r>
            <a:r>
              <a:rPr lang="nl-NL" sz="1600" i="1" dirty="0" err="1" smtClean="0"/>
              <a:t>other</a:t>
            </a:r>
            <a:r>
              <a:rPr lang="nl-NL" sz="1600" i="1" dirty="0" smtClean="0"/>
              <a:t> (</a:t>
            </a:r>
            <a:r>
              <a:rPr lang="nl-NL" sz="1600" i="1" dirty="0" err="1" smtClean="0"/>
              <a:t>physical</a:t>
            </a:r>
            <a:r>
              <a:rPr lang="nl-NL" sz="1600" i="1" dirty="0" smtClean="0"/>
              <a:t> </a:t>
            </a:r>
            <a:r>
              <a:rPr lang="nl-NL" sz="1600" i="1" dirty="0" err="1" smtClean="0"/>
              <a:t>or</a:t>
            </a:r>
            <a:r>
              <a:rPr lang="nl-NL" sz="1600" i="1" dirty="0" smtClean="0"/>
              <a:t> </a:t>
            </a:r>
            <a:r>
              <a:rPr lang="nl-NL" sz="1600" i="1" dirty="0" err="1" smtClean="0"/>
              <a:t>emotional</a:t>
            </a:r>
            <a:r>
              <a:rPr lang="nl-NL" sz="1600" i="1" dirty="0" smtClean="0"/>
              <a:t>) </a:t>
            </a:r>
          </a:p>
          <a:p>
            <a:pPr>
              <a:buNone/>
            </a:pPr>
            <a:r>
              <a:rPr lang="nl-NL" sz="1600" b="1" dirty="0" err="1" smtClean="0"/>
              <a:t>Aloneness</a:t>
            </a:r>
            <a:r>
              <a:rPr lang="nl-NL" sz="1600" b="1" dirty="0" smtClean="0"/>
              <a:t> </a:t>
            </a:r>
          </a:p>
          <a:p>
            <a:pPr>
              <a:buNone/>
            </a:pPr>
            <a:r>
              <a:rPr lang="nl-NL" sz="1600" dirty="0" err="1" smtClean="0"/>
              <a:t>dissociation</a:t>
            </a:r>
            <a:r>
              <a:rPr lang="nl-NL" sz="1600" dirty="0" smtClean="0"/>
              <a:t>, paranoia, </a:t>
            </a:r>
            <a:r>
              <a:rPr lang="nl-NL" sz="1600" dirty="0" err="1" smtClean="0"/>
              <a:t>impulsive</a:t>
            </a:r>
            <a:r>
              <a:rPr lang="nl-NL" sz="1600" dirty="0" smtClean="0"/>
              <a:t>, </a:t>
            </a:r>
            <a:r>
              <a:rPr lang="nl-NL" sz="1600" dirty="0" err="1" smtClean="0"/>
              <a:t>help-rejecting</a:t>
            </a:r>
            <a:r>
              <a:rPr lang="nl-NL" sz="1600" dirty="0" smtClean="0"/>
              <a:t> </a:t>
            </a:r>
          </a:p>
          <a:p>
            <a:pPr>
              <a:buNone/>
            </a:pPr>
            <a:endParaRPr lang="nl-NL" sz="1600" dirty="0"/>
          </a:p>
          <a:p>
            <a:pPr>
              <a:buNone/>
            </a:pPr>
            <a:r>
              <a:rPr lang="nl-NL" sz="1600" smtClean="0"/>
              <a:t>If </a:t>
            </a:r>
            <a:r>
              <a:rPr lang="nl-NL" sz="1600" dirty="0" err="1" smtClean="0"/>
              <a:t>other</a:t>
            </a:r>
            <a:r>
              <a:rPr lang="nl-NL" sz="1600" dirty="0" smtClean="0"/>
              <a:t> </a:t>
            </a:r>
            <a:r>
              <a:rPr lang="nl-NL" sz="1600" dirty="0" err="1" smtClean="0"/>
              <a:t>leaves</a:t>
            </a:r>
            <a:endParaRPr lang="nl-NL" sz="1600" dirty="0" smtClean="0"/>
          </a:p>
          <a:p>
            <a:pPr>
              <a:buNone/>
            </a:pPr>
            <a:r>
              <a:rPr lang="nl-NL" sz="1600" b="1" dirty="0" err="1" smtClean="0"/>
              <a:t>Despair</a:t>
            </a:r>
            <a:r>
              <a:rPr lang="nl-NL" sz="1600" b="1" dirty="0" smtClean="0"/>
              <a:t> </a:t>
            </a:r>
          </a:p>
          <a:p>
            <a:pPr>
              <a:buNone/>
            </a:pPr>
            <a:r>
              <a:rPr lang="nl-NL" sz="1600" dirty="0" err="1" smtClean="0"/>
              <a:t>suicidal</a:t>
            </a:r>
            <a:r>
              <a:rPr lang="nl-NL" sz="1600" dirty="0" smtClean="0"/>
              <a:t>, </a:t>
            </a:r>
            <a:r>
              <a:rPr lang="nl-NL" sz="1600" dirty="0" err="1" smtClean="0"/>
              <a:t>anhedonic</a:t>
            </a:r>
            <a:r>
              <a:rPr lang="nl-NL" sz="1600" dirty="0" smtClean="0"/>
              <a:t> </a:t>
            </a:r>
            <a:endParaRPr lang="nl-N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</a:t>
            </a:r>
          </a:p>
          <a:p>
            <a:pPr>
              <a:buNone/>
            </a:pPr>
            <a:endParaRPr lang="nl-NL" i="1" dirty="0" smtClean="0"/>
          </a:p>
          <a:p>
            <a:pPr>
              <a:buNone/>
            </a:pPr>
            <a:r>
              <a:rPr lang="nl-NL" i="1" dirty="0" smtClean="0"/>
              <a:t>    </a:t>
            </a:r>
            <a:r>
              <a:rPr lang="nl-NL" sz="2000" i="1" dirty="0" smtClean="0"/>
              <a:t>Onthechting</a:t>
            </a:r>
            <a:r>
              <a:rPr lang="nl-NL" sz="2000" dirty="0" smtClean="0"/>
              <a:t> is laatste fase suïcidaal proces:  </a:t>
            </a:r>
          </a:p>
          <a:p>
            <a:pPr>
              <a:buNone/>
            </a:pPr>
            <a:r>
              <a:rPr lang="nl-NL" sz="1800" smtClean="0"/>
              <a:t>                                </a:t>
            </a:r>
            <a:r>
              <a:rPr lang="nl-NL" sz="1800" b="1" smtClean="0"/>
              <a:t>“</a:t>
            </a:r>
            <a:r>
              <a:rPr lang="nl-NL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entrapment” 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i="1" dirty="0" smtClean="0"/>
          </a:p>
          <a:p>
            <a:pPr>
              <a:buNone/>
            </a:pPr>
            <a:r>
              <a:rPr lang="nl-NL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Entrapment</a:t>
            </a:r>
            <a:endParaRPr lang="nl-NL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Geen vertrouwen in toekomst</a:t>
            </a:r>
          </a:p>
          <a:p>
            <a:pPr>
              <a:buNone/>
            </a:pPr>
            <a:r>
              <a:rPr lang="nl-NL" sz="2000" dirty="0" smtClean="0"/>
              <a:t>Geen vertrouwen in zelf</a:t>
            </a:r>
          </a:p>
          <a:p>
            <a:pPr>
              <a:buNone/>
            </a:pPr>
            <a:r>
              <a:rPr lang="nl-NL" sz="2000" dirty="0" smtClean="0"/>
              <a:t>Geen vertrouwen in ander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De dood als troost: dit zal stoppen.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endParaRPr lang="nl-NL" sz="2400" smtClean="0"/>
          </a:p>
          <a:p>
            <a:pPr>
              <a:buClr>
                <a:srgbClr val="C00000"/>
              </a:buClr>
            </a:pPr>
            <a:endParaRPr lang="nl-NL" sz="2400"/>
          </a:p>
          <a:p>
            <a:pPr>
              <a:buClr>
                <a:srgbClr val="C00000"/>
              </a:buClr>
            </a:pPr>
            <a:r>
              <a:rPr lang="nl-NL" sz="2000" smtClean="0"/>
              <a:t>Suicide-ideatie </a:t>
            </a:r>
            <a:r>
              <a:rPr lang="nl-NL" sz="2000" dirty="0" smtClean="0"/>
              <a:t>biedt troost</a:t>
            </a:r>
          </a:p>
          <a:p>
            <a:pPr>
              <a:buClr>
                <a:srgbClr val="C00000"/>
              </a:buClr>
            </a:pPr>
            <a:r>
              <a:rPr lang="nl-NL" sz="2000" dirty="0" smtClean="0"/>
              <a:t>Het is een nooduitgang</a:t>
            </a:r>
          </a:p>
          <a:p>
            <a:pPr>
              <a:buClr>
                <a:srgbClr val="C00000"/>
              </a:buClr>
            </a:pPr>
            <a:r>
              <a:rPr lang="nl-NL" sz="2000" dirty="0" smtClean="0"/>
              <a:t>Maakt doorleven soms mogelijk</a:t>
            </a:r>
          </a:p>
          <a:p>
            <a:pPr>
              <a:buClr>
                <a:srgbClr val="C00000"/>
              </a:buClr>
            </a:pPr>
            <a:r>
              <a:rPr lang="nl-NL" sz="2000" dirty="0" smtClean="0"/>
              <a:t>Niemand geeft zomaar zijn nooduitgang op</a:t>
            </a:r>
          </a:p>
          <a:p>
            <a:pPr>
              <a:buClr>
                <a:srgbClr val="C00000"/>
              </a:buClr>
            </a:pPr>
            <a:r>
              <a:rPr lang="nl-NL" sz="2000" dirty="0" smtClean="0"/>
              <a:t>Is tegelijk uiterst risicovol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400" dirty="0" smtClean="0"/>
              <a:t>behandeling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i="1" dirty="0" smtClean="0"/>
              <a:t>                  </a:t>
            </a:r>
          </a:p>
          <a:p>
            <a:pPr>
              <a:buNone/>
            </a:pPr>
            <a:r>
              <a:rPr lang="nl-NL" b="1" i="1" smtClean="0"/>
              <a:t>                 </a:t>
            </a:r>
            <a:r>
              <a:rPr lang="nl-NL" sz="2400" b="1" i="1" smtClean="0"/>
              <a:t>Verbinden</a:t>
            </a:r>
            <a:r>
              <a:rPr lang="nl-NL" sz="2400" b="1" i="1" dirty="0" smtClean="0"/>
              <a:t>, hechten</a:t>
            </a:r>
          </a:p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sz="2000" dirty="0" smtClean="0"/>
              <a:t>“ik ben er niet om je nooduitgang te blokkeren”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smtClean="0"/>
              <a:t>   </a:t>
            </a:r>
            <a:r>
              <a:rPr lang="nl-NL" sz="2400" dirty="0" smtClean="0"/>
              <a:t>“maar om met jou een andere uitgang te vinden”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Acute en </a:t>
            </a:r>
            <a:r>
              <a:rPr lang="nl-NL" sz="3600" smtClean="0"/>
              <a:t>chronische suïcidaliteit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  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      </a:t>
            </a:r>
          </a:p>
          <a:p>
            <a:pPr>
              <a:buNone/>
            </a:pPr>
            <a:r>
              <a:rPr lang="nl-NL" smtClean="0"/>
              <a:t>        </a:t>
            </a:r>
            <a:r>
              <a:rPr lang="nl-NL" sz="2400" b="1" i="1" smtClean="0"/>
              <a:t>een </a:t>
            </a:r>
            <a:r>
              <a:rPr lang="nl-NL" sz="2400" b="1" i="1" dirty="0" smtClean="0"/>
              <a:t>belangrijk verschil in houding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856150" y="2277046"/>
            <a:ext cx="35619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Acute en chronische suïcidaliteit: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NL" sz="2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  <a:t/>
            </a:r>
            <a:br>
              <a:rPr lang="nl-NL" sz="2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</a:br>
            <a:r>
              <a:rPr lang="nl-NL" sz="2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  <a:t/>
            </a:r>
            <a:br>
              <a:rPr lang="nl-NL" sz="2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</a:br>
            <a:r>
              <a:rPr lang="nl-NL" sz="290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  <a:t/>
            </a:r>
            <a:br>
              <a:rPr lang="nl-NL" sz="290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</a:br>
            <a:r>
              <a:rPr lang="nl-NL" sz="2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  <a:t/>
            </a:r>
            <a:br>
              <a:rPr lang="nl-NL" sz="2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</a:br>
            <a:r>
              <a:rPr lang="nl-NL" sz="2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  <a:t/>
            </a:r>
            <a:br>
              <a:rPr lang="nl-NL" sz="2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</a:br>
            <a:endParaRPr lang="nl-NL" sz="2900" dirty="0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nl-NL" dirty="0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  <a:defRPr/>
            </a:pPr>
            <a:r>
              <a:rPr lang="nl-NL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  <a:t>              </a:t>
            </a:r>
            <a:endParaRPr lang="nl-NL" i="1" dirty="0" smtClean="0">
              <a:effectLst>
                <a:outerShdw blurRad="38100" dist="38100" dir="2700000" algn="tl">
                  <a:srgbClr val="0064E2"/>
                </a:outerShdw>
              </a:effectLst>
              <a:latin typeface="Verdana" charset="0"/>
              <a:ea typeface="ＭＳ Ｐゴシック" charset="-128"/>
              <a:cs typeface="ＭＳ Ｐゴシック" charset="-128"/>
            </a:endParaRPr>
          </a:p>
          <a:p>
            <a:pPr>
              <a:buNone/>
              <a:defRPr/>
            </a:pPr>
            <a:r>
              <a:rPr lang="nl-NL" i="1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>       </a:t>
            </a:r>
            <a:r>
              <a:rPr lang="nl-NL" sz="2400" i="1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Chronisch: geduld, reflectie </a:t>
            </a:r>
          </a:p>
          <a:p>
            <a:pPr>
              <a:buNone/>
              <a:defRPr/>
            </a:pPr>
            <a:r>
              <a:rPr lang="nl-NL" sz="2400" i="1" smtClean="0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         Acuut     : </a:t>
            </a:r>
            <a:r>
              <a:rPr lang="nl-NL" sz="2400" i="1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actie, p</a:t>
            </a:r>
            <a:r>
              <a:rPr lang="nl-NL" sz="2400" i="1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>rotectie</a:t>
            </a:r>
            <a:r>
              <a:rPr lang="nl-NL" i="1" dirty="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  <a:t>                                                               </a:t>
            </a:r>
            <a:endParaRPr lang="nl-NL" i="1" dirty="0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396" y="372979"/>
            <a:ext cx="8181633" cy="129844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  <a:t/>
            </a:r>
            <a:br>
              <a:rPr lang="en-US" sz="2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</a:b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Chronische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suïcidaliteit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: </a:t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</a:b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psychiatrisch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management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</a:br>
            <a:endParaRPr lang="nl-NL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200" dirty="0" smtClean="0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  <a:buNone/>
              <a:defRPr/>
            </a:pPr>
            <a:endParaRPr lang="en-US" sz="2000" smtClean="0">
              <a:effectLst>
                <a:outerShdw blurRad="38100" dist="38100" dir="2700000" algn="tl">
                  <a:srgbClr val="0064E2"/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  <a:buNone/>
              <a:defRPr/>
            </a:pPr>
            <a:endParaRPr lang="en-US" sz="2000">
              <a:effectLst>
                <a:outerShdw blurRad="38100" dist="38100" dir="2700000" algn="tl">
                  <a:srgbClr val="0064E2"/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Commitment</a:t>
            </a:r>
            <a:endParaRPr lang="en-US" sz="2000" dirty="0" smtClean="0">
              <a:effectLst>
                <a:outerShdw blurRad="38100" dist="38100" dir="2700000" algn="tl">
                  <a:srgbClr val="0064E2"/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Contract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Containment</a:t>
            </a:r>
            <a:endParaRPr lang="en-US" sz="2000" dirty="0">
              <a:effectLst>
                <a:outerShdw blurRad="38100" dist="38100" dir="2700000" algn="tl">
                  <a:srgbClr val="0064E2"/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Countertransference</a:t>
            </a:r>
            <a:endParaRPr lang="en-US" sz="2000" dirty="0">
              <a:effectLst>
                <a:outerShdw blurRad="38100" dist="38100" dir="2700000" algn="tl">
                  <a:srgbClr val="0064E2"/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Contextual understanding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Cooperation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Comprehensive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Concern</a:t>
            </a:r>
            <a:endParaRPr lang="nl-NL" sz="2000" dirty="0">
              <a:effectLst>
                <a:outerShdw blurRad="38100" dist="38100" dir="2700000" algn="tl">
                  <a:srgbClr val="0064E2"/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 </a:t>
            </a:r>
            <a:r>
              <a:rPr lang="nl-NL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endParaRPr lang="nl-NL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286000" y="269033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charset="2"/>
              <a:buNone/>
              <a:defRPr/>
            </a:pPr>
            <a:r>
              <a:rPr lang="nl-NL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Begrijpen in historische context</a:t>
            </a:r>
          </a:p>
          <a:p>
            <a:pPr>
              <a:buFont typeface="Wingdings" charset="2"/>
              <a:buNone/>
              <a:defRPr/>
            </a:pPr>
            <a:endParaRPr lang="nl-NL" sz="2000" dirty="0">
              <a:solidFill>
                <a:schemeClr val="accent4"/>
              </a:solidFill>
              <a:effectLst>
                <a:outerShdw blurRad="38100" dist="38100" dir="2700000" algn="tl">
                  <a:srgbClr val="0064E2"/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>
              <a:buFont typeface="Wingdings" charset="2"/>
              <a:buNone/>
              <a:defRPr/>
            </a:pPr>
            <a:r>
              <a:rPr lang="nl-NL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Begrijpen in actuele context</a:t>
            </a:r>
          </a:p>
          <a:p>
            <a:pPr>
              <a:buFont typeface="Wingdings" charset="2"/>
              <a:buNone/>
              <a:defRPr/>
            </a:pPr>
            <a:endParaRPr lang="nl-NL" sz="2000" dirty="0">
              <a:solidFill>
                <a:schemeClr val="accent4"/>
              </a:solidFill>
              <a:effectLst>
                <a:outerShdw blurRad="38100" dist="38100" dir="2700000" algn="tl">
                  <a:srgbClr val="0064E2"/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>
              <a:buFont typeface="Wingdings" charset="2"/>
              <a:buNone/>
              <a:defRPr/>
            </a:pPr>
            <a:r>
              <a:rPr lang="nl-NL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0064E2"/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Begrijpen in behandelcontext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Onthechting en suicidaliteit</a:t>
            </a:r>
            <a:endParaRPr lang="nl-NL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800" b="1"/>
              <a:t>Training suïcide en suïcideprevent</a:t>
            </a:r>
          </a:p>
          <a:p>
            <a:pPr marL="0" indent="0" algn="ctr">
              <a:buNone/>
            </a:pPr>
            <a:endParaRPr lang="nl-NL" sz="2000" b="1" smtClean="0"/>
          </a:p>
          <a:p>
            <a:pPr marL="0" indent="0">
              <a:buNone/>
            </a:pPr>
            <a:r>
              <a:rPr lang="nl-NL" sz="2000" b="1" u="sng" smtClean="0"/>
              <a:t>Trainers</a:t>
            </a:r>
            <a:r>
              <a:rPr lang="nl-NL" sz="2000" b="1"/>
              <a:t>:</a:t>
            </a:r>
            <a:endParaRPr lang="nl-NL" sz="2000"/>
          </a:p>
          <a:p>
            <a:pPr marL="0" indent="0">
              <a:buNone/>
            </a:pPr>
            <a:endParaRPr lang="nl-NL" sz="2000" b="1" smtClean="0"/>
          </a:p>
          <a:p>
            <a:pPr marL="0" indent="0">
              <a:buNone/>
            </a:pPr>
            <a:r>
              <a:rPr lang="nl-NL" sz="2000" b="1" smtClean="0"/>
              <a:t>Bert </a:t>
            </a:r>
            <a:r>
              <a:rPr lang="nl-NL" sz="2000" b="1"/>
              <a:t>van Luijn</a:t>
            </a:r>
            <a:r>
              <a:rPr lang="nl-NL" sz="2000"/>
              <a:t>, klinisch </a:t>
            </a:r>
            <a:r>
              <a:rPr lang="nl-NL" sz="2000" smtClean="0"/>
              <a:t>psycholoog-systeemtherapeut GGNet</a:t>
            </a:r>
            <a:endParaRPr lang="nl-NL" sz="2000"/>
          </a:p>
          <a:p>
            <a:pPr marL="0" indent="0">
              <a:buNone/>
            </a:pPr>
            <a:endParaRPr lang="nl-NL" sz="2000" b="1" smtClean="0"/>
          </a:p>
          <a:p>
            <a:pPr marL="0" indent="0">
              <a:buNone/>
            </a:pPr>
            <a:r>
              <a:rPr lang="nl-NL" sz="2000" b="1" smtClean="0"/>
              <a:t>Ria </a:t>
            </a:r>
            <a:r>
              <a:rPr lang="nl-NL" sz="2000" b="1"/>
              <a:t>Groen</a:t>
            </a:r>
            <a:r>
              <a:rPr lang="nl-NL" sz="2000"/>
              <a:t>, klinisch psycholoog- psychotherapeut GGNet</a:t>
            </a:r>
          </a:p>
          <a:p>
            <a:pPr marL="0" indent="0">
              <a:buNone/>
            </a:pPr>
            <a:endParaRPr lang="nl-NL" sz="2000" b="1" smtClean="0"/>
          </a:p>
          <a:p>
            <a:pPr marL="0" indent="0">
              <a:buNone/>
            </a:pPr>
            <a:r>
              <a:rPr lang="nl-NL" sz="2000" b="1" smtClean="0"/>
              <a:t>Arnold </a:t>
            </a:r>
            <a:r>
              <a:rPr lang="nl-NL" sz="2000" b="1"/>
              <a:t>Slinkman</a:t>
            </a:r>
            <a:r>
              <a:rPr lang="nl-NL" sz="2000"/>
              <a:t>, </a:t>
            </a:r>
            <a:r>
              <a:rPr lang="nl-NL" sz="2000" smtClean="0"/>
              <a:t>Crisisinterventor- </a:t>
            </a:r>
            <a:r>
              <a:rPr lang="nl-NL" sz="2000"/>
              <a:t>Sociaal </a:t>
            </a:r>
            <a:r>
              <a:rPr lang="nl-NL" sz="2000" smtClean="0"/>
              <a:t>Psychiatrisch Ver-                                pleegkundige </a:t>
            </a:r>
            <a:r>
              <a:rPr lang="nl-NL" sz="2000"/>
              <a:t>GGNet</a:t>
            </a:r>
          </a:p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1493006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589935"/>
            <a:ext cx="7551174" cy="688259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nl-NL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Containment</a:t>
            </a:r>
            <a:endParaRPr lang="nl-NL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>  </a:t>
            </a:r>
            <a:r>
              <a:rPr lang="en-US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Het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vermogen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van de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therapeut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om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de </a:t>
            </a:r>
            <a:endParaRPr lang="en-US" sz="2000" smtClean="0"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0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   intense 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affect van de patient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te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absorberen</a:t>
            </a:r>
            <a:r>
              <a:rPr lang="en-US" sz="20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, </a:t>
            </a:r>
            <a:endParaRPr lang="en-US" sz="2000" smtClean="0"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0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   niet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onmiddellijk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tot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actie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over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te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gaan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200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maar</a:t>
            </a:r>
            <a:r>
              <a:rPr lang="en-US" sz="20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endParaRPr lang="en-US" sz="2000" smtClean="0"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0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   een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atmosfeer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van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betrokkenheid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en </a:t>
            </a:r>
            <a:endParaRPr lang="en-US" sz="2000" smtClean="0"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0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   nieuwsgierigheid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te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behouden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zonder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moreel</a:t>
            </a:r>
            <a:r>
              <a:rPr lang="en-US" sz="20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endParaRPr lang="en-US" sz="2000" smtClean="0"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0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   oordeel</a:t>
            </a:r>
            <a:r>
              <a:rPr lang="en-US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dirty="0">
              <a:effectLst>
                <a:outerShdw blurRad="38100" dist="38100" dir="2700000" algn="tl">
                  <a:srgbClr val="0064E2"/>
                </a:outerShdw>
              </a:effectLst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defRPr/>
            </a:pPr>
            <a:endParaRPr lang="nl-NL" i="1" dirty="0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</a:b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Countertransference</a:t>
            </a:r>
            <a:endParaRPr lang="nl-NL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" charset="2"/>
              <a:buNone/>
              <a:defRPr/>
            </a:pPr>
            <a:r>
              <a:rPr lang="nl-NL" sz="2000" b="1" dirty="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Irritatie, agressie, onmacht</a:t>
            </a:r>
          </a:p>
          <a:p>
            <a:pPr eaLnBrk="1" hangingPunct="1">
              <a:buFont typeface="Wingdings" charset="2"/>
              <a:buNone/>
              <a:defRPr/>
            </a:pPr>
            <a:endParaRPr lang="nl-NL" sz="2000" dirty="0" smtClean="0"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" charset="2"/>
              <a:buNone/>
              <a:defRPr/>
            </a:pPr>
            <a:r>
              <a:rPr lang="nl-NL" sz="2000" dirty="0" smtClean="0">
                <a:latin typeface="Verdana" charset="0"/>
                <a:ea typeface="ＭＳ Ｐゴシック" charset="-128"/>
                <a:cs typeface="ＭＳ Ｐゴシック" charset="-128"/>
              </a:rPr>
              <a:t>. </a:t>
            </a:r>
            <a:r>
              <a:rPr lang="nl-NL" sz="18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Repression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: verveling, gebrek interesse</a:t>
            </a:r>
            <a:r>
              <a:rPr lang="nl-NL" sz="18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, </a:t>
            </a: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dagdromen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nl-NL" sz="18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tijdens 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sessie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. Turning </a:t>
            </a:r>
            <a:r>
              <a:rPr lang="nl-NL" sz="18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against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the </a:t>
            </a:r>
            <a:r>
              <a:rPr lang="nl-NL" sz="18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self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: twijfelen aan jezelf</a:t>
            </a:r>
            <a:r>
              <a:rPr lang="nl-NL" sz="18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, </a:t>
            </a: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je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nl-NL" sz="18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competentie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, zeer zelfkritisch, onderwerping </a:t>
            </a:r>
            <a:r>
              <a:rPr lang="nl-NL" sz="18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aan </a:t>
            </a: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de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nl-NL" sz="18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patiënt</a:t>
            </a:r>
            <a:endParaRPr lang="nl-NL" sz="1800" dirty="0"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" charset="2"/>
              <a:buNone/>
              <a:defRPr/>
            </a:pP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. Reaction </a:t>
            </a:r>
            <a:r>
              <a:rPr lang="nl-NL" sz="18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formation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: </a:t>
            </a:r>
            <a:r>
              <a:rPr lang="nl-NL" sz="18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overdreven </a:t>
            </a: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behulpzaam,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nl-NL" sz="18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reddingsfantasieen 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en niet realistische interventies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. Projection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: angst dat de patiënt zich zal </a:t>
            </a:r>
            <a:r>
              <a:rPr lang="nl-NL" sz="18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suicideren</a:t>
            </a:r>
            <a:endParaRPr lang="nl-NL" sz="1800" dirty="0"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" charset="2"/>
              <a:buNone/>
              <a:defRPr/>
            </a:pP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. Denial 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of </a:t>
            </a:r>
            <a:r>
              <a:rPr lang="nl-NL" sz="18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reality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: informatie negeren, rationaliseren van </a:t>
            </a:r>
            <a:r>
              <a:rPr lang="nl-NL" sz="18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haat </a:t>
            </a: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en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nl-NL" sz="180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nl-NL" sz="18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patiënt </a:t>
            </a:r>
            <a:r>
              <a:rPr lang="nl-NL" sz="18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ontslaan of verwijzen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09600" indent="-609600" eaLnBrk="1" hangingPunct="1">
              <a:defRPr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Concern</a:t>
            </a:r>
            <a:endParaRPr lang="nl-NL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0064E2"/>
                </a:outerShdw>
              </a:effectLst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609600" indent="-609600"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0064E2"/>
                </a:outerShdw>
              </a:effectLst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609600" indent="-609600">
              <a:buNone/>
              <a:defRPr/>
            </a:pPr>
            <a:r>
              <a:rPr lang="en-US" sz="2400" dirty="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Acute op </a:t>
            </a:r>
            <a:r>
              <a:rPr lang="en-US" sz="2400" dirty="0" err="1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chronische</a:t>
            </a:r>
            <a:r>
              <a:rPr lang="en-US" sz="2400" dirty="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 err="1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suïcidaliteit</a:t>
            </a:r>
            <a:r>
              <a:rPr lang="en-US" sz="2400" dirty="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: </a:t>
            </a:r>
            <a:r>
              <a:rPr lang="en-US" sz="2400" dirty="0" err="1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actie</a:t>
            </a:r>
            <a:r>
              <a:rPr lang="en-US" sz="2400" dirty="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        </a:t>
            </a:r>
          </a:p>
          <a:p>
            <a:pPr marL="609600" indent="-609600">
              <a:buNone/>
              <a:defRPr/>
            </a:pPr>
            <a:endParaRPr lang="en-US" sz="2800" dirty="0" smtClean="0"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marL="609600" indent="-609600">
              <a:buNone/>
              <a:defRPr/>
            </a:pPr>
            <a:r>
              <a:rPr lang="en-US" sz="2800" b="1" i="1" dirty="0" smtClean="0">
                <a:latin typeface="Verdana" charset="0"/>
                <a:ea typeface="ＭＳ Ｐゴシック" charset="-128"/>
                <a:cs typeface="ＭＳ Ｐゴシック" charset="-128"/>
              </a:rPr>
              <a:t>                       </a:t>
            </a:r>
            <a:r>
              <a:rPr lang="en-US" sz="2400" b="1" i="1" dirty="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“ANDERS</a:t>
            </a:r>
            <a:r>
              <a:rPr lang="en-US" sz="2400" dirty="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”           </a:t>
            </a:r>
          </a:p>
          <a:p>
            <a:pPr marL="609600" indent="-609600"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 </a:t>
            </a:r>
            <a:r>
              <a:rPr lang="nl-NL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vervolg</a:t>
            </a:r>
            <a:endParaRPr lang="nl-NL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i="1" dirty="0" smtClean="0"/>
          </a:p>
          <a:p>
            <a:endParaRPr lang="nl-NL" b="1" i="1" dirty="0" smtClean="0"/>
          </a:p>
          <a:p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900112" y="1399876"/>
            <a:ext cx="763270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sz="2400" b="1" i="1" dirty="0" smtClean="0"/>
          </a:p>
          <a:p>
            <a:pPr>
              <a:buNone/>
            </a:pPr>
            <a:endParaRPr lang="nl-NL" sz="2400" b="1" i="1" dirty="0" smtClean="0"/>
          </a:p>
          <a:p>
            <a:pPr>
              <a:buNone/>
            </a:pPr>
            <a:r>
              <a:rPr lang="nl-NL" sz="2000" b="1" i="1" dirty="0" smtClean="0"/>
              <a:t>Andere</a:t>
            </a:r>
            <a:r>
              <a:rPr lang="nl-NL" sz="2000" i="1" dirty="0" smtClean="0"/>
              <a:t> stoornis</a:t>
            </a:r>
          </a:p>
          <a:p>
            <a:pPr>
              <a:buNone/>
            </a:pPr>
            <a:r>
              <a:rPr lang="nl-NL" sz="2000" b="1" i="1" dirty="0" smtClean="0"/>
              <a:t>Andere </a:t>
            </a:r>
            <a:r>
              <a:rPr lang="nl-NL" sz="2000" i="1" dirty="0" smtClean="0"/>
              <a:t>gebeurtenis</a:t>
            </a:r>
          </a:p>
          <a:p>
            <a:pPr>
              <a:buNone/>
            </a:pPr>
            <a:r>
              <a:rPr lang="nl-NL" sz="2000" b="1" i="1" dirty="0" smtClean="0"/>
              <a:t>Andere</a:t>
            </a:r>
            <a:r>
              <a:rPr lang="nl-NL" sz="2000" i="1" dirty="0" smtClean="0"/>
              <a:t> werkrelatie : </a:t>
            </a:r>
            <a:r>
              <a:rPr lang="nl-NL" sz="2000" i="1" dirty="0" err="1" smtClean="0"/>
              <a:t>cave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Pretend</a:t>
            </a:r>
            <a:r>
              <a:rPr lang="nl-NL" sz="2000" i="1" dirty="0" smtClean="0"/>
              <a:t> Mode</a:t>
            </a:r>
          </a:p>
          <a:p>
            <a:pPr>
              <a:buNone/>
            </a:pPr>
            <a:r>
              <a:rPr lang="nl-NL" sz="2000" b="1" i="1" dirty="0" smtClean="0"/>
              <a:t>Andere</a:t>
            </a:r>
            <a:r>
              <a:rPr lang="nl-NL" sz="2000" i="1" dirty="0" smtClean="0"/>
              <a:t> hupverlener</a:t>
            </a:r>
          </a:p>
          <a:p>
            <a:pPr>
              <a:buNone/>
            </a:pPr>
            <a:r>
              <a:rPr lang="nl-NL" sz="2000" b="1" i="1" dirty="0" smtClean="0"/>
              <a:t>Anders, niet pluis gevoel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xfrm>
            <a:off x="900112" y="712268"/>
            <a:ext cx="7936039" cy="9935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-128"/>
                <a:cs typeface="ＭＳ Ｐゴシック" charset="-128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>Comprehensive</a:t>
            </a:r>
            <a:r>
              <a:rPr lang="nl-NL" sz="3200" i="1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nl-NL" sz="4300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nl-NL" sz="4300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</a:br>
            <a:endParaRPr lang="nl-NL" sz="4300" dirty="0">
              <a:solidFill>
                <a:srgbClr val="C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 bwMode="auto">
          <a:noFill/>
        </p:spPr>
        <p:txBody>
          <a:bodyPr>
            <a:normAutofit/>
          </a:bodyPr>
          <a:lstStyle/>
          <a:p>
            <a:pPr>
              <a:buFont typeface="Wingdings" charset="2"/>
              <a:buNone/>
            </a:pPr>
            <a:endParaRPr lang="nl-NL" dirty="0" smtClean="0">
              <a:effectLst/>
              <a:ea typeface="ＭＳ Ｐゴシック" charset="-128"/>
              <a:cs typeface="ＭＳ Ｐゴシック" charset="-128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2000" smtClean="0">
                <a:effectLst/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Psychotherapie </a:t>
            </a:r>
            <a:r>
              <a:rPr lang="nl-NL" sz="2000" dirty="0" smtClean="0">
                <a:effectLst/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(</a:t>
            </a:r>
            <a:r>
              <a:rPr lang="nl-NL" sz="2000" dirty="0" err="1" smtClean="0">
                <a:effectLst/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limited</a:t>
            </a:r>
            <a:r>
              <a:rPr lang="nl-NL" sz="2000" dirty="0" smtClean="0">
                <a:effectLst/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nl-NL" sz="2000" dirty="0" err="1" smtClean="0">
                <a:effectLst/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reparenting</a:t>
            </a:r>
            <a:r>
              <a:rPr lang="nl-NL" sz="2000" dirty="0" smtClean="0">
                <a:effectLst/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)</a:t>
            </a: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2000" smtClean="0">
                <a:effectLst/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Vaardigheden</a:t>
            </a:r>
            <a:endParaRPr lang="nl-NL" sz="2000" dirty="0">
              <a:effectLst/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2000" smtClean="0">
                <a:effectLst/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Farmacotherapie</a:t>
            </a:r>
            <a:endParaRPr lang="nl-NL" sz="2000" dirty="0">
              <a:effectLst/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2000" smtClean="0">
                <a:effectLst/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Begeleiding</a:t>
            </a:r>
            <a:endParaRPr lang="nl-NL" sz="2000" dirty="0" smtClean="0">
              <a:effectLst/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Rehabilitatie</a:t>
            </a:r>
            <a:endParaRPr lang="nl-NL" sz="2000" dirty="0" smtClean="0">
              <a:effectLst/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2000" smtClean="0">
                <a:effectLst/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Opname</a:t>
            </a:r>
            <a:endParaRPr lang="nl-NL" sz="2000" dirty="0">
              <a:effectLst/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NL" sz="24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/>
            </a:r>
            <a:br>
              <a:rPr lang="nl-NL" sz="24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Cooperation</a:t>
            </a:r>
            <a:r>
              <a:rPr lang="nl-NL" sz="2400" i="1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> </a:t>
            </a:r>
            <a:r>
              <a:rPr lang="nl-NL" sz="2400" dirty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/>
            </a:r>
            <a:br>
              <a:rPr lang="nl-NL" sz="2400" dirty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</a:br>
            <a:endParaRPr lang="nl-NL" sz="2400" dirty="0">
              <a:effectLst>
                <a:outerShdw blurRad="38100" dist="38100" dir="2700000" algn="tl">
                  <a:srgbClr val="0064E2"/>
                </a:outerShdw>
              </a:effectLst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nl-NL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> </a:t>
            </a:r>
            <a:r>
              <a:rPr lang="nl-NL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samenwerken </a:t>
            </a:r>
            <a:r>
              <a:rPr lang="nl-NL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in </a:t>
            </a:r>
            <a:r>
              <a:rPr lang="nl-NL" sz="2000" dirty="0" err="1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split-treatment</a:t>
            </a:r>
            <a:r>
              <a:rPr lang="nl-NL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nl-NL" sz="2000" dirty="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constructie, FACT:</a:t>
            </a:r>
            <a:endParaRPr lang="nl-NL" sz="2000" dirty="0"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nl-NL" sz="2000" dirty="0"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nl-NL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twee </a:t>
            </a:r>
            <a:r>
              <a:rPr lang="nl-NL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relatief onafhankelijke modules of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nl-NL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hulpverleners</a:t>
            </a:r>
            <a:endParaRPr lang="nl-NL" sz="2000" dirty="0">
              <a:latin typeface="Trebuchet MS" panose="020B0603020202020204" pitchFamily="34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nl-NL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combinatie </a:t>
            </a:r>
            <a:r>
              <a:rPr lang="nl-NL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van grensstelling en steun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nl-NL" sz="2000" smtClean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voorkomt </a:t>
            </a:r>
            <a:r>
              <a:rPr lang="nl-NL" sz="2000" dirty="0">
                <a:latin typeface="Trebuchet MS" panose="020B0603020202020204" pitchFamily="34" charset="0"/>
                <a:ea typeface="ＭＳ Ｐゴシック" charset="-128"/>
                <a:cs typeface="ＭＳ Ｐゴシック" charset="-128"/>
              </a:rPr>
              <a:t>drop-out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nl-NL" sz="2000" dirty="0">
              <a:effectLst>
                <a:outerShdw blurRad="38100" dist="38100" dir="2700000" algn="tl">
                  <a:srgbClr val="0064E2"/>
                </a:outerShdw>
              </a:effectLst>
              <a:latin typeface="Verdana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nl-NL" sz="2000" dirty="0" smtClean="0">
                <a:effectLst>
                  <a:outerShdw blurRad="38100" dist="38100" dir="2700000" algn="tl">
                    <a:srgbClr val="0064E2"/>
                  </a:outerShdw>
                </a:effectLst>
                <a:latin typeface="Verdana" charset="0"/>
                <a:ea typeface="ＭＳ Ｐゴシック" charset="-128"/>
                <a:cs typeface="ＭＳ Ｐゴシック" charset="-128"/>
              </a:rPr>
              <a:t> </a:t>
            </a:r>
            <a:endParaRPr lang="nl-NL" sz="2000" dirty="0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b="1" i="1" dirty="0" smtClean="0"/>
          </a:p>
          <a:p>
            <a:pPr>
              <a:buNone/>
            </a:pPr>
            <a:endParaRPr lang="nl-NL" b="1" i="1" dirty="0" smtClean="0"/>
          </a:p>
          <a:p>
            <a:pPr>
              <a:buNone/>
            </a:pPr>
            <a:r>
              <a:rPr lang="nl-NL" sz="4400" b="1" i="1" smtClean="0"/>
              <a:t>              </a:t>
            </a:r>
            <a:r>
              <a:rPr lang="nl-NL" sz="44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Cees Closed</a:t>
            </a:r>
            <a:endParaRPr lang="nl-NL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632700" cy="1237047"/>
          </a:xfrm>
        </p:spPr>
        <p:txBody>
          <a:bodyPr/>
          <a:lstStyle/>
          <a:p>
            <a:r>
              <a:rPr lang="nl-NL" i="1" smtClean="0">
                <a:solidFill>
                  <a:srgbClr val="FF0000"/>
                </a:solidFill>
              </a:rPr>
              <a:t/>
            </a:r>
            <a:br>
              <a:rPr lang="nl-NL" i="1" smtClean="0">
                <a:solidFill>
                  <a:srgbClr val="FF0000"/>
                </a:solidFill>
              </a:rPr>
            </a:br>
            <a:r>
              <a:rPr lang="nl-NL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“Onthechting” </a:t>
            </a:r>
            <a:r>
              <a:rPr lang="nl-NL" i="1">
                <a:solidFill>
                  <a:srgbClr val="FF0000"/>
                </a:solidFill>
              </a:rPr>
              <a:t/>
            </a:r>
            <a:br>
              <a:rPr lang="nl-NL" i="1">
                <a:solidFill>
                  <a:srgbClr val="FF0000"/>
                </a:solidFill>
              </a:rPr>
            </a:br>
            <a:endParaRPr lang="nl-NL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1527048"/>
            <a:ext cx="7854375" cy="4572000"/>
          </a:xfrm>
        </p:spPr>
        <p:txBody>
          <a:bodyPr/>
          <a:lstStyle/>
          <a:p>
            <a:pPr>
              <a:buNone/>
            </a:pPr>
            <a:endParaRPr lang="nl-NL" sz="2000" dirty="0" smtClean="0"/>
          </a:p>
          <a:p>
            <a:pPr algn="ctr">
              <a:buNone/>
            </a:pPr>
            <a:r>
              <a:rPr lang="nl-NL" sz="2000" dirty="0" smtClean="0"/>
              <a:t>      fenomeen bij ernstige, chronische suïcidaliteit</a:t>
            </a:r>
          </a:p>
          <a:p>
            <a:pPr algn="ctr">
              <a:buNone/>
            </a:pPr>
            <a:endParaRPr lang="nl-NL" sz="2000" i="1" dirty="0" smtClean="0"/>
          </a:p>
          <a:p>
            <a:pPr>
              <a:buClr>
                <a:srgbClr val="C00000"/>
              </a:buClr>
            </a:pPr>
            <a:r>
              <a:rPr lang="nl-NL" sz="2000" dirty="0" smtClean="0"/>
              <a:t>als bron, objectrelaties</a:t>
            </a:r>
          </a:p>
          <a:p>
            <a:pPr>
              <a:buClr>
                <a:srgbClr val="C00000"/>
              </a:buClr>
            </a:pPr>
            <a:r>
              <a:rPr lang="nl-NL" sz="2000" dirty="0" smtClean="0"/>
              <a:t>als coping</a:t>
            </a:r>
          </a:p>
          <a:p>
            <a:pPr>
              <a:buClr>
                <a:srgbClr val="C00000"/>
              </a:buClr>
            </a:pPr>
            <a:r>
              <a:rPr lang="nl-NL" sz="2000" dirty="0" smtClean="0"/>
              <a:t>in partnerrelatie</a:t>
            </a:r>
          </a:p>
          <a:p>
            <a:pPr>
              <a:buClr>
                <a:srgbClr val="C00000"/>
              </a:buClr>
            </a:pPr>
            <a:r>
              <a:rPr lang="nl-NL" sz="2000" dirty="0" smtClean="0"/>
              <a:t>in proces van </a:t>
            </a:r>
            <a:r>
              <a:rPr lang="nl-NL" sz="2000" dirty="0" err="1" smtClean="0"/>
              <a:t>entrapment</a:t>
            </a:r>
            <a:endParaRPr lang="nl-NL" sz="2000" dirty="0" smtClean="0"/>
          </a:p>
          <a:p>
            <a:pPr>
              <a:buClr>
                <a:srgbClr val="C00000"/>
              </a:buClr>
            </a:pPr>
            <a:r>
              <a:rPr lang="nl-NL" sz="2000" dirty="0" smtClean="0"/>
              <a:t>als verklaring van suïcidaliteit bij BPS</a:t>
            </a:r>
            <a:endParaRPr lang="nl-N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000" dirty="0" smtClean="0"/>
              <a:t>CASE</a:t>
            </a:r>
          </a:p>
          <a:p>
            <a:pPr>
              <a:buNone/>
            </a:pPr>
            <a:r>
              <a:rPr lang="nl-NL" sz="2000" dirty="0" err="1" smtClean="0"/>
              <a:t>Chronological</a:t>
            </a:r>
            <a:r>
              <a:rPr lang="nl-NL" sz="2000" dirty="0" smtClean="0"/>
              <a:t> </a:t>
            </a:r>
            <a:r>
              <a:rPr lang="nl-NL" sz="2000" dirty="0" err="1" smtClean="0"/>
              <a:t>Assessment</a:t>
            </a:r>
            <a:r>
              <a:rPr lang="nl-NL" sz="2000" dirty="0" smtClean="0"/>
              <a:t> of </a:t>
            </a:r>
            <a:r>
              <a:rPr lang="nl-NL" sz="2000" dirty="0" err="1"/>
              <a:t>S</a:t>
            </a:r>
            <a:r>
              <a:rPr lang="nl-NL" sz="2000" dirty="0" err="1" smtClean="0"/>
              <a:t>uicidal</a:t>
            </a:r>
            <a:r>
              <a:rPr lang="nl-NL" sz="2000" dirty="0" smtClean="0"/>
              <a:t> </a:t>
            </a:r>
            <a:r>
              <a:rPr lang="nl-NL" sz="2000" dirty="0" err="1"/>
              <a:t>E</a:t>
            </a:r>
            <a:r>
              <a:rPr lang="nl-NL" sz="2000" dirty="0" err="1" smtClean="0"/>
              <a:t>vents</a:t>
            </a:r>
            <a:endParaRPr lang="nl-NL" sz="2000" dirty="0"/>
          </a:p>
        </p:txBody>
      </p:sp>
      <p:grpSp>
        <p:nvGrpSpPr>
          <p:cNvPr id="4" name="Groep 5"/>
          <p:cNvGrpSpPr>
            <a:grpSpLocks/>
          </p:cNvGrpSpPr>
          <p:nvPr/>
        </p:nvGrpSpPr>
        <p:grpSpPr bwMode="auto">
          <a:xfrm>
            <a:off x="1189038" y="2890069"/>
            <a:ext cx="7070806" cy="2735262"/>
            <a:chOff x="755576" y="3356992"/>
            <a:chExt cx="6408712" cy="1368152"/>
          </a:xfrm>
        </p:grpSpPr>
        <p:sp>
          <p:nvSpPr>
            <p:cNvPr id="5" name="Rechthoek 4"/>
            <p:cNvSpPr/>
            <p:nvPr/>
          </p:nvSpPr>
          <p:spPr>
            <a:xfrm>
              <a:off x="755576" y="3356992"/>
              <a:ext cx="1440290" cy="13681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nl-NL" sz="1400" dirty="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endParaRPr lang="nl-NL" sz="1400" dirty="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r>
                <a:rPr lang="nl-NL" sz="1400" dirty="0">
                  <a:solidFill>
                    <a:srgbClr val="10253F"/>
                  </a:solidFill>
                  <a:latin typeface="Trebuchet MS" panose="020B0603020202020204" pitchFamily="34" charset="0"/>
                  <a:ea typeface="Verdana" charset="0"/>
                  <a:cs typeface="Verdana" charset="0"/>
                </a:rPr>
                <a:t>Ruimere voorgeschiedenis</a:t>
              </a:r>
            </a:p>
            <a:p>
              <a:pPr algn="ctr"/>
              <a:endParaRPr lang="nl-NL" sz="1400" dirty="0">
                <a:solidFill>
                  <a:srgbClr val="10253F"/>
                </a:solidFill>
                <a:latin typeface="Trebuchet MS" panose="020B0603020202020204" pitchFamily="34" charset="0"/>
                <a:ea typeface="Verdana" charset="0"/>
                <a:cs typeface="Verdana" charset="0"/>
              </a:endParaRPr>
            </a:p>
            <a:p>
              <a:pPr algn="ctr"/>
              <a:r>
                <a:rPr lang="nl-NL" sz="1400" dirty="0">
                  <a:solidFill>
                    <a:srgbClr val="10253F"/>
                  </a:solidFill>
                  <a:latin typeface="Trebuchet MS" panose="020B0603020202020204" pitchFamily="34" charset="0"/>
                  <a:ea typeface="Verdana" charset="0"/>
                  <a:cs typeface="Verdana" charset="0"/>
                </a:rPr>
                <a:t>Eerdere episoden van suïcidaal gedrag</a:t>
              </a:r>
            </a:p>
            <a:p>
              <a:pPr algn="ctr"/>
              <a:endParaRPr lang="nl-NL" sz="1200" dirty="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endParaRPr lang="nl-NL" sz="1200" dirty="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endParaRPr lang="nl-NL" sz="1200" dirty="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endParaRPr lang="nl-NL" sz="1200" dirty="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r>
                <a:rPr lang="nl-NL" sz="1200" dirty="0">
                  <a:solidFill>
                    <a:srgbClr val="10253F"/>
                  </a:solidFill>
                  <a:latin typeface="Verdana" charset="0"/>
                  <a:ea typeface="Verdana" charset="0"/>
                  <a:cs typeface="Verdana" charset="0"/>
                </a:rPr>
                <a:t>3</a:t>
              </a:r>
            </a:p>
          </p:txBody>
        </p:sp>
        <p:sp>
          <p:nvSpPr>
            <p:cNvPr id="6" name="Rechthoek 5"/>
            <p:cNvSpPr/>
            <p:nvPr/>
          </p:nvSpPr>
          <p:spPr>
            <a:xfrm>
              <a:off x="2411716" y="3356992"/>
              <a:ext cx="1440290" cy="13681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nl-NL" sz="14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4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r>
                <a:rPr lang="nl-NL" sz="1400" dirty="0">
                  <a:solidFill>
                    <a:srgbClr val="1F497D">
                      <a:lumMod val="50000"/>
                    </a:srgbClr>
                  </a:solidFill>
                  <a:latin typeface="Trebuchet MS" panose="020B0603020202020204" pitchFamily="34" charset="0"/>
                  <a:ea typeface="Verdana" pitchFamily="34" charset="0"/>
                  <a:cs typeface="Verdana" pitchFamily="34" charset="0"/>
                </a:rPr>
                <a:t>Gebeurtenissen in de recente voorgeschiedenis</a:t>
              </a: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r>
                <a:rPr lang="nl-NL" sz="1200" dirty="0">
                  <a:solidFill>
                    <a:srgbClr val="1F497D">
                      <a:lumMod val="50000"/>
                    </a:srgb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</a:p>
          </p:txBody>
        </p:sp>
        <p:sp>
          <p:nvSpPr>
            <p:cNvPr id="7" name="Rechthoek 6"/>
            <p:cNvSpPr/>
            <p:nvPr/>
          </p:nvSpPr>
          <p:spPr>
            <a:xfrm>
              <a:off x="4067857" y="3356992"/>
              <a:ext cx="1440290" cy="13681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nl-NL" sz="140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endParaRPr lang="nl-NL" sz="140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r>
                <a:rPr lang="nl-NL" sz="1400">
                  <a:solidFill>
                    <a:srgbClr val="10253F"/>
                  </a:solidFill>
                  <a:latin typeface="Trebuchet MS" panose="020B0603020202020204" pitchFamily="34" charset="0"/>
                  <a:ea typeface="Verdana" charset="0"/>
                  <a:cs typeface="Verdana" charset="0"/>
                </a:rPr>
                <a:t>Actuele suïcidegedachten die aanleiding zijn voor het onderzoek</a:t>
              </a:r>
            </a:p>
            <a:p>
              <a:pPr algn="ctr"/>
              <a:endParaRPr lang="nl-NL" sz="120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endParaRPr lang="nl-NL" sz="120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endParaRPr lang="nl-NL" sz="120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endParaRPr lang="nl-NL" sz="120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endParaRPr lang="nl-NL" sz="1200">
                <a:solidFill>
                  <a:srgbClr val="10253F"/>
                </a:solidFill>
                <a:latin typeface="Verdana" charset="0"/>
                <a:ea typeface="Verdana" charset="0"/>
                <a:cs typeface="Verdana" charset="0"/>
              </a:endParaRPr>
            </a:p>
            <a:p>
              <a:pPr algn="ctr"/>
              <a:r>
                <a:rPr lang="nl-NL" sz="1200">
                  <a:solidFill>
                    <a:srgbClr val="10253F"/>
                  </a:solidFill>
                  <a:latin typeface="Verdana" charset="0"/>
                  <a:ea typeface="Verdana" charset="0"/>
                  <a:cs typeface="Verdana" charset="0"/>
                </a:rPr>
                <a:t>1</a:t>
              </a:r>
            </a:p>
          </p:txBody>
        </p:sp>
        <p:sp>
          <p:nvSpPr>
            <p:cNvPr id="8" name="Rechthoek 7"/>
            <p:cNvSpPr/>
            <p:nvPr/>
          </p:nvSpPr>
          <p:spPr>
            <a:xfrm>
              <a:off x="5723998" y="3356992"/>
              <a:ext cx="1440290" cy="13681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nl-NL" sz="14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4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r>
                <a:rPr lang="nl-NL" sz="1400" dirty="0">
                  <a:solidFill>
                    <a:srgbClr val="1F497D">
                      <a:lumMod val="50000"/>
                    </a:srgbClr>
                  </a:solidFill>
                  <a:latin typeface="Trebuchet MS" panose="020B0603020202020204" pitchFamily="34" charset="0"/>
                  <a:ea typeface="Verdana" pitchFamily="34" charset="0"/>
                  <a:cs typeface="Verdana" pitchFamily="34" charset="0"/>
                </a:rPr>
                <a:t>Verwachting en plannen voor de toekomst</a:t>
              </a: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endParaRPr lang="nl-NL" sz="1200" dirty="0">
                <a:solidFill>
                  <a:srgbClr val="1F497D">
                    <a:lumMod val="5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defRPr/>
              </a:pPr>
              <a:r>
                <a:rPr lang="nl-NL" sz="1200" dirty="0">
                  <a:solidFill>
                    <a:srgbClr val="1F497D">
                      <a:lumMod val="50000"/>
                    </a:srgb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4</a:t>
              </a:r>
            </a:p>
          </p:txBody>
        </p:sp>
      </p:grpSp>
      <p:sp>
        <p:nvSpPr>
          <p:cNvPr id="9" name="Gekromde PIJL-OMLAAG 19"/>
          <p:cNvSpPr/>
          <p:nvPr/>
        </p:nvSpPr>
        <p:spPr>
          <a:xfrm>
            <a:off x="1757647" y="2300438"/>
            <a:ext cx="7058025" cy="58963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10" name="Gekromde PIJL-OMHOOG 21"/>
          <p:cNvSpPr/>
          <p:nvPr/>
        </p:nvSpPr>
        <p:spPr>
          <a:xfrm rot="10800000">
            <a:off x="4605365" y="2516758"/>
            <a:ext cx="1081087" cy="3603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11" name="Gekromde PIJL-OMHOOG 11"/>
          <p:cNvSpPr/>
          <p:nvPr/>
        </p:nvSpPr>
        <p:spPr>
          <a:xfrm rot="10800000">
            <a:off x="2350286" y="2518344"/>
            <a:ext cx="1081087" cy="3587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4984" y="1600200"/>
            <a:ext cx="7632700" cy="4133850"/>
          </a:xfrm>
        </p:spPr>
        <p:txBody>
          <a:bodyPr/>
          <a:lstStyle/>
          <a:p>
            <a:pPr>
              <a:buNone/>
            </a:pPr>
            <a:endParaRPr lang="nl-NL" sz="2000" b="1" i="1" smtClean="0"/>
          </a:p>
          <a:p>
            <a:pPr>
              <a:buNone/>
            </a:pPr>
            <a:endParaRPr lang="nl-NL" sz="2000" b="1" i="1"/>
          </a:p>
          <a:p>
            <a:pPr>
              <a:buNone/>
            </a:pPr>
            <a:r>
              <a:rPr lang="nl-NL" sz="2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nl-NL" sz="2000" dirty="0" smtClean="0"/>
              <a:t>, directe aanleiding, volle emmer: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 verraad, verstoten.</a:t>
            </a:r>
          </a:p>
          <a:p>
            <a:pPr>
              <a:buNone/>
            </a:pPr>
            <a:r>
              <a:rPr lang="nl-NL" sz="2000" dirty="0" smtClean="0"/>
              <a:t> relatieproblemen, uit elkaar;</a:t>
            </a:r>
          </a:p>
          <a:p>
            <a:pPr>
              <a:buNone/>
            </a:pPr>
            <a:r>
              <a:rPr lang="nl-NL" sz="2000" dirty="0" smtClean="0"/>
              <a:t> hoop op herstel verdween</a:t>
            </a:r>
            <a:endParaRPr lang="nl-N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8896" y="1396781"/>
            <a:ext cx="8006775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nl-NL" sz="2000" smtClean="0"/>
          </a:p>
          <a:p>
            <a:pPr>
              <a:buNone/>
            </a:pPr>
            <a:endParaRPr lang="nl-NL" sz="2000"/>
          </a:p>
          <a:p>
            <a:pPr>
              <a:buNone/>
            </a:pPr>
            <a:r>
              <a:rPr lang="nl-NL" sz="2400" b="1" smtClean="0"/>
              <a:t>Objectrelaties</a:t>
            </a:r>
            <a:r>
              <a:rPr lang="nl-NL" sz="2400" b="1" dirty="0" smtClean="0"/>
              <a:t>, core schema, coping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    IK hoor er niet bij</a:t>
            </a:r>
            <a:r>
              <a:rPr lang="nl-NL" sz="2000" i="1" dirty="0" smtClean="0"/>
              <a:t> (onthecht van ander);</a:t>
            </a:r>
          </a:p>
          <a:p>
            <a:pPr>
              <a:buNone/>
            </a:pPr>
            <a:r>
              <a:rPr lang="nl-NL" sz="2000" dirty="0" smtClean="0"/>
              <a:t>    Ik schiet tekort</a:t>
            </a:r>
          </a:p>
          <a:p>
            <a:pPr>
              <a:buNone/>
            </a:pPr>
            <a:r>
              <a:rPr lang="nl-NL" sz="2000" i="1" dirty="0" smtClean="0"/>
              <a:t>    (</a:t>
            </a:r>
            <a:r>
              <a:rPr lang="nl-NL" sz="2000" i="1" dirty="0" err="1" smtClean="0"/>
              <a:t>detached</a:t>
            </a:r>
            <a:r>
              <a:rPr lang="nl-NL" sz="2000" i="1" dirty="0" smtClean="0"/>
              <a:t>  protector) onthecht van zelf;</a:t>
            </a:r>
          </a:p>
          <a:p>
            <a:pPr>
              <a:buNone/>
            </a:pPr>
            <a:r>
              <a:rPr lang="nl-NL" sz="2000" dirty="0" smtClean="0"/>
              <a:t>    Ik ben slecht </a:t>
            </a:r>
            <a:r>
              <a:rPr lang="nl-NL" sz="2000" i="1" dirty="0" smtClean="0"/>
              <a:t>( straffende ouder)</a:t>
            </a:r>
          </a:p>
          <a:p>
            <a:pPr>
              <a:buNone/>
            </a:pPr>
            <a:r>
              <a:rPr lang="nl-NL" sz="2000" dirty="0" smtClean="0"/>
              <a:t>    Ervaart geen warmte, woestijnzand: krijgt wel warmte maar neemt niet op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7890" y="1527048"/>
            <a:ext cx="8268261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mtClean="0"/>
              <a:t>  </a:t>
            </a:r>
            <a:r>
              <a:rPr lang="nl-NL" sz="2000" i="1" smtClean="0"/>
              <a:t>Onthechting</a:t>
            </a:r>
            <a:r>
              <a:rPr lang="nl-NL" sz="2000" smtClean="0"/>
              <a:t> </a:t>
            </a:r>
            <a:r>
              <a:rPr lang="nl-NL" sz="2000" dirty="0" smtClean="0"/>
              <a:t>als bron (objectrelaties), </a:t>
            </a:r>
          </a:p>
          <a:p>
            <a:pPr>
              <a:buNone/>
            </a:pPr>
            <a:r>
              <a:rPr lang="nl-NL" sz="2000" dirty="0" smtClean="0"/>
              <a:t>   </a:t>
            </a:r>
          </a:p>
          <a:p>
            <a:pPr>
              <a:buNone/>
            </a:pPr>
            <a:r>
              <a:rPr lang="nl-NL" sz="2000" dirty="0" smtClean="0"/>
              <a:t>   </a:t>
            </a:r>
            <a:r>
              <a:rPr lang="nl-NL" sz="2000" i="1" dirty="0" smtClean="0"/>
              <a:t>Onthechting</a:t>
            </a:r>
            <a:r>
              <a:rPr lang="nl-NL" sz="2000" dirty="0" smtClean="0"/>
              <a:t> in coping ( </a:t>
            </a:r>
            <a:r>
              <a:rPr lang="nl-NL" sz="2000" dirty="0" err="1" smtClean="0"/>
              <a:t>detached</a:t>
            </a:r>
            <a:r>
              <a:rPr lang="nl-NL" sz="2000" dirty="0" smtClean="0"/>
              <a:t> protector en vermijding)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   </a:t>
            </a:r>
            <a:r>
              <a:rPr lang="nl-NL" sz="2000" i="1" dirty="0" smtClean="0"/>
              <a:t>Onthechting</a:t>
            </a:r>
            <a:r>
              <a:rPr lang="nl-NL" sz="2000" dirty="0" smtClean="0"/>
              <a:t> in partnerrelatie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sz="2000" i="1" smtClean="0"/>
          </a:p>
          <a:p>
            <a:pPr>
              <a:buNone/>
            </a:pPr>
            <a:r>
              <a:rPr lang="nl-NL" sz="2400" i="1" smtClean="0"/>
              <a:t>Onthechting</a:t>
            </a:r>
            <a:r>
              <a:rPr lang="nl-NL" sz="2400" smtClean="0"/>
              <a:t> </a:t>
            </a:r>
            <a:r>
              <a:rPr lang="nl-NL" sz="2400" dirty="0" smtClean="0"/>
              <a:t>in partnerrelatie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kwaliteiten, fasen van relaties </a:t>
            </a:r>
            <a:r>
              <a:rPr lang="nl-NL" sz="1400" dirty="0" smtClean="0"/>
              <a:t>(Nachttrein naar Lissabon)</a:t>
            </a:r>
          </a:p>
          <a:p>
            <a:pPr>
              <a:buNone/>
            </a:pPr>
            <a:r>
              <a:rPr lang="nl-NL" sz="2000" dirty="0" smtClean="0"/>
              <a:t>-Hartstocht</a:t>
            </a:r>
          </a:p>
          <a:p>
            <a:pPr>
              <a:buNone/>
            </a:pPr>
            <a:r>
              <a:rPr lang="nl-NL" sz="2000" dirty="0" smtClean="0"/>
              <a:t>-Liefde</a:t>
            </a:r>
          </a:p>
          <a:p>
            <a:pPr>
              <a:buNone/>
            </a:pPr>
            <a:r>
              <a:rPr lang="nl-NL" sz="2000" i="1" dirty="0" smtClean="0"/>
              <a:t>-Geborgenheid</a:t>
            </a:r>
          </a:p>
          <a:p>
            <a:pPr>
              <a:buNone/>
            </a:pPr>
            <a:r>
              <a:rPr lang="nl-NL" sz="2000" dirty="0" smtClean="0"/>
              <a:t>-Loyaliteit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sz="2000" smtClean="0"/>
          </a:p>
          <a:p>
            <a:pPr>
              <a:buNone/>
            </a:pPr>
            <a:r>
              <a:rPr lang="nl-NL" sz="2000" smtClean="0"/>
              <a:t>Systemen </a:t>
            </a:r>
            <a:r>
              <a:rPr lang="nl-NL" sz="2000" dirty="0" smtClean="0"/>
              <a:t>(paren) en chronische suïcidaliteit:</a:t>
            </a:r>
          </a:p>
          <a:p>
            <a:pPr>
              <a:buNone/>
            </a:pPr>
            <a:r>
              <a:rPr lang="nl-NL" sz="2000" i="1" dirty="0" smtClean="0"/>
              <a:t>Geborgenheid (gehecht zijn) herstellen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-Wat weggehouden is bespreekbaar maken</a:t>
            </a:r>
          </a:p>
          <a:p>
            <a:pPr>
              <a:buNone/>
            </a:pPr>
            <a:r>
              <a:rPr lang="nl-NL" sz="2000" dirty="0" smtClean="0"/>
              <a:t>-Rouw, boosheid, verlies</a:t>
            </a:r>
          </a:p>
          <a:p>
            <a:pPr>
              <a:buNone/>
            </a:pPr>
            <a:r>
              <a:rPr lang="nl-NL" sz="2000" dirty="0" smtClean="0"/>
              <a:t>-Soms behandeling partner (trauma, </a:t>
            </a:r>
            <a:r>
              <a:rPr lang="nl-NL" sz="2000" dirty="0" err="1" smtClean="0"/>
              <a:t>emdr</a:t>
            </a:r>
            <a:r>
              <a:rPr lang="nl-NL" sz="2000" dirty="0" smtClean="0"/>
              <a:t>)</a:t>
            </a:r>
          </a:p>
          <a:p>
            <a:pPr>
              <a:buNone/>
            </a:pPr>
            <a:r>
              <a:rPr lang="nl-NL" sz="2000" dirty="0" smtClean="0"/>
              <a:t>-Gelijkwaardigheid</a:t>
            </a:r>
          </a:p>
          <a:p>
            <a:pPr>
              <a:buNone/>
            </a:pPr>
            <a:r>
              <a:rPr lang="nl-NL" sz="2000" dirty="0" smtClean="0"/>
              <a:t>-Weer dingen samen doen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GNet presentatie">
  <a:themeElements>
    <a:clrScheme name="GGNet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GNet presentati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GNet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Net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Net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Net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Net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Net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Net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Net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Net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Net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Net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Net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GGNetPresentatie</Template>
  <TotalTime>540</TotalTime>
  <Words>653</Words>
  <Application>Microsoft Office PowerPoint</Application>
  <PresentationFormat>Diavoorstelling (4:3)</PresentationFormat>
  <Paragraphs>233</Paragraphs>
  <Slides>26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Trebuchet MS</vt:lpstr>
      <vt:lpstr>Verdana</vt:lpstr>
      <vt:lpstr>Wingdings</vt:lpstr>
      <vt:lpstr>GGNet presentatie</vt:lpstr>
      <vt:lpstr>PowerPoint-presentatie</vt:lpstr>
      <vt:lpstr>Onthechting en suicidaliteit</vt:lpstr>
      <vt:lpstr> “Onthechting”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Onthechting en BPS  Gundersons affectieve constellatie BPS</vt:lpstr>
      <vt:lpstr>PowerPoint-presentatie</vt:lpstr>
      <vt:lpstr>PowerPoint-presentatie</vt:lpstr>
      <vt:lpstr>PowerPoint-presentatie</vt:lpstr>
      <vt:lpstr>behandeling</vt:lpstr>
      <vt:lpstr>PowerPoint-presentatie</vt:lpstr>
      <vt:lpstr>Acute en chronische suïcidaliteit</vt:lpstr>
      <vt:lpstr>     </vt:lpstr>
      <vt:lpstr> Chronische suïcidaliteit:  psychiatrisch management </vt:lpstr>
      <vt:lpstr>Contextual understanding</vt:lpstr>
      <vt:lpstr>Containment</vt:lpstr>
      <vt:lpstr> Countertransference</vt:lpstr>
      <vt:lpstr>Concern</vt:lpstr>
      <vt:lpstr>Concern vervolg</vt:lpstr>
      <vt:lpstr>  Comprehensive  </vt:lpstr>
      <vt:lpstr>  Cooperation  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Onthechting en suicidaliteit</dc:title>
  <dc:creator>miriam wentink</dc:creator>
  <cp:lastModifiedBy>Ton den Bak</cp:lastModifiedBy>
  <cp:revision>69</cp:revision>
  <cp:lastPrinted>2015-12-17T09:05:01Z</cp:lastPrinted>
  <dcterms:created xsi:type="dcterms:W3CDTF">2015-04-01T19:27:03Z</dcterms:created>
  <dcterms:modified xsi:type="dcterms:W3CDTF">2015-12-17T09:08:26Z</dcterms:modified>
</cp:coreProperties>
</file>