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20"/>
  </p:notesMasterIdLst>
  <p:sldIdLst>
    <p:sldId id="256" r:id="rId5"/>
    <p:sldId id="261" r:id="rId6"/>
    <p:sldId id="274" r:id="rId7"/>
    <p:sldId id="262" r:id="rId8"/>
    <p:sldId id="273" r:id="rId9"/>
    <p:sldId id="272" r:id="rId10"/>
    <p:sldId id="257" r:id="rId11"/>
    <p:sldId id="269" r:id="rId12"/>
    <p:sldId id="259" r:id="rId13"/>
    <p:sldId id="258" r:id="rId14"/>
    <p:sldId id="260" r:id="rId15"/>
    <p:sldId id="270" r:id="rId16"/>
    <p:sldId id="265" r:id="rId17"/>
    <p:sldId id="271" r:id="rId18"/>
    <p:sldId id="275" r:id="rId1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di Strijker" initials="HS" lastIdx="1" clrIdx="0">
    <p:extLst>
      <p:ext uri="{19B8F6BF-5375-455C-9EA6-DF929625EA0E}">
        <p15:presenceInfo xmlns:p15="http://schemas.microsoft.com/office/powerpoint/2012/main" userId="S-1-5-21-1008482028-4209006698-633878152-1104" providerId="AD"/>
      </p:ext>
    </p:extLst>
  </p:cmAuthor>
  <p:cmAuthor id="2" name="Jeanet Scheper" initials="JS" lastIdx="1" clrIdx="1">
    <p:extLst>
      <p:ext uri="{19B8F6BF-5375-455C-9EA6-DF929625EA0E}">
        <p15:presenceInfo xmlns:p15="http://schemas.microsoft.com/office/powerpoint/2012/main" userId="S-1-5-21-1008482028-4209006698-633878152-1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78637" autoAdjust="0"/>
  </p:normalViewPr>
  <p:slideViewPr>
    <p:cSldViewPr snapToGrid="0">
      <p:cViewPr varScale="1">
        <p:scale>
          <a:sx n="53" d="100"/>
          <a:sy n="53" d="100"/>
        </p:scale>
        <p:origin x="13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9603838582677E-2"/>
          <c:y val="0.17695071500057116"/>
          <c:w val="0.93635396161417328"/>
          <c:h val="0.76748654235442038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Emmen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Blad1!$A$2:$A$4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Blad1!$B$2:$B$4</c:f>
              <c:numCache>
                <c:formatCode>0.00%</c:formatCode>
                <c:ptCount val="3"/>
                <c:pt idx="0" formatCode="General">
                  <c:v>32</c:v>
                </c:pt>
                <c:pt idx="1">
                  <c:v>32.9</c:v>
                </c:pt>
                <c:pt idx="2" formatCode="General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CD-45F8-88E8-E34D07A526B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Hoogeveen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Blad1!$A$2:$A$4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Blad1!$C$2:$C$4</c:f>
              <c:numCache>
                <c:formatCode>General</c:formatCode>
                <c:ptCount val="3"/>
                <c:pt idx="0">
                  <c:v>33.6</c:v>
                </c:pt>
                <c:pt idx="1">
                  <c:v>33.700000000000003</c:v>
                </c:pt>
                <c:pt idx="2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CD-45F8-88E8-E34D07A526B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Meppel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5"/>
              </a:soli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Blad1!$A$2:$A$4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Blad1!$D$2:$D$4</c:f>
              <c:numCache>
                <c:formatCode>General</c:formatCode>
                <c:ptCount val="3"/>
                <c:pt idx="0">
                  <c:v>31.1</c:v>
                </c:pt>
                <c:pt idx="1">
                  <c:v>32</c:v>
                </c:pt>
                <c:pt idx="2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CD-45F8-88E8-E34D07A526B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Assen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Blad1!$A$2:$A$4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Blad1!$E$2:$E$4</c:f>
              <c:numCache>
                <c:formatCode>General</c:formatCode>
                <c:ptCount val="3"/>
                <c:pt idx="0">
                  <c:v>26</c:v>
                </c:pt>
                <c:pt idx="1">
                  <c:v>27.7</c:v>
                </c:pt>
                <c:pt idx="2">
                  <c:v>28.8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CD-45F8-88E8-E34D07A526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567888"/>
        <c:axId val="574571168"/>
      </c:lineChart>
      <c:catAx>
        <c:axId val="574567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74571168"/>
        <c:crosses val="autoZero"/>
        <c:auto val="1"/>
        <c:lblAlgn val="ctr"/>
        <c:lblOffset val="100"/>
        <c:noMultiLvlLbl val="0"/>
      </c:catAx>
      <c:valAx>
        <c:axId val="57457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74567888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3600" b="1" baseline="0" dirty="0"/>
              <a:t>Lichaamsbeweging</a:t>
            </a:r>
            <a:r>
              <a:rPr lang="nl-NL" sz="3600" b="1" dirty="0"/>
              <a:t> bij COPD</a:t>
            </a:r>
          </a:p>
        </c:rich>
      </c:tx>
      <c:overlay val="0"/>
      <c:spPr>
        <a:solidFill>
          <a:schemeClr val="bg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Boven de norm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Meppel</c:v>
                </c:pt>
                <c:pt idx="1">
                  <c:v>Hoogeveen</c:v>
                </c:pt>
                <c:pt idx="2">
                  <c:v>Assen</c:v>
                </c:pt>
                <c:pt idx="3">
                  <c:v>Emmen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80</c:v>
                </c:pt>
                <c:pt idx="1">
                  <c:v>79</c:v>
                </c:pt>
                <c:pt idx="2">
                  <c:v>76</c:v>
                </c:pt>
                <c:pt idx="3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7B-4DE9-8D5E-6BC6C5AEE58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Onder de norm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Meppel</c:v>
                </c:pt>
                <c:pt idx="1">
                  <c:v>Hoogeveen</c:v>
                </c:pt>
                <c:pt idx="2">
                  <c:v>Assen</c:v>
                </c:pt>
                <c:pt idx="3">
                  <c:v>Emmen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20</c:v>
                </c:pt>
                <c:pt idx="1">
                  <c:v>21</c:v>
                </c:pt>
                <c:pt idx="2">
                  <c:v>24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7B-4DE9-8D5E-6BC6C5AEE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4569528"/>
        <c:axId val="574575432"/>
      </c:barChart>
      <c:catAx>
        <c:axId val="574569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74575432"/>
        <c:crosses val="autoZero"/>
        <c:auto val="1"/>
        <c:lblAlgn val="ctr"/>
        <c:lblOffset val="100"/>
        <c:noMultiLvlLbl val="0"/>
      </c:catAx>
      <c:valAx>
        <c:axId val="574575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74569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Processen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Blad1!$D$27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Functioneren vastgelegd</c:v>
                </c:pt>
                <c:pt idx="1">
                  <c:v>Rookgedrag</c:v>
                </c:pt>
                <c:pt idx="2">
                  <c:v>BMI</c:v>
                </c:pt>
                <c:pt idx="3">
                  <c:v>Inhalatie instructie gegeven</c:v>
                </c:pt>
              </c:strCache>
            </c:strRef>
          </c:cat>
          <c:val>
            <c:numRef>
              <c:f>Blad1!$D$28:$D$31</c:f>
              <c:numCache>
                <c:formatCode>General</c:formatCode>
                <c:ptCount val="4"/>
                <c:pt idx="0">
                  <c:v>60.2</c:v>
                </c:pt>
                <c:pt idx="1">
                  <c:v>73.900000000000006</c:v>
                </c:pt>
                <c:pt idx="2">
                  <c:v>70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B60-8C66-30B95B0FA455}"/>
            </c:ext>
          </c:extLst>
        </c:ser>
        <c:ser>
          <c:idx val="1"/>
          <c:order val="1"/>
          <c:tx>
            <c:strRef>
              <c:f>Blad1!$E$27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Functioneren vastgelegd</c:v>
                </c:pt>
                <c:pt idx="1">
                  <c:v>Rookgedrag</c:v>
                </c:pt>
                <c:pt idx="2">
                  <c:v>BMI</c:v>
                </c:pt>
                <c:pt idx="3">
                  <c:v>Inhalatie instructie gegeven</c:v>
                </c:pt>
              </c:strCache>
            </c:strRef>
          </c:cat>
          <c:val>
            <c:numRef>
              <c:f>Blad1!$E$28:$E$31</c:f>
              <c:numCache>
                <c:formatCode>General</c:formatCode>
                <c:ptCount val="4"/>
                <c:pt idx="0">
                  <c:v>65.599999999999994</c:v>
                </c:pt>
                <c:pt idx="1">
                  <c:v>77.7</c:v>
                </c:pt>
                <c:pt idx="2">
                  <c:v>73</c:v>
                </c:pt>
                <c:pt idx="3">
                  <c:v>61.7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B60-8C66-30B95B0FA455}"/>
            </c:ext>
          </c:extLst>
        </c:ser>
        <c:ser>
          <c:idx val="2"/>
          <c:order val="2"/>
          <c:tx>
            <c:strRef>
              <c:f>Blad1!$F$27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Functioneren vastgelegd</c:v>
                </c:pt>
                <c:pt idx="1">
                  <c:v>Rookgedrag</c:v>
                </c:pt>
                <c:pt idx="2">
                  <c:v>BMI</c:v>
                </c:pt>
                <c:pt idx="3">
                  <c:v>Inhalatie instructie gegeven</c:v>
                </c:pt>
              </c:strCache>
            </c:strRef>
          </c:cat>
          <c:val>
            <c:numRef>
              <c:f>Blad1!$F$28:$F$31</c:f>
              <c:numCache>
                <c:formatCode>General</c:formatCode>
                <c:ptCount val="4"/>
                <c:pt idx="0">
                  <c:v>72.8</c:v>
                </c:pt>
                <c:pt idx="1">
                  <c:v>83.8</c:v>
                </c:pt>
                <c:pt idx="2">
                  <c:v>79.2</c:v>
                </c:pt>
                <c:pt idx="3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C3-4B60-8C66-30B95B0FA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30"/>
        <c:axId val="435770328"/>
        <c:axId val="435768688"/>
      </c:barChart>
      <c:catAx>
        <c:axId val="43577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5768688"/>
        <c:crosses val="autoZero"/>
        <c:auto val="1"/>
        <c:lblAlgn val="ctr"/>
        <c:lblOffset val="100"/>
        <c:noMultiLvlLbl val="0"/>
      </c:catAx>
      <c:valAx>
        <c:axId val="43576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577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Processen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Blad1!$D$27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Functioneren vastgelegd</c:v>
                </c:pt>
                <c:pt idx="1">
                  <c:v>Rookgedrag</c:v>
                </c:pt>
                <c:pt idx="2">
                  <c:v>BMI</c:v>
                </c:pt>
                <c:pt idx="3">
                  <c:v>Inhalatie instructie gegeven</c:v>
                </c:pt>
              </c:strCache>
            </c:strRef>
          </c:cat>
          <c:val>
            <c:numRef>
              <c:f>Blad1!$D$28:$D$31</c:f>
              <c:numCache>
                <c:formatCode>General</c:formatCode>
                <c:ptCount val="4"/>
                <c:pt idx="0">
                  <c:v>56</c:v>
                </c:pt>
                <c:pt idx="1">
                  <c:v>74.7</c:v>
                </c:pt>
                <c:pt idx="2">
                  <c:v>68.8</c:v>
                </c:pt>
                <c:pt idx="3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B60-8C66-30B95B0FA455}"/>
            </c:ext>
          </c:extLst>
        </c:ser>
        <c:ser>
          <c:idx val="1"/>
          <c:order val="1"/>
          <c:tx>
            <c:strRef>
              <c:f>Blad1!$E$27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Functioneren vastgelegd</c:v>
                </c:pt>
                <c:pt idx="1">
                  <c:v>Rookgedrag</c:v>
                </c:pt>
                <c:pt idx="2">
                  <c:v>BMI</c:v>
                </c:pt>
                <c:pt idx="3">
                  <c:v>Inhalatie instructie gegeven</c:v>
                </c:pt>
              </c:strCache>
            </c:strRef>
          </c:cat>
          <c:val>
            <c:numRef>
              <c:f>Blad1!$E$28:$E$31</c:f>
              <c:numCache>
                <c:formatCode>General</c:formatCode>
                <c:ptCount val="4"/>
                <c:pt idx="0">
                  <c:v>59.6</c:v>
                </c:pt>
                <c:pt idx="1">
                  <c:v>75</c:v>
                </c:pt>
                <c:pt idx="2">
                  <c:v>69.900000000000006</c:v>
                </c:pt>
                <c:pt idx="3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B60-8C66-30B95B0FA455}"/>
            </c:ext>
          </c:extLst>
        </c:ser>
        <c:ser>
          <c:idx val="2"/>
          <c:order val="2"/>
          <c:tx>
            <c:strRef>
              <c:f>Blad1!$F$27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Blad1!$C$28:$C$31</c:f>
              <c:strCache>
                <c:ptCount val="4"/>
                <c:pt idx="0">
                  <c:v>Functioneren vastgelegd</c:v>
                </c:pt>
                <c:pt idx="1">
                  <c:v>Rookgedrag</c:v>
                </c:pt>
                <c:pt idx="2">
                  <c:v>BMI</c:v>
                </c:pt>
                <c:pt idx="3">
                  <c:v>Inhalatie instructie gegeven</c:v>
                </c:pt>
              </c:strCache>
            </c:strRef>
          </c:cat>
          <c:val>
            <c:numRef>
              <c:f>Blad1!$F$28:$F$31</c:f>
              <c:numCache>
                <c:formatCode>General</c:formatCode>
                <c:ptCount val="4"/>
                <c:pt idx="0">
                  <c:v>70.099999999999994</c:v>
                </c:pt>
                <c:pt idx="1">
                  <c:v>82.8</c:v>
                </c:pt>
                <c:pt idx="2">
                  <c:v>78.599999999999994</c:v>
                </c:pt>
                <c:pt idx="3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C3-4B60-8C66-30B95B0FA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30"/>
        <c:axId val="435770328"/>
        <c:axId val="435768688"/>
      </c:barChart>
      <c:catAx>
        <c:axId val="43577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5768688"/>
        <c:crosses val="autoZero"/>
        <c:auto val="1"/>
        <c:lblAlgn val="ctr"/>
        <c:lblOffset val="100"/>
        <c:noMultiLvlLbl val="0"/>
      </c:catAx>
      <c:valAx>
        <c:axId val="43576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577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AF-4B3C-A596-08E3E01E6C2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AF-4B3C-A596-08E3E01E6C2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AF-4B3C-A596-08E3E01E6C2D}"/>
              </c:ext>
            </c:extLst>
          </c:dPt>
          <c:cat>
            <c:strRef>
              <c:f>Blad1!$C$5:$C$7</c:f>
              <c:strCache>
                <c:ptCount val="3"/>
                <c:pt idx="0">
                  <c:v>Geen medicatie</c:v>
                </c:pt>
                <c:pt idx="1">
                  <c:v>Inhalatie medicatie</c:v>
                </c:pt>
                <c:pt idx="2">
                  <c:v>ICS</c:v>
                </c:pt>
              </c:strCache>
            </c:strRef>
          </c:cat>
          <c:val>
            <c:numRef>
              <c:f>Blad1!$D$5:$D$7</c:f>
              <c:numCache>
                <c:formatCode>0%</c:formatCode>
                <c:ptCount val="3"/>
                <c:pt idx="0">
                  <c:v>0.161</c:v>
                </c:pt>
                <c:pt idx="1">
                  <c:v>0.83899999999999997</c:v>
                </c:pt>
                <c:pt idx="2" formatCode="0.00%">
                  <c:v>0.498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AF-4B3C-A596-08E3E01E6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609318723339066E-2"/>
          <c:y val="0.92011863117703441"/>
          <c:w val="0.98439068127666096"/>
          <c:h val="5.89289868230964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strRef>
              <c:f>Blad1!$C$22:$C$25</c:f>
              <c:strCache>
                <c:ptCount val="4"/>
                <c:pt idx="0">
                  <c:v>Hoogeveen</c:v>
                </c:pt>
                <c:pt idx="1">
                  <c:v>Meppel</c:v>
                </c:pt>
                <c:pt idx="2">
                  <c:v>Emmen</c:v>
                </c:pt>
                <c:pt idx="3">
                  <c:v>Assen</c:v>
                </c:pt>
              </c:strCache>
            </c:strRef>
          </c:cat>
          <c:val>
            <c:numRef>
              <c:f>Blad1!$D$22:$D$25</c:f>
              <c:numCache>
                <c:formatCode>General</c:formatCode>
                <c:ptCount val="4"/>
                <c:pt idx="0">
                  <c:v>59.5</c:v>
                </c:pt>
                <c:pt idx="1">
                  <c:v>55</c:v>
                </c:pt>
                <c:pt idx="2">
                  <c:v>49.8</c:v>
                </c:pt>
                <c:pt idx="3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5-4997-B1D6-7C636E2D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433960"/>
        <c:axId val="398428056"/>
      </c:barChart>
      <c:catAx>
        <c:axId val="39843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8428056"/>
        <c:crosses val="autoZero"/>
        <c:auto val="1"/>
        <c:lblAlgn val="ctr"/>
        <c:lblOffset val="100"/>
        <c:noMultiLvlLbl val="0"/>
      </c:catAx>
      <c:valAx>
        <c:axId val="39842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843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AF-4B3C-A596-08E3E01E6C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AF-4B3C-A596-08E3E01E6C2D}"/>
              </c:ext>
            </c:extLst>
          </c:dPt>
          <c:cat>
            <c:strRef>
              <c:f>Blad1!$C$5:$C$6</c:f>
              <c:strCache>
                <c:ptCount val="2"/>
                <c:pt idx="0">
                  <c:v>Geen stootkuren</c:v>
                </c:pt>
                <c:pt idx="1">
                  <c:v>Twee of meer stootkuren</c:v>
                </c:pt>
              </c:strCache>
            </c:strRef>
          </c:cat>
          <c:val>
            <c:numRef>
              <c:f>Blad1!$D$5:$D$6</c:f>
              <c:numCache>
                <c:formatCode>0.00%</c:formatCode>
                <c:ptCount val="2"/>
                <c:pt idx="0" formatCode="0%">
                  <c:v>0.85499999999999998</c:v>
                </c:pt>
                <c:pt idx="1">
                  <c:v>0.221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AF-4B3C-A596-08E3E01E6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609318723339066E-2"/>
          <c:y val="0.92011863117703441"/>
          <c:w val="0.98439068127666096"/>
          <c:h val="5.89289868230964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strRef>
              <c:f>Blad1!$C$22:$C$25</c:f>
              <c:strCache>
                <c:ptCount val="4"/>
                <c:pt idx="0">
                  <c:v>Hoogeveen</c:v>
                </c:pt>
                <c:pt idx="1">
                  <c:v>Meppel</c:v>
                </c:pt>
                <c:pt idx="2">
                  <c:v>Emmen</c:v>
                </c:pt>
                <c:pt idx="3">
                  <c:v>Assen</c:v>
                </c:pt>
              </c:strCache>
            </c:strRef>
          </c:cat>
          <c:val>
            <c:numRef>
              <c:f>Blad1!$D$22:$D$25</c:f>
              <c:numCache>
                <c:formatCode>General</c:formatCode>
                <c:ptCount val="4"/>
                <c:pt idx="0">
                  <c:v>9.6999999999999993</c:v>
                </c:pt>
                <c:pt idx="1">
                  <c:v>13.5</c:v>
                </c:pt>
                <c:pt idx="2">
                  <c:v>15.5</c:v>
                </c:pt>
                <c:pt idx="3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5-4997-B1D6-7C636E2D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433960"/>
        <c:axId val="398428056"/>
      </c:barChart>
      <c:catAx>
        <c:axId val="39843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8428056"/>
        <c:crosses val="autoZero"/>
        <c:auto val="1"/>
        <c:lblAlgn val="ctr"/>
        <c:lblOffset val="100"/>
        <c:noMultiLvlLbl val="0"/>
      </c:catAx>
      <c:valAx>
        <c:axId val="39842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843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AF-4B3C-A596-08E3E01E6C2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AF-4B3C-A596-08E3E01E6C2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AF-4B3C-A596-08E3E01E6C2D}"/>
              </c:ext>
            </c:extLst>
          </c:dPt>
          <c:dLbls>
            <c:dLbl>
              <c:idx val="0"/>
              <c:layout>
                <c:manualLayout>
                  <c:x val="-0.27081699543362853"/>
                  <c:y val="-0.232529613650608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86364005458134"/>
                      <c:h val="0.295443496217943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CAF-4B3C-A596-08E3E01E6C2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CAF-4B3C-A596-08E3E01E6C2D}"/>
                </c:ext>
              </c:extLst>
            </c:dLbl>
            <c:dLbl>
              <c:idx val="2"/>
              <c:spPr>
                <a:solidFill>
                  <a:schemeClr val="accent3"/>
                </a:solidFill>
                <a:ln w="22225" cap="rnd" cmpd="sng" algn="ctr">
                  <a:solidFill>
                    <a:schemeClr val="accent3">
                      <a:shade val="50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CAF-4B3C-A596-08E3E01E6C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Blad1!$C$5:$C$7</c:f>
              <c:strCache>
                <c:ptCount val="3"/>
                <c:pt idx="0">
                  <c:v>Licht</c:v>
                </c:pt>
                <c:pt idx="1">
                  <c:v>Matig</c:v>
                </c:pt>
                <c:pt idx="2">
                  <c:v>Ernstig </c:v>
                </c:pt>
              </c:strCache>
            </c:strRef>
          </c:cat>
          <c:val>
            <c:numRef>
              <c:f>Blad1!$D$5:$D$7</c:f>
              <c:numCache>
                <c:formatCode>0%</c:formatCode>
                <c:ptCount val="3"/>
                <c:pt idx="0">
                  <c:v>0.749</c:v>
                </c:pt>
                <c:pt idx="1">
                  <c:v>0.22800000000000001</c:v>
                </c:pt>
                <c:pt idx="2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AF-4B3C-A596-08E3E01E6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strRef>
              <c:f>Blad1!$C$22:$C$25</c:f>
              <c:strCache>
                <c:ptCount val="4"/>
                <c:pt idx="0">
                  <c:v>Hoogeveen</c:v>
                </c:pt>
                <c:pt idx="1">
                  <c:v>Meppel</c:v>
                </c:pt>
                <c:pt idx="2">
                  <c:v>Emmen</c:v>
                </c:pt>
                <c:pt idx="3">
                  <c:v>Assen</c:v>
                </c:pt>
              </c:strCache>
            </c:strRef>
          </c:cat>
          <c:val>
            <c:numRef>
              <c:f>Blad1!$D$22:$D$25</c:f>
              <c:numCache>
                <c:formatCode>General</c:formatCode>
                <c:ptCount val="4"/>
                <c:pt idx="0">
                  <c:v>50.5</c:v>
                </c:pt>
                <c:pt idx="1">
                  <c:v>56.2</c:v>
                </c:pt>
                <c:pt idx="2">
                  <c:v>59.8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5-4997-B1D6-7C636E2D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433960"/>
        <c:axId val="398428056"/>
      </c:barChart>
      <c:catAx>
        <c:axId val="39843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8428056"/>
        <c:crosses val="autoZero"/>
        <c:auto val="1"/>
        <c:lblAlgn val="ctr"/>
        <c:lblOffset val="100"/>
        <c:noMultiLvlLbl val="0"/>
      </c:catAx>
      <c:valAx>
        <c:axId val="39842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843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908415-24C1-4525-B5CE-2B56095038F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577A7E6-ADB4-4EB5-A462-2730AD910291}">
      <dgm:prSet phldrT="[Tekst]"/>
      <dgm:spPr/>
      <dgm:t>
        <a:bodyPr/>
        <a:lstStyle/>
        <a:p>
          <a:r>
            <a:rPr lang="nl-NL" dirty="0"/>
            <a:t>HZD</a:t>
          </a:r>
        </a:p>
        <a:p>
          <a:r>
            <a:rPr lang="nl-NL" dirty="0"/>
            <a:t>15,2%</a:t>
          </a:r>
        </a:p>
        <a:p>
          <a:r>
            <a:rPr lang="nl-NL" dirty="0"/>
            <a:t>845</a:t>
          </a:r>
        </a:p>
      </dgm:t>
    </dgm:pt>
    <dgm:pt modelId="{3F843B71-40B3-4950-A252-B4F63CCE1116}" type="parTrans" cxnId="{41A9B431-8AA3-4B2B-8407-F651D142126C}">
      <dgm:prSet/>
      <dgm:spPr/>
      <dgm:t>
        <a:bodyPr/>
        <a:lstStyle/>
        <a:p>
          <a:endParaRPr lang="nl-NL"/>
        </a:p>
      </dgm:t>
    </dgm:pt>
    <dgm:pt modelId="{55AA42C9-47E2-485A-AF10-E9DE85649493}" type="sibTrans" cxnId="{41A9B431-8AA3-4B2B-8407-F651D142126C}">
      <dgm:prSet/>
      <dgm:spPr/>
      <dgm:t>
        <a:bodyPr/>
        <a:lstStyle/>
        <a:p>
          <a:endParaRPr lang="nl-NL"/>
        </a:p>
      </dgm:t>
    </dgm:pt>
    <dgm:pt modelId="{9B7E7F33-61A9-48A3-9A2A-E86F12C9A4D7}">
      <dgm:prSet phldrT="[Tekst]"/>
      <dgm:spPr/>
      <dgm:t>
        <a:bodyPr/>
        <a:lstStyle/>
        <a:p>
          <a:r>
            <a:rPr lang="nl-NL" dirty="0"/>
            <a:t>Hoogeveen</a:t>
          </a:r>
        </a:p>
        <a:p>
          <a:r>
            <a:rPr lang="nl-NL" dirty="0"/>
            <a:t>14,3% (105)</a:t>
          </a:r>
        </a:p>
      </dgm:t>
    </dgm:pt>
    <dgm:pt modelId="{FE1AB72D-FAE6-4FA7-A25C-7DF4796384FE}" type="parTrans" cxnId="{4D9C3A1B-CE12-49A3-BA20-A62674DE17AA}">
      <dgm:prSet/>
      <dgm:spPr/>
      <dgm:t>
        <a:bodyPr/>
        <a:lstStyle/>
        <a:p>
          <a:endParaRPr lang="nl-NL"/>
        </a:p>
      </dgm:t>
    </dgm:pt>
    <dgm:pt modelId="{43DD36B6-BFF2-4E19-B8FF-729E072FFD90}" type="sibTrans" cxnId="{4D9C3A1B-CE12-49A3-BA20-A62674DE17AA}">
      <dgm:prSet/>
      <dgm:spPr/>
      <dgm:t>
        <a:bodyPr/>
        <a:lstStyle/>
        <a:p>
          <a:endParaRPr lang="nl-NL"/>
        </a:p>
      </dgm:t>
    </dgm:pt>
    <dgm:pt modelId="{6F2F2A20-FC04-4C4C-9EAB-6A3FE3EF892F}">
      <dgm:prSet phldrT="[Tekst]"/>
      <dgm:spPr/>
      <dgm:t>
        <a:bodyPr/>
        <a:lstStyle/>
        <a:p>
          <a:r>
            <a:rPr lang="nl-NL" dirty="0"/>
            <a:t>Meppel</a:t>
          </a:r>
        </a:p>
        <a:p>
          <a:r>
            <a:rPr lang="nl-NL" dirty="0"/>
            <a:t>15,2% (175)</a:t>
          </a:r>
        </a:p>
      </dgm:t>
    </dgm:pt>
    <dgm:pt modelId="{DF485F54-8AA7-4042-9274-B3333D07EC40}" type="parTrans" cxnId="{588FC350-0272-41F3-BAD9-839E7CBB8B87}">
      <dgm:prSet/>
      <dgm:spPr/>
      <dgm:t>
        <a:bodyPr/>
        <a:lstStyle/>
        <a:p>
          <a:endParaRPr lang="nl-NL"/>
        </a:p>
      </dgm:t>
    </dgm:pt>
    <dgm:pt modelId="{57847541-EE07-4132-B912-3055879564F3}" type="sibTrans" cxnId="{588FC350-0272-41F3-BAD9-839E7CBB8B87}">
      <dgm:prSet/>
      <dgm:spPr/>
      <dgm:t>
        <a:bodyPr/>
        <a:lstStyle/>
        <a:p>
          <a:endParaRPr lang="nl-NL"/>
        </a:p>
      </dgm:t>
    </dgm:pt>
    <dgm:pt modelId="{F5AF41C8-BE7C-4006-A135-1FA635B30194}">
      <dgm:prSet phldrT="[Tekst]"/>
      <dgm:spPr/>
      <dgm:t>
        <a:bodyPr/>
        <a:lstStyle/>
        <a:p>
          <a:r>
            <a:rPr lang="nl-NL" dirty="0"/>
            <a:t>Assen</a:t>
          </a:r>
        </a:p>
        <a:p>
          <a:r>
            <a:rPr lang="nl-NL" dirty="0"/>
            <a:t>14,1% (223)</a:t>
          </a:r>
        </a:p>
      </dgm:t>
    </dgm:pt>
    <dgm:pt modelId="{ECF80313-C4AA-4F0E-8A99-7401D0E60DC3}" type="parTrans" cxnId="{10B2A55D-9038-4D27-B8FD-D784687920CE}">
      <dgm:prSet/>
      <dgm:spPr/>
      <dgm:t>
        <a:bodyPr/>
        <a:lstStyle/>
        <a:p>
          <a:endParaRPr lang="nl-NL"/>
        </a:p>
      </dgm:t>
    </dgm:pt>
    <dgm:pt modelId="{77186531-147E-49C2-B997-0FDB50B18647}" type="sibTrans" cxnId="{10B2A55D-9038-4D27-B8FD-D784687920CE}">
      <dgm:prSet/>
      <dgm:spPr/>
      <dgm:t>
        <a:bodyPr/>
        <a:lstStyle/>
        <a:p>
          <a:endParaRPr lang="nl-NL"/>
        </a:p>
      </dgm:t>
    </dgm:pt>
    <dgm:pt modelId="{A4511783-8F72-4EEB-952A-CD8A49189E96}">
      <dgm:prSet phldrT="[Tekst]" custT="1"/>
      <dgm:spPr/>
      <dgm:t>
        <a:bodyPr/>
        <a:lstStyle/>
        <a:p>
          <a:r>
            <a:rPr lang="nl-NL" sz="3200" b="1" dirty="0">
              <a:solidFill>
                <a:srgbClr val="FF0000"/>
              </a:solidFill>
            </a:rPr>
            <a:t>Emmen</a:t>
          </a:r>
        </a:p>
        <a:p>
          <a:r>
            <a:rPr lang="nl-NL" sz="3200" b="1" dirty="0">
              <a:solidFill>
                <a:srgbClr val="FF0000"/>
              </a:solidFill>
            </a:rPr>
            <a:t>16,5% (342)</a:t>
          </a:r>
        </a:p>
      </dgm:t>
    </dgm:pt>
    <dgm:pt modelId="{4C2E8486-6EAB-4E8E-973D-C6BB1F89CBFA}" type="parTrans" cxnId="{6A48FBE9-98C1-4D19-9E3D-1335C928BEE3}">
      <dgm:prSet/>
      <dgm:spPr/>
      <dgm:t>
        <a:bodyPr/>
        <a:lstStyle/>
        <a:p>
          <a:endParaRPr lang="nl-NL"/>
        </a:p>
      </dgm:t>
    </dgm:pt>
    <dgm:pt modelId="{E2DBEC05-87FE-49F1-8141-EE39ED833DA6}" type="sibTrans" cxnId="{6A48FBE9-98C1-4D19-9E3D-1335C928BEE3}">
      <dgm:prSet/>
      <dgm:spPr/>
      <dgm:t>
        <a:bodyPr/>
        <a:lstStyle/>
        <a:p>
          <a:endParaRPr lang="nl-NL"/>
        </a:p>
      </dgm:t>
    </dgm:pt>
    <dgm:pt modelId="{7AC62E2C-281A-471F-A279-53A0165ED7AF}" type="pres">
      <dgm:prSet presAssocID="{88908415-24C1-4525-B5CE-2B56095038F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663F1F-DAEC-4AA1-B83F-C4C2FBFBB859}" type="pres">
      <dgm:prSet presAssocID="{88908415-24C1-4525-B5CE-2B56095038F8}" presName="matrix" presStyleCnt="0"/>
      <dgm:spPr/>
    </dgm:pt>
    <dgm:pt modelId="{DD5EA86F-D3AA-4CCD-8DF5-888ECDEA45C5}" type="pres">
      <dgm:prSet presAssocID="{88908415-24C1-4525-B5CE-2B56095038F8}" presName="tile1" presStyleLbl="node1" presStyleIdx="0" presStyleCnt="4"/>
      <dgm:spPr/>
    </dgm:pt>
    <dgm:pt modelId="{67753408-28F3-46BC-B2CE-0D7C5155E555}" type="pres">
      <dgm:prSet presAssocID="{88908415-24C1-4525-B5CE-2B56095038F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E598B5B-7739-409E-964E-AEF3672219A0}" type="pres">
      <dgm:prSet presAssocID="{88908415-24C1-4525-B5CE-2B56095038F8}" presName="tile2" presStyleLbl="node1" presStyleIdx="1" presStyleCnt="4" custLinFactNeighborY="1287"/>
      <dgm:spPr/>
    </dgm:pt>
    <dgm:pt modelId="{066F15C4-9C99-4EBE-AC5F-6B661C4BC9E4}" type="pres">
      <dgm:prSet presAssocID="{88908415-24C1-4525-B5CE-2B56095038F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10C52A7-EAB1-42EF-A5E3-05D69FD8AAD5}" type="pres">
      <dgm:prSet presAssocID="{88908415-24C1-4525-B5CE-2B56095038F8}" presName="tile3" presStyleLbl="node1" presStyleIdx="2" presStyleCnt="4"/>
      <dgm:spPr/>
    </dgm:pt>
    <dgm:pt modelId="{9E8AE16F-D469-461B-B27E-550532E10E45}" type="pres">
      <dgm:prSet presAssocID="{88908415-24C1-4525-B5CE-2B56095038F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1B0617D-4811-40AF-AADB-9707A6B0D33B}" type="pres">
      <dgm:prSet presAssocID="{88908415-24C1-4525-B5CE-2B56095038F8}" presName="tile4" presStyleLbl="node1" presStyleIdx="3" presStyleCnt="4"/>
      <dgm:spPr/>
    </dgm:pt>
    <dgm:pt modelId="{96CBB7DB-4FA0-4032-8B94-99C2AF66E89E}" type="pres">
      <dgm:prSet presAssocID="{88908415-24C1-4525-B5CE-2B56095038F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0B56B59-C0D5-42D8-9C54-83500FFC5A30}" type="pres">
      <dgm:prSet presAssocID="{88908415-24C1-4525-B5CE-2B56095038F8}" presName="centerTile" presStyleLbl="fgShp" presStyleIdx="0" presStyleCnt="1" custScaleX="115357" custScaleY="134036">
        <dgm:presLayoutVars>
          <dgm:chMax val="0"/>
          <dgm:chPref val="0"/>
        </dgm:presLayoutVars>
      </dgm:prSet>
      <dgm:spPr/>
    </dgm:pt>
  </dgm:ptLst>
  <dgm:cxnLst>
    <dgm:cxn modelId="{4D9C3A1B-CE12-49A3-BA20-A62674DE17AA}" srcId="{B577A7E6-ADB4-4EB5-A462-2730AD910291}" destId="{9B7E7F33-61A9-48A3-9A2A-E86F12C9A4D7}" srcOrd="0" destOrd="0" parTransId="{FE1AB72D-FAE6-4FA7-A25C-7DF4796384FE}" sibTransId="{43DD36B6-BFF2-4E19-B8FF-729E072FFD90}"/>
    <dgm:cxn modelId="{41A9B431-8AA3-4B2B-8407-F651D142126C}" srcId="{88908415-24C1-4525-B5CE-2B56095038F8}" destId="{B577A7E6-ADB4-4EB5-A462-2730AD910291}" srcOrd="0" destOrd="0" parTransId="{3F843B71-40B3-4950-A252-B4F63CCE1116}" sibTransId="{55AA42C9-47E2-485A-AF10-E9DE85649493}"/>
    <dgm:cxn modelId="{10B2A55D-9038-4D27-B8FD-D784687920CE}" srcId="{B577A7E6-ADB4-4EB5-A462-2730AD910291}" destId="{F5AF41C8-BE7C-4006-A135-1FA635B30194}" srcOrd="2" destOrd="0" parTransId="{ECF80313-C4AA-4F0E-8A99-7401D0E60DC3}" sibTransId="{77186531-147E-49C2-B997-0FDB50B18647}"/>
    <dgm:cxn modelId="{D6EF445F-7A74-486E-B1DB-7BD7215F4460}" type="presOf" srcId="{6F2F2A20-FC04-4C4C-9EAB-6A3FE3EF892F}" destId="{EE598B5B-7739-409E-964E-AEF3672219A0}" srcOrd="0" destOrd="0" presId="urn:microsoft.com/office/officeart/2005/8/layout/matrix1"/>
    <dgm:cxn modelId="{F8348349-EA52-476C-ADB1-61C5F8A647A3}" type="presOf" srcId="{B577A7E6-ADB4-4EB5-A462-2730AD910291}" destId="{70B56B59-C0D5-42D8-9C54-83500FFC5A30}" srcOrd="0" destOrd="0" presId="urn:microsoft.com/office/officeart/2005/8/layout/matrix1"/>
    <dgm:cxn modelId="{011F914F-6C0D-417E-BEBF-DFC856CB787E}" type="presOf" srcId="{9B7E7F33-61A9-48A3-9A2A-E86F12C9A4D7}" destId="{67753408-28F3-46BC-B2CE-0D7C5155E555}" srcOrd="1" destOrd="0" presId="urn:microsoft.com/office/officeart/2005/8/layout/matrix1"/>
    <dgm:cxn modelId="{6AFC8F70-51B8-4D83-9A2A-032C1DFC75A1}" type="presOf" srcId="{88908415-24C1-4525-B5CE-2B56095038F8}" destId="{7AC62E2C-281A-471F-A279-53A0165ED7AF}" srcOrd="0" destOrd="0" presId="urn:microsoft.com/office/officeart/2005/8/layout/matrix1"/>
    <dgm:cxn modelId="{588FC350-0272-41F3-BAD9-839E7CBB8B87}" srcId="{B577A7E6-ADB4-4EB5-A462-2730AD910291}" destId="{6F2F2A20-FC04-4C4C-9EAB-6A3FE3EF892F}" srcOrd="1" destOrd="0" parTransId="{DF485F54-8AA7-4042-9274-B3333D07EC40}" sibTransId="{57847541-EE07-4132-B912-3055879564F3}"/>
    <dgm:cxn modelId="{C301A687-0AF6-4989-942D-53F85D7F2152}" type="presOf" srcId="{F5AF41C8-BE7C-4006-A135-1FA635B30194}" destId="{410C52A7-EAB1-42EF-A5E3-05D69FD8AAD5}" srcOrd="0" destOrd="0" presId="urn:microsoft.com/office/officeart/2005/8/layout/matrix1"/>
    <dgm:cxn modelId="{7142208E-3F32-482A-BA02-FCEC22948AE1}" type="presOf" srcId="{A4511783-8F72-4EEB-952A-CD8A49189E96}" destId="{96CBB7DB-4FA0-4032-8B94-99C2AF66E89E}" srcOrd="1" destOrd="0" presId="urn:microsoft.com/office/officeart/2005/8/layout/matrix1"/>
    <dgm:cxn modelId="{EEA13D93-16BF-4F13-96D9-CAA2FCA1FEEB}" type="presOf" srcId="{9B7E7F33-61A9-48A3-9A2A-E86F12C9A4D7}" destId="{DD5EA86F-D3AA-4CCD-8DF5-888ECDEA45C5}" srcOrd="0" destOrd="0" presId="urn:microsoft.com/office/officeart/2005/8/layout/matrix1"/>
    <dgm:cxn modelId="{A1BDD9BB-E1A9-42B9-9F2B-56DB641F0A9F}" type="presOf" srcId="{F5AF41C8-BE7C-4006-A135-1FA635B30194}" destId="{9E8AE16F-D469-461B-B27E-550532E10E45}" srcOrd="1" destOrd="0" presId="urn:microsoft.com/office/officeart/2005/8/layout/matrix1"/>
    <dgm:cxn modelId="{FE4EFBCE-124E-4ECD-88A1-66DC54CED350}" type="presOf" srcId="{A4511783-8F72-4EEB-952A-CD8A49189E96}" destId="{81B0617D-4811-40AF-AADB-9707A6B0D33B}" srcOrd="0" destOrd="0" presId="urn:microsoft.com/office/officeart/2005/8/layout/matrix1"/>
    <dgm:cxn modelId="{C57310E7-A1AB-4877-BDF3-28F251C82375}" type="presOf" srcId="{6F2F2A20-FC04-4C4C-9EAB-6A3FE3EF892F}" destId="{066F15C4-9C99-4EBE-AC5F-6B661C4BC9E4}" srcOrd="1" destOrd="0" presId="urn:microsoft.com/office/officeart/2005/8/layout/matrix1"/>
    <dgm:cxn modelId="{6A48FBE9-98C1-4D19-9E3D-1335C928BEE3}" srcId="{B577A7E6-ADB4-4EB5-A462-2730AD910291}" destId="{A4511783-8F72-4EEB-952A-CD8A49189E96}" srcOrd="3" destOrd="0" parTransId="{4C2E8486-6EAB-4E8E-973D-C6BB1F89CBFA}" sibTransId="{E2DBEC05-87FE-49F1-8141-EE39ED833DA6}"/>
    <dgm:cxn modelId="{2087624B-81BB-420F-8B9E-A4A8C4BAC971}" type="presParOf" srcId="{7AC62E2C-281A-471F-A279-53A0165ED7AF}" destId="{F6663F1F-DAEC-4AA1-B83F-C4C2FBFBB859}" srcOrd="0" destOrd="0" presId="urn:microsoft.com/office/officeart/2005/8/layout/matrix1"/>
    <dgm:cxn modelId="{ED160BA8-B82C-4B3E-B9EB-0B281C5E5564}" type="presParOf" srcId="{F6663F1F-DAEC-4AA1-B83F-C4C2FBFBB859}" destId="{DD5EA86F-D3AA-4CCD-8DF5-888ECDEA45C5}" srcOrd="0" destOrd="0" presId="urn:microsoft.com/office/officeart/2005/8/layout/matrix1"/>
    <dgm:cxn modelId="{14BCEC82-7159-4A62-8146-4702B9B424A5}" type="presParOf" srcId="{F6663F1F-DAEC-4AA1-B83F-C4C2FBFBB859}" destId="{67753408-28F3-46BC-B2CE-0D7C5155E555}" srcOrd="1" destOrd="0" presId="urn:microsoft.com/office/officeart/2005/8/layout/matrix1"/>
    <dgm:cxn modelId="{B35BF6C9-B7C7-4C78-8BDB-021793E6FD99}" type="presParOf" srcId="{F6663F1F-DAEC-4AA1-B83F-C4C2FBFBB859}" destId="{EE598B5B-7739-409E-964E-AEF3672219A0}" srcOrd="2" destOrd="0" presId="urn:microsoft.com/office/officeart/2005/8/layout/matrix1"/>
    <dgm:cxn modelId="{4BAC7847-BC2F-4FC6-928A-C2B099CE4983}" type="presParOf" srcId="{F6663F1F-DAEC-4AA1-B83F-C4C2FBFBB859}" destId="{066F15C4-9C99-4EBE-AC5F-6B661C4BC9E4}" srcOrd="3" destOrd="0" presId="urn:microsoft.com/office/officeart/2005/8/layout/matrix1"/>
    <dgm:cxn modelId="{18407176-7BD8-40C2-97C8-8D073CAECB8F}" type="presParOf" srcId="{F6663F1F-DAEC-4AA1-B83F-C4C2FBFBB859}" destId="{410C52A7-EAB1-42EF-A5E3-05D69FD8AAD5}" srcOrd="4" destOrd="0" presId="urn:microsoft.com/office/officeart/2005/8/layout/matrix1"/>
    <dgm:cxn modelId="{6837D797-FB24-49DF-BA64-8D8FDFD67EA0}" type="presParOf" srcId="{F6663F1F-DAEC-4AA1-B83F-C4C2FBFBB859}" destId="{9E8AE16F-D469-461B-B27E-550532E10E45}" srcOrd="5" destOrd="0" presId="urn:microsoft.com/office/officeart/2005/8/layout/matrix1"/>
    <dgm:cxn modelId="{716B4224-1F1E-4F03-89BB-EDFB908ECC44}" type="presParOf" srcId="{F6663F1F-DAEC-4AA1-B83F-C4C2FBFBB859}" destId="{81B0617D-4811-40AF-AADB-9707A6B0D33B}" srcOrd="6" destOrd="0" presId="urn:microsoft.com/office/officeart/2005/8/layout/matrix1"/>
    <dgm:cxn modelId="{58FE6390-86CC-44E1-8AC8-9D44DCD52E57}" type="presParOf" srcId="{F6663F1F-DAEC-4AA1-B83F-C4C2FBFBB859}" destId="{96CBB7DB-4FA0-4032-8B94-99C2AF66E89E}" srcOrd="7" destOrd="0" presId="urn:microsoft.com/office/officeart/2005/8/layout/matrix1"/>
    <dgm:cxn modelId="{88472C79-450C-478B-81A0-598DC26B1535}" type="presParOf" srcId="{7AC62E2C-281A-471F-A279-53A0165ED7AF}" destId="{70B56B59-C0D5-42D8-9C54-83500FFC5A3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EA86F-D3AA-4CCD-8DF5-888ECDEA45C5}">
      <dsp:nvSpPr>
        <dsp:cNvPr id="0" name=""/>
        <dsp:cNvSpPr/>
      </dsp:nvSpPr>
      <dsp:spPr>
        <a:xfrm rot="16200000">
          <a:off x="745848" y="-745848"/>
          <a:ext cx="2210171" cy="37018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Hoogeveen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14,3% (105)</a:t>
          </a:r>
        </a:p>
      </dsp:txBody>
      <dsp:txXfrm rot="5400000">
        <a:off x="-1" y="1"/>
        <a:ext cx="3701868" cy="1657628"/>
      </dsp:txXfrm>
    </dsp:sp>
    <dsp:sp modelId="{EE598B5B-7739-409E-964E-AEF3672219A0}">
      <dsp:nvSpPr>
        <dsp:cNvPr id="0" name=""/>
        <dsp:cNvSpPr/>
      </dsp:nvSpPr>
      <dsp:spPr>
        <a:xfrm>
          <a:off x="3701868" y="28444"/>
          <a:ext cx="3701868" cy="221017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Meppel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15,2% (175)</a:t>
          </a:r>
        </a:p>
      </dsp:txBody>
      <dsp:txXfrm>
        <a:off x="3701868" y="28444"/>
        <a:ext cx="3701868" cy="1657628"/>
      </dsp:txXfrm>
    </dsp:sp>
    <dsp:sp modelId="{410C52A7-EAB1-42EF-A5E3-05D69FD8AAD5}">
      <dsp:nvSpPr>
        <dsp:cNvPr id="0" name=""/>
        <dsp:cNvSpPr/>
      </dsp:nvSpPr>
      <dsp:spPr>
        <a:xfrm rot="10800000">
          <a:off x="0" y="2210171"/>
          <a:ext cx="3701868" cy="221017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Assen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14,1% (223)</a:t>
          </a:r>
        </a:p>
      </dsp:txBody>
      <dsp:txXfrm rot="10800000">
        <a:off x="0" y="2762714"/>
        <a:ext cx="3701868" cy="1657628"/>
      </dsp:txXfrm>
    </dsp:sp>
    <dsp:sp modelId="{81B0617D-4811-40AF-AADB-9707A6B0D33B}">
      <dsp:nvSpPr>
        <dsp:cNvPr id="0" name=""/>
        <dsp:cNvSpPr/>
      </dsp:nvSpPr>
      <dsp:spPr>
        <a:xfrm rot="5400000">
          <a:off x="4447717" y="1464323"/>
          <a:ext cx="2210171" cy="37018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solidFill>
                <a:srgbClr val="FF0000"/>
              </a:solidFill>
            </a:rPr>
            <a:t>Emmen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solidFill>
                <a:srgbClr val="FF0000"/>
              </a:solidFill>
            </a:rPr>
            <a:t>16,5% (342)</a:t>
          </a:r>
        </a:p>
      </dsp:txBody>
      <dsp:txXfrm rot="-5400000">
        <a:off x="3701868" y="2762714"/>
        <a:ext cx="3701868" cy="1657628"/>
      </dsp:txXfrm>
    </dsp:sp>
    <dsp:sp modelId="{70B56B59-C0D5-42D8-9C54-83500FFC5A30}">
      <dsp:nvSpPr>
        <dsp:cNvPr id="0" name=""/>
        <dsp:cNvSpPr/>
      </dsp:nvSpPr>
      <dsp:spPr>
        <a:xfrm>
          <a:off x="2420759" y="1469565"/>
          <a:ext cx="2562218" cy="148121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HZD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15,2%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845</a:t>
          </a:r>
        </a:p>
      </dsp:txBody>
      <dsp:txXfrm>
        <a:off x="2493066" y="1541872"/>
        <a:ext cx="2417604" cy="1336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0.12232</cdr:y>
    </cdr:from>
    <cdr:to>
      <cdr:x>0.69619</cdr:x>
      <cdr:y>0.21125</cdr:y>
    </cdr:to>
    <cdr:sp macro="" textlink="">
      <cdr:nvSpPr>
        <cdr:cNvPr id="3" name="Tekstvak 2">
          <a:extLst xmlns:a="http://schemas.openxmlformats.org/drawingml/2006/main">
            <a:ext uri="{FF2B5EF4-FFF2-40B4-BE49-F238E27FC236}">
              <a16:creationId xmlns:a16="http://schemas.microsoft.com/office/drawing/2014/main" id="{ED62346F-7AD5-406E-BBDF-55BAF49AE926}"/>
            </a:ext>
          </a:extLst>
        </cdr:cNvPr>
        <cdr:cNvSpPr txBox="1"/>
      </cdr:nvSpPr>
      <cdr:spPr>
        <a:xfrm xmlns:a="http://schemas.openxmlformats.org/drawingml/2006/main">
          <a:off x="2770909" y="507982"/>
          <a:ext cx="1087249" cy="369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1800" b="1" dirty="0">
              <a:solidFill>
                <a:schemeClr val="bg2"/>
              </a:solidFill>
            </a:rPr>
            <a:t>16,1 %</a:t>
          </a:r>
        </a:p>
      </cdr:txBody>
    </cdr:sp>
  </cdr:relSizeAnchor>
  <cdr:relSizeAnchor xmlns:cdr="http://schemas.openxmlformats.org/drawingml/2006/chartDrawing">
    <cdr:from>
      <cdr:x>0.25178</cdr:x>
      <cdr:y>0.28166</cdr:y>
    </cdr:from>
    <cdr:to>
      <cdr:x>0.4575</cdr:x>
      <cdr:y>0.40204</cdr:y>
    </cdr:to>
    <cdr:pic>
      <cdr:nvPicPr>
        <cdr:cNvPr id="5" name="chart">
          <a:extLst xmlns:a="http://schemas.openxmlformats.org/drawingml/2006/main">
            <a:ext uri="{FF2B5EF4-FFF2-40B4-BE49-F238E27FC236}">
              <a16:creationId xmlns:a16="http://schemas.microsoft.com/office/drawing/2014/main" id="{FD7F6C84-CA1C-4514-A0AF-B4E4237227C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95331" y="1169722"/>
          <a:ext cx="1140051" cy="49991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0.30381</cdr:x>
      <cdr:y>0.18703</cdr:y>
    </cdr:from>
    <cdr:to>
      <cdr:x>0.5</cdr:x>
      <cdr:y>0.27596</cdr:y>
    </cdr:to>
    <cdr:sp macro="" textlink="">
      <cdr:nvSpPr>
        <cdr:cNvPr id="3" name="Tekstvak 2">
          <a:extLst xmlns:a="http://schemas.openxmlformats.org/drawingml/2006/main">
            <a:ext uri="{FF2B5EF4-FFF2-40B4-BE49-F238E27FC236}">
              <a16:creationId xmlns:a16="http://schemas.microsoft.com/office/drawing/2014/main" id="{ED62346F-7AD5-406E-BBDF-55BAF49AE926}"/>
            </a:ext>
          </a:extLst>
        </cdr:cNvPr>
        <cdr:cNvSpPr txBox="1"/>
      </cdr:nvSpPr>
      <cdr:spPr>
        <a:xfrm xmlns:a="http://schemas.openxmlformats.org/drawingml/2006/main">
          <a:off x="1683660" y="776724"/>
          <a:ext cx="1087249" cy="369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1800" b="1" dirty="0">
              <a:solidFill>
                <a:schemeClr val="bg2"/>
              </a:solidFill>
            </a:rPr>
            <a:t>14,2 %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2E544-757F-4EF0-B2ED-B389B857D651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45940-5B9A-4AC3-AAF4-411A1E13A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60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Percentages zijn naar aantallen COPD </a:t>
            </a:r>
            <a:r>
              <a:rPr lang="nl-NL" dirty="0" err="1"/>
              <a:t>ers</a:t>
            </a:r>
            <a:r>
              <a:rPr lang="nl-NL" dirty="0"/>
              <a:t> in de verschillende regio ‘s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74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92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Iedereen zit zo rond de 85% van de mensen met COPD op inhalatie medicatie, ongeveer 15% gebruikt geen medicatie. Van de 85 % met inhalatie medicatie gebruikt ongeveer 54% ICS, maar in de regio Emmen net onder de 50%.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408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Regio Emmen 83,9 % van de mensen met COPD gebruikt inhalatie medicatie, waarvan 49,8% ook ICS gebruikt. Beduidend minder dan de andere regio ‘s. Hoogeveen 59,5% ICS, Meppel 55% en Assen 54,8% ICS.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871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Daarentegen worden in de regio Emmen net iets meer stootkuren voorgeschreven bij COPD: 15,5% van de mensen met COPD onder behandeling van de huisarts, kreeg in 2018 2x of vaker een stootkuur voorgeschreven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146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Regio ‘s Emmen en Meppel lijken dit beter te registreren?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498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Licht: 75%</a:t>
            </a:r>
          </a:p>
          <a:p>
            <a:r>
              <a:rPr lang="nl-NL" dirty="0"/>
              <a:t>Matig 24%</a:t>
            </a:r>
          </a:p>
          <a:p>
            <a:r>
              <a:rPr lang="nl-NL" dirty="0"/>
              <a:t>Ernstig 2 %</a:t>
            </a:r>
          </a:p>
          <a:p>
            <a:r>
              <a:rPr lang="nl-NL" dirty="0"/>
              <a:t>Ongeldige uitslag 0%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907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Verbeterplan:</a:t>
            </a:r>
          </a:p>
          <a:p>
            <a:r>
              <a:rPr lang="nl-NL" dirty="0"/>
              <a:t>Emmen regionaal lichaamsbeweging bij COPD oppakken?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5940-5B9A-4AC3-AAF4-411A1E13A81F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67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98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81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67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45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66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15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3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65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rgbClr val="00A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79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0C3A-EC5B-466E-8E1C-C2AC29F65779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F09D-A332-41D8-A69E-718DF1283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68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solidFill>
            <a:srgbClr val="00A3D4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C0620C3A-EC5B-466E-8E1C-C2AC29F65779}" type="datetimeFigureOut">
              <a:rPr lang="nl-NL" smtClean="0"/>
              <a:pPr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FC9F09D-A332-41D8-A69E-718DF12837A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678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3B8FA-8224-4151-9AE8-A9EAAED559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Spiegelcijfers COPD 2018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505DE1-46BA-4777-B98B-003D9EE47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5953020"/>
            <a:ext cx="10993546" cy="590321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Voor de regio Emmen</a:t>
            </a:r>
          </a:p>
        </p:txBody>
      </p:sp>
    </p:spTree>
    <p:extLst>
      <p:ext uri="{BB962C8B-B14F-4D97-AF65-F5344CB8AC3E}">
        <p14:creationId xmlns:p14="http://schemas.microsoft.com/office/powerpoint/2010/main" val="228957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EC31DB25-18E0-46FA-A5BC-B694566D7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304173"/>
              </p:ext>
            </p:extLst>
          </p:nvPr>
        </p:nvGraphicFramePr>
        <p:xfrm>
          <a:off x="581025" y="2181225"/>
          <a:ext cx="1102995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1195841288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3783972876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3745659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Alle inhalatie medicatie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6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1" dirty="0"/>
                        <a:t>Gehele zorggroep HZD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84,9 %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53,6 %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9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1" dirty="0">
                          <a:solidFill>
                            <a:srgbClr val="FF0000"/>
                          </a:solidFill>
                        </a:rPr>
                        <a:t>Emmen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>
                          <a:solidFill>
                            <a:srgbClr val="FF0000"/>
                          </a:solidFill>
                        </a:rPr>
                        <a:t>83,9 %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>
                          <a:solidFill>
                            <a:srgbClr val="FF0000"/>
                          </a:solidFill>
                        </a:rPr>
                        <a:t>49,8 %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925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1" dirty="0"/>
                        <a:t>Meppel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86,3 %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55    %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883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1" dirty="0"/>
                        <a:t>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85,3 %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54,8 %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304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b="1" dirty="0"/>
                        <a:t>Hoogeveen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84,7 %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b="1" dirty="0"/>
                        <a:t>59,5 %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961826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C85FAA60-0990-4C60-BABD-D4D74217AA4B}"/>
              </a:ext>
            </a:extLst>
          </p:cNvPr>
          <p:cNvSpPr txBox="1"/>
          <p:nvPr/>
        </p:nvSpPr>
        <p:spPr>
          <a:xfrm>
            <a:off x="791027" y="667658"/>
            <a:ext cx="10609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b="1" dirty="0">
                <a:solidFill>
                  <a:schemeClr val="bg1"/>
                </a:solidFill>
              </a:rPr>
              <a:t>Gebruik inhalatie medicatie  </a:t>
            </a:r>
          </a:p>
        </p:txBody>
      </p:sp>
    </p:spTree>
    <p:extLst>
      <p:ext uri="{BB962C8B-B14F-4D97-AF65-F5344CB8AC3E}">
        <p14:creationId xmlns:p14="http://schemas.microsoft.com/office/powerpoint/2010/main" val="272927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3E8BE69B-6119-4FED-A87D-9AF2D20832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975000"/>
              </p:ext>
            </p:extLst>
          </p:nvPr>
        </p:nvGraphicFramePr>
        <p:xfrm>
          <a:off x="-124691" y="1458192"/>
          <a:ext cx="5541818" cy="415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afiek 2">
            <a:extLst>
              <a:ext uri="{FF2B5EF4-FFF2-40B4-BE49-F238E27FC236}">
                <a16:creationId xmlns:a16="http://schemas.microsoft.com/office/drawing/2014/main" id="{4611223A-0558-4F39-A78A-E77F7765F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435863"/>
              </p:ext>
            </p:extLst>
          </p:nvPr>
        </p:nvGraphicFramePr>
        <p:xfrm>
          <a:off x="5417127" y="1946563"/>
          <a:ext cx="6483927" cy="415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CDEAC858-9191-4D2D-915B-22B7CAC9532F}"/>
              </a:ext>
            </a:extLst>
          </p:cNvPr>
          <p:cNvSpPr txBox="1"/>
          <p:nvPr/>
        </p:nvSpPr>
        <p:spPr>
          <a:xfrm>
            <a:off x="6137562" y="965117"/>
            <a:ext cx="6012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Inhalatie medicatie regio Emmen </a:t>
            </a:r>
          </a:p>
          <a:p>
            <a:r>
              <a:rPr lang="nl-NL" sz="3200" b="1" dirty="0">
                <a:solidFill>
                  <a:schemeClr val="accent1"/>
                </a:solidFill>
              </a:rPr>
              <a:t>Minder ICS: 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55C5A737-4AF3-4285-AA24-1E757382760C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2129246" y="1503726"/>
            <a:ext cx="4008316" cy="129172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F4ECAA20-A327-4B26-80D8-F65758B1E8D3}"/>
              </a:ext>
            </a:extLst>
          </p:cNvPr>
          <p:cNvSpPr txBox="1"/>
          <p:nvPr/>
        </p:nvSpPr>
        <p:spPr>
          <a:xfrm>
            <a:off x="9039761" y="4099503"/>
            <a:ext cx="94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49,8 %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208CE6B-A857-411B-8857-F3D4E605A7A6}"/>
              </a:ext>
            </a:extLst>
          </p:cNvPr>
          <p:cNvSpPr txBox="1"/>
          <p:nvPr/>
        </p:nvSpPr>
        <p:spPr>
          <a:xfrm>
            <a:off x="1645920" y="3579223"/>
            <a:ext cx="214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83,9 %</a:t>
            </a:r>
          </a:p>
        </p:txBody>
      </p:sp>
    </p:spTree>
    <p:extLst>
      <p:ext uri="{BB962C8B-B14F-4D97-AF65-F5344CB8AC3E}">
        <p14:creationId xmlns:p14="http://schemas.microsoft.com/office/powerpoint/2010/main" val="1617322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3E8BE69B-6119-4FED-A87D-9AF2D20832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24691" y="1458192"/>
          <a:ext cx="5541818" cy="415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afiek 2">
            <a:extLst>
              <a:ext uri="{FF2B5EF4-FFF2-40B4-BE49-F238E27FC236}">
                <a16:creationId xmlns:a16="http://schemas.microsoft.com/office/drawing/2014/main" id="{4611223A-0558-4F39-A78A-E77F7765FCC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417127" y="1946563"/>
          <a:ext cx="6483927" cy="415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CDEAC858-9191-4D2D-915B-22B7CAC9532F}"/>
              </a:ext>
            </a:extLst>
          </p:cNvPr>
          <p:cNvSpPr txBox="1"/>
          <p:nvPr/>
        </p:nvSpPr>
        <p:spPr>
          <a:xfrm>
            <a:off x="6137562" y="965117"/>
            <a:ext cx="6012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Twee of meer stootkuren HZD : 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55C5A737-4AF3-4285-AA24-1E757382760C}"/>
              </a:ext>
            </a:extLst>
          </p:cNvPr>
          <p:cNvCxnSpPr>
            <a:cxnSpLocks/>
          </p:cNvCxnSpPr>
          <p:nvPr/>
        </p:nvCxnSpPr>
        <p:spPr>
          <a:xfrm flipV="1">
            <a:off x="2410691" y="1260161"/>
            <a:ext cx="3809999" cy="68640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F4ECAA20-A327-4B26-80D8-F65758B1E8D3}"/>
              </a:ext>
            </a:extLst>
          </p:cNvPr>
          <p:cNvSpPr txBox="1"/>
          <p:nvPr/>
        </p:nvSpPr>
        <p:spPr>
          <a:xfrm>
            <a:off x="9047809" y="2101416"/>
            <a:ext cx="94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15,5%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208CE6B-A857-411B-8857-F3D4E605A7A6}"/>
              </a:ext>
            </a:extLst>
          </p:cNvPr>
          <p:cNvSpPr txBox="1"/>
          <p:nvPr/>
        </p:nvSpPr>
        <p:spPr>
          <a:xfrm>
            <a:off x="2410691" y="3730171"/>
            <a:ext cx="108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85,8%</a:t>
            </a:r>
          </a:p>
        </p:txBody>
      </p:sp>
    </p:spTree>
    <p:extLst>
      <p:ext uri="{BB962C8B-B14F-4D97-AF65-F5344CB8AC3E}">
        <p14:creationId xmlns:p14="http://schemas.microsoft.com/office/powerpoint/2010/main" val="986405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E74575A-255C-4AD3-ADE9-BAD5D2617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38693"/>
              </p:ext>
            </p:extLst>
          </p:nvPr>
        </p:nvGraphicFramePr>
        <p:xfrm>
          <a:off x="678324" y="2397259"/>
          <a:ext cx="10607985" cy="3570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84">
                  <a:extLst>
                    <a:ext uri="{9D8B030D-6E8A-4147-A177-3AD203B41FA5}">
                      <a16:colId xmlns:a16="http://schemas.microsoft.com/office/drawing/2014/main" val="2724689345"/>
                    </a:ext>
                  </a:extLst>
                </a:gridCol>
                <a:gridCol w="1702723">
                  <a:extLst>
                    <a:ext uri="{9D8B030D-6E8A-4147-A177-3AD203B41FA5}">
                      <a16:colId xmlns:a16="http://schemas.microsoft.com/office/drawing/2014/main" val="670720126"/>
                    </a:ext>
                  </a:extLst>
                </a:gridCol>
                <a:gridCol w="1881051">
                  <a:extLst>
                    <a:ext uri="{9D8B030D-6E8A-4147-A177-3AD203B41FA5}">
                      <a16:colId xmlns:a16="http://schemas.microsoft.com/office/drawing/2014/main" val="3389217169"/>
                    </a:ext>
                  </a:extLst>
                </a:gridCol>
                <a:gridCol w="2181161">
                  <a:extLst>
                    <a:ext uri="{9D8B030D-6E8A-4147-A177-3AD203B41FA5}">
                      <a16:colId xmlns:a16="http://schemas.microsoft.com/office/drawing/2014/main" val="1571798988"/>
                    </a:ext>
                  </a:extLst>
                </a:gridCol>
                <a:gridCol w="1607068">
                  <a:extLst>
                    <a:ext uri="{9D8B030D-6E8A-4147-A177-3AD203B41FA5}">
                      <a16:colId xmlns:a16="http://schemas.microsoft.com/office/drawing/2014/main" val="915287011"/>
                    </a:ext>
                  </a:extLst>
                </a:gridCol>
                <a:gridCol w="2181498">
                  <a:extLst>
                    <a:ext uri="{9D8B030D-6E8A-4147-A177-3AD203B41FA5}">
                      <a16:colId xmlns:a16="http://schemas.microsoft.com/office/drawing/2014/main" val="3283320082"/>
                    </a:ext>
                  </a:extLst>
                </a:gridCol>
              </a:tblGrid>
              <a:tr h="1407885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>
                          <a:effectLst/>
                        </a:rPr>
                        <a:t> </a:t>
                      </a:r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HZD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Emmen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Meppel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Hoogeveen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9628505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r>
                        <a:rPr lang="nl-NL" sz="3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nl-NL" sz="3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23,2%</a:t>
                      </a:r>
                      <a:endParaRPr lang="nl-NL" sz="3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27,9%</a:t>
                      </a:r>
                      <a:endParaRPr lang="nl-NL" sz="3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2644947"/>
                  </a:ext>
                </a:extLst>
              </a:tr>
              <a:tr h="1081102">
                <a:tc>
                  <a:txBody>
                    <a:bodyPr/>
                    <a:lstStyle/>
                    <a:p>
                      <a:pPr algn="r" fontAlgn="b"/>
                      <a:endParaRPr lang="nl-NL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07538"/>
                  </a:ext>
                </a:extLst>
              </a:tr>
            </a:tbl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01F65215-1E17-4F14-8B46-A560699A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Aantal patiënten met minimaal 1x een exacerbatie</a:t>
            </a:r>
          </a:p>
        </p:txBody>
      </p:sp>
    </p:spTree>
    <p:extLst>
      <p:ext uri="{BB962C8B-B14F-4D97-AF65-F5344CB8AC3E}">
        <p14:creationId xmlns:p14="http://schemas.microsoft.com/office/powerpoint/2010/main" val="2921274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3E8BE69B-6119-4FED-A87D-9AF2D20832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50234"/>
              </p:ext>
            </p:extLst>
          </p:nvPr>
        </p:nvGraphicFramePr>
        <p:xfrm>
          <a:off x="-124691" y="1458192"/>
          <a:ext cx="5541818" cy="415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afiek 2">
            <a:extLst>
              <a:ext uri="{FF2B5EF4-FFF2-40B4-BE49-F238E27FC236}">
                <a16:creationId xmlns:a16="http://schemas.microsoft.com/office/drawing/2014/main" id="{4611223A-0558-4F39-A78A-E77F7765F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00343"/>
              </p:ext>
            </p:extLst>
          </p:nvPr>
        </p:nvGraphicFramePr>
        <p:xfrm>
          <a:off x="5417127" y="1946563"/>
          <a:ext cx="6483927" cy="415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CDEAC858-9191-4D2D-915B-22B7CAC9532F}"/>
              </a:ext>
            </a:extLst>
          </p:cNvPr>
          <p:cNvSpPr txBox="1"/>
          <p:nvPr/>
        </p:nvSpPr>
        <p:spPr>
          <a:xfrm>
            <a:off x="6137562" y="965117"/>
            <a:ext cx="6012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Ziektelast registreren :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4ECAA20-A327-4B26-80D8-F65758B1E8D3}"/>
              </a:ext>
            </a:extLst>
          </p:cNvPr>
          <p:cNvSpPr txBox="1"/>
          <p:nvPr/>
        </p:nvSpPr>
        <p:spPr>
          <a:xfrm>
            <a:off x="9047809" y="2101416"/>
            <a:ext cx="94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59,8 %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14F3914-F421-4965-ADD7-BAC5CEAA3A1C}"/>
              </a:ext>
            </a:extLst>
          </p:cNvPr>
          <p:cNvSpPr txBox="1"/>
          <p:nvPr/>
        </p:nvSpPr>
        <p:spPr>
          <a:xfrm>
            <a:off x="155921" y="954521"/>
            <a:ext cx="4980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Verdeling Ziektelast Emmen</a:t>
            </a:r>
            <a:r>
              <a:rPr lang="nl-NL" sz="2400" b="1" dirty="0">
                <a:solidFill>
                  <a:srgbClr val="0070C0"/>
                </a:solidFill>
              </a:rPr>
              <a:t> </a:t>
            </a:r>
            <a:r>
              <a:rPr lang="nl-NL" sz="2400" dirty="0">
                <a:solidFill>
                  <a:srgbClr val="0070C0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813182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CA398F8B-5E50-4EC7-89C8-68BC1CC032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047965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917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0F68D-1EAC-4C94-A932-40004F4F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253" y="744172"/>
            <a:ext cx="11029616" cy="988332"/>
          </a:xfrm>
        </p:spPr>
        <p:txBody>
          <a:bodyPr/>
          <a:lstStyle/>
          <a:p>
            <a:r>
              <a:rPr lang="nl-NL" dirty="0"/>
              <a:t>Populatie COPD </a:t>
            </a:r>
            <a:r>
              <a:rPr lang="nl-NL" sz="2000" dirty="0"/>
              <a:t> ( in % van de praktijk) 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02FA123-CDA6-4C53-84D3-CD183A6E7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656820"/>
              </p:ext>
            </p:extLst>
          </p:nvPr>
        </p:nvGraphicFramePr>
        <p:xfrm>
          <a:off x="1293223" y="2063931"/>
          <a:ext cx="9044415" cy="40886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6299">
                  <a:extLst>
                    <a:ext uri="{9D8B030D-6E8A-4147-A177-3AD203B41FA5}">
                      <a16:colId xmlns:a16="http://schemas.microsoft.com/office/drawing/2014/main" val="3254230993"/>
                    </a:ext>
                  </a:extLst>
                </a:gridCol>
                <a:gridCol w="2934530">
                  <a:extLst>
                    <a:ext uri="{9D8B030D-6E8A-4147-A177-3AD203B41FA5}">
                      <a16:colId xmlns:a16="http://schemas.microsoft.com/office/drawing/2014/main" val="1910119775"/>
                    </a:ext>
                  </a:extLst>
                </a:gridCol>
                <a:gridCol w="2623586">
                  <a:extLst>
                    <a:ext uri="{9D8B030D-6E8A-4147-A177-3AD203B41FA5}">
                      <a16:colId xmlns:a16="http://schemas.microsoft.com/office/drawing/2014/main" val="891183150"/>
                    </a:ext>
                  </a:extLst>
                </a:gridCol>
              </a:tblGrid>
              <a:tr h="710651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 dirty="0">
                          <a:effectLst/>
                          <a:latin typeface="+mj-lt"/>
                        </a:rPr>
                        <a:t> 115 praktijken 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COPD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  <a:latin typeface="+mj-lt"/>
                        </a:rPr>
                        <a:t>COPD aantal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023978"/>
                  </a:ext>
                </a:extLst>
              </a:tr>
              <a:tr h="710651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HZD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10.398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4711286"/>
                  </a:ext>
                </a:extLst>
              </a:tr>
              <a:tr h="710651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Emmen</a:t>
                      </a:r>
                      <a:endParaRPr lang="nl-NL" sz="3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3.1 %</a:t>
                      </a:r>
                      <a:endParaRPr lang="nl-NL" sz="3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9449828"/>
                  </a:ext>
                </a:extLst>
              </a:tr>
              <a:tr h="710651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 dirty="0">
                          <a:effectLst/>
                          <a:latin typeface="+mj-lt"/>
                        </a:rPr>
                        <a:t> Hoogeveen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  <a:latin typeface="+mj-lt"/>
                        </a:rPr>
                        <a:t>2.2 %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0253054"/>
                  </a:ext>
                </a:extLst>
              </a:tr>
              <a:tr h="710651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 dirty="0">
                          <a:effectLst/>
                          <a:latin typeface="+mj-lt"/>
                        </a:rPr>
                        <a:t> Meppel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  <a:latin typeface="+mj-lt"/>
                        </a:rPr>
                        <a:t>1.9 %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6308452"/>
                  </a:ext>
                </a:extLst>
              </a:tr>
              <a:tr h="535421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u="none" strike="noStrike" dirty="0">
                          <a:effectLst/>
                          <a:latin typeface="+mj-lt"/>
                        </a:rPr>
                        <a:t> Assen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u="none" strike="noStrike" dirty="0">
                          <a:effectLst/>
                          <a:latin typeface="+mj-lt"/>
                        </a:rPr>
                        <a:t>2.0 %</a:t>
                      </a:r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3891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63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B5FED-6F06-4958-9542-09D34B2B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2018 nieuw gediagnosticeerd COPD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C98A156-F486-4403-A7CC-705033A37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815323"/>
              </p:ext>
            </p:extLst>
          </p:nvPr>
        </p:nvGraphicFramePr>
        <p:xfrm>
          <a:off x="2388833" y="2109875"/>
          <a:ext cx="7403737" cy="4420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447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B8FBB-EF45-4668-AD7D-35ED5E8C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de keten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7E39D4A-8BA8-4BDB-947F-9D3DBBFF9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94754"/>
              </p:ext>
            </p:extLst>
          </p:nvPr>
        </p:nvGraphicFramePr>
        <p:xfrm>
          <a:off x="1894114" y="2090057"/>
          <a:ext cx="8953863" cy="4275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4936">
                  <a:extLst>
                    <a:ext uri="{9D8B030D-6E8A-4147-A177-3AD203B41FA5}">
                      <a16:colId xmlns:a16="http://schemas.microsoft.com/office/drawing/2014/main" val="3771344495"/>
                    </a:ext>
                  </a:extLst>
                </a:gridCol>
                <a:gridCol w="3584995">
                  <a:extLst>
                    <a:ext uri="{9D8B030D-6E8A-4147-A177-3AD203B41FA5}">
                      <a16:colId xmlns:a16="http://schemas.microsoft.com/office/drawing/2014/main" val="3060231775"/>
                    </a:ext>
                  </a:extLst>
                </a:gridCol>
                <a:gridCol w="2593932">
                  <a:extLst>
                    <a:ext uri="{9D8B030D-6E8A-4147-A177-3AD203B41FA5}">
                      <a16:colId xmlns:a16="http://schemas.microsoft.com/office/drawing/2014/main" val="1605559232"/>
                    </a:ext>
                  </a:extLst>
                </a:gridCol>
              </a:tblGrid>
              <a:tr h="712529">
                <a:tc>
                  <a:txBody>
                    <a:bodyPr/>
                    <a:lstStyle/>
                    <a:p>
                      <a:pPr algn="l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aantal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884557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u="none" strike="noStrike" dirty="0">
                          <a:effectLst/>
                          <a:latin typeface="+mn-lt"/>
                        </a:rPr>
                        <a:t>HZD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53.3 %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3437787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Emmen</a:t>
                      </a:r>
                      <a:endParaRPr lang="nl-NL" sz="3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51 %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2564874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Meppel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54.4 %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5113127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56.4 %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251649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Hoogeveen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95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20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B8FBB-EF45-4668-AD7D-35ED5E8C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90469"/>
            <a:ext cx="11029616" cy="988332"/>
          </a:xfrm>
        </p:spPr>
        <p:txBody>
          <a:bodyPr/>
          <a:lstStyle/>
          <a:p>
            <a:r>
              <a:rPr lang="nl-NL" dirty="0"/>
              <a:t>Behandeling specialist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7E39D4A-8BA8-4BDB-947F-9D3DBBFF9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70253"/>
              </p:ext>
            </p:extLst>
          </p:nvPr>
        </p:nvGraphicFramePr>
        <p:xfrm>
          <a:off x="1894114" y="2090057"/>
          <a:ext cx="8953863" cy="4275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4936">
                  <a:extLst>
                    <a:ext uri="{9D8B030D-6E8A-4147-A177-3AD203B41FA5}">
                      <a16:colId xmlns:a16="http://schemas.microsoft.com/office/drawing/2014/main" val="3771344495"/>
                    </a:ext>
                  </a:extLst>
                </a:gridCol>
                <a:gridCol w="3584995">
                  <a:extLst>
                    <a:ext uri="{9D8B030D-6E8A-4147-A177-3AD203B41FA5}">
                      <a16:colId xmlns:a16="http://schemas.microsoft.com/office/drawing/2014/main" val="3060231775"/>
                    </a:ext>
                  </a:extLst>
                </a:gridCol>
                <a:gridCol w="2593932">
                  <a:extLst>
                    <a:ext uri="{9D8B030D-6E8A-4147-A177-3AD203B41FA5}">
                      <a16:colId xmlns:a16="http://schemas.microsoft.com/office/drawing/2014/main" val="1605559232"/>
                    </a:ext>
                  </a:extLst>
                </a:gridCol>
              </a:tblGrid>
              <a:tr h="712529">
                <a:tc>
                  <a:txBody>
                    <a:bodyPr/>
                    <a:lstStyle/>
                    <a:p>
                      <a:pPr algn="l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aantal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884557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u="none" strike="noStrike" dirty="0">
                          <a:effectLst/>
                          <a:latin typeface="+mn-lt"/>
                        </a:rPr>
                        <a:t>HZD</a:t>
                      </a:r>
                      <a:endParaRPr lang="nl-NL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32.6 %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3437787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Emmen</a:t>
                      </a:r>
                      <a:endParaRPr lang="nl-NL" sz="3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2564874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Meppel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32.4 %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5113127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28.8 %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251649"/>
                  </a:ext>
                </a:extLst>
              </a:tr>
              <a:tr h="712529">
                <a:tc>
                  <a:txBody>
                    <a:bodyPr/>
                    <a:lstStyle/>
                    <a:p>
                      <a:pPr algn="l" fontAlgn="b"/>
                      <a:r>
                        <a:rPr lang="nl-N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Hoogeveen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95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61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85C93-FEA9-4CF5-829D-1526E74C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Percentage Onder behandeling specialist</a:t>
            </a: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7D642F1F-ABB6-47FA-8982-3CD523D6FC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4673318"/>
              </p:ext>
            </p:extLst>
          </p:nvPr>
        </p:nvGraphicFramePr>
        <p:xfrm>
          <a:off x="1685109" y="2076995"/>
          <a:ext cx="7756434" cy="4296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4B162813-DD91-4610-B97A-8F31A5007B90}"/>
              </a:ext>
            </a:extLst>
          </p:cNvPr>
          <p:cNvSpPr/>
          <p:nvPr/>
        </p:nvSpPr>
        <p:spPr>
          <a:xfrm>
            <a:off x="7972696" y="2782669"/>
            <a:ext cx="12104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Emmen </a:t>
            </a:r>
          </a:p>
          <a:p>
            <a:pPr algn="ctr"/>
            <a:r>
              <a:rPr lang="nl-NL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35%</a:t>
            </a:r>
            <a:endParaRPr lang="nl-NL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691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F2172C-66FC-46AF-B5A3-0D19E6C3D649}"/>
              </a:ext>
            </a:extLst>
          </p:cNvPr>
          <p:cNvSpPr txBox="1"/>
          <p:nvPr/>
        </p:nvSpPr>
        <p:spPr>
          <a:xfrm>
            <a:off x="914400" y="719739"/>
            <a:ext cx="1036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COPD ( zorggroep) 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775C8269-CA4D-4402-886E-7FC85890E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704292"/>
              </p:ext>
            </p:extLst>
          </p:nvPr>
        </p:nvGraphicFramePr>
        <p:xfrm>
          <a:off x="581025" y="1944914"/>
          <a:ext cx="11029950" cy="4484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51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F2172C-66FC-46AF-B5A3-0D19E6C3D649}"/>
              </a:ext>
            </a:extLst>
          </p:cNvPr>
          <p:cNvSpPr txBox="1"/>
          <p:nvPr/>
        </p:nvSpPr>
        <p:spPr>
          <a:xfrm>
            <a:off x="914400" y="719739"/>
            <a:ext cx="1036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</a:rPr>
              <a:t>COPD ( Emmen) 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775C8269-CA4D-4402-886E-7FC85890E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58063"/>
              </p:ext>
            </p:extLst>
          </p:nvPr>
        </p:nvGraphicFramePr>
        <p:xfrm>
          <a:off x="581025" y="1944914"/>
          <a:ext cx="11029950" cy="4484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4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oppie">
            <a:extLst>
              <a:ext uri="{FF2B5EF4-FFF2-40B4-BE49-F238E27FC236}">
                <a16:creationId xmlns:a16="http://schemas.microsoft.com/office/drawing/2014/main" id="{6BFF41CA-B64A-47F7-8303-6B86D9864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906" y="1702253"/>
            <a:ext cx="5539694" cy="430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566390"/>
      </p:ext>
    </p:extLst>
  </p:cSld>
  <p:clrMapOvr>
    <a:masterClrMapping/>
  </p:clrMapOvr>
</p:sld>
</file>

<file path=ppt/theme/theme1.xml><?xml version="1.0" encoding="utf-8"?>
<a:theme xmlns:a="http://schemas.openxmlformats.org/drawingml/2006/main" name="HZD sjabloon">
  <a:themeElements>
    <a:clrScheme name="Aangepast 5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21409A"/>
      </a:accent1>
      <a:accent2>
        <a:srgbClr val="00ABE3"/>
      </a:accent2>
      <a:accent3>
        <a:srgbClr val="00ABE3"/>
      </a:accent3>
      <a:accent4>
        <a:srgbClr val="C4D934"/>
      </a:accent4>
      <a:accent5>
        <a:srgbClr val="C4D934"/>
      </a:accent5>
      <a:accent6>
        <a:srgbClr val="C4D934"/>
      </a:accent6>
      <a:hlink>
        <a:srgbClr val="828282"/>
      </a:hlink>
      <a:folHlink>
        <a:srgbClr val="A5A5A5"/>
      </a:folHlink>
    </a:clrScheme>
    <a:fontScheme name="Aangepast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EA173664-695E-424B-9F37-C5D4471E6AA0}" vid="{62A49A04-09AB-4956-B742-91817D80E80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5326F0EB2E6449AD0375299B31824" ma:contentTypeVersion="8" ma:contentTypeDescription="Een nieuw document maken." ma:contentTypeScope="" ma:versionID="7c76e455dbac6800625541d99fb4aa6a">
  <xsd:schema xmlns:xsd="http://www.w3.org/2001/XMLSchema" xmlns:xs="http://www.w3.org/2001/XMLSchema" xmlns:p="http://schemas.microsoft.com/office/2006/metadata/properties" xmlns:ns2="5520341b-e454-440b-b753-0dcf9a0356cf" xmlns:ns3="9d5a5c09-ce8f-4fca-8a16-6c4520b4c366" targetNamespace="http://schemas.microsoft.com/office/2006/metadata/properties" ma:root="true" ma:fieldsID="2d0b8479af65986b09a3c3e65b6a87b0" ns2:_="" ns3:_="">
    <xsd:import namespace="5520341b-e454-440b-b753-0dcf9a0356cf"/>
    <xsd:import namespace="9d5a5c09-ce8f-4fca-8a16-6c4520b4c3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0341b-e454-440b-b753-0dcf9a0356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a5c09-ce8f-4fca-8a16-6c4520b4c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2C25D1-851E-43BA-BCD9-05F5881EC6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ADF773-DCF8-49D2-8AA0-9F14F3AF6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20341b-e454-440b-b753-0dcf9a0356cf"/>
    <ds:schemaRef ds:uri="9d5a5c09-ce8f-4fca-8a16-6c4520b4c3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943600-D098-44AC-9164-963B504741EA}">
  <ds:schemaRefs>
    <ds:schemaRef ds:uri="http://purl.org/dc/elements/1.1/"/>
    <ds:schemaRef ds:uri="http://schemas.openxmlformats.org/package/2006/metadata/core-properties"/>
    <ds:schemaRef ds:uri="5520341b-e454-440b-b753-0dcf9a0356cf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9d5a5c09-ce8f-4fca-8a16-6c4520b4c36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6085</TotalTime>
  <Words>406</Words>
  <Application>Microsoft Office PowerPoint</Application>
  <PresentationFormat>Breedbeeld</PresentationFormat>
  <Paragraphs>127</Paragraphs>
  <Slides>15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Verdana</vt:lpstr>
      <vt:lpstr>Wingdings 2</vt:lpstr>
      <vt:lpstr>HZD sjabloon</vt:lpstr>
      <vt:lpstr>Spiegelcijfers COPD 2018</vt:lpstr>
      <vt:lpstr>Populatie COPD  ( in % van de praktijk) </vt:lpstr>
      <vt:lpstr>In 2018 nieuw gediagnosticeerd COPD</vt:lpstr>
      <vt:lpstr>In de keten</vt:lpstr>
      <vt:lpstr>Behandeling specialist</vt:lpstr>
      <vt:lpstr>Percentage Onder behandeling specialist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Aantal patiënten met minimaal 1x een exacerbatie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Margreet Rietdijk</dc:creator>
  <cp:lastModifiedBy>Heidi Strijker</cp:lastModifiedBy>
  <cp:revision>60</cp:revision>
  <dcterms:created xsi:type="dcterms:W3CDTF">2018-10-25T07:02:33Z</dcterms:created>
  <dcterms:modified xsi:type="dcterms:W3CDTF">2019-03-18T16:00:20Z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0x0101005095326F0EB2E6449AD0375299B31824</vt:lpwstr>
  </property>
</Properties>
</file>