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94"/>
  </p:notesMasterIdLst>
  <p:sldIdLst>
    <p:sldId id="259" r:id="rId5"/>
    <p:sldId id="258" r:id="rId6"/>
    <p:sldId id="260" r:id="rId7"/>
    <p:sldId id="341" r:id="rId8"/>
    <p:sldId id="382" r:id="rId9"/>
    <p:sldId id="383" r:id="rId10"/>
    <p:sldId id="384" r:id="rId11"/>
    <p:sldId id="385" r:id="rId12"/>
    <p:sldId id="386" r:id="rId13"/>
    <p:sldId id="387" r:id="rId14"/>
    <p:sldId id="388" r:id="rId15"/>
    <p:sldId id="389" r:id="rId16"/>
    <p:sldId id="390" r:id="rId17"/>
    <p:sldId id="391" r:id="rId18"/>
    <p:sldId id="442" r:id="rId19"/>
    <p:sldId id="443" r:id="rId20"/>
    <p:sldId id="441" r:id="rId21"/>
    <p:sldId id="393" r:id="rId22"/>
    <p:sldId id="394" r:id="rId23"/>
    <p:sldId id="395" r:id="rId24"/>
    <p:sldId id="396" r:id="rId25"/>
    <p:sldId id="397" r:id="rId26"/>
    <p:sldId id="398" r:id="rId27"/>
    <p:sldId id="399" r:id="rId28"/>
    <p:sldId id="400" r:id="rId29"/>
    <p:sldId id="401" r:id="rId30"/>
    <p:sldId id="402" r:id="rId31"/>
    <p:sldId id="403" r:id="rId32"/>
    <p:sldId id="404" r:id="rId33"/>
    <p:sldId id="405" r:id="rId34"/>
    <p:sldId id="406" r:id="rId35"/>
    <p:sldId id="407" r:id="rId36"/>
    <p:sldId id="408" r:id="rId37"/>
    <p:sldId id="409" r:id="rId38"/>
    <p:sldId id="410" r:id="rId39"/>
    <p:sldId id="411" r:id="rId40"/>
    <p:sldId id="412" r:id="rId41"/>
    <p:sldId id="413" r:id="rId42"/>
    <p:sldId id="414" r:id="rId43"/>
    <p:sldId id="415" r:id="rId44"/>
    <p:sldId id="416" r:id="rId45"/>
    <p:sldId id="417" r:id="rId46"/>
    <p:sldId id="418" r:id="rId47"/>
    <p:sldId id="419" r:id="rId48"/>
    <p:sldId id="420" r:id="rId49"/>
    <p:sldId id="421" r:id="rId50"/>
    <p:sldId id="429" r:id="rId51"/>
    <p:sldId id="430" r:id="rId52"/>
    <p:sldId id="431" r:id="rId53"/>
    <p:sldId id="432" r:id="rId54"/>
    <p:sldId id="433" r:id="rId55"/>
    <p:sldId id="434" r:id="rId56"/>
    <p:sldId id="435" r:id="rId57"/>
    <p:sldId id="436" r:id="rId58"/>
    <p:sldId id="437" r:id="rId59"/>
    <p:sldId id="438" r:id="rId60"/>
    <p:sldId id="439" r:id="rId61"/>
    <p:sldId id="440" r:id="rId62"/>
    <p:sldId id="345" r:id="rId63"/>
    <p:sldId id="343" r:id="rId64"/>
    <p:sldId id="357" r:id="rId65"/>
    <p:sldId id="349" r:id="rId66"/>
    <p:sldId id="350" r:id="rId67"/>
    <p:sldId id="351" r:id="rId68"/>
    <p:sldId id="352" r:id="rId69"/>
    <p:sldId id="353" r:id="rId70"/>
    <p:sldId id="354" r:id="rId71"/>
    <p:sldId id="355" r:id="rId72"/>
    <p:sldId id="380" r:id="rId73"/>
    <p:sldId id="359" r:id="rId74"/>
    <p:sldId id="360" r:id="rId75"/>
    <p:sldId id="361" r:id="rId76"/>
    <p:sldId id="379" r:id="rId77"/>
    <p:sldId id="362" r:id="rId78"/>
    <p:sldId id="369" r:id="rId79"/>
    <p:sldId id="368" r:id="rId80"/>
    <p:sldId id="371" r:id="rId81"/>
    <p:sldId id="372" r:id="rId82"/>
    <p:sldId id="373" r:id="rId83"/>
    <p:sldId id="376" r:id="rId84"/>
    <p:sldId id="346" r:id="rId85"/>
    <p:sldId id="444" r:id="rId86"/>
    <p:sldId id="445" r:id="rId87"/>
    <p:sldId id="446" r:id="rId88"/>
    <p:sldId id="447" r:id="rId89"/>
    <p:sldId id="448" r:id="rId90"/>
    <p:sldId id="449" r:id="rId91"/>
    <p:sldId id="450" r:id="rId92"/>
    <p:sldId id="348" r:id="rId9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lazs Szabo" initials="BS" lastIdx="6" clrIdx="0">
    <p:extLst>
      <p:ext uri="{19B8F6BF-5375-455C-9EA6-DF929625EA0E}">
        <p15:presenceInfo xmlns:p15="http://schemas.microsoft.com/office/powerpoint/2012/main" userId="91a796afa55c7c0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32"/>
    <a:srgbClr val="85AC1C"/>
    <a:srgbClr val="FBA905"/>
    <a:srgbClr val="FF9900"/>
    <a:srgbClr val="FE6202"/>
    <a:srgbClr val="FFCC00"/>
    <a:srgbClr val="F39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48" autoAdjust="0"/>
    <p:restoredTop sz="86355" autoAdjust="0"/>
  </p:normalViewPr>
  <p:slideViewPr>
    <p:cSldViewPr snapToGrid="0">
      <p:cViewPr varScale="1">
        <p:scale>
          <a:sx n="92" d="100"/>
          <a:sy n="92" d="100"/>
        </p:scale>
        <p:origin x="594" y="84"/>
      </p:cViewPr>
      <p:guideLst>
        <p:guide orient="horz" pos="2160"/>
        <p:guide pos="2880"/>
      </p:guideLst>
    </p:cSldViewPr>
  </p:slideViewPr>
  <p:outlineViewPr>
    <p:cViewPr>
      <p:scale>
        <a:sx n="33" d="100"/>
        <a:sy n="33" d="100"/>
      </p:scale>
      <p:origin x="0" y="3634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522E75-AAA7-4C17-8C1A-9CCAE09488B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nl-NL"/>
        </a:p>
      </dgm:t>
    </dgm:pt>
    <dgm:pt modelId="{B18F6825-2C42-45D6-8164-29D90264DE00}">
      <dgm:prSet phldrT="[Tekst]" custT="1"/>
      <dgm:spPr>
        <a:solidFill>
          <a:schemeClr val="bg1">
            <a:lumMod val="50000"/>
          </a:schemeClr>
        </a:solidFill>
      </dgm:spPr>
      <dgm:t>
        <a:bodyPr/>
        <a:lstStyle/>
        <a:p>
          <a:r>
            <a:rPr lang="nl-NL" sz="1000" noProof="0" dirty="0"/>
            <a:t>4 uitkomstdoelen</a:t>
          </a:r>
        </a:p>
      </dgm:t>
    </dgm:pt>
    <dgm:pt modelId="{D11E617F-0C32-4DEE-9D60-175297A38604}" type="parTrans" cxnId="{919021FE-C20C-41B3-81B4-7531FF0EEDA2}">
      <dgm:prSet/>
      <dgm:spPr/>
      <dgm:t>
        <a:bodyPr/>
        <a:lstStyle/>
        <a:p>
          <a:endParaRPr lang="nl-NL" noProof="0"/>
        </a:p>
      </dgm:t>
    </dgm:pt>
    <dgm:pt modelId="{F2E49590-EBB8-48E9-8D3D-A8F2DF83667F}" type="sibTrans" cxnId="{919021FE-C20C-41B3-81B4-7531FF0EEDA2}">
      <dgm:prSet/>
      <dgm:spPr/>
      <dgm:t>
        <a:bodyPr/>
        <a:lstStyle/>
        <a:p>
          <a:endParaRPr lang="nl-NL" noProof="0"/>
        </a:p>
      </dgm:t>
    </dgm:pt>
    <dgm:pt modelId="{D247873A-A9DA-4B29-A2E4-D45B8EBB53E9}">
      <dgm:prSet phldrT="[Tekst]" custT="1"/>
      <dgm:spPr>
        <a:solidFill>
          <a:schemeClr val="bg1">
            <a:lumMod val="50000"/>
          </a:schemeClr>
        </a:solidFill>
      </dgm:spPr>
      <dgm:t>
        <a:bodyPr/>
        <a:lstStyle/>
        <a:p>
          <a:r>
            <a:rPr lang="nl-NL" sz="1000" noProof="0"/>
            <a:t>Scholing huisartsen/POH/ thuiszorg</a:t>
          </a:r>
        </a:p>
      </dgm:t>
    </dgm:pt>
    <dgm:pt modelId="{53B9E28D-8EA1-4D9B-87EE-92BB3B0C0A56}" type="parTrans" cxnId="{E4B956A2-B38D-42BC-BFD3-09FDC543C20F}">
      <dgm:prSet/>
      <dgm:spPr/>
      <dgm:t>
        <a:bodyPr/>
        <a:lstStyle/>
        <a:p>
          <a:endParaRPr lang="nl-NL" sz="1000" noProof="0"/>
        </a:p>
      </dgm:t>
    </dgm:pt>
    <dgm:pt modelId="{8B94E07B-53CE-49F0-8D6C-E052415F83CC}" type="sibTrans" cxnId="{E4B956A2-B38D-42BC-BFD3-09FDC543C20F}">
      <dgm:prSet/>
      <dgm:spPr/>
      <dgm:t>
        <a:bodyPr/>
        <a:lstStyle/>
        <a:p>
          <a:endParaRPr lang="nl-NL" noProof="0"/>
        </a:p>
      </dgm:t>
    </dgm:pt>
    <dgm:pt modelId="{880DB5D6-6279-4D8A-85EB-CEA1595C8E74}">
      <dgm:prSet phldrT="[Tekst]" custT="1"/>
      <dgm:spPr>
        <a:solidFill>
          <a:schemeClr val="bg1">
            <a:lumMod val="50000"/>
          </a:schemeClr>
        </a:solidFill>
      </dgm:spPr>
      <dgm:t>
        <a:bodyPr/>
        <a:lstStyle/>
        <a:p>
          <a:r>
            <a:rPr lang="nl-NL" sz="1000" noProof="0"/>
            <a:t>Stabiele HF in de </a:t>
          </a:r>
        </a:p>
        <a:p>
          <a:r>
            <a:rPr lang="nl-NL" sz="1000" noProof="0"/>
            <a:t>1</a:t>
          </a:r>
          <a:r>
            <a:rPr lang="nl-NL" sz="1000" baseline="30000" noProof="0"/>
            <a:t>ste</a:t>
          </a:r>
          <a:r>
            <a:rPr lang="nl-NL" sz="1000" noProof="0"/>
            <a:t> lijn</a:t>
          </a:r>
        </a:p>
      </dgm:t>
    </dgm:pt>
    <dgm:pt modelId="{213E5555-EAE7-45FF-8C7A-75CA4DDB1BB1}" type="parTrans" cxnId="{976469BA-20F8-439F-82C1-F95F8BD2A215}">
      <dgm:prSet/>
      <dgm:spPr/>
      <dgm:t>
        <a:bodyPr/>
        <a:lstStyle/>
        <a:p>
          <a:endParaRPr lang="nl-NL" sz="1000" noProof="0"/>
        </a:p>
      </dgm:t>
    </dgm:pt>
    <dgm:pt modelId="{0824F43C-E38D-4CC6-84E8-51C664DD5CED}" type="sibTrans" cxnId="{976469BA-20F8-439F-82C1-F95F8BD2A215}">
      <dgm:prSet/>
      <dgm:spPr/>
      <dgm:t>
        <a:bodyPr/>
        <a:lstStyle/>
        <a:p>
          <a:endParaRPr lang="nl-NL" noProof="0"/>
        </a:p>
      </dgm:t>
    </dgm:pt>
    <dgm:pt modelId="{9D748D93-5374-4EEB-8211-EA6065578BB7}">
      <dgm:prSet phldrT="[Tekst]" custT="1"/>
      <dgm:spPr>
        <a:solidFill>
          <a:schemeClr val="bg1">
            <a:lumMod val="50000"/>
          </a:schemeClr>
        </a:solidFill>
      </dgm:spPr>
      <dgm:t>
        <a:bodyPr/>
        <a:lstStyle/>
        <a:p>
          <a:r>
            <a:rPr lang="nl-NL" sz="1000" noProof="0" dirty="0"/>
            <a:t>Substitutie van 2</a:t>
          </a:r>
          <a:r>
            <a:rPr lang="nl-NL" sz="1000" baseline="30000" noProof="0" dirty="0"/>
            <a:t>e</a:t>
          </a:r>
          <a:br>
            <a:rPr lang="nl-NL" sz="1000" noProof="0" dirty="0"/>
          </a:br>
          <a:r>
            <a:rPr lang="nl-NL" sz="1000" noProof="0" dirty="0"/>
            <a:t>naar 1</a:t>
          </a:r>
          <a:r>
            <a:rPr lang="nl-NL" sz="1000" baseline="30000" noProof="0" dirty="0"/>
            <a:t>ste</a:t>
          </a:r>
          <a:r>
            <a:rPr lang="nl-NL" sz="1000" noProof="0" dirty="0"/>
            <a:t> lijn</a:t>
          </a:r>
        </a:p>
      </dgm:t>
    </dgm:pt>
    <dgm:pt modelId="{FE9BD7E6-A0CA-49E8-8EC9-CE69679940ED}" type="parTrans" cxnId="{04FB2732-4D1E-494F-A8BB-58CAABC3818C}">
      <dgm:prSet/>
      <dgm:spPr/>
      <dgm:t>
        <a:bodyPr/>
        <a:lstStyle/>
        <a:p>
          <a:endParaRPr lang="nl-NL" sz="1000"/>
        </a:p>
      </dgm:t>
    </dgm:pt>
    <dgm:pt modelId="{C7234890-4DE0-4DC9-B747-79894BA3211C}" type="sibTrans" cxnId="{04FB2732-4D1E-494F-A8BB-58CAABC3818C}">
      <dgm:prSet/>
      <dgm:spPr/>
      <dgm:t>
        <a:bodyPr/>
        <a:lstStyle/>
        <a:p>
          <a:endParaRPr lang="nl-NL"/>
        </a:p>
      </dgm:t>
    </dgm:pt>
    <dgm:pt modelId="{052218DE-434C-4E65-BAE6-B86CF93F9108}">
      <dgm:prSet custT="1"/>
      <dgm:spPr>
        <a:solidFill>
          <a:schemeClr val="bg1">
            <a:lumMod val="50000"/>
          </a:schemeClr>
        </a:solidFill>
      </dgm:spPr>
      <dgm:t>
        <a:bodyPr/>
        <a:lstStyle/>
        <a:p>
          <a:r>
            <a:rPr lang="nl-NL" sz="1000" dirty="0"/>
            <a:t>1,5 </a:t>
          </a:r>
          <a:r>
            <a:rPr lang="nl-NL" sz="1000" dirty="0" err="1"/>
            <a:t>lijns</a:t>
          </a:r>
          <a:r>
            <a:rPr lang="nl-NL" sz="1000" dirty="0"/>
            <a:t> consultaties</a:t>
          </a:r>
        </a:p>
      </dgm:t>
    </dgm:pt>
    <dgm:pt modelId="{523387B8-A214-4981-A5EA-EB8755E2728F}" type="parTrans" cxnId="{1A3DAD0E-1B4D-415B-B52E-1183B7CA0B90}">
      <dgm:prSet/>
      <dgm:spPr/>
      <dgm:t>
        <a:bodyPr/>
        <a:lstStyle/>
        <a:p>
          <a:endParaRPr lang="nl-NL" sz="1000"/>
        </a:p>
      </dgm:t>
    </dgm:pt>
    <dgm:pt modelId="{F3C0C9E1-7A17-40BE-B58B-31FAE022F499}" type="sibTrans" cxnId="{1A3DAD0E-1B4D-415B-B52E-1183B7CA0B90}">
      <dgm:prSet/>
      <dgm:spPr/>
      <dgm:t>
        <a:bodyPr/>
        <a:lstStyle/>
        <a:p>
          <a:endParaRPr lang="nl-NL"/>
        </a:p>
      </dgm:t>
    </dgm:pt>
    <dgm:pt modelId="{4F2A1097-9CC8-4102-A5B3-F8936235BE82}">
      <dgm:prSet phldrT="[Tekst]" custT="1"/>
      <dgm:spPr>
        <a:solidFill>
          <a:srgbClr val="85AC1C"/>
        </a:solidFill>
      </dgm:spPr>
      <dgm:t>
        <a:bodyPr/>
        <a:lstStyle/>
        <a:p>
          <a:r>
            <a:rPr lang="nl-NL" sz="1000" noProof="0" dirty="0"/>
            <a:t>Geïmplementeerd transmuraal formularium</a:t>
          </a:r>
        </a:p>
      </dgm:t>
    </dgm:pt>
    <dgm:pt modelId="{62C65521-4978-42B5-A118-DE6EE41EC891}" type="parTrans" cxnId="{B24C6485-70A1-4F23-9E74-776980F75ECE}">
      <dgm:prSet/>
      <dgm:spPr/>
      <dgm:t>
        <a:bodyPr/>
        <a:lstStyle/>
        <a:p>
          <a:endParaRPr lang="nl-NL" sz="1000"/>
        </a:p>
      </dgm:t>
    </dgm:pt>
    <dgm:pt modelId="{EB5CF205-6727-4758-8406-F6EA7C4D5CD0}" type="sibTrans" cxnId="{B24C6485-70A1-4F23-9E74-776980F75ECE}">
      <dgm:prSet/>
      <dgm:spPr/>
      <dgm:t>
        <a:bodyPr/>
        <a:lstStyle/>
        <a:p>
          <a:endParaRPr lang="nl-NL"/>
        </a:p>
      </dgm:t>
    </dgm:pt>
    <dgm:pt modelId="{F42E1C61-DCEF-46A0-9848-EEDD6AB9328B}">
      <dgm:prSet custT="1"/>
      <dgm:spPr>
        <a:solidFill>
          <a:srgbClr val="85AC1C"/>
        </a:solidFill>
      </dgm:spPr>
      <dgm:t>
        <a:bodyPr/>
        <a:lstStyle/>
        <a:p>
          <a:r>
            <a:rPr lang="nl-NL" sz="1000" dirty="0"/>
            <a:t># Consultaties cardioloog / Hartfalen Verpleegkundige 2 de lijn</a:t>
          </a:r>
        </a:p>
      </dgm:t>
    </dgm:pt>
    <dgm:pt modelId="{D9042913-E6C7-45E1-A7C9-A1DD96970133}" type="parTrans" cxnId="{CFE3A289-2A84-45C3-A31D-C880029A9EE4}">
      <dgm:prSet/>
      <dgm:spPr/>
      <dgm:t>
        <a:bodyPr/>
        <a:lstStyle/>
        <a:p>
          <a:endParaRPr lang="nl-NL" sz="1000"/>
        </a:p>
      </dgm:t>
    </dgm:pt>
    <dgm:pt modelId="{6EE3A75F-85BC-4378-9895-BB61570A9BA3}" type="sibTrans" cxnId="{CFE3A289-2A84-45C3-A31D-C880029A9EE4}">
      <dgm:prSet/>
      <dgm:spPr/>
      <dgm:t>
        <a:bodyPr/>
        <a:lstStyle/>
        <a:p>
          <a:endParaRPr lang="nl-NL"/>
        </a:p>
      </dgm:t>
    </dgm:pt>
    <dgm:pt modelId="{988114D3-08B6-499E-A2B6-EAE9CF433BD3}">
      <dgm:prSet custT="1"/>
      <dgm:spPr>
        <a:solidFill>
          <a:srgbClr val="85AC1C"/>
        </a:solidFill>
      </dgm:spPr>
      <dgm:t>
        <a:bodyPr/>
        <a:lstStyle/>
        <a:p>
          <a:r>
            <a:rPr lang="nl-NL" sz="1000" noProof="0" dirty="0"/>
            <a:t>% HA/POH dat (herhaal)scholing volgt</a:t>
          </a:r>
        </a:p>
      </dgm:t>
    </dgm:pt>
    <dgm:pt modelId="{9DAEE7D5-2299-49B9-9E33-B9129E1AFFA4}" type="parTrans" cxnId="{66B7A285-3A06-442E-9900-819F98497C72}">
      <dgm:prSet/>
      <dgm:spPr/>
      <dgm:t>
        <a:bodyPr/>
        <a:lstStyle/>
        <a:p>
          <a:endParaRPr lang="nl-NL" sz="1000"/>
        </a:p>
      </dgm:t>
    </dgm:pt>
    <dgm:pt modelId="{37425430-373B-49C9-9C40-C716C0B2AACE}" type="sibTrans" cxnId="{66B7A285-3A06-442E-9900-819F98497C72}">
      <dgm:prSet/>
      <dgm:spPr/>
      <dgm:t>
        <a:bodyPr/>
        <a:lstStyle/>
        <a:p>
          <a:endParaRPr lang="nl-NL"/>
        </a:p>
      </dgm:t>
    </dgm:pt>
    <dgm:pt modelId="{0C122CC6-5846-4DEF-A01B-51E4D0B6AFA8}">
      <dgm:prSet custT="1"/>
      <dgm:spPr>
        <a:solidFill>
          <a:srgbClr val="85AC1C"/>
        </a:solidFill>
      </dgm:spPr>
      <dgm:t>
        <a:bodyPr/>
        <a:lstStyle/>
        <a:p>
          <a:r>
            <a:rPr lang="nl-NL" sz="1000" dirty="0"/>
            <a:t># </a:t>
          </a:r>
          <a:r>
            <a:rPr lang="nl-NL" sz="1000" dirty="0" err="1"/>
            <a:t>terugverwijzingen</a:t>
          </a:r>
          <a:r>
            <a:rPr lang="nl-NL" sz="1000" dirty="0"/>
            <a:t> stabiele HF patiënten naar 1</a:t>
          </a:r>
          <a:r>
            <a:rPr lang="nl-NL" sz="1000" baseline="30000" dirty="0"/>
            <a:t>ste</a:t>
          </a:r>
          <a:r>
            <a:rPr lang="nl-NL" sz="1000" dirty="0"/>
            <a:t> lijn</a:t>
          </a:r>
        </a:p>
      </dgm:t>
    </dgm:pt>
    <dgm:pt modelId="{596F0DBE-3747-474A-AB49-9EEE897EEED3}" type="parTrans" cxnId="{DF923696-87B9-42E4-B479-22CB62EED930}">
      <dgm:prSet/>
      <dgm:spPr/>
      <dgm:t>
        <a:bodyPr/>
        <a:lstStyle/>
        <a:p>
          <a:endParaRPr lang="nl-NL" sz="1000"/>
        </a:p>
      </dgm:t>
    </dgm:pt>
    <dgm:pt modelId="{A731EBD7-A02C-4639-81D3-1106609B493C}" type="sibTrans" cxnId="{DF923696-87B9-42E4-B479-22CB62EED930}">
      <dgm:prSet/>
      <dgm:spPr/>
      <dgm:t>
        <a:bodyPr/>
        <a:lstStyle/>
        <a:p>
          <a:endParaRPr lang="nl-NL"/>
        </a:p>
      </dgm:t>
    </dgm:pt>
    <dgm:pt modelId="{6CB1322B-09E7-41F5-AD94-33500237CA2A}">
      <dgm:prSet custT="1"/>
      <dgm:spPr>
        <a:solidFill>
          <a:srgbClr val="85AC1C"/>
        </a:solidFill>
      </dgm:spPr>
      <dgm:t>
        <a:bodyPr/>
        <a:lstStyle/>
        <a:p>
          <a:r>
            <a:rPr lang="nl-NL" sz="1000" dirty="0"/>
            <a:t># </a:t>
          </a:r>
          <a:r>
            <a:rPr lang="nl-NL" sz="1000" dirty="0" err="1"/>
            <a:t>terugverwijzingen</a:t>
          </a:r>
          <a:r>
            <a:rPr lang="nl-NL" sz="1000" dirty="0"/>
            <a:t> terminale HF patiënten naar 1</a:t>
          </a:r>
          <a:r>
            <a:rPr lang="nl-NL" sz="1000" baseline="30000" dirty="0"/>
            <a:t>ste</a:t>
          </a:r>
          <a:r>
            <a:rPr lang="nl-NL" sz="1000" dirty="0"/>
            <a:t> lijn</a:t>
          </a:r>
        </a:p>
      </dgm:t>
    </dgm:pt>
    <dgm:pt modelId="{65D99783-145D-42D4-A9A1-0B7E9A18F13D}" type="parTrans" cxnId="{B94F8B59-22DE-4F40-8F15-33222E7EE60B}">
      <dgm:prSet/>
      <dgm:spPr/>
      <dgm:t>
        <a:bodyPr/>
        <a:lstStyle/>
        <a:p>
          <a:endParaRPr lang="nl-NL" sz="1000"/>
        </a:p>
      </dgm:t>
    </dgm:pt>
    <dgm:pt modelId="{7427B667-6D20-4718-AA87-27C7B9988150}" type="sibTrans" cxnId="{B94F8B59-22DE-4F40-8F15-33222E7EE60B}">
      <dgm:prSet/>
      <dgm:spPr/>
      <dgm:t>
        <a:bodyPr/>
        <a:lstStyle/>
        <a:p>
          <a:endParaRPr lang="nl-NL"/>
        </a:p>
      </dgm:t>
    </dgm:pt>
    <dgm:pt modelId="{0A511E68-E44A-4A77-8C58-0972BF7868CF}">
      <dgm:prSet custT="1"/>
      <dgm:spPr>
        <a:solidFill>
          <a:srgbClr val="85AC1C"/>
        </a:solidFill>
      </dgm:spPr>
      <dgm:t>
        <a:bodyPr/>
        <a:lstStyle/>
        <a:p>
          <a:r>
            <a:rPr lang="nl-NL" sz="1000" dirty="0">
              <a:latin typeface="+mn-lt"/>
            </a:rPr>
            <a:t># Consultaties kaderhuisarts</a:t>
          </a:r>
        </a:p>
      </dgm:t>
    </dgm:pt>
    <dgm:pt modelId="{9773D701-1CF2-4FDB-8881-FC8B7E005221}" type="parTrans" cxnId="{CB547935-525D-4B3D-B1E4-DA6AE05408CC}">
      <dgm:prSet/>
      <dgm:spPr/>
      <dgm:t>
        <a:bodyPr/>
        <a:lstStyle/>
        <a:p>
          <a:endParaRPr lang="nl-NL" sz="1000"/>
        </a:p>
      </dgm:t>
    </dgm:pt>
    <dgm:pt modelId="{E73AE48C-0796-4B65-995C-BFBDB6514595}" type="sibTrans" cxnId="{CB547935-525D-4B3D-B1E4-DA6AE05408CC}">
      <dgm:prSet/>
      <dgm:spPr/>
      <dgm:t>
        <a:bodyPr/>
        <a:lstStyle/>
        <a:p>
          <a:endParaRPr lang="nl-NL"/>
        </a:p>
      </dgm:t>
    </dgm:pt>
    <dgm:pt modelId="{7599A8BC-139E-404C-8E26-006E31D9B922}">
      <dgm:prSet phldrT="[Tekst]" custT="1"/>
      <dgm:spPr>
        <a:solidFill>
          <a:srgbClr val="85AC1C"/>
        </a:solidFill>
      </dgm:spPr>
      <dgm:t>
        <a:bodyPr/>
        <a:lstStyle/>
        <a:p>
          <a:r>
            <a:rPr lang="nl-NL" sz="1000" kern="1200" noProof="0" dirty="0">
              <a:solidFill>
                <a:prstClr val="white"/>
              </a:solidFill>
              <a:latin typeface="Rajdhani"/>
              <a:ea typeface="+mn-ea"/>
              <a:cs typeface="+mn-cs"/>
            </a:rPr>
            <a:t>% HA als hoofdbehandelaar</a:t>
          </a:r>
        </a:p>
      </dgm:t>
    </dgm:pt>
    <dgm:pt modelId="{DA1CD869-7E52-47F1-B571-08377632656B}" type="parTrans" cxnId="{7DD3593D-3FA3-4539-94E3-A678202C246F}">
      <dgm:prSet/>
      <dgm:spPr/>
      <dgm:t>
        <a:bodyPr/>
        <a:lstStyle/>
        <a:p>
          <a:endParaRPr lang="nl-NL"/>
        </a:p>
      </dgm:t>
    </dgm:pt>
    <dgm:pt modelId="{510BEC76-A0CE-437B-AD06-7A4E922F1CF0}" type="sibTrans" cxnId="{7DD3593D-3FA3-4539-94E3-A678202C246F}">
      <dgm:prSet/>
      <dgm:spPr/>
      <dgm:t>
        <a:bodyPr/>
        <a:lstStyle/>
        <a:p>
          <a:endParaRPr lang="nl-NL"/>
        </a:p>
      </dgm:t>
    </dgm:pt>
    <dgm:pt modelId="{57DCE796-E146-41E4-B253-A9CE76F94D91}" type="pres">
      <dgm:prSet presAssocID="{71522E75-AAA7-4C17-8C1A-9CCAE09488B6}" presName="hierChild1" presStyleCnt="0">
        <dgm:presLayoutVars>
          <dgm:orgChart val="1"/>
          <dgm:chPref val="1"/>
          <dgm:dir/>
          <dgm:animOne val="branch"/>
          <dgm:animLvl val="lvl"/>
          <dgm:resizeHandles/>
        </dgm:presLayoutVars>
      </dgm:prSet>
      <dgm:spPr/>
    </dgm:pt>
    <dgm:pt modelId="{62D235C1-18DF-4A8C-B0BF-375D3F7D4AF5}" type="pres">
      <dgm:prSet presAssocID="{B18F6825-2C42-45D6-8164-29D90264DE00}" presName="hierRoot1" presStyleCnt="0">
        <dgm:presLayoutVars>
          <dgm:hierBranch val="init"/>
        </dgm:presLayoutVars>
      </dgm:prSet>
      <dgm:spPr/>
    </dgm:pt>
    <dgm:pt modelId="{34BA82A9-43EE-4B88-9088-6AEDF888DCC0}" type="pres">
      <dgm:prSet presAssocID="{B18F6825-2C42-45D6-8164-29D90264DE00}" presName="rootComposite1" presStyleCnt="0"/>
      <dgm:spPr/>
    </dgm:pt>
    <dgm:pt modelId="{10639C29-F383-4ACA-AC76-247EFAF0FD05}" type="pres">
      <dgm:prSet presAssocID="{B18F6825-2C42-45D6-8164-29D90264DE00}" presName="rootText1" presStyleLbl="node0" presStyleIdx="0" presStyleCnt="1" custScaleX="128851" custScaleY="96639">
        <dgm:presLayoutVars>
          <dgm:chPref val="3"/>
        </dgm:presLayoutVars>
      </dgm:prSet>
      <dgm:spPr>
        <a:prstGeom prst="roundRect">
          <a:avLst/>
        </a:prstGeom>
      </dgm:spPr>
    </dgm:pt>
    <dgm:pt modelId="{551568E5-9CA5-4D34-A475-3E53BCA1E7A8}" type="pres">
      <dgm:prSet presAssocID="{B18F6825-2C42-45D6-8164-29D90264DE00}" presName="rootConnector1" presStyleLbl="node1" presStyleIdx="0" presStyleCnt="0"/>
      <dgm:spPr/>
    </dgm:pt>
    <dgm:pt modelId="{D589FB82-6790-4379-AA7A-D87A57588D2D}" type="pres">
      <dgm:prSet presAssocID="{B18F6825-2C42-45D6-8164-29D90264DE00}" presName="hierChild2" presStyleCnt="0"/>
      <dgm:spPr/>
    </dgm:pt>
    <dgm:pt modelId="{D784441A-83B7-4358-B76E-F8FA05D5467B}" type="pres">
      <dgm:prSet presAssocID="{53B9E28D-8EA1-4D9B-87EE-92BB3B0C0A56}" presName="Name37" presStyleLbl="parChTrans1D2" presStyleIdx="0" presStyleCnt="4"/>
      <dgm:spPr/>
    </dgm:pt>
    <dgm:pt modelId="{69B07D1D-8897-4CEC-92BD-FD157AFBFEF3}" type="pres">
      <dgm:prSet presAssocID="{D247873A-A9DA-4B29-A2E4-D45B8EBB53E9}" presName="hierRoot2" presStyleCnt="0">
        <dgm:presLayoutVars>
          <dgm:hierBranch val="init"/>
        </dgm:presLayoutVars>
      </dgm:prSet>
      <dgm:spPr/>
    </dgm:pt>
    <dgm:pt modelId="{C6CBB85C-0EF8-45A8-8306-08BFBF5EF5D6}" type="pres">
      <dgm:prSet presAssocID="{D247873A-A9DA-4B29-A2E4-D45B8EBB53E9}" presName="rootComposite" presStyleCnt="0"/>
      <dgm:spPr/>
    </dgm:pt>
    <dgm:pt modelId="{09D3C077-7431-44E8-AF4E-BB335E1A6728}" type="pres">
      <dgm:prSet presAssocID="{D247873A-A9DA-4B29-A2E4-D45B8EBB53E9}" presName="rootText" presStyleLbl="node2" presStyleIdx="0" presStyleCnt="4" custScaleX="90856" custScaleY="80638" custLinFactNeighborX="11242" custLinFactNeighborY="-1112">
        <dgm:presLayoutVars>
          <dgm:chPref val="3"/>
        </dgm:presLayoutVars>
      </dgm:prSet>
      <dgm:spPr>
        <a:prstGeom prst="roundRect">
          <a:avLst/>
        </a:prstGeom>
      </dgm:spPr>
    </dgm:pt>
    <dgm:pt modelId="{34FDA9A1-B20D-4D63-ADF7-92173943DFA8}" type="pres">
      <dgm:prSet presAssocID="{D247873A-A9DA-4B29-A2E4-D45B8EBB53E9}" presName="rootConnector" presStyleLbl="node2" presStyleIdx="0" presStyleCnt="4"/>
      <dgm:spPr/>
    </dgm:pt>
    <dgm:pt modelId="{0F408110-65DD-41BD-9830-583B6598C96D}" type="pres">
      <dgm:prSet presAssocID="{D247873A-A9DA-4B29-A2E4-D45B8EBB53E9}" presName="hierChild4" presStyleCnt="0"/>
      <dgm:spPr/>
    </dgm:pt>
    <dgm:pt modelId="{7616340D-1EB0-46E1-9024-94C1562DFC34}" type="pres">
      <dgm:prSet presAssocID="{9DAEE7D5-2299-49B9-9E33-B9129E1AFFA4}" presName="Name37" presStyleLbl="parChTrans1D3" presStyleIdx="0" presStyleCnt="7"/>
      <dgm:spPr/>
    </dgm:pt>
    <dgm:pt modelId="{425D9F37-1472-4C47-9145-85035C2CEC59}" type="pres">
      <dgm:prSet presAssocID="{988114D3-08B6-499E-A2B6-EAE9CF433BD3}" presName="hierRoot2" presStyleCnt="0">
        <dgm:presLayoutVars>
          <dgm:hierBranch val="init"/>
        </dgm:presLayoutVars>
      </dgm:prSet>
      <dgm:spPr/>
    </dgm:pt>
    <dgm:pt modelId="{984D1F6D-FA36-47F4-A86B-544BA92E482F}" type="pres">
      <dgm:prSet presAssocID="{988114D3-08B6-499E-A2B6-EAE9CF433BD3}" presName="rootComposite" presStyleCnt="0"/>
      <dgm:spPr/>
    </dgm:pt>
    <dgm:pt modelId="{BE908587-B951-404A-8A5E-448AA92F9421}" type="pres">
      <dgm:prSet presAssocID="{988114D3-08B6-499E-A2B6-EAE9CF433BD3}" presName="rootText" presStyleLbl="node3" presStyleIdx="0" presStyleCnt="7" custScaleX="72376" custScaleY="81758" custLinFactNeighborX="2091" custLinFactNeighborY="-29393">
        <dgm:presLayoutVars>
          <dgm:chPref val="3"/>
        </dgm:presLayoutVars>
      </dgm:prSet>
      <dgm:spPr>
        <a:prstGeom prst="roundRect">
          <a:avLst/>
        </a:prstGeom>
      </dgm:spPr>
    </dgm:pt>
    <dgm:pt modelId="{8317BB69-87EC-4BED-8F2F-FD86472CBAD3}" type="pres">
      <dgm:prSet presAssocID="{988114D3-08B6-499E-A2B6-EAE9CF433BD3}" presName="rootConnector" presStyleLbl="node3" presStyleIdx="0" presStyleCnt="7"/>
      <dgm:spPr/>
    </dgm:pt>
    <dgm:pt modelId="{D9F185D6-5A27-430A-B0B4-3182A4E202C3}" type="pres">
      <dgm:prSet presAssocID="{988114D3-08B6-499E-A2B6-EAE9CF433BD3}" presName="hierChild4" presStyleCnt="0"/>
      <dgm:spPr/>
    </dgm:pt>
    <dgm:pt modelId="{9B7801BB-A237-493E-8C8A-6509B593E867}" type="pres">
      <dgm:prSet presAssocID="{988114D3-08B6-499E-A2B6-EAE9CF433BD3}" presName="hierChild5" presStyleCnt="0"/>
      <dgm:spPr/>
    </dgm:pt>
    <dgm:pt modelId="{72897D91-FD7C-40B8-B496-C0809CCE2ED5}" type="pres">
      <dgm:prSet presAssocID="{D247873A-A9DA-4B29-A2E4-D45B8EBB53E9}" presName="hierChild5" presStyleCnt="0"/>
      <dgm:spPr/>
    </dgm:pt>
    <dgm:pt modelId="{E0CB0ADC-264D-4563-B496-BBEB257A1175}" type="pres">
      <dgm:prSet presAssocID="{523387B8-A214-4981-A5EA-EB8755E2728F}" presName="Name37" presStyleLbl="parChTrans1D2" presStyleIdx="1" presStyleCnt="4"/>
      <dgm:spPr/>
    </dgm:pt>
    <dgm:pt modelId="{7883F251-A039-47BE-A7A3-ACB560F34C13}" type="pres">
      <dgm:prSet presAssocID="{052218DE-434C-4E65-BAE6-B86CF93F9108}" presName="hierRoot2" presStyleCnt="0">
        <dgm:presLayoutVars>
          <dgm:hierBranch val="init"/>
        </dgm:presLayoutVars>
      </dgm:prSet>
      <dgm:spPr/>
    </dgm:pt>
    <dgm:pt modelId="{ED2B9F9A-1342-4D76-9ED4-75C33C5E2017}" type="pres">
      <dgm:prSet presAssocID="{052218DE-434C-4E65-BAE6-B86CF93F9108}" presName="rootComposite" presStyleCnt="0"/>
      <dgm:spPr/>
    </dgm:pt>
    <dgm:pt modelId="{4C60E751-B83A-4A46-8FAB-12C685FDBAAA}" type="pres">
      <dgm:prSet presAssocID="{052218DE-434C-4E65-BAE6-B86CF93F9108}" presName="rootText" presStyleLbl="node2" presStyleIdx="1" presStyleCnt="4" custScaleX="90856" custScaleY="80638" custLinFactNeighborX="-4002">
        <dgm:presLayoutVars>
          <dgm:chPref val="3"/>
        </dgm:presLayoutVars>
      </dgm:prSet>
      <dgm:spPr>
        <a:prstGeom prst="roundRect">
          <a:avLst/>
        </a:prstGeom>
      </dgm:spPr>
    </dgm:pt>
    <dgm:pt modelId="{9F54FB92-9C03-4A0F-A39D-46EFDA345EDD}" type="pres">
      <dgm:prSet presAssocID="{052218DE-434C-4E65-BAE6-B86CF93F9108}" presName="rootConnector" presStyleLbl="node2" presStyleIdx="1" presStyleCnt="4"/>
      <dgm:spPr/>
    </dgm:pt>
    <dgm:pt modelId="{E18B4AED-4CA8-47BE-9C5A-2403A55C38A0}" type="pres">
      <dgm:prSet presAssocID="{052218DE-434C-4E65-BAE6-B86CF93F9108}" presName="hierChild4" presStyleCnt="0"/>
      <dgm:spPr/>
    </dgm:pt>
    <dgm:pt modelId="{A7005FCC-8305-4EEA-8DC9-40B745C14887}" type="pres">
      <dgm:prSet presAssocID="{D9042913-E6C7-45E1-A7C9-A1DD96970133}" presName="Name37" presStyleLbl="parChTrans1D3" presStyleIdx="1" presStyleCnt="7"/>
      <dgm:spPr/>
    </dgm:pt>
    <dgm:pt modelId="{503D106C-ED79-42FC-B2B3-924BF9A640CF}" type="pres">
      <dgm:prSet presAssocID="{F42E1C61-DCEF-46A0-9848-EEDD6AB9328B}" presName="hierRoot2" presStyleCnt="0">
        <dgm:presLayoutVars>
          <dgm:hierBranch val="init"/>
        </dgm:presLayoutVars>
      </dgm:prSet>
      <dgm:spPr/>
    </dgm:pt>
    <dgm:pt modelId="{E7142FEA-079E-4EF3-9BE3-66625DA131F6}" type="pres">
      <dgm:prSet presAssocID="{F42E1C61-DCEF-46A0-9848-EEDD6AB9328B}" presName="rootComposite" presStyleCnt="0"/>
      <dgm:spPr/>
    </dgm:pt>
    <dgm:pt modelId="{0D2D9C7E-D3E7-49A9-A7EB-F7E585ED4D28}" type="pres">
      <dgm:prSet presAssocID="{F42E1C61-DCEF-46A0-9848-EEDD6AB9328B}" presName="rootText" presStyleLbl="node3" presStyleIdx="1" presStyleCnt="7" custScaleX="72376" custScaleY="81758" custLinFactNeighborX="-11310" custLinFactNeighborY="-29393">
        <dgm:presLayoutVars>
          <dgm:chPref val="3"/>
        </dgm:presLayoutVars>
      </dgm:prSet>
      <dgm:spPr>
        <a:prstGeom prst="roundRect">
          <a:avLst/>
        </a:prstGeom>
      </dgm:spPr>
    </dgm:pt>
    <dgm:pt modelId="{2F5F5AB5-4F0A-4241-8998-4A36D3CE0922}" type="pres">
      <dgm:prSet presAssocID="{F42E1C61-DCEF-46A0-9848-EEDD6AB9328B}" presName="rootConnector" presStyleLbl="node3" presStyleIdx="1" presStyleCnt="7"/>
      <dgm:spPr/>
    </dgm:pt>
    <dgm:pt modelId="{247E1028-4D09-4C9F-B977-66C8CA6E5BDB}" type="pres">
      <dgm:prSet presAssocID="{F42E1C61-DCEF-46A0-9848-EEDD6AB9328B}" presName="hierChild4" presStyleCnt="0"/>
      <dgm:spPr/>
    </dgm:pt>
    <dgm:pt modelId="{36EBE885-C2D2-4B5D-B8C5-051FB9E0B9BD}" type="pres">
      <dgm:prSet presAssocID="{F42E1C61-DCEF-46A0-9848-EEDD6AB9328B}" presName="hierChild5" presStyleCnt="0"/>
      <dgm:spPr/>
    </dgm:pt>
    <dgm:pt modelId="{116AA2BE-A1D1-4000-A0FF-4D4FAD59C76F}" type="pres">
      <dgm:prSet presAssocID="{9773D701-1CF2-4FDB-8881-FC8B7E005221}" presName="Name37" presStyleLbl="parChTrans1D3" presStyleIdx="2" presStyleCnt="7"/>
      <dgm:spPr/>
    </dgm:pt>
    <dgm:pt modelId="{38AA11D1-9713-4158-9B4A-78C1B915AB48}" type="pres">
      <dgm:prSet presAssocID="{0A511E68-E44A-4A77-8C58-0972BF7868CF}" presName="hierRoot2" presStyleCnt="0">
        <dgm:presLayoutVars>
          <dgm:hierBranch val="init"/>
        </dgm:presLayoutVars>
      </dgm:prSet>
      <dgm:spPr/>
    </dgm:pt>
    <dgm:pt modelId="{57D05748-9770-493D-B261-E1AAA1F464BD}" type="pres">
      <dgm:prSet presAssocID="{0A511E68-E44A-4A77-8C58-0972BF7868CF}" presName="rootComposite" presStyleCnt="0"/>
      <dgm:spPr/>
    </dgm:pt>
    <dgm:pt modelId="{F77B7A2E-EF81-4223-B507-98B4660752CB}" type="pres">
      <dgm:prSet presAssocID="{0A511E68-E44A-4A77-8C58-0972BF7868CF}" presName="rootText" presStyleLbl="node3" presStyleIdx="2" presStyleCnt="7" custScaleX="72376" custScaleY="81758" custLinFactNeighborX="-11310" custLinFactNeighborY="-29776">
        <dgm:presLayoutVars>
          <dgm:chPref val="3"/>
        </dgm:presLayoutVars>
      </dgm:prSet>
      <dgm:spPr>
        <a:prstGeom prst="roundRect">
          <a:avLst/>
        </a:prstGeom>
      </dgm:spPr>
    </dgm:pt>
    <dgm:pt modelId="{67C384AE-A2A6-41B5-AA94-0FE3CD753E4F}" type="pres">
      <dgm:prSet presAssocID="{0A511E68-E44A-4A77-8C58-0972BF7868CF}" presName="rootConnector" presStyleLbl="node3" presStyleIdx="2" presStyleCnt="7"/>
      <dgm:spPr/>
    </dgm:pt>
    <dgm:pt modelId="{CCA84BEF-E338-46D6-8468-F8381931DB49}" type="pres">
      <dgm:prSet presAssocID="{0A511E68-E44A-4A77-8C58-0972BF7868CF}" presName="hierChild4" presStyleCnt="0"/>
      <dgm:spPr/>
    </dgm:pt>
    <dgm:pt modelId="{DAC73CD7-29D5-4081-BB7F-691E04FED050}" type="pres">
      <dgm:prSet presAssocID="{0A511E68-E44A-4A77-8C58-0972BF7868CF}" presName="hierChild5" presStyleCnt="0"/>
      <dgm:spPr/>
    </dgm:pt>
    <dgm:pt modelId="{C81C26E6-EAE9-4DF7-94D5-FBC4E3FBBB9E}" type="pres">
      <dgm:prSet presAssocID="{052218DE-434C-4E65-BAE6-B86CF93F9108}" presName="hierChild5" presStyleCnt="0"/>
      <dgm:spPr/>
    </dgm:pt>
    <dgm:pt modelId="{901D54F0-DE7E-45BE-BD30-DD88F0D546D0}" type="pres">
      <dgm:prSet presAssocID="{213E5555-EAE7-45FF-8C7A-75CA4DDB1BB1}" presName="Name37" presStyleLbl="parChTrans1D2" presStyleIdx="2" presStyleCnt="4"/>
      <dgm:spPr/>
    </dgm:pt>
    <dgm:pt modelId="{18370618-7123-40F5-B427-71480FC91729}" type="pres">
      <dgm:prSet presAssocID="{880DB5D6-6279-4D8A-85EB-CEA1595C8E74}" presName="hierRoot2" presStyleCnt="0">
        <dgm:presLayoutVars>
          <dgm:hierBranch val="init"/>
        </dgm:presLayoutVars>
      </dgm:prSet>
      <dgm:spPr/>
    </dgm:pt>
    <dgm:pt modelId="{C8D9EA0C-0165-46B3-9BB9-3C6892318E1E}" type="pres">
      <dgm:prSet presAssocID="{880DB5D6-6279-4D8A-85EB-CEA1595C8E74}" presName="rootComposite" presStyleCnt="0"/>
      <dgm:spPr/>
    </dgm:pt>
    <dgm:pt modelId="{D165C65D-F256-42C1-A8D7-4C18AAAA24BD}" type="pres">
      <dgm:prSet presAssocID="{880DB5D6-6279-4D8A-85EB-CEA1595C8E74}" presName="rootText" presStyleLbl="node2" presStyleIdx="2" presStyleCnt="4" custScaleX="90856" custScaleY="80638" custLinFactNeighborX="-16206" custLinFactNeighborY="-446">
        <dgm:presLayoutVars>
          <dgm:chPref val="3"/>
        </dgm:presLayoutVars>
      </dgm:prSet>
      <dgm:spPr>
        <a:prstGeom prst="roundRect">
          <a:avLst/>
        </a:prstGeom>
      </dgm:spPr>
    </dgm:pt>
    <dgm:pt modelId="{8767B253-E4FA-4736-BC21-51CA253D8E5F}" type="pres">
      <dgm:prSet presAssocID="{880DB5D6-6279-4D8A-85EB-CEA1595C8E74}" presName="rootConnector" presStyleLbl="node2" presStyleIdx="2" presStyleCnt="4"/>
      <dgm:spPr/>
    </dgm:pt>
    <dgm:pt modelId="{03FCD7A3-860A-485E-A16B-FDCE1F891022}" type="pres">
      <dgm:prSet presAssocID="{880DB5D6-6279-4D8A-85EB-CEA1595C8E74}" presName="hierChild4" presStyleCnt="0"/>
      <dgm:spPr/>
    </dgm:pt>
    <dgm:pt modelId="{65057B21-DE32-4E7F-BAF3-EEBA66B98D20}" type="pres">
      <dgm:prSet presAssocID="{62C65521-4978-42B5-A118-DE6EE41EC891}" presName="Name37" presStyleLbl="parChTrans1D3" presStyleIdx="3" presStyleCnt="7"/>
      <dgm:spPr/>
    </dgm:pt>
    <dgm:pt modelId="{B5128976-76D9-44B3-A50B-9C8EB07DE692}" type="pres">
      <dgm:prSet presAssocID="{4F2A1097-9CC8-4102-A5B3-F8936235BE82}" presName="hierRoot2" presStyleCnt="0">
        <dgm:presLayoutVars>
          <dgm:hierBranch val="init"/>
        </dgm:presLayoutVars>
      </dgm:prSet>
      <dgm:spPr/>
    </dgm:pt>
    <dgm:pt modelId="{C49F9C68-25C8-4775-955A-6BECA76E7103}" type="pres">
      <dgm:prSet presAssocID="{4F2A1097-9CC8-4102-A5B3-F8936235BE82}" presName="rootComposite" presStyleCnt="0"/>
      <dgm:spPr/>
    </dgm:pt>
    <dgm:pt modelId="{0D42D8CF-2057-45EB-9E92-FAF28A45DF5A}" type="pres">
      <dgm:prSet presAssocID="{4F2A1097-9CC8-4102-A5B3-F8936235BE82}" presName="rootText" presStyleLbl="node3" presStyleIdx="3" presStyleCnt="7" custScaleX="72376" custScaleY="81758" custLinFactNeighborX="-24711" custLinFactNeighborY="-29393">
        <dgm:presLayoutVars>
          <dgm:chPref val="3"/>
        </dgm:presLayoutVars>
      </dgm:prSet>
      <dgm:spPr>
        <a:prstGeom prst="roundRect">
          <a:avLst/>
        </a:prstGeom>
      </dgm:spPr>
    </dgm:pt>
    <dgm:pt modelId="{5D4073E7-FEA9-4FC0-AFC5-DF9FCFBCE5DA}" type="pres">
      <dgm:prSet presAssocID="{4F2A1097-9CC8-4102-A5B3-F8936235BE82}" presName="rootConnector" presStyleLbl="node3" presStyleIdx="3" presStyleCnt="7"/>
      <dgm:spPr/>
    </dgm:pt>
    <dgm:pt modelId="{31C40031-D7EC-4DBA-8BA1-FBD0A38BD590}" type="pres">
      <dgm:prSet presAssocID="{4F2A1097-9CC8-4102-A5B3-F8936235BE82}" presName="hierChild4" presStyleCnt="0"/>
      <dgm:spPr/>
    </dgm:pt>
    <dgm:pt modelId="{CBC3A13E-1BBB-4F86-AC5C-5D1EA81B2470}" type="pres">
      <dgm:prSet presAssocID="{4F2A1097-9CC8-4102-A5B3-F8936235BE82}" presName="hierChild5" presStyleCnt="0"/>
      <dgm:spPr/>
    </dgm:pt>
    <dgm:pt modelId="{A5364F5B-B362-4533-8845-62966A4806C0}" type="pres">
      <dgm:prSet presAssocID="{DA1CD869-7E52-47F1-B571-08377632656B}" presName="Name37" presStyleLbl="parChTrans1D3" presStyleIdx="4" presStyleCnt="7"/>
      <dgm:spPr/>
    </dgm:pt>
    <dgm:pt modelId="{42DE4B83-1E4F-428C-9A54-AE547125C248}" type="pres">
      <dgm:prSet presAssocID="{7599A8BC-139E-404C-8E26-006E31D9B922}" presName="hierRoot2" presStyleCnt="0">
        <dgm:presLayoutVars>
          <dgm:hierBranch val="init"/>
        </dgm:presLayoutVars>
      </dgm:prSet>
      <dgm:spPr/>
    </dgm:pt>
    <dgm:pt modelId="{E5301D98-975E-4755-8D0F-639631A06894}" type="pres">
      <dgm:prSet presAssocID="{7599A8BC-139E-404C-8E26-006E31D9B922}" presName="rootComposite" presStyleCnt="0"/>
      <dgm:spPr/>
    </dgm:pt>
    <dgm:pt modelId="{BB7AC545-4BD1-4420-82C7-8F2CC7214ED8}" type="pres">
      <dgm:prSet presAssocID="{7599A8BC-139E-404C-8E26-006E31D9B922}" presName="rootText" presStyleLbl="node3" presStyleIdx="4" presStyleCnt="7" custScaleX="72376" custScaleY="81758" custLinFactNeighborX="-24469" custLinFactNeighborY="-29907">
        <dgm:presLayoutVars>
          <dgm:chPref val="3"/>
        </dgm:presLayoutVars>
      </dgm:prSet>
      <dgm:spPr>
        <a:prstGeom prst="roundRect">
          <a:avLst/>
        </a:prstGeom>
      </dgm:spPr>
    </dgm:pt>
    <dgm:pt modelId="{2AACFEDF-D14E-465C-8071-7A18D6F2B6C9}" type="pres">
      <dgm:prSet presAssocID="{7599A8BC-139E-404C-8E26-006E31D9B922}" presName="rootConnector" presStyleLbl="node3" presStyleIdx="4" presStyleCnt="7"/>
      <dgm:spPr/>
    </dgm:pt>
    <dgm:pt modelId="{894C0D23-AE78-4131-AE49-9ACF82F0800E}" type="pres">
      <dgm:prSet presAssocID="{7599A8BC-139E-404C-8E26-006E31D9B922}" presName="hierChild4" presStyleCnt="0"/>
      <dgm:spPr/>
    </dgm:pt>
    <dgm:pt modelId="{CE919D80-58EE-4955-A82F-897A6EFEB12E}" type="pres">
      <dgm:prSet presAssocID="{7599A8BC-139E-404C-8E26-006E31D9B922}" presName="hierChild5" presStyleCnt="0"/>
      <dgm:spPr/>
    </dgm:pt>
    <dgm:pt modelId="{714FB603-B989-4B08-A1DF-4460380A482E}" type="pres">
      <dgm:prSet presAssocID="{880DB5D6-6279-4D8A-85EB-CEA1595C8E74}" presName="hierChild5" presStyleCnt="0"/>
      <dgm:spPr/>
    </dgm:pt>
    <dgm:pt modelId="{4D68D20E-9169-4D3C-9FB1-644B1F2193C4}" type="pres">
      <dgm:prSet presAssocID="{FE9BD7E6-A0CA-49E8-8EC9-CE69679940ED}" presName="Name37" presStyleLbl="parChTrans1D2" presStyleIdx="3" presStyleCnt="4"/>
      <dgm:spPr/>
    </dgm:pt>
    <dgm:pt modelId="{84E140C5-E5C2-49E8-A4CC-8E1393E98CB5}" type="pres">
      <dgm:prSet presAssocID="{9D748D93-5374-4EEB-8211-EA6065578BB7}" presName="hierRoot2" presStyleCnt="0">
        <dgm:presLayoutVars>
          <dgm:hierBranch val="init"/>
        </dgm:presLayoutVars>
      </dgm:prSet>
      <dgm:spPr/>
    </dgm:pt>
    <dgm:pt modelId="{A8C03D77-2F1D-4E61-AA72-E71084B687EF}" type="pres">
      <dgm:prSet presAssocID="{9D748D93-5374-4EEB-8211-EA6065578BB7}" presName="rootComposite" presStyleCnt="0"/>
      <dgm:spPr/>
    </dgm:pt>
    <dgm:pt modelId="{14FF212F-D5FA-43A8-990A-CB7CA29C534B}" type="pres">
      <dgm:prSet presAssocID="{9D748D93-5374-4EEB-8211-EA6065578BB7}" presName="rootText" presStyleLbl="node2" presStyleIdx="3" presStyleCnt="4" custScaleX="90856" custScaleY="80638" custLinFactNeighborX="-25471" custLinFactNeighborY="-2149">
        <dgm:presLayoutVars>
          <dgm:chPref val="3"/>
        </dgm:presLayoutVars>
      </dgm:prSet>
      <dgm:spPr>
        <a:prstGeom prst="roundRect">
          <a:avLst/>
        </a:prstGeom>
      </dgm:spPr>
    </dgm:pt>
    <dgm:pt modelId="{B79DD399-0721-4D8E-B6AC-FD48C799F237}" type="pres">
      <dgm:prSet presAssocID="{9D748D93-5374-4EEB-8211-EA6065578BB7}" presName="rootConnector" presStyleLbl="node2" presStyleIdx="3" presStyleCnt="4"/>
      <dgm:spPr/>
    </dgm:pt>
    <dgm:pt modelId="{278DB92A-0D3D-458C-B4B8-CD6656FF9C3C}" type="pres">
      <dgm:prSet presAssocID="{9D748D93-5374-4EEB-8211-EA6065578BB7}" presName="hierChild4" presStyleCnt="0"/>
      <dgm:spPr/>
    </dgm:pt>
    <dgm:pt modelId="{5CDB6418-3A92-4B3B-BFBA-4147931D6D78}" type="pres">
      <dgm:prSet presAssocID="{596F0DBE-3747-474A-AB49-9EEE897EEED3}" presName="Name37" presStyleLbl="parChTrans1D3" presStyleIdx="5" presStyleCnt="7"/>
      <dgm:spPr/>
    </dgm:pt>
    <dgm:pt modelId="{327A7698-C433-4756-84B0-BA66B5B80210}" type="pres">
      <dgm:prSet presAssocID="{0C122CC6-5846-4DEF-A01B-51E4D0B6AFA8}" presName="hierRoot2" presStyleCnt="0">
        <dgm:presLayoutVars>
          <dgm:hierBranch val="init"/>
        </dgm:presLayoutVars>
      </dgm:prSet>
      <dgm:spPr/>
    </dgm:pt>
    <dgm:pt modelId="{0AAEA512-BF91-4405-BE43-1A93C6887B14}" type="pres">
      <dgm:prSet presAssocID="{0C122CC6-5846-4DEF-A01B-51E4D0B6AFA8}" presName="rootComposite" presStyleCnt="0"/>
      <dgm:spPr/>
    </dgm:pt>
    <dgm:pt modelId="{BA61E2AC-ADC4-47C5-84BE-ED5B0A3902EF}" type="pres">
      <dgm:prSet presAssocID="{0C122CC6-5846-4DEF-A01B-51E4D0B6AFA8}" presName="rootText" presStyleLbl="node3" presStyleIdx="5" presStyleCnt="7" custScaleX="72376" custScaleY="81758" custLinFactNeighborX="-34815" custLinFactNeighborY="-29393">
        <dgm:presLayoutVars>
          <dgm:chPref val="3"/>
        </dgm:presLayoutVars>
      </dgm:prSet>
      <dgm:spPr>
        <a:prstGeom prst="roundRect">
          <a:avLst/>
        </a:prstGeom>
      </dgm:spPr>
    </dgm:pt>
    <dgm:pt modelId="{CCDC1407-2C0C-47CC-A935-60E834905B14}" type="pres">
      <dgm:prSet presAssocID="{0C122CC6-5846-4DEF-A01B-51E4D0B6AFA8}" presName="rootConnector" presStyleLbl="node3" presStyleIdx="5" presStyleCnt="7"/>
      <dgm:spPr/>
    </dgm:pt>
    <dgm:pt modelId="{EE8C6258-B850-442E-83FD-B5B56DBD6393}" type="pres">
      <dgm:prSet presAssocID="{0C122CC6-5846-4DEF-A01B-51E4D0B6AFA8}" presName="hierChild4" presStyleCnt="0"/>
      <dgm:spPr/>
    </dgm:pt>
    <dgm:pt modelId="{9642443D-42F0-413B-AD7C-368B47842A7B}" type="pres">
      <dgm:prSet presAssocID="{0C122CC6-5846-4DEF-A01B-51E4D0B6AFA8}" presName="hierChild5" presStyleCnt="0"/>
      <dgm:spPr/>
    </dgm:pt>
    <dgm:pt modelId="{14A6E9BA-7636-4B57-9A0B-8507DFCC6FFD}" type="pres">
      <dgm:prSet presAssocID="{65D99783-145D-42D4-A9A1-0B7E9A18F13D}" presName="Name37" presStyleLbl="parChTrans1D3" presStyleIdx="6" presStyleCnt="7"/>
      <dgm:spPr/>
    </dgm:pt>
    <dgm:pt modelId="{92A41497-97E4-4FD2-8713-99E9759241F0}" type="pres">
      <dgm:prSet presAssocID="{6CB1322B-09E7-41F5-AD94-33500237CA2A}" presName="hierRoot2" presStyleCnt="0">
        <dgm:presLayoutVars>
          <dgm:hierBranch val="init"/>
        </dgm:presLayoutVars>
      </dgm:prSet>
      <dgm:spPr/>
    </dgm:pt>
    <dgm:pt modelId="{C0FA4431-33CD-4FDF-A837-9F7F6AA82996}" type="pres">
      <dgm:prSet presAssocID="{6CB1322B-09E7-41F5-AD94-33500237CA2A}" presName="rootComposite" presStyleCnt="0"/>
      <dgm:spPr/>
    </dgm:pt>
    <dgm:pt modelId="{41F7E9AD-95A9-43F7-BCB0-04CCF8AB011B}" type="pres">
      <dgm:prSet presAssocID="{6CB1322B-09E7-41F5-AD94-33500237CA2A}" presName="rootText" presStyleLbl="node3" presStyleIdx="6" presStyleCnt="7" custScaleX="72376" custScaleY="81758" custLinFactNeighborX="-31511" custLinFactNeighborY="7846">
        <dgm:presLayoutVars>
          <dgm:chPref val="3"/>
        </dgm:presLayoutVars>
      </dgm:prSet>
      <dgm:spPr>
        <a:prstGeom prst="roundRect">
          <a:avLst/>
        </a:prstGeom>
      </dgm:spPr>
    </dgm:pt>
    <dgm:pt modelId="{A846C218-9D71-4D6C-9398-DE3F28B4F93B}" type="pres">
      <dgm:prSet presAssocID="{6CB1322B-09E7-41F5-AD94-33500237CA2A}" presName="rootConnector" presStyleLbl="node3" presStyleIdx="6" presStyleCnt="7"/>
      <dgm:spPr/>
    </dgm:pt>
    <dgm:pt modelId="{E460A0DD-1515-45AF-8C32-E5A57A918D73}" type="pres">
      <dgm:prSet presAssocID="{6CB1322B-09E7-41F5-AD94-33500237CA2A}" presName="hierChild4" presStyleCnt="0"/>
      <dgm:spPr/>
    </dgm:pt>
    <dgm:pt modelId="{94A8D22A-595A-45A2-A151-7D70BE37F1D1}" type="pres">
      <dgm:prSet presAssocID="{6CB1322B-09E7-41F5-AD94-33500237CA2A}" presName="hierChild5" presStyleCnt="0"/>
      <dgm:spPr/>
    </dgm:pt>
    <dgm:pt modelId="{5F7B3EF9-1973-471C-A66D-60BBED4F4D3B}" type="pres">
      <dgm:prSet presAssocID="{9D748D93-5374-4EEB-8211-EA6065578BB7}" presName="hierChild5" presStyleCnt="0"/>
      <dgm:spPr/>
    </dgm:pt>
    <dgm:pt modelId="{5D69D16F-50F4-47F4-B5E8-D61C5D2B66D7}" type="pres">
      <dgm:prSet presAssocID="{B18F6825-2C42-45D6-8164-29D90264DE00}" presName="hierChild3" presStyleCnt="0"/>
      <dgm:spPr/>
    </dgm:pt>
  </dgm:ptLst>
  <dgm:cxnLst>
    <dgm:cxn modelId="{652C3209-64E5-418F-8825-11374672D735}" type="presOf" srcId="{B18F6825-2C42-45D6-8164-29D90264DE00}" destId="{10639C29-F383-4ACA-AC76-247EFAF0FD05}" srcOrd="0" destOrd="0" presId="urn:microsoft.com/office/officeart/2005/8/layout/orgChart1"/>
    <dgm:cxn modelId="{1A3DAD0E-1B4D-415B-B52E-1183B7CA0B90}" srcId="{B18F6825-2C42-45D6-8164-29D90264DE00}" destId="{052218DE-434C-4E65-BAE6-B86CF93F9108}" srcOrd="1" destOrd="0" parTransId="{523387B8-A214-4981-A5EA-EB8755E2728F}" sibTransId="{F3C0C9E1-7A17-40BE-B58B-31FAE022F499}"/>
    <dgm:cxn modelId="{FF02D70E-0FD8-411C-B1BC-F47B1277758D}" type="presOf" srcId="{71522E75-AAA7-4C17-8C1A-9CCAE09488B6}" destId="{57DCE796-E146-41E4-B253-A9CE76F94D91}" srcOrd="0" destOrd="0" presId="urn:microsoft.com/office/officeart/2005/8/layout/orgChart1"/>
    <dgm:cxn modelId="{64AEE010-BD7D-4119-8BD9-63BFE5997FF1}" type="presOf" srcId="{6CB1322B-09E7-41F5-AD94-33500237CA2A}" destId="{41F7E9AD-95A9-43F7-BCB0-04CCF8AB011B}" srcOrd="0" destOrd="0" presId="urn:microsoft.com/office/officeart/2005/8/layout/orgChart1"/>
    <dgm:cxn modelId="{48BD1213-38D0-4046-BAD6-D247C706881E}" type="presOf" srcId="{9DAEE7D5-2299-49B9-9E33-B9129E1AFFA4}" destId="{7616340D-1EB0-46E1-9024-94C1562DFC34}" srcOrd="0" destOrd="0" presId="urn:microsoft.com/office/officeart/2005/8/layout/orgChart1"/>
    <dgm:cxn modelId="{23283A13-2A4C-4B95-BEC4-7816EEAAB1BE}" type="presOf" srcId="{6CB1322B-09E7-41F5-AD94-33500237CA2A}" destId="{A846C218-9D71-4D6C-9398-DE3F28B4F93B}" srcOrd="1" destOrd="0" presId="urn:microsoft.com/office/officeart/2005/8/layout/orgChart1"/>
    <dgm:cxn modelId="{5D8BCC24-DE97-43F0-B50F-519582B5CA08}" type="presOf" srcId="{988114D3-08B6-499E-A2B6-EAE9CF433BD3}" destId="{BE908587-B951-404A-8A5E-448AA92F9421}" srcOrd="0" destOrd="0" presId="urn:microsoft.com/office/officeart/2005/8/layout/orgChart1"/>
    <dgm:cxn modelId="{E359712E-5ED3-4BD3-A4ED-7336471EA0CB}" type="presOf" srcId="{0C122CC6-5846-4DEF-A01B-51E4D0B6AFA8}" destId="{BA61E2AC-ADC4-47C5-84BE-ED5B0A3902EF}" srcOrd="0" destOrd="0" presId="urn:microsoft.com/office/officeart/2005/8/layout/orgChart1"/>
    <dgm:cxn modelId="{04FB2732-4D1E-494F-A8BB-58CAABC3818C}" srcId="{B18F6825-2C42-45D6-8164-29D90264DE00}" destId="{9D748D93-5374-4EEB-8211-EA6065578BB7}" srcOrd="3" destOrd="0" parTransId="{FE9BD7E6-A0CA-49E8-8EC9-CE69679940ED}" sibTransId="{C7234890-4DE0-4DC9-B747-79894BA3211C}"/>
    <dgm:cxn modelId="{53AD7932-FF80-4367-BAF0-A241E2D9A41B}" type="presOf" srcId="{4F2A1097-9CC8-4102-A5B3-F8936235BE82}" destId="{0D42D8CF-2057-45EB-9E92-FAF28A45DF5A}" srcOrd="0" destOrd="0" presId="urn:microsoft.com/office/officeart/2005/8/layout/orgChart1"/>
    <dgm:cxn modelId="{CB547935-525D-4B3D-B1E4-DA6AE05408CC}" srcId="{052218DE-434C-4E65-BAE6-B86CF93F9108}" destId="{0A511E68-E44A-4A77-8C58-0972BF7868CF}" srcOrd="1" destOrd="0" parTransId="{9773D701-1CF2-4FDB-8881-FC8B7E005221}" sibTransId="{E73AE48C-0796-4B65-995C-BFBDB6514595}"/>
    <dgm:cxn modelId="{7DD3593D-3FA3-4539-94E3-A678202C246F}" srcId="{880DB5D6-6279-4D8A-85EB-CEA1595C8E74}" destId="{7599A8BC-139E-404C-8E26-006E31D9B922}" srcOrd="1" destOrd="0" parTransId="{DA1CD869-7E52-47F1-B571-08377632656B}" sibTransId="{510BEC76-A0CE-437B-AD06-7A4E922F1CF0}"/>
    <dgm:cxn modelId="{6D3E1440-4875-455E-AB5F-929DF5F42192}" type="presOf" srcId="{7599A8BC-139E-404C-8E26-006E31D9B922}" destId="{2AACFEDF-D14E-465C-8071-7A18D6F2B6C9}" srcOrd="1" destOrd="0" presId="urn:microsoft.com/office/officeart/2005/8/layout/orgChart1"/>
    <dgm:cxn modelId="{AC936C42-3113-4E1E-A21B-F40F1FCCB5FA}" type="presOf" srcId="{052218DE-434C-4E65-BAE6-B86CF93F9108}" destId="{9F54FB92-9C03-4A0F-A39D-46EFDA345EDD}" srcOrd="1" destOrd="0" presId="urn:microsoft.com/office/officeart/2005/8/layout/orgChart1"/>
    <dgm:cxn modelId="{89624F64-8E90-4F46-8427-54283060574D}" type="presOf" srcId="{D9042913-E6C7-45E1-A7C9-A1DD96970133}" destId="{A7005FCC-8305-4EEA-8DC9-40B745C14887}" srcOrd="0" destOrd="0" presId="urn:microsoft.com/office/officeart/2005/8/layout/orgChart1"/>
    <dgm:cxn modelId="{36D10847-A97C-4C54-95B0-CBA47EC97302}" type="presOf" srcId="{9773D701-1CF2-4FDB-8881-FC8B7E005221}" destId="{116AA2BE-A1D1-4000-A0FF-4D4FAD59C76F}" srcOrd="0" destOrd="0" presId="urn:microsoft.com/office/officeart/2005/8/layout/orgChart1"/>
    <dgm:cxn modelId="{4F26D747-988C-4562-BF2A-71042CC8801D}" type="presOf" srcId="{DA1CD869-7E52-47F1-B571-08377632656B}" destId="{A5364F5B-B362-4533-8845-62966A4806C0}" srcOrd="0" destOrd="0" presId="urn:microsoft.com/office/officeart/2005/8/layout/orgChart1"/>
    <dgm:cxn modelId="{205E226C-3DB6-421E-B0ED-AD5155E04F09}" type="presOf" srcId="{0A511E68-E44A-4A77-8C58-0972BF7868CF}" destId="{F77B7A2E-EF81-4223-B507-98B4660752CB}" srcOrd="0" destOrd="0" presId="urn:microsoft.com/office/officeart/2005/8/layout/orgChart1"/>
    <dgm:cxn modelId="{5E3DE46C-4C5E-4B8D-BC98-EA579159BCEC}" type="presOf" srcId="{213E5555-EAE7-45FF-8C7A-75CA4DDB1BB1}" destId="{901D54F0-DE7E-45BE-BD30-DD88F0D546D0}" srcOrd="0" destOrd="0" presId="urn:microsoft.com/office/officeart/2005/8/layout/orgChart1"/>
    <dgm:cxn modelId="{08DCF56E-A166-4666-AB64-F48121FF5616}" type="presOf" srcId="{880DB5D6-6279-4D8A-85EB-CEA1595C8E74}" destId="{8767B253-E4FA-4736-BC21-51CA253D8E5F}" srcOrd="1" destOrd="0" presId="urn:microsoft.com/office/officeart/2005/8/layout/orgChart1"/>
    <dgm:cxn modelId="{F1DA7472-55B9-460F-A18C-A221D9623469}" type="presOf" srcId="{65D99783-145D-42D4-A9A1-0B7E9A18F13D}" destId="{14A6E9BA-7636-4B57-9A0B-8507DFCC6FFD}" srcOrd="0" destOrd="0" presId="urn:microsoft.com/office/officeart/2005/8/layout/orgChart1"/>
    <dgm:cxn modelId="{9AA35676-9BF3-4106-A5FF-BCE5C3694AD0}" type="presOf" srcId="{052218DE-434C-4E65-BAE6-B86CF93F9108}" destId="{4C60E751-B83A-4A46-8FAB-12C685FDBAAA}" srcOrd="0" destOrd="0" presId="urn:microsoft.com/office/officeart/2005/8/layout/orgChart1"/>
    <dgm:cxn modelId="{B94F8B59-22DE-4F40-8F15-33222E7EE60B}" srcId="{9D748D93-5374-4EEB-8211-EA6065578BB7}" destId="{6CB1322B-09E7-41F5-AD94-33500237CA2A}" srcOrd="1" destOrd="0" parTransId="{65D99783-145D-42D4-A9A1-0B7E9A18F13D}" sibTransId="{7427B667-6D20-4718-AA87-27C7B9988150}"/>
    <dgm:cxn modelId="{B24C6485-70A1-4F23-9E74-776980F75ECE}" srcId="{880DB5D6-6279-4D8A-85EB-CEA1595C8E74}" destId="{4F2A1097-9CC8-4102-A5B3-F8936235BE82}" srcOrd="0" destOrd="0" parTransId="{62C65521-4978-42B5-A118-DE6EE41EC891}" sibTransId="{EB5CF205-6727-4758-8406-F6EA7C4D5CD0}"/>
    <dgm:cxn modelId="{66B7A285-3A06-442E-9900-819F98497C72}" srcId="{D247873A-A9DA-4B29-A2E4-D45B8EBB53E9}" destId="{988114D3-08B6-499E-A2B6-EAE9CF433BD3}" srcOrd="0" destOrd="0" parTransId="{9DAEE7D5-2299-49B9-9E33-B9129E1AFFA4}" sibTransId="{37425430-373B-49C9-9C40-C716C0B2AACE}"/>
    <dgm:cxn modelId="{CA57C888-3A23-4EC9-B050-2482F0A05A6B}" type="presOf" srcId="{7599A8BC-139E-404C-8E26-006E31D9B922}" destId="{BB7AC545-4BD1-4420-82C7-8F2CC7214ED8}" srcOrd="0" destOrd="0" presId="urn:microsoft.com/office/officeart/2005/8/layout/orgChart1"/>
    <dgm:cxn modelId="{CFE3A289-2A84-45C3-A31D-C880029A9EE4}" srcId="{052218DE-434C-4E65-BAE6-B86CF93F9108}" destId="{F42E1C61-DCEF-46A0-9848-EEDD6AB9328B}" srcOrd="0" destOrd="0" parTransId="{D9042913-E6C7-45E1-A7C9-A1DD96970133}" sibTransId="{6EE3A75F-85BC-4378-9895-BB61570A9BA3}"/>
    <dgm:cxn modelId="{24DD0C8C-0346-4010-BBC6-6CB2100ED195}" type="presOf" srcId="{0C122CC6-5846-4DEF-A01B-51E4D0B6AFA8}" destId="{CCDC1407-2C0C-47CC-A935-60E834905B14}" srcOrd="1" destOrd="0" presId="urn:microsoft.com/office/officeart/2005/8/layout/orgChart1"/>
    <dgm:cxn modelId="{BDBC0691-8C02-45FF-88CA-6FEC3877FB0B}" type="presOf" srcId="{62C65521-4978-42B5-A118-DE6EE41EC891}" destId="{65057B21-DE32-4E7F-BAF3-EEBA66B98D20}" srcOrd="0" destOrd="0" presId="urn:microsoft.com/office/officeart/2005/8/layout/orgChart1"/>
    <dgm:cxn modelId="{7A043594-BB3B-492C-82F0-A1AFD13A0FF1}" type="presOf" srcId="{9D748D93-5374-4EEB-8211-EA6065578BB7}" destId="{14FF212F-D5FA-43A8-990A-CB7CA29C534B}" srcOrd="0" destOrd="0" presId="urn:microsoft.com/office/officeart/2005/8/layout/orgChart1"/>
    <dgm:cxn modelId="{DF923696-87B9-42E4-B479-22CB62EED930}" srcId="{9D748D93-5374-4EEB-8211-EA6065578BB7}" destId="{0C122CC6-5846-4DEF-A01B-51E4D0B6AFA8}" srcOrd="0" destOrd="0" parTransId="{596F0DBE-3747-474A-AB49-9EEE897EEED3}" sibTransId="{A731EBD7-A02C-4639-81D3-1106609B493C}"/>
    <dgm:cxn modelId="{702BE496-59DC-493F-801B-58562DAF7F35}" type="presOf" srcId="{0A511E68-E44A-4A77-8C58-0972BF7868CF}" destId="{67C384AE-A2A6-41B5-AA94-0FE3CD753E4F}" srcOrd="1" destOrd="0" presId="urn:microsoft.com/office/officeart/2005/8/layout/orgChart1"/>
    <dgm:cxn modelId="{D677139A-77FA-45B7-9201-8D9DAB7989BB}" type="presOf" srcId="{D247873A-A9DA-4B29-A2E4-D45B8EBB53E9}" destId="{34FDA9A1-B20D-4D63-ADF7-92173943DFA8}" srcOrd="1" destOrd="0" presId="urn:microsoft.com/office/officeart/2005/8/layout/orgChart1"/>
    <dgm:cxn modelId="{E4B956A2-B38D-42BC-BFD3-09FDC543C20F}" srcId="{B18F6825-2C42-45D6-8164-29D90264DE00}" destId="{D247873A-A9DA-4B29-A2E4-D45B8EBB53E9}" srcOrd="0" destOrd="0" parTransId="{53B9E28D-8EA1-4D9B-87EE-92BB3B0C0A56}" sibTransId="{8B94E07B-53CE-49F0-8D6C-E052415F83CC}"/>
    <dgm:cxn modelId="{023565A3-12ED-4FA2-B191-3A06CF204FEF}" type="presOf" srcId="{596F0DBE-3747-474A-AB49-9EEE897EEED3}" destId="{5CDB6418-3A92-4B3B-BFBA-4147931D6D78}" srcOrd="0" destOrd="0" presId="urn:microsoft.com/office/officeart/2005/8/layout/orgChart1"/>
    <dgm:cxn modelId="{A0AB08A9-C195-427A-8B99-1CC8D5B8E2E4}" type="presOf" srcId="{9D748D93-5374-4EEB-8211-EA6065578BB7}" destId="{B79DD399-0721-4D8E-B6AC-FD48C799F237}" srcOrd="1" destOrd="0" presId="urn:microsoft.com/office/officeart/2005/8/layout/orgChart1"/>
    <dgm:cxn modelId="{23D842AB-F8D4-4169-9AF8-D38BF1272771}" type="presOf" srcId="{4F2A1097-9CC8-4102-A5B3-F8936235BE82}" destId="{5D4073E7-FEA9-4FC0-AFC5-DF9FCFBCE5DA}" srcOrd="1" destOrd="0" presId="urn:microsoft.com/office/officeart/2005/8/layout/orgChart1"/>
    <dgm:cxn modelId="{F1B638AF-1890-4392-BDDC-D0E5C4A0DE4D}" type="presOf" srcId="{880DB5D6-6279-4D8A-85EB-CEA1595C8E74}" destId="{D165C65D-F256-42C1-A8D7-4C18AAAA24BD}" srcOrd="0" destOrd="0" presId="urn:microsoft.com/office/officeart/2005/8/layout/orgChart1"/>
    <dgm:cxn modelId="{909F06B6-D871-40C9-B4FF-6DF6CD284DB4}" type="presOf" srcId="{B18F6825-2C42-45D6-8164-29D90264DE00}" destId="{551568E5-9CA5-4D34-A475-3E53BCA1E7A8}" srcOrd="1" destOrd="0" presId="urn:microsoft.com/office/officeart/2005/8/layout/orgChart1"/>
    <dgm:cxn modelId="{F0DD30B8-A034-4F84-B34D-F5D7351671CF}" type="presOf" srcId="{F42E1C61-DCEF-46A0-9848-EEDD6AB9328B}" destId="{0D2D9C7E-D3E7-49A9-A7EB-F7E585ED4D28}" srcOrd="0" destOrd="0" presId="urn:microsoft.com/office/officeart/2005/8/layout/orgChart1"/>
    <dgm:cxn modelId="{976469BA-20F8-439F-82C1-F95F8BD2A215}" srcId="{B18F6825-2C42-45D6-8164-29D90264DE00}" destId="{880DB5D6-6279-4D8A-85EB-CEA1595C8E74}" srcOrd="2" destOrd="0" parTransId="{213E5555-EAE7-45FF-8C7A-75CA4DDB1BB1}" sibTransId="{0824F43C-E38D-4CC6-84E8-51C664DD5CED}"/>
    <dgm:cxn modelId="{122472C0-F2BF-40BD-8518-C4A3F5F4F655}" type="presOf" srcId="{988114D3-08B6-499E-A2B6-EAE9CF433BD3}" destId="{8317BB69-87EC-4BED-8F2F-FD86472CBAD3}" srcOrd="1" destOrd="0" presId="urn:microsoft.com/office/officeart/2005/8/layout/orgChart1"/>
    <dgm:cxn modelId="{644DC6D3-FB27-4F33-A169-BD70F43FDE9C}" type="presOf" srcId="{FE9BD7E6-A0CA-49E8-8EC9-CE69679940ED}" destId="{4D68D20E-9169-4D3C-9FB1-644B1F2193C4}" srcOrd="0" destOrd="0" presId="urn:microsoft.com/office/officeart/2005/8/layout/orgChart1"/>
    <dgm:cxn modelId="{AB23E4ED-6922-4876-A4DF-8AD6D86EE1DA}" type="presOf" srcId="{F42E1C61-DCEF-46A0-9848-EEDD6AB9328B}" destId="{2F5F5AB5-4F0A-4241-8998-4A36D3CE0922}" srcOrd="1" destOrd="0" presId="urn:microsoft.com/office/officeart/2005/8/layout/orgChart1"/>
    <dgm:cxn modelId="{073BB9EE-8765-4F62-977C-8EFA5E0DA373}" type="presOf" srcId="{523387B8-A214-4981-A5EA-EB8755E2728F}" destId="{E0CB0ADC-264D-4563-B496-BBEB257A1175}" srcOrd="0" destOrd="0" presId="urn:microsoft.com/office/officeart/2005/8/layout/orgChart1"/>
    <dgm:cxn modelId="{EF52DAEE-CE7C-444A-B846-E7886FA36DD3}" type="presOf" srcId="{D247873A-A9DA-4B29-A2E4-D45B8EBB53E9}" destId="{09D3C077-7431-44E8-AF4E-BB335E1A6728}" srcOrd="0" destOrd="0" presId="urn:microsoft.com/office/officeart/2005/8/layout/orgChart1"/>
    <dgm:cxn modelId="{9BEBF5F0-0E9A-4F7F-8DCC-1895B3DDF55E}" type="presOf" srcId="{53B9E28D-8EA1-4D9B-87EE-92BB3B0C0A56}" destId="{D784441A-83B7-4358-B76E-F8FA05D5467B}" srcOrd="0" destOrd="0" presId="urn:microsoft.com/office/officeart/2005/8/layout/orgChart1"/>
    <dgm:cxn modelId="{919021FE-C20C-41B3-81B4-7531FF0EEDA2}" srcId="{71522E75-AAA7-4C17-8C1A-9CCAE09488B6}" destId="{B18F6825-2C42-45D6-8164-29D90264DE00}" srcOrd="0" destOrd="0" parTransId="{D11E617F-0C32-4DEE-9D60-175297A38604}" sibTransId="{F2E49590-EBB8-48E9-8D3D-A8F2DF83667F}"/>
    <dgm:cxn modelId="{338486FA-0C61-46FD-BEEB-84B4415A69DF}" type="presParOf" srcId="{57DCE796-E146-41E4-B253-A9CE76F94D91}" destId="{62D235C1-18DF-4A8C-B0BF-375D3F7D4AF5}" srcOrd="0" destOrd="0" presId="urn:microsoft.com/office/officeart/2005/8/layout/orgChart1"/>
    <dgm:cxn modelId="{9B652914-8CDE-48BF-9887-142F7C6BF319}" type="presParOf" srcId="{62D235C1-18DF-4A8C-B0BF-375D3F7D4AF5}" destId="{34BA82A9-43EE-4B88-9088-6AEDF888DCC0}" srcOrd="0" destOrd="0" presId="urn:microsoft.com/office/officeart/2005/8/layout/orgChart1"/>
    <dgm:cxn modelId="{DF899F42-4909-49B5-8F17-2004A6A77ADB}" type="presParOf" srcId="{34BA82A9-43EE-4B88-9088-6AEDF888DCC0}" destId="{10639C29-F383-4ACA-AC76-247EFAF0FD05}" srcOrd="0" destOrd="0" presId="urn:microsoft.com/office/officeart/2005/8/layout/orgChart1"/>
    <dgm:cxn modelId="{64C1BAF2-408E-4A86-85E2-B9B02332EC02}" type="presParOf" srcId="{34BA82A9-43EE-4B88-9088-6AEDF888DCC0}" destId="{551568E5-9CA5-4D34-A475-3E53BCA1E7A8}" srcOrd="1" destOrd="0" presId="urn:microsoft.com/office/officeart/2005/8/layout/orgChart1"/>
    <dgm:cxn modelId="{31EB0E24-FC13-40E7-B16F-9E0D39B3AEF5}" type="presParOf" srcId="{62D235C1-18DF-4A8C-B0BF-375D3F7D4AF5}" destId="{D589FB82-6790-4379-AA7A-D87A57588D2D}" srcOrd="1" destOrd="0" presId="urn:microsoft.com/office/officeart/2005/8/layout/orgChart1"/>
    <dgm:cxn modelId="{E621D8DD-9D52-4CC4-9CA3-BA86A0646C35}" type="presParOf" srcId="{D589FB82-6790-4379-AA7A-D87A57588D2D}" destId="{D784441A-83B7-4358-B76E-F8FA05D5467B}" srcOrd="0" destOrd="0" presId="urn:microsoft.com/office/officeart/2005/8/layout/orgChart1"/>
    <dgm:cxn modelId="{A0CA84DF-9C64-4C4B-B167-22742900A970}" type="presParOf" srcId="{D589FB82-6790-4379-AA7A-D87A57588D2D}" destId="{69B07D1D-8897-4CEC-92BD-FD157AFBFEF3}" srcOrd="1" destOrd="0" presId="urn:microsoft.com/office/officeart/2005/8/layout/orgChart1"/>
    <dgm:cxn modelId="{EB3E169C-B8A7-4CE3-8B84-E398A737A18D}" type="presParOf" srcId="{69B07D1D-8897-4CEC-92BD-FD157AFBFEF3}" destId="{C6CBB85C-0EF8-45A8-8306-08BFBF5EF5D6}" srcOrd="0" destOrd="0" presId="urn:microsoft.com/office/officeart/2005/8/layout/orgChart1"/>
    <dgm:cxn modelId="{E9BE03EA-5FAC-4D9D-92DF-43104F926B78}" type="presParOf" srcId="{C6CBB85C-0EF8-45A8-8306-08BFBF5EF5D6}" destId="{09D3C077-7431-44E8-AF4E-BB335E1A6728}" srcOrd="0" destOrd="0" presId="urn:microsoft.com/office/officeart/2005/8/layout/orgChart1"/>
    <dgm:cxn modelId="{9282A3DE-C8FD-418C-8CEF-798B3FABD91A}" type="presParOf" srcId="{C6CBB85C-0EF8-45A8-8306-08BFBF5EF5D6}" destId="{34FDA9A1-B20D-4D63-ADF7-92173943DFA8}" srcOrd="1" destOrd="0" presId="urn:microsoft.com/office/officeart/2005/8/layout/orgChart1"/>
    <dgm:cxn modelId="{330F00E2-6E29-48F2-B860-FEC556364091}" type="presParOf" srcId="{69B07D1D-8897-4CEC-92BD-FD157AFBFEF3}" destId="{0F408110-65DD-41BD-9830-583B6598C96D}" srcOrd="1" destOrd="0" presId="urn:microsoft.com/office/officeart/2005/8/layout/orgChart1"/>
    <dgm:cxn modelId="{3E6BE06D-13D3-4C23-B94F-E4CFC69F589F}" type="presParOf" srcId="{0F408110-65DD-41BD-9830-583B6598C96D}" destId="{7616340D-1EB0-46E1-9024-94C1562DFC34}" srcOrd="0" destOrd="0" presId="urn:microsoft.com/office/officeart/2005/8/layout/orgChart1"/>
    <dgm:cxn modelId="{86B3F9FC-D0C7-4C1E-98F7-FAAED553E8EB}" type="presParOf" srcId="{0F408110-65DD-41BD-9830-583B6598C96D}" destId="{425D9F37-1472-4C47-9145-85035C2CEC59}" srcOrd="1" destOrd="0" presId="urn:microsoft.com/office/officeart/2005/8/layout/orgChart1"/>
    <dgm:cxn modelId="{CAC9BD74-6BA8-45B4-A579-084CFF0C13E6}" type="presParOf" srcId="{425D9F37-1472-4C47-9145-85035C2CEC59}" destId="{984D1F6D-FA36-47F4-A86B-544BA92E482F}" srcOrd="0" destOrd="0" presId="urn:microsoft.com/office/officeart/2005/8/layout/orgChart1"/>
    <dgm:cxn modelId="{34CB1327-D6E6-46C0-B186-F4F94D181958}" type="presParOf" srcId="{984D1F6D-FA36-47F4-A86B-544BA92E482F}" destId="{BE908587-B951-404A-8A5E-448AA92F9421}" srcOrd="0" destOrd="0" presId="urn:microsoft.com/office/officeart/2005/8/layout/orgChart1"/>
    <dgm:cxn modelId="{E4D608D1-1311-46BA-9042-04D912B3D312}" type="presParOf" srcId="{984D1F6D-FA36-47F4-A86B-544BA92E482F}" destId="{8317BB69-87EC-4BED-8F2F-FD86472CBAD3}" srcOrd="1" destOrd="0" presId="urn:microsoft.com/office/officeart/2005/8/layout/orgChart1"/>
    <dgm:cxn modelId="{8B9F57FE-8B1E-485D-BF9B-4B4A715DC5C5}" type="presParOf" srcId="{425D9F37-1472-4C47-9145-85035C2CEC59}" destId="{D9F185D6-5A27-430A-B0B4-3182A4E202C3}" srcOrd="1" destOrd="0" presId="urn:microsoft.com/office/officeart/2005/8/layout/orgChart1"/>
    <dgm:cxn modelId="{283CA2D1-8AD6-4969-80D4-1DB2D44F3E1A}" type="presParOf" srcId="{425D9F37-1472-4C47-9145-85035C2CEC59}" destId="{9B7801BB-A237-493E-8C8A-6509B593E867}" srcOrd="2" destOrd="0" presId="urn:microsoft.com/office/officeart/2005/8/layout/orgChart1"/>
    <dgm:cxn modelId="{07325242-A3D8-45B3-9CA8-C81A20A1AFD0}" type="presParOf" srcId="{69B07D1D-8897-4CEC-92BD-FD157AFBFEF3}" destId="{72897D91-FD7C-40B8-B496-C0809CCE2ED5}" srcOrd="2" destOrd="0" presId="urn:microsoft.com/office/officeart/2005/8/layout/orgChart1"/>
    <dgm:cxn modelId="{2B1B9D1A-2E7E-4FC7-9FA3-FECB771988B6}" type="presParOf" srcId="{D589FB82-6790-4379-AA7A-D87A57588D2D}" destId="{E0CB0ADC-264D-4563-B496-BBEB257A1175}" srcOrd="2" destOrd="0" presId="urn:microsoft.com/office/officeart/2005/8/layout/orgChart1"/>
    <dgm:cxn modelId="{5FD950E8-A969-48B5-B3F6-0EDA3C6860E1}" type="presParOf" srcId="{D589FB82-6790-4379-AA7A-D87A57588D2D}" destId="{7883F251-A039-47BE-A7A3-ACB560F34C13}" srcOrd="3" destOrd="0" presId="urn:microsoft.com/office/officeart/2005/8/layout/orgChart1"/>
    <dgm:cxn modelId="{F7474F5D-A9B1-4697-AD5D-55101A9423A6}" type="presParOf" srcId="{7883F251-A039-47BE-A7A3-ACB560F34C13}" destId="{ED2B9F9A-1342-4D76-9ED4-75C33C5E2017}" srcOrd="0" destOrd="0" presId="urn:microsoft.com/office/officeart/2005/8/layout/orgChart1"/>
    <dgm:cxn modelId="{D0ECCFD1-CF04-4A41-82BF-98C74F5F3673}" type="presParOf" srcId="{ED2B9F9A-1342-4D76-9ED4-75C33C5E2017}" destId="{4C60E751-B83A-4A46-8FAB-12C685FDBAAA}" srcOrd="0" destOrd="0" presId="urn:microsoft.com/office/officeart/2005/8/layout/orgChart1"/>
    <dgm:cxn modelId="{C9164B4D-1298-41C9-955C-B22FAAB81C8A}" type="presParOf" srcId="{ED2B9F9A-1342-4D76-9ED4-75C33C5E2017}" destId="{9F54FB92-9C03-4A0F-A39D-46EFDA345EDD}" srcOrd="1" destOrd="0" presId="urn:microsoft.com/office/officeart/2005/8/layout/orgChart1"/>
    <dgm:cxn modelId="{EF3D6160-80F5-47FE-8537-0296C44379E1}" type="presParOf" srcId="{7883F251-A039-47BE-A7A3-ACB560F34C13}" destId="{E18B4AED-4CA8-47BE-9C5A-2403A55C38A0}" srcOrd="1" destOrd="0" presId="urn:microsoft.com/office/officeart/2005/8/layout/orgChart1"/>
    <dgm:cxn modelId="{38FFE2D6-B673-4EB0-B8D6-C338F55B2C91}" type="presParOf" srcId="{E18B4AED-4CA8-47BE-9C5A-2403A55C38A0}" destId="{A7005FCC-8305-4EEA-8DC9-40B745C14887}" srcOrd="0" destOrd="0" presId="urn:microsoft.com/office/officeart/2005/8/layout/orgChart1"/>
    <dgm:cxn modelId="{899EEB63-4DD5-423B-9801-E105BD252970}" type="presParOf" srcId="{E18B4AED-4CA8-47BE-9C5A-2403A55C38A0}" destId="{503D106C-ED79-42FC-B2B3-924BF9A640CF}" srcOrd="1" destOrd="0" presId="urn:microsoft.com/office/officeart/2005/8/layout/orgChart1"/>
    <dgm:cxn modelId="{DCBFFF48-19C7-4A9D-8487-6A614214B4CA}" type="presParOf" srcId="{503D106C-ED79-42FC-B2B3-924BF9A640CF}" destId="{E7142FEA-079E-4EF3-9BE3-66625DA131F6}" srcOrd="0" destOrd="0" presId="urn:microsoft.com/office/officeart/2005/8/layout/orgChart1"/>
    <dgm:cxn modelId="{0ED519C8-8D4D-4E1D-8C64-21072694EA4C}" type="presParOf" srcId="{E7142FEA-079E-4EF3-9BE3-66625DA131F6}" destId="{0D2D9C7E-D3E7-49A9-A7EB-F7E585ED4D28}" srcOrd="0" destOrd="0" presId="urn:microsoft.com/office/officeart/2005/8/layout/orgChart1"/>
    <dgm:cxn modelId="{97A4D3D7-6483-48B6-9C27-850EE06E66AC}" type="presParOf" srcId="{E7142FEA-079E-4EF3-9BE3-66625DA131F6}" destId="{2F5F5AB5-4F0A-4241-8998-4A36D3CE0922}" srcOrd="1" destOrd="0" presId="urn:microsoft.com/office/officeart/2005/8/layout/orgChart1"/>
    <dgm:cxn modelId="{8B0658FE-2304-400B-B3AC-B1EA50E8266A}" type="presParOf" srcId="{503D106C-ED79-42FC-B2B3-924BF9A640CF}" destId="{247E1028-4D09-4C9F-B977-66C8CA6E5BDB}" srcOrd="1" destOrd="0" presId="urn:microsoft.com/office/officeart/2005/8/layout/orgChart1"/>
    <dgm:cxn modelId="{6DA5D1B5-2DF2-4B0F-B49E-1229CF0E8FE5}" type="presParOf" srcId="{503D106C-ED79-42FC-B2B3-924BF9A640CF}" destId="{36EBE885-C2D2-4B5D-B8C5-051FB9E0B9BD}" srcOrd="2" destOrd="0" presId="urn:microsoft.com/office/officeart/2005/8/layout/orgChart1"/>
    <dgm:cxn modelId="{A191FC8C-4E43-478C-ABFD-DE57D1F208BD}" type="presParOf" srcId="{E18B4AED-4CA8-47BE-9C5A-2403A55C38A0}" destId="{116AA2BE-A1D1-4000-A0FF-4D4FAD59C76F}" srcOrd="2" destOrd="0" presId="urn:microsoft.com/office/officeart/2005/8/layout/orgChart1"/>
    <dgm:cxn modelId="{A4BDB538-7680-4412-ACB6-B6B1AC9CA824}" type="presParOf" srcId="{E18B4AED-4CA8-47BE-9C5A-2403A55C38A0}" destId="{38AA11D1-9713-4158-9B4A-78C1B915AB48}" srcOrd="3" destOrd="0" presId="urn:microsoft.com/office/officeart/2005/8/layout/orgChart1"/>
    <dgm:cxn modelId="{8ADF153E-705F-47F5-9C5C-6B2020DD1A22}" type="presParOf" srcId="{38AA11D1-9713-4158-9B4A-78C1B915AB48}" destId="{57D05748-9770-493D-B261-E1AAA1F464BD}" srcOrd="0" destOrd="0" presId="urn:microsoft.com/office/officeart/2005/8/layout/orgChart1"/>
    <dgm:cxn modelId="{AC591393-996B-4484-B060-4269952D0E92}" type="presParOf" srcId="{57D05748-9770-493D-B261-E1AAA1F464BD}" destId="{F77B7A2E-EF81-4223-B507-98B4660752CB}" srcOrd="0" destOrd="0" presId="urn:microsoft.com/office/officeart/2005/8/layout/orgChart1"/>
    <dgm:cxn modelId="{4FCB1771-DFD2-4BAD-84F6-FC8DBA5E544A}" type="presParOf" srcId="{57D05748-9770-493D-B261-E1AAA1F464BD}" destId="{67C384AE-A2A6-41B5-AA94-0FE3CD753E4F}" srcOrd="1" destOrd="0" presId="urn:microsoft.com/office/officeart/2005/8/layout/orgChart1"/>
    <dgm:cxn modelId="{F2BC3D7B-6D1F-46EA-9EFC-C0B018957285}" type="presParOf" srcId="{38AA11D1-9713-4158-9B4A-78C1B915AB48}" destId="{CCA84BEF-E338-46D6-8468-F8381931DB49}" srcOrd="1" destOrd="0" presId="urn:microsoft.com/office/officeart/2005/8/layout/orgChart1"/>
    <dgm:cxn modelId="{F182904D-F667-4A41-B66E-B22E07D42C13}" type="presParOf" srcId="{38AA11D1-9713-4158-9B4A-78C1B915AB48}" destId="{DAC73CD7-29D5-4081-BB7F-691E04FED050}" srcOrd="2" destOrd="0" presId="urn:microsoft.com/office/officeart/2005/8/layout/orgChart1"/>
    <dgm:cxn modelId="{DB1DA6BE-BBCF-40A2-893E-4F7EA354ACA7}" type="presParOf" srcId="{7883F251-A039-47BE-A7A3-ACB560F34C13}" destId="{C81C26E6-EAE9-4DF7-94D5-FBC4E3FBBB9E}" srcOrd="2" destOrd="0" presId="urn:microsoft.com/office/officeart/2005/8/layout/orgChart1"/>
    <dgm:cxn modelId="{B79E4763-768E-4C44-8EC6-D5247C599852}" type="presParOf" srcId="{D589FB82-6790-4379-AA7A-D87A57588D2D}" destId="{901D54F0-DE7E-45BE-BD30-DD88F0D546D0}" srcOrd="4" destOrd="0" presId="urn:microsoft.com/office/officeart/2005/8/layout/orgChart1"/>
    <dgm:cxn modelId="{6ACB075D-4935-47B9-8004-D359B5CC3AD2}" type="presParOf" srcId="{D589FB82-6790-4379-AA7A-D87A57588D2D}" destId="{18370618-7123-40F5-B427-71480FC91729}" srcOrd="5" destOrd="0" presId="urn:microsoft.com/office/officeart/2005/8/layout/orgChart1"/>
    <dgm:cxn modelId="{16CB95EB-FA12-4A5F-BA54-58DCA041843D}" type="presParOf" srcId="{18370618-7123-40F5-B427-71480FC91729}" destId="{C8D9EA0C-0165-46B3-9BB9-3C6892318E1E}" srcOrd="0" destOrd="0" presId="urn:microsoft.com/office/officeart/2005/8/layout/orgChart1"/>
    <dgm:cxn modelId="{230D0898-CB94-4C3F-AD95-6CAA72DD3746}" type="presParOf" srcId="{C8D9EA0C-0165-46B3-9BB9-3C6892318E1E}" destId="{D165C65D-F256-42C1-A8D7-4C18AAAA24BD}" srcOrd="0" destOrd="0" presId="urn:microsoft.com/office/officeart/2005/8/layout/orgChart1"/>
    <dgm:cxn modelId="{C66EA896-5075-4D6B-9585-59068C0A9FFE}" type="presParOf" srcId="{C8D9EA0C-0165-46B3-9BB9-3C6892318E1E}" destId="{8767B253-E4FA-4736-BC21-51CA253D8E5F}" srcOrd="1" destOrd="0" presId="urn:microsoft.com/office/officeart/2005/8/layout/orgChart1"/>
    <dgm:cxn modelId="{9433655F-F75D-4CE5-8FAD-2B0B4A5EF654}" type="presParOf" srcId="{18370618-7123-40F5-B427-71480FC91729}" destId="{03FCD7A3-860A-485E-A16B-FDCE1F891022}" srcOrd="1" destOrd="0" presId="urn:microsoft.com/office/officeart/2005/8/layout/orgChart1"/>
    <dgm:cxn modelId="{E0E3092B-63E9-4F98-8264-7726C35C22E5}" type="presParOf" srcId="{03FCD7A3-860A-485E-A16B-FDCE1F891022}" destId="{65057B21-DE32-4E7F-BAF3-EEBA66B98D20}" srcOrd="0" destOrd="0" presId="urn:microsoft.com/office/officeart/2005/8/layout/orgChart1"/>
    <dgm:cxn modelId="{F40F878C-FB51-472A-9571-FA611440F4A4}" type="presParOf" srcId="{03FCD7A3-860A-485E-A16B-FDCE1F891022}" destId="{B5128976-76D9-44B3-A50B-9C8EB07DE692}" srcOrd="1" destOrd="0" presId="urn:microsoft.com/office/officeart/2005/8/layout/orgChart1"/>
    <dgm:cxn modelId="{9845194B-6560-4DEA-A322-7D9B96CCA8C3}" type="presParOf" srcId="{B5128976-76D9-44B3-A50B-9C8EB07DE692}" destId="{C49F9C68-25C8-4775-955A-6BECA76E7103}" srcOrd="0" destOrd="0" presId="urn:microsoft.com/office/officeart/2005/8/layout/orgChart1"/>
    <dgm:cxn modelId="{FE559ADA-CB59-4DD0-987B-96A5283ADB0A}" type="presParOf" srcId="{C49F9C68-25C8-4775-955A-6BECA76E7103}" destId="{0D42D8CF-2057-45EB-9E92-FAF28A45DF5A}" srcOrd="0" destOrd="0" presId="urn:microsoft.com/office/officeart/2005/8/layout/orgChart1"/>
    <dgm:cxn modelId="{2409D887-83AF-478D-BF34-93E84E31A006}" type="presParOf" srcId="{C49F9C68-25C8-4775-955A-6BECA76E7103}" destId="{5D4073E7-FEA9-4FC0-AFC5-DF9FCFBCE5DA}" srcOrd="1" destOrd="0" presId="urn:microsoft.com/office/officeart/2005/8/layout/orgChart1"/>
    <dgm:cxn modelId="{DEADB9B8-AA0A-4D19-8CC8-C4C41B6110AE}" type="presParOf" srcId="{B5128976-76D9-44B3-A50B-9C8EB07DE692}" destId="{31C40031-D7EC-4DBA-8BA1-FBD0A38BD590}" srcOrd="1" destOrd="0" presId="urn:microsoft.com/office/officeart/2005/8/layout/orgChart1"/>
    <dgm:cxn modelId="{B9104D65-B135-4A4B-B842-4E1B407BCD0D}" type="presParOf" srcId="{B5128976-76D9-44B3-A50B-9C8EB07DE692}" destId="{CBC3A13E-1BBB-4F86-AC5C-5D1EA81B2470}" srcOrd="2" destOrd="0" presId="urn:microsoft.com/office/officeart/2005/8/layout/orgChart1"/>
    <dgm:cxn modelId="{73B9B68B-F623-4FAE-A801-BCCA8EEFF598}" type="presParOf" srcId="{03FCD7A3-860A-485E-A16B-FDCE1F891022}" destId="{A5364F5B-B362-4533-8845-62966A4806C0}" srcOrd="2" destOrd="0" presId="urn:microsoft.com/office/officeart/2005/8/layout/orgChart1"/>
    <dgm:cxn modelId="{EA2A476F-E9B8-4123-AC0C-822B5789407E}" type="presParOf" srcId="{03FCD7A3-860A-485E-A16B-FDCE1F891022}" destId="{42DE4B83-1E4F-428C-9A54-AE547125C248}" srcOrd="3" destOrd="0" presId="urn:microsoft.com/office/officeart/2005/8/layout/orgChart1"/>
    <dgm:cxn modelId="{B7B43015-9A06-46E5-ADB1-68D325EB02B9}" type="presParOf" srcId="{42DE4B83-1E4F-428C-9A54-AE547125C248}" destId="{E5301D98-975E-4755-8D0F-639631A06894}" srcOrd="0" destOrd="0" presId="urn:microsoft.com/office/officeart/2005/8/layout/orgChart1"/>
    <dgm:cxn modelId="{A75179FC-63C5-4433-A6B7-67FED3BC769B}" type="presParOf" srcId="{E5301D98-975E-4755-8D0F-639631A06894}" destId="{BB7AC545-4BD1-4420-82C7-8F2CC7214ED8}" srcOrd="0" destOrd="0" presId="urn:microsoft.com/office/officeart/2005/8/layout/orgChart1"/>
    <dgm:cxn modelId="{77DFB8D7-7D24-4CDF-96AC-DAAF3EE52967}" type="presParOf" srcId="{E5301D98-975E-4755-8D0F-639631A06894}" destId="{2AACFEDF-D14E-465C-8071-7A18D6F2B6C9}" srcOrd="1" destOrd="0" presId="urn:microsoft.com/office/officeart/2005/8/layout/orgChart1"/>
    <dgm:cxn modelId="{2407CB0D-D027-44AF-BFA0-8D8F164EBDAD}" type="presParOf" srcId="{42DE4B83-1E4F-428C-9A54-AE547125C248}" destId="{894C0D23-AE78-4131-AE49-9ACF82F0800E}" srcOrd="1" destOrd="0" presId="urn:microsoft.com/office/officeart/2005/8/layout/orgChart1"/>
    <dgm:cxn modelId="{D2A5D1C7-1588-4CFE-87A7-6E9D5DC65937}" type="presParOf" srcId="{42DE4B83-1E4F-428C-9A54-AE547125C248}" destId="{CE919D80-58EE-4955-A82F-897A6EFEB12E}" srcOrd="2" destOrd="0" presId="urn:microsoft.com/office/officeart/2005/8/layout/orgChart1"/>
    <dgm:cxn modelId="{AD0010AB-0984-4802-AEB2-ACD3F4684761}" type="presParOf" srcId="{18370618-7123-40F5-B427-71480FC91729}" destId="{714FB603-B989-4B08-A1DF-4460380A482E}" srcOrd="2" destOrd="0" presId="urn:microsoft.com/office/officeart/2005/8/layout/orgChart1"/>
    <dgm:cxn modelId="{8B84CDA3-3F7E-44BA-8D89-60D8B4FB5CD0}" type="presParOf" srcId="{D589FB82-6790-4379-AA7A-D87A57588D2D}" destId="{4D68D20E-9169-4D3C-9FB1-644B1F2193C4}" srcOrd="6" destOrd="0" presId="urn:microsoft.com/office/officeart/2005/8/layout/orgChart1"/>
    <dgm:cxn modelId="{38331BE1-9AB6-4B6A-B159-A1805CE53FB8}" type="presParOf" srcId="{D589FB82-6790-4379-AA7A-D87A57588D2D}" destId="{84E140C5-E5C2-49E8-A4CC-8E1393E98CB5}" srcOrd="7" destOrd="0" presId="urn:microsoft.com/office/officeart/2005/8/layout/orgChart1"/>
    <dgm:cxn modelId="{523D0AD2-8D07-4E2B-A060-99FB94EBACA9}" type="presParOf" srcId="{84E140C5-E5C2-49E8-A4CC-8E1393E98CB5}" destId="{A8C03D77-2F1D-4E61-AA72-E71084B687EF}" srcOrd="0" destOrd="0" presId="urn:microsoft.com/office/officeart/2005/8/layout/orgChart1"/>
    <dgm:cxn modelId="{017027B4-0C15-4350-96AE-A2C03E90C066}" type="presParOf" srcId="{A8C03D77-2F1D-4E61-AA72-E71084B687EF}" destId="{14FF212F-D5FA-43A8-990A-CB7CA29C534B}" srcOrd="0" destOrd="0" presId="urn:microsoft.com/office/officeart/2005/8/layout/orgChart1"/>
    <dgm:cxn modelId="{CC7A2CE7-DFD8-4CDC-B158-070EED6D146C}" type="presParOf" srcId="{A8C03D77-2F1D-4E61-AA72-E71084B687EF}" destId="{B79DD399-0721-4D8E-B6AC-FD48C799F237}" srcOrd="1" destOrd="0" presId="urn:microsoft.com/office/officeart/2005/8/layout/orgChart1"/>
    <dgm:cxn modelId="{66C25F7D-019F-4D1A-82D3-C21F550D63BA}" type="presParOf" srcId="{84E140C5-E5C2-49E8-A4CC-8E1393E98CB5}" destId="{278DB92A-0D3D-458C-B4B8-CD6656FF9C3C}" srcOrd="1" destOrd="0" presId="urn:microsoft.com/office/officeart/2005/8/layout/orgChart1"/>
    <dgm:cxn modelId="{FBF85F34-A226-4833-9337-8696665759CB}" type="presParOf" srcId="{278DB92A-0D3D-458C-B4B8-CD6656FF9C3C}" destId="{5CDB6418-3A92-4B3B-BFBA-4147931D6D78}" srcOrd="0" destOrd="0" presId="urn:microsoft.com/office/officeart/2005/8/layout/orgChart1"/>
    <dgm:cxn modelId="{40B73A1A-A3C7-4BC0-AB5A-DF0184850FA8}" type="presParOf" srcId="{278DB92A-0D3D-458C-B4B8-CD6656FF9C3C}" destId="{327A7698-C433-4756-84B0-BA66B5B80210}" srcOrd="1" destOrd="0" presId="urn:microsoft.com/office/officeart/2005/8/layout/orgChart1"/>
    <dgm:cxn modelId="{5A819703-3C48-46E9-866B-D2E091D18BD3}" type="presParOf" srcId="{327A7698-C433-4756-84B0-BA66B5B80210}" destId="{0AAEA512-BF91-4405-BE43-1A93C6887B14}" srcOrd="0" destOrd="0" presId="urn:microsoft.com/office/officeart/2005/8/layout/orgChart1"/>
    <dgm:cxn modelId="{30E2FAC1-6AA3-4F18-9B1F-209C7931C97D}" type="presParOf" srcId="{0AAEA512-BF91-4405-BE43-1A93C6887B14}" destId="{BA61E2AC-ADC4-47C5-84BE-ED5B0A3902EF}" srcOrd="0" destOrd="0" presId="urn:microsoft.com/office/officeart/2005/8/layout/orgChart1"/>
    <dgm:cxn modelId="{3943DACA-7518-41A1-8BFD-88AC9146ED41}" type="presParOf" srcId="{0AAEA512-BF91-4405-BE43-1A93C6887B14}" destId="{CCDC1407-2C0C-47CC-A935-60E834905B14}" srcOrd="1" destOrd="0" presId="urn:microsoft.com/office/officeart/2005/8/layout/orgChart1"/>
    <dgm:cxn modelId="{A01E4305-C8C4-4B29-8F8E-BC743E01E8CA}" type="presParOf" srcId="{327A7698-C433-4756-84B0-BA66B5B80210}" destId="{EE8C6258-B850-442E-83FD-B5B56DBD6393}" srcOrd="1" destOrd="0" presId="urn:microsoft.com/office/officeart/2005/8/layout/orgChart1"/>
    <dgm:cxn modelId="{870EC42F-792A-4B5E-B407-931AAF643347}" type="presParOf" srcId="{327A7698-C433-4756-84B0-BA66B5B80210}" destId="{9642443D-42F0-413B-AD7C-368B47842A7B}" srcOrd="2" destOrd="0" presId="urn:microsoft.com/office/officeart/2005/8/layout/orgChart1"/>
    <dgm:cxn modelId="{BCA10450-B0DA-444B-8C60-CAE90363E4D6}" type="presParOf" srcId="{278DB92A-0D3D-458C-B4B8-CD6656FF9C3C}" destId="{14A6E9BA-7636-4B57-9A0B-8507DFCC6FFD}" srcOrd="2" destOrd="0" presId="urn:microsoft.com/office/officeart/2005/8/layout/orgChart1"/>
    <dgm:cxn modelId="{69EB0A29-3A14-4BC6-87FC-F61CEA367507}" type="presParOf" srcId="{278DB92A-0D3D-458C-B4B8-CD6656FF9C3C}" destId="{92A41497-97E4-4FD2-8713-99E9759241F0}" srcOrd="3" destOrd="0" presId="urn:microsoft.com/office/officeart/2005/8/layout/orgChart1"/>
    <dgm:cxn modelId="{EF7CFBEC-EFA5-4260-A27A-870DAC55A053}" type="presParOf" srcId="{92A41497-97E4-4FD2-8713-99E9759241F0}" destId="{C0FA4431-33CD-4FDF-A837-9F7F6AA82996}" srcOrd="0" destOrd="0" presId="urn:microsoft.com/office/officeart/2005/8/layout/orgChart1"/>
    <dgm:cxn modelId="{CB52612F-C1E3-48CA-8279-653E6FDC1C10}" type="presParOf" srcId="{C0FA4431-33CD-4FDF-A837-9F7F6AA82996}" destId="{41F7E9AD-95A9-43F7-BCB0-04CCF8AB011B}" srcOrd="0" destOrd="0" presId="urn:microsoft.com/office/officeart/2005/8/layout/orgChart1"/>
    <dgm:cxn modelId="{E6226175-C3B4-4EE7-B57E-A6165117E30F}" type="presParOf" srcId="{C0FA4431-33CD-4FDF-A837-9F7F6AA82996}" destId="{A846C218-9D71-4D6C-9398-DE3F28B4F93B}" srcOrd="1" destOrd="0" presId="urn:microsoft.com/office/officeart/2005/8/layout/orgChart1"/>
    <dgm:cxn modelId="{9E4D28C5-F511-495B-84CE-A2AA6A11ED93}" type="presParOf" srcId="{92A41497-97E4-4FD2-8713-99E9759241F0}" destId="{E460A0DD-1515-45AF-8C32-E5A57A918D73}" srcOrd="1" destOrd="0" presId="urn:microsoft.com/office/officeart/2005/8/layout/orgChart1"/>
    <dgm:cxn modelId="{AB962561-487A-4FB8-A1DB-0D6574997A17}" type="presParOf" srcId="{92A41497-97E4-4FD2-8713-99E9759241F0}" destId="{94A8D22A-595A-45A2-A151-7D70BE37F1D1}" srcOrd="2" destOrd="0" presId="urn:microsoft.com/office/officeart/2005/8/layout/orgChart1"/>
    <dgm:cxn modelId="{575BB4F5-1069-4080-A825-DCA1E549E3EE}" type="presParOf" srcId="{84E140C5-E5C2-49E8-A4CC-8E1393E98CB5}" destId="{5F7B3EF9-1973-471C-A66D-60BBED4F4D3B}" srcOrd="2" destOrd="0" presId="urn:microsoft.com/office/officeart/2005/8/layout/orgChart1"/>
    <dgm:cxn modelId="{4A749EF9-5DD0-4BC7-A61E-9E48B5353CBB}" type="presParOf" srcId="{62D235C1-18DF-4A8C-B0BF-375D3F7D4AF5}" destId="{5D69D16F-50F4-47F4-B5E8-D61C5D2B66D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A6E9BA-7636-4B57-9A0B-8507DFCC6FFD}">
      <dsp:nvSpPr>
        <dsp:cNvPr id="0" name=""/>
        <dsp:cNvSpPr/>
      </dsp:nvSpPr>
      <dsp:spPr>
        <a:xfrm>
          <a:off x="6559034" y="2203905"/>
          <a:ext cx="153866" cy="2119331"/>
        </a:xfrm>
        <a:custGeom>
          <a:avLst/>
          <a:gdLst/>
          <a:ahLst/>
          <a:cxnLst/>
          <a:rect l="0" t="0" r="0" b="0"/>
          <a:pathLst>
            <a:path>
              <a:moveTo>
                <a:pt x="0" y="0"/>
              </a:moveTo>
              <a:lnTo>
                <a:pt x="0" y="2119331"/>
              </a:lnTo>
              <a:lnTo>
                <a:pt x="153866" y="211933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DB6418-3A92-4B3B-BFBA-4147931D6D78}">
      <dsp:nvSpPr>
        <dsp:cNvPr id="0" name=""/>
        <dsp:cNvSpPr/>
      </dsp:nvSpPr>
      <dsp:spPr>
        <a:xfrm>
          <a:off x="6513314" y="2203905"/>
          <a:ext cx="91440" cy="564043"/>
        </a:xfrm>
        <a:custGeom>
          <a:avLst/>
          <a:gdLst/>
          <a:ahLst/>
          <a:cxnLst/>
          <a:rect l="0" t="0" r="0" b="0"/>
          <a:pathLst>
            <a:path>
              <a:moveTo>
                <a:pt x="45720" y="0"/>
              </a:moveTo>
              <a:lnTo>
                <a:pt x="45720" y="564043"/>
              </a:lnTo>
              <a:lnTo>
                <a:pt x="132592" y="56404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68D20E-9169-4D3C-9FB1-644B1F2193C4}">
      <dsp:nvSpPr>
        <dsp:cNvPr id="0" name=""/>
        <dsp:cNvSpPr/>
      </dsp:nvSpPr>
      <dsp:spPr>
        <a:xfrm>
          <a:off x="4410312" y="982352"/>
          <a:ext cx="2885621" cy="404021"/>
        </a:xfrm>
        <a:custGeom>
          <a:avLst/>
          <a:gdLst/>
          <a:ahLst/>
          <a:cxnLst/>
          <a:rect l="0" t="0" r="0" b="0"/>
          <a:pathLst>
            <a:path>
              <a:moveTo>
                <a:pt x="0" y="0"/>
              </a:moveTo>
              <a:lnTo>
                <a:pt x="0" y="191116"/>
              </a:lnTo>
              <a:lnTo>
                <a:pt x="2885621" y="191116"/>
              </a:lnTo>
              <a:lnTo>
                <a:pt x="2885621" y="40402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364F5B-B362-4533-8845-62966A4806C0}">
      <dsp:nvSpPr>
        <dsp:cNvPr id="0" name=""/>
        <dsp:cNvSpPr/>
      </dsp:nvSpPr>
      <dsp:spPr>
        <a:xfrm>
          <a:off x="4478839" y="2221170"/>
          <a:ext cx="108791" cy="1796262"/>
        </a:xfrm>
        <a:custGeom>
          <a:avLst/>
          <a:gdLst/>
          <a:ahLst/>
          <a:cxnLst/>
          <a:rect l="0" t="0" r="0" b="0"/>
          <a:pathLst>
            <a:path>
              <a:moveTo>
                <a:pt x="0" y="0"/>
              </a:moveTo>
              <a:lnTo>
                <a:pt x="0" y="1796262"/>
              </a:lnTo>
              <a:lnTo>
                <a:pt x="108791" y="17962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057B21-DE32-4E7F-BAF3-EEBA66B98D20}">
      <dsp:nvSpPr>
        <dsp:cNvPr id="0" name=""/>
        <dsp:cNvSpPr/>
      </dsp:nvSpPr>
      <dsp:spPr>
        <a:xfrm>
          <a:off x="4478839" y="2221170"/>
          <a:ext cx="103885" cy="546778"/>
        </a:xfrm>
        <a:custGeom>
          <a:avLst/>
          <a:gdLst/>
          <a:ahLst/>
          <a:cxnLst/>
          <a:rect l="0" t="0" r="0" b="0"/>
          <a:pathLst>
            <a:path>
              <a:moveTo>
                <a:pt x="0" y="0"/>
              </a:moveTo>
              <a:lnTo>
                <a:pt x="0" y="546778"/>
              </a:lnTo>
              <a:lnTo>
                <a:pt x="103885" y="54677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1D54F0-DE7E-45BE-BD30-DD88F0D546D0}">
      <dsp:nvSpPr>
        <dsp:cNvPr id="0" name=""/>
        <dsp:cNvSpPr/>
      </dsp:nvSpPr>
      <dsp:spPr>
        <a:xfrm>
          <a:off x="4410312" y="982352"/>
          <a:ext cx="805426" cy="421286"/>
        </a:xfrm>
        <a:custGeom>
          <a:avLst/>
          <a:gdLst/>
          <a:ahLst/>
          <a:cxnLst/>
          <a:rect l="0" t="0" r="0" b="0"/>
          <a:pathLst>
            <a:path>
              <a:moveTo>
                <a:pt x="0" y="0"/>
              </a:moveTo>
              <a:lnTo>
                <a:pt x="0" y="208382"/>
              </a:lnTo>
              <a:lnTo>
                <a:pt x="805426" y="208382"/>
              </a:lnTo>
              <a:lnTo>
                <a:pt x="805426" y="4212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6AA2BE-A1D1-4000-A0FF-4D4FAD59C76F}">
      <dsp:nvSpPr>
        <dsp:cNvPr id="0" name=""/>
        <dsp:cNvSpPr/>
      </dsp:nvSpPr>
      <dsp:spPr>
        <a:xfrm>
          <a:off x="2458237" y="2225692"/>
          <a:ext cx="128156" cy="1793068"/>
        </a:xfrm>
        <a:custGeom>
          <a:avLst/>
          <a:gdLst/>
          <a:ahLst/>
          <a:cxnLst/>
          <a:rect l="0" t="0" r="0" b="0"/>
          <a:pathLst>
            <a:path>
              <a:moveTo>
                <a:pt x="0" y="0"/>
              </a:moveTo>
              <a:lnTo>
                <a:pt x="0" y="1793068"/>
              </a:lnTo>
              <a:lnTo>
                <a:pt x="128156" y="179306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005FCC-8305-4EEA-8DC9-40B745C14887}">
      <dsp:nvSpPr>
        <dsp:cNvPr id="0" name=""/>
        <dsp:cNvSpPr/>
      </dsp:nvSpPr>
      <dsp:spPr>
        <a:xfrm>
          <a:off x="2458237" y="2225692"/>
          <a:ext cx="128156" cy="542256"/>
        </a:xfrm>
        <a:custGeom>
          <a:avLst/>
          <a:gdLst/>
          <a:ahLst/>
          <a:cxnLst/>
          <a:rect l="0" t="0" r="0" b="0"/>
          <a:pathLst>
            <a:path>
              <a:moveTo>
                <a:pt x="0" y="0"/>
              </a:moveTo>
              <a:lnTo>
                <a:pt x="0" y="542256"/>
              </a:lnTo>
              <a:lnTo>
                <a:pt x="128156" y="54225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CB0ADC-264D-4563-B496-BBEB257A1175}">
      <dsp:nvSpPr>
        <dsp:cNvPr id="0" name=""/>
        <dsp:cNvSpPr/>
      </dsp:nvSpPr>
      <dsp:spPr>
        <a:xfrm>
          <a:off x="3195136" y="982352"/>
          <a:ext cx="1215175" cy="425808"/>
        </a:xfrm>
        <a:custGeom>
          <a:avLst/>
          <a:gdLst/>
          <a:ahLst/>
          <a:cxnLst/>
          <a:rect l="0" t="0" r="0" b="0"/>
          <a:pathLst>
            <a:path>
              <a:moveTo>
                <a:pt x="1215175" y="0"/>
              </a:moveTo>
              <a:lnTo>
                <a:pt x="1215175" y="212904"/>
              </a:lnTo>
              <a:lnTo>
                <a:pt x="0" y="212904"/>
              </a:lnTo>
              <a:lnTo>
                <a:pt x="0" y="4258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16340D-1EB0-46E1-9024-94C1562DFC34}">
      <dsp:nvSpPr>
        <dsp:cNvPr id="0" name=""/>
        <dsp:cNvSpPr/>
      </dsp:nvSpPr>
      <dsp:spPr>
        <a:xfrm>
          <a:off x="453555" y="2214418"/>
          <a:ext cx="91440" cy="553530"/>
        </a:xfrm>
        <a:custGeom>
          <a:avLst/>
          <a:gdLst/>
          <a:ahLst/>
          <a:cxnLst/>
          <a:rect l="0" t="0" r="0" b="0"/>
          <a:pathLst>
            <a:path>
              <a:moveTo>
                <a:pt x="45720" y="0"/>
              </a:moveTo>
              <a:lnTo>
                <a:pt x="45720" y="553530"/>
              </a:lnTo>
              <a:lnTo>
                <a:pt x="136506" y="55353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84441A-83B7-4358-B76E-F8FA05D5467B}">
      <dsp:nvSpPr>
        <dsp:cNvPr id="0" name=""/>
        <dsp:cNvSpPr/>
      </dsp:nvSpPr>
      <dsp:spPr>
        <a:xfrm>
          <a:off x="1236175" y="982352"/>
          <a:ext cx="3174137" cy="414534"/>
        </a:xfrm>
        <a:custGeom>
          <a:avLst/>
          <a:gdLst/>
          <a:ahLst/>
          <a:cxnLst/>
          <a:rect l="0" t="0" r="0" b="0"/>
          <a:pathLst>
            <a:path>
              <a:moveTo>
                <a:pt x="3174137" y="0"/>
              </a:moveTo>
              <a:lnTo>
                <a:pt x="3174137" y="201630"/>
              </a:lnTo>
              <a:lnTo>
                <a:pt x="0" y="201630"/>
              </a:lnTo>
              <a:lnTo>
                <a:pt x="0" y="4145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639C29-F383-4ACA-AC76-247EFAF0FD05}">
      <dsp:nvSpPr>
        <dsp:cNvPr id="0" name=""/>
        <dsp:cNvSpPr/>
      </dsp:nvSpPr>
      <dsp:spPr>
        <a:xfrm>
          <a:off x="3103983" y="2598"/>
          <a:ext cx="2612658" cy="979754"/>
        </a:xfrm>
        <a:prstGeom prst="round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l-NL" sz="1000" kern="1200" noProof="0" dirty="0"/>
            <a:t>4 uitkomstdoelen</a:t>
          </a:r>
        </a:p>
      </dsp:txBody>
      <dsp:txXfrm>
        <a:off x="3151811" y="50426"/>
        <a:ext cx="2517002" cy="884098"/>
      </dsp:txXfrm>
    </dsp:sp>
    <dsp:sp modelId="{09D3C077-7431-44E8-AF4E-BB335E1A6728}">
      <dsp:nvSpPr>
        <dsp:cNvPr id="0" name=""/>
        <dsp:cNvSpPr/>
      </dsp:nvSpPr>
      <dsp:spPr>
        <a:xfrm>
          <a:off x="315050" y="1396887"/>
          <a:ext cx="1842249" cy="817531"/>
        </a:xfrm>
        <a:prstGeom prst="round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l-NL" sz="1000" kern="1200" noProof="0"/>
            <a:t>Scholing huisartsen/POH/ thuiszorg</a:t>
          </a:r>
        </a:p>
      </dsp:txBody>
      <dsp:txXfrm>
        <a:off x="354959" y="1436796"/>
        <a:ext cx="1762431" cy="737713"/>
      </dsp:txXfrm>
    </dsp:sp>
    <dsp:sp modelId="{BE908587-B951-404A-8A5E-448AA92F9421}">
      <dsp:nvSpPr>
        <dsp:cNvPr id="0" name=""/>
        <dsp:cNvSpPr/>
      </dsp:nvSpPr>
      <dsp:spPr>
        <a:xfrm>
          <a:off x="590062" y="2353505"/>
          <a:ext cx="1467538" cy="828886"/>
        </a:xfrm>
        <a:prstGeom prst="roundRect">
          <a:avLst/>
        </a:prstGeom>
        <a:solidFill>
          <a:srgbClr val="85AC1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l-NL" sz="1000" kern="1200" noProof="0" dirty="0"/>
            <a:t>% HA/POH dat (herhaal)scholing volgt</a:t>
          </a:r>
        </a:p>
      </dsp:txBody>
      <dsp:txXfrm>
        <a:off x="630525" y="2393968"/>
        <a:ext cx="1386612" cy="747960"/>
      </dsp:txXfrm>
    </dsp:sp>
    <dsp:sp modelId="{4C60E751-B83A-4A46-8FAB-12C685FDBAAA}">
      <dsp:nvSpPr>
        <dsp:cNvPr id="0" name=""/>
        <dsp:cNvSpPr/>
      </dsp:nvSpPr>
      <dsp:spPr>
        <a:xfrm>
          <a:off x="2274012" y="1408160"/>
          <a:ext cx="1842249" cy="817531"/>
        </a:xfrm>
        <a:prstGeom prst="round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l-NL" sz="1000" kern="1200" dirty="0"/>
            <a:t>1,5 </a:t>
          </a:r>
          <a:r>
            <a:rPr lang="nl-NL" sz="1000" kern="1200" dirty="0" err="1"/>
            <a:t>lijns</a:t>
          </a:r>
          <a:r>
            <a:rPr lang="nl-NL" sz="1000" kern="1200" dirty="0"/>
            <a:t> consultaties</a:t>
          </a:r>
        </a:p>
      </dsp:txBody>
      <dsp:txXfrm>
        <a:off x="2313921" y="1448069"/>
        <a:ext cx="1762431" cy="737713"/>
      </dsp:txXfrm>
    </dsp:sp>
    <dsp:sp modelId="{0D2D9C7E-D3E7-49A9-A7EB-F7E585ED4D28}">
      <dsp:nvSpPr>
        <dsp:cNvPr id="0" name=""/>
        <dsp:cNvSpPr/>
      </dsp:nvSpPr>
      <dsp:spPr>
        <a:xfrm>
          <a:off x="2586393" y="2353505"/>
          <a:ext cx="1467538" cy="828886"/>
        </a:xfrm>
        <a:prstGeom prst="roundRect">
          <a:avLst/>
        </a:prstGeom>
        <a:solidFill>
          <a:srgbClr val="85AC1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l-NL" sz="1000" kern="1200" dirty="0"/>
            <a:t># Consultaties cardioloog / Hartfalen Verpleegkundige 2 de lijn</a:t>
          </a:r>
        </a:p>
      </dsp:txBody>
      <dsp:txXfrm>
        <a:off x="2626856" y="2393968"/>
        <a:ext cx="1386612" cy="747960"/>
      </dsp:txXfrm>
    </dsp:sp>
    <dsp:sp modelId="{F77B7A2E-EF81-4223-B507-98B4660752CB}">
      <dsp:nvSpPr>
        <dsp:cNvPr id="0" name=""/>
        <dsp:cNvSpPr/>
      </dsp:nvSpPr>
      <dsp:spPr>
        <a:xfrm>
          <a:off x="2586393" y="3604317"/>
          <a:ext cx="1467538" cy="828886"/>
        </a:xfrm>
        <a:prstGeom prst="roundRect">
          <a:avLst/>
        </a:prstGeom>
        <a:solidFill>
          <a:srgbClr val="85AC1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l-NL" sz="1000" kern="1200" dirty="0">
              <a:latin typeface="+mn-lt"/>
            </a:rPr>
            <a:t># Consultaties kaderhuisarts</a:t>
          </a:r>
        </a:p>
      </dsp:txBody>
      <dsp:txXfrm>
        <a:off x="2626856" y="3644780"/>
        <a:ext cx="1386612" cy="747960"/>
      </dsp:txXfrm>
    </dsp:sp>
    <dsp:sp modelId="{D165C65D-F256-42C1-A8D7-4C18AAAA24BD}">
      <dsp:nvSpPr>
        <dsp:cNvPr id="0" name=""/>
        <dsp:cNvSpPr/>
      </dsp:nvSpPr>
      <dsp:spPr>
        <a:xfrm>
          <a:off x="4294614" y="1403639"/>
          <a:ext cx="1842249" cy="817531"/>
        </a:xfrm>
        <a:prstGeom prst="round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l-NL" sz="1000" kern="1200" noProof="0"/>
            <a:t>Stabiele HF in de </a:t>
          </a:r>
        </a:p>
        <a:p>
          <a:pPr marL="0" lvl="0" indent="0" algn="ctr" defTabSz="444500">
            <a:lnSpc>
              <a:spcPct val="90000"/>
            </a:lnSpc>
            <a:spcBef>
              <a:spcPct val="0"/>
            </a:spcBef>
            <a:spcAft>
              <a:spcPct val="35000"/>
            </a:spcAft>
            <a:buNone/>
          </a:pPr>
          <a:r>
            <a:rPr lang="nl-NL" sz="1000" kern="1200" noProof="0"/>
            <a:t>1</a:t>
          </a:r>
          <a:r>
            <a:rPr lang="nl-NL" sz="1000" kern="1200" baseline="30000" noProof="0"/>
            <a:t>ste</a:t>
          </a:r>
          <a:r>
            <a:rPr lang="nl-NL" sz="1000" kern="1200" noProof="0"/>
            <a:t> lijn</a:t>
          </a:r>
        </a:p>
      </dsp:txBody>
      <dsp:txXfrm>
        <a:off x="4334523" y="1443548"/>
        <a:ext cx="1762431" cy="737713"/>
      </dsp:txXfrm>
    </dsp:sp>
    <dsp:sp modelId="{0D42D8CF-2057-45EB-9E92-FAF28A45DF5A}">
      <dsp:nvSpPr>
        <dsp:cNvPr id="0" name=""/>
        <dsp:cNvSpPr/>
      </dsp:nvSpPr>
      <dsp:spPr>
        <a:xfrm>
          <a:off x="4582724" y="2353505"/>
          <a:ext cx="1467538" cy="828886"/>
        </a:xfrm>
        <a:prstGeom prst="roundRect">
          <a:avLst/>
        </a:prstGeom>
        <a:solidFill>
          <a:srgbClr val="85AC1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l-NL" sz="1000" kern="1200" noProof="0" dirty="0"/>
            <a:t>Geïmplementeerd transmuraal formularium</a:t>
          </a:r>
        </a:p>
      </dsp:txBody>
      <dsp:txXfrm>
        <a:off x="4623187" y="2393968"/>
        <a:ext cx="1386612" cy="747960"/>
      </dsp:txXfrm>
    </dsp:sp>
    <dsp:sp modelId="{BB7AC545-4BD1-4420-82C7-8F2CC7214ED8}">
      <dsp:nvSpPr>
        <dsp:cNvPr id="0" name=""/>
        <dsp:cNvSpPr/>
      </dsp:nvSpPr>
      <dsp:spPr>
        <a:xfrm>
          <a:off x="4587631" y="3602989"/>
          <a:ext cx="1467538" cy="828886"/>
        </a:xfrm>
        <a:prstGeom prst="roundRect">
          <a:avLst/>
        </a:prstGeom>
        <a:solidFill>
          <a:srgbClr val="85AC1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l-NL" sz="1000" kern="1200" noProof="0" dirty="0">
              <a:solidFill>
                <a:prstClr val="white"/>
              </a:solidFill>
              <a:latin typeface="Rajdhani"/>
              <a:ea typeface="+mn-ea"/>
              <a:cs typeface="+mn-cs"/>
            </a:rPr>
            <a:t>% HA als hoofdbehandelaar</a:t>
          </a:r>
        </a:p>
      </dsp:txBody>
      <dsp:txXfrm>
        <a:off x="4628094" y="3643452"/>
        <a:ext cx="1386612" cy="747960"/>
      </dsp:txXfrm>
    </dsp:sp>
    <dsp:sp modelId="{14FF212F-D5FA-43A8-990A-CB7CA29C534B}">
      <dsp:nvSpPr>
        <dsp:cNvPr id="0" name=""/>
        <dsp:cNvSpPr/>
      </dsp:nvSpPr>
      <dsp:spPr>
        <a:xfrm>
          <a:off x="6374809" y="1386373"/>
          <a:ext cx="1842249" cy="817531"/>
        </a:xfrm>
        <a:prstGeom prst="round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l-NL" sz="1000" kern="1200" noProof="0" dirty="0"/>
            <a:t>Substitutie van 2</a:t>
          </a:r>
          <a:r>
            <a:rPr lang="nl-NL" sz="1000" kern="1200" baseline="30000" noProof="0" dirty="0"/>
            <a:t>e</a:t>
          </a:r>
          <a:br>
            <a:rPr lang="nl-NL" sz="1000" kern="1200" noProof="0" dirty="0"/>
          </a:br>
          <a:r>
            <a:rPr lang="nl-NL" sz="1000" kern="1200" noProof="0" dirty="0"/>
            <a:t>naar 1</a:t>
          </a:r>
          <a:r>
            <a:rPr lang="nl-NL" sz="1000" kern="1200" baseline="30000" noProof="0" dirty="0"/>
            <a:t>ste</a:t>
          </a:r>
          <a:r>
            <a:rPr lang="nl-NL" sz="1000" kern="1200" noProof="0" dirty="0"/>
            <a:t> lijn</a:t>
          </a:r>
        </a:p>
      </dsp:txBody>
      <dsp:txXfrm>
        <a:off x="6414718" y="1426282"/>
        <a:ext cx="1762431" cy="737713"/>
      </dsp:txXfrm>
    </dsp:sp>
    <dsp:sp modelId="{BA61E2AC-ADC4-47C5-84BE-ED5B0A3902EF}">
      <dsp:nvSpPr>
        <dsp:cNvPr id="0" name=""/>
        <dsp:cNvSpPr/>
      </dsp:nvSpPr>
      <dsp:spPr>
        <a:xfrm>
          <a:off x="6645907" y="2353505"/>
          <a:ext cx="1467538" cy="828886"/>
        </a:xfrm>
        <a:prstGeom prst="roundRect">
          <a:avLst/>
        </a:prstGeom>
        <a:solidFill>
          <a:srgbClr val="85AC1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l-NL" sz="1000" kern="1200" dirty="0"/>
            <a:t># </a:t>
          </a:r>
          <a:r>
            <a:rPr lang="nl-NL" sz="1000" kern="1200" dirty="0" err="1"/>
            <a:t>terugverwijzingen</a:t>
          </a:r>
          <a:r>
            <a:rPr lang="nl-NL" sz="1000" kern="1200" dirty="0"/>
            <a:t> stabiele HF patiënten naar 1</a:t>
          </a:r>
          <a:r>
            <a:rPr lang="nl-NL" sz="1000" kern="1200" baseline="30000" dirty="0"/>
            <a:t>ste</a:t>
          </a:r>
          <a:r>
            <a:rPr lang="nl-NL" sz="1000" kern="1200" dirty="0"/>
            <a:t> lijn</a:t>
          </a:r>
        </a:p>
      </dsp:txBody>
      <dsp:txXfrm>
        <a:off x="6686370" y="2393968"/>
        <a:ext cx="1386612" cy="747960"/>
      </dsp:txXfrm>
    </dsp:sp>
    <dsp:sp modelId="{41F7E9AD-95A9-43F7-BCB0-04CCF8AB011B}">
      <dsp:nvSpPr>
        <dsp:cNvPr id="0" name=""/>
        <dsp:cNvSpPr/>
      </dsp:nvSpPr>
      <dsp:spPr>
        <a:xfrm>
          <a:off x="6712901" y="3908793"/>
          <a:ext cx="1467538" cy="828886"/>
        </a:xfrm>
        <a:prstGeom prst="roundRect">
          <a:avLst/>
        </a:prstGeom>
        <a:solidFill>
          <a:srgbClr val="85AC1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l-NL" sz="1000" kern="1200" dirty="0"/>
            <a:t># </a:t>
          </a:r>
          <a:r>
            <a:rPr lang="nl-NL" sz="1000" kern="1200" dirty="0" err="1"/>
            <a:t>terugverwijzingen</a:t>
          </a:r>
          <a:r>
            <a:rPr lang="nl-NL" sz="1000" kern="1200" dirty="0"/>
            <a:t> terminale HF patiënten naar 1</a:t>
          </a:r>
          <a:r>
            <a:rPr lang="nl-NL" sz="1000" kern="1200" baseline="30000" dirty="0"/>
            <a:t>ste</a:t>
          </a:r>
          <a:r>
            <a:rPr lang="nl-NL" sz="1000" kern="1200" dirty="0"/>
            <a:t> lijn</a:t>
          </a:r>
        </a:p>
      </dsp:txBody>
      <dsp:txXfrm>
        <a:off x="6753364" y="3949256"/>
        <a:ext cx="1386612" cy="74796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014AB0-E479-4B24-B28E-9766C5047B13}" type="datetimeFigureOut">
              <a:rPr lang="nl-NL" smtClean="0"/>
              <a:t>29-1-2018</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290781-69DC-4766-9C5C-D152F9BE02E2}" type="slidenum">
              <a:rPr lang="nl-NL" smtClean="0"/>
              <a:t>‹nr.›</a:t>
            </a:fld>
            <a:endParaRPr lang="nl-NL"/>
          </a:p>
        </p:txBody>
      </p:sp>
    </p:spTree>
    <p:extLst>
      <p:ext uri="{BB962C8B-B14F-4D97-AF65-F5344CB8AC3E}">
        <p14:creationId xmlns:p14="http://schemas.microsoft.com/office/powerpoint/2010/main" val="2575273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0F3857FB-8310-4219-A792-7623BDF7DD73}" type="slidenum">
              <a:rPr lang="nl-NL">
                <a:solidFill>
                  <a:prstClr val="black"/>
                </a:solidFill>
              </a:rPr>
              <a:pPr/>
              <a:t>5</a:t>
            </a:fld>
            <a:endParaRPr lang="nl-NL">
              <a:solidFill>
                <a:prstClr val="black"/>
              </a:solidFill>
            </a:endParaRPr>
          </a:p>
        </p:txBody>
      </p:sp>
    </p:spTree>
    <p:extLst>
      <p:ext uri="{BB962C8B-B14F-4D97-AF65-F5344CB8AC3E}">
        <p14:creationId xmlns:p14="http://schemas.microsoft.com/office/powerpoint/2010/main" val="3955559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p>
        </p:txBody>
      </p:sp>
      <p:sp>
        <p:nvSpPr>
          <p:cNvPr id="17412"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150" indent="-301981">
              <a:defRPr>
                <a:solidFill>
                  <a:schemeClr val="tx1"/>
                </a:solidFill>
                <a:latin typeface="Calibri" pitchFamily="34" charset="0"/>
              </a:defRPr>
            </a:lvl2pPr>
            <a:lvl3pPr marL="1207922" indent="-241584">
              <a:defRPr>
                <a:solidFill>
                  <a:schemeClr val="tx1"/>
                </a:solidFill>
                <a:latin typeface="Calibri" pitchFamily="34" charset="0"/>
              </a:defRPr>
            </a:lvl3pPr>
            <a:lvl4pPr marL="1691091" indent="-241584">
              <a:defRPr>
                <a:solidFill>
                  <a:schemeClr val="tx1"/>
                </a:solidFill>
                <a:latin typeface="Calibri" pitchFamily="34" charset="0"/>
              </a:defRPr>
            </a:lvl4pPr>
            <a:lvl5pPr marL="2174260" indent="-241584">
              <a:defRPr>
                <a:solidFill>
                  <a:schemeClr val="tx1"/>
                </a:solidFill>
                <a:latin typeface="Calibri" pitchFamily="34" charset="0"/>
              </a:defRPr>
            </a:lvl5pPr>
            <a:lvl6pPr marL="2657429" indent="-241584" fontAlgn="base">
              <a:spcBef>
                <a:spcPct val="0"/>
              </a:spcBef>
              <a:spcAft>
                <a:spcPct val="0"/>
              </a:spcAft>
              <a:defRPr>
                <a:solidFill>
                  <a:schemeClr val="tx1"/>
                </a:solidFill>
                <a:latin typeface="Calibri" pitchFamily="34" charset="0"/>
              </a:defRPr>
            </a:lvl6pPr>
            <a:lvl7pPr marL="3140598" indent="-241584" fontAlgn="base">
              <a:spcBef>
                <a:spcPct val="0"/>
              </a:spcBef>
              <a:spcAft>
                <a:spcPct val="0"/>
              </a:spcAft>
              <a:defRPr>
                <a:solidFill>
                  <a:schemeClr val="tx1"/>
                </a:solidFill>
                <a:latin typeface="Calibri" pitchFamily="34" charset="0"/>
              </a:defRPr>
            </a:lvl7pPr>
            <a:lvl8pPr marL="3623767" indent="-241584" fontAlgn="base">
              <a:spcBef>
                <a:spcPct val="0"/>
              </a:spcBef>
              <a:spcAft>
                <a:spcPct val="0"/>
              </a:spcAft>
              <a:defRPr>
                <a:solidFill>
                  <a:schemeClr val="tx1"/>
                </a:solidFill>
                <a:latin typeface="Calibri" pitchFamily="34" charset="0"/>
              </a:defRPr>
            </a:lvl8pPr>
            <a:lvl9pPr marL="4106936" indent="-241584"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1543DAE-BC69-477C-ADF3-990398751C36}" type="slidenum">
              <a:rPr lang="nl-NL"/>
              <a:pPr fontAlgn="base">
                <a:spcBef>
                  <a:spcPct val="0"/>
                </a:spcBef>
                <a:spcAft>
                  <a:spcPct val="0"/>
                </a:spcAft>
              </a:pPr>
              <a:t>18</a:t>
            </a:fld>
            <a:endParaRPr lang="nl-NL"/>
          </a:p>
        </p:txBody>
      </p:sp>
    </p:spTree>
    <p:extLst>
      <p:ext uri="{BB962C8B-B14F-4D97-AF65-F5344CB8AC3E}">
        <p14:creationId xmlns:p14="http://schemas.microsoft.com/office/powerpoint/2010/main" val="1970201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p>
        </p:txBody>
      </p:sp>
      <p:sp>
        <p:nvSpPr>
          <p:cNvPr id="17412"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150" indent="-301981">
              <a:defRPr>
                <a:solidFill>
                  <a:schemeClr val="tx1"/>
                </a:solidFill>
                <a:latin typeface="Calibri" pitchFamily="34" charset="0"/>
              </a:defRPr>
            </a:lvl2pPr>
            <a:lvl3pPr marL="1207922" indent="-241584">
              <a:defRPr>
                <a:solidFill>
                  <a:schemeClr val="tx1"/>
                </a:solidFill>
                <a:latin typeface="Calibri" pitchFamily="34" charset="0"/>
              </a:defRPr>
            </a:lvl3pPr>
            <a:lvl4pPr marL="1691091" indent="-241584">
              <a:defRPr>
                <a:solidFill>
                  <a:schemeClr val="tx1"/>
                </a:solidFill>
                <a:latin typeface="Calibri" pitchFamily="34" charset="0"/>
              </a:defRPr>
            </a:lvl4pPr>
            <a:lvl5pPr marL="2174260" indent="-241584">
              <a:defRPr>
                <a:solidFill>
                  <a:schemeClr val="tx1"/>
                </a:solidFill>
                <a:latin typeface="Calibri" pitchFamily="34" charset="0"/>
              </a:defRPr>
            </a:lvl5pPr>
            <a:lvl6pPr marL="2657429" indent="-241584" fontAlgn="base">
              <a:spcBef>
                <a:spcPct val="0"/>
              </a:spcBef>
              <a:spcAft>
                <a:spcPct val="0"/>
              </a:spcAft>
              <a:defRPr>
                <a:solidFill>
                  <a:schemeClr val="tx1"/>
                </a:solidFill>
                <a:latin typeface="Calibri" pitchFamily="34" charset="0"/>
              </a:defRPr>
            </a:lvl6pPr>
            <a:lvl7pPr marL="3140598" indent="-241584" fontAlgn="base">
              <a:spcBef>
                <a:spcPct val="0"/>
              </a:spcBef>
              <a:spcAft>
                <a:spcPct val="0"/>
              </a:spcAft>
              <a:defRPr>
                <a:solidFill>
                  <a:schemeClr val="tx1"/>
                </a:solidFill>
                <a:latin typeface="Calibri" pitchFamily="34" charset="0"/>
              </a:defRPr>
            </a:lvl7pPr>
            <a:lvl8pPr marL="3623767" indent="-241584" fontAlgn="base">
              <a:spcBef>
                <a:spcPct val="0"/>
              </a:spcBef>
              <a:spcAft>
                <a:spcPct val="0"/>
              </a:spcAft>
              <a:defRPr>
                <a:solidFill>
                  <a:schemeClr val="tx1"/>
                </a:solidFill>
                <a:latin typeface="Calibri" pitchFamily="34" charset="0"/>
              </a:defRPr>
            </a:lvl8pPr>
            <a:lvl9pPr marL="4106936" indent="-241584"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1543DAE-BC69-477C-ADF3-990398751C36}" type="slidenum">
              <a:rPr lang="nl-NL"/>
              <a:pPr fontAlgn="base">
                <a:spcBef>
                  <a:spcPct val="0"/>
                </a:spcBef>
                <a:spcAft>
                  <a:spcPct val="0"/>
                </a:spcAft>
              </a:pPr>
              <a:t>19</a:t>
            </a:fld>
            <a:endParaRPr lang="nl-NL"/>
          </a:p>
        </p:txBody>
      </p:sp>
    </p:spTree>
    <p:extLst>
      <p:ext uri="{BB962C8B-B14F-4D97-AF65-F5344CB8AC3E}">
        <p14:creationId xmlns:p14="http://schemas.microsoft.com/office/powerpoint/2010/main" val="4151590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p>
        </p:txBody>
      </p:sp>
      <p:sp>
        <p:nvSpPr>
          <p:cNvPr id="17412"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150" indent="-301981">
              <a:defRPr>
                <a:solidFill>
                  <a:schemeClr val="tx1"/>
                </a:solidFill>
                <a:latin typeface="Calibri" pitchFamily="34" charset="0"/>
              </a:defRPr>
            </a:lvl2pPr>
            <a:lvl3pPr marL="1207922" indent="-241584">
              <a:defRPr>
                <a:solidFill>
                  <a:schemeClr val="tx1"/>
                </a:solidFill>
                <a:latin typeface="Calibri" pitchFamily="34" charset="0"/>
              </a:defRPr>
            </a:lvl3pPr>
            <a:lvl4pPr marL="1691091" indent="-241584">
              <a:defRPr>
                <a:solidFill>
                  <a:schemeClr val="tx1"/>
                </a:solidFill>
                <a:latin typeface="Calibri" pitchFamily="34" charset="0"/>
              </a:defRPr>
            </a:lvl4pPr>
            <a:lvl5pPr marL="2174260" indent="-241584">
              <a:defRPr>
                <a:solidFill>
                  <a:schemeClr val="tx1"/>
                </a:solidFill>
                <a:latin typeface="Calibri" pitchFamily="34" charset="0"/>
              </a:defRPr>
            </a:lvl5pPr>
            <a:lvl6pPr marL="2657429" indent="-241584" fontAlgn="base">
              <a:spcBef>
                <a:spcPct val="0"/>
              </a:spcBef>
              <a:spcAft>
                <a:spcPct val="0"/>
              </a:spcAft>
              <a:defRPr>
                <a:solidFill>
                  <a:schemeClr val="tx1"/>
                </a:solidFill>
                <a:latin typeface="Calibri" pitchFamily="34" charset="0"/>
              </a:defRPr>
            </a:lvl6pPr>
            <a:lvl7pPr marL="3140598" indent="-241584" fontAlgn="base">
              <a:spcBef>
                <a:spcPct val="0"/>
              </a:spcBef>
              <a:spcAft>
                <a:spcPct val="0"/>
              </a:spcAft>
              <a:defRPr>
                <a:solidFill>
                  <a:schemeClr val="tx1"/>
                </a:solidFill>
                <a:latin typeface="Calibri" pitchFamily="34" charset="0"/>
              </a:defRPr>
            </a:lvl7pPr>
            <a:lvl8pPr marL="3623767" indent="-241584" fontAlgn="base">
              <a:spcBef>
                <a:spcPct val="0"/>
              </a:spcBef>
              <a:spcAft>
                <a:spcPct val="0"/>
              </a:spcAft>
              <a:defRPr>
                <a:solidFill>
                  <a:schemeClr val="tx1"/>
                </a:solidFill>
                <a:latin typeface="Calibri" pitchFamily="34" charset="0"/>
              </a:defRPr>
            </a:lvl8pPr>
            <a:lvl9pPr marL="4106936" indent="-241584"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1543DAE-BC69-477C-ADF3-990398751C36}" type="slidenum">
              <a:rPr lang="nl-NL"/>
              <a:pPr fontAlgn="base">
                <a:spcBef>
                  <a:spcPct val="0"/>
                </a:spcBef>
                <a:spcAft>
                  <a:spcPct val="0"/>
                </a:spcAft>
              </a:pPr>
              <a:t>20</a:t>
            </a:fld>
            <a:endParaRPr lang="nl-NL"/>
          </a:p>
        </p:txBody>
      </p:sp>
    </p:spTree>
    <p:extLst>
      <p:ext uri="{BB962C8B-B14F-4D97-AF65-F5344CB8AC3E}">
        <p14:creationId xmlns:p14="http://schemas.microsoft.com/office/powerpoint/2010/main" val="945895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p>
        </p:txBody>
      </p:sp>
      <p:sp>
        <p:nvSpPr>
          <p:cNvPr id="17412"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150" indent="-301981">
              <a:defRPr>
                <a:solidFill>
                  <a:schemeClr val="tx1"/>
                </a:solidFill>
                <a:latin typeface="Calibri" pitchFamily="34" charset="0"/>
              </a:defRPr>
            </a:lvl2pPr>
            <a:lvl3pPr marL="1207922" indent="-241584">
              <a:defRPr>
                <a:solidFill>
                  <a:schemeClr val="tx1"/>
                </a:solidFill>
                <a:latin typeface="Calibri" pitchFamily="34" charset="0"/>
              </a:defRPr>
            </a:lvl3pPr>
            <a:lvl4pPr marL="1691091" indent="-241584">
              <a:defRPr>
                <a:solidFill>
                  <a:schemeClr val="tx1"/>
                </a:solidFill>
                <a:latin typeface="Calibri" pitchFamily="34" charset="0"/>
              </a:defRPr>
            </a:lvl4pPr>
            <a:lvl5pPr marL="2174260" indent="-241584">
              <a:defRPr>
                <a:solidFill>
                  <a:schemeClr val="tx1"/>
                </a:solidFill>
                <a:latin typeface="Calibri" pitchFamily="34" charset="0"/>
              </a:defRPr>
            </a:lvl5pPr>
            <a:lvl6pPr marL="2657429" indent="-241584" fontAlgn="base">
              <a:spcBef>
                <a:spcPct val="0"/>
              </a:spcBef>
              <a:spcAft>
                <a:spcPct val="0"/>
              </a:spcAft>
              <a:defRPr>
                <a:solidFill>
                  <a:schemeClr val="tx1"/>
                </a:solidFill>
                <a:latin typeface="Calibri" pitchFamily="34" charset="0"/>
              </a:defRPr>
            </a:lvl6pPr>
            <a:lvl7pPr marL="3140598" indent="-241584" fontAlgn="base">
              <a:spcBef>
                <a:spcPct val="0"/>
              </a:spcBef>
              <a:spcAft>
                <a:spcPct val="0"/>
              </a:spcAft>
              <a:defRPr>
                <a:solidFill>
                  <a:schemeClr val="tx1"/>
                </a:solidFill>
                <a:latin typeface="Calibri" pitchFamily="34" charset="0"/>
              </a:defRPr>
            </a:lvl7pPr>
            <a:lvl8pPr marL="3623767" indent="-241584" fontAlgn="base">
              <a:spcBef>
                <a:spcPct val="0"/>
              </a:spcBef>
              <a:spcAft>
                <a:spcPct val="0"/>
              </a:spcAft>
              <a:defRPr>
                <a:solidFill>
                  <a:schemeClr val="tx1"/>
                </a:solidFill>
                <a:latin typeface="Calibri" pitchFamily="34" charset="0"/>
              </a:defRPr>
            </a:lvl8pPr>
            <a:lvl9pPr marL="4106936" indent="-241584"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1543DAE-BC69-477C-ADF3-990398751C36}" type="slidenum">
              <a:rPr lang="nl-NL"/>
              <a:pPr fontAlgn="base">
                <a:spcBef>
                  <a:spcPct val="0"/>
                </a:spcBef>
                <a:spcAft>
                  <a:spcPct val="0"/>
                </a:spcAft>
              </a:pPr>
              <a:t>21</a:t>
            </a:fld>
            <a:endParaRPr lang="nl-NL"/>
          </a:p>
        </p:txBody>
      </p:sp>
    </p:spTree>
    <p:extLst>
      <p:ext uri="{BB962C8B-B14F-4D97-AF65-F5344CB8AC3E}">
        <p14:creationId xmlns:p14="http://schemas.microsoft.com/office/powerpoint/2010/main" val="3206592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a:solidFill>
                  <a:schemeClr val="tx1"/>
                </a:solidFill>
                <a:effectLst/>
                <a:latin typeface="+mn-lt"/>
                <a:ea typeface="+mn-ea"/>
                <a:cs typeface="+mn-cs"/>
              </a:rPr>
              <a:t>Behalve hartfalen kunnen ook andere cardiale en niet-cardiale condities leiden tot verhoogde bloedspiegels van (NT-pro)BNP. Bij acute klachten kan het gaan om acuut coronair syndroom, pulmonale hypertensie bijvoorbeeld door multipele longembolieën of ernstig COPD, tachycardie en ernstige nierfunctiestoornissen. Bij minder acuut begonnen klachten kunnen ook atriumfibrilleren (of andere ritmestoornissen), hoge leeftijd, ernstige infectie en nierfunctiestoornissen de oorzaak van de verhoogde spiegels zijn. Obesitas leidt tot lagere bloedspiegels (NT-pro)BNP [Van </a:t>
            </a:r>
            <a:r>
              <a:rPr lang="nl-NL" sz="1200" b="0" i="0" u="none" strike="noStrike" kern="1200" dirty="0" err="1">
                <a:solidFill>
                  <a:schemeClr val="tx1"/>
                </a:solidFill>
                <a:effectLst/>
                <a:latin typeface="+mn-lt"/>
                <a:ea typeface="+mn-ea"/>
                <a:cs typeface="+mn-cs"/>
              </a:rPr>
              <a:t>Kimmenade</a:t>
            </a:r>
            <a:r>
              <a:rPr lang="nl-NL" sz="1200" b="0" i="0" u="none" strike="noStrike" kern="1200" dirty="0">
                <a:solidFill>
                  <a:schemeClr val="tx1"/>
                </a:solidFill>
                <a:effectLst/>
                <a:latin typeface="+mn-lt"/>
                <a:ea typeface="+mn-ea"/>
                <a:cs typeface="+mn-cs"/>
              </a:rPr>
              <a:t> 2006].</a:t>
            </a:r>
            <a:endParaRPr lang="nl-NL" dirty="0"/>
          </a:p>
        </p:txBody>
      </p:sp>
      <p:sp>
        <p:nvSpPr>
          <p:cNvPr id="4" name="Tijdelijke aanduiding voor dianummer 3"/>
          <p:cNvSpPr>
            <a:spLocks noGrp="1"/>
          </p:cNvSpPr>
          <p:nvPr>
            <p:ph type="sldNum" sz="quarter" idx="10"/>
          </p:nvPr>
        </p:nvSpPr>
        <p:spPr/>
        <p:txBody>
          <a:bodyPr/>
          <a:lstStyle/>
          <a:p>
            <a:pPr>
              <a:defRPr/>
            </a:pPr>
            <a:fld id="{9F1F7A27-2CF0-49A2-BF6E-8FCAF2ADE70B}" type="slidenum">
              <a:rPr lang="nl-NL" smtClean="0"/>
              <a:pPr>
                <a:defRPr/>
              </a:pPr>
              <a:t>23</a:t>
            </a:fld>
            <a:endParaRPr lang="nl-NL"/>
          </a:p>
        </p:txBody>
      </p:sp>
    </p:spTree>
    <p:extLst>
      <p:ext uri="{BB962C8B-B14F-4D97-AF65-F5344CB8AC3E}">
        <p14:creationId xmlns:p14="http://schemas.microsoft.com/office/powerpoint/2010/main" val="2829369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dirty="0"/>
          </a:p>
        </p:txBody>
      </p:sp>
      <p:sp>
        <p:nvSpPr>
          <p:cNvPr id="17412"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150" indent="-301981">
              <a:defRPr>
                <a:solidFill>
                  <a:schemeClr val="tx1"/>
                </a:solidFill>
                <a:latin typeface="Calibri" pitchFamily="34" charset="0"/>
              </a:defRPr>
            </a:lvl2pPr>
            <a:lvl3pPr marL="1207922" indent="-241584">
              <a:defRPr>
                <a:solidFill>
                  <a:schemeClr val="tx1"/>
                </a:solidFill>
                <a:latin typeface="Calibri" pitchFamily="34" charset="0"/>
              </a:defRPr>
            </a:lvl3pPr>
            <a:lvl4pPr marL="1691091" indent="-241584">
              <a:defRPr>
                <a:solidFill>
                  <a:schemeClr val="tx1"/>
                </a:solidFill>
                <a:latin typeface="Calibri" pitchFamily="34" charset="0"/>
              </a:defRPr>
            </a:lvl4pPr>
            <a:lvl5pPr marL="2174260" indent="-241584">
              <a:defRPr>
                <a:solidFill>
                  <a:schemeClr val="tx1"/>
                </a:solidFill>
                <a:latin typeface="Calibri" pitchFamily="34" charset="0"/>
              </a:defRPr>
            </a:lvl5pPr>
            <a:lvl6pPr marL="2657429" indent="-241584" fontAlgn="base">
              <a:spcBef>
                <a:spcPct val="0"/>
              </a:spcBef>
              <a:spcAft>
                <a:spcPct val="0"/>
              </a:spcAft>
              <a:defRPr>
                <a:solidFill>
                  <a:schemeClr val="tx1"/>
                </a:solidFill>
                <a:latin typeface="Calibri" pitchFamily="34" charset="0"/>
              </a:defRPr>
            </a:lvl6pPr>
            <a:lvl7pPr marL="3140598" indent="-241584" fontAlgn="base">
              <a:spcBef>
                <a:spcPct val="0"/>
              </a:spcBef>
              <a:spcAft>
                <a:spcPct val="0"/>
              </a:spcAft>
              <a:defRPr>
                <a:solidFill>
                  <a:schemeClr val="tx1"/>
                </a:solidFill>
                <a:latin typeface="Calibri" pitchFamily="34" charset="0"/>
              </a:defRPr>
            </a:lvl7pPr>
            <a:lvl8pPr marL="3623767" indent="-241584" fontAlgn="base">
              <a:spcBef>
                <a:spcPct val="0"/>
              </a:spcBef>
              <a:spcAft>
                <a:spcPct val="0"/>
              </a:spcAft>
              <a:defRPr>
                <a:solidFill>
                  <a:schemeClr val="tx1"/>
                </a:solidFill>
                <a:latin typeface="Calibri" pitchFamily="34" charset="0"/>
              </a:defRPr>
            </a:lvl8pPr>
            <a:lvl9pPr marL="4106936" indent="-241584"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1543DAE-BC69-477C-ADF3-990398751C36}" type="slidenum">
              <a:rPr lang="nl-NL"/>
              <a:pPr fontAlgn="base">
                <a:spcBef>
                  <a:spcPct val="0"/>
                </a:spcBef>
                <a:spcAft>
                  <a:spcPct val="0"/>
                </a:spcAft>
              </a:pPr>
              <a:t>24</a:t>
            </a:fld>
            <a:endParaRPr lang="nl-NL"/>
          </a:p>
        </p:txBody>
      </p:sp>
    </p:spTree>
    <p:extLst>
      <p:ext uri="{BB962C8B-B14F-4D97-AF65-F5344CB8AC3E}">
        <p14:creationId xmlns:p14="http://schemas.microsoft.com/office/powerpoint/2010/main" val="1157959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9F1F7A27-2CF0-49A2-BF6E-8FCAF2ADE70B}" type="slidenum">
              <a:rPr lang="nl-NL" smtClean="0"/>
              <a:pPr>
                <a:defRPr/>
              </a:pPr>
              <a:t>25</a:t>
            </a:fld>
            <a:endParaRPr lang="nl-NL"/>
          </a:p>
        </p:txBody>
      </p:sp>
    </p:spTree>
    <p:extLst>
      <p:ext uri="{BB962C8B-B14F-4D97-AF65-F5344CB8AC3E}">
        <p14:creationId xmlns:p14="http://schemas.microsoft.com/office/powerpoint/2010/main" val="993907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p>
        </p:txBody>
      </p:sp>
      <p:sp>
        <p:nvSpPr>
          <p:cNvPr id="17412"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150" indent="-301981">
              <a:defRPr>
                <a:solidFill>
                  <a:schemeClr val="tx1"/>
                </a:solidFill>
                <a:latin typeface="Calibri" pitchFamily="34" charset="0"/>
              </a:defRPr>
            </a:lvl2pPr>
            <a:lvl3pPr marL="1207922" indent="-241584">
              <a:defRPr>
                <a:solidFill>
                  <a:schemeClr val="tx1"/>
                </a:solidFill>
                <a:latin typeface="Calibri" pitchFamily="34" charset="0"/>
              </a:defRPr>
            </a:lvl3pPr>
            <a:lvl4pPr marL="1691091" indent="-241584">
              <a:defRPr>
                <a:solidFill>
                  <a:schemeClr val="tx1"/>
                </a:solidFill>
                <a:latin typeface="Calibri" pitchFamily="34" charset="0"/>
              </a:defRPr>
            </a:lvl4pPr>
            <a:lvl5pPr marL="2174260" indent="-241584">
              <a:defRPr>
                <a:solidFill>
                  <a:schemeClr val="tx1"/>
                </a:solidFill>
                <a:latin typeface="Calibri" pitchFamily="34" charset="0"/>
              </a:defRPr>
            </a:lvl5pPr>
            <a:lvl6pPr marL="2657429" indent="-241584" fontAlgn="base">
              <a:spcBef>
                <a:spcPct val="0"/>
              </a:spcBef>
              <a:spcAft>
                <a:spcPct val="0"/>
              </a:spcAft>
              <a:defRPr>
                <a:solidFill>
                  <a:schemeClr val="tx1"/>
                </a:solidFill>
                <a:latin typeface="Calibri" pitchFamily="34" charset="0"/>
              </a:defRPr>
            </a:lvl6pPr>
            <a:lvl7pPr marL="3140598" indent="-241584" fontAlgn="base">
              <a:spcBef>
                <a:spcPct val="0"/>
              </a:spcBef>
              <a:spcAft>
                <a:spcPct val="0"/>
              </a:spcAft>
              <a:defRPr>
                <a:solidFill>
                  <a:schemeClr val="tx1"/>
                </a:solidFill>
                <a:latin typeface="Calibri" pitchFamily="34" charset="0"/>
              </a:defRPr>
            </a:lvl7pPr>
            <a:lvl8pPr marL="3623767" indent="-241584" fontAlgn="base">
              <a:spcBef>
                <a:spcPct val="0"/>
              </a:spcBef>
              <a:spcAft>
                <a:spcPct val="0"/>
              </a:spcAft>
              <a:defRPr>
                <a:solidFill>
                  <a:schemeClr val="tx1"/>
                </a:solidFill>
                <a:latin typeface="Calibri" pitchFamily="34" charset="0"/>
              </a:defRPr>
            </a:lvl8pPr>
            <a:lvl9pPr marL="4106936" indent="-241584"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1543DAE-BC69-477C-ADF3-990398751C36}" type="slidenum">
              <a:rPr lang="nl-NL"/>
              <a:pPr fontAlgn="base">
                <a:spcBef>
                  <a:spcPct val="0"/>
                </a:spcBef>
                <a:spcAft>
                  <a:spcPct val="0"/>
                </a:spcAft>
              </a:pPr>
              <a:t>26</a:t>
            </a:fld>
            <a:endParaRPr lang="nl-NL"/>
          </a:p>
        </p:txBody>
      </p:sp>
    </p:spTree>
    <p:extLst>
      <p:ext uri="{BB962C8B-B14F-4D97-AF65-F5344CB8AC3E}">
        <p14:creationId xmlns:p14="http://schemas.microsoft.com/office/powerpoint/2010/main" val="2483811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p>
        </p:txBody>
      </p:sp>
      <p:sp>
        <p:nvSpPr>
          <p:cNvPr id="17412"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150" indent="-301981">
              <a:defRPr>
                <a:solidFill>
                  <a:schemeClr val="tx1"/>
                </a:solidFill>
                <a:latin typeface="Calibri" pitchFamily="34" charset="0"/>
              </a:defRPr>
            </a:lvl2pPr>
            <a:lvl3pPr marL="1207922" indent="-241584">
              <a:defRPr>
                <a:solidFill>
                  <a:schemeClr val="tx1"/>
                </a:solidFill>
                <a:latin typeface="Calibri" pitchFamily="34" charset="0"/>
              </a:defRPr>
            </a:lvl3pPr>
            <a:lvl4pPr marL="1691091" indent="-241584">
              <a:defRPr>
                <a:solidFill>
                  <a:schemeClr val="tx1"/>
                </a:solidFill>
                <a:latin typeface="Calibri" pitchFamily="34" charset="0"/>
              </a:defRPr>
            </a:lvl4pPr>
            <a:lvl5pPr marL="2174260" indent="-241584">
              <a:defRPr>
                <a:solidFill>
                  <a:schemeClr val="tx1"/>
                </a:solidFill>
                <a:latin typeface="Calibri" pitchFamily="34" charset="0"/>
              </a:defRPr>
            </a:lvl5pPr>
            <a:lvl6pPr marL="2657429" indent="-241584" fontAlgn="base">
              <a:spcBef>
                <a:spcPct val="0"/>
              </a:spcBef>
              <a:spcAft>
                <a:spcPct val="0"/>
              </a:spcAft>
              <a:defRPr>
                <a:solidFill>
                  <a:schemeClr val="tx1"/>
                </a:solidFill>
                <a:latin typeface="Calibri" pitchFamily="34" charset="0"/>
              </a:defRPr>
            </a:lvl6pPr>
            <a:lvl7pPr marL="3140598" indent="-241584" fontAlgn="base">
              <a:spcBef>
                <a:spcPct val="0"/>
              </a:spcBef>
              <a:spcAft>
                <a:spcPct val="0"/>
              </a:spcAft>
              <a:defRPr>
                <a:solidFill>
                  <a:schemeClr val="tx1"/>
                </a:solidFill>
                <a:latin typeface="Calibri" pitchFamily="34" charset="0"/>
              </a:defRPr>
            </a:lvl7pPr>
            <a:lvl8pPr marL="3623767" indent="-241584" fontAlgn="base">
              <a:spcBef>
                <a:spcPct val="0"/>
              </a:spcBef>
              <a:spcAft>
                <a:spcPct val="0"/>
              </a:spcAft>
              <a:defRPr>
                <a:solidFill>
                  <a:schemeClr val="tx1"/>
                </a:solidFill>
                <a:latin typeface="Calibri" pitchFamily="34" charset="0"/>
              </a:defRPr>
            </a:lvl8pPr>
            <a:lvl9pPr marL="4106936" indent="-241584"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1543DAE-BC69-477C-ADF3-990398751C36}" type="slidenum">
              <a:rPr lang="nl-NL"/>
              <a:pPr fontAlgn="base">
                <a:spcBef>
                  <a:spcPct val="0"/>
                </a:spcBef>
                <a:spcAft>
                  <a:spcPct val="0"/>
                </a:spcAft>
              </a:pPr>
              <a:t>27</a:t>
            </a:fld>
            <a:endParaRPr lang="nl-NL"/>
          </a:p>
        </p:txBody>
      </p:sp>
    </p:spTree>
    <p:extLst>
      <p:ext uri="{BB962C8B-B14F-4D97-AF65-F5344CB8AC3E}">
        <p14:creationId xmlns:p14="http://schemas.microsoft.com/office/powerpoint/2010/main" val="1365344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BE82B234-A5BB-4455-93FB-FF6D70A0E27F}" type="slidenum">
              <a:rPr lang="nl-NL" smtClean="0"/>
              <a:pPr/>
              <a:t>28</a:t>
            </a:fld>
            <a:endParaRPr lang="nl-NL"/>
          </a:p>
        </p:txBody>
      </p:sp>
    </p:spTree>
    <p:extLst>
      <p:ext uri="{BB962C8B-B14F-4D97-AF65-F5344CB8AC3E}">
        <p14:creationId xmlns:p14="http://schemas.microsoft.com/office/powerpoint/2010/main" val="1176368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p>
        </p:txBody>
      </p:sp>
      <p:sp>
        <p:nvSpPr>
          <p:cNvPr id="17412"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150" indent="-301981">
              <a:defRPr>
                <a:solidFill>
                  <a:schemeClr val="tx1"/>
                </a:solidFill>
                <a:latin typeface="Calibri" pitchFamily="34" charset="0"/>
              </a:defRPr>
            </a:lvl2pPr>
            <a:lvl3pPr marL="1207922" indent="-241584">
              <a:defRPr>
                <a:solidFill>
                  <a:schemeClr val="tx1"/>
                </a:solidFill>
                <a:latin typeface="Calibri" pitchFamily="34" charset="0"/>
              </a:defRPr>
            </a:lvl3pPr>
            <a:lvl4pPr marL="1691091" indent="-241584">
              <a:defRPr>
                <a:solidFill>
                  <a:schemeClr val="tx1"/>
                </a:solidFill>
                <a:latin typeface="Calibri" pitchFamily="34" charset="0"/>
              </a:defRPr>
            </a:lvl4pPr>
            <a:lvl5pPr marL="2174260" indent="-241584">
              <a:defRPr>
                <a:solidFill>
                  <a:schemeClr val="tx1"/>
                </a:solidFill>
                <a:latin typeface="Calibri" pitchFamily="34" charset="0"/>
              </a:defRPr>
            </a:lvl5pPr>
            <a:lvl6pPr marL="2657429" indent="-241584" fontAlgn="base">
              <a:spcBef>
                <a:spcPct val="0"/>
              </a:spcBef>
              <a:spcAft>
                <a:spcPct val="0"/>
              </a:spcAft>
              <a:defRPr>
                <a:solidFill>
                  <a:schemeClr val="tx1"/>
                </a:solidFill>
                <a:latin typeface="Calibri" pitchFamily="34" charset="0"/>
              </a:defRPr>
            </a:lvl6pPr>
            <a:lvl7pPr marL="3140598" indent="-241584" fontAlgn="base">
              <a:spcBef>
                <a:spcPct val="0"/>
              </a:spcBef>
              <a:spcAft>
                <a:spcPct val="0"/>
              </a:spcAft>
              <a:defRPr>
                <a:solidFill>
                  <a:schemeClr val="tx1"/>
                </a:solidFill>
                <a:latin typeface="Calibri" pitchFamily="34" charset="0"/>
              </a:defRPr>
            </a:lvl7pPr>
            <a:lvl8pPr marL="3623767" indent="-241584" fontAlgn="base">
              <a:spcBef>
                <a:spcPct val="0"/>
              </a:spcBef>
              <a:spcAft>
                <a:spcPct val="0"/>
              </a:spcAft>
              <a:defRPr>
                <a:solidFill>
                  <a:schemeClr val="tx1"/>
                </a:solidFill>
                <a:latin typeface="Calibri" pitchFamily="34" charset="0"/>
              </a:defRPr>
            </a:lvl8pPr>
            <a:lvl9pPr marL="4106936" indent="-241584"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1543DAE-BC69-477C-ADF3-990398751C36}" type="slidenum">
              <a:rPr lang="nl-NL"/>
              <a:pPr fontAlgn="base">
                <a:spcBef>
                  <a:spcPct val="0"/>
                </a:spcBef>
                <a:spcAft>
                  <a:spcPct val="0"/>
                </a:spcAft>
              </a:pPr>
              <a:t>6</a:t>
            </a:fld>
            <a:endParaRPr lang="nl-NL"/>
          </a:p>
        </p:txBody>
      </p:sp>
    </p:spTree>
    <p:extLst>
      <p:ext uri="{BB962C8B-B14F-4D97-AF65-F5344CB8AC3E}">
        <p14:creationId xmlns:p14="http://schemas.microsoft.com/office/powerpoint/2010/main" val="2141671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err="1"/>
              <a:t>Systolisch</a:t>
            </a:r>
            <a:r>
              <a:rPr lang="nl-NL" dirty="0"/>
              <a:t> hartfalen: stuk hart</a:t>
            </a:r>
          </a:p>
          <a:p>
            <a:r>
              <a:rPr lang="nl-NL" dirty="0"/>
              <a:t>Diastolisch</a:t>
            </a:r>
            <a:r>
              <a:rPr lang="nl-NL" baseline="0" dirty="0"/>
              <a:t> hartfalen: stug hart</a:t>
            </a:r>
            <a:endParaRPr lang="nl-NL" dirty="0"/>
          </a:p>
        </p:txBody>
      </p:sp>
      <p:sp>
        <p:nvSpPr>
          <p:cNvPr id="4" name="Tijdelijke aanduiding voor dianummer 3"/>
          <p:cNvSpPr>
            <a:spLocks noGrp="1"/>
          </p:cNvSpPr>
          <p:nvPr>
            <p:ph type="sldNum" sz="quarter" idx="10"/>
          </p:nvPr>
        </p:nvSpPr>
        <p:spPr/>
        <p:txBody>
          <a:bodyPr/>
          <a:lstStyle/>
          <a:p>
            <a:fld id="{BE82B234-A5BB-4455-93FB-FF6D70A0E27F}" type="slidenum">
              <a:rPr lang="nl-NL" smtClean="0"/>
              <a:pPr/>
              <a:t>29</a:t>
            </a:fld>
            <a:endParaRPr lang="nl-NL"/>
          </a:p>
        </p:txBody>
      </p:sp>
    </p:spTree>
    <p:extLst>
      <p:ext uri="{BB962C8B-B14F-4D97-AF65-F5344CB8AC3E}">
        <p14:creationId xmlns:p14="http://schemas.microsoft.com/office/powerpoint/2010/main" val="3433244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Normale</a:t>
            </a:r>
            <a:r>
              <a:rPr lang="nl-NL" baseline="0" dirty="0"/>
              <a:t> LV</a:t>
            </a:r>
            <a:endParaRPr lang="nl-NL" dirty="0"/>
          </a:p>
        </p:txBody>
      </p:sp>
      <p:sp>
        <p:nvSpPr>
          <p:cNvPr id="4" name="Tijdelijke aanduiding voor dianummer 3"/>
          <p:cNvSpPr>
            <a:spLocks noGrp="1"/>
          </p:cNvSpPr>
          <p:nvPr>
            <p:ph type="sldNum" sz="quarter" idx="10"/>
          </p:nvPr>
        </p:nvSpPr>
        <p:spPr/>
        <p:txBody>
          <a:bodyPr/>
          <a:lstStyle/>
          <a:p>
            <a:fld id="{BE82B234-A5BB-4455-93FB-FF6D70A0E27F}" type="slidenum">
              <a:rPr lang="nl-NL" smtClean="0"/>
              <a:pPr/>
              <a:t>30</a:t>
            </a:fld>
            <a:endParaRPr lang="nl-NL"/>
          </a:p>
        </p:txBody>
      </p:sp>
    </p:spTree>
    <p:extLst>
      <p:ext uri="{BB962C8B-B14F-4D97-AF65-F5344CB8AC3E}">
        <p14:creationId xmlns:p14="http://schemas.microsoft.com/office/powerpoint/2010/main" val="1075017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Slechte</a:t>
            </a:r>
            <a:r>
              <a:rPr lang="nl-NL" baseline="0" dirty="0"/>
              <a:t> LV met </a:t>
            </a:r>
            <a:r>
              <a:rPr lang="nl-NL" baseline="0" dirty="0" err="1"/>
              <a:t>thrombus</a:t>
            </a:r>
            <a:endParaRPr lang="nl-NL" dirty="0"/>
          </a:p>
        </p:txBody>
      </p:sp>
      <p:sp>
        <p:nvSpPr>
          <p:cNvPr id="4" name="Tijdelijke aanduiding voor dianummer 3"/>
          <p:cNvSpPr>
            <a:spLocks noGrp="1"/>
          </p:cNvSpPr>
          <p:nvPr>
            <p:ph type="sldNum" sz="quarter" idx="10"/>
          </p:nvPr>
        </p:nvSpPr>
        <p:spPr/>
        <p:txBody>
          <a:bodyPr/>
          <a:lstStyle/>
          <a:p>
            <a:fld id="{BE82B234-A5BB-4455-93FB-FF6D70A0E27F}" type="slidenum">
              <a:rPr lang="nl-NL" smtClean="0"/>
              <a:pPr/>
              <a:t>31</a:t>
            </a:fld>
            <a:endParaRPr lang="nl-NL"/>
          </a:p>
        </p:txBody>
      </p:sp>
    </p:spTree>
    <p:extLst>
      <p:ext uri="{BB962C8B-B14F-4D97-AF65-F5344CB8AC3E}">
        <p14:creationId xmlns:p14="http://schemas.microsoft.com/office/powerpoint/2010/main" val="2422755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err="1"/>
              <a:t>Patient</a:t>
            </a:r>
            <a:r>
              <a:rPr lang="nl-NL" dirty="0"/>
              <a:t> </a:t>
            </a:r>
            <a:r>
              <a:rPr lang="nl-NL" dirty="0" err="1"/>
              <a:t>ef</a:t>
            </a:r>
            <a:r>
              <a:rPr lang="nl-NL" dirty="0"/>
              <a:t> 17%, voor</a:t>
            </a:r>
            <a:r>
              <a:rPr lang="nl-NL" baseline="0" dirty="0"/>
              <a:t> CRT</a:t>
            </a:r>
            <a:endParaRPr lang="nl-NL" dirty="0"/>
          </a:p>
        </p:txBody>
      </p:sp>
      <p:sp>
        <p:nvSpPr>
          <p:cNvPr id="4" name="Tijdelijke aanduiding voor dianummer 3"/>
          <p:cNvSpPr>
            <a:spLocks noGrp="1"/>
          </p:cNvSpPr>
          <p:nvPr>
            <p:ph type="sldNum" sz="quarter" idx="10"/>
          </p:nvPr>
        </p:nvSpPr>
        <p:spPr/>
        <p:txBody>
          <a:bodyPr/>
          <a:lstStyle/>
          <a:p>
            <a:fld id="{BE82B234-A5BB-4455-93FB-FF6D70A0E27F}" type="slidenum">
              <a:rPr lang="nl-NL" smtClean="0"/>
              <a:pPr/>
              <a:t>32</a:t>
            </a:fld>
            <a:endParaRPr lang="nl-NL"/>
          </a:p>
        </p:txBody>
      </p:sp>
    </p:spTree>
    <p:extLst>
      <p:ext uri="{BB962C8B-B14F-4D97-AF65-F5344CB8AC3E}">
        <p14:creationId xmlns:p14="http://schemas.microsoft.com/office/powerpoint/2010/main" val="3233597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err="1"/>
              <a:t>Patient</a:t>
            </a:r>
            <a:r>
              <a:rPr lang="nl-NL" dirty="0"/>
              <a:t> na CRT</a:t>
            </a:r>
          </a:p>
        </p:txBody>
      </p:sp>
      <p:sp>
        <p:nvSpPr>
          <p:cNvPr id="4" name="Tijdelijke aanduiding voor dianummer 3"/>
          <p:cNvSpPr>
            <a:spLocks noGrp="1"/>
          </p:cNvSpPr>
          <p:nvPr>
            <p:ph type="sldNum" sz="quarter" idx="10"/>
          </p:nvPr>
        </p:nvSpPr>
        <p:spPr/>
        <p:txBody>
          <a:bodyPr/>
          <a:lstStyle/>
          <a:p>
            <a:fld id="{BE82B234-A5BB-4455-93FB-FF6D70A0E27F}" type="slidenum">
              <a:rPr lang="nl-NL" smtClean="0"/>
              <a:pPr/>
              <a:t>33</a:t>
            </a:fld>
            <a:endParaRPr lang="nl-NL"/>
          </a:p>
        </p:txBody>
      </p:sp>
    </p:spTree>
    <p:extLst>
      <p:ext uri="{BB962C8B-B14F-4D97-AF65-F5344CB8AC3E}">
        <p14:creationId xmlns:p14="http://schemas.microsoft.com/office/powerpoint/2010/main" val="2431718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Pt</a:t>
            </a:r>
            <a:r>
              <a:rPr lang="nl-NL" baseline="0" dirty="0"/>
              <a:t> CRT uitgezet, </a:t>
            </a:r>
            <a:r>
              <a:rPr lang="nl-NL" baseline="0" dirty="0" err="1"/>
              <a:t>holahoep</a:t>
            </a:r>
            <a:r>
              <a:rPr lang="nl-NL" baseline="0" dirty="0"/>
              <a:t>.</a:t>
            </a:r>
            <a:endParaRPr lang="nl-NL" dirty="0"/>
          </a:p>
        </p:txBody>
      </p:sp>
      <p:sp>
        <p:nvSpPr>
          <p:cNvPr id="4" name="Tijdelijke aanduiding voor dianummer 3"/>
          <p:cNvSpPr>
            <a:spLocks noGrp="1"/>
          </p:cNvSpPr>
          <p:nvPr>
            <p:ph type="sldNum" sz="quarter" idx="10"/>
          </p:nvPr>
        </p:nvSpPr>
        <p:spPr/>
        <p:txBody>
          <a:bodyPr/>
          <a:lstStyle/>
          <a:p>
            <a:fld id="{BE82B234-A5BB-4455-93FB-FF6D70A0E27F}" type="slidenum">
              <a:rPr lang="nl-NL" smtClean="0"/>
              <a:pPr/>
              <a:t>34</a:t>
            </a:fld>
            <a:endParaRPr lang="nl-NL"/>
          </a:p>
        </p:txBody>
      </p:sp>
    </p:spTree>
    <p:extLst>
      <p:ext uri="{BB962C8B-B14F-4D97-AF65-F5344CB8AC3E}">
        <p14:creationId xmlns:p14="http://schemas.microsoft.com/office/powerpoint/2010/main" val="1996642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47500" lnSpcReduction="20000"/>
          </a:bodyPr>
          <a:lstStyle/>
          <a:p>
            <a:pPr marL="456538" indent="-456538">
              <a:spcBef>
                <a:spcPts val="0"/>
              </a:spcBef>
              <a:buClr>
                <a:schemeClr val="dk1"/>
              </a:buClr>
              <a:buSzPct val="25000"/>
            </a:pPr>
            <a:r>
              <a:rPr lang="nl-NL" sz="3200" b="1" dirty="0">
                <a:solidFill>
                  <a:schemeClr val="dk1"/>
                </a:solidFill>
                <a:latin typeface="Arial"/>
                <a:ea typeface="Arial"/>
                <a:cs typeface="Arial"/>
                <a:sym typeface="Arial"/>
              </a:rPr>
              <a:t>Start diureticum en ACE/AII</a:t>
            </a:r>
            <a:r>
              <a:rPr lang="nl-NL" sz="3200" dirty="0">
                <a:solidFill>
                  <a:schemeClr val="dk1"/>
                </a:solidFill>
                <a:latin typeface="Arial"/>
                <a:ea typeface="Arial"/>
                <a:cs typeface="Arial"/>
                <a:sym typeface="Arial"/>
              </a:rPr>
              <a:t>, titreer tot patiënt klinisch stabiel is</a:t>
            </a:r>
            <a:r>
              <a:rPr lang="nl-NL" dirty="0"/>
              <a:t> </a:t>
            </a:r>
          </a:p>
          <a:p>
            <a:pPr marL="483169" indent="-241584">
              <a:spcBef>
                <a:spcPts val="1057"/>
              </a:spcBef>
            </a:pPr>
            <a:r>
              <a:rPr lang="nl-NL" dirty="0"/>
              <a:t>geen tekenen van overvulling, ACE maximaal doseren (RR!)</a:t>
            </a:r>
          </a:p>
          <a:p>
            <a:pPr marL="939707" lvl="1" indent="-241584">
              <a:spcBef>
                <a:spcPts val="1057"/>
              </a:spcBef>
            </a:pPr>
            <a:r>
              <a:rPr lang="nl-NL" dirty="0"/>
              <a:t>Wat is maximaal????</a:t>
            </a:r>
          </a:p>
          <a:p>
            <a:pPr marL="456537" indent="-456537">
              <a:spcBef>
                <a:spcPts val="1057"/>
              </a:spcBef>
              <a:buClr>
                <a:schemeClr val="dk1"/>
              </a:buClr>
            </a:pPr>
            <a:endParaRPr lang="nl-NL" b="1" dirty="0"/>
          </a:p>
          <a:p>
            <a:pPr marL="456538" indent="-456538">
              <a:spcBef>
                <a:spcPts val="1057"/>
              </a:spcBef>
              <a:buClr>
                <a:schemeClr val="dk1"/>
              </a:buClr>
              <a:buSzPct val="25000"/>
            </a:pPr>
            <a:r>
              <a:rPr lang="nl-NL" sz="3200" b="1" dirty="0" err="1">
                <a:solidFill>
                  <a:schemeClr val="dk1"/>
                </a:solidFill>
                <a:latin typeface="Arial"/>
                <a:ea typeface="Arial"/>
                <a:cs typeface="Arial"/>
                <a:sym typeface="Arial"/>
              </a:rPr>
              <a:t>B-blokker</a:t>
            </a:r>
            <a:r>
              <a:rPr lang="nl-NL" sz="3200" b="1" dirty="0">
                <a:solidFill>
                  <a:schemeClr val="dk1"/>
                </a:solidFill>
                <a:latin typeface="Arial"/>
                <a:ea typeface="Arial"/>
                <a:cs typeface="Arial"/>
                <a:sym typeface="Arial"/>
              </a:rPr>
              <a:t> toevoegen</a:t>
            </a:r>
            <a:r>
              <a:rPr lang="nl-NL" sz="3200" dirty="0">
                <a:solidFill>
                  <a:schemeClr val="dk1"/>
                </a:solidFill>
                <a:latin typeface="Arial"/>
                <a:ea typeface="Arial"/>
                <a:cs typeface="Arial"/>
                <a:sym typeface="Arial"/>
              </a:rPr>
              <a:t>, optitreren samen met ACE (AII)</a:t>
            </a:r>
          </a:p>
          <a:p>
            <a:pPr marL="483169" indent="-241584">
              <a:spcBef>
                <a:spcPts val="1057"/>
              </a:spcBef>
            </a:pPr>
            <a:r>
              <a:rPr lang="nl-NL" b="1" dirty="0"/>
              <a:t> niet</a:t>
            </a:r>
            <a:r>
              <a:rPr lang="nl-NL" dirty="0"/>
              <a:t> in NYHA IV hartfalen, bij (ernstige) COPD. </a:t>
            </a:r>
            <a:r>
              <a:rPr lang="nl-NL" dirty="0" err="1"/>
              <a:t>Evt</a:t>
            </a:r>
            <a:r>
              <a:rPr lang="nl-NL" dirty="0"/>
              <a:t> </a:t>
            </a:r>
            <a:r>
              <a:rPr lang="nl-NL" dirty="0" err="1"/>
              <a:t>ivabradine</a:t>
            </a:r>
            <a:r>
              <a:rPr lang="nl-NL" dirty="0"/>
              <a:t> </a:t>
            </a:r>
          </a:p>
          <a:p>
            <a:pPr marL="456537" indent="-456537">
              <a:spcBef>
                <a:spcPts val="1057"/>
              </a:spcBef>
              <a:buClr>
                <a:schemeClr val="dk1"/>
              </a:buClr>
            </a:pPr>
            <a:endParaRPr lang="nl-NL" b="1" dirty="0"/>
          </a:p>
          <a:p>
            <a:pPr marL="456538" indent="-456538">
              <a:spcBef>
                <a:spcPts val="1057"/>
              </a:spcBef>
              <a:buClr>
                <a:schemeClr val="dk1"/>
              </a:buClr>
              <a:buSzPct val="25000"/>
            </a:pPr>
            <a:r>
              <a:rPr lang="nl-NL" sz="3200" b="1" dirty="0" err="1">
                <a:solidFill>
                  <a:schemeClr val="dk1"/>
                </a:solidFill>
                <a:latin typeface="Arial"/>
                <a:ea typeface="Arial"/>
                <a:cs typeface="Arial"/>
                <a:sym typeface="Arial"/>
              </a:rPr>
              <a:t>Aldosteron</a:t>
            </a:r>
            <a:r>
              <a:rPr lang="nl-NL" sz="3200" b="1" dirty="0">
                <a:solidFill>
                  <a:schemeClr val="dk1"/>
                </a:solidFill>
                <a:latin typeface="Arial"/>
                <a:ea typeface="Arial"/>
                <a:cs typeface="Arial"/>
                <a:sym typeface="Arial"/>
              </a:rPr>
              <a:t> antagonist toevoegen</a:t>
            </a:r>
          </a:p>
          <a:p>
            <a:pPr marL="456537" indent="-456537">
              <a:spcBef>
                <a:spcPts val="1057"/>
              </a:spcBef>
              <a:buClr>
                <a:schemeClr val="dk1"/>
              </a:buClr>
            </a:pPr>
            <a:endParaRPr lang="nl-NL" dirty="0"/>
          </a:p>
          <a:p>
            <a:pPr marL="456538" indent="-456538">
              <a:spcBef>
                <a:spcPts val="1057"/>
              </a:spcBef>
              <a:buClr>
                <a:schemeClr val="dk1"/>
              </a:buClr>
              <a:buSzPct val="25000"/>
            </a:pPr>
            <a:r>
              <a:rPr lang="nl-NL" sz="3200" dirty="0">
                <a:solidFill>
                  <a:schemeClr val="dk1"/>
                </a:solidFill>
                <a:latin typeface="Arial"/>
                <a:ea typeface="Arial"/>
                <a:cs typeface="Arial"/>
                <a:sym typeface="Arial"/>
              </a:rPr>
              <a:t>	Atriumfibrilleren met ventrikelfrequentie &gt;80/min in rust </a:t>
            </a:r>
            <a:r>
              <a:rPr lang="nl-NL" dirty="0"/>
              <a:t>en</a:t>
            </a:r>
            <a:r>
              <a:rPr lang="nl-NL" sz="3200" dirty="0">
                <a:solidFill>
                  <a:schemeClr val="dk1"/>
                </a:solidFill>
                <a:latin typeface="Arial"/>
                <a:ea typeface="Arial"/>
                <a:cs typeface="Arial"/>
                <a:sym typeface="Arial"/>
              </a:rPr>
              <a:t> &gt;110/min </a:t>
            </a:r>
            <a:r>
              <a:rPr lang="nl-NL" sz="3200" b="1" dirty="0">
                <a:solidFill>
                  <a:schemeClr val="dk1"/>
                </a:solidFill>
                <a:latin typeface="Arial"/>
                <a:ea typeface="Arial"/>
                <a:cs typeface="Arial"/>
                <a:sym typeface="Arial"/>
              </a:rPr>
              <a:t>????</a:t>
            </a:r>
            <a:r>
              <a:rPr lang="nl-NL" sz="3200" dirty="0">
                <a:solidFill>
                  <a:schemeClr val="dk1"/>
                </a:solidFill>
                <a:latin typeface="Arial"/>
                <a:ea typeface="Arial"/>
                <a:cs typeface="Arial"/>
                <a:sym typeface="Arial"/>
              </a:rPr>
              <a:t> bij inspanning?****richtlijn </a:t>
            </a:r>
            <a:r>
              <a:rPr lang="nl-NL" sz="3200" dirty="0" err="1">
                <a:solidFill>
                  <a:schemeClr val="dk1"/>
                </a:solidFill>
                <a:latin typeface="Arial"/>
                <a:ea typeface="Arial"/>
                <a:cs typeface="Arial"/>
                <a:sym typeface="Arial"/>
              </a:rPr>
              <a:t>nhg</a:t>
            </a:r>
            <a:endParaRPr lang="nl-NL" sz="3200" dirty="0">
              <a:solidFill>
                <a:schemeClr val="dk1"/>
              </a:solidFill>
              <a:latin typeface="Arial"/>
              <a:ea typeface="Arial"/>
              <a:cs typeface="Arial"/>
              <a:sym typeface="Arial"/>
            </a:endParaRPr>
          </a:p>
          <a:p>
            <a:pPr marL="456538" indent="-456538">
              <a:spcBef>
                <a:spcPts val="1057"/>
              </a:spcBef>
              <a:buClr>
                <a:schemeClr val="dk1"/>
              </a:buClr>
              <a:buSzPct val="25000"/>
            </a:pPr>
            <a:r>
              <a:rPr lang="nl-NL" b="1" dirty="0"/>
              <a:t>Bij voorkeur </a:t>
            </a:r>
            <a:r>
              <a:rPr lang="nl-NL" b="1" dirty="0" err="1"/>
              <a:t>rate</a:t>
            </a:r>
            <a:r>
              <a:rPr lang="nl-NL" b="1" dirty="0"/>
              <a:t> controle met </a:t>
            </a:r>
            <a:r>
              <a:rPr lang="nl-NL" b="1" dirty="0" err="1"/>
              <a:t>betabloker</a:t>
            </a:r>
            <a:r>
              <a:rPr lang="nl-NL" b="1" dirty="0"/>
              <a:t>, eventueel o</a:t>
            </a:r>
            <a:r>
              <a:rPr lang="nl-NL" sz="3200" b="1" dirty="0">
                <a:solidFill>
                  <a:schemeClr val="dk1"/>
                </a:solidFill>
                <a:latin typeface="Arial"/>
                <a:ea typeface="Arial"/>
                <a:cs typeface="Arial"/>
                <a:sym typeface="Arial"/>
              </a:rPr>
              <a:t>verweeg toevoeging van </a:t>
            </a:r>
            <a:r>
              <a:rPr lang="nl-NL" sz="3200" b="1" dirty="0" err="1">
                <a:solidFill>
                  <a:schemeClr val="dk1"/>
                </a:solidFill>
                <a:latin typeface="Arial"/>
                <a:ea typeface="Arial"/>
                <a:cs typeface="Arial"/>
                <a:sym typeface="Arial"/>
              </a:rPr>
              <a:t>digoxine</a:t>
            </a:r>
            <a:endParaRPr lang="nl-NL" sz="3200" b="1" dirty="0">
              <a:solidFill>
                <a:schemeClr val="dk1"/>
              </a:solidFill>
              <a:latin typeface="Arial"/>
              <a:ea typeface="Arial"/>
              <a:cs typeface="Arial"/>
              <a:sym typeface="Arial"/>
            </a:endParaRPr>
          </a:p>
          <a:p>
            <a:pPr marL="913075" lvl="1" indent="-255428">
              <a:spcBef>
                <a:spcPts val="528"/>
              </a:spcBef>
              <a:buClr>
                <a:schemeClr val="dk1"/>
              </a:buClr>
            </a:pPr>
            <a:endParaRPr lang="nl-NL" sz="2700" dirty="0">
              <a:solidFill>
                <a:schemeClr val="dk1"/>
              </a:solidFill>
              <a:latin typeface="Arial"/>
              <a:ea typeface="Arial"/>
              <a:cs typeface="Arial"/>
              <a:sym typeface="Arial"/>
            </a:endParaRPr>
          </a:p>
          <a:p>
            <a:endParaRPr lang="nl-NL" dirty="0"/>
          </a:p>
        </p:txBody>
      </p:sp>
      <p:sp>
        <p:nvSpPr>
          <p:cNvPr id="4" name="Tijdelijke aanduiding voor dianummer 3"/>
          <p:cNvSpPr>
            <a:spLocks noGrp="1"/>
          </p:cNvSpPr>
          <p:nvPr>
            <p:ph type="sldNum" sz="quarter" idx="10"/>
          </p:nvPr>
        </p:nvSpPr>
        <p:spPr/>
        <p:txBody>
          <a:bodyPr/>
          <a:lstStyle/>
          <a:p>
            <a:fld id="{BE82B234-A5BB-4455-93FB-FF6D70A0E27F}" type="slidenum">
              <a:rPr lang="nl-NL" smtClean="0"/>
              <a:pPr/>
              <a:t>44</a:t>
            </a:fld>
            <a:endParaRPr lang="nl-NL"/>
          </a:p>
        </p:txBody>
      </p:sp>
    </p:spTree>
    <p:extLst>
      <p:ext uri="{BB962C8B-B14F-4D97-AF65-F5344CB8AC3E}">
        <p14:creationId xmlns:p14="http://schemas.microsoft.com/office/powerpoint/2010/main" val="2882688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2B234-A5BB-4455-93FB-FF6D70A0E27F}" type="slidenum">
              <a:rPr lang="nl-NL" smtClean="0"/>
              <a:pPr/>
              <a:t>45</a:t>
            </a:fld>
            <a:endParaRPr lang="nl-NL"/>
          </a:p>
        </p:txBody>
      </p:sp>
    </p:spTree>
    <p:extLst>
      <p:ext uri="{BB962C8B-B14F-4D97-AF65-F5344CB8AC3E}">
        <p14:creationId xmlns:p14="http://schemas.microsoft.com/office/powerpoint/2010/main" val="37781086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lnSpcReduction="10000"/>
          </a:bodyPr>
          <a:lstStyle/>
          <a:p>
            <a:pPr marL="456538" indent="-456538">
              <a:spcBef>
                <a:spcPts val="0"/>
              </a:spcBef>
              <a:buClr>
                <a:schemeClr val="dk1"/>
              </a:buClr>
              <a:buSzPct val="25000"/>
            </a:pPr>
            <a:r>
              <a:rPr lang="nl-NL" sz="1300" b="1" dirty="0" err="1">
                <a:solidFill>
                  <a:schemeClr val="dk1"/>
                </a:solidFill>
                <a:latin typeface="Arial"/>
                <a:ea typeface="Arial"/>
                <a:cs typeface="Arial"/>
                <a:sym typeface="Arial"/>
              </a:rPr>
              <a:t>Cardia</a:t>
            </a:r>
            <a:r>
              <a:rPr lang="nl-NL" b="1" dirty="0" err="1"/>
              <a:t>c</a:t>
            </a:r>
            <a:r>
              <a:rPr lang="nl-NL" sz="1300" b="1" dirty="0">
                <a:solidFill>
                  <a:schemeClr val="dk1"/>
                </a:solidFill>
                <a:latin typeface="Arial"/>
                <a:ea typeface="Arial"/>
                <a:cs typeface="Arial"/>
                <a:sym typeface="Arial"/>
              </a:rPr>
              <a:t> </a:t>
            </a:r>
            <a:r>
              <a:rPr lang="nl-NL" sz="1300" b="1" dirty="0" err="1">
                <a:solidFill>
                  <a:schemeClr val="dk1"/>
                </a:solidFill>
                <a:latin typeface="Arial"/>
                <a:ea typeface="Arial"/>
                <a:cs typeface="Arial"/>
                <a:sym typeface="Arial"/>
              </a:rPr>
              <a:t>resynchronisati</a:t>
            </a:r>
            <a:r>
              <a:rPr lang="nl-NL" b="1" dirty="0" err="1"/>
              <a:t>on</a:t>
            </a:r>
            <a:r>
              <a:rPr lang="nl-NL" b="1" dirty="0"/>
              <a:t> </a:t>
            </a:r>
            <a:r>
              <a:rPr lang="nl-NL" sz="1300" b="1" dirty="0" err="1">
                <a:solidFill>
                  <a:schemeClr val="dk1"/>
                </a:solidFill>
                <a:latin typeface="Arial"/>
                <a:ea typeface="Arial"/>
                <a:cs typeface="Arial"/>
                <a:sym typeface="Arial"/>
              </a:rPr>
              <a:t>therap</a:t>
            </a:r>
            <a:r>
              <a:rPr lang="nl-NL" b="1" dirty="0" err="1"/>
              <a:t>y</a:t>
            </a:r>
            <a:r>
              <a:rPr lang="nl-NL" sz="1300" b="1" dirty="0">
                <a:solidFill>
                  <a:schemeClr val="dk1"/>
                </a:solidFill>
                <a:latin typeface="Arial"/>
                <a:ea typeface="Arial"/>
                <a:cs typeface="Arial"/>
                <a:sym typeface="Arial"/>
              </a:rPr>
              <a:t> (CRT)</a:t>
            </a:r>
          </a:p>
          <a:p>
            <a:pPr marL="456537" indent="-456537">
              <a:spcBef>
                <a:spcPts val="1057"/>
              </a:spcBef>
              <a:buClr>
                <a:schemeClr val="dk1"/>
              </a:buClr>
              <a:buSzPct val="100000"/>
              <a:buFont typeface="Arial"/>
              <a:buChar char="•"/>
            </a:pPr>
            <a:r>
              <a:rPr lang="nl-NL" sz="1300" dirty="0">
                <a:solidFill>
                  <a:schemeClr val="dk1"/>
                </a:solidFill>
                <a:latin typeface="Arial"/>
                <a:ea typeface="Arial"/>
                <a:cs typeface="Arial"/>
                <a:sym typeface="Arial"/>
              </a:rPr>
              <a:t>Overwegen indien bij iemand met </a:t>
            </a:r>
            <a:r>
              <a:rPr lang="nl-NL" sz="1300" b="1" dirty="0" err="1">
                <a:solidFill>
                  <a:schemeClr val="dk1"/>
                </a:solidFill>
                <a:latin typeface="Arial"/>
                <a:ea typeface="Arial"/>
                <a:cs typeface="Arial"/>
                <a:sym typeface="Arial"/>
              </a:rPr>
              <a:t>systolisch</a:t>
            </a:r>
            <a:r>
              <a:rPr lang="nl-NL" sz="1300" b="1" dirty="0">
                <a:solidFill>
                  <a:schemeClr val="dk1"/>
                </a:solidFill>
                <a:latin typeface="Arial"/>
                <a:ea typeface="Arial"/>
                <a:cs typeface="Arial"/>
                <a:sym typeface="Arial"/>
              </a:rPr>
              <a:t> hartfalen </a:t>
            </a:r>
            <a:r>
              <a:rPr lang="nl-NL" sz="1300" dirty="0">
                <a:solidFill>
                  <a:schemeClr val="dk1"/>
                </a:solidFill>
                <a:latin typeface="Arial"/>
                <a:ea typeface="Arial"/>
                <a:cs typeface="Arial"/>
                <a:sym typeface="Arial"/>
              </a:rPr>
              <a:t>en ondan</a:t>
            </a:r>
            <a:r>
              <a:rPr lang="nl-NL" dirty="0"/>
              <a:t>ks</a:t>
            </a:r>
            <a:r>
              <a:rPr lang="nl-NL" sz="1300" dirty="0">
                <a:solidFill>
                  <a:schemeClr val="dk1"/>
                </a:solidFill>
                <a:latin typeface="Arial"/>
                <a:ea typeface="Arial"/>
                <a:cs typeface="Arial"/>
                <a:sym typeface="Arial"/>
              </a:rPr>
              <a:t> </a:t>
            </a:r>
            <a:r>
              <a:rPr lang="nl-NL" sz="1300" b="1" dirty="0">
                <a:solidFill>
                  <a:schemeClr val="dk1"/>
                </a:solidFill>
                <a:latin typeface="Arial"/>
                <a:ea typeface="Arial"/>
                <a:cs typeface="Arial"/>
                <a:sym typeface="Arial"/>
              </a:rPr>
              <a:t>optimale/ maxi</a:t>
            </a:r>
            <a:r>
              <a:rPr lang="nl-NL" b="1" dirty="0"/>
              <a:t>male</a:t>
            </a:r>
            <a:r>
              <a:rPr lang="nl-NL" sz="1300" b="1" dirty="0">
                <a:solidFill>
                  <a:schemeClr val="dk1"/>
                </a:solidFill>
                <a:latin typeface="Arial"/>
                <a:ea typeface="Arial"/>
                <a:cs typeface="Arial"/>
                <a:sym typeface="Arial"/>
              </a:rPr>
              <a:t> therapie</a:t>
            </a:r>
            <a:r>
              <a:rPr lang="nl-NL" sz="1300" dirty="0">
                <a:solidFill>
                  <a:schemeClr val="dk1"/>
                </a:solidFill>
                <a:latin typeface="Arial"/>
                <a:ea typeface="Arial"/>
                <a:cs typeface="Arial"/>
                <a:sym typeface="Arial"/>
              </a:rPr>
              <a:t> </a:t>
            </a:r>
            <a:r>
              <a:rPr lang="nl-NL" dirty="0"/>
              <a:t>LVEF &lt;35%, o</a:t>
            </a:r>
            <a:r>
              <a:rPr lang="nl-NL" sz="1300" dirty="0">
                <a:solidFill>
                  <a:schemeClr val="dk1"/>
                </a:solidFill>
                <a:latin typeface="Arial"/>
                <a:ea typeface="Arial"/>
                <a:cs typeface="Arial"/>
                <a:sym typeface="Arial"/>
              </a:rPr>
              <a:t>p </a:t>
            </a:r>
            <a:r>
              <a:rPr lang="nl-NL" dirty="0"/>
              <a:t>ECG</a:t>
            </a:r>
            <a:r>
              <a:rPr lang="nl-NL" sz="1300" dirty="0">
                <a:solidFill>
                  <a:schemeClr val="dk1"/>
                </a:solidFill>
                <a:latin typeface="Arial"/>
                <a:ea typeface="Arial"/>
                <a:cs typeface="Arial"/>
                <a:sym typeface="Arial"/>
              </a:rPr>
              <a:t> verbreed </a:t>
            </a:r>
            <a:r>
              <a:rPr lang="nl-NL" sz="1300" b="1" dirty="0">
                <a:solidFill>
                  <a:schemeClr val="dk1"/>
                </a:solidFill>
                <a:latin typeface="Arial"/>
                <a:ea typeface="Arial"/>
                <a:cs typeface="Arial"/>
                <a:sym typeface="Arial"/>
              </a:rPr>
              <a:t>QRS</a:t>
            </a:r>
            <a:r>
              <a:rPr lang="nl-NL" sz="1300" dirty="0">
                <a:solidFill>
                  <a:schemeClr val="dk1"/>
                </a:solidFill>
                <a:latin typeface="Arial"/>
                <a:ea typeface="Arial"/>
                <a:cs typeface="Arial"/>
                <a:sym typeface="Arial"/>
              </a:rPr>
              <a:t>,</a:t>
            </a:r>
            <a:r>
              <a:rPr lang="nl-NL" dirty="0"/>
              <a:t> </a:t>
            </a:r>
            <a:r>
              <a:rPr lang="nl-NL" sz="1300" dirty="0">
                <a:solidFill>
                  <a:schemeClr val="dk1"/>
                </a:solidFill>
                <a:latin typeface="Arial"/>
                <a:ea typeface="Arial"/>
                <a:cs typeface="Arial"/>
                <a:sym typeface="Arial"/>
              </a:rPr>
              <a:t>echo </a:t>
            </a:r>
            <a:r>
              <a:rPr lang="nl-NL" sz="1300" dirty="0" err="1">
                <a:solidFill>
                  <a:schemeClr val="dk1"/>
                </a:solidFill>
                <a:latin typeface="Arial"/>
                <a:ea typeface="Arial"/>
                <a:cs typeface="Arial"/>
                <a:sym typeface="Arial"/>
              </a:rPr>
              <a:t>cor</a:t>
            </a:r>
            <a:r>
              <a:rPr lang="nl-NL" sz="1300" dirty="0">
                <a:solidFill>
                  <a:schemeClr val="dk1"/>
                </a:solidFill>
                <a:latin typeface="Arial"/>
                <a:ea typeface="Arial"/>
                <a:cs typeface="Arial"/>
                <a:sym typeface="Arial"/>
              </a:rPr>
              <a:t> met tekenen van </a:t>
            </a:r>
            <a:r>
              <a:rPr lang="nl-NL" sz="1300" dirty="0" err="1">
                <a:solidFill>
                  <a:schemeClr val="dk1"/>
                </a:solidFill>
                <a:latin typeface="Arial"/>
                <a:ea typeface="Arial"/>
                <a:cs typeface="Arial"/>
                <a:sym typeface="Arial"/>
              </a:rPr>
              <a:t>d</a:t>
            </a:r>
            <a:r>
              <a:rPr lang="nl-NL" dirty="0" err="1"/>
              <a:t>y</a:t>
            </a:r>
            <a:r>
              <a:rPr lang="nl-NL" sz="1300" dirty="0" err="1">
                <a:solidFill>
                  <a:schemeClr val="dk1"/>
                </a:solidFill>
                <a:latin typeface="Arial"/>
                <a:ea typeface="Arial"/>
                <a:cs typeface="Arial"/>
                <a:sym typeface="Arial"/>
              </a:rPr>
              <a:t>ssynchronie</a:t>
            </a:r>
            <a:r>
              <a:rPr lang="nl-NL" sz="1300" dirty="0">
                <a:solidFill>
                  <a:schemeClr val="dk1"/>
                </a:solidFill>
                <a:latin typeface="Arial"/>
                <a:ea typeface="Arial"/>
                <a:cs typeface="Arial"/>
                <a:sym typeface="Arial"/>
              </a:rPr>
              <a:t> LV ("</a:t>
            </a:r>
            <a:r>
              <a:rPr lang="nl-NL" sz="1300" dirty="0" err="1">
                <a:solidFill>
                  <a:schemeClr val="dk1"/>
                </a:solidFill>
                <a:latin typeface="Arial"/>
                <a:ea typeface="Arial"/>
                <a:cs typeface="Arial"/>
                <a:sym typeface="Arial"/>
              </a:rPr>
              <a:t>h</a:t>
            </a:r>
            <a:r>
              <a:rPr lang="nl-NL" dirty="0" err="1"/>
              <a:t>ula</a:t>
            </a:r>
            <a:r>
              <a:rPr lang="nl-NL" dirty="0"/>
              <a:t> hoop"), filmpje !!!!(</a:t>
            </a:r>
            <a:r>
              <a:rPr lang="nl-NL" sz="1300" dirty="0">
                <a:solidFill>
                  <a:schemeClr val="dk1"/>
                </a:solidFill>
                <a:latin typeface="Arial"/>
                <a:ea typeface="Arial"/>
                <a:cs typeface="Arial"/>
                <a:sym typeface="Arial"/>
              </a:rPr>
              <a:t>e</a:t>
            </a:r>
            <a:r>
              <a:rPr lang="nl-NL" dirty="0"/>
              <a:t>n</a:t>
            </a:r>
            <a:r>
              <a:rPr lang="nl-NL" sz="1300" dirty="0">
                <a:solidFill>
                  <a:schemeClr val="dk1"/>
                </a:solidFill>
                <a:latin typeface="Arial"/>
                <a:ea typeface="Arial"/>
                <a:cs typeface="Arial"/>
                <a:sym typeface="Arial"/>
              </a:rPr>
              <a:t> </a:t>
            </a:r>
            <a:r>
              <a:rPr lang="nl-NL" sz="1300" b="1" dirty="0">
                <a:solidFill>
                  <a:schemeClr val="dk1"/>
                </a:solidFill>
                <a:latin typeface="Arial"/>
                <a:ea typeface="Arial"/>
                <a:cs typeface="Arial"/>
                <a:sym typeface="Arial"/>
              </a:rPr>
              <a:t>geen atriumfibrilleren)</a:t>
            </a:r>
          </a:p>
          <a:p>
            <a:pPr marL="456538" indent="-456538">
              <a:spcBef>
                <a:spcPts val="1057"/>
              </a:spcBef>
              <a:buClr>
                <a:schemeClr val="dk1"/>
              </a:buClr>
            </a:pPr>
            <a:endParaRPr lang="nl-NL" sz="1300" dirty="0">
              <a:solidFill>
                <a:schemeClr val="dk1"/>
              </a:solidFill>
              <a:latin typeface="Arial"/>
              <a:ea typeface="Arial"/>
              <a:cs typeface="Arial"/>
              <a:sym typeface="Arial"/>
            </a:endParaRPr>
          </a:p>
          <a:p>
            <a:pPr marL="456538" indent="-456538">
              <a:spcBef>
                <a:spcPts val="1057"/>
              </a:spcBef>
              <a:buClr>
                <a:schemeClr val="dk1"/>
              </a:buClr>
              <a:buSzPct val="25000"/>
            </a:pPr>
            <a:r>
              <a:rPr lang="nl-NL" sz="1300" b="1" dirty="0" err="1">
                <a:solidFill>
                  <a:schemeClr val="dk1"/>
                </a:solidFill>
                <a:latin typeface="Arial"/>
                <a:ea typeface="Arial"/>
                <a:cs typeface="Arial"/>
                <a:sym typeface="Arial"/>
              </a:rPr>
              <a:t>Intracardiale</a:t>
            </a:r>
            <a:r>
              <a:rPr lang="nl-NL" sz="1300" b="1" dirty="0">
                <a:solidFill>
                  <a:schemeClr val="dk1"/>
                </a:solidFill>
                <a:latin typeface="Arial"/>
                <a:ea typeface="Arial"/>
                <a:cs typeface="Arial"/>
                <a:sym typeface="Arial"/>
              </a:rPr>
              <a:t> defibrillator (ICD)</a:t>
            </a:r>
          </a:p>
          <a:p>
            <a:pPr marL="456537" indent="-456537">
              <a:spcBef>
                <a:spcPts val="1057"/>
              </a:spcBef>
              <a:buClr>
                <a:schemeClr val="dk1"/>
              </a:buClr>
              <a:buSzPct val="100000"/>
              <a:buFont typeface="Arial"/>
              <a:buChar char="•"/>
            </a:pPr>
            <a:r>
              <a:rPr lang="nl-NL" sz="1300" dirty="0">
                <a:solidFill>
                  <a:schemeClr val="dk1"/>
                </a:solidFill>
                <a:latin typeface="Arial"/>
                <a:ea typeface="Arial"/>
                <a:cs typeface="Arial"/>
                <a:sym typeface="Arial"/>
              </a:rPr>
              <a:t>bij een LVEF &lt; 35%</a:t>
            </a:r>
          </a:p>
          <a:p>
            <a:pPr marL="456538" indent="-456538">
              <a:spcBef>
                <a:spcPts val="1057"/>
              </a:spcBef>
              <a:buClr>
                <a:schemeClr val="dk1"/>
              </a:buClr>
              <a:buSzPct val="100000"/>
              <a:buFont typeface="Arial"/>
              <a:buChar char="•"/>
            </a:pPr>
            <a:r>
              <a:rPr lang="nl-NL" dirty="0"/>
              <a:t>levensverwachting &gt;1 jaar</a:t>
            </a:r>
          </a:p>
          <a:p>
            <a:pPr marL="456538" indent="-255216">
              <a:spcBef>
                <a:spcPts val="1057"/>
              </a:spcBef>
              <a:buClr>
                <a:schemeClr val="dk1"/>
              </a:buClr>
            </a:pPr>
            <a:endParaRPr lang="nl-NL" sz="1300" dirty="0">
              <a:solidFill>
                <a:schemeClr val="dk1"/>
              </a:solidFill>
              <a:latin typeface="Arial"/>
              <a:ea typeface="Arial"/>
              <a:cs typeface="Arial"/>
              <a:sym typeface="Arial"/>
            </a:endParaRPr>
          </a:p>
          <a:p>
            <a:pPr marL="456538" indent="-456538">
              <a:spcBef>
                <a:spcPts val="1057"/>
              </a:spcBef>
              <a:buClr>
                <a:schemeClr val="dk1"/>
              </a:buClr>
              <a:buSzPct val="25000"/>
            </a:pPr>
            <a:r>
              <a:rPr lang="nl-NL" sz="1300" dirty="0">
                <a:solidFill>
                  <a:schemeClr val="dk1"/>
                </a:solidFill>
                <a:latin typeface="Arial"/>
                <a:ea typeface="Arial"/>
                <a:cs typeface="Arial"/>
                <a:sym typeface="Arial"/>
              </a:rPr>
              <a:t>Beide </a:t>
            </a:r>
            <a:r>
              <a:rPr lang="nl-NL" sz="1300" dirty="0" err="1">
                <a:solidFill>
                  <a:schemeClr val="dk1"/>
                </a:solidFill>
                <a:latin typeface="Arial"/>
                <a:ea typeface="Arial"/>
                <a:cs typeface="Arial"/>
                <a:sym typeface="Arial"/>
              </a:rPr>
              <a:t>devices</a:t>
            </a:r>
            <a:r>
              <a:rPr lang="nl-NL" sz="1300" dirty="0">
                <a:solidFill>
                  <a:schemeClr val="dk1"/>
                </a:solidFill>
                <a:latin typeface="Arial"/>
                <a:ea typeface="Arial"/>
                <a:cs typeface="Arial"/>
                <a:sym typeface="Arial"/>
              </a:rPr>
              <a:t> kunnen gecombineerd gebruikt worden (</a:t>
            </a:r>
            <a:r>
              <a:rPr lang="nl-NL" sz="1300" b="1" dirty="0">
                <a:solidFill>
                  <a:schemeClr val="dk1"/>
                </a:solidFill>
                <a:latin typeface="Arial"/>
                <a:ea typeface="Arial"/>
                <a:cs typeface="Arial"/>
                <a:sym typeface="Arial"/>
              </a:rPr>
              <a:t>CRT-D</a:t>
            </a:r>
            <a:r>
              <a:rPr lang="nl-NL" sz="1300" dirty="0">
                <a:solidFill>
                  <a:schemeClr val="dk1"/>
                </a:solidFill>
                <a:latin typeface="Arial"/>
                <a:ea typeface="Arial"/>
                <a:cs typeface="Arial"/>
                <a:sym typeface="Arial"/>
              </a:rPr>
              <a:t>)</a:t>
            </a:r>
          </a:p>
          <a:p>
            <a:pPr marL="456538" indent="-456538">
              <a:spcBef>
                <a:spcPts val="1057"/>
              </a:spcBef>
              <a:buClr>
                <a:schemeClr val="dk1"/>
              </a:buClr>
              <a:buSzPct val="25000"/>
            </a:pPr>
            <a:endParaRPr lang="nl-NL" dirty="0">
              <a:solidFill>
                <a:schemeClr val="dk1"/>
              </a:solidFill>
              <a:latin typeface="Arial"/>
              <a:ea typeface="Arial"/>
              <a:cs typeface="Arial"/>
              <a:sym typeface="Arial"/>
            </a:endParaRPr>
          </a:p>
          <a:p>
            <a:pPr marL="456538" indent="-456538">
              <a:spcBef>
                <a:spcPts val="1057"/>
              </a:spcBef>
              <a:buClr>
                <a:schemeClr val="dk1"/>
              </a:buClr>
              <a:buSzPct val="25000"/>
            </a:pPr>
            <a:r>
              <a:rPr lang="nl-NL" sz="1300" b="1" dirty="0">
                <a:solidFill>
                  <a:schemeClr val="dk1"/>
                </a:solidFill>
                <a:latin typeface="Arial"/>
                <a:ea typeface="Arial"/>
                <a:cs typeface="Arial"/>
                <a:sym typeface="Arial"/>
              </a:rPr>
              <a:t>ICD achterwacht 24/7</a:t>
            </a:r>
            <a:endParaRPr lang="nl-NL" dirty="0"/>
          </a:p>
        </p:txBody>
      </p:sp>
      <p:sp>
        <p:nvSpPr>
          <p:cNvPr id="4" name="Tijdelijke aanduiding voor dianummer 3"/>
          <p:cNvSpPr>
            <a:spLocks noGrp="1"/>
          </p:cNvSpPr>
          <p:nvPr>
            <p:ph type="sldNum" sz="quarter" idx="10"/>
          </p:nvPr>
        </p:nvSpPr>
        <p:spPr/>
        <p:txBody>
          <a:bodyPr/>
          <a:lstStyle/>
          <a:p>
            <a:fld id="{BE82B234-A5BB-4455-93FB-FF6D70A0E27F}" type="slidenum">
              <a:rPr lang="nl-NL" smtClean="0"/>
              <a:pPr/>
              <a:t>46</a:t>
            </a:fld>
            <a:endParaRPr lang="nl-NL"/>
          </a:p>
        </p:txBody>
      </p:sp>
    </p:spTree>
    <p:extLst>
      <p:ext uri="{BB962C8B-B14F-4D97-AF65-F5344CB8AC3E}">
        <p14:creationId xmlns:p14="http://schemas.microsoft.com/office/powerpoint/2010/main" val="3178298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 Groen is doen 2a: moet overwogen worden 2b: kan overwogen worden 3: wordt niet aanbevolen</a:t>
            </a:r>
          </a:p>
        </p:txBody>
      </p:sp>
      <p:sp>
        <p:nvSpPr>
          <p:cNvPr id="4" name="Tijdelijke aanduiding voor dianummer 3"/>
          <p:cNvSpPr>
            <a:spLocks noGrp="1"/>
          </p:cNvSpPr>
          <p:nvPr>
            <p:ph type="sldNum" sz="quarter" idx="10"/>
          </p:nvPr>
        </p:nvSpPr>
        <p:spPr/>
        <p:txBody>
          <a:bodyPr/>
          <a:lstStyle/>
          <a:p>
            <a:pPr>
              <a:defRPr/>
            </a:pPr>
            <a:fld id="{9F1F7A27-2CF0-49A2-BF6E-8FCAF2ADE70B}" type="slidenum">
              <a:rPr lang="nl-NL" smtClean="0"/>
              <a:pPr>
                <a:defRPr/>
              </a:pPr>
              <a:t>47</a:t>
            </a:fld>
            <a:endParaRPr lang="nl-NL"/>
          </a:p>
        </p:txBody>
      </p:sp>
    </p:spTree>
    <p:extLst>
      <p:ext uri="{BB962C8B-B14F-4D97-AF65-F5344CB8AC3E}">
        <p14:creationId xmlns:p14="http://schemas.microsoft.com/office/powerpoint/2010/main" val="511196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p>
        </p:txBody>
      </p:sp>
      <p:sp>
        <p:nvSpPr>
          <p:cNvPr id="17412"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150" indent="-301981">
              <a:defRPr>
                <a:solidFill>
                  <a:schemeClr val="tx1"/>
                </a:solidFill>
                <a:latin typeface="Calibri" pitchFamily="34" charset="0"/>
              </a:defRPr>
            </a:lvl2pPr>
            <a:lvl3pPr marL="1207922" indent="-241584">
              <a:defRPr>
                <a:solidFill>
                  <a:schemeClr val="tx1"/>
                </a:solidFill>
                <a:latin typeface="Calibri" pitchFamily="34" charset="0"/>
              </a:defRPr>
            </a:lvl3pPr>
            <a:lvl4pPr marL="1691091" indent="-241584">
              <a:defRPr>
                <a:solidFill>
                  <a:schemeClr val="tx1"/>
                </a:solidFill>
                <a:latin typeface="Calibri" pitchFamily="34" charset="0"/>
              </a:defRPr>
            </a:lvl4pPr>
            <a:lvl5pPr marL="2174260" indent="-241584">
              <a:defRPr>
                <a:solidFill>
                  <a:schemeClr val="tx1"/>
                </a:solidFill>
                <a:latin typeface="Calibri" pitchFamily="34" charset="0"/>
              </a:defRPr>
            </a:lvl5pPr>
            <a:lvl6pPr marL="2657429" indent="-241584" fontAlgn="base">
              <a:spcBef>
                <a:spcPct val="0"/>
              </a:spcBef>
              <a:spcAft>
                <a:spcPct val="0"/>
              </a:spcAft>
              <a:defRPr>
                <a:solidFill>
                  <a:schemeClr val="tx1"/>
                </a:solidFill>
                <a:latin typeface="Calibri" pitchFamily="34" charset="0"/>
              </a:defRPr>
            </a:lvl6pPr>
            <a:lvl7pPr marL="3140598" indent="-241584" fontAlgn="base">
              <a:spcBef>
                <a:spcPct val="0"/>
              </a:spcBef>
              <a:spcAft>
                <a:spcPct val="0"/>
              </a:spcAft>
              <a:defRPr>
                <a:solidFill>
                  <a:schemeClr val="tx1"/>
                </a:solidFill>
                <a:latin typeface="Calibri" pitchFamily="34" charset="0"/>
              </a:defRPr>
            </a:lvl7pPr>
            <a:lvl8pPr marL="3623767" indent="-241584" fontAlgn="base">
              <a:spcBef>
                <a:spcPct val="0"/>
              </a:spcBef>
              <a:spcAft>
                <a:spcPct val="0"/>
              </a:spcAft>
              <a:defRPr>
                <a:solidFill>
                  <a:schemeClr val="tx1"/>
                </a:solidFill>
                <a:latin typeface="Calibri" pitchFamily="34" charset="0"/>
              </a:defRPr>
            </a:lvl8pPr>
            <a:lvl9pPr marL="4106936" indent="-241584"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1543DAE-BC69-477C-ADF3-990398751C36}" type="slidenum">
              <a:rPr lang="nl-NL"/>
              <a:pPr fontAlgn="base">
                <a:spcBef>
                  <a:spcPct val="0"/>
                </a:spcBef>
                <a:spcAft>
                  <a:spcPct val="0"/>
                </a:spcAft>
              </a:pPr>
              <a:t>7</a:t>
            </a:fld>
            <a:endParaRPr lang="nl-NL"/>
          </a:p>
        </p:txBody>
      </p:sp>
    </p:spTree>
    <p:extLst>
      <p:ext uri="{BB962C8B-B14F-4D97-AF65-F5344CB8AC3E}">
        <p14:creationId xmlns:p14="http://schemas.microsoft.com/office/powerpoint/2010/main" val="30316419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9F1F7A27-2CF0-49A2-BF6E-8FCAF2ADE70B}" type="slidenum">
              <a:rPr lang="nl-NL" smtClean="0"/>
              <a:pPr>
                <a:defRPr/>
              </a:pPr>
              <a:t>48</a:t>
            </a:fld>
            <a:endParaRPr lang="nl-NL"/>
          </a:p>
        </p:txBody>
      </p:sp>
    </p:spTree>
    <p:extLst>
      <p:ext uri="{BB962C8B-B14F-4D97-AF65-F5344CB8AC3E}">
        <p14:creationId xmlns:p14="http://schemas.microsoft.com/office/powerpoint/2010/main" val="37435723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NHG standaard</a:t>
            </a:r>
          </a:p>
        </p:txBody>
      </p:sp>
      <p:sp>
        <p:nvSpPr>
          <p:cNvPr id="4" name="Tijdelijke aanduiding voor dianummer 3"/>
          <p:cNvSpPr>
            <a:spLocks noGrp="1"/>
          </p:cNvSpPr>
          <p:nvPr>
            <p:ph type="sldNum" sz="quarter" idx="10"/>
          </p:nvPr>
        </p:nvSpPr>
        <p:spPr/>
        <p:txBody>
          <a:bodyPr/>
          <a:lstStyle/>
          <a:p>
            <a:pPr>
              <a:defRPr/>
            </a:pPr>
            <a:fld id="{9F1F7A27-2CF0-49A2-BF6E-8FCAF2ADE70B}" type="slidenum">
              <a:rPr lang="nl-NL" smtClean="0"/>
              <a:pPr>
                <a:defRPr/>
              </a:pPr>
              <a:t>49</a:t>
            </a:fld>
            <a:endParaRPr lang="nl-NL"/>
          </a:p>
        </p:txBody>
      </p:sp>
    </p:spTree>
    <p:extLst>
      <p:ext uri="{BB962C8B-B14F-4D97-AF65-F5344CB8AC3E}">
        <p14:creationId xmlns:p14="http://schemas.microsoft.com/office/powerpoint/2010/main" val="25052156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NHG standaard</a:t>
            </a:r>
          </a:p>
        </p:txBody>
      </p:sp>
      <p:sp>
        <p:nvSpPr>
          <p:cNvPr id="4" name="Tijdelijke aanduiding voor dianummer 3"/>
          <p:cNvSpPr>
            <a:spLocks noGrp="1"/>
          </p:cNvSpPr>
          <p:nvPr>
            <p:ph type="sldNum" sz="quarter" idx="10"/>
          </p:nvPr>
        </p:nvSpPr>
        <p:spPr/>
        <p:txBody>
          <a:bodyPr/>
          <a:lstStyle/>
          <a:p>
            <a:pPr>
              <a:defRPr/>
            </a:pPr>
            <a:fld id="{9F1F7A27-2CF0-49A2-BF6E-8FCAF2ADE70B}" type="slidenum">
              <a:rPr lang="nl-NL" smtClean="0"/>
              <a:pPr>
                <a:defRPr/>
              </a:pPr>
              <a:t>50</a:t>
            </a:fld>
            <a:endParaRPr lang="nl-NL"/>
          </a:p>
        </p:txBody>
      </p:sp>
    </p:spTree>
    <p:extLst>
      <p:ext uri="{BB962C8B-B14F-4D97-AF65-F5344CB8AC3E}">
        <p14:creationId xmlns:p14="http://schemas.microsoft.com/office/powerpoint/2010/main" val="29111361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ESC guideline</a:t>
            </a:r>
          </a:p>
        </p:txBody>
      </p:sp>
      <p:sp>
        <p:nvSpPr>
          <p:cNvPr id="4" name="Tijdelijke aanduiding voor dianummer 3"/>
          <p:cNvSpPr>
            <a:spLocks noGrp="1"/>
          </p:cNvSpPr>
          <p:nvPr>
            <p:ph type="sldNum" sz="quarter" idx="10"/>
          </p:nvPr>
        </p:nvSpPr>
        <p:spPr/>
        <p:txBody>
          <a:bodyPr/>
          <a:lstStyle/>
          <a:p>
            <a:pPr>
              <a:defRPr/>
            </a:pPr>
            <a:fld id="{9F1F7A27-2CF0-49A2-BF6E-8FCAF2ADE70B}" type="slidenum">
              <a:rPr lang="nl-NL" smtClean="0"/>
              <a:pPr>
                <a:defRPr/>
              </a:pPr>
              <a:t>51</a:t>
            </a:fld>
            <a:endParaRPr lang="nl-NL"/>
          </a:p>
        </p:txBody>
      </p:sp>
    </p:spTree>
    <p:extLst>
      <p:ext uri="{BB962C8B-B14F-4D97-AF65-F5344CB8AC3E}">
        <p14:creationId xmlns:p14="http://schemas.microsoft.com/office/powerpoint/2010/main" val="9222595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2706" name="Tijdelijke aanduiding voor notiti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nl-NL" dirty="0">
                <a:latin typeface="Calibri" charset="0"/>
                <a:ea typeface="MS PGothic" charset="0"/>
              </a:rPr>
              <a:t>Bronnen:</a:t>
            </a:r>
            <a:r>
              <a:rPr lang="nl-NL" baseline="0" dirty="0">
                <a:latin typeface="Calibri" charset="0"/>
                <a:ea typeface="MS PGothic" charset="0"/>
              </a:rPr>
              <a:t> </a:t>
            </a:r>
            <a:r>
              <a:rPr lang="nl-NL" dirty="0">
                <a:latin typeface="Calibri" charset="0"/>
                <a:ea typeface="MS PGothic" charset="0"/>
              </a:rPr>
              <a:t>Combinatie van ESC </a:t>
            </a:r>
            <a:r>
              <a:rPr lang="nl-NL" dirty="0" err="1">
                <a:latin typeface="Calibri" charset="0"/>
                <a:ea typeface="MS PGothic" charset="0"/>
              </a:rPr>
              <a:t>guidelines</a:t>
            </a:r>
            <a:r>
              <a:rPr lang="nl-NL" dirty="0">
                <a:latin typeface="Calibri" charset="0"/>
                <a:ea typeface="MS PGothic" charset="0"/>
              </a:rPr>
              <a:t>, Farmacotherapeutisch Kompas en NHG-Standaard</a:t>
            </a:r>
          </a:p>
          <a:p>
            <a:pPr eaLnBrk="1" hangingPunct="1">
              <a:spcBef>
                <a:spcPct val="0"/>
              </a:spcBef>
            </a:pPr>
            <a:endParaRPr lang="nl-NL" dirty="0">
              <a:latin typeface="Calibri" charset="0"/>
              <a:ea typeface="MS PGothic" charset="0"/>
            </a:endParaRPr>
          </a:p>
        </p:txBody>
      </p:sp>
      <p:sp>
        <p:nvSpPr>
          <p:cNvPr id="72707" name="Tijdelijke aanduiding voor dianumm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368300">
              <a:defRPr sz="2400">
                <a:solidFill>
                  <a:schemeClr val="tx1"/>
                </a:solidFill>
                <a:latin typeface="Arial" charset="0"/>
                <a:ea typeface="MS PGothic" charset="0"/>
                <a:cs typeface="MS PGothic" charset="0"/>
              </a:defRPr>
            </a:lvl1pPr>
            <a:lvl2pPr marL="742950" indent="-285750" defTabSz="368300">
              <a:defRPr sz="2400">
                <a:solidFill>
                  <a:schemeClr val="tx1"/>
                </a:solidFill>
                <a:latin typeface="Arial" charset="0"/>
                <a:ea typeface="MS PGothic" charset="0"/>
                <a:cs typeface="MS PGothic" charset="0"/>
              </a:defRPr>
            </a:lvl2pPr>
            <a:lvl3pPr marL="1143000" indent="-228600" defTabSz="368300">
              <a:defRPr sz="2400">
                <a:solidFill>
                  <a:schemeClr val="tx1"/>
                </a:solidFill>
                <a:latin typeface="Arial" charset="0"/>
                <a:ea typeface="MS PGothic" charset="0"/>
                <a:cs typeface="MS PGothic" charset="0"/>
              </a:defRPr>
            </a:lvl3pPr>
            <a:lvl4pPr marL="1600200" indent="-228600" defTabSz="368300">
              <a:defRPr sz="2400">
                <a:solidFill>
                  <a:schemeClr val="tx1"/>
                </a:solidFill>
                <a:latin typeface="Arial" charset="0"/>
                <a:ea typeface="MS PGothic" charset="0"/>
                <a:cs typeface="MS PGothic" charset="0"/>
              </a:defRPr>
            </a:lvl4pPr>
            <a:lvl5pPr marL="2057400" indent="-228600" defTabSz="368300">
              <a:defRPr sz="2400">
                <a:solidFill>
                  <a:schemeClr val="tx1"/>
                </a:solidFill>
                <a:latin typeface="Arial" charset="0"/>
                <a:ea typeface="MS PGothic" charset="0"/>
                <a:cs typeface="MS PGothic" charset="0"/>
              </a:defRPr>
            </a:lvl5pPr>
            <a:lvl6pPr marL="2514600" indent="-228600" defTabSz="3683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3683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3683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3683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DEA2071C-2D79-804A-A28C-BCFCDC652BBD}" type="slidenum">
              <a:rPr lang="en-GB" sz="1200">
                <a:latin typeface="Calibri" charset="0"/>
              </a:rPr>
              <a:pPr/>
              <a:t>53</a:t>
            </a:fld>
            <a:endParaRPr lang="en-GB" sz="1200">
              <a:latin typeface="Calibri" charset="0"/>
            </a:endParaRPr>
          </a:p>
        </p:txBody>
      </p:sp>
    </p:spTree>
    <p:extLst>
      <p:ext uri="{BB962C8B-B14F-4D97-AF65-F5344CB8AC3E}">
        <p14:creationId xmlns:p14="http://schemas.microsoft.com/office/powerpoint/2010/main" val="9731245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4754" name="Tijdelijke aanduiding voor notiti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nl-NL" dirty="0">
              <a:latin typeface="Calibri" charset="0"/>
              <a:ea typeface="MS PGothic" charset="0"/>
            </a:endParaRPr>
          </a:p>
        </p:txBody>
      </p:sp>
      <p:sp>
        <p:nvSpPr>
          <p:cNvPr id="74755" name="Tijdelijke aanduiding voor dianumm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368300">
              <a:defRPr sz="2400">
                <a:solidFill>
                  <a:schemeClr val="tx1"/>
                </a:solidFill>
                <a:latin typeface="Arial" charset="0"/>
                <a:ea typeface="MS PGothic" charset="0"/>
                <a:cs typeface="MS PGothic" charset="0"/>
              </a:defRPr>
            </a:lvl1pPr>
            <a:lvl2pPr marL="742950" indent="-285750" defTabSz="368300">
              <a:defRPr sz="2400">
                <a:solidFill>
                  <a:schemeClr val="tx1"/>
                </a:solidFill>
                <a:latin typeface="Arial" charset="0"/>
                <a:ea typeface="MS PGothic" charset="0"/>
                <a:cs typeface="MS PGothic" charset="0"/>
              </a:defRPr>
            </a:lvl2pPr>
            <a:lvl3pPr marL="1143000" indent="-228600" defTabSz="368300">
              <a:defRPr sz="2400">
                <a:solidFill>
                  <a:schemeClr val="tx1"/>
                </a:solidFill>
                <a:latin typeface="Arial" charset="0"/>
                <a:ea typeface="MS PGothic" charset="0"/>
                <a:cs typeface="MS PGothic" charset="0"/>
              </a:defRPr>
            </a:lvl3pPr>
            <a:lvl4pPr marL="1600200" indent="-228600" defTabSz="368300">
              <a:defRPr sz="2400">
                <a:solidFill>
                  <a:schemeClr val="tx1"/>
                </a:solidFill>
                <a:latin typeface="Arial" charset="0"/>
                <a:ea typeface="MS PGothic" charset="0"/>
                <a:cs typeface="MS PGothic" charset="0"/>
              </a:defRPr>
            </a:lvl4pPr>
            <a:lvl5pPr marL="2057400" indent="-228600" defTabSz="368300">
              <a:defRPr sz="2400">
                <a:solidFill>
                  <a:schemeClr val="tx1"/>
                </a:solidFill>
                <a:latin typeface="Arial" charset="0"/>
                <a:ea typeface="MS PGothic" charset="0"/>
                <a:cs typeface="MS PGothic" charset="0"/>
              </a:defRPr>
            </a:lvl5pPr>
            <a:lvl6pPr marL="2514600" indent="-228600" defTabSz="3683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3683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3683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3683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F7336263-6AD8-3D4C-A282-9C0EED8784CF}" type="slidenum">
              <a:rPr lang="en-GB" sz="1200">
                <a:latin typeface="Calibri" charset="0"/>
              </a:rPr>
              <a:pPr/>
              <a:t>54</a:t>
            </a:fld>
            <a:endParaRPr lang="en-GB" sz="1200">
              <a:latin typeface="Calibri" charset="0"/>
            </a:endParaRPr>
          </a:p>
        </p:txBody>
      </p:sp>
    </p:spTree>
    <p:extLst>
      <p:ext uri="{BB962C8B-B14F-4D97-AF65-F5344CB8AC3E}">
        <p14:creationId xmlns:p14="http://schemas.microsoft.com/office/powerpoint/2010/main" val="7936455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6802" name="Tijdelijke aanduiding voor notiti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nl-NL">
              <a:latin typeface="Calibri" charset="0"/>
              <a:ea typeface="MS PGothic" charset="0"/>
            </a:endParaRPr>
          </a:p>
        </p:txBody>
      </p:sp>
      <p:sp>
        <p:nvSpPr>
          <p:cNvPr id="76803" name="Tijdelijke aanduiding voor dianumm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368300">
              <a:defRPr sz="2400">
                <a:solidFill>
                  <a:schemeClr val="tx1"/>
                </a:solidFill>
                <a:latin typeface="Arial" charset="0"/>
                <a:ea typeface="MS PGothic" charset="0"/>
                <a:cs typeface="MS PGothic" charset="0"/>
              </a:defRPr>
            </a:lvl1pPr>
            <a:lvl2pPr marL="742950" indent="-285750" defTabSz="368300">
              <a:defRPr sz="2400">
                <a:solidFill>
                  <a:schemeClr val="tx1"/>
                </a:solidFill>
                <a:latin typeface="Arial" charset="0"/>
                <a:ea typeface="MS PGothic" charset="0"/>
                <a:cs typeface="MS PGothic" charset="0"/>
              </a:defRPr>
            </a:lvl2pPr>
            <a:lvl3pPr marL="1143000" indent="-228600" defTabSz="368300">
              <a:defRPr sz="2400">
                <a:solidFill>
                  <a:schemeClr val="tx1"/>
                </a:solidFill>
                <a:latin typeface="Arial" charset="0"/>
                <a:ea typeface="MS PGothic" charset="0"/>
                <a:cs typeface="MS PGothic" charset="0"/>
              </a:defRPr>
            </a:lvl3pPr>
            <a:lvl4pPr marL="1600200" indent="-228600" defTabSz="368300">
              <a:defRPr sz="2400">
                <a:solidFill>
                  <a:schemeClr val="tx1"/>
                </a:solidFill>
                <a:latin typeface="Arial" charset="0"/>
                <a:ea typeface="MS PGothic" charset="0"/>
                <a:cs typeface="MS PGothic" charset="0"/>
              </a:defRPr>
            </a:lvl4pPr>
            <a:lvl5pPr marL="2057400" indent="-228600" defTabSz="368300">
              <a:defRPr sz="2400">
                <a:solidFill>
                  <a:schemeClr val="tx1"/>
                </a:solidFill>
                <a:latin typeface="Arial" charset="0"/>
                <a:ea typeface="MS PGothic" charset="0"/>
                <a:cs typeface="MS PGothic" charset="0"/>
              </a:defRPr>
            </a:lvl5pPr>
            <a:lvl6pPr marL="2514600" indent="-228600" defTabSz="3683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3683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3683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3683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C1344210-86A5-AA4A-A37F-FE78B525397F}" type="slidenum">
              <a:rPr lang="en-GB" sz="1200">
                <a:latin typeface="Calibri" charset="0"/>
              </a:rPr>
              <a:pPr/>
              <a:t>55</a:t>
            </a:fld>
            <a:endParaRPr lang="en-GB" sz="1200">
              <a:latin typeface="Calibri" charset="0"/>
            </a:endParaRPr>
          </a:p>
        </p:txBody>
      </p:sp>
    </p:spTree>
    <p:extLst>
      <p:ext uri="{BB962C8B-B14F-4D97-AF65-F5344CB8AC3E}">
        <p14:creationId xmlns:p14="http://schemas.microsoft.com/office/powerpoint/2010/main" val="31760756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8850" name="Tijdelijke aanduiding voor notiti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nl-NL" dirty="0">
              <a:latin typeface="Calibri" charset="0"/>
              <a:ea typeface="MS PGothic" charset="0"/>
            </a:endParaRPr>
          </a:p>
        </p:txBody>
      </p:sp>
      <p:sp>
        <p:nvSpPr>
          <p:cNvPr id="78851" name="Tijdelijke aanduiding voor dianumm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368300">
              <a:defRPr sz="2400">
                <a:solidFill>
                  <a:schemeClr val="tx1"/>
                </a:solidFill>
                <a:latin typeface="Arial" charset="0"/>
                <a:ea typeface="MS PGothic" charset="0"/>
                <a:cs typeface="MS PGothic" charset="0"/>
              </a:defRPr>
            </a:lvl1pPr>
            <a:lvl2pPr marL="742950" indent="-285750" defTabSz="368300">
              <a:defRPr sz="2400">
                <a:solidFill>
                  <a:schemeClr val="tx1"/>
                </a:solidFill>
                <a:latin typeface="Arial" charset="0"/>
                <a:ea typeface="MS PGothic" charset="0"/>
                <a:cs typeface="MS PGothic" charset="0"/>
              </a:defRPr>
            </a:lvl2pPr>
            <a:lvl3pPr marL="1143000" indent="-228600" defTabSz="368300">
              <a:defRPr sz="2400">
                <a:solidFill>
                  <a:schemeClr val="tx1"/>
                </a:solidFill>
                <a:latin typeface="Arial" charset="0"/>
                <a:ea typeface="MS PGothic" charset="0"/>
                <a:cs typeface="MS PGothic" charset="0"/>
              </a:defRPr>
            </a:lvl3pPr>
            <a:lvl4pPr marL="1600200" indent="-228600" defTabSz="368300">
              <a:defRPr sz="2400">
                <a:solidFill>
                  <a:schemeClr val="tx1"/>
                </a:solidFill>
                <a:latin typeface="Arial" charset="0"/>
                <a:ea typeface="MS PGothic" charset="0"/>
                <a:cs typeface="MS PGothic" charset="0"/>
              </a:defRPr>
            </a:lvl4pPr>
            <a:lvl5pPr marL="2057400" indent="-228600" defTabSz="368300">
              <a:defRPr sz="2400">
                <a:solidFill>
                  <a:schemeClr val="tx1"/>
                </a:solidFill>
                <a:latin typeface="Arial" charset="0"/>
                <a:ea typeface="MS PGothic" charset="0"/>
                <a:cs typeface="MS PGothic" charset="0"/>
              </a:defRPr>
            </a:lvl5pPr>
            <a:lvl6pPr marL="2514600" indent="-228600" defTabSz="3683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3683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3683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3683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7EE3079C-169E-A24C-94AE-43DE63CA63A6}" type="slidenum">
              <a:rPr lang="en-GB" sz="1200">
                <a:latin typeface="Calibri" charset="0"/>
              </a:rPr>
              <a:pPr/>
              <a:t>56</a:t>
            </a:fld>
            <a:endParaRPr lang="en-GB" sz="1200">
              <a:latin typeface="Calibri" charset="0"/>
            </a:endParaRPr>
          </a:p>
        </p:txBody>
      </p:sp>
    </p:spTree>
    <p:extLst>
      <p:ext uri="{BB962C8B-B14F-4D97-AF65-F5344CB8AC3E}">
        <p14:creationId xmlns:p14="http://schemas.microsoft.com/office/powerpoint/2010/main" val="13665559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0898" name="Tijdelijke aanduiding voor notiti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nl-NL">
              <a:latin typeface="Calibri" charset="0"/>
              <a:ea typeface="MS PGothic" charset="0"/>
            </a:endParaRPr>
          </a:p>
        </p:txBody>
      </p:sp>
      <p:sp>
        <p:nvSpPr>
          <p:cNvPr id="80899" name="Tijdelijke aanduiding voor dianumm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368300">
              <a:defRPr sz="2400">
                <a:solidFill>
                  <a:schemeClr val="tx1"/>
                </a:solidFill>
                <a:latin typeface="Arial" charset="0"/>
                <a:ea typeface="MS PGothic" charset="0"/>
                <a:cs typeface="MS PGothic" charset="0"/>
              </a:defRPr>
            </a:lvl1pPr>
            <a:lvl2pPr marL="742950" indent="-285750" defTabSz="368300">
              <a:defRPr sz="2400">
                <a:solidFill>
                  <a:schemeClr val="tx1"/>
                </a:solidFill>
                <a:latin typeface="Arial" charset="0"/>
                <a:ea typeface="MS PGothic" charset="0"/>
                <a:cs typeface="MS PGothic" charset="0"/>
              </a:defRPr>
            </a:lvl2pPr>
            <a:lvl3pPr marL="1143000" indent="-228600" defTabSz="368300">
              <a:defRPr sz="2400">
                <a:solidFill>
                  <a:schemeClr val="tx1"/>
                </a:solidFill>
                <a:latin typeface="Arial" charset="0"/>
                <a:ea typeface="MS PGothic" charset="0"/>
                <a:cs typeface="MS PGothic" charset="0"/>
              </a:defRPr>
            </a:lvl3pPr>
            <a:lvl4pPr marL="1600200" indent="-228600" defTabSz="368300">
              <a:defRPr sz="2400">
                <a:solidFill>
                  <a:schemeClr val="tx1"/>
                </a:solidFill>
                <a:latin typeface="Arial" charset="0"/>
                <a:ea typeface="MS PGothic" charset="0"/>
                <a:cs typeface="MS PGothic" charset="0"/>
              </a:defRPr>
            </a:lvl4pPr>
            <a:lvl5pPr marL="2057400" indent="-228600" defTabSz="368300">
              <a:defRPr sz="2400">
                <a:solidFill>
                  <a:schemeClr val="tx1"/>
                </a:solidFill>
                <a:latin typeface="Arial" charset="0"/>
                <a:ea typeface="MS PGothic" charset="0"/>
                <a:cs typeface="MS PGothic" charset="0"/>
              </a:defRPr>
            </a:lvl5pPr>
            <a:lvl6pPr marL="2514600" indent="-228600" defTabSz="3683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3683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3683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3683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DC06D27E-AAEA-CF44-B238-A7964ED6BDFD}" type="slidenum">
              <a:rPr lang="en-GB" sz="1200">
                <a:latin typeface="Calibri" charset="0"/>
              </a:rPr>
              <a:pPr/>
              <a:t>57</a:t>
            </a:fld>
            <a:endParaRPr lang="en-GB" sz="1200">
              <a:latin typeface="Calibri" charset="0"/>
            </a:endParaRPr>
          </a:p>
        </p:txBody>
      </p:sp>
    </p:spTree>
    <p:extLst>
      <p:ext uri="{BB962C8B-B14F-4D97-AF65-F5344CB8AC3E}">
        <p14:creationId xmlns:p14="http://schemas.microsoft.com/office/powerpoint/2010/main" val="9611965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2946" name="Tijdelijke aanduiding voor notiti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nl-NL">
              <a:latin typeface="Calibri" charset="0"/>
              <a:ea typeface="MS PGothic" charset="0"/>
            </a:endParaRPr>
          </a:p>
        </p:txBody>
      </p:sp>
      <p:sp>
        <p:nvSpPr>
          <p:cNvPr id="82947" name="Tijdelijke aanduiding voor dianumm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368300">
              <a:defRPr sz="2400">
                <a:solidFill>
                  <a:schemeClr val="tx1"/>
                </a:solidFill>
                <a:latin typeface="Arial" charset="0"/>
                <a:ea typeface="MS PGothic" charset="0"/>
                <a:cs typeface="MS PGothic" charset="0"/>
              </a:defRPr>
            </a:lvl1pPr>
            <a:lvl2pPr marL="742950" indent="-285750" defTabSz="368300">
              <a:defRPr sz="2400">
                <a:solidFill>
                  <a:schemeClr val="tx1"/>
                </a:solidFill>
                <a:latin typeface="Arial" charset="0"/>
                <a:ea typeface="MS PGothic" charset="0"/>
                <a:cs typeface="MS PGothic" charset="0"/>
              </a:defRPr>
            </a:lvl2pPr>
            <a:lvl3pPr marL="1143000" indent="-228600" defTabSz="368300">
              <a:defRPr sz="2400">
                <a:solidFill>
                  <a:schemeClr val="tx1"/>
                </a:solidFill>
                <a:latin typeface="Arial" charset="0"/>
                <a:ea typeface="MS PGothic" charset="0"/>
                <a:cs typeface="MS PGothic" charset="0"/>
              </a:defRPr>
            </a:lvl3pPr>
            <a:lvl4pPr marL="1600200" indent="-228600" defTabSz="368300">
              <a:defRPr sz="2400">
                <a:solidFill>
                  <a:schemeClr val="tx1"/>
                </a:solidFill>
                <a:latin typeface="Arial" charset="0"/>
                <a:ea typeface="MS PGothic" charset="0"/>
                <a:cs typeface="MS PGothic" charset="0"/>
              </a:defRPr>
            </a:lvl4pPr>
            <a:lvl5pPr marL="2057400" indent="-228600" defTabSz="368300">
              <a:defRPr sz="2400">
                <a:solidFill>
                  <a:schemeClr val="tx1"/>
                </a:solidFill>
                <a:latin typeface="Arial" charset="0"/>
                <a:ea typeface="MS PGothic" charset="0"/>
                <a:cs typeface="MS PGothic" charset="0"/>
              </a:defRPr>
            </a:lvl5pPr>
            <a:lvl6pPr marL="2514600" indent="-228600" defTabSz="3683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3683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3683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3683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3F7BDFE8-66B1-F942-A815-F1F354DE6E19}" type="slidenum">
              <a:rPr lang="en-GB" sz="1200">
                <a:latin typeface="Calibri" charset="0"/>
              </a:rPr>
              <a:pPr/>
              <a:t>58</a:t>
            </a:fld>
            <a:endParaRPr lang="en-GB" sz="1200">
              <a:latin typeface="Calibri" charset="0"/>
            </a:endParaRPr>
          </a:p>
        </p:txBody>
      </p:sp>
    </p:spTree>
    <p:extLst>
      <p:ext uri="{BB962C8B-B14F-4D97-AF65-F5344CB8AC3E}">
        <p14:creationId xmlns:p14="http://schemas.microsoft.com/office/powerpoint/2010/main" val="3004988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l-NL" dirty="0">
                <a:solidFill>
                  <a:schemeClr val="tx2">
                    <a:lumMod val="10000"/>
                  </a:schemeClr>
                </a:solidFill>
              </a:rPr>
              <a:t>DM (25% &gt;60 jaar), COPD (27%&gt;65 jaar)</a:t>
            </a:r>
            <a:endParaRPr lang="nl-NL" dirty="0"/>
          </a:p>
        </p:txBody>
      </p:sp>
      <p:sp>
        <p:nvSpPr>
          <p:cNvPr id="17412"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150" indent="-301981">
              <a:defRPr>
                <a:solidFill>
                  <a:schemeClr val="tx1"/>
                </a:solidFill>
                <a:latin typeface="Calibri" pitchFamily="34" charset="0"/>
              </a:defRPr>
            </a:lvl2pPr>
            <a:lvl3pPr marL="1207922" indent="-241584">
              <a:defRPr>
                <a:solidFill>
                  <a:schemeClr val="tx1"/>
                </a:solidFill>
                <a:latin typeface="Calibri" pitchFamily="34" charset="0"/>
              </a:defRPr>
            </a:lvl3pPr>
            <a:lvl4pPr marL="1691091" indent="-241584">
              <a:defRPr>
                <a:solidFill>
                  <a:schemeClr val="tx1"/>
                </a:solidFill>
                <a:latin typeface="Calibri" pitchFamily="34" charset="0"/>
              </a:defRPr>
            </a:lvl4pPr>
            <a:lvl5pPr marL="2174260" indent="-241584">
              <a:defRPr>
                <a:solidFill>
                  <a:schemeClr val="tx1"/>
                </a:solidFill>
                <a:latin typeface="Calibri" pitchFamily="34" charset="0"/>
              </a:defRPr>
            </a:lvl5pPr>
            <a:lvl6pPr marL="2657429" indent="-241584" fontAlgn="base">
              <a:spcBef>
                <a:spcPct val="0"/>
              </a:spcBef>
              <a:spcAft>
                <a:spcPct val="0"/>
              </a:spcAft>
              <a:defRPr>
                <a:solidFill>
                  <a:schemeClr val="tx1"/>
                </a:solidFill>
                <a:latin typeface="Calibri" pitchFamily="34" charset="0"/>
              </a:defRPr>
            </a:lvl6pPr>
            <a:lvl7pPr marL="3140598" indent="-241584" fontAlgn="base">
              <a:spcBef>
                <a:spcPct val="0"/>
              </a:spcBef>
              <a:spcAft>
                <a:spcPct val="0"/>
              </a:spcAft>
              <a:defRPr>
                <a:solidFill>
                  <a:schemeClr val="tx1"/>
                </a:solidFill>
                <a:latin typeface="Calibri" pitchFamily="34" charset="0"/>
              </a:defRPr>
            </a:lvl7pPr>
            <a:lvl8pPr marL="3623767" indent="-241584" fontAlgn="base">
              <a:spcBef>
                <a:spcPct val="0"/>
              </a:spcBef>
              <a:spcAft>
                <a:spcPct val="0"/>
              </a:spcAft>
              <a:defRPr>
                <a:solidFill>
                  <a:schemeClr val="tx1"/>
                </a:solidFill>
                <a:latin typeface="Calibri" pitchFamily="34" charset="0"/>
              </a:defRPr>
            </a:lvl8pPr>
            <a:lvl9pPr marL="4106936" indent="-241584"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1543DAE-BC69-477C-ADF3-990398751C36}" type="slidenum">
              <a:rPr lang="nl-NL"/>
              <a:pPr fontAlgn="base">
                <a:spcBef>
                  <a:spcPct val="0"/>
                </a:spcBef>
                <a:spcAft>
                  <a:spcPct val="0"/>
                </a:spcAft>
              </a:pPr>
              <a:t>8</a:t>
            </a:fld>
            <a:endParaRPr lang="nl-NL"/>
          </a:p>
        </p:txBody>
      </p:sp>
    </p:spTree>
    <p:extLst>
      <p:ext uri="{BB962C8B-B14F-4D97-AF65-F5344CB8AC3E}">
        <p14:creationId xmlns:p14="http://schemas.microsoft.com/office/powerpoint/2010/main" val="38169587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Terugverwijzing naar huisarts</a:t>
            </a:r>
          </a:p>
        </p:txBody>
      </p:sp>
      <p:sp>
        <p:nvSpPr>
          <p:cNvPr id="4" name="Tijdelijke aanduiding voor dianummer 3"/>
          <p:cNvSpPr>
            <a:spLocks noGrp="1"/>
          </p:cNvSpPr>
          <p:nvPr>
            <p:ph type="sldNum" sz="quarter" idx="10"/>
          </p:nvPr>
        </p:nvSpPr>
        <p:spPr/>
        <p:txBody>
          <a:bodyPr/>
          <a:lstStyle/>
          <a:p>
            <a:fld id="{BE82B234-A5BB-4455-93FB-FF6D70A0E27F}" type="slidenum">
              <a:rPr lang="nl-NL" smtClean="0"/>
              <a:pPr/>
              <a:t>82</a:t>
            </a:fld>
            <a:endParaRPr lang="nl-NL"/>
          </a:p>
        </p:txBody>
      </p:sp>
    </p:spTree>
    <p:extLst>
      <p:ext uri="{BB962C8B-B14F-4D97-AF65-F5344CB8AC3E}">
        <p14:creationId xmlns:p14="http://schemas.microsoft.com/office/powerpoint/2010/main" val="28992871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p>
        </p:txBody>
      </p:sp>
      <p:sp>
        <p:nvSpPr>
          <p:cNvPr id="17412"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150" indent="-301981">
              <a:defRPr>
                <a:solidFill>
                  <a:schemeClr val="tx1"/>
                </a:solidFill>
                <a:latin typeface="Calibri" pitchFamily="34" charset="0"/>
              </a:defRPr>
            </a:lvl2pPr>
            <a:lvl3pPr marL="1207922" indent="-241584">
              <a:defRPr>
                <a:solidFill>
                  <a:schemeClr val="tx1"/>
                </a:solidFill>
                <a:latin typeface="Calibri" pitchFamily="34" charset="0"/>
              </a:defRPr>
            </a:lvl3pPr>
            <a:lvl4pPr marL="1691091" indent="-241584">
              <a:defRPr>
                <a:solidFill>
                  <a:schemeClr val="tx1"/>
                </a:solidFill>
                <a:latin typeface="Calibri" pitchFamily="34" charset="0"/>
              </a:defRPr>
            </a:lvl4pPr>
            <a:lvl5pPr marL="2174260" indent="-241584">
              <a:defRPr>
                <a:solidFill>
                  <a:schemeClr val="tx1"/>
                </a:solidFill>
                <a:latin typeface="Calibri" pitchFamily="34" charset="0"/>
              </a:defRPr>
            </a:lvl5pPr>
            <a:lvl6pPr marL="2657429" indent="-241584" fontAlgn="base">
              <a:spcBef>
                <a:spcPct val="0"/>
              </a:spcBef>
              <a:spcAft>
                <a:spcPct val="0"/>
              </a:spcAft>
              <a:defRPr>
                <a:solidFill>
                  <a:schemeClr val="tx1"/>
                </a:solidFill>
                <a:latin typeface="Calibri" pitchFamily="34" charset="0"/>
              </a:defRPr>
            </a:lvl6pPr>
            <a:lvl7pPr marL="3140598" indent="-241584" fontAlgn="base">
              <a:spcBef>
                <a:spcPct val="0"/>
              </a:spcBef>
              <a:spcAft>
                <a:spcPct val="0"/>
              </a:spcAft>
              <a:defRPr>
                <a:solidFill>
                  <a:schemeClr val="tx1"/>
                </a:solidFill>
                <a:latin typeface="Calibri" pitchFamily="34" charset="0"/>
              </a:defRPr>
            </a:lvl7pPr>
            <a:lvl8pPr marL="3623767" indent="-241584" fontAlgn="base">
              <a:spcBef>
                <a:spcPct val="0"/>
              </a:spcBef>
              <a:spcAft>
                <a:spcPct val="0"/>
              </a:spcAft>
              <a:defRPr>
                <a:solidFill>
                  <a:schemeClr val="tx1"/>
                </a:solidFill>
                <a:latin typeface="Calibri" pitchFamily="34" charset="0"/>
              </a:defRPr>
            </a:lvl8pPr>
            <a:lvl9pPr marL="4106936" indent="-241584"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1543DAE-BC69-477C-ADF3-990398751C36}" type="slidenum">
              <a:rPr lang="nl-NL"/>
              <a:pPr fontAlgn="base">
                <a:spcBef>
                  <a:spcPct val="0"/>
                </a:spcBef>
                <a:spcAft>
                  <a:spcPct val="0"/>
                </a:spcAft>
              </a:pPr>
              <a:t>83</a:t>
            </a:fld>
            <a:endParaRPr lang="nl-NL"/>
          </a:p>
        </p:txBody>
      </p:sp>
    </p:spTree>
    <p:extLst>
      <p:ext uri="{BB962C8B-B14F-4D97-AF65-F5344CB8AC3E}">
        <p14:creationId xmlns:p14="http://schemas.microsoft.com/office/powerpoint/2010/main" val="22362965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p>
        </p:txBody>
      </p:sp>
      <p:sp>
        <p:nvSpPr>
          <p:cNvPr id="17412"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150" indent="-301981">
              <a:defRPr>
                <a:solidFill>
                  <a:schemeClr val="tx1"/>
                </a:solidFill>
                <a:latin typeface="Calibri" pitchFamily="34" charset="0"/>
              </a:defRPr>
            </a:lvl2pPr>
            <a:lvl3pPr marL="1207922" indent="-241584">
              <a:defRPr>
                <a:solidFill>
                  <a:schemeClr val="tx1"/>
                </a:solidFill>
                <a:latin typeface="Calibri" pitchFamily="34" charset="0"/>
              </a:defRPr>
            </a:lvl3pPr>
            <a:lvl4pPr marL="1691091" indent="-241584">
              <a:defRPr>
                <a:solidFill>
                  <a:schemeClr val="tx1"/>
                </a:solidFill>
                <a:latin typeface="Calibri" pitchFamily="34" charset="0"/>
              </a:defRPr>
            </a:lvl4pPr>
            <a:lvl5pPr marL="2174260" indent="-241584">
              <a:defRPr>
                <a:solidFill>
                  <a:schemeClr val="tx1"/>
                </a:solidFill>
                <a:latin typeface="Calibri" pitchFamily="34" charset="0"/>
              </a:defRPr>
            </a:lvl5pPr>
            <a:lvl6pPr marL="2657429" indent="-241584" fontAlgn="base">
              <a:spcBef>
                <a:spcPct val="0"/>
              </a:spcBef>
              <a:spcAft>
                <a:spcPct val="0"/>
              </a:spcAft>
              <a:defRPr>
                <a:solidFill>
                  <a:schemeClr val="tx1"/>
                </a:solidFill>
                <a:latin typeface="Calibri" pitchFamily="34" charset="0"/>
              </a:defRPr>
            </a:lvl6pPr>
            <a:lvl7pPr marL="3140598" indent="-241584" fontAlgn="base">
              <a:spcBef>
                <a:spcPct val="0"/>
              </a:spcBef>
              <a:spcAft>
                <a:spcPct val="0"/>
              </a:spcAft>
              <a:defRPr>
                <a:solidFill>
                  <a:schemeClr val="tx1"/>
                </a:solidFill>
                <a:latin typeface="Calibri" pitchFamily="34" charset="0"/>
              </a:defRPr>
            </a:lvl7pPr>
            <a:lvl8pPr marL="3623767" indent="-241584" fontAlgn="base">
              <a:spcBef>
                <a:spcPct val="0"/>
              </a:spcBef>
              <a:spcAft>
                <a:spcPct val="0"/>
              </a:spcAft>
              <a:defRPr>
                <a:solidFill>
                  <a:schemeClr val="tx1"/>
                </a:solidFill>
                <a:latin typeface="Calibri" pitchFamily="34" charset="0"/>
              </a:defRPr>
            </a:lvl8pPr>
            <a:lvl9pPr marL="4106936" indent="-241584"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1543DAE-BC69-477C-ADF3-990398751C36}" type="slidenum">
              <a:rPr lang="nl-NL"/>
              <a:pPr fontAlgn="base">
                <a:spcBef>
                  <a:spcPct val="0"/>
                </a:spcBef>
                <a:spcAft>
                  <a:spcPct val="0"/>
                </a:spcAft>
              </a:pPr>
              <a:t>85</a:t>
            </a:fld>
            <a:endParaRPr lang="nl-NL"/>
          </a:p>
        </p:txBody>
      </p:sp>
    </p:spTree>
    <p:extLst>
      <p:ext uri="{BB962C8B-B14F-4D97-AF65-F5344CB8AC3E}">
        <p14:creationId xmlns:p14="http://schemas.microsoft.com/office/powerpoint/2010/main" val="11128629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p>
        </p:txBody>
      </p:sp>
      <p:sp>
        <p:nvSpPr>
          <p:cNvPr id="17412"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150" indent="-301981">
              <a:defRPr>
                <a:solidFill>
                  <a:schemeClr val="tx1"/>
                </a:solidFill>
                <a:latin typeface="Calibri" pitchFamily="34" charset="0"/>
              </a:defRPr>
            </a:lvl2pPr>
            <a:lvl3pPr marL="1207922" indent="-241584">
              <a:defRPr>
                <a:solidFill>
                  <a:schemeClr val="tx1"/>
                </a:solidFill>
                <a:latin typeface="Calibri" pitchFamily="34" charset="0"/>
              </a:defRPr>
            </a:lvl3pPr>
            <a:lvl4pPr marL="1691091" indent="-241584">
              <a:defRPr>
                <a:solidFill>
                  <a:schemeClr val="tx1"/>
                </a:solidFill>
                <a:latin typeface="Calibri" pitchFamily="34" charset="0"/>
              </a:defRPr>
            </a:lvl4pPr>
            <a:lvl5pPr marL="2174260" indent="-241584">
              <a:defRPr>
                <a:solidFill>
                  <a:schemeClr val="tx1"/>
                </a:solidFill>
                <a:latin typeface="Calibri" pitchFamily="34" charset="0"/>
              </a:defRPr>
            </a:lvl5pPr>
            <a:lvl6pPr marL="2657429" indent="-241584" fontAlgn="base">
              <a:spcBef>
                <a:spcPct val="0"/>
              </a:spcBef>
              <a:spcAft>
                <a:spcPct val="0"/>
              </a:spcAft>
              <a:defRPr>
                <a:solidFill>
                  <a:schemeClr val="tx1"/>
                </a:solidFill>
                <a:latin typeface="Calibri" pitchFamily="34" charset="0"/>
              </a:defRPr>
            </a:lvl6pPr>
            <a:lvl7pPr marL="3140598" indent="-241584" fontAlgn="base">
              <a:spcBef>
                <a:spcPct val="0"/>
              </a:spcBef>
              <a:spcAft>
                <a:spcPct val="0"/>
              </a:spcAft>
              <a:defRPr>
                <a:solidFill>
                  <a:schemeClr val="tx1"/>
                </a:solidFill>
                <a:latin typeface="Calibri" pitchFamily="34" charset="0"/>
              </a:defRPr>
            </a:lvl7pPr>
            <a:lvl8pPr marL="3623767" indent="-241584" fontAlgn="base">
              <a:spcBef>
                <a:spcPct val="0"/>
              </a:spcBef>
              <a:spcAft>
                <a:spcPct val="0"/>
              </a:spcAft>
              <a:defRPr>
                <a:solidFill>
                  <a:schemeClr val="tx1"/>
                </a:solidFill>
                <a:latin typeface="Calibri" pitchFamily="34" charset="0"/>
              </a:defRPr>
            </a:lvl8pPr>
            <a:lvl9pPr marL="4106936" indent="-241584"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1543DAE-BC69-477C-ADF3-990398751C36}" type="slidenum">
              <a:rPr lang="nl-NL"/>
              <a:pPr fontAlgn="base">
                <a:spcBef>
                  <a:spcPct val="0"/>
                </a:spcBef>
                <a:spcAft>
                  <a:spcPct val="0"/>
                </a:spcAft>
              </a:pPr>
              <a:t>86</a:t>
            </a:fld>
            <a:endParaRPr lang="nl-NL"/>
          </a:p>
        </p:txBody>
      </p:sp>
    </p:spTree>
    <p:extLst>
      <p:ext uri="{BB962C8B-B14F-4D97-AF65-F5344CB8AC3E}">
        <p14:creationId xmlns:p14="http://schemas.microsoft.com/office/powerpoint/2010/main" val="8312919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70000" lnSpcReduction="20000"/>
          </a:bodyPr>
          <a:lstStyle/>
          <a:p>
            <a:r>
              <a:rPr lang="nl-NL" sz="5500" b="1" dirty="0">
                <a:solidFill>
                  <a:schemeClr val="bg1"/>
                </a:solidFill>
              </a:rPr>
              <a:t>Denk aan hartfalen</a:t>
            </a:r>
          </a:p>
          <a:p>
            <a:r>
              <a:rPr lang="nl-NL" sz="5500" b="1" dirty="0">
                <a:solidFill>
                  <a:schemeClr val="bg1"/>
                </a:solidFill>
              </a:rPr>
              <a:t>Eerst bepalen </a:t>
            </a:r>
            <a:r>
              <a:rPr lang="nl-NL" sz="5500" b="1" dirty="0" err="1">
                <a:solidFill>
                  <a:schemeClr val="bg1"/>
                </a:solidFill>
              </a:rPr>
              <a:t>NT-proBNP</a:t>
            </a:r>
            <a:r>
              <a:rPr lang="nl-NL" sz="5500" b="1" dirty="0">
                <a:solidFill>
                  <a:schemeClr val="bg1"/>
                </a:solidFill>
              </a:rPr>
              <a:t> en ECG</a:t>
            </a:r>
          </a:p>
          <a:p>
            <a:r>
              <a:rPr lang="nl-NL" sz="5500" b="1" dirty="0">
                <a:solidFill>
                  <a:schemeClr val="bg1"/>
                </a:solidFill>
              </a:rPr>
              <a:t>Optimale controle en behandeling HF patiënten</a:t>
            </a:r>
          </a:p>
          <a:p>
            <a:r>
              <a:rPr lang="nl-NL" sz="5500" b="1" dirty="0">
                <a:solidFill>
                  <a:schemeClr val="bg1"/>
                </a:solidFill>
              </a:rPr>
              <a:t>Samenwerking 1</a:t>
            </a:r>
            <a:r>
              <a:rPr lang="nl-NL" sz="5500" b="1" baseline="30000" dirty="0">
                <a:solidFill>
                  <a:schemeClr val="bg1"/>
                </a:solidFill>
              </a:rPr>
              <a:t>e</a:t>
            </a:r>
            <a:r>
              <a:rPr lang="nl-NL" sz="5500" b="1" dirty="0">
                <a:solidFill>
                  <a:schemeClr val="bg1"/>
                </a:solidFill>
              </a:rPr>
              <a:t>-2</a:t>
            </a:r>
            <a:r>
              <a:rPr lang="nl-NL" sz="5500" b="1" baseline="30000" dirty="0">
                <a:solidFill>
                  <a:schemeClr val="bg1"/>
                </a:solidFill>
              </a:rPr>
              <a:t>e</a:t>
            </a:r>
            <a:r>
              <a:rPr lang="nl-NL" sz="5500" b="1" dirty="0">
                <a:solidFill>
                  <a:schemeClr val="bg1"/>
                </a:solidFill>
              </a:rPr>
              <a:t> lijn, </a:t>
            </a:r>
          </a:p>
          <a:p>
            <a:pPr lvl="1"/>
            <a:r>
              <a:rPr lang="nl-NL" sz="5500" b="1" dirty="0">
                <a:solidFill>
                  <a:schemeClr val="bg1"/>
                </a:solidFill>
              </a:rPr>
              <a:t>wie doet mee?</a:t>
            </a:r>
          </a:p>
          <a:p>
            <a:endParaRPr lang="nl-NL" dirty="0"/>
          </a:p>
        </p:txBody>
      </p:sp>
      <p:sp>
        <p:nvSpPr>
          <p:cNvPr id="4" name="Tijdelijke aanduiding voor dianummer 3"/>
          <p:cNvSpPr>
            <a:spLocks noGrp="1"/>
          </p:cNvSpPr>
          <p:nvPr>
            <p:ph type="sldNum" sz="quarter" idx="10"/>
          </p:nvPr>
        </p:nvSpPr>
        <p:spPr/>
        <p:txBody>
          <a:bodyPr/>
          <a:lstStyle/>
          <a:p>
            <a:fld id="{BE82B234-A5BB-4455-93FB-FF6D70A0E27F}" type="slidenum">
              <a:rPr lang="nl-NL" smtClean="0"/>
              <a:pPr/>
              <a:t>87</a:t>
            </a:fld>
            <a:endParaRPr lang="nl-NL"/>
          </a:p>
        </p:txBody>
      </p:sp>
    </p:spTree>
    <p:extLst>
      <p:ext uri="{BB962C8B-B14F-4D97-AF65-F5344CB8AC3E}">
        <p14:creationId xmlns:p14="http://schemas.microsoft.com/office/powerpoint/2010/main" val="240523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txBox="1">
            <a:spLocks noGrp="1"/>
          </p:cNvSpPr>
          <p:nvPr>
            <p:ph type="body" idx="1"/>
          </p:nvPr>
        </p:nvSpPr>
        <p:spPr>
          <a:xfrm>
            <a:off x="688976" y="4760397"/>
            <a:ext cx="5511799" cy="4509850"/>
          </a:xfrm>
          <a:prstGeom prst="rect">
            <a:avLst/>
          </a:prstGeom>
        </p:spPr>
        <p:txBody>
          <a:bodyPr lIns="96618" tIns="96618" rIns="96618" bIns="96618" anchor="t" anchorCtr="0">
            <a:noAutofit/>
          </a:bodyPr>
          <a:lstStyle/>
          <a:p>
            <a:pPr>
              <a:spcBef>
                <a:spcPts val="0"/>
              </a:spcBef>
            </a:pPr>
            <a:endParaRPr/>
          </a:p>
        </p:txBody>
      </p:sp>
      <p:sp>
        <p:nvSpPr>
          <p:cNvPr id="81" name="Shape 81"/>
          <p:cNvSpPr>
            <a:spLocks noGrp="1" noRot="1" noChangeAspect="1"/>
          </p:cNvSpPr>
          <p:nvPr>
            <p:ph type="sldImg" idx="2"/>
          </p:nvPr>
        </p:nvSpPr>
        <p:spPr>
          <a:xfrm>
            <a:off x="939800" y="750888"/>
            <a:ext cx="5010150" cy="37592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05484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p>
        </p:txBody>
      </p:sp>
      <p:sp>
        <p:nvSpPr>
          <p:cNvPr id="17412"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150" indent="-301981">
              <a:defRPr>
                <a:solidFill>
                  <a:schemeClr val="tx1"/>
                </a:solidFill>
                <a:latin typeface="Calibri" pitchFamily="34" charset="0"/>
              </a:defRPr>
            </a:lvl2pPr>
            <a:lvl3pPr marL="1207922" indent="-241584">
              <a:defRPr>
                <a:solidFill>
                  <a:schemeClr val="tx1"/>
                </a:solidFill>
                <a:latin typeface="Calibri" pitchFamily="34" charset="0"/>
              </a:defRPr>
            </a:lvl3pPr>
            <a:lvl4pPr marL="1691091" indent="-241584">
              <a:defRPr>
                <a:solidFill>
                  <a:schemeClr val="tx1"/>
                </a:solidFill>
                <a:latin typeface="Calibri" pitchFamily="34" charset="0"/>
              </a:defRPr>
            </a:lvl4pPr>
            <a:lvl5pPr marL="2174260" indent="-241584">
              <a:defRPr>
                <a:solidFill>
                  <a:schemeClr val="tx1"/>
                </a:solidFill>
                <a:latin typeface="Calibri" pitchFamily="34" charset="0"/>
              </a:defRPr>
            </a:lvl5pPr>
            <a:lvl6pPr marL="2657429" indent="-241584" fontAlgn="base">
              <a:spcBef>
                <a:spcPct val="0"/>
              </a:spcBef>
              <a:spcAft>
                <a:spcPct val="0"/>
              </a:spcAft>
              <a:defRPr>
                <a:solidFill>
                  <a:schemeClr val="tx1"/>
                </a:solidFill>
                <a:latin typeface="Calibri" pitchFamily="34" charset="0"/>
              </a:defRPr>
            </a:lvl6pPr>
            <a:lvl7pPr marL="3140598" indent="-241584" fontAlgn="base">
              <a:spcBef>
                <a:spcPct val="0"/>
              </a:spcBef>
              <a:spcAft>
                <a:spcPct val="0"/>
              </a:spcAft>
              <a:defRPr>
                <a:solidFill>
                  <a:schemeClr val="tx1"/>
                </a:solidFill>
                <a:latin typeface="Calibri" pitchFamily="34" charset="0"/>
              </a:defRPr>
            </a:lvl7pPr>
            <a:lvl8pPr marL="3623767" indent="-241584" fontAlgn="base">
              <a:spcBef>
                <a:spcPct val="0"/>
              </a:spcBef>
              <a:spcAft>
                <a:spcPct val="0"/>
              </a:spcAft>
              <a:defRPr>
                <a:solidFill>
                  <a:schemeClr val="tx1"/>
                </a:solidFill>
                <a:latin typeface="Calibri" pitchFamily="34" charset="0"/>
              </a:defRPr>
            </a:lvl8pPr>
            <a:lvl9pPr marL="4106936" indent="-241584"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1543DAE-BC69-477C-ADF3-990398751C36}" type="slidenum">
              <a:rPr lang="nl-NL"/>
              <a:pPr fontAlgn="base">
                <a:spcBef>
                  <a:spcPct val="0"/>
                </a:spcBef>
                <a:spcAft>
                  <a:spcPct val="0"/>
                </a:spcAft>
              </a:pPr>
              <a:t>10</a:t>
            </a:fld>
            <a:endParaRPr lang="nl-NL"/>
          </a:p>
        </p:txBody>
      </p:sp>
    </p:spTree>
    <p:extLst>
      <p:ext uri="{BB962C8B-B14F-4D97-AF65-F5344CB8AC3E}">
        <p14:creationId xmlns:p14="http://schemas.microsoft.com/office/powerpoint/2010/main" val="764231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l-NL" dirty="0" err="1"/>
              <a:t>Obv</a:t>
            </a:r>
            <a:r>
              <a:rPr lang="nl-NL" dirty="0"/>
              <a:t> nationaal kompas</a:t>
            </a:r>
            <a:r>
              <a:rPr lang="nl-NL" baseline="0" dirty="0"/>
              <a:t> 141600 </a:t>
            </a:r>
            <a:r>
              <a:rPr lang="nl-NL" baseline="0" dirty="0" err="1"/>
              <a:t>harfalers</a:t>
            </a:r>
            <a:r>
              <a:rPr lang="nl-NL" baseline="0" dirty="0"/>
              <a:t> op 16.8 </a:t>
            </a:r>
            <a:r>
              <a:rPr lang="nl-NL" baseline="0" dirty="0" err="1"/>
              <a:t>mln</a:t>
            </a:r>
            <a:r>
              <a:rPr lang="nl-NL" baseline="0" dirty="0"/>
              <a:t> mensen= 0.84%. RCH 0.58%. Ongeveer nog 900 mensen op te sporen in regio Tilburg.</a:t>
            </a:r>
            <a:endParaRPr lang="nl-NL" dirty="0"/>
          </a:p>
        </p:txBody>
      </p:sp>
      <p:sp>
        <p:nvSpPr>
          <p:cNvPr id="17412"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150" indent="-301981">
              <a:defRPr>
                <a:solidFill>
                  <a:schemeClr val="tx1"/>
                </a:solidFill>
                <a:latin typeface="Calibri" pitchFamily="34" charset="0"/>
              </a:defRPr>
            </a:lvl2pPr>
            <a:lvl3pPr marL="1207922" indent="-241584">
              <a:defRPr>
                <a:solidFill>
                  <a:schemeClr val="tx1"/>
                </a:solidFill>
                <a:latin typeface="Calibri" pitchFamily="34" charset="0"/>
              </a:defRPr>
            </a:lvl3pPr>
            <a:lvl4pPr marL="1691091" indent="-241584">
              <a:defRPr>
                <a:solidFill>
                  <a:schemeClr val="tx1"/>
                </a:solidFill>
                <a:latin typeface="Calibri" pitchFamily="34" charset="0"/>
              </a:defRPr>
            </a:lvl4pPr>
            <a:lvl5pPr marL="2174260" indent="-241584">
              <a:defRPr>
                <a:solidFill>
                  <a:schemeClr val="tx1"/>
                </a:solidFill>
                <a:latin typeface="Calibri" pitchFamily="34" charset="0"/>
              </a:defRPr>
            </a:lvl5pPr>
            <a:lvl6pPr marL="2657429" indent="-241584" fontAlgn="base">
              <a:spcBef>
                <a:spcPct val="0"/>
              </a:spcBef>
              <a:spcAft>
                <a:spcPct val="0"/>
              </a:spcAft>
              <a:defRPr>
                <a:solidFill>
                  <a:schemeClr val="tx1"/>
                </a:solidFill>
                <a:latin typeface="Calibri" pitchFamily="34" charset="0"/>
              </a:defRPr>
            </a:lvl6pPr>
            <a:lvl7pPr marL="3140598" indent="-241584" fontAlgn="base">
              <a:spcBef>
                <a:spcPct val="0"/>
              </a:spcBef>
              <a:spcAft>
                <a:spcPct val="0"/>
              </a:spcAft>
              <a:defRPr>
                <a:solidFill>
                  <a:schemeClr val="tx1"/>
                </a:solidFill>
                <a:latin typeface="Calibri" pitchFamily="34" charset="0"/>
              </a:defRPr>
            </a:lvl7pPr>
            <a:lvl8pPr marL="3623767" indent="-241584" fontAlgn="base">
              <a:spcBef>
                <a:spcPct val="0"/>
              </a:spcBef>
              <a:spcAft>
                <a:spcPct val="0"/>
              </a:spcAft>
              <a:defRPr>
                <a:solidFill>
                  <a:schemeClr val="tx1"/>
                </a:solidFill>
                <a:latin typeface="Calibri" pitchFamily="34" charset="0"/>
              </a:defRPr>
            </a:lvl8pPr>
            <a:lvl9pPr marL="4106936" indent="-241584"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1543DAE-BC69-477C-ADF3-990398751C36}" type="slidenum">
              <a:rPr lang="nl-NL"/>
              <a:pPr fontAlgn="base">
                <a:spcBef>
                  <a:spcPct val="0"/>
                </a:spcBef>
                <a:spcAft>
                  <a:spcPct val="0"/>
                </a:spcAft>
              </a:pPr>
              <a:t>11</a:t>
            </a:fld>
            <a:endParaRPr lang="nl-NL"/>
          </a:p>
        </p:txBody>
      </p:sp>
    </p:spTree>
    <p:extLst>
      <p:ext uri="{BB962C8B-B14F-4D97-AF65-F5344CB8AC3E}">
        <p14:creationId xmlns:p14="http://schemas.microsoft.com/office/powerpoint/2010/main" val="2160103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9F1F7A27-2CF0-49A2-BF6E-8FCAF2ADE70B}" type="slidenum">
              <a:rPr lang="nl-NL" smtClean="0"/>
              <a:pPr>
                <a:defRPr/>
              </a:pPr>
              <a:t>13</a:t>
            </a:fld>
            <a:endParaRPr lang="nl-NL"/>
          </a:p>
        </p:txBody>
      </p:sp>
    </p:spTree>
    <p:extLst>
      <p:ext uri="{BB962C8B-B14F-4D97-AF65-F5344CB8AC3E}">
        <p14:creationId xmlns:p14="http://schemas.microsoft.com/office/powerpoint/2010/main" val="1400129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A1F064CE-FC02-4835-9070-064BF562F2DC}" type="slidenum">
              <a:rPr lang="en-US" smtClean="0"/>
              <a:pPr>
                <a:defRPr/>
              </a:pPr>
              <a:t>15</a:t>
            </a:fld>
            <a:endParaRPr lang="en-US"/>
          </a:p>
        </p:txBody>
      </p:sp>
    </p:spTree>
    <p:extLst>
      <p:ext uri="{BB962C8B-B14F-4D97-AF65-F5344CB8AC3E}">
        <p14:creationId xmlns:p14="http://schemas.microsoft.com/office/powerpoint/2010/main" val="28312203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 midd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de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
        <p:nvSpPr>
          <p:cNvPr id="6" name="Slide Number Placeholder 5"/>
          <p:cNvSpPr>
            <a:spLocks noGrp="1"/>
          </p:cNvSpPr>
          <p:nvPr>
            <p:ph type="sldNum" sz="quarter" idx="12"/>
          </p:nvPr>
        </p:nvSpPr>
        <p:spPr/>
        <p:txBody>
          <a:bodyPr/>
          <a:lstStyle/>
          <a:p>
            <a:fld id="{D89FD60B-2354-4AA7-8BA8-BCF391DE22DF}" type="slidenum">
              <a:rPr lang="nl-NL" smtClean="0"/>
              <a:t>‹nr.›</a:t>
            </a:fld>
            <a:endParaRPr lang="nl-NL"/>
          </a:p>
        </p:txBody>
      </p:sp>
    </p:spTree>
    <p:extLst>
      <p:ext uri="{BB962C8B-B14F-4D97-AF65-F5344CB8AC3E}">
        <p14:creationId xmlns:p14="http://schemas.microsoft.com/office/powerpoint/2010/main" val="563836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6" name="Slide Number Placeholder 5"/>
          <p:cNvSpPr>
            <a:spLocks noGrp="1"/>
          </p:cNvSpPr>
          <p:nvPr>
            <p:ph type="sldNum" sz="quarter" idx="12"/>
          </p:nvPr>
        </p:nvSpPr>
        <p:spPr/>
        <p:txBody>
          <a:bodyPr/>
          <a:lstStyle/>
          <a:p>
            <a:fld id="{D89FD60B-2354-4AA7-8BA8-BCF391DE22DF}" type="slidenum">
              <a:rPr lang="nl-NL" smtClean="0"/>
              <a:t>‹nr.›</a:t>
            </a:fld>
            <a:endParaRPr lang="nl-NL"/>
          </a:p>
        </p:txBody>
      </p:sp>
    </p:spTree>
    <p:extLst>
      <p:ext uri="{BB962C8B-B14F-4D97-AF65-F5344CB8AC3E}">
        <p14:creationId xmlns:p14="http://schemas.microsoft.com/office/powerpoint/2010/main" val="2059238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6" name="Slide Number Placeholder 5"/>
          <p:cNvSpPr>
            <a:spLocks noGrp="1"/>
          </p:cNvSpPr>
          <p:nvPr>
            <p:ph type="sldNum" sz="quarter" idx="12"/>
          </p:nvPr>
        </p:nvSpPr>
        <p:spPr/>
        <p:txBody>
          <a:bodyPr/>
          <a:lstStyle/>
          <a:p>
            <a:fld id="{D89FD60B-2354-4AA7-8BA8-BCF391DE22DF}" type="slidenum">
              <a:rPr lang="nl-NL" smtClean="0"/>
              <a:t>‹nr.›</a:t>
            </a:fld>
            <a:endParaRPr lang="nl-NL"/>
          </a:p>
        </p:txBody>
      </p:sp>
    </p:spTree>
    <p:extLst>
      <p:ext uri="{BB962C8B-B14F-4D97-AF65-F5344CB8AC3E}">
        <p14:creationId xmlns:p14="http://schemas.microsoft.com/office/powerpoint/2010/main" val="426062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el on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de stijl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6" name="Slide Number Placeholder 5"/>
          <p:cNvSpPr>
            <a:spLocks noGrp="1"/>
          </p:cNvSpPr>
          <p:nvPr>
            <p:ph type="sldNum" sz="quarter" idx="12"/>
          </p:nvPr>
        </p:nvSpPr>
        <p:spPr/>
        <p:txBody>
          <a:bodyPr/>
          <a:lstStyle/>
          <a:p>
            <a:fld id="{D89FD60B-2354-4AA7-8BA8-BCF391DE22DF}" type="slidenum">
              <a:rPr lang="nl-NL" smtClean="0"/>
              <a:t>‹nr.›</a:t>
            </a:fld>
            <a:endParaRPr lang="nl-NL"/>
          </a:p>
        </p:txBody>
      </p:sp>
    </p:spTree>
    <p:extLst>
      <p:ext uri="{BB962C8B-B14F-4D97-AF65-F5344CB8AC3E}">
        <p14:creationId xmlns:p14="http://schemas.microsoft.com/office/powerpoint/2010/main" val="3421935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el bov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5" name="Slide Number Placeholder 4"/>
          <p:cNvSpPr>
            <a:spLocks noGrp="1"/>
          </p:cNvSpPr>
          <p:nvPr>
            <p:ph type="sldNum" sz="quarter" idx="12"/>
          </p:nvPr>
        </p:nvSpPr>
        <p:spPr/>
        <p:txBody>
          <a:bodyPr/>
          <a:lstStyle/>
          <a:p>
            <a:fld id="{D89FD60B-2354-4AA7-8BA8-BCF391DE22DF}" type="slidenum">
              <a:rPr lang="nl-NL" smtClean="0"/>
              <a:t>‹nr.›</a:t>
            </a:fld>
            <a:endParaRPr lang="nl-NL"/>
          </a:p>
        </p:txBody>
      </p:sp>
    </p:spTree>
    <p:extLst>
      <p:ext uri="{BB962C8B-B14F-4D97-AF65-F5344CB8AC3E}">
        <p14:creationId xmlns:p14="http://schemas.microsoft.com/office/powerpoint/2010/main" val="3631583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Enkele 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6" name="Slide Number Placeholder 5"/>
          <p:cNvSpPr>
            <a:spLocks noGrp="1"/>
          </p:cNvSpPr>
          <p:nvPr>
            <p:ph type="sldNum" sz="quarter" idx="12"/>
          </p:nvPr>
        </p:nvSpPr>
        <p:spPr/>
        <p:txBody>
          <a:bodyPr/>
          <a:lstStyle/>
          <a:p>
            <a:fld id="{D89FD60B-2354-4AA7-8BA8-BCF391DE22DF}" type="slidenum">
              <a:rPr lang="nl-NL" smtClean="0"/>
              <a:t>‹nr.›</a:t>
            </a:fld>
            <a:endParaRPr lang="nl-NL"/>
          </a:p>
        </p:txBody>
      </p:sp>
    </p:spTree>
    <p:extLst>
      <p:ext uri="{BB962C8B-B14F-4D97-AF65-F5344CB8AC3E}">
        <p14:creationId xmlns:p14="http://schemas.microsoft.com/office/powerpoint/2010/main" val="1884643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ee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Slide Number Placeholder 6"/>
          <p:cNvSpPr>
            <a:spLocks noGrp="1"/>
          </p:cNvSpPr>
          <p:nvPr>
            <p:ph type="sldNum" sz="quarter" idx="12"/>
          </p:nvPr>
        </p:nvSpPr>
        <p:spPr/>
        <p:txBody>
          <a:bodyPr/>
          <a:lstStyle/>
          <a:p>
            <a:fld id="{D89FD60B-2354-4AA7-8BA8-BCF391DE22DF}" type="slidenum">
              <a:rPr lang="nl-NL" smtClean="0"/>
              <a:t>‹nr.›</a:t>
            </a:fld>
            <a:endParaRPr lang="nl-NL"/>
          </a:p>
        </p:txBody>
      </p:sp>
    </p:spTree>
    <p:extLst>
      <p:ext uri="{BB962C8B-B14F-4D97-AF65-F5344CB8AC3E}">
        <p14:creationId xmlns:p14="http://schemas.microsoft.com/office/powerpoint/2010/main" val="3348740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Twee kolommen variant 2">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de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solidFill>
                  <a:srgbClr val="85AC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629842" y="2505075"/>
            <a:ext cx="3868340"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solidFill>
                  <a:srgbClr val="85AC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4629150" y="2505075"/>
            <a:ext cx="3887391"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9" name="Slide Number Placeholder 8"/>
          <p:cNvSpPr>
            <a:spLocks noGrp="1"/>
          </p:cNvSpPr>
          <p:nvPr>
            <p:ph type="sldNum" sz="quarter" idx="12"/>
          </p:nvPr>
        </p:nvSpPr>
        <p:spPr/>
        <p:txBody>
          <a:bodyPr/>
          <a:lstStyle/>
          <a:p>
            <a:fld id="{D89FD60B-2354-4AA7-8BA8-BCF391DE22DF}" type="slidenum">
              <a:rPr lang="nl-NL" smtClean="0"/>
              <a:t>‹nr.›</a:t>
            </a:fld>
            <a:endParaRPr lang="nl-NL"/>
          </a:p>
        </p:txBody>
      </p:sp>
    </p:spTree>
    <p:extLst>
      <p:ext uri="{BB962C8B-B14F-4D97-AF65-F5344CB8AC3E}">
        <p14:creationId xmlns:p14="http://schemas.microsoft.com/office/powerpoint/2010/main" val="3849341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89FD60B-2354-4AA7-8BA8-BCF391DE22DF}" type="slidenum">
              <a:rPr lang="nl-NL" smtClean="0"/>
              <a:t>‹nr.›</a:t>
            </a:fld>
            <a:endParaRPr lang="nl-NL"/>
          </a:p>
        </p:txBody>
      </p:sp>
    </p:spTree>
    <p:extLst>
      <p:ext uri="{BB962C8B-B14F-4D97-AF65-F5344CB8AC3E}">
        <p14:creationId xmlns:p14="http://schemas.microsoft.com/office/powerpoint/2010/main" val="3747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de stijl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7" name="Slide Number Placeholder 6"/>
          <p:cNvSpPr>
            <a:spLocks noGrp="1"/>
          </p:cNvSpPr>
          <p:nvPr>
            <p:ph type="sldNum" sz="quarter" idx="12"/>
          </p:nvPr>
        </p:nvSpPr>
        <p:spPr/>
        <p:txBody>
          <a:bodyPr/>
          <a:lstStyle/>
          <a:p>
            <a:fld id="{D89FD60B-2354-4AA7-8BA8-BCF391DE22DF}" type="slidenum">
              <a:rPr lang="nl-NL" smtClean="0"/>
              <a:t>‹nr.›</a:t>
            </a:fld>
            <a:endParaRPr lang="nl-NL"/>
          </a:p>
        </p:txBody>
      </p:sp>
    </p:spTree>
    <p:extLst>
      <p:ext uri="{BB962C8B-B14F-4D97-AF65-F5344CB8AC3E}">
        <p14:creationId xmlns:p14="http://schemas.microsoft.com/office/powerpoint/2010/main" val="2812750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de stijl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7" name="Slide Number Placeholder 6"/>
          <p:cNvSpPr>
            <a:spLocks noGrp="1"/>
          </p:cNvSpPr>
          <p:nvPr>
            <p:ph type="sldNum" sz="quarter" idx="12"/>
          </p:nvPr>
        </p:nvSpPr>
        <p:spPr/>
        <p:txBody>
          <a:bodyPr/>
          <a:lstStyle/>
          <a:p>
            <a:fld id="{D89FD60B-2354-4AA7-8BA8-BCF391DE22DF}" type="slidenum">
              <a:rPr lang="nl-NL" smtClean="0"/>
              <a:t>‹nr.›</a:t>
            </a:fld>
            <a:endParaRPr lang="nl-NL"/>
          </a:p>
        </p:txBody>
      </p:sp>
    </p:spTree>
    <p:extLst>
      <p:ext uri="{BB962C8B-B14F-4D97-AF65-F5344CB8AC3E}">
        <p14:creationId xmlns:p14="http://schemas.microsoft.com/office/powerpoint/2010/main" val="3702102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dirty="0"/>
              <a:t>Klik om de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9FD60B-2354-4AA7-8BA8-BCF391DE22DF}" type="slidenum">
              <a:rPr lang="nl-NL" smtClean="0"/>
              <a:t>‹nr.›</a:t>
            </a:fld>
            <a:endParaRPr lang="nl-NL" dirty="0"/>
          </a:p>
        </p:txBody>
      </p:sp>
    </p:spTree>
    <p:extLst>
      <p:ext uri="{BB962C8B-B14F-4D97-AF65-F5344CB8AC3E}">
        <p14:creationId xmlns:p14="http://schemas.microsoft.com/office/powerpoint/2010/main" val="1638866599"/>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6" r:id="rId3"/>
    <p:sldLayoutId id="2147483662" r:id="rId4"/>
    <p:sldLayoutId id="2147483664" r:id="rId5"/>
    <p:sldLayoutId id="2147483665"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rgbClr val="007632"/>
          </a:solidFill>
          <a:latin typeface="Rajdhani Bold" panose="02000000000000000000" pitchFamily="2" charset="0"/>
          <a:ea typeface="+mj-ea"/>
          <a:cs typeface="Rajdhani Bold" panose="02000000000000000000" pitchFamily="2" charset="0"/>
        </a:defRPr>
      </a:lvl1pPr>
    </p:titleStyle>
    <p:bodyStyle>
      <a:lvl1pPr marL="228600" indent="-228600" algn="l" defTabSz="914400" rtl="0" eaLnBrk="1" latinLnBrk="0" hangingPunct="1">
        <a:lnSpc>
          <a:spcPct val="90000"/>
        </a:lnSpc>
        <a:spcBef>
          <a:spcPts val="1000"/>
        </a:spcBef>
        <a:buClr>
          <a:srgbClr val="85AC1C"/>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85AC1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85AC1C"/>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85AC1C"/>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85AC1C"/>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hyperlink" Target="https://www.google.nl/url?sa=i&amp;rct=j&amp;q=&amp;esrc=s&amp;source=images&amp;cd=&amp;cad=rja&amp;uact=8&amp;ved=0CAcQjRxqFQoTCJybp8yUg8kCFUGCDwodJkUClQ&amp;url=http://body-disease.com/congestive-heart-failure/&amp;bvm=bv.106923889,d.bGg&amp;psig=AFQjCNEZPi_rITae29Ydtox85vHkpd4nnw&amp;ust=1447152180376216"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8.gif"/><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kchl.nl/"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video" Target="file:///\\NASLTJK\homes\admin\CloudStation\Documenten\1%20Leonie\kaderarts\presentaties\RCH\Sandwich%202015\normaal%204%20CV.avi" TargetMode="Externa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8.png"/><Relationship Id="rId2" Type="http://schemas.openxmlformats.org/officeDocument/2006/relationships/video" Target="file:///\\NASLTJK\homes\admin\CloudStation\Documenten\1%20Leonie\kaderarts\presentaties\RCH\Sandwich%202015\ef%2017%20_%20(met%20ICD)%202%20kamer%208023539%20met%20trombus%20in%20apex.avi" TargetMode="External"/><Relationship Id="rId1" Type="http://schemas.openxmlformats.org/officeDocument/2006/relationships/vmlDrawing" Target="../drawings/vmlDrawing1.vml"/><Relationship Id="rId6" Type="http://schemas.openxmlformats.org/officeDocument/2006/relationships/image" Target="../media/image27.wmf"/><Relationship Id="rId5" Type="http://schemas.openxmlformats.org/officeDocument/2006/relationships/oleObject" Target="../embeddings/oleObject1.bin"/><Relationship Id="rId4"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video" Target="file:///\\NASLTJK\homes\admin\CloudStation\Documenten\1%20Leonie\kaderarts\presentaties\RCH\Sandwich%202015\sijnesael%20voor%20biv%20PM%204%20kamer,%20lage%20EF,%20lichte%20shuffle%20IVS.avi" TargetMode="Externa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video" Target="file:///\\NASLTJK\homes\admin\CloudStation\Documenten\1%20Leonie\kaderarts\presentaties\RCH\Sandwich%202015\sijnesael%20na%20biv%20PM%204%20kamer.avi" TargetMode="Externa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video" Target="file:///\\NASLTJK\homes\admin\CloudStation\Documenten\1%20Leonie\kaderarts\presentaties\RCH\Sandwich%202015\sijnesael%20na%20biv%20PM%204%20kamer%20bij%20stilzetten%20biv%20Pm%20eigen%20ritme%20met%20shuffle.avi" TargetMode="Externa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8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8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122363"/>
            <a:ext cx="7772400" cy="1351014"/>
          </a:xfrm>
        </p:spPr>
        <p:txBody>
          <a:bodyPr/>
          <a:lstStyle/>
          <a:p>
            <a:r>
              <a:rPr lang="en-US" dirty="0"/>
              <a:t>HARTFALEN</a:t>
            </a:r>
          </a:p>
        </p:txBody>
      </p:sp>
      <p:sp>
        <p:nvSpPr>
          <p:cNvPr id="3" name="Ondertitel 2"/>
          <p:cNvSpPr>
            <a:spLocks noGrp="1"/>
          </p:cNvSpPr>
          <p:nvPr>
            <p:ph type="subTitle" idx="1"/>
          </p:nvPr>
        </p:nvSpPr>
        <p:spPr>
          <a:xfrm>
            <a:off x="1133168" y="3739690"/>
            <a:ext cx="7637206" cy="2022014"/>
          </a:xfrm>
        </p:spPr>
        <p:txBody>
          <a:bodyPr>
            <a:normAutofit fontScale="92500" lnSpcReduction="10000"/>
          </a:bodyPr>
          <a:lstStyle/>
          <a:p>
            <a:pPr algn="l">
              <a:lnSpc>
                <a:spcPct val="100000"/>
              </a:lnSpc>
              <a:spcBef>
                <a:spcPts val="600"/>
              </a:spcBef>
            </a:pPr>
            <a:r>
              <a:rPr lang="en-US" dirty="0"/>
              <a:t>Dr. B.M. Szabó, </a:t>
            </a:r>
            <a:r>
              <a:rPr lang="en-US" dirty="0" err="1"/>
              <a:t>cardioloog</a:t>
            </a:r>
            <a:endParaRPr lang="en-US" dirty="0"/>
          </a:p>
          <a:p>
            <a:pPr algn="l">
              <a:lnSpc>
                <a:spcPct val="100000"/>
              </a:lnSpc>
              <a:spcBef>
                <a:spcPts val="600"/>
              </a:spcBef>
            </a:pPr>
            <a:r>
              <a:rPr lang="en-US" dirty="0"/>
              <a:t>Drs. L.E. Tromp, </a:t>
            </a:r>
            <a:r>
              <a:rPr lang="en-US" dirty="0" err="1"/>
              <a:t>huisarts</a:t>
            </a:r>
            <a:r>
              <a:rPr lang="en-US" dirty="0"/>
              <a:t>, </a:t>
            </a:r>
            <a:r>
              <a:rPr lang="en-US" dirty="0" err="1"/>
              <a:t>kaderarts</a:t>
            </a:r>
            <a:r>
              <a:rPr lang="en-US" dirty="0"/>
              <a:t> Hart- en </a:t>
            </a:r>
            <a:r>
              <a:rPr lang="en-US" dirty="0" err="1"/>
              <a:t>vaatziekten</a:t>
            </a:r>
            <a:endParaRPr lang="en-US" dirty="0"/>
          </a:p>
          <a:p>
            <a:pPr algn="l">
              <a:lnSpc>
                <a:spcPct val="100000"/>
              </a:lnSpc>
              <a:spcBef>
                <a:spcPts val="600"/>
              </a:spcBef>
            </a:pPr>
            <a:r>
              <a:rPr lang="en-US" dirty="0"/>
              <a:t>Tamara van de Ouweland, </a:t>
            </a:r>
            <a:r>
              <a:rPr lang="en-US" dirty="0" err="1"/>
              <a:t>hartfalen</a:t>
            </a:r>
            <a:r>
              <a:rPr lang="en-US" dirty="0"/>
              <a:t> </a:t>
            </a:r>
            <a:r>
              <a:rPr lang="en-US" dirty="0" err="1"/>
              <a:t>verpleegkundige</a:t>
            </a:r>
            <a:endParaRPr lang="en-US" dirty="0"/>
          </a:p>
          <a:p>
            <a:pPr algn="l">
              <a:lnSpc>
                <a:spcPct val="100000"/>
              </a:lnSpc>
              <a:spcBef>
                <a:spcPts val="600"/>
              </a:spcBef>
            </a:pPr>
            <a:r>
              <a:rPr lang="en-US" dirty="0"/>
              <a:t>Nicole van Steensel, </a:t>
            </a:r>
            <a:r>
              <a:rPr lang="en-US" dirty="0" err="1"/>
              <a:t>hartfalen</a:t>
            </a:r>
            <a:r>
              <a:rPr lang="en-US" dirty="0"/>
              <a:t> </a:t>
            </a:r>
            <a:r>
              <a:rPr lang="en-US" dirty="0" err="1"/>
              <a:t>verpleegkundige</a:t>
            </a:r>
            <a:endParaRPr lang="en-US" dirty="0"/>
          </a:p>
          <a:p>
            <a:pPr algn="l">
              <a:lnSpc>
                <a:spcPct val="100000"/>
              </a:lnSpc>
              <a:spcBef>
                <a:spcPts val="600"/>
              </a:spcBef>
            </a:pPr>
            <a:r>
              <a:rPr lang="en-US" dirty="0"/>
              <a:t>Lilianne Kuypers, POH</a:t>
            </a:r>
          </a:p>
        </p:txBody>
      </p:sp>
    </p:spTree>
    <p:extLst>
      <p:ext uri="{BB962C8B-B14F-4D97-AF65-F5344CB8AC3E}">
        <p14:creationId xmlns:p14="http://schemas.microsoft.com/office/powerpoint/2010/main" val="1827759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a:xfrm>
            <a:off x="301626" y="296651"/>
            <a:ext cx="8504238" cy="739353"/>
          </a:xfrm>
        </p:spPr>
        <p:txBody>
          <a:bodyPr>
            <a:normAutofit/>
          </a:bodyPr>
          <a:lstStyle/>
          <a:p>
            <a:r>
              <a:rPr lang="nl-NL" sz="4000" dirty="0"/>
              <a:t>Verwijzingen naar ETZ</a:t>
            </a:r>
          </a:p>
        </p:txBody>
      </p:sp>
      <p:sp>
        <p:nvSpPr>
          <p:cNvPr id="6" name="Ondertitel 4"/>
          <p:cNvSpPr txBox="1">
            <a:spLocks/>
          </p:cNvSpPr>
          <p:nvPr/>
        </p:nvSpPr>
        <p:spPr bwMode="auto">
          <a:xfrm>
            <a:off x="301626" y="1970564"/>
            <a:ext cx="8504238" cy="405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1" fontAlgn="base" hangingPunct="1">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1" fontAlgn="base" hangingPunct="1">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1" fontAlgn="base" hangingPunct="1">
              <a:spcBef>
                <a:spcPct val="20000"/>
              </a:spcBef>
              <a:spcAft>
                <a:spcPct val="0"/>
              </a:spcAft>
              <a:buClr>
                <a:srgbClr val="C00000"/>
              </a:buClr>
              <a:buSzPct val="75000"/>
              <a:buFont typeface="Wingdings 2" pitchFamily="18" charset="2"/>
              <a:buChar char=""/>
              <a:defRPr sz="2000" kern="1200">
                <a:solidFill>
                  <a:schemeClr val="tx1"/>
                </a:solidFill>
                <a:latin typeface="+mn-lt"/>
                <a:ea typeface="+mn-ea"/>
                <a:cs typeface="+mn-cs"/>
              </a:defRPr>
            </a:lvl3pPr>
            <a:lvl4pPr marL="1096963" indent="-228600" algn="l" rtl="0" eaLnBrk="1" fontAlgn="base" hangingPunct="1">
              <a:spcBef>
                <a:spcPct val="20000"/>
              </a:spcBef>
              <a:spcAft>
                <a:spcPct val="0"/>
              </a:spcAft>
              <a:buClr>
                <a:srgbClr val="BFBFBF"/>
              </a:buClr>
              <a:buSzPct val="70000"/>
              <a:buFont typeface="Wingdings" pitchFamily="2" charset="2"/>
              <a:buChar char=""/>
              <a:defRPr sz="2000" kern="1200">
                <a:solidFill>
                  <a:schemeClr val="tx2"/>
                </a:solidFill>
                <a:latin typeface="+mn-lt"/>
                <a:ea typeface="+mn-ea"/>
                <a:cs typeface="+mn-cs"/>
              </a:defRPr>
            </a:lvl4pPr>
            <a:lvl5pPr marL="1371600" indent="-228600" algn="l" rtl="0" eaLnBrk="1" fontAlgn="base" hangingPunct="1">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endParaRPr lang="nl-NL" dirty="0">
              <a:solidFill>
                <a:schemeClr val="tx2">
                  <a:lumMod val="10000"/>
                </a:schemeClr>
              </a:solidFill>
            </a:endParaRPr>
          </a:p>
        </p:txBody>
      </p:sp>
      <p:pic>
        <p:nvPicPr>
          <p:cNvPr id="7" name="Shape 88"/>
          <p:cNvPicPr preferRelativeResize="0"/>
          <p:nvPr/>
        </p:nvPicPr>
        <p:blipFill rotWithShape="1">
          <a:blip r:embed="rId3" cstate="print">
            <a:alphaModFix/>
          </a:blip>
          <a:srcRect/>
          <a:stretch/>
        </p:blipFill>
        <p:spPr>
          <a:xfrm>
            <a:off x="323528" y="1700808"/>
            <a:ext cx="8568952" cy="4608512"/>
          </a:xfrm>
          <a:prstGeom prst="rect">
            <a:avLst/>
          </a:prstGeom>
          <a:noFill/>
          <a:ln>
            <a:noFill/>
          </a:ln>
        </p:spPr>
      </p:pic>
    </p:spTree>
    <p:extLst>
      <p:ext uri="{BB962C8B-B14F-4D97-AF65-F5344CB8AC3E}">
        <p14:creationId xmlns:p14="http://schemas.microsoft.com/office/powerpoint/2010/main" val="4116643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a:xfrm>
            <a:off x="301626" y="296651"/>
            <a:ext cx="8504238" cy="739353"/>
          </a:xfrm>
        </p:spPr>
        <p:txBody>
          <a:bodyPr>
            <a:normAutofit/>
          </a:bodyPr>
          <a:lstStyle/>
          <a:p>
            <a:r>
              <a:rPr lang="nl-NL" sz="4000" dirty="0"/>
              <a:t>Prevalentie hartfalen regio Tilburg</a:t>
            </a:r>
          </a:p>
        </p:txBody>
      </p:sp>
      <p:sp>
        <p:nvSpPr>
          <p:cNvPr id="6" name="Ondertitel 4"/>
          <p:cNvSpPr txBox="1">
            <a:spLocks/>
          </p:cNvSpPr>
          <p:nvPr/>
        </p:nvSpPr>
        <p:spPr bwMode="auto">
          <a:xfrm>
            <a:off x="301626" y="1296007"/>
            <a:ext cx="8842374" cy="405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1" fontAlgn="base" hangingPunct="1">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1" fontAlgn="base" hangingPunct="1">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1" fontAlgn="base" hangingPunct="1">
              <a:spcBef>
                <a:spcPct val="20000"/>
              </a:spcBef>
              <a:spcAft>
                <a:spcPct val="0"/>
              </a:spcAft>
              <a:buClr>
                <a:srgbClr val="C00000"/>
              </a:buClr>
              <a:buSzPct val="75000"/>
              <a:buFont typeface="Wingdings 2" pitchFamily="18" charset="2"/>
              <a:buChar char=""/>
              <a:defRPr sz="2000" kern="1200">
                <a:solidFill>
                  <a:schemeClr val="tx1"/>
                </a:solidFill>
                <a:latin typeface="+mn-lt"/>
                <a:ea typeface="+mn-ea"/>
                <a:cs typeface="+mn-cs"/>
              </a:defRPr>
            </a:lvl3pPr>
            <a:lvl4pPr marL="1096963" indent="-228600" algn="l" rtl="0" eaLnBrk="1" fontAlgn="base" hangingPunct="1">
              <a:spcBef>
                <a:spcPct val="20000"/>
              </a:spcBef>
              <a:spcAft>
                <a:spcPct val="0"/>
              </a:spcAft>
              <a:buClr>
                <a:srgbClr val="BFBFBF"/>
              </a:buClr>
              <a:buSzPct val="70000"/>
              <a:buFont typeface="Wingdings" pitchFamily="2" charset="2"/>
              <a:buChar char=""/>
              <a:defRPr sz="2000" kern="1200">
                <a:solidFill>
                  <a:schemeClr val="tx2"/>
                </a:solidFill>
                <a:latin typeface="+mn-lt"/>
                <a:ea typeface="+mn-ea"/>
                <a:cs typeface="+mn-cs"/>
              </a:defRPr>
            </a:lvl4pPr>
            <a:lvl5pPr marL="1371600" indent="-228600" algn="l" rtl="0" eaLnBrk="1" fontAlgn="base" hangingPunct="1">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r>
              <a:rPr lang="nl-NL" dirty="0">
                <a:solidFill>
                  <a:schemeClr val="tx2">
                    <a:lumMod val="10000"/>
                  </a:schemeClr>
                </a:solidFill>
              </a:rPr>
              <a:t>RCH (</a:t>
            </a:r>
            <a:r>
              <a:rPr lang="nl-NL" dirty="0" err="1">
                <a:solidFill>
                  <a:schemeClr val="tx2">
                    <a:lumMod val="10000"/>
                  </a:schemeClr>
                </a:solidFill>
              </a:rPr>
              <a:t>huisartsenzorggroep</a:t>
            </a:r>
            <a:r>
              <a:rPr lang="nl-NL" dirty="0">
                <a:solidFill>
                  <a:schemeClr val="tx2">
                    <a:lumMod val="10000"/>
                  </a:schemeClr>
                </a:solidFill>
              </a:rPr>
              <a:t>): </a:t>
            </a:r>
          </a:p>
          <a:p>
            <a:pPr lvl="1"/>
            <a:r>
              <a:rPr lang="nl-NL" dirty="0">
                <a:solidFill>
                  <a:schemeClr val="tx2">
                    <a:lumMod val="10000"/>
                  </a:schemeClr>
                </a:solidFill>
              </a:rPr>
              <a:t>154 huisartsen, +/- 344.000 inwoners</a:t>
            </a:r>
          </a:p>
          <a:p>
            <a:pPr lvl="1"/>
            <a:r>
              <a:rPr lang="nl-NL" dirty="0">
                <a:solidFill>
                  <a:schemeClr val="tx2">
                    <a:lumMod val="10000"/>
                  </a:schemeClr>
                </a:solidFill>
              </a:rPr>
              <a:t>1985 patiënten geregistreerd met HF verdeeld over zorgprogramma’s</a:t>
            </a:r>
          </a:p>
          <a:p>
            <a:pPr lvl="2"/>
            <a:r>
              <a:rPr lang="nl-NL" dirty="0">
                <a:solidFill>
                  <a:schemeClr val="tx2">
                    <a:lumMod val="10000"/>
                  </a:schemeClr>
                </a:solidFill>
              </a:rPr>
              <a:t>Zorgprogramma DM: 			1211	61%</a:t>
            </a:r>
          </a:p>
          <a:p>
            <a:pPr lvl="2"/>
            <a:r>
              <a:rPr lang="nl-NL" dirty="0">
                <a:solidFill>
                  <a:schemeClr val="tx2">
                    <a:lumMod val="10000"/>
                  </a:schemeClr>
                </a:solidFill>
              </a:rPr>
              <a:t>Zorgprogramma CVRM:			457	23%</a:t>
            </a:r>
          </a:p>
          <a:p>
            <a:pPr lvl="2"/>
            <a:r>
              <a:rPr lang="nl-NL" dirty="0">
                <a:solidFill>
                  <a:schemeClr val="tx2">
                    <a:lumMod val="10000"/>
                  </a:schemeClr>
                </a:solidFill>
              </a:rPr>
              <a:t>Zorgprogramma COPD:			230	12%</a:t>
            </a:r>
          </a:p>
          <a:p>
            <a:pPr lvl="2"/>
            <a:r>
              <a:rPr lang="nl-NL" dirty="0">
                <a:solidFill>
                  <a:schemeClr val="tx2">
                    <a:lumMod val="10000"/>
                  </a:schemeClr>
                </a:solidFill>
              </a:rPr>
              <a:t>Zorgprogramma astma, ouderenzorg, GGZ*:	87	  4%</a:t>
            </a:r>
          </a:p>
          <a:p>
            <a:r>
              <a:rPr lang="nl-NL" dirty="0">
                <a:solidFill>
                  <a:schemeClr val="tx2">
                    <a:lumMod val="10000"/>
                  </a:schemeClr>
                </a:solidFill>
              </a:rPr>
              <a:t>ETZ</a:t>
            </a:r>
          </a:p>
          <a:p>
            <a:pPr lvl="1"/>
            <a:r>
              <a:rPr lang="nl-NL" dirty="0">
                <a:solidFill>
                  <a:schemeClr val="tx2">
                    <a:lumMod val="10000"/>
                  </a:schemeClr>
                </a:solidFill>
              </a:rPr>
              <a:t>Hartfalenpoli: +/- 800 patiënten (gelijk verdeeld over Noord/Zuid)</a:t>
            </a:r>
          </a:p>
          <a:p>
            <a:pPr lvl="1"/>
            <a:r>
              <a:rPr lang="nl-NL" dirty="0">
                <a:solidFill>
                  <a:schemeClr val="tx2">
                    <a:lumMod val="10000"/>
                  </a:schemeClr>
                </a:solidFill>
              </a:rPr>
              <a:t>Controles cardiologen: geen getallen, vaak comorbiditeit</a:t>
            </a:r>
          </a:p>
        </p:txBody>
      </p:sp>
    </p:spTree>
    <p:extLst>
      <p:ext uri="{BB962C8B-B14F-4D97-AF65-F5344CB8AC3E}">
        <p14:creationId xmlns:p14="http://schemas.microsoft.com/office/powerpoint/2010/main" val="2141181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F04F14-0C1F-4831-AB40-0A70499A01BF}"/>
              </a:ext>
            </a:extLst>
          </p:cNvPr>
          <p:cNvSpPr>
            <a:spLocks noGrp="1"/>
          </p:cNvSpPr>
          <p:nvPr>
            <p:ph type="title"/>
          </p:nvPr>
        </p:nvSpPr>
        <p:spPr/>
        <p:txBody>
          <a:bodyPr/>
          <a:lstStyle/>
          <a:p>
            <a:r>
              <a:rPr lang="nl-NL" dirty="0"/>
              <a:t>Registreren</a:t>
            </a:r>
          </a:p>
        </p:txBody>
      </p:sp>
      <p:sp>
        <p:nvSpPr>
          <p:cNvPr id="3" name="Tijdelijke aanduiding voor inhoud 2">
            <a:extLst>
              <a:ext uri="{FF2B5EF4-FFF2-40B4-BE49-F238E27FC236}">
                <a16:creationId xmlns:a16="http://schemas.microsoft.com/office/drawing/2014/main" id="{7CE85840-E837-4961-822B-494404302949}"/>
              </a:ext>
            </a:extLst>
          </p:cNvPr>
          <p:cNvSpPr>
            <a:spLocks noGrp="1"/>
          </p:cNvSpPr>
          <p:nvPr>
            <p:ph sz="quarter" idx="1"/>
          </p:nvPr>
        </p:nvSpPr>
        <p:spPr>
          <a:xfrm>
            <a:off x="1094282" y="1825625"/>
            <a:ext cx="7421068" cy="4351338"/>
          </a:xfrm>
        </p:spPr>
        <p:txBody>
          <a:bodyPr>
            <a:normAutofit fontScale="92500" lnSpcReduction="20000"/>
          </a:bodyPr>
          <a:lstStyle/>
          <a:p>
            <a:r>
              <a:rPr lang="nl-NL" dirty="0">
                <a:solidFill>
                  <a:schemeClr val="tx1">
                    <a:lumMod val="10000"/>
                  </a:schemeClr>
                </a:solidFill>
              </a:rPr>
              <a:t>Dossieronderzoek</a:t>
            </a:r>
          </a:p>
          <a:p>
            <a:r>
              <a:rPr lang="nl-NL" dirty="0">
                <a:solidFill>
                  <a:schemeClr val="tx1">
                    <a:lumMod val="10000"/>
                  </a:schemeClr>
                </a:solidFill>
              </a:rPr>
              <a:t>K77=hartfalen</a:t>
            </a:r>
          </a:p>
          <a:p>
            <a:pPr lvl="1"/>
            <a:r>
              <a:rPr lang="nl-NL" dirty="0">
                <a:solidFill>
                  <a:schemeClr val="tx1">
                    <a:lumMod val="10000"/>
                  </a:schemeClr>
                </a:solidFill>
              </a:rPr>
              <a:t>Achter K77: </a:t>
            </a:r>
            <a:r>
              <a:rPr lang="nl-NL" i="1" dirty="0">
                <a:solidFill>
                  <a:schemeClr val="tx1">
                    <a:lumMod val="10000"/>
                  </a:schemeClr>
                </a:solidFill>
              </a:rPr>
              <a:t>systolisch</a:t>
            </a:r>
            <a:r>
              <a:rPr lang="nl-NL" dirty="0">
                <a:solidFill>
                  <a:schemeClr val="tx1">
                    <a:lumMod val="10000"/>
                  </a:schemeClr>
                </a:solidFill>
              </a:rPr>
              <a:t> of </a:t>
            </a:r>
            <a:r>
              <a:rPr lang="nl-NL" i="1" dirty="0">
                <a:solidFill>
                  <a:schemeClr val="tx1">
                    <a:lumMod val="10000"/>
                  </a:schemeClr>
                </a:solidFill>
              </a:rPr>
              <a:t>diastolisch</a:t>
            </a:r>
            <a:r>
              <a:rPr lang="nl-NL" dirty="0">
                <a:solidFill>
                  <a:schemeClr val="tx1">
                    <a:lumMod val="10000"/>
                  </a:schemeClr>
                </a:solidFill>
              </a:rPr>
              <a:t> hartfalen zetten</a:t>
            </a:r>
          </a:p>
          <a:p>
            <a:r>
              <a:rPr lang="nl-NL" dirty="0">
                <a:solidFill>
                  <a:schemeClr val="tx1">
                    <a:lumMod val="10000"/>
                  </a:schemeClr>
                </a:solidFill>
              </a:rPr>
              <a:t>Hoofdbehandelaar/deelname ketenzorg aangeven</a:t>
            </a:r>
          </a:p>
          <a:p>
            <a:pPr lvl="1"/>
            <a:r>
              <a:rPr lang="nl-NL" dirty="0">
                <a:solidFill>
                  <a:schemeClr val="tx1">
                    <a:lumMod val="10000"/>
                  </a:schemeClr>
                </a:solidFill>
              </a:rPr>
              <a:t>Hoofdbehandelaar: Huisarts, Specialist, Overig/Onbekend</a:t>
            </a:r>
          </a:p>
          <a:p>
            <a:pPr lvl="1"/>
            <a:r>
              <a:rPr lang="nl-NL" dirty="0">
                <a:solidFill>
                  <a:schemeClr val="tx1">
                    <a:lumMod val="10000"/>
                  </a:schemeClr>
                </a:solidFill>
              </a:rPr>
              <a:t>Deelname ketenzorg programma hartfalen: Ja, Nee</a:t>
            </a:r>
          </a:p>
          <a:p>
            <a:r>
              <a:rPr lang="nl-NL" dirty="0">
                <a:solidFill>
                  <a:schemeClr val="tx1">
                    <a:lumMod val="10000"/>
                  </a:schemeClr>
                </a:solidFill>
              </a:rPr>
              <a:t>Medisch inhoudelijke extracties, geen extra administratie</a:t>
            </a:r>
          </a:p>
          <a:p>
            <a:pPr lvl="1"/>
            <a:r>
              <a:rPr lang="nl-NL" dirty="0">
                <a:solidFill>
                  <a:schemeClr val="tx1">
                    <a:lumMod val="10000"/>
                  </a:schemeClr>
                </a:solidFill>
              </a:rPr>
              <a:t>Bloeddruk, gewicht</a:t>
            </a:r>
          </a:p>
          <a:p>
            <a:pPr lvl="1"/>
            <a:r>
              <a:rPr lang="nl-NL" dirty="0">
                <a:solidFill>
                  <a:schemeClr val="tx1">
                    <a:lumMod val="10000"/>
                  </a:schemeClr>
                </a:solidFill>
              </a:rPr>
              <a:t>NYHA classificatie</a:t>
            </a:r>
          </a:p>
          <a:p>
            <a:pPr lvl="1"/>
            <a:r>
              <a:rPr lang="nl-NL" dirty="0">
                <a:solidFill>
                  <a:schemeClr val="tx1">
                    <a:lumMod val="10000"/>
                  </a:schemeClr>
                </a:solidFill>
              </a:rPr>
              <a:t>Medicatie</a:t>
            </a:r>
          </a:p>
          <a:p>
            <a:endParaRPr lang="nl-NL" dirty="0">
              <a:solidFill>
                <a:schemeClr val="tx1">
                  <a:lumMod val="10000"/>
                </a:schemeClr>
              </a:solidFill>
            </a:endParaRPr>
          </a:p>
        </p:txBody>
      </p:sp>
    </p:spTree>
    <p:extLst>
      <p:ext uri="{BB962C8B-B14F-4D97-AF65-F5344CB8AC3E}">
        <p14:creationId xmlns:p14="http://schemas.microsoft.com/office/powerpoint/2010/main" val="4272888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E3354C-1508-44ED-A5A7-971FF2790BBD}"/>
              </a:ext>
            </a:extLst>
          </p:cNvPr>
          <p:cNvSpPr>
            <a:spLocks noGrp="1"/>
          </p:cNvSpPr>
          <p:nvPr>
            <p:ph type="title"/>
          </p:nvPr>
        </p:nvSpPr>
        <p:spPr/>
        <p:txBody>
          <a:bodyPr/>
          <a:lstStyle/>
          <a:p>
            <a:r>
              <a:rPr lang="nl-NL" dirty="0"/>
              <a:t>NYHA classificatie</a:t>
            </a:r>
          </a:p>
        </p:txBody>
      </p:sp>
      <p:sp>
        <p:nvSpPr>
          <p:cNvPr id="3" name="Tijdelijke aanduiding voor inhoud 2">
            <a:extLst>
              <a:ext uri="{FF2B5EF4-FFF2-40B4-BE49-F238E27FC236}">
                <a16:creationId xmlns:a16="http://schemas.microsoft.com/office/drawing/2014/main" id="{8DFB71FC-93C8-40B6-9EF5-E7E7113391E8}"/>
              </a:ext>
            </a:extLst>
          </p:cNvPr>
          <p:cNvSpPr>
            <a:spLocks noGrp="1"/>
          </p:cNvSpPr>
          <p:nvPr>
            <p:ph sz="quarter" idx="1"/>
          </p:nvPr>
        </p:nvSpPr>
        <p:spPr>
          <a:xfrm>
            <a:off x="-360701" y="1365642"/>
            <a:ext cx="7886700" cy="3502024"/>
          </a:xfrm>
        </p:spPr>
        <p:txBody>
          <a:bodyPr/>
          <a:lstStyle/>
          <a:p>
            <a:pPr lvl="1"/>
            <a:r>
              <a:rPr lang="nl-NL" sz="2400" dirty="0">
                <a:solidFill>
                  <a:schemeClr val="tx1">
                    <a:lumMod val="10000"/>
                  </a:schemeClr>
                </a:solidFill>
              </a:rPr>
              <a:t>Ernst klachten bij hartfalen (2722), niet standaard in HIS/KIS</a:t>
            </a:r>
          </a:p>
          <a:p>
            <a:pPr lvl="2"/>
            <a:r>
              <a:rPr lang="nl-NL" dirty="0" err="1">
                <a:solidFill>
                  <a:schemeClr val="tx1">
                    <a:lumMod val="10000"/>
                  </a:schemeClr>
                </a:solidFill>
              </a:rPr>
              <a:t>Kl</a:t>
            </a:r>
            <a:r>
              <a:rPr lang="nl-NL" dirty="0">
                <a:solidFill>
                  <a:schemeClr val="tx1">
                    <a:lumMod val="10000"/>
                  </a:schemeClr>
                </a:solidFill>
              </a:rPr>
              <a:t> 1:	geen klachten (meer) bij normale </a:t>
            </a:r>
            <a:r>
              <a:rPr lang="nl-NL" dirty="0" err="1">
                <a:solidFill>
                  <a:schemeClr val="tx1">
                    <a:lumMod val="10000"/>
                  </a:schemeClr>
                </a:solidFill>
              </a:rPr>
              <a:t>fys</a:t>
            </a:r>
            <a:r>
              <a:rPr lang="nl-NL" dirty="0">
                <a:solidFill>
                  <a:schemeClr val="tx1">
                    <a:lumMod val="10000"/>
                  </a:schemeClr>
                </a:solidFill>
              </a:rPr>
              <a:t> </a:t>
            </a:r>
            <a:r>
              <a:rPr lang="nl-NL" dirty="0" err="1">
                <a:solidFill>
                  <a:schemeClr val="tx1">
                    <a:lumMod val="10000"/>
                  </a:schemeClr>
                </a:solidFill>
              </a:rPr>
              <a:t>activ</a:t>
            </a:r>
            <a:r>
              <a:rPr lang="nl-NL" dirty="0">
                <a:solidFill>
                  <a:schemeClr val="tx1">
                    <a:lumMod val="10000"/>
                  </a:schemeClr>
                </a:solidFill>
              </a:rPr>
              <a:t>.	DCER KQ	331</a:t>
            </a:r>
          </a:p>
          <a:p>
            <a:pPr lvl="2"/>
            <a:r>
              <a:rPr lang="nl-NL" dirty="0" err="1">
                <a:solidFill>
                  <a:schemeClr val="tx1">
                    <a:lumMod val="10000"/>
                  </a:schemeClr>
                </a:solidFill>
              </a:rPr>
              <a:t>Kl</a:t>
            </a:r>
            <a:r>
              <a:rPr lang="nl-NL" dirty="0">
                <a:solidFill>
                  <a:schemeClr val="tx1">
                    <a:lumMod val="10000"/>
                  </a:schemeClr>
                </a:solidFill>
              </a:rPr>
              <a:t> 2:	klachten bij normale fysieke </a:t>
            </a:r>
            <a:r>
              <a:rPr lang="nl-NL" dirty="0" err="1">
                <a:solidFill>
                  <a:schemeClr val="tx1">
                    <a:lumMod val="10000"/>
                  </a:schemeClr>
                </a:solidFill>
              </a:rPr>
              <a:t>activ</a:t>
            </a:r>
            <a:r>
              <a:rPr lang="nl-NL" dirty="0">
                <a:solidFill>
                  <a:schemeClr val="tx1">
                    <a:lumMod val="10000"/>
                  </a:schemeClr>
                </a:solidFill>
              </a:rPr>
              <a:t>.		DCER KQ	332</a:t>
            </a:r>
          </a:p>
          <a:p>
            <a:pPr lvl="2"/>
            <a:r>
              <a:rPr lang="nl-NL" dirty="0" err="1">
                <a:solidFill>
                  <a:schemeClr val="tx1">
                    <a:lumMod val="10000"/>
                  </a:schemeClr>
                </a:solidFill>
              </a:rPr>
              <a:t>Kl</a:t>
            </a:r>
            <a:r>
              <a:rPr lang="nl-NL" dirty="0">
                <a:solidFill>
                  <a:schemeClr val="tx1">
                    <a:lumMod val="10000"/>
                  </a:schemeClr>
                </a:solidFill>
              </a:rPr>
              <a:t> 3:	klachten bij minder dan normale </a:t>
            </a:r>
            <a:r>
              <a:rPr lang="nl-NL" dirty="0" err="1">
                <a:solidFill>
                  <a:schemeClr val="tx1">
                    <a:lumMod val="10000"/>
                  </a:schemeClr>
                </a:solidFill>
              </a:rPr>
              <a:t>fys</a:t>
            </a:r>
            <a:r>
              <a:rPr lang="nl-NL" dirty="0">
                <a:solidFill>
                  <a:schemeClr val="tx1">
                    <a:lumMod val="10000"/>
                  </a:schemeClr>
                </a:solidFill>
              </a:rPr>
              <a:t> </a:t>
            </a:r>
            <a:r>
              <a:rPr lang="nl-NL" dirty="0" err="1">
                <a:solidFill>
                  <a:schemeClr val="tx1">
                    <a:lumMod val="10000"/>
                  </a:schemeClr>
                </a:solidFill>
              </a:rPr>
              <a:t>activ</a:t>
            </a:r>
            <a:r>
              <a:rPr lang="nl-NL" dirty="0">
                <a:solidFill>
                  <a:schemeClr val="tx1">
                    <a:lumMod val="10000"/>
                  </a:schemeClr>
                </a:solidFill>
              </a:rPr>
              <a:t>.	DCER KQ	333</a:t>
            </a:r>
          </a:p>
          <a:p>
            <a:pPr lvl="2"/>
            <a:r>
              <a:rPr lang="nl-NL" dirty="0" err="1">
                <a:solidFill>
                  <a:schemeClr val="tx1">
                    <a:lumMod val="10000"/>
                  </a:schemeClr>
                </a:solidFill>
              </a:rPr>
              <a:t>Kl</a:t>
            </a:r>
            <a:r>
              <a:rPr lang="nl-NL" dirty="0">
                <a:solidFill>
                  <a:schemeClr val="tx1">
                    <a:lumMod val="10000"/>
                  </a:schemeClr>
                </a:solidFill>
              </a:rPr>
              <a:t> 4:	Klachten bij elke inspanning of in rust	DCER KQ	334</a:t>
            </a:r>
          </a:p>
          <a:p>
            <a:endParaRPr lang="nl-NL" dirty="0"/>
          </a:p>
        </p:txBody>
      </p:sp>
      <p:pic>
        <p:nvPicPr>
          <p:cNvPr id="5" name="Afbeelding 4">
            <a:extLst>
              <a:ext uri="{FF2B5EF4-FFF2-40B4-BE49-F238E27FC236}">
                <a16:creationId xmlns:a16="http://schemas.microsoft.com/office/drawing/2014/main" id="{541BE236-9A34-4DE1-A7A8-C8AE96F6C44D}"/>
              </a:ext>
            </a:extLst>
          </p:cNvPr>
          <p:cNvPicPr>
            <a:picLocks noChangeAspect="1"/>
          </p:cNvPicPr>
          <p:nvPr/>
        </p:nvPicPr>
        <p:blipFill>
          <a:blip r:embed="rId3"/>
          <a:stretch>
            <a:fillRect/>
          </a:stretch>
        </p:blipFill>
        <p:spPr>
          <a:xfrm>
            <a:off x="718591" y="4553732"/>
            <a:ext cx="8201025" cy="2628900"/>
          </a:xfrm>
          <a:prstGeom prst="rect">
            <a:avLst/>
          </a:prstGeom>
        </p:spPr>
      </p:pic>
    </p:spTree>
    <p:extLst>
      <p:ext uri="{BB962C8B-B14F-4D97-AF65-F5344CB8AC3E}">
        <p14:creationId xmlns:p14="http://schemas.microsoft.com/office/powerpoint/2010/main" val="3251898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EF5AA0-F996-4370-BAE5-1313B29DE89E}"/>
              </a:ext>
            </a:extLst>
          </p:cNvPr>
          <p:cNvSpPr>
            <a:spLocks noGrp="1"/>
          </p:cNvSpPr>
          <p:nvPr>
            <p:ph type="title"/>
          </p:nvPr>
        </p:nvSpPr>
        <p:spPr>
          <a:xfrm>
            <a:off x="943444" y="2103985"/>
            <a:ext cx="7886700" cy="1325563"/>
          </a:xfrm>
        </p:spPr>
        <p:txBody>
          <a:bodyPr/>
          <a:lstStyle/>
          <a:p>
            <a:r>
              <a:rPr lang="nl-NL" dirty="0"/>
              <a:t>Meetplan </a:t>
            </a:r>
            <a:r>
              <a:rPr lang="nl-NL" dirty="0" err="1"/>
              <a:t>Samendraads</a:t>
            </a:r>
            <a:r>
              <a:rPr lang="nl-NL" dirty="0"/>
              <a:t> – Hartfalen in Midden-Brabant</a:t>
            </a:r>
          </a:p>
        </p:txBody>
      </p:sp>
    </p:spTree>
    <p:extLst>
      <p:ext uri="{BB962C8B-B14F-4D97-AF65-F5344CB8AC3E}">
        <p14:creationId xmlns:p14="http://schemas.microsoft.com/office/powerpoint/2010/main" val="2176418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7"/>
            <a:ext cx="7886700" cy="562170"/>
          </a:xfrm>
        </p:spPr>
        <p:txBody>
          <a:bodyPr>
            <a:normAutofit fontScale="90000"/>
          </a:bodyPr>
          <a:lstStyle/>
          <a:p>
            <a:r>
              <a:rPr lang="nl-NL" noProof="0"/>
              <a:t>Triple </a:t>
            </a:r>
            <a:r>
              <a:rPr lang="nl-NL" noProof="0" err="1"/>
              <a:t>Aim</a:t>
            </a:r>
            <a:r>
              <a:rPr lang="nl-NL" noProof="0"/>
              <a:t> en </a:t>
            </a:r>
            <a:r>
              <a:rPr lang="nl-NL" i="1" noProof="0"/>
              <a:t>uitkomst</a:t>
            </a:r>
            <a:r>
              <a:rPr lang="nl-NL" noProof="0"/>
              <a:t>doelen</a:t>
            </a:r>
          </a:p>
        </p:txBody>
      </p:sp>
      <p:grpSp>
        <p:nvGrpSpPr>
          <p:cNvPr id="3" name="Groep 2"/>
          <p:cNvGrpSpPr/>
          <p:nvPr/>
        </p:nvGrpSpPr>
        <p:grpSpPr>
          <a:xfrm>
            <a:off x="52425" y="1264403"/>
            <a:ext cx="9039150" cy="3053374"/>
            <a:chOff x="69354" y="2175826"/>
            <a:chExt cx="9039150" cy="3053374"/>
          </a:xfrm>
        </p:grpSpPr>
        <p:sp>
          <p:nvSpPr>
            <p:cNvPr id="5" name="Rechthoek 4"/>
            <p:cNvSpPr/>
            <p:nvPr/>
          </p:nvSpPr>
          <p:spPr>
            <a:xfrm>
              <a:off x="69354" y="2204864"/>
              <a:ext cx="9039150" cy="3024336"/>
            </a:xfrm>
            <a:prstGeom prst="rect">
              <a:avLst/>
            </a:prstGeom>
            <a:noFill/>
          </p:spPr>
        </p:sp>
        <p:sp>
          <p:nvSpPr>
            <p:cNvPr id="7" name="Vrije vorm 6"/>
            <p:cNvSpPr/>
            <p:nvPr/>
          </p:nvSpPr>
          <p:spPr>
            <a:xfrm>
              <a:off x="528052" y="3736080"/>
              <a:ext cx="1440000" cy="1080000"/>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200" kern="1200" dirty="0"/>
                <a:t>1. Sneller  onderkennen van HF en eerder zorg in ziekteproces</a:t>
              </a:r>
            </a:p>
          </p:txBody>
        </p:sp>
        <p:sp>
          <p:nvSpPr>
            <p:cNvPr id="11" name="Vrije vorm 10"/>
            <p:cNvSpPr/>
            <p:nvPr/>
          </p:nvSpPr>
          <p:spPr>
            <a:xfrm>
              <a:off x="6228184" y="2178987"/>
              <a:ext cx="2879189" cy="1394029"/>
            </a:xfrm>
            <a:custGeom>
              <a:avLst/>
              <a:gdLst>
                <a:gd name="connsiteX0" fmla="*/ 0 w 3421671"/>
                <a:gd name="connsiteY0" fmla="*/ 139403 h 1394029"/>
                <a:gd name="connsiteX1" fmla="*/ 139403 w 3421671"/>
                <a:gd name="connsiteY1" fmla="*/ 0 h 1394029"/>
                <a:gd name="connsiteX2" fmla="*/ 3282268 w 3421671"/>
                <a:gd name="connsiteY2" fmla="*/ 0 h 1394029"/>
                <a:gd name="connsiteX3" fmla="*/ 3421671 w 3421671"/>
                <a:gd name="connsiteY3" fmla="*/ 139403 h 1394029"/>
                <a:gd name="connsiteX4" fmla="*/ 3421671 w 3421671"/>
                <a:gd name="connsiteY4" fmla="*/ 1254626 h 1394029"/>
                <a:gd name="connsiteX5" fmla="*/ 3282268 w 3421671"/>
                <a:gd name="connsiteY5" fmla="*/ 1394029 h 1394029"/>
                <a:gd name="connsiteX6" fmla="*/ 139403 w 3421671"/>
                <a:gd name="connsiteY6" fmla="*/ 1394029 h 1394029"/>
                <a:gd name="connsiteX7" fmla="*/ 0 w 3421671"/>
                <a:gd name="connsiteY7" fmla="*/ 1254626 h 1394029"/>
                <a:gd name="connsiteX8" fmla="*/ 0 w 3421671"/>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1671" h="1394029">
                  <a:moveTo>
                    <a:pt x="0" y="139403"/>
                  </a:moveTo>
                  <a:cubicBezTo>
                    <a:pt x="0" y="62413"/>
                    <a:pt x="62413" y="0"/>
                    <a:pt x="139403" y="0"/>
                  </a:cubicBezTo>
                  <a:lnTo>
                    <a:pt x="3282268" y="0"/>
                  </a:lnTo>
                  <a:cubicBezTo>
                    <a:pt x="3359258" y="0"/>
                    <a:pt x="3421671" y="62413"/>
                    <a:pt x="3421671" y="139403"/>
                  </a:cubicBezTo>
                  <a:lnTo>
                    <a:pt x="3421671" y="1254626"/>
                  </a:lnTo>
                  <a:cubicBezTo>
                    <a:pt x="3421671" y="1331616"/>
                    <a:pt x="3359258" y="1394029"/>
                    <a:pt x="3282268" y="1394029"/>
                  </a:cubicBezTo>
                  <a:lnTo>
                    <a:pt x="139403" y="1394029"/>
                  </a:lnTo>
                  <a:cubicBezTo>
                    <a:pt x="62413" y="1394029"/>
                    <a:pt x="0" y="1331616"/>
                    <a:pt x="0" y="1254626"/>
                  </a:cubicBezTo>
                  <a:lnTo>
                    <a:pt x="0" y="139403"/>
                  </a:lnTo>
                  <a:close/>
                </a:path>
              </a:pathLst>
            </a:custGeom>
            <a:solidFill>
              <a:schemeClr val="bg1">
                <a:lumMod val="65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3220" tIns="113220" rIns="113220" bIns="113220" numCol="1" spcCol="1270" anchor="ctr" anchorCtr="0">
              <a:noAutofit/>
            </a:bodyPr>
            <a:lstStyle/>
            <a:p>
              <a:pPr lvl="0" algn="ctr" defTabSz="844550">
                <a:lnSpc>
                  <a:spcPct val="90000"/>
                </a:lnSpc>
                <a:spcBef>
                  <a:spcPct val="0"/>
                </a:spcBef>
                <a:spcAft>
                  <a:spcPct val="35000"/>
                </a:spcAft>
              </a:pPr>
              <a:r>
                <a:rPr lang="nl-NL" sz="1600" kern="1200"/>
                <a:t>Kostenverlaging</a:t>
              </a:r>
            </a:p>
          </p:txBody>
        </p:sp>
        <p:sp>
          <p:nvSpPr>
            <p:cNvPr id="13" name="Vrije vorm 12"/>
            <p:cNvSpPr/>
            <p:nvPr/>
          </p:nvSpPr>
          <p:spPr>
            <a:xfrm>
              <a:off x="7158090" y="3708074"/>
              <a:ext cx="1440000" cy="1080000"/>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200" dirty="0"/>
                <a:t>4.</a:t>
              </a:r>
              <a:r>
                <a:rPr lang="nl-NL" sz="1200" kern="1200" dirty="0"/>
                <a:t> Afname </a:t>
              </a:r>
              <a:r>
                <a:rPr lang="nl-NL" sz="1200" dirty="0"/>
                <a:t>exacerbaties </a:t>
              </a:r>
              <a:r>
                <a:rPr lang="nl-NL" sz="1200" kern="1200" dirty="0"/>
                <a:t>patiënten met hartfalen</a:t>
              </a:r>
            </a:p>
          </p:txBody>
        </p:sp>
        <p:sp>
          <p:nvSpPr>
            <p:cNvPr id="6" name="Vrije vorm 5"/>
            <p:cNvSpPr/>
            <p:nvPr/>
          </p:nvSpPr>
          <p:spPr>
            <a:xfrm>
              <a:off x="90832" y="2175826"/>
              <a:ext cx="2701318" cy="1394029"/>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6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3220" tIns="113220" rIns="113220" bIns="113220" numCol="1" spcCol="1270" anchor="ctr" anchorCtr="0">
              <a:noAutofit/>
            </a:bodyPr>
            <a:lstStyle/>
            <a:p>
              <a:pPr lvl="0" algn="ctr" defTabSz="844550">
                <a:lnSpc>
                  <a:spcPct val="90000"/>
                </a:lnSpc>
                <a:spcBef>
                  <a:spcPct val="0"/>
                </a:spcBef>
                <a:spcAft>
                  <a:spcPct val="35000"/>
                </a:spcAft>
              </a:pPr>
              <a:r>
                <a:rPr lang="nl-NL" sz="1600" kern="1200"/>
                <a:t>Betere ervaren gezondheid</a:t>
              </a:r>
            </a:p>
          </p:txBody>
        </p:sp>
        <p:sp>
          <p:nvSpPr>
            <p:cNvPr id="8" name="Vrije vorm 7"/>
            <p:cNvSpPr/>
            <p:nvPr/>
          </p:nvSpPr>
          <p:spPr>
            <a:xfrm>
              <a:off x="3070007" y="2195990"/>
              <a:ext cx="2880320" cy="1394029"/>
            </a:xfrm>
            <a:custGeom>
              <a:avLst/>
              <a:gdLst>
                <a:gd name="connsiteX0" fmla="*/ 0 w 2142479"/>
                <a:gd name="connsiteY0" fmla="*/ 139403 h 1394029"/>
                <a:gd name="connsiteX1" fmla="*/ 139403 w 2142479"/>
                <a:gd name="connsiteY1" fmla="*/ 0 h 1394029"/>
                <a:gd name="connsiteX2" fmla="*/ 2003076 w 2142479"/>
                <a:gd name="connsiteY2" fmla="*/ 0 h 1394029"/>
                <a:gd name="connsiteX3" fmla="*/ 2142479 w 2142479"/>
                <a:gd name="connsiteY3" fmla="*/ 139403 h 1394029"/>
                <a:gd name="connsiteX4" fmla="*/ 2142479 w 2142479"/>
                <a:gd name="connsiteY4" fmla="*/ 1254626 h 1394029"/>
                <a:gd name="connsiteX5" fmla="*/ 2003076 w 2142479"/>
                <a:gd name="connsiteY5" fmla="*/ 1394029 h 1394029"/>
                <a:gd name="connsiteX6" fmla="*/ 139403 w 2142479"/>
                <a:gd name="connsiteY6" fmla="*/ 1394029 h 1394029"/>
                <a:gd name="connsiteX7" fmla="*/ 0 w 2142479"/>
                <a:gd name="connsiteY7" fmla="*/ 1254626 h 1394029"/>
                <a:gd name="connsiteX8" fmla="*/ 0 w 2142479"/>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2479" h="1394029">
                  <a:moveTo>
                    <a:pt x="0" y="139403"/>
                  </a:moveTo>
                  <a:cubicBezTo>
                    <a:pt x="0" y="62413"/>
                    <a:pt x="62413" y="0"/>
                    <a:pt x="139403" y="0"/>
                  </a:cubicBezTo>
                  <a:lnTo>
                    <a:pt x="2003076" y="0"/>
                  </a:lnTo>
                  <a:cubicBezTo>
                    <a:pt x="2080066" y="0"/>
                    <a:pt x="2142479" y="62413"/>
                    <a:pt x="2142479" y="139403"/>
                  </a:cubicBezTo>
                  <a:lnTo>
                    <a:pt x="2142479" y="1254626"/>
                  </a:lnTo>
                  <a:cubicBezTo>
                    <a:pt x="2142479" y="1331616"/>
                    <a:pt x="2080066" y="1394029"/>
                    <a:pt x="2003076" y="1394029"/>
                  </a:cubicBezTo>
                  <a:lnTo>
                    <a:pt x="139403" y="1394029"/>
                  </a:lnTo>
                  <a:cubicBezTo>
                    <a:pt x="62413" y="1394029"/>
                    <a:pt x="0" y="1331616"/>
                    <a:pt x="0" y="1254626"/>
                  </a:cubicBezTo>
                  <a:lnTo>
                    <a:pt x="0" y="139403"/>
                  </a:lnTo>
                  <a:close/>
                </a:path>
              </a:pathLst>
            </a:custGeom>
            <a:solidFill>
              <a:schemeClr val="bg1">
                <a:lumMod val="6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3220" tIns="113220" rIns="113220" bIns="113220" numCol="1" spcCol="1270" anchor="ctr" anchorCtr="0">
              <a:noAutofit/>
            </a:bodyPr>
            <a:lstStyle/>
            <a:p>
              <a:pPr lvl="0" algn="ctr" defTabSz="844550">
                <a:lnSpc>
                  <a:spcPct val="90000"/>
                </a:lnSpc>
                <a:spcBef>
                  <a:spcPct val="0"/>
                </a:spcBef>
                <a:spcAft>
                  <a:spcPct val="35000"/>
                </a:spcAft>
              </a:pPr>
              <a:r>
                <a:rPr lang="nl-NL" sz="1900" kern="1200"/>
                <a:t> </a:t>
              </a:r>
              <a:r>
                <a:rPr lang="nl-NL" sz="1600" kern="1200"/>
                <a:t>Betere kwaliteit van zorg</a:t>
              </a:r>
              <a:endParaRPr lang="nl-NL" kern="1200"/>
            </a:p>
          </p:txBody>
        </p:sp>
      </p:grpSp>
      <p:sp>
        <p:nvSpPr>
          <p:cNvPr id="14" name="Vrije vorm 8"/>
          <p:cNvSpPr/>
          <p:nvPr/>
        </p:nvSpPr>
        <p:spPr>
          <a:xfrm>
            <a:off x="2705162" y="2838618"/>
            <a:ext cx="1440000" cy="1080000"/>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200" kern="1200" dirty="0"/>
              <a:t>2. Eigen regie patiënt </a:t>
            </a:r>
          </a:p>
        </p:txBody>
      </p:sp>
      <p:sp>
        <p:nvSpPr>
          <p:cNvPr id="49" name="Tekstvak 48"/>
          <p:cNvSpPr txBox="1"/>
          <p:nvPr/>
        </p:nvSpPr>
        <p:spPr>
          <a:xfrm>
            <a:off x="585435" y="3928976"/>
            <a:ext cx="1314000" cy="360000"/>
          </a:xfrm>
          <a:prstGeom prst="roundRect">
            <a:avLst/>
          </a:prstGeom>
          <a:solidFill>
            <a:srgbClr val="85AC1C"/>
          </a:solidFill>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endParaRPr lang="en-US" sz="1100" dirty="0"/>
          </a:p>
          <a:p>
            <a:pPr algn="ctr" defTabSz="488950">
              <a:lnSpc>
                <a:spcPct val="90000"/>
              </a:lnSpc>
              <a:spcBef>
                <a:spcPct val="0"/>
              </a:spcBef>
              <a:spcAft>
                <a:spcPct val="35000"/>
              </a:spcAft>
            </a:pPr>
            <a:r>
              <a:rPr lang="en-US" sz="1100" dirty="0"/>
              <a:t>% </a:t>
            </a:r>
            <a:r>
              <a:rPr lang="en-US" sz="1100" dirty="0" err="1"/>
              <a:t>verdenking</a:t>
            </a:r>
            <a:r>
              <a:rPr lang="en-US" sz="1100" dirty="0"/>
              <a:t> </a:t>
            </a:r>
            <a:r>
              <a:rPr lang="en-US" sz="1100" dirty="0" err="1"/>
              <a:t>hartfalen</a:t>
            </a:r>
            <a:r>
              <a:rPr lang="en-US" sz="1100" dirty="0"/>
              <a:t> in de </a:t>
            </a:r>
            <a:r>
              <a:rPr lang="nl-NL" sz="1100" dirty="0"/>
              <a:t>1</a:t>
            </a:r>
            <a:r>
              <a:rPr lang="nl-NL" sz="1100" baseline="30000" dirty="0"/>
              <a:t>ste</a:t>
            </a:r>
            <a:r>
              <a:rPr lang="nl-NL" sz="1100" dirty="0"/>
              <a:t> lijn</a:t>
            </a:r>
          </a:p>
          <a:p>
            <a:pPr marL="0" lvl="0" indent="0" algn="ctr" defTabSz="488950">
              <a:lnSpc>
                <a:spcPct val="90000"/>
              </a:lnSpc>
              <a:spcBef>
                <a:spcPct val="0"/>
              </a:spcBef>
              <a:spcAft>
                <a:spcPct val="35000"/>
              </a:spcAft>
              <a:buNone/>
            </a:pPr>
            <a:endParaRPr lang="nl-NL" sz="1100" kern="1200" noProof="0" dirty="0"/>
          </a:p>
        </p:txBody>
      </p:sp>
      <p:sp>
        <p:nvSpPr>
          <p:cNvPr id="54" name="Rechthoek 53"/>
          <p:cNvSpPr/>
          <p:nvPr/>
        </p:nvSpPr>
        <p:spPr>
          <a:xfrm>
            <a:off x="2762996" y="3962902"/>
            <a:ext cx="1336250" cy="668124"/>
          </a:xfrm>
          <a:prstGeom prst="roundRect">
            <a:avLst/>
          </a:prstGeom>
          <a:solidFill>
            <a:srgbClr val="85AC1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6" name="Afgeronde rechthoek 45"/>
          <p:cNvSpPr/>
          <p:nvPr/>
        </p:nvSpPr>
        <p:spPr>
          <a:xfrm>
            <a:off x="2892114" y="4116964"/>
            <a:ext cx="1080000" cy="36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a:t>monitoren</a:t>
            </a:r>
          </a:p>
        </p:txBody>
      </p:sp>
      <p:sp>
        <p:nvSpPr>
          <p:cNvPr id="56" name="Afgeronde rechthoek 55"/>
          <p:cNvSpPr/>
          <p:nvPr/>
        </p:nvSpPr>
        <p:spPr>
          <a:xfrm>
            <a:off x="855464" y="4326651"/>
            <a:ext cx="1056093" cy="27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dirty="0"/>
              <a:t>monitoren</a:t>
            </a:r>
          </a:p>
        </p:txBody>
      </p:sp>
      <p:sp>
        <p:nvSpPr>
          <p:cNvPr id="62" name="Tekstvak 61"/>
          <p:cNvSpPr txBox="1"/>
          <p:nvPr/>
        </p:nvSpPr>
        <p:spPr>
          <a:xfrm>
            <a:off x="7105430" y="4891661"/>
            <a:ext cx="1440000" cy="275634"/>
          </a:xfrm>
          <a:prstGeom prst="roundRect">
            <a:avLst/>
          </a:prstGeom>
          <a:solidFill>
            <a:srgbClr val="85AC1C"/>
          </a:solidFill>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nl-NL" sz="1100" kern="1200" noProof="0" dirty="0"/>
              <a:t>SEH en HAP bezoek</a:t>
            </a:r>
          </a:p>
        </p:txBody>
      </p:sp>
      <p:sp>
        <p:nvSpPr>
          <p:cNvPr id="125" name="Vrije vorm 9"/>
          <p:cNvSpPr/>
          <p:nvPr/>
        </p:nvSpPr>
        <p:spPr>
          <a:xfrm>
            <a:off x="4899201" y="2836142"/>
            <a:ext cx="1440000" cy="1080000"/>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200" kern="1200" dirty="0"/>
              <a:t>3. Optimale medicatie bij systolisch hartfalen</a:t>
            </a:r>
          </a:p>
        </p:txBody>
      </p:sp>
      <p:sp>
        <p:nvSpPr>
          <p:cNvPr id="128" name="Tekstvak 127"/>
          <p:cNvSpPr txBox="1"/>
          <p:nvPr/>
        </p:nvSpPr>
        <p:spPr>
          <a:xfrm>
            <a:off x="5019837" y="3937476"/>
            <a:ext cx="1304641" cy="576970"/>
          </a:xfrm>
          <a:prstGeom prst="roundRect">
            <a:avLst/>
          </a:prstGeom>
          <a:solidFill>
            <a:srgbClr val="85AC1C"/>
          </a:solidFill>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l-NL" sz="1100" kern="1200" noProof="0" dirty="0"/>
              <a:t>% patiënten met ACE-I/AT II antagonist</a:t>
            </a:r>
          </a:p>
        </p:txBody>
      </p:sp>
      <p:sp>
        <p:nvSpPr>
          <p:cNvPr id="129" name="Afgeronde rechthoek 55"/>
          <p:cNvSpPr/>
          <p:nvPr/>
        </p:nvSpPr>
        <p:spPr>
          <a:xfrm>
            <a:off x="4715288" y="4528617"/>
            <a:ext cx="900000" cy="288000"/>
          </a:xfrm>
          <a:prstGeom prst="roundRect">
            <a:avLst/>
          </a:prstGeom>
          <a:solidFill>
            <a:srgbClr val="85A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dirty="0"/>
              <a:t>ATC ACE-I</a:t>
            </a:r>
          </a:p>
        </p:txBody>
      </p:sp>
      <p:sp>
        <p:nvSpPr>
          <p:cNvPr id="130" name="Tekstvak 129"/>
          <p:cNvSpPr txBox="1"/>
          <p:nvPr/>
        </p:nvSpPr>
        <p:spPr>
          <a:xfrm>
            <a:off x="7150213" y="3921793"/>
            <a:ext cx="1440000" cy="540000"/>
          </a:xfrm>
          <a:prstGeom prst="roundRect">
            <a:avLst/>
          </a:prstGeom>
          <a:solidFill>
            <a:srgbClr val="85AC1C"/>
          </a:solidFill>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nl-NL" sz="1100" dirty="0"/>
              <a:t># Opnames en  verpleegdagen in </a:t>
            </a:r>
            <a:br>
              <a:rPr lang="nl-NL" sz="1100" dirty="0"/>
            </a:br>
            <a:r>
              <a:rPr lang="nl-NL" sz="1100" dirty="0"/>
              <a:t>2</a:t>
            </a:r>
            <a:r>
              <a:rPr lang="nl-NL" sz="1100" baseline="30000" dirty="0"/>
              <a:t>e</a:t>
            </a:r>
            <a:r>
              <a:rPr lang="nl-NL" sz="1100" dirty="0"/>
              <a:t> lijn voor hartfalen</a:t>
            </a:r>
          </a:p>
        </p:txBody>
      </p:sp>
      <p:sp>
        <p:nvSpPr>
          <p:cNvPr id="131" name="Afgeronde rechthoek 45"/>
          <p:cNvSpPr/>
          <p:nvPr/>
        </p:nvSpPr>
        <p:spPr>
          <a:xfrm>
            <a:off x="7465430" y="5158678"/>
            <a:ext cx="1080000" cy="324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dirty="0"/>
              <a:t>5% afname</a:t>
            </a:r>
          </a:p>
        </p:txBody>
      </p:sp>
      <p:sp>
        <p:nvSpPr>
          <p:cNvPr id="134" name="Tekstvak 133"/>
          <p:cNvSpPr txBox="1"/>
          <p:nvPr/>
        </p:nvSpPr>
        <p:spPr>
          <a:xfrm>
            <a:off x="7124111" y="5565385"/>
            <a:ext cx="1440000" cy="540000"/>
          </a:xfrm>
          <a:prstGeom prst="roundRect">
            <a:avLst/>
          </a:prstGeom>
          <a:solidFill>
            <a:srgbClr val="85AC1C"/>
          </a:solidFill>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nl-NL" sz="1100" dirty="0"/>
              <a:t># Heropnames in 2</a:t>
            </a:r>
            <a:r>
              <a:rPr lang="nl-NL" sz="1100" baseline="30000" dirty="0"/>
              <a:t>e</a:t>
            </a:r>
            <a:r>
              <a:rPr lang="nl-NL" sz="1100" dirty="0"/>
              <a:t> lijn &lt;30d en &lt;1jr </a:t>
            </a:r>
            <a:br>
              <a:rPr lang="nl-NL" sz="1100" dirty="0"/>
            </a:br>
            <a:r>
              <a:rPr lang="nl-NL" sz="1100" dirty="0"/>
              <a:t>voor hartfalen</a:t>
            </a:r>
          </a:p>
        </p:txBody>
      </p:sp>
      <p:sp>
        <p:nvSpPr>
          <p:cNvPr id="135" name="Afgeronde rechthoek 45"/>
          <p:cNvSpPr/>
          <p:nvPr/>
        </p:nvSpPr>
        <p:spPr>
          <a:xfrm>
            <a:off x="7479751" y="6067929"/>
            <a:ext cx="1080000" cy="324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dirty="0"/>
              <a:t>monitoren</a:t>
            </a:r>
          </a:p>
        </p:txBody>
      </p:sp>
      <p:sp>
        <p:nvSpPr>
          <p:cNvPr id="64" name="Afgeronde rechthoek 57"/>
          <p:cNvSpPr/>
          <p:nvPr/>
        </p:nvSpPr>
        <p:spPr>
          <a:xfrm>
            <a:off x="7500274" y="4458057"/>
            <a:ext cx="1080000" cy="324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dirty="0"/>
              <a:t>monitoren</a:t>
            </a:r>
          </a:p>
        </p:txBody>
      </p:sp>
      <p:grpSp>
        <p:nvGrpSpPr>
          <p:cNvPr id="31" name="Groep 30"/>
          <p:cNvGrpSpPr/>
          <p:nvPr/>
        </p:nvGrpSpPr>
        <p:grpSpPr>
          <a:xfrm>
            <a:off x="585435" y="4621426"/>
            <a:ext cx="1314000" cy="360000"/>
            <a:chOff x="5834385" y="1898553"/>
            <a:chExt cx="1336250" cy="668125"/>
          </a:xfrm>
          <a:solidFill>
            <a:srgbClr val="85AC1C"/>
          </a:solidFill>
        </p:grpSpPr>
        <p:sp>
          <p:nvSpPr>
            <p:cNvPr id="32" name="Rechthoek 47"/>
            <p:cNvSpPr/>
            <p:nvPr/>
          </p:nvSpPr>
          <p:spPr>
            <a:xfrm>
              <a:off x="5834385" y="1898553"/>
              <a:ext cx="1336250" cy="66812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3" name="Tekstvak 32"/>
            <p:cNvSpPr txBox="1"/>
            <p:nvPr/>
          </p:nvSpPr>
          <p:spPr>
            <a:xfrm>
              <a:off x="5834385" y="1898553"/>
              <a:ext cx="1336250" cy="668125"/>
            </a:xfrm>
            <a:prstGeom prst="round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a:r>
                <a:rPr lang="nl-NL" sz="1100" dirty="0"/>
                <a:t># 1</a:t>
              </a:r>
              <a:r>
                <a:rPr lang="nl-NL" sz="1100" baseline="30000" dirty="0"/>
                <a:t>ste</a:t>
              </a:r>
              <a:r>
                <a:rPr lang="nl-NL" sz="1100" dirty="0"/>
                <a:t> </a:t>
              </a:r>
              <a:r>
                <a:rPr lang="nl-NL" sz="1100" dirty="0" err="1"/>
                <a:t>lijns</a:t>
              </a:r>
              <a:r>
                <a:rPr lang="nl-NL" sz="1100" dirty="0"/>
                <a:t> echo + (NT-pro)BNP </a:t>
              </a:r>
            </a:p>
          </p:txBody>
        </p:sp>
      </p:grpSp>
      <p:sp>
        <p:nvSpPr>
          <p:cNvPr id="34" name="Afgeronde rechthoek 55"/>
          <p:cNvSpPr/>
          <p:nvPr/>
        </p:nvSpPr>
        <p:spPr>
          <a:xfrm>
            <a:off x="895030" y="5000751"/>
            <a:ext cx="1056093" cy="27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a:t>monitoren</a:t>
            </a:r>
            <a:endParaRPr lang="nl-NL" sz="1100" dirty="0"/>
          </a:p>
        </p:txBody>
      </p:sp>
      <p:sp>
        <p:nvSpPr>
          <p:cNvPr id="39" name="Tekstvak 38"/>
          <p:cNvSpPr txBox="1"/>
          <p:nvPr/>
        </p:nvSpPr>
        <p:spPr>
          <a:xfrm>
            <a:off x="178515" y="5290624"/>
            <a:ext cx="1772608" cy="540042"/>
          </a:xfrm>
          <a:prstGeom prst="roundRect">
            <a:avLst/>
          </a:prstGeom>
          <a:solidFill>
            <a:srgbClr val="85AC1C"/>
          </a:solidFill>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r>
              <a:rPr lang="nl-NL" sz="1100" dirty="0"/>
              <a:t>Verdeling NYHA-classificatie over patiënten ICPC code HF</a:t>
            </a:r>
          </a:p>
        </p:txBody>
      </p:sp>
      <p:sp>
        <p:nvSpPr>
          <p:cNvPr id="40" name="Afgeronde rechthoek 55"/>
          <p:cNvSpPr/>
          <p:nvPr/>
        </p:nvSpPr>
        <p:spPr>
          <a:xfrm>
            <a:off x="896515" y="5859467"/>
            <a:ext cx="1056093" cy="27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a:t>monitoren</a:t>
            </a:r>
            <a:endParaRPr lang="nl-NL" sz="1100" dirty="0"/>
          </a:p>
        </p:txBody>
      </p:sp>
      <p:sp>
        <p:nvSpPr>
          <p:cNvPr id="41" name="Afgeronde rechthoek 55"/>
          <p:cNvSpPr/>
          <p:nvPr/>
        </p:nvSpPr>
        <p:spPr>
          <a:xfrm>
            <a:off x="4703745" y="4841543"/>
            <a:ext cx="900000" cy="288000"/>
          </a:xfrm>
          <a:prstGeom prst="roundRect">
            <a:avLst/>
          </a:prstGeom>
          <a:solidFill>
            <a:srgbClr val="85A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dirty="0"/>
              <a:t>ATC ARB</a:t>
            </a:r>
          </a:p>
        </p:txBody>
      </p:sp>
      <p:sp>
        <p:nvSpPr>
          <p:cNvPr id="42" name="Afgeronde rechthoek 55">
            <a:extLst>
              <a:ext uri="{FF2B5EF4-FFF2-40B4-BE49-F238E27FC236}">
                <a16:creationId xmlns:a16="http://schemas.microsoft.com/office/drawing/2014/main" id="{A5D65C2A-B7C9-4E50-A07E-5B2F42D42F72}"/>
              </a:ext>
            </a:extLst>
          </p:cNvPr>
          <p:cNvSpPr/>
          <p:nvPr/>
        </p:nvSpPr>
        <p:spPr>
          <a:xfrm>
            <a:off x="5673775" y="4846598"/>
            <a:ext cx="900000" cy="288000"/>
          </a:xfrm>
          <a:prstGeom prst="roundRect">
            <a:avLst/>
          </a:prstGeom>
          <a:solidFill>
            <a:srgbClr val="85A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dirty="0"/>
              <a:t>met preparaten</a:t>
            </a:r>
          </a:p>
        </p:txBody>
      </p:sp>
      <p:sp>
        <p:nvSpPr>
          <p:cNvPr id="43" name="Afgeronde rechthoek 55">
            <a:extLst>
              <a:ext uri="{FF2B5EF4-FFF2-40B4-BE49-F238E27FC236}">
                <a16:creationId xmlns:a16="http://schemas.microsoft.com/office/drawing/2014/main" id="{9DD17B33-B61F-4CF5-82BE-FD098AA884E3}"/>
              </a:ext>
            </a:extLst>
          </p:cNvPr>
          <p:cNvSpPr/>
          <p:nvPr/>
        </p:nvSpPr>
        <p:spPr>
          <a:xfrm>
            <a:off x="5663615" y="4536421"/>
            <a:ext cx="900000" cy="288000"/>
          </a:xfrm>
          <a:prstGeom prst="roundRect">
            <a:avLst/>
          </a:prstGeom>
          <a:solidFill>
            <a:srgbClr val="85A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dirty="0"/>
              <a:t>met preparaten</a:t>
            </a:r>
          </a:p>
        </p:txBody>
      </p:sp>
      <p:sp>
        <p:nvSpPr>
          <p:cNvPr id="45" name="Tekstvak 44">
            <a:extLst>
              <a:ext uri="{FF2B5EF4-FFF2-40B4-BE49-F238E27FC236}">
                <a16:creationId xmlns:a16="http://schemas.microsoft.com/office/drawing/2014/main" id="{21105576-3FBB-4CE8-89A4-0F6E9C71BB30}"/>
              </a:ext>
            </a:extLst>
          </p:cNvPr>
          <p:cNvSpPr txBox="1"/>
          <p:nvPr/>
        </p:nvSpPr>
        <p:spPr>
          <a:xfrm>
            <a:off x="5008105" y="5186323"/>
            <a:ext cx="1304641" cy="360915"/>
          </a:xfrm>
          <a:prstGeom prst="roundRect">
            <a:avLst/>
          </a:prstGeom>
          <a:solidFill>
            <a:srgbClr val="85AC1C"/>
          </a:solidFill>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nl-NL" sz="1100" kern="1200" noProof="0" dirty="0"/>
              <a:t>% patiënten </a:t>
            </a:r>
            <a:r>
              <a:rPr lang="nl-NL" sz="1100" dirty="0"/>
              <a:t>met β-blokker</a:t>
            </a:r>
          </a:p>
        </p:txBody>
      </p:sp>
      <p:sp>
        <p:nvSpPr>
          <p:cNvPr id="47" name="Tekstvak 46">
            <a:extLst>
              <a:ext uri="{FF2B5EF4-FFF2-40B4-BE49-F238E27FC236}">
                <a16:creationId xmlns:a16="http://schemas.microsoft.com/office/drawing/2014/main" id="{14A95120-6734-4E2C-984B-D30A82430E20}"/>
              </a:ext>
            </a:extLst>
          </p:cNvPr>
          <p:cNvSpPr txBox="1"/>
          <p:nvPr/>
        </p:nvSpPr>
        <p:spPr>
          <a:xfrm>
            <a:off x="5008104" y="5589023"/>
            <a:ext cx="1304641" cy="478906"/>
          </a:xfrm>
          <a:prstGeom prst="roundRect">
            <a:avLst/>
          </a:prstGeom>
          <a:solidFill>
            <a:srgbClr val="85AC1C"/>
          </a:solidFill>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nl-NL" sz="1100" kern="1200" noProof="0" dirty="0"/>
              <a:t>% patiënten </a:t>
            </a:r>
            <a:r>
              <a:rPr lang="nl-NL" sz="1100" dirty="0"/>
              <a:t>met spironolacton of </a:t>
            </a:r>
            <a:r>
              <a:rPr lang="nl-NL" sz="1100" dirty="0" err="1"/>
              <a:t>eplerenon</a:t>
            </a:r>
            <a:endParaRPr lang="nl-NL" sz="1100" dirty="0"/>
          </a:p>
        </p:txBody>
      </p:sp>
      <p:sp>
        <p:nvSpPr>
          <p:cNvPr id="50" name="Afgeronde rechthoek 45">
            <a:extLst>
              <a:ext uri="{FF2B5EF4-FFF2-40B4-BE49-F238E27FC236}">
                <a16:creationId xmlns:a16="http://schemas.microsoft.com/office/drawing/2014/main" id="{A489EAF7-F480-419F-A82C-79CF78F4FD8D}"/>
              </a:ext>
            </a:extLst>
          </p:cNvPr>
          <p:cNvSpPr/>
          <p:nvPr/>
        </p:nvSpPr>
        <p:spPr>
          <a:xfrm>
            <a:off x="5253539" y="6067929"/>
            <a:ext cx="1080000" cy="36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a:t>monitoren</a:t>
            </a:r>
          </a:p>
        </p:txBody>
      </p:sp>
    </p:spTree>
    <p:extLst>
      <p:ext uri="{BB962C8B-B14F-4D97-AF65-F5344CB8AC3E}">
        <p14:creationId xmlns:p14="http://schemas.microsoft.com/office/powerpoint/2010/main" val="4131912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i="1"/>
              <a:t>Proces</a:t>
            </a:r>
            <a:r>
              <a:rPr lang="nl-NL"/>
              <a:t>doelen en indicatoren</a:t>
            </a:r>
          </a:p>
        </p:txBody>
      </p:sp>
      <p:graphicFrame>
        <p:nvGraphicFramePr>
          <p:cNvPr id="4" name="Tijdelijke aanduiding voor inhoud 3"/>
          <p:cNvGraphicFramePr>
            <a:graphicFrameLocks noGrp="1"/>
          </p:cNvGraphicFramePr>
          <p:nvPr>
            <p:ph idx="1"/>
            <p:extLst/>
          </p:nvPr>
        </p:nvGraphicFramePr>
        <p:xfrm>
          <a:off x="83520" y="1682371"/>
          <a:ext cx="8906476" cy="4737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Afgeronde rechthoek 55">
            <a:extLst>
              <a:ext uri="{FF2B5EF4-FFF2-40B4-BE49-F238E27FC236}">
                <a16:creationId xmlns:a16="http://schemas.microsoft.com/office/drawing/2014/main" id="{34F79759-28B2-482C-B9A8-A008A6B6AB2E}"/>
              </a:ext>
            </a:extLst>
          </p:cNvPr>
          <p:cNvSpPr/>
          <p:nvPr/>
        </p:nvSpPr>
        <p:spPr>
          <a:xfrm>
            <a:off x="1086310" y="4863948"/>
            <a:ext cx="1054800" cy="27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prstClr val="white"/>
                </a:solidFill>
                <a:latin typeface="Rajdhani"/>
              </a:rPr>
              <a:t>80% huisartsen</a:t>
            </a:r>
          </a:p>
        </p:txBody>
      </p:sp>
      <p:sp>
        <p:nvSpPr>
          <p:cNvPr id="6" name="Afgeronde rechthoek 55">
            <a:extLst>
              <a:ext uri="{FF2B5EF4-FFF2-40B4-BE49-F238E27FC236}">
                <a16:creationId xmlns:a16="http://schemas.microsoft.com/office/drawing/2014/main" id="{915976E8-37A2-4AB3-B8D1-906BDA94D480}"/>
              </a:ext>
            </a:extLst>
          </p:cNvPr>
          <p:cNvSpPr/>
          <p:nvPr/>
        </p:nvSpPr>
        <p:spPr>
          <a:xfrm>
            <a:off x="1086310" y="5150355"/>
            <a:ext cx="1054800" cy="27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prstClr val="white"/>
                </a:solidFill>
                <a:latin typeface="Rajdhani"/>
              </a:rPr>
              <a:t>80% </a:t>
            </a:r>
            <a:r>
              <a:rPr lang="nl-NL" sz="900" dirty="0" err="1">
                <a:solidFill>
                  <a:prstClr val="white"/>
                </a:solidFill>
                <a:latin typeface="Rajdhani"/>
              </a:rPr>
              <a:t>POH’s</a:t>
            </a:r>
            <a:endParaRPr lang="nl-NL" sz="900" dirty="0">
              <a:solidFill>
                <a:prstClr val="white"/>
              </a:solidFill>
              <a:latin typeface="Rajdhani"/>
            </a:endParaRPr>
          </a:p>
        </p:txBody>
      </p:sp>
      <p:sp>
        <p:nvSpPr>
          <p:cNvPr id="7" name="Afgeronde rechthoek 55">
            <a:extLst>
              <a:ext uri="{FF2B5EF4-FFF2-40B4-BE49-F238E27FC236}">
                <a16:creationId xmlns:a16="http://schemas.microsoft.com/office/drawing/2014/main" id="{0C5FC234-9A2D-490A-AD08-25A15AEDD51A}"/>
              </a:ext>
            </a:extLst>
          </p:cNvPr>
          <p:cNvSpPr/>
          <p:nvPr/>
        </p:nvSpPr>
        <p:spPr>
          <a:xfrm>
            <a:off x="7135269" y="4848352"/>
            <a:ext cx="1054800" cy="73537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dirty="0">
              <a:solidFill>
                <a:prstClr val="white"/>
              </a:solidFill>
              <a:latin typeface="Rajdhani"/>
            </a:endParaRPr>
          </a:p>
          <a:p>
            <a:pPr algn="ctr"/>
            <a:r>
              <a:rPr lang="nl-NL" sz="900" dirty="0">
                <a:solidFill>
                  <a:prstClr val="white"/>
                </a:solidFill>
                <a:latin typeface="Rajdhani"/>
              </a:rPr>
              <a:t>Jaar 1: 200</a:t>
            </a:r>
          </a:p>
          <a:p>
            <a:pPr algn="ctr"/>
            <a:r>
              <a:rPr lang="nl-NL" sz="900" dirty="0">
                <a:solidFill>
                  <a:prstClr val="white"/>
                </a:solidFill>
                <a:latin typeface="Rajdhani"/>
              </a:rPr>
              <a:t>Jaar 2:  50 </a:t>
            </a:r>
          </a:p>
          <a:p>
            <a:pPr algn="ctr"/>
            <a:r>
              <a:rPr lang="nl-NL" sz="900" dirty="0">
                <a:solidFill>
                  <a:prstClr val="white"/>
                </a:solidFill>
                <a:latin typeface="Rajdhani"/>
              </a:rPr>
              <a:t>Jaar 3:  50</a:t>
            </a:r>
          </a:p>
          <a:p>
            <a:pPr algn="ctr"/>
            <a:r>
              <a:rPr lang="nl-NL" sz="900" dirty="0">
                <a:solidFill>
                  <a:prstClr val="white"/>
                </a:solidFill>
                <a:latin typeface="Rajdhani"/>
              </a:rPr>
              <a:t>Jaar 4:  50</a:t>
            </a:r>
          </a:p>
          <a:p>
            <a:pPr algn="ctr"/>
            <a:r>
              <a:rPr lang="nl-NL" sz="900" dirty="0">
                <a:solidFill>
                  <a:prstClr val="white"/>
                </a:solidFill>
                <a:latin typeface="Rajdhani"/>
              </a:rPr>
              <a:t>Jaar 5:  50</a:t>
            </a:r>
          </a:p>
          <a:p>
            <a:pPr algn="ctr"/>
            <a:r>
              <a:rPr lang="nl-NL" sz="900" dirty="0">
                <a:solidFill>
                  <a:prstClr val="white"/>
                </a:solidFill>
                <a:latin typeface="Rajdhani"/>
              </a:rPr>
              <a:t> </a:t>
            </a:r>
          </a:p>
        </p:txBody>
      </p:sp>
      <p:sp>
        <p:nvSpPr>
          <p:cNvPr id="9" name="Afgeronde rechthoek 55">
            <a:extLst>
              <a:ext uri="{FF2B5EF4-FFF2-40B4-BE49-F238E27FC236}">
                <a16:creationId xmlns:a16="http://schemas.microsoft.com/office/drawing/2014/main" id="{1FC0FDDB-A411-470D-A689-B247B804AD4B}"/>
              </a:ext>
            </a:extLst>
          </p:cNvPr>
          <p:cNvSpPr/>
          <p:nvPr/>
        </p:nvSpPr>
        <p:spPr>
          <a:xfrm>
            <a:off x="5104757" y="6082551"/>
            <a:ext cx="1056093" cy="27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t>monitoren</a:t>
            </a:r>
          </a:p>
        </p:txBody>
      </p:sp>
      <p:sp>
        <p:nvSpPr>
          <p:cNvPr id="11" name="Afgeronde rechthoek 55">
            <a:extLst>
              <a:ext uri="{FF2B5EF4-FFF2-40B4-BE49-F238E27FC236}">
                <a16:creationId xmlns:a16="http://schemas.microsoft.com/office/drawing/2014/main" id="{41597C1E-4494-4120-BD74-8E6677D2B14C}"/>
              </a:ext>
            </a:extLst>
          </p:cNvPr>
          <p:cNvSpPr/>
          <p:nvPr/>
        </p:nvSpPr>
        <p:spPr>
          <a:xfrm>
            <a:off x="7218396" y="6420051"/>
            <a:ext cx="1054800" cy="27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t>monitoren</a:t>
            </a:r>
          </a:p>
        </p:txBody>
      </p:sp>
      <p:sp>
        <p:nvSpPr>
          <p:cNvPr id="12" name="Afgeronde rechthoek 55">
            <a:extLst>
              <a:ext uri="{FF2B5EF4-FFF2-40B4-BE49-F238E27FC236}">
                <a16:creationId xmlns:a16="http://schemas.microsoft.com/office/drawing/2014/main" id="{62B11082-B051-4630-A06A-5F7C7A792D8F}"/>
              </a:ext>
            </a:extLst>
          </p:cNvPr>
          <p:cNvSpPr/>
          <p:nvPr/>
        </p:nvSpPr>
        <p:spPr>
          <a:xfrm>
            <a:off x="3081348" y="6114247"/>
            <a:ext cx="1056093" cy="27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t>monitoren</a:t>
            </a:r>
          </a:p>
        </p:txBody>
      </p:sp>
      <p:sp>
        <p:nvSpPr>
          <p:cNvPr id="13" name="Afgeronde rechthoek 55">
            <a:extLst>
              <a:ext uri="{FF2B5EF4-FFF2-40B4-BE49-F238E27FC236}">
                <a16:creationId xmlns:a16="http://schemas.microsoft.com/office/drawing/2014/main" id="{F6BBB526-CAB4-4D38-86FE-68BD39D05B48}"/>
              </a:ext>
            </a:extLst>
          </p:cNvPr>
          <p:cNvSpPr/>
          <p:nvPr/>
        </p:nvSpPr>
        <p:spPr>
          <a:xfrm>
            <a:off x="3081348" y="4848352"/>
            <a:ext cx="1056093" cy="27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t>monitoren</a:t>
            </a:r>
          </a:p>
        </p:txBody>
      </p:sp>
      <p:sp>
        <p:nvSpPr>
          <p:cNvPr id="14" name="Afgeronde rechthoek 55">
            <a:extLst>
              <a:ext uri="{FF2B5EF4-FFF2-40B4-BE49-F238E27FC236}">
                <a16:creationId xmlns:a16="http://schemas.microsoft.com/office/drawing/2014/main" id="{200201C3-918D-4B0B-A6DB-309F26B6E7D7}"/>
              </a:ext>
            </a:extLst>
          </p:cNvPr>
          <p:cNvSpPr/>
          <p:nvPr/>
        </p:nvSpPr>
        <p:spPr>
          <a:xfrm>
            <a:off x="5077679" y="4863948"/>
            <a:ext cx="1056093" cy="27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t>monitoren</a:t>
            </a:r>
          </a:p>
        </p:txBody>
      </p:sp>
    </p:spTree>
    <p:extLst>
      <p:ext uri="{BB962C8B-B14F-4D97-AF65-F5344CB8AC3E}">
        <p14:creationId xmlns:p14="http://schemas.microsoft.com/office/powerpoint/2010/main" val="736874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908316" y="1551127"/>
            <a:ext cx="7637206" cy="4519889"/>
          </a:xfrm>
        </p:spPr>
        <p:txBody>
          <a:bodyPr>
            <a:normAutofit/>
          </a:bodyPr>
          <a:lstStyle/>
          <a:p>
            <a:r>
              <a:rPr lang="nl-NL" sz="6600" dirty="0"/>
              <a:t>DEEL 2 – PARALLEL</a:t>
            </a:r>
          </a:p>
          <a:p>
            <a:pPr>
              <a:lnSpc>
                <a:spcPct val="100000"/>
              </a:lnSpc>
              <a:spcBef>
                <a:spcPts val="600"/>
              </a:spcBef>
            </a:pPr>
            <a:endParaRPr lang="en-US" dirty="0"/>
          </a:p>
          <a:p>
            <a:pPr>
              <a:lnSpc>
                <a:spcPct val="100000"/>
              </a:lnSpc>
              <a:spcBef>
                <a:spcPts val="600"/>
              </a:spcBef>
            </a:pPr>
            <a:r>
              <a:rPr lang="en-US" b="1" dirty="0"/>
              <a:t>HUISARTSEN:</a:t>
            </a:r>
          </a:p>
          <a:p>
            <a:pPr>
              <a:lnSpc>
                <a:spcPct val="100000"/>
              </a:lnSpc>
              <a:spcBef>
                <a:spcPts val="600"/>
              </a:spcBef>
            </a:pPr>
            <a:r>
              <a:rPr lang="en-US" dirty="0"/>
              <a:t>Balázs Szabó, </a:t>
            </a:r>
            <a:r>
              <a:rPr lang="en-US" dirty="0" err="1"/>
              <a:t>cardioloog</a:t>
            </a:r>
            <a:endParaRPr lang="en-US" dirty="0"/>
          </a:p>
          <a:p>
            <a:pPr>
              <a:lnSpc>
                <a:spcPct val="100000"/>
              </a:lnSpc>
              <a:spcBef>
                <a:spcPts val="600"/>
              </a:spcBef>
            </a:pPr>
            <a:r>
              <a:rPr lang="en-US" dirty="0"/>
              <a:t>Leonie Tromp, </a:t>
            </a:r>
            <a:r>
              <a:rPr lang="en-US" dirty="0" err="1"/>
              <a:t>kaderhuisarts</a:t>
            </a:r>
            <a:r>
              <a:rPr lang="en-US" dirty="0"/>
              <a:t> hart- en </a:t>
            </a:r>
            <a:r>
              <a:rPr lang="en-US" dirty="0" err="1"/>
              <a:t>vaatziekten</a:t>
            </a:r>
            <a:endParaRPr lang="en-US" dirty="0"/>
          </a:p>
          <a:p>
            <a:pPr>
              <a:lnSpc>
                <a:spcPct val="100000"/>
              </a:lnSpc>
              <a:spcBef>
                <a:spcPts val="600"/>
              </a:spcBef>
            </a:pPr>
            <a:endParaRPr lang="en-US" dirty="0"/>
          </a:p>
          <a:p>
            <a:pPr>
              <a:lnSpc>
                <a:spcPct val="100000"/>
              </a:lnSpc>
              <a:spcBef>
                <a:spcPts val="600"/>
              </a:spcBef>
            </a:pPr>
            <a:endParaRPr lang="en-US" dirty="0"/>
          </a:p>
          <a:p>
            <a:pPr>
              <a:lnSpc>
                <a:spcPct val="100000"/>
              </a:lnSpc>
              <a:spcBef>
                <a:spcPts val="600"/>
              </a:spcBef>
            </a:pPr>
            <a:endParaRPr lang="en-US" dirty="0"/>
          </a:p>
          <a:p>
            <a:pPr>
              <a:lnSpc>
                <a:spcPct val="100000"/>
              </a:lnSpc>
              <a:spcBef>
                <a:spcPts val="600"/>
              </a:spcBef>
            </a:pPr>
            <a:endParaRPr lang="en-US" dirty="0"/>
          </a:p>
          <a:p>
            <a:pPr>
              <a:lnSpc>
                <a:spcPct val="100000"/>
              </a:lnSpc>
              <a:spcBef>
                <a:spcPts val="600"/>
              </a:spcBef>
            </a:pPr>
            <a:endParaRPr lang="en-US" dirty="0"/>
          </a:p>
          <a:p>
            <a:pPr>
              <a:lnSpc>
                <a:spcPct val="100000"/>
              </a:lnSpc>
              <a:spcBef>
                <a:spcPts val="600"/>
              </a:spcBef>
            </a:pPr>
            <a:endParaRPr lang="en-US" dirty="0"/>
          </a:p>
          <a:p>
            <a:pPr algn="l">
              <a:lnSpc>
                <a:spcPct val="100000"/>
              </a:lnSpc>
              <a:spcBef>
                <a:spcPts val="600"/>
              </a:spcBef>
            </a:pPr>
            <a:endParaRPr lang="en-US" dirty="0"/>
          </a:p>
        </p:txBody>
      </p:sp>
    </p:spTree>
    <p:extLst>
      <p:ext uri="{BB962C8B-B14F-4D97-AF65-F5344CB8AC3E}">
        <p14:creationId xmlns:p14="http://schemas.microsoft.com/office/powerpoint/2010/main" val="992413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D3D1103D-9FBA-4277-BDF2-265A2965EBF4}"/>
              </a:ext>
            </a:extLst>
          </p:cNvPr>
          <p:cNvPicPr>
            <a:picLocks noChangeAspect="1"/>
          </p:cNvPicPr>
          <p:nvPr/>
        </p:nvPicPr>
        <p:blipFill>
          <a:blip r:embed="rId3"/>
          <a:stretch>
            <a:fillRect/>
          </a:stretch>
        </p:blipFill>
        <p:spPr>
          <a:xfrm>
            <a:off x="6080949" y="4487639"/>
            <a:ext cx="3228206" cy="2370361"/>
          </a:xfrm>
          <a:prstGeom prst="rect">
            <a:avLst/>
          </a:prstGeom>
        </p:spPr>
      </p:pic>
      <p:sp>
        <p:nvSpPr>
          <p:cNvPr id="14338" name="Titel 1"/>
          <p:cNvSpPr>
            <a:spLocks noGrp="1"/>
          </p:cNvSpPr>
          <p:nvPr>
            <p:ph type="title"/>
          </p:nvPr>
        </p:nvSpPr>
        <p:spPr>
          <a:xfrm>
            <a:off x="301626" y="296651"/>
            <a:ext cx="8504238" cy="739353"/>
          </a:xfrm>
        </p:spPr>
        <p:txBody>
          <a:bodyPr>
            <a:normAutofit/>
          </a:bodyPr>
          <a:lstStyle/>
          <a:p>
            <a:r>
              <a:rPr lang="nl-NL" sz="4000" dirty="0"/>
              <a:t>Diagnose hartfalen</a:t>
            </a:r>
          </a:p>
        </p:txBody>
      </p:sp>
      <p:sp>
        <p:nvSpPr>
          <p:cNvPr id="6" name="Ondertitel 4"/>
          <p:cNvSpPr txBox="1">
            <a:spLocks/>
          </p:cNvSpPr>
          <p:nvPr/>
        </p:nvSpPr>
        <p:spPr bwMode="auto">
          <a:xfrm>
            <a:off x="301626" y="1036004"/>
            <a:ext cx="8820472" cy="4160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1" fontAlgn="base" hangingPunct="1">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1" fontAlgn="base" hangingPunct="1">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1" fontAlgn="base" hangingPunct="1">
              <a:spcBef>
                <a:spcPct val="20000"/>
              </a:spcBef>
              <a:spcAft>
                <a:spcPct val="0"/>
              </a:spcAft>
              <a:buClr>
                <a:srgbClr val="C00000"/>
              </a:buClr>
              <a:buSzPct val="75000"/>
              <a:buFont typeface="Wingdings 2" pitchFamily="18" charset="2"/>
              <a:buChar char=""/>
              <a:defRPr sz="2000" kern="1200">
                <a:solidFill>
                  <a:schemeClr val="tx1"/>
                </a:solidFill>
                <a:latin typeface="+mn-lt"/>
                <a:ea typeface="+mn-ea"/>
                <a:cs typeface="+mn-cs"/>
              </a:defRPr>
            </a:lvl3pPr>
            <a:lvl4pPr marL="1096963" indent="-228600" algn="l" rtl="0" eaLnBrk="1" fontAlgn="base" hangingPunct="1">
              <a:spcBef>
                <a:spcPct val="20000"/>
              </a:spcBef>
              <a:spcAft>
                <a:spcPct val="0"/>
              </a:spcAft>
              <a:buClr>
                <a:srgbClr val="BFBFBF"/>
              </a:buClr>
              <a:buSzPct val="70000"/>
              <a:buFont typeface="Wingdings" pitchFamily="2" charset="2"/>
              <a:buChar char=""/>
              <a:defRPr sz="2000" kern="1200">
                <a:solidFill>
                  <a:schemeClr val="tx2"/>
                </a:solidFill>
                <a:latin typeface="+mn-lt"/>
                <a:ea typeface="+mn-ea"/>
                <a:cs typeface="+mn-cs"/>
              </a:defRPr>
            </a:lvl4pPr>
            <a:lvl5pPr marL="1371600" indent="-228600" algn="l" rtl="0" eaLnBrk="1" fontAlgn="base" hangingPunct="1">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r>
              <a:rPr lang="nl-NL" dirty="0">
                <a:solidFill>
                  <a:schemeClr val="tx2">
                    <a:lumMod val="10000"/>
                  </a:schemeClr>
                </a:solidFill>
              </a:rPr>
              <a:t>Klinische symptomen</a:t>
            </a:r>
          </a:p>
          <a:p>
            <a:pPr lvl="1"/>
            <a:r>
              <a:rPr lang="nl-NL" dirty="0">
                <a:solidFill>
                  <a:schemeClr val="tx2">
                    <a:lumMod val="10000"/>
                  </a:schemeClr>
                </a:solidFill>
              </a:rPr>
              <a:t>Verminderd inspanningsvermogen</a:t>
            </a:r>
          </a:p>
          <a:p>
            <a:pPr lvl="1"/>
            <a:r>
              <a:rPr lang="nl-NL" dirty="0">
                <a:solidFill>
                  <a:schemeClr val="tx2">
                    <a:lumMod val="10000"/>
                  </a:schemeClr>
                </a:solidFill>
              </a:rPr>
              <a:t>Kortademigheid</a:t>
            </a:r>
          </a:p>
          <a:p>
            <a:pPr lvl="1"/>
            <a:r>
              <a:rPr lang="nl-NL" dirty="0">
                <a:solidFill>
                  <a:schemeClr val="tx2">
                    <a:lumMod val="10000"/>
                  </a:schemeClr>
                </a:solidFill>
              </a:rPr>
              <a:t>Moeheid</a:t>
            </a:r>
          </a:p>
          <a:p>
            <a:r>
              <a:rPr lang="nl-NL" dirty="0">
                <a:solidFill>
                  <a:schemeClr val="tx2">
                    <a:lumMod val="10000"/>
                  </a:schemeClr>
                </a:solidFill>
              </a:rPr>
              <a:t>Onderzoeksbevindingen</a:t>
            </a:r>
          </a:p>
          <a:p>
            <a:pPr lvl="1"/>
            <a:r>
              <a:rPr lang="nl-NL" dirty="0">
                <a:solidFill>
                  <a:schemeClr val="tx2">
                    <a:lumMod val="10000"/>
                  </a:schemeClr>
                </a:solidFill>
              </a:rPr>
              <a:t>Crepiteren over longen</a:t>
            </a:r>
          </a:p>
          <a:p>
            <a:pPr lvl="1"/>
            <a:r>
              <a:rPr lang="nl-NL" dirty="0">
                <a:solidFill>
                  <a:schemeClr val="tx2">
                    <a:lumMod val="10000"/>
                  </a:schemeClr>
                </a:solidFill>
              </a:rPr>
              <a:t>CVD, perifeer oedeem, hartgeruis, tachycardie,…</a:t>
            </a:r>
          </a:p>
          <a:p>
            <a:r>
              <a:rPr lang="nl-NL" dirty="0">
                <a:solidFill>
                  <a:schemeClr val="tx2">
                    <a:lumMod val="10000"/>
                  </a:schemeClr>
                </a:solidFill>
              </a:rPr>
              <a:t>Objectief bewijs voor structurele of functionele afwijking hart </a:t>
            </a:r>
          </a:p>
        </p:txBody>
      </p:sp>
      <p:pic>
        <p:nvPicPr>
          <p:cNvPr id="7" name="Picture 2" descr="http://body-disease.com/wp-content/uploads/2012/04/Congestive-heart-failure-indicating-signs-and-symptoms.jpeg">
            <a:hlinkClick r:id="rId4"/>
            <a:extLst>
              <a:ext uri="{FF2B5EF4-FFF2-40B4-BE49-F238E27FC236}">
                <a16:creationId xmlns:a16="http://schemas.microsoft.com/office/drawing/2014/main" id="{55A86833-7429-46AA-B4CD-77A8E85D316A}"/>
              </a:ext>
            </a:extLst>
          </p:cNvPr>
          <p:cNvPicPr>
            <a:picLocks noChangeAspect="1" noChangeArrowheads="1"/>
          </p:cNvPicPr>
          <p:nvPr/>
        </p:nvPicPr>
        <p:blipFill>
          <a:blip r:embed="rId5" cstate="print"/>
          <a:srcRect/>
          <a:stretch>
            <a:fillRect/>
          </a:stretch>
        </p:blipFill>
        <p:spPr bwMode="auto">
          <a:xfrm>
            <a:off x="6460624" y="332450"/>
            <a:ext cx="1899230" cy="2592699"/>
          </a:xfrm>
          <a:prstGeom prst="rect">
            <a:avLst/>
          </a:prstGeom>
          <a:noFill/>
        </p:spPr>
      </p:pic>
    </p:spTree>
    <p:extLst>
      <p:ext uri="{BB962C8B-B14F-4D97-AF65-F5344CB8AC3E}">
        <p14:creationId xmlns:p14="http://schemas.microsoft.com/office/powerpoint/2010/main" val="371257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a:xfrm>
            <a:off x="301626" y="296651"/>
            <a:ext cx="8504238" cy="739353"/>
          </a:xfrm>
        </p:spPr>
        <p:txBody>
          <a:bodyPr>
            <a:normAutofit/>
          </a:bodyPr>
          <a:lstStyle/>
          <a:p>
            <a:r>
              <a:rPr lang="nl-NL" sz="4000" dirty="0"/>
              <a:t>De heer Van Dijk</a:t>
            </a:r>
          </a:p>
        </p:txBody>
      </p:sp>
      <p:sp>
        <p:nvSpPr>
          <p:cNvPr id="6" name="Ondertitel 4"/>
          <p:cNvSpPr txBox="1">
            <a:spLocks/>
          </p:cNvSpPr>
          <p:nvPr/>
        </p:nvSpPr>
        <p:spPr bwMode="auto">
          <a:xfrm>
            <a:off x="312577" y="1251256"/>
            <a:ext cx="4774430" cy="405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1" fontAlgn="base" hangingPunct="1">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1" fontAlgn="base" hangingPunct="1">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1" fontAlgn="base" hangingPunct="1">
              <a:spcBef>
                <a:spcPct val="20000"/>
              </a:spcBef>
              <a:spcAft>
                <a:spcPct val="0"/>
              </a:spcAft>
              <a:buClr>
                <a:srgbClr val="C00000"/>
              </a:buClr>
              <a:buSzPct val="75000"/>
              <a:buFont typeface="Wingdings 2" pitchFamily="18" charset="2"/>
              <a:buChar char=""/>
              <a:defRPr sz="2000" kern="1200">
                <a:solidFill>
                  <a:schemeClr val="tx1"/>
                </a:solidFill>
                <a:latin typeface="+mn-lt"/>
                <a:ea typeface="+mn-ea"/>
                <a:cs typeface="+mn-cs"/>
              </a:defRPr>
            </a:lvl3pPr>
            <a:lvl4pPr marL="1096963" indent="-228600" algn="l" rtl="0" eaLnBrk="1" fontAlgn="base" hangingPunct="1">
              <a:spcBef>
                <a:spcPct val="20000"/>
              </a:spcBef>
              <a:spcAft>
                <a:spcPct val="0"/>
              </a:spcAft>
              <a:buClr>
                <a:srgbClr val="BFBFBF"/>
              </a:buClr>
              <a:buSzPct val="70000"/>
              <a:buFont typeface="Wingdings" pitchFamily="2" charset="2"/>
              <a:buChar char=""/>
              <a:defRPr sz="2000" kern="1200">
                <a:solidFill>
                  <a:schemeClr val="tx2"/>
                </a:solidFill>
                <a:latin typeface="+mn-lt"/>
                <a:ea typeface="+mn-ea"/>
                <a:cs typeface="+mn-cs"/>
              </a:defRPr>
            </a:lvl4pPr>
            <a:lvl5pPr marL="1371600" indent="-228600" algn="l" rtl="0" eaLnBrk="1" fontAlgn="base" hangingPunct="1">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r>
              <a:rPr lang="nl-NL" dirty="0">
                <a:solidFill>
                  <a:schemeClr val="tx2">
                    <a:lumMod val="10000"/>
                  </a:schemeClr>
                </a:solidFill>
              </a:rPr>
              <a:t>75 jaar</a:t>
            </a:r>
          </a:p>
          <a:p>
            <a:r>
              <a:rPr lang="nl-NL" dirty="0">
                <a:solidFill>
                  <a:schemeClr val="tx2">
                    <a:lumMod val="10000"/>
                  </a:schemeClr>
                </a:solidFill>
              </a:rPr>
              <a:t>Succesvol roker</a:t>
            </a:r>
          </a:p>
          <a:p>
            <a:r>
              <a:rPr lang="nl-NL" dirty="0">
                <a:solidFill>
                  <a:schemeClr val="tx2">
                    <a:lumMod val="10000"/>
                  </a:schemeClr>
                </a:solidFill>
              </a:rPr>
              <a:t>Toenemend benauwd</a:t>
            </a:r>
          </a:p>
          <a:p>
            <a:r>
              <a:rPr lang="nl-NL" dirty="0">
                <a:solidFill>
                  <a:schemeClr val="tx2">
                    <a:lumMod val="10000"/>
                  </a:schemeClr>
                </a:solidFill>
              </a:rPr>
              <a:t>Bekend met COPD</a:t>
            </a:r>
          </a:p>
          <a:p>
            <a:pPr lvl="1"/>
            <a:r>
              <a:rPr lang="nl-NL" dirty="0" err="1">
                <a:solidFill>
                  <a:schemeClr val="tx2">
                    <a:lumMod val="10000"/>
                  </a:schemeClr>
                </a:solidFill>
              </a:rPr>
              <a:t>Exacerbatie</a:t>
            </a:r>
            <a:r>
              <a:rPr lang="nl-NL" dirty="0">
                <a:solidFill>
                  <a:schemeClr val="tx2">
                    <a:lumMod val="10000"/>
                  </a:schemeClr>
                </a:solidFill>
              </a:rPr>
              <a:t> COPD?</a:t>
            </a:r>
          </a:p>
          <a:p>
            <a:pPr lvl="2"/>
            <a:r>
              <a:rPr lang="nl-NL" dirty="0">
                <a:solidFill>
                  <a:schemeClr val="tx2">
                    <a:lumMod val="10000"/>
                  </a:schemeClr>
                </a:solidFill>
              </a:rPr>
              <a:t>Prednison? Antibiotica?</a:t>
            </a:r>
          </a:p>
          <a:p>
            <a:pPr lvl="1"/>
            <a:r>
              <a:rPr lang="nl-NL" dirty="0">
                <a:solidFill>
                  <a:schemeClr val="tx2">
                    <a:lumMod val="10000"/>
                  </a:schemeClr>
                </a:solidFill>
              </a:rPr>
              <a:t>Hartfalen?</a:t>
            </a:r>
          </a:p>
          <a:p>
            <a:pPr lvl="2"/>
            <a:r>
              <a:rPr lang="nl-NL" dirty="0">
                <a:solidFill>
                  <a:schemeClr val="tx2">
                    <a:lumMod val="10000"/>
                  </a:schemeClr>
                </a:solidFill>
              </a:rPr>
              <a:t>ECG? </a:t>
            </a:r>
            <a:r>
              <a:rPr lang="nl-NL" dirty="0" err="1">
                <a:solidFill>
                  <a:schemeClr val="tx2">
                    <a:lumMod val="10000"/>
                  </a:schemeClr>
                </a:solidFill>
              </a:rPr>
              <a:t>NT-proBNP</a:t>
            </a:r>
            <a:r>
              <a:rPr lang="nl-NL" dirty="0">
                <a:solidFill>
                  <a:schemeClr val="tx2">
                    <a:lumMod val="10000"/>
                  </a:schemeClr>
                </a:solidFill>
              </a:rPr>
              <a:t>? Diureticum?</a:t>
            </a:r>
          </a:p>
        </p:txBody>
      </p:sp>
      <p:pic>
        <p:nvPicPr>
          <p:cNvPr id="17" name="Shape 114"/>
          <p:cNvPicPr preferRelativeResize="0"/>
          <p:nvPr/>
        </p:nvPicPr>
        <p:blipFill rotWithShape="1">
          <a:blip r:embed="rId3" cstate="print">
            <a:alphaModFix/>
          </a:blip>
          <a:srcRect/>
          <a:stretch/>
        </p:blipFill>
        <p:spPr>
          <a:xfrm>
            <a:off x="1742260" y="5032189"/>
            <a:ext cx="3024336" cy="970086"/>
          </a:xfrm>
          <a:prstGeom prst="rect">
            <a:avLst/>
          </a:prstGeom>
          <a:noFill/>
          <a:ln>
            <a:noFill/>
          </a:ln>
        </p:spPr>
      </p:pic>
      <p:pic>
        <p:nvPicPr>
          <p:cNvPr id="18" name="Shape 112"/>
          <p:cNvPicPr preferRelativeResize="0"/>
          <p:nvPr/>
        </p:nvPicPr>
        <p:blipFill rotWithShape="1">
          <a:blip r:embed="rId4" cstate="print">
            <a:alphaModFix/>
          </a:blip>
          <a:srcRect/>
          <a:stretch/>
        </p:blipFill>
        <p:spPr>
          <a:xfrm>
            <a:off x="5383251" y="1121880"/>
            <a:ext cx="3130025" cy="4758255"/>
          </a:xfrm>
          <a:prstGeom prst="rect">
            <a:avLst/>
          </a:prstGeom>
          <a:noFill/>
          <a:ln>
            <a:noFill/>
          </a:ln>
        </p:spPr>
      </p:pic>
      <p:pic>
        <p:nvPicPr>
          <p:cNvPr id="19" name="Shape 113" descr="roken-3107.gif"/>
          <p:cNvPicPr preferRelativeResize="0"/>
          <p:nvPr/>
        </p:nvPicPr>
        <p:blipFill rotWithShape="1">
          <a:blip r:embed="rId5" cstate="print">
            <a:alphaModFix/>
          </a:blip>
          <a:srcRect/>
          <a:stretch/>
        </p:blipFill>
        <p:spPr>
          <a:xfrm>
            <a:off x="6948263" y="3156234"/>
            <a:ext cx="1219051" cy="1354445"/>
          </a:xfrm>
          <a:prstGeom prst="rect">
            <a:avLst/>
          </a:prstGeom>
          <a:noFill/>
          <a:ln>
            <a:noFill/>
          </a:ln>
        </p:spPr>
      </p:pic>
    </p:spTree>
    <p:extLst>
      <p:ext uri="{BB962C8B-B14F-4D97-AF65-F5344CB8AC3E}">
        <p14:creationId xmlns:p14="http://schemas.microsoft.com/office/powerpoint/2010/main" val="318455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CD46A7D-1B36-4B3A-8973-BB94F2A5CACF}"/>
              </a:ext>
            </a:extLst>
          </p:cNvPr>
          <p:cNvPicPr>
            <a:picLocks noChangeAspect="1"/>
          </p:cNvPicPr>
          <p:nvPr/>
        </p:nvPicPr>
        <p:blipFill>
          <a:blip r:embed="rId2"/>
          <a:stretch>
            <a:fillRect/>
          </a:stretch>
        </p:blipFill>
        <p:spPr>
          <a:xfrm>
            <a:off x="1902015" y="4459699"/>
            <a:ext cx="4921955" cy="1157638"/>
          </a:xfrm>
          <a:prstGeom prst="rect">
            <a:avLst/>
          </a:prstGeom>
        </p:spPr>
      </p:pic>
      <p:sp>
        <p:nvSpPr>
          <p:cNvPr id="2" name="Titel 1"/>
          <p:cNvSpPr>
            <a:spLocks noGrp="1"/>
          </p:cNvSpPr>
          <p:nvPr>
            <p:ph type="title"/>
          </p:nvPr>
        </p:nvSpPr>
        <p:spPr/>
        <p:txBody>
          <a:bodyPr/>
          <a:lstStyle/>
          <a:p>
            <a:r>
              <a:rPr lang="en-US" dirty="0"/>
              <a:t>Samendraads ?</a:t>
            </a:r>
          </a:p>
        </p:txBody>
      </p:sp>
      <p:sp>
        <p:nvSpPr>
          <p:cNvPr id="3" name="Tijdelijke aanduiding voor inhoud 2"/>
          <p:cNvSpPr>
            <a:spLocks noGrp="1"/>
          </p:cNvSpPr>
          <p:nvPr>
            <p:ph idx="1"/>
          </p:nvPr>
        </p:nvSpPr>
        <p:spPr>
          <a:xfrm>
            <a:off x="628650" y="1825625"/>
            <a:ext cx="7886700" cy="4351338"/>
          </a:xfrm>
        </p:spPr>
        <p:txBody>
          <a:bodyPr/>
          <a:lstStyle/>
          <a:p>
            <a:pPr marL="0" indent="0">
              <a:buNone/>
            </a:pPr>
            <a:r>
              <a:rPr lang="nl-NL" dirty="0"/>
              <a:t>Huisartsen, medisch specialisten, zorgverzekeraars en patiënten werken in de regio Midden-Brabant samen aan de best mogelijke zorg. </a:t>
            </a:r>
          </a:p>
          <a:p>
            <a:pPr marL="0" indent="0">
              <a:buNone/>
            </a:pPr>
            <a:r>
              <a:rPr lang="nl-NL" dirty="0"/>
              <a:t>Op het juiste moment, op de juiste plek en doelmatig. Met de patiënt als vertrekpunt.</a:t>
            </a:r>
          </a:p>
          <a:p>
            <a:pPr marL="0" indent="0">
              <a:buNone/>
            </a:pPr>
            <a:endParaRPr lang="nl-NL" dirty="0"/>
          </a:p>
        </p:txBody>
      </p:sp>
      <p:sp>
        <p:nvSpPr>
          <p:cNvPr id="5" name="Tekstvak 4">
            <a:extLst>
              <a:ext uri="{FF2B5EF4-FFF2-40B4-BE49-F238E27FC236}">
                <a16:creationId xmlns:a16="http://schemas.microsoft.com/office/drawing/2014/main" id="{9938F33F-7E91-4F47-91A7-4CEE45424373}"/>
              </a:ext>
            </a:extLst>
          </p:cNvPr>
          <p:cNvSpPr txBox="1"/>
          <p:nvPr/>
        </p:nvSpPr>
        <p:spPr>
          <a:xfrm rot="20584429">
            <a:off x="1064622" y="2069703"/>
            <a:ext cx="6596742" cy="1323439"/>
          </a:xfrm>
          <a:prstGeom prst="rect">
            <a:avLst/>
          </a:prstGeom>
          <a:solidFill>
            <a:schemeClr val="tx2">
              <a:lumMod val="20000"/>
              <a:lumOff val="80000"/>
            </a:schemeClr>
          </a:solidFill>
        </p:spPr>
        <p:txBody>
          <a:bodyPr wrap="square" rtlCol="0">
            <a:spAutoFit/>
          </a:bodyPr>
          <a:lstStyle/>
          <a:p>
            <a:r>
              <a:rPr lang="nl-NL" sz="8000" dirty="0">
                <a:solidFill>
                  <a:srgbClr val="007632"/>
                </a:solidFill>
              </a:rPr>
              <a:t>Samendraads !</a:t>
            </a:r>
          </a:p>
        </p:txBody>
      </p:sp>
    </p:spTree>
    <p:extLst>
      <p:ext uri="{BB962C8B-B14F-4D97-AF65-F5344CB8AC3E}">
        <p14:creationId xmlns:p14="http://schemas.microsoft.com/office/powerpoint/2010/main" val="429232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a:xfrm>
            <a:off x="301626" y="296651"/>
            <a:ext cx="8504238" cy="739353"/>
          </a:xfrm>
        </p:spPr>
        <p:txBody>
          <a:bodyPr>
            <a:normAutofit/>
          </a:bodyPr>
          <a:lstStyle/>
          <a:p>
            <a:r>
              <a:rPr lang="nl-NL" sz="4000" dirty="0"/>
              <a:t>Meerwaarde diagnostiek</a:t>
            </a:r>
          </a:p>
        </p:txBody>
      </p:sp>
      <p:pic>
        <p:nvPicPr>
          <p:cNvPr id="7" name="Shape 121"/>
          <p:cNvPicPr preferRelativeResize="0">
            <a:picLocks/>
          </p:cNvPicPr>
          <p:nvPr/>
        </p:nvPicPr>
        <p:blipFill rotWithShape="1">
          <a:blip r:embed="rId3" cstate="print">
            <a:alphaModFix/>
          </a:blip>
          <a:srcRect/>
          <a:stretch/>
        </p:blipFill>
        <p:spPr bwMode="auto">
          <a:xfrm>
            <a:off x="557301" y="1036004"/>
            <a:ext cx="7992888"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4000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a:xfrm>
            <a:off x="301626" y="296651"/>
            <a:ext cx="8504238" cy="739353"/>
          </a:xfrm>
        </p:spPr>
        <p:txBody>
          <a:bodyPr>
            <a:normAutofit/>
          </a:bodyPr>
          <a:lstStyle/>
          <a:p>
            <a:r>
              <a:rPr lang="nl-NL" sz="4000" dirty="0"/>
              <a:t>Algoritme hartfalen</a:t>
            </a:r>
          </a:p>
        </p:txBody>
      </p:sp>
      <p:sp>
        <p:nvSpPr>
          <p:cNvPr id="6" name="Ondertitel 4"/>
          <p:cNvSpPr txBox="1">
            <a:spLocks/>
          </p:cNvSpPr>
          <p:nvPr/>
        </p:nvSpPr>
        <p:spPr bwMode="auto">
          <a:xfrm>
            <a:off x="301626" y="1970564"/>
            <a:ext cx="8504238" cy="405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1" fontAlgn="base" hangingPunct="1">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1" fontAlgn="base" hangingPunct="1">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1" fontAlgn="base" hangingPunct="1">
              <a:spcBef>
                <a:spcPct val="20000"/>
              </a:spcBef>
              <a:spcAft>
                <a:spcPct val="0"/>
              </a:spcAft>
              <a:buClr>
                <a:srgbClr val="C00000"/>
              </a:buClr>
              <a:buSzPct val="75000"/>
              <a:buFont typeface="Wingdings 2" pitchFamily="18" charset="2"/>
              <a:buChar char=""/>
              <a:defRPr sz="2000" kern="1200">
                <a:solidFill>
                  <a:schemeClr val="tx1"/>
                </a:solidFill>
                <a:latin typeface="+mn-lt"/>
                <a:ea typeface="+mn-ea"/>
                <a:cs typeface="+mn-cs"/>
              </a:defRPr>
            </a:lvl3pPr>
            <a:lvl4pPr marL="1096963" indent="-228600" algn="l" rtl="0" eaLnBrk="1" fontAlgn="base" hangingPunct="1">
              <a:spcBef>
                <a:spcPct val="20000"/>
              </a:spcBef>
              <a:spcAft>
                <a:spcPct val="0"/>
              </a:spcAft>
              <a:buClr>
                <a:srgbClr val="BFBFBF"/>
              </a:buClr>
              <a:buSzPct val="70000"/>
              <a:buFont typeface="Wingdings" pitchFamily="2" charset="2"/>
              <a:buChar char=""/>
              <a:defRPr sz="2000" kern="1200">
                <a:solidFill>
                  <a:schemeClr val="tx2"/>
                </a:solidFill>
                <a:latin typeface="+mn-lt"/>
                <a:ea typeface="+mn-ea"/>
                <a:cs typeface="+mn-cs"/>
              </a:defRPr>
            </a:lvl4pPr>
            <a:lvl5pPr marL="1371600" indent="-228600" algn="l" rtl="0" eaLnBrk="1" fontAlgn="base" hangingPunct="1">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None/>
            </a:pPr>
            <a:endParaRPr lang="nl-NL" dirty="0">
              <a:solidFill>
                <a:schemeClr val="tx2">
                  <a:lumMod val="10000"/>
                </a:schemeClr>
              </a:solidFill>
            </a:endParaRPr>
          </a:p>
        </p:txBody>
      </p:sp>
      <p:pic>
        <p:nvPicPr>
          <p:cNvPr id="2050" name="Picture 2"/>
          <p:cNvPicPr>
            <a:picLocks noChangeAspect="1" noChangeArrowheads="1"/>
          </p:cNvPicPr>
          <p:nvPr/>
        </p:nvPicPr>
        <p:blipFill>
          <a:blip r:embed="rId3" cstate="print"/>
          <a:srcRect/>
          <a:stretch>
            <a:fillRect/>
          </a:stretch>
        </p:blipFill>
        <p:spPr bwMode="auto">
          <a:xfrm>
            <a:off x="466033" y="1164105"/>
            <a:ext cx="8677967" cy="4522159"/>
          </a:xfrm>
          <a:prstGeom prst="rect">
            <a:avLst/>
          </a:prstGeom>
          <a:noFill/>
          <a:ln w="9525">
            <a:noFill/>
            <a:miter lim="800000"/>
            <a:headEnd/>
            <a:tailEnd/>
          </a:ln>
        </p:spPr>
      </p:pic>
    </p:spTree>
    <p:extLst>
      <p:ext uri="{BB962C8B-B14F-4D97-AF65-F5344CB8AC3E}">
        <p14:creationId xmlns:p14="http://schemas.microsoft.com/office/powerpoint/2010/main" val="42386265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D917CD-AC51-4D07-B266-A7B12C0A0586}"/>
              </a:ext>
            </a:extLst>
          </p:cNvPr>
          <p:cNvSpPr>
            <a:spLocks noGrp="1"/>
          </p:cNvSpPr>
          <p:nvPr>
            <p:ph type="title"/>
          </p:nvPr>
        </p:nvSpPr>
        <p:spPr/>
        <p:txBody>
          <a:bodyPr/>
          <a:lstStyle/>
          <a:p>
            <a:r>
              <a:rPr lang="nl-NL" dirty="0"/>
              <a:t>Waarde NT-</a:t>
            </a:r>
            <a:r>
              <a:rPr lang="nl-NL" dirty="0" err="1"/>
              <a:t>proBNP</a:t>
            </a:r>
            <a:endParaRPr lang="nl-NL" dirty="0"/>
          </a:p>
        </p:txBody>
      </p:sp>
      <p:sp>
        <p:nvSpPr>
          <p:cNvPr id="3" name="Tijdelijke aanduiding voor inhoud 2">
            <a:extLst>
              <a:ext uri="{FF2B5EF4-FFF2-40B4-BE49-F238E27FC236}">
                <a16:creationId xmlns:a16="http://schemas.microsoft.com/office/drawing/2014/main" id="{FF26592B-61B7-4D8D-B357-1B002E64F305}"/>
              </a:ext>
            </a:extLst>
          </p:cNvPr>
          <p:cNvSpPr>
            <a:spLocks noGrp="1"/>
          </p:cNvSpPr>
          <p:nvPr>
            <p:ph sz="quarter" idx="1"/>
          </p:nvPr>
        </p:nvSpPr>
        <p:spPr/>
        <p:txBody>
          <a:bodyPr/>
          <a:lstStyle/>
          <a:p>
            <a:r>
              <a:rPr lang="nl-NL" dirty="0">
                <a:solidFill>
                  <a:schemeClr val="tx1">
                    <a:lumMod val="10000"/>
                  </a:schemeClr>
                </a:solidFill>
                <a:hlinkClick r:id="rId2"/>
              </a:rPr>
              <a:t>http://www.kchl.nl</a:t>
            </a:r>
            <a:endParaRPr lang="nl-NL" dirty="0">
              <a:solidFill>
                <a:schemeClr val="tx1">
                  <a:lumMod val="10000"/>
                </a:schemeClr>
              </a:solidFill>
            </a:endParaRPr>
          </a:p>
        </p:txBody>
      </p:sp>
      <p:pic>
        <p:nvPicPr>
          <p:cNvPr id="6" name="Afbeelding 5">
            <a:extLst>
              <a:ext uri="{FF2B5EF4-FFF2-40B4-BE49-F238E27FC236}">
                <a16:creationId xmlns:a16="http://schemas.microsoft.com/office/drawing/2014/main" id="{06CC9387-A866-44D7-B835-6F6554CC4AD0}"/>
              </a:ext>
            </a:extLst>
          </p:cNvPr>
          <p:cNvPicPr>
            <a:picLocks noChangeAspect="1"/>
          </p:cNvPicPr>
          <p:nvPr/>
        </p:nvPicPr>
        <p:blipFill>
          <a:blip r:embed="rId3"/>
          <a:stretch>
            <a:fillRect/>
          </a:stretch>
        </p:blipFill>
        <p:spPr>
          <a:xfrm>
            <a:off x="1996093" y="2717899"/>
            <a:ext cx="6254737" cy="4140101"/>
          </a:xfrm>
          <a:prstGeom prst="rect">
            <a:avLst/>
          </a:prstGeom>
        </p:spPr>
      </p:pic>
    </p:spTree>
    <p:extLst>
      <p:ext uri="{BB962C8B-B14F-4D97-AF65-F5344CB8AC3E}">
        <p14:creationId xmlns:p14="http://schemas.microsoft.com/office/powerpoint/2010/main" val="2171255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94AB30-460C-437E-9A71-8749C58CE3C4}"/>
              </a:ext>
            </a:extLst>
          </p:cNvPr>
          <p:cNvSpPr>
            <a:spLocks noGrp="1"/>
          </p:cNvSpPr>
          <p:nvPr>
            <p:ph type="title"/>
          </p:nvPr>
        </p:nvSpPr>
        <p:spPr/>
        <p:txBody>
          <a:bodyPr/>
          <a:lstStyle/>
          <a:p>
            <a:r>
              <a:rPr lang="nl-NL" dirty="0"/>
              <a:t>Wat is BNP?</a:t>
            </a:r>
          </a:p>
        </p:txBody>
      </p:sp>
      <p:sp>
        <p:nvSpPr>
          <p:cNvPr id="3" name="Tijdelijke aanduiding voor inhoud 2">
            <a:extLst>
              <a:ext uri="{FF2B5EF4-FFF2-40B4-BE49-F238E27FC236}">
                <a16:creationId xmlns:a16="http://schemas.microsoft.com/office/drawing/2014/main" id="{D452B579-7B83-4322-BF4A-D5E140C04A60}"/>
              </a:ext>
            </a:extLst>
          </p:cNvPr>
          <p:cNvSpPr>
            <a:spLocks noGrp="1"/>
          </p:cNvSpPr>
          <p:nvPr>
            <p:ph sz="quarter" idx="1"/>
          </p:nvPr>
        </p:nvSpPr>
        <p:spPr/>
        <p:txBody>
          <a:bodyPr>
            <a:normAutofit lnSpcReduction="10000"/>
          </a:bodyPr>
          <a:lstStyle/>
          <a:p>
            <a:r>
              <a:rPr lang="nl-NL" dirty="0">
                <a:solidFill>
                  <a:schemeClr val="tx1">
                    <a:lumMod val="10000"/>
                  </a:schemeClr>
                </a:solidFill>
              </a:rPr>
              <a:t>Stijging (NT-pro)BNP</a:t>
            </a:r>
          </a:p>
          <a:p>
            <a:pPr lvl="1"/>
            <a:r>
              <a:rPr lang="nl-NL" dirty="0">
                <a:solidFill>
                  <a:schemeClr val="tx1">
                    <a:lumMod val="10000"/>
                  </a:schemeClr>
                </a:solidFill>
              </a:rPr>
              <a:t>Acuut coronair syndroom</a:t>
            </a:r>
          </a:p>
          <a:p>
            <a:pPr lvl="1"/>
            <a:r>
              <a:rPr lang="nl-NL" dirty="0">
                <a:solidFill>
                  <a:schemeClr val="tx1">
                    <a:lumMod val="10000"/>
                  </a:schemeClr>
                </a:solidFill>
              </a:rPr>
              <a:t>Pulmonale hypertensie</a:t>
            </a:r>
          </a:p>
          <a:p>
            <a:pPr lvl="2"/>
            <a:r>
              <a:rPr lang="nl-NL" dirty="0">
                <a:solidFill>
                  <a:schemeClr val="tx1">
                    <a:lumMod val="10000"/>
                  </a:schemeClr>
                </a:solidFill>
              </a:rPr>
              <a:t>Longembolien</a:t>
            </a:r>
          </a:p>
          <a:p>
            <a:pPr lvl="2"/>
            <a:r>
              <a:rPr lang="nl-NL" dirty="0">
                <a:solidFill>
                  <a:schemeClr val="tx1">
                    <a:lumMod val="10000"/>
                  </a:schemeClr>
                </a:solidFill>
              </a:rPr>
              <a:t>Ernstig COPD</a:t>
            </a:r>
          </a:p>
          <a:p>
            <a:pPr lvl="1"/>
            <a:r>
              <a:rPr lang="en-US">
                <a:solidFill>
                  <a:schemeClr val="tx1">
                    <a:lumMod val="10000"/>
                  </a:schemeClr>
                </a:solidFill>
              </a:rPr>
              <a:t>Kleppathologie</a:t>
            </a:r>
          </a:p>
          <a:p>
            <a:pPr lvl="1"/>
            <a:r>
              <a:rPr lang="nl-NL">
                <a:solidFill>
                  <a:schemeClr val="tx1">
                    <a:lumMod val="10000"/>
                  </a:schemeClr>
                </a:solidFill>
              </a:rPr>
              <a:t>Tachycardie</a:t>
            </a:r>
            <a:endParaRPr lang="nl-NL" dirty="0">
              <a:solidFill>
                <a:schemeClr val="tx1">
                  <a:lumMod val="10000"/>
                </a:schemeClr>
              </a:solidFill>
            </a:endParaRPr>
          </a:p>
          <a:p>
            <a:pPr lvl="1"/>
            <a:r>
              <a:rPr lang="nl-NL" dirty="0">
                <a:solidFill>
                  <a:schemeClr val="tx1">
                    <a:lumMod val="10000"/>
                  </a:schemeClr>
                </a:solidFill>
              </a:rPr>
              <a:t>Ernstige nierfunctiestoornissen</a:t>
            </a:r>
          </a:p>
          <a:p>
            <a:r>
              <a:rPr lang="nl-NL" dirty="0">
                <a:solidFill>
                  <a:schemeClr val="tx1">
                    <a:lumMod val="10000"/>
                  </a:schemeClr>
                </a:solidFill>
              </a:rPr>
              <a:t>Daling (NT-pro)BNP</a:t>
            </a:r>
          </a:p>
          <a:p>
            <a:pPr lvl="1"/>
            <a:r>
              <a:rPr lang="nl-NL" dirty="0">
                <a:solidFill>
                  <a:schemeClr val="tx1">
                    <a:lumMod val="10000"/>
                  </a:schemeClr>
                </a:solidFill>
              </a:rPr>
              <a:t>Obesitas</a:t>
            </a:r>
          </a:p>
          <a:p>
            <a:pPr lvl="1"/>
            <a:r>
              <a:rPr lang="nl-NL" dirty="0">
                <a:solidFill>
                  <a:schemeClr val="tx1">
                    <a:lumMod val="10000"/>
                  </a:schemeClr>
                </a:solidFill>
              </a:rPr>
              <a:t>Medicatie (diuretica, RAAS-remmers, statines!)</a:t>
            </a:r>
          </a:p>
        </p:txBody>
      </p:sp>
      <p:pic>
        <p:nvPicPr>
          <p:cNvPr id="5" name="Tijdelijke aanduiding voor inhoud 4">
            <a:extLst>
              <a:ext uri="{FF2B5EF4-FFF2-40B4-BE49-F238E27FC236}">
                <a16:creationId xmlns:a16="http://schemas.microsoft.com/office/drawing/2014/main" id="{1309ABEF-9A82-4A8C-9146-CEAB19C6A830}"/>
              </a:ext>
            </a:extLst>
          </p:cNvPr>
          <p:cNvPicPr>
            <a:picLocks noChangeAspect="1"/>
          </p:cNvPicPr>
          <p:nvPr/>
        </p:nvPicPr>
        <p:blipFill>
          <a:blip r:embed="rId3"/>
          <a:stretch>
            <a:fillRect/>
          </a:stretch>
        </p:blipFill>
        <p:spPr bwMode="auto">
          <a:xfrm>
            <a:off x="4568825" y="1628800"/>
            <a:ext cx="4499992" cy="336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4015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a:xfrm>
            <a:off x="323528" y="332656"/>
            <a:ext cx="8504238" cy="739353"/>
          </a:xfrm>
        </p:spPr>
        <p:txBody>
          <a:bodyPr>
            <a:noAutofit/>
          </a:bodyPr>
          <a:lstStyle/>
          <a:p>
            <a:r>
              <a:rPr lang="nl-NL" sz="4000" dirty="0"/>
              <a:t>ECG en </a:t>
            </a:r>
            <a:r>
              <a:rPr lang="nl-NL" sz="4000" dirty="0" err="1"/>
              <a:t>NTproBNP</a:t>
            </a:r>
            <a:r>
              <a:rPr lang="nl-NL" sz="4000" dirty="0"/>
              <a:t> erg waardevol in uitsluiten HF</a:t>
            </a:r>
          </a:p>
        </p:txBody>
      </p:sp>
      <p:sp>
        <p:nvSpPr>
          <p:cNvPr id="6" name="Ondertitel 4"/>
          <p:cNvSpPr txBox="1">
            <a:spLocks/>
          </p:cNvSpPr>
          <p:nvPr/>
        </p:nvSpPr>
        <p:spPr bwMode="auto">
          <a:xfrm>
            <a:off x="319881" y="1520859"/>
            <a:ext cx="8504238" cy="405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1" fontAlgn="base" hangingPunct="1">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1" fontAlgn="base" hangingPunct="1">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1" fontAlgn="base" hangingPunct="1">
              <a:spcBef>
                <a:spcPct val="20000"/>
              </a:spcBef>
              <a:spcAft>
                <a:spcPct val="0"/>
              </a:spcAft>
              <a:buClr>
                <a:srgbClr val="C00000"/>
              </a:buClr>
              <a:buSzPct val="75000"/>
              <a:buFont typeface="Wingdings 2" pitchFamily="18" charset="2"/>
              <a:buChar char=""/>
              <a:defRPr sz="2000" kern="1200">
                <a:solidFill>
                  <a:schemeClr val="tx1"/>
                </a:solidFill>
                <a:latin typeface="+mn-lt"/>
                <a:ea typeface="+mn-ea"/>
                <a:cs typeface="+mn-cs"/>
              </a:defRPr>
            </a:lvl3pPr>
            <a:lvl4pPr marL="1096963" indent="-228600" algn="l" rtl="0" eaLnBrk="1" fontAlgn="base" hangingPunct="1">
              <a:spcBef>
                <a:spcPct val="20000"/>
              </a:spcBef>
              <a:spcAft>
                <a:spcPct val="0"/>
              </a:spcAft>
              <a:buClr>
                <a:srgbClr val="BFBFBF"/>
              </a:buClr>
              <a:buSzPct val="70000"/>
              <a:buFont typeface="Wingdings" pitchFamily="2" charset="2"/>
              <a:buChar char=""/>
              <a:defRPr sz="2000" kern="1200">
                <a:solidFill>
                  <a:schemeClr val="tx2"/>
                </a:solidFill>
                <a:latin typeface="+mn-lt"/>
                <a:ea typeface="+mn-ea"/>
                <a:cs typeface="+mn-cs"/>
              </a:defRPr>
            </a:lvl4pPr>
            <a:lvl5pPr marL="1371600" indent="-228600" algn="l" rtl="0" eaLnBrk="1" fontAlgn="base" hangingPunct="1">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lgn="ctr">
              <a:buNone/>
            </a:pPr>
            <a:r>
              <a:rPr lang="nl-NL" dirty="0">
                <a:solidFill>
                  <a:schemeClr val="tx2">
                    <a:lumMod val="10000"/>
                  </a:schemeClr>
                </a:solidFill>
              </a:rPr>
              <a:t>Normaal ECG en normaal </a:t>
            </a:r>
            <a:r>
              <a:rPr lang="nl-NL" dirty="0" err="1">
                <a:solidFill>
                  <a:schemeClr val="tx2">
                    <a:lumMod val="10000"/>
                  </a:schemeClr>
                </a:solidFill>
              </a:rPr>
              <a:t>NT-ProBNP</a:t>
            </a:r>
            <a:endParaRPr lang="nl-NL" dirty="0">
              <a:solidFill>
                <a:schemeClr val="tx2">
                  <a:lumMod val="10000"/>
                </a:schemeClr>
              </a:solidFill>
            </a:endParaRPr>
          </a:p>
          <a:p>
            <a:pPr>
              <a:buNone/>
            </a:pPr>
            <a:endParaRPr lang="nl-NL" dirty="0">
              <a:solidFill>
                <a:schemeClr val="tx2">
                  <a:lumMod val="10000"/>
                </a:schemeClr>
              </a:solidFill>
            </a:endParaRPr>
          </a:p>
          <a:p>
            <a:pPr algn="ctr">
              <a:buNone/>
            </a:pPr>
            <a:r>
              <a:rPr lang="nl-NL" dirty="0">
                <a:solidFill>
                  <a:schemeClr val="tx2">
                    <a:lumMod val="10000"/>
                  </a:schemeClr>
                </a:solidFill>
              </a:rPr>
              <a:t>Hartfalen zeer onwaarschijnlijk!</a:t>
            </a:r>
          </a:p>
        </p:txBody>
      </p:sp>
      <p:graphicFrame>
        <p:nvGraphicFramePr>
          <p:cNvPr id="8" name="Shape 160"/>
          <p:cNvGraphicFramePr/>
          <p:nvPr>
            <p:extLst>
              <p:ext uri="{D42A27DB-BD31-4B8C-83A1-F6EECF244321}">
                <p14:modId xmlns:p14="http://schemas.microsoft.com/office/powerpoint/2010/main" val="3986432848"/>
              </p:ext>
            </p:extLst>
          </p:nvPr>
        </p:nvGraphicFramePr>
        <p:xfrm>
          <a:off x="323528" y="3482310"/>
          <a:ext cx="8496945" cy="1914150"/>
        </p:xfrm>
        <a:graphic>
          <a:graphicData uri="http://schemas.openxmlformats.org/drawingml/2006/table">
            <a:tbl>
              <a:tblPr>
                <a:noFill/>
              </a:tblPr>
              <a:tblGrid>
                <a:gridCol w="2219738">
                  <a:extLst>
                    <a:ext uri="{9D8B030D-6E8A-4147-A177-3AD203B41FA5}">
                      <a16:colId xmlns:a16="http://schemas.microsoft.com/office/drawing/2014/main" val="20000"/>
                    </a:ext>
                  </a:extLst>
                </a:gridCol>
                <a:gridCol w="3036501">
                  <a:extLst>
                    <a:ext uri="{9D8B030D-6E8A-4147-A177-3AD203B41FA5}">
                      <a16:colId xmlns:a16="http://schemas.microsoft.com/office/drawing/2014/main" val="20001"/>
                    </a:ext>
                  </a:extLst>
                </a:gridCol>
                <a:gridCol w="3240706">
                  <a:extLst>
                    <a:ext uri="{9D8B030D-6E8A-4147-A177-3AD203B41FA5}">
                      <a16:colId xmlns:a16="http://schemas.microsoft.com/office/drawing/2014/main" val="20002"/>
                    </a:ext>
                  </a:extLst>
                </a:gridCol>
              </a:tblGrid>
              <a:tr h="648073">
                <a:tc>
                  <a:txBody>
                    <a:bodyPr/>
                    <a:lstStyle/>
                    <a:p>
                      <a:pPr marL="0" marR="0" lvl="0" indent="0" algn="l" rtl="0">
                        <a:lnSpc>
                          <a:spcPct val="100000"/>
                        </a:lnSpc>
                        <a:spcBef>
                          <a:spcPts val="0"/>
                        </a:spcBef>
                        <a:spcAft>
                          <a:spcPts val="0"/>
                        </a:spcAft>
                        <a:buClr>
                          <a:schemeClr val="dk1"/>
                        </a:buClr>
                        <a:buSzPct val="25000"/>
                        <a:buFont typeface="Calibri"/>
                        <a:buNone/>
                      </a:pPr>
                      <a:endParaRPr sz="2000" b="1" i="0" u="none" strike="noStrike" cap="none" dirty="0">
                        <a:solidFill>
                          <a:srgbClr val="002060"/>
                        </a:solidFill>
                        <a:latin typeface="Arimo"/>
                        <a:ea typeface="Arimo"/>
                        <a:cs typeface="Arimo"/>
                        <a:sym typeface="Arimo"/>
                      </a:endParaRPr>
                    </a:p>
                  </a:txBody>
                  <a:tcPr marL="130025" marR="130025" marT="65025" marB="65025">
                    <a:solidFill>
                      <a:srgbClr val="E5E5E5"/>
                    </a:solidFill>
                  </a:tcPr>
                </a:tc>
                <a:tc>
                  <a:txBody>
                    <a:bodyPr/>
                    <a:lstStyle/>
                    <a:p>
                      <a:pPr marL="0" marR="0" lvl="0" indent="0" algn="l" rtl="0">
                        <a:lnSpc>
                          <a:spcPct val="100000"/>
                        </a:lnSpc>
                        <a:spcBef>
                          <a:spcPts val="0"/>
                        </a:spcBef>
                        <a:spcAft>
                          <a:spcPts val="0"/>
                        </a:spcAft>
                        <a:buClr>
                          <a:schemeClr val="dk1"/>
                        </a:buClr>
                        <a:buSzPct val="25000"/>
                        <a:buFont typeface="Calibri"/>
                        <a:buNone/>
                      </a:pPr>
                      <a:r>
                        <a:rPr lang="nl-NL" sz="2000" u="none" strike="noStrike" cap="none" dirty="0">
                          <a:solidFill>
                            <a:srgbClr val="002060"/>
                          </a:solidFill>
                        </a:rPr>
                        <a:t>Kans acuut nieuw hartfalen</a:t>
                      </a:r>
                    </a:p>
                  </a:txBody>
                  <a:tcPr marL="130025" marR="130025" marT="65025" marB="65025">
                    <a:solidFill>
                      <a:srgbClr val="E5E5E5"/>
                    </a:solidFill>
                  </a:tcPr>
                </a:tc>
                <a:tc>
                  <a:txBody>
                    <a:bodyPr/>
                    <a:lstStyle/>
                    <a:p>
                      <a:pPr marL="0" marR="0" lvl="0" indent="0" algn="l" rtl="0">
                        <a:lnSpc>
                          <a:spcPct val="100000"/>
                        </a:lnSpc>
                        <a:spcBef>
                          <a:spcPts val="0"/>
                        </a:spcBef>
                        <a:spcAft>
                          <a:spcPts val="0"/>
                        </a:spcAft>
                        <a:buClr>
                          <a:schemeClr val="dk1"/>
                        </a:buClr>
                        <a:buSzPct val="25000"/>
                        <a:buFont typeface="Calibri"/>
                        <a:buNone/>
                      </a:pPr>
                      <a:r>
                        <a:rPr lang="nl-NL" sz="2000" u="none" strike="noStrike" cap="none" dirty="0">
                          <a:solidFill>
                            <a:srgbClr val="002060"/>
                          </a:solidFill>
                        </a:rPr>
                        <a:t>Kans geleidelijk nieuw hartfalen</a:t>
                      </a:r>
                    </a:p>
                  </a:txBody>
                  <a:tcPr marL="130025" marR="130025" marT="65025" marB="65025">
                    <a:solidFill>
                      <a:srgbClr val="E5E5E5"/>
                    </a:solidFill>
                  </a:tcPr>
                </a:tc>
                <a:extLst>
                  <a:ext uri="{0D108BD9-81ED-4DB2-BD59-A6C34878D82A}">
                    <a16:rowId xmlns:a16="http://schemas.microsoft.com/office/drawing/2014/main" val="10000"/>
                  </a:ext>
                </a:extLst>
              </a:tr>
              <a:tr h="425918">
                <a:tc>
                  <a:txBody>
                    <a:bodyPr/>
                    <a:lstStyle/>
                    <a:p>
                      <a:pPr marL="0" marR="0" lvl="0" indent="0" algn="l" rtl="0">
                        <a:lnSpc>
                          <a:spcPct val="100000"/>
                        </a:lnSpc>
                        <a:spcBef>
                          <a:spcPts val="0"/>
                        </a:spcBef>
                        <a:spcAft>
                          <a:spcPts val="0"/>
                        </a:spcAft>
                        <a:buClr>
                          <a:schemeClr val="dk1"/>
                        </a:buClr>
                        <a:buSzPct val="25000"/>
                        <a:buFont typeface="Calibri"/>
                        <a:buNone/>
                      </a:pPr>
                      <a:r>
                        <a:rPr lang="nl-NL" sz="2000" u="none" strike="noStrike" cap="none">
                          <a:solidFill>
                            <a:srgbClr val="002060"/>
                          </a:solidFill>
                        </a:rPr>
                        <a:t>normaal ECG</a:t>
                      </a:r>
                    </a:p>
                  </a:txBody>
                  <a:tcPr marL="130025" marR="130025" marT="65025" marB="65025">
                    <a:solidFill>
                      <a:srgbClr val="E5E5E5"/>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nl-NL" sz="2000" u="none" strike="noStrike" cap="none" dirty="0">
                          <a:solidFill>
                            <a:srgbClr val="002060"/>
                          </a:solidFill>
                        </a:rPr>
                        <a:t>&lt; 2%</a:t>
                      </a:r>
                    </a:p>
                  </a:txBody>
                  <a:tcPr marL="130025" marR="130025" marT="65025" marB="65025">
                    <a:solidFill>
                      <a:srgbClr val="E5E5E5"/>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nl-NL" sz="2000" u="none" strike="noStrike" cap="none" dirty="0">
                          <a:solidFill>
                            <a:srgbClr val="002060"/>
                          </a:solidFill>
                        </a:rPr>
                        <a:t>10-14%</a:t>
                      </a:r>
                    </a:p>
                  </a:txBody>
                  <a:tcPr marL="130025" marR="130025" marT="65025" marB="65025">
                    <a:solidFill>
                      <a:srgbClr val="E5E5E5"/>
                    </a:solidFill>
                  </a:tcPr>
                </a:tc>
                <a:extLst>
                  <a:ext uri="{0D108BD9-81ED-4DB2-BD59-A6C34878D82A}">
                    <a16:rowId xmlns:a16="http://schemas.microsoft.com/office/drawing/2014/main" val="10001"/>
                  </a:ext>
                </a:extLst>
              </a:tr>
              <a:tr h="360912">
                <a:tc>
                  <a:txBody>
                    <a:bodyPr/>
                    <a:lstStyle/>
                    <a:p>
                      <a:pPr marL="0" marR="0" lvl="0" indent="0" algn="l" rtl="0">
                        <a:lnSpc>
                          <a:spcPct val="100000"/>
                        </a:lnSpc>
                        <a:spcBef>
                          <a:spcPts val="0"/>
                        </a:spcBef>
                        <a:spcAft>
                          <a:spcPts val="0"/>
                        </a:spcAft>
                        <a:buClr>
                          <a:schemeClr val="dk1"/>
                        </a:buClr>
                        <a:buSzPct val="25000"/>
                        <a:buFont typeface="Calibri"/>
                        <a:buNone/>
                      </a:pPr>
                      <a:r>
                        <a:rPr lang="nl-NL" sz="2000" u="none" strike="noStrike" cap="none" dirty="0" err="1">
                          <a:solidFill>
                            <a:srgbClr val="002060"/>
                          </a:solidFill>
                        </a:rPr>
                        <a:t>NT-proBNP</a:t>
                      </a:r>
                      <a:r>
                        <a:rPr lang="nl-NL" sz="2000" u="none" strike="noStrike" cap="none" dirty="0">
                          <a:solidFill>
                            <a:srgbClr val="002060"/>
                          </a:solidFill>
                        </a:rPr>
                        <a:t> &lt; afkappunt</a:t>
                      </a:r>
                    </a:p>
                  </a:txBody>
                  <a:tcPr marL="130025" marR="130025" marT="65025" marB="65025">
                    <a:solidFill>
                      <a:srgbClr val="E5E5E5"/>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nl-NL" sz="2000" u="none" strike="noStrike" cap="none" dirty="0">
                          <a:solidFill>
                            <a:srgbClr val="002060"/>
                          </a:solidFill>
                        </a:rPr>
                        <a:t>&lt; 4%</a:t>
                      </a:r>
                    </a:p>
                  </a:txBody>
                  <a:tcPr marL="130025" marR="130025" marT="65025" marB="65025">
                    <a:solidFill>
                      <a:srgbClr val="E5E5E5"/>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nl-NL" sz="2000" u="none" strike="noStrike" cap="none" dirty="0">
                          <a:solidFill>
                            <a:srgbClr val="002060"/>
                          </a:solidFill>
                        </a:rPr>
                        <a:t>&lt; 8%</a:t>
                      </a:r>
                    </a:p>
                  </a:txBody>
                  <a:tcPr marL="130025" marR="130025" marT="65025" marB="65025">
                    <a:solidFill>
                      <a:srgbClr val="E5E5E5"/>
                    </a:solidFill>
                  </a:tcPr>
                </a:tc>
                <a:extLst>
                  <a:ext uri="{0D108BD9-81ED-4DB2-BD59-A6C34878D82A}">
                    <a16:rowId xmlns:a16="http://schemas.microsoft.com/office/drawing/2014/main" val="10002"/>
                  </a:ext>
                </a:extLst>
              </a:tr>
            </a:tbl>
          </a:graphicData>
        </a:graphic>
      </p:graphicFrame>
      <p:cxnSp>
        <p:nvCxnSpPr>
          <p:cNvPr id="11" name="Rechte verbindingslijn met pijl 10"/>
          <p:cNvCxnSpPr/>
          <p:nvPr/>
        </p:nvCxnSpPr>
        <p:spPr>
          <a:xfrm>
            <a:off x="4572000" y="2016153"/>
            <a:ext cx="0" cy="648072"/>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5590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54E0C4-8832-442C-A944-4CA3D983E4EC}"/>
              </a:ext>
            </a:extLst>
          </p:cNvPr>
          <p:cNvSpPr>
            <a:spLocks noGrp="1"/>
          </p:cNvSpPr>
          <p:nvPr>
            <p:ph type="title"/>
          </p:nvPr>
        </p:nvSpPr>
        <p:spPr/>
        <p:txBody>
          <a:bodyPr/>
          <a:lstStyle/>
          <a:p>
            <a:r>
              <a:rPr lang="nl-NL" dirty="0"/>
              <a:t>Beslisregel hartfalen</a:t>
            </a:r>
          </a:p>
        </p:txBody>
      </p:sp>
      <p:pic>
        <p:nvPicPr>
          <p:cNvPr id="5" name="Tijdelijke aanduiding voor inhoud 4">
            <a:extLst>
              <a:ext uri="{FF2B5EF4-FFF2-40B4-BE49-F238E27FC236}">
                <a16:creationId xmlns:a16="http://schemas.microsoft.com/office/drawing/2014/main" id="{674400A6-4E9B-45EE-998E-5F0BCBCB6ED7}"/>
              </a:ext>
            </a:extLst>
          </p:cNvPr>
          <p:cNvPicPr>
            <a:picLocks noGrp="1" noChangeAspect="1"/>
          </p:cNvPicPr>
          <p:nvPr>
            <p:ph sz="quarter" idx="1"/>
          </p:nvPr>
        </p:nvPicPr>
        <p:blipFill>
          <a:blip r:embed="rId3"/>
          <a:stretch>
            <a:fillRect/>
          </a:stretch>
        </p:blipFill>
        <p:spPr>
          <a:xfrm>
            <a:off x="1256457" y="1671347"/>
            <a:ext cx="6624736" cy="4324146"/>
          </a:xfrm>
          <a:prstGeom prst="rect">
            <a:avLst/>
          </a:prstGeom>
        </p:spPr>
      </p:pic>
      <p:sp>
        <p:nvSpPr>
          <p:cNvPr id="6" name="TextBox 2">
            <a:extLst>
              <a:ext uri="{FF2B5EF4-FFF2-40B4-BE49-F238E27FC236}">
                <a16:creationId xmlns:a16="http://schemas.microsoft.com/office/drawing/2014/main" id="{468B5205-202A-4DBA-916D-5FFED41DCBF8}"/>
              </a:ext>
            </a:extLst>
          </p:cNvPr>
          <p:cNvSpPr txBox="1"/>
          <p:nvPr/>
        </p:nvSpPr>
        <p:spPr>
          <a:xfrm>
            <a:off x="2113161" y="5975073"/>
            <a:ext cx="4911328" cy="584776"/>
          </a:xfrm>
          <a:prstGeom prst="rect">
            <a:avLst/>
          </a:prstGeom>
          <a:noFill/>
        </p:spPr>
        <p:txBody>
          <a:bodyPr wrap="square" rtlCol="0">
            <a:spAutoFit/>
          </a:bodyPr>
          <a:lstStyle/>
          <a:p>
            <a:pPr lvl="0">
              <a:defRPr/>
            </a:pPr>
            <a:r>
              <a:rPr lang="nl-NL" sz="800" b="1" dirty="0">
                <a:solidFill>
                  <a:prstClr val="black"/>
                </a:solidFill>
                <a:latin typeface="Arial" pitchFamily="34" charset="0"/>
                <a:ea typeface="MS PGothic" pitchFamily="34" charset="-128"/>
              </a:rPr>
              <a:t>Bron</a:t>
            </a:r>
          </a:p>
          <a:p>
            <a:pPr lvl="0">
              <a:defRPr/>
            </a:pPr>
            <a:r>
              <a:rPr lang="nl-NL" sz="800" dirty="0">
                <a:solidFill>
                  <a:prstClr val="black"/>
                </a:solidFill>
                <a:latin typeface="Arial" pitchFamily="34" charset="0"/>
                <a:ea typeface="MS PGothic" pitchFamily="34" charset="-128"/>
              </a:rPr>
              <a:t>Breed toepasbare beslisregel voor hartfalen in de huisartsenpraktijk </a:t>
            </a:r>
            <a:r>
              <a:rPr lang="nl-NL" sz="800" dirty="0" err="1">
                <a:solidFill>
                  <a:prstClr val="black"/>
                </a:solidFill>
                <a:latin typeface="Arial" pitchFamily="34" charset="0"/>
                <a:ea typeface="MS PGothic" pitchFamily="34" charset="-128"/>
              </a:rPr>
              <a:t>Ned</a:t>
            </a:r>
            <a:r>
              <a:rPr lang="nl-NL" sz="800" dirty="0">
                <a:solidFill>
                  <a:prstClr val="black"/>
                </a:solidFill>
                <a:latin typeface="Arial" pitchFamily="34" charset="0"/>
                <a:ea typeface="MS PGothic" pitchFamily="34" charset="-128"/>
              </a:rPr>
              <a:t> </a:t>
            </a:r>
            <a:r>
              <a:rPr lang="nl-NL" sz="800" dirty="0" err="1">
                <a:solidFill>
                  <a:prstClr val="black"/>
                </a:solidFill>
                <a:latin typeface="Arial" pitchFamily="34" charset="0"/>
                <a:ea typeface="MS PGothic" pitchFamily="34" charset="-128"/>
              </a:rPr>
              <a:t>Tijdschr</a:t>
            </a:r>
            <a:r>
              <a:rPr lang="nl-NL" sz="800" dirty="0">
                <a:solidFill>
                  <a:prstClr val="black"/>
                </a:solidFill>
                <a:latin typeface="Arial" pitchFamily="34" charset="0"/>
                <a:ea typeface="MS PGothic" pitchFamily="34" charset="-128"/>
              </a:rPr>
              <a:t> </a:t>
            </a:r>
            <a:r>
              <a:rPr lang="nl-NL" sz="800" dirty="0" err="1">
                <a:solidFill>
                  <a:prstClr val="black"/>
                </a:solidFill>
                <a:latin typeface="Arial" pitchFamily="34" charset="0"/>
                <a:ea typeface="MS PGothic" pitchFamily="34" charset="-128"/>
              </a:rPr>
              <a:t>Geneeskd</a:t>
            </a:r>
            <a:r>
              <a:rPr lang="nl-NL" sz="800" dirty="0">
                <a:solidFill>
                  <a:prstClr val="black"/>
                </a:solidFill>
                <a:latin typeface="Arial" pitchFamily="34" charset="0"/>
                <a:ea typeface="MS PGothic" pitchFamily="34" charset="-128"/>
              </a:rPr>
              <a:t>. 2016;160:D358 </a:t>
            </a:r>
            <a:r>
              <a:rPr lang="nl-NL" sz="800" dirty="0" err="1">
                <a:solidFill>
                  <a:prstClr val="black"/>
                </a:solidFill>
                <a:latin typeface="Arial" pitchFamily="34" charset="0"/>
                <a:ea typeface="MS PGothic" pitchFamily="34" charset="-128"/>
              </a:rPr>
              <a:t>www.NTVG.nl</a:t>
            </a:r>
            <a:r>
              <a:rPr lang="nl-NL" sz="800" dirty="0">
                <a:solidFill>
                  <a:prstClr val="black"/>
                </a:solidFill>
                <a:latin typeface="Arial" pitchFamily="34" charset="0"/>
                <a:ea typeface="MS PGothic" pitchFamily="34" charset="-128"/>
              </a:rPr>
              <a:t>/D358 (login nodig)</a:t>
            </a:r>
            <a:endParaRPr lang="nl-NL" sz="800" dirty="0"/>
          </a:p>
          <a:p>
            <a:endParaRPr lang="en-US" sz="800" dirty="0"/>
          </a:p>
        </p:txBody>
      </p:sp>
    </p:spTree>
    <p:extLst>
      <p:ext uri="{BB962C8B-B14F-4D97-AF65-F5344CB8AC3E}">
        <p14:creationId xmlns:p14="http://schemas.microsoft.com/office/powerpoint/2010/main" val="4012031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a:xfrm>
            <a:off x="301626" y="296651"/>
            <a:ext cx="8504238" cy="739353"/>
          </a:xfrm>
        </p:spPr>
        <p:txBody>
          <a:bodyPr>
            <a:normAutofit/>
          </a:bodyPr>
          <a:lstStyle/>
          <a:p>
            <a:r>
              <a:rPr lang="nl-NL" sz="4000" dirty="0"/>
              <a:t>Vermoeden hartfalen, acties huisarts</a:t>
            </a:r>
          </a:p>
        </p:txBody>
      </p:sp>
      <p:sp>
        <p:nvSpPr>
          <p:cNvPr id="6" name="Ondertitel 4"/>
          <p:cNvSpPr txBox="1">
            <a:spLocks/>
          </p:cNvSpPr>
          <p:nvPr/>
        </p:nvSpPr>
        <p:spPr bwMode="auto">
          <a:xfrm>
            <a:off x="301626" y="1970564"/>
            <a:ext cx="8504238" cy="405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1" fontAlgn="base" hangingPunct="1">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1" fontAlgn="base" hangingPunct="1">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1" fontAlgn="base" hangingPunct="1">
              <a:spcBef>
                <a:spcPct val="20000"/>
              </a:spcBef>
              <a:spcAft>
                <a:spcPct val="0"/>
              </a:spcAft>
              <a:buClr>
                <a:srgbClr val="C00000"/>
              </a:buClr>
              <a:buSzPct val="75000"/>
              <a:buFont typeface="Wingdings 2" pitchFamily="18" charset="2"/>
              <a:buChar char=""/>
              <a:defRPr sz="2000" kern="1200">
                <a:solidFill>
                  <a:schemeClr val="tx1"/>
                </a:solidFill>
                <a:latin typeface="+mn-lt"/>
                <a:ea typeface="+mn-ea"/>
                <a:cs typeface="+mn-cs"/>
              </a:defRPr>
            </a:lvl3pPr>
            <a:lvl4pPr marL="1096963" indent="-228600" algn="l" rtl="0" eaLnBrk="1" fontAlgn="base" hangingPunct="1">
              <a:spcBef>
                <a:spcPct val="20000"/>
              </a:spcBef>
              <a:spcAft>
                <a:spcPct val="0"/>
              </a:spcAft>
              <a:buClr>
                <a:srgbClr val="BFBFBF"/>
              </a:buClr>
              <a:buSzPct val="70000"/>
              <a:buFont typeface="Wingdings" pitchFamily="2" charset="2"/>
              <a:buChar char=""/>
              <a:defRPr sz="2000" kern="1200">
                <a:solidFill>
                  <a:schemeClr val="tx2"/>
                </a:solidFill>
                <a:latin typeface="+mn-lt"/>
                <a:ea typeface="+mn-ea"/>
                <a:cs typeface="+mn-cs"/>
              </a:defRPr>
            </a:lvl4pPr>
            <a:lvl5pPr marL="1371600" indent="-228600" algn="l" rtl="0" eaLnBrk="1" fontAlgn="base" hangingPunct="1">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r>
              <a:rPr lang="nl-NL" dirty="0">
                <a:solidFill>
                  <a:schemeClr val="tx2">
                    <a:lumMod val="10000"/>
                  </a:schemeClr>
                </a:solidFill>
              </a:rPr>
              <a:t>Aanvullend lab</a:t>
            </a:r>
          </a:p>
          <a:p>
            <a:pPr lvl="1"/>
            <a:r>
              <a:rPr lang="nl-NL" b="1" dirty="0" err="1">
                <a:solidFill>
                  <a:schemeClr val="tx2">
                    <a:lumMod val="10000"/>
                  </a:schemeClr>
                </a:solidFill>
              </a:rPr>
              <a:t>NT-proBNP</a:t>
            </a:r>
            <a:r>
              <a:rPr lang="nl-NL" dirty="0">
                <a:solidFill>
                  <a:schemeClr val="tx2">
                    <a:lumMod val="10000"/>
                  </a:schemeClr>
                </a:solidFill>
              </a:rPr>
              <a:t>, CRP, </a:t>
            </a:r>
            <a:r>
              <a:rPr lang="nl-NL" dirty="0" err="1">
                <a:solidFill>
                  <a:schemeClr val="tx2">
                    <a:lumMod val="10000"/>
                  </a:schemeClr>
                </a:solidFill>
              </a:rPr>
              <a:t>leuko</a:t>
            </a:r>
            <a:r>
              <a:rPr lang="nl-NL" dirty="0">
                <a:solidFill>
                  <a:schemeClr val="tx2">
                    <a:lumMod val="10000"/>
                  </a:schemeClr>
                </a:solidFill>
              </a:rPr>
              <a:t> </a:t>
            </a:r>
            <a:r>
              <a:rPr lang="nl-NL" dirty="0" err="1">
                <a:solidFill>
                  <a:schemeClr val="tx2">
                    <a:lumMod val="10000"/>
                  </a:schemeClr>
                </a:solidFill>
              </a:rPr>
              <a:t>diff</a:t>
            </a:r>
            <a:r>
              <a:rPr lang="nl-NL" dirty="0">
                <a:solidFill>
                  <a:schemeClr val="tx2">
                    <a:lumMod val="10000"/>
                  </a:schemeClr>
                </a:solidFill>
              </a:rPr>
              <a:t>, Hb, </a:t>
            </a:r>
            <a:r>
              <a:rPr lang="nl-NL" dirty="0" err="1">
                <a:solidFill>
                  <a:schemeClr val="tx2">
                    <a:lumMod val="10000"/>
                  </a:schemeClr>
                </a:solidFill>
              </a:rPr>
              <a:t>Ht</a:t>
            </a:r>
            <a:r>
              <a:rPr lang="nl-NL" dirty="0">
                <a:solidFill>
                  <a:schemeClr val="tx2">
                    <a:lumMod val="10000"/>
                  </a:schemeClr>
                </a:solidFill>
              </a:rPr>
              <a:t>, Na, K, </a:t>
            </a:r>
            <a:r>
              <a:rPr lang="nl-NL" dirty="0" err="1">
                <a:solidFill>
                  <a:schemeClr val="tx2">
                    <a:lumMod val="10000"/>
                  </a:schemeClr>
                </a:solidFill>
              </a:rPr>
              <a:t>kreat</a:t>
            </a:r>
            <a:r>
              <a:rPr lang="nl-NL" dirty="0">
                <a:solidFill>
                  <a:schemeClr val="tx2">
                    <a:lumMod val="10000"/>
                  </a:schemeClr>
                </a:solidFill>
              </a:rPr>
              <a:t>, eGFR, ureum, ALAT, ASAT, GGT, TSH, </a:t>
            </a:r>
            <a:r>
              <a:rPr lang="nl-NL" dirty="0" err="1">
                <a:solidFill>
                  <a:schemeClr val="tx2">
                    <a:lumMod val="10000"/>
                  </a:schemeClr>
                </a:solidFill>
              </a:rPr>
              <a:t>lipidenprofiel</a:t>
            </a:r>
            <a:endParaRPr lang="nl-NL" dirty="0">
              <a:solidFill>
                <a:schemeClr val="tx2">
                  <a:lumMod val="10000"/>
                </a:schemeClr>
              </a:solidFill>
            </a:endParaRPr>
          </a:p>
          <a:p>
            <a:r>
              <a:rPr lang="nl-NL" dirty="0">
                <a:solidFill>
                  <a:schemeClr val="tx2">
                    <a:lumMod val="10000"/>
                  </a:schemeClr>
                </a:solidFill>
              </a:rPr>
              <a:t>ECG</a:t>
            </a:r>
          </a:p>
          <a:p>
            <a:pPr lvl="1"/>
            <a:r>
              <a:rPr lang="nl-NL" dirty="0">
                <a:solidFill>
                  <a:schemeClr val="tx2">
                    <a:lumMod val="10000"/>
                  </a:schemeClr>
                </a:solidFill>
              </a:rPr>
              <a:t>Door huisarts</a:t>
            </a:r>
          </a:p>
          <a:p>
            <a:pPr lvl="1"/>
            <a:r>
              <a:rPr lang="nl-NL" dirty="0">
                <a:solidFill>
                  <a:schemeClr val="tx2">
                    <a:lumMod val="10000"/>
                  </a:schemeClr>
                </a:solidFill>
              </a:rPr>
              <a:t>Door cardioloog</a:t>
            </a:r>
          </a:p>
          <a:p>
            <a:r>
              <a:rPr lang="en-US">
                <a:solidFill>
                  <a:schemeClr val="tx2">
                    <a:lumMod val="10000"/>
                  </a:schemeClr>
                </a:solidFill>
              </a:rPr>
              <a:t>“</a:t>
            </a:r>
            <a:r>
              <a:rPr lang="nl-NL">
                <a:solidFill>
                  <a:schemeClr val="tx2">
                    <a:lumMod val="10000"/>
                  </a:schemeClr>
                </a:solidFill>
              </a:rPr>
              <a:t>HA echo</a:t>
            </a:r>
            <a:r>
              <a:rPr lang="en-US">
                <a:solidFill>
                  <a:schemeClr val="tx2">
                    <a:lumMod val="10000"/>
                  </a:schemeClr>
                </a:solidFill>
              </a:rPr>
              <a:t>”</a:t>
            </a:r>
            <a:r>
              <a:rPr lang="nl-NL">
                <a:solidFill>
                  <a:schemeClr val="tx2">
                    <a:lumMod val="10000"/>
                  </a:schemeClr>
                </a:solidFill>
              </a:rPr>
              <a:t> </a:t>
            </a:r>
            <a:r>
              <a:rPr lang="en-US">
                <a:solidFill>
                  <a:schemeClr val="tx2">
                    <a:lumMod val="10000"/>
                  </a:schemeClr>
                </a:solidFill>
              </a:rPr>
              <a:t>(geen OSS) </a:t>
            </a:r>
            <a:r>
              <a:rPr lang="nl-NL">
                <a:solidFill>
                  <a:schemeClr val="tx2">
                    <a:lumMod val="10000"/>
                  </a:schemeClr>
                </a:solidFill>
              </a:rPr>
              <a:t>via </a:t>
            </a:r>
            <a:r>
              <a:rPr lang="nl-NL" dirty="0">
                <a:solidFill>
                  <a:schemeClr val="tx2">
                    <a:lumMod val="10000"/>
                  </a:schemeClr>
                </a:solidFill>
              </a:rPr>
              <a:t>zorgdomein, functieonderzoek</a:t>
            </a:r>
          </a:p>
          <a:p>
            <a:endParaRPr lang="nl-NL" dirty="0">
              <a:solidFill>
                <a:schemeClr val="tx2">
                  <a:lumMod val="10000"/>
                </a:schemeClr>
              </a:solidFill>
            </a:endParaRPr>
          </a:p>
        </p:txBody>
      </p:sp>
    </p:spTree>
    <p:extLst>
      <p:ext uri="{BB962C8B-B14F-4D97-AF65-F5344CB8AC3E}">
        <p14:creationId xmlns:p14="http://schemas.microsoft.com/office/powerpoint/2010/main" val="3509275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a:xfrm>
            <a:off x="301626" y="296651"/>
            <a:ext cx="8504238" cy="739353"/>
          </a:xfrm>
        </p:spPr>
        <p:txBody>
          <a:bodyPr>
            <a:normAutofit/>
          </a:bodyPr>
          <a:lstStyle/>
          <a:p>
            <a:r>
              <a:rPr lang="nl-NL" sz="4000" dirty="0"/>
              <a:t>Wat gebeurt er in de 2e lijn?</a:t>
            </a:r>
          </a:p>
        </p:txBody>
      </p:sp>
      <p:pic>
        <p:nvPicPr>
          <p:cNvPr id="7" name="Shape 191"/>
          <p:cNvPicPr preferRelativeResize="0"/>
          <p:nvPr/>
        </p:nvPicPr>
        <p:blipFill>
          <a:blip r:embed="rId3" cstate="print">
            <a:alphaModFix/>
          </a:blip>
          <a:stretch>
            <a:fillRect/>
          </a:stretch>
        </p:blipFill>
        <p:spPr>
          <a:xfrm>
            <a:off x="944839" y="1485887"/>
            <a:ext cx="7599554" cy="4105443"/>
          </a:xfrm>
          <a:prstGeom prst="rect">
            <a:avLst/>
          </a:prstGeom>
          <a:noFill/>
          <a:ln>
            <a:noFill/>
          </a:ln>
        </p:spPr>
      </p:pic>
    </p:spTree>
    <p:extLst>
      <p:ext uri="{BB962C8B-B14F-4D97-AF65-F5344CB8AC3E}">
        <p14:creationId xmlns:p14="http://schemas.microsoft.com/office/powerpoint/2010/main" val="1980951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 gebeurt er in de 2</a:t>
            </a:r>
            <a:r>
              <a:rPr lang="nl-NL" baseline="30000" dirty="0"/>
              <a:t>e</a:t>
            </a:r>
            <a:r>
              <a:rPr lang="nl-NL" dirty="0"/>
              <a:t> lijn?</a:t>
            </a:r>
          </a:p>
        </p:txBody>
      </p:sp>
      <p:sp>
        <p:nvSpPr>
          <p:cNvPr id="3" name="Tijdelijke aanduiding voor inhoud 2"/>
          <p:cNvSpPr>
            <a:spLocks noGrp="1"/>
          </p:cNvSpPr>
          <p:nvPr>
            <p:ph sz="quarter" idx="1"/>
          </p:nvPr>
        </p:nvSpPr>
        <p:spPr>
          <a:xfrm>
            <a:off x="582259" y="1468444"/>
            <a:ext cx="7886700" cy="4190237"/>
          </a:xfrm>
        </p:spPr>
        <p:txBody>
          <a:bodyPr>
            <a:normAutofit lnSpcReduction="10000"/>
          </a:bodyPr>
          <a:lstStyle/>
          <a:p>
            <a:r>
              <a:rPr lang="nl-NL" dirty="0">
                <a:solidFill>
                  <a:schemeClr val="tx1">
                    <a:lumMod val="10000"/>
                  </a:schemeClr>
                </a:solidFill>
              </a:rPr>
              <a:t>Huisarts diagnostiek</a:t>
            </a:r>
          </a:p>
          <a:p>
            <a:pPr lvl="1"/>
            <a:r>
              <a:rPr lang="nl-NL" dirty="0">
                <a:solidFill>
                  <a:schemeClr val="tx1">
                    <a:lumMod val="10000"/>
                  </a:schemeClr>
                </a:solidFill>
              </a:rPr>
              <a:t>Gerichte diagnostiek (echo, </a:t>
            </a:r>
            <a:r>
              <a:rPr lang="nl-NL" dirty="0" err="1">
                <a:solidFill>
                  <a:schemeClr val="tx1">
                    <a:lumMod val="10000"/>
                  </a:schemeClr>
                </a:solidFill>
              </a:rPr>
              <a:t>holter</a:t>
            </a:r>
            <a:r>
              <a:rPr lang="nl-NL" dirty="0">
                <a:solidFill>
                  <a:schemeClr val="tx1">
                    <a:lumMod val="10000"/>
                  </a:schemeClr>
                </a:solidFill>
              </a:rPr>
              <a:t>, inspanningstest,…) met terugverwijzing/advies aan huisarts</a:t>
            </a:r>
          </a:p>
          <a:p>
            <a:pPr lvl="1">
              <a:buNone/>
            </a:pPr>
            <a:endParaRPr lang="nl-NL" dirty="0">
              <a:solidFill>
                <a:schemeClr val="tx1">
                  <a:lumMod val="10000"/>
                </a:schemeClr>
              </a:solidFill>
            </a:endParaRPr>
          </a:p>
          <a:p>
            <a:r>
              <a:rPr lang="nl-NL" dirty="0">
                <a:solidFill>
                  <a:schemeClr val="tx1">
                    <a:lumMod val="10000"/>
                  </a:schemeClr>
                </a:solidFill>
              </a:rPr>
              <a:t>“</a:t>
            </a:r>
            <a:r>
              <a:rPr lang="nl-NL" dirty="0" err="1">
                <a:solidFill>
                  <a:schemeClr val="tx1">
                    <a:lumMod val="10000"/>
                  </a:schemeClr>
                </a:solidFill>
              </a:rPr>
              <a:t>One-stop-shop</a:t>
            </a:r>
            <a:r>
              <a:rPr lang="nl-NL" dirty="0">
                <a:solidFill>
                  <a:schemeClr val="tx1">
                    <a:lumMod val="10000"/>
                  </a:schemeClr>
                </a:solidFill>
              </a:rPr>
              <a:t>”</a:t>
            </a:r>
          </a:p>
          <a:p>
            <a:pPr lvl="1"/>
            <a:r>
              <a:rPr lang="nl-NL" dirty="0">
                <a:solidFill>
                  <a:schemeClr val="tx1">
                    <a:lumMod val="10000"/>
                  </a:schemeClr>
                </a:solidFill>
              </a:rPr>
              <a:t>Vraagstelling huisarts (</a:t>
            </a:r>
            <a:r>
              <a:rPr lang="nl-NL" dirty="0" err="1">
                <a:solidFill>
                  <a:schemeClr val="tx1">
                    <a:lumMod val="10000"/>
                  </a:schemeClr>
                </a:solidFill>
              </a:rPr>
              <a:t>dyspnoe</a:t>
            </a:r>
            <a:r>
              <a:rPr lang="nl-NL" dirty="0">
                <a:solidFill>
                  <a:schemeClr val="tx1">
                    <a:lumMod val="10000"/>
                  </a:schemeClr>
                </a:solidFill>
              </a:rPr>
              <a:t>, PODB, verdenking hartfalen, ritmestoornis?); op een dagdeel ingeplande, geïndiceerde diagnostiek (in het algemeen lab, echo en/of ergo en/of </a:t>
            </a:r>
            <a:r>
              <a:rPr lang="nl-NL" dirty="0" err="1">
                <a:solidFill>
                  <a:schemeClr val="tx1">
                    <a:lumMod val="10000"/>
                  </a:schemeClr>
                </a:solidFill>
              </a:rPr>
              <a:t>holter</a:t>
            </a:r>
            <a:r>
              <a:rPr lang="nl-NL" dirty="0">
                <a:solidFill>
                  <a:schemeClr val="tx1">
                    <a:lumMod val="10000"/>
                  </a:schemeClr>
                </a:solidFill>
              </a:rPr>
              <a:t>) met terugverwijzing/advies aan huisarts</a:t>
            </a:r>
          </a:p>
          <a:p>
            <a:pPr lvl="1"/>
            <a:r>
              <a:rPr lang="nl-NL" dirty="0">
                <a:solidFill>
                  <a:schemeClr val="tx1">
                    <a:lumMod val="10000"/>
                  </a:schemeClr>
                </a:solidFill>
              </a:rPr>
              <a:t>Op indicatie verdere onderzoeken 2</a:t>
            </a:r>
            <a:r>
              <a:rPr lang="nl-NL" baseline="30000" dirty="0">
                <a:solidFill>
                  <a:schemeClr val="tx1">
                    <a:lumMod val="10000"/>
                  </a:schemeClr>
                </a:solidFill>
              </a:rPr>
              <a:t>e</a:t>
            </a:r>
            <a:r>
              <a:rPr lang="nl-NL" dirty="0">
                <a:solidFill>
                  <a:schemeClr val="tx1">
                    <a:lumMod val="10000"/>
                  </a:schemeClr>
                </a:solidFill>
              </a:rPr>
              <a:t> lijn</a:t>
            </a:r>
          </a:p>
        </p:txBody>
      </p:sp>
    </p:spTree>
    <p:extLst>
      <p:ext uri="{BB962C8B-B14F-4D97-AF65-F5344CB8AC3E}">
        <p14:creationId xmlns:p14="http://schemas.microsoft.com/office/powerpoint/2010/main" val="402227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2260" y="405189"/>
            <a:ext cx="7926986" cy="936677"/>
          </a:xfrm>
        </p:spPr>
        <p:txBody>
          <a:bodyPr>
            <a:normAutofit fontScale="90000"/>
          </a:bodyPr>
          <a:lstStyle/>
          <a:p>
            <a:r>
              <a:rPr lang="nl-NL" dirty="0"/>
              <a:t>ECG of (</a:t>
            </a:r>
            <a:r>
              <a:rPr lang="nl-NL" dirty="0" err="1"/>
              <a:t>NT-pro</a:t>
            </a:r>
            <a:r>
              <a:rPr lang="nl-NL" dirty="0"/>
              <a:t>)BNP afwijkend </a:t>
            </a:r>
            <a:br>
              <a:rPr lang="nl-NL" dirty="0"/>
            </a:br>
            <a:r>
              <a:rPr lang="nl-NL" dirty="0">
                <a:latin typeface="Times New Roman"/>
                <a:cs typeface="Times New Roman"/>
              </a:rPr>
              <a:t>→ </a:t>
            </a:r>
            <a:r>
              <a:rPr lang="nl-NL" dirty="0" err="1"/>
              <a:t>cardiale</a:t>
            </a:r>
            <a:r>
              <a:rPr lang="nl-NL" dirty="0"/>
              <a:t> echografie</a:t>
            </a:r>
          </a:p>
        </p:txBody>
      </p:sp>
      <p:pic>
        <p:nvPicPr>
          <p:cNvPr id="2050" name="Picture 2"/>
          <p:cNvPicPr>
            <a:picLocks noGrp="1" noChangeAspect="1" noChangeArrowheads="1"/>
          </p:cNvPicPr>
          <p:nvPr>
            <p:ph sz="quarter" idx="1"/>
          </p:nvPr>
        </p:nvPicPr>
        <p:blipFill>
          <a:blip r:embed="rId3" cstate="print"/>
          <a:stretch>
            <a:fillRect/>
          </a:stretch>
        </p:blipFill>
        <p:spPr bwMode="auto">
          <a:xfrm>
            <a:off x="2228551" y="1838325"/>
            <a:ext cx="5010150" cy="4572000"/>
          </a:xfrm>
          <a:prstGeom prst="rect">
            <a:avLst/>
          </a:prstGeom>
          <a:noFill/>
          <a:ln w="9525">
            <a:noFill/>
            <a:miter lim="800000"/>
            <a:headEnd/>
            <a:tailEnd/>
          </a:ln>
        </p:spPr>
      </p:pic>
      <p:sp>
        <p:nvSpPr>
          <p:cNvPr id="4" name="Tijdelijke aanduiding voor voettekst 3"/>
          <p:cNvSpPr>
            <a:spLocks noGrp="1"/>
          </p:cNvSpPr>
          <p:nvPr>
            <p:ph type="ftr" sz="quarter" idx="4294967295"/>
          </p:nvPr>
        </p:nvSpPr>
        <p:spPr>
          <a:xfrm>
            <a:off x="304800" y="6410325"/>
            <a:ext cx="3581400" cy="366713"/>
          </a:xfrm>
          <a:prstGeom prst="rect">
            <a:avLst/>
          </a:prstGeom>
        </p:spPr>
        <p:txBody>
          <a:bodyPr/>
          <a:lstStyle/>
          <a:p>
            <a:r>
              <a:rPr lang="nl-NL"/>
              <a:t>L</a:t>
            </a:r>
            <a:endParaRPr lang="nl-NL" dirty="0"/>
          </a:p>
        </p:txBody>
      </p:sp>
    </p:spTree>
    <p:extLst>
      <p:ext uri="{BB962C8B-B14F-4D97-AF65-F5344CB8AC3E}">
        <p14:creationId xmlns:p14="http://schemas.microsoft.com/office/powerpoint/2010/main" val="3882261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C57EA7-12DD-48B6-85D5-E99B5623EF9B}"/>
              </a:ext>
            </a:extLst>
          </p:cNvPr>
          <p:cNvSpPr>
            <a:spLocks noGrp="1"/>
          </p:cNvSpPr>
          <p:nvPr>
            <p:ph type="title"/>
          </p:nvPr>
        </p:nvSpPr>
        <p:spPr>
          <a:xfrm>
            <a:off x="1293222" y="365126"/>
            <a:ext cx="7222128" cy="1325563"/>
          </a:xfrm>
        </p:spPr>
        <p:txBody>
          <a:bodyPr/>
          <a:lstStyle/>
          <a:p>
            <a:r>
              <a:rPr lang="nl-NL" dirty="0"/>
              <a:t>Opzet van de avond</a:t>
            </a:r>
          </a:p>
        </p:txBody>
      </p:sp>
      <p:sp>
        <p:nvSpPr>
          <p:cNvPr id="3" name="Tijdelijke aanduiding voor inhoud 2">
            <a:extLst>
              <a:ext uri="{FF2B5EF4-FFF2-40B4-BE49-F238E27FC236}">
                <a16:creationId xmlns:a16="http://schemas.microsoft.com/office/drawing/2014/main" id="{BF27DF17-B2D3-4E88-80CC-13737013D27E}"/>
              </a:ext>
            </a:extLst>
          </p:cNvPr>
          <p:cNvSpPr>
            <a:spLocks noGrp="1"/>
          </p:cNvSpPr>
          <p:nvPr>
            <p:ph idx="1"/>
          </p:nvPr>
        </p:nvSpPr>
        <p:spPr>
          <a:xfrm>
            <a:off x="839450" y="1825625"/>
            <a:ext cx="8004748" cy="4351338"/>
          </a:xfrm>
        </p:spPr>
        <p:txBody>
          <a:bodyPr/>
          <a:lstStyle/>
          <a:p>
            <a:r>
              <a:rPr lang="nl-NL" b="1" dirty="0"/>
              <a:t>Deel 1 plenair, 18.00 – 18.30 uur:</a:t>
            </a:r>
          </a:p>
          <a:p>
            <a:pPr lvl="1"/>
            <a:r>
              <a:rPr lang="nl-NL" dirty="0"/>
              <a:t>Aanleiding project</a:t>
            </a:r>
          </a:p>
          <a:p>
            <a:pPr lvl="1"/>
            <a:r>
              <a:rPr lang="nl-NL" dirty="0"/>
              <a:t>Technische informatie project </a:t>
            </a:r>
          </a:p>
          <a:p>
            <a:pPr lvl="1"/>
            <a:r>
              <a:rPr lang="nl-NL" dirty="0"/>
              <a:t>Informatie hartfalen</a:t>
            </a:r>
          </a:p>
          <a:p>
            <a:r>
              <a:rPr lang="nl-NL" b="1" dirty="0"/>
              <a:t>Deel 2 parallel (ha – POH), 18.30 – 19.15 uur:</a:t>
            </a:r>
          </a:p>
          <a:p>
            <a:pPr lvl="1"/>
            <a:r>
              <a:rPr lang="nl-NL" dirty="0"/>
              <a:t>Huisartsen: medicamenteuze behandeling</a:t>
            </a:r>
          </a:p>
          <a:p>
            <a:pPr lvl="1"/>
            <a:r>
              <a:rPr lang="nl-NL" dirty="0"/>
              <a:t>POH: leefstijl </a:t>
            </a:r>
          </a:p>
          <a:p>
            <a:r>
              <a:rPr lang="nl-NL" b="1" dirty="0"/>
              <a:t>Deel 3 plenair, 19.15 – 20.00 uur:</a:t>
            </a:r>
          </a:p>
          <a:p>
            <a:pPr lvl="1"/>
            <a:r>
              <a:rPr lang="nl-NL" dirty="0"/>
              <a:t>Casuïstiekbespreking </a:t>
            </a:r>
          </a:p>
          <a:p>
            <a:endParaRPr lang="nl-NL" dirty="0"/>
          </a:p>
        </p:txBody>
      </p:sp>
    </p:spTree>
    <p:extLst>
      <p:ext uri="{BB962C8B-B14F-4D97-AF65-F5344CB8AC3E}">
        <p14:creationId xmlns:p14="http://schemas.microsoft.com/office/powerpoint/2010/main" val="1418930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Echo 1</a:t>
            </a:r>
          </a:p>
        </p:txBody>
      </p:sp>
      <p:pic>
        <p:nvPicPr>
          <p:cNvPr id="6" name="normaal 4 CV.avi">
            <a:hlinkClick r:id="" action="ppaction://media"/>
          </p:cNvPr>
          <p:cNvPicPr>
            <a:picLocks noRot="1" noChangeAspect="1"/>
          </p:cNvPicPr>
          <p:nvPr>
            <a:videoFile r:link="rId1"/>
          </p:nvPr>
        </p:nvPicPr>
        <p:blipFill>
          <a:blip r:embed="rId4" cstate="print"/>
          <a:stretch>
            <a:fillRect/>
          </a:stretch>
        </p:blipFill>
        <p:spPr>
          <a:xfrm>
            <a:off x="1921207" y="1477046"/>
            <a:ext cx="6349783" cy="4742243"/>
          </a:xfrm>
          <a:prstGeom prst="rect">
            <a:avLst/>
          </a:prstGeom>
        </p:spPr>
      </p:pic>
    </p:spTree>
    <p:extLst>
      <p:ext uri="{BB962C8B-B14F-4D97-AF65-F5344CB8AC3E}">
        <p14:creationId xmlns:p14="http://schemas.microsoft.com/office/powerpoint/2010/main" val="265099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Echo 2</a:t>
            </a:r>
          </a:p>
        </p:txBody>
      </p:sp>
      <p:graphicFrame>
        <p:nvGraphicFramePr>
          <p:cNvPr id="1026" name="Object 2"/>
          <p:cNvGraphicFramePr>
            <a:graphicFrameLocks noChangeAspect="1"/>
          </p:cNvGraphicFramePr>
          <p:nvPr/>
        </p:nvGraphicFramePr>
        <p:xfrm>
          <a:off x="3186055" y="3235314"/>
          <a:ext cx="2770774" cy="385140"/>
        </p:xfrm>
        <a:graphic>
          <a:graphicData uri="http://schemas.openxmlformats.org/presentationml/2006/ole">
            <mc:AlternateContent xmlns:mc="http://schemas.openxmlformats.org/markup-compatibility/2006">
              <mc:Choice xmlns:v="urn:schemas-microsoft-com:vml" Requires="v">
                <p:oleObj spid="_x0000_s1035" name="Packager Shell-object" showAsIcon="1" r:id="rId5" imgW="3940920" imgH="547920" progId="Package">
                  <p:embed/>
                </p:oleObj>
              </mc:Choice>
              <mc:Fallback>
                <p:oleObj name="Packager Shell-object" showAsIcon="1" r:id="rId5" imgW="3940920" imgH="547920" progId="Packag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6055" y="3235314"/>
                        <a:ext cx="2770774" cy="385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ef 17 _ (met ICD) 2 kamer 8023539 met trombus in apex.avi">
            <a:hlinkClick r:id="" action="ppaction://media"/>
          </p:cNvPr>
          <p:cNvPicPr>
            <a:picLocks noRot="1" noChangeAspect="1"/>
          </p:cNvPicPr>
          <p:nvPr>
            <a:videoFile r:link="rId2"/>
          </p:nvPr>
        </p:nvPicPr>
        <p:blipFill>
          <a:blip r:embed="rId7" cstate="print"/>
          <a:stretch>
            <a:fillRect/>
          </a:stretch>
        </p:blipFill>
        <p:spPr>
          <a:xfrm>
            <a:off x="1921207" y="1522016"/>
            <a:ext cx="6349783" cy="4742243"/>
          </a:xfrm>
          <a:prstGeom prst="rect">
            <a:avLst/>
          </a:prstGeom>
        </p:spPr>
      </p:pic>
    </p:spTree>
    <p:extLst>
      <p:ext uri="{BB962C8B-B14F-4D97-AF65-F5344CB8AC3E}">
        <p14:creationId xmlns:p14="http://schemas.microsoft.com/office/powerpoint/2010/main" val="187546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Echo 3</a:t>
            </a:r>
          </a:p>
        </p:txBody>
      </p:sp>
      <p:pic>
        <p:nvPicPr>
          <p:cNvPr id="6" name="sijnesael voor biv PM 4 kamer, lage EF, lichte shuffle IVS.avi">
            <a:hlinkClick r:id="" action="ppaction://media"/>
          </p:cNvPr>
          <p:cNvPicPr>
            <a:picLocks noRot="1" noChangeAspect="1"/>
          </p:cNvPicPr>
          <p:nvPr>
            <a:videoFile r:link="rId1"/>
          </p:nvPr>
        </p:nvPicPr>
        <p:blipFill>
          <a:blip r:embed="rId4" cstate="print"/>
          <a:stretch>
            <a:fillRect/>
          </a:stretch>
        </p:blipFill>
        <p:spPr>
          <a:xfrm>
            <a:off x="1711344" y="1522017"/>
            <a:ext cx="6349783" cy="4742243"/>
          </a:xfrm>
          <a:prstGeom prst="rect">
            <a:avLst/>
          </a:prstGeom>
        </p:spPr>
      </p:pic>
    </p:spTree>
    <p:extLst>
      <p:ext uri="{BB962C8B-B14F-4D97-AF65-F5344CB8AC3E}">
        <p14:creationId xmlns:p14="http://schemas.microsoft.com/office/powerpoint/2010/main" val="56459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Echo 4</a:t>
            </a:r>
          </a:p>
        </p:txBody>
      </p:sp>
      <p:pic>
        <p:nvPicPr>
          <p:cNvPr id="6" name="sijnesael na biv PM 4 kamer.avi">
            <a:hlinkClick r:id="" action="ppaction://media"/>
          </p:cNvPr>
          <p:cNvPicPr>
            <a:picLocks noRot="1" noChangeAspect="1"/>
          </p:cNvPicPr>
          <p:nvPr>
            <a:videoFile r:link="rId1"/>
          </p:nvPr>
        </p:nvPicPr>
        <p:blipFill>
          <a:blip r:embed="rId4" cstate="print"/>
          <a:stretch>
            <a:fillRect/>
          </a:stretch>
        </p:blipFill>
        <p:spPr>
          <a:xfrm>
            <a:off x="1651384" y="1477046"/>
            <a:ext cx="6349783" cy="4742243"/>
          </a:xfrm>
          <a:prstGeom prst="rect">
            <a:avLst/>
          </a:prstGeom>
        </p:spPr>
      </p:pic>
    </p:spTree>
    <p:extLst>
      <p:ext uri="{BB962C8B-B14F-4D97-AF65-F5344CB8AC3E}">
        <p14:creationId xmlns:p14="http://schemas.microsoft.com/office/powerpoint/2010/main" val="372385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Echo 5</a:t>
            </a:r>
          </a:p>
        </p:txBody>
      </p:sp>
      <p:pic>
        <p:nvPicPr>
          <p:cNvPr id="4" name="sijnesael na biv PM 4 kamer bij stilzetten biv Pm eigen ritme met shuffle.avi">
            <a:hlinkClick r:id="" action="ppaction://media"/>
          </p:cNvPr>
          <p:cNvPicPr>
            <a:picLocks noRot="1" noChangeAspect="1"/>
          </p:cNvPicPr>
          <p:nvPr>
            <a:videoFile r:link="rId1"/>
          </p:nvPr>
        </p:nvPicPr>
        <p:blipFill>
          <a:blip r:embed="rId4" cstate="print"/>
          <a:stretch>
            <a:fillRect/>
          </a:stretch>
        </p:blipFill>
        <p:spPr>
          <a:xfrm>
            <a:off x="1576433" y="1357124"/>
            <a:ext cx="6349783" cy="4742243"/>
          </a:xfrm>
          <a:prstGeom prst="rect">
            <a:avLst/>
          </a:prstGeom>
        </p:spPr>
      </p:pic>
    </p:spTree>
    <p:extLst>
      <p:ext uri="{BB962C8B-B14F-4D97-AF65-F5344CB8AC3E}">
        <p14:creationId xmlns:p14="http://schemas.microsoft.com/office/powerpoint/2010/main" val="125467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B9FA3F-D0C0-477C-895A-F045257EAB8B}"/>
              </a:ext>
            </a:extLst>
          </p:cNvPr>
          <p:cNvSpPr>
            <a:spLocks noGrp="1"/>
          </p:cNvSpPr>
          <p:nvPr>
            <p:ph type="title"/>
          </p:nvPr>
        </p:nvSpPr>
        <p:spPr/>
        <p:txBody>
          <a:bodyPr/>
          <a:lstStyle/>
          <a:p>
            <a:r>
              <a:rPr lang="nl-NL" dirty="0"/>
              <a:t>Wat gebeurt er bij de huisarts?</a:t>
            </a:r>
          </a:p>
        </p:txBody>
      </p:sp>
      <p:sp>
        <p:nvSpPr>
          <p:cNvPr id="3" name="Tijdelijke aanduiding voor inhoud 2">
            <a:extLst>
              <a:ext uri="{FF2B5EF4-FFF2-40B4-BE49-F238E27FC236}">
                <a16:creationId xmlns:a16="http://schemas.microsoft.com/office/drawing/2014/main" id="{16898484-388D-44BA-AF23-39D44D8B033D}"/>
              </a:ext>
            </a:extLst>
          </p:cNvPr>
          <p:cNvSpPr>
            <a:spLocks noGrp="1"/>
          </p:cNvSpPr>
          <p:nvPr>
            <p:ph sz="quarter" idx="1"/>
          </p:nvPr>
        </p:nvSpPr>
        <p:spPr>
          <a:xfrm>
            <a:off x="301752" y="1798820"/>
            <a:ext cx="8734744" cy="3717560"/>
          </a:xfrm>
        </p:spPr>
        <p:txBody>
          <a:bodyPr>
            <a:normAutofit lnSpcReduction="10000"/>
          </a:bodyPr>
          <a:lstStyle/>
          <a:p>
            <a:r>
              <a:rPr lang="nl-NL" sz="2800" dirty="0">
                <a:solidFill>
                  <a:schemeClr val="tx2">
                    <a:lumMod val="10000"/>
                  </a:schemeClr>
                </a:solidFill>
              </a:rPr>
              <a:t>Anamnese</a:t>
            </a:r>
          </a:p>
          <a:p>
            <a:r>
              <a:rPr lang="nl-NL" sz="2800" dirty="0">
                <a:solidFill>
                  <a:schemeClr val="tx2">
                    <a:lumMod val="10000"/>
                  </a:schemeClr>
                </a:solidFill>
              </a:rPr>
              <a:t>Lichamelijk onderzoek</a:t>
            </a:r>
          </a:p>
          <a:p>
            <a:r>
              <a:rPr lang="nl-NL" sz="2800" dirty="0">
                <a:solidFill>
                  <a:schemeClr val="tx2">
                    <a:lumMod val="10000"/>
                  </a:schemeClr>
                </a:solidFill>
              </a:rPr>
              <a:t>Aanvullend onderzoek op indicatie</a:t>
            </a:r>
          </a:p>
          <a:p>
            <a:r>
              <a:rPr lang="nl-NL" sz="2800" dirty="0">
                <a:solidFill>
                  <a:schemeClr val="tx2">
                    <a:lumMod val="10000"/>
                  </a:schemeClr>
                </a:solidFill>
              </a:rPr>
              <a:t>Informatie en individueel zorgplan (IZP)</a:t>
            </a:r>
          </a:p>
          <a:p>
            <a:r>
              <a:rPr lang="nl-NL" sz="2800" dirty="0">
                <a:solidFill>
                  <a:schemeClr val="tx2">
                    <a:lumMod val="10000"/>
                  </a:schemeClr>
                </a:solidFill>
              </a:rPr>
              <a:t>Adviezen</a:t>
            </a:r>
          </a:p>
          <a:p>
            <a:endParaRPr lang="nl-NL" sz="2800" i="1" dirty="0">
              <a:solidFill>
                <a:schemeClr val="tx2">
                  <a:lumMod val="10000"/>
                </a:schemeClr>
              </a:solidFill>
            </a:endParaRPr>
          </a:p>
          <a:p>
            <a:pPr marL="0" indent="0">
              <a:buNone/>
            </a:pPr>
            <a:r>
              <a:rPr lang="nl-NL" sz="2800" i="1" dirty="0">
                <a:solidFill>
                  <a:schemeClr val="tx2">
                    <a:lumMod val="10000"/>
                  </a:schemeClr>
                </a:solidFill>
              </a:rPr>
              <a:t>Zelfde vragen, onderzoeken en adviezen als in het ziekenhuis.  </a:t>
            </a:r>
          </a:p>
          <a:p>
            <a:endParaRPr lang="nl-NL" sz="2800" i="1" dirty="0">
              <a:solidFill>
                <a:schemeClr val="tx2">
                  <a:lumMod val="10000"/>
                </a:schemeClr>
              </a:solidFill>
            </a:endParaRPr>
          </a:p>
          <a:p>
            <a:endParaRPr lang="nl-NL" sz="2800" i="1" dirty="0">
              <a:solidFill>
                <a:schemeClr val="tx2">
                  <a:lumMod val="10000"/>
                </a:schemeClr>
              </a:solidFill>
            </a:endParaRPr>
          </a:p>
          <a:p>
            <a:endParaRPr lang="nl-NL" sz="2800" dirty="0">
              <a:solidFill>
                <a:schemeClr val="tx2">
                  <a:lumMod val="10000"/>
                </a:schemeClr>
              </a:solidFill>
            </a:endParaRPr>
          </a:p>
          <a:p>
            <a:pPr marL="0" indent="0">
              <a:buNone/>
            </a:pPr>
            <a:endParaRPr lang="nl-NL" dirty="0">
              <a:solidFill>
                <a:schemeClr val="tx2">
                  <a:lumMod val="10000"/>
                </a:schemeClr>
              </a:solidFill>
            </a:endParaRPr>
          </a:p>
        </p:txBody>
      </p:sp>
    </p:spTree>
    <p:extLst>
      <p:ext uri="{BB962C8B-B14F-4D97-AF65-F5344CB8AC3E}">
        <p14:creationId xmlns:p14="http://schemas.microsoft.com/office/powerpoint/2010/main" val="9865523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B9FA3F-D0C0-477C-895A-F045257EAB8B}"/>
              </a:ext>
            </a:extLst>
          </p:cNvPr>
          <p:cNvSpPr>
            <a:spLocks noGrp="1"/>
          </p:cNvSpPr>
          <p:nvPr>
            <p:ph type="title"/>
          </p:nvPr>
        </p:nvSpPr>
        <p:spPr/>
        <p:txBody>
          <a:bodyPr/>
          <a:lstStyle/>
          <a:p>
            <a:r>
              <a:rPr lang="nl-NL" dirty="0"/>
              <a:t>Wat gebeurt er bij de huisarts?</a:t>
            </a:r>
          </a:p>
        </p:txBody>
      </p:sp>
      <p:sp>
        <p:nvSpPr>
          <p:cNvPr id="3" name="Tijdelijke aanduiding voor inhoud 2">
            <a:extLst>
              <a:ext uri="{FF2B5EF4-FFF2-40B4-BE49-F238E27FC236}">
                <a16:creationId xmlns:a16="http://schemas.microsoft.com/office/drawing/2014/main" id="{16898484-388D-44BA-AF23-39D44D8B033D}"/>
              </a:ext>
            </a:extLst>
          </p:cNvPr>
          <p:cNvSpPr>
            <a:spLocks noGrp="1"/>
          </p:cNvSpPr>
          <p:nvPr>
            <p:ph sz="quarter" idx="1"/>
          </p:nvPr>
        </p:nvSpPr>
        <p:spPr>
          <a:xfrm>
            <a:off x="301752" y="1527048"/>
            <a:ext cx="8734744" cy="4572000"/>
          </a:xfrm>
        </p:spPr>
        <p:txBody>
          <a:bodyPr/>
          <a:lstStyle/>
          <a:p>
            <a:r>
              <a:rPr lang="nl-NL" sz="2800" i="1" dirty="0">
                <a:solidFill>
                  <a:schemeClr val="tx2">
                    <a:lumMod val="10000"/>
                  </a:schemeClr>
                </a:solidFill>
              </a:rPr>
              <a:t>Anamnese:</a:t>
            </a:r>
            <a:endParaRPr lang="nl-NL" sz="2800" dirty="0">
              <a:solidFill>
                <a:schemeClr val="tx2">
                  <a:lumMod val="10000"/>
                </a:schemeClr>
              </a:solidFill>
            </a:endParaRPr>
          </a:p>
          <a:p>
            <a:pPr lvl="1"/>
            <a:r>
              <a:rPr lang="nl-NL" sz="2300" dirty="0">
                <a:solidFill>
                  <a:schemeClr val="tx2">
                    <a:lumMod val="10000"/>
                  </a:schemeClr>
                </a:solidFill>
              </a:rPr>
              <a:t>Voorgeschiedenis, co-morbiditeit, hart- en vaatziekten in familie</a:t>
            </a:r>
          </a:p>
          <a:p>
            <a:pPr lvl="1"/>
            <a:r>
              <a:rPr lang="nl-NL" sz="2300" dirty="0">
                <a:solidFill>
                  <a:schemeClr val="tx2">
                    <a:lumMod val="10000"/>
                  </a:schemeClr>
                </a:solidFill>
              </a:rPr>
              <a:t>Kortademigheid, oedeem</a:t>
            </a:r>
          </a:p>
          <a:p>
            <a:pPr lvl="1"/>
            <a:r>
              <a:rPr lang="nl-NL" sz="2300" dirty="0">
                <a:solidFill>
                  <a:schemeClr val="tx2">
                    <a:lumMod val="10000"/>
                  </a:schemeClr>
                </a:solidFill>
              </a:rPr>
              <a:t>Therapietrouw</a:t>
            </a:r>
          </a:p>
          <a:p>
            <a:pPr lvl="1"/>
            <a:r>
              <a:rPr lang="nl-NL" sz="2300" dirty="0">
                <a:solidFill>
                  <a:schemeClr val="tx2">
                    <a:lumMod val="10000"/>
                  </a:schemeClr>
                </a:solidFill>
              </a:rPr>
              <a:t>Leefstijl: roken, alcohol, lichaamsbeweging, voeding</a:t>
            </a:r>
          </a:p>
          <a:p>
            <a:pPr lvl="1"/>
            <a:r>
              <a:rPr lang="nl-NL" sz="2300" dirty="0">
                <a:solidFill>
                  <a:schemeClr val="tx2">
                    <a:lumMod val="10000"/>
                  </a:schemeClr>
                </a:solidFill>
              </a:rPr>
              <a:t>Woonomstandigheden, mantelzorg, wijkverpleging</a:t>
            </a:r>
          </a:p>
          <a:p>
            <a:pPr lvl="1"/>
            <a:r>
              <a:rPr lang="nl-NL" sz="2300" dirty="0">
                <a:solidFill>
                  <a:schemeClr val="tx2">
                    <a:lumMod val="10000"/>
                  </a:schemeClr>
                </a:solidFill>
              </a:rPr>
              <a:t>Psychische problemen (vragenlijsten: </a:t>
            </a:r>
            <a:r>
              <a:rPr lang="nl-NL" sz="2300" dirty="0" err="1">
                <a:solidFill>
                  <a:schemeClr val="tx2">
                    <a:lumMod val="10000"/>
                  </a:schemeClr>
                </a:solidFill>
              </a:rPr>
              <a:t>CaReQol</a:t>
            </a:r>
            <a:r>
              <a:rPr lang="nl-NL" sz="2300" dirty="0">
                <a:solidFill>
                  <a:schemeClr val="tx2">
                    <a:lumMod val="10000"/>
                  </a:schemeClr>
                </a:solidFill>
              </a:rPr>
              <a:t>)</a:t>
            </a:r>
          </a:p>
          <a:p>
            <a:pPr lvl="1"/>
            <a:r>
              <a:rPr lang="nl-NL" sz="2300" dirty="0">
                <a:solidFill>
                  <a:schemeClr val="tx2">
                    <a:lumMod val="10000"/>
                  </a:schemeClr>
                </a:solidFill>
              </a:rPr>
              <a:t>Wensen patiënt</a:t>
            </a:r>
          </a:p>
          <a:p>
            <a:pPr marL="0" indent="0">
              <a:buNone/>
            </a:pPr>
            <a:endParaRPr lang="nl-NL" dirty="0">
              <a:solidFill>
                <a:schemeClr val="tx2">
                  <a:lumMod val="10000"/>
                </a:schemeClr>
              </a:solidFill>
            </a:endParaRPr>
          </a:p>
        </p:txBody>
      </p:sp>
    </p:spTree>
    <p:extLst>
      <p:ext uri="{BB962C8B-B14F-4D97-AF65-F5344CB8AC3E}">
        <p14:creationId xmlns:p14="http://schemas.microsoft.com/office/powerpoint/2010/main" val="14578031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B9FA3F-D0C0-477C-895A-F045257EAB8B}"/>
              </a:ext>
            </a:extLst>
          </p:cNvPr>
          <p:cNvSpPr>
            <a:spLocks noGrp="1"/>
          </p:cNvSpPr>
          <p:nvPr>
            <p:ph type="title"/>
          </p:nvPr>
        </p:nvSpPr>
        <p:spPr/>
        <p:txBody>
          <a:bodyPr/>
          <a:lstStyle/>
          <a:p>
            <a:r>
              <a:rPr lang="en-US"/>
              <a:t>Behandeling chronisch hartfalen (medicatie)</a:t>
            </a:r>
            <a:endParaRPr lang="nl-NL" dirty="0"/>
          </a:p>
        </p:txBody>
      </p:sp>
      <p:sp>
        <p:nvSpPr>
          <p:cNvPr id="3" name="Tijdelijke aanduiding voor inhoud 2">
            <a:extLst>
              <a:ext uri="{FF2B5EF4-FFF2-40B4-BE49-F238E27FC236}">
                <a16:creationId xmlns:a16="http://schemas.microsoft.com/office/drawing/2014/main" id="{16898484-388D-44BA-AF23-39D44D8B033D}"/>
              </a:ext>
            </a:extLst>
          </p:cNvPr>
          <p:cNvSpPr>
            <a:spLocks noGrp="1"/>
          </p:cNvSpPr>
          <p:nvPr>
            <p:ph sz="quarter" idx="1"/>
          </p:nvPr>
        </p:nvSpPr>
        <p:spPr>
          <a:xfrm>
            <a:off x="647388" y="2021681"/>
            <a:ext cx="8734744" cy="4572000"/>
          </a:xfrm>
        </p:spPr>
        <p:txBody>
          <a:bodyPr/>
          <a:lstStyle/>
          <a:p>
            <a:pPr marL="0" indent="0">
              <a:buNone/>
            </a:pPr>
            <a:r>
              <a:rPr lang="en-US" sz="2800" i="1" dirty="0" err="1">
                <a:solidFill>
                  <a:schemeClr val="tx2">
                    <a:lumMod val="10000"/>
                  </a:schemeClr>
                </a:solidFill>
              </a:rPr>
              <a:t>Medicatie</a:t>
            </a:r>
            <a:r>
              <a:rPr lang="en-US" sz="2800" i="1" dirty="0">
                <a:solidFill>
                  <a:schemeClr val="tx2">
                    <a:lumMod val="10000"/>
                  </a:schemeClr>
                </a:solidFill>
              </a:rPr>
              <a:t>:</a:t>
            </a:r>
          </a:p>
          <a:p>
            <a:r>
              <a:rPr lang="en-US" sz="2800" i="1" dirty="0">
                <a:solidFill>
                  <a:schemeClr val="tx2">
                    <a:lumMod val="10000"/>
                  </a:schemeClr>
                </a:solidFill>
              </a:rPr>
              <a:t>ACE/ A2</a:t>
            </a:r>
          </a:p>
          <a:p>
            <a:r>
              <a:rPr lang="en-US" sz="2800" i="1" dirty="0">
                <a:solidFill>
                  <a:schemeClr val="tx2">
                    <a:lumMod val="10000"/>
                  </a:schemeClr>
                </a:solidFill>
              </a:rPr>
              <a:t>BBL</a:t>
            </a:r>
          </a:p>
          <a:p>
            <a:r>
              <a:rPr lang="en-US" sz="2800" i="1" dirty="0" err="1">
                <a:solidFill>
                  <a:schemeClr val="tx2">
                    <a:lumMod val="10000"/>
                  </a:schemeClr>
                </a:solidFill>
              </a:rPr>
              <a:t>Diureticum</a:t>
            </a:r>
            <a:endParaRPr lang="en-US" sz="2800" i="1" dirty="0">
              <a:solidFill>
                <a:schemeClr val="tx2">
                  <a:lumMod val="10000"/>
                </a:schemeClr>
              </a:solidFill>
            </a:endParaRPr>
          </a:p>
          <a:p>
            <a:r>
              <a:rPr lang="en-US" sz="2800" i="1" dirty="0">
                <a:solidFill>
                  <a:schemeClr val="tx2">
                    <a:lumMod val="10000"/>
                  </a:schemeClr>
                </a:solidFill>
              </a:rPr>
              <a:t>spironolactone</a:t>
            </a:r>
            <a:endParaRPr lang="nl-NL" dirty="0">
              <a:solidFill>
                <a:schemeClr val="tx2">
                  <a:lumMod val="10000"/>
                </a:schemeClr>
              </a:solidFill>
            </a:endParaRPr>
          </a:p>
        </p:txBody>
      </p:sp>
    </p:spTree>
    <p:extLst>
      <p:ext uri="{BB962C8B-B14F-4D97-AF65-F5344CB8AC3E}">
        <p14:creationId xmlns:p14="http://schemas.microsoft.com/office/powerpoint/2010/main" val="26098662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B9FA3F-D0C0-477C-895A-F045257EAB8B}"/>
              </a:ext>
            </a:extLst>
          </p:cNvPr>
          <p:cNvSpPr>
            <a:spLocks noGrp="1"/>
          </p:cNvSpPr>
          <p:nvPr>
            <p:ph type="title"/>
          </p:nvPr>
        </p:nvSpPr>
        <p:spPr/>
        <p:txBody>
          <a:bodyPr/>
          <a:lstStyle/>
          <a:p>
            <a:r>
              <a:rPr lang="en-US" dirty="0" err="1"/>
              <a:t>Behandeling</a:t>
            </a:r>
            <a:r>
              <a:rPr lang="en-US" dirty="0"/>
              <a:t> </a:t>
            </a:r>
            <a:r>
              <a:rPr lang="en-US" dirty="0" err="1"/>
              <a:t>chronisch</a:t>
            </a:r>
            <a:r>
              <a:rPr lang="en-US" dirty="0"/>
              <a:t> </a:t>
            </a:r>
            <a:r>
              <a:rPr lang="en-US" dirty="0" err="1"/>
              <a:t>hartfalen</a:t>
            </a:r>
            <a:r>
              <a:rPr lang="en-US" dirty="0"/>
              <a:t> (</a:t>
            </a:r>
            <a:r>
              <a:rPr lang="en-US" dirty="0" err="1"/>
              <a:t>nieuw</a:t>
            </a:r>
            <a:r>
              <a:rPr lang="en-US" dirty="0"/>
              <a:t>)</a:t>
            </a:r>
            <a:endParaRPr lang="nl-NL" dirty="0"/>
          </a:p>
        </p:txBody>
      </p:sp>
      <p:sp>
        <p:nvSpPr>
          <p:cNvPr id="3" name="Tijdelijke aanduiding voor inhoud 2">
            <a:extLst>
              <a:ext uri="{FF2B5EF4-FFF2-40B4-BE49-F238E27FC236}">
                <a16:creationId xmlns:a16="http://schemas.microsoft.com/office/drawing/2014/main" id="{16898484-388D-44BA-AF23-39D44D8B033D}"/>
              </a:ext>
            </a:extLst>
          </p:cNvPr>
          <p:cNvSpPr>
            <a:spLocks noGrp="1"/>
          </p:cNvSpPr>
          <p:nvPr>
            <p:ph sz="quarter" idx="1"/>
          </p:nvPr>
        </p:nvSpPr>
        <p:spPr>
          <a:xfrm>
            <a:off x="628650" y="2286000"/>
            <a:ext cx="8734744" cy="4572000"/>
          </a:xfrm>
        </p:spPr>
        <p:txBody>
          <a:bodyPr/>
          <a:lstStyle/>
          <a:p>
            <a:pPr marL="0" indent="0">
              <a:buNone/>
            </a:pPr>
            <a:r>
              <a:rPr lang="en-US" sz="2800" i="1" dirty="0" err="1">
                <a:solidFill>
                  <a:schemeClr val="tx2">
                    <a:lumMod val="10000"/>
                  </a:schemeClr>
                </a:solidFill>
              </a:rPr>
              <a:t>Medicatie</a:t>
            </a:r>
            <a:r>
              <a:rPr lang="en-US" sz="2800" i="1" dirty="0">
                <a:solidFill>
                  <a:schemeClr val="tx2">
                    <a:lumMod val="10000"/>
                  </a:schemeClr>
                </a:solidFill>
              </a:rPr>
              <a:t>:</a:t>
            </a:r>
          </a:p>
          <a:p>
            <a:r>
              <a:rPr lang="en-US" sz="2800" i="1" dirty="0">
                <a:solidFill>
                  <a:schemeClr val="tx2">
                    <a:lumMod val="10000"/>
                  </a:schemeClr>
                </a:solidFill>
              </a:rPr>
              <a:t>ESC guideline/ </a:t>
            </a:r>
            <a:r>
              <a:rPr lang="en-US" sz="2800" i="1" dirty="0" err="1">
                <a:solidFill>
                  <a:schemeClr val="tx2">
                    <a:lumMod val="10000"/>
                  </a:schemeClr>
                </a:solidFill>
              </a:rPr>
              <a:t>algoritme</a:t>
            </a:r>
            <a:endParaRPr lang="en-US" sz="2800" i="1" dirty="0">
              <a:solidFill>
                <a:schemeClr val="tx2">
                  <a:lumMod val="10000"/>
                </a:schemeClr>
              </a:solidFill>
            </a:endParaRPr>
          </a:p>
          <a:p>
            <a:r>
              <a:rPr lang="en-US" sz="2800" i="1" dirty="0" err="1">
                <a:solidFill>
                  <a:schemeClr val="tx2">
                    <a:lumMod val="10000"/>
                  </a:schemeClr>
                </a:solidFill>
              </a:rPr>
              <a:t>Ivabradine</a:t>
            </a:r>
            <a:endParaRPr lang="en-US" sz="2800" i="1" dirty="0">
              <a:solidFill>
                <a:schemeClr val="tx2">
                  <a:lumMod val="10000"/>
                </a:schemeClr>
              </a:solidFill>
            </a:endParaRPr>
          </a:p>
          <a:p>
            <a:r>
              <a:rPr lang="en-US" sz="2800" i="1" dirty="0" err="1">
                <a:solidFill>
                  <a:schemeClr val="tx2">
                    <a:lumMod val="10000"/>
                  </a:schemeClr>
                </a:solidFill>
              </a:rPr>
              <a:t>ijzersuppletie</a:t>
            </a:r>
            <a:endParaRPr lang="en-US" sz="2800" i="1" dirty="0">
              <a:solidFill>
                <a:schemeClr val="tx2">
                  <a:lumMod val="10000"/>
                </a:schemeClr>
              </a:solidFill>
            </a:endParaRPr>
          </a:p>
          <a:p>
            <a:r>
              <a:rPr lang="en-US" sz="2800" i="1" dirty="0" err="1">
                <a:solidFill>
                  <a:schemeClr val="tx2">
                    <a:lumMod val="10000"/>
                  </a:schemeClr>
                </a:solidFill>
              </a:rPr>
              <a:t>entresto</a:t>
            </a:r>
            <a:endParaRPr lang="nl-NL" dirty="0">
              <a:solidFill>
                <a:schemeClr val="tx2">
                  <a:lumMod val="10000"/>
                </a:schemeClr>
              </a:solidFill>
            </a:endParaRPr>
          </a:p>
        </p:txBody>
      </p:sp>
    </p:spTree>
    <p:extLst>
      <p:ext uri="{BB962C8B-B14F-4D97-AF65-F5344CB8AC3E}">
        <p14:creationId xmlns:p14="http://schemas.microsoft.com/office/powerpoint/2010/main" val="28951586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B9FA3F-D0C0-477C-895A-F045257EAB8B}"/>
              </a:ext>
            </a:extLst>
          </p:cNvPr>
          <p:cNvSpPr>
            <a:spLocks noGrp="1"/>
          </p:cNvSpPr>
          <p:nvPr>
            <p:ph type="title"/>
          </p:nvPr>
        </p:nvSpPr>
        <p:spPr/>
        <p:txBody>
          <a:bodyPr/>
          <a:lstStyle/>
          <a:p>
            <a:r>
              <a:rPr lang="en-US"/>
              <a:t>Behandeling chronisch hartfalen (devices)</a:t>
            </a:r>
            <a:endParaRPr lang="nl-NL" dirty="0"/>
          </a:p>
        </p:txBody>
      </p:sp>
      <p:sp>
        <p:nvSpPr>
          <p:cNvPr id="3" name="Tijdelijke aanduiding voor inhoud 2">
            <a:extLst>
              <a:ext uri="{FF2B5EF4-FFF2-40B4-BE49-F238E27FC236}">
                <a16:creationId xmlns:a16="http://schemas.microsoft.com/office/drawing/2014/main" id="{16898484-388D-44BA-AF23-39D44D8B033D}"/>
              </a:ext>
            </a:extLst>
          </p:cNvPr>
          <p:cNvSpPr>
            <a:spLocks noGrp="1"/>
          </p:cNvSpPr>
          <p:nvPr>
            <p:ph sz="quarter" idx="1"/>
          </p:nvPr>
        </p:nvSpPr>
        <p:spPr>
          <a:xfrm>
            <a:off x="301752" y="1527048"/>
            <a:ext cx="8734744" cy="4572000"/>
          </a:xfrm>
        </p:spPr>
        <p:txBody>
          <a:bodyPr/>
          <a:lstStyle/>
          <a:p>
            <a:pPr marL="0" indent="0">
              <a:buNone/>
            </a:pPr>
            <a:endParaRPr lang="en-US" sz="2800" i="1">
              <a:solidFill>
                <a:schemeClr val="tx2">
                  <a:lumMod val="10000"/>
                </a:schemeClr>
              </a:solidFill>
            </a:endParaRPr>
          </a:p>
          <a:p>
            <a:r>
              <a:rPr lang="en-US" sz="2800" i="1">
                <a:solidFill>
                  <a:schemeClr val="tx2">
                    <a:lumMod val="10000"/>
                  </a:schemeClr>
                </a:solidFill>
              </a:rPr>
              <a:t>ESC guideline/ algoritme</a:t>
            </a:r>
          </a:p>
          <a:p>
            <a:r>
              <a:rPr lang="en-US" sz="2800" i="1">
                <a:solidFill>
                  <a:schemeClr val="tx2">
                    <a:lumMod val="10000"/>
                  </a:schemeClr>
                </a:solidFill>
              </a:rPr>
              <a:t>ICD indicatie/ wanneer niet?</a:t>
            </a:r>
          </a:p>
          <a:p>
            <a:r>
              <a:rPr lang="en-US" sz="2800" i="1">
                <a:solidFill>
                  <a:schemeClr val="tx2">
                    <a:lumMod val="10000"/>
                  </a:schemeClr>
                </a:solidFill>
              </a:rPr>
              <a:t>CRT indicatie</a:t>
            </a:r>
          </a:p>
          <a:p>
            <a:r>
              <a:rPr lang="en-US" sz="2800" i="1">
                <a:solidFill>
                  <a:schemeClr val="tx2">
                    <a:lumMod val="10000"/>
                  </a:schemeClr>
                </a:solidFill>
              </a:rPr>
              <a:t>(LVAD??), </a:t>
            </a:r>
            <a:endParaRPr lang="nl-NL" dirty="0">
              <a:solidFill>
                <a:schemeClr val="tx2">
                  <a:lumMod val="10000"/>
                </a:schemeClr>
              </a:solidFill>
            </a:endParaRPr>
          </a:p>
        </p:txBody>
      </p:sp>
    </p:spTree>
    <p:extLst>
      <p:ext uri="{BB962C8B-B14F-4D97-AF65-F5344CB8AC3E}">
        <p14:creationId xmlns:p14="http://schemas.microsoft.com/office/powerpoint/2010/main" val="256417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73523" y="1663908"/>
            <a:ext cx="8675605" cy="3957403"/>
          </a:xfrm>
        </p:spPr>
        <p:txBody>
          <a:bodyPr>
            <a:normAutofit/>
          </a:bodyPr>
          <a:lstStyle/>
          <a:p>
            <a:r>
              <a:rPr lang="nl-NL" sz="4300" dirty="0"/>
              <a:t>DEEL 1 – PLENAIR</a:t>
            </a:r>
          </a:p>
          <a:p>
            <a:pPr algn="l"/>
            <a:r>
              <a:rPr lang="nl-NL" sz="6600" dirty="0"/>
              <a:t>Transmurale hartfalen zorg - DBC 2018</a:t>
            </a:r>
          </a:p>
          <a:p>
            <a:pPr>
              <a:lnSpc>
                <a:spcPct val="100000"/>
              </a:lnSpc>
              <a:spcBef>
                <a:spcPts val="600"/>
              </a:spcBef>
            </a:pPr>
            <a:endParaRPr lang="en-US" dirty="0"/>
          </a:p>
          <a:p>
            <a:pPr algn="l">
              <a:spcBef>
                <a:spcPts val="703"/>
              </a:spcBef>
              <a:buClr>
                <a:srgbClr val="474747"/>
              </a:buClr>
              <a:buSzPct val="25000"/>
            </a:pPr>
            <a:r>
              <a:rPr lang="nl-NL" dirty="0">
                <a:solidFill>
                  <a:srgbClr val="474747"/>
                </a:solidFill>
                <a:latin typeface="Arial"/>
                <a:ea typeface="Arial"/>
                <a:cs typeface="Arial"/>
                <a:sym typeface="Arial"/>
              </a:rPr>
              <a:t>Dr. B.M. Szabó, cardioloog</a:t>
            </a:r>
          </a:p>
          <a:p>
            <a:pPr algn="l">
              <a:spcBef>
                <a:spcPts val="703"/>
              </a:spcBef>
              <a:buClr>
                <a:srgbClr val="474747"/>
              </a:buClr>
              <a:buSzPct val="25000"/>
            </a:pPr>
            <a:r>
              <a:rPr lang="nl-NL" dirty="0">
                <a:solidFill>
                  <a:srgbClr val="474747"/>
                </a:solidFill>
                <a:latin typeface="Arial"/>
                <a:ea typeface="Arial"/>
                <a:cs typeface="Arial"/>
                <a:sym typeface="Arial"/>
              </a:rPr>
              <a:t>Drs. L.E. Tromp, huisarts, kaderarts Hart- en vaatziekten</a:t>
            </a:r>
          </a:p>
          <a:p>
            <a:pPr algn="l">
              <a:lnSpc>
                <a:spcPct val="100000"/>
              </a:lnSpc>
              <a:spcBef>
                <a:spcPts val="600"/>
              </a:spcBef>
            </a:pPr>
            <a:endParaRPr lang="en-US" dirty="0"/>
          </a:p>
        </p:txBody>
      </p:sp>
      <p:pic>
        <p:nvPicPr>
          <p:cNvPr id="2" name="Afbeelding 1"/>
          <p:cNvPicPr>
            <a:picLocks noChangeAspect="1"/>
          </p:cNvPicPr>
          <p:nvPr/>
        </p:nvPicPr>
        <p:blipFill>
          <a:blip r:embed="rId2"/>
          <a:stretch>
            <a:fillRect/>
          </a:stretch>
        </p:blipFill>
        <p:spPr>
          <a:xfrm>
            <a:off x="273523" y="293864"/>
            <a:ext cx="1359526" cy="993734"/>
          </a:xfrm>
          <a:prstGeom prst="rect">
            <a:avLst/>
          </a:prstGeom>
        </p:spPr>
      </p:pic>
      <p:pic>
        <p:nvPicPr>
          <p:cNvPr id="4" name="Afbeelding 3"/>
          <p:cNvPicPr>
            <a:picLocks noChangeAspect="1"/>
          </p:cNvPicPr>
          <p:nvPr/>
        </p:nvPicPr>
        <p:blipFill>
          <a:blip r:embed="rId3"/>
          <a:stretch>
            <a:fillRect/>
          </a:stretch>
        </p:blipFill>
        <p:spPr>
          <a:xfrm>
            <a:off x="2937056" y="293864"/>
            <a:ext cx="2670279" cy="859611"/>
          </a:xfrm>
          <a:prstGeom prst="rect">
            <a:avLst/>
          </a:prstGeom>
        </p:spPr>
      </p:pic>
      <p:pic>
        <p:nvPicPr>
          <p:cNvPr id="5" name="Afbeelding 4"/>
          <p:cNvPicPr>
            <a:picLocks noChangeAspect="1"/>
          </p:cNvPicPr>
          <p:nvPr/>
        </p:nvPicPr>
        <p:blipFill>
          <a:blip r:embed="rId4"/>
          <a:stretch>
            <a:fillRect/>
          </a:stretch>
        </p:blipFill>
        <p:spPr>
          <a:xfrm>
            <a:off x="7083350" y="148267"/>
            <a:ext cx="1213209" cy="835224"/>
          </a:xfrm>
          <a:prstGeom prst="rect">
            <a:avLst/>
          </a:prstGeom>
        </p:spPr>
      </p:pic>
    </p:spTree>
    <p:extLst>
      <p:ext uri="{BB962C8B-B14F-4D97-AF65-F5344CB8AC3E}">
        <p14:creationId xmlns:p14="http://schemas.microsoft.com/office/powerpoint/2010/main" val="1401319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B9FA3F-D0C0-477C-895A-F045257EAB8B}"/>
              </a:ext>
            </a:extLst>
          </p:cNvPr>
          <p:cNvSpPr>
            <a:spLocks noGrp="1"/>
          </p:cNvSpPr>
          <p:nvPr>
            <p:ph type="title"/>
          </p:nvPr>
        </p:nvSpPr>
        <p:spPr/>
        <p:txBody>
          <a:bodyPr/>
          <a:lstStyle/>
          <a:p>
            <a:r>
              <a:rPr lang="en-US"/>
              <a:t>Behandeling chronisch hartfalen (terminaal)</a:t>
            </a:r>
            <a:endParaRPr lang="nl-NL" dirty="0"/>
          </a:p>
        </p:txBody>
      </p:sp>
      <p:sp>
        <p:nvSpPr>
          <p:cNvPr id="3" name="Tijdelijke aanduiding voor inhoud 2">
            <a:extLst>
              <a:ext uri="{FF2B5EF4-FFF2-40B4-BE49-F238E27FC236}">
                <a16:creationId xmlns:a16="http://schemas.microsoft.com/office/drawing/2014/main" id="{16898484-388D-44BA-AF23-39D44D8B033D}"/>
              </a:ext>
            </a:extLst>
          </p:cNvPr>
          <p:cNvSpPr>
            <a:spLocks noGrp="1"/>
          </p:cNvSpPr>
          <p:nvPr>
            <p:ph sz="quarter" idx="1"/>
          </p:nvPr>
        </p:nvSpPr>
        <p:spPr>
          <a:xfrm>
            <a:off x="301752" y="1527048"/>
            <a:ext cx="8734744" cy="4572000"/>
          </a:xfrm>
        </p:spPr>
        <p:txBody>
          <a:bodyPr/>
          <a:lstStyle/>
          <a:p>
            <a:pPr marL="0" indent="0">
              <a:buNone/>
            </a:pPr>
            <a:endParaRPr lang="en-US" sz="2800" i="1">
              <a:solidFill>
                <a:schemeClr val="tx2">
                  <a:lumMod val="10000"/>
                </a:schemeClr>
              </a:solidFill>
            </a:endParaRPr>
          </a:p>
          <a:p>
            <a:r>
              <a:rPr lang="en-US" sz="2800" i="1">
                <a:solidFill>
                  <a:schemeClr val="tx2">
                    <a:lumMod val="10000"/>
                  </a:schemeClr>
                </a:solidFill>
              </a:rPr>
              <a:t>Terugverwijzing terminale patienten</a:t>
            </a:r>
          </a:p>
          <a:p>
            <a:r>
              <a:rPr lang="en-US" sz="2800" i="1">
                <a:solidFill>
                  <a:schemeClr val="tx2">
                    <a:lumMod val="10000"/>
                  </a:schemeClr>
                </a:solidFill>
              </a:rPr>
              <a:t>PAT (palliatief team geriatrie)</a:t>
            </a:r>
          </a:p>
          <a:p>
            <a:r>
              <a:rPr lang="en-US" sz="2800" i="1">
                <a:solidFill>
                  <a:schemeClr val="tx2">
                    <a:lumMod val="10000"/>
                  </a:schemeClr>
                </a:solidFill>
              </a:rPr>
              <a:t>HA/ thuiszorg?</a:t>
            </a:r>
          </a:p>
          <a:p>
            <a:r>
              <a:rPr lang="en-US" sz="2800" i="1">
                <a:solidFill>
                  <a:schemeClr val="tx2">
                    <a:lumMod val="10000"/>
                  </a:schemeClr>
                </a:solidFill>
              </a:rPr>
              <a:t>Regressie- en reincarnatietherapie!!!</a:t>
            </a:r>
            <a:endParaRPr lang="nl-NL" dirty="0">
              <a:solidFill>
                <a:schemeClr val="tx2">
                  <a:lumMod val="10000"/>
                </a:schemeClr>
              </a:solidFill>
            </a:endParaRPr>
          </a:p>
        </p:txBody>
      </p:sp>
    </p:spTree>
    <p:extLst>
      <p:ext uri="{BB962C8B-B14F-4D97-AF65-F5344CB8AC3E}">
        <p14:creationId xmlns:p14="http://schemas.microsoft.com/office/powerpoint/2010/main" val="35536438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B9FA3F-D0C0-477C-895A-F045257EAB8B}"/>
              </a:ext>
            </a:extLst>
          </p:cNvPr>
          <p:cNvSpPr>
            <a:spLocks noGrp="1"/>
          </p:cNvSpPr>
          <p:nvPr>
            <p:ph type="title"/>
          </p:nvPr>
        </p:nvSpPr>
        <p:spPr/>
        <p:txBody>
          <a:bodyPr/>
          <a:lstStyle/>
          <a:p>
            <a:r>
              <a:rPr lang="nl-NL" dirty="0"/>
              <a:t>Wat gebeurt er bij de huisarts?</a:t>
            </a:r>
          </a:p>
        </p:txBody>
      </p:sp>
      <p:sp>
        <p:nvSpPr>
          <p:cNvPr id="3" name="Tijdelijke aanduiding voor inhoud 2">
            <a:extLst>
              <a:ext uri="{FF2B5EF4-FFF2-40B4-BE49-F238E27FC236}">
                <a16:creationId xmlns:a16="http://schemas.microsoft.com/office/drawing/2014/main" id="{16898484-388D-44BA-AF23-39D44D8B033D}"/>
              </a:ext>
            </a:extLst>
          </p:cNvPr>
          <p:cNvSpPr>
            <a:spLocks noGrp="1"/>
          </p:cNvSpPr>
          <p:nvPr>
            <p:ph sz="quarter" idx="1"/>
          </p:nvPr>
        </p:nvSpPr>
        <p:spPr>
          <a:xfrm>
            <a:off x="301752" y="1527048"/>
            <a:ext cx="8734744" cy="4572000"/>
          </a:xfrm>
        </p:spPr>
        <p:txBody>
          <a:bodyPr/>
          <a:lstStyle/>
          <a:p>
            <a:r>
              <a:rPr lang="nl-NL" sz="2800" i="1" dirty="0">
                <a:solidFill>
                  <a:schemeClr val="tx2">
                    <a:lumMod val="10000"/>
                  </a:schemeClr>
                </a:solidFill>
              </a:rPr>
              <a:t>Lichamelijk onderzoek:</a:t>
            </a:r>
            <a:endParaRPr lang="nl-NL" sz="2800" dirty="0">
              <a:solidFill>
                <a:schemeClr val="tx2">
                  <a:lumMod val="10000"/>
                </a:schemeClr>
              </a:solidFill>
            </a:endParaRPr>
          </a:p>
          <a:p>
            <a:pPr lvl="1"/>
            <a:r>
              <a:rPr lang="nl-NL" sz="2300" dirty="0">
                <a:solidFill>
                  <a:schemeClr val="tx2">
                    <a:lumMod val="10000"/>
                  </a:schemeClr>
                </a:solidFill>
              </a:rPr>
              <a:t>Lengte, gewicht, BMI</a:t>
            </a:r>
          </a:p>
          <a:p>
            <a:pPr lvl="1"/>
            <a:r>
              <a:rPr lang="nl-NL" sz="2300" dirty="0">
                <a:solidFill>
                  <a:schemeClr val="tx2">
                    <a:lumMod val="10000"/>
                  </a:schemeClr>
                </a:solidFill>
              </a:rPr>
              <a:t>Bloeddruk, pols (ritme, frequentie)</a:t>
            </a:r>
          </a:p>
          <a:p>
            <a:pPr lvl="1"/>
            <a:r>
              <a:rPr lang="nl-NL" sz="2300" dirty="0">
                <a:solidFill>
                  <a:schemeClr val="tx2">
                    <a:lumMod val="10000"/>
                  </a:schemeClr>
                </a:solidFill>
              </a:rPr>
              <a:t>Aanwezigheid oedeem</a:t>
            </a:r>
          </a:p>
          <a:p>
            <a:pPr lvl="1"/>
            <a:r>
              <a:rPr lang="nl-NL" sz="2300" dirty="0">
                <a:solidFill>
                  <a:schemeClr val="tx2">
                    <a:lumMod val="10000"/>
                  </a:schemeClr>
                </a:solidFill>
              </a:rPr>
              <a:t>…</a:t>
            </a:r>
          </a:p>
          <a:p>
            <a:endParaRPr lang="nl-NL" sz="2800" dirty="0">
              <a:solidFill>
                <a:schemeClr val="tx2">
                  <a:lumMod val="10000"/>
                </a:schemeClr>
              </a:solidFill>
            </a:endParaRPr>
          </a:p>
          <a:p>
            <a:r>
              <a:rPr lang="nl-NL" sz="2800" i="1" dirty="0">
                <a:solidFill>
                  <a:schemeClr val="tx2">
                    <a:lumMod val="10000"/>
                  </a:schemeClr>
                </a:solidFill>
              </a:rPr>
              <a:t>Aanvullend onderzoek op indicatie:</a:t>
            </a:r>
            <a:endParaRPr lang="nl-NL" sz="2800" dirty="0">
              <a:solidFill>
                <a:schemeClr val="tx2">
                  <a:lumMod val="10000"/>
                </a:schemeClr>
              </a:solidFill>
            </a:endParaRPr>
          </a:p>
          <a:p>
            <a:pPr lvl="1"/>
            <a:r>
              <a:rPr lang="nl-NL" sz="2300" dirty="0">
                <a:solidFill>
                  <a:schemeClr val="tx2">
                    <a:lumMod val="10000"/>
                  </a:schemeClr>
                </a:solidFill>
              </a:rPr>
              <a:t>Lab:</a:t>
            </a:r>
            <a:r>
              <a:rPr lang="nl-NL" sz="2300" b="1" dirty="0">
                <a:solidFill>
                  <a:schemeClr val="tx2">
                    <a:lumMod val="10000"/>
                  </a:schemeClr>
                </a:solidFill>
              </a:rPr>
              <a:t> </a:t>
            </a:r>
            <a:r>
              <a:rPr lang="nl-NL" sz="2300" dirty="0">
                <a:solidFill>
                  <a:schemeClr val="tx2">
                    <a:lumMod val="10000"/>
                  </a:schemeClr>
                </a:solidFill>
              </a:rPr>
              <a:t>NT-</a:t>
            </a:r>
            <a:r>
              <a:rPr lang="nl-NL" sz="2300" dirty="0" err="1">
                <a:solidFill>
                  <a:schemeClr val="tx2">
                    <a:lumMod val="10000"/>
                  </a:schemeClr>
                </a:solidFill>
              </a:rPr>
              <a:t>proBNP</a:t>
            </a:r>
            <a:r>
              <a:rPr lang="nl-NL" sz="2300" dirty="0">
                <a:solidFill>
                  <a:schemeClr val="tx2">
                    <a:lumMod val="10000"/>
                  </a:schemeClr>
                </a:solidFill>
              </a:rPr>
              <a:t>, CRP, </a:t>
            </a:r>
            <a:r>
              <a:rPr lang="nl-NL" sz="2300" dirty="0" err="1">
                <a:solidFill>
                  <a:schemeClr val="tx2">
                    <a:lumMod val="10000"/>
                  </a:schemeClr>
                </a:solidFill>
              </a:rPr>
              <a:t>leuko</a:t>
            </a:r>
            <a:r>
              <a:rPr lang="nl-NL" sz="2300" dirty="0">
                <a:solidFill>
                  <a:schemeClr val="tx2">
                    <a:lumMod val="10000"/>
                  </a:schemeClr>
                </a:solidFill>
              </a:rPr>
              <a:t> </a:t>
            </a:r>
            <a:r>
              <a:rPr lang="nl-NL" sz="2300" dirty="0" err="1">
                <a:solidFill>
                  <a:schemeClr val="tx2">
                    <a:lumMod val="10000"/>
                  </a:schemeClr>
                </a:solidFill>
              </a:rPr>
              <a:t>diff</a:t>
            </a:r>
            <a:r>
              <a:rPr lang="nl-NL" sz="2300" dirty="0">
                <a:solidFill>
                  <a:schemeClr val="tx2">
                    <a:lumMod val="10000"/>
                  </a:schemeClr>
                </a:solidFill>
              </a:rPr>
              <a:t>, </a:t>
            </a:r>
            <a:r>
              <a:rPr lang="nl-NL" sz="2300" dirty="0" err="1">
                <a:solidFill>
                  <a:schemeClr val="tx2">
                    <a:lumMod val="10000"/>
                  </a:schemeClr>
                </a:solidFill>
              </a:rPr>
              <a:t>Hb</a:t>
            </a:r>
            <a:r>
              <a:rPr lang="nl-NL" sz="2300" dirty="0">
                <a:solidFill>
                  <a:schemeClr val="tx2">
                    <a:lumMod val="10000"/>
                  </a:schemeClr>
                </a:solidFill>
              </a:rPr>
              <a:t>, </a:t>
            </a:r>
            <a:r>
              <a:rPr lang="nl-NL" sz="2300" dirty="0" err="1">
                <a:solidFill>
                  <a:schemeClr val="tx2">
                    <a:lumMod val="10000"/>
                  </a:schemeClr>
                </a:solidFill>
              </a:rPr>
              <a:t>Ht</a:t>
            </a:r>
            <a:r>
              <a:rPr lang="nl-NL" sz="2300" dirty="0">
                <a:solidFill>
                  <a:schemeClr val="tx2">
                    <a:lumMod val="10000"/>
                  </a:schemeClr>
                </a:solidFill>
              </a:rPr>
              <a:t>, </a:t>
            </a:r>
            <a:r>
              <a:rPr lang="nl-NL" sz="2300" dirty="0" err="1">
                <a:solidFill>
                  <a:schemeClr val="tx2">
                    <a:lumMod val="10000"/>
                  </a:schemeClr>
                </a:solidFill>
              </a:rPr>
              <a:t>glc</a:t>
            </a:r>
            <a:r>
              <a:rPr lang="nl-NL" sz="2300" dirty="0">
                <a:solidFill>
                  <a:schemeClr val="tx2">
                    <a:lumMod val="10000"/>
                  </a:schemeClr>
                </a:solidFill>
              </a:rPr>
              <a:t>, Na, K, </a:t>
            </a:r>
            <a:r>
              <a:rPr lang="nl-NL" sz="2300" dirty="0" err="1">
                <a:solidFill>
                  <a:schemeClr val="tx2">
                    <a:lumMod val="10000"/>
                  </a:schemeClr>
                </a:solidFill>
              </a:rPr>
              <a:t>kreat</a:t>
            </a:r>
            <a:r>
              <a:rPr lang="nl-NL" sz="2300" dirty="0">
                <a:solidFill>
                  <a:schemeClr val="tx2">
                    <a:lumMod val="10000"/>
                  </a:schemeClr>
                </a:solidFill>
              </a:rPr>
              <a:t>, </a:t>
            </a:r>
            <a:r>
              <a:rPr lang="nl-NL" sz="2300" dirty="0" err="1">
                <a:solidFill>
                  <a:schemeClr val="tx2">
                    <a:lumMod val="10000"/>
                  </a:schemeClr>
                </a:solidFill>
              </a:rPr>
              <a:t>eGFR</a:t>
            </a:r>
            <a:r>
              <a:rPr lang="nl-NL" sz="2300" dirty="0">
                <a:solidFill>
                  <a:schemeClr val="tx2">
                    <a:lumMod val="10000"/>
                  </a:schemeClr>
                </a:solidFill>
              </a:rPr>
              <a:t>, ureum, ALAT, ASAT, GGT, TSH en lipidenprofiel</a:t>
            </a:r>
          </a:p>
          <a:p>
            <a:pPr lvl="1"/>
            <a:r>
              <a:rPr lang="nl-NL" sz="2300" dirty="0">
                <a:solidFill>
                  <a:schemeClr val="tx2">
                    <a:lumMod val="10000"/>
                  </a:schemeClr>
                </a:solidFill>
              </a:rPr>
              <a:t>ECG in overleg met huisarts</a:t>
            </a:r>
          </a:p>
          <a:p>
            <a:pPr lvl="1"/>
            <a:endParaRPr lang="nl-NL" dirty="0">
              <a:solidFill>
                <a:schemeClr val="tx2">
                  <a:lumMod val="10000"/>
                </a:schemeClr>
              </a:solidFill>
            </a:endParaRPr>
          </a:p>
        </p:txBody>
      </p:sp>
    </p:spTree>
    <p:extLst>
      <p:ext uri="{BB962C8B-B14F-4D97-AF65-F5344CB8AC3E}">
        <p14:creationId xmlns:p14="http://schemas.microsoft.com/office/powerpoint/2010/main" val="34304809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B9FA3F-D0C0-477C-895A-F045257EAB8B}"/>
              </a:ext>
            </a:extLst>
          </p:cNvPr>
          <p:cNvSpPr>
            <a:spLocks noGrp="1"/>
          </p:cNvSpPr>
          <p:nvPr>
            <p:ph type="title"/>
          </p:nvPr>
        </p:nvSpPr>
        <p:spPr/>
        <p:txBody>
          <a:bodyPr/>
          <a:lstStyle/>
          <a:p>
            <a:r>
              <a:rPr lang="nl-NL" dirty="0"/>
              <a:t>Wat gebeurt er bij de huisarts?</a:t>
            </a:r>
          </a:p>
        </p:txBody>
      </p:sp>
      <p:sp>
        <p:nvSpPr>
          <p:cNvPr id="3" name="Tijdelijke aanduiding voor inhoud 2">
            <a:extLst>
              <a:ext uri="{FF2B5EF4-FFF2-40B4-BE49-F238E27FC236}">
                <a16:creationId xmlns:a16="http://schemas.microsoft.com/office/drawing/2014/main" id="{16898484-388D-44BA-AF23-39D44D8B033D}"/>
              </a:ext>
            </a:extLst>
          </p:cNvPr>
          <p:cNvSpPr>
            <a:spLocks noGrp="1"/>
          </p:cNvSpPr>
          <p:nvPr>
            <p:ph sz="quarter" idx="1"/>
          </p:nvPr>
        </p:nvSpPr>
        <p:spPr>
          <a:xfrm>
            <a:off x="301752" y="1527048"/>
            <a:ext cx="8734744" cy="4572000"/>
          </a:xfrm>
        </p:spPr>
        <p:txBody>
          <a:bodyPr>
            <a:normAutofit fontScale="92500" lnSpcReduction="10000"/>
          </a:bodyPr>
          <a:lstStyle/>
          <a:p>
            <a:r>
              <a:rPr lang="nl-NL" sz="2800" i="1" dirty="0">
                <a:solidFill>
                  <a:schemeClr val="tx2">
                    <a:lumMod val="10000"/>
                  </a:schemeClr>
                </a:solidFill>
              </a:rPr>
              <a:t>Uitleg ziektebeeld en maken </a:t>
            </a:r>
            <a:r>
              <a:rPr lang="nl-NL" sz="2800" b="1" i="1" dirty="0">
                <a:solidFill>
                  <a:schemeClr val="tx2">
                    <a:lumMod val="10000"/>
                  </a:schemeClr>
                </a:solidFill>
              </a:rPr>
              <a:t>individueel zorgplan</a:t>
            </a:r>
            <a:r>
              <a:rPr lang="nl-NL" sz="2800" i="1" dirty="0">
                <a:solidFill>
                  <a:schemeClr val="tx2">
                    <a:lumMod val="10000"/>
                  </a:schemeClr>
                </a:solidFill>
              </a:rPr>
              <a:t> (IZP) met doelen, adviezen en controles</a:t>
            </a:r>
            <a:endParaRPr lang="nl-NL" sz="2800" dirty="0">
              <a:solidFill>
                <a:schemeClr val="tx2">
                  <a:lumMod val="10000"/>
                </a:schemeClr>
              </a:solidFill>
            </a:endParaRPr>
          </a:p>
          <a:p>
            <a:endParaRPr lang="nl-NL" sz="2800" dirty="0">
              <a:solidFill>
                <a:schemeClr val="tx2">
                  <a:lumMod val="10000"/>
                </a:schemeClr>
              </a:solidFill>
            </a:endParaRPr>
          </a:p>
          <a:p>
            <a:r>
              <a:rPr lang="nl-NL" sz="2800" i="1" dirty="0">
                <a:solidFill>
                  <a:schemeClr val="tx2">
                    <a:lumMod val="10000"/>
                  </a:schemeClr>
                </a:solidFill>
              </a:rPr>
              <a:t>Adviezen:</a:t>
            </a:r>
            <a:endParaRPr lang="nl-NL" sz="2800" dirty="0">
              <a:solidFill>
                <a:schemeClr val="tx2">
                  <a:lumMod val="10000"/>
                </a:schemeClr>
              </a:solidFill>
            </a:endParaRPr>
          </a:p>
          <a:p>
            <a:pPr lvl="1"/>
            <a:r>
              <a:rPr lang="nl-NL" sz="2300" dirty="0">
                <a:solidFill>
                  <a:schemeClr val="tx2">
                    <a:lumMod val="10000"/>
                  </a:schemeClr>
                </a:solidFill>
              </a:rPr>
              <a:t>Regelmatig wegen (liefst dagelijks, minimaal 2x/</a:t>
            </a:r>
            <a:r>
              <a:rPr lang="nl-NL" sz="2300" dirty="0" err="1">
                <a:solidFill>
                  <a:schemeClr val="tx2">
                    <a:lumMod val="10000"/>
                  </a:schemeClr>
                </a:solidFill>
              </a:rPr>
              <a:t>wk</a:t>
            </a:r>
            <a:r>
              <a:rPr lang="nl-NL" sz="2300" dirty="0">
                <a:solidFill>
                  <a:schemeClr val="tx2">
                    <a:lumMod val="10000"/>
                  </a:schemeClr>
                </a:solidFill>
              </a:rPr>
              <a:t>), optimaal gewicht BMI&lt;30</a:t>
            </a:r>
          </a:p>
          <a:p>
            <a:pPr lvl="1"/>
            <a:r>
              <a:rPr lang="nl-NL" sz="2300" dirty="0">
                <a:solidFill>
                  <a:schemeClr val="tx2">
                    <a:lumMod val="10000"/>
                  </a:schemeClr>
                </a:solidFill>
              </a:rPr>
              <a:t>Natrium beperking (verwijzing diëtist), stoppen met roken, alcohol beperken tot  1-2 E/d en (overweeg vochtbeperking tot 1.5-2l bij ernstig hartfalen), conditietraining bij stabiel hartfalen</a:t>
            </a:r>
          </a:p>
          <a:p>
            <a:pPr lvl="1"/>
            <a:r>
              <a:rPr lang="nl-NL" sz="2300" dirty="0">
                <a:solidFill>
                  <a:schemeClr val="tx2">
                    <a:lumMod val="10000"/>
                  </a:schemeClr>
                </a:solidFill>
              </a:rPr>
              <a:t>Instructie wanneer contact op te nemen bij verslechtering</a:t>
            </a:r>
          </a:p>
          <a:p>
            <a:pPr lvl="1"/>
            <a:r>
              <a:rPr lang="nl-NL" sz="2300" dirty="0">
                <a:solidFill>
                  <a:schemeClr val="tx2">
                    <a:lumMod val="10000"/>
                  </a:schemeClr>
                </a:solidFill>
              </a:rPr>
              <a:t>Instructie tot flexibel diureticum beleid</a:t>
            </a:r>
          </a:p>
          <a:p>
            <a:pPr lvl="1"/>
            <a:r>
              <a:rPr lang="nl-NL" sz="2300" dirty="0">
                <a:solidFill>
                  <a:schemeClr val="tx2">
                    <a:lumMod val="10000"/>
                  </a:schemeClr>
                </a:solidFill>
              </a:rPr>
              <a:t>Vermijd het gebruik van </a:t>
            </a:r>
            <a:r>
              <a:rPr lang="nl-NL" sz="2300" dirty="0" err="1">
                <a:solidFill>
                  <a:schemeClr val="tx2">
                    <a:lumMod val="10000"/>
                  </a:schemeClr>
                </a:solidFill>
              </a:rPr>
              <a:t>NSAID’s</a:t>
            </a:r>
            <a:endParaRPr lang="nl-NL" sz="2300" dirty="0">
              <a:solidFill>
                <a:schemeClr val="tx2">
                  <a:lumMod val="10000"/>
                </a:schemeClr>
              </a:solidFill>
            </a:endParaRPr>
          </a:p>
          <a:p>
            <a:pPr lvl="1"/>
            <a:r>
              <a:rPr lang="nl-NL" sz="2300" dirty="0">
                <a:solidFill>
                  <a:schemeClr val="tx2">
                    <a:lumMod val="10000"/>
                  </a:schemeClr>
                </a:solidFill>
              </a:rPr>
              <a:t>Jaarlijkse griepvaccinatie</a:t>
            </a:r>
          </a:p>
          <a:p>
            <a:pPr lvl="1"/>
            <a:endParaRPr lang="nl-NL" sz="2300" dirty="0">
              <a:solidFill>
                <a:schemeClr val="tx2">
                  <a:lumMod val="10000"/>
                </a:schemeClr>
              </a:solidFill>
            </a:endParaRPr>
          </a:p>
        </p:txBody>
      </p:sp>
    </p:spTree>
    <p:extLst>
      <p:ext uri="{BB962C8B-B14F-4D97-AF65-F5344CB8AC3E}">
        <p14:creationId xmlns:p14="http://schemas.microsoft.com/office/powerpoint/2010/main" val="155751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B9FA3F-D0C0-477C-895A-F045257EAB8B}"/>
              </a:ext>
            </a:extLst>
          </p:cNvPr>
          <p:cNvSpPr>
            <a:spLocks noGrp="1"/>
          </p:cNvSpPr>
          <p:nvPr>
            <p:ph type="title"/>
          </p:nvPr>
        </p:nvSpPr>
        <p:spPr/>
        <p:txBody>
          <a:bodyPr/>
          <a:lstStyle/>
          <a:p>
            <a:r>
              <a:rPr lang="nl-NL" dirty="0"/>
              <a:t>Wat gebeurt er bij de </a:t>
            </a:r>
            <a:r>
              <a:rPr lang="nl-NL" dirty="0" err="1"/>
              <a:t>praktijkondersteuner</a:t>
            </a:r>
            <a:r>
              <a:rPr lang="nl-NL" dirty="0"/>
              <a:t>?</a:t>
            </a:r>
          </a:p>
        </p:txBody>
      </p:sp>
      <p:sp>
        <p:nvSpPr>
          <p:cNvPr id="3" name="Tijdelijke aanduiding voor inhoud 2">
            <a:extLst>
              <a:ext uri="{FF2B5EF4-FFF2-40B4-BE49-F238E27FC236}">
                <a16:creationId xmlns:a16="http://schemas.microsoft.com/office/drawing/2014/main" id="{16898484-388D-44BA-AF23-39D44D8B033D}"/>
              </a:ext>
            </a:extLst>
          </p:cNvPr>
          <p:cNvSpPr>
            <a:spLocks noGrp="1"/>
          </p:cNvSpPr>
          <p:nvPr>
            <p:ph sz="quarter" idx="1"/>
          </p:nvPr>
        </p:nvSpPr>
        <p:spPr>
          <a:xfrm>
            <a:off x="301752" y="1527048"/>
            <a:ext cx="8734744" cy="4572000"/>
          </a:xfrm>
        </p:spPr>
        <p:txBody>
          <a:bodyPr>
            <a:normAutofit fontScale="92500" lnSpcReduction="10000"/>
          </a:bodyPr>
          <a:lstStyle/>
          <a:p>
            <a:r>
              <a:rPr lang="nl-NL" sz="2800" u="sng" dirty="0">
                <a:solidFill>
                  <a:schemeClr val="tx2">
                    <a:lumMod val="10000"/>
                  </a:schemeClr>
                </a:solidFill>
              </a:rPr>
              <a:t>Vervolgconsult elke 3 maanden bij POH </a:t>
            </a:r>
          </a:p>
          <a:p>
            <a:pPr lvl="2"/>
            <a:r>
              <a:rPr lang="nl-NL" sz="2100" dirty="0">
                <a:solidFill>
                  <a:schemeClr val="tx2">
                    <a:lumMod val="10000"/>
                  </a:schemeClr>
                </a:solidFill>
              </a:rPr>
              <a:t>frequentie kan variëren afhankelijk van situatie patiënt en </a:t>
            </a:r>
          </a:p>
          <a:p>
            <a:pPr lvl="2"/>
            <a:r>
              <a:rPr lang="nl-NL" sz="2100" dirty="0">
                <a:solidFill>
                  <a:schemeClr val="tx2">
                    <a:lumMod val="10000"/>
                  </a:schemeClr>
                </a:solidFill>
              </a:rPr>
              <a:t>zo mogelijk i.c.m. controles CVRM, Diabetes en/of COPD</a:t>
            </a:r>
          </a:p>
          <a:p>
            <a:endParaRPr lang="nl-NL" sz="2800" dirty="0">
              <a:solidFill>
                <a:schemeClr val="tx2">
                  <a:lumMod val="10000"/>
                </a:schemeClr>
              </a:solidFill>
            </a:endParaRPr>
          </a:p>
          <a:p>
            <a:pPr lvl="1"/>
            <a:r>
              <a:rPr lang="nl-NL" sz="2300" dirty="0">
                <a:solidFill>
                  <a:schemeClr val="tx2">
                    <a:lumMod val="10000"/>
                  </a:schemeClr>
                </a:solidFill>
              </a:rPr>
              <a:t>Anamnese, lichamelijk onderzoek, bespreken individueel zorgplan, adviezen; zie boven</a:t>
            </a:r>
          </a:p>
          <a:p>
            <a:pPr lvl="0"/>
            <a:endParaRPr lang="nl-NL" sz="2800" dirty="0">
              <a:solidFill>
                <a:schemeClr val="tx2">
                  <a:lumMod val="10000"/>
                </a:schemeClr>
              </a:solidFill>
            </a:endParaRPr>
          </a:p>
          <a:p>
            <a:pPr lvl="1"/>
            <a:r>
              <a:rPr lang="nl-NL" sz="2300" dirty="0">
                <a:solidFill>
                  <a:schemeClr val="tx2">
                    <a:lumMod val="10000"/>
                  </a:schemeClr>
                </a:solidFill>
              </a:rPr>
              <a:t>Aanvullend onderzoek:</a:t>
            </a:r>
          </a:p>
          <a:p>
            <a:pPr lvl="2"/>
            <a:r>
              <a:rPr lang="nl-NL" sz="2200" dirty="0">
                <a:solidFill>
                  <a:schemeClr val="tx2">
                    <a:lumMod val="10000"/>
                  </a:schemeClr>
                </a:solidFill>
              </a:rPr>
              <a:t>Lab: jaarlijks Na, K, </a:t>
            </a:r>
            <a:r>
              <a:rPr lang="nl-NL" sz="2200" dirty="0" err="1">
                <a:solidFill>
                  <a:schemeClr val="tx2">
                    <a:lumMod val="10000"/>
                  </a:schemeClr>
                </a:solidFill>
              </a:rPr>
              <a:t>kreatinine</a:t>
            </a:r>
            <a:r>
              <a:rPr lang="nl-NL" sz="2200" dirty="0">
                <a:solidFill>
                  <a:schemeClr val="tx2">
                    <a:lumMod val="10000"/>
                  </a:schemeClr>
                </a:solidFill>
              </a:rPr>
              <a:t>, </a:t>
            </a:r>
            <a:r>
              <a:rPr lang="nl-NL" sz="2200" dirty="0" err="1">
                <a:solidFill>
                  <a:schemeClr val="tx2">
                    <a:lumMod val="10000"/>
                  </a:schemeClr>
                </a:solidFill>
              </a:rPr>
              <a:t>eGFR</a:t>
            </a:r>
            <a:r>
              <a:rPr lang="nl-NL" sz="2200" dirty="0">
                <a:solidFill>
                  <a:schemeClr val="tx2">
                    <a:lumMod val="10000"/>
                  </a:schemeClr>
                </a:solidFill>
              </a:rPr>
              <a:t>, </a:t>
            </a:r>
            <a:r>
              <a:rPr lang="nl-NL" sz="2200" dirty="0" err="1">
                <a:solidFill>
                  <a:schemeClr val="tx2">
                    <a:lumMod val="10000"/>
                  </a:schemeClr>
                </a:solidFill>
              </a:rPr>
              <a:t>glc</a:t>
            </a:r>
            <a:r>
              <a:rPr lang="nl-NL" sz="2200" dirty="0">
                <a:solidFill>
                  <a:schemeClr val="tx2">
                    <a:lumMod val="10000"/>
                  </a:schemeClr>
                </a:solidFill>
              </a:rPr>
              <a:t> nuchter, </a:t>
            </a:r>
            <a:r>
              <a:rPr lang="nl-NL" sz="2200" dirty="0" err="1">
                <a:solidFill>
                  <a:schemeClr val="tx2">
                    <a:lumMod val="10000"/>
                  </a:schemeClr>
                </a:solidFill>
              </a:rPr>
              <a:t>Hb</a:t>
            </a:r>
            <a:r>
              <a:rPr lang="nl-NL" sz="2200" dirty="0">
                <a:solidFill>
                  <a:schemeClr val="tx2">
                    <a:lumMod val="10000"/>
                  </a:schemeClr>
                </a:solidFill>
              </a:rPr>
              <a:t> (frequenter op indicatie)</a:t>
            </a:r>
          </a:p>
          <a:p>
            <a:pPr lvl="2"/>
            <a:r>
              <a:rPr lang="nl-NL" sz="2200" dirty="0">
                <a:solidFill>
                  <a:schemeClr val="tx2">
                    <a:lumMod val="10000"/>
                  </a:schemeClr>
                </a:solidFill>
              </a:rPr>
              <a:t>ECG op indicatie</a:t>
            </a:r>
          </a:p>
          <a:p>
            <a:pPr lvl="1"/>
            <a:endParaRPr lang="nl-NL" sz="2400" dirty="0">
              <a:solidFill>
                <a:schemeClr val="tx2">
                  <a:lumMod val="10000"/>
                </a:schemeClr>
              </a:solidFill>
            </a:endParaRPr>
          </a:p>
          <a:p>
            <a:pPr lvl="1"/>
            <a:r>
              <a:rPr lang="nl-NL" sz="2300" dirty="0">
                <a:solidFill>
                  <a:schemeClr val="tx2">
                    <a:lumMod val="10000"/>
                  </a:schemeClr>
                </a:solidFill>
              </a:rPr>
              <a:t>2 </a:t>
            </a:r>
            <a:r>
              <a:rPr lang="nl-NL" sz="2300" dirty="0" err="1">
                <a:solidFill>
                  <a:schemeClr val="tx2">
                    <a:lumMod val="10000"/>
                  </a:schemeClr>
                </a:solidFill>
              </a:rPr>
              <a:t>wkn</a:t>
            </a:r>
            <a:r>
              <a:rPr lang="nl-NL" sz="2300" dirty="0">
                <a:solidFill>
                  <a:schemeClr val="tx2">
                    <a:lumMod val="10000"/>
                  </a:schemeClr>
                </a:solidFill>
              </a:rPr>
              <a:t> na medicatie aanpassing extra controle: Na, K, </a:t>
            </a:r>
            <a:r>
              <a:rPr lang="nl-NL" sz="2300" dirty="0" err="1">
                <a:solidFill>
                  <a:schemeClr val="tx2">
                    <a:lumMod val="10000"/>
                  </a:schemeClr>
                </a:solidFill>
              </a:rPr>
              <a:t>kreatinine</a:t>
            </a:r>
            <a:r>
              <a:rPr lang="nl-NL" sz="2300" dirty="0">
                <a:solidFill>
                  <a:schemeClr val="tx2">
                    <a:lumMod val="10000"/>
                  </a:schemeClr>
                </a:solidFill>
              </a:rPr>
              <a:t> en </a:t>
            </a:r>
            <a:r>
              <a:rPr lang="nl-NL" sz="2300" dirty="0" err="1">
                <a:solidFill>
                  <a:schemeClr val="tx2">
                    <a:lumMod val="10000"/>
                  </a:schemeClr>
                </a:solidFill>
              </a:rPr>
              <a:t>eGFR</a:t>
            </a:r>
            <a:endParaRPr lang="nl-NL" sz="2300" dirty="0">
              <a:solidFill>
                <a:schemeClr val="tx2">
                  <a:lumMod val="10000"/>
                </a:schemeClr>
              </a:solidFill>
            </a:endParaRPr>
          </a:p>
          <a:p>
            <a:endParaRPr lang="nl-NL" sz="2800" dirty="0">
              <a:solidFill>
                <a:schemeClr val="tx2">
                  <a:lumMod val="10000"/>
                </a:schemeClr>
              </a:solidFill>
            </a:endParaRPr>
          </a:p>
          <a:p>
            <a:endParaRPr lang="nl-NL" dirty="0">
              <a:solidFill>
                <a:schemeClr val="tx2">
                  <a:lumMod val="10000"/>
                </a:schemeClr>
              </a:solidFill>
            </a:endParaRPr>
          </a:p>
        </p:txBody>
      </p:sp>
    </p:spTree>
    <p:extLst>
      <p:ext uri="{BB962C8B-B14F-4D97-AF65-F5344CB8AC3E}">
        <p14:creationId xmlns:p14="http://schemas.microsoft.com/office/powerpoint/2010/main" val="25260903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1272" y="379539"/>
            <a:ext cx="8534400" cy="758825"/>
          </a:xfrm>
        </p:spPr>
        <p:txBody>
          <a:bodyPr>
            <a:normAutofit fontScale="90000"/>
          </a:bodyPr>
          <a:lstStyle/>
          <a:p>
            <a:r>
              <a:rPr lang="nl-NL" dirty="0"/>
              <a:t>Medicamenteuze behandeling van </a:t>
            </a:r>
            <a:br>
              <a:rPr lang="nl-NL" dirty="0"/>
            </a:br>
            <a:r>
              <a:rPr lang="nl-NL" dirty="0" err="1"/>
              <a:t>systolisch</a:t>
            </a:r>
            <a:r>
              <a:rPr lang="nl-NL" dirty="0"/>
              <a:t> hartfalen</a:t>
            </a:r>
          </a:p>
        </p:txBody>
      </p:sp>
      <p:sp>
        <p:nvSpPr>
          <p:cNvPr id="3" name="Tijdelijke aanduiding voor inhoud 2"/>
          <p:cNvSpPr>
            <a:spLocks noGrp="1"/>
          </p:cNvSpPr>
          <p:nvPr>
            <p:ph sz="quarter" idx="1"/>
          </p:nvPr>
        </p:nvSpPr>
        <p:spPr/>
        <p:txBody>
          <a:bodyPr>
            <a:normAutofit fontScale="85000" lnSpcReduction="20000"/>
          </a:bodyPr>
          <a:lstStyle/>
          <a:p>
            <a:r>
              <a:rPr lang="nl-NL" dirty="0">
                <a:solidFill>
                  <a:schemeClr val="tx1">
                    <a:lumMod val="10000"/>
                  </a:schemeClr>
                </a:solidFill>
              </a:rPr>
              <a:t>Start diureticum en ACE/AII</a:t>
            </a:r>
          </a:p>
          <a:p>
            <a:pPr lvl="1"/>
            <a:r>
              <a:rPr lang="nl-NL" dirty="0">
                <a:solidFill>
                  <a:schemeClr val="tx1">
                    <a:lumMod val="10000"/>
                  </a:schemeClr>
                </a:solidFill>
              </a:rPr>
              <a:t>Titreer tot patiënt klinisch stabiel is</a:t>
            </a:r>
          </a:p>
          <a:p>
            <a:pPr lvl="1"/>
            <a:r>
              <a:rPr lang="nl-NL" dirty="0">
                <a:solidFill>
                  <a:schemeClr val="tx1">
                    <a:lumMod val="10000"/>
                  </a:schemeClr>
                </a:solidFill>
              </a:rPr>
              <a:t>Geen tekenen van overvulling</a:t>
            </a:r>
          </a:p>
          <a:p>
            <a:pPr lvl="1"/>
            <a:r>
              <a:rPr lang="nl-NL" dirty="0">
                <a:solidFill>
                  <a:schemeClr val="tx1">
                    <a:lumMod val="10000"/>
                  </a:schemeClr>
                </a:solidFill>
              </a:rPr>
              <a:t>ACE maximaal doseren (RR!)</a:t>
            </a:r>
          </a:p>
          <a:p>
            <a:r>
              <a:rPr lang="nl-NL" dirty="0" err="1">
                <a:solidFill>
                  <a:schemeClr val="tx1">
                    <a:lumMod val="10000"/>
                  </a:schemeClr>
                </a:solidFill>
              </a:rPr>
              <a:t>B-blokker</a:t>
            </a:r>
            <a:r>
              <a:rPr lang="nl-NL" dirty="0">
                <a:solidFill>
                  <a:schemeClr val="tx1">
                    <a:lumMod val="10000"/>
                  </a:schemeClr>
                </a:solidFill>
              </a:rPr>
              <a:t> toevoegen</a:t>
            </a:r>
          </a:p>
          <a:p>
            <a:pPr lvl="1"/>
            <a:r>
              <a:rPr lang="nl-NL" dirty="0">
                <a:solidFill>
                  <a:schemeClr val="tx1">
                    <a:lumMod val="10000"/>
                  </a:schemeClr>
                </a:solidFill>
              </a:rPr>
              <a:t>Optitreren samen met ACE (AII)</a:t>
            </a:r>
          </a:p>
          <a:p>
            <a:pPr lvl="1"/>
            <a:r>
              <a:rPr lang="nl-NL" dirty="0">
                <a:solidFill>
                  <a:schemeClr val="tx1">
                    <a:lumMod val="10000"/>
                  </a:schemeClr>
                </a:solidFill>
              </a:rPr>
              <a:t>Niet in NYHA IV hartfalen, bij (ernstige) COPD. </a:t>
            </a:r>
            <a:r>
              <a:rPr lang="nl-NL" dirty="0" err="1">
                <a:solidFill>
                  <a:schemeClr val="tx1">
                    <a:lumMod val="10000"/>
                  </a:schemeClr>
                </a:solidFill>
              </a:rPr>
              <a:t>Evt</a:t>
            </a:r>
            <a:r>
              <a:rPr lang="nl-NL" dirty="0">
                <a:solidFill>
                  <a:schemeClr val="tx1">
                    <a:lumMod val="10000"/>
                  </a:schemeClr>
                </a:solidFill>
              </a:rPr>
              <a:t> </a:t>
            </a:r>
            <a:r>
              <a:rPr lang="nl-NL" dirty="0" err="1">
                <a:solidFill>
                  <a:schemeClr val="tx1">
                    <a:lumMod val="10000"/>
                  </a:schemeClr>
                </a:solidFill>
              </a:rPr>
              <a:t>ivabradine</a:t>
            </a:r>
            <a:endParaRPr lang="nl-NL" dirty="0">
              <a:solidFill>
                <a:schemeClr val="tx1">
                  <a:lumMod val="10000"/>
                </a:schemeClr>
              </a:solidFill>
            </a:endParaRPr>
          </a:p>
          <a:p>
            <a:r>
              <a:rPr lang="nl-NL" dirty="0" err="1">
                <a:solidFill>
                  <a:schemeClr val="tx1">
                    <a:lumMod val="10000"/>
                  </a:schemeClr>
                </a:solidFill>
              </a:rPr>
              <a:t>Aldosteron</a:t>
            </a:r>
            <a:r>
              <a:rPr lang="nl-NL" dirty="0">
                <a:solidFill>
                  <a:schemeClr val="tx1">
                    <a:lumMod val="10000"/>
                  </a:schemeClr>
                </a:solidFill>
              </a:rPr>
              <a:t> antagonist toevoegen</a:t>
            </a:r>
          </a:p>
          <a:p>
            <a:endParaRPr lang="nl-NL" dirty="0">
              <a:solidFill>
                <a:schemeClr val="tx1">
                  <a:lumMod val="10000"/>
                </a:schemeClr>
              </a:solidFill>
            </a:endParaRPr>
          </a:p>
          <a:p>
            <a:r>
              <a:rPr lang="nl-NL" dirty="0">
                <a:solidFill>
                  <a:schemeClr val="tx1">
                    <a:lumMod val="10000"/>
                  </a:schemeClr>
                </a:solidFill>
              </a:rPr>
              <a:t>Atriumfibrilleren met ventrikelfrequentie &gt;80/min in rust en &gt;110/min bij inspanning</a:t>
            </a:r>
          </a:p>
          <a:p>
            <a:pPr lvl="1"/>
            <a:r>
              <a:rPr lang="nl-NL" dirty="0">
                <a:solidFill>
                  <a:schemeClr val="tx1">
                    <a:lumMod val="10000"/>
                  </a:schemeClr>
                </a:solidFill>
              </a:rPr>
              <a:t>Bij voorkeur </a:t>
            </a:r>
            <a:r>
              <a:rPr lang="nl-NL" dirty="0" err="1">
                <a:solidFill>
                  <a:schemeClr val="tx1">
                    <a:lumMod val="10000"/>
                  </a:schemeClr>
                </a:solidFill>
              </a:rPr>
              <a:t>rate</a:t>
            </a:r>
            <a:r>
              <a:rPr lang="nl-NL" dirty="0">
                <a:solidFill>
                  <a:schemeClr val="tx1">
                    <a:lumMod val="10000"/>
                  </a:schemeClr>
                </a:solidFill>
              </a:rPr>
              <a:t> </a:t>
            </a:r>
            <a:r>
              <a:rPr lang="nl-NL" dirty="0" err="1">
                <a:solidFill>
                  <a:schemeClr val="tx1">
                    <a:lumMod val="10000"/>
                  </a:schemeClr>
                </a:solidFill>
              </a:rPr>
              <a:t>control</a:t>
            </a:r>
            <a:r>
              <a:rPr lang="nl-NL" dirty="0">
                <a:solidFill>
                  <a:schemeClr val="tx1">
                    <a:lumMod val="10000"/>
                  </a:schemeClr>
                </a:solidFill>
              </a:rPr>
              <a:t> met </a:t>
            </a:r>
            <a:r>
              <a:rPr lang="nl-NL" dirty="0" err="1">
                <a:solidFill>
                  <a:schemeClr val="tx1">
                    <a:lumMod val="10000"/>
                  </a:schemeClr>
                </a:solidFill>
              </a:rPr>
              <a:t>b-blokker</a:t>
            </a:r>
            <a:r>
              <a:rPr lang="nl-NL" dirty="0">
                <a:solidFill>
                  <a:schemeClr val="tx1">
                    <a:lumMod val="10000"/>
                  </a:schemeClr>
                </a:solidFill>
              </a:rPr>
              <a:t>, </a:t>
            </a:r>
            <a:r>
              <a:rPr lang="nl-NL" dirty="0" err="1">
                <a:solidFill>
                  <a:schemeClr val="tx1">
                    <a:lumMod val="10000"/>
                  </a:schemeClr>
                </a:solidFill>
              </a:rPr>
              <a:t>evt</a:t>
            </a:r>
            <a:r>
              <a:rPr lang="nl-NL" dirty="0">
                <a:solidFill>
                  <a:schemeClr val="tx1">
                    <a:lumMod val="10000"/>
                  </a:schemeClr>
                </a:solidFill>
              </a:rPr>
              <a:t> overweeg toevoeging </a:t>
            </a:r>
            <a:r>
              <a:rPr lang="nl-NL" dirty="0" err="1">
                <a:solidFill>
                  <a:schemeClr val="tx1">
                    <a:lumMod val="10000"/>
                  </a:schemeClr>
                </a:solidFill>
              </a:rPr>
              <a:t>digoxine</a:t>
            </a:r>
            <a:endParaRPr lang="nl-NL" dirty="0">
              <a:solidFill>
                <a:schemeClr val="tx1">
                  <a:lumMod val="10000"/>
                </a:schemeClr>
              </a:solidFill>
            </a:endParaRPr>
          </a:p>
        </p:txBody>
      </p:sp>
    </p:spTree>
    <p:extLst>
      <p:ext uri="{BB962C8B-B14F-4D97-AF65-F5344CB8AC3E}">
        <p14:creationId xmlns:p14="http://schemas.microsoft.com/office/powerpoint/2010/main" val="3240092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291129" y="90091"/>
            <a:ext cx="8561742" cy="936677"/>
          </a:xfrm>
        </p:spPr>
        <p:txBody>
          <a:bodyPr>
            <a:normAutofit fontScale="90000"/>
          </a:bodyPr>
          <a:lstStyle/>
          <a:p>
            <a:r>
              <a:rPr lang="nl-NL" dirty="0"/>
              <a:t>Behandeling hartfalen bij huisarts en POH</a:t>
            </a:r>
          </a:p>
        </p:txBody>
      </p:sp>
      <p:sp>
        <p:nvSpPr>
          <p:cNvPr id="6" name="Tijdelijke aanduiding voor inhoud 5"/>
          <p:cNvSpPr>
            <a:spLocks noGrp="1"/>
          </p:cNvSpPr>
          <p:nvPr>
            <p:ph sz="quarter" idx="1"/>
          </p:nvPr>
        </p:nvSpPr>
        <p:spPr>
          <a:xfrm>
            <a:off x="304800" y="1484784"/>
            <a:ext cx="8561741" cy="4741877"/>
          </a:xfrm>
        </p:spPr>
        <p:txBody>
          <a:bodyPr>
            <a:normAutofit fontScale="85000" lnSpcReduction="20000"/>
          </a:bodyPr>
          <a:lstStyle/>
          <a:p>
            <a:r>
              <a:rPr lang="nl-NL" dirty="0">
                <a:solidFill>
                  <a:schemeClr val="tx1">
                    <a:lumMod val="10000"/>
                  </a:schemeClr>
                </a:solidFill>
              </a:rPr>
              <a:t>Cardiovasculair risicomanagement</a:t>
            </a:r>
          </a:p>
          <a:p>
            <a:pPr lvl="1"/>
            <a:r>
              <a:rPr lang="nl-NL" dirty="0">
                <a:solidFill>
                  <a:schemeClr val="tx1">
                    <a:lumMod val="10000"/>
                  </a:schemeClr>
                </a:solidFill>
              </a:rPr>
              <a:t>Voorlichting en lifestyle</a:t>
            </a:r>
          </a:p>
          <a:p>
            <a:pPr lvl="2"/>
            <a:r>
              <a:rPr lang="nl-NL" dirty="0">
                <a:solidFill>
                  <a:schemeClr val="tx1">
                    <a:lumMod val="10000"/>
                  </a:schemeClr>
                </a:solidFill>
              </a:rPr>
              <a:t>Niet roken, geen/weinig alcohol, gezond gewicht, bewegen, weinig zout.….</a:t>
            </a:r>
          </a:p>
          <a:p>
            <a:pPr lvl="1"/>
            <a:r>
              <a:rPr lang="nl-NL" dirty="0">
                <a:solidFill>
                  <a:schemeClr val="tx1">
                    <a:lumMod val="10000"/>
                  </a:schemeClr>
                </a:solidFill>
              </a:rPr>
              <a:t>Zelfmanagement</a:t>
            </a:r>
          </a:p>
          <a:p>
            <a:pPr lvl="2"/>
            <a:r>
              <a:rPr lang="nl-NL" dirty="0">
                <a:solidFill>
                  <a:schemeClr val="tx1">
                    <a:lumMod val="10000"/>
                  </a:schemeClr>
                </a:solidFill>
              </a:rPr>
              <a:t>Wegen, flexibel diureticumbeleid, opvolgen lifestyle adviezen</a:t>
            </a:r>
          </a:p>
          <a:p>
            <a:endParaRPr lang="nl-NL" dirty="0">
              <a:solidFill>
                <a:schemeClr val="tx1">
                  <a:lumMod val="10000"/>
                </a:schemeClr>
              </a:solidFill>
            </a:endParaRPr>
          </a:p>
          <a:p>
            <a:r>
              <a:rPr lang="nl-NL" dirty="0">
                <a:solidFill>
                  <a:schemeClr val="tx1">
                    <a:lumMod val="10000"/>
                  </a:schemeClr>
                </a:solidFill>
              </a:rPr>
              <a:t>Medicamenteuze behandeling</a:t>
            </a:r>
          </a:p>
          <a:p>
            <a:pPr lvl="1"/>
            <a:r>
              <a:rPr lang="nl-NL" dirty="0">
                <a:solidFill>
                  <a:schemeClr val="tx1">
                    <a:lumMod val="10000"/>
                  </a:schemeClr>
                </a:solidFill>
              </a:rPr>
              <a:t>Diureticum en ACE (AII)</a:t>
            </a:r>
          </a:p>
          <a:p>
            <a:pPr lvl="1"/>
            <a:r>
              <a:rPr lang="nl-NL" dirty="0" err="1">
                <a:solidFill>
                  <a:schemeClr val="tx1">
                    <a:lumMod val="10000"/>
                  </a:schemeClr>
                </a:solidFill>
              </a:rPr>
              <a:t>B-blokker</a:t>
            </a:r>
            <a:r>
              <a:rPr lang="nl-NL" dirty="0">
                <a:solidFill>
                  <a:schemeClr val="tx1">
                    <a:lumMod val="10000"/>
                  </a:schemeClr>
                </a:solidFill>
              </a:rPr>
              <a:t> toevoegen </a:t>
            </a:r>
          </a:p>
          <a:p>
            <a:pPr lvl="1"/>
            <a:r>
              <a:rPr lang="nl-NL" dirty="0" err="1">
                <a:solidFill>
                  <a:schemeClr val="tx1">
                    <a:lumMod val="10000"/>
                  </a:schemeClr>
                </a:solidFill>
              </a:rPr>
              <a:t>Evt</a:t>
            </a:r>
            <a:r>
              <a:rPr lang="nl-NL" dirty="0">
                <a:solidFill>
                  <a:schemeClr val="tx1">
                    <a:lumMod val="10000"/>
                  </a:schemeClr>
                </a:solidFill>
              </a:rPr>
              <a:t> </a:t>
            </a:r>
            <a:r>
              <a:rPr lang="nl-NL" dirty="0" err="1">
                <a:solidFill>
                  <a:schemeClr val="tx1">
                    <a:lumMod val="10000"/>
                  </a:schemeClr>
                </a:solidFill>
              </a:rPr>
              <a:t>aldosteron</a:t>
            </a:r>
            <a:r>
              <a:rPr lang="nl-NL" dirty="0">
                <a:solidFill>
                  <a:schemeClr val="tx1">
                    <a:lumMod val="10000"/>
                  </a:schemeClr>
                </a:solidFill>
              </a:rPr>
              <a:t> antagonist toevoegen</a:t>
            </a:r>
          </a:p>
          <a:p>
            <a:endParaRPr lang="nl-NL" dirty="0">
              <a:solidFill>
                <a:schemeClr val="tx1">
                  <a:lumMod val="10000"/>
                </a:schemeClr>
              </a:solidFill>
            </a:endParaRPr>
          </a:p>
          <a:p>
            <a:r>
              <a:rPr lang="nl-NL" dirty="0">
                <a:solidFill>
                  <a:schemeClr val="tx1">
                    <a:lumMod val="10000"/>
                  </a:schemeClr>
                </a:solidFill>
              </a:rPr>
              <a:t>Doel:</a:t>
            </a:r>
          </a:p>
          <a:p>
            <a:pPr lvl="1"/>
            <a:r>
              <a:rPr lang="nl-NL" dirty="0">
                <a:solidFill>
                  <a:schemeClr val="tx1">
                    <a:lumMod val="10000"/>
                  </a:schemeClr>
                </a:solidFill>
              </a:rPr>
              <a:t>Reduceren van mortaliteit</a:t>
            </a:r>
          </a:p>
          <a:p>
            <a:pPr lvl="1"/>
            <a:r>
              <a:rPr lang="nl-NL" dirty="0">
                <a:solidFill>
                  <a:schemeClr val="tx1">
                    <a:lumMod val="10000"/>
                  </a:schemeClr>
                </a:solidFill>
              </a:rPr>
              <a:t>Reduceren van ziekenhuisopnames</a:t>
            </a:r>
          </a:p>
          <a:p>
            <a:pPr lvl="1"/>
            <a:r>
              <a:rPr lang="nl-NL" dirty="0">
                <a:solidFill>
                  <a:schemeClr val="tx1">
                    <a:lumMod val="10000"/>
                  </a:schemeClr>
                </a:solidFill>
              </a:rPr>
              <a:t>Verbeteren van klachten en kwaliteit van leven</a:t>
            </a:r>
          </a:p>
        </p:txBody>
      </p:sp>
      <p:sp>
        <p:nvSpPr>
          <p:cNvPr id="7" name="Tijdelijke aanduiding voor voettekst 6"/>
          <p:cNvSpPr>
            <a:spLocks noGrp="1"/>
          </p:cNvSpPr>
          <p:nvPr>
            <p:ph type="ftr" sz="quarter" idx="4294967295"/>
          </p:nvPr>
        </p:nvSpPr>
        <p:spPr>
          <a:xfrm>
            <a:off x="304800" y="6410325"/>
            <a:ext cx="3581400" cy="366713"/>
          </a:xfrm>
          <a:prstGeom prst="rect">
            <a:avLst/>
          </a:prstGeom>
        </p:spPr>
        <p:txBody>
          <a:bodyPr/>
          <a:lstStyle/>
          <a:p>
            <a:r>
              <a:rPr lang="nl-NL"/>
              <a:t>L</a:t>
            </a:r>
            <a:endParaRPr lang="nl-NL" dirty="0"/>
          </a:p>
        </p:txBody>
      </p:sp>
      <p:pic>
        <p:nvPicPr>
          <p:cNvPr id="4099" name="Picture 3"/>
          <p:cNvPicPr>
            <a:picLocks noChangeAspect="1" noChangeArrowheads="1"/>
          </p:cNvPicPr>
          <p:nvPr/>
        </p:nvPicPr>
        <p:blipFill>
          <a:blip r:embed="rId3" cstate="print"/>
          <a:srcRect/>
          <a:stretch>
            <a:fillRect/>
          </a:stretch>
        </p:blipFill>
        <p:spPr bwMode="auto">
          <a:xfrm>
            <a:off x="5652120" y="3140968"/>
            <a:ext cx="2807036" cy="2335163"/>
          </a:xfrm>
          <a:prstGeom prst="rect">
            <a:avLst/>
          </a:prstGeom>
          <a:noFill/>
          <a:ln w="9525">
            <a:noFill/>
            <a:miter lim="800000"/>
            <a:headEnd/>
            <a:tailEnd/>
          </a:ln>
        </p:spPr>
      </p:pic>
    </p:spTree>
    <p:extLst>
      <p:ext uri="{BB962C8B-B14F-4D97-AF65-F5344CB8AC3E}">
        <p14:creationId xmlns:p14="http://schemas.microsoft.com/office/powerpoint/2010/main" val="12655470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Devices</a:t>
            </a:r>
            <a:endParaRPr lang="nl-NL" dirty="0"/>
          </a:p>
        </p:txBody>
      </p:sp>
      <p:sp>
        <p:nvSpPr>
          <p:cNvPr id="3" name="Tijdelijke aanduiding voor inhoud 2"/>
          <p:cNvSpPr>
            <a:spLocks noGrp="1"/>
          </p:cNvSpPr>
          <p:nvPr>
            <p:ph sz="quarter" idx="1"/>
          </p:nvPr>
        </p:nvSpPr>
        <p:spPr>
          <a:xfrm>
            <a:off x="628650" y="1597548"/>
            <a:ext cx="7886700" cy="4351338"/>
          </a:xfrm>
        </p:spPr>
        <p:txBody>
          <a:bodyPr>
            <a:normAutofit fontScale="85000" lnSpcReduction="20000"/>
          </a:bodyPr>
          <a:lstStyle/>
          <a:p>
            <a:r>
              <a:rPr lang="nl-NL" dirty="0" err="1">
                <a:solidFill>
                  <a:schemeClr val="tx1">
                    <a:lumMod val="10000"/>
                  </a:schemeClr>
                </a:solidFill>
              </a:rPr>
              <a:t>Cardiac</a:t>
            </a:r>
            <a:r>
              <a:rPr lang="nl-NL" dirty="0">
                <a:solidFill>
                  <a:schemeClr val="tx1">
                    <a:lumMod val="10000"/>
                  </a:schemeClr>
                </a:solidFill>
              </a:rPr>
              <a:t> </a:t>
            </a:r>
            <a:r>
              <a:rPr lang="nl-NL" dirty="0" err="1">
                <a:solidFill>
                  <a:schemeClr val="tx1">
                    <a:lumMod val="10000"/>
                  </a:schemeClr>
                </a:solidFill>
              </a:rPr>
              <a:t>resynchronisation</a:t>
            </a:r>
            <a:r>
              <a:rPr lang="nl-NL" dirty="0">
                <a:solidFill>
                  <a:schemeClr val="tx1">
                    <a:lumMod val="10000"/>
                  </a:schemeClr>
                </a:solidFill>
              </a:rPr>
              <a:t> </a:t>
            </a:r>
            <a:r>
              <a:rPr lang="nl-NL" dirty="0" err="1">
                <a:solidFill>
                  <a:schemeClr val="tx1">
                    <a:lumMod val="10000"/>
                  </a:schemeClr>
                </a:solidFill>
              </a:rPr>
              <a:t>therapy</a:t>
            </a:r>
            <a:r>
              <a:rPr lang="nl-NL" dirty="0">
                <a:solidFill>
                  <a:schemeClr val="tx1">
                    <a:lumMod val="10000"/>
                  </a:schemeClr>
                </a:solidFill>
              </a:rPr>
              <a:t> (CRT)</a:t>
            </a:r>
          </a:p>
          <a:p>
            <a:pPr lvl="1"/>
            <a:r>
              <a:rPr lang="nl-NL" dirty="0">
                <a:solidFill>
                  <a:schemeClr val="tx1">
                    <a:lumMod val="10000"/>
                  </a:schemeClr>
                </a:solidFill>
              </a:rPr>
              <a:t>Overwegen bij iemand met </a:t>
            </a:r>
            <a:r>
              <a:rPr lang="nl-NL" dirty="0" err="1">
                <a:solidFill>
                  <a:schemeClr val="tx1">
                    <a:lumMod val="10000"/>
                  </a:schemeClr>
                </a:solidFill>
              </a:rPr>
              <a:t>systolisch</a:t>
            </a:r>
            <a:r>
              <a:rPr lang="nl-NL" dirty="0">
                <a:solidFill>
                  <a:schemeClr val="tx1">
                    <a:lumMod val="10000"/>
                  </a:schemeClr>
                </a:solidFill>
              </a:rPr>
              <a:t> hartfalen en ondanks optimale/maximale therapie LVEF &lt;35%, op ECG verbreed QRS, echo </a:t>
            </a:r>
            <a:r>
              <a:rPr lang="nl-NL" dirty="0" err="1">
                <a:solidFill>
                  <a:schemeClr val="tx1">
                    <a:lumMod val="10000"/>
                  </a:schemeClr>
                </a:solidFill>
              </a:rPr>
              <a:t>cor</a:t>
            </a:r>
            <a:r>
              <a:rPr lang="nl-NL" dirty="0">
                <a:solidFill>
                  <a:schemeClr val="tx1">
                    <a:lumMod val="10000"/>
                  </a:schemeClr>
                </a:solidFill>
              </a:rPr>
              <a:t> met tekenen van </a:t>
            </a:r>
            <a:r>
              <a:rPr lang="nl-NL" dirty="0" err="1">
                <a:solidFill>
                  <a:schemeClr val="tx1">
                    <a:lumMod val="10000"/>
                  </a:schemeClr>
                </a:solidFill>
              </a:rPr>
              <a:t>dyssynchronie</a:t>
            </a:r>
            <a:r>
              <a:rPr lang="nl-NL" dirty="0">
                <a:solidFill>
                  <a:schemeClr val="tx1">
                    <a:lumMod val="10000"/>
                  </a:schemeClr>
                </a:solidFill>
              </a:rPr>
              <a:t> LV (“</a:t>
            </a:r>
            <a:r>
              <a:rPr lang="nl-NL" dirty="0" err="1">
                <a:solidFill>
                  <a:schemeClr val="tx1">
                    <a:lumMod val="10000"/>
                  </a:schemeClr>
                </a:solidFill>
              </a:rPr>
              <a:t>hula</a:t>
            </a:r>
            <a:r>
              <a:rPr lang="nl-NL" dirty="0">
                <a:solidFill>
                  <a:schemeClr val="tx1">
                    <a:lumMod val="10000"/>
                  </a:schemeClr>
                </a:solidFill>
              </a:rPr>
              <a:t> hoop”) en geen atriumfibrilleren (AF)</a:t>
            </a:r>
          </a:p>
          <a:p>
            <a:pPr lvl="1"/>
            <a:endParaRPr lang="nl-NL" dirty="0">
              <a:solidFill>
                <a:schemeClr val="tx1">
                  <a:lumMod val="10000"/>
                </a:schemeClr>
              </a:solidFill>
            </a:endParaRPr>
          </a:p>
          <a:p>
            <a:r>
              <a:rPr lang="nl-NL" dirty="0" err="1">
                <a:solidFill>
                  <a:schemeClr val="tx1">
                    <a:lumMod val="10000"/>
                  </a:schemeClr>
                </a:solidFill>
              </a:rPr>
              <a:t>Intracardiale</a:t>
            </a:r>
            <a:r>
              <a:rPr lang="nl-NL" dirty="0">
                <a:solidFill>
                  <a:schemeClr val="tx1">
                    <a:lumMod val="10000"/>
                  </a:schemeClr>
                </a:solidFill>
              </a:rPr>
              <a:t> defibrillator (ICD)</a:t>
            </a:r>
          </a:p>
          <a:p>
            <a:pPr lvl="1"/>
            <a:r>
              <a:rPr lang="nl-NL" dirty="0">
                <a:solidFill>
                  <a:schemeClr val="tx1">
                    <a:lumMod val="10000"/>
                  </a:schemeClr>
                </a:solidFill>
              </a:rPr>
              <a:t>Bij een LVEF &lt; 35%</a:t>
            </a:r>
          </a:p>
          <a:p>
            <a:pPr lvl="1"/>
            <a:r>
              <a:rPr lang="nl-NL" dirty="0">
                <a:solidFill>
                  <a:schemeClr val="tx1">
                    <a:lumMod val="10000"/>
                  </a:schemeClr>
                </a:solidFill>
              </a:rPr>
              <a:t>Levensverwachting &gt; 1 jaar</a:t>
            </a:r>
          </a:p>
          <a:p>
            <a:pPr lvl="1"/>
            <a:endParaRPr lang="nl-NL" dirty="0">
              <a:solidFill>
                <a:schemeClr val="tx1">
                  <a:lumMod val="10000"/>
                </a:schemeClr>
              </a:solidFill>
            </a:endParaRPr>
          </a:p>
          <a:p>
            <a:r>
              <a:rPr lang="nl-NL" dirty="0">
                <a:solidFill>
                  <a:schemeClr val="tx1">
                    <a:lumMod val="10000"/>
                  </a:schemeClr>
                </a:solidFill>
              </a:rPr>
              <a:t>Beide </a:t>
            </a:r>
            <a:r>
              <a:rPr lang="nl-NL" dirty="0" err="1">
                <a:solidFill>
                  <a:schemeClr val="tx1">
                    <a:lumMod val="10000"/>
                  </a:schemeClr>
                </a:solidFill>
              </a:rPr>
              <a:t>devices</a:t>
            </a:r>
            <a:r>
              <a:rPr lang="nl-NL" dirty="0">
                <a:solidFill>
                  <a:schemeClr val="tx1">
                    <a:lumMod val="10000"/>
                  </a:schemeClr>
                </a:solidFill>
              </a:rPr>
              <a:t> kunnen gecombineerd gebruikt worden (CRT-D)</a:t>
            </a:r>
          </a:p>
          <a:p>
            <a:endParaRPr lang="nl-NL" dirty="0">
              <a:solidFill>
                <a:schemeClr val="tx1">
                  <a:lumMod val="10000"/>
                </a:schemeClr>
              </a:solidFill>
            </a:endParaRPr>
          </a:p>
          <a:p>
            <a:r>
              <a:rPr lang="nl-NL" dirty="0">
                <a:solidFill>
                  <a:schemeClr val="tx1">
                    <a:lumMod val="10000"/>
                  </a:schemeClr>
                </a:solidFill>
              </a:rPr>
              <a:t>ICD achterwacht 24/7</a:t>
            </a:r>
          </a:p>
        </p:txBody>
      </p:sp>
      <p:sp>
        <p:nvSpPr>
          <p:cNvPr id="4" name="Tijdelijke aanduiding voor voettekst 3"/>
          <p:cNvSpPr>
            <a:spLocks noGrp="1"/>
          </p:cNvSpPr>
          <p:nvPr>
            <p:ph type="ftr" sz="quarter" idx="4294967295"/>
          </p:nvPr>
        </p:nvSpPr>
        <p:spPr>
          <a:xfrm>
            <a:off x="304800" y="6410325"/>
            <a:ext cx="3581400" cy="366713"/>
          </a:xfrm>
          <a:prstGeom prst="rect">
            <a:avLst/>
          </a:prstGeom>
        </p:spPr>
        <p:txBody>
          <a:bodyPr/>
          <a:lstStyle/>
          <a:p>
            <a:r>
              <a:rPr lang="nl-NL"/>
              <a:t>B</a:t>
            </a:r>
            <a:endParaRPr lang="nl-NL" dirty="0"/>
          </a:p>
        </p:txBody>
      </p:sp>
    </p:spTree>
    <p:extLst>
      <p:ext uri="{BB962C8B-B14F-4D97-AF65-F5344CB8AC3E}">
        <p14:creationId xmlns:p14="http://schemas.microsoft.com/office/powerpoint/2010/main" val="12910252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ED4664-22DE-4EA7-8F96-335603B03E40}"/>
              </a:ext>
            </a:extLst>
          </p:cNvPr>
          <p:cNvSpPr>
            <a:spLocks noGrp="1"/>
          </p:cNvSpPr>
          <p:nvPr>
            <p:ph type="title"/>
          </p:nvPr>
        </p:nvSpPr>
        <p:spPr/>
        <p:txBody>
          <a:bodyPr/>
          <a:lstStyle/>
          <a:p>
            <a:r>
              <a:rPr lang="nl-NL" dirty="0"/>
              <a:t>Verdieping huisarts</a:t>
            </a:r>
          </a:p>
        </p:txBody>
      </p:sp>
      <p:sp>
        <p:nvSpPr>
          <p:cNvPr id="3" name="Tijdelijke aanduiding voor inhoud 2">
            <a:extLst>
              <a:ext uri="{FF2B5EF4-FFF2-40B4-BE49-F238E27FC236}">
                <a16:creationId xmlns:a16="http://schemas.microsoft.com/office/drawing/2014/main" id="{46B5279C-F36C-4F21-9C4B-8E2CB961BD35}"/>
              </a:ext>
            </a:extLst>
          </p:cNvPr>
          <p:cNvSpPr>
            <a:spLocks noGrp="1"/>
          </p:cNvSpPr>
          <p:nvPr>
            <p:ph sz="quarter" idx="1"/>
          </p:nvPr>
        </p:nvSpPr>
        <p:spPr/>
        <p:txBody>
          <a:bodyPr/>
          <a:lstStyle/>
          <a:p>
            <a:r>
              <a:rPr lang="en-US" dirty="0">
                <a:solidFill>
                  <a:schemeClr val="tx1">
                    <a:lumMod val="10000"/>
                  </a:schemeClr>
                </a:solidFill>
              </a:rPr>
              <a:t>2016 ESC Guidelines for the diagnosis and treatment of acute and chronic heart failure</a:t>
            </a:r>
          </a:p>
          <a:p>
            <a:pPr marL="0" indent="0">
              <a:buNone/>
            </a:pPr>
            <a:r>
              <a:rPr lang="en-US" dirty="0">
                <a:solidFill>
                  <a:schemeClr val="tx1">
                    <a:lumMod val="10000"/>
                  </a:schemeClr>
                </a:solidFill>
              </a:rPr>
              <a:t>				</a:t>
            </a:r>
          </a:p>
          <a:p>
            <a:pPr marL="0" indent="0">
              <a:buNone/>
            </a:pPr>
            <a:r>
              <a:rPr lang="en-US" dirty="0">
                <a:solidFill>
                  <a:schemeClr val="tx1">
                    <a:lumMod val="10000"/>
                  </a:schemeClr>
                </a:solidFill>
              </a:rPr>
              <a:t>				</a:t>
            </a:r>
            <a:r>
              <a:rPr lang="nl-NL" dirty="0">
                <a:solidFill>
                  <a:schemeClr val="tx1">
                    <a:lumMod val="10000"/>
                  </a:schemeClr>
                </a:solidFill>
              </a:rPr>
              <a:t>					</a:t>
            </a:r>
          </a:p>
          <a:p>
            <a:pPr marL="0" indent="0">
              <a:buNone/>
            </a:pPr>
            <a:r>
              <a:rPr lang="nl-NL" dirty="0">
                <a:solidFill>
                  <a:schemeClr val="tx1">
                    <a:lumMod val="10000"/>
                  </a:schemeClr>
                </a:solidFill>
              </a:rPr>
              <a:t>				</a:t>
            </a:r>
          </a:p>
        </p:txBody>
      </p:sp>
      <p:pic>
        <p:nvPicPr>
          <p:cNvPr id="5" name="Afbeelding 4">
            <a:extLst>
              <a:ext uri="{FF2B5EF4-FFF2-40B4-BE49-F238E27FC236}">
                <a16:creationId xmlns:a16="http://schemas.microsoft.com/office/drawing/2014/main" id="{0719FFBE-B3CA-42B7-9B92-A06F85FA390A}"/>
              </a:ext>
            </a:extLst>
          </p:cNvPr>
          <p:cNvPicPr>
            <a:picLocks noChangeAspect="1"/>
          </p:cNvPicPr>
          <p:nvPr/>
        </p:nvPicPr>
        <p:blipFill>
          <a:blip r:embed="rId3"/>
          <a:stretch>
            <a:fillRect/>
          </a:stretch>
        </p:blipFill>
        <p:spPr>
          <a:xfrm>
            <a:off x="2408272" y="3083369"/>
            <a:ext cx="3530500" cy="2403568"/>
          </a:xfrm>
          <a:prstGeom prst="rect">
            <a:avLst/>
          </a:prstGeom>
        </p:spPr>
      </p:pic>
    </p:spTree>
    <p:extLst>
      <p:ext uri="{BB962C8B-B14F-4D97-AF65-F5344CB8AC3E}">
        <p14:creationId xmlns:p14="http://schemas.microsoft.com/office/powerpoint/2010/main" val="35497459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4C5F73-6B44-47CE-B035-742A3FDC90DD}"/>
              </a:ext>
            </a:extLst>
          </p:cNvPr>
          <p:cNvSpPr>
            <a:spLocks noGrp="1"/>
          </p:cNvSpPr>
          <p:nvPr>
            <p:ph type="title"/>
          </p:nvPr>
        </p:nvSpPr>
        <p:spPr/>
        <p:txBody>
          <a:bodyPr/>
          <a:lstStyle/>
          <a:p>
            <a:r>
              <a:rPr lang="nl-NL" dirty="0"/>
              <a:t>Verdeling hartfalen</a:t>
            </a:r>
          </a:p>
        </p:txBody>
      </p:sp>
      <p:sp>
        <p:nvSpPr>
          <p:cNvPr id="12" name="Tijdelijke aanduiding voor inhoud 11">
            <a:extLst>
              <a:ext uri="{FF2B5EF4-FFF2-40B4-BE49-F238E27FC236}">
                <a16:creationId xmlns:a16="http://schemas.microsoft.com/office/drawing/2014/main" id="{C229CDCE-218B-4092-B0CF-8F30C2C8A6E3}"/>
              </a:ext>
            </a:extLst>
          </p:cNvPr>
          <p:cNvSpPr>
            <a:spLocks noGrp="1"/>
          </p:cNvSpPr>
          <p:nvPr>
            <p:ph sz="quarter" idx="1"/>
          </p:nvPr>
        </p:nvSpPr>
        <p:spPr/>
        <p:txBody>
          <a:bodyPr/>
          <a:lstStyle/>
          <a:p>
            <a:r>
              <a:rPr lang="nl-NL" dirty="0" err="1">
                <a:solidFill>
                  <a:schemeClr val="tx1">
                    <a:lumMod val="10000"/>
                  </a:schemeClr>
                </a:solidFill>
              </a:rPr>
              <a:t>HFrEF</a:t>
            </a:r>
            <a:r>
              <a:rPr lang="nl-NL" dirty="0">
                <a:solidFill>
                  <a:schemeClr val="tx1">
                    <a:lumMod val="10000"/>
                  </a:schemeClr>
                </a:solidFill>
              </a:rPr>
              <a:t> (systolisch hartfalen)</a:t>
            </a:r>
          </a:p>
          <a:p>
            <a:r>
              <a:rPr lang="nl-NL" dirty="0" err="1">
                <a:solidFill>
                  <a:schemeClr val="tx1">
                    <a:lumMod val="10000"/>
                  </a:schemeClr>
                </a:solidFill>
              </a:rPr>
              <a:t>HFpEF</a:t>
            </a:r>
            <a:r>
              <a:rPr lang="nl-NL" dirty="0">
                <a:solidFill>
                  <a:schemeClr val="tx1">
                    <a:lumMod val="10000"/>
                  </a:schemeClr>
                </a:solidFill>
              </a:rPr>
              <a:t> (diastolisch hartfalen)</a:t>
            </a:r>
          </a:p>
          <a:p>
            <a:r>
              <a:rPr lang="nl-NL" dirty="0" err="1">
                <a:solidFill>
                  <a:schemeClr val="tx1">
                    <a:lumMod val="10000"/>
                  </a:schemeClr>
                </a:solidFill>
              </a:rPr>
              <a:t>HFmrEF</a:t>
            </a:r>
            <a:r>
              <a:rPr lang="nl-NL" dirty="0">
                <a:solidFill>
                  <a:schemeClr val="tx1">
                    <a:lumMod val="10000"/>
                  </a:schemeClr>
                </a:solidFill>
              </a:rPr>
              <a:t> (grijs gebied)</a:t>
            </a:r>
          </a:p>
          <a:p>
            <a:endParaRPr lang="nl-NL" dirty="0">
              <a:solidFill>
                <a:schemeClr val="tx1">
                  <a:lumMod val="10000"/>
                </a:schemeClr>
              </a:solidFill>
            </a:endParaRPr>
          </a:p>
          <a:p>
            <a:endParaRPr lang="nl-NL" dirty="0"/>
          </a:p>
        </p:txBody>
      </p:sp>
      <p:pic>
        <p:nvPicPr>
          <p:cNvPr id="13" name="Tijdelijke aanduiding voor inhoud 9">
            <a:extLst>
              <a:ext uri="{FF2B5EF4-FFF2-40B4-BE49-F238E27FC236}">
                <a16:creationId xmlns:a16="http://schemas.microsoft.com/office/drawing/2014/main" id="{E61AD204-B661-4CC8-8ED8-D4887335C6BC}"/>
              </a:ext>
            </a:extLst>
          </p:cNvPr>
          <p:cNvPicPr>
            <a:picLocks noChangeAspect="1"/>
          </p:cNvPicPr>
          <p:nvPr/>
        </p:nvPicPr>
        <p:blipFill>
          <a:blip r:embed="rId3"/>
          <a:stretch>
            <a:fillRect/>
          </a:stretch>
        </p:blipFill>
        <p:spPr bwMode="auto">
          <a:xfrm>
            <a:off x="1798300" y="3319463"/>
            <a:ext cx="72199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50">
            <a:extLst>
              <a:ext uri="{FF2B5EF4-FFF2-40B4-BE49-F238E27FC236}">
                <a16:creationId xmlns:a16="http://schemas.microsoft.com/office/drawing/2014/main" id="{67305F63-5686-4BCA-AF62-A84F0CF5DB16}"/>
              </a:ext>
            </a:extLst>
          </p:cNvPr>
          <p:cNvSpPr txBox="1">
            <a:spLocks/>
          </p:cNvSpPr>
          <p:nvPr/>
        </p:nvSpPr>
        <p:spPr>
          <a:xfrm>
            <a:off x="3282792" y="6176963"/>
            <a:ext cx="4250965" cy="676275"/>
          </a:xfrm>
          <a:prstGeom prst="rect">
            <a:avLst/>
          </a:prstGeom>
          <a:solidFill>
            <a:schemeClr val="bg1"/>
          </a:solidFill>
        </p:spPr>
        <p:txBody>
          <a:bodyPr vert="horz"/>
          <a:lstStyle>
            <a:defPPr>
              <a:defRPr lang="nl-NL"/>
            </a:defPPr>
            <a:lvl1pPr algn="l" rtl="0" eaLnBrk="1" fontAlgn="auto" latinLnBrk="0" hangingPunct="1">
              <a:spcBef>
                <a:spcPts val="0"/>
              </a:spcBef>
              <a:spcAft>
                <a:spcPts val="0"/>
              </a:spcAft>
              <a:defRPr kumimoji="0" sz="1200" kern="1200">
                <a:solidFill>
                  <a:srgbClr val="FFFFFF"/>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spcAft>
                <a:spcPct val="0"/>
              </a:spcAft>
            </a:pPr>
            <a:r>
              <a:rPr lang="en-GB" sz="800" b="1" noProof="1">
                <a:solidFill>
                  <a:srgbClr val="000000"/>
                </a:solidFill>
                <a:latin typeface="Arial"/>
                <a:ea typeface="MS PGothic" charset="0"/>
              </a:rPr>
              <a:t>Bronnen</a:t>
            </a:r>
          </a:p>
          <a:p>
            <a:pPr marL="228600" indent="-228600">
              <a:spcAft>
                <a:spcPct val="0"/>
              </a:spcAft>
              <a:buFont typeface="+mj-lt"/>
              <a:buAutoNum type="arabicPeriod"/>
            </a:pPr>
            <a:r>
              <a:rPr lang="en-GB" sz="800" noProof="1">
                <a:solidFill>
                  <a:srgbClr val="000000"/>
                </a:solidFill>
                <a:latin typeface="Arial"/>
                <a:ea typeface="MS PGothic" charset="0"/>
              </a:rPr>
              <a:t>Dickstein et al. Eur Heart J 2008;29:2388–442; </a:t>
            </a:r>
          </a:p>
          <a:p>
            <a:pPr marL="228600" indent="-228600">
              <a:spcAft>
                <a:spcPct val="0"/>
              </a:spcAft>
              <a:buFont typeface="+mj-lt"/>
              <a:buAutoNum type="arabicPeriod"/>
            </a:pPr>
            <a:r>
              <a:rPr lang="en-GB" sz="800" noProof="1">
                <a:solidFill>
                  <a:srgbClr val="000000"/>
                </a:solidFill>
                <a:latin typeface="Arial"/>
                <a:ea typeface="MS PGothic" charset="0"/>
              </a:rPr>
              <a:t>Ponikowski et al. </a:t>
            </a:r>
            <a:r>
              <a:rPr lang="en-GB" sz="800" i="1" noProof="1">
                <a:solidFill>
                  <a:srgbClr val="000000"/>
                </a:solidFill>
                <a:latin typeface="Arial"/>
                <a:ea typeface="MS PGothic" charset="0"/>
              </a:rPr>
              <a:t>European Heart Journal </a:t>
            </a:r>
            <a:r>
              <a:rPr lang="en-GB" sz="800" noProof="1">
                <a:solidFill>
                  <a:srgbClr val="000000"/>
                </a:solidFill>
                <a:latin typeface="Arial"/>
                <a:ea typeface="MS PGothic" charset="0"/>
              </a:rPr>
              <a:t>2016 doi:10.1093/eurheartj/ehw128; </a:t>
            </a:r>
          </a:p>
          <a:p>
            <a:pPr marL="228600" indent="-228600">
              <a:spcAft>
                <a:spcPct val="0"/>
              </a:spcAft>
              <a:buFont typeface="+mj-lt"/>
              <a:buAutoNum type="arabicPeriod"/>
            </a:pPr>
            <a:r>
              <a:rPr lang="en-GB" sz="800" noProof="1">
                <a:solidFill>
                  <a:srgbClr val="000000"/>
                </a:solidFill>
                <a:latin typeface="Arial"/>
                <a:ea typeface="MS PGothic" charset="0"/>
              </a:rPr>
              <a:t>Steinberg et al. Circulation 2012;126:65–75 </a:t>
            </a:r>
          </a:p>
        </p:txBody>
      </p:sp>
    </p:spTree>
    <p:extLst>
      <p:ext uri="{BB962C8B-B14F-4D97-AF65-F5344CB8AC3E}">
        <p14:creationId xmlns:p14="http://schemas.microsoft.com/office/powerpoint/2010/main" val="25403761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20AC35-EAD2-4345-96AC-0528D3882A12}"/>
              </a:ext>
            </a:extLst>
          </p:cNvPr>
          <p:cNvSpPr>
            <a:spLocks noGrp="1"/>
          </p:cNvSpPr>
          <p:nvPr>
            <p:ph type="title"/>
          </p:nvPr>
        </p:nvSpPr>
        <p:spPr/>
        <p:txBody>
          <a:bodyPr/>
          <a:lstStyle/>
          <a:p>
            <a:r>
              <a:rPr lang="nl-NL" dirty="0"/>
              <a:t>Oorzaken hartfalen</a:t>
            </a:r>
          </a:p>
        </p:txBody>
      </p:sp>
      <p:pic>
        <p:nvPicPr>
          <p:cNvPr id="5" name="Tijdelijke aanduiding voor inhoud 4">
            <a:extLst>
              <a:ext uri="{FF2B5EF4-FFF2-40B4-BE49-F238E27FC236}">
                <a16:creationId xmlns:a16="http://schemas.microsoft.com/office/drawing/2014/main" id="{FB81B369-C591-4BFE-8A85-69A5A3FC5FC2}"/>
              </a:ext>
            </a:extLst>
          </p:cNvPr>
          <p:cNvPicPr>
            <a:picLocks noGrp="1" noChangeAspect="1"/>
          </p:cNvPicPr>
          <p:nvPr>
            <p:ph sz="quarter" idx="1"/>
          </p:nvPr>
        </p:nvPicPr>
        <p:blipFill>
          <a:blip r:embed="rId3"/>
          <a:stretch>
            <a:fillRect/>
          </a:stretch>
        </p:blipFill>
        <p:spPr>
          <a:xfrm>
            <a:off x="404580" y="1488002"/>
            <a:ext cx="8739420" cy="4104456"/>
          </a:xfrm>
          <a:prstGeom prst="rect">
            <a:avLst/>
          </a:prstGeom>
        </p:spPr>
      </p:pic>
    </p:spTree>
    <p:extLst>
      <p:ext uri="{BB962C8B-B14F-4D97-AF65-F5344CB8AC3E}">
        <p14:creationId xmlns:p14="http://schemas.microsoft.com/office/powerpoint/2010/main" val="2062270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 5"/>
          <p:cNvGraphicFramePr>
            <a:graphicFrameLocks noGrp="1"/>
          </p:cNvGraphicFramePr>
          <p:nvPr>
            <p:extLst/>
          </p:nvPr>
        </p:nvGraphicFramePr>
        <p:xfrm>
          <a:off x="619125" y="1600200"/>
          <a:ext cx="7905750" cy="3962400"/>
        </p:xfrm>
        <a:graphic>
          <a:graphicData uri="http://schemas.openxmlformats.org/drawingml/2006/table">
            <a:tbl>
              <a:tblPr firstRow="1" firstCol="1" bandRow="1">
                <a:tableStyleId>{2D5ABB26-0587-4C30-8999-92F81FD0307C}</a:tableStyleId>
              </a:tblPr>
              <a:tblGrid>
                <a:gridCol w="4273636">
                  <a:extLst>
                    <a:ext uri="{9D8B030D-6E8A-4147-A177-3AD203B41FA5}">
                      <a16:colId xmlns:a16="http://schemas.microsoft.com/office/drawing/2014/main" val="20000"/>
                    </a:ext>
                  </a:extLst>
                </a:gridCol>
                <a:gridCol w="3632114">
                  <a:extLst>
                    <a:ext uri="{9D8B030D-6E8A-4147-A177-3AD203B41FA5}">
                      <a16:colId xmlns:a16="http://schemas.microsoft.com/office/drawing/2014/main" val="20001"/>
                    </a:ext>
                  </a:extLst>
                </a:gridCol>
              </a:tblGrid>
              <a:tr h="793377">
                <a:tc>
                  <a:txBody>
                    <a:bodyPr/>
                    <a:lstStyle/>
                    <a:p>
                      <a:pPr>
                        <a:spcAft>
                          <a:spcPts val="0"/>
                        </a:spcAft>
                      </a:pPr>
                      <a:r>
                        <a:rPr lang="nl-NL" sz="1900" dirty="0">
                          <a:solidFill>
                            <a:schemeClr val="tx1">
                              <a:lumMod val="10000"/>
                            </a:schemeClr>
                          </a:solidFill>
                          <a:effectLst/>
                        </a:rPr>
                        <a:t>(potentiële) belangenverstrengeling</a:t>
                      </a:r>
                      <a:endParaRPr lang="nl-NL" sz="1000" dirty="0">
                        <a:solidFill>
                          <a:schemeClr val="tx1">
                            <a:lumMod val="10000"/>
                          </a:schemeClr>
                        </a:solidFill>
                        <a:effectLst/>
                        <a:latin typeface="Calibri"/>
                        <a:ea typeface="Calibri"/>
                        <a:cs typeface="Times New Roman"/>
                      </a:endParaRPr>
                    </a:p>
                  </a:txBody>
                  <a:tcPr marL="60563" marR="605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nl-NL" sz="1900" dirty="0">
                          <a:solidFill>
                            <a:schemeClr val="tx1">
                              <a:lumMod val="10000"/>
                            </a:schemeClr>
                          </a:solidFill>
                          <a:effectLst/>
                        </a:rPr>
                        <a:t>Geen  </a:t>
                      </a:r>
                      <a:endParaRPr lang="nl-NL" sz="1000" dirty="0">
                        <a:solidFill>
                          <a:schemeClr val="tx1">
                            <a:lumMod val="10000"/>
                          </a:schemeClr>
                        </a:solidFill>
                        <a:effectLst/>
                        <a:latin typeface="Calibri"/>
                        <a:ea typeface="Calibri"/>
                        <a:cs typeface="Times New Roman"/>
                      </a:endParaRPr>
                    </a:p>
                  </a:txBody>
                  <a:tcPr marL="60563" marR="605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17123">
                <a:tc>
                  <a:txBody>
                    <a:bodyPr/>
                    <a:lstStyle/>
                    <a:p>
                      <a:pPr>
                        <a:spcAft>
                          <a:spcPts val="0"/>
                        </a:spcAft>
                      </a:pPr>
                      <a:r>
                        <a:rPr lang="nl-NL" sz="1900" dirty="0">
                          <a:solidFill>
                            <a:schemeClr val="tx1">
                              <a:lumMod val="10000"/>
                            </a:schemeClr>
                          </a:solidFill>
                          <a:effectLst/>
                        </a:rPr>
                        <a:t>Voor bijeenkomst mogelijk relevante relaties met bedrijven</a:t>
                      </a:r>
                      <a:endParaRPr lang="nl-NL" sz="1000" dirty="0">
                        <a:solidFill>
                          <a:schemeClr val="tx1">
                            <a:lumMod val="10000"/>
                          </a:schemeClr>
                        </a:solidFill>
                        <a:effectLst/>
                        <a:latin typeface="Calibri"/>
                        <a:ea typeface="Calibri"/>
                        <a:cs typeface="Times New Roman"/>
                      </a:endParaRPr>
                    </a:p>
                  </a:txBody>
                  <a:tcPr marL="60563" marR="605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nl-NL" sz="1900" dirty="0">
                          <a:solidFill>
                            <a:schemeClr val="tx1">
                              <a:lumMod val="10000"/>
                            </a:schemeClr>
                          </a:solidFill>
                          <a:effectLst/>
                        </a:rPr>
                        <a:t>Bedrijfsnamen</a:t>
                      </a:r>
                      <a:endParaRPr lang="nl-NL" sz="1000" dirty="0">
                        <a:solidFill>
                          <a:schemeClr val="tx1">
                            <a:lumMod val="10000"/>
                          </a:schemeClr>
                        </a:solidFill>
                        <a:effectLst/>
                        <a:latin typeface="Calibri"/>
                        <a:ea typeface="Calibri"/>
                        <a:cs typeface="Times New Roman"/>
                      </a:endParaRPr>
                    </a:p>
                  </a:txBody>
                  <a:tcPr marL="60563" marR="605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451900">
                <a:tc>
                  <a:txBody>
                    <a:bodyPr/>
                    <a:lstStyle/>
                    <a:p>
                      <a:pPr marL="342900" lvl="0" indent="-342900">
                        <a:spcAft>
                          <a:spcPts val="0"/>
                        </a:spcAft>
                        <a:buFont typeface="Symbol"/>
                        <a:buChar char=""/>
                      </a:pPr>
                      <a:r>
                        <a:rPr lang="nl-NL" sz="1900" dirty="0">
                          <a:solidFill>
                            <a:schemeClr val="tx1">
                              <a:lumMod val="10000"/>
                            </a:schemeClr>
                          </a:solidFill>
                          <a:effectLst/>
                        </a:rPr>
                        <a:t>Sponsoring of onderzoeksgeld</a:t>
                      </a:r>
                      <a:endParaRPr lang="nl-NL" sz="1000" dirty="0">
                        <a:solidFill>
                          <a:schemeClr val="tx1">
                            <a:lumMod val="10000"/>
                          </a:schemeClr>
                        </a:solidFill>
                        <a:effectLst/>
                      </a:endParaRPr>
                    </a:p>
                    <a:p>
                      <a:pPr marL="342900" lvl="0" indent="-342900">
                        <a:spcAft>
                          <a:spcPts val="0"/>
                        </a:spcAft>
                        <a:buFont typeface="Symbol"/>
                        <a:buChar char=""/>
                      </a:pPr>
                      <a:r>
                        <a:rPr lang="nl-NL" sz="1900" dirty="0">
                          <a:solidFill>
                            <a:schemeClr val="tx1">
                              <a:lumMod val="10000"/>
                            </a:schemeClr>
                          </a:solidFill>
                          <a:effectLst/>
                        </a:rPr>
                        <a:t>Honorarium of andere (financiële) vergoeding</a:t>
                      </a:r>
                      <a:endParaRPr lang="nl-NL" sz="1000" baseline="0" dirty="0">
                        <a:solidFill>
                          <a:schemeClr val="tx1">
                            <a:lumMod val="10000"/>
                          </a:schemeClr>
                        </a:solidFill>
                        <a:effectLst/>
                      </a:endParaRPr>
                    </a:p>
                    <a:p>
                      <a:pPr marL="342900" lvl="0" indent="-342900">
                        <a:spcAft>
                          <a:spcPts val="0"/>
                        </a:spcAft>
                        <a:buFont typeface="Symbol"/>
                        <a:buChar char=""/>
                      </a:pPr>
                      <a:r>
                        <a:rPr lang="nl-NL" sz="1900" dirty="0">
                          <a:solidFill>
                            <a:schemeClr val="tx1">
                              <a:lumMod val="10000"/>
                            </a:schemeClr>
                          </a:solidFill>
                          <a:effectLst/>
                        </a:rPr>
                        <a:t>Aandeelhouder</a:t>
                      </a:r>
                      <a:endParaRPr lang="nl-NL" sz="1000" dirty="0">
                        <a:solidFill>
                          <a:schemeClr val="tx1">
                            <a:lumMod val="10000"/>
                          </a:schemeClr>
                        </a:solidFill>
                        <a:effectLst/>
                      </a:endParaRPr>
                    </a:p>
                    <a:p>
                      <a:pPr marL="342900" lvl="0" indent="-342900">
                        <a:spcAft>
                          <a:spcPts val="0"/>
                        </a:spcAft>
                        <a:buFont typeface="Symbol"/>
                        <a:buChar char=""/>
                      </a:pPr>
                      <a:r>
                        <a:rPr lang="nl-NL" sz="1900" dirty="0">
                          <a:solidFill>
                            <a:schemeClr val="tx1">
                              <a:lumMod val="10000"/>
                            </a:schemeClr>
                          </a:solidFill>
                          <a:effectLst/>
                        </a:rPr>
                        <a:t>Andere relatie, namelijk …</a:t>
                      </a:r>
                      <a:endParaRPr lang="nl-NL" sz="1000" dirty="0">
                        <a:solidFill>
                          <a:schemeClr val="tx1">
                            <a:lumMod val="10000"/>
                          </a:schemeClr>
                        </a:solidFill>
                        <a:effectLst/>
                        <a:latin typeface="Calibri"/>
                        <a:ea typeface="Calibri"/>
                        <a:cs typeface="Times New Roman"/>
                      </a:endParaRPr>
                    </a:p>
                  </a:txBody>
                  <a:tcPr marL="60563" marR="60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nl-NL" sz="900" dirty="0">
                          <a:solidFill>
                            <a:schemeClr val="tx1">
                              <a:lumMod val="10000"/>
                            </a:schemeClr>
                          </a:solidFill>
                          <a:effectLst/>
                        </a:rPr>
                        <a:t> </a:t>
                      </a:r>
                      <a:endParaRPr lang="nl-NL" sz="1000" dirty="0">
                        <a:solidFill>
                          <a:schemeClr val="tx1">
                            <a:lumMod val="10000"/>
                          </a:schemeClr>
                        </a:solidFill>
                        <a:effectLst/>
                      </a:endParaRPr>
                    </a:p>
                    <a:p>
                      <a:pPr>
                        <a:spcAft>
                          <a:spcPts val="0"/>
                        </a:spcAft>
                      </a:pPr>
                      <a:r>
                        <a:rPr lang="nl-NL" sz="1900" dirty="0">
                          <a:solidFill>
                            <a:schemeClr val="tx1">
                              <a:lumMod val="10000"/>
                            </a:schemeClr>
                          </a:solidFill>
                          <a:effectLst/>
                          <a:sym typeface="Symbol"/>
                        </a:rPr>
                        <a:t></a:t>
                      </a:r>
                      <a:endParaRPr lang="nl-NL" sz="1000" dirty="0">
                        <a:solidFill>
                          <a:schemeClr val="tx1">
                            <a:lumMod val="10000"/>
                          </a:schemeClr>
                        </a:solidFill>
                        <a:effectLst/>
                      </a:endParaRPr>
                    </a:p>
                    <a:p>
                      <a:pPr>
                        <a:spcAft>
                          <a:spcPts val="0"/>
                        </a:spcAft>
                      </a:pPr>
                      <a:r>
                        <a:rPr lang="nl-NL" sz="1900" dirty="0">
                          <a:solidFill>
                            <a:schemeClr val="tx1">
                              <a:lumMod val="10000"/>
                            </a:schemeClr>
                          </a:solidFill>
                          <a:effectLst/>
                          <a:sym typeface="Symbol"/>
                        </a:rPr>
                        <a:t></a:t>
                      </a:r>
                      <a:endParaRPr lang="nl-NL" sz="1000" dirty="0">
                        <a:solidFill>
                          <a:schemeClr val="tx1">
                            <a:lumMod val="10000"/>
                          </a:schemeClr>
                        </a:solidFill>
                        <a:effectLst/>
                      </a:endParaRPr>
                    </a:p>
                    <a:p>
                      <a:pPr>
                        <a:spcAft>
                          <a:spcPts val="0"/>
                        </a:spcAft>
                      </a:pPr>
                      <a:r>
                        <a:rPr lang="nl-NL" sz="1100" dirty="0">
                          <a:solidFill>
                            <a:schemeClr val="tx1">
                              <a:lumMod val="10000"/>
                            </a:schemeClr>
                          </a:solidFill>
                          <a:effectLst/>
                        </a:rPr>
                        <a:t> </a:t>
                      </a:r>
                      <a:endParaRPr lang="nl-NL" sz="1000" dirty="0">
                        <a:solidFill>
                          <a:schemeClr val="tx1">
                            <a:lumMod val="10000"/>
                          </a:schemeClr>
                        </a:solidFill>
                        <a:effectLst/>
                      </a:endParaRPr>
                    </a:p>
                    <a:p>
                      <a:pPr>
                        <a:spcAft>
                          <a:spcPts val="0"/>
                        </a:spcAft>
                      </a:pPr>
                      <a:r>
                        <a:rPr lang="nl-NL" sz="1900" dirty="0">
                          <a:solidFill>
                            <a:schemeClr val="tx1">
                              <a:lumMod val="10000"/>
                            </a:schemeClr>
                          </a:solidFill>
                          <a:effectLst/>
                          <a:sym typeface="Symbol"/>
                        </a:rPr>
                        <a:t></a:t>
                      </a:r>
                      <a:endParaRPr lang="nl-NL" sz="1000" dirty="0">
                        <a:solidFill>
                          <a:schemeClr val="tx1">
                            <a:lumMod val="10000"/>
                          </a:schemeClr>
                        </a:solidFill>
                        <a:effectLst/>
                      </a:endParaRPr>
                    </a:p>
                    <a:p>
                      <a:pPr>
                        <a:spcAft>
                          <a:spcPts val="0"/>
                        </a:spcAft>
                      </a:pPr>
                      <a:r>
                        <a:rPr lang="nl-NL" sz="1900" dirty="0">
                          <a:solidFill>
                            <a:schemeClr val="tx1">
                              <a:lumMod val="10000"/>
                            </a:schemeClr>
                          </a:solidFill>
                          <a:effectLst/>
                          <a:sym typeface="Symbol"/>
                        </a:rPr>
                        <a:t></a:t>
                      </a:r>
                      <a:endParaRPr lang="nl-NL" sz="1000" dirty="0">
                        <a:solidFill>
                          <a:schemeClr val="tx1">
                            <a:lumMod val="10000"/>
                          </a:schemeClr>
                        </a:solidFill>
                        <a:effectLst/>
                        <a:latin typeface="Calibri"/>
                        <a:ea typeface="Calibri"/>
                        <a:cs typeface="Times New Roman"/>
                      </a:endParaRPr>
                    </a:p>
                  </a:txBody>
                  <a:tcPr marL="60563" marR="60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7" name="Titel 6"/>
          <p:cNvSpPr>
            <a:spLocks noGrp="1"/>
          </p:cNvSpPr>
          <p:nvPr>
            <p:ph type="title" idx="4294967295"/>
          </p:nvPr>
        </p:nvSpPr>
        <p:spPr>
          <a:xfrm>
            <a:off x="524656" y="320311"/>
            <a:ext cx="8229600" cy="1157288"/>
          </a:xfrm>
        </p:spPr>
        <p:txBody>
          <a:bodyPr rtlCol="0">
            <a:normAutofit/>
          </a:bodyPr>
          <a:lstStyle/>
          <a:p>
            <a:pPr fontAlgn="auto">
              <a:spcAft>
                <a:spcPts val="0"/>
              </a:spcAft>
              <a:defRPr/>
            </a:pPr>
            <a:br>
              <a:rPr lang="nl-NL" sz="2400" dirty="0">
                <a:solidFill>
                  <a:srgbClr val="C00000"/>
                </a:solidFill>
                <a:latin typeface="Arial" pitchFamily="34" charset="0"/>
                <a:ea typeface="+mn-ea"/>
                <a:cs typeface="Arial" pitchFamily="34" charset="0"/>
              </a:rPr>
            </a:br>
            <a:r>
              <a:rPr lang="nl-NL" sz="2400" dirty="0" err="1">
                <a:solidFill>
                  <a:schemeClr val="accent1"/>
                </a:solidFill>
                <a:latin typeface="Arial" pitchFamily="34" charset="0"/>
                <a:ea typeface="Arial"/>
                <a:cs typeface="Arial" pitchFamily="34" charset="0"/>
              </a:rPr>
              <a:t>Disclosure</a:t>
            </a:r>
            <a:r>
              <a:rPr lang="nl-NL" sz="2400" dirty="0">
                <a:solidFill>
                  <a:schemeClr val="accent1"/>
                </a:solidFill>
                <a:latin typeface="Arial" pitchFamily="34" charset="0"/>
                <a:ea typeface="Arial"/>
                <a:cs typeface="Arial" pitchFamily="34" charset="0"/>
              </a:rPr>
              <a:t> belangen spreker B.M. Szab</a:t>
            </a:r>
            <a:r>
              <a:rPr lang="nl-NL" sz="2400" dirty="0">
                <a:solidFill>
                  <a:schemeClr val="accent1"/>
                </a:solidFill>
                <a:latin typeface="Arial" pitchFamily="34" charset="0"/>
                <a:ea typeface="Arial"/>
                <a:cs typeface="Arial" pitchFamily="34" charset="0"/>
                <a:sym typeface="Arial"/>
              </a:rPr>
              <a:t>ó en </a:t>
            </a:r>
            <a:r>
              <a:rPr lang="nl-NL" sz="2400" dirty="0" err="1">
                <a:solidFill>
                  <a:schemeClr val="accent1"/>
                </a:solidFill>
                <a:latin typeface="Arial" pitchFamily="34" charset="0"/>
                <a:ea typeface="Arial"/>
                <a:cs typeface="Arial" pitchFamily="34" charset="0"/>
                <a:sym typeface="Arial"/>
              </a:rPr>
              <a:t>L.E.Tromp</a:t>
            </a:r>
            <a:br>
              <a:rPr lang="nl-NL" sz="2400" dirty="0">
                <a:solidFill>
                  <a:schemeClr val="accent1"/>
                </a:solidFill>
                <a:latin typeface="Arial" pitchFamily="34" charset="0"/>
                <a:ea typeface="Arial"/>
                <a:cs typeface="Arial" pitchFamily="34" charset="0"/>
              </a:rPr>
            </a:br>
            <a:endParaRPr lang="nl-NL" sz="2400" dirty="0">
              <a:solidFill>
                <a:schemeClr val="accent1"/>
              </a:solidFill>
              <a:latin typeface="Arial" pitchFamily="34" charset="0"/>
              <a:ea typeface="Arial"/>
              <a:cs typeface="Arial" pitchFamily="34" charset="0"/>
            </a:endParaRPr>
          </a:p>
        </p:txBody>
      </p:sp>
    </p:spTree>
    <p:extLst>
      <p:ext uri="{BB962C8B-B14F-4D97-AF65-F5344CB8AC3E}">
        <p14:creationId xmlns:p14="http://schemas.microsoft.com/office/powerpoint/2010/main" val="33087415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E4236C-09F1-49C3-B612-DD6B6F85D107}"/>
              </a:ext>
            </a:extLst>
          </p:cNvPr>
          <p:cNvSpPr>
            <a:spLocks noGrp="1"/>
          </p:cNvSpPr>
          <p:nvPr>
            <p:ph type="title"/>
          </p:nvPr>
        </p:nvSpPr>
        <p:spPr/>
        <p:txBody>
          <a:bodyPr/>
          <a:lstStyle/>
          <a:p>
            <a:r>
              <a:rPr lang="nl-NL" dirty="0"/>
              <a:t>Ongunstige prognostische factoren bij HF</a:t>
            </a:r>
          </a:p>
        </p:txBody>
      </p:sp>
      <p:pic>
        <p:nvPicPr>
          <p:cNvPr id="5" name="Tijdelijke aanduiding voor inhoud 4">
            <a:extLst>
              <a:ext uri="{FF2B5EF4-FFF2-40B4-BE49-F238E27FC236}">
                <a16:creationId xmlns:a16="http://schemas.microsoft.com/office/drawing/2014/main" id="{9940D518-CB02-44C8-808B-50DC6D4DD8EE}"/>
              </a:ext>
            </a:extLst>
          </p:cNvPr>
          <p:cNvPicPr>
            <a:picLocks noGrp="1" noChangeAspect="1"/>
          </p:cNvPicPr>
          <p:nvPr>
            <p:ph sz="quarter" idx="1"/>
          </p:nvPr>
        </p:nvPicPr>
        <p:blipFill>
          <a:blip r:embed="rId3"/>
          <a:stretch>
            <a:fillRect/>
          </a:stretch>
        </p:blipFill>
        <p:spPr>
          <a:xfrm>
            <a:off x="1536602" y="1690689"/>
            <a:ext cx="6843935" cy="4708428"/>
          </a:xfrm>
          <a:prstGeom prst="rect">
            <a:avLst/>
          </a:prstGeom>
        </p:spPr>
      </p:pic>
    </p:spTree>
    <p:extLst>
      <p:ext uri="{BB962C8B-B14F-4D97-AF65-F5344CB8AC3E}">
        <p14:creationId xmlns:p14="http://schemas.microsoft.com/office/powerpoint/2010/main" val="17565549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E51605C8-3753-46E0-9D4D-4AAA5C6986E7}"/>
              </a:ext>
            </a:extLst>
          </p:cNvPr>
          <p:cNvPicPr>
            <a:picLocks noChangeAspect="1"/>
          </p:cNvPicPr>
          <p:nvPr/>
        </p:nvPicPr>
        <p:blipFill>
          <a:blip r:embed="rId3"/>
          <a:stretch>
            <a:fillRect/>
          </a:stretch>
        </p:blipFill>
        <p:spPr>
          <a:xfrm>
            <a:off x="1686009" y="234888"/>
            <a:ext cx="5766312" cy="6394512"/>
          </a:xfrm>
          <a:prstGeom prst="rect">
            <a:avLst/>
          </a:prstGeom>
        </p:spPr>
      </p:pic>
    </p:spTree>
    <p:extLst>
      <p:ext uri="{BB962C8B-B14F-4D97-AF65-F5344CB8AC3E}">
        <p14:creationId xmlns:p14="http://schemas.microsoft.com/office/powerpoint/2010/main" val="28405123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EBDFE2E-4C32-4558-A310-AF59FAF6DB91}"/>
              </a:ext>
            </a:extLst>
          </p:cNvPr>
          <p:cNvPicPr>
            <a:picLocks noChangeAspect="1"/>
          </p:cNvPicPr>
          <p:nvPr/>
        </p:nvPicPr>
        <p:blipFill>
          <a:blip r:embed="rId2"/>
          <a:stretch>
            <a:fillRect/>
          </a:stretch>
        </p:blipFill>
        <p:spPr>
          <a:xfrm>
            <a:off x="2483768" y="466824"/>
            <a:ext cx="3848329" cy="5883176"/>
          </a:xfrm>
          <a:prstGeom prst="rect">
            <a:avLst/>
          </a:prstGeom>
        </p:spPr>
      </p:pic>
    </p:spTree>
    <p:extLst>
      <p:ext uri="{BB962C8B-B14F-4D97-AF65-F5344CB8AC3E}">
        <p14:creationId xmlns:p14="http://schemas.microsoft.com/office/powerpoint/2010/main" val="34726706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el 1"/>
          <p:cNvSpPr>
            <a:spLocks noGrp="1"/>
          </p:cNvSpPr>
          <p:nvPr>
            <p:ph type="title"/>
          </p:nvPr>
        </p:nvSpPr>
        <p:spPr/>
        <p:txBody>
          <a:bodyPr/>
          <a:lstStyle/>
          <a:p>
            <a:r>
              <a:rPr>
                <a:latin typeface="Arial" charset="0"/>
                <a:ea typeface="MS PGothic" charset="0"/>
              </a:rPr>
              <a:t>Diuretica</a:t>
            </a:r>
          </a:p>
        </p:txBody>
      </p:sp>
      <p:graphicFrame>
        <p:nvGraphicFramePr>
          <p:cNvPr id="4" name="Tabel 3"/>
          <p:cNvGraphicFramePr>
            <a:graphicFrameLocks noGrp="1"/>
          </p:cNvGraphicFramePr>
          <p:nvPr>
            <p:extLst/>
          </p:nvPr>
        </p:nvGraphicFramePr>
        <p:xfrm>
          <a:off x="1598613" y="2794318"/>
          <a:ext cx="7138987" cy="3150437"/>
        </p:xfrm>
        <a:graphic>
          <a:graphicData uri="http://schemas.openxmlformats.org/drawingml/2006/table">
            <a:tbl>
              <a:tblPr/>
              <a:tblGrid>
                <a:gridCol w="1677243">
                  <a:extLst>
                    <a:ext uri="{9D8B030D-6E8A-4147-A177-3AD203B41FA5}">
                      <a16:colId xmlns:a16="http://schemas.microsoft.com/office/drawing/2014/main" val="20000"/>
                    </a:ext>
                  </a:extLst>
                </a:gridCol>
                <a:gridCol w="3456384">
                  <a:extLst>
                    <a:ext uri="{9D8B030D-6E8A-4147-A177-3AD203B41FA5}">
                      <a16:colId xmlns:a16="http://schemas.microsoft.com/office/drawing/2014/main" val="20001"/>
                    </a:ext>
                  </a:extLst>
                </a:gridCol>
                <a:gridCol w="2005360">
                  <a:extLst>
                    <a:ext uri="{9D8B030D-6E8A-4147-A177-3AD203B41FA5}">
                      <a16:colId xmlns:a16="http://schemas.microsoft.com/office/drawing/2014/main" val="20002"/>
                    </a:ext>
                  </a:extLst>
                </a:gridCol>
              </a:tblGrid>
              <a:tr h="3540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sz="1200" b="1" i="0" u="none" strike="noStrike" cap="none" normalizeH="0" baseline="0" noProof="1">
                          <a:ln>
                            <a:noFill/>
                          </a:ln>
                          <a:solidFill>
                            <a:srgbClr val="FFFFFF"/>
                          </a:solidFill>
                          <a:effectLst/>
                          <a:latin typeface="Arial"/>
                          <a:ea typeface="MS PGothic" charset="0"/>
                          <a:cs typeface="Arial"/>
                        </a:rPr>
                        <a:t>middelen</a:t>
                      </a:r>
                    </a:p>
                  </a:txBody>
                  <a:tcPr marL="110569" marR="110569" marT="58838" marB="5883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solidFill>
                      <a:srgbClr val="C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sz="1200" b="1" noProof="1">
                          <a:solidFill>
                            <a:schemeClr val="bg1"/>
                          </a:solidFill>
                          <a:latin typeface="+mj-lt"/>
                        </a:rPr>
                        <a:t>werkingsmechanisme</a:t>
                      </a:r>
                    </a:p>
                  </a:txBody>
                  <a:tcPr marL="110569" marR="110569" marT="58838" marB="5883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solidFill>
                      <a:srgbClr val="C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sz="1200" b="1" noProof="1">
                          <a:solidFill>
                            <a:schemeClr val="bg1"/>
                          </a:solidFill>
                          <a:latin typeface="+mj-lt"/>
                        </a:rPr>
                        <a:t>effect</a:t>
                      </a:r>
                    </a:p>
                  </a:txBody>
                  <a:tcPr marL="110569" marR="110569" marT="58838" marB="5883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solidFill>
                      <a:srgbClr val="C00000"/>
                    </a:solidFill>
                  </a:tcPr>
                </a:tc>
                <a:extLst>
                  <a:ext uri="{0D108BD9-81ED-4DB2-BD59-A6C34878D82A}">
                    <a16:rowId xmlns:a16="http://schemas.microsoft.com/office/drawing/2014/main" val="10000"/>
                  </a:ext>
                </a:extLst>
              </a:tr>
              <a:tr h="13985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sz="1200" b="1" i="0" u="none" strike="noStrike" cap="none" normalizeH="0" baseline="0" noProof="1">
                          <a:ln>
                            <a:noFill/>
                          </a:ln>
                          <a:solidFill>
                            <a:srgbClr val="000000"/>
                          </a:solidFill>
                          <a:effectLst/>
                          <a:latin typeface="Arial"/>
                          <a:ea typeface="MS PGothic" charset="0"/>
                          <a:cs typeface="Arial"/>
                        </a:rPr>
                        <a:t>Thiazidediuretica</a:t>
                      </a:r>
                    </a:p>
                  </a:txBody>
                  <a:tcPr marL="110569" marR="110569" marT="58838" marB="58838" horzOverflow="overflow">
                    <a:lnL w="3175" cap="flat" cmpd="sng" algn="ctr">
                      <a:solidFill>
                        <a:srgbClr val="808080"/>
                      </a:solidFill>
                      <a:prstDash val="solid"/>
                      <a:round/>
                      <a:headEnd type="none" w="med" len="med"/>
                      <a:tailEnd type="none" w="med" len="med"/>
                    </a:lnL>
                    <a:lnR w="3175" cap="flat" cmpd="sng" algn="ctr">
                      <a:solidFill>
                        <a:srgbClr val="808080"/>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solidFill>
                      <a:srgbClr val="F2F2F2"/>
                    </a:solidFill>
                  </a:tcPr>
                </a:tc>
                <a:tc>
                  <a:txBody>
                    <a:bodyPr/>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pPr>
                      <a:r>
                        <a:rPr kumimoji="0" sz="1200" b="0" i="0" u="none" strike="noStrike" cap="none" normalizeH="0" baseline="0" noProof="1">
                          <a:ln>
                            <a:noFill/>
                          </a:ln>
                          <a:solidFill>
                            <a:srgbClr val="000000"/>
                          </a:solidFill>
                          <a:effectLst/>
                          <a:latin typeface="Arial"/>
                          <a:ea typeface="MS PGothic" charset="0"/>
                          <a:cs typeface="Arial"/>
                        </a:rPr>
                        <a:t>Thiaziden) blokkeren het Na+/2Cl--cotransport in de distale tubulus. Hierdoor:</a:t>
                      </a: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pPr>
                      <a:r>
                        <a:rPr kumimoji="0" sz="1200" b="0" i="0" u="none" strike="noStrike" cap="none" normalizeH="0" baseline="0" noProof="1">
                          <a:ln>
                            <a:noFill/>
                          </a:ln>
                          <a:solidFill>
                            <a:srgbClr val="000000"/>
                          </a:solidFill>
                          <a:effectLst/>
                          <a:latin typeface="Arial"/>
                          <a:ea typeface="MS PGothic" charset="0"/>
                          <a:cs typeface="Arial"/>
                        </a:rPr>
                        <a:t>remt de passieve terugresorptie van natrium– (en chloride)-ionen en water </a:t>
                      </a: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pPr>
                      <a:r>
                        <a:rPr kumimoji="0" sz="1200" b="0" i="0" u="none" strike="noStrike" cap="none" normalizeH="0" baseline="0" noProof="1">
                          <a:ln>
                            <a:noFill/>
                          </a:ln>
                          <a:solidFill>
                            <a:srgbClr val="000000"/>
                          </a:solidFill>
                          <a:effectLst/>
                          <a:latin typeface="Arial"/>
                          <a:ea typeface="MS PGothic" charset="0"/>
                          <a:cs typeface="Arial"/>
                        </a:rPr>
                        <a:t>bevordert de uitscheiding van kalium</a:t>
                      </a: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pPr>
                      <a:r>
                        <a:rPr kumimoji="0" sz="1200" b="0" i="0" u="none" strike="noStrike" cap="none" normalizeH="0" baseline="0" noProof="1">
                          <a:ln>
                            <a:noFill/>
                          </a:ln>
                          <a:solidFill>
                            <a:srgbClr val="000000"/>
                          </a:solidFill>
                          <a:effectLst/>
                          <a:latin typeface="Arial"/>
                          <a:ea typeface="MS PGothic" charset="0"/>
                          <a:cs typeface="Arial"/>
                        </a:rPr>
                        <a:t>bevordert de uitscheiding van magnesium</a:t>
                      </a: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pPr>
                      <a:r>
                        <a:rPr kumimoji="0" sz="1200" b="0" i="0" u="none" strike="noStrike" cap="none" normalizeH="0" baseline="0" noProof="1">
                          <a:ln>
                            <a:noFill/>
                          </a:ln>
                          <a:solidFill>
                            <a:srgbClr val="000000"/>
                          </a:solidFill>
                          <a:effectLst/>
                          <a:latin typeface="Arial"/>
                          <a:ea typeface="MS PGothic" charset="0"/>
                          <a:cs typeface="Arial"/>
                        </a:rPr>
                        <a:t>remt de uitscheiding van calcium</a:t>
                      </a:r>
                    </a:p>
                  </a:txBody>
                  <a:tcPr marL="110569" marR="110569" marT="58838" marB="58838" horzOverflow="overflow">
                    <a:lnL w="3175" cap="flat" cmpd="sng" algn="ctr">
                      <a:solidFill>
                        <a:srgbClr val="808080"/>
                      </a:solidFill>
                      <a:prstDash val="solid"/>
                      <a:round/>
                      <a:headEnd type="none" w="med" len="med"/>
                      <a:tailEnd type="none" w="med" len="med"/>
                    </a:lnL>
                    <a:lnR w="3175" cap="flat" cmpd="sng" algn="ctr">
                      <a:solidFill>
                        <a:srgbClr val="808080"/>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noFill/>
                  </a:tcPr>
                </a:tc>
                <a:tc>
                  <a:txBody>
                    <a:bodyPr/>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pPr>
                      <a:r>
                        <a:rPr kumimoji="0" sz="1200" b="0" i="0" u="none" strike="noStrike" cap="none" normalizeH="0" baseline="0" noProof="1">
                          <a:ln>
                            <a:noFill/>
                          </a:ln>
                          <a:solidFill>
                            <a:srgbClr val="000000"/>
                          </a:solidFill>
                          <a:effectLst/>
                          <a:latin typeface="Arial"/>
                          <a:ea typeface="MS PGothic" charset="0"/>
                          <a:cs typeface="Arial"/>
                        </a:rPr>
                        <a:t>daling van de bloeddruk</a:t>
                      </a: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pPr>
                      <a:r>
                        <a:rPr kumimoji="0" sz="1200" b="0" i="0" u="none" strike="noStrike" cap="none" normalizeH="0" baseline="0" noProof="1">
                          <a:ln>
                            <a:noFill/>
                          </a:ln>
                          <a:solidFill>
                            <a:srgbClr val="000000"/>
                          </a:solidFill>
                          <a:effectLst/>
                          <a:latin typeface="Arial"/>
                          <a:ea typeface="MS PGothic" charset="0"/>
                          <a:cs typeface="Arial"/>
                        </a:rPr>
                        <a:t>kaliumsparend effect (amiloride, triamtereen)</a:t>
                      </a: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pPr>
                      <a:r>
                        <a:rPr kumimoji="0" sz="1200" b="0" i="0" u="none" strike="noStrike" cap="none" normalizeH="0" baseline="0" noProof="1">
                          <a:ln>
                            <a:noFill/>
                          </a:ln>
                          <a:solidFill>
                            <a:srgbClr val="000000"/>
                          </a:solidFill>
                          <a:effectLst/>
                          <a:latin typeface="Arial"/>
                          <a:ea typeface="MS PGothic" charset="0"/>
                          <a:cs typeface="Arial"/>
                        </a:rPr>
                        <a:t>gering diuretisch effect met lichte vermindering van oedeem</a:t>
                      </a:r>
                    </a:p>
                  </a:txBody>
                  <a:tcPr marL="110569" marR="110569" marT="58838" marB="58838" horzOverflow="overflow">
                    <a:lnL w="3175" cap="flat" cmpd="sng" algn="ctr">
                      <a:solidFill>
                        <a:srgbClr val="808080"/>
                      </a:solidFill>
                      <a:prstDash val="solid"/>
                      <a:round/>
                      <a:headEnd type="none" w="med" len="med"/>
                      <a:tailEnd type="none" w="med" len="med"/>
                    </a:lnL>
                    <a:lnR w="3175" cap="flat" cmpd="sng" algn="ctr">
                      <a:solidFill>
                        <a:srgbClr val="808080"/>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684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sz="1200" b="1" i="0" u="none" strike="noStrike" cap="none" normalizeH="0" baseline="0" noProof="1">
                          <a:ln>
                            <a:noFill/>
                          </a:ln>
                          <a:solidFill>
                            <a:srgbClr val="000000"/>
                          </a:solidFill>
                          <a:effectLst/>
                          <a:latin typeface="Arial"/>
                          <a:ea typeface="MS PGothic" charset="0"/>
                          <a:cs typeface="Arial"/>
                        </a:rPr>
                        <a:t>Lisdiuretica</a:t>
                      </a:r>
                    </a:p>
                  </a:txBody>
                  <a:tcPr marL="110569" marR="110569" marT="58838" marB="58838" horzOverflow="overflow">
                    <a:lnL w="3175" cap="flat" cmpd="sng" algn="ctr">
                      <a:solidFill>
                        <a:srgbClr val="808080"/>
                      </a:solidFill>
                      <a:prstDash val="solid"/>
                      <a:round/>
                      <a:headEnd type="none" w="med" len="med"/>
                      <a:tailEnd type="none" w="med" len="med"/>
                    </a:lnL>
                    <a:lnR w="3175" cap="flat" cmpd="sng" algn="ctr">
                      <a:solidFill>
                        <a:srgbClr val="808080"/>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solidFill>
                      <a:srgbClr val="F2F2F2"/>
                    </a:solidFill>
                  </a:tcPr>
                </a:tc>
                <a:tc>
                  <a:txBody>
                    <a:bodyPr/>
                    <a:lstStyle/>
                    <a:p>
                      <a:pPr marL="171450" marR="0" lvl="0" indent="-171450" algn="l" defTabSz="457200" rtl="0" eaLnBrk="0" fontAlgn="base" latinLnBrk="0" hangingPunct="0">
                        <a:lnSpc>
                          <a:spcPct val="100000"/>
                        </a:lnSpc>
                        <a:spcBef>
                          <a:spcPts val="0"/>
                        </a:spcBef>
                        <a:spcAft>
                          <a:spcPct val="0"/>
                        </a:spcAft>
                        <a:buClrTx/>
                        <a:buSzTx/>
                        <a:buFont typeface="Arial" charset="0"/>
                        <a:buChar char="•"/>
                        <a:tabLst/>
                      </a:pPr>
                      <a:r>
                        <a:rPr kumimoji="0" lang="nl-NL" sz="1200" b="0" i="0" u="none" strike="noStrike" cap="none" normalizeH="0" baseline="0" dirty="0">
                          <a:ln>
                            <a:noFill/>
                          </a:ln>
                          <a:solidFill>
                            <a:srgbClr val="000000"/>
                          </a:solidFill>
                          <a:effectLst/>
                          <a:latin typeface="Arial"/>
                          <a:ea typeface="MS PGothic" charset="0"/>
                          <a:cs typeface="Arial"/>
                        </a:rPr>
                        <a:t>remmen het Na</a:t>
                      </a:r>
                      <a:r>
                        <a:rPr kumimoji="0" lang="nl-NL" sz="1200" b="0" i="0" u="none" strike="noStrike" cap="none" normalizeH="0" baseline="30000" dirty="0">
                          <a:ln>
                            <a:noFill/>
                          </a:ln>
                          <a:solidFill>
                            <a:srgbClr val="000000"/>
                          </a:solidFill>
                          <a:effectLst/>
                          <a:latin typeface="Arial"/>
                          <a:ea typeface="MS PGothic" charset="0"/>
                          <a:cs typeface="Arial"/>
                        </a:rPr>
                        <a:t>+</a:t>
                      </a:r>
                      <a:r>
                        <a:rPr kumimoji="0" lang="nl-NL" sz="1200" b="0" i="0" u="none" strike="noStrike" cap="none" normalizeH="0" baseline="0" dirty="0">
                          <a:ln>
                            <a:noFill/>
                          </a:ln>
                          <a:solidFill>
                            <a:srgbClr val="000000"/>
                          </a:solidFill>
                          <a:effectLst/>
                          <a:latin typeface="Arial"/>
                          <a:ea typeface="MS PGothic" charset="0"/>
                          <a:cs typeface="Arial"/>
                        </a:rPr>
                        <a:t>/K</a:t>
                      </a:r>
                      <a:r>
                        <a:rPr kumimoji="0" lang="nl-NL" sz="1200" b="0" i="0" u="none" strike="noStrike" cap="none" normalizeH="0" baseline="30000" dirty="0">
                          <a:ln>
                            <a:noFill/>
                          </a:ln>
                          <a:solidFill>
                            <a:srgbClr val="000000"/>
                          </a:solidFill>
                          <a:effectLst/>
                          <a:latin typeface="Arial"/>
                          <a:ea typeface="MS PGothic" charset="0"/>
                          <a:cs typeface="Arial"/>
                        </a:rPr>
                        <a:t>+</a:t>
                      </a:r>
                      <a:r>
                        <a:rPr kumimoji="0" lang="nl-NL" sz="1200" b="0" i="0" u="none" strike="noStrike" cap="none" normalizeH="0" baseline="0" dirty="0">
                          <a:ln>
                            <a:noFill/>
                          </a:ln>
                          <a:solidFill>
                            <a:srgbClr val="000000"/>
                          </a:solidFill>
                          <a:effectLst/>
                          <a:latin typeface="Arial"/>
                          <a:ea typeface="MS PGothic" charset="0"/>
                          <a:cs typeface="Arial"/>
                        </a:rPr>
                        <a:t>/2Cl</a:t>
                      </a:r>
                      <a:r>
                        <a:rPr kumimoji="0" lang="nl-NL" sz="1200" b="0" i="0" u="none" strike="noStrike" cap="none" normalizeH="0" baseline="30000" dirty="0">
                          <a:ln>
                            <a:noFill/>
                          </a:ln>
                          <a:solidFill>
                            <a:srgbClr val="000000"/>
                          </a:solidFill>
                          <a:effectLst/>
                          <a:latin typeface="Arial"/>
                          <a:ea typeface="MS PGothic" charset="0"/>
                          <a:cs typeface="Arial"/>
                        </a:rPr>
                        <a:t>-</a:t>
                      </a:r>
                      <a:r>
                        <a:rPr kumimoji="0" lang="nl-NL" sz="1200" b="0" i="0" u="none" strike="noStrike" cap="none" normalizeH="0" baseline="0" dirty="0">
                          <a:ln>
                            <a:noFill/>
                          </a:ln>
                          <a:solidFill>
                            <a:srgbClr val="000000"/>
                          </a:solidFill>
                          <a:effectLst/>
                          <a:latin typeface="Arial"/>
                          <a:ea typeface="MS PGothic" charset="0"/>
                          <a:cs typeface="Arial"/>
                        </a:rPr>
                        <a:t>-</a:t>
                      </a:r>
                      <a:r>
                        <a:rPr kumimoji="0" lang="nl-NL" sz="1200" b="0" i="0" u="none" strike="noStrike" cap="none" normalizeH="0" baseline="0" dirty="0" err="1">
                          <a:ln>
                            <a:noFill/>
                          </a:ln>
                          <a:solidFill>
                            <a:srgbClr val="000000"/>
                          </a:solidFill>
                          <a:effectLst/>
                          <a:latin typeface="Arial"/>
                          <a:ea typeface="MS PGothic" charset="0"/>
                          <a:cs typeface="Arial"/>
                        </a:rPr>
                        <a:t>cotransport</a:t>
                      </a:r>
                      <a:r>
                        <a:rPr kumimoji="0" lang="nl-NL" sz="1200" b="0" i="0" u="none" strike="noStrike" cap="none" normalizeH="0" baseline="0" dirty="0">
                          <a:ln>
                            <a:noFill/>
                          </a:ln>
                          <a:solidFill>
                            <a:srgbClr val="000000"/>
                          </a:solidFill>
                          <a:effectLst/>
                          <a:latin typeface="Arial"/>
                          <a:ea typeface="MS PGothic" charset="0"/>
                          <a:cs typeface="Arial"/>
                        </a:rPr>
                        <a:t> en daarmee het passieve transport van natriumionen</a:t>
                      </a:r>
                    </a:p>
                    <a:p>
                      <a:pPr marL="171450" marR="0" lvl="0" indent="-171450" algn="l" defTabSz="457200" rtl="0" eaLnBrk="0" fontAlgn="base" latinLnBrk="0" hangingPunct="0">
                        <a:lnSpc>
                          <a:spcPct val="100000"/>
                        </a:lnSpc>
                        <a:spcBef>
                          <a:spcPts val="0"/>
                        </a:spcBef>
                        <a:spcAft>
                          <a:spcPct val="0"/>
                        </a:spcAft>
                        <a:buClrTx/>
                        <a:buSzTx/>
                        <a:buFont typeface="Arial" charset="0"/>
                        <a:buChar char="•"/>
                        <a:tabLst/>
                      </a:pPr>
                      <a:r>
                        <a:rPr kumimoji="0" lang="nl-NL" sz="1200" b="0" i="0" u="none" strike="noStrike" cap="none" normalizeH="0" baseline="0" dirty="0">
                          <a:ln>
                            <a:noFill/>
                          </a:ln>
                          <a:solidFill>
                            <a:srgbClr val="000000"/>
                          </a:solidFill>
                          <a:effectLst/>
                          <a:latin typeface="Arial"/>
                          <a:ea typeface="MS PGothic" charset="0"/>
                          <a:cs typeface="Arial"/>
                        </a:rPr>
                        <a:t>bevorderen indirect de uitscheiding van kalium</a:t>
                      </a:r>
                    </a:p>
                    <a:p>
                      <a:pPr marL="171450" marR="0" lvl="0" indent="-171450" algn="l" defTabSz="457200" rtl="0" eaLnBrk="0" fontAlgn="base" latinLnBrk="0" hangingPunct="0">
                        <a:lnSpc>
                          <a:spcPct val="100000"/>
                        </a:lnSpc>
                        <a:spcBef>
                          <a:spcPts val="0"/>
                        </a:spcBef>
                        <a:spcAft>
                          <a:spcPct val="0"/>
                        </a:spcAft>
                        <a:buClrTx/>
                        <a:buSzTx/>
                        <a:buFont typeface="Arial" charset="0"/>
                        <a:buChar char="•"/>
                        <a:tabLst/>
                      </a:pPr>
                      <a:r>
                        <a:rPr kumimoji="0" lang="nl-NL" sz="1200" b="0" i="0" u="none" strike="noStrike" cap="none" normalizeH="0" baseline="0" dirty="0">
                          <a:ln>
                            <a:noFill/>
                          </a:ln>
                          <a:solidFill>
                            <a:srgbClr val="000000"/>
                          </a:solidFill>
                          <a:effectLst/>
                          <a:latin typeface="Arial"/>
                          <a:ea typeface="MS PGothic" charset="0"/>
                          <a:cs typeface="Arial"/>
                        </a:rPr>
                        <a:t>bevorderen indirect de uitscheiding van calcium en magnesium</a:t>
                      </a:r>
                    </a:p>
                  </a:txBody>
                  <a:tcPr marL="110569" marR="110569" marT="58838" marB="58838" horzOverflow="overflow">
                    <a:lnL w="3175" cap="flat" cmpd="sng" algn="ctr">
                      <a:solidFill>
                        <a:srgbClr val="808080"/>
                      </a:solidFill>
                      <a:prstDash val="solid"/>
                      <a:round/>
                      <a:headEnd type="none" w="med" len="med"/>
                      <a:tailEnd type="none" w="med" len="med"/>
                    </a:lnL>
                    <a:lnR w="3175" cap="flat" cmpd="sng" algn="ctr">
                      <a:solidFill>
                        <a:srgbClr val="808080"/>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noFill/>
                  </a:tcPr>
                </a:tc>
                <a:tc>
                  <a:txBody>
                    <a:bodyPr/>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pPr>
                      <a:r>
                        <a:rPr kumimoji="0" lang="nl-NL" sz="1200" b="0" i="0" u="none" strike="noStrike" cap="none" normalizeH="0" baseline="0" dirty="0">
                          <a:ln>
                            <a:noFill/>
                          </a:ln>
                          <a:solidFill>
                            <a:srgbClr val="000000"/>
                          </a:solidFill>
                          <a:effectLst/>
                          <a:latin typeface="Arial"/>
                          <a:ea typeface="MS PGothic" charset="0"/>
                          <a:cs typeface="Arial"/>
                        </a:rPr>
                        <a:t>snel en krachtig diuretisch effect</a:t>
                      </a: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pPr>
                      <a:r>
                        <a:rPr kumimoji="0" lang="nl-NL" sz="1200" b="0" i="0" u="none" strike="noStrike" cap="none" normalizeH="0" baseline="0" dirty="0">
                          <a:ln>
                            <a:noFill/>
                          </a:ln>
                          <a:solidFill>
                            <a:srgbClr val="000000"/>
                          </a:solidFill>
                          <a:effectLst/>
                          <a:latin typeface="Arial"/>
                          <a:ea typeface="MS PGothic" charset="0"/>
                          <a:cs typeface="Arial"/>
                        </a:rPr>
                        <a:t>snelle afname van extracellulair volume</a:t>
                      </a:r>
                    </a:p>
                  </a:txBody>
                  <a:tcPr marL="110569" marR="110569" marT="58838" marB="58838" horzOverflow="overflow">
                    <a:lnL w="3175" cap="flat" cmpd="sng" algn="ctr">
                      <a:solidFill>
                        <a:srgbClr val="808080"/>
                      </a:solidFill>
                      <a:prstDash val="solid"/>
                      <a:round/>
                      <a:headEnd type="none" w="med" len="med"/>
                      <a:tailEnd type="none" w="med" len="med"/>
                    </a:lnL>
                    <a:lnR w="3175" cap="flat" cmpd="sng" algn="ctr">
                      <a:solidFill>
                        <a:srgbClr val="808080"/>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71705" name="Tekstvak 5"/>
          <p:cNvSpPr txBox="1">
            <a:spLocks noChangeArrowheads="1"/>
          </p:cNvSpPr>
          <p:nvPr/>
        </p:nvSpPr>
        <p:spPr bwMode="auto">
          <a:xfrm>
            <a:off x="1547813" y="1916113"/>
            <a:ext cx="7104062"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nl-NL" sz="1200" dirty="0">
                <a:solidFill>
                  <a:schemeClr val="tx1">
                    <a:lumMod val="10000"/>
                  </a:schemeClr>
                </a:solidFill>
                <a:cs typeface="Arial" charset="0"/>
              </a:rPr>
              <a:t>Start met een lage dosis en verhoog deze tot klinische verbetering van de vochtretentie optreedt (</a:t>
            </a:r>
            <a:r>
              <a:rPr lang="nl-NL" sz="1200" dirty="0" err="1">
                <a:solidFill>
                  <a:schemeClr val="tx1">
                    <a:lumMod val="10000"/>
                  </a:schemeClr>
                </a:solidFill>
                <a:cs typeface="Arial" charset="0"/>
              </a:rPr>
              <a:t>euvolemische</a:t>
            </a:r>
            <a:r>
              <a:rPr lang="nl-NL" sz="1200" dirty="0">
                <a:solidFill>
                  <a:schemeClr val="tx1">
                    <a:lumMod val="10000"/>
                  </a:schemeClr>
                </a:solidFill>
                <a:cs typeface="Arial" charset="0"/>
              </a:rPr>
              <a:t> conditie). Milde vormen HF: </a:t>
            </a:r>
            <a:r>
              <a:rPr lang="nl-NL" sz="1200" dirty="0" err="1">
                <a:solidFill>
                  <a:schemeClr val="tx1">
                    <a:lumMod val="10000"/>
                  </a:schemeClr>
                </a:solidFill>
                <a:cs typeface="Arial" charset="0"/>
              </a:rPr>
              <a:t>thiazide</a:t>
            </a:r>
            <a:r>
              <a:rPr lang="nl-NL" sz="1200" dirty="0">
                <a:solidFill>
                  <a:schemeClr val="tx1">
                    <a:lumMod val="10000"/>
                  </a:schemeClr>
                </a:solidFill>
                <a:cs typeface="Arial" charset="0"/>
              </a:rPr>
              <a:t> volstaat. Meeste patiënten hebben een </a:t>
            </a:r>
            <a:r>
              <a:rPr lang="nl-NL" sz="1200" dirty="0" err="1">
                <a:solidFill>
                  <a:schemeClr val="tx1">
                    <a:lumMod val="10000"/>
                  </a:schemeClr>
                </a:solidFill>
                <a:cs typeface="Arial" charset="0"/>
              </a:rPr>
              <a:t>lisdiureticum</a:t>
            </a:r>
            <a:r>
              <a:rPr lang="nl-NL" sz="1200" dirty="0">
                <a:solidFill>
                  <a:schemeClr val="tx1">
                    <a:lumMod val="10000"/>
                  </a:schemeClr>
                </a:solidFill>
                <a:cs typeface="Arial" charset="0"/>
              </a:rPr>
              <a:t> nodig. Houd de onderhoudsdosering zo laag mogelijk. </a:t>
            </a:r>
          </a:p>
        </p:txBody>
      </p:sp>
      <p:sp>
        <p:nvSpPr>
          <p:cNvPr id="2" name="Tekstvak 1"/>
          <p:cNvSpPr txBox="1"/>
          <p:nvPr/>
        </p:nvSpPr>
        <p:spPr>
          <a:xfrm>
            <a:off x="1547813" y="1557338"/>
            <a:ext cx="6120531" cy="276999"/>
          </a:xfrm>
          <a:prstGeom prst="rect">
            <a:avLst/>
          </a:prstGeom>
          <a:solidFill>
            <a:schemeClr val="bg1">
              <a:lumMod val="95000"/>
            </a:schemeClr>
          </a:solidFill>
        </p:spPr>
        <p:txBody>
          <a:bodyPr wrap="square">
            <a:spAutoFit/>
          </a:bodyPr>
          <a:lstStyle/>
          <a:p>
            <a:pPr>
              <a:defRPr/>
            </a:pPr>
            <a:r>
              <a:rPr lang="nl-NL" sz="1200" b="1" dirty="0">
                <a:solidFill>
                  <a:srgbClr val="008000"/>
                </a:solidFill>
              </a:rPr>
              <a:t>Doel: klachten verlichten en stuwingsverschijnselen verminderen</a:t>
            </a:r>
          </a:p>
        </p:txBody>
      </p:sp>
      <p:pic>
        <p:nvPicPr>
          <p:cNvPr id="3" name="Picture 2"/>
          <p:cNvPicPr>
            <a:picLocks noChangeAspect="1"/>
          </p:cNvPicPr>
          <p:nvPr/>
        </p:nvPicPr>
        <p:blipFill rotWithShape="1">
          <a:blip r:embed="rId3"/>
          <a:srcRect r="88830"/>
          <a:stretch/>
        </p:blipFill>
        <p:spPr>
          <a:xfrm>
            <a:off x="683568" y="1640009"/>
            <a:ext cx="456797" cy="4432300"/>
          </a:xfrm>
          <a:prstGeom prst="rect">
            <a:avLst/>
          </a:prstGeom>
          <a:ln w="6350" cmpd="sng">
            <a:solidFill>
              <a:schemeClr val="bg1">
                <a:lumMod val="75000"/>
              </a:schemeClr>
            </a:solidFill>
          </a:ln>
        </p:spPr>
      </p:pic>
    </p:spTree>
    <p:extLst>
      <p:ext uri="{BB962C8B-B14F-4D97-AF65-F5344CB8AC3E}">
        <p14:creationId xmlns:p14="http://schemas.microsoft.com/office/powerpoint/2010/main" val="16261928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el 1"/>
          <p:cNvSpPr>
            <a:spLocks noGrp="1"/>
          </p:cNvSpPr>
          <p:nvPr>
            <p:ph type="title"/>
          </p:nvPr>
        </p:nvSpPr>
        <p:spPr/>
        <p:txBody>
          <a:bodyPr/>
          <a:lstStyle/>
          <a:p>
            <a:r>
              <a:rPr>
                <a:latin typeface="Arial" charset="0"/>
                <a:ea typeface="MS PGothic" charset="0"/>
              </a:rPr>
              <a:t>ACE-remmer en bètablokker</a:t>
            </a:r>
          </a:p>
        </p:txBody>
      </p:sp>
      <p:graphicFrame>
        <p:nvGraphicFramePr>
          <p:cNvPr id="4" name="Tabel 3"/>
          <p:cNvGraphicFramePr>
            <a:graphicFrameLocks noGrp="1"/>
          </p:cNvGraphicFramePr>
          <p:nvPr>
            <p:extLst>
              <p:ext uri="{D42A27DB-BD31-4B8C-83A1-F6EECF244321}">
                <p14:modId xmlns:p14="http://schemas.microsoft.com/office/powerpoint/2010/main" val="549251441"/>
              </p:ext>
            </p:extLst>
          </p:nvPr>
        </p:nvGraphicFramePr>
        <p:xfrm>
          <a:off x="658141" y="2611578"/>
          <a:ext cx="8326189" cy="3300560"/>
        </p:xfrm>
        <a:graphic>
          <a:graphicData uri="http://schemas.openxmlformats.org/drawingml/2006/table">
            <a:tbl>
              <a:tblPr/>
              <a:tblGrid>
                <a:gridCol w="1454949">
                  <a:extLst>
                    <a:ext uri="{9D8B030D-6E8A-4147-A177-3AD203B41FA5}">
                      <a16:colId xmlns:a16="http://schemas.microsoft.com/office/drawing/2014/main" val="20000"/>
                    </a:ext>
                  </a:extLst>
                </a:gridCol>
                <a:gridCol w="3744416">
                  <a:extLst>
                    <a:ext uri="{9D8B030D-6E8A-4147-A177-3AD203B41FA5}">
                      <a16:colId xmlns:a16="http://schemas.microsoft.com/office/drawing/2014/main" val="20001"/>
                    </a:ext>
                  </a:extLst>
                </a:gridCol>
                <a:gridCol w="3126824">
                  <a:extLst>
                    <a:ext uri="{9D8B030D-6E8A-4147-A177-3AD203B41FA5}">
                      <a16:colId xmlns:a16="http://schemas.microsoft.com/office/drawing/2014/main" val="20002"/>
                    </a:ext>
                  </a:extLst>
                </a:gridCol>
              </a:tblGrid>
              <a:tr h="35229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sz="1200" b="1" i="0" u="none" strike="noStrike" cap="none" normalizeH="0" baseline="0" noProof="1">
                          <a:ln>
                            <a:noFill/>
                          </a:ln>
                          <a:solidFill>
                            <a:srgbClr val="FFFFFF"/>
                          </a:solidFill>
                          <a:effectLst/>
                          <a:latin typeface="Arial"/>
                          <a:ea typeface="MS PGothic" charset="0"/>
                          <a:cs typeface="Arial"/>
                        </a:rPr>
                        <a:t>middelen</a:t>
                      </a:r>
                    </a:p>
                  </a:txBody>
                  <a:tcPr marL="110571" marR="110571" marT="58777" marB="587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solidFill>
                      <a:srgbClr val="C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sz="1200" b="1" i="0" u="none" strike="noStrike" cap="none" normalizeH="0" baseline="0" noProof="1">
                          <a:ln>
                            <a:noFill/>
                          </a:ln>
                          <a:solidFill>
                            <a:srgbClr val="FFFFFF"/>
                          </a:solidFill>
                          <a:effectLst/>
                          <a:latin typeface="Arial"/>
                          <a:ea typeface="MS PGothic" charset="0"/>
                          <a:cs typeface="Arial"/>
                        </a:rPr>
                        <a:t>werkingsmechanisme</a:t>
                      </a:r>
                    </a:p>
                  </a:txBody>
                  <a:tcPr marL="110571" marR="110571" marT="58777" marB="587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solidFill>
                      <a:srgbClr val="C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sz="1200" b="1" i="0" u="none" strike="noStrike" cap="none" normalizeH="0" baseline="0" noProof="1">
                          <a:ln>
                            <a:noFill/>
                          </a:ln>
                          <a:solidFill>
                            <a:srgbClr val="FFFFFF"/>
                          </a:solidFill>
                          <a:effectLst/>
                          <a:latin typeface="Arial"/>
                          <a:ea typeface="MS PGothic" charset="0"/>
                          <a:cs typeface="Arial"/>
                        </a:rPr>
                        <a:t>effect</a:t>
                      </a:r>
                    </a:p>
                  </a:txBody>
                  <a:tcPr marL="110571" marR="110571" marT="58777" marB="587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solidFill>
                      <a:srgbClr val="C00000"/>
                    </a:solidFill>
                  </a:tcPr>
                </a:tc>
                <a:extLst>
                  <a:ext uri="{0D108BD9-81ED-4DB2-BD59-A6C34878D82A}">
                    <a16:rowId xmlns:a16="http://schemas.microsoft.com/office/drawing/2014/main" val="10000"/>
                  </a:ext>
                </a:extLst>
              </a:tr>
              <a:tr h="104106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sz="1200" b="1" i="0" u="none" strike="noStrike" cap="none" normalizeH="0" baseline="0" noProof="1">
                          <a:ln>
                            <a:noFill/>
                          </a:ln>
                          <a:solidFill>
                            <a:srgbClr val="000000"/>
                          </a:solidFill>
                          <a:effectLst/>
                          <a:latin typeface="Arial"/>
                          <a:ea typeface="MS PGothic" charset="0"/>
                          <a:cs typeface="Arial"/>
                        </a:rPr>
                        <a:t>ACE-remmers</a:t>
                      </a:r>
                    </a:p>
                  </a:txBody>
                  <a:tcPr marL="110571" marR="110571" marT="58777" marB="58777" horzOverflow="overflow">
                    <a:lnL w="3175" cap="flat" cmpd="sng" algn="ctr">
                      <a:solidFill>
                        <a:srgbClr val="808080"/>
                      </a:solidFill>
                      <a:prstDash val="solid"/>
                      <a:round/>
                      <a:headEnd type="none" w="med" len="med"/>
                      <a:tailEnd type="none" w="med" len="med"/>
                    </a:lnL>
                    <a:lnR w="3175" cap="flat" cmpd="sng" algn="ctr">
                      <a:solidFill>
                        <a:srgbClr val="808080"/>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solidFill>
                      <a:srgbClr val="F2F2F2"/>
                    </a:solidFill>
                  </a:tcPr>
                </a:tc>
                <a:tc>
                  <a:txBody>
                    <a:bodyPr/>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pPr>
                      <a:r>
                        <a:rPr kumimoji="0" sz="1200" b="0" i="0" u="none" strike="noStrike" cap="none" normalizeH="0" baseline="0" noProof="1">
                          <a:ln>
                            <a:noFill/>
                          </a:ln>
                          <a:solidFill>
                            <a:srgbClr val="000000"/>
                          </a:solidFill>
                          <a:effectLst/>
                          <a:latin typeface="Arial"/>
                          <a:ea typeface="MS PGothic" charset="0"/>
                          <a:cs typeface="Arial"/>
                        </a:rPr>
                        <a:t>remmen het enzym dat angiotensine I omzet in angiotensine II. Hierdoor nemen de plasmarenine-activiteit en de ACE-activiteit toe.</a:t>
                      </a:r>
                      <a:r>
                        <a:rPr kumimoji="0" lang="en-US" sz="1200" b="0" i="0" u="none" strike="noStrike" cap="none" normalizeH="0" baseline="0" noProof="1">
                          <a:ln>
                            <a:noFill/>
                          </a:ln>
                          <a:solidFill>
                            <a:srgbClr val="000000"/>
                          </a:solidFill>
                          <a:effectLst/>
                          <a:latin typeface="Arial"/>
                          <a:ea typeface="MS PGothic" charset="0"/>
                          <a:cs typeface="Arial"/>
                        </a:rPr>
                        <a:t> </a:t>
                      </a:r>
                      <a:r>
                        <a:rPr kumimoji="0" sz="1200" b="0" i="0" u="none" strike="noStrike" cap="none" normalizeH="0" baseline="0" noProof="1">
                          <a:ln>
                            <a:noFill/>
                          </a:ln>
                          <a:solidFill>
                            <a:srgbClr val="000000"/>
                          </a:solidFill>
                          <a:effectLst/>
                          <a:latin typeface="Arial"/>
                          <a:ea typeface="MS PGothic" charset="0"/>
                          <a:cs typeface="Arial"/>
                        </a:rPr>
                        <a:t>De aldosteronsecretie neemt hierdoor af</a:t>
                      </a: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pPr>
                      <a:r>
                        <a:rPr kumimoji="0" sz="1200" b="0" i="0" u="none" strike="noStrike" cap="none" normalizeH="0" baseline="0" noProof="1">
                          <a:ln>
                            <a:noFill/>
                          </a:ln>
                          <a:solidFill>
                            <a:srgbClr val="000000"/>
                          </a:solidFill>
                          <a:effectLst/>
                          <a:latin typeface="Arial"/>
                          <a:ea typeface="MS PGothic" charset="0"/>
                          <a:cs typeface="Arial"/>
                        </a:rPr>
                        <a:t>remmen de inactivering van bradykinine</a:t>
                      </a:r>
                    </a:p>
                  </a:txBody>
                  <a:tcPr marL="110571" marR="110571" marT="58777" marB="58777" horzOverflow="overflow">
                    <a:lnL w="3175" cap="flat" cmpd="sng" algn="ctr">
                      <a:solidFill>
                        <a:srgbClr val="808080"/>
                      </a:solidFill>
                      <a:prstDash val="solid"/>
                      <a:round/>
                      <a:headEnd type="none" w="med" len="med"/>
                      <a:tailEnd type="none" w="med" len="med"/>
                    </a:lnL>
                    <a:lnR w="3175" cap="flat" cmpd="sng" algn="ctr">
                      <a:solidFill>
                        <a:srgbClr val="808080"/>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noFill/>
                  </a:tcPr>
                </a:tc>
                <a:tc>
                  <a:txBody>
                    <a:bodyPr/>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pPr>
                      <a:r>
                        <a:rPr kumimoji="0" sz="1200" b="0" i="0" u="none" strike="noStrike" cap="none" normalizeH="0" baseline="0" noProof="1">
                          <a:ln>
                            <a:noFill/>
                          </a:ln>
                          <a:solidFill>
                            <a:srgbClr val="000000"/>
                          </a:solidFill>
                          <a:effectLst/>
                          <a:latin typeface="Arial"/>
                          <a:ea typeface="MS PGothic" charset="0"/>
                          <a:cs typeface="Arial"/>
                        </a:rPr>
                        <a:t>afname van harthypertrofie en hyperplasie van vasculaire gladde spiercellen door remming van aldosteronsecretie</a:t>
                      </a: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pPr>
                      <a:r>
                        <a:rPr kumimoji="0" sz="1200" b="0" i="0" u="none" strike="noStrike" cap="none" normalizeH="0" baseline="0" noProof="1">
                          <a:ln>
                            <a:noFill/>
                          </a:ln>
                          <a:solidFill>
                            <a:srgbClr val="000000"/>
                          </a:solidFill>
                          <a:effectLst/>
                          <a:latin typeface="Arial"/>
                          <a:ea typeface="MS PGothic" charset="0"/>
                          <a:cs typeface="Arial"/>
                        </a:rPr>
                        <a:t>afname van de afterload door vasodilatatie</a:t>
                      </a:r>
                    </a:p>
                  </a:txBody>
                  <a:tcPr marL="110571" marR="110571" marT="58777" marB="58777" horzOverflow="overflow">
                    <a:lnL w="3175" cap="flat" cmpd="sng" algn="ctr">
                      <a:solidFill>
                        <a:srgbClr val="808080"/>
                      </a:solidFill>
                      <a:prstDash val="solid"/>
                      <a:round/>
                      <a:headEnd type="none" w="med" len="med"/>
                      <a:tailEnd type="none" w="med" len="med"/>
                    </a:lnL>
                    <a:lnR w="3175" cap="flat" cmpd="sng" algn="ctr">
                      <a:solidFill>
                        <a:srgbClr val="808080"/>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2770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sz="1200" b="1" i="0" u="none" strike="noStrike" cap="none" normalizeH="0" baseline="0" noProof="1">
                          <a:ln>
                            <a:noFill/>
                          </a:ln>
                          <a:solidFill>
                            <a:srgbClr val="000000"/>
                          </a:solidFill>
                          <a:effectLst/>
                          <a:latin typeface="Arial"/>
                          <a:ea typeface="MS PGothic" charset="0"/>
                          <a:cs typeface="Arial"/>
                        </a:rPr>
                        <a:t>bètablokkers</a:t>
                      </a:r>
                    </a:p>
                  </a:txBody>
                  <a:tcPr marL="110571" marR="110571" marT="58777" marB="58777" horzOverflow="overflow">
                    <a:lnL w="3175" cap="flat" cmpd="sng" algn="ctr">
                      <a:solidFill>
                        <a:srgbClr val="808080"/>
                      </a:solidFill>
                      <a:prstDash val="solid"/>
                      <a:round/>
                      <a:headEnd type="none" w="med" len="med"/>
                      <a:tailEnd type="none" w="med" len="med"/>
                    </a:lnL>
                    <a:lnR w="3175" cap="flat" cmpd="sng" algn="ctr">
                      <a:solidFill>
                        <a:srgbClr val="808080"/>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solidFill>
                      <a:srgbClr val="F2F2F2"/>
                    </a:solidFill>
                  </a:tcPr>
                </a:tc>
                <a:tc>
                  <a:txBody>
                    <a:bodyPr/>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pPr>
                      <a:r>
                        <a:rPr kumimoji="0" sz="1200" b="0" i="0" u="none" strike="noStrike" cap="none" normalizeH="0" baseline="0" noProof="1">
                          <a:ln>
                            <a:noFill/>
                          </a:ln>
                          <a:solidFill>
                            <a:srgbClr val="000000"/>
                          </a:solidFill>
                          <a:effectLst/>
                          <a:latin typeface="Arial"/>
                          <a:ea typeface="MS PGothic" charset="0"/>
                          <a:cs typeface="Arial"/>
                        </a:rPr>
                        <a:t>blokkeren β1 en/of β2-receptoren; hierdoor neemt de gevoeligheid van het weefsel voor adrenerge prikkeling af</a:t>
                      </a:r>
                    </a:p>
                  </a:txBody>
                  <a:tcPr marL="110571" marR="110571" marT="58777" marB="58777" horzOverflow="overflow">
                    <a:lnL w="3175" cap="flat" cmpd="sng" algn="ctr">
                      <a:solidFill>
                        <a:srgbClr val="808080"/>
                      </a:solidFill>
                      <a:prstDash val="solid"/>
                      <a:round/>
                      <a:headEnd type="none" w="med" len="med"/>
                      <a:tailEnd type="none" w="med" len="med"/>
                    </a:lnL>
                    <a:lnR w="3175" cap="flat" cmpd="sng" algn="ctr">
                      <a:solidFill>
                        <a:srgbClr val="808080"/>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noFill/>
                  </a:tcPr>
                </a:tc>
                <a:tc>
                  <a:txBody>
                    <a:bodyPr/>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pPr>
                      <a:r>
                        <a:rPr kumimoji="0" lang="nl-NL" sz="1200" b="0" i="0" u="none" strike="noStrike" cap="none" normalizeH="0" baseline="0" dirty="0">
                          <a:ln>
                            <a:noFill/>
                          </a:ln>
                          <a:solidFill>
                            <a:schemeClr val="tx1">
                              <a:lumMod val="10000"/>
                            </a:schemeClr>
                          </a:solidFill>
                          <a:effectLst/>
                          <a:latin typeface="Arial"/>
                          <a:ea typeface="MS PGothic" charset="0"/>
                          <a:cs typeface="Arial"/>
                        </a:rPr>
                        <a:t>afname van hartfrequentie en hartminuutvolume</a:t>
                      </a: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pPr>
                      <a:r>
                        <a:rPr kumimoji="0" lang="nl-NL" sz="1200" b="0" i="0" u="none" strike="noStrike" cap="none" normalizeH="0" baseline="0" dirty="0">
                          <a:ln>
                            <a:noFill/>
                          </a:ln>
                          <a:solidFill>
                            <a:schemeClr val="tx1">
                              <a:lumMod val="10000"/>
                            </a:schemeClr>
                          </a:solidFill>
                          <a:effectLst/>
                          <a:latin typeface="Arial"/>
                          <a:ea typeface="MS PGothic" charset="0"/>
                          <a:cs typeface="Arial"/>
                        </a:rPr>
                        <a:t>toename van ejectiefractie</a:t>
                      </a: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pPr>
                      <a:r>
                        <a:rPr kumimoji="0" lang="nl-NL" sz="1200" b="0" i="0" u="none" strike="noStrike" cap="none" normalizeH="0" baseline="0" dirty="0">
                          <a:ln>
                            <a:noFill/>
                          </a:ln>
                          <a:solidFill>
                            <a:schemeClr val="tx1">
                              <a:lumMod val="10000"/>
                            </a:schemeClr>
                          </a:solidFill>
                          <a:effectLst/>
                          <a:latin typeface="Arial"/>
                          <a:ea typeface="MS PGothic" charset="0"/>
                          <a:cs typeface="Arial"/>
                        </a:rPr>
                        <a:t>afname van hypertrofie in myocard</a:t>
                      </a:r>
                    </a:p>
                  </a:txBody>
                  <a:tcPr marL="110571" marR="110571" marT="58777" marB="58777" horzOverflow="overflow">
                    <a:lnL w="3175" cap="flat" cmpd="sng" algn="ctr">
                      <a:solidFill>
                        <a:srgbClr val="808080"/>
                      </a:solidFill>
                      <a:prstDash val="solid"/>
                      <a:round/>
                      <a:headEnd type="none" w="med" len="med"/>
                      <a:tailEnd type="none" w="med" len="med"/>
                    </a:lnL>
                    <a:lnR w="3175" cap="flat" cmpd="sng" algn="ctr">
                      <a:solidFill>
                        <a:srgbClr val="808080"/>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8436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sz="1200" b="1" i="0" u="none" strike="noStrike" cap="none" normalizeH="0" baseline="0" noProof="1">
                          <a:ln>
                            <a:noFill/>
                          </a:ln>
                          <a:solidFill>
                            <a:srgbClr val="000000"/>
                          </a:solidFill>
                          <a:effectLst/>
                          <a:latin typeface="Arial"/>
                          <a:ea typeface="MS PGothic" charset="0"/>
                          <a:cs typeface="Arial"/>
                        </a:rPr>
                        <a:t>AII-antagonisten</a:t>
                      </a:r>
                    </a:p>
                  </a:txBody>
                  <a:tcPr marL="110571" marR="110571" marT="58787" marB="58787" horzOverflow="overflow">
                    <a:lnL w="3175" cap="flat" cmpd="sng" algn="ctr">
                      <a:solidFill>
                        <a:srgbClr val="808080"/>
                      </a:solidFill>
                      <a:prstDash val="solid"/>
                      <a:round/>
                      <a:headEnd type="none" w="med" len="med"/>
                      <a:tailEnd type="none" w="med" len="med"/>
                    </a:lnL>
                    <a:lnR w="3175" cap="flat" cmpd="sng" algn="ctr">
                      <a:solidFill>
                        <a:srgbClr val="808080"/>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solidFill>
                      <a:srgbClr val="F2F2F2"/>
                    </a:solidFill>
                  </a:tcPr>
                </a:tc>
                <a:tc>
                  <a:txBody>
                    <a:bodyPr/>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pPr>
                      <a:r>
                        <a:rPr kumimoji="0" lang="nl-NL" sz="1200" b="0" i="0" u="none" strike="noStrike" cap="none" normalizeH="0" baseline="0" dirty="0">
                          <a:ln>
                            <a:noFill/>
                          </a:ln>
                          <a:solidFill>
                            <a:srgbClr val="000000"/>
                          </a:solidFill>
                          <a:effectLst/>
                          <a:latin typeface="Arial"/>
                          <a:ea typeface="MS PGothic" charset="0"/>
                          <a:cs typeface="Arial"/>
                        </a:rPr>
                        <a:t>AII-antagonistengrijpen blokkeren selectief de </a:t>
                      </a:r>
                      <a:r>
                        <a:rPr kumimoji="0" lang="nl-NL" sz="1200" b="0" i="0" u="none" strike="noStrike" cap="none" normalizeH="0" baseline="0" dirty="0" err="1">
                          <a:ln>
                            <a:noFill/>
                          </a:ln>
                          <a:solidFill>
                            <a:srgbClr val="000000"/>
                          </a:solidFill>
                          <a:effectLst/>
                          <a:latin typeface="Arial"/>
                          <a:ea typeface="MS PGothic" charset="0"/>
                          <a:cs typeface="Arial"/>
                        </a:rPr>
                        <a:t>angiotensine</a:t>
                      </a:r>
                      <a:r>
                        <a:rPr kumimoji="0" lang="nl-NL" sz="1200" b="0" i="0" u="none" strike="noStrike" cap="none" normalizeH="0" baseline="0" dirty="0">
                          <a:ln>
                            <a:noFill/>
                          </a:ln>
                          <a:solidFill>
                            <a:srgbClr val="000000"/>
                          </a:solidFill>
                          <a:effectLst/>
                          <a:latin typeface="Arial"/>
                          <a:ea typeface="MS PGothic" charset="0"/>
                          <a:cs typeface="Arial"/>
                        </a:rPr>
                        <a:t> II-receptor. Hierdoor remmen ze de werking van </a:t>
                      </a:r>
                      <a:r>
                        <a:rPr kumimoji="0" lang="nl-NL" sz="1200" b="0" i="0" u="none" strike="noStrike" cap="none" normalizeH="0" baseline="0" dirty="0" err="1">
                          <a:ln>
                            <a:noFill/>
                          </a:ln>
                          <a:solidFill>
                            <a:srgbClr val="000000"/>
                          </a:solidFill>
                          <a:effectLst/>
                          <a:latin typeface="Arial"/>
                          <a:ea typeface="MS PGothic" charset="0"/>
                          <a:cs typeface="Arial"/>
                        </a:rPr>
                        <a:t>angiotensine</a:t>
                      </a:r>
                      <a:r>
                        <a:rPr kumimoji="0" lang="nl-NL" sz="1200" b="0" i="0" u="none" strike="noStrike" cap="none" normalizeH="0" baseline="0" dirty="0">
                          <a:ln>
                            <a:noFill/>
                          </a:ln>
                          <a:solidFill>
                            <a:srgbClr val="000000"/>
                          </a:solidFill>
                          <a:effectLst/>
                          <a:latin typeface="Arial"/>
                          <a:ea typeface="MS PGothic" charset="0"/>
                          <a:cs typeface="Arial"/>
                        </a:rPr>
                        <a:t> II met als gevolg een remming van de </a:t>
                      </a:r>
                      <a:r>
                        <a:rPr kumimoji="0" lang="nl-NL" sz="1200" b="0" i="0" u="none" strike="noStrike" cap="none" normalizeH="0" baseline="0" dirty="0" err="1">
                          <a:ln>
                            <a:noFill/>
                          </a:ln>
                          <a:solidFill>
                            <a:srgbClr val="000000"/>
                          </a:solidFill>
                          <a:effectLst/>
                          <a:latin typeface="Arial"/>
                          <a:ea typeface="MS PGothic" charset="0"/>
                          <a:cs typeface="Arial"/>
                        </a:rPr>
                        <a:t>aldosteronsecretie</a:t>
                      </a:r>
                      <a:endParaRPr kumimoji="0" lang="nl-NL" sz="1200" b="0" i="0" u="none" strike="noStrike" cap="none" normalizeH="0" baseline="0" dirty="0">
                        <a:ln>
                          <a:noFill/>
                        </a:ln>
                        <a:solidFill>
                          <a:srgbClr val="000000"/>
                        </a:solidFill>
                        <a:effectLst/>
                        <a:latin typeface="Arial"/>
                        <a:ea typeface="MS PGothic" charset="0"/>
                        <a:cs typeface="Arial"/>
                      </a:endParaRPr>
                    </a:p>
                  </a:txBody>
                  <a:tcPr marL="110571" marR="110571" marT="58787" marB="58787" horzOverflow="overflow">
                    <a:lnL w="3175" cap="flat" cmpd="sng" algn="ctr">
                      <a:solidFill>
                        <a:srgbClr val="808080"/>
                      </a:solidFill>
                      <a:prstDash val="solid"/>
                      <a:round/>
                      <a:headEnd type="none" w="med" len="med"/>
                      <a:tailEnd type="none" w="med" len="med"/>
                    </a:lnL>
                    <a:lnR w="3175" cap="flat" cmpd="sng" algn="ctr">
                      <a:solidFill>
                        <a:srgbClr val="808080"/>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noFill/>
                  </a:tcPr>
                </a:tc>
                <a:tc>
                  <a:txBody>
                    <a:bodyPr/>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pPr>
                      <a:r>
                        <a:rPr kumimoji="0" lang="nl-NL" sz="1200" b="0" i="0" u="none" strike="noStrike" cap="none" normalizeH="0" baseline="0" dirty="0">
                          <a:ln>
                            <a:noFill/>
                          </a:ln>
                          <a:solidFill>
                            <a:srgbClr val="000000"/>
                          </a:solidFill>
                          <a:effectLst/>
                          <a:latin typeface="Arial"/>
                          <a:ea typeface="MS PGothic" charset="0"/>
                          <a:cs typeface="Arial"/>
                        </a:rPr>
                        <a:t>afname van de harthypertrofie en van de hyperplasie van vasculaire gladde spiercellen</a:t>
                      </a: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pPr>
                      <a:r>
                        <a:rPr kumimoji="0" lang="nl-NL" sz="1200" b="0" i="0" u="none" strike="noStrike" cap="none" normalizeH="0" baseline="0" dirty="0">
                          <a:ln>
                            <a:noFill/>
                          </a:ln>
                          <a:solidFill>
                            <a:srgbClr val="000000"/>
                          </a:solidFill>
                          <a:effectLst/>
                          <a:latin typeface="Arial"/>
                          <a:ea typeface="MS PGothic" charset="0"/>
                          <a:cs typeface="Arial"/>
                        </a:rPr>
                        <a:t>afname van de afterload</a:t>
                      </a:r>
                    </a:p>
                  </a:txBody>
                  <a:tcPr marL="110571" marR="110571" marT="58787" marB="58787" horzOverflow="overflow">
                    <a:lnL w="3175" cap="flat" cmpd="sng" algn="ctr">
                      <a:solidFill>
                        <a:srgbClr val="808080"/>
                      </a:solidFill>
                      <a:prstDash val="solid"/>
                      <a:round/>
                      <a:headEnd type="none" w="med" len="med"/>
                      <a:tailEnd type="none" w="med" len="med"/>
                    </a:lnL>
                    <a:lnR w="3175" cap="flat" cmpd="sng" algn="ctr">
                      <a:solidFill>
                        <a:srgbClr val="808080"/>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73757" name="Tekstvak 4"/>
          <p:cNvSpPr txBox="1">
            <a:spLocks noChangeArrowheads="1"/>
          </p:cNvSpPr>
          <p:nvPr/>
        </p:nvSpPr>
        <p:spPr bwMode="auto">
          <a:xfrm>
            <a:off x="3851920" y="1700808"/>
            <a:ext cx="41052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nl-NL" sz="1200" dirty="0">
                <a:solidFill>
                  <a:schemeClr val="tx1">
                    <a:lumMod val="10000"/>
                  </a:schemeClr>
                </a:solidFill>
                <a:cs typeface="Arial" charset="0"/>
              </a:rPr>
              <a:t>Voeg </a:t>
            </a:r>
            <a:r>
              <a:rPr lang="nl-NL" sz="1200" dirty="0" err="1">
                <a:solidFill>
                  <a:schemeClr val="tx1">
                    <a:lumMod val="10000"/>
                  </a:schemeClr>
                </a:solidFill>
                <a:cs typeface="Arial" charset="0"/>
              </a:rPr>
              <a:t>ACE-remmer</a:t>
            </a:r>
            <a:r>
              <a:rPr lang="nl-NL" sz="1200" dirty="0">
                <a:solidFill>
                  <a:schemeClr val="tx1">
                    <a:lumMod val="10000"/>
                  </a:schemeClr>
                </a:solidFill>
                <a:cs typeface="Arial" charset="0"/>
              </a:rPr>
              <a:t> en bètablokker toe. Vervang de </a:t>
            </a:r>
            <a:r>
              <a:rPr lang="nl-NL" sz="1200" dirty="0" err="1">
                <a:solidFill>
                  <a:schemeClr val="tx1">
                    <a:lumMod val="10000"/>
                  </a:schemeClr>
                </a:solidFill>
                <a:cs typeface="Arial" charset="0"/>
              </a:rPr>
              <a:t>ACE-remmer</a:t>
            </a:r>
            <a:r>
              <a:rPr lang="nl-NL" sz="1200" dirty="0">
                <a:solidFill>
                  <a:schemeClr val="tx1">
                    <a:lumMod val="10000"/>
                  </a:schemeClr>
                </a:solidFill>
                <a:cs typeface="Arial" charset="0"/>
              </a:rPr>
              <a:t> door AII-</a:t>
            </a:r>
            <a:r>
              <a:rPr lang="nl-NL" sz="1200" dirty="0" err="1">
                <a:solidFill>
                  <a:schemeClr val="tx1">
                    <a:lumMod val="10000"/>
                  </a:schemeClr>
                </a:solidFill>
                <a:cs typeface="Arial" charset="0"/>
              </a:rPr>
              <a:t>antgonist</a:t>
            </a:r>
            <a:r>
              <a:rPr lang="nl-NL" sz="1200" dirty="0">
                <a:solidFill>
                  <a:schemeClr val="tx1">
                    <a:lumMod val="10000"/>
                  </a:schemeClr>
                </a:solidFill>
                <a:cs typeface="Arial" charset="0"/>
              </a:rPr>
              <a:t> als de eerste niet verdragen wordt. </a:t>
            </a:r>
          </a:p>
        </p:txBody>
      </p:sp>
      <p:sp>
        <p:nvSpPr>
          <p:cNvPr id="73758" name="Tekstvak 5"/>
          <p:cNvSpPr txBox="1">
            <a:spLocks noChangeArrowheads="1"/>
          </p:cNvSpPr>
          <p:nvPr/>
        </p:nvSpPr>
        <p:spPr bwMode="auto">
          <a:xfrm>
            <a:off x="3617547" y="6143558"/>
            <a:ext cx="42941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nl-NL" sz="800" b="1" dirty="0">
                <a:solidFill>
                  <a:schemeClr val="tx1">
                    <a:lumMod val="10000"/>
                  </a:schemeClr>
                </a:solidFill>
              </a:rPr>
              <a:t>Bron:</a:t>
            </a:r>
            <a:r>
              <a:rPr lang="nl-NL" sz="800" dirty="0">
                <a:solidFill>
                  <a:schemeClr val="tx1">
                    <a:lumMod val="10000"/>
                  </a:schemeClr>
                </a:solidFill>
              </a:rPr>
              <a:t> www.farmacotherapeutischkompas.nl </a:t>
            </a:r>
            <a:endParaRPr lang="nl-NL" sz="800" dirty="0"/>
          </a:p>
        </p:txBody>
      </p:sp>
      <p:pic>
        <p:nvPicPr>
          <p:cNvPr id="3" name="Picture 2"/>
          <p:cNvPicPr>
            <a:picLocks noChangeAspect="1"/>
          </p:cNvPicPr>
          <p:nvPr/>
        </p:nvPicPr>
        <p:blipFill rotWithShape="1">
          <a:blip r:embed="rId3"/>
          <a:srcRect l="15848" r="11958" b="81197"/>
          <a:stretch/>
        </p:blipFill>
        <p:spPr>
          <a:xfrm>
            <a:off x="479196" y="1587500"/>
            <a:ext cx="2952328" cy="833388"/>
          </a:xfrm>
          <a:prstGeom prst="rect">
            <a:avLst/>
          </a:prstGeom>
          <a:ln w="6350" cmpd="sng">
            <a:solidFill>
              <a:schemeClr val="bg1">
                <a:lumMod val="75000"/>
              </a:schemeClr>
            </a:solidFill>
          </a:ln>
        </p:spPr>
      </p:pic>
    </p:spTree>
    <p:extLst>
      <p:ext uri="{BB962C8B-B14F-4D97-AF65-F5344CB8AC3E}">
        <p14:creationId xmlns:p14="http://schemas.microsoft.com/office/powerpoint/2010/main" val="38026549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el 1"/>
          <p:cNvSpPr>
            <a:spLocks noGrp="1"/>
          </p:cNvSpPr>
          <p:nvPr>
            <p:ph type="title"/>
          </p:nvPr>
        </p:nvSpPr>
        <p:spPr/>
        <p:txBody>
          <a:bodyPr/>
          <a:lstStyle/>
          <a:p>
            <a:r>
              <a:rPr dirty="0">
                <a:latin typeface="Arial" charset="0"/>
                <a:ea typeface="MS PGothic" charset="0"/>
              </a:rPr>
              <a:t>Aldosteronantagonisten (MRA)</a:t>
            </a:r>
          </a:p>
        </p:txBody>
      </p:sp>
      <p:graphicFrame>
        <p:nvGraphicFramePr>
          <p:cNvPr id="4" name="Tabel 3"/>
          <p:cNvGraphicFramePr>
            <a:graphicFrameLocks noGrp="1"/>
          </p:cNvGraphicFramePr>
          <p:nvPr>
            <p:extLst/>
          </p:nvPr>
        </p:nvGraphicFramePr>
        <p:xfrm>
          <a:off x="424814" y="3408363"/>
          <a:ext cx="8160385" cy="1412679"/>
        </p:xfrm>
        <a:graphic>
          <a:graphicData uri="http://schemas.openxmlformats.org/drawingml/2006/table">
            <a:tbl>
              <a:tblPr/>
              <a:tblGrid>
                <a:gridCol w="1287646">
                  <a:extLst>
                    <a:ext uri="{9D8B030D-6E8A-4147-A177-3AD203B41FA5}">
                      <a16:colId xmlns:a16="http://schemas.microsoft.com/office/drawing/2014/main" val="20000"/>
                    </a:ext>
                  </a:extLst>
                </a:gridCol>
                <a:gridCol w="4011668">
                  <a:extLst>
                    <a:ext uri="{9D8B030D-6E8A-4147-A177-3AD203B41FA5}">
                      <a16:colId xmlns:a16="http://schemas.microsoft.com/office/drawing/2014/main" val="20001"/>
                    </a:ext>
                  </a:extLst>
                </a:gridCol>
                <a:gridCol w="2861071">
                  <a:extLst>
                    <a:ext uri="{9D8B030D-6E8A-4147-A177-3AD203B41FA5}">
                      <a16:colId xmlns:a16="http://schemas.microsoft.com/office/drawing/2014/main" val="20002"/>
                    </a:ext>
                  </a:extLst>
                </a:gridCol>
              </a:tblGrid>
              <a:tr h="380677">
                <a:tc>
                  <a:txBody>
                    <a:bodyPr/>
                    <a:lstStyle>
                      <a:lvl1pPr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altLang="nl-NL" sz="1200" b="1" i="0" u="none" strike="noStrike" cap="none" normalizeH="0" baseline="0" noProof="1">
                          <a:ln>
                            <a:noFill/>
                          </a:ln>
                          <a:solidFill>
                            <a:srgbClr val="FFFFFF"/>
                          </a:solidFill>
                          <a:effectLst/>
                          <a:latin typeface="Arial" panose="020B0604020202020204" pitchFamily="34" charset="0"/>
                          <a:ea typeface="MS PGothic" panose="020B0600070205080204" pitchFamily="34" charset="-128"/>
                          <a:cs typeface="Arial" panose="020B0604020202020204" pitchFamily="34" charset="0"/>
                        </a:rPr>
                        <a:t>middelen</a:t>
                      </a:r>
                    </a:p>
                  </a:txBody>
                  <a:tcPr marL="110571" marR="110571" marT="58802" marB="588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solidFill>
                      <a:srgbClr val="C00000"/>
                    </a:solidFill>
                  </a:tcPr>
                </a:tc>
                <a:tc>
                  <a:txBody>
                    <a:bodyPr/>
                    <a:lstStyle>
                      <a:lvl1pPr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altLang="nl-NL" sz="1200" b="1" i="0" u="none" strike="noStrike" cap="none" normalizeH="0" baseline="0" noProof="1">
                          <a:ln>
                            <a:noFill/>
                          </a:ln>
                          <a:solidFill>
                            <a:srgbClr val="FFFFFF"/>
                          </a:solidFill>
                          <a:effectLst/>
                          <a:latin typeface="Arial" panose="020B0604020202020204" pitchFamily="34" charset="0"/>
                          <a:ea typeface="MS PGothic" panose="020B0600070205080204" pitchFamily="34" charset="-128"/>
                          <a:cs typeface="Arial" panose="020B0604020202020204" pitchFamily="34" charset="0"/>
                        </a:rPr>
                        <a:t>werkingsmechanisme</a:t>
                      </a:r>
                    </a:p>
                  </a:txBody>
                  <a:tcPr marL="110571" marR="110571" marT="58802" marB="588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solidFill>
                      <a:srgbClr val="C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altLang="nl-NL" sz="1200" b="1" i="0" u="none" strike="noStrike" cap="none" normalizeH="0" baseline="0" noProof="1">
                          <a:ln>
                            <a:noFill/>
                          </a:ln>
                          <a:solidFill>
                            <a:srgbClr val="FFFFFF"/>
                          </a:solidFill>
                          <a:effectLst/>
                          <a:latin typeface="Arial" panose="020B0604020202020204" pitchFamily="34" charset="0"/>
                          <a:ea typeface="MS PGothic" panose="020B0600070205080204" pitchFamily="34" charset="-128"/>
                          <a:cs typeface="Arial" panose="020B0604020202020204" pitchFamily="34" charset="0"/>
                        </a:rPr>
                        <a:t>effect</a:t>
                      </a:r>
                    </a:p>
                  </a:txBody>
                  <a:tcPr marL="110571" marR="110571" marT="58802" marB="588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solidFill>
                      <a:srgbClr val="C00000"/>
                    </a:solidFill>
                  </a:tcPr>
                </a:tc>
                <a:extLst>
                  <a:ext uri="{0D108BD9-81ED-4DB2-BD59-A6C34878D82A}">
                    <a16:rowId xmlns:a16="http://schemas.microsoft.com/office/drawing/2014/main" val="10000"/>
                  </a:ext>
                </a:extLst>
              </a:tr>
              <a:tr h="1032002">
                <a:tc>
                  <a:txBody>
                    <a:bodyPr/>
                    <a:lstStyle>
                      <a:lvl1pPr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altLang="nl-NL" sz="1200" b="1" i="0" u="none" strike="noStrike" cap="none" normalizeH="0" baseline="0" noProof="1">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Aldosteron-antagonisten</a:t>
                      </a:r>
                    </a:p>
                  </a:txBody>
                  <a:tcPr marL="110571" marR="110571" marT="58802" marB="58802" horzOverflow="overflow">
                    <a:lnL w="3175" cap="flat" cmpd="sng" algn="ctr">
                      <a:solidFill>
                        <a:srgbClr val="808080"/>
                      </a:solidFill>
                      <a:prstDash val="solid"/>
                      <a:round/>
                      <a:headEnd type="none" w="med" len="med"/>
                      <a:tailEnd type="none" w="med" len="med"/>
                    </a:lnL>
                    <a:lnR w="3175" cap="flat" cmpd="sng" algn="ctr">
                      <a:solidFill>
                        <a:srgbClr val="808080"/>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9pPr>
                    </a:lstStyle>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nl-NL" altLang="nl-NL" sz="1200" b="0" i="0" u="none" strike="noStrike" cap="none" normalizeH="0" baseline="0" noProof="1">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blokkeren de aldosteronreceptor; hierdoor vindt remming plaats van de uitwisseling van natriumionen in tubulusvloeistof tegen kalium- en waterstofionen uit de cellen van de corticale verzamelbuis</a:t>
                      </a:r>
                    </a:p>
                  </a:txBody>
                  <a:tcPr marL="110571" marR="110571" marT="58802" marB="58802" horzOverflow="overflow">
                    <a:lnL w="3175" cap="flat" cmpd="sng" algn="ctr">
                      <a:solidFill>
                        <a:srgbClr val="808080"/>
                      </a:solidFill>
                      <a:prstDash val="solid"/>
                      <a:round/>
                      <a:headEnd type="none" w="med" len="med"/>
                      <a:tailEnd type="none" w="med" len="med"/>
                    </a:lnL>
                    <a:lnR w="3175" cap="flat" cmpd="sng" algn="ctr">
                      <a:solidFill>
                        <a:srgbClr val="808080"/>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noFill/>
                  </a:tcPr>
                </a:tc>
                <a:tc>
                  <a:txBody>
                    <a:bodyPr/>
                    <a:lstStyle/>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nl-NL" altLang="nl-NL" sz="1200" b="0" i="0" u="none" strike="noStrike" cap="none" normalizeH="0" baseline="0" noProof="1">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daling van de bloeddruk</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nl-NL" altLang="nl-NL" sz="1200" b="0" i="0" u="none" strike="noStrike" cap="none" normalizeH="0" baseline="0" noProof="1">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kaliumsparend effect</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nl-NL" altLang="nl-NL" sz="1200" b="0" i="0" u="none" strike="noStrike" cap="none" normalizeH="0" baseline="0" noProof="1">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gering diuretisch effect met lichte vermindering van oedeem</a:t>
                      </a:r>
                    </a:p>
                  </a:txBody>
                  <a:tcPr marL="110571" marR="110571" marT="58802" marB="58802" horzOverflow="overflow">
                    <a:lnL w="3175" cap="flat" cmpd="sng" algn="ctr">
                      <a:solidFill>
                        <a:srgbClr val="808080"/>
                      </a:solidFill>
                      <a:prstDash val="solid"/>
                      <a:round/>
                      <a:headEnd type="none" w="med" len="med"/>
                      <a:tailEnd type="none" w="med" len="med"/>
                    </a:lnL>
                    <a:lnR w="3175" cap="flat" cmpd="sng" algn="ctr">
                      <a:solidFill>
                        <a:srgbClr val="808080"/>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75797" name="Tekstvak 2"/>
          <p:cNvSpPr txBox="1">
            <a:spLocks noChangeArrowheads="1"/>
          </p:cNvSpPr>
          <p:nvPr/>
        </p:nvSpPr>
        <p:spPr bwMode="auto">
          <a:xfrm>
            <a:off x="3927009" y="2167493"/>
            <a:ext cx="36734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nl-NL" sz="1200" dirty="0">
                <a:solidFill>
                  <a:schemeClr val="tx1">
                    <a:lumMod val="10000"/>
                  </a:schemeClr>
                </a:solidFill>
                <a:cs typeface="Arial" charset="0"/>
              </a:rPr>
              <a:t>Voeg bij onvoldoende effect een </a:t>
            </a:r>
            <a:r>
              <a:rPr lang="nl-NL" sz="1200" dirty="0" err="1">
                <a:solidFill>
                  <a:schemeClr val="tx1">
                    <a:lumMod val="10000"/>
                  </a:schemeClr>
                </a:solidFill>
                <a:cs typeface="Arial" charset="0"/>
              </a:rPr>
              <a:t>aldosteronantagonist</a:t>
            </a:r>
            <a:r>
              <a:rPr lang="nl-NL" sz="1200" dirty="0">
                <a:solidFill>
                  <a:schemeClr val="tx1">
                    <a:lumMod val="10000"/>
                  </a:schemeClr>
                </a:solidFill>
                <a:cs typeface="Arial" charset="0"/>
              </a:rPr>
              <a:t> toe.</a:t>
            </a:r>
          </a:p>
        </p:txBody>
      </p:sp>
      <p:sp>
        <p:nvSpPr>
          <p:cNvPr id="75798" name="Tekstvak 5"/>
          <p:cNvSpPr txBox="1">
            <a:spLocks noChangeArrowheads="1"/>
          </p:cNvSpPr>
          <p:nvPr/>
        </p:nvSpPr>
        <p:spPr bwMode="auto">
          <a:xfrm>
            <a:off x="412115" y="5081588"/>
            <a:ext cx="42941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nl-NL" sz="800" b="1" dirty="0">
                <a:solidFill>
                  <a:schemeClr val="tx1">
                    <a:lumMod val="10000"/>
                  </a:schemeClr>
                </a:solidFill>
              </a:rPr>
              <a:t>Bron</a:t>
            </a:r>
            <a:r>
              <a:rPr lang="nl-NL" sz="800" dirty="0">
                <a:solidFill>
                  <a:schemeClr val="tx1">
                    <a:lumMod val="10000"/>
                  </a:schemeClr>
                </a:solidFill>
              </a:rPr>
              <a:t>: www.farmacotherapeutischkompas.nl</a:t>
            </a:r>
          </a:p>
        </p:txBody>
      </p:sp>
      <p:pic>
        <p:nvPicPr>
          <p:cNvPr id="3" name="Picture 2"/>
          <p:cNvPicPr>
            <a:picLocks noChangeAspect="1"/>
          </p:cNvPicPr>
          <p:nvPr/>
        </p:nvPicPr>
        <p:blipFill rotWithShape="1">
          <a:blip r:embed="rId3"/>
          <a:srcRect l="24237" t="16026" r="13992" b="66103"/>
          <a:stretch/>
        </p:blipFill>
        <p:spPr>
          <a:xfrm>
            <a:off x="582940" y="1986228"/>
            <a:ext cx="2526072" cy="792088"/>
          </a:xfrm>
          <a:prstGeom prst="rect">
            <a:avLst/>
          </a:prstGeom>
          <a:ln w="6350" cmpd="sng">
            <a:solidFill>
              <a:schemeClr val="bg1">
                <a:lumMod val="75000"/>
              </a:schemeClr>
            </a:solidFill>
          </a:ln>
        </p:spPr>
      </p:pic>
    </p:spTree>
    <p:extLst>
      <p:ext uri="{BB962C8B-B14F-4D97-AF65-F5344CB8AC3E}">
        <p14:creationId xmlns:p14="http://schemas.microsoft.com/office/powerpoint/2010/main" val="16630843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el 1"/>
          <p:cNvSpPr>
            <a:spLocks noGrp="1"/>
          </p:cNvSpPr>
          <p:nvPr>
            <p:ph type="title"/>
          </p:nvPr>
        </p:nvSpPr>
        <p:spPr/>
        <p:txBody>
          <a:bodyPr/>
          <a:lstStyle/>
          <a:p>
            <a:r>
              <a:rPr>
                <a:latin typeface="Arial" charset="0"/>
                <a:ea typeface="MS PGothic" charset="0"/>
              </a:rPr>
              <a:t>ARNI</a:t>
            </a:r>
          </a:p>
        </p:txBody>
      </p:sp>
      <p:graphicFrame>
        <p:nvGraphicFramePr>
          <p:cNvPr id="4" name="Tabel 3"/>
          <p:cNvGraphicFramePr>
            <a:graphicFrameLocks noGrp="1"/>
          </p:cNvGraphicFramePr>
          <p:nvPr>
            <p:extLst>
              <p:ext uri="{D42A27DB-BD31-4B8C-83A1-F6EECF244321}">
                <p14:modId xmlns:p14="http://schemas.microsoft.com/office/powerpoint/2010/main" val="265657729"/>
              </p:ext>
            </p:extLst>
          </p:nvPr>
        </p:nvGraphicFramePr>
        <p:xfrm>
          <a:off x="418194" y="3232378"/>
          <a:ext cx="7951788" cy="2534123"/>
        </p:xfrm>
        <a:graphic>
          <a:graphicData uri="http://schemas.openxmlformats.org/drawingml/2006/table">
            <a:tbl>
              <a:tblPr/>
              <a:tblGrid>
                <a:gridCol w="1213525">
                  <a:extLst>
                    <a:ext uri="{9D8B030D-6E8A-4147-A177-3AD203B41FA5}">
                      <a16:colId xmlns:a16="http://schemas.microsoft.com/office/drawing/2014/main" val="20000"/>
                    </a:ext>
                  </a:extLst>
                </a:gridCol>
                <a:gridCol w="3872825">
                  <a:extLst>
                    <a:ext uri="{9D8B030D-6E8A-4147-A177-3AD203B41FA5}">
                      <a16:colId xmlns:a16="http://schemas.microsoft.com/office/drawing/2014/main" val="20001"/>
                    </a:ext>
                  </a:extLst>
                </a:gridCol>
                <a:gridCol w="2865438">
                  <a:extLst>
                    <a:ext uri="{9D8B030D-6E8A-4147-A177-3AD203B41FA5}">
                      <a16:colId xmlns:a16="http://schemas.microsoft.com/office/drawing/2014/main" val="20002"/>
                    </a:ext>
                  </a:extLst>
                </a:gridCol>
              </a:tblGrid>
              <a:tr h="33172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sz="1200" b="1" i="0" u="none" strike="noStrike" cap="none" normalizeH="0" baseline="0" noProof="1">
                          <a:ln>
                            <a:noFill/>
                          </a:ln>
                          <a:solidFill>
                            <a:srgbClr val="FFFFFF"/>
                          </a:solidFill>
                          <a:effectLst/>
                          <a:latin typeface="Arial"/>
                          <a:ea typeface="MS PGothic" charset="0"/>
                          <a:cs typeface="Arial"/>
                        </a:rPr>
                        <a:t>middel</a:t>
                      </a:r>
                    </a:p>
                  </a:txBody>
                  <a:tcPr marL="110571" marR="110571" marT="58782" marB="587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solidFill>
                      <a:srgbClr val="C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sz="1200" b="1" i="0" u="none" strike="noStrike" cap="none" normalizeH="0" baseline="0" noProof="1">
                          <a:ln>
                            <a:noFill/>
                          </a:ln>
                          <a:solidFill>
                            <a:srgbClr val="FFFFFF"/>
                          </a:solidFill>
                          <a:effectLst/>
                          <a:latin typeface="Arial"/>
                          <a:ea typeface="MS PGothic" charset="0"/>
                          <a:cs typeface="Arial"/>
                        </a:rPr>
                        <a:t>werkingsmechanisme</a:t>
                      </a:r>
                    </a:p>
                  </a:txBody>
                  <a:tcPr marL="110571" marR="110571" marT="58782" marB="587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solidFill>
                      <a:srgbClr val="C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sz="1200" b="1" i="0" u="none" strike="noStrike" cap="none" normalizeH="0" baseline="0" noProof="1">
                          <a:ln>
                            <a:noFill/>
                          </a:ln>
                          <a:solidFill>
                            <a:srgbClr val="FFFFFF"/>
                          </a:solidFill>
                          <a:effectLst/>
                          <a:latin typeface="Arial"/>
                          <a:ea typeface="MS PGothic" charset="0"/>
                          <a:cs typeface="Arial"/>
                        </a:rPr>
                        <a:t>effect</a:t>
                      </a:r>
                    </a:p>
                  </a:txBody>
                  <a:tcPr marL="110571" marR="110571" marT="58782" marB="587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solidFill>
                      <a:srgbClr val="C00000"/>
                    </a:solidFill>
                  </a:tcPr>
                </a:tc>
                <a:extLst>
                  <a:ext uri="{0D108BD9-81ED-4DB2-BD59-A6C34878D82A}">
                    <a16:rowId xmlns:a16="http://schemas.microsoft.com/office/drawing/2014/main" val="10000"/>
                  </a:ext>
                </a:extLst>
              </a:tr>
              <a:tr h="201936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sz="1200" b="1" i="0" u="none" strike="noStrike" cap="none" normalizeH="0" baseline="0" noProof="1">
                          <a:ln>
                            <a:noFill/>
                          </a:ln>
                          <a:solidFill>
                            <a:srgbClr val="000000"/>
                          </a:solidFill>
                          <a:effectLst/>
                          <a:latin typeface="Arial"/>
                          <a:ea typeface="MS PGothic" charset="0"/>
                          <a:cs typeface="Arial"/>
                        </a:rPr>
                        <a:t>angiotensin receptor neprilysin inhibitor (ARNI)</a:t>
                      </a:r>
                    </a:p>
                  </a:txBody>
                  <a:tcPr marL="110571" marR="110571" marT="58782" marB="58782" horzOverflow="overflow">
                    <a:lnL w="3175" cap="flat" cmpd="sng" algn="ctr">
                      <a:solidFill>
                        <a:srgbClr val="808080"/>
                      </a:solidFill>
                      <a:prstDash val="solid"/>
                      <a:round/>
                      <a:headEnd type="none" w="med" len="med"/>
                      <a:tailEnd type="none" w="med" len="med"/>
                    </a:lnL>
                    <a:lnR w="3175" cap="flat" cmpd="sng" algn="ctr">
                      <a:solidFill>
                        <a:srgbClr val="808080"/>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solidFill>
                      <a:srgbClr val="F2F2F2"/>
                    </a:solidFill>
                  </a:tcPr>
                </a:tc>
                <a:tc>
                  <a:txBody>
                    <a:bodyPr/>
                    <a:lstStyle/>
                    <a:p>
                      <a:pPr marL="171450" marR="0" lvl="0" indent="-171450" algn="l" defTabSz="457200" rtl="0" eaLnBrk="0" fontAlgn="base" latinLnBrk="0" hangingPunct="0">
                        <a:lnSpc>
                          <a:spcPct val="100000"/>
                        </a:lnSpc>
                        <a:spcBef>
                          <a:spcPct val="20000"/>
                        </a:spcBef>
                        <a:spcAft>
                          <a:spcPct val="0"/>
                        </a:spcAft>
                        <a:buClrTx/>
                        <a:buSzTx/>
                        <a:buFont typeface="Arial"/>
                        <a:buChar char="•"/>
                        <a:tabLst/>
                      </a:pPr>
                      <a:r>
                        <a:rPr kumimoji="0" lang="nl-NL" sz="1200" b="0" i="0" u="none" strike="noStrike" cap="none" normalizeH="0" baseline="0" noProof="1">
                          <a:ln>
                            <a:noFill/>
                          </a:ln>
                          <a:solidFill>
                            <a:srgbClr val="000000"/>
                          </a:solidFill>
                          <a:effectLst/>
                          <a:latin typeface="Arial"/>
                          <a:ea typeface="MS PGothic" charset="0"/>
                          <a:cs typeface="Arial"/>
                        </a:rPr>
                        <a:t>ARNI’s zijn een combinatie van een AII-antagonist en een neprilysine-remmer</a:t>
                      </a:r>
                    </a:p>
                    <a:p>
                      <a:pPr marL="171450" marR="0" lvl="0" indent="-171450" algn="l" defTabSz="457200" rtl="0" eaLnBrk="0" fontAlgn="base" latinLnBrk="0" hangingPunct="0">
                        <a:lnSpc>
                          <a:spcPct val="100000"/>
                        </a:lnSpc>
                        <a:spcBef>
                          <a:spcPct val="20000"/>
                        </a:spcBef>
                        <a:spcAft>
                          <a:spcPct val="0"/>
                        </a:spcAft>
                        <a:buClrTx/>
                        <a:buSzTx/>
                        <a:buFont typeface="Arial"/>
                        <a:buChar char="•"/>
                        <a:tabLst/>
                      </a:pPr>
                      <a:r>
                        <a:rPr kumimoji="0" lang="nl-NL" sz="1200" b="0" i="0" u="none" strike="noStrike" cap="none" normalizeH="0" baseline="0" noProof="1">
                          <a:ln>
                            <a:noFill/>
                          </a:ln>
                          <a:solidFill>
                            <a:srgbClr val="000000"/>
                          </a:solidFill>
                          <a:effectLst/>
                          <a:latin typeface="Arial"/>
                          <a:ea typeface="MS PGothic" charset="0"/>
                          <a:cs typeface="Arial"/>
                        </a:rPr>
                        <a:t>AII-antagonisten blokkeren selectief de angiotensine II-receptor </a:t>
                      </a:r>
                    </a:p>
                    <a:p>
                      <a:pPr marL="171450" marR="0" lvl="0" indent="-171450" algn="l" defTabSz="457200" rtl="0" eaLnBrk="0" fontAlgn="base" latinLnBrk="0" hangingPunct="0">
                        <a:lnSpc>
                          <a:spcPct val="100000"/>
                        </a:lnSpc>
                        <a:spcBef>
                          <a:spcPct val="20000"/>
                        </a:spcBef>
                        <a:spcAft>
                          <a:spcPct val="0"/>
                        </a:spcAft>
                        <a:buClrTx/>
                        <a:buSzTx/>
                        <a:buFont typeface="Arial"/>
                        <a:buChar char="•"/>
                        <a:tabLst/>
                      </a:pPr>
                      <a:r>
                        <a:rPr kumimoji="0" lang="nl-NL" sz="1200" b="0" i="0" u="none" strike="noStrike" cap="none" normalizeH="0" baseline="0" noProof="1">
                          <a:ln>
                            <a:noFill/>
                          </a:ln>
                          <a:solidFill>
                            <a:srgbClr val="000000"/>
                          </a:solidFill>
                          <a:effectLst/>
                          <a:latin typeface="Arial"/>
                          <a:ea typeface="MS PGothic" charset="0"/>
                          <a:cs typeface="Arial"/>
                        </a:rPr>
                        <a:t>door neprilysineremming worden verschillende natriuretische peptiden versterkt, die normaal door NEP worden afgebroken. Natriuretische peptiden activeren membraangebonden, aan guanylylcyclase gekoppelde, receptoren. Hierdoor stijgt de concentratie cyclisch guanosinemonofosfaat (cGMP)</a:t>
                      </a:r>
                    </a:p>
                  </a:txBody>
                  <a:tcPr marL="110571" marR="110571" marT="58782" marB="58782" horzOverflow="overflow">
                    <a:lnL w="3175" cap="flat" cmpd="sng" algn="ctr">
                      <a:solidFill>
                        <a:srgbClr val="808080"/>
                      </a:solidFill>
                      <a:prstDash val="solid"/>
                      <a:round/>
                      <a:headEnd type="none" w="med" len="med"/>
                      <a:tailEnd type="none" w="med" len="med"/>
                    </a:lnL>
                    <a:lnR w="3175" cap="flat" cmpd="sng" algn="ctr">
                      <a:solidFill>
                        <a:srgbClr val="808080"/>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noFill/>
                  </a:tcPr>
                </a:tc>
                <a:tc>
                  <a:txBody>
                    <a:bodyPr/>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pPr>
                      <a:r>
                        <a:rPr kumimoji="0" lang="nl-NL" sz="1200" b="0" i="0" u="none" strike="noStrike" cap="none" normalizeH="0" baseline="0" noProof="1">
                          <a:ln>
                            <a:noFill/>
                          </a:ln>
                          <a:solidFill>
                            <a:srgbClr val="000000"/>
                          </a:solidFill>
                          <a:effectLst/>
                          <a:latin typeface="Arial"/>
                          <a:ea typeface="MS PGothic" charset="0"/>
                          <a:cs typeface="Arial"/>
                        </a:rPr>
                        <a:t>cGMP zorgt voor vaatverwijding, natriurese en diurese, stijging van de glomerulaire filtratiesnelheid en renale doorbloeding, remming van de renine- en aldosteronafgifte, verlaging van de sympathische activiteit en voor antihypertrofe en antifibrotische effecten</a:t>
                      </a: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pPr>
                      <a:r>
                        <a:rPr kumimoji="0" lang="nl-NL" sz="1200" b="0" i="0" u="none" strike="noStrike" cap="none" normalizeH="0" baseline="0" noProof="1">
                          <a:ln>
                            <a:noFill/>
                          </a:ln>
                          <a:solidFill>
                            <a:srgbClr val="000000"/>
                          </a:solidFill>
                          <a:effectLst/>
                          <a:latin typeface="Arial"/>
                          <a:ea typeface="MS PGothic" charset="0"/>
                          <a:cs typeface="Arial"/>
                        </a:rPr>
                        <a:t>valsartan zorgt voor vasodilatatie en een verminderde aldosteronsecretie</a:t>
                      </a:r>
                    </a:p>
                  </a:txBody>
                  <a:tcPr marL="110571" marR="110571" marT="58782" marB="58782" horzOverflow="overflow">
                    <a:lnL w="3175" cap="flat" cmpd="sng" algn="ctr">
                      <a:solidFill>
                        <a:srgbClr val="808080"/>
                      </a:solidFill>
                      <a:prstDash val="solid"/>
                      <a:round/>
                      <a:headEnd type="none" w="med" len="med"/>
                      <a:tailEnd type="none" w="med" len="med"/>
                    </a:lnL>
                    <a:lnR w="3175" cap="flat" cmpd="sng" algn="ctr">
                      <a:solidFill>
                        <a:srgbClr val="808080"/>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77845" name="Tekstvak 4"/>
          <p:cNvSpPr txBox="1">
            <a:spLocks noChangeArrowheads="1"/>
          </p:cNvSpPr>
          <p:nvPr/>
        </p:nvSpPr>
        <p:spPr bwMode="auto">
          <a:xfrm>
            <a:off x="4036492" y="6268533"/>
            <a:ext cx="42941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nl-NL" sz="800" b="1" dirty="0">
                <a:solidFill>
                  <a:schemeClr val="tx1">
                    <a:lumMod val="10000"/>
                  </a:schemeClr>
                </a:solidFill>
              </a:rPr>
              <a:t>Bron: </a:t>
            </a:r>
            <a:r>
              <a:rPr lang="nl-NL" sz="800" dirty="0">
                <a:solidFill>
                  <a:schemeClr val="tx1">
                    <a:lumMod val="10000"/>
                  </a:schemeClr>
                </a:solidFill>
              </a:rPr>
              <a:t>www.farmacotherapeutischkompas.nl</a:t>
            </a:r>
          </a:p>
        </p:txBody>
      </p:sp>
      <p:pic>
        <p:nvPicPr>
          <p:cNvPr id="3" name="Picture 2"/>
          <p:cNvPicPr>
            <a:picLocks noChangeAspect="1"/>
          </p:cNvPicPr>
          <p:nvPr/>
        </p:nvPicPr>
        <p:blipFill rotWithShape="1">
          <a:blip r:embed="rId3"/>
          <a:srcRect l="11295" t="34117" r="11956" b="36640"/>
          <a:stretch/>
        </p:blipFill>
        <p:spPr>
          <a:xfrm>
            <a:off x="2467216" y="1479174"/>
            <a:ext cx="3138553" cy="1296144"/>
          </a:xfrm>
          <a:prstGeom prst="rect">
            <a:avLst/>
          </a:prstGeom>
          <a:ln w="6350" cmpd="sng">
            <a:solidFill>
              <a:schemeClr val="bg1">
                <a:lumMod val="75000"/>
              </a:schemeClr>
            </a:solidFill>
          </a:ln>
        </p:spPr>
      </p:pic>
    </p:spTree>
    <p:extLst>
      <p:ext uri="{BB962C8B-B14F-4D97-AF65-F5344CB8AC3E}">
        <p14:creationId xmlns:p14="http://schemas.microsoft.com/office/powerpoint/2010/main" val="36803239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el 1"/>
          <p:cNvSpPr>
            <a:spLocks noGrp="1"/>
          </p:cNvSpPr>
          <p:nvPr>
            <p:ph type="title"/>
          </p:nvPr>
        </p:nvSpPr>
        <p:spPr/>
        <p:txBody>
          <a:bodyPr/>
          <a:lstStyle/>
          <a:p>
            <a:r>
              <a:rPr>
                <a:latin typeface="Arial" charset="0"/>
                <a:ea typeface="MS PGothic" charset="0"/>
              </a:rPr>
              <a:t>Ivabradine</a:t>
            </a:r>
          </a:p>
        </p:txBody>
      </p:sp>
      <p:graphicFrame>
        <p:nvGraphicFramePr>
          <p:cNvPr id="4" name="Tabel 3"/>
          <p:cNvGraphicFramePr>
            <a:graphicFrameLocks noGrp="1"/>
          </p:cNvGraphicFramePr>
          <p:nvPr>
            <p:extLst/>
          </p:nvPr>
        </p:nvGraphicFramePr>
        <p:xfrm>
          <a:off x="477704" y="3726555"/>
          <a:ext cx="7920881" cy="1070597"/>
        </p:xfrm>
        <a:graphic>
          <a:graphicData uri="http://schemas.openxmlformats.org/drawingml/2006/table">
            <a:tbl>
              <a:tblPr/>
              <a:tblGrid>
                <a:gridCol w="1368153">
                  <a:extLst>
                    <a:ext uri="{9D8B030D-6E8A-4147-A177-3AD203B41FA5}">
                      <a16:colId xmlns:a16="http://schemas.microsoft.com/office/drawing/2014/main" val="20000"/>
                    </a:ext>
                  </a:extLst>
                </a:gridCol>
                <a:gridCol w="4248472">
                  <a:extLst>
                    <a:ext uri="{9D8B030D-6E8A-4147-A177-3AD203B41FA5}">
                      <a16:colId xmlns:a16="http://schemas.microsoft.com/office/drawing/2014/main" val="20001"/>
                    </a:ext>
                  </a:extLst>
                </a:gridCol>
                <a:gridCol w="2304256">
                  <a:extLst>
                    <a:ext uri="{9D8B030D-6E8A-4147-A177-3AD203B41FA5}">
                      <a16:colId xmlns:a16="http://schemas.microsoft.com/office/drawing/2014/main" val="20002"/>
                    </a:ext>
                  </a:extLst>
                </a:gridCol>
              </a:tblGrid>
              <a:tr h="316654">
                <a:tc>
                  <a:txBody>
                    <a:bodyPr/>
                    <a:lstStyle>
                      <a:lvl1pPr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altLang="nl-NL" sz="1200" b="1" i="0" u="none" strike="noStrike" cap="none" normalizeH="0" baseline="0" noProof="1">
                          <a:ln>
                            <a:noFill/>
                          </a:ln>
                          <a:solidFill>
                            <a:srgbClr val="FFFFFF"/>
                          </a:solidFill>
                          <a:effectLst/>
                          <a:latin typeface="Arial"/>
                          <a:ea typeface="MS PGothic" panose="020B0600070205080204" pitchFamily="34" charset="-128"/>
                          <a:cs typeface="Arial"/>
                        </a:rPr>
                        <a:t>middel</a:t>
                      </a:r>
                    </a:p>
                  </a:txBody>
                  <a:tcPr marL="110571" marR="110571" marT="58797" marB="5879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solidFill>
                      <a:srgbClr val="C00000"/>
                    </a:solidFill>
                  </a:tcPr>
                </a:tc>
                <a:tc>
                  <a:txBody>
                    <a:bodyPr/>
                    <a:lstStyle>
                      <a:lvl1pPr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altLang="nl-NL" sz="1200" b="1" i="0" u="none" strike="noStrike" cap="none" normalizeH="0" baseline="0" noProof="1">
                          <a:ln>
                            <a:noFill/>
                          </a:ln>
                          <a:solidFill>
                            <a:srgbClr val="FFFFFF"/>
                          </a:solidFill>
                          <a:effectLst/>
                          <a:latin typeface="Arial"/>
                          <a:ea typeface="MS PGothic" panose="020B0600070205080204" pitchFamily="34" charset="-128"/>
                          <a:cs typeface="Arial"/>
                        </a:rPr>
                        <a:t>werkingsmechanisme</a:t>
                      </a:r>
                    </a:p>
                  </a:txBody>
                  <a:tcPr marL="110571" marR="110571" marT="58797" marB="5879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solidFill>
                      <a:srgbClr val="C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altLang="nl-NL" sz="1200" b="1" i="0" u="none" strike="noStrike" cap="none" normalizeH="0" baseline="0" noProof="1">
                          <a:ln>
                            <a:noFill/>
                          </a:ln>
                          <a:solidFill>
                            <a:srgbClr val="FFFFFF"/>
                          </a:solidFill>
                          <a:effectLst/>
                          <a:latin typeface="Arial"/>
                          <a:ea typeface="MS PGothic" panose="020B0600070205080204" pitchFamily="34" charset="-128"/>
                          <a:cs typeface="Arial"/>
                        </a:rPr>
                        <a:t>effect</a:t>
                      </a:r>
                    </a:p>
                  </a:txBody>
                  <a:tcPr marL="110571" marR="110571" marT="58797" marB="5879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solidFill>
                      <a:srgbClr val="C00000"/>
                    </a:solidFill>
                  </a:tcPr>
                </a:tc>
                <a:extLst>
                  <a:ext uri="{0D108BD9-81ED-4DB2-BD59-A6C34878D82A}">
                    <a16:rowId xmlns:a16="http://schemas.microsoft.com/office/drawing/2014/main" val="10000"/>
                  </a:ext>
                </a:extLst>
              </a:tr>
              <a:tr h="75394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altLang="nl-NL" sz="1200" b="1" i="0" u="none" strike="noStrike" cap="none" normalizeH="0" baseline="0" noProof="1">
                          <a:ln>
                            <a:noFill/>
                          </a:ln>
                          <a:solidFill>
                            <a:srgbClr val="000000"/>
                          </a:solidFill>
                          <a:effectLst/>
                          <a:latin typeface="Arial"/>
                          <a:ea typeface="MS PGothic" panose="020B0600070205080204" pitchFamily="34" charset="-128"/>
                          <a:cs typeface="Arial"/>
                        </a:rPr>
                        <a:t>Ivabradine</a:t>
                      </a:r>
                    </a:p>
                  </a:txBody>
                  <a:tcPr marL="110571" marR="110571" marT="58797" marB="58797" horzOverflow="overflow">
                    <a:lnL w="3175" cap="flat" cmpd="sng" algn="ctr">
                      <a:solidFill>
                        <a:srgbClr val="808080"/>
                      </a:solidFill>
                      <a:prstDash val="solid"/>
                      <a:round/>
                      <a:headEnd type="none" w="med" len="med"/>
                      <a:tailEnd type="none" w="med" len="med"/>
                    </a:lnL>
                    <a:lnR w="3175" cap="flat" cmpd="sng" algn="ctr">
                      <a:solidFill>
                        <a:srgbClr val="808080"/>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solidFill>
                      <a:srgbClr val="F2F2F2"/>
                    </a:solidFill>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0" i="0" dirty="0">
                          <a:solidFill>
                            <a:srgbClr val="000000"/>
                          </a:solidFill>
                          <a:effectLst/>
                          <a:latin typeface="Arial"/>
                          <a:cs typeface="Arial"/>
                        </a:rPr>
                        <a:t>specifieke remming van de cardiale pacemaker </a:t>
                      </a:r>
                      <a:r>
                        <a:rPr lang="nl-NL" sz="1200" b="0" i="0" dirty="0" err="1">
                          <a:solidFill>
                            <a:srgbClr val="000000"/>
                          </a:solidFill>
                          <a:effectLst/>
                          <a:latin typeface="Arial"/>
                          <a:cs typeface="Arial"/>
                        </a:rPr>
                        <a:t>If</a:t>
                      </a:r>
                      <a:r>
                        <a:rPr lang="nl-NL" sz="1200" b="0" i="0" dirty="0">
                          <a:solidFill>
                            <a:srgbClr val="000000"/>
                          </a:solidFill>
                          <a:effectLst/>
                          <a:latin typeface="Arial"/>
                          <a:cs typeface="Arial"/>
                        </a:rPr>
                        <a:t>-stroom. Hierdoor remt het de spontane diastolische depolarisatie in de sinusknoop.</a:t>
                      </a:r>
                    </a:p>
                  </a:txBody>
                  <a:tcPr marL="110571" marR="110571" marT="58797" marB="58797" horzOverflow="overflow">
                    <a:lnL w="3175" cap="flat" cmpd="sng" algn="ctr">
                      <a:solidFill>
                        <a:srgbClr val="808080"/>
                      </a:solidFill>
                      <a:prstDash val="solid"/>
                      <a:round/>
                      <a:headEnd type="none" w="med" len="med"/>
                      <a:tailEnd type="none" w="med" len="med"/>
                    </a:lnL>
                    <a:lnR w="3175" cap="flat" cmpd="sng" algn="ctr">
                      <a:solidFill>
                        <a:srgbClr val="808080"/>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noFill/>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0" i="0" dirty="0">
                          <a:solidFill>
                            <a:srgbClr val="000000"/>
                          </a:solidFill>
                          <a:effectLst/>
                          <a:latin typeface="Arial"/>
                          <a:cs typeface="Arial"/>
                        </a:rPr>
                        <a:t>verlaging van de hartfrequentie</a:t>
                      </a:r>
                    </a:p>
                  </a:txBody>
                  <a:tcPr marL="110571" marR="110571" marT="58797" marB="58797" horzOverflow="overflow">
                    <a:lnL w="3175" cap="flat" cmpd="sng" algn="ctr">
                      <a:solidFill>
                        <a:srgbClr val="808080"/>
                      </a:solidFill>
                      <a:prstDash val="solid"/>
                      <a:round/>
                      <a:headEnd type="none" w="med" len="med"/>
                      <a:tailEnd type="none" w="med" len="med"/>
                    </a:lnL>
                    <a:lnR w="3175" cap="flat" cmpd="sng" algn="ctr">
                      <a:solidFill>
                        <a:srgbClr val="808080"/>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79893" name="Tekstvak 4"/>
          <p:cNvSpPr txBox="1">
            <a:spLocks noChangeArrowheads="1"/>
          </p:cNvSpPr>
          <p:nvPr/>
        </p:nvSpPr>
        <p:spPr bwMode="auto">
          <a:xfrm>
            <a:off x="442595" y="5078700"/>
            <a:ext cx="42941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nl-NL" sz="800" b="1" dirty="0">
                <a:solidFill>
                  <a:schemeClr val="tx1">
                    <a:lumMod val="10000"/>
                  </a:schemeClr>
                </a:solidFill>
              </a:rPr>
              <a:t>Bron: </a:t>
            </a:r>
            <a:r>
              <a:rPr lang="nl-NL" sz="800" dirty="0">
                <a:solidFill>
                  <a:schemeClr val="tx1">
                    <a:lumMod val="10000"/>
                  </a:schemeClr>
                </a:solidFill>
              </a:rPr>
              <a:t>www.farmacotherapeutischkompas.nl</a:t>
            </a:r>
          </a:p>
        </p:txBody>
      </p:sp>
      <p:pic>
        <p:nvPicPr>
          <p:cNvPr id="2" name="Picture 1"/>
          <p:cNvPicPr>
            <a:picLocks noChangeAspect="1"/>
          </p:cNvPicPr>
          <p:nvPr/>
        </p:nvPicPr>
        <p:blipFill rotWithShape="1">
          <a:blip r:embed="rId3"/>
          <a:srcRect l="36025" t="38682" b="36367"/>
          <a:stretch/>
        </p:blipFill>
        <p:spPr>
          <a:xfrm>
            <a:off x="569714" y="2289870"/>
            <a:ext cx="2616200" cy="1105892"/>
          </a:xfrm>
          <a:prstGeom prst="rect">
            <a:avLst/>
          </a:prstGeom>
          <a:ln w="6350" cmpd="sng">
            <a:solidFill>
              <a:schemeClr val="bg1">
                <a:lumMod val="75000"/>
              </a:schemeClr>
            </a:solidFill>
          </a:ln>
        </p:spPr>
      </p:pic>
    </p:spTree>
    <p:extLst>
      <p:ext uri="{BB962C8B-B14F-4D97-AF65-F5344CB8AC3E}">
        <p14:creationId xmlns:p14="http://schemas.microsoft.com/office/powerpoint/2010/main" val="2111664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el 1"/>
          <p:cNvSpPr>
            <a:spLocks noGrp="1"/>
          </p:cNvSpPr>
          <p:nvPr>
            <p:ph type="title"/>
          </p:nvPr>
        </p:nvSpPr>
        <p:spPr/>
        <p:txBody>
          <a:bodyPr/>
          <a:lstStyle/>
          <a:p>
            <a:r>
              <a:rPr dirty="0" err="1">
                <a:latin typeface="Arial" charset="0"/>
                <a:ea typeface="MS PGothic" charset="0"/>
              </a:rPr>
              <a:t>Digoxine</a:t>
            </a:r>
            <a:endParaRPr dirty="0">
              <a:latin typeface="Arial" charset="0"/>
              <a:ea typeface="MS PGothic" charset="0"/>
            </a:endParaRPr>
          </a:p>
        </p:txBody>
      </p:sp>
      <p:graphicFrame>
        <p:nvGraphicFramePr>
          <p:cNvPr id="4" name="Tabel 3"/>
          <p:cNvGraphicFramePr>
            <a:graphicFrameLocks noGrp="1"/>
          </p:cNvGraphicFramePr>
          <p:nvPr>
            <p:extLst/>
          </p:nvPr>
        </p:nvGraphicFramePr>
        <p:xfrm>
          <a:off x="560705" y="3140968"/>
          <a:ext cx="7951788" cy="1611506"/>
        </p:xfrm>
        <a:graphic>
          <a:graphicData uri="http://schemas.openxmlformats.org/drawingml/2006/table">
            <a:tbl>
              <a:tblPr/>
              <a:tblGrid>
                <a:gridCol w="1398588">
                  <a:extLst>
                    <a:ext uri="{9D8B030D-6E8A-4147-A177-3AD203B41FA5}">
                      <a16:colId xmlns:a16="http://schemas.microsoft.com/office/drawing/2014/main" val="20000"/>
                    </a:ext>
                  </a:extLst>
                </a:gridCol>
                <a:gridCol w="4248150">
                  <a:extLst>
                    <a:ext uri="{9D8B030D-6E8A-4147-A177-3AD203B41FA5}">
                      <a16:colId xmlns:a16="http://schemas.microsoft.com/office/drawing/2014/main" val="20001"/>
                    </a:ext>
                  </a:extLst>
                </a:gridCol>
                <a:gridCol w="2305050">
                  <a:extLst>
                    <a:ext uri="{9D8B030D-6E8A-4147-A177-3AD203B41FA5}">
                      <a16:colId xmlns:a16="http://schemas.microsoft.com/office/drawing/2014/main" val="20002"/>
                    </a:ext>
                  </a:extLst>
                </a:gridCol>
              </a:tblGrid>
              <a:tr h="36004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sz="1200" b="1" i="0" u="none" strike="noStrike" cap="none" normalizeH="0" baseline="0" noProof="1">
                          <a:ln>
                            <a:noFill/>
                          </a:ln>
                          <a:solidFill>
                            <a:srgbClr val="FFFFFF"/>
                          </a:solidFill>
                          <a:effectLst/>
                          <a:latin typeface="Arial" charset="0"/>
                          <a:ea typeface="MS PGothic" charset="0"/>
                          <a:cs typeface="Arial" charset="0"/>
                        </a:rPr>
                        <a:t>middel</a:t>
                      </a:r>
                    </a:p>
                  </a:txBody>
                  <a:tcPr marL="110571" marR="110571" marT="58805" marB="5880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solidFill>
                      <a:srgbClr val="C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sz="1200" b="1" i="0" u="none" strike="noStrike" cap="none" normalizeH="0" baseline="0" noProof="1">
                          <a:ln>
                            <a:noFill/>
                          </a:ln>
                          <a:solidFill>
                            <a:srgbClr val="FFFFFF"/>
                          </a:solidFill>
                          <a:effectLst/>
                          <a:latin typeface="Arial" charset="0"/>
                          <a:ea typeface="MS PGothic" charset="0"/>
                          <a:cs typeface="Arial" charset="0"/>
                        </a:rPr>
                        <a:t>werkingsmechanisme</a:t>
                      </a:r>
                    </a:p>
                  </a:txBody>
                  <a:tcPr marL="110571" marR="110571" marT="58805" marB="5880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solidFill>
                      <a:srgbClr val="C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sz="1200" b="1" i="0" u="none" strike="noStrike" cap="none" normalizeH="0" baseline="0" noProof="1">
                          <a:ln>
                            <a:noFill/>
                          </a:ln>
                          <a:solidFill>
                            <a:srgbClr val="FFFFFF"/>
                          </a:solidFill>
                          <a:effectLst/>
                          <a:latin typeface="Arial" charset="0"/>
                          <a:ea typeface="MS PGothic" charset="0"/>
                          <a:cs typeface="Arial" charset="0"/>
                        </a:rPr>
                        <a:t>effect</a:t>
                      </a:r>
                    </a:p>
                  </a:txBody>
                  <a:tcPr marL="110571" marR="110571" marT="58805" marB="5880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solidFill>
                      <a:srgbClr val="C00000"/>
                    </a:solidFill>
                  </a:tcPr>
                </a:tc>
                <a:extLst>
                  <a:ext uri="{0D108BD9-81ED-4DB2-BD59-A6C34878D82A}">
                    <a16:rowId xmlns:a16="http://schemas.microsoft.com/office/drawing/2014/main" val="10000"/>
                  </a:ext>
                </a:extLst>
              </a:tr>
              <a:tr h="124028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sz="1200" b="1" i="0" u="none" strike="noStrike" cap="none" normalizeH="0" baseline="0" noProof="1">
                          <a:ln>
                            <a:noFill/>
                          </a:ln>
                          <a:solidFill>
                            <a:srgbClr val="000000"/>
                          </a:solidFill>
                          <a:effectLst/>
                          <a:latin typeface="Arial" charset="0"/>
                          <a:ea typeface="MS PGothic" charset="0"/>
                          <a:cs typeface="Arial" charset="0"/>
                        </a:rPr>
                        <a:t>Digoxine</a:t>
                      </a:r>
                    </a:p>
                  </a:txBody>
                  <a:tcPr marL="110571" marR="110571" marT="58805" marB="58805" horzOverflow="overflow">
                    <a:lnL w="3175" cap="flat" cmpd="sng" algn="ctr">
                      <a:solidFill>
                        <a:srgbClr val="808080"/>
                      </a:solidFill>
                      <a:prstDash val="solid"/>
                      <a:round/>
                      <a:headEnd type="none" w="med" len="med"/>
                      <a:tailEnd type="none" w="med" len="med"/>
                    </a:lnL>
                    <a:lnR w="3175" cap="flat" cmpd="sng" algn="ctr">
                      <a:solidFill>
                        <a:srgbClr val="808080"/>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solidFill>
                      <a:srgbClr val="F2F2F2"/>
                    </a:solidFill>
                  </a:tcPr>
                </a:tc>
                <a:tc>
                  <a:txBody>
                    <a:bodyPr/>
                    <a:lstStyle/>
                    <a:p>
                      <a:pPr marL="171450" marR="0" lvl="0" indent="-171450" algn="l" defTabSz="457200" rtl="0" eaLnBrk="0" fontAlgn="base" latinLnBrk="0" hangingPunct="0">
                        <a:lnSpc>
                          <a:spcPct val="100000"/>
                        </a:lnSpc>
                        <a:spcBef>
                          <a:spcPct val="20000"/>
                        </a:spcBef>
                        <a:spcAft>
                          <a:spcPct val="0"/>
                        </a:spcAft>
                        <a:buClrTx/>
                        <a:buSzTx/>
                        <a:buFont typeface="Arial" charset="0"/>
                        <a:buChar char="•"/>
                        <a:tabLst/>
                      </a:pPr>
                      <a:r>
                        <a:rPr kumimoji="0" lang="nl-NL" sz="1200" b="0" i="0" u="none" strike="noStrike" cap="none" normalizeH="0" baseline="0" dirty="0">
                          <a:ln>
                            <a:noFill/>
                          </a:ln>
                          <a:solidFill>
                            <a:srgbClr val="000000"/>
                          </a:solidFill>
                          <a:effectLst/>
                          <a:latin typeface="RO Sans" charset="0"/>
                          <a:ea typeface="MS PGothic" charset="0"/>
                          <a:cs typeface="MS PGothic" charset="0"/>
                        </a:rPr>
                        <a:t>verbetert de gevoeligheid van de baroreceptor. Hierdoor neemt de </a:t>
                      </a:r>
                      <a:r>
                        <a:rPr kumimoji="0" lang="nl-NL" sz="1200" b="0" i="0" u="none" strike="noStrike" cap="none" normalizeH="0" baseline="0" dirty="0" err="1">
                          <a:ln>
                            <a:noFill/>
                          </a:ln>
                          <a:solidFill>
                            <a:srgbClr val="000000"/>
                          </a:solidFill>
                          <a:effectLst/>
                          <a:latin typeface="RO Sans" charset="0"/>
                          <a:ea typeface="MS PGothic" charset="0"/>
                          <a:cs typeface="MS PGothic" charset="0"/>
                        </a:rPr>
                        <a:t>vagale</a:t>
                      </a:r>
                      <a:r>
                        <a:rPr kumimoji="0" lang="nl-NL" sz="1200" b="0" i="0" u="none" strike="noStrike" cap="none" normalizeH="0" baseline="0" dirty="0">
                          <a:ln>
                            <a:noFill/>
                          </a:ln>
                          <a:solidFill>
                            <a:srgbClr val="000000"/>
                          </a:solidFill>
                          <a:effectLst/>
                          <a:latin typeface="RO Sans" charset="0"/>
                          <a:ea typeface="MS PGothic" charset="0"/>
                          <a:cs typeface="MS PGothic" charset="0"/>
                        </a:rPr>
                        <a:t> tonus toe en wordt de sympathicus geremd</a:t>
                      </a:r>
                    </a:p>
                    <a:p>
                      <a:pPr marL="171450" marR="0" lvl="0" indent="-171450" algn="l" defTabSz="457200" rtl="0" eaLnBrk="0" fontAlgn="base" latinLnBrk="0" hangingPunct="0">
                        <a:lnSpc>
                          <a:spcPct val="100000"/>
                        </a:lnSpc>
                        <a:spcBef>
                          <a:spcPct val="20000"/>
                        </a:spcBef>
                        <a:spcAft>
                          <a:spcPct val="0"/>
                        </a:spcAft>
                        <a:buClrTx/>
                        <a:buSzTx/>
                        <a:buFont typeface="Arial" charset="0"/>
                        <a:buChar char="•"/>
                        <a:tabLst/>
                      </a:pPr>
                      <a:r>
                        <a:rPr kumimoji="0" lang="nl-NL" sz="1200" b="0" i="0" u="none" strike="noStrike" cap="none" normalizeH="0" baseline="0" dirty="0">
                          <a:ln>
                            <a:noFill/>
                          </a:ln>
                          <a:solidFill>
                            <a:srgbClr val="000000"/>
                          </a:solidFill>
                          <a:effectLst/>
                          <a:latin typeface="RO Sans" charset="0"/>
                          <a:ea typeface="MS PGothic" charset="0"/>
                          <a:cs typeface="MS PGothic" charset="0"/>
                        </a:rPr>
                        <a:t>bindt reversibel aan Na</a:t>
                      </a:r>
                      <a:r>
                        <a:rPr kumimoji="0" lang="nl-NL" sz="1200" b="0" i="0" u="none" strike="noStrike" cap="none" normalizeH="0" baseline="30000" dirty="0">
                          <a:ln>
                            <a:noFill/>
                          </a:ln>
                          <a:solidFill>
                            <a:srgbClr val="000000"/>
                          </a:solidFill>
                          <a:effectLst/>
                          <a:latin typeface="RO Sans" charset="0"/>
                          <a:ea typeface="MS PGothic" charset="0"/>
                          <a:cs typeface="MS PGothic" charset="0"/>
                        </a:rPr>
                        <a:t>+</a:t>
                      </a:r>
                      <a:r>
                        <a:rPr kumimoji="0" lang="nl-NL" sz="1200" b="0" i="0" u="none" strike="noStrike" cap="none" normalizeH="0" baseline="0" dirty="0">
                          <a:ln>
                            <a:noFill/>
                          </a:ln>
                          <a:solidFill>
                            <a:srgbClr val="000000"/>
                          </a:solidFill>
                          <a:effectLst/>
                          <a:latin typeface="RO Sans" charset="0"/>
                          <a:ea typeface="MS PGothic" charset="0"/>
                          <a:cs typeface="MS PGothic" charset="0"/>
                        </a:rPr>
                        <a:t>-K</a:t>
                      </a:r>
                      <a:r>
                        <a:rPr kumimoji="0" lang="nl-NL" sz="1200" b="0" i="0" u="none" strike="noStrike" cap="none" normalizeH="0" baseline="30000" dirty="0">
                          <a:ln>
                            <a:noFill/>
                          </a:ln>
                          <a:solidFill>
                            <a:srgbClr val="000000"/>
                          </a:solidFill>
                          <a:effectLst/>
                          <a:latin typeface="RO Sans" charset="0"/>
                          <a:ea typeface="MS PGothic" charset="0"/>
                          <a:cs typeface="MS PGothic" charset="0"/>
                        </a:rPr>
                        <a:t>+</a:t>
                      </a:r>
                      <a:r>
                        <a:rPr kumimoji="0" lang="nl-NL" sz="1200" b="0" i="0" u="none" strike="noStrike" cap="none" normalizeH="0" baseline="0" dirty="0">
                          <a:ln>
                            <a:noFill/>
                          </a:ln>
                          <a:solidFill>
                            <a:srgbClr val="000000"/>
                          </a:solidFill>
                          <a:effectLst/>
                          <a:latin typeface="RO Sans" charset="0"/>
                          <a:ea typeface="MS PGothic" charset="0"/>
                          <a:cs typeface="MS PGothic" charset="0"/>
                        </a:rPr>
                        <a:t>-ATP-</a:t>
                      </a:r>
                      <a:r>
                        <a:rPr kumimoji="0" lang="nl-NL" sz="1200" b="0" i="0" u="none" strike="noStrike" cap="none" normalizeH="0" baseline="0" dirty="0" err="1">
                          <a:ln>
                            <a:noFill/>
                          </a:ln>
                          <a:solidFill>
                            <a:srgbClr val="000000"/>
                          </a:solidFill>
                          <a:effectLst/>
                          <a:latin typeface="RO Sans" charset="0"/>
                          <a:ea typeface="MS PGothic" charset="0"/>
                          <a:cs typeface="MS PGothic" charset="0"/>
                        </a:rPr>
                        <a:t>ase</a:t>
                      </a:r>
                      <a:r>
                        <a:rPr kumimoji="0" lang="nl-NL" sz="1200" b="0" i="0" u="none" strike="noStrike" cap="none" normalizeH="0" baseline="0" dirty="0">
                          <a:ln>
                            <a:noFill/>
                          </a:ln>
                          <a:solidFill>
                            <a:srgbClr val="000000"/>
                          </a:solidFill>
                          <a:effectLst/>
                          <a:latin typeface="RO Sans" charset="0"/>
                          <a:ea typeface="MS PGothic" charset="0"/>
                          <a:cs typeface="MS PGothic" charset="0"/>
                        </a:rPr>
                        <a:t> op het  </a:t>
                      </a:r>
                      <a:r>
                        <a:rPr kumimoji="0" lang="nl-NL" sz="1200" b="0" i="0" u="none" strike="noStrike" cap="none" normalizeH="0" baseline="0" dirty="0" err="1">
                          <a:ln>
                            <a:noFill/>
                          </a:ln>
                          <a:solidFill>
                            <a:srgbClr val="000000"/>
                          </a:solidFill>
                          <a:effectLst/>
                          <a:latin typeface="RO Sans" charset="0"/>
                          <a:ea typeface="MS PGothic" charset="0"/>
                          <a:cs typeface="MS PGothic" charset="0"/>
                        </a:rPr>
                        <a:t>sarcolemma</a:t>
                      </a:r>
                      <a:r>
                        <a:rPr kumimoji="0" lang="nl-NL" sz="1200" b="0" i="0" u="none" strike="noStrike" cap="none" normalizeH="0" baseline="0" dirty="0">
                          <a:ln>
                            <a:noFill/>
                          </a:ln>
                          <a:solidFill>
                            <a:srgbClr val="000000"/>
                          </a:solidFill>
                          <a:effectLst/>
                          <a:latin typeface="RO Sans" charset="0"/>
                          <a:ea typeface="MS PGothic" charset="0"/>
                          <a:cs typeface="MS PGothic" charset="0"/>
                        </a:rPr>
                        <a:t>. Hierdoor komt bij elke actiepotentiaal een grotere hoeveelheid Ca</a:t>
                      </a:r>
                      <a:r>
                        <a:rPr kumimoji="0" lang="nl-NL" sz="1200" b="0" i="0" u="none" strike="noStrike" cap="none" normalizeH="0" baseline="30000" dirty="0">
                          <a:ln>
                            <a:noFill/>
                          </a:ln>
                          <a:solidFill>
                            <a:srgbClr val="000000"/>
                          </a:solidFill>
                          <a:effectLst/>
                          <a:latin typeface="RO Sans" charset="0"/>
                          <a:ea typeface="MS PGothic" charset="0"/>
                          <a:cs typeface="MS PGothic" charset="0"/>
                        </a:rPr>
                        <a:t>2+</a:t>
                      </a:r>
                      <a:r>
                        <a:rPr kumimoji="0" lang="nl-NL" sz="1200" b="0" i="0" u="none" strike="noStrike" cap="none" normalizeH="0" baseline="0" dirty="0">
                          <a:ln>
                            <a:noFill/>
                          </a:ln>
                          <a:solidFill>
                            <a:srgbClr val="000000"/>
                          </a:solidFill>
                          <a:effectLst/>
                          <a:latin typeface="RO Sans" charset="0"/>
                          <a:ea typeface="MS PGothic" charset="0"/>
                          <a:cs typeface="MS PGothic" charset="0"/>
                        </a:rPr>
                        <a:t> beschikbaar.</a:t>
                      </a:r>
                    </a:p>
                  </a:txBody>
                  <a:tcPr marL="110571" marR="110571" marT="58805" marB="58805" horzOverflow="overflow">
                    <a:lnL w="3175" cap="flat" cmpd="sng" algn="ctr">
                      <a:solidFill>
                        <a:srgbClr val="808080"/>
                      </a:solidFill>
                      <a:prstDash val="solid"/>
                      <a:round/>
                      <a:headEnd type="none" w="med" len="med"/>
                      <a:tailEnd type="none" w="med" len="med"/>
                    </a:lnL>
                    <a:lnR w="3175" cap="flat" cmpd="sng" algn="ctr">
                      <a:solidFill>
                        <a:srgbClr val="808080"/>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noFill/>
                  </a:tcPr>
                </a:tc>
                <a:tc>
                  <a:txBody>
                    <a:bodyPr/>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pPr>
                      <a:r>
                        <a:rPr kumimoji="0" lang="nl-NL" sz="1200" b="0" i="0" u="none" strike="noStrike" cap="none" normalizeH="0" baseline="0" dirty="0">
                          <a:ln>
                            <a:noFill/>
                          </a:ln>
                          <a:solidFill>
                            <a:srgbClr val="000000"/>
                          </a:solidFill>
                          <a:effectLst/>
                          <a:latin typeface="RO Sans" charset="0"/>
                          <a:ea typeface="MS PGothic" charset="0"/>
                          <a:cs typeface="MS PGothic" charset="0"/>
                        </a:rPr>
                        <a:t>versterking van de contractiekracht van het hart (positief-inotroop)</a:t>
                      </a:r>
                    </a:p>
                  </a:txBody>
                  <a:tcPr marL="110571" marR="110571" marT="58805" marB="58805" horzOverflow="overflow">
                    <a:lnL w="3175" cap="flat" cmpd="sng" algn="ctr">
                      <a:solidFill>
                        <a:srgbClr val="808080"/>
                      </a:solidFill>
                      <a:prstDash val="solid"/>
                      <a:round/>
                      <a:headEnd type="none" w="med" len="med"/>
                      <a:tailEnd type="none" w="med" len="med"/>
                    </a:lnL>
                    <a:lnR w="3175" cap="flat" cmpd="sng" algn="ctr">
                      <a:solidFill>
                        <a:srgbClr val="808080"/>
                      </a:solidFill>
                      <a:prstDash val="solid"/>
                      <a:round/>
                      <a:headEnd type="none" w="med" len="med"/>
                      <a:tailEnd type="none" w="med" len="med"/>
                    </a:lnR>
                    <a:lnT w="3175" cap="flat" cmpd="sng" algn="ctr">
                      <a:solidFill>
                        <a:srgbClr val="808080"/>
                      </a:solidFill>
                      <a:prstDash val="solid"/>
                      <a:round/>
                      <a:headEnd type="none" w="med" len="med"/>
                      <a:tailEnd type="none" w="med" len="med"/>
                    </a:lnT>
                    <a:lnB w="3175" cap="flat" cmpd="sng" algn="ctr">
                      <a:solidFill>
                        <a:srgbClr val="808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81941" name="Tekstvak 4"/>
          <p:cNvSpPr txBox="1">
            <a:spLocks noChangeArrowheads="1"/>
          </p:cNvSpPr>
          <p:nvPr/>
        </p:nvSpPr>
        <p:spPr bwMode="auto">
          <a:xfrm>
            <a:off x="523875" y="5013176"/>
            <a:ext cx="42941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nl-NL" sz="800" b="1" dirty="0">
                <a:solidFill>
                  <a:schemeClr val="tx1">
                    <a:lumMod val="10000"/>
                  </a:schemeClr>
                </a:solidFill>
              </a:rPr>
              <a:t>Bron</a:t>
            </a:r>
            <a:r>
              <a:rPr lang="nl-NL" sz="800" dirty="0">
                <a:solidFill>
                  <a:schemeClr val="tx1">
                    <a:lumMod val="10000"/>
                  </a:schemeClr>
                </a:solidFill>
              </a:rPr>
              <a:t>: www.farmacotherapeutischkompas.nl </a:t>
            </a:r>
          </a:p>
        </p:txBody>
      </p:sp>
      <p:pic>
        <p:nvPicPr>
          <p:cNvPr id="2" name="Picture 1"/>
          <p:cNvPicPr>
            <a:picLocks noChangeAspect="1"/>
          </p:cNvPicPr>
          <p:nvPr/>
        </p:nvPicPr>
        <p:blipFill rotWithShape="1">
          <a:blip r:embed="rId3"/>
          <a:srcRect l="12326" t="74873" b="4007"/>
          <a:stretch/>
        </p:blipFill>
        <p:spPr>
          <a:xfrm>
            <a:off x="579755" y="1893466"/>
            <a:ext cx="3585344" cy="936104"/>
          </a:xfrm>
          <a:prstGeom prst="rect">
            <a:avLst/>
          </a:prstGeom>
          <a:ln w="6350" cmpd="sng">
            <a:solidFill>
              <a:schemeClr val="bg1">
                <a:lumMod val="75000"/>
              </a:schemeClr>
            </a:solidFill>
          </a:ln>
        </p:spPr>
      </p:pic>
    </p:spTree>
    <p:extLst>
      <p:ext uri="{BB962C8B-B14F-4D97-AF65-F5344CB8AC3E}">
        <p14:creationId xmlns:p14="http://schemas.microsoft.com/office/powerpoint/2010/main" val="30038758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908316" y="1551127"/>
            <a:ext cx="7637206" cy="4519889"/>
          </a:xfrm>
        </p:spPr>
        <p:txBody>
          <a:bodyPr>
            <a:normAutofit lnSpcReduction="10000"/>
          </a:bodyPr>
          <a:lstStyle/>
          <a:p>
            <a:r>
              <a:rPr lang="nl-NL" sz="6600" dirty="0"/>
              <a:t>DEEL 2 – PARALLEL</a:t>
            </a:r>
          </a:p>
          <a:p>
            <a:pPr>
              <a:lnSpc>
                <a:spcPct val="100000"/>
              </a:lnSpc>
              <a:spcBef>
                <a:spcPts val="600"/>
              </a:spcBef>
            </a:pPr>
            <a:endParaRPr lang="en-US" dirty="0"/>
          </a:p>
          <a:p>
            <a:pPr>
              <a:lnSpc>
                <a:spcPct val="100000"/>
              </a:lnSpc>
              <a:spcBef>
                <a:spcPts val="600"/>
              </a:spcBef>
            </a:pPr>
            <a:endParaRPr lang="en-US" dirty="0"/>
          </a:p>
          <a:p>
            <a:pPr>
              <a:lnSpc>
                <a:spcPct val="100000"/>
              </a:lnSpc>
              <a:spcBef>
                <a:spcPts val="600"/>
              </a:spcBef>
            </a:pPr>
            <a:r>
              <a:rPr lang="en-US" b="1" dirty="0"/>
              <a:t>POH:</a:t>
            </a:r>
          </a:p>
          <a:p>
            <a:pPr>
              <a:lnSpc>
                <a:spcPct val="100000"/>
              </a:lnSpc>
              <a:spcBef>
                <a:spcPts val="600"/>
              </a:spcBef>
            </a:pPr>
            <a:r>
              <a:rPr lang="en-US" dirty="0"/>
              <a:t>Tamara van de Ouweland, </a:t>
            </a:r>
            <a:r>
              <a:rPr lang="en-US" dirty="0" err="1"/>
              <a:t>hartfalen</a:t>
            </a:r>
            <a:r>
              <a:rPr lang="en-US" dirty="0"/>
              <a:t> </a:t>
            </a:r>
            <a:r>
              <a:rPr lang="en-US" dirty="0" err="1"/>
              <a:t>verpleegkundige</a:t>
            </a:r>
            <a:endParaRPr lang="en-US" dirty="0"/>
          </a:p>
          <a:p>
            <a:pPr>
              <a:lnSpc>
                <a:spcPct val="100000"/>
              </a:lnSpc>
              <a:spcBef>
                <a:spcPts val="600"/>
              </a:spcBef>
            </a:pPr>
            <a:r>
              <a:rPr lang="en-US" dirty="0"/>
              <a:t>Nicole van Steensel, </a:t>
            </a:r>
            <a:r>
              <a:rPr lang="en-US" dirty="0" err="1"/>
              <a:t>hartfalen</a:t>
            </a:r>
            <a:r>
              <a:rPr lang="en-US" dirty="0"/>
              <a:t> </a:t>
            </a:r>
            <a:r>
              <a:rPr lang="en-US" dirty="0" err="1"/>
              <a:t>verpleegkundige</a:t>
            </a:r>
            <a:endParaRPr lang="en-US" dirty="0"/>
          </a:p>
          <a:p>
            <a:pPr>
              <a:lnSpc>
                <a:spcPct val="100000"/>
              </a:lnSpc>
              <a:spcBef>
                <a:spcPts val="600"/>
              </a:spcBef>
            </a:pPr>
            <a:r>
              <a:rPr lang="en-US" dirty="0"/>
              <a:t>Lilianne Kuypers, POH</a:t>
            </a:r>
          </a:p>
          <a:p>
            <a:pPr>
              <a:lnSpc>
                <a:spcPct val="100000"/>
              </a:lnSpc>
              <a:spcBef>
                <a:spcPts val="600"/>
              </a:spcBef>
            </a:pPr>
            <a:endParaRPr lang="en-US" dirty="0"/>
          </a:p>
          <a:p>
            <a:pPr>
              <a:lnSpc>
                <a:spcPct val="100000"/>
              </a:lnSpc>
              <a:spcBef>
                <a:spcPts val="600"/>
              </a:spcBef>
            </a:pPr>
            <a:endParaRPr lang="en-US" dirty="0"/>
          </a:p>
          <a:p>
            <a:pPr>
              <a:lnSpc>
                <a:spcPct val="100000"/>
              </a:lnSpc>
              <a:spcBef>
                <a:spcPts val="600"/>
              </a:spcBef>
            </a:pPr>
            <a:endParaRPr lang="en-US" dirty="0"/>
          </a:p>
          <a:p>
            <a:pPr>
              <a:lnSpc>
                <a:spcPct val="100000"/>
              </a:lnSpc>
              <a:spcBef>
                <a:spcPts val="600"/>
              </a:spcBef>
            </a:pPr>
            <a:endParaRPr lang="en-US" dirty="0"/>
          </a:p>
          <a:p>
            <a:pPr>
              <a:lnSpc>
                <a:spcPct val="100000"/>
              </a:lnSpc>
              <a:spcBef>
                <a:spcPts val="600"/>
              </a:spcBef>
            </a:pPr>
            <a:endParaRPr lang="en-US" dirty="0"/>
          </a:p>
          <a:p>
            <a:pPr algn="l">
              <a:lnSpc>
                <a:spcPct val="100000"/>
              </a:lnSpc>
              <a:spcBef>
                <a:spcPts val="600"/>
              </a:spcBef>
            </a:pPr>
            <a:endParaRPr lang="en-US" dirty="0"/>
          </a:p>
        </p:txBody>
      </p:sp>
    </p:spTree>
    <p:extLst>
      <p:ext uri="{BB962C8B-B14F-4D97-AF65-F5344CB8AC3E}">
        <p14:creationId xmlns:p14="http://schemas.microsoft.com/office/powerpoint/2010/main" val="1076408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777608" y="5425224"/>
            <a:ext cx="2366392" cy="1432776"/>
          </a:xfrm>
          <a:prstGeom prst="rect">
            <a:avLst/>
          </a:prstGeom>
          <a:noFill/>
          <a:ln w="9525">
            <a:noFill/>
            <a:miter lim="800000"/>
            <a:headEnd/>
            <a:tailEnd/>
          </a:ln>
        </p:spPr>
      </p:pic>
      <p:sp>
        <p:nvSpPr>
          <p:cNvPr id="14338" name="Titel 1"/>
          <p:cNvSpPr>
            <a:spLocks noGrp="1"/>
          </p:cNvSpPr>
          <p:nvPr>
            <p:ph type="title"/>
          </p:nvPr>
        </p:nvSpPr>
        <p:spPr>
          <a:xfrm>
            <a:off x="301626" y="296651"/>
            <a:ext cx="8504238" cy="739353"/>
          </a:xfrm>
        </p:spPr>
        <p:txBody>
          <a:bodyPr>
            <a:normAutofit/>
          </a:bodyPr>
          <a:lstStyle/>
          <a:p>
            <a:r>
              <a:rPr lang="nl-NL" dirty="0"/>
              <a:t>NVVC Connect hartfalen</a:t>
            </a:r>
          </a:p>
        </p:txBody>
      </p:sp>
      <p:sp>
        <p:nvSpPr>
          <p:cNvPr id="6" name="Ondertitel 4"/>
          <p:cNvSpPr txBox="1">
            <a:spLocks/>
          </p:cNvSpPr>
          <p:nvPr/>
        </p:nvSpPr>
        <p:spPr bwMode="auto">
          <a:xfrm>
            <a:off x="301626" y="1205252"/>
            <a:ext cx="8504238" cy="405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1" fontAlgn="base" hangingPunct="1">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1" fontAlgn="base" hangingPunct="1">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1" fontAlgn="base" hangingPunct="1">
              <a:spcBef>
                <a:spcPct val="20000"/>
              </a:spcBef>
              <a:spcAft>
                <a:spcPct val="0"/>
              </a:spcAft>
              <a:buClr>
                <a:srgbClr val="C00000"/>
              </a:buClr>
              <a:buSzPct val="75000"/>
              <a:buFont typeface="Wingdings 2" pitchFamily="18" charset="2"/>
              <a:buChar char=""/>
              <a:defRPr sz="2000" kern="1200">
                <a:solidFill>
                  <a:schemeClr val="tx1"/>
                </a:solidFill>
                <a:latin typeface="+mn-lt"/>
                <a:ea typeface="+mn-ea"/>
                <a:cs typeface="+mn-cs"/>
              </a:defRPr>
            </a:lvl3pPr>
            <a:lvl4pPr marL="1096963" indent="-228600" algn="l" rtl="0" eaLnBrk="1" fontAlgn="base" hangingPunct="1">
              <a:spcBef>
                <a:spcPct val="20000"/>
              </a:spcBef>
              <a:spcAft>
                <a:spcPct val="0"/>
              </a:spcAft>
              <a:buClr>
                <a:srgbClr val="BFBFBF"/>
              </a:buClr>
              <a:buSzPct val="70000"/>
              <a:buFont typeface="Wingdings" pitchFamily="2" charset="2"/>
              <a:buChar char=""/>
              <a:defRPr sz="2000" kern="1200">
                <a:solidFill>
                  <a:schemeClr val="tx2"/>
                </a:solidFill>
                <a:latin typeface="+mn-lt"/>
                <a:ea typeface="+mn-ea"/>
                <a:cs typeface="+mn-cs"/>
              </a:defRPr>
            </a:lvl4pPr>
            <a:lvl5pPr marL="1371600" indent="-228600" algn="l" rtl="0" eaLnBrk="1" fontAlgn="base" hangingPunct="1">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r>
              <a:rPr lang="nl-NL" dirty="0">
                <a:solidFill>
                  <a:schemeClr val="tx2">
                    <a:lumMod val="10000"/>
                  </a:schemeClr>
                </a:solidFill>
              </a:rPr>
              <a:t>Samenwerking gestart voor Sandwich scholing RCH</a:t>
            </a:r>
          </a:p>
          <a:p>
            <a:pPr lvl="1"/>
            <a:r>
              <a:rPr lang="nl-NL" dirty="0">
                <a:solidFill>
                  <a:schemeClr val="tx2">
                    <a:lumMod val="10000"/>
                  </a:schemeClr>
                </a:solidFill>
              </a:rPr>
              <a:t>Wens van patiënt waar zorg te ontvangen, </a:t>
            </a:r>
            <a:r>
              <a:rPr lang="nl-NL" dirty="0" err="1">
                <a:solidFill>
                  <a:schemeClr val="tx2">
                    <a:lumMod val="10000"/>
                  </a:schemeClr>
                </a:solidFill>
              </a:rPr>
              <a:t>Nivel</a:t>
            </a:r>
            <a:r>
              <a:rPr lang="nl-NL" dirty="0">
                <a:solidFill>
                  <a:schemeClr val="tx2">
                    <a:lumMod val="10000"/>
                  </a:schemeClr>
                </a:solidFill>
              </a:rPr>
              <a:t> 2013</a:t>
            </a:r>
          </a:p>
          <a:p>
            <a:pPr lvl="2"/>
            <a:r>
              <a:rPr lang="nl-NL" dirty="0">
                <a:solidFill>
                  <a:schemeClr val="tx2">
                    <a:lumMod val="10000"/>
                  </a:schemeClr>
                </a:solidFill>
              </a:rPr>
              <a:t>56% kiest HA, 30% kiest specialist, 14% geen mening</a:t>
            </a:r>
          </a:p>
          <a:p>
            <a:r>
              <a:rPr lang="nl-NL" dirty="0">
                <a:solidFill>
                  <a:schemeClr val="tx2">
                    <a:lumMod val="10000"/>
                  </a:schemeClr>
                </a:solidFill>
              </a:rPr>
              <a:t>Aangemeld bij NVVC Connect in november 2015</a:t>
            </a:r>
          </a:p>
          <a:p>
            <a:r>
              <a:rPr lang="nl-NL" dirty="0">
                <a:solidFill>
                  <a:schemeClr val="tx2">
                    <a:lumMod val="10000"/>
                  </a:schemeClr>
                </a:solidFill>
              </a:rPr>
              <a:t>Werkgroep opgericht: </a:t>
            </a:r>
          </a:p>
          <a:p>
            <a:pPr lvl="1"/>
            <a:r>
              <a:rPr lang="nl-NL" dirty="0">
                <a:solidFill>
                  <a:schemeClr val="tx2">
                    <a:lumMod val="10000"/>
                  </a:schemeClr>
                </a:solidFill>
              </a:rPr>
              <a:t>cardiologen, huisartsen, verpleegkundigen, praktijkondersteuners, thuiszorg, psychologen</a:t>
            </a:r>
          </a:p>
          <a:p>
            <a:r>
              <a:rPr lang="nl-NL" dirty="0">
                <a:solidFill>
                  <a:schemeClr val="tx2">
                    <a:lumMod val="10000"/>
                  </a:schemeClr>
                </a:solidFill>
              </a:rPr>
              <a:t>6 bijeenkomsten, veel mails, subgroepuitwisselingen,…</a:t>
            </a:r>
          </a:p>
          <a:p>
            <a:r>
              <a:rPr lang="nl-NL" dirty="0" err="1">
                <a:solidFill>
                  <a:schemeClr val="tx2">
                    <a:lumMod val="10000"/>
                  </a:schemeClr>
                </a:solidFill>
              </a:rPr>
              <a:t>Kick-off</a:t>
            </a:r>
            <a:r>
              <a:rPr lang="nl-NL" dirty="0">
                <a:solidFill>
                  <a:schemeClr val="tx2">
                    <a:lumMod val="10000"/>
                  </a:schemeClr>
                </a:solidFill>
              </a:rPr>
              <a:t> 29 september 2016</a:t>
            </a:r>
          </a:p>
          <a:p>
            <a:endParaRPr lang="nl-NL" dirty="0">
              <a:solidFill>
                <a:schemeClr val="tx2">
                  <a:lumMod val="10000"/>
                </a:schemeClr>
              </a:solidFill>
            </a:endParaRPr>
          </a:p>
        </p:txBody>
      </p:sp>
    </p:spTree>
    <p:extLst>
      <p:ext uri="{BB962C8B-B14F-4D97-AF65-F5344CB8AC3E}">
        <p14:creationId xmlns:p14="http://schemas.microsoft.com/office/powerpoint/2010/main" val="36925032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7200" dirty="0">
                <a:latin typeface="Arial" charset="0"/>
                <a:ea typeface="MS PGothic" charset="0"/>
              </a:rPr>
              <a:t>Hartfalen</a:t>
            </a:r>
          </a:p>
        </p:txBody>
      </p:sp>
      <p:sp>
        <p:nvSpPr>
          <p:cNvPr id="4" name="object 3"/>
          <p:cNvSpPr>
            <a:spLocks noGrp="1"/>
          </p:cNvSpPr>
          <p:nvPr>
            <p:ph idx="1"/>
          </p:nvPr>
        </p:nvSpPr>
        <p:spPr>
          <a:xfrm>
            <a:off x="2281561" y="1899820"/>
            <a:ext cx="4554244" cy="4509857"/>
          </a:xfrm>
          <a:prstGeom prst="rect">
            <a:avLst/>
          </a:prstGeom>
          <a:blipFill>
            <a:blip r:embed="rId2" cstate="print"/>
            <a:stretch>
              <a:fillRect/>
            </a:stretch>
          </a:blipFill>
        </p:spPr>
        <p:txBody>
          <a:bodyPr wrap="square" lIns="0" tIns="0" rIns="0" bIns="0" rtlCol="0"/>
          <a:lstStyle/>
          <a:p>
            <a:pPr algn="ctr"/>
            <a:endParaRPr lang="nl-NL" dirty="0"/>
          </a:p>
        </p:txBody>
      </p:sp>
    </p:spTree>
    <p:extLst>
      <p:ext uri="{BB962C8B-B14F-4D97-AF65-F5344CB8AC3E}">
        <p14:creationId xmlns:p14="http://schemas.microsoft.com/office/powerpoint/2010/main" val="16511549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7200" dirty="0">
                <a:latin typeface="Arial" charset="0"/>
                <a:ea typeface="MS PGothic" charset="0"/>
              </a:rPr>
              <a:t>Inhoud scholing</a:t>
            </a:r>
          </a:p>
        </p:txBody>
      </p:sp>
      <p:sp>
        <p:nvSpPr>
          <p:cNvPr id="3" name="Tijdelijke aanduiding voor inhoud 2"/>
          <p:cNvSpPr>
            <a:spLocks noGrp="1"/>
          </p:cNvSpPr>
          <p:nvPr>
            <p:ph idx="1"/>
          </p:nvPr>
        </p:nvSpPr>
        <p:spPr>
          <a:xfrm>
            <a:off x="1543986" y="1825625"/>
            <a:ext cx="6971363" cy="4351338"/>
          </a:xfrm>
        </p:spPr>
        <p:txBody>
          <a:bodyPr>
            <a:normAutofit lnSpcReduction="10000"/>
          </a:bodyPr>
          <a:lstStyle/>
          <a:p>
            <a:r>
              <a:rPr lang="nl-NL" dirty="0"/>
              <a:t>Wat is hartfalen</a:t>
            </a:r>
          </a:p>
          <a:p>
            <a:r>
              <a:rPr lang="nl-NL" dirty="0"/>
              <a:t>Indeling hartfalen</a:t>
            </a:r>
          </a:p>
          <a:p>
            <a:r>
              <a:rPr lang="nl-NL" dirty="0"/>
              <a:t>Oorzaken</a:t>
            </a:r>
          </a:p>
          <a:p>
            <a:r>
              <a:rPr lang="nl-NL" dirty="0"/>
              <a:t>Symptomen</a:t>
            </a:r>
          </a:p>
          <a:p>
            <a:r>
              <a:rPr lang="nl-NL" dirty="0"/>
              <a:t>NYHA classificatie</a:t>
            </a:r>
          </a:p>
          <a:p>
            <a:r>
              <a:rPr lang="nl-NL" dirty="0"/>
              <a:t>Diagnostiek</a:t>
            </a:r>
          </a:p>
          <a:p>
            <a:r>
              <a:rPr lang="nl-NL" dirty="0"/>
              <a:t>Behandeling</a:t>
            </a:r>
          </a:p>
          <a:p>
            <a:r>
              <a:rPr lang="nl-NL" dirty="0"/>
              <a:t>Aandachtspunten</a:t>
            </a:r>
          </a:p>
          <a:p>
            <a:r>
              <a:rPr lang="nl-NL" dirty="0"/>
              <a:t>Overdracht 1</a:t>
            </a:r>
            <a:r>
              <a:rPr lang="nl-NL" baseline="30000" dirty="0"/>
              <a:t>e</a:t>
            </a:r>
            <a:r>
              <a:rPr lang="nl-NL" dirty="0"/>
              <a:t> lijn</a:t>
            </a:r>
          </a:p>
          <a:p>
            <a:endParaRPr lang="nl-NL" dirty="0"/>
          </a:p>
          <a:p>
            <a:endParaRPr lang="nl-NL" dirty="0"/>
          </a:p>
          <a:p>
            <a:endParaRPr lang="nl-NL" dirty="0"/>
          </a:p>
        </p:txBody>
      </p:sp>
    </p:spTree>
    <p:extLst>
      <p:ext uri="{BB962C8B-B14F-4D97-AF65-F5344CB8AC3E}">
        <p14:creationId xmlns:p14="http://schemas.microsoft.com/office/powerpoint/2010/main" val="38542513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altLang="nl-NL" sz="7200" dirty="0">
                <a:latin typeface="Arial" charset="0"/>
                <a:ea typeface="MS PGothic" charset="0"/>
              </a:rPr>
              <a:t>Wat is hartfalen?</a:t>
            </a:r>
            <a:endParaRPr lang="nl-NL" sz="7200" dirty="0">
              <a:latin typeface="Arial" charset="0"/>
              <a:ea typeface="MS PGothic" charset="0"/>
            </a:endParaRPr>
          </a:p>
        </p:txBody>
      </p:sp>
      <p:sp>
        <p:nvSpPr>
          <p:cNvPr id="3" name="Tijdelijke aanduiding voor inhoud 2"/>
          <p:cNvSpPr>
            <a:spLocks noGrp="1"/>
          </p:cNvSpPr>
          <p:nvPr>
            <p:ph idx="1"/>
          </p:nvPr>
        </p:nvSpPr>
        <p:spPr/>
        <p:txBody>
          <a:bodyPr/>
          <a:lstStyle/>
          <a:p>
            <a:pPr marL="0" indent="0">
              <a:buNone/>
              <a:defRPr/>
            </a:pPr>
            <a:r>
              <a:rPr lang="nl-NL" altLang="nl-NL" dirty="0">
                <a:latin typeface="Arial" panose="020B0604020202020204" pitchFamily="34" charset="0"/>
                <a:cs typeface="Arial" panose="020B0604020202020204" pitchFamily="34" charset="0"/>
              </a:rPr>
              <a:t>Een aandoening waarbij het hart niet meer in staat is om voldoende bloed uit te pompen om aan de behoeften van de weefsels te voldoen.</a:t>
            </a:r>
          </a:p>
          <a:p>
            <a:pPr marL="0" indent="0">
              <a:buNone/>
              <a:defRPr/>
            </a:pPr>
            <a:endParaRPr lang="nl-NL" altLang="nl-NL" dirty="0">
              <a:latin typeface="Arial" panose="020B0604020202020204" pitchFamily="34" charset="0"/>
              <a:cs typeface="Arial" panose="020B0604020202020204" pitchFamily="34" charset="0"/>
            </a:endParaRPr>
          </a:p>
          <a:p>
            <a:pPr marL="0" indent="0">
              <a:buNone/>
              <a:defRPr/>
            </a:pPr>
            <a:r>
              <a:rPr lang="nl-NL" altLang="nl-NL" dirty="0">
                <a:latin typeface="Arial" panose="020B0604020202020204" pitchFamily="34" charset="0"/>
                <a:cs typeface="Arial" panose="020B0604020202020204" pitchFamily="34" charset="0"/>
              </a:rPr>
              <a:t>2 Soorten:</a:t>
            </a:r>
          </a:p>
          <a:p>
            <a:pPr>
              <a:defRPr/>
            </a:pPr>
            <a:r>
              <a:rPr lang="nl-NL" altLang="nl-NL" dirty="0">
                <a:latin typeface="Arial" panose="020B0604020202020204" pitchFamily="34" charset="0"/>
                <a:cs typeface="Arial" panose="020B0604020202020204" pitchFamily="34" charset="0"/>
              </a:rPr>
              <a:t>Verminderde knijpkracht ( systolisch=&gt;HFrEF)</a:t>
            </a:r>
          </a:p>
          <a:p>
            <a:pPr>
              <a:defRPr/>
            </a:pPr>
            <a:r>
              <a:rPr lang="nl-NL" altLang="nl-NL" dirty="0">
                <a:latin typeface="Arial" panose="020B0604020202020204" pitchFamily="34" charset="0"/>
                <a:cs typeface="Arial" panose="020B0604020202020204" pitchFamily="34" charset="0"/>
              </a:rPr>
              <a:t>Verminderde vulling (diastolisch=&gt;HFpEF)</a:t>
            </a:r>
          </a:p>
          <a:p>
            <a:endParaRPr lang="nl-NL" dirty="0"/>
          </a:p>
        </p:txBody>
      </p:sp>
    </p:spTree>
    <p:extLst>
      <p:ext uri="{BB962C8B-B14F-4D97-AF65-F5344CB8AC3E}">
        <p14:creationId xmlns:p14="http://schemas.microsoft.com/office/powerpoint/2010/main" val="33073356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91759"/>
            <a:ext cx="7886700" cy="1325563"/>
          </a:xfrm>
        </p:spPr>
        <p:txBody>
          <a:bodyPr>
            <a:normAutofit/>
          </a:bodyPr>
          <a:lstStyle/>
          <a:p>
            <a:r>
              <a:rPr lang="nl-NL" sz="7200" dirty="0">
                <a:latin typeface="Arial" charset="0"/>
                <a:ea typeface="MS PGothic" charset="0"/>
              </a:rPr>
              <a:t>Indeling hartfalen</a:t>
            </a:r>
          </a:p>
        </p:txBody>
      </p:sp>
      <p:sp>
        <p:nvSpPr>
          <p:cNvPr id="4" name="object 3"/>
          <p:cNvSpPr>
            <a:spLocks noGrp="1"/>
          </p:cNvSpPr>
          <p:nvPr>
            <p:ph idx="1"/>
          </p:nvPr>
        </p:nvSpPr>
        <p:spPr>
          <a:prstGeom prst="rect">
            <a:avLst/>
          </a:prstGeom>
          <a:blipFill>
            <a:blip r:embed="rId2" cstate="print"/>
            <a:stretch>
              <a:fillRect/>
            </a:stretch>
          </a:blipFill>
        </p:spPr>
        <p:txBody>
          <a:bodyPr wrap="square" lIns="0" tIns="0" rIns="0" bIns="0" rtlCol="0"/>
          <a:lstStyle/>
          <a:p>
            <a:endParaRPr lang="nl-NL" dirty="0"/>
          </a:p>
        </p:txBody>
      </p:sp>
    </p:spTree>
    <p:extLst>
      <p:ext uri="{BB962C8B-B14F-4D97-AF65-F5344CB8AC3E}">
        <p14:creationId xmlns:p14="http://schemas.microsoft.com/office/powerpoint/2010/main" val="7165117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081935"/>
          </a:xfrm>
        </p:spPr>
        <p:txBody>
          <a:bodyPr>
            <a:normAutofit/>
          </a:bodyPr>
          <a:lstStyle/>
          <a:p>
            <a:r>
              <a:rPr lang="nl-NL" sz="7200" dirty="0">
                <a:latin typeface="Arial" charset="0"/>
                <a:ea typeface="MS PGothic" charset="0"/>
              </a:rPr>
              <a:t>Indeling hartfalen</a:t>
            </a:r>
          </a:p>
        </p:txBody>
      </p:sp>
      <p:sp>
        <p:nvSpPr>
          <p:cNvPr id="3" name="Tijdelijke aanduiding voor inhoud 2"/>
          <p:cNvSpPr>
            <a:spLocks noGrp="1"/>
          </p:cNvSpPr>
          <p:nvPr>
            <p:ph idx="1"/>
          </p:nvPr>
        </p:nvSpPr>
        <p:spPr/>
        <p:txBody>
          <a:bodyPr>
            <a:normAutofit fontScale="85000" lnSpcReduction="20000"/>
          </a:bodyPr>
          <a:lstStyle/>
          <a:p>
            <a:pPr marL="0" marR="1560195" indent="0" algn="ctr">
              <a:lnSpc>
                <a:spcPct val="100000"/>
              </a:lnSpc>
              <a:spcBef>
                <a:spcPts val="675"/>
              </a:spcBef>
              <a:buNone/>
            </a:pPr>
            <a:r>
              <a:rPr lang="nl-NL" b="1" spc="-5" dirty="0">
                <a:latin typeface="Arial" panose="020B0604020202020204" pitchFamily="34" charset="0"/>
                <a:cs typeface="Arial" panose="020B0604020202020204" pitchFamily="34" charset="0"/>
              </a:rPr>
              <a:t>Systolisch hartfalen</a:t>
            </a:r>
            <a:r>
              <a:rPr lang="nl-NL" b="1" spc="-35" dirty="0">
                <a:latin typeface="Arial" panose="020B0604020202020204" pitchFamily="34" charset="0"/>
                <a:cs typeface="Arial" panose="020B0604020202020204" pitchFamily="34" charset="0"/>
              </a:rPr>
              <a:t> </a:t>
            </a:r>
            <a:r>
              <a:rPr lang="nl-NL" b="1" spc="-5" dirty="0">
                <a:latin typeface="Arial" panose="020B0604020202020204" pitchFamily="34" charset="0"/>
                <a:cs typeface="Arial" panose="020B0604020202020204" pitchFamily="34" charset="0"/>
              </a:rPr>
              <a:t>(HF-REF):</a:t>
            </a:r>
            <a:endParaRPr lang="nl-NL" b="1" dirty="0">
              <a:latin typeface="Arial" panose="020B0604020202020204" pitchFamily="34" charset="0"/>
              <a:cs typeface="Arial" panose="020B0604020202020204" pitchFamily="34" charset="0"/>
            </a:endParaRPr>
          </a:p>
          <a:p>
            <a:pPr marL="469265">
              <a:lnSpc>
                <a:spcPct val="100000"/>
              </a:lnSpc>
              <a:spcBef>
                <a:spcPts val="580"/>
              </a:spcBef>
            </a:pPr>
            <a:r>
              <a:rPr lang="nl-NL" spc="-5" dirty="0">
                <a:latin typeface="Arial" panose="020B0604020202020204" pitchFamily="34" charset="0"/>
                <a:cs typeface="Arial" panose="020B0604020202020204" pitchFamily="34" charset="0"/>
              </a:rPr>
              <a:t>Veel </a:t>
            </a:r>
            <a:r>
              <a:rPr lang="nl-NL" dirty="0">
                <a:latin typeface="Arial" panose="020B0604020202020204" pitchFamily="34" charset="0"/>
                <a:cs typeface="Arial" panose="020B0604020202020204" pitchFamily="34" charset="0"/>
              </a:rPr>
              <a:t>meer </a:t>
            </a:r>
            <a:r>
              <a:rPr lang="nl-NL" spc="-5" dirty="0">
                <a:latin typeface="Arial" panose="020B0604020202020204" pitchFamily="34" charset="0"/>
                <a:cs typeface="Arial" panose="020B0604020202020204" pitchFamily="34" charset="0"/>
              </a:rPr>
              <a:t>over</a:t>
            </a:r>
            <a:r>
              <a:rPr lang="nl-NL" spc="-215" dirty="0">
                <a:latin typeface="Arial" panose="020B0604020202020204" pitchFamily="34" charset="0"/>
                <a:cs typeface="Arial" panose="020B0604020202020204" pitchFamily="34" charset="0"/>
              </a:rPr>
              <a:t> </a:t>
            </a:r>
            <a:r>
              <a:rPr lang="nl-NL" spc="-5" dirty="0">
                <a:latin typeface="Arial" panose="020B0604020202020204" pitchFamily="34" charset="0"/>
                <a:cs typeface="Arial" panose="020B0604020202020204" pitchFamily="34" charset="0"/>
              </a:rPr>
              <a:t>bekend</a:t>
            </a:r>
            <a:endParaRPr lang="nl-NL" dirty="0">
              <a:latin typeface="Arial" panose="020B0604020202020204" pitchFamily="34" charset="0"/>
              <a:cs typeface="Arial" panose="020B0604020202020204" pitchFamily="34" charset="0"/>
            </a:endParaRPr>
          </a:p>
          <a:p>
            <a:pPr marL="469265">
              <a:lnSpc>
                <a:spcPct val="100000"/>
              </a:lnSpc>
              <a:spcBef>
                <a:spcPts val="575"/>
              </a:spcBef>
            </a:pPr>
            <a:r>
              <a:rPr lang="nl-NL" sz="1800" spc="-15" dirty="0">
                <a:latin typeface="Arial" panose="020B0604020202020204" pitchFamily="34" charset="0"/>
                <a:cs typeface="Arial" panose="020B0604020202020204" pitchFamily="34" charset="0"/>
              </a:rPr>
              <a:t> </a:t>
            </a:r>
            <a:r>
              <a:rPr lang="nl-NL" dirty="0">
                <a:latin typeface="Arial" panose="020B0604020202020204" pitchFamily="34" charset="0"/>
                <a:cs typeface="Arial" panose="020B0604020202020204" pitchFamily="34" charset="0"/>
              </a:rPr>
              <a:t>Jongere</a:t>
            </a:r>
            <a:r>
              <a:rPr lang="nl-NL" spc="-225" dirty="0">
                <a:latin typeface="Arial" panose="020B0604020202020204" pitchFamily="34" charset="0"/>
                <a:cs typeface="Arial" panose="020B0604020202020204" pitchFamily="34" charset="0"/>
              </a:rPr>
              <a:t> </a:t>
            </a:r>
            <a:r>
              <a:rPr lang="nl-NL" spc="-5" dirty="0">
                <a:latin typeface="Arial" panose="020B0604020202020204" pitchFamily="34" charset="0"/>
                <a:cs typeface="Arial" panose="020B0604020202020204" pitchFamily="34" charset="0"/>
              </a:rPr>
              <a:t>patiëntengroep</a:t>
            </a:r>
            <a:endParaRPr lang="nl-NL" dirty="0">
              <a:latin typeface="Arial" panose="020B0604020202020204" pitchFamily="34" charset="0"/>
              <a:cs typeface="Arial" panose="020B0604020202020204" pitchFamily="34" charset="0"/>
            </a:endParaRPr>
          </a:p>
          <a:p>
            <a:pPr>
              <a:lnSpc>
                <a:spcPct val="100000"/>
              </a:lnSpc>
              <a:spcBef>
                <a:spcPts val="10"/>
              </a:spcBef>
            </a:pPr>
            <a:endParaRPr lang="nl-NL" sz="4000" dirty="0">
              <a:latin typeface="Arial" panose="020B0604020202020204" pitchFamily="34" charset="0"/>
              <a:cs typeface="Arial" panose="020B0604020202020204" pitchFamily="34" charset="0"/>
            </a:endParaRPr>
          </a:p>
          <a:p>
            <a:pPr marL="0" indent="0">
              <a:lnSpc>
                <a:spcPct val="100000"/>
              </a:lnSpc>
              <a:buNone/>
            </a:pPr>
            <a:r>
              <a:rPr lang="nl-NL" spc="-5" dirty="0">
                <a:latin typeface="Arial" panose="020B0604020202020204" pitchFamily="34" charset="0"/>
                <a:cs typeface="Arial" panose="020B0604020202020204" pitchFamily="34" charset="0"/>
              </a:rPr>
              <a:t>           </a:t>
            </a:r>
            <a:r>
              <a:rPr lang="nl-NL" b="1" spc="-5" dirty="0">
                <a:latin typeface="Arial" panose="020B0604020202020204" pitchFamily="34" charset="0"/>
                <a:cs typeface="Arial" panose="020B0604020202020204" pitchFamily="34" charset="0"/>
              </a:rPr>
              <a:t>Diastolisch hartfalen</a:t>
            </a:r>
            <a:r>
              <a:rPr lang="nl-NL" b="1" spc="-20" dirty="0">
                <a:latin typeface="Arial" panose="020B0604020202020204" pitchFamily="34" charset="0"/>
                <a:cs typeface="Arial" panose="020B0604020202020204" pitchFamily="34" charset="0"/>
              </a:rPr>
              <a:t> </a:t>
            </a:r>
            <a:r>
              <a:rPr lang="nl-NL" b="1" spc="-5" dirty="0">
                <a:latin typeface="Arial" panose="020B0604020202020204" pitchFamily="34" charset="0"/>
                <a:cs typeface="Arial" panose="020B0604020202020204" pitchFamily="34" charset="0"/>
              </a:rPr>
              <a:t>(HF-PEF):</a:t>
            </a:r>
            <a:endParaRPr lang="nl-NL" b="1" dirty="0">
              <a:latin typeface="Arial" panose="020B0604020202020204" pitchFamily="34" charset="0"/>
              <a:cs typeface="Arial" panose="020B0604020202020204" pitchFamily="34" charset="0"/>
            </a:endParaRPr>
          </a:p>
          <a:p>
            <a:pPr marL="469265">
              <a:lnSpc>
                <a:spcPct val="100000"/>
              </a:lnSpc>
              <a:spcBef>
                <a:spcPts val="580"/>
              </a:spcBef>
            </a:pPr>
            <a:r>
              <a:rPr lang="nl-NL" dirty="0">
                <a:latin typeface="Arial" panose="020B0604020202020204" pitchFamily="34" charset="0"/>
                <a:cs typeface="Arial" panose="020B0604020202020204" pitchFamily="34" charset="0"/>
              </a:rPr>
              <a:t>Weinig</a:t>
            </a:r>
            <a:r>
              <a:rPr lang="nl-NL" spc="-210" dirty="0">
                <a:latin typeface="Arial" panose="020B0604020202020204" pitchFamily="34" charset="0"/>
                <a:cs typeface="Arial" panose="020B0604020202020204" pitchFamily="34" charset="0"/>
              </a:rPr>
              <a:t> </a:t>
            </a:r>
            <a:r>
              <a:rPr lang="nl-NL" spc="-5" dirty="0">
                <a:latin typeface="Arial" panose="020B0604020202020204" pitchFamily="34" charset="0"/>
                <a:cs typeface="Arial" panose="020B0604020202020204" pitchFamily="34" charset="0"/>
              </a:rPr>
              <a:t>onderzoek</a:t>
            </a:r>
            <a:endParaRPr lang="nl-NL" dirty="0">
              <a:latin typeface="Arial" panose="020B0604020202020204" pitchFamily="34" charset="0"/>
              <a:cs typeface="Arial" panose="020B0604020202020204" pitchFamily="34" charset="0"/>
            </a:endParaRPr>
          </a:p>
          <a:p>
            <a:pPr marL="469265">
              <a:lnSpc>
                <a:spcPct val="100000"/>
              </a:lnSpc>
              <a:spcBef>
                <a:spcPts val="575"/>
              </a:spcBef>
            </a:pPr>
            <a:r>
              <a:rPr lang="nl-NL" sz="1800" spc="-10" dirty="0">
                <a:latin typeface="Arial" panose="020B0604020202020204" pitchFamily="34" charset="0"/>
                <a:cs typeface="Arial" panose="020B0604020202020204" pitchFamily="34" charset="0"/>
              </a:rPr>
              <a:t> </a:t>
            </a:r>
            <a:r>
              <a:rPr lang="nl-NL" spc="-5" dirty="0">
                <a:latin typeface="Arial" panose="020B0604020202020204" pitchFamily="34" charset="0"/>
                <a:cs typeface="Arial" panose="020B0604020202020204" pitchFamily="34" charset="0"/>
              </a:rPr>
              <a:t>De groep </a:t>
            </a:r>
            <a:r>
              <a:rPr lang="nl-NL" dirty="0">
                <a:latin typeface="Arial" panose="020B0604020202020204" pitchFamily="34" charset="0"/>
                <a:cs typeface="Arial" panose="020B0604020202020204" pitchFamily="34" charset="0"/>
              </a:rPr>
              <a:t>van </a:t>
            </a:r>
            <a:r>
              <a:rPr lang="nl-NL" spc="-5" dirty="0">
                <a:latin typeface="Arial" panose="020B0604020202020204" pitchFamily="34" charset="0"/>
                <a:cs typeface="Arial" panose="020B0604020202020204" pitchFamily="34" charset="0"/>
              </a:rPr>
              <a:t>de toekomst  </a:t>
            </a:r>
            <a:r>
              <a:rPr lang="nl-NL" spc="-75" dirty="0">
                <a:latin typeface="Arial" panose="020B0604020202020204" pitchFamily="34" charset="0"/>
                <a:cs typeface="Arial" panose="020B0604020202020204" pitchFamily="34" charset="0"/>
              </a:rPr>
              <a:t>(50-60%)</a:t>
            </a:r>
            <a:endParaRPr lang="nl-NL" dirty="0">
              <a:latin typeface="Arial" panose="020B0604020202020204" pitchFamily="34" charset="0"/>
              <a:cs typeface="Arial" panose="020B0604020202020204" pitchFamily="34" charset="0"/>
            </a:endParaRPr>
          </a:p>
          <a:p>
            <a:pPr marL="469265">
              <a:lnSpc>
                <a:spcPct val="100000"/>
              </a:lnSpc>
              <a:spcBef>
                <a:spcPts val="575"/>
              </a:spcBef>
            </a:pPr>
            <a:r>
              <a:rPr lang="nl-NL" sz="1800" spc="-15" dirty="0">
                <a:latin typeface="Arial" panose="020B0604020202020204" pitchFamily="34" charset="0"/>
                <a:cs typeface="Arial" panose="020B0604020202020204" pitchFamily="34" charset="0"/>
              </a:rPr>
              <a:t> </a:t>
            </a:r>
            <a:r>
              <a:rPr lang="nl-NL" spc="-5" dirty="0">
                <a:latin typeface="Arial" panose="020B0604020202020204" pitchFamily="34" charset="0"/>
                <a:cs typeface="Arial" panose="020B0604020202020204" pitchFamily="34" charset="0"/>
              </a:rPr>
              <a:t>Ouderen </a:t>
            </a:r>
            <a:r>
              <a:rPr lang="nl-NL" dirty="0">
                <a:latin typeface="Arial" panose="020B0604020202020204" pitchFamily="34" charset="0"/>
                <a:cs typeface="Arial" panose="020B0604020202020204" pitchFamily="34" charset="0"/>
              </a:rPr>
              <a:t>en</a:t>
            </a:r>
            <a:r>
              <a:rPr lang="nl-NL" spc="-210" dirty="0">
                <a:latin typeface="Arial" panose="020B0604020202020204" pitchFamily="34" charset="0"/>
                <a:cs typeface="Arial" panose="020B0604020202020204" pitchFamily="34" charset="0"/>
              </a:rPr>
              <a:t> </a:t>
            </a:r>
            <a:r>
              <a:rPr lang="nl-NL" spc="-5" dirty="0">
                <a:latin typeface="Arial" panose="020B0604020202020204" pitchFamily="34" charset="0"/>
                <a:cs typeface="Arial" panose="020B0604020202020204" pitchFamily="34" charset="0"/>
              </a:rPr>
              <a:t>Vrouw</a:t>
            </a:r>
            <a:endParaRPr lang="nl-NL" dirty="0">
              <a:latin typeface="Arial" panose="020B0604020202020204" pitchFamily="34" charset="0"/>
              <a:cs typeface="Arial" panose="020B0604020202020204" pitchFamily="34" charset="0"/>
            </a:endParaRPr>
          </a:p>
          <a:p>
            <a:pPr marL="469265">
              <a:lnSpc>
                <a:spcPct val="100000"/>
              </a:lnSpc>
              <a:spcBef>
                <a:spcPts val="580"/>
              </a:spcBef>
            </a:pPr>
            <a:r>
              <a:rPr lang="nl-NL" sz="1800" spc="125" dirty="0">
                <a:latin typeface="Arial" panose="020B0604020202020204" pitchFamily="34" charset="0"/>
                <a:cs typeface="Arial" panose="020B0604020202020204" pitchFamily="34" charset="0"/>
              </a:rPr>
              <a:t> </a:t>
            </a:r>
            <a:r>
              <a:rPr lang="nl-NL" spc="-5" dirty="0">
                <a:latin typeface="Arial" panose="020B0604020202020204" pitchFamily="34" charset="0"/>
                <a:cs typeface="Arial" panose="020B0604020202020204" pitchFamily="34" charset="0"/>
              </a:rPr>
              <a:t>Hypertensie</a:t>
            </a:r>
            <a:endParaRPr lang="nl-NL" dirty="0">
              <a:latin typeface="Arial" panose="020B0604020202020204" pitchFamily="34" charset="0"/>
              <a:cs typeface="Arial" panose="020B0604020202020204" pitchFamily="34" charset="0"/>
            </a:endParaRPr>
          </a:p>
          <a:p>
            <a:pPr marL="469265">
              <a:lnSpc>
                <a:spcPct val="100000"/>
              </a:lnSpc>
              <a:spcBef>
                <a:spcPts val="575"/>
              </a:spcBef>
            </a:pPr>
            <a:r>
              <a:rPr lang="nl-NL" sz="1800" spc="100" dirty="0">
                <a:latin typeface="Arial" panose="020B0604020202020204" pitchFamily="34" charset="0"/>
                <a:cs typeface="Arial" panose="020B0604020202020204" pitchFamily="34" charset="0"/>
              </a:rPr>
              <a:t> </a:t>
            </a:r>
            <a:r>
              <a:rPr lang="nl-NL" dirty="0">
                <a:latin typeface="Arial" panose="020B0604020202020204" pitchFamily="34" charset="0"/>
                <a:cs typeface="Arial" panose="020B0604020202020204" pitchFamily="34" charset="0"/>
              </a:rPr>
              <a:t>Atriumfibrilleren</a:t>
            </a:r>
          </a:p>
          <a:p>
            <a:pPr marL="469265">
              <a:lnSpc>
                <a:spcPct val="100000"/>
              </a:lnSpc>
              <a:spcBef>
                <a:spcPts val="580"/>
              </a:spcBef>
            </a:pPr>
            <a:r>
              <a:rPr lang="nl-NL" sz="1800" spc="-15" dirty="0">
                <a:latin typeface="Arial" panose="020B0604020202020204" pitchFamily="34" charset="0"/>
                <a:cs typeface="Arial" panose="020B0604020202020204" pitchFamily="34" charset="0"/>
              </a:rPr>
              <a:t> </a:t>
            </a:r>
            <a:r>
              <a:rPr lang="nl-NL" spc="-5" dirty="0">
                <a:latin typeface="Arial" panose="020B0604020202020204" pitchFamily="34" charset="0"/>
                <a:cs typeface="Arial" panose="020B0604020202020204" pitchFamily="34" charset="0"/>
              </a:rPr>
              <a:t>Veel</a:t>
            </a:r>
            <a:r>
              <a:rPr lang="nl-NL" spc="-215" dirty="0">
                <a:latin typeface="Arial" panose="020B0604020202020204" pitchFamily="34" charset="0"/>
                <a:cs typeface="Arial" panose="020B0604020202020204" pitchFamily="34" charset="0"/>
              </a:rPr>
              <a:t> </a:t>
            </a:r>
            <a:r>
              <a:rPr lang="nl-NL" dirty="0">
                <a:latin typeface="Arial" panose="020B0604020202020204" pitchFamily="34" charset="0"/>
                <a:cs typeface="Arial" panose="020B0604020202020204" pitchFamily="34" charset="0"/>
              </a:rPr>
              <a:t>comorbiditeit</a:t>
            </a:r>
          </a:p>
          <a:p>
            <a:endParaRPr lang="nl-NL" dirty="0"/>
          </a:p>
        </p:txBody>
      </p:sp>
    </p:spTree>
    <p:extLst>
      <p:ext uri="{BB962C8B-B14F-4D97-AF65-F5344CB8AC3E}">
        <p14:creationId xmlns:p14="http://schemas.microsoft.com/office/powerpoint/2010/main" val="2022510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6600" dirty="0">
                <a:latin typeface="Arial" charset="0"/>
                <a:ea typeface="MS PGothic" charset="0"/>
              </a:rPr>
              <a:t>Oorzaken hartfalen</a:t>
            </a:r>
          </a:p>
        </p:txBody>
      </p:sp>
      <p:sp>
        <p:nvSpPr>
          <p:cNvPr id="3" name="Tijdelijke aanduiding voor inhoud 2"/>
          <p:cNvSpPr>
            <a:spLocks noGrp="1"/>
          </p:cNvSpPr>
          <p:nvPr>
            <p:ph idx="1"/>
          </p:nvPr>
        </p:nvSpPr>
        <p:spPr/>
        <p:txBody>
          <a:bodyPr>
            <a:normAutofit/>
          </a:bodyPr>
          <a:lstStyle/>
          <a:p>
            <a:pPr marL="12700">
              <a:lnSpc>
                <a:spcPct val="100000"/>
              </a:lnSpc>
              <a:spcBef>
                <a:spcPts val="680"/>
              </a:spcBef>
              <a:tabLst>
                <a:tab pos="354965" algn="l"/>
              </a:tabLst>
            </a:pPr>
            <a:r>
              <a:rPr lang="nl-NL" sz="1800" spc="-15" dirty="0">
                <a:latin typeface="Webdings"/>
                <a:cs typeface="Webdings"/>
              </a:rPr>
              <a:t>	</a:t>
            </a:r>
            <a:r>
              <a:rPr lang="nl-NL" dirty="0">
                <a:latin typeface="Arial" panose="020B0604020202020204" pitchFamily="34" charset="0"/>
                <a:cs typeface="Arial" panose="020B0604020202020204" pitchFamily="34" charset="0"/>
              </a:rPr>
              <a:t>Ischemische</a:t>
            </a:r>
            <a:r>
              <a:rPr lang="nl-NL" spc="-25" dirty="0">
                <a:latin typeface="Arial" panose="020B0604020202020204" pitchFamily="34" charset="0"/>
                <a:cs typeface="Arial" panose="020B0604020202020204" pitchFamily="34" charset="0"/>
              </a:rPr>
              <a:t> </a:t>
            </a:r>
            <a:r>
              <a:rPr lang="nl-NL" spc="-5" dirty="0">
                <a:latin typeface="Arial" panose="020B0604020202020204" pitchFamily="34" charset="0"/>
                <a:cs typeface="Arial" panose="020B0604020202020204" pitchFamily="34" charset="0"/>
              </a:rPr>
              <a:t>hartziekte</a:t>
            </a:r>
            <a:endParaRPr lang="nl-NL" dirty="0">
              <a:latin typeface="Arial" panose="020B0604020202020204" pitchFamily="34" charset="0"/>
              <a:cs typeface="Arial" panose="020B0604020202020204" pitchFamily="34" charset="0"/>
            </a:endParaRPr>
          </a:p>
          <a:p>
            <a:pPr marL="12700">
              <a:lnSpc>
                <a:spcPct val="100000"/>
              </a:lnSpc>
              <a:spcBef>
                <a:spcPts val="575"/>
              </a:spcBef>
              <a:tabLst>
                <a:tab pos="354965" algn="l"/>
              </a:tabLst>
            </a:pPr>
            <a:r>
              <a:rPr lang="nl-NL" sz="1800" spc="-15" dirty="0">
                <a:latin typeface="Arial" panose="020B0604020202020204" pitchFamily="34" charset="0"/>
                <a:cs typeface="Arial" panose="020B0604020202020204" pitchFamily="34" charset="0"/>
              </a:rPr>
              <a:t>	</a:t>
            </a:r>
            <a:r>
              <a:rPr lang="nl-NL" spc="-5" dirty="0">
                <a:latin typeface="Arial" panose="020B0604020202020204" pitchFamily="34" charset="0"/>
                <a:cs typeface="Arial" panose="020B0604020202020204" pitchFamily="34" charset="0"/>
              </a:rPr>
              <a:t>Hypertensie</a:t>
            </a:r>
            <a:endParaRPr lang="nl-NL" dirty="0">
              <a:latin typeface="Arial" panose="020B0604020202020204" pitchFamily="34" charset="0"/>
              <a:cs typeface="Arial" panose="020B0604020202020204" pitchFamily="34" charset="0"/>
            </a:endParaRPr>
          </a:p>
          <a:p>
            <a:pPr marL="12700">
              <a:lnSpc>
                <a:spcPct val="100000"/>
              </a:lnSpc>
              <a:spcBef>
                <a:spcPts val="580"/>
              </a:spcBef>
              <a:tabLst>
                <a:tab pos="354965" algn="l"/>
              </a:tabLst>
            </a:pPr>
            <a:r>
              <a:rPr lang="nl-NL" sz="1800" spc="-15" dirty="0">
                <a:latin typeface="Arial" panose="020B0604020202020204" pitchFamily="34" charset="0"/>
                <a:cs typeface="Arial" panose="020B0604020202020204" pitchFamily="34" charset="0"/>
              </a:rPr>
              <a:t>	</a:t>
            </a:r>
            <a:r>
              <a:rPr lang="nl-NL" dirty="0">
                <a:latin typeface="Arial" panose="020B0604020202020204" pitchFamily="34" charset="0"/>
                <a:cs typeface="Arial" panose="020B0604020202020204" pitchFamily="34" charset="0"/>
              </a:rPr>
              <a:t>Kleplijden</a:t>
            </a:r>
          </a:p>
          <a:p>
            <a:pPr marL="12700">
              <a:lnSpc>
                <a:spcPct val="100000"/>
              </a:lnSpc>
              <a:spcBef>
                <a:spcPts val="575"/>
              </a:spcBef>
              <a:tabLst>
                <a:tab pos="354965" algn="l"/>
              </a:tabLst>
            </a:pPr>
            <a:r>
              <a:rPr lang="nl-NL" sz="1800" spc="-10" dirty="0">
                <a:latin typeface="Arial" panose="020B0604020202020204" pitchFamily="34" charset="0"/>
                <a:cs typeface="Arial" panose="020B0604020202020204" pitchFamily="34" charset="0"/>
              </a:rPr>
              <a:t>	</a:t>
            </a:r>
            <a:r>
              <a:rPr lang="nl-NL" dirty="0">
                <a:latin typeface="Arial" panose="020B0604020202020204" pitchFamily="34" charset="0"/>
                <a:cs typeface="Arial" panose="020B0604020202020204" pitchFamily="34" charset="0"/>
              </a:rPr>
              <a:t>Ritmestoornis</a:t>
            </a:r>
          </a:p>
          <a:p>
            <a:pPr marL="12700">
              <a:lnSpc>
                <a:spcPct val="100000"/>
              </a:lnSpc>
              <a:spcBef>
                <a:spcPts val="580"/>
              </a:spcBef>
              <a:tabLst>
                <a:tab pos="354965" algn="l"/>
              </a:tabLst>
            </a:pPr>
            <a:r>
              <a:rPr lang="nl-NL" sz="1800" spc="-15" dirty="0">
                <a:latin typeface="Arial" panose="020B0604020202020204" pitchFamily="34" charset="0"/>
                <a:cs typeface="Arial" panose="020B0604020202020204" pitchFamily="34" charset="0"/>
              </a:rPr>
              <a:t>	</a:t>
            </a:r>
            <a:r>
              <a:rPr lang="nl-NL" spc="-5" dirty="0">
                <a:latin typeface="Arial" panose="020B0604020202020204" pitchFamily="34" charset="0"/>
                <a:cs typeface="Arial" panose="020B0604020202020204" pitchFamily="34" charset="0"/>
              </a:rPr>
              <a:t>Cardiomyopathie (zieke</a:t>
            </a:r>
            <a:r>
              <a:rPr lang="nl-NL" spc="-25" dirty="0">
                <a:latin typeface="Arial" panose="020B0604020202020204" pitchFamily="34" charset="0"/>
                <a:cs typeface="Arial" panose="020B0604020202020204" pitchFamily="34" charset="0"/>
              </a:rPr>
              <a:t> </a:t>
            </a:r>
            <a:r>
              <a:rPr lang="nl-NL" spc="-5" dirty="0">
                <a:latin typeface="Arial" panose="020B0604020202020204" pitchFamily="34" charset="0"/>
                <a:cs typeface="Arial" panose="020B0604020202020204" pitchFamily="34" charset="0"/>
              </a:rPr>
              <a:t>hartspier)</a:t>
            </a:r>
            <a:endParaRPr lang="nl-NL" dirty="0">
              <a:latin typeface="Arial" panose="020B0604020202020204" pitchFamily="34" charset="0"/>
              <a:cs typeface="Arial" panose="020B0604020202020204" pitchFamily="34" charset="0"/>
            </a:endParaRPr>
          </a:p>
          <a:p>
            <a:pPr marL="12700">
              <a:lnSpc>
                <a:spcPct val="100000"/>
              </a:lnSpc>
              <a:spcBef>
                <a:spcPts val="575"/>
              </a:spcBef>
              <a:tabLst>
                <a:tab pos="354965" algn="l"/>
              </a:tabLst>
            </a:pPr>
            <a:r>
              <a:rPr lang="nl-NL" sz="1800" spc="-15" dirty="0">
                <a:latin typeface="Arial" panose="020B0604020202020204" pitchFamily="34" charset="0"/>
                <a:cs typeface="Arial" panose="020B0604020202020204" pitchFamily="34" charset="0"/>
              </a:rPr>
              <a:t>	</a:t>
            </a:r>
            <a:r>
              <a:rPr lang="nl-NL" spc="-5" dirty="0">
                <a:latin typeface="Arial" panose="020B0604020202020204" pitchFamily="34" charset="0"/>
                <a:cs typeface="Arial" panose="020B0604020202020204" pitchFamily="34" charset="0"/>
              </a:rPr>
              <a:t>Aangeboren</a:t>
            </a:r>
            <a:r>
              <a:rPr lang="nl-NL" spc="-10" dirty="0">
                <a:latin typeface="Arial" panose="020B0604020202020204" pitchFamily="34" charset="0"/>
                <a:cs typeface="Arial" panose="020B0604020202020204" pitchFamily="34" charset="0"/>
              </a:rPr>
              <a:t> </a:t>
            </a:r>
            <a:r>
              <a:rPr lang="nl-NL" spc="-5" dirty="0">
                <a:latin typeface="Arial" panose="020B0604020202020204" pitchFamily="34" charset="0"/>
                <a:cs typeface="Arial" panose="020B0604020202020204" pitchFamily="34" charset="0"/>
              </a:rPr>
              <a:t>hartafwijkingen</a:t>
            </a:r>
            <a:endParaRPr lang="nl-NL" dirty="0">
              <a:latin typeface="Arial" panose="020B0604020202020204" pitchFamily="34" charset="0"/>
              <a:cs typeface="Arial" panose="020B0604020202020204" pitchFamily="34" charset="0"/>
            </a:endParaRPr>
          </a:p>
          <a:p>
            <a:pPr marL="12700">
              <a:lnSpc>
                <a:spcPct val="100000"/>
              </a:lnSpc>
              <a:spcBef>
                <a:spcPts val="575"/>
              </a:spcBef>
              <a:tabLst>
                <a:tab pos="354965" algn="l"/>
              </a:tabLst>
            </a:pPr>
            <a:r>
              <a:rPr lang="nl-NL" sz="1800" spc="-10" dirty="0">
                <a:latin typeface="Arial" panose="020B0604020202020204" pitchFamily="34" charset="0"/>
                <a:cs typeface="Arial" panose="020B0604020202020204" pitchFamily="34" charset="0"/>
              </a:rPr>
              <a:t>	</a:t>
            </a:r>
            <a:r>
              <a:rPr lang="nl-NL" spc="-5" dirty="0">
                <a:latin typeface="Arial" panose="020B0604020202020204" pitchFamily="34" charset="0"/>
                <a:cs typeface="Arial" panose="020B0604020202020204" pitchFamily="34" charset="0"/>
              </a:rPr>
              <a:t>Infecties</a:t>
            </a:r>
            <a:r>
              <a:rPr lang="nl-NL" spc="-25" dirty="0">
                <a:latin typeface="Arial" panose="020B0604020202020204" pitchFamily="34" charset="0"/>
                <a:cs typeface="Arial" panose="020B0604020202020204" pitchFamily="34" charset="0"/>
              </a:rPr>
              <a:t> </a:t>
            </a:r>
            <a:r>
              <a:rPr lang="nl-NL" spc="-5" dirty="0">
                <a:latin typeface="Arial" panose="020B0604020202020204" pitchFamily="34" charset="0"/>
                <a:cs typeface="Arial" panose="020B0604020202020204" pitchFamily="34" charset="0"/>
              </a:rPr>
              <a:t>(myocarditis)</a:t>
            </a:r>
          </a:p>
          <a:p>
            <a:pPr marL="12700">
              <a:lnSpc>
                <a:spcPct val="100000"/>
              </a:lnSpc>
              <a:spcBef>
                <a:spcPts val="575"/>
              </a:spcBef>
              <a:tabLst>
                <a:tab pos="354965" algn="l"/>
              </a:tabLst>
            </a:pPr>
            <a:r>
              <a:rPr lang="nl-NL" i="1" spc="-5" dirty="0">
                <a:latin typeface="Arial" panose="020B0604020202020204" pitchFamily="34" charset="0"/>
                <a:cs typeface="Arial" panose="020B0604020202020204" pitchFamily="34" charset="0"/>
              </a:rPr>
              <a:t>(COPD, Diabeten)</a:t>
            </a:r>
            <a:endParaRPr lang="nl-NL" i="1" dirty="0">
              <a:latin typeface="Arial" panose="020B0604020202020204" pitchFamily="34" charset="0"/>
              <a:cs typeface="Arial" panose="020B0604020202020204" pitchFamily="34" charset="0"/>
            </a:endParaRPr>
          </a:p>
          <a:p>
            <a:pPr marL="12700">
              <a:lnSpc>
                <a:spcPct val="100000"/>
              </a:lnSpc>
              <a:spcBef>
                <a:spcPts val="580"/>
              </a:spcBef>
              <a:tabLst>
                <a:tab pos="354965" algn="l"/>
              </a:tabLst>
            </a:pPr>
            <a:endParaRPr lang="nl-NL" dirty="0"/>
          </a:p>
        </p:txBody>
      </p:sp>
    </p:spTree>
    <p:extLst>
      <p:ext uri="{BB962C8B-B14F-4D97-AF65-F5344CB8AC3E}">
        <p14:creationId xmlns:p14="http://schemas.microsoft.com/office/powerpoint/2010/main" val="7713182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6600" dirty="0">
                <a:latin typeface="Arial" charset="0"/>
                <a:ea typeface="MS PGothic" charset="0"/>
              </a:rPr>
              <a:t>Symptomen</a:t>
            </a:r>
          </a:p>
        </p:txBody>
      </p:sp>
      <p:sp>
        <p:nvSpPr>
          <p:cNvPr id="3" name="Tijdelijke aanduiding voor inhoud 2"/>
          <p:cNvSpPr>
            <a:spLocks noGrp="1"/>
          </p:cNvSpPr>
          <p:nvPr>
            <p:ph idx="1"/>
          </p:nvPr>
        </p:nvSpPr>
        <p:spPr/>
        <p:txBody>
          <a:bodyPr>
            <a:normAutofit fontScale="25000" lnSpcReduction="20000"/>
          </a:bodyPr>
          <a:lstStyle/>
          <a:p>
            <a:pPr marL="12700">
              <a:lnSpc>
                <a:spcPct val="100000"/>
              </a:lnSpc>
              <a:spcBef>
                <a:spcPts val="95"/>
              </a:spcBef>
            </a:pPr>
            <a:r>
              <a:rPr lang="nl-NL" sz="11200" spc="-5" dirty="0">
                <a:latin typeface="Arial" panose="020B0604020202020204" pitchFamily="34" charset="0"/>
                <a:cs typeface="Arial" panose="020B0604020202020204" pitchFamily="34" charset="0"/>
              </a:rPr>
              <a:t>Vermoeidheid</a:t>
            </a:r>
            <a:endParaRPr lang="nl-NL" sz="11200" spc="-75" dirty="0">
              <a:latin typeface="Arial" panose="020B0604020202020204" pitchFamily="34" charset="0"/>
              <a:cs typeface="Arial" panose="020B0604020202020204" pitchFamily="34" charset="0"/>
            </a:endParaRPr>
          </a:p>
          <a:p>
            <a:pPr marL="12700">
              <a:lnSpc>
                <a:spcPct val="100000"/>
              </a:lnSpc>
              <a:spcBef>
                <a:spcPts val="95"/>
              </a:spcBef>
            </a:pPr>
            <a:r>
              <a:rPr lang="nl-NL" sz="11200" spc="-75" dirty="0">
                <a:latin typeface="Arial" panose="020B0604020202020204" pitchFamily="34" charset="0"/>
                <a:cs typeface="Arial" panose="020B0604020202020204" pitchFamily="34" charset="0"/>
              </a:rPr>
              <a:t>Verminderde inspanningstolerantie</a:t>
            </a:r>
            <a:endParaRPr lang="nl-NL" sz="11200" dirty="0">
              <a:latin typeface="Arial" panose="020B0604020202020204" pitchFamily="34" charset="0"/>
              <a:cs typeface="Arial" panose="020B0604020202020204" pitchFamily="34" charset="0"/>
            </a:endParaRPr>
          </a:p>
          <a:p>
            <a:pPr marL="12700">
              <a:lnSpc>
                <a:spcPct val="100000"/>
              </a:lnSpc>
              <a:spcBef>
                <a:spcPts val="95"/>
              </a:spcBef>
            </a:pPr>
            <a:r>
              <a:rPr lang="nl-NL" sz="11200" spc="-20" dirty="0">
                <a:latin typeface="Arial" panose="020B0604020202020204" pitchFamily="34" charset="0"/>
                <a:cs typeface="Arial" panose="020B0604020202020204" pitchFamily="34" charset="0"/>
              </a:rPr>
              <a:t>Orthopneu</a:t>
            </a:r>
          </a:p>
          <a:p>
            <a:pPr marL="12700">
              <a:lnSpc>
                <a:spcPct val="100000"/>
              </a:lnSpc>
              <a:spcBef>
                <a:spcPts val="95"/>
              </a:spcBef>
            </a:pPr>
            <a:r>
              <a:rPr lang="nl-NL" sz="11200" spc="-5" dirty="0">
                <a:latin typeface="Arial" panose="020B0604020202020204" pitchFamily="34" charset="0"/>
                <a:cs typeface="Arial" panose="020B0604020202020204" pitchFamily="34" charset="0"/>
              </a:rPr>
              <a:t>Verwardheid/ geheugenstoornissen</a:t>
            </a:r>
            <a:endParaRPr lang="nl-NL" sz="11200" dirty="0">
              <a:latin typeface="Arial" panose="020B0604020202020204" pitchFamily="34" charset="0"/>
              <a:cs typeface="Arial" panose="020B0604020202020204" pitchFamily="34" charset="0"/>
            </a:endParaRPr>
          </a:p>
          <a:p>
            <a:pPr marL="12700">
              <a:lnSpc>
                <a:spcPct val="100000"/>
              </a:lnSpc>
            </a:pPr>
            <a:r>
              <a:rPr lang="nl-NL" sz="11200" spc="-5" dirty="0">
                <a:latin typeface="Arial" panose="020B0604020202020204" pitchFamily="34" charset="0"/>
                <a:cs typeface="Arial" panose="020B0604020202020204" pitchFamily="34" charset="0"/>
              </a:rPr>
              <a:t>Oedemen (buik/benen)</a:t>
            </a:r>
          </a:p>
          <a:p>
            <a:pPr marL="12700">
              <a:lnSpc>
                <a:spcPct val="100000"/>
              </a:lnSpc>
            </a:pPr>
            <a:r>
              <a:rPr lang="nl-NL" sz="11200" spc="-5" dirty="0">
                <a:latin typeface="Arial" panose="020B0604020202020204" pitchFamily="34" charset="0"/>
                <a:cs typeface="Arial" panose="020B0604020202020204" pitchFamily="34" charset="0"/>
              </a:rPr>
              <a:t>Verminderde eetlust</a:t>
            </a:r>
          </a:p>
          <a:p>
            <a:pPr marL="12700">
              <a:lnSpc>
                <a:spcPct val="100000"/>
              </a:lnSpc>
            </a:pPr>
            <a:r>
              <a:rPr lang="nl-NL" sz="11200" spc="-20" dirty="0">
                <a:latin typeface="Arial" panose="020B0604020202020204" pitchFamily="34" charset="0"/>
                <a:cs typeface="Arial" panose="020B0604020202020204" pitchFamily="34" charset="0"/>
              </a:rPr>
              <a:t>Orthopneu</a:t>
            </a:r>
          </a:p>
          <a:p>
            <a:pPr marL="12700">
              <a:lnSpc>
                <a:spcPct val="100000"/>
              </a:lnSpc>
            </a:pPr>
            <a:r>
              <a:rPr lang="nl-NL" sz="11200" spc="-35" dirty="0">
                <a:latin typeface="Arial" panose="020B0604020202020204" pitchFamily="34" charset="0"/>
                <a:cs typeface="Arial" panose="020B0604020202020204" pitchFamily="34" charset="0"/>
              </a:rPr>
              <a:t>Nycturie</a:t>
            </a:r>
            <a:endParaRPr lang="nl-NL" sz="11200" dirty="0">
              <a:latin typeface="Arial" panose="020B0604020202020204" pitchFamily="34" charset="0"/>
              <a:cs typeface="Arial" panose="020B0604020202020204" pitchFamily="34" charset="0"/>
            </a:endParaRPr>
          </a:p>
          <a:p>
            <a:pPr marL="12700">
              <a:lnSpc>
                <a:spcPct val="100000"/>
              </a:lnSpc>
            </a:pPr>
            <a:endParaRPr lang="nl-NL" spc="-20" dirty="0">
              <a:latin typeface="Calibri"/>
              <a:cs typeface="Calibri"/>
            </a:endParaRPr>
          </a:p>
          <a:p>
            <a:pPr marL="12700">
              <a:lnSpc>
                <a:spcPct val="100000"/>
              </a:lnSpc>
            </a:pPr>
            <a:endParaRPr lang="nl-NL" spc="-5" dirty="0">
              <a:latin typeface="Calibri"/>
              <a:cs typeface="Calibri"/>
            </a:endParaRPr>
          </a:p>
          <a:p>
            <a:pPr marL="12700">
              <a:lnSpc>
                <a:spcPct val="100000"/>
              </a:lnSpc>
            </a:pPr>
            <a:endParaRPr lang="nl-NL" spc="-5" dirty="0">
              <a:latin typeface="Calibri"/>
              <a:cs typeface="Calibri"/>
            </a:endParaRPr>
          </a:p>
          <a:p>
            <a:pPr marL="12700">
              <a:lnSpc>
                <a:spcPct val="100000"/>
              </a:lnSpc>
            </a:pPr>
            <a:endParaRPr lang="nl-NL" spc="-5" dirty="0">
              <a:latin typeface="Calibri"/>
            </a:endParaRPr>
          </a:p>
          <a:p>
            <a:pPr marL="12700">
              <a:lnSpc>
                <a:spcPct val="100000"/>
              </a:lnSpc>
            </a:pPr>
            <a:r>
              <a:rPr lang="nl-NL" spc="-5" dirty="0">
                <a:latin typeface="Calibri"/>
              </a:rPr>
              <a:t>     </a:t>
            </a:r>
            <a:endParaRPr lang="nl-NL" dirty="0"/>
          </a:p>
        </p:txBody>
      </p:sp>
      <p:sp>
        <p:nvSpPr>
          <p:cNvPr id="4" name="object 6"/>
          <p:cNvSpPr/>
          <p:nvPr/>
        </p:nvSpPr>
        <p:spPr>
          <a:xfrm>
            <a:off x="3884676" y="4151435"/>
            <a:ext cx="4737100" cy="17526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3863547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513" y="203434"/>
            <a:ext cx="7886700" cy="1025759"/>
          </a:xfrm>
        </p:spPr>
        <p:txBody>
          <a:bodyPr>
            <a:noAutofit/>
          </a:bodyPr>
          <a:lstStyle/>
          <a:p>
            <a:r>
              <a:rPr lang="nl-NL" sz="4800" dirty="0">
                <a:latin typeface="Arial" charset="0"/>
                <a:ea typeface="MS PGothic" charset="0"/>
              </a:rPr>
              <a:t>NYHA classificatie van HF</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11" t="24108" r="5318" b="20359"/>
          <a:stretch/>
        </p:blipFill>
        <p:spPr bwMode="auto">
          <a:xfrm>
            <a:off x="628650" y="1528997"/>
            <a:ext cx="8619344" cy="4062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64217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6600" dirty="0">
                <a:latin typeface="Arial" charset="0"/>
                <a:ea typeface="MS PGothic" charset="0"/>
              </a:rPr>
              <a:t>Diagnostiek</a:t>
            </a:r>
          </a:p>
        </p:txBody>
      </p:sp>
      <p:sp>
        <p:nvSpPr>
          <p:cNvPr id="3" name="Tijdelijke aanduiding voor inhoud 2"/>
          <p:cNvSpPr>
            <a:spLocks noGrp="1"/>
          </p:cNvSpPr>
          <p:nvPr>
            <p:ph idx="1"/>
          </p:nvPr>
        </p:nvSpPr>
        <p:spPr/>
        <p:txBody>
          <a:bodyPr/>
          <a:lstStyle/>
          <a:p>
            <a:r>
              <a:rPr lang="nl-NL" altLang="nl-NL" dirty="0"/>
              <a:t>Anamnese</a:t>
            </a:r>
          </a:p>
          <a:p>
            <a:r>
              <a:rPr lang="nl-NL" altLang="nl-NL" dirty="0"/>
              <a:t>Lichamelijk onderzoek </a:t>
            </a:r>
          </a:p>
          <a:p>
            <a:r>
              <a:rPr lang="nl-NL" altLang="nl-NL" dirty="0"/>
              <a:t>NT- Pro- BNP</a:t>
            </a:r>
            <a:endParaRPr lang="nl-NL" altLang="nl-NL" sz="3200" dirty="0"/>
          </a:p>
          <a:p>
            <a:r>
              <a:rPr lang="nl-NL" altLang="nl-NL" dirty="0"/>
              <a:t>ECG </a:t>
            </a:r>
          </a:p>
          <a:p>
            <a:r>
              <a:rPr lang="nl-NL" altLang="nl-NL" dirty="0"/>
              <a:t>Echocardiografie</a:t>
            </a:r>
          </a:p>
          <a:p>
            <a:r>
              <a:rPr lang="nl-NL" altLang="nl-NL" dirty="0"/>
              <a:t>X- thorax</a:t>
            </a:r>
          </a:p>
          <a:p>
            <a:r>
              <a:rPr lang="nl-NL" altLang="nl-NL" sz="2000" i="1" dirty="0"/>
              <a:t>ZN AANVULLEND ONDERZOEK</a:t>
            </a:r>
          </a:p>
          <a:p>
            <a:endParaRPr lang="nl-NL" dirty="0"/>
          </a:p>
        </p:txBody>
      </p:sp>
    </p:spTree>
    <p:extLst>
      <p:ext uri="{BB962C8B-B14F-4D97-AF65-F5344CB8AC3E}">
        <p14:creationId xmlns:p14="http://schemas.microsoft.com/office/powerpoint/2010/main" val="33132726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Inventarisatieconsult POH</a:t>
            </a:r>
            <a:br>
              <a:rPr lang="nl-NL" dirty="0"/>
            </a:br>
            <a:endParaRPr lang="nl-NL" dirty="0"/>
          </a:p>
        </p:txBody>
      </p:sp>
      <p:sp>
        <p:nvSpPr>
          <p:cNvPr id="3" name="Tijdelijke aanduiding voor inhoud 2"/>
          <p:cNvSpPr>
            <a:spLocks noGrp="1"/>
          </p:cNvSpPr>
          <p:nvPr>
            <p:ph idx="1"/>
          </p:nvPr>
        </p:nvSpPr>
        <p:spPr/>
        <p:txBody>
          <a:bodyPr/>
          <a:lstStyle/>
          <a:p>
            <a:r>
              <a:rPr lang="nl-NL" dirty="0"/>
              <a:t>Anamnese</a:t>
            </a:r>
          </a:p>
          <a:p>
            <a:r>
              <a:rPr lang="nl-NL" dirty="0"/>
              <a:t>Lichamelijk onderzoek</a:t>
            </a:r>
          </a:p>
          <a:p>
            <a:r>
              <a:rPr lang="nl-NL" dirty="0"/>
              <a:t>Lab en ECG (alleen op indicatie)</a:t>
            </a:r>
          </a:p>
          <a:p>
            <a:r>
              <a:rPr lang="nl-NL" dirty="0" err="1"/>
              <a:t>Centraal:Uitleg</a:t>
            </a:r>
            <a:r>
              <a:rPr lang="nl-NL" dirty="0"/>
              <a:t> ziektebeeld en maken individueel zorgplan met adviezen en controles</a:t>
            </a:r>
          </a:p>
        </p:txBody>
      </p:sp>
    </p:spTree>
    <p:extLst>
      <p:ext uri="{BB962C8B-B14F-4D97-AF65-F5344CB8AC3E}">
        <p14:creationId xmlns:p14="http://schemas.microsoft.com/office/powerpoint/2010/main" val="894271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a:xfrm>
            <a:off x="301626" y="296651"/>
            <a:ext cx="8504238" cy="739353"/>
          </a:xfrm>
        </p:spPr>
        <p:txBody>
          <a:bodyPr>
            <a:normAutofit/>
          </a:bodyPr>
          <a:lstStyle/>
          <a:p>
            <a:r>
              <a:rPr lang="nl-NL" dirty="0"/>
              <a:t>Speerpunten</a:t>
            </a:r>
          </a:p>
        </p:txBody>
      </p:sp>
      <p:sp>
        <p:nvSpPr>
          <p:cNvPr id="6" name="Ondertitel 4"/>
          <p:cNvSpPr txBox="1">
            <a:spLocks/>
          </p:cNvSpPr>
          <p:nvPr/>
        </p:nvSpPr>
        <p:spPr bwMode="auto">
          <a:xfrm>
            <a:off x="639762" y="1610800"/>
            <a:ext cx="8504238" cy="405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1" fontAlgn="base" hangingPunct="1">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1" fontAlgn="base" hangingPunct="1">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1" fontAlgn="base" hangingPunct="1">
              <a:spcBef>
                <a:spcPct val="20000"/>
              </a:spcBef>
              <a:spcAft>
                <a:spcPct val="0"/>
              </a:spcAft>
              <a:buClr>
                <a:srgbClr val="C00000"/>
              </a:buClr>
              <a:buSzPct val="75000"/>
              <a:buFont typeface="Wingdings 2" pitchFamily="18" charset="2"/>
              <a:buChar char=""/>
              <a:defRPr sz="2000" kern="1200">
                <a:solidFill>
                  <a:schemeClr val="tx1"/>
                </a:solidFill>
                <a:latin typeface="+mn-lt"/>
                <a:ea typeface="+mn-ea"/>
                <a:cs typeface="+mn-cs"/>
              </a:defRPr>
            </a:lvl3pPr>
            <a:lvl4pPr marL="1096963" indent="-228600" algn="l" rtl="0" eaLnBrk="1" fontAlgn="base" hangingPunct="1">
              <a:spcBef>
                <a:spcPct val="20000"/>
              </a:spcBef>
              <a:spcAft>
                <a:spcPct val="0"/>
              </a:spcAft>
              <a:buClr>
                <a:srgbClr val="BFBFBF"/>
              </a:buClr>
              <a:buSzPct val="70000"/>
              <a:buFont typeface="Wingdings" pitchFamily="2" charset="2"/>
              <a:buChar char=""/>
              <a:defRPr sz="2000" kern="1200">
                <a:solidFill>
                  <a:schemeClr val="tx2"/>
                </a:solidFill>
                <a:latin typeface="+mn-lt"/>
                <a:ea typeface="+mn-ea"/>
                <a:cs typeface="+mn-cs"/>
              </a:defRPr>
            </a:lvl4pPr>
            <a:lvl5pPr marL="1371600" indent="-228600" algn="l" rtl="0" eaLnBrk="1" fontAlgn="base" hangingPunct="1">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r>
              <a:rPr lang="nl-NL" dirty="0">
                <a:solidFill>
                  <a:schemeClr val="tx2">
                    <a:lumMod val="10000"/>
                  </a:schemeClr>
                </a:solidFill>
              </a:rPr>
              <a:t>Samenwerking  1</a:t>
            </a:r>
            <a:r>
              <a:rPr lang="nl-NL" baseline="30000" dirty="0">
                <a:solidFill>
                  <a:schemeClr val="tx2">
                    <a:lumMod val="10000"/>
                  </a:schemeClr>
                </a:solidFill>
              </a:rPr>
              <a:t>e</a:t>
            </a:r>
            <a:r>
              <a:rPr lang="nl-NL" dirty="0">
                <a:solidFill>
                  <a:schemeClr val="tx2">
                    <a:lumMod val="10000"/>
                  </a:schemeClr>
                </a:solidFill>
              </a:rPr>
              <a:t> en 2</a:t>
            </a:r>
            <a:r>
              <a:rPr lang="nl-NL" baseline="30000" dirty="0">
                <a:solidFill>
                  <a:schemeClr val="tx2">
                    <a:lumMod val="10000"/>
                  </a:schemeClr>
                </a:solidFill>
              </a:rPr>
              <a:t>e</a:t>
            </a:r>
            <a:r>
              <a:rPr lang="nl-NL" dirty="0">
                <a:solidFill>
                  <a:schemeClr val="tx2">
                    <a:lumMod val="10000"/>
                  </a:schemeClr>
                </a:solidFill>
              </a:rPr>
              <a:t> lijn</a:t>
            </a:r>
          </a:p>
          <a:p>
            <a:pPr lvl="1"/>
            <a:r>
              <a:rPr lang="nl-NL" dirty="0">
                <a:solidFill>
                  <a:schemeClr val="tx2">
                    <a:lumMod val="10000"/>
                  </a:schemeClr>
                </a:solidFill>
              </a:rPr>
              <a:t>Opstellen werkafspraken</a:t>
            </a:r>
          </a:p>
          <a:p>
            <a:pPr lvl="1"/>
            <a:r>
              <a:rPr lang="nl-NL" dirty="0" err="1">
                <a:solidFill>
                  <a:schemeClr val="tx2">
                    <a:lumMod val="10000"/>
                  </a:schemeClr>
                </a:solidFill>
              </a:rPr>
              <a:t>Verwijs-</a:t>
            </a:r>
            <a:r>
              <a:rPr lang="nl-NL" dirty="0">
                <a:solidFill>
                  <a:schemeClr val="tx2">
                    <a:lumMod val="10000"/>
                  </a:schemeClr>
                </a:solidFill>
              </a:rPr>
              <a:t>, en terugverwijsafspraken</a:t>
            </a:r>
          </a:p>
          <a:p>
            <a:pPr lvl="1"/>
            <a:r>
              <a:rPr lang="nl-NL" dirty="0">
                <a:solidFill>
                  <a:schemeClr val="tx2">
                    <a:lumMod val="10000"/>
                  </a:schemeClr>
                </a:solidFill>
              </a:rPr>
              <a:t>Transmuraal formularium</a:t>
            </a:r>
          </a:p>
          <a:p>
            <a:pPr lvl="1"/>
            <a:r>
              <a:rPr lang="nl-NL" dirty="0">
                <a:solidFill>
                  <a:schemeClr val="tx2">
                    <a:lumMod val="10000"/>
                  </a:schemeClr>
                </a:solidFill>
              </a:rPr>
              <a:t>1</a:t>
            </a:r>
            <a:r>
              <a:rPr lang="nl-NL" baseline="30000" dirty="0">
                <a:solidFill>
                  <a:schemeClr val="tx2">
                    <a:lumMod val="10000"/>
                  </a:schemeClr>
                </a:solidFill>
              </a:rPr>
              <a:t>e</a:t>
            </a:r>
            <a:r>
              <a:rPr lang="nl-NL" dirty="0">
                <a:solidFill>
                  <a:schemeClr val="tx2">
                    <a:lumMod val="10000"/>
                  </a:schemeClr>
                </a:solidFill>
              </a:rPr>
              <a:t> </a:t>
            </a:r>
            <a:r>
              <a:rPr lang="nl-NL" dirty="0" err="1">
                <a:solidFill>
                  <a:schemeClr val="tx2">
                    <a:lumMod val="10000"/>
                  </a:schemeClr>
                </a:solidFill>
              </a:rPr>
              <a:t>lijns</a:t>
            </a:r>
            <a:r>
              <a:rPr lang="nl-NL" dirty="0">
                <a:solidFill>
                  <a:schemeClr val="tx2">
                    <a:lumMod val="10000"/>
                  </a:schemeClr>
                </a:solidFill>
              </a:rPr>
              <a:t> echo aanvraag realiseren</a:t>
            </a:r>
          </a:p>
          <a:p>
            <a:r>
              <a:rPr lang="nl-NL" dirty="0">
                <a:solidFill>
                  <a:schemeClr val="tx2">
                    <a:lumMod val="10000"/>
                  </a:schemeClr>
                </a:solidFill>
              </a:rPr>
              <a:t>Genetische screening</a:t>
            </a:r>
          </a:p>
          <a:p>
            <a:r>
              <a:rPr lang="nl-NL" dirty="0">
                <a:solidFill>
                  <a:schemeClr val="tx2">
                    <a:lumMod val="10000"/>
                  </a:schemeClr>
                </a:solidFill>
              </a:rPr>
              <a:t>Psychologische screening</a:t>
            </a:r>
          </a:p>
          <a:p>
            <a:r>
              <a:rPr lang="nl-NL" dirty="0">
                <a:solidFill>
                  <a:schemeClr val="tx2">
                    <a:lumMod val="10000"/>
                  </a:schemeClr>
                </a:solidFill>
              </a:rPr>
              <a:t>Telebegeleiding/</a:t>
            </a:r>
            <a:r>
              <a:rPr lang="nl-NL" dirty="0" err="1">
                <a:solidFill>
                  <a:schemeClr val="tx2">
                    <a:lumMod val="10000"/>
                  </a:schemeClr>
                </a:solidFill>
              </a:rPr>
              <a:t>telemonitoring</a:t>
            </a:r>
            <a:endParaRPr lang="nl-NL" dirty="0">
              <a:solidFill>
                <a:schemeClr val="tx2">
                  <a:lumMod val="10000"/>
                </a:schemeClr>
              </a:solidFill>
            </a:endParaRPr>
          </a:p>
          <a:p>
            <a:pPr lvl="1"/>
            <a:endParaRPr lang="nl-NL" dirty="0">
              <a:solidFill>
                <a:schemeClr val="tx2">
                  <a:lumMod val="10000"/>
                </a:schemeClr>
              </a:solidFill>
            </a:endParaRPr>
          </a:p>
        </p:txBody>
      </p:sp>
    </p:spTree>
    <p:extLst>
      <p:ext uri="{BB962C8B-B14F-4D97-AF65-F5344CB8AC3E}">
        <p14:creationId xmlns:p14="http://schemas.microsoft.com/office/powerpoint/2010/main" val="16746883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6000" dirty="0">
                <a:latin typeface="Arial" charset="0"/>
                <a:ea typeface="MS PGothic" charset="0"/>
              </a:rPr>
              <a:t>Behandeling hartfalen</a:t>
            </a:r>
          </a:p>
        </p:txBody>
      </p:sp>
      <p:sp>
        <p:nvSpPr>
          <p:cNvPr id="3" name="Tijdelijke aanduiding voor inhoud 2"/>
          <p:cNvSpPr>
            <a:spLocks noGrp="1"/>
          </p:cNvSpPr>
          <p:nvPr>
            <p:ph idx="1"/>
          </p:nvPr>
        </p:nvSpPr>
        <p:spPr>
          <a:xfrm>
            <a:off x="628650" y="2139517"/>
            <a:ext cx="7886700" cy="4037445"/>
          </a:xfrm>
        </p:spPr>
        <p:txBody>
          <a:bodyPr>
            <a:normAutofit lnSpcReduction="10000"/>
          </a:bodyPr>
          <a:lstStyle/>
          <a:p>
            <a:pPr marL="12700">
              <a:lnSpc>
                <a:spcPct val="100000"/>
              </a:lnSpc>
              <a:spcBef>
                <a:spcPts val="95"/>
              </a:spcBef>
            </a:pPr>
            <a:r>
              <a:rPr lang="nl-NL" spc="-10" dirty="0">
                <a:latin typeface="Arial" panose="020B0604020202020204" pitchFamily="34" charset="0"/>
                <a:cs typeface="Arial" panose="020B0604020202020204" pitchFamily="34" charset="0"/>
              </a:rPr>
              <a:t>Medicamenteus </a:t>
            </a:r>
            <a:r>
              <a:rPr lang="nl-NL" spc="-5" dirty="0">
                <a:latin typeface="Arial" panose="020B0604020202020204" pitchFamily="34" charset="0"/>
                <a:cs typeface="Arial" panose="020B0604020202020204" pitchFamily="34" charset="0"/>
              </a:rPr>
              <a:t>én</a:t>
            </a:r>
            <a:r>
              <a:rPr lang="nl-NL" spc="30" dirty="0">
                <a:latin typeface="Arial" panose="020B0604020202020204" pitchFamily="34" charset="0"/>
                <a:cs typeface="Arial" panose="020B0604020202020204" pitchFamily="34" charset="0"/>
              </a:rPr>
              <a:t> </a:t>
            </a:r>
            <a:r>
              <a:rPr lang="nl-NL" spc="-10" dirty="0">
                <a:latin typeface="Arial" panose="020B0604020202020204" pitchFamily="34" charset="0"/>
                <a:cs typeface="Arial" panose="020B0604020202020204" pitchFamily="34" charset="0"/>
              </a:rPr>
              <a:t>niet-medicamenteus</a:t>
            </a:r>
          </a:p>
          <a:p>
            <a:pPr marL="12700">
              <a:lnSpc>
                <a:spcPct val="100000"/>
              </a:lnSpc>
              <a:spcBef>
                <a:spcPts val="95"/>
              </a:spcBef>
            </a:pPr>
            <a:endParaRPr lang="nl-NL" dirty="0">
              <a:latin typeface="Arial" panose="020B0604020202020204" pitchFamily="34" charset="0"/>
              <a:cs typeface="Arial" panose="020B0604020202020204" pitchFamily="34" charset="0"/>
            </a:endParaRPr>
          </a:p>
          <a:p>
            <a:pPr marL="0" indent="0">
              <a:lnSpc>
                <a:spcPct val="100000"/>
              </a:lnSpc>
              <a:buNone/>
            </a:pPr>
            <a:r>
              <a:rPr lang="nl-NL" spc="-5" dirty="0">
                <a:latin typeface="Arial" panose="020B0604020202020204" pitchFamily="34" charset="0"/>
                <a:cs typeface="Arial" panose="020B0604020202020204" pitchFamily="34" charset="0"/>
              </a:rPr>
              <a:t>  Doel</a:t>
            </a:r>
            <a:r>
              <a:rPr lang="nl-NL" spc="-25" dirty="0">
                <a:latin typeface="Arial" panose="020B0604020202020204" pitchFamily="34" charset="0"/>
                <a:cs typeface="Arial" panose="020B0604020202020204" pitchFamily="34" charset="0"/>
              </a:rPr>
              <a:t> </a:t>
            </a:r>
            <a:r>
              <a:rPr lang="nl-NL" spc="-10" dirty="0">
                <a:latin typeface="Arial" panose="020B0604020202020204" pitchFamily="34" charset="0"/>
                <a:cs typeface="Arial" panose="020B0604020202020204" pitchFamily="34" charset="0"/>
              </a:rPr>
              <a:t>behandeling:</a:t>
            </a:r>
          </a:p>
          <a:p>
            <a:pPr marL="0" indent="0">
              <a:lnSpc>
                <a:spcPct val="100000"/>
              </a:lnSpc>
              <a:buNone/>
            </a:pPr>
            <a:endParaRPr lang="nl-NL" dirty="0">
              <a:latin typeface="Arial" panose="020B0604020202020204" pitchFamily="34" charset="0"/>
              <a:cs typeface="Arial" panose="020B0604020202020204" pitchFamily="34" charset="0"/>
            </a:endParaRPr>
          </a:p>
          <a:p>
            <a:pPr marL="12700">
              <a:lnSpc>
                <a:spcPct val="100000"/>
              </a:lnSpc>
              <a:spcBef>
                <a:spcPts val="675"/>
              </a:spcBef>
            </a:pPr>
            <a:r>
              <a:rPr lang="nl-NL" spc="-5" dirty="0">
                <a:latin typeface="Arial" panose="020B0604020202020204" pitchFamily="34" charset="0"/>
                <a:cs typeface="Arial" panose="020B0604020202020204" pitchFamily="34" charset="0"/>
              </a:rPr>
              <a:t>Progressie van </a:t>
            </a:r>
            <a:r>
              <a:rPr lang="nl-NL" spc="-10" dirty="0">
                <a:latin typeface="Arial" panose="020B0604020202020204" pitchFamily="34" charset="0"/>
                <a:cs typeface="Arial" panose="020B0604020202020204" pitchFamily="34" charset="0"/>
              </a:rPr>
              <a:t>hartfalen</a:t>
            </a:r>
            <a:r>
              <a:rPr lang="nl-NL" spc="130" dirty="0">
                <a:latin typeface="Arial" panose="020B0604020202020204" pitchFamily="34" charset="0"/>
                <a:cs typeface="Arial" panose="020B0604020202020204" pitchFamily="34" charset="0"/>
              </a:rPr>
              <a:t> </a:t>
            </a:r>
            <a:r>
              <a:rPr lang="nl-NL" spc="-5" dirty="0">
                <a:latin typeface="Arial" panose="020B0604020202020204" pitchFamily="34" charset="0"/>
                <a:cs typeface="Arial" panose="020B0604020202020204" pitchFamily="34" charset="0"/>
              </a:rPr>
              <a:t>voorkomen</a:t>
            </a:r>
            <a:endParaRPr lang="nl-NL" dirty="0">
              <a:latin typeface="Arial" panose="020B0604020202020204" pitchFamily="34" charset="0"/>
              <a:cs typeface="Arial" panose="020B0604020202020204" pitchFamily="34" charset="0"/>
            </a:endParaRPr>
          </a:p>
          <a:p>
            <a:pPr marL="12700">
              <a:lnSpc>
                <a:spcPct val="100000"/>
              </a:lnSpc>
              <a:spcBef>
                <a:spcPts val="670"/>
              </a:spcBef>
            </a:pPr>
            <a:r>
              <a:rPr lang="nl-NL" spc="-5" dirty="0">
                <a:latin typeface="Arial" panose="020B0604020202020204" pitchFamily="34" charset="0"/>
                <a:cs typeface="Arial" panose="020B0604020202020204" pitchFamily="34" charset="0"/>
              </a:rPr>
              <a:t>Behouden/verbeteren kwaliteit leven</a:t>
            </a:r>
            <a:endParaRPr lang="nl-NL" dirty="0">
              <a:latin typeface="Arial" panose="020B0604020202020204" pitchFamily="34" charset="0"/>
              <a:cs typeface="Arial" panose="020B0604020202020204" pitchFamily="34" charset="0"/>
            </a:endParaRPr>
          </a:p>
          <a:p>
            <a:pPr marL="12700">
              <a:lnSpc>
                <a:spcPct val="100000"/>
              </a:lnSpc>
              <a:spcBef>
                <a:spcPts val="675"/>
              </a:spcBef>
            </a:pPr>
            <a:r>
              <a:rPr lang="nl-NL" spc="-10" dirty="0">
                <a:latin typeface="Arial" panose="020B0604020202020204" pitchFamily="34" charset="0"/>
                <a:cs typeface="Arial" panose="020B0604020202020204" pitchFamily="34" charset="0"/>
              </a:rPr>
              <a:t>Verbeteren </a:t>
            </a:r>
            <a:r>
              <a:rPr lang="nl-NL" spc="-5" dirty="0">
                <a:latin typeface="Arial" panose="020B0604020202020204" pitchFamily="34" charset="0"/>
                <a:cs typeface="Arial" panose="020B0604020202020204" pitchFamily="34" charset="0"/>
              </a:rPr>
              <a:t>van</a:t>
            </a:r>
            <a:r>
              <a:rPr lang="nl-NL" spc="90" dirty="0">
                <a:latin typeface="Arial" panose="020B0604020202020204" pitchFamily="34" charset="0"/>
                <a:cs typeface="Arial" panose="020B0604020202020204" pitchFamily="34" charset="0"/>
              </a:rPr>
              <a:t> </a:t>
            </a:r>
            <a:r>
              <a:rPr lang="nl-NL" spc="-5" dirty="0">
                <a:latin typeface="Arial" panose="020B0604020202020204" pitchFamily="34" charset="0"/>
                <a:cs typeface="Arial" panose="020B0604020202020204" pitchFamily="34" charset="0"/>
              </a:rPr>
              <a:t>overleving</a:t>
            </a:r>
            <a:endParaRPr lang="nl-NL" dirty="0">
              <a:latin typeface="Arial" panose="020B0604020202020204" pitchFamily="34" charset="0"/>
              <a:cs typeface="Arial" panose="020B0604020202020204" pitchFamily="34" charset="0"/>
            </a:endParaRPr>
          </a:p>
          <a:p>
            <a:r>
              <a:rPr lang="nl-NL" i="1" dirty="0"/>
              <a:t>Kwetsbare ouderen!</a:t>
            </a:r>
          </a:p>
        </p:txBody>
      </p:sp>
    </p:spTree>
    <p:extLst>
      <p:ext uri="{BB962C8B-B14F-4D97-AF65-F5344CB8AC3E}">
        <p14:creationId xmlns:p14="http://schemas.microsoft.com/office/powerpoint/2010/main" val="2388354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altLang="nl-NL" sz="6000" dirty="0">
                <a:latin typeface="Arial" charset="0"/>
                <a:ea typeface="MS PGothic" charset="0"/>
              </a:rPr>
              <a:t>Leefregels (preventief)</a:t>
            </a:r>
            <a:endParaRPr lang="nl-NL" sz="6000" dirty="0">
              <a:latin typeface="Arial" charset="0"/>
              <a:ea typeface="MS PGothic" charset="0"/>
            </a:endParaRPr>
          </a:p>
        </p:txBody>
      </p:sp>
      <p:sp>
        <p:nvSpPr>
          <p:cNvPr id="4" name="object 3"/>
          <p:cNvSpPr>
            <a:spLocks noGrp="1"/>
          </p:cNvSpPr>
          <p:nvPr>
            <p:ph idx="1"/>
          </p:nvPr>
        </p:nvSpPr>
        <p:spPr>
          <a:xfrm flipH="1">
            <a:off x="1596650" y="6858000"/>
            <a:ext cx="45719" cy="51371"/>
          </a:xfrm>
          <a:prstGeom prst="rect">
            <a:avLst/>
          </a:prstGeom>
          <a:blipFill>
            <a:blip r:embed="rId2" cstate="print"/>
            <a:stretch>
              <a:fillRect/>
            </a:stretch>
          </a:blipFill>
        </p:spPr>
        <p:txBody>
          <a:bodyPr wrap="square" lIns="0" tIns="0" rIns="0" bIns="0" rtlCol="0">
            <a:normAutofit fontScale="25000" lnSpcReduction="20000"/>
          </a:bodyPr>
          <a:lstStyle/>
          <a:p>
            <a:pPr algn="ctr"/>
            <a:endParaRPr lang="nl-NL" dirty="0"/>
          </a:p>
        </p:txBody>
      </p:sp>
      <p:sp>
        <p:nvSpPr>
          <p:cNvPr id="5" name="Rechthoek 4"/>
          <p:cNvSpPr/>
          <p:nvPr/>
        </p:nvSpPr>
        <p:spPr>
          <a:xfrm>
            <a:off x="1074198" y="1624614"/>
            <a:ext cx="5783802" cy="3539430"/>
          </a:xfrm>
          <a:prstGeom prst="rect">
            <a:avLst/>
          </a:prstGeom>
        </p:spPr>
        <p:txBody>
          <a:bodyPr wrap="square">
            <a:spAutoFit/>
          </a:bodyPr>
          <a:lstStyle/>
          <a:p>
            <a:r>
              <a:rPr lang="nl-NL" altLang="nl-NL" sz="3200" dirty="0"/>
              <a:t>Gezond eten</a:t>
            </a:r>
          </a:p>
          <a:p>
            <a:r>
              <a:rPr lang="nl-NL" altLang="nl-NL" sz="3200" dirty="0"/>
              <a:t>Meer bewegen</a:t>
            </a:r>
          </a:p>
          <a:p>
            <a:r>
              <a:rPr lang="nl-NL" altLang="nl-NL" sz="3200" dirty="0"/>
              <a:t>Stoppen met roken</a:t>
            </a:r>
          </a:p>
          <a:p>
            <a:r>
              <a:rPr lang="nl-NL" altLang="nl-NL" sz="3200" dirty="0"/>
              <a:t>Stress reductie</a:t>
            </a:r>
          </a:p>
          <a:p>
            <a:r>
              <a:rPr lang="nl-NL" altLang="nl-NL" sz="3200" dirty="0"/>
              <a:t>Cholesterol verlagen</a:t>
            </a:r>
          </a:p>
          <a:p>
            <a:r>
              <a:rPr lang="nl-NL" altLang="nl-NL" sz="3200" dirty="0"/>
              <a:t>Bloeddruk controle</a:t>
            </a:r>
          </a:p>
          <a:p>
            <a:r>
              <a:rPr lang="nl-NL" altLang="nl-NL" sz="3200" dirty="0"/>
              <a:t>Gewichtsbeheersing</a:t>
            </a:r>
          </a:p>
        </p:txBody>
      </p:sp>
    </p:spTree>
    <p:extLst>
      <p:ext uri="{BB962C8B-B14F-4D97-AF65-F5344CB8AC3E}">
        <p14:creationId xmlns:p14="http://schemas.microsoft.com/office/powerpoint/2010/main" val="13346612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pPr algn="ctr"/>
            <a:r>
              <a:rPr lang="nl-NL" altLang="nl-NL" sz="5400" dirty="0">
                <a:latin typeface="Arial" charset="0"/>
                <a:ea typeface="MS PGothic" charset="0"/>
              </a:rPr>
              <a:t>Leefregels bij hartfalen</a:t>
            </a:r>
            <a:endParaRPr lang="nl-NL" sz="5400" dirty="0">
              <a:latin typeface="Arial" charset="0"/>
              <a:ea typeface="MS PGothic" charset="0"/>
            </a:endParaRPr>
          </a:p>
        </p:txBody>
      </p:sp>
      <p:sp>
        <p:nvSpPr>
          <p:cNvPr id="3" name="Tijdelijke aanduiding voor inhoud 2"/>
          <p:cNvSpPr>
            <a:spLocks noGrp="1"/>
          </p:cNvSpPr>
          <p:nvPr>
            <p:ph idx="1"/>
          </p:nvPr>
        </p:nvSpPr>
        <p:spPr>
          <a:xfrm>
            <a:off x="628650" y="2095129"/>
            <a:ext cx="7886700" cy="3213717"/>
          </a:xfrm>
        </p:spPr>
        <p:txBody>
          <a:bodyPr/>
          <a:lstStyle/>
          <a:p>
            <a:r>
              <a:rPr lang="nl-NL" altLang="nl-NL" dirty="0">
                <a:latin typeface="Arial" panose="020B0604020202020204" pitchFamily="34" charset="0"/>
                <a:cs typeface="Arial" panose="020B0604020202020204" pitchFamily="34" charset="0"/>
              </a:rPr>
              <a:t>Dagelijks controle lichaamsgewicht </a:t>
            </a:r>
          </a:p>
          <a:p>
            <a:r>
              <a:rPr lang="nl-NL" altLang="nl-NL" dirty="0">
                <a:latin typeface="Arial" panose="020B0604020202020204" pitchFamily="34" charset="0"/>
                <a:cs typeface="Arial" panose="020B0604020202020204" pitchFamily="34" charset="0"/>
              </a:rPr>
              <a:t>Vochtbeperking Max 1.5L / 2.0L per dag</a:t>
            </a:r>
          </a:p>
          <a:p>
            <a:r>
              <a:rPr lang="nl-NL" altLang="nl-NL" dirty="0">
                <a:latin typeface="Arial" panose="020B0604020202020204" pitchFamily="34" charset="0"/>
                <a:cs typeface="Arial" panose="020B0604020202020204" pitchFamily="34" charset="0"/>
              </a:rPr>
              <a:t>Zoutbeperking (5 gram/dag)</a:t>
            </a:r>
          </a:p>
          <a:p>
            <a:r>
              <a:rPr lang="nl-NL" altLang="nl-NL" dirty="0">
                <a:latin typeface="Arial" panose="020B0604020202020204" pitchFamily="34" charset="0"/>
                <a:cs typeface="Arial" panose="020B0604020202020204" pitchFamily="34" charset="0"/>
              </a:rPr>
              <a:t>Goede balans tussen rust en activiteit</a:t>
            </a:r>
          </a:p>
          <a:p>
            <a:r>
              <a:rPr lang="nl-NL" altLang="nl-NL" dirty="0">
                <a:latin typeface="Arial" panose="020B0604020202020204" pitchFamily="34" charset="0"/>
                <a:cs typeface="Arial" panose="020B0604020202020204" pitchFamily="34" charset="0"/>
              </a:rPr>
              <a:t>Juiste inname medicatie (therapietrouw)</a:t>
            </a:r>
          </a:p>
          <a:p>
            <a:r>
              <a:rPr lang="nl-NL" spc="-10" dirty="0">
                <a:latin typeface="Arial" panose="020B0604020202020204" pitchFamily="34" charset="0"/>
                <a:cs typeface="Arial" panose="020B0604020202020204" pitchFamily="34" charset="0"/>
              </a:rPr>
              <a:t>Aandacht </a:t>
            </a:r>
            <a:r>
              <a:rPr lang="nl-NL" spc="-5" dirty="0">
                <a:latin typeface="Arial" panose="020B0604020202020204" pitchFamily="34" charset="0"/>
                <a:cs typeface="Arial" panose="020B0604020202020204" pitchFamily="34" charset="0"/>
              </a:rPr>
              <a:t>voor angst en</a:t>
            </a:r>
            <a:r>
              <a:rPr lang="nl-NL" spc="100" dirty="0">
                <a:latin typeface="Arial" panose="020B0604020202020204" pitchFamily="34" charset="0"/>
                <a:cs typeface="Arial" panose="020B0604020202020204" pitchFamily="34" charset="0"/>
              </a:rPr>
              <a:t> </a:t>
            </a:r>
            <a:r>
              <a:rPr lang="nl-NL" spc="-45" dirty="0">
                <a:latin typeface="Arial" panose="020B0604020202020204" pitchFamily="34" charset="0"/>
                <a:cs typeface="Arial" panose="020B0604020202020204" pitchFamily="34" charset="0"/>
              </a:rPr>
              <a:t>depressie</a:t>
            </a:r>
            <a:endParaRPr lang="nl-NL" dirty="0">
              <a:latin typeface="Arial" panose="020B0604020202020204" pitchFamily="34" charset="0"/>
              <a:cs typeface="Arial" panose="020B0604020202020204" pitchFamily="34" charset="0"/>
            </a:endParaRPr>
          </a:p>
          <a:p>
            <a:endParaRPr lang="nl-NL" altLang="nl-NL" dirty="0">
              <a:latin typeface="Arial" panose="020B0604020202020204" pitchFamily="34" charset="0"/>
              <a:cs typeface="Arial" panose="020B0604020202020204" pitchFamily="34" charset="0"/>
            </a:endParaRPr>
          </a:p>
          <a:p>
            <a:endParaRPr lang="nl-NL" dirty="0"/>
          </a:p>
        </p:txBody>
      </p:sp>
    </p:spTree>
    <p:extLst>
      <p:ext uri="{BB962C8B-B14F-4D97-AF65-F5344CB8AC3E}">
        <p14:creationId xmlns:p14="http://schemas.microsoft.com/office/powerpoint/2010/main" val="22285543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407657"/>
            <a:ext cx="7886700" cy="1325563"/>
          </a:xfrm>
        </p:spPr>
        <p:txBody>
          <a:bodyPr/>
          <a:lstStyle/>
          <a:p>
            <a:r>
              <a:rPr lang="nl-NL" dirty="0"/>
              <a:t>Eerste consult POH (vervolg)</a:t>
            </a:r>
            <a:br>
              <a:rPr lang="nl-NL" dirty="0"/>
            </a:br>
            <a:endParaRPr lang="nl-NL" dirty="0"/>
          </a:p>
        </p:txBody>
      </p:sp>
      <p:sp>
        <p:nvSpPr>
          <p:cNvPr id="3" name="Tijdelijke aanduiding voor inhoud 2"/>
          <p:cNvSpPr>
            <a:spLocks noGrp="1"/>
          </p:cNvSpPr>
          <p:nvPr>
            <p:ph idx="1"/>
          </p:nvPr>
        </p:nvSpPr>
        <p:spPr>
          <a:xfrm>
            <a:off x="628650" y="1424763"/>
            <a:ext cx="7886700" cy="4752200"/>
          </a:xfrm>
        </p:spPr>
        <p:txBody>
          <a:bodyPr>
            <a:normAutofit/>
          </a:bodyPr>
          <a:lstStyle/>
          <a:p>
            <a:r>
              <a:rPr lang="nl-NL" dirty="0"/>
              <a:t>Adviezen:</a:t>
            </a:r>
          </a:p>
          <a:p>
            <a:r>
              <a:rPr lang="nl-NL" dirty="0"/>
              <a:t>Wegen</a:t>
            </a:r>
          </a:p>
          <a:p>
            <a:r>
              <a:rPr lang="nl-NL" dirty="0"/>
              <a:t>Voeding (verwijzing diëtist)</a:t>
            </a:r>
          </a:p>
          <a:p>
            <a:r>
              <a:rPr lang="nl-NL" dirty="0"/>
              <a:t>Wanneer contact</a:t>
            </a:r>
          </a:p>
          <a:p>
            <a:r>
              <a:rPr lang="nl-NL" dirty="0"/>
              <a:t>Mantelzorgers</a:t>
            </a:r>
          </a:p>
          <a:p>
            <a:r>
              <a:rPr lang="nl-NL" dirty="0"/>
              <a:t>Medicatie (</a:t>
            </a:r>
            <a:r>
              <a:rPr lang="nl-NL" dirty="0" err="1"/>
              <a:t>evt.apotheker</a:t>
            </a:r>
            <a:r>
              <a:rPr lang="nl-NL" dirty="0"/>
              <a:t>)</a:t>
            </a:r>
          </a:p>
          <a:p>
            <a:r>
              <a:rPr lang="nl-NL" dirty="0"/>
              <a:t>Beweging (evt. </a:t>
            </a:r>
            <a:r>
              <a:rPr lang="nl-NL" dirty="0" err="1"/>
              <a:t>beweegprogrammaFT</a:t>
            </a:r>
            <a:r>
              <a:rPr lang="nl-NL" dirty="0"/>
              <a:t>)</a:t>
            </a:r>
          </a:p>
          <a:p>
            <a:r>
              <a:rPr lang="nl-NL" dirty="0"/>
              <a:t>Stoppen met roken</a:t>
            </a:r>
          </a:p>
          <a:p>
            <a:r>
              <a:rPr lang="nl-NL" dirty="0"/>
              <a:t>In KIS verwerken</a:t>
            </a:r>
          </a:p>
        </p:txBody>
      </p:sp>
    </p:spTree>
    <p:extLst>
      <p:ext uri="{BB962C8B-B14F-4D97-AF65-F5344CB8AC3E}">
        <p14:creationId xmlns:p14="http://schemas.microsoft.com/office/powerpoint/2010/main" val="37053727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NL" sz="5400" dirty="0">
                <a:latin typeface="Arial" charset="0"/>
                <a:ea typeface="MS PGothic" charset="0"/>
              </a:rPr>
              <a:t>Medicatie</a:t>
            </a:r>
          </a:p>
        </p:txBody>
      </p:sp>
      <p:sp>
        <p:nvSpPr>
          <p:cNvPr id="3" name="Tijdelijke aanduiding voor inhoud 2"/>
          <p:cNvSpPr>
            <a:spLocks noGrp="1"/>
          </p:cNvSpPr>
          <p:nvPr>
            <p:ph idx="1"/>
          </p:nvPr>
        </p:nvSpPr>
        <p:spPr/>
        <p:txBody>
          <a:bodyPr>
            <a:normAutofit/>
          </a:bodyPr>
          <a:lstStyle/>
          <a:p>
            <a:pPr>
              <a:defRPr/>
            </a:pPr>
            <a:r>
              <a:rPr lang="nl-NL" b="1" spc="-5" dirty="0">
                <a:latin typeface="Arial" panose="020B0604020202020204" pitchFamily="34" charset="0"/>
                <a:cs typeface="Arial" panose="020B0604020202020204" pitchFamily="34" charset="0"/>
              </a:rPr>
              <a:t>ACE-remmers </a:t>
            </a:r>
            <a:r>
              <a:rPr lang="nl-NL" spc="-5" dirty="0">
                <a:latin typeface="Arial" panose="020B0604020202020204" pitchFamily="34" charset="0"/>
                <a:cs typeface="Arial" panose="020B0604020202020204" pitchFamily="34" charset="0"/>
              </a:rPr>
              <a:t>(</a:t>
            </a:r>
            <a:r>
              <a:rPr lang="nl-NL" spc="-5" dirty="0" err="1">
                <a:latin typeface="Arial" panose="020B0604020202020204" pitchFamily="34" charset="0"/>
                <a:cs typeface="Arial" panose="020B0604020202020204" pitchFamily="34" charset="0"/>
              </a:rPr>
              <a:t>perindopril</a:t>
            </a:r>
            <a:r>
              <a:rPr lang="nl-NL" spc="-5" dirty="0">
                <a:latin typeface="Arial" panose="020B0604020202020204" pitchFamily="34" charset="0"/>
                <a:cs typeface="Arial" panose="020B0604020202020204" pitchFamily="34" charset="0"/>
              </a:rPr>
              <a:t>, </a:t>
            </a:r>
            <a:r>
              <a:rPr lang="nl-NL" spc="-5" dirty="0" err="1">
                <a:latin typeface="Arial" panose="020B0604020202020204" pitchFamily="34" charset="0"/>
                <a:cs typeface="Arial" panose="020B0604020202020204" pitchFamily="34" charset="0"/>
              </a:rPr>
              <a:t>lisinopril</a:t>
            </a:r>
            <a:r>
              <a:rPr lang="nl-NL" spc="-5" dirty="0">
                <a:latin typeface="Arial" panose="020B0604020202020204" pitchFamily="34" charset="0"/>
                <a:cs typeface="Arial" panose="020B0604020202020204" pitchFamily="34" charset="0"/>
              </a:rPr>
              <a:t>,</a:t>
            </a:r>
            <a:r>
              <a:rPr lang="nl-NL" spc="-20" dirty="0">
                <a:latin typeface="Arial" panose="020B0604020202020204" pitchFamily="34" charset="0"/>
                <a:cs typeface="Arial" panose="020B0604020202020204" pitchFamily="34" charset="0"/>
              </a:rPr>
              <a:t> </a:t>
            </a:r>
            <a:r>
              <a:rPr lang="nl-NL" dirty="0" err="1">
                <a:latin typeface="Arial" panose="020B0604020202020204" pitchFamily="34" charset="0"/>
                <a:cs typeface="Arial" panose="020B0604020202020204" pitchFamily="34" charset="0"/>
              </a:rPr>
              <a:t>enalapril</a:t>
            </a:r>
            <a:r>
              <a:rPr lang="nl-NL" dirty="0">
                <a:latin typeface="Arial" panose="020B0604020202020204" pitchFamily="34" charset="0"/>
                <a:cs typeface="Arial" panose="020B0604020202020204" pitchFamily="34" charset="0"/>
              </a:rPr>
              <a:t>)</a:t>
            </a:r>
          </a:p>
          <a:p>
            <a:pPr>
              <a:defRPr/>
            </a:pPr>
            <a:r>
              <a:rPr lang="nl-NL" b="1" dirty="0">
                <a:latin typeface="Arial" panose="020B0604020202020204" pitchFamily="34" charset="0"/>
                <a:cs typeface="Arial" panose="020B0604020202020204" pitchFamily="34" charset="0"/>
              </a:rPr>
              <a:t>ARB </a:t>
            </a:r>
            <a:r>
              <a:rPr lang="nl-NL" spc="-5" dirty="0">
                <a:latin typeface="Arial" panose="020B0604020202020204" pitchFamily="34" charset="0"/>
                <a:cs typeface="Arial" panose="020B0604020202020204" pitchFamily="34" charset="0"/>
              </a:rPr>
              <a:t>(</a:t>
            </a:r>
            <a:r>
              <a:rPr lang="nl-NL" spc="-5" dirty="0" err="1">
                <a:latin typeface="Arial" panose="020B0604020202020204" pitchFamily="34" charset="0"/>
                <a:cs typeface="Arial" panose="020B0604020202020204" pitchFamily="34" charset="0"/>
              </a:rPr>
              <a:t>valsartan</a:t>
            </a:r>
            <a:r>
              <a:rPr lang="nl-NL" spc="-5" dirty="0">
                <a:latin typeface="Arial" panose="020B0604020202020204" pitchFamily="34" charset="0"/>
                <a:cs typeface="Arial" panose="020B0604020202020204" pitchFamily="34" charset="0"/>
              </a:rPr>
              <a:t>,</a:t>
            </a:r>
            <a:r>
              <a:rPr lang="nl-NL" spc="-20" dirty="0">
                <a:latin typeface="Arial" panose="020B0604020202020204" pitchFamily="34" charset="0"/>
                <a:cs typeface="Arial" panose="020B0604020202020204" pitchFamily="34" charset="0"/>
              </a:rPr>
              <a:t> </a:t>
            </a:r>
            <a:r>
              <a:rPr lang="nl-NL" spc="-5" dirty="0" err="1">
                <a:latin typeface="Arial" panose="020B0604020202020204" pitchFamily="34" charset="0"/>
                <a:cs typeface="Arial" panose="020B0604020202020204" pitchFamily="34" charset="0"/>
              </a:rPr>
              <a:t>candesartan</a:t>
            </a:r>
            <a:r>
              <a:rPr lang="nl-NL" spc="-5" dirty="0">
                <a:latin typeface="Arial" panose="020B0604020202020204" pitchFamily="34" charset="0"/>
                <a:cs typeface="Arial" panose="020B0604020202020204" pitchFamily="34" charset="0"/>
              </a:rPr>
              <a:t>)</a:t>
            </a:r>
            <a:endParaRPr lang="nl-NL" dirty="0">
              <a:latin typeface="Arial" panose="020B0604020202020204" pitchFamily="34" charset="0"/>
              <a:cs typeface="Arial" panose="020B0604020202020204" pitchFamily="34" charset="0"/>
            </a:endParaRPr>
          </a:p>
          <a:p>
            <a:pPr>
              <a:defRPr/>
            </a:pPr>
            <a:r>
              <a:rPr lang="nl-NL" b="1" spc="-10" dirty="0">
                <a:latin typeface="Trebuchet MS"/>
                <a:cs typeface="Trebuchet MS"/>
              </a:rPr>
              <a:t>B-blokker </a:t>
            </a:r>
            <a:r>
              <a:rPr lang="nl-NL" spc="-10" dirty="0">
                <a:latin typeface="Trebuchet MS"/>
                <a:cs typeface="Trebuchet MS"/>
              </a:rPr>
              <a:t>(</a:t>
            </a:r>
            <a:r>
              <a:rPr lang="nl-NL" i="1" spc="-10" dirty="0">
                <a:latin typeface="Arial" panose="020B0604020202020204" pitchFamily="34" charset="0"/>
                <a:cs typeface="Arial" panose="020B0604020202020204" pitchFamily="34" charset="0"/>
              </a:rPr>
              <a:t>Metoprolol, bisoprolol, carvedilol </a:t>
            </a:r>
            <a:r>
              <a:rPr lang="nl-NL" i="1" spc="-5" dirty="0">
                <a:latin typeface="Arial" panose="020B0604020202020204" pitchFamily="34" charset="0"/>
                <a:cs typeface="Arial" panose="020B0604020202020204" pitchFamily="34" charset="0"/>
              </a:rPr>
              <a:t>en</a:t>
            </a:r>
            <a:r>
              <a:rPr lang="nl-NL" i="1" spc="204" dirty="0">
                <a:latin typeface="Arial" panose="020B0604020202020204" pitchFamily="34" charset="0"/>
                <a:cs typeface="Arial" panose="020B0604020202020204" pitchFamily="34" charset="0"/>
              </a:rPr>
              <a:t> </a:t>
            </a:r>
            <a:r>
              <a:rPr lang="nl-NL" i="1" spc="-10" dirty="0" err="1">
                <a:latin typeface="Arial" panose="020B0604020202020204" pitchFamily="34" charset="0"/>
                <a:cs typeface="Arial" panose="020B0604020202020204" pitchFamily="34" charset="0"/>
              </a:rPr>
              <a:t>nebivolol</a:t>
            </a:r>
            <a:r>
              <a:rPr lang="nl-NL" i="1" spc="-10" dirty="0">
                <a:latin typeface="Arial" panose="020B0604020202020204" pitchFamily="34" charset="0"/>
                <a:cs typeface="Arial" panose="020B0604020202020204" pitchFamily="34" charset="0"/>
              </a:rPr>
              <a:t>)</a:t>
            </a:r>
          </a:p>
          <a:p>
            <a:pPr>
              <a:defRPr/>
            </a:pPr>
            <a:r>
              <a:rPr lang="nl-NL" altLang="nl-NL" b="1" dirty="0">
                <a:latin typeface="Arial" panose="020B0604020202020204" pitchFamily="34" charset="0"/>
                <a:cs typeface="Arial" panose="020B0604020202020204" pitchFamily="34" charset="0"/>
              </a:rPr>
              <a:t>Diuretica</a:t>
            </a:r>
            <a:r>
              <a:rPr lang="nl-NL" altLang="nl-NL" dirty="0">
                <a:latin typeface="Arial" panose="020B0604020202020204" pitchFamily="34" charset="0"/>
                <a:cs typeface="Arial" panose="020B0604020202020204" pitchFamily="34" charset="0"/>
              </a:rPr>
              <a:t> (</a:t>
            </a:r>
            <a:r>
              <a:rPr lang="nl-NL" altLang="nl-NL" dirty="0" err="1">
                <a:latin typeface="Arial" panose="020B0604020202020204" pitchFamily="34" charset="0"/>
                <a:cs typeface="Arial" panose="020B0604020202020204" pitchFamily="34" charset="0"/>
              </a:rPr>
              <a:t>burinex</a:t>
            </a:r>
            <a:r>
              <a:rPr lang="nl-NL" altLang="nl-NL" dirty="0">
                <a:latin typeface="Arial" panose="020B0604020202020204" pitchFamily="34" charset="0"/>
                <a:cs typeface="Arial" panose="020B0604020202020204" pitchFamily="34" charset="0"/>
              </a:rPr>
              <a:t>, furosemide) </a:t>
            </a:r>
          </a:p>
          <a:p>
            <a:pPr>
              <a:defRPr/>
            </a:pPr>
            <a:r>
              <a:rPr lang="nl-NL" b="1" spc="-5" dirty="0" err="1">
                <a:latin typeface="Arial" panose="020B0604020202020204" pitchFamily="34" charset="0"/>
                <a:cs typeface="Arial" panose="020B0604020202020204" pitchFamily="34" charset="0"/>
              </a:rPr>
              <a:t>Aldosteron</a:t>
            </a:r>
            <a:r>
              <a:rPr lang="nl-NL" b="1" spc="-5" dirty="0">
                <a:latin typeface="Arial" panose="020B0604020202020204" pitchFamily="34" charset="0"/>
                <a:cs typeface="Arial" panose="020B0604020202020204" pitchFamily="34" charset="0"/>
              </a:rPr>
              <a:t>-antagonisten</a:t>
            </a:r>
            <a:r>
              <a:rPr lang="nl-NL" spc="-5" dirty="0">
                <a:latin typeface="Arial" panose="020B0604020202020204" pitchFamily="34" charset="0"/>
                <a:cs typeface="Arial" panose="020B0604020202020204" pitchFamily="34" charset="0"/>
              </a:rPr>
              <a:t> (spironolacton, </a:t>
            </a:r>
            <a:r>
              <a:rPr lang="nl-NL" spc="-5" dirty="0" err="1">
                <a:latin typeface="Arial" panose="020B0604020202020204" pitchFamily="34" charset="0"/>
                <a:cs typeface="Arial" panose="020B0604020202020204" pitchFamily="34" charset="0"/>
              </a:rPr>
              <a:t>eplerenone</a:t>
            </a:r>
            <a:r>
              <a:rPr lang="nl-NL" spc="-5" dirty="0">
                <a:latin typeface="Arial" panose="020B0604020202020204" pitchFamily="34" charset="0"/>
                <a:cs typeface="Arial" panose="020B0604020202020204" pitchFamily="34" charset="0"/>
              </a:rPr>
              <a:t>)</a:t>
            </a:r>
            <a:endParaRPr lang="nl-NL" altLang="nl-NL" dirty="0">
              <a:latin typeface="Arial" panose="020B0604020202020204" pitchFamily="34" charset="0"/>
              <a:cs typeface="Arial" panose="020B0604020202020204" pitchFamily="34" charset="0"/>
            </a:endParaRPr>
          </a:p>
          <a:p>
            <a:pPr>
              <a:defRPr/>
            </a:pPr>
            <a:r>
              <a:rPr lang="nl-NL" b="1" dirty="0">
                <a:latin typeface="Arial" panose="020B0604020202020204" pitchFamily="34" charset="0"/>
                <a:cs typeface="Arial" panose="020B0604020202020204" pitchFamily="34" charset="0"/>
              </a:rPr>
              <a:t>Digoxine</a:t>
            </a:r>
            <a:r>
              <a:rPr lang="nl-NL" dirty="0">
                <a:latin typeface="Arial" panose="020B0604020202020204" pitchFamily="34" charset="0"/>
                <a:cs typeface="Arial" panose="020B0604020202020204" pitchFamily="34" charset="0"/>
              </a:rPr>
              <a:t> (</a:t>
            </a:r>
            <a:r>
              <a:rPr lang="nl-NL" dirty="0" err="1">
                <a:latin typeface="Arial" panose="020B0604020202020204" pitchFamily="34" charset="0"/>
                <a:cs typeface="Arial" panose="020B0604020202020204" pitchFamily="34" charset="0"/>
              </a:rPr>
              <a:t>lanoxin</a:t>
            </a:r>
            <a:r>
              <a:rPr lang="nl-NL" dirty="0">
                <a:latin typeface="Arial" panose="020B0604020202020204" pitchFamily="34" charset="0"/>
                <a:cs typeface="Arial" panose="020B0604020202020204" pitchFamily="34" charset="0"/>
              </a:rPr>
              <a:t>)</a:t>
            </a:r>
            <a:endParaRPr lang="nl-NL" dirty="0"/>
          </a:p>
        </p:txBody>
      </p:sp>
    </p:spTree>
    <p:extLst>
      <p:ext uri="{BB962C8B-B14F-4D97-AF65-F5344CB8AC3E}">
        <p14:creationId xmlns:p14="http://schemas.microsoft.com/office/powerpoint/2010/main" val="25134724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pPr algn="ctr"/>
            <a:r>
              <a:rPr lang="nl-NL" sz="5400" dirty="0">
                <a:latin typeface="Arial" charset="0"/>
                <a:ea typeface="MS PGothic" charset="0"/>
              </a:rPr>
              <a:t>Ivabradine (procoralan)</a:t>
            </a:r>
          </a:p>
        </p:txBody>
      </p:sp>
      <p:sp>
        <p:nvSpPr>
          <p:cNvPr id="3" name="Tijdelijke aanduiding voor inhoud 2"/>
          <p:cNvSpPr>
            <a:spLocks noGrp="1"/>
          </p:cNvSpPr>
          <p:nvPr>
            <p:ph idx="1"/>
          </p:nvPr>
        </p:nvSpPr>
        <p:spPr/>
        <p:txBody>
          <a:bodyPr/>
          <a:lstStyle/>
          <a:p>
            <a:pPr marL="12700">
              <a:lnSpc>
                <a:spcPct val="100000"/>
              </a:lnSpc>
              <a:spcBef>
                <a:spcPts val="95"/>
              </a:spcBef>
            </a:pPr>
            <a:r>
              <a:rPr lang="nl-NL" spc="-5" dirty="0">
                <a:latin typeface="Arial" panose="020B0604020202020204" pitchFamily="34" charset="0"/>
                <a:cs typeface="Arial" panose="020B0604020202020204" pitchFamily="34" charset="0"/>
              </a:rPr>
              <a:t>EF </a:t>
            </a:r>
            <a:r>
              <a:rPr lang="nl-NL" spc="-10" dirty="0">
                <a:latin typeface="Arial" panose="020B0604020202020204" pitchFamily="34" charset="0"/>
                <a:cs typeface="Arial" panose="020B0604020202020204" pitchFamily="34" charset="0"/>
              </a:rPr>
              <a:t>≤35% </a:t>
            </a:r>
            <a:r>
              <a:rPr lang="nl-NL" spc="-5" dirty="0">
                <a:latin typeface="Arial" panose="020B0604020202020204" pitchFamily="34" charset="0"/>
                <a:cs typeface="Arial" panose="020B0604020202020204" pitchFamily="34" charset="0"/>
              </a:rPr>
              <a:t>en </a:t>
            </a:r>
            <a:r>
              <a:rPr lang="nl-NL" spc="-10" dirty="0">
                <a:latin typeface="Arial" panose="020B0604020202020204" pitchFamily="34" charset="0"/>
                <a:cs typeface="Arial" panose="020B0604020202020204" pitchFamily="34" charset="0"/>
              </a:rPr>
              <a:t>hartfrequentie </a:t>
            </a:r>
            <a:r>
              <a:rPr lang="nl-NL" spc="-5" dirty="0">
                <a:latin typeface="Arial" panose="020B0604020202020204" pitchFamily="34" charset="0"/>
                <a:cs typeface="Arial" panose="020B0604020202020204" pitchFamily="34" charset="0"/>
              </a:rPr>
              <a:t>≥</a:t>
            </a:r>
            <a:r>
              <a:rPr lang="nl-NL" spc="175" dirty="0">
                <a:latin typeface="Arial" panose="020B0604020202020204" pitchFamily="34" charset="0"/>
                <a:cs typeface="Arial" panose="020B0604020202020204" pitchFamily="34" charset="0"/>
              </a:rPr>
              <a:t> </a:t>
            </a:r>
            <a:r>
              <a:rPr lang="nl-NL" spc="-10" dirty="0">
                <a:latin typeface="Arial" panose="020B0604020202020204" pitchFamily="34" charset="0"/>
                <a:cs typeface="Arial" panose="020B0604020202020204" pitchFamily="34" charset="0"/>
              </a:rPr>
              <a:t>70/minuut</a:t>
            </a:r>
            <a:endParaRPr lang="nl-NL" sz="3500" dirty="0">
              <a:latin typeface="Arial" panose="020B0604020202020204" pitchFamily="34" charset="0"/>
              <a:cs typeface="Arial" panose="020B0604020202020204" pitchFamily="34" charset="0"/>
            </a:endParaRPr>
          </a:p>
          <a:p>
            <a:pPr marL="12700">
              <a:lnSpc>
                <a:spcPct val="100000"/>
              </a:lnSpc>
            </a:pPr>
            <a:r>
              <a:rPr lang="nl-NL" spc="-5" dirty="0">
                <a:latin typeface="Arial" panose="020B0604020202020204" pitchFamily="34" charset="0"/>
                <a:cs typeface="Arial" panose="020B0604020202020204" pitchFamily="34" charset="0"/>
              </a:rPr>
              <a:t>Verlaging</a:t>
            </a:r>
            <a:r>
              <a:rPr lang="nl-NL" spc="60" dirty="0">
                <a:latin typeface="Arial" panose="020B0604020202020204" pitchFamily="34" charset="0"/>
                <a:cs typeface="Arial" panose="020B0604020202020204" pitchFamily="34" charset="0"/>
              </a:rPr>
              <a:t> </a:t>
            </a:r>
            <a:r>
              <a:rPr lang="nl-NL" spc="-10" dirty="0">
                <a:latin typeface="Arial" panose="020B0604020202020204" pitchFamily="34" charset="0"/>
                <a:cs typeface="Arial" panose="020B0604020202020204" pitchFamily="34" charset="0"/>
              </a:rPr>
              <a:t>sinusknoopfrequentie</a:t>
            </a:r>
          </a:p>
          <a:p>
            <a:pPr marL="12700">
              <a:lnSpc>
                <a:spcPct val="100000"/>
              </a:lnSpc>
            </a:pPr>
            <a:r>
              <a:rPr lang="nl-NL" spc="-10" dirty="0">
                <a:latin typeface="Arial" panose="020B0604020202020204" pitchFamily="34" charset="0"/>
                <a:cs typeface="Arial" panose="020B0604020202020204" pitchFamily="34" charset="0"/>
              </a:rPr>
              <a:t>Samen met </a:t>
            </a:r>
            <a:r>
              <a:rPr lang="nl-NL" dirty="0">
                <a:latin typeface="Arial" panose="020B0604020202020204" pitchFamily="34" charset="0"/>
                <a:cs typeface="Arial" panose="020B0604020202020204" pitchFamily="34" charset="0"/>
              </a:rPr>
              <a:t>Bètablokkers of individueel bij </a:t>
            </a:r>
          </a:p>
          <a:p>
            <a:pPr marL="0" indent="0">
              <a:lnSpc>
                <a:spcPct val="100000"/>
              </a:lnSpc>
              <a:buNone/>
            </a:pPr>
            <a:r>
              <a:rPr lang="nl-NL" spc="-10" dirty="0">
                <a:latin typeface="Arial" panose="020B0604020202020204" pitchFamily="34" charset="0"/>
                <a:cs typeface="Arial" panose="020B0604020202020204" pitchFamily="34" charset="0"/>
              </a:rPr>
              <a:t>   intolerantie. </a:t>
            </a:r>
          </a:p>
          <a:p>
            <a:pPr>
              <a:lnSpc>
                <a:spcPct val="100000"/>
              </a:lnSpc>
            </a:pPr>
            <a:r>
              <a:rPr lang="nl-NL" spc="-10" dirty="0">
                <a:latin typeface="Arial" panose="020B0604020202020204" pitchFamily="34" charset="0"/>
                <a:cs typeface="Arial" panose="020B0604020202020204" pitchFamily="34" charset="0"/>
              </a:rPr>
              <a:t>Niet geïndiceerd bij AF.</a:t>
            </a:r>
          </a:p>
          <a:p>
            <a:pPr marL="0" indent="0">
              <a:lnSpc>
                <a:spcPct val="100000"/>
              </a:lnSpc>
              <a:buNone/>
            </a:pPr>
            <a:endParaRPr lang="nl-NL" spc="-1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28929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pPr algn="ctr"/>
            <a:r>
              <a:rPr lang="nl-NL" sz="3200" dirty="0">
                <a:latin typeface="Arial" charset="0"/>
                <a:ea typeface="MS PGothic" charset="0"/>
              </a:rPr>
              <a:t>Entresto (ARNI)</a:t>
            </a:r>
            <a:br>
              <a:rPr lang="nl-NL" sz="3200" dirty="0">
                <a:latin typeface="Arial" charset="0"/>
                <a:ea typeface="MS PGothic" charset="0"/>
              </a:rPr>
            </a:br>
            <a:r>
              <a:rPr lang="nl-NL" sz="3200" dirty="0">
                <a:latin typeface="Arial" charset="0"/>
                <a:ea typeface="MS PGothic" charset="0"/>
              </a:rPr>
              <a:t>(Angiotensin Receptor- Neprilysin Inhibitor)</a:t>
            </a:r>
          </a:p>
        </p:txBody>
      </p:sp>
      <p:sp>
        <p:nvSpPr>
          <p:cNvPr id="3" name="Tijdelijke aanduiding voor inhoud 2"/>
          <p:cNvSpPr>
            <a:spLocks noGrp="1"/>
          </p:cNvSpPr>
          <p:nvPr>
            <p:ph idx="1"/>
          </p:nvPr>
        </p:nvSpPr>
        <p:spPr/>
        <p:txBody>
          <a:bodyPr/>
          <a:lstStyle/>
          <a:p>
            <a:pPr marL="12700">
              <a:lnSpc>
                <a:spcPct val="100000"/>
              </a:lnSpc>
              <a:spcBef>
                <a:spcPts val="95"/>
              </a:spcBef>
            </a:pPr>
            <a:r>
              <a:rPr lang="nl-NL" spc="-5" dirty="0">
                <a:latin typeface="Arial" panose="020B0604020202020204" pitchFamily="34" charset="0"/>
                <a:cs typeface="Arial" panose="020B0604020202020204" pitchFamily="34" charset="0"/>
              </a:rPr>
              <a:t>ECS Richtlijn </a:t>
            </a:r>
            <a:r>
              <a:rPr lang="nl-NL" spc="-10" dirty="0">
                <a:latin typeface="Arial" panose="020B0604020202020204" pitchFamily="34" charset="0"/>
                <a:cs typeface="Arial" panose="020B0604020202020204" pitchFamily="34" charset="0"/>
              </a:rPr>
              <a:t>Hartfalen</a:t>
            </a:r>
            <a:r>
              <a:rPr lang="nl-NL" spc="155" dirty="0">
                <a:latin typeface="Arial" panose="020B0604020202020204" pitchFamily="34" charset="0"/>
                <a:cs typeface="Arial" panose="020B0604020202020204" pitchFamily="34" charset="0"/>
              </a:rPr>
              <a:t> </a:t>
            </a:r>
            <a:r>
              <a:rPr lang="nl-NL" spc="-5" dirty="0">
                <a:latin typeface="Arial" panose="020B0604020202020204" pitchFamily="34" charset="0"/>
                <a:cs typeface="Arial" panose="020B0604020202020204" pitchFamily="34" charset="0"/>
              </a:rPr>
              <a:t>2016</a:t>
            </a:r>
            <a:endParaRPr lang="nl-NL" dirty="0">
              <a:latin typeface="Arial" panose="020B0604020202020204" pitchFamily="34" charset="0"/>
              <a:cs typeface="Arial" panose="020B0604020202020204" pitchFamily="34" charset="0"/>
            </a:endParaRPr>
          </a:p>
          <a:p>
            <a:pPr>
              <a:lnSpc>
                <a:spcPct val="100000"/>
              </a:lnSpc>
              <a:spcBef>
                <a:spcPts val="10"/>
              </a:spcBef>
            </a:pPr>
            <a:endParaRPr lang="nl-NL" sz="3500" dirty="0">
              <a:latin typeface="Arial" panose="020B0604020202020204" pitchFamily="34" charset="0"/>
              <a:cs typeface="Arial" panose="020B0604020202020204" pitchFamily="34" charset="0"/>
            </a:endParaRPr>
          </a:p>
          <a:p>
            <a:pPr marL="12700">
              <a:lnSpc>
                <a:spcPct val="100000"/>
              </a:lnSpc>
            </a:pPr>
            <a:r>
              <a:rPr lang="nl-NL" spc="-5" dirty="0">
                <a:latin typeface="Arial" panose="020B0604020202020204" pitchFamily="34" charset="0"/>
                <a:cs typeface="Arial" panose="020B0604020202020204" pitchFamily="34" charset="0"/>
              </a:rPr>
              <a:t>Bij </a:t>
            </a:r>
            <a:r>
              <a:rPr lang="nl-NL" spc="-10" dirty="0">
                <a:latin typeface="Arial" panose="020B0604020202020204" pitchFamily="34" charset="0"/>
                <a:cs typeface="Arial" panose="020B0604020202020204" pitchFamily="34" charset="0"/>
              </a:rPr>
              <a:t>LVEF ≤35% bij </a:t>
            </a:r>
            <a:r>
              <a:rPr lang="nl-NL" spc="-5" dirty="0">
                <a:latin typeface="Arial" panose="020B0604020202020204" pitchFamily="34" charset="0"/>
                <a:cs typeface="Arial" panose="020B0604020202020204" pitchFamily="34" charset="0"/>
              </a:rPr>
              <a:t>optimale</a:t>
            </a:r>
            <a:r>
              <a:rPr lang="nl-NL" spc="165" dirty="0">
                <a:latin typeface="Arial" panose="020B0604020202020204" pitchFamily="34" charset="0"/>
                <a:cs typeface="Arial" panose="020B0604020202020204" pitchFamily="34" charset="0"/>
              </a:rPr>
              <a:t> </a:t>
            </a:r>
            <a:r>
              <a:rPr lang="nl-NL" spc="-10" dirty="0">
                <a:latin typeface="Arial" panose="020B0604020202020204" pitchFamily="34" charset="0"/>
                <a:cs typeface="Arial" panose="020B0604020202020204" pitchFamily="34" charset="0"/>
              </a:rPr>
              <a:t>behandeling:</a:t>
            </a:r>
            <a:endParaRPr lang="nl-NL" dirty="0">
              <a:latin typeface="Arial" panose="020B0604020202020204" pitchFamily="34" charset="0"/>
              <a:cs typeface="Arial" panose="020B0604020202020204" pitchFamily="34" charset="0"/>
            </a:endParaRPr>
          </a:p>
          <a:p>
            <a:pPr marL="126365" indent="0">
              <a:lnSpc>
                <a:spcPct val="100000"/>
              </a:lnSpc>
              <a:spcBef>
                <a:spcPts val="25"/>
              </a:spcBef>
              <a:buNone/>
            </a:pPr>
            <a:r>
              <a:rPr lang="nl-NL" spc="-5" dirty="0">
                <a:latin typeface="Arial" panose="020B0604020202020204" pitchFamily="34" charset="0"/>
                <a:cs typeface="Arial" panose="020B0604020202020204" pitchFamily="34" charset="0"/>
              </a:rPr>
              <a:t>  ACE =&gt;ARNI</a:t>
            </a:r>
            <a:r>
              <a:rPr lang="nl-NL" spc="5" dirty="0">
                <a:latin typeface="Arial" panose="020B0604020202020204" pitchFamily="34" charset="0"/>
                <a:cs typeface="Arial" panose="020B0604020202020204" pitchFamily="34" charset="0"/>
              </a:rPr>
              <a:t> </a:t>
            </a:r>
            <a:r>
              <a:rPr lang="nl-NL" spc="-10" dirty="0">
                <a:latin typeface="Arial" panose="020B0604020202020204" pitchFamily="34" charset="0"/>
                <a:cs typeface="Arial" panose="020B0604020202020204" pitchFamily="34" charset="0"/>
              </a:rPr>
              <a:t>(sacubitril/</a:t>
            </a:r>
            <a:r>
              <a:rPr lang="nl-NL" spc="-10" dirty="0" err="1">
                <a:latin typeface="Arial" panose="020B0604020202020204" pitchFamily="34" charset="0"/>
                <a:cs typeface="Arial" panose="020B0604020202020204" pitchFamily="34" charset="0"/>
              </a:rPr>
              <a:t>valsartan</a:t>
            </a:r>
            <a:r>
              <a:rPr lang="nl-NL" spc="-10" dirty="0">
                <a:latin typeface="Arial" panose="020B0604020202020204" pitchFamily="34" charset="0"/>
                <a:cs typeface="Arial" panose="020B0604020202020204" pitchFamily="34" charset="0"/>
              </a:rPr>
              <a:t>)</a:t>
            </a:r>
            <a:endParaRPr lang="nl-NL" dirty="0">
              <a:latin typeface="Arial" panose="020B0604020202020204" pitchFamily="34" charset="0"/>
              <a:cs typeface="Arial" panose="020B0604020202020204" pitchFamily="34" charset="0"/>
            </a:endParaRPr>
          </a:p>
          <a:p>
            <a:pPr>
              <a:lnSpc>
                <a:spcPct val="100000"/>
              </a:lnSpc>
              <a:spcBef>
                <a:spcPts val="45"/>
              </a:spcBef>
            </a:pPr>
            <a:endParaRPr lang="nl-NL" sz="3450" dirty="0">
              <a:latin typeface="Arial" panose="020B0604020202020204" pitchFamily="34" charset="0"/>
              <a:cs typeface="Arial" panose="020B0604020202020204" pitchFamily="34" charset="0"/>
            </a:endParaRPr>
          </a:p>
          <a:p>
            <a:pPr marL="354965" marR="5080" indent="-342900">
              <a:lnSpc>
                <a:spcPct val="100000"/>
              </a:lnSpc>
            </a:pPr>
            <a:r>
              <a:rPr lang="nl-NL" spc="-5" dirty="0">
                <a:latin typeface="Arial" panose="020B0604020202020204" pitchFamily="34" charset="0"/>
                <a:cs typeface="Arial" panose="020B0604020202020204" pitchFamily="34" charset="0"/>
              </a:rPr>
              <a:t>Afname </a:t>
            </a:r>
            <a:r>
              <a:rPr lang="nl-NL" spc="-10" dirty="0">
                <a:latin typeface="Arial" panose="020B0604020202020204" pitchFamily="34" charset="0"/>
                <a:cs typeface="Arial" panose="020B0604020202020204" pitchFamily="34" charset="0"/>
              </a:rPr>
              <a:t>risico </a:t>
            </a:r>
            <a:r>
              <a:rPr lang="nl-NL" spc="-5" dirty="0">
                <a:latin typeface="Arial" panose="020B0604020202020204" pitchFamily="34" charset="0"/>
                <a:cs typeface="Arial" panose="020B0604020202020204" pitchFamily="34" charset="0"/>
              </a:rPr>
              <a:t>verslechtering </a:t>
            </a:r>
            <a:r>
              <a:rPr lang="nl-NL" spc="-10" dirty="0">
                <a:latin typeface="Arial" panose="020B0604020202020204" pitchFamily="34" charset="0"/>
                <a:cs typeface="Arial" panose="020B0604020202020204" pitchFamily="34" charset="0"/>
              </a:rPr>
              <a:t>hartfalen +</a:t>
            </a:r>
            <a:r>
              <a:rPr lang="nl-NL" spc="-430" dirty="0">
                <a:latin typeface="Arial" panose="020B0604020202020204" pitchFamily="34" charset="0"/>
                <a:cs typeface="Arial" panose="020B0604020202020204" pitchFamily="34" charset="0"/>
              </a:rPr>
              <a:t>  </a:t>
            </a:r>
            <a:r>
              <a:rPr lang="nl-NL" spc="-10" dirty="0">
                <a:latin typeface="Arial" panose="020B0604020202020204" pitchFamily="34" charset="0"/>
                <a:cs typeface="Arial" panose="020B0604020202020204" pitchFamily="34" charset="0"/>
              </a:rPr>
              <a:t>minder</a:t>
            </a:r>
            <a:r>
              <a:rPr lang="nl-NL" dirty="0">
                <a:latin typeface="Arial" panose="020B0604020202020204" pitchFamily="34" charset="0"/>
                <a:cs typeface="Arial" panose="020B0604020202020204" pitchFamily="34" charset="0"/>
              </a:rPr>
              <a:t> </a:t>
            </a:r>
            <a:r>
              <a:rPr lang="nl-NL" spc="-10" dirty="0">
                <a:latin typeface="Arial" panose="020B0604020202020204" pitchFamily="34" charset="0"/>
                <a:cs typeface="Arial" panose="020B0604020202020204" pitchFamily="34" charset="0"/>
              </a:rPr>
              <a:t>(her)opnames</a:t>
            </a:r>
            <a:endParaRPr lang="nl-NL" dirty="0">
              <a:latin typeface="Arial" panose="020B0604020202020204" pitchFamily="34" charset="0"/>
              <a:cs typeface="Arial" panose="020B0604020202020204" pitchFamily="34" charset="0"/>
            </a:endParaRPr>
          </a:p>
          <a:p>
            <a:endParaRPr lang="nl-NL" dirty="0"/>
          </a:p>
        </p:txBody>
      </p:sp>
    </p:spTree>
    <p:extLst>
      <p:ext uri="{BB962C8B-B14F-4D97-AF65-F5344CB8AC3E}">
        <p14:creationId xmlns:p14="http://schemas.microsoft.com/office/powerpoint/2010/main" val="27279148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NL" sz="4000" dirty="0">
                <a:latin typeface="Arial" charset="0"/>
                <a:ea typeface="MS PGothic" charset="0"/>
              </a:rPr>
              <a:t>Nieuwe ontwikkelingen HF-REF</a:t>
            </a:r>
          </a:p>
        </p:txBody>
      </p:sp>
      <p:sp>
        <p:nvSpPr>
          <p:cNvPr id="3" name="Tijdelijke aanduiding voor inhoud 2"/>
          <p:cNvSpPr>
            <a:spLocks noGrp="1"/>
          </p:cNvSpPr>
          <p:nvPr>
            <p:ph idx="1"/>
          </p:nvPr>
        </p:nvSpPr>
        <p:spPr/>
        <p:txBody>
          <a:bodyPr/>
          <a:lstStyle/>
          <a:p>
            <a:pPr marL="12700">
              <a:lnSpc>
                <a:spcPct val="100000"/>
              </a:lnSpc>
              <a:spcBef>
                <a:spcPts val="680"/>
              </a:spcBef>
              <a:tabLst>
                <a:tab pos="355600" algn="l"/>
              </a:tabLst>
            </a:pPr>
            <a:r>
              <a:rPr lang="nl-NL" dirty="0">
                <a:latin typeface="Arial" panose="020B0604020202020204" pitchFamily="34" charset="0"/>
                <a:cs typeface="Arial" panose="020B0604020202020204" pitchFamily="34" charset="0"/>
              </a:rPr>
              <a:t>Meer gebruik </a:t>
            </a:r>
            <a:r>
              <a:rPr lang="nl-NL" spc="-10" dirty="0">
                <a:latin typeface="Arial" panose="020B0604020202020204" pitchFamily="34" charset="0"/>
                <a:cs typeface="Arial" panose="020B0604020202020204" pitchFamily="34" charset="0"/>
              </a:rPr>
              <a:t>van</a:t>
            </a:r>
            <a:r>
              <a:rPr lang="nl-NL" spc="-20" dirty="0">
                <a:latin typeface="Arial" panose="020B0604020202020204" pitchFamily="34" charset="0"/>
                <a:cs typeface="Arial" panose="020B0604020202020204" pitchFamily="34" charset="0"/>
              </a:rPr>
              <a:t> </a:t>
            </a:r>
            <a:r>
              <a:rPr lang="nl-NL" spc="-5" dirty="0">
                <a:latin typeface="Arial" panose="020B0604020202020204" pitchFamily="34" charset="0"/>
                <a:cs typeface="Arial" panose="020B0604020202020204" pitchFamily="34" charset="0"/>
              </a:rPr>
              <a:t>devices</a:t>
            </a:r>
            <a:endParaRPr lang="nl-NL" dirty="0">
              <a:latin typeface="Arial" panose="020B0604020202020204" pitchFamily="34" charset="0"/>
              <a:cs typeface="Arial" panose="020B0604020202020204" pitchFamily="34" charset="0"/>
            </a:endParaRPr>
          </a:p>
          <a:p>
            <a:pPr marL="12700">
              <a:lnSpc>
                <a:spcPct val="100000"/>
              </a:lnSpc>
              <a:spcBef>
                <a:spcPts val="575"/>
              </a:spcBef>
              <a:tabLst>
                <a:tab pos="355600" algn="l"/>
              </a:tabLst>
            </a:pPr>
            <a:r>
              <a:rPr lang="nl-NL" spc="-5" dirty="0">
                <a:latin typeface="Arial" panose="020B0604020202020204" pitchFamily="34" charset="0"/>
                <a:cs typeface="Arial" panose="020B0604020202020204" pitchFamily="34" charset="0"/>
              </a:rPr>
              <a:t>Resynchronisatie</a:t>
            </a:r>
            <a:r>
              <a:rPr lang="nl-NL" spc="-35" dirty="0">
                <a:latin typeface="Arial" panose="020B0604020202020204" pitchFamily="34" charset="0"/>
                <a:cs typeface="Arial" panose="020B0604020202020204" pitchFamily="34" charset="0"/>
              </a:rPr>
              <a:t> </a:t>
            </a:r>
            <a:r>
              <a:rPr lang="nl-NL" spc="-5" dirty="0">
                <a:latin typeface="Arial" panose="020B0604020202020204" pitchFamily="34" charset="0"/>
                <a:cs typeface="Arial" panose="020B0604020202020204" pitchFamily="34" charset="0"/>
              </a:rPr>
              <a:t>pacemakers</a:t>
            </a:r>
            <a:endParaRPr lang="nl-NL" dirty="0">
              <a:latin typeface="Arial" panose="020B0604020202020204" pitchFamily="34" charset="0"/>
              <a:cs typeface="Arial" panose="020B0604020202020204" pitchFamily="34" charset="0"/>
            </a:endParaRPr>
          </a:p>
          <a:p>
            <a:pPr marL="12700">
              <a:lnSpc>
                <a:spcPct val="100000"/>
              </a:lnSpc>
              <a:spcBef>
                <a:spcPts val="580"/>
              </a:spcBef>
              <a:tabLst>
                <a:tab pos="355600" algn="l"/>
              </a:tabLst>
            </a:pPr>
            <a:r>
              <a:rPr lang="nl-NL" spc="-5" dirty="0">
                <a:latin typeface="Arial" panose="020B0604020202020204" pitchFamily="34" charset="0"/>
                <a:cs typeface="Arial" panose="020B0604020202020204" pitchFamily="34" charset="0"/>
              </a:rPr>
              <a:t>Ventriculaire assistentie</a:t>
            </a:r>
            <a:r>
              <a:rPr lang="nl-NL" spc="-25" dirty="0">
                <a:latin typeface="Arial" panose="020B0604020202020204" pitchFamily="34" charset="0"/>
                <a:cs typeface="Arial" panose="020B0604020202020204" pitchFamily="34" charset="0"/>
              </a:rPr>
              <a:t> </a:t>
            </a:r>
            <a:r>
              <a:rPr lang="nl-NL" spc="-5" dirty="0">
                <a:latin typeface="Arial" panose="020B0604020202020204" pitchFamily="34" charset="0"/>
                <a:cs typeface="Arial" panose="020B0604020202020204" pitchFamily="34" charset="0"/>
              </a:rPr>
              <a:t>devices</a:t>
            </a:r>
            <a:endParaRPr lang="nl-NL" dirty="0">
              <a:latin typeface="Arial" panose="020B0604020202020204" pitchFamily="34" charset="0"/>
              <a:cs typeface="Arial" panose="020B0604020202020204" pitchFamily="34" charset="0"/>
            </a:endParaRPr>
          </a:p>
          <a:p>
            <a:pPr marL="12700">
              <a:lnSpc>
                <a:spcPct val="100000"/>
              </a:lnSpc>
              <a:spcBef>
                <a:spcPts val="575"/>
              </a:spcBef>
              <a:tabLst>
                <a:tab pos="355600" algn="l"/>
              </a:tabLst>
            </a:pPr>
            <a:r>
              <a:rPr lang="nl-NL" dirty="0">
                <a:latin typeface="Arial" panose="020B0604020202020204" pitchFamily="34" charset="0"/>
                <a:cs typeface="Arial" panose="020B0604020202020204" pitchFamily="34" charset="0"/>
              </a:rPr>
              <a:t>Nieuwe transcatheter</a:t>
            </a:r>
            <a:r>
              <a:rPr lang="nl-NL" spc="-85" dirty="0">
                <a:latin typeface="Arial" panose="020B0604020202020204" pitchFamily="34" charset="0"/>
                <a:cs typeface="Arial" panose="020B0604020202020204" pitchFamily="34" charset="0"/>
              </a:rPr>
              <a:t> </a:t>
            </a:r>
            <a:r>
              <a:rPr lang="nl-NL" dirty="0">
                <a:latin typeface="Arial" panose="020B0604020202020204" pitchFamily="34" charset="0"/>
                <a:cs typeface="Arial" panose="020B0604020202020204" pitchFamily="34" charset="0"/>
              </a:rPr>
              <a:t>klepinterventies</a:t>
            </a:r>
          </a:p>
          <a:p>
            <a:pPr marL="12700">
              <a:lnSpc>
                <a:spcPct val="100000"/>
              </a:lnSpc>
              <a:spcBef>
                <a:spcPts val="580"/>
              </a:spcBef>
              <a:tabLst>
                <a:tab pos="355600" algn="l"/>
              </a:tabLst>
            </a:pPr>
            <a:r>
              <a:rPr lang="nl-NL" spc="-5" dirty="0">
                <a:latin typeface="Arial" panose="020B0604020202020204" pitchFamily="34" charset="0"/>
                <a:cs typeface="Arial" panose="020B0604020202020204" pitchFamily="34" charset="0"/>
              </a:rPr>
              <a:t>Ablatio</a:t>
            </a:r>
            <a:endParaRPr lang="nl-NL" dirty="0">
              <a:latin typeface="Arial" panose="020B0604020202020204" pitchFamily="34" charset="0"/>
              <a:cs typeface="Arial" panose="020B0604020202020204" pitchFamily="34" charset="0"/>
            </a:endParaRPr>
          </a:p>
          <a:p>
            <a:endParaRPr lang="nl-NL" dirty="0"/>
          </a:p>
        </p:txBody>
      </p:sp>
      <p:sp>
        <p:nvSpPr>
          <p:cNvPr id="4" name="object 4"/>
          <p:cNvSpPr/>
          <p:nvPr/>
        </p:nvSpPr>
        <p:spPr>
          <a:xfrm>
            <a:off x="2175029" y="4240515"/>
            <a:ext cx="3932807" cy="214525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314694" y="3879542"/>
            <a:ext cx="2476500" cy="2867204"/>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2341351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NL" dirty="0">
                <a:latin typeface="Arial" charset="0"/>
                <a:ea typeface="MS PGothic" charset="0"/>
              </a:rPr>
              <a:t>Aandachtspunten overleg</a:t>
            </a:r>
          </a:p>
        </p:txBody>
      </p:sp>
      <p:sp>
        <p:nvSpPr>
          <p:cNvPr id="3" name="Tijdelijke aanduiding voor inhoud 2"/>
          <p:cNvSpPr>
            <a:spLocks noGrp="1"/>
          </p:cNvSpPr>
          <p:nvPr>
            <p:ph idx="1"/>
          </p:nvPr>
        </p:nvSpPr>
        <p:spPr/>
        <p:txBody>
          <a:bodyPr>
            <a:normAutofit lnSpcReduction="10000"/>
          </a:bodyPr>
          <a:lstStyle/>
          <a:p>
            <a:pPr marL="12700">
              <a:lnSpc>
                <a:spcPct val="100000"/>
              </a:lnSpc>
              <a:spcBef>
                <a:spcPts val="95"/>
              </a:spcBef>
            </a:pPr>
            <a:r>
              <a:rPr lang="nl-NL" spc="-25" dirty="0">
                <a:latin typeface="Arial" panose="020B0604020202020204" pitchFamily="34" charset="0"/>
                <a:cs typeface="Arial" panose="020B0604020202020204" pitchFamily="34" charset="0"/>
              </a:rPr>
              <a:t> Verslechtering </a:t>
            </a:r>
            <a:r>
              <a:rPr lang="nl-NL" spc="-5" dirty="0">
                <a:latin typeface="Arial" panose="020B0604020202020204" pitchFamily="34" charset="0"/>
                <a:cs typeface="Arial" panose="020B0604020202020204" pitchFamily="34" charset="0"/>
              </a:rPr>
              <a:t>in</a:t>
            </a:r>
            <a:r>
              <a:rPr lang="nl-NL" spc="100" dirty="0">
                <a:latin typeface="Arial" panose="020B0604020202020204" pitchFamily="34" charset="0"/>
                <a:cs typeface="Arial" panose="020B0604020202020204" pitchFamily="34" charset="0"/>
              </a:rPr>
              <a:t> </a:t>
            </a:r>
            <a:r>
              <a:rPr lang="nl-NL" spc="-5" dirty="0">
                <a:latin typeface="Arial" panose="020B0604020202020204" pitchFamily="34" charset="0"/>
                <a:cs typeface="Arial" panose="020B0604020202020204" pitchFamily="34" charset="0"/>
              </a:rPr>
              <a:t>NYHA-klasse</a:t>
            </a:r>
            <a:endParaRPr lang="nl-NL" dirty="0">
              <a:latin typeface="Arial" panose="020B0604020202020204" pitchFamily="34" charset="0"/>
              <a:cs typeface="Arial" panose="020B0604020202020204" pitchFamily="34" charset="0"/>
            </a:endParaRPr>
          </a:p>
          <a:p>
            <a:pPr marL="355600" marR="5080" indent="-343535">
              <a:lnSpc>
                <a:spcPct val="100000"/>
              </a:lnSpc>
              <a:spcBef>
                <a:spcPts val="5"/>
              </a:spcBef>
            </a:pPr>
            <a:r>
              <a:rPr lang="nl-NL" spc="-45" dirty="0">
                <a:latin typeface="Arial" panose="020B0604020202020204" pitchFamily="34" charset="0"/>
                <a:cs typeface="Arial" panose="020B0604020202020204" pitchFamily="34" charset="0"/>
              </a:rPr>
              <a:t>Toename </a:t>
            </a:r>
            <a:r>
              <a:rPr lang="nl-NL" spc="-10" dirty="0">
                <a:latin typeface="Arial" panose="020B0604020202020204" pitchFamily="34" charset="0"/>
                <a:cs typeface="Arial" panose="020B0604020202020204" pitchFamily="34" charset="0"/>
              </a:rPr>
              <a:t>oedeem, </a:t>
            </a:r>
            <a:r>
              <a:rPr lang="nl-NL" spc="-15" dirty="0">
                <a:latin typeface="Arial" panose="020B0604020202020204" pitchFamily="34" charset="0"/>
                <a:cs typeface="Arial" panose="020B0604020202020204" pitchFamily="34" charset="0"/>
              </a:rPr>
              <a:t>kortademigheid, </a:t>
            </a:r>
            <a:r>
              <a:rPr lang="nl-NL" spc="-90" dirty="0">
                <a:latin typeface="Arial" panose="020B0604020202020204" pitchFamily="34" charset="0"/>
                <a:cs typeface="Arial" panose="020B0604020202020204" pitchFamily="34" charset="0"/>
              </a:rPr>
              <a:t>nachtelijke  </a:t>
            </a:r>
            <a:r>
              <a:rPr lang="nl-NL" spc="-10" dirty="0">
                <a:latin typeface="Arial" panose="020B0604020202020204" pitchFamily="34" charset="0"/>
                <a:cs typeface="Arial" panose="020B0604020202020204" pitchFamily="34" charset="0"/>
              </a:rPr>
              <a:t>benauwdheid/plassen</a:t>
            </a:r>
            <a:endParaRPr lang="nl-NL" dirty="0">
              <a:latin typeface="Arial" panose="020B0604020202020204" pitchFamily="34" charset="0"/>
              <a:cs typeface="Arial" panose="020B0604020202020204" pitchFamily="34" charset="0"/>
            </a:endParaRPr>
          </a:p>
          <a:p>
            <a:pPr marL="12700">
              <a:lnSpc>
                <a:spcPct val="100000"/>
              </a:lnSpc>
            </a:pPr>
            <a:r>
              <a:rPr lang="nl-NL" spc="-10" dirty="0">
                <a:latin typeface="Arial" panose="020B0604020202020204" pitchFamily="34" charset="0"/>
                <a:cs typeface="Arial" panose="020B0604020202020204" pitchFamily="34" charset="0"/>
              </a:rPr>
              <a:t> Hartkloppingen</a:t>
            </a:r>
            <a:endParaRPr lang="nl-NL" dirty="0">
              <a:latin typeface="Arial" panose="020B0604020202020204" pitchFamily="34" charset="0"/>
              <a:cs typeface="Arial" panose="020B0604020202020204" pitchFamily="34" charset="0"/>
            </a:endParaRPr>
          </a:p>
          <a:p>
            <a:pPr marL="12700">
              <a:lnSpc>
                <a:spcPct val="100000"/>
              </a:lnSpc>
            </a:pPr>
            <a:r>
              <a:rPr lang="nl-NL" spc="-15" dirty="0">
                <a:latin typeface="Arial" panose="020B0604020202020204" pitchFamily="34" charset="0"/>
                <a:cs typeface="Arial" panose="020B0604020202020204" pitchFamily="34" charset="0"/>
              </a:rPr>
              <a:t> Duizeligheid</a:t>
            </a:r>
            <a:endParaRPr lang="nl-NL" dirty="0">
              <a:latin typeface="Arial" panose="020B0604020202020204" pitchFamily="34" charset="0"/>
              <a:cs typeface="Arial" panose="020B0604020202020204" pitchFamily="34" charset="0"/>
            </a:endParaRPr>
          </a:p>
          <a:p>
            <a:pPr marL="12700">
              <a:lnSpc>
                <a:spcPct val="100000"/>
              </a:lnSpc>
            </a:pPr>
            <a:r>
              <a:rPr lang="nl-NL" spc="-20" dirty="0">
                <a:latin typeface="Arial" panose="020B0604020202020204" pitchFamily="34" charset="0"/>
                <a:cs typeface="Arial" panose="020B0604020202020204" pitchFamily="34" charset="0"/>
              </a:rPr>
              <a:t> Therapieontrouw</a:t>
            </a:r>
            <a:endParaRPr lang="nl-NL" dirty="0">
              <a:latin typeface="Arial" panose="020B0604020202020204" pitchFamily="34" charset="0"/>
              <a:cs typeface="Arial" panose="020B0604020202020204" pitchFamily="34" charset="0"/>
            </a:endParaRPr>
          </a:p>
          <a:p>
            <a:pPr marL="12700">
              <a:lnSpc>
                <a:spcPct val="100000"/>
              </a:lnSpc>
              <a:spcBef>
                <a:spcPts val="5"/>
              </a:spcBef>
            </a:pPr>
            <a:r>
              <a:rPr lang="nl-NL" spc="-10" dirty="0">
                <a:latin typeface="Arial" panose="020B0604020202020204" pitchFamily="34" charset="0"/>
                <a:cs typeface="Arial" panose="020B0604020202020204" pitchFamily="34" charset="0"/>
              </a:rPr>
              <a:t> Irregulaire pols</a:t>
            </a:r>
            <a:r>
              <a:rPr lang="nl-NL" spc="105" dirty="0">
                <a:latin typeface="Arial" panose="020B0604020202020204" pitchFamily="34" charset="0"/>
                <a:cs typeface="Arial" panose="020B0604020202020204" pitchFamily="34" charset="0"/>
              </a:rPr>
              <a:t> </a:t>
            </a:r>
            <a:r>
              <a:rPr lang="nl-NL" spc="-10" dirty="0">
                <a:latin typeface="Arial" panose="020B0604020202020204" pitchFamily="34" charset="0"/>
                <a:cs typeface="Arial" panose="020B0604020202020204" pitchFamily="34" charset="0"/>
              </a:rPr>
              <a:t>(nieuw)</a:t>
            </a:r>
            <a:endParaRPr lang="nl-NL" dirty="0">
              <a:latin typeface="Arial" panose="020B0604020202020204" pitchFamily="34" charset="0"/>
              <a:cs typeface="Arial" panose="020B0604020202020204" pitchFamily="34" charset="0"/>
            </a:endParaRPr>
          </a:p>
          <a:p>
            <a:pPr marL="12700">
              <a:lnSpc>
                <a:spcPct val="100000"/>
              </a:lnSpc>
            </a:pPr>
            <a:r>
              <a:rPr lang="nl-NL" spc="-5" dirty="0">
                <a:latin typeface="Arial" panose="020B0604020202020204" pitchFamily="34" charset="0"/>
                <a:cs typeface="Arial" panose="020B0604020202020204" pitchFamily="34" charset="0"/>
              </a:rPr>
              <a:t> Bij </a:t>
            </a:r>
            <a:r>
              <a:rPr lang="nl-NL" spc="-10" dirty="0">
                <a:latin typeface="Arial" panose="020B0604020202020204" pitchFamily="34" charset="0"/>
                <a:cs typeface="Arial" panose="020B0604020202020204" pitchFamily="34" charset="0"/>
              </a:rPr>
              <a:t>herhaling stijging </a:t>
            </a:r>
            <a:r>
              <a:rPr lang="nl-NL" spc="-5" dirty="0">
                <a:latin typeface="Arial" panose="020B0604020202020204" pitchFamily="34" charset="0"/>
                <a:cs typeface="Arial" panose="020B0604020202020204" pitchFamily="34" charset="0"/>
              </a:rPr>
              <a:t>of </a:t>
            </a:r>
            <a:r>
              <a:rPr lang="nl-NL" spc="-10" dirty="0">
                <a:latin typeface="Arial" panose="020B0604020202020204" pitchFamily="34" charset="0"/>
                <a:cs typeface="Arial" panose="020B0604020202020204" pitchFamily="34" charset="0"/>
              </a:rPr>
              <a:t>daling SBD</a:t>
            </a:r>
            <a:r>
              <a:rPr lang="nl-NL" spc="185" dirty="0">
                <a:latin typeface="Arial" panose="020B0604020202020204" pitchFamily="34" charset="0"/>
                <a:cs typeface="Arial" panose="020B0604020202020204" pitchFamily="34" charset="0"/>
              </a:rPr>
              <a:t> </a:t>
            </a:r>
            <a:r>
              <a:rPr lang="nl-NL" spc="-10" dirty="0">
                <a:latin typeface="Arial" panose="020B0604020202020204" pitchFamily="34" charset="0"/>
                <a:cs typeface="Arial" panose="020B0604020202020204" pitchFamily="34" charset="0"/>
              </a:rPr>
              <a:t>&gt;20mmHg</a:t>
            </a:r>
            <a:endParaRPr lang="nl-NL" dirty="0">
              <a:latin typeface="Arial" panose="020B0604020202020204" pitchFamily="34" charset="0"/>
              <a:cs typeface="Arial" panose="020B0604020202020204" pitchFamily="34" charset="0"/>
            </a:endParaRPr>
          </a:p>
          <a:p>
            <a:pPr marL="12700">
              <a:lnSpc>
                <a:spcPct val="100000"/>
              </a:lnSpc>
            </a:pPr>
            <a:r>
              <a:rPr lang="nl-NL" spc="-15" dirty="0">
                <a:latin typeface="Arial" panose="020B0604020202020204" pitchFamily="34" charset="0"/>
                <a:cs typeface="Arial" panose="020B0604020202020204" pitchFamily="34" charset="0"/>
              </a:rPr>
              <a:t> Gewichtstoename </a:t>
            </a:r>
            <a:r>
              <a:rPr lang="nl-NL" spc="-10" dirty="0">
                <a:latin typeface="Arial" panose="020B0604020202020204" pitchFamily="34" charset="0"/>
                <a:cs typeface="Arial" panose="020B0604020202020204" pitchFamily="34" charset="0"/>
              </a:rPr>
              <a:t>&gt;2kg binnen </a:t>
            </a:r>
            <a:r>
              <a:rPr lang="nl-NL" spc="-5" dirty="0">
                <a:latin typeface="Arial" panose="020B0604020202020204" pitchFamily="34" charset="0"/>
                <a:cs typeface="Arial" panose="020B0604020202020204" pitchFamily="34" charset="0"/>
              </a:rPr>
              <a:t>2</a:t>
            </a:r>
            <a:r>
              <a:rPr lang="nl-NL" spc="190" dirty="0">
                <a:latin typeface="Arial" panose="020B0604020202020204" pitchFamily="34" charset="0"/>
                <a:cs typeface="Arial" panose="020B0604020202020204" pitchFamily="34" charset="0"/>
              </a:rPr>
              <a:t> </a:t>
            </a:r>
            <a:r>
              <a:rPr lang="nl-NL" spc="-25" dirty="0">
                <a:latin typeface="Arial" panose="020B0604020202020204" pitchFamily="34" charset="0"/>
                <a:cs typeface="Arial" panose="020B0604020202020204" pitchFamily="34" charset="0"/>
              </a:rPr>
              <a:t>dagen</a:t>
            </a:r>
            <a:endParaRPr lang="nl-NL" dirty="0">
              <a:latin typeface="Arial" panose="020B0604020202020204" pitchFamily="34" charset="0"/>
              <a:cs typeface="Arial" panose="020B0604020202020204" pitchFamily="34" charset="0"/>
            </a:endParaRPr>
          </a:p>
          <a:p>
            <a:endParaRPr lang="nl-NL" dirty="0"/>
          </a:p>
        </p:txBody>
      </p:sp>
    </p:spTree>
    <p:extLst>
      <p:ext uri="{BB962C8B-B14F-4D97-AF65-F5344CB8AC3E}">
        <p14:creationId xmlns:p14="http://schemas.microsoft.com/office/powerpoint/2010/main" val="24850889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Overdracht 2</a:t>
            </a:r>
            <a:r>
              <a:rPr lang="nl-NL" baseline="30000" dirty="0"/>
              <a:t>e</a:t>
            </a:r>
            <a:r>
              <a:rPr lang="nl-NL" dirty="0"/>
              <a:t> 1</a:t>
            </a:r>
            <a:r>
              <a:rPr lang="nl-NL" baseline="30000" dirty="0"/>
              <a:t>e</a:t>
            </a:r>
            <a:r>
              <a:rPr lang="nl-NL" dirty="0"/>
              <a:t> lijn</a:t>
            </a:r>
          </a:p>
        </p:txBody>
      </p:sp>
      <p:sp>
        <p:nvSpPr>
          <p:cNvPr id="3" name="Tijdelijke aanduiding voor inhoud 2"/>
          <p:cNvSpPr>
            <a:spLocks noGrp="1"/>
          </p:cNvSpPr>
          <p:nvPr>
            <p:ph idx="1"/>
          </p:nvPr>
        </p:nvSpPr>
        <p:spPr/>
        <p:txBody>
          <a:bodyPr/>
          <a:lstStyle/>
          <a:p>
            <a:r>
              <a:rPr lang="nl-NL" dirty="0"/>
              <a:t>Brief </a:t>
            </a:r>
            <a:r>
              <a:rPr lang="nl-NL" dirty="0" err="1"/>
              <a:t>evt</a:t>
            </a:r>
            <a:r>
              <a:rPr lang="nl-NL" dirty="0"/>
              <a:t> mondelinge overdracht</a:t>
            </a:r>
          </a:p>
          <a:p>
            <a:endParaRPr lang="nl-NL" dirty="0"/>
          </a:p>
          <a:p>
            <a:r>
              <a:rPr lang="nl-NL" dirty="0"/>
              <a:t>Palliatief adviesteam ETZ</a:t>
            </a:r>
          </a:p>
          <a:p>
            <a:endParaRPr lang="nl-NL" dirty="0"/>
          </a:p>
          <a:p>
            <a:r>
              <a:rPr lang="nl-NL" dirty="0"/>
              <a:t>Overleg hartfalenverpleegkundige en cardioloog indien nodig</a:t>
            </a:r>
          </a:p>
          <a:p>
            <a:endParaRPr lang="nl-NL" dirty="0"/>
          </a:p>
        </p:txBody>
      </p:sp>
    </p:spTree>
    <p:extLst>
      <p:ext uri="{BB962C8B-B14F-4D97-AF65-F5344CB8AC3E}">
        <p14:creationId xmlns:p14="http://schemas.microsoft.com/office/powerpoint/2010/main" val="4249239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a:xfrm>
            <a:off x="301625" y="296651"/>
            <a:ext cx="8737443" cy="739353"/>
          </a:xfrm>
        </p:spPr>
        <p:txBody>
          <a:bodyPr>
            <a:noAutofit/>
          </a:bodyPr>
          <a:lstStyle/>
          <a:p>
            <a:r>
              <a:rPr lang="nl-NL" sz="4000" dirty="0"/>
              <a:t>Hartfalen, hoe vaak komt het voor?</a:t>
            </a:r>
          </a:p>
        </p:txBody>
      </p:sp>
      <p:sp>
        <p:nvSpPr>
          <p:cNvPr id="6" name="Ondertitel 4"/>
          <p:cNvSpPr txBox="1">
            <a:spLocks/>
          </p:cNvSpPr>
          <p:nvPr/>
        </p:nvSpPr>
        <p:spPr bwMode="auto">
          <a:xfrm>
            <a:off x="418227" y="1697802"/>
            <a:ext cx="8504238" cy="405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1" fontAlgn="base" hangingPunct="1">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1" fontAlgn="base" hangingPunct="1">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1" fontAlgn="base" hangingPunct="1">
              <a:spcBef>
                <a:spcPct val="20000"/>
              </a:spcBef>
              <a:spcAft>
                <a:spcPct val="0"/>
              </a:spcAft>
              <a:buClr>
                <a:srgbClr val="C00000"/>
              </a:buClr>
              <a:buSzPct val="75000"/>
              <a:buFont typeface="Wingdings 2" pitchFamily="18" charset="2"/>
              <a:buChar char=""/>
              <a:defRPr sz="2000" kern="1200">
                <a:solidFill>
                  <a:schemeClr val="tx1"/>
                </a:solidFill>
                <a:latin typeface="+mn-lt"/>
                <a:ea typeface="+mn-ea"/>
                <a:cs typeface="+mn-cs"/>
              </a:defRPr>
            </a:lvl3pPr>
            <a:lvl4pPr marL="1096963" indent="-228600" algn="l" rtl="0" eaLnBrk="1" fontAlgn="base" hangingPunct="1">
              <a:spcBef>
                <a:spcPct val="20000"/>
              </a:spcBef>
              <a:spcAft>
                <a:spcPct val="0"/>
              </a:spcAft>
              <a:buClr>
                <a:srgbClr val="BFBFBF"/>
              </a:buClr>
              <a:buSzPct val="70000"/>
              <a:buFont typeface="Wingdings" pitchFamily="2" charset="2"/>
              <a:buChar char=""/>
              <a:defRPr sz="2000" kern="1200">
                <a:solidFill>
                  <a:schemeClr val="tx2"/>
                </a:solidFill>
                <a:latin typeface="+mn-lt"/>
                <a:ea typeface="+mn-ea"/>
                <a:cs typeface="+mn-cs"/>
              </a:defRPr>
            </a:lvl4pPr>
            <a:lvl5pPr marL="1371600" indent="-228600" algn="l" rtl="0" eaLnBrk="1" fontAlgn="base" hangingPunct="1">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r>
              <a:rPr lang="nl-NL" dirty="0">
                <a:solidFill>
                  <a:schemeClr val="tx2">
                    <a:lumMod val="10000"/>
                  </a:schemeClr>
                </a:solidFill>
              </a:rPr>
              <a:t>0.8%	55-64 jaar</a:t>
            </a:r>
          </a:p>
          <a:p>
            <a:r>
              <a:rPr lang="nl-NL" dirty="0">
                <a:solidFill>
                  <a:schemeClr val="tx2">
                    <a:lumMod val="10000"/>
                  </a:schemeClr>
                </a:solidFill>
              </a:rPr>
              <a:t>3%		65-74 jaar</a:t>
            </a:r>
          </a:p>
          <a:p>
            <a:r>
              <a:rPr lang="nl-NL" dirty="0">
                <a:solidFill>
                  <a:schemeClr val="tx2">
                    <a:lumMod val="10000"/>
                  </a:schemeClr>
                </a:solidFill>
              </a:rPr>
              <a:t>10%		75-84 jaar</a:t>
            </a:r>
          </a:p>
          <a:p>
            <a:r>
              <a:rPr lang="nl-NL" dirty="0">
                <a:solidFill>
                  <a:schemeClr val="tx2">
                    <a:lumMod val="10000"/>
                  </a:schemeClr>
                </a:solidFill>
              </a:rPr>
              <a:t>20%		80+</a:t>
            </a:r>
          </a:p>
          <a:p>
            <a:endParaRPr lang="nl-NL" dirty="0">
              <a:solidFill>
                <a:schemeClr val="tx2">
                  <a:lumMod val="10000"/>
                </a:schemeClr>
              </a:solidFill>
            </a:endParaRPr>
          </a:p>
          <a:p>
            <a:r>
              <a:rPr lang="nl-NL" dirty="0">
                <a:solidFill>
                  <a:schemeClr val="tx2">
                    <a:lumMod val="10000"/>
                  </a:schemeClr>
                </a:solidFill>
              </a:rPr>
              <a:t>DM:		risico op hartfalen x2</a:t>
            </a:r>
          </a:p>
          <a:p>
            <a:r>
              <a:rPr lang="nl-NL" dirty="0">
                <a:solidFill>
                  <a:schemeClr val="tx2">
                    <a:lumMod val="10000"/>
                  </a:schemeClr>
                </a:solidFill>
              </a:rPr>
              <a:t>COPD:	risico op hartfalen x3-4</a:t>
            </a:r>
          </a:p>
          <a:p>
            <a:r>
              <a:rPr lang="nl-NL" dirty="0">
                <a:solidFill>
                  <a:schemeClr val="tx2">
                    <a:lumMod val="10000"/>
                  </a:schemeClr>
                </a:solidFill>
              </a:rPr>
              <a:t>7 nieuwe patiënten per huisartspraktijk/jaar</a:t>
            </a:r>
          </a:p>
        </p:txBody>
      </p:sp>
      <p:pic>
        <p:nvPicPr>
          <p:cNvPr id="9" name="Shape 71"/>
          <p:cNvPicPr preferRelativeResize="0"/>
          <p:nvPr/>
        </p:nvPicPr>
        <p:blipFill rotWithShape="1">
          <a:blip r:embed="rId3" cstate="print">
            <a:alphaModFix/>
          </a:blip>
          <a:srcRect/>
          <a:stretch/>
        </p:blipFill>
        <p:spPr>
          <a:xfrm>
            <a:off x="4860032" y="1556792"/>
            <a:ext cx="2293144" cy="2759431"/>
          </a:xfrm>
          <a:prstGeom prst="rect">
            <a:avLst/>
          </a:prstGeom>
          <a:noFill/>
          <a:ln>
            <a:noFill/>
          </a:ln>
        </p:spPr>
      </p:pic>
      <p:pic>
        <p:nvPicPr>
          <p:cNvPr id="10" name="Shape 70" descr="ijsberg.jpg"/>
          <p:cNvPicPr preferRelativeResize="0"/>
          <p:nvPr/>
        </p:nvPicPr>
        <p:blipFill rotWithShape="1">
          <a:blip r:embed="rId4" cstate="print">
            <a:alphaModFix/>
          </a:blip>
          <a:srcRect/>
          <a:stretch/>
        </p:blipFill>
        <p:spPr>
          <a:xfrm>
            <a:off x="7524328" y="3933056"/>
            <a:ext cx="1224136" cy="2304256"/>
          </a:xfrm>
          <a:prstGeom prst="rect">
            <a:avLst/>
          </a:prstGeom>
          <a:noFill/>
          <a:ln>
            <a:noFill/>
          </a:ln>
        </p:spPr>
      </p:pic>
    </p:spTree>
    <p:extLst>
      <p:ext uri="{BB962C8B-B14F-4D97-AF65-F5344CB8AC3E}">
        <p14:creationId xmlns:p14="http://schemas.microsoft.com/office/powerpoint/2010/main" val="18543321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Multidisciplinaire ‘ketenzorg’ en</a:t>
            </a:r>
            <a:br>
              <a:rPr lang="nl-NL" dirty="0"/>
            </a:br>
            <a:r>
              <a:rPr lang="nl-NL" dirty="0"/>
              <a:t>hartfalenzorgprogramma</a:t>
            </a:r>
            <a:br>
              <a:rPr lang="nl-NL" dirty="0"/>
            </a:br>
            <a:endParaRPr lang="nl-NL" dirty="0"/>
          </a:p>
        </p:txBody>
      </p:sp>
      <p:sp>
        <p:nvSpPr>
          <p:cNvPr id="3" name="Tijdelijke aanduiding voor inhoud 2"/>
          <p:cNvSpPr>
            <a:spLocks noGrp="1"/>
          </p:cNvSpPr>
          <p:nvPr>
            <p:ph idx="1"/>
          </p:nvPr>
        </p:nvSpPr>
        <p:spPr>
          <a:xfrm>
            <a:off x="628650" y="1825625"/>
            <a:ext cx="8110616" cy="4351338"/>
          </a:xfrm>
        </p:spPr>
        <p:txBody>
          <a:bodyPr/>
          <a:lstStyle/>
          <a:p>
            <a:r>
              <a:rPr lang="nl-NL" dirty="0"/>
              <a:t> Bewezen effectief</a:t>
            </a:r>
          </a:p>
          <a:p>
            <a:r>
              <a:rPr lang="nl-NL" dirty="0"/>
              <a:t> Complexe zorg</a:t>
            </a:r>
          </a:p>
          <a:p>
            <a:r>
              <a:rPr lang="nl-NL" dirty="0"/>
              <a:t> Multidisciplinair</a:t>
            </a:r>
          </a:p>
          <a:p>
            <a:r>
              <a:rPr lang="nl-NL" dirty="0"/>
              <a:t> Optimale samenwerking 1e en 2</a:t>
            </a:r>
            <a:r>
              <a:rPr lang="nl-NL" baseline="30000" dirty="0"/>
              <a:t>e</a:t>
            </a:r>
            <a:r>
              <a:rPr lang="nl-NL" dirty="0"/>
              <a:t> lijn</a:t>
            </a:r>
          </a:p>
          <a:p>
            <a:r>
              <a:rPr lang="nl-NL" dirty="0"/>
              <a:t> Patiënt centraal</a:t>
            </a:r>
          </a:p>
        </p:txBody>
      </p:sp>
    </p:spTree>
    <p:extLst>
      <p:ext uri="{BB962C8B-B14F-4D97-AF65-F5344CB8AC3E}">
        <p14:creationId xmlns:p14="http://schemas.microsoft.com/office/powerpoint/2010/main" val="42450209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434715" y="524657"/>
            <a:ext cx="8379501" cy="5516380"/>
          </a:xfrm>
        </p:spPr>
        <p:txBody>
          <a:bodyPr>
            <a:normAutofit/>
          </a:bodyPr>
          <a:lstStyle/>
          <a:p>
            <a:r>
              <a:rPr lang="nl-NL" sz="6600" dirty="0"/>
              <a:t>DEEL 3 – PLENAIR</a:t>
            </a:r>
          </a:p>
          <a:p>
            <a:pPr>
              <a:lnSpc>
                <a:spcPct val="100000"/>
              </a:lnSpc>
              <a:spcBef>
                <a:spcPts val="600"/>
              </a:spcBef>
            </a:pPr>
            <a:endParaRPr lang="en-US" sz="3000" dirty="0"/>
          </a:p>
          <a:p>
            <a:pPr>
              <a:lnSpc>
                <a:spcPct val="100000"/>
              </a:lnSpc>
              <a:spcBef>
                <a:spcPts val="600"/>
              </a:spcBef>
            </a:pPr>
            <a:endParaRPr lang="en-US" sz="3000" dirty="0"/>
          </a:p>
          <a:p>
            <a:pPr>
              <a:lnSpc>
                <a:spcPct val="100000"/>
              </a:lnSpc>
              <a:spcBef>
                <a:spcPts val="600"/>
              </a:spcBef>
            </a:pPr>
            <a:endParaRPr lang="en-US" sz="3000" dirty="0"/>
          </a:p>
          <a:p>
            <a:pPr algn="l">
              <a:lnSpc>
                <a:spcPct val="100000"/>
              </a:lnSpc>
              <a:spcBef>
                <a:spcPts val="600"/>
              </a:spcBef>
            </a:pPr>
            <a:r>
              <a:rPr lang="en-US" dirty="0"/>
              <a:t>Dr. B.M. Szabó, </a:t>
            </a:r>
            <a:r>
              <a:rPr lang="en-US" dirty="0" err="1"/>
              <a:t>cardioloog</a:t>
            </a:r>
            <a:endParaRPr lang="en-US" dirty="0"/>
          </a:p>
          <a:p>
            <a:pPr algn="l">
              <a:lnSpc>
                <a:spcPct val="100000"/>
              </a:lnSpc>
              <a:spcBef>
                <a:spcPts val="600"/>
              </a:spcBef>
            </a:pPr>
            <a:r>
              <a:rPr lang="en-US" dirty="0"/>
              <a:t>Drs. L.E. Tromp, </a:t>
            </a:r>
            <a:r>
              <a:rPr lang="en-US" dirty="0" err="1"/>
              <a:t>huisarts</a:t>
            </a:r>
            <a:r>
              <a:rPr lang="en-US" dirty="0"/>
              <a:t>, </a:t>
            </a:r>
            <a:r>
              <a:rPr lang="en-US" dirty="0" err="1"/>
              <a:t>kaderarts</a:t>
            </a:r>
            <a:r>
              <a:rPr lang="en-US" dirty="0"/>
              <a:t> Hart- en </a:t>
            </a:r>
            <a:r>
              <a:rPr lang="en-US" dirty="0" err="1"/>
              <a:t>vaatziekten</a:t>
            </a:r>
            <a:endParaRPr lang="en-US" dirty="0"/>
          </a:p>
          <a:p>
            <a:pPr algn="l">
              <a:lnSpc>
                <a:spcPct val="100000"/>
              </a:lnSpc>
              <a:spcBef>
                <a:spcPts val="600"/>
              </a:spcBef>
            </a:pPr>
            <a:r>
              <a:rPr lang="en-US" dirty="0"/>
              <a:t>Tamara van de Ouweland, </a:t>
            </a:r>
            <a:r>
              <a:rPr lang="en-US" dirty="0" err="1"/>
              <a:t>hartfalen</a:t>
            </a:r>
            <a:r>
              <a:rPr lang="en-US" dirty="0"/>
              <a:t> </a:t>
            </a:r>
            <a:r>
              <a:rPr lang="en-US" dirty="0" err="1"/>
              <a:t>verpleegkundige</a:t>
            </a:r>
            <a:endParaRPr lang="en-US" dirty="0"/>
          </a:p>
          <a:p>
            <a:pPr algn="l">
              <a:lnSpc>
                <a:spcPct val="100000"/>
              </a:lnSpc>
              <a:spcBef>
                <a:spcPts val="600"/>
              </a:spcBef>
            </a:pPr>
            <a:r>
              <a:rPr lang="en-US" dirty="0"/>
              <a:t>Nicole van Steensel, </a:t>
            </a:r>
            <a:r>
              <a:rPr lang="en-US" dirty="0" err="1"/>
              <a:t>hartfalen</a:t>
            </a:r>
            <a:r>
              <a:rPr lang="en-US" dirty="0"/>
              <a:t> </a:t>
            </a:r>
            <a:r>
              <a:rPr lang="en-US" dirty="0" err="1"/>
              <a:t>verpleegkundige</a:t>
            </a:r>
            <a:endParaRPr lang="en-US" dirty="0"/>
          </a:p>
          <a:p>
            <a:pPr algn="l">
              <a:lnSpc>
                <a:spcPct val="100000"/>
              </a:lnSpc>
              <a:spcBef>
                <a:spcPts val="600"/>
              </a:spcBef>
            </a:pPr>
            <a:r>
              <a:rPr lang="en-US" dirty="0"/>
              <a:t>Lilianne Kuypers, POH</a:t>
            </a:r>
          </a:p>
          <a:p>
            <a:pPr>
              <a:lnSpc>
                <a:spcPct val="100000"/>
              </a:lnSpc>
              <a:spcBef>
                <a:spcPts val="600"/>
              </a:spcBef>
            </a:pPr>
            <a:endParaRPr lang="en-US" dirty="0"/>
          </a:p>
          <a:p>
            <a:pPr algn="l">
              <a:lnSpc>
                <a:spcPct val="100000"/>
              </a:lnSpc>
              <a:spcBef>
                <a:spcPts val="600"/>
              </a:spcBef>
            </a:pPr>
            <a:endParaRPr lang="en-US" dirty="0"/>
          </a:p>
        </p:txBody>
      </p:sp>
    </p:spTree>
    <p:extLst>
      <p:ext uri="{BB962C8B-B14F-4D97-AF65-F5344CB8AC3E}">
        <p14:creationId xmlns:p14="http://schemas.microsoft.com/office/powerpoint/2010/main" val="41868157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 heer Van Dijk</a:t>
            </a:r>
          </a:p>
        </p:txBody>
      </p:sp>
      <p:sp>
        <p:nvSpPr>
          <p:cNvPr id="3" name="Tijdelijke aanduiding voor inhoud 2"/>
          <p:cNvSpPr>
            <a:spLocks noGrp="1"/>
          </p:cNvSpPr>
          <p:nvPr>
            <p:ph sz="quarter" idx="1"/>
          </p:nvPr>
        </p:nvSpPr>
        <p:spPr/>
        <p:txBody>
          <a:bodyPr/>
          <a:lstStyle/>
          <a:p>
            <a:r>
              <a:rPr lang="nl-NL" dirty="0">
                <a:solidFill>
                  <a:schemeClr val="tx1">
                    <a:lumMod val="10000"/>
                  </a:schemeClr>
                </a:solidFill>
              </a:rPr>
              <a:t>EF 40%</a:t>
            </a:r>
          </a:p>
          <a:p>
            <a:r>
              <a:rPr lang="nl-NL" dirty="0">
                <a:solidFill>
                  <a:schemeClr val="tx1">
                    <a:lumMod val="10000"/>
                  </a:schemeClr>
                </a:solidFill>
              </a:rPr>
              <a:t>Kleppen goed</a:t>
            </a:r>
          </a:p>
          <a:p>
            <a:r>
              <a:rPr lang="nl-NL" dirty="0">
                <a:solidFill>
                  <a:schemeClr val="tx1">
                    <a:lumMod val="10000"/>
                  </a:schemeClr>
                </a:solidFill>
              </a:rPr>
              <a:t>Geen ischemie</a:t>
            </a:r>
          </a:p>
          <a:p>
            <a:r>
              <a:rPr lang="nl-NL" dirty="0">
                <a:solidFill>
                  <a:schemeClr val="tx1">
                    <a:lumMod val="10000"/>
                  </a:schemeClr>
                </a:solidFill>
              </a:rPr>
              <a:t>Stabiel met ingestelde medicatie</a:t>
            </a:r>
          </a:p>
          <a:p>
            <a:endParaRPr lang="nl-NL" dirty="0">
              <a:solidFill>
                <a:schemeClr val="tx1">
                  <a:lumMod val="10000"/>
                </a:schemeClr>
              </a:solidFill>
            </a:endParaRPr>
          </a:p>
          <a:p>
            <a:r>
              <a:rPr lang="nl-NL" dirty="0">
                <a:solidFill>
                  <a:schemeClr val="tx1">
                    <a:lumMod val="10000"/>
                  </a:schemeClr>
                </a:solidFill>
              </a:rPr>
              <a:t>Hoe verder?</a:t>
            </a:r>
          </a:p>
          <a:p>
            <a:pPr>
              <a:buNone/>
            </a:pPr>
            <a:endParaRPr lang="nl-NL" dirty="0">
              <a:solidFill>
                <a:schemeClr val="tx1">
                  <a:lumMod val="10000"/>
                </a:schemeClr>
              </a:solidFill>
            </a:endParaRPr>
          </a:p>
        </p:txBody>
      </p:sp>
      <p:sp>
        <p:nvSpPr>
          <p:cNvPr id="4" name="Tijdelijke aanduiding voor voettekst 3"/>
          <p:cNvSpPr>
            <a:spLocks noGrp="1"/>
          </p:cNvSpPr>
          <p:nvPr>
            <p:ph type="ftr" sz="quarter" idx="4294967295"/>
          </p:nvPr>
        </p:nvSpPr>
        <p:spPr>
          <a:xfrm>
            <a:off x="304800" y="6410325"/>
            <a:ext cx="3581400" cy="366713"/>
          </a:xfrm>
          <a:prstGeom prst="rect">
            <a:avLst/>
          </a:prstGeom>
        </p:spPr>
        <p:txBody>
          <a:bodyPr/>
          <a:lstStyle/>
          <a:p>
            <a:r>
              <a:rPr lang="nl-NL"/>
              <a:t>B</a:t>
            </a:r>
            <a:endParaRPr lang="nl-NL" dirty="0"/>
          </a:p>
        </p:txBody>
      </p:sp>
    </p:spTree>
    <p:extLst>
      <p:ext uri="{BB962C8B-B14F-4D97-AF65-F5344CB8AC3E}">
        <p14:creationId xmlns:p14="http://schemas.microsoft.com/office/powerpoint/2010/main" val="41283858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a:xfrm>
            <a:off x="301626" y="296651"/>
            <a:ext cx="8504238" cy="739353"/>
          </a:xfrm>
        </p:spPr>
        <p:txBody>
          <a:bodyPr>
            <a:normAutofit/>
          </a:bodyPr>
          <a:lstStyle/>
          <a:p>
            <a:r>
              <a:rPr lang="nl-NL" sz="4000" dirty="0"/>
              <a:t>Werkafspraken</a:t>
            </a:r>
          </a:p>
        </p:txBody>
      </p:sp>
      <p:sp>
        <p:nvSpPr>
          <p:cNvPr id="14340" name="Tijdelijke aanduiding voor voettekst 5"/>
          <p:cNvSpPr>
            <a:spLocks noGrp="1"/>
          </p:cNvSpPr>
          <p:nvPr>
            <p:ph type="ftr" sz="quarter" idx="4294967295"/>
          </p:nvPr>
        </p:nvSpPr>
        <p:spPr bwMode="auto">
          <a:xfrm>
            <a:off x="304800" y="6410325"/>
            <a:ext cx="3581400" cy="366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nl-NL">
              <a:solidFill>
                <a:srgbClr val="FFFFFF"/>
              </a:solidFill>
            </a:endParaRPr>
          </a:p>
        </p:txBody>
      </p:sp>
      <p:sp>
        <p:nvSpPr>
          <p:cNvPr id="6" name="Ondertitel 4"/>
          <p:cNvSpPr txBox="1">
            <a:spLocks/>
          </p:cNvSpPr>
          <p:nvPr/>
        </p:nvSpPr>
        <p:spPr bwMode="auto">
          <a:xfrm>
            <a:off x="301625" y="1556792"/>
            <a:ext cx="8504238" cy="448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1" fontAlgn="base" hangingPunct="1">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1" fontAlgn="base" hangingPunct="1">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1" fontAlgn="base" hangingPunct="1">
              <a:spcBef>
                <a:spcPct val="20000"/>
              </a:spcBef>
              <a:spcAft>
                <a:spcPct val="0"/>
              </a:spcAft>
              <a:buClr>
                <a:srgbClr val="C00000"/>
              </a:buClr>
              <a:buSzPct val="75000"/>
              <a:buFont typeface="Wingdings 2" pitchFamily="18" charset="2"/>
              <a:buChar char=""/>
              <a:defRPr sz="2000" kern="1200">
                <a:solidFill>
                  <a:schemeClr val="tx1"/>
                </a:solidFill>
                <a:latin typeface="+mn-lt"/>
                <a:ea typeface="+mn-ea"/>
                <a:cs typeface="+mn-cs"/>
              </a:defRPr>
            </a:lvl3pPr>
            <a:lvl4pPr marL="1096963" indent="-228600" algn="l" rtl="0" eaLnBrk="1" fontAlgn="base" hangingPunct="1">
              <a:spcBef>
                <a:spcPct val="20000"/>
              </a:spcBef>
              <a:spcAft>
                <a:spcPct val="0"/>
              </a:spcAft>
              <a:buClr>
                <a:srgbClr val="BFBFBF"/>
              </a:buClr>
              <a:buSzPct val="70000"/>
              <a:buFont typeface="Wingdings" pitchFamily="2" charset="2"/>
              <a:buChar char=""/>
              <a:defRPr sz="2000" kern="1200">
                <a:solidFill>
                  <a:schemeClr val="tx2"/>
                </a:solidFill>
                <a:latin typeface="+mn-lt"/>
                <a:ea typeface="+mn-ea"/>
                <a:cs typeface="+mn-cs"/>
              </a:defRPr>
            </a:lvl4pPr>
            <a:lvl5pPr marL="1371600" indent="-228600" algn="l" rtl="0" eaLnBrk="1" fontAlgn="base" hangingPunct="1">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r>
              <a:rPr lang="nl-NL" dirty="0">
                <a:solidFill>
                  <a:schemeClr val="tx2">
                    <a:lumMod val="10000"/>
                  </a:schemeClr>
                </a:solidFill>
              </a:rPr>
              <a:t>Verwijs en terugverwijsafspraken</a:t>
            </a:r>
          </a:p>
          <a:p>
            <a:r>
              <a:rPr lang="nl-NL" dirty="0">
                <a:solidFill>
                  <a:schemeClr val="tx2">
                    <a:lumMod val="10000"/>
                  </a:schemeClr>
                </a:solidFill>
              </a:rPr>
              <a:t>Afstemmen proces diagnostiek</a:t>
            </a:r>
          </a:p>
          <a:p>
            <a:r>
              <a:rPr lang="nl-NL" dirty="0">
                <a:solidFill>
                  <a:schemeClr val="tx2">
                    <a:lumMod val="10000"/>
                  </a:schemeClr>
                </a:solidFill>
              </a:rPr>
              <a:t>Transmuraal formularium</a:t>
            </a:r>
          </a:p>
          <a:p>
            <a:r>
              <a:rPr lang="nl-NL" dirty="0">
                <a:solidFill>
                  <a:schemeClr val="tx2">
                    <a:lumMod val="10000"/>
                  </a:schemeClr>
                </a:solidFill>
              </a:rPr>
              <a:t>Transmurale afspraken</a:t>
            </a:r>
          </a:p>
          <a:p>
            <a:pPr lvl="1"/>
            <a:r>
              <a:rPr lang="nl-NL" dirty="0" err="1">
                <a:solidFill>
                  <a:schemeClr val="tx2">
                    <a:lumMod val="10000"/>
                  </a:schemeClr>
                </a:solidFill>
              </a:rPr>
              <a:t>Cardioloog-huisarts</a:t>
            </a:r>
            <a:endParaRPr lang="nl-NL" dirty="0">
              <a:solidFill>
                <a:schemeClr val="tx2">
                  <a:lumMod val="10000"/>
                </a:schemeClr>
              </a:solidFill>
            </a:endParaRPr>
          </a:p>
          <a:p>
            <a:pPr lvl="1"/>
            <a:r>
              <a:rPr lang="nl-NL" dirty="0">
                <a:solidFill>
                  <a:schemeClr val="tx2">
                    <a:lumMod val="10000"/>
                  </a:schemeClr>
                </a:solidFill>
              </a:rPr>
              <a:t>Hartfalen </a:t>
            </a:r>
            <a:r>
              <a:rPr lang="nl-NL" dirty="0" err="1">
                <a:solidFill>
                  <a:schemeClr val="tx2">
                    <a:lumMod val="10000"/>
                  </a:schemeClr>
                </a:solidFill>
              </a:rPr>
              <a:t>verpleegkundige-praktijkondersteuner</a:t>
            </a:r>
            <a:r>
              <a:rPr lang="nl-NL" dirty="0">
                <a:solidFill>
                  <a:schemeClr val="tx2">
                    <a:lumMod val="10000"/>
                  </a:schemeClr>
                </a:solidFill>
              </a:rPr>
              <a:t> HA</a:t>
            </a:r>
          </a:p>
          <a:p>
            <a:pPr lvl="1"/>
            <a:r>
              <a:rPr lang="nl-NL" dirty="0">
                <a:solidFill>
                  <a:schemeClr val="tx2">
                    <a:lumMod val="10000"/>
                  </a:schemeClr>
                </a:solidFill>
              </a:rPr>
              <a:t>Thuiszorgorganisaties</a:t>
            </a:r>
          </a:p>
          <a:p>
            <a:pPr lvl="1"/>
            <a:r>
              <a:rPr lang="nl-NL" dirty="0">
                <a:solidFill>
                  <a:schemeClr val="tx2">
                    <a:lumMod val="10000"/>
                  </a:schemeClr>
                </a:solidFill>
              </a:rPr>
              <a:t>Psychologen</a:t>
            </a:r>
          </a:p>
          <a:p>
            <a:pPr lvl="1"/>
            <a:r>
              <a:rPr lang="nl-NL" dirty="0">
                <a:solidFill>
                  <a:schemeClr val="tx2">
                    <a:lumMod val="10000"/>
                  </a:schemeClr>
                </a:solidFill>
              </a:rPr>
              <a:t>Telebegeleiding</a:t>
            </a:r>
          </a:p>
          <a:p>
            <a:pPr lvl="1"/>
            <a:r>
              <a:rPr lang="nl-NL" dirty="0">
                <a:solidFill>
                  <a:schemeClr val="tx2">
                    <a:lumMod val="10000"/>
                  </a:schemeClr>
                </a:solidFill>
              </a:rPr>
              <a:t>Fysiotherapie</a:t>
            </a:r>
          </a:p>
        </p:txBody>
      </p:sp>
    </p:spTree>
    <p:extLst>
      <p:ext uri="{BB962C8B-B14F-4D97-AF65-F5344CB8AC3E}">
        <p14:creationId xmlns:p14="http://schemas.microsoft.com/office/powerpoint/2010/main" val="38884581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Schematisch overzicht route patiënt</a:t>
            </a:r>
          </a:p>
        </p:txBody>
      </p:sp>
      <p:pic>
        <p:nvPicPr>
          <p:cNvPr id="1026" name="Picture 2"/>
          <p:cNvPicPr>
            <a:picLocks noGrp="1" noChangeAspect="1" noChangeArrowheads="1"/>
          </p:cNvPicPr>
          <p:nvPr>
            <p:ph sz="quarter" idx="1"/>
          </p:nvPr>
        </p:nvPicPr>
        <p:blipFill>
          <a:blip r:embed="rId2" cstate="print"/>
          <a:srcRect/>
          <a:stretch>
            <a:fillRect/>
          </a:stretch>
        </p:blipFill>
        <p:spPr bwMode="auto">
          <a:xfrm>
            <a:off x="107504" y="958821"/>
            <a:ext cx="8928992" cy="5685460"/>
          </a:xfrm>
          <a:prstGeom prst="rect">
            <a:avLst/>
          </a:prstGeom>
          <a:noFill/>
          <a:ln w="9525">
            <a:noFill/>
            <a:miter lim="800000"/>
            <a:headEnd/>
            <a:tailEnd/>
          </a:ln>
        </p:spPr>
      </p:pic>
    </p:spTree>
    <p:extLst>
      <p:ext uri="{BB962C8B-B14F-4D97-AF65-F5344CB8AC3E}">
        <p14:creationId xmlns:p14="http://schemas.microsoft.com/office/powerpoint/2010/main" val="7843568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a:xfrm>
            <a:off x="301626" y="296651"/>
            <a:ext cx="8504238" cy="739353"/>
          </a:xfrm>
        </p:spPr>
        <p:txBody>
          <a:bodyPr>
            <a:normAutofit/>
          </a:bodyPr>
          <a:lstStyle/>
          <a:p>
            <a:r>
              <a:rPr lang="nl-NL" sz="4000" dirty="0"/>
              <a:t>De heer Van Dijk</a:t>
            </a:r>
          </a:p>
        </p:txBody>
      </p:sp>
      <p:sp>
        <p:nvSpPr>
          <p:cNvPr id="14340" name="Tijdelijke aanduiding voor voettekst 5"/>
          <p:cNvSpPr>
            <a:spLocks noGrp="1"/>
          </p:cNvSpPr>
          <p:nvPr>
            <p:ph type="ftr" sz="quarter" idx="4294967295"/>
          </p:nvPr>
        </p:nvSpPr>
        <p:spPr bwMode="auto">
          <a:xfrm>
            <a:off x="304800" y="6410325"/>
            <a:ext cx="3581400" cy="366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nl-NL">
              <a:solidFill>
                <a:srgbClr val="FFFFFF"/>
              </a:solidFill>
            </a:endParaRPr>
          </a:p>
        </p:txBody>
      </p:sp>
      <p:sp>
        <p:nvSpPr>
          <p:cNvPr id="6" name="Ondertitel 4"/>
          <p:cNvSpPr txBox="1">
            <a:spLocks/>
          </p:cNvSpPr>
          <p:nvPr/>
        </p:nvSpPr>
        <p:spPr bwMode="auto">
          <a:xfrm>
            <a:off x="301626" y="1970564"/>
            <a:ext cx="8504238" cy="405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1" fontAlgn="base" hangingPunct="1">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1" fontAlgn="base" hangingPunct="1">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1" fontAlgn="base" hangingPunct="1">
              <a:spcBef>
                <a:spcPct val="20000"/>
              </a:spcBef>
              <a:spcAft>
                <a:spcPct val="0"/>
              </a:spcAft>
              <a:buClr>
                <a:srgbClr val="C00000"/>
              </a:buClr>
              <a:buSzPct val="75000"/>
              <a:buFont typeface="Wingdings 2" pitchFamily="18" charset="2"/>
              <a:buChar char=""/>
              <a:defRPr sz="2000" kern="1200">
                <a:solidFill>
                  <a:schemeClr val="tx1"/>
                </a:solidFill>
                <a:latin typeface="+mn-lt"/>
                <a:ea typeface="+mn-ea"/>
                <a:cs typeface="+mn-cs"/>
              </a:defRPr>
            </a:lvl3pPr>
            <a:lvl4pPr marL="1096963" indent="-228600" algn="l" rtl="0" eaLnBrk="1" fontAlgn="base" hangingPunct="1">
              <a:spcBef>
                <a:spcPct val="20000"/>
              </a:spcBef>
              <a:spcAft>
                <a:spcPct val="0"/>
              </a:spcAft>
              <a:buClr>
                <a:srgbClr val="BFBFBF"/>
              </a:buClr>
              <a:buSzPct val="70000"/>
              <a:buFont typeface="Wingdings" pitchFamily="2" charset="2"/>
              <a:buChar char=""/>
              <a:defRPr sz="2000" kern="1200">
                <a:solidFill>
                  <a:schemeClr val="tx2"/>
                </a:solidFill>
                <a:latin typeface="+mn-lt"/>
                <a:ea typeface="+mn-ea"/>
                <a:cs typeface="+mn-cs"/>
              </a:defRPr>
            </a:lvl4pPr>
            <a:lvl5pPr marL="1371600" indent="-228600" algn="l" rtl="0" eaLnBrk="1" fontAlgn="base" hangingPunct="1">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r>
              <a:rPr lang="nl-NL" dirty="0">
                <a:solidFill>
                  <a:schemeClr val="tx2">
                    <a:lumMod val="10000"/>
                  </a:schemeClr>
                </a:solidFill>
              </a:rPr>
              <a:t>EF 40%</a:t>
            </a:r>
          </a:p>
          <a:p>
            <a:r>
              <a:rPr lang="nl-NL" dirty="0">
                <a:solidFill>
                  <a:schemeClr val="tx2">
                    <a:lumMod val="10000"/>
                  </a:schemeClr>
                </a:solidFill>
              </a:rPr>
              <a:t>Kleppen goed</a:t>
            </a:r>
          </a:p>
          <a:p>
            <a:r>
              <a:rPr lang="nl-NL" dirty="0">
                <a:solidFill>
                  <a:schemeClr val="tx2">
                    <a:lumMod val="10000"/>
                  </a:schemeClr>
                </a:solidFill>
              </a:rPr>
              <a:t>Geen ischemie</a:t>
            </a:r>
          </a:p>
          <a:p>
            <a:r>
              <a:rPr lang="nl-NL" dirty="0">
                <a:solidFill>
                  <a:schemeClr val="tx2">
                    <a:lumMod val="10000"/>
                  </a:schemeClr>
                </a:solidFill>
              </a:rPr>
              <a:t>Stabiel met ingestelde medicatie</a:t>
            </a:r>
          </a:p>
          <a:p>
            <a:endParaRPr lang="nl-NL" dirty="0">
              <a:solidFill>
                <a:schemeClr val="tx2">
                  <a:lumMod val="10000"/>
                </a:schemeClr>
              </a:solidFill>
            </a:endParaRPr>
          </a:p>
          <a:p>
            <a:r>
              <a:rPr lang="nl-NL" dirty="0">
                <a:solidFill>
                  <a:schemeClr val="tx2">
                    <a:lumMod val="10000"/>
                  </a:schemeClr>
                </a:solidFill>
              </a:rPr>
              <a:t>Hoe verder?</a:t>
            </a:r>
          </a:p>
          <a:p>
            <a:pPr lvl="1"/>
            <a:r>
              <a:rPr lang="nl-NL" dirty="0">
                <a:solidFill>
                  <a:schemeClr val="tx2">
                    <a:lumMod val="10000"/>
                  </a:schemeClr>
                </a:solidFill>
              </a:rPr>
              <a:t>Terugverwijzing 1</a:t>
            </a:r>
            <a:r>
              <a:rPr lang="nl-NL" baseline="30000" dirty="0">
                <a:solidFill>
                  <a:schemeClr val="tx2">
                    <a:lumMod val="10000"/>
                  </a:schemeClr>
                </a:solidFill>
              </a:rPr>
              <a:t>e</a:t>
            </a:r>
            <a:r>
              <a:rPr lang="nl-NL" dirty="0">
                <a:solidFill>
                  <a:schemeClr val="tx2">
                    <a:lumMod val="10000"/>
                  </a:schemeClr>
                </a:solidFill>
              </a:rPr>
              <a:t> lijn</a:t>
            </a:r>
          </a:p>
        </p:txBody>
      </p:sp>
    </p:spTree>
    <p:extLst>
      <p:ext uri="{BB962C8B-B14F-4D97-AF65-F5344CB8AC3E}">
        <p14:creationId xmlns:p14="http://schemas.microsoft.com/office/powerpoint/2010/main" val="18992284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a:xfrm>
            <a:off x="301626" y="296651"/>
            <a:ext cx="8504238" cy="739353"/>
          </a:xfrm>
        </p:spPr>
        <p:txBody>
          <a:bodyPr>
            <a:normAutofit/>
          </a:bodyPr>
          <a:lstStyle/>
          <a:p>
            <a:r>
              <a:rPr lang="nl-NL" sz="4000" dirty="0" err="1"/>
              <a:t>Take</a:t>
            </a:r>
            <a:r>
              <a:rPr lang="nl-NL" sz="4000" dirty="0"/>
              <a:t> home</a:t>
            </a:r>
          </a:p>
        </p:txBody>
      </p:sp>
      <p:sp>
        <p:nvSpPr>
          <p:cNvPr id="14340" name="Tijdelijke aanduiding voor voettekst 5"/>
          <p:cNvSpPr>
            <a:spLocks noGrp="1"/>
          </p:cNvSpPr>
          <p:nvPr>
            <p:ph type="ftr" sz="quarter" idx="4294967295"/>
          </p:nvPr>
        </p:nvSpPr>
        <p:spPr bwMode="auto">
          <a:xfrm>
            <a:off x="304800" y="6410325"/>
            <a:ext cx="3581400" cy="366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nl-NL">
              <a:solidFill>
                <a:srgbClr val="FFFFFF"/>
              </a:solidFill>
            </a:endParaRPr>
          </a:p>
        </p:txBody>
      </p:sp>
      <p:sp>
        <p:nvSpPr>
          <p:cNvPr id="6" name="Ondertitel 4"/>
          <p:cNvSpPr txBox="1">
            <a:spLocks/>
          </p:cNvSpPr>
          <p:nvPr/>
        </p:nvSpPr>
        <p:spPr bwMode="auto">
          <a:xfrm>
            <a:off x="301626" y="1970564"/>
            <a:ext cx="8504238" cy="405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1" fontAlgn="base" hangingPunct="1">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1" fontAlgn="base" hangingPunct="1">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1" fontAlgn="base" hangingPunct="1">
              <a:spcBef>
                <a:spcPct val="20000"/>
              </a:spcBef>
              <a:spcAft>
                <a:spcPct val="0"/>
              </a:spcAft>
              <a:buClr>
                <a:srgbClr val="C00000"/>
              </a:buClr>
              <a:buSzPct val="75000"/>
              <a:buFont typeface="Wingdings 2" pitchFamily="18" charset="2"/>
              <a:buChar char=""/>
              <a:defRPr sz="2000" kern="1200">
                <a:solidFill>
                  <a:schemeClr val="tx1"/>
                </a:solidFill>
                <a:latin typeface="+mn-lt"/>
                <a:ea typeface="+mn-ea"/>
                <a:cs typeface="+mn-cs"/>
              </a:defRPr>
            </a:lvl3pPr>
            <a:lvl4pPr marL="1096963" indent="-228600" algn="l" rtl="0" eaLnBrk="1" fontAlgn="base" hangingPunct="1">
              <a:spcBef>
                <a:spcPct val="20000"/>
              </a:spcBef>
              <a:spcAft>
                <a:spcPct val="0"/>
              </a:spcAft>
              <a:buClr>
                <a:srgbClr val="BFBFBF"/>
              </a:buClr>
              <a:buSzPct val="70000"/>
              <a:buFont typeface="Wingdings" pitchFamily="2" charset="2"/>
              <a:buChar char=""/>
              <a:defRPr sz="2000" kern="1200">
                <a:solidFill>
                  <a:schemeClr val="tx2"/>
                </a:solidFill>
                <a:latin typeface="+mn-lt"/>
                <a:ea typeface="+mn-ea"/>
                <a:cs typeface="+mn-cs"/>
              </a:defRPr>
            </a:lvl4pPr>
            <a:lvl5pPr marL="1371600" indent="-228600" algn="l" rtl="0" eaLnBrk="1" fontAlgn="base" hangingPunct="1">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r>
              <a:rPr lang="nl-NL" dirty="0">
                <a:solidFill>
                  <a:schemeClr val="tx2">
                    <a:lumMod val="10000"/>
                  </a:schemeClr>
                </a:solidFill>
              </a:rPr>
              <a:t>Denk aan hartfalen</a:t>
            </a:r>
          </a:p>
          <a:p>
            <a:r>
              <a:rPr lang="nl-NL" dirty="0">
                <a:solidFill>
                  <a:schemeClr val="tx2">
                    <a:lumMod val="10000"/>
                  </a:schemeClr>
                </a:solidFill>
              </a:rPr>
              <a:t>Nut van </a:t>
            </a:r>
            <a:r>
              <a:rPr lang="nl-NL" dirty="0" err="1">
                <a:solidFill>
                  <a:schemeClr val="tx2">
                    <a:lumMod val="10000"/>
                  </a:schemeClr>
                </a:solidFill>
              </a:rPr>
              <a:t>NT-proBNP</a:t>
            </a:r>
            <a:r>
              <a:rPr lang="nl-NL" dirty="0">
                <a:solidFill>
                  <a:schemeClr val="tx2">
                    <a:lumMod val="10000"/>
                  </a:schemeClr>
                </a:solidFill>
              </a:rPr>
              <a:t> en ECG</a:t>
            </a:r>
          </a:p>
          <a:p>
            <a:r>
              <a:rPr lang="nl-NL" dirty="0">
                <a:solidFill>
                  <a:schemeClr val="tx2">
                    <a:lumMod val="10000"/>
                  </a:schemeClr>
                </a:solidFill>
              </a:rPr>
              <a:t>Optimale controle en behandeling hartfalen patiënten</a:t>
            </a:r>
          </a:p>
          <a:p>
            <a:pPr>
              <a:buNone/>
            </a:pPr>
            <a:endParaRPr lang="nl-NL" dirty="0">
              <a:solidFill>
                <a:schemeClr val="tx2">
                  <a:lumMod val="10000"/>
                </a:schemeClr>
              </a:solidFill>
            </a:endParaRPr>
          </a:p>
        </p:txBody>
      </p:sp>
      <p:pic>
        <p:nvPicPr>
          <p:cNvPr id="7" name="Shape 250"/>
          <p:cNvPicPr preferRelativeResize="0"/>
          <p:nvPr/>
        </p:nvPicPr>
        <p:blipFill rotWithShape="1">
          <a:blip r:embed="rId3" cstate="print">
            <a:alphaModFix/>
          </a:blip>
          <a:srcRect/>
          <a:stretch/>
        </p:blipFill>
        <p:spPr>
          <a:xfrm>
            <a:off x="6266993" y="600047"/>
            <a:ext cx="1715210" cy="2007381"/>
          </a:xfrm>
          <a:prstGeom prst="rect">
            <a:avLst/>
          </a:prstGeom>
          <a:noFill/>
          <a:ln>
            <a:noFill/>
          </a:ln>
        </p:spPr>
      </p:pic>
      <p:pic>
        <p:nvPicPr>
          <p:cNvPr id="8" name="Shape 251"/>
          <p:cNvPicPr preferRelativeResize="0"/>
          <p:nvPr/>
        </p:nvPicPr>
        <p:blipFill rotWithShape="1">
          <a:blip r:embed="rId4" cstate="print">
            <a:alphaModFix/>
          </a:blip>
          <a:srcRect/>
          <a:stretch/>
        </p:blipFill>
        <p:spPr>
          <a:xfrm>
            <a:off x="2291010" y="3995926"/>
            <a:ext cx="5976664" cy="2208108"/>
          </a:xfrm>
          <a:prstGeom prst="rect">
            <a:avLst/>
          </a:prstGeom>
          <a:noFill/>
          <a:ln>
            <a:noFill/>
          </a:ln>
        </p:spPr>
      </p:pic>
      <p:pic>
        <p:nvPicPr>
          <p:cNvPr id="9" name="Shape 256"/>
          <p:cNvPicPr preferRelativeResize="0"/>
          <p:nvPr/>
        </p:nvPicPr>
        <p:blipFill rotWithShape="1">
          <a:blip r:embed="rId5" cstate="print">
            <a:alphaModFix/>
          </a:blip>
          <a:srcRect/>
          <a:stretch/>
        </p:blipFill>
        <p:spPr>
          <a:xfrm>
            <a:off x="4121191" y="4765541"/>
            <a:ext cx="2040308" cy="668877"/>
          </a:xfrm>
          <a:prstGeom prst="rect">
            <a:avLst/>
          </a:prstGeom>
          <a:noFill/>
          <a:ln>
            <a:noFill/>
          </a:ln>
        </p:spPr>
      </p:pic>
    </p:spTree>
    <p:extLst>
      <p:ext uri="{BB962C8B-B14F-4D97-AF65-F5344CB8AC3E}">
        <p14:creationId xmlns:p14="http://schemas.microsoft.com/office/powerpoint/2010/main" val="35523042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3"/>
          <p:cNvPicPr>
            <a:picLocks noChangeAspect="1" noChangeArrowheads="1"/>
          </p:cNvPicPr>
          <p:nvPr/>
        </p:nvPicPr>
        <p:blipFill>
          <a:blip r:embed="rId3" cstate="print"/>
          <a:srcRect/>
          <a:stretch>
            <a:fillRect/>
          </a:stretch>
        </p:blipFill>
        <p:spPr bwMode="auto">
          <a:xfrm>
            <a:off x="3242472" y="3920570"/>
            <a:ext cx="5727886" cy="2328109"/>
          </a:xfrm>
          <a:prstGeom prst="rect">
            <a:avLst/>
          </a:prstGeom>
          <a:noFill/>
          <a:ln w="9525">
            <a:noFill/>
            <a:miter lim="800000"/>
            <a:headEnd/>
            <a:tailEnd/>
          </a:ln>
        </p:spPr>
      </p:pic>
      <p:sp>
        <p:nvSpPr>
          <p:cNvPr id="2" name="Titel 1"/>
          <p:cNvSpPr>
            <a:spLocks noGrp="1"/>
          </p:cNvSpPr>
          <p:nvPr>
            <p:ph type="title"/>
          </p:nvPr>
        </p:nvSpPr>
        <p:spPr/>
        <p:txBody>
          <a:bodyPr/>
          <a:lstStyle/>
          <a:p>
            <a:r>
              <a:rPr lang="nl-NL" dirty="0" err="1"/>
              <a:t>Take</a:t>
            </a:r>
            <a:r>
              <a:rPr lang="nl-NL" dirty="0"/>
              <a:t> home</a:t>
            </a:r>
          </a:p>
        </p:txBody>
      </p:sp>
      <p:sp>
        <p:nvSpPr>
          <p:cNvPr id="3" name="Tijdelijke aanduiding voor inhoud 2"/>
          <p:cNvSpPr>
            <a:spLocks noGrp="1"/>
          </p:cNvSpPr>
          <p:nvPr>
            <p:ph sz="quarter" idx="1"/>
          </p:nvPr>
        </p:nvSpPr>
        <p:spPr>
          <a:xfrm>
            <a:off x="0" y="1583255"/>
            <a:ext cx="7886700" cy="4351338"/>
          </a:xfrm>
        </p:spPr>
        <p:txBody>
          <a:bodyPr/>
          <a:lstStyle/>
          <a:p>
            <a:r>
              <a:rPr lang="nl-NL" dirty="0">
                <a:solidFill>
                  <a:schemeClr val="tx1">
                    <a:lumMod val="10000"/>
                  </a:schemeClr>
                </a:solidFill>
              </a:rPr>
              <a:t>Denk aan hartfalen</a:t>
            </a:r>
          </a:p>
          <a:p>
            <a:r>
              <a:rPr lang="nl-NL" dirty="0">
                <a:solidFill>
                  <a:schemeClr val="tx1">
                    <a:lumMod val="10000"/>
                  </a:schemeClr>
                </a:solidFill>
              </a:rPr>
              <a:t>Nut van ECG en </a:t>
            </a:r>
            <a:r>
              <a:rPr lang="nl-NL" dirty="0" err="1">
                <a:solidFill>
                  <a:schemeClr val="tx1">
                    <a:lumMod val="10000"/>
                  </a:schemeClr>
                </a:solidFill>
              </a:rPr>
              <a:t>NT-proBNP</a:t>
            </a:r>
            <a:endParaRPr lang="nl-NL" dirty="0">
              <a:solidFill>
                <a:schemeClr val="tx1">
                  <a:lumMod val="10000"/>
                </a:schemeClr>
              </a:solidFill>
            </a:endParaRPr>
          </a:p>
          <a:p>
            <a:r>
              <a:rPr lang="nl-NL" dirty="0">
                <a:solidFill>
                  <a:schemeClr val="tx1">
                    <a:lumMod val="10000"/>
                  </a:schemeClr>
                </a:solidFill>
              </a:rPr>
              <a:t>Optimale controle en behandeling hartfalen patiënten</a:t>
            </a:r>
          </a:p>
          <a:p>
            <a:r>
              <a:rPr lang="nl-NL" dirty="0">
                <a:solidFill>
                  <a:schemeClr val="tx1">
                    <a:lumMod val="10000"/>
                  </a:schemeClr>
                </a:solidFill>
              </a:rPr>
              <a:t>Samenwerking 1</a:t>
            </a:r>
            <a:r>
              <a:rPr lang="nl-NL" baseline="30000" dirty="0">
                <a:solidFill>
                  <a:schemeClr val="tx1">
                    <a:lumMod val="10000"/>
                  </a:schemeClr>
                </a:solidFill>
              </a:rPr>
              <a:t>e</a:t>
            </a:r>
            <a:r>
              <a:rPr lang="nl-NL" dirty="0">
                <a:solidFill>
                  <a:schemeClr val="tx1">
                    <a:lumMod val="10000"/>
                  </a:schemeClr>
                </a:solidFill>
              </a:rPr>
              <a:t> en 2</a:t>
            </a:r>
            <a:r>
              <a:rPr lang="nl-NL" baseline="30000" dirty="0">
                <a:solidFill>
                  <a:schemeClr val="tx1">
                    <a:lumMod val="10000"/>
                  </a:schemeClr>
                </a:solidFill>
              </a:rPr>
              <a:t>e</a:t>
            </a:r>
            <a:r>
              <a:rPr lang="nl-NL" dirty="0">
                <a:solidFill>
                  <a:schemeClr val="tx1">
                    <a:lumMod val="10000"/>
                  </a:schemeClr>
                </a:solidFill>
              </a:rPr>
              <a:t> lijn</a:t>
            </a:r>
          </a:p>
          <a:p>
            <a:pPr lvl="1"/>
            <a:r>
              <a:rPr lang="nl-NL" dirty="0">
                <a:solidFill>
                  <a:schemeClr val="tx1">
                    <a:lumMod val="10000"/>
                  </a:schemeClr>
                </a:solidFill>
              </a:rPr>
              <a:t>Wie doet mee???</a:t>
            </a:r>
          </a:p>
        </p:txBody>
      </p:sp>
      <p:sp>
        <p:nvSpPr>
          <p:cNvPr id="4" name="Tijdelijke aanduiding voor voettekst 3"/>
          <p:cNvSpPr>
            <a:spLocks noGrp="1"/>
          </p:cNvSpPr>
          <p:nvPr>
            <p:ph type="ftr" sz="quarter" idx="4294967295"/>
          </p:nvPr>
        </p:nvSpPr>
        <p:spPr>
          <a:xfrm>
            <a:off x="304800" y="6410325"/>
            <a:ext cx="3581400" cy="366713"/>
          </a:xfrm>
          <a:prstGeom prst="rect">
            <a:avLst/>
          </a:prstGeom>
        </p:spPr>
        <p:txBody>
          <a:bodyPr/>
          <a:lstStyle/>
          <a:p>
            <a:r>
              <a:rPr lang="nl-NL"/>
              <a:t>L</a:t>
            </a:r>
            <a:endParaRPr lang="nl-NL" dirty="0"/>
          </a:p>
        </p:txBody>
      </p:sp>
      <p:pic>
        <p:nvPicPr>
          <p:cNvPr id="6" name="Picture 3"/>
          <p:cNvPicPr>
            <a:picLocks noChangeAspect="1" noChangeArrowheads="1"/>
          </p:cNvPicPr>
          <p:nvPr/>
        </p:nvPicPr>
        <p:blipFill>
          <a:blip r:embed="rId4" cstate="print"/>
          <a:srcRect/>
          <a:stretch>
            <a:fillRect/>
          </a:stretch>
        </p:blipFill>
        <p:spPr bwMode="auto">
          <a:xfrm>
            <a:off x="5872902" y="210103"/>
            <a:ext cx="2851170" cy="1968417"/>
          </a:xfrm>
          <a:prstGeom prst="rect">
            <a:avLst/>
          </a:prstGeom>
          <a:noFill/>
          <a:ln w="9525">
            <a:noFill/>
            <a:miter lim="800000"/>
            <a:headEnd/>
            <a:tailEnd/>
          </a:ln>
        </p:spPr>
      </p:pic>
      <p:pic>
        <p:nvPicPr>
          <p:cNvPr id="8" name="Picture 5"/>
          <p:cNvPicPr>
            <a:picLocks noChangeAspect="1" noChangeArrowheads="1"/>
          </p:cNvPicPr>
          <p:nvPr/>
        </p:nvPicPr>
        <p:blipFill>
          <a:blip r:embed="rId5" cstate="print"/>
          <a:srcRect/>
          <a:stretch>
            <a:fillRect/>
          </a:stretch>
        </p:blipFill>
        <p:spPr bwMode="auto">
          <a:xfrm>
            <a:off x="4752918" y="4691996"/>
            <a:ext cx="2239968" cy="906654"/>
          </a:xfrm>
          <a:prstGeom prst="rect">
            <a:avLst/>
          </a:prstGeom>
          <a:noFill/>
          <a:ln w="9525">
            <a:noFill/>
            <a:miter lim="800000"/>
            <a:headEnd/>
            <a:tailEnd/>
          </a:ln>
        </p:spPr>
      </p:pic>
    </p:spTree>
    <p:extLst>
      <p:ext uri="{BB962C8B-B14F-4D97-AF65-F5344CB8AC3E}">
        <p14:creationId xmlns:p14="http://schemas.microsoft.com/office/powerpoint/2010/main" val="36478240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C3F507-C61B-4835-9476-C4098C6A8C60}"/>
              </a:ext>
            </a:extLst>
          </p:cNvPr>
          <p:cNvSpPr>
            <a:spLocks noGrp="1"/>
          </p:cNvSpPr>
          <p:nvPr>
            <p:ph type="title"/>
          </p:nvPr>
        </p:nvSpPr>
        <p:spPr>
          <a:xfrm>
            <a:off x="271272" y="379734"/>
            <a:ext cx="8534400" cy="758825"/>
          </a:xfrm>
        </p:spPr>
        <p:txBody>
          <a:bodyPr>
            <a:normAutofit fontScale="90000"/>
          </a:bodyPr>
          <a:lstStyle/>
          <a:p>
            <a:r>
              <a:rPr lang="nl-NL" dirty="0"/>
              <a:t>Net zo’n succes als andere programma’s!</a:t>
            </a:r>
          </a:p>
        </p:txBody>
      </p:sp>
      <p:sp>
        <p:nvSpPr>
          <p:cNvPr id="3" name="Tijdelijke aanduiding voor inhoud 2">
            <a:extLst>
              <a:ext uri="{FF2B5EF4-FFF2-40B4-BE49-F238E27FC236}">
                <a16:creationId xmlns:a16="http://schemas.microsoft.com/office/drawing/2014/main" id="{D723FF8F-3A2A-44EB-A9BE-F1D52C8611F3}"/>
              </a:ext>
            </a:extLst>
          </p:cNvPr>
          <p:cNvSpPr>
            <a:spLocks noGrp="1"/>
          </p:cNvSpPr>
          <p:nvPr>
            <p:ph sz="quarter" idx="1"/>
          </p:nvPr>
        </p:nvSpPr>
        <p:spPr>
          <a:xfrm>
            <a:off x="301752" y="1527048"/>
            <a:ext cx="8662736" cy="4572000"/>
          </a:xfrm>
        </p:spPr>
        <p:txBody>
          <a:bodyPr/>
          <a:lstStyle/>
          <a:p>
            <a:pPr marL="0" indent="0">
              <a:buNone/>
            </a:pPr>
            <a:r>
              <a:rPr lang="nl-NL" dirty="0">
                <a:solidFill>
                  <a:schemeClr val="tx2">
                    <a:lumMod val="10000"/>
                  </a:schemeClr>
                </a:solidFill>
              </a:rPr>
              <a:t>			   Koudwatervrees?</a:t>
            </a:r>
          </a:p>
          <a:p>
            <a:pPr marL="0" indent="0">
              <a:buNone/>
            </a:pPr>
            <a:r>
              <a:rPr lang="nl-NL" dirty="0">
                <a:solidFill>
                  <a:schemeClr val="tx2">
                    <a:lumMod val="10000"/>
                  </a:schemeClr>
                </a:solidFill>
              </a:rPr>
              <a:t>		</a:t>
            </a:r>
          </a:p>
          <a:p>
            <a:endParaRPr lang="nl-NL" dirty="0">
              <a:solidFill>
                <a:schemeClr val="tx2">
                  <a:lumMod val="10000"/>
                </a:schemeClr>
              </a:solidFill>
            </a:endParaRPr>
          </a:p>
          <a:p>
            <a:endParaRPr lang="nl-NL" dirty="0">
              <a:solidFill>
                <a:schemeClr val="tx2">
                  <a:lumMod val="10000"/>
                </a:schemeClr>
              </a:solidFill>
            </a:endParaRPr>
          </a:p>
          <a:p>
            <a:endParaRPr lang="nl-NL" dirty="0">
              <a:solidFill>
                <a:schemeClr val="tx2">
                  <a:lumMod val="10000"/>
                </a:schemeClr>
              </a:solidFill>
            </a:endParaRPr>
          </a:p>
          <a:p>
            <a:r>
              <a:rPr lang="nl-NL" dirty="0">
                <a:solidFill>
                  <a:schemeClr val="tx2">
                    <a:lumMod val="10000"/>
                  </a:schemeClr>
                </a:solidFill>
              </a:rPr>
              <a:t>Diabetes</a:t>
            </a:r>
          </a:p>
          <a:p>
            <a:r>
              <a:rPr lang="nl-NL" dirty="0">
                <a:solidFill>
                  <a:schemeClr val="tx2">
                    <a:lumMod val="10000"/>
                  </a:schemeClr>
                </a:solidFill>
              </a:rPr>
              <a:t>Astma</a:t>
            </a:r>
          </a:p>
          <a:p>
            <a:r>
              <a:rPr lang="nl-NL" dirty="0">
                <a:solidFill>
                  <a:schemeClr val="tx2">
                    <a:lumMod val="10000"/>
                  </a:schemeClr>
                </a:solidFill>
              </a:rPr>
              <a:t>COPD</a:t>
            </a:r>
          </a:p>
          <a:p>
            <a:r>
              <a:rPr lang="nl-NL" dirty="0">
                <a:solidFill>
                  <a:schemeClr val="tx2">
                    <a:lumMod val="10000"/>
                  </a:schemeClr>
                </a:solidFill>
              </a:rPr>
              <a:t>Cardiovasculair risicomanagement</a:t>
            </a:r>
          </a:p>
        </p:txBody>
      </p:sp>
      <p:sp>
        <p:nvSpPr>
          <p:cNvPr id="4" name="Tijdelijke aanduiding voor voettekst 3">
            <a:extLst>
              <a:ext uri="{FF2B5EF4-FFF2-40B4-BE49-F238E27FC236}">
                <a16:creationId xmlns:a16="http://schemas.microsoft.com/office/drawing/2014/main" id="{B91A8B81-0F97-4DF0-A62B-B53EE33641C5}"/>
              </a:ext>
            </a:extLst>
          </p:cNvPr>
          <p:cNvSpPr>
            <a:spLocks noGrp="1"/>
          </p:cNvSpPr>
          <p:nvPr>
            <p:ph type="ftr" sz="quarter" idx="4294967295"/>
          </p:nvPr>
        </p:nvSpPr>
        <p:spPr>
          <a:xfrm>
            <a:off x="304800" y="6410325"/>
            <a:ext cx="3581400" cy="366713"/>
          </a:xfrm>
          <a:prstGeom prst="rect">
            <a:avLst/>
          </a:prstGeom>
        </p:spPr>
        <p:txBody>
          <a:bodyPr/>
          <a:lstStyle/>
          <a:p>
            <a:pPr>
              <a:defRPr/>
            </a:pPr>
            <a:r>
              <a:rPr lang="nl-NL"/>
              <a:t>NVVC!Connect</a:t>
            </a:r>
          </a:p>
        </p:txBody>
      </p:sp>
      <p:pic>
        <p:nvPicPr>
          <p:cNvPr id="5" name="Afbeelding 4">
            <a:extLst>
              <a:ext uri="{FF2B5EF4-FFF2-40B4-BE49-F238E27FC236}">
                <a16:creationId xmlns:a16="http://schemas.microsoft.com/office/drawing/2014/main" id="{80805250-0647-4191-8686-F1A9458097D3}"/>
              </a:ext>
            </a:extLst>
          </p:cNvPr>
          <p:cNvPicPr>
            <a:picLocks noChangeAspect="1"/>
          </p:cNvPicPr>
          <p:nvPr/>
        </p:nvPicPr>
        <p:blipFill>
          <a:blip r:embed="rId2"/>
          <a:stretch>
            <a:fillRect/>
          </a:stretch>
        </p:blipFill>
        <p:spPr>
          <a:xfrm>
            <a:off x="3172164" y="1938612"/>
            <a:ext cx="2799671" cy="1944216"/>
          </a:xfrm>
          <a:prstGeom prst="rect">
            <a:avLst/>
          </a:prstGeom>
        </p:spPr>
      </p:pic>
      <p:pic>
        <p:nvPicPr>
          <p:cNvPr id="6" name="Afbeelding 5">
            <a:extLst>
              <a:ext uri="{FF2B5EF4-FFF2-40B4-BE49-F238E27FC236}">
                <a16:creationId xmlns:a16="http://schemas.microsoft.com/office/drawing/2014/main" id="{519285C3-4D90-489F-88EE-047217CA7FC9}"/>
              </a:ext>
            </a:extLst>
          </p:cNvPr>
          <p:cNvPicPr>
            <a:picLocks noChangeAspect="1"/>
          </p:cNvPicPr>
          <p:nvPr/>
        </p:nvPicPr>
        <p:blipFill>
          <a:blip r:embed="rId3"/>
          <a:stretch>
            <a:fillRect/>
          </a:stretch>
        </p:blipFill>
        <p:spPr>
          <a:xfrm>
            <a:off x="2555776" y="4001714"/>
            <a:ext cx="5486005" cy="1512168"/>
          </a:xfrm>
          <a:prstGeom prst="rect">
            <a:avLst/>
          </a:prstGeom>
        </p:spPr>
      </p:pic>
    </p:spTree>
    <p:extLst>
      <p:ext uri="{BB962C8B-B14F-4D97-AF65-F5344CB8AC3E}">
        <p14:creationId xmlns:p14="http://schemas.microsoft.com/office/powerpoint/2010/main" val="33335815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908316" y="1551127"/>
            <a:ext cx="7637206" cy="1776689"/>
          </a:xfrm>
        </p:spPr>
        <p:txBody>
          <a:bodyPr>
            <a:normAutofit/>
          </a:bodyPr>
          <a:lstStyle/>
          <a:p>
            <a:r>
              <a:rPr lang="nl-NL" sz="6600" dirty="0"/>
              <a:t>AFSLUITING</a:t>
            </a:r>
            <a:endParaRPr lang="en-US" dirty="0"/>
          </a:p>
          <a:p>
            <a:pPr algn="l">
              <a:lnSpc>
                <a:spcPct val="100000"/>
              </a:lnSpc>
              <a:spcBef>
                <a:spcPts val="600"/>
              </a:spcBef>
            </a:pPr>
            <a:endParaRPr lang="en-US" dirty="0"/>
          </a:p>
        </p:txBody>
      </p:sp>
    </p:spTree>
    <p:extLst>
      <p:ext uri="{BB962C8B-B14F-4D97-AF65-F5344CB8AC3E}">
        <p14:creationId xmlns:p14="http://schemas.microsoft.com/office/powerpoint/2010/main" val="2328521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528674" y="244435"/>
            <a:ext cx="7886650" cy="936677"/>
          </a:xfrm>
          <a:prstGeom prst="rect">
            <a:avLst/>
          </a:prstGeom>
          <a:noFill/>
          <a:ln>
            <a:noFill/>
          </a:ln>
        </p:spPr>
        <p:txBody>
          <a:bodyPr vert="horz" wrap="square" lIns="64291" tIns="32137" rIns="64291" bIns="32137" numCol="1" anchor="t" anchorCtr="0" compatLnSpc="1">
            <a:prstTxWarp prst="textNoShape">
              <a:avLst/>
            </a:prstTxWarp>
            <a:noAutofit/>
          </a:bodyPr>
          <a:lstStyle/>
          <a:p>
            <a:pPr algn="l">
              <a:spcBef>
                <a:spcPts val="0"/>
              </a:spcBef>
              <a:buClr>
                <a:schemeClr val="accent3"/>
              </a:buClr>
              <a:buSzPct val="25000"/>
            </a:pPr>
            <a:r>
              <a:rPr lang="nl-NL" sz="2813" b="1">
                <a:solidFill>
                  <a:schemeClr val="accent3"/>
                </a:solidFill>
                <a:latin typeface="Arial"/>
                <a:ea typeface="Arial"/>
                <a:cs typeface="Arial"/>
                <a:sym typeface="Arial"/>
              </a:rPr>
              <a:t>Prevalentie 2</a:t>
            </a:r>
            <a:r>
              <a:rPr lang="nl-NL" sz="2813" b="1" baseline="30000">
                <a:solidFill>
                  <a:schemeClr val="accent3"/>
                </a:solidFill>
                <a:latin typeface="Arial"/>
                <a:ea typeface="Arial"/>
                <a:cs typeface="Arial"/>
                <a:sym typeface="Arial"/>
              </a:rPr>
              <a:t>e</a:t>
            </a:r>
            <a:r>
              <a:rPr lang="nl-NL" sz="2813" b="1">
                <a:solidFill>
                  <a:schemeClr val="accent3"/>
                </a:solidFill>
                <a:latin typeface="Arial"/>
                <a:ea typeface="Arial"/>
                <a:cs typeface="Arial"/>
                <a:sym typeface="Arial"/>
              </a:rPr>
              <a:t> lijn</a:t>
            </a:r>
          </a:p>
        </p:txBody>
      </p:sp>
      <p:pic>
        <p:nvPicPr>
          <p:cNvPr id="78" name="Shape 78"/>
          <p:cNvPicPr preferRelativeResize="0"/>
          <p:nvPr/>
        </p:nvPicPr>
        <p:blipFill rotWithShape="1">
          <a:blip r:embed="rId3" cstate="print">
            <a:alphaModFix/>
          </a:blip>
          <a:srcRect l="-1358" t="-7654"/>
          <a:stretch/>
        </p:blipFill>
        <p:spPr>
          <a:xfrm>
            <a:off x="3589951" y="-162792"/>
            <a:ext cx="5554050" cy="3356425"/>
          </a:xfrm>
          <a:prstGeom prst="rect">
            <a:avLst/>
          </a:prstGeom>
          <a:noFill/>
          <a:ln>
            <a:noFill/>
          </a:ln>
        </p:spPr>
      </p:pic>
      <p:pic>
        <p:nvPicPr>
          <p:cNvPr id="6" name="Shape 85"/>
          <p:cNvPicPr preferRelativeResize="0"/>
          <p:nvPr/>
        </p:nvPicPr>
        <p:blipFill>
          <a:blip r:embed="rId4" cstate="print">
            <a:alphaModFix/>
          </a:blip>
          <a:stretch>
            <a:fillRect/>
          </a:stretch>
        </p:blipFill>
        <p:spPr>
          <a:xfrm>
            <a:off x="1662150" y="3600860"/>
            <a:ext cx="6145136" cy="2994654"/>
          </a:xfrm>
          <a:prstGeom prst="rect">
            <a:avLst/>
          </a:prstGeom>
          <a:noFill/>
          <a:ln>
            <a:noFill/>
          </a:ln>
        </p:spPr>
      </p:pic>
    </p:spTree>
    <p:extLst>
      <p:ext uri="{BB962C8B-B14F-4D97-AF65-F5344CB8AC3E}">
        <p14:creationId xmlns:p14="http://schemas.microsoft.com/office/powerpoint/2010/main" val="759124435"/>
      </p:ext>
    </p:extLst>
  </p:cSld>
  <p:clrMapOvr>
    <a:masterClrMapping/>
  </p:clrMapOvr>
  <p:transition spd="slow">
    <p:cut/>
  </p:transition>
</p:sld>
</file>

<file path=ppt/theme/theme1.xml><?xml version="1.0" encoding="utf-8"?>
<a:theme xmlns:a="http://schemas.openxmlformats.org/drawingml/2006/main" name="Kantoorthema">
  <a:themeElements>
    <a:clrScheme name="Samendraads">
      <a:dk1>
        <a:sysClr val="windowText" lastClr="000000"/>
      </a:dk1>
      <a:lt1>
        <a:sysClr val="window" lastClr="FFFFFF"/>
      </a:lt1>
      <a:dk2>
        <a:srgbClr val="BFE456"/>
      </a:dk2>
      <a:lt2>
        <a:srgbClr val="00AC4A"/>
      </a:lt2>
      <a:accent1>
        <a:srgbClr val="007632"/>
      </a:accent1>
      <a:accent2>
        <a:srgbClr val="BFE456"/>
      </a:accent2>
      <a:accent3>
        <a:srgbClr val="F39200"/>
      </a:accent3>
      <a:accent4>
        <a:srgbClr val="595959"/>
      </a:accent4>
      <a:accent5>
        <a:srgbClr val="BFBFBF"/>
      </a:accent5>
      <a:accent6>
        <a:srgbClr val="FFAE37"/>
      </a:accent6>
      <a:hlink>
        <a:srgbClr val="F39200"/>
      </a:hlink>
      <a:folHlink>
        <a:srgbClr val="007632"/>
      </a:folHlink>
    </a:clrScheme>
    <a:fontScheme name="Samendraads">
      <a:majorFont>
        <a:latin typeface="Rajdhani"/>
        <a:ea typeface=""/>
        <a:cs typeface=""/>
      </a:majorFont>
      <a:minorFont>
        <a:latin typeface="Rajdhani"/>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Samendraads-v2" id="{2427A7E2-AA80-4DC4-A78F-C0C08550F6A3}" vid="{F149925A-976F-42EE-A2EF-EB38722C57FD}"/>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E0185AD72F414189ECF5BF1043C283" ma:contentTypeVersion="4" ma:contentTypeDescription="Een nieuw document maken." ma:contentTypeScope="" ma:versionID="7c6edb79d87165e5cc0574fe6c83b42e">
  <xsd:schema xmlns:xsd="http://www.w3.org/2001/XMLSchema" xmlns:xs="http://www.w3.org/2001/XMLSchema" xmlns:p="http://schemas.microsoft.com/office/2006/metadata/properties" xmlns:ns1="http://schemas.microsoft.com/sharepoint/v3" xmlns:ns2="c8a59fa2-ef05-456c-89a9-496c1a953b03" xmlns:ns3="c7082609-ad59-4e39-9ed6-a35bdc3d1f62" targetNamespace="http://schemas.microsoft.com/office/2006/metadata/properties" ma:root="true" ma:fieldsID="627ebb67dfee0ae3d126ad8647c77655" ns1:_="" ns2:_="" ns3:_="">
    <xsd:import namespace="http://schemas.microsoft.com/sharepoint/v3"/>
    <xsd:import namespace="c8a59fa2-ef05-456c-89a9-496c1a953b03"/>
    <xsd:import namespace="c7082609-ad59-4e39-9ed6-a35bdc3d1f62"/>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Begindatum van de planning" ma:description="Geplande begindatum is een sitekolom die door de publicatiefunctie gemaakt wordt. Het wordt gebruikt om een specifieke datum en tijd op te geven waarop de pagina voor het eerst verschijnt voor sitebezoekers." ma:internalName="PublishingStartDate">
      <xsd:simpleType>
        <xsd:restriction base="dms:Unknown"/>
      </xsd:simpleType>
    </xsd:element>
    <xsd:element name="PublishingExpirationDate" ma:index="9" nillable="true" ma:displayName="Einddatum van de planning" ma:description="Geplande einddatum is een sitekolom die door de publicatiefunctie gemaakt wordt. Het wordt gebruikt om een specifieke datum en tijd op te geven waarop de pagina niet langer verschijnt voor sitebezoeke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8a59fa2-ef05-456c-89a9-496c1a953b03" elementFormDefault="qualified">
    <xsd:import namespace="http://schemas.microsoft.com/office/2006/documentManagement/types"/>
    <xsd:import namespace="http://schemas.microsoft.com/office/infopath/2007/PartnerControls"/>
    <xsd:element name="SharedWithUsers" ma:index="10"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7082609-ad59-4e39-9ed6-a35bdc3d1f62"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A270812D-F413-462C-B54E-A83FB75802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8a59fa2-ef05-456c-89a9-496c1a953b03"/>
    <ds:schemaRef ds:uri="c7082609-ad59-4e39-9ed6-a35bdc3d1f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59F599-6D17-4AC1-AF2A-242D7B8EF1EA}">
  <ds:schemaRefs>
    <ds:schemaRef ds:uri="http://schemas.microsoft.com/sharepoint/v3/contenttype/forms"/>
  </ds:schemaRefs>
</ds:datastoreItem>
</file>

<file path=customXml/itemProps3.xml><?xml version="1.0" encoding="utf-8"?>
<ds:datastoreItem xmlns:ds="http://schemas.openxmlformats.org/officeDocument/2006/customXml" ds:itemID="{C9E6EDD4-2B5B-4BBA-82A3-217D5AC3D332}">
  <ds:schemaRefs>
    <ds:schemaRef ds:uri="http://schemas.microsoft.com/office/infopath/2007/PartnerControls"/>
    <ds:schemaRef ds:uri="http://purl.org/dc/dcmitype/"/>
    <ds:schemaRef ds:uri="http://schemas.microsoft.com/office/2006/documentManagement/types"/>
    <ds:schemaRef ds:uri="c8a59fa2-ef05-456c-89a9-496c1a953b03"/>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c7082609-ad59-4e39-9ed6-a35bdc3d1f6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Powerpoint-Samendraads-v2</Template>
  <TotalTime>1709</TotalTime>
  <Words>3311</Words>
  <Application>Microsoft Office PowerPoint</Application>
  <PresentationFormat>Diavoorstelling (4:3)</PresentationFormat>
  <Paragraphs>753</Paragraphs>
  <Slides>89</Slides>
  <Notes>44</Notes>
  <HiddenSlides>0</HiddenSlides>
  <MMClips>5</MMClips>
  <ScaleCrop>false</ScaleCrop>
  <HeadingPairs>
    <vt:vector size="8" baseType="variant">
      <vt:variant>
        <vt:lpstr>Gebruikte lettertypen</vt:lpstr>
      </vt:variant>
      <vt:variant>
        <vt:i4>13</vt:i4>
      </vt:variant>
      <vt:variant>
        <vt:lpstr>Thema</vt:lpstr>
      </vt:variant>
      <vt:variant>
        <vt:i4>1</vt:i4>
      </vt:variant>
      <vt:variant>
        <vt:lpstr>Ingesloten OLE-bronprogramma's</vt:lpstr>
      </vt:variant>
      <vt:variant>
        <vt:i4>1</vt:i4>
      </vt:variant>
      <vt:variant>
        <vt:lpstr>Diatitels</vt:lpstr>
      </vt:variant>
      <vt:variant>
        <vt:i4>89</vt:i4>
      </vt:variant>
    </vt:vector>
  </HeadingPairs>
  <TitlesOfParts>
    <vt:vector size="104" baseType="lpstr">
      <vt:lpstr>MS PGothic</vt:lpstr>
      <vt:lpstr>Arial</vt:lpstr>
      <vt:lpstr>Arimo</vt:lpstr>
      <vt:lpstr>Calibri</vt:lpstr>
      <vt:lpstr>Rajdhani</vt:lpstr>
      <vt:lpstr>Rajdhani Bold</vt:lpstr>
      <vt:lpstr>RO Sans</vt:lpstr>
      <vt:lpstr>Symbol</vt:lpstr>
      <vt:lpstr>Times New Roman</vt:lpstr>
      <vt:lpstr>Trebuchet MS</vt:lpstr>
      <vt:lpstr>Webdings</vt:lpstr>
      <vt:lpstr>Wingdings</vt:lpstr>
      <vt:lpstr>Wingdings 2</vt:lpstr>
      <vt:lpstr>Kantoorthema</vt:lpstr>
      <vt:lpstr>Packager Shell-object</vt:lpstr>
      <vt:lpstr>HARTFALEN</vt:lpstr>
      <vt:lpstr>Samendraads ?</vt:lpstr>
      <vt:lpstr>Opzet van de avond</vt:lpstr>
      <vt:lpstr>PowerPoint-presentatie</vt:lpstr>
      <vt:lpstr> Disclosure belangen spreker B.M. Szabó en L.E.Tromp </vt:lpstr>
      <vt:lpstr>NVVC Connect hartfalen</vt:lpstr>
      <vt:lpstr>Speerpunten</vt:lpstr>
      <vt:lpstr>Hartfalen, hoe vaak komt het voor?</vt:lpstr>
      <vt:lpstr>Prevalentie 2e lijn</vt:lpstr>
      <vt:lpstr>Verwijzingen naar ETZ</vt:lpstr>
      <vt:lpstr>Prevalentie hartfalen regio Tilburg</vt:lpstr>
      <vt:lpstr>Registreren</vt:lpstr>
      <vt:lpstr>NYHA classificatie</vt:lpstr>
      <vt:lpstr>Meetplan Samendraads – Hartfalen in Midden-Brabant</vt:lpstr>
      <vt:lpstr>Triple Aim en uitkomstdoelen</vt:lpstr>
      <vt:lpstr>Procesdoelen en indicatoren</vt:lpstr>
      <vt:lpstr>PowerPoint-presentatie</vt:lpstr>
      <vt:lpstr>Diagnose hartfalen</vt:lpstr>
      <vt:lpstr>De heer Van Dijk</vt:lpstr>
      <vt:lpstr>Meerwaarde diagnostiek</vt:lpstr>
      <vt:lpstr>Algoritme hartfalen</vt:lpstr>
      <vt:lpstr>Waarde NT-proBNP</vt:lpstr>
      <vt:lpstr>Wat is BNP?</vt:lpstr>
      <vt:lpstr>ECG en NTproBNP erg waardevol in uitsluiten HF</vt:lpstr>
      <vt:lpstr>Beslisregel hartfalen</vt:lpstr>
      <vt:lpstr>Vermoeden hartfalen, acties huisarts</vt:lpstr>
      <vt:lpstr>Wat gebeurt er in de 2e lijn?</vt:lpstr>
      <vt:lpstr>Wat gebeurt er in de 2e lijn?</vt:lpstr>
      <vt:lpstr>ECG of (NT-pro)BNP afwijkend  → cardiale echografie</vt:lpstr>
      <vt:lpstr>Echo 1</vt:lpstr>
      <vt:lpstr>Echo 2</vt:lpstr>
      <vt:lpstr>Echo 3</vt:lpstr>
      <vt:lpstr>Echo 4</vt:lpstr>
      <vt:lpstr>Echo 5</vt:lpstr>
      <vt:lpstr>Wat gebeurt er bij de huisarts?</vt:lpstr>
      <vt:lpstr>Wat gebeurt er bij de huisarts?</vt:lpstr>
      <vt:lpstr>Behandeling chronisch hartfalen (medicatie)</vt:lpstr>
      <vt:lpstr>Behandeling chronisch hartfalen (nieuw)</vt:lpstr>
      <vt:lpstr>Behandeling chronisch hartfalen (devices)</vt:lpstr>
      <vt:lpstr>Behandeling chronisch hartfalen (terminaal)</vt:lpstr>
      <vt:lpstr>Wat gebeurt er bij de huisarts?</vt:lpstr>
      <vt:lpstr>Wat gebeurt er bij de huisarts?</vt:lpstr>
      <vt:lpstr>Wat gebeurt er bij de praktijkondersteuner?</vt:lpstr>
      <vt:lpstr>Medicamenteuze behandeling van  systolisch hartfalen</vt:lpstr>
      <vt:lpstr>Behandeling hartfalen bij huisarts en POH</vt:lpstr>
      <vt:lpstr>Devices</vt:lpstr>
      <vt:lpstr>Verdieping huisarts</vt:lpstr>
      <vt:lpstr>Verdeling hartfalen</vt:lpstr>
      <vt:lpstr>Oorzaken hartfalen</vt:lpstr>
      <vt:lpstr>Ongunstige prognostische factoren bij HF</vt:lpstr>
      <vt:lpstr>PowerPoint-presentatie</vt:lpstr>
      <vt:lpstr>PowerPoint-presentatie</vt:lpstr>
      <vt:lpstr>Diuretica</vt:lpstr>
      <vt:lpstr>ACE-remmer en bètablokker</vt:lpstr>
      <vt:lpstr>Aldosteronantagonisten (MRA)</vt:lpstr>
      <vt:lpstr>ARNI</vt:lpstr>
      <vt:lpstr>Ivabradine</vt:lpstr>
      <vt:lpstr>Digoxine</vt:lpstr>
      <vt:lpstr>PowerPoint-presentatie</vt:lpstr>
      <vt:lpstr>Hartfalen</vt:lpstr>
      <vt:lpstr>Inhoud scholing</vt:lpstr>
      <vt:lpstr>Wat is hartfalen?</vt:lpstr>
      <vt:lpstr>Indeling hartfalen</vt:lpstr>
      <vt:lpstr>Indeling hartfalen</vt:lpstr>
      <vt:lpstr>Oorzaken hartfalen</vt:lpstr>
      <vt:lpstr>Symptomen</vt:lpstr>
      <vt:lpstr>NYHA classificatie van HF</vt:lpstr>
      <vt:lpstr>Diagnostiek</vt:lpstr>
      <vt:lpstr>Inventarisatieconsult POH </vt:lpstr>
      <vt:lpstr>Behandeling hartfalen</vt:lpstr>
      <vt:lpstr>Leefregels (preventief)</vt:lpstr>
      <vt:lpstr>Leefregels bij hartfalen</vt:lpstr>
      <vt:lpstr>Eerste consult POH (vervolg) </vt:lpstr>
      <vt:lpstr>Medicatie</vt:lpstr>
      <vt:lpstr>Ivabradine (procoralan)</vt:lpstr>
      <vt:lpstr>Entresto (ARNI) (Angiotensin Receptor- Neprilysin Inhibitor)</vt:lpstr>
      <vt:lpstr>Nieuwe ontwikkelingen HF-REF</vt:lpstr>
      <vt:lpstr>Aandachtspunten overleg</vt:lpstr>
      <vt:lpstr>Overdracht 2e 1e lijn</vt:lpstr>
      <vt:lpstr>Multidisciplinaire ‘ketenzorg’ en hartfalenzorgprogramma </vt:lpstr>
      <vt:lpstr>PowerPoint-presentatie</vt:lpstr>
      <vt:lpstr>De heer Van Dijk</vt:lpstr>
      <vt:lpstr>Werkafspraken</vt:lpstr>
      <vt:lpstr>Schematisch overzicht route patiënt</vt:lpstr>
      <vt:lpstr>De heer Van Dijk</vt:lpstr>
      <vt:lpstr>Take home</vt:lpstr>
      <vt:lpstr>Take home</vt:lpstr>
      <vt:lpstr>Net zo’n succes als andere programma’s!</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Sandra Adamini</dc:creator>
  <cp:lastModifiedBy>Liety Schoenmakers | Zorggroep RCH Midden-Brabant</cp:lastModifiedBy>
  <cp:revision>211</cp:revision>
  <dcterms:created xsi:type="dcterms:W3CDTF">2016-11-08T07:47:17Z</dcterms:created>
  <dcterms:modified xsi:type="dcterms:W3CDTF">2018-01-29T09:45:33Z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0x01010051E0185AD72F414189ECF5BF1043C283</vt:lpwstr>
  </property>
  <property fmtid="{D5CDD505-2E9C-101B-9397-08002B2CF9AE}" pid="3" name="_NewReviewCycle">
    <vt:lpwstr/>
  </property>
  <property fmtid="{D5CDD505-2E9C-101B-9397-08002B2CF9AE}" pid="4" name="_AdHocReviewCycleID">
    <vt:i4>1580313641</vt:i4>
  </property>
  <property fmtid="{D5CDD505-2E9C-101B-9397-08002B2CF9AE}" pid="5" name="_EmailSubject">
    <vt:lpwstr>Stand van zaken scholing</vt:lpwstr>
  </property>
  <property fmtid="{D5CDD505-2E9C-101B-9397-08002B2CF9AE}" pid="6" name="_AuthorEmail">
    <vt:lpwstr>t.vandeouweland@etz.nl</vt:lpwstr>
  </property>
  <property fmtid="{D5CDD505-2E9C-101B-9397-08002B2CF9AE}" pid="7" name="_AuthorEmailDisplayName">
    <vt:lpwstr>Ouweland, Tamara van de</vt:lpwstr>
  </property>
  <property fmtid="{D5CDD505-2E9C-101B-9397-08002B2CF9AE}" pid="8" name="_PreviousAdHocReviewCycleID">
    <vt:i4>398198525</vt:i4>
  </property>
</Properties>
</file>