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C28A4-3AF0-4EC4-95E3-FD6BC7D4B1CA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C72B0-463A-4C8E-9ECE-C9E734E41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Bij het indalen van de testis in de 8</a:t>
            </a:r>
            <a:r>
              <a:rPr lang="nl-NL" baseline="30000" dirty="0" smtClean="0"/>
              <a:t>e</a:t>
            </a:r>
            <a:r>
              <a:rPr lang="nl-NL" dirty="0" smtClean="0"/>
              <a:t> zwangerschapsmaand wordt een uitstulping</a:t>
            </a:r>
            <a:r>
              <a:rPr lang="nl-NL" baseline="0" dirty="0" smtClean="0"/>
              <a:t> van het buikvlies mee verplaatst. Om de uitgang de blokkeren verkleeft dit vlies. Bij bijna 60% van de jongens blijft er wat of veel vocht achter. Dit verdwijnt vanzelf in het 1</a:t>
            </a:r>
            <a:r>
              <a:rPr lang="nl-NL" baseline="30000" dirty="0" smtClean="0"/>
              <a:t>e</a:t>
            </a:r>
            <a:r>
              <a:rPr lang="nl-NL" baseline="0" dirty="0" smtClean="0"/>
              <a:t> levensjaar. Niks aan doen. </a:t>
            </a:r>
          </a:p>
          <a:p>
            <a:endParaRPr lang="nl-NL" baseline="0" dirty="0" smtClean="0"/>
          </a:p>
          <a:p>
            <a:r>
              <a:rPr lang="nl-NL" baseline="0" dirty="0" smtClean="0"/>
              <a:t>Wisselt de zwelling in grootte, dan is de doorgang (nog) niet volledig dicht. Hier kan een </a:t>
            </a:r>
            <a:r>
              <a:rPr lang="nl-NL" baseline="0" dirty="0" err="1" smtClean="0"/>
              <a:t>s</a:t>
            </a:r>
            <a:r>
              <a:rPr lang="nl-NL" dirty="0" err="1" smtClean="0"/>
              <a:t>crotale</a:t>
            </a:r>
            <a:r>
              <a:rPr lang="nl-NL" baseline="0" dirty="0" smtClean="0"/>
              <a:t> hernia in ontstaan. Deze sluit niet vanzelf en moet worden geopereerd.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607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Hoe</a:t>
            </a:r>
            <a:r>
              <a:rPr lang="nl-NL" baseline="0" dirty="0" smtClean="0"/>
              <a:t> ziet dat er dan tijdens een operatie uit…..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3475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Niet</a:t>
            </a:r>
            <a:r>
              <a:rPr lang="nl-NL" baseline="0" dirty="0" smtClean="0"/>
              <a:t> misselijk en geen braken</a:t>
            </a:r>
          </a:p>
          <a:p>
            <a:r>
              <a:rPr lang="nl-NL" baseline="0" dirty="0" smtClean="0"/>
              <a:t>Mictie </a:t>
            </a:r>
            <a:r>
              <a:rPr lang="nl-NL" baseline="0" dirty="0" err="1" smtClean="0"/>
              <a:t>gb</a:t>
            </a:r>
            <a:r>
              <a:rPr lang="nl-NL" baseline="0" dirty="0" smtClean="0"/>
              <a:t>, nooit eerder gehad</a:t>
            </a:r>
          </a:p>
          <a:p>
            <a:r>
              <a:rPr lang="nl-NL" baseline="0" dirty="0" smtClean="0"/>
              <a:t>Laag SOA risico</a:t>
            </a:r>
          </a:p>
          <a:p>
            <a:r>
              <a:rPr lang="nl-NL" baseline="0" dirty="0" smtClean="0"/>
              <a:t>Huid van het scrotum is rood en gezwollen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605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Niet misselijk, geen</a:t>
            </a:r>
            <a:r>
              <a:rPr lang="nl-NL" baseline="0" dirty="0" smtClean="0"/>
              <a:t> braken</a:t>
            </a:r>
          </a:p>
          <a:p>
            <a:r>
              <a:rPr lang="nl-NL" baseline="0" dirty="0" smtClean="0"/>
              <a:t>Geen koorts</a:t>
            </a:r>
          </a:p>
          <a:p>
            <a:r>
              <a:rPr lang="nl-NL" baseline="0" dirty="0" smtClean="0"/>
              <a:t>Mictie </a:t>
            </a:r>
            <a:r>
              <a:rPr lang="nl-NL" baseline="0" dirty="0" err="1" smtClean="0"/>
              <a:t>gb</a:t>
            </a:r>
            <a:endParaRPr lang="nl-NL" baseline="0" dirty="0" smtClean="0"/>
          </a:p>
          <a:p>
            <a:r>
              <a:rPr lang="nl-NL" baseline="0" dirty="0" smtClean="0"/>
              <a:t>SOA risico laag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2704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De pijn is vrij</a:t>
            </a:r>
            <a:r>
              <a:rPr lang="nl-NL" baseline="0" dirty="0" smtClean="0"/>
              <a:t> hevig en plots ontstaan. Hij moet nu braken. </a:t>
            </a:r>
          </a:p>
          <a:p>
            <a:r>
              <a:rPr lang="nl-NL" baseline="0" dirty="0" smtClean="0"/>
              <a:t>DD: </a:t>
            </a:r>
            <a:r>
              <a:rPr lang="nl-NL" baseline="0" dirty="0" err="1" smtClean="0"/>
              <a:t>torsio</a:t>
            </a:r>
            <a:r>
              <a:rPr lang="nl-NL" baseline="0" dirty="0" smtClean="0"/>
              <a:t> testis, beklemde liesbreuk, orchitis/</a:t>
            </a:r>
            <a:r>
              <a:rPr lang="nl-NL" baseline="0" dirty="0" err="1" smtClean="0"/>
              <a:t>epididymitis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948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Een echo kan de diagnose bevestigen omdat</a:t>
            </a:r>
            <a:r>
              <a:rPr lang="nl-NL" baseline="0" dirty="0" smtClean="0"/>
              <a:t> de bloedtoevoer stagneert door de draai.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484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Hoe</a:t>
            </a:r>
            <a:r>
              <a:rPr lang="nl-NL" baseline="0" dirty="0" smtClean="0"/>
              <a:t> ziet dat er dan tijdens een operatie uit…..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3475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Niet</a:t>
            </a:r>
            <a:r>
              <a:rPr lang="nl-NL" baseline="0" dirty="0" smtClean="0"/>
              <a:t> misselijk en geen braken</a:t>
            </a:r>
          </a:p>
          <a:p>
            <a:r>
              <a:rPr lang="nl-NL" baseline="0" dirty="0" smtClean="0"/>
              <a:t>Mictie </a:t>
            </a:r>
            <a:r>
              <a:rPr lang="nl-NL" baseline="0" dirty="0" err="1" smtClean="0"/>
              <a:t>gb</a:t>
            </a:r>
            <a:r>
              <a:rPr lang="nl-NL" baseline="0" dirty="0" smtClean="0"/>
              <a:t>, nooit eerder gehad</a:t>
            </a:r>
          </a:p>
          <a:p>
            <a:r>
              <a:rPr lang="nl-NL" baseline="0" dirty="0" smtClean="0"/>
              <a:t>Laag SOA risico</a:t>
            </a:r>
          </a:p>
          <a:p>
            <a:r>
              <a:rPr lang="nl-NL" baseline="0" dirty="0" smtClean="0"/>
              <a:t>Huid van het scrotum is rood en gezwollen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605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Kapsel gescheurd, dan kunnen zaadblaasjes beschadigd raken. Dan operatie.</a:t>
            </a:r>
          </a:p>
          <a:p>
            <a:r>
              <a:rPr lang="nl-NL" dirty="0" smtClean="0"/>
              <a:t>Hematoom met intact </a:t>
            </a:r>
            <a:r>
              <a:rPr lang="nl-NL" dirty="0" err="1" smtClean="0"/>
              <a:t>kapsel:exp</a:t>
            </a:r>
            <a:r>
              <a:rPr lang="nl-NL" dirty="0" smtClean="0"/>
              <a:t>, maar kan wel problemen met zaad geven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0801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Klachten: afscheiding, mictieklachten, jeuk, koorts of pijn</a:t>
            </a:r>
          </a:p>
          <a:p>
            <a:r>
              <a:rPr lang="nl-NL" baseline="0" dirty="0" smtClean="0"/>
              <a:t>Risicogroep: MSM, prostituees of hun klanten, afkomstig uit SOA endemisch gebied (3</a:t>
            </a:r>
            <a:r>
              <a:rPr lang="nl-NL" baseline="30000" dirty="0" smtClean="0"/>
              <a:t>e</a:t>
            </a:r>
            <a:r>
              <a:rPr lang="nl-NL" baseline="0" dirty="0" smtClean="0"/>
              <a:t> wereld)</a:t>
            </a:r>
          </a:p>
          <a:p>
            <a:r>
              <a:rPr lang="nl-NL" baseline="0" dirty="0" smtClean="0"/>
              <a:t>3 of meer wisselende partners afgelopen 6 </a:t>
            </a:r>
            <a:r>
              <a:rPr lang="nl-NL" baseline="0" dirty="0" err="1" smtClean="0"/>
              <a:t>mnd</a:t>
            </a:r>
            <a:r>
              <a:rPr lang="nl-NL" baseline="0" dirty="0" smtClean="0"/>
              <a:t> of partner.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868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/>
              <a:t>Prostaat Specifiek</a:t>
            </a:r>
            <a:r>
              <a:rPr lang="nl-NL" baseline="0" dirty="0" smtClean="0"/>
              <a:t> Antigeen</a:t>
            </a:r>
            <a:endParaRPr lang="nl-NL" dirty="0" smtClean="0"/>
          </a:p>
          <a:p>
            <a:r>
              <a:rPr lang="nl-NL" dirty="0" smtClean="0"/>
              <a:t>Er gaan meer mannen</a:t>
            </a:r>
            <a:r>
              <a:rPr lang="nl-NL" baseline="0" dirty="0" smtClean="0"/>
              <a:t> dood met prostaatkanker dan aan prostaatkanker</a:t>
            </a:r>
          </a:p>
          <a:p>
            <a:endParaRPr lang="nl-NL" dirty="0" smtClean="0"/>
          </a:p>
          <a:p>
            <a:r>
              <a:rPr lang="nl-NL" dirty="0" smtClean="0"/>
              <a:t>PSA: hoger met de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lft</a:t>
            </a:r>
            <a:r>
              <a:rPr lang="nl-NL" baseline="0" dirty="0" smtClean="0"/>
              <a:t>, bij ontsteking van de prostaat, goedaardige vergroting van de prostaat en prostaatkanker</a:t>
            </a:r>
          </a:p>
          <a:p>
            <a:r>
              <a:rPr lang="nl-NL" baseline="0" dirty="0" smtClean="0"/>
              <a:t>Verhoogd kan wijzen op prostaat ca of iets anders. Lage waarde sluit </a:t>
            </a:r>
            <a:r>
              <a:rPr lang="nl-NL" baseline="0" dirty="0" err="1" smtClean="0"/>
              <a:t>prostaatca</a:t>
            </a:r>
            <a:r>
              <a:rPr lang="nl-NL" baseline="0" dirty="0" smtClean="0"/>
              <a:t> niet uit. </a:t>
            </a:r>
          </a:p>
          <a:p>
            <a:endParaRPr lang="nl-NL" baseline="0" dirty="0" smtClean="0"/>
          </a:p>
          <a:p>
            <a:r>
              <a:rPr lang="nl-NL" baseline="0" dirty="0" smtClean="0"/>
              <a:t>PSA normaal en RT zonder bijzonderheden: 1 van de 80 mannen heeft toch </a:t>
            </a:r>
            <a:r>
              <a:rPr lang="nl-NL" baseline="0" dirty="0" err="1" smtClean="0"/>
              <a:t>prostaatca</a:t>
            </a:r>
            <a:r>
              <a:rPr lang="nl-NL" baseline="0" dirty="0" smtClean="0"/>
              <a:t>, maar </a:t>
            </a:r>
            <a:r>
              <a:rPr lang="nl-NL" baseline="0" dirty="0" err="1" smtClean="0"/>
              <a:t>ws</a:t>
            </a:r>
            <a:r>
              <a:rPr lang="nl-NL" baseline="0" dirty="0" smtClean="0"/>
              <a:t> is het goed</a:t>
            </a:r>
          </a:p>
          <a:p>
            <a:r>
              <a:rPr lang="nl-NL" baseline="0" dirty="0" smtClean="0"/>
              <a:t>PSA verhoogd en/of prostaat hobbelig: verder onderzoek nodig, 80% geen prostaatkanker, 20% wel</a:t>
            </a:r>
          </a:p>
          <a:p>
            <a:endParaRPr lang="nl-NL" baseline="0" dirty="0" smtClean="0"/>
          </a:p>
          <a:p>
            <a:r>
              <a:rPr lang="nl-NL" baseline="0" dirty="0" smtClean="0"/>
              <a:t>De helft van de mannen met </a:t>
            </a:r>
            <a:r>
              <a:rPr lang="nl-NL" baseline="0" dirty="0" err="1" smtClean="0"/>
              <a:t>prostaatca</a:t>
            </a:r>
            <a:r>
              <a:rPr lang="nl-NL" baseline="0" dirty="0" smtClean="0"/>
              <a:t> die zo opgespoord zijn, had nooit klachten gehad </a:t>
            </a:r>
          </a:p>
          <a:p>
            <a:r>
              <a:rPr lang="nl-NL" baseline="0" dirty="0" smtClean="0"/>
              <a:t>Mannen die PSA laten prikken leven gemiddeld net zo lang als andere mannen.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345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Bij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organogenese</a:t>
            </a:r>
            <a:r>
              <a:rPr lang="nl-NL" baseline="0" dirty="0" smtClean="0"/>
              <a:t> testis in de buik. Voor de geboorte vrijwel altijd ingedaald. </a:t>
            </a:r>
          </a:p>
          <a:p>
            <a:r>
              <a:rPr lang="nl-NL" baseline="0" dirty="0" smtClean="0"/>
              <a:t>Bij twijfel: echo </a:t>
            </a:r>
          </a:p>
          <a:p>
            <a:r>
              <a:rPr lang="nl-NL" baseline="0" dirty="0" smtClean="0"/>
              <a:t>Na 9 </a:t>
            </a:r>
            <a:r>
              <a:rPr lang="nl-NL" baseline="0" dirty="0" err="1" smtClean="0"/>
              <a:t>mnd</a:t>
            </a:r>
            <a:r>
              <a:rPr lang="nl-NL" baseline="0" dirty="0" smtClean="0"/>
              <a:t> toch al schade aan de testis als niet in scrotum (spermatogenese). </a:t>
            </a:r>
          </a:p>
          <a:p>
            <a:r>
              <a:rPr lang="nl-NL" baseline="0" dirty="0" smtClean="0"/>
              <a:t>Onzekerheid over verhoogd risico op testiscarcinoom</a:t>
            </a:r>
          </a:p>
          <a:p>
            <a:r>
              <a:rPr lang="nl-NL" baseline="0" dirty="0" smtClean="0"/>
              <a:t>Richtlijn: operatie rond 1-2 jaar.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3772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Zoals je</a:t>
            </a:r>
            <a:r>
              <a:rPr lang="nl-NL" baseline="0" dirty="0" smtClean="0"/>
              <a:t> ziet in deze plaatjes kan het lang duren voordat een man met prostaatkanker plasklachten krijgt</a:t>
            </a:r>
          </a:p>
          <a:p>
            <a:endParaRPr lang="nl-NL" baseline="0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073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Tot 5 jaar is het verkleefd zijn van de voorhuid fysiologisch, dus normaal. Tot 10 jaar is het nog acceptabel</a:t>
            </a:r>
            <a:r>
              <a:rPr lang="nl-NL" baseline="0" dirty="0" smtClean="0"/>
              <a:t> om het aan te zien. </a:t>
            </a:r>
          </a:p>
          <a:p>
            <a:r>
              <a:rPr lang="nl-NL" baseline="0" dirty="0" smtClean="0"/>
              <a:t>3 jaar 85-90%</a:t>
            </a:r>
          </a:p>
          <a:p>
            <a:r>
              <a:rPr lang="nl-NL" baseline="0" dirty="0" smtClean="0"/>
              <a:t>16 jaar 99 %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071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Daarna wordt geadviseerd het langzaam op te gaan rekken, </a:t>
            </a:r>
            <a:r>
              <a:rPr lang="nl-NL" baseline="0" dirty="0" err="1" smtClean="0"/>
              <a:t>evt</a:t>
            </a:r>
            <a:r>
              <a:rPr lang="nl-NL" baseline="0" dirty="0" smtClean="0"/>
              <a:t> met </a:t>
            </a:r>
            <a:r>
              <a:rPr lang="nl-NL" baseline="0" dirty="0" err="1" smtClean="0"/>
              <a:t>dermovate</a:t>
            </a:r>
            <a:r>
              <a:rPr lang="nl-NL" baseline="0" dirty="0" smtClean="0"/>
              <a:t> erbij.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Dermovate zorg ervoor dat de huid elastischer wordt en het terugschuiven gaat gemakkelijker met wat </a:t>
            </a:r>
            <a:r>
              <a:rPr lang="nl-NL" baseline="0" dirty="0" err="1" smtClean="0"/>
              <a:t>creme</a:t>
            </a:r>
            <a:r>
              <a:rPr lang="nl-NL" baseline="0" dirty="0" smtClean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4 </a:t>
            </a:r>
            <a:r>
              <a:rPr lang="nl-NL" baseline="0" dirty="0" err="1" smtClean="0"/>
              <a:t>wkn</a:t>
            </a:r>
            <a:r>
              <a:rPr lang="nl-NL" baseline="0" dirty="0" smtClean="0"/>
              <a:t> smeren geeft in 70% kans op succes.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015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Operatie met 12-13 jaar: plastiek of circumcisie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4636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Spaanse</a:t>
            </a:r>
            <a:r>
              <a:rPr lang="nl-NL" baseline="0" dirty="0" smtClean="0"/>
              <a:t> kraag, zwelling van de voorhuid en eikel. Voorhuid kan niet meer zelf worden teruggeschoven. Pijnlijk, moeilijk plassen. In zeldzame gevallen kan de eikel afsterven door stuwing. </a:t>
            </a:r>
          </a:p>
          <a:p>
            <a:endParaRPr lang="nl-NL" baseline="0" dirty="0" smtClean="0"/>
          </a:p>
          <a:p>
            <a:r>
              <a:rPr lang="nl-NL" baseline="0" dirty="0" smtClean="0"/>
              <a:t>Thuisarts: koelen met </a:t>
            </a:r>
            <a:r>
              <a:rPr lang="nl-NL" baseline="0" dirty="0" err="1" smtClean="0"/>
              <a:t>coldpack</a:t>
            </a:r>
            <a:r>
              <a:rPr lang="nl-NL" baseline="0" dirty="0" smtClean="0"/>
              <a:t> en handdoek en zachtjes drukken. </a:t>
            </a:r>
            <a:r>
              <a:rPr lang="nl-NL" baseline="0" dirty="0" err="1" smtClean="0"/>
              <a:t>Evt</a:t>
            </a:r>
            <a:r>
              <a:rPr lang="nl-NL" baseline="0" dirty="0" smtClean="0"/>
              <a:t> in de praktijk met EMLA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3868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Balanitis</a:t>
            </a:r>
          </a:p>
          <a:p>
            <a:r>
              <a:rPr lang="nl-NL" dirty="0" smtClean="0"/>
              <a:t>Antibioticagebruik, DM, overmatig zeepgebruik,</a:t>
            </a:r>
            <a:r>
              <a:rPr lang="nl-NL" baseline="0" dirty="0" smtClean="0"/>
              <a:t> atopische aanleg</a:t>
            </a:r>
            <a:endParaRPr lang="nl-NL" dirty="0" smtClean="0"/>
          </a:p>
          <a:p>
            <a:r>
              <a:rPr lang="nl-NL" dirty="0" smtClean="0"/>
              <a:t>Vaker bij kinderen en tieners</a:t>
            </a:r>
            <a:r>
              <a:rPr lang="nl-NL" baseline="0" dirty="0" smtClean="0"/>
              <a:t> en mannen boven de 65 jaar</a:t>
            </a:r>
          </a:p>
          <a:p>
            <a:r>
              <a:rPr lang="nl-NL" baseline="0" dirty="0" smtClean="0"/>
              <a:t>1/3 candida, bacteriën (waaronder chlamydia en </a:t>
            </a:r>
            <a:r>
              <a:rPr lang="nl-NL" baseline="0" dirty="0" err="1" smtClean="0"/>
              <a:t>gonorrhoe</a:t>
            </a:r>
            <a:r>
              <a:rPr lang="nl-NL" baseline="0" dirty="0" smtClean="0"/>
              <a:t>, vaak geen verwekker. Vaker candida na AB of bij DM. </a:t>
            </a:r>
          </a:p>
          <a:p>
            <a:r>
              <a:rPr lang="nl-NL" baseline="0" dirty="0" smtClean="0"/>
              <a:t>2 </a:t>
            </a:r>
            <a:r>
              <a:rPr lang="nl-NL" baseline="0" dirty="0" err="1" smtClean="0"/>
              <a:t>dd</a:t>
            </a:r>
            <a:r>
              <a:rPr lang="nl-NL" baseline="0" dirty="0" smtClean="0"/>
              <a:t> reinigen met water (geen zeep), gevolgd door een antimycoticum</a:t>
            </a:r>
            <a:r>
              <a:rPr lang="nl-NL" baseline="0" dirty="0" smtClean="0">
                <a:sym typeface="Wingdings" panose="05000000000000000000" pitchFamily="2" charset="2"/>
              </a:rPr>
              <a:t> 90% geneest binnen 1 week. </a:t>
            </a:r>
          </a:p>
          <a:p>
            <a:endParaRPr lang="nl-NL" baseline="0" dirty="0" smtClean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863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De pijn is vrij</a:t>
            </a:r>
            <a:r>
              <a:rPr lang="nl-NL" baseline="0" dirty="0" smtClean="0"/>
              <a:t> hevig en plots ontstaan. Hij moet nu braken. </a:t>
            </a:r>
          </a:p>
          <a:p>
            <a:r>
              <a:rPr lang="nl-NL" baseline="0" dirty="0" smtClean="0"/>
              <a:t>DD: </a:t>
            </a:r>
            <a:r>
              <a:rPr lang="nl-NL" baseline="0" dirty="0" err="1" smtClean="0"/>
              <a:t>torsio</a:t>
            </a:r>
            <a:r>
              <a:rPr lang="nl-NL" baseline="0" dirty="0" smtClean="0"/>
              <a:t> testis, beklemde liesbreuk, orchitis/</a:t>
            </a:r>
            <a:r>
              <a:rPr lang="nl-NL" baseline="0" dirty="0" err="1" smtClean="0"/>
              <a:t>epididymitis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948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Een echo kan de diagnose bevestigen omdat</a:t>
            </a:r>
            <a:r>
              <a:rPr lang="nl-NL" baseline="0" dirty="0" smtClean="0"/>
              <a:t> de bloedtoevoer stagneert door de draai.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2A6AE-02C6-4E9B-97F8-DBCFE408B0A9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48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ige driehoek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nl-NL" smtClean="0"/>
              <a:t>Klik om de ondertitelstijl van het model te bewerken</a:t>
            </a:r>
            <a:endParaRPr kumimoji="0" lang="en-US"/>
          </a:p>
        </p:txBody>
      </p:sp>
      <p:grpSp>
        <p:nvGrpSpPr>
          <p:cNvPr id="2" name="Groep 1"/>
          <p:cNvGrpSpPr/>
          <p:nvPr/>
        </p:nvGrpSpPr>
        <p:grpSpPr>
          <a:xfrm>
            <a:off x="-3765" y="4953001"/>
            <a:ext cx="9147765" cy="1912088"/>
            <a:chOff x="-3765" y="4832896"/>
            <a:chExt cx="9147765" cy="2032192"/>
          </a:xfrm>
        </p:grpSpPr>
        <p:sp>
          <p:nvSpPr>
            <p:cNvPr id="7" name="Vrije v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rije v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rije v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echte verbindingslijn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0BD64A9-F816-49EB-98A2-B3A31CA003E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2F60FBD-4C5C-44B3-9A98-D1FC22771A6F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4A9-F816-49EB-98A2-B3A31CA003E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60FBD-4C5C-44B3-9A98-D1FC22771A6F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4A9-F816-49EB-98A2-B3A31CA003E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60FBD-4C5C-44B3-9A98-D1FC22771A6F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4A9-F816-49EB-98A2-B3A31CA003E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60FBD-4C5C-44B3-9A98-D1FC22771A6F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4A9-F816-49EB-98A2-B3A31CA003E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60FBD-4C5C-44B3-9A98-D1FC22771A6F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Punthaak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unthaak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4A9-F816-49EB-98A2-B3A31CA003E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60FBD-4C5C-44B3-9A98-D1FC22771A6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4A9-F816-49EB-98A2-B3A31CA003E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60FBD-4C5C-44B3-9A98-D1FC22771A6F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4A9-F816-49EB-98A2-B3A31CA003E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60FBD-4C5C-44B3-9A98-D1FC22771A6F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4A9-F816-49EB-98A2-B3A31CA003E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60FBD-4C5C-44B3-9A98-D1FC22771A6F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0BD64A9-F816-49EB-98A2-B3A31CA003E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60FBD-4C5C-44B3-9A98-D1FC22771A6F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nl-NL" smtClean="0"/>
              <a:t>Klik op het pictogram als u een afbeelding wilt toevoegen</a:t>
            </a:r>
            <a:endParaRPr kumimoji="0"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0BD64A9-F816-49EB-98A2-B3A31CA003E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380073" y="6407945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2F60FBD-4C5C-44B3-9A98-D1FC22771A6F}" type="slidenum">
              <a:rPr lang="en-US" smtClean="0"/>
              <a:t>‹nr.›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rije v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hoekige driehoek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unthaak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unthaak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 12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rije v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chthoekige driehoek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0BD64A9-F816-49EB-98A2-B3A31CA003E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4380073" y="6407945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8647272" y="6407945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2F60FBD-4C5C-44B3-9A98-D1FC22771A6F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3" cy="1558325"/>
          </a:xfrm>
        </p:spPr>
        <p:txBody>
          <a:bodyPr/>
          <a:lstStyle/>
          <a:p>
            <a:r>
              <a:rPr lang="nl-N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Urologie bij de man</a:t>
            </a:r>
            <a:endParaRPr lang="nl-NL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13259" y="2859111"/>
            <a:ext cx="6517483" cy="2398690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Comic Sans MS" panose="030F0702030302020204" pitchFamily="66" charset="0"/>
              </a:rPr>
              <a:t>van de wieg tot het </a:t>
            </a:r>
            <a:r>
              <a:rPr lang="nl-N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graf</a:t>
            </a:r>
          </a:p>
          <a:p>
            <a:endParaRPr lang="nl-NL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nl-N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Huibertien Oosterlee</a:t>
            </a:r>
          </a:p>
          <a:p>
            <a:r>
              <a:rPr lang="nl-N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Kaderhuisarts Urogynaecologie</a:t>
            </a:r>
            <a:endParaRPr lang="nl-NL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Circumcisie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608994" y="2670480"/>
            <a:ext cx="5607295" cy="290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>
                <a:solidFill>
                  <a:srgbClr val="0070C0"/>
                </a:solidFill>
                <a:latin typeface="Comic Sans MS" panose="030F0702030302020204" pitchFamily="66" charset="0"/>
              </a:rPr>
              <a:t>Au! Wat is dit?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294907" y="2439115"/>
            <a:ext cx="2610839" cy="3279932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sz="quarter" idx="4294967295"/>
          </p:nvPr>
        </p:nvSpPr>
        <p:spPr>
          <a:xfrm>
            <a:off x="4629149" y="2367094"/>
            <a:ext cx="3829051" cy="34241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7" y="2459127"/>
            <a:ext cx="2318147" cy="298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9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Pieter,  15 jaar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4294967295"/>
          </p:nvPr>
        </p:nvSpPr>
        <p:spPr>
          <a:xfrm>
            <a:off x="685330" y="2367094"/>
            <a:ext cx="7772871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Het is helemaal rood “daar beneden”… Bij rustig doorvragen blijkt hij de eikel en voorhuid te bedoelen.</a:t>
            </a:r>
          </a:p>
          <a:p>
            <a:pPr marL="0" indent="0">
              <a:buNone/>
            </a:pP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Wat is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ws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de diagnose?</a:t>
            </a:r>
          </a:p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Bij welke ziektes/omstandigheden heeft een man hier vaker last van?</a:t>
            </a:r>
          </a:p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Wat is meestal de verwekker en wat de behandeling?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9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balanitis</a:t>
            </a:r>
            <a:endParaRPr 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\\beserver\TSHome\oosterlee\Mijn documenten\My Pictures\balanitis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9" y="2179678"/>
            <a:ext cx="1712119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3346374" y="2274840"/>
            <a:ext cx="435441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Antibioticagebruik, DM, overmatig zeepgebruik, atopische </a:t>
            </a:r>
            <a:r>
              <a:rPr lang="nl-NL" sz="2000" dirty="0" smtClean="0">
                <a:solidFill>
                  <a:srgbClr val="0070C0"/>
                </a:solidFill>
              </a:rPr>
              <a:t>aanleg</a:t>
            </a:r>
          </a:p>
          <a:p>
            <a:endParaRPr lang="nl-NL" sz="2000" dirty="0">
              <a:solidFill>
                <a:srgbClr val="0070C0"/>
              </a:solidFill>
            </a:endParaRPr>
          </a:p>
          <a:p>
            <a:r>
              <a:rPr lang="nl-NL" sz="2000" dirty="0">
                <a:solidFill>
                  <a:srgbClr val="0070C0"/>
                </a:solidFill>
              </a:rPr>
              <a:t>Vaker bij kinderen en tieners en mannen boven de 65 </a:t>
            </a:r>
            <a:r>
              <a:rPr lang="nl-NL" sz="2000" dirty="0" smtClean="0">
                <a:solidFill>
                  <a:srgbClr val="0070C0"/>
                </a:solidFill>
              </a:rPr>
              <a:t>jaar</a:t>
            </a:r>
          </a:p>
          <a:p>
            <a:endParaRPr lang="nl-NL" sz="2000" dirty="0">
              <a:solidFill>
                <a:srgbClr val="0070C0"/>
              </a:solidFill>
            </a:endParaRPr>
          </a:p>
          <a:p>
            <a:r>
              <a:rPr lang="nl-NL" sz="2000" dirty="0">
                <a:solidFill>
                  <a:srgbClr val="0070C0"/>
                </a:solidFill>
              </a:rPr>
              <a:t>1/3 candida, bacteriën (waaronder chlamydia en </a:t>
            </a:r>
            <a:r>
              <a:rPr lang="nl-NL" sz="2000" dirty="0" err="1">
                <a:solidFill>
                  <a:srgbClr val="0070C0"/>
                </a:solidFill>
              </a:rPr>
              <a:t>gonorrhoe</a:t>
            </a:r>
            <a:r>
              <a:rPr lang="nl-NL" sz="2000" dirty="0" smtClean="0">
                <a:solidFill>
                  <a:srgbClr val="0070C0"/>
                </a:solidFill>
              </a:rPr>
              <a:t>,) </a:t>
            </a:r>
            <a:r>
              <a:rPr lang="nl-NL" sz="2000" dirty="0">
                <a:solidFill>
                  <a:srgbClr val="0070C0"/>
                </a:solidFill>
              </a:rPr>
              <a:t>vaak geen verwekker. Vaker candida na AB of bij DM. </a:t>
            </a:r>
            <a:endParaRPr lang="nl-NL" sz="2000" dirty="0" smtClean="0">
              <a:solidFill>
                <a:srgbClr val="0070C0"/>
              </a:solidFill>
            </a:endParaRPr>
          </a:p>
          <a:p>
            <a:endParaRPr lang="nl-NL" sz="2000" dirty="0">
              <a:solidFill>
                <a:srgbClr val="0070C0"/>
              </a:solidFill>
            </a:endParaRPr>
          </a:p>
          <a:p>
            <a:r>
              <a:rPr lang="nl-NL" sz="2000" dirty="0">
                <a:solidFill>
                  <a:srgbClr val="0070C0"/>
                </a:solidFill>
              </a:rPr>
              <a:t>2 </a:t>
            </a:r>
            <a:r>
              <a:rPr lang="nl-NL" sz="2000" dirty="0" err="1">
                <a:solidFill>
                  <a:srgbClr val="0070C0"/>
                </a:solidFill>
              </a:rPr>
              <a:t>dd</a:t>
            </a:r>
            <a:r>
              <a:rPr lang="nl-NL" sz="2000" dirty="0">
                <a:solidFill>
                  <a:srgbClr val="0070C0"/>
                </a:solidFill>
              </a:rPr>
              <a:t> reinigen met water (geen zeep), gevolgd door een antimycoticum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 90% geneest binnen 1 week. </a:t>
            </a:r>
          </a:p>
          <a:p>
            <a:endParaRPr lang="nl-NL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5586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Paul, 17 jaar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30" y="2367094"/>
            <a:ext cx="7772871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Moeder belt: Paul is uit bed gekomen met pijn in de balzak.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Wat wil je nog meer weten?</a:t>
            </a:r>
          </a:p>
          <a:p>
            <a:pPr marL="0" indent="0">
              <a:buNone/>
            </a:pPr>
            <a:endParaRPr lang="nl-NL" sz="2400" cap="none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Akuut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ontstaan of geleidelijk?</a:t>
            </a:r>
          </a:p>
          <a:p>
            <a:pPr>
              <a:buFontTx/>
              <a:buChar char="-"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Andere klachten zoals koorts?</a:t>
            </a:r>
          </a:p>
        </p:txBody>
      </p:sp>
    </p:spTree>
    <p:extLst>
      <p:ext uri="{BB962C8B-B14F-4D97-AF65-F5344CB8AC3E}">
        <p14:creationId xmlns:p14="http://schemas.microsoft.com/office/powerpoint/2010/main" val="28394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Wat kan het zijn?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30" y="2367094"/>
            <a:ext cx="7772871" cy="3424107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Triagewijzer raadplegen</a:t>
            </a:r>
          </a:p>
          <a:p>
            <a:endParaRPr lang="nl-NL" dirty="0">
              <a:solidFill>
                <a:srgbClr val="0070C0"/>
              </a:solidFill>
            </a:endParaRPr>
          </a:p>
          <a:p>
            <a:r>
              <a:rPr lang="nl-NL" dirty="0" err="1" smtClean="0">
                <a:solidFill>
                  <a:srgbClr val="0070C0"/>
                </a:solidFill>
              </a:rPr>
              <a:t>Torsio</a:t>
            </a:r>
            <a:r>
              <a:rPr lang="nl-NL" dirty="0" smtClean="0">
                <a:solidFill>
                  <a:srgbClr val="0070C0"/>
                </a:solidFill>
              </a:rPr>
              <a:t> testis</a:t>
            </a:r>
          </a:p>
          <a:p>
            <a:endParaRPr lang="nl-NL" dirty="0">
              <a:solidFill>
                <a:srgbClr val="0070C0"/>
              </a:solidFill>
            </a:endParaRPr>
          </a:p>
          <a:p>
            <a:r>
              <a:rPr lang="nl-NL" dirty="0" err="1" smtClean="0">
                <a:solidFill>
                  <a:srgbClr val="0070C0"/>
                </a:solidFill>
              </a:rPr>
              <a:t>Epididimitis</a:t>
            </a:r>
            <a:endParaRPr lang="nl-NL" dirty="0" smtClean="0">
              <a:solidFill>
                <a:srgbClr val="0070C0"/>
              </a:solidFill>
            </a:endParaRPr>
          </a:p>
          <a:p>
            <a:endParaRPr lang="nl-NL" dirty="0">
              <a:solidFill>
                <a:srgbClr val="0070C0"/>
              </a:solidFill>
            </a:endParaRPr>
          </a:p>
          <a:p>
            <a:r>
              <a:rPr lang="nl-NL" dirty="0" smtClean="0">
                <a:solidFill>
                  <a:srgbClr val="0070C0"/>
                </a:solidFill>
              </a:rPr>
              <a:t>liesbreuk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331" y="284411"/>
            <a:ext cx="7773339" cy="1596177"/>
          </a:xfrm>
        </p:spPr>
        <p:txBody>
          <a:bodyPr/>
          <a:lstStyle/>
          <a:p>
            <a:r>
              <a:rPr lang="nl-NL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Torsio</a:t>
            </a:r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Testis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1652954"/>
            <a:ext cx="382952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Vooral 12-18 jarigen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Kan op elke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lft</a:t>
            </a:r>
            <a:endParaRPr lang="nl-NL" sz="2400" cap="none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Binnen 4-6uur ontstaat necrose van de bal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Plotse pijn, met uitstraling naar lies en onderbuik en zwelling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Vaak met misselijkheid en braken</a:t>
            </a:r>
          </a:p>
          <a:p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4758958" y="2489831"/>
            <a:ext cx="3508743" cy="33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4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247776" y="875657"/>
            <a:ext cx="6315075" cy="5581291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sz="quarter" idx="4294967295"/>
          </p:nvPr>
        </p:nvSpPr>
        <p:spPr>
          <a:xfrm>
            <a:off x="4629149" y="2367094"/>
            <a:ext cx="3829051" cy="342410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08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Is een spoedgeval!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46949" y="1657344"/>
            <a:ext cx="2716004" cy="23288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178" y="2970271"/>
            <a:ext cx="2472773" cy="301102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177" y="1917700"/>
            <a:ext cx="2544788" cy="29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9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Carlo, 20 jaar	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2367094"/>
            <a:ext cx="4077171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Studeert in Utrecht, verblijft nu bij zijn ouders in het weekend. Hij </a:t>
            </a:r>
            <a:r>
              <a:rPr lang="nl-NL" sz="2400" cap="none" dirty="0">
                <a:solidFill>
                  <a:srgbClr val="0070C0"/>
                </a:solidFill>
                <a:latin typeface="Comic Sans MS" panose="030F0702030302020204" pitchFamily="66" charset="0"/>
              </a:rPr>
              <a:t>belt 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 HAP vanwege nogal pijnlijke testis.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Wat vraag je verder?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28" y="2448146"/>
            <a:ext cx="3257443" cy="24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Disclosure</a:t>
            </a:r>
            <a:r>
              <a:rPr lang="nl-N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belangen spreker</a:t>
            </a:r>
            <a:endParaRPr lang="nl-NL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30" y="3258356"/>
            <a:ext cx="7772871" cy="253284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Comic Sans MS" panose="030F0702030302020204" pitchFamily="66" charset="0"/>
              </a:rPr>
              <a:t>Belangenverstrengeling (potentiële)	 	</a:t>
            </a:r>
            <a:r>
              <a:rPr lang="nl-N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Geen</a:t>
            </a:r>
            <a:endParaRPr lang="nl-NL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nl-N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mogelijk </a:t>
            </a:r>
            <a:r>
              <a:rPr lang="nl-NL" dirty="0">
                <a:solidFill>
                  <a:srgbClr val="0070C0"/>
                </a:solidFill>
                <a:latin typeface="Comic Sans MS" panose="030F0702030302020204" pitchFamily="66" charset="0"/>
              </a:rPr>
              <a:t>relevante relaties met bedrijven</a:t>
            </a:r>
            <a:r>
              <a:rPr lang="nl-N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			Geen</a:t>
            </a:r>
            <a:endParaRPr lang="nl-NL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nl-NL" cap="none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nl-N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181" y="542318"/>
            <a:ext cx="7773339" cy="1596177"/>
          </a:xfrm>
        </p:spPr>
        <p:txBody>
          <a:bodyPr/>
          <a:lstStyle/>
          <a:p>
            <a:r>
              <a:rPr lang="nl-NL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Epididymitis</a:t>
            </a:r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nl-NL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acuta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2367094"/>
            <a:ext cx="3829520" cy="342410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Meestal seksueel actieve volwassen mannen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Aanleiding vaak infectie urinewegen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of SOA, bof</a:t>
            </a:r>
          </a:p>
          <a:p>
            <a:endParaRPr lang="nl-NL" sz="2400" cap="none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Minder acuut, meestal enkelzijdig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Vaak koorts en ziek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40407" y="2366965"/>
            <a:ext cx="300653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9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Epididymitis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2367094"/>
            <a:ext cx="3829520" cy="342410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Kweek vaak, maar niet altijd pos</a:t>
            </a:r>
          </a:p>
          <a:p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Leuco’s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ondersteunt de diagnose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PCR op chlamydia (en GO) uit 1</a:t>
            </a:r>
            <a:r>
              <a:rPr lang="nl-NL" sz="2400" cap="none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straals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urine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Echo bij twijfel geeft uitsluitsel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Behandeling: 2-4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wkn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AB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373556" y="2367092"/>
            <a:ext cx="1979744" cy="181137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1" y="4437831"/>
            <a:ext cx="2515071" cy="13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2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Marcel, 28 jaar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2367094"/>
            <a:ext cx="3829520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Vaste relatie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Wakker met een niet pijnlijke gezwollen testikel rechts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Beetje kortademig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Belt de huisarts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4294967295"/>
          </p:nvPr>
        </p:nvSpPr>
        <p:spPr>
          <a:xfrm>
            <a:off x="4629149" y="2367094"/>
            <a:ext cx="3829051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Spreekuur huisarts: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Testis is vast en onregelmatig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Huid zit vast aan de zwelling en is niet rood of gezwollen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82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balanitis</a:t>
            </a:r>
            <a:endParaRPr 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\\beserver\TSHome\oosterlee\Mijn documenten\My Pictures\balanitis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9" y="2179678"/>
            <a:ext cx="1712119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3346374" y="2274840"/>
            <a:ext cx="435441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70C0"/>
                </a:solidFill>
              </a:rPr>
              <a:t>Antibioticagebruik, DM, overmatig zeepgebruik, atopische </a:t>
            </a:r>
            <a:r>
              <a:rPr lang="nl-NL" sz="2000" dirty="0" smtClean="0">
                <a:solidFill>
                  <a:srgbClr val="0070C0"/>
                </a:solidFill>
              </a:rPr>
              <a:t>aanleg</a:t>
            </a:r>
          </a:p>
          <a:p>
            <a:endParaRPr lang="nl-NL" sz="2000" dirty="0">
              <a:solidFill>
                <a:srgbClr val="0070C0"/>
              </a:solidFill>
            </a:endParaRPr>
          </a:p>
          <a:p>
            <a:r>
              <a:rPr lang="nl-NL" sz="2000" dirty="0">
                <a:solidFill>
                  <a:srgbClr val="0070C0"/>
                </a:solidFill>
              </a:rPr>
              <a:t>Vaker bij kinderen en tieners en mannen boven de 65 </a:t>
            </a:r>
            <a:r>
              <a:rPr lang="nl-NL" sz="2000" dirty="0" smtClean="0">
                <a:solidFill>
                  <a:srgbClr val="0070C0"/>
                </a:solidFill>
              </a:rPr>
              <a:t>jaar</a:t>
            </a:r>
          </a:p>
          <a:p>
            <a:endParaRPr lang="nl-NL" sz="2000" dirty="0">
              <a:solidFill>
                <a:srgbClr val="0070C0"/>
              </a:solidFill>
            </a:endParaRPr>
          </a:p>
          <a:p>
            <a:r>
              <a:rPr lang="nl-NL" sz="2000" dirty="0">
                <a:solidFill>
                  <a:srgbClr val="0070C0"/>
                </a:solidFill>
              </a:rPr>
              <a:t>1/3 candida, bacteriën (waaronder chlamydia en </a:t>
            </a:r>
            <a:r>
              <a:rPr lang="nl-NL" sz="2000" dirty="0" err="1">
                <a:solidFill>
                  <a:srgbClr val="0070C0"/>
                </a:solidFill>
              </a:rPr>
              <a:t>gonorrhoe</a:t>
            </a:r>
            <a:r>
              <a:rPr lang="nl-NL" sz="2000" dirty="0" smtClean="0">
                <a:solidFill>
                  <a:srgbClr val="0070C0"/>
                </a:solidFill>
              </a:rPr>
              <a:t>,) </a:t>
            </a:r>
            <a:r>
              <a:rPr lang="nl-NL" sz="2000" dirty="0">
                <a:solidFill>
                  <a:srgbClr val="0070C0"/>
                </a:solidFill>
              </a:rPr>
              <a:t>vaak geen verwekker. Vaker candida na AB of bij DM. </a:t>
            </a:r>
            <a:endParaRPr lang="nl-NL" sz="2000" dirty="0" smtClean="0">
              <a:solidFill>
                <a:srgbClr val="0070C0"/>
              </a:solidFill>
            </a:endParaRPr>
          </a:p>
          <a:p>
            <a:endParaRPr lang="nl-NL" sz="2000" dirty="0">
              <a:solidFill>
                <a:srgbClr val="0070C0"/>
              </a:solidFill>
            </a:endParaRPr>
          </a:p>
          <a:p>
            <a:r>
              <a:rPr lang="nl-NL" sz="2000" dirty="0">
                <a:solidFill>
                  <a:srgbClr val="0070C0"/>
                </a:solidFill>
              </a:rPr>
              <a:t>2 </a:t>
            </a:r>
            <a:r>
              <a:rPr lang="nl-NL" sz="2000" dirty="0" err="1">
                <a:solidFill>
                  <a:srgbClr val="0070C0"/>
                </a:solidFill>
              </a:rPr>
              <a:t>dd</a:t>
            </a:r>
            <a:r>
              <a:rPr lang="nl-NL" sz="2000" dirty="0">
                <a:solidFill>
                  <a:srgbClr val="0070C0"/>
                </a:solidFill>
              </a:rPr>
              <a:t> reinigen met water (geen zeep), gevolgd door een antimycoticum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 90% geneest binnen 1 week. </a:t>
            </a:r>
          </a:p>
          <a:p>
            <a:endParaRPr lang="nl-NL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6493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Paul, 17 jaar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30" y="2367094"/>
            <a:ext cx="7772871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Moeder belt: Paul is uit bed gekomen met pijn in de balzak.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Wat wil je nog meer weten?</a:t>
            </a:r>
          </a:p>
          <a:p>
            <a:pPr marL="0" indent="0">
              <a:buNone/>
            </a:pPr>
            <a:endParaRPr lang="nl-NL" sz="2400" cap="none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Akuut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ontstaan of geleidelijk?</a:t>
            </a:r>
          </a:p>
          <a:p>
            <a:pPr>
              <a:buFontTx/>
              <a:buChar char="-"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Andere klachten zoals koorts?</a:t>
            </a:r>
          </a:p>
        </p:txBody>
      </p:sp>
    </p:spTree>
    <p:extLst>
      <p:ext uri="{BB962C8B-B14F-4D97-AF65-F5344CB8AC3E}">
        <p14:creationId xmlns:p14="http://schemas.microsoft.com/office/powerpoint/2010/main" val="334701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Wat kan het zijn?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30" y="2367094"/>
            <a:ext cx="7772871" cy="3424107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Triagewijzer raadplegen</a:t>
            </a:r>
          </a:p>
          <a:p>
            <a:endParaRPr lang="nl-NL" dirty="0">
              <a:solidFill>
                <a:srgbClr val="0070C0"/>
              </a:solidFill>
            </a:endParaRPr>
          </a:p>
          <a:p>
            <a:r>
              <a:rPr lang="nl-NL" dirty="0" err="1" smtClean="0">
                <a:solidFill>
                  <a:srgbClr val="0070C0"/>
                </a:solidFill>
              </a:rPr>
              <a:t>Torsio</a:t>
            </a:r>
            <a:r>
              <a:rPr lang="nl-NL" dirty="0" smtClean="0">
                <a:solidFill>
                  <a:srgbClr val="0070C0"/>
                </a:solidFill>
              </a:rPr>
              <a:t> testis</a:t>
            </a:r>
          </a:p>
          <a:p>
            <a:endParaRPr lang="nl-NL" dirty="0">
              <a:solidFill>
                <a:srgbClr val="0070C0"/>
              </a:solidFill>
            </a:endParaRPr>
          </a:p>
          <a:p>
            <a:r>
              <a:rPr lang="nl-NL" dirty="0" err="1" smtClean="0">
                <a:solidFill>
                  <a:srgbClr val="0070C0"/>
                </a:solidFill>
              </a:rPr>
              <a:t>Epididimitis</a:t>
            </a:r>
            <a:endParaRPr lang="nl-NL" dirty="0" smtClean="0">
              <a:solidFill>
                <a:srgbClr val="0070C0"/>
              </a:solidFill>
            </a:endParaRPr>
          </a:p>
          <a:p>
            <a:endParaRPr lang="nl-NL" dirty="0">
              <a:solidFill>
                <a:srgbClr val="0070C0"/>
              </a:solidFill>
            </a:endParaRPr>
          </a:p>
          <a:p>
            <a:r>
              <a:rPr lang="nl-NL" dirty="0" smtClean="0">
                <a:solidFill>
                  <a:srgbClr val="0070C0"/>
                </a:solidFill>
              </a:rPr>
              <a:t>liesbreuk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331" y="284411"/>
            <a:ext cx="7773339" cy="1596177"/>
          </a:xfrm>
        </p:spPr>
        <p:txBody>
          <a:bodyPr/>
          <a:lstStyle/>
          <a:p>
            <a:r>
              <a:rPr lang="nl-NL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Torsio</a:t>
            </a:r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Testis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1652954"/>
            <a:ext cx="382952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Vooral 12-18 jarigen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Kan op elke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lft</a:t>
            </a:r>
            <a:endParaRPr lang="nl-NL" sz="2400" cap="none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Binnen 4-6uur ontstaat necrose van de bal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Plotse pijn, met uitstraling naar lies en onderbuik en zwelling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Vaak met misselijkheid en braken</a:t>
            </a:r>
          </a:p>
          <a:p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4758958" y="2489831"/>
            <a:ext cx="3508743" cy="33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247776" y="875657"/>
            <a:ext cx="6315075" cy="5581291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sz="quarter" idx="4294967295"/>
          </p:nvPr>
        </p:nvSpPr>
        <p:spPr>
          <a:xfrm>
            <a:off x="4629149" y="2367094"/>
            <a:ext cx="3829051" cy="342410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57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Is een spoedgeval!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46949" y="1657344"/>
            <a:ext cx="2716004" cy="23288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178" y="2970271"/>
            <a:ext cx="2472773" cy="301102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177" y="1917700"/>
            <a:ext cx="2544788" cy="299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6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Carlo, 20 jaar	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2367094"/>
            <a:ext cx="4077171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Studeert in Utrecht, verblijft nu bij zijn ouders in het weekend. Hij </a:t>
            </a:r>
            <a:r>
              <a:rPr lang="nl-NL" sz="2400" cap="none" dirty="0">
                <a:solidFill>
                  <a:srgbClr val="0070C0"/>
                </a:solidFill>
                <a:latin typeface="Comic Sans MS" panose="030F0702030302020204" pitchFamily="66" charset="0"/>
              </a:rPr>
              <a:t>belt 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 HAP vanwege nogal pijnlijke testis.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Wat vraag je verder?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28" y="2448146"/>
            <a:ext cx="3257443" cy="24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programma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30" y="2367094"/>
            <a:ext cx="7772871" cy="3424107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Pretoets</a:t>
            </a:r>
          </a:p>
          <a:p>
            <a:r>
              <a:rPr lang="nl-NL" dirty="0" smtClean="0">
                <a:solidFill>
                  <a:srgbClr val="0070C0"/>
                </a:solidFill>
              </a:rPr>
              <a:t>Anatomie</a:t>
            </a:r>
          </a:p>
          <a:p>
            <a:r>
              <a:rPr lang="nl-NL" dirty="0" err="1" smtClean="0">
                <a:solidFill>
                  <a:srgbClr val="0070C0"/>
                </a:solidFill>
              </a:rPr>
              <a:t>Casuistiek</a:t>
            </a:r>
            <a:endParaRPr lang="nl-NL" dirty="0" smtClean="0">
              <a:solidFill>
                <a:srgbClr val="0070C0"/>
              </a:solidFill>
            </a:endParaRPr>
          </a:p>
          <a:p>
            <a:r>
              <a:rPr lang="nl-NL" dirty="0" smtClean="0">
                <a:solidFill>
                  <a:srgbClr val="0070C0"/>
                </a:solidFill>
              </a:rPr>
              <a:t>Antwoorden pretoets</a:t>
            </a:r>
          </a:p>
          <a:p>
            <a:r>
              <a:rPr lang="nl-NL" dirty="0" smtClean="0">
                <a:solidFill>
                  <a:srgbClr val="0070C0"/>
                </a:solidFill>
              </a:rPr>
              <a:t>Vragen?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0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181" y="542318"/>
            <a:ext cx="7773339" cy="1596177"/>
          </a:xfrm>
        </p:spPr>
        <p:txBody>
          <a:bodyPr/>
          <a:lstStyle/>
          <a:p>
            <a:r>
              <a:rPr lang="nl-NL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Epididymitis</a:t>
            </a:r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nl-NL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acuta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2367094"/>
            <a:ext cx="3829520" cy="342410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Meestal seksueel actieve volwassen mannen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Aanleiding vaak infectie urinewegen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of SOA, bof</a:t>
            </a:r>
          </a:p>
          <a:p>
            <a:endParaRPr lang="nl-NL" sz="2400" cap="none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Minder acuut, meestal enkelzijdig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Vaak koorts en ziek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40407" y="2366965"/>
            <a:ext cx="300653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7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Epididymitis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2367094"/>
            <a:ext cx="3829520" cy="342410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Kweek vaak, maar niet altijd pos</a:t>
            </a:r>
          </a:p>
          <a:p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Leuco’s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ondersteunt de diagnose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PCR op chlamydia (en GO) uit 1</a:t>
            </a:r>
            <a:r>
              <a:rPr lang="nl-NL" sz="2400" cap="none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straals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urine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Echo bij twijfel geeft uitsluitsel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Behandeling: 2-4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wkn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AB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373556" y="2367092"/>
            <a:ext cx="1979744" cy="181137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1" y="4437831"/>
            <a:ext cx="2515071" cy="13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Testistumor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2367094"/>
            <a:ext cx="3829520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Kan op elke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lft</a:t>
            </a:r>
            <a:endParaRPr lang="nl-NL" sz="2400" cap="none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Meest voorkomend: 20-40 en 60+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Pijnloze zwelling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Vertraging door patiënt (schaamte)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4950195" y="2497032"/>
            <a:ext cx="3186960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1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Testiscarcinoom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2367094"/>
            <a:ext cx="3829520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4-6/100.000 mannen/jaar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Metastasering via het bloed, dus naar de longen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Behandeling: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orchidectomie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chemotherapie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289863" y="1884365"/>
            <a:ext cx="2680184" cy="371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9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>
                <a:solidFill>
                  <a:srgbClr val="0070C0"/>
                </a:solidFill>
                <a:latin typeface="Comic Sans MS" panose="030F0702030302020204" pitchFamily="66" charset="0"/>
              </a:rPr>
              <a:t>D</a:t>
            </a:r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ennis, 30 jaar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2367094"/>
            <a:ext cx="3829520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Met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moutainbike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gevallen met het kruis op de stang van de fiets.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Hevige pijn…….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Echo en zo nodig operatie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5037073" y="2442163"/>
            <a:ext cx="3013209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8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	Vincent 32 jaar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31" y="2367094"/>
            <a:ext cx="2581745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Kan ik een test laten doen op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SOA’s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Wat vraag je aan hem?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686301" y="1015008"/>
            <a:ext cx="3703204" cy="477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8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SOA screening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31" y="2367094"/>
            <a:ext cx="4886795" cy="342410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MSM, hoog risico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Anale en/of orale seks van belang voor afname en behandeling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Denk aan incubatietijd: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Chlam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en GO 3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wkn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Trichomonas 4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wkn</a:t>
            </a:r>
            <a:endParaRPr lang="nl-NL" sz="2400" cap="none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PCR 1</a:t>
            </a:r>
            <a:r>
              <a:rPr lang="nl-NL" sz="2400" cap="none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straalsurine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rectumwat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keelwat</a:t>
            </a:r>
            <a:endParaRPr lang="nl-NL" sz="2400" cap="none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HIV, Lues en Hepatitis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Hoog risico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pt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bij de GGD gratis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632360" y="2565163"/>
            <a:ext cx="208958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Dhr. Bronkhorst, 40 jaar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76376"/>
            <a:ext cx="3829051" cy="3405410"/>
          </a:xfrm>
          <a:prstGeom prst="rect">
            <a:avLst/>
          </a:prstGeom>
        </p:spPr>
      </p:pic>
      <p:sp>
        <p:nvSpPr>
          <p:cNvPr id="8" name="Tijdelijke aanduiding voor inhoud 7"/>
          <p:cNvSpPr>
            <a:spLocks noGrp="1"/>
          </p:cNvSpPr>
          <p:nvPr>
            <p:ph sz="quarter" idx="4294967295"/>
          </p:nvPr>
        </p:nvSpPr>
        <p:spPr>
          <a:xfrm>
            <a:off x="4629149" y="2367094"/>
            <a:ext cx="3829051" cy="3424107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Vaak plassen</a:t>
            </a:r>
          </a:p>
          <a:p>
            <a:r>
              <a:rPr lang="nl-NL" dirty="0" smtClean="0">
                <a:solidFill>
                  <a:srgbClr val="0070C0"/>
                </a:solidFill>
              </a:rPr>
              <a:t>Pijn met plassen</a:t>
            </a:r>
          </a:p>
          <a:p>
            <a:r>
              <a:rPr lang="nl-NL" dirty="0" smtClean="0">
                <a:solidFill>
                  <a:srgbClr val="0070C0"/>
                </a:solidFill>
              </a:rPr>
              <a:t>Geen koorts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0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Wat vraag je?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30" y="2367094"/>
            <a:ext cx="7772871" cy="3424107"/>
          </a:xfrm>
          <a:prstGeom prst="rect">
            <a:avLst/>
          </a:prstGeom>
        </p:spPr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Wanneer begonnen?</a:t>
            </a:r>
          </a:p>
          <a:p>
            <a:r>
              <a:rPr lang="nl-NL" dirty="0" smtClean="0">
                <a:solidFill>
                  <a:srgbClr val="0070C0"/>
                </a:solidFill>
              </a:rPr>
              <a:t>Afscheiding?</a:t>
            </a:r>
          </a:p>
          <a:p>
            <a:r>
              <a:rPr lang="nl-NL" dirty="0" smtClean="0">
                <a:solidFill>
                  <a:srgbClr val="0070C0"/>
                </a:solidFill>
              </a:rPr>
              <a:t>Eerder gehad?</a:t>
            </a:r>
          </a:p>
          <a:p>
            <a:r>
              <a:rPr lang="nl-NL" dirty="0" smtClean="0">
                <a:solidFill>
                  <a:srgbClr val="0070C0"/>
                </a:solidFill>
              </a:rPr>
              <a:t>Koorts?</a:t>
            </a:r>
          </a:p>
          <a:p>
            <a:r>
              <a:rPr lang="nl-NL" dirty="0" err="1" smtClean="0">
                <a:solidFill>
                  <a:srgbClr val="0070C0"/>
                </a:solidFill>
              </a:rPr>
              <a:t>Soarisico</a:t>
            </a:r>
            <a:r>
              <a:rPr lang="nl-NL" dirty="0" smtClean="0">
                <a:solidFill>
                  <a:srgbClr val="0070C0"/>
                </a:solidFill>
              </a:rPr>
              <a:t> gelopen?</a:t>
            </a:r>
          </a:p>
          <a:p>
            <a:r>
              <a:rPr lang="nl-NL" dirty="0" smtClean="0">
                <a:solidFill>
                  <a:srgbClr val="0070C0"/>
                </a:solidFill>
              </a:rPr>
              <a:t>Andere ziektes(neurologisch, DM)</a:t>
            </a:r>
          </a:p>
          <a:p>
            <a:r>
              <a:rPr lang="nl-NL" dirty="0" smtClean="0">
                <a:solidFill>
                  <a:srgbClr val="0070C0"/>
                </a:solidFill>
              </a:rPr>
              <a:t>Bloed in de urine?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Dhr</a:t>
            </a:r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Janssen (80) “Kan ik mijn PSA laten bepalen?”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31" y="2373924"/>
            <a:ext cx="5724995" cy="39741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Prostaatkanker groeit heel erg langzaam. </a:t>
            </a:r>
          </a:p>
          <a:p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Botpijn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door metastasen is vaak het eerste teken.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Meer risico op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prostaatca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ouder worden, familiaire belasting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PSA gehalte niet erg gevoelig</a:t>
            </a:r>
          </a:p>
          <a:p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Beoordeling altijd in combinatie met rectaal toucher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309" y="2714649"/>
            <a:ext cx="2858691" cy="37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urinewegen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637694" y="2057402"/>
            <a:ext cx="3218396" cy="45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2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332" y="130047"/>
            <a:ext cx="7773339" cy="1203455"/>
          </a:xfrm>
        </p:spPr>
        <p:txBody>
          <a:bodyPr/>
          <a:lstStyle/>
          <a:p>
            <a:r>
              <a:rPr lang="nl-NL" cap="none" dirty="0">
                <a:solidFill>
                  <a:srgbClr val="0070C0"/>
                </a:solidFill>
                <a:latin typeface="Comic Sans MS" panose="030F0702030302020204" pitchFamily="66" charset="0"/>
              </a:rPr>
              <a:t>Prostaatkanker</a:t>
            </a:r>
            <a:r>
              <a:rPr lang="nl-NL" cap="none" dirty="0">
                <a:solidFill>
                  <a:srgbClr val="0070C0"/>
                </a:solidFill>
              </a:rPr>
              <a:t> 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171341" y="896506"/>
            <a:ext cx="2754440" cy="275444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791" y="896508"/>
            <a:ext cx="2762485" cy="276248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341" y="3771901"/>
            <a:ext cx="2754440" cy="275444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791" y="3771901"/>
            <a:ext cx="2754440" cy="2754440"/>
          </a:xfrm>
          <a:prstGeom prst="rect">
            <a:avLst/>
          </a:prstGeom>
        </p:spPr>
      </p:pic>
      <p:sp>
        <p:nvSpPr>
          <p:cNvPr id="10" name="Tijdelijke aanduiding voor inhoud 9"/>
          <p:cNvSpPr>
            <a:spLocks noGrp="1"/>
          </p:cNvSpPr>
          <p:nvPr>
            <p:ph sz="quarter" idx="4294967295"/>
          </p:nvPr>
        </p:nvSpPr>
        <p:spPr>
          <a:xfrm>
            <a:off x="685329" y="2367094"/>
            <a:ext cx="3829520" cy="342410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81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 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338177" y="1231385"/>
            <a:ext cx="4476195" cy="447619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338" y="1231385"/>
            <a:ext cx="3170333" cy="44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Behandeling prostaatkanker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29" y="2367094"/>
            <a:ext cx="3829520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Prostatectomie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(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evt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met robot)</a:t>
            </a:r>
          </a:p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Chemotherapie </a:t>
            </a:r>
          </a:p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Bestraling (in- en uitwendig)</a:t>
            </a:r>
          </a:p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Hormoontherapie</a:t>
            </a:r>
          </a:p>
          <a:p>
            <a:pPr marL="0" indent="0">
              <a:buNone/>
            </a:pP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Watchfull</a:t>
            </a: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nl-NL" sz="2400" cap="none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waiting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4629149" y="2514523"/>
            <a:ext cx="3829051" cy="312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4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438275" y="978304"/>
            <a:ext cx="5448300" cy="53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5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13259" y="1300787"/>
            <a:ext cx="6517483" cy="1188415"/>
          </a:xfrm>
        </p:spPr>
        <p:txBody>
          <a:bodyPr>
            <a:normAutofit fontScale="90000"/>
          </a:bodyPr>
          <a:lstStyle/>
          <a:p>
            <a:r>
              <a:rPr lang="nl-NL" sz="36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Bedankt voor jullie aandacht mede namens alle mannen van Nederland!</a:t>
            </a:r>
            <a:endParaRPr lang="nl-NL" sz="36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356" y="2822576"/>
            <a:ext cx="4643291" cy="323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Mannelijke genitalia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334359" y="1740879"/>
            <a:ext cx="3598776" cy="511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Joris, 1 week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31" y="2367094"/>
            <a:ext cx="2915120" cy="342410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sz="28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Vader: Het zakje van Joris was vergroot bij de geboorte.  Lijkt er geen last van te hebben. Kan dat kwaad?</a:t>
            </a:r>
          </a:p>
          <a:p>
            <a:pPr marL="0" indent="0">
              <a:buNone/>
            </a:pPr>
            <a:endParaRPr lang="nl-NL" sz="28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l-NL" sz="28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Waar moet je nog meer aan denken?</a:t>
            </a:r>
            <a:endParaRPr lang="nl-NL" sz="28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3872913" y="2367094"/>
            <a:ext cx="5271089" cy="275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Bas, 4 weken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685331" y="1863971"/>
            <a:ext cx="4827447" cy="47478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Moeder belt op: sinds vanmorgen linker balletje verdwenen….</a:t>
            </a:r>
          </a:p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Wat nu?</a:t>
            </a:r>
          </a:p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Heeft het balletje er eerder gezeten?</a:t>
            </a:r>
          </a:p>
          <a:p>
            <a:pPr marL="0" indent="0">
              <a:buNone/>
            </a:pP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5705452" y="2431480"/>
            <a:ext cx="3232685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Bart, 8 jaar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4294967295"/>
          </p:nvPr>
        </p:nvSpPr>
        <p:spPr>
          <a:xfrm>
            <a:off x="487973" y="2214694"/>
            <a:ext cx="3811467" cy="40278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Vader: Bart kan de voorhuid nog niet helemaal terugtrekken. Kan hij verwezen worden voor een circumcisie?</a:t>
            </a:r>
          </a:p>
          <a:p>
            <a:pPr marL="0" indent="0">
              <a:buNone/>
            </a:pP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Niet te veel/vroeg gefriemel aan de piemel!</a:t>
            </a:r>
          </a:p>
          <a:p>
            <a:pPr marL="0" indent="0">
              <a:buNone/>
            </a:pPr>
            <a:r>
              <a:rPr lang="nl-NL" sz="2400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3jaar: 85-90% los</a:t>
            </a:r>
            <a:endParaRPr lang="nl-NL" sz="2400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99" y="2056916"/>
            <a:ext cx="3961872" cy="40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none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Behandeling phimosis</a:t>
            </a:r>
            <a:endParaRPr lang="nl-NL" cap="none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Afbeeldingsresultaat voor behandeling phimosis kin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623835"/>
            <a:ext cx="2535000" cy="225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7" y="2015273"/>
            <a:ext cx="3843217" cy="321712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737" y="1803601"/>
            <a:ext cx="3086368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</TotalTime>
  <Words>1649</Words>
  <Application>Microsoft Office PowerPoint</Application>
  <PresentationFormat>Diavoorstelling (4:3)</PresentationFormat>
  <Paragraphs>267</Paragraphs>
  <Slides>44</Slides>
  <Notes>20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52" baseType="lpstr">
      <vt:lpstr>Calibri</vt:lpstr>
      <vt:lpstr>Comic Sans MS</vt:lpstr>
      <vt:lpstr>Lucida Sans Unicode</vt:lpstr>
      <vt:lpstr>Verdana</vt:lpstr>
      <vt:lpstr>Wingdings</vt:lpstr>
      <vt:lpstr>Wingdings 2</vt:lpstr>
      <vt:lpstr>Wingdings 3</vt:lpstr>
      <vt:lpstr>Concours</vt:lpstr>
      <vt:lpstr>Urologie bij de man</vt:lpstr>
      <vt:lpstr>Disclosure belangen spreker</vt:lpstr>
      <vt:lpstr>programma</vt:lpstr>
      <vt:lpstr>urinewegen</vt:lpstr>
      <vt:lpstr>Mannelijke genitalia</vt:lpstr>
      <vt:lpstr>Joris, 1 week</vt:lpstr>
      <vt:lpstr>Bas, 4 weken</vt:lpstr>
      <vt:lpstr>Bart, 8 jaar</vt:lpstr>
      <vt:lpstr>Behandeling phimosis</vt:lpstr>
      <vt:lpstr>Circumcisie</vt:lpstr>
      <vt:lpstr>Au! Wat is dit?</vt:lpstr>
      <vt:lpstr>Pieter,  15 jaar</vt:lpstr>
      <vt:lpstr>balanitis</vt:lpstr>
      <vt:lpstr>Paul, 17 jaar</vt:lpstr>
      <vt:lpstr>Wat kan het zijn?</vt:lpstr>
      <vt:lpstr>Torsio Testis</vt:lpstr>
      <vt:lpstr>PowerPoint-presentatie</vt:lpstr>
      <vt:lpstr>Is een spoedgeval!</vt:lpstr>
      <vt:lpstr>Carlo, 20 jaar </vt:lpstr>
      <vt:lpstr>Epididymitis acuta</vt:lpstr>
      <vt:lpstr>Epididymitis</vt:lpstr>
      <vt:lpstr>Marcel, 28 jaar</vt:lpstr>
      <vt:lpstr>balanitis</vt:lpstr>
      <vt:lpstr>Paul, 17 jaar</vt:lpstr>
      <vt:lpstr>Wat kan het zijn?</vt:lpstr>
      <vt:lpstr>Torsio Testis</vt:lpstr>
      <vt:lpstr>PowerPoint-presentatie</vt:lpstr>
      <vt:lpstr>Is een spoedgeval!</vt:lpstr>
      <vt:lpstr>Carlo, 20 jaar </vt:lpstr>
      <vt:lpstr>Epididymitis acuta</vt:lpstr>
      <vt:lpstr>Epididymitis</vt:lpstr>
      <vt:lpstr>Testistumor</vt:lpstr>
      <vt:lpstr>Testiscarcinoom</vt:lpstr>
      <vt:lpstr>Dennis, 30 jaar</vt:lpstr>
      <vt:lpstr>  Vincent 32 jaar</vt:lpstr>
      <vt:lpstr>SOA screening</vt:lpstr>
      <vt:lpstr>Dhr. Bronkhorst, 40 jaar </vt:lpstr>
      <vt:lpstr>Wat vraag je?</vt:lpstr>
      <vt:lpstr>Dhr Janssen (80) “Kan ik mijn PSA laten bepalen?”</vt:lpstr>
      <vt:lpstr>Prostaatkanker </vt:lpstr>
      <vt:lpstr> </vt:lpstr>
      <vt:lpstr>Behandeling prostaatkanker</vt:lpstr>
      <vt:lpstr>PowerPoint-presentatie</vt:lpstr>
      <vt:lpstr>Bedankt voor jullie aandacht mede namens alle mannen van Nederland!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Urologie bij de man</dc:title>
  <dc:creator>Huibertien Oosterlee</dc:creator>
  <cp:lastModifiedBy>Rian Bron</cp:lastModifiedBy>
  <cp:revision>2</cp:revision>
  <dcterms:created xsi:type="dcterms:W3CDTF">2019-02-11T10:59:42Z</dcterms:created>
  <dcterms:modified xsi:type="dcterms:W3CDTF">2019-02-12T14:14:23Z</dcterms:modified>
</cp:coreProperties>
</file>